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5"/>
  </p:notesMasterIdLst>
  <p:handoutMasterIdLst>
    <p:handoutMasterId r:id="rId26"/>
  </p:handoutMasterIdLst>
  <p:sldIdLst>
    <p:sldId id="258" r:id="rId2"/>
    <p:sldId id="257" r:id="rId3"/>
    <p:sldId id="267" r:id="rId4"/>
    <p:sldId id="262" r:id="rId5"/>
    <p:sldId id="263" r:id="rId6"/>
    <p:sldId id="268" r:id="rId7"/>
    <p:sldId id="264" r:id="rId8"/>
    <p:sldId id="265" r:id="rId9"/>
    <p:sldId id="269" r:id="rId10"/>
    <p:sldId id="271" r:id="rId11"/>
    <p:sldId id="266" r:id="rId12"/>
    <p:sldId id="260" r:id="rId13"/>
    <p:sldId id="270" r:id="rId14"/>
    <p:sldId id="273" r:id="rId15"/>
    <p:sldId id="280" r:id="rId16"/>
    <p:sldId id="282" r:id="rId17"/>
    <p:sldId id="283" r:id="rId18"/>
    <p:sldId id="281" r:id="rId19"/>
    <p:sldId id="277" r:id="rId20"/>
    <p:sldId id="274" r:id="rId21"/>
    <p:sldId id="284" r:id="rId22"/>
    <p:sldId id="275" r:id="rId23"/>
    <p:sldId id="278" r:id="rId24"/>
  </p:sldIdLst>
  <p:sldSz cx="9144000" cy="5143500" type="screen16x9"/>
  <p:notesSz cx="6858000" cy="9144000"/>
  <p:defaultTextStyle>
    <a:defPPr>
      <a:defRPr lang="de-DE"/>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95"/>
    <a:srgbClr val="FFFFFF"/>
    <a:srgbClr val="00589C"/>
    <a:srgbClr val="E3E4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90" autoAdjust="0"/>
    <p:restoredTop sz="94291" autoAdjust="0"/>
  </p:normalViewPr>
  <p:slideViewPr>
    <p:cSldViewPr>
      <p:cViewPr varScale="1">
        <p:scale>
          <a:sx n="153" d="100"/>
          <a:sy n="153" d="100"/>
        </p:scale>
        <p:origin x="168" y="21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pitchFamily="96" charset="-128"/>
                <a:cs typeface="+mn-cs"/>
              </a:defRPr>
            </a:lvl1pPr>
          </a:lstStyle>
          <a:p>
            <a:pPr>
              <a:defRPr/>
            </a:pPr>
            <a:endParaRPr lang="de-DE"/>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0" hangingPunct="0">
              <a:defRPr sz="1200"/>
            </a:lvl1pPr>
          </a:lstStyle>
          <a:p>
            <a:fld id="{E6E11EAB-2FE2-43CA-B7D8-E6DC313F7CA3}" type="slidenum">
              <a:rPr lang="de-DE" altLang="de-DE"/>
              <a:pPr/>
              <a:t>‹#›</a:t>
            </a:fld>
            <a:endParaRPr lang="de-DE" altLang="de-DE"/>
          </a:p>
        </p:txBody>
      </p:sp>
    </p:spTree>
    <p:extLst>
      <p:ext uri="{BB962C8B-B14F-4D97-AF65-F5344CB8AC3E}">
        <p14:creationId xmlns:p14="http://schemas.microsoft.com/office/powerpoint/2010/main" val="4132171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pitchFamily="96" charset="-128"/>
                <a:cs typeface="+mn-cs"/>
              </a:defRPr>
            </a:lvl1pPr>
          </a:lstStyle>
          <a:p>
            <a:pPr>
              <a:defRPr/>
            </a:pPr>
            <a:endParaRPr lang="de-DE"/>
          </a:p>
        </p:txBody>
      </p:sp>
      <p:sp>
        <p:nvSpPr>
          <p:cNvPr id="1024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eaLnBrk="0" hangingPunct="0">
              <a:defRPr sz="900">
                <a:solidFill>
                  <a:srgbClr val="004D95"/>
                </a:solidFill>
                <a:latin typeface="Verdana" pitchFamily="96" charset="0"/>
                <a:ea typeface="ＭＳ Ｐゴシック" pitchFamily="96" charset="-128"/>
                <a:cs typeface="+mn-cs"/>
              </a:defRPr>
            </a:lvl1pPr>
          </a:lstStyle>
          <a:p>
            <a:pPr>
              <a:defRPr/>
            </a:pPr>
            <a:endParaRPr lang="de-DE"/>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0" hangingPunct="0">
              <a:defRPr sz="1000">
                <a:solidFill>
                  <a:srgbClr val="004D95"/>
                </a:solidFill>
                <a:latin typeface="Verdana" panose="020B0604030504040204" pitchFamily="34" charset="0"/>
              </a:defRPr>
            </a:lvl1pPr>
          </a:lstStyle>
          <a:p>
            <a:fld id="{0A463E84-36D0-47AB-AE84-D840C4315E64}" type="slidenum">
              <a:rPr lang="de-DE" altLang="de-DE"/>
              <a:pPr/>
              <a:t>‹#›</a:t>
            </a:fld>
            <a:endParaRPr lang="de-DE" altLang="de-DE"/>
          </a:p>
        </p:txBody>
      </p:sp>
    </p:spTree>
    <p:extLst>
      <p:ext uri="{BB962C8B-B14F-4D97-AF65-F5344CB8AC3E}">
        <p14:creationId xmlns:p14="http://schemas.microsoft.com/office/powerpoint/2010/main" val="1372094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1pPr>
    <a:lvl2pPr marL="457200" algn="l" rtl="0" eaLnBrk="0" fontAlgn="base" hangingPunct="0">
      <a:spcBef>
        <a:spcPct val="30000"/>
      </a:spcBef>
      <a:spcAft>
        <a:spcPct val="0"/>
      </a:spcAft>
      <a:defRPr sz="1200" kern="1200">
        <a:solidFill>
          <a:srgbClr val="004D95"/>
        </a:solidFill>
        <a:latin typeface="Verdana" pitchFamily="96" charset="0"/>
        <a:ea typeface="MS PGothic" panose="020B0600070205080204" pitchFamily="34" charset="-128"/>
        <a:cs typeface="ＭＳ Ｐゴシック"/>
      </a:defRPr>
    </a:lvl2pPr>
    <a:lvl3pPr marL="9144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3pPr>
    <a:lvl4pPr marL="13716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4pPr>
    <a:lvl5pPr marL="18288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Folienbildplatzhalter 1"/>
          <p:cNvSpPr>
            <a:spLocks noGrp="1" noRot="1" noChangeAspect="1"/>
          </p:cNvSpPr>
          <p:nvPr>
            <p:ph type="sldImg"/>
          </p:nvPr>
        </p:nvSpPr>
        <p:spPr>
          <a:ln/>
        </p:spPr>
      </p:sp>
      <p:sp>
        <p:nvSpPr>
          <p:cNvPr id="12290" name="Notizenplatzhalt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a:latin typeface="Verdana" panose="020B0604030504040204" pitchFamily="34" charset="0"/>
            </a:endParaRPr>
          </a:p>
        </p:txBody>
      </p:sp>
      <p:sp>
        <p:nvSpPr>
          <p:cNvPr id="12291" name="Foliennummernplatzhalt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E148176-B939-412E-99EE-385AF7CB1C17}" type="slidenum">
              <a:rPr lang="de-DE" altLang="de-DE" sz="1000">
                <a:solidFill>
                  <a:srgbClr val="004D95"/>
                </a:solidFill>
                <a:latin typeface="Verdana" panose="020B0604030504040204" pitchFamily="34" charset="0"/>
              </a:rPr>
              <a:pPr/>
              <a:t>1</a:t>
            </a:fld>
            <a:endParaRPr lang="de-DE" altLang="de-DE" sz="1000">
              <a:solidFill>
                <a:srgbClr val="004D95"/>
              </a:solidFill>
              <a:latin typeface="Verdana" panose="020B0604030504040204" pitchFamily="34" charset="0"/>
            </a:endParaRPr>
          </a:p>
        </p:txBody>
      </p:sp>
    </p:spTree>
    <p:extLst>
      <p:ext uri="{BB962C8B-B14F-4D97-AF65-F5344CB8AC3E}">
        <p14:creationId xmlns:p14="http://schemas.microsoft.com/office/powerpoint/2010/main" val="4106134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13</a:t>
            </a:fld>
            <a:endParaRPr lang="de-DE" altLang="de-DE"/>
          </a:p>
        </p:txBody>
      </p:sp>
    </p:spTree>
    <p:extLst>
      <p:ext uri="{BB962C8B-B14F-4D97-AF65-F5344CB8AC3E}">
        <p14:creationId xmlns:p14="http://schemas.microsoft.com/office/powerpoint/2010/main" val="1164181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14</a:t>
            </a:fld>
            <a:endParaRPr lang="de-DE" altLang="de-DE"/>
          </a:p>
        </p:txBody>
      </p:sp>
    </p:spTree>
    <p:extLst>
      <p:ext uri="{BB962C8B-B14F-4D97-AF65-F5344CB8AC3E}">
        <p14:creationId xmlns:p14="http://schemas.microsoft.com/office/powerpoint/2010/main" val="2674444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The </a:t>
            </a:r>
            <a:r>
              <a:rPr lang="en-US" sz="1200" b="1" i="0" kern="1200" dirty="0">
                <a:solidFill>
                  <a:schemeClr val="tx1"/>
                </a:solidFill>
                <a:effectLst/>
                <a:latin typeface="Verdana" pitchFamily="96" charset="0"/>
                <a:ea typeface="MS PGothic" panose="020B0600070205080204" pitchFamily="34" charset="-128"/>
                <a:cs typeface="ＭＳ Ｐゴシック"/>
              </a:rPr>
              <a:t>if</a:t>
            </a:r>
            <a:r>
              <a:rPr lang="en-US" sz="1200" b="0" i="0" kern="1200" dirty="0">
                <a:solidFill>
                  <a:schemeClr val="tx1"/>
                </a:solidFill>
                <a:effectLst/>
                <a:latin typeface="Verdana" pitchFamily="96" charset="0"/>
                <a:ea typeface="MS PGothic" panose="020B0600070205080204" pitchFamily="34" charset="-128"/>
                <a:cs typeface="ＭＳ Ｐゴシック"/>
              </a:rPr>
              <a:t>...</a:t>
            </a:r>
            <a:r>
              <a:rPr lang="en-US" sz="1200" b="1" i="0" kern="1200" dirty="0">
                <a:solidFill>
                  <a:schemeClr val="tx1"/>
                </a:solidFill>
                <a:effectLst/>
                <a:latin typeface="Verdana" pitchFamily="96" charset="0"/>
                <a:ea typeface="MS PGothic" panose="020B0600070205080204" pitchFamily="34" charset="-128"/>
                <a:cs typeface="ＭＳ Ｐゴシック"/>
              </a:rPr>
              <a:t>else statement</a:t>
            </a:r>
            <a:r>
              <a:rPr lang="en-US" sz="1200" b="0" i="0" kern="1200" dirty="0">
                <a:solidFill>
                  <a:schemeClr val="tx1"/>
                </a:solidFill>
                <a:effectLst/>
                <a:latin typeface="Verdana" pitchFamily="96" charset="0"/>
                <a:ea typeface="MS PGothic" panose="020B0600070205080204" pitchFamily="34" charset="-128"/>
                <a:cs typeface="ＭＳ Ｐゴシック"/>
              </a:rPr>
              <a:t> executes two different codes depending upon whether the test expression is true or false.</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15</a:t>
            </a:fld>
            <a:endParaRPr lang="de-DE" altLang="de-DE"/>
          </a:p>
        </p:txBody>
      </p:sp>
    </p:spTree>
    <p:extLst>
      <p:ext uri="{BB962C8B-B14F-4D97-AF65-F5344CB8AC3E}">
        <p14:creationId xmlns:p14="http://schemas.microsoft.com/office/powerpoint/2010/main" val="1029802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While loop:</a:t>
            </a:r>
          </a:p>
          <a:p>
            <a:r>
              <a:rPr lang="en-US" sz="1200" b="0" i="0" kern="1200" dirty="0">
                <a:solidFill>
                  <a:schemeClr val="tx1"/>
                </a:solidFill>
                <a:effectLst/>
                <a:latin typeface="Verdana" pitchFamily="96" charset="0"/>
                <a:ea typeface="MS PGothic" panose="020B0600070205080204" pitchFamily="34" charset="-128"/>
                <a:cs typeface="ＭＳ Ｐゴシック"/>
              </a:rPr>
              <a:t>Keep execute some codes as long as the test expression is true. </a:t>
            </a:r>
          </a:p>
          <a:p>
            <a:r>
              <a:rPr lang="en-US" sz="1200" b="0" i="0" kern="1200" dirty="0">
                <a:solidFill>
                  <a:schemeClr val="tx1"/>
                </a:solidFill>
                <a:effectLst/>
                <a:latin typeface="Verdana" pitchFamily="96" charset="0"/>
                <a:ea typeface="MS PGothic" panose="020B0600070205080204" pitchFamily="34" charset="-128"/>
                <a:cs typeface="ＭＳ Ｐゴシック"/>
              </a:rPr>
              <a:t>Here the loop will only continue to pass values to the </a:t>
            </a:r>
            <a:r>
              <a:rPr lang="en-US" sz="1200" b="1" i="0" kern="1200" dirty="0">
                <a:solidFill>
                  <a:schemeClr val="tx1"/>
                </a:solidFill>
                <a:effectLst/>
                <a:latin typeface="Verdana" pitchFamily="96" charset="0"/>
                <a:ea typeface="MS PGothic" panose="020B0600070205080204" pitchFamily="34" charset="-128"/>
                <a:cs typeface="ＭＳ Ｐゴシック"/>
              </a:rPr>
              <a:t>main body of the loop (the </a:t>
            </a:r>
            <a:r>
              <a:rPr lang="en-US" b="1" dirty="0"/>
              <a:t>expression</a:t>
            </a:r>
            <a:r>
              <a:rPr lang="en-US" sz="1200" b="1" i="0" kern="1200" dirty="0">
                <a:solidFill>
                  <a:schemeClr val="tx1"/>
                </a:solidFill>
                <a:effectLst/>
                <a:latin typeface="Verdana" pitchFamily="96" charset="0"/>
                <a:ea typeface="MS PGothic" panose="020B0600070205080204" pitchFamily="34" charset="-128"/>
                <a:cs typeface="ＭＳ Ｐゴシック"/>
              </a:rPr>
              <a:t> body) </a:t>
            </a:r>
            <a:r>
              <a:rPr lang="en-US" sz="1200" b="0" i="0" kern="1200" dirty="0">
                <a:solidFill>
                  <a:schemeClr val="tx1"/>
                </a:solidFill>
                <a:effectLst/>
                <a:latin typeface="Verdana" pitchFamily="96" charset="0"/>
                <a:ea typeface="MS PGothic" panose="020B0600070205080204" pitchFamily="34" charset="-128"/>
                <a:cs typeface="ＭＳ Ｐゴシック"/>
              </a:rPr>
              <a:t>when </a:t>
            </a:r>
            <a:r>
              <a:rPr lang="en-US" dirty="0" err="1"/>
              <a:t>i</a:t>
            </a:r>
            <a:r>
              <a:rPr lang="en-US" sz="1200" b="0" i="0" kern="1200" dirty="0">
                <a:solidFill>
                  <a:schemeClr val="tx1"/>
                </a:solidFill>
                <a:effectLst/>
                <a:latin typeface="Verdana" pitchFamily="96" charset="0"/>
                <a:ea typeface="MS PGothic" panose="020B0600070205080204" pitchFamily="34" charset="-128"/>
                <a:cs typeface="ＭＳ Ｐゴシック"/>
              </a:rPr>
              <a:t> is less than or equal to 4 (specified using the </a:t>
            </a:r>
            <a:r>
              <a:rPr lang="en-US" dirty="0"/>
              <a:t>&lt;-</a:t>
            </a:r>
            <a:r>
              <a:rPr lang="en-US" sz="1200" b="0" i="0" kern="1200" dirty="0">
                <a:solidFill>
                  <a:schemeClr val="tx1"/>
                </a:solidFill>
                <a:effectLst/>
                <a:latin typeface="Verdana" pitchFamily="96" charset="0"/>
                <a:ea typeface="MS PGothic" panose="020B0600070205080204" pitchFamily="34" charset="-128"/>
                <a:cs typeface="ＭＳ Ｐゴシック"/>
              </a:rPr>
              <a:t> operator in this example). Once </a:t>
            </a:r>
            <a:r>
              <a:rPr lang="en-US" dirty="0" err="1"/>
              <a:t>i</a:t>
            </a:r>
            <a:r>
              <a:rPr lang="en-US" sz="1200" b="0" i="0" kern="1200" dirty="0">
                <a:solidFill>
                  <a:schemeClr val="tx1"/>
                </a:solidFill>
                <a:effectLst/>
                <a:latin typeface="Verdana" pitchFamily="96" charset="0"/>
                <a:ea typeface="MS PGothic" panose="020B0600070205080204" pitchFamily="34" charset="-128"/>
                <a:cs typeface="ＭＳ Ｐゴシック"/>
              </a:rPr>
              <a:t> is greater than 4 the loop will stop.</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16</a:t>
            </a:fld>
            <a:endParaRPr lang="de-DE" altLang="de-DE"/>
          </a:p>
        </p:txBody>
      </p:sp>
    </p:spTree>
    <p:extLst>
      <p:ext uri="{BB962C8B-B14F-4D97-AF65-F5344CB8AC3E}">
        <p14:creationId xmlns:p14="http://schemas.microsoft.com/office/powerpoint/2010/main" val="3679995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17</a:t>
            </a:fld>
            <a:endParaRPr lang="de-DE" altLang="de-DE"/>
          </a:p>
        </p:txBody>
      </p:sp>
    </p:spTree>
    <p:extLst>
      <p:ext uri="{BB962C8B-B14F-4D97-AF65-F5344CB8AC3E}">
        <p14:creationId xmlns:p14="http://schemas.microsoft.com/office/powerpoint/2010/main" val="1531213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 the </a:t>
            </a:r>
            <a:r>
              <a:rPr lang="en-US" dirty="0" err="1"/>
              <a:t>data.frame</a:t>
            </a:r>
            <a:r>
              <a:rPr lang="en-US" dirty="0"/>
              <a:t> into groups (or sub-dataset), </a:t>
            </a:r>
          </a:p>
          <a:p>
            <a:r>
              <a:rPr lang="en-US" dirty="0"/>
              <a:t>then apply the function to the specified column to compute the aggregation, </a:t>
            </a:r>
          </a:p>
          <a:p>
            <a:r>
              <a:rPr lang="en-US" dirty="0"/>
              <a:t>at last combine the results into a new </a:t>
            </a:r>
            <a:r>
              <a:rPr lang="en-US" dirty="0" err="1"/>
              <a:t>data.frame</a:t>
            </a:r>
            <a:r>
              <a:rPr lang="en-US" dirty="0"/>
              <a:t> (as output).</a:t>
            </a:r>
          </a:p>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18</a:t>
            </a:fld>
            <a:endParaRPr lang="de-DE" altLang="de-DE"/>
          </a:p>
        </p:txBody>
      </p:sp>
    </p:spTree>
    <p:extLst>
      <p:ext uri="{BB962C8B-B14F-4D97-AF65-F5344CB8AC3E}">
        <p14:creationId xmlns:p14="http://schemas.microsoft.com/office/powerpoint/2010/main" val="1578791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19</a:t>
            </a:fld>
            <a:endParaRPr lang="de-DE" altLang="de-DE"/>
          </a:p>
        </p:txBody>
      </p:sp>
    </p:spTree>
    <p:extLst>
      <p:ext uri="{BB962C8B-B14F-4D97-AF65-F5344CB8AC3E}">
        <p14:creationId xmlns:p14="http://schemas.microsoft.com/office/powerpoint/2010/main" val="2554823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21</a:t>
            </a:fld>
            <a:endParaRPr lang="de-DE" altLang="de-DE"/>
          </a:p>
        </p:txBody>
      </p:sp>
    </p:spTree>
    <p:extLst>
      <p:ext uri="{BB962C8B-B14F-4D97-AF65-F5344CB8AC3E}">
        <p14:creationId xmlns:p14="http://schemas.microsoft.com/office/powerpoint/2010/main" val="1576053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For instance, there is a city located beside the river and protected by embankments.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Within the river channel, the water level can be estimated from discharge.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Therefore, based on the water level – discharge relation, when a big discharge comes, we can derive the expected water level and quantify whether the water level will exceed the design defense level (flooding threshold) and the flood overtops or breaches the embankments and causes damages.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And further, the damages resulted from flood inundation is assumed to the function of exceeding water level. </a:t>
            </a:r>
          </a:p>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22</a:t>
            </a:fld>
            <a:endParaRPr lang="de-DE" altLang="de-DE"/>
          </a:p>
        </p:txBody>
      </p:sp>
    </p:spTree>
    <p:extLst>
      <p:ext uri="{BB962C8B-B14F-4D97-AF65-F5344CB8AC3E}">
        <p14:creationId xmlns:p14="http://schemas.microsoft.com/office/powerpoint/2010/main" val="1435642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4</a:t>
            </a:fld>
            <a:endParaRPr lang="de-DE" altLang="de-DE"/>
          </a:p>
        </p:txBody>
      </p:sp>
    </p:spTree>
    <p:extLst>
      <p:ext uri="{BB962C8B-B14F-4D97-AF65-F5344CB8AC3E}">
        <p14:creationId xmlns:p14="http://schemas.microsoft.com/office/powerpoint/2010/main" val="2279105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5</a:t>
            </a:fld>
            <a:endParaRPr lang="de-DE" altLang="de-DE"/>
          </a:p>
        </p:txBody>
      </p:sp>
    </p:spTree>
    <p:extLst>
      <p:ext uri="{BB962C8B-B14F-4D97-AF65-F5344CB8AC3E}">
        <p14:creationId xmlns:p14="http://schemas.microsoft.com/office/powerpoint/2010/main" val="3054288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6</a:t>
            </a:fld>
            <a:endParaRPr lang="de-DE" altLang="de-DE"/>
          </a:p>
        </p:txBody>
      </p:sp>
    </p:spTree>
    <p:extLst>
      <p:ext uri="{BB962C8B-B14F-4D97-AF65-F5344CB8AC3E}">
        <p14:creationId xmlns:p14="http://schemas.microsoft.com/office/powerpoint/2010/main" val="3734008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7</a:t>
            </a:fld>
            <a:endParaRPr lang="de-DE" altLang="de-DE"/>
          </a:p>
        </p:txBody>
      </p:sp>
    </p:spTree>
    <p:extLst>
      <p:ext uri="{BB962C8B-B14F-4D97-AF65-F5344CB8AC3E}">
        <p14:creationId xmlns:p14="http://schemas.microsoft.com/office/powerpoint/2010/main" val="1943714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8</a:t>
            </a:fld>
            <a:endParaRPr lang="de-DE" altLang="de-DE"/>
          </a:p>
        </p:txBody>
      </p:sp>
    </p:spTree>
    <p:extLst>
      <p:ext uri="{BB962C8B-B14F-4D97-AF65-F5344CB8AC3E}">
        <p14:creationId xmlns:p14="http://schemas.microsoft.com/office/powerpoint/2010/main" val="1439721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A function is a set of statements organized together to perform a specific task. R has a large number of in-built functions and the user can create their own functions. In R, a function is an object so the R interpreter is able to pass control to the function, along with arguments that may be necessary for the function to accomplish the actions.</a:t>
            </a:r>
          </a:p>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9</a:t>
            </a:fld>
            <a:endParaRPr lang="de-DE" altLang="de-DE"/>
          </a:p>
        </p:txBody>
      </p:sp>
    </p:spTree>
    <p:extLst>
      <p:ext uri="{BB962C8B-B14F-4D97-AF65-F5344CB8AC3E}">
        <p14:creationId xmlns:p14="http://schemas.microsoft.com/office/powerpoint/2010/main" val="776098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The </a:t>
            </a:r>
            <a:r>
              <a:rPr lang="en-US" sz="1200" b="1" i="0" kern="1200" dirty="0">
                <a:solidFill>
                  <a:schemeClr val="tx1"/>
                </a:solidFill>
                <a:effectLst/>
                <a:latin typeface="Verdana" pitchFamily="96" charset="0"/>
                <a:ea typeface="MS PGothic" panose="020B0600070205080204" pitchFamily="34" charset="-128"/>
                <a:cs typeface="ＭＳ Ｐゴシック"/>
              </a:rPr>
              <a:t>if</a:t>
            </a:r>
            <a:r>
              <a:rPr lang="en-US" sz="1200" b="0" i="0" kern="1200" dirty="0">
                <a:solidFill>
                  <a:schemeClr val="tx1"/>
                </a:solidFill>
                <a:effectLst/>
                <a:latin typeface="Verdana" pitchFamily="96" charset="0"/>
                <a:ea typeface="MS PGothic" panose="020B0600070205080204" pitchFamily="34" charset="-128"/>
                <a:cs typeface="ＭＳ Ｐゴシック"/>
              </a:rPr>
              <a:t>...</a:t>
            </a:r>
            <a:r>
              <a:rPr lang="en-US" sz="1200" b="1" i="0" kern="1200" dirty="0">
                <a:solidFill>
                  <a:schemeClr val="tx1"/>
                </a:solidFill>
                <a:effectLst/>
                <a:latin typeface="Verdana" pitchFamily="96" charset="0"/>
                <a:ea typeface="MS PGothic" panose="020B0600070205080204" pitchFamily="34" charset="-128"/>
                <a:cs typeface="ＭＳ Ｐゴシック"/>
              </a:rPr>
              <a:t>else statement</a:t>
            </a:r>
            <a:r>
              <a:rPr lang="en-US" sz="1200" b="0" i="0" kern="1200" dirty="0">
                <a:solidFill>
                  <a:schemeClr val="tx1"/>
                </a:solidFill>
                <a:effectLst/>
                <a:latin typeface="Verdana" pitchFamily="96" charset="0"/>
                <a:ea typeface="MS PGothic" panose="020B0600070205080204" pitchFamily="34" charset="-128"/>
                <a:cs typeface="ＭＳ Ｐゴシック"/>
              </a:rPr>
              <a:t> executes two different codes depending upon whether the test expression is true or false.</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10</a:t>
            </a:fld>
            <a:endParaRPr lang="de-DE" altLang="de-DE"/>
          </a:p>
        </p:txBody>
      </p:sp>
    </p:spTree>
    <p:extLst>
      <p:ext uri="{BB962C8B-B14F-4D97-AF65-F5344CB8AC3E}">
        <p14:creationId xmlns:p14="http://schemas.microsoft.com/office/powerpoint/2010/main" val="1260424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11</a:t>
            </a:fld>
            <a:endParaRPr lang="de-DE" altLang="de-DE"/>
          </a:p>
        </p:txBody>
      </p:sp>
    </p:spTree>
    <p:extLst>
      <p:ext uri="{BB962C8B-B14F-4D97-AF65-F5344CB8AC3E}">
        <p14:creationId xmlns:p14="http://schemas.microsoft.com/office/powerpoint/2010/main" val="19354801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Rectangle 8"/>
          <p:cNvSpPr>
            <a:spLocks noChangeArrowheads="1"/>
          </p:cNvSpPr>
          <p:nvPr userDrawn="1"/>
        </p:nvSpPr>
        <p:spPr bwMode="auto">
          <a:xfrm>
            <a:off x="0" y="1588"/>
            <a:ext cx="9144000" cy="5143500"/>
          </a:xfrm>
          <a:prstGeom prst="rect">
            <a:avLst/>
          </a:prstGeom>
          <a:solidFill>
            <a:srgbClr val="0058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de-DE" altLang="de-DE"/>
          </a:p>
        </p:txBody>
      </p:sp>
      <p:sp>
        <p:nvSpPr>
          <p:cNvPr id="5" name="Line 18"/>
          <p:cNvSpPr>
            <a:spLocks noChangeShapeType="1"/>
          </p:cNvSpPr>
          <p:nvPr/>
        </p:nvSpPr>
        <p:spPr bwMode="auto">
          <a:xfrm>
            <a:off x="-36513" y="4587875"/>
            <a:ext cx="928846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de-DE"/>
          </a:p>
        </p:txBody>
      </p:sp>
      <p:pic>
        <p:nvPicPr>
          <p:cNvPr id="6" name="Bild 11" descr="GFZ-LogoNeu_eng_neg_1c.eps"/>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950" y="4659313"/>
            <a:ext cx="58737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3"/>
          <p:cNvSpPr>
            <a:spLocks noGrp="1" noChangeArrowheads="1"/>
          </p:cNvSpPr>
          <p:nvPr>
            <p:ph type="ctrTitle"/>
          </p:nvPr>
        </p:nvSpPr>
        <p:spPr>
          <a:xfrm>
            <a:off x="152400" y="228600"/>
            <a:ext cx="8839200" cy="1543050"/>
          </a:xfrm>
        </p:spPr>
        <p:txBody>
          <a:bodyPr/>
          <a:lstStyle>
            <a:lvl1pPr>
              <a:defRPr>
                <a:solidFill>
                  <a:schemeClr val="bg1"/>
                </a:solidFill>
                <a:latin typeface="+mj-lt"/>
                <a:ea typeface="Arial Unicode MS" pitchFamily="34" charset="-128"/>
                <a:cs typeface="Arial Unicode MS" pitchFamily="34" charset="-128"/>
              </a:defRPr>
            </a:lvl1pPr>
          </a:lstStyle>
          <a:p>
            <a:pPr lvl="0"/>
            <a:r>
              <a:rPr lang="de-DE" noProof="0"/>
              <a:t>Titelmasterformat durch Klicken bearbeiten</a:t>
            </a:r>
            <a:endParaRPr lang="de-DE" noProof="0" dirty="0"/>
          </a:p>
        </p:txBody>
      </p:sp>
      <p:sp>
        <p:nvSpPr>
          <p:cNvPr id="8196" name="Rectangle 4"/>
          <p:cNvSpPr>
            <a:spLocks noGrp="1" noChangeArrowheads="1"/>
          </p:cNvSpPr>
          <p:nvPr>
            <p:ph type="subTitle" idx="1"/>
          </p:nvPr>
        </p:nvSpPr>
        <p:spPr>
          <a:xfrm>
            <a:off x="152400" y="1771650"/>
            <a:ext cx="8839200" cy="800100"/>
          </a:xfrm>
        </p:spPr>
        <p:txBody>
          <a:bodyPr/>
          <a:lstStyle>
            <a:lvl1pPr marL="0" indent="0" algn="ctr">
              <a:buFontTx/>
              <a:buNone/>
              <a:defRPr>
                <a:solidFill>
                  <a:schemeClr val="bg1"/>
                </a:solidFill>
                <a:latin typeface="+mj-lt"/>
                <a:ea typeface="Arial Unicode MS" pitchFamily="34" charset="-128"/>
                <a:cs typeface="Arial Unicode MS" pitchFamily="34" charset="-128"/>
              </a:defRPr>
            </a:lvl1pPr>
          </a:lstStyle>
          <a:p>
            <a:pPr lvl="0"/>
            <a:r>
              <a:rPr lang="de-DE" noProof="0"/>
              <a:t>Formatvorlage des Untertitelmasters durch Klicken bearbeiten</a:t>
            </a:r>
            <a:endParaRPr lang="de-DE" noProof="0"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12360" y="4744832"/>
            <a:ext cx="1331640" cy="285956"/>
          </a:xfrm>
          <a:prstGeom prst="rect">
            <a:avLst/>
          </a:prstGeom>
        </p:spPr>
      </p:pic>
    </p:spTree>
    <p:extLst>
      <p:ext uri="{BB962C8B-B14F-4D97-AF65-F5344CB8AC3E}">
        <p14:creationId xmlns:p14="http://schemas.microsoft.com/office/powerpoint/2010/main" val="3658581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de-DE"/>
              <a:t>Titelmasterformat durch Klicken bearbeiten</a:t>
            </a:r>
            <a:endParaRPr lang="de-DE" dirty="0"/>
          </a:p>
        </p:txBody>
      </p:sp>
      <p:sp>
        <p:nvSpPr>
          <p:cNvPr id="3" name="Inhaltsplatzhalter 2"/>
          <p:cNvSpPr>
            <a:spLocks noGrp="1"/>
          </p:cNvSpPr>
          <p:nvPr>
            <p:ph idx="1"/>
          </p:nvPr>
        </p:nvSpPr>
        <p:spPr/>
        <p:txBody>
          <a:bodyPr/>
          <a:lstStyle>
            <a:lvl1pPr>
              <a:defRPr>
                <a:latin typeface="+mn-lt"/>
                <a:ea typeface="Arial Unicode MS" pitchFamily="34" charset="-128"/>
                <a:cs typeface="Arial Unicode MS" pitchFamily="34" charset="-128"/>
              </a:defRPr>
            </a:lvl1pPr>
            <a:lvl2pPr>
              <a:defRPr>
                <a:latin typeface="+mn-lt"/>
                <a:ea typeface="Arial Unicode MS" pitchFamily="34" charset="-128"/>
                <a:cs typeface="Arial Unicode MS" pitchFamily="34" charset="-128"/>
              </a:defRPr>
            </a:lvl2pPr>
            <a:lvl3pPr>
              <a:defRPr>
                <a:latin typeface="+mn-lt"/>
                <a:ea typeface="Arial Unicode MS" pitchFamily="34" charset="-128"/>
                <a:cs typeface="Arial Unicode MS" pitchFamily="34" charset="-128"/>
              </a:defRPr>
            </a:lvl3pPr>
            <a:lvl4pPr>
              <a:defRPr>
                <a:latin typeface="+mn-lt"/>
                <a:ea typeface="Arial Unicode MS" pitchFamily="34" charset="-128"/>
                <a:cs typeface="Arial Unicode MS" pitchFamily="34" charset="-128"/>
              </a:defRPr>
            </a:lvl4pPr>
            <a:lvl5pPr>
              <a:defRPr>
                <a:latin typeface="+mn-lt"/>
                <a:ea typeface="Arial Unicode MS" pitchFamily="34" charset="-128"/>
                <a:cs typeface="Arial Unicode MS" pitchFamily="34" charset="-128"/>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
        <p:nvSpPr>
          <p:cNvPr id="5" name="Rectangle 6"/>
          <p:cNvSpPr>
            <a:spLocks noGrp="1" noChangeArrowheads="1"/>
          </p:cNvSpPr>
          <p:nvPr>
            <p:ph type="sldNum" sz="quarter" idx="11"/>
          </p:nvPr>
        </p:nvSpPr>
        <p:spPr>
          <a:ln/>
        </p:spPr>
        <p:txBody>
          <a:bodyPr/>
          <a:lstStyle>
            <a:lvl1pPr>
              <a:defRPr/>
            </a:lvl1pPr>
          </a:lstStyle>
          <a:p>
            <a:fld id="{48105EDC-34E1-4D80-B051-D0CBD59863B8}"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1619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52400" y="1257300"/>
            <a:ext cx="4343400" cy="302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257300"/>
            <a:ext cx="4343400" cy="302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6" name="Rectangle 6"/>
          <p:cNvSpPr>
            <a:spLocks noGrp="1" noChangeArrowheads="1"/>
          </p:cNvSpPr>
          <p:nvPr>
            <p:ph type="sldNum" sz="quarter" idx="11"/>
          </p:nvPr>
        </p:nvSpPr>
        <p:spPr>
          <a:ln/>
        </p:spPr>
        <p:txBody>
          <a:bodyPr/>
          <a:lstStyle>
            <a:lvl1pPr>
              <a:defRPr/>
            </a:lvl1pPr>
          </a:lstStyle>
          <a:p>
            <a:fld id="{D232C7EE-0DD2-4C7A-B362-5FAF3A75D56D}"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17043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05979"/>
            <a:ext cx="8229600" cy="857250"/>
          </a:xfrm>
        </p:spPr>
        <p:txBody>
          <a:bodyPr/>
          <a:lstStyle>
            <a:lvl1pPr>
              <a:defRPr/>
            </a:lvl1pPr>
          </a:lstStyle>
          <a:p>
            <a:r>
              <a:rPr lang="de-DE"/>
              <a:t>Titelmasterformat durch Klicken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Inhaltsplatzhalt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7" name="Rectangle 6"/>
          <p:cNvSpPr>
            <a:spLocks noGrp="1" noChangeArrowheads="1"/>
          </p:cNvSpPr>
          <p:nvPr>
            <p:ph type="sldNum" sz="quarter" idx="11"/>
          </p:nvPr>
        </p:nvSpPr>
        <p:spPr>
          <a:ln/>
        </p:spPr>
        <p:txBody>
          <a:bodyPr/>
          <a:lstStyle>
            <a:lvl1pPr>
              <a:defRPr/>
            </a:lvl1pPr>
          </a:lstStyle>
          <a:p>
            <a:fld id="{DBAB479F-EF7F-4B2E-A81B-1A7DE36B62D2}"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309025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5"/>
          <p:cNvSpPr>
            <a:spLocks noGrp="1" noChangeArrowheads="1"/>
          </p:cNvSpPr>
          <p:nvPr>
            <p:ph type="ftr" sz="quarter" idx="10"/>
          </p:nvPr>
        </p:nvSpPr>
        <p:spPr>
          <a:ln/>
        </p:spPr>
        <p:txBody>
          <a:bodyPr/>
          <a:lstStyle>
            <a:lvl1pPr>
              <a:defRPr/>
            </a:lvl1pPr>
          </a:lstStyle>
          <a:p>
            <a:pPr>
              <a:defRPr/>
            </a:pPr>
            <a:endParaRPr lang="de-DE"/>
          </a:p>
        </p:txBody>
      </p:sp>
      <p:sp>
        <p:nvSpPr>
          <p:cNvPr id="4" name="Rectangle 6"/>
          <p:cNvSpPr>
            <a:spLocks noGrp="1" noChangeArrowheads="1"/>
          </p:cNvSpPr>
          <p:nvPr>
            <p:ph type="sldNum" sz="quarter" idx="11"/>
          </p:nvPr>
        </p:nvSpPr>
        <p:spPr>
          <a:ln/>
        </p:spPr>
        <p:txBody>
          <a:bodyPr/>
          <a:lstStyle>
            <a:lvl1pPr>
              <a:defRPr/>
            </a:lvl1pPr>
          </a:lstStyle>
          <a:p>
            <a:fld id="{9BC05238-B3BF-498D-8B46-96DFE24180B0}"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461518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de-DE"/>
          </a:p>
        </p:txBody>
      </p:sp>
      <p:sp>
        <p:nvSpPr>
          <p:cNvPr id="3" name="Rectangle 6"/>
          <p:cNvSpPr>
            <a:spLocks noGrp="1" noChangeArrowheads="1"/>
          </p:cNvSpPr>
          <p:nvPr>
            <p:ph type="sldNum" sz="quarter" idx="11"/>
          </p:nvPr>
        </p:nvSpPr>
        <p:spPr>
          <a:ln/>
        </p:spPr>
        <p:txBody>
          <a:bodyPr/>
          <a:lstStyle>
            <a:lvl1pPr>
              <a:defRPr/>
            </a:lvl1pPr>
          </a:lstStyle>
          <a:p>
            <a:fld id="{1B42CEB1-8695-4710-AD70-0F6B9EB4A9E3}"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206922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6" name="Rectangle 6"/>
          <p:cNvSpPr>
            <a:spLocks noGrp="1" noChangeArrowheads="1"/>
          </p:cNvSpPr>
          <p:nvPr>
            <p:ph type="sldNum" sz="quarter" idx="11"/>
          </p:nvPr>
        </p:nvSpPr>
        <p:spPr>
          <a:ln/>
        </p:spPr>
        <p:txBody>
          <a:bodyPr/>
          <a:lstStyle>
            <a:lvl1pPr>
              <a:defRPr/>
            </a:lvl1pPr>
          </a:lstStyle>
          <a:p>
            <a:fld id="{C6D40D77-E111-40D0-8F47-B615418AF78A}"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374414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228600"/>
            <a:ext cx="8839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Mastertitelformat bearbeiten</a:t>
            </a:r>
          </a:p>
        </p:txBody>
      </p:sp>
      <p:sp>
        <p:nvSpPr>
          <p:cNvPr id="1027" name="Rectangle 3"/>
          <p:cNvSpPr>
            <a:spLocks noGrp="1" noChangeArrowheads="1"/>
          </p:cNvSpPr>
          <p:nvPr>
            <p:ph type="body" idx="1"/>
          </p:nvPr>
        </p:nvSpPr>
        <p:spPr bwMode="auto">
          <a:xfrm>
            <a:off x="152400" y="1257300"/>
            <a:ext cx="88392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29" name="Rectangle 5"/>
          <p:cNvSpPr>
            <a:spLocks noGrp="1" noChangeArrowheads="1"/>
          </p:cNvSpPr>
          <p:nvPr>
            <p:ph type="ftr" sz="quarter" idx="3"/>
          </p:nvPr>
        </p:nvSpPr>
        <p:spPr bwMode="auto">
          <a:xfrm>
            <a:off x="1371600" y="4887913"/>
            <a:ext cx="5410200" cy="255587"/>
          </a:xfrm>
          <a:prstGeom prst="rect">
            <a:avLst/>
          </a:prstGeom>
          <a:noFill/>
          <a:ln>
            <a:noFill/>
          </a:ln>
          <a:extLst/>
        </p:spPr>
        <p:txBody>
          <a:bodyPr vert="horz" wrap="square" lIns="91440" tIns="45720" rIns="91440" bIns="45720" numCol="1" anchor="t" anchorCtr="0" compatLnSpc="1">
            <a:prstTxWarp prst="textNoShape">
              <a:avLst/>
            </a:prstTxWarp>
          </a:bodyPr>
          <a:lstStyle>
            <a:lvl1pPr algn="ctr" eaLnBrk="0" hangingPunct="0">
              <a:defRPr sz="1400">
                <a:latin typeface="Arial" charset="0"/>
                <a:ea typeface="ＭＳ Ｐゴシック" pitchFamily="96" charset="-128"/>
                <a:cs typeface="+mn-cs"/>
              </a:defRPr>
            </a:lvl1pPr>
          </a:lstStyle>
          <a:p>
            <a:pPr>
              <a:defRPr/>
            </a:pPr>
            <a:endParaRPr lang="de-DE"/>
          </a:p>
        </p:txBody>
      </p:sp>
      <p:sp>
        <p:nvSpPr>
          <p:cNvPr id="1030" name="Rectangle 6"/>
          <p:cNvSpPr>
            <a:spLocks noGrp="1" noChangeArrowheads="1"/>
          </p:cNvSpPr>
          <p:nvPr>
            <p:ph type="sldNum" sz="quarter" idx="4"/>
          </p:nvPr>
        </p:nvSpPr>
        <p:spPr bwMode="auto">
          <a:xfrm>
            <a:off x="6934200" y="4887913"/>
            <a:ext cx="838200" cy="255587"/>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0" hangingPunct="0">
              <a:defRPr sz="1200">
                <a:solidFill>
                  <a:schemeClr val="bg2"/>
                </a:solidFill>
                <a:latin typeface="Verdana" panose="020B0604030504040204" pitchFamily="34" charset="0"/>
              </a:defRPr>
            </a:lvl1pPr>
          </a:lstStyle>
          <a:p>
            <a:fld id="{90D4C99E-7E1A-4B9A-BF08-BD24E44EFC6B}" type="slidenum">
              <a:rPr lang="de-DE" altLang="de-DE"/>
              <a:pPr/>
              <a:t>‹#›</a:t>
            </a:fld>
            <a:endParaRPr lang="de-DE" altLang="de-DE">
              <a:solidFill>
                <a:schemeClr val="tx1"/>
              </a:solidFill>
            </a:endParaRPr>
          </a:p>
        </p:txBody>
      </p:sp>
      <p:sp>
        <p:nvSpPr>
          <p:cNvPr id="2" name="Line 12"/>
          <p:cNvSpPr>
            <a:spLocks noChangeShapeType="1"/>
          </p:cNvSpPr>
          <p:nvPr/>
        </p:nvSpPr>
        <p:spPr bwMode="auto">
          <a:xfrm>
            <a:off x="0" y="4564063"/>
            <a:ext cx="9144000" cy="0"/>
          </a:xfrm>
          <a:prstGeom prst="line">
            <a:avLst/>
          </a:prstGeom>
          <a:noFill/>
          <a:ln w="6350">
            <a:solidFill>
              <a:srgbClr val="004D95"/>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pic>
        <p:nvPicPr>
          <p:cNvPr id="1031" name="Bild 10" descr="GFZ-LogoNeu_eng_4c.eps"/>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07950" y="4659313"/>
            <a:ext cx="5762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Grafik 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05743" y="4803998"/>
            <a:ext cx="1135070" cy="158784"/>
          </a:xfrm>
          <a:prstGeom prst="rect">
            <a:avLst/>
          </a:prstGeom>
        </p:spPr>
      </p:pic>
    </p:spTree>
  </p:cSld>
  <p:clrMap bg1="lt1" tx1="dk1" bg2="lt2" tx2="dk2" accent1="accent1" accent2="accent2" accent3="accent3" accent4="accent4" accent5="accent5" accent6="accent6" hlink="hlink" folHlink="folHlink"/>
  <p:sldLayoutIdLst>
    <p:sldLayoutId id="2147483704" r:id="rId1"/>
    <p:sldLayoutId id="2147483698" r:id="rId2"/>
    <p:sldLayoutId id="2147483699" r:id="rId3"/>
    <p:sldLayoutId id="2147483700" r:id="rId4"/>
    <p:sldLayoutId id="2147483701" r:id="rId5"/>
    <p:sldLayoutId id="2147483702" r:id="rId6"/>
    <p:sldLayoutId id="2147483703" r:id="rId7"/>
  </p:sldLayoutIdLst>
  <p:hf hdr="0" ftr="0" dt="0"/>
  <p:txStyles>
    <p:titleStyle>
      <a:lvl1pPr algn="ctr" rtl="0" eaLnBrk="1" fontAlgn="base" hangingPunct="1">
        <a:spcBef>
          <a:spcPct val="0"/>
        </a:spcBef>
        <a:spcAft>
          <a:spcPct val="0"/>
        </a:spcAft>
        <a:defRPr sz="3200">
          <a:solidFill>
            <a:srgbClr val="00589C"/>
          </a:solidFill>
          <a:latin typeface="+mj-lt"/>
          <a:ea typeface="MS PGothic" panose="020B0600070205080204" pitchFamily="34" charset="-128"/>
          <a:cs typeface="ＭＳ Ｐゴシック"/>
        </a:defRPr>
      </a:lvl1pPr>
      <a:lvl2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2pPr>
      <a:lvl3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3pPr>
      <a:lvl4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4pPr>
      <a:lvl5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5pPr>
      <a:lvl6pPr marL="4572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6pPr>
      <a:lvl7pPr marL="9144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7pPr>
      <a:lvl8pPr marL="13716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8pPr>
      <a:lvl9pPr marL="18288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S PGothic" panose="020B0600070205080204" pitchFamily="34" charset="-128"/>
          <a:cs typeface="ＭＳ Ｐゴシック"/>
        </a:defRPr>
      </a:lvl1pPr>
      <a:lvl2pPr marL="742950" indent="-285750" algn="l" rtl="0" eaLnBrk="1" fontAlgn="base" hangingPunct="1">
        <a:spcBef>
          <a:spcPct val="20000"/>
        </a:spcBef>
        <a:spcAft>
          <a:spcPct val="0"/>
        </a:spcAft>
        <a:buChar char="–"/>
        <a:defRPr sz="1400">
          <a:solidFill>
            <a:srgbClr val="00589C"/>
          </a:solidFill>
          <a:latin typeface="+mn-lt"/>
          <a:ea typeface="MS PGothic" panose="020B0600070205080204" pitchFamily="34" charset="-128"/>
          <a:cs typeface="ＭＳ Ｐゴシック"/>
        </a:defRPr>
      </a:lvl2pPr>
      <a:lvl3pPr marL="1143000" indent="-228600" algn="l" rtl="0" eaLnBrk="1" fontAlgn="base" hangingPunct="1">
        <a:spcBef>
          <a:spcPct val="20000"/>
        </a:spcBef>
        <a:spcAft>
          <a:spcPct val="0"/>
        </a:spcAft>
        <a:buChar char="•"/>
        <a:defRPr sz="1400">
          <a:solidFill>
            <a:schemeClr val="tx1"/>
          </a:solidFill>
          <a:latin typeface="+mn-lt"/>
          <a:ea typeface="MS PGothic" panose="020B0600070205080204" pitchFamily="34" charset="-128"/>
          <a:cs typeface="ＭＳ Ｐゴシック"/>
        </a:defRPr>
      </a:lvl3pPr>
      <a:lvl4pPr marL="1600200" indent="-228600" algn="l" rtl="0" eaLnBrk="1" fontAlgn="base" hangingPunct="1">
        <a:spcBef>
          <a:spcPct val="20000"/>
        </a:spcBef>
        <a:spcAft>
          <a:spcPct val="0"/>
        </a:spcAft>
        <a:buChar char="–"/>
        <a:defRPr sz="1200">
          <a:solidFill>
            <a:schemeClr val="tx1"/>
          </a:solidFill>
          <a:latin typeface="+mn-lt"/>
          <a:ea typeface="MS PGothic" panose="020B0600070205080204" pitchFamily="34" charset="-128"/>
          <a:cs typeface="ＭＳ Ｐゴシック"/>
        </a:defRPr>
      </a:lvl4pPr>
      <a:lvl5pPr marL="2057400" indent="-228600" algn="l" rtl="0" eaLnBrk="1" fontAlgn="base" hangingPunct="1">
        <a:spcBef>
          <a:spcPct val="20000"/>
        </a:spcBef>
        <a:spcAft>
          <a:spcPct val="0"/>
        </a:spcAft>
        <a:buChar char="»"/>
        <a:defRPr sz="1000">
          <a:solidFill>
            <a:schemeClr val="bg2"/>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har char="»"/>
        <a:defRPr sz="1000">
          <a:solidFill>
            <a:schemeClr val="bg2"/>
          </a:solidFill>
          <a:latin typeface="+mn-lt"/>
          <a:ea typeface="+mn-ea"/>
        </a:defRPr>
      </a:lvl6pPr>
      <a:lvl7pPr marL="2971800" indent="-228600" algn="l" rtl="0" eaLnBrk="1" fontAlgn="base" hangingPunct="1">
        <a:spcBef>
          <a:spcPct val="20000"/>
        </a:spcBef>
        <a:spcAft>
          <a:spcPct val="0"/>
        </a:spcAft>
        <a:buChar char="»"/>
        <a:defRPr sz="1000">
          <a:solidFill>
            <a:schemeClr val="bg2"/>
          </a:solidFill>
          <a:latin typeface="+mn-lt"/>
          <a:ea typeface="+mn-ea"/>
        </a:defRPr>
      </a:lvl7pPr>
      <a:lvl8pPr marL="3429000" indent="-228600" algn="l" rtl="0" eaLnBrk="1" fontAlgn="base" hangingPunct="1">
        <a:spcBef>
          <a:spcPct val="20000"/>
        </a:spcBef>
        <a:spcAft>
          <a:spcPct val="0"/>
        </a:spcAft>
        <a:buChar char="»"/>
        <a:defRPr sz="1000">
          <a:solidFill>
            <a:schemeClr val="bg2"/>
          </a:solidFill>
          <a:latin typeface="+mn-lt"/>
          <a:ea typeface="+mn-ea"/>
        </a:defRPr>
      </a:lvl8pPr>
      <a:lvl9pPr marL="3886200" indent="-228600" algn="l" rtl="0" eaLnBrk="1" fontAlgn="base" hangingPunct="1">
        <a:spcBef>
          <a:spcPct val="20000"/>
        </a:spcBef>
        <a:spcAft>
          <a:spcPct val="0"/>
        </a:spcAft>
        <a:buChar char="»"/>
        <a:defRPr sz="1000">
          <a:solidFill>
            <a:schemeClr val="bg2"/>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tmp"/><Relationship Id="rId4" Type="http://schemas.openxmlformats.org/officeDocument/2006/relationships/image" Target="../media/image13.tm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8.png"/><Relationship Id="rId5" Type="http://schemas.openxmlformats.org/officeDocument/2006/relationships/image" Target="../media/image17.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3.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2.tm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r-project.org/" TargetMode="External"/><Relationship Id="rId7" Type="http://schemas.openxmlformats.org/officeDocument/2006/relationships/image" Target="../media/image6.tm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tmp"/><Relationship Id="rId5" Type="http://schemas.openxmlformats.org/officeDocument/2006/relationships/hyperlink" Target="https://cran.r-project.org/web/packages/available_packages_by_name.html" TargetMode="External"/><Relationship Id="rId4" Type="http://schemas.openxmlformats.org/officeDocument/2006/relationships/hyperlink" Target="https://posit.co/download/rstudio-deskto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ctrTitle"/>
          </p:nvPr>
        </p:nvSpPr>
        <p:spPr/>
        <p:txBody>
          <a:bodyPr/>
          <a:lstStyle/>
          <a:p>
            <a:pPr eaLnBrk="1" hangingPunct="1"/>
            <a:r>
              <a:rPr lang="de-DE" altLang="de-DE" b="1" dirty="0"/>
              <a:t>Flood Risk Seminar</a:t>
            </a:r>
          </a:p>
        </p:txBody>
      </p:sp>
      <p:sp>
        <p:nvSpPr>
          <p:cNvPr id="3075" name="Rectangle 3"/>
          <p:cNvSpPr>
            <a:spLocks noGrp="1" noChangeArrowheads="1"/>
          </p:cNvSpPr>
          <p:nvPr>
            <p:ph type="subTitle" idx="1"/>
          </p:nvPr>
        </p:nvSpPr>
        <p:spPr/>
        <p:txBody>
          <a:bodyPr/>
          <a:lstStyle/>
          <a:p>
            <a:pPr eaLnBrk="1" hangingPunct="1">
              <a:defRPr/>
            </a:pPr>
            <a:r>
              <a:rPr lang="de-DE" dirty="0" err="1"/>
              <a:t>Exercise</a:t>
            </a:r>
            <a:r>
              <a:rPr lang="de-DE" dirty="0"/>
              <a:t> </a:t>
            </a:r>
            <a:r>
              <a:rPr lang="de-DE" dirty="0" err="1"/>
              <a:t>with</a:t>
            </a:r>
            <a:r>
              <a:rPr lang="de-DE" dirty="0"/>
              <a:t> R</a:t>
            </a:r>
          </a:p>
        </p:txBody>
      </p:sp>
      <p:sp>
        <p:nvSpPr>
          <p:cNvPr id="5" name="Rectangle 3">
            <a:extLst>
              <a:ext uri="{FF2B5EF4-FFF2-40B4-BE49-F238E27FC236}">
                <a16:creationId xmlns:a16="http://schemas.microsoft.com/office/drawing/2014/main" id="{A2154260-26A0-43AE-BD3A-F95153BB0D72}"/>
              </a:ext>
            </a:extLst>
          </p:cNvPr>
          <p:cNvSpPr txBox="1">
            <a:spLocks noChangeArrowheads="1"/>
          </p:cNvSpPr>
          <p:nvPr/>
        </p:nvSpPr>
        <p:spPr bwMode="auto">
          <a:xfrm>
            <a:off x="251520" y="3337690"/>
            <a:ext cx="8839200" cy="1183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2000">
                <a:solidFill>
                  <a:schemeClr val="bg1"/>
                </a:solidFill>
                <a:latin typeface="+mj-lt"/>
                <a:ea typeface="Arial Unicode MS" pitchFamily="34" charset="-128"/>
                <a:cs typeface="Arial Unicode MS" pitchFamily="34" charset="-128"/>
              </a:defRPr>
            </a:lvl1pPr>
            <a:lvl2pPr marL="742950" indent="-285750" algn="l" rtl="0" eaLnBrk="1" fontAlgn="base" hangingPunct="1">
              <a:spcBef>
                <a:spcPct val="20000"/>
              </a:spcBef>
              <a:spcAft>
                <a:spcPct val="0"/>
              </a:spcAft>
              <a:buChar char="–"/>
              <a:defRPr sz="1400">
                <a:solidFill>
                  <a:srgbClr val="00589C"/>
                </a:solidFill>
                <a:latin typeface="+mn-lt"/>
                <a:ea typeface="MS PGothic" panose="020B0600070205080204" pitchFamily="34" charset="-128"/>
                <a:cs typeface="ＭＳ Ｐゴシック"/>
              </a:defRPr>
            </a:lvl2pPr>
            <a:lvl3pPr marL="1143000" indent="-228600" algn="l" rtl="0" eaLnBrk="1" fontAlgn="base" hangingPunct="1">
              <a:spcBef>
                <a:spcPct val="20000"/>
              </a:spcBef>
              <a:spcAft>
                <a:spcPct val="0"/>
              </a:spcAft>
              <a:buChar char="•"/>
              <a:defRPr sz="1400">
                <a:solidFill>
                  <a:schemeClr val="tx1"/>
                </a:solidFill>
                <a:latin typeface="+mn-lt"/>
                <a:ea typeface="MS PGothic" panose="020B0600070205080204" pitchFamily="34" charset="-128"/>
                <a:cs typeface="ＭＳ Ｐゴシック"/>
              </a:defRPr>
            </a:lvl3pPr>
            <a:lvl4pPr marL="1600200" indent="-228600" algn="l" rtl="0" eaLnBrk="1" fontAlgn="base" hangingPunct="1">
              <a:spcBef>
                <a:spcPct val="20000"/>
              </a:spcBef>
              <a:spcAft>
                <a:spcPct val="0"/>
              </a:spcAft>
              <a:buChar char="–"/>
              <a:defRPr sz="1200">
                <a:solidFill>
                  <a:schemeClr val="tx1"/>
                </a:solidFill>
                <a:latin typeface="+mn-lt"/>
                <a:ea typeface="MS PGothic" panose="020B0600070205080204" pitchFamily="34" charset="-128"/>
                <a:cs typeface="ＭＳ Ｐゴシック"/>
              </a:defRPr>
            </a:lvl4pPr>
            <a:lvl5pPr marL="2057400" indent="-228600" algn="l" rtl="0" eaLnBrk="1" fontAlgn="base" hangingPunct="1">
              <a:spcBef>
                <a:spcPct val="20000"/>
              </a:spcBef>
              <a:spcAft>
                <a:spcPct val="0"/>
              </a:spcAft>
              <a:buChar char="»"/>
              <a:defRPr sz="1000">
                <a:solidFill>
                  <a:schemeClr val="bg2"/>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har char="»"/>
              <a:defRPr sz="1000">
                <a:solidFill>
                  <a:schemeClr val="bg2"/>
                </a:solidFill>
                <a:latin typeface="+mn-lt"/>
                <a:ea typeface="+mn-ea"/>
              </a:defRPr>
            </a:lvl6pPr>
            <a:lvl7pPr marL="2971800" indent="-228600" algn="l" rtl="0" eaLnBrk="1" fontAlgn="base" hangingPunct="1">
              <a:spcBef>
                <a:spcPct val="20000"/>
              </a:spcBef>
              <a:spcAft>
                <a:spcPct val="0"/>
              </a:spcAft>
              <a:buChar char="»"/>
              <a:defRPr sz="1000">
                <a:solidFill>
                  <a:schemeClr val="bg2"/>
                </a:solidFill>
                <a:latin typeface="+mn-lt"/>
                <a:ea typeface="+mn-ea"/>
              </a:defRPr>
            </a:lvl7pPr>
            <a:lvl8pPr marL="3429000" indent="-228600" algn="l" rtl="0" eaLnBrk="1" fontAlgn="base" hangingPunct="1">
              <a:spcBef>
                <a:spcPct val="20000"/>
              </a:spcBef>
              <a:spcAft>
                <a:spcPct val="0"/>
              </a:spcAft>
              <a:buChar char="»"/>
              <a:defRPr sz="1000">
                <a:solidFill>
                  <a:schemeClr val="bg2"/>
                </a:solidFill>
                <a:latin typeface="+mn-lt"/>
                <a:ea typeface="+mn-ea"/>
              </a:defRPr>
            </a:lvl8pPr>
            <a:lvl9pPr marL="3886200" indent="-228600" algn="l" rtl="0" eaLnBrk="1" fontAlgn="base" hangingPunct="1">
              <a:spcBef>
                <a:spcPct val="20000"/>
              </a:spcBef>
              <a:spcAft>
                <a:spcPct val="0"/>
              </a:spcAft>
              <a:buChar char="»"/>
              <a:defRPr sz="1000">
                <a:solidFill>
                  <a:schemeClr val="bg2"/>
                </a:solidFill>
                <a:latin typeface="+mn-lt"/>
                <a:ea typeface="+mn-ea"/>
              </a:defRPr>
            </a:lvl9pPr>
          </a:lstStyle>
          <a:p>
            <a:pPr algn="l">
              <a:defRPr/>
            </a:pPr>
            <a:r>
              <a:rPr lang="de-DE" sz="1800" kern="0" dirty="0"/>
              <a:t>Xiaoxiang </a:t>
            </a:r>
            <a:r>
              <a:rPr lang="de-DE" sz="1800" kern="0" dirty="0" err="1"/>
              <a:t>Guan</a:t>
            </a:r>
            <a:r>
              <a:rPr lang="de-DE" sz="1800" kern="0" baseline="30000" dirty="0" err="1"/>
              <a:t>a</a:t>
            </a:r>
            <a:r>
              <a:rPr lang="de-DE" sz="1800" kern="0" dirty="0"/>
              <a:t>, Bruno </a:t>
            </a:r>
            <a:r>
              <a:rPr lang="de-DE" sz="1800" kern="0" dirty="0" err="1"/>
              <a:t>Merz</a:t>
            </a:r>
            <a:r>
              <a:rPr lang="de-DE" sz="1800" kern="0" baseline="30000" dirty="0" err="1"/>
              <a:t>a,b</a:t>
            </a:r>
            <a:endParaRPr lang="de-DE" sz="1800" kern="0" baseline="30000" dirty="0"/>
          </a:p>
          <a:p>
            <a:pPr algn="l">
              <a:defRPr/>
            </a:pPr>
            <a:endParaRPr lang="de-DE" sz="1200" kern="0" dirty="0"/>
          </a:p>
          <a:p>
            <a:pPr algn="l">
              <a:defRPr/>
            </a:pPr>
            <a:r>
              <a:rPr lang="de-DE" sz="1200" kern="0" dirty="0"/>
              <a:t>a. GFZ German Research </a:t>
            </a:r>
            <a:r>
              <a:rPr lang="de-DE" sz="1200" kern="0" dirty="0" err="1"/>
              <a:t>Centre</a:t>
            </a:r>
            <a:r>
              <a:rPr lang="de-DE" sz="1200" kern="0" dirty="0"/>
              <a:t> </a:t>
            </a:r>
            <a:r>
              <a:rPr lang="de-DE" sz="1200" kern="0" dirty="0" err="1"/>
              <a:t>for</a:t>
            </a:r>
            <a:r>
              <a:rPr lang="de-DE" sz="1200" kern="0" dirty="0"/>
              <a:t> </a:t>
            </a:r>
            <a:r>
              <a:rPr lang="de-DE" sz="1200" kern="0" dirty="0" err="1"/>
              <a:t>Geosciences</a:t>
            </a:r>
            <a:r>
              <a:rPr lang="de-DE" sz="1200" kern="0" dirty="0"/>
              <a:t>, </a:t>
            </a:r>
            <a:r>
              <a:rPr lang="de-DE" sz="1200" kern="0" dirty="0" err="1"/>
              <a:t>Section</a:t>
            </a:r>
            <a:r>
              <a:rPr lang="de-DE" sz="1200" kern="0" dirty="0"/>
              <a:t> </a:t>
            </a:r>
            <a:r>
              <a:rPr lang="de-DE" sz="1200" kern="0" dirty="0" err="1"/>
              <a:t>Hydrology</a:t>
            </a:r>
            <a:r>
              <a:rPr lang="de-DE" sz="1200" kern="0" dirty="0"/>
              <a:t>, Potsdam, Germany </a:t>
            </a:r>
          </a:p>
          <a:p>
            <a:pPr algn="l">
              <a:defRPr/>
            </a:pPr>
            <a:r>
              <a:rPr lang="de-DE" sz="1200" kern="0" dirty="0"/>
              <a:t>b. Institute </a:t>
            </a:r>
            <a:r>
              <a:rPr lang="de-DE" sz="1200" kern="0" dirty="0" err="1"/>
              <a:t>of</a:t>
            </a:r>
            <a:r>
              <a:rPr lang="de-DE" sz="1200" kern="0" dirty="0"/>
              <a:t> Environmental Science and </a:t>
            </a:r>
            <a:r>
              <a:rPr lang="de-DE" sz="1200" kern="0" dirty="0" err="1"/>
              <a:t>Geography</a:t>
            </a:r>
            <a:r>
              <a:rPr lang="de-DE" sz="1200" kern="0" dirty="0"/>
              <a:t>, University </a:t>
            </a:r>
            <a:r>
              <a:rPr lang="de-DE" sz="1200" kern="0" dirty="0" err="1"/>
              <a:t>of</a:t>
            </a:r>
            <a:r>
              <a:rPr lang="de-DE" sz="1200" kern="0" dirty="0"/>
              <a:t> Potsdam, Potsdam, Germany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10</a:t>
            </a:fld>
            <a:endParaRPr lang="de-DE" altLang="de-DE">
              <a:solidFill>
                <a:schemeClr val="tx1"/>
              </a:solidFill>
            </a:endParaRPr>
          </a:p>
        </p:txBody>
      </p:sp>
      <p:sp>
        <p:nvSpPr>
          <p:cNvPr id="7" name="Rectangle 6">
            <a:extLst>
              <a:ext uri="{FF2B5EF4-FFF2-40B4-BE49-F238E27FC236}">
                <a16:creationId xmlns:a16="http://schemas.microsoft.com/office/drawing/2014/main" id="{B07000C0-914C-40E3-85B4-E1D412810D8B}"/>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latin typeface="+mn-lt"/>
              </a:rPr>
              <a:t>If-Else statements </a:t>
            </a:r>
          </a:p>
          <a:p>
            <a:pPr marL="342900" indent="-342900">
              <a:spcAft>
                <a:spcPts val="500"/>
              </a:spcAft>
              <a:buFont typeface="Wingdings" panose="05000000000000000000" pitchFamily="2" charset="2"/>
              <a:buChar char="Ø"/>
            </a:pPr>
            <a:r>
              <a:rPr lang="en-US" sz="1600" dirty="0">
                <a:latin typeface="+mn-lt"/>
              </a:rPr>
              <a:t>Loops</a:t>
            </a:r>
            <a:endParaRPr lang="en-US" dirty="0">
              <a:latin typeface="+mn-lt"/>
            </a:endParaRPr>
          </a:p>
        </p:txBody>
      </p:sp>
      <p:pic>
        <p:nvPicPr>
          <p:cNvPr id="9" name="Picture 8">
            <a:extLst>
              <a:ext uri="{FF2B5EF4-FFF2-40B4-BE49-F238E27FC236}">
                <a16:creationId xmlns:a16="http://schemas.microsoft.com/office/drawing/2014/main" id="{334F9BD2-480A-44BA-A22B-FE5F1B08F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884" y="2213716"/>
            <a:ext cx="2993076" cy="2820502"/>
          </a:xfrm>
          <a:prstGeom prst="rect">
            <a:avLst/>
          </a:prstGeom>
        </p:spPr>
      </p:pic>
      <p:pic>
        <p:nvPicPr>
          <p:cNvPr id="10" name="Picture 9">
            <a:extLst>
              <a:ext uri="{FF2B5EF4-FFF2-40B4-BE49-F238E27FC236}">
                <a16:creationId xmlns:a16="http://schemas.microsoft.com/office/drawing/2014/main" id="{73F2BBC3-5267-4C18-9FB4-773EE2DF4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6256" y="1489690"/>
            <a:ext cx="2099977" cy="3046746"/>
          </a:xfrm>
          <a:prstGeom prst="rect">
            <a:avLst/>
          </a:prstGeom>
        </p:spPr>
      </p:pic>
      <p:pic>
        <p:nvPicPr>
          <p:cNvPr id="12" name="Picture 11">
            <a:extLst>
              <a:ext uri="{FF2B5EF4-FFF2-40B4-BE49-F238E27FC236}">
                <a16:creationId xmlns:a16="http://schemas.microsoft.com/office/drawing/2014/main" id="{26D29981-3DA0-4725-81EB-CE758D1C0F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2298" y="1451141"/>
            <a:ext cx="2067679" cy="3046746"/>
          </a:xfrm>
          <a:prstGeom prst="rect">
            <a:avLst/>
          </a:prstGeom>
        </p:spPr>
      </p:pic>
      <p:sp>
        <p:nvSpPr>
          <p:cNvPr id="13" name="TextBox 12">
            <a:extLst>
              <a:ext uri="{FF2B5EF4-FFF2-40B4-BE49-F238E27FC236}">
                <a16:creationId xmlns:a16="http://schemas.microsoft.com/office/drawing/2014/main" id="{CAC437D2-B95B-4D51-BC2B-AAB513A124AA}"/>
              </a:ext>
            </a:extLst>
          </p:cNvPr>
          <p:cNvSpPr txBox="1"/>
          <p:nvPr/>
        </p:nvSpPr>
        <p:spPr>
          <a:xfrm>
            <a:off x="4819490" y="1320413"/>
            <a:ext cx="2010487" cy="338554"/>
          </a:xfrm>
          <a:prstGeom prst="rect">
            <a:avLst/>
          </a:prstGeom>
          <a:noFill/>
        </p:spPr>
        <p:txBody>
          <a:bodyPr wrap="none" rtlCol="0">
            <a:spAutoFit/>
          </a:bodyPr>
          <a:lstStyle/>
          <a:p>
            <a:r>
              <a:rPr lang="en-US" sz="1600" b="1" dirty="0">
                <a:solidFill>
                  <a:srgbClr val="00589C"/>
                </a:solidFill>
                <a:latin typeface="+mn-lt"/>
              </a:rPr>
              <a:t>While-type loop</a:t>
            </a:r>
          </a:p>
        </p:txBody>
      </p:sp>
      <p:sp>
        <p:nvSpPr>
          <p:cNvPr id="14" name="TextBox 13">
            <a:extLst>
              <a:ext uri="{FF2B5EF4-FFF2-40B4-BE49-F238E27FC236}">
                <a16:creationId xmlns:a16="http://schemas.microsoft.com/office/drawing/2014/main" id="{CDFF09E2-5DE5-4899-BBA8-BFA7D6F5958F}"/>
              </a:ext>
            </a:extLst>
          </p:cNvPr>
          <p:cNvSpPr txBox="1"/>
          <p:nvPr/>
        </p:nvSpPr>
        <p:spPr>
          <a:xfrm>
            <a:off x="7069323" y="1320413"/>
            <a:ext cx="1733167" cy="338554"/>
          </a:xfrm>
          <a:prstGeom prst="rect">
            <a:avLst/>
          </a:prstGeom>
          <a:noFill/>
        </p:spPr>
        <p:txBody>
          <a:bodyPr wrap="none" rtlCol="0">
            <a:spAutoFit/>
          </a:bodyPr>
          <a:lstStyle/>
          <a:p>
            <a:r>
              <a:rPr lang="en-US" sz="1600" b="1" dirty="0">
                <a:solidFill>
                  <a:srgbClr val="00589C"/>
                </a:solidFill>
                <a:latin typeface="+mn-lt"/>
              </a:rPr>
              <a:t>For-type loop</a:t>
            </a:r>
          </a:p>
        </p:txBody>
      </p:sp>
    </p:spTree>
    <p:extLst>
      <p:ext uri="{BB962C8B-B14F-4D97-AF65-F5344CB8AC3E}">
        <p14:creationId xmlns:p14="http://schemas.microsoft.com/office/powerpoint/2010/main" val="2090666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11</a:t>
            </a:fld>
            <a:endParaRPr lang="de-DE" altLang="de-DE">
              <a:solidFill>
                <a:schemeClr val="tx1"/>
              </a:solidFill>
            </a:endParaRPr>
          </a:p>
        </p:txBody>
      </p:sp>
      <p:grpSp>
        <p:nvGrpSpPr>
          <p:cNvPr id="28" name="Group 27">
            <a:extLst>
              <a:ext uri="{FF2B5EF4-FFF2-40B4-BE49-F238E27FC236}">
                <a16:creationId xmlns:a16="http://schemas.microsoft.com/office/drawing/2014/main" id="{02B38D9C-7DB9-4CA7-842D-F7123828A02B}"/>
              </a:ext>
            </a:extLst>
          </p:cNvPr>
          <p:cNvGrpSpPr/>
          <p:nvPr/>
        </p:nvGrpSpPr>
        <p:grpSpPr>
          <a:xfrm>
            <a:off x="683568" y="921121"/>
            <a:ext cx="5307206" cy="4242917"/>
            <a:chOff x="899591" y="921121"/>
            <a:chExt cx="5307206" cy="4242917"/>
          </a:xfrm>
        </p:grpSpPr>
        <p:sp>
          <p:nvSpPr>
            <p:cNvPr id="14" name="Rectangle 13">
              <a:extLst>
                <a:ext uri="{FF2B5EF4-FFF2-40B4-BE49-F238E27FC236}">
                  <a16:creationId xmlns:a16="http://schemas.microsoft.com/office/drawing/2014/main" id="{9C04436A-E7DD-4EFA-986C-F34BC664D4A8}"/>
                </a:ext>
              </a:extLst>
            </p:cNvPr>
            <p:cNvSpPr/>
            <p:nvPr/>
          </p:nvSpPr>
          <p:spPr>
            <a:xfrm>
              <a:off x="899592" y="1136565"/>
              <a:ext cx="5307205" cy="3908762"/>
            </a:xfrm>
            <a:prstGeom prst="rect">
              <a:avLst/>
            </a:prstGeom>
          </p:spPr>
          <p:txBody>
            <a:bodyPr wrap="square">
              <a:spAutoFit/>
            </a:bodyPr>
            <a:lstStyle/>
            <a:p>
              <a:r>
                <a:rPr lang="en-US" sz="800" dirty="0"/>
                <a:t>1982	1	1	0	1.3	38.3</a:t>
              </a:r>
            </a:p>
            <a:p>
              <a:r>
                <a:rPr lang="en-US" sz="800" dirty="0"/>
                <a:t>1982	1	2	0	0.6	37.8</a:t>
              </a:r>
            </a:p>
            <a:p>
              <a:r>
                <a:rPr lang="en-US" sz="800" dirty="0"/>
                <a:t>1982	1	3	1.59	0.6	38</a:t>
              </a:r>
            </a:p>
            <a:p>
              <a:endParaRPr lang="en-US" sz="800" dirty="0"/>
            </a:p>
            <a:p>
              <a:r>
                <a:rPr lang="en-US" sz="800" dirty="0"/>
                <a:t>1983	1	1	0	0.4	41.5</a:t>
              </a:r>
            </a:p>
            <a:p>
              <a:r>
                <a:rPr lang="en-US" sz="800" dirty="0"/>
                <a:t>1983	1	2	0.01	0.8	39.8</a:t>
              </a:r>
            </a:p>
            <a:p>
              <a:r>
                <a:rPr lang="en-US" sz="800" dirty="0"/>
                <a:t>1983	1	3	0	1	38.3</a:t>
              </a:r>
            </a:p>
            <a:p>
              <a:endParaRPr lang="en-US" sz="800" dirty="0"/>
            </a:p>
            <a:p>
              <a:r>
                <a:rPr lang="en-US" sz="800" dirty="0"/>
                <a:t>1984	1	1	0	0.7	16.8</a:t>
              </a:r>
            </a:p>
            <a:p>
              <a:r>
                <a:rPr lang="en-US" sz="800" dirty="0"/>
                <a:t>1984	1	2	0	1	16.3</a:t>
              </a:r>
            </a:p>
            <a:p>
              <a:r>
                <a:rPr lang="en-US" sz="800" dirty="0"/>
                <a:t>1984	1	3	0	0.9	15.8</a:t>
              </a:r>
            </a:p>
            <a:p>
              <a:endParaRPr lang="en-US" sz="800" dirty="0"/>
            </a:p>
            <a:p>
              <a:r>
                <a:rPr lang="en-US" sz="800" dirty="0"/>
                <a:t>1985	1	1	0.22	0	20</a:t>
              </a:r>
            </a:p>
            <a:p>
              <a:r>
                <a:rPr lang="en-US" sz="800" dirty="0"/>
                <a:t>1985	1	2	2.83	0.3	22.4</a:t>
              </a:r>
            </a:p>
            <a:p>
              <a:r>
                <a:rPr lang="en-US" sz="800" dirty="0"/>
                <a:t>1985	1	3	0.04	0.4	24.9</a:t>
              </a:r>
            </a:p>
            <a:p>
              <a:endParaRPr lang="en-US" sz="800" dirty="0"/>
            </a:p>
            <a:p>
              <a:r>
                <a:rPr lang="en-US" sz="800" dirty="0"/>
                <a:t>1986	1	1	0	1.9	38</a:t>
              </a:r>
            </a:p>
            <a:p>
              <a:r>
                <a:rPr lang="en-US" sz="800" dirty="0"/>
                <a:t>1986	1	2	0	1.7	27.8</a:t>
              </a:r>
            </a:p>
            <a:p>
              <a:r>
                <a:rPr lang="en-US" sz="800" dirty="0"/>
                <a:t>1986	1	3	0.06	0.3	25.7</a:t>
              </a:r>
            </a:p>
            <a:p>
              <a:endParaRPr lang="en-US" sz="800" dirty="0"/>
            </a:p>
            <a:p>
              <a:r>
                <a:rPr lang="en-US" sz="800" dirty="0"/>
                <a:t>1987	1	1	0	1.7	9.6</a:t>
              </a:r>
            </a:p>
            <a:p>
              <a:r>
                <a:rPr lang="en-US" sz="800" dirty="0"/>
                <a:t>1987	1	2	0	2.5	9.4</a:t>
              </a:r>
            </a:p>
            <a:p>
              <a:r>
                <a:rPr lang="en-US" sz="800" dirty="0"/>
                <a:t>1987	1	3	0.22	1.4	9.2</a:t>
              </a:r>
            </a:p>
            <a:p>
              <a:endParaRPr lang="en-US" sz="800" dirty="0"/>
            </a:p>
            <a:p>
              <a:r>
                <a:rPr lang="en-US" sz="800" dirty="0"/>
                <a:t>1988	1	1	0	1.7	35.5</a:t>
              </a:r>
            </a:p>
            <a:p>
              <a:r>
                <a:rPr lang="en-US" sz="800" dirty="0"/>
                <a:t>1988	1	2	0	0.9	34.2</a:t>
              </a:r>
            </a:p>
            <a:p>
              <a:r>
                <a:rPr lang="en-US" sz="800" dirty="0"/>
                <a:t>1988	1	3	0	0.2	33.1</a:t>
              </a:r>
            </a:p>
            <a:p>
              <a:endParaRPr lang="en-US" sz="800" dirty="0"/>
            </a:p>
            <a:p>
              <a:r>
                <a:rPr lang="en-US" sz="800" dirty="0"/>
                <a:t>1989	1	1	0.12	1.6	52.6</a:t>
              </a:r>
            </a:p>
            <a:p>
              <a:r>
                <a:rPr lang="en-US" sz="800" dirty="0"/>
                <a:t>1989	1	2	0.01	91	33.7</a:t>
              </a:r>
            </a:p>
            <a:p>
              <a:r>
                <a:rPr lang="en-US" sz="800" dirty="0"/>
                <a:t>1989	1	3	0.42	0.6	30</a:t>
              </a:r>
            </a:p>
          </p:txBody>
        </p:sp>
        <p:sp>
          <p:nvSpPr>
            <p:cNvPr id="19" name="TextBox 18">
              <a:extLst>
                <a:ext uri="{FF2B5EF4-FFF2-40B4-BE49-F238E27FC236}">
                  <a16:creationId xmlns:a16="http://schemas.microsoft.com/office/drawing/2014/main" id="{FDD848A2-58E4-48C6-A44C-8E7664FCABC5}"/>
                </a:ext>
              </a:extLst>
            </p:cNvPr>
            <p:cNvSpPr txBox="1"/>
            <p:nvPr/>
          </p:nvSpPr>
          <p:spPr>
            <a:xfrm>
              <a:off x="899591" y="921121"/>
              <a:ext cx="5307205" cy="215444"/>
            </a:xfrm>
            <a:prstGeom prst="rect">
              <a:avLst/>
            </a:prstGeom>
            <a:noFill/>
          </p:spPr>
          <p:txBody>
            <a:bodyPr wrap="square" rtlCol="0">
              <a:spAutoFit/>
            </a:bodyPr>
            <a:lstStyle/>
            <a:p>
              <a:r>
                <a:rPr lang="en-US" sz="800" b="1" dirty="0">
                  <a:solidFill>
                    <a:srgbClr val="004D95"/>
                  </a:solidFill>
                </a:rPr>
                <a:t>Year	month	day	rainfall	evaporation	discharge</a:t>
              </a:r>
            </a:p>
          </p:txBody>
        </p:sp>
        <p:sp>
          <p:nvSpPr>
            <p:cNvPr id="20" name="TextBox 19">
              <a:extLst>
                <a:ext uri="{FF2B5EF4-FFF2-40B4-BE49-F238E27FC236}">
                  <a16:creationId xmlns:a16="http://schemas.microsoft.com/office/drawing/2014/main" id="{47BB8437-DEC7-43A7-9B37-A1DF5826BFD7}"/>
                </a:ext>
              </a:extLst>
            </p:cNvPr>
            <p:cNvSpPr txBox="1"/>
            <p:nvPr/>
          </p:nvSpPr>
          <p:spPr>
            <a:xfrm>
              <a:off x="1835696" y="1352009"/>
              <a:ext cx="1008112" cy="369332"/>
            </a:xfrm>
            <a:prstGeom prst="rect">
              <a:avLst/>
            </a:prstGeom>
            <a:noFill/>
          </p:spPr>
          <p:txBody>
            <a:bodyPr wrap="square" rtlCol="0">
              <a:spAutoFit/>
            </a:bodyPr>
            <a:lstStyle/>
            <a:p>
              <a:r>
                <a:rPr lang="en-US" sz="1800" b="1" dirty="0">
                  <a:solidFill>
                    <a:srgbClr val="FF0000"/>
                  </a:solidFill>
                </a:rPr>
                <a:t>…</a:t>
              </a:r>
            </a:p>
          </p:txBody>
        </p:sp>
        <p:sp>
          <p:nvSpPr>
            <p:cNvPr id="21" name="TextBox 20">
              <a:extLst>
                <a:ext uri="{FF2B5EF4-FFF2-40B4-BE49-F238E27FC236}">
                  <a16:creationId xmlns:a16="http://schemas.microsoft.com/office/drawing/2014/main" id="{F647FB6D-EC36-42E6-A062-B01861166B8B}"/>
                </a:ext>
              </a:extLst>
            </p:cNvPr>
            <p:cNvSpPr txBox="1"/>
            <p:nvPr/>
          </p:nvSpPr>
          <p:spPr>
            <a:xfrm>
              <a:off x="1835696" y="1843823"/>
              <a:ext cx="1008112" cy="369332"/>
            </a:xfrm>
            <a:prstGeom prst="rect">
              <a:avLst/>
            </a:prstGeom>
            <a:noFill/>
          </p:spPr>
          <p:txBody>
            <a:bodyPr wrap="square" rtlCol="0">
              <a:spAutoFit/>
            </a:bodyPr>
            <a:lstStyle/>
            <a:p>
              <a:r>
                <a:rPr lang="en-US" sz="1800" b="1" dirty="0">
                  <a:solidFill>
                    <a:srgbClr val="FF0000"/>
                  </a:solidFill>
                </a:rPr>
                <a:t>…</a:t>
              </a:r>
            </a:p>
          </p:txBody>
        </p:sp>
        <p:sp>
          <p:nvSpPr>
            <p:cNvPr id="22" name="TextBox 21">
              <a:extLst>
                <a:ext uri="{FF2B5EF4-FFF2-40B4-BE49-F238E27FC236}">
                  <a16:creationId xmlns:a16="http://schemas.microsoft.com/office/drawing/2014/main" id="{60F22F1A-210F-4957-BCDB-B1DECCEE7951}"/>
                </a:ext>
              </a:extLst>
            </p:cNvPr>
            <p:cNvSpPr txBox="1"/>
            <p:nvPr/>
          </p:nvSpPr>
          <p:spPr>
            <a:xfrm>
              <a:off x="1835696" y="2335637"/>
              <a:ext cx="1008112" cy="369332"/>
            </a:xfrm>
            <a:prstGeom prst="rect">
              <a:avLst/>
            </a:prstGeom>
            <a:noFill/>
          </p:spPr>
          <p:txBody>
            <a:bodyPr wrap="square" rtlCol="0">
              <a:spAutoFit/>
            </a:bodyPr>
            <a:lstStyle/>
            <a:p>
              <a:r>
                <a:rPr lang="en-US" sz="1800" b="1" dirty="0">
                  <a:solidFill>
                    <a:srgbClr val="FF0000"/>
                  </a:solidFill>
                </a:rPr>
                <a:t>…</a:t>
              </a:r>
            </a:p>
          </p:txBody>
        </p:sp>
        <p:sp>
          <p:nvSpPr>
            <p:cNvPr id="23" name="TextBox 22">
              <a:extLst>
                <a:ext uri="{FF2B5EF4-FFF2-40B4-BE49-F238E27FC236}">
                  <a16:creationId xmlns:a16="http://schemas.microsoft.com/office/drawing/2014/main" id="{0867609F-A215-405C-BB66-448C6810DC8E}"/>
                </a:ext>
              </a:extLst>
            </p:cNvPr>
            <p:cNvSpPr txBox="1"/>
            <p:nvPr/>
          </p:nvSpPr>
          <p:spPr>
            <a:xfrm>
              <a:off x="1835696" y="2827451"/>
              <a:ext cx="1008112" cy="369332"/>
            </a:xfrm>
            <a:prstGeom prst="rect">
              <a:avLst/>
            </a:prstGeom>
            <a:noFill/>
          </p:spPr>
          <p:txBody>
            <a:bodyPr wrap="square" rtlCol="0">
              <a:spAutoFit/>
            </a:bodyPr>
            <a:lstStyle/>
            <a:p>
              <a:r>
                <a:rPr lang="en-US" sz="1800" b="1" dirty="0">
                  <a:solidFill>
                    <a:srgbClr val="FF0000"/>
                  </a:solidFill>
                </a:rPr>
                <a:t>…</a:t>
              </a:r>
            </a:p>
          </p:txBody>
        </p:sp>
        <p:sp>
          <p:nvSpPr>
            <p:cNvPr id="24" name="TextBox 23">
              <a:extLst>
                <a:ext uri="{FF2B5EF4-FFF2-40B4-BE49-F238E27FC236}">
                  <a16:creationId xmlns:a16="http://schemas.microsoft.com/office/drawing/2014/main" id="{46BD5512-1FA2-4DF4-97E0-126F164D7158}"/>
                </a:ext>
              </a:extLst>
            </p:cNvPr>
            <p:cNvSpPr txBox="1"/>
            <p:nvPr/>
          </p:nvSpPr>
          <p:spPr>
            <a:xfrm>
              <a:off x="1835696" y="3319265"/>
              <a:ext cx="1008112" cy="369332"/>
            </a:xfrm>
            <a:prstGeom prst="rect">
              <a:avLst/>
            </a:prstGeom>
            <a:noFill/>
          </p:spPr>
          <p:txBody>
            <a:bodyPr wrap="square" rtlCol="0">
              <a:spAutoFit/>
            </a:bodyPr>
            <a:lstStyle/>
            <a:p>
              <a:r>
                <a:rPr lang="en-US" sz="1800" b="1" dirty="0">
                  <a:solidFill>
                    <a:srgbClr val="FF0000"/>
                  </a:solidFill>
                </a:rPr>
                <a:t>…</a:t>
              </a:r>
            </a:p>
          </p:txBody>
        </p:sp>
        <p:sp>
          <p:nvSpPr>
            <p:cNvPr id="25" name="TextBox 24">
              <a:extLst>
                <a:ext uri="{FF2B5EF4-FFF2-40B4-BE49-F238E27FC236}">
                  <a16:creationId xmlns:a16="http://schemas.microsoft.com/office/drawing/2014/main" id="{2D89C329-E1D9-47EA-8833-1D0552F5FCFC}"/>
                </a:ext>
              </a:extLst>
            </p:cNvPr>
            <p:cNvSpPr txBox="1"/>
            <p:nvPr/>
          </p:nvSpPr>
          <p:spPr>
            <a:xfrm>
              <a:off x="1835696" y="3811079"/>
              <a:ext cx="1008112" cy="369332"/>
            </a:xfrm>
            <a:prstGeom prst="rect">
              <a:avLst/>
            </a:prstGeom>
            <a:noFill/>
          </p:spPr>
          <p:txBody>
            <a:bodyPr wrap="square" rtlCol="0">
              <a:spAutoFit/>
            </a:bodyPr>
            <a:lstStyle/>
            <a:p>
              <a:r>
                <a:rPr lang="en-US" sz="1800" b="1" dirty="0">
                  <a:solidFill>
                    <a:srgbClr val="FF0000"/>
                  </a:solidFill>
                </a:rPr>
                <a:t>…</a:t>
              </a:r>
            </a:p>
          </p:txBody>
        </p:sp>
        <p:sp>
          <p:nvSpPr>
            <p:cNvPr id="26" name="TextBox 25">
              <a:extLst>
                <a:ext uri="{FF2B5EF4-FFF2-40B4-BE49-F238E27FC236}">
                  <a16:creationId xmlns:a16="http://schemas.microsoft.com/office/drawing/2014/main" id="{8996C87E-3837-40BC-A389-77F2BD91BE45}"/>
                </a:ext>
              </a:extLst>
            </p:cNvPr>
            <p:cNvSpPr txBox="1"/>
            <p:nvPr/>
          </p:nvSpPr>
          <p:spPr>
            <a:xfrm>
              <a:off x="1835696" y="4302893"/>
              <a:ext cx="1008112" cy="369332"/>
            </a:xfrm>
            <a:prstGeom prst="rect">
              <a:avLst/>
            </a:prstGeom>
            <a:noFill/>
          </p:spPr>
          <p:txBody>
            <a:bodyPr wrap="square" rtlCol="0">
              <a:spAutoFit/>
            </a:bodyPr>
            <a:lstStyle/>
            <a:p>
              <a:r>
                <a:rPr lang="en-US" sz="1800" b="1" dirty="0">
                  <a:solidFill>
                    <a:srgbClr val="FF0000"/>
                  </a:solidFill>
                </a:rPr>
                <a:t>…</a:t>
              </a:r>
            </a:p>
          </p:txBody>
        </p:sp>
        <p:sp>
          <p:nvSpPr>
            <p:cNvPr id="27" name="TextBox 26">
              <a:extLst>
                <a:ext uri="{FF2B5EF4-FFF2-40B4-BE49-F238E27FC236}">
                  <a16:creationId xmlns:a16="http://schemas.microsoft.com/office/drawing/2014/main" id="{30E8372F-2556-4BEC-8022-BEA53B1E9405}"/>
                </a:ext>
              </a:extLst>
            </p:cNvPr>
            <p:cNvSpPr txBox="1"/>
            <p:nvPr/>
          </p:nvSpPr>
          <p:spPr>
            <a:xfrm>
              <a:off x="1835696" y="4794706"/>
              <a:ext cx="1008112" cy="369332"/>
            </a:xfrm>
            <a:prstGeom prst="rect">
              <a:avLst/>
            </a:prstGeom>
            <a:noFill/>
          </p:spPr>
          <p:txBody>
            <a:bodyPr wrap="square" rtlCol="0">
              <a:spAutoFit/>
            </a:bodyPr>
            <a:lstStyle/>
            <a:p>
              <a:r>
                <a:rPr lang="en-US" sz="1800" b="1" dirty="0">
                  <a:solidFill>
                    <a:srgbClr val="FF0000"/>
                  </a:solidFill>
                </a:rPr>
                <a:t>…</a:t>
              </a:r>
            </a:p>
          </p:txBody>
        </p:sp>
      </p:grpSp>
      <p:grpSp>
        <p:nvGrpSpPr>
          <p:cNvPr id="46" name="Group 45">
            <a:extLst>
              <a:ext uri="{FF2B5EF4-FFF2-40B4-BE49-F238E27FC236}">
                <a16:creationId xmlns:a16="http://schemas.microsoft.com/office/drawing/2014/main" id="{3A40CB8C-ECCA-4C77-B7D7-A0CB8C411A07}"/>
              </a:ext>
            </a:extLst>
          </p:cNvPr>
          <p:cNvGrpSpPr/>
          <p:nvPr/>
        </p:nvGrpSpPr>
        <p:grpSpPr>
          <a:xfrm>
            <a:off x="755576" y="1136565"/>
            <a:ext cx="5040560" cy="3452735"/>
            <a:chOff x="755576" y="1136565"/>
            <a:chExt cx="5040560" cy="3452735"/>
          </a:xfrm>
        </p:grpSpPr>
        <p:sp>
          <p:nvSpPr>
            <p:cNvPr id="29" name="Rectangle: Rounded Corners 28">
              <a:extLst>
                <a:ext uri="{FF2B5EF4-FFF2-40B4-BE49-F238E27FC236}">
                  <a16:creationId xmlns:a16="http://schemas.microsoft.com/office/drawing/2014/main" id="{92240F8A-CE23-4179-A6DE-C238883505C6}"/>
                </a:ext>
              </a:extLst>
            </p:cNvPr>
            <p:cNvSpPr/>
            <p:nvPr/>
          </p:nvSpPr>
          <p:spPr bwMode="auto">
            <a:xfrm>
              <a:off x="755576" y="1136565"/>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0" name="Rectangle: Rounded Corners 29">
              <a:extLst>
                <a:ext uri="{FF2B5EF4-FFF2-40B4-BE49-F238E27FC236}">
                  <a16:creationId xmlns:a16="http://schemas.microsoft.com/office/drawing/2014/main" id="{F7497E21-48B8-4442-BEFB-52E9E78F59DA}"/>
                </a:ext>
              </a:extLst>
            </p:cNvPr>
            <p:cNvSpPr/>
            <p:nvPr/>
          </p:nvSpPr>
          <p:spPr bwMode="auto">
            <a:xfrm>
              <a:off x="755576" y="2125888"/>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1" name="Rectangle: Rounded Corners 30">
              <a:extLst>
                <a:ext uri="{FF2B5EF4-FFF2-40B4-BE49-F238E27FC236}">
                  <a16:creationId xmlns:a16="http://schemas.microsoft.com/office/drawing/2014/main" id="{0BCAD6D4-5449-48CB-B0A2-A4CA5560A669}"/>
                </a:ext>
              </a:extLst>
            </p:cNvPr>
            <p:cNvSpPr/>
            <p:nvPr/>
          </p:nvSpPr>
          <p:spPr bwMode="auto">
            <a:xfrm>
              <a:off x="755576" y="3115211"/>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2" name="Rectangle: Rounded Corners 31">
              <a:extLst>
                <a:ext uri="{FF2B5EF4-FFF2-40B4-BE49-F238E27FC236}">
                  <a16:creationId xmlns:a16="http://schemas.microsoft.com/office/drawing/2014/main" id="{B958340A-4879-4BF7-80CC-DA3DF13E0485}"/>
                </a:ext>
              </a:extLst>
            </p:cNvPr>
            <p:cNvSpPr/>
            <p:nvPr/>
          </p:nvSpPr>
          <p:spPr bwMode="auto">
            <a:xfrm>
              <a:off x="755576" y="4080269"/>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sp>
        <p:nvSpPr>
          <p:cNvPr id="33" name="Rectangle 32">
            <a:extLst>
              <a:ext uri="{FF2B5EF4-FFF2-40B4-BE49-F238E27FC236}">
                <a16:creationId xmlns:a16="http://schemas.microsoft.com/office/drawing/2014/main" id="{C72270C4-2479-4B79-A4D2-2FFCECE8CB0E}"/>
              </a:ext>
            </a:extLst>
          </p:cNvPr>
          <p:cNvSpPr/>
          <p:nvPr/>
        </p:nvSpPr>
        <p:spPr>
          <a:xfrm>
            <a:off x="6786639" y="761501"/>
            <a:ext cx="1205879" cy="4131900"/>
          </a:xfrm>
          <a:prstGeom prst="rect">
            <a:avLst/>
          </a:prstGeom>
        </p:spPr>
        <p:txBody>
          <a:bodyPr wrap="square">
            <a:spAutoFit/>
          </a:bodyPr>
          <a:lstStyle/>
          <a:p>
            <a:r>
              <a:rPr lang="es-ES" sz="1050" b="1" dirty="0"/>
              <a:t> y        </a:t>
            </a:r>
            <a:r>
              <a:rPr lang="es-ES" sz="1050" b="1" dirty="0" err="1"/>
              <a:t>rainfall</a:t>
            </a:r>
            <a:endParaRPr lang="es-ES" sz="1050" b="1" dirty="0"/>
          </a:p>
          <a:p>
            <a:endParaRPr lang="es-ES" sz="1050" b="1" dirty="0"/>
          </a:p>
          <a:p>
            <a:endParaRPr lang="es-ES" sz="1050" b="1" dirty="0"/>
          </a:p>
          <a:p>
            <a:r>
              <a:rPr lang="es-ES" sz="1050" b="1" dirty="0"/>
              <a:t>1982  1797.59</a:t>
            </a:r>
          </a:p>
          <a:p>
            <a:endParaRPr lang="es-ES" sz="1050" b="1" dirty="0"/>
          </a:p>
          <a:p>
            <a:endParaRPr lang="es-ES" sz="1050" b="1" dirty="0"/>
          </a:p>
          <a:p>
            <a:r>
              <a:rPr lang="es-ES" sz="1050" b="1" dirty="0"/>
              <a:t>1983  1650.93</a:t>
            </a:r>
          </a:p>
          <a:p>
            <a:endParaRPr lang="es-ES" sz="1050" b="1" dirty="0"/>
          </a:p>
          <a:p>
            <a:endParaRPr lang="es-ES" sz="1050" b="1" dirty="0"/>
          </a:p>
          <a:p>
            <a:r>
              <a:rPr lang="es-ES" sz="1050" b="1" dirty="0"/>
              <a:t>1984  1373.37</a:t>
            </a:r>
          </a:p>
          <a:p>
            <a:endParaRPr lang="es-ES" sz="1050" b="1" dirty="0"/>
          </a:p>
          <a:p>
            <a:endParaRPr lang="es-ES" sz="1050" b="1" dirty="0"/>
          </a:p>
          <a:p>
            <a:r>
              <a:rPr lang="es-ES" sz="1050" b="1" dirty="0"/>
              <a:t>1985  1390.72</a:t>
            </a:r>
          </a:p>
          <a:p>
            <a:endParaRPr lang="es-ES" sz="1050" b="1" dirty="0"/>
          </a:p>
          <a:p>
            <a:endParaRPr lang="es-ES" sz="1050" b="1" dirty="0"/>
          </a:p>
          <a:p>
            <a:r>
              <a:rPr lang="es-ES" sz="1050" b="1" dirty="0"/>
              <a:t>1986  1282.76</a:t>
            </a:r>
          </a:p>
          <a:p>
            <a:endParaRPr lang="es-ES" sz="1050" b="1" dirty="0"/>
          </a:p>
          <a:p>
            <a:endParaRPr lang="es-ES" sz="1050" b="1" dirty="0"/>
          </a:p>
          <a:p>
            <a:r>
              <a:rPr lang="es-ES" sz="1050" b="1" dirty="0"/>
              <a:t>1987  1660.45</a:t>
            </a:r>
          </a:p>
          <a:p>
            <a:endParaRPr lang="es-ES" sz="1050" b="1" dirty="0"/>
          </a:p>
          <a:p>
            <a:endParaRPr lang="es-ES" sz="1050" b="1" dirty="0"/>
          </a:p>
          <a:p>
            <a:r>
              <a:rPr lang="es-ES" sz="1050" b="1" dirty="0"/>
              <a:t>1988  1693.15</a:t>
            </a:r>
          </a:p>
          <a:p>
            <a:endParaRPr lang="es-ES" sz="1050" b="1" dirty="0"/>
          </a:p>
          <a:p>
            <a:endParaRPr lang="es-ES" sz="1050" b="1" dirty="0"/>
          </a:p>
          <a:p>
            <a:r>
              <a:rPr lang="es-ES" sz="1050" b="1" dirty="0"/>
              <a:t>1989  1586.80</a:t>
            </a:r>
            <a:endParaRPr lang="en-US" sz="1050" b="1" dirty="0"/>
          </a:p>
        </p:txBody>
      </p:sp>
      <p:grpSp>
        <p:nvGrpSpPr>
          <p:cNvPr id="44" name="Group 43">
            <a:extLst>
              <a:ext uri="{FF2B5EF4-FFF2-40B4-BE49-F238E27FC236}">
                <a16:creationId xmlns:a16="http://schemas.microsoft.com/office/drawing/2014/main" id="{D339CC82-605B-43E3-81E1-3F675AB7AB24}"/>
              </a:ext>
            </a:extLst>
          </p:cNvPr>
          <p:cNvGrpSpPr/>
          <p:nvPr/>
        </p:nvGrpSpPr>
        <p:grpSpPr>
          <a:xfrm>
            <a:off x="3419873" y="1136565"/>
            <a:ext cx="360039" cy="3451409"/>
            <a:chOff x="3419873" y="1136565"/>
            <a:chExt cx="360039" cy="3451409"/>
          </a:xfrm>
        </p:grpSpPr>
        <p:sp>
          <p:nvSpPr>
            <p:cNvPr id="34" name="Oval 33">
              <a:extLst>
                <a:ext uri="{FF2B5EF4-FFF2-40B4-BE49-F238E27FC236}">
                  <a16:creationId xmlns:a16="http://schemas.microsoft.com/office/drawing/2014/main" id="{299CB13B-D0EC-4B5C-B666-9AB5A52ABAEE}"/>
                </a:ext>
              </a:extLst>
            </p:cNvPr>
            <p:cNvSpPr/>
            <p:nvPr/>
          </p:nvSpPr>
          <p:spPr bwMode="auto">
            <a:xfrm>
              <a:off x="3419873" y="1136565"/>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5" name="Oval 34">
              <a:extLst>
                <a:ext uri="{FF2B5EF4-FFF2-40B4-BE49-F238E27FC236}">
                  <a16:creationId xmlns:a16="http://schemas.microsoft.com/office/drawing/2014/main" id="{376B899B-FD5A-46C4-9280-8DC0211E7970}"/>
                </a:ext>
              </a:extLst>
            </p:cNvPr>
            <p:cNvSpPr/>
            <p:nvPr/>
          </p:nvSpPr>
          <p:spPr bwMode="auto">
            <a:xfrm>
              <a:off x="3419873" y="2101623"/>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6" name="Oval 35">
              <a:extLst>
                <a:ext uri="{FF2B5EF4-FFF2-40B4-BE49-F238E27FC236}">
                  <a16:creationId xmlns:a16="http://schemas.microsoft.com/office/drawing/2014/main" id="{58167E2E-7A16-4EBC-BCBC-6F2CE8A2A91B}"/>
                </a:ext>
              </a:extLst>
            </p:cNvPr>
            <p:cNvSpPr/>
            <p:nvPr/>
          </p:nvSpPr>
          <p:spPr bwMode="auto">
            <a:xfrm>
              <a:off x="3419873" y="3118629"/>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7" name="Oval 36">
              <a:extLst>
                <a:ext uri="{FF2B5EF4-FFF2-40B4-BE49-F238E27FC236}">
                  <a16:creationId xmlns:a16="http://schemas.microsoft.com/office/drawing/2014/main" id="{BFE3FA44-06F4-4F12-906C-23EE5CFA692C}"/>
                </a:ext>
              </a:extLst>
            </p:cNvPr>
            <p:cNvSpPr/>
            <p:nvPr/>
          </p:nvSpPr>
          <p:spPr bwMode="auto">
            <a:xfrm>
              <a:off x="3419873" y="4078943"/>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grpSp>
        <p:nvGrpSpPr>
          <p:cNvPr id="45" name="Group 44">
            <a:extLst>
              <a:ext uri="{FF2B5EF4-FFF2-40B4-BE49-F238E27FC236}">
                <a16:creationId xmlns:a16="http://schemas.microsoft.com/office/drawing/2014/main" id="{537A6B25-42C6-4433-AFBF-D5A354CF6D0F}"/>
              </a:ext>
            </a:extLst>
          </p:cNvPr>
          <p:cNvGrpSpPr/>
          <p:nvPr/>
        </p:nvGrpSpPr>
        <p:grpSpPr>
          <a:xfrm>
            <a:off x="3779911" y="1352009"/>
            <a:ext cx="3006728" cy="2950884"/>
            <a:chOff x="3779911" y="1352009"/>
            <a:chExt cx="3006728" cy="2950884"/>
          </a:xfrm>
        </p:grpSpPr>
        <p:cxnSp>
          <p:nvCxnSpPr>
            <p:cNvPr id="39" name="Straight Arrow Connector 38">
              <a:extLst>
                <a:ext uri="{FF2B5EF4-FFF2-40B4-BE49-F238E27FC236}">
                  <a16:creationId xmlns:a16="http://schemas.microsoft.com/office/drawing/2014/main" id="{7B79FC88-FF46-4AF9-9195-3A4CBF57381E}"/>
                </a:ext>
              </a:extLst>
            </p:cNvPr>
            <p:cNvCxnSpPr/>
            <p:nvPr/>
          </p:nvCxnSpPr>
          <p:spPr bwMode="auto">
            <a:xfrm>
              <a:off x="3779912" y="1352009"/>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0" name="Straight Arrow Connector 39">
              <a:extLst>
                <a:ext uri="{FF2B5EF4-FFF2-40B4-BE49-F238E27FC236}">
                  <a16:creationId xmlns:a16="http://schemas.microsoft.com/office/drawing/2014/main" id="{B0C1DF1C-EEDF-46CD-834D-A94ABBF34E98}"/>
                </a:ext>
              </a:extLst>
            </p:cNvPr>
            <p:cNvCxnSpPr/>
            <p:nvPr/>
          </p:nvCxnSpPr>
          <p:spPr bwMode="auto">
            <a:xfrm>
              <a:off x="3779911" y="2380403"/>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id="{AEDE8BE2-810C-425A-961E-4298C8405FFC}"/>
                </a:ext>
              </a:extLst>
            </p:cNvPr>
            <p:cNvCxnSpPr/>
            <p:nvPr/>
          </p:nvCxnSpPr>
          <p:spPr bwMode="auto">
            <a:xfrm>
              <a:off x="3820964" y="3319265"/>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 name="Straight Arrow Connector 41">
              <a:extLst>
                <a:ext uri="{FF2B5EF4-FFF2-40B4-BE49-F238E27FC236}">
                  <a16:creationId xmlns:a16="http://schemas.microsoft.com/office/drawing/2014/main" id="{C3537F4D-9842-4911-8968-E0B997E55AAC}"/>
                </a:ext>
              </a:extLst>
            </p:cNvPr>
            <p:cNvCxnSpPr/>
            <p:nvPr/>
          </p:nvCxnSpPr>
          <p:spPr bwMode="auto">
            <a:xfrm>
              <a:off x="3820964" y="4302893"/>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43" name="TextBox 42">
            <a:extLst>
              <a:ext uri="{FF2B5EF4-FFF2-40B4-BE49-F238E27FC236}">
                <a16:creationId xmlns:a16="http://schemas.microsoft.com/office/drawing/2014/main" id="{79459C00-8FD2-4721-B309-33CFA673533C}"/>
              </a:ext>
            </a:extLst>
          </p:cNvPr>
          <p:cNvSpPr txBox="1"/>
          <p:nvPr/>
        </p:nvSpPr>
        <p:spPr>
          <a:xfrm>
            <a:off x="4174681" y="1482338"/>
            <a:ext cx="2287806" cy="369332"/>
          </a:xfrm>
          <a:prstGeom prst="rect">
            <a:avLst/>
          </a:prstGeom>
          <a:solidFill>
            <a:schemeClr val="accent3">
              <a:lumMod val="95000"/>
            </a:schemeClr>
          </a:solidFill>
        </p:spPr>
        <p:txBody>
          <a:bodyPr wrap="none" rtlCol="0">
            <a:spAutoFit/>
          </a:bodyPr>
          <a:lstStyle/>
          <a:p>
            <a:r>
              <a:rPr lang="en-US" sz="1800" dirty="0">
                <a:solidFill>
                  <a:srgbClr val="004D95"/>
                </a:solidFill>
              </a:rPr>
              <a:t>Apply function sum()</a:t>
            </a:r>
          </a:p>
        </p:txBody>
      </p:sp>
      <p:sp>
        <p:nvSpPr>
          <p:cNvPr id="47" name="Rectangle 46">
            <a:extLst>
              <a:ext uri="{FF2B5EF4-FFF2-40B4-BE49-F238E27FC236}">
                <a16:creationId xmlns:a16="http://schemas.microsoft.com/office/drawing/2014/main" id="{2DAEB73B-865B-48A8-9ADF-9ADF6F20CC9F}"/>
              </a:ext>
            </a:extLst>
          </p:cNvPr>
          <p:cNvSpPr/>
          <p:nvPr/>
        </p:nvSpPr>
        <p:spPr>
          <a:xfrm>
            <a:off x="4716016" y="171095"/>
            <a:ext cx="4536504" cy="338554"/>
          </a:xfrm>
          <a:prstGeom prst="rect">
            <a:avLst/>
          </a:prstGeom>
        </p:spPr>
        <p:txBody>
          <a:bodyPr wrap="square">
            <a:spAutoFit/>
          </a:bodyPr>
          <a:lstStyle/>
          <a:p>
            <a:r>
              <a:rPr lang="en-US" sz="1600" b="1" dirty="0">
                <a:solidFill>
                  <a:schemeClr val="bg1"/>
                </a:solidFill>
              </a:rPr>
              <a:t>aggregate(</a:t>
            </a:r>
            <a:r>
              <a:rPr lang="en-US" sz="1600" b="1" dirty="0" err="1">
                <a:solidFill>
                  <a:schemeClr val="bg1"/>
                </a:solidFill>
              </a:rPr>
              <a:t>rainfall~y</a:t>
            </a:r>
            <a:r>
              <a:rPr lang="en-US" sz="1600" b="1" dirty="0">
                <a:solidFill>
                  <a:schemeClr val="bg1"/>
                </a:solidFill>
              </a:rPr>
              <a:t>, data = df, FUN = sum)</a:t>
            </a:r>
          </a:p>
        </p:txBody>
      </p:sp>
    </p:spTree>
    <p:extLst>
      <p:ext uri="{BB962C8B-B14F-4D97-AF65-F5344CB8AC3E}">
        <p14:creationId xmlns:p14="http://schemas.microsoft.com/office/powerpoint/2010/main" val="299107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ppt_x"/>
                                          </p:val>
                                        </p:tav>
                                        <p:tav tm="100000">
                                          <p:val>
                                            <p:strVal val="#ppt_x"/>
                                          </p:val>
                                        </p:tav>
                                      </p:tavLst>
                                    </p:anim>
                                    <p:anim calcmode="lin" valueType="num">
                                      <p:cBhvr additive="base">
                                        <p:cTn id="2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ppt_x"/>
                                          </p:val>
                                        </p:tav>
                                        <p:tav tm="100000">
                                          <p:val>
                                            <p:strVal val="#ppt_x"/>
                                          </p:val>
                                        </p:tav>
                                      </p:tavLst>
                                    </p:anim>
                                    <p:anim calcmode="lin" valueType="num">
                                      <p:cBhvr additive="base">
                                        <p:cTn id="32" dur="500" fill="hold"/>
                                        <p:tgtEl>
                                          <p:spTgt spid="4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ppt_x"/>
                                          </p:val>
                                        </p:tav>
                                        <p:tav tm="100000">
                                          <p:val>
                                            <p:strVal val="#ppt_x"/>
                                          </p:val>
                                        </p:tav>
                                      </p:tavLst>
                                    </p:anim>
                                    <p:anim calcmode="lin" valueType="num">
                                      <p:cBhvr additive="base">
                                        <p:cTn id="3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R basics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12</a:t>
            </a:fld>
            <a:endParaRPr lang="de-DE" altLang="de-DE">
              <a:solidFill>
                <a:schemeClr val="tx1"/>
              </a:solidFill>
            </a:endParaRPr>
          </a:p>
        </p:txBody>
      </p:sp>
      <p:sp>
        <p:nvSpPr>
          <p:cNvPr id="3" name="Rectangle 2">
            <a:extLst>
              <a:ext uri="{FF2B5EF4-FFF2-40B4-BE49-F238E27FC236}">
                <a16:creationId xmlns:a16="http://schemas.microsoft.com/office/drawing/2014/main" id="{6CE5CC89-E705-44C5-A0B0-5545A3228610}"/>
              </a:ext>
            </a:extLst>
          </p:cNvPr>
          <p:cNvSpPr/>
          <p:nvPr/>
        </p:nvSpPr>
        <p:spPr>
          <a:xfrm>
            <a:off x="1091111" y="1140589"/>
            <a:ext cx="6961778" cy="2862322"/>
          </a:xfrm>
          <a:prstGeom prst="rect">
            <a:avLst/>
          </a:prstGeom>
        </p:spPr>
        <p:txBody>
          <a:bodyPr wrap="square">
            <a:spAutoFit/>
          </a:bodyPr>
          <a:lstStyle/>
          <a:p>
            <a:r>
              <a:rPr lang="en-US" sz="2000" dirty="0">
                <a:latin typeface="+mn-lt"/>
              </a:rPr>
              <a:t>Exercises: </a:t>
            </a:r>
          </a:p>
          <a:p>
            <a:pPr marL="342900" indent="-342900">
              <a:spcAft>
                <a:spcPts val="800"/>
              </a:spcAft>
              <a:buFont typeface="+mj-lt"/>
              <a:buAutoNum type="arabicParenR"/>
            </a:pPr>
            <a:r>
              <a:rPr lang="en-US" sz="1200" dirty="0">
                <a:latin typeface="+mn-lt"/>
              </a:rPr>
              <a:t>getting data into R and find data file here: data/Example_data.csv, use </a:t>
            </a:r>
            <a:r>
              <a:rPr lang="en-US" sz="1200" dirty="0" err="1">
                <a:latin typeface="+mn-lt"/>
              </a:rPr>
              <a:t>read.table</a:t>
            </a:r>
            <a:r>
              <a:rPr lang="en-US" sz="1200" dirty="0">
                <a:latin typeface="+mn-lt"/>
              </a:rPr>
              <a:t>() function</a:t>
            </a:r>
          </a:p>
          <a:p>
            <a:pPr marL="342900" indent="-342900">
              <a:spcAft>
                <a:spcPts val="800"/>
              </a:spcAft>
              <a:buFont typeface="+mj-lt"/>
              <a:buAutoNum type="arabicParenR"/>
            </a:pPr>
            <a:r>
              <a:rPr lang="en-US" sz="1200" dirty="0">
                <a:latin typeface="+mn-lt"/>
              </a:rPr>
              <a:t>Check the dimensions of the imported data</a:t>
            </a:r>
          </a:p>
          <a:p>
            <a:pPr marL="342900" indent="-342900">
              <a:spcAft>
                <a:spcPts val="800"/>
              </a:spcAft>
              <a:buFont typeface="+mj-lt"/>
              <a:buAutoNum type="arabicParenR"/>
            </a:pPr>
            <a:r>
              <a:rPr lang="en-US" sz="1200" dirty="0">
                <a:latin typeface="+mn-lt"/>
              </a:rPr>
              <a:t>How many years this data set covers? Starting year? End year?</a:t>
            </a:r>
          </a:p>
          <a:p>
            <a:pPr marL="342900" indent="-342900">
              <a:spcAft>
                <a:spcPts val="800"/>
              </a:spcAft>
              <a:buFont typeface="+mj-lt"/>
              <a:buAutoNum type="arabicParenR"/>
            </a:pPr>
            <a:r>
              <a:rPr lang="en-US" sz="1200" dirty="0">
                <a:latin typeface="+mn-lt"/>
              </a:rPr>
              <a:t>Is there any missing data? (-99.9 indicates the missing value). If there is, how many missing values?</a:t>
            </a:r>
          </a:p>
          <a:p>
            <a:pPr marL="342900" indent="-342900">
              <a:spcAft>
                <a:spcPts val="800"/>
              </a:spcAft>
              <a:buFont typeface="+mj-lt"/>
              <a:buAutoNum type="arabicParenR"/>
            </a:pPr>
            <a:r>
              <a:rPr lang="en-US" sz="1200" dirty="0">
                <a:latin typeface="+mn-lt"/>
              </a:rPr>
              <a:t>Derive the annual maximum discharge series </a:t>
            </a:r>
          </a:p>
          <a:p>
            <a:pPr marL="342900" indent="-342900">
              <a:spcAft>
                <a:spcPts val="800"/>
              </a:spcAft>
              <a:buFont typeface="+mj-lt"/>
              <a:buAutoNum type="arabicParenR"/>
            </a:pPr>
            <a:r>
              <a:rPr lang="en-US" sz="1200" dirty="0">
                <a:latin typeface="+mn-lt"/>
              </a:rPr>
              <a:t>Estimate the mean value, standard deviation of annual maximum discharge series</a:t>
            </a:r>
          </a:p>
          <a:p>
            <a:pPr marL="342900" indent="-342900">
              <a:spcAft>
                <a:spcPts val="800"/>
              </a:spcAft>
              <a:buFont typeface="+mj-lt"/>
              <a:buAutoNum type="arabicParenR"/>
            </a:pPr>
            <a:r>
              <a:rPr lang="en-US" sz="1200" dirty="0">
                <a:latin typeface="+mn-lt"/>
              </a:rPr>
              <a:t>Export the annual maximum discharge series into text file (.csv or .txt format) with </a:t>
            </a:r>
            <a:r>
              <a:rPr lang="en-US" sz="1200" dirty="0" err="1">
                <a:latin typeface="+mn-lt"/>
              </a:rPr>
              <a:t>write.table</a:t>
            </a:r>
            <a:r>
              <a:rPr lang="en-US" sz="1200" dirty="0">
                <a:latin typeface="+mn-lt"/>
              </a:rPr>
              <a:t>() function</a:t>
            </a:r>
          </a:p>
        </p:txBody>
      </p:sp>
    </p:spTree>
    <p:extLst>
      <p:ext uri="{BB962C8B-B14F-4D97-AF65-F5344CB8AC3E}">
        <p14:creationId xmlns:p14="http://schemas.microsoft.com/office/powerpoint/2010/main" val="2290155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148345"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6. Graphing tool</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13</a:t>
            </a:fld>
            <a:endParaRPr lang="de-DE" altLang="de-DE">
              <a:solidFill>
                <a:schemeClr val="tx1"/>
              </a:solidFill>
            </a:endParaRPr>
          </a:p>
        </p:txBody>
      </p:sp>
      <p:sp>
        <p:nvSpPr>
          <p:cNvPr id="5" name="Rectangle 4">
            <a:extLst>
              <a:ext uri="{FF2B5EF4-FFF2-40B4-BE49-F238E27FC236}">
                <a16:creationId xmlns:a16="http://schemas.microsoft.com/office/drawing/2014/main" id="{0342C3A8-64BF-41DA-8B43-E1D6002A7D99}"/>
              </a:ext>
            </a:extLst>
          </p:cNvPr>
          <p:cNvSpPr/>
          <p:nvPr/>
        </p:nvSpPr>
        <p:spPr>
          <a:xfrm>
            <a:off x="3203848" y="4299942"/>
            <a:ext cx="1710725" cy="246221"/>
          </a:xfrm>
          <a:prstGeom prst="rect">
            <a:avLst/>
          </a:prstGeom>
        </p:spPr>
        <p:txBody>
          <a:bodyPr wrap="none">
            <a:spAutoFit/>
          </a:bodyPr>
          <a:lstStyle/>
          <a:p>
            <a:r>
              <a:rPr lang="en-US" sz="1000" dirty="0">
                <a:solidFill>
                  <a:schemeClr val="accent5">
                    <a:lumMod val="50000"/>
                  </a:schemeClr>
                </a:solidFill>
              </a:rPr>
              <a:t>https://r-graph-gallery.com/</a:t>
            </a:r>
          </a:p>
        </p:txBody>
      </p:sp>
      <p:pic>
        <p:nvPicPr>
          <p:cNvPr id="7" name="Picture 6">
            <a:extLst>
              <a:ext uri="{FF2B5EF4-FFF2-40B4-BE49-F238E27FC236}">
                <a16:creationId xmlns:a16="http://schemas.microsoft.com/office/drawing/2014/main" id="{79243E3A-222D-46F5-B465-8B4A9E13C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331" y="0"/>
            <a:ext cx="4448432" cy="5143500"/>
          </a:xfrm>
          <a:prstGeom prst="rect">
            <a:avLst/>
          </a:prstGeom>
        </p:spPr>
      </p:pic>
      <p:sp>
        <p:nvSpPr>
          <p:cNvPr id="8" name="TextBox 7">
            <a:extLst>
              <a:ext uri="{FF2B5EF4-FFF2-40B4-BE49-F238E27FC236}">
                <a16:creationId xmlns:a16="http://schemas.microsoft.com/office/drawing/2014/main" id="{8708552F-723C-4D81-8C53-BB8766BBF9E8}"/>
              </a:ext>
            </a:extLst>
          </p:cNvPr>
          <p:cNvSpPr txBox="1"/>
          <p:nvPr/>
        </p:nvSpPr>
        <p:spPr>
          <a:xfrm>
            <a:off x="870328" y="1563638"/>
            <a:ext cx="3071675" cy="646331"/>
          </a:xfrm>
          <a:prstGeom prst="rect">
            <a:avLst/>
          </a:prstGeom>
          <a:noFill/>
        </p:spPr>
        <p:txBody>
          <a:bodyPr wrap="none" rtlCol="0">
            <a:spAutoFit/>
          </a:bodyPr>
          <a:lstStyle/>
          <a:p>
            <a:pPr marL="342900" indent="-342900">
              <a:buFont typeface="Wingdings" panose="05000000000000000000" pitchFamily="2" charset="2"/>
              <a:buChar char="q"/>
            </a:pPr>
            <a:r>
              <a:rPr lang="en-US" sz="1800" dirty="0"/>
              <a:t>Built-in</a:t>
            </a:r>
          </a:p>
          <a:p>
            <a:pPr marL="342900" indent="-342900">
              <a:buFont typeface="Wingdings" panose="05000000000000000000" pitchFamily="2" charset="2"/>
              <a:buChar char="q"/>
            </a:pPr>
            <a:r>
              <a:rPr lang="en-US" sz="1800" dirty="0"/>
              <a:t>ggplot2: </a:t>
            </a:r>
            <a:r>
              <a:rPr lang="en-US" sz="1200" dirty="0">
                <a:solidFill>
                  <a:schemeClr val="accent5">
                    <a:lumMod val="50000"/>
                  </a:schemeClr>
                </a:solidFill>
              </a:rPr>
              <a:t>https://ggplot2-book.org/</a:t>
            </a:r>
          </a:p>
        </p:txBody>
      </p:sp>
    </p:spTree>
    <p:extLst>
      <p:ext uri="{BB962C8B-B14F-4D97-AF65-F5344CB8AC3E}">
        <p14:creationId xmlns:p14="http://schemas.microsoft.com/office/powerpoint/2010/main" val="3643994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148345"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6. Graphing tool</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14</a:t>
            </a:fld>
            <a:endParaRPr lang="de-DE" altLang="de-DE">
              <a:solidFill>
                <a:schemeClr val="tx1"/>
              </a:solidFill>
            </a:endParaRPr>
          </a:p>
        </p:txBody>
      </p:sp>
      <p:sp>
        <p:nvSpPr>
          <p:cNvPr id="12" name="Rectangle 11">
            <a:extLst>
              <a:ext uri="{FF2B5EF4-FFF2-40B4-BE49-F238E27FC236}">
                <a16:creationId xmlns:a16="http://schemas.microsoft.com/office/drawing/2014/main" id="{A393EF17-4253-4C20-A8E4-FF59F507A6DD}"/>
              </a:ext>
            </a:extLst>
          </p:cNvPr>
          <p:cNvSpPr/>
          <p:nvPr/>
        </p:nvSpPr>
        <p:spPr bwMode="auto">
          <a:xfrm>
            <a:off x="4572000" y="639690"/>
            <a:ext cx="57606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title</a:t>
            </a:r>
            <a:endParaRPr kumimoji="0" lang="en-US" sz="1400" b="0" i="0" u="none" strike="noStrike" cap="none" normalizeH="0" baseline="0" dirty="0">
              <a:ln>
                <a:noFill/>
              </a:ln>
              <a:solidFill>
                <a:schemeClr val="tx1"/>
              </a:solidFill>
              <a:effectLst/>
              <a:latin typeface="Arial" charset="0"/>
              <a:ea typeface="ＭＳ Ｐゴシック" pitchFamily="96" charset="-128"/>
            </a:endParaRPr>
          </a:p>
        </p:txBody>
      </p:sp>
      <p:grpSp>
        <p:nvGrpSpPr>
          <p:cNvPr id="57" name="Group 56">
            <a:extLst>
              <a:ext uri="{FF2B5EF4-FFF2-40B4-BE49-F238E27FC236}">
                <a16:creationId xmlns:a16="http://schemas.microsoft.com/office/drawing/2014/main" id="{14C40D03-3054-4118-B42C-33FB2F91A449}"/>
              </a:ext>
            </a:extLst>
          </p:cNvPr>
          <p:cNvGrpSpPr/>
          <p:nvPr/>
        </p:nvGrpSpPr>
        <p:grpSpPr>
          <a:xfrm>
            <a:off x="2051720" y="659979"/>
            <a:ext cx="6072783" cy="4227934"/>
            <a:chOff x="2027608" y="659979"/>
            <a:chExt cx="6072783" cy="4227934"/>
          </a:xfrm>
        </p:grpSpPr>
        <p:pic>
          <p:nvPicPr>
            <p:cNvPr id="9" name="Picture 8">
              <a:extLst>
                <a:ext uri="{FF2B5EF4-FFF2-40B4-BE49-F238E27FC236}">
                  <a16:creationId xmlns:a16="http://schemas.microsoft.com/office/drawing/2014/main" id="{E0507937-FECC-4326-A95C-0D2CBB6B5096}"/>
                </a:ext>
              </a:extLst>
            </p:cNvPr>
            <p:cNvPicPr>
              <a:picLocks noChangeAspect="1"/>
            </p:cNvPicPr>
            <p:nvPr/>
          </p:nvPicPr>
          <p:blipFill>
            <a:blip r:embed="rId3"/>
            <a:stretch>
              <a:fillRect/>
            </a:stretch>
          </p:blipFill>
          <p:spPr>
            <a:xfrm>
              <a:off x="2987824" y="1097745"/>
              <a:ext cx="3585908" cy="3790168"/>
            </a:xfrm>
            <a:prstGeom prst="rect">
              <a:avLst/>
            </a:prstGeom>
            <a:ln>
              <a:solidFill>
                <a:schemeClr val="accent5">
                  <a:lumMod val="50000"/>
                </a:schemeClr>
              </a:solidFill>
            </a:ln>
          </p:spPr>
        </p:pic>
        <p:sp>
          <p:nvSpPr>
            <p:cNvPr id="11" name="Rectangle 10">
              <a:extLst>
                <a:ext uri="{FF2B5EF4-FFF2-40B4-BE49-F238E27FC236}">
                  <a16:creationId xmlns:a16="http://schemas.microsoft.com/office/drawing/2014/main" id="{B338AFCD-6DB1-41DF-9EB5-CE1A8019F115}"/>
                </a:ext>
              </a:extLst>
            </p:cNvPr>
            <p:cNvSpPr/>
            <p:nvPr/>
          </p:nvSpPr>
          <p:spPr bwMode="auto">
            <a:xfrm>
              <a:off x="4780778" y="2865035"/>
              <a:ext cx="57606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data</a:t>
              </a:r>
            </a:p>
          </p:txBody>
        </p:sp>
        <p:sp>
          <p:nvSpPr>
            <p:cNvPr id="13" name="Rectangle 12">
              <a:extLst>
                <a:ext uri="{FF2B5EF4-FFF2-40B4-BE49-F238E27FC236}">
                  <a16:creationId xmlns:a16="http://schemas.microsoft.com/office/drawing/2014/main" id="{30F746BC-F986-48EF-BD17-16E13262F55A}"/>
                </a:ext>
              </a:extLst>
            </p:cNvPr>
            <p:cNvSpPr/>
            <p:nvPr/>
          </p:nvSpPr>
          <p:spPr bwMode="auto">
            <a:xfrm>
              <a:off x="2027608" y="4299942"/>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x</a:t>
              </a:r>
              <a:r>
                <a:rPr kumimoji="0" lang="en-US" sz="1400" b="0" i="0" u="none" strike="noStrike" cap="none" normalizeH="0" baseline="0" dirty="0">
                  <a:ln>
                    <a:noFill/>
                  </a:ln>
                  <a:solidFill>
                    <a:schemeClr val="tx1"/>
                  </a:solidFill>
                  <a:effectLst/>
                  <a:latin typeface="Arial" charset="0"/>
                  <a:ea typeface="ＭＳ Ｐゴシック" pitchFamily="96" charset="-128"/>
                </a:rPr>
                <a:t>-axis</a:t>
              </a:r>
            </a:p>
          </p:txBody>
        </p:sp>
        <p:sp>
          <p:nvSpPr>
            <p:cNvPr id="14" name="Rectangle 13">
              <a:extLst>
                <a:ext uri="{FF2B5EF4-FFF2-40B4-BE49-F238E27FC236}">
                  <a16:creationId xmlns:a16="http://schemas.microsoft.com/office/drawing/2014/main" id="{F11FF508-E4E8-4051-9691-729B04F109D1}"/>
                </a:ext>
              </a:extLst>
            </p:cNvPr>
            <p:cNvSpPr/>
            <p:nvPr/>
          </p:nvSpPr>
          <p:spPr bwMode="auto">
            <a:xfrm>
              <a:off x="2037656" y="3596084"/>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y-axis</a:t>
              </a:r>
            </a:p>
          </p:txBody>
        </p:sp>
        <p:sp>
          <p:nvSpPr>
            <p:cNvPr id="15" name="Rectangle 14">
              <a:extLst>
                <a:ext uri="{FF2B5EF4-FFF2-40B4-BE49-F238E27FC236}">
                  <a16:creationId xmlns:a16="http://schemas.microsoft.com/office/drawing/2014/main" id="{671041AB-D363-4278-92D9-D7B2F47CF8B3}"/>
                </a:ext>
              </a:extLst>
            </p:cNvPr>
            <p:cNvSpPr/>
            <p:nvPr/>
          </p:nvSpPr>
          <p:spPr bwMode="auto">
            <a:xfrm>
              <a:off x="3161213" y="4553696"/>
              <a:ext cx="116640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x-axis label</a:t>
              </a:r>
            </a:p>
          </p:txBody>
        </p:sp>
        <p:sp>
          <p:nvSpPr>
            <p:cNvPr id="16" name="Rectangle 15">
              <a:extLst>
                <a:ext uri="{FF2B5EF4-FFF2-40B4-BE49-F238E27FC236}">
                  <a16:creationId xmlns:a16="http://schemas.microsoft.com/office/drawing/2014/main" id="{7CC71E54-F06F-4637-A06B-DE1989FFD9EC}"/>
                </a:ext>
              </a:extLst>
            </p:cNvPr>
            <p:cNvSpPr/>
            <p:nvPr/>
          </p:nvSpPr>
          <p:spPr bwMode="auto">
            <a:xfrm>
              <a:off x="6842248" y="3803760"/>
              <a:ext cx="557425"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tick</a:t>
              </a:r>
            </a:p>
          </p:txBody>
        </p:sp>
        <p:sp>
          <p:nvSpPr>
            <p:cNvPr id="17" name="Rectangle 16">
              <a:extLst>
                <a:ext uri="{FF2B5EF4-FFF2-40B4-BE49-F238E27FC236}">
                  <a16:creationId xmlns:a16="http://schemas.microsoft.com/office/drawing/2014/main" id="{21F7F71B-6891-4C30-8527-A25DB9E473D7}"/>
                </a:ext>
              </a:extLst>
            </p:cNvPr>
            <p:cNvSpPr/>
            <p:nvPr/>
          </p:nvSpPr>
          <p:spPr bwMode="auto">
            <a:xfrm>
              <a:off x="7066214" y="1888078"/>
              <a:ext cx="1034177"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Plot panel</a:t>
              </a:r>
            </a:p>
          </p:txBody>
        </p:sp>
        <p:sp>
          <p:nvSpPr>
            <p:cNvPr id="18" name="Rectangle 17">
              <a:extLst>
                <a:ext uri="{FF2B5EF4-FFF2-40B4-BE49-F238E27FC236}">
                  <a16:creationId xmlns:a16="http://schemas.microsoft.com/office/drawing/2014/main" id="{285C8C16-EF74-4BA1-8231-5539609D75BE}"/>
                </a:ext>
              </a:extLst>
            </p:cNvPr>
            <p:cNvSpPr/>
            <p:nvPr/>
          </p:nvSpPr>
          <p:spPr bwMode="auto">
            <a:xfrm>
              <a:off x="6819973" y="2456119"/>
              <a:ext cx="94313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Plot area</a:t>
              </a:r>
            </a:p>
          </p:txBody>
        </p:sp>
        <p:sp>
          <p:nvSpPr>
            <p:cNvPr id="19" name="Rectangle 18">
              <a:extLst>
                <a:ext uri="{FF2B5EF4-FFF2-40B4-BE49-F238E27FC236}">
                  <a16:creationId xmlns:a16="http://schemas.microsoft.com/office/drawing/2014/main" id="{8BBF5866-4135-47AA-924F-3BDECD7BE9A0}"/>
                </a:ext>
              </a:extLst>
            </p:cNvPr>
            <p:cNvSpPr/>
            <p:nvPr/>
          </p:nvSpPr>
          <p:spPr bwMode="auto">
            <a:xfrm>
              <a:off x="3298880" y="659979"/>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legend</a:t>
              </a:r>
            </a:p>
          </p:txBody>
        </p:sp>
        <p:sp>
          <p:nvSpPr>
            <p:cNvPr id="20" name="Rectangle 19">
              <a:extLst>
                <a:ext uri="{FF2B5EF4-FFF2-40B4-BE49-F238E27FC236}">
                  <a16:creationId xmlns:a16="http://schemas.microsoft.com/office/drawing/2014/main" id="{087B71BF-A6B8-4E53-B38A-A3DC1D44EBFF}"/>
                </a:ext>
              </a:extLst>
            </p:cNvPr>
            <p:cNvSpPr/>
            <p:nvPr/>
          </p:nvSpPr>
          <p:spPr bwMode="auto">
            <a:xfrm>
              <a:off x="6842248" y="4227934"/>
              <a:ext cx="942212"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t</a:t>
              </a:r>
              <a:r>
                <a:rPr kumimoji="0" lang="en-US" sz="1400" b="0" i="0" u="none" strike="noStrike" cap="none" normalizeH="0" baseline="0" dirty="0">
                  <a:ln>
                    <a:noFill/>
                  </a:ln>
                  <a:solidFill>
                    <a:schemeClr val="tx1"/>
                  </a:solidFill>
                  <a:effectLst/>
                  <a:latin typeface="Arial" charset="0"/>
                  <a:ea typeface="ＭＳ Ｐゴシック" pitchFamily="96" charset="-128"/>
                </a:rPr>
                <a:t>ick label</a:t>
              </a:r>
            </a:p>
          </p:txBody>
        </p:sp>
        <p:cxnSp>
          <p:nvCxnSpPr>
            <p:cNvPr id="22" name="Straight Arrow Connector 21">
              <a:extLst>
                <a:ext uri="{FF2B5EF4-FFF2-40B4-BE49-F238E27FC236}">
                  <a16:creationId xmlns:a16="http://schemas.microsoft.com/office/drawing/2014/main" id="{1ACCB7C5-1047-4DA7-B5BB-FD7F2781DFC7}"/>
                </a:ext>
              </a:extLst>
            </p:cNvPr>
            <p:cNvCxnSpPr>
              <a:endCxn id="17" idx="1"/>
            </p:cNvCxnSpPr>
            <p:nvPr/>
          </p:nvCxnSpPr>
          <p:spPr bwMode="auto">
            <a:xfrm>
              <a:off x="6573732" y="2015871"/>
              <a:ext cx="492482" cy="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 name="Straight Arrow Connector 23">
              <a:extLst>
                <a:ext uri="{FF2B5EF4-FFF2-40B4-BE49-F238E27FC236}">
                  <a16:creationId xmlns:a16="http://schemas.microsoft.com/office/drawing/2014/main" id="{A612E8EE-5EE7-4735-B502-D5B9DAE069EB}"/>
                </a:ext>
              </a:extLst>
            </p:cNvPr>
            <p:cNvCxnSpPr>
              <a:cxnSpLocks/>
              <a:endCxn id="12" idx="2"/>
            </p:cNvCxnSpPr>
            <p:nvPr/>
          </p:nvCxnSpPr>
          <p:spPr bwMode="auto">
            <a:xfrm flipV="1">
              <a:off x="4860032" y="895277"/>
              <a:ext cx="0" cy="452337"/>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6" name="Straight Arrow Connector 25">
              <a:extLst>
                <a:ext uri="{FF2B5EF4-FFF2-40B4-BE49-F238E27FC236}">
                  <a16:creationId xmlns:a16="http://schemas.microsoft.com/office/drawing/2014/main" id="{620E53D2-BACC-4EEE-83E1-FA8F7E746DCB}"/>
                </a:ext>
              </a:extLst>
            </p:cNvPr>
            <p:cNvCxnSpPr>
              <a:cxnSpLocks/>
            </p:cNvCxnSpPr>
            <p:nvPr/>
          </p:nvCxnSpPr>
          <p:spPr bwMode="auto">
            <a:xfrm flipV="1">
              <a:off x="3923928" y="915566"/>
              <a:ext cx="0" cy="936104"/>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7" name="Rectangle 26">
              <a:extLst>
                <a:ext uri="{FF2B5EF4-FFF2-40B4-BE49-F238E27FC236}">
                  <a16:creationId xmlns:a16="http://schemas.microsoft.com/office/drawing/2014/main" id="{90583344-CBA1-47F1-96CC-F6EAB53379E8}"/>
                </a:ext>
              </a:extLst>
            </p:cNvPr>
            <p:cNvSpPr/>
            <p:nvPr/>
          </p:nvSpPr>
          <p:spPr bwMode="auto">
            <a:xfrm>
              <a:off x="3563888" y="1707654"/>
              <a:ext cx="2681251" cy="2412775"/>
            </a:xfrm>
            <a:prstGeom prst="rect">
              <a:avLst/>
            </a:prstGeom>
            <a:solidFill>
              <a:schemeClr val="accent5">
                <a:alpha val="20000"/>
              </a:schemeClr>
            </a:solidFill>
            <a:ln w="9525"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cxnSp>
          <p:nvCxnSpPr>
            <p:cNvPr id="33" name="Straight Arrow Connector 32">
              <a:extLst>
                <a:ext uri="{FF2B5EF4-FFF2-40B4-BE49-F238E27FC236}">
                  <a16:creationId xmlns:a16="http://schemas.microsoft.com/office/drawing/2014/main" id="{01420809-FD89-48C2-A548-A23B825B9327}"/>
                </a:ext>
              </a:extLst>
            </p:cNvPr>
            <p:cNvCxnSpPr/>
            <p:nvPr/>
          </p:nvCxnSpPr>
          <p:spPr bwMode="auto">
            <a:xfrm>
              <a:off x="6245139" y="2571750"/>
              <a:ext cx="559109" cy="0"/>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F7194BD4-6416-455F-9231-641D0C154DA7}"/>
                </a:ext>
              </a:extLst>
            </p:cNvPr>
            <p:cNvCxnSpPr/>
            <p:nvPr/>
          </p:nvCxnSpPr>
          <p:spPr bwMode="auto">
            <a:xfrm>
              <a:off x="3563888" y="1707654"/>
              <a:ext cx="0" cy="2412775"/>
            </a:xfrm>
            <a:prstGeom prst="line">
              <a:avLst/>
            </a:prstGeom>
            <a:solidFill>
              <a:schemeClr val="accent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7" name="Straight Arrow Connector 36">
              <a:extLst>
                <a:ext uri="{FF2B5EF4-FFF2-40B4-BE49-F238E27FC236}">
                  <a16:creationId xmlns:a16="http://schemas.microsoft.com/office/drawing/2014/main" id="{9B7FDCAF-1B91-4E78-A027-94C86F86C329}"/>
                </a:ext>
              </a:extLst>
            </p:cNvPr>
            <p:cNvCxnSpPr>
              <a:cxnSpLocks/>
              <a:endCxn id="14" idx="3"/>
            </p:cNvCxnSpPr>
            <p:nvPr/>
          </p:nvCxnSpPr>
          <p:spPr bwMode="auto">
            <a:xfrm flipH="1">
              <a:off x="2771800" y="3723878"/>
              <a:ext cx="792088" cy="0"/>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9" name="Straight Connector 38">
              <a:extLst>
                <a:ext uri="{FF2B5EF4-FFF2-40B4-BE49-F238E27FC236}">
                  <a16:creationId xmlns:a16="http://schemas.microsoft.com/office/drawing/2014/main" id="{3A34D71E-3541-40AA-9A29-9114793F23C8}"/>
                </a:ext>
              </a:extLst>
            </p:cNvPr>
            <p:cNvCxnSpPr>
              <a:cxnSpLocks/>
            </p:cNvCxnSpPr>
            <p:nvPr/>
          </p:nvCxnSpPr>
          <p:spPr bwMode="auto">
            <a:xfrm flipH="1">
              <a:off x="3563888" y="4138814"/>
              <a:ext cx="2668582" cy="0"/>
            </a:xfrm>
            <a:prstGeom prst="line">
              <a:avLst/>
            </a:prstGeom>
            <a:solidFill>
              <a:schemeClr val="accent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 name="Straight Arrow Connector 42">
              <a:extLst>
                <a:ext uri="{FF2B5EF4-FFF2-40B4-BE49-F238E27FC236}">
                  <a16:creationId xmlns:a16="http://schemas.microsoft.com/office/drawing/2014/main" id="{2F4FA8C8-6574-4328-A0C4-F23F7B04F638}"/>
                </a:ext>
              </a:extLst>
            </p:cNvPr>
            <p:cNvCxnSpPr>
              <a:endCxn id="13" idx="3"/>
            </p:cNvCxnSpPr>
            <p:nvPr/>
          </p:nvCxnSpPr>
          <p:spPr bwMode="auto">
            <a:xfrm flipH="1">
              <a:off x="2761752" y="4136144"/>
              <a:ext cx="904200" cy="291592"/>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5" name="Straight Arrow Connector 44">
              <a:extLst>
                <a:ext uri="{FF2B5EF4-FFF2-40B4-BE49-F238E27FC236}">
                  <a16:creationId xmlns:a16="http://schemas.microsoft.com/office/drawing/2014/main" id="{7B973E39-0A46-42BE-9586-9412DBF9D8E5}"/>
                </a:ext>
              </a:extLst>
            </p:cNvPr>
            <p:cNvCxnSpPr>
              <a:endCxn id="15" idx="3"/>
            </p:cNvCxnSpPr>
            <p:nvPr/>
          </p:nvCxnSpPr>
          <p:spPr bwMode="auto">
            <a:xfrm flipH="1">
              <a:off x="4327619" y="4630203"/>
              <a:ext cx="244381" cy="51287"/>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6" name="Rectangle 45">
              <a:extLst>
                <a:ext uri="{FF2B5EF4-FFF2-40B4-BE49-F238E27FC236}">
                  <a16:creationId xmlns:a16="http://schemas.microsoft.com/office/drawing/2014/main" id="{1C862A63-77AF-4FB6-8A9C-FEB317C73857}"/>
                </a:ext>
              </a:extLst>
            </p:cNvPr>
            <p:cNvSpPr/>
            <p:nvPr/>
          </p:nvSpPr>
          <p:spPr bwMode="auto">
            <a:xfrm rot="16200000">
              <a:off x="1871502" y="2433436"/>
              <a:ext cx="116640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y</a:t>
              </a:r>
              <a:r>
                <a:rPr kumimoji="0" lang="en-US" sz="1400" b="0" i="0" u="none" strike="noStrike" cap="none" normalizeH="0" baseline="0" dirty="0">
                  <a:ln>
                    <a:noFill/>
                  </a:ln>
                  <a:solidFill>
                    <a:schemeClr val="tx1"/>
                  </a:solidFill>
                  <a:effectLst/>
                  <a:latin typeface="Arial" charset="0"/>
                  <a:ea typeface="ＭＳ Ｐゴシック" pitchFamily="96" charset="-128"/>
                </a:rPr>
                <a:t>-axis label</a:t>
              </a:r>
            </a:p>
          </p:txBody>
        </p:sp>
        <p:cxnSp>
          <p:nvCxnSpPr>
            <p:cNvPr id="48" name="Straight Arrow Connector 47">
              <a:extLst>
                <a:ext uri="{FF2B5EF4-FFF2-40B4-BE49-F238E27FC236}">
                  <a16:creationId xmlns:a16="http://schemas.microsoft.com/office/drawing/2014/main" id="{B984A9B4-AD9B-4621-92FE-0B6DCAC6D796}"/>
                </a:ext>
              </a:extLst>
            </p:cNvPr>
            <p:cNvCxnSpPr>
              <a:endCxn id="46" idx="2"/>
            </p:cNvCxnSpPr>
            <p:nvPr/>
          </p:nvCxnSpPr>
          <p:spPr bwMode="auto">
            <a:xfrm flipH="1" flipV="1">
              <a:off x="2582499" y="2561230"/>
              <a:ext cx="405325" cy="150476"/>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0" name="Straight Arrow Connector 49">
              <a:extLst>
                <a:ext uri="{FF2B5EF4-FFF2-40B4-BE49-F238E27FC236}">
                  <a16:creationId xmlns:a16="http://schemas.microsoft.com/office/drawing/2014/main" id="{CDF5C69D-396A-4669-BF9C-659B3264D0F2}"/>
                </a:ext>
              </a:extLst>
            </p:cNvPr>
            <p:cNvCxnSpPr>
              <a:cxnSpLocks/>
              <a:endCxn id="16" idx="1"/>
            </p:cNvCxnSpPr>
            <p:nvPr/>
          </p:nvCxnSpPr>
          <p:spPr bwMode="auto">
            <a:xfrm flipV="1">
              <a:off x="6245139" y="3931554"/>
              <a:ext cx="597109" cy="25277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3" name="Straight Arrow Connector 52">
              <a:extLst>
                <a:ext uri="{FF2B5EF4-FFF2-40B4-BE49-F238E27FC236}">
                  <a16:creationId xmlns:a16="http://schemas.microsoft.com/office/drawing/2014/main" id="{583607E5-1DF0-4425-9876-83CEB49C6F9C}"/>
                </a:ext>
              </a:extLst>
            </p:cNvPr>
            <p:cNvCxnSpPr>
              <a:endCxn id="20" idx="1"/>
            </p:cNvCxnSpPr>
            <p:nvPr/>
          </p:nvCxnSpPr>
          <p:spPr bwMode="auto">
            <a:xfrm>
              <a:off x="6300192" y="4355727"/>
              <a:ext cx="542056" cy="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720326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15</a:t>
            </a:fld>
            <a:endParaRPr lang="de-DE" altLang="de-DE">
              <a:solidFill>
                <a:schemeClr val="tx1"/>
              </a:solidFill>
            </a:endParaRPr>
          </a:p>
        </p:txBody>
      </p:sp>
      <p:sp>
        <p:nvSpPr>
          <p:cNvPr id="7" name="Rectangle 6">
            <a:extLst>
              <a:ext uri="{FF2B5EF4-FFF2-40B4-BE49-F238E27FC236}">
                <a16:creationId xmlns:a16="http://schemas.microsoft.com/office/drawing/2014/main" id="{B07000C0-914C-40E3-85B4-E1D412810D8B}"/>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latin typeface="+mn-lt"/>
              </a:rPr>
              <a:t>If-Else statements </a:t>
            </a:r>
          </a:p>
          <a:p>
            <a:pPr marL="342900" indent="-342900">
              <a:spcAft>
                <a:spcPts val="500"/>
              </a:spcAft>
              <a:buFont typeface="Wingdings" panose="05000000000000000000" pitchFamily="2" charset="2"/>
              <a:buChar char="Ø"/>
            </a:pPr>
            <a:r>
              <a:rPr lang="en-US" sz="1600" dirty="0">
                <a:latin typeface="+mn-lt"/>
              </a:rPr>
              <a:t>Loops</a:t>
            </a:r>
            <a:endParaRPr lang="en-US" dirty="0">
              <a:latin typeface="+mn-lt"/>
            </a:endParaRPr>
          </a:p>
        </p:txBody>
      </p:sp>
      <p:pic>
        <p:nvPicPr>
          <p:cNvPr id="9" name="Picture 8">
            <a:extLst>
              <a:ext uri="{FF2B5EF4-FFF2-40B4-BE49-F238E27FC236}">
                <a16:creationId xmlns:a16="http://schemas.microsoft.com/office/drawing/2014/main" id="{334F9BD2-480A-44BA-A22B-FE5F1B08F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6330" y="1314638"/>
            <a:ext cx="3330418" cy="3138394"/>
          </a:xfrm>
          <a:prstGeom prst="rect">
            <a:avLst/>
          </a:prstGeom>
        </p:spPr>
      </p:pic>
    </p:spTree>
    <p:extLst>
      <p:ext uri="{BB962C8B-B14F-4D97-AF65-F5344CB8AC3E}">
        <p14:creationId xmlns:p14="http://schemas.microsoft.com/office/powerpoint/2010/main" val="2903959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16</a:t>
            </a:fld>
            <a:endParaRPr lang="de-DE" altLang="de-DE">
              <a:solidFill>
                <a:schemeClr val="tx1"/>
              </a:solidFill>
            </a:endParaRPr>
          </a:p>
        </p:txBody>
      </p:sp>
      <p:grpSp>
        <p:nvGrpSpPr>
          <p:cNvPr id="5" name="Group 4">
            <a:extLst>
              <a:ext uri="{FF2B5EF4-FFF2-40B4-BE49-F238E27FC236}">
                <a16:creationId xmlns:a16="http://schemas.microsoft.com/office/drawing/2014/main" id="{FF8D7763-09EE-471D-885C-1ADD868E9A16}"/>
              </a:ext>
            </a:extLst>
          </p:cNvPr>
          <p:cNvGrpSpPr/>
          <p:nvPr/>
        </p:nvGrpSpPr>
        <p:grpSpPr>
          <a:xfrm>
            <a:off x="2360305" y="1320413"/>
            <a:ext cx="2067679" cy="3177474"/>
            <a:chOff x="4762298" y="1320413"/>
            <a:chExt cx="2067679" cy="3177474"/>
          </a:xfrm>
        </p:grpSpPr>
        <p:pic>
          <p:nvPicPr>
            <p:cNvPr id="12" name="Picture 11">
              <a:extLst>
                <a:ext uri="{FF2B5EF4-FFF2-40B4-BE49-F238E27FC236}">
                  <a16:creationId xmlns:a16="http://schemas.microsoft.com/office/drawing/2014/main" id="{26D29981-3DA0-4725-81EB-CE758D1C0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298" y="1451141"/>
              <a:ext cx="2067679" cy="3046746"/>
            </a:xfrm>
            <a:prstGeom prst="rect">
              <a:avLst/>
            </a:prstGeom>
          </p:spPr>
        </p:pic>
        <p:sp>
          <p:nvSpPr>
            <p:cNvPr id="13" name="TextBox 12">
              <a:extLst>
                <a:ext uri="{FF2B5EF4-FFF2-40B4-BE49-F238E27FC236}">
                  <a16:creationId xmlns:a16="http://schemas.microsoft.com/office/drawing/2014/main" id="{CAC437D2-B95B-4D51-BC2B-AAB513A124AA}"/>
                </a:ext>
              </a:extLst>
            </p:cNvPr>
            <p:cNvSpPr txBox="1"/>
            <p:nvPr/>
          </p:nvSpPr>
          <p:spPr>
            <a:xfrm>
              <a:off x="4819490" y="1320413"/>
              <a:ext cx="2010487" cy="338554"/>
            </a:xfrm>
            <a:prstGeom prst="rect">
              <a:avLst/>
            </a:prstGeom>
            <a:noFill/>
          </p:spPr>
          <p:txBody>
            <a:bodyPr wrap="none" rtlCol="0">
              <a:spAutoFit/>
            </a:bodyPr>
            <a:lstStyle/>
            <a:p>
              <a:r>
                <a:rPr lang="en-US" sz="1600" b="1" dirty="0">
                  <a:solidFill>
                    <a:srgbClr val="00589C"/>
                  </a:solidFill>
                  <a:latin typeface="+mn-lt"/>
                </a:rPr>
                <a:t>While-type loop</a:t>
              </a:r>
            </a:p>
          </p:txBody>
        </p:sp>
      </p:grpSp>
      <p:sp>
        <p:nvSpPr>
          <p:cNvPr id="6" name="Rectangle 5">
            <a:extLst>
              <a:ext uri="{FF2B5EF4-FFF2-40B4-BE49-F238E27FC236}">
                <a16:creationId xmlns:a16="http://schemas.microsoft.com/office/drawing/2014/main" id="{71BE1416-09CE-4F4C-8561-44C3F53B9106}"/>
              </a:ext>
            </a:extLst>
          </p:cNvPr>
          <p:cNvSpPr/>
          <p:nvPr/>
        </p:nvSpPr>
        <p:spPr>
          <a:xfrm>
            <a:off x="4949272" y="1320413"/>
            <a:ext cx="2823128" cy="461665"/>
          </a:xfrm>
          <a:prstGeom prst="rect">
            <a:avLst/>
          </a:prstGeom>
        </p:spPr>
        <p:txBody>
          <a:bodyPr wrap="square">
            <a:spAutoFit/>
          </a:bodyPr>
          <a:lstStyle/>
          <a:p>
            <a:r>
              <a:rPr lang="en-US" sz="1200" dirty="0"/>
              <a:t>keep looping as long as a specific logical condition is satisfied</a:t>
            </a:r>
          </a:p>
        </p:txBody>
      </p:sp>
      <p:sp>
        <p:nvSpPr>
          <p:cNvPr id="8" name="Rectangle 1">
            <a:extLst>
              <a:ext uri="{FF2B5EF4-FFF2-40B4-BE49-F238E27FC236}">
                <a16:creationId xmlns:a16="http://schemas.microsoft.com/office/drawing/2014/main" id="{75492C79-C5E6-4DCB-A0A9-A3F83096F6E6}"/>
              </a:ext>
            </a:extLst>
          </p:cNvPr>
          <p:cNvSpPr>
            <a:spLocks noChangeArrowheads="1"/>
          </p:cNvSpPr>
          <p:nvPr/>
        </p:nvSpPr>
        <p:spPr bwMode="auto">
          <a:xfrm>
            <a:off x="5076056" y="1860473"/>
            <a:ext cx="2232248" cy="200054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40A070"/>
                </a:solidFill>
                <a:latin typeface="Consolas" panose="020B0609020204030204" pitchFamily="49" charset="0"/>
              </a:rPr>
              <a:t>Example: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40A07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0</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while</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70A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70A0"/>
                </a:solidFill>
                <a:effectLst/>
                <a:latin typeface="Consolas" panose="020B0609020204030204" pitchFamily="49" charset="0"/>
              </a:rPr>
              <a: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333333"/>
                </a:solidFill>
                <a:latin typeface="Consolas" panose="020B0609020204030204" pitchFamily="49" charset="0"/>
              </a:rPr>
              <a:t>    </a:t>
            </a: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a:ln>
                  <a:noFill/>
                </a:ln>
                <a:solidFill>
                  <a:schemeClr val="tx1"/>
                </a:solidFill>
                <a:effectLst/>
              </a:rPr>
              <a:t> </a:t>
            </a:r>
          </a:p>
          <a:p>
            <a:pPr eaLnBrk="0" hangingPunct="0"/>
            <a:r>
              <a:rPr lang="en-US" altLang="en-US" sz="1000" i="1" dirty="0">
                <a:solidFill>
                  <a:srgbClr val="BA2121"/>
                </a:solidFill>
                <a:latin typeface="Consolas" panose="020B0609020204030204" pitchFamily="49" charset="0"/>
              </a:rPr>
              <a:t>## [1] 1</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2</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3</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4</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5</a:t>
            </a:r>
            <a:r>
              <a:rPr lang="en-US" altLang="en-US" sz="1000" dirty="0"/>
              <a:t> </a:t>
            </a:r>
            <a:endParaRPr kumimoji="0" lang="en-US" altLang="en-US" sz="1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72506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17</a:t>
            </a:fld>
            <a:endParaRPr lang="de-DE" altLang="de-DE">
              <a:solidFill>
                <a:schemeClr val="tx1"/>
              </a:solidFill>
            </a:endParaRPr>
          </a:p>
        </p:txBody>
      </p:sp>
      <p:grpSp>
        <p:nvGrpSpPr>
          <p:cNvPr id="5" name="Group 4">
            <a:extLst>
              <a:ext uri="{FF2B5EF4-FFF2-40B4-BE49-F238E27FC236}">
                <a16:creationId xmlns:a16="http://schemas.microsoft.com/office/drawing/2014/main" id="{D42034B2-24AA-402D-8BFD-19E3A6D1B3E8}"/>
              </a:ext>
            </a:extLst>
          </p:cNvPr>
          <p:cNvGrpSpPr/>
          <p:nvPr/>
        </p:nvGrpSpPr>
        <p:grpSpPr>
          <a:xfrm>
            <a:off x="2255999" y="1257044"/>
            <a:ext cx="2099977" cy="3216023"/>
            <a:chOff x="6876256" y="1320413"/>
            <a:chExt cx="2099977" cy="3216023"/>
          </a:xfrm>
        </p:grpSpPr>
        <p:pic>
          <p:nvPicPr>
            <p:cNvPr id="10" name="Picture 9">
              <a:extLst>
                <a:ext uri="{FF2B5EF4-FFF2-40B4-BE49-F238E27FC236}">
                  <a16:creationId xmlns:a16="http://schemas.microsoft.com/office/drawing/2014/main" id="{73F2BBC3-5267-4C18-9FB4-773EE2DF4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1489690"/>
              <a:ext cx="2099977" cy="3046746"/>
            </a:xfrm>
            <a:prstGeom prst="rect">
              <a:avLst/>
            </a:prstGeom>
          </p:spPr>
        </p:pic>
        <p:sp>
          <p:nvSpPr>
            <p:cNvPr id="14" name="TextBox 13">
              <a:extLst>
                <a:ext uri="{FF2B5EF4-FFF2-40B4-BE49-F238E27FC236}">
                  <a16:creationId xmlns:a16="http://schemas.microsoft.com/office/drawing/2014/main" id="{CDFF09E2-5DE5-4899-BBA8-BFA7D6F5958F}"/>
                </a:ext>
              </a:extLst>
            </p:cNvPr>
            <p:cNvSpPr txBox="1"/>
            <p:nvPr/>
          </p:nvSpPr>
          <p:spPr>
            <a:xfrm>
              <a:off x="7069323" y="1320413"/>
              <a:ext cx="1733167" cy="338554"/>
            </a:xfrm>
            <a:prstGeom prst="rect">
              <a:avLst/>
            </a:prstGeom>
            <a:noFill/>
          </p:spPr>
          <p:txBody>
            <a:bodyPr wrap="none" rtlCol="0">
              <a:spAutoFit/>
            </a:bodyPr>
            <a:lstStyle/>
            <a:p>
              <a:r>
                <a:rPr lang="en-US" sz="1600" b="1" dirty="0">
                  <a:solidFill>
                    <a:srgbClr val="00589C"/>
                  </a:solidFill>
                  <a:latin typeface="+mn-lt"/>
                </a:rPr>
                <a:t>For-type loop</a:t>
              </a:r>
            </a:p>
          </p:txBody>
        </p:sp>
      </p:grpSp>
      <p:sp>
        <p:nvSpPr>
          <p:cNvPr id="6" name="Rectangle 5">
            <a:extLst>
              <a:ext uri="{FF2B5EF4-FFF2-40B4-BE49-F238E27FC236}">
                <a16:creationId xmlns:a16="http://schemas.microsoft.com/office/drawing/2014/main" id="{8F1696C4-1EF5-4F96-8787-F9CBC6FC478F}"/>
              </a:ext>
            </a:extLst>
          </p:cNvPr>
          <p:cNvSpPr/>
          <p:nvPr/>
        </p:nvSpPr>
        <p:spPr>
          <a:xfrm>
            <a:off x="4827984" y="1347614"/>
            <a:ext cx="3200400" cy="276999"/>
          </a:xfrm>
          <a:prstGeom prst="rect">
            <a:avLst/>
          </a:prstGeom>
        </p:spPr>
        <p:txBody>
          <a:bodyPr wrap="square">
            <a:spAutoFit/>
          </a:bodyPr>
          <a:lstStyle/>
          <a:p>
            <a:r>
              <a:rPr lang="en-US" sz="1200" dirty="0"/>
              <a:t>repeat a task a defined number of times: </a:t>
            </a:r>
          </a:p>
        </p:txBody>
      </p:sp>
      <p:sp>
        <p:nvSpPr>
          <p:cNvPr id="8" name="Rectangle 1">
            <a:extLst>
              <a:ext uri="{FF2B5EF4-FFF2-40B4-BE49-F238E27FC236}">
                <a16:creationId xmlns:a16="http://schemas.microsoft.com/office/drawing/2014/main" id="{EF81331D-9688-40B0-A8A1-AD0921DD9DED}"/>
              </a:ext>
            </a:extLst>
          </p:cNvPr>
          <p:cNvSpPr>
            <a:spLocks noChangeArrowheads="1"/>
          </p:cNvSpPr>
          <p:nvPr/>
        </p:nvSpPr>
        <p:spPr bwMode="auto">
          <a:xfrm>
            <a:off x="5406311" y="1731174"/>
            <a:ext cx="1932028" cy="153888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Example: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rgbClr val="00702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for</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1" i="0" u="none" strike="noStrike" cap="none" normalizeH="0" baseline="0" dirty="0">
                <a:ln>
                  <a:noFill/>
                </a:ln>
                <a:solidFill>
                  <a:srgbClr val="007020"/>
                </a:solidFill>
                <a:effectLst/>
                <a:latin typeface="Consolas" panose="020B0609020204030204" pitchFamily="49" charset="0"/>
              </a:rPr>
              <a:t>in</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4070A0"/>
                </a:solidFill>
                <a:effectLst/>
                <a:latin typeface="Consolas" panose="020B0609020204030204" pitchFamily="49" charset="0"/>
              </a:rPr>
              <a:t>:</a:t>
            </a:r>
            <a:r>
              <a:rPr kumimoji="0" lang="en-US" altLang="en-US" sz="1000" b="0" i="0" u="none" strike="noStrike" cap="none" normalizeH="0" baseline="0" dirty="0">
                <a:ln>
                  <a:noFill/>
                </a:ln>
                <a:solidFill>
                  <a:srgbClr val="40A070"/>
                </a:solidFill>
                <a:effectLst/>
                <a:latin typeface="Consolas" panose="020B0609020204030204" pitchFamily="49" charset="0"/>
              </a:rPr>
              <a:t>5</a:t>
            </a:r>
            <a:r>
              <a:rPr kumimoji="0" lang="en-US" altLang="en-US" sz="1000" b="0" i="0" u="none" strike="noStrike" cap="none" normalizeH="0" baseline="0" dirty="0">
                <a:ln>
                  <a:noFill/>
                </a:ln>
                <a:solidFill>
                  <a:srgbClr val="333333"/>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6287E"/>
                </a:solidFill>
                <a:latin typeface="Consolas" panose="020B0609020204030204" pitchFamily="49" charset="0"/>
              </a:rPr>
              <a:t>   </a:t>
            </a: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2</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3</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5</a:t>
            </a:r>
            <a:r>
              <a:rPr kumimoji="0" lang="en-US" altLang="en-US" sz="1000" b="0" i="0" u="none" strike="noStrike" cap="none" normalizeH="0" baseline="0" dirty="0">
                <a:ln>
                  <a:noFill/>
                </a:ln>
                <a:solidFill>
                  <a:schemeClr val="tx1"/>
                </a:solidFill>
                <a:effectLst/>
              </a:rPr>
              <a:t> </a:t>
            </a:r>
          </a:p>
        </p:txBody>
      </p:sp>
      <p:sp>
        <p:nvSpPr>
          <p:cNvPr id="9" name="Rectangle 2">
            <a:extLst>
              <a:ext uri="{FF2B5EF4-FFF2-40B4-BE49-F238E27FC236}">
                <a16:creationId xmlns:a16="http://schemas.microsoft.com/office/drawing/2014/main" id="{C4D78616-D005-46DD-AB55-8AB22DEA5DCA}"/>
              </a:ext>
            </a:extLst>
          </p:cNvPr>
          <p:cNvSpPr>
            <a:spLocks noChangeArrowheads="1"/>
          </p:cNvSpPr>
          <p:nvPr/>
        </p:nvSpPr>
        <p:spPr bwMode="auto">
          <a:xfrm>
            <a:off x="4572253"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1</a:t>
            </a:r>
            <a:r>
              <a:rPr kumimoji="0" lang="en-US" altLang="en-US" sz="1000" b="0" i="0" u="none" strike="noStrike" cap="none" normalizeH="0" baseline="0" dirty="0">
                <a:ln>
                  <a:noFill/>
                </a:ln>
                <a:solidFill>
                  <a:schemeClr val="tx1"/>
                </a:solidFill>
                <a:effectLst/>
              </a:rPr>
              <a:t> </a:t>
            </a:r>
          </a:p>
        </p:txBody>
      </p:sp>
      <p:sp>
        <p:nvSpPr>
          <p:cNvPr id="15" name="Rectangle 2">
            <a:extLst>
              <a:ext uri="{FF2B5EF4-FFF2-40B4-BE49-F238E27FC236}">
                <a16:creationId xmlns:a16="http://schemas.microsoft.com/office/drawing/2014/main" id="{C8DF6CE8-FA7B-43A9-9A80-BC3CEE99CBAD}"/>
              </a:ext>
            </a:extLst>
          </p:cNvPr>
          <p:cNvSpPr>
            <a:spLocks noChangeArrowheads="1"/>
          </p:cNvSpPr>
          <p:nvPr/>
        </p:nvSpPr>
        <p:spPr bwMode="auto">
          <a:xfrm>
            <a:off x="5313592"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2</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2</a:t>
            </a:r>
            <a:r>
              <a:rPr kumimoji="0" lang="en-US" altLang="en-US" sz="1000" b="0" i="0" u="none" strike="noStrike" cap="none" normalizeH="0" baseline="0" dirty="0">
                <a:ln>
                  <a:noFill/>
                </a:ln>
                <a:solidFill>
                  <a:schemeClr val="tx1"/>
                </a:solidFill>
                <a:effectLst/>
              </a:rPr>
              <a:t> </a:t>
            </a:r>
          </a:p>
        </p:txBody>
      </p:sp>
      <p:sp>
        <p:nvSpPr>
          <p:cNvPr id="16" name="Rectangle 2">
            <a:extLst>
              <a:ext uri="{FF2B5EF4-FFF2-40B4-BE49-F238E27FC236}">
                <a16:creationId xmlns:a16="http://schemas.microsoft.com/office/drawing/2014/main" id="{69E32F92-C1DB-43BE-A6DE-7242335EC237}"/>
              </a:ext>
            </a:extLst>
          </p:cNvPr>
          <p:cNvSpPr>
            <a:spLocks noChangeArrowheads="1"/>
          </p:cNvSpPr>
          <p:nvPr/>
        </p:nvSpPr>
        <p:spPr bwMode="auto">
          <a:xfrm>
            <a:off x="6054931"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3</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3</a:t>
            </a:r>
            <a:r>
              <a:rPr kumimoji="0" lang="en-US" altLang="en-US" sz="1000" b="0" i="0" u="none" strike="noStrike" cap="none" normalizeH="0" baseline="0" dirty="0">
                <a:ln>
                  <a:noFill/>
                </a:ln>
                <a:solidFill>
                  <a:schemeClr val="tx1"/>
                </a:solidFill>
                <a:effectLst/>
              </a:rPr>
              <a:t> </a:t>
            </a:r>
          </a:p>
        </p:txBody>
      </p:sp>
      <p:sp>
        <p:nvSpPr>
          <p:cNvPr id="17" name="Rectangle 2">
            <a:extLst>
              <a:ext uri="{FF2B5EF4-FFF2-40B4-BE49-F238E27FC236}">
                <a16:creationId xmlns:a16="http://schemas.microsoft.com/office/drawing/2014/main" id="{B302926E-D090-4B2C-8C12-CC61732B8D5F}"/>
              </a:ext>
            </a:extLst>
          </p:cNvPr>
          <p:cNvSpPr>
            <a:spLocks noChangeArrowheads="1"/>
          </p:cNvSpPr>
          <p:nvPr/>
        </p:nvSpPr>
        <p:spPr bwMode="auto">
          <a:xfrm>
            <a:off x="6796270"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4</a:t>
            </a:r>
            <a:r>
              <a:rPr kumimoji="0" lang="en-US" altLang="en-US" sz="1000" b="0" i="0" u="none" strike="noStrike" cap="none" normalizeH="0" baseline="0" dirty="0">
                <a:ln>
                  <a:noFill/>
                </a:ln>
                <a:solidFill>
                  <a:schemeClr val="tx1"/>
                </a:solidFill>
                <a:effectLst/>
              </a:rPr>
              <a:t> </a:t>
            </a:r>
          </a:p>
        </p:txBody>
      </p:sp>
      <p:sp>
        <p:nvSpPr>
          <p:cNvPr id="18" name="Rectangle 2">
            <a:extLst>
              <a:ext uri="{FF2B5EF4-FFF2-40B4-BE49-F238E27FC236}">
                <a16:creationId xmlns:a16="http://schemas.microsoft.com/office/drawing/2014/main" id="{69D6E98E-CBD4-42D6-B40B-EF3462CBFCBD}"/>
              </a:ext>
            </a:extLst>
          </p:cNvPr>
          <p:cNvSpPr>
            <a:spLocks noChangeArrowheads="1"/>
          </p:cNvSpPr>
          <p:nvPr/>
        </p:nvSpPr>
        <p:spPr bwMode="auto">
          <a:xfrm>
            <a:off x="7537611"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5</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5</a:t>
            </a:r>
            <a:r>
              <a:rPr kumimoji="0" lang="en-US" altLang="en-US" sz="10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3741170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18</a:t>
            </a:fld>
            <a:endParaRPr lang="de-DE" altLang="de-DE">
              <a:solidFill>
                <a:schemeClr val="tx1"/>
              </a:solidFill>
            </a:endParaRPr>
          </a:p>
        </p:txBody>
      </p:sp>
      <p:grpSp>
        <p:nvGrpSpPr>
          <p:cNvPr id="28" name="Group 27">
            <a:extLst>
              <a:ext uri="{FF2B5EF4-FFF2-40B4-BE49-F238E27FC236}">
                <a16:creationId xmlns:a16="http://schemas.microsoft.com/office/drawing/2014/main" id="{02B38D9C-7DB9-4CA7-842D-F7123828A02B}"/>
              </a:ext>
            </a:extLst>
          </p:cNvPr>
          <p:cNvGrpSpPr/>
          <p:nvPr/>
        </p:nvGrpSpPr>
        <p:grpSpPr>
          <a:xfrm>
            <a:off x="683568" y="921121"/>
            <a:ext cx="5307206" cy="4242917"/>
            <a:chOff x="899591" y="921121"/>
            <a:chExt cx="5307206" cy="4242917"/>
          </a:xfrm>
        </p:grpSpPr>
        <p:sp>
          <p:nvSpPr>
            <p:cNvPr id="14" name="Rectangle 13">
              <a:extLst>
                <a:ext uri="{FF2B5EF4-FFF2-40B4-BE49-F238E27FC236}">
                  <a16:creationId xmlns:a16="http://schemas.microsoft.com/office/drawing/2014/main" id="{9C04436A-E7DD-4EFA-986C-F34BC664D4A8}"/>
                </a:ext>
              </a:extLst>
            </p:cNvPr>
            <p:cNvSpPr/>
            <p:nvPr/>
          </p:nvSpPr>
          <p:spPr>
            <a:xfrm>
              <a:off x="899592" y="1136565"/>
              <a:ext cx="5307205" cy="3908762"/>
            </a:xfrm>
            <a:prstGeom prst="rect">
              <a:avLst/>
            </a:prstGeom>
          </p:spPr>
          <p:txBody>
            <a:bodyPr wrap="square">
              <a:spAutoFit/>
            </a:bodyPr>
            <a:lstStyle/>
            <a:p>
              <a:r>
                <a:rPr lang="en-US" sz="800" dirty="0"/>
                <a:t>1982	1	1	0	1.3	38.3</a:t>
              </a:r>
            </a:p>
            <a:p>
              <a:r>
                <a:rPr lang="en-US" sz="800" dirty="0"/>
                <a:t>1982	1	2	0	0.6	37.8</a:t>
              </a:r>
            </a:p>
            <a:p>
              <a:r>
                <a:rPr lang="en-US" sz="800" dirty="0"/>
                <a:t>1982	1	3	1.59	0.6	38</a:t>
              </a:r>
            </a:p>
            <a:p>
              <a:endParaRPr lang="en-US" sz="800" dirty="0"/>
            </a:p>
            <a:p>
              <a:r>
                <a:rPr lang="en-US" sz="800" dirty="0"/>
                <a:t>1983	1	1	0	0.4	41.5</a:t>
              </a:r>
            </a:p>
            <a:p>
              <a:r>
                <a:rPr lang="en-US" sz="800" dirty="0"/>
                <a:t>1983	1	2	0.01	0.8	39.8</a:t>
              </a:r>
            </a:p>
            <a:p>
              <a:r>
                <a:rPr lang="en-US" sz="800" dirty="0"/>
                <a:t>1983	1	3	0	1	38.3</a:t>
              </a:r>
            </a:p>
            <a:p>
              <a:endParaRPr lang="en-US" sz="800" dirty="0"/>
            </a:p>
            <a:p>
              <a:r>
                <a:rPr lang="en-US" sz="800" dirty="0"/>
                <a:t>1984	1	1	0	0.7	16.8</a:t>
              </a:r>
            </a:p>
            <a:p>
              <a:r>
                <a:rPr lang="en-US" sz="800" dirty="0"/>
                <a:t>1984	1	2	0	1	16.3</a:t>
              </a:r>
            </a:p>
            <a:p>
              <a:r>
                <a:rPr lang="en-US" sz="800" dirty="0"/>
                <a:t>1984	1	3	0	0.9	15.8</a:t>
              </a:r>
            </a:p>
            <a:p>
              <a:endParaRPr lang="en-US" sz="800" dirty="0"/>
            </a:p>
            <a:p>
              <a:r>
                <a:rPr lang="en-US" sz="800" dirty="0"/>
                <a:t>1985	1	1	0.22	0	20</a:t>
              </a:r>
            </a:p>
            <a:p>
              <a:r>
                <a:rPr lang="en-US" sz="800" dirty="0"/>
                <a:t>1985	1	2	2.83	0.3	22.4</a:t>
              </a:r>
            </a:p>
            <a:p>
              <a:r>
                <a:rPr lang="en-US" sz="800" dirty="0"/>
                <a:t>1985	1	3	0.04	0.4	24.9</a:t>
              </a:r>
            </a:p>
            <a:p>
              <a:endParaRPr lang="en-US" sz="800" dirty="0"/>
            </a:p>
            <a:p>
              <a:r>
                <a:rPr lang="en-US" sz="800" dirty="0"/>
                <a:t>1986	1	1	0	1.9	38</a:t>
              </a:r>
            </a:p>
            <a:p>
              <a:r>
                <a:rPr lang="en-US" sz="800" dirty="0"/>
                <a:t>1986	1	2	0	1.7	27.8</a:t>
              </a:r>
            </a:p>
            <a:p>
              <a:r>
                <a:rPr lang="en-US" sz="800" dirty="0"/>
                <a:t>1986	1	3	0.06	0.3	25.7</a:t>
              </a:r>
            </a:p>
            <a:p>
              <a:endParaRPr lang="en-US" sz="800" dirty="0"/>
            </a:p>
            <a:p>
              <a:r>
                <a:rPr lang="en-US" sz="800" dirty="0"/>
                <a:t>1987	1	1	0	1.7	9.6</a:t>
              </a:r>
            </a:p>
            <a:p>
              <a:r>
                <a:rPr lang="en-US" sz="800" dirty="0"/>
                <a:t>1987	1	2	0	2.5	9.4</a:t>
              </a:r>
            </a:p>
            <a:p>
              <a:r>
                <a:rPr lang="en-US" sz="800" dirty="0"/>
                <a:t>1987	1	3	0.22	1.4	9.2</a:t>
              </a:r>
            </a:p>
            <a:p>
              <a:endParaRPr lang="en-US" sz="800" dirty="0"/>
            </a:p>
            <a:p>
              <a:r>
                <a:rPr lang="en-US" sz="800" dirty="0"/>
                <a:t>1988	1	1	0	1.7	35.5</a:t>
              </a:r>
            </a:p>
            <a:p>
              <a:r>
                <a:rPr lang="en-US" sz="800" dirty="0"/>
                <a:t>1988	1	2	0	0.9	34.2</a:t>
              </a:r>
            </a:p>
            <a:p>
              <a:r>
                <a:rPr lang="en-US" sz="800" dirty="0"/>
                <a:t>1988	1	3	0	0.2	33.1</a:t>
              </a:r>
            </a:p>
            <a:p>
              <a:endParaRPr lang="en-US" sz="800" dirty="0"/>
            </a:p>
            <a:p>
              <a:r>
                <a:rPr lang="en-US" sz="800" dirty="0"/>
                <a:t>1989	1	1	0.12	1.6	52.6</a:t>
              </a:r>
            </a:p>
            <a:p>
              <a:r>
                <a:rPr lang="en-US" sz="800" dirty="0"/>
                <a:t>1989	1	2	0.01	91	33.7</a:t>
              </a:r>
            </a:p>
            <a:p>
              <a:r>
                <a:rPr lang="en-US" sz="800" dirty="0"/>
                <a:t>1989	1	3	0.42	0.6	30</a:t>
              </a:r>
            </a:p>
          </p:txBody>
        </p:sp>
        <p:sp>
          <p:nvSpPr>
            <p:cNvPr id="19" name="TextBox 18">
              <a:extLst>
                <a:ext uri="{FF2B5EF4-FFF2-40B4-BE49-F238E27FC236}">
                  <a16:creationId xmlns:a16="http://schemas.microsoft.com/office/drawing/2014/main" id="{FDD848A2-58E4-48C6-A44C-8E7664FCABC5}"/>
                </a:ext>
              </a:extLst>
            </p:cNvPr>
            <p:cNvSpPr txBox="1"/>
            <p:nvPr/>
          </p:nvSpPr>
          <p:spPr>
            <a:xfrm>
              <a:off x="899591" y="921121"/>
              <a:ext cx="5307205" cy="215444"/>
            </a:xfrm>
            <a:prstGeom prst="rect">
              <a:avLst/>
            </a:prstGeom>
            <a:noFill/>
          </p:spPr>
          <p:txBody>
            <a:bodyPr wrap="square" rtlCol="0">
              <a:spAutoFit/>
            </a:bodyPr>
            <a:lstStyle/>
            <a:p>
              <a:r>
                <a:rPr lang="en-US" sz="800" b="1" dirty="0">
                  <a:solidFill>
                    <a:srgbClr val="004D95"/>
                  </a:solidFill>
                </a:rPr>
                <a:t>Year	month	day	rainfall	evaporation	discharge</a:t>
              </a:r>
            </a:p>
          </p:txBody>
        </p:sp>
        <p:sp>
          <p:nvSpPr>
            <p:cNvPr id="20" name="TextBox 19">
              <a:extLst>
                <a:ext uri="{FF2B5EF4-FFF2-40B4-BE49-F238E27FC236}">
                  <a16:creationId xmlns:a16="http://schemas.microsoft.com/office/drawing/2014/main" id="{47BB8437-DEC7-43A7-9B37-A1DF5826BFD7}"/>
                </a:ext>
              </a:extLst>
            </p:cNvPr>
            <p:cNvSpPr txBox="1"/>
            <p:nvPr/>
          </p:nvSpPr>
          <p:spPr>
            <a:xfrm>
              <a:off x="1835696" y="1352009"/>
              <a:ext cx="1008112" cy="369332"/>
            </a:xfrm>
            <a:prstGeom prst="rect">
              <a:avLst/>
            </a:prstGeom>
            <a:noFill/>
          </p:spPr>
          <p:txBody>
            <a:bodyPr wrap="square" rtlCol="0">
              <a:spAutoFit/>
            </a:bodyPr>
            <a:lstStyle/>
            <a:p>
              <a:r>
                <a:rPr lang="en-US" sz="1800" b="1" dirty="0">
                  <a:solidFill>
                    <a:srgbClr val="FF0000"/>
                  </a:solidFill>
                </a:rPr>
                <a:t>…</a:t>
              </a:r>
            </a:p>
          </p:txBody>
        </p:sp>
        <p:sp>
          <p:nvSpPr>
            <p:cNvPr id="21" name="TextBox 20">
              <a:extLst>
                <a:ext uri="{FF2B5EF4-FFF2-40B4-BE49-F238E27FC236}">
                  <a16:creationId xmlns:a16="http://schemas.microsoft.com/office/drawing/2014/main" id="{F647FB6D-EC36-42E6-A062-B01861166B8B}"/>
                </a:ext>
              </a:extLst>
            </p:cNvPr>
            <p:cNvSpPr txBox="1"/>
            <p:nvPr/>
          </p:nvSpPr>
          <p:spPr>
            <a:xfrm>
              <a:off x="1835696" y="1843823"/>
              <a:ext cx="1008112" cy="369332"/>
            </a:xfrm>
            <a:prstGeom prst="rect">
              <a:avLst/>
            </a:prstGeom>
            <a:noFill/>
          </p:spPr>
          <p:txBody>
            <a:bodyPr wrap="square" rtlCol="0">
              <a:spAutoFit/>
            </a:bodyPr>
            <a:lstStyle/>
            <a:p>
              <a:r>
                <a:rPr lang="en-US" sz="1800" b="1" dirty="0">
                  <a:solidFill>
                    <a:srgbClr val="FF0000"/>
                  </a:solidFill>
                </a:rPr>
                <a:t>…</a:t>
              </a:r>
            </a:p>
          </p:txBody>
        </p:sp>
        <p:sp>
          <p:nvSpPr>
            <p:cNvPr id="22" name="TextBox 21">
              <a:extLst>
                <a:ext uri="{FF2B5EF4-FFF2-40B4-BE49-F238E27FC236}">
                  <a16:creationId xmlns:a16="http://schemas.microsoft.com/office/drawing/2014/main" id="{60F22F1A-210F-4957-BCDB-B1DECCEE7951}"/>
                </a:ext>
              </a:extLst>
            </p:cNvPr>
            <p:cNvSpPr txBox="1"/>
            <p:nvPr/>
          </p:nvSpPr>
          <p:spPr>
            <a:xfrm>
              <a:off x="1835696" y="2335637"/>
              <a:ext cx="1008112" cy="369332"/>
            </a:xfrm>
            <a:prstGeom prst="rect">
              <a:avLst/>
            </a:prstGeom>
            <a:noFill/>
          </p:spPr>
          <p:txBody>
            <a:bodyPr wrap="square" rtlCol="0">
              <a:spAutoFit/>
            </a:bodyPr>
            <a:lstStyle/>
            <a:p>
              <a:r>
                <a:rPr lang="en-US" sz="1800" b="1" dirty="0">
                  <a:solidFill>
                    <a:srgbClr val="FF0000"/>
                  </a:solidFill>
                </a:rPr>
                <a:t>…</a:t>
              </a:r>
            </a:p>
          </p:txBody>
        </p:sp>
        <p:sp>
          <p:nvSpPr>
            <p:cNvPr id="23" name="TextBox 22">
              <a:extLst>
                <a:ext uri="{FF2B5EF4-FFF2-40B4-BE49-F238E27FC236}">
                  <a16:creationId xmlns:a16="http://schemas.microsoft.com/office/drawing/2014/main" id="{0867609F-A215-405C-BB66-448C6810DC8E}"/>
                </a:ext>
              </a:extLst>
            </p:cNvPr>
            <p:cNvSpPr txBox="1"/>
            <p:nvPr/>
          </p:nvSpPr>
          <p:spPr>
            <a:xfrm>
              <a:off x="1835696" y="2827451"/>
              <a:ext cx="1008112" cy="369332"/>
            </a:xfrm>
            <a:prstGeom prst="rect">
              <a:avLst/>
            </a:prstGeom>
            <a:noFill/>
          </p:spPr>
          <p:txBody>
            <a:bodyPr wrap="square" rtlCol="0">
              <a:spAutoFit/>
            </a:bodyPr>
            <a:lstStyle/>
            <a:p>
              <a:r>
                <a:rPr lang="en-US" sz="1800" b="1" dirty="0">
                  <a:solidFill>
                    <a:srgbClr val="FF0000"/>
                  </a:solidFill>
                </a:rPr>
                <a:t>…</a:t>
              </a:r>
            </a:p>
          </p:txBody>
        </p:sp>
        <p:sp>
          <p:nvSpPr>
            <p:cNvPr id="24" name="TextBox 23">
              <a:extLst>
                <a:ext uri="{FF2B5EF4-FFF2-40B4-BE49-F238E27FC236}">
                  <a16:creationId xmlns:a16="http://schemas.microsoft.com/office/drawing/2014/main" id="{46BD5512-1FA2-4DF4-97E0-126F164D7158}"/>
                </a:ext>
              </a:extLst>
            </p:cNvPr>
            <p:cNvSpPr txBox="1"/>
            <p:nvPr/>
          </p:nvSpPr>
          <p:spPr>
            <a:xfrm>
              <a:off x="1835696" y="3319265"/>
              <a:ext cx="1008112" cy="369332"/>
            </a:xfrm>
            <a:prstGeom prst="rect">
              <a:avLst/>
            </a:prstGeom>
            <a:noFill/>
          </p:spPr>
          <p:txBody>
            <a:bodyPr wrap="square" rtlCol="0">
              <a:spAutoFit/>
            </a:bodyPr>
            <a:lstStyle/>
            <a:p>
              <a:r>
                <a:rPr lang="en-US" sz="1800" b="1" dirty="0">
                  <a:solidFill>
                    <a:srgbClr val="FF0000"/>
                  </a:solidFill>
                </a:rPr>
                <a:t>…</a:t>
              </a:r>
            </a:p>
          </p:txBody>
        </p:sp>
        <p:sp>
          <p:nvSpPr>
            <p:cNvPr id="25" name="TextBox 24">
              <a:extLst>
                <a:ext uri="{FF2B5EF4-FFF2-40B4-BE49-F238E27FC236}">
                  <a16:creationId xmlns:a16="http://schemas.microsoft.com/office/drawing/2014/main" id="{2D89C329-E1D9-47EA-8833-1D0552F5FCFC}"/>
                </a:ext>
              </a:extLst>
            </p:cNvPr>
            <p:cNvSpPr txBox="1"/>
            <p:nvPr/>
          </p:nvSpPr>
          <p:spPr>
            <a:xfrm>
              <a:off x="1835696" y="3811079"/>
              <a:ext cx="1008112" cy="369332"/>
            </a:xfrm>
            <a:prstGeom prst="rect">
              <a:avLst/>
            </a:prstGeom>
            <a:noFill/>
          </p:spPr>
          <p:txBody>
            <a:bodyPr wrap="square" rtlCol="0">
              <a:spAutoFit/>
            </a:bodyPr>
            <a:lstStyle/>
            <a:p>
              <a:r>
                <a:rPr lang="en-US" sz="1800" b="1" dirty="0">
                  <a:solidFill>
                    <a:srgbClr val="FF0000"/>
                  </a:solidFill>
                </a:rPr>
                <a:t>…</a:t>
              </a:r>
            </a:p>
          </p:txBody>
        </p:sp>
        <p:sp>
          <p:nvSpPr>
            <p:cNvPr id="26" name="TextBox 25">
              <a:extLst>
                <a:ext uri="{FF2B5EF4-FFF2-40B4-BE49-F238E27FC236}">
                  <a16:creationId xmlns:a16="http://schemas.microsoft.com/office/drawing/2014/main" id="{8996C87E-3837-40BC-A389-77F2BD91BE45}"/>
                </a:ext>
              </a:extLst>
            </p:cNvPr>
            <p:cNvSpPr txBox="1"/>
            <p:nvPr/>
          </p:nvSpPr>
          <p:spPr>
            <a:xfrm>
              <a:off x="1835696" y="4302893"/>
              <a:ext cx="1008112" cy="369332"/>
            </a:xfrm>
            <a:prstGeom prst="rect">
              <a:avLst/>
            </a:prstGeom>
            <a:noFill/>
          </p:spPr>
          <p:txBody>
            <a:bodyPr wrap="square" rtlCol="0">
              <a:spAutoFit/>
            </a:bodyPr>
            <a:lstStyle/>
            <a:p>
              <a:r>
                <a:rPr lang="en-US" sz="1800" b="1" dirty="0">
                  <a:solidFill>
                    <a:srgbClr val="FF0000"/>
                  </a:solidFill>
                </a:rPr>
                <a:t>…</a:t>
              </a:r>
            </a:p>
          </p:txBody>
        </p:sp>
        <p:sp>
          <p:nvSpPr>
            <p:cNvPr id="27" name="TextBox 26">
              <a:extLst>
                <a:ext uri="{FF2B5EF4-FFF2-40B4-BE49-F238E27FC236}">
                  <a16:creationId xmlns:a16="http://schemas.microsoft.com/office/drawing/2014/main" id="{30E8372F-2556-4BEC-8022-BEA53B1E9405}"/>
                </a:ext>
              </a:extLst>
            </p:cNvPr>
            <p:cNvSpPr txBox="1"/>
            <p:nvPr/>
          </p:nvSpPr>
          <p:spPr>
            <a:xfrm>
              <a:off x="1835696" y="4794706"/>
              <a:ext cx="1008112" cy="369332"/>
            </a:xfrm>
            <a:prstGeom prst="rect">
              <a:avLst/>
            </a:prstGeom>
            <a:noFill/>
          </p:spPr>
          <p:txBody>
            <a:bodyPr wrap="square" rtlCol="0">
              <a:spAutoFit/>
            </a:bodyPr>
            <a:lstStyle/>
            <a:p>
              <a:r>
                <a:rPr lang="en-US" sz="1800" b="1" dirty="0">
                  <a:solidFill>
                    <a:srgbClr val="FF0000"/>
                  </a:solidFill>
                </a:rPr>
                <a:t>…</a:t>
              </a:r>
            </a:p>
          </p:txBody>
        </p:sp>
      </p:grpSp>
      <p:grpSp>
        <p:nvGrpSpPr>
          <p:cNvPr id="46" name="Group 45">
            <a:extLst>
              <a:ext uri="{FF2B5EF4-FFF2-40B4-BE49-F238E27FC236}">
                <a16:creationId xmlns:a16="http://schemas.microsoft.com/office/drawing/2014/main" id="{3A40CB8C-ECCA-4C77-B7D7-A0CB8C411A07}"/>
              </a:ext>
            </a:extLst>
          </p:cNvPr>
          <p:cNvGrpSpPr/>
          <p:nvPr/>
        </p:nvGrpSpPr>
        <p:grpSpPr>
          <a:xfrm>
            <a:off x="755576" y="1136565"/>
            <a:ext cx="5040560" cy="3452735"/>
            <a:chOff x="755576" y="1136565"/>
            <a:chExt cx="5040560" cy="3452735"/>
          </a:xfrm>
        </p:grpSpPr>
        <p:sp>
          <p:nvSpPr>
            <p:cNvPr id="29" name="Rectangle: Rounded Corners 28">
              <a:extLst>
                <a:ext uri="{FF2B5EF4-FFF2-40B4-BE49-F238E27FC236}">
                  <a16:creationId xmlns:a16="http://schemas.microsoft.com/office/drawing/2014/main" id="{92240F8A-CE23-4179-A6DE-C238883505C6}"/>
                </a:ext>
              </a:extLst>
            </p:cNvPr>
            <p:cNvSpPr/>
            <p:nvPr/>
          </p:nvSpPr>
          <p:spPr bwMode="auto">
            <a:xfrm>
              <a:off x="755576" y="1136565"/>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0" name="Rectangle: Rounded Corners 29">
              <a:extLst>
                <a:ext uri="{FF2B5EF4-FFF2-40B4-BE49-F238E27FC236}">
                  <a16:creationId xmlns:a16="http://schemas.microsoft.com/office/drawing/2014/main" id="{F7497E21-48B8-4442-BEFB-52E9E78F59DA}"/>
                </a:ext>
              </a:extLst>
            </p:cNvPr>
            <p:cNvSpPr/>
            <p:nvPr/>
          </p:nvSpPr>
          <p:spPr bwMode="auto">
            <a:xfrm>
              <a:off x="755576" y="2125888"/>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1" name="Rectangle: Rounded Corners 30">
              <a:extLst>
                <a:ext uri="{FF2B5EF4-FFF2-40B4-BE49-F238E27FC236}">
                  <a16:creationId xmlns:a16="http://schemas.microsoft.com/office/drawing/2014/main" id="{0BCAD6D4-5449-48CB-B0A2-A4CA5560A669}"/>
                </a:ext>
              </a:extLst>
            </p:cNvPr>
            <p:cNvSpPr/>
            <p:nvPr/>
          </p:nvSpPr>
          <p:spPr bwMode="auto">
            <a:xfrm>
              <a:off x="755576" y="3115211"/>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2" name="Rectangle: Rounded Corners 31">
              <a:extLst>
                <a:ext uri="{FF2B5EF4-FFF2-40B4-BE49-F238E27FC236}">
                  <a16:creationId xmlns:a16="http://schemas.microsoft.com/office/drawing/2014/main" id="{B958340A-4879-4BF7-80CC-DA3DF13E0485}"/>
                </a:ext>
              </a:extLst>
            </p:cNvPr>
            <p:cNvSpPr/>
            <p:nvPr/>
          </p:nvSpPr>
          <p:spPr bwMode="auto">
            <a:xfrm>
              <a:off x="755576" y="4080269"/>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sp>
        <p:nvSpPr>
          <p:cNvPr id="33" name="Rectangle 32">
            <a:extLst>
              <a:ext uri="{FF2B5EF4-FFF2-40B4-BE49-F238E27FC236}">
                <a16:creationId xmlns:a16="http://schemas.microsoft.com/office/drawing/2014/main" id="{C72270C4-2479-4B79-A4D2-2FFCECE8CB0E}"/>
              </a:ext>
            </a:extLst>
          </p:cNvPr>
          <p:cNvSpPr/>
          <p:nvPr/>
        </p:nvSpPr>
        <p:spPr>
          <a:xfrm>
            <a:off x="6786639" y="761501"/>
            <a:ext cx="1205879" cy="4131900"/>
          </a:xfrm>
          <a:prstGeom prst="rect">
            <a:avLst/>
          </a:prstGeom>
        </p:spPr>
        <p:txBody>
          <a:bodyPr wrap="square">
            <a:spAutoFit/>
          </a:bodyPr>
          <a:lstStyle/>
          <a:p>
            <a:r>
              <a:rPr lang="es-ES" sz="1050" b="1" dirty="0"/>
              <a:t> y        </a:t>
            </a:r>
            <a:r>
              <a:rPr lang="es-ES" sz="1050" b="1" dirty="0" err="1"/>
              <a:t>rainfall</a:t>
            </a:r>
            <a:endParaRPr lang="es-ES" sz="1050" b="1" dirty="0"/>
          </a:p>
          <a:p>
            <a:endParaRPr lang="es-ES" sz="1050" b="1" dirty="0"/>
          </a:p>
          <a:p>
            <a:endParaRPr lang="es-ES" sz="1050" b="1" dirty="0"/>
          </a:p>
          <a:p>
            <a:r>
              <a:rPr lang="es-ES" sz="1050" b="1" dirty="0"/>
              <a:t>1982  1797.59</a:t>
            </a:r>
          </a:p>
          <a:p>
            <a:endParaRPr lang="es-ES" sz="1050" b="1" dirty="0"/>
          </a:p>
          <a:p>
            <a:endParaRPr lang="es-ES" sz="1050" b="1" dirty="0"/>
          </a:p>
          <a:p>
            <a:r>
              <a:rPr lang="es-ES" sz="1050" b="1" dirty="0"/>
              <a:t>1983  1650.93</a:t>
            </a:r>
          </a:p>
          <a:p>
            <a:endParaRPr lang="es-ES" sz="1050" b="1" dirty="0"/>
          </a:p>
          <a:p>
            <a:endParaRPr lang="es-ES" sz="1050" b="1" dirty="0"/>
          </a:p>
          <a:p>
            <a:r>
              <a:rPr lang="es-ES" sz="1050" b="1" dirty="0"/>
              <a:t>1984  1373.37</a:t>
            </a:r>
          </a:p>
          <a:p>
            <a:endParaRPr lang="es-ES" sz="1050" b="1" dirty="0"/>
          </a:p>
          <a:p>
            <a:endParaRPr lang="es-ES" sz="1050" b="1" dirty="0"/>
          </a:p>
          <a:p>
            <a:r>
              <a:rPr lang="es-ES" sz="1050" b="1" dirty="0"/>
              <a:t>1985  1390.72</a:t>
            </a:r>
          </a:p>
          <a:p>
            <a:endParaRPr lang="es-ES" sz="1050" b="1" dirty="0"/>
          </a:p>
          <a:p>
            <a:endParaRPr lang="es-ES" sz="1050" b="1" dirty="0"/>
          </a:p>
          <a:p>
            <a:r>
              <a:rPr lang="es-ES" sz="1050" b="1" dirty="0"/>
              <a:t>1986  1282.76</a:t>
            </a:r>
          </a:p>
          <a:p>
            <a:endParaRPr lang="es-ES" sz="1050" b="1" dirty="0"/>
          </a:p>
          <a:p>
            <a:endParaRPr lang="es-ES" sz="1050" b="1" dirty="0"/>
          </a:p>
          <a:p>
            <a:r>
              <a:rPr lang="es-ES" sz="1050" b="1" dirty="0"/>
              <a:t>1987  1660.45</a:t>
            </a:r>
          </a:p>
          <a:p>
            <a:endParaRPr lang="es-ES" sz="1050" b="1" dirty="0"/>
          </a:p>
          <a:p>
            <a:endParaRPr lang="es-ES" sz="1050" b="1" dirty="0"/>
          </a:p>
          <a:p>
            <a:r>
              <a:rPr lang="es-ES" sz="1050" b="1" dirty="0"/>
              <a:t>1988  1693.15</a:t>
            </a:r>
          </a:p>
          <a:p>
            <a:endParaRPr lang="es-ES" sz="1050" b="1" dirty="0"/>
          </a:p>
          <a:p>
            <a:endParaRPr lang="es-ES" sz="1050" b="1" dirty="0"/>
          </a:p>
          <a:p>
            <a:r>
              <a:rPr lang="es-ES" sz="1050" b="1" dirty="0"/>
              <a:t>1989  1586.80</a:t>
            </a:r>
            <a:endParaRPr lang="en-US" sz="1050" b="1" dirty="0"/>
          </a:p>
        </p:txBody>
      </p:sp>
      <p:grpSp>
        <p:nvGrpSpPr>
          <p:cNvPr id="44" name="Group 43">
            <a:extLst>
              <a:ext uri="{FF2B5EF4-FFF2-40B4-BE49-F238E27FC236}">
                <a16:creationId xmlns:a16="http://schemas.microsoft.com/office/drawing/2014/main" id="{D339CC82-605B-43E3-81E1-3F675AB7AB24}"/>
              </a:ext>
            </a:extLst>
          </p:cNvPr>
          <p:cNvGrpSpPr/>
          <p:nvPr/>
        </p:nvGrpSpPr>
        <p:grpSpPr>
          <a:xfrm>
            <a:off x="3419873" y="1136565"/>
            <a:ext cx="360039" cy="3451409"/>
            <a:chOff x="3419873" y="1136565"/>
            <a:chExt cx="360039" cy="3451409"/>
          </a:xfrm>
        </p:grpSpPr>
        <p:sp>
          <p:nvSpPr>
            <p:cNvPr id="34" name="Oval 33">
              <a:extLst>
                <a:ext uri="{FF2B5EF4-FFF2-40B4-BE49-F238E27FC236}">
                  <a16:creationId xmlns:a16="http://schemas.microsoft.com/office/drawing/2014/main" id="{299CB13B-D0EC-4B5C-B666-9AB5A52ABAEE}"/>
                </a:ext>
              </a:extLst>
            </p:cNvPr>
            <p:cNvSpPr/>
            <p:nvPr/>
          </p:nvSpPr>
          <p:spPr bwMode="auto">
            <a:xfrm>
              <a:off x="3419873" y="1136565"/>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5" name="Oval 34">
              <a:extLst>
                <a:ext uri="{FF2B5EF4-FFF2-40B4-BE49-F238E27FC236}">
                  <a16:creationId xmlns:a16="http://schemas.microsoft.com/office/drawing/2014/main" id="{376B899B-FD5A-46C4-9280-8DC0211E7970}"/>
                </a:ext>
              </a:extLst>
            </p:cNvPr>
            <p:cNvSpPr/>
            <p:nvPr/>
          </p:nvSpPr>
          <p:spPr bwMode="auto">
            <a:xfrm>
              <a:off x="3419873" y="2101623"/>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6" name="Oval 35">
              <a:extLst>
                <a:ext uri="{FF2B5EF4-FFF2-40B4-BE49-F238E27FC236}">
                  <a16:creationId xmlns:a16="http://schemas.microsoft.com/office/drawing/2014/main" id="{58167E2E-7A16-4EBC-BCBC-6F2CE8A2A91B}"/>
                </a:ext>
              </a:extLst>
            </p:cNvPr>
            <p:cNvSpPr/>
            <p:nvPr/>
          </p:nvSpPr>
          <p:spPr bwMode="auto">
            <a:xfrm>
              <a:off x="3419873" y="3118629"/>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7" name="Oval 36">
              <a:extLst>
                <a:ext uri="{FF2B5EF4-FFF2-40B4-BE49-F238E27FC236}">
                  <a16:creationId xmlns:a16="http://schemas.microsoft.com/office/drawing/2014/main" id="{BFE3FA44-06F4-4F12-906C-23EE5CFA692C}"/>
                </a:ext>
              </a:extLst>
            </p:cNvPr>
            <p:cNvSpPr/>
            <p:nvPr/>
          </p:nvSpPr>
          <p:spPr bwMode="auto">
            <a:xfrm>
              <a:off x="3419873" y="4078943"/>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grpSp>
        <p:nvGrpSpPr>
          <p:cNvPr id="45" name="Group 44">
            <a:extLst>
              <a:ext uri="{FF2B5EF4-FFF2-40B4-BE49-F238E27FC236}">
                <a16:creationId xmlns:a16="http://schemas.microsoft.com/office/drawing/2014/main" id="{537A6B25-42C6-4433-AFBF-D5A354CF6D0F}"/>
              </a:ext>
            </a:extLst>
          </p:cNvPr>
          <p:cNvGrpSpPr/>
          <p:nvPr/>
        </p:nvGrpSpPr>
        <p:grpSpPr>
          <a:xfrm>
            <a:off x="3779911" y="1352009"/>
            <a:ext cx="3006728" cy="2950884"/>
            <a:chOff x="3779911" y="1352009"/>
            <a:chExt cx="3006728" cy="2950884"/>
          </a:xfrm>
        </p:grpSpPr>
        <p:cxnSp>
          <p:nvCxnSpPr>
            <p:cNvPr id="39" name="Straight Arrow Connector 38">
              <a:extLst>
                <a:ext uri="{FF2B5EF4-FFF2-40B4-BE49-F238E27FC236}">
                  <a16:creationId xmlns:a16="http://schemas.microsoft.com/office/drawing/2014/main" id="{7B79FC88-FF46-4AF9-9195-3A4CBF57381E}"/>
                </a:ext>
              </a:extLst>
            </p:cNvPr>
            <p:cNvCxnSpPr/>
            <p:nvPr/>
          </p:nvCxnSpPr>
          <p:spPr bwMode="auto">
            <a:xfrm>
              <a:off x="3779912" y="1352009"/>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0" name="Straight Arrow Connector 39">
              <a:extLst>
                <a:ext uri="{FF2B5EF4-FFF2-40B4-BE49-F238E27FC236}">
                  <a16:creationId xmlns:a16="http://schemas.microsoft.com/office/drawing/2014/main" id="{B0C1DF1C-EEDF-46CD-834D-A94ABBF34E98}"/>
                </a:ext>
              </a:extLst>
            </p:cNvPr>
            <p:cNvCxnSpPr/>
            <p:nvPr/>
          </p:nvCxnSpPr>
          <p:spPr bwMode="auto">
            <a:xfrm>
              <a:off x="3779911" y="2380403"/>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id="{AEDE8BE2-810C-425A-961E-4298C8405FFC}"/>
                </a:ext>
              </a:extLst>
            </p:cNvPr>
            <p:cNvCxnSpPr/>
            <p:nvPr/>
          </p:nvCxnSpPr>
          <p:spPr bwMode="auto">
            <a:xfrm>
              <a:off x="3820964" y="3319265"/>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 name="Straight Arrow Connector 41">
              <a:extLst>
                <a:ext uri="{FF2B5EF4-FFF2-40B4-BE49-F238E27FC236}">
                  <a16:creationId xmlns:a16="http://schemas.microsoft.com/office/drawing/2014/main" id="{C3537F4D-9842-4911-8968-E0B997E55AAC}"/>
                </a:ext>
              </a:extLst>
            </p:cNvPr>
            <p:cNvCxnSpPr/>
            <p:nvPr/>
          </p:nvCxnSpPr>
          <p:spPr bwMode="auto">
            <a:xfrm>
              <a:off x="3820964" y="4302893"/>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43" name="TextBox 42">
            <a:extLst>
              <a:ext uri="{FF2B5EF4-FFF2-40B4-BE49-F238E27FC236}">
                <a16:creationId xmlns:a16="http://schemas.microsoft.com/office/drawing/2014/main" id="{79459C00-8FD2-4721-B309-33CFA673533C}"/>
              </a:ext>
            </a:extLst>
          </p:cNvPr>
          <p:cNvSpPr txBox="1"/>
          <p:nvPr/>
        </p:nvSpPr>
        <p:spPr>
          <a:xfrm>
            <a:off x="4174681" y="1482338"/>
            <a:ext cx="2287806" cy="369332"/>
          </a:xfrm>
          <a:prstGeom prst="rect">
            <a:avLst/>
          </a:prstGeom>
          <a:solidFill>
            <a:schemeClr val="accent3">
              <a:lumMod val="95000"/>
            </a:schemeClr>
          </a:solidFill>
        </p:spPr>
        <p:txBody>
          <a:bodyPr wrap="none" rtlCol="0">
            <a:spAutoFit/>
          </a:bodyPr>
          <a:lstStyle/>
          <a:p>
            <a:r>
              <a:rPr lang="en-US" sz="1800" dirty="0">
                <a:solidFill>
                  <a:srgbClr val="004D95"/>
                </a:solidFill>
              </a:rPr>
              <a:t>Apply function sum()</a:t>
            </a:r>
          </a:p>
        </p:txBody>
      </p:sp>
      <p:sp>
        <p:nvSpPr>
          <p:cNvPr id="47" name="Rectangle 46">
            <a:extLst>
              <a:ext uri="{FF2B5EF4-FFF2-40B4-BE49-F238E27FC236}">
                <a16:creationId xmlns:a16="http://schemas.microsoft.com/office/drawing/2014/main" id="{2DAEB73B-865B-48A8-9ADF-9ADF6F20CC9F}"/>
              </a:ext>
            </a:extLst>
          </p:cNvPr>
          <p:cNvSpPr/>
          <p:nvPr/>
        </p:nvSpPr>
        <p:spPr>
          <a:xfrm>
            <a:off x="4716016" y="171095"/>
            <a:ext cx="4536504" cy="338554"/>
          </a:xfrm>
          <a:prstGeom prst="rect">
            <a:avLst/>
          </a:prstGeom>
        </p:spPr>
        <p:txBody>
          <a:bodyPr wrap="square">
            <a:spAutoFit/>
          </a:bodyPr>
          <a:lstStyle/>
          <a:p>
            <a:r>
              <a:rPr lang="en-US" sz="1600" b="1" dirty="0">
                <a:solidFill>
                  <a:schemeClr val="bg1"/>
                </a:solidFill>
              </a:rPr>
              <a:t>aggregate(</a:t>
            </a:r>
            <a:r>
              <a:rPr lang="en-US" sz="1600" b="1" dirty="0" err="1">
                <a:solidFill>
                  <a:schemeClr val="bg1"/>
                </a:solidFill>
              </a:rPr>
              <a:t>rainfall~y</a:t>
            </a:r>
            <a:r>
              <a:rPr lang="en-US" sz="1600" b="1" dirty="0">
                <a:solidFill>
                  <a:schemeClr val="bg1"/>
                </a:solidFill>
              </a:rPr>
              <a:t>, data = df, FUN = sum)</a:t>
            </a:r>
          </a:p>
        </p:txBody>
      </p:sp>
    </p:spTree>
    <p:extLst>
      <p:ext uri="{BB962C8B-B14F-4D97-AF65-F5344CB8AC3E}">
        <p14:creationId xmlns:p14="http://schemas.microsoft.com/office/powerpoint/2010/main" val="141517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ppt_x"/>
                                          </p:val>
                                        </p:tav>
                                        <p:tav tm="100000">
                                          <p:val>
                                            <p:strVal val="#ppt_x"/>
                                          </p:val>
                                        </p:tav>
                                      </p:tavLst>
                                    </p:anim>
                                    <p:anim calcmode="lin" valueType="num">
                                      <p:cBhvr additive="base">
                                        <p:cTn id="2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ppt_x"/>
                                          </p:val>
                                        </p:tav>
                                        <p:tav tm="100000">
                                          <p:val>
                                            <p:strVal val="#ppt_x"/>
                                          </p:val>
                                        </p:tav>
                                      </p:tavLst>
                                    </p:anim>
                                    <p:anim calcmode="lin" valueType="num">
                                      <p:cBhvr additive="base">
                                        <p:cTn id="32" dur="500" fill="hold"/>
                                        <p:tgtEl>
                                          <p:spTgt spid="4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ppt_x"/>
                                          </p:val>
                                        </p:tav>
                                        <p:tav tm="100000">
                                          <p:val>
                                            <p:strVal val="#ppt_x"/>
                                          </p:val>
                                        </p:tav>
                                      </p:tavLst>
                                    </p:anim>
                                    <p:anim calcmode="lin" valueType="num">
                                      <p:cBhvr additive="base">
                                        <p:cTn id="3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3</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19</a:t>
            </a:fld>
            <a:endParaRPr lang="de-DE" altLang="de-DE">
              <a:solidFill>
                <a:schemeClr val="tx1"/>
              </a:solidFill>
            </a:endParaRPr>
          </a:p>
        </p:txBody>
      </p:sp>
      <p:grpSp>
        <p:nvGrpSpPr>
          <p:cNvPr id="17" name="Group 16">
            <a:extLst>
              <a:ext uri="{FF2B5EF4-FFF2-40B4-BE49-F238E27FC236}">
                <a16:creationId xmlns:a16="http://schemas.microsoft.com/office/drawing/2014/main" id="{9D09E210-974A-4A04-A0A8-F12F17414882}"/>
              </a:ext>
            </a:extLst>
          </p:cNvPr>
          <p:cNvGrpSpPr/>
          <p:nvPr/>
        </p:nvGrpSpPr>
        <p:grpSpPr>
          <a:xfrm>
            <a:off x="2700362" y="3446879"/>
            <a:ext cx="3760943" cy="1429127"/>
            <a:chOff x="2700362" y="3446879"/>
            <a:chExt cx="3760943" cy="1429127"/>
          </a:xfrm>
        </p:grpSpPr>
        <p:sp>
          <p:nvSpPr>
            <p:cNvPr id="6" name="Textfeld 6">
              <a:extLst>
                <a:ext uri="{FF2B5EF4-FFF2-40B4-BE49-F238E27FC236}">
                  <a16:creationId xmlns:a16="http://schemas.microsoft.com/office/drawing/2014/main" id="{AEE49D0C-9094-46A3-856A-2410F8A115C7}"/>
                </a:ext>
              </a:extLst>
            </p:cNvPr>
            <p:cNvSpPr txBox="1"/>
            <p:nvPr/>
          </p:nvSpPr>
          <p:spPr>
            <a:xfrm>
              <a:off x="5436666" y="3866985"/>
              <a:ext cx="1024639" cy="830997"/>
            </a:xfrm>
            <a:prstGeom prst="rect">
              <a:avLst/>
            </a:prstGeom>
            <a:noFill/>
          </p:spPr>
          <p:txBody>
            <a:bodyPr wrap="none">
              <a:spAutoFit/>
            </a:bodyPr>
            <a:lstStyle/>
            <a:p>
              <a:pPr eaLnBrk="1" hangingPunct="1">
                <a:defRPr/>
              </a:pPr>
              <a:r>
                <a:rPr lang="de-DE" sz="1200" dirty="0">
                  <a:solidFill>
                    <a:schemeClr val="bg2">
                      <a:lumMod val="50000"/>
                    </a:schemeClr>
                  </a:solidFill>
                  <a:cs typeface="Arial" panose="020B0604020202020204" pitchFamily="34" charset="0"/>
                </a:rPr>
                <a:t>Parameter:</a:t>
              </a:r>
            </a:p>
            <a:p>
              <a:pPr eaLnBrk="1" hangingPunct="1">
                <a:defRPr/>
              </a:pPr>
              <a:r>
                <a:rPr lang="de-DE" sz="1200" i="1" dirty="0">
                  <a:solidFill>
                    <a:schemeClr val="bg2">
                      <a:lumMod val="50000"/>
                    </a:schemeClr>
                  </a:solidFill>
                  <a:cs typeface="Arial" panose="020B0604020202020204" pitchFamily="34" charset="0"/>
                </a:rPr>
                <a:t>ξ</a:t>
              </a:r>
              <a:r>
                <a:rPr lang="de-DE" sz="1200" dirty="0">
                  <a:solidFill>
                    <a:schemeClr val="bg2">
                      <a:lumMod val="50000"/>
                    </a:schemeClr>
                  </a:solidFill>
                  <a:cs typeface="Arial" panose="020B0604020202020204" pitchFamily="34" charset="0"/>
                </a:rPr>
                <a:t>:   Shape</a:t>
              </a:r>
            </a:p>
            <a:p>
              <a:pPr eaLnBrk="1" hangingPunct="1">
                <a:defRPr/>
              </a:pPr>
              <a:r>
                <a:rPr lang="de-DE" sz="1200" i="1" dirty="0">
                  <a:solidFill>
                    <a:schemeClr val="bg2">
                      <a:lumMod val="50000"/>
                    </a:schemeClr>
                  </a:solidFill>
                  <a:cs typeface="Arial" panose="020B0604020202020204" pitchFamily="34" charset="0"/>
                  <a:sym typeface="Symbol"/>
                </a:rPr>
                <a:t>µ</a:t>
              </a:r>
              <a:r>
                <a:rPr lang="de-DE" sz="1200" dirty="0">
                  <a:solidFill>
                    <a:schemeClr val="bg2">
                      <a:lumMod val="50000"/>
                    </a:schemeClr>
                  </a:solidFill>
                  <a:cs typeface="Arial" panose="020B0604020202020204" pitchFamily="34" charset="0"/>
                  <a:sym typeface="Symbol"/>
                </a:rPr>
                <a:t>:   Location</a:t>
              </a:r>
            </a:p>
            <a:p>
              <a:pPr eaLnBrk="1" hangingPunct="1">
                <a:defRPr/>
              </a:pPr>
              <a:r>
                <a:rPr lang="de-DE" sz="1200" i="1" dirty="0">
                  <a:solidFill>
                    <a:schemeClr val="bg2">
                      <a:lumMod val="50000"/>
                    </a:schemeClr>
                  </a:solidFill>
                  <a:cs typeface="Arial" panose="020B0604020202020204" pitchFamily="34" charset="0"/>
                  <a:sym typeface="Symbol"/>
                </a:rPr>
                <a:t>σ</a:t>
              </a:r>
              <a:r>
                <a:rPr lang="de-DE" sz="1200" dirty="0">
                  <a:solidFill>
                    <a:schemeClr val="bg2">
                      <a:lumMod val="50000"/>
                    </a:schemeClr>
                  </a:solidFill>
                  <a:cs typeface="Arial" panose="020B0604020202020204" pitchFamily="34" charset="0"/>
                  <a:sym typeface="Symbol"/>
                </a:rPr>
                <a:t>:   Scale</a:t>
              </a:r>
              <a:endParaRPr lang="de-DE" sz="1200" dirty="0">
                <a:solidFill>
                  <a:schemeClr val="bg2">
                    <a:lumMod val="50000"/>
                  </a:schemeClr>
                </a:solidFill>
                <a:cs typeface="Arial" panose="020B0604020202020204" pitchFamily="34" charset="0"/>
              </a:endParaRPr>
            </a:p>
          </p:txBody>
        </p:sp>
        <p:grpSp>
          <p:nvGrpSpPr>
            <p:cNvPr id="16" name="Group 15">
              <a:extLst>
                <a:ext uri="{FF2B5EF4-FFF2-40B4-BE49-F238E27FC236}">
                  <a16:creationId xmlns:a16="http://schemas.microsoft.com/office/drawing/2014/main" id="{91B2A85B-C3AB-4876-9FBE-55F7B3DA838C}"/>
                </a:ext>
              </a:extLst>
            </p:cNvPr>
            <p:cNvGrpSpPr/>
            <p:nvPr/>
          </p:nvGrpSpPr>
          <p:grpSpPr>
            <a:xfrm>
              <a:off x="2700362" y="3446879"/>
              <a:ext cx="2736304" cy="1429127"/>
              <a:chOff x="2700362" y="3446879"/>
              <a:chExt cx="2736304" cy="1429127"/>
            </a:xfrm>
          </p:grpSpPr>
          <p:grpSp>
            <p:nvGrpSpPr>
              <p:cNvPr id="15" name="Group 14">
                <a:extLst>
                  <a:ext uri="{FF2B5EF4-FFF2-40B4-BE49-F238E27FC236}">
                    <a16:creationId xmlns:a16="http://schemas.microsoft.com/office/drawing/2014/main" id="{0E3834B1-179E-458E-AB22-D0A529BCA498}"/>
                  </a:ext>
                </a:extLst>
              </p:cNvPr>
              <p:cNvGrpSpPr/>
              <p:nvPr/>
            </p:nvGrpSpPr>
            <p:grpSpPr>
              <a:xfrm>
                <a:off x="2771800" y="3729516"/>
                <a:ext cx="2664866" cy="1146490"/>
                <a:chOff x="2771800" y="3729516"/>
                <a:chExt cx="2664866" cy="1146490"/>
              </a:xfrm>
            </p:grpSpPr>
            <p:sp>
              <p:nvSpPr>
                <p:cNvPr id="7" name="Rechteck 5">
                  <a:extLst>
                    <a:ext uri="{FF2B5EF4-FFF2-40B4-BE49-F238E27FC236}">
                      <a16:creationId xmlns:a16="http://schemas.microsoft.com/office/drawing/2014/main" id="{FB7B17B6-72C5-476E-AD4A-9CA8020549E0}"/>
                    </a:ext>
                  </a:extLst>
                </p:cNvPr>
                <p:cNvSpPr>
                  <a:spLocks noChangeArrowheads="1"/>
                </p:cNvSpPr>
                <p:nvPr/>
              </p:nvSpPr>
              <p:spPr bwMode="auto">
                <a:xfrm>
                  <a:off x="2771800" y="3729516"/>
                  <a:ext cx="2664866" cy="1146490"/>
                </a:xfrm>
                <a:prstGeom prst="rect">
                  <a:avLst/>
                </a:prstGeom>
                <a:solidFill>
                  <a:srgbClr val="FFDC6D"/>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200">
                    <a:cs typeface="Arial" panose="020B0604020202020204" pitchFamily="34" charset="0"/>
                  </a:endParaRPr>
                </a:p>
              </p:txBody>
            </p:sp>
            <p:graphicFrame>
              <p:nvGraphicFramePr>
                <p:cNvPr id="8" name="Object 2">
                  <a:extLst>
                    <a:ext uri="{FF2B5EF4-FFF2-40B4-BE49-F238E27FC236}">
                      <a16:creationId xmlns:a16="http://schemas.microsoft.com/office/drawing/2014/main" id="{636C0D05-56D9-48B7-8D8F-561F32A39056}"/>
                    </a:ext>
                  </a:extLst>
                </p:cNvPr>
                <p:cNvGraphicFramePr>
                  <a:graphicFrameLocks noChangeAspect="1"/>
                </p:cNvGraphicFramePr>
                <p:nvPr>
                  <p:extLst>
                    <p:ext uri="{D42A27DB-BD31-4B8C-83A1-F6EECF244321}">
                      <p14:modId xmlns:p14="http://schemas.microsoft.com/office/powerpoint/2010/main" val="4168440460"/>
                    </p:ext>
                  </p:extLst>
                </p:nvPr>
              </p:nvGraphicFramePr>
              <p:xfrm>
                <a:off x="2859497" y="3779507"/>
                <a:ext cx="2461095" cy="1005955"/>
              </p:xfrm>
              <a:graphic>
                <a:graphicData uri="http://schemas.openxmlformats.org/presentationml/2006/ole">
                  <mc:AlternateContent xmlns:mc="http://schemas.openxmlformats.org/markup-compatibility/2006">
                    <mc:Choice xmlns:v="urn:schemas-microsoft-com:vml" Requires="v">
                      <p:oleObj spid="_x0000_s1133" name="Formel" r:id="rId4" imgW="2590800" imgH="990600" progId="Equation.3">
                        <p:embed/>
                      </p:oleObj>
                    </mc:Choice>
                    <mc:Fallback>
                      <p:oleObj name="Formel" r:id="rId4" imgW="2590800" imgH="990600" progId="Equation.3">
                        <p:embed/>
                        <p:pic>
                          <p:nvPicPr>
                            <p:cNvPr id="7" name="Object 2">
                              <a:extLst>
                                <a:ext uri="{FF2B5EF4-FFF2-40B4-BE49-F238E27FC236}">
                                  <a16:creationId xmlns:a16="http://schemas.microsoft.com/office/drawing/2014/main" id="{E514E0AA-D3B3-4A15-BB6B-6922E89A92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9497" y="3779507"/>
                              <a:ext cx="2461095" cy="1005955"/>
                            </a:xfrm>
                            <a:prstGeom prst="rect">
                              <a:avLst/>
                            </a:prstGeom>
                            <a:noFill/>
                            <a:ln>
                              <a:noFill/>
                            </a:ln>
                            <a:extLst/>
                          </p:spPr>
                        </p:pic>
                      </p:oleObj>
                    </mc:Fallback>
                  </mc:AlternateContent>
                </a:graphicData>
              </a:graphic>
            </p:graphicFrame>
          </p:grpSp>
          <p:sp>
            <p:nvSpPr>
              <p:cNvPr id="9" name="Textfeld 17">
                <a:extLst>
                  <a:ext uri="{FF2B5EF4-FFF2-40B4-BE49-F238E27FC236}">
                    <a16:creationId xmlns:a16="http://schemas.microsoft.com/office/drawing/2014/main" id="{EF802C1C-B0F8-46E8-87A7-068E84C99922}"/>
                  </a:ext>
                </a:extLst>
              </p:cNvPr>
              <p:cNvSpPr txBox="1"/>
              <p:nvPr/>
            </p:nvSpPr>
            <p:spPr>
              <a:xfrm>
                <a:off x="2700362" y="3446879"/>
                <a:ext cx="2736304" cy="276999"/>
              </a:xfrm>
              <a:prstGeom prst="rect">
                <a:avLst/>
              </a:prstGeom>
              <a:noFill/>
            </p:spPr>
            <p:txBody>
              <a:bodyPr wrap="square">
                <a:spAutoFit/>
              </a:bodyPr>
              <a:lstStyle/>
              <a:p>
                <a:pPr eaLnBrk="1" hangingPunct="1">
                  <a:defRPr/>
                </a:pPr>
                <a:r>
                  <a:rPr lang="de-DE" sz="1200" dirty="0">
                    <a:cs typeface="Arial" panose="020B0604020202020204" pitchFamily="34" charset="0"/>
                  </a:rPr>
                  <a:t>Cumulative distribution function</a:t>
                </a:r>
                <a:endParaRPr lang="de-DE" sz="1200" dirty="0">
                  <a:solidFill>
                    <a:schemeClr val="tx1">
                      <a:lumMod val="50000"/>
                    </a:schemeClr>
                  </a:solidFill>
                  <a:cs typeface="Arial" panose="020B0604020202020204" pitchFamily="34" charset="0"/>
                </a:endParaRPr>
              </a:p>
            </p:txBody>
          </p:sp>
        </p:grpSp>
      </p:grpSp>
      <p:sp>
        <p:nvSpPr>
          <p:cNvPr id="10" name="Textfeld 1">
            <a:extLst>
              <a:ext uri="{FF2B5EF4-FFF2-40B4-BE49-F238E27FC236}">
                <a16:creationId xmlns:a16="http://schemas.microsoft.com/office/drawing/2014/main" id="{3CC7FD99-4ED3-492F-9604-15B713138CF9}"/>
              </a:ext>
            </a:extLst>
          </p:cNvPr>
          <p:cNvSpPr txBox="1">
            <a:spLocks noChangeArrowheads="1"/>
          </p:cNvSpPr>
          <p:nvPr/>
        </p:nvSpPr>
        <p:spPr bwMode="auto">
          <a:xfrm>
            <a:off x="1941332" y="5010721"/>
            <a:ext cx="144439" cy="27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5" name="Group 4">
            <a:extLst>
              <a:ext uri="{FF2B5EF4-FFF2-40B4-BE49-F238E27FC236}">
                <a16:creationId xmlns:a16="http://schemas.microsoft.com/office/drawing/2014/main" id="{F78924FC-B15E-47CF-BFB9-D67837235F63}"/>
              </a:ext>
            </a:extLst>
          </p:cNvPr>
          <p:cNvGrpSpPr/>
          <p:nvPr/>
        </p:nvGrpSpPr>
        <p:grpSpPr>
          <a:xfrm>
            <a:off x="1257815" y="667289"/>
            <a:ext cx="3024211" cy="2501265"/>
            <a:chOff x="1257815" y="667289"/>
            <a:chExt cx="3024211" cy="2501265"/>
          </a:xfrm>
        </p:grpSpPr>
        <p:pic>
          <p:nvPicPr>
            <p:cNvPr id="11" name="Picture 10">
              <a:extLst>
                <a:ext uri="{FF2B5EF4-FFF2-40B4-BE49-F238E27FC236}">
                  <a16:creationId xmlns:a16="http://schemas.microsoft.com/office/drawing/2014/main" id="{7110BBBB-0C83-4A04-AC19-158D0906300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7815" y="911722"/>
              <a:ext cx="2823430" cy="2256832"/>
            </a:xfrm>
            <a:prstGeom prst="rect">
              <a:avLst/>
            </a:prstGeom>
          </p:spPr>
        </p:pic>
        <p:sp>
          <p:nvSpPr>
            <p:cNvPr id="13" name="Textfeld 17">
              <a:extLst>
                <a:ext uri="{FF2B5EF4-FFF2-40B4-BE49-F238E27FC236}">
                  <a16:creationId xmlns:a16="http://schemas.microsoft.com/office/drawing/2014/main" id="{B5599B0A-6706-411B-A839-E4A072BE71C5}"/>
                </a:ext>
              </a:extLst>
            </p:cNvPr>
            <p:cNvSpPr txBox="1"/>
            <p:nvPr/>
          </p:nvSpPr>
          <p:spPr>
            <a:xfrm>
              <a:off x="1532421" y="667289"/>
              <a:ext cx="2749605" cy="307777"/>
            </a:xfrm>
            <a:prstGeom prst="rect">
              <a:avLst/>
            </a:prstGeom>
            <a:noFill/>
          </p:spPr>
          <p:txBody>
            <a:bodyPr wrap="square">
              <a:spAutoFit/>
            </a:bodyPr>
            <a:lstStyle/>
            <a:p>
              <a:pPr eaLnBrk="1" hangingPunct="1">
                <a:defRPr/>
              </a:pPr>
              <a:r>
                <a:rPr lang="de-DE" sz="1400" dirty="0"/>
                <a:t>Cumulative distribution function</a:t>
              </a:r>
              <a:endParaRPr lang="de-DE" sz="1400" dirty="0">
                <a:solidFill>
                  <a:schemeClr val="tx1">
                    <a:lumMod val="50000"/>
                  </a:schemeClr>
                </a:solidFill>
                <a:latin typeface="Arial" charset="0"/>
              </a:endParaRPr>
            </a:p>
          </p:txBody>
        </p:sp>
      </p:grpSp>
      <p:grpSp>
        <p:nvGrpSpPr>
          <p:cNvPr id="3" name="Group 2">
            <a:extLst>
              <a:ext uri="{FF2B5EF4-FFF2-40B4-BE49-F238E27FC236}">
                <a16:creationId xmlns:a16="http://schemas.microsoft.com/office/drawing/2014/main" id="{2CABA78F-A1A6-4E49-B698-90F2E1D3A732}"/>
              </a:ext>
            </a:extLst>
          </p:cNvPr>
          <p:cNvGrpSpPr/>
          <p:nvPr/>
        </p:nvGrpSpPr>
        <p:grpSpPr>
          <a:xfrm>
            <a:off x="4849796" y="670950"/>
            <a:ext cx="2878416" cy="2548872"/>
            <a:chOff x="4849796" y="670950"/>
            <a:chExt cx="2878416" cy="2548872"/>
          </a:xfrm>
        </p:grpSpPr>
        <p:pic>
          <p:nvPicPr>
            <p:cNvPr id="12" name="Picture 11">
              <a:extLst>
                <a:ext uri="{FF2B5EF4-FFF2-40B4-BE49-F238E27FC236}">
                  <a16:creationId xmlns:a16="http://schemas.microsoft.com/office/drawing/2014/main" id="{68051825-0D8A-4087-9E73-FB9B26B2365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49796" y="962990"/>
              <a:ext cx="2878416" cy="2256832"/>
            </a:xfrm>
            <a:prstGeom prst="rect">
              <a:avLst/>
            </a:prstGeom>
          </p:spPr>
        </p:pic>
        <p:sp>
          <p:nvSpPr>
            <p:cNvPr id="14" name="Textfeld 17">
              <a:extLst>
                <a:ext uri="{FF2B5EF4-FFF2-40B4-BE49-F238E27FC236}">
                  <a16:creationId xmlns:a16="http://schemas.microsoft.com/office/drawing/2014/main" id="{7D08B9E2-A390-4334-859A-A39A53FD0305}"/>
                </a:ext>
              </a:extLst>
            </p:cNvPr>
            <p:cNvSpPr txBox="1"/>
            <p:nvPr/>
          </p:nvSpPr>
          <p:spPr>
            <a:xfrm>
              <a:off x="5314465" y="670950"/>
              <a:ext cx="2364874" cy="307777"/>
            </a:xfrm>
            <a:prstGeom prst="rect">
              <a:avLst/>
            </a:prstGeom>
            <a:noFill/>
          </p:spPr>
          <p:txBody>
            <a:bodyPr wrap="square">
              <a:spAutoFit/>
            </a:bodyPr>
            <a:lstStyle/>
            <a:p>
              <a:pPr eaLnBrk="1" hangingPunct="1">
                <a:defRPr/>
              </a:pPr>
              <a:r>
                <a:rPr lang="de-DE" sz="1400" dirty="0"/>
                <a:t>Probability density function</a:t>
              </a:r>
              <a:endParaRPr lang="de-DE" sz="1400" dirty="0">
                <a:solidFill>
                  <a:schemeClr val="tx1">
                    <a:lumMod val="50000"/>
                  </a:schemeClr>
                </a:solidFill>
                <a:latin typeface="Arial" charset="0"/>
              </a:endParaRPr>
            </a:p>
          </p:txBody>
        </p:sp>
      </p:grpSp>
    </p:spTree>
    <p:extLst>
      <p:ext uri="{BB962C8B-B14F-4D97-AF65-F5344CB8AC3E}">
        <p14:creationId xmlns:p14="http://schemas.microsoft.com/office/powerpoint/2010/main" val="3157590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pPr eaLnBrk="1" hangingPunct="1"/>
            <a:r>
              <a:rPr lang="de-DE" altLang="de-DE" dirty="0" err="1"/>
              <a:t>Overview</a:t>
            </a:r>
            <a:endParaRPr lang="de-DE" altLang="de-DE" dirty="0"/>
          </a:p>
        </p:txBody>
      </p:sp>
      <p:sp>
        <p:nvSpPr>
          <p:cNvPr id="13314" name="Rectangle 3"/>
          <p:cNvSpPr>
            <a:spLocks noGrp="1" noChangeArrowheads="1"/>
          </p:cNvSpPr>
          <p:nvPr>
            <p:ph type="body" idx="1"/>
          </p:nvPr>
        </p:nvSpPr>
        <p:spPr>
          <a:xfrm>
            <a:off x="1043608" y="1491630"/>
            <a:ext cx="7056784" cy="1944216"/>
          </a:xfrm>
        </p:spPr>
        <p:txBody>
          <a:bodyPr/>
          <a:lstStyle/>
          <a:p>
            <a:pPr marL="457200" indent="-457200" eaLnBrk="1" hangingPunct="1">
              <a:spcAft>
                <a:spcPts val="1000"/>
              </a:spcAft>
              <a:buFont typeface="+mj-lt"/>
              <a:buAutoNum type="arabicParenR"/>
            </a:pPr>
            <a:r>
              <a:rPr lang="de-DE" altLang="de-DE" dirty="0" err="1"/>
              <a:t>Introduction</a:t>
            </a:r>
            <a:r>
              <a:rPr lang="de-DE" altLang="de-DE" dirty="0"/>
              <a:t> </a:t>
            </a:r>
            <a:r>
              <a:rPr lang="de-DE" altLang="de-DE" dirty="0" err="1"/>
              <a:t>to</a:t>
            </a:r>
            <a:r>
              <a:rPr lang="de-DE" altLang="de-DE" dirty="0"/>
              <a:t> R</a:t>
            </a:r>
          </a:p>
          <a:p>
            <a:pPr marL="457200" indent="-457200" eaLnBrk="1" hangingPunct="1">
              <a:spcAft>
                <a:spcPts val="1000"/>
              </a:spcAft>
              <a:buFont typeface="+mj-lt"/>
              <a:buAutoNum type="arabicParenR"/>
            </a:pPr>
            <a:r>
              <a:rPr lang="de-DE" altLang="de-DE" dirty="0" err="1"/>
              <a:t>Exercise</a:t>
            </a:r>
            <a:r>
              <a:rPr lang="de-DE" altLang="de-DE" dirty="0"/>
              <a:t> </a:t>
            </a:r>
            <a:r>
              <a:rPr lang="de-DE" altLang="de-DE" dirty="0" err="1"/>
              <a:t>with</a:t>
            </a:r>
            <a:r>
              <a:rPr lang="de-DE" altLang="de-DE" dirty="0"/>
              <a:t> R - R </a:t>
            </a:r>
            <a:r>
              <a:rPr lang="de-DE" altLang="de-DE" dirty="0" err="1"/>
              <a:t>basics</a:t>
            </a:r>
            <a:endParaRPr lang="de-DE" altLang="de-DE" dirty="0"/>
          </a:p>
          <a:p>
            <a:pPr marL="457200" indent="-457200">
              <a:spcAft>
                <a:spcPts val="1000"/>
              </a:spcAft>
              <a:buFont typeface="+mj-lt"/>
              <a:buAutoNum type="arabicParenR"/>
            </a:pPr>
            <a:r>
              <a:rPr lang="de-DE" altLang="de-DE" dirty="0" err="1"/>
              <a:t>Exercise</a:t>
            </a:r>
            <a:r>
              <a:rPr lang="de-DE" altLang="de-DE" dirty="0"/>
              <a:t> </a:t>
            </a:r>
            <a:r>
              <a:rPr lang="de-DE" altLang="de-DE" dirty="0" err="1"/>
              <a:t>with</a:t>
            </a:r>
            <a:r>
              <a:rPr lang="de-DE" altLang="de-DE" dirty="0"/>
              <a:t> R - Flood </a:t>
            </a:r>
            <a:r>
              <a:rPr lang="de-DE" altLang="de-DE" dirty="0" err="1"/>
              <a:t>frequency</a:t>
            </a:r>
            <a:r>
              <a:rPr lang="de-DE" altLang="de-DE" dirty="0"/>
              <a:t> </a:t>
            </a:r>
            <a:r>
              <a:rPr lang="de-DE" altLang="de-DE" dirty="0" err="1"/>
              <a:t>analysis</a:t>
            </a:r>
            <a:endParaRPr lang="de-DE" altLang="de-DE" dirty="0"/>
          </a:p>
          <a:p>
            <a:pPr marL="457200" indent="-457200">
              <a:spcAft>
                <a:spcPts val="1000"/>
              </a:spcAft>
              <a:buFont typeface="+mj-lt"/>
              <a:buAutoNum type="arabicParenR"/>
            </a:pPr>
            <a:r>
              <a:rPr lang="de-DE" altLang="de-DE" dirty="0" err="1"/>
              <a:t>Exercise</a:t>
            </a:r>
            <a:r>
              <a:rPr lang="de-DE" altLang="de-DE" dirty="0"/>
              <a:t> </a:t>
            </a:r>
            <a:r>
              <a:rPr lang="de-DE" altLang="de-DE" dirty="0" err="1"/>
              <a:t>with</a:t>
            </a:r>
            <a:r>
              <a:rPr lang="de-DE" altLang="de-DE" dirty="0"/>
              <a:t> R - Time-</a:t>
            </a:r>
            <a:r>
              <a:rPr lang="de-DE" altLang="de-DE" dirty="0" err="1"/>
              <a:t>varying</a:t>
            </a:r>
            <a:r>
              <a:rPr lang="de-DE" altLang="de-DE" dirty="0"/>
              <a:t> </a:t>
            </a:r>
            <a:r>
              <a:rPr lang="de-DE" altLang="de-DE" dirty="0" err="1"/>
              <a:t>flood</a:t>
            </a:r>
            <a:r>
              <a:rPr lang="de-DE" altLang="de-DE" dirty="0"/>
              <a:t> </a:t>
            </a:r>
            <a:r>
              <a:rPr lang="de-DE" altLang="de-DE" dirty="0" err="1"/>
              <a:t>risk</a:t>
            </a:r>
            <a:r>
              <a:rPr lang="de-DE" altLang="de-DE" dirty="0"/>
              <a:t> </a:t>
            </a:r>
            <a:r>
              <a:rPr lang="de-DE" altLang="de-DE" dirty="0" err="1"/>
              <a:t>analysis</a:t>
            </a:r>
            <a:endParaRPr lang="de-DE" altLang="de-DE" dirty="0"/>
          </a:p>
        </p:txBody>
      </p:sp>
      <p:sp>
        <p:nvSpPr>
          <p:cNvPr id="2" name="Rectangle 1">
            <a:extLst>
              <a:ext uri="{FF2B5EF4-FFF2-40B4-BE49-F238E27FC236}">
                <a16:creationId xmlns:a16="http://schemas.microsoft.com/office/drawing/2014/main" id="{758E25E9-32ED-4510-B433-984B559B4054}"/>
              </a:ext>
            </a:extLst>
          </p:cNvPr>
          <p:cNvSpPr/>
          <p:nvPr/>
        </p:nvSpPr>
        <p:spPr>
          <a:xfrm>
            <a:off x="1547664" y="3782972"/>
            <a:ext cx="7056784" cy="584775"/>
          </a:xfrm>
          <a:prstGeom prst="rect">
            <a:avLst/>
          </a:prstGeom>
        </p:spPr>
        <p:txBody>
          <a:bodyPr wrap="square">
            <a:spAutoFit/>
          </a:bodyPr>
          <a:lstStyle/>
          <a:p>
            <a:r>
              <a:rPr lang="en-US" sz="1600" dirty="0">
                <a:solidFill>
                  <a:srgbClr val="00589C"/>
                </a:solidFill>
              </a:rPr>
              <a:t>Materials here: </a:t>
            </a:r>
          </a:p>
          <a:p>
            <a:r>
              <a:rPr lang="en-US" sz="1600" dirty="0">
                <a:solidFill>
                  <a:srgbClr val="00589C"/>
                </a:solidFill>
              </a:rPr>
              <a:t>https://github.com/XiaoxiangGuanGFZ/FloodRiskSeminar</a:t>
            </a:r>
          </a:p>
        </p:txBody>
      </p:sp>
      <p:sp>
        <p:nvSpPr>
          <p:cNvPr id="3" name="Slide Number Placeholder 2">
            <a:extLst>
              <a:ext uri="{FF2B5EF4-FFF2-40B4-BE49-F238E27FC236}">
                <a16:creationId xmlns:a16="http://schemas.microsoft.com/office/drawing/2014/main" id="{0D84647E-7901-4454-8634-949208E5F309}"/>
              </a:ext>
            </a:extLst>
          </p:cNvPr>
          <p:cNvSpPr>
            <a:spLocks noGrp="1"/>
          </p:cNvSpPr>
          <p:nvPr>
            <p:ph type="sldNum" sz="quarter" idx="11"/>
          </p:nvPr>
        </p:nvSpPr>
        <p:spPr/>
        <p:txBody>
          <a:bodyPr/>
          <a:lstStyle/>
          <a:p>
            <a:fld id="{48105EDC-34E1-4D80-B051-D0CBD59863B8}" type="slidenum">
              <a:rPr lang="de-DE" altLang="de-DE" smtClean="0"/>
              <a:pPr/>
              <a:t>2</a:t>
            </a:fld>
            <a:endParaRPr lang="de-DE" altLang="de-DE">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3</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20</a:t>
            </a:fld>
            <a:endParaRPr lang="de-DE" altLang="de-DE">
              <a:solidFill>
                <a:schemeClr val="tx1"/>
              </a:solidFill>
            </a:endParaRPr>
          </a:p>
        </p:txBody>
      </p:sp>
      <p:sp>
        <p:nvSpPr>
          <p:cNvPr id="5" name="Rectangle 4">
            <a:extLst>
              <a:ext uri="{FF2B5EF4-FFF2-40B4-BE49-F238E27FC236}">
                <a16:creationId xmlns:a16="http://schemas.microsoft.com/office/drawing/2014/main" id="{FFD55E64-A004-4FD3-9310-E6F296A645FD}"/>
              </a:ext>
            </a:extLst>
          </p:cNvPr>
          <p:cNvSpPr/>
          <p:nvPr/>
        </p:nvSpPr>
        <p:spPr>
          <a:xfrm>
            <a:off x="1331640" y="1563638"/>
            <a:ext cx="6961778" cy="1446550"/>
          </a:xfrm>
          <a:prstGeom prst="rect">
            <a:avLst/>
          </a:prstGeom>
        </p:spPr>
        <p:txBody>
          <a:bodyPr wrap="square">
            <a:spAutoFit/>
          </a:bodyPr>
          <a:lstStyle/>
          <a:p>
            <a:r>
              <a:rPr lang="en-US" sz="2000" dirty="0">
                <a:latin typeface="+mn-lt"/>
              </a:rPr>
              <a:t>Exercises: </a:t>
            </a:r>
          </a:p>
          <a:p>
            <a:pPr marL="342900" indent="-342900">
              <a:spcAft>
                <a:spcPts val="800"/>
              </a:spcAft>
              <a:buFont typeface="+mj-lt"/>
              <a:buAutoNum type="arabicParenR"/>
            </a:pPr>
            <a:r>
              <a:rPr lang="en-US" sz="1200" dirty="0">
                <a:latin typeface="+mn-lt"/>
              </a:rPr>
              <a:t>get data into R: ./data/</a:t>
            </a:r>
            <a:r>
              <a:rPr lang="en-US" sz="1200" b="1" dirty="0">
                <a:solidFill>
                  <a:srgbClr val="004D95"/>
                </a:solidFill>
                <a:latin typeface="+mn-lt"/>
              </a:rPr>
              <a:t>Example_data.csv</a:t>
            </a:r>
            <a:r>
              <a:rPr lang="en-US" sz="1200" dirty="0">
                <a:latin typeface="+mn-lt"/>
              </a:rPr>
              <a:t>, use </a:t>
            </a:r>
            <a:r>
              <a:rPr lang="en-US" sz="1200" dirty="0" err="1">
                <a:latin typeface="+mn-lt"/>
              </a:rPr>
              <a:t>read.table</a:t>
            </a:r>
            <a:r>
              <a:rPr lang="en-US" sz="1200" dirty="0">
                <a:latin typeface="+mn-lt"/>
              </a:rPr>
              <a:t>() function</a:t>
            </a:r>
          </a:p>
          <a:p>
            <a:pPr marL="342900" indent="-342900">
              <a:spcAft>
                <a:spcPts val="800"/>
              </a:spcAft>
              <a:buFont typeface="+mj-lt"/>
              <a:buAutoNum type="arabicParenR"/>
            </a:pPr>
            <a:r>
              <a:rPr lang="en-US" sz="1200" dirty="0">
                <a:latin typeface="+mn-lt"/>
              </a:rPr>
              <a:t>Derive the annual maximum discharge series </a:t>
            </a:r>
          </a:p>
          <a:p>
            <a:pPr marL="342900" indent="-342900">
              <a:spcAft>
                <a:spcPts val="800"/>
              </a:spcAft>
              <a:buFont typeface="+mj-lt"/>
              <a:buAutoNum type="arabicParenR"/>
            </a:pPr>
            <a:r>
              <a:rPr lang="en-US" sz="1200" dirty="0">
                <a:latin typeface="+mn-lt"/>
              </a:rPr>
              <a:t>Estimate the GEV parameters for annual maximum discharge</a:t>
            </a:r>
          </a:p>
          <a:p>
            <a:pPr marL="342900" indent="-342900">
              <a:spcAft>
                <a:spcPts val="800"/>
              </a:spcAft>
              <a:buFont typeface="+mj-lt"/>
              <a:buAutoNum type="arabicParenR"/>
            </a:pPr>
            <a:r>
              <a:rPr lang="en-US" sz="1200" dirty="0">
                <a:latin typeface="+mn-lt"/>
              </a:rPr>
              <a:t>Generate 100 random numbers based on the estimated GEV parameters</a:t>
            </a:r>
          </a:p>
        </p:txBody>
      </p:sp>
    </p:spTree>
    <p:extLst>
      <p:ext uri="{BB962C8B-B14F-4D97-AF65-F5344CB8AC3E}">
        <p14:creationId xmlns:p14="http://schemas.microsoft.com/office/powerpoint/2010/main" val="3491938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3</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21</a:t>
            </a:fld>
            <a:endParaRPr lang="de-DE" altLang="de-DE">
              <a:solidFill>
                <a:schemeClr val="tx1"/>
              </a:solidFill>
            </a:endParaRPr>
          </a:p>
        </p:txBody>
      </p:sp>
      <p:sp>
        <p:nvSpPr>
          <p:cNvPr id="3" name="TextBox 2">
            <a:extLst>
              <a:ext uri="{FF2B5EF4-FFF2-40B4-BE49-F238E27FC236}">
                <a16:creationId xmlns:a16="http://schemas.microsoft.com/office/drawing/2014/main" id="{DF3F5431-4F69-422F-9376-A6F02AA272A7}"/>
              </a:ext>
            </a:extLst>
          </p:cNvPr>
          <p:cNvSpPr txBox="1"/>
          <p:nvPr/>
        </p:nvSpPr>
        <p:spPr>
          <a:xfrm>
            <a:off x="395536" y="915566"/>
            <a:ext cx="2295821" cy="1292662"/>
          </a:xfrm>
          <a:prstGeom prst="rect">
            <a:avLst/>
          </a:prstGeom>
          <a:noFill/>
        </p:spPr>
        <p:txBody>
          <a:bodyPr wrap="none" rtlCol="0">
            <a:spAutoFit/>
          </a:bodyPr>
          <a:lstStyle/>
          <a:p>
            <a:r>
              <a:rPr lang="en-US" sz="2000" dirty="0">
                <a:solidFill>
                  <a:srgbClr val="004D95"/>
                </a:solidFill>
              </a:rPr>
              <a:t>Flood risk analysis</a:t>
            </a:r>
          </a:p>
          <a:p>
            <a:r>
              <a:rPr lang="en-US" sz="1600" dirty="0"/>
              <a:t>Components:</a:t>
            </a:r>
          </a:p>
          <a:p>
            <a:pPr marL="342900" indent="-342900">
              <a:buFontTx/>
              <a:buChar char="-"/>
            </a:pPr>
            <a:r>
              <a:rPr lang="en-US" sz="1400" dirty="0"/>
              <a:t>Hazard</a:t>
            </a:r>
          </a:p>
          <a:p>
            <a:pPr marL="342900" indent="-342900">
              <a:buFontTx/>
              <a:buChar char="-"/>
            </a:pPr>
            <a:r>
              <a:rPr lang="en-US" sz="1400" dirty="0"/>
              <a:t>Exposure</a:t>
            </a:r>
          </a:p>
          <a:p>
            <a:pPr marL="342900" indent="-342900">
              <a:buFontTx/>
              <a:buChar char="-"/>
            </a:pPr>
            <a:r>
              <a:rPr lang="en-US" sz="1400" dirty="0"/>
              <a:t>Vulnerability</a:t>
            </a:r>
          </a:p>
        </p:txBody>
      </p:sp>
      <p:pic>
        <p:nvPicPr>
          <p:cNvPr id="7" name="Picture 6">
            <a:extLst>
              <a:ext uri="{FF2B5EF4-FFF2-40B4-BE49-F238E27FC236}">
                <a16:creationId xmlns:a16="http://schemas.microsoft.com/office/drawing/2014/main" id="{67C18AC2-EE3C-48D7-996C-41F68DA187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5" y="1203598"/>
            <a:ext cx="5884792" cy="3240360"/>
          </a:xfrm>
          <a:prstGeom prst="rect">
            <a:avLst/>
          </a:prstGeom>
        </p:spPr>
      </p:pic>
    </p:spTree>
    <p:extLst>
      <p:ext uri="{BB962C8B-B14F-4D97-AF65-F5344CB8AC3E}">
        <p14:creationId xmlns:p14="http://schemas.microsoft.com/office/powerpoint/2010/main" val="3050160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3</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22</a:t>
            </a:fld>
            <a:endParaRPr lang="de-DE" altLang="de-DE">
              <a:solidFill>
                <a:schemeClr val="tx1"/>
              </a:solidFill>
            </a:endParaRPr>
          </a:p>
        </p:txBody>
      </p:sp>
      <p:grpSp>
        <p:nvGrpSpPr>
          <p:cNvPr id="15" name="Group 14">
            <a:extLst>
              <a:ext uri="{FF2B5EF4-FFF2-40B4-BE49-F238E27FC236}">
                <a16:creationId xmlns:a16="http://schemas.microsoft.com/office/drawing/2014/main" id="{F0BF64BF-1835-405A-A655-302A3B552A25}"/>
              </a:ext>
            </a:extLst>
          </p:cNvPr>
          <p:cNvGrpSpPr/>
          <p:nvPr/>
        </p:nvGrpSpPr>
        <p:grpSpPr>
          <a:xfrm>
            <a:off x="107504" y="699542"/>
            <a:ext cx="2304256" cy="3773542"/>
            <a:chOff x="107504" y="637038"/>
            <a:chExt cx="2304256" cy="3773542"/>
          </a:xfrm>
        </p:grpSpPr>
        <p:pic>
          <p:nvPicPr>
            <p:cNvPr id="6" name="Picture 5">
              <a:extLst>
                <a:ext uri="{FF2B5EF4-FFF2-40B4-BE49-F238E27FC236}">
                  <a16:creationId xmlns:a16="http://schemas.microsoft.com/office/drawing/2014/main" id="{B69A44AF-C2C3-4D11-BA3D-0C23521068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637038"/>
              <a:ext cx="2088232" cy="1399914"/>
            </a:xfrm>
            <a:prstGeom prst="rect">
              <a:avLst/>
            </a:prstGeom>
          </p:spPr>
        </p:pic>
        <p:grpSp>
          <p:nvGrpSpPr>
            <p:cNvPr id="14" name="Group 13">
              <a:extLst>
                <a:ext uri="{FF2B5EF4-FFF2-40B4-BE49-F238E27FC236}">
                  <a16:creationId xmlns:a16="http://schemas.microsoft.com/office/drawing/2014/main" id="{25E1374D-C358-4C66-8080-9CA419ACAC1A}"/>
                </a:ext>
              </a:extLst>
            </p:cNvPr>
            <p:cNvGrpSpPr/>
            <p:nvPr/>
          </p:nvGrpSpPr>
          <p:grpSpPr>
            <a:xfrm>
              <a:off x="107504" y="2031382"/>
              <a:ext cx="2149978" cy="2379198"/>
              <a:chOff x="107504" y="2031382"/>
              <a:chExt cx="2149978" cy="2379198"/>
            </a:xfrm>
          </p:grpSpPr>
          <p:pic>
            <p:nvPicPr>
              <p:cNvPr id="8" name="Picture 7">
                <a:extLst>
                  <a:ext uri="{FF2B5EF4-FFF2-40B4-BE49-F238E27FC236}">
                    <a16:creationId xmlns:a16="http://schemas.microsoft.com/office/drawing/2014/main" id="{F2282450-0500-4F64-9971-5976C34ECF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2031382"/>
                <a:ext cx="2146927" cy="237919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2D74326-FF53-45AB-A3A9-6789500AF098}"/>
                      </a:ext>
                    </a:extLst>
                  </p:cNvPr>
                  <p:cNvSpPr txBox="1"/>
                  <p:nvPr/>
                </p:nvSpPr>
                <p:spPr>
                  <a:xfrm>
                    <a:off x="956517" y="3339337"/>
                    <a:ext cx="106753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004D95"/>
                              </a:solidFill>
                              <a:latin typeface="Cambria Math" panose="02040503050406030204" pitchFamily="18" charset="0"/>
                            </a:rPr>
                            <m:t>𝐻</m:t>
                          </m:r>
                          <m:r>
                            <a:rPr lang="en-US" sz="1200" b="0" i="1" smtClean="0">
                              <a:solidFill>
                                <a:srgbClr val="004D95"/>
                              </a:solidFill>
                              <a:latin typeface="Cambria Math" panose="02040503050406030204" pitchFamily="18" charset="0"/>
                            </a:rPr>
                            <m:t>=0.478</m:t>
                          </m:r>
                          <m:sSup>
                            <m:sSupPr>
                              <m:ctrlPr>
                                <a:rPr lang="en-US" sz="1200" b="0" i="1" smtClean="0">
                                  <a:solidFill>
                                    <a:srgbClr val="004D95"/>
                                  </a:solidFill>
                                  <a:latin typeface="Cambria Math" panose="02040503050406030204" pitchFamily="18" charset="0"/>
                                </a:rPr>
                              </m:ctrlPr>
                            </m:sSupPr>
                            <m:e>
                              <m:r>
                                <a:rPr lang="en-US" sz="1200" b="0" i="1" smtClean="0">
                                  <a:solidFill>
                                    <a:srgbClr val="004D95"/>
                                  </a:solidFill>
                                  <a:latin typeface="Cambria Math" panose="02040503050406030204" pitchFamily="18" charset="0"/>
                                </a:rPr>
                                <m:t>𝑄</m:t>
                              </m:r>
                            </m:e>
                            <m:sup>
                              <m:r>
                                <a:rPr lang="en-US" sz="1200" b="0" i="1" smtClean="0">
                                  <a:solidFill>
                                    <a:srgbClr val="004D95"/>
                                  </a:solidFill>
                                  <a:latin typeface="Cambria Math" panose="02040503050406030204" pitchFamily="18" charset="0"/>
                                </a:rPr>
                                <m:t>0.23</m:t>
                              </m:r>
                            </m:sup>
                          </m:sSup>
                        </m:oMath>
                      </m:oMathPara>
                    </a14:m>
                    <a:endParaRPr lang="en-US" sz="1200" dirty="0">
                      <a:solidFill>
                        <a:srgbClr val="004D95"/>
                      </a:solidFill>
                    </a:endParaRPr>
                  </a:p>
                </p:txBody>
              </p:sp>
            </mc:Choice>
            <mc:Fallback xmlns="">
              <p:sp>
                <p:nvSpPr>
                  <p:cNvPr id="9" name="TextBox 8">
                    <a:extLst>
                      <a:ext uri="{FF2B5EF4-FFF2-40B4-BE49-F238E27FC236}">
                        <a16:creationId xmlns:a16="http://schemas.microsoft.com/office/drawing/2014/main" id="{52D74326-FF53-45AB-A3A9-6789500AF098}"/>
                      </a:ext>
                    </a:extLst>
                  </p:cNvPr>
                  <p:cNvSpPr txBox="1">
                    <a:spLocks noRot="1" noChangeAspect="1" noMove="1" noResize="1" noEditPoints="1" noAdjustHandles="1" noChangeArrowheads="1" noChangeShapeType="1" noTextEdit="1"/>
                  </p:cNvSpPr>
                  <p:nvPr/>
                </p:nvSpPr>
                <p:spPr>
                  <a:xfrm>
                    <a:off x="956517" y="3339337"/>
                    <a:ext cx="1067536" cy="184666"/>
                  </a:xfrm>
                  <a:prstGeom prst="rect">
                    <a:avLst/>
                  </a:prstGeom>
                  <a:blipFill>
                    <a:blip r:embed="rId5"/>
                    <a:stretch>
                      <a:fillRect l="-2857" b="-300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4D191F95-8DC9-48C8-830E-D89CF7A80076}"/>
                  </a:ext>
                </a:extLst>
              </p:cNvPr>
              <p:cNvSpPr txBox="1"/>
              <p:nvPr/>
            </p:nvSpPr>
            <p:spPr>
              <a:xfrm>
                <a:off x="723088" y="3542659"/>
                <a:ext cx="1534394" cy="461665"/>
              </a:xfrm>
              <a:prstGeom prst="rect">
                <a:avLst/>
              </a:prstGeom>
              <a:noFill/>
            </p:spPr>
            <p:txBody>
              <a:bodyPr wrap="none" rtlCol="0">
                <a:spAutoFit/>
              </a:bodyPr>
              <a:lstStyle/>
              <a:p>
                <a:r>
                  <a:rPr lang="en-US" sz="1200" i="1" dirty="0">
                    <a:solidFill>
                      <a:srgbClr val="004D95"/>
                    </a:solidFill>
                  </a:rPr>
                  <a:t>H</a:t>
                </a:r>
                <a:r>
                  <a:rPr lang="en-US" sz="1200" dirty="0">
                    <a:solidFill>
                      <a:srgbClr val="004D95"/>
                    </a:solidFill>
                  </a:rPr>
                  <a:t>: water level (m)</a:t>
                </a:r>
              </a:p>
              <a:p>
                <a:r>
                  <a:rPr lang="en-US" sz="1200" i="1" dirty="0">
                    <a:solidFill>
                      <a:srgbClr val="004D95"/>
                    </a:solidFill>
                  </a:rPr>
                  <a:t>Q</a:t>
                </a:r>
                <a:r>
                  <a:rPr lang="en-US" sz="1200" dirty="0">
                    <a:solidFill>
                      <a:srgbClr val="004D95"/>
                    </a:solidFill>
                  </a:rPr>
                  <a:t>: discharge (m3/s)</a:t>
                </a:r>
              </a:p>
            </p:txBody>
          </p:sp>
        </p:grp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0504C0D-3CD4-4164-805B-D0427EA27DB2}"/>
                  </a:ext>
                </a:extLst>
              </p:cNvPr>
              <p:cNvSpPr txBox="1"/>
              <p:nvPr/>
            </p:nvSpPr>
            <p:spPr>
              <a:xfrm>
                <a:off x="5652120" y="779562"/>
                <a:ext cx="3430322" cy="2925481"/>
              </a:xfrm>
              <a:prstGeom prst="rect">
                <a:avLst/>
              </a:prstGeom>
              <a:noFill/>
            </p:spPr>
            <p:txBody>
              <a:bodyPr wrap="square" rtlCol="0">
                <a:spAutoFit/>
              </a:bodyPr>
              <a:lstStyle/>
              <a:p>
                <a:r>
                  <a:rPr lang="en-US" sz="1400" b="1" dirty="0">
                    <a:solidFill>
                      <a:srgbClr val="004D95"/>
                    </a:solidFill>
                  </a:rPr>
                  <a:t>Exercise:</a:t>
                </a:r>
                <a:endParaRPr lang="en-US" sz="1200" b="1" dirty="0">
                  <a:solidFill>
                    <a:srgbClr val="004D95"/>
                  </a:solidFill>
                </a:endParaRPr>
              </a:p>
              <a:p>
                <a:pPr marL="228600" indent="-228600">
                  <a:buAutoNum type="arabicPeriod"/>
                </a:pPr>
                <a:r>
                  <a:rPr lang="en-US" sz="1200" dirty="0"/>
                  <a:t>In case, the flood defense water level</a:t>
                </a:r>
                <a:r>
                  <a:rPr lang="en-US" sz="1200" b="1" dirty="0">
                    <a:solidFill>
                      <a:srgbClr val="004D95"/>
                    </a:solidFill>
                  </a:rPr>
                  <a:t> </a:t>
                </a:r>
                <a14:m>
                  <m:oMath xmlns:m="http://schemas.openxmlformats.org/officeDocument/2006/math">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𝒅𝒆𝒇𝒆𝒏𝒔𝒆</m:t>
                        </m:r>
                      </m:sub>
                    </m:sSub>
                  </m:oMath>
                </a14:m>
                <a:r>
                  <a:rPr lang="en-US" sz="1200" dirty="0"/>
                  <a:t> is </a:t>
                </a:r>
                <a:r>
                  <a:rPr lang="en-US" sz="1200" b="1" dirty="0">
                    <a:solidFill>
                      <a:srgbClr val="004D95"/>
                    </a:solidFill>
                  </a:rPr>
                  <a:t>3.8</a:t>
                </a:r>
                <a:r>
                  <a:rPr lang="en-US" sz="1200" dirty="0"/>
                  <a:t> m, then a flood happens, with the discharge of 11000 m</a:t>
                </a:r>
                <a:r>
                  <a:rPr lang="en-US" sz="1200" baseline="30000" dirty="0"/>
                  <a:t>3</a:t>
                </a:r>
                <a:r>
                  <a:rPr lang="en-US" sz="1200" dirty="0"/>
                  <a:t>/s, what is the expected economic loss?</a:t>
                </a:r>
              </a:p>
              <a:p>
                <a:pPr marL="228600" indent="-228600">
                  <a:buAutoNum type="arabicPeriod"/>
                </a:pPr>
                <a:endParaRPr lang="en-US" sz="1200" dirty="0"/>
              </a:p>
              <a:p>
                <a:pPr marL="228600" indent="-228600">
                  <a:buAutoNum type="arabicPeriod"/>
                </a:pPr>
                <a:r>
                  <a:rPr lang="en-US" sz="1200" dirty="0"/>
                  <a:t>In case, the flood defense water level is </a:t>
                </a:r>
                <a:r>
                  <a:rPr lang="en-US" sz="1200" b="1" dirty="0">
                    <a:solidFill>
                      <a:srgbClr val="004D95"/>
                    </a:solidFill>
                  </a:rPr>
                  <a:t>3.8</a:t>
                </a:r>
                <a:r>
                  <a:rPr lang="en-US" sz="1200" dirty="0"/>
                  <a:t> m, generate 100 years of GEV-distributed annual maximum discharge series, calculate the mean annual expected economic loss. </a:t>
                </a:r>
              </a:p>
              <a:p>
                <a:pPr marL="228600" indent="-228600">
                  <a:buAutoNum type="arabicPeriod"/>
                </a:pPr>
                <a:endParaRPr lang="en-US" sz="1200" dirty="0"/>
              </a:p>
              <a:p>
                <a:pPr marL="228600" indent="-228600">
                  <a:buAutoNum type="arabicPeriod"/>
                </a:pPr>
                <a:r>
                  <a:rPr lang="en-US" sz="1200" dirty="0"/>
                  <a:t>Design the </a:t>
                </a:r>
                <a14:m>
                  <m:oMath xmlns:m="http://schemas.openxmlformats.org/officeDocument/2006/math">
                    <m:sSub>
                      <m:sSubPr>
                        <m:ctrlPr>
                          <a:rPr lang="en-US" sz="1200" i="1">
                            <a:solidFill>
                              <a:srgbClr val="004D95"/>
                            </a:solidFill>
                            <a:latin typeface="Cambria Math" panose="02040503050406030204" pitchFamily="18" charset="0"/>
                          </a:rPr>
                        </m:ctrlPr>
                      </m:sSubPr>
                      <m:e>
                        <m:r>
                          <a:rPr lang="en-US" sz="1200" i="1">
                            <a:solidFill>
                              <a:srgbClr val="004D95"/>
                            </a:solidFill>
                            <a:latin typeface="Cambria Math" panose="02040503050406030204" pitchFamily="18" charset="0"/>
                          </a:rPr>
                          <m:t>𝐻</m:t>
                        </m:r>
                      </m:e>
                      <m:sub>
                        <m:r>
                          <a:rPr lang="en-US" sz="1200" i="1">
                            <a:solidFill>
                              <a:srgbClr val="004D95"/>
                            </a:solidFill>
                            <a:latin typeface="Cambria Math" panose="02040503050406030204" pitchFamily="18" charset="0"/>
                          </a:rPr>
                          <m:t>𝑑𝑒𝑓𝑒𝑛𝑠𝑒</m:t>
                        </m:r>
                      </m:sub>
                    </m:sSub>
                  </m:oMath>
                </a14:m>
                <a:r>
                  <a:rPr lang="en-US" sz="1200" dirty="0"/>
                  <a:t> which could keep the mean annual expected economic loss </a:t>
                </a:r>
                <a:r>
                  <a:rPr lang="en-US" sz="1200" dirty="0">
                    <a:solidFill>
                      <a:srgbClr val="004D95"/>
                    </a:solidFill>
                  </a:rPr>
                  <a:t>no greater than 1.5 million $</a:t>
                </a:r>
                <a:r>
                  <a:rPr lang="en-US" sz="1200" dirty="0"/>
                  <a:t> for the following 100 years.</a:t>
                </a:r>
              </a:p>
            </p:txBody>
          </p:sp>
        </mc:Choice>
        <mc:Fallback xmlns="">
          <p:sp>
            <p:nvSpPr>
              <p:cNvPr id="11" name="TextBox 10">
                <a:extLst>
                  <a:ext uri="{FF2B5EF4-FFF2-40B4-BE49-F238E27FC236}">
                    <a16:creationId xmlns:a16="http://schemas.microsoft.com/office/drawing/2014/main" id="{C0504C0D-3CD4-4164-805B-D0427EA27DB2}"/>
                  </a:ext>
                </a:extLst>
              </p:cNvPr>
              <p:cNvSpPr txBox="1">
                <a:spLocks noRot="1" noChangeAspect="1" noMove="1" noResize="1" noEditPoints="1" noAdjustHandles="1" noChangeArrowheads="1" noChangeShapeType="1" noTextEdit="1"/>
              </p:cNvSpPr>
              <p:nvPr/>
            </p:nvSpPr>
            <p:spPr>
              <a:xfrm>
                <a:off x="5652120" y="779562"/>
                <a:ext cx="3430322" cy="2925481"/>
              </a:xfrm>
              <a:prstGeom prst="rect">
                <a:avLst/>
              </a:prstGeom>
              <a:blipFill>
                <a:blip r:embed="rId6"/>
                <a:stretch>
                  <a:fillRect l="-533" t="-417" r="-1066" b="-625"/>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AA9B368F-D194-4BAA-9F73-6763A04C48D4}"/>
              </a:ext>
            </a:extLst>
          </p:cNvPr>
          <p:cNvGrpSpPr/>
          <p:nvPr/>
        </p:nvGrpSpPr>
        <p:grpSpPr>
          <a:xfrm>
            <a:off x="2535804" y="672824"/>
            <a:ext cx="4340452" cy="3908582"/>
            <a:chOff x="2535804" y="672824"/>
            <a:chExt cx="4340452" cy="3908582"/>
          </a:xfrm>
        </p:grpSpPr>
        <p:pic>
          <p:nvPicPr>
            <p:cNvPr id="12" name="Picture 11">
              <a:extLst>
                <a:ext uri="{FF2B5EF4-FFF2-40B4-BE49-F238E27FC236}">
                  <a16:creationId xmlns:a16="http://schemas.microsoft.com/office/drawing/2014/main" id="{DA75BE0F-168C-4BC2-B05B-E783B2FC2100}"/>
                </a:ext>
              </a:extLst>
            </p:cNvPr>
            <p:cNvPicPr>
              <a:picLocks noChangeAspect="1"/>
            </p:cNvPicPr>
            <p:nvPr/>
          </p:nvPicPr>
          <p:blipFill>
            <a:blip r:embed="rId7"/>
            <a:stretch>
              <a:fillRect/>
            </a:stretch>
          </p:blipFill>
          <p:spPr>
            <a:xfrm>
              <a:off x="2676439" y="672824"/>
              <a:ext cx="2883701" cy="3047962"/>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9B1B620-55DE-4823-8C41-E181283B4427}"/>
                    </a:ext>
                  </a:extLst>
                </p:cNvPr>
                <p:cNvSpPr txBox="1"/>
                <p:nvPr/>
              </p:nvSpPr>
              <p:spPr>
                <a:xfrm>
                  <a:off x="2535804" y="3720786"/>
                  <a:ext cx="4340452" cy="860620"/>
                </a:xfrm>
                <a:prstGeom prst="rect">
                  <a:avLst/>
                </a:prstGeom>
                <a:noFill/>
              </p:spPr>
              <p:txBody>
                <a:bodyPr wrap="square" rtlCol="0">
                  <a:spAutoFit/>
                </a:bodyPr>
                <a:lstStyle/>
                <a:p>
                  <a:r>
                    <a:rPr lang="en-US" sz="1200" dirty="0">
                      <a:solidFill>
                        <a:srgbClr val="004D95"/>
                      </a:solidFill>
                    </a:rPr>
                    <a:t>Exceeding water level </a:t>
                  </a:r>
                  <a14:m>
                    <m:oMath xmlns:m="http://schemas.openxmlformats.org/officeDocument/2006/math">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𝒇𝒍𝒐𝒐𝒅</m:t>
                          </m:r>
                        </m:sub>
                      </m:sSub>
                      <m:r>
                        <a:rPr lang="en-US" sz="1200" b="1" i="1">
                          <a:solidFill>
                            <a:srgbClr val="004D95"/>
                          </a:solidFill>
                          <a:latin typeface="Cambria Math" panose="02040503050406030204" pitchFamily="18" charset="0"/>
                        </a:rPr>
                        <m:t>−</m:t>
                      </m:r>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𝒅𝒆𝒇𝒆𝒏𝒔𝒆</m:t>
                          </m:r>
                        </m:sub>
                      </m:sSub>
                      <m:r>
                        <a:rPr lang="en-US" sz="1200" i="1">
                          <a:solidFill>
                            <a:srgbClr val="004D95"/>
                          </a:solidFill>
                          <a:latin typeface="Cambria Math" panose="02040503050406030204" pitchFamily="18" charset="0"/>
                        </a:rPr>
                        <m:t> </m:t>
                      </m:r>
                    </m:oMath>
                  </a14:m>
                  <a:r>
                    <a:rPr lang="en-US" sz="1200" dirty="0">
                      <a:solidFill>
                        <a:srgbClr val="004D95"/>
                      </a:solidFill>
                    </a:rPr>
                    <a:t>:</a:t>
                  </a:r>
                </a:p>
                <a:p>
                  <a:r>
                    <a:rPr lang="en-US" sz="1200" dirty="0"/>
                    <a:t>&lt;=0.15 m 	loss: 0 (zero)</a:t>
                  </a:r>
                </a:p>
                <a:p>
                  <a:r>
                    <a:rPr lang="en-US" sz="1200" dirty="0"/>
                    <a:t>0.15~1 m 	loss: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m:t>
                          </m:r>
                          <m:r>
                            <a:rPr lang="en-US" sz="1200" i="1">
                              <a:latin typeface="Cambria Math" panose="02040503050406030204" pitchFamily="18" charset="0"/>
                            </a:rPr>
                            <m:t>𝐻</m:t>
                          </m:r>
                        </m:e>
                        <m:sub>
                          <m:r>
                            <a:rPr lang="en-US" sz="1200" i="1">
                              <a:latin typeface="Cambria Math" panose="02040503050406030204" pitchFamily="18" charset="0"/>
                            </a:rPr>
                            <m:t>𝑓𝑙𝑜𝑜𝑑</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𝐻</m:t>
                          </m:r>
                        </m:e>
                        <m:sub>
                          <m:r>
                            <a:rPr lang="en-US" sz="1200" i="1">
                              <a:latin typeface="Cambria Math" panose="02040503050406030204" pitchFamily="18" charset="0"/>
                            </a:rPr>
                            <m:t>𝑑𝑒𝑓𝑒𝑛𝑠𝑒</m:t>
                          </m:r>
                        </m:sub>
                      </m:sSub>
                      <m:r>
                        <a:rPr lang="en-US" sz="1200" b="0" i="1" smtClean="0">
                          <a:latin typeface="Cambria Math" panose="02040503050406030204" pitchFamily="18" charset="0"/>
                        </a:rPr>
                        <m:t>−0.15)</m:t>
                      </m:r>
                      <m:r>
                        <a:rPr lang="en-US" sz="1200" b="0" i="1" smtClean="0">
                          <a:latin typeface="Cambria Math" panose="02040503050406030204" pitchFamily="18" charset="0"/>
                          <a:ea typeface="Cambria Math" panose="02040503050406030204" pitchFamily="18" charset="0"/>
                        </a:rPr>
                        <m:t>×8 (</m:t>
                      </m:r>
                      <m:r>
                        <m:rPr>
                          <m:sty m:val="p"/>
                        </m:rPr>
                        <a:rPr lang="en-US" sz="1200" b="0" i="0" smtClean="0">
                          <a:latin typeface="Cambria Math" panose="02040503050406030204" pitchFamily="18" charset="0"/>
                          <a:ea typeface="Cambria Math" panose="02040503050406030204" pitchFamily="18" charset="0"/>
                        </a:rPr>
                        <m:t>million</m:t>
                      </m:r>
                      <m:r>
                        <a:rPr lang="en-US" sz="1200" b="0" i="1" smtClean="0">
                          <a:latin typeface="Cambria Math" panose="02040503050406030204" pitchFamily="18" charset="0"/>
                          <a:ea typeface="Cambria Math" panose="02040503050406030204" pitchFamily="18" charset="0"/>
                        </a:rPr>
                        <m:t> $)</m:t>
                      </m:r>
                    </m:oMath>
                  </a14:m>
                  <a:endParaRPr lang="en-US" sz="1200" dirty="0"/>
                </a:p>
                <a:p>
                  <a:r>
                    <a:rPr lang="en-US" sz="1200" dirty="0"/>
                    <a:t>&gt;=1 m	loss: </a:t>
                  </a:r>
                  <a14:m>
                    <m:oMath xmlns:m="http://schemas.openxmlformats.org/officeDocument/2006/math">
                      <m:r>
                        <a:rPr lang="en-US" sz="1200" b="0" i="0" smtClean="0">
                          <a:latin typeface="Cambria Math" panose="02040503050406030204" pitchFamily="18" charset="0"/>
                          <a:ea typeface="Cambria Math" panose="02040503050406030204" pitchFamily="18" charset="0"/>
                        </a:rPr>
                        <m:t>6.</m:t>
                      </m:r>
                      <m:r>
                        <a:rPr lang="en-US" sz="1200" i="1">
                          <a:latin typeface="Cambria Math" panose="02040503050406030204" pitchFamily="18" charset="0"/>
                          <a:ea typeface="Cambria Math" panose="02040503050406030204" pitchFamily="18" charset="0"/>
                        </a:rPr>
                        <m:t>8 (</m:t>
                      </m:r>
                      <m:r>
                        <m:rPr>
                          <m:sty m:val="p"/>
                        </m:rPr>
                        <a:rPr lang="en-US" sz="1200">
                          <a:latin typeface="Cambria Math" panose="02040503050406030204" pitchFamily="18" charset="0"/>
                          <a:ea typeface="Cambria Math" panose="02040503050406030204" pitchFamily="18" charset="0"/>
                        </a:rPr>
                        <m:t>million</m:t>
                      </m:r>
                      <m:r>
                        <a:rPr lang="en-US" sz="1200" i="1">
                          <a:latin typeface="Cambria Math" panose="02040503050406030204" pitchFamily="18" charset="0"/>
                          <a:ea typeface="Cambria Math" panose="02040503050406030204" pitchFamily="18" charset="0"/>
                        </a:rPr>
                        <m:t> $)</m:t>
                      </m:r>
                    </m:oMath>
                  </a14:m>
                  <a:r>
                    <a:rPr lang="en-US" sz="1200" dirty="0"/>
                    <a:t> </a:t>
                  </a:r>
                </a:p>
              </p:txBody>
            </p:sp>
          </mc:Choice>
          <mc:Fallback xmlns="">
            <p:sp>
              <p:nvSpPr>
                <p:cNvPr id="13" name="TextBox 12">
                  <a:extLst>
                    <a:ext uri="{FF2B5EF4-FFF2-40B4-BE49-F238E27FC236}">
                      <a16:creationId xmlns:a16="http://schemas.microsoft.com/office/drawing/2014/main" id="{69B1B620-55DE-4823-8C41-E181283B4427}"/>
                    </a:ext>
                  </a:extLst>
                </p:cNvPr>
                <p:cNvSpPr txBox="1">
                  <a:spLocks noRot="1" noChangeAspect="1" noMove="1" noResize="1" noEditPoints="1" noAdjustHandles="1" noChangeArrowheads="1" noChangeShapeType="1" noTextEdit="1"/>
                </p:cNvSpPr>
                <p:nvPr/>
              </p:nvSpPr>
              <p:spPr>
                <a:xfrm>
                  <a:off x="2535804" y="3720786"/>
                  <a:ext cx="4340452" cy="860620"/>
                </a:xfrm>
                <a:prstGeom prst="rect">
                  <a:avLst/>
                </a:prstGeom>
                <a:blipFill>
                  <a:blip r:embed="rId8"/>
                  <a:stretch>
                    <a:fillRect l="-140" t="-704" b="-4225"/>
                  </a:stretch>
                </a:blipFill>
              </p:spPr>
              <p:txBody>
                <a:bodyPr/>
                <a:lstStyle/>
                <a:p>
                  <a:r>
                    <a:rPr lang="en-US">
                      <a:noFill/>
                    </a:rPr>
                    <a:t> </a:t>
                  </a:r>
                </a:p>
              </p:txBody>
            </p:sp>
          </mc:Fallback>
        </mc:AlternateContent>
      </p:grpSp>
    </p:spTree>
    <p:extLst>
      <p:ext uri="{BB962C8B-B14F-4D97-AF65-F5344CB8AC3E}">
        <p14:creationId xmlns:p14="http://schemas.microsoft.com/office/powerpoint/2010/main" val="153332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a:t>
            </a:r>
            <a:r>
              <a:rPr lang="en-US" sz="2000" b="1" dirty="0">
                <a:solidFill>
                  <a:schemeClr val="bg1"/>
                </a:solidFill>
                <a:latin typeface="+mj-lt"/>
                <a:ea typeface="ＭＳ Ｐゴシック" pitchFamily="96" charset="-128"/>
              </a:rPr>
              <a:t>4. Exercise with R - Time-varying flood risk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23</a:t>
            </a:fld>
            <a:endParaRPr lang="de-DE" altLang="de-DE">
              <a:solidFill>
                <a:schemeClr val="tx1"/>
              </a:solidFill>
            </a:endParaRPr>
          </a:p>
        </p:txBody>
      </p:sp>
    </p:spTree>
    <p:extLst>
      <p:ext uri="{BB962C8B-B14F-4D97-AF65-F5344CB8AC3E}">
        <p14:creationId xmlns:p14="http://schemas.microsoft.com/office/powerpoint/2010/main" val="392484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C3C5F6-8A40-4A11-882B-01105A36B5CC}"/>
              </a:ext>
            </a:extLst>
          </p:cNvPr>
          <p:cNvSpPr/>
          <p:nvPr/>
        </p:nvSpPr>
        <p:spPr>
          <a:xfrm>
            <a:off x="827584" y="1707654"/>
            <a:ext cx="5832648" cy="2092881"/>
          </a:xfrm>
          <a:prstGeom prst="rect">
            <a:avLst/>
          </a:prstGeom>
        </p:spPr>
        <p:txBody>
          <a:bodyPr wrap="square">
            <a:spAutoFit/>
          </a:bodyPr>
          <a:lstStyle/>
          <a:p>
            <a:pPr marL="228600" indent="-228600">
              <a:spcAft>
                <a:spcPts val="1000"/>
              </a:spcAft>
              <a:buFont typeface="+mj-lt"/>
              <a:buAutoNum type="arabicParenR"/>
            </a:pPr>
            <a:r>
              <a:rPr lang="en-US" sz="1000" b="1" dirty="0">
                <a:solidFill>
                  <a:srgbClr val="000000"/>
                </a:solidFill>
                <a:latin typeface="+mn-lt"/>
              </a:rPr>
              <a:t>Accessing</a:t>
            </a:r>
            <a:r>
              <a:rPr lang="en-US" sz="1000" dirty="0">
                <a:solidFill>
                  <a:srgbClr val="000000"/>
                </a:solidFill>
                <a:latin typeface="+mn-lt"/>
              </a:rPr>
              <a:t> the data (getting the data into the application from multiple sources)</a:t>
            </a:r>
          </a:p>
          <a:p>
            <a:pPr marL="228600" indent="-228600">
              <a:spcAft>
                <a:spcPts val="1000"/>
              </a:spcAft>
              <a:buFont typeface="+mj-lt"/>
              <a:buAutoNum type="arabicParenR"/>
            </a:pPr>
            <a:r>
              <a:rPr lang="en-US" sz="1000" b="1" dirty="0">
                <a:solidFill>
                  <a:srgbClr val="000000"/>
                </a:solidFill>
                <a:latin typeface="+mn-lt"/>
              </a:rPr>
              <a:t>Cleaning</a:t>
            </a:r>
            <a:r>
              <a:rPr lang="en-US" sz="1000" dirty="0">
                <a:solidFill>
                  <a:srgbClr val="000000"/>
                </a:solidFill>
                <a:latin typeface="+mn-lt"/>
              </a:rPr>
              <a:t> the data (coding missing data, fixing or deleting miscoded data, transforming variables into more useful formats)</a:t>
            </a:r>
          </a:p>
          <a:p>
            <a:pPr marL="228600" indent="-228600">
              <a:spcAft>
                <a:spcPts val="1000"/>
              </a:spcAft>
              <a:buFont typeface="+mj-lt"/>
              <a:buAutoNum type="arabicParenR"/>
            </a:pPr>
            <a:r>
              <a:rPr lang="en-US" sz="1000" b="1" dirty="0">
                <a:solidFill>
                  <a:srgbClr val="000000"/>
                </a:solidFill>
                <a:latin typeface="+mn-lt"/>
              </a:rPr>
              <a:t>Annotating</a:t>
            </a:r>
            <a:r>
              <a:rPr lang="en-US" sz="1000" dirty="0">
                <a:solidFill>
                  <a:srgbClr val="000000"/>
                </a:solidFill>
                <a:latin typeface="+mn-lt"/>
              </a:rPr>
              <a:t> the data (in order to remember what each piece represents)</a:t>
            </a:r>
          </a:p>
          <a:p>
            <a:pPr marL="228600" indent="-228600">
              <a:spcAft>
                <a:spcPts val="1000"/>
              </a:spcAft>
              <a:buFont typeface="+mj-lt"/>
              <a:buAutoNum type="arabicParenR"/>
            </a:pPr>
            <a:r>
              <a:rPr lang="en-US" sz="1000" b="1" dirty="0">
                <a:solidFill>
                  <a:srgbClr val="000000"/>
                </a:solidFill>
                <a:latin typeface="+mn-lt"/>
              </a:rPr>
              <a:t>Summarizing</a:t>
            </a:r>
            <a:r>
              <a:rPr lang="en-US" sz="1000" dirty="0">
                <a:solidFill>
                  <a:srgbClr val="000000"/>
                </a:solidFill>
                <a:latin typeface="+mn-lt"/>
              </a:rPr>
              <a:t> the data (getting descriptive statistics to help characterize the data)</a:t>
            </a:r>
          </a:p>
          <a:p>
            <a:pPr marL="228600" indent="-228600">
              <a:spcAft>
                <a:spcPts val="1000"/>
              </a:spcAft>
              <a:buFont typeface="+mj-lt"/>
              <a:buAutoNum type="arabicParenR"/>
            </a:pPr>
            <a:r>
              <a:rPr lang="en-US" sz="1000" b="1" dirty="0">
                <a:solidFill>
                  <a:srgbClr val="000000"/>
                </a:solidFill>
                <a:latin typeface="+mn-lt"/>
              </a:rPr>
              <a:t>Visualizing</a:t>
            </a:r>
            <a:r>
              <a:rPr lang="en-US" sz="1000" dirty="0">
                <a:solidFill>
                  <a:srgbClr val="000000"/>
                </a:solidFill>
                <a:latin typeface="+mn-lt"/>
              </a:rPr>
              <a:t> the data (because a picture really is worth a thousand words)</a:t>
            </a:r>
          </a:p>
          <a:p>
            <a:pPr marL="228600" indent="-228600">
              <a:spcAft>
                <a:spcPts val="1000"/>
              </a:spcAft>
              <a:buFont typeface="+mj-lt"/>
              <a:buAutoNum type="arabicParenR"/>
            </a:pPr>
            <a:r>
              <a:rPr lang="en-US" sz="1000" b="1" dirty="0">
                <a:solidFill>
                  <a:srgbClr val="000000"/>
                </a:solidFill>
                <a:latin typeface="+mn-lt"/>
              </a:rPr>
              <a:t>Modeling</a:t>
            </a:r>
            <a:r>
              <a:rPr lang="en-US" sz="1000" dirty="0">
                <a:solidFill>
                  <a:srgbClr val="000000"/>
                </a:solidFill>
                <a:latin typeface="+mn-lt"/>
              </a:rPr>
              <a:t> the data (uncovering relationships and testing hypotheses)</a:t>
            </a:r>
          </a:p>
          <a:p>
            <a:pPr marL="228600" indent="-228600">
              <a:spcAft>
                <a:spcPts val="1000"/>
              </a:spcAft>
              <a:buFont typeface="+mj-lt"/>
              <a:buAutoNum type="arabicParenR"/>
            </a:pPr>
            <a:r>
              <a:rPr lang="en-US" sz="1000" b="1" dirty="0">
                <a:solidFill>
                  <a:srgbClr val="000000"/>
                </a:solidFill>
                <a:latin typeface="+mn-lt"/>
              </a:rPr>
              <a:t>Preparing the results </a:t>
            </a:r>
            <a:r>
              <a:rPr lang="en-US" sz="1000" dirty="0">
                <a:solidFill>
                  <a:srgbClr val="000000"/>
                </a:solidFill>
                <a:latin typeface="+mn-lt"/>
              </a:rPr>
              <a:t>(creating publication-quality tables and graphs)</a:t>
            </a:r>
            <a:endParaRPr lang="en-US" sz="1000" dirty="0">
              <a:latin typeface="+mn-lt"/>
            </a:endParaRPr>
          </a:p>
        </p:txBody>
      </p:sp>
      <p:sp>
        <p:nvSpPr>
          <p:cNvPr id="6" name="TextBox 5">
            <a:extLst>
              <a:ext uri="{FF2B5EF4-FFF2-40B4-BE49-F238E27FC236}">
                <a16:creationId xmlns:a16="http://schemas.microsoft.com/office/drawing/2014/main" id="{74C8E826-4539-4683-8467-B3E6BA459ED0}"/>
              </a:ext>
            </a:extLst>
          </p:cNvPr>
          <p:cNvSpPr txBox="1"/>
          <p:nvPr/>
        </p:nvSpPr>
        <p:spPr>
          <a:xfrm>
            <a:off x="791050" y="1149908"/>
            <a:ext cx="5654368" cy="400110"/>
          </a:xfrm>
          <a:prstGeom prst="rect">
            <a:avLst/>
          </a:prstGeom>
          <a:noFill/>
        </p:spPr>
        <p:txBody>
          <a:bodyPr wrap="none" rtlCol="0">
            <a:spAutoFit/>
          </a:bodyPr>
          <a:lstStyle/>
          <a:p>
            <a:r>
              <a:rPr lang="en-US" sz="2000" dirty="0">
                <a:solidFill>
                  <a:srgbClr val="00589C"/>
                </a:solidFill>
              </a:rPr>
              <a:t>Typical (successful) procedures for data science</a:t>
            </a:r>
          </a:p>
        </p:txBody>
      </p:sp>
      <p:grpSp>
        <p:nvGrpSpPr>
          <p:cNvPr id="22" name="Group 21">
            <a:extLst>
              <a:ext uri="{FF2B5EF4-FFF2-40B4-BE49-F238E27FC236}">
                <a16:creationId xmlns:a16="http://schemas.microsoft.com/office/drawing/2014/main" id="{682C1A36-4477-46C3-B1A0-DED442A6C54C}"/>
              </a:ext>
            </a:extLst>
          </p:cNvPr>
          <p:cNvGrpSpPr/>
          <p:nvPr/>
        </p:nvGrpSpPr>
        <p:grpSpPr>
          <a:xfrm>
            <a:off x="6871829" y="1782424"/>
            <a:ext cx="1512168" cy="1973864"/>
            <a:chOff x="6516216" y="2032822"/>
            <a:chExt cx="1512168" cy="1973864"/>
          </a:xfrm>
        </p:grpSpPr>
        <p:sp>
          <p:nvSpPr>
            <p:cNvPr id="7" name="Rectangle 6">
              <a:extLst>
                <a:ext uri="{FF2B5EF4-FFF2-40B4-BE49-F238E27FC236}">
                  <a16:creationId xmlns:a16="http://schemas.microsoft.com/office/drawing/2014/main" id="{0A67D867-6956-4E00-93ED-41618CB3FE17}"/>
                </a:ext>
              </a:extLst>
            </p:cNvPr>
            <p:cNvSpPr/>
            <p:nvPr/>
          </p:nvSpPr>
          <p:spPr bwMode="auto">
            <a:xfrm>
              <a:off x="6804248" y="2032822"/>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Getting data in</a:t>
              </a:r>
            </a:p>
          </p:txBody>
        </p:sp>
        <p:sp>
          <p:nvSpPr>
            <p:cNvPr id="9" name="Rectangle 8">
              <a:extLst>
                <a:ext uri="{FF2B5EF4-FFF2-40B4-BE49-F238E27FC236}">
                  <a16:creationId xmlns:a16="http://schemas.microsoft.com/office/drawing/2014/main" id="{D776F173-E9B8-4160-96BF-A438C8A1A294}"/>
                </a:ext>
              </a:extLst>
            </p:cNvPr>
            <p:cNvSpPr/>
            <p:nvPr/>
          </p:nvSpPr>
          <p:spPr bwMode="auto">
            <a:xfrm>
              <a:off x="6804248" y="2570763"/>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Data manipulation</a:t>
              </a:r>
            </a:p>
          </p:txBody>
        </p:sp>
        <p:sp>
          <p:nvSpPr>
            <p:cNvPr id="10" name="Rectangle 9">
              <a:extLst>
                <a:ext uri="{FF2B5EF4-FFF2-40B4-BE49-F238E27FC236}">
                  <a16:creationId xmlns:a16="http://schemas.microsoft.com/office/drawing/2014/main" id="{BA8A10B7-07A3-4EFB-BD21-2E658B3307C4}"/>
                </a:ext>
              </a:extLst>
            </p:cNvPr>
            <p:cNvSpPr/>
            <p:nvPr/>
          </p:nvSpPr>
          <p:spPr bwMode="auto">
            <a:xfrm>
              <a:off x="6804248" y="3108704"/>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Visualization</a:t>
              </a:r>
            </a:p>
          </p:txBody>
        </p:sp>
        <p:sp>
          <p:nvSpPr>
            <p:cNvPr id="11" name="Rectangle 10">
              <a:extLst>
                <a:ext uri="{FF2B5EF4-FFF2-40B4-BE49-F238E27FC236}">
                  <a16:creationId xmlns:a16="http://schemas.microsoft.com/office/drawing/2014/main" id="{4F71B93F-B91E-4601-8379-5FF7978FED3C}"/>
                </a:ext>
              </a:extLst>
            </p:cNvPr>
            <p:cNvSpPr/>
            <p:nvPr/>
          </p:nvSpPr>
          <p:spPr bwMode="auto">
            <a:xfrm>
              <a:off x="6804248" y="3646646"/>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Algorithm</a:t>
              </a:r>
            </a:p>
          </p:txBody>
        </p:sp>
        <p:sp>
          <p:nvSpPr>
            <p:cNvPr id="14" name="Right Brace 13">
              <a:extLst>
                <a:ext uri="{FF2B5EF4-FFF2-40B4-BE49-F238E27FC236}">
                  <a16:creationId xmlns:a16="http://schemas.microsoft.com/office/drawing/2014/main" id="{DD877426-1E84-4B77-B2E4-AFBCE3A1B107}"/>
                </a:ext>
              </a:extLst>
            </p:cNvPr>
            <p:cNvSpPr/>
            <p:nvPr/>
          </p:nvSpPr>
          <p:spPr bwMode="auto">
            <a:xfrm>
              <a:off x="6516216" y="2392862"/>
              <a:ext cx="144016" cy="753820"/>
            </a:xfrm>
            <a:prstGeom prst="rightBrace">
              <a:avLst/>
            </a:prstGeom>
            <a:noFill/>
            <a:ln w="19050"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sp>
        <p:nvSpPr>
          <p:cNvPr id="23" name="Slide Number Placeholder 22">
            <a:extLst>
              <a:ext uri="{FF2B5EF4-FFF2-40B4-BE49-F238E27FC236}">
                <a16:creationId xmlns:a16="http://schemas.microsoft.com/office/drawing/2014/main" id="{6F224781-9710-4691-80E9-CA40509C9C9C}"/>
              </a:ext>
            </a:extLst>
          </p:cNvPr>
          <p:cNvSpPr>
            <a:spLocks noGrp="1"/>
          </p:cNvSpPr>
          <p:nvPr>
            <p:ph type="sldNum" sz="quarter" idx="11"/>
          </p:nvPr>
        </p:nvSpPr>
        <p:spPr/>
        <p:txBody>
          <a:bodyPr/>
          <a:lstStyle/>
          <a:p>
            <a:fld id="{48105EDC-34E1-4D80-B051-D0CBD59863B8}" type="slidenum">
              <a:rPr lang="de-DE" altLang="de-DE" smtClean="0"/>
              <a:pPr/>
              <a:t>3</a:t>
            </a:fld>
            <a:endParaRPr lang="de-DE" altLang="de-DE">
              <a:solidFill>
                <a:schemeClr val="tx1"/>
              </a:solidFill>
            </a:endParaRPr>
          </a:p>
        </p:txBody>
      </p:sp>
      <p:sp>
        <p:nvSpPr>
          <p:cNvPr id="26" name="Rectangle 25">
            <a:extLst>
              <a:ext uri="{FF2B5EF4-FFF2-40B4-BE49-F238E27FC236}">
                <a16:creationId xmlns:a16="http://schemas.microsoft.com/office/drawing/2014/main" id="{92825894-94E4-47FA-8039-D98AA3D39589}"/>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Tree>
    <p:extLst>
      <p:ext uri="{BB962C8B-B14F-4D97-AF65-F5344CB8AC3E}">
        <p14:creationId xmlns:p14="http://schemas.microsoft.com/office/powerpoint/2010/main" val="1873564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5" name="TextBox 4">
            <a:extLst>
              <a:ext uri="{FF2B5EF4-FFF2-40B4-BE49-F238E27FC236}">
                <a16:creationId xmlns:a16="http://schemas.microsoft.com/office/drawing/2014/main" id="{270F3173-CCFE-402E-95F1-C20164395E49}"/>
              </a:ext>
            </a:extLst>
          </p:cNvPr>
          <p:cNvSpPr txBox="1"/>
          <p:nvPr/>
        </p:nvSpPr>
        <p:spPr>
          <a:xfrm>
            <a:off x="1475656" y="1345773"/>
            <a:ext cx="6624736" cy="245195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457200" indent="-457200">
              <a:spcAft>
                <a:spcPts val="800"/>
              </a:spcAft>
              <a:buFont typeface="+mj-lt"/>
              <a:buAutoNum type="arabicParenR"/>
            </a:pPr>
            <a:r>
              <a:rPr lang="en-US" sz="2000" dirty="0">
                <a:solidFill>
                  <a:srgbClr val="00589C"/>
                </a:solidFill>
              </a:rPr>
              <a:t>What’s R: Installation, IDE, Packages, Help files</a:t>
            </a:r>
          </a:p>
          <a:p>
            <a:pPr marL="457200" indent="-457200">
              <a:spcAft>
                <a:spcPts val="800"/>
              </a:spcAft>
              <a:buFont typeface="+mj-lt"/>
              <a:buAutoNum type="arabicParenR"/>
            </a:pPr>
            <a:r>
              <a:rPr lang="en-US" sz="2000" dirty="0">
                <a:solidFill>
                  <a:srgbClr val="00589C"/>
                </a:solidFill>
              </a:rPr>
              <a:t>Data structures in R</a:t>
            </a:r>
          </a:p>
          <a:p>
            <a:pPr marL="457200" indent="-457200">
              <a:spcAft>
                <a:spcPts val="800"/>
              </a:spcAft>
              <a:buFont typeface="+mj-lt"/>
              <a:buAutoNum type="arabicParenR"/>
            </a:pPr>
            <a:r>
              <a:rPr lang="en-US" sz="2000" dirty="0">
                <a:solidFill>
                  <a:srgbClr val="00589C"/>
                </a:solidFill>
              </a:rPr>
              <a:t>Getting data into R</a:t>
            </a:r>
          </a:p>
          <a:p>
            <a:pPr marL="457200" indent="-457200">
              <a:spcAft>
                <a:spcPts val="800"/>
              </a:spcAft>
              <a:buFont typeface="+mj-lt"/>
              <a:buAutoNum type="arabicParenR"/>
            </a:pPr>
            <a:r>
              <a:rPr lang="en-US" sz="2000" dirty="0">
                <a:solidFill>
                  <a:srgbClr val="00589C"/>
                </a:solidFill>
              </a:rPr>
              <a:t>Functions and Control structures</a:t>
            </a:r>
          </a:p>
          <a:p>
            <a:pPr marL="457200" indent="-457200">
              <a:spcAft>
                <a:spcPts val="800"/>
              </a:spcAft>
              <a:buFont typeface="+mj-lt"/>
              <a:buAutoNum type="arabicParenR"/>
            </a:pPr>
            <a:r>
              <a:rPr lang="en-US" sz="2000" dirty="0">
                <a:solidFill>
                  <a:srgbClr val="00589C"/>
                </a:solidFill>
              </a:rPr>
              <a:t>Data manipulation</a:t>
            </a:r>
          </a:p>
          <a:p>
            <a:pPr marL="457200" indent="-457200">
              <a:spcAft>
                <a:spcPts val="800"/>
              </a:spcAft>
              <a:buFont typeface="+mj-lt"/>
              <a:buAutoNum type="arabicParenR"/>
            </a:pPr>
            <a:r>
              <a:rPr lang="en-US" sz="2000" dirty="0">
                <a:solidFill>
                  <a:srgbClr val="00589C"/>
                </a:solidFill>
              </a:rPr>
              <a:t>Graphic tools</a:t>
            </a:r>
          </a:p>
        </p:txBody>
      </p:sp>
      <p:sp>
        <p:nvSpPr>
          <p:cNvPr id="2" name="Slide Number Placeholder 1">
            <a:extLst>
              <a:ext uri="{FF2B5EF4-FFF2-40B4-BE49-F238E27FC236}">
                <a16:creationId xmlns:a16="http://schemas.microsoft.com/office/drawing/2014/main" id="{F3798487-A77E-4BA5-8289-22DAA97DB7D7}"/>
              </a:ext>
            </a:extLst>
          </p:cNvPr>
          <p:cNvSpPr>
            <a:spLocks noGrp="1"/>
          </p:cNvSpPr>
          <p:nvPr>
            <p:ph type="sldNum" sz="quarter" idx="11"/>
          </p:nvPr>
        </p:nvSpPr>
        <p:spPr/>
        <p:txBody>
          <a:bodyPr/>
          <a:lstStyle/>
          <a:p>
            <a:fld id="{48105EDC-34E1-4D80-B051-D0CBD59863B8}" type="slidenum">
              <a:rPr lang="de-DE" altLang="de-DE" smtClean="0"/>
              <a:pPr/>
              <a:t>4</a:t>
            </a:fld>
            <a:endParaRPr lang="de-DE" altLang="de-DE">
              <a:solidFill>
                <a:schemeClr val="tx1"/>
              </a:solidFill>
            </a:endParaRPr>
          </a:p>
        </p:txBody>
      </p:sp>
    </p:spTree>
    <p:extLst>
      <p:ext uri="{BB962C8B-B14F-4D97-AF65-F5344CB8AC3E}">
        <p14:creationId xmlns:p14="http://schemas.microsoft.com/office/powerpoint/2010/main" val="1327426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Rectangle 1">
            <a:extLst>
              <a:ext uri="{FF2B5EF4-FFF2-40B4-BE49-F238E27FC236}">
                <a16:creationId xmlns:a16="http://schemas.microsoft.com/office/drawing/2014/main" id="{AB2C77AF-9A49-4F63-8319-309C2F25E5CE}"/>
              </a:ext>
            </a:extLst>
          </p:cNvPr>
          <p:cNvSpPr/>
          <p:nvPr/>
        </p:nvSpPr>
        <p:spPr>
          <a:xfrm>
            <a:off x="3617143" y="3798733"/>
            <a:ext cx="5525336" cy="907941"/>
          </a:xfrm>
          <a:prstGeom prst="rect">
            <a:avLst/>
          </a:prstGeom>
        </p:spPr>
        <p:txBody>
          <a:bodyPr wrap="square">
            <a:spAutoFit/>
          </a:bodyPr>
          <a:lstStyle/>
          <a:p>
            <a:r>
              <a:rPr lang="en-US" sz="1400" dirty="0"/>
              <a:t>R project (download and installation): </a:t>
            </a:r>
            <a:r>
              <a:rPr lang="en-US" sz="1400" dirty="0">
                <a:hlinkClick r:id="rId3"/>
              </a:rPr>
              <a:t>https://www.r-project.org/</a:t>
            </a:r>
            <a:endParaRPr lang="en-US" sz="1400" dirty="0"/>
          </a:p>
          <a:p>
            <a:r>
              <a:rPr lang="en-US" sz="1400" dirty="0"/>
              <a:t>IDE: RStudio (</a:t>
            </a:r>
            <a:r>
              <a:rPr lang="en-US" sz="1400" dirty="0">
                <a:hlinkClick r:id="rId4"/>
              </a:rPr>
              <a:t>https://posit.co/download/rstudio-desktop/</a:t>
            </a:r>
            <a:r>
              <a:rPr lang="en-US" sz="1400" dirty="0"/>
              <a:t>)</a:t>
            </a:r>
          </a:p>
          <a:p>
            <a:r>
              <a:rPr lang="en-US" sz="1400" dirty="0"/>
              <a:t>Packages: </a:t>
            </a:r>
            <a:r>
              <a:rPr lang="en-US" sz="1050" dirty="0">
                <a:hlinkClick r:id="rId5"/>
              </a:rPr>
              <a:t>https://cran.r-project.org/web/packages/available_packages_by_name.html</a:t>
            </a:r>
            <a:endParaRPr lang="en-US" sz="1050" dirty="0"/>
          </a:p>
          <a:p>
            <a:endParaRPr lang="en-US" sz="1050" dirty="0"/>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1555362"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1. What’s R</a:t>
            </a:r>
          </a:p>
        </p:txBody>
      </p:sp>
      <p:sp>
        <p:nvSpPr>
          <p:cNvPr id="6" name="TextBox 5">
            <a:extLst>
              <a:ext uri="{FF2B5EF4-FFF2-40B4-BE49-F238E27FC236}">
                <a16:creationId xmlns:a16="http://schemas.microsoft.com/office/drawing/2014/main" id="{19EDC9F3-7FDC-4808-9807-0910CBA177AD}"/>
              </a:ext>
            </a:extLst>
          </p:cNvPr>
          <p:cNvSpPr txBox="1"/>
          <p:nvPr/>
        </p:nvSpPr>
        <p:spPr>
          <a:xfrm>
            <a:off x="631133" y="1359779"/>
            <a:ext cx="4536504" cy="2246769"/>
          </a:xfrm>
          <a:prstGeom prst="rect">
            <a:avLst/>
          </a:prstGeom>
          <a:noFill/>
        </p:spPr>
        <p:txBody>
          <a:bodyPr wrap="square" rtlCol="0">
            <a:spAutoFit/>
          </a:bodyPr>
          <a:lstStyle/>
          <a:p>
            <a:r>
              <a:rPr lang="en-US" sz="2000" dirty="0">
                <a:latin typeface="+mn-lt"/>
              </a:rPr>
              <a:t>Key advantages of R:</a:t>
            </a:r>
          </a:p>
          <a:p>
            <a:pPr marL="342900" indent="-342900">
              <a:buFont typeface="Wingdings" panose="05000000000000000000" pitchFamily="2" charset="2"/>
              <a:buChar char="Ø"/>
            </a:pPr>
            <a:r>
              <a:rPr lang="en-US" sz="2000" dirty="0">
                <a:latin typeface="+mn-lt"/>
              </a:rPr>
              <a:t>Free of charge</a:t>
            </a:r>
          </a:p>
          <a:p>
            <a:pPr marL="342900" indent="-342900">
              <a:buFont typeface="Wingdings" panose="05000000000000000000" pitchFamily="2" charset="2"/>
              <a:buChar char="Ø"/>
            </a:pPr>
            <a:r>
              <a:rPr lang="en-US" sz="2000" dirty="0">
                <a:latin typeface="+mn-lt"/>
              </a:rPr>
              <a:t>Cross-platform</a:t>
            </a:r>
          </a:p>
          <a:p>
            <a:pPr marL="342900" indent="-342900">
              <a:buFont typeface="Wingdings" panose="05000000000000000000" pitchFamily="2" charset="2"/>
              <a:buChar char="Ø"/>
            </a:pPr>
            <a:r>
              <a:rPr lang="en-US" sz="2000" dirty="0">
                <a:latin typeface="+mn-lt"/>
              </a:rPr>
              <a:t>Open source</a:t>
            </a:r>
          </a:p>
          <a:p>
            <a:pPr marL="342900" indent="-342900">
              <a:buFont typeface="Wingdings" panose="05000000000000000000" pitchFamily="2" charset="2"/>
              <a:buChar char="Ø"/>
            </a:pPr>
            <a:r>
              <a:rPr lang="en-US" sz="2000" dirty="0">
                <a:latin typeface="+mn-lt"/>
              </a:rPr>
              <a:t>Interactive programming</a:t>
            </a:r>
          </a:p>
          <a:p>
            <a:pPr marL="342900" indent="-342900">
              <a:buFont typeface="Wingdings" panose="05000000000000000000" pitchFamily="2" charset="2"/>
              <a:buChar char="Ø"/>
            </a:pPr>
            <a:r>
              <a:rPr lang="en-US" sz="2000" dirty="0">
                <a:latin typeface="+mn-lt"/>
              </a:rPr>
              <a:t>Statistical facilities</a:t>
            </a:r>
          </a:p>
          <a:p>
            <a:pPr marL="342900" indent="-342900">
              <a:buFont typeface="Wingdings" panose="05000000000000000000" pitchFamily="2" charset="2"/>
              <a:buChar char="Ø"/>
            </a:pPr>
            <a:r>
              <a:rPr lang="en-US" sz="2000" dirty="0">
                <a:latin typeface="+mn-lt"/>
              </a:rPr>
              <a:t>Graphics capabilities</a:t>
            </a:r>
          </a:p>
        </p:txBody>
      </p:sp>
      <p:pic>
        <p:nvPicPr>
          <p:cNvPr id="10" name="Picture 9">
            <a:extLst>
              <a:ext uri="{FF2B5EF4-FFF2-40B4-BE49-F238E27FC236}">
                <a16:creationId xmlns:a16="http://schemas.microsoft.com/office/drawing/2014/main" id="{136B7392-E2F6-44FE-BEC0-01C5472A21D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55738" y="846125"/>
            <a:ext cx="2863924" cy="2246769"/>
          </a:xfrm>
          <a:prstGeom prst="rect">
            <a:avLst/>
          </a:prstGeom>
        </p:spPr>
      </p:pic>
      <p:pic>
        <p:nvPicPr>
          <p:cNvPr id="12" name="Picture 11">
            <a:extLst>
              <a:ext uri="{FF2B5EF4-FFF2-40B4-BE49-F238E27FC236}">
                <a16:creationId xmlns:a16="http://schemas.microsoft.com/office/drawing/2014/main" id="{10C5CBA1-EE55-4CB2-8C22-B570017601A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33911" y="1393527"/>
            <a:ext cx="3064295" cy="2389175"/>
          </a:xfrm>
          <a:prstGeom prst="rect">
            <a:avLst/>
          </a:prstGeom>
        </p:spPr>
      </p:pic>
      <p:sp>
        <p:nvSpPr>
          <p:cNvPr id="13" name="Slide Number Placeholder 12">
            <a:extLst>
              <a:ext uri="{FF2B5EF4-FFF2-40B4-BE49-F238E27FC236}">
                <a16:creationId xmlns:a16="http://schemas.microsoft.com/office/drawing/2014/main" id="{291B6708-501E-4DEC-9C3E-1A300EB89B4D}"/>
              </a:ext>
            </a:extLst>
          </p:cNvPr>
          <p:cNvSpPr>
            <a:spLocks noGrp="1"/>
          </p:cNvSpPr>
          <p:nvPr>
            <p:ph type="sldNum" sz="quarter" idx="11"/>
          </p:nvPr>
        </p:nvSpPr>
        <p:spPr/>
        <p:txBody>
          <a:bodyPr/>
          <a:lstStyle/>
          <a:p>
            <a:fld id="{48105EDC-34E1-4D80-B051-D0CBD59863B8}" type="slidenum">
              <a:rPr lang="de-DE" altLang="de-DE" smtClean="0"/>
              <a:pPr/>
              <a:t>5</a:t>
            </a:fld>
            <a:endParaRPr lang="de-DE" altLang="de-DE">
              <a:solidFill>
                <a:schemeClr val="tx1"/>
              </a:solidFill>
            </a:endParaRPr>
          </a:p>
        </p:txBody>
      </p:sp>
    </p:spTree>
    <p:extLst>
      <p:ext uri="{BB962C8B-B14F-4D97-AF65-F5344CB8AC3E}">
        <p14:creationId xmlns:p14="http://schemas.microsoft.com/office/powerpoint/2010/main" val="1822297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903359"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2. Data structures in R</a:t>
            </a:r>
          </a:p>
        </p:txBody>
      </p:sp>
      <p:sp>
        <p:nvSpPr>
          <p:cNvPr id="6" name="Slide Number Placeholder 5">
            <a:extLst>
              <a:ext uri="{FF2B5EF4-FFF2-40B4-BE49-F238E27FC236}">
                <a16:creationId xmlns:a16="http://schemas.microsoft.com/office/drawing/2014/main" id="{0344C7B4-DABC-4737-B6B3-F4BD016501AE}"/>
              </a:ext>
            </a:extLst>
          </p:cNvPr>
          <p:cNvSpPr>
            <a:spLocks noGrp="1"/>
          </p:cNvSpPr>
          <p:nvPr>
            <p:ph type="sldNum" sz="quarter" idx="11"/>
          </p:nvPr>
        </p:nvSpPr>
        <p:spPr/>
        <p:txBody>
          <a:bodyPr/>
          <a:lstStyle/>
          <a:p>
            <a:fld id="{48105EDC-34E1-4D80-B051-D0CBD59863B8}" type="slidenum">
              <a:rPr lang="de-DE" altLang="de-DE" smtClean="0"/>
              <a:pPr/>
              <a:t>6</a:t>
            </a:fld>
            <a:endParaRPr lang="de-DE" altLang="de-DE">
              <a:solidFill>
                <a:schemeClr val="tx1"/>
              </a:solidFill>
            </a:endParaRPr>
          </a:p>
        </p:txBody>
      </p:sp>
      <p:pic>
        <p:nvPicPr>
          <p:cNvPr id="2052" name="Picture 4" descr="R Programming Data Types">
            <a:extLst>
              <a:ext uri="{FF2B5EF4-FFF2-40B4-BE49-F238E27FC236}">
                <a16:creationId xmlns:a16="http://schemas.microsoft.com/office/drawing/2014/main" id="{EC19AD46-C1F0-44C9-8FE3-41564D5F1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491630"/>
            <a:ext cx="2817059" cy="24994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ED22B92F-96E1-4B74-91F1-CD85C3892878}"/>
              </a:ext>
            </a:extLst>
          </p:cNvPr>
          <p:cNvGraphicFramePr>
            <a:graphicFrameLocks noGrp="1"/>
          </p:cNvGraphicFramePr>
          <p:nvPr>
            <p:extLst>
              <p:ext uri="{D42A27DB-BD31-4B8C-83A1-F6EECF244321}">
                <p14:modId xmlns:p14="http://schemas.microsoft.com/office/powerpoint/2010/main" val="3643989007"/>
              </p:ext>
            </p:extLst>
          </p:nvPr>
        </p:nvGraphicFramePr>
        <p:xfrm>
          <a:off x="719572" y="1491630"/>
          <a:ext cx="5148572" cy="2664296"/>
        </p:xfrm>
        <a:graphic>
          <a:graphicData uri="http://schemas.openxmlformats.org/drawingml/2006/table">
            <a:tbl>
              <a:tblPr/>
              <a:tblGrid>
                <a:gridCol w="845288">
                  <a:extLst>
                    <a:ext uri="{9D8B030D-6E8A-4147-A177-3AD203B41FA5}">
                      <a16:colId xmlns:a16="http://schemas.microsoft.com/office/drawing/2014/main" val="3317068269"/>
                    </a:ext>
                  </a:extLst>
                </a:gridCol>
                <a:gridCol w="1494972">
                  <a:extLst>
                    <a:ext uri="{9D8B030D-6E8A-4147-A177-3AD203B41FA5}">
                      <a16:colId xmlns:a16="http://schemas.microsoft.com/office/drawing/2014/main" val="3648967592"/>
                    </a:ext>
                  </a:extLst>
                </a:gridCol>
                <a:gridCol w="2808312">
                  <a:extLst>
                    <a:ext uri="{9D8B030D-6E8A-4147-A177-3AD203B41FA5}">
                      <a16:colId xmlns:a16="http://schemas.microsoft.com/office/drawing/2014/main" val="3133621920"/>
                    </a:ext>
                  </a:extLst>
                </a:gridCol>
              </a:tblGrid>
              <a:tr h="232791">
                <a:tc>
                  <a:txBody>
                    <a:bodyPr/>
                    <a:lstStyle/>
                    <a:p>
                      <a:pPr algn="l" fontAlgn="t"/>
                      <a:r>
                        <a:rPr lang="en-US" sz="800" dirty="0">
                          <a:solidFill>
                            <a:schemeClr val="tx1"/>
                          </a:solidFill>
                          <a:effectLst/>
                          <a:latin typeface="+mn-lt"/>
                        </a:rPr>
                        <a:t>Data type</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800" dirty="0">
                          <a:solidFill>
                            <a:schemeClr val="tx1"/>
                          </a:solidFill>
                          <a:effectLst/>
                          <a:latin typeface="+mn-lt"/>
                        </a:rPr>
                        <a:t>Example</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800" dirty="0">
                          <a:solidFill>
                            <a:schemeClr val="tx1"/>
                          </a:solidFill>
                          <a:effectLst/>
                          <a:latin typeface="+mn-lt"/>
                        </a:rPr>
                        <a:t>Description</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45187266"/>
                  </a:ext>
                </a:extLst>
              </a:tr>
              <a:tr h="508776">
                <a:tc>
                  <a:txBody>
                    <a:bodyPr/>
                    <a:lstStyle/>
                    <a:p>
                      <a:pPr algn="just" fontAlgn="t"/>
                      <a:r>
                        <a:rPr lang="en-US" sz="800" b="1" dirty="0">
                          <a:solidFill>
                            <a:srgbClr val="333333"/>
                          </a:solidFill>
                          <a:effectLst/>
                          <a:latin typeface="+mn-lt"/>
                        </a:rPr>
                        <a:t>Logical</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a:solidFill>
                            <a:srgbClr val="333333"/>
                          </a:solidFill>
                          <a:effectLst/>
                          <a:latin typeface="+mn-lt"/>
                        </a:rPr>
                        <a:t>True, False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a:solidFill>
                            <a:srgbClr val="333333"/>
                          </a:solidFill>
                          <a:effectLst/>
                          <a:latin typeface="+mn-lt"/>
                        </a:rPr>
                        <a:t>It is a special data type for data with only two possible values which can be construed as true/false.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46927935"/>
                  </a:ext>
                </a:extLst>
              </a:tr>
              <a:tr h="508776">
                <a:tc>
                  <a:txBody>
                    <a:bodyPr/>
                    <a:lstStyle/>
                    <a:p>
                      <a:pPr algn="just" fontAlgn="t"/>
                      <a:r>
                        <a:rPr lang="en-US" sz="800" b="1" dirty="0">
                          <a:solidFill>
                            <a:srgbClr val="333333"/>
                          </a:solidFill>
                          <a:effectLst/>
                          <a:latin typeface="+mn-lt"/>
                        </a:rPr>
                        <a:t>Numeric</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a:solidFill>
                            <a:srgbClr val="333333"/>
                          </a:solidFill>
                          <a:effectLst/>
                          <a:latin typeface="+mn-lt"/>
                        </a:rPr>
                        <a:t>12,32,112,5432</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a:solidFill>
                            <a:srgbClr val="333333"/>
                          </a:solidFill>
                          <a:effectLst/>
                          <a:latin typeface="+mn-lt"/>
                        </a:rPr>
                        <a:t>Decimal value is called numeric in R, and it is the default computational data type.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72141344"/>
                  </a:ext>
                </a:extLst>
              </a:tr>
              <a:tr h="284025">
                <a:tc>
                  <a:txBody>
                    <a:bodyPr/>
                    <a:lstStyle/>
                    <a:p>
                      <a:pPr algn="just" fontAlgn="t"/>
                      <a:r>
                        <a:rPr lang="en-US" sz="800" b="1" dirty="0">
                          <a:solidFill>
                            <a:srgbClr val="333333"/>
                          </a:solidFill>
                          <a:effectLst/>
                          <a:latin typeface="+mn-lt"/>
                        </a:rPr>
                        <a:t>Integer</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a:solidFill>
                            <a:srgbClr val="333333"/>
                          </a:solidFill>
                          <a:effectLst/>
                          <a:latin typeface="+mn-lt"/>
                        </a:rPr>
                        <a:t>3L, 66L, 2346L</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a:solidFill>
                            <a:srgbClr val="333333"/>
                          </a:solidFill>
                          <a:effectLst/>
                          <a:latin typeface="+mn-lt"/>
                        </a:rPr>
                        <a:t>Here, L tells R to store the value as an integer,</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25575320"/>
                  </a:ext>
                </a:extLst>
              </a:tr>
              <a:tr h="396400">
                <a:tc>
                  <a:txBody>
                    <a:bodyPr/>
                    <a:lstStyle/>
                    <a:p>
                      <a:pPr algn="just" fontAlgn="t"/>
                      <a:r>
                        <a:rPr lang="en-US" sz="800" b="1" dirty="0">
                          <a:solidFill>
                            <a:srgbClr val="333333"/>
                          </a:solidFill>
                          <a:effectLst/>
                          <a:latin typeface="+mn-lt"/>
                        </a:rPr>
                        <a:t>Complex</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a:solidFill>
                            <a:srgbClr val="333333"/>
                          </a:solidFill>
                          <a:effectLst/>
                          <a:latin typeface="+mn-lt"/>
                        </a:rPr>
                        <a:t>Z=1+2i, t=7+3i</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a:solidFill>
                            <a:srgbClr val="333333"/>
                          </a:solidFill>
                          <a:effectLst/>
                          <a:latin typeface="+mn-lt"/>
                        </a:rPr>
                        <a:t>A complex value in R is defined as the pure imaginary value i.</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47023653"/>
                  </a:ext>
                </a:extLst>
              </a:tr>
              <a:tr h="733528">
                <a:tc>
                  <a:txBody>
                    <a:bodyPr/>
                    <a:lstStyle/>
                    <a:p>
                      <a:pPr algn="just" fontAlgn="t"/>
                      <a:r>
                        <a:rPr lang="en-US" sz="800" b="1" dirty="0">
                          <a:solidFill>
                            <a:srgbClr val="333333"/>
                          </a:solidFill>
                          <a:effectLst/>
                          <a:latin typeface="+mn-lt"/>
                        </a:rPr>
                        <a:t>Character</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a:solidFill>
                            <a:srgbClr val="333333"/>
                          </a:solidFill>
                          <a:effectLst/>
                          <a:latin typeface="+mn-lt"/>
                        </a:rPr>
                        <a:t>'a', '"good'", "TRUE", '35.4'</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In R programming, a character is used to represent string values. We convert objects into character values with the help of </a:t>
                      </a:r>
                      <a:r>
                        <a:rPr lang="en-US" sz="800" dirty="0" err="1">
                          <a:solidFill>
                            <a:srgbClr val="333333"/>
                          </a:solidFill>
                          <a:effectLst/>
                          <a:latin typeface="+mn-lt"/>
                        </a:rPr>
                        <a:t>as.character</a:t>
                      </a:r>
                      <a:r>
                        <a:rPr lang="en-US" sz="800" dirty="0">
                          <a:solidFill>
                            <a:srgbClr val="333333"/>
                          </a:solidFill>
                          <a:effectLst/>
                          <a:latin typeface="+mn-lt"/>
                        </a:rPr>
                        <a:t>() function.</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44398855"/>
                  </a:ext>
                </a:extLst>
              </a:tr>
            </a:tbl>
          </a:graphicData>
        </a:graphic>
      </p:graphicFrame>
    </p:spTree>
    <p:extLst>
      <p:ext uri="{BB962C8B-B14F-4D97-AF65-F5344CB8AC3E}">
        <p14:creationId xmlns:p14="http://schemas.microsoft.com/office/powerpoint/2010/main" val="2892067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903359"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2. Data structures in R</a:t>
            </a:r>
          </a:p>
        </p:txBody>
      </p:sp>
      <p:sp>
        <p:nvSpPr>
          <p:cNvPr id="6" name="Slide Number Placeholder 5">
            <a:extLst>
              <a:ext uri="{FF2B5EF4-FFF2-40B4-BE49-F238E27FC236}">
                <a16:creationId xmlns:a16="http://schemas.microsoft.com/office/drawing/2014/main" id="{0344C7B4-DABC-4737-B6B3-F4BD016501AE}"/>
              </a:ext>
            </a:extLst>
          </p:cNvPr>
          <p:cNvSpPr>
            <a:spLocks noGrp="1"/>
          </p:cNvSpPr>
          <p:nvPr>
            <p:ph type="sldNum" sz="quarter" idx="11"/>
          </p:nvPr>
        </p:nvSpPr>
        <p:spPr/>
        <p:txBody>
          <a:bodyPr/>
          <a:lstStyle/>
          <a:p>
            <a:fld id="{48105EDC-34E1-4D80-B051-D0CBD59863B8}" type="slidenum">
              <a:rPr lang="de-DE" altLang="de-DE" smtClean="0"/>
              <a:pPr/>
              <a:t>7</a:t>
            </a:fld>
            <a:endParaRPr lang="de-DE" altLang="de-DE">
              <a:solidFill>
                <a:schemeClr val="tx1"/>
              </a:solidFill>
            </a:endParaRPr>
          </a:p>
        </p:txBody>
      </p:sp>
      <p:pic>
        <p:nvPicPr>
          <p:cNvPr id="1026" name="Picture 2" descr="http://venus.ifca.unican.es/Rintro/_images/dataStructuresNew.png">
            <a:extLst>
              <a:ext uri="{FF2B5EF4-FFF2-40B4-BE49-F238E27FC236}">
                <a16:creationId xmlns:a16="http://schemas.microsoft.com/office/drawing/2014/main" id="{00CFF6E6-291C-4994-94AF-C2D26C4F51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0156" y="1628306"/>
            <a:ext cx="3403844" cy="163278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EDC04A99-5CEC-4474-9CF9-739D0D4AE647}"/>
              </a:ext>
            </a:extLst>
          </p:cNvPr>
          <p:cNvSpPr/>
          <p:nvPr/>
        </p:nvSpPr>
        <p:spPr>
          <a:xfrm>
            <a:off x="309464" y="1628306"/>
            <a:ext cx="6624736" cy="2144177"/>
          </a:xfrm>
          <a:prstGeom prst="rect">
            <a:avLst/>
          </a:prstGeom>
        </p:spPr>
        <p:txBody>
          <a:bodyPr wrap="square">
            <a:spAutoFit/>
          </a:bodyPr>
          <a:lstStyle/>
          <a:p>
            <a:pPr>
              <a:buFont typeface="Arial" panose="020B0604020202020204" pitchFamily="34" charset="0"/>
              <a:buChar char="•"/>
            </a:pPr>
            <a:r>
              <a:rPr lang="en-US" sz="1000" b="1" dirty="0">
                <a:solidFill>
                  <a:srgbClr val="0000FF"/>
                </a:solidFill>
                <a:latin typeface="+mn-lt"/>
              </a:rPr>
              <a:t>Vectors</a:t>
            </a:r>
            <a:r>
              <a:rPr lang="en-US" sz="1000" dirty="0">
                <a:solidFill>
                  <a:srgbClr val="000000"/>
                </a:solidFill>
                <a:latin typeface="+mn-lt"/>
              </a:rPr>
              <a:t>: one-dimensional arrays used to store collection data of the same mode</a:t>
            </a:r>
          </a:p>
          <a:p>
            <a:pPr marL="742950" lvl="1" indent="-285750">
              <a:buFont typeface="Arial" panose="020B0604020202020204" pitchFamily="34" charset="0"/>
              <a:buChar char="•"/>
            </a:pPr>
            <a:r>
              <a:rPr lang="en-US" sz="1000" dirty="0">
                <a:solidFill>
                  <a:srgbClr val="000000"/>
                </a:solidFill>
                <a:latin typeface="+mn-lt"/>
              </a:rPr>
              <a:t>Numeric Vectors (mode: </a:t>
            </a:r>
            <a:r>
              <a:rPr lang="en-US" sz="1000" i="1" dirty="0">
                <a:solidFill>
                  <a:srgbClr val="000000"/>
                </a:solidFill>
                <a:latin typeface="+mn-lt"/>
              </a:rPr>
              <a:t>numeric</a:t>
            </a:r>
            <a:r>
              <a:rPr lang="en-US" sz="1000" dirty="0">
                <a:solidFill>
                  <a:srgbClr val="000000"/>
                </a:solidFill>
                <a:latin typeface="+mn-lt"/>
              </a:rPr>
              <a:t>)</a:t>
            </a:r>
          </a:p>
          <a:p>
            <a:pPr marL="742950" lvl="1" indent="-285750">
              <a:buFont typeface="Arial" panose="020B0604020202020204" pitchFamily="34" charset="0"/>
              <a:buChar char="•"/>
            </a:pPr>
            <a:r>
              <a:rPr lang="en-US" sz="1000" dirty="0">
                <a:solidFill>
                  <a:srgbClr val="000000"/>
                </a:solidFill>
                <a:latin typeface="+mn-lt"/>
              </a:rPr>
              <a:t>Complex Vectors (mode: </a:t>
            </a:r>
            <a:r>
              <a:rPr lang="en-US" sz="1000" i="1" dirty="0">
                <a:solidFill>
                  <a:srgbClr val="000000"/>
                </a:solidFill>
                <a:latin typeface="+mn-lt"/>
              </a:rPr>
              <a:t>complex</a:t>
            </a:r>
            <a:r>
              <a:rPr lang="en-US" sz="1000" dirty="0">
                <a:solidFill>
                  <a:srgbClr val="000000"/>
                </a:solidFill>
                <a:latin typeface="+mn-lt"/>
              </a:rPr>
              <a:t>)</a:t>
            </a:r>
          </a:p>
          <a:p>
            <a:pPr marL="742950" lvl="1" indent="-285750">
              <a:buFont typeface="Arial" panose="020B0604020202020204" pitchFamily="34" charset="0"/>
              <a:buChar char="•"/>
            </a:pPr>
            <a:r>
              <a:rPr lang="en-US" sz="1000" dirty="0">
                <a:solidFill>
                  <a:srgbClr val="000000"/>
                </a:solidFill>
                <a:latin typeface="+mn-lt"/>
              </a:rPr>
              <a:t>Logical Vectors (model: </a:t>
            </a:r>
            <a:r>
              <a:rPr lang="en-US" sz="1000" i="1" dirty="0">
                <a:solidFill>
                  <a:srgbClr val="000000"/>
                </a:solidFill>
                <a:latin typeface="+mn-lt"/>
              </a:rPr>
              <a:t>logical</a:t>
            </a:r>
            <a:r>
              <a:rPr lang="en-US" sz="1000" dirty="0">
                <a:solidFill>
                  <a:srgbClr val="000000"/>
                </a:solidFill>
                <a:latin typeface="+mn-lt"/>
              </a:rPr>
              <a:t>)</a:t>
            </a:r>
          </a:p>
          <a:p>
            <a:pPr marL="742950" lvl="1" indent="-285750">
              <a:spcAft>
                <a:spcPts val="800"/>
              </a:spcAft>
              <a:buFont typeface="Arial" panose="020B0604020202020204" pitchFamily="34" charset="0"/>
              <a:buChar char="•"/>
            </a:pPr>
            <a:r>
              <a:rPr lang="en-US" sz="1000" dirty="0">
                <a:solidFill>
                  <a:srgbClr val="000000"/>
                </a:solidFill>
                <a:latin typeface="+mn-lt"/>
              </a:rPr>
              <a:t>Character Vector or text strings (mode: character)</a:t>
            </a:r>
          </a:p>
          <a:p>
            <a:pPr>
              <a:spcAft>
                <a:spcPts val="800"/>
              </a:spcAft>
              <a:buFont typeface="Arial" panose="020B0604020202020204" pitchFamily="34" charset="0"/>
              <a:buChar char="•"/>
            </a:pPr>
            <a:r>
              <a:rPr lang="en-US" sz="1000" b="1" dirty="0">
                <a:solidFill>
                  <a:srgbClr val="0000FF"/>
                </a:solidFill>
                <a:latin typeface="+mn-lt"/>
              </a:rPr>
              <a:t>Matrices</a:t>
            </a:r>
            <a:r>
              <a:rPr lang="en-US" sz="1000" dirty="0">
                <a:solidFill>
                  <a:srgbClr val="000000"/>
                </a:solidFill>
                <a:latin typeface="+mn-lt"/>
              </a:rPr>
              <a:t>: two-dimensional arrays to store collections of data of the same mode.</a:t>
            </a:r>
          </a:p>
          <a:p>
            <a:pPr>
              <a:spcAft>
                <a:spcPts val="800"/>
              </a:spcAft>
              <a:buFont typeface="Arial" panose="020B0604020202020204" pitchFamily="34" charset="0"/>
              <a:buChar char="•"/>
            </a:pPr>
            <a:r>
              <a:rPr lang="en-US" sz="1000" b="1" dirty="0">
                <a:solidFill>
                  <a:srgbClr val="0000FF"/>
                </a:solidFill>
                <a:latin typeface="+mn-lt"/>
              </a:rPr>
              <a:t>Arrays</a:t>
            </a:r>
            <a:r>
              <a:rPr lang="en-US" sz="1000" dirty="0">
                <a:solidFill>
                  <a:srgbClr val="000000"/>
                </a:solidFill>
                <a:latin typeface="+mn-lt"/>
              </a:rPr>
              <a:t>: similar to matrices but they can be multi-dimensional (more than 2D) </a:t>
            </a:r>
          </a:p>
          <a:p>
            <a:pPr>
              <a:spcAft>
                <a:spcPts val="800"/>
              </a:spcAft>
              <a:buFont typeface="Arial" panose="020B0604020202020204" pitchFamily="34" charset="0"/>
              <a:buChar char="•"/>
            </a:pPr>
            <a:r>
              <a:rPr lang="en-US" sz="1000" b="1" dirty="0">
                <a:solidFill>
                  <a:srgbClr val="000000"/>
                </a:solidFill>
                <a:latin typeface="+mn-lt"/>
              </a:rPr>
              <a:t>Lists</a:t>
            </a:r>
            <a:r>
              <a:rPr lang="en-US" sz="1000" dirty="0">
                <a:solidFill>
                  <a:srgbClr val="000000"/>
                </a:solidFill>
                <a:latin typeface="+mn-lt"/>
              </a:rPr>
              <a:t>: ordered collection of objects, where the elements can be of different types</a:t>
            </a:r>
          </a:p>
          <a:p>
            <a:pPr>
              <a:spcAft>
                <a:spcPts val="800"/>
              </a:spcAft>
              <a:buFont typeface="Arial" panose="020B0604020202020204" pitchFamily="34" charset="0"/>
              <a:buChar char="•"/>
            </a:pPr>
            <a:r>
              <a:rPr lang="en-US" sz="1000" b="1" dirty="0">
                <a:solidFill>
                  <a:srgbClr val="FF00FF"/>
                </a:solidFill>
                <a:latin typeface="+mn-lt"/>
              </a:rPr>
              <a:t>Data Frames</a:t>
            </a:r>
            <a:r>
              <a:rPr lang="en-US" sz="1000" dirty="0">
                <a:solidFill>
                  <a:srgbClr val="000000"/>
                </a:solidFill>
                <a:latin typeface="+mn-lt"/>
              </a:rPr>
              <a:t>: generalization of matrices where different columns can store different mode data.</a:t>
            </a:r>
          </a:p>
          <a:p>
            <a:pPr>
              <a:spcAft>
                <a:spcPts val="800"/>
              </a:spcAft>
              <a:buFont typeface="Arial" panose="020B0604020202020204" pitchFamily="34" charset="0"/>
              <a:buChar char="•"/>
            </a:pPr>
            <a:r>
              <a:rPr lang="en-US" sz="1000" b="1" dirty="0">
                <a:solidFill>
                  <a:srgbClr val="008000"/>
                </a:solidFill>
                <a:latin typeface="+mn-lt"/>
              </a:rPr>
              <a:t>Functions</a:t>
            </a:r>
            <a:r>
              <a:rPr lang="en-US" sz="1000" dirty="0">
                <a:solidFill>
                  <a:srgbClr val="000000"/>
                </a:solidFill>
                <a:latin typeface="+mn-lt"/>
              </a:rPr>
              <a:t>: objects created by the user and reused to make specific operations.</a:t>
            </a:r>
          </a:p>
        </p:txBody>
      </p:sp>
    </p:spTree>
    <p:extLst>
      <p:ext uri="{BB962C8B-B14F-4D97-AF65-F5344CB8AC3E}">
        <p14:creationId xmlns:p14="http://schemas.microsoft.com/office/powerpoint/2010/main" val="4266850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759089"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3. Getting data into R</a:t>
            </a:r>
          </a:p>
        </p:txBody>
      </p:sp>
      <p:sp>
        <p:nvSpPr>
          <p:cNvPr id="2" name="Slide Number Placeholder 1">
            <a:extLst>
              <a:ext uri="{FF2B5EF4-FFF2-40B4-BE49-F238E27FC236}">
                <a16:creationId xmlns:a16="http://schemas.microsoft.com/office/drawing/2014/main" id="{4176AD70-AE94-4707-8855-97299D22C18B}"/>
              </a:ext>
            </a:extLst>
          </p:cNvPr>
          <p:cNvSpPr>
            <a:spLocks noGrp="1"/>
          </p:cNvSpPr>
          <p:nvPr>
            <p:ph type="sldNum" sz="quarter" idx="11"/>
          </p:nvPr>
        </p:nvSpPr>
        <p:spPr/>
        <p:txBody>
          <a:bodyPr/>
          <a:lstStyle/>
          <a:p>
            <a:fld id="{48105EDC-34E1-4D80-B051-D0CBD59863B8}" type="slidenum">
              <a:rPr lang="de-DE" altLang="de-DE" smtClean="0"/>
              <a:pPr/>
              <a:t>8</a:t>
            </a:fld>
            <a:endParaRPr lang="de-DE" altLang="de-DE">
              <a:solidFill>
                <a:schemeClr val="tx1"/>
              </a:solidFill>
            </a:endParaRPr>
          </a:p>
        </p:txBody>
      </p:sp>
      <p:pic>
        <p:nvPicPr>
          <p:cNvPr id="6" name="Picture 5">
            <a:extLst>
              <a:ext uri="{FF2B5EF4-FFF2-40B4-BE49-F238E27FC236}">
                <a16:creationId xmlns:a16="http://schemas.microsoft.com/office/drawing/2014/main" id="{DB20B547-657D-4011-8607-8B0584A3B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280" y="1445221"/>
            <a:ext cx="3957797" cy="2683634"/>
          </a:xfrm>
          <a:prstGeom prst="rect">
            <a:avLst/>
          </a:prstGeom>
        </p:spPr>
      </p:pic>
      <p:grpSp>
        <p:nvGrpSpPr>
          <p:cNvPr id="13" name="Group 12">
            <a:extLst>
              <a:ext uri="{FF2B5EF4-FFF2-40B4-BE49-F238E27FC236}">
                <a16:creationId xmlns:a16="http://schemas.microsoft.com/office/drawing/2014/main" id="{28A71413-1930-40B5-B1DD-C249DA4FB5E9}"/>
              </a:ext>
            </a:extLst>
          </p:cNvPr>
          <p:cNvGrpSpPr/>
          <p:nvPr/>
        </p:nvGrpSpPr>
        <p:grpSpPr>
          <a:xfrm>
            <a:off x="5508104" y="1074301"/>
            <a:ext cx="3263416" cy="3366845"/>
            <a:chOff x="5508104" y="875356"/>
            <a:chExt cx="3263416" cy="3366845"/>
          </a:xfrm>
        </p:grpSpPr>
        <p:pic>
          <p:nvPicPr>
            <p:cNvPr id="3074" name="Picture 2" descr="Reading Data From txt|csv Files: readr package">
              <a:extLst>
                <a:ext uri="{FF2B5EF4-FFF2-40B4-BE49-F238E27FC236}">
                  <a16:creationId xmlns:a16="http://schemas.microsoft.com/office/drawing/2014/main" id="{2CC528B8-53C4-4A45-8D07-108464521F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122" t="41221" b="22001"/>
            <a:stretch/>
          </p:blipFill>
          <p:spPr bwMode="auto">
            <a:xfrm>
              <a:off x="7377472" y="2207912"/>
              <a:ext cx="1394048" cy="677311"/>
            </a:xfrm>
            <a:prstGeom prst="rect">
              <a:avLst/>
            </a:prstGeom>
            <a:noFill/>
            <a:extLst>
              <a:ext uri="{909E8E84-426E-40DD-AFC4-6F175D3DCCD1}">
                <a14:hiddenFill xmlns:a14="http://schemas.microsoft.com/office/drawing/2010/main">
                  <a:solidFill>
                    <a:srgbClr val="FFFFFF"/>
                  </a:solidFill>
                </a14:hiddenFill>
              </a:ext>
            </a:extLst>
          </p:spPr>
        </p:pic>
        <p:sp>
          <p:nvSpPr>
            <p:cNvPr id="8" name="Arrow: Curved Down 7">
              <a:extLst>
                <a:ext uri="{FF2B5EF4-FFF2-40B4-BE49-F238E27FC236}">
                  <a16:creationId xmlns:a16="http://schemas.microsoft.com/office/drawing/2014/main" id="{40684131-A8A2-4AAC-8CF4-8EA6BD71688D}"/>
                </a:ext>
              </a:extLst>
            </p:cNvPr>
            <p:cNvSpPr/>
            <p:nvPr/>
          </p:nvSpPr>
          <p:spPr bwMode="auto">
            <a:xfrm>
              <a:off x="6027646" y="1246367"/>
              <a:ext cx="2247606" cy="777037"/>
            </a:xfrm>
            <a:prstGeom prst="curvedDownArrow">
              <a:avLst/>
            </a:prstGeom>
            <a:solidFill>
              <a:schemeClr val="accent5"/>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pic>
          <p:nvPicPr>
            <p:cNvPr id="3076" name="Picture 4" descr="R">
              <a:extLst>
                <a:ext uri="{FF2B5EF4-FFF2-40B4-BE49-F238E27FC236}">
                  <a16:creationId xmlns:a16="http://schemas.microsoft.com/office/drawing/2014/main" id="{176558D6-FF7E-4E93-A0E8-FC49ED175D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104" y="2158048"/>
              <a:ext cx="1002629" cy="777038"/>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Curved Down 11">
              <a:extLst>
                <a:ext uri="{FF2B5EF4-FFF2-40B4-BE49-F238E27FC236}">
                  <a16:creationId xmlns:a16="http://schemas.microsoft.com/office/drawing/2014/main" id="{EE1A2542-3FFC-4BD2-BE9E-3DD443AB7FF2}"/>
                </a:ext>
              </a:extLst>
            </p:cNvPr>
            <p:cNvSpPr/>
            <p:nvPr/>
          </p:nvSpPr>
          <p:spPr bwMode="auto">
            <a:xfrm rot="10800000">
              <a:off x="6027646" y="3018849"/>
              <a:ext cx="2247606" cy="777037"/>
            </a:xfrm>
            <a:prstGeom prst="curvedDownArrow">
              <a:avLst/>
            </a:prstGeom>
            <a:solidFill>
              <a:schemeClr val="accent5"/>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9" name="TextBox 8">
              <a:extLst>
                <a:ext uri="{FF2B5EF4-FFF2-40B4-BE49-F238E27FC236}">
                  <a16:creationId xmlns:a16="http://schemas.microsoft.com/office/drawing/2014/main" id="{20DA0656-6CAA-4661-9FB7-C136618AA1FE}"/>
                </a:ext>
              </a:extLst>
            </p:cNvPr>
            <p:cNvSpPr txBox="1"/>
            <p:nvPr/>
          </p:nvSpPr>
          <p:spPr>
            <a:xfrm>
              <a:off x="5997127" y="875356"/>
              <a:ext cx="2308645" cy="338554"/>
            </a:xfrm>
            <a:prstGeom prst="rect">
              <a:avLst/>
            </a:prstGeom>
            <a:noFill/>
          </p:spPr>
          <p:txBody>
            <a:bodyPr wrap="none" rtlCol="0">
              <a:spAutoFit/>
            </a:bodyPr>
            <a:lstStyle/>
            <a:p>
              <a:r>
                <a:rPr lang="en-US" sz="1600" dirty="0">
                  <a:solidFill>
                    <a:srgbClr val="00589C"/>
                  </a:solidFill>
                  <a:latin typeface="+mn-lt"/>
                </a:rPr>
                <a:t>Export: </a:t>
              </a:r>
              <a:r>
                <a:rPr lang="en-US" sz="1600" dirty="0" err="1">
                  <a:solidFill>
                    <a:srgbClr val="00589C"/>
                  </a:solidFill>
                  <a:latin typeface="+mn-lt"/>
                </a:rPr>
                <a:t>write.table</a:t>
              </a:r>
              <a:r>
                <a:rPr lang="en-US" sz="1600" dirty="0">
                  <a:solidFill>
                    <a:srgbClr val="00589C"/>
                  </a:solidFill>
                  <a:latin typeface="+mn-lt"/>
                </a:rPr>
                <a:t>()</a:t>
              </a:r>
            </a:p>
          </p:txBody>
        </p:sp>
        <p:sp>
          <p:nvSpPr>
            <p:cNvPr id="14" name="TextBox 13">
              <a:extLst>
                <a:ext uri="{FF2B5EF4-FFF2-40B4-BE49-F238E27FC236}">
                  <a16:creationId xmlns:a16="http://schemas.microsoft.com/office/drawing/2014/main" id="{A17C5DC2-E270-4A7F-A519-6F197E094CF3}"/>
                </a:ext>
              </a:extLst>
            </p:cNvPr>
            <p:cNvSpPr txBox="1"/>
            <p:nvPr/>
          </p:nvSpPr>
          <p:spPr>
            <a:xfrm>
              <a:off x="6005943" y="3903647"/>
              <a:ext cx="2291012" cy="338554"/>
            </a:xfrm>
            <a:prstGeom prst="rect">
              <a:avLst/>
            </a:prstGeom>
            <a:noFill/>
          </p:spPr>
          <p:txBody>
            <a:bodyPr wrap="none" rtlCol="0">
              <a:spAutoFit/>
            </a:bodyPr>
            <a:lstStyle/>
            <a:p>
              <a:r>
                <a:rPr lang="en-US" sz="1600" dirty="0">
                  <a:solidFill>
                    <a:srgbClr val="00589C"/>
                  </a:solidFill>
                  <a:latin typeface="+mn-lt"/>
                </a:rPr>
                <a:t>Import: </a:t>
              </a:r>
              <a:r>
                <a:rPr lang="en-US" sz="1600" dirty="0" err="1">
                  <a:solidFill>
                    <a:srgbClr val="00589C"/>
                  </a:solidFill>
                  <a:latin typeface="+mn-lt"/>
                </a:rPr>
                <a:t>read.table</a:t>
              </a:r>
              <a:r>
                <a:rPr lang="en-US" sz="1600" dirty="0">
                  <a:solidFill>
                    <a:srgbClr val="00589C"/>
                  </a:solidFill>
                  <a:latin typeface="+mn-lt"/>
                </a:rPr>
                <a:t>()</a:t>
              </a:r>
            </a:p>
          </p:txBody>
        </p:sp>
      </p:grpSp>
    </p:spTree>
    <p:extLst>
      <p:ext uri="{BB962C8B-B14F-4D97-AF65-F5344CB8AC3E}">
        <p14:creationId xmlns:p14="http://schemas.microsoft.com/office/powerpoint/2010/main" val="1329987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9</a:t>
            </a:fld>
            <a:endParaRPr lang="de-DE" altLang="de-DE">
              <a:solidFill>
                <a:schemeClr val="tx1"/>
              </a:solidFill>
            </a:endParaRPr>
          </a:p>
        </p:txBody>
      </p:sp>
      <p:sp>
        <p:nvSpPr>
          <p:cNvPr id="5" name="TextBox 4">
            <a:extLst>
              <a:ext uri="{FF2B5EF4-FFF2-40B4-BE49-F238E27FC236}">
                <a16:creationId xmlns:a16="http://schemas.microsoft.com/office/drawing/2014/main" id="{4ACE272B-F0D8-4BDF-AE77-04396EBD4219}"/>
              </a:ext>
            </a:extLst>
          </p:cNvPr>
          <p:cNvSpPr txBox="1"/>
          <p:nvPr/>
        </p:nvSpPr>
        <p:spPr>
          <a:xfrm>
            <a:off x="971600" y="2744896"/>
            <a:ext cx="2735044" cy="1267014"/>
          </a:xfrm>
          <a:prstGeom prst="rect">
            <a:avLst/>
          </a:prstGeom>
          <a:noFill/>
        </p:spPr>
        <p:txBody>
          <a:bodyPr wrap="none" rtlCol="0">
            <a:spAutoFit/>
          </a:bodyPr>
          <a:lstStyle/>
          <a:p>
            <a:r>
              <a:rPr lang="en-US" sz="2000" b="1" dirty="0">
                <a:solidFill>
                  <a:srgbClr val="00589C"/>
                </a:solidFill>
                <a:latin typeface="+mn-lt"/>
              </a:rPr>
              <a:t>Function sources:</a:t>
            </a:r>
          </a:p>
          <a:p>
            <a:pPr marL="285750" indent="-285750">
              <a:spcAft>
                <a:spcPts val="500"/>
              </a:spcAft>
              <a:buFont typeface="Wingdings" panose="05000000000000000000" pitchFamily="2" charset="2"/>
              <a:buChar char="Ø"/>
            </a:pPr>
            <a:r>
              <a:rPr lang="en-US" sz="1600" dirty="0">
                <a:latin typeface="+mn-lt"/>
              </a:rPr>
              <a:t>Built-in</a:t>
            </a:r>
          </a:p>
          <a:p>
            <a:pPr marL="285750" indent="-285750">
              <a:spcAft>
                <a:spcPts val="500"/>
              </a:spcAft>
              <a:buFont typeface="Wingdings" panose="05000000000000000000" pitchFamily="2" charset="2"/>
              <a:buChar char="Ø"/>
            </a:pPr>
            <a:r>
              <a:rPr lang="en-US" sz="1600" dirty="0">
                <a:latin typeface="+mn-lt"/>
              </a:rPr>
              <a:t>Third-party packages</a:t>
            </a:r>
          </a:p>
          <a:p>
            <a:pPr marL="285750" indent="-285750">
              <a:spcAft>
                <a:spcPts val="500"/>
              </a:spcAft>
              <a:buFont typeface="Wingdings" panose="05000000000000000000" pitchFamily="2" charset="2"/>
              <a:buChar char="Ø"/>
            </a:pPr>
            <a:r>
              <a:rPr lang="en-US" sz="1600" dirty="0">
                <a:latin typeface="+mn-lt"/>
              </a:rPr>
              <a:t>Self-defined</a:t>
            </a:r>
          </a:p>
        </p:txBody>
      </p:sp>
      <p:sp>
        <p:nvSpPr>
          <p:cNvPr id="6" name="Rectangle 5">
            <a:extLst>
              <a:ext uri="{FF2B5EF4-FFF2-40B4-BE49-F238E27FC236}">
                <a16:creationId xmlns:a16="http://schemas.microsoft.com/office/drawing/2014/main" id="{DE00B967-FEF6-4BFF-A290-1ECDB410B9E0}"/>
              </a:ext>
            </a:extLst>
          </p:cNvPr>
          <p:cNvSpPr/>
          <p:nvPr/>
        </p:nvSpPr>
        <p:spPr>
          <a:xfrm>
            <a:off x="971600" y="1622402"/>
            <a:ext cx="4572000" cy="830997"/>
          </a:xfrm>
          <a:prstGeom prst="rect">
            <a:avLst/>
          </a:prstGeom>
        </p:spPr>
        <p:txBody>
          <a:bodyPr>
            <a:spAutoFit/>
          </a:bodyPr>
          <a:lstStyle/>
          <a:p>
            <a:r>
              <a:rPr lang="en-US" sz="2000" b="1" dirty="0">
                <a:solidFill>
                  <a:srgbClr val="00589C"/>
                </a:solidFill>
                <a:latin typeface="+mn-lt"/>
                <a:cs typeface="ＭＳ Ｐゴシック"/>
              </a:rPr>
              <a:t>What’s function:</a:t>
            </a:r>
          </a:p>
          <a:p>
            <a:r>
              <a:rPr lang="en-US" sz="1400" dirty="0">
                <a:latin typeface="+mn-lt"/>
                <a:cs typeface="ＭＳ Ｐゴシック"/>
              </a:rPr>
              <a:t>A function is a set of statements organized together to perform a specific task.</a:t>
            </a:r>
            <a:endParaRPr lang="en-US" sz="1400" dirty="0">
              <a:latin typeface="+mn-lt"/>
            </a:endParaRPr>
          </a:p>
        </p:txBody>
      </p:sp>
      <p:sp>
        <p:nvSpPr>
          <p:cNvPr id="10" name="Rectangle 9">
            <a:extLst>
              <a:ext uri="{FF2B5EF4-FFF2-40B4-BE49-F238E27FC236}">
                <a16:creationId xmlns:a16="http://schemas.microsoft.com/office/drawing/2014/main" id="{56CFAAF7-72D3-4B41-9449-B8921E05739F}"/>
              </a:ext>
            </a:extLst>
          </p:cNvPr>
          <p:cNvSpPr/>
          <p:nvPr/>
        </p:nvSpPr>
        <p:spPr>
          <a:xfrm>
            <a:off x="4572000" y="2571750"/>
            <a:ext cx="4275656" cy="1815882"/>
          </a:xfrm>
          <a:prstGeom prst="rect">
            <a:avLst/>
          </a:prstGeom>
          <a:solidFill>
            <a:schemeClr val="accent3">
              <a:lumMod val="95000"/>
            </a:schemeClr>
          </a:solidFill>
        </p:spPr>
        <p:txBody>
          <a:bodyPr wrap="square">
            <a:spAutoFit/>
          </a:bodyPr>
          <a:lstStyle/>
          <a:p>
            <a:r>
              <a:rPr lang="en-US" sz="1600" dirty="0" err="1">
                <a:solidFill>
                  <a:srgbClr val="000000"/>
                </a:solidFill>
                <a:cs typeface="Arial" panose="020B0604020202020204" pitchFamily="34" charset="0"/>
              </a:rPr>
              <a:t>Funtion_name</a:t>
            </a:r>
            <a:r>
              <a:rPr lang="en-US" sz="1600" dirty="0">
                <a:solidFill>
                  <a:srgbClr val="000000"/>
                </a:solidFill>
                <a:cs typeface="Arial" panose="020B0604020202020204" pitchFamily="34" charset="0"/>
              </a:rPr>
              <a:t> &lt;- </a:t>
            </a:r>
            <a:r>
              <a:rPr lang="en-US" sz="1600" b="1" dirty="0">
                <a:solidFill>
                  <a:srgbClr val="00589C"/>
                </a:solidFill>
                <a:cs typeface="Arial" panose="020B0604020202020204" pitchFamily="34" charset="0"/>
              </a:rPr>
              <a:t>function</a:t>
            </a:r>
            <a:r>
              <a:rPr lang="en-US" sz="1600" dirty="0">
                <a:solidFill>
                  <a:srgbClr val="000000"/>
                </a:solidFill>
                <a:cs typeface="Arial" panose="020B0604020202020204" pitchFamily="34" charset="0"/>
              </a:rPr>
              <a:t>(parameters)</a:t>
            </a:r>
            <a:br>
              <a:rPr lang="en-US" sz="1600" dirty="0">
                <a:cs typeface="Arial" panose="020B0604020202020204" pitchFamily="34" charset="0"/>
              </a:rPr>
            </a:br>
            <a:r>
              <a:rPr lang="en-US" sz="1600" dirty="0">
                <a:solidFill>
                  <a:srgbClr val="000000"/>
                </a:solidFill>
                <a:cs typeface="Arial" panose="020B0604020202020204" pitchFamily="34" charset="0"/>
              </a:rPr>
              <a:t>{</a:t>
            </a:r>
          </a:p>
          <a:p>
            <a:pPr lvl="1"/>
            <a:r>
              <a:rPr lang="en-US" sz="1600" dirty="0">
                <a:solidFill>
                  <a:srgbClr val="000000"/>
                </a:solidFill>
                <a:cs typeface="Arial" panose="020B0604020202020204" pitchFamily="34" charset="0"/>
              </a:rPr>
              <a:t>…</a:t>
            </a:r>
            <a:br>
              <a:rPr lang="en-US" sz="1600" dirty="0">
                <a:cs typeface="Arial" panose="020B0604020202020204" pitchFamily="34" charset="0"/>
              </a:rPr>
            </a:br>
            <a:r>
              <a:rPr lang="en-US" sz="1600" dirty="0">
                <a:cs typeface="Arial" panose="020B0604020202020204" pitchFamily="34" charset="0"/>
              </a:rPr>
              <a:t>function b</a:t>
            </a:r>
            <a:r>
              <a:rPr lang="en-US" sz="1600" dirty="0">
                <a:solidFill>
                  <a:srgbClr val="000000"/>
                </a:solidFill>
                <a:cs typeface="Arial" panose="020B0604020202020204" pitchFamily="34" charset="0"/>
              </a:rPr>
              <a:t>ody (commands chunk)</a:t>
            </a:r>
          </a:p>
          <a:p>
            <a:pPr lvl="1"/>
            <a:r>
              <a:rPr lang="en-US" sz="1600" dirty="0">
                <a:solidFill>
                  <a:srgbClr val="000000"/>
                </a:solidFill>
                <a:cs typeface="Arial" panose="020B0604020202020204" pitchFamily="34" charset="0"/>
              </a:rPr>
              <a:t>…</a:t>
            </a:r>
            <a:br>
              <a:rPr lang="en-US" sz="1600" dirty="0">
                <a:cs typeface="Arial" panose="020B0604020202020204" pitchFamily="34" charset="0"/>
              </a:rPr>
            </a:br>
            <a:r>
              <a:rPr lang="en-US" sz="1600" dirty="0">
                <a:solidFill>
                  <a:srgbClr val="000000"/>
                </a:solidFill>
                <a:cs typeface="Arial" panose="020B0604020202020204" pitchFamily="34" charset="0"/>
              </a:rPr>
              <a:t>return ()</a:t>
            </a:r>
          </a:p>
          <a:p>
            <a:pPr marL="55563" lvl="1"/>
            <a:r>
              <a:rPr lang="en-US" sz="1600" dirty="0">
                <a:solidFill>
                  <a:srgbClr val="000000"/>
                </a:solidFill>
                <a:cs typeface="Arial" panose="020B0604020202020204" pitchFamily="34" charset="0"/>
              </a:rPr>
              <a:t>}</a:t>
            </a:r>
            <a:endParaRPr lang="en-US" sz="1600" dirty="0">
              <a:cs typeface="Arial" panose="020B0604020202020204" pitchFamily="34" charset="0"/>
            </a:endParaRPr>
          </a:p>
        </p:txBody>
      </p:sp>
    </p:spTree>
    <p:extLst>
      <p:ext uri="{BB962C8B-B14F-4D97-AF65-F5344CB8AC3E}">
        <p14:creationId xmlns:p14="http://schemas.microsoft.com/office/powerpoint/2010/main" val="1488573944"/>
      </p:ext>
    </p:extLst>
  </p:cSld>
  <p:clrMapOvr>
    <a:masterClrMapping/>
  </p:clrMapOvr>
</p:sld>
</file>

<file path=ppt/theme/theme1.xml><?xml version="1.0" encoding="utf-8"?>
<a:theme xmlns:a="http://schemas.openxmlformats.org/drawingml/2006/main" name="GFZ_Praesentation_DE">
  <a:themeElements>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ere Präsentation">
      <a:majorFont>
        <a:latin typeface="Verdana"/>
        <a:ea typeface="ＭＳ Ｐゴシック"/>
        <a:cs typeface=""/>
      </a:majorFont>
      <a:minorFont>
        <a:latin typeface="Verdana"/>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96"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GFZ_Praesentation_blanko_eng.16x9 [Kompatibilitätsmodus]" id="{848BB4CB-CB3F-40D7-8280-F70AFA76886F}" vid="{74AA69A1-D48A-4BF3-AC59-BE1D7FD1E45A}"/>
    </a:ext>
  </a:ext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GFZ_Praesentation_ppt2013_16x9_en</Template>
  <TotalTime>0</TotalTime>
  <Words>2368</Words>
  <Application>Microsoft Office PowerPoint</Application>
  <PresentationFormat>On-screen Show (16:9)</PresentationFormat>
  <Paragraphs>402</Paragraphs>
  <Slides>23</Slides>
  <Notes>18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4" baseType="lpstr">
      <vt:lpstr>Arial Unicode MS</vt:lpstr>
      <vt:lpstr>MS PGothic</vt:lpstr>
      <vt:lpstr>MS PGothic</vt:lpstr>
      <vt:lpstr>Arial</vt:lpstr>
      <vt:lpstr>Cambria Math</vt:lpstr>
      <vt:lpstr>Consolas</vt:lpstr>
      <vt:lpstr>Symbol</vt:lpstr>
      <vt:lpstr>Verdana</vt:lpstr>
      <vt:lpstr>Wingdings</vt:lpstr>
      <vt:lpstr>GFZ_Praesentation_DE</vt:lpstr>
      <vt:lpstr>Formel</vt:lpstr>
      <vt:lpstr>Flood Risk Seminar</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AV-Medien_G222</dc:creator>
  <cp:lastModifiedBy>Guan Xiaoxiang</cp:lastModifiedBy>
  <cp:revision>185</cp:revision>
  <dcterms:created xsi:type="dcterms:W3CDTF">2018-04-25T15:07:40Z</dcterms:created>
  <dcterms:modified xsi:type="dcterms:W3CDTF">2023-07-19T08:59:07Z</dcterms:modified>
</cp:coreProperties>
</file>