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handoutMasterIdLst>
    <p:handoutMasterId r:id="rId37"/>
  </p:handoutMasterIdLst>
  <p:sldIdLst>
    <p:sldId id="258" r:id="rId2"/>
    <p:sldId id="257" r:id="rId3"/>
    <p:sldId id="287" r:id="rId4"/>
    <p:sldId id="288" r:id="rId5"/>
    <p:sldId id="285" r:id="rId6"/>
    <p:sldId id="263" r:id="rId7"/>
    <p:sldId id="286" r:id="rId8"/>
    <p:sldId id="268" r:id="rId9"/>
    <p:sldId id="264" r:id="rId10"/>
    <p:sldId id="265" r:id="rId11"/>
    <p:sldId id="269" r:id="rId12"/>
    <p:sldId id="260" r:id="rId13"/>
    <p:sldId id="298" r:id="rId14"/>
    <p:sldId id="271" r:id="rId15"/>
    <p:sldId id="280" r:id="rId16"/>
    <p:sldId id="282" r:id="rId17"/>
    <p:sldId id="283" r:id="rId18"/>
    <p:sldId id="290" r:id="rId19"/>
    <p:sldId id="292" r:id="rId20"/>
    <p:sldId id="291" r:id="rId21"/>
    <p:sldId id="299" r:id="rId22"/>
    <p:sldId id="293" r:id="rId23"/>
    <p:sldId id="294" r:id="rId24"/>
    <p:sldId id="295" r:id="rId25"/>
    <p:sldId id="296" r:id="rId26"/>
    <p:sldId id="266" r:id="rId27"/>
    <p:sldId id="297" r:id="rId28"/>
    <p:sldId id="270" r:id="rId29"/>
    <p:sldId id="273" r:id="rId30"/>
    <p:sldId id="277" r:id="rId31"/>
    <p:sldId id="274" r:id="rId32"/>
    <p:sldId id="284" r:id="rId33"/>
    <p:sldId id="275" r:id="rId34"/>
    <p:sldId id="278" r:id="rId35"/>
  </p:sldIdLst>
  <p:sldSz cx="9144000" cy="5143500" type="screen16x9"/>
  <p:notesSz cx="6858000" cy="9144000"/>
  <p:defaultTextStyle>
    <a:defPPr>
      <a:defRPr lang="de-DE"/>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95"/>
    <a:srgbClr val="00589C"/>
    <a:srgbClr val="EFC203"/>
    <a:srgbClr val="FFFFFF"/>
    <a:srgbClr val="E3E4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90" autoAdjust="0"/>
    <p:restoredTop sz="94291" autoAdjust="0"/>
  </p:normalViewPr>
  <p:slideViewPr>
    <p:cSldViewPr>
      <p:cViewPr varScale="1">
        <p:scale>
          <a:sx n="109" d="100"/>
          <a:sy n="109" d="100"/>
        </p:scale>
        <p:origin x="126" y="2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defRPr sz="1200"/>
            </a:lvl1pPr>
          </a:lstStyle>
          <a:p>
            <a:fld id="{E6E11EAB-2FE2-43CA-B7D8-E6DC313F7CA3}" type="slidenum">
              <a:rPr lang="de-DE" altLang="de-DE"/>
              <a:pPr/>
              <a:t>‹#›</a:t>
            </a:fld>
            <a:endParaRPr lang="de-DE" altLang="de-DE"/>
          </a:p>
        </p:txBody>
      </p:sp>
    </p:spTree>
    <p:extLst>
      <p:ext uri="{BB962C8B-B14F-4D97-AF65-F5344CB8AC3E}">
        <p14:creationId xmlns:p14="http://schemas.microsoft.com/office/powerpoint/2010/main" val="4132171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30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102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900">
                <a:solidFill>
                  <a:srgbClr val="004D95"/>
                </a:solidFill>
                <a:latin typeface="Verdana" pitchFamily="96" charset="0"/>
                <a:ea typeface="ＭＳ Ｐゴシック" pitchFamily="96" charset="-128"/>
                <a:cs typeface="+mn-cs"/>
              </a:defRPr>
            </a:lvl1pPr>
          </a:lstStyle>
          <a:p>
            <a:pPr>
              <a:defRPr/>
            </a:pPr>
            <a:endParaRPr lang="de-DE"/>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defRPr sz="1000">
                <a:solidFill>
                  <a:srgbClr val="004D95"/>
                </a:solidFill>
                <a:latin typeface="Verdana" panose="020B0604030504040204" pitchFamily="34" charset="0"/>
              </a:defRPr>
            </a:lvl1pPr>
          </a:lstStyle>
          <a:p>
            <a:fld id="{0A463E84-36D0-47AB-AE84-D840C4315E64}" type="slidenum">
              <a:rPr lang="de-DE" altLang="de-DE"/>
              <a:pPr/>
              <a:t>‹#›</a:t>
            </a:fld>
            <a:endParaRPr lang="de-DE" altLang="de-DE"/>
          </a:p>
        </p:txBody>
      </p:sp>
    </p:spTree>
    <p:extLst>
      <p:ext uri="{BB962C8B-B14F-4D97-AF65-F5344CB8AC3E}">
        <p14:creationId xmlns:p14="http://schemas.microsoft.com/office/powerpoint/2010/main" val="1372094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1pPr>
    <a:lvl2pPr marL="457200" algn="l" rtl="0" eaLnBrk="0" fontAlgn="base" hangingPunct="0">
      <a:spcBef>
        <a:spcPct val="30000"/>
      </a:spcBef>
      <a:spcAft>
        <a:spcPct val="0"/>
      </a:spcAft>
      <a:defRPr sz="1200" kern="1200">
        <a:solidFill>
          <a:srgbClr val="004D95"/>
        </a:solidFill>
        <a:latin typeface="Verdana" pitchFamily="96" charset="0"/>
        <a:ea typeface="MS PGothic" panose="020B0600070205080204"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lienbildplatzhalter 1"/>
          <p:cNvSpPr>
            <a:spLocks noGrp="1" noRot="1" noChangeAspect="1"/>
          </p:cNvSpPr>
          <p:nvPr>
            <p:ph type="sldImg"/>
          </p:nvPr>
        </p:nvSpPr>
        <p:spPr>
          <a:ln/>
        </p:spPr>
      </p:sp>
      <p:sp>
        <p:nvSpPr>
          <p:cNvPr id="12290" name="Notizenplatzhalt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Verdana" panose="020B0604030504040204" pitchFamily="34" charset="0"/>
            </a:endParaRPr>
          </a:p>
        </p:txBody>
      </p:sp>
      <p:sp>
        <p:nvSpPr>
          <p:cNvPr id="12291" name="Foliennummernplatzhalt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148176-B939-412E-99EE-385AF7CB1C17}" type="slidenum">
              <a:rPr lang="de-DE" altLang="de-DE" sz="1000">
                <a:solidFill>
                  <a:srgbClr val="004D95"/>
                </a:solidFill>
                <a:latin typeface="Verdana" panose="020B0604030504040204" pitchFamily="34" charset="0"/>
              </a:rPr>
              <a:pPr/>
              <a:t>1</a:t>
            </a:fld>
            <a:endParaRPr lang="de-DE" altLang="de-DE" sz="1000">
              <a:solidFill>
                <a:srgbClr val="004D95"/>
              </a:solidFill>
              <a:latin typeface="Verdana" panose="020B0604030504040204" pitchFamily="34" charset="0"/>
            </a:endParaRPr>
          </a:p>
        </p:txBody>
      </p:sp>
    </p:spTree>
    <p:extLst>
      <p:ext uri="{BB962C8B-B14F-4D97-AF65-F5344CB8AC3E}">
        <p14:creationId xmlns:p14="http://schemas.microsoft.com/office/powerpoint/2010/main" val="4106134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A function is a set of statements organized together to perform a specific task. R has a large number of in-built functions and the user can create their own functions. In R, a function is an object so the R interpreter is able to pass control to the function, along with arguments that may be necessary for the function to accomplish the actions.</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13</a:t>
            </a:fld>
            <a:endParaRPr lang="de-DE" altLang="de-DE"/>
          </a:p>
        </p:txBody>
      </p:sp>
    </p:spTree>
    <p:extLst>
      <p:ext uri="{BB962C8B-B14F-4D97-AF65-F5344CB8AC3E}">
        <p14:creationId xmlns:p14="http://schemas.microsoft.com/office/powerpoint/2010/main" val="3818414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14</a:t>
            </a:fld>
            <a:endParaRPr lang="de-DE" altLang="de-DE"/>
          </a:p>
        </p:txBody>
      </p:sp>
    </p:spTree>
    <p:extLst>
      <p:ext uri="{BB962C8B-B14F-4D97-AF65-F5344CB8AC3E}">
        <p14:creationId xmlns:p14="http://schemas.microsoft.com/office/powerpoint/2010/main" val="1260424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15</a:t>
            </a:fld>
            <a:endParaRPr lang="de-DE" altLang="de-DE"/>
          </a:p>
        </p:txBody>
      </p:sp>
    </p:spTree>
    <p:extLst>
      <p:ext uri="{BB962C8B-B14F-4D97-AF65-F5344CB8AC3E}">
        <p14:creationId xmlns:p14="http://schemas.microsoft.com/office/powerpoint/2010/main" val="1029802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While loop:</a:t>
            </a:r>
          </a:p>
          <a:p>
            <a:r>
              <a:rPr lang="en-US" sz="1200" b="0" i="0" kern="1200" dirty="0">
                <a:solidFill>
                  <a:schemeClr val="tx1"/>
                </a:solidFill>
                <a:effectLst/>
                <a:latin typeface="Verdana" pitchFamily="96" charset="0"/>
                <a:ea typeface="MS PGothic" panose="020B0600070205080204" pitchFamily="34" charset="-128"/>
                <a:cs typeface="ＭＳ Ｐゴシック"/>
              </a:rPr>
              <a:t>Keep execute some codes as long as the test expression is true. </a:t>
            </a:r>
          </a:p>
          <a:p>
            <a:r>
              <a:rPr lang="en-US" sz="1200" b="0" i="0" kern="1200" dirty="0">
                <a:solidFill>
                  <a:schemeClr val="tx1"/>
                </a:solidFill>
                <a:effectLst/>
                <a:latin typeface="Verdana" pitchFamily="96" charset="0"/>
                <a:ea typeface="MS PGothic" panose="020B0600070205080204" pitchFamily="34" charset="-128"/>
                <a:cs typeface="ＭＳ Ｐゴシック"/>
              </a:rPr>
              <a:t>Here the loop will only continue to pass values to the </a:t>
            </a:r>
            <a:r>
              <a:rPr lang="en-US" sz="1200" b="1" i="0" kern="1200" dirty="0">
                <a:solidFill>
                  <a:schemeClr val="tx1"/>
                </a:solidFill>
                <a:effectLst/>
                <a:latin typeface="Verdana" pitchFamily="96" charset="0"/>
                <a:ea typeface="MS PGothic" panose="020B0600070205080204" pitchFamily="34" charset="-128"/>
                <a:cs typeface="ＭＳ Ｐゴシック"/>
              </a:rPr>
              <a:t>main body of the loop (the </a:t>
            </a:r>
            <a:r>
              <a:rPr lang="en-US" b="1" dirty="0"/>
              <a:t>expression</a:t>
            </a:r>
            <a:r>
              <a:rPr lang="en-US" sz="1200" b="1" i="0" kern="1200" dirty="0">
                <a:solidFill>
                  <a:schemeClr val="tx1"/>
                </a:solidFill>
                <a:effectLst/>
                <a:latin typeface="Verdana" pitchFamily="96" charset="0"/>
                <a:ea typeface="MS PGothic" panose="020B0600070205080204" pitchFamily="34" charset="-128"/>
                <a:cs typeface="ＭＳ Ｐゴシック"/>
              </a:rPr>
              <a:t> body) </a:t>
            </a:r>
            <a:r>
              <a:rPr lang="en-US" sz="1200" b="0" i="0" kern="1200" dirty="0">
                <a:solidFill>
                  <a:schemeClr val="tx1"/>
                </a:solidFill>
                <a:effectLst/>
                <a:latin typeface="Verdana" pitchFamily="96" charset="0"/>
                <a:ea typeface="MS PGothic" panose="020B0600070205080204" pitchFamily="34" charset="-128"/>
                <a:cs typeface="ＭＳ Ｐゴシック"/>
              </a:rPr>
              <a:t>when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less than or equal to 4 (specified using the </a:t>
            </a:r>
            <a:r>
              <a:rPr lang="en-US" dirty="0"/>
              <a:t>&lt;-</a:t>
            </a:r>
            <a:r>
              <a:rPr lang="en-US" sz="1200" b="0" i="0" kern="1200" dirty="0">
                <a:solidFill>
                  <a:schemeClr val="tx1"/>
                </a:solidFill>
                <a:effectLst/>
                <a:latin typeface="Verdana" pitchFamily="96" charset="0"/>
                <a:ea typeface="MS PGothic" panose="020B0600070205080204" pitchFamily="34" charset="-128"/>
                <a:cs typeface="ＭＳ Ｐゴシック"/>
              </a:rPr>
              <a:t> operator in this example). Once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greater than 4 the loop will stop.</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16</a:t>
            </a:fld>
            <a:endParaRPr lang="de-DE" altLang="de-DE"/>
          </a:p>
        </p:txBody>
      </p:sp>
    </p:spTree>
    <p:extLst>
      <p:ext uri="{BB962C8B-B14F-4D97-AF65-F5344CB8AC3E}">
        <p14:creationId xmlns:p14="http://schemas.microsoft.com/office/powerpoint/2010/main" val="3679995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17</a:t>
            </a:fld>
            <a:endParaRPr lang="de-DE" altLang="de-DE"/>
          </a:p>
        </p:txBody>
      </p:sp>
    </p:spTree>
    <p:extLst>
      <p:ext uri="{BB962C8B-B14F-4D97-AF65-F5344CB8AC3E}">
        <p14:creationId xmlns:p14="http://schemas.microsoft.com/office/powerpoint/2010/main" val="1531213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18</a:t>
            </a:fld>
            <a:endParaRPr lang="de-DE" altLang="de-DE"/>
          </a:p>
        </p:txBody>
      </p:sp>
    </p:spTree>
    <p:extLst>
      <p:ext uri="{BB962C8B-B14F-4D97-AF65-F5344CB8AC3E}">
        <p14:creationId xmlns:p14="http://schemas.microsoft.com/office/powerpoint/2010/main" val="199220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19</a:t>
            </a:fld>
            <a:endParaRPr lang="de-DE" altLang="de-DE"/>
          </a:p>
        </p:txBody>
      </p:sp>
    </p:spTree>
    <p:extLst>
      <p:ext uri="{BB962C8B-B14F-4D97-AF65-F5344CB8AC3E}">
        <p14:creationId xmlns:p14="http://schemas.microsoft.com/office/powerpoint/2010/main" val="967548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20</a:t>
            </a:fld>
            <a:endParaRPr lang="de-DE" altLang="de-DE"/>
          </a:p>
        </p:txBody>
      </p:sp>
    </p:spTree>
    <p:extLst>
      <p:ext uri="{BB962C8B-B14F-4D97-AF65-F5344CB8AC3E}">
        <p14:creationId xmlns:p14="http://schemas.microsoft.com/office/powerpoint/2010/main" val="1405777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21</a:t>
            </a:fld>
            <a:endParaRPr lang="de-DE" altLang="de-DE"/>
          </a:p>
        </p:txBody>
      </p:sp>
    </p:spTree>
    <p:extLst>
      <p:ext uri="{BB962C8B-B14F-4D97-AF65-F5344CB8AC3E}">
        <p14:creationId xmlns:p14="http://schemas.microsoft.com/office/powerpoint/2010/main" val="3289572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22</a:t>
            </a:fld>
            <a:endParaRPr lang="de-DE" altLang="de-DE"/>
          </a:p>
        </p:txBody>
      </p:sp>
    </p:spTree>
    <p:extLst>
      <p:ext uri="{BB962C8B-B14F-4D97-AF65-F5344CB8AC3E}">
        <p14:creationId xmlns:p14="http://schemas.microsoft.com/office/powerpoint/2010/main" val="117184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4</a:t>
            </a:fld>
            <a:endParaRPr lang="de-DE" altLang="de-DE"/>
          </a:p>
        </p:txBody>
      </p:sp>
    </p:spTree>
    <p:extLst>
      <p:ext uri="{BB962C8B-B14F-4D97-AF65-F5344CB8AC3E}">
        <p14:creationId xmlns:p14="http://schemas.microsoft.com/office/powerpoint/2010/main" val="2403970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23</a:t>
            </a:fld>
            <a:endParaRPr lang="de-DE" altLang="de-DE"/>
          </a:p>
        </p:txBody>
      </p:sp>
    </p:spTree>
    <p:extLst>
      <p:ext uri="{BB962C8B-B14F-4D97-AF65-F5344CB8AC3E}">
        <p14:creationId xmlns:p14="http://schemas.microsoft.com/office/powerpoint/2010/main" val="2484452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24</a:t>
            </a:fld>
            <a:endParaRPr lang="de-DE" altLang="de-DE"/>
          </a:p>
        </p:txBody>
      </p:sp>
    </p:spTree>
    <p:extLst>
      <p:ext uri="{BB962C8B-B14F-4D97-AF65-F5344CB8AC3E}">
        <p14:creationId xmlns:p14="http://schemas.microsoft.com/office/powerpoint/2010/main" val="2834550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25</a:t>
            </a:fld>
            <a:endParaRPr lang="de-DE" altLang="de-DE"/>
          </a:p>
        </p:txBody>
      </p:sp>
    </p:spTree>
    <p:extLst>
      <p:ext uri="{BB962C8B-B14F-4D97-AF65-F5344CB8AC3E}">
        <p14:creationId xmlns:p14="http://schemas.microsoft.com/office/powerpoint/2010/main" val="38456119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26</a:t>
            </a:fld>
            <a:endParaRPr lang="de-DE" altLang="de-DE"/>
          </a:p>
        </p:txBody>
      </p:sp>
    </p:spTree>
    <p:extLst>
      <p:ext uri="{BB962C8B-B14F-4D97-AF65-F5344CB8AC3E}">
        <p14:creationId xmlns:p14="http://schemas.microsoft.com/office/powerpoint/2010/main" val="19354801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28</a:t>
            </a:fld>
            <a:endParaRPr lang="de-DE" altLang="de-DE"/>
          </a:p>
        </p:txBody>
      </p:sp>
    </p:spTree>
    <p:extLst>
      <p:ext uri="{BB962C8B-B14F-4D97-AF65-F5344CB8AC3E}">
        <p14:creationId xmlns:p14="http://schemas.microsoft.com/office/powerpoint/2010/main" val="11641814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29</a:t>
            </a:fld>
            <a:endParaRPr lang="de-DE" altLang="de-DE"/>
          </a:p>
        </p:txBody>
      </p:sp>
    </p:spTree>
    <p:extLst>
      <p:ext uri="{BB962C8B-B14F-4D97-AF65-F5344CB8AC3E}">
        <p14:creationId xmlns:p14="http://schemas.microsoft.com/office/powerpoint/2010/main" val="2674444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30</a:t>
            </a:fld>
            <a:endParaRPr lang="de-DE" altLang="de-DE"/>
          </a:p>
        </p:txBody>
      </p:sp>
    </p:spTree>
    <p:extLst>
      <p:ext uri="{BB962C8B-B14F-4D97-AF65-F5344CB8AC3E}">
        <p14:creationId xmlns:p14="http://schemas.microsoft.com/office/powerpoint/2010/main" val="2554823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32</a:t>
            </a:fld>
            <a:endParaRPr lang="de-DE" altLang="de-DE"/>
          </a:p>
        </p:txBody>
      </p:sp>
    </p:spTree>
    <p:extLst>
      <p:ext uri="{BB962C8B-B14F-4D97-AF65-F5344CB8AC3E}">
        <p14:creationId xmlns:p14="http://schemas.microsoft.com/office/powerpoint/2010/main" val="1576053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instance, there is a city located beside the river and protected by embankments.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Within the river channel, the water level can be estimated from discharge.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Therefore, based on the water level – discharge relation, when a big discharge comes, we can derive the expected water level and quantify whether the water level will exceed the design defense level (flooding threshold) and the flood overtops or breaches the embankments and causes damages.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And further, the damages resulted from flood inundation is assumed to the function of exceeding water level. </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33</a:t>
            </a:fld>
            <a:endParaRPr lang="de-DE" altLang="de-DE"/>
          </a:p>
        </p:txBody>
      </p:sp>
    </p:spTree>
    <p:extLst>
      <p:ext uri="{BB962C8B-B14F-4D97-AF65-F5344CB8AC3E}">
        <p14:creationId xmlns:p14="http://schemas.microsoft.com/office/powerpoint/2010/main" val="1435642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5</a:t>
            </a:fld>
            <a:endParaRPr lang="de-DE" altLang="de-DE"/>
          </a:p>
        </p:txBody>
      </p:sp>
    </p:spTree>
    <p:extLst>
      <p:ext uri="{BB962C8B-B14F-4D97-AF65-F5344CB8AC3E}">
        <p14:creationId xmlns:p14="http://schemas.microsoft.com/office/powerpoint/2010/main" val="2538691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6</a:t>
            </a:fld>
            <a:endParaRPr lang="de-DE" altLang="de-DE"/>
          </a:p>
        </p:txBody>
      </p:sp>
    </p:spTree>
    <p:extLst>
      <p:ext uri="{BB962C8B-B14F-4D97-AF65-F5344CB8AC3E}">
        <p14:creationId xmlns:p14="http://schemas.microsoft.com/office/powerpoint/2010/main" val="3054288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7</a:t>
            </a:fld>
            <a:endParaRPr lang="de-DE" altLang="de-DE"/>
          </a:p>
        </p:txBody>
      </p:sp>
    </p:spTree>
    <p:extLst>
      <p:ext uri="{BB962C8B-B14F-4D97-AF65-F5344CB8AC3E}">
        <p14:creationId xmlns:p14="http://schemas.microsoft.com/office/powerpoint/2010/main" val="175441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8</a:t>
            </a:fld>
            <a:endParaRPr lang="de-DE" altLang="de-DE"/>
          </a:p>
        </p:txBody>
      </p:sp>
    </p:spTree>
    <p:extLst>
      <p:ext uri="{BB962C8B-B14F-4D97-AF65-F5344CB8AC3E}">
        <p14:creationId xmlns:p14="http://schemas.microsoft.com/office/powerpoint/2010/main" val="3734008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9</a:t>
            </a:fld>
            <a:endParaRPr lang="de-DE" altLang="de-DE"/>
          </a:p>
        </p:txBody>
      </p:sp>
    </p:spTree>
    <p:extLst>
      <p:ext uri="{BB962C8B-B14F-4D97-AF65-F5344CB8AC3E}">
        <p14:creationId xmlns:p14="http://schemas.microsoft.com/office/powerpoint/2010/main" val="1943714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10</a:t>
            </a:fld>
            <a:endParaRPr lang="de-DE" altLang="de-DE"/>
          </a:p>
        </p:txBody>
      </p:sp>
    </p:spTree>
    <p:extLst>
      <p:ext uri="{BB962C8B-B14F-4D97-AF65-F5344CB8AC3E}">
        <p14:creationId xmlns:p14="http://schemas.microsoft.com/office/powerpoint/2010/main" val="1439721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A function is a set of statements organized together to perform a specific task. R has a large number of in-built functions and the user can create their own functions. In R, a function is an object so the R interpreter is able to pass control to the function, along with arguments that may be necessary for the function to accomplish the actions.</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11</a:t>
            </a:fld>
            <a:endParaRPr lang="de-DE" altLang="de-DE"/>
          </a:p>
        </p:txBody>
      </p:sp>
    </p:spTree>
    <p:extLst>
      <p:ext uri="{BB962C8B-B14F-4D97-AF65-F5344CB8AC3E}">
        <p14:creationId xmlns:p14="http://schemas.microsoft.com/office/powerpoint/2010/main" val="7760981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0" y="1588"/>
            <a:ext cx="9144000" cy="5143500"/>
          </a:xfrm>
          <a:prstGeom prst="rect">
            <a:avLst/>
          </a:prstGeom>
          <a:solidFill>
            <a:srgbClr val="0058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de-DE" altLang="de-DE"/>
          </a:p>
        </p:txBody>
      </p:sp>
      <p:sp>
        <p:nvSpPr>
          <p:cNvPr id="5" name="Line 18"/>
          <p:cNvSpPr>
            <a:spLocks noChangeShapeType="1"/>
          </p:cNvSpPr>
          <p:nvPr/>
        </p:nvSpPr>
        <p:spPr bwMode="auto">
          <a:xfrm>
            <a:off x="-36513" y="4587875"/>
            <a:ext cx="928846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6" name="Bild 11" descr="GFZ-LogoNeu_eng_neg_1c.eps"/>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950" y="4659313"/>
            <a:ext cx="5873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ctrTitle"/>
          </p:nvPr>
        </p:nvSpPr>
        <p:spPr>
          <a:xfrm>
            <a:off x="152400" y="228600"/>
            <a:ext cx="8839200" cy="1543050"/>
          </a:xfrm>
        </p:spPr>
        <p:txBody>
          <a:bodyPr/>
          <a:lstStyle>
            <a:lvl1pPr>
              <a:defRPr>
                <a:solidFill>
                  <a:schemeClr val="bg1"/>
                </a:solidFill>
                <a:latin typeface="+mj-lt"/>
                <a:ea typeface="Arial Unicode MS" pitchFamily="34" charset="-128"/>
                <a:cs typeface="Arial Unicode MS" pitchFamily="34" charset="-128"/>
              </a:defRPr>
            </a:lvl1pPr>
          </a:lstStyle>
          <a:p>
            <a:pPr lvl="0"/>
            <a:r>
              <a:rPr lang="de-DE" noProof="0"/>
              <a:t>Titelmasterformat durch Klicken bearbeiten</a:t>
            </a:r>
            <a:endParaRPr lang="de-DE" noProof="0" dirty="0"/>
          </a:p>
        </p:txBody>
      </p:sp>
      <p:sp>
        <p:nvSpPr>
          <p:cNvPr id="8196" name="Rectangle 4"/>
          <p:cNvSpPr>
            <a:spLocks noGrp="1" noChangeArrowheads="1"/>
          </p:cNvSpPr>
          <p:nvPr>
            <p:ph type="subTitle" idx="1"/>
          </p:nvPr>
        </p:nvSpPr>
        <p:spPr>
          <a:xfrm>
            <a:off x="152400" y="1771650"/>
            <a:ext cx="8839200" cy="800100"/>
          </a:xfrm>
        </p:spPr>
        <p:txBody>
          <a:bodyPr/>
          <a:lstStyle>
            <a:lvl1pPr marL="0" indent="0" algn="ctr">
              <a:buFontTx/>
              <a:buNone/>
              <a:defRPr>
                <a:solidFill>
                  <a:schemeClr val="bg1"/>
                </a:solidFill>
                <a:latin typeface="+mj-lt"/>
                <a:ea typeface="Arial Unicode MS" pitchFamily="34" charset="-128"/>
                <a:cs typeface="Arial Unicode MS" pitchFamily="34" charset="-128"/>
              </a:defRPr>
            </a:lvl1pPr>
          </a:lstStyle>
          <a:p>
            <a:pPr lvl="0"/>
            <a:r>
              <a:rPr lang="de-DE" noProof="0"/>
              <a:t>Formatvorlage des Untertitelmasters durch Klicken bearbeiten</a:t>
            </a:r>
            <a:endParaRPr lang="de-DE" noProof="0"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12360" y="4744832"/>
            <a:ext cx="1331640" cy="285956"/>
          </a:xfrm>
          <a:prstGeom prst="rect">
            <a:avLst/>
          </a:prstGeom>
        </p:spPr>
      </p:pic>
    </p:spTree>
    <p:extLst>
      <p:ext uri="{BB962C8B-B14F-4D97-AF65-F5344CB8AC3E}">
        <p14:creationId xmlns:p14="http://schemas.microsoft.com/office/powerpoint/2010/main" val="365858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de-DE"/>
              <a:t>Titelmasterformat durch Klicken bearbeiten</a:t>
            </a:r>
            <a:endParaRPr lang="de-DE" dirty="0"/>
          </a:p>
        </p:txBody>
      </p:sp>
      <p:sp>
        <p:nvSpPr>
          <p:cNvPr id="3" name="Inhaltsplatzhalter 2"/>
          <p:cNvSpPr>
            <a:spLocks noGrp="1"/>
          </p:cNvSpPr>
          <p:nvPr>
            <p:ph idx="1"/>
          </p:nvPr>
        </p:nvSpPr>
        <p:spPr/>
        <p:txBody>
          <a:bodyPr/>
          <a:lstStyle>
            <a:lvl1pPr>
              <a:defRPr>
                <a:latin typeface="+mn-lt"/>
                <a:ea typeface="Arial Unicode MS" pitchFamily="34" charset="-128"/>
                <a:cs typeface="Arial Unicode MS" pitchFamily="34" charset="-128"/>
              </a:defRPr>
            </a:lvl1pPr>
            <a:lvl2pPr>
              <a:defRPr>
                <a:latin typeface="+mn-lt"/>
                <a:ea typeface="Arial Unicode MS" pitchFamily="34" charset="-128"/>
                <a:cs typeface="Arial Unicode MS" pitchFamily="34" charset="-128"/>
              </a:defRPr>
            </a:lvl2pPr>
            <a:lvl3pPr>
              <a:defRPr>
                <a:latin typeface="+mn-lt"/>
                <a:ea typeface="Arial Unicode MS" pitchFamily="34" charset="-128"/>
                <a:cs typeface="Arial Unicode MS" pitchFamily="34" charset="-128"/>
              </a:defRPr>
            </a:lvl3pPr>
            <a:lvl4pPr>
              <a:defRPr>
                <a:latin typeface="+mn-lt"/>
                <a:ea typeface="Arial Unicode MS" pitchFamily="34" charset="-128"/>
                <a:cs typeface="Arial Unicode MS" pitchFamily="34" charset="-128"/>
              </a:defRPr>
            </a:lvl4pPr>
            <a:lvl5pPr>
              <a:defRPr>
                <a:latin typeface="+mn-lt"/>
                <a:ea typeface="Arial Unicode MS" pitchFamily="34" charset="-128"/>
                <a:cs typeface="Arial Unicode MS" pitchFamily="34" charset="-128"/>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
        <p:nvSpPr>
          <p:cNvPr id="5" name="Rectangle 6"/>
          <p:cNvSpPr>
            <a:spLocks noGrp="1" noChangeArrowheads="1"/>
          </p:cNvSpPr>
          <p:nvPr>
            <p:ph type="sldNum" sz="quarter" idx="11"/>
          </p:nvPr>
        </p:nvSpPr>
        <p:spPr>
          <a:ln/>
        </p:spPr>
        <p:txBody>
          <a:bodyPr/>
          <a:lstStyle>
            <a:lvl1pPr>
              <a:defRPr/>
            </a:lvl1pPr>
          </a:lstStyle>
          <a:p>
            <a:fld id="{48105EDC-34E1-4D80-B051-D0CBD59863B8}"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619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24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D232C7EE-0DD2-4C7A-B362-5FAF3A75D56D}"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7043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7" name="Rectangle 6"/>
          <p:cNvSpPr>
            <a:spLocks noGrp="1" noChangeArrowheads="1"/>
          </p:cNvSpPr>
          <p:nvPr>
            <p:ph type="sldNum" sz="quarter" idx="11"/>
          </p:nvPr>
        </p:nvSpPr>
        <p:spPr>
          <a:ln/>
        </p:spPr>
        <p:txBody>
          <a:bodyPr/>
          <a:lstStyle>
            <a:lvl1pPr>
              <a:defRPr/>
            </a:lvl1pPr>
          </a:lstStyle>
          <a:p>
            <a:fld id="{DBAB479F-EF7F-4B2E-A81B-1A7DE36B62D2}"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09025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5"/>
          <p:cNvSpPr>
            <a:spLocks noGrp="1" noChangeArrowheads="1"/>
          </p:cNvSpPr>
          <p:nvPr>
            <p:ph type="ftr" sz="quarter" idx="10"/>
          </p:nvPr>
        </p:nvSpPr>
        <p:spPr>
          <a:ln/>
        </p:spPr>
        <p:txBody>
          <a:bodyPr/>
          <a:lstStyle>
            <a:lvl1pPr>
              <a:defRPr/>
            </a:lvl1pPr>
          </a:lstStyle>
          <a:p>
            <a:pPr>
              <a:defRPr/>
            </a:pPr>
            <a:endParaRPr lang="de-DE"/>
          </a:p>
        </p:txBody>
      </p:sp>
      <p:sp>
        <p:nvSpPr>
          <p:cNvPr id="4" name="Rectangle 6"/>
          <p:cNvSpPr>
            <a:spLocks noGrp="1" noChangeArrowheads="1"/>
          </p:cNvSpPr>
          <p:nvPr>
            <p:ph type="sldNum" sz="quarter" idx="11"/>
          </p:nvPr>
        </p:nvSpPr>
        <p:spPr>
          <a:ln/>
        </p:spPr>
        <p:txBody>
          <a:bodyPr/>
          <a:lstStyle>
            <a:lvl1pPr>
              <a:defRPr/>
            </a:lvl1pPr>
          </a:lstStyle>
          <a:p>
            <a:fld id="{9BC05238-B3BF-498D-8B46-96DFE24180B0}"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46151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de-DE"/>
          </a:p>
        </p:txBody>
      </p:sp>
      <p:sp>
        <p:nvSpPr>
          <p:cNvPr id="3" name="Rectangle 6"/>
          <p:cNvSpPr>
            <a:spLocks noGrp="1" noChangeArrowheads="1"/>
          </p:cNvSpPr>
          <p:nvPr>
            <p:ph type="sldNum" sz="quarter" idx="11"/>
          </p:nvPr>
        </p:nvSpPr>
        <p:spPr>
          <a:ln/>
        </p:spPr>
        <p:txBody>
          <a:bodyPr/>
          <a:lstStyle>
            <a:lvl1pPr>
              <a:defRPr/>
            </a:lvl1pPr>
          </a:lstStyle>
          <a:p>
            <a:fld id="{1B42CEB1-8695-4710-AD70-0F6B9EB4A9E3}"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206922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C6D40D77-E111-40D0-8F47-B615418AF78A}"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74414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228600"/>
            <a:ext cx="8839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Mastertitelformat bearbeiten</a:t>
            </a:r>
          </a:p>
        </p:txBody>
      </p:sp>
      <p:sp>
        <p:nvSpPr>
          <p:cNvPr id="1027" name="Rectangle 3"/>
          <p:cNvSpPr>
            <a:spLocks noGrp="1" noChangeArrowheads="1"/>
          </p:cNvSpPr>
          <p:nvPr>
            <p:ph type="body" idx="1"/>
          </p:nvPr>
        </p:nvSpPr>
        <p:spPr bwMode="auto">
          <a:xfrm>
            <a:off x="152400" y="1257300"/>
            <a:ext cx="88392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29" name="Rectangle 5"/>
          <p:cNvSpPr>
            <a:spLocks noGrp="1" noChangeArrowheads="1"/>
          </p:cNvSpPr>
          <p:nvPr>
            <p:ph type="ftr" sz="quarter" idx="3"/>
          </p:nvPr>
        </p:nvSpPr>
        <p:spPr bwMode="auto">
          <a:xfrm>
            <a:off x="1371600" y="4887913"/>
            <a:ext cx="5410200" cy="255587"/>
          </a:xfrm>
          <a:prstGeom prst="rect">
            <a:avLst/>
          </a:prstGeom>
          <a:noFill/>
          <a:ln>
            <a:noFill/>
          </a:ln>
        </p:spPr>
        <p:txBody>
          <a:bodyPr vert="horz" wrap="square" lIns="91440" tIns="45720" rIns="91440" bIns="45720" numCol="1" anchor="t" anchorCtr="0" compatLnSpc="1">
            <a:prstTxWarp prst="textNoShape">
              <a:avLst/>
            </a:prstTxWarp>
          </a:bodyPr>
          <a:lstStyle>
            <a:lvl1pPr algn="ctr" eaLnBrk="0" hangingPunct="0">
              <a:defRPr sz="1400">
                <a:latin typeface="Arial" charset="0"/>
                <a:ea typeface="ＭＳ Ｐゴシック" pitchFamily="96" charset="-128"/>
                <a:cs typeface="+mn-cs"/>
              </a:defRPr>
            </a:lvl1pPr>
          </a:lstStyle>
          <a:p>
            <a:pPr>
              <a:defRPr/>
            </a:pPr>
            <a:endParaRPr lang="de-DE"/>
          </a:p>
        </p:txBody>
      </p:sp>
      <p:sp>
        <p:nvSpPr>
          <p:cNvPr id="1030" name="Rectangle 6"/>
          <p:cNvSpPr>
            <a:spLocks noGrp="1" noChangeArrowheads="1"/>
          </p:cNvSpPr>
          <p:nvPr>
            <p:ph type="sldNum" sz="quarter" idx="4"/>
          </p:nvPr>
        </p:nvSpPr>
        <p:spPr bwMode="auto">
          <a:xfrm>
            <a:off x="6934200" y="4887913"/>
            <a:ext cx="838200" cy="255587"/>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solidFill>
                  <a:schemeClr val="bg2"/>
                </a:solidFill>
                <a:latin typeface="Verdana" panose="020B0604030504040204" pitchFamily="34" charset="0"/>
              </a:defRPr>
            </a:lvl1pPr>
          </a:lstStyle>
          <a:p>
            <a:fld id="{90D4C99E-7E1A-4B9A-BF08-BD24E44EFC6B}" type="slidenum">
              <a:rPr lang="de-DE" altLang="de-DE"/>
              <a:pPr/>
              <a:t>‹#›</a:t>
            </a:fld>
            <a:endParaRPr lang="de-DE" altLang="de-DE">
              <a:solidFill>
                <a:schemeClr val="tx1"/>
              </a:solidFill>
            </a:endParaRPr>
          </a:p>
        </p:txBody>
      </p:sp>
      <p:sp>
        <p:nvSpPr>
          <p:cNvPr id="2" name="Line 12"/>
          <p:cNvSpPr>
            <a:spLocks noChangeShapeType="1"/>
          </p:cNvSpPr>
          <p:nvPr/>
        </p:nvSpPr>
        <p:spPr bwMode="auto">
          <a:xfrm>
            <a:off x="0" y="4564063"/>
            <a:ext cx="9144000" cy="0"/>
          </a:xfrm>
          <a:prstGeom prst="line">
            <a:avLst/>
          </a:prstGeom>
          <a:noFill/>
          <a:ln w="6350">
            <a:solidFill>
              <a:srgbClr val="004D95"/>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pic>
        <p:nvPicPr>
          <p:cNvPr id="1031" name="Bild 10" descr="GFZ-LogoNeu_eng_4c.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07950" y="4659313"/>
            <a:ext cx="5762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fik 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05743" y="4803998"/>
            <a:ext cx="1135070" cy="158784"/>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698" r:id="rId2"/>
    <p:sldLayoutId id="2147483699" r:id="rId3"/>
    <p:sldLayoutId id="2147483700" r:id="rId4"/>
    <p:sldLayoutId id="2147483701" r:id="rId5"/>
    <p:sldLayoutId id="2147483702" r:id="rId6"/>
    <p:sldLayoutId id="2147483703" r:id="rId7"/>
  </p:sldLayoutIdLst>
  <p:hf hdr="0" ftr="0" dt="0"/>
  <p:txStyles>
    <p:titleStyle>
      <a:lvl1pPr algn="ctr" rtl="0" eaLnBrk="1" fontAlgn="base" hangingPunct="1">
        <a:spcBef>
          <a:spcPct val="0"/>
        </a:spcBef>
        <a:spcAft>
          <a:spcPct val="0"/>
        </a:spcAft>
        <a:defRPr sz="3200">
          <a:solidFill>
            <a:srgbClr val="00589C"/>
          </a:solidFill>
          <a:latin typeface="+mj-lt"/>
          <a:ea typeface="MS PGothic" panose="020B0600070205080204" pitchFamily="34" charset="-128"/>
          <a:cs typeface="ＭＳ Ｐゴシック"/>
        </a:defRPr>
      </a:lvl1pPr>
      <a:lvl2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2pPr>
      <a:lvl3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3pPr>
      <a:lvl4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4pPr>
      <a:lvl5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5pPr>
      <a:lvl6pPr marL="4572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6pPr>
      <a:lvl7pPr marL="9144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7pPr>
      <a:lvl8pPr marL="13716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8pPr>
      <a:lvl9pPr marL="18288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S PGothic" panose="020B0600070205080204" pitchFamily="34" charset="-128"/>
          <a:cs typeface="ＭＳ Ｐゴシック"/>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image" Target="../media/image19.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25.e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png"/><Relationship Id="rId4" Type="http://schemas.openxmlformats.org/officeDocument/2006/relationships/image" Target="../media/image24.tmp"/></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7" Type="http://schemas.openxmlformats.org/officeDocument/2006/relationships/hyperlink" Target="https://cran.r-project.org/web/packages/available_packages_by_nam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posit.co/download/rstudio-desktop/" TargetMode="External"/><Relationship Id="rId5" Type="http://schemas.openxmlformats.org/officeDocument/2006/relationships/hyperlink" Target="https://www.r-project.org/" TargetMode="External"/><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ctrTitle"/>
          </p:nvPr>
        </p:nvSpPr>
        <p:spPr/>
        <p:txBody>
          <a:bodyPr/>
          <a:lstStyle/>
          <a:p>
            <a:pPr eaLnBrk="1" hangingPunct="1"/>
            <a:r>
              <a:rPr lang="de-DE" altLang="de-DE" b="1" dirty="0"/>
              <a:t>Flood Risk Seminar</a:t>
            </a:r>
          </a:p>
        </p:txBody>
      </p:sp>
      <p:sp>
        <p:nvSpPr>
          <p:cNvPr id="3075" name="Rectangle 3"/>
          <p:cNvSpPr>
            <a:spLocks noGrp="1" noChangeArrowheads="1"/>
          </p:cNvSpPr>
          <p:nvPr>
            <p:ph type="subTitle" idx="1"/>
          </p:nvPr>
        </p:nvSpPr>
        <p:spPr/>
        <p:txBody>
          <a:bodyPr/>
          <a:lstStyle/>
          <a:p>
            <a:pPr eaLnBrk="1" hangingPunct="1">
              <a:defRPr/>
            </a:pPr>
            <a:r>
              <a:rPr lang="de-DE" dirty="0" err="1"/>
              <a:t>Exercise</a:t>
            </a:r>
            <a:r>
              <a:rPr lang="de-DE" dirty="0"/>
              <a:t> </a:t>
            </a:r>
            <a:r>
              <a:rPr lang="de-DE" dirty="0" err="1"/>
              <a:t>with</a:t>
            </a:r>
            <a:r>
              <a:rPr lang="de-DE" dirty="0"/>
              <a:t> R</a:t>
            </a:r>
          </a:p>
        </p:txBody>
      </p:sp>
      <p:sp>
        <p:nvSpPr>
          <p:cNvPr id="5" name="Rectangle 3">
            <a:extLst>
              <a:ext uri="{FF2B5EF4-FFF2-40B4-BE49-F238E27FC236}">
                <a16:creationId xmlns:a16="http://schemas.microsoft.com/office/drawing/2014/main" id="{A2154260-26A0-43AE-BD3A-F95153BB0D72}"/>
              </a:ext>
            </a:extLst>
          </p:cNvPr>
          <p:cNvSpPr txBox="1">
            <a:spLocks noChangeArrowheads="1"/>
          </p:cNvSpPr>
          <p:nvPr/>
        </p:nvSpPr>
        <p:spPr bwMode="auto">
          <a:xfrm>
            <a:off x="251520" y="3337690"/>
            <a:ext cx="8839200" cy="118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000">
                <a:solidFill>
                  <a:schemeClr val="bg1"/>
                </a:solidFill>
                <a:latin typeface="+mj-lt"/>
                <a:ea typeface="Arial Unicode MS" pitchFamily="34" charset="-128"/>
                <a:cs typeface="Arial Unicode MS" pitchFamily="34" charset="-128"/>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a:lstStyle>
          <a:p>
            <a:pPr algn="l">
              <a:defRPr/>
            </a:pPr>
            <a:r>
              <a:rPr lang="de-DE" sz="1800" kern="0" dirty="0"/>
              <a:t>Xiaoxiang </a:t>
            </a:r>
            <a:r>
              <a:rPr lang="de-DE" sz="1800" kern="0" dirty="0" err="1"/>
              <a:t>Guan</a:t>
            </a:r>
            <a:r>
              <a:rPr lang="de-DE" sz="1800" kern="0" baseline="30000" dirty="0" err="1"/>
              <a:t>a</a:t>
            </a:r>
            <a:r>
              <a:rPr lang="de-DE" sz="1800" kern="0" dirty="0"/>
              <a:t>, Bruno </a:t>
            </a:r>
            <a:r>
              <a:rPr lang="de-DE" sz="1800" kern="0" dirty="0" err="1"/>
              <a:t>Merz</a:t>
            </a:r>
            <a:r>
              <a:rPr lang="de-DE" sz="1800" kern="0" baseline="30000" dirty="0" err="1"/>
              <a:t>a,b</a:t>
            </a:r>
            <a:endParaRPr lang="de-DE" sz="1800" kern="0" baseline="30000" dirty="0"/>
          </a:p>
          <a:p>
            <a:pPr algn="l">
              <a:defRPr/>
            </a:pPr>
            <a:endParaRPr lang="de-DE" sz="1200" kern="0" dirty="0"/>
          </a:p>
          <a:p>
            <a:pPr algn="l">
              <a:defRPr/>
            </a:pPr>
            <a:r>
              <a:rPr lang="de-DE" sz="1200" kern="0" dirty="0"/>
              <a:t>a. GFZ German Research </a:t>
            </a:r>
            <a:r>
              <a:rPr lang="de-DE" sz="1200" kern="0" dirty="0" err="1"/>
              <a:t>Centre</a:t>
            </a:r>
            <a:r>
              <a:rPr lang="de-DE" sz="1200" kern="0" dirty="0"/>
              <a:t> </a:t>
            </a:r>
            <a:r>
              <a:rPr lang="de-DE" sz="1200" kern="0" dirty="0" err="1"/>
              <a:t>for</a:t>
            </a:r>
            <a:r>
              <a:rPr lang="de-DE" sz="1200" kern="0" dirty="0"/>
              <a:t> </a:t>
            </a:r>
            <a:r>
              <a:rPr lang="de-DE" sz="1200" kern="0" dirty="0" err="1"/>
              <a:t>Geosciences</a:t>
            </a:r>
            <a:r>
              <a:rPr lang="de-DE" sz="1200" kern="0" dirty="0"/>
              <a:t>, </a:t>
            </a:r>
            <a:r>
              <a:rPr lang="de-DE" sz="1200" kern="0" dirty="0" err="1"/>
              <a:t>Section</a:t>
            </a:r>
            <a:r>
              <a:rPr lang="de-DE" sz="1200" kern="0" dirty="0"/>
              <a:t> </a:t>
            </a:r>
            <a:r>
              <a:rPr lang="de-DE" sz="1200" kern="0" dirty="0" err="1"/>
              <a:t>Hydrology</a:t>
            </a:r>
            <a:r>
              <a:rPr lang="de-DE" sz="1200" kern="0" dirty="0"/>
              <a:t>, Potsdam, Germany </a:t>
            </a:r>
          </a:p>
          <a:p>
            <a:pPr algn="l">
              <a:defRPr/>
            </a:pPr>
            <a:r>
              <a:rPr lang="de-DE" sz="1200" kern="0" dirty="0"/>
              <a:t>b. Institute </a:t>
            </a:r>
            <a:r>
              <a:rPr lang="de-DE" sz="1200" kern="0" dirty="0" err="1"/>
              <a:t>of</a:t>
            </a:r>
            <a:r>
              <a:rPr lang="de-DE" sz="1200" kern="0" dirty="0"/>
              <a:t> Environmental Science and </a:t>
            </a:r>
            <a:r>
              <a:rPr lang="de-DE" sz="1200" kern="0" dirty="0" err="1"/>
              <a:t>Geography</a:t>
            </a:r>
            <a:r>
              <a:rPr lang="de-DE" sz="1200" kern="0" dirty="0"/>
              <a:t>, University </a:t>
            </a:r>
            <a:r>
              <a:rPr lang="de-DE" sz="1200" kern="0" dirty="0" err="1"/>
              <a:t>of</a:t>
            </a:r>
            <a:r>
              <a:rPr lang="de-DE" sz="1200" kern="0" dirty="0"/>
              <a:t> Potsdam, Potsdam, Germany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759089"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3. Getting data into R</a:t>
            </a:r>
          </a:p>
        </p:txBody>
      </p:sp>
      <p:sp>
        <p:nvSpPr>
          <p:cNvPr id="2" name="Slide Number Placeholder 1">
            <a:extLst>
              <a:ext uri="{FF2B5EF4-FFF2-40B4-BE49-F238E27FC236}">
                <a16:creationId xmlns:a16="http://schemas.microsoft.com/office/drawing/2014/main" id="{4176AD70-AE94-4707-8855-97299D22C18B}"/>
              </a:ext>
            </a:extLst>
          </p:cNvPr>
          <p:cNvSpPr>
            <a:spLocks noGrp="1"/>
          </p:cNvSpPr>
          <p:nvPr>
            <p:ph type="sldNum" sz="quarter" idx="11"/>
          </p:nvPr>
        </p:nvSpPr>
        <p:spPr/>
        <p:txBody>
          <a:bodyPr/>
          <a:lstStyle/>
          <a:p>
            <a:fld id="{48105EDC-34E1-4D80-B051-D0CBD59863B8}" type="slidenum">
              <a:rPr lang="de-DE" altLang="de-DE" smtClean="0"/>
              <a:pPr/>
              <a:t>10</a:t>
            </a:fld>
            <a:endParaRPr lang="de-DE" altLang="de-DE">
              <a:solidFill>
                <a:schemeClr val="tx1"/>
              </a:solidFill>
            </a:endParaRPr>
          </a:p>
        </p:txBody>
      </p:sp>
      <p:pic>
        <p:nvPicPr>
          <p:cNvPr id="6" name="Picture 5">
            <a:extLst>
              <a:ext uri="{FF2B5EF4-FFF2-40B4-BE49-F238E27FC236}">
                <a16:creationId xmlns:a16="http://schemas.microsoft.com/office/drawing/2014/main" id="{DB20B547-657D-4011-8607-8B0584A3B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80" y="1445221"/>
            <a:ext cx="3957797" cy="2683634"/>
          </a:xfrm>
          <a:prstGeom prst="rect">
            <a:avLst/>
          </a:prstGeom>
        </p:spPr>
      </p:pic>
      <p:grpSp>
        <p:nvGrpSpPr>
          <p:cNvPr id="13" name="Group 12">
            <a:extLst>
              <a:ext uri="{FF2B5EF4-FFF2-40B4-BE49-F238E27FC236}">
                <a16:creationId xmlns:a16="http://schemas.microsoft.com/office/drawing/2014/main" id="{28A71413-1930-40B5-B1DD-C249DA4FB5E9}"/>
              </a:ext>
            </a:extLst>
          </p:cNvPr>
          <p:cNvGrpSpPr/>
          <p:nvPr/>
        </p:nvGrpSpPr>
        <p:grpSpPr>
          <a:xfrm>
            <a:off x="5508104" y="1074301"/>
            <a:ext cx="3263416" cy="3366845"/>
            <a:chOff x="5508104" y="875356"/>
            <a:chExt cx="3263416" cy="3366845"/>
          </a:xfrm>
        </p:grpSpPr>
        <p:pic>
          <p:nvPicPr>
            <p:cNvPr id="3074" name="Picture 2" descr="Reading Data From txt|csv Files: readr package">
              <a:extLst>
                <a:ext uri="{FF2B5EF4-FFF2-40B4-BE49-F238E27FC236}">
                  <a16:creationId xmlns:a16="http://schemas.microsoft.com/office/drawing/2014/main" id="{2CC528B8-53C4-4A45-8D07-108464521F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122" t="41221" b="22001"/>
            <a:stretch/>
          </p:blipFill>
          <p:spPr bwMode="auto">
            <a:xfrm>
              <a:off x="7377472" y="2207912"/>
              <a:ext cx="1394048" cy="677311"/>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Down 7">
              <a:extLst>
                <a:ext uri="{FF2B5EF4-FFF2-40B4-BE49-F238E27FC236}">
                  <a16:creationId xmlns:a16="http://schemas.microsoft.com/office/drawing/2014/main" id="{40684131-A8A2-4AAC-8CF4-8EA6BD71688D}"/>
                </a:ext>
              </a:extLst>
            </p:cNvPr>
            <p:cNvSpPr/>
            <p:nvPr/>
          </p:nvSpPr>
          <p:spPr bwMode="auto">
            <a:xfrm>
              <a:off x="6027646" y="1246367"/>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pic>
          <p:nvPicPr>
            <p:cNvPr id="3076" name="Picture 4" descr="R">
              <a:extLst>
                <a:ext uri="{FF2B5EF4-FFF2-40B4-BE49-F238E27FC236}">
                  <a16:creationId xmlns:a16="http://schemas.microsoft.com/office/drawing/2014/main" id="{176558D6-FF7E-4E93-A0E8-FC49ED175D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2158048"/>
              <a:ext cx="1002629" cy="777038"/>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Curved Down 11">
              <a:extLst>
                <a:ext uri="{FF2B5EF4-FFF2-40B4-BE49-F238E27FC236}">
                  <a16:creationId xmlns:a16="http://schemas.microsoft.com/office/drawing/2014/main" id="{EE1A2542-3FFC-4BD2-BE9E-3DD443AB7FF2}"/>
                </a:ext>
              </a:extLst>
            </p:cNvPr>
            <p:cNvSpPr/>
            <p:nvPr/>
          </p:nvSpPr>
          <p:spPr bwMode="auto">
            <a:xfrm rot="10800000">
              <a:off x="6027646" y="3018849"/>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9" name="TextBox 8">
              <a:extLst>
                <a:ext uri="{FF2B5EF4-FFF2-40B4-BE49-F238E27FC236}">
                  <a16:creationId xmlns:a16="http://schemas.microsoft.com/office/drawing/2014/main" id="{20DA0656-6CAA-4661-9FB7-C136618AA1FE}"/>
                </a:ext>
              </a:extLst>
            </p:cNvPr>
            <p:cNvSpPr txBox="1"/>
            <p:nvPr/>
          </p:nvSpPr>
          <p:spPr>
            <a:xfrm>
              <a:off x="5997127" y="875356"/>
              <a:ext cx="2308645" cy="338554"/>
            </a:xfrm>
            <a:prstGeom prst="rect">
              <a:avLst/>
            </a:prstGeom>
            <a:noFill/>
          </p:spPr>
          <p:txBody>
            <a:bodyPr wrap="none" rtlCol="0">
              <a:spAutoFit/>
            </a:bodyPr>
            <a:lstStyle/>
            <a:p>
              <a:r>
                <a:rPr lang="en-US" sz="1600" dirty="0">
                  <a:solidFill>
                    <a:srgbClr val="00589C"/>
                  </a:solidFill>
                  <a:latin typeface="+mn-lt"/>
                </a:rPr>
                <a:t>Export: </a:t>
              </a:r>
              <a:r>
                <a:rPr lang="en-US" sz="1600" dirty="0" err="1">
                  <a:solidFill>
                    <a:srgbClr val="00589C"/>
                  </a:solidFill>
                  <a:latin typeface="+mn-lt"/>
                </a:rPr>
                <a:t>write.table</a:t>
              </a:r>
              <a:r>
                <a:rPr lang="en-US" sz="1600" dirty="0">
                  <a:solidFill>
                    <a:srgbClr val="00589C"/>
                  </a:solidFill>
                  <a:latin typeface="+mn-lt"/>
                </a:rPr>
                <a:t>()</a:t>
              </a:r>
            </a:p>
          </p:txBody>
        </p:sp>
        <p:sp>
          <p:nvSpPr>
            <p:cNvPr id="14" name="TextBox 13">
              <a:extLst>
                <a:ext uri="{FF2B5EF4-FFF2-40B4-BE49-F238E27FC236}">
                  <a16:creationId xmlns:a16="http://schemas.microsoft.com/office/drawing/2014/main" id="{A17C5DC2-E270-4A7F-A519-6F197E094CF3}"/>
                </a:ext>
              </a:extLst>
            </p:cNvPr>
            <p:cNvSpPr txBox="1"/>
            <p:nvPr/>
          </p:nvSpPr>
          <p:spPr>
            <a:xfrm>
              <a:off x="6005943" y="3903647"/>
              <a:ext cx="2291012" cy="338554"/>
            </a:xfrm>
            <a:prstGeom prst="rect">
              <a:avLst/>
            </a:prstGeom>
            <a:noFill/>
          </p:spPr>
          <p:txBody>
            <a:bodyPr wrap="none" rtlCol="0">
              <a:spAutoFit/>
            </a:bodyPr>
            <a:lstStyle/>
            <a:p>
              <a:r>
                <a:rPr lang="en-US" sz="1600" dirty="0">
                  <a:solidFill>
                    <a:srgbClr val="00589C"/>
                  </a:solidFill>
                  <a:latin typeface="+mn-lt"/>
                </a:rPr>
                <a:t>Import: </a:t>
              </a:r>
              <a:r>
                <a:rPr lang="en-US" sz="1600" dirty="0" err="1">
                  <a:solidFill>
                    <a:srgbClr val="00589C"/>
                  </a:solidFill>
                  <a:latin typeface="+mn-lt"/>
                </a:rPr>
                <a:t>read.table</a:t>
              </a:r>
              <a:r>
                <a:rPr lang="en-US" sz="1600" dirty="0">
                  <a:solidFill>
                    <a:srgbClr val="00589C"/>
                  </a:solidFill>
                  <a:latin typeface="+mn-lt"/>
                </a:rPr>
                <a:t>()</a:t>
              </a:r>
            </a:p>
          </p:txBody>
        </p:sp>
      </p:grpSp>
    </p:spTree>
    <p:extLst>
      <p:ext uri="{BB962C8B-B14F-4D97-AF65-F5344CB8AC3E}">
        <p14:creationId xmlns:p14="http://schemas.microsoft.com/office/powerpoint/2010/main" val="132998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11</a:t>
            </a:fld>
            <a:endParaRPr lang="de-DE" altLang="de-DE">
              <a:solidFill>
                <a:schemeClr val="tx1"/>
              </a:solidFill>
            </a:endParaRPr>
          </a:p>
        </p:txBody>
      </p:sp>
      <p:sp>
        <p:nvSpPr>
          <p:cNvPr id="5" name="TextBox 4">
            <a:extLst>
              <a:ext uri="{FF2B5EF4-FFF2-40B4-BE49-F238E27FC236}">
                <a16:creationId xmlns:a16="http://schemas.microsoft.com/office/drawing/2014/main" id="{4ACE272B-F0D8-4BDF-AE77-04396EBD4219}"/>
              </a:ext>
            </a:extLst>
          </p:cNvPr>
          <p:cNvSpPr txBox="1"/>
          <p:nvPr/>
        </p:nvSpPr>
        <p:spPr>
          <a:xfrm>
            <a:off x="971600" y="2744896"/>
            <a:ext cx="2735044" cy="1267014"/>
          </a:xfrm>
          <a:prstGeom prst="rect">
            <a:avLst/>
          </a:prstGeom>
          <a:noFill/>
        </p:spPr>
        <p:txBody>
          <a:bodyPr wrap="none" rtlCol="0">
            <a:spAutoFit/>
          </a:bodyPr>
          <a:lstStyle/>
          <a:p>
            <a:r>
              <a:rPr lang="en-US" sz="2000" b="1" dirty="0">
                <a:solidFill>
                  <a:srgbClr val="00589C"/>
                </a:solidFill>
                <a:latin typeface="+mn-lt"/>
              </a:rPr>
              <a:t>Function sources:</a:t>
            </a:r>
          </a:p>
          <a:p>
            <a:pPr marL="285750" indent="-285750">
              <a:spcAft>
                <a:spcPts val="500"/>
              </a:spcAft>
              <a:buFont typeface="Wingdings" panose="05000000000000000000" pitchFamily="2" charset="2"/>
              <a:buChar char="Ø"/>
            </a:pPr>
            <a:r>
              <a:rPr lang="en-US" sz="1600" dirty="0">
                <a:latin typeface="+mn-lt"/>
              </a:rPr>
              <a:t>Built-in</a:t>
            </a:r>
          </a:p>
          <a:p>
            <a:pPr marL="285750" indent="-285750">
              <a:spcAft>
                <a:spcPts val="500"/>
              </a:spcAft>
              <a:buFont typeface="Wingdings" panose="05000000000000000000" pitchFamily="2" charset="2"/>
              <a:buChar char="Ø"/>
            </a:pPr>
            <a:r>
              <a:rPr lang="en-US" sz="1600" dirty="0">
                <a:latin typeface="+mn-lt"/>
              </a:rPr>
              <a:t>Third-party packages</a:t>
            </a:r>
          </a:p>
          <a:p>
            <a:pPr marL="285750" indent="-285750">
              <a:spcAft>
                <a:spcPts val="500"/>
              </a:spcAft>
              <a:buFont typeface="Wingdings" panose="05000000000000000000" pitchFamily="2" charset="2"/>
              <a:buChar char="Ø"/>
            </a:pPr>
            <a:r>
              <a:rPr lang="en-US" sz="1600" dirty="0">
                <a:latin typeface="+mn-lt"/>
              </a:rPr>
              <a:t>Self-defined</a:t>
            </a:r>
          </a:p>
        </p:txBody>
      </p:sp>
      <p:sp>
        <p:nvSpPr>
          <p:cNvPr id="6" name="Rectangle 5">
            <a:extLst>
              <a:ext uri="{FF2B5EF4-FFF2-40B4-BE49-F238E27FC236}">
                <a16:creationId xmlns:a16="http://schemas.microsoft.com/office/drawing/2014/main" id="{DE00B967-FEF6-4BFF-A290-1ECDB410B9E0}"/>
              </a:ext>
            </a:extLst>
          </p:cNvPr>
          <p:cNvSpPr/>
          <p:nvPr/>
        </p:nvSpPr>
        <p:spPr>
          <a:xfrm>
            <a:off x="971600" y="1622402"/>
            <a:ext cx="4572000" cy="830997"/>
          </a:xfrm>
          <a:prstGeom prst="rect">
            <a:avLst/>
          </a:prstGeom>
        </p:spPr>
        <p:txBody>
          <a:bodyPr>
            <a:spAutoFit/>
          </a:bodyPr>
          <a:lstStyle/>
          <a:p>
            <a:r>
              <a:rPr lang="en-US" sz="2000" b="1" dirty="0">
                <a:solidFill>
                  <a:srgbClr val="00589C"/>
                </a:solidFill>
                <a:latin typeface="+mn-lt"/>
                <a:cs typeface="ＭＳ Ｐゴシック"/>
              </a:rPr>
              <a:t>What’s function:</a:t>
            </a:r>
          </a:p>
          <a:p>
            <a:r>
              <a:rPr lang="en-US" sz="1400" dirty="0">
                <a:latin typeface="+mn-lt"/>
                <a:cs typeface="ＭＳ Ｐゴシック"/>
              </a:rPr>
              <a:t>A function is a set of statements organized together to perform a specific task.</a:t>
            </a:r>
            <a:endParaRPr lang="en-US" sz="1400" dirty="0">
              <a:latin typeface="+mn-lt"/>
            </a:endParaRPr>
          </a:p>
        </p:txBody>
      </p:sp>
      <p:sp>
        <p:nvSpPr>
          <p:cNvPr id="10" name="Rectangle 9">
            <a:extLst>
              <a:ext uri="{FF2B5EF4-FFF2-40B4-BE49-F238E27FC236}">
                <a16:creationId xmlns:a16="http://schemas.microsoft.com/office/drawing/2014/main" id="{56CFAAF7-72D3-4B41-9449-B8921E05739F}"/>
              </a:ext>
            </a:extLst>
          </p:cNvPr>
          <p:cNvSpPr/>
          <p:nvPr/>
        </p:nvSpPr>
        <p:spPr>
          <a:xfrm>
            <a:off x="4572000" y="2571750"/>
            <a:ext cx="4275656" cy="1815882"/>
          </a:xfrm>
          <a:prstGeom prst="rect">
            <a:avLst/>
          </a:prstGeom>
          <a:solidFill>
            <a:schemeClr val="accent3">
              <a:lumMod val="95000"/>
            </a:schemeClr>
          </a:solidFill>
        </p:spPr>
        <p:txBody>
          <a:bodyPr wrap="square">
            <a:spAutoFit/>
          </a:bodyPr>
          <a:lstStyle/>
          <a:p>
            <a:r>
              <a:rPr lang="en-US" sz="1600" dirty="0" err="1">
                <a:solidFill>
                  <a:srgbClr val="000000"/>
                </a:solidFill>
                <a:cs typeface="Arial" panose="020B0604020202020204" pitchFamily="34" charset="0"/>
              </a:rPr>
              <a:t>Funtion_name</a:t>
            </a:r>
            <a:r>
              <a:rPr lang="en-US" sz="1600" dirty="0">
                <a:solidFill>
                  <a:srgbClr val="000000"/>
                </a:solidFill>
                <a:cs typeface="Arial" panose="020B0604020202020204" pitchFamily="34" charset="0"/>
              </a:rPr>
              <a:t> &lt;- </a:t>
            </a:r>
            <a:r>
              <a:rPr lang="en-US" sz="1600" b="1" dirty="0">
                <a:solidFill>
                  <a:srgbClr val="00589C"/>
                </a:solidFill>
                <a:cs typeface="Arial" panose="020B0604020202020204" pitchFamily="34" charset="0"/>
              </a:rPr>
              <a:t>function</a:t>
            </a:r>
            <a:r>
              <a:rPr lang="en-US" sz="1600" dirty="0">
                <a:solidFill>
                  <a:srgbClr val="000000"/>
                </a:solidFill>
                <a:cs typeface="Arial" panose="020B0604020202020204" pitchFamily="34" charset="0"/>
              </a:rPr>
              <a:t>(parameters)</a:t>
            </a:r>
            <a:br>
              <a:rPr lang="en-US" sz="1600" dirty="0">
                <a:cs typeface="Arial" panose="020B0604020202020204" pitchFamily="34" charset="0"/>
              </a:rPr>
            </a:br>
            <a:r>
              <a:rPr lang="en-US" sz="1600" dirty="0">
                <a:solidFill>
                  <a:srgbClr val="000000"/>
                </a:solidFill>
                <a:cs typeface="Arial" panose="020B0604020202020204" pitchFamily="34" charset="0"/>
              </a:rPr>
              <a:t>{</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cs typeface="Arial" panose="020B0604020202020204" pitchFamily="34" charset="0"/>
              </a:rPr>
              <a:t>function b</a:t>
            </a:r>
            <a:r>
              <a:rPr lang="en-US" sz="1600" dirty="0">
                <a:solidFill>
                  <a:srgbClr val="000000"/>
                </a:solidFill>
                <a:cs typeface="Arial" panose="020B0604020202020204" pitchFamily="34" charset="0"/>
              </a:rPr>
              <a:t>ody (commands chunk)</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solidFill>
                  <a:srgbClr val="000000"/>
                </a:solidFill>
                <a:cs typeface="Arial" panose="020B0604020202020204" pitchFamily="34" charset="0"/>
              </a:rPr>
              <a:t>return ()</a:t>
            </a:r>
          </a:p>
          <a:p>
            <a:pPr marL="55563" lvl="1"/>
            <a:r>
              <a:rPr lang="en-US" sz="1600" dirty="0">
                <a:solidFill>
                  <a:srgbClr val="000000"/>
                </a:solidFill>
                <a:cs typeface="Arial" panose="020B0604020202020204" pitchFamily="34" charset="0"/>
              </a:rPr>
              <a:t>}</a:t>
            </a:r>
            <a:endParaRPr lang="en-US" sz="1600" dirty="0">
              <a:cs typeface="Arial" panose="020B0604020202020204" pitchFamily="34" charset="0"/>
            </a:endParaRPr>
          </a:p>
        </p:txBody>
      </p:sp>
    </p:spTree>
    <p:extLst>
      <p:ext uri="{BB962C8B-B14F-4D97-AF65-F5344CB8AC3E}">
        <p14:creationId xmlns:p14="http://schemas.microsoft.com/office/powerpoint/2010/main" val="1488573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12</a:t>
            </a:fld>
            <a:endParaRPr lang="de-DE" altLang="de-DE">
              <a:solidFill>
                <a:schemeClr val="tx1"/>
              </a:solidFill>
            </a:endParaRPr>
          </a:p>
        </p:txBody>
      </p:sp>
      <p:sp>
        <p:nvSpPr>
          <p:cNvPr id="3" name="Rectangle 2">
            <a:extLst>
              <a:ext uri="{FF2B5EF4-FFF2-40B4-BE49-F238E27FC236}">
                <a16:creationId xmlns:a16="http://schemas.microsoft.com/office/drawing/2014/main" id="{6CE5CC89-E705-44C5-A0B0-5545A3228610}"/>
              </a:ext>
            </a:extLst>
          </p:cNvPr>
          <p:cNvSpPr/>
          <p:nvPr/>
        </p:nvSpPr>
        <p:spPr>
          <a:xfrm>
            <a:off x="875087" y="1203598"/>
            <a:ext cx="7441329" cy="2698175"/>
          </a:xfrm>
          <a:prstGeom prst="rect">
            <a:avLst/>
          </a:prstGeom>
        </p:spPr>
        <p:txBody>
          <a:bodyPr wrap="square">
            <a:spAutoFit/>
          </a:bodyPr>
          <a:lstStyle/>
          <a:p>
            <a:r>
              <a:rPr lang="en-US" sz="2000" dirty="0">
                <a:latin typeface="+mn-lt"/>
              </a:rPr>
              <a:t>Exercises: </a:t>
            </a:r>
          </a:p>
          <a:p>
            <a:endParaRPr lang="en-US" sz="2000" dirty="0">
              <a:latin typeface="+mn-lt"/>
            </a:endParaRPr>
          </a:p>
          <a:p>
            <a:pPr marL="342900" indent="-342900">
              <a:spcAft>
                <a:spcPts val="800"/>
              </a:spcAft>
              <a:buFont typeface="+mj-lt"/>
              <a:buAutoNum type="arabicParenR"/>
            </a:pPr>
            <a:r>
              <a:rPr lang="en-US" sz="1200" dirty="0">
                <a:latin typeface="+mn-lt"/>
              </a:rPr>
              <a:t>getting data into R and find data file here: data/Example_data.csv,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Check the dimensions of the imported data</a:t>
            </a:r>
          </a:p>
          <a:p>
            <a:pPr marL="342900" indent="-342900">
              <a:spcAft>
                <a:spcPts val="800"/>
              </a:spcAft>
              <a:buFont typeface="+mj-lt"/>
              <a:buAutoNum type="arabicParenR"/>
            </a:pPr>
            <a:r>
              <a:rPr lang="en-US" sz="1200" dirty="0">
                <a:latin typeface="+mn-lt"/>
              </a:rPr>
              <a:t>How many years this data set covers? Starting year? End year?</a:t>
            </a:r>
          </a:p>
          <a:p>
            <a:pPr marL="342900" indent="-342900">
              <a:spcAft>
                <a:spcPts val="800"/>
              </a:spcAft>
              <a:buFont typeface="+mj-lt"/>
              <a:buAutoNum type="arabicParenR"/>
            </a:pPr>
            <a:r>
              <a:rPr lang="en-US" sz="1200" dirty="0">
                <a:latin typeface="+mn-lt"/>
              </a:rPr>
              <a:t>Derive the maximum, minimum, mean value, standard deviation of the discharge column</a:t>
            </a:r>
          </a:p>
          <a:p>
            <a:pPr marL="342900" indent="-342900">
              <a:spcAft>
                <a:spcPts val="800"/>
              </a:spcAft>
              <a:buFont typeface="+mj-lt"/>
              <a:buAutoNum type="arabicParenR"/>
            </a:pPr>
            <a:r>
              <a:rPr lang="en-US" sz="1200" dirty="0">
                <a:latin typeface="+mn-lt"/>
              </a:rPr>
              <a:t>Derive the maximum, minimum, mean value, standard deviation of the first 365 elements in discharge column </a:t>
            </a:r>
          </a:p>
          <a:p>
            <a:pPr marL="342900" indent="-342900">
              <a:spcAft>
                <a:spcPts val="800"/>
              </a:spcAft>
              <a:buFont typeface="+mj-lt"/>
              <a:buAutoNum type="arabicParenR"/>
            </a:pPr>
            <a:r>
              <a:rPr lang="en-US" sz="1200" dirty="0">
                <a:latin typeface="+mn-lt"/>
              </a:rPr>
              <a:t>Export the first 365 rows of df into text file with </a:t>
            </a:r>
            <a:r>
              <a:rPr lang="en-US" sz="1200" dirty="0" err="1">
                <a:latin typeface="+mn-lt"/>
              </a:rPr>
              <a:t>write.table</a:t>
            </a:r>
            <a:r>
              <a:rPr lang="en-US" sz="1200" dirty="0">
                <a:latin typeface="+mn-lt"/>
              </a:rPr>
              <a:t>() function</a:t>
            </a:r>
          </a:p>
        </p:txBody>
      </p:sp>
    </p:spTree>
    <p:extLst>
      <p:ext uri="{BB962C8B-B14F-4D97-AF65-F5344CB8AC3E}">
        <p14:creationId xmlns:p14="http://schemas.microsoft.com/office/powerpoint/2010/main" val="229015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13</a:t>
            </a:fld>
            <a:endParaRPr lang="de-DE" altLang="de-DE">
              <a:solidFill>
                <a:schemeClr val="tx1"/>
              </a:solidFill>
            </a:endParaRPr>
          </a:p>
        </p:txBody>
      </p:sp>
      <p:sp>
        <p:nvSpPr>
          <p:cNvPr id="5" name="TextBox 4">
            <a:extLst>
              <a:ext uri="{FF2B5EF4-FFF2-40B4-BE49-F238E27FC236}">
                <a16:creationId xmlns:a16="http://schemas.microsoft.com/office/drawing/2014/main" id="{4ACE272B-F0D8-4BDF-AE77-04396EBD4219}"/>
              </a:ext>
            </a:extLst>
          </p:cNvPr>
          <p:cNvSpPr txBox="1"/>
          <p:nvPr/>
        </p:nvSpPr>
        <p:spPr>
          <a:xfrm>
            <a:off x="971600" y="2744896"/>
            <a:ext cx="2735044" cy="1267014"/>
          </a:xfrm>
          <a:prstGeom prst="rect">
            <a:avLst/>
          </a:prstGeom>
          <a:noFill/>
        </p:spPr>
        <p:txBody>
          <a:bodyPr wrap="none" rtlCol="0">
            <a:spAutoFit/>
          </a:bodyPr>
          <a:lstStyle/>
          <a:p>
            <a:r>
              <a:rPr lang="en-US" sz="2000" b="1" dirty="0">
                <a:solidFill>
                  <a:srgbClr val="00589C"/>
                </a:solidFill>
                <a:latin typeface="+mn-lt"/>
              </a:rPr>
              <a:t>Function sources:</a:t>
            </a:r>
          </a:p>
          <a:p>
            <a:pPr marL="285750" indent="-285750">
              <a:spcAft>
                <a:spcPts val="500"/>
              </a:spcAft>
              <a:buFont typeface="Wingdings" panose="05000000000000000000" pitchFamily="2" charset="2"/>
              <a:buChar char="Ø"/>
            </a:pPr>
            <a:r>
              <a:rPr lang="en-US" sz="1600" dirty="0">
                <a:latin typeface="+mn-lt"/>
              </a:rPr>
              <a:t>Built-in</a:t>
            </a:r>
          </a:p>
          <a:p>
            <a:pPr marL="285750" indent="-285750">
              <a:spcAft>
                <a:spcPts val="500"/>
              </a:spcAft>
              <a:buFont typeface="Wingdings" panose="05000000000000000000" pitchFamily="2" charset="2"/>
              <a:buChar char="Ø"/>
            </a:pPr>
            <a:r>
              <a:rPr lang="en-US" sz="1600" dirty="0">
                <a:latin typeface="+mn-lt"/>
              </a:rPr>
              <a:t>Third-party packages</a:t>
            </a:r>
          </a:p>
          <a:p>
            <a:pPr marL="285750" indent="-285750">
              <a:spcAft>
                <a:spcPts val="500"/>
              </a:spcAft>
              <a:buFont typeface="Wingdings" panose="05000000000000000000" pitchFamily="2" charset="2"/>
              <a:buChar char="Ø"/>
            </a:pPr>
            <a:r>
              <a:rPr lang="en-US" sz="1600" dirty="0">
                <a:latin typeface="+mn-lt"/>
              </a:rPr>
              <a:t>Self-defined</a:t>
            </a:r>
          </a:p>
        </p:txBody>
      </p:sp>
      <p:sp>
        <p:nvSpPr>
          <p:cNvPr id="6" name="Rectangle 5">
            <a:extLst>
              <a:ext uri="{FF2B5EF4-FFF2-40B4-BE49-F238E27FC236}">
                <a16:creationId xmlns:a16="http://schemas.microsoft.com/office/drawing/2014/main" id="{DE00B967-FEF6-4BFF-A290-1ECDB410B9E0}"/>
              </a:ext>
            </a:extLst>
          </p:cNvPr>
          <p:cNvSpPr/>
          <p:nvPr/>
        </p:nvSpPr>
        <p:spPr>
          <a:xfrm>
            <a:off x="971600" y="1622402"/>
            <a:ext cx="4572000" cy="830997"/>
          </a:xfrm>
          <a:prstGeom prst="rect">
            <a:avLst/>
          </a:prstGeom>
        </p:spPr>
        <p:txBody>
          <a:bodyPr>
            <a:spAutoFit/>
          </a:bodyPr>
          <a:lstStyle/>
          <a:p>
            <a:r>
              <a:rPr lang="en-US" sz="2000" b="1" dirty="0">
                <a:solidFill>
                  <a:srgbClr val="00589C"/>
                </a:solidFill>
                <a:latin typeface="+mn-lt"/>
                <a:cs typeface="ＭＳ Ｐゴシック"/>
              </a:rPr>
              <a:t>What’s function:</a:t>
            </a:r>
          </a:p>
          <a:p>
            <a:r>
              <a:rPr lang="en-US" sz="1400" dirty="0">
                <a:latin typeface="+mn-lt"/>
                <a:cs typeface="ＭＳ Ｐゴシック"/>
              </a:rPr>
              <a:t>A function is a set of statements organized together to perform a specific task.</a:t>
            </a:r>
            <a:endParaRPr lang="en-US" sz="1400" dirty="0">
              <a:latin typeface="+mn-lt"/>
            </a:endParaRPr>
          </a:p>
        </p:txBody>
      </p:sp>
      <p:sp>
        <p:nvSpPr>
          <p:cNvPr id="10" name="Rectangle 9">
            <a:extLst>
              <a:ext uri="{FF2B5EF4-FFF2-40B4-BE49-F238E27FC236}">
                <a16:creationId xmlns:a16="http://schemas.microsoft.com/office/drawing/2014/main" id="{56CFAAF7-72D3-4B41-9449-B8921E05739F}"/>
              </a:ext>
            </a:extLst>
          </p:cNvPr>
          <p:cNvSpPr/>
          <p:nvPr/>
        </p:nvSpPr>
        <p:spPr>
          <a:xfrm>
            <a:off x="4572000" y="2571750"/>
            <a:ext cx="4275656" cy="1815882"/>
          </a:xfrm>
          <a:prstGeom prst="rect">
            <a:avLst/>
          </a:prstGeom>
          <a:solidFill>
            <a:schemeClr val="accent3">
              <a:lumMod val="95000"/>
            </a:schemeClr>
          </a:solidFill>
        </p:spPr>
        <p:txBody>
          <a:bodyPr wrap="square">
            <a:spAutoFit/>
          </a:bodyPr>
          <a:lstStyle/>
          <a:p>
            <a:r>
              <a:rPr lang="en-US" sz="1600" dirty="0" err="1">
                <a:solidFill>
                  <a:srgbClr val="000000"/>
                </a:solidFill>
                <a:cs typeface="Arial" panose="020B0604020202020204" pitchFamily="34" charset="0"/>
              </a:rPr>
              <a:t>Funtion_name</a:t>
            </a:r>
            <a:r>
              <a:rPr lang="en-US" sz="1600" dirty="0">
                <a:solidFill>
                  <a:srgbClr val="000000"/>
                </a:solidFill>
                <a:cs typeface="Arial" panose="020B0604020202020204" pitchFamily="34" charset="0"/>
              </a:rPr>
              <a:t> &lt;- </a:t>
            </a:r>
            <a:r>
              <a:rPr lang="en-US" sz="1600" b="1" dirty="0">
                <a:solidFill>
                  <a:srgbClr val="00589C"/>
                </a:solidFill>
                <a:cs typeface="Arial" panose="020B0604020202020204" pitchFamily="34" charset="0"/>
              </a:rPr>
              <a:t>function</a:t>
            </a:r>
            <a:r>
              <a:rPr lang="en-US" sz="1600" dirty="0">
                <a:solidFill>
                  <a:srgbClr val="000000"/>
                </a:solidFill>
                <a:cs typeface="Arial" panose="020B0604020202020204" pitchFamily="34" charset="0"/>
              </a:rPr>
              <a:t>(parameters)</a:t>
            </a:r>
            <a:br>
              <a:rPr lang="en-US" sz="1600" dirty="0">
                <a:cs typeface="Arial" panose="020B0604020202020204" pitchFamily="34" charset="0"/>
              </a:rPr>
            </a:br>
            <a:r>
              <a:rPr lang="en-US" sz="1600" dirty="0">
                <a:solidFill>
                  <a:srgbClr val="000000"/>
                </a:solidFill>
                <a:cs typeface="Arial" panose="020B0604020202020204" pitchFamily="34" charset="0"/>
              </a:rPr>
              <a:t>{</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cs typeface="Arial" panose="020B0604020202020204" pitchFamily="34" charset="0"/>
              </a:rPr>
              <a:t>function b</a:t>
            </a:r>
            <a:r>
              <a:rPr lang="en-US" sz="1600" dirty="0">
                <a:solidFill>
                  <a:srgbClr val="000000"/>
                </a:solidFill>
                <a:cs typeface="Arial" panose="020B0604020202020204" pitchFamily="34" charset="0"/>
              </a:rPr>
              <a:t>ody (commands chunk)</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solidFill>
                  <a:srgbClr val="000000"/>
                </a:solidFill>
                <a:cs typeface="Arial" panose="020B0604020202020204" pitchFamily="34" charset="0"/>
              </a:rPr>
              <a:t>return ()</a:t>
            </a:r>
          </a:p>
          <a:p>
            <a:pPr marL="55563" lvl="1"/>
            <a:r>
              <a:rPr lang="en-US" sz="1600" dirty="0">
                <a:solidFill>
                  <a:srgbClr val="000000"/>
                </a:solidFill>
                <a:cs typeface="Arial" panose="020B0604020202020204" pitchFamily="34" charset="0"/>
              </a:rPr>
              <a:t>}</a:t>
            </a:r>
            <a:endParaRPr lang="en-US" sz="1600" dirty="0">
              <a:cs typeface="Arial" panose="020B0604020202020204" pitchFamily="34" charset="0"/>
            </a:endParaRPr>
          </a:p>
        </p:txBody>
      </p:sp>
    </p:spTree>
    <p:extLst>
      <p:ext uri="{BB962C8B-B14F-4D97-AF65-F5344CB8AC3E}">
        <p14:creationId xmlns:p14="http://schemas.microsoft.com/office/powerpoint/2010/main" val="1957542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14</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spTree>
    <p:extLst>
      <p:ext uri="{BB962C8B-B14F-4D97-AF65-F5344CB8AC3E}">
        <p14:creationId xmlns:p14="http://schemas.microsoft.com/office/powerpoint/2010/main" val="209066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15</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highlight>
                  <a:srgbClr val="FFFF00"/>
                </a:highlight>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pic>
        <p:nvPicPr>
          <p:cNvPr id="9" name="Picture 8">
            <a:extLst>
              <a:ext uri="{FF2B5EF4-FFF2-40B4-BE49-F238E27FC236}">
                <a16:creationId xmlns:a16="http://schemas.microsoft.com/office/drawing/2014/main" id="{334F9BD2-480A-44BA-A22B-FE5F1B08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330" y="1314638"/>
            <a:ext cx="3330418" cy="3138394"/>
          </a:xfrm>
          <a:prstGeom prst="rect">
            <a:avLst/>
          </a:prstGeom>
        </p:spPr>
      </p:pic>
    </p:spTree>
    <p:extLst>
      <p:ext uri="{BB962C8B-B14F-4D97-AF65-F5344CB8AC3E}">
        <p14:creationId xmlns:p14="http://schemas.microsoft.com/office/powerpoint/2010/main" val="2903959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16</a:t>
            </a:fld>
            <a:endParaRPr lang="de-DE" altLang="de-DE">
              <a:solidFill>
                <a:schemeClr val="tx1"/>
              </a:solidFill>
            </a:endParaRPr>
          </a:p>
        </p:txBody>
      </p:sp>
      <p:grpSp>
        <p:nvGrpSpPr>
          <p:cNvPr id="5" name="Group 4">
            <a:extLst>
              <a:ext uri="{FF2B5EF4-FFF2-40B4-BE49-F238E27FC236}">
                <a16:creationId xmlns:a16="http://schemas.microsoft.com/office/drawing/2014/main" id="{FF8D7763-09EE-471D-885C-1ADD868E9A16}"/>
              </a:ext>
            </a:extLst>
          </p:cNvPr>
          <p:cNvGrpSpPr/>
          <p:nvPr/>
        </p:nvGrpSpPr>
        <p:grpSpPr>
          <a:xfrm>
            <a:off x="4160505" y="1320413"/>
            <a:ext cx="2067679" cy="3177474"/>
            <a:chOff x="4762298" y="1320413"/>
            <a:chExt cx="2067679" cy="3177474"/>
          </a:xfrm>
        </p:grpSpPr>
        <p:pic>
          <p:nvPicPr>
            <p:cNvPr id="12" name="Picture 11">
              <a:extLst>
                <a:ext uri="{FF2B5EF4-FFF2-40B4-BE49-F238E27FC236}">
                  <a16:creationId xmlns:a16="http://schemas.microsoft.com/office/drawing/2014/main" id="{26D29981-3DA0-4725-81EB-CE758D1C0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298" y="1451141"/>
              <a:ext cx="2067679" cy="3046746"/>
            </a:xfrm>
            <a:prstGeom prst="rect">
              <a:avLst/>
            </a:prstGeom>
          </p:spPr>
        </p:pic>
        <p:sp>
          <p:nvSpPr>
            <p:cNvPr id="13" name="TextBox 12">
              <a:extLst>
                <a:ext uri="{FF2B5EF4-FFF2-40B4-BE49-F238E27FC236}">
                  <a16:creationId xmlns:a16="http://schemas.microsoft.com/office/drawing/2014/main" id="{CAC437D2-B95B-4D51-BC2B-AAB513A124AA}"/>
                </a:ext>
              </a:extLst>
            </p:cNvPr>
            <p:cNvSpPr txBox="1"/>
            <p:nvPr/>
          </p:nvSpPr>
          <p:spPr>
            <a:xfrm>
              <a:off x="4819490" y="1320413"/>
              <a:ext cx="2010487" cy="338554"/>
            </a:xfrm>
            <a:prstGeom prst="rect">
              <a:avLst/>
            </a:prstGeom>
            <a:noFill/>
          </p:spPr>
          <p:txBody>
            <a:bodyPr wrap="none" rtlCol="0">
              <a:spAutoFit/>
            </a:bodyPr>
            <a:lstStyle/>
            <a:p>
              <a:r>
                <a:rPr lang="en-US" sz="1600" b="1" dirty="0">
                  <a:solidFill>
                    <a:srgbClr val="00589C"/>
                  </a:solidFill>
                  <a:latin typeface="+mn-lt"/>
                </a:rPr>
                <a:t>While-type loop</a:t>
              </a:r>
            </a:p>
          </p:txBody>
        </p:sp>
      </p:grpSp>
      <p:sp>
        <p:nvSpPr>
          <p:cNvPr id="6" name="Rectangle 5">
            <a:extLst>
              <a:ext uri="{FF2B5EF4-FFF2-40B4-BE49-F238E27FC236}">
                <a16:creationId xmlns:a16="http://schemas.microsoft.com/office/drawing/2014/main" id="{71BE1416-09CE-4F4C-8561-44C3F53B9106}"/>
              </a:ext>
            </a:extLst>
          </p:cNvPr>
          <p:cNvSpPr/>
          <p:nvPr/>
        </p:nvSpPr>
        <p:spPr>
          <a:xfrm>
            <a:off x="6285376" y="1320413"/>
            <a:ext cx="2823128" cy="461665"/>
          </a:xfrm>
          <a:prstGeom prst="rect">
            <a:avLst/>
          </a:prstGeom>
        </p:spPr>
        <p:txBody>
          <a:bodyPr wrap="square">
            <a:spAutoFit/>
          </a:bodyPr>
          <a:lstStyle/>
          <a:p>
            <a:r>
              <a:rPr lang="en-US" sz="1200" dirty="0"/>
              <a:t>keep looping as long as a specific logical condition is satisfied</a:t>
            </a:r>
          </a:p>
        </p:txBody>
      </p:sp>
      <p:sp>
        <p:nvSpPr>
          <p:cNvPr id="8" name="Rectangle 1">
            <a:extLst>
              <a:ext uri="{FF2B5EF4-FFF2-40B4-BE49-F238E27FC236}">
                <a16:creationId xmlns:a16="http://schemas.microsoft.com/office/drawing/2014/main" id="{75492C79-C5E6-4DCB-A0A9-A3F83096F6E6}"/>
              </a:ext>
            </a:extLst>
          </p:cNvPr>
          <p:cNvSpPr>
            <a:spLocks noChangeArrowheads="1"/>
          </p:cNvSpPr>
          <p:nvPr/>
        </p:nvSpPr>
        <p:spPr bwMode="auto">
          <a:xfrm>
            <a:off x="6412160" y="1860473"/>
            <a:ext cx="2232248" cy="200054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40A070"/>
                </a:solidFill>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40A07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0</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while</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333333"/>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a:ln>
                  <a:noFill/>
                </a:ln>
                <a:solidFill>
                  <a:schemeClr val="tx1"/>
                </a:solidFill>
                <a:effectLst/>
              </a:rPr>
              <a:t> </a:t>
            </a:r>
          </a:p>
          <a:p>
            <a:pPr eaLnBrk="0" hangingPunct="0"/>
            <a:r>
              <a:rPr lang="en-US" altLang="en-US" sz="1000" i="1" dirty="0">
                <a:solidFill>
                  <a:srgbClr val="BA2121"/>
                </a:solidFill>
                <a:latin typeface="Consolas" panose="020B0609020204030204" pitchFamily="49" charset="0"/>
              </a:rPr>
              <a:t>## [1] 1</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2</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3</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4</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5</a:t>
            </a:r>
            <a:r>
              <a:rPr lang="en-US" altLang="en-US" sz="1000" dirty="0"/>
              <a:t> </a:t>
            </a:r>
            <a:endParaRPr kumimoji="0" lang="en-US" altLang="en-US" sz="1000" b="0" i="0" u="none" strike="noStrike" cap="none" normalizeH="0" baseline="0" dirty="0">
              <a:ln>
                <a:noFill/>
              </a:ln>
              <a:solidFill>
                <a:schemeClr val="tx1"/>
              </a:solidFill>
              <a:effectLst/>
            </a:endParaRPr>
          </a:p>
        </p:txBody>
      </p:sp>
      <p:sp>
        <p:nvSpPr>
          <p:cNvPr id="11" name="Rectangle 10">
            <a:extLst>
              <a:ext uri="{FF2B5EF4-FFF2-40B4-BE49-F238E27FC236}">
                <a16:creationId xmlns:a16="http://schemas.microsoft.com/office/drawing/2014/main" id="{2423B520-EAF6-481F-A70F-E5673B323741}"/>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highlight>
                  <a:srgbClr val="FFFF00"/>
                </a:highlight>
                <a:latin typeface="+mn-lt"/>
              </a:rPr>
              <a:t>Loops</a:t>
            </a:r>
            <a:endParaRPr lang="en-US" dirty="0">
              <a:highlight>
                <a:srgbClr val="FFFF00"/>
              </a:highlight>
              <a:latin typeface="+mn-lt"/>
            </a:endParaRPr>
          </a:p>
        </p:txBody>
      </p:sp>
    </p:spTree>
    <p:extLst>
      <p:ext uri="{BB962C8B-B14F-4D97-AF65-F5344CB8AC3E}">
        <p14:creationId xmlns:p14="http://schemas.microsoft.com/office/powerpoint/2010/main" val="87250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17</a:t>
            </a:fld>
            <a:endParaRPr lang="de-DE" altLang="de-DE">
              <a:solidFill>
                <a:schemeClr val="tx1"/>
              </a:solidFill>
            </a:endParaRPr>
          </a:p>
        </p:txBody>
      </p:sp>
      <p:grpSp>
        <p:nvGrpSpPr>
          <p:cNvPr id="5" name="Group 4">
            <a:extLst>
              <a:ext uri="{FF2B5EF4-FFF2-40B4-BE49-F238E27FC236}">
                <a16:creationId xmlns:a16="http://schemas.microsoft.com/office/drawing/2014/main" id="{D42034B2-24AA-402D-8BFD-19E3A6D1B3E8}"/>
              </a:ext>
            </a:extLst>
          </p:cNvPr>
          <p:cNvGrpSpPr/>
          <p:nvPr/>
        </p:nvGrpSpPr>
        <p:grpSpPr>
          <a:xfrm>
            <a:off x="3840175" y="1257044"/>
            <a:ext cx="2099977" cy="3216023"/>
            <a:chOff x="6876256" y="1320413"/>
            <a:chExt cx="2099977" cy="3216023"/>
          </a:xfrm>
        </p:grpSpPr>
        <p:pic>
          <p:nvPicPr>
            <p:cNvPr id="10" name="Picture 9">
              <a:extLst>
                <a:ext uri="{FF2B5EF4-FFF2-40B4-BE49-F238E27FC236}">
                  <a16:creationId xmlns:a16="http://schemas.microsoft.com/office/drawing/2014/main" id="{73F2BBC3-5267-4C18-9FB4-773EE2DF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1489690"/>
              <a:ext cx="2099977" cy="3046746"/>
            </a:xfrm>
            <a:prstGeom prst="rect">
              <a:avLst/>
            </a:prstGeom>
          </p:spPr>
        </p:pic>
        <p:sp>
          <p:nvSpPr>
            <p:cNvPr id="14" name="TextBox 13">
              <a:extLst>
                <a:ext uri="{FF2B5EF4-FFF2-40B4-BE49-F238E27FC236}">
                  <a16:creationId xmlns:a16="http://schemas.microsoft.com/office/drawing/2014/main" id="{CDFF09E2-5DE5-4899-BBA8-BFA7D6F5958F}"/>
                </a:ext>
              </a:extLst>
            </p:cNvPr>
            <p:cNvSpPr txBox="1"/>
            <p:nvPr/>
          </p:nvSpPr>
          <p:spPr>
            <a:xfrm>
              <a:off x="7069323" y="1320413"/>
              <a:ext cx="1733167" cy="338554"/>
            </a:xfrm>
            <a:prstGeom prst="rect">
              <a:avLst/>
            </a:prstGeom>
            <a:noFill/>
          </p:spPr>
          <p:txBody>
            <a:bodyPr wrap="none" rtlCol="0">
              <a:spAutoFit/>
            </a:bodyPr>
            <a:lstStyle/>
            <a:p>
              <a:r>
                <a:rPr lang="en-US" sz="1600" b="1" dirty="0">
                  <a:solidFill>
                    <a:srgbClr val="00589C"/>
                  </a:solidFill>
                  <a:latin typeface="+mn-lt"/>
                </a:rPr>
                <a:t>For-type loop</a:t>
              </a:r>
            </a:p>
          </p:txBody>
        </p:sp>
      </p:grpSp>
      <p:sp>
        <p:nvSpPr>
          <p:cNvPr id="6" name="Rectangle 5">
            <a:extLst>
              <a:ext uri="{FF2B5EF4-FFF2-40B4-BE49-F238E27FC236}">
                <a16:creationId xmlns:a16="http://schemas.microsoft.com/office/drawing/2014/main" id="{8F1696C4-1EF5-4F96-8787-F9CBC6FC478F}"/>
              </a:ext>
            </a:extLst>
          </p:cNvPr>
          <p:cNvSpPr/>
          <p:nvPr/>
        </p:nvSpPr>
        <p:spPr>
          <a:xfrm>
            <a:off x="5764088" y="1347614"/>
            <a:ext cx="3200400" cy="276999"/>
          </a:xfrm>
          <a:prstGeom prst="rect">
            <a:avLst/>
          </a:prstGeom>
        </p:spPr>
        <p:txBody>
          <a:bodyPr wrap="square">
            <a:spAutoFit/>
          </a:bodyPr>
          <a:lstStyle/>
          <a:p>
            <a:r>
              <a:rPr lang="en-US" sz="1200" dirty="0"/>
              <a:t>repeat a task a defined number of times: </a:t>
            </a:r>
          </a:p>
        </p:txBody>
      </p:sp>
      <p:sp>
        <p:nvSpPr>
          <p:cNvPr id="8" name="Rectangle 1">
            <a:extLst>
              <a:ext uri="{FF2B5EF4-FFF2-40B4-BE49-F238E27FC236}">
                <a16:creationId xmlns:a16="http://schemas.microsoft.com/office/drawing/2014/main" id="{EF81331D-9688-40B0-A8A1-AD0921DD9DED}"/>
              </a:ext>
            </a:extLst>
          </p:cNvPr>
          <p:cNvSpPr>
            <a:spLocks noChangeArrowheads="1"/>
          </p:cNvSpPr>
          <p:nvPr/>
        </p:nvSpPr>
        <p:spPr bwMode="auto">
          <a:xfrm>
            <a:off x="6342415" y="1731174"/>
            <a:ext cx="1932028" cy="15388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for</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1" i="0" u="none" strike="noStrike" cap="none" normalizeH="0" baseline="0" dirty="0">
                <a:ln>
                  <a:noFill/>
                </a:ln>
                <a:solidFill>
                  <a:srgbClr val="007020"/>
                </a:solidFill>
                <a:effectLst/>
                <a:latin typeface="Consolas" panose="020B0609020204030204" pitchFamily="49" charset="0"/>
              </a:rPr>
              <a:t>in</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6287E"/>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
        <p:nvSpPr>
          <p:cNvPr id="9" name="Rectangle 2">
            <a:extLst>
              <a:ext uri="{FF2B5EF4-FFF2-40B4-BE49-F238E27FC236}">
                <a16:creationId xmlns:a16="http://schemas.microsoft.com/office/drawing/2014/main" id="{C4D78616-D005-46DD-AB55-8AB22DEA5DCA}"/>
              </a:ext>
            </a:extLst>
          </p:cNvPr>
          <p:cNvSpPr>
            <a:spLocks noChangeArrowheads="1"/>
          </p:cNvSpPr>
          <p:nvPr/>
        </p:nvSpPr>
        <p:spPr bwMode="auto">
          <a:xfrm>
            <a:off x="5508357"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chemeClr val="tx1"/>
                </a:solidFill>
                <a:effectLst/>
              </a:rPr>
              <a:t> </a:t>
            </a:r>
          </a:p>
        </p:txBody>
      </p:sp>
      <p:sp>
        <p:nvSpPr>
          <p:cNvPr id="15" name="Rectangle 2">
            <a:extLst>
              <a:ext uri="{FF2B5EF4-FFF2-40B4-BE49-F238E27FC236}">
                <a16:creationId xmlns:a16="http://schemas.microsoft.com/office/drawing/2014/main" id="{C8DF6CE8-FA7B-43A9-9A80-BC3CEE99CBAD}"/>
              </a:ext>
            </a:extLst>
          </p:cNvPr>
          <p:cNvSpPr>
            <a:spLocks noChangeArrowheads="1"/>
          </p:cNvSpPr>
          <p:nvPr/>
        </p:nvSpPr>
        <p:spPr bwMode="auto">
          <a:xfrm>
            <a:off x="6249696"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chemeClr val="tx1"/>
                </a:solidFill>
                <a:effectLst/>
              </a:rPr>
              <a:t> </a:t>
            </a:r>
          </a:p>
        </p:txBody>
      </p:sp>
      <p:sp>
        <p:nvSpPr>
          <p:cNvPr id="16" name="Rectangle 2">
            <a:extLst>
              <a:ext uri="{FF2B5EF4-FFF2-40B4-BE49-F238E27FC236}">
                <a16:creationId xmlns:a16="http://schemas.microsoft.com/office/drawing/2014/main" id="{69E32F92-C1DB-43BE-A6DE-7242335EC237}"/>
              </a:ext>
            </a:extLst>
          </p:cNvPr>
          <p:cNvSpPr>
            <a:spLocks noChangeArrowheads="1"/>
          </p:cNvSpPr>
          <p:nvPr/>
        </p:nvSpPr>
        <p:spPr bwMode="auto">
          <a:xfrm>
            <a:off x="6991035"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chemeClr val="tx1"/>
                </a:solidFill>
                <a:effectLst/>
              </a:rPr>
              <a:t> </a:t>
            </a:r>
          </a:p>
        </p:txBody>
      </p:sp>
      <p:sp>
        <p:nvSpPr>
          <p:cNvPr id="17" name="Rectangle 2">
            <a:extLst>
              <a:ext uri="{FF2B5EF4-FFF2-40B4-BE49-F238E27FC236}">
                <a16:creationId xmlns:a16="http://schemas.microsoft.com/office/drawing/2014/main" id="{B302926E-D090-4B2C-8C12-CC61732B8D5F}"/>
              </a:ext>
            </a:extLst>
          </p:cNvPr>
          <p:cNvSpPr>
            <a:spLocks noChangeArrowheads="1"/>
          </p:cNvSpPr>
          <p:nvPr/>
        </p:nvSpPr>
        <p:spPr bwMode="auto">
          <a:xfrm>
            <a:off x="7732374"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chemeClr val="tx1"/>
                </a:solidFill>
                <a:effectLst/>
              </a:rPr>
              <a:t> </a:t>
            </a:r>
          </a:p>
        </p:txBody>
      </p:sp>
      <p:sp>
        <p:nvSpPr>
          <p:cNvPr id="18" name="Rectangle 2">
            <a:extLst>
              <a:ext uri="{FF2B5EF4-FFF2-40B4-BE49-F238E27FC236}">
                <a16:creationId xmlns:a16="http://schemas.microsoft.com/office/drawing/2014/main" id="{69D6E98E-CBD4-42D6-B40B-EF3462CBFCBD}"/>
              </a:ext>
            </a:extLst>
          </p:cNvPr>
          <p:cNvSpPr>
            <a:spLocks noChangeArrowheads="1"/>
          </p:cNvSpPr>
          <p:nvPr/>
        </p:nvSpPr>
        <p:spPr bwMode="auto">
          <a:xfrm>
            <a:off x="8473715"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
        <p:nvSpPr>
          <p:cNvPr id="19" name="Rectangle 18">
            <a:extLst>
              <a:ext uri="{FF2B5EF4-FFF2-40B4-BE49-F238E27FC236}">
                <a16:creationId xmlns:a16="http://schemas.microsoft.com/office/drawing/2014/main" id="{A53C94E5-3662-4B5C-8BB2-C93EA524DC77}"/>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highlight>
                  <a:srgbClr val="FFFF00"/>
                </a:highlight>
                <a:latin typeface="+mn-lt"/>
              </a:rPr>
              <a:t>Loops</a:t>
            </a:r>
            <a:endParaRPr lang="en-US" dirty="0">
              <a:highlight>
                <a:srgbClr val="FFFF00"/>
              </a:highlight>
              <a:latin typeface="+mn-lt"/>
            </a:endParaRPr>
          </a:p>
        </p:txBody>
      </p:sp>
    </p:spTree>
    <p:extLst>
      <p:ext uri="{BB962C8B-B14F-4D97-AF65-F5344CB8AC3E}">
        <p14:creationId xmlns:p14="http://schemas.microsoft.com/office/powerpoint/2010/main" val="3741170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6E724D2D-ABBF-44DE-9A4D-BB5D070319CC}"/>
              </a:ext>
            </a:extLst>
          </p:cNvPr>
          <p:cNvSpPr/>
          <p:nvPr/>
        </p:nvSpPr>
        <p:spPr bwMode="auto">
          <a:xfrm>
            <a:off x="5004048" y="2427734"/>
            <a:ext cx="1930150" cy="1152128"/>
          </a:xfrm>
          <a:prstGeom prst="rect">
            <a:avLst/>
          </a:prstGeom>
          <a:solidFill>
            <a:schemeClr val="accent3">
              <a:lumMod val="95000"/>
            </a:schemeClr>
          </a:solidFill>
          <a:ln w="9525"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4" name="TextBox 23">
            <a:extLst>
              <a:ext uri="{FF2B5EF4-FFF2-40B4-BE49-F238E27FC236}">
                <a16:creationId xmlns:a16="http://schemas.microsoft.com/office/drawing/2014/main" id="{4491427B-75B8-46B5-BFCC-E1F46857D328}"/>
              </a:ext>
            </a:extLst>
          </p:cNvPr>
          <p:cNvSpPr txBox="1"/>
          <p:nvPr/>
        </p:nvSpPr>
        <p:spPr>
          <a:xfrm>
            <a:off x="4584401" y="2010202"/>
            <a:ext cx="2363863" cy="1569660"/>
          </a:xfrm>
          <a:prstGeom prst="rect">
            <a:avLst/>
          </a:prstGeom>
          <a:noFill/>
        </p:spPr>
        <p:txBody>
          <a:bodyPr wrap="square" rtlCol="0">
            <a:spAutoFit/>
          </a:bodyPr>
          <a:lstStyle/>
          <a:p>
            <a:r>
              <a:rPr lang="en-US" sz="1200" dirty="0"/>
              <a:t>df</a:t>
            </a:r>
          </a:p>
          <a:p>
            <a:r>
              <a:rPr lang="en-US" sz="1200" dirty="0"/>
              <a:t>         c1  c2          c3              c4</a:t>
            </a:r>
          </a:p>
          <a:p>
            <a:r>
              <a:rPr lang="en-US" sz="1200" dirty="0"/>
              <a:t>1         1  25    Type1          Poor</a:t>
            </a:r>
          </a:p>
          <a:p>
            <a:r>
              <a:rPr lang="en-US" sz="1200" dirty="0"/>
              <a:t>2         2  34    Type2   Improved</a:t>
            </a:r>
          </a:p>
          <a:p>
            <a:r>
              <a:rPr lang="en-US" sz="1200" dirty="0"/>
              <a:t>3         3  28    Type1   Excellent</a:t>
            </a:r>
          </a:p>
          <a:p>
            <a:r>
              <a:rPr lang="en-US" sz="1200" dirty="0"/>
              <a:t>4         4  52    Type1          Poor</a:t>
            </a:r>
          </a:p>
          <a:p>
            <a:r>
              <a:rPr lang="en-US" sz="1200" dirty="0"/>
              <a:t>5         5  35    Type1          Poor</a:t>
            </a:r>
          </a:p>
          <a:p>
            <a:r>
              <a:rPr lang="en-US" sz="1200" dirty="0"/>
              <a:t>6         6  40    Type2   Improved</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18</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solidFill>
                  <a:srgbClr val="004D95"/>
                </a:solidFill>
                <a:effectLst>
                  <a:outerShdw blurRad="38100" dist="38100" dir="2700000" algn="tl">
                    <a:srgbClr val="000000">
                      <a:alpha val="43137"/>
                    </a:srgbClr>
                  </a:outerShdw>
                </a:effectLst>
              </a:rPr>
              <a:t>Create</a:t>
            </a:r>
          </a:p>
          <a:p>
            <a:r>
              <a:rPr lang="en-US" sz="1800" dirty="0"/>
              <a:t>Rename</a:t>
            </a:r>
          </a:p>
          <a:p>
            <a:r>
              <a:rPr lang="en-US" sz="1800" dirty="0"/>
              <a:t>Alter</a:t>
            </a:r>
          </a:p>
          <a:p>
            <a:r>
              <a:rPr lang="en-US" sz="1800" dirty="0"/>
              <a:t>Add and append</a:t>
            </a:r>
          </a:p>
          <a:p>
            <a:r>
              <a:rPr lang="en-US" sz="1800" dirty="0"/>
              <a:t>Sort</a:t>
            </a:r>
          </a:p>
          <a:p>
            <a:r>
              <a:rPr lang="en-US" sz="1800" dirty="0"/>
              <a:t>Merge</a:t>
            </a:r>
          </a:p>
          <a:p>
            <a:r>
              <a:rPr lang="en-US" sz="1800" dirty="0"/>
              <a:t>Filter and subset</a:t>
            </a:r>
          </a:p>
          <a:p>
            <a:r>
              <a:rPr lang="en-US" sz="1800" dirty="0"/>
              <a:t>Aggregation</a:t>
            </a:r>
          </a:p>
        </p:txBody>
      </p:sp>
      <p:sp>
        <p:nvSpPr>
          <p:cNvPr id="26" name="Oval 25">
            <a:extLst>
              <a:ext uri="{FF2B5EF4-FFF2-40B4-BE49-F238E27FC236}">
                <a16:creationId xmlns:a16="http://schemas.microsoft.com/office/drawing/2014/main" id="{A2748C23-2FE1-4B42-9453-37E90ACAF85D}"/>
              </a:ext>
            </a:extLst>
          </p:cNvPr>
          <p:cNvSpPr/>
          <p:nvPr/>
        </p:nvSpPr>
        <p:spPr bwMode="auto">
          <a:xfrm>
            <a:off x="4584401" y="2010202"/>
            <a:ext cx="288032" cy="280774"/>
          </a:xfrm>
          <a:prstGeom prst="ellipse">
            <a:avLst/>
          </a:prstGeom>
          <a:no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7" name="TextBox 26">
            <a:extLst>
              <a:ext uri="{FF2B5EF4-FFF2-40B4-BE49-F238E27FC236}">
                <a16:creationId xmlns:a16="http://schemas.microsoft.com/office/drawing/2014/main" id="{AA3B0290-3339-4609-B539-B76940B1D960}"/>
              </a:ext>
            </a:extLst>
          </p:cNvPr>
          <p:cNvSpPr txBox="1"/>
          <p:nvPr/>
        </p:nvSpPr>
        <p:spPr>
          <a:xfrm>
            <a:off x="3901908" y="1195757"/>
            <a:ext cx="1653017" cy="246221"/>
          </a:xfrm>
          <a:prstGeom prst="rect">
            <a:avLst/>
          </a:prstGeom>
          <a:solidFill>
            <a:schemeClr val="accent5"/>
          </a:solidFill>
          <a:ln w="3175">
            <a:solidFill>
              <a:srgbClr val="004D95"/>
            </a:solidFill>
          </a:ln>
        </p:spPr>
        <p:txBody>
          <a:bodyPr wrap="none" rtlCol="0">
            <a:spAutoFit/>
          </a:bodyPr>
          <a:lstStyle/>
          <a:p>
            <a:r>
              <a:rPr lang="en-US" sz="1000" dirty="0"/>
              <a:t>Data frame variable name</a:t>
            </a:r>
          </a:p>
        </p:txBody>
      </p:sp>
      <p:cxnSp>
        <p:nvCxnSpPr>
          <p:cNvPr id="37" name="Straight Arrow Connector 36">
            <a:extLst>
              <a:ext uri="{FF2B5EF4-FFF2-40B4-BE49-F238E27FC236}">
                <a16:creationId xmlns:a16="http://schemas.microsoft.com/office/drawing/2014/main" id="{73A3A77B-D8E3-4FB7-9764-0489F0DFE85E}"/>
              </a:ext>
            </a:extLst>
          </p:cNvPr>
          <p:cNvCxnSpPr>
            <a:cxnSpLocks/>
            <a:stCxn id="27" idx="2"/>
            <a:endCxn id="26" idx="0"/>
          </p:cNvCxnSpPr>
          <p:nvPr/>
        </p:nvCxnSpPr>
        <p:spPr bwMode="auto">
          <a:xfrm>
            <a:off x="4728417" y="1441978"/>
            <a:ext cx="0" cy="568224"/>
          </a:xfrm>
          <a:prstGeom prst="straightConnector1">
            <a:avLst/>
          </a:prstGeom>
          <a:solidFill>
            <a:schemeClr val="accent1"/>
          </a:solidFill>
          <a:ln w="9525" cap="flat" cmpd="sng" algn="ctr">
            <a:solidFill>
              <a:srgbClr val="004D95"/>
            </a:solidFill>
            <a:prstDash val="sysDot"/>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9" name="Rectangle 38">
            <a:extLst>
              <a:ext uri="{FF2B5EF4-FFF2-40B4-BE49-F238E27FC236}">
                <a16:creationId xmlns:a16="http://schemas.microsoft.com/office/drawing/2014/main" id="{C2D73A51-4F87-43B1-99E4-47A7430C4F47}"/>
              </a:ext>
            </a:extLst>
          </p:cNvPr>
          <p:cNvSpPr/>
          <p:nvPr/>
        </p:nvSpPr>
        <p:spPr bwMode="auto">
          <a:xfrm>
            <a:off x="5004048" y="2211710"/>
            <a:ext cx="1944216" cy="216024"/>
          </a:xfrm>
          <a:prstGeom prst="rect">
            <a:avLst/>
          </a:prstGeom>
          <a:no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40" name="TextBox 39">
            <a:extLst>
              <a:ext uri="{FF2B5EF4-FFF2-40B4-BE49-F238E27FC236}">
                <a16:creationId xmlns:a16="http://schemas.microsoft.com/office/drawing/2014/main" id="{33EF953B-6037-47AB-9012-83931EDE77FA}"/>
              </a:ext>
            </a:extLst>
          </p:cNvPr>
          <p:cNvSpPr txBox="1"/>
          <p:nvPr/>
        </p:nvSpPr>
        <p:spPr>
          <a:xfrm>
            <a:off x="7668344" y="2211710"/>
            <a:ext cx="1043876" cy="246221"/>
          </a:xfrm>
          <a:prstGeom prst="rect">
            <a:avLst/>
          </a:prstGeom>
          <a:solidFill>
            <a:schemeClr val="accent5"/>
          </a:solidFill>
          <a:ln w="3175">
            <a:solidFill>
              <a:srgbClr val="004D95"/>
            </a:solidFill>
          </a:ln>
        </p:spPr>
        <p:txBody>
          <a:bodyPr wrap="none" rtlCol="0">
            <a:spAutoFit/>
          </a:bodyPr>
          <a:lstStyle/>
          <a:p>
            <a:r>
              <a:rPr lang="en-US" sz="1000" dirty="0"/>
              <a:t>Column names</a:t>
            </a:r>
          </a:p>
        </p:txBody>
      </p:sp>
      <p:cxnSp>
        <p:nvCxnSpPr>
          <p:cNvPr id="44" name="Straight Arrow Connector 43">
            <a:extLst>
              <a:ext uri="{FF2B5EF4-FFF2-40B4-BE49-F238E27FC236}">
                <a16:creationId xmlns:a16="http://schemas.microsoft.com/office/drawing/2014/main" id="{ACCC5558-01DA-4EA2-A3F3-C25685A547DC}"/>
              </a:ext>
            </a:extLst>
          </p:cNvPr>
          <p:cNvCxnSpPr>
            <a:cxnSpLocks/>
            <a:stCxn id="40" idx="1"/>
            <a:endCxn id="39" idx="3"/>
          </p:cNvCxnSpPr>
          <p:nvPr/>
        </p:nvCxnSpPr>
        <p:spPr bwMode="auto">
          <a:xfrm flipH="1" flipV="1">
            <a:off x="6948264" y="2319722"/>
            <a:ext cx="720080" cy="15099"/>
          </a:xfrm>
          <a:prstGeom prst="straightConnector1">
            <a:avLst/>
          </a:prstGeom>
          <a:solidFill>
            <a:schemeClr val="accent1"/>
          </a:solidFill>
          <a:ln w="9525" cap="flat" cmpd="sng" algn="ctr">
            <a:solidFill>
              <a:srgbClr val="00589C"/>
            </a:solidFill>
            <a:prstDash val="sysDot"/>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5" name="Rectangle 44">
            <a:extLst>
              <a:ext uri="{FF2B5EF4-FFF2-40B4-BE49-F238E27FC236}">
                <a16:creationId xmlns:a16="http://schemas.microsoft.com/office/drawing/2014/main" id="{AE5D5FF3-8513-49BB-8463-A702123028C7}"/>
              </a:ext>
            </a:extLst>
          </p:cNvPr>
          <p:cNvSpPr/>
          <p:nvPr/>
        </p:nvSpPr>
        <p:spPr bwMode="auto">
          <a:xfrm>
            <a:off x="4572000" y="2413218"/>
            <a:ext cx="265482" cy="1094636"/>
          </a:xfrm>
          <a:prstGeom prst="rect">
            <a:avLst/>
          </a:prstGeom>
          <a:no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cxnSp>
        <p:nvCxnSpPr>
          <p:cNvPr id="46" name="Straight Arrow Connector 45">
            <a:extLst>
              <a:ext uri="{FF2B5EF4-FFF2-40B4-BE49-F238E27FC236}">
                <a16:creationId xmlns:a16="http://schemas.microsoft.com/office/drawing/2014/main" id="{3DB73094-8B2A-4225-99A1-A001DCD8637B}"/>
              </a:ext>
            </a:extLst>
          </p:cNvPr>
          <p:cNvCxnSpPr>
            <a:cxnSpLocks/>
          </p:cNvCxnSpPr>
          <p:nvPr/>
        </p:nvCxnSpPr>
        <p:spPr bwMode="auto">
          <a:xfrm flipV="1">
            <a:off x="4704741" y="3508830"/>
            <a:ext cx="0" cy="301572"/>
          </a:xfrm>
          <a:prstGeom prst="straightConnector1">
            <a:avLst/>
          </a:prstGeom>
          <a:solidFill>
            <a:schemeClr val="accent1"/>
          </a:solidFill>
          <a:ln w="9525" cap="flat" cmpd="sng" algn="ctr">
            <a:solidFill>
              <a:srgbClr val="00589C"/>
            </a:solidFill>
            <a:prstDash val="sysDot"/>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8" name="TextBox 47">
            <a:extLst>
              <a:ext uri="{FF2B5EF4-FFF2-40B4-BE49-F238E27FC236}">
                <a16:creationId xmlns:a16="http://schemas.microsoft.com/office/drawing/2014/main" id="{0BC9B395-B90B-437D-87EA-547C155ECA1D}"/>
              </a:ext>
            </a:extLst>
          </p:cNvPr>
          <p:cNvSpPr txBox="1"/>
          <p:nvPr/>
        </p:nvSpPr>
        <p:spPr>
          <a:xfrm>
            <a:off x="4299822" y="3795886"/>
            <a:ext cx="809837" cy="246221"/>
          </a:xfrm>
          <a:prstGeom prst="rect">
            <a:avLst/>
          </a:prstGeom>
          <a:solidFill>
            <a:schemeClr val="accent5"/>
          </a:solidFill>
          <a:ln w="3175">
            <a:solidFill>
              <a:srgbClr val="004D95"/>
            </a:solidFill>
          </a:ln>
        </p:spPr>
        <p:txBody>
          <a:bodyPr wrap="none" rtlCol="0">
            <a:spAutoFit/>
          </a:bodyPr>
          <a:lstStyle/>
          <a:p>
            <a:r>
              <a:rPr lang="en-US" sz="1000" dirty="0"/>
              <a:t>row names</a:t>
            </a:r>
          </a:p>
        </p:txBody>
      </p:sp>
      <p:cxnSp>
        <p:nvCxnSpPr>
          <p:cNvPr id="51" name="Straight Arrow Connector 50">
            <a:extLst>
              <a:ext uri="{FF2B5EF4-FFF2-40B4-BE49-F238E27FC236}">
                <a16:creationId xmlns:a16="http://schemas.microsoft.com/office/drawing/2014/main" id="{44C57263-E92D-4E5B-9C50-18E16DC6C25F}"/>
              </a:ext>
            </a:extLst>
          </p:cNvPr>
          <p:cNvCxnSpPr>
            <a:cxnSpLocks/>
          </p:cNvCxnSpPr>
          <p:nvPr/>
        </p:nvCxnSpPr>
        <p:spPr bwMode="auto">
          <a:xfrm flipV="1">
            <a:off x="6012160" y="3579862"/>
            <a:ext cx="0" cy="144016"/>
          </a:xfrm>
          <a:prstGeom prst="straightConnector1">
            <a:avLst/>
          </a:prstGeom>
          <a:solidFill>
            <a:schemeClr val="accent1"/>
          </a:solidFill>
          <a:ln w="9525" cap="flat" cmpd="sng" algn="ctr">
            <a:solidFill>
              <a:srgbClr val="00589C"/>
            </a:solidFill>
            <a:prstDash val="sysDot"/>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2" name="TextBox 51">
            <a:extLst>
              <a:ext uri="{FF2B5EF4-FFF2-40B4-BE49-F238E27FC236}">
                <a16:creationId xmlns:a16="http://schemas.microsoft.com/office/drawing/2014/main" id="{E1807402-9C40-48D2-B2B9-09C4DD6B79C6}"/>
              </a:ext>
            </a:extLst>
          </p:cNvPr>
          <p:cNvSpPr txBox="1"/>
          <p:nvPr/>
        </p:nvSpPr>
        <p:spPr>
          <a:xfrm>
            <a:off x="5796396" y="3773092"/>
            <a:ext cx="431528" cy="246221"/>
          </a:xfrm>
          <a:prstGeom prst="rect">
            <a:avLst/>
          </a:prstGeom>
          <a:solidFill>
            <a:schemeClr val="accent5"/>
          </a:solidFill>
          <a:ln w="3175">
            <a:solidFill>
              <a:srgbClr val="004D95"/>
            </a:solidFill>
          </a:ln>
        </p:spPr>
        <p:txBody>
          <a:bodyPr wrap="none" rtlCol="0">
            <a:spAutoFit/>
          </a:bodyPr>
          <a:lstStyle/>
          <a:p>
            <a:r>
              <a:rPr lang="en-US" sz="1000" dirty="0"/>
              <a:t>data</a:t>
            </a:r>
          </a:p>
        </p:txBody>
      </p:sp>
    </p:spTree>
    <p:extLst>
      <p:ext uri="{BB962C8B-B14F-4D97-AF65-F5344CB8AC3E}">
        <p14:creationId xmlns:p14="http://schemas.microsoft.com/office/powerpoint/2010/main" val="3353185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8CA476-D9A9-4EEB-BBA0-A95454EE18BE}"/>
              </a:ext>
            </a:extLst>
          </p:cNvPr>
          <p:cNvSpPr/>
          <p:nvPr/>
        </p:nvSpPr>
        <p:spPr bwMode="auto">
          <a:xfrm>
            <a:off x="4932040" y="2393281"/>
            <a:ext cx="1872208" cy="216024"/>
          </a:xfrm>
          <a:prstGeom prst="rect">
            <a:avLst/>
          </a:prstGeom>
          <a:solidFill>
            <a:schemeClr val="accent5"/>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4" name="TextBox 23">
            <a:extLst>
              <a:ext uri="{FF2B5EF4-FFF2-40B4-BE49-F238E27FC236}">
                <a16:creationId xmlns:a16="http://schemas.microsoft.com/office/drawing/2014/main" id="{4491427B-75B8-46B5-BFCC-E1F46857D328}"/>
              </a:ext>
            </a:extLst>
          </p:cNvPr>
          <p:cNvSpPr txBox="1"/>
          <p:nvPr/>
        </p:nvSpPr>
        <p:spPr>
          <a:xfrm>
            <a:off x="4512393" y="2177257"/>
            <a:ext cx="2363863" cy="1569660"/>
          </a:xfrm>
          <a:prstGeom prst="rect">
            <a:avLst/>
          </a:prstGeom>
          <a:noFill/>
        </p:spPr>
        <p:txBody>
          <a:bodyPr wrap="square" rtlCol="0">
            <a:spAutoFit/>
          </a:bodyPr>
          <a:lstStyle/>
          <a:p>
            <a:r>
              <a:rPr lang="en-US" sz="1200" dirty="0"/>
              <a:t>df</a:t>
            </a:r>
          </a:p>
          <a:p>
            <a:r>
              <a:rPr lang="en-US" sz="1200" dirty="0"/>
              <a:t>         </a:t>
            </a:r>
            <a:r>
              <a:rPr lang="en-US" sz="1200" dirty="0">
                <a:solidFill>
                  <a:srgbClr val="004D95"/>
                </a:solidFill>
              </a:rPr>
              <a:t>ID age diabetes       status</a:t>
            </a:r>
          </a:p>
          <a:p>
            <a:r>
              <a:rPr lang="en-US" sz="1200" dirty="0"/>
              <a:t>1         1  25    Type1          Poor</a:t>
            </a:r>
          </a:p>
          <a:p>
            <a:r>
              <a:rPr lang="en-US" sz="1200" dirty="0"/>
              <a:t>2         2  34    Type2   Improved</a:t>
            </a:r>
          </a:p>
          <a:p>
            <a:r>
              <a:rPr lang="en-US" sz="1200" dirty="0"/>
              <a:t>3         3  28    Type1   Excellent</a:t>
            </a:r>
          </a:p>
          <a:p>
            <a:r>
              <a:rPr lang="en-US" sz="1200" dirty="0"/>
              <a:t>4         4  52    Type1          Poor</a:t>
            </a:r>
          </a:p>
          <a:p>
            <a:r>
              <a:rPr lang="en-US" sz="1200" dirty="0"/>
              <a:t>5         5  35    Type1          Poor</a:t>
            </a:r>
          </a:p>
          <a:p>
            <a:r>
              <a:rPr lang="en-US" sz="1200" dirty="0"/>
              <a:t>6         6  40    Type2   Improved</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19</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solidFill>
                  <a:srgbClr val="004D95"/>
                </a:solidFill>
                <a:effectLst>
                  <a:outerShdw blurRad="38100" dist="38100" dir="2700000" algn="tl">
                    <a:srgbClr val="000000">
                      <a:alpha val="43137"/>
                    </a:srgbClr>
                  </a:outerShdw>
                </a:effectLst>
              </a:rPr>
              <a:t>Rename</a:t>
            </a:r>
          </a:p>
          <a:p>
            <a:r>
              <a:rPr lang="en-US" sz="1800" dirty="0"/>
              <a:t>Alter</a:t>
            </a:r>
          </a:p>
          <a:p>
            <a:r>
              <a:rPr lang="en-US" sz="1800" dirty="0"/>
              <a:t>Add and append</a:t>
            </a:r>
          </a:p>
          <a:p>
            <a:r>
              <a:rPr lang="en-US" sz="1800" dirty="0"/>
              <a:t>Sort</a:t>
            </a:r>
          </a:p>
          <a:p>
            <a:r>
              <a:rPr lang="en-US" sz="1800" dirty="0"/>
              <a:t>Merge</a:t>
            </a:r>
          </a:p>
          <a:p>
            <a:r>
              <a:rPr lang="en-US" sz="1800" dirty="0"/>
              <a:t>Filter and subset</a:t>
            </a:r>
          </a:p>
          <a:p>
            <a:r>
              <a:rPr lang="en-US" sz="1800" dirty="0"/>
              <a:t>Aggregation</a:t>
            </a:r>
          </a:p>
        </p:txBody>
      </p:sp>
      <p:sp>
        <p:nvSpPr>
          <p:cNvPr id="3" name="TextBox 2">
            <a:extLst>
              <a:ext uri="{FF2B5EF4-FFF2-40B4-BE49-F238E27FC236}">
                <a16:creationId xmlns:a16="http://schemas.microsoft.com/office/drawing/2014/main" id="{DB45128A-5D2F-4036-87C9-BFCAE25447BA}"/>
              </a:ext>
            </a:extLst>
          </p:cNvPr>
          <p:cNvSpPr txBox="1"/>
          <p:nvPr/>
        </p:nvSpPr>
        <p:spPr>
          <a:xfrm>
            <a:off x="3950108" y="1923678"/>
            <a:ext cx="3488432" cy="246221"/>
          </a:xfrm>
          <a:prstGeom prst="rect">
            <a:avLst/>
          </a:prstGeom>
          <a:solidFill>
            <a:schemeClr val="accent3">
              <a:lumMod val="95000"/>
            </a:schemeClr>
          </a:solidFill>
        </p:spPr>
        <p:txBody>
          <a:bodyPr wrap="square" rtlCol="0">
            <a:spAutoFit/>
          </a:bodyPr>
          <a:lstStyle/>
          <a:p>
            <a:pPr algn="ctr"/>
            <a:r>
              <a:rPr lang="en-US" sz="1000" dirty="0" err="1">
                <a:solidFill>
                  <a:srgbClr val="FF0000"/>
                </a:solidFill>
              </a:rPr>
              <a:t>colnames</a:t>
            </a:r>
            <a:r>
              <a:rPr lang="en-US" sz="1000" dirty="0">
                <a:solidFill>
                  <a:srgbClr val="FF0000"/>
                </a:solidFill>
              </a:rPr>
              <a:t>(df) &lt;- c("</a:t>
            </a:r>
            <a:r>
              <a:rPr lang="en-US" sz="1000" dirty="0" err="1">
                <a:solidFill>
                  <a:srgbClr val="FF0000"/>
                </a:solidFill>
              </a:rPr>
              <a:t>patientID</a:t>
            </a:r>
            <a:r>
              <a:rPr lang="en-US" sz="1000" dirty="0">
                <a:solidFill>
                  <a:srgbClr val="FF0000"/>
                </a:solidFill>
              </a:rPr>
              <a:t>", "age", "diabetes", "status")</a:t>
            </a:r>
          </a:p>
        </p:txBody>
      </p:sp>
    </p:spTree>
    <p:extLst>
      <p:ext uri="{BB962C8B-B14F-4D97-AF65-F5344CB8AC3E}">
        <p14:creationId xmlns:p14="http://schemas.microsoft.com/office/powerpoint/2010/main" val="1556323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de-DE" altLang="de-DE" dirty="0" err="1"/>
              <a:t>Overview</a:t>
            </a:r>
            <a:endParaRPr lang="de-DE" altLang="de-DE" dirty="0"/>
          </a:p>
        </p:txBody>
      </p:sp>
      <p:sp>
        <p:nvSpPr>
          <p:cNvPr id="13314" name="Rectangle 3"/>
          <p:cNvSpPr>
            <a:spLocks noGrp="1" noChangeArrowheads="1"/>
          </p:cNvSpPr>
          <p:nvPr>
            <p:ph type="body" idx="1"/>
          </p:nvPr>
        </p:nvSpPr>
        <p:spPr>
          <a:xfrm>
            <a:off x="1331640" y="1635646"/>
            <a:ext cx="7056784" cy="1584176"/>
          </a:xfrm>
        </p:spPr>
        <p:txBody>
          <a:bodyPr/>
          <a:lstStyle/>
          <a:p>
            <a:pPr marL="457200" indent="-457200" eaLnBrk="1" hangingPunct="1">
              <a:spcAft>
                <a:spcPts val="1000"/>
              </a:spcAft>
              <a:buFont typeface="+mj-lt"/>
              <a:buAutoNum type="arabicParenR"/>
            </a:pPr>
            <a:r>
              <a:rPr lang="de-DE" altLang="de-DE" dirty="0" err="1"/>
              <a:t>Introduction</a:t>
            </a:r>
            <a:r>
              <a:rPr lang="de-DE" altLang="de-DE" dirty="0"/>
              <a:t> </a:t>
            </a:r>
            <a:r>
              <a:rPr lang="de-DE" altLang="de-DE" dirty="0" err="1"/>
              <a:t>to</a:t>
            </a:r>
            <a:r>
              <a:rPr lang="de-DE" altLang="de-DE" dirty="0"/>
              <a:t> R and R </a:t>
            </a:r>
            <a:r>
              <a:rPr lang="de-DE" altLang="de-DE" dirty="0" err="1"/>
              <a:t>bsics</a:t>
            </a:r>
            <a:endParaRPr lang="de-DE" altLang="de-DE" dirty="0"/>
          </a:p>
          <a:p>
            <a:pPr marL="457200" indent="-457200" eaLnBrk="1" hangingPunct="1">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Flood </a:t>
            </a:r>
            <a:r>
              <a:rPr lang="de-DE" altLang="de-DE" dirty="0" err="1"/>
              <a:t>frequency</a:t>
            </a:r>
            <a:r>
              <a:rPr lang="de-DE" altLang="de-DE" dirty="0"/>
              <a:t> </a:t>
            </a:r>
            <a:r>
              <a:rPr lang="de-DE" altLang="de-DE" dirty="0" err="1"/>
              <a:t>analysis</a:t>
            </a:r>
            <a:endParaRPr lang="de-DE" altLang="de-DE" dirty="0"/>
          </a:p>
          <a:p>
            <a:pPr marL="457200" indent="-457200">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Time-</a:t>
            </a:r>
            <a:r>
              <a:rPr lang="de-DE" altLang="de-DE" dirty="0" err="1"/>
              <a:t>varying</a:t>
            </a:r>
            <a:r>
              <a:rPr lang="de-DE" altLang="de-DE" dirty="0"/>
              <a:t> </a:t>
            </a:r>
            <a:r>
              <a:rPr lang="de-DE" altLang="de-DE" dirty="0" err="1"/>
              <a:t>flood</a:t>
            </a:r>
            <a:r>
              <a:rPr lang="de-DE" altLang="de-DE" dirty="0"/>
              <a:t> </a:t>
            </a:r>
            <a:r>
              <a:rPr lang="de-DE" altLang="de-DE" dirty="0" err="1"/>
              <a:t>risk</a:t>
            </a:r>
            <a:r>
              <a:rPr lang="de-DE" altLang="de-DE" dirty="0"/>
              <a:t> </a:t>
            </a:r>
            <a:r>
              <a:rPr lang="de-DE" altLang="de-DE" dirty="0" err="1"/>
              <a:t>analysis</a:t>
            </a:r>
            <a:endParaRPr lang="de-DE" altLang="de-DE" dirty="0"/>
          </a:p>
        </p:txBody>
      </p:sp>
      <p:sp>
        <p:nvSpPr>
          <p:cNvPr id="2" name="Rectangle 1">
            <a:extLst>
              <a:ext uri="{FF2B5EF4-FFF2-40B4-BE49-F238E27FC236}">
                <a16:creationId xmlns:a16="http://schemas.microsoft.com/office/drawing/2014/main" id="{758E25E9-32ED-4510-B433-984B559B4054}"/>
              </a:ext>
            </a:extLst>
          </p:cNvPr>
          <p:cNvSpPr/>
          <p:nvPr/>
        </p:nvSpPr>
        <p:spPr>
          <a:xfrm>
            <a:off x="1547664" y="3782972"/>
            <a:ext cx="7056784" cy="584775"/>
          </a:xfrm>
          <a:prstGeom prst="rect">
            <a:avLst/>
          </a:prstGeom>
        </p:spPr>
        <p:txBody>
          <a:bodyPr wrap="square">
            <a:spAutoFit/>
          </a:bodyPr>
          <a:lstStyle/>
          <a:p>
            <a:r>
              <a:rPr lang="en-US" sz="1600" dirty="0">
                <a:solidFill>
                  <a:srgbClr val="00589C"/>
                </a:solidFill>
              </a:rPr>
              <a:t>Materials here: </a:t>
            </a:r>
          </a:p>
          <a:p>
            <a:r>
              <a:rPr lang="en-US" sz="1600" u="sng" dirty="0">
                <a:solidFill>
                  <a:srgbClr val="00589C"/>
                </a:solidFill>
              </a:rPr>
              <a:t>https://github.com/XiaoxiangGuanGFZ/FloodRiskSeminar</a:t>
            </a:r>
          </a:p>
        </p:txBody>
      </p:sp>
      <p:sp>
        <p:nvSpPr>
          <p:cNvPr id="3" name="Slide Number Placeholder 2">
            <a:extLst>
              <a:ext uri="{FF2B5EF4-FFF2-40B4-BE49-F238E27FC236}">
                <a16:creationId xmlns:a16="http://schemas.microsoft.com/office/drawing/2014/main" id="{0D84647E-7901-4454-8634-949208E5F309}"/>
              </a:ext>
            </a:extLst>
          </p:cNvPr>
          <p:cNvSpPr>
            <a:spLocks noGrp="1"/>
          </p:cNvSpPr>
          <p:nvPr>
            <p:ph type="sldNum" sz="quarter" idx="11"/>
          </p:nvPr>
        </p:nvSpPr>
        <p:spPr/>
        <p:txBody>
          <a:bodyPr/>
          <a:lstStyle/>
          <a:p>
            <a:fld id="{48105EDC-34E1-4D80-B051-D0CBD59863B8}" type="slidenum">
              <a:rPr lang="de-DE" altLang="de-DE" smtClean="0"/>
              <a:pPr/>
              <a:t>2</a:t>
            </a:fld>
            <a:endParaRPr lang="de-DE" altLang="de-DE">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4491427B-75B8-46B5-BFCC-E1F46857D328}"/>
              </a:ext>
            </a:extLst>
          </p:cNvPr>
          <p:cNvSpPr txBox="1"/>
          <p:nvPr/>
        </p:nvSpPr>
        <p:spPr>
          <a:xfrm>
            <a:off x="4512393" y="1995686"/>
            <a:ext cx="2363863" cy="1569660"/>
          </a:xfrm>
          <a:prstGeom prst="rect">
            <a:avLst/>
          </a:prstGeom>
          <a:noFill/>
        </p:spPr>
        <p:txBody>
          <a:bodyPr wrap="square" rtlCol="0">
            <a:spAutoFit/>
          </a:bodyPr>
          <a:lstStyle/>
          <a:p>
            <a:r>
              <a:rPr lang="en-US" sz="1200" dirty="0"/>
              <a:t>df</a:t>
            </a:r>
          </a:p>
          <a:p>
            <a:r>
              <a:rPr lang="en-US" sz="1200" dirty="0"/>
              <a:t>         ID age diabetes       status</a:t>
            </a:r>
          </a:p>
          <a:p>
            <a:r>
              <a:rPr lang="en-US" sz="1200" dirty="0"/>
              <a:t>1         1  </a:t>
            </a:r>
            <a:r>
              <a:rPr lang="en-US" sz="1200" dirty="0">
                <a:solidFill>
                  <a:srgbClr val="FF0000"/>
                </a:solidFill>
              </a:rPr>
              <a:t>30</a:t>
            </a:r>
            <a:r>
              <a:rPr lang="en-US" sz="1200" dirty="0"/>
              <a:t>    </a:t>
            </a:r>
            <a:r>
              <a:rPr lang="en-US" sz="1200" dirty="0">
                <a:solidFill>
                  <a:srgbClr val="FF0000"/>
                </a:solidFill>
              </a:rPr>
              <a:t>Type3</a:t>
            </a:r>
            <a:r>
              <a:rPr lang="en-US" sz="1200" dirty="0"/>
              <a:t>          Poor</a:t>
            </a:r>
          </a:p>
          <a:p>
            <a:r>
              <a:rPr lang="en-US" sz="1200" dirty="0"/>
              <a:t>2         2  34    Type2   Improved</a:t>
            </a:r>
          </a:p>
          <a:p>
            <a:r>
              <a:rPr lang="en-US" sz="1200" dirty="0"/>
              <a:t>3         3  28    Type1   Excellent</a:t>
            </a:r>
          </a:p>
          <a:p>
            <a:r>
              <a:rPr lang="en-US" sz="1200" dirty="0"/>
              <a:t>4         4  52    Type1          Poor</a:t>
            </a:r>
          </a:p>
          <a:p>
            <a:r>
              <a:rPr lang="en-US" sz="1200" dirty="0"/>
              <a:t>5         5  35    Type1          Poor</a:t>
            </a:r>
          </a:p>
          <a:p>
            <a:r>
              <a:rPr lang="en-US" sz="1200" dirty="0"/>
              <a:t>6         6  40    Type2   Improved</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20</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solidFill>
                  <a:srgbClr val="00589C"/>
                </a:solidFill>
                <a:effectLst>
                  <a:outerShdw blurRad="38100" dist="38100" dir="2700000" algn="tl">
                    <a:srgbClr val="000000">
                      <a:alpha val="43137"/>
                    </a:srgbClr>
                  </a:outerShdw>
                </a:effectLst>
              </a:rPr>
              <a:t>Alter</a:t>
            </a:r>
          </a:p>
          <a:p>
            <a:r>
              <a:rPr lang="en-US" sz="1800" dirty="0"/>
              <a:t>Add and append</a:t>
            </a:r>
          </a:p>
          <a:p>
            <a:r>
              <a:rPr lang="en-US" sz="1800" dirty="0"/>
              <a:t>Sort</a:t>
            </a:r>
          </a:p>
          <a:p>
            <a:r>
              <a:rPr lang="en-US" sz="1800" dirty="0"/>
              <a:t>Merge</a:t>
            </a:r>
          </a:p>
          <a:p>
            <a:r>
              <a:rPr lang="en-US" sz="1800" dirty="0"/>
              <a:t>Filter and subset</a:t>
            </a:r>
          </a:p>
          <a:p>
            <a:r>
              <a:rPr lang="en-US" sz="1800" dirty="0"/>
              <a:t>Aggregation</a:t>
            </a:r>
          </a:p>
        </p:txBody>
      </p:sp>
      <p:sp>
        <p:nvSpPr>
          <p:cNvPr id="3" name="TextBox 2">
            <a:extLst>
              <a:ext uri="{FF2B5EF4-FFF2-40B4-BE49-F238E27FC236}">
                <a16:creationId xmlns:a16="http://schemas.microsoft.com/office/drawing/2014/main" id="{DB45128A-5D2F-4036-87C9-BFCAE25447BA}"/>
              </a:ext>
            </a:extLst>
          </p:cNvPr>
          <p:cNvSpPr txBox="1"/>
          <p:nvPr/>
        </p:nvSpPr>
        <p:spPr>
          <a:xfrm>
            <a:off x="5076057" y="1563638"/>
            <a:ext cx="1296144" cy="400110"/>
          </a:xfrm>
          <a:prstGeom prst="rect">
            <a:avLst/>
          </a:prstGeom>
          <a:solidFill>
            <a:schemeClr val="accent3">
              <a:lumMod val="95000"/>
            </a:schemeClr>
          </a:solidFill>
        </p:spPr>
        <p:txBody>
          <a:bodyPr wrap="square" rtlCol="0">
            <a:spAutoFit/>
          </a:bodyPr>
          <a:lstStyle/>
          <a:p>
            <a:r>
              <a:rPr lang="en-US" sz="1000" dirty="0" err="1">
                <a:solidFill>
                  <a:srgbClr val="FF0000"/>
                </a:solidFill>
              </a:rPr>
              <a:t>df$age</a:t>
            </a:r>
            <a:r>
              <a:rPr lang="en-US" sz="1000" dirty="0">
                <a:solidFill>
                  <a:srgbClr val="FF0000"/>
                </a:solidFill>
              </a:rPr>
              <a:t>[1] &lt;- 30</a:t>
            </a:r>
          </a:p>
          <a:p>
            <a:r>
              <a:rPr lang="en-US" sz="1000" dirty="0">
                <a:solidFill>
                  <a:srgbClr val="FF0000"/>
                </a:solidFill>
              </a:rPr>
              <a:t>Df[1,3] &lt;- “Type3”</a:t>
            </a:r>
          </a:p>
        </p:txBody>
      </p:sp>
    </p:spTree>
    <p:extLst>
      <p:ext uri="{BB962C8B-B14F-4D97-AF65-F5344CB8AC3E}">
        <p14:creationId xmlns:p14="http://schemas.microsoft.com/office/powerpoint/2010/main" val="2232578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21</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t>Alter</a:t>
            </a:r>
          </a:p>
          <a:p>
            <a:r>
              <a:rPr lang="en-US" sz="1800" dirty="0">
                <a:solidFill>
                  <a:srgbClr val="00589C"/>
                </a:solidFill>
                <a:effectLst>
                  <a:outerShdw blurRad="38100" dist="38100" dir="2700000" algn="tl">
                    <a:srgbClr val="000000">
                      <a:alpha val="43137"/>
                    </a:srgbClr>
                  </a:outerShdw>
                </a:effectLst>
              </a:rPr>
              <a:t>Add and append</a:t>
            </a:r>
          </a:p>
          <a:p>
            <a:r>
              <a:rPr lang="en-US" sz="1800" dirty="0"/>
              <a:t>Sort</a:t>
            </a:r>
          </a:p>
          <a:p>
            <a:r>
              <a:rPr lang="en-US" sz="1800" dirty="0"/>
              <a:t>Merge</a:t>
            </a:r>
          </a:p>
          <a:p>
            <a:r>
              <a:rPr lang="en-US" sz="1800" dirty="0"/>
              <a:t>Filter and subset</a:t>
            </a:r>
          </a:p>
          <a:p>
            <a:r>
              <a:rPr lang="en-US" sz="1800" dirty="0"/>
              <a:t>Aggregation</a:t>
            </a:r>
          </a:p>
        </p:txBody>
      </p:sp>
      <p:sp>
        <p:nvSpPr>
          <p:cNvPr id="8" name="TextBox 7">
            <a:extLst>
              <a:ext uri="{FF2B5EF4-FFF2-40B4-BE49-F238E27FC236}">
                <a16:creationId xmlns:a16="http://schemas.microsoft.com/office/drawing/2014/main" id="{593B68A8-41D9-4B64-8559-3E0B0CEE83F4}"/>
              </a:ext>
            </a:extLst>
          </p:cNvPr>
          <p:cNvSpPr txBox="1"/>
          <p:nvPr/>
        </p:nvSpPr>
        <p:spPr>
          <a:xfrm>
            <a:off x="4512393" y="2001944"/>
            <a:ext cx="2363863" cy="1569660"/>
          </a:xfrm>
          <a:prstGeom prst="rect">
            <a:avLst/>
          </a:prstGeom>
          <a:noFill/>
        </p:spPr>
        <p:txBody>
          <a:bodyPr wrap="square" rtlCol="0">
            <a:spAutoFit/>
          </a:bodyPr>
          <a:lstStyle/>
          <a:p>
            <a:r>
              <a:rPr lang="en-US" sz="1200" dirty="0"/>
              <a:t>df</a:t>
            </a:r>
          </a:p>
          <a:p>
            <a:r>
              <a:rPr lang="en-US" sz="1200" dirty="0"/>
              <a:t>         ID age diabetes       status</a:t>
            </a:r>
          </a:p>
          <a:p>
            <a:r>
              <a:rPr lang="en-US" sz="1200" dirty="0"/>
              <a:t>1         1  25    Type1          Poor</a:t>
            </a:r>
          </a:p>
          <a:p>
            <a:r>
              <a:rPr lang="en-US" sz="1200" dirty="0"/>
              <a:t>2         2  34    Type2   Improved</a:t>
            </a:r>
          </a:p>
          <a:p>
            <a:r>
              <a:rPr lang="en-US" sz="1200" dirty="0"/>
              <a:t>3         3  28    Type1   Excellent</a:t>
            </a:r>
          </a:p>
          <a:p>
            <a:r>
              <a:rPr lang="en-US" sz="1200" dirty="0"/>
              <a:t>4         4  52    Type1          Poor</a:t>
            </a:r>
          </a:p>
          <a:p>
            <a:r>
              <a:rPr lang="en-US" sz="1200" dirty="0"/>
              <a:t>5         5  35    Type1          Poor</a:t>
            </a:r>
          </a:p>
          <a:p>
            <a:r>
              <a:rPr lang="en-US" sz="1200" dirty="0"/>
              <a:t>6         6  40    Type2   Improved</a:t>
            </a:r>
          </a:p>
        </p:txBody>
      </p:sp>
      <p:sp>
        <p:nvSpPr>
          <p:cNvPr id="5" name="TextBox 4">
            <a:extLst>
              <a:ext uri="{FF2B5EF4-FFF2-40B4-BE49-F238E27FC236}">
                <a16:creationId xmlns:a16="http://schemas.microsoft.com/office/drawing/2014/main" id="{EE2954B4-FFDA-4420-B566-27F7CAB85422}"/>
              </a:ext>
            </a:extLst>
          </p:cNvPr>
          <p:cNvSpPr txBox="1"/>
          <p:nvPr/>
        </p:nvSpPr>
        <p:spPr>
          <a:xfrm>
            <a:off x="6718176" y="2180413"/>
            <a:ext cx="662136" cy="1384995"/>
          </a:xfrm>
          <a:prstGeom prst="rect">
            <a:avLst/>
          </a:prstGeom>
          <a:noFill/>
        </p:spPr>
        <p:txBody>
          <a:bodyPr wrap="square" rtlCol="0">
            <a:spAutoFit/>
          </a:bodyPr>
          <a:lstStyle/>
          <a:p>
            <a:pPr algn="r"/>
            <a:r>
              <a:rPr lang="en-US" sz="1200" dirty="0">
                <a:solidFill>
                  <a:srgbClr val="00589C"/>
                </a:solidFill>
              </a:rPr>
              <a:t>gender</a:t>
            </a:r>
          </a:p>
          <a:p>
            <a:pPr algn="r"/>
            <a:r>
              <a:rPr lang="en-US" sz="1200" dirty="0">
                <a:solidFill>
                  <a:srgbClr val="00589C"/>
                </a:solidFill>
              </a:rPr>
              <a:t>M</a:t>
            </a:r>
          </a:p>
          <a:p>
            <a:pPr algn="r"/>
            <a:r>
              <a:rPr lang="en-US" sz="1200" dirty="0">
                <a:solidFill>
                  <a:srgbClr val="00589C"/>
                </a:solidFill>
              </a:rPr>
              <a:t>F</a:t>
            </a:r>
          </a:p>
          <a:p>
            <a:pPr algn="r"/>
            <a:r>
              <a:rPr lang="en-US" sz="1200" dirty="0">
                <a:solidFill>
                  <a:srgbClr val="00589C"/>
                </a:solidFill>
              </a:rPr>
              <a:t>F</a:t>
            </a:r>
          </a:p>
          <a:p>
            <a:pPr algn="r"/>
            <a:r>
              <a:rPr lang="en-US" sz="1200" dirty="0">
                <a:solidFill>
                  <a:srgbClr val="00589C"/>
                </a:solidFill>
              </a:rPr>
              <a:t>M</a:t>
            </a:r>
          </a:p>
          <a:p>
            <a:pPr algn="r"/>
            <a:r>
              <a:rPr lang="en-US" sz="1200" dirty="0">
                <a:solidFill>
                  <a:srgbClr val="00589C"/>
                </a:solidFill>
              </a:rPr>
              <a:t>M</a:t>
            </a:r>
          </a:p>
          <a:p>
            <a:pPr algn="r"/>
            <a:r>
              <a:rPr lang="en-US" sz="1200" dirty="0">
                <a:solidFill>
                  <a:srgbClr val="00589C"/>
                </a:solidFill>
              </a:rPr>
              <a:t>F</a:t>
            </a:r>
          </a:p>
        </p:txBody>
      </p:sp>
      <p:sp>
        <p:nvSpPr>
          <p:cNvPr id="6" name="TextBox 5">
            <a:extLst>
              <a:ext uri="{FF2B5EF4-FFF2-40B4-BE49-F238E27FC236}">
                <a16:creationId xmlns:a16="http://schemas.microsoft.com/office/drawing/2014/main" id="{67321B4D-8D4C-4015-8051-D2FF0AE2A240}"/>
              </a:ext>
            </a:extLst>
          </p:cNvPr>
          <p:cNvSpPr txBox="1"/>
          <p:nvPr/>
        </p:nvSpPr>
        <p:spPr>
          <a:xfrm>
            <a:off x="4989983" y="3518887"/>
            <a:ext cx="2030289" cy="276999"/>
          </a:xfrm>
          <a:prstGeom prst="rect">
            <a:avLst/>
          </a:prstGeom>
          <a:noFill/>
        </p:spPr>
        <p:txBody>
          <a:bodyPr wrap="square" rtlCol="0">
            <a:spAutoFit/>
          </a:bodyPr>
          <a:lstStyle/>
          <a:p>
            <a:r>
              <a:rPr lang="en-US" sz="1200" dirty="0">
                <a:solidFill>
                  <a:srgbClr val="FF0000"/>
                </a:solidFill>
              </a:rPr>
              <a:t>7  30    Type2   Excellent</a:t>
            </a:r>
          </a:p>
        </p:txBody>
      </p:sp>
    </p:spTree>
    <p:extLst>
      <p:ext uri="{BB962C8B-B14F-4D97-AF65-F5344CB8AC3E}">
        <p14:creationId xmlns:p14="http://schemas.microsoft.com/office/powerpoint/2010/main" val="204175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0C09E6F-4E52-4ED3-B8E2-250C595FD222}"/>
              </a:ext>
            </a:extLst>
          </p:cNvPr>
          <p:cNvSpPr/>
          <p:nvPr/>
        </p:nvSpPr>
        <p:spPr bwMode="auto">
          <a:xfrm>
            <a:off x="4343575" y="2211710"/>
            <a:ext cx="288032" cy="1296144"/>
          </a:xfrm>
          <a:prstGeom prst="roundRect">
            <a:avLst/>
          </a:prstGeom>
          <a:solidFill>
            <a:schemeClr val="accent5">
              <a:lumMod val="90000"/>
            </a:schemeClr>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4" name="TextBox 23">
            <a:extLst>
              <a:ext uri="{FF2B5EF4-FFF2-40B4-BE49-F238E27FC236}">
                <a16:creationId xmlns:a16="http://schemas.microsoft.com/office/drawing/2014/main" id="{4491427B-75B8-46B5-BFCC-E1F46857D328}"/>
              </a:ext>
            </a:extLst>
          </p:cNvPr>
          <p:cNvSpPr txBox="1"/>
          <p:nvPr/>
        </p:nvSpPr>
        <p:spPr>
          <a:xfrm>
            <a:off x="3707904" y="1995686"/>
            <a:ext cx="2363863" cy="1569660"/>
          </a:xfrm>
          <a:prstGeom prst="rect">
            <a:avLst/>
          </a:prstGeom>
          <a:noFill/>
        </p:spPr>
        <p:txBody>
          <a:bodyPr wrap="square" rtlCol="0">
            <a:spAutoFit/>
          </a:bodyPr>
          <a:lstStyle/>
          <a:p>
            <a:r>
              <a:rPr lang="en-US" sz="1200" dirty="0"/>
              <a:t>df</a:t>
            </a:r>
          </a:p>
          <a:p>
            <a:r>
              <a:rPr lang="en-US" sz="1200" dirty="0"/>
              <a:t>         ID age diabetes       status</a:t>
            </a:r>
          </a:p>
          <a:p>
            <a:r>
              <a:rPr lang="en-US" sz="1200" dirty="0"/>
              <a:t>1         1  25    Type1          Poor</a:t>
            </a:r>
          </a:p>
          <a:p>
            <a:r>
              <a:rPr lang="en-US" sz="1200" dirty="0"/>
              <a:t>3         3  28    Type1   Excellent</a:t>
            </a:r>
          </a:p>
          <a:p>
            <a:r>
              <a:rPr lang="en-US" sz="1200" dirty="0"/>
              <a:t>2         2  34    Type2   Improved</a:t>
            </a:r>
          </a:p>
          <a:p>
            <a:r>
              <a:rPr lang="en-US" sz="1200" dirty="0"/>
              <a:t>5         5  35    Type1          Poor</a:t>
            </a:r>
          </a:p>
          <a:p>
            <a:r>
              <a:rPr lang="en-US" sz="1200" dirty="0"/>
              <a:t>6         6  40    Type2   Improved</a:t>
            </a:r>
          </a:p>
          <a:p>
            <a:r>
              <a:rPr lang="en-US" sz="1200" dirty="0"/>
              <a:t>4         4  52    Type1          Poor</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22</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t>Alter</a:t>
            </a:r>
          </a:p>
          <a:p>
            <a:r>
              <a:rPr lang="en-US" sz="1800" dirty="0"/>
              <a:t>Add and append</a:t>
            </a:r>
          </a:p>
          <a:p>
            <a:r>
              <a:rPr lang="en-US" sz="1800" dirty="0">
                <a:solidFill>
                  <a:srgbClr val="00589C"/>
                </a:solidFill>
                <a:effectLst>
                  <a:outerShdw blurRad="38100" dist="38100" dir="2700000" algn="tl">
                    <a:srgbClr val="000000">
                      <a:alpha val="43137"/>
                    </a:srgbClr>
                  </a:outerShdw>
                </a:effectLst>
              </a:rPr>
              <a:t>Sort</a:t>
            </a:r>
          </a:p>
          <a:p>
            <a:r>
              <a:rPr lang="en-US" sz="1800" dirty="0"/>
              <a:t>Merge</a:t>
            </a:r>
          </a:p>
          <a:p>
            <a:r>
              <a:rPr lang="en-US" sz="1800" dirty="0"/>
              <a:t>Filter and subset</a:t>
            </a:r>
          </a:p>
          <a:p>
            <a:r>
              <a:rPr lang="en-US" sz="1800" dirty="0"/>
              <a:t>Aggregation</a:t>
            </a:r>
          </a:p>
        </p:txBody>
      </p:sp>
      <p:sp>
        <p:nvSpPr>
          <p:cNvPr id="3" name="TextBox 2">
            <a:extLst>
              <a:ext uri="{FF2B5EF4-FFF2-40B4-BE49-F238E27FC236}">
                <a16:creationId xmlns:a16="http://schemas.microsoft.com/office/drawing/2014/main" id="{DB45128A-5D2F-4036-87C9-BFCAE25447BA}"/>
              </a:ext>
            </a:extLst>
          </p:cNvPr>
          <p:cNvSpPr txBox="1"/>
          <p:nvPr/>
        </p:nvSpPr>
        <p:spPr>
          <a:xfrm>
            <a:off x="4218849" y="1749231"/>
            <a:ext cx="1341972" cy="246221"/>
          </a:xfrm>
          <a:prstGeom prst="rect">
            <a:avLst/>
          </a:prstGeom>
          <a:solidFill>
            <a:schemeClr val="accent3">
              <a:lumMod val="95000"/>
            </a:schemeClr>
          </a:solidFill>
        </p:spPr>
        <p:txBody>
          <a:bodyPr wrap="square" rtlCol="0">
            <a:spAutoFit/>
          </a:bodyPr>
          <a:lstStyle/>
          <a:p>
            <a:pPr algn="ctr"/>
            <a:r>
              <a:rPr lang="en-US" sz="1000" dirty="0">
                <a:solidFill>
                  <a:srgbClr val="FF0000"/>
                </a:solidFill>
              </a:rPr>
              <a:t>df[order(</a:t>
            </a:r>
            <a:r>
              <a:rPr lang="en-US" sz="1000" dirty="0" err="1">
                <a:solidFill>
                  <a:srgbClr val="FF0000"/>
                </a:solidFill>
              </a:rPr>
              <a:t>df$age</a:t>
            </a:r>
            <a:r>
              <a:rPr lang="en-US" sz="1000" dirty="0">
                <a:solidFill>
                  <a:srgbClr val="FF0000"/>
                </a:solidFill>
              </a:rPr>
              <a:t>), ]</a:t>
            </a:r>
          </a:p>
        </p:txBody>
      </p:sp>
      <p:sp>
        <p:nvSpPr>
          <p:cNvPr id="10" name="Rectangle: Rounded Corners 9">
            <a:extLst>
              <a:ext uri="{FF2B5EF4-FFF2-40B4-BE49-F238E27FC236}">
                <a16:creationId xmlns:a16="http://schemas.microsoft.com/office/drawing/2014/main" id="{9C24AFDC-AE94-4C7C-8280-1F53AF533AD7}"/>
              </a:ext>
            </a:extLst>
          </p:cNvPr>
          <p:cNvSpPr/>
          <p:nvPr/>
        </p:nvSpPr>
        <p:spPr bwMode="auto">
          <a:xfrm>
            <a:off x="7007871" y="2211710"/>
            <a:ext cx="288032" cy="1296144"/>
          </a:xfrm>
          <a:prstGeom prst="roundRect">
            <a:avLst/>
          </a:prstGeom>
          <a:solidFill>
            <a:schemeClr val="accent5">
              <a:lumMod val="90000"/>
            </a:schemeClr>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1" name="TextBox 10">
            <a:extLst>
              <a:ext uri="{FF2B5EF4-FFF2-40B4-BE49-F238E27FC236}">
                <a16:creationId xmlns:a16="http://schemas.microsoft.com/office/drawing/2014/main" id="{93AFA61C-3B50-434D-B7A0-FFBF8135320C}"/>
              </a:ext>
            </a:extLst>
          </p:cNvPr>
          <p:cNvSpPr txBox="1"/>
          <p:nvPr/>
        </p:nvSpPr>
        <p:spPr>
          <a:xfrm>
            <a:off x="6372200" y="1995686"/>
            <a:ext cx="2363863" cy="1569660"/>
          </a:xfrm>
          <a:prstGeom prst="rect">
            <a:avLst/>
          </a:prstGeom>
          <a:noFill/>
        </p:spPr>
        <p:txBody>
          <a:bodyPr wrap="square" rtlCol="0">
            <a:spAutoFit/>
          </a:bodyPr>
          <a:lstStyle/>
          <a:p>
            <a:r>
              <a:rPr lang="en-US" sz="1200" dirty="0"/>
              <a:t>df</a:t>
            </a:r>
          </a:p>
          <a:p>
            <a:r>
              <a:rPr lang="en-US" sz="1200" dirty="0"/>
              <a:t>         ID age diabetes       status</a:t>
            </a:r>
          </a:p>
          <a:p>
            <a:r>
              <a:rPr lang="en-US" sz="1200" dirty="0"/>
              <a:t>4         4  52    Type1          Poor</a:t>
            </a:r>
          </a:p>
          <a:p>
            <a:r>
              <a:rPr lang="en-US" sz="1200" dirty="0"/>
              <a:t>6         6  40    Type2   Improved</a:t>
            </a:r>
          </a:p>
          <a:p>
            <a:r>
              <a:rPr lang="en-US" sz="1200" dirty="0"/>
              <a:t>5         5  35    Type1          Poor</a:t>
            </a:r>
          </a:p>
          <a:p>
            <a:r>
              <a:rPr lang="en-US" sz="1200" dirty="0"/>
              <a:t>2         2  34    Type2  Improved</a:t>
            </a:r>
          </a:p>
          <a:p>
            <a:r>
              <a:rPr lang="en-US" sz="1200" dirty="0"/>
              <a:t>3         3  28    Type1   Excellent</a:t>
            </a:r>
          </a:p>
          <a:p>
            <a:r>
              <a:rPr lang="en-US" sz="1200" dirty="0"/>
              <a:t>1         1  25    Type1          Poor</a:t>
            </a:r>
          </a:p>
        </p:txBody>
      </p:sp>
      <p:sp>
        <p:nvSpPr>
          <p:cNvPr id="12" name="TextBox 11">
            <a:extLst>
              <a:ext uri="{FF2B5EF4-FFF2-40B4-BE49-F238E27FC236}">
                <a16:creationId xmlns:a16="http://schemas.microsoft.com/office/drawing/2014/main" id="{C70F078C-50C9-4F9F-88DD-F299F1BA46A7}"/>
              </a:ext>
            </a:extLst>
          </p:cNvPr>
          <p:cNvSpPr txBox="1"/>
          <p:nvPr/>
        </p:nvSpPr>
        <p:spPr>
          <a:xfrm>
            <a:off x="6372200" y="1749231"/>
            <a:ext cx="2435871" cy="246221"/>
          </a:xfrm>
          <a:prstGeom prst="rect">
            <a:avLst/>
          </a:prstGeom>
          <a:solidFill>
            <a:schemeClr val="accent3">
              <a:lumMod val="95000"/>
            </a:schemeClr>
          </a:solidFill>
        </p:spPr>
        <p:txBody>
          <a:bodyPr wrap="square" rtlCol="0">
            <a:spAutoFit/>
          </a:bodyPr>
          <a:lstStyle/>
          <a:p>
            <a:pPr algn="ctr"/>
            <a:r>
              <a:rPr lang="en-US" sz="1000" dirty="0">
                <a:solidFill>
                  <a:srgbClr val="FF0000"/>
                </a:solidFill>
              </a:rPr>
              <a:t>df[order(</a:t>
            </a:r>
            <a:r>
              <a:rPr lang="en-US" sz="1000" dirty="0" err="1">
                <a:solidFill>
                  <a:srgbClr val="FF0000"/>
                </a:solidFill>
              </a:rPr>
              <a:t>df$age</a:t>
            </a:r>
            <a:r>
              <a:rPr lang="en-US" sz="1000" dirty="0">
                <a:solidFill>
                  <a:srgbClr val="FF0000"/>
                </a:solidFill>
              </a:rPr>
              <a:t>, decreasing = TRUE), ]</a:t>
            </a:r>
          </a:p>
        </p:txBody>
      </p:sp>
    </p:spTree>
    <p:extLst>
      <p:ext uri="{BB962C8B-B14F-4D97-AF65-F5344CB8AC3E}">
        <p14:creationId xmlns:p14="http://schemas.microsoft.com/office/powerpoint/2010/main" val="4070156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4491427B-75B8-46B5-BFCC-E1F46857D328}"/>
              </a:ext>
            </a:extLst>
          </p:cNvPr>
          <p:cNvSpPr txBox="1"/>
          <p:nvPr/>
        </p:nvSpPr>
        <p:spPr>
          <a:xfrm>
            <a:off x="3579080" y="1129266"/>
            <a:ext cx="2363863" cy="1569660"/>
          </a:xfrm>
          <a:prstGeom prst="rect">
            <a:avLst/>
          </a:prstGeom>
          <a:noFill/>
          <a:ln>
            <a:solidFill>
              <a:schemeClr val="accent1">
                <a:lumMod val="75000"/>
              </a:schemeClr>
            </a:solidFill>
            <a:prstDash val="sysDot"/>
          </a:ln>
        </p:spPr>
        <p:txBody>
          <a:bodyPr wrap="square" rtlCol="0">
            <a:spAutoFit/>
          </a:bodyPr>
          <a:lstStyle/>
          <a:p>
            <a:r>
              <a:rPr lang="en-US" sz="1200" dirty="0"/>
              <a:t>df</a:t>
            </a:r>
          </a:p>
          <a:p>
            <a:r>
              <a:rPr lang="en-US" sz="1200" dirty="0"/>
              <a:t>         </a:t>
            </a:r>
            <a:r>
              <a:rPr lang="en-US" sz="1200" dirty="0">
                <a:solidFill>
                  <a:srgbClr val="00589C"/>
                </a:solidFill>
              </a:rPr>
              <a:t>ID</a:t>
            </a:r>
            <a:r>
              <a:rPr lang="en-US" sz="1200" dirty="0"/>
              <a:t> age diabetes       status</a:t>
            </a:r>
          </a:p>
          <a:p>
            <a:r>
              <a:rPr lang="en-US" sz="1200" dirty="0"/>
              <a:t>1         </a:t>
            </a:r>
            <a:r>
              <a:rPr lang="en-US" sz="1200" dirty="0">
                <a:solidFill>
                  <a:srgbClr val="00589C"/>
                </a:solidFill>
              </a:rPr>
              <a:t>1</a:t>
            </a:r>
            <a:r>
              <a:rPr lang="en-US" sz="1200" dirty="0"/>
              <a:t>  25    Type1          Poor</a:t>
            </a:r>
          </a:p>
          <a:p>
            <a:r>
              <a:rPr lang="en-US" sz="1200" dirty="0"/>
              <a:t>2         </a:t>
            </a:r>
            <a:r>
              <a:rPr lang="en-US" sz="1200" dirty="0">
                <a:solidFill>
                  <a:srgbClr val="00589C"/>
                </a:solidFill>
              </a:rPr>
              <a:t>2</a:t>
            </a:r>
            <a:r>
              <a:rPr lang="en-US" sz="1200" dirty="0"/>
              <a:t>  34    Type2   Improved</a:t>
            </a:r>
          </a:p>
          <a:p>
            <a:r>
              <a:rPr lang="en-US" sz="1200" dirty="0"/>
              <a:t>3         </a:t>
            </a:r>
            <a:r>
              <a:rPr lang="en-US" sz="1200" dirty="0">
                <a:solidFill>
                  <a:srgbClr val="00589C"/>
                </a:solidFill>
              </a:rPr>
              <a:t>3</a:t>
            </a:r>
            <a:r>
              <a:rPr lang="en-US" sz="1200" dirty="0"/>
              <a:t>  28    Type1   Excellent</a:t>
            </a:r>
          </a:p>
          <a:p>
            <a:r>
              <a:rPr lang="en-US" sz="1200" dirty="0"/>
              <a:t>4         </a:t>
            </a:r>
            <a:r>
              <a:rPr lang="en-US" sz="1200" dirty="0">
                <a:solidFill>
                  <a:srgbClr val="00589C"/>
                </a:solidFill>
              </a:rPr>
              <a:t>4</a:t>
            </a:r>
            <a:r>
              <a:rPr lang="en-US" sz="1200" dirty="0"/>
              <a:t>  52    Type1          Poor</a:t>
            </a:r>
          </a:p>
          <a:p>
            <a:r>
              <a:rPr lang="en-US" sz="1200" dirty="0"/>
              <a:t>5         </a:t>
            </a:r>
            <a:r>
              <a:rPr lang="en-US" sz="1200" dirty="0">
                <a:solidFill>
                  <a:srgbClr val="00589C"/>
                </a:solidFill>
              </a:rPr>
              <a:t>5</a:t>
            </a:r>
            <a:r>
              <a:rPr lang="en-US" sz="1200" dirty="0"/>
              <a:t>  35    Type1          Poor</a:t>
            </a:r>
          </a:p>
          <a:p>
            <a:r>
              <a:rPr lang="en-US" sz="1200" dirty="0"/>
              <a:t>6         </a:t>
            </a:r>
            <a:r>
              <a:rPr lang="en-US" sz="1200" dirty="0">
                <a:solidFill>
                  <a:srgbClr val="00589C"/>
                </a:solidFill>
              </a:rPr>
              <a:t>6</a:t>
            </a:r>
            <a:r>
              <a:rPr lang="en-US" sz="1200" dirty="0"/>
              <a:t>  40    Type2   Improved</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23</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t>Alter</a:t>
            </a:r>
          </a:p>
          <a:p>
            <a:r>
              <a:rPr lang="en-US" sz="1800" dirty="0"/>
              <a:t>Add and append</a:t>
            </a:r>
          </a:p>
          <a:p>
            <a:r>
              <a:rPr lang="en-US" sz="1800" dirty="0"/>
              <a:t>Sort</a:t>
            </a:r>
          </a:p>
          <a:p>
            <a:r>
              <a:rPr lang="en-US" sz="1800" dirty="0">
                <a:solidFill>
                  <a:srgbClr val="00589C"/>
                </a:solidFill>
                <a:effectLst>
                  <a:outerShdw blurRad="38100" dist="38100" dir="2700000" algn="tl">
                    <a:srgbClr val="000000">
                      <a:alpha val="43137"/>
                    </a:srgbClr>
                  </a:outerShdw>
                </a:effectLst>
              </a:rPr>
              <a:t>Merge</a:t>
            </a:r>
          </a:p>
          <a:p>
            <a:r>
              <a:rPr lang="en-US" sz="1800" dirty="0"/>
              <a:t>Filter and subset</a:t>
            </a:r>
          </a:p>
          <a:p>
            <a:r>
              <a:rPr lang="en-US" sz="1800" dirty="0"/>
              <a:t>Aggregation</a:t>
            </a:r>
          </a:p>
        </p:txBody>
      </p:sp>
      <p:sp>
        <p:nvSpPr>
          <p:cNvPr id="7" name="TextBox 6">
            <a:extLst>
              <a:ext uri="{FF2B5EF4-FFF2-40B4-BE49-F238E27FC236}">
                <a16:creationId xmlns:a16="http://schemas.microsoft.com/office/drawing/2014/main" id="{ECCD2E4D-0929-4267-9D18-7DD4A3941986}"/>
              </a:ext>
            </a:extLst>
          </p:cNvPr>
          <p:cNvSpPr txBox="1"/>
          <p:nvPr/>
        </p:nvSpPr>
        <p:spPr>
          <a:xfrm>
            <a:off x="6809284" y="1354739"/>
            <a:ext cx="1152128" cy="1015663"/>
          </a:xfrm>
          <a:prstGeom prst="rect">
            <a:avLst/>
          </a:prstGeom>
          <a:noFill/>
          <a:ln>
            <a:solidFill>
              <a:schemeClr val="accent1">
                <a:lumMod val="75000"/>
              </a:schemeClr>
            </a:solidFill>
            <a:prstDash val="sysDot"/>
          </a:ln>
        </p:spPr>
        <p:txBody>
          <a:bodyPr wrap="square" rtlCol="0">
            <a:spAutoFit/>
          </a:bodyPr>
          <a:lstStyle/>
          <a:p>
            <a:r>
              <a:rPr lang="en-US" sz="1200" dirty="0"/>
              <a:t>df2</a:t>
            </a:r>
          </a:p>
          <a:p>
            <a:r>
              <a:rPr lang="en-US" sz="1200" dirty="0"/>
              <a:t>  </a:t>
            </a:r>
            <a:r>
              <a:rPr lang="en-US" sz="1200" dirty="0">
                <a:solidFill>
                  <a:srgbClr val="00589C"/>
                </a:solidFill>
              </a:rPr>
              <a:t>ID</a:t>
            </a:r>
            <a:r>
              <a:rPr lang="en-US" sz="1200" dirty="0"/>
              <a:t> gender</a:t>
            </a:r>
          </a:p>
          <a:p>
            <a:r>
              <a:rPr lang="en-US" sz="1200" dirty="0"/>
              <a:t>1  </a:t>
            </a:r>
            <a:r>
              <a:rPr lang="en-US" sz="1200" dirty="0">
                <a:solidFill>
                  <a:srgbClr val="00589C"/>
                </a:solidFill>
              </a:rPr>
              <a:t>2</a:t>
            </a:r>
            <a:r>
              <a:rPr lang="en-US" sz="1200" dirty="0"/>
              <a:t>      M</a:t>
            </a:r>
          </a:p>
          <a:p>
            <a:r>
              <a:rPr lang="en-US" sz="1200" dirty="0"/>
              <a:t>2  </a:t>
            </a:r>
            <a:r>
              <a:rPr lang="en-US" sz="1200" dirty="0">
                <a:solidFill>
                  <a:srgbClr val="00589C"/>
                </a:solidFill>
              </a:rPr>
              <a:t>3</a:t>
            </a:r>
            <a:r>
              <a:rPr lang="en-US" sz="1200" dirty="0"/>
              <a:t>      F</a:t>
            </a:r>
          </a:p>
          <a:p>
            <a:r>
              <a:rPr lang="en-US" sz="1200" dirty="0"/>
              <a:t>3  </a:t>
            </a:r>
            <a:r>
              <a:rPr lang="en-US" sz="1200" dirty="0">
                <a:solidFill>
                  <a:srgbClr val="00589C"/>
                </a:solidFill>
              </a:rPr>
              <a:t>5</a:t>
            </a:r>
            <a:r>
              <a:rPr lang="en-US" sz="1200" dirty="0"/>
              <a:t>      F</a:t>
            </a:r>
          </a:p>
        </p:txBody>
      </p:sp>
      <p:sp>
        <p:nvSpPr>
          <p:cNvPr id="8" name="TextBox 7">
            <a:extLst>
              <a:ext uri="{FF2B5EF4-FFF2-40B4-BE49-F238E27FC236}">
                <a16:creationId xmlns:a16="http://schemas.microsoft.com/office/drawing/2014/main" id="{1C7FE96B-8C09-4785-B06F-300B9839B93B}"/>
              </a:ext>
            </a:extLst>
          </p:cNvPr>
          <p:cNvSpPr txBox="1"/>
          <p:nvPr/>
        </p:nvSpPr>
        <p:spPr>
          <a:xfrm>
            <a:off x="6084168" y="2770931"/>
            <a:ext cx="2664296" cy="1384995"/>
          </a:xfrm>
          <a:prstGeom prst="rect">
            <a:avLst/>
          </a:prstGeom>
          <a:noFill/>
          <a:ln>
            <a:solidFill>
              <a:schemeClr val="accent1">
                <a:lumMod val="75000"/>
              </a:schemeClr>
            </a:solidFill>
            <a:prstDash val="sysDot"/>
          </a:ln>
        </p:spPr>
        <p:txBody>
          <a:bodyPr wrap="square" rtlCol="0">
            <a:spAutoFit/>
          </a:bodyPr>
          <a:lstStyle/>
          <a:p>
            <a:r>
              <a:rPr lang="en-US" sz="1200" dirty="0"/>
              <a:t>  </a:t>
            </a:r>
            <a:r>
              <a:rPr lang="en-US" sz="1200" dirty="0">
                <a:solidFill>
                  <a:srgbClr val="00589C"/>
                </a:solidFill>
              </a:rPr>
              <a:t>ID</a:t>
            </a:r>
            <a:r>
              <a:rPr lang="en-US" sz="1200" dirty="0"/>
              <a:t> age diabetes        status gender</a:t>
            </a:r>
          </a:p>
          <a:p>
            <a:r>
              <a:rPr lang="en-US" sz="1200" dirty="0"/>
              <a:t>1  </a:t>
            </a:r>
            <a:r>
              <a:rPr lang="en-US" sz="1200" dirty="0">
                <a:solidFill>
                  <a:srgbClr val="00589C"/>
                </a:solidFill>
              </a:rPr>
              <a:t>1</a:t>
            </a:r>
            <a:r>
              <a:rPr lang="en-US" sz="1200" dirty="0"/>
              <a:t>   25    Type1         Poor   &lt;NA&gt;</a:t>
            </a:r>
          </a:p>
          <a:p>
            <a:r>
              <a:rPr lang="en-US" sz="1200" dirty="0"/>
              <a:t>2  </a:t>
            </a:r>
            <a:r>
              <a:rPr lang="en-US" sz="1200" dirty="0">
                <a:solidFill>
                  <a:srgbClr val="00589C"/>
                </a:solidFill>
              </a:rPr>
              <a:t>2</a:t>
            </a:r>
            <a:r>
              <a:rPr lang="en-US" sz="1200" dirty="0"/>
              <a:t>   34    Type2  Improved        M</a:t>
            </a:r>
          </a:p>
          <a:p>
            <a:r>
              <a:rPr lang="en-US" sz="1200" dirty="0"/>
              <a:t>3  </a:t>
            </a:r>
            <a:r>
              <a:rPr lang="en-US" sz="1200" dirty="0">
                <a:solidFill>
                  <a:srgbClr val="00589C"/>
                </a:solidFill>
              </a:rPr>
              <a:t>3</a:t>
            </a:r>
            <a:r>
              <a:rPr lang="en-US" sz="1200" dirty="0"/>
              <a:t>   28    Type1  Excellent         F</a:t>
            </a:r>
          </a:p>
          <a:p>
            <a:r>
              <a:rPr lang="en-US" sz="1200" dirty="0"/>
              <a:t>4  </a:t>
            </a:r>
            <a:r>
              <a:rPr lang="en-US" sz="1200" dirty="0">
                <a:solidFill>
                  <a:srgbClr val="00589C"/>
                </a:solidFill>
              </a:rPr>
              <a:t>4</a:t>
            </a:r>
            <a:r>
              <a:rPr lang="en-US" sz="1200" dirty="0"/>
              <a:t>   52    Type1         Poor   &lt;NA&gt;</a:t>
            </a:r>
          </a:p>
          <a:p>
            <a:r>
              <a:rPr lang="en-US" sz="1200" dirty="0"/>
              <a:t>5  </a:t>
            </a:r>
            <a:r>
              <a:rPr lang="en-US" sz="1200" dirty="0">
                <a:solidFill>
                  <a:srgbClr val="00589C"/>
                </a:solidFill>
              </a:rPr>
              <a:t>5</a:t>
            </a:r>
            <a:r>
              <a:rPr lang="en-US" sz="1200" dirty="0"/>
              <a:t>   35    Type1         Poor         F</a:t>
            </a:r>
          </a:p>
          <a:p>
            <a:r>
              <a:rPr lang="en-US" sz="1200" dirty="0"/>
              <a:t>6  </a:t>
            </a:r>
            <a:r>
              <a:rPr lang="en-US" sz="1200" dirty="0">
                <a:solidFill>
                  <a:srgbClr val="00589C"/>
                </a:solidFill>
              </a:rPr>
              <a:t>6</a:t>
            </a:r>
            <a:r>
              <a:rPr lang="en-US" sz="1200" dirty="0"/>
              <a:t>   40    Type2  Improved   &lt;NA&gt;</a:t>
            </a:r>
          </a:p>
        </p:txBody>
      </p:sp>
      <p:sp>
        <p:nvSpPr>
          <p:cNvPr id="9" name="TextBox 8">
            <a:extLst>
              <a:ext uri="{FF2B5EF4-FFF2-40B4-BE49-F238E27FC236}">
                <a16:creationId xmlns:a16="http://schemas.microsoft.com/office/drawing/2014/main" id="{15043A3B-3B52-4C42-B0C1-BF3EE5AF61AE}"/>
              </a:ext>
            </a:extLst>
          </p:cNvPr>
          <p:cNvSpPr txBox="1"/>
          <p:nvPr/>
        </p:nvSpPr>
        <p:spPr>
          <a:xfrm>
            <a:off x="6187511" y="1771577"/>
            <a:ext cx="504056" cy="461665"/>
          </a:xfrm>
          <a:prstGeom prst="rect">
            <a:avLst/>
          </a:prstGeom>
          <a:noFill/>
        </p:spPr>
        <p:txBody>
          <a:bodyPr wrap="square" rtlCol="0">
            <a:spAutoFit/>
          </a:bodyPr>
          <a:lstStyle/>
          <a:p>
            <a:r>
              <a:rPr lang="en-US" dirty="0">
                <a:solidFill>
                  <a:srgbClr val="00589C"/>
                </a:solidFill>
                <a:effectLst>
                  <a:outerShdw blurRad="38100" dist="38100" dir="2700000" algn="tl">
                    <a:srgbClr val="000000">
                      <a:alpha val="43137"/>
                    </a:srgbClr>
                  </a:outerShdw>
                </a:effectLst>
              </a:rPr>
              <a:t>+</a:t>
            </a:r>
          </a:p>
        </p:txBody>
      </p:sp>
      <p:sp>
        <p:nvSpPr>
          <p:cNvPr id="16" name="TextBox 15">
            <a:extLst>
              <a:ext uri="{FF2B5EF4-FFF2-40B4-BE49-F238E27FC236}">
                <a16:creationId xmlns:a16="http://schemas.microsoft.com/office/drawing/2014/main" id="{C9A6F85B-1045-40A4-B48D-03FE7A7481E7}"/>
              </a:ext>
            </a:extLst>
          </p:cNvPr>
          <p:cNvSpPr txBox="1"/>
          <p:nvPr/>
        </p:nvSpPr>
        <p:spPr>
          <a:xfrm>
            <a:off x="5292080" y="3231476"/>
            <a:ext cx="504056" cy="461665"/>
          </a:xfrm>
          <a:prstGeom prst="rect">
            <a:avLst/>
          </a:prstGeom>
          <a:noFill/>
        </p:spPr>
        <p:txBody>
          <a:bodyPr wrap="square" rtlCol="0">
            <a:spAutoFit/>
          </a:bodyPr>
          <a:lstStyle/>
          <a:p>
            <a:r>
              <a:rPr lang="en-US" dirty="0">
                <a:solidFill>
                  <a:srgbClr val="00589C"/>
                </a:solidFill>
                <a:effectLst>
                  <a:outerShdw blurRad="38100" dist="38100" dir="2700000" algn="tl">
                    <a:srgbClr val="000000">
                      <a:alpha val="43137"/>
                    </a:srgbClr>
                  </a:outerShdw>
                </a:effectLst>
              </a:rPr>
              <a:t>=</a:t>
            </a:r>
          </a:p>
        </p:txBody>
      </p:sp>
      <p:sp>
        <p:nvSpPr>
          <p:cNvPr id="17" name="TextBox 16">
            <a:extLst>
              <a:ext uri="{FF2B5EF4-FFF2-40B4-BE49-F238E27FC236}">
                <a16:creationId xmlns:a16="http://schemas.microsoft.com/office/drawing/2014/main" id="{AE574B54-B98E-45DB-8E73-5617AE962856}"/>
              </a:ext>
            </a:extLst>
          </p:cNvPr>
          <p:cNvSpPr txBox="1"/>
          <p:nvPr/>
        </p:nvSpPr>
        <p:spPr>
          <a:xfrm>
            <a:off x="3203848" y="3031421"/>
            <a:ext cx="1872208" cy="861774"/>
          </a:xfrm>
          <a:prstGeom prst="rect">
            <a:avLst/>
          </a:prstGeom>
          <a:solidFill>
            <a:schemeClr val="accent3">
              <a:lumMod val="95000"/>
            </a:schemeClr>
          </a:solidFill>
        </p:spPr>
        <p:txBody>
          <a:bodyPr wrap="square" rtlCol="0">
            <a:spAutoFit/>
          </a:bodyPr>
          <a:lstStyle/>
          <a:p>
            <a:pPr indent="-1097280"/>
            <a:r>
              <a:rPr lang="en-US" sz="1000" dirty="0">
                <a:solidFill>
                  <a:srgbClr val="FF0000"/>
                </a:solidFill>
              </a:rPr>
              <a:t>merge(</a:t>
            </a:r>
          </a:p>
          <a:p>
            <a:pPr indent="-1097280"/>
            <a:r>
              <a:rPr lang="en-US" sz="1000" dirty="0">
                <a:solidFill>
                  <a:srgbClr val="FF0000"/>
                </a:solidFill>
              </a:rPr>
              <a:t>      df, df2,  </a:t>
            </a:r>
          </a:p>
          <a:p>
            <a:pPr indent="-1097280"/>
            <a:r>
              <a:rPr lang="en-US" sz="1000" dirty="0">
                <a:solidFill>
                  <a:srgbClr val="FF0000"/>
                </a:solidFill>
              </a:rPr>
              <a:t>      </a:t>
            </a:r>
            <a:r>
              <a:rPr lang="en-US" sz="1000" dirty="0" err="1">
                <a:solidFill>
                  <a:srgbClr val="FF0000"/>
                </a:solidFill>
              </a:rPr>
              <a:t>by.x</a:t>
            </a:r>
            <a:r>
              <a:rPr lang="en-US" sz="1000" dirty="0">
                <a:solidFill>
                  <a:srgbClr val="FF0000"/>
                </a:solidFill>
              </a:rPr>
              <a:t> = "ID", </a:t>
            </a:r>
            <a:r>
              <a:rPr lang="en-US" sz="1000" dirty="0" err="1">
                <a:solidFill>
                  <a:srgbClr val="FF0000"/>
                </a:solidFill>
              </a:rPr>
              <a:t>by.y</a:t>
            </a:r>
            <a:r>
              <a:rPr lang="en-US" sz="1000" dirty="0">
                <a:solidFill>
                  <a:srgbClr val="FF0000"/>
                </a:solidFill>
              </a:rPr>
              <a:t> = "ID", </a:t>
            </a:r>
          </a:p>
          <a:p>
            <a:pPr indent="-1097280"/>
            <a:r>
              <a:rPr lang="en-US" sz="1000" dirty="0">
                <a:solidFill>
                  <a:srgbClr val="FF0000"/>
                </a:solidFill>
              </a:rPr>
              <a:t>      </a:t>
            </a:r>
            <a:r>
              <a:rPr lang="en-US" sz="1000" dirty="0" err="1">
                <a:solidFill>
                  <a:srgbClr val="FF0000"/>
                </a:solidFill>
              </a:rPr>
              <a:t>all.x</a:t>
            </a:r>
            <a:r>
              <a:rPr lang="en-US" sz="1000" dirty="0">
                <a:solidFill>
                  <a:srgbClr val="FF0000"/>
                </a:solidFill>
              </a:rPr>
              <a:t> = TRUE</a:t>
            </a:r>
          </a:p>
          <a:p>
            <a:pPr indent="-1097280"/>
            <a:r>
              <a:rPr lang="en-US" sz="1000" dirty="0">
                <a:solidFill>
                  <a:srgbClr val="FF0000"/>
                </a:solidFill>
              </a:rPr>
              <a:t>)</a:t>
            </a:r>
          </a:p>
        </p:txBody>
      </p:sp>
    </p:spTree>
    <p:extLst>
      <p:ext uri="{BB962C8B-B14F-4D97-AF65-F5344CB8AC3E}">
        <p14:creationId xmlns:p14="http://schemas.microsoft.com/office/powerpoint/2010/main" val="3874736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4491427B-75B8-46B5-BFCC-E1F46857D328}"/>
              </a:ext>
            </a:extLst>
          </p:cNvPr>
          <p:cNvSpPr txBox="1"/>
          <p:nvPr/>
        </p:nvSpPr>
        <p:spPr>
          <a:xfrm>
            <a:off x="4512393" y="2177257"/>
            <a:ext cx="2363863" cy="1569660"/>
          </a:xfrm>
          <a:prstGeom prst="rect">
            <a:avLst/>
          </a:prstGeom>
          <a:noFill/>
        </p:spPr>
        <p:txBody>
          <a:bodyPr wrap="square" rtlCol="0">
            <a:spAutoFit/>
          </a:bodyPr>
          <a:lstStyle/>
          <a:p>
            <a:r>
              <a:rPr lang="en-US" sz="1200" dirty="0"/>
              <a:t>df</a:t>
            </a:r>
          </a:p>
          <a:p>
            <a:r>
              <a:rPr lang="en-US" sz="1200" dirty="0"/>
              <a:t>         ID age diabetes       status</a:t>
            </a:r>
          </a:p>
          <a:p>
            <a:r>
              <a:rPr lang="en-US" sz="1200" dirty="0"/>
              <a:t>1         1  25    Type1          Poor</a:t>
            </a:r>
          </a:p>
          <a:p>
            <a:r>
              <a:rPr lang="en-US" sz="1200" dirty="0"/>
              <a:t>2         2  34    Type2   Improved</a:t>
            </a:r>
          </a:p>
          <a:p>
            <a:r>
              <a:rPr lang="en-US" sz="1200" dirty="0"/>
              <a:t>3         3  28    Type1   Excellent</a:t>
            </a:r>
          </a:p>
          <a:p>
            <a:r>
              <a:rPr lang="en-US" sz="1200" dirty="0"/>
              <a:t>4         4  52    Type1          Poor</a:t>
            </a:r>
          </a:p>
          <a:p>
            <a:r>
              <a:rPr lang="en-US" sz="1200" dirty="0"/>
              <a:t>5         5  35    Type1          Poor</a:t>
            </a:r>
          </a:p>
          <a:p>
            <a:r>
              <a:rPr lang="en-US" sz="1200" dirty="0"/>
              <a:t>6         6  40    Type2   Improved</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24</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t>Alter</a:t>
            </a:r>
          </a:p>
          <a:p>
            <a:r>
              <a:rPr lang="en-US" sz="1800" dirty="0"/>
              <a:t>Add and append</a:t>
            </a:r>
          </a:p>
          <a:p>
            <a:r>
              <a:rPr lang="en-US" sz="1800" dirty="0"/>
              <a:t>Sort</a:t>
            </a:r>
          </a:p>
          <a:p>
            <a:r>
              <a:rPr lang="en-US" sz="1800" dirty="0"/>
              <a:t>Merge</a:t>
            </a:r>
          </a:p>
          <a:p>
            <a:r>
              <a:rPr lang="en-US" sz="1800" dirty="0">
                <a:solidFill>
                  <a:srgbClr val="004D95"/>
                </a:solidFill>
                <a:effectLst>
                  <a:outerShdw blurRad="38100" dist="38100" dir="2700000" algn="tl">
                    <a:srgbClr val="000000">
                      <a:alpha val="43137"/>
                    </a:srgbClr>
                  </a:outerShdw>
                </a:effectLst>
              </a:rPr>
              <a:t>Filter and subset</a:t>
            </a:r>
          </a:p>
          <a:p>
            <a:r>
              <a:rPr lang="en-US" sz="1800" dirty="0"/>
              <a:t>Aggregation</a:t>
            </a:r>
          </a:p>
        </p:txBody>
      </p:sp>
      <p:grpSp>
        <p:nvGrpSpPr>
          <p:cNvPr id="29" name="Group 28">
            <a:extLst>
              <a:ext uri="{FF2B5EF4-FFF2-40B4-BE49-F238E27FC236}">
                <a16:creationId xmlns:a16="http://schemas.microsoft.com/office/drawing/2014/main" id="{571A9317-9182-42B0-8651-105253E3E096}"/>
              </a:ext>
            </a:extLst>
          </p:cNvPr>
          <p:cNvGrpSpPr/>
          <p:nvPr/>
        </p:nvGrpSpPr>
        <p:grpSpPr>
          <a:xfrm>
            <a:off x="5089146" y="1505813"/>
            <a:ext cx="1341972" cy="2241104"/>
            <a:chOff x="5089146" y="1505813"/>
            <a:chExt cx="1341972" cy="2241104"/>
          </a:xfrm>
        </p:grpSpPr>
        <p:sp>
          <p:nvSpPr>
            <p:cNvPr id="6" name="Rectangle: Rounded Corners 5">
              <a:extLst>
                <a:ext uri="{FF2B5EF4-FFF2-40B4-BE49-F238E27FC236}">
                  <a16:creationId xmlns:a16="http://schemas.microsoft.com/office/drawing/2014/main" id="{71B8148A-FF45-47E8-931C-69B314DF500E}"/>
                </a:ext>
              </a:extLst>
            </p:cNvPr>
            <p:cNvSpPr/>
            <p:nvPr/>
          </p:nvSpPr>
          <p:spPr bwMode="auto">
            <a:xfrm>
              <a:off x="5436096" y="2283718"/>
              <a:ext cx="648072" cy="1463199"/>
            </a:xfrm>
            <a:prstGeom prst="roundRect">
              <a:avLst/>
            </a:prstGeom>
            <a:noFill/>
            <a:ln w="9525" cap="flat" cmpd="sng" algn="ctr">
              <a:solidFill>
                <a:schemeClr val="accent5">
                  <a:lumMod val="75000"/>
                </a:schemeClr>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1" name="TextBox 10">
              <a:extLst>
                <a:ext uri="{FF2B5EF4-FFF2-40B4-BE49-F238E27FC236}">
                  <a16:creationId xmlns:a16="http://schemas.microsoft.com/office/drawing/2014/main" id="{9A6FB870-E4EB-4388-B50C-E5A4A1B872AA}"/>
                </a:ext>
              </a:extLst>
            </p:cNvPr>
            <p:cNvSpPr txBox="1"/>
            <p:nvPr/>
          </p:nvSpPr>
          <p:spPr>
            <a:xfrm>
              <a:off x="5089146" y="1505813"/>
              <a:ext cx="1341972" cy="400110"/>
            </a:xfrm>
            <a:prstGeom prst="rect">
              <a:avLst/>
            </a:prstGeom>
            <a:solidFill>
              <a:schemeClr val="accent3">
                <a:lumMod val="95000"/>
              </a:schemeClr>
            </a:solidFill>
            <a:ln w="3175">
              <a:solidFill>
                <a:schemeClr val="accent5">
                  <a:lumMod val="75000"/>
                </a:schemeClr>
              </a:solidFill>
              <a:prstDash val="sysDot"/>
            </a:ln>
          </p:spPr>
          <p:txBody>
            <a:bodyPr wrap="square" rtlCol="0">
              <a:spAutoFit/>
            </a:bodyPr>
            <a:lstStyle/>
            <a:p>
              <a:pPr algn="ctr"/>
              <a:r>
                <a:rPr lang="en-US" sz="1000" dirty="0">
                  <a:solidFill>
                    <a:schemeClr val="tx1">
                      <a:lumMod val="65000"/>
                      <a:lumOff val="35000"/>
                    </a:schemeClr>
                  </a:solidFill>
                </a:rPr>
                <a:t>df[, 1] </a:t>
              </a:r>
              <a:r>
                <a:rPr lang="en-US" sz="1000" i="1" dirty="0">
                  <a:solidFill>
                    <a:schemeClr val="tx1">
                      <a:lumMod val="65000"/>
                      <a:lumOff val="35000"/>
                    </a:schemeClr>
                  </a:solidFill>
                </a:rPr>
                <a:t>or</a:t>
              </a:r>
              <a:r>
                <a:rPr lang="en-US" sz="1000" dirty="0">
                  <a:solidFill>
                    <a:schemeClr val="tx1">
                      <a:lumMod val="65000"/>
                      <a:lumOff val="35000"/>
                    </a:schemeClr>
                  </a:solidFill>
                </a:rPr>
                <a:t> </a:t>
              </a:r>
              <a:r>
                <a:rPr lang="en-US" sz="1000" dirty="0" err="1">
                  <a:solidFill>
                    <a:schemeClr val="tx1">
                      <a:lumMod val="65000"/>
                      <a:lumOff val="35000"/>
                    </a:schemeClr>
                  </a:solidFill>
                </a:rPr>
                <a:t>df$diabetes</a:t>
              </a:r>
              <a:r>
                <a:rPr lang="en-US" sz="1000" dirty="0">
                  <a:solidFill>
                    <a:schemeClr val="tx1">
                      <a:lumMod val="65000"/>
                      <a:lumOff val="35000"/>
                    </a:schemeClr>
                  </a:solidFill>
                </a:rPr>
                <a:t> </a:t>
              </a:r>
              <a:r>
                <a:rPr lang="en-US" sz="1000" i="1" dirty="0">
                  <a:solidFill>
                    <a:schemeClr val="tx1">
                      <a:lumMod val="65000"/>
                      <a:lumOff val="35000"/>
                    </a:schemeClr>
                  </a:solidFill>
                </a:rPr>
                <a:t>or</a:t>
              </a:r>
              <a:r>
                <a:rPr lang="en-US" sz="1000" dirty="0">
                  <a:solidFill>
                    <a:schemeClr val="tx1">
                      <a:lumMod val="65000"/>
                      <a:lumOff val="35000"/>
                    </a:schemeClr>
                  </a:solidFill>
                </a:rPr>
                <a:t> df[, “diabetes”]</a:t>
              </a:r>
            </a:p>
          </p:txBody>
        </p:sp>
        <p:cxnSp>
          <p:nvCxnSpPr>
            <p:cNvPr id="8" name="Straight Arrow Connector 7">
              <a:extLst>
                <a:ext uri="{FF2B5EF4-FFF2-40B4-BE49-F238E27FC236}">
                  <a16:creationId xmlns:a16="http://schemas.microsoft.com/office/drawing/2014/main" id="{9CC3BE28-2950-41B1-94EE-565D2D55CE57}"/>
                </a:ext>
              </a:extLst>
            </p:cNvPr>
            <p:cNvCxnSpPr>
              <a:stCxn id="11" idx="2"/>
              <a:endCxn id="6" idx="0"/>
            </p:cNvCxnSpPr>
            <p:nvPr/>
          </p:nvCxnSpPr>
          <p:spPr bwMode="auto">
            <a:xfrm>
              <a:off x="5760132" y="1905923"/>
              <a:ext cx="0" cy="377795"/>
            </a:xfrm>
            <a:prstGeom prst="straightConnector1">
              <a:avLst/>
            </a:prstGeom>
            <a:solidFill>
              <a:schemeClr val="accent1"/>
            </a:solidFill>
            <a:ln w="9525" cap="flat" cmpd="sng" algn="ctr">
              <a:solidFill>
                <a:schemeClr val="accent5">
                  <a:lumMod val="75000"/>
                </a:schemeClr>
              </a:solidFill>
              <a:prstDash val="sysDot"/>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30" name="Group 29">
            <a:extLst>
              <a:ext uri="{FF2B5EF4-FFF2-40B4-BE49-F238E27FC236}">
                <a16:creationId xmlns:a16="http://schemas.microsoft.com/office/drawing/2014/main" id="{C89E57EF-7253-4A3F-AF06-D16B74A14639}"/>
              </a:ext>
            </a:extLst>
          </p:cNvPr>
          <p:cNvGrpSpPr/>
          <p:nvPr/>
        </p:nvGrpSpPr>
        <p:grpSpPr>
          <a:xfrm>
            <a:off x="4512392" y="3507854"/>
            <a:ext cx="3732016" cy="246221"/>
            <a:chOff x="4512392" y="3507854"/>
            <a:chExt cx="3732016" cy="246221"/>
          </a:xfrm>
        </p:grpSpPr>
        <p:sp>
          <p:nvSpPr>
            <p:cNvPr id="15" name="Rectangle: Rounded Corners 14">
              <a:extLst>
                <a:ext uri="{FF2B5EF4-FFF2-40B4-BE49-F238E27FC236}">
                  <a16:creationId xmlns:a16="http://schemas.microsoft.com/office/drawing/2014/main" id="{89F451E9-71CB-467D-95B5-0A8D6E034B47}"/>
                </a:ext>
              </a:extLst>
            </p:cNvPr>
            <p:cNvSpPr/>
            <p:nvPr/>
          </p:nvSpPr>
          <p:spPr bwMode="auto">
            <a:xfrm>
              <a:off x="4512392" y="3507854"/>
              <a:ext cx="2291855" cy="239063"/>
            </a:xfrm>
            <a:prstGeom prst="roundRect">
              <a:avLst/>
            </a:prstGeom>
            <a:noFill/>
            <a:ln w="9525" cap="flat" cmpd="sng" algn="ctr">
              <a:solidFill>
                <a:srgbClr val="00589C"/>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6" name="TextBox 15">
              <a:extLst>
                <a:ext uri="{FF2B5EF4-FFF2-40B4-BE49-F238E27FC236}">
                  <a16:creationId xmlns:a16="http://schemas.microsoft.com/office/drawing/2014/main" id="{C1904F4B-9DD8-4EAD-B7A0-8241C766CF87}"/>
                </a:ext>
              </a:extLst>
            </p:cNvPr>
            <p:cNvSpPr txBox="1"/>
            <p:nvPr/>
          </p:nvSpPr>
          <p:spPr>
            <a:xfrm>
              <a:off x="7596336" y="3507854"/>
              <a:ext cx="648072" cy="246221"/>
            </a:xfrm>
            <a:prstGeom prst="rect">
              <a:avLst/>
            </a:prstGeom>
            <a:solidFill>
              <a:schemeClr val="accent3">
                <a:lumMod val="95000"/>
              </a:schemeClr>
            </a:solidFill>
            <a:ln w="3175">
              <a:solidFill>
                <a:srgbClr val="00589C"/>
              </a:solidFill>
              <a:prstDash val="sysDot"/>
            </a:ln>
          </p:spPr>
          <p:txBody>
            <a:bodyPr wrap="square" rtlCol="0">
              <a:spAutoFit/>
            </a:bodyPr>
            <a:lstStyle/>
            <a:p>
              <a:pPr algn="ctr"/>
              <a:r>
                <a:rPr lang="en-US" sz="1000" dirty="0">
                  <a:solidFill>
                    <a:schemeClr val="tx1">
                      <a:lumMod val="65000"/>
                      <a:lumOff val="35000"/>
                    </a:schemeClr>
                  </a:solidFill>
                </a:rPr>
                <a:t>df[1, ]</a:t>
              </a:r>
            </a:p>
          </p:txBody>
        </p:sp>
        <p:cxnSp>
          <p:nvCxnSpPr>
            <p:cNvPr id="17" name="Straight Arrow Connector 16">
              <a:extLst>
                <a:ext uri="{FF2B5EF4-FFF2-40B4-BE49-F238E27FC236}">
                  <a16:creationId xmlns:a16="http://schemas.microsoft.com/office/drawing/2014/main" id="{AC472777-C3D6-468B-9A32-CD9372FD739B}"/>
                </a:ext>
              </a:extLst>
            </p:cNvPr>
            <p:cNvCxnSpPr>
              <a:cxnSpLocks/>
            </p:cNvCxnSpPr>
            <p:nvPr/>
          </p:nvCxnSpPr>
          <p:spPr bwMode="auto">
            <a:xfrm flipH="1">
              <a:off x="6804247" y="3631589"/>
              <a:ext cx="792089" cy="0"/>
            </a:xfrm>
            <a:prstGeom prst="straightConnector1">
              <a:avLst/>
            </a:prstGeom>
            <a:solidFill>
              <a:schemeClr val="accent1"/>
            </a:solidFill>
            <a:ln w="9525" cap="flat" cmpd="sng" algn="ctr">
              <a:solidFill>
                <a:srgbClr val="00589C"/>
              </a:solidFill>
              <a:prstDash val="sysDot"/>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31" name="Group 30">
            <a:extLst>
              <a:ext uri="{FF2B5EF4-FFF2-40B4-BE49-F238E27FC236}">
                <a16:creationId xmlns:a16="http://schemas.microsoft.com/office/drawing/2014/main" id="{6A075066-E581-43A6-B481-D4530028D2D6}"/>
              </a:ext>
            </a:extLst>
          </p:cNvPr>
          <p:cNvGrpSpPr/>
          <p:nvPr/>
        </p:nvGrpSpPr>
        <p:grpSpPr>
          <a:xfrm>
            <a:off x="3008513" y="2584318"/>
            <a:ext cx="2427583" cy="717439"/>
            <a:chOff x="3008513" y="2584318"/>
            <a:chExt cx="2427583" cy="717439"/>
          </a:xfrm>
        </p:grpSpPr>
        <p:sp>
          <p:nvSpPr>
            <p:cNvPr id="19" name="Rectangle: Rounded Corners 18">
              <a:extLst>
                <a:ext uri="{FF2B5EF4-FFF2-40B4-BE49-F238E27FC236}">
                  <a16:creationId xmlns:a16="http://schemas.microsoft.com/office/drawing/2014/main" id="{69390C3A-5616-4868-8F2D-C897DD5704BD}"/>
                </a:ext>
              </a:extLst>
            </p:cNvPr>
            <p:cNvSpPr/>
            <p:nvPr/>
          </p:nvSpPr>
          <p:spPr bwMode="auto">
            <a:xfrm>
              <a:off x="4976429" y="2584318"/>
              <a:ext cx="459667" cy="717439"/>
            </a:xfrm>
            <a:prstGeom prst="roundRect">
              <a:avLst/>
            </a:prstGeom>
            <a:noFill/>
            <a:ln w="9525" cap="flat" cmpd="sng" algn="ctr">
              <a:solidFill>
                <a:srgbClr val="C00000"/>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0" name="TextBox 19">
              <a:extLst>
                <a:ext uri="{FF2B5EF4-FFF2-40B4-BE49-F238E27FC236}">
                  <a16:creationId xmlns:a16="http://schemas.microsoft.com/office/drawing/2014/main" id="{FCEAD0E1-9243-4658-A77F-F706691EC9EB}"/>
                </a:ext>
              </a:extLst>
            </p:cNvPr>
            <p:cNvSpPr txBox="1"/>
            <p:nvPr/>
          </p:nvSpPr>
          <p:spPr>
            <a:xfrm>
              <a:off x="3008513" y="2819926"/>
              <a:ext cx="882622" cy="246221"/>
            </a:xfrm>
            <a:prstGeom prst="rect">
              <a:avLst/>
            </a:prstGeom>
            <a:solidFill>
              <a:schemeClr val="accent3">
                <a:lumMod val="95000"/>
              </a:schemeClr>
            </a:solidFill>
            <a:ln w="3175">
              <a:solidFill>
                <a:srgbClr val="C00000"/>
              </a:solidFill>
              <a:prstDash val="sysDot"/>
            </a:ln>
          </p:spPr>
          <p:txBody>
            <a:bodyPr wrap="square" rtlCol="0">
              <a:spAutoFit/>
            </a:bodyPr>
            <a:lstStyle/>
            <a:p>
              <a:pPr algn="ctr"/>
              <a:r>
                <a:rPr lang="en-US" sz="1000" dirty="0">
                  <a:solidFill>
                    <a:schemeClr val="tx1">
                      <a:lumMod val="65000"/>
                      <a:lumOff val="35000"/>
                    </a:schemeClr>
                  </a:solidFill>
                </a:rPr>
                <a:t>df[1:4, 1:2]</a:t>
              </a:r>
            </a:p>
          </p:txBody>
        </p:sp>
        <p:cxnSp>
          <p:nvCxnSpPr>
            <p:cNvPr id="21" name="Straight Arrow Connector 20">
              <a:extLst>
                <a:ext uri="{FF2B5EF4-FFF2-40B4-BE49-F238E27FC236}">
                  <a16:creationId xmlns:a16="http://schemas.microsoft.com/office/drawing/2014/main" id="{D0F16832-2767-4889-8D17-EAFD5B6E5193}"/>
                </a:ext>
              </a:extLst>
            </p:cNvPr>
            <p:cNvCxnSpPr>
              <a:cxnSpLocks/>
            </p:cNvCxnSpPr>
            <p:nvPr/>
          </p:nvCxnSpPr>
          <p:spPr bwMode="auto">
            <a:xfrm>
              <a:off x="3891135" y="2943036"/>
              <a:ext cx="1085294" cy="0"/>
            </a:xfrm>
            <a:prstGeom prst="straightConnector1">
              <a:avLst/>
            </a:prstGeom>
            <a:solidFill>
              <a:schemeClr val="accent1"/>
            </a:solidFill>
            <a:ln w="9525" cap="flat" cmpd="sng" algn="ctr">
              <a:solidFill>
                <a:srgbClr val="C00000"/>
              </a:solidFill>
              <a:prstDash val="sysDot"/>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33" name="Group 32">
            <a:extLst>
              <a:ext uri="{FF2B5EF4-FFF2-40B4-BE49-F238E27FC236}">
                <a16:creationId xmlns:a16="http://schemas.microsoft.com/office/drawing/2014/main" id="{CFAEA2A5-5B74-459B-83EF-1067B913122A}"/>
              </a:ext>
            </a:extLst>
          </p:cNvPr>
          <p:cNvGrpSpPr/>
          <p:nvPr/>
        </p:nvGrpSpPr>
        <p:grpSpPr>
          <a:xfrm>
            <a:off x="4512392" y="2942412"/>
            <a:ext cx="4596112" cy="246221"/>
            <a:chOff x="4512392" y="2942412"/>
            <a:chExt cx="4596112" cy="246221"/>
          </a:xfrm>
        </p:grpSpPr>
        <p:grpSp>
          <p:nvGrpSpPr>
            <p:cNvPr id="32" name="Group 31">
              <a:extLst>
                <a:ext uri="{FF2B5EF4-FFF2-40B4-BE49-F238E27FC236}">
                  <a16:creationId xmlns:a16="http://schemas.microsoft.com/office/drawing/2014/main" id="{B5380788-6D9E-4427-9450-09FD59244A1C}"/>
                </a:ext>
              </a:extLst>
            </p:cNvPr>
            <p:cNvGrpSpPr/>
            <p:nvPr/>
          </p:nvGrpSpPr>
          <p:grpSpPr>
            <a:xfrm>
              <a:off x="4512392" y="2942412"/>
              <a:ext cx="4596112" cy="246221"/>
              <a:chOff x="4512392" y="2942412"/>
              <a:chExt cx="4596112" cy="246221"/>
            </a:xfrm>
          </p:grpSpPr>
          <p:sp>
            <p:nvSpPr>
              <p:cNvPr id="23" name="Rectangle: Rounded Corners 22">
                <a:extLst>
                  <a:ext uri="{FF2B5EF4-FFF2-40B4-BE49-F238E27FC236}">
                    <a16:creationId xmlns:a16="http://schemas.microsoft.com/office/drawing/2014/main" id="{AAC50D13-D7F7-48B1-934E-B78BD385CDB5}"/>
                  </a:ext>
                </a:extLst>
              </p:cNvPr>
              <p:cNvSpPr/>
              <p:nvPr/>
            </p:nvSpPr>
            <p:spPr bwMode="auto">
              <a:xfrm>
                <a:off x="4512392" y="2943036"/>
                <a:ext cx="2291855" cy="239063"/>
              </a:xfrm>
              <a:prstGeom prst="roundRect">
                <a:avLst/>
              </a:prstGeom>
              <a:noFill/>
              <a:ln w="9525" cap="flat" cmpd="sng" algn="ctr">
                <a:solidFill>
                  <a:srgbClr val="EFC203"/>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5" name="TextBox 24">
                <a:extLst>
                  <a:ext uri="{FF2B5EF4-FFF2-40B4-BE49-F238E27FC236}">
                    <a16:creationId xmlns:a16="http://schemas.microsoft.com/office/drawing/2014/main" id="{371D49AE-3E9D-4F2C-89E7-330929BE3DBF}"/>
                  </a:ext>
                </a:extLst>
              </p:cNvPr>
              <p:cNvSpPr txBox="1"/>
              <p:nvPr/>
            </p:nvSpPr>
            <p:spPr>
              <a:xfrm>
                <a:off x="7263914" y="2942412"/>
                <a:ext cx="1844590" cy="246221"/>
              </a:xfrm>
              <a:prstGeom prst="rect">
                <a:avLst/>
              </a:prstGeom>
              <a:solidFill>
                <a:schemeClr val="accent3">
                  <a:lumMod val="95000"/>
                </a:schemeClr>
              </a:solidFill>
              <a:ln w="3175">
                <a:solidFill>
                  <a:srgbClr val="EFC203"/>
                </a:solidFill>
                <a:prstDash val="sysDot"/>
              </a:ln>
            </p:spPr>
            <p:txBody>
              <a:bodyPr wrap="square" rtlCol="0">
                <a:spAutoFit/>
              </a:bodyPr>
              <a:lstStyle/>
              <a:p>
                <a:pPr algn="ctr"/>
                <a:r>
                  <a:rPr lang="en-US" sz="1000" dirty="0">
                    <a:solidFill>
                      <a:schemeClr val="tx1">
                        <a:lumMod val="65000"/>
                        <a:lumOff val="35000"/>
                      </a:schemeClr>
                    </a:solidFill>
                  </a:rPr>
                  <a:t>df[</a:t>
                </a:r>
                <a:r>
                  <a:rPr lang="en-US" sz="1000" dirty="0" err="1">
                    <a:solidFill>
                      <a:schemeClr val="tx1">
                        <a:lumMod val="65000"/>
                        <a:lumOff val="35000"/>
                      </a:schemeClr>
                    </a:solidFill>
                  </a:rPr>
                  <a:t>df$status</a:t>
                </a:r>
                <a:r>
                  <a:rPr lang="en-US" sz="1000" dirty="0">
                    <a:solidFill>
                      <a:schemeClr val="tx1">
                        <a:lumMod val="65000"/>
                        <a:lumOff val="35000"/>
                      </a:schemeClr>
                    </a:solidFill>
                  </a:rPr>
                  <a:t> == “Excellent”, ]</a:t>
                </a:r>
              </a:p>
            </p:txBody>
          </p:sp>
        </p:grpSp>
        <p:cxnSp>
          <p:nvCxnSpPr>
            <p:cNvPr id="26" name="Straight Arrow Connector 25">
              <a:extLst>
                <a:ext uri="{FF2B5EF4-FFF2-40B4-BE49-F238E27FC236}">
                  <a16:creationId xmlns:a16="http://schemas.microsoft.com/office/drawing/2014/main" id="{F3349BD8-D257-40CB-BCB0-4A497FFAADF5}"/>
                </a:ext>
              </a:extLst>
            </p:cNvPr>
            <p:cNvCxnSpPr>
              <a:cxnSpLocks/>
              <a:stCxn id="25" idx="1"/>
            </p:cNvCxnSpPr>
            <p:nvPr/>
          </p:nvCxnSpPr>
          <p:spPr bwMode="auto">
            <a:xfrm flipH="1">
              <a:off x="6830734" y="3065523"/>
              <a:ext cx="433180" cy="624"/>
            </a:xfrm>
            <a:prstGeom prst="straightConnector1">
              <a:avLst/>
            </a:prstGeom>
            <a:solidFill>
              <a:schemeClr val="accent1"/>
            </a:solidFill>
            <a:ln w="9525" cap="flat" cmpd="sng" algn="ctr">
              <a:solidFill>
                <a:srgbClr val="EFC203"/>
              </a:solidFill>
              <a:prstDash val="sysDot"/>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97234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25</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t>Alter</a:t>
            </a:r>
          </a:p>
          <a:p>
            <a:r>
              <a:rPr lang="en-US" sz="1800" dirty="0"/>
              <a:t>Add and append</a:t>
            </a:r>
          </a:p>
          <a:p>
            <a:r>
              <a:rPr lang="en-US" sz="1800" dirty="0"/>
              <a:t>Sort</a:t>
            </a:r>
          </a:p>
          <a:p>
            <a:r>
              <a:rPr lang="en-US" sz="1800" dirty="0"/>
              <a:t>Merge</a:t>
            </a:r>
          </a:p>
          <a:p>
            <a:r>
              <a:rPr lang="en-US" sz="1800" dirty="0"/>
              <a:t>Filter and subset</a:t>
            </a:r>
          </a:p>
          <a:p>
            <a:r>
              <a:rPr lang="en-US" sz="1800" dirty="0">
                <a:solidFill>
                  <a:srgbClr val="00589C"/>
                </a:solidFill>
                <a:effectLst>
                  <a:outerShdw blurRad="38100" dist="38100" dir="2700000" algn="tl">
                    <a:srgbClr val="000000">
                      <a:alpha val="43137"/>
                    </a:srgbClr>
                  </a:outerShdw>
                </a:effectLst>
              </a:rPr>
              <a:t>Aggregation</a:t>
            </a:r>
          </a:p>
        </p:txBody>
      </p:sp>
      <p:sp>
        <p:nvSpPr>
          <p:cNvPr id="3" name="TextBox 2">
            <a:extLst>
              <a:ext uri="{FF2B5EF4-FFF2-40B4-BE49-F238E27FC236}">
                <a16:creationId xmlns:a16="http://schemas.microsoft.com/office/drawing/2014/main" id="{FD52FE82-7A65-49B3-9B57-A810F380DE88}"/>
              </a:ext>
            </a:extLst>
          </p:cNvPr>
          <p:cNvSpPr txBox="1"/>
          <p:nvPr/>
        </p:nvSpPr>
        <p:spPr>
          <a:xfrm>
            <a:off x="3594050" y="1965263"/>
            <a:ext cx="4896544" cy="1569660"/>
          </a:xfrm>
          <a:prstGeom prst="rect">
            <a:avLst/>
          </a:prstGeom>
          <a:noFill/>
        </p:spPr>
        <p:txBody>
          <a:bodyPr wrap="square" rtlCol="0">
            <a:spAutoFit/>
          </a:bodyPr>
          <a:lstStyle/>
          <a:p>
            <a:pPr algn="l"/>
            <a:r>
              <a:rPr lang="en-US" sz="1200" b="1" i="0" dirty="0">
                <a:solidFill>
                  <a:srgbClr val="4B4F4F"/>
                </a:solidFill>
                <a:effectLst/>
                <a:latin typeface="Plain"/>
              </a:rPr>
              <a:t>data aggregation</a:t>
            </a:r>
            <a:r>
              <a:rPr lang="en-US" sz="1200" b="0" i="0" dirty="0">
                <a:solidFill>
                  <a:srgbClr val="4B4F4F"/>
                </a:solidFill>
                <a:effectLst/>
                <a:latin typeface="Plain"/>
              </a:rPr>
              <a:t> </a:t>
            </a:r>
          </a:p>
          <a:p>
            <a:pPr algn="l"/>
            <a:r>
              <a:rPr lang="en-US" sz="1200" b="0" i="0" dirty="0">
                <a:solidFill>
                  <a:srgbClr val="4B4F4F"/>
                </a:solidFill>
                <a:effectLst/>
                <a:latin typeface="Plain"/>
              </a:rPr>
              <a:t>compile typically amounts of information and organize it into a more comprehensive medium. </a:t>
            </a:r>
          </a:p>
          <a:p>
            <a:pPr algn="l"/>
            <a:endParaRPr lang="en-US" sz="1200" dirty="0">
              <a:solidFill>
                <a:srgbClr val="4B4F4F"/>
              </a:solidFill>
              <a:latin typeface="Plain"/>
            </a:endParaRPr>
          </a:p>
          <a:p>
            <a:pPr marL="171450" indent="-171450" algn="l">
              <a:buFont typeface="Courier New" panose="02070309020205020404" pitchFamily="49" charset="0"/>
              <a:buChar char="o"/>
            </a:pPr>
            <a:r>
              <a:rPr lang="en-US" sz="1200" b="0" i="0" dirty="0">
                <a:solidFill>
                  <a:srgbClr val="4B4F4F"/>
                </a:solidFill>
                <a:effectLst/>
                <a:latin typeface="Plain"/>
              </a:rPr>
              <a:t>Summarize information</a:t>
            </a:r>
          </a:p>
          <a:p>
            <a:pPr marL="171450" indent="-171450" algn="l">
              <a:buFont typeface="Courier New" panose="02070309020205020404" pitchFamily="49" charset="0"/>
              <a:buChar char="o"/>
            </a:pPr>
            <a:r>
              <a:rPr lang="en-US" sz="1200" dirty="0">
                <a:solidFill>
                  <a:srgbClr val="4B4F4F"/>
                </a:solidFill>
                <a:latin typeface="Plain"/>
              </a:rPr>
              <a:t>Make conclusion</a:t>
            </a:r>
          </a:p>
          <a:p>
            <a:pPr marL="171450" indent="-171450" algn="l">
              <a:buFont typeface="Courier New" panose="02070309020205020404" pitchFamily="49" charset="0"/>
              <a:buChar char="o"/>
            </a:pPr>
            <a:r>
              <a:rPr lang="en-US" sz="1200" dirty="0">
                <a:solidFill>
                  <a:srgbClr val="4B4F4F"/>
                </a:solidFill>
                <a:latin typeface="Plain"/>
              </a:rPr>
              <a:t>Shrink data</a:t>
            </a:r>
          </a:p>
          <a:p>
            <a:pPr marL="171450" indent="-171450" algn="l">
              <a:buFont typeface="Courier New" panose="02070309020205020404" pitchFamily="49" charset="0"/>
              <a:buChar char="o"/>
            </a:pPr>
            <a:r>
              <a:rPr lang="en-US" sz="1200" dirty="0">
                <a:solidFill>
                  <a:srgbClr val="4B4F4F"/>
                </a:solidFill>
                <a:latin typeface="Plain"/>
              </a:rPr>
              <a:t>Group statistics</a:t>
            </a:r>
          </a:p>
        </p:txBody>
      </p:sp>
      <p:sp>
        <p:nvSpPr>
          <p:cNvPr id="8" name="TextBox 7">
            <a:extLst>
              <a:ext uri="{FF2B5EF4-FFF2-40B4-BE49-F238E27FC236}">
                <a16:creationId xmlns:a16="http://schemas.microsoft.com/office/drawing/2014/main" id="{6C55D07E-0456-425E-9C47-91D25AFF1C28}"/>
              </a:ext>
            </a:extLst>
          </p:cNvPr>
          <p:cNvSpPr txBox="1"/>
          <p:nvPr/>
        </p:nvSpPr>
        <p:spPr>
          <a:xfrm>
            <a:off x="6228185" y="2859782"/>
            <a:ext cx="1368152" cy="400110"/>
          </a:xfrm>
          <a:prstGeom prst="rect">
            <a:avLst/>
          </a:prstGeom>
          <a:solidFill>
            <a:schemeClr val="accent5"/>
          </a:solidFill>
        </p:spPr>
        <p:txBody>
          <a:bodyPr wrap="square">
            <a:spAutoFit/>
          </a:bodyPr>
          <a:lstStyle/>
          <a:p>
            <a:pPr algn="ctr"/>
            <a:r>
              <a:rPr lang="en-US" sz="2000" dirty="0">
                <a:solidFill>
                  <a:srgbClr val="004D95"/>
                </a:solidFill>
                <a:effectLst/>
                <a:latin typeface="Calibri" panose="020F0502020204030204" pitchFamily="34" charset="0"/>
                <a:ea typeface="DengXian" panose="02010600030101010101" pitchFamily="2" charset="-122"/>
                <a:cs typeface="Times New Roman" panose="02020603050405020304" pitchFamily="18" charset="0"/>
              </a:rPr>
              <a:t>aggregate()</a:t>
            </a:r>
            <a:endParaRPr lang="en-US" sz="2000" dirty="0">
              <a:solidFill>
                <a:srgbClr val="004D95"/>
              </a:solidFill>
            </a:endParaRPr>
          </a:p>
        </p:txBody>
      </p:sp>
    </p:spTree>
    <p:extLst>
      <p:ext uri="{BB962C8B-B14F-4D97-AF65-F5344CB8AC3E}">
        <p14:creationId xmlns:p14="http://schemas.microsoft.com/office/powerpoint/2010/main" val="4162317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26</a:t>
            </a:fld>
            <a:endParaRPr lang="de-DE" altLang="de-DE">
              <a:solidFill>
                <a:schemeClr val="tx1"/>
              </a:solidFill>
            </a:endParaRPr>
          </a:p>
        </p:txBody>
      </p:sp>
      <p:grpSp>
        <p:nvGrpSpPr>
          <p:cNvPr id="28" name="Group 27">
            <a:extLst>
              <a:ext uri="{FF2B5EF4-FFF2-40B4-BE49-F238E27FC236}">
                <a16:creationId xmlns:a16="http://schemas.microsoft.com/office/drawing/2014/main" id="{02B38D9C-7DB9-4CA7-842D-F7123828A02B}"/>
              </a:ext>
            </a:extLst>
          </p:cNvPr>
          <p:cNvGrpSpPr/>
          <p:nvPr/>
        </p:nvGrpSpPr>
        <p:grpSpPr>
          <a:xfrm>
            <a:off x="683568" y="921121"/>
            <a:ext cx="5307206" cy="4242917"/>
            <a:chOff x="899591" y="921121"/>
            <a:chExt cx="5307206" cy="4242917"/>
          </a:xfrm>
        </p:grpSpPr>
        <p:sp>
          <p:nvSpPr>
            <p:cNvPr id="14" name="Rectangle 13">
              <a:extLst>
                <a:ext uri="{FF2B5EF4-FFF2-40B4-BE49-F238E27FC236}">
                  <a16:creationId xmlns:a16="http://schemas.microsoft.com/office/drawing/2014/main" id="{9C04436A-E7DD-4EFA-986C-F34BC664D4A8}"/>
                </a:ext>
              </a:extLst>
            </p:cNvPr>
            <p:cNvSpPr/>
            <p:nvPr/>
          </p:nvSpPr>
          <p:spPr>
            <a:xfrm>
              <a:off x="899592" y="1136565"/>
              <a:ext cx="5307205" cy="3908762"/>
            </a:xfrm>
            <a:prstGeom prst="rect">
              <a:avLst/>
            </a:prstGeom>
          </p:spPr>
          <p:txBody>
            <a:bodyPr wrap="square">
              <a:spAutoFit/>
            </a:bodyPr>
            <a:lstStyle/>
            <a:p>
              <a:r>
                <a:rPr lang="en-US" sz="800" dirty="0"/>
                <a:t>1982	1	1	0	1.3	38.3</a:t>
              </a:r>
            </a:p>
            <a:p>
              <a:r>
                <a:rPr lang="en-US" sz="800" dirty="0"/>
                <a:t>1982	1	2	0	0.6	37.8</a:t>
              </a:r>
            </a:p>
            <a:p>
              <a:r>
                <a:rPr lang="en-US" sz="800" dirty="0"/>
                <a:t>1982	1	3	1.59	0.6	38</a:t>
              </a:r>
            </a:p>
            <a:p>
              <a:endParaRPr lang="en-US" sz="800" dirty="0"/>
            </a:p>
            <a:p>
              <a:r>
                <a:rPr lang="en-US" sz="800" dirty="0"/>
                <a:t>1983	1	1	0	0.4	41.5</a:t>
              </a:r>
            </a:p>
            <a:p>
              <a:r>
                <a:rPr lang="en-US" sz="800" dirty="0"/>
                <a:t>1983	1	2	0.01	0.8	39.8</a:t>
              </a:r>
            </a:p>
            <a:p>
              <a:r>
                <a:rPr lang="en-US" sz="800" dirty="0"/>
                <a:t>1983	1	3	0	1	38.3</a:t>
              </a:r>
            </a:p>
            <a:p>
              <a:endParaRPr lang="en-US" sz="800" dirty="0"/>
            </a:p>
            <a:p>
              <a:r>
                <a:rPr lang="en-US" sz="800" dirty="0"/>
                <a:t>1984	1	1	0	0.7	16.8</a:t>
              </a:r>
            </a:p>
            <a:p>
              <a:r>
                <a:rPr lang="en-US" sz="800" dirty="0"/>
                <a:t>1984	1	2	0	1	16.3</a:t>
              </a:r>
            </a:p>
            <a:p>
              <a:r>
                <a:rPr lang="en-US" sz="800" dirty="0"/>
                <a:t>1984	1	3	0	0.9	15.8</a:t>
              </a:r>
            </a:p>
            <a:p>
              <a:endParaRPr lang="en-US" sz="800" dirty="0"/>
            </a:p>
            <a:p>
              <a:r>
                <a:rPr lang="en-US" sz="800" dirty="0"/>
                <a:t>1985	1	1	0.22	0	20</a:t>
              </a:r>
            </a:p>
            <a:p>
              <a:r>
                <a:rPr lang="en-US" sz="800" dirty="0"/>
                <a:t>1985	1	2	2.83	0.3	22.4</a:t>
              </a:r>
            </a:p>
            <a:p>
              <a:r>
                <a:rPr lang="en-US" sz="800" dirty="0"/>
                <a:t>1985	1	3	0.04	0.4	24.9</a:t>
              </a:r>
            </a:p>
            <a:p>
              <a:endParaRPr lang="en-US" sz="800" dirty="0"/>
            </a:p>
            <a:p>
              <a:r>
                <a:rPr lang="en-US" sz="800" dirty="0"/>
                <a:t>1986	1	1	0	1.9	38</a:t>
              </a:r>
            </a:p>
            <a:p>
              <a:r>
                <a:rPr lang="en-US" sz="800" dirty="0"/>
                <a:t>1986	1	2	0	1.7	27.8</a:t>
              </a:r>
            </a:p>
            <a:p>
              <a:r>
                <a:rPr lang="en-US" sz="800" dirty="0"/>
                <a:t>1986	1	3	0.06	0.3	25.7</a:t>
              </a:r>
            </a:p>
            <a:p>
              <a:endParaRPr lang="en-US" sz="800" dirty="0"/>
            </a:p>
            <a:p>
              <a:r>
                <a:rPr lang="en-US" sz="800" dirty="0"/>
                <a:t>1987	1	1	0	1.7	9.6</a:t>
              </a:r>
            </a:p>
            <a:p>
              <a:r>
                <a:rPr lang="en-US" sz="800" dirty="0"/>
                <a:t>1987	1	2	0	2.5	9.4</a:t>
              </a:r>
            </a:p>
            <a:p>
              <a:r>
                <a:rPr lang="en-US" sz="800" dirty="0"/>
                <a:t>1987	1	3	0.22	1.4	9.2</a:t>
              </a:r>
            </a:p>
            <a:p>
              <a:endParaRPr lang="en-US" sz="800" dirty="0"/>
            </a:p>
            <a:p>
              <a:r>
                <a:rPr lang="en-US" sz="800" dirty="0"/>
                <a:t>1988	1	1	0	1.7	35.5</a:t>
              </a:r>
            </a:p>
            <a:p>
              <a:r>
                <a:rPr lang="en-US" sz="800" dirty="0"/>
                <a:t>1988	1	2	0	0.9	34.2</a:t>
              </a:r>
            </a:p>
            <a:p>
              <a:r>
                <a:rPr lang="en-US" sz="800" dirty="0"/>
                <a:t>1988	1	3	0	0.2	33.1</a:t>
              </a:r>
            </a:p>
            <a:p>
              <a:endParaRPr lang="en-US" sz="800" dirty="0"/>
            </a:p>
            <a:p>
              <a:r>
                <a:rPr lang="en-US" sz="800" dirty="0"/>
                <a:t>1989	1	1	0.12	1.6	52.6</a:t>
              </a:r>
            </a:p>
            <a:p>
              <a:r>
                <a:rPr lang="en-US" sz="800" dirty="0"/>
                <a:t>1989	1	2	0.01	91	33.7</a:t>
              </a:r>
            </a:p>
            <a:p>
              <a:r>
                <a:rPr lang="en-US" sz="800" dirty="0"/>
                <a:t>1989	1	3	0.42	0.6	30</a:t>
              </a:r>
            </a:p>
          </p:txBody>
        </p:sp>
        <p:sp>
          <p:nvSpPr>
            <p:cNvPr id="19" name="TextBox 18">
              <a:extLst>
                <a:ext uri="{FF2B5EF4-FFF2-40B4-BE49-F238E27FC236}">
                  <a16:creationId xmlns:a16="http://schemas.microsoft.com/office/drawing/2014/main" id="{FDD848A2-58E4-48C6-A44C-8E7664FCABC5}"/>
                </a:ext>
              </a:extLst>
            </p:cNvPr>
            <p:cNvSpPr txBox="1"/>
            <p:nvPr/>
          </p:nvSpPr>
          <p:spPr>
            <a:xfrm>
              <a:off x="899591" y="921121"/>
              <a:ext cx="5307205" cy="215444"/>
            </a:xfrm>
            <a:prstGeom prst="rect">
              <a:avLst/>
            </a:prstGeom>
            <a:noFill/>
          </p:spPr>
          <p:txBody>
            <a:bodyPr wrap="square" rtlCol="0">
              <a:spAutoFit/>
            </a:bodyPr>
            <a:lstStyle/>
            <a:p>
              <a:r>
                <a:rPr lang="en-US" sz="800" b="1" dirty="0">
                  <a:solidFill>
                    <a:srgbClr val="004D95"/>
                  </a:solidFill>
                </a:rPr>
                <a:t>year	month	day	rainfall	evaporation	discharge</a:t>
              </a:r>
            </a:p>
          </p:txBody>
        </p:sp>
        <p:sp>
          <p:nvSpPr>
            <p:cNvPr id="20" name="TextBox 19">
              <a:extLst>
                <a:ext uri="{FF2B5EF4-FFF2-40B4-BE49-F238E27FC236}">
                  <a16:creationId xmlns:a16="http://schemas.microsoft.com/office/drawing/2014/main" id="{47BB8437-DEC7-43A7-9B37-A1DF5826BFD7}"/>
                </a:ext>
              </a:extLst>
            </p:cNvPr>
            <p:cNvSpPr txBox="1"/>
            <p:nvPr/>
          </p:nvSpPr>
          <p:spPr>
            <a:xfrm>
              <a:off x="3563887" y="1352009"/>
              <a:ext cx="1008112" cy="369332"/>
            </a:xfrm>
            <a:prstGeom prst="rect">
              <a:avLst/>
            </a:prstGeom>
            <a:noFill/>
          </p:spPr>
          <p:txBody>
            <a:bodyPr wrap="square" rtlCol="0">
              <a:spAutoFit/>
            </a:bodyPr>
            <a:lstStyle/>
            <a:p>
              <a:r>
                <a:rPr lang="en-US" sz="1800" b="1" dirty="0">
                  <a:solidFill>
                    <a:srgbClr val="FF0000"/>
                  </a:solidFill>
                </a:rPr>
                <a:t>…</a:t>
              </a:r>
            </a:p>
          </p:txBody>
        </p:sp>
        <p:sp>
          <p:nvSpPr>
            <p:cNvPr id="21" name="TextBox 20">
              <a:extLst>
                <a:ext uri="{FF2B5EF4-FFF2-40B4-BE49-F238E27FC236}">
                  <a16:creationId xmlns:a16="http://schemas.microsoft.com/office/drawing/2014/main" id="{F647FB6D-EC36-42E6-A062-B01861166B8B}"/>
                </a:ext>
              </a:extLst>
            </p:cNvPr>
            <p:cNvSpPr txBox="1"/>
            <p:nvPr/>
          </p:nvSpPr>
          <p:spPr>
            <a:xfrm>
              <a:off x="3563887" y="1843823"/>
              <a:ext cx="1008112" cy="369332"/>
            </a:xfrm>
            <a:prstGeom prst="rect">
              <a:avLst/>
            </a:prstGeom>
            <a:noFill/>
          </p:spPr>
          <p:txBody>
            <a:bodyPr wrap="square" rtlCol="0">
              <a:spAutoFit/>
            </a:bodyPr>
            <a:lstStyle/>
            <a:p>
              <a:r>
                <a:rPr lang="en-US" sz="1800" b="1" dirty="0">
                  <a:solidFill>
                    <a:srgbClr val="FF0000"/>
                  </a:solidFill>
                </a:rPr>
                <a:t>…</a:t>
              </a:r>
            </a:p>
          </p:txBody>
        </p:sp>
        <p:sp>
          <p:nvSpPr>
            <p:cNvPr id="22" name="TextBox 21">
              <a:extLst>
                <a:ext uri="{FF2B5EF4-FFF2-40B4-BE49-F238E27FC236}">
                  <a16:creationId xmlns:a16="http://schemas.microsoft.com/office/drawing/2014/main" id="{60F22F1A-210F-4957-BCDB-B1DECCEE7951}"/>
                </a:ext>
              </a:extLst>
            </p:cNvPr>
            <p:cNvSpPr txBox="1"/>
            <p:nvPr/>
          </p:nvSpPr>
          <p:spPr>
            <a:xfrm>
              <a:off x="3563887" y="2335637"/>
              <a:ext cx="1008112" cy="369332"/>
            </a:xfrm>
            <a:prstGeom prst="rect">
              <a:avLst/>
            </a:prstGeom>
            <a:noFill/>
          </p:spPr>
          <p:txBody>
            <a:bodyPr wrap="square" rtlCol="0">
              <a:spAutoFit/>
            </a:bodyPr>
            <a:lstStyle/>
            <a:p>
              <a:r>
                <a:rPr lang="en-US" sz="1800" b="1" dirty="0">
                  <a:solidFill>
                    <a:srgbClr val="FF0000"/>
                  </a:solidFill>
                </a:rPr>
                <a:t>…</a:t>
              </a:r>
            </a:p>
          </p:txBody>
        </p:sp>
        <p:sp>
          <p:nvSpPr>
            <p:cNvPr id="23" name="TextBox 22">
              <a:extLst>
                <a:ext uri="{FF2B5EF4-FFF2-40B4-BE49-F238E27FC236}">
                  <a16:creationId xmlns:a16="http://schemas.microsoft.com/office/drawing/2014/main" id="{0867609F-A215-405C-BB66-448C6810DC8E}"/>
                </a:ext>
              </a:extLst>
            </p:cNvPr>
            <p:cNvSpPr txBox="1"/>
            <p:nvPr/>
          </p:nvSpPr>
          <p:spPr>
            <a:xfrm>
              <a:off x="3563887" y="2827451"/>
              <a:ext cx="1008112" cy="369332"/>
            </a:xfrm>
            <a:prstGeom prst="rect">
              <a:avLst/>
            </a:prstGeom>
            <a:noFill/>
          </p:spPr>
          <p:txBody>
            <a:bodyPr wrap="square" rtlCol="0">
              <a:spAutoFit/>
            </a:bodyPr>
            <a:lstStyle/>
            <a:p>
              <a:r>
                <a:rPr lang="en-US" sz="1800" b="1" dirty="0">
                  <a:solidFill>
                    <a:srgbClr val="FF0000"/>
                  </a:solidFill>
                </a:rPr>
                <a:t>…</a:t>
              </a:r>
            </a:p>
          </p:txBody>
        </p:sp>
        <p:sp>
          <p:nvSpPr>
            <p:cNvPr id="24" name="TextBox 23">
              <a:extLst>
                <a:ext uri="{FF2B5EF4-FFF2-40B4-BE49-F238E27FC236}">
                  <a16:creationId xmlns:a16="http://schemas.microsoft.com/office/drawing/2014/main" id="{46BD5512-1FA2-4DF4-97E0-126F164D7158}"/>
                </a:ext>
              </a:extLst>
            </p:cNvPr>
            <p:cNvSpPr txBox="1"/>
            <p:nvPr/>
          </p:nvSpPr>
          <p:spPr>
            <a:xfrm>
              <a:off x="3563887" y="3319265"/>
              <a:ext cx="1008112" cy="369332"/>
            </a:xfrm>
            <a:prstGeom prst="rect">
              <a:avLst/>
            </a:prstGeom>
            <a:noFill/>
          </p:spPr>
          <p:txBody>
            <a:bodyPr wrap="square" rtlCol="0">
              <a:spAutoFit/>
            </a:bodyPr>
            <a:lstStyle/>
            <a:p>
              <a:r>
                <a:rPr lang="en-US" sz="1800" b="1" dirty="0">
                  <a:solidFill>
                    <a:srgbClr val="FF0000"/>
                  </a:solidFill>
                </a:rPr>
                <a:t>…</a:t>
              </a:r>
            </a:p>
          </p:txBody>
        </p:sp>
        <p:sp>
          <p:nvSpPr>
            <p:cNvPr id="25" name="TextBox 24">
              <a:extLst>
                <a:ext uri="{FF2B5EF4-FFF2-40B4-BE49-F238E27FC236}">
                  <a16:creationId xmlns:a16="http://schemas.microsoft.com/office/drawing/2014/main" id="{2D89C329-E1D9-47EA-8833-1D0552F5FCFC}"/>
                </a:ext>
              </a:extLst>
            </p:cNvPr>
            <p:cNvSpPr txBox="1"/>
            <p:nvPr/>
          </p:nvSpPr>
          <p:spPr>
            <a:xfrm>
              <a:off x="3563887" y="3811079"/>
              <a:ext cx="1008112" cy="369332"/>
            </a:xfrm>
            <a:prstGeom prst="rect">
              <a:avLst/>
            </a:prstGeom>
            <a:noFill/>
          </p:spPr>
          <p:txBody>
            <a:bodyPr wrap="square" rtlCol="0">
              <a:spAutoFit/>
            </a:bodyPr>
            <a:lstStyle/>
            <a:p>
              <a:r>
                <a:rPr lang="en-US" sz="1800" b="1" dirty="0">
                  <a:solidFill>
                    <a:srgbClr val="FF0000"/>
                  </a:solidFill>
                </a:rPr>
                <a:t>…</a:t>
              </a:r>
            </a:p>
          </p:txBody>
        </p:sp>
        <p:sp>
          <p:nvSpPr>
            <p:cNvPr id="26" name="TextBox 25">
              <a:extLst>
                <a:ext uri="{FF2B5EF4-FFF2-40B4-BE49-F238E27FC236}">
                  <a16:creationId xmlns:a16="http://schemas.microsoft.com/office/drawing/2014/main" id="{8996C87E-3837-40BC-A389-77F2BD91BE45}"/>
                </a:ext>
              </a:extLst>
            </p:cNvPr>
            <p:cNvSpPr txBox="1"/>
            <p:nvPr/>
          </p:nvSpPr>
          <p:spPr>
            <a:xfrm>
              <a:off x="3563887" y="4302893"/>
              <a:ext cx="1008112" cy="369332"/>
            </a:xfrm>
            <a:prstGeom prst="rect">
              <a:avLst/>
            </a:prstGeom>
            <a:noFill/>
          </p:spPr>
          <p:txBody>
            <a:bodyPr wrap="square" rtlCol="0">
              <a:spAutoFit/>
            </a:bodyPr>
            <a:lstStyle/>
            <a:p>
              <a:r>
                <a:rPr lang="en-US" sz="1800" b="1" dirty="0">
                  <a:solidFill>
                    <a:srgbClr val="FF0000"/>
                  </a:solidFill>
                </a:rPr>
                <a:t>…</a:t>
              </a:r>
            </a:p>
          </p:txBody>
        </p:sp>
        <p:sp>
          <p:nvSpPr>
            <p:cNvPr id="27" name="TextBox 26">
              <a:extLst>
                <a:ext uri="{FF2B5EF4-FFF2-40B4-BE49-F238E27FC236}">
                  <a16:creationId xmlns:a16="http://schemas.microsoft.com/office/drawing/2014/main" id="{30E8372F-2556-4BEC-8022-BEA53B1E9405}"/>
                </a:ext>
              </a:extLst>
            </p:cNvPr>
            <p:cNvSpPr txBox="1"/>
            <p:nvPr/>
          </p:nvSpPr>
          <p:spPr>
            <a:xfrm>
              <a:off x="3563887" y="4794706"/>
              <a:ext cx="1008112" cy="369332"/>
            </a:xfrm>
            <a:prstGeom prst="rect">
              <a:avLst/>
            </a:prstGeom>
            <a:noFill/>
          </p:spPr>
          <p:txBody>
            <a:bodyPr wrap="square" rtlCol="0">
              <a:spAutoFit/>
            </a:bodyPr>
            <a:lstStyle/>
            <a:p>
              <a:r>
                <a:rPr lang="en-US" sz="1800" b="1" dirty="0">
                  <a:solidFill>
                    <a:srgbClr val="FF0000"/>
                  </a:solidFill>
                </a:rPr>
                <a:t>…</a:t>
              </a:r>
            </a:p>
          </p:txBody>
        </p:sp>
      </p:grpSp>
      <p:grpSp>
        <p:nvGrpSpPr>
          <p:cNvPr id="46" name="Group 45">
            <a:extLst>
              <a:ext uri="{FF2B5EF4-FFF2-40B4-BE49-F238E27FC236}">
                <a16:creationId xmlns:a16="http://schemas.microsoft.com/office/drawing/2014/main" id="{3A40CB8C-ECCA-4C77-B7D7-A0CB8C411A07}"/>
              </a:ext>
            </a:extLst>
          </p:cNvPr>
          <p:cNvGrpSpPr/>
          <p:nvPr/>
        </p:nvGrpSpPr>
        <p:grpSpPr>
          <a:xfrm>
            <a:off x="755576" y="1136565"/>
            <a:ext cx="5040560" cy="3452735"/>
            <a:chOff x="755576" y="1136565"/>
            <a:chExt cx="5040560" cy="3452735"/>
          </a:xfrm>
        </p:grpSpPr>
        <p:sp>
          <p:nvSpPr>
            <p:cNvPr id="29" name="Rectangle: Rounded Corners 28">
              <a:extLst>
                <a:ext uri="{FF2B5EF4-FFF2-40B4-BE49-F238E27FC236}">
                  <a16:creationId xmlns:a16="http://schemas.microsoft.com/office/drawing/2014/main" id="{92240F8A-CE23-4179-A6DE-C238883505C6}"/>
                </a:ext>
              </a:extLst>
            </p:cNvPr>
            <p:cNvSpPr/>
            <p:nvPr/>
          </p:nvSpPr>
          <p:spPr bwMode="auto">
            <a:xfrm>
              <a:off x="755576" y="1136565"/>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0" name="Rectangle: Rounded Corners 29">
              <a:extLst>
                <a:ext uri="{FF2B5EF4-FFF2-40B4-BE49-F238E27FC236}">
                  <a16:creationId xmlns:a16="http://schemas.microsoft.com/office/drawing/2014/main" id="{F7497E21-48B8-4442-BEFB-52E9E78F59DA}"/>
                </a:ext>
              </a:extLst>
            </p:cNvPr>
            <p:cNvSpPr/>
            <p:nvPr/>
          </p:nvSpPr>
          <p:spPr bwMode="auto">
            <a:xfrm>
              <a:off x="755576" y="2125888"/>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1" name="Rectangle: Rounded Corners 30">
              <a:extLst>
                <a:ext uri="{FF2B5EF4-FFF2-40B4-BE49-F238E27FC236}">
                  <a16:creationId xmlns:a16="http://schemas.microsoft.com/office/drawing/2014/main" id="{0BCAD6D4-5449-48CB-B0A2-A4CA5560A669}"/>
                </a:ext>
              </a:extLst>
            </p:cNvPr>
            <p:cNvSpPr/>
            <p:nvPr/>
          </p:nvSpPr>
          <p:spPr bwMode="auto">
            <a:xfrm>
              <a:off x="755576" y="3115211"/>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2" name="Rectangle: Rounded Corners 31">
              <a:extLst>
                <a:ext uri="{FF2B5EF4-FFF2-40B4-BE49-F238E27FC236}">
                  <a16:creationId xmlns:a16="http://schemas.microsoft.com/office/drawing/2014/main" id="{B958340A-4879-4BF7-80CC-DA3DF13E0485}"/>
                </a:ext>
              </a:extLst>
            </p:cNvPr>
            <p:cNvSpPr/>
            <p:nvPr/>
          </p:nvSpPr>
          <p:spPr bwMode="auto">
            <a:xfrm>
              <a:off x="755576" y="4080269"/>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33" name="Rectangle 32">
            <a:extLst>
              <a:ext uri="{FF2B5EF4-FFF2-40B4-BE49-F238E27FC236}">
                <a16:creationId xmlns:a16="http://schemas.microsoft.com/office/drawing/2014/main" id="{C72270C4-2479-4B79-A4D2-2FFCECE8CB0E}"/>
              </a:ext>
            </a:extLst>
          </p:cNvPr>
          <p:cNvSpPr/>
          <p:nvPr/>
        </p:nvSpPr>
        <p:spPr>
          <a:xfrm>
            <a:off x="6786639" y="761501"/>
            <a:ext cx="1205879" cy="4131900"/>
          </a:xfrm>
          <a:prstGeom prst="rect">
            <a:avLst/>
          </a:prstGeom>
        </p:spPr>
        <p:txBody>
          <a:bodyPr wrap="square">
            <a:spAutoFit/>
          </a:bodyPr>
          <a:lstStyle/>
          <a:p>
            <a:r>
              <a:rPr lang="es-ES" sz="1050" b="1" dirty="0"/>
              <a:t> y        </a:t>
            </a:r>
            <a:r>
              <a:rPr lang="es-ES" sz="1050" b="1" dirty="0" err="1"/>
              <a:t>rainfall</a:t>
            </a:r>
            <a:endParaRPr lang="es-ES" sz="1050" b="1" dirty="0"/>
          </a:p>
          <a:p>
            <a:endParaRPr lang="es-ES" sz="1050" b="1" dirty="0"/>
          </a:p>
          <a:p>
            <a:endParaRPr lang="es-ES" sz="1050" b="1" dirty="0"/>
          </a:p>
          <a:p>
            <a:r>
              <a:rPr lang="es-ES" sz="1050" b="1" dirty="0"/>
              <a:t>1982  1797.59</a:t>
            </a:r>
          </a:p>
          <a:p>
            <a:endParaRPr lang="es-ES" sz="1050" b="1" dirty="0"/>
          </a:p>
          <a:p>
            <a:endParaRPr lang="es-ES" sz="1050" b="1" dirty="0"/>
          </a:p>
          <a:p>
            <a:r>
              <a:rPr lang="es-ES" sz="1050" b="1" dirty="0"/>
              <a:t>1983  1650.93</a:t>
            </a:r>
          </a:p>
          <a:p>
            <a:endParaRPr lang="es-ES" sz="1050" b="1" dirty="0"/>
          </a:p>
          <a:p>
            <a:endParaRPr lang="es-ES" sz="1050" b="1" dirty="0"/>
          </a:p>
          <a:p>
            <a:r>
              <a:rPr lang="es-ES" sz="1050" b="1" dirty="0"/>
              <a:t>1984  1373.37</a:t>
            </a:r>
          </a:p>
          <a:p>
            <a:endParaRPr lang="es-ES" sz="1050" b="1" dirty="0"/>
          </a:p>
          <a:p>
            <a:endParaRPr lang="es-ES" sz="1050" b="1" dirty="0"/>
          </a:p>
          <a:p>
            <a:r>
              <a:rPr lang="es-ES" sz="1050" b="1" dirty="0"/>
              <a:t>1985  1390.72</a:t>
            </a:r>
          </a:p>
          <a:p>
            <a:endParaRPr lang="es-ES" sz="1050" b="1" dirty="0"/>
          </a:p>
          <a:p>
            <a:endParaRPr lang="es-ES" sz="1050" b="1" dirty="0"/>
          </a:p>
          <a:p>
            <a:r>
              <a:rPr lang="es-ES" sz="1050" b="1" dirty="0"/>
              <a:t>1986  1282.76</a:t>
            </a:r>
          </a:p>
          <a:p>
            <a:endParaRPr lang="es-ES" sz="1050" b="1" dirty="0"/>
          </a:p>
          <a:p>
            <a:endParaRPr lang="es-ES" sz="1050" b="1" dirty="0"/>
          </a:p>
          <a:p>
            <a:r>
              <a:rPr lang="es-ES" sz="1050" b="1" dirty="0"/>
              <a:t>1987  1660.45</a:t>
            </a:r>
          </a:p>
          <a:p>
            <a:endParaRPr lang="es-ES" sz="1050" b="1" dirty="0"/>
          </a:p>
          <a:p>
            <a:endParaRPr lang="es-ES" sz="1050" b="1" dirty="0"/>
          </a:p>
          <a:p>
            <a:r>
              <a:rPr lang="es-ES" sz="1050" b="1" dirty="0"/>
              <a:t>1988  1693.15</a:t>
            </a:r>
          </a:p>
          <a:p>
            <a:endParaRPr lang="es-ES" sz="1050" b="1" dirty="0"/>
          </a:p>
          <a:p>
            <a:endParaRPr lang="es-ES" sz="1050" b="1" dirty="0"/>
          </a:p>
          <a:p>
            <a:r>
              <a:rPr lang="es-ES" sz="1050" b="1" dirty="0"/>
              <a:t>1989  1586.80</a:t>
            </a:r>
            <a:endParaRPr lang="en-US" sz="1050" b="1" dirty="0"/>
          </a:p>
        </p:txBody>
      </p:sp>
      <p:grpSp>
        <p:nvGrpSpPr>
          <p:cNvPr id="44" name="Group 43">
            <a:extLst>
              <a:ext uri="{FF2B5EF4-FFF2-40B4-BE49-F238E27FC236}">
                <a16:creationId xmlns:a16="http://schemas.microsoft.com/office/drawing/2014/main" id="{D339CC82-605B-43E3-81E1-3F675AB7AB24}"/>
              </a:ext>
            </a:extLst>
          </p:cNvPr>
          <p:cNvGrpSpPr/>
          <p:nvPr/>
        </p:nvGrpSpPr>
        <p:grpSpPr>
          <a:xfrm>
            <a:off x="3419873" y="1136565"/>
            <a:ext cx="360039" cy="3451409"/>
            <a:chOff x="3419873" y="1136565"/>
            <a:chExt cx="360039" cy="3451409"/>
          </a:xfrm>
        </p:grpSpPr>
        <p:sp>
          <p:nvSpPr>
            <p:cNvPr id="34" name="Oval 33">
              <a:extLst>
                <a:ext uri="{FF2B5EF4-FFF2-40B4-BE49-F238E27FC236}">
                  <a16:creationId xmlns:a16="http://schemas.microsoft.com/office/drawing/2014/main" id="{299CB13B-D0EC-4B5C-B666-9AB5A52ABAEE}"/>
                </a:ext>
              </a:extLst>
            </p:cNvPr>
            <p:cNvSpPr/>
            <p:nvPr/>
          </p:nvSpPr>
          <p:spPr bwMode="auto">
            <a:xfrm>
              <a:off x="3419873" y="1136565"/>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5" name="Oval 34">
              <a:extLst>
                <a:ext uri="{FF2B5EF4-FFF2-40B4-BE49-F238E27FC236}">
                  <a16:creationId xmlns:a16="http://schemas.microsoft.com/office/drawing/2014/main" id="{376B899B-FD5A-46C4-9280-8DC0211E7970}"/>
                </a:ext>
              </a:extLst>
            </p:cNvPr>
            <p:cNvSpPr/>
            <p:nvPr/>
          </p:nvSpPr>
          <p:spPr bwMode="auto">
            <a:xfrm>
              <a:off x="3419873" y="210162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6" name="Oval 35">
              <a:extLst>
                <a:ext uri="{FF2B5EF4-FFF2-40B4-BE49-F238E27FC236}">
                  <a16:creationId xmlns:a16="http://schemas.microsoft.com/office/drawing/2014/main" id="{58167E2E-7A16-4EBC-BCBC-6F2CE8A2A91B}"/>
                </a:ext>
              </a:extLst>
            </p:cNvPr>
            <p:cNvSpPr/>
            <p:nvPr/>
          </p:nvSpPr>
          <p:spPr bwMode="auto">
            <a:xfrm>
              <a:off x="3419873" y="3118629"/>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7" name="Oval 36">
              <a:extLst>
                <a:ext uri="{FF2B5EF4-FFF2-40B4-BE49-F238E27FC236}">
                  <a16:creationId xmlns:a16="http://schemas.microsoft.com/office/drawing/2014/main" id="{BFE3FA44-06F4-4F12-906C-23EE5CFA692C}"/>
                </a:ext>
              </a:extLst>
            </p:cNvPr>
            <p:cNvSpPr/>
            <p:nvPr/>
          </p:nvSpPr>
          <p:spPr bwMode="auto">
            <a:xfrm>
              <a:off x="3419873" y="407894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grpSp>
        <p:nvGrpSpPr>
          <p:cNvPr id="45" name="Group 44">
            <a:extLst>
              <a:ext uri="{FF2B5EF4-FFF2-40B4-BE49-F238E27FC236}">
                <a16:creationId xmlns:a16="http://schemas.microsoft.com/office/drawing/2014/main" id="{537A6B25-42C6-4433-AFBF-D5A354CF6D0F}"/>
              </a:ext>
            </a:extLst>
          </p:cNvPr>
          <p:cNvGrpSpPr/>
          <p:nvPr/>
        </p:nvGrpSpPr>
        <p:grpSpPr>
          <a:xfrm>
            <a:off x="3779911" y="1352009"/>
            <a:ext cx="3006728" cy="2950884"/>
            <a:chOff x="3779911" y="1352009"/>
            <a:chExt cx="3006728" cy="2950884"/>
          </a:xfrm>
        </p:grpSpPr>
        <p:cxnSp>
          <p:nvCxnSpPr>
            <p:cNvPr id="39" name="Straight Arrow Connector 38">
              <a:extLst>
                <a:ext uri="{FF2B5EF4-FFF2-40B4-BE49-F238E27FC236}">
                  <a16:creationId xmlns:a16="http://schemas.microsoft.com/office/drawing/2014/main" id="{7B79FC88-FF46-4AF9-9195-3A4CBF57381E}"/>
                </a:ext>
              </a:extLst>
            </p:cNvPr>
            <p:cNvCxnSpPr/>
            <p:nvPr/>
          </p:nvCxnSpPr>
          <p:spPr bwMode="auto">
            <a:xfrm>
              <a:off x="3779912" y="1352009"/>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B0C1DF1C-EEDF-46CD-834D-A94ABBF34E98}"/>
                </a:ext>
              </a:extLst>
            </p:cNvPr>
            <p:cNvCxnSpPr/>
            <p:nvPr/>
          </p:nvCxnSpPr>
          <p:spPr bwMode="auto">
            <a:xfrm>
              <a:off x="3779911" y="238040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AEDE8BE2-810C-425A-961E-4298C8405FFC}"/>
                </a:ext>
              </a:extLst>
            </p:cNvPr>
            <p:cNvCxnSpPr/>
            <p:nvPr/>
          </p:nvCxnSpPr>
          <p:spPr bwMode="auto">
            <a:xfrm>
              <a:off x="3820964" y="3319265"/>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C3537F4D-9842-4911-8968-E0B997E55AAC}"/>
                </a:ext>
              </a:extLst>
            </p:cNvPr>
            <p:cNvCxnSpPr/>
            <p:nvPr/>
          </p:nvCxnSpPr>
          <p:spPr bwMode="auto">
            <a:xfrm>
              <a:off x="3820964" y="430289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43" name="TextBox 42">
            <a:extLst>
              <a:ext uri="{FF2B5EF4-FFF2-40B4-BE49-F238E27FC236}">
                <a16:creationId xmlns:a16="http://schemas.microsoft.com/office/drawing/2014/main" id="{79459C00-8FD2-4721-B309-33CFA673533C}"/>
              </a:ext>
            </a:extLst>
          </p:cNvPr>
          <p:cNvSpPr txBox="1"/>
          <p:nvPr/>
        </p:nvSpPr>
        <p:spPr>
          <a:xfrm>
            <a:off x="4174681" y="1482338"/>
            <a:ext cx="2287806" cy="369332"/>
          </a:xfrm>
          <a:prstGeom prst="rect">
            <a:avLst/>
          </a:prstGeom>
          <a:solidFill>
            <a:schemeClr val="accent3">
              <a:lumMod val="95000"/>
            </a:schemeClr>
          </a:solidFill>
        </p:spPr>
        <p:txBody>
          <a:bodyPr wrap="none" rtlCol="0">
            <a:spAutoFit/>
          </a:bodyPr>
          <a:lstStyle/>
          <a:p>
            <a:r>
              <a:rPr lang="en-US" sz="1800" dirty="0">
                <a:solidFill>
                  <a:srgbClr val="004D95"/>
                </a:solidFill>
              </a:rPr>
              <a:t>Apply function sum()</a:t>
            </a:r>
          </a:p>
        </p:txBody>
      </p:sp>
      <p:sp>
        <p:nvSpPr>
          <p:cNvPr id="47" name="Rectangle 46">
            <a:extLst>
              <a:ext uri="{FF2B5EF4-FFF2-40B4-BE49-F238E27FC236}">
                <a16:creationId xmlns:a16="http://schemas.microsoft.com/office/drawing/2014/main" id="{2DAEB73B-865B-48A8-9ADF-9ADF6F20CC9F}"/>
              </a:ext>
            </a:extLst>
          </p:cNvPr>
          <p:cNvSpPr/>
          <p:nvPr/>
        </p:nvSpPr>
        <p:spPr>
          <a:xfrm>
            <a:off x="4716016" y="171095"/>
            <a:ext cx="4320480" cy="338554"/>
          </a:xfrm>
          <a:prstGeom prst="rect">
            <a:avLst/>
          </a:prstGeom>
        </p:spPr>
        <p:txBody>
          <a:bodyPr wrap="square">
            <a:spAutoFit/>
          </a:bodyPr>
          <a:lstStyle/>
          <a:p>
            <a:r>
              <a:rPr lang="en-US" sz="1600" b="1" dirty="0">
                <a:solidFill>
                  <a:schemeClr val="bg1"/>
                </a:solidFill>
              </a:rPr>
              <a:t>aggregate(</a:t>
            </a:r>
            <a:r>
              <a:rPr lang="en-US" sz="1600" b="1" dirty="0" err="1">
                <a:solidFill>
                  <a:schemeClr val="bg1"/>
                </a:solidFill>
              </a:rPr>
              <a:t>rainfall~y</a:t>
            </a:r>
            <a:r>
              <a:rPr lang="en-US" sz="1600" b="1" dirty="0">
                <a:solidFill>
                  <a:schemeClr val="bg1"/>
                </a:solidFill>
              </a:rPr>
              <a:t>, data = df, FUN = sum)</a:t>
            </a:r>
          </a:p>
        </p:txBody>
      </p:sp>
    </p:spTree>
    <p:extLst>
      <p:ext uri="{BB962C8B-B14F-4D97-AF65-F5344CB8AC3E}">
        <p14:creationId xmlns:p14="http://schemas.microsoft.com/office/powerpoint/2010/main" val="299107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additive="base">
                                        <p:cTn id="25" dur="500" fill="hold"/>
                                        <p:tgtEl>
                                          <p:spTgt spid="45"/>
                                        </p:tgtEl>
                                        <p:attrNameLst>
                                          <p:attrName>ppt_x</p:attrName>
                                        </p:attrNameLst>
                                      </p:cBhvr>
                                      <p:tavLst>
                                        <p:tav tm="0">
                                          <p:val>
                                            <p:strVal val="#ppt_x"/>
                                          </p:val>
                                        </p:tav>
                                        <p:tav tm="100000">
                                          <p:val>
                                            <p:strVal val="#ppt_x"/>
                                          </p:val>
                                        </p:tav>
                                      </p:tavLst>
                                    </p:anim>
                                    <p:anim calcmode="lin" valueType="num">
                                      <p:cBhvr additive="base">
                                        <p:cTn id="26" dur="500" fill="hold"/>
                                        <p:tgtEl>
                                          <p:spTgt spid="4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27</a:t>
            </a:fld>
            <a:endParaRPr lang="de-DE" altLang="de-DE">
              <a:solidFill>
                <a:schemeClr val="tx1"/>
              </a:solidFill>
            </a:endParaRPr>
          </a:p>
        </p:txBody>
      </p:sp>
      <p:sp>
        <p:nvSpPr>
          <p:cNvPr id="5" name="Rectangle 4">
            <a:extLst>
              <a:ext uri="{FF2B5EF4-FFF2-40B4-BE49-F238E27FC236}">
                <a16:creationId xmlns:a16="http://schemas.microsoft.com/office/drawing/2014/main" id="{FFD55E64-A004-4FD3-9310-E6F296A645FD}"/>
              </a:ext>
            </a:extLst>
          </p:cNvPr>
          <p:cNvSpPr/>
          <p:nvPr/>
        </p:nvSpPr>
        <p:spPr>
          <a:xfrm>
            <a:off x="1331640" y="1563638"/>
            <a:ext cx="6961778" cy="1733808"/>
          </a:xfrm>
          <a:prstGeom prst="rect">
            <a:avLst/>
          </a:prstGeom>
        </p:spPr>
        <p:txBody>
          <a:bodyPr wrap="square">
            <a:spAutoFit/>
          </a:bodyPr>
          <a:lstStyle/>
          <a:p>
            <a:r>
              <a:rPr lang="en-US" sz="2000" dirty="0">
                <a:latin typeface="+mn-lt"/>
              </a:rPr>
              <a:t>Exercises: </a:t>
            </a:r>
          </a:p>
          <a:p>
            <a:pPr marL="342900" indent="-342900">
              <a:spcAft>
                <a:spcPts val="800"/>
              </a:spcAft>
              <a:buFont typeface="+mj-lt"/>
              <a:buAutoNum type="arabicParenR"/>
            </a:pPr>
            <a:r>
              <a:rPr lang="en-US" sz="1200" dirty="0">
                <a:latin typeface="+mn-lt"/>
              </a:rPr>
              <a:t>get data into R: ./data/</a:t>
            </a:r>
            <a:r>
              <a:rPr lang="en-US" sz="1200" b="1" dirty="0">
                <a:solidFill>
                  <a:srgbClr val="004D95"/>
                </a:solidFill>
                <a:latin typeface="+mn-lt"/>
              </a:rPr>
              <a:t>Example_data.csv</a:t>
            </a:r>
            <a:r>
              <a:rPr lang="en-US" sz="1200" dirty="0">
                <a:latin typeface="+mn-lt"/>
              </a:rPr>
              <a:t>,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How many days are there with discharge exceeding (&gt;=) 8000? </a:t>
            </a:r>
          </a:p>
          <a:p>
            <a:pPr marL="342900" indent="-342900">
              <a:spcAft>
                <a:spcPts val="800"/>
              </a:spcAft>
              <a:buFont typeface="+mj-lt"/>
              <a:buAutoNum type="arabicParenR"/>
            </a:pPr>
            <a:r>
              <a:rPr lang="en-US" sz="1200" dirty="0">
                <a:latin typeface="+mn-lt"/>
              </a:rPr>
              <a:t>Which month has the most discharge days exceeding 8000? </a:t>
            </a:r>
          </a:p>
          <a:p>
            <a:pPr marL="342900" indent="-342900">
              <a:spcAft>
                <a:spcPts val="800"/>
              </a:spcAft>
              <a:buFont typeface="+mj-lt"/>
              <a:buAutoNum type="arabicParenR"/>
            </a:pPr>
            <a:r>
              <a:rPr lang="en-US" sz="1200" dirty="0">
                <a:latin typeface="+mn-lt"/>
              </a:rPr>
              <a:t>Derive the annual maximum discharge series </a:t>
            </a:r>
          </a:p>
          <a:p>
            <a:pPr marL="342900" indent="-342900">
              <a:spcAft>
                <a:spcPts val="800"/>
              </a:spcAft>
              <a:buFont typeface="+mj-lt"/>
              <a:buAutoNum type="arabicParenR"/>
            </a:pPr>
            <a:r>
              <a:rPr lang="en-US" sz="1200" dirty="0">
                <a:latin typeface="+mn-lt"/>
              </a:rPr>
              <a:t>Figure out in which day (date) the discharge reaches the maxima for each year </a:t>
            </a:r>
          </a:p>
        </p:txBody>
      </p:sp>
    </p:spTree>
    <p:extLst>
      <p:ext uri="{BB962C8B-B14F-4D97-AF65-F5344CB8AC3E}">
        <p14:creationId xmlns:p14="http://schemas.microsoft.com/office/powerpoint/2010/main" val="3608833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148345"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Graphing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28</a:t>
            </a:fld>
            <a:endParaRPr lang="de-DE" altLang="de-DE">
              <a:solidFill>
                <a:schemeClr val="tx1"/>
              </a:solidFill>
            </a:endParaRPr>
          </a:p>
        </p:txBody>
      </p:sp>
      <p:sp>
        <p:nvSpPr>
          <p:cNvPr id="5" name="Rectangle 4">
            <a:extLst>
              <a:ext uri="{FF2B5EF4-FFF2-40B4-BE49-F238E27FC236}">
                <a16:creationId xmlns:a16="http://schemas.microsoft.com/office/drawing/2014/main" id="{0342C3A8-64BF-41DA-8B43-E1D6002A7D99}"/>
              </a:ext>
            </a:extLst>
          </p:cNvPr>
          <p:cNvSpPr/>
          <p:nvPr/>
        </p:nvSpPr>
        <p:spPr>
          <a:xfrm>
            <a:off x="3203848" y="4299942"/>
            <a:ext cx="1710725" cy="246221"/>
          </a:xfrm>
          <a:prstGeom prst="rect">
            <a:avLst/>
          </a:prstGeom>
        </p:spPr>
        <p:txBody>
          <a:bodyPr wrap="none">
            <a:spAutoFit/>
          </a:bodyPr>
          <a:lstStyle/>
          <a:p>
            <a:r>
              <a:rPr lang="en-US" sz="1000" dirty="0">
                <a:solidFill>
                  <a:schemeClr val="accent5">
                    <a:lumMod val="50000"/>
                  </a:schemeClr>
                </a:solidFill>
              </a:rPr>
              <a:t>https://r-graph-gallery.com/</a:t>
            </a:r>
          </a:p>
        </p:txBody>
      </p:sp>
      <p:pic>
        <p:nvPicPr>
          <p:cNvPr id="7" name="Picture 6">
            <a:extLst>
              <a:ext uri="{FF2B5EF4-FFF2-40B4-BE49-F238E27FC236}">
                <a16:creationId xmlns:a16="http://schemas.microsoft.com/office/drawing/2014/main" id="{79243E3A-222D-46F5-B465-8B4A9E13C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331" y="0"/>
            <a:ext cx="4448432" cy="5143500"/>
          </a:xfrm>
          <a:prstGeom prst="rect">
            <a:avLst/>
          </a:prstGeom>
        </p:spPr>
      </p:pic>
      <p:sp>
        <p:nvSpPr>
          <p:cNvPr id="8" name="TextBox 7">
            <a:extLst>
              <a:ext uri="{FF2B5EF4-FFF2-40B4-BE49-F238E27FC236}">
                <a16:creationId xmlns:a16="http://schemas.microsoft.com/office/drawing/2014/main" id="{8708552F-723C-4D81-8C53-BB8766BBF9E8}"/>
              </a:ext>
            </a:extLst>
          </p:cNvPr>
          <p:cNvSpPr txBox="1"/>
          <p:nvPr/>
        </p:nvSpPr>
        <p:spPr>
          <a:xfrm>
            <a:off x="870328" y="1563638"/>
            <a:ext cx="3071675" cy="646331"/>
          </a:xfrm>
          <a:prstGeom prst="rect">
            <a:avLst/>
          </a:prstGeom>
          <a:noFill/>
        </p:spPr>
        <p:txBody>
          <a:bodyPr wrap="none" rtlCol="0">
            <a:spAutoFit/>
          </a:bodyPr>
          <a:lstStyle/>
          <a:p>
            <a:pPr marL="342900" indent="-342900">
              <a:buFont typeface="Wingdings" panose="05000000000000000000" pitchFamily="2" charset="2"/>
              <a:buChar char="q"/>
            </a:pPr>
            <a:r>
              <a:rPr lang="en-US" sz="1800" dirty="0"/>
              <a:t>Built-in</a:t>
            </a:r>
          </a:p>
          <a:p>
            <a:pPr marL="342900" indent="-342900">
              <a:buFont typeface="Wingdings" panose="05000000000000000000" pitchFamily="2" charset="2"/>
              <a:buChar char="q"/>
            </a:pPr>
            <a:r>
              <a:rPr lang="en-US" sz="1800" dirty="0"/>
              <a:t>ggplot2: </a:t>
            </a:r>
            <a:r>
              <a:rPr lang="en-US" sz="1200" dirty="0">
                <a:solidFill>
                  <a:schemeClr val="accent5">
                    <a:lumMod val="50000"/>
                  </a:schemeClr>
                </a:solidFill>
              </a:rPr>
              <a:t>https://ggplot2-book.org/</a:t>
            </a:r>
          </a:p>
        </p:txBody>
      </p:sp>
    </p:spTree>
    <p:extLst>
      <p:ext uri="{BB962C8B-B14F-4D97-AF65-F5344CB8AC3E}">
        <p14:creationId xmlns:p14="http://schemas.microsoft.com/office/powerpoint/2010/main" val="3643994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148345"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Graphing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29</a:t>
            </a:fld>
            <a:endParaRPr lang="de-DE" altLang="de-DE">
              <a:solidFill>
                <a:schemeClr val="tx1"/>
              </a:solidFill>
            </a:endParaRPr>
          </a:p>
        </p:txBody>
      </p:sp>
      <p:sp>
        <p:nvSpPr>
          <p:cNvPr id="12" name="Rectangle 11">
            <a:extLst>
              <a:ext uri="{FF2B5EF4-FFF2-40B4-BE49-F238E27FC236}">
                <a16:creationId xmlns:a16="http://schemas.microsoft.com/office/drawing/2014/main" id="{A393EF17-4253-4C20-A8E4-FF59F507A6DD}"/>
              </a:ext>
            </a:extLst>
          </p:cNvPr>
          <p:cNvSpPr/>
          <p:nvPr/>
        </p:nvSpPr>
        <p:spPr bwMode="auto">
          <a:xfrm>
            <a:off x="4572000" y="639690"/>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title</a:t>
            </a:r>
            <a:endParaRPr kumimoji="0" lang="en-US" sz="1400" b="0" i="0" u="none" strike="noStrike" cap="none" normalizeH="0" baseline="0" dirty="0">
              <a:ln>
                <a:noFill/>
              </a:ln>
              <a:solidFill>
                <a:schemeClr val="tx1"/>
              </a:solidFill>
              <a:effectLst/>
              <a:latin typeface="Arial" charset="0"/>
              <a:ea typeface="ＭＳ Ｐゴシック" pitchFamily="96" charset="-128"/>
            </a:endParaRPr>
          </a:p>
        </p:txBody>
      </p:sp>
      <p:grpSp>
        <p:nvGrpSpPr>
          <p:cNvPr id="57" name="Group 56">
            <a:extLst>
              <a:ext uri="{FF2B5EF4-FFF2-40B4-BE49-F238E27FC236}">
                <a16:creationId xmlns:a16="http://schemas.microsoft.com/office/drawing/2014/main" id="{14C40D03-3054-4118-B42C-33FB2F91A449}"/>
              </a:ext>
            </a:extLst>
          </p:cNvPr>
          <p:cNvGrpSpPr/>
          <p:nvPr/>
        </p:nvGrpSpPr>
        <p:grpSpPr>
          <a:xfrm>
            <a:off x="2051720" y="659979"/>
            <a:ext cx="6072783" cy="4227934"/>
            <a:chOff x="2027608" y="659979"/>
            <a:chExt cx="6072783" cy="4227934"/>
          </a:xfrm>
        </p:grpSpPr>
        <p:pic>
          <p:nvPicPr>
            <p:cNvPr id="9" name="Picture 8">
              <a:extLst>
                <a:ext uri="{FF2B5EF4-FFF2-40B4-BE49-F238E27FC236}">
                  <a16:creationId xmlns:a16="http://schemas.microsoft.com/office/drawing/2014/main" id="{E0507937-FECC-4326-A95C-0D2CBB6B5096}"/>
                </a:ext>
              </a:extLst>
            </p:cNvPr>
            <p:cNvPicPr>
              <a:picLocks noChangeAspect="1"/>
            </p:cNvPicPr>
            <p:nvPr/>
          </p:nvPicPr>
          <p:blipFill>
            <a:blip r:embed="rId3"/>
            <a:stretch>
              <a:fillRect/>
            </a:stretch>
          </p:blipFill>
          <p:spPr>
            <a:xfrm>
              <a:off x="2987824" y="1097745"/>
              <a:ext cx="3585908" cy="3790168"/>
            </a:xfrm>
            <a:prstGeom prst="rect">
              <a:avLst/>
            </a:prstGeom>
            <a:ln>
              <a:solidFill>
                <a:schemeClr val="accent5">
                  <a:lumMod val="50000"/>
                </a:schemeClr>
              </a:solidFill>
            </a:ln>
          </p:spPr>
        </p:pic>
        <p:sp>
          <p:nvSpPr>
            <p:cNvPr id="11" name="Rectangle 10">
              <a:extLst>
                <a:ext uri="{FF2B5EF4-FFF2-40B4-BE49-F238E27FC236}">
                  <a16:creationId xmlns:a16="http://schemas.microsoft.com/office/drawing/2014/main" id="{B338AFCD-6DB1-41DF-9EB5-CE1A8019F115}"/>
                </a:ext>
              </a:extLst>
            </p:cNvPr>
            <p:cNvSpPr/>
            <p:nvPr/>
          </p:nvSpPr>
          <p:spPr bwMode="auto">
            <a:xfrm>
              <a:off x="4780778" y="2865035"/>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data</a:t>
              </a:r>
            </a:p>
          </p:txBody>
        </p:sp>
        <p:sp>
          <p:nvSpPr>
            <p:cNvPr id="13" name="Rectangle 12">
              <a:extLst>
                <a:ext uri="{FF2B5EF4-FFF2-40B4-BE49-F238E27FC236}">
                  <a16:creationId xmlns:a16="http://schemas.microsoft.com/office/drawing/2014/main" id="{30F746BC-F986-48EF-BD17-16E13262F55A}"/>
                </a:ext>
              </a:extLst>
            </p:cNvPr>
            <p:cNvSpPr/>
            <p:nvPr/>
          </p:nvSpPr>
          <p:spPr bwMode="auto">
            <a:xfrm>
              <a:off x="2027608" y="4299942"/>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x</a:t>
              </a:r>
              <a:r>
                <a:rPr kumimoji="0" lang="en-US" sz="1400" b="0" i="0" u="none" strike="noStrike" cap="none" normalizeH="0" baseline="0" dirty="0">
                  <a:ln>
                    <a:noFill/>
                  </a:ln>
                  <a:solidFill>
                    <a:schemeClr val="tx1"/>
                  </a:solidFill>
                  <a:effectLst/>
                  <a:latin typeface="Arial" charset="0"/>
                  <a:ea typeface="ＭＳ Ｐゴシック" pitchFamily="96" charset="-128"/>
                </a:rPr>
                <a:t>-axis</a:t>
              </a:r>
            </a:p>
          </p:txBody>
        </p:sp>
        <p:sp>
          <p:nvSpPr>
            <p:cNvPr id="14" name="Rectangle 13">
              <a:extLst>
                <a:ext uri="{FF2B5EF4-FFF2-40B4-BE49-F238E27FC236}">
                  <a16:creationId xmlns:a16="http://schemas.microsoft.com/office/drawing/2014/main" id="{F11FF508-E4E8-4051-9691-729B04F109D1}"/>
                </a:ext>
              </a:extLst>
            </p:cNvPr>
            <p:cNvSpPr/>
            <p:nvPr/>
          </p:nvSpPr>
          <p:spPr bwMode="auto">
            <a:xfrm>
              <a:off x="2037656" y="3596084"/>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y-axis</a:t>
              </a:r>
            </a:p>
          </p:txBody>
        </p:sp>
        <p:sp>
          <p:nvSpPr>
            <p:cNvPr id="15" name="Rectangle 14">
              <a:extLst>
                <a:ext uri="{FF2B5EF4-FFF2-40B4-BE49-F238E27FC236}">
                  <a16:creationId xmlns:a16="http://schemas.microsoft.com/office/drawing/2014/main" id="{671041AB-D363-4278-92D9-D7B2F47CF8B3}"/>
                </a:ext>
              </a:extLst>
            </p:cNvPr>
            <p:cNvSpPr/>
            <p:nvPr/>
          </p:nvSpPr>
          <p:spPr bwMode="auto">
            <a:xfrm>
              <a:off x="3161213" y="455369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x-axis label</a:t>
              </a:r>
            </a:p>
          </p:txBody>
        </p:sp>
        <p:sp>
          <p:nvSpPr>
            <p:cNvPr id="16" name="Rectangle 15">
              <a:extLst>
                <a:ext uri="{FF2B5EF4-FFF2-40B4-BE49-F238E27FC236}">
                  <a16:creationId xmlns:a16="http://schemas.microsoft.com/office/drawing/2014/main" id="{7CC71E54-F06F-4637-A06B-DE1989FFD9EC}"/>
                </a:ext>
              </a:extLst>
            </p:cNvPr>
            <p:cNvSpPr/>
            <p:nvPr/>
          </p:nvSpPr>
          <p:spPr bwMode="auto">
            <a:xfrm>
              <a:off x="6842248" y="3803760"/>
              <a:ext cx="557425"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tick</a:t>
              </a:r>
            </a:p>
          </p:txBody>
        </p:sp>
        <p:sp>
          <p:nvSpPr>
            <p:cNvPr id="17" name="Rectangle 16">
              <a:extLst>
                <a:ext uri="{FF2B5EF4-FFF2-40B4-BE49-F238E27FC236}">
                  <a16:creationId xmlns:a16="http://schemas.microsoft.com/office/drawing/2014/main" id="{21F7F71B-6891-4C30-8527-A25DB9E473D7}"/>
                </a:ext>
              </a:extLst>
            </p:cNvPr>
            <p:cNvSpPr/>
            <p:nvPr/>
          </p:nvSpPr>
          <p:spPr bwMode="auto">
            <a:xfrm>
              <a:off x="7066214" y="1888078"/>
              <a:ext cx="1034177"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panel</a:t>
              </a:r>
            </a:p>
          </p:txBody>
        </p:sp>
        <p:sp>
          <p:nvSpPr>
            <p:cNvPr id="18" name="Rectangle 17">
              <a:extLst>
                <a:ext uri="{FF2B5EF4-FFF2-40B4-BE49-F238E27FC236}">
                  <a16:creationId xmlns:a16="http://schemas.microsoft.com/office/drawing/2014/main" id="{285C8C16-EF74-4BA1-8231-5539609D75BE}"/>
                </a:ext>
              </a:extLst>
            </p:cNvPr>
            <p:cNvSpPr/>
            <p:nvPr/>
          </p:nvSpPr>
          <p:spPr bwMode="auto">
            <a:xfrm>
              <a:off x="6819973" y="2456119"/>
              <a:ext cx="94313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area</a:t>
              </a:r>
            </a:p>
          </p:txBody>
        </p:sp>
        <p:sp>
          <p:nvSpPr>
            <p:cNvPr id="19" name="Rectangle 18">
              <a:extLst>
                <a:ext uri="{FF2B5EF4-FFF2-40B4-BE49-F238E27FC236}">
                  <a16:creationId xmlns:a16="http://schemas.microsoft.com/office/drawing/2014/main" id="{8BBF5866-4135-47AA-924F-3BDECD7BE9A0}"/>
                </a:ext>
              </a:extLst>
            </p:cNvPr>
            <p:cNvSpPr/>
            <p:nvPr/>
          </p:nvSpPr>
          <p:spPr bwMode="auto">
            <a:xfrm>
              <a:off x="3298880" y="659979"/>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legend</a:t>
              </a:r>
            </a:p>
          </p:txBody>
        </p:sp>
        <p:sp>
          <p:nvSpPr>
            <p:cNvPr id="20" name="Rectangle 19">
              <a:extLst>
                <a:ext uri="{FF2B5EF4-FFF2-40B4-BE49-F238E27FC236}">
                  <a16:creationId xmlns:a16="http://schemas.microsoft.com/office/drawing/2014/main" id="{087B71BF-A6B8-4E53-B38A-A3DC1D44EBFF}"/>
                </a:ext>
              </a:extLst>
            </p:cNvPr>
            <p:cNvSpPr/>
            <p:nvPr/>
          </p:nvSpPr>
          <p:spPr bwMode="auto">
            <a:xfrm>
              <a:off x="6842248" y="4227934"/>
              <a:ext cx="942212"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a:t>
              </a:r>
              <a:r>
                <a:rPr kumimoji="0" lang="en-US" sz="1400" b="0" i="0" u="none" strike="noStrike" cap="none" normalizeH="0" baseline="0" dirty="0">
                  <a:ln>
                    <a:noFill/>
                  </a:ln>
                  <a:solidFill>
                    <a:schemeClr val="tx1"/>
                  </a:solidFill>
                  <a:effectLst/>
                  <a:latin typeface="Arial" charset="0"/>
                  <a:ea typeface="ＭＳ Ｐゴシック" pitchFamily="96" charset="-128"/>
                </a:rPr>
                <a:t>ick label</a:t>
              </a:r>
            </a:p>
          </p:txBody>
        </p:sp>
        <p:cxnSp>
          <p:nvCxnSpPr>
            <p:cNvPr id="22" name="Straight Arrow Connector 21">
              <a:extLst>
                <a:ext uri="{FF2B5EF4-FFF2-40B4-BE49-F238E27FC236}">
                  <a16:creationId xmlns:a16="http://schemas.microsoft.com/office/drawing/2014/main" id="{1ACCB7C5-1047-4DA7-B5BB-FD7F2781DFC7}"/>
                </a:ext>
              </a:extLst>
            </p:cNvPr>
            <p:cNvCxnSpPr>
              <a:endCxn id="17" idx="1"/>
            </p:cNvCxnSpPr>
            <p:nvPr/>
          </p:nvCxnSpPr>
          <p:spPr bwMode="auto">
            <a:xfrm>
              <a:off x="6573732" y="2015871"/>
              <a:ext cx="492482"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A612E8EE-5EE7-4735-B502-D5B9DAE069EB}"/>
                </a:ext>
              </a:extLst>
            </p:cNvPr>
            <p:cNvCxnSpPr>
              <a:cxnSpLocks/>
              <a:endCxn id="12" idx="2"/>
            </p:cNvCxnSpPr>
            <p:nvPr/>
          </p:nvCxnSpPr>
          <p:spPr bwMode="auto">
            <a:xfrm flipV="1">
              <a:off x="4860032" y="895277"/>
              <a:ext cx="0" cy="45233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Straight Arrow Connector 25">
              <a:extLst>
                <a:ext uri="{FF2B5EF4-FFF2-40B4-BE49-F238E27FC236}">
                  <a16:creationId xmlns:a16="http://schemas.microsoft.com/office/drawing/2014/main" id="{620E53D2-BACC-4EEE-83E1-FA8F7E746DCB}"/>
                </a:ext>
              </a:extLst>
            </p:cNvPr>
            <p:cNvCxnSpPr>
              <a:cxnSpLocks/>
            </p:cNvCxnSpPr>
            <p:nvPr/>
          </p:nvCxnSpPr>
          <p:spPr bwMode="auto">
            <a:xfrm flipV="1">
              <a:off x="3923928" y="915566"/>
              <a:ext cx="0" cy="936104"/>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7" name="Rectangle 26">
              <a:extLst>
                <a:ext uri="{FF2B5EF4-FFF2-40B4-BE49-F238E27FC236}">
                  <a16:creationId xmlns:a16="http://schemas.microsoft.com/office/drawing/2014/main" id="{90583344-CBA1-47F1-96CC-F6EAB53379E8}"/>
                </a:ext>
              </a:extLst>
            </p:cNvPr>
            <p:cNvSpPr/>
            <p:nvPr/>
          </p:nvSpPr>
          <p:spPr bwMode="auto">
            <a:xfrm>
              <a:off x="3563888" y="1707654"/>
              <a:ext cx="2681251" cy="2412775"/>
            </a:xfrm>
            <a:prstGeom prst="rect">
              <a:avLst/>
            </a:prstGeom>
            <a:solidFill>
              <a:schemeClr val="accent5">
                <a:alpha val="20000"/>
              </a:schemeClr>
            </a:solidFill>
            <a:ln w="9525" cap="flat" cmpd="sng" algn="ctr">
              <a:solidFill>
                <a:schemeClr val="accent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cxnSp>
          <p:nvCxnSpPr>
            <p:cNvPr id="33" name="Straight Arrow Connector 32">
              <a:extLst>
                <a:ext uri="{FF2B5EF4-FFF2-40B4-BE49-F238E27FC236}">
                  <a16:creationId xmlns:a16="http://schemas.microsoft.com/office/drawing/2014/main" id="{01420809-FD89-48C2-A548-A23B825B9327}"/>
                </a:ext>
              </a:extLst>
            </p:cNvPr>
            <p:cNvCxnSpPr/>
            <p:nvPr/>
          </p:nvCxnSpPr>
          <p:spPr bwMode="auto">
            <a:xfrm>
              <a:off x="6245139" y="2571750"/>
              <a:ext cx="559109"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F7194BD4-6416-455F-9231-641D0C154DA7}"/>
                </a:ext>
              </a:extLst>
            </p:cNvPr>
            <p:cNvCxnSpPr/>
            <p:nvPr/>
          </p:nvCxnSpPr>
          <p:spPr bwMode="auto">
            <a:xfrm>
              <a:off x="3563888" y="1707654"/>
              <a:ext cx="0" cy="2412775"/>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9B7FDCAF-1B91-4E78-A027-94C86F86C329}"/>
                </a:ext>
              </a:extLst>
            </p:cNvPr>
            <p:cNvCxnSpPr>
              <a:cxnSpLocks/>
              <a:endCxn id="14" idx="3"/>
            </p:cNvCxnSpPr>
            <p:nvPr/>
          </p:nvCxnSpPr>
          <p:spPr bwMode="auto">
            <a:xfrm flipH="1">
              <a:off x="2771800" y="3723878"/>
              <a:ext cx="792088"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3A34D71E-3541-40AA-9A29-9114793F23C8}"/>
                </a:ext>
              </a:extLst>
            </p:cNvPr>
            <p:cNvCxnSpPr>
              <a:cxnSpLocks/>
            </p:cNvCxnSpPr>
            <p:nvPr/>
          </p:nvCxnSpPr>
          <p:spPr bwMode="auto">
            <a:xfrm flipH="1">
              <a:off x="3563888" y="4138814"/>
              <a:ext cx="2668582" cy="0"/>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2F4FA8C8-6574-4328-A0C4-F23F7B04F638}"/>
                </a:ext>
              </a:extLst>
            </p:cNvPr>
            <p:cNvCxnSpPr>
              <a:endCxn id="13" idx="3"/>
            </p:cNvCxnSpPr>
            <p:nvPr/>
          </p:nvCxnSpPr>
          <p:spPr bwMode="auto">
            <a:xfrm flipH="1">
              <a:off x="2761752" y="4136144"/>
              <a:ext cx="904200" cy="291592"/>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7B973E39-0A46-42BE-9586-9412DBF9D8E5}"/>
                </a:ext>
              </a:extLst>
            </p:cNvPr>
            <p:cNvCxnSpPr>
              <a:endCxn id="15" idx="3"/>
            </p:cNvCxnSpPr>
            <p:nvPr/>
          </p:nvCxnSpPr>
          <p:spPr bwMode="auto">
            <a:xfrm flipH="1">
              <a:off x="4327619" y="4630203"/>
              <a:ext cx="244381" cy="5128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 name="Rectangle 45">
              <a:extLst>
                <a:ext uri="{FF2B5EF4-FFF2-40B4-BE49-F238E27FC236}">
                  <a16:creationId xmlns:a16="http://schemas.microsoft.com/office/drawing/2014/main" id="{1C862A63-77AF-4FB6-8A9C-FEB317C73857}"/>
                </a:ext>
              </a:extLst>
            </p:cNvPr>
            <p:cNvSpPr/>
            <p:nvPr/>
          </p:nvSpPr>
          <p:spPr bwMode="auto">
            <a:xfrm rot="16200000">
              <a:off x="1871502" y="243343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y</a:t>
              </a:r>
              <a:r>
                <a:rPr kumimoji="0" lang="en-US" sz="1400" b="0" i="0" u="none" strike="noStrike" cap="none" normalizeH="0" baseline="0" dirty="0">
                  <a:ln>
                    <a:noFill/>
                  </a:ln>
                  <a:solidFill>
                    <a:schemeClr val="tx1"/>
                  </a:solidFill>
                  <a:effectLst/>
                  <a:latin typeface="Arial" charset="0"/>
                  <a:ea typeface="ＭＳ Ｐゴシック" pitchFamily="96" charset="-128"/>
                </a:rPr>
                <a:t>-axis label</a:t>
              </a:r>
            </a:p>
          </p:txBody>
        </p:sp>
        <p:cxnSp>
          <p:nvCxnSpPr>
            <p:cNvPr id="48" name="Straight Arrow Connector 47">
              <a:extLst>
                <a:ext uri="{FF2B5EF4-FFF2-40B4-BE49-F238E27FC236}">
                  <a16:creationId xmlns:a16="http://schemas.microsoft.com/office/drawing/2014/main" id="{B984A9B4-AD9B-4621-92FE-0B6DCAC6D796}"/>
                </a:ext>
              </a:extLst>
            </p:cNvPr>
            <p:cNvCxnSpPr>
              <a:endCxn id="46" idx="2"/>
            </p:cNvCxnSpPr>
            <p:nvPr/>
          </p:nvCxnSpPr>
          <p:spPr bwMode="auto">
            <a:xfrm flipH="1" flipV="1">
              <a:off x="2582499" y="2561230"/>
              <a:ext cx="405325" cy="150476"/>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CDF5C69D-396A-4669-BF9C-659B3264D0F2}"/>
                </a:ext>
              </a:extLst>
            </p:cNvPr>
            <p:cNvCxnSpPr>
              <a:cxnSpLocks/>
              <a:endCxn id="16" idx="1"/>
            </p:cNvCxnSpPr>
            <p:nvPr/>
          </p:nvCxnSpPr>
          <p:spPr bwMode="auto">
            <a:xfrm flipV="1">
              <a:off x="6245139" y="3931554"/>
              <a:ext cx="597109" cy="25277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583607E5-1DF0-4425-9876-83CEB49C6F9C}"/>
                </a:ext>
              </a:extLst>
            </p:cNvPr>
            <p:cNvCxnSpPr>
              <a:endCxn id="20" idx="1"/>
            </p:cNvCxnSpPr>
            <p:nvPr/>
          </p:nvCxnSpPr>
          <p:spPr bwMode="auto">
            <a:xfrm>
              <a:off x="6300192" y="4355727"/>
              <a:ext cx="542056"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720326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72B8FF-A73E-4099-9177-A946EDA402E3}"/>
              </a:ext>
            </a:extLst>
          </p:cNvPr>
          <p:cNvSpPr>
            <a:spLocks noGrp="1"/>
          </p:cNvSpPr>
          <p:nvPr>
            <p:ph type="sldNum" sz="quarter" idx="11"/>
          </p:nvPr>
        </p:nvSpPr>
        <p:spPr/>
        <p:txBody>
          <a:bodyPr/>
          <a:lstStyle/>
          <a:p>
            <a:fld id="{48105EDC-34E1-4D80-B051-D0CBD59863B8}" type="slidenum">
              <a:rPr lang="de-DE" altLang="de-DE" smtClean="0"/>
              <a:pPr/>
              <a:t>3</a:t>
            </a:fld>
            <a:endParaRPr lang="de-DE" altLang="de-DE">
              <a:solidFill>
                <a:schemeClr val="tx1"/>
              </a:solidFill>
            </a:endParaRPr>
          </a:p>
        </p:txBody>
      </p:sp>
      <p:sp>
        <p:nvSpPr>
          <p:cNvPr id="6" name="TextBox 5">
            <a:extLst>
              <a:ext uri="{FF2B5EF4-FFF2-40B4-BE49-F238E27FC236}">
                <a16:creationId xmlns:a16="http://schemas.microsoft.com/office/drawing/2014/main" id="{46B4361A-06E6-4FF7-9148-6A1D0E8F6DB9}"/>
              </a:ext>
            </a:extLst>
          </p:cNvPr>
          <p:cNvSpPr txBox="1"/>
          <p:nvPr/>
        </p:nvSpPr>
        <p:spPr>
          <a:xfrm>
            <a:off x="1763688" y="1707654"/>
            <a:ext cx="6408712" cy="1938992"/>
          </a:xfrm>
          <a:prstGeom prst="rect">
            <a:avLst/>
          </a:prstGeom>
          <a:noFill/>
        </p:spPr>
        <p:txBody>
          <a:bodyPr wrap="square">
            <a:spAutoFit/>
          </a:bodyPr>
          <a:lstStyle/>
          <a:p>
            <a:pPr marL="457200" indent="-457200" algn="l">
              <a:spcAft>
                <a:spcPts val="600"/>
              </a:spcAft>
              <a:buFont typeface="+mj-lt"/>
              <a:buAutoNum type="arabicParenR"/>
            </a:pPr>
            <a:r>
              <a:rPr lang="en-US" sz="2000" b="0" i="0" dirty="0">
                <a:solidFill>
                  <a:srgbClr val="1F2328"/>
                </a:solidFill>
                <a:effectLst/>
                <a:latin typeface="+mn-lt"/>
              </a:rPr>
              <a:t>10.05.2023: R basics </a:t>
            </a:r>
          </a:p>
          <a:p>
            <a:pPr marL="457200" indent="-457200" algn="l">
              <a:spcAft>
                <a:spcPts val="600"/>
              </a:spcAft>
              <a:buFont typeface="+mj-lt"/>
              <a:buAutoNum type="arabicParenR"/>
            </a:pPr>
            <a:r>
              <a:rPr lang="en-US" sz="2000" b="0" i="0" dirty="0">
                <a:solidFill>
                  <a:srgbClr val="1F2328"/>
                </a:solidFill>
                <a:effectLst/>
                <a:latin typeface="+mn-lt"/>
              </a:rPr>
              <a:t>17.06.2023: R basics and frequency analysis</a:t>
            </a:r>
          </a:p>
          <a:p>
            <a:pPr marL="457200" indent="-457200" algn="l">
              <a:spcAft>
                <a:spcPts val="600"/>
              </a:spcAft>
              <a:buFont typeface="+mj-lt"/>
              <a:buAutoNum type="arabicParenR"/>
            </a:pPr>
            <a:r>
              <a:rPr lang="en-US" sz="2000" b="0" i="0" dirty="0">
                <a:solidFill>
                  <a:srgbClr val="1F2328"/>
                </a:solidFill>
                <a:effectLst/>
                <a:latin typeface="+mn-lt"/>
              </a:rPr>
              <a:t>24.06.2023: Flood risk analysis</a:t>
            </a:r>
          </a:p>
          <a:p>
            <a:pPr marL="457200" indent="-457200" algn="l">
              <a:spcAft>
                <a:spcPts val="600"/>
              </a:spcAft>
              <a:buFont typeface="+mj-lt"/>
              <a:buAutoNum type="arabicParenR"/>
            </a:pPr>
            <a:r>
              <a:rPr lang="en-US" sz="2000" b="0" i="0" dirty="0">
                <a:solidFill>
                  <a:srgbClr val="1F2328"/>
                </a:solidFill>
                <a:effectLst/>
                <a:latin typeface="+mn-lt"/>
              </a:rPr>
              <a:t>12.07.2023: Time-varying </a:t>
            </a:r>
            <a:r>
              <a:rPr lang="en-US" sz="2000" dirty="0">
                <a:solidFill>
                  <a:srgbClr val="1F2328"/>
                </a:solidFill>
                <a:latin typeface="+mn-lt"/>
              </a:rPr>
              <a:t>f</a:t>
            </a:r>
            <a:r>
              <a:rPr lang="en-US" sz="2000" b="0" i="0" dirty="0">
                <a:solidFill>
                  <a:srgbClr val="1F2328"/>
                </a:solidFill>
                <a:effectLst/>
                <a:latin typeface="+mn-lt"/>
              </a:rPr>
              <a:t>lood risk exercise</a:t>
            </a:r>
          </a:p>
          <a:p>
            <a:pPr marL="457200" indent="-457200" algn="l">
              <a:spcAft>
                <a:spcPts val="600"/>
              </a:spcAft>
              <a:buFont typeface="+mj-lt"/>
              <a:buAutoNum type="arabicParenR"/>
            </a:pPr>
            <a:r>
              <a:rPr lang="en-US" sz="2000" b="0" i="0" dirty="0">
                <a:solidFill>
                  <a:srgbClr val="1F2328"/>
                </a:solidFill>
                <a:effectLst/>
                <a:latin typeface="+mn-lt"/>
              </a:rPr>
              <a:t>19.07.2023: </a:t>
            </a:r>
            <a:r>
              <a:rPr lang="en-US" sz="2000" dirty="0">
                <a:solidFill>
                  <a:srgbClr val="1F2328"/>
                </a:solidFill>
                <a:latin typeface="+mn-lt"/>
              </a:rPr>
              <a:t>T</a:t>
            </a:r>
            <a:r>
              <a:rPr lang="en-US" sz="2000" b="0" i="0" dirty="0">
                <a:solidFill>
                  <a:srgbClr val="1F2328"/>
                </a:solidFill>
                <a:effectLst/>
                <a:latin typeface="+mn-lt"/>
              </a:rPr>
              <a:t>ime-varying </a:t>
            </a:r>
            <a:r>
              <a:rPr lang="en-US" sz="2000" dirty="0">
                <a:solidFill>
                  <a:srgbClr val="1F2328"/>
                </a:solidFill>
                <a:latin typeface="+mn-lt"/>
              </a:rPr>
              <a:t>f</a:t>
            </a:r>
            <a:r>
              <a:rPr lang="en-US" sz="2000" b="0" i="0" dirty="0">
                <a:solidFill>
                  <a:srgbClr val="1F2328"/>
                </a:solidFill>
                <a:effectLst/>
                <a:latin typeface="+mn-lt"/>
              </a:rPr>
              <a:t>lood risk exercise</a:t>
            </a:r>
          </a:p>
        </p:txBody>
      </p:sp>
      <p:sp>
        <p:nvSpPr>
          <p:cNvPr id="7" name="Rectangle 2">
            <a:extLst>
              <a:ext uri="{FF2B5EF4-FFF2-40B4-BE49-F238E27FC236}">
                <a16:creationId xmlns:a16="http://schemas.microsoft.com/office/drawing/2014/main" id="{E9F13255-302E-4941-88B1-82AFDAC0382D}"/>
              </a:ext>
            </a:extLst>
          </p:cNvPr>
          <p:cNvSpPr>
            <a:spLocks noGrp="1" noChangeArrowheads="1"/>
          </p:cNvSpPr>
          <p:nvPr>
            <p:ph type="title"/>
          </p:nvPr>
        </p:nvSpPr>
        <p:spPr>
          <a:xfrm>
            <a:off x="152400" y="228600"/>
            <a:ext cx="8839200" cy="914400"/>
          </a:xfrm>
        </p:spPr>
        <p:txBody>
          <a:bodyPr/>
          <a:lstStyle/>
          <a:p>
            <a:pPr eaLnBrk="1" hangingPunct="1"/>
            <a:r>
              <a:rPr lang="de-DE" altLang="de-DE" dirty="0" err="1"/>
              <a:t>Timetable</a:t>
            </a:r>
            <a:endParaRPr lang="de-DE" altLang="de-DE" dirty="0"/>
          </a:p>
        </p:txBody>
      </p:sp>
    </p:spTree>
    <p:extLst>
      <p:ext uri="{BB962C8B-B14F-4D97-AF65-F5344CB8AC3E}">
        <p14:creationId xmlns:p14="http://schemas.microsoft.com/office/powerpoint/2010/main" val="199175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30</a:t>
            </a:fld>
            <a:endParaRPr lang="de-DE" altLang="de-DE">
              <a:solidFill>
                <a:schemeClr val="tx1"/>
              </a:solidFill>
            </a:endParaRPr>
          </a:p>
        </p:txBody>
      </p:sp>
      <p:grpSp>
        <p:nvGrpSpPr>
          <p:cNvPr id="17" name="Group 16">
            <a:extLst>
              <a:ext uri="{FF2B5EF4-FFF2-40B4-BE49-F238E27FC236}">
                <a16:creationId xmlns:a16="http://schemas.microsoft.com/office/drawing/2014/main" id="{9D09E210-974A-4A04-A0A8-F12F17414882}"/>
              </a:ext>
            </a:extLst>
          </p:cNvPr>
          <p:cNvGrpSpPr/>
          <p:nvPr/>
        </p:nvGrpSpPr>
        <p:grpSpPr>
          <a:xfrm>
            <a:off x="2700362" y="3446879"/>
            <a:ext cx="3760943" cy="1429127"/>
            <a:chOff x="2700362" y="3446879"/>
            <a:chExt cx="3760943" cy="1429127"/>
          </a:xfrm>
        </p:grpSpPr>
        <p:sp>
          <p:nvSpPr>
            <p:cNvPr id="6" name="Textfeld 6">
              <a:extLst>
                <a:ext uri="{FF2B5EF4-FFF2-40B4-BE49-F238E27FC236}">
                  <a16:creationId xmlns:a16="http://schemas.microsoft.com/office/drawing/2014/main" id="{AEE49D0C-9094-46A3-856A-2410F8A115C7}"/>
                </a:ext>
              </a:extLst>
            </p:cNvPr>
            <p:cNvSpPr txBox="1"/>
            <p:nvPr/>
          </p:nvSpPr>
          <p:spPr>
            <a:xfrm>
              <a:off x="5436666" y="3866985"/>
              <a:ext cx="1024639" cy="830997"/>
            </a:xfrm>
            <a:prstGeom prst="rect">
              <a:avLst/>
            </a:prstGeom>
            <a:noFill/>
          </p:spPr>
          <p:txBody>
            <a:bodyPr wrap="none">
              <a:spAutoFit/>
            </a:bodyPr>
            <a:lstStyle/>
            <a:p>
              <a:pPr eaLnBrk="1" hangingPunct="1">
                <a:defRPr/>
              </a:pPr>
              <a:r>
                <a:rPr lang="de-DE" sz="1200" dirty="0">
                  <a:solidFill>
                    <a:schemeClr val="bg2">
                      <a:lumMod val="50000"/>
                    </a:schemeClr>
                  </a:solidFill>
                  <a:cs typeface="Arial" panose="020B0604020202020204" pitchFamily="34" charset="0"/>
                </a:rPr>
                <a:t>Parameter:</a:t>
              </a:r>
            </a:p>
            <a:p>
              <a:pPr eaLnBrk="1" hangingPunct="1">
                <a:defRPr/>
              </a:pPr>
              <a:r>
                <a:rPr lang="de-DE" sz="1200" i="1" dirty="0">
                  <a:solidFill>
                    <a:schemeClr val="bg2">
                      <a:lumMod val="50000"/>
                    </a:schemeClr>
                  </a:solidFill>
                  <a:cs typeface="Arial" panose="020B0604020202020204" pitchFamily="34" charset="0"/>
                </a:rPr>
                <a:t>ξ</a:t>
              </a:r>
              <a:r>
                <a:rPr lang="de-DE" sz="1200" dirty="0">
                  <a:solidFill>
                    <a:schemeClr val="bg2">
                      <a:lumMod val="50000"/>
                    </a:schemeClr>
                  </a:solidFill>
                  <a:cs typeface="Arial" panose="020B0604020202020204" pitchFamily="34" charset="0"/>
                </a:rPr>
                <a:t>:   Shape</a:t>
              </a:r>
            </a:p>
            <a:p>
              <a:pPr eaLnBrk="1" hangingPunct="1">
                <a:defRPr/>
              </a:pPr>
              <a:r>
                <a:rPr lang="de-DE" sz="1200" i="1" dirty="0">
                  <a:solidFill>
                    <a:schemeClr val="bg2">
                      <a:lumMod val="50000"/>
                    </a:schemeClr>
                  </a:solidFill>
                  <a:cs typeface="Arial" panose="020B0604020202020204" pitchFamily="34" charset="0"/>
                  <a:sym typeface="Symbol"/>
                </a:rPr>
                <a:t>µ</a:t>
              </a:r>
              <a:r>
                <a:rPr lang="de-DE" sz="1200" dirty="0">
                  <a:solidFill>
                    <a:schemeClr val="bg2">
                      <a:lumMod val="50000"/>
                    </a:schemeClr>
                  </a:solidFill>
                  <a:cs typeface="Arial" panose="020B0604020202020204" pitchFamily="34" charset="0"/>
                  <a:sym typeface="Symbol"/>
                </a:rPr>
                <a:t>:   Location</a:t>
              </a:r>
            </a:p>
            <a:p>
              <a:pPr eaLnBrk="1" hangingPunct="1">
                <a:defRPr/>
              </a:pPr>
              <a:r>
                <a:rPr lang="de-DE" sz="1200" i="1" dirty="0">
                  <a:solidFill>
                    <a:schemeClr val="bg2">
                      <a:lumMod val="50000"/>
                    </a:schemeClr>
                  </a:solidFill>
                  <a:cs typeface="Arial" panose="020B0604020202020204" pitchFamily="34" charset="0"/>
                  <a:sym typeface="Symbol"/>
                </a:rPr>
                <a:t>σ</a:t>
              </a:r>
              <a:r>
                <a:rPr lang="de-DE" sz="1200" dirty="0">
                  <a:solidFill>
                    <a:schemeClr val="bg2">
                      <a:lumMod val="50000"/>
                    </a:schemeClr>
                  </a:solidFill>
                  <a:cs typeface="Arial" panose="020B0604020202020204" pitchFamily="34" charset="0"/>
                  <a:sym typeface="Symbol"/>
                </a:rPr>
                <a:t>:   Scale</a:t>
              </a:r>
              <a:endParaRPr lang="de-DE" sz="1200" dirty="0">
                <a:solidFill>
                  <a:schemeClr val="bg2">
                    <a:lumMod val="50000"/>
                  </a:schemeClr>
                </a:solidFill>
                <a:cs typeface="Arial" panose="020B0604020202020204" pitchFamily="34" charset="0"/>
              </a:endParaRPr>
            </a:p>
          </p:txBody>
        </p:sp>
        <p:grpSp>
          <p:nvGrpSpPr>
            <p:cNvPr id="16" name="Group 15">
              <a:extLst>
                <a:ext uri="{FF2B5EF4-FFF2-40B4-BE49-F238E27FC236}">
                  <a16:creationId xmlns:a16="http://schemas.microsoft.com/office/drawing/2014/main" id="{91B2A85B-C3AB-4876-9FBE-55F7B3DA838C}"/>
                </a:ext>
              </a:extLst>
            </p:cNvPr>
            <p:cNvGrpSpPr/>
            <p:nvPr/>
          </p:nvGrpSpPr>
          <p:grpSpPr>
            <a:xfrm>
              <a:off x="2700362" y="3446879"/>
              <a:ext cx="2736304" cy="1429127"/>
              <a:chOff x="2700362" y="3446879"/>
              <a:chExt cx="2736304" cy="1429127"/>
            </a:xfrm>
          </p:grpSpPr>
          <p:grpSp>
            <p:nvGrpSpPr>
              <p:cNvPr id="15" name="Group 14">
                <a:extLst>
                  <a:ext uri="{FF2B5EF4-FFF2-40B4-BE49-F238E27FC236}">
                    <a16:creationId xmlns:a16="http://schemas.microsoft.com/office/drawing/2014/main" id="{0E3834B1-179E-458E-AB22-D0A529BCA498}"/>
                  </a:ext>
                </a:extLst>
              </p:cNvPr>
              <p:cNvGrpSpPr/>
              <p:nvPr/>
            </p:nvGrpSpPr>
            <p:grpSpPr>
              <a:xfrm>
                <a:off x="2771800" y="3729516"/>
                <a:ext cx="2664866" cy="1146490"/>
                <a:chOff x="2771800" y="3729516"/>
                <a:chExt cx="2664866" cy="1146490"/>
              </a:xfrm>
            </p:grpSpPr>
            <p:sp>
              <p:nvSpPr>
                <p:cNvPr id="7" name="Rechteck 5">
                  <a:extLst>
                    <a:ext uri="{FF2B5EF4-FFF2-40B4-BE49-F238E27FC236}">
                      <a16:creationId xmlns:a16="http://schemas.microsoft.com/office/drawing/2014/main" id="{FB7B17B6-72C5-476E-AD4A-9CA8020549E0}"/>
                    </a:ext>
                  </a:extLst>
                </p:cNvPr>
                <p:cNvSpPr>
                  <a:spLocks noChangeArrowheads="1"/>
                </p:cNvSpPr>
                <p:nvPr/>
              </p:nvSpPr>
              <p:spPr bwMode="auto">
                <a:xfrm>
                  <a:off x="2771800" y="3729516"/>
                  <a:ext cx="2664866" cy="1146490"/>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200">
                    <a:cs typeface="Arial" panose="020B0604020202020204" pitchFamily="34" charset="0"/>
                  </a:endParaRPr>
                </a:p>
              </p:txBody>
            </p:sp>
            <p:graphicFrame>
              <p:nvGraphicFramePr>
                <p:cNvPr id="8" name="Object 2">
                  <a:extLst>
                    <a:ext uri="{FF2B5EF4-FFF2-40B4-BE49-F238E27FC236}">
                      <a16:creationId xmlns:a16="http://schemas.microsoft.com/office/drawing/2014/main" id="{636C0D05-56D9-48B7-8D8F-561F32A39056}"/>
                    </a:ext>
                  </a:extLst>
                </p:cNvPr>
                <p:cNvGraphicFramePr>
                  <a:graphicFrameLocks noChangeAspect="1"/>
                </p:cNvGraphicFramePr>
                <p:nvPr>
                  <p:extLst>
                    <p:ext uri="{D42A27DB-BD31-4B8C-83A1-F6EECF244321}">
                      <p14:modId xmlns:p14="http://schemas.microsoft.com/office/powerpoint/2010/main" val="4168440460"/>
                    </p:ext>
                  </p:extLst>
                </p:nvPr>
              </p:nvGraphicFramePr>
              <p:xfrm>
                <a:off x="2859497" y="3779507"/>
                <a:ext cx="2461095" cy="1005955"/>
              </p:xfrm>
              <a:graphic>
                <a:graphicData uri="http://schemas.openxmlformats.org/presentationml/2006/ole">
                  <mc:AlternateContent xmlns:mc="http://schemas.openxmlformats.org/markup-compatibility/2006">
                    <mc:Choice xmlns:v="urn:schemas-microsoft-com:vml" Requires="v">
                      <p:oleObj spid="_x0000_s1406" name="Formel" r:id="rId4" imgW="2590800" imgH="990600" progId="Equation.3">
                        <p:embed/>
                      </p:oleObj>
                    </mc:Choice>
                    <mc:Fallback>
                      <p:oleObj name="Formel" r:id="rId4" imgW="2590800" imgH="990600" progId="Equation.3">
                        <p:embed/>
                        <p:pic>
                          <p:nvPicPr>
                            <p:cNvPr id="7" name="Object 2">
                              <a:extLst>
                                <a:ext uri="{FF2B5EF4-FFF2-40B4-BE49-F238E27FC236}">
                                  <a16:creationId xmlns:a16="http://schemas.microsoft.com/office/drawing/2014/main" id="{E514E0AA-D3B3-4A15-BB6B-6922E89A92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9497" y="3779507"/>
                              <a:ext cx="2461095" cy="1005955"/>
                            </a:xfrm>
                            <a:prstGeom prst="rect">
                              <a:avLst/>
                            </a:prstGeom>
                            <a:noFill/>
                            <a:ln>
                              <a:noFill/>
                            </a:ln>
                          </p:spPr>
                        </p:pic>
                      </p:oleObj>
                    </mc:Fallback>
                  </mc:AlternateContent>
                </a:graphicData>
              </a:graphic>
            </p:graphicFrame>
          </p:grpSp>
          <p:sp>
            <p:nvSpPr>
              <p:cNvPr id="9" name="Textfeld 17">
                <a:extLst>
                  <a:ext uri="{FF2B5EF4-FFF2-40B4-BE49-F238E27FC236}">
                    <a16:creationId xmlns:a16="http://schemas.microsoft.com/office/drawing/2014/main" id="{EF802C1C-B0F8-46E8-87A7-068E84C99922}"/>
                  </a:ext>
                </a:extLst>
              </p:cNvPr>
              <p:cNvSpPr txBox="1"/>
              <p:nvPr/>
            </p:nvSpPr>
            <p:spPr>
              <a:xfrm>
                <a:off x="2700362" y="3446879"/>
                <a:ext cx="2736304" cy="276999"/>
              </a:xfrm>
              <a:prstGeom prst="rect">
                <a:avLst/>
              </a:prstGeom>
              <a:noFill/>
            </p:spPr>
            <p:txBody>
              <a:bodyPr wrap="square">
                <a:spAutoFit/>
              </a:bodyPr>
              <a:lstStyle/>
              <a:p>
                <a:pPr eaLnBrk="1" hangingPunct="1">
                  <a:defRPr/>
                </a:pPr>
                <a:r>
                  <a:rPr lang="de-DE" sz="1200" dirty="0">
                    <a:cs typeface="Arial" panose="020B0604020202020204" pitchFamily="34" charset="0"/>
                  </a:rPr>
                  <a:t>Cumulative distribution function</a:t>
                </a:r>
                <a:endParaRPr lang="de-DE" sz="1200" dirty="0">
                  <a:solidFill>
                    <a:schemeClr val="tx1">
                      <a:lumMod val="50000"/>
                    </a:schemeClr>
                  </a:solidFill>
                  <a:cs typeface="Arial" panose="020B0604020202020204" pitchFamily="34" charset="0"/>
                </a:endParaRPr>
              </a:p>
            </p:txBody>
          </p:sp>
        </p:grpSp>
      </p:grpSp>
      <p:sp>
        <p:nvSpPr>
          <p:cNvPr id="10" name="Textfeld 1">
            <a:extLst>
              <a:ext uri="{FF2B5EF4-FFF2-40B4-BE49-F238E27FC236}">
                <a16:creationId xmlns:a16="http://schemas.microsoft.com/office/drawing/2014/main" id="{3CC7FD99-4ED3-492F-9604-15B713138CF9}"/>
              </a:ext>
            </a:extLst>
          </p:cNvPr>
          <p:cNvSpPr txBox="1">
            <a:spLocks noChangeArrowheads="1"/>
          </p:cNvSpPr>
          <p:nvPr/>
        </p:nvSpPr>
        <p:spPr bwMode="auto">
          <a:xfrm>
            <a:off x="1941332" y="5010721"/>
            <a:ext cx="144439" cy="27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5" name="Group 4">
            <a:extLst>
              <a:ext uri="{FF2B5EF4-FFF2-40B4-BE49-F238E27FC236}">
                <a16:creationId xmlns:a16="http://schemas.microsoft.com/office/drawing/2014/main" id="{F78924FC-B15E-47CF-BFB9-D67837235F63}"/>
              </a:ext>
            </a:extLst>
          </p:cNvPr>
          <p:cNvGrpSpPr/>
          <p:nvPr/>
        </p:nvGrpSpPr>
        <p:grpSpPr>
          <a:xfrm>
            <a:off x="1257815" y="667289"/>
            <a:ext cx="3024211" cy="2501265"/>
            <a:chOff x="1257815" y="667289"/>
            <a:chExt cx="3024211" cy="2501265"/>
          </a:xfrm>
        </p:grpSpPr>
        <p:pic>
          <p:nvPicPr>
            <p:cNvPr id="11" name="Picture 10">
              <a:extLst>
                <a:ext uri="{FF2B5EF4-FFF2-40B4-BE49-F238E27FC236}">
                  <a16:creationId xmlns:a16="http://schemas.microsoft.com/office/drawing/2014/main" id="{7110BBBB-0C83-4A04-AC19-158D0906300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7815" y="911722"/>
              <a:ext cx="2823430" cy="2256832"/>
            </a:xfrm>
            <a:prstGeom prst="rect">
              <a:avLst/>
            </a:prstGeom>
          </p:spPr>
        </p:pic>
        <p:sp>
          <p:nvSpPr>
            <p:cNvPr id="13" name="Textfeld 17">
              <a:extLst>
                <a:ext uri="{FF2B5EF4-FFF2-40B4-BE49-F238E27FC236}">
                  <a16:creationId xmlns:a16="http://schemas.microsoft.com/office/drawing/2014/main" id="{B5599B0A-6706-411B-A839-E4A072BE71C5}"/>
                </a:ext>
              </a:extLst>
            </p:cNvPr>
            <p:cNvSpPr txBox="1"/>
            <p:nvPr/>
          </p:nvSpPr>
          <p:spPr>
            <a:xfrm>
              <a:off x="1532421" y="667289"/>
              <a:ext cx="2749605" cy="307777"/>
            </a:xfrm>
            <a:prstGeom prst="rect">
              <a:avLst/>
            </a:prstGeom>
            <a:noFill/>
          </p:spPr>
          <p:txBody>
            <a:bodyPr wrap="square">
              <a:spAutoFit/>
            </a:bodyPr>
            <a:lstStyle/>
            <a:p>
              <a:pPr eaLnBrk="1" hangingPunct="1">
                <a:defRPr/>
              </a:pPr>
              <a:r>
                <a:rPr lang="de-DE" sz="1400" dirty="0"/>
                <a:t>Cumulative distribution function</a:t>
              </a:r>
              <a:endParaRPr lang="de-DE" sz="1400" dirty="0">
                <a:solidFill>
                  <a:schemeClr val="tx1">
                    <a:lumMod val="50000"/>
                  </a:schemeClr>
                </a:solidFill>
                <a:latin typeface="Arial" charset="0"/>
              </a:endParaRPr>
            </a:p>
          </p:txBody>
        </p:sp>
      </p:grpSp>
      <p:grpSp>
        <p:nvGrpSpPr>
          <p:cNvPr id="3" name="Group 2">
            <a:extLst>
              <a:ext uri="{FF2B5EF4-FFF2-40B4-BE49-F238E27FC236}">
                <a16:creationId xmlns:a16="http://schemas.microsoft.com/office/drawing/2014/main" id="{2CABA78F-A1A6-4E49-B698-90F2E1D3A732}"/>
              </a:ext>
            </a:extLst>
          </p:cNvPr>
          <p:cNvGrpSpPr/>
          <p:nvPr/>
        </p:nvGrpSpPr>
        <p:grpSpPr>
          <a:xfrm>
            <a:off x="4849796" y="670950"/>
            <a:ext cx="2878416" cy="2548872"/>
            <a:chOff x="4849796" y="670950"/>
            <a:chExt cx="2878416" cy="2548872"/>
          </a:xfrm>
        </p:grpSpPr>
        <p:pic>
          <p:nvPicPr>
            <p:cNvPr id="12" name="Picture 11">
              <a:extLst>
                <a:ext uri="{FF2B5EF4-FFF2-40B4-BE49-F238E27FC236}">
                  <a16:creationId xmlns:a16="http://schemas.microsoft.com/office/drawing/2014/main" id="{68051825-0D8A-4087-9E73-FB9B26B2365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49796" y="962990"/>
              <a:ext cx="2878416" cy="2256832"/>
            </a:xfrm>
            <a:prstGeom prst="rect">
              <a:avLst/>
            </a:prstGeom>
          </p:spPr>
        </p:pic>
        <p:sp>
          <p:nvSpPr>
            <p:cNvPr id="14" name="Textfeld 17">
              <a:extLst>
                <a:ext uri="{FF2B5EF4-FFF2-40B4-BE49-F238E27FC236}">
                  <a16:creationId xmlns:a16="http://schemas.microsoft.com/office/drawing/2014/main" id="{7D08B9E2-A390-4334-859A-A39A53FD0305}"/>
                </a:ext>
              </a:extLst>
            </p:cNvPr>
            <p:cNvSpPr txBox="1"/>
            <p:nvPr/>
          </p:nvSpPr>
          <p:spPr>
            <a:xfrm>
              <a:off x="5314465" y="670950"/>
              <a:ext cx="2364874" cy="307777"/>
            </a:xfrm>
            <a:prstGeom prst="rect">
              <a:avLst/>
            </a:prstGeom>
            <a:noFill/>
          </p:spPr>
          <p:txBody>
            <a:bodyPr wrap="square">
              <a:spAutoFit/>
            </a:bodyPr>
            <a:lstStyle/>
            <a:p>
              <a:pPr eaLnBrk="1" hangingPunct="1">
                <a:defRPr/>
              </a:pPr>
              <a:r>
                <a:rPr lang="de-DE" sz="1400" dirty="0"/>
                <a:t>Probability density function</a:t>
              </a:r>
              <a:endParaRPr lang="de-DE" sz="1400" dirty="0">
                <a:solidFill>
                  <a:schemeClr val="tx1">
                    <a:lumMod val="50000"/>
                  </a:schemeClr>
                </a:solidFill>
                <a:latin typeface="Arial" charset="0"/>
              </a:endParaRPr>
            </a:p>
          </p:txBody>
        </p:sp>
      </p:grpSp>
    </p:spTree>
    <p:extLst>
      <p:ext uri="{BB962C8B-B14F-4D97-AF65-F5344CB8AC3E}">
        <p14:creationId xmlns:p14="http://schemas.microsoft.com/office/powerpoint/2010/main" val="3157590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31</a:t>
            </a:fld>
            <a:endParaRPr lang="de-DE" altLang="de-DE">
              <a:solidFill>
                <a:schemeClr val="tx1"/>
              </a:solidFill>
            </a:endParaRPr>
          </a:p>
        </p:txBody>
      </p:sp>
      <p:sp>
        <p:nvSpPr>
          <p:cNvPr id="5" name="Rectangle 4">
            <a:extLst>
              <a:ext uri="{FF2B5EF4-FFF2-40B4-BE49-F238E27FC236}">
                <a16:creationId xmlns:a16="http://schemas.microsoft.com/office/drawing/2014/main" id="{FFD55E64-A004-4FD3-9310-E6F296A645FD}"/>
              </a:ext>
            </a:extLst>
          </p:cNvPr>
          <p:cNvSpPr/>
          <p:nvPr/>
        </p:nvSpPr>
        <p:spPr>
          <a:xfrm>
            <a:off x="1331640" y="1563638"/>
            <a:ext cx="6961778" cy="1446550"/>
          </a:xfrm>
          <a:prstGeom prst="rect">
            <a:avLst/>
          </a:prstGeom>
        </p:spPr>
        <p:txBody>
          <a:bodyPr wrap="square">
            <a:spAutoFit/>
          </a:bodyPr>
          <a:lstStyle/>
          <a:p>
            <a:r>
              <a:rPr lang="en-US" sz="2000" dirty="0">
                <a:latin typeface="+mn-lt"/>
              </a:rPr>
              <a:t>Exercises: </a:t>
            </a:r>
          </a:p>
          <a:p>
            <a:pPr marL="342900" indent="-342900">
              <a:spcAft>
                <a:spcPts val="800"/>
              </a:spcAft>
              <a:buFont typeface="+mj-lt"/>
              <a:buAutoNum type="arabicParenR"/>
            </a:pPr>
            <a:r>
              <a:rPr lang="en-US" sz="1200" dirty="0">
                <a:latin typeface="+mn-lt"/>
              </a:rPr>
              <a:t>get data into R: ./data/</a:t>
            </a:r>
            <a:r>
              <a:rPr lang="en-US" sz="1200" b="1" dirty="0">
                <a:solidFill>
                  <a:srgbClr val="004D95"/>
                </a:solidFill>
                <a:latin typeface="+mn-lt"/>
              </a:rPr>
              <a:t>Example_data.csv</a:t>
            </a:r>
            <a:r>
              <a:rPr lang="en-US" sz="1200" dirty="0">
                <a:latin typeface="+mn-lt"/>
              </a:rPr>
              <a:t>,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Derive the annual maximum discharge series </a:t>
            </a:r>
          </a:p>
          <a:p>
            <a:pPr marL="342900" indent="-342900">
              <a:spcAft>
                <a:spcPts val="800"/>
              </a:spcAft>
              <a:buFont typeface="+mj-lt"/>
              <a:buAutoNum type="arabicParenR"/>
            </a:pPr>
            <a:r>
              <a:rPr lang="en-US" sz="1200" dirty="0">
                <a:latin typeface="+mn-lt"/>
              </a:rPr>
              <a:t>Estimate the GEV parameters for annual maximum discharge</a:t>
            </a:r>
          </a:p>
          <a:p>
            <a:pPr marL="342900" indent="-342900">
              <a:spcAft>
                <a:spcPts val="800"/>
              </a:spcAft>
              <a:buFont typeface="+mj-lt"/>
              <a:buAutoNum type="arabicParenR"/>
            </a:pPr>
            <a:r>
              <a:rPr lang="en-US" sz="1200" dirty="0">
                <a:latin typeface="+mn-lt"/>
              </a:rPr>
              <a:t>Generate 100 random numbers based on the estimated GEV parameters</a:t>
            </a:r>
          </a:p>
        </p:txBody>
      </p:sp>
    </p:spTree>
    <p:extLst>
      <p:ext uri="{BB962C8B-B14F-4D97-AF65-F5344CB8AC3E}">
        <p14:creationId xmlns:p14="http://schemas.microsoft.com/office/powerpoint/2010/main" val="3491938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32</a:t>
            </a:fld>
            <a:endParaRPr lang="de-DE" altLang="de-DE">
              <a:solidFill>
                <a:schemeClr val="tx1"/>
              </a:solidFill>
            </a:endParaRPr>
          </a:p>
        </p:txBody>
      </p:sp>
      <p:sp>
        <p:nvSpPr>
          <p:cNvPr id="3" name="TextBox 2">
            <a:extLst>
              <a:ext uri="{FF2B5EF4-FFF2-40B4-BE49-F238E27FC236}">
                <a16:creationId xmlns:a16="http://schemas.microsoft.com/office/drawing/2014/main" id="{DF3F5431-4F69-422F-9376-A6F02AA272A7}"/>
              </a:ext>
            </a:extLst>
          </p:cNvPr>
          <p:cNvSpPr txBox="1"/>
          <p:nvPr/>
        </p:nvSpPr>
        <p:spPr>
          <a:xfrm>
            <a:off x="395536" y="915566"/>
            <a:ext cx="2295821" cy="1292662"/>
          </a:xfrm>
          <a:prstGeom prst="rect">
            <a:avLst/>
          </a:prstGeom>
          <a:noFill/>
        </p:spPr>
        <p:txBody>
          <a:bodyPr wrap="none" rtlCol="0">
            <a:spAutoFit/>
          </a:bodyPr>
          <a:lstStyle/>
          <a:p>
            <a:r>
              <a:rPr lang="en-US" sz="2000" dirty="0">
                <a:solidFill>
                  <a:srgbClr val="004D95"/>
                </a:solidFill>
              </a:rPr>
              <a:t>Flood risk analysis</a:t>
            </a:r>
          </a:p>
          <a:p>
            <a:r>
              <a:rPr lang="en-US" sz="1600" dirty="0"/>
              <a:t>Components:</a:t>
            </a:r>
          </a:p>
          <a:p>
            <a:pPr marL="342900" indent="-342900">
              <a:buFontTx/>
              <a:buChar char="-"/>
            </a:pPr>
            <a:r>
              <a:rPr lang="en-US" sz="1400" dirty="0"/>
              <a:t>Hazard</a:t>
            </a:r>
          </a:p>
          <a:p>
            <a:pPr marL="342900" indent="-342900">
              <a:buFontTx/>
              <a:buChar char="-"/>
            </a:pPr>
            <a:r>
              <a:rPr lang="en-US" sz="1400" dirty="0"/>
              <a:t>Exposure</a:t>
            </a:r>
          </a:p>
          <a:p>
            <a:pPr marL="342900" indent="-342900">
              <a:buFontTx/>
              <a:buChar char="-"/>
            </a:pPr>
            <a:r>
              <a:rPr lang="en-US" sz="1400" dirty="0"/>
              <a:t>Vulnerability</a:t>
            </a:r>
          </a:p>
        </p:txBody>
      </p:sp>
      <p:pic>
        <p:nvPicPr>
          <p:cNvPr id="7" name="Picture 6">
            <a:extLst>
              <a:ext uri="{FF2B5EF4-FFF2-40B4-BE49-F238E27FC236}">
                <a16:creationId xmlns:a16="http://schemas.microsoft.com/office/drawing/2014/main" id="{67C18AC2-EE3C-48D7-996C-41F68DA18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5" y="1203598"/>
            <a:ext cx="5884792" cy="3240360"/>
          </a:xfrm>
          <a:prstGeom prst="rect">
            <a:avLst/>
          </a:prstGeom>
        </p:spPr>
      </p:pic>
    </p:spTree>
    <p:extLst>
      <p:ext uri="{BB962C8B-B14F-4D97-AF65-F5344CB8AC3E}">
        <p14:creationId xmlns:p14="http://schemas.microsoft.com/office/powerpoint/2010/main" val="3050160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33</a:t>
            </a:fld>
            <a:endParaRPr lang="de-DE" altLang="de-DE">
              <a:solidFill>
                <a:schemeClr val="tx1"/>
              </a:solidFill>
            </a:endParaRPr>
          </a:p>
        </p:txBody>
      </p:sp>
      <p:grpSp>
        <p:nvGrpSpPr>
          <p:cNvPr id="15" name="Group 14">
            <a:extLst>
              <a:ext uri="{FF2B5EF4-FFF2-40B4-BE49-F238E27FC236}">
                <a16:creationId xmlns:a16="http://schemas.microsoft.com/office/drawing/2014/main" id="{F0BF64BF-1835-405A-A655-302A3B552A25}"/>
              </a:ext>
            </a:extLst>
          </p:cNvPr>
          <p:cNvGrpSpPr/>
          <p:nvPr/>
        </p:nvGrpSpPr>
        <p:grpSpPr>
          <a:xfrm>
            <a:off x="107504" y="699542"/>
            <a:ext cx="2304256" cy="3773542"/>
            <a:chOff x="107504" y="637038"/>
            <a:chExt cx="2304256" cy="3773542"/>
          </a:xfrm>
        </p:grpSpPr>
        <p:pic>
          <p:nvPicPr>
            <p:cNvPr id="6" name="Picture 5">
              <a:extLst>
                <a:ext uri="{FF2B5EF4-FFF2-40B4-BE49-F238E27FC236}">
                  <a16:creationId xmlns:a16="http://schemas.microsoft.com/office/drawing/2014/main" id="{B69A44AF-C2C3-4D11-BA3D-0C23521068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637038"/>
              <a:ext cx="2088232" cy="1399914"/>
            </a:xfrm>
            <a:prstGeom prst="rect">
              <a:avLst/>
            </a:prstGeom>
          </p:spPr>
        </p:pic>
        <p:grpSp>
          <p:nvGrpSpPr>
            <p:cNvPr id="14" name="Group 13">
              <a:extLst>
                <a:ext uri="{FF2B5EF4-FFF2-40B4-BE49-F238E27FC236}">
                  <a16:creationId xmlns:a16="http://schemas.microsoft.com/office/drawing/2014/main" id="{25E1374D-C358-4C66-8080-9CA419ACAC1A}"/>
                </a:ext>
              </a:extLst>
            </p:cNvPr>
            <p:cNvGrpSpPr/>
            <p:nvPr/>
          </p:nvGrpSpPr>
          <p:grpSpPr>
            <a:xfrm>
              <a:off x="107504" y="2031382"/>
              <a:ext cx="2149978" cy="2379198"/>
              <a:chOff x="107504" y="2031382"/>
              <a:chExt cx="2149978" cy="2379198"/>
            </a:xfrm>
          </p:grpSpPr>
          <p:pic>
            <p:nvPicPr>
              <p:cNvPr id="8" name="Picture 7">
                <a:extLst>
                  <a:ext uri="{FF2B5EF4-FFF2-40B4-BE49-F238E27FC236}">
                    <a16:creationId xmlns:a16="http://schemas.microsoft.com/office/drawing/2014/main" id="{F2282450-0500-4F64-9971-5976C34EC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2031382"/>
                <a:ext cx="2146927" cy="237919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2D74326-FF53-45AB-A3A9-6789500AF098}"/>
                      </a:ext>
                    </a:extLst>
                  </p:cNvPr>
                  <p:cNvSpPr txBox="1"/>
                  <p:nvPr/>
                </p:nvSpPr>
                <p:spPr>
                  <a:xfrm>
                    <a:off x="956517" y="3339337"/>
                    <a:ext cx="106753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4D95"/>
                              </a:solidFill>
                              <a:latin typeface="Cambria Math" panose="02040503050406030204" pitchFamily="18" charset="0"/>
                            </a:rPr>
                            <m:t>𝐻</m:t>
                          </m:r>
                          <m:r>
                            <a:rPr lang="en-US" sz="1200" b="0" i="1" smtClean="0">
                              <a:solidFill>
                                <a:srgbClr val="004D95"/>
                              </a:solidFill>
                              <a:latin typeface="Cambria Math" panose="02040503050406030204" pitchFamily="18" charset="0"/>
                            </a:rPr>
                            <m:t>=0.478</m:t>
                          </m:r>
                          <m:sSup>
                            <m:sSupPr>
                              <m:ctrlPr>
                                <a:rPr lang="en-US" sz="1200" b="0" i="1" smtClean="0">
                                  <a:solidFill>
                                    <a:srgbClr val="004D95"/>
                                  </a:solidFill>
                                  <a:latin typeface="Cambria Math" panose="02040503050406030204" pitchFamily="18" charset="0"/>
                                </a:rPr>
                              </m:ctrlPr>
                            </m:sSupPr>
                            <m:e>
                              <m:r>
                                <a:rPr lang="en-US" sz="1200" b="0" i="1" smtClean="0">
                                  <a:solidFill>
                                    <a:srgbClr val="004D95"/>
                                  </a:solidFill>
                                  <a:latin typeface="Cambria Math" panose="02040503050406030204" pitchFamily="18" charset="0"/>
                                </a:rPr>
                                <m:t>𝑄</m:t>
                              </m:r>
                            </m:e>
                            <m:sup>
                              <m:r>
                                <a:rPr lang="en-US" sz="1200" b="0" i="1" smtClean="0">
                                  <a:solidFill>
                                    <a:srgbClr val="004D95"/>
                                  </a:solidFill>
                                  <a:latin typeface="Cambria Math" panose="02040503050406030204" pitchFamily="18" charset="0"/>
                                </a:rPr>
                                <m:t>0.23</m:t>
                              </m:r>
                            </m:sup>
                          </m:sSup>
                        </m:oMath>
                      </m:oMathPara>
                    </a14:m>
                    <a:endParaRPr lang="en-US" sz="1200" dirty="0">
                      <a:solidFill>
                        <a:srgbClr val="004D95"/>
                      </a:solidFill>
                    </a:endParaRPr>
                  </a:p>
                </p:txBody>
              </p:sp>
            </mc:Choice>
            <mc:Fallback xmlns="">
              <p:sp>
                <p:nvSpPr>
                  <p:cNvPr id="9" name="TextBox 8">
                    <a:extLst>
                      <a:ext uri="{FF2B5EF4-FFF2-40B4-BE49-F238E27FC236}">
                        <a16:creationId xmlns:a16="http://schemas.microsoft.com/office/drawing/2014/main" id="{52D74326-FF53-45AB-A3A9-6789500AF098}"/>
                      </a:ext>
                    </a:extLst>
                  </p:cNvPr>
                  <p:cNvSpPr txBox="1">
                    <a:spLocks noRot="1" noChangeAspect="1" noMove="1" noResize="1" noEditPoints="1" noAdjustHandles="1" noChangeArrowheads="1" noChangeShapeType="1" noTextEdit="1"/>
                  </p:cNvSpPr>
                  <p:nvPr/>
                </p:nvSpPr>
                <p:spPr>
                  <a:xfrm>
                    <a:off x="956517" y="3339337"/>
                    <a:ext cx="1067536" cy="184666"/>
                  </a:xfrm>
                  <a:prstGeom prst="rect">
                    <a:avLst/>
                  </a:prstGeom>
                  <a:blipFill>
                    <a:blip r:embed="rId5"/>
                    <a:stretch>
                      <a:fillRect l="-2857" b="-300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4D191F95-8DC9-48C8-830E-D89CF7A80076}"/>
                  </a:ext>
                </a:extLst>
              </p:cNvPr>
              <p:cNvSpPr txBox="1"/>
              <p:nvPr/>
            </p:nvSpPr>
            <p:spPr>
              <a:xfrm>
                <a:off x="723088" y="3542659"/>
                <a:ext cx="1534394" cy="461665"/>
              </a:xfrm>
              <a:prstGeom prst="rect">
                <a:avLst/>
              </a:prstGeom>
              <a:noFill/>
            </p:spPr>
            <p:txBody>
              <a:bodyPr wrap="none" rtlCol="0">
                <a:spAutoFit/>
              </a:bodyPr>
              <a:lstStyle/>
              <a:p>
                <a:r>
                  <a:rPr lang="en-US" sz="1200" i="1" dirty="0">
                    <a:solidFill>
                      <a:srgbClr val="004D95"/>
                    </a:solidFill>
                  </a:rPr>
                  <a:t>H</a:t>
                </a:r>
                <a:r>
                  <a:rPr lang="en-US" sz="1200" dirty="0">
                    <a:solidFill>
                      <a:srgbClr val="004D95"/>
                    </a:solidFill>
                  </a:rPr>
                  <a:t>: water level (m)</a:t>
                </a:r>
              </a:p>
              <a:p>
                <a:r>
                  <a:rPr lang="en-US" sz="1200" i="1" dirty="0">
                    <a:solidFill>
                      <a:srgbClr val="004D95"/>
                    </a:solidFill>
                  </a:rPr>
                  <a:t>Q</a:t>
                </a:r>
                <a:r>
                  <a:rPr lang="en-US" sz="1200" dirty="0">
                    <a:solidFill>
                      <a:srgbClr val="004D95"/>
                    </a:solidFill>
                  </a:rPr>
                  <a:t>: discharge (m3/s)</a:t>
                </a:r>
              </a:p>
            </p:txBody>
          </p:sp>
        </p:gr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0504C0D-3CD4-4164-805B-D0427EA27DB2}"/>
                  </a:ext>
                </a:extLst>
              </p:cNvPr>
              <p:cNvSpPr txBox="1"/>
              <p:nvPr/>
            </p:nvSpPr>
            <p:spPr>
              <a:xfrm>
                <a:off x="5652120" y="779562"/>
                <a:ext cx="3430322" cy="2925481"/>
              </a:xfrm>
              <a:prstGeom prst="rect">
                <a:avLst/>
              </a:prstGeom>
              <a:noFill/>
            </p:spPr>
            <p:txBody>
              <a:bodyPr wrap="square" rtlCol="0">
                <a:spAutoFit/>
              </a:bodyPr>
              <a:lstStyle/>
              <a:p>
                <a:r>
                  <a:rPr lang="en-US" sz="1400" b="1" dirty="0">
                    <a:solidFill>
                      <a:srgbClr val="004D95"/>
                    </a:solidFill>
                  </a:rPr>
                  <a:t>Exercise:</a:t>
                </a:r>
                <a:endParaRPr lang="en-US" sz="1200" b="1" dirty="0">
                  <a:solidFill>
                    <a:srgbClr val="004D95"/>
                  </a:solidFill>
                </a:endParaRPr>
              </a:p>
              <a:p>
                <a:pPr marL="228600" indent="-228600">
                  <a:buAutoNum type="arabicPeriod"/>
                </a:pPr>
                <a:r>
                  <a:rPr lang="en-US" sz="1200" dirty="0"/>
                  <a:t>In case, the flood defense water level</a:t>
                </a:r>
                <a:r>
                  <a:rPr lang="en-US" sz="1200" b="1" dirty="0">
                    <a:solidFill>
                      <a:srgbClr val="004D95"/>
                    </a:solidFill>
                  </a:rPr>
                  <a:t>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oMath>
                </a14:m>
                <a:r>
                  <a:rPr lang="en-US" sz="1200" dirty="0"/>
                  <a:t> is </a:t>
                </a:r>
                <a:r>
                  <a:rPr lang="en-US" sz="1200" b="1" dirty="0">
                    <a:solidFill>
                      <a:srgbClr val="004D95"/>
                    </a:solidFill>
                  </a:rPr>
                  <a:t>3.8</a:t>
                </a:r>
                <a:r>
                  <a:rPr lang="en-US" sz="1200" dirty="0"/>
                  <a:t> m, then a flood happens, with the discharge of 11000 m</a:t>
                </a:r>
                <a:r>
                  <a:rPr lang="en-US" sz="1200" baseline="30000" dirty="0"/>
                  <a:t>3</a:t>
                </a:r>
                <a:r>
                  <a:rPr lang="en-US" sz="1200" dirty="0"/>
                  <a:t>/s, what is the expected economic loss?</a:t>
                </a:r>
              </a:p>
              <a:p>
                <a:pPr marL="228600" indent="-228600">
                  <a:buAutoNum type="arabicPeriod"/>
                </a:pPr>
                <a:endParaRPr lang="en-US" sz="1200" dirty="0"/>
              </a:p>
              <a:p>
                <a:pPr marL="228600" indent="-228600">
                  <a:buAutoNum type="arabicPeriod"/>
                </a:pPr>
                <a:r>
                  <a:rPr lang="en-US" sz="1200" dirty="0"/>
                  <a:t>In case, the flood defense water level is </a:t>
                </a:r>
                <a:r>
                  <a:rPr lang="en-US" sz="1200" b="1" dirty="0">
                    <a:solidFill>
                      <a:srgbClr val="004D95"/>
                    </a:solidFill>
                  </a:rPr>
                  <a:t>3.8</a:t>
                </a:r>
                <a:r>
                  <a:rPr lang="en-US" sz="1200" dirty="0"/>
                  <a:t> m, generate 100 years of GEV-distributed annual maximum discharge series, calculate the mean annual expected economic loss. </a:t>
                </a:r>
              </a:p>
              <a:p>
                <a:pPr marL="228600" indent="-228600">
                  <a:buAutoNum type="arabicPeriod"/>
                </a:pPr>
                <a:endParaRPr lang="en-US" sz="1200" dirty="0"/>
              </a:p>
              <a:p>
                <a:pPr marL="228600" indent="-228600">
                  <a:buAutoNum type="arabicPeriod"/>
                </a:pPr>
                <a:r>
                  <a:rPr lang="en-US" sz="1200" dirty="0"/>
                  <a:t>Design the </a:t>
                </a:r>
                <a14:m>
                  <m:oMath xmlns:m="http://schemas.openxmlformats.org/officeDocument/2006/math">
                    <m:sSub>
                      <m:sSubPr>
                        <m:ctrlPr>
                          <a:rPr lang="en-US" sz="1200" i="1">
                            <a:solidFill>
                              <a:srgbClr val="004D95"/>
                            </a:solidFill>
                            <a:latin typeface="Cambria Math" panose="02040503050406030204" pitchFamily="18" charset="0"/>
                          </a:rPr>
                        </m:ctrlPr>
                      </m:sSubPr>
                      <m:e>
                        <m:r>
                          <a:rPr lang="en-US" sz="1200" i="1">
                            <a:solidFill>
                              <a:srgbClr val="004D95"/>
                            </a:solidFill>
                            <a:latin typeface="Cambria Math" panose="02040503050406030204" pitchFamily="18" charset="0"/>
                          </a:rPr>
                          <m:t>𝐻</m:t>
                        </m:r>
                      </m:e>
                      <m:sub>
                        <m:r>
                          <a:rPr lang="en-US" sz="1200" i="1">
                            <a:solidFill>
                              <a:srgbClr val="004D95"/>
                            </a:solidFill>
                            <a:latin typeface="Cambria Math" panose="02040503050406030204" pitchFamily="18" charset="0"/>
                          </a:rPr>
                          <m:t>𝑑𝑒𝑓𝑒𝑛𝑠𝑒</m:t>
                        </m:r>
                      </m:sub>
                    </m:sSub>
                  </m:oMath>
                </a14:m>
                <a:r>
                  <a:rPr lang="en-US" sz="1200" dirty="0"/>
                  <a:t> which could keep the mean annual expected economic loss </a:t>
                </a:r>
                <a:r>
                  <a:rPr lang="en-US" sz="1200" dirty="0">
                    <a:solidFill>
                      <a:srgbClr val="004D95"/>
                    </a:solidFill>
                  </a:rPr>
                  <a:t>no greater than 1.5 million $</a:t>
                </a:r>
                <a:r>
                  <a:rPr lang="en-US" sz="1200" dirty="0"/>
                  <a:t> for the following 100 years.</a:t>
                </a:r>
              </a:p>
            </p:txBody>
          </p:sp>
        </mc:Choice>
        <mc:Fallback xmlns="">
          <p:sp>
            <p:nvSpPr>
              <p:cNvPr id="11" name="TextBox 10">
                <a:extLst>
                  <a:ext uri="{FF2B5EF4-FFF2-40B4-BE49-F238E27FC236}">
                    <a16:creationId xmlns:a16="http://schemas.microsoft.com/office/drawing/2014/main" id="{C0504C0D-3CD4-4164-805B-D0427EA27DB2}"/>
                  </a:ext>
                </a:extLst>
              </p:cNvPr>
              <p:cNvSpPr txBox="1">
                <a:spLocks noRot="1" noChangeAspect="1" noMove="1" noResize="1" noEditPoints="1" noAdjustHandles="1" noChangeArrowheads="1" noChangeShapeType="1" noTextEdit="1"/>
              </p:cNvSpPr>
              <p:nvPr/>
            </p:nvSpPr>
            <p:spPr>
              <a:xfrm>
                <a:off x="5652120" y="779562"/>
                <a:ext cx="3430322" cy="2925481"/>
              </a:xfrm>
              <a:prstGeom prst="rect">
                <a:avLst/>
              </a:prstGeom>
              <a:blipFill>
                <a:blip r:embed="rId6"/>
                <a:stretch>
                  <a:fillRect l="-533" t="-417" r="-1066" b="-625"/>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AA9B368F-D194-4BAA-9F73-6763A04C48D4}"/>
              </a:ext>
            </a:extLst>
          </p:cNvPr>
          <p:cNvGrpSpPr/>
          <p:nvPr/>
        </p:nvGrpSpPr>
        <p:grpSpPr>
          <a:xfrm>
            <a:off x="2535804" y="672824"/>
            <a:ext cx="4340452" cy="3908582"/>
            <a:chOff x="2535804" y="672824"/>
            <a:chExt cx="4340452" cy="3908582"/>
          </a:xfrm>
        </p:grpSpPr>
        <p:pic>
          <p:nvPicPr>
            <p:cNvPr id="12" name="Picture 11">
              <a:extLst>
                <a:ext uri="{FF2B5EF4-FFF2-40B4-BE49-F238E27FC236}">
                  <a16:creationId xmlns:a16="http://schemas.microsoft.com/office/drawing/2014/main" id="{DA75BE0F-168C-4BC2-B05B-E783B2FC2100}"/>
                </a:ext>
              </a:extLst>
            </p:cNvPr>
            <p:cNvPicPr>
              <a:picLocks noChangeAspect="1"/>
            </p:cNvPicPr>
            <p:nvPr/>
          </p:nvPicPr>
          <p:blipFill>
            <a:blip r:embed="rId7"/>
            <a:stretch>
              <a:fillRect/>
            </a:stretch>
          </p:blipFill>
          <p:spPr>
            <a:xfrm>
              <a:off x="2676439" y="672824"/>
              <a:ext cx="2883701" cy="3047962"/>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9B1B620-55DE-4823-8C41-E181283B4427}"/>
                    </a:ext>
                  </a:extLst>
                </p:cNvPr>
                <p:cNvSpPr txBox="1"/>
                <p:nvPr/>
              </p:nvSpPr>
              <p:spPr>
                <a:xfrm>
                  <a:off x="2535804" y="3720786"/>
                  <a:ext cx="4340452" cy="860620"/>
                </a:xfrm>
                <a:prstGeom prst="rect">
                  <a:avLst/>
                </a:prstGeom>
                <a:noFill/>
              </p:spPr>
              <p:txBody>
                <a:bodyPr wrap="square" rtlCol="0">
                  <a:spAutoFit/>
                </a:bodyPr>
                <a:lstStyle/>
                <a:p>
                  <a:r>
                    <a:rPr lang="en-US" sz="1200" dirty="0">
                      <a:solidFill>
                        <a:srgbClr val="004D95"/>
                      </a:solidFill>
                    </a:rPr>
                    <a:t>Exceeding water level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𝒇𝒍𝒐𝒐𝒅</m:t>
                          </m:r>
                        </m:sub>
                      </m:sSub>
                      <m:r>
                        <a:rPr lang="en-US" sz="1200" b="1" i="1">
                          <a:solidFill>
                            <a:srgbClr val="004D95"/>
                          </a:solidFill>
                          <a:latin typeface="Cambria Math" panose="02040503050406030204" pitchFamily="18" charset="0"/>
                        </a:rPr>
                        <m:t>−</m:t>
                      </m:r>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r>
                        <a:rPr lang="en-US" sz="1200" i="1">
                          <a:solidFill>
                            <a:srgbClr val="004D95"/>
                          </a:solidFill>
                          <a:latin typeface="Cambria Math" panose="02040503050406030204" pitchFamily="18" charset="0"/>
                        </a:rPr>
                        <m:t> </m:t>
                      </m:r>
                    </m:oMath>
                  </a14:m>
                  <a:r>
                    <a:rPr lang="en-US" sz="1200" dirty="0">
                      <a:solidFill>
                        <a:srgbClr val="004D95"/>
                      </a:solidFill>
                    </a:rPr>
                    <a:t>:</a:t>
                  </a:r>
                </a:p>
                <a:p>
                  <a:r>
                    <a:rPr lang="en-US" sz="1200" dirty="0"/>
                    <a:t>&lt;=0.15 m 	loss: 0 (zero)</a:t>
                  </a:r>
                </a:p>
                <a:p>
                  <a:r>
                    <a:rPr lang="en-US" sz="1200" dirty="0"/>
                    <a:t>0.15~1 m 	loss: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m:t>
                          </m:r>
                          <m:r>
                            <a:rPr lang="en-US" sz="1200" i="1">
                              <a:latin typeface="Cambria Math" panose="02040503050406030204" pitchFamily="18" charset="0"/>
                            </a:rPr>
                            <m:t>𝐻</m:t>
                          </m:r>
                        </m:e>
                        <m:sub>
                          <m:r>
                            <a:rPr lang="en-US" sz="1200" i="1">
                              <a:latin typeface="Cambria Math" panose="02040503050406030204" pitchFamily="18" charset="0"/>
                            </a:rPr>
                            <m:t>𝑓𝑙𝑜𝑜𝑑</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𝐻</m:t>
                          </m:r>
                        </m:e>
                        <m:sub>
                          <m:r>
                            <a:rPr lang="en-US" sz="1200" i="1">
                              <a:latin typeface="Cambria Math" panose="02040503050406030204" pitchFamily="18" charset="0"/>
                            </a:rPr>
                            <m:t>𝑑𝑒𝑓𝑒𝑛𝑠𝑒</m:t>
                          </m:r>
                        </m:sub>
                      </m:sSub>
                      <m:r>
                        <a:rPr lang="en-US" sz="1200" b="0" i="1" smtClean="0">
                          <a:latin typeface="Cambria Math" panose="02040503050406030204" pitchFamily="18" charset="0"/>
                        </a:rPr>
                        <m:t>−0.15)</m:t>
                      </m:r>
                      <m:r>
                        <a:rPr lang="en-US" sz="1200" b="0" i="1" smtClean="0">
                          <a:latin typeface="Cambria Math" panose="02040503050406030204" pitchFamily="18" charset="0"/>
                          <a:ea typeface="Cambria Math" panose="02040503050406030204" pitchFamily="18" charset="0"/>
                        </a:rPr>
                        <m:t>×8 (</m:t>
                      </m:r>
                      <m:r>
                        <m:rPr>
                          <m:sty m:val="p"/>
                        </m:rPr>
                        <a:rPr lang="en-US" sz="1200" b="0" i="0" smtClean="0">
                          <a:latin typeface="Cambria Math" panose="02040503050406030204" pitchFamily="18" charset="0"/>
                          <a:ea typeface="Cambria Math" panose="02040503050406030204" pitchFamily="18" charset="0"/>
                        </a:rPr>
                        <m:t>million</m:t>
                      </m:r>
                      <m:r>
                        <a:rPr lang="en-US" sz="1200" b="0" i="1" smtClean="0">
                          <a:latin typeface="Cambria Math" panose="02040503050406030204" pitchFamily="18" charset="0"/>
                          <a:ea typeface="Cambria Math" panose="02040503050406030204" pitchFamily="18" charset="0"/>
                        </a:rPr>
                        <m:t> $)</m:t>
                      </m:r>
                    </m:oMath>
                  </a14:m>
                  <a:endParaRPr lang="en-US" sz="1200" dirty="0"/>
                </a:p>
                <a:p>
                  <a:r>
                    <a:rPr lang="en-US" sz="1200" dirty="0"/>
                    <a:t>&gt;=1 m	loss: </a:t>
                  </a:r>
                  <a14:m>
                    <m:oMath xmlns:m="http://schemas.openxmlformats.org/officeDocument/2006/math">
                      <m:r>
                        <a:rPr lang="en-US" sz="1200" b="0" i="0" smtClean="0">
                          <a:latin typeface="Cambria Math" panose="02040503050406030204" pitchFamily="18" charset="0"/>
                          <a:ea typeface="Cambria Math" panose="02040503050406030204" pitchFamily="18" charset="0"/>
                        </a:rPr>
                        <m:t>6.</m:t>
                      </m:r>
                      <m:r>
                        <a:rPr lang="en-US" sz="1200" i="1">
                          <a:latin typeface="Cambria Math" panose="02040503050406030204" pitchFamily="18" charset="0"/>
                          <a:ea typeface="Cambria Math" panose="02040503050406030204" pitchFamily="18" charset="0"/>
                        </a:rPr>
                        <m:t>8 (</m:t>
                      </m:r>
                      <m:r>
                        <m:rPr>
                          <m:sty m:val="p"/>
                        </m:rPr>
                        <a:rPr lang="en-US" sz="1200">
                          <a:latin typeface="Cambria Math" panose="02040503050406030204" pitchFamily="18" charset="0"/>
                          <a:ea typeface="Cambria Math" panose="02040503050406030204" pitchFamily="18" charset="0"/>
                        </a:rPr>
                        <m:t>million</m:t>
                      </m:r>
                      <m:r>
                        <a:rPr lang="en-US" sz="1200" i="1">
                          <a:latin typeface="Cambria Math" panose="02040503050406030204" pitchFamily="18" charset="0"/>
                          <a:ea typeface="Cambria Math" panose="02040503050406030204" pitchFamily="18" charset="0"/>
                        </a:rPr>
                        <m:t> $)</m:t>
                      </m:r>
                    </m:oMath>
                  </a14:m>
                  <a:r>
                    <a:rPr lang="en-US" sz="1200" dirty="0"/>
                    <a:t> </a:t>
                  </a:r>
                </a:p>
              </p:txBody>
            </p:sp>
          </mc:Choice>
          <mc:Fallback xmlns="">
            <p:sp>
              <p:nvSpPr>
                <p:cNvPr id="13" name="TextBox 12">
                  <a:extLst>
                    <a:ext uri="{FF2B5EF4-FFF2-40B4-BE49-F238E27FC236}">
                      <a16:creationId xmlns:a16="http://schemas.microsoft.com/office/drawing/2014/main" id="{69B1B620-55DE-4823-8C41-E181283B4427}"/>
                    </a:ext>
                  </a:extLst>
                </p:cNvPr>
                <p:cNvSpPr txBox="1">
                  <a:spLocks noRot="1" noChangeAspect="1" noMove="1" noResize="1" noEditPoints="1" noAdjustHandles="1" noChangeArrowheads="1" noChangeShapeType="1" noTextEdit="1"/>
                </p:cNvSpPr>
                <p:nvPr/>
              </p:nvSpPr>
              <p:spPr>
                <a:xfrm>
                  <a:off x="2535804" y="3720786"/>
                  <a:ext cx="4340452" cy="860620"/>
                </a:xfrm>
                <a:prstGeom prst="rect">
                  <a:avLst/>
                </a:prstGeom>
                <a:blipFill>
                  <a:blip r:embed="rId8"/>
                  <a:stretch>
                    <a:fillRect l="-140" t="-704" b="-4225"/>
                  </a:stretch>
                </a:blipFill>
              </p:spPr>
              <p:txBody>
                <a:bodyPr/>
                <a:lstStyle/>
                <a:p>
                  <a:r>
                    <a:rPr lang="en-US">
                      <a:noFill/>
                    </a:rPr>
                    <a:t> </a:t>
                  </a:r>
                </a:p>
              </p:txBody>
            </p:sp>
          </mc:Fallback>
        </mc:AlternateContent>
      </p:grpSp>
    </p:spTree>
    <p:extLst>
      <p:ext uri="{BB962C8B-B14F-4D97-AF65-F5344CB8AC3E}">
        <p14:creationId xmlns:p14="http://schemas.microsoft.com/office/powerpoint/2010/main" val="153332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a:t>
            </a:r>
            <a:r>
              <a:rPr lang="en-US" sz="2000" b="1" dirty="0">
                <a:solidFill>
                  <a:schemeClr val="bg1"/>
                </a:solidFill>
                <a:latin typeface="+mj-lt"/>
                <a:ea typeface="ＭＳ Ｐゴシック" pitchFamily="96" charset="-128"/>
              </a:rPr>
              <a:t>4. Exercise with R - Time-varying flood risk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34</a:t>
            </a:fld>
            <a:endParaRPr lang="de-DE" altLang="de-DE">
              <a:solidFill>
                <a:schemeClr val="tx1"/>
              </a:solidFill>
            </a:endParaRPr>
          </a:p>
        </p:txBody>
      </p:sp>
    </p:spTree>
    <p:extLst>
      <p:ext uri="{BB962C8B-B14F-4D97-AF65-F5344CB8AC3E}">
        <p14:creationId xmlns:p14="http://schemas.microsoft.com/office/powerpoint/2010/main" val="392484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5" name="TextBox 4">
            <a:extLst>
              <a:ext uri="{FF2B5EF4-FFF2-40B4-BE49-F238E27FC236}">
                <a16:creationId xmlns:a16="http://schemas.microsoft.com/office/drawing/2014/main" id="{270F3173-CCFE-402E-95F1-C20164395E49}"/>
              </a:ext>
            </a:extLst>
          </p:cNvPr>
          <p:cNvSpPr txBox="1"/>
          <p:nvPr/>
        </p:nvSpPr>
        <p:spPr>
          <a:xfrm>
            <a:off x="2137792" y="1345773"/>
            <a:ext cx="5458544" cy="24519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spcAft>
                <a:spcPts val="800"/>
              </a:spcAft>
              <a:buFont typeface="+mj-lt"/>
              <a:buAutoNum type="arabicParenR"/>
            </a:pPr>
            <a:r>
              <a:rPr lang="en-US" sz="2000" dirty="0">
                <a:solidFill>
                  <a:srgbClr val="00589C"/>
                </a:solidFill>
              </a:rPr>
              <a:t>What’s R: Installation, IDE</a:t>
            </a:r>
          </a:p>
          <a:p>
            <a:pPr marL="457200" indent="-457200">
              <a:spcAft>
                <a:spcPts val="800"/>
              </a:spcAft>
              <a:buFont typeface="+mj-lt"/>
              <a:buAutoNum type="arabicParenR"/>
            </a:pPr>
            <a:r>
              <a:rPr lang="en-US" sz="2000" dirty="0">
                <a:solidFill>
                  <a:srgbClr val="00589C"/>
                </a:solidFill>
              </a:rPr>
              <a:t>Data types and structures in R</a:t>
            </a:r>
          </a:p>
          <a:p>
            <a:pPr marL="457200" indent="-457200">
              <a:spcAft>
                <a:spcPts val="800"/>
              </a:spcAft>
              <a:buFont typeface="+mj-lt"/>
              <a:buAutoNum type="arabicParenR"/>
            </a:pPr>
            <a:r>
              <a:rPr lang="en-US" sz="2000" dirty="0">
                <a:solidFill>
                  <a:srgbClr val="00589C"/>
                </a:solidFill>
              </a:rPr>
              <a:t>Getting data into R</a:t>
            </a:r>
          </a:p>
          <a:p>
            <a:pPr marL="457200" indent="-457200">
              <a:spcAft>
                <a:spcPts val="800"/>
              </a:spcAft>
              <a:buFont typeface="+mj-lt"/>
              <a:buAutoNum type="arabicParenR"/>
            </a:pPr>
            <a:r>
              <a:rPr lang="en-US" sz="2000" dirty="0">
                <a:solidFill>
                  <a:srgbClr val="00589C"/>
                </a:solidFill>
              </a:rPr>
              <a:t>Functions and Control structures</a:t>
            </a:r>
          </a:p>
          <a:p>
            <a:pPr marL="457200" indent="-457200">
              <a:spcAft>
                <a:spcPts val="800"/>
              </a:spcAft>
              <a:buFont typeface="+mj-lt"/>
              <a:buAutoNum type="arabicParenR"/>
            </a:pPr>
            <a:r>
              <a:rPr lang="en-US" sz="2000" dirty="0">
                <a:solidFill>
                  <a:srgbClr val="00589C"/>
                </a:solidFill>
              </a:rPr>
              <a:t>Data manipulation</a:t>
            </a:r>
          </a:p>
          <a:p>
            <a:pPr marL="457200" indent="-457200">
              <a:spcAft>
                <a:spcPts val="800"/>
              </a:spcAft>
              <a:buFont typeface="+mj-lt"/>
              <a:buAutoNum type="arabicParenR"/>
            </a:pPr>
            <a:r>
              <a:rPr lang="en-US" sz="2000" dirty="0">
                <a:solidFill>
                  <a:srgbClr val="00589C"/>
                </a:solidFill>
              </a:rPr>
              <a:t>Graphic tools</a:t>
            </a:r>
          </a:p>
        </p:txBody>
      </p:sp>
      <p:sp>
        <p:nvSpPr>
          <p:cNvPr id="2" name="Slide Number Placeholder 1">
            <a:extLst>
              <a:ext uri="{FF2B5EF4-FFF2-40B4-BE49-F238E27FC236}">
                <a16:creationId xmlns:a16="http://schemas.microsoft.com/office/drawing/2014/main" id="{F3798487-A77E-4BA5-8289-22DAA97DB7D7}"/>
              </a:ext>
            </a:extLst>
          </p:cNvPr>
          <p:cNvSpPr>
            <a:spLocks noGrp="1"/>
          </p:cNvSpPr>
          <p:nvPr>
            <p:ph type="sldNum" sz="quarter" idx="11"/>
          </p:nvPr>
        </p:nvSpPr>
        <p:spPr/>
        <p:txBody>
          <a:bodyPr/>
          <a:lstStyle/>
          <a:p>
            <a:fld id="{48105EDC-34E1-4D80-B051-D0CBD59863B8}" type="slidenum">
              <a:rPr lang="de-DE" altLang="de-DE" smtClean="0"/>
              <a:pPr/>
              <a:t>4</a:t>
            </a:fld>
            <a:endParaRPr lang="de-DE" altLang="de-DE">
              <a:solidFill>
                <a:schemeClr val="tx1"/>
              </a:solidFill>
            </a:endParaRPr>
          </a:p>
        </p:txBody>
      </p:sp>
    </p:spTree>
    <p:extLst>
      <p:ext uri="{BB962C8B-B14F-4D97-AF65-F5344CB8AC3E}">
        <p14:creationId xmlns:p14="http://schemas.microsoft.com/office/powerpoint/2010/main" val="405324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2DA233-7D20-41C7-9191-C69AA8389E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63" y="699542"/>
            <a:ext cx="4233091" cy="3207302"/>
          </a:xfrm>
          <a:prstGeom prst="rect">
            <a:avLst/>
          </a:prstGeom>
          <a:ln>
            <a:solidFill>
              <a:schemeClr val="accent1">
                <a:lumMod val="75000"/>
              </a:schemeClr>
            </a:solidFill>
            <a:prstDash val="sysDot"/>
          </a:ln>
        </p:spPr>
      </p:pic>
      <p:pic>
        <p:nvPicPr>
          <p:cNvPr id="7" name="Picture 6">
            <a:extLst>
              <a:ext uri="{FF2B5EF4-FFF2-40B4-BE49-F238E27FC236}">
                <a16:creationId xmlns:a16="http://schemas.microsoft.com/office/drawing/2014/main" id="{FAA4C0EC-75E2-4109-86E4-27005309F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446" y="1319996"/>
            <a:ext cx="4291614" cy="3435846"/>
          </a:xfrm>
          <a:prstGeom prst="rect">
            <a:avLst/>
          </a:prstGeom>
          <a:ln>
            <a:solidFill>
              <a:schemeClr val="accent1">
                <a:lumMod val="75000"/>
              </a:schemeClr>
            </a:solidFill>
            <a:prstDash val="sysDash"/>
          </a:ln>
        </p:spPr>
      </p:pic>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Rectangle 1">
            <a:extLst>
              <a:ext uri="{FF2B5EF4-FFF2-40B4-BE49-F238E27FC236}">
                <a16:creationId xmlns:a16="http://schemas.microsoft.com/office/drawing/2014/main" id="{AB2C77AF-9A49-4F63-8319-309C2F25E5CE}"/>
              </a:ext>
            </a:extLst>
          </p:cNvPr>
          <p:cNvSpPr/>
          <p:nvPr/>
        </p:nvSpPr>
        <p:spPr>
          <a:xfrm>
            <a:off x="3491880" y="3906844"/>
            <a:ext cx="5525336" cy="738664"/>
          </a:xfrm>
          <a:prstGeom prst="rect">
            <a:avLst/>
          </a:prstGeom>
          <a:solidFill>
            <a:schemeClr val="bg1">
              <a:lumMod val="95000"/>
            </a:schemeClr>
          </a:solidFill>
        </p:spPr>
        <p:txBody>
          <a:bodyPr wrap="square">
            <a:spAutoFit/>
          </a:bodyPr>
          <a:lstStyle/>
          <a:p>
            <a:r>
              <a:rPr lang="en-US" sz="1400" dirty="0"/>
              <a:t>R project (download and installation): </a:t>
            </a:r>
            <a:r>
              <a:rPr lang="en-US" sz="1400" dirty="0">
                <a:hlinkClick r:id="rId5"/>
              </a:rPr>
              <a:t>https://www.r-project.org/</a:t>
            </a:r>
            <a:endParaRPr lang="en-US" sz="1400" dirty="0"/>
          </a:p>
          <a:p>
            <a:r>
              <a:rPr lang="en-US" sz="1400" dirty="0"/>
              <a:t>IDE: RStudio (</a:t>
            </a:r>
            <a:r>
              <a:rPr lang="en-US" sz="1400" dirty="0">
                <a:hlinkClick r:id="rId6"/>
              </a:rPr>
              <a:t>https://posit.co/download/rstudio-desktop/</a:t>
            </a:r>
            <a:r>
              <a:rPr lang="en-US" sz="1400" dirty="0"/>
              <a:t>)</a:t>
            </a:r>
          </a:p>
          <a:p>
            <a:r>
              <a:rPr lang="en-US" sz="1400" dirty="0"/>
              <a:t>Packages: </a:t>
            </a:r>
            <a:r>
              <a:rPr lang="en-US" sz="1050" dirty="0">
                <a:hlinkClick r:id="rId7"/>
              </a:rPr>
              <a:t>https://cran.r-project.org/web/packages/available_packages_by_name.html</a:t>
            </a:r>
            <a:endParaRPr lang="en-US" sz="1050" dirty="0"/>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555362"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1. What’s R</a:t>
            </a:r>
          </a:p>
        </p:txBody>
      </p:sp>
      <p:sp>
        <p:nvSpPr>
          <p:cNvPr id="13" name="Slide Number Placeholder 12">
            <a:extLst>
              <a:ext uri="{FF2B5EF4-FFF2-40B4-BE49-F238E27FC236}">
                <a16:creationId xmlns:a16="http://schemas.microsoft.com/office/drawing/2014/main" id="{291B6708-501E-4DEC-9C3E-1A300EB89B4D}"/>
              </a:ext>
            </a:extLst>
          </p:cNvPr>
          <p:cNvSpPr>
            <a:spLocks noGrp="1"/>
          </p:cNvSpPr>
          <p:nvPr>
            <p:ph type="sldNum" sz="quarter" idx="11"/>
          </p:nvPr>
        </p:nvSpPr>
        <p:spPr/>
        <p:txBody>
          <a:bodyPr/>
          <a:lstStyle/>
          <a:p>
            <a:fld id="{48105EDC-34E1-4D80-B051-D0CBD59863B8}" type="slidenum">
              <a:rPr lang="de-DE" altLang="de-DE" smtClean="0"/>
              <a:pPr/>
              <a:t>5</a:t>
            </a:fld>
            <a:endParaRPr lang="de-DE" altLang="de-DE">
              <a:solidFill>
                <a:schemeClr val="tx1"/>
              </a:solidFill>
            </a:endParaRPr>
          </a:p>
        </p:txBody>
      </p:sp>
    </p:spTree>
    <p:extLst>
      <p:ext uri="{BB962C8B-B14F-4D97-AF65-F5344CB8AC3E}">
        <p14:creationId xmlns:p14="http://schemas.microsoft.com/office/powerpoint/2010/main" val="418876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555362"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1. What’s R</a:t>
            </a:r>
          </a:p>
        </p:txBody>
      </p:sp>
      <p:sp>
        <p:nvSpPr>
          <p:cNvPr id="6" name="TextBox 5">
            <a:extLst>
              <a:ext uri="{FF2B5EF4-FFF2-40B4-BE49-F238E27FC236}">
                <a16:creationId xmlns:a16="http://schemas.microsoft.com/office/drawing/2014/main" id="{19EDC9F3-7FDC-4808-9807-0910CBA177AD}"/>
              </a:ext>
            </a:extLst>
          </p:cNvPr>
          <p:cNvSpPr txBox="1"/>
          <p:nvPr/>
        </p:nvSpPr>
        <p:spPr>
          <a:xfrm>
            <a:off x="631133" y="1359779"/>
            <a:ext cx="4536504" cy="2246769"/>
          </a:xfrm>
          <a:prstGeom prst="rect">
            <a:avLst/>
          </a:prstGeom>
          <a:noFill/>
        </p:spPr>
        <p:txBody>
          <a:bodyPr wrap="square" rtlCol="0">
            <a:spAutoFit/>
          </a:bodyPr>
          <a:lstStyle/>
          <a:p>
            <a:r>
              <a:rPr lang="en-US" sz="2000" dirty="0">
                <a:latin typeface="+mn-lt"/>
              </a:rPr>
              <a:t>Key advantages of R:</a:t>
            </a:r>
          </a:p>
          <a:p>
            <a:pPr marL="342900" indent="-342900">
              <a:buFont typeface="Wingdings" panose="05000000000000000000" pitchFamily="2" charset="2"/>
              <a:buChar char="Ø"/>
            </a:pPr>
            <a:r>
              <a:rPr lang="en-US" sz="2000" dirty="0">
                <a:latin typeface="+mn-lt"/>
              </a:rPr>
              <a:t>Free of charge</a:t>
            </a:r>
          </a:p>
          <a:p>
            <a:pPr marL="342900" indent="-342900">
              <a:buFont typeface="Wingdings" panose="05000000000000000000" pitchFamily="2" charset="2"/>
              <a:buChar char="Ø"/>
            </a:pPr>
            <a:r>
              <a:rPr lang="en-US" sz="2000" dirty="0">
                <a:latin typeface="+mn-lt"/>
              </a:rPr>
              <a:t>Cross-platform</a:t>
            </a:r>
          </a:p>
          <a:p>
            <a:pPr marL="342900" indent="-342900">
              <a:buFont typeface="Wingdings" panose="05000000000000000000" pitchFamily="2" charset="2"/>
              <a:buChar char="Ø"/>
            </a:pPr>
            <a:r>
              <a:rPr lang="en-US" sz="2000" dirty="0">
                <a:latin typeface="+mn-lt"/>
              </a:rPr>
              <a:t>Open source</a:t>
            </a:r>
          </a:p>
          <a:p>
            <a:pPr marL="342900" indent="-342900">
              <a:buFont typeface="Wingdings" panose="05000000000000000000" pitchFamily="2" charset="2"/>
              <a:buChar char="Ø"/>
            </a:pPr>
            <a:r>
              <a:rPr lang="en-US" sz="2000" dirty="0">
                <a:latin typeface="+mn-lt"/>
              </a:rPr>
              <a:t>Statistical facilities</a:t>
            </a:r>
          </a:p>
          <a:p>
            <a:pPr marL="342900" indent="-342900">
              <a:buFont typeface="Wingdings" panose="05000000000000000000" pitchFamily="2" charset="2"/>
              <a:buChar char="Ø"/>
            </a:pPr>
            <a:r>
              <a:rPr lang="en-US" sz="2000" dirty="0">
                <a:latin typeface="+mn-lt"/>
              </a:rPr>
              <a:t>Graphics capabilities</a:t>
            </a:r>
          </a:p>
          <a:p>
            <a:pPr marL="342900" indent="-342900">
              <a:buFont typeface="Wingdings" panose="05000000000000000000" pitchFamily="2" charset="2"/>
              <a:buChar char="Ø"/>
            </a:pPr>
            <a:r>
              <a:rPr lang="en-US" sz="2000" dirty="0">
                <a:latin typeface="+mn-lt"/>
              </a:rPr>
              <a:t>Interactive programming</a:t>
            </a:r>
          </a:p>
        </p:txBody>
      </p:sp>
      <p:pic>
        <p:nvPicPr>
          <p:cNvPr id="10" name="Picture 9">
            <a:extLst>
              <a:ext uri="{FF2B5EF4-FFF2-40B4-BE49-F238E27FC236}">
                <a16:creationId xmlns:a16="http://schemas.microsoft.com/office/drawing/2014/main" id="{136B7392-E2F6-44FE-BEC0-01C5472A21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5738" y="1219349"/>
            <a:ext cx="2863924" cy="2246769"/>
          </a:xfrm>
          <a:prstGeom prst="rect">
            <a:avLst/>
          </a:prstGeom>
        </p:spPr>
      </p:pic>
      <p:pic>
        <p:nvPicPr>
          <p:cNvPr id="12" name="Picture 11">
            <a:extLst>
              <a:ext uri="{FF2B5EF4-FFF2-40B4-BE49-F238E27FC236}">
                <a16:creationId xmlns:a16="http://schemas.microsoft.com/office/drawing/2014/main" id="{10C5CBA1-EE55-4CB2-8C22-B570017601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3911" y="1766751"/>
            <a:ext cx="3064295" cy="2389175"/>
          </a:xfrm>
          <a:prstGeom prst="rect">
            <a:avLst/>
          </a:prstGeom>
        </p:spPr>
      </p:pic>
      <p:sp>
        <p:nvSpPr>
          <p:cNvPr id="13" name="Slide Number Placeholder 12">
            <a:extLst>
              <a:ext uri="{FF2B5EF4-FFF2-40B4-BE49-F238E27FC236}">
                <a16:creationId xmlns:a16="http://schemas.microsoft.com/office/drawing/2014/main" id="{291B6708-501E-4DEC-9C3E-1A300EB89B4D}"/>
              </a:ext>
            </a:extLst>
          </p:cNvPr>
          <p:cNvSpPr>
            <a:spLocks noGrp="1"/>
          </p:cNvSpPr>
          <p:nvPr>
            <p:ph type="sldNum" sz="quarter" idx="11"/>
          </p:nvPr>
        </p:nvSpPr>
        <p:spPr/>
        <p:txBody>
          <a:bodyPr/>
          <a:lstStyle/>
          <a:p>
            <a:fld id="{48105EDC-34E1-4D80-B051-D0CBD59863B8}" type="slidenum">
              <a:rPr lang="de-DE" altLang="de-DE" smtClean="0"/>
              <a:pPr/>
              <a:t>6</a:t>
            </a:fld>
            <a:endParaRPr lang="de-DE" altLang="de-DE">
              <a:solidFill>
                <a:schemeClr val="tx1"/>
              </a:solidFill>
            </a:endParaRPr>
          </a:p>
        </p:txBody>
      </p:sp>
    </p:spTree>
    <p:extLst>
      <p:ext uri="{BB962C8B-B14F-4D97-AF65-F5344CB8AC3E}">
        <p14:creationId xmlns:p14="http://schemas.microsoft.com/office/powerpoint/2010/main" val="182229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5" name="TextBox 4">
            <a:extLst>
              <a:ext uri="{FF2B5EF4-FFF2-40B4-BE49-F238E27FC236}">
                <a16:creationId xmlns:a16="http://schemas.microsoft.com/office/drawing/2014/main" id="{270F3173-CCFE-402E-95F1-C20164395E49}"/>
              </a:ext>
            </a:extLst>
          </p:cNvPr>
          <p:cNvSpPr txBox="1"/>
          <p:nvPr/>
        </p:nvSpPr>
        <p:spPr>
          <a:xfrm>
            <a:off x="2411760" y="1345773"/>
            <a:ext cx="4464496" cy="24519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spcAft>
                <a:spcPts val="800"/>
              </a:spcAft>
              <a:buFont typeface="+mj-lt"/>
              <a:buAutoNum type="arabicParenR"/>
            </a:pPr>
            <a:r>
              <a:rPr lang="en-US" sz="2000" dirty="0">
                <a:solidFill>
                  <a:schemeClr val="accent3">
                    <a:lumMod val="85000"/>
                  </a:schemeClr>
                </a:solidFill>
              </a:rPr>
              <a:t>What’s R: Installation, IDE</a:t>
            </a:r>
          </a:p>
          <a:p>
            <a:pPr marL="457200" indent="-457200">
              <a:spcAft>
                <a:spcPts val="800"/>
              </a:spcAft>
              <a:buFont typeface="+mj-lt"/>
              <a:buAutoNum type="arabicParenR"/>
            </a:pPr>
            <a:r>
              <a:rPr lang="en-US" sz="2000" dirty="0">
                <a:solidFill>
                  <a:srgbClr val="00589C"/>
                </a:solidFill>
              </a:rPr>
              <a:t>Data types and structures in R</a:t>
            </a:r>
          </a:p>
          <a:p>
            <a:pPr marL="457200" indent="-457200">
              <a:spcAft>
                <a:spcPts val="800"/>
              </a:spcAft>
              <a:buFont typeface="+mj-lt"/>
              <a:buAutoNum type="arabicParenR"/>
            </a:pPr>
            <a:r>
              <a:rPr lang="en-US" sz="2000" dirty="0">
                <a:solidFill>
                  <a:srgbClr val="00589C"/>
                </a:solidFill>
              </a:rPr>
              <a:t>Getting data into R</a:t>
            </a:r>
          </a:p>
          <a:p>
            <a:pPr marL="457200" indent="-457200">
              <a:spcAft>
                <a:spcPts val="800"/>
              </a:spcAft>
              <a:buFont typeface="+mj-lt"/>
              <a:buAutoNum type="arabicParenR"/>
            </a:pPr>
            <a:r>
              <a:rPr lang="en-US" sz="2000" dirty="0">
                <a:solidFill>
                  <a:srgbClr val="00589C"/>
                </a:solidFill>
              </a:rPr>
              <a:t>Functions </a:t>
            </a:r>
            <a:r>
              <a:rPr lang="en-US" sz="2000" dirty="0">
                <a:solidFill>
                  <a:srgbClr val="E3E4E6"/>
                </a:solidFill>
              </a:rPr>
              <a:t>and Control structures</a:t>
            </a:r>
          </a:p>
          <a:p>
            <a:pPr marL="457200" indent="-457200">
              <a:spcAft>
                <a:spcPts val="800"/>
              </a:spcAft>
              <a:buFont typeface="+mj-lt"/>
              <a:buAutoNum type="arabicParenR"/>
            </a:pPr>
            <a:r>
              <a:rPr lang="en-US" sz="2000" dirty="0">
                <a:solidFill>
                  <a:srgbClr val="E3E4E6"/>
                </a:solidFill>
              </a:rPr>
              <a:t>Data manipulation</a:t>
            </a:r>
          </a:p>
          <a:p>
            <a:pPr marL="457200" indent="-457200">
              <a:spcAft>
                <a:spcPts val="800"/>
              </a:spcAft>
              <a:buFont typeface="+mj-lt"/>
              <a:buAutoNum type="arabicParenR"/>
            </a:pPr>
            <a:r>
              <a:rPr lang="en-US" sz="2000" dirty="0">
                <a:solidFill>
                  <a:srgbClr val="E3E4E6"/>
                </a:solidFill>
              </a:rPr>
              <a:t>Graphic tools</a:t>
            </a:r>
          </a:p>
        </p:txBody>
      </p:sp>
      <p:sp>
        <p:nvSpPr>
          <p:cNvPr id="2" name="Slide Number Placeholder 1">
            <a:extLst>
              <a:ext uri="{FF2B5EF4-FFF2-40B4-BE49-F238E27FC236}">
                <a16:creationId xmlns:a16="http://schemas.microsoft.com/office/drawing/2014/main" id="{F3798487-A77E-4BA5-8289-22DAA97DB7D7}"/>
              </a:ext>
            </a:extLst>
          </p:cNvPr>
          <p:cNvSpPr>
            <a:spLocks noGrp="1"/>
          </p:cNvSpPr>
          <p:nvPr>
            <p:ph type="sldNum" sz="quarter" idx="11"/>
          </p:nvPr>
        </p:nvSpPr>
        <p:spPr/>
        <p:txBody>
          <a:bodyPr/>
          <a:lstStyle/>
          <a:p>
            <a:fld id="{48105EDC-34E1-4D80-B051-D0CBD59863B8}" type="slidenum">
              <a:rPr lang="de-DE" altLang="de-DE" smtClean="0"/>
              <a:pPr/>
              <a:t>7</a:t>
            </a:fld>
            <a:endParaRPr lang="de-DE" altLang="de-DE">
              <a:solidFill>
                <a:schemeClr val="tx1"/>
              </a:solidFill>
            </a:endParaRPr>
          </a:p>
        </p:txBody>
      </p:sp>
    </p:spTree>
    <p:extLst>
      <p:ext uri="{BB962C8B-B14F-4D97-AF65-F5344CB8AC3E}">
        <p14:creationId xmlns:p14="http://schemas.microsoft.com/office/powerpoint/2010/main" val="290500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3616696"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types and structures</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8</a:t>
            </a:fld>
            <a:endParaRPr lang="de-DE" altLang="de-DE">
              <a:solidFill>
                <a:schemeClr val="tx1"/>
              </a:solidFill>
            </a:endParaRPr>
          </a:p>
        </p:txBody>
      </p:sp>
      <p:pic>
        <p:nvPicPr>
          <p:cNvPr id="2052" name="Picture 4" descr="R Programming Data Types">
            <a:extLst>
              <a:ext uri="{FF2B5EF4-FFF2-40B4-BE49-F238E27FC236}">
                <a16:creationId xmlns:a16="http://schemas.microsoft.com/office/drawing/2014/main" id="{EC19AD46-C1F0-44C9-8FE3-41564D5F1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491630"/>
            <a:ext cx="2817059" cy="24994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ED22B92F-96E1-4B74-91F1-CD85C3892878}"/>
              </a:ext>
            </a:extLst>
          </p:cNvPr>
          <p:cNvGraphicFramePr>
            <a:graphicFrameLocks noGrp="1"/>
          </p:cNvGraphicFramePr>
          <p:nvPr>
            <p:extLst>
              <p:ext uri="{D42A27DB-BD31-4B8C-83A1-F6EECF244321}">
                <p14:modId xmlns:p14="http://schemas.microsoft.com/office/powerpoint/2010/main" val="1218331487"/>
              </p:ext>
            </p:extLst>
          </p:nvPr>
        </p:nvGraphicFramePr>
        <p:xfrm>
          <a:off x="933934" y="1563638"/>
          <a:ext cx="5148572" cy="2160239"/>
        </p:xfrm>
        <a:graphic>
          <a:graphicData uri="http://schemas.openxmlformats.org/drawingml/2006/table">
            <a:tbl>
              <a:tblPr/>
              <a:tblGrid>
                <a:gridCol w="845288">
                  <a:extLst>
                    <a:ext uri="{9D8B030D-6E8A-4147-A177-3AD203B41FA5}">
                      <a16:colId xmlns:a16="http://schemas.microsoft.com/office/drawing/2014/main" val="3317068269"/>
                    </a:ext>
                  </a:extLst>
                </a:gridCol>
                <a:gridCol w="1494972">
                  <a:extLst>
                    <a:ext uri="{9D8B030D-6E8A-4147-A177-3AD203B41FA5}">
                      <a16:colId xmlns:a16="http://schemas.microsoft.com/office/drawing/2014/main" val="3648967592"/>
                    </a:ext>
                  </a:extLst>
                </a:gridCol>
                <a:gridCol w="2808312">
                  <a:extLst>
                    <a:ext uri="{9D8B030D-6E8A-4147-A177-3AD203B41FA5}">
                      <a16:colId xmlns:a16="http://schemas.microsoft.com/office/drawing/2014/main" val="3133621920"/>
                    </a:ext>
                  </a:extLst>
                </a:gridCol>
              </a:tblGrid>
              <a:tr h="253999">
                <a:tc>
                  <a:txBody>
                    <a:bodyPr/>
                    <a:lstStyle/>
                    <a:p>
                      <a:pPr algn="l" fontAlgn="t"/>
                      <a:r>
                        <a:rPr lang="en-US" sz="800" b="1" dirty="0">
                          <a:solidFill>
                            <a:srgbClr val="FF0000"/>
                          </a:solidFill>
                          <a:effectLst/>
                          <a:latin typeface="+mn-lt"/>
                        </a:rPr>
                        <a:t>Data type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Example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Description</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45187266"/>
                  </a:ext>
                </a:extLst>
              </a:tr>
              <a:tr h="555128">
                <a:tc>
                  <a:txBody>
                    <a:bodyPr/>
                    <a:lstStyle/>
                    <a:p>
                      <a:pPr algn="just" fontAlgn="t"/>
                      <a:r>
                        <a:rPr lang="en-US" sz="800" b="1" dirty="0">
                          <a:solidFill>
                            <a:srgbClr val="333333"/>
                          </a:solidFill>
                          <a:effectLst/>
                          <a:latin typeface="+mn-lt"/>
                        </a:rPr>
                        <a:t>Real numbers</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0.0, 12.3, -32.25, 112, 5432.0</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Decimal value is called numeric in R, and it is the default computational data type.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2141344"/>
                  </a:ext>
                </a:extLst>
              </a:tr>
              <a:tr h="336222">
                <a:tc>
                  <a:txBody>
                    <a:bodyPr/>
                    <a:lstStyle/>
                    <a:p>
                      <a:pPr algn="just" fontAlgn="t"/>
                      <a:r>
                        <a:rPr lang="en-US" sz="800" b="1" dirty="0">
                          <a:solidFill>
                            <a:srgbClr val="333333"/>
                          </a:solidFill>
                          <a:effectLst/>
                          <a:latin typeface="+mn-lt"/>
                        </a:rPr>
                        <a:t>Integer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0, 3, 66, 2346L</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Here, L can help tell R to store the value as an integer.</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25575320"/>
                  </a:ext>
                </a:extLst>
              </a:tr>
              <a:tr h="432514">
                <a:tc>
                  <a:txBody>
                    <a:bodyPr/>
                    <a:lstStyle/>
                    <a:p>
                      <a:pPr algn="just" fontAlgn="t"/>
                      <a:r>
                        <a:rPr lang="en-US" sz="800" b="1" dirty="0">
                          <a:solidFill>
                            <a:srgbClr val="333333"/>
                          </a:solidFill>
                          <a:effectLst/>
                          <a:latin typeface="+mn-lt"/>
                        </a:rPr>
                        <a:t>Logical (</a:t>
                      </a:r>
                      <a:r>
                        <a:rPr lang="en-US" sz="800" b="1" dirty="0" err="1">
                          <a:solidFill>
                            <a:srgbClr val="333333"/>
                          </a:solidFill>
                          <a:effectLst/>
                          <a:latin typeface="+mn-lt"/>
                        </a:rPr>
                        <a:t>boolean</a:t>
                      </a:r>
                      <a:r>
                        <a:rPr lang="en-US" sz="800" b="1" dirty="0">
                          <a:solidFill>
                            <a:srgbClr val="333333"/>
                          </a:solidFill>
                          <a:effectLst/>
                          <a:latin typeface="+mn-lt"/>
                        </a:rPr>
                        <a:t>)</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True, 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It is a special data type for data with only two possible values which can be construed as true/false.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25308455"/>
                  </a:ext>
                </a:extLst>
              </a:tr>
              <a:tr h="582376">
                <a:tc>
                  <a:txBody>
                    <a:bodyPr/>
                    <a:lstStyle/>
                    <a:p>
                      <a:pPr algn="just" fontAlgn="t"/>
                      <a:r>
                        <a:rPr lang="en-US" sz="800" b="1" dirty="0">
                          <a:solidFill>
                            <a:srgbClr val="333333"/>
                          </a:solidFill>
                          <a:effectLst/>
                          <a:latin typeface="+mn-lt"/>
                        </a:rPr>
                        <a:t>Character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'a', 'good', "TRUE", '35.4'</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In R programming, a character is used to represent string values. We convert objects into character values with the help of </a:t>
                      </a:r>
                      <a:r>
                        <a:rPr lang="en-US" sz="800" dirty="0" err="1">
                          <a:solidFill>
                            <a:srgbClr val="333333"/>
                          </a:solidFill>
                          <a:effectLst/>
                          <a:latin typeface="+mn-lt"/>
                        </a:rPr>
                        <a:t>as.character</a:t>
                      </a:r>
                      <a:r>
                        <a:rPr lang="en-US" sz="800" dirty="0">
                          <a:solidFill>
                            <a:srgbClr val="333333"/>
                          </a:solidFill>
                          <a:effectLst/>
                          <a:latin typeface="+mn-lt"/>
                        </a:rPr>
                        <a:t>() function.</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44398855"/>
                  </a:ext>
                </a:extLst>
              </a:tr>
            </a:tbl>
          </a:graphicData>
        </a:graphic>
      </p:graphicFrame>
      <p:sp>
        <p:nvSpPr>
          <p:cNvPr id="5" name="TextBox 4">
            <a:extLst>
              <a:ext uri="{FF2B5EF4-FFF2-40B4-BE49-F238E27FC236}">
                <a16:creationId xmlns:a16="http://schemas.microsoft.com/office/drawing/2014/main" id="{2EEAEEE9-C454-4071-8F94-AFB430CAC85E}"/>
              </a:ext>
            </a:extLst>
          </p:cNvPr>
          <p:cNvSpPr txBox="1"/>
          <p:nvPr/>
        </p:nvSpPr>
        <p:spPr>
          <a:xfrm rot="16200000">
            <a:off x="182678" y="2084389"/>
            <a:ext cx="881973" cy="307777"/>
          </a:xfrm>
          <a:prstGeom prst="rect">
            <a:avLst/>
          </a:prstGeom>
          <a:noFill/>
        </p:spPr>
        <p:txBody>
          <a:bodyPr wrap="none" rtlCol="0">
            <a:spAutoFit/>
          </a:bodyPr>
          <a:lstStyle/>
          <a:p>
            <a:r>
              <a:rPr lang="en-US" sz="1400" b="1" dirty="0">
                <a:solidFill>
                  <a:schemeClr val="accent5">
                    <a:lumMod val="50000"/>
                  </a:schemeClr>
                </a:solidFill>
              </a:rPr>
              <a:t>numeric</a:t>
            </a:r>
          </a:p>
        </p:txBody>
      </p:sp>
      <p:sp>
        <p:nvSpPr>
          <p:cNvPr id="8" name="TextBox 7">
            <a:extLst>
              <a:ext uri="{FF2B5EF4-FFF2-40B4-BE49-F238E27FC236}">
                <a16:creationId xmlns:a16="http://schemas.microsoft.com/office/drawing/2014/main" id="{2989B844-B70A-4A1E-9F68-D2A20D80B2D0}"/>
              </a:ext>
            </a:extLst>
          </p:cNvPr>
          <p:cNvSpPr txBox="1"/>
          <p:nvPr/>
        </p:nvSpPr>
        <p:spPr>
          <a:xfrm rot="16200000">
            <a:off x="60909" y="3075246"/>
            <a:ext cx="1128835" cy="307777"/>
          </a:xfrm>
          <a:prstGeom prst="rect">
            <a:avLst/>
          </a:prstGeom>
          <a:noFill/>
        </p:spPr>
        <p:txBody>
          <a:bodyPr wrap="none" rtlCol="0">
            <a:spAutoFit/>
          </a:bodyPr>
          <a:lstStyle/>
          <a:p>
            <a:r>
              <a:rPr lang="en-US" sz="1400" b="1" dirty="0">
                <a:solidFill>
                  <a:schemeClr val="accent5">
                    <a:lumMod val="50000"/>
                  </a:schemeClr>
                </a:solidFill>
              </a:rPr>
              <a:t>categorical</a:t>
            </a:r>
          </a:p>
        </p:txBody>
      </p:sp>
      <p:sp>
        <p:nvSpPr>
          <p:cNvPr id="7" name="Left Brace 6">
            <a:extLst>
              <a:ext uri="{FF2B5EF4-FFF2-40B4-BE49-F238E27FC236}">
                <a16:creationId xmlns:a16="http://schemas.microsoft.com/office/drawing/2014/main" id="{5E9BE4E0-F4C8-4ACE-BE8E-6F04B4BD48B9}"/>
              </a:ext>
            </a:extLst>
          </p:cNvPr>
          <p:cNvSpPr/>
          <p:nvPr/>
        </p:nvSpPr>
        <p:spPr bwMode="auto">
          <a:xfrm>
            <a:off x="822285" y="1923678"/>
            <a:ext cx="45719" cy="648072"/>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0" name="Left Brace 9">
            <a:extLst>
              <a:ext uri="{FF2B5EF4-FFF2-40B4-BE49-F238E27FC236}">
                <a16:creationId xmlns:a16="http://schemas.microsoft.com/office/drawing/2014/main" id="{03332633-3443-4655-A83F-D51FBFB47324}"/>
              </a:ext>
            </a:extLst>
          </p:cNvPr>
          <p:cNvSpPr/>
          <p:nvPr/>
        </p:nvSpPr>
        <p:spPr bwMode="auto">
          <a:xfrm>
            <a:off x="822285" y="2905098"/>
            <a:ext cx="45719" cy="648072"/>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9" name="TextBox 8">
            <a:extLst>
              <a:ext uri="{FF2B5EF4-FFF2-40B4-BE49-F238E27FC236}">
                <a16:creationId xmlns:a16="http://schemas.microsoft.com/office/drawing/2014/main" id="{8B027A49-B75B-4331-B654-8CB90C682755}"/>
              </a:ext>
            </a:extLst>
          </p:cNvPr>
          <p:cNvSpPr txBox="1"/>
          <p:nvPr/>
        </p:nvSpPr>
        <p:spPr>
          <a:xfrm>
            <a:off x="1870646" y="3995893"/>
            <a:ext cx="1333202" cy="461665"/>
          </a:xfrm>
          <a:prstGeom prst="rect">
            <a:avLst/>
          </a:prstGeom>
          <a:noFill/>
        </p:spPr>
        <p:txBody>
          <a:bodyPr wrap="square" rtlCol="0">
            <a:spAutoFit/>
          </a:bodyPr>
          <a:lstStyle/>
          <a:p>
            <a:r>
              <a:rPr lang="en-US" sz="1200" dirty="0">
                <a:solidFill>
                  <a:srgbClr val="FF0000"/>
                </a:solidFill>
              </a:rPr>
              <a:t>TRUE --&gt; 1</a:t>
            </a:r>
          </a:p>
          <a:p>
            <a:r>
              <a:rPr lang="en-US" sz="1200" dirty="0">
                <a:solidFill>
                  <a:srgbClr val="FF0000"/>
                </a:solidFill>
              </a:rPr>
              <a:t>FALSE --&gt; 0</a:t>
            </a:r>
          </a:p>
        </p:txBody>
      </p:sp>
      <p:sp>
        <p:nvSpPr>
          <p:cNvPr id="12" name="TextBox 11">
            <a:extLst>
              <a:ext uri="{FF2B5EF4-FFF2-40B4-BE49-F238E27FC236}">
                <a16:creationId xmlns:a16="http://schemas.microsoft.com/office/drawing/2014/main" id="{613FA11B-0717-4AE7-9A22-CF01F08AD0F4}"/>
              </a:ext>
            </a:extLst>
          </p:cNvPr>
          <p:cNvSpPr txBox="1"/>
          <p:nvPr/>
        </p:nvSpPr>
        <p:spPr>
          <a:xfrm>
            <a:off x="3203848" y="3991038"/>
            <a:ext cx="1711886" cy="461665"/>
          </a:xfrm>
          <a:prstGeom prst="rect">
            <a:avLst/>
          </a:prstGeom>
          <a:noFill/>
        </p:spPr>
        <p:txBody>
          <a:bodyPr wrap="square" rtlCol="0">
            <a:spAutoFit/>
          </a:bodyPr>
          <a:lstStyle/>
          <a:p>
            <a:r>
              <a:rPr lang="en-US" sz="1200" dirty="0">
                <a:solidFill>
                  <a:srgbClr val="FF0000"/>
                </a:solidFill>
              </a:rPr>
              <a:t>non-zero --&gt; TRUE 1</a:t>
            </a:r>
          </a:p>
          <a:p>
            <a:r>
              <a:rPr lang="en-US" sz="1200" dirty="0">
                <a:solidFill>
                  <a:srgbClr val="FF0000"/>
                </a:solidFill>
              </a:rPr>
              <a:t>0 --&gt; FALSE</a:t>
            </a:r>
          </a:p>
        </p:txBody>
      </p:sp>
    </p:spTree>
    <p:extLst>
      <p:ext uri="{BB962C8B-B14F-4D97-AF65-F5344CB8AC3E}">
        <p14:creationId xmlns:p14="http://schemas.microsoft.com/office/powerpoint/2010/main" val="289206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3616696"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types and structures</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9</a:t>
            </a:fld>
            <a:endParaRPr lang="de-DE" altLang="de-DE">
              <a:solidFill>
                <a:schemeClr val="tx1"/>
              </a:solidFill>
            </a:endParaRPr>
          </a:p>
        </p:txBody>
      </p:sp>
      <p:grpSp>
        <p:nvGrpSpPr>
          <p:cNvPr id="8" name="Group 7">
            <a:extLst>
              <a:ext uri="{FF2B5EF4-FFF2-40B4-BE49-F238E27FC236}">
                <a16:creationId xmlns:a16="http://schemas.microsoft.com/office/drawing/2014/main" id="{385AF51A-5225-44E5-A92A-0D68AD2077A1}"/>
              </a:ext>
            </a:extLst>
          </p:cNvPr>
          <p:cNvGrpSpPr/>
          <p:nvPr/>
        </p:nvGrpSpPr>
        <p:grpSpPr>
          <a:xfrm>
            <a:off x="5650067" y="1479029"/>
            <a:ext cx="3458437" cy="2820913"/>
            <a:chOff x="5650067" y="1623045"/>
            <a:chExt cx="3458437" cy="2820913"/>
          </a:xfrm>
        </p:grpSpPr>
        <p:sp>
          <p:nvSpPr>
            <p:cNvPr id="7" name="Rectangle 6">
              <a:extLst>
                <a:ext uri="{FF2B5EF4-FFF2-40B4-BE49-F238E27FC236}">
                  <a16:creationId xmlns:a16="http://schemas.microsoft.com/office/drawing/2014/main" id="{4D305DAC-D507-48D7-ABE3-08D8970BEA21}"/>
                </a:ext>
              </a:extLst>
            </p:cNvPr>
            <p:cNvSpPr/>
            <p:nvPr/>
          </p:nvSpPr>
          <p:spPr bwMode="auto">
            <a:xfrm>
              <a:off x="5650067" y="1623045"/>
              <a:ext cx="3403844" cy="2820913"/>
            </a:xfrm>
            <a:prstGeom prst="rect">
              <a:avLst/>
            </a:prstGeom>
            <a:no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pic>
          <p:nvPicPr>
            <p:cNvPr id="1026" name="Picture 2" descr="http://venus.ifca.unican.es/Rintro/_images/dataStructuresNew.png">
              <a:extLst>
                <a:ext uri="{FF2B5EF4-FFF2-40B4-BE49-F238E27FC236}">
                  <a16:creationId xmlns:a16="http://schemas.microsoft.com/office/drawing/2014/main" id="{00CFF6E6-291C-4994-94AF-C2D26C4F51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0067" y="1851670"/>
              <a:ext cx="3403844" cy="16327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CB3D3DD-6752-48BD-B1C0-670FC8DD86DC}"/>
                </a:ext>
              </a:extLst>
            </p:cNvPr>
            <p:cNvSpPr txBox="1"/>
            <p:nvPr/>
          </p:nvSpPr>
          <p:spPr>
            <a:xfrm>
              <a:off x="6775178" y="3791820"/>
              <a:ext cx="1814264" cy="400110"/>
            </a:xfrm>
            <a:prstGeom prst="rect">
              <a:avLst/>
            </a:prstGeom>
            <a:noFill/>
          </p:spPr>
          <p:txBody>
            <a:bodyPr wrap="square" rtlCol="0">
              <a:spAutoFit/>
            </a:bodyPr>
            <a:lstStyle/>
            <a:p>
              <a:r>
                <a:rPr lang="en-US" sz="2000" dirty="0">
                  <a:solidFill>
                    <a:schemeClr val="accent5">
                      <a:lumMod val="50000"/>
                    </a:schemeClr>
                  </a:solidFill>
                </a:rPr>
                <a:t>Data structure</a:t>
              </a:r>
              <a:endParaRPr lang="en-US" sz="1000" dirty="0">
                <a:solidFill>
                  <a:schemeClr val="accent5">
                    <a:lumMod val="50000"/>
                  </a:schemeClr>
                </a:solidFill>
              </a:endParaRPr>
            </a:p>
          </p:txBody>
        </p:sp>
        <p:sp>
          <p:nvSpPr>
            <p:cNvPr id="10" name="TextBox 9">
              <a:extLst>
                <a:ext uri="{FF2B5EF4-FFF2-40B4-BE49-F238E27FC236}">
                  <a16:creationId xmlns:a16="http://schemas.microsoft.com/office/drawing/2014/main" id="{9190EEAA-F5C7-49C9-ABDC-281D7F3E8207}"/>
                </a:ext>
              </a:extLst>
            </p:cNvPr>
            <p:cNvSpPr txBox="1"/>
            <p:nvPr/>
          </p:nvSpPr>
          <p:spPr>
            <a:xfrm>
              <a:off x="6256117" y="4152348"/>
              <a:ext cx="2852387" cy="276999"/>
            </a:xfrm>
            <a:prstGeom prst="rect">
              <a:avLst/>
            </a:prstGeom>
            <a:noFill/>
          </p:spPr>
          <p:txBody>
            <a:bodyPr wrap="square">
              <a:spAutoFit/>
            </a:bodyPr>
            <a:lstStyle/>
            <a:p>
              <a:r>
                <a:rPr lang="en-US" sz="1200" dirty="0"/>
                <a:t>a way of organizing and storing data </a:t>
              </a:r>
            </a:p>
          </p:txBody>
        </p:sp>
      </p:grpSp>
      <p:sp>
        <p:nvSpPr>
          <p:cNvPr id="9" name="Rectangle 8">
            <a:extLst>
              <a:ext uri="{FF2B5EF4-FFF2-40B4-BE49-F238E27FC236}">
                <a16:creationId xmlns:a16="http://schemas.microsoft.com/office/drawing/2014/main" id="{EDC04A99-5CEC-4474-9CF9-739D0D4AE647}"/>
              </a:ext>
            </a:extLst>
          </p:cNvPr>
          <p:cNvSpPr/>
          <p:nvPr/>
        </p:nvSpPr>
        <p:spPr>
          <a:xfrm>
            <a:off x="467544" y="1407028"/>
            <a:ext cx="5040560" cy="2964914"/>
          </a:xfrm>
          <a:prstGeom prst="rect">
            <a:avLst/>
          </a:prstGeom>
        </p:spPr>
        <p:txBody>
          <a:bodyPr wrap="square">
            <a:spAutoFit/>
          </a:bodyPr>
          <a:lstStyle/>
          <a:p>
            <a:r>
              <a:rPr lang="en-US" sz="1000" b="1" dirty="0">
                <a:solidFill>
                  <a:schemeClr val="bg2"/>
                </a:solidFill>
                <a:latin typeface="+mn-lt"/>
              </a:rPr>
              <a:t>1) </a:t>
            </a:r>
            <a:r>
              <a:rPr lang="en-US" sz="1000" b="1" dirty="0">
                <a:solidFill>
                  <a:schemeClr val="accent1">
                    <a:lumMod val="50000"/>
                  </a:schemeClr>
                </a:solidFill>
                <a:latin typeface="+mn-lt"/>
              </a:rPr>
              <a:t>Vector</a:t>
            </a:r>
            <a:r>
              <a:rPr lang="en-US" sz="1000" b="1" dirty="0">
                <a:solidFill>
                  <a:srgbClr val="0000FF"/>
                </a:solidFill>
                <a:latin typeface="+mn-lt"/>
              </a:rPr>
              <a:t> </a:t>
            </a:r>
          </a:p>
          <a:p>
            <a:r>
              <a:rPr lang="en-US" sz="1000" dirty="0">
                <a:solidFill>
                  <a:srgbClr val="000000"/>
                </a:solidFill>
                <a:latin typeface="+mn-lt"/>
              </a:rPr>
              <a:t>one-dimensional arrays used to store collection data of the same data type</a:t>
            </a:r>
          </a:p>
          <a:p>
            <a:pPr marL="742950" lvl="1" indent="-285750">
              <a:buFont typeface="Arial" panose="020B0604020202020204" pitchFamily="34" charset="0"/>
              <a:buChar char="•"/>
            </a:pPr>
            <a:r>
              <a:rPr lang="en-US" sz="1000" dirty="0">
                <a:solidFill>
                  <a:srgbClr val="000000"/>
                </a:solidFill>
                <a:latin typeface="+mn-lt"/>
              </a:rPr>
              <a:t>Numeric Vectors (data type: </a:t>
            </a:r>
            <a:r>
              <a:rPr lang="en-US" sz="1000" i="1" dirty="0">
                <a:solidFill>
                  <a:srgbClr val="000000"/>
                </a:solidFill>
                <a:latin typeface="+mn-lt"/>
              </a:rPr>
              <a:t>numeric</a:t>
            </a:r>
            <a:r>
              <a:rPr lang="en-US" sz="1000" dirty="0">
                <a:solidFill>
                  <a:srgbClr val="000000"/>
                </a:solidFill>
                <a:latin typeface="+mn-lt"/>
              </a:rPr>
              <a:t>) </a:t>
            </a:r>
          </a:p>
          <a:p>
            <a:pPr marL="742950" lvl="1" indent="-285750">
              <a:buFont typeface="Arial" panose="020B0604020202020204" pitchFamily="34" charset="0"/>
              <a:buChar char="•"/>
            </a:pPr>
            <a:r>
              <a:rPr lang="en-US" sz="1000" dirty="0">
                <a:solidFill>
                  <a:srgbClr val="000000"/>
                </a:solidFill>
                <a:latin typeface="+mn-lt"/>
              </a:rPr>
              <a:t>Logical Vectors (data type: </a:t>
            </a:r>
            <a:r>
              <a:rPr lang="en-US" sz="1000" i="1" dirty="0">
                <a:solidFill>
                  <a:srgbClr val="000000"/>
                </a:solidFill>
                <a:latin typeface="+mn-lt"/>
              </a:rPr>
              <a:t>logical</a:t>
            </a:r>
            <a:r>
              <a:rPr lang="en-US" sz="1000" dirty="0">
                <a:solidFill>
                  <a:srgbClr val="000000"/>
                </a:solidFill>
                <a:latin typeface="+mn-lt"/>
              </a:rPr>
              <a:t>)</a:t>
            </a:r>
          </a:p>
          <a:p>
            <a:pPr marL="742950" lvl="1" indent="-285750">
              <a:spcAft>
                <a:spcPts val="800"/>
              </a:spcAft>
              <a:buFont typeface="Arial" panose="020B0604020202020204" pitchFamily="34" charset="0"/>
              <a:buChar char="•"/>
            </a:pPr>
            <a:r>
              <a:rPr lang="en-US" sz="1000" dirty="0">
                <a:solidFill>
                  <a:srgbClr val="000000"/>
                </a:solidFill>
                <a:latin typeface="+mn-lt"/>
              </a:rPr>
              <a:t>Character Vector or text strings (data type: </a:t>
            </a:r>
            <a:r>
              <a:rPr lang="en-US" sz="1000" i="1" dirty="0">
                <a:solidFill>
                  <a:srgbClr val="000000"/>
                </a:solidFill>
                <a:latin typeface="+mn-lt"/>
              </a:rPr>
              <a:t>character</a:t>
            </a:r>
            <a:r>
              <a:rPr lang="en-US" sz="1000" dirty="0">
                <a:solidFill>
                  <a:srgbClr val="000000"/>
                </a:solidFill>
                <a:latin typeface="+mn-lt"/>
              </a:rPr>
              <a:t>)</a:t>
            </a:r>
          </a:p>
          <a:p>
            <a:r>
              <a:rPr lang="en-US" sz="1000" b="1" dirty="0">
                <a:solidFill>
                  <a:schemeClr val="bg2"/>
                </a:solidFill>
                <a:latin typeface="+mn-lt"/>
              </a:rPr>
              <a:t>2) </a:t>
            </a:r>
            <a:r>
              <a:rPr lang="en-US" sz="1000" b="1" dirty="0">
                <a:solidFill>
                  <a:srgbClr val="C00000"/>
                </a:solidFill>
                <a:latin typeface="+mn-lt"/>
              </a:rPr>
              <a:t>Matrix</a:t>
            </a:r>
            <a:r>
              <a:rPr lang="en-US" sz="1000" b="1" dirty="0">
                <a:solidFill>
                  <a:srgbClr val="0000FF"/>
                </a:solidFill>
                <a:latin typeface="+mn-lt"/>
              </a:rPr>
              <a:t> </a:t>
            </a:r>
          </a:p>
          <a:p>
            <a:r>
              <a:rPr lang="en-US" sz="1000" dirty="0">
                <a:solidFill>
                  <a:srgbClr val="000000"/>
                </a:solidFill>
                <a:latin typeface="+mn-lt"/>
              </a:rPr>
              <a:t>two-dimensional arrays to store collections of data of the same mode.</a:t>
            </a:r>
          </a:p>
          <a:p>
            <a:endParaRPr lang="en-US" sz="1000" b="1" dirty="0">
              <a:solidFill>
                <a:srgbClr val="0000FF"/>
              </a:solidFill>
              <a:latin typeface="+mn-lt"/>
            </a:endParaRPr>
          </a:p>
          <a:p>
            <a:r>
              <a:rPr lang="en-US" sz="1000" b="1" dirty="0">
                <a:solidFill>
                  <a:schemeClr val="bg2"/>
                </a:solidFill>
                <a:latin typeface="+mn-lt"/>
              </a:rPr>
              <a:t>3) </a:t>
            </a:r>
            <a:r>
              <a:rPr lang="en-US" sz="1000" b="1" dirty="0">
                <a:solidFill>
                  <a:srgbClr val="0000FF"/>
                </a:solidFill>
                <a:latin typeface="+mn-lt"/>
              </a:rPr>
              <a:t>Array</a:t>
            </a:r>
            <a:r>
              <a:rPr lang="en-US" sz="1000" b="1" dirty="0">
                <a:solidFill>
                  <a:srgbClr val="FF00FF"/>
                </a:solidFill>
                <a:latin typeface="+mn-lt"/>
              </a:rPr>
              <a:t> </a:t>
            </a:r>
          </a:p>
          <a:p>
            <a:r>
              <a:rPr lang="en-US" sz="1000" dirty="0">
                <a:solidFill>
                  <a:srgbClr val="000000"/>
                </a:solidFill>
                <a:latin typeface="+mn-lt"/>
              </a:rPr>
              <a:t>similar to matrices but they can be multi-dimensional (</a:t>
            </a:r>
            <a:r>
              <a:rPr lang="en-US" sz="1000" i="1" dirty="0">
                <a:solidFill>
                  <a:srgbClr val="000000"/>
                </a:solidFill>
                <a:latin typeface="+mn-lt"/>
              </a:rPr>
              <a:t>more than 2D</a:t>
            </a:r>
            <a:r>
              <a:rPr lang="en-US" sz="1000" dirty="0">
                <a:solidFill>
                  <a:srgbClr val="000000"/>
                </a:solidFill>
                <a:latin typeface="+mn-lt"/>
              </a:rPr>
              <a:t>) </a:t>
            </a:r>
          </a:p>
          <a:p>
            <a:endParaRPr lang="en-US" sz="1000" b="1" dirty="0">
              <a:solidFill>
                <a:srgbClr val="FF00FF"/>
              </a:solidFill>
              <a:latin typeface="+mn-lt"/>
            </a:endParaRPr>
          </a:p>
          <a:p>
            <a:r>
              <a:rPr lang="en-US" sz="1000" b="1" dirty="0">
                <a:solidFill>
                  <a:schemeClr val="bg2"/>
                </a:solidFill>
                <a:latin typeface="+mn-lt"/>
              </a:rPr>
              <a:t>4) </a:t>
            </a:r>
            <a:r>
              <a:rPr lang="en-US" sz="1000" b="1" dirty="0">
                <a:solidFill>
                  <a:srgbClr val="FF00FF"/>
                </a:solidFill>
                <a:latin typeface="+mn-lt"/>
              </a:rPr>
              <a:t>Data Frame</a:t>
            </a:r>
          </a:p>
          <a:p>
            <a:r>
              <a:rPr lang="en-US" sz="1000" dirty="0">
                <a:solidFill>
                  <a:srgbClr val="000000"/>
                </a:solidFill>
                <a:latin typeface="+mn-lt"/>
              </a:rPr>
              <a:t>Also 2D; generalization of matrix where different columns can store different data types.</a:t>
            </a:r>
          </a:p>
          <a:p>
            <a:endParaRPr lang="en-US" sz="1000" b="1" dirty="0">
              <a:solidFill>
                <a:srgbClr val="FF00FF"/>
              </a:solidFill>
              <a:latin typeface="+mn-lt"/>
            </a:endParaRPr>
          </a:p>
          <a:p>
            <a:r>
              <a:rPr lang="en-US" sz="1000" b="1" dirty="0">
                <a:solidFill>
                  <a:schemeClr val="bg2"/>
                </a:solidFill>
                <a:latin typeface="+mn-lt"/>
              </a:rPr>
              <a:t>5) </a:t>
            </a:r>
            <a:r>
              <a:rPr lang="en-US" sz="1000" b="1" dirty="0">
                <a:solidFill>
                  <a:srgbClr val="000000"/>
                </a:solidFill>
                <a:latin typeface="+mn-lt"/>
              </a:rPr>
              <a:t>List</a:t>
            </a:r>
          </a:p>
          <a:p>
            <a:r>
              <a:rPr lang="en-US" sz="1000" dirty="0">
                <a:solidFill>
                  <a:srgbClr val="000000"/>
                </a:solidFill>
                <a:latin typeface="+mn-lt"/>
              </a:rPr>
              <a:t>ordered collection of objects, where the elements can be of different data structures</a:t>
            </a:r>
          </a:p>
        </p:txBody>
      </p:sp>
    </p:spTree>
    <p:extLst>
      <p:ext uri="{BB962C8B-B14F-4D97-AF65-F5344CB8AC3E}">
        <p14:creationId xmlns:p14="http://schemas.microsoft.com/office/powerpoint/2010/main" val="4266850155"/>
      </p:ext>
    </p:extLst>
  </p:cSld>
  <p:clrMapOvr>
    <a:masterClrMapping/>
  </p:clrMapOvr>
</p:sld>
</file>

<file path=ppt/theme/theme1.xml><?xml version="1.0" encoding="utf-8"?>
<a:theme xmlns:a="http://schemas.openxmlformats.org/drawingml/2006/main" name="GFZ_Praesentation_DE">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Verdana"/>
        <a:ea typeface="ＭＳ Ｐゴシック"/>
        <a:cs typeface=""/>
      </a:majorFont>
      <a:minorFont>
        <a:latin typeface="Verdana"/>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FZ_Praesentation_blanko_eng.16x9 [Kompatibilitätsmodus]" id="{848BB4CB-CB3F-40D7-8280-F70AFA76886F}" vid="{74AA69A1-D48A-4BF3-AC59-BE1D7FD1E45A}"/>
    </a:ext>
  </a:ext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GFZ_Praesentation_ppt2013_16x9_en</Template>
  <TotalTime>0</TotalTime>
  <Words>2855</Words>
  <Application>Microsoft Office PowerPoint</Application>
  <PresentationFormat>On-screen Show (16:9)</PresentationFormat>
  <Paragraphs>580</Paragraphs>
  <Slides>34</Slides>
  <Notes>28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4" baseType="lpstr">
      <vt:lpstr>Plain</vt:lpstr>
      <vt:lpstr>Arial</vt:lpstr>
      <vt:lpstr>Calibri</vt:lpstr>
      <vt:lpstr>Cambria Math</vt:lpstr>
      <vt:lpstr>Consolas</vt:lpstr>
      <vt:lpstr>Courier New</vt:lpstr>
      <vt:lpstr>Verdana</vt:lpstr>
      <vt:lpstr>Wingdings</vt:lpstr>
      <vt:lpstr>GFZ_Praesentation_DE</vt:lpstr>
      <vt:lpstr>Formel</vt:lpstr>
      <vt:lpstr>Flood Risk Seminar</vt:lpstr>
      <vt:lpstr>Overview</vt:lpstr>
      <vt:lpstr>Timetable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AV-Medien_G222</dc:creator>
  <cp:lastModifiedBy>Xiaoxiang Guan</cp:lastModifiedBy>
  <cp:revision>314</cp:revision>
  <dcterms:created xsi:type="dcterms:W3CDTF">2018-04-25T15:07:40Z</dcterms:created>
  <dcterms:modified xsi:type="dcterms:W3CDTF">2024-05-16T15:06:30Z</dcterms:modified>
</cp:coreProperties>
</file>