
<file path=[Content_Types].xml><?xml version="1.0" encoding="utf-8"?>
<Types xmlns="http://schemas.openxmlformats.org/package/2006/content-types">
  <Default Extension="png" ContentType="image/png"/>
  <Default Extension="tmp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8" r:id="rId2"/>
    <p:sldId id="257" r:id="rId3"/>
    <p:sldId id="267" r:id="rId4"/>
    <p:sldId id="262" r:id="rId5"/>
    <p:sldId id="263" r:id="rId6"/>
    <p:sldId id="268" r:id="rId7"/>
    <p:sldId id="264" r:id="rId8"/>
    <p:sldId id="265" r:id="rId9"/>
    <p:sldId id="269" r:id="rId10"/>
    <p:sldId id="271" r:id="rId11"/>
    <p:sldId id="266" r:id="rId12"/>
    <p:sldId id="260" r:id="rId13"/>
    <p:sldId id="270" r:id="rId14"/>
    <p:sldId id="273" r:id="rId15"/>
    <p:sldId id="277" r:id="rId16"/>
    <p:sldId id="274" r:id="rId17"/>
    <p:sldId id="275" r:id="rId18"/>
    <p:sldId id="278" r:id="rId19"/>
    <p:sldId id="279" r:id="rId20"/>
  </p:sldIdLst>
  <p:sldSz cx="9144000" cy="5143500" type="screen16x9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D95"/>
    <a:srgbClr val="FFFFFF"/>
    <a:srgbClr val="00589C"/>
    <a:srgbClr val="E3E4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90" autoAdjust="0"/>
    <p:restoredTop sz="85784" autoAdjust="0"/>
  </p:normalViewPr>
  <p:slideViewPr>
    <p:cSldViewPr>
      <p:cViewPr varScale="1">
        <p:scale>
          <a:sx n="107" d="100"/>
          <a:sy n="107" d="100"/>
        </p:scale>
        <p:origin x="120" y="23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E6E11EAB-2FE2-43CA-B7D8-E6DC313F7CA3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32171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900">
                <a:solidFill>
                  <a:srgbClr val="004D95"/>
                </a:solidFill>
                <a:latin typeface="Verdana" pitchFamily="96" charset="0"/>
                <a:ea typeface="ＭＳ Ｐゴシック" pitchFamily="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000">
                <a:solidFill>
                  <a:srgbClr val="004D95"/>
                </a:solidFill>
                <a:latin typeface="Verdana" panose="020B0604030504040204" pitchFamily="34" charset="0"/>
              </a:defRPr>
            </a:lvl1pPr>
          </a:lstStyle>
          <a:p>
            <a:fld id="{0A463E84-36D0-47AB-AE84-D840C4315E64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720945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96" charset="0"/>
        <a:ea typeface="MS PGothic" panose="020B0600070205080204" pitchFamily="34" charset="-128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rgbClr val="004D95"/>
        </a:solidFill>
        <a:latin typeface="Verdana" pitchFamily="96" charset="0"/>
        <a:ea typeface="MS PGothic" panose="020B0600070205080204" pitchFamily="34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96" charset="0"/>
        <a:ea typeface="MS PGothic" panose="020B0600070205080204" pitchFamily="34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96" charset="0"/>
        <a:ea typeface="MS PGothic" panose="020B0600070205080204" pitchFamily="34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96" charset="0"/>
        <a:ea typeface="MS PGothic" panose="020B0600070205080204" pitchFamily="34" charset="-128"/>
        <a:cs typeface="ＭＳ Ｐゴシック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2290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>
              <a:latin typeface="Verdana" panose="020B0604030504040204" pitchFamily="34" charset="0"/>
            </a:endParaRPr>
          </a:p>
        </p:txBody>
      </p:sp>
      <p:sp>
        <p:nvSpPr>
          <p:cNvPr id="12291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E148176-B939-412E-99EE-385AF7CB1C17}" type="slidenum">
              <a:rPr lang="de-DE" altLang="de-DE" sz="1000">
                <a:solidFill>
                  <a:srgbClr val="004D95"/>
                </a:solidFill>
                <a:latin typeface="Verdana" panose="020B0604030504040204" pitchFamily="34" charset="0"/>
              </a:rPr>
              <a:pPr/>
              <a:t>1</a:t>
            </a:fld>
            <a:endParaRPr lang="de-DE" altLang="de-DE" sz="1000">
              <a:solidFill>
                <a:srgbClr val="004D95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1347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463E84-36D0-47AB-AE84-D840C4315E64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641814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463E84-36D0-47AB-AE84-D840C4315E64}" type="slidenum">
              <a:rPr lang="de-DE" altLang="de-DE" smtClean="0"/>
              <a:pPr/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74444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463E84-36D0-47AB-AE84-D840C4315E64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79105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463E84-36D0-47AB-AE84-D840C4315E64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54288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463E84-36D0-47AB-AE84-D840C4315E64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34008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463E84-36D0-47AB-AE84-D840C4315E64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43714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463E84-36D0-47AB-AE84-D840C4315E64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39721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Verdana" pitchFamily="96" charset="0"/>
                <a:ea typeface="MS PGothic" panose="020B0600070205080204" pitchFamily="34" charset="-128"/>
                <a:cs typeface="ＭＳ Ｐゴシック"/>
              </a:rPr>
              <a:t>A function is a set of statements organized together to perform a specific task. R has a large number of in-built functions and the user can create their own functions. In R, a function is an object so the R interpreter is able to pass control to the function, along with arguments that may be necessary for the function to accomplish the actions.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463E84-36D0-47AB-AE84-D840C4315E64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76098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Verdana" pitchFamily="96" charset="0"/>
                <a:ea typeface="MS PGothic" panose="020B0600070205080204" pitchFamily="34" charset="-128"/>
                <a:cs typeface="ＭＳ Ｐゴシック"/>
              </a:rPr>
              <a:t>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Verdana" pitchFamily="96" charset="0"/>
                <a:ea typeface="MS PGothic" panose="020B0600070205080204" pitchFamily="34" charset="-128"/>
                <a:cs typeface="ＭＳ Ｐゴシック"/>
              </a:rPr>
              <a:t>if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Verdana" pitchFamily="96" charset="0"/>
                <a:ea typeface="MS PGothic" panose="020B0600070205080204" pitchFamily="34" charset="-128"/>
                <a:cs typeface="ＭＳ Ｐゴシック"/>
              </a:rPr>
              <a:t>...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Verdana" pitchFamily="96" charset="0"/>
                <a:ea typeface="MS PGothic" panose="020B0600070205080204" pitchFamily="34" charset="-128"/>
                <a:cs typeface="ＭＳ Ｐゴシック"/>
              </a:rPr>
              <a:t>else statement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Verdana" pitchFamily="96" charset="0"/>
                <a:ea typeface="MS PGothic" panose="020B0600070205080204" pitchFamily="34" charset="-128"/>
                <a:cs typeface="ＭＳ Ｐゴシック"/>
              </a:rPr>
              <a:t> executes two different codes depending upon whether the test expression is true or false.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463E84-36D0-47AB-AE84-D840C4315E64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604245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Verdana" pitchFamily="96" charset="0"/>
                <a:ea typeface="MS PGothic" panose="020B0600070205080204" pitchFamily="34" charset="-128"/>
                <a:cs typeface="ＭＳ Ｐゴシック"/>
              </a:rPr>
              <a:t>Manipulation of data is the process of manipulating or changing information to make it more organized and readable.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Verdana" pitchFamily="96" charset="0"/>
                <a:ea typeface="MS PGothic" panose="020B0600070205080204" pitchFamily="34" charset="-128"/>
                <a:cs typeface="ＭＳ Ｐゴシック"/>
              </a:rPr>
              <a:t>You have to be able to deal with the data in the way you need it to use data properly and turn it into valuable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463E84-36D0-47AB-AE84-D840C4315E64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35480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0" y="1588"/>
            <a:ext cx="9144000" cy="5143500"/>
          </a:xfrm>
          <a:prstGeom prst="rect">
            <a:avLst/>
          </a:prstGeom>
          <a:solidFill>
            <a:srgbClr val="0058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de-DE" altLang="de-DE"/>
          </a:p>
        </p:txBody>
      </p:sp>
      <p:sp>
        <p:nvSpPr>
          <p:cNvPr id="5" name="Line 18"/>
          <p:cNvSpPr>
            <a:spLocks noChangeShapeType="1"/>
          </p:cNvSpPr>
          <p:nvPr/>
        </p:nvSpPr>
        <p:spPr bwMode="auto">
          <a:xfrm>
            <a:off x="-36513" y="4587875"/>
            <a:ext cx="9288463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6" name="Bild 11" descr="GFZ-LogoNeu_eng_neg_1c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4659313"/>
            <a:ext cx="587375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2400" y="228600"/>
            <a:ext cx="8839200" cy="15430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771650"/>
            <a:ext cx="8839200" cy="8001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de-DE" noProof="0"/>
              <a:t>Formatvorlage des Untertitelmasters durch Klicken bearbeiten</a:t>
            </a:r>
            <a:endParaRPr lang="de-DE" noProof="0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4744832"/>
            <a:ext cx="1331640" cy="28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581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>
              <a:defRPr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>
              <a:defRPr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>
              <a:defRPr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>
              <a:defRPr>
                <a:latin typeface="+mn-lt"/>
                <a:ea typeface="Arial Unicode MS" pitchFamily="34" charset="-128"/>
                <a:cs typeface="Arial Unicode MS" pitchFamily="34" charset="-128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105EDC-34E1-4D80-B051-D0CBD59863B8}" type="slidenum">
              <a:rPr lang="de-DE" altLang="de-DE"/>
              <a:pPr/>
              <a:t>‹#›</a:t>
            </a:fld>
            <a:endParaRPr lang="de-DE" alt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96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2400" y="1257300"/>
            <a:ext cx="4343400" cy="3028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57300"/>
            <a:ext cx="4343400" cy="3028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32C7EE-0DD2-4C7A-B362-5FAF3A75D56D}" type="slidenum">
              <a:rPr lang="de-DE" altLang="de-DE"/>
              <a:pPr/>
              <a:t>‹#›</a:t>
            </a:fld>
            <a:endParaRPr lang="de-DE" alt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438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AB479F-EF7F-4B2E-A81B-1A7DE36B62D2}" type="slidenum">
              <a:rPr lang="de-DE" altLang="de-DE"/>
              <a:pPr/>
              <a:t>‹#›</a:t>
            </a:fld>
            <a:endParaRPr lang="de-DE" alt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258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C05238-B3BF-498D-8B46-96DFE24180B0}" type="slidenum">
              <a:rPr lang="de-DE" altLang="de-DE"/>
              <a:pPr/>
              <a:t>‹#›</a:t>
            </a:fld>
            <a:endParaRPr lang="de-DE" alt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518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42CEB1-8695-4710-AD70-0F6B9EB4A9E3}" type="slidenum">
              <a:rPr lang="de-DE" altLang="de-DE"/>
              <a:pPr/>
              <a:t>‹#›</a:t>
            </a:fld>
            <a:endParaRPr lang="de-DE" alt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226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D40D77-E111-40D0-8F47-B615418AF78A}" type="slidenum">
              <a:rPr lang="de-DE" altLang="de-DE"/>
              <a:pPr/>
              <a:t>‹#›</a:t>
            </a:fld>
            <a:endParaRPr lang="de-DE" alt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147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228600"/>
            <a:ext cx="8839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57300"/>
            <a:ext cx="8839200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71600" y="4887913"/>
            <a:ext cx="5410200" cy="255587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Arial" charset="0"/>
                <a:ea typeface="ＭＳ Ｐゴシック" pitchFamily="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4887913"/>
            <a:ext cx="838200" cy="255587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bg2"/>
                </a:solidFill>
                <a:latin typeface="Verdana" panose="020B0604030504040204" pitchFamily="34" charset="0"/>
              </a:defRPr>
            </a:lvl1pPr>
          </a:lstStyle>
          <a:p>
            <a:fld id="{90D4C99E-7E1A-4B9A-BF08-BD24E44EFC6B}" type="slidenum">
              <a:rPr lang="de-DE" altLang="de-DE"/>
              <a:pPr/>
              <a:t>‹#›</a:t>
            </a:fld>
            <a:endParaRPr lang="de-DE" altLang="de-DE">
              <a:solidFill>
                <a:schemeClr val="tx1"/>
              </a:solidFill>
            </a:endParaRPr>
          </a:p>
        </p:txBody>
      </p:sp>
      <p:sp>
        <p:nvSpPr>
          <p:cNvPr id="2" name="Line 12"/>
          <p:cNvSpPr>
            <a:spLocks noChangeShapeType="1"/>
          </p:cNvSpPr>
          <p:nvPr/>
        </p:nvSpPr>
        <p:spPr bwMode="auto">
          <a:xfrm>
            <a:off x="0" y="4564063"/>
            <a:ext cx="9144000" cy="0"/>
          </a:xfrm>
          <a:prstGeom prst="line">
            <a:avLst/>
          </a:prstGeom>
          <a:noFill/>
          <a:ln w="6350">
            <a:solidFill>
              <a:srgbClr val="004D9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1031" name="Bild 10" descr="GFZ-LogoNeu_eng_4c.eps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4659313"/>
            <a:ext cx="576263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Grafik 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43" y="4803998"/>
            <a:ext cx="1135070" cy="15878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589C"/>
          </a:solidFill>
          <a:latin typeface="+mj-lt"/>
          <a:ea typeface="MS PGothic" panose="020B0600070205080204" pitchFamily="34" charset="-128"/>
          <a:cs typeface="ＭＳ Ｐゴシック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589C"/>
          </a:solidFill>
          <a:latin typeface="Verdana" pitchFamily="96" charset="0"/>
          <a:ea typeface="MS PGothic" panose="020B0600070205080204" pitchFamily="34" charset="-128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589C"/>
          </a:solidFill>
          <a:latin typeface="Verdana" pitchFamily="96" charset="0"/>
          <a:ea typeface="MS PGothic" panose="020B0600070205080204" pitchFamily="34" charset="-128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589C"/>
          </a:solidFill>
          <a:latin typeface="Verdana" pitchFamily="96" charset="0"/>
          <a:ea typeface="MS PGothic" panose="020B0600070205080204" pitchFamily="34" charset="-128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589C"/>
          </a:solidFill>
          <a:latin typeface="Verdana" pitchFamily="96" charset="0"/>
          <a:ea typeface="MS PGothic" panose="020B0600070205080204" pitchFamily="34" charset="-128"/>
          <a:cs typeface="ＭＳ Ｐゴシック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4D95"/>
          </a:solidFill>
          <a:latin typeface="Verdana" pitchFamily="96" charset="0"/>
          <a:ea typeface="ＭＳ Ｐゴシック" pitchFamily="96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4D95"/>
          </a:solidFill>
          <a:latin typeface="Verdana" pitchFamily="96" charset="0"/>
          <a:ea typeface="ＭＳ Ｐゴシック" pitchFamily="96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4D95"/>
          </a:solidFill>
          <a:latin typeface="Verdana" pitchFamily="96" charset="0"/>
          <a:ea typeface="ＭＳ Ｐゴシック" pitchFamily="96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4D95"/>
          </a:solidFill>
          <a:latin typeface="Verdana" pitchFamily="96" charset="0"/>
          <a:ea typeface="ＭＳ Ｐゴシック" pitchFamily="96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rgbClr val="00589C"/>
          </a:solidFill>
          <a:latin typeface="+mn-lt"/>
          <a:ea typeface="MS PGothic" panose="020B0600070205080204" pitchFamily="34" charset="-128"/>
          <a:cs typeface="ＭＳ Ｐゴシック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bg2"/>
          </a:solidFill>
          <a:latin typeface="+mn-lt"/>
          <a:ea typeface="MS PGothic" panose="020B0600070205080204" pitchFamily="34" charset="-128"/>
          <a:cs typeface="ＭＳ Ｐゴシック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tmp"/><Relationship Id="rId4" Type="http://schemas.openxmlformats.org/officeDocument/2006/relationships/image" Target="../media/image13.tm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project.org/" TargetMode="External"/><Relationship Id="rId7" Type="http://schemas.openxmlformats.org/officeDocument/2006/relationships/image" Target="../media/image6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mp"/><Relationship Id="rId5" Type="http://schemas.openxmlformats.org/officeDocument/2006/relationships/hyperlink" Target="https://cran.r-project.org/web/packages/available_packages_by_name.html" TargetMode="External"/><Relationship Id="rId4" Type="http://schemas.openxmlformats.org/officeDocument/2006/relationships/hyperlink" Target="https://posit.co/download/rstudio-desktop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altLang="de-DE" b="1" dirty="0"/>
              <a:t>Flood Risk Seminar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e-DE" dirty="0" err="1"/>
              <a:t>Exercise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2154260-26A0-43AE-BD3A-F95153BB0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3337690"/>
            <a:ext cx="8839200" cy="1183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200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589C"/>
                </a:solidFill>
                <a:latin typeface="+mn-lt"/>
                <a:ea typeface="MS PGothic" panose="020B0600070205080204" pitchFamily="34" charset="-128"/>
                <a:cs typeface="ＭＳ Ｐゴシック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bg2"/>
                </a:solidFill>
                <a:latin typeface="+mn-lt"/>
                <a:ea typeface="MS PGothic" panose="020B0600070205080204" pitchFamily="34" charset="-128"/>
                <a:cs typeface="ＭＳ Ｐゴシック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bg2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bg2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bg2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algn="l">
              <a:defRPr/>
            </a:pPr>
            <a:r>
              <a:rPr lang="de-DE" sz="1800" kern="0" dirty="0"/>
              <a:t>Xiaoxiang </a:t>
            </a:r>
            <a:r>
              <a:rPr lang="de-DE" sz="1800" kern="0" dirty="0" err="1"/>
              <a:t>Guan</a:t>
            </a:r>
            <a:r>
              <a:rPr lang="de-DE" sz="1800" kern="0" baseline="30000" dirty="0" err="1"/>
              <a:t>a</a:t>
            </a:r>
            <a:r>
              <a:rPr lang="de-DE" sz="1800" kern="0" dirty="0"/>
              <a:t>, Bruno </a:t>
            </a:r>
            <a:r>
              <a:rPr lang="de-DE" sz="1800" kern="0" dirty="0" err="1"/>
              <a:t>Merz</a:t>
            </a:r>
            <a:r>
              <a:rPr lang="de-DE" sz="1800" kern="0" baseline="30000" dirty="0" err="1"/>
              <a:t>a,b</a:t>
            </a:r>
            <a:endParaRPr lang="de-DE" sz="1800" kern="0" baseline="30000" dirty="0"/>
          </a:p>
          <a:p>
            <a:pPr algn="l">
              <a:defRPr/>
            </a:pPr>
            <a:endParaRPr lang="de-DE" sz="1200" kern="0" dirty="0"/>
          </a:p>
          <a:p>
            <a:pPr algn="l">
              <a:defRPr/>
            </a:pPr>
            <a:r>
              <a:rPr lang="de-DE" sz="1200" kern="0" dirty="0"/>
              <a:t>a. GFZ German Research </a:t>
            </a:r>
            <a:r>
              <a:rPr lang="de-DE" sz="1200" kern="0" dirty="0" err="1"/>
              <a:t>Centre</a:t>
            </a:r>
            <a:r>
              <a:rPr lang="de-DE" sz="1200" kern="0" dirty="0"/>
              <a:t> </a:t>
            </a:r>
            <a:r>
              <a:rPr lang="de-DE" sz="1200" kern="0" dirty="0" err="1"/>
              <a:t>for</a:t>
            </a:r>
            <a:r>
              <a:rPr lang="de-DE" sz="1200" kern="0" dirty="0"/>
              <a:t> </a:t>
            </a:r>
            <a:r>
              <a:rPr lang="de-DE" sz="1200" kern="0" dirty="0" err="1"/>
              <a:t>Geosciences</a:t>
            </a:r>
            <a:r>
              <a:rPr lang="de-DE" sz="1200" kern="0" dirty="0"/>
              <a:t>, </a:t>
            </a:r>
            <a:r>
              <a:rPr lang="de-DE" sz="1200" kern="0" dirty="0" err="1"/>
              <a:t>Section</a:t>
            </a:r>
            <a:r>
              <a:rPr lang="de-DE" sz="1200" kern="0" dirty="0"/>
              <a:t> </a:t>
            </a:r>
            <a:r>
              <a:rPr lang="de-DE" sz="1200" kern="0" dirty="0" err="1"/>
              <a:t>Hydrology</a:t>
            </a:r>
            <a:r>
              <a:rPr lang="de-DE" sz="1200" kern="0" dirty="0"/>
              <a:t>, Potsdam, Germany </a:t>
            </a:r>
          </a:p>
          <a:p>
            <a:pPr algn="l">
              <a:defRPr/>
            </a:pPr>
            <a:r>
              <a:rPr lang="de-DE" sz="1200" kern="0" dirty="0"/>
              <a:t>b. Institute </a:t>
            </a:r>
            <a:r>
              <a:rPr lang="de-DE" sz="1200" kern="0" dirty="0" err="1"/>
              <a:t>of</a:t>
            </a:r>
            <a:r>
              <a:rPr lang="de-DE" sz="1200" kern="0" dirty="0"/>
              <a:t> Environmental Science and </a:t>
            </a:r>
            <a:r>
              <a:rPr lang="de-DE" sz="1200" kern="0" dirty="0" err="1"/>
              <a:t>Geography</a:t>
            </a:r>
            <a:r>
              <a:rPr lang="de-DE" sz="1200" kern="0" dirty="0"/>
              <a:t>, University </a:t>
            </a:r>
            <a:r>
              <a:rPr lang="de-DE" sz="1200" kern="0" dirty="0" err="1"/>
              <a:t>of</a:t>
            </a:r>
            <a:r>
              <a:rPr lang="de-DE" sz="1200" kern="0" dirty="0"/>
              <a:t> Potsdam, Potsdam, Germany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1E6F0F-8952-48F7-B8A6-5C00D4C8363A}"/>
              </a:ext>
            </a:extLst>
          </p:cNvPr>
          <p:cNvSpPr/>
          <p:nvPr/>
        </p:nvSpPr>
        <p:spPr bwMode="auto">
          <a:xfrm>
            <a:off x="0" y="0"/>
            <a:ext cx="9144000" cy="627534"/>
          </a:xfrm>
          <a:prstGeom prst="rect">
            <a:avLst/>
          </a:prstGeom>
          <a:solidFill>
            <a:srgbClr val="00589C"/>
          </a:solidFill>
          <a:ln w="9525" cap="flat" cmpd="sng" algn="ctr">
            <a:solidFill>
              <a:srgbClr val="00589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96" charset="-128"/>
              </a:rPr>
              <a:t>Topic 1. Introduction to 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95171C-A629-451F-B41F-BBA81B01A78E}"/>
              </a:ext>
            </a:extLst>
          </p:cNvPr>
          <p:cNvSpPr/>
          <p:nvPr/>
        </p:nvSpPr>
        <p:spPr>
          <a:xfrm>
            <a:off x="611560" y="767484"/>
            <a:ext cx="4528804" cy="40011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589C"/>
                </a:solidFill>
              </a:rPr>
              <a:t>4. Functions and Control structures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A77301-7EC3-46B2-876D-812AAB1A3F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105EDC-34E1-4D80-B051-D0CBD59863B8}" type="slidenum">
              <a:rPr lang="de-DE" altLang="de-DE" smtClean="0"/>
              <a:pPr/>
              <a:t>10</a:t>
            </a:fld>
            <a:endParaRPr lang="de-DE" altLang="de-DE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7000C0-914C-40E3-85B4-E1D412810D8B}"/>
              </a:ext>
            </a:extLst>
          </p:cNvPr>
          <p:cNvSpPr/>
          <p:nvPr/>
        </p:nvSpPr>
        <p:spPr>
          <a:xfrm>
            <a:off x="899592" y="1257044"/>
            <a:ext cx="2911374" cy="9566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589C"/>
                </a:solidFill>
                <a:latin typeface="+mn-lt"/>
              </a:rPr>
              <a:t>Control structures:</a:t>
            </a:r>
          </a:p>
          <a:p>
            <a:pPr marL="342900" indent="-342900"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+mn-lt"/>
              </a:rPr>
              <a:t>If-Else statements </a:t>
            </a:r>
          </a:p>
          <a:p>
            <a:pPr marL="342900" indent="-342900"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+mn-lt"/>
              </a:rPr>
              <a:t>Loops</a:t>
            </a:r>
            <a:endParaRPr lang="en-US" dirty="0">
              <a:latin typeface="+mn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4F9BD2-480A-44BA-A22B-FE5F1B08F5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84" y="2213716"/>
            <a:ext cx="2993076" cy="28205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F2BBC3-5267-4C18-9FB4-773EE2DF48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1489690"/>
            <a:ext cx="2099977" cy="30467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6D29981-3DA0-4725-81EB-CE758D1C0F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298" y="1451141"/>
            <a:ext cx="2067679" cy="304674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AC437D2-B95B-4D51-BC2B-AAB513A124AA}"/>
              </a:ext>
            </a:extLst>
          </p:cNvPr>
          <p:cNvSpPr txBox="1"/>
          <p:nvPr/>
        </p:nvSpPr>
        <p:spPr>
          <a:xfrm>
            <a:off x="4819490" y="1320413"/>
            <a:ext cx="2010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589C"/>
                </a:solidFill>
                <a:latin typeface="+mn-lt"/>
              </a:rPr>
              <a:t>While-type loop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FF09E2-5DE5-4899-BBA8-BFA7D6F5958F}"/>
              </a:ext>
            </a:extLst>
          </p:cNvPr>
          <p:cNvSpPr txBox="1"/>
          <p:nvPr/>
        </p:nvSpPr>
        <p:spPr>
          <a:xfrm>
            <a:off x="7069323" y="1320413"/>
            <a:ext cx="1733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589C"/>
                </a:solidFill>
                <a:latin typeface="+mn-lt"/>
              </a:rPr>
              <a:t>For-type loop</a:t>
            </a:r>
          </a:p>
        </p:txBody>
      </p:sp>
    </p:spTree>
    <p:extLst>
      <p:ext uri="{BB962C8B-B14F-4D97-AF65-F5344CB8AC3E}">
        <p14:creationId xmlns:p14="http://schemas.microsoft.com/office/powerpoint/2010/main" val="2090666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1E6F0F-8952-48F7-B8A6-5C00D4C8363A}"/>
              </a:ext>
            </a:extLst>
          </p:cNvPr>
          <p:cNvSpPr/>
          <p:nvPr/>
        </p:nvSpPr>
        <p:spPr bwMode="auto">
          <a:xfrm>
            <a:off x="0" y="0"/>
            <a:ext cx="9144000" cy="627534"/>
          </a:xfrm>
          <a:prstGeom prst="rect">
            <a:avLst/>
          </a:prstGeom>
          <a:solidFill>
            <a:srgbClr val="00589C"/>
          </a:solidFill>
          <a:ln w="9525" cap="flat" cmpd="sng" algn="ctr">
            <a:solidFill>
              <a:srgbClr val="00589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96" charset="-128"/>
              </a:rPr>
              <a:t>Topic 1. Introduction to 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95171C-A629-451F-B41F-BBA81B01A78E}"/>
              </a:ext>
            </a:extLst>
          </p:cNvPr>
          <p:cNvSpPr/>
          <p:nvPr/>
        </p:nvSpPr>
        <p:spPr>
          <a:xfrm>
            <a:off x="611560" y="767484"/>
            <a:ext cx="2690160" cy="40011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589C"/>
                </a:solidFill>
              </a:rPr>
              <a:t>5. Data manipulation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A77301-7EC3-46B2-876D-812AAB1A3F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105EDC-34E1-4D80-B051-D0CBD59863B8}" type="slidenum">
              <a:rPr lang="de-DE" altLang="de-DE" smtClean="0"/>
              <a:pPr/>
              <a:t>11</a:t>
            </a:fld>
            <a:endParaRPr lang="de-DE" altLang="de-DE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2FB96F4-F0F6-47CB-B256-11F4B4F142FF}"/>
              </a:ext>
            </a:extLst>
          </p:cNvPr>
          <p:cNvSpPr/>
          <p:nvPr/>
        </p:nvSpPr>
        <p:spPr bwMode="auto">
          <a:xfrm>
            <a:off x="1403648" y="2195618"/>
            <a:ext cx="1097280" cy="457200"/>
          </a:xfrm>
          <a:prstGeom prst="ellipse">
            <a:avLst/>
          </a:prstGeom>
          <a:solidFill>
            <a:schemeClr val="accent5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589C"/>
                </a:solidFill>
                <a:effectLst/>
                <a:latin typeface="Arial" charset="0"/>
                <a:ea typeface="ＭＳ Ｐゴシック" pitchFamily="96" charset="-128"/>
              </a:rPr>
              <a:t>create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9C3BE9C-6A26-4E4B-90B9-D878771D3AD1}"/>
              </a:ext>
            </a:extLst>
          </p:cNvPr>
          <p:cNvSpPr/>
          <p:nvPr/>
        </p:nvSpPr>
        <p:spPr bwMode="auto">
          <a:xfrm>
            <a:off x="2735796" y="1891700"/>
            <a:ext cx="1097280" cy="457200"/>
          </a:xfrm>
          <a:prstGeom prst="ellipse">
            <a:avLst/>
          </a:prstGeom>
          <a:solidFill>
            <a:schemeClr val="accent5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589C"/>
                </a:solidFill>
                <a:effectLst/>
                <a:latin typeface="Arial" charset="0"/>
                <a:ea typeface="ＭＳ Ｐゴシック" pitchFamily="96" charset="-128"/>
              </a:rPr>
              <a:t>add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CCEF817-3CD4-4888-9FB2-F759C088DDA2}"/>
              </a:ext>
            </a:extLst>
          </p:cNvPr>
          <p:cNvSpPr/>
          <p:nvPr/>
        </p:nvSpPr>
        <p:spPr bwMode="auto">
          <a:xfrm>
            <a:off x="1456363" y="3058010"/>
            <a:ext cx="1097280" cy="457200"/>
          </a:xfrm>
          <a:prstGeom prst="ellipse">
            <a:avLst/>
          </a:prstGeom>
          <a:solidFill>
            <a:schemeClr val="accent5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589C"/>
                </a:solidFill>
                <a:effectLst/>
                <a:latin typeface="Arial" charset="0"/>
                <a:ea typeface="ＭＳ Ｐゴシック" pitchFamily="96" charset="-128"/>
              </a:rPr>
              <a:t>remove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452FB40-79F4-40C9-AD68-CF4AF10B5308}"/>
              </a:ext>
            </a:extLst>
          </p:cNvPr>
          <p:cNvSpPr/>
          <p:nvPr/>
        </p:nvSpPr>
        <p:spPr bwMode="auto">
          <a:xfrm>
            <a:off x="2754842" y="2767350"/>
            <a:ext cx="1097280" cy="457200"/>
          </a:xfrm>
          <a:prstGeom prst="ellipse">
            <a:avLst/>
          </a:prstGeom>
          <a:solidFill>
            <a:schemeClr val="accent5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589C"/>
                </a:solidFill>
                <a:effectLst/>
                <a:latin typeface="Arial" charset="0"/>
                <a:ea typeface="ＭＳ Ｐゴシック" pitchFamily="96" charset="-128"/>
              </a:rPr>
              <a:t>alter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E0B6F8A-1112-486F-AD59-678E77B7E820}"/>
              </a:ext>
            </a:extLst>
          </p:cNvPr>
          <p:cNvSpPr/>
          <p:nvPr/>
        </p:nvSpPr>
        <p:spPr bwMode="auto">
          <a:xfrm>
            <a:off x="4067944" y="2051172"/>
            <a:ext cx="1097280" cy="457200"/>
          </a:xfrm>
          <a:prstGeom prst="ellipse">
            <a:avLst/>
          </a:prstGeom>
          <a:solidFill>
            <a:schemeClr val="accent5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589C"/>
                </a:solidFill>
                <a:effectLst/>
                <a:latin typeface="Arial" charset="0"/>
                <a:ea typeface="ＭＳ Ｐゴシック" pitchFamily="96" charset="-128"/>
              </a:rPr>
              <a:t>filter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B59A101-DCAE-4A32-940E-3ED4900B4F6A}"/>
              </a:ext>
            </a:extLst>
          </p:cNvPr>
          <p:cNvSpPr/>
          <p:nvPr/>
        </p:nvSpPr>
        <p:spPr bwMode="auto">
          <a:xfrm>
            <a:off x="4067944" y="3515210"/>
            <a:ext cx="1097280" cy="457200"/>
          </a:xfrm>
          <a:prstGeom prst="ellipse">
            <a:avLst/>
          </a:prstGeom>
          <a:solidFill>
            <a:schemeClr val="accent5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589C"/>
                </a:solidFill>
                <a:effectLst/>
                <a:latin typeface="Arial" charset="0"/>
                <a:ea typeface="ＭＳ Ｐゴシック" pitchFamily="96" charset="-128"/>
              </a:rPr>
              <a:t>merge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9F6737-8B9E-476E-8235-9A048C1577B1}"/>
              </a:ext>
            </a:extLst>
          </p:cNvPr>
          <p:cNvSpPr/>
          <p:nvPr/>
        </p:nvSpPr>
        <p:spPr bwMode="auto">
          <a:xfrm>
            <a:off x="2585192" y="3655295"/>
            <a:ext cx="1097280" cy="457200"/>
          </a:xfrm>
          <a:prstGeom prst="ellipse">
            <a:avLst/>
          </a:prstGeom>
          <a:solidFill>
            <a:schemeClr val="accent5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589C"/>
                </a:solidFill>
                <a:effectLst/>
                <a:latin typeface="Arial" charset="0"/>
                <a:ea typeface="ＭＳ Ｐゴシック" pitchFamily="96" charset="-128"/>
              </a:rPr>
              <a:t>group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CA2903-045C-4803-8E29-AA4AD5053F72}"/>
              </a:ext>
            </a:extLst>
          </p:cNvPr>
          <p:cNvSpPr/>
          <p:nvPr/>
        </p:nvSpPr>
        <p:spPr bwMode="auto">
          <a:xfrm>
            <a:off x="4211960" y="2783191"/>
            <a:ext cx="1199802" cy="457200"/>
          </a:xfrm>
          <a:prstGeom prst="ellipse">
            <a:avLst/>
          </a:prstGeom>
          <a:solidFill>
            <a:schemeClr val="accent5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589C"/>
                </a:solidFill>
                <a:effectLst/>
                <a:latin typeface="Arial" charset="0"/>
                <a:ea typeface="ＭＳ Ｐゴシック" pitchFamily="96" charset="-128"/>
              </a:rPr>
              <a:t>reshape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30480B4-A8D7-44FA-A112-472EBC7D6401}"/>
              </a:ext>
            </a:extLst>
          </p:cNvPr>
          <p:cNvSpPr/>
          <p:nvPr/>
        </p:nvSpPr>
        <p:spPr bwMode="auto">
          <a:xfrm>
            <a:off x="1115616" y="1487564"/>
            <a:ext cx="4824536" cy="2884386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96" charset="-128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DC3E45A1-6061-41A7-BA8D-A882F2C98A8A}"/>
              </a:ext>
            </a:extLst>
          </p:cNvPr>
          <p:cNvSpPr/>
          <p:nvPr/>
        </p:nvSpPr>
        <p:spPr bwMode="auto">
          <a:xfrm>
            <a:off x="5940152" y="2783191"/>
            <a:ext cx="576064" cy="274819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96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C14A6F-9F52-41C2-8589-9DFD8ADB9512}"/>
              </a:ext>
            </a:extLst>
          </p:cNvPr>
          <p:cNvSpPr txBox="1"/>
          <p:nvPr/>
        </p:nvSpPr>
        <p:spPr>
          <a:xfrm>
            <a:off x="6516216" y="2571750"/>
            <a:ext cx="2088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589C"/>
                </a:solidFill>
                <a:latin typeface="+mn-lt"/>
              </a:rPr>
              <a:t>Structural data</a:t>
            </a:r>
          </a:p>
        </p:txBody>
      </p:sp>
    </p:spTree>
    <p:extLst>
      <p:ext uri="{BB962C8B-B14F-4D97-AF65-F5344CB8AC3E}">
        <p14:creationId xmlns:p14="http://schemas.microsoft.com/office/powerpoint/2010/main" val="2991070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1E6F0F-8952-48F7-B8A6-5C00D4C8363A}"/>
              </a:ext>
            </a:extLst>
          </p:cNvPr>
          <p:cNvSpPr/>
          <p:nvPr/>
        </p:nvSpPr>
        <p:spPr bwMode="auto">
          <a:xfrm>
            <a:off x="0" y="0"/>
            <a:ext cx="9144000" cy="627534"/>
          </a:xfrm>
          <a:prstGeom prst="rect">
            <a:avLst/>
          </a:prstGeom>
          <a:solidFill>
            <a:srgbClr val="00589C"/>
          </a:solidFill>
          <a:ln w="9525" cap="flat" cmpd="sng" algn="ctr">
            <a:solidFill>
              <a:srgbClr val="00589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96" charset="-128"/>
              </a:rPr>
              <a:t>Topic 2</a:t>
            </a:r>
            <a:r>
              <a:rPr lang="en-US" sz="2000" b="1" dirty="0">
                <a:solidFill>
                  <a:schemeClr val="bg1"/>
                </a:solidFill>
                <a:latin typeface="+mj-lt"/>
                <a:ea typeface="ＭＳ Ｐゴシック" pitchFamily="96" charset="-128"/>
              </a:rPr>
              <a:t>. Exercise with R – R basics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  <a:ea typeface="ＭＳ Ｐゴシック" pitchFamily="96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70EC6C-AAF5-4D83-AEC1-C7F2433683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105EDC-34E1-4D80-B051-D0CBD59863B8}" type="slidenum">
              <a:rPr lang="de-DE" altLang="de-DE" smtClean="0"/>
              <a:pPr/>
              <a:t>12</a:t>
            </a:fld>
            <a:endParaRPr lang="de-DE" altLang="de-DE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E5CC89-E705-44C5-A0B0-5545A3228610}"/>
              </a:ext>
            </a:extLst>
          </p:cNvPr>
          <p:cNvSpPr/>
          <p:nvPr/>
        </p:nvSpPr>
        <p:spPr>
          <a:xfrm>
            <a:off x="1091111" y="1140589"/>
            <a:ext cx="696177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n-lt"/>
              </a:rPr>
              <a:t>Exercises: 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arenR"/>
            </a:pPr>
            <a:r>
              <a:rPr lang="en-US" sz="1200" dirty="0">
                <a:latin typeface="+mn-lt"/>
              </a:rPr>
              <a:t>getting data into R and find data file here: data/Example_data.csv, use </a:t>
            </a:r>
            <a:r>
              <a:rPr lang="en-US" sz="1200" dirty="0" err="1">
                <a:latin typeface="+mn-lt"/>
              </a:rPr>
              <a:t>read.table</a:t>
            </a:r>
            <a:r>
              <a:rPr lang="en-US" sz="1200" dirty="0">
                <a:latin typeface="+mn-lt"/>
              </a:rPr>
              <a:t>() function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arenR"/>
            </a:pPr>
            <a:r>
              <a:rPr lang="en-US" sz="1200" dirty="0">
                <a:latin typeface="+mn-lt"/>
              </a:rPr>
              <a:t>Check the dimensions of the imported data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arenR"/>
            </a:pPr>
            <a:r>
              <a:rPr lang="en-US" sz="1200" dirty="0">
                <a:latin typeface="+mn-lt"/>
              </a:rPr>
              <a:t>How many years this data set covers? Starting year? End year?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arenR"/>
            </a:pPr>
            <a:r>
              <a:rPr lang="en-US" sz="1200" dirty="0">
                <a:latin typeface="+mn-lt"/>
              </a:rPr>
              <a:t>Is there any missing data? (-99.9 indicates the missing value). If there is, how many missing values?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arenR"/>
            </a:pPr>
            <a:r>
              <a:rPr lang="en-US" sz="1200" dirty="0">
                <a:latin typeface="+mn-lt"/>
              </a:rPr>
              <a:t>Derive the annual maximum discharge series 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arenR"/>
            </a:pPr>
            <a:r>
              <a:rPr lang="en-US" sz="1200" dirty="0">
                <a:latin typeface="+mn-lt"/>
              </a:rPr>
              <a:t>Estimate the mean value, standard deviation of annual maximum discharge series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arenR"/>
            </a:pPr>
            <a:r>
              <a:rPr lang="en-US" sz="1200" dirty="0">
                <a:latin typeface="+mn-lt"/>
              </a:rPr>
              <a:t>Export the annual maximum discharge series into text file (.csv or .txt format) with </a:t>
            </a:r>
            <a:r>
              <a:rPr lang="en-US" sz="1200" dirty="0" err="1">
                <a:latin typeface="+mn-lt"/>
              </a:rPr>
              <a:t>write.table</a:t>
            </a:r>
            <a:r>
              <a:rPr lang="en-US" sz="1200" dirty="0">
                <a:latin typeface="+mn-lt"/>
              </a:rPr>
              <a:t>() function</a:t>
            </a:r>
          </a:p>
        </p:txBody>
      </p:sp>
    </p:spTree>
    <p:extLst>
      <p:ext uri="{BB962C8B-B14F-4D97-AF65-F5344CB8AC3E}">
        <p14:creationId xmlns:p14="http://schemas.microsoft.com/office/powerpoint/2010/main" val="2290155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1E6F0F-8952-48F7-B8A6-5C00D4C8363A}"/>
              </a:ext>
            </a:extLst>
          </p:cNvPr>
          <p:cNvSpPr/>
          <p:nvPr/>
        </p:nvSpPr>
        <p:spPr bwMode="auto">
          <a:xfrm>
            <a:off x="0" y="0"/>
            <a:ext cx="9144000" cy="627534"/>
          </a:xfrm>
          <a:prstGeom prst="rect">
            <a:avLst/>
          </a:prstGeom>
          <a:solidFill>
            <a:srgbClr val="00589C"/>
          </a:solidFill>
          <a:ln w="9525" cap="flat" cmpd="sng" algn="ctr">
            <a:solidFill>
              <a:srgbClr val="00589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96" charset="-128"/>
              </a:rPr>
              <a:t>Topic 1. Introduction to 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95171C-A629-451F-B41F-BBA81B01A78E}"/>
              </a:ext>
            </a:extLst>
          </p:cNvPr>
          <p:cNvSpPr/>
          <p:nvPr/>
        </p:nvSpPr>
        <p:spPr>
          <a:xfrm>
            <a:off x="611560" y="767484"/>
            <a:ext cx="2148345" cy="40011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589C"/>
                </a:solidFill>
              </a:rPr>
              <a:t>6. Graphing tool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A77301-7EC3-46B2-876D-812AAB1A3F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105EDC-34E1-4D80-B051-D0CBD59863B8}" type="slidenum">
              <a:rPr lang="de-DE" altLang="de-DE" smtClean="0"/>
              <a:pPr/>
              <a:t>13</a:t>
            </a:fld>
            <a:endParaRPr lang="de-DE" altLang="de-DE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42C3A8-64BF-41DA-8B43-E1D6002A7D99}"/>
              </a:ext>
            </a:extLst>
          </p:cNvPr>
          <p:cNvSpPr/>
          <p:nvPr/>
        </p:nvSpPr>
        <p:spPr>
          <a:xfrm>
            <a:off x="3203848" y="4299942"/>
            <a:ext cx="171072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accent5">
                    <a:lumMod val="50000"/>
                  </a:schemeClr>
                </a:solidFill>
              </a:rPr>
              <a:t>https://r-graph-gallery.com/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243E3A-222D-46F5-B465-8B4A9E13C9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331" y="0"/>
            <a:ext cx="4448432" cy="5143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08552F-723C-4D81-8C53-BB8766BBF9E8}"/>
              </a:ext>
            </a:extLst>
          </p:cNvPr>
          <p:cNvSpPr txBox="1"/>
          <p:nvPr/>
        </p:nvSpPr>
        <p:spPr>
          <a:xfrm>
            <a:off x="870328" y="1563638"/>
            <a:ext cx="3071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800" dirty="0"/>
              <a:t>Built-in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800" dirty="0"/>
              <a:t>ggplot2: 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https://ggplot2-book.org/</a:t>
            </a:r>
          </a:p>
        </p:txBody>
      </p:sp>
    </p:spTree>
    <p:extLst>
      <p:ext uri="{BB962C8B-B14F-4D97-AF65-F5344CB8AC3E}">
        <p14:creationId xmlns:p14="http://schemas.microsoft.com/office/powerpoint/2010/main" val="3643994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1E6F0F-8952-48F7-B8A6-5C00D4C8363A}"/>
              </a:ext>
            </a:extLst>
          </p:cNvPr>
          <p:cNvSpPr/>
          <p:nvPr/>
        </p:nvSpPr>
        <p:spPr bwMode="auto">
          <a:xfrm>
            <a:off x="0" y="0"/>
            <a:ext cx="9144000" cy="627534"/>
          </a:xfrm>
          <a:prstGeom prst="rect">
            <a:avLst/>
          </a:prstGeom>
          <a:solidFill>
            <a:srgbClr val="00589C"/>
          </a:solidFill>
          <a:ln w="9525" cap="flat" cmpd="sng" algn="ctr">
            <a:solidFill>
              <a:srgbClr val="00589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96" charset="-128"/>
              </a:rPr>
              <a:t>Topic 1. Introduction to 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95171C-A629-451F-B41F-BBA81B01A78E}"/>
              </a:ext>
            </a:extLst>
          </p:cNvPr>
          <p:cNvSpPr/>
          <p:nvPr/>
        </p:nvSpPr>
        <p:spPr>
          <a:xfrm>
            <a:off x="611560" y="767484"/>
            <a:ext cx="2148345" cy="40011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589C"/>
                </a:solidFill>
              </a:rPr>
              <a:t>6. Graphing tool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A77301-7EC3-46B2-876D-812AAB1A3F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105EDC-34E1-4D80-B051-D0CBD59863B8}" type="slidenum">
              <a:rPr lang="de-DE" altLang="de-DE" smtClean="0"/>
              <a:pPr/>
              <a:t>14</a:t>
            </a:fld>
            <a:endParaRPr lang="de-DE" altLang="de-DE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93EF17-4253-4C20-A8E4-FF59F507A6DD}"/>
              </a:ext>
            </a:extLst>
          </p:cNvPr>
          <p:cNvSpPr/>
          <p:nvPr/>
        </p:nvSpPr>
        <p:spPr bwMode="auto">
          <a:xfrm>
            <a:off x="4572000" y="639690"/>
            <a:ext cx="576064" cy="255587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" charset="0"/>
                <a:ea typeface="ＭＳ Ｐゴシック" pitchFamily="96" charset="-128"/>
              </a:rPr>
              <a:t>title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96" charset="-128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4C40D03-3054-4118-B42C-33FB2F91A449}"/>
              </a:ext>
            </a:extLst>
          </p:cNvPr>
          <p:cNvGrpSpPr/>
          <p:nvPr/>
        </p:nvGrpSpPr>
        <p:grpSpPr>
          <a:xfrm>
            <a:off x="2051720" y="659979"/>
            <a:ext cx="6072783" cy="4227934"/>
            <a:chOff x="2027608" y="659979"/>
            <a:chExt cx="6072783" cy="422793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0507937-FECC-4326-A95C-0D2CBB6B5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87824" y="1097745"/>
              <a:ext cx="3585908" cy="3790168"/>
            </a:xfrm>
            <a:prstGeom prst="rect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338AFCD-6DB1-41DF-9EB5-CE1A8019F115}"/>
                </a:ext>
              </a:extLst>
            </p:cNvPr>
            <p:cNvSpPr/>
            <p:nvPr/>
          </p:nvSpPr>
          <p:spPr bwMode="auto">
            <a:xfrm>
              <a:off x="4780778" y="2865035"/>
              <a:ext cx="576064" cy="255587"/>
            </a:xfrm>
            <a:prstGeom prst="rect">
              <a:avLst/>
            </a:prstGeom>
            <a:solidFill>
              <a:schemeClr val="accent5"/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96" charset="-128"/>
                </a:rPr>
                <a:t>data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0F746BC-F986-48EF-BD17-16E13262F55A}"/>
                </a:ext>
              </a:extLst>
            </p:cNvPr>
            <p:cNvSpPr/>
            <p:nvPr/>
          </p:nvSpPr>
          <p:spPr bwMode="auto">
            <a:xfrm>
              <a:off x="2027608" y="4299942"/>
              <a:ext cx="734144" cy="255587"/>
            </a:xfrm>
            <a:prstGeom prst="rect">
              <a:avLst/>
            </a:prstGeom>
            <a:solidFill>
              <a:schemeClr val="accent5"/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Arial" charset="0"/>
                  <a:ea typeface="ＭＳ Ｐゴシック" pitchFamily="96" charset="-128"/>
                </a:rPr>
                <a:t>x</a:t>
              </a: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96" charset="-128"/>
                </a:rPr>
                <a:t>-axis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11FF508-E4E8-4051-9691-729B04F109D1}"/>
                </a:ext>
              </a:extLst>
            </p:cNvPr>
            <p:cNvSpPr/>
            <p:nvPr/>
          </p:nvSpPr>
          <p:spPr bwMode="auto">
            <a:xfrm>
              <a:off x="2037656" y="3596084"/>
              <a:ext cx="734144" cy="255587"/>
            </a:xfrm>
            <a:prstGeom prst="rect">
              <a:avLst/>
            </a:prstGeom>
            <a:solidFill>
              <a:schemeClr val="accent5"/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96" charset="-128"/>
                </a:rPr>
                <a:t>y-axis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71041AB-D363-4278-92D9-D7B2F47CF8B3}"/>
                </a:ext>
              </a:extLst>
            </p:cNvPr>
            <p:cNvSpPr/>
            <p:nvPr/>
          </p:nvSpPr>
          <p:spPr bwMode="auto">
            <a:xfrm>
              <a:off x="3161213" y="4553696"/>
              <a:ext cx="1166406" cy="255587"/>
            </a:xfrm>
            <a:prstGeom prst="rect">
              <a:avLst/>
            </a:prstGeom>
            <a:solidFill>
              <a:schemeClr val="accent5"/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96" charset="-128"/>
                </a:rPr>
                <a:t>x-axis label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CC71E54-F06F-4637-A06B-DE1989FFD9EC}"/>
                </a:ext>
              </a:extLst>
            </p:cNvPr>
            <p:cNvSpPr/>
            <p:nvPr/>
          </p:nvSpPr>
          <p:spPr bwMode="auto">
            <a:xfrm>
              <a:off x="6842248" y="3803760"/>
              <a:ext cx="557425" cy="255587"/>
            </a:xfrm>
            <a:prstGeom prst="rect">
              <a:avLst/>
            </a:prstGeom>
            <a:solidFill>
              <a:schemeClr val="accent5"/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96" charset="-128"/>
                </a:rPr>
                <a:t>tick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1F7F71B-6891-4C30-8527-A25DB9E473D7}"/>
                </a:ext>
              </a:extLst>
            </p:cNvPr>
            <p:cNvSpPr/>
            <p:nvPr/>
          </p:nvSpPr>
          <p:spPr bwMode="auto">
            <a:xfrm>
              <a:off x="7066214" y="1888078"/>
              <a:ext cx="1034177" cy="255587"/>
            </a:xfrm>
            <a:prstGeom prst="rect">
              <a:avLst/>
            </a:prstGeom>
            <a:solidFill>
              <a:schemeClr val="accent5"/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96" charset="-128"/>
                </a:rPr>
                <a:t>Plot panel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85C8C16-EF74-4BA1-8231-5539609D75BE}"/>
                </a:ext>
              </a:extLst>
            </p:cNvPr>
            <p:cNvSpPr/>
            <p:nvPr/>
          </p:nvSpPr>
          <p:spPr bwMode="auto">
            <a:xfrm>
              <a:off x="6819973" y="2456119"/>
              <a:ext cx="943136" cy="255587"/>
            </a:xfrm>
            <a:prstGeom prst="rect">
              <a:avLst/>
            </a:prstGeom>
            <a:solidFill>
              <a:schemeClr val="accent5"/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96" charset="-128"/>
                </a:rPr>
                <a:t>Plot area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BBF5866-4135-47AA-924F-3BDECD7BE9A0}"/>
                </a:ext>
              </a:extLst>
            </p:cNvPr>
            <p:cNvSpPr/>
            <p:nvPr/>
          </p:nvSpPr>
          <p:spPr bwMode="auto">
            <a:xfrm>
              <a:off x="3298880" y="659979"/>
              <a:ext cx="734144" cy="255587"/>
            </a:xfrm>
            <a:prstGeom prst="rect">
              <a:avLst/>
            </a:prstGeom>
            <a:solidFill>
              <a:schemeClr val="accent5"/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96" charset="-128"/>
                </a:rPr>
                <a:t>legend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87B71BF-A6B8-4E53-B38A-A3DC1D44EBFF}"/>
                </a:ext>
              </a:extLst>
            </p:cNvPr>
            <p:cNvSpPr/>
            <p:nvPr/>
          </p:nvSpPr>
          <p:spPr bwMode="auto">
            <a:xfrm>
              <a:off x="6842248" y="4227934"/>
              <a:ext cx="942212" cy="255587"/>
            </a:xfrm>
            <a:prstGeom prst="rect">
              <a:avLst/>
            </a:prstGeom>
            <a:solidFill>
              <a:schemeClr val="accent5"/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Arial" charset="0"/>
                  <a:ea typeface="ＭＳ Ｐゴシック" pitchFamily="96" charset="-128"/>
                </a:rPr>
                <a:t>t</a:t>
              </a: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96" charset="-128"/>
                </a:rPr>
                <a:t>ick label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ACCB7C5-1047-4DA7-B5BB-FD7F2781DFC7}"/>
                </a:ext>
              </a:extLst>
            </p:cNvPr>
            <p:cNvCxnSpPr>
              <a:endCxn id="17" idx="1"/>
            </p:cNvCxnSpPr>
            <p:nvPr/>
          </p:nvCxnSpPr>
          <p:spPr bwMode="auto">
            <a:xfrm>
              <a:off x="6573732" y="2015871"/>
              <a:ext cx="492482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612E8EE-5EE7-4735-B502-D5B9DAE069EB}"/>
                </a:ext>
              </a:extLst>
            </p:cNvPr>
            <p:cNvCxnSpPr>
              <a:cxnSpLocks/>
              <a:endCxn id="12" idx="2"/>
            </p:cNvCxnSpPr>
            <p:nvPr/>
          </p:nvCxnSpPr>
          <p:spPr bwMode="auto">
            <a:xfrm flipV="1">
              <a:off x="4860032" y="895277"/>
              <a:ext cx="0" cy="45233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20E53D2-BACC-4EEE-83E1-FA8F7E746DC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923928" y="915566"/>
              <a:ext cx="0" cy="9361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0583344-CBA1-47F1-96CC-F6EAB53379E8}"/>
                </a:ext>
              </a:extLst>
            </p:cNvPr>
            <p:cNvSpPr/>
            <p:nvPr/>
          </p:nvSpPr>
          <p:spPr bwMode="auto">
            <a:xfrm>
              <a:off x="3563888" y="1707654"/>
              <a:ext cx="2681251" cy="2412775"/>
            </a:xfrm>
            <a:prstGeom prst="rect">
              <a:avLst/>
            </a:prstGeom>
            <a:solidFill>
              <a:schemeClr val="accent5">
                <a:alpha val="20000"/>
              </a:schemeClr>
            </a:solidFill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96" charset="-128"/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1420809-FD89-48C2-A548-A23B825B9327}"/>
                </a:ext>
              </a:extLst>
            </p:cNvPr>
            <p:cNvCxnSpPr/>
            <p:nvPr/>
          </p:nvCxnSpPr>
          <p:spPr bwMode="auto">
            <a:xfrm>
              <a:off x="6245139" y="2571750"/>
              <a:ext cx="55910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7194BD4-6416-455F-9231-641D0C154DA7}"/>
                </a:ext>
              </a:extLst>
            </p:cNvPr>
            <p:cNvCxnSpPr/>
            <p:nvPr/>
          </p:nvCxnSpPr>
          <p:spPr bwMode="auto">
            <a:xfrm>
              <a:off x="3563888" y="1707654"/>
              <a:ext cx="0" cy="241277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B7FDCAF-1B91-4E78-A027-94C86F86C329}"/>
                </a:ext>
              </a:extLst>
            </p:cNvPr>
            <p:cNvCxnSpPr>
              <a:cxnSpLocks/>
              <a:endCxn id="14" idx="3"/>
            </p:cNvCxnSpPr>
            <p:nvPr/>
          </p:nvCxnSpPr>
          <p:spPr bwMode="auto">
            <a:xfrm flipH="1">
              <a:off x="2771800" y="3723878"/>
              <a:ext cx="79208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A34D71E-3541-40AA-9A29-9114793F23C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563888" y="4138814"/>
              <a:ext cx="2668582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F4FA8C8-6574-4328-A0C4-F23F7B04F638}"/>
                </a:ext>
              </a:extLst>
            </p:cNvPr>
            <p:cNvCxnSpPr>
              <a:endCxn id="13" idx="3"/>
            </p:cNvCxnSpPr>
            <p:nvPr/>
          </p:nvCxnSpPr>
          <p:spPr bwMode="auto">
            <a:xfrm flipH="1">
              <a:off x="2761752" y="4136144"/>
              <a:ext cx="904200" cy="29159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B973E39-0A46-42BE-9586-9412DBF9D8E5}"/>
                </a:ext>
              </a:extLst>
            </p:cNvPr>
            <p:cNvCxnSpPr>
              <a:endCxn id="15" idx="3"/>
            </p:cNvCxnSpPr>
            <p:nvPr/>
          </p:nvCxnSpPr>
          <p:spPr bwMode="auto">
            <a:xfrm flipH="1">
              <a:off x="4327619" y="4630203"/>
              <a:ext cx="244381" cy="512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C862A63-77AF-4FB6-8A9C-FEB317C73857}"/>
                </a:ext>
              </a:extLst>
            </p:cNvPr>
            <p:cNvSpPr/>
            <p:nvPr/>
          </p:nvSpPr>
          <p:spPr bwMode="auto">
            <a:xfrm rot="16200000">
              <a:off x="1871502" y="2433436"/>
              <a:ext cx="1166406" cy="255587"/>
            </a:xfrm>
            <a:prstGeom prst="rect">
              <a:avLst/>
            </a:prstGeom>
            <a:solidFill>
              <a:schemeClr val="accent5"/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Arial" charset="0"/>
                  <a:ea typeface="ＭＳ Ｐゴシック" pitchFamily="96" charset="-128"/>
                </a:rPr>
                <a:t>y</a:t>
              </a: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96" charset="-128"/>
                </a:rPr>
                <a:t>-axis label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984A9B4-AD9B-4621-92FE-0B6DCAC6D796}"/>
                </a:ext>
              </a:extLst>
            </p:cNvPr>
            <p:cNvCxnSpPr>
              <a:endCxn id="46" idx="2"/>
            </p:cNvCxnSpPr>
            <p:nvPr/>
          </p:nvCxnSpPr>
          <p:spPr bwMode="auto">
            <a:xfrm flipH="1" flipV="1">
              <a:off x="2582499" y="2561230"/>
              <a:ext cx="405325" cy="15047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DF5C69D-396A-4669-BF9C-659B3264D0F2}"/>
                </a:ext>
              </a:extLst>
            </p:cNvPr>
            <p:cNvCxnSpPr>
              <a:cxnSpLocks/>
              <a:endCxn id="16" idx="1"/>
            </p:cNvCxnSpPr>
            <p:nvPr/>
          </p:nvCxnSpPr>
          <p:spPr bwMode="auto">
            <a:xfrm flipV="1">
              <a:off x="6245139" y="3931554"/>
              <a:ext cx="597109" cy="25277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583607E5-1DF0-4425-9876-83CEB49C6F9C}"/>
                </a:ext>
              </a:extLst>
            </p:cNvPr>
            <p:cNvCxnSpPr>
              <a:endCxn id="20" idx="1"/>
            </p:cNvCxnSpPr>
            <p:nvPr/>
          </p:nvCxnSpPr>
          <p:spPr bwMode="auto">
            <a:xfrm>
              <a:off x="6300192" y="4355727"/>
              <a:ext cx="542056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720326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1E6F0F-8952-48F7-B8A6-5C00D4C8363A}"/>
              </a:ext>
            </a:extLst>
          </p:cNvPr>
          <p:cNvSpPr/>
          <p:nvPr/>
        </p:nvSpPr>
        <p:spPr bwMode="auto">
          <a:xfrm>
            <a:off x="0" y="0"/>
            <a:ext cx="9144000" cy="627534"/>
          </a:xfrm>
          <a:prstGeom prst="rect">
            <a:avLst/>
          </a:prstGeom>
          <a:solidFill>
            <a:srgbClr val="00589C"/>
          </a:solidFill>
          <a:ln w="9525" cap="flat" cmpd="sng" algn="ctr">
            <a:solidFill>
              <a:srgbClr val="00589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96" charset="-128"/>
              </a:rPr>
              <a:t>Topic 3</a:t>
            </a:r>
            <a:r>
              <a:rPr lang="en-US" sz="2000" b="1" dirty="0">
                <a:solidFill>
                  <a:schemeClr val="bg1"/>
                </a:solidFill>
                <a:latin typeface="+mj-lt"/>
                <a:ea typeface="ＭＳ Ｐゴシック" pitchFamily="96" charset="-128"/>
              </a:rPr>
              <a:t>. Exercise with R - Flood frequency analysis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  <a:ea typeface="ＭＳ Ｐゴシック" pitchFamily="96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70EC6C-AAF5-4D83-AEC1-C7F2433683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105EDC-34E1-4D80-B051-D0CBD59863B8}" type="slidenum">
              <a:rPr lang="de-DE" altLang="de-DE" smtClean="0"/>
              <a:pPr/>
              <a:t>15</a:t>
            </a:fld>
            <a:endParaRPr lang="de-DE" altLang="de-DE">
              <a:solidFill>
                <a:schemeClr val="tx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D09E210-974A-4A04-A0A8-F12F17414882}"/>
              </a:ext>
            </a:extLst>
          </p:cNvPr>
          <p:cNvGrpSpPr/>
          <p:nvPr/>
        </p:nvGrpSpPr>
        <p:grpSpPr>
          <a:xfrm>
            <a:off x="2700362" y="3446879"/>
            <a:ext cx="3760943" cy="1429127"/>
            <a:chOff x="2700362" y="3446879"/>
            <a:chExt cx="3760943" cy="1429127"/>
          </a:xfrm>
        </p:grpSpPr>
        <p:sp>
          <p:nvSpPr>
            <p:cNvPr id="6" name="Textfeld 6">
              <a:extLst>
                <a:ext uri="{FF2B5EF4-FFF2-40B4-BE49-F238E27FC236}">
                  <a16:creationId xmlns:a16="http://schemas.microsoft.com/office/drawing/2014/main" id="{AEE49D0C-9094-46A3-856A-2410F8A115C7}"/>
                </a:ext>
              </a:extLst>
            </p:cNvPr>
            <p:cNvSpPr txBox="1"/>
            <p:nvPr/>
          </p:nvSpPr>
          <p:spPr>
            <a:xfrm>
              <a:off x="5436666" y="3866985"/>
              <a:ext cx="1024639" cy="8309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de-DE" sz="1200" dirty="0">
                  <a:solidFill>
                    <a:schemeClr val="bg2">
                      <a:lumMod val="50000"/>
                    </a:schemeClr>
                  </a:solidFill>
                  <a:cs typeface="Arial" panose="020B0604020202020204" pitchFamily="34" charset="0"/>
                </a:rPr>
                <a:t>Parameter:</a:t>
              </a:r>
            </a:p>
            <a:p>
              <a:pPr eaLnBrk="1" hangingPunct="1">
                <a:defRPr/>
              </a:pPr>
              <a:r>
                <a:rPr lang="de-DE" sz="1200" i="1" dirty="0">
                  <a:solidFill>
                    <a:schemeClr val="bg2">
                      <a:lumMod val="50000"/>
                    </a:schemeClr>
                  </a:solidFill>
                  <a:cs typeface="Arial" panose="020B0604020202020204" pitchFamily="34" charset="0"/>
                </a:rPr>
                <a:t>ξ</a:t>
              </a:r>
              <a:r>
                <a:rPr lang="de-DE" sz="1200" dirty="0">
                  <a:solidFill>
                    <a:schemeClr val="bg2">
                      <a:lumMod val="50000"/>
                    </a:schemeClr>
                  </a:solidFill>
                  <a:cs typeface="Arial" panose="020B0604020202020204" pitchFamily="34" charset="0"/>
                </a:rPr>
                <a:t>:   Shape</a:t>
              </a:r>
            </a:p>
            <a:p>
              <a:pPr eaLnBrk="1" hangingPunct="1">
                <a:defRPr/>
              </a:pPr>
              <a:r>
                <a:rPr lang="de-DE" sz="1200" i="1" dirty="0">
                  <a:solidFill>
                    <a:schemeClr val="bg2">
                      <a:lumMod val="50000"/>
                    </a:schemeClr>
                  </a:solidFill>
                  <a:cs typeface="Arial" panose="020B0604020202020204" pitchFamily="34" charset="0"/>
                  <a:sym typeface="Symbol"/>
                </a:rPr>
                <a:t>µ</a:t>
              </a:r>
              <a:r>
                <a:rPr lang="de-DE" sz="1200" dirty="0">
                  <a:solidFill>
                    <a:schemeClr val="bg2">
                      <a:lumMod val="50000"/>
                    </a:schemeClr>
                  </a:solidFill>
                  <a:cs typeface="Arial" panose="020B0604020202020204" pitchFamily="34" charset="0"/>
                  <a:sym typeface="Symbol"/>
                </a:rPr>
                <a:t>:   Location</a:t>
              </a:r>
            </a:p>
            <a:p>
              <a:pPr eaLnBrk="1" hangingPunct="1">
                <a:defRPr/>
              </a:pPr>
              <a:r>
                <a:rPr lang="de-DE" sz="1200" i="1" dirty="0">
                  <a:solidFill>
                    <a:schemeClr val="bg2">
                      <a:lumMod val="50000"/>
                    </a:schemeClr>
                  </a:solidFill>
                  <a:cs typeface="Arial" panose="020B0604020202020204" pitchFamily="34" charset="0"/>
                  <a:sym typeface="Symbol"/>
                </a:rPr>
                <a:t>σ</a:t>
              </a:r>
              <a:r>
                <a:rPr lang="de-DE" sz="1200" dirty="0">
                  <a:solidFill>
                    <a:schemeClr val="bg2">
                      <a:lumMod val="50000"/>
                    </a:schemeClr>
                  </a:solidFill>
                  <a:cs typeface="Arial" panose="020B0604020202020204" pitchFamily="34" charset="0"/>
                  <a:sym typeface="Symbol"/>
                </a:rPr>
                <a:t>:   Scale</a:t>
              </a:r>
              <a:endParaRPr lang="de-DE" sz="12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1B2A85B-C3AB-4876-9FBE-55F7B3DA838C}"/>
                </a:ext>
              </a:extLst>
            </p:cNvPr>
            <p:cNvGrpSpPr/>
            <p:nvPr/>
          </p:nvGrpSpPr>
          <p:grpSpPr>
            <a:xfrm>
              <a:off x="2700362" y="3446879"/>
              <a:ext cx="2736304" cy="1429127"/>
              <a:chOff x="2700362" y="3446879"/>
              <a:chExt cx="2736304" cy="1429127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0E3834B1-179E-458E-AB22-D0A529BCA498}"/>
                  </a:ext>
                </a:extLst>
              </p:cNvPr>
              <p:cNvGrpSpPr/>
              <p:nvPr/>
            </p:nvGrpSpPr>
            <p:grpSpPr>
              <a:xfrm>
                <a:off x="2771800" y="3729516"/>
                <a:ext cx="2664866" cy="1146490"/>
                <a:chOff x="2771800" y="3729516"/>
                <a:chExt cx="2664866" cy="1146490"/>
              </a:xfrm>
            </p:grpSpPr>
            <p:sp>
              <p:nvSpPr>
                <p:cNvPr id="7" name="Rechteck 5">
                  <a:extLst>
                    <a:ext uri="{FF2B5EF4-FFF2-40B4-BE49-F238E27FC236}">
                      <a16:creationId xmlns:a16="http://schemas.microsoft.com/office/drawing/2014/main" id="{FB7B17B6-72C5-476E-AD4A-9CA8020549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71800" y="3729516"/>
                  <a:ext cx="2664866" cy="1146490"/>
                </a:xfrm>
                <a:prstGeom prst="rect">
                  <a:avLst/>
                </a:prstGeom>
                <a:solidFill>
                  <a:srgbClr val="FFDC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22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ts val="600"/>
                    </a:spcBef>
                    <a:buFontTx/>
                    <a:buNone/>
                  </a:pPr>
                  <a:endParaRPr lang="en-US" altLang="en-US" sz="1200">
                    <a:cs typeface="Arial" panose="020B0604020202020204" pitchFamily="34" charset="0"/>
                  </a:endParaRPr>
                </a:p>
              </p:txBody>
            </p:sp>
            <p:graphicFrame>
              <p:nvGraphicFramePr>
                <p:cNvPr id="8" name="Object 2">
                  <a:extLst>
                    <a:ext uri="{FF2B5EF4-FFF2-40B4-BE49-F238E27FC236}">
                      <a16:creationId xmlns:a16="http://schemas.microsoft.com/office/drawing/2014/main" id="{636C0D05-56D9-48B7-8D8F-561F32A39056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168440460"/>
                    </p:ext>
                  </p:extLst>
                </p:nvPr>
              </p:nvGraphicFramePr>
              <p:xfrm>
                <a:off x="2859497" y="3779507"/>
                <a:ext cx="2461095" cy="100595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62" name="Formel" r:id="rId3" imgW="2590800" imgH="990600" progId="Equation.3">
                        <p:embed/>
                      </p:oleObj>
                    </mc:Choice>
                    <mc:Fallback>
                      <p:oleObj name="Formel" r:id="rId3" imgW="2590800" imgH="990600" progId="Equation.3">
                        <p:embed/>
                        <p:pic>
                          <p:nvPicPr>
                            <p:cNvPr id="7" name="Object 2">
                              <a:extLst>
                                <a:ext uri="{FF2B5EF4-FFF2-40B4-BE49-F238E27FC236}">
                                  <a16:creationId xmlns:a16="http://schemas.microsoft.com/office/drawing/2014/main" id="{E514E0AA-D3B3-4A15-BB6B-6922E89A92DC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859497" y="3779507"/>
                              <a:ext cx="2461095" cy="100595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9" name="Textfeld 17">
                <a:extLst>
                  <a:ext uri="{FF2B5EF4-FFF2-40B4-BE49-F238E27FC236}">
                    <a16:creationId xmlns:a16="http://schemas.microsoft.com/office/drawing/2014/main" id="{EF802C1C-B0F8-46E8-87A7-068E84C99922}"/>
                  </a:ext>
                </a:extLst>
              </p:cNvPr>
              <p:cNvSpPr txBox="1"/>
              <p:nvPr/>
            </p:nvSpPr>
            <p:spPr>
              <a:xfrm>
                <a:off x="2700362" y="3446879"/>
                <a:ext cx="273630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hangingPunct="1">
                  <a:defRPr/>
                </a:pPr>
                <a:r>
                  <a:rPr lang="de-DE" sz="1200" dirty="0">
                    <a:cs typeface="Arial" panose="020B0604020202020204" pitchFamily="34" charset="0"/>
                  </a:rPr>
                  <a:t>Cumulative distribution function</a:t>
                </a:r>
                <a:endParaRPr lang="de-DE" sz="1200" dirty="0">
                  <a:solidFill>
                    <a:schemeClr val="tx1">
                      <a:lumMod val="50000"/>
                    </a:schemeClr>
                  </a:solidFill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0" name="Textfeld 1">
            <a:extLst>
              <a:ext uri="{FF2B5EF4-FFF2-40B4-BE49-F238E27FC236}">
                <a16:creationId xmlns:a16="http://schemas.microsoft.com/office/drawing/2014/main" id="{3CC7FD99-4ED3-492F-9604-15B713138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1332" y="5010721"/>
            <a:ext cx="144439" cy="278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78924FC-B15E-47CF-BFB9-D67837235F63}"/>
              </a:ext>
            </a:extLst>
          </p:cNvPr>
          <p:cNvGrpSpPr/>
          <p:nvPr/>
        </p:nvGrpSpPr>
        <p:grpSpPr>
          <a:xfrm>
            <a:off x="1257815" y="667289"/>
            <a:ext cx="3024211" cy="2501265"/>
            <a:chOff x="1257815" y="667289"/>
            <a:chExt cx="3024211" cy="250126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110BBBB-0C83-4A04-AC19-158D09063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7815" y="911722"/>
              <a:ext cx="2823430" cy="2256832"/>
            </a:xfrm>
            <a:prstGeom prst="rect">
              <a:avLst/>
            </a:prstGeom>
          </p:spPr>
        </p:pic>
        <p:sp>
          <p:nvSpPr>
            <p:cNvPr id="13" name="Textfeld 17">
              <a:extLst>
                <a:ext uri="{FF2B5EF4-FFF2-40B4-BE49-F238E27FC236}">
                  <a16:creationId xmlns:a16="http://schemas.microsoft.com/office/drawing/2014/main" id="{B5599B0A-6706-411B-A839-E4A072BE71C5}"/>
                </a:ext>
              </a:extLst>
            </p:cNvPr>
            <p:cNvSpPr txBox="1"/>
            <p:nvPr/>
          </p:nvSpPr>
          <p:spPr>
            <a:xfrm>
              <a:off x="1532421" y="667289"/>
              <a:ext cx="274960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hangingPunct="1">
                <a:defRPr/>
              </a:pPr>
              <a:r>
                <a:rPr lang="de-DE" sz="1400" dirty="0"/>
                <a:t>Cumulative distribution function</a:t>
              </a:r>
              <a:endParaRPr lang="de-DE" sz="1400" dirty="0">
                <a:solidFill>
                  <a:schemeClr val="tx1">
                    <a:lumMod val="50000"/>
                  </a:schemeClr>
                </a:solidFill>
                <a:latin typeface="Arial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CABA78F-A1A6-4E49-B698-90F2E1D3A732}"/>
              </a:ext>
            </a:extLst>
          </p:cNvPr>
          <p:cNvGrpSpPr/>
          <p:nvPr/>
        </p:nvGrpSpPr>
        <p:grpSpPr>
          <a:xfrm>
            <a:off x="4849796" y="670950"/>
            <a:ext cx="2878416" cy="2548872"/>
            <a:chOff x="4849796" y="670950"/>
            <a:chExt cx="2878416" cy="254887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8051825-0D8A-4087-9E73-FB9B26B23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9796" y="962990"/>
              <a:ext cx="2878416" cy="2256832"/>
            </a:xfrm>
            <a:prstGeom prst="rect">
              <a:avLst/>
            </a:prstGeom>
          </p:spPr>
        </p:pic>
        <p:sp>
          <p:nvSpPr>
            <p:cNvPr id="14" name="Textfeld 17">
              <a:extLst>
                <a:ext uri="{FF2B5EF4-FFF2-40B4-BE49-F238E27FC236}">
                  <a16:creationId xmlns:a16="http://schemas.microsoft.com/office/drawing/2014/main" id="{7D08B9E2-A390-4334-859A-A39A53FD0305}"/>
                </a:ext>
              </a:extLst>
            </p:cNvPr>
            <p:cNvSpPr txBox="1"/>
            <p:nvPr/>
          </p:nvSpPr>
          <p:spPr>
            <a:xfrm>
              <a:off x="5314465" y="670950"/>
              <a:ext cx="236487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hangingPunct="1">
                <a:defRPr/>
              </a:pPr>
              <a:r>
                <a:rPr lang="de-DE" sz="1400" dirty="0"/>
                <a:t>Probability density function</a:t>
              </a:r>
              <a:endParaRPr lang="de-DE" sz="1400" dirty="0">
                <a:solidFill>
                  <a:schemeClr val="tx1">
                    <a:lumMod val="50000"/>
                  </a:schemeClr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7590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1E6F0F-8952-48F7-B8A6-5C00D4C8363A}"/>
              </a:ext>
            </a:extLst>
          </p:cNvPr>
          <p:cNvSpPr/>
          <p:nvPr/>
        </p:nvSpPr>
        <p:spPr bwMode="auto">
          <a:xfrm>
            <a:off x="0" y="0"/>
            <a:ext cx="9144000" cy="627534"/>
          </a:xfrm>
          <a:prstGeom prst="rect">
            <a:avLst/>
          </a:prstGeom>
          <a:solidFill>
            <a:srgbClr val="00589C"/>
          </a:solidFill>
          <a:ln w="9525" cap="flat" cmpd="sng" algn="ctr">
            <a:solidFill>
              <a:srgbClr val="00589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96" charset="-128"/>
              </a:rPr>
              <a:t>Topic 3</a:t>
            </a:r>
            <a:r>
              <a:rPr lang="en-US" sz="2000" b="1" dirty="0">
                <a:solidFill>
                  <a:schemeClr val="bg1"/>
                </a:solidFill>
                <a:latin typeface="+mj-lt"/>
                <a:ea typeface="ＭＳ Ｐゴシック" pitchFamily="96" charset="-128"/>
              </a:rPr>
              <a:t>. Exercise with R - Flood frequency analysis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  <a:ea typeface="ＭＳ Ｐゴシック" pitchFamily="96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70EC6C-AAF5-4D83-AEC1-C7F2433683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105EDC-34E1-4D80-B051-D0CBD59863B8}" type="slidenum">
              <a:rPr lang="de-DE" altLang="de-DE" smtClean="0"/>
              <a:pPr/>
              <a:t>16</a:t>
            </a:fld>
            <a:endParaRPr lang="de-DE" altLang="de-DE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D55E64-A004-4FD3-9310-E6F296A645FD}"/>
              </a:ext>
            </a:extLst>
          </p:cNvPr>
          <p:cNvSpPr/>
          <p:nvPr/>
        </p:nvSpPr>
        <p:spPr>
          <a:xfrm>
            <a:off x="1331640" y="1563638"/>
            <a:ext cx="696177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n-lt"/>
              </a:rPr>
              <a:t>Exercises: 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arenR"/>
            </a:pPr>
            <a:r>
              <a:rPr lang="en-US" sz="1200" dirty="0">
                <a:latin typeface="+mn-lt"/>
              </a:rPr>
              <a:t>get data into R: ./data/</a:t>
            </a:r>
            <a:r>
              <a:rPr lang="en-US" sz="1200" b="1" dirty="0">
                <a:solidFill>
                  <a:srgbClr val="004D95"/>
                </a:solidFill>
                <a:latin typeface="+mn-lt"/>
              </a:rPr>
              <a:t>Example_data.csv</a:t>
            </a:r>
            <a:r>
              <a:rPr lang="en-US" sz="1200" dirty="0">
                <a:latin typeface="+mn-lt"/>
              </a:rPr>
              <a:t>, use </a:t>
            </a:r>
            <a:r>
              <a:rPr lang="en-US" sz="1200" dirty="0" err="1">
                <a:latin typeface="+mn-lt"/>
              </a:rPr>
              <a:t>read.table</a:t>
            </a:r>
            <a:r>
              <a:rPr lang="en-US" sz="1200" dirty="0">
                <a:latin typeface="+mn-lt"/>
              </a:rPr>
              <a:t>() function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arenR"/>
            </a:pPr>
            <a:r>
              <a:rPr lang="en-US" sz="1200" dirty="0">
                <a:latin typeface="+mn-lt"/>
              </a:rPr>
              <a:t>Derive the annual maximum discharge series 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arenR"/>
            </a:pPr>
            <a:r>
              <a:rPr lang="en-US" sz="1200" dirty="0">
                <a:latin typeface="+mn-lt"/>
              </a:rPr>
              <a:t>Estimate the GEV parameters for annual maximum discharge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arenR"/>
            </a:pPr>
            <a:r>
              <a:rPr lang="en-US" sz="1200" dirty="0">
                <a:latin typeface="+mn-lt"/>
              </a:rPr>
              <a:t>Generate 100 random numbers based on the estimated GEV parameters</a:t>
            </a:r>
          </a:p>
        </p:txBody>
      </p:sp>
    </p:spTree>
    <p:extLst>
      <p:ext uri="{BB962C8B-B14F-4D97-AF65-F5344CB8AC3E}">
        <p14:creationId xmlns:p14="http://schemas.microsoft.com/office/powerpoint/2010/main" val="3491938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1E6F0F-8952-48F7-B8A6-5C00D4C8363A}"/>
              </a:ext>
            </a:extLst>
          </p:cNvPr>
          <p:cNvSpPr/>
          <p:nvPr/>
        </p:nvSpPr>
        <p:spPr bwMode="auto">
          <a:xfrm>
            <a:off x="0" y="0"/>
            <a:ext cx="9144000" cy="627534"/>
          </a:xfrm>
          <a:prstGeom prst="rect">
            <a:avLst/>
          </a:prstGeom>
          <a:solidFill>
            <a:srgbClr val="00589C"/>
          </a:solidFill>
          <a:ln w="9525" cap="flat" cmpd="sng" algn="ctr">
            <a:solidFill>
              <a:srgbClr val="00589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96" charset="-128"/>
              </a:rPr>
              <a:t>Topic 3</a:t>
            </a:r>
            <a:r>
              <a:rPr lang="en-US" sz="2000" b="1" dirty="0">
                <a:solidFill>
                  <a:schemeClr val="bg1"/>
                </a:solidFill>
                <a:latin typeface="+mj-lt"/>
                <a:ea typeface="ＭＳ Ｐゴシック" pitchFamily="96" charset="-128"/>
              </a:rPr>
              <a:t>. Exercise with R - Flood frequency analysis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  <a:ea typeface="ＭＳ Ｐゴシック" pitchFamily="96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70EC6C-AAF5-4D83-AEC1-C7F2433683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105EDC-34E1-4D80-B051-D0CBD59863B8}" type="slidenum">
              <a:rPr lang="de-DE" altLang="de-DE" smtClean="0"/>
              <a:pPr/>
              <a:t>17</a:t>
            </a:fld>
            <a:endParaRPr lang="de-DE" altLang="de-DE">
              <a:solidFill>
                <a:schemeClr val="tx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0BF64BF-1835-405A-A655-302A3B552A25}"/>
              </a:ext>
            </a:extLst>
          </p:cNvPr>
          <p:cNvGrpSpPr/>
          <p:nvPr/>
        </p:nvGrpSpPr>
        <p:grpSpPr>
          <a:xfrm>
            <a:off x="107504" y="699542"/>
            <a:ext cx="2304256" cy="3773542"/>
            <a:chOff x="107504" y="637038"/>
            <a:chExt cx="2304256" cy="377354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69A44AF-C2C3-4D11-BA3D-0C23521068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28" y="637038"/>
              <a:ext cx="2088232" cy="1399914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5E1374D-C358-4C66-8080-9CA419ACAC1A}"/>
                </a:ext>
              </a:extLst>
            </p:cNvPr>
            <p:cNvGrpSpPr/>
            <p:nvPr/>
          </p:nvGrpSpPr>
          <p:grpSpPr>
            <a:xfrm>
              <a:off x="107504" y="2031382"/>
              <a:ext cx="2149978" cy="2379198"/>
              <a:chOff x="107504" y="2031382"/>
              <a:chExt cx="2149978" cy="2379198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F2282450-0500-4F64-9971-5976C34ECF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504" y="2031382"/>
                <a:ext cx="2146927" cy="2379198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52D74326-FF53-45AB-A3A9-6789500AF098}"/>
                      </a:ext>
                    </a:extLst>
                  </p:cNvPr>
                  <p:cNvSpPr txBox="1"/>
                  <p:nvPr/>
                </p:nvSpPr>
                <p:spPr>
                  <a:xfrm>
                    <a:off x="956517" y="3339337"/>
                    <a:ext cx="106753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rgbClr val="004D95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1200" b="0" i="1" smtClean="0">
                              <a:solidFill>
                                <a:srgbClr val="004D95"/>
                              </a:solidFill>
                              <a:latin typeface="Cambria Math" panose="02040503050406030204" pitchFamily="18" charset="0"/>
                            </a:rPr>
                            <m:t>=0.478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solidFill>
                                    <a:srgbClr val="004D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solidFill>
                                    <a:srgbClr val="004D95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sz="1200" b="0" i="1" smtClean="0">
                                  <a:solidFill>
                                    <a:srgbClr val="004D95"/>
                                  </a:solidFill>
                                  <a:latin typeface="Cambria Math" panose="02040503050406030204" pitchFamily="18" charset="0"/>
                                </a:rPr>
                                <m:t>0.23</m:t>
                              </m:r>
                            </m:sup>
                          </m:sSup>
                        </m:oMath>
                      </m:oMathPara>
                    </a14:m>
                    <a:endParaRPr lang="en-US" sz="1200" dirty="0">
                      <a:solidFill>
                        <a:srgbClr val="004D95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52D74326-FF53-45AB-A3A9-6789500AF0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6517" y="3339337"/>
                    <a:ext cx="1067536" cy="18466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857" b="-3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191F95-8DC9-48C8-830E-D89CF7A80076}"/>
                  </a:ext>
                </a:extLst>
              </p:cNvPr>
              <p:cNvSpPr txBox="1"/>
              <p:nvPr/>
            </p:nvSpPr>
            <p:spPr>
              <a:xfrm>
                <a:off x="723088" y="3542659"/>
                <a:ext cx="15343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>
                    <a:solidFill>
                      <a:srgbClr val="004D95"/>
                    </a:solidFill>
                  </a:rPr>
                  <a:t>H</a:t>
                </a:r>
                <a:r>
                  <a:rPr lang="en-US" sz="1200" dirty="0">
                    <a:solidFill>
                      <a:srgbClr val="004D95"/>
                    </a:solidFill>
                  </a:rPr>
                  <a:t>: water level (m)</a:t>
                </a:r>
              </a:p>
              <a:p>
                <a:r>
                  <a:rPr lang="en-US" sz="1200" i="1" dirty="0">
                    <a:solidFill>
                      <a:srgbClr val="004D95"/>
                    </a:solidFill>
                  </a:rPr>
                  <a:t>Q</a:t>
                </a:r>
                <a:r>
                  <a:rPr lang="en-US" sz="1200" dirty="0">
                    <a:solidFill>
                      <a:srgbClr val="004D95"/>
                    </a:solidFill>
                  </a:rPr>
                  <a:t>: discharge (m3/s)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0504C0D-3CD4-4164-805B-D0427EA27DB2}"/>
                  </a:ext>
                </a:extLst>
              </p:cNvPr>
              <p:cNvSpPr txBox="1"/>
              <p:nvPr/>
            </p:nvSpPr>
            <p:spPr>
              <a:xfrm>
                <a:off x="5652120" y="779562"/>
                <a:ext cx="3430322" cy="2907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004D95"/>
                    </a:solidFill>
                  </a:rPr>
                  <a:t>Exercise:</a:t>
                </a:r>
                <a:endParaRPr lang="en-US" sz="1200" b="1" dirty="0">
                  <a:solidFill>
                    <a:srgbClr val="004D95"/>
                  </a:solidFill>
                </a:endParaRPr>
              </a:p>
              <a:p>
                <a:pPr marL="228600" indent="-228600">
                  <a:buAutoNum type="arabicPeriod"/>
                </a:pPr>
                <a:r>
                  <a:rPr lang="en-US" sz="1200" dirty="0"/>
                  <a:t>In case, the flood defense water level is </a:t>
                </a:r>
                <a:r>
                  <a:rPr lang="en-US" sz="1200" b="1" dirty="0">
                    <a:solidFill>
                      <a:srgbClr val="004D95"/>
                    </a:solidFill>
                  </a:rPr>
                  <a:t>3.8</a:t>
                </a:r>
                <a:r>
                  <a:rPr lang="en-US" sz="1200" dirty="0"/>
                  <a:t> m, then a flood happens, with the discharge of 11000 m</a:t>
                </a:r>
                <a:r>
                  <a:rPr lang="en-US" sz="1200" baseline="30000" dirty="0"/>
                  <a:t>3</a:t>
                </a:r>
                <a:r>
                  <a:rPr lang="en-US" sz="1200" dirty="0"/>
                  <a:t>/s, what is the expected economic loss?</a:t>
                </a:r>
              </a:p>
              <a:p>
                <a:pPr marL="228600" indent="-228600">
                  <a:buAutoNum type="arabicPeriod"/>
                </a:pPr>
                <a:endParaRPr lang="en-US" sz="1200" dirty="0"/>
              </a:p>
              <a:p>
                <a:pPr marL="228600" indent="-228600">
                  <a:buAutoNum type="arabicPeriod"/>
                </a:pPr>
                <a:r>
                  <a:rPr lang="en-US" sz="1200" dirty="0"/>
                  <a:t>In case, the flood defense water level is </a:t>
                </a:r>
                <a:r>
                  <a:rPr lang="en-US" sz="1200" b="1" dirty="0">
                    <a:solidFill>
                      <a:srgbClr val="004D95"/>
                    </a:solidFill>
                  </a:rPr>
                  <a:t>3.8</a:t>
                </a:r>
                <a:r>
                  <a:rPr lang="en-US" sz="1200" dirty="0"/>
                  <a:t> m, generate 100 years of GEV-distributed annual maximum discharge series, calculate the mean annual expected economic loss. </a:t>
                </a:r>
              </a:p>
              <a:p>
                <a:pPr marL="228600" indent="-228600">
                  <a:buAutoNum type="arabicPeriod"/>
                </a:pPr>
                <a:endParaRPr lang="en-US" sz="1200" dirty="0"/>
              </a:p>
              <a:p>
                <a:pPr marL="228600" indent="-228600">
                  <a:buAutoNum type="arabicPeriod"/>
                </a:pPr>
                <a:r>
                  <a:rPr lang="en-US" sz="1200" dirty="0"/>
                  <a:t>Design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004D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4D95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4D95"/>
                            </a:solidFill>
                            <a:latin typeface="Cambria Math" panose="02040503050406030204" pitchFamily="18" charset="0"/>
                          </a:rPr>
                          <m:t>𝑑𝑒𝑓𝑒𝑛𝑠𝑒</m:t>
                        </m:r>
                      </m:sub>
                    </m:sSub>
                  </m:oMath>
                </a14:m>
                <a:r>
                  <a:rPr lang="en-US" sz="1200" dirty="0"/>
                  <a:t> which could maintain the mean annual expected economic loss </a:t>
                </a:r>
                <a:r>
                  <a:rPr lang="en-US" sz="1200" dirty="0">
                    <a:solidFill>
                      <a:srgbClr val="004D95"/>
                    </a:solidFill>
                  </a:rPr>
                  <a:t>no greater than 1.5 million $</a:t>
                </a:r>
                <a:r>
                  <a:rPr lang="en-US" sz="1200" dirty="0"/>
                  <a:t> for the following 100 years.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0504C0D-3CD4-4164-805B-D0427EA27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779562"/>
                <a:ext cx="3430322" cy="2907912"/>
              </a:xfrm>
              <a:prstGeom prst="rect">
                <a:avLst/>
              </a:prstGeom>
              <a:blipFill>
                <a:blip r:embed="rId5"/>
                <a:stretch>
                  <a:fillRect l="-533" t="-419" r="-1066" b="-6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AA9B368F-D194-4BAA-9F73-6763A04C48D4}"/>
              </a:ext>
            </a:extLst>
          </p:cNvPr>
          <p:cNvGrpSpPr/>
          <p:nvPr/>
        </p:nvGrpSpPr>
        <p:grpSpPr>
          <a:xfrm>
            <a:off x="2535804" y="672824"/>
            <a:ext cx="4340452" cy="3908582"/>
            <a:chOff x="2535804" y="672824"/>
            <a:chExt cx="4340452" cy="390858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A75BE0F-168C-4BC2-B05B-E783B2FC2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76439" y="672824"/>
              <a:ext cx="2883701" cy="304796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9B1B620-55DE-4823-8C41-E181283B4427}"/>
                    </a:ext>
                  </a:extLst>
                </p:cNvPr>
                <p:cNvSpPr txBox="1"/>
                <p:nvPr/>
              </p:nvSpPr>
              <p:spPr>
                <a:xfrm>
                  <a:off x="2535804" y="3720786"/>
                  <a:ext cx="4340452" cy="8606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solidFill>
                        <a:srgbClr val="004D95"/>
                      </a:solidFill>
                    </a:rPr>
                    <a:t>Exceeding water level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b="1" i="1">
                              <a:solidFill>
                                <a:srgbClr val="004D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004D95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004D95"/>
                              </a:solidFill>
                              <a:latin typeface="Cambria Math" panose="02040503050406030204" pitchFamily="18" charset="0"/>
                            </a:rPr>
                            <m:t>𝒇𝒍𝒐𝒐𝒅</m:t>
                          </m:r>
                        </m:sub>
                      </m:sSub>
                      <m:r>
                        <a:rPr lang="en-US" sz="1200" b="1" i="1">
                          <a:solidFill>
                            <a:srgbClr val="004D95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200" b="1" i="1">
                              <a:solidFill>
                                <a:srgbClr val="004D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004D95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004D95"/>
                              </a:solidFill>
                              <a:latin typeface="Cambria Math" panose="02040503050406030204" pitchFamily="18" charset="0"/>
                            </a:rPr>
                            <m:t>𝒅𝒆𝒇𝒆𝒏𝒔𝒆</m:t>
                          </m:r>
                        </m:sub>
                      </m:sSub>
                      <m:r>
                        <a:rPr lang="en-US" sz="1200" i="1">
                          <a:solidFill>
                            <a:srgbClr val="004D9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1200" dirty="0">
                      <a:solidFill>
                        <a:srgbClr val="004D95"/>
                      </a:solidFill>
                    </a:rPr>
                    <a:t>:</a:t>
                  </a:r>
                </a:p>
                <a:p>
                  <a:r>
                    <a:rPr lang="en-US" sz="1200" dirty="0"/>
                    <a:t>&lt;=0.15 m 	loss: 0 (zero)</a:t>
                  </a:r>
                </a:p>
                <a:p>
                  <a:r>
                    <a:rPr lang="en-US" sz="1200" dirty="0"/>
                    <a:t>0.15~1 m 	loss: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𝑓𝑙𝑜𝑜𝑑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𝑑𝑒𝑓𝑒𝑛𝑠𝑒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−0.15)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×8 (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million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$)</m:t>
                      </m:r>
                    </m:oMath>
                  </a14:m>
                  <a:endParaRPr lang="en-US" sz="1200" dirty="0"/>
                </a:p>
                <a:p>
                  <a:r>
                    <a:rPr lang="en-US" sz="1200" dirty="0"/>
                    <a:t>&gt;=1 m	loss: </a:t>
                  </a:r>
                  <a14:m>
                    <m:oMath xmlns:m="http://schemas.openxmlformats.org/officeDocument/2006/math">
                      <m:r>
                        <a:rPr lang="en-US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6.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 (</m:t>
                      </m:r>
                      <m:r>
                        <m:rPr>
                          <m:sty m:val="p"/>
                        </m:rPr>
                        <a:rPr lang="en-US" sz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million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$)</m:t>
                      </m:r>
                    </m:oMath>
                  </a14:m>
                  <a:r>
                    <a:rPr lang="en-US" sz="1200" dirty="0"/>
                    <a:t> </a:t>
                  </a: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9B1B620-55DE-4823-8C41-E181283B44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5804" y="3720786"/>
                  <a:ext cx="4340452" cy="860620"/>
                </a:xfrm>
                <a:prstGeom prst="rect">
                  <a:avLst/>
                </a:prstGeom>
                <a:blipFill>
                  <a:blip r:embed="rId7"/>
                  <a:stretch>
                    <a:fillRect l="-140" t="-704" b="-42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3332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1E6F0F-8952-48F7-B8A6-5C00D4C8363A}"/>
              </a:ext>
            </a:extLst>
          </p:cNvPr>
          <p:cNvSpPr/>
          <p:nvPr/>
        </p:nvSpPr>
        <p:spPr bwMode="auto">
          <a:xfrm>
            <a:off x="0" y="0"/>
            <a:ext cx="9144000" cy="627534"/>
          </a:xfrm>
          <a:prstGeom prst="rect">
            <a:avLst/>
          </a:prstGeom>
          <a:solidFill>
            <a:srgbClr val="00589C"/>
          </a:solidFill>
          <a:ln w="9525" cap="flat" cmpd="sng" algn="ctr">
            <a:solidFill>
              <a:srgbClr val="00589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96" charset="-128"/>
              </a:rPr>
              <a:t>Topic </a:t>
            </a:r>
            <a:r>
              <a:rPr lang="en-US" sz="2000" b="1" dirty="0">
                <a:solidFill>
                  <a:schemeClr val="bg1"/>
                </a:solidFill>
                <a:latin typeface="+mj-lt"/>
                <a:ea typeface="ＭＳ Ｐゴシック" pitchFamily="96" charset="-128"/>
              </a:rPr>
              <a:t>4. Exercise with R - Time-varying flood risk analysis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  <a:ea typeface="ＭＳ Ｐゴシック" pitchFamily="96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70EC6C-AAF5-4D83-AEC1-C7F2433683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105EDC-34E1-4D80-B051-D0CBD59863B8}" type="slidenum">
              <a:rPr lang="de-DE" altLang="de-DE" smtClean="0"/>
              <a:pPr/>
              <a:t>18</a:t>
            </a:fld>
            <a:endParaRPr lang="de-DE" alt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842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1E6F0F-8952-48F7-B8A6-5C00D4C8363A}"/>
              </a:ext>
            </a:extLst>
          </p:cNvPr>
          <p:cNvSpPr/>
          <p:nvPr/>
        </p:nvSpPr>
        <p:spPr bwMode="auto">
          <a:xfrm>
            <a:off x="0" y="0"/>
            <a:ext cx="9144000" cy="627534"/>
          </a:xfrm>
          <a:prstGeom prst="rect">
            <a:avLst/>
          </a:prstGeom>
          <a:solidFill>
            <a:srgbClr val="00589C"/>
          </a:solidFill>
          <a:ln w="9525" cap="flat" cmpd="sng" algn="ctr">
            <a:solidFill>
              <a:srgbClr val="00589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96" charset="-128"/>
              </a:rPr>
              <a:t>Topic </a:t>
            </a:r>
            <a:r>
              <a:rPr lang="en-US" sz="2000" b="1" dirty="0">
                <a:solidFill>
                  <a:schemeClr val="bg1"/>
                </a:solidFill>
                <a:latin typeface="+mj-lt"/>
                <a:ea typeface="ＭＳ Ｐゴシック" pitchFamily="96" charset="-128"/>
              </a:rPr>
              <a:t>4. Exercise with R - Time-varying flood risk analysis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  <a:ea typeface="ＭＳ Ｐゴシック" pitchFamily="96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70EC6C-AAF5-4D83-AEC1-C7F2433683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105EDC-34E1-4D80-B051-D0CBD59863B8}" type="slidenum">
              <a:rPr lang="de-DE" altLang="de-DE" smtClean="0"/>
              <a:pPr/>
              <a:t>19</a:t>
            </a:fld>
            <a:endParaRPr lang="de-DE" alt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605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err="1"/>
              <a:t>Overview</a:t>
            </a:r>
            <a:endParaRPr lang="de-DE" altLang="de-DE" dirty="0"/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1491630"/>
            <a:ext cx="7056784" cy="1944216"/>
          </a:xfrm>
        </p:spPr>
        <p:txBody>
          <a:bodyPr/>
          <a:lstStyle/>
          <a:p>
            <a:pPr marL="457200" indent="-457200" eaLnBrk="1" hangingPunct="1">
              <a:spcAft>
                <a:spcPts val="1000"/>
              </a:spcAft>
              <a:buFont typeface="+mj-lt"/>
              <a:buAutoNum type="arabicParenR"/>
            </a:pPr>
            <a:r>
              <a:rPr lang="de-DE" altLang="de-DE" dirty="0" err="1"/>
              <a:t>Introduction</a:t>
            </a:r>
            <a:r>
              <a:rPr lang="de-DE" altLang="de-DE" dirty="0"/>
              <a:t> </a:t>
            </a:r>
            <a:r>
              <a:rPr lang="de-DE" altLang="de-DE" dirty="0" err="1"/>
              <a:t>to</a:t>
            </a:r>
            <a:r>
              <a:rPr lang="de-DE" altLang="de-DE" dirty="0"/>
              <a:t> R</a:t>
            </a:r>
          </a:p>
          <a:p>
            <a:pPr marL="457200" indent="-457200" eaLnBrk="1" hangingPunct="1">
              <a:spcAft>
                <a:spcPts val="1000"/>
              </a:spcAft>
              <a:buFont typeface="+mj-lt"/>
              <a:buAutoNum type="arabicParenR"/>
            </a:pPr>
            <a:r>
              <a:rPr lang="de-DE" altLang="de-DE" dirty="0" err="1"/>
              <a:t>Exercise</a:t>
            </a:r>
            <a:r>
              <a:rPr lang="de-DE" altLang="de-DE" dirty="0"/>
              <a:t> </a:t>
            </a:r>
            <a:r>
              <a:rPr lang="de-DE" altLang="de-DE" dirty="0" err="1"/>
              <a:t>with</a:t>
            </a:r>
            <a:r>
              <a:rPr lang="de-DE" altLang="de-DE" dirty="0"/>
              <a:t> R - R </a:t>
            </a:r>
            <a:r>
              <a:rPr lang="de-DE" altLang="de-DE" dirty="0" err="1"/>
              <a:t>basics</a:t>
            </a:r>
            <a:endParaRPr lang="de-DE" altLang="de-DE" dirty="0"/>
          </a:p>
          <a:p>
            <a:pPr marL="457200" indent="-457200">
              <a:spcAft>
                <a:spcPts val="1000"/>
              </a:spcAft>
              <a:buFont typeface="+mj-lt"/>
              <a:buAutoNum type="arabicParenR"/>
            </a:pPr>
            <a:r>
              <a:rPr lang="de-DE" altLang="de-DE" dirty="0" err="1"/>
              <a:t>Exercise</a:t>
            </a:r>
            <a:r>
              <a:rPr lang="de-DE" altLang="de-DE" dirty="0"/>
              <a:t> </a:t>
            </a:r>
            <a:r>
              <a:rPr lang="de-DE" altLang="de-DE" dirty="0" err="1"/>
              <a:t>with</a:t>
            </a:r>
            <a:r>
              <a:rPr lang="de-DE" altLang="de-DE" dirty="0"/>
              <a:t> R - Flood </a:t>
            </a:r>
            <a:r>
              <a:rPr lang="de-DE" altLang="de-DE" dirty="0" err="1"/>
              <a:t>frequency</a:t>
            </a:r>
            <a:r>
              <a:rPr lang="de-DE" altLang="de-DE" dirty="0"/>
              <a:t> </a:t>
            </a:r>
            <a:r>
              <a:rPr lang="de-DE" altLang="de-DE" dirty="0" err="1"/>
              <a:t>analysis</a:t>
            </a:r>
            <a:endParaRPr lang="de-DE" altLang="de-DE" dirty="0"/>
          </a:p>
          <a:p>
            <a:pPr marL="457200" indent="-457200">
              <a:spcAft>
                <a:spcPts val="1000"/>
              </a:spcAft>
              <a:buFont typeface="+mj-lt"/>
              <a:buAutoNum type="arabicParenR"/>
            </a:pPr>
            <a:r>
              <a:rPr lang="de-DE" altLang="de-DE" dirty="0" err="1"/>
              <a:t>Exercise</a:t>
            </a:r>
            <a:r>
              <a:rPr lang="de-DE" altLang="de-DE" dirty="0"/>
              <a:t> </a:t>
            </a:r>
            <a:r>
              <a:rPr lang="de-DE" altLang="de-DE" dirty="0" err="1"/>
              <a:t>with</a:t>
            </a:r>
            <a:r>
              <a:rPr lang="de-DE" altLang="de-DE" dirty="0"/>
              <a:t> R - Time-</a:t>
            </a:r>
            <a:r>
              <a:rPr lang="de-DE" altLang="de-DE" dirty="0" err="1"/>
              <a:t>varying</a:t>
            </a:r>
            <a:r>
              <a:rPr lang="de-DE" altLang="de-DE" dirty="0"/>
              <a:t> </a:t>
            </a:r>
            <a:r>
              <a:rPr lang="de-DE" altLang="de-DE" dirty="0" err="1"/>
              <a:t>flood</a:t>
            </a:r>
            <a:r>
              <a:rPr lang="de-DE" altLang="de-DE" dirty="0"/>
              <a:t> </a:t>
            </a:r>
            <a:r>
              <a:rPr lang="de-DE" altLang="de-DE" dirty="0" err="1"/>
              <a:t>risk</a:t>
            </a:r>
            <a:r>
              <a:rPr lang="de-DE" altLang="de-DE" dirty="0"/>
              <a:t> </a:t>
            </a:r>
            <a:r>
              <a:rPr lang="de-DE" altLang="de-DE" dirty="0" err="1"/>
              <a:t>analysis</a:t>
            </a:r>
            <a:endParaRPr lang="de-DE" altLang="de-DE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8E25E9-32ED-4510-B433-984B559B4054}"/>
              </a:ext>
            </a:extLst>
          </p:cNvPr>
          <p:cNvSpPr/>
          <p:nvPr/>
        </p:nvSpPr>
        <p:spPr>
          <a:xfrm>
            <a:off x="1547664" y="3782972"/>
            <a:ext cx="70567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589C"/>
                </a:solidFill>
              </a:rPr>
              <a:t>Materials here: </a:t>
            </a:r>
          </a:p>
          <a:p>
            <a:r>
              <a:rPr lang="en-US" sz="1600" dirty="0">
                <a:solidFill>
                  <a:srgbClr val="00589C"/>
                </a:solidFill>
              </a:rPr>
              <a:t>https://github.com/XiaoxiangGuanGFZ/FloodRiskSeminar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4647E-7901-4454-8634-949208E5F3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105EDC-34E1-4D80-B051-D0CBD59863B8}" type="slidenum">
              <a:rPr lang="de-DE" altLang="de-DE" smtClean="0"/>
              <a:pPr/>
              <a:t>2</a:t>
            </a:fld>
            <a:endParaRPr lang="de-DE" altLang="de-DE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C3C5F6-8A40-4A11-882B-01105A36B5CC}"/>
              </a:ext>
            </a:extLst>
          </p:cNvPr>
          <p:cNvSpPr/>
          <p:nvPr/>
        </p:nvSpPr>
        <p:spPr>
          <a:xfrm>
            <a:off x="827584" y="1707654"/>
            <a:ext cx="5832648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spcAft>
                <a:spcPts val="1000"/>
              </a:spcAft>
              <a:buFont typeface="+mj-lt"/>
              <a:buAutoNum type="arabicParenR"/>
            </a:pPr>
            <a:r>
              <a:rPr lang="en-US" sz="1000" b="1" dirty="0">
                <a:solidFill>
                  <a:srgbClr val="000000"/>
                </a:solidFill>
                <a:latin typeface="+mn-lt"/>
              </a:rPr>
              <a:t>Accessing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 the data (getting the data into the application from multiple sources)</a:t>
            </a:r>
          </a:p>
          <a:p>
            <a:pPr marL="228600" indent="-228600">
              <a:spcAft>
                <a:spcPts val="1000"/>
              </a:spcAft>
              <a:buFont typeface="+mj-lt"/>
              <a:buAutoNum type="arabicParenR"/>
            </a:pPr>
            <a:r>
              <a:rPr lang="en-US" sz="1000" b="1" dirty="0">
                <a:solidFill>
                  <a:srgbClr val="000000"/>
                </a:solidFill>
                <a:latin typeface="+mn-lt"/>
              </a:rPr>
              <a:t>Cleaning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 the data (coding missing data, fixing or deleting miscoded data, transforming variables into more useful formats)</a:t>
            </a:r>
          </a:p>
          <a:p>
            <a:pPr marL="228600" indent="-228600">
              <a:spcAft>
                <a:spcPts val="1000"/>
              </a:spcAft>
              <a:buFont typeface="+mj-lt"/>
              <a:buAutoNum type="arabicParenR"/>
            </a:pPr>
            <a:r>
              <a:rPr lang="en-US" sz="1000" b="1" dirty="0">
                <a:solidFill>
                  <a:srgbClr val="000000"/>
                </a:solidFill>
                <a:latin typeface="+mn-lt"/>
              </a:rPr>
              <a:t>Annotating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 the data (in order to remember what each piece represents)</a:t>
            </a:r>
          </a:p>
          <a:p>
            <a:pPr marL="228600" indent="-228600">
              <a:spcAft>
                <a:spcPts val="1000"/>
              </a:spcAft>
              <a:buFont typeface="+mj-lt"/>
              <a:buAutoNum type="arabicParenR"/>
            </a:pPr>
            <a:r>
              <a:rPr lang="en-US" sz="1000" b="1" dirty="0">
                <a:solidFill>
                  <a:srgbClr val="000000"/>
                </a:solidFill>
                <a:latin typeface="+mn-lt"/>
              </a:rPr>
              <a:t>Summarizing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 the data (getting descriptive statistics to help characterize the data)</a:t>
            </a:r>
          </a:p>
          <a:p>
            <a:pPr marL="228600" indent="-228600">
              <a:spcAft>
                <a:spcPts val="1000"/>
              </a:spcAft>
              <a:buFont typeface="+mj-lt"/>
              <a:buAutoNum type="arabicParenR"/>
            </a:pPr>
            <a:r>
              <a:rPr lang="en-US" sz="1000" b="1" dirty="0">
                <a:solidFill>
                  <a:srgbClr val="000000"/>
                </a:solidFill>
                <a:latin typeface="+mn-lt"/>
              </a:rPr>
              <a:t>Visualizing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 the data (because a picture really is worth a thousand words)</a:t>
            </a:r>
          </a:p>
          <a:p>
            <a:pPr marL="228600" indent="-228600">
              <a:spcAft>
                <a:spcPts val="1000"/>
              </a:spcAft>
              <a:buFont typeface="+mj-lt"/>
              <a:buAutoNum type="arabicParenR"/>
            </a:pPr>
            <a:r>
              <a:rPr lang="en-US" sz="1000" b="1" dirty="0">
                <a:solidFill>
                  <a:srgbClr val="000000"/>
                </a:solidFill>
                <a:latin typeface="+mn-lt"/>
              </a:rPr>
              <a:t>Modeling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 the data (uncovering relationships and testing hypotheses)</a:t>
            </a:r>
          </a:p>
          <a:p>
            <a:pPr marL="228600" indent="-228600">
              <a:spcAft>
                <a:spcPts val="1000"/>
              </a:spcAft>
              <a:buFont typeface="+mj-lt"/>
              <a:buAutoNum type="arabicParenR"/>
            </a:pPr>
            <a:r>
              <a:rPr lang="en-US" sz="1000" b="1" dirty="0">
                <a:solidFill>
                  <a:srgbClr val="000000"/>
                </a:solidFill>
                <a:latin typeface="+mn-lt"/>
              </a:rPr>
              <a:t>Preparing the results 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(creating publication-quality tables and graphs)</a:t>
            </a:r>
            <a:endParaRPr lang="en-US" sz="1000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C8E826-4539-4683-8467-B3E6BA459ED0}"/>
              </a:ext>
            </a:extLst>
          </p:cNvPr>
          <p:cNvSpPr txBox="1"/>
          <p:nvPr/>
        </p:nvSpPr>
        <p:spPr>
          <a:xfrm>
            <a:off x="791050" y="1149908"/>
            <a:ext cx="5654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589C"/>
                </a:solidFill>
              </a:rPr>
              <a:t>Typical (successful) procedures for data science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82C1A36-4477-46C3-B1A0-DED442A6C54C}"/>
              </a:ext>
            </a:extLst>
          </p:cNvPr>
          <p:cNvGrpSpPr/>
          <p:nvPr/>
        </p:nvGrpSpPr>
        <p:grpSpPr>
          <a:xfrm>
            <a:off x="6871829" y="1782424"/>
            <a:ext cx="1512168" cy="1973864"/>
            <a:chOff x="6516216" y="2032822"/>
            <a:chExt cx="1512168" cy="197386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A67D867-6956-4E00-93ED-41618CB3FE17}"/>
                </a:ext>
              </a:extLst>
            </p:cNvPr>
            <p:cNvSpPr/>
            <p:nvPr/>
          </p:nvSpPr>
          <p:spPr bwMode="auto">
            <a:xfrm>
              <a:off x="6804248" y="2032822"/>
              <a:ext cx="1224136" cy="360040"/>
            </a:xfrm>
            <a:prstGeom prst="rect">
              <a:avLst/>
            </a:prstGeom>
            <a:solidFill>
              <a:srgbClr val="00589C"/>
            </a:solidFill>
            <a:ln w="9525" cap="flat" cmpd="sng" algn="ctr">
              <a:solidFill>
                <a:srgbClr val="00589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96" charset="-128"/>
                </a:rPr>
                <a:t>Getting data in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76F173-E9B8-4160-96BF-A438C8A1A294}"/>
                </a:ext>
              </a:extLst>
            </p:cNvPr>
            <p:cNvSpPr/>
            <p:nvPr/>
          </p:nvSpPr>
          <p:spPr bwMode="auto">
            <a:xfrm>
              <a:off x="6804248" y="2570763"/>
              <a:ext cx="1224136" cy="360040"/>
            </a:xfrm>
            <a:prstGeom prst="rect">
              <a:avLst/>
            </a:prstGeom>
            <a:solidFill>
              <a:srgbClr val="00589C"/>
            </a:solidFill>
            <a:ln w="9525" cap="flat" cmpd="sng" algn="ctr">
              <a:solidFill>
                <a:srgbClr val="00589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96" charset="-128"/>
                </a:rPr>
                <a:t>Data manipulation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A8A10B7-07A3-4EFB-BD21-2E658B3307C4}"/>
                </a:ext>
              </a:extLst>
            </p:cNvPr>
            <p:cNvSpPr/>
            <p:nvPr/>
          </p:nvSpPr>
          <p:spPr bwMode="auto">
            <a:xfrm>
              <a:off x="6804248" y="3108704"/>
              <a:ext cx="1224136" cy="360040"/>
            </a:xfrm>
            <a:prstGeom prst="rect">
              <a:avLst/>
            </a:prstGeom>
            <a:solidFill>
              <a:srgbClr val="00589C"/>
            </a:solidFill>
            <a:ln w="9525" cap="flat" cmpd="sng" algn="ctr">
              <a:solidFill>
                <a:srgbClr val="00589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96" charset="-128"/>
                </a:rPr>
                <a:t>Visualization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71B93F-B91E-4601-8379-5FF7978FED3C}"/>
                </a:ext>
              </a:extLst>
            </p:cNvPr>
            <p:cNvSpPr/>
            <p:nvPr/>
          </p:nvSpPr>
          <p:spPr bwMode="auto">
            <a:xfrm>
              <a:off x="6804248" y="3646646"/>
              <a:ext cx="1224136" cy="360040"/>
            </a:xfrm>
            <a:prstGeom prst="rect">
              <a:avLst/>
            </a:prstGeom>
            <a:solidFill>
              <a:srgbClr val="00589C"/>
            </a:solidFill>
            <a:ln w="9525" cap="flat" cmpd="sng" algn="ctr">
              <a:solidFill>
                <a:srgbClr val="00589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96" charset="-128"/>
                </a:rPr>
                <a:t>Algorithm</a:t>
              </a:r>
            </a:p>
          </p:txBody>
        </p:sp>
        <p:sp>
          <p:nvSpPr>
            <p:cNvPr id="14" name="Right Brace 13">
              <a:extLst>
                <a:ext uri="{FF2B5EF4-FFF2-40B4-BE49-F238E27FC236}">
                  <a16:creationId xmlns:a16="http://schemas.microsoft.com/office/drawing/2014/main" id="{DD877426-1E84-4B77-B2E4-AFBCE3A1B107}"/>
                </a:ext>
              </a:extLst>
            </p:cNvPr>
            <p:cNvSpPr/>
            <p:nvPr/>
          </p:nvSpPr>
          <p:spPr bwMode="auto">
            <a:xfrm>
              <a:off x="6516216" y="2392862"/>
              <a:ext cx="144016" cy="753820"/>
            </a:xfrm>
            <a:prstGeom prst="rightBrace">
              <a:avLst/>
            </a:prstGeom>
            <a:noFill/>
            <a:ln w="19050" cap="flat" cmpd="sng" algn="ctr">
              <a:solidFill>
                <a:srgbClr val="00589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96" charset="-128"/>
              </a:endParaRPr>
            </a:p>
          </p:txBody>
        </p:sp>
      </p:grp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6F224781-9710-4691-80E9-CA40509C9C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105EDC-34E1-4D80-B051-D0CBD59863B8}" type="slidenum">
              <a:rPr lang="de-DE" altLang="de-DE" smtClean="0"/>
              <a:pPr/>
              <a:t>3</a:t>
            </a:fld>
            <a:endParaRPr lang="de-DE" altLang="de-DE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825894-94E4-47FA-8039-D98AA3D39589}"/>
              </a:ext>
            </a:extLst>
          </p:cNvPr>
          <p:cNvSpPr/>
          <p:nvPr/>
        </p:nvSpPr>
        <p:spPr bwMode="auto">
          <a:xfrm>
            <a:off x="0" y="0"/>
            <a:ext cx="9144000" cy="627534"/>
          </a:xfrm>
          <a:prstGeom prst="rect">
            <a:avLst/>
          </a:prstGeom>
          <a:solidFill>
            <a:srgbClr val="00589C"/>
          </a:solidFill>
          <a:ln w="9525" cap="flat" cmpd="sng" algn="ctr">
            <a:solidFill>
              <a:srgbClr val="00589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96" charset="-128"/>
              </a:rPr>
              <a:t>Topic 1. Introduction to R</a:t>
            </a:r>
          </a:p>
        </p:txBody>
      </p:sp>
    </p:spTree>
    <p:extLst>
      <p:ext uri="{BB962C8B-B14F-4D97-AF65-F5344CB8AC3E}">
        <p14:creationId xmlns:p14="http://schemas.microsoft.com/office/powerpoint/2010/main" val="1873564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1E6F0F-8952-48F7-B8A6-5C00D4C8363A}"/>
              </a:ext>
            </a:extLst>
          </p:cNvPr>
          <p:cNvSpPr/>
          <p:nvPr/>
        </p:nvSpPr>
        <p:spPr bwMode="auto">
          <a:xfrm>
            <a:off x="0" y="0"/>
            <a:ext cx="9144000" cy="627534"/>
          </a:xfrm>
          <a:prstGeom prst="rect">
            <a:avLst/>
          </a:prstGeom>
          <a:solidFill>
            <a:srgbClr val="00589C"/>
          </a:solidFill>
          <a:ln w="9525" cap="flat" cmpd="sng" algn="ctr">
            <a:solidFill>
              <a:srgbClr val="00589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96" charset="-128"/>
              </a:rPr>
              <a:t>Topic 1. Introduction to 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0F3173-CCFE-402E-95F1-C20164395E49}"/>
              </a:ext>
            </a:extLst>
          </p:cNvPr>
          <p:cNvSpPr txBox="1"/>
          <p:nvPr/>
        </p:nvSpPr>
        <p:spPr>
          <a:xfrm>
            <a:off x="1475656" y="1345773"/>
            <a:ext cx="6624736" cy="2451953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800"/>
              </a:spcAft>
              <a:buFont typeface="+mj-lt"/>
              <a:buAutoNum type="arabicParenR"/>
            </a:pPr>
            <a:r>
              <a:rPr lang="en-US" sz="2000" dirty="0">
                <a:solidFill>
                  <a:srgbClr val="00589C"/>
                </a:solidFill>
              </a:rPr>
              <a:t>What’s R: Installation, IDE, Packages, Help files</a:t>
            </a:r>
          </a:p>
          <a:p>
            <a:pPr marL="457200" indent="-457200">
              <a:spcAft>
                <a:spcPts val="800"/>
              </a:spcAft>
              <a:buFont typeface="+mj-lt"/>
              <a:buAutoNum type="arabicParenR"/>
            </a:pPr>
            <a:r>
              <a:rPr lang="en-US" sz="2000" dirty="0">
                <a:solidFill>
                  <a:srgbClr val="00589C"/>
                </a:solidFill>
              </a:rPr>
              <a:t>Data structures in R</a:t>
            </a:r>
          </a:p>
          <a:p>
            <a:pPr marL="457200" indent="-457200">
              <a:spcAft>
                <a:spcPts val="800"/>
              </a:spcAft>
              <a:buFont typeface="+mj-lt"/>
              <a:buAutoNum type="arabicParenR"/>
            </a:pPr>
            <a:r>
              <a:rPr lang="en-US" sz="2000" dirty="0">
                <a:solidFill>
                  <a:srgbClr val="00589C"/>
                </a:solidFill>
              </a:rPr>
              <a:t>Getting data into R</a:t>
            </a:r>
          </a:p>
          <a:p>
            <a:pPr marL="457200" indent="-457200">
              <a:spcAft>
                <a:spcPts val="800"/>
              </a:spcAft>
              <a:buFont typeface="+mj-lt"/>
              <a:buAutoNum type="arabicParenR"/>
            </a:pPr>
            <a:r>
              <a:rPr lang="en-US" sz="2000" dirty="0">
                <a:solidFill>
                  <a:srgbClr val="00589C"/>
                </a:solidFill>
              </a:rPr>
              <a:t>Functions and Control structures</a:t>
            </a:r>
          </a:p>
          <a:p>
            <a:pPr marL="457200" indent="-457200">
              <a:spcAft>
                <a:spcPts val="800"/>
              </a:spcAft>
              <a:buFont typeface="+mj-lt"/>
              <a:buAutoNum type="arabicParenR"/>
            </a:pPr>
            <a:r>
              <a:rPr lang="en-US" sz="2000" dirty="0">
                <a:solidFill>
                  <a:srgbClr val="00589C"/>
                </a:solidFill>
              </a:rPr>
              <a:t>Data manipulation</a:t>
            </a:r>
          </a:p>
          <a:p>
            <a:pPr marL="457200" indent="-457200">
              <a:spcAft>
                <a:spcPts val="800"/>
              </a:spcAft>
              <a:buFont typeface="+mj-lt"/>
              <a:buAutoNum type="arabicParenR"/>
            </a:pPr>
            <a:r>
              <a:rPr lang="en-US" sz="2000" dirty="0">
                <a:solidFill>
                  <a:srgbClr val="00589C"/>
                </a:solidFill>
              </a:rPr>
              <a:t>Graphic tools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798487-A77E-4BA5-8289-22DAA97DB7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105EDC-34E1-4D80-B051-D0CBD59863B8}" type="slidenum">
              <a:rPr lang="de-DE" altLang="de-DE" smtClean="0"/>
              <a:pPr/>
              <a:t>4</a:t>
            </a:fld>
            <a:endParaRPr lang="de-DE" alt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426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1E6F0F-8952-48F7-B8A6-5C00D4C8363A}"/>
              </a:ext>
            </a:extLst>
          </p:cNvPr>
          <p:cNvSpPr/>
          <p:nvPr/>
        </p:nvSpPr>
        <p:spPr bwMode="auto">
          <a:xfrm>
            <a:off x="0" y="0"/>
            <a:ext cx="9144000" cy="627534"/>
          </a:xfrm>
          <a:prstGeom prst="rect">
            <a:avLst/>
          </a:prstGeom>
          <a:solidFill>
            <a:srgbClr val="00589C"/>
          </a:solidFill>
          <a:ln w="9525" cap="flat" cmpd="sng" algn="ctr">
            <a:solidFill>
              <a:srgbClr val="00589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96" charset="-128"/>
              </a:rPr>
              <a:t>Topic 1. Introduction to 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B2C77AF-9A49-4F63-8319-309C2F25E5CE}"/>
              </a:ext>
            </a:extLst>
          </p:cNvPr>
          <p:cNvSpPr/>
          <p:nvPr/>
        </p:nvSpPr>
        <p:spPr>
          <a:xfrm>
            <a:off x="3617143" y="3798733"/>
            <a:ext cx="5525336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R project (download and installation): </a:t>
            </a:r>
            <a:r>
              <a:rPr lang="en-US" sz="1400" dirty="0">
                <a:hlinkClick r:id="rId3"/>
              </a:rPr>
              <a:t>https://www.r-project.org/</a:t>
            </a:r>
            <a:endParaRPr lang="en-US" sz="1400" dirty="0"/>
          </a:p>
          <a:p>
            <a:r>
              <a:rPr lang="en-US" sz="1400" dirty="0"/>
              <a:t>IDE: RStudio (</a:t>
            </a:r>
            <a:r>
              <a:rPr lang="en-US" sz="1400" dirty="0">
                <a:hlinkClick r:id="rId4"/>
              </a:rPr>
              <a:t>https://posit.co/download/rstudio-desktop/</a:t>
            </a:r>
            <a:r>
              <a:rPr lang="en-US" sz="1400" dirty="0"/>
              <a:t>)</a:t>
            </a:r>
          </a:p>
          <a:p>
            <a:r>
              <a:rPr lang="en-US" sz="1400" dirty="0"/>
              <a:t>Packages: </a:t>
            </a:r>
            <a:r>
              <a:rPr lang="en-US" sz="1050" dirty="0">
                <a:hlinkClick r:id="rId5"/>
              </a:rPr>
              <a:t>https://cran.r-project.org/web/packages/available_packages_by_name.html</a:t>
            </a:r>
            <a:endParaRPr lang="en-US" sz="1050" dirty="0"/>
          </a:p>
          <a:p>
            <a:endParaRPr lang="en-US" sz="105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95171C-A629-451F-B41F-BBA81B01A78E}"/>
              </a:ext>
            </a:extLst>
          </p:cNvPr>
          <p:cNvSpPr/>
          <p:nvPr/>
        </p:nvSpPr>
        <p:spPr>
          <a:xfrm>
            <a:off x="611560" y="767484"/>
            <a:ext cx="1555362" cy="40011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589C"/>
                </a:solidFill>
              </a:rPr>
              <a:t>1. What’s 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EDC9F3-7FDC-4808-9807-0910CBA177AD}"/>
              </a:ext>
            </a:extLst>
          </p:cNvPr>
          <p:cNvSpPr txBox="1"/>
          <p:nvPr/>
        </p:nvSpPr>
        <p:spPr>
          <a:xfrm>
            <a:off x="631133" y="1359779"/>
            <a:ext cx="45365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Key advantages of R: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+mn-lt"/>
              </a:rPr>
              <a:t>Free of charge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+mn-lt"/>
              </a:rPr>
              <a:t>Cross-platform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+mn-lt"/>
              </a:rPr>
              <a:t>Open source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+mn-lt"/>
              </a:rPr>
              <a:t>Interactive programming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+mn-lt"/>
              </a:rPr>
              <a:t>Statistical facilities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+mn-lt"/>
              </a:rPr>
              <a:t>Graphics capabilities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6B7392-E2F6-44FE-BEC0-01C5472A21D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738" y="846125"/>
            <a:ext cx="2863924" cy="22467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0C5CBA1-EE55-4CB2-8C22-B570017601A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911" y="1393527"/>
            <a:ext cx="3064295" cy="2389175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91B6708-501E-4DEC-9C3E-1A300EB89B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105EDC-34E1-4D80-B051-D0CBD59863B8}" type="slidenum">
              <a:rPr lang="de-DE" altLang="de-DE" smtClean="0"/>
              <a:pPr/>
              <a:t>5</a:t>
            </a:fld>
            <a:endParaRPr lang="de-DE" alt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297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1E6F0F-8952-48F7-B8A6-5C00D4C8363A}"/>
              </a:ext>
            </a:extLst>
          </p:cNvPr>
          <p:cNvSpPr/>
          <p:nvPr/>
        </p:nvSpPr>
        <p:spPr bwMode="auto">
          <a:xfrm>
            <a:off x="0" y="0"/>
            <a:ext cx="9144000" cy="627534"/>
          </a:xfrm>
          <a:prstGeom prst="rect">
            <a:avLst/>
          </a:prstGeom>
          <a:solidFill>
            <a:srgbClr val="00589C"/>
          </a:solidFill>
          <a:ln w="9525" cap="flat" cmpd="sng" algn="ctr">
            <a:solidFill>
              <a:srgbClr val="00589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96" charset="-128"/>
              </a:rPr>
              <a:t>Topic 1. Introduction to 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95171C-A629-451F-B41F-BBA81B01A78E}"/>
              </a:ext>
            </a:extLst>
          </p:cNvPr>
          <p:cNvSpPr/>
          <p:nvPr/>
        </p:nvSpPr>
        <p:spPr>
          <a:xfrm>
            <a:off x="611560" y="767484"/>
            <a:ext cx="2903359" cy="40011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589C"/>
                </a:solidFill>
              </a:rPr>
              <a:t>2. Data structures in 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4C7B4-DABC-4737-B6B3-F4BD016501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105EDC-34E1-4D80-B051-D0CBD59863B8}" type="slidenum">
              <a:rPr lang="de-DE" altLang="de-DE" smtClean="0"/>
              <a:pPr/>
              <a:t>6</a:t>
            </a:fld>
            <a:endParaRPr lang="de-DE" altLang="de-DE">
              <a:solidFill>
                <a:schemeClr val="tx1"/>
              </a:solidFill>
            </a:endParaRPr>
          </a:p>
        </p:txBody>
      </p:sp>
      <p:pic>
        <p:nvPicPr>
          <p:cNvPr id="2052" name="Picture 4" descr="R Programming Data Types">
            <a:extLst>
              <a:ext uri="{FF2B5EF4-FFF2-40B4-BE49-F238E27FC236}">
                <a16:creationId xmlns:a16="http://schemas.microsoft.com/office/drawing/2014/main" id="{EC19AD46-C1F0-44C9-8FE3-41564D5F1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491630"/>
            <a:ext cx="2817059" cy="249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D22B92F-96E1-4B74-91F1-CD85C38928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989007"/>
              </p:ext>
            </p:extLst>
          </p:nvPr>
        </p:nvGraphicFramePr>
        <p:xfrm>
          <a:off x="719572" y="1491630"/>
          <a:ext cx="5148572" cy="2664296"/>
        </p:xfrm>
        <a:graphic>
          <a:graphicData uri="http://schemas.openxmlformats.org/drawingml/2006/table">
            <a:tbl>
              <a:tblPr/>
              <a:tblGrid>
                <a:gridCol w="845288">
                  <a:extLst>
                    <a:ext uri="{9D8B030D-6E8A-4147-A177-3AD203B41FA5}">
                      <a16:colId xmlns:a16="http://schemas.microsoft.com/office/drawing/2014/main" val="3317068269"/>
                    </a:ext>
                  </a:extLst>
                </a:gridCol>
                <a:gridCol w="1494972">
                  <a:extLst>
                    <a:ext uri="{9D8B030D-6E8A-4147-A177-3AD203B41FA5}">
                      <a16:colId xmlns:a16="http://schemas.microsoft.com/office/drawing/2014/main" val="3648967592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3133621920"/>
                    </a:ext>
                  </a:extLst>
                </a:gridCol>
              </a:tblGrid>
              <a:tr h="232791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Data type</a:t>
                      </a:r>
                    </a:p>
                  </a:txBody>
                  <a:tcPr marL="48232" marR="48232" marT="48232" marB="48232">
                    <a:lnL w="9525" cap="flat" cmpd="sng" algn="ctr">
                      <a:solidFill>
                        <a:srgbClr val="E0C9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C9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C9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Example</a:t>
                      </a:r>
                    </a:p>
                  </a:txBody>
                  <a:tcPr marL="48232" marR="48232" marT="48232" marB="48232">
                    <a:lnL w="9525" cap="flat" cmpd="sng" algn="ctr">
                      <a:solidFill>
                        <a:srgbClr val="E0C9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C9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C9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L="48232" marR="48232" marT="48232" marB="48232">
                    <a:lnL w="9525" cap="flat" cmpd="sng" algn="ctr">
                      <a:solidFill>
                        <a:srgbClr val="E0C9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C9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C9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187266"/>
                  </a:ext>
                </a:extLst>
              </a:tr>
              <a:tr h="50877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800" b="1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Logical</a:t>
                      </a:r>
                      <a:endParaRPr lang="en-US" sz="8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2154" marR="32154" marT="32154" marB="3215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8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True, False</a:t>
                      </a:r>
                    </a:p>
                  </a:txBody>
                  <a:tcPr marL="32154" marR="32154" marT="32154" marB="3215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8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It is a special data type for data with only two possible values which can be construed as true/false.</a:t>
                      </a:r>
                    </a:p>
                  </a:txBody>
                  <a:tcPr marL="32154" marR="32154" marT="32154" marB="3215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927935"/>
                  </a:ext>
                </a:extLst>
              </a:tr>
              <a:tr h="50877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800" b="1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Numeric</a:t>
                      </a:r>
                      <a:endParaRPr lang="en-US" sz="8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2154" marR="32154" marT="32154" marB="3215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8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12,32,112,5432</a:t>
                      </a:r>
                    </a:p>
                  </a:txBody>
                  <a:tcPr marL="32154" marR="32154" marT="32154" marB="3215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8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Decimal value is called numeric in R, and it is the default computational data type.</a:t>
                      </a:r>
                    </a:p>
                  </a:txBody>
                  <a:tcPr marL="32154" marR="32154" marT="32154" marB="3215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141344"/>
                  </a:ext>
                </a:extLst>
              </a:tr>
              <a:tr h="28402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800" b="1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Integer</a:t>
                      </a:r>
                      <a:endParaRPr lang="en-US" sz="8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2154" marR="32154" marT="32154" marB="3215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8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3L, 66L, 2346L</a:t>
                      </a:r>
                    </a:p>
                  </a:txBody>
                  <a:tcPr marL="32154" marR="32154" marT="32154" marB="3215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8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Here, L tells R to store the value as an integer,</a:t>
                      </a:r>
                    </a:p>
                  </a:txBody>
                  <a:tcPr marL="32154" marR="32154" marT="32154" marB="3215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575320"/>
                  </a:ext>
                </a:extLst>
              </a:tr>
              <a:tr h="39640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800" b="1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Complex</a:t>
                      </a:r>
                      <a:endParaRPr lang="en-US" sz="8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2154" marR="32154" marT="32154" marB="3215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8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Z=1+2i, t=7+3i</a:t>
                      </a:r>
                    </a:p>
                  </a:txBody>
                  <a:tcPr marL="32154" marR="32154" marT="32154" marB="3215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8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A complex value in R is defined as the pure imaginary value i.</a:t>
                      </a:r>
                    </a:p>
                  </a:txBody>
                  <a:tcPr marL="32154" marR="32154" marT="32154" marB="3215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023653"/>
                  </a:ext>
                </a:extLst>
              </a:tr>
              <a:tr h="73352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800" b="1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Character</a:t>
                      </a:r>
                      <a:endParaRPr lang="en-US" sz="8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2154" marR="32154" marT="32154" marB="3215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8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'a', '"good'", "TRUE", '35.4'</a:t>
                      </a:r>
                    </a:p>
                  </a:txBody>
                  <a:tcPr marL="32154" marR="32154" marT="32154" marB="3215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8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In R programming, a character is used to represent string values. We convert objects into character values with the help of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as.character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() function.</a:t>
                      </a:r>
                    </a:p>
                  </a:txBody>
                  <a:tcPr marL="32154" marR="32154" marT="32154" marB="3215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398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2067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1E6F0F-8952-48F7-B8A6-5C00D4C8363A}"/>
              </a:ext>
            </a:extLst>
          </p:cNvPr>
          <p:cNvSpPr/>
          <p:nvPr/>
        </p:nvSpPr>
        <p:spPr bwMode="auto">
          <a:xfrm>
            <a:off x="0" y="0"/>
            <a:ext cx="9144000" cy="627534"/>
          </a:xfrm>
          <a:prstGeom prst="rect">
            <a:avLst/>
          </a:prstGeom>
          <a:solidFill>
            <a:srgbClr val="00589C"/>
          </a:solidFill>
          <a:ln w="9525" cap="flat" cmpd="sng" algn="ctr">
            <a:solidFill>
              <a:srgbClr val="00589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96" charset="-128"/>
              </a:rPr>
              <a:t>Topic 1. Introduction to 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95171C-A629-451F-B41F-BBA81B01A78E}"/>
              </a:ext>
            </a:extLst>
          </p:cNvPr>
          <p:cNvSpPr/>
          <p:nvPr/>
        </p:nvSpPr>
        <p:spPr>
          <a:xfrm>
            <a:off x="611560" y="767484"/>
            <a:ext cx="2903359" cy="40011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589C"/>
                </a:solidFill>
              </a:rPr>
              <a:t>2. Data structures in 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4C7B4-DABC-4737-B6B3-F4BD016501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105EDC-34E1-4D80-B051-D0CBD59863B8}" type="slidenum">
              <a:rPr lang="de-DE" altLang="de-DE" smtClean="0"/>
              <a:pPr/>
              <a:t>7</a:t>
            </a:fld>
            <a:endParaRPr lang="de-DE" altLang="de-DE">
              <a:solidFill>
                <a:schemeClr val="tx1"/>
              </a:solidFill>
            </a:endParaRPr>
          </a:p>
        </p:txBody>
      </p:sp>
      <p:pic>
        <p:nvPicPr>
          <p:cNvPr id="1026" name="Picture 2" descr="http://venus.ifca.unican.es/Rintro/_images/dataStructuresNew.png">
            <a:extLst>
              <a:ext uri="{FF2B5EF4-FFF2-40B4-BE49-F238E27FC236}">
                <a16:creationId xmlns:a16="http://schemas.microsoft.com/office/drawing/2014/main" id="{00CFF6E6-291C-4994-94AF-C2D26C4F5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156" y="1628306"/>
            <a:ext cx="3403844" cy="1632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DC04A99-5CEC-4474-9CF9-739D0D4AE647}"/>
              </a:ext>
            </a:extLst>
          </p:cNvPr>
          <p:cNvSpPr/>
          <p:nvPr/>
        </p:nvSpPr>
        <p:spPr>
          <a:xfrm>
            <a:off x="309464" y="1628306"/>
            <a:ext cx="6624736" cy="2144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0000FF"/>
                </a:solidFill>
                <a:latin typeface="+mn-lt"/>
              </a:rPr>
              <a:t>Vectors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: one-dimensional arrays used to store collection data of the same mode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0000"/>
                </a:solidFill>
                <a:latin typeface="+mn-lt"/>
              </a:rPr>
              <a:t>Numeric Vectors (mode: </a:t>
            </a:r>
            <a:r>
              <a:rPr lang="en-US" sz="1000" i="1" dirty="0">
                <a:solidFill>
                  <a:srgbClr val="000000"/>
                </a:solidFill>
                <a:latin typeface="+mn-lt"/>
              </a:rPr>
              <a:t>numeric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0000"/>
                </a:solidFill>
                <a:latin typeface="+mn-lt"/>
              </a:rPr>
              <a:t>Complex Vectors (mode: </a:t>
            </a:r>
            <a:r>
              <a:rPr lang="en-US" sz="1000" i="1" dirty="0">
                <a:solidFill>
                  <a:srgbClr val="000000"/>
                </a:solidFill>
                <a:latin typeface="+mn-lt"/>
              </a:rPr>
              <a:t>complex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0000"/>
                </a:solidFill>
                <a:latin typeface="+mn-lt"/>
              </a:rPr>
              <a:t>Logical Vectors (model: </a:t>
            </a:r>
            <a:r>
              <a:rPr lang="en-US" sz="1000" i="1" dirty="0">
                <a:solidFill>
                  <a:srgbClr val="000000"/>
                </a:solidFill>
                <a:latin typeface="+mn-lt"/>
              </a:rPr>
              <a:t>logical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)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0000"/>
                </a:solidFill>
                <a:latin typeface="+mn-lt"/>
              </a:rPr>
              <a:t>Character Vector or text strings (mode: character)</a:t>
            </a:r>
          </a:p>
          <a:p>
            <a:pPr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0000FF"/>
                </a:solidFill>
                <a:latin typeface="+mn-lt"/>
              </a:rPr>
              <a:t>Matrices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: two-dimensional arrays to store collections of data of the same mode.</a:t>
            </a:r>
          </a:p>
          <a:p>
            <a:pPr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0000FF"/>
                </a:solidFill>
                <a:latin typeface="+mn-lt"/>
              </a:rPr>
              <a:t>Arrays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: similar to matrices but they can be multi-dimensional (more than 2D) </a:t>
            </a:r>
          </a:p>
          <a:p>
            <a:pPr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000000"/>
                </a:solidFill>
                <a:latin typeface="+mn-lt"/>
              </a:rPr>
              <a:t>Lists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: ordered collection of objects, where the elements can be of different types</a:t>
            </a:r>
          </a:p>
          <a:p>
            <a:pPr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FF00FF"/>
                </a:solidFill>
                <a:latin typeface="+mn-lt"/>
              </a:rPr>
              <a:t>Data Frames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: generalization of matrices where different columns can store different mode data.</a:t>
            </a:r>
          </a:p>
          <a:p>
            <a:pPr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008000"/>
                </a:solidFill>
                <a:latin typeface="+mn-lt"/>
              </a:rPr>
              <a:t>Functions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: objects created by the user and reused to make specific operations.</a:t>
            </a:r>
          </a:p>
        </p:txBody>
      </p:sp>
    </p:spTree>
    <p:extLst>
      <p:ext uri="{BB962C8B-B14F-4D97-AF65-F5344CB8AC3E}">
        <p14:creationId xmlns:p14="http://schemas.microsoft.com/office/powerpoint/2010/main" val="4266850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1E6F0F-8952-48F7-B8A6-5C00D4C8363A}"/>
              </a:ext>
            </a:extLst>
          </p:cNvPr>
          <p:cNvSpPr/>
          <p:nvPr/>
        </p:nvSpPr>
        <p:spPr bwMode="auto">
          <a:xfrm>
            <a:off x="0" y="0"/>
            <a:ext cx="9144000" cy="627534"/>
          </a:xfrm>
          <a:prstGeom prst="rect">
            <a:avLst/>
          </a:prstGeom>
          <a:solidFill>
            <a:srgbClr val="00589C"/>
          </a:solidFill>
          <a:ln w="9525" cap="flat" cmpd="sng" algn="ctr">
            <a:solidFill>
              <a:srgbClr val="00589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96" charset="-128"/>
              </a:rPr>
              <a:t>Topic 1. Introduction to 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95171C-A629-451F-B41F-BBA81B01A78E}"/>
              </a:ext>
            </a:extLst>
          </p:cNvPr>
          <p:cNvSpPr/>
          <p:nvPr/>
        </p:nvSpPr>
        <p:spPr>
          <a:xfrm>
            <a:off x="611560" y="767484"/>
            <a:ext cx="2759089" cy="40011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589C"/>
                </a:solidFill>
              </a:rPr>
              <a:t>3. Getting data into 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76AD70-AE94-4707-8855-97299D22C1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105EDC-34E1-4D80-B051-D0CBD59863B8}" type="slidenum">
              <a:rPr lang="de-DE" altLang="de-DE" smtClean="0"/>
              <a:pPr/>
              <a:t>8</a:t>
            </a:fld>
            <a:endParaRPr lang="de-DE" altLang="de-DE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20B547-657D-4011-8607-8B0584A3B8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80" y="1445221"/>
            <a:ext cx="3957797" cy="268363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8A71413-1930-40B5-B1DD-C249DA4FB5E9}"/>
              </a:ext>
            </a:extLst>
          </p:cNvPr>
          <p:cNvGrpSpPr/>
          <p:nvPr/>
        </p:nvGrpSpPr>
        <p:grpSpPr>
          <a:xfrm>
            <a:off x="5508104" y="1074301"/>
            <a:ext cx="3263416" cy="3366845"/>
            <a:chOff x="5508104" y="875356"/>
            <a:chExt cx="3263416" cy="3366845"/>
          </a:xfrm>
        </p:grpSpPr>
        <p:pic>
          <p:nvPicPr>
            <p:cNvPr id="3074" name="Picture 2" descr="Reading Data From txt|csv Files: readr package">
              <a:extLst>
                <a:ext uri="{FF2B5EF4-FFF2-40B4-BE49-F238E27FC236}">
                  <a16:creationId xmlns:a16="http://schemas.microsoft.com/office/drawing/2014/main" id="{2CC528B8-53C4-4A45-8D07-108464521F3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22" t="41221" b="22001"/>
            <a:stretch/>
          </p:blipFill>
          <p:spPr bwMode="auto">
            <a:xfrm>
              <a:off x="7377472" y="2207912"/>
              <a:ext cx="1394048" cy="6773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Arrow: Curved Down 7">
              <a:extLst>
                <a:ext uri="{FF2B5EF4-FFF2-40B4-BE49-F238E27FC236}">
                  <a16:creationId xmlns:a16="http://schemas.microsoft.com/office/drawing/2014/main" id="{40684131-A8A2-4AAC-8CF4-8EA6BD71688D}"/>
                </a:ext>
              </a:extLst>
            </p:cNvPr>
            <p:cNvSpPr/>
            <p:nvPr/>
          </p:nvSpPr>
          <p:spPr bwMode="auto">
            <a:xfrm>
              <a:off x="6027646" y="1246367"/>
              <a:ext cx="2247606" cy="777037"/>
            </a:xfrm>
            <a:prstGeom prst="curvedDown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96" charset="-128"/>
              </a:endParaRPr>
            </a:p>
          </p:txBody>
        </p:sp>
        <p:pic>
          <p:nvPicPr>
            <p:cNvPr id="3076" name="Picture 4" descr="R">
              <a:extLst>
                <a:ext uri="{FF2B5EF4-FFF2-40B4-BE49-F238E27FC236}">
                  <a16:creationId xmlns:a16="http://schemas.microsoft.com/office/drawing/2014/main" id="{176558D6-FF7E-4E93-A0E8-FC49ED175D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8104" y="2158048"/>
              <a:ext cx="1002629" cy="7770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Arrow: Curved Down 11">
              <a:extLst>
                <a:ext uri="{FF2B5EF4-FFF2-40B4-BE49-F238E27FC236}">
                  <a16:creationId xmlns:a16="http://schemas.microsoft.com/office/drawing/2014/main" id="{EE1A2542-3FFC-4BD2-BE9E-3DD443AB7FF2}"/>
                </a:ext>
              </a:extLst>
            </p:cNvPr>
            <p:cNvSpPr/>
            <p:nvPr/>
          </p:nvSpPr>
          <p:spPr bwMode="auto">
            <a:xfrm rot="10800000">
              <a:off x="6027646" y="3018849"/>
              <a:ext cx="2247606" cy="777037"/>
            </a:xfrm>
            <a:prstGeom prst="curvedDown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96" charset="-128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0DA0656-6CAA-4661-9FB7-C136618AA1FE}"/>
                </a:ext>
              </a:extLst>
            </p:cNvPr>
            <p:cNvSpPr txBox="1"/>
            <p:nvPr/>
          </p:nvSpPr>
          <p:spPr>
            <a:xfrm>
              <a:off x="5997127" y="875356"/>
              <a:ext cx="23086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589C"/>
                  </a:solidFill>
                  <a:latin typeface="+mn-lt"/>
                </a:rPr>
                <a:t>Export: </a:t>
              </a:r>
              <a:r>
                <a:rPr lang="en-US" sz="1600" dirty="0" err="1">
                  <a:solidFill>
                    <a:srgbClr val="00589C"/>
                  </a:solidFill>
                  <a:latin typeface="+mn-lt"/>
                </a:rPr>
                <a:t>write.table</a:t>
              </a:r>
              <a:r>
                <a:rPr lang="en-US" sz="1600" dirty="0">
                  <a:solidFill>
                    <a:srgbClr val="00589C"/>
                  </a:solidFill>
                  <a:latin typeface="+mn-lt"/>
                </a:rPr>
                <a:t>()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17C5DC2-E270-4A7F-A519-6F197E094CF3}"/>
                </a:ext>
              </a:extLst>
            </p:cNvPr>
            <p:cNvSpPr txBox="1"/>
            <p:nvPr/>
          </p:nvSpPr>
          <p:spPr>
            <a:xfrm>
              <a:off x="6005943" y="3903647"/>
              <a:ext cx="2291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589C"/>
                  </a:solidFill>
                  <a:latin typeface="+mn-lt"/>
                </a:rPr>
                <a:t>Import: </a:t>
              </a:r>
              <a:r>
                <a:rPr lang="en-US" sz="1600" dirty="0" err="1">
                  <a:solidFill>
                    <a:srgbClr val="00589C"/>
                  </a:solidFill>
                  <a:latin typeface="+mn-lt"/>
                </a:rPr>
                <a:t>read.table</a:t>
              </a:r>
              <a:r>
                <a:rPr lang="en-US" sz="1600" dirty="0">
                  <a:solidFill>
                    <a:srgbClr val="00589C"/>
                  </a:solidFill>
                  <a:latin typeface="+mn-lt"/>
                </a:rPr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9987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1E6F0F-8952-48F7-B8A6-5C00D4C8363A}"/>
              </a:ext>
            </a:extLst>
          </p:cNvPr>
          <p:cNvSpPr/>
          <p:nvPr/>
        </p:nvSpPr>
        <p:spPr bwMode="auto">
          <a:xfrm>
            <a:off x="0" y="0"/>
            <a:ext cx="9144000" cy="627534"/>
          </a:xfrm>
          <a:prstGeom prst="rect">
            <a:avLst/>
          </a:prstGeom>
          <a:solidFill>
            <a:srgbClr val="00589C"/>
          </a:solidFill>
          <a:ln w="9525" cap="flat" cmpd="sng" algn="ctr">
            <a:solidFill>
              <a:srgbClr val="00589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96" charset="-128"/>
              </a:rPr>
              <a:t>Topic 1. Introduction to 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95171C-A629-451F-B41F-BBA81B01A78E}"/>
              </a:ext>
            </a:extLst>
          </p:cNvPr>
          <p:cNvSpPr/>
          <p:nvPr/>
        </p:nvSpPr>
        <p:spPr>
          <a:xfrm>
            <a:off x="611560" y="767484"/>
            <a:ext cx="4528804" cy="40011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589C"/>
                </a:solidFill>
              </a:rPr>
              <a:t>4. Functions and Control structures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A77301-7EC3-46B2-876D-812AAB1A3F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105EDC-34E1-4D80-B051-D0CBD59863B8}" type="slidenum">
              <a:rPr lang="de-DE" altLang="de-DE" smtClean="0"/>
              <a:pPr/>
              <a:t>9</a:t>
            </a:fld>
            <a:endParaRPr lang="de-DE" altLang="de-DE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CE272B-F0D8-4BDF-AE77-04396EBD4219}"/>
              </a:ext>
            </a:extLst>
          </p:cNvPr>
          <p:cNvSpPr txBox="1"/>
          <p:nvPr/>
        </p:nvSpPr>
        <p:spPr>
          <a:xfrm>
            <a:off x="971600" y="2744896"/>
            <a:ext cx="2735044" cy="12670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589C"/>
                </a:solidFill>
                <a:latin typeface="+mn-lt"/>
              </a:rPr>
              <a:t>Function sources: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+mn-lt"/>
              </a:rPr>
              <a:t>Built-in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+mn-lt"/>
              </a:rPr>
              <a:t>Third-party packages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+mn-lt"/>
              </a:rPr>
              <a:t>Self-defined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00B967-FEF6-4BFF-A290-1ECDB410B9E0}"/>
              </a:ext>
            </a:extLst>
          </p:cNvPr>
          <p:cNvSpPr/>
          <p:nvPr/>
        </p:nvSpPr>
        <p:spPr>
          <a:xfrm>
            <a:off x="971600" y="1622402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00589C"/>
                </a:solidFill>
                <a:latin typeface="+mn-lt"/>
                <a:cs typeface="ＭＳ Ｐゴシック"/>
              </a:rPr>
              <a:t>What’s function:</a:t>
            </a:r>
          </a:p>
          <a:p>
            <a:r>
              <a:rPr lang="en-US" sz="1400" dirty="0">
                <a:latin typeface="+mn-lt"/>
                <a:cs typeface="ＭＳ Ｐゴシック"/>
              </a:rPr>
              <a:t>A function is a set of statements organized together to perform a specific task.</a:t>
            </a:r>
            <a:endParaRPr lang="en-US" sz="1400" dirty="0">
              <a:latin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CFAAF7-72D3-4B41-9449-B8921E05739F}"/>
              </a:ext>
            </a:extLst>
          </p:cNvPr>
          <p:cNvSpPr/>
          <p:nvPr/>
        </p:nvSpPr>
        <p:spPr>
          <a:xfrm>
            <a:off x="4572000" y="2571750"/>
            <a:ext cx="4275656" cy="1815882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cs typeface="Arial" panose="020B0604020202020204" pitchFamily="34" charset="0"/>
              </a:rPr>
              <a:t>Funtion_name</a:t>
            </a: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 &lt;- </a:t>
            </a:r>
            <a:r>
              <a:rPr lang="en-US" sz="1600" b="1" dirty="0">
                <a:solidFill>
                  <a:srgbClr val="00589C"/>
                </a:solidFill>
                <a:cs typeface="Arial" panose="020B0604020202020204" pitchFamily="34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(parameters)</a:t>
            </a:r>
            <a:br>
              <a:rPr lang="en-US" sz="1600" dirty="0"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{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  <a:br>
              <a:rPr lang="en-US" sz="1600" dirty="0">
                <a:cs typeface="Arial" panose="020B0604020202020204" pitchFamily="34" charset="0"/>
              </a:rPr>
            </a:br>
            <a:r>
              <a:rPr lang="en-US" sz="1600" dirty="0">
                <a:cs typeface="Arial" panose="020B0604020202020204" pitchFamily="34" charset="0"/>
              </a:rPr>
              <a:t>function b</a:t>
            </a: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ody (commands chunk)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  <a:br>
              <a:rPr lang="en-US" sz="1600" dirty="0"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return ()</a:t>
            </a:r>
          </a:p>
          <a:p>
            <a:pPr marL="55563" lvl="1"/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}</a:t>
            </a:r>
            <a:endParaRPr lang="en-US" sz="16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573944"/>
      </p:ext>
    </p:extLst>
  </p:cSld>
  <p:clrMapOvr>
    <a:masterClrMapping/>
  </p:clrMapOvr>
</p:sld>
</file>

<file path=ppt/theme/theme1.xml><?xml version="1.0" encoding="utf-8"?>
<a:theme xmlns:a="http://schemas.openxmlformats.org/drawingml/2006/main" name="GFZ_Praesentation_DE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e Prä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9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96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GFZ_Praesentation_blanko_eng.16x9 [Kompatibilitätsmodus]" id="{848BB4CB-CB3F-40D7-8280-F70AFA76886F}" vid="{74AA69A1-D48A-4BF3-AC59-BE1D7FD1E45A}"/>
    </a:ext>
  </a:ext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GFZ_Praesentation_ppt2013_16x9_en</Template>
  <TotalTime>0</TotalTime>
  <Words>1311</Words>
  <Application>Microsoft Office PowerPoint</Application>
  <PresentationFormat>On-screen Show (16:9)</PresentationFormat>
  <Paragraphs>201</Paragraphs>
  <Slides>19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 Unicode MS</vt:lpstr>
      <vt:lpstr>MS PGothic</vt:lpstr>
      <vt:lpstr>MS PGothic</vt:lpstr>
      <vt:lpstr>Arial</vt:lpstr>
      <vt:lpstr>Cambria Math</vt:lpstr>
      <vt:lpstr>Symbol</vt:lpstr>
      <vt:lpstr>Verdana</vt:lpstr>
      <vt:lpstr>Wingdings</vt:lpstr>
      <vt:lpstr>GFZ_Praesentation_DE</vt:lpstr>
      <vt:lpstr>Formel</vt:lpstr>
      <vt:lpstr>Flood Risk Seminar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AV-Medien_G222</dc:creator>
  <cp:lastModifiedBy>Guan Xiaoxiang</cp:lastModifiedBy>
  <cp:revision>143</cp:revision>
  <dcterms:created xsi:type="dcterms:W3CDTF">2018-04-25T15:07:40Z</dcterms:created>
  <dcterms:modified xsi:type="dcterms:W3CDTF">2023-06-06T08:11:15Z</dcterms:modified>
</cp:coreProperties>
</file>