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267" r:id="rId4"/>
    <p:sldId id="262" r:id="rId5"/>
    <p:sldId id="263" r:id="rId6"/>
    <p:sldId id="268" r:id="rId7"/>
    <p:sldId id="264" r:id="rId8"/>
    <p:sldId id="265" r:id="rId9"/>
    <p:sldId id="269" r:id="rId10"/>
    <p:sldId id="271" r:id="rId11"/>
    <p:sldId id="266" r:id="rId12"/>
    <p:sldId id="260" r:id="rId13"/>
    <p:sldId id="270" r:id="rId14"/>
    <p:sldId id="273" r:id="rId15"/>
    <p:sldId id="280" r:id="rId16"/>
    <p:sldId id="282" r:id="rId17"/>
    <p:sldId id="283" r:id="rId18"/>
    <p:sldId id="281" r:id="rId19"/>
    <p:sldId id="274" r:id="rId20"/>
    <p:sldId id="277" r:id="rId21"/>
    <p:sldId id="284" r:id="rId22"/>
    <p:sldId id="275" r:id="rId23"/>
    <p:sldId id="278" r:id="rId24"/>
    <p:sldId id="279" r:id="rId2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95"/>
    <a:srgbClr val="FFFFFF"/>
    <a:srgbClr val="00589C"/>
    <a:srgbClr val="E3E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0" autoAdjust="0"/>
    <p:restoredTop sz="91748" autoAdjust="0"/>
  </p:normalViewPr>
  <p:slideViewPr>
    <p:cSldViewPr>
      <p:cViewPr>
        <p:scale>
          <a:sx n="125" d="100"/>
          <a:sy n="125" d="100"/>
        </p:scale>
        <p:origin x="13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E11EAB-2FE2-43CA-B7D8-E6DC313F7CA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217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004D95"/>
                </a:solidFill>
                <a:latin typeface="Verdana" pitchFamily="96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4D95"/>
                </a:solidFill>
                <a:latin typeface="Verdana" panose="020B0604030504040204" pitchFamily="34" charset="0"/>
              </a:defRPr>
            </a:lvl1pPr>
          </a:lstStyle>
          <a:p>
            <a:fld id="{0A463E84-36D0-47AB-AE84-D840C4315E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20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4D95"/>
        </a:solidFill>
        <a:latin typeface="Verdana" pitchFamily="96" charset="0"/>
        <a:ea typeface="MS PGothic" panose="020B0600070205080204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229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148176-B939-412E-99EE-385AF7CB1C17}" type="slidenum">
              <a:rPr lang="de-DE" altLang="de-DE" sz="1000">
                <a:solidFill>
                  <a:srgbClr val="004D95"/>
                </a:solidFill>
                <a:latin typeface="Verdana" panose="020B0604030504040204" pitchFamily="34" charset="0"/>
              </a:rPr>
              <a:pPr/>
              <a:t>1</a:t>
            </a:fld>
            <a:endParaRPr lang="de-DE" altLang="de-DE" sz="1000">
              <a:solidFill>
                <a:srgbClr val="004D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3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418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444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...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else statement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executes two different codes depending upon whether the test expression is true or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980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Here the loop will only continue to pass values to the main body of the loop (the </a:t>
            </a:r>
            <a:r>
              <a:rPr lang="en-US" dirty="0"/>
              <a:t>expression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body) when </a:t>
            </a:r>
            <a:r>
              <a:rPr lang="en-US" dirty="0" err="1"/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is less than or equal to 4 (specified using the </a:t>
            </a:r>
            <a:r>
              <a:rPr lang="en-US" dirty="0"/>
              <a:t>&lt;=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operator in this example). Once </a:t>
            </a:r>
            <a:r>
              <a:rPr lang="en-US" dirty="0" err="1"/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is greater than 4 the loop will stop.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999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121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7879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91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2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371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972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A function is a set of statements organized together to perform a specific task. R has a large number of in-built functions and the user can create their own functions. In R, a function is an object so the R interpreter is able to pass control to the function, along with arguments that may be necessary for the function to accomplish the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60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...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else statement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executes two different codes depending upon whether the test expression is true or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04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4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0058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-36513" y="4587875"/>
            <a:ext cx="92884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Bild 11" descr="GFZ-LogoNeu_eng_neg_1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8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15430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71650"/>
            <a:ext cx="8839200" cy="8001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44832"/>
            <a:ext cx="1331640" cy="2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05EDC-34E1-4D80-B051-D0CBD59863B8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C7EE-0DD2-4C7A-B362-5FAF3A75D56D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B479F-EF7F-4B2E-A81B-1A7DE36B62D2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05238-B3BF-498D-8B46-96DFE24180B0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2CEB1-8695-4710-AD70-0F6B9EB4A9E3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40D77-E111-40D0-8F47-B615418AF78A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57300"/>
            <a:ext cx="8839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4887913"/>
            <a:ext cx="5410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87913"/>
            <a:ext cx="838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fld id="{90D4C99E-7E1A-4B9A-BF08-BD24E44EFC6B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0" y="4564063"/>
            <a:ext cx="9144000" cy="0"/>
          </a:xfrm>
          <a:prstGeom prst="line">
            <a:avLst/>
          </a:prstGeom>
          <a:noFill/>
          <a:ln w="6350">
            <a:solidFill>
              <a:srgbClr val="004D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Bild 10" descr="GFZ-LogoNeu_eng_4c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76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3" y="4803998"/>
            <a:ext cx="1135070" cy="158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589C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https://cran.r-project.org/web/packages/available_packages_by_name.html" TargetMode="External"/><Relationship Id="rId4" Type="http://schemas.openxmlformats.org/officeDocument/2006/relationships/hyperlink" Target="https://posit.co/download/rstudio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b="1" dirty="0"/>
              <a:t>Flood Risk Seminar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154260-26A0-43AE-BD3A-F95153BB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37690"/>
            <a:ext cx="8839200" cy="11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589C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de-DE" sz="1800" kern="0" dirty="0"/>
              <a:t>Xiaoxiang </a:t>
            </a:r>
            <a:r>
              <a:rPr lang="de-DE" sz="1800" kern="0" dirty="0" err="1"/>
              <a:t>Guan</a:t>
            </a:r>
            <a:r>
              <a:rPr lang="de-DE" sz="1800" kern="0" baseline="30000" dirty="0" err="1"/>
              <a:t>a</a:t>
            </a:r>
            <a:r>
              <a:rPr lang="de-DE" sz="1800" kern="0" dirty="0"/>
              <a:t>, Bruno </a:t>
            </a:r>
            <a:r>
              <a:rPr lang="de-DE" sz="1800" kern="0" dirty="0" err="1"/>
              <a:t>Merz</a:t>
            </a:r>
            <a:r>
              <a:rPr lang="de-DE" sz="1800" kern="0" baseline="30000" dirty="0" err="1"/>
              <a:t>a,b</a:t>
            </a:r>
            <a:endParaRPr lang="de-DE" sz="1800" kern="0" baseline="30000" dirty="0"/>
          </a:p>
          <a:p>
            <a:pPr algn="l">
              <a:defRPr/>
            </a:pPr>
            <a:endParaRPr lang="de-DE" sz="1200" kern="0" dirty="0"/>
          </a:p>
          <a:p>
            <a:pPr algn="l">
              <a:defRPr/>
            </a:pPr>
            <a:r>
              <a:rPr lang="de-DE" sz="1200" kern="0" dirty="0"/>
              <a:t>a. GFZ German Research </a:t>
            </a:r>
            <a:r>
              <a:rPr lang="de-DE" sz="1200" kern="0" dirty="0" err="1"/>
              <a:t>Centre</a:t>
            </a:r>
            <a:r>
              <a:rPr lang="de-DE" sz="1200" kern="0" dirty="0"/>
              <a:t> </a:t>
            </a:r>
            <a:r>
              <a:rPr lang="de-DE" sz="1200" kern="0" dirty="0" err="1"/>
              <a:t>for</a:t>
            </a:r>
            <a:r>
              <a:rPr lang="de-DE" sz="1200" kern="0" dirty="0"/>
              <a:t> </a:t>
            </a:r>
            <a:r>
              <a:rPr lang="de-DE" sz="1200" kern="0" dirty="0" err="1"/>
              <a:t>Geosciences</a:t>
            </a:r>
            <a:r>
              <a:rPr lang="de-DE" sz="1200" kern="0" dirty="0"/>
              <a:t>, </a:t>
            </a:r>
            <a:r>
              <a:rPr lang="de-DE" sz="1200" kern="0" dirty="0" err="1"/>
              <a:t>Section</a:t>
            </a:r>
            <a:r>
              <a:rPr lang="de-DE" sz="1200" kern="0" dirty="0"/>
              <a:t> </a:t>
            </a:r>
            <a:r>
              <a:rPr lang="de-DE" sz="1200" kern="0" dirty="0" err="1"/>
              <a:t>Hydrology</a:t>
            </a:r>
            <a:r>
              <a:rPr lang="de-DE" sz="1200" kern="0" dirty="0"/>
              <a:t>, Potsdam, Germany </a:t>
            </a:r>
          </a:p>
          <a:p>
            <a:pPr algn="l">
              <a:defRPr/>
            </a:pPr>
            <a:r>
              <a:rPr lang="de-DE" sz="1200" kern="0" dirty="0"/>
              <a:t>b. Institute </a:t>
            </a:r>
            <a:r>
              <a:rPr lang="de-DE" sz="1200" kern="0" dirty="0" err="1"/>
              <a:t>of</a:t>
            </a:r>
            <a:r>
              <a:rPr lang="de-DE" sz="1200" kern="0" dirty="0"/>
              <a:t> Environmental Science and </a:t>
            </a:r>
            <a:r>
              <a:rPr lang="de-DE" sz="1200" kern="0" dirty="0" err="1"/>
              <a:t>Geography</a:t>
            </a:r>
            <a:r>
              <a:rPr lang="de-DE" sz="1200" kern="0" dirty="0"/>
              <a:t>, University </a:t>
            </a:r>
            <a:r>
              <a:rPr lang="de-DE" sz="1200" kern="0" dirty="0" err="1"/>
              <a:t>of</a:t>
            </a:r>
            <a:r>
              <a:rPr lang="de-DE" sz="1200" kern="0" dirty="0"/>
              <a:t> Potsdam, Potsdam, Germany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10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000C0-914C-40E3-85B4-E1D412810D8B}"/>
              </a:ext>
            </a:extLst>
          </p:cNvPr>
          <p:cNvSpPr/>
          <p:nvPr/>
        </p:nvSpPr>
        <p:spPr>
          <a:xfrm>
            <a:off x="899592" y="1257044"/>
            <a:ext cx="2911374" cy="9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Control structures: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If-Else statements 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Loops</a:t>
            </a: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F9BD2-480A-44BA-A22B-FE5F1B08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2213716"/>
            <a:ext cx="2993076" cy="2820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2BBC3-5267-4C18-9FB4-773EE2DF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9690"/>
            <a:ext cx="2099977" cy="304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29981-3DA0-4725-81EB-CE758D1C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98" y="1451141"/>
            <a:ext cx="2067679" cy="3046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C437D2-B95B-4D51-BC2B-AAB513A124AA}"/>
              </a:ext>
            </a:extLst>
          </p:cNvPr>
          <p:cNvSpPr txBox="1"/>
          <p:nvPr/>
        </p:nvSpPr>
        <p:spPr>
          <a:xfrm>
            <a:off x="4819490" y="1320413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While-type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F09E2-5DE5-4899-BBA8-BFA7D6F5958F}"/>
              </a:ext>
            </a:extLst>
          </p:cNvPr>
          <p:cNvSpPr txBox="1"/>
          <p:nvPr/>
        </p:nvSpPr>
        <p:spPr>
          <a:xfrm>
            <a:off x="7069323" y="132041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For-type loop</a:t>
            </a:r>
          </a:p>
        </p:txBody>
      </p:sp>
    </p:spTree>
    <p:extLst>
      <p:ext uri="{BB962C8B-B14F-4D97-AF65-F5344CB8AC3E}">
        <p14:creationId xmlns:p14="http://schemas.microsoft.com/office/powerpoint/2010/main" val="20906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11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B38D9C-7DB9-4CA7-842D-F7123828A02B}"/>
              </a:ext>
            </a:extLst>
          </p:cNvPr>
          <p:cNvGrpSpPr/>
          <p:nvPr/>
        </p:nvGrpSpPr>
        <p:grpSpPr>
          <a:xfrm>
            <a:off x="683568" y="921121"/>
            <a:ext cx="5307206" cy="4242917"/>
            <a:chOff x="899591" y="921121"/>
            <a:chExt cx="5307206" cy="4242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04436A-E7DD-4EFA-986C-F34BC664D4A8}"/>
                </a:ext>
              </a:extLst>
            </p:cNvPr>
            <p:cNvSpPr/>
            <p:nvPr/>
          </p:nvSpPr>
          <p:spPr>
            <a:xfrm>
              <a:off x="899592" y="1136565"/>
              <a:ext cx="5307205" cy="3908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1982	1	1	0	1.3	38.3</a:t>
              </a:r>
            </a:p>
            <a:p>
              <a:r>
                <a:rPr lang="en-US" sz="800" dirty="0"/>
                <a:t>1982	1	2	0	0.6	37.8</a:t>
              </a:r>
            </a:p>
            <a:p>
              <a:r>
                <a:rPr lang="en-US" sz="800" dirty="0"/>
                <a:t>1982	1	3	1.59	0.6	38</a:t>
              </a:r>
            </a:p>
            <a:p>
              <a:endParaRPr lang="en-US" sz="800" dirty="0"/>
            </a:p>
            <a:p>
              <a:r>
                <a:rPr lang="en-US" sz="800" dirty="0"/>
                <a:t>1983	1	1	0	0.4	41.5</a:t>
              </a:r>
            </a:p>
            <a:p>
              <a:r>
                <a:rPr lang="en-US" sz="800" dirty="0"/>
                <a:t>1983	1	2	0.01	0.8	39.8</a:t>
              </a:r>
            </a:p>
            <a:p>
              <a:r>
                <a:rPr lang="en-US" sz="800" dirty="0"/>
                <a:t>1983	1	3	0	1	38.3</a:t>
              </a:r>
            </a:p>
            <a:p>
              <a:endParaRPr lang="en-US" sz="800" dirty="0"/>
            </a:p>
            <a:p>
              <a:r>
                <a:rPr lang="en-US" sz="800" dirty="0"/>
                <a:t>1984	1	1	0	0.7	16.8</a:t>
              </a:r>
            </a:p>
            <a:p>
              <a:r>
                <a:rPr lang="en-US" sz="800" dirty="0"/>
                <a:t>1984	1	2	0	1	16.3</a:t>
              </a:r>
            </a:p>
            <a:p>
              <a:r>
                <a:rPr lang="en-US" sz="800" dirty="0"/>
                <a:t>1984	1	3	0	0.9	15.8</a:t>
              </a:r>
            </a:p>
            <a:p>
              <a:endParaRPr lang="en-US" sz="800" dirty="0"/>
            </a:p>
            <a:p>
              <a:r>
                <a:rPr lang="en-US" sz="800" dirty="0"/>
                <a:t>1985	1	1	0.22	0	20</a:t>
              </a:r>
            </a:p>
            <a:p>
              <a:r>
                <a:rPr lang="en-US" sz="800" dirty="0"/>
                <a:t>1985	1	2	2.83	0.3	22.4</a:t>
              </a:r>
            </a:p>
            <a:p>
              <a:r>
                <a:rPr lang="en-US" sz="800" dirty="0"/>
                <a:t>1985	1	3	0.04	0.4	24.9</a:t>
              </a:r>
            </a:p>
            <a:p>
              <a:endParaRPr lang="en-US" sz="800" dirty="0"/>
            </a:p>
            <a:p>
              <a:r>
                <a:rPr lang="en-US" sz="800" dirty="0"/>
                <a:t>1986	1	1	0	1.9	38</a:t>
              </a:r>
            </a:p>
            <a:p>
              <a:r>
                <a:rPr lang="en-US" sz="800" dirty="0"/>
                <a:t>1986	1	2	0	1.7	27.8</a:t>
              </a:r>
            </a:p>
            <a:p>
              <a:r>
                <a:rPr lang="en-US" sz="800" dirty="0"/>
                <a:t>1986	1	3	0.06	0.3	25.7</a:t>
              </a:r>
            </a:p>
            <a:p>
              <a:endParaRPr lang="en-US" sz="800" dirty="0"/>
            </a:p>
            <a:p>
              <a:r>
                <a:rPr lang="en-US" sz="800" dirty="0"/>
                <a:t>1987	1	1	0	1.7	9.6</a:t>
              </a:r>
            </a:p>
            <a:p>
              <a:r>
                <a:rPr lang="en-US" sz="800" dirty="0"/>
                <a:t>1987	1	2	0	2.5	9.4</a:t>
              </a:r>
            </a:p>
            <a:p>
              <a:r>
                <a:rPr lang="en-US" sz="800" dirty="0"/>
                <a:t>1987	1	3	0.22	1.4	9.2</a:t>
              </a:r>
            </a:p>
            <a:p>
              <a:endParaRPr lang="en-US" sz="800" dirty="0"/>
            </a:p>
            <a:p>
              <a:r>
                <a:rPr lang="en-US" sz="800" dirty="0"/>
                <a:t>1988	1	1	0	1.7	35.5</a:t>
              </a:r>
            </a:p>
            <a:p>
              <a:r>
                <a:rPr lang="en-US" sz="800" dirty="0"/>
                <a:t>1988	1	2	0	0.9	34.2</a:t>
              </a:r>
            </a:p>
            <a:p>
              <a:r>
                <a:rPr lang="en-US" sz="800" dirty="0"/>
                <a:t>1988	1	3	0	0.2	33.1</a:t>
              </a:r>
            </a:p>
            <a:p>
              <a:endParaRPr lang="en-US" sz="800" dirty="0"/>
            </a:p>
            <a:p>
              <a:r>
                <a:rPr lang="en-US" sz="800" dirty="0"/>
                <a:t>1989	1	1	0.12	1.6	52.6</a:t>
              </a:r>
            </a:p>
            <a:p>
              <a:r>
                <a:rPr lang="en-US" sz="800" dirty="0"/>
                <a:t>1989	1	2	0.01	91	33.7</a:t>
              </a:r>
            </a:p>
            <a:p>
              <a:r>
                <a:rPr lang="en-US" sz="800" dirty="0"/>
                <a:t>1989	1	3	0.42	0.6	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D848A2-58E4-48C6-A44C-8E7664FCABC5}"/>
                </a:ext>
              </a:extLst>
            </p:cNvPr>
            <p:cNvSpPr txBox="1"/>
            <p:nvPr/>
          </p:nvSpPr>
          <p:spPr>
            <a:xfrm>
              <a:off x="899591" y="921121"/>
              <a:ext cx="53072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4D95"/>
                  </a:solidFill>
                </a:rPr>
                <a:t>Year	month	day	rainfall	evaporation	discharge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BB8437-DEC7-43A7-9B37-A1DF5826BFD7}"/>
                </a:ext>
              </a:extLst>
            </p:cNvPr>
            <p:cNvSpPr txBox="1"/>
            <p:nvPr/>
          </p:nvSpPr>
          <p:spPr>
            <a:xfrm>
              <a:off x="1835696" y="135200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47FB6D-EC36-42E6-A062-B01861166B8B}"/>
                </a:ext>
              </a:extLst>
            </p:cNvPr>
            <p:cNvSpPr txBox="1"/>
            <p:nvPr/>
          </p:nvSpPr>
          <p:spPr>
            <a:xfrm>
              <a:off x="1835696" y="184382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F22F1A-210F-4957-BCDB-B1DECCEE7951}"/>
                </a:ext>
              </a:extLst>
            </p:cNvPr>
            <p:cNvSpPr txBox="1"/>
            <p:nvPr/>
          </p:nvSpPr>
          <p:spPr>
            <a:xfrm>
              <a:off x="1835696" y="233563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7609F-A215-405C-BB66-448C6810DC8E}"/>
                </a:ext>
              </a:extLst>
            </p:cNvPr>
            <p:cNvSpPr txBox="1"/>
            <p:nvPr/>
          </p:nvSpPr>
          <p:spPr>
            <a:xfrm>
              <a:off x="1835696" y="282745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BD5512-1FA2-4DF4-97E0-126F164D7158}"/>
                </a:ext>
              </a:extLst>
            </p:cNvPr>
            <p:cNvSpPr txBox="1"/>
            <p:nvPr/>
          </p:nvSpPr>
          <p:spPr>
            <a:xfrm>
              <a:off x="1835696" y="33192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9C329-E1D9-47EA-8833-1D0552F5FCFC}"/>
                </a:ext>
              </a:extLst>
            </p:cNvPr>
            <p:cNvSpPr txBox="1"/>
            <p:nvPr/>
          </p:nvSpPr>
          <p:spPr>
            <a:xfrm>
              <a:off x="1835696" y="381107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96C87E-3837-40BC-A389-77F2BD91BE45}"/>
                </a:ext>
              </a:extLst>
            </p:cNvPr>
            <p:cNvSpPr txBox="1"/>
            <p:nvPr/>
          </p:nvSpPr>
          <p:spPr>
            <a:xfrm>
              <a:off x="1835696" y="430289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E8372F-2556-4BEC-8022-BEA53B1E9405}"/>
                </a:ext>
              </a:extLst>
            </p:cNvPr>
            <p:cNvSpPr txBox="1"/>
            <p:nvPr/>
          </p:nvSpPr>
          <p:spPr>
            <a:xfrm>
              <a:off x="1835696" y="479470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40CB8C-ECCA-4C77-B7D7-A0CB8C411A07}"/>
              </a:ext>
            </a:extLst>
          </p:cNvPr>
          <p:cNvGrpSpPr/>
          <p:nvPr/>
        </p:nvGrpSpPr>
        <p:grpSpPr>
          <a:xfrm>
            <a:off x="755576" y="1136565"/>
            <a:ext cx="5040560" cy="3452735"/>
            <a:chOff x="755576" y="1136565"/>
            <a:chExt cx="5040560" cy="345273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2240F8A-CE23-4179-A6DE-C238883505C6}"/>
                </a:ext>
              </a:extLst>
            </p:cNvPr>
            <p:cNvSpPr/>
            <p:nvPr/>
          </p:nvSpPr>
          <p:spPr bwMode="auto">
            <a:xfrm>
              <a:off x="755576" y="1136565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7497E21-48B8-4442-BEFB-52E9E78F59DA}"/>
                </a:ext>
              </a:extLst>
            </p:cNvPr>
            <p:cNvSpPr/>
            <p:nvPr/>
          </p:nvSpPr>
          <p:spPr bwMode="auto">
            <a:xfrm>
              <a:off x="755576" y="2125888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BCAD6D4-5449-48CB-B0A2-A4CA5560A669}"/>
                </a:ext>
              </a:extLst>
            </p:cNvPr>
            <p:cNvSpPr/>
            <p:nvPr/>
          </p:nvSpPr>
          <p:spPr bwMode="auto">
            <a:xfrm>
              <a:off x="755576" y="3115211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958340A-4879-4BF7-80CC-DA3DF13E0485}"/>
                </a:ext>
              </a:extLst>
            </p:cNvPr>
            <p:cNvSpPr/>
            <p:nvPr/>
          </p:nvSpPr>
          <p:spPr bwMode="auto">
            <a:xfrm>
              <a:off x="755576" y="4080269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72270C4-2479-4B79-A4D2-2FFCECE8CB0E}"/>
              </a:ext>
            </a:extLst>
          </p:cNvPr>
          <p:cNvSpPr/>
          <p:nvPr/>
        </p:nvSpPr>
        <p:spPr>
          <a:xfrm>
            <a:off x="6786639" y="761501"/>
            <a:ext cx="120587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b="1" dirty="0"/>
              <a:t> y        </a:t>
            </a:r>
            <a:r>
              <a:rPr lang="es-ES" sz="1050" b="1" dirty="0" err="1"/>
              <a:t>rainfall</a:t>
            </a:r>
            <a:endParaRPr lang="es-ES" sz="1050" b="1" dirty="0"/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1982  1797.59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1983  1650.93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1984  1373.37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1985  1390.72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1986  1282.76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1987  1660.45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1988  1693.15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1989  1586.80</a:t>
            </a:r>
            <a:endParaRPr lang="en-US" sz="105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39CC82-605B-43E3-81E1-3F675AB7AB24}"/>
              </a:ext>
            </a:extLst>
          </p:cNvPr>
          <p:cNvGrpSpPr/>
          <p:nvPr/>
        </p:nvGrpSpPr>
        <p:grpSpPr>
          <a:xfrm>
            <a:off x="3419873" y="1136565"/>
            <a:ext cx="360039" cy="3451409"/>
            <a:chOff x="3419873" y="1136565"/>
            <a:chExt cx="360039" cy="345140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9CB13B-D0EC-4B5C-B666-9AB5A52ABAEE}"/>
                </a:ext>
              </a:extLst>
            </p:cNvPr>
            <p:cNvSpPr/>
            <p:nvPr/>
          </p:nvSpPr>
          <p:spPr bwMode="auto">
            <a:xfrm>
              <a:off x="3419873" y="1136565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6B899B-FD5A-46C4-9280-8DC0211E7970}"/>
                </a:ext>
              </a:extLst>
            </p:cNvPr>
            <p:cNvSpPr/>
            <p:nvPr/>
          </p:nvSpPr>
          <p:spPr bwMode="auto">
            <a:xfrm>
              <a:off x="3419873" y="2101623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167E2E-7A16-4EBC-BCBC-6F2CE8A2A91B}"/>
                </a:ext>
              </a:extLst>
            </p:cNvPr>
            <p:cNvSpPr/>
            <p:nvPr/>
          </p:nvSpPr>
          <p:spPr bwMode="auto">
            <a:xfrm>
              <a:off x="3419873" y="3118629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E3FA44-06F4-4F12-906C-23EE5CFA692C}"/>
                </a:ext>
              </a:extLst>
            </p:cNvPr>
            <p:cNvSpPr/>
            <p:nvPr/>
          </p:nvSpPr>
          <p:spPr bwMode="auto">
            <a:xfrm>
              <a:off x="3419873" y="4078943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7A6B25-42C6-4433-AFBF-D5A354CF6D0F}"/>
              </a:ext>
            </a:extLst>
          </p:cNvPr>
          <p:cNvGrpSpPr/>
          <p:nvPr/>
        </p:nvGrpSpPr>
        <p:grpSpPr>
          <a:xfrm>
            <a:off x="3779911" y="1352009"/>
            <a:ext cx="3006728" cy="2950884"/>
            <a:chOff x="3779911" y="1352009"/>
            <a:chExt cx="3006728" cy="295088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79FC88-FF46-4AF9-9195-3A4CBF57381E}"/>
                </a:ext>
              </a:extLst>
            </p:cNvPr>
            <p:cNvCxnSpPr/>
            <p:nvPr/>
          </p:nvCxnSpPr>
          <p:spPr bwMode="auto">
            <a:xfrm>
              <a:off x="3779912" y="1352009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C1DF1C-EEDF-46CD-834D-A94ABBF34E98}"/>
                </a:ext>
              </a:extLst>
            </p:cNvPr>
            <p:cNvCxnSpPr/>
            <p:nvPr/>
          </p:nvCxnSpPr>
          <p:spPr bwMode="auto">
            <a:xfrm>
              <a:off x="3779911" y="2380403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DE8BE2-810C-425A-961E-4298C8405FFC}"/>
                </a:ext>
              </a:extLst>
            </p:cNvPr>
            <p:cNvCxnSpPr/>
            <p:nvPr/>
          </p:nvCxnSpPr>
          <p:spPr bwMode="auto">
            <a:xfrm>
              <a:off x="3820964" y="3319265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3537F4D-9842-4911-8968-E0B997E55AAC}"/>
                </a:ext>
              </a:extLst>
            </p:cNvPr>
            <p:cNvCxnSpPr/>
            <p:nvPr/>
          </p:nvCxnSpPr>
          <p:spPr bwMode="auto">
            <a:xfrm>
              <a:off x="3820964" y="4302893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459C00-8FD2-4721-B309-33CFA673533C}"/>
              </a:ext>
            </a:extLst>
          </p:cNvPr>
          <p:cNvSpPr txBox="1"/>
          <p:nvPr/>
        </p:nvSpPr>
        <p:spPr>
          <a:xfrm>
            <a:off x="4174681" y="1482338"/>
            <a:ext cx="2287806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4D95"/>
                </a:solidFill>
              </a:rPr>
              <a:t>Apply function sum()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AEB73B-865B-48A8-9ADF-9ADF6F20CC9F}"/>
              </a:ext>
            </a:extLst>
          </p:cNvPr>
          <p:cNvSpPr/>
          <p:nvPr/>
        </p:nvSpPr>
        <p:spPr>
          <a:xfrm>
            <a:off x="4716016" y="171095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aggregate(</a:t>
            </a:r>
            <a:r>
              <a:rPr lang="en-US" sz="1600" b="1" dirty="0" err="1">
                <a:solidFill>
                  <a:schemeClr val="bg1"/>
                </a:solidFill>
              </a:rPr>
              <a:t>rainfall~y</a:t>
            </a:r>
            <a:r>
              <a:rPr lang="en-US" sz="1600" b="1" dirty="0">
                <a:solidFill>
                  <a:schemeClr val="bg1"/>
                </a:solidFill>
              </a:rPr>
              <a:t>, data = df, FUN = sum)</a:t>
            </a:r>
          </a:p>
        </p:txBody>
      </p:sp>
    </p:spTree>
    <p:extLst>
      <p:ext uri="{BB962C8B-B14F-4D97-AF65-F5344CB8AC3E}">
        <p14:creationId xmlns:p14="http://schemas.microsoft.com/office/powerpoint/2010/main" val="29910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– R basics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12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5CC89-E705-44C5-A0B0-5545A3228610}"/>
              </a:ext>
            </a:extLst>
          </p:cNvPr>
          <p:cNvSpPr/>
          <p:nvPr/>
        </p:nvSpPr>
        <p:spPr>
          <a:xfrm>
            <a:off x="1091111" y="1140589"/>
            <a:ext cx="6961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getting data into R and find data file here: data/Example_data.csv,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Check the dimensions of the imported data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How many years this data set covers? Starting year? End year?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Is there any missing data? (-99.9 indicates the missing value). If there is, how many missing values?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mean value, standard deviation of annual maximum discharge series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Export the annual maximum discharge series into text file (.csv or .txt format) with </a:t>
            </a:r>
            <a:r>
              <a:rPr lang="en-US" sz="1200" dirty="0" err="1">
                <a:latin typeface="+mn-lt"/>
              </a:rPr>
              <a:t>write.table</a:t>
            </a:r>
            <a:r>
              <a:rPr lang="en-US" sz="1200" dirty="0">
                <a:latin typeface="+mn-l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290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2C3A8-64BF-41DA-8B43-E1D6002A7D99}"/>
              </a:ext>
            </a:extLst>
          </p:cNvPr>
          <p:cNvSpPr/>
          <p:nvPr/>
        </p:nvSpPr>
        <p:spPr>
          <a:xfrm>
            <a:off x="3203848" y="4299942"/>
            <a:ext cx="1710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https://r-graph-gallery.com/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3E3A-222D-46F5-B465-8B4A9E13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1" y="0"/>
            <a:ext cx="44484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8552F-723C-4D81-8C53-BB8766BBF9E8}"/>
              </a:ext>
            </a:extLst>
          </p:cNvPr>
          <p:cNvSpPr txBox="1"/>
          <p:nvPr/>
        </p:nvSpPr>
        <p:spPr>
          <a:xfrm>
            <a:off x="870328" y="1563638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Built-in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ggplot2: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https://ggplot2-book.org/</a:t>
            </a:r>
          </a:p>
        </p:txBody>
      </p:sp>
    </p:spTree>
    <p:extLst>
      <p:ext uri="{BB962C8B-B14F-4D97-AF65-F5344CB8AC3E}">
        <p14:creationId xmlns:p14="http://schemas.microsoft.com/office/powerpoint/2010/main" val="36439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14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3EF17-4253-4C20-A8E4-FF59F507A6DD}"/>
              </a:ext>
            </a:extLst>
          </p:cNvPr>
          <p:cNvSpPr/>
          <p:nvPr/>
        </p:nvSpPr>
        <p:spPr bwMode="auto">
          <a:xfrm>
            <a:off x="4572000" y="639690"/>
            <a:ext cx="576064" cy="25558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pitchFamily="96" charset="-128"/>
              </a:rPr>
              <a:t>title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C40D03-3054-4118-B42C-33FB2F91A449}"/>
              </a:ext>
            </a:extLst>
          </p:cNvPr>
          <p:cNvGrpSpPr/>
          <p:nvPr/>
        </p:nvGrpSpPr>
        <p:grpSpPr>
          <a:xfrm>
            <a:off x="2051720" y="659979"/>
            <a:ext cx="6072783" cy="4227934"/>
            <a:chOff x="2027608" y="659979"/>
            <a:chExt cx="6072783" cy="42279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507937-FECC-4326-A95C-0D2CBB6B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097745"/>
              <a:ext cx="3585908" cy="3790168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8AFCD-6DB1-41DF-9EB5-CE1A8019F115}"/>
                </a:ext>
              </a:extLst>
            </p:cNvPr>
            <p:cNvSpPr/>
            <p:nvPr/>
          </p:nvSpPr>
          <p:spPr bwMode="auto">
            <a:xfrm>
              <a:off x="4780778" y="2865035"/>
              <a:ext cx="57606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746BC-F986-48EF-BD17-16E13262F55A}"/>
                </a:ext>
              </a:extLst>
            </p:cNvPr>
            <p:cNvSpPr/>
            <p:nvPr/>
          </p:nvSpPr>
          <p:spPr bwMode="auto">
            <a:xfrm>
              <a:off x="2027608" y="4299942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x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-axis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1FF508-E4E8-4051-9691-729B04F109D1}"/>
                </a:ext>
              </a:extLst>
            </p:cNvPr>
            <p:cNvSpPr/>
            <p:nvPr/>
          </p:nvSpPr>
          <p:spPr bwMode="auto">
            <a:xfrm>
              <a:off x="2037656" y="3596084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y-axis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1041AB-D363-4278-92D9-D7B2F47CF8B3}"/>
                </a:ext>
              </a:extLst>
            </p:cNvPr>
            <p:cNvSpPr/>
            <p:nvPr/>
          </p:nvSpPr>
          <p:spPr bwMode="auto">
            <a:xfrm>
              <a:off x="3161213" y="4553696"/>
              <a:ext cx="116640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x-axis label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C71E54-F06F-4637-A06B-DE1989FFD9EC}"/>
                </a:ext>
              </a:extLst>
            </p:cNvPr>
            <p:cNvSpPr/>
            <p:nvPr/>
          </p:nvSpPr>
          <p:spPr bwMode="auto">
            <a:xfrm>
              <a:off x="6842248" y="3803760"/>
              <a:ext cx="557425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tick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7F71B-6891-4C30-8527-A25DB9E473D7}"/>
                </a:ext>
              </a:extLst>
            </p:cNvPr>
            <p:cNvSpPr/>
            <p:nvPr/>
          </p:nvSpPr>
          <p:spPr bwMode="auto">
            <a:xfrm>
              <a:off x="7066214" y="1888078"/>
              <a:ext cx="1034177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Plot panel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8C16-EF74-4BA1-8231-5539609D75BE}"/>
                </a:ext>
              </a:extLst>
            </p:cNvPr>
            <p:cNvSpPr/>
            <p:nvPr/>
          </p:nvSpPr>
          <p:spPr bwMode="auto">
            <a:xfrm>
              <a:off x="6819973" y="2456119"/>
              <a:ext cx="94313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Plot area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BF5866-4135-47AA-924F-3BDECD7BE9A0}"/>
                </a:ext>
              </a:extLst>
            </p:cNvPr>
            <p:cNvSpPr/>
            <p:nvPr/>
          </p:nvSpPr>
          <p:spPr bwMode="auto">
            <a:xfrm>
              <a:off x="3298880" y="659979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legend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7B71BF-A6B8-4E53-B38A-A3DC1D44EBFF}"/>
                </a:ext>
              </a:extLst>
            </p:cNvPr>
            <p:cNvSpPr/>
            <p:nvPr/>
          </p:nvSpPr>
          <p:spPr bwMode="auto">
            <a:xfrm>
              <a:off x="6842248" y="4227934"/>
              <a:ext cx="942212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ick label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ACCB7C5-1047-4DA7-B5BB-FD7F2781DFC7}"/>
                </a:ext>
              </a:extLst>
            </p:cNvPr>
            <p:cNvCxnSpPr>
              <a:endCxn id="17" idx="1"/>
            </p:cNvCxnSpPr>
            <p:nvPr/>
          </p:nvCxnSpPr>
          <p:spPr bwMode="auto">
            <a:xfrm>
              <a:off x="6573732" y="2015871"/>
              <a:ext cx="49248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12E8EE-5EE7-4735-B502-D5B9DAE069EB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 flipV="1">
              <a:off x="4860032" y="895277"/>
              <a:ext cx="0" cy="4523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0E53D2-BACC-4EEE-83E1-FA8F7E746D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23928" y="915566"/>
              <a:ext cx="0" cy="936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583344-CBA1-47F1-96CC-F6EAB53379E8}"/>
                </a:ext>
              </a:extLst>
            </p:cNvPr>
            <p:cNvSpPr/>
            <p:nvPr/>
          </p:nvSpPr>
          <p:spPr bwMode="auto">
            <a:xfrm>
              <a:off x="3563888" y="1707654"/>
              <a:ext cx="2681251" cy="241277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20809-FD89-48C2-A548-A23B825B9327}"/>
                </a:ext>
              </a:extLst>
            </p:cNvPr>
            <p:cNvCxnSpPr/>
            <p:nvPr/>
          </p:nvCxnSpPr>
          <p:spPr bwMode="auto">
            <a:xfrm>
              <a:off x="6245139" y="2571750"/>
              <a:ext cx="5591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194BD4-6416-455F-9231-641D0C154DA7}"/>
                </a:ext>
              </a:extLst>
            </p:cNvPr>
            <p:cNvCxnSpPr/>
            <p:nvPr/>
          </p:nvCxnSpPr>
          <p:spPr bwMode="auto">
            <a:xfrm>
              <a:off x="3563888" y="1707654"/>
              <a:ext cx="0" cy="24127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7FDCAF-1B91-4E78-A027-94C86F86C329}"/>
                </a:ext>
              </a:extLst>
            </p:cNvPr>
            <p:cNvCxnSpPr>
              <a:cxnSpLocks/>
              <a:endCxn id="14" idx="3"/>
            </p:cNvCxnSpPr>
            <p:nvPr/>
          </p:nvCxnSpPr>
          <p:spPr bwMode="auto">
            <a:xfrm flipH="1">
              <a:off x="2771800" y="3723878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34D71E-3541-40AA-9A29-9114793F23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63888" y="4138814"/>
              <a:ext cx="266858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4FA8C8-6574-4328-A0C4-F23F7B04F638}"/>
                </a:ext>
              </a:extLst>
            </p:cNvPr>
            <p:cNvCxnSpPr>
              <a:endCxn id="13" idx="3"/>
            </p:cNvCxnSpPr>
            <p:nvPr/>
          </p:nvCxnSpPr>
          <p:spPr bwMode="auto">
            <a:xfrm flipH="1">
              <a:off x="2761752" y="4136144"/>
              <a:ext cx="904200" cy="2915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973E39-0A46-42BE-9586-9412DBF9D8E5}"/>
                </a:ext>
              </a:extLst>
            </p:cNvPr>
            <p:cNvCxnSpPr>
              <a:endCxn id="15" idx="3"/>
            </p:cNvCxnSpPr>
            <p:nvPr/>
          </p:nvCxnSpPr>
          <p:spPr bwMode="auto">
            <a:xfrm flipH="1">
              <a:off x="4327619" y="4630203"/>
              <a:ext cx="244381" cy="512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862A63-77AF-4FB6-8A9C-FEB317C73857}"/>
                </a:ext>
              </a:extLst>
            </p:cNvPr>
            <p:cNvSpPr/>
            <p:nvPr/>
          </p:nvSpPr>
          <p:spPr bwMode="auto">
            <a:xfrm rot="16200000">
              <a:off x="1871502" y="2433436"/>
              <a:ext cx="116640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-axis label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84A9B4-AD9B-4621-92FE-0B6DCAC6D796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2582499" y="2561230"/>
              <a:ext cx="405325" cy="1504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DF5C69D-396A-4669-BF9C-659B3264D0F2}"/>
                </a:ext>
              </a:extLst>
            </p:cNvPr>
            <p:cNvCxnSpPr>
              <a:cxnSpLocks/>
              <a:endCxn id="16" idx="1"/>
            </p:cNvCxnSpPr>
            <p:nvPr/>
          </p:nvCxnSpPr>
          <p:spPr bwMode="auto">
            <a:xfrm flipV="1">
              <a:off x="6245139" y="3931554"/>
              <a:ext cx="597109" cy="2527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3607E5-1DF0-4425-9876-83CEB49C6F9C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6300192" y="4355727"/>
              <a:ext cx="54205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2032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15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000C0-914C-40E3-85B4-E1D412810D8B}"/>
              </a:ext>
            </a:extLst>
          </p:cNvPr>
          <p:cNvSpPr/>
          <p:nvPr/>
        </p:nvSpPr>
        <p:spPr>
          <a:xfrm>
            <a:off x="899592" y="1257044"/>
            <a:ext cx="2911374" cy="9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Control structures: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If-Else statements 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Loops</a:t>
            </a: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F9BD2-480A-44BA-A22B-FE5F1B08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30" y="1314638"/>
            <a:ext cx="3330418" cy="31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5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16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8D7763-09EE-471D-885C-1ADD868E9A16}"/>
              </a:ext>
            </a:extLst>
          </p:cNvPr>
          <p:cNvGrpSpPr/>
          <p:nvPr/>
        </p:nvGrpSpPr>
        <p:grpSpPr>
          <a:xfrm>
            <a:off x="2360305" y="1320413"/>
            <a:ext cx="2067679" cy="3177474"/>
            <a:chOff x="4762298" y="1320413"/>
            <a:chExt cx="2067679" cy="317747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D29981-3DA0-4725-81EB-CE758D1C0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298" y="1451141"/>
              <a:ext cx="2067679" cy="30467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437D2-B95B-4D51-BC2B-AAB513A124AA}"/>
                </a:ext>
              </a:extLst>
            </p:cNvPr>
            <p:cNvSpPr txBox="1"/>
            <p:nvPr/>
          </p:nvSpPr>
          <p:spPr>
            <a:xfrm>
              <a:off x="4819490" y="1320413"/>
              <a:ext cx="2010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589C"/>
                  </a:solidFill>
                  <a:latin typeface="+mn-lt"/>
                </a:rPr>
                <a:t>While-type loop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BE1416-09CE-4F4C-8561-44C3F53B9106}"/>
              </a:ext>
            </a:extLst>
          </p:cNvPr>
          <p:cNvSpPr/>
          <p:nvPr/>
        </p:nvSpPr>
        <p:spPr>
          <a:xfrm>
            <a:off x="4949272" y="1320413"/>
            <a:ext cx="282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keep looping as long as a specific logical condition is satisfied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492C79-C5E6-4DCB-A0A9-A3F83096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860473"/>
            <a:ext cx="2232248" cy="200054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40A070"/>
                </a:solidFill>
                <a:latin typeface="Consolas" panose="020B0609020204030204" pitchFamily="49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40A07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hangingPunct="0"/>
            <a:r>
              <a:rPr lang="en-US" altLang="en-US" sz="1000" i="1" dirty="0">
                <a:solidFill>
                  <a:srgbClr val="BA2121"/>
                </a:solidFill>
                <a:latin typeface="Consolas" panose="020B0609020204030204" pitchFamily="49" charset="0"/>
              </a:rPr>
              <a:t>## [1] 1</a:t>
            </a: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000" i="1" dirty="0">
                <a:solidFill>
                  <a:srgbClr val="BA2121"/>
                </a:solidFill>
                <a:latin typeface="Consolas" panose="020B0609020204030204" pitchFamily="49" charset="0"/>
              </a:rPr>
              <a:t>## [1] 2</a:t>
            </a: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000" i="1" dirty="0">
                <a:solidFill>
                  <a:srgbClr val="BA2121"/>
                </a:solidFill>
                <a:latin typeface="Consolas" panose="020B0609020204030204" pitchFamily="49" charset="0"/>
              </a:rPr>
              <a:t>## [1] 3</a:t>
            </a: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000" i="1" dirty="0">
                <a:solidFill>
                  <a:srgbClr val="BA2121"/>
                </a:solidFill>
                <a:latin typeface="Consolas" panose="020B0609020204030204" pitchFamily="49" charset="0"/>
              </a:rPr>
              <a:t>## [1] 4</a:t>
            </a:r>
            <a:r>
              <a:rPr lang="en-US" altLang="en-US" sz="1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000" i="1" dirty="0">
                <a:solidFill>
                  <a:srgbClr val="BA2121"/>
                </a:solidFill>
                <a:latin typeface="Consolas" panose="020B0609020204030204" pitchFamily="49" charset="0"/>
              </a:rPr>
              <a:t>## [1] 5</a:t>
            </a:r>
            <a:r>
              <a:rPr lang="en-US" altLang="en-US" sz="1000" dirty="0"/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50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17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034B2-24AA-402D-8BFD-19E3A6D1B3E8}"/>
              </a:ext>
            </a:extLst>
          </p:cNvPr>
          <p:cNvGrpSpPr/>
          <p:nvPr/>
        </p:nvGrpSpPr>
        <p:grpSpPr>
          <a:xfrm>
            <a:off x="2255999" y="1257044"/>
            <a:ext cx="2099977" cy="3216023"/>
            <a:chOff x="6876256" y="1320413"/>
            <a:chExt cx="2099977" cy="32160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F2BBC3-5267-4C18-9FB4-773EE2DF4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1489690"/>
              <a:ext cx="2099977" cy="304674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FF09E2-5DE5-4899-BBA8-BFA7D6F5958F}"/>
                </a:ext>
              </a:extLst>
            </p:cNvPr>
            <p:cNvSpPr txBox="1"/>
            <p:nvPr/>
          </p:nvSpPr>
          <p:spPr>
            <a:xfrm>
              <a:off x="7069323" y="1320413"/>
              <a:ext cx="1733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589C"/>
                  </a:solidFill>
                  <a:latin typeface="+mn-lt"/>
                </a:rPr>
                <a:t>For-type loop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F1696C4-1EF5-4F96-8787-F9CBC6FC478F}"/>
              </a:ext>
            </a:extLst>
          </p:cNvPr>
          <p:cNvSpPr/>
          <p:nvPr/>
        </p:nvSpPr>
        <p:spPr>
          <a:xfrm>
            <a:off x="4827984" y="1347614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repeat a task a defined number of times: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F81331D-9688-40B0-A8A1-AD0921DD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311" y="1731174"/>
            <a:ext cx="1932028" cy="15388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6287E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D78616-D005-46DD-AB55-8AB22DEA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253" y="3550245"/>
            <a:ext cx="634789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8DF6CE8-FA7B-43A9-9A80-BC3CEE99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92" y="3550245"/>
            <a:ext cx="634789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9E32F92-C1DB-43BE-A6DE-7242335EC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931" y="3550245"/>
            <a:ext cx="634789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302926E-D090-4B2C-8C12-CC61732B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270" y="3550245"/>
            <a:ext cx="634789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9D6E98E-CBD4-42D6-B40B-EF3462CB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11" y="3550245"/>
            <a:ext cx="634789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## [1]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7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18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B38D9C-7DB9-4CA7-842D-F7123828A02B}"/>
              </a:ext>
            </a:extLst>
          </p:cNvPr>
          <p:cNvGrpSpPr/>
          <p:nvPr/>
        </p:nvGrpSpPr>
        <p:grpSpPr>
          <a:xfrm>
            <a:off x="683568" y="921121"/>
            <a:ext cx="5307206" cy="4242917"/>
            <a:chOff x="899591" y="921121"/>
            <a:chExt cx="5307206" cy="4242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04436A-E7DD-4EFA-986C-F34BC664D4A8}"/>
                </a:ext>
              </a:extLst>
            </p:cNvPr>
            <p:cNvSpPr/>
            <p:nvPr/>
          </p:nvSpPr>
          <p:spPr>
            <a:xfrm>
              <a:off x="899592" y="1136565"/>
              <a:ext cx="5307205" cy="3908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1982	1	1	0	1.3	38.3</a:t>
              </a:r>
            </a:p>
            <a:p>
              <a:r>
                <a:rPr lang="en-US" sz="800" dirty="0"/>
                <a:t>1982	1	2	0	0.6	37.8</a:t>
              </a:r>
            </a:p>
            <a:p>
              <a:r>
                <a:rPr lang="en-US" sz="800" dirty="0"/>
                <a:t>1982	1	3	1.59	0.6	38</a:t>
              </a:r>
            </a:p>
            <a:p>
              <a:endParaRPr lang="en-US" sz="800" dirty="0"/>
            </a:p>
            <a:p>
              <a:r>
                <a:rPr lang="en-US" sz="800" dirty="0"/>
                <a:t>1983	1	1	0	0.4	41.5</a:t>
              </a:r>
            </a:p>
            <a:p>
              <a:r>
                <a:rPr lang="en-US" sz="800" dirty="0"/>
                <a:t>1983	1	2	0.01	0.8	39.8</a:t>
              </a:r>
            </a:p>
            <a:p>
              <a:r>
                <a:rPr lang="en-US" sz="800" dirty="0"/>
                <a:t>1983	1	3	0	1	38.3</a:t>
              </a:r>
            </a:p>
            <a:p>
              <a:endParaRPr lang="en-US" sz="800" dirty="0"/>
            </a:p>
            <a:p>
              <a:r>
                <a:rPr lang="en-US" sz="800" dirty="0"/>
                <a:t>1984	1	1	0	0.7	16.8</a:t>
              </a:r>
            </a:p>
            <a:p>
              <a:r>
                <a:rPr lang="en-US" sz="800" dirty="0"/>
                <a:t>1984	1	2	0	1	16.3</a:t>
              </a:r>
            </a:p>
            <a:p>
              <a:r>
                <a:rPr lang="en-US" sz="800" dirty="0"/>
                <a:t>1984	1	3	0	0.9	15.8</a:t>
              </a:r>
            </a:p>
            <a:p>
              <a:endParaRPr lang="en-US" sz="800" dirty="0"/>
            </a:p>
            <a:p>
              <a:r>
                <a:rPr lang="en-US" sz="800" dirty="0"/>
                <a:t>1985	1	1	0.22	0	20</a:t>
              </a:r>
            </a:p>
            <a:p>
              <a:r>
                <a:rPr lang="en-US" sz="800" dirty="0"/>
                <a:t>1985	1	2	2.83	0.3	22.4</a:t>
              </a:r>
            </a:p>
            <a:p>
              <a:r>
                <a:rPr lang="en-US" sz="800" dirty="0"/>
                <a:t>1985	1	3	0.04	0.4	24.9</a:t>
              </a:r>
            </a:p>
            <a:p>
              <a:endParaRPr lang="en-US" sz="800" dirty="0"/>
            </a:p>
            <a:p>
              <a:r>
                <a:rPr lang="en-US" sz="800" dirty="0"/>
                <a:t>1986	1	1	0	1.9	38</a:t>
              </a:r>
            </a:p>
            <a:p>
              <a:r>
                <a:rPr lang="en-US" sz="800" dirty="0"/>
                <a:t>1986	1	2	0	1.7	27.8</a:t>
              </a:r>
            </a:p>
            <a:p>
              <a:r>
                <a:rPr lang="en-US" sz="800" dirty="0"/>
                <a:t>1986	1	3	0.06	0.3	25.7</a:t>
              </a:r>
            </a:p>
            <a:p>
              <a:endParaRPr lang="en-US" sz="800" dirty="0"/>
            </a:p>
            <a:p>
              <a:r>
                <a:rPr lang="en-US" sz="800" dirty="0"/>
                <a:t>1987	1	1	0	1.7	9.6</a:t>
              </a:r>
            </a:p>
            <a:p>
              <a:r>
                <a:rPr lang="en-US" sz="800" dirty="0"/>
                <a:t>1987	1	2	0	2.5	9.4</a:t>
              </a:r>
            </a:p>
            <a:p>
              <a:r>
                <a:rPr lang="en-US" sz="800" dirty="0"/>
                <a:t>1987	1	3	0.22	1.4	9.2</a:t>
              </a:r>
            </a:p>
            <a:p>
              <a:endParaRPr lang="en-US" sz="800" dirty="0"/>
            </a:p>
            <a:p>
              <a:r>
                <a:rPr lang="en-US" sz="800" dirty="0"/>
                <a:t>1988	1	1	0	1.7	35.5</a:t>
              </a:r>
            </a:p>
            <a:p>
              <a:r>
                <a:rPr lang="en-US" sz="800" dirty="0"/>
                <a:t>1988	1	2	0	0.9	34.2</a:t>
              </a:r>
            </a:p>
            <a:p>
              <a:r>
                <a:rPr lang="en-US" sz="800" dirty="0"/>
                <a:t>1988	1	3	0	0.2	33.1</a:t>
              </a:r>
            </a:p>
            <a:p>
              <a:endParaRPr lang="en-US" sz="800" dirty="0"/>
            </a:p>
            <a:p>
              <a:r>
                <a:rPr lang="en-US" sz="800" dirty="0"/>
                <a:t>1989	1	1	0.12	1.6	52.6</a:t>
              </a:r>
            </a:p>
            <a:p>
              <a:r>
                <a:rPr lang="en-US" sz="800" dirty="0"/>
                <a:t>1989	1	2	0.01	91	33.7</a:t>
              </a:r>
            </a:p>
            <a:p>
              <a:r>
                <a:rPr lang="en-US" sz="800" dirty="0"/>
                <a:t>1989	1	3	0.42	0.6	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D848A2-58E4-48C6-A44C-8E7664FCABC5}"/>
                </a:ext>
              </a:extLst>
            </p:cNvPr>
            <p:cNvSpPr txBox="1"/>
            <p:nvPr/>
          </p:nvSpPr>
          <p:spPr>
            <a:xfrm>
              <a:off x="899591" y="921121"/>
              <a:ext cx="53072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4D95"/>
                  </a:solidFill>
                </a:rPr>
                <a:t>Year	month	day	rainfall	evaporation	discharge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BB8437-DEC7-43A7-9B37-A1DF5826BFD7}"/>
                </a:ext>
              </a:extLst>
            </p:cNvPr>
            <p:cNvSpPr txBox="1"/>
            <p:nvPr/>
          </p:nvSpPr>
          <p:spPr>
            <a:xfrm>
              <a:off x="1835696" y="135200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47FB6D-EC36-42E6-A062-B01861166B8B}"/>
                </a:ext>
              </a:extLst>
            </p:cNvPr>
            <p:cNvSpPr txBox="1"/>
            <p:nvPr/>
          </p:nvSpPr>
          <p:spPr>
            <a:xfrm>
              <a:off x="1835696" y="184382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F22F1A-210F-4957-BCDB-B1DECCEE7951}"/>
                </a:ext>
              </a:extLst>
            </p:cNvPr>
            <p:cNvSpPr txBox="1"/>
            <p:nvPr/>
          </p:nvSpPr>
          <p:spPr>
            <a:xfrm>
              <a:off x="1835696" y="233563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7609F-A215-405C-BB66-448C6810DC8E}"/>
                </a:ext>
              </a:extLst>
            </p:cNvPr>
            <p:cNvSpPr txBox="1"/>
            <p:nvPr/>
          </p:nvSpPr>
          <p:spPr>
            <a:xfrm>
              <a:off x="1835696" y="282745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BD5512-1FA2-4DF4-97E0-126F164D7158}"/>
                </a:ext>
              </a:extLst>
            </p:cNvPr>
            <p:cNvSpPr txBox="1"/>
            <p:nvPr/>
          </p:nvSpPr>
          <p:spPr>
            <a:xfrm>
              <a:off x="1835696" y="33192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9C329-E1D9-47EA-8833-1D0552F5FCFC}"/>
                </a:ext>
              </a:extLst>
            </p:cNvPr>
            <p:cNvSpPr txBox="1"/>
            <p:nvPr/>
          </p:nvSpPr>
          <p:spPr>
            <a:xfrm>
              <a:off x="1835696" y="381107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96C87E-3837-40BC-A389-77F2BD91BE45}"/>
                </a:ext>
              </a:extLst>
            </p:cNvPr>
            <p:cNvSpPr txBox="1"/>
            <p:nvPr/>
          </p:nvSpPr>
          <p:spPr>
            <a:xfrm>
              <a:off x="1835696" y="430289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E8372F-2556-4BEC-8022-BEA53B1E9405}"/>
                </a:ext>
              </a:extLst>
            </p:cNvPr>
            <p:cNvSpPr txBox="1"/>
            <p:nvPr/>
          </p:nvSpPr>
          <p:spPr>
            <a:xfrm>
              <a:off x="1835696" y="479470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40CB8C-ECCA-4C77-B7D7-A0CB8C411A07}"/>
              </a:ext>
            </a:extLst>
          </p:cNvPr>
          <p:cNvGrpSpPr/>
          <p:nvPr/>
        </p:nvGrpSpPr>
        <p:grpSpPr>
          <a:xfrm>
            <a:off x="755576" y="1136565"/>
            <a:ext cx="5040560" cy="3452735"/>
            <a:chOff x="755576" y="1136565"/>
            <a:chExt cx="5040560" cy="345273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2240F8A-CE23-4179-A6DE-C238883505C6}"/>
                </a:ext>
              </a:extLst>
            </p:cNvPr>
            <p:cNvSpPr/>
            <p:nvPr/>
          </p:nvSpPr>
          <p:spPr bwMode="auto">
            <a:xfrm>
              <a:off x="755576" y="1136565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7497E21-48B8-4442-BEFB-52E9E78F59DA}"/>
                </a:ext>
              </a:extLst>
            </p:cNvPr>
            <p:cNvSpPr/>
            <p:nvPr/>
          </p:nvSpPr>
          <p:spPr bwMode="auto">
            <a:xfrm>
              <a:off x="755576" y="2125888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BCAD6D4-5449-48CB-B0A2-A4CA5560A669}"/>
                </a:ext>
              </a:extLst>
            </p:cNvPr>
            <p:cNvSpPr/>
            <p:nvPr/>
          </p:nvSpPr>
          <p:spPr bwMode="auto">
            <a:xfrm>
              <a:off x="755576" y="3115211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958340A-4879-4BF7-80CC-DA3DF13E0485}"/>
                </a:ext>
              </a:extLst>
            </p:cNvPr>
            <p:cNvSpPr/>
            <p:nvPr/>
          </p:nvSpPr>
          <p:spPr bwMode="auto">
            <a:xfrm>
              <a:off x="755576" y="4080269"/>
              <a:ext cx="5040560" cy="50903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72270C4-2479-4B79-A4D2-2FFCECE8CB0E}"/>
              </a:ext>
            </a:extLst>
          </p:cNvPr>
          <p:cNvSpPr/>
          <p:nvPr/>
        </p:nvSpPr>
        <p:spPr>
          <a:xfrm>
            <a:off x="6786639" y="761501"/>
            <a:ext cx="120587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b="1" dirty="0"/>
              <a:t> y        </a:t>
            </a:r>
            <a:r>
              <a:rPr lang="es-ES" sz="1050" b="1" dirty="0" err="1"/>
              <a:t>rainfall</a:t>
            </a:r>
            <a:endParaRPr lang="es-ES" sz="1050" b="1" dirty="0"/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1982  1797.59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1983  1650.93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1984  1373.37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1985  1390.72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1986  1282.76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1987  1660.45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1988  1693.15</a:t>
            </a:r>
          </a:p>
          <a:p>
            <a:endParaRPr lang="es-ES" sz="1050" b="1" dirty="0"/>
          </a:p>
          <a:p>
            <a:endParaRPr lang="es-ES" sz="1050" b="1" dirty="0"/>
          </a:p>
          <a:p>
            <a:r>
              <a:rPr lang="es-ES" sz="1050" b="1" dirty="0"/>
              <a:t>1989  1586.80</a:t>
            </a:r>
            <a:endParaRPr lang="en-US" sz="105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39CC82-605B-43E3-81E1-3F675AB7AB24}"/>
              </a:ext>
            </a:extLst>
          </p:cNvPr>
          <p:cNvGrpSpPr/>
          <p:nvPr/>
        </p:nvGrpSpPr>
        <p:grpSpPr>
          <a:xfrm>
            <a:off x="3419873" y="1136565"/>
            <a:ext cx="360039" cy="3451409"/>
            <a:chOff x="3419873" y="1136565"/>
            <a:chExt cx="360039" cy="345140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9CB13B-D0EC-4B5C-B666-9AB5A52ABAEE}"/>
                </a:ext>
              </a:extLst>
            </p:cNvPr>
            <p:cNvSpPr/>
            <p:nvPr/>
          </p:nvSpPr>
          <p:spPr bwMode="auto">
            <a:xfrm>
              <a:off x="3419873" y="1136565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6B899B-FD5A-46C4-9280-8DC0211E7970}"/>
                </a:ext>
              </a:extLst>
            </p:cNvPr>
            <p:cNvSpPr/>
            <p:nvPr/>
          </p:nvSpPr>
          <p:spPr bwMode="auto">
            <a:xfrm>
              <a:off x="3419873" y="2101623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167E2E-7A16-4EBC-BCBC-6F2CE8A2A91B}"/>
                </a:ext>
              </a:extLst>
            </p:cNvPr>
            <p:cNvSpPr/>
            <p:nvPr/>
          </p:nvSpPr>
          <p:spPr bwMode="auto">
            <a:xfrm>
              <a:off x="3419873" y="3118629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E3FA44-06F4-4F12-906C-23EE5CFA692C}"/>
                </a:ext>
              </a:extLst>
            </p:cNvPr>
            <p:cNvSpPr/>
            <p:nvPr/>
          </p:nvSpPr>
          <p:spPr bwMode="auto">
            <a:xfrm>
              <a:off x="3419873" y="4078943"/>
              <a:ext cx="360039" cy="509031"/>
            </a:xfrm>
            <a:prstGeom prst="ellipse">
              <a:avLst/>
            </a:prstGeom>
            <a:noFill/>
            <a:ln w="9525" cap="flat" cmpd="sng" algn="ctr">
              <a:solidFill>
                <a:srgbClr val="004D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7A6B25-42C6-4433-AFBF-D5A354CF6D0F}"/>
              </a:ext>
            </a:extLst>
          </p:cNvPr>
          <p:cNvGrpSpPr/>
          <p:nvPr/>
        </p:nvGrpSpPr>
        <p:grpSpPr>
          <a:xfrm>
            <a:off x="3779911" y="1352009"/>
            <a:ext cx="3006728" cy="2950884"/>
            <a:chOff x="3779911" y="1352009"/>
            <a:chExt cx="3006728" cy="295088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79FC88-FF46-4AF9-9195-3A4CBF57381E}"/>
                </a:ext>
              </a:extLst>
            </p:cNvPr>
            <p:cNvCxnSpPr/>
            <p:nvPr/>
          </p:nvCxnSpPr>
          <p:spPr bwMode="auto">
            <a:xfrm>
              <a:off x="3779912" y="1352009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C1DF1C-EEDF-46CD-834D-A94ABBF34E98}"/>
                </a:ext>
              </a:extLst>
            </p:cNvPr>
            <p:cNvCxnSpPr/>
            <p:nvPr/>
          </p:nvCxnSpPr>
          <p:spPr bwMode="auto">
            <a:xfrm>
              <a:off x="3779911" y="2380403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DE8BE2-810C-425A-961E-4298C8405FFC}"/>
                </a:ext>
              </a:extLst>
            </p:cNvPr>
            <p:cNvCxnSpPr/>
            <p:nvPr/>
          </p:nvCxnSpPr>
          <p:spPr bwMode="auto">
            <a:xfrm>
              <a:off x="3820964" y="3319265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3537F4D-9842-4911-8968-E0B997E55AAC}"/>
                </a:ext>
              </a:extLst>
            </p:cNvPr>
            <p:cNvCxnSpPr/>
            <p:nvPr/>
          </p:nvCxnSpPr>
          <p:spPr bwMode="auto">
            <a:xfrm>
              <a:off x="3820964" y="4302893"/>
              <a:ext cx="29656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4D95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459C00-8FD2-4721-B309-33CFA673533C}"/>
              </a:ext>
            </a:extLst>
          </p:cNvPr>
          <p:cNvSpPr txBox="1"/>
          <p:nvPr/>
        </p:nvSpPr>
        <p:spPr>
          <a:xfrm>
            <a:off x="4174681" y="1482338"/>
            <a:ext cx="2287806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4D95"/>
                </a:solidFill>
              </a:rPr>
              <a:t>Apply function sum()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AEB73B-865B-48A8-9ADF-9ADF6F20CC9F}"/>
              </a:ext>
            </a:extLst>
          </p:cNvPr>
          <p:cNvSpPr/>
          <p:nvPr/>
        </p:nvSpPr>
        <p:spPr>
          <a:xfrm>
            <a:off x="4716016" y="171095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aggregate(</a:t>
            </a:r>
            <a:r>
              <a:rPr lang="en-US" sz="1600" b="1" dirty="0" err="1">
                <a:solidFill>
                  <a:schemeClr val="bg1"/>
                </a:solidFill>
              </a:rPr>
              <a:t>rainfall~y</a:t>
            </a:r>
            <a:r>
              <a:rPr lang="en-US" sz="1600" b="1" dirty="0">
                <a:solidFill>
                  <a:schemeClr val="bg1"/>
                </a:solidFill>
              </a:rPr>
              <a:t>, data = df, FUN = sum)</a:t>
            </a:r>
          </a:p>
        </p:txBody>
      </p:sp>
    </p:spTree>
    <p:extLst>
      <p:ext uri="{BB962C8B-B14F-4D97-AF65-F5344CB8AC3E}">
        <p14:creationId xmlns:p14="http://schemas.microsoft.com/office/powerpoint/2010/main" val="1415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19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55E64-A004-4FD3-9310-E6F296A645FD}"/>
              </a:ext>
            </a:extLst>
          </p:cNvPr>
          <p:cNvSpPr/>
          <p:nvPr/>
        </p:nvSpPr>
        <p:spPr>
          <a:xfrm>
            <a:off x="1331640" y="1563638"/>
            <a:ext cx="69617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 data into R: ./data/</a:t>
            </a:r>
            <a:r>
              <a:rPr lang="en-US" sz="1200" b="1" dirty="0">
                <a:solidFill>
                  <a:srgbClr val="004D95"/>
                </a:solidFill>
                <a:latin typeface="+mn-lt"/>
              </a:rPr>
              <a:t>Example_data.csv</a:t>
            </a:r>
            <a:r>
              <a:rPr lang="en-US" sz="1200" dirty="0">
                <a:latin typeface="+mn-lt"/>
              </a:rPr>
              <a:t>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GEV parameters for annual maximum discharge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Generate 100 random numbers based on the estimated GEV parameters</a:t>
            </a:r>
          </a:p>
        </p:txBody>
      </p:sp>
    </p:spTree>
    <p:extLst>
      <p:ext uri="{BB962C8B-B14F-4D97-AF65-F5344CB8AC3E}">
        <p14:creationId xmlns:p14="http://schemas.microsoft.com/office/powerpoint/2010/main" val="34919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91630"/>
            <a:ext cx="7056784" cy="1944216"/>
          </a:xfrm>
        </p:spPr>
        <p:txBody>
          <a:bodyPr/>
          <a:lstStyle/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Introduction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R</a:t>
            </a:r>
          </a:p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R </a:t>
            </a:r>
            <a:r>
              <a:rPr lang="de-DE" altLang="de-DE" dirty="0" err="1"/>
              <a:t>basics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Flood </a:t>
            </a:r>
            <a:r>
              <a:rPr lang="de-DE" altLang="de-DE" dirty="0" err="1"/>
              <a:t>frequency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Time-</a:t>
            </a:r>
            <a:r>
              <a:rPr lang="de-DE" altLang="de-DE" dirty="0" err="1"/>
              <a:t>varying</a:t>
            </a:r>
            <a:r>
              <a:rPr lang="de-DE" altLang="de-DE" dirty="0"/>
              <a:t> </a:t>
            </a:r>
            <a:r>
              <a:rPr lang="de-DE" altLang="de-DE" dirty="0" err="1"/>
              <a:t>flood</a:t>
            </a:r>
            <a:r>
              <a:rPr lang="de-DE" altLang="de-DE" dirty="0"/>
              <a:t> </a:t>
            </a:r>
            <a:r>
              <a:rPr lang="de-DE" altLang="de-DE" dirty="0" err="1"/>
              <a:t>risk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E25E9-32ED-4510-B433-984B559B4054}"/>
              </a:ext>
            </a:extLst>
          </p:cNvPr>
          <p:cNvSpPr/>
          <p:nvPr/>
        </p:nvSpPr>
        <p:spPr>
          <a:xfrm>
            <a:off x="1547664" y="378297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589C"/>
                </a:solidFill>
              </a:rPr>
              <a:t>Materials here: </a:t>
            </a:r>
          </a:p>
          <a:p>
            <a:r>
              <a:rPr lang="en-US" sz="1600" dirty="0">
                <a:solidFill>
                  <a:srgbClr val="00589C"/>
                </a:solidFill>
              </a:rPr>
              <a:t>https://github.com/XiaoxiangGuanGFZ/FloodRiskSeminar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4647E-7901-4454-8634-949208E5F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</a:t>
            </a:fld>
            <a:endParaRPr lang="de-DE" alt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20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9E210-974A-4A04-A0A8-F12F17414882}"/>
              </a:ext>
            </a:extLst>
          </p:cNvPr>
          <p:cNvGrpSpPr/>
          <p:nvPr/>
        </p:nvGrpSpPr>
        <p:grpSpPr>
          <a:xfrm>
            <a:off x="2700362" y="3446879"/>
            <a:ext cx="3760943" cy="1429127"/>
            <a:chOff x="2700362" y="3446879"/>
            <a:chExt cx="3760943" cy="1429127"/>
          </a:xfrm>
        </p:grpSpPr>
        <p:sp>
          <p:nvSpPr>
            <p:cNvPr id="6" name="Textfeld 6">
              <a:extLst>
                <a:ext uri="{FF2B5EF4-FFF2-40B4-BE49-F238E27FC236}">
                  <a16:creationId xmlns:a16="http://schemas.microsoft.com/office/drawing/2014/main" id="{AEE49D0C-9094-46A3-856A-2410F8A115C7}"/>
                </a:ext>
              </a:extLst>
            </p:cNvPr>
            <p:cNvSpPr txBox="1"/>
            <p:nvPr/>
          </p:nvSpPr>
          <p:spPr>
            <a:xfrm>
              <a:off x="5436666" y="3866985"/>
              <a:ext cx="1024639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Parameter:</a:t>
              </a:r>
            </a:p>
            <a:p>
              <a:pPr eaLnBrk="1" hangingPunct="1">
                <a:defRPr/>
              </a:pPr>
              <a:r>
                <a:rPr lang="de-DE" sz="1200" i="1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ξ</a:t>
              </a: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rPr>
                <a:t>:   Shape</a:t>
              </a:r>
            </a:p>
            <a:p>
              <a:pPr eaLnBrk="1" hangingPunct="1">
                <a:defRPr/>
              </a:pPr>
              <a:r>
                <a:rPr lang="de-DE" sz="1200" i="1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µ</a:t>
              </a: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:   Location</a:t>
              </a:r>
            </a:p>
            <a:p>
              <a:pPr eaLnBrk="1" hangingPunct="1">
                <a:defRPr/>
              </a:pPr>
              <a:r>
                <a:rPr lang="de-DE" sz="1200" i="1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σ</a:t>
              </a:r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  <a:sym typeface="Symbol"/>
                </a:rPr>
                <a:t>:   Scale</a:t>
              </a:r>
              <a:endParaRPr lang="de-DE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B2A85B-C3AB-4876-9FBE-55F7B3DA838C}"/>
                </a:ext>
              </a:extLst>
            </p:cNvPr>
            <p:cNvGrpSpPr/>
            <p:nvPr/>
          </p:nvGrpSpPr>
          <p:grpSpPr>
            <a:xfrm>
              <a:off x="2700362" y="3446879"/>
              <a:ext cx="2736304" cy="1429127"/>
              <a:chOff x="2700362" y="3446879"/>
              <a:chExt cx="2736304" cy="142912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E3834B1-179E-458E-AB22-D0A529BCA498}"/>
                  </a:ext>
                </a:extLst>
              </p:cNvPr>
              <p:cNvGrpSpPr/>
              <p:nvPr/>
            </p:nvGrpSpPr>
            <p:grpSpPr>
              <a:xfrm>
                <a:off x="2771800" y="3729516"/>
                <a:ext cx="2664866" cy="1146490"/>
                <a:chOff x="2771800" y="3729516"/>
                <a:chExt cx="2664866" cy="1146490"/>
              </a:xfrm>
            </p:grpSpPr>
            <p:sp>
              <p:nvSpPr>
                <p:cNvPr id="7" name="Rechteck 5">
                  <a:extLst>
                    <a:ext uri="{FF2B5EF4-FFF2-40B4-BE49-F238E27FC236}">
                      <a16:creationId xmlns:a16="http://schemas.microsoft.com/office/drawing/2014/main" id="{FB7B17B6-72C5-476E-AD4A-9CA802054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1800" y="3729516"/>
                  <a:ext cx="2664866" cy="1146490"/>
                </a:xfrm>
                <a:prstGeom prst="rect">
                  <a:avLst/>
                </a:prstGeom>
                <a:solidFill>
                  <a:srgbClr val="FFDC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22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ts val="600"/>
                    </a:spcBef>
                    <a:buFontTx/>
                    <a:buNone/>
                  </a:pPr>
                  <a:endParaRPr lang="en-US" altLang="en-US" sz="1200"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8" name="Object 2">
                  <a:extLst>
                    <a:ext uri="{FF2B5EF4-FFF2-40B4-BE49-F238E27FC236}">
                      <a16:creationId xmlns:a16="http://schemas.microsoft.com/office/drawing/2014/main" id="{636C0D05-56D9-48B7-8D8F-561F32A390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8440460"/>
                    </p:ext>
                  </p:extLst>
                </p:nvPr>
              </p:nvGraphicFramePr>
              <p:xfrm>
                <a:off x="2859497" y="3779507"/>
                <a:ext cx="2461095" cy="10059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2" name="Formel" r:id="rId3" imgW="2590800" imgH="990600" progId="Equation.3">
                        <p:embed/>
                      </p:oleObj>
                    </mc:Choice>
                    <mc:Fallback>
                      <p:oleObj name="Formel" r:id="rId3" imgW="2590800" imgH="990600" progId="Equation.3">
                        <p:embed/>
                        <p:pic>
                          <p:nvPicPr>
                            <p:cNvPr id="7" name="Object 2">
                              <a:extLst>
                                <a:ext uri="{FF2B5EF4-FFF2-40B4-BE49-F238E27FC236}">
                                  <a16:creationId xmlns:a16="http://schemas.microsoft.com/office/drawing/2014/main" id="{E514E0AA-D3B3-4A15-BB6B-6922E89A92D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59497" y="3779507"/>
                              <a:ext cx="2461095" cy="10059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" name="Textfeld 17">
                <a:extLst>
                  <a:ext uri="{FF2B5EF4-FFF2-40B4-BE49-F238E27FC236}">
                    <a16:creationId xmlns:a16="http://schemas.microsoft.com/office/drawing/2014/main" id="{EF802C1C-B0F8-46E8-87A7-068E84C99922}"/>
                  </a:ext>
                </a:extLst>
              </p:cNvPr>
              <p:cNvSpPr txBox="1"/>
              <p:nvPr/>
            </p:nvSpPr>
            <p:spPr>
              <a:xfrm>
                <a:off x="2700362" y="3446879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de-DE" sz="1200" dirty="0">
                    <a:cs typeface="Arial" panose="020B0604020202020204" pitchFamily="34" charset="0"/>
                  </a:rPr>
                  <a:t>Cumulative distribution function</a:t>
                </a:r>
                <a:endParaRPr lang="de-DE" sz="1200" dirty="0">
                  <a:solidFill>
                    <a:schemeClr val="tx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Textfeld 1">
            <a:extLst>
              <a:ext uri="{FF2B5EF4-FFF2-40B4-BE49-F238E27FC236}">
                <a16:creationId xmlns:a16="http://schemas.microsoft.com/office/drawing/2014/main" id="{3CC7FD99-4ED3-492F-9604-15B71313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332" y="5010721"/>
            <a:ext cx="144439" cy="2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924FC-B15E-47CF-BFB9-D67837235F63}"/>
              </a:ext>
            </a:extLst>
          </p:cNvPr>
          <p:cNvGrpSpPr/>
          <p:nvPr/>
        </p:nvGrpSpPr>
        <p:grpSpPr>
          <a:xfrm>
            <a:off x="1257815" y="667289"/>
            <a:ext cx="3024211" cy="2501265"/>
            <a:chOff x="1257815" y="667289"/>
            <a:chExt cx="3024211" cy="25012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10BBBB-0C83-4A04-AC19-158D0906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815" y="911722"/>
              <a:ext cx="2823430" cy="2256832"/>
            </a:xfrm>
            <a:prstGeom prst="rect">
              <a:avLst/>
            </a:prstGeom>
          </p:spPr>
        </p:pic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B5599B0A-6706-411B-A839-E4A072BE71C5}"/>
                </a:ext>
              </a:extLst>
            </p:cNvPr>
            <p:cNvSpPr txBox="1"/>
            <p:nvPr/>
          </p:nvSpPr>
          <p:spPr>
            <a:xfrm>
              <a:off x="1532421" y="667289"/>
              <a:ext cx="27496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de-DE" sz="1400" dirty="0"/>
                <a:t>Cumulative distribution function</a:t>
              </a:r>
              <a:endParaRPr lang="de-DE" sz="1400" dirty="0">
                <a:solidFill>
                  <a:schemeClr val="tx1">
                    <a:lumMod val="50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BA78F-A1A6-4E49-B698-90F2E1D3A732}"/>
              </a:ext>
            </a:extLst>
          </p:cNvPr>
          <p:cNvGrpSpPr/>
          <p:nvPr/>
        </p:nvGrpSpPr>
        <p:grpSpPr>
          <a:xfrm>
            <a:off x="4849796" y="670950"/>
            <a:ext cx="2878416" cy="2548872"/>
            <a:chOff x="4849796" y="670950"/>
            <a:chExt cx="2878416" cy="25488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051825-0D8A-4087-9E73-FB9B26B2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796" y="962990"/>
              <a:ext cx="2878416" cy="2256832"/>
            </a:xfrm>
            <a:prstGeom prst="rect">
              <a:avLst/>
            </a:prstGeom>
          </p:spPr>
        </p:pic>
        <p:sp>
          <p:nvSpPr>
            <p:cNvPr id="14" name="Textfeld 17">
              <a:extLst>
                <a:ext uri="{FF2B5EF4-FFF2-40B4-BE49-F238E27FC236}">
                  <a16:creationId xmlns:a16="http://schemas.microsoft.com/office/drawing/2014/main" id="{7D08B9E2-A390-4334-859A-A39A53FD0305}"/>
                </a:ext>
              </a:extLst>
            </p:cNvPr>
            <p:cNvSpPr txBox="1"/>
            <p:nvPr/>
          </p:nvSpPr>
          <p:spPr>
            <a:xfrm>
              <a:off x="5314465" y="670950"/>
              <a:ext cx="23648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de-DE" sz="1400" dirty="0"/>
                <a:t>Probability density function</a:t>
              </a:r>
              <a:endParaRPr lang="de-DE" sz="1400" dirty="0">
                <a:solidFill>
                  <a:schemeClr val="tx1">
                    <a:lumMod val="50000"/>
                  </a:schemeClr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59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21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F5431-4F69-422F-9376-A6F02AA272A7}"/>
              </a:ext>
            </a:extLst>
          </p:cNvPr>
          <p:cNvSpPr txBox="1"/>
          <p:nvPr/>
        </p:nvSpPr>
        <p:spPr>
          <a:xfrm>
            <a:off x="395536" y="915566"/>
            <a:ext cx="22958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D95"/>
                </a:solidFill>
              </a:rPr>
              <a:t>Flood risk analysis</a:t>
            </a:r>
          </a:p>
          <a:p>
            <a:r>
              <a:rPr lang="en-US" sz="1600" dirty="0"/>
              <a:t>Components: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Hazard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Exposure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Vulnerability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18AC2-EE3C-48D7-996C-41F68DA1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1203598"/>
            <a:ext cx="58847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6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3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22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F64BF-1835-405A-A655-302A3B552A25}"/>
              </a:ext>
            </a:extLst>
          </p:cNvPr>
          <p:cNvGrpSpPr/>
          <p:nvPr/>
        </p:nvGrpSpPr>
        <p:grpSpPr>
          <a:xfrm>
            <a:off x="107504" y="699542"/>
            <a:ext cx="2304256" cy="3773542"/>
            <a:chOff x="107504" y="637038"/>
            <a:chExt cx="2304256" cy="3773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A44AF-C2C3-4D11-BA3D-0C2352106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637038"/>
              <a:ext cx="2088232" cy="139991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E1374D-C358-4C66-8080-9CA419ACAC1A}"/>
                </a:ext>
              </a:extLst>
            </p:cNvPr>
            <p:cNvGrpSpPr/>
            <p:nvPr/>
          </p:nvGrpSpPr>
          <p:grpSpPr>
            <a:xfrm>
              <a:off x="107504" y="2031382"/>
              <a:ext cx="2149978" cy="2379198"/>
              <a:chOff x="107504" y="2031382"/>
              <a:chExt cx="2149978" cy="237919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2282450-0500-4F64-9971-5976C34EC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04" y="2031382"/>
                <a:ext cx="2146927" cy="237919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D74326-FF53-45AB-A3A9-6789500AF098}"/>
                      </a:ext>
                    </a:extLst>
                  </p:cNvPr>
                  <p:cNvSpPr txBox="1"/>
                  <p:nvPr/>
                </p:nvSpPr>
                <p:spPr>
                  <a:xfrm>
                    <a:off x="956517" y="3339337"/>
                    <a:ext cx="106753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200" b="0" i="1" smtClean="0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=0.478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4D9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D74326-FF53-45AB-A3A9-6789500AF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17" y="3339337"/>
                    <a:ext cx="1067536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91F95-8DC9-48C8-830E-D89CF7A80076}"/>
                  </a:ext>
                </a:extLst>
              </p:cNvPr>
              <p:cNvSpPr txBox="1"/>
              <p:nvPr/>
            </p:nvSpPr>
            <p:spPr>
              <a:xfrm>
                <a:off x="723088" y="3542659"/>
                <a:ext cx="153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4D95"/>
                    </a:solidFill>
                  </a:rPr>
                  <a:t>H</a:t>
                </a:r>
                <a:r>
                  <a:rPr lang="en-US" sz="1200" dirty="0">
                    <a:solidFill>
                      <a:srgbClr val="004D95"/>
                    </a:solidFill>
                  </a:rPr>
                  <a:t>: water level (m)</a:t>
                </a:r>
              </a:p>
              <a:p>
                <a:r>
                  <a:rPr lang="en-US" sz="1200" i="1" dirty="0">
                    <a:solidFill>
                      <a:srgbClr val="004D95"/>
                    </a:solidFill>
                  </a:rPr>
                  <a:t>Q</a:t>
                </a:r>
                <a:r>
                  <a:rPr lang="en-US" sz="1200" dirty="0">
                    <a:solidFill>
                      <a:srgbClr val="004D95"/>
                    </a:solidFill>
                  </a:rPr>
                  <a:t>: discharge (m3/s)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04C0D-3CD4-4164-805B-D0427EA27DB2}"/>
                  </a:ext>
                </a:extLst>
              </p:cNvPr>
              <p:cNvSpPr txBox="1"/>
              <p:nvPr/>
            </p:nvSpPr>
            <p:spPr>
              <a:xfrm>
                <a:off x="5652120" y="779562"/>
                <a:ext cx="3430322" cy="290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4D95"/>
                    </a:solidFill>
                  </a:rPr>
                  <a:t>Exercise:</a:t>
                </a:r>
                <a:endParaRPr lang="en-US" sz="1200" b="1" dirty="0">
                  <a:solidFill>
                    <a:srgbClr val="004D95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In case, the flood defense water level is </a:t>
                </a:r>
                <a:r>
                  <a:rPr lang="en-US" sz="1200" b="1" dirty="0">
                    <a:solidFill>
                      <a:srgbClr val="004D95"/>
                    </a:solidFill>
                  </a:rPr>
                  <a:t>3.8</a:t>
                </a:r>
                <a:r>
                  <a:rPr lang="en-US" sz="1200" dirty="0"/>
                  <a:t> m, then a flood happens, with the discharge of 11000 m</a:t>
                </a:r>
                <a:r>
                  <a:rPr lang="en-US" sz="1200" baseline="30000" dirty="0"/>
                  <a:t>3</a:t>
                </a:r>
                <a:r>
                  <a:rPr lang="en-US" sz="1200" dirty="0"/>
                  <a:t>/s, what is the expected economic loss?</a:t>
                </a:r>
              </a:p>
              <a:p>
                <a:pPr marL="228600" indent="-228600">
                  <a:buAutoNum type="arabicPeriod"/>
                </a:pP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In case, the flood defense water level is </a:t>
                </a:r>
                <a:r>
                  <a:rPr lang="en-US" sz="1200" b="1" dirty="0">
                    <a:solidFill>
                      <a:srgbClr val="004D95"/>
                    </a:solidFill>
                  </a:rPr>
                  <a:t>3.8</a:t>
                </a:r>
                <a:r>
                  <a:rPr lang="en-US" sz="1200" dirty="0"/>
                  <a:t> m, generate 100 years of GEV-distributed annual maximum discharge series, calculate the mean annual expected economic loss. </a:t>
                </a:r>
              </a:p>
              <a:p>
                <a:pPr marL="228600" indent="-228600">
                  <a:buAutoNum type="arabicPeriod"/>
                </a:pP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Design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  <m:t>𝑑𝑒𝑓𝑒𝑛𝑠𝑒</m:t>
                        </m:r>
                      </m:sub>
                    </m:sSub>
                  </m:oMath>
                </a14:m>
                <a:r>
                  <a:rPr lang="en-US" sz="1200" dirty="0"/>
                  <a:t> which could maintain the mean annual expected economic loss </a:t>
                </a:r>
                <a:r>
                  <a:rPr lang="en-US" sz="1200" dirty="0">
                    <a:solidFill>
                      <a:srgbClr val="004D95"/>
                    </a:solidFill>
                  </a:rPr>
                  <a:t>no greater than 1.5 million $</a:t>
                </a:r>
                <a:r>
                  <a:rPr lang="en-US" sz="1200" dirty="0"/>
                  <a:t> for the following 100 years.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04C0D-3CD4-4164-805B-D0427EA2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779562"/>
                <a:ext cx="3430322" cy="2907912"/>
              </a:xfrm>
              <a:prstGeom prst="rect">
                <a:avLst/>
              </a:prstGeom>
              <a:blipFill>
                <a:blip r:embed="rId5"/>
                <a:stretch>
                  <a:fillRect l="-533" t="-419" r="-1066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A9B368F-D194-4BAA-9F73-6763A04C48D4}"/>
              </a:ext>
            </a:extLst>
          </p:cNvPr>
          <p:cNvGrpSpPr/>
          <p:nvPr/>
        </p:nvGrpSpPr>
        <p:grpSpPr>
          <a:xfrm>
            <a:off x="2535804" y="672824"/>
            <a:ext cx="4340452" cy="3908582"/>
            <a:chOff x="2535804" y="672824"/>
            <a:chExt cx="4340452" cy="39085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75BE0F-168C-4BC2-B05B-E783B2FC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6439" y="672824"/>
              <a:ext cx="2883701" cy="30479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B1B620-55DE-4823-8C41-E181283B4427}"/>
                    </a:ext>
                  </a:extLst>
                </p:cNvPr>
                <p:cNvSpPr txBox="1"/>
                <p:nvPr/>
              </p:nvSpPr>
              <p:spPr>
                <a:xfrm>
                  <a:off x="2535804" y="3720786"/>
                  <a:ext cx="4340452" cy="86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4D95"/>
                      </a:solidFill>
                    </a:rPr>
                    <a:t>Exceeding water level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𝒇𝒍𝒐𝒐𝒅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4D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𝒅𝒆𝒇𝒆𝒏𝒔𝒆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4D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solidFill>
                        <a:srgbClr val="004D95"/>
                      </a:solidFill>
                    </a:rPr>
                    <a:t>:</a:t>
                  </a:r>
                </a:p>
                <a:p>
                  <a:r>
                    <a:rPr lang="en-US" sz="1200" dirty="0"/>
                    <a:t>&lt;=0.15 m 	loss: 0 (zero)</a:t>
                  </a:r>
                </a:p>
                <a:p>
                  <a:r>
                    <a:rPr lang="en-US" sz="1200" dirty="0"/>
                    <a:t>0.15~1 m 	loss: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𝑓𝑙𝑜𝑜𝑑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𝑑𝑒𝑓𝑒𝑛𝑠𝑒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−0.15)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 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$)</m:t>
                      </m:r>
                    </m:oMath>
                  </a14:m>
                  <a:endParaRPr lang="en-US" sz="1200" dirty="0"/>
                </a:p>
                <a:p>
                  <a:r>
                    <a:rPr lang="en-US" sz="1200" dirty="0"/>
                    <a:t>&gt;=1 m	loss: 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 (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$)</m:t>
                      </m:r>
                    </m:oMath>
                  </a14:m>
                  <a:r>
                    <a:rPr 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B1B620-55DE-4823-8C41-E181283B4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804" y="3720786"/>
                  <a:ext cx="4340452" cy="860620"/>
                </a:xfrm>
                <a:prstGeom prst="rect">
                  <a:avLst/>
                </a:prstGeom>
                <a:blipFill>
                  <a:blip r:embed="rId7"/>
                  <a:stretch>
                    <a:fillRect l="-140" t="-704"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4. Exercise with R - Time-varying flood risk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23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4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4. Exercise with R - Time-varying flood risk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3C5F6-8A40-4A11-882B-01105A36B5CC}"/>
              </a:ext>
            </a:extLst>
          </p:cNvPr>
          <p:cNvSpPr/>
          <p:nvPr/>
        </p:nvSpPr>
        <p:spPr>
          <a:xfrm>
            <a:off x="827584" y="1707654"/>
            <a:ext cx="58326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Accessing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the data into the application from multiple sources)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Cleaning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(coding missing data, fixing or deleting miscoded data, transforming variables into more useful formats)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Annotating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(in order to remember what each piece represents)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Summarizing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descriptive statistics to help characterize the data)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Visualizing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(because a picture really is worth a thousand words)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Modeling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(uncovering relationships and testing hypotheses)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Preparing the results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(creating publication-quality tables and graphs)</a:t>
            </a:r>
            <a:endParaRPr lang="en-US" sz="1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8E826-4539-4683-8467-B3E6BA459ED0}"/>
              </a:ext>
            </a:extLst>
          </p:cNvPr>
          <p:cNvSpPr txBox="1"/>
          <p:nvPr/>
        </p:nvSpPr>
        <p:spPr>
          <a:xfrm>
            <a:off x="791050" y="1149908"/>
            <a:ext cx="565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589C"/>
                </a:solidFill>
              </a:rPr>
              <a:t>Typical (successful) procedures for data science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C1A36-4477-46C3-B1A0-DED442A6C54C}"/>
              </a:ext>
            </a:extLst>
          </p:cNvPr>
          <p:cNvGrpSpPr/>
          <p:nvPr/>
        </p:nvGrpSpPr>
        <p:grpSpPr>
          <a:xfrm>
            <a:off x="6871829" y="1782424"/>
            <a:ext cx="1512168" cy="1973864"/>
            <a:chOff x="6516216" y="2032822"/>
            <a:chExt cx="1512168" cy="19738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7D867-6956-4E00-93ED-41618CB3FE17}"/>
                </a:ext>
              </a:extLst>
            </p:cNvPr>
            <p:cNvSpPr/>
            <p:nvPr/>
          </p:nvSpPr>
          <p:spPr bwMode="auto">
            <a:xfrm>
              <a:off x="6804248" y="2032822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Getting data 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76F173-E9B8-4160-96BF-A438C8A1A294}"/>
                </a:ext>
              </a:extLst>
            </p:cNvPr>
            <p:cNvSpPr/>
            <p:nvPr/>
          </p:nvSpPr>
          <p:spPr bwMode="auto">
            <a:xfrm>
              <a:off x="6804248" y="2570763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Data manipulation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A10B7-07A3-4EFB-BD21-2E658B3307C4}"/>
                </a:ext>
              </a:extLst>
            </p:cNvPr>
            <p:cNvSpPr/>
            <p:nvPr/>
          </p:nvSpPr>
          <p:spPr bwMode="auto">
            <a:xfrm>
              <a:off x="6804248" y="3108704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1B93F-B91E-4601-8379-5FF7978FED3C}"/>
                </a:ext>
              </a:extLst>
            </p:cNvPr>
            <p:cNvSpPr/>
            <p:nvPr/>
          </p:nvSpPr>
          <p:spPr bwMode="auto">
            <a:xfrm>
              <a:off x="6804248" y="3646646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Algorithm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D877426-1E84-4B77-B2E4-AFBCE3A1B107}"/>
                </a:ext>
              </a:extLst>
            </p:cNvPr>
            <p:cNvSpPr/>
            <p:nvPr/>
          </p:nvSpPr>
          <p:spPr bwMode="auto">
            <a:xfrm>
              <a:off x="6516216" y="2392862"/>
              <a:ext cx="144016" cy="753820"/>
            </a:xfrm>
            <a:prstGeom prst="rightBrace">
              <a:avLst/>
            </a:prstGeom>
            <a:noFill/>
            <a:ln w="19050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F224781-9710-4691-80E9-CA40509C9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825894-94E4-47FA-8039-D98AA3D39589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8735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F3173-CCFE-402E-95F1-C20164395E49}"/>
              </a:ext>
            </a:extLst>
          </p:cNvPr>
          <p:cNvSpPr txBox="1"/>
          <p:nvPr/>
        </p:nvSpPr>
        <p:spPr>
          <a:xfrm>
            <a:off x="1475656" y="1345773"/>
            <a:ext cx="6624736" cy="245195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What’s R: Installation, IDE, Packages, Help files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structures in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Getting data into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Functions and Control structures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manipulation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Graphic tools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98487-A77E-4BA5-8289-22DAA97DB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C77AF-9A49-4F63-8319-309C2F25E5CE}"/>
              </a:ext>
            </a:extLst>
          </p:cNvPr>
          <p:cNvSpPr/>
          <p:nvPr/>
        </p:nvSpPr>
        <p:spPr>
          <a:xfrm>
            <a:off x="3617143" y="3798733"/>
            <a:ext cx="55253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 project (download and installation): </a:t>
            </a:r>
            <a:r>
              <a:rPr lang="en-US" sz="1400" dirty="0">
                <a:hlinkClick r:id="rId3"/>
              </a:rPr>
              <a:t>https://www.r-project.org/</a:t>
            </a:r>
            <a:endParaRPr lang="en-US" sz="1400" dirty="0"/>
          </a:p>
          <a:p>
            <a:r>
              <a:rPr lang="en-US" sz="1400" dirty="0"/>
              <a:t>IDE: RStudio (</a:t>
            </a:r>
            <a:r>
              <a:rPr lang="en-US" sz="1400" dirty="0">
                <a:hlinkClick r:id="rId4"/>
              </a:rPr>
              <a:t>https://posit.co/download/rstudio-desktop/</a:t>
            </a:r>
            <a:r>
              <a:rPr lang="en-US" sz="1400" dirty="0"/>
              <a:t>)</a:t>
            </a:r>
          </a:p>
          <a:p>
            <a:r>
              <a:rPr lang="en-US" sz="1400" dirty="0"/>
              <a:t>Packages: </a:t>
            </a:r>
            <a:r>
              <a:rPr lang="en-US" sz="1050" dirty="0">
                <a:hlinkClick r:id="rId5"/>
              </a:rPr>
              <a:t>https://cran.r-project.org/web/packages/available_packages_by_name.html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1555362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1. What’s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C9F3-7FDC-4808-9807-0910CBA177AD}"/>
              </a:ext>
            </a:extLst>
          </p:cNvPr>
          <p:cNvSpPr txBox="1"/>
          <p:nvPr/>
        </p:nvSpPr>
        <p:spPr>
          <a:xfrm>
            <a:off x="631133" y="1359779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Key advantages of 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Free of 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Cross-platform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Open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Interactive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Statistical facilities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Graphics capabilities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7392-E2F6-44FE-BEC0-01C5472A21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8" y="846125"/>
            <a:ext cx="2863924" cy="224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5CBA1-EE55-4CB2-8C22-B570017601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11" y="1393527"/>
            <a:ext cx="3064295" cy="238917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1B6708-501E-4DEC-9C3E-1A300EB89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5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6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2052" name="Picture 4" descr="R Programming Data Types">
            <a:extLst>
              <a:ext uri="{FF2B5EF4-FFF2-40B4-BE49-F238E27FC236}">
                <a16:creationId xmlns:a16="http://schemas.microsoft.com/office/drawing/2014/main" id="{EC19AD46-C1F0-44C9-8FE3-41564D5F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1630"/>
            <a:ext cx="2817059" cy="24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2B92F-96E1-4B74-91F1-CD85C389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89007"/>
              </p:ext>
            </p:extLst>
          </p:nvPr>
        </p:nvGraphicFramePr>
        <p:xfrm>
          <a:off x="719572" y="1491630"/>
          <a:ext cx="5148572" cy="2664296"/>
        </p:xfrm>
        <a:graphic>
          <a:graphicData uri="http://schemas.openxmlformats.org/drawingml/2006/table">
            <a:tbl>
              <a:tblPr/>
              <a:tblGrid>
                <a:gridCol w="845288">
                  <a:extLst>
                    <a:ext uri="{9D8B030D-6E8A-4147-A177-3AD203B41FA5}">
                      <a16:colId xmlns:a16="http://schemas.microsoft.com/office/drawing/2014/main" val="3317068269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6489675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133621920"/>
                    </a:ext>
                  </a:extLst>
                </a:gridCol>
              </a:tblGrid>
              <a:tr h="23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87266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Logical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True, False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a special data type for data with only two possible values which can be construed as true/false.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27935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Numeric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12,32,112,5432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Decimal value is called numeric in R, and it is the default computational data type.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4134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3L, 66L, 2346L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Here, L tells R to store the value as an integer,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75320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Complex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Z=1+2i, t=7+3i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 complex value in R is defined as the pure imaginary value i.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23653"/>
                  </a:ext>
                </a:extLst>
              </a:tr>
              <a:tr h="7335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'a', '"good'", "TRUE", '35.4'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 R programming, a character is used to represent string values. We convert objects into character values with the help of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as.character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() function.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7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venus.ifca.unican.es/Rintro/_images/dataStructuresNew.png">
            <a:extLst>
              <a:ext uri="{FF2B5EF4-FFF2-40B4-BE49-F238E27FC236}">
                <a16:creationId xmlns:a16="http://schemas.microsoft.com/office/drawing/2014/main" id="{00CFF6E6-291C-4994-94AF-C2D26C4F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56" y="1628306"/>
            <a:ext cx="3403844" cy="16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04A99-5CEC-4474-9CF9-739D0D4AE647}"/>
              </a:ext>
            </a:extLst>
          </p:cNvPr>
          <p:cNvSpPr/>
          <p:nvPr/>
        </p:nvSpPr>
        <p:spPr>
          <a:xfrm>
            <a:off x="309464" y="1628306"/>
            <a:ext cx="662473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Vectors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one-dimensional arrays used to store collection data of the same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Numeric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numeric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Complex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Logical Vectors (model: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logical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Character Vector or text strings (mode: character)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Matrices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two-dimensional arrays to store collections of data of the same mode.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Arrays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similar to matrices but they can be multi-dimensional (more than 2D) 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Lists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ordered collection of objects, where the elements can be of different types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FF"/>
                </a:solidFill>
                <a:latin typeface="+mn-lt"/>
              </a:rPr>
              <a:t>Data Frames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generalization of matrices where different columns can store different mode data.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8000"/>
                </a:solidFill>
                <a:latin typeface="+mn-lt"/>
              </a:rPr>
              <a:t>Functions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objects created by the user and reused to make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2668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75908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3. Getting data into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6AD70-AE94-4707-8855-97299D22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8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0B547-657D-4011-8607-8B0584A3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0" y="1445221"/>
            <a:ext cx="3957797" cy="26836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71413-1930-40B5-B1DD-C249DA4FB5E9}"/>
              </a:ext>
            </a:extLst>
          </p:cNvPr>
          <p:cNvGrpSpPr/>
          <p:nvPr/>
        </p:nvGrpSpPr>
        <p:grpSpPr>
          <a:xfrm>
            <a:off x="5508104" y="1074301"/>
            <a:ext cx="3263416" cy="3366845"/>
            <a:chOff x="5508104" y="875356"/>
            <a:chExt cx="3263416" cy="3366845"/>
          </a:xfrm>
        </p:grpSpPr>
        <p:pic>
          <p:nvPicPr>
            <p:cNvPr id="3074" name="Picture 2" descr="Reading Data From txt|csv Files: readr package">
              <a:extLst>
                <a:ext uri="{FF2B5EF4-FFF2-40B4-BE49-F238E27FC236}">
                  <a16:creationId xmlns:a16="http://schemas.microsoft.com/office/drawing/2014/main" id="{2CC528B8-53C4-4A45-8D07-108464521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22" t="41221" b="22001"/>
            <a:stretch/>
          </p:blipFill>
          <p:spPr bwMode="auto">
            <a:xfrm>
              <a:off x="7377472" y="2207912"/>
              <a:ext cx="1394048" cy="677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40684131-A8A2-4AAC-8CF4-8EA6BD71688D}"/>
                </a:ext>
              </a:extLst>
            </p:cNvPr>
            <p:cNvSpPr/>
            <p:nvPr/>
          </p:nvSpPr>
          <p:spPr bwMode="auto">
            <a:xfrm>
              <a:off x="6027646" y="1246367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pic>
          <p:nvPicPr>
            <p:cNvPr id="3076" name="Picture 4" descr="R">
              <a:extLst>
                <a:ext uri="{FF2B5EF4-FFF2-40B4-BE49-F238E27FC236}">
                  <a16:creationId xmlns:a16="http://schemas.microsoft.com/office/drawing/2014/main" id="{176558D6-FF7E-4E93-A0E8-FC49ED175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158048"/>
              <a:ext cx="1002629" cy="77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EE1A2542-3FFC-4BD2-BE9E-3DD443AB7FF2}"/>
                </a:ext>
              </a:extLst>
            </p:cNvPr>
            <p:cNvSpPr/>
            <p:nvPr/>
          </p:nvSpPr>
          <p:spPr bwMode="auto">
            <a:xfrm rot="10800000">
              <a:off x="6027646" y="3018849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DA0656-6CAA-4661-9FB7-C136618AA1FE}"/>
                </a:ext>
              </a:extLst>
            </p:cNvPr>
            <p:cNvSpPr txBox="1"/>
            <p:nvPr/>
          </p:nvSpPr>
          <p:spPr>
            <a:xfrm>
              <a:off x="5997127" y="875356"/>
              <a:ext cx="230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Export: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write.table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7C5DC2-E270-4A7F-A519-6F197E094CF3}"/>
                </a:ext>
              </a:extLst>
            </p:cNvPr>
            <p:cNvSpPr txBox="1"/>
            <p:nvPr/>
          </p:nvSpPr>
          <p:spPr>
            <a:xfrm>
              <a:off x="6005943" y="3903647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Import: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read.table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9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E272B-F0D8-4BDF-AE77-04396EBD4219}"/>
              </a:ext>
            </a:extLst>
          </p:cNvPr>
          <p:cNvSpPr txBox="1"/>
          <p:nvPr/>
        </p:nvSpPr>
        <p:spPr>
          <a:xfrm>
            <a:off x="971600" y="2744896"/>
            <a:ext cx="2735044" cy="126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Function sources: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Built-in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Third-party packages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Self-defined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0B967-FEF6-4BFF-A290-1ECDB410B9E0}"/>
              </a:ext>
            </a:extLst>
          </p:cNvPr>
          <p:cNvSpPr/>
          <p:nvPr/>
        </p:nvSpPr>
        <p:spPr>
          <a:xfrm>
            <a:off x="971600" y="1622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  <a:cs typeface="ＭＳ Ｐゴシック"/>
              </a:rPr>
              <a:t>What’s function:</a:t>
            </a:r>
          </a:p>
          <a:p>
            <a:r>
              <a:rPr lang="en-US" sz="1400" dirty="0">
                <a:latin typeface="+mn-lt"/>
                <a:cs typeface="ＭＳ Ｐゴシック"/>
              </a:rPr>
              <a:t>A function is a set of statements organized together to perform a specific task.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FAAF7-72D3-4B41-9449-B8921E05739F}"/>
              </a:ext>
            </a:extLst>
          </p:cNvPr>
          <p:cNvSpPr/>
          <p:nvPr/>
        </p:nvSpPr>
        <p:spPr>
          <a:xfrm>
            <a:off x="4572000" y="2571750"/>
            <a:ext cx="4275656" cy="181588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Funtion_name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en-US" sz="1600" b="1" dirty="0">
                <a:solidFill>
                  <a:srgbClr val="00589C"/>
                </a:solidFill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(parameters)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function b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ody (commands chunk)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return ()</a:t>
            </a:r>
          </a:p>
          <a:p>
            <a:pPr marL="55563"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3944"/>
      </p:ext>
    </p:extLst>
  </p:cSld>
  <p:clrMapOvr>
    <a:masterClrMapping/>
  </p:clrMapOvr>
</p:sld>
</file>

<file path=ppt/theme/theme1.xml><?xml version="1.0" encoding="utf-8"?>
<a:theme xmlns:a="http://schemas.openxmlformats.org/drawingml/2006/main" name="GFZ_Praesentation_D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FZ_Praesentation_blanko_eng.16x9 [Kompatibilitätsmodus]" id="{848BB4CB-CB3F-40D7-8280-F70AFA76886F}" vid="{74AA69A1-D48A-4BF3-AC59-BE1D7FD1E45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GFZ_Praesentation_ppt2013_16x9_en</Template>
  <TotalTime>0</TotalTime>
  <Words>2220</Words>
  <Application>Microsoft Office PowerPoint</Application>
  <PresentationFormat>On-screen Show (16:9)</PresentationFormat>
  <Paragraphs>392</Paragraphs>
  <Slides>24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 Unicode MS</vt:lpstr>
      <vt:lpstr>MS PGothic</vt:lpstr>
      <vt:lpstr>MS PGothic</vt:lpstr>
      <vt:lpstr>Arial</vt:lpstr>
      <vt:lpstr>Cambria Math</vt:lpstr>
      <vt:lpstr>Consolas</vt:lpstr>
      <vt:lpstr>Symbol</vt:lpstr>
      <vt:lpstr>Verdana</vt:lpstr>
      <vt:lpstr>Wingdings</vt:lpstr>
      <vt:lpstr>GFZ_Praesentation_DE</vt:lpstr>
      <vt:lpstr>Formel</vt:lpstr>
      <vt:lpstr>Flood Risk Seminar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AV-Medien_G222</dc:creator>
  <cp:lastModifiedBy>Guan Xiaoxiang</cp:lastModifiedBy>
  <cp:revision>165</cp:revision>
  <dcterms:created xsi:type="dcterms:W3CDTF">2018-04-25T15:07:40Z</dcterms:created>
  <dcterms:modified xsi:type="dcterms:W3CDTF">2023-06-12T09:46:34Z</dcterms:modified>
</cp:coreProperties>
</file>