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32"/>
  </p:notesMasterIdLst>
  <p:sldIdLst>
    <p:sldId id="306" r:id="rId5"/>
    <p:sldId id="308" r:id="rId6"/>
    <p:sldId id="315" r:id="rId7"/>
    <p:sldId id="319" r:id="rId8"/>
    <p:sldId id="317" r:id="rId9"/>
    <p:sldId id="320" r:id="rId10"/>
    <p:sldId id="321" r:id="rId11"/>
    <p:sldId id="318" r:id="rId12"/>
    <p:sldId id="295" r:id="rId13"/>
    <p:sldId id="322" r:id="rId14"/>
    <p:sldId id="323" r:id="rId15"/>
    <p:sldId id="324" r:id="rId16"/>
    <p:sldId id="325" r:id="rId17"/>
    <p:sldId id="338" r:id="rId18"/>
    <p:sldId id="326" r:id="rId19"/>
    <p:sldId id="327" r:id="rId20"/>
    <p:sldId id="328" r:id="rId21"/>
    <p:sldId id="329" r:id="rId22"/>
    <p:sldId id="330" r:id="rId23"/>
    <p:sldId id="332" r:id="rId24"/>
    <p:sldId id="331" r:id="rId25"/>
    <p:sldId id="339" r:id="rId26"/>
    <p:sldId id="340" r:id="rId27"/>
    <p:sldId id="334" r:id="rId28"/>
    <p:sldId id="335" r:id="rId29"/>
    <p:sldId id="336" r:id="rId30"/>
    <p:sldId id="33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4" autoAdjust="0"/>
    <p:restoredTop sz="84967" autoAdjust="0"/>
  </p:normalViewPr>
  <p:slideViewPr>
    <p:cSldViewPr snapToGrid="0">
      <p:cViewPr varScale="1">
        <p:scale>
          <a:sx n="89" d="100"/>
          <a:sy n="89" d="100"/>
        </p:scale>
        <p:origin x="44" y="22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节标题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594" y="-784385"/>
            <a:ext cx="12180093" cy="3613309"/>
          </a:xfrm>
        </p:spPr>
        <p:txBody>
          <a:bodyPr/>
          <a:lstStyle/>
          <a:p>
            <a:r>
              <a:rPr lang="en-US" sz="5400" spc="400" dirty="0" err="1">
                <a:solidFill>
                  <a:schemeClr val="bg1"/>
                </a:solidFill>
              </a:rPr>
              <a:t>Real&amp;Fake</a:t>
            </a:r>
            <a:r>
              <a:rPr lang="en-US" sz="5400" spc="400" dirty="0">
                <a:solidFill>
                  <a:schemeClr val="bg1"/>
                </a:solidFill>
              </a:rPr>
              <a:t> News  Classifier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Xiaoxuan Xiang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10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854155C1-726F-97B3-DE75-68812C330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174"/>
            <a:ext cx="10063163" cy="1033369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Consolas" panose="020B0609020204030204" pitchFamily="49" charset="0"/>
              </a:rPr>
              <a:t>News Truthfulness Count by Types </a:t>
            </a:r>
          </a:p>
        </p:txBody>
      </p:sp>
      <p:pic>
        <p:nvPicPr>
          <p:cNvPr id="3" name="图片 2" descr="图表, 旭日形&#10;&#10;描述已自动生成">
            <a:extLst>
              <a:ext uri="{FF2B5EF4-FFF2-40B4-BE49-F238E27FC236}">
                <a16:creationId xmlns:a16="http://schemas.microsoft.com/office/drawing/2014/main" id="{4106D764-2EF9-E79A-CBED-ACBB401176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31" t="12858" r="31345" b="14566"/>
          <a:stretch/>
        </p:blipFill>
        <p:spPr>
          <a:xfrm>
            <a:off x="1016084" y="1166018"/>
            <a:ext cx="9187441" cy="555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11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2" name="标题 9">
            <a:extLst>
              <a:ext uri="{FF2B5EF4-FFF2-40B4-BE49-F238E27FC236}">
                <a16:creationId xmlns:a16="http://schemas.microsoft.com/office/drawing/2014/main" id="{2D95A5F9-185B-6200-0E72-4CFB94CF7EA0}"/>
              </a:ext>
            </a:extLst>
          </p:cNvPr>
          <p:cNvSpPr txBox="1">
            <a:spLocks/>
          </p:cNvSpPr>
          <p:nvPr/>
        </p:nvSpPr>
        <p:spPr>
          <a:xfrm>
            <a:off x="927848" y="302372"/>
            <a:ext cx="10063163" cy="1033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latin typeface="Consolas" panose="020B0609020204030204" pitchFamily="49" charset="0"/>
              </a:rPr>
              <a:t>W</a:t>
            </a:r>
            <a:r>
              <a:rPr lang="en-US" sz="3200" b="1" dirty="0" err="1">
                <a:latin typeface="Consolas" panose="020B0609020204030204" pitchFamily="49" charset="0"/>
              </a:rPr>
              <a:t>ord</a:t>
            </a:r>
            <a:r>
              <a:rPr lang="en-US" sz="3200" b="1" dirty="0">
                <a:latin typeface="Consolas" panose="020B0609020204030204" pitchFamily="49" charset="0"/>
              </a:rPr>
              <a:t> Cloud Image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EA6F5F2-6922-DEC5-22F0-4726A61F2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989" y="1180259"/>
            <a:ext cx="4386823" cy="43868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38EC59A-C111-8AB3-A1ED-20C5CF5A0935}"/>
              </a:ext>
            </a:extLst>
          </p:cNvPr>
          <p:cNvSpPr txBox="1"/>
          <p:nvPr/>
        </p:nvSpPr>
        <p:spPr>
          <a:xfrm>
            <a:off x="927848" y="5755341"/>
            <a:ext cx="498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Words appear most frequently in Real news</a:t>
            </a:r>
            <a:endParaRPr 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BEF63C6-A0EF-3500-EE9D-082DCBAB1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367" y="1048221"/>
            <a:ext cx="4477586" cy="447758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6450B15-DD47-123D-1ACF-E67AF886FC68}"/>
              </a:ext>
            </a:extLst>
          </p:cNvPr>
          <p:cNvSpPr txBox="1"/>
          <p:nvPr/>
        </p:nvSpPr>
        <p:spPr>
          <a:xfrm>
            <a:off x="6521824" y="5809779"/>
            <a:ext cx="523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Words appear most frequently in fake news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62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907" y="101440"/>
            <a:ext cx="12180093" cy="3613309"/>
          </a:xfrm>
        </p:spPr>
        <p:txBody>
          <a:bodyPr/>
          <a:lstStyle/>
          <a:p>
            <a:r>
              <a:rPr lang="en-GB" dirty="0"/>
              <a:t>3.Data pre-process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22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13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854155C1-726F-97B3-DE75-68812C330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174"/>
            <a:ext cx="10063163" cy="1033369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Consolas" panose="020B0609020204030204" pitchFamily="49" charset="0"/>
              </a:rPr>
              <a:t>Natural language process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9CE7F0-BBDF-FC05-1D90-15B7AAE2CA93}"/>
              </a:ext>
            </a:extLst>
          </p:cNvPr>
          <p:cNvSpPr txBox="1"/>
          <p:nvPr/>
        </p:nvSpPr>
        <p:spPr>
          <a:xfrm>
            <a:off x="873323" y="1302543"/>
            <a:ext cx="40737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Stopword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W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ords commonly occurring in a language, such as "the", "and", "a", etc., that are often filtered out in natural language processing (NLP) tasks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D34BA7-E461-CF90-3A7F-C1D40DF273D9}"/>
              </a:ext>
            </a:extLst>
          </p:cNvPr>
          <p:cNvSpPr txBox="1"/>
          <p:nvPr/>
        </p:nvSpPr>
        <p:spPr>
          <a:xfrm>
            <a:off x="838200" y="3429000"/>
            <a:ext cx="388084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374151"/>
                </a:solidFill>
                <a:latin typeface="Söhne"/>
              </a:rPr>
              <a:t>SnowballStemmer</a:t>
            </a:r>
            <a:r>
              <a:rPr lang="en-US" b="1" dirty="0">
                <a:solidFill>
                  <a:srgbClr val="374151"/>
                </a:solidFill>
                <a:latin typeface="Söhne"/>
              </a:rPr>
              <a:t> :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powerful stemming algorithm that can stem words in multiple languages, including English, German, French, and more. 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uses a series of rules and heuristics to strip the suffixes from words to obtain their root form.</a:t>
            </a:r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28D19C6-5F3B-3E09-0724-3980DCD41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" t="-1758" r="34346"/>
          <a:stretch/>
        </p:blipFill>
        <p:spPr>
          <a:xfrm>
            <a:off x="5726415" y="1302543"/>
            <a:ext cx="6154053" cy="451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02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14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854155C1-726F-97B3-DE75-68812C330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174"/>
            <a:ext cx="10063163" cy="1033369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Consolas" panose="020B0609020204030204" pitchFamily="49" charset="0"/>
              </a:rPr>
              <a:t>Natural language process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9CE7F0-BBDF-FC05-1D90-15B7AAE2CA93}"/>
              </a:ext>
            </a:extLst>
          </p:cNvPr>
          <p:cNvSpPr txBox="1"/>
          <p:nvPr/>
        </p:nvSpPr>
        <p:spPr>
          <a:xfrm>
            <a:off x="873323" y="1302543"/>
            <a:ext cx="407372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Tokenize: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Tokenization is the process of breaking down text into individual units called tokens.</a:t>
            </a: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en-US" dirty="0">
                <a:solidFill>
                  <a:srgbClr val="374151"/>
                </a:solidFill>
                <a:latin typeface="Söhne"/>
              </a:rPr>
              <a:t>The </a:t>
            </a:r>
            <a:r>
              <a:rPr lang="en-US" altLang="en-US" dirty="0" err="1">
                <a:solidFill>
                  <a:srgbClr val="374151"/>
                </a:solidFill>
                <a:latin typeface="Söhne"/>
              </a:rPr>
              <a:t>nltk.download</a:t>
            </a:r>
            <a:r>
              <a:rPr lang="en-US" altLang="en-US" dirty="0">
                <a:solidFill>
                  <a:srgbClr val="374151"/>
                </a:solidFill>
                <a:latin typeface="Söhne"/>
              </a:rPr>
              <a:t>('</a:t>
            </a:r>
            <a:r>
              <a:rPr lang="en-US" altLang="en-US" dirty="0" err="1">
                <a:solidFill>
                  <a:srgbClr val="374151"/>
                </a:solidFill>
                <a:latin typeface="Söhne"/>
              </a:rPr>
              <a:t>punkt</a:t>
            </a:r>
            <a:r>
              <a:rPr lang="en-US" altLang="en-US" dirty="0">
                <a:solidFill>
                  <a:srgbClr val="374151"/>
                </a:solidFill>
                <a:latin typeface="Söhne"/>
              </a:rPr>
              <a:t>') command is used to download the </a:t>
            </a:r>
            <a:r>
              <a:rPr lang="en-US" altLang="en-US" dirty="0" err="1">
                <a:solidFill>
                  <a:srgbClr val="374151"/>
                </a:solidFill>
                <a:latin typeface="Söhne"/>
              </a:rPr>
              <a:t>Punkt</a:t>
            </a:r>
            <a:r>
              <a:rPr lang="en-US" altLang="en-US" dirty="0">
                <a:solidFill>
                  <a:srgbClr val="374151"/>
                </a:solidFill>
                <a:latin typeface="Söhne"/>
              </a:rPr>
              <a:t> tokenizer from the NLTK library. </a:t>
            </a:r>
          </a:p>
          <a:p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AD1BA5-E2A1-8DCB-FDF8-51A4DCB40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22" y="4256437"/>
            <a:ext cx="7164259" cy="1329596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94AB5CA9-8D5D-F584-0A10-8C6F4BD18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442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15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854155C1-726F-97B3-DE75-68812C330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174"/>
            <a:ext cx="10063163" cy="1033369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Consolas" panose="020B0609020204030204" pitchFamily="49" charset="0"/>
              </a:rPr>
              <a:t>Convert other features to numeric data</a:t>
            </a:r>
            <a:endParaRPr lang="en-US" sz="32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3C8D502-4CB2-9F1F-F988-CF7C39905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5688"/>
            <a:ext cx="7202968" cy="122396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B5B68D4-4876-5FD8-4F53-1D4409299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52" y="4650791"/>
            <a:ext cx="3363164" cy="11691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2C01313-FEDF-AC71-C26D-7715015C4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47975"/>
            <a:ext cx="6926633" cy="116205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2A82F91-F19D-8F2C-53C7-9E65D097C3B3}"/>
              </a:ext>
            </a:extLst>
          </p:cNvPr>
          <p:cNvSpPr txBox="1"/>
          <p:nvPr/>
        </p:nvSpPr>
        <p:spPr>
          <a:xfrm>
            <a:off x="5196592" y="5050675"/>
            <a:ext cx="538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</a:t>
            </a:r>
            <a:r>
              <a:rPr lang="en-GB" dirty="0" err="1"/>
              <a:t>df</a:t>
            </a:r>
            <a:r>
              <a:rPr lang="en-GB" dirty="0"/>
              <a:t>[‘label’], 0 stands for fake, 1 stand for real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72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16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854155C1-726F-97B3-DE75-68812C330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174"/>
            <a:ext cx="10063163" cy="1033369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Consolas" panose="020B0609020204030204" pitchFamily="49" charset="0"/>
              </a:rPr>
              <a:t>Final </a:t>
            </a:r>
            <a:r>
              <a:rPr lang="en-US" sz="3200" b="1" dirty="0" err="1">
                <a:effectLst/>
                <a:latin typeface="Consolas" panose="020B0609020204030204" pitchFamily="49" charset="0"/>
              </a:rPr>
              <a:t>dateset</a:t>
            </a:r>
            <a:endParaRPr lang="en-US" sz="32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905BE6-74A9-B5CE-A7C1-4E76C1F70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221582"/>
            <a:ext cx="1144905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29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907" y="101440"/>
            <a:ext cx="12180093" cy="3613309"/>
          </a:xfrm>
        </p:spPr>
        <p:txBody>
          <a:bodyPr/>
          <a:lstStyle/>
          <a:p>
            <a:r>
              <a:rPr lang="en-GB" dirty="0"/>
              <a:t>4.Ann model building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793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18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854155C1-726F-97B3-DE75-68812C330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174"/>
            <a:ext cx="10063163" cy="1033369"/>
          </a:xfrm>
        </p:spPr>
        <p:txBody>
          <a:bodyPr>
            <a:normAutofit/>
          </a:bodyPr>
          <a:lstStyle/>
          <a:p>
            <a:r>
              <a:rPr lang="en-GB" sz="3200" b="1" dirty="0">
                <a:effectLst/>
                <a:latin typeface="Consolas" panose="020B0609020204030204" pitchFamily="49" charset="0"/>
              </a:rPr>
              <a:t>Prediction model for ‘</a:t>
            </a:r>
            <a:r>
              <a:rPr lang="en-GB" sz="3200" b="1" dirty="0" err="1">
                <a:effectLst/>
                <a:latin typeface="Consolas" panose="020B0609020204030204" pitchFamily="49" charset="0"/>
              </a:rPr>
              <a:t>text_processed</a:t>
            </a:r>
            <a:r>
              <a:rPr lang="en-GB" sz="3200" b="1" dirty="0">
                <a:effectLst/>
                <a:latin typeface="Consolas" panose="020B0609020204030204" pitchFamily="49" charset="0"/>
              </a:rPr>
              <a:t>’</a:t>
            </a:r>
            <a:endParaRPr lang="en-US" sz="3200" b="1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2B19884-1AA2-88AC-D4D6-4F316EB02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2569149"/>
            <a:ext cx="8486775" cy="29622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59491F3-BA2B-7DD5-4BC7-44AC9B80FBA6}"/>
              </a:ext>
            </a:extLst>
          </p:cNvPr>
          <p:cNvSpPr txBox="1"/>
          <p:nvPr/>
        </p:nvSpPr>
        <p:spPr>
          <a:xfrm>
            <a:off x="1354931" y="1461824"/>
            <a:ext cx="80533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TfidfVectorizer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a class in scikit-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learn's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feature_extraction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module that is used for vectorizing text data into a matrix of TF-IDF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2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3331BF-A4FF-D9CC-9B4F-33885D25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19</a:t>
            </a:fld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E81943-159F-175D-BC55-949C8CCCD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492125"/>
            <a:ext cx="1031557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1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8" name="Straight Connector 103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89" name="Rectangle 1034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cxnSp>
        <p:nvCxnSpPr>
          <p:cNvPr id="1090" name="Straight Connector 1036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2190" y="623907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latin typeface="+mn-lt"/>
                <a:ea typeface="+mn-ea"/>
                <a:cs typeface="+mn-cs"/>
              </a:rPr>
              <a:t>Real&amp;Fake News  Classifier</a:t>
            </a:r>
          </a:p>
        </p:txBody>
      </p:sp>
      <p:pic>
        <p:nvPicPr>
          <p:cNvPr id="1028" name="Picture 4" descr="Cover image">
            <a:extLst>
              <a:ext uri="{FF2B5EF4-FFF2-40B4-BE49-F238E27FC236}">
                <a16:creationId xmlns:a16="http://schemas.microsoft.com/office/drawing/2014/main" id="{14A79FD0-D8FB-14E7-AC05-EA88B6C118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" t="-172" r="21145" b="172"/>
          <a:stretch/>
        </p:blipFill>
        <p:spPr bwMode="auto">
          <a:xfrm>
            <a:off x="7002966" y="2885432"/>
            <a:ext cx="5074024" cy="295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9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4ADE9DE-A57C-FA6F-C16D-A5F068287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890" y="2705080"/>
            <a:ext cx="6189663" cy="3346450"/>
          </a:xfrm>
        </p:spPr>
        <p:txBody>
          <a:bodyPr/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News posts have to be checked for their authenticity, since spreading misinformation has been a real concern in today’s times. </a:t>
            </a:r>
          </a:p>
          <a:p>
            <a:endParaRPr lang="en-US" dirty="0">
              <a:solidFill>
                <a:srgbClr val="3C4043"/>
              </a:solidFill>
              <a:latin typeface="Inter"/>
            </a:endParaRPr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Manual classification of news is tedious and time-consuming and is also subject to bias. </a:t>
            </a:r>
            <a:r>
              <a:rPr lang="en-US" dirty="0">
                <a:solidFill>
                  <a:srgbClr val="3C4043"/>
                </a:solidFill>
                <a:latin typeface="Inter"/>
              </a:rPr>
              <a:t>Therefore, this project aims to build a model to execute an automatic classification of </a:t>
            </a:r>
            <a:r>
              <a:rPr lang="en-US" dirty="0" err="1">
                <a:solidFill>
                  <a:srgbClr val="3C4043"/>
                </a:solidFill>
                <a:latin typeface="Inter"/>
              </a:rPr>
              <a:t>real&amp;fake</a:t>
            </a:r>
            <a:r>
              <a:rPr lang="en-US" dirty="0">
                <a:solidFill>
                  <a:srgbClr val="3C4043"/>
                </a:solidFill>
                <a:latin typeface="Inter"/>
              </a:rPr>
              <a:t> news.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3331BF-A4FF-D9CC-9B4F-33885D25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70CABF-CCCE-CB38-794A-77F9171AB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79" y="1488141"/>
            <a:ext cx="5601697" cy="36665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1EB48EC-F895-863F-F1D2-519245A34B3A}"/>
              </a:ext>
            </a:extLst>
          </p:cNvPr>
          <p:cNvSpPr txBox="1"/>
          <p:nvPr/>
        </p:nvSpPr>
        <p:spPr>
          <a:xfrm>
            <a:off x="875179" y="510989"/>
            <a:ext cx="349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of model 1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6DB8EB-367C-BABC-F9D1-D9EAACCB2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918" y="1371600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57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21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854155C1-726F-97B3-DE75-68812C330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174"/>
            <a:ext cx="10063163" cy="1033369"/>
          </a:xfrm>
        </p:spPr>
        <p:txBody>
          <a:bodyPr>
            <a:normAutofit/>
          </a:bodyPr>
          <a:lstStyle/>
          <a:p>
            <a:r>
              <a:rPr lang="en-GB" sz="3200" b="1" dirty="0">
                <a:effectLst/>
                <a:latin typeface="Consolas" panose="020B0609020204030204" pitchFamily="49" charset="0"/>
              </a:rPr>
              <a:t>Prediction model for ‘</a:t>
            </a:r>
            <a:r>
              <a:rPr lang="en-GB" sz="3200" b="1" dirty="0" err="1">
                <a:effectLst/>
                <a:latin typeface="Consolas" panose="020B0609020204030204" pitchFamily="49" charset="0"/>
              </a:rPr>
              <a:t>title_processed</a:t>
            </a:r>
            <a:r>
              <a:rPr lang="en-GB" sz="3200" b="1" dirty="0">
                <a:effectLst/>
                <a:latin typeface="Consolas" panose="020B0609020204030204" pitchFamily="49" charset="0"/>
              </a:rPr>
              <a:t>’</a:t>
            </a:r>
            <a:endParaRPr lang="en-US" sz="3200" b="1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9BB464-415C-26E9-0BBB-7AEDED6D5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48" y="1945761"/>
            <a:ext cx="83343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64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3331BF-A4FF-D9CC-9B4F-33885D25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D7A9ED-5831-0B62-4D89-16D3F2FB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428625"/>
            <a:ext cx="985837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64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3331BF-A4FF-D9CC-9B4F-33885D25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EB48EC-F895-863F-F1D2-519245A34B3A}"/>
              </a:ext>
            </a:extLst>
          </p:cNvPr>
          <p:cNvSpPr txBox="1"/>
          <p:nvPr/>
        </p:nvSpPr>
        <p:spPr>
          <a:xfrm>
            <a:off x="875179" y="510989"/>
            <a:ext cx="349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of model 2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9C1489-C81C-723E-47B9-87A32EDAB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79" y="1371600"/>
            <a:ext cx="5582793" cy="37611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A7BC128-3061-9C3A-08FF-D0580AA5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271" y="1322294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5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24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854155C1-726F-97B3-DE75-68812C330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174"/>
            <a:ext cx="10063163" cy="1033369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Consolas" panose="020B0609020204030204" pitchFamily="49" charset="0"/>
              </a:rPr>
              <a:t>Prediction model for ‘</a:t>
            </a:r>
            <a:r>
              <a:rPr lang="en-US" sz="3200" b="1" dirty="0">
                <a:latin typeface="Consolas" panose="020B0609020204030204" pitchFamily="49" charset="0"/>
              </a:rPr>
              <a:t> </a:t>
            </a:r>
            <a:r>
              <a:rPr lang="en-US" sz="3200" b="1" dirty="0" err="1">
                <a:latin typeface="Consolas" panose="020B0609020204030204" pitchFamily="49" charset="0"/>
              </a:rPr>
              <a:t>hasIage</a:t>
            </a:r>
            <a:r>
              <a:rPr lang="en-US" sz="3200" b="1" dirty="0">
                <a:latin typeface="Consolas" panose="020B0609020204030204" pitchFamily="49" charset="0"/>
              </a:rPr>
              <a:t> and </a:t>
            </a:r>
            <a:r>
              <a:rPr lang="en-US" sz="3200" b="1" dirty="0" err="1">
                <a:latin typeface="Consolas" panose="020B0609020204030204" pitchFamily="49" charset="0"/>
              </a:rPr>
              <a:t>url</a:t>
            </a:r>
            <a:r>
              <a:rPr lang="en-GB" sz="3200" b="1" dirty="0">
                <a:latin typeface="Consolas" panose="020B0609020204030204" pitchFamily="49" charset="0"/>
              </a:rPr>
              <a:t>’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6859FB-8F29-4659-849D-56B5DF30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669" y="2169318"/>
            <a:ext cx="93154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64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25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854155C1-726F-97B3-DE75-68812C330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174"/>
            <a:ext cx="10063163" cy="1033369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Consolas" panose="020B0609020204030204" pitchFamily="49" charset="0"/>
              </a:rPr>
              <a:t>Prediction model for ‘</a:t>
            </a:r>
            <a:r>
              <a:rPr lang="en-US" sz="3200" b="1" dirty="0">
                <a:latin typeface="Consolas" panose="020B0609020204030204" pitchFamily="49" charset="0"/>
              </a:rPr>
              <a:t> </a:t>
            </a:r>
            <a:r>
              <a:rPr lang="en-US" sz="3200" b="1" dirty="0" err="1">
                <a:latin typeface="Consolas" panose="020B0609020204030204" pitchFamily="49" charset="0"/>
              </a:rPr>
              <a:t>hasIage</a:t>
            </a:r>
            <a:r>
              <a:rPr lang="en-US" sz="3200" b="1" dirty="0">
                <a:latin typeface="Consolas" panose="020B0609020204030204" pitchFamily="49" charset="0"/>
              </a:rPr>
              <a:t> and </a:t>
            </a:r>
            <a:r>
              <a:rPr lang="en-US" sz="3200" b="1" dirty="0" err="1">
                <a:latin typeface="Consolas" panose="020B0609020204030204" pitchFamily="49" charset="0"/>
              </a:rPr>
              <a:t>url</a:t>
            </a:r>
            <a:r>
              <a:rPr lang="en-GB" sz="3200" b="1" dirty="0">
                <a:latin typeface="Consolas" panose="020B0609020204030204" pitchFamily="49" charset="0"/>
              </a:rPr>
              <a:t>’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8F6D56-62EB-4BB5-AED5-A2984B0BD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74" y="1801906"/>
            <a:ext cx="5439492" cy="35231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CC041A1-3D50-D4AA-DDF9-0CCB6BF18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1750615"/>
            <a:ext cx="5562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13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26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854155C1-726F-97B3-DE75-68812C330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174"/>
            <a:ext cx="10063163" cy="1033369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Consolas" panose="020B0609020204030204" pitchFamily="49" charset="0"/>
              </a:rPr>
              <a:t>Merge Models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0B1BB0-5DC5-3788-879F-8B6D95545FB6}"/>
              </a:ext>
            </a:extLst>
          </p:cNvPr>
          <p:cNvSpPr txBox="1"/>
          <p:nvPr/>
        </p:nvSpPr>
        <p:spPr>
          <a:xfrm>
            <a:off x="1025479" y="1368996"/>
            <a:ext cx="673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Allocate</a:t>
            </a:r>
            <a:r>
              <a:rPr lang="en-US" dirty="0"/>
              <a:t> different weights on each model: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5753106-5046-A167-0BE3-CE6794B88ECE}"/>
              </a:ext>
            </a:extLst>
          </p:cNvPr>
          <p:cNvSpPr txBox="1"/>
          <p:nvPr/>
        </p:nvSpPr>
        <p:spPr>
          <a:xfrm>
            <a:off x="4836319" y="3889993"/>
            <a:ext cx="9401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precision: 73.44827586206897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Recall: 75.53191489361703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Accuracy: 82.15158924205379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E02DB2-B02C-ED6C-B683-D9F45B224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13" y="1765346"/>
            <a:ext cx="9429750" cy="1504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D605A80-F2E4-F0EE-DA82-4BA139C4D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70296"/>
            <a:ext cx="3171546" cy="341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31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27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854155C1-726F-97B3-DE75-68812C330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174"/>
            <a:ext cx="10063163" cy="1033369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Consolas" panose="020B0609020204030204" pitchFamily="49" charset="0"/>
              </a:rPr>
              <a:t>Further steps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3452145-2104-4DF4-1184-789C0E25F953}"/>
              </a:ext>
            </a:extLst>
          </p:cNvPr>
          <p:cNvSpPr txBox="1"/>
          <p:nvPr/>
        </p:nvSpPr>
        <p:spPr>
          <a:xfrm>
            <a:off x="1042988" y="1721645"/>
            <a:ext cx="9801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Tuning hyperparameters to </a:t>
            </a:r>
            <a:r>
              <a:rPr lang="en-US" dirty="0" err="1"/>
              <a:t>optimise</a:t>
            </a:r>
            <a:r>
              <a:rPr lang="en-US" dirty="0"/>
              <a:t> the artificial intelligence model.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2.   Deploy the data application as built-in plugins of websites.</a:t>
            </a:r>
          </a:p>
        </p:txBody>
      </p:sp>
    </p:spTree>
    <p:extLst>
      <p:ext uri="{BB962C8B-B14F-4D97-AF65-F5344CB8AC3E}">
        <p14:creationId xmlns:p14="http://schemas.microsoft.com/office/powerpoint/2010/main" val="1347870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8" name="Straight Connector 1097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00" name="Rectangle 109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Introduction</a:t>
            </a:r>
          </a:p>
        </p:txBody>
      </p:sp>
      <p:sp>
        <p:nvSpPr>
          <p:cNvPr id="1102" name="Oval 1101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4" descr="Cover image">
            <a:extLst>
              <a:ext uri="{FF2B5EF4-FFF2-40B4-BE49-F238E27FC236}">
                <a16:creationId xmlns:a16="http://schemas.microsoft.com/office/drawing/2014/main" id="{8637EA20-3F84-D82D-947A-61775CCE56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7" r="48683" b="-1"/>
          <a:stretch/>
        </p:blipFill>
        <p:spPr bwMode="auto"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4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06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C9FCDE44-DFBA-2F45-2478-C471370F6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 dirty="0"/>
              <a:t>title: </a:t>
            </a:r>
            <a:r>
              <a:rPr lang="en-US" sz="700" dirty="0"/>
              <a:t>the title of the articles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 dirty="0"/>
              <a:t>text: </a:t>
            </a:r>
            <a:r>
              <a:rPr lang="en-US" sz="700" dirty="0"/>
              <a:t>the text of articles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 dirty="0"/>
              <a:t>title without </a:t>
            </a:r>
            <a:r>
              <a:rPr lang="en-US" sz="700" b="1" dirty="0" err="1"/>
              <a:t>stopword</a:t>
            </a:r>
            <a:r>
              <a:rPr lang="en-US" sz="700" b="1" dirty="0"/>
              <a:t>: </a:t>
            </a:r>
            <a:r>
              <a:rPr lang="en-US" sz="700" dirty="0"/>
              <a:t>title with </a:t>
            </a:r>
            <a:r>
              <a:rPr lang="en-US" sz="700" dirty="0" err="1"/>
              <a:t>stopword</a:t>
            </a:r>
            <a:r>
              <a:rPr lang="en-US" sz="700" dirty="0"/>
              <a:t> removed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 dirty="0"/>
              <a:t>text without </a:t>
            </a:r>
            <a:r>
              <a:rPr lang="en-US" sz="700" b="1" dirty="0" err="1"/>
              <a:t>stopword</a:t>
            </a:r>
            <a:r>
              <a:rPr lang="en-US" sz="700" b="1" dirty="0"/>
              <a:t>: </a:t>
            </a:r>
            <a:r>
              <a:rPr lang="en-US" sz="700" dirty="0"/>
              <a:t>text with </a:t>
            </a:r>
            <a:r>
              <a:rPr lang="en-US" sz="700" dirty="0" err="1"/>
              <a:t>stopword</a:t>
            </a:r>
            <a:r>
              <a:rPr lang="en-US" sz="700" dirty="0"/>
              <a:t> removed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 dirty="0"/>
              <a:t>language: </a:t>
            </a:r>
            <a:r>
              <a:rPr lang="en-US" sz="700" dirty="0"/>
              <a:t>language of articles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 dirty="0" err="1"/>
              <a:t>site_url</a:t>
            </a:r>
            <a:r>
              <a:rPr lang="en-US" sz="700" b="1" dirty="0"/>
              <a:t>: </a:t>
            </a:r>
            <a:r>
              <a:rPr lang="en-US" sz="700" dirty="0"/>
              <a:t>URL of articles sources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 dirty="0"/>
              <a:t>type:</a:t>
            </a:r>
            <a:r>
              <a:rPr lang="en-US" sz="700" dirty="0"/>
              <a:t> type of news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 dirty="0" err="1"/>
              <a:t>hasImage</a:t>
            </a:r>
            <a:r>
              <a:rPr lang="en-US" sz="700" b="1" dirty="0"/>
              <a:t>: </a:t>
            </a:r>
            <a:r>
              <a:rPr lang="en-US" sz="700" dirty="0"/>
              <a:t>whether this news published with an image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 dirty="0"/>
              <a:t>author: </a:t>
            </a:r>
            <a:r>
              <a:rPr lang="en-US" sz="700" dirty="0"/>
              <a:t>author of articles (not focused)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 dirty="0"/>
              <a:t>published: </a:t>
            </a:r>
            <a:r>
              <a:rPr lang="en-US" sz="700" dirty="0"/>
              <a:t>published time(not focused)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2115" y="1591485"/>
            <a:ext cx="35480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latin typeface="+mn-lt"/>
                <a:ea typeface="+mn-ea"/>
                <a:cs typeface="+mn-cs"/>
              </a:rPr>
              <a:t>Real&amp;Fake News  Classifier</a:t>
            </a:r>
          </a:p>
        </p:txBody>
      </p:sp>
      <p:sp>
        <p:nvSpPr>
          <p:cNvPr id="1108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cxnSp>
        <p:nvCxnSpPr>
          <p:cNvPr id="1110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F506B0B1-9C5A-4A40-6187-10F0CEE79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67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907" y="101440"/>
            <a:ext cx="12180093" cy="3613309"/>
          </a:xfrm>
        </p:spPr>
        <p:txBody>
          <a:bodyPr/>
          <a:lstStyle/>
          <a:p>
            <a:r>
              <a:rPr lang="en-GB" dirty="0"/>
              <a:t>1.Data 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0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5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854155C1-726F-97B3-DE75-68812C330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369"/>
          </a:xfrm>
        </p:spPr>
        <p:txBody>
          <a:bodyPr/>
          <a:lstStyle/>
          <a:p>
            <a:r>
              <a:rPr lang="en-GB" dirty="0"/>
              <a:t>Data check</a:t>
            </a:r>
            <a:endParaRPr 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8096A9E-79A1-55CB-97F4-BB222C1BA0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24352"/>
          <a:stretch/>
        </p:blipFill>
        <p:spPr>
          <a:xfrm>
            <a:off x="916081" y="1398494"/>
            <a:ext cx="4704789" cy="50264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A71B1C-9DDA-B2A6-E4C2-98091BA332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0" t="-811" r="78162" b="-1"/>
          <a:stretch/>
        </p:blipFill>
        <p:spPr>
          <a:xfrm>
            <a:off x="6571132" y="1398494"/>
            <a:ext cx="4034114" cy="251908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D9688C1-FEC1-4D57-93C8-76174D6F6BA7}"/>
              </a:ext>
            </a:extLst>
          </p:cNvPr>
          <p:cNvSpPr txBox="1"/>
          <p:nvPr/>
        </p:nvSpPr>
        <p:spPr>
          <a:xfrm>
            <a:off x="6700838" y="4521994"/>
            <a:ext cx="390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Imbalanced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7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6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854155C1-726F-97B3-DE75-68812C330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369"/>
          </a:xfrm>
        </p:spPr>
        <p:txBody>
          <a:bodyPr/>
          <a:lstStyle/>
          <a:p>
            <a:r>
              <a:rPr lang="en-GB" dirty="0"/>
              <a:t>Data check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656EA2-3AAB-269F-A666-F2F60E9B7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681909"/>
            <a:ext cx="3248025" cy="4448175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EA3DB11E-42FC-DDF4-3568-A1E2E3A78200}"/>
              </a:ext>
            </a:extLst>
          </p:cNvPr>
          <p:cNvSpPr/>
          <p:nvPr/>
        </p:nvSpPr>
        <p:spPr>
          <a:xfrm>
            <a:off x="5001815" y="2068400"/>
            <a:ext cx="1635919" cy="635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7BB118-FBB5-C0F8-1F78-EE9EEE94F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463" y="1681909"/>
            <a:ext cx="3228975" cy="43624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7DEDDE6-52AD-236D-B3AC-33F4D716C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487" y="2704194"/>
            <a:ext cx="3076576" cy="52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4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907" y="101440"/>
            <a:ext cx="12180093" cy="3613309"/>
          </a:xfrm>
        </p:spPr>
        <p:txBody>
          <a:bodyPr/>
          <a:lstStyle/>
          <a:p>
            <a:r>
              <a:rPr lang="en-GB" dirty="0"/>
              <a:t>2.Exploratory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5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8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854155C1-726F-97B3-DE75-68812C330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63138" cy="1033369"/>
          </a:xfrm>
        </p:spPr>
        <p:txBody>
          <a:bodyPr>
            <a:normAutofit fontScale="90000"/>
          </a:bodyPr>
          <a:lstStyle/>
          <a:p>
            <a:r>
              <a:rPr lang="en-US" sz="3600" b="0" dirty="0">
                <a:effectLst/>
                <a:latin typeface="Consolas" panose="020B0609020204030204" pitchFamily="49" charset="0"/>
              </a:rPr>
              <a:t>News Truthfulness Count by </a:t>
            </a:r>
            <a:r>
              <a:rPr lang="en-US" sz="3600" b="0" dirty="0" err="1">
                <a:effectLst/>
                <a:latin typeface="Consolas" panose="020B0609020204030204" pitchFamily="49" charset="0"/>
              </a:rPr>
              <a:t>hasImage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EFCECC0-468D-D347-DCD8-25FD03B38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06" y="1539968"/>
            <a:ext cx="5438775" cy="441007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BDC749C2-7762-5E21-58A5-C264D46B79F3}"/>
              </a:ext>
            </a:extLst>
          </p:cNvPr>
          <p:cNvSpPr txBox="1"/>
          <p:nvPr/>
        </p:nvSpPr>
        <p:spPr>
          <a:xfrm>
            <a:off x="7277100" y="2243138"/>
            <a:ext cx="44315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ratio of real news count was higher when news had images.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News is more likely to be true when publishing with images.</a:t>
            </a:r>
          </a:p>
        </p:txBody>
      </p:sp>
    </p:spTree>
    <p:extLst>
      <p:ext uri="{BB962C8B-B14F-4D97-AF65-F5344CB8AC3E}">
        <p14:creationId xmlns:p14="http://schemas.microsoft.com/office/powerpoint/2010/main" val="205298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9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854155C1-726F-97B3-DE75-68812C330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3163" cy="1033369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Consolas" panose="020B0609020204030204" pitchFamily="49" charset="0"/>
              </a:rPr>
              <a:t>News Truthfulness Count by website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FC3A944-F4D6-7AD9-7478-E6B5E5C8E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025" y="1631157"/>
            <a:ext cx="4676775" cy="39243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C4188865-0480-E775-23B5-A85130756B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533" r="49335"/>
          <a:stretch/>
        </p:blipFill>
        <p:spPr>
          <a:xfrm>
            <a:off x="1017457" y="4850427"/>
            <a:ext cx="4750945" cy="1919828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892BC46E-EA83-25C1-846F-D77B23A39B8F}"/>
              </a:ext>
            </a:extLst>
          </p:cNvPr>
          <p:cNvSpPr txBox="1"/>
          <p:nvPr/>
        </p:nvSpPr>
        <p:spPr>
          <a:xfrm>
            <a:off x="914399" y="1631157"/>
            <a:ext cx="5647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 websites in the dataset always publish real news. </a:t>
            </a:r>
            <a:endParaRPr 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E2B3236-82E2-77AE-F410-D2C97DAF483C}"/>
              </a:ext>
            </a:extLst>
          </p:cNvPr>
          <p:cNvSpPr txBox="1"/>
          <p:nvPr/>
        </p:nvSpPr>
        <p:spPr>
          <a:xfrm>
            <a:off x="914398" y="2555082"/>
            <a:ext cx="586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50 websites in the dataset always publish fake news. </a:t>
            </a:r>
            <a:endParaRPr 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D3A4984-597E-FD33-6B07-0A5461E1B8D5}"/>
              </a:ext>
            </a:extLst>
          </p:cNvPr>
          <p:cNvSpPr txBox="1"/>
          <p:nvPr/>
        </p:nvSpPr>
        <p:spPr>
          <a:xfrm>
            <a:off x="914398" y="3564255"/>
            <a:ext cx="5865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 websites in the dataset publish both fake and real news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{F4FC4493-FDF7-4800-987F-ED3889E24EC3}tf89338750_win32</Template>
  <TotalTime>316</TotalTime>
  <Words>536</Words>
  <Application>Microsoft Office PowerPoint</Application>
  <PresentationFormat>宽屏</PresentationFormat>
  <Paragraphs>94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Inter</vt:lpstr>
      <vt:lpstr>Söhne</vt:lpstr>
      <vt:lpstr>Univers</vt:lpstr>
      <vt:lpstr>GradientUnivers</vt:lpstr>
      <vt:lpstr>Real&amp;Fake News  Classifier</vt:lpstr>
      <vt:lpstr>Introduction</vt:lpstr>
      <vt:lpstr>Dataset Introduction</vt:lpstr>
      <vt:lpstr>1.Data check</vt:lpstr>
      <vt:lpstr>Data check</vt:lpstr>
      <vt:lpstr>Data check</vt:lpstr>
      <vt:lpstr>2.Exploratory analysis</vt:lpstr>
      <vt:lpstr>News Truthfulness Count by hasImage </vt:lpstr>
      <vt:lpstr>News Truthfulness Count by website</vt:lpstr>
      <vt:lpstr>News Truthfulness Count by Types </vt:lpstr>
      <vt:lpstr>PowerPoint 演示文稿</vt:lpstr>
      <vt:lpstr>3.Data pre-process</vt:lpstr>
      <vt:lpstr>Natural language process</vt:lpstr>
      <vt:lpstr>Natural language process</vt:lpstr>
      <vt:lpstr>Convert other features to numeric data</vt:lpstr>
      <vt:lpstr>Final dateset</vt:lpstr>
      <vt:lpstr>4.Ann model building</vt:lpstr>
      <vt:lpstr>Prediction model for ‘text_processed’</vt:lpstr>
      <vt:lpstr>PowerPoint 演示文稿</vt:lpstr>
      <vt:lpstr>PowerPoint 演示文稿</vt:lpstr>
      <vt:lpstr>Prediction model for ‘title_processed’</vt:lpstr>
      <vt:lpstr>PowerPoint 演示文稿</vt:lpstr>
      <vt:lpstr>PowerPoint 演示文稿</vt:lpstr>
      <vt:lpstr>Prediction model for ‘ hasIage and url’</vt:lpstr>
      <vt:lpstr>Prediction model for ‘ hasIage and url’</vt:lpstr>
      <vt:lpstr>Merge Models</vt:lpstr>
      <vt:lpstr>Further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Real&amp;Fake News  Classifier</dc:title>
  <dc:creator>Vera Xiang</dc:creator>
  <cp:lastModifiedBy>Vera Xiang</cp:lastModifiedBy>
  <cp:revision>4</cp:revision>
  <dcterms:created xsi:type="dcterms:W3CDTF">2023-03-03T11:39:13Z</dcterms:created>
  <dcterms:modified xsi:type="dcterms:W3CDTF">2023-03-05T01:38:13Z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