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9" r:id="rId2"/>
    <p:sldId id="257" r:id="rId3"/>
    <p:sldId id="258" r:id="rId4"/>
    <p:sldId id="272" r:id="rId5"/>
    <p:sldId id="260" r:id="rId6"/>
    <p:sldId id="261" r:id="rId7"/>
    <p:sldId id="262" r:id="rId8"/>
    <p:sldId id="263" r:id="rId9"/>
    <p:sldId id="264" r:id="rId10"/>
    <p:sldId id="265" r:id="rId11"/>
    <p:sldId id="273" r:id="rId12"/>
    <p:sldId id="267" r:id="rId13"/>
    <p:sldId id="268" r:id="rId14"/>
    <p:sldId id="269" r:id="rId15"/>
    <p:sldId id="270" r:id="rId16"/>
    <p:sldId id="271" r:id="rId17"/>
    <p:sldId id="274" r:id="rId18"/>
    <p:sldId id="276" r:id="rId19"/>
    <p:sldId id="277" r:id="rId20"/>
    <p:sldId id="275" r:id="rId21"/>
    <p:sldId id="280"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52" autoAdjust="0"/>
    <p:restoredTop sz="94813" autoAdjust="0"/>
  </p:normalViewPr>
  <p:slideViewPr>
    <p:cSldViewPr snapToGrid="0">
      <p:cViewPr varScale="1">
        <p:scale>
          <a:sx n="90" d="100"/>
          <a:sy n="90" d="100"/>
        </p:scale>
        <p:origin x="92" y="1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AEEED0-2E0C-43D4-8EF3-7D81332F8D2B}" type="datetimeFigureOut">
              <a:rPr lang="en-US" smtClean="0"/>
              <a:t>3/31/2023</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A9DDB0-4976-487E-AE24-82C9BEC6BC07}" type="slidenum">
              <a:rPr lang="en-US" smtClean="0"/>
              <a:t>‹#›</a:t>
            </a:fld>
            <a:endParaRPr lang="en-US"/>
          </a:p>
        </p:txBody>
      </p:sp>
    </p:spTree>
    <p:extLst>
      <p:ext uri="{BB962C8B-B14F-4D97-AF65-F5344CB8AC3E}">
        <p14:creationId xmlns:p14="http://schemas.microsoft.com/office/powerpoint/2010/main" val="380446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8A9DDB0-4976-487E-AE24-82C9BEC6BC07}" type="slidenum">
              <a:rPr lang="en-US" smtClean="0"/>
              <a:t>1</a:t>
            </a:fld>
            <a:endParaRPr lang="en-US"/>
          </a:p>
        </p:txBody>
      </p:sp>
    </p:spTree>
    <p:extLst>
      <p:ext uri="{BB962C8B-B14F-4D97-AF65-F5344CB8AC3E}">
        <p14:creationId xmlns:p14="http://schemas.microsoft.com/office/powerpoint/2010/main" val="3435268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8A9DDB0-4976-487E-AE24-82C9BEC6BC07}" type="slidenum">
              <a:rPr lang="en-US" smtClean="0"/>
              <a:t>2</a:t>
            </a:fld>
            <a:endParaRPr lang="en-US"/>
          </a:p>
        </p:txBody>
      </p:sp>
    </p:spTree>
    <p:extLst>
      <p:ext uri="{BB962C8B-B14F-4D97-AF65-F5344CB8AC3E}">
        <p14:creationId xmlns:p14="http://schemas.microsoft.com/office/powerpoint/2010/main" val="169208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8A9DDB0-4976-487E-AE24-82C9BEC6BC07}" type="slidenum">
              <a:rPr lang="en-US" smtClean="0"/>
              <a:t>3</a:t>
            </a:fld>
            <a:endParaRPr lang="en-US"/>
          </a:p>
        </p:txBody>
      </p:sp>
    </p:spTree>
    <p:extLst>
      <p:ext uri="{BB962C8B-B14F-4D97-AF65-F5344CB8AC3E}">
        <p14:creationId xmlns:p14="http://schemas.microsoft.com/office/powerpoint/2010/main" val="2112098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8A9DDB0-4976-487E-AE24-82C9BEC6BC07}" type="slidenum">
              <a:rPr lang="en-US" smtClean="0"/>
              <a:t>5</a:t>
            </a:fld>
            <a:endParaRPr lang="en-US"/>
          </a:p>
        </p:txBody>
      </p:sp>
    </p:spTree>
    <p:extLst>
      <p:ext uri="{BB962C8B-B14F-4D97-AF65-F5344CB8AC3E}">
        <p14:creationId xmlns:p14="http://schemas.microsoft.com/office/powerpoint/2010/main" val="4068648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EF521C-A53E-533A-7C7F-A0A1BB61527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8EAC8A9F-D6B3-EB2B-1AA2-85D3398C3A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297634B5-42C5-0F00-2F87-29EEC104ACD8}"/>
              </a:ext>
            </a:extLst>
          </p:cNvPr>
          <p:cNvSpPr>
            <a:spLocks noGrp="1"/>
          </p:cNvSpPr>
          <p:nvPr>
            <p:ph type="dt" sz="half" idx="10"/>
          </p:nvPr>
        </p:nvSpPr>
        <p:spPr/>
        <p:txBody>
          <a:bodyPr/>
          <a:lstStyle/>
          <a:p>
            <a:fld id="{DF023590-BBE5-4245-BFA2-FF9EACAB0B7B}" type="datetimeFigureOut">
              <a:rPr lang="en-US" smtClean="0"/>
              <a:t>3/30/2023</a:t>
            </a:fld>
            <a:endParaRPr lang="en-US"/>
          </a:p>
        </p:txBody>
      </p:sp>
      <p:sp>
        <p:nvSpPr>
          <p:cNvPr id="5" name="页脚占位符 4">
            <a:extLst>
              <a:ext uri="{FF2B5EF4-FFF2-40B4-BE49-F238E27FC236}">
                <a16:creationId xmlns:a16="http://schemas.microsoft.com/office/drawing/2014/main" id="{79E19656-C34E-F8D3-CA87-80557063CD50}"/>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46C6F845-EEA1-9BD0-110D-4632B4AA2E9A}"/>
              </a:ext>
            </a:extLst>
          </p:cNvPr>
          <p:cNvSpPr>
            <a:spLocks noGrp="1"/>
          </p:cNvSpPr>
          <p:nvPr>
            <p:ph type="sldNum" sz="quarter" idx="12"/>
          </p:nvPr>
        </p:nvSpPr>
        <p:spPr/>
        <p:txBody>
          <a:bodyPr/>
          <a:lstStyle/>
          <a:p>
            <a:fld id="{DEBD666B-C89E-4D6F-88F6-F760EB763D53}" type="slidenum">
              <a:rPr lang="en-US" smtClean="0"/>
              <a:t>‹#›</a:t>
            </a:fld>
            <a:endParaRPr lang="en-US"/>
          </a:p>
        </p:txBody>
      </p:sp>
    </p:spTree>
    <p:extLst>
      <p:ext uri="{BB962C8B-B14F-4D97-AF65-F5344CB8AC3E}">
        <p14:creationId xmlns:p14="http://schemas.microsoft.com/office/powerpoint/2010/main" val="647762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619A49-50AA-02F9-6A63-7B9C242A1A9F}"/>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2796180C-2A74-8301-27B7-D5C14630376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0F93A884-48D4-A4C7-CCDB-A17CC36411B9}"/>
              </a:ext>
            </a:extLst>
          </p:cNvPr>
          <p:cNvSpPr>
            <a:spLocks noGrp="1"/>
          </p:cNvSpPr>
          <p:nvPr>
            <p:ph type="dt" sz="half" idx="10"/>
          </p:nvPr>
        </p:nvSpPr>
        <p:spPr/>
        <p:txBody>
          <a:bodyPr/>
          <a:lstStyle/>
          <a:p>
            <a:fld id="{DF023590-BBE5-4245-BFA2-FF9EACAB0B7B}" type="datetimeFigureOut">
              <a:rPr lang="en-US" smtClean="0"/>
              <a:t>3/30/2023</a:t>
            </a:fld>
            <a:endParaRPr lang="en-US"/>
          </a:p>
        </p:txBody>
      </p:sp>
      <p:sp>
        <p:nvSpPr>
          <p:cNvPr id="5" name="页脚占位符 4">
            <a:extLst>
              <a:ext uri="{FF2B5EF4-FFF2-40B4-BE49-F238E27FC236}">
                <a16:creationId xmlns:a16="http://schemas.microsoft.com/office/drawing/2014/main" id="{B7FBC6B6-E9CE-38B1-20BC-9F16EDB6F11D}"/>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F2325EE7-842E-BDD5-6738-FDA52FF31C1C}"/>
              </a:ext>
            </a:extLst>
          </p:cNvPr>
          <p:cNvSpPr>
            <a:spLocks noGrp="1"/>
          </p:cNvSpPr>
          <p:nvPr>
            <p:ph type="sldNum" sz="quarter" idx="12"/>
          </p:nvPr>
        </p:nvSpPr>
        <p:spPr/>
        <p:txBody>
          <a:bodyPr/>
          <a:lstStyle/>
          <a:p>
            <a:fld id="{DEBD666B-C89E-4D6F-88F6-F760EB763D53}" type="slidenum">
              <a:rPr lang="en-US" smtClean="0"/>
              <a:t>‹#›</a:t>
            </a:fld>
            <a:endParaRPr lang="en-US"/>
          </a:p>
        </p:txBody>
      </p:sp>
    </p:spTree>
    <p:extLst>
      <p:ext uri="{BB962C8B-B14F-4D97-AF65-F5344CB8AC3E}">
        <p14:creationId xmlns:p14="http://schemas.microsoft.com/office/powerpoint/2010/main" val="2356004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ABF60B7-F043-8C70-F9A8-12DBE8D48AE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6C4B0992-9865-5FC1-3B86-8DACC4FD4BF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E617A575-0884-6FA4-D6CA-0E6413E8941A}"/>
              </a:ext>
            </a:extLst>
          </p:cNvPr>
          <p:cNvSpPr>
            <a:spLocks noGrp="1"/>
          </p:cNvSpPr>
          <p:nvPr>
            <p:ph type="dt" sz="half" idx="10"/>
          </p:nvPr>
        </p:nvSpPr>
        <p:spPr/>
        <p:txBody>
          <a:bodyPr/>
          <a:lstStyle/>
          <a:p>
            <a:fld id="{DF023590-BBE5-4245-BFA2-FF9EACAB0B7B}" type="datetimeFigureOut">
              <a:rPr lang="en-US" smtClean="0"/>
              <a:t>3/30/2023</a:t>
            </a:fld>
            <a:endParaRPr lang="en-US"/>
          </a:p>
        </p:txBody>
      </p:sp>
      <p:sp>
        <p:nvSpPr>
          <p:cNvPr id="5" name="页脚占位符 4">
            <a:extLst>
              <a:ext uri="{FF2B5EF4-FFF2-40B4-BE49-F238E27FC236}">
                <a16:creationId xmlns:a16="http://schemas.microsoft.com/office/drawing/2014/main" id="{7FB5DC02-A9C2-60B1-A386-FD32CE8FFA62}"/>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A324FB42-0794-F4DC-00F9-6B7E661D1332}"/>
              </a:ext>
            </a:extLst>
          </p:cNvPr>
          <p:cNvSpPr>
            <a:spLocks noGrp="1"/>
          </p:cNvSpPr>
          <p:nvPr>
            <p:ph type="sldNum" sz="quarter" idx="12"/>
          </p:nvPr>
        </p:nvSpPr>
        <p:spPr/>
        <p:txBody>
          <a:bodyPr/>
          <a:lstStyle/>
          <a:p>
            <a:fld id="{DEBD666B-C89E-4D6F-88F6-F760EB763D53}" type="slidenum">
              <a:rPr lang="en-US" smtClean="0"/>
              <a:t>‹#›</a:t>
            </a:fld>
            <a:endParaRPr lang="en-US"/>
          </a:p>
        </p:txBody>
      </p:sp>
    </p:spTree>
    <p:extLst>
      <p:ext uri="{BB962C8B-B14F-4D97-AF65-F5344CB8AC3E}">
        <p14:creationId xmlns:p14="http://schemas.microsoft.com/office/powerpoint/2010/main" val="1413116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012E41-28E4-155C-6C00-3E922F56FBFA}"/>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5AD74AC4-3BA5-88ED-21DD-679C8716763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F4EADF0D-908F-2E3D-0183-DA0B38715D2E}"/>
              </a:ext>
            </a:extLst>
          </p:cNvPr>
          <p:cNvSpPr>
            <a:spLocks noGrp="1"/>
          </p:cNvSpPr>
          <p:nvPr>
            <p:ph type="dt" sz="half" idx="10"/>
          </p:nvPr>
        </p:nvSpPr>
        <p:spPr/>
        <p:txBody>
          <a:bodyPr/>
          <a:lstStyle/>
          <a:p>
            <a:fld id="{DF023590-BBE5-4245-BFA2-FF9EACAB0B7B}" type="datetimeFigureOut">
              <a:rPr lang="en-US" smtClean="0"/>
              <a:t>3/30/2023</a:t>
            </a:fld>
            <a:endParaRPr lang="en-US"/>
          </a:p>
        </p:txBody>
      </p:sp>
      <p:sp>
        <p:nvSpPr>
          <p:cNvPr id="5" name="页脚占位符 4">
            <a:extLst>
              <a:ext uri="{FF2B5EF4-FFF2-40B4-BE49-F238E27FC236}">
                <a16:creationId xmlns:a16="http://schemas.microsoft.com/office/drawing/2014/main" id="{EF3CB7EE-9FE7-1E71-194C-B2F27F0CEA8F}"/>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F9C274FD-4154-E23A-DE36-D12ED187A0EA}"/>
              </a:ext>
            </a:extLst>
          </p:cNvPr>
          <p:cNvSpPr>
            <a:spLocks noGrp="1"/>
          </p:cNvSpPr>
          <p:nvPr>
            <p:ph type="sldNum" sz="quarter" idx="12"/>
          </p:nvPr>
        </p:nvSpPr>
        <p:spPr/>
        <p:txBody>
          <a:bodyPr/>
          <a:lstStyle/>
          <a:p>
            <a:fld id="{DEBD666B-C89E-4D6F-88F6-F760EB763D53}" type="slidenum">
              <a:rPr lang="en-US" smtClean="0"/>
              <a:t>‹#›</a:t>
            </a:fld>
            <a:endParaRPr lang="en-US"/>
          </a:p>
        </p:txBody>
      </p:sp>
    </p:spTree>
    <p:extLst>
      <p:ext uri="{BB962C8B-B14F-4D97-AF65-F5344CB8AC3E}">
        <p14:creationId xmlns:p14="http://schemas.microsoft.com/office/powerpoint/2010/main" val="900283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CC6BA4-DF4E-75AB-256D-83A28A3E7B0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BB7E4465-2011-4738-76A2-4D06D1C91E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4D21387-666A-3674-E32C-C1880A25600F}"/>
              </a:ext>
            </a:extLst>
          </p:cNvPr>
          <p:cNvSpPr>
            <a:spLocks noGrp="1"/>
          </p:cNvSpPr>
          <p:nvPr>
            <p:ph type="dt" sz="half" idx="10"/>
          </p:nvPr>
        </p:nvSpPr>
        <p:spPr/>
        <p:txBody>
          <a:bodyPr/>
          <a:lstStyle/>
          <a:p>
            <a:fld id="{DF023590-BBE5-4245-BFA2-FF9EACAB0B7B}" type="datetimeFigureOut">
              <a:rPr lang="en-US" smtClean="0"/>
              <a:t>3/30/2023</a:t>
            </a:fld>
            <a:endParaRPr lang="en-US"/>
          </a:p>
        </p:txBody>
      </p:sp>
      <p:sp>
        <p:nvSpPr>
          <p:cNvPr id="5" name="页脚占位符 4">
            <a:extLst>
              <a:ext uri="{FF2B5EF4-FFF2-40B4-BE49-F238E27FC236}">
                <a16:creationId xmlns:a16="http://schemas.microsoft.com/office/drawing/2014/main" id="{60DDD5BF-F15D-AB03-27A4-4CDFE842746B}"/>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C6F424A7-B8BE-E83E-2B8E-5A9BA415F864}"/>
              </a:ext>
            </a:extLst>
          </p:cNvPr>
          <p:cNvSpPr>
            <a:spLocks noGrp="1"/>
          </p:cNvSpPr>
          <p:nvPr>
            <p:ph type="sldNum" sz="quarter" idx="12"/>
          </p:nvPr>
        </p:nvSpPr>
        <p:spPr/>
        <p:txBody>
          <a:bodyPr/>
          <a:lstStyle/>
          <a:p>
            <a:fld id="{DEBD666B-C89E-4D6F-88F6-F760EB763D53}" type="slidenum">
              <a:rPr lang="en-US" smtClean="0"/>
              <a:t>‹#›</a:t>
            </a:fld>
            <a:endParaRPr lang="en-US"/>
          </a:p>
        </p:txBody>
      </p:sp>
    </p:spTree>
    <p:extLst>
      <p:ext uri="{BB962C8B-B14F-4D97-AF65-F5344CB8AC3E}">
        <p14:creationId xmlns:p14="http://schemas.microsoft.com/office/powerpoint/2010/main" val="2499418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CA27A4-DF92-37FC-13CF-267AD5E46B5E}"/>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17D11002-840D-5234-2ACE-A04B61C44DF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0CFD3C84-4351-315B-C05D-1F51E9BF427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FBA4D2A8-A1F4-4C15-571A-1E7B097F8B45}"/>
              </a:ext>
            </a:extLst>
          </p:cNvPr>
          <p:cNvSpPr>
            <a:spLocks noGrp="1"/>
          </p:cNvSpPr>
          <p:nvPr>
            <p:ph type="dt" sz="half" idx="10"/>
          </p:nvPr>
        </p:nvSpPr>
        <p:spPr/>
        <p:txBody>
          <a:bodyPr/>
          <a:lstStyle/>
          <a:p>
            <a:fld id="{DF023590-BBE5-4245-BFA2-FF9EACAB0B7B}" type="datetimeFigureOut">
              <a:rPr lang="en-US" smtClean="0"/>
              <a:t>3/30/2023</a:t>
            </a:fld>
            <a:endParaRPr lang="en-US"/>
          </a:p>
        </p:txBody>
      </p:sp>
      <p:sp>
        <p:nvSpPr>
          <p:cNvPr id="6" name="页脚占位符 5">
            <a:extLst>
              <a:ext uri="{FF2B5EF4-FFF2-40B4-BE49-F238E27FC236}">
                <a16:creationId xmlns:a16="http://schemas.microsoft.com/office/drawing/2014/main" id="{2EACAB35-8193-DF2D-32B3-F9B8E0614EF6}"/>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813767B9-E938-99B4-3402-D1C149142340}"/>
              </a:ext>
            </a:extLst>
          </p:cNvPr>
          <p:cNvSpPr>
            <a:spLocks noGrp="1"/>
          </p:cNvSpPr>
          <p:nvPr>
            <p:ph type="sldNum" sz="quarter" idx="12"/>
          </p:nvPr>
        </p:nvSpPr>
        <p:spPr/>
        <p:txBody>
          <a:bodyPr/>
          <a:lstStyle/>
          <a:p>
            <a:fld id="{DEBD666B-C89E-4D6F-88F6-F760EB763D53}" type="slidenum">
              <a:rPr lang="en-US" smtClean="0"/>
              <a:t>‹#›</a:t>
            </a:fld>
            <a:endParaRPr lang="en-US"/>
          </a:p>
        </p:txBody>
      </p:sp>
    </p:spTree>
    <p:extLst>
      <p:ext uri="{BB962C8B-B14F-4D97-AF65-F5344CB8AC3E}">
        <p14:creationId xmlns:p14="http://schemas.microsoft.com/office/powerpoint/2010/main" val="389458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DB2CD9-E05B-CCC4-B576-07D16A659011}"/>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585668B2-7B78-CE7A-B296-67461B8497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142F6AE-1CD0-5ABA-FDA6-221FAEC45E7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B73C96FE-47E0-C8DD-384D-6DFEAB1E26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07435B2-5455-1BE7-4B8D-50AB145D936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FE12E0EE-CC9A-E2E7-7EB4-9BCCC3B50441}"/>
              </a:ext>
            </a:extLst>
          </p:cNvPr>
          <p:cNvSpPr>
            <a:spLocks noGrp="1"/>
          </p:cNvSpPr>
          <p:nvPr>
            <p:ph type="dt" sz="half" idx="10"/>
          </p:nvPr>
        </p:nvSpPr>
        <p:spPr/>
        <p:txBody>
          <a:bodyPr/>
          <a:lstStyle/>
          <a:p>
            <a:fld id="{DF023590-BBE5-4245-BFA2-FF9EACAB0B7B}" type="datetimeFigureOut">
              <a:rPr lang="en-US" smtClean="0"/>
              <a:t>3/30/2023</a:t>
            </a:fld>
            <a:endParaRPr lang="en-US"/>
          </a:p>
        </p:txBody>
      </p:sp>
      <p:sp>
        <p:nvSpPr>
          <p:cNvPr id="8" name="页脚占位符 7">
            <a:extLst>
              <a:ext uri="{FF2B5EF4-FFF2-40B4-BE49-F238E27FC236}">
                <a16:creationId xmlns:a16="http://schemas.microsoft.com/office/drawing/2014/main" id="{9F2523FE-6EC2-A51C-8575-376579D864CE}"/>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3C6A6265-0BEA-1DD2-4A02-9D243CDB043B}"/>
              </a:ext>
            </a:extLst>
          </p:cNvPr>
          <p:cNvSpPr>
            <a:spLocks noGrp="1"/>
          </p:cNvSpPr>
          <p:nvPr>
            <p:ph type="sldNum" sz="quarter" idx="12"/>
          </p:nvPr>
        </p:nvSpPr>
        <p:spPr/>
        <p:txBody>
          <a:bodyPr/>
          <a:lstStyle/>
          <a:p>
            <a:fld id="{DEBD666B-C89E-4D6F-88F6-F760EB763D53}" type="slidenum">
              <a:rPr lang="en-US" smtClean="0"/>
              <a:t>‹#›</a:t>
            </a:fld>
            <a:endParaRPr lang="en-US"/>
          </a:p>
        </p:txBody>
      </p:sp>
    </p:spTree>
    <p:extLst>
      <p:ext uri="{BB962C8B-B14F-4D97-AF65-F5344CB8AC3E}">
        <p14:creationId xmlns:p14="http://schemas.microsoft.com/office/powerpoint/2010/main" val="2644997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23E530-2BAD-4E50-4C0F-7E2B6B0D8DC2}"/>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0FAC7428-3DCE-DE77-ED0F-28313AC5D043}"/>
              </a:ext>
            </a:extLst>
          </p:cNvPr>
          <p:cNvSpPr>
            <a:spLocks noGrp="1"/>
          </p:cNvSpPr>
          <p:nvPr>
            <p:ph type="dt" sz="half" idx="10"/>
          </p:nvPr>
        </p:nvSpPr>
        <p:spPr/>
        <p:txBody>
          <a:bodyPr/>
          <a:lstStyle/>
          <a:p>
            <a:fld id="{DF023590-BBE5-4245-BFA2-FF9EACAB0B7B}" type="datetimeFigureOut">
              <a:rPr lang="en-US" smtClean="0"/>
              <a:t>3/30/2023</a:t>
            </a:fld>
            <a:endParaRPr lang="en-US"/>
          </a:p>
        </p:txBody>
      </p:sp>
      <p:sp>
        <p:nvSpPr>
          <p:cNvPr id="4" name="页脚占位符 3">
            <a:extLst>
              <a:ext uri="{FF2B5EF4-FFF2-40B4-BE49-F238E27FC236}">
                <a16:creationId xmlns:a16="http://schemas.microsoft.com/office/drawing/2014/main" id="{CFCEE251-F48B-E708-FF3A-87373D40E785}"/>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C19B2528-32D5-6A90-9EA2-19B661D10DA2}"/>
              </a:ext>
            </a:extLst>
          </p:cNvPr>
          <p:cNvSpPr>
            <a:spLocks noGrp="1"/>
          </p:cNvSpPr>
          <p:nvPr>
            <p:ph type="sldNum" sz="quarter" idx="12"/>
          </p:nvPr>
        </p:nvSpPr>
        <p:spPr/>
        <p:txBody>
          <a:bodyPr/>
          <a:lstStyle/>
          <a:p>
            <a:fld id="{DEBD666B-C89E-4D6F-88F6-F760EB763D53}" type="slidenum">
              <a:rPr lang="en-US" smtClean="0"/>
              <a:t>‹#›</a:t>
            </a:fld>
            <a:endParaRPr lang="en-US"/>
          </a:p>
        </p:txBody>
      </p:sp>
    </p:spTree>
    <p:extLst>
      <p:ext uri="{BB962C8B-B14F-4D97-AF65-F5344CB8AC3E}">
        <p14:creationId xmlns:p14="http://schemas.microsoft.com/office/powerpoint/2010/main" val="158863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542BA3D-173C-FE45-97E7-94A2255925FC}"/>
              </a:ext>
            </a:extLst>
          </p:cNvPr>
          <p:cNvSpPr>
            <a:spLocks noGrp="1"/>
          </p:cNvSpPr>
          <p:nvPr>
            <p:ph type="dt" sz="half" idx="10"/>
          </p:nvPr>
        </p:nvSpPr>
        <p:spPr/>
        <p:txBody>
          <a:bodyPr/>
          <a:lstStyle/>
          <a:p>
            <a:fld id="{DF023590-BBE5-4245-BFA2-FF9EACAB0B7B}" type="datetimeFigureOut">
              <a:rPr lang="en-US" smtClean="0"/>
              <a:t>3/30/2023</a:t>
            </a:fld>
            <a:endParaRPr lang="en-US"/>
          </a:p>
        </p:txBody>
      </p:sp>
      <p:sp>
        <p:nvSpPr>
          <p:cNvPr id="3" name="页脚占位符 2">
            <a:extLst>
              <a:ext uri="{FF2B5EF4-FFF2-40B4-BE49-F238E27FC236}">
                <a16:creationId xmlns:a16="http://schemas.microsoft.com/office/drawing/2014/main" id="{A7D63B3C-C33E-8CDF-1EE7-7AD075E92285}"/>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E2B37F9D-D83B-15DF-AA15-F2B8FEC3353F}"/>
              </a:ext>
            </a:extLst>
          </p:cNvPr>
          <p:cNvSpPr>
            <a:spLocks noGrp="1"/>
          </p:cNvSpPr>
          <p:nvPr>
            <p:ph type="sldNum" sz="quarter" idx="12"/>
          </p:nvPr>
        </p:nvSpPr>
        <p:spPr/>
        <p:txBody>
          <a:bodyPr/>
          <a:lstStyle/>
          <a:p>
            <a:fld id="{DEBD666B-C89E-4D6F-88F6-F760EB763D53}" type="slidenum">
              <a:rPr lang="en-US" smtClean="0"/>
              <a:t>‹#›</a:t>
            </a:fld>
            <a:endParaRPr lang="en-US"/>
          </a:p>
        </p:txBody>
      </p:sp>
    </p:spTree>
    <p:extLst>
      <p:ext uri="{BB962C8B-B14F-4D97-AF65-F5344CB8AC3E}">
        <p14:creationId xmlns:p14="http://schemas.microsoft.com/office/powerpoint/2010/main" val="946024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5DB2A9-11AE-A683-E780-9CF60DBE97B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324BE6BA-02E4-1F79-2F89-5F7F4DCB80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E0ABA690-3DD0-F920-55BE-1E85CA6872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7EBCDCF-F938-CBE5-C116-A32CFBDBA021}"/>
              </a:ext>
            </a:extLst>
          </p:cNvPr>
          <p:cNvSpPr>
            <a:spLocks noGrp="1"/>
          </p:cNvSpPr>
          <p:nvPr>
            <p:ph type="dt" sz="half" idx="10"/>
          </p:nvPr>
        </p:nvSpPr>
        <p:spPr/>
        <p:txBody>
          <a:bodyPr/>
          <a:lstStyle/>
          <a:p>
            <a:fld id="{DF023590-BBE5-4245-BFA2-FF9EACAB0B7B}" type="datetimeFigureOut">
              <a:rPr lang="en-US" smtClean="0"/>
              <a:t>3/30/2023</a:t>
            </a:fld>
            <a:endParaRPr lang="en-US"/>
          </a:p>
        </p:txBody>
      </p:sp>
      <p:sp>
        <p:nvSpPr>
          <p:cNvPr id="6" name="页脚占位符 5">
            <a:extLst>
              <a:ext uri="{FF2B5EF4-FFF2-40B4-BE49-F238E27FC236}">
                <a16:creationId xmlns:a16="http://schemas.microsoft.com/office/drawing/2014/main" id="{46C06F6B-175F-ABE3-7A40-1C71410559DA}"/>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6956B4BA-CF6A-D13F-EE32-4CA88FA44431}"/>
              </a:ext>
            </a:extLst>
          </p:cNvPr>
          <p:cNvSpPr>
            <a:spLocks noGrp="1"/>
          </p:cNvSpPr>
          <p:nvPr>
            <p:ph type="sldNum" sz="quarter" idx="12"/>
          </p:nvPr>
        </p:nvSpPr>
        <p:spPr/>
        <p:txBody>
          <a:bodyPr/>
          <a:lstStyle/>
          <a:p>
            <a:fld id="{DEBD666B-C89E-4D6F-88F6-F760EB763D53}" type="slidenum">
              <a:rPr lang="en-US" smtClean="0"/>
              <a:t>‹#›</a:t>
            </a:fld>
            <a:endParaRPr lang="en-US"/>
          </a:p>
        </p:txBody>
      </p:sp>
    </p:spTree>
    <p:extLst>
      <p:ext uri="{BB962C8B-B14F-4D97-AF65-F5344CB8AC3E}">
        <p14:creationId xmlns:p14="http://schemas.microsoft.com/office/powerpoint/2010/main" val="1192179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B21522-E686-D4F9-AEE2-21EA81173AB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DCF261EF-1E46-65DE-B8DA-48C1A355E6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793FB81A-0576-7410-C14E-97B271AED2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4108FDE-AB1D-66E4-1F58-7EC02BC68487}"/>
              </a:ext>
            </a:extLst>
          </p:cNvPr>
          <p:cNvSpPr>
            <a:spLocks noGrp="1"/>
          </p:cNvSpPr>
          <p:nvPr>
            <p:ph type="dt" sz="half" idx="10"/>
          </p:nvPr>
        </p:nvSpPr>
        <p:spPr/>
        <p:txBody>
          <a:bodyPr/>
          <a:lstStyle/>
          <a:p>
            <a:fld id="{DF023590-BBE5-4245-BFA2-FF9EACAB0B7B}" type="datetimeFigureOut">
              <a:rPr lang="en-US" smtClean="0"/>
              <a:t>3/30/2023</a:t>
            </a:fld>
            <a:endParaRPr lang="en-US"/>
          </a:p>
        </p:txBody>
      </p:sp>
      <p:sp>
        <p:nvSpPr>
          <p:cNvPr id="6" name="页脚占位符 5">
            <a:extLst>
              <a:ext uri="{FF2B5EF4-FFF2-40B4-BE49-F238E27FC236}">
                <a16:creationId xmlns:a16="http://schemas.microsoft.com/office/drawing/2014/main" id="{377CEBBC-1388-14C5-AA31-A0CD0876B921}"/>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BFCCBA5C-879C-6330-0297-A9FCBAE90EDD}"/>
              </a:ext>
            </a:extLst>
          </p:cNvPr>
          <p:cNvSpPr>
            <a:spLocks noGrp="1"/>
          </p:cNvSpPr>
          <p:nvPr>
            <p:ph type="sldNum" sz="quarter" idx="12"/>
          </p:nvPr>
        </p:nvSpPr>
        <p:spPr/>
        <p:txBody>
          <a:bodyPr/>
          <a:lstStyle/>
          <a:p>
            <a:fld id="{DEBD666B-C89E-4D6F-88F6-F760EB763D53}" type="slidenum">
              <a:rPr lang="en-US" smtClean="0"/>
              <a:t>‹#›</a:t>
            </a:fld>
            <a:endParaRPr lang="en-US"/>
          </a:p>
        </p:txBody>
      </p:sp>
    </p:spTree>
    <p:extLst>
      <p:ext uri="{BB962C8B-B14F-4D97-AF65-F5344CB8AC3E}">
        <p14:creationId xmlns:p14="http://schemas.microsoft.com/office/powerpoint/2010/main" val="3166621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E952795-9C38-2723-16FD-9887D70CF1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3E267952-1059-A391-72E5-3FA0ED4098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4A40ADE7-6454-2A65-2DE5-69120BE80A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023590-BBE5-4245-BFA2-FF9EACAB0B7B}" type="datetimeFigureOut">
              <a:rPr lang="en-US" smtClean="0"/>
              <a:t>3/30/2023</a:t>
            </a:fld>
            <a:endParaRPr lang="en-US"/>
          </a:p>
        </p:txBody>
      </p:sp>
      <p:sp>
        <p:nvSpPr>
          <p:cNvPr id="5" name="页脚占位符 4">
            <a:extLst>
              <a:ext uri="{FF2B5EF4-FFF2-40B4-BE49-F238E27FC236}">
                <a16:creationId xmlns:a16="http://schemas.microsoft.com/office/drawing/2014/main" id="{CFF3ADF5-4FA4-9F45-7E93-EDF0D04C04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34D31AD2-C8EC-12CD-0F77-46EDAE4F52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BD666B-C89E-4D6F-88F6-F760EB763D53}" type="slidenum">
              <a:rPr lang="en-US" smtClean="0"/>
              <a:t>‹#›</a:t>
            </a:fld>
            <a:endParaRPr lang="en-US"/>
          </a:p>
        </p:txBody>
      </p:sp>
    </p:spTree>
    <p:extLst>
      <p:ext uri="{BB962C8B-B14F-4D97-AF65-F5344CB8AC3E}">
        <p14:creationId xmlns:p14="http://schemas.microsoft.com/office/powerpoint/2010/main" val="2136309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mattop/nba-draft-basketball-player-data-19892021?select=nbaplayersdraft.csv"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kaggle.com/datasets/justinas/nba-players-data"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6.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图片 4" descr="黑暗中亮着灯&#10;&#10;中度可信度描述已自动生成">
            <a:extLst>
              <a:ext uri="{FF2B5EF4-FFF2-40B4-BE49-F238E27FC236}">
                <a16:creationId xmlns:a16="http://schemas.microsoft.com/office/drawing/2014/main" id="{F674088D-2890-3119-7DD3-ACB24A35471D}"/>
              </a:ext>
            </a:extLst>
          </p:cNvPr>
          <p:cNvPicPr>
            <a:picLocks noChangeAspect="1"/>
          </p:cNvPicPr>
          <p:nvPr/>
        </p:nvPicPr>
        <p:blipFill rotWithShape="1">
          <a:blip r:embed="rId3"/>
          <a:srcRect l="1318" r="28753" b="-4"/>
          <a:stretch/>
        </p:blipFill>
        <p:spPr>
          <a:xfrm>
            <a:off x="-3048" y="63805"/>
            <a:ext cx="12191999" cy="6857990"/>
          </a:xfrm>
          <a:prstGeom prst="rect">
            <a:avLst/>
          </a:prstGeom>
        </p:spPr>
      </p:pic>
      <p:sp>
        <p:nvSpPr>
          <p:cNvPr id="12" name="Rectangle 11">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721CB90-45EB-519B-745D-75F18991E4FF}"/>
              </a:ext>
            </a:extLst>
          </p:cNvPr>
          <p:cNvSpPr>
            <a:spLocks noGrp="1"/>
          </p:cNvSpPr>
          <p:nvPr>
            <p:ph type="ctrTitle"/>
          </p:nvPr>
        </p:nvSpPr>
        <p:spPr>
          <a:xfrm>
            <a:off x="1063752" y="835912"/>
            <a:ext cx="10058400" cy="3574778"/>
          </a:xfrm>
          <a:effectLst>
            <a:outerShdw blurRad="50800" dist="38100" dir="2700000" algn="tl" rotWithShape="0">
              <a:prstClr val="black">
                <a:alpha val="40000"/>
              </a:prstClr>
            </a:outerShdw>
          </a:effectLst>
        </p:spPr>
        <p:txBody>
          <a:bodyPr>
            <a:normAutofit/>
          </a:bodyPr>
          <a:lstStyle/>
          <a:p>
            <a:r>
              <a:rPr kumimoji="0" lang="en-US" sz="5400" b="1" i="0" u="none" strike="noStrike" kern="1200" cap="none" spc="0" normalizeH="0" baseline="0" noProof="0" dirty="0">
                <a:ln>
                  <a:noFill/>
                </a:ln>
                <a:solidFill>
                  <a:srgbClr val="1F2328"/>
                </a:solidFill>
                <a:effectLst/>
                <a:uLnTx/>
                <a:uFillTx/>
                <a:latin typeface="-apple-system"/>
                <a:ea typeface="+mj-ea"/>
                <a:cs typeface="+mj-cs"/>
              </a:rPr>
              <a:t>NBA-Player-Analysis</a:t>
            </a:r>
            <a:br>
              <a:rPr kumimoji="0" lang="en-US" sz="5400" b="1" i="0" u="none" strike="noStrike" kern="1200" cap="none" spc="0" normalizeH="0" baseline="0" noProof="0" dirty="0">
                <a:ln>
                  <a:noFill/>
                </a:ln>
                <a:solidFill>
                  <a:srgbClr val="1F2328"/>
                </a:solidFill>
                <a:effectLst/>
                <a:uLnTx/>
                <a:uFillTx/>
                <a:latin typeface="-apple-system"/>
                <a:ea typeface="+mj-ea"/>
                <a:cs typeface="+mj-cs"/>
              </a:rPr>
            </a:br>
            <a:r>
              <a:rPr kumimoji="0" lang="en-US" sz="2400" b="1" i="0" u="none" strike="noStrike" kern="1200" cap="none" spc="0" normalizeH="0" baseline="0" noProof="0" dirty="0">
                <a:ln>
                  <a:noFill/>
                </a:ln>
                <a:solidFill>
                  <a:srgbClr val="1F2328"/>
                </a:solidFill>
                <a:effectLst/>
                <a:uLnTx/>
                <a:uFillTx/>
                <a:latin typeface="Calibri" panose="020F0502020204030204"/>
                <a:ea typeface="+mj-ea"/>
                <a:cs typeface="+mj-cs"/>
              </a:rPr>
              <a:t>Including players starting their Careers from 1989-2021</a:t>
            </a:r>
            <a:br>
              <a:rPr lang="en-US" sz="5200" b="1" i="0" dirty="0">
                <a:solidFill>
                  <a:srgbClr val="FFFFFF"/>
                </a:solidFill>
                <a:effectLst/>
                <a:latin typeface="-apple-system"/>
              </a:rPr>
            </a:br>
            <a:br>
              <a:rPr lang="en-US" sz="5200" dirty="0">
                <a:solidFill>
                  <a:srgbClr val="FFFFFF"/>
                </a:solidFill>
              </a:rPr>
            </a:br>
            <a:endParaRPr lang="en-US" sz="5200" dirty="0">
              <a:solidFill>
                <a:srgbClr val="FFFFFF"/>
              </a:solidFill>
            </a:endParaRPr>
          </a:p>
        </p:txBody>
      </p:sp>
      <p:sp>
        <p:nvSpPr>
          <p:cNvPr id="6" name="文本框 5">
            <a:extLst>
              <a:ext uri="{FF2B5EF4-FFF2-40B4-BE49-F238E27FC236}">
                <a16:creationId xmlns:a16="http://schemas.microsoft.com/office/drawing/2014/main" id="{9272C496-A285-4EC0-D468-5AD02CB07B66}"/>
              </a:ext>
            </a:extLst>
          </p:cNvPr>
          <p:cNvSpPr txBox="1"/>
          <p:nvPr/>
        </p:nvSpPr>
        <p:spPr>
          <a:xfrm>
            <a:off x="5073438" y="5185082"/>
            <a:ext cx="1639250" cy="369332"/>
          </a:xfrm>
          <a:prstGeom prst="rect">
            <a:avLst/>
          </a:prstGeom>
          <a:noFill/>
        </p:spPr>
        <p:txBody>
          <a:bodyPr wrap="square" rtlCol="0">
            <a:spAutoFit/>
          </a:bodyPr>
          <a:lstStyle/>
          <a:p>
            <a:r>
              <a:rPr lang="en-US" b="1" dirty="0"/>
              <a:t>Xiaoxuan Xiang</a:t>
            </a:r>
          </a:p>
        </p:txBody>
      </p:sp>
    </p:spTree>
    <p:extLst>
      <p:ext uri="{BB962C8B-B14F-4D97-AF65-F5344CB8AC3E}">
        <p14:creationId xmlns:p14="http://schemas.microsoft.com/office/powerpoint/2010/main" val="1586195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4F10A1-781D-9B83-3DEF-4176A73002B1}"/>
              </a:ext>
            </a:extLst>
          </p:cNvPr>
          <p:cNvSpPr>
            <a:spLocks noGrp="1"/>
          </p:cNvSpPr>
          <p:nvPr>
            <p:ph type="title"/>
          </p:nvPr>
        </p:nvSpPr>
        <p:spPr/>
        <p:txBody>
          <a:bodyPr/>
          <a:lstStyle/>
          <a:p>
            <a:r>
              <a:rPr lang="en-US" altLang="zh-CN" dirty="0"/>
              <a:t>Players and Colleges</a:t>
            </a:r>
          </a:p>
        </p:txBody>
      </p:sp>
      <p:pic>
        <p:nvPicPr>
          <p:cNvPr id="8" name="图片 7">
            <a:extLst>
              <a:ext uri="{FF2B5EF4-FFF2-40B4-BE49-F238E27FC236}">
                <a16:creationId xmlns:a16="http://schemas.microsoft.com/office/drawing/2014/main" id="{E6167282-067E-9AA1-6DD6-7C4460E8BA0D}"/>
              </a:ext>
            </a:extLst>
          </p:cNvPr>
          <p:cNvPicPr>
            <a:picLocks noChangeAspect="1"/>
          </p:cNvPicPr>
          <p:nvPr/>
        </p:nvPicPr>
        <p:blipFill>
          <a:blip r:embed="rId2"/>
          <a:stretch>
            <a:fillRect/>
          </a:stretch>
        </p:blipFill>
        <p:spPr>
          <a:xfrm>
            <a:off x="207818" y="1690688"/>
            <a:ext cx="11145982" cy="3052933"/>
          </a:xfrm>
          <a:prstGeom prst="rect">
            <a:avLst/>
          </a:prstGeom>
        </p:spPr>
      </p:pic>
      <p:sp>
        <p:nvSpPr>
          <p:cNvPr id="9" name="文本框 8">
            <a:extLst>
              <a:ext uri="{FF2B5EF4-FFF2-40B4-BE49-F238E27FC236}">
                <a16:creationId xmlns:a16="http://schemas.microsoft.com/office/drawing/2014/main" id="{8E58EEE5-C137-6C6F-6DD9-C945FBDA0433}"/>
              </a:ext>
            </a:extLst>
          </p:cNvPr>
          <p:cNvSpPr txBox="1"/>
          <p:nvPr/>
        </p:nvSpPr>
        <p:spPr>
          <a:xfrm>
            <a:off x="7467600" y="4946073"/>
            <a:ext cx="3706092" cy="1600438"/>
          </a:xfrm>
          <a:prstGeom prst="rect">
            <a:avLst/>
          </a:prstGeom>
          <a:noFill/>
        </p:spPr>
        <p:txBody>
          <a:bodyPr wrap="square" rtlCol="0">
            <a:spAutoFit/>
          </a:bodyPr>
          <a:lstStyle/>
          <a:p>
            <a:r>
              <a:rPr lang="en-US" b="0" i="0" dirty="0">
                <a:effectLst/>
                <a:latin typeface="Congenial" panose="020B0604020202020204" pitchFamily="2" charset="0"/>
              </a:rPr>
              <a:t>Top Five </a:t>
            </a:r>
            <a:r>
              <a:rPr lang="en-US" dirty="0">
                <a:latin typeface="Congenial" panose="020B0604020202020204" pitchFamily="2" charset="0"/>
              </a:rPr>
              <a:t>Colleges on Basketball</a:t>
            </a:r>
            <a:r>
              <a:rPr lang="en-US" b="0" i="0" dirty="0">
                <a:effectLst/>
                <a:latin typeface="Congenial" panose="020B0604020202020204" pitchFamily="2" charset="0"/>
              </a:rPr>
              <a:t>:</a:t>
            </a:r>
          </a:p>
          <a:p>
            <a:r>
              <a:rPr lang="en-US" sz="1600" b="0" i="0" dirty="0">
                <a:effectLst/>
              </a:rPr>
              <a:t>Kentucky 58 </a:t>
            </a:r>
          </a:p>
          <a:p>
            <a:r>
              <a:rPr lang="en-US" sz="1600" b="0" i="0" dirty="0">
                <a:effectLst/>
              </a:rPr>
              <a:t>Duke 57 </a:t>
            </a:r>
          </a:p>
          <a:p>
            <a:r>
              <a:rPr lang="en-US" sz="1600" b="0" i="0" dirty="0">
                <a:effectLst/>
              </a:rPr>
              <a:t>Arizona 43 </a:t>
            </a:r>
          </a:p>
          <a:p>
            <a:r>
              <a:rPr lang="en-US" sz="1600" b="0" i="0" dirty="0">
                <a:effectLst/>
              </a:rPr>
              <a:t>UNC 43 </a:t>
            </a:r>
          </a:p>
          <a:p>
            <a:r>
              <a:rPr lang="en-US" sz="1600" b="0" i="0" dirty="0">
                <a:effectLst/>
              </a:rPr>
              <a:t>UCLA 42</a:t>
            </a:r>
            <a:endParaRPr lang="en-US" sz="1600" dirty="0"/>
          </a:p>
        </p:txBody>
      </p:sp>
    </p:spTree>
    <p:extLst>
      <p:ext uri="{BB962C8B-B14F-4D97-AF65-F5344CB8AC3E}">
        <p14:creationId xmlns:p14="http://schemas.microsoft.com/office/powerpoint/2010/main" val="2964809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图片 4" descr="黑暗中亮着灯&#10;&#10;中度可信度描述已自动生成">
            <a:extLst>
              <a:ext uri="{FF2B5EF4-FFF2-40B4-BE49-F238E27FC236}">
                <a16:creationId xmlns:a16="http://schemas.microsoft.com/office/drawing/2014/main" id="{F674088D-2890-3119-7DD3-ACB24A35471D}"/>
              </a:ext>
            </a:extLst>
          </p:cNvPr>
          <p:cNvPicPr>
            <a:picLocks noChangeAspect="1"/>
          </p:cNvPicPr>
          <p:nvPr/>
        </p:nvPicPr>
        <p:blipFill rotWithShape="1">
          <a:blip r:embed="rId2"/>
          <a:srcRect l="1318" r="28753" b="-4"/>
          <a:stretch/>
        </p:blipFill>
        <p:spPr>
          <a:xfrm>
            <a:off x="-229875" y="-191376"/>
            <a:ext cx="12191999" cy="6857990"/>
          </a:xfrm>
          <a:prstGeom prst="rect">
            <a:avLst/>
          </a:prstGeom>
        </p:spPr>
      </p:pic>
      <p:sp>
        <p:nvSpPr>
          <p:cNvPr id="12" name="Rectangle 11">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721CB90-45EB-519B-745D-75F18991E4FF}"/>
              </a:ext>
            </a:extLst>
          </p:cNvPr>
          <p:cNvSpPr>
            <a:spLocks noGrp="1"/>
          </p:cNvSpPr>
          <p:nvPr>
            <p:ph type="ctrTitle"/>
          </p:nvPr>
        </p:nvSpPr>
        <p:spPr>
          <a:xfrm>
            <a:off x="1063752" y="835912"/>
            <a:ext cx="10058400" cy="3574778"/>
          </a:xfrm>
          <a:effectLst>
            <a:outerShdw blurRad="50800" dist="38100" dir="2700000" algn="tl" rotWithShape="0">
              <a:prstClr val="black">
                <a:alpha val="40000"/>
              </a:prstClr>
            </a:outerShdw>
          </a:effectLst>
        </p:spPr>
        <p:txBody>
          <a:bodyPr>
            <a:normAutofit/>
          </a:bodyPr>
          <a:lstStyle/>
          <a:p>
            <a:r>
              <a:rPr lang="en-US" sz="5400" b="1" i="0" dirty="0">
                <a:solidFill>
                  <a:srgbClr val="1F2328"/>
                </a:solidFill>
                <a:effectLst/>
                <a:latin typeface="-apple-system"/>
              </a:rPr>
              <a:t>Clustering Model Building</a:t>
            </a:r>
            <a:br>
              <a:rPr lang="en-US" sz="5400" b="1" i="0" dirty="0">
                <a:solidFill>
                  <a:srgbClr val="1F2328"/>
                </a:solidFill>
                <a:effectLst/>
                <a:latin typeface="-apple-system"/>
              </a:rPr>
            </a:br>
            <a:br>
              <a:rPr lang="en-US" sz="5400" dirty="0"/>
            </a:br>
            <a:endParaRPr lang="en-US" sz="5200" dirty="0">
              <a:solidFill>
                <a:srgbClr val="FFFFFF"/>
              </a:solidFill>
            </a:endParaRPr>
          </a:p>
        </p:txBody>
      </p:sp>
    </p:spTree>
    <p:extLst>
      <p:ext uri="{BB962C8B-B14F-4D97-AF65-F5344CB8AC3E}">
        <p14:creationId xmlns:p14="http://schemas.microsoft.com/office/powerpoint/2010/main" val="2164968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4F10A1-781D-9B83-3DEF-4176A73002B1}"/>
              </a:ext>
            </a:extLst>
          </p:cNvPr>
          <p:cNvSpPr>
            <a:spLocks noGrp="1"/>
          </p:cNvSpPr>
          <p:nvPr>
            <p:ph type="title"/>
          </p:nvPr>
        </p:nvSpPr>
        <p:spPr/>
        <p:txBody>
          <a:bodyPr/>
          <a:lstStyle/>
          <a:p>
            <a:r>
              <a:rPr lang="en-US" altLang="zh-CN"/>
              <a:t>Unsupervised Machine Learning</a:t>
            </a:r>
            <a:endParaRPr lang="en-US" altLang="zh-CN" dirty="0"/>
          </a:p>
        </p:txBody>
      </p:sp>
      <p:sp>
        <p:nvSpPr>
          <p:cNvPr id="3" name="文本框 2">
            <a:extLst>
              <a:ext uri="{FF2B5EF4-FFF2-40B4-BE49-F238E27FC236}">
                <a16:creationId xmlns:a16="http://schemas.microsoft.com/office/drawing/2014/main" id="{AF679196-0590-A994-7318-33F5DB19AC3A}"/>
              </a:ext>
            </a:extLst>
          </p:cNvPr>
          <p:cNvSpPr txBox="1"/>
          <p:nvPr/>
        </p:nvSpPr>
        <p:spPr>
          <a:xfrm>
            <a:off x="838200" y="1605436"/>
            <a:ext cx="9248702" cy="2862322"/>
          </a:xfrm>
          <a:prstGeom prst="rect">
            <a:avLst/>
          </a:prstGeom>
          <a:noFill/>
        </p:spPr>
        <p:txBody>
          <a:bodyPr wrap="square" rtlCol="0">
            <a:spAutoFit/>
          </a:bodyPr>
          <a:lstStyle/>
          <a:p>
            <a:r>
              <a:rPr lang="en-US" b="0" dirty="0">
                <a:effectLst/>
                <a:cs typeface="Calibri Light" panose="020F0302020204030204" pitchFamily="34" charset="0"/>
              </a:rPr>
              <a:t>Cluster players into 3 different positions in terms of their statistics. Use K-Mean algorithms to cluster similar players together based on their attributes and statistics on their </a:t>
            </a:r>
            <a:r>
              <a:rPr lang="en-US" b="1" dirty="0">
                <a:effectLst/>
                <a:cs typeface="Calibri Light" panose="020F0302020204030204" pitchFamily="34" charset="0"/>
              </a:rPr>
              <a:t>early career </a:t>
            </a:r>
            <a:r>
              <a:rPr lang="en-US" b="0" dirty="0">
                <a:effectLst/>
                <a:cs typeface="Calibri Light" panose="020F0302020204030204" pitchFamily="34" charset="0"/>
              </a:rPr>
              <a:t>to identify players’ types and positions (Guards, Forwards, Centers).</a:t>
            </a:r>
          </a:p>
          <a:p>
            <a:endParaRPr lang="en-US" dirty="0">
              <a:latin typeface="Calibri Light" panose="020F0302020204030204" pitchFamily="34" charset="0"/>
              <a:cs typeface="Calibri Light" panose="020F0302020204030204" pitchFamily="34" charset="0"/>
            </a:endParaRPr>
          </a:p>
          <a:p>
            <a:r>
              <a:rPr lang="en-US" b="0" dirty="0">
                <a:effectLst/>
                <a:latin typeface="Calibri Light" panose="020F0302020204030204" pitchFamily="34" charset="0"/>
                <a:cs typeface="Calibri Light" panose="020F0302020204030204" pitchFamily="34" charset="0"/>
              </a:rPr>
              <a:t>*early career: players’ stats </a:t>
            </a:r>
            <a:r>
              <a:rPr lang="en-US" dirty="0">
                <a:latin typeface="Calibri Light" panose="020F0302020204030204" pitchFamily="34" charset="0"/>
                <a:cs typeface="Calibri Light" panose="020F0302020204030204" pitchFamily="34" charset="0"/>
              </a:rPr>
              <a:t>of their first year in NBA.</a:t>
            </a:r>
          </a:p>
          <a:p>
            <a:endParaRPr lang="en-US" b="0" dirty="0">
              <a:effectLst/>
              <a:latin typeface="Calibri Light" panose="020F0302020204030204" pitchFamily="34" charset="0"/>
              <a:cs typeface="Calibri Light" panose="020F0302020204030204" pitchFamily="34" charset="0"/>
            </a:endParaRPr>
          </a:p>
          <a:p>
            <a:endParaRPr lang="en-US" dirty="0">
              <a:latin typeface="Calibri Light" panose="020F0302020204030204" pitchFamily="34" charset="0"/>
              <a:cs typeface="Calibri Light" panose="020F0302020204030204" pitchFamily="34" charset="0"/>
            </a:endParaRPr>
          </a:p>
          <a:p>
            <a:endParaRPr lang="en-US" b="0" dirty="0">
              <a:effectLst/>
              <a:latin typeface="Calibri Light" panose="020F0302020204030204" pitchFamily="34" charset="0"/>
              <a:cs typeface="Calibri Light" panose="020F0302020204030204" pitchFamily="34" charset="0"/>
            </a:endParaRPr>
          </a:p>
          <a:p>
            <a:endParaRPr lang="en-US" b="0" dirty="0">
              <a:effectLst/>
              <a:latin typeface="Calibri Light" panose="020F0302020204030204" pitchFamily="34" charset="0"/>
              <a:cs typeface="Calibri Light" panose="020F0302020204030204" pitchFamily="34" charset="0"/>
            </a:endParaRPr>
          </a:p>
          <a:p>
            <a:endParaRPr lang="en-US" dirty="0"/>
          </a:p>
        </p:txBody>
      </p:sp>
      <p:graphicFrame>
        <p:nvGraphicFramePr>
          <p:cNvPr id="4" name="表格 3">
            <a:extLst>
              <a:ext uri="{FF2B5EF4-FFF2-40B4-BE49-F238E27FC236}">
                <a16:creationId xmlns:a16="http://schemas.microsoft.com/office/drawing/2014/main" id="{58CDBE11-2E92-F8D8-134B-2C1C9F3E5DD3}"/>
              </a:ext>
            </a:extLst>
          </p:cNvPr>
          <p:cNvGraphicFramePr>
            <a:graphicFrameLocks noGrp="1"/>
          </p:cNvGraphicFramePr>
          <p:nvPr>
            <p:extLst>
              <p:ext uri="{D42A27DB-BD31-4B8C-83A1-F6EECF244321}">
                <p14:modId xmlns:p14="http://schemas.microsoft.com/office/powerpoint/2010/main" val="4010730850"/>
              </p:ext>
            </p:extLst>
          </p:nvPr>
        </p:nvGraphicFramePr>
        <p:xfrm>
          <a:off x="838200" y="3838734"/>
          <a:ext cx="10515600" cy="325120"/>
        </p:xfrm>
        <a:graphic>
          <a:graphicData uri="http://schemas.openxmlformats.org/drawingml/2006/table">
            <a:tbl>
              <a:tblPr/>
              <a:tblGrid>
                <a:gridCol w="2103120">
                  <a:extLst>
                    <a:ext uri="{9D8B030D-6E8A-4147-A177-3AD203B41FA5}">
                      <a16:colId xmlns:a16="http://schemas.microsoft.com/office/drawing/2014/main" val="707526367"/>
                    </a:ext>
                  </a:extLst>
                </a:gridCol>
                <a:gridCol w="2103120">
                  <a:extLst>
                    <a:ext uri="{9D8B030D-6E8A-4147-A177-3AD203B41FA5}">
                      <a16:colId xmlns:a16="http://schemas.microsoft.com/office/drawing/2014/main" val="834368860"/>
                    </a:ext>
                  </a:extLst>
                </a:gridCol>
                <a:gridCol w="2103120">
                  <a:extLst>
                    <a:ext uri="{9D8B030D-6E8A-4147-A177-3AD203B41FA5}">
                      <a16:colId xmlns:a16="http://schemas.microsoft.com/office/drawing/2014/main" val="631389698"/>
                    </a:ext>
                  </a:extLst>
                </a:gridCol>
                <a:gridCol w="2103120">
                  <a:extLst>
                    <a:ext uri="{9D8B030D-6E8A-4147-A177-3AD203B41FA5}">
                      <a16:colId xmlns:a16="http://schemas.microsoft.com/office/drawing/2014/main" val="1787816743"/>
                    </a:ext>
                  </a:extLst>
                </a:gridCol>
                <a:gridCol w="2103120">
                  <a:extLst>
                    <a:ext uri="{9D8B030D-6E8A-4147-A177-3AD203B41FA5}">
                      <a16:colId xmlns:a16="http://schemas.microsoft.com/office/drawing/2014/main" val="4270303921"/>
                    </a:ext>
                  </a:extLst>
                </a:gridCol>
              </a:tblGrid>
              <a:tr h="0">
                <a:tc>
                  <a:txBody>
                    <a:bodyPr/>
                    <a:lstStyle/>
                    <a:p>
                      <a:pPr algn="r" fontAlgn="ctr"/>
                      <a:endParaRPr lang="en-US" dirty="0">
                        <a:effectLst/>
                      </a:endParaRPr>
                    </a:p>
                  </a:txBody>
                  <a:tcPr marL="50800" marR="50800" marT="25400" marB="25400" anchor="ctr">
                    <a:lnL>
                      <a:noFill/>
                    </a:lnL>
                    <a:lnR>
                      <a:noFill/>
                    </a:lnR>
                    <a:lnT>
                      <a:noFill/>
                    </a:lnT>
                    <a:lnB>
                      <a:noFill/>
                    </a:lnB>
                  </a:tcPr>
                </a:tc>
                <a:tc>
                  <a:txBody>
                    <a:bodyPr/>
                    <a:lstStyle/>
                    <a:p>
                      <a:pPr algn="r" fontAlgn="ctr"/>
                      <a:endParaRPr lang="en-US" dirty="0">
                        <a:effectLst/>
                      </a:endParaRPr>
                    </a:p>
                  </a:txBody>
                  <a:tcPr marL="50800" marR="50800" marT="25400" marB="25400" anchor="ctr">
                    <a:lnL>
                      <a:noFill/>
                    </a:lnL>
                    <a:lnR>
                      <a:noFill/>
                    </a:lnR>
                    <a:lnT>
                      <a:noFill/>
                    </a:lnT>
                    <a:lnB>
                      <a:noFill/>
                    </a:lnB>
                  </a:tcPr>
                </a:tc>
                <a:tc>
                  <a:txBody>
                    <a:bodyPr/>
                    <a:lstStyle/>
                    <a:p>
                      <a:pPr algn="r" fontAlgn="ctr"/>
                      <a:endParaRPr lang="en-US" dirty="0">
                        <a:effectLst/>
                      </a:endParaRPr>
                    </a:p>
                  </a:txBody>
                  <a:tcPr marL="50800" marR="50800" marT="25400" marB="25400" anchor="ctr">
                    <a:lnL>
                      <a:noFill/>
                    </a:lnL>
                    <a:lnR>
                      <a:noFill/>
                    </a:lnR>
                    <a:lnT>
                      <a:noFill/>
                    </a:lnT>
                    <a:lnB>
                      <a:noFill/>
                    </a:lnB>
                  </a:tcPr>
                </a:tc>
                <a:tc>
                  <a:txBody>
                    <a:bodyPr/>
                    <a:lstStyle/>
                    <a:p>
                      <a:pPr algn="r" fontAlgn="ctr"/>
                      <a:endParaRPr lang="en-US" dirty="0">
                        <a:effectLst/>
                      </a:endParaRPr>
                    </a:p>
                  </a:txBody>
                  <a:tcPr marL="50800" marR="50800" marT="25400" marB="25400" anchor="ctr">
                    <a:lnL>
                      <a:noFill/>
                    </a:lnL>
                    <a:lnR>
                      <a:noFill/>
                    </a:lnR>
                    <a:lnT>
                      <a:noFill/>
                    </a:lnT>
                    <a:lnB>
                      <a:noFill/>
                    </a:lnB>
                  </a:tcPr>
                </a:tc>
                <a:tc>
                  <a:txBody>
                    <a:bodyPr/>
                    <a:lstStyle/>
                    <a:p>
                      <a:pPr algn="r" fontAlgn="ctr"/>
                      <a:endParaRPr lang="en-US" dirty="0">
                        <a:effectLst/>
                      </a:endParaRPr>
                    </a:p>
                  </a:txBody>
                  <a:tcPr marL="50800" marR="50800" marT="25400" marB="25400" anchor="ctr">
                    <a:lnL>
                      <a:noFill/>
                    </a:lnL>
                    <a:lnR>
                      <a:noFill/>
                    </a:lnR>
                    <a:lnT>
                      <a:noFill/>
                    </a:lnT>
                    <a:lnB>
                      <a:noFill/>
                    </a:lnB>
                  </a:tcPr>
                </a:tc>
                <a:extLst>
                  <a:ext uri="{0D108BD9-81ED-4DB2-BD59-A6C34878D82A}">
                    <a16:rowId xmlns:a16="http://schemas.microsoft.com/office/drawing/2014/main" val="1390823678"/>
                  </a:ext>
                </a:extLst>
              </a:tr>
            </a:tbl>
          </a:graphicData>
        </a:graphic>
      </p:graphicFrame>
    </p:spTree>
    <p:extLst>
      <p:ext uri="{BB962C8B-B14F-4D97-AF65-F5344CB8AC3E}">
        <p14:creationId xmlns:p14="http://schemas.microsoft.com/office/powerpoint/2010/main" val="4276404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4F10A1-781D-9B83-3DEF-4176A73002B1}"/>
              </a:ext>
            </a:extLst>
          </p:cNvPr>
          <p:cNvSpPr>
            <a:spLocks noGrp="1"/>
          </p:cNvSpPr>
          <p:nvPr>
            <p:ph type="title"/>
          </p:nvPr>
        </p:nvSpPr>
        <p:spPr>
          <a:xfrm>
            <a:off x="1198181" y="557189"/>
            <a:ext cx="9795637" cy="1104857"/>
          </a:xfrm>
        </p:spPr>
        <p:txBody>
          <a:bodyPr vert="horz" lIns="91440" tIns="45720" rIns="91440" bIns="45720" rtlCol="0" anchor="b">
            <a:normAutofit/>
          </a:bodyPr>
          <a:lstStyle/>
          <a:p>
            <a:pPr algn="ctr"/>
            <a:r>
              <a:rPr lang="en-US" altLang="zh-CN" sz="5200" dirty="0"/>
              <a:t>Average points in each group</a:t>
            </a:r>
          </a:p>
        </p:txBody>
      </p:sp>
      <p:pic>
        <p:nvPicPr>
          <p:cNvPr id="7" name="图片 6">
            <a:extLst>
              <a:ext uri="{FF2B5EF4-FFF2-40B4-BE49-F238E27FC236}">
                <a16:creationId xmlns:a16="http://schemas.microsoft.com/office/drawing/2014/main" id="{963CA939-6C8A-E45F-AE77-7CB1F79E253E}"/>
              </a:ext>
            </a:extLst>
          </p:cNvPr>
          <p:cNvPicPr>
            <a:picLocks noChangeAspect="1"/>
          </p:cNvPicPr>
          <p:nvPr/>
        </p:nvPicPr>
        <p:blipFill>
          <a:blip r:embed="rId2"/>
          <a:stretch>
            <a:fillRect/>
          </a:stretch>
        </p:blipFill>
        <p:spPr>
          <a:xfrm>
            <a:off x="4255356" y="2217125"/>
            <a:ext cx="3797536" cy="2586543"/>
          </a:xfrm>
          <a:prstGeom prst="rect">
            <a:avLst/>
          </a:prstGeom>
        </p:spPr>
      </p:pic>
      <p:pic>
        <p:nvPicPr>
          <p:cNvPr id="5" name="图片 4">
            <a:extLst>
              <a:ext uri="{FF2B5EF4-FFF2-40B4-BE49-F238E27FC236}">
                <a16:creationId xmlns:a16="http://schemas.microsoft.com/office/drawing/2014/main" id="{BDB43E65-BDD7-1147-A581-34EF9B172245}"/>
              </a:ext>
            </a:extLst>
          </p:cNvPr>
          <p:cNvPicPr>
            <a:picLocks noChangeAspect="1"/>
          </p:cNvPicPr>
          <p:nvPr/>
        </p:nvPicPr>
        <p:blipFill>
          <a:blip r:embed="rId3"/>
          <a:stretch>
            <a:fillRect/>
          </a:stretch>
        </p:blipFill>
        <p:spPr>
          <a:xfrm>
            <a:off x="228910" y="2217124"/>
            <a:ext cx="3797536" cy="2586543"/>
          </a:xfrm>
          <a:prstGeom prst="rect">
            <a:avLst/>
          </a:prstGeom>
        </p:spPr>
      </p:pic>
      <p:pic>
        <p:nvPicPr>
          <p:cNvPr id="9" name="图片 8">
            <a:extLst>
              <a:ext uri="{FF2B5EF4-FFF2-40B4-BE49-F238E27FC236}">
                <a16:creationId xmlns:a16="http://schemas.microsoft.com/office/drawing/2014/main" id="{B394FFB9-7E47-39EC-718F-AE3761D07E34}"/>
              </a:ext>
            </a:extLst>
          </p:cNvPr>
          <p:cNvPicPr>
            <a:picLocks noChangeAspect="1"/>
          </p:cNvPicPr>
          <p:nvPr/>
        </p:nvPicPr>
        <p:blipFill>
          <a:blip r:embed="rId4"/>
          <a:stretch>
            <a:fillRect/>
          </a:stretch>
        </p:blipFill>
        <p:spPr>
          <a:xfrm>
            <a:off x="8194994" y="2221344"/>
            <a:ext cx="3797536" cy="2582324"/>
          </a:xfrm>
          <a:prstGeom prst="rect">
            <a:avLst/>
          </a:prstGeom>
        </p:spPr>
      </p:pic>
      <p:sp>
        <p:nvSpPr>
          <p:cNvPr id="10" name="文本框 9">
            <a:extLst>
              <a:ext uri="{FF2B5EF4-FFF2-40B4-BE49-F238E27FC236}">
                <a16:creationId xmlns:a16="http://schemas.microsoft.com/office/drawing/2014/main" id="{010222B9-C3BF-A760-781C-40EB58A33779}"/>
              </a:ext>
            </a:extLst>
          </p:cNvPr>
          <p:cNvSpPr txBox="1"/>
          <p:nvPr/>
        </p:nvSpPr>
        <p:spPr>
          <a:xfrm>
            <a:off x="1626376" y="5172293"/>
            <a:ext cx="9088158" cy="369332"/>
          </a:xfrm>
          <a:prstGeom prst="rect">
            <a:avLst/>
          </a:prstGeom>
          <a:noFill/>
        </p:spPr>
        <p:txBody>
          <a:bodyPr wrap="square" rtlCol="0">
            <a:spAutoFit/>
          </a:bodyPr>
          <a:lstStyle/>
          <a:p>
            <a:pPr algn="ctr"/>
            <a:r>
              <a:rPr lang="en-US" dirty="0"/>
              <a:t>Cluster2&gt; Cluster1 &gt;Cluster3</a:t>
            </a:r>
          </a:p>
        </p:txBody>
      </p:sp>
    </p:spTree>
    <p:extLst>
      <p:ext uri="{BB962C8B-B14F-4D97-AF65-F5344CB8AC3E}">
        <p14:creationId xmlns:p14="http://schemas.microsoft.com/office/powerpoint/2010/main" val="2646990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4F10A1-781D-9B83-3DEF-4176A73002B1}"/>
              </a:ext>
            </a:extLst>
          </p:cNvPr>
          <p:cNvSpPr>
            <a:spLocks noGrp="1"/>
          </p:cNvSpPr>
          <p:nvPr>
            <p:ph type="title"/>
          </p:nvPr>
        </p:nvSpPr>
        <p:spPr>
          <a:xfrm>
            <a:off x="1198181" y="557189"/>
            <a:ext cx="9795637" cy="1104857"/>
          </a:xfrm>
        </p:spPr>
        <p:txBody>
          <a:bodyPr vert="horz" lIns="91440" tIns="45720" rIns="91440" bIns="45720" rtlCol="0" anchor="b">
            <a:normAutofit/>
          </a:bodyPr>
          <a:lstStyle/>
          <a:p>
            <a:pPr algn="ctr"/>
            <a:r>
              <a:rPr lang="en-US" altLang="zh-CN" sz="5200" dirty="0"/>
              <a:t>Average assists in each group</a:t>
            </a:r>
          </a:p>
        </p:txBody>
      </p:sp>
      <p:sp>
        <p:nvSpPr>
          <p:cNvPr id="10" name="文本框 9">
            <a:extLst>
              <a:ext uri="{FF2B5EF4-FFF2-40B4-BE49-F238E27FC236}">
                <a16:creationId xmlns:a16="http://schemas.microsoft.com/office/drawing/2014/main" id="{010222B9-C3BF-A760-781C-40EB58A33779}"/>
              </a:ext>
            </a:extLst>
          </p:cNvPr>
          <p:cNvSpPr txBox="1"/>
          <p:nvPr/>
        </p:nvSpPr>
        <p:spPr>
          <a:xfrm>
            <a:off x="1626376" y="5172293"/>
            <a:ext cx="9088158" cy="369332"/>
          </a:xfrm>
          <a:prstGeom prst="rect">
            <a:avLst/>
          </a:prstGeom>
          <a:noFill/>
        </p:spPr>
        <p:txBody>
          <a:bodyPr wrap="square" rtlCol="0">
            <a:spAutoFit/>
          </a:bodyPr>
          <a:lstStyle/>
          <a:p>
            <a:pPr algn="ctr"/>
            <a:r>
              <a:rPr lang="en-US" dirty="0"/>
              <a:t>Cluster2&gt; Cluster1 &gt;Cluster3</a:t>
            </a:r>
          </a:p>
        </p:txBody>
      </p:sp>
      <p:pic>
        <p:nvPicPr>
          <p:cNvPr id="4" name="图片 3">
            <a:extLst>
              <a:ext uri="{FF2B5EF4-FFF2-40B4-BE49-F238E27FC236}">
                <a16:creationId xmlns:a16="http://schemas.microsoft.com/office/drawing/2014/main" id="{5AEA942A-A417-7D5B-D0F5-163B714AE670}"/>
              </a:ext>
            </a:extLst>
          </p:cNvPr>
          <p:cNvPicPr>
            <a:picLocks noChangeAspect="1"/>
          </p:cNvPicPr>
          <p:nvPr/>
        </p:nvPicPr>
        <p:blipFill>
          <a:blip r:embed="rId2"/>
          <a:stretch>
            <a:fillRect/>
          </a:stretch>
        </p:blipFill>
        <p:spPr>
          <a:xfrm>
            <a:off x="96776" y="2198618"/>
            <a:ext cx="3934476" cy="2679816"/>
          </a:xfrm>
          <a:prstGeom prst="rect">
            <a:avLst/>
          </a:prstGeom>
        </p:spPr>
      </p:pic>
      <p:pic>
        <p:nvPicPr>
          <p:cNvPr id="8" name="图片 7">
            <a:extLst>
              <a:ext uri="{FF2B5EF4-FFF2-40B4-BE49-F238E27FC236}">
                <a16:creationId xmlns:a16="http://schemas.microsoft.com/office/drawing/2014/main" id="{C7E9E264-43D1-9AC5-1C0B-45F1B7FCF6F5}"/>
              </a:ext>
            </a:extLst>
          </p:cNvPr>
          <p:cNvPicPr>
            <a:picLocks noChangeAspect="1"/>
          </p:cNvPicPr>
          <p:nvPr/>
        </p:nvPicPr>
        <p:blipFill>
          <a:blip r:embed="rId3"/>
          <a:stretch>
            <a:fillRect/>
          </a:stretch>
        </p:blipFill>
        <p:spPr>
          <a:xfrm>
            <a:off x="4120027" y="2185740"/>
            <a:ext cx="4030462" cy="2745192"/>
          </a:xfrm>
          <a:prstGeom prst="rect">
            <a:avLst/>
          </a:prstGeom>
        </p:spPr>
      </p:pic>
      <p:pic>
        <p:nvPicPr>
          <p:cNvPr id="12" name="图片 11">
            <a:extLst>
              <a:ext uri="{FF2B5EF4-FFF2-40B4-BE49-F238E27FC236}">
                <a16:creationId xmlns:a16="http://schemas.microsoft.com/office/drawing/2014/main" id="{25AEB2C7-F28C-778F-ED81-A89699759622}"/>
              </a:ext>
            </a:extLst>
          </p:cNvPr>
          <p:cNvPicPr>
            <a:picLocks noChangeAspect="1"/>
          </p:cNvPicPr>
          <p:nvPr/>
        </p:nvPicPr>
        <p:blipFill>
          <a:blip r:embed="rId4"/>
          <a:stretch>
            <a:fillRect/>
          </a:stretch>
        </p:blipFill>
        <p:spPr>
          <a:xfrm>
            <a:off x="8150489" y="2198618"/>
            <a:ext cx="4030461" cy="2745192"/>
          </a:xfrm>
          <a:prstGeom prst="rect">
            <a:avLst/>
          </a:prstGeom>
        </p:spPr>
      </p:pic>
    </p:spTree>
    <p:extLst>
      <p:ext uri="{BB962C8B-B14F-4D97-AF65-F5344CB8AC3E}">
        <p14:creationId xmlns:p14="http://schemas.microsoft.com/office/powerpoint/2010/main" val="854218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4F10A1-781D-9B83-3DEF-4176A73002B1}"/>
              </a:ext>
            </a:extLst>
          </p:cNvPr>
          <p:cNvSpPr>
            <a:spLocks noGrp="1"/>
          </p:cNvSpPr>
          <p:nvPr>
            <p:ph type="title"/>
          </p:nvPr>
        </p:nvSpPr>
        <p:spPr>
          <a:xfrm>
            <a:off x="1198181" y="557189"/>
            <a:ext cx="9795637" cy="1104857"/>
          </a:xfrm>
        </p:spPr>
        <p:txBody>
          <a:bodyPr vert="horz" lIns="91440" tIns="45720" rIns="91440" bIns="45720" rtlCol="0" anchor="b">
            <a:normAutofit/>
          </a:bodyPr>
          <a:lstStyle/>
          <a:p>
            <a:pPr algn="ctr"/>
            <a:r>
              <a:rPr lang="en-US" altLang="zh-CN" sz="5200" dirty="0"/>
              <a:t>Average rebound in each group</a:t>
            </a:r>
          </a:p>
        </p:txBody>
      </p:sp>
      <p:sp>
        <p:nvSpPr>
          <p:cNvPr id="10" name="文本框 9">
            <a:extLst>
              <a:ext uri="{FF2B5EF4-FFF2-40B4-BE49-F238E27FC236}">
                <a16:creationId xmlns:a16="http://schemas.microsoft.com/office/drawing/2014/main" id="{010222B9-C3BF-A760-781C-40EB58A33779}"/>
              </a:ext>
            </a:extLst>
          </p:cNvPr>
          <p:cNvSpPr txBox="1"/>
          <p:nvPr/>
        </p:nvSpPr>
        <p:spPr>
          <a:xfrm>
            <a:off x="1626376" y="5172293"/>
            <a:ext cx="9088158" cy="369332"/>
          </a:xfrm>
          <a:prstGeom prst="rect">
            <a:avLst/>
          </a:prstGeom>
          <a:noFill/>
        </p:spPr>
        <p:txBody>
          <a:bodyPr wrap="square" rtlCol="0">
            <a:spAutoFit/>
          </a:bodyPr>
          <a:lstStyle/>
          <a:p>
            <a:pPr algn="ctr"/>
            <a:r>
              <a:rPr lang="en-US" dirty="0"/>
              <a:t>Cluster3&gt; Cluster2 &gt;Cluster1</a:t>
            </a:r>
          </a:p>
        </p:txBody>
      </p:sp>
      <p:pic>
        <p:nvPicPr>
          <p:cNvPr id="5" name="图片 4">
            <a:extLst>
              <a:ext uri="{FF2B5EF4-FFF2-40B4-BE49-F238E27FC236}">
                <a16:creationId xmlns:a16="http://schemas.microsoft.com/office/drawing/2014/main" id="{D3385FDF-605C-23F0-0C24-739A86C6BCB0}"/>
              </a:ext>
            </a:extLst>
          </p:cNvPr>
          <p:cNvPicPr>
            <a:picLocks noChangeAspect="1"/>
          </p:cNvPicPr>
          <p:nvPr/>
        </p:nvPicPr>
        <p:blipFill>
          <a:blip r:embed="rId2"/>
          <a:stretch>
            <a:fillRect/>
          </a:stretch>
        </p:blipFill>
        <p:spPr>
          <a:xfrm>
            <a:off x="44782" y="2185739"/>
            <a:ext cx="4030462" cy="2745193"/>
          </a:xfrm>
          <a:prstGeom prst="rect">
            <a:avLst/>
          </a:prstGeom>
        </p:spPr>
      </p:pic>
      <p:pic>
        <p:nvPicPr>
          <p:cNvPr id="7" name="图片 6">
            <a:extLst>
              <a:ext uri="{FF2B5EF4-FFF2-40B4-BE49-F238E27FC236}">
                <a16:creationId xmlns:a16="http://schemas.microsoft.com/office/drawing/2014/main" id="{907C0F23-45FA-6BF8-571C-52EC9C9D668A}"/>
              </a:ext>
            </a:extLst>
          </p:cNvPr>
          <p:cNvPicPr>
            <a:picLocks noChangeAspect="1"/>
          </p:cNvPicPr>
          <p:nvPr/>
        </p:nvPicPr>
        <p:blipFill>
          <a:blip r:embed="rId3"/>
          <a:stretch>
            <a:fillRect/>
          </a:stretch>
        </p:blipFill>
        <p:spPr>
          <a:xfrm>
            <a:off x="4041512" y="2185739"/>
            <a:ext cx="4030461" cy="2745191"/>
          </a:xfrm>
          <a:prstGeom prst="rect">
            <a:avLst/>
          </a:prstGeom>
        </p:spPr>
      </p:pic>
      <p:pic>
        <p:nvPicPr>
          <p:cNvPr id="11" name="图片 10">
            <a:extLst>
              <a:ext uri="{FF2B5EF4-FFF2-40B4-BE49-F238E27FC236}">
                <a16:creationId xmlns:a16="http://schemas.microsoft.com/office/drawing/2014/main" id="{9BFAF12A-6461-4CF6-D4D5-3DE01B94436F}"/>
              </a:ext>
            </a:extLst>
          </p:cNvPr>
          <p:cNvPicPr>
            <a:picLocks noChangeAspect="1"/>
          </p:cNvPicPr>
          <p:nvPr/>
        </p:nvPicPr>
        <p:blipFill>
          <a:blip r:embed="rId4"/>
          <a:stretch>
            <a:fillRect/>
          </a:stretch>
        </p:blipFill>
        <p:spPr>
          <a:xfrm>
            <a:off x="7895511" y="2185739"/>
            <a:ext cx="4030463" cy="2745193"/>
          </a:xfrm>
          <a:prstGeom prst="rect">
            <a:avLst/>
          </a:prstGeom>
        </p:spPr>
      </p:pic>
    </p:spTree>
    <p:extLst>
      <p:ext uri="{BB962C8B-B14F-4D97-AF65-F5344CB8AC3E}">
        <p14:creationId xmlns:p14="http://schemas.microsoft.com/office/powerpoint/2010/main" val="400775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4F10A1-781D-9B83-3DEF-4176A73002B1}"/>
              </a:ext>
            </a:extLst>
          </p:cNvPr>
          <p:cNvSpPr>
            <a:spLocks noGrp="1"/>
          </p:cNvSpPr>
          <p:nvPr>
            <p:ph type="title"/>
          </p:nvPr>
        </p:nvSpPr>
        <p:spPr/>
        <p:txBody>
          <a:bodyPr/>
          <a:lstStyle/>
          <a:p>
            <a:r>
              <a:rPr lang="en-US" altLang="zh-CN"/>
              <a:t>Unsupervised Machine Learning</a:t>
            </a:r>
            <a:endParaRPr lang="en-US" altLang="zh-CN" dirty="0"/>
          </a:p>
        </p:txBody>
      </p:sp>
      <p:sp>
        <p:nvSpPr>
          <p:cNvPr id="3" name="文本框 2">
            <a:extLst>
              <a:ext uri="{FF2B5EF4-FFF2-40B4-BE49-F238E27FC236}">
                <a16:creationId xmlns:a16="http://schemas.microsoft.com/office/drawing/2014/main" id="{AF679196-0590-A994-7318-33F5DB19AC3A}"/>
              </a:ext>
            </a:extLst>
          </p:cNvPr>
          <p:cNvSpPr txBox="1"/>
          <p:nvPr/>
        </p:nvSpPr>
        <p:spPr>
          <a:xfrm>
            <a:off x="838200" y="1605437"/>
            <a:ext cx="9248702" cy="2308324"/>
          </a:xfrm>
          <a:prstGeom prst="rect">
            <a:avLst/>
          </a:prstGeom>
          <a:noFill/>
        </p:spPr>
        <p:txBody>
          <a:bodyPr wrap="square" rtlCol="0">
            <a:spAutoFit/>
          </a:bodyPr>
          <a:lstStyle/>
          <a:p>
            <a:r>
              <a:rPr lang="en-US" b="0" dirty="0">
                <a:effectLst/>
              </a:rPr>
              <a:t>According to the Above patterns:</a:t>
            </a:r>
          </a:p>
          <a:p>
            <a:endParaRPr lang="en-US" b="0" dirty="0">
              <a:effectLst/>
            </a:endParaRPr>
          </a:p>
          <a:p>
            <a:r>
              <a:rPr lang="en-US" b="0" dirty="0">
                <a:effectLst/>
              </a:rPr>
              <a:t>Cluster1 is likely to be </a:t>
            </a:r>
            <a:r>
              <a:rPr lang="en-US" b="0" dirty="0" err="1">
                <a:effectLst/>
              </a:rPr>
              <a:t>Foward</a:t>
            </a:r>
            <a:endParaRPr lang="en-US" b="0" dirty="0">
              <a:effectLst/>
            </a:endParaRPr>
          </a:p>
          <a:p>
            <a:endParaRPr lang="en-US" b="0" dirty="0">
              <a:effectLst/>
            </a:endParaRPr>
          </a:p>
          <a:p>
            <a:r>
              <a:rPr lang="en-US" b="0" dirty="0">
                <a:effectLst/>
              </a:rPr>
              <a:t>Cluster2 is likely to be Guard</a:t>
            </a:r>
          </a:p>
          <a:p>
            <a:endParaRPr lang="en-US" b="0" dirty="0">
              <a:effectLst/>
            </a:endParaRPr>
          </a:p>
          <a:p>
            <a:r>
              <a:rPr lang="en-US" b="0" dirty="0">
                <a:effectLst/>
              </a:rPr>
              <a:t>Cluster3 is  likely to be Center</a:t>
            </a:r>
          </a:p>
          <a:p>
            <a:endParaRPr lang="en-US" dirty="0"/>
          </a:p>
        </p:txBody>
      </p:sp>
    </p:spTree>
    <p:extLst>
      <p:ext uri="{BB962C8B-B14F-4D97-AF65-F5344CB8AC3E}">
        <p14:creationId xmlns:p14="http://schemas.microsoft.com/office/powerpoint/2010/main" val="470975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图片 4" descr="黑暗中亮着灯&#10;&#10;中度可信度描述已自动生成">
            <a:extLst>
              <a:ext uri="{FF2B5EF4-FFF2-40B4-BE49-F238E27FC236}">
                <a16:creationId xmlns:a16="http://schemas.microsoft.com/office/drawing/2014/main" id="{F674088D-2890-3119-7DD3-ACB24A35471D}"/>
              </a:ext>
            </a:extLst>
          </p:cNvPr>
          <p:cNvPicPr>
            <a:picLocks noChangeAspect="1"/>
          </p:cNvPicPr>
          <p:nvPr/>
        </p:nvPicPr>
        <p:blipFill rotWithShape="1">
          <a:blip r:embed="rId2"/>
          <a:srcRect l="1318" r="28753" b="-4"/>
          <a:stretch/>
        </p:blipFill>
        <p:spPr>
          <a:xfrm>
            <a:off x="-3048" y="-141758"/>
            <a:ext cx="12191999" cy="6857990"/>
          </a:xfrm>
          <a:prstGeom prst="rect">
            <a:avLst/>
          </a:prstGeom>
        </p:spPr>
      </p:pic>
      <p:sp>
        <p:nvSpPr>
          <p:cNvPr id="12" name="Rectangle 11">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721CB90-45EB-519B-745D-75F18991E4FF}"/>
              </a:ext>
            </a:extLst>
          </p:cNvPr>
          <p:cNvSpPr>
            <a:spLocks noGrp="1"/>
          </p:cNvSpPr>
          <p:nvPr>
            <p:ph type="ctrTitle"/>
          </p:nvPr>
        </p:nvSpPr>
        <p:spPr>
          <a:xfrm>
            <a:off x="971603" y="0"/>
            <a:ext cx="10058400" cy="3574778"/>
          </a:xfrm>
          <a:effectLst>
            <a:outerShdw blurRad="50800" dist="38100" dir="2700000" algn="tl" rotWithShape="0">
              <a:prstClr val="black">
                <a:alpha val="40000"/>
              </a:prstClr>
            </a:outerShdw>
          </a:effectLst>
        </p:spPr>
        <p:txBody>
          <a:bodyPr>
            <a:normAutofit/>
          </a:bodyPr>
          <a:lstStyle/>
          <a:p>
            <a:r>
              <a:rPr lang="en-GB" sz="5200" dirty="0">
                <a:latin typeface="-apple-system"/>
              </a:rPr>
              <a:t>Classification model building</a:t>
            </a:r>
            <a:endParaRPr lang="en-US" sz="5200" dirty="0">
              <a:latin typeface="-apple-system"/>
            </a:endParaRPr>
          </a:p>
        </p:txBody>
      </p:sp>
    </p:spTree>
    <p:extLst>
      <p:ext uri="{BB962C8B-B14F-4D97-AF65-F5344CB8AC3E}">
        <p14:creationId xmlns:p14="http://schemas.microsoft.com/office/powerpoint/2010/main" val="28177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4F10A1-781D-9B83-3DEF-4176A73002B1}"/>
              </a:ext>
            </a:extLst>
          </p:cNvPr>
          <p:cNvSpPr>
            <a:spLocks noGrp="1"/>
          </p:cNvSpPr>
          <p:nvPr>
            <p:ph type="title"/>
          </p:nvPr>
        </p:nvSpPr>
        <p:spPr/>
        <p:txBody>
          <a:bodyPr/>
          <a:lstStyle/>
          <a:p>
            <a:r>
              <a:rPr lang="en-US" altLang="zh-CN" dirty="0"/>
              <a:t>Supervised Machine Learning</a:t>
            </a:r>
          </a:p>
        </p:txBody>
      </p:sp>
      <p:sp>
        <p:nvSpPr>
          <p:cNvPr id="3" name="文本框 2">
            <a:extLst>
              <a:ext uri="{FF2B5EF4-FFF2-40B4-BE49-F238E27FC236}">
                <a16:creationId xmlns:a16="http://schemas.microsoft.com/office/drawing/2014/main" id="{AF679196-0590-A994-7318-33F5DB19AC3A}"/>
              </a:ext>
            </a:extLst>
          </p:cNvPr>
          <p:cNvSpPr txBox="1"/>
          <p:nvPr/>
        </p:nvSpPr>
        <p:spPr>
          <a:xfrm>
            <a:off x="838200" y="1605436"/>
            <a:ext cx="9248702" cy="1200329"/>
          </a:xfrm>
          <a:prstGeom prst="rect">
            <a:avLst/>
          </a:prstGeom>
          <a:noFill/>
        </p:spPr>
        <p:txBody>
          <a:bodyPr wrap="square" rtlCol="0">
            <a:spAutoFit/>
          </a:bodyPr>
          <a:lstStyle/>
          <a:p>
            <a:r>
              <a:rPr lang="en-US" dirty="0"/>
              <a:t>Predict i</a:t>
            </a:r>
            <a:r>
              <a:rPr lang="en-US" b="0" dirty="0">
                <a:effectLst/>
              </a:rPr>
              <a:t>f a player has potential to be a All-</a:t>
            </a:r>
            <a:r>
              <a:rPr lang="en-US" dirty="0"/>
              <a:t>S</a:t>
            </a:r>
            <a:r>
              <a:rPr lang="en-US" b="0" dirty="0">
                <a:effectLst/>
              </a:rPr>
              <a:t>tar player or only a role </a:t>
            </a:r>
            <a:r>
              <a:rPr lang="en-US" b="0" dirty="0" err="1">
                <a:effectLst/>
              </a:rPr>
              <a:t>palyer</a:t>
            </a:r>
            <a:r>
              <a:rPr lang="en-US" b="0" dirty="0">
                <a:effectLst/>
              </a:rPr>
              <a:t> based on their statistics and attributes in early career.</a:t>
            </a:r>
          </a:p>
          <a:p>
            <a:endParaRPr lang="en-US" dirty="0">
              <a:latin typeface="Calibri Light" panose="020F0302020204030204" pitchFamily="34" charset="0"/>
              <a:cs typeface="Calibri Light" panose="020F0302020204030204" pitchFamily="34" charset="0"/>
            </a:endParaRPr>
          </a:p>
          <a:p>
            <a:r>
              <a:rPr lang="en-US" b="0" dirty="0">
                <a:effectLst/>
                <a:latin typeface="Calibri Light" panose="020F0302020204030204" pitchFamily="34" charset="0"/>
                <a:cs typeface="Calibri Light" panose="020F0302020204030204" pitchFamily="34" charset="0"/>
              </a:rPr>
              <a:t>*early career: players’ stats </a:t>
            </a:r>
            <a:r>
              <a:rPr lang="en-US" dirty="0">
                <a:latin typeface="Calibri Light" panose="020F0302020204030204" pitchFamily="34" charset="0"/>
                <a:cs typeface="Calibri Light" panose="020F0302020204030204" pitchFamily="34" charset="0"/>
              </a:rPr>
              <a:t>of their first year in the NBA</a:t>
            </a:r>
            <a:endParaRPr lang="en-US" dirty="0"/>
          </a:p>
        </p:txBody>
      </p:sp>
      <p:sp>
        <p:nvSpPr>
          <p:cNvPr id="4" name="文本框 3">
            <a:extLst>
              <a:ext uri="{FF2B5EF4-FFF2-40B4-BE49-F238E27FC236}">
                <a16:creationId xmlns:a16="http://schemas.microsoft.com/office/drawing/2014/main" id="{DAE80180-7E02-ECE4-9F98-4CC2AF9CCB5D}"/>
              </a:ext>
            </a:extLst>
          </p:cNvPr>
          <p:cNvSpPr txBox="1"/>
          <p:nvPr/>
        </p:nvSpPr>
        <p:spPr>
          <a:xfrm>
            <a:off x="838200" y="3429000"/>
            <a:ext cx="9477153" cy="1200329"/>
          </a:xfrm>
          <a:prstGeom prst="rect">
            <a:avLst/>
          </a:prstGeom>
          <a:noFill/>
        </p:spPr>
        <p:txBody>
          <a:bodyPr wrap="square" rtlCol="0">
            <a:spAutoFit/>
          </a:bodyPr>
          <a:lstStyle/>
          <a:p>
            <a:r>
              <a:rPr lang="en-GB" dirty="0"/>
              <a:t>X= height, weight, average points, average assists, average rebounds stats of first year of players who have ever been selected to All-Star Game in their career.</a:t>
            </a:r>
          </a:p>
          <a:p>
            <a:endParaRPr lang="en-GB" dirty="0"/>
          </a:p>
          <a:p>
            <a:r>
              <a:rPr lang="en-GB" dirty="0"/>
              <a:t>y= Whether the players have been selected for All-Star Game (Binary).</a:t>
            </a:r>
            <a:endParaRPr lang="en-US" dirty="0"/>
          </a:p>
        </p:txBody>
      </p:sp>
    </p:spTree>
    <p:extLst>
      <p:ext uri="{BB962C8B-B14F-4D97-AF65-F5344CB8AC3E}">
        <p14:creationId xmlns:p14="http://schemas.microsoft.com/office/powerpoint/2010/main" val="1983050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4F10A1-781D-9B83-3DEF-4176A73002B1}"/>
              </a:ext>
            </a:extLst>
          </p:cNvPr>
          <p:cNvSpPr>
            <a:spLocks noGrp="1"/>
          </p:cNvSpPr>
          <p:nvPr>
            <p:ph type="title"/>
          </p:nvPr>
        </p:nvSpPr>
        <p:spPr/>
        <p:txBody>
          <a:bodyPr/>
          <a:lstStyle/>
          <a:p>
            <a:r>
              <a:rPr lang="en-US" altLang="zh-CN" dirty="0"/>
              <a:t>Supervised Machine Learning</a:t>
            </a:r>
          </a:p>
        </p:txBody>
      </p:sp>
      <p:sp>
        <p:nvSpPr>
          <p:cNvPr id="3" name="文本框 2">
            <a:extLst>
              <a:ext uri="{FF2B5EF4-FFF2-40B4-BE49-F238E27FC236}">
                <a16:creationId xmlns:a16="http://schemas.microsoft.com/office/drawing/2014/main" id="{AF679196-0590-A994-7318-33F5DB19AC3A}"/>
              </a:ext>
            </a:extLst>
          </p:cNvPr>
          <p:cNvSpPr txBox="1"/>
          <p:nvPr/>
        </p:nvSpPr>
        <p:spPr>
          <a:xfrm>
            <a:off x="838200" y="1590347"/>
            <a:ext cx="9248702" cy="1138773"/>
          </a:xfrm>
          <a:prstGeom prst="rect">
            <a:avLst/>
          </a:prstGeom>
          <a:noFill/>
        </p:spPr>
        <p:txBody>
          <a:bodyPr wrap="square" rtlCol="0">
            <a:spAutoFit/>
          </a:bodyPr>
          <a:lstStyle/>
          <a:p>
            <a:r>
              <a:rPr lang="en-US" sz="3200" dirty="0">
                <a:solidFill>
                  <a:srgbClr val="FF0000"/>
                </a:solidFill>
              </a:rPr>
              <a:t>!</a:t>
            </a:r>
            <a:r>
              <a:rPr lang="en-US" dirty="0"/>
              <a:t> Imbalanced dataset</a:t>
            </a:r>
          </a:p>
          <a:p>
            <a:endParaRPr lang="en-US" dirty="0"/>
          </a:p>
          <a:p>
            <a:r>
              <a:rPr lang="en-US" dirty="0"/>
              <a:t>Only 50 All-Star Player in the dataset with over 1000 rows.</a:t>
            </a:r>
          </a:p>
        </p:txBody>
      </p:sp>
      <p:pic>
        <p:nvPicPr>
          <p:cNvPr id="6" name="图片 5">
            <a:extLst>
              <a:ext uri="{FF2B5EF4-FFF2-40B4-BE49-F238E27FC236}">
                <a16:creationId xmlns:a16="http://schemas.microsoft.com/office/drawing/2014/main" id="{93172CC8-8AC2-68F2-8555-C9A73E1CE878}"/>
              </a:ext>
            </a:extLst>
          </p:cNvPr>
          <p:cNvPicPr>
            <a:picLocks noChangeAspect="1"/>
          </p:cNvPicPr>
          <p:nvPr/>
        </p:nvPicPr>
        <p:blipFill>
          <a:blip r:embed="rId2"/>
          <a:stretch>
            <a:fillRect/>
          </a:stretch>
        </p:blipFill>
        <p:spPr>
          <a:xfrm>
            <a:off x="630710" y="3508254"/>
            <a:ext cx="6343650" cy="600075"/>
          </a:xfrm>
          <a:prstGeom prst="rect">
            <a:avLst/>
          </a:prstGeom>
        </p:spPr>
      </p:pic>
      <p:sp>
        <p:nvSpPr>
          <p:cNvPr id="7" name="文本框 6">
            <a:extLst>
              <a:ext uri="{FF2B5EF4-FFF2-40B4-BE49-F238E27FC236}">
                <a16:creationId xmlns:a16="http://schemas.microsoft.com/office/drawing/2014/main" id="{8040CB8A-0E91-76F4-087E-2F565636DF13}"/>
              </a:ext>
            </a:extLst>
          </p:cNvPr>
          <p:cNvSpPr txBox="1"/>
          <p:nvPr/>
        </p:nvSpPr>
        <p:spPr>
          <a:xfrm>
            <a:off x="561426" y="3018565"/>
            <a:ext cx="6054571" cy="646331"/>
          </a:xfrm>
          <a:prstGeom prst="rect">
            <a:avLst/>
          </a:prstGeom>
          <a:noFill/>
        </p:spPr>
        <p:txBody>
          <a:bodyPr wrap="square" rtlCol="0">
            <a:spAutoFit/>
          </a:bodyPr>
          <a:lstStyle/>
          <a:p>
            <a:r>
              <a:rPr lang="en-US" b="1" dirty="0">
                <a:effectLst/>
                <a:latin typeface="Consolas" panose="020B0609020204030204" pitchFamily="49" charset="0"/>
              </a:rPr>
              <a:t>1. Oversample the minority class using SMOTE</a:t>
            </a:r>
          </a:p>
          <a:p>
            <a:endParaRPr lang="en-US" dirty="0"/>
          </a:p>
        </p:txBody>
      </p:sp>
      <p:pic>
        <p:nvPicPr>
          <p:cNvPr id="11" name="图片 10">
            <a:extLst>
              <a:ext uri="{FF2B5EF4-FFF2-40B4-BE49-F238E27FC236}">
                <a16:creationId xmlns:a16="http://schemas.microsoft.com/office/drawing/2014/main" id="{62F6D4CD-1CBF-C8FA-E7D3-D3730F1D08A1}"/>
              </a:ext>
            </a:extLst>
          </p:cNvPr>
          <p:cNvPicPr>
            <a:picLocks noChangeAspect="1"/>
          </p:cNvPicPr>
          <p:nvPr/>
        </p:nvPicPr>
        <p:blipFill rotWithShape="1">
          <a:blip r:embed="rId3"/>
          <a:srcRect t="3051" r="4005" b="-1"/>
          <a:stretch/>
        </p:blipFill>
        <p:spPr>
          <a:xfrm>
            <a:off x="630710" y="4664149"/>
            <a:ext cx="5323523" cy="2101184"/>
          </a:xfrm>
          <a:prstGeom prst="rect">
            <a:avLst/>
          </a:prstGeom>
        </p:spPr>
      </p:pic>
      <p:sp>
        <p:nvSpPr>
          <p:cNvPr id="12" name="文本框 11">
            <a:extLst>
              <a:ext uri="{FF2B5EF4-FFF2-40B4-BE49-F238E27FC236}">
                <a16:creationId xmlns:a16="http://schemas.microsoft.com/office/drawing/2014/main" id="{403CD026-D6DE-645B-87E1-D47F2357B429}"/>
              </a:ext>
            </a:extLst>
          </p:cNvPr>
          <p:cNvSpPr txBox="1"/>
          <p:nvPr/>
        </p:nvSpPr>
        <p:spPr>
          <a:xfrm>
            <a:off x="561426" y="4162484"/>
            <a:ext cx="10306648" cy="646331"/>
          </a:xfrm>
          <a:prstGeom prst="rect">
            <a:avLst/>
          </a:prstGeom>
          <a:noFill/>
        </p:spPr>
        <p:txBody>
          <a:bodyPr wrap="square" rtlCol="0">
            <a:spAutoFit/>
          </a:bodyPr>
          <a:lstStyle/>
          <a:p>
            <a:r>
              <a:rPr lang="en-US" b="1" dirty="0">
                <a:effectLst/>
                <a:latin typeface="Consolas" panose="020B0609020204030204" pitchFamily="49" charset="0"/>
              </a:rPr>
              <a:t>2. Build up the stacking models with </a:t>
            </a:r>
            <a:r>
              <a:rPr lang="en-US" b="1" dirty="0" err="1">
                <a:effectLst/>
                <a:latin typeface="Consolas" panose="020B0609020204030204" pitchFamily="49" charset="0"/>
              </a:rPr>
              <a:t>Knn</a:t>
            </a:r>
            <a:r>
              <a:rPr lang="en-US" b="1" dirty="0">
                <a:effectLst/>
                <a:latin typeface="Consolas" panose="020B0609020204030204" pitchFamily="49" charset="0"/>
              </a:rPr>
              <a:t>, Decision tree and </a:t>
            </a:r>
            <a:r>
              <a:rPr lang="en-US" b="1" dirty="0" err="1">
                <a:effectLst/>
                <a:latin typeface="Consolas" panose="020B0609020204030204" pitchFamily="49" charset="0"/>
              </a:rPr>
              <a:t>ann</a:t>
            </a:r>
            <a:r>
              <a:rPr lang="en-US" b="1" dirty="0">
                <a:effectLst/>
                <a:latin typeface="Consolas" panose="020B0609020204030204" pitchFamily="49" charset="0"/>
              </a:rPr>
              <a:t> models.</a:t>
            </a:r>
          </a:p>
          <a:p>
            <a:endParaRPr lang="en-US" dirty="0"/>
          </a:p>
        </p:txBody>
      </p:sp>
      <p:sp>
        <p:nvSpPr>
          <p:cNvPr id="14" name="文本框 13">
            <a:extLst>
              <a:ext uri="{FF2B5EF4-FFF2-40B4-BE49-F238E27FC236}">
                <a16:creationId xmlns:a16="http://schemas.microsoft.com/office/drawing/2014/main" id="{DD833415-4857-CA55-7311-74764DD4C603}"/>
              </a:ext>
            </a:extLst>
          </p:cNvPr>
          <p:cNvSpPr txBox="1"/>
          <p:nvPr/>
        </p:nvSpPr>
        <p:spPr>
          <a:xfrm>
            <a:off x="6882810" y="6003483"/>
            <a:ext cx="6096000" cy="369332"/>
          </a:xfrm>
          <a:prstGeom prst="rect">
            <a:avLst/>
          </a:prstGeom>
          <a:noFill/>
        </p:spPr>
        <p:txBody>
          <a:bodyPr wrap="square">
            <a:spAutoFit/>
          </a:bodyPr>
          <a:lstStyle/>
          <a:p>
            <a:r>
              <a:rPr lang="en-US" dirty="0">
                <a:latin typeface="Consolas" panose="020B0609020204030204" pitchFamily="49" charset="0"/>
              </a:rPr>
              <a:t>Accuracy:</a:t>
            </a:r>
            <a:r>
              <a:rPr lang="en-US" b="0" i="0" dirty="0">
                <a:effectLst/>
                <a:latin typeface="Consolas" panose="020B0609020204030204" pitchFamily="49" charset="0"/>
              </a:rPr>
              <a:t>0.8973105134474327</a:t>
            </a:r>
            <a:endParaRPr lang="en-US" dirty="0"/>
          </a:p>
        </p:txBody>
      </p:sp>
    </p:spTree>
    <p:extLst>
      <p:ext uri="{BB962C8B-B14F-4D97-AF65-F5344CB8AC3E}">
        <p14:creationId xmlns:p14="http://schemas.microsoft.com/office/powerpoint/2010/main" val="745049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4F10A1-781D-9B83-3DEF-4176A73002B1}"/>
              </a:ext>
            </a:extLst>
          </p:cNvPr>
          <p:cNvSpPr>
            <a:spLocks noGrp="1"/>
          </p:cNvSpPr>
          <p:nvPr>
            <p:ph type="title"/>
          </p:nvPr>
        </p:nvSpPr>
        <p:spPr/>
        <p:txBody>
          <a:bodyPr/>
          <a:lstStyle/>
          <a:p>
            <a:r>
              <a:rPr lang="en-US" b="1" dirty="0"/>
              <a:t>Research Purpose</a:t>
            </a:r>
          </a:p>
        </p:txBody>
      </p:sp>
      <p:sp>
        <p:nvSpPr>
          <p:cNvPr id="3" name="内容占位符 2">
            <a:extLst>
              <a:ext uri="{FF2B5EF4-FFF2-40B4-BE49-F238E27FC236}">
                <a16:creationId xmlns:a16="http://schemas.microsoft.com/office/drawing/2014/main" id="{09148998-17BF-5120-C3A8-7083C6929D4F}"/>
              </a:ext>
            </a:extLst>
          </p:cNvPr>
          <p:cNvSpPr>
            <a:spLocks noGrp="1"/>
          </p:cNvSpPr>
          <p:nvPr>
            <p:ph idx="1"/>
          </p:nvPr>
        </p:nvSpPr>
        <p:spPr>
          <a:xfrm>
            <a:off x="810491" y="1774865"/>
            <a:ext cx="10515600" cy="1977448"/>
          </a:xfrm>
        </p:spPr>
        <p:txBody>
          <a:bodyPr>
            <a:normAutofit fontScale="25000" lnSpcReduction="20000"/>
          </a:bodyPr>
          <a:lstStyle/>
          <a:p>
            <a:pPr marL="0" indent="0">
              <a:lnSpc>
                <a:spcPct val="120000"/>
              </a:lnSpc>
              <a:spcBef>
                <a:spcPts val="0"/>
              </a:spcBef>
              <a:buFont typeface="+mj-lt"/>
              <a:buAutoNum type="arabicPeriod"/>
            </a:pPr>
            <a:r>
              <a:rPr lang="en-US" sz="7200" b="0" i="0" dirty="0">
                <a:solidFill>
                  <a:srgbClr val="1F2328"/>
                </a:solidFill>
                <a:effectLst/>
                <a:latin typeface="-apple-system"/>
              </a:rPr>
              <a:t> This project can provide valuable insights to stakeholders in the NBA, sports betting and fantasy sports communities, helping them to make more informed decisions and to gain a competitive edge. For example, teams could use the data to identify players with good potential or to avoid selecting players who are unlikely to succeed in the NBA based on their early career statistics.</a:t>
            </a:r>
          </a:p>
          <a:p>
            <a:pPr marL="0" indent="0">
              <a:lnSpc>
                <a:spcPct val="120000"/>
              </a:lnSpc>
              <a:spcBef>
                <a:spcPts val="0"/>
              </a:spcBef>
              <a:buFont typeface="+mj-lt"/>
              <a:buAutoNum type="arabicPeriod"/>
            </a:pPr>
            <a:endParaRPr lang="en-US" sz="7200" b="0" i="0" dirty="0">
              <a:solidFill>
                <a:srgbClr val="1F2328"/>
              </a:solidFill>
              <a:effectLst/>
              <a:latin typeface="-apple-system"/>
            </a:endParaRPr>
          </a:p>
          <a:p>
            <a:pPr marL="0" indent="0">
              <a:lnSpc>
                <a:spcPct val="120000"/>
              </a:lnSpc>
              <a:buNone/>
            </a:pPr>
            <a:r>
              <a:rPr lang="en-US" sz="7200" b="0" i="0" dirty="0">
                <a:solidFill>
                  <a:srgbClr val="1F2328"/>
                </a:solidFill>
                <a:effectLst/>
                <a:latin typeface="-apple-system"/>
              </a:rPr>
              <a:t>2.  Interesting insight on League development, which would be beneficial to wider stakeholder groups to see the development trend and conduct further research.</a:t>
            </a:r>
          </a:p>
          <a:p>
            <a:endParaRPr lang="en-US" dirty="0"/>
          </a:p>
        </p:txBody>
      </p:sp>
      <p:sp>
        <p:nvSpPr>
          <p:cNvPr id="5" name="内容占位符 2">
            <a:extLst>
              <a:ext uri="{FF2B5EF4-FFF2-40B4-BE49-F238E27FC236}">
                <a16:creationId xmlns:a16="http://schemas.microsoft.com/office/drawing/2014/main" id="{BDC0DACD-947F-6F71-37B5-6DB59A8C98AC}"/>
              </a:ext>
            </a:extLst>
          </p:cNvPr>
          <p:cNvSpPr txBox="1">
            <a:spLocks/>
          </p:cNvSpPr>
          <p:nvPr/>
        </p:nvSpPr>
        <p:spPr>
          <a:xfrm>
            <a:off x="810491" y="4387418"/>
            <a:ext cx="10515600" cy="19774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7" name="文本框 6">
            <a:extLst>
              <a:ext uri="{FF2B5EF4-FFF2-40B4-BE49-F238E27FC236}">
                <a16:creationId xmlns:a16="http://schemas.microsoft.com/office/drawing/2014/main" id="{B82C9E63-8644-D762-D9F2-80C609121EBC}"/>
              </a:ext>
            </a:extLst>
          </p:cNvPr>
          <p:cNvSpPr txBox="1"/>
          <p:nvPr/>
        </p:nvSpPr>
        <p:spPr>
          <a:xfrm>
            <a:off x="838200" y="4387418"/>
            <a:ext cx="10321638" cy="1908215"/>
          </a:xfrm>
          <a:prstGeom prst="rect">
            <a:avLst/>
          </a:prstGeom>
          <a:noFill/>
        </p:spPr>
        <p:txBody>
          <a:bodyPr wrap="square">
            <a:spAutoFit/>
          </a:bodyPr>
          <a:lstStyle/>
          <a:p>
            <a:pPr algn="l">
              <a:spcAft>
                <a:spcPts val="1200"/>
              </a:spcAft>
            </a:pPr>
            <a:r>
              <a:rPr lang="en-US" b="1" i="0" dirty="0">
                <a:solidFill>
                  <a:srgbClr val="1F2328"/>
                </a:solidFill>
                <a:effectLst/>
                <a:latin typeface="-apple-system"/>
              </a:rPr>
              <a:t>Dataset:</a:t>
            </a:r>
          </a:p>
          <a:p>
            <a:pPr algn="l">
              <a:buFont typeface="+mj-lt"/>
              <a:buAutoNum type="arabicPeriod"/>
            </a:pPr>
            <a:r>
              <a:rPr lang="en-US" b="0" i="0" dirty="0">
                <a:solidFill>
                  <a:srgbClr val="1F2328"/>
                </a:solidFill>
                <a:effectLst/>
                <a:latin typeface="-apple-system"/>
              </a:rPr>
              <a:t>NBA Draft Basketball Player Data 1989-2021: </a:t>
            </a:r>
            <a:r>
              <a:rPr lang="en-US" b="0" i="0" u="none" strike="noStrike" dirty="0">
                <a:solidFill>
                  <a:srgbClr val="1F2328"/>
                </a:solidFill>
                <a:effectLst/>
                <a:latin typeface="-apple-system"/>
                <a:hlinkClick r:id="rId3"/>
              </a:rPr>
              <a:t>https://www.kaggle.com/datasets/mattop/nba-draft-basketball-player-data-19892021?select=nbaplayersdraft.csv</a:t>
            </a:r>
            <a:endParaRPr lang="en-US" b="0" i="0" u="none" strike="noStrike" dirty="0">
              <a:solidFill>
                <a:srgbClr val="1F2328"/>
              </a:solidFill>
              <a:effectLst/>
              <a:latin typeface="-apple-system"/>
            </a:endParaRPr>
          </a:p>
          <a:p>
            <a:pPr algn="l">
              <a:buFont typeface="+mj-lt"/>
              <a:buAutoNum type="arabicPeriod"/>
            </a:pPr>
            <a:endParaRPr lang="en-US" b="0" i="0" dirty="0">
              <a:solidFill>
                <a:srgbClr val="1F2328"/>
              </a:solidFill>
              <a:effectLst/>
              <a:latin typeface="-apple-system"/>
            </a:endParaRPr>
          </a:p>
          <a:p>
            <a:pPr algn="l">
              <a:buFont typeface="+mj-lt"/>
              <a:buAutoNum type="arabicPeriod"/>
            </a:pPr>
            <a:r>
              <a:rPr lang="en-US" b="0" i="0" dirty="0">
                <a:solidFill>
                  <a:srgbClr val="1F2328"/>
                </a:solidFill>
                <a:effectLst/>
                <a:latin typeface="-apple-system"/>
              </a:rPr>
              <a:t>NBA Players Biometric, biographic and basic box score features from 1996 to 2021 </a:t>
            </a:r>
            <a:r>
              <a:rPr lang="en-US" b="0" i="0" dirty="0" err="1">
                <a:solidFill>
                  <a:srgbClr val="1F2328"/>
                </a:solidFill>
                <a:effectLst/>
                <a:latin typeface="-apple-system"/>
              </a:rPr>
              <a:t>season_</a:t>
            </a:r>
            <a:r>
              <a:rPr lang="en-US" b="0" i="0" u="none" strike="noStrike" dirty="0" err="1">
                <a:solidFill>
                  <a:srgbClr val="1F2328"/>
                </a:solidFill>
                <a:effectLst/>
                <a:latin typeface="-apple-system"/>
                <a:hlinkClick r:id="rId4"/>
              </a:rPr>
              <a:t>https</a:t>
            </a:r>
            <a:r>
              <a:rPr lang="en-US" b="0" i="0" u="none" strike="noStrike" dirty="0">
                <a:solidFill>
                  <a:srgbClr val="1F2328"/>
                </a:solidFill>
                <a:effectLst/>
                <a:latin typeface="-apple-system"/>
                <a:hlinkClick r:id="rId4"/>
              </a:rPr>
              <a:t>://www.kaggle.com/datasets/justinas/nba-players-data</a:t>
            </a:r>
            <a:endParaRPr lang="en-US" b="0" i="0" dirty="0">
              <a:solidFill>
                <a:srgbClr val="1F2328"/>
              </a:solidFill>
              <a:effectLst/>
              <a:latin typeface="-apple-system"/>
            </a:endParaRPr>
          </a:p>
        </p:txBody>
      </p:sp>
    </p:spTree>
    <p:extLst>
      <p:ext uri="{BB962C8B-B14F-4D97-AF65-F5344CB8AC3E}">
        <p14:creationId xmlns:p14="http://schemas.microsoft.com/office/powerpoint/2010/main" val="2153354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图片 4" descr="黑暗中亮着灯&#10;&#10;中度可信度描述已自动生成">
            <a:extLst>
              <a:ext uri="{FF2B5EF4-FFF2-40B4-BE49-F238E27FC236}">
                <a16:creationId xmlns:a16="http://schemas.microsoft.com/office/drawing/2014/main" id="{F674088D-2890-3119-7DD3-ACB24A35471D}"/>
              </a:ext>
            </a:extLst>
          </p:cNvPr>
          <p:cNvPicPr>
            <a:picLocks noChangeAspect="1"/>
          </p:cNvPicPr>
          <p:nvPr/>
        </p:nvPicPr>
        <p:blipFill rotWithShape="1">
          <a:blip r:embed="rId2"/>
          <a:srcRect l="1318" r="28753" b="-4"/>
          <a:stretch/>
        </p:blipFill>
        <p:spPr>
          <a:xfrm>
            <a:off x="-3048" y="-141758"/>
            <a:ext cx="12191999" cy="6857990"/>
          </a:xfrm>
          <a:prstGeom prst="rect">
            <a:avLst/>
          </a:prstGeom>
        </p:spPr>
      </p:pic>
      <p:sp>
        <p:nvSpPr>
          <p:cNvPr id="12" name="Rectangle 11">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721CB90-45EB-519B-745D-75F18991E4FF}"/>
              </a:ext>
            </a:extLst>
          </p:cNvPr>
          <p:cNvSpPr>
            <a:spLocks noGrp="1"/>
          </p:cNvSpPr>
          <p:nvPr>
            <p:ph type="ctrTitle"/>
          </p:nvPr>
        </p:nvSpPr>
        <p:spPr>
          <a:xfrm>
            <a:off x="971603" y="0"/>
            <a:ext cx="10058400" cy="3574778"/>
          </a:xfrm>
          <a:effectLst>
            <a:outerShdw blurRad="50800" dist="38100" dir="2700000" algn="tl" rotWithShape="0">
              <a:prstClr val="black">
                <a:alpha val="40000"/>
              </a:prstClr>
            </a:outerShdw>
          </a:effectLst>
        </p:spPr>
        <p:txBody>
          <a:bodyPr>
            <a:normAutofit/>
          </a:bodyPr>
          <a:lstStyle/>
          <a:p>
            <a:r>
              <a:rPr lang="en-GB" sz="5200" dirty="0">
                <a:latin typeface="-apple-system"/>
              </a:rPr>
              <a:t>Deployment</a:t>
            </a:r>
            <a:endParaRPr lang="en-US" sz="5200" dirty="0">
              <a:latin typeface="-apple-system"/>
            </a:endParaRPr>
          </a:p>
        </p:txBody>
      </p:sp>
    </p:spTree>
    <p:extLst>
      <p:ext uri="{BB962C8B-B14F-4D97-AF65-F5344CB8AC3E}">
        <p14:creationId xmlns:p14="http://schemas.microsoft.com/office/powerpoint/2010/main" val="1704517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4F10A1-781D-9B83-3DEF-4176A73002B1}"/>
              </a:ext>
            </a:extLst>
          </p:cNvPr>
          <p:cNvSpPr>
            <a:spLocks noGrp="1"/>
          </p:cNvSpPr>
          <p:nvPr>
            <p:ph type="title"/>
          </p:nvPr>
        </p:nvSpPr>
        <p:spPr/>
        <p:txBody>
          <a:bodyPr/>
          <a:lstStyle/>
          <a:p>
            <a:r>
              <a:rPr lang="en-US" altLang="zh-CN" dirty="0"/>
              <a:t>Data Application Deployment</a:t>
            </a:r>
          </a:p>
        </p:txBody>
      </p:sp>
      <p:sp>
        <p:nvSpPr>
          <p:cNvPr id="3" name="文本框 2">
            <a:extLst>
              <a:ext uri="{FF2B5EF4-FFF2-40B4-BE49-F238E27FC236}">
                <a16:creationId xmlns:a16="http://schemas.microsoft.com/office/drawing/2014/main" id="{AF679196-0590-A994-7318-33F5DB19AC3A}"/>
              </a:ext>
            </a:extLst>
          </p:cNvPr>
          <p:cNvSpPr txBox="1"/>
          <p:nvPr/>
        </p:nvSpPr>
        <p:spPr>
          <a:xfrm>
            <a:off x="838200" y="1605436"/>
            <a:ext cx="9248702" cy="923330"/>
          </a:xfrm>
          <a:prstGeom prst="rect">
            <a:avLst/>
          </a:prstGeom>
          <a:noFill/>
        </p:spPr>
        <p:txBody>
          <a:bodyPr wrap="square" rtlCol="0">
            <a:spAutoFit/>
          </a:bodyPr>
          <a:lstStyle/>
          <a:p>
            <a:r>
              <a:rPr lang="en-US" b="0" i="0" dirty="0">
                <a:solidFill>
                  <a:srgbClr val="1F2328"/>
                </a:solidFill>
                <a:effectLst/>
                <a:latin typeface="-apple-system"/>
              </a:rPr>
              <a:t>Deploy the above clustering and classification model through </a:t>
            </a:r>
            <a:r>
              <a:rPr lang="en-US" b="0" i="0" dirty="0" err="1">
                <a:solidFill>
                  <a:srgbClr val="1F2328"/>
                </a:solidFill>
                <a:effectLst/>
                <a:latin typeface="-apple-system"/>
              </a:rPr>
              <a:t>Streamlit</a:t>
            </a:r>
            <a:r>
              <a:rPr lang="en-US" b="0" i="0" dirty="0">
                <a:solidFill>
                  <a:srgbClr val="1F2328"/>
                </a:solidFill>
                <a:effectLst/>
                <a:latin typeface="-apple-system"/>
              </a:rPr>
              <a:t>. Users could input a player's weight, height, and stats in their early career and predict their tactic and commercial value in the future.</a:t>
            </a:r>
            <a:endParaRPr lang="en-US" dirty="0"/>
          </a:p>
        </p:txBody>
      </p:sp>
    </p:spTree>
    <p:extLst>
      <p:ext uri="{BB962C8B-B14F-4D97-AF65-F5344CB8AC3E}">
        <p14:creationId xmlns:p14="http://schemas.microsoft.com/office/powerpoint/2010/main" val="2702682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图片 4" descr="黑暗中亮着灯&#10;&#10;中度可信度描述已自动生成">
            <a:extLst>
              <a:ext uri="{FF2B5EF4-FFF2-40B4-BE49-F238E27FC236}">
                <a16:creationId xmlns:a16="http://schemas.microsoft.com/office/drawing/2014/main" id="{F674088D-2890-3119-7DD3-ACB24A35471D}"/>
              </a:ext>
            </a:extLst>
          </p:cNvPr>
          <p:cNvPicPr>
            <a:picLocks noChangeAspect="1"/>
          </p:cNvPicPr>
          <p:nvPr/>
        </p:nvPicPr>
        <p:blipFill rotWithShape="1">
          <a:blip r:embed="rId2"/>
          <a:srcRect l="1318" r="28753" b="-4"/>
          <a:stretch/>
        </p:blipFill>
        <p:spPr>
          <a:xfrm>
            <a:off x="1" y="-425292"/>
            <a:ext cx="12191999" cy="6857990"/>
          </a:xfrm>
          <a:prstGeom prst="rect">
            <a:avLst/>
          </a:prstGeom>
        </p:spPr>
      </p:pic>
      <p:sp>
        <p:nvSpPr>
          <p:cNvPr id="12" name="Rectangle 11">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721CB90-45EB-519B-745D-75F18991E4FF}"/>
              </a:ext>
            </a:extLst>
          </p:cNvPr>
          <p:cNvSpPr>
            <a:spLocks noGrp="1"/>
          </p:cNvSpPr>
          <p:nvPr>
            <p:ph type="ctrTitle"/>
          </p:nvPr>
        </p:nvSpPr>
        <p:spPr>
          <a:xfrm>
            <a:off x="971603" y="0"/>
            <a:ext cx="10058400" cy="3574778"/>
          </a:xfrm>
          <a:effectLst>
            <a:outerShdw blurRad="50800" dist="38100" dir="2700000" algn="tl" rotWithShape="0">
              <a:prstClr val="black">
                <a:alpha val="40000"/>
              </a:prstClr>
            </a:outerShdw>
          </a:effectLst>
        </p:spPr>
        <p:txBody>
          <a:bodyPr>
            <a:normAutofit/>
          </a:bodyPr>
          <a:lstStyle/>
          <a:p>
            <a:r>
              <a:rPr lang="en-GB" sz="5200" dirty="0">
                <a:latin typeface="-apple-system"/>
              </a:rPr>
              <a:t>Thanks for listening</a:t>
            </a:r>
            <a:endParaRPr lang="en-US" sz="5200" dirty="0">
              <a:latin typeface="-apple-system"/>
            </a:endParaRPr>
          </a:p>
        </p:txBody>
      </p:sp>
    </p:spTree>
    <p:extLst>
      <p:ext uri="{BB962C8B-B14F-4D97-AF65-F5344CB8AC3E}">
        <p14:creationId xmlns:p14="http://schemas.microsoft.com/office/powerpoint/2010/main" val="1627012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4F10A1-781D-9B83-3DEF-4176A73002B1}"/>
              </a:ext>
            </a:extLst>
          </p:cNvPr>
          <p:cNvSpPr>
            <a:spLocks noGrp="1"/>
          </p:cNvSpPr>
          <p:nvPr>
            <p:ph type="title"/>
          </p:nvPr>
        </p:nvSpPr>
        <p:spPr/>
        <p:txBody>
          <a:bodyPr/>
          <a:lstStyle/>
          <a:p>
            <a:r>
              <a:rPr lang="en-US" b="1" dirty="0"/>
              <a:t>Outline</a:t>
            </a:r>
          </a:p>
        </p:txBody>
      </p:sp>
      <p:sp>
        <p:nvSpPr>
          <p:cNvPr id="5" name="内容占位符 2">
            <a:extLst>
              <a:ext uri="{FF2B5EF4-FFF2-40B4-BE49-F238E27FC236}">
                <a16:creationId xmlns:a16="http://schemas.microsoft.com/office/drawing/2014/main" id="{BDC0DACD-947F-6F71-37B5-6DB59A8C98AC}"/>
              </a:ext>
            </a:extLst>
          </p:cNvPr>
          <p:cNvSpPr txBox="1">
            <a:spLocks/>
          </p:cNvSpPr>
          <p:nvPr/>
        </p:nvSpPr>
        <p:spPr>
          <a:xfrm>
            <a:off x="810491" y="4387418"/>
            <a:ext cx="10515600" cy="19774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8" name="文本框 7">
            <a:extLst>
              <a:ext uri="{FF2B5EF4-FFF2-40B4-BE49-F238E27FC236}">
                <a16:creationId xmlns:a16="http://schemas.microsoft.com/office/drawing/2014/main" id="{572B506C-CF80-B94C-1B25-045B5151A1C4}"/>
              </a:ext>
            </a:extLst>
          </p:cNvPr>
          <p:cNvSpPr txBox="1"/>
          <p:nvPr/>
        </p:nvSpPr>
        <p:spPr>
          <a:xfrm>
            <a:off x="838200" y="1558088"/>
            <a:ext cx="10571018" cy="4998291"/>
          </a:xfrm>
          <a:prstGeom prst="rect">
            <a:avLst/>
          </a:prstGeom>
          <a:noFill/>
        </p:spPr>
        <p:txBody>
          <a:bodyPr wrap="square" rtlCol="0">
            <a:spAutoFit/>
          </a:bodyPr>
          <a:lstStyle/>
          <a:p>
            <a:pPr marL="342900" indent="-342900">
              <a:lnSpc>
                <a:spcPct val="120000"/>
              </a:lnSpc>
              <a:spcAft>
                <a:spcPts val="1200"/>
              </a:spcAft>
              <a:buAutoNum type="alphaUcPeriod"/>
            </a:pPr>
            <a:r>
              <a:rPr lang="en-US" altLang="zh-CN" sz="2800" b="1" dirty="0"/>
              <a:t> Exploratory analysis</a:t>
            </a:r>
          </a:p>
          <a:p>
            <a:pPr marL="342900" indent="-342900">
              <a:lnSpc>
                <a:spcPct val="120000"/>
              </a:lnSpc>
              <a:spcAft>
                <a:spcPts val="1200"/>
              </a:spcAft>
              <a:buAutoNum type="arabicPeriod"/>
            </a:pPr>
            <a:r>
              <a:rPr lang="en-US" altLang="zh-CN" dirty="0"/>
              <a:t>Top players</a:t>
            </a:r>
          </a:p>
          <a:p>
            <a:pPr marL="342900" indent="-342900">
              <a:lnSpc>
                <a:spcPct val="120000"/>
              </a:lnSpc>
              <a:spcAft>
                <a:spcPts val="1200"/>
              </a:spcAft>
              <a:buAutoNum type="arabicPeriod"/>
            </a:pPr>
            <a:r>
              <a:rPr lang="en-US" altLang="zh-CN" dirty="0"/>
              <a:t>Top-draft-pick players comparison</a:t>
            </a:r>
          </a:p>
          <a:p>
            <a:pPr marL="342900" indent="-342900">
              <a:lnSpc>
                <a:spcPct val="120000"/>
              </a:lnSpc>
              <a:spcAft>
                <a:spcPts val="1200"/>
              </a:spcAft>
              <a:buAutoNum type="arabicPeriod"/>
            </a:pPr>
            <a:r>
              <a:rPr lang="en-US" altLang="zh-CN" dirty="0"/>
              <a:t>International player trend</a:t>
            </a:r>
          </a:p>
          <a:p>
            <a:pPr marL="342900" indent="-342900">
              <a:lnSpc>
                <a:spcPct val="120000"/>
              </a:lnSpc>
              <a:spcAft>
                <a:spcPts val="1200"/>
              </a:spcAft>
              <a:buAutoNum type="arabicPeriod"/>
            </a:pPr>
            <a:r>
              <a:rPr lang="en-US" altLang="zh-CN" dirty="0"/>
              <a:t>College and player</a:t>
            </a:r>
          </a:p>
          <a:p>
            <a:pPr marL="342900" indent="-342900">
              <a:lnSpc>
                <a:spcPct val="120000"/>
              </a:lnSpc>
              <a:spcAft>
                <a:spcPts val="1200"/>
              </a:spcAft>
              <a:buAutoNum type="alphaUcPeriod" startAt="2"/>
            </a:pPr>
            <a:r>
              <a:rPr lang="en-US" sz="2800" b="1" dirty="0"/>
              <a:t>Unsupervised Machine Learning </a:t>
            </a:r>
            <a:r>
              <a:rPr lang="en-US" sz="2800" dirty="0"/>
              <a:t>-Position clustering</a:t>
            </a:r>
            <a:endParaRPr lang="en-US" dirty="0"/>
          </a:p>
          <a:p>
            <a:pPr marL="342900" indent="-342900">
              <a:lnSpc>
                <a:spcPct val="120000"/>
              </a:lnSpc>
              <a:spcAft>
                <a:spcPts val="1200"/>
              </a:spcAft>
              <a:buAutoNum type="alphaUcPeriod" startAt="3"/>
            </a:pPr>
            <a:r>
              <a:rPr lang="en-US" sz="2800" b="1" dirty="0"/>
              <a:t>Supervised Machine Learning -</a:t>
            </a:r>
            <a:r>
              <a:rPr lang="en-US" sz="2800" dirty="0"/>
              <a:t> Potential to be a star player</a:t>
            </a:r>
          </a:p>
          <a:p>
            <a:pPr marL="342900" indent="-342900">
              <a:lnSpc>
                <a:spcPct val="120000"/>
              </a:lnSpc>
              <a:spcAft>
                <a:spcPts val="1200"/>
              </a:spcAft>
              <a:buAutoNum type="alphaUcPeriod" startAt="3"/>
            </a:pPr>
            <a:r>
              <a:rPr lang="en-US" sz="2800" b="1" dirty="0"/>
              <a:t> Deployment </a:t>
            </a:r>
          </a:p>
          <a:p>
            <a:pPr marL="342900" indent="-342900">
              <a:buAutoNum type="alphaUcPeriod" startAt="3"/>
            </a:pPr>
            <a:endParaRPr lang="en-US" dirty="0"/>
          </a:p>
        </p:txBody>
      </p:sp>
    </p:spTree>
    <p:extLst>
      <p:ext uri="{BB962C8B-B14F-4D97-AF65-F5344CB8AC3E}">
        <p14:creationId xmlns:p14="http://schemas.microsoft.com/office/powerpoint/2010/main" val="3637754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图片 4" descr="黑暗中亮着灯&#10;&#10;中度可信度描述已自动生成">
            <a:extLst>
              <a:ext uri="{FF2B5EF4-FFF2-40B4-BE49-F238E27FC236}">
                <a16:creationId xmlns:a16="http://schemas.microsoft.com/office/drawing/2014/main" id="{F674088D-2890-3119-7DD3-ACB24A35471D}"/>
              </a:ext>
            </a:extLst>
          </p:cNvPr>
          <p:cNvPicPr>
            <a:picLocks noChangeAspect="1"/>
          </p:cNvPicPr>
          <p:nvPr/>
        </p:nvPicPr>
        <p:blipFill rotWithShape="1">
          <a:blip r:embed="rId2"/>
          <a:srcRect l="1318" r="28753" b="-4"/>
          <a:stretch/>
        </p:blipFill>
        <p:spPr>
          <a:xfrm>
            <a:off x="-3047" y="10"/>
            <a:ext cx="12191999" cy="6857990"/>
          </a:xfrm>
          <a:prstGeom prst="rect">
            <a:avLst/>
          </a:prstGeom>
        </p:spPr>
      </p:pic>
      <p:sp>
        <p:nvSpPr>
          <p:cNvPr id="12" name="Rectangle 11">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721CB90-45EB-519B-745D-75F18991E4FF}"/>
              </a:ext>
            </a:extLst>
          </p:cNvPr>
          <p:cNvSpPr>
            <a:spLocks noGrp="1"/>
          </p:cNvSpPr>
          <p:nvPr>
            <p:ph type="ctrTitle"/>
          </p:nvPr>
        </p:nvSpPr>
        <p:spPr>
          <a:xfrm>
            <a:off x="1063752" y="835912"/>
            <a:ext cx="10058400" cy="3574778"/>
          </a:xfrm>
          <a:effectLst>
            <a:outerShdw blurRad="50800" dist="38100" dir="2700000" algn="tl" rotWithShape="0">
              <a:prstClr val="black">
                <a:alpha val="40000"/>
              </a:prstClr>
            </a:outerShdw>
          </a:effectLst>
        </p:spPr>
        <p:txBody>
          <a:bodyPr>
            <a:normAutofit/>
          </a:bodyPr>
          <a:lstStyle/>
          <a:p>
            <a:r>
              <a:rPr lang="en-US" sz="5200" b="1" i="0" dirty="0">
                <a:effectLst/>
                <a:latin typeface="-apple-system"/>
              </a:rPr>
              <a:t>Exploratory Analysis</a:t>
            </a:r>
            <a:br>
              <a:rPr lang="en-US" sz="5200" b="1" i="0" dirty="0">
                <a:solidFill>
                  <a:srgbClr val="FFFFFF"/>
                </a:solidFill>
                <a:effectLst/>
                <a:latin typeface="-apple-system"/>
              </a:rPr>
            </a:br>
            <a:br>
              <a:rPr lang="en-US" sz="5200" dirty="0">
                <a:solidFill>
                  <a:srgbClr val="FFFFFF"/>
                </a:solidFill>
              </a:rPr>
            </a:br>
            <a:endParaRPr lang="en-US" sz="5200" dirty="0">
              <a:solidFill>
                <a:srgbClr val="FFFFFF"/>
              </a:solidFill>
            </a:endParaRPr>
          </a:p>
        </p:txBody>
      </p:sp>
    </p:spTree>
    <p:extLst>
      <p:ext uri="{BB962C8B-B14F-4D97-AF65-F5344CB8AC3E}">
        <p14:creationId xmlns:p14="http://schemas.microsoft.com/office/powerpoint/2010/main" val="4002408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4F10A1-781D-9B83-3DEF-4176A73002B1}"/>
              </a:ext>
            </a:extLst>
          </p:cNvPr>
          <p:cNvSpPr>
            <a:spLocks noGrp="1"/>
          </p:cNvSpPr>
          <p:nvPr>
            <p:ph type="title"/>
          </p:nvPr>
        </p:nvSpPr>
        <p:spPr/>
        <p:txBody>
          <a:bodyPr/>
          <a:lstStyle/>
          <a:p>
            <a:r>
              <a:rPr lang="en-US" b="1" dirty="0"/>
              <a:t>Top 5 Players-Greatest Finishing</a:t>
            </a:r>
          </a:p>
        </p:txBody>
      </p:sp>
      <p:sp>
        <p:nvSpPr>
          <p:cNvPr id="8" name="文本框 7">
            <a:extLst>
              <a:ext uri="{FF2B5EF4-FFF2-40B4-BE49-F238E27FC236}">
                <a16:creationId xmlns:a16="http://schemas.microsoft.com/office/drawing/2014/main" id="{572B506C-CF80-B94C-1B25-045B5151A1C4}"/>
              </a:ext>
            </a:extLst>
          </p:cNvPr>
          <p:cNvSpPr txBox="1"/>
          <p:nvPr/>
        </p:nvSpPr>
        <p:spPr>
          <a:xfrm>
            <a:off x="6384671" y="3273344"/>
            <a:ext cx="10571018" cy="800219"/>
          </a:xfrm>
          <a:prstGeom prst="rect">
            <a:avLst/>
          </a:prstGeom>
          <a:noFill/>
        </p:spPr>
        <p:txBody>
          <a:bodyPr wrap="square" rtlCol="0">
            <a:spAutoFit/>
          </a:bodyPr>
          <a:lstStyle/>
          <a:p>
            <a:pPr marL="342900" indent="-342900">
              <a:buAutoNum type="alphaUcPeriod" startAt="3"/>
            </a:pPr>
            <a:endParaRPr lang="en-US" dirty="0"/>
          </a:p>
          <a:p>
            <a:endParaRPr lang="en-US" sz="2800" dirty="0"/>
          </a:p>
        </p:txBody>
      </p:sp>
      <p:pic>
        <p:nvPicPr>
          <p:cNvPr id="1026" name="Picture 2" descr="Kevin Durant">
            <a:extLst>
              <a:ext uri="{FF2B5EF4-FFF2-40B4-BE49-F238E27FC236}">
                <a16:creationId xmlns:a16="http://schemas.microsoft.com/office/drawing/2014/main" id="{FE8D0106-CDDD-4F06-2A37-45689C7445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7692" y="1954964"/>
            <a:ext cx="2112506" cy="15330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Bron James">
            <a:extLst>
              <a:ext uri="{FF2B5EF4-FFF2-40B4-BE49-F238E27FC236}">
                <a16:creationId xmlns:a16="http://schemas.microsoft.com/office/drawing/2014/main" id="{9C8A7BB7-6E78-68D7-2BBC-308E50AC31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7193" y="1978479"/>
            <a:ext cx="2080104" cy="150956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llen Iverson | Philadelphia 76ers | NBA.com">
            <a:extLst>
              <a:ext uri="{FF2B5EF4-FFF2-40B4-BE49-F238E27FC236}">
                <a16:creationId xmlns:a16="http://schemas.microsoft.com/office/drawing/2014/main" id="{7E091E15-CE60-73D8-3AC5-ABBF20CC06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7814" y="2162477"/>
            <a:ext cx="1814057" cy="132556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uka Doncic">
            <a:extLst>
              <a:ext uri="{FF2B5EF4-FFF2-40B4-BE49-F238E27FC236}">
                <a16:creationId xmlns:a16="http://schemas.microsoft.com/office/drawing/2014/main" id="{D4595A29-11A9-2272-D13F-DEBD4B87BB5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21679" y="2003537"/>
            <a:ext cx="2080104" cy="150956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Joel Embiid">
            <a:extLst>
              <a:ext uri="{FF2B5EF4-FFF2-40B4-BE49-F238E27FC236}">
                <a16:creationId xmlns:a16="http://schemas.microsoft.com/office/drawing/2014/main" id="{CE982313-AF66-8B8E-D4D8-95502F175CF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77251" y="1986553"/>
            <a:ext cx="2112506" cy="1533076"/>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C245C01F-1EA2-08E0-4136-01D06F7A45E0}"/>
              </a:ext>
            </a:extLst>
          </p:cNvPr>
          <p:cNvSpPr txBox="1"/>
          <p:nvPr/>
        </p:nvSpPr>
        <p:spPr>
          <a:xfrm>
            <a:off x="1620981" y="3673453"/>
            <a:ext cx="1506211" cy="369332"/>
          </a:xfrm>
          <a:prstGeom prst="rect">
            <a:avLst/>
          </a:prstGeom>
          <a:noFill/>
        </p:spPr>
        <p:txBody>
          <a:bodyPr wrap="square" rtlCol="0">
            <a:spAutoFit/>
          </a:bodyPr>
          <a:lstStyle/>
          <a:p>
            <a:r>
              <a:rPr lang="en-US" b="0" i="0" dirty="0">
                <a:effectLst/>
                <a:latin typeface="Segoe WPC"/>
              </a:rPr>
              <a:t>Kevin Durant</a:t>
            </a:r>
            <a:endParaRPr lang="en-US" dirty="0"/>
          </a:p>
        </p:txBody>
      </p:sp>
      <p:sp>
        <p:nvSpPr>
          <p:cNvPr id="4" name="文本框 3">
            <a:extLst>
              <a:ext uri="{FF2B5EF4-FFF2-40B4-BE49-F238E27FC236}">
                <a16:creationId xmlns:a16="http://schemas.microsoft.com/office/drawing/2014/main" id="{24CDA063-7590-CDD2-2ACD-55754D836624}"/>
              </a:ext>
            </a:extLst>
          </p:cNvPr>
          <p:cNvSpPr txBox="1"/>
          <p:nvPr/>
        </p:nvSpPr>
        <p:spPr>
          <a:xfrm>
            <a:off x="3380199" y="3671947"/>
            <a:ext cx="1647616" cy="369332"/>
          </a:xfrm>
          <a:prstGeom prst="rect">
            <a:avLst/>
          </a:prstGeom>
          <a:noFill/>
        </p:spPr>
        <p:txBody>
          <a:bodyPr wrap="square" rtlCol="0">
            <a:spAutoFit/>
          </a:bodyPr>
          <a:lstStyle/>
          <a:p>
            <a:r>
              <a:rPr lang="en-US" b="0" i="0" dirty="0">
                <a:effectLst/>
                <a:latin typeface="Segoe WPC"/>
              </a:rPr>
              <a:t>LeBron James</a:t>
            </a:r>
            <a:endParaRPr lang="en-US" dirty="0"/>
          </a:p>
        </p:txBody>
      </p:sp>
      <p:sp>
        <p:nvSpPr>
          <p:cNvPr id="6" name="文本框 5">
            <a:extLst>
              <a:ext uri="{FF2B5EF4-FFF2-40B4-BE49-F238E27FC236}">
                <a16:creationId xmlns:a16="http://schemas.microsoft.com/office/drawing/2014/main" id="{471EE832-5343-0740-80E5-C519EACD412A}"/>
              </a:ext>
            </a:extLst>
          </p:cNvPr>
          <p:cNvSpPr txBox="1"/>
          <p:nvPr/>
        </p:nvSpPr>
        <p:spPr>
          <a:xfrm>
            <a:off x="5248410" y="3674626"/>
            <a:ext cx="1647616" cy="369332"/>
          </a:xfrm>
          <a:prstGeom prst="rect">
            <a:avLst/>
          </a:prstGeom>
          <a:noFill/>
        </p:spPr>
        <p:txBody>
          <a:bodyPr wrap="square" rtlCol="0">
            <a:spAutoFit/>
          </a:bodyPr>
          <a:lstStyle/>
          <a:p>
            <a:r>
              <a:rPr lang="en-US" b="0" i="0" dirty="0">
                <a:effectLst/>
                <a:latin typeface="Segoe WPC"/>
              </a:rPr>
              <a:t>Allen Iverson</a:t>
            </a:r>
            <a:endParaRPr lang="en-US" dirty="0"/>
          </a:p>
        </p:txBody>
      </p:sp>
      <p:sp>
        <p:nvSpPr>
          <p:cNvPr id="9" name="文本框 8">
            <a:extLst>
              <a:ext uri="{FF2B5EF4-FFF2-40B4-BE49-F238E27FC236}">
                <a16:creationId xmlns:a16="http://schemas.microsoft.com/office/drawing/2014/main" id="{A2E205D6-07E6-FD39-3547-8E3E39C168EC}"/>
              </a:ext>
            </a:extLst>
          </p:cNvPr>
          <p:cNvSpPr txBox="1"/>
          <p:nvPr/>
        </p:nvSpPr>
        <p:spPr>
          <a:xfrm>
            <a:off x="7114309" y="3704231"/>
            <a:ext cx="8478982" cy="369332"/>
          </a:xfrm>
          <a:prstGeom prst="rect">
            <a:avLst/>
          </a:prstGeom>
          <a:noFill/>
        </p:spPr>
        <p:txBody>
          <a:bodyPr wrap="square">
            <a:spAutoFit/>
          </a:bodyPr>
          <a:lstStyle/>
          <a:p>
            <a:r>
              <a:rPr lang="en-US" b="0" i="0" dirty="0">
                <a:effectLst/>
                <a:latin typeface="Segoe WPC"/>
              </a:rPr>
              <a:t>Luka </a:t>
            </a:r>
            <a:r>
              <a:rPr lang="en-US" b="0" i="0" dirty="0" err="1">
                <a:effectLst/>
                <a:latin typeface="Segoe WPC"/>
              </a:rPr>
              <a:t>Dončić</a:t>
            </a:r>
            <a:endParaRPr lang="en-US" dirty="0"/>
          </a:p>
        </p:txBody>
      </p:sp>
      <p:sp>
        <p:nvSpPr>
          <p:cNvPr id="10" name="文本框 9">
            <a:extLst>
              <a:ext uri="{FF2B5EF4-FFF2-40B4-BE49-F238E27FC236}">
                <a16:creationId xmlns:a16="http://schemas.microsoft.com/office/drawing/2014/main" id="{B94DA140-3605-3B32-B95D-212BB49C5C79}"/>
              </a:ext>
            </a:extLst>
          </p:cNvPr>
          <p:cNvSpPr txBox="1"/>
          <p:nvPr/>
        </p:nvSpPr>
        <p:spPr>
          <a:xfrm>
            <a:off x="8801783" y="3704231"/>
            <a:ext cx="1647616" cy="369332"/>
          </a:xfrm>
          <a:prstGeom prst="rect">
            <a:avLst/>
          </a:prstGeom>
          <a:noFill/>
        </p:spPr>
        <p:txBody>
          <a:bodyPr wrap="square" rtlCol="0">
            <a:spAutoFit/>
          </a:bodyPr>
          <a:lstStyle/>
          <a:p>
            <a:r>
              <a:rPr lang="en-US" b="0" i="0" dirty="0">
                <a:effectLst/>
                <a:latin typeface="Segoe WPC"/>
              </a:rPr>
              <a:t> Joel Embiid</a:t>
            </a:r>
            <a:endParaRPr lang="en-US" dirty="0"/>
          </a:p>
        </p:txBody>
      </p:sp>
      <p:sp>
        <p:nvSpPr>
          <p:cNvPr id="11" name="文本框 10">
            <a:extLst>
              <a:ext uri="{FF2B5EF4-FFF2-40B4-BE49-F238E27FC236}">
                <a16:creationId xmlns:a16="http://schemas.microsoft.com/office/drawing/2014/main" id="{F56595C5-B4A0-8B73-AEE1-ED0B857FAEF0}"/>
              </a:ext>
            </a:extLst>
          </p:cNvPr>
          <p:cNvSpPr txBox="1"/>
          <p:nvPr/>
        </p:nvSpPr>
        <p:spPr>
          <a:xfrm>
            <a:off x="6657411" y="5656219"/>
            <a:ext cx="3988723" cy="369332"/>
          </a:xfrm>
          <a:prstGeom prst="rect">
            <a:avLst/>
          </a:prstGeom>
          <a:noFill/>
        </p:spPr>
        <p:txBody>
          <a:bodyPr wrap="square" rtlCol="0">
            <a:spAutoFit/>
          </a:bodyPr>
          <a:lstStyle/>
          <a:p>
            <a:r>
              <a:rPr lang="en-US" i="1" dirty="0"/>
              <a:t>*Based on the average points per game </a:t>
            </a:r>
          </a:p>
        </p:txBody>
      </p:sp>
    </p:spTree>
    <p:extLst>
      <p:ext uri="{BB962C8B-B14F-4D97-AF65-F5344CB8AC3E}">
        <p14:creationId xmlns:p14="http://schemas.microsoft.com/office/powerpoint/2010/main" val="474716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4F10A1-781D-9B83-3DEF-4176A73002B1}"/>
              </a:ext>
            </a:extLst>
          </p:cNvPr>
          <p:cNvSpPr>
            <a:spLocks noGrp="1"/>
          </p:cNvSpPr>
          <p:nvPr>
            <p:ph type="title"/>
          </p:nvPr>
        </p:nvSpPr>
        <p:spPr>
          <a:xfrm>
            <a:off x="838200" y="386066"/>
            <a:ext cx="10515600" cy="1325563"/>
          </a:xfrm>
        </p:spPr>
        <p:txBody>
          <a:bodyPr/>
          <a:lstStyle/>
          <a:p>
            <a:r>
              <a:rPr lang="en-US" b="1" dirty="0"/>
              <a:t>Top 5 Players-Greatest Play Making</a:t>
            </a:r>
          </a:p>
        </p:txBody>
      </p:sp>
      <p:sp>
        <p:nvSpPr>
          <p:cNvPr id="8" name="文本框 7">
            <a:extLst>
              <a:ext uri="{FF2B5EF4-FFF2-40B4-BE49-F238E27FC236}">
                <a16:creationId xmlns:a16="http://schemas.microsoft.com/office/drawing/2014/main" id="{572B506C-CF80-B94C-1B25-045B5151A1C4}"/>
              </a:ext>
            </a:extLst>
          </p:cNvPr>
          <p:cNvSpPr txBox="1"/>
          <p:nvPr/>
        </p:nvSpPr>
        <p:spPr>
          <a:xfrm>
            <a:off x="6384671" y="3273344"/>
            <a:ext cx="10571018" cy="800219"/>
          </a:xfrm>
          <a:prstGeom prst="rect">
            <a:avLst/>
          </a:prstGeom>
          <a:noFill/>
        </p:spPr>
        <p:txBody>
          <a:bodyPr wrap="square" rtlCol="0">
            <a:spAutoFit/>
          </a:bodyPr>
          <a:lstStyle/>
          <a:p>
            <a:pPr marL="342900" indent="-342900">
              <a:buAutoNum type="alphaUcPeriod" startAt="3"/>
            </a:pPr>
            <a:endParaRPr lang="en-US" dirty="0"/>
          </a:p>
          <a:p>
            <a:endParaRPr lang="en-US" sz="2800" dirty="0"/>
          </a:p>
        </p:txBody>
      </p:sp>
      <p:sp>
        <p:nvSpPr>
          <p:cNvPr id="3" name="文本框 2">
            <a:extLst>
              <a:ext uri="{FF2B5EF4-FFF2-40B4-BE49-F238E27FC236}">
                <a16:creationId xmlns:a16="http://schemas.microsoft.com/office/drawing/2014/main" id="{C245C01F-1EA2-08E0-4136-01D06F7A45E0}"/>
              </a:ext>
            </a:extLst>
          </p:cNvPr>
          <p:cNvSpPr txBox="1"/>
          <p:nvPr/>
        </p:nvSpPr>
        <p:spPr>
          <a:xfrm>
            <a:off x="1620981" y="3673453"/>
            <a:ext cx="1506211" cy="369332"/>
          </a:xfrm>
          <a:prstGeom prst="rect">
            <a:avLst/>
          </a:prstGeom>
          <a:noFill/>
        </p:spPr>
        <p:txBody>
          <a:bodyPr wrap="square" rtlCol="0">
            <a:spAutoFit/>
          </a:bodyPr>
          <a:lstStyle/>
          <a:p>
            <a:r>
              <a:rPr lang="en-US" b="0" i="0" dirty="0">
                <a:effectLst/>
                <a:latin typeface="Segoe WPC"/>
              </a:rPr>
              <a:t>   Chris Paul</a:t>
            </a:r>
            <a:endParaRPr lang="en-US" dirty="0"/>
          </a:p>
        </p:txBody>
      </p:sp>
      <p:sp>
        <p:nvSpPr>
          <p:cNvPr id="4" name="文本框 3">
            <a:extLst>
              <a:ext uri="{FF2B5EF4-FFF2-40B4-BE49-F238E27FC236}">
                <a16:creationId xmlns:a16="http://schemas.microsoft.com/office/drawing/2014/main" id="{24CDA063-7590-CDD2-2ACD-55754D836624}"/>
              </a:ext>
            </a:extLst>
          </p:cNvPr>
          <p:cNvSpPr txBox="1"/>
          <p:nvPr/>
        </p:nvSpPr>
        <p:spPr>
          <a:xfrm>
            <a:off x="3235975" y="3673453"/>
            <a:ext cx="1647616" cy="369332"/>
          </a:xfrm>
          <a:prstGeom prst="rect">
            <a:avLst/>
          </a:prstGeom>
          <a:noFill/>
        </p:spPr>
        <p:txBody>
          <a:bodyPr wrap="square" rtlCol="0">
            <a:spAutoFit/>
          </a:bodyPr>
          <a:lstStyle/>
          <a:p>
            <a:pPr algn="ctr"/>
            <a:r>
              <a:rPr lang="en-US" b="0" i="0" dirty="0">
                <a:effectLst/>
                <a:latin typeface="Segoe WPC"/>
              </a:rPr>
              <a:t>Trae Young</a:t>
            </a:r>
            <a:endParaRPr lang="en-US" dirty="0"/>
          </a:p>
        </p:txBody>
      </p:sp>
      <p:sp>
        <p:nvSpPr>
          <p:cNvPr id="6" name="文本框 5">
            <a:extLst>
              <a:ext uri="{FF2B5EF4-FFF2-40B4-BE49-F238E27FC236}">
                <a16:creationId xmlns:a16="http://schemas.microsoft.com/office/drawing/2014/main" id="{471EE832-5343-0740-80E5-C519EACD412A}"/>
              </a:ext>
            </a:extLst>
          </p:cNvPr>
          <p:cNvSpPr txBox="1"/>
          <p:nvPr/>
        </p:nvSpPr>
        <p:spPr>
          <a:xfrm>
            <a:off x="5248410" y="3674626"/>
            <a:ext cx="1647616" cy="369332"/>
          </a:xfrm>
          <a:prstGeom prst="rect">
            <a:avLst/>
          </a:prstGeom>
          <a:noFill/>
        </p:spPr>
        <p:txBody>
          <a:bodyPr wrap="square" rtlCol="0">
            <a:spAutoFit/>
          </a:bodyPr>
          <a:lstStyle/>
          <a:p>
            <a:r>
              <a:rPr lang="en-US" b="0" i="0" dirty="0">
                <a:effectLst/>
                <a:latin typeface="Segoe WPC"/>
              </a:rPr>
              <a:t>John Wall</a:t>
            </a:r>
            <a:endParaRPr lang="en-US" dirty="0"/>
          </a:p>
        </p:txBody>
      </p:sp>
      <p:sp>
        <p:nvSpPr>
          <p:cNvPr id="9" name="文本框 8">
            <a:extLst>
              <a:ext uri="{FF2B5EF4-FFF2-40B4-BE49-F238E27FC236}">
                <a16:creationId xmlns:a16="http://schemas.microsoft.com/office/drawing/2014/main" id="{A2E205D6-07E6-FD39-3547-8E3E39C168EC}"/>
              </a:ext>
            </a:extLst>
          </p:cNvPr>
          <p:cNvSpPr txBox="1"/>
          <p:nvPr/>
        </p:nvSpPr>
        <p:spPr>
          <a:xfrm>
            <a:off x="7114309" y="3648697"/>
            <a:ext cx="8478982" cy="369332"/>
          </a:xfrm>
          <a:prstGeom prst="rect">
            <a:avLst/>
          </a:prstGeom>
          <a:noFill/>
        </p:spPr>
        <p:txBody>
          <a:bodyPr wrap="square">
            <a:spAutoFit/>
          </a:bodyPr>
          <a:lstStyle/>
          <a:p>
            <a:r>
              <a:rPr lang="en-US" b="0" i="0" dirty="0">
                <a:effectLst/>
                <a:latin typeface="Segoe WPC"/>
              </a:rPr>
              <a:t>Jason Kidd</a:t>
            </a:r>
            <a:endParaRPr lang="en-US" dirty="0"/>
          </a:p>
        </p:txBody>
      </p:sp>
      <p:sp>
        <p:nvSpPr>
          <p:cNvPr id="10" name="文本框 9">
            <a:extLst>
              <a:ext uri="{FF2B5EF4-FFF2-40B4-BE49-F238E27FC236}">
                <a16:creationId xmlns:a16="http://schemas.microsoft.com/office/drawing/2014/main" id="{B94DA140-3605-3B32-B95D-212BB49C5C79}"/>
              </a:ext>
            </a:extLst>
          </p:cNvPr>
          <p:cNvSpPr txBox="1"/>
          <p:nvPr/>
        </p:nvSpPr>
        <p:spPr>
          <a:xfrm>
            <a:off x="8923403" y="3648697"/>
            <a:ext cx="1647616" cy="369332"/>
          </a:xfrm>
          <a:prstGeom prst="rect">
            <a:avLst/>
          </a:prstGeom>
          <a:noFill/>
        </p:spPr>
        <p:txBody>
          <a:bodyPr wrap="square" rtlCol="0">
            <a:spAutoFit/>
          </a:bodyPr>
          <a:lstStyle/>
          <a:p>
            <a:r>
              <a:rPr lang="en-US" b="0" i="0" dirty="0">
                <a:effectLst/>
                <a:latin typeface="Segoe WPC"/>
              </a:rPr>
              <a:t>Steve Nash</a:t>
            </a:r>
            <a:endParaRPr lang="en-US" dirty="0"/>
          </a:p>
        </p:txBody>
      </p:sp>
      <p:sp>
        <p:nvSpPr>
          <p:cNvPr id="11" name="文本框 10">
            <a:extLst>
              <a:ext uri="{FF2B5EF4-FFF2-40B4-BE49-F238E27FC236}">
                <a16:creationId xmlns:a16="http://schemas.microsoft.com/office/drawing/2014/main" id="{F56595C5-B4A0-8B73-AEE1-ED0B857FAEF0}"/>
              </a:ext>
            </a:extLst>
          </p:cNvPr>
          <p:cNvSpPr txBox="1"/>
          <p:nvPr/>
        </p:nvSpPr>
        <p:spPr>
          <a:xfrm>
            <a:off x="6896026" y="5522174"/>
            <a:ext cx="3988723" cy="369332"/>
          </a:xfrm>
          <a:prstGeom prst="rect">
            <a:avLst/>
          </a:prstGeom>
          <a:noFill/>
        </p:spPr>
        <p:txBody>
          <a:bodyPr wrap="square" rtlCol="0">
            <a:spAutoFit/>
          </a:bodyPr>
          <a:lstStyle/>
          <a:p>
            <a:r>
              <a:rPr lang="en-US" dirty="0"/>
              <a:t>*Based on </a:t>
            </a:r>
            <a:r>
              <a:rPr lang="en-US" i="1" dirty="0"/>
              <a:t>the</a:t>
            </a:r>
            <a:r>
              <a:rPr lang="en-US" dirty="0"/>
              <a:t> average assists per game </a:t>
            </a:r>
          </a:p>
        </p:txBody>
      </p:sp>
      <p:pic>
        <p:nvPicPr>
          <p:cNvPr id="2052" name="Picture 4" descr="Chris Paul">
            <a:extLst>
              <a:ext uri="{FF2B5EF4-FFF2-40B4-BE49-F238E27FC236}">
                <a16:creationId xmlns:a16="http://schemas.microsoft.com/office/drawing/2014/main" id="{36B2DFBE-650F-F524-D444-184892848D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1023" y="1914141"/>
            <a:ext cx="2168759" cy="157389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Trae Young">
            <a:extLst>
              <a:ext uri="{FF2B5EF4-FFF2-40B4-BE49-F238E27FC236}">
                <a16:creationId xmlns:a16="http://schemas.microsoft.com/office/drawing/2014/main" id="{BDAE6459-40E4-5673-EB88-B14F941996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288" y="2059574"/>
            <a:ext cx="1968359" cy="142846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John Wall | | NBA.com">
            <a:extLst>
              <a:ext uri="{FF2B5EF4-FFF2-40B4-BE49-F238E27FC236}">
                <a16:creationId xmlns:a16="http://schemas.microsoft.com/office/drawing/2014/main" id="{7A151D0F-03C5-70AF-B9AD-181F1014B0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7551" y="2164346"/>
            <a:ext cx="1811499" cy="1323694"/>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Jason Kidd Stats, News, Bio | ESPN">
            <a:extLst>
              <a:ext uri="{FF2B5EF4-FFF2-40B4-BE49-F238E27FC236}">
                <a16:creationId xmlns:a16="http://schemas.microsoft.com/office/drawing/2014/main" id="{8958B0F1-CFD1-11DA-5E66-EF836A99DA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49050" y="2115621"/>
            <a:ext cx="1882746" cy="1368129"/>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Steve Nash Stats, News, Bio | ESPN">
            <a:extLst>
              <a:ext uri="{FF2B5EF4-FFF2-40B4-BE49-F238E27FC236}">
                <a16:creationId xmlns:a16="http://schemas.microsoft.com/office/drawing/2014/main" id="{13FC761C-B6C9-923B-00FE-9160A8DF93F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18544" y="2111331"/>
            <a:ext cx="1882747" cy="1368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8859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4F10A1-781D-9B83-3DEF-4176A73002B1}"/>
              </a:ext>
            </a:extLst>
          </p:cNvPr>
          <p:cNvSpPr>
            <a:spLocks noGrp="1"/>
          </p:cNvSpPr>
          <p:nvPr>
            <p:ph type="title"/>
          </p:nvPr>
        </p:nvSpPr>
        <p:spPr/>
        <p:txBody>
          <a:bodyPr/>
          <a:lstStyle/>
          <a:p>
            <a:r>
              <a:rPr lang="en-US" b="1" dirty="0"/>
              <a:t>Top 5 Players-Greatest Rebound</a:t>
            </a:r>
          </a:p>
        </p:txBody>
      </p:sp>
      <p:sp>
        <p:nvSpPr>
          <p:cNvPr id="8" name="文本框 7">
            <a:extLst>
              <a:ext uri="{FF2B5EF4-FFF2-40B4-BE49-F238E27FC236}">
                <a16:creationId xmlns:a16="http://schemas.microsoft.com/office/drawing/2014/main" id="{572B506C-CF80-B94C-1B25-045B5151A1C4}"/>
              </a:ext>
            </a:extLst>
          </p:cNvPr>
          <p:cNvSpPr txBox="1"/>
          <p:nvPr/>
        </p:nvSpPr>
        <p:spPr>
          <a:xfrm>
            <a:off x="6218417" y="3272589"/>
            <a:ext cx="10571018" cy="800219"/>
          </a:xfrm>
          <a:prstGeom prst="rect">
            <a:avLst/>
          </a:prstGeom>
          <a:noFill/>
        </p:spPr>
        <p:txBody>
          <a:bodyPr wrap="square" rtlCol="0">
            <a:spAutoFit/>
          </a:bodyPr>
          <a:lstStyle/>
          <a:p>
            <a:pPr marL="342900" indent="-342900">
              <a:buAutoNum type="alphaUcPeriod" startAt="3"/>
            </a:pPr>
            <a:endParaRPr lang="en-US" dirty="0"/>
          </a:p>
          <a:p>
            <a:endParaRPr lang="en-US" sz="2800" dirty="0"/>
          </a:p>
        </p:txBody>
      </p:sp>
      <p:sp>
        <p:nvSpPr>
          <p:cNvPr id="3" name="文本框 2">
            <a:extLst>
              <a:ext uri="{FF2B5EF4-FFF2-40B4-BE49-F238E27FC236}">
                <a16:creationId xmlns:a16="http://schemas.microsoft.com/office/drawing/2014/main" id="{C245C01F-1EA2-08E0-4136-01D06F7A45E0}"/>
              </a:ext>
            </a:extLst>
          </p:cNvPr>
          <p:cNvSpPr txBox="1"/>
          <p:nvPr/>
        </p:nvSpPr>
        <p:spPr>
          <a:xfrm>
            <a:off x="1620981" y="3673453"/>
            <a:ext cx="1506211" cy="646331"/>
          </a:xfrm>
          <a:prstGeom prst="rect">
            <a:avLst/>
          </a:prstGeom>
          <a:noFill/>
        </p:spPr>
        <p:txBody>
          <a:bodyPr wrap="square" rtlCol="0">
            <a:spAutoFit/>
          </a:bodyPr>
          <a:lstStyle/>
          <a:p>
            <a:pPr algn="ctr"/>
            <a:r>
              <a:rPr lang="en-US" b="0" i="0" dirty="0">
                <a:effectLst/>
                <a:latin typeface="Segoe WPC"/>
              </a:rPr>
              <a:t>Andre Drummond</a:t>
            </a:r>
            <a:endParaRPr lang="en-US" dirty="0"/>
          </a:p>
        </p:txBody>
      </p:sp>
      <p:sp>
        <p:nvSpPr>
          <p:cNvPr id="4" name="文本框 3">
            <a:extLst>
              <a:ext uri="{FF2B5EF4-FFF2-40B4-BE49-F238E27FC236}">
                <a16:creationId xmlns:a16="http://schemas.microsoft.com/office/drawing/2014/main" id="{24CDA063-7590-CDD2-2ACD-55754D836624}"/>
              </a:ext>
            </a:extLst>
          </p:cNvPr>
          <p:cNvSpPr txBox="1"/>
          <p:nvPr/>
        </p:nvSpPr>
        <p:spPr>
          <a:xfrm>
            <a:off x="3354466" y="3666553"/>
            <a:ext cx="1647616" cy="646331"/>
          </a:xfrm>
          <a:prstGeom prst="rect">
            <a:avLst/>
          </a:prstGeom>
          <a:noFill/>
        </p:spPr>
        <p:txBody>
          <a:bodyPr wrap="square" rtlCol="0">
            <a:spAutoFit/>
          </a:bodyPr>
          <a:lstStyle/>
          <a:p>
            <a:pPr algn="ctr"/>
            <a:r>
              <a:rPr lang="en-US" b="0" i="0" dirty="0">
                <a:effectLst/>
                <a:latin typeface="Segoe WPC"/>
              </a:rPr>
              <a:t>Dwight Howard</a:t>
            </a:r>
            <a:endParaRPr lang="en-US" dirty="0"/>
          </a:p>
        </p:txBody>
      </p:sp>
      <p:sp>
        <p:nvSpPr>
          <p:cNvPr id="6" name="文本框 5">
            <a:extLst>
              <a:ext uri="{FF2B5EF4-FFF2-40B4-BE49-F238E27FC236}">
                <a16:creationId xmlns:a16="http://schemas.microsoft.com/office/drawing/2014/main" id="{471EE832-5343-0740-80E5-C519EACD412A}"/>
              </a:ext>
            </a:extLst>
          </p:cNvPr>
          <p:cNvSpPr txBox="1"/>
          <p:nvPr/>
        </p:nvSpPr>
        <p:spPr>
          <a:xfrm>
            <a:off x="5248410" y="3674626"/>
            <a:ext cx="1647616" cy="369332"/>
          </a:xfrm>
          <a:prstGeom prst="rect">
            <a:avLst/>
          </a:prstGeom>
          <a:noFill/>
        </p:spPr>
        <p:txBody>
          <a:bodyPr wrap="square" rtlCol="0">
            <a:spAutoFit/>
          </a:bodyPr>
          <a:lstStyle/>
          <a:p>
            <a:r>
              <a:rPr lang="en-US" b="0" i="0" dirty="0">
                <a:effectLst/>
                <a:latin typeface="Segoe WPC"/>
              </a:rPr>
              <a:t>Rudy Gobert</a:t>
            </a:r>
            <a:endParaRPr lang="en-US" dirty="0"/>
          </a:p>
        </p:txBody>
      </p:sp>
      <p:sp>
        <p:nvSpPr>
          <p:cNvPr id="9" name="文本框 8">
            <a:extLst>
              <a:ext uri="{FF2B5EF4-FFF2-40B4-BE49-F238E27FC236}">
                <a16:creationId xmlns:a16="http://schemas.microsoft.com/office/drawing/2014/main" id="{A2E205D6-07E6-FD39-3547-8E3E39C168EC}"/>
              </a:ext>
            </a:extLst>
          </p:cNvPr>
          <p:cNvSpPr txBox="1"/>
          <p:nvPr/>
        </p:nvSpPr>
        <p:spPr>
          <a:xfrm>
            <a:off x="7003472" y="3670147"/>
            <a:ext cx="8478982" cy="369332"/>
          </a:xfrm>
          <a:prstGeom prst="rect">
            <a:avLst/>
          </a:prstGeom>
          <a:noFill/>
        </p:spPr>
        <p:txBody>
          <a:bodyPr wrap="square">
            <a:spAutoFit/>
          </a:bodyPr>
          <a:lstStyle/>
          <a:p>
            <a:r>
              <a:rPr lang="en-US" b="0" i="0" dirty="0">
                <a:effectLst/>
                <a:latin typeface="Segoe WPC"/>
              </a:rPr>
              <a:t>Joel Embiid</a:t>
            </a:r>
            <a:endParaRPr lang="en-US" dirty="0"/>
          </a:p>
        </p:txBody>
      </p:sp>
      <p:sp>
        <p:nvSpPr>
          <p:cNvPr id="10" name="文本框 9">
            <a:extLst>
              <a:ext uri="{FF2B5EF4-FFF2-40B4-BE49-F238E27FC236}">
                <a16:creationId xmlns:a16="http://schemas.microsoft.com/office/drawing/2014/main" id="{B94DA140-3605-3B32-B95D-212BB49C5C79}"/>
              </a:ext>
            </a:extLst>
          </p:cNvPr>
          <p:cNvSpPr txBox="1"/>
          <p:nvPr/>
        </p:nvSpPr>
        <p:spPr>
          <a:xfrm>
            <a:off x="8500549" y="3670147"/>
            <a:ext cx="2228121" cy="369332"/>
          </a:xfrm>
          <a:prstGeom prst="rect">
            <a:avLst/>
          </a:prstGeom>
          <a:noFill/>
        </p:spPr>
        <p:txBody>
          <a:bodyPr wrap="square" rtlCol="0">
            <a:spAutoFit/>
          </a:bodyPr>
          <a:lstStyle/>
          <a:p>
            <a:r>
              <a:rPr lang="en-US" b="0" i="0" dirty="0">
                <a:effectLst/>
                <a:latin typeface="Segoe WPC"/>
              </a:rPr>
              <a:t>Karl-Anthony Towns</a:t>
            </a:r>
            <a:endParaRPr lang="en-US" dirty="0"/>
          </a:p>
        </p:txBody>
      </p:sp>
      <p:sp>
        <p:nvSpPr>
          <p:cNvPr id="11" name="文本框 10">
            <a:extLst>
              <a:ext uri="{FF2B5EF4-FFF2-40B4-BE49-F238E27FC236}">
                <a16:creationId xmlns:a16="http://schemas.microsoft.com/office/drawing/2014/main" id="{F56595C5-B4A0-8B73-AEE1-ED0B857FAEF0}"/>
              </a:ext>
            </a:extLst>
          </p:cNvPr>
          <p:cNvSpPr txBox="1"/>
          <p:nvPr/>
        </p:nvSpPr>
        <p:spPr>
          <a:xfrm>
            <a:off x="7003472" y="5654709"/>
            <a:ext cx="4191000" cy="369332"/>
          </a:xfrm>
          <a:prstGeom prst="rect">
            <a:avLst/>
          </a:prstGeom>
          <a:noFill/>
        </p:spPr>
        <p:txBody>
          <a:bodyPr wrap="square" rtlCol="0">
            <a:spAutoFit/>
          </a:bodyPr>
          <a:lstStyle/>
          <a:p>
            <a:r>
              <a:rPr lang="en-US" dirty="0"/>
              <a:t>*</a:t>
            </a:r>
            <a:r>
              <a:rPr lang="en-US" i="1" dirty="0"/>
              <a:t>Based on the average rebounds per game </a:t>
            </a:r>
          </a:p>
        </p:txBody>
      </p:sp>
      <p:pic>
        <p:nvPicPr>
          <p:cNvPr id="3074" name="Picture 2" descr="Andre Drummond Headshot">
            <a:extLst>
              <a:ext uri="{FF2B5EF4-FFF2-40B4-BE49-F238E27FC236}">
                <a16:creationId xmlns:a16="http://schemas.microsoft.com/office/drawing/2014/main" id="{DFD7625B-C7C6-B19B-8EDF-9162E55F43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1224" y="2162477"/>
            <a:ext cx="1814059" cy="132556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wight Howard | Los Angeles Lakers | NBA.com">
            <a:extLst>
              <a:ext uri="{FF2B5EF4-FFF2-40B4-BE49-F238E27FC236}">
                <a16:creationId xmlns:a16="http://schemas.microsoft.com/office/drawing/2014/main" id="{01CD8CA8-02C7-4342-2403-78CF341F30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4525" y="2203701"/>
            <a:ext cx="1757641" cy="1284339"/>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Rudy Gobert Stats, News, Bio | ESPN">
            <a:extLst>
              <a:ext uri="{FF2B5EF4-FFF2-40B4-BE49-F238E27FC236}">
                <a16:creationId xmlns:a16="http://schemas.microsoft.com/office/drawing/2014/main" id="{DEA1962F-E53E-FF42-E4F3-A5C56CAD48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9554" y="2014157"/>
            <a:ext cx="2016471" cy="146530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0" descr="Joel Embiid">
            <a:extLst>
              <a:ext uri="{FF2B5EF4-FFF2-40B4-BE49-F238E27FC236}">
                <a16:creationId xmlns:a16="http://schemas.microsoft.com/office/drawing/2014/main" id="{B2E4FA9A-7292-2006-97EA-9ACF6655DC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96437" y="2024658"/>
            <a:ext cx="2016471" cy="1463382"/>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Karl-Anthony Towns Headshot">
            <a:extLst>
              <a:ext uri="{FF2B5EF4-FFF2-40B4-BE49-F238E27FC236}">
                <a16:creationId xmlns:a16="http://schemas.microsoft.com/office/drawing/2014/main" id="{C4018B5E-EB5C-67AA-3806-F38DC69FB8F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0296" y="2094406"/>
            <a:ext cx="1907214" cy="1393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5343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4F10A1-781D-9B83-3DEF-4176A73002B1}"/>
              </a:ext>
            </a:extLst>
          </p:cNvPr>
          <p:cNvSpPr>
            <a:spLocks noGrp="1"/>
          </p:cNvSpPr>
          <p:nvPr>
            <p:ph type="title"/>
          </p:nvPr>
        </p:nvSpPr>
        <p:spPr/>
        <p:txBody>
          <a:bodyPr/>
          <a:lstStyle/>
          <a:p>
            <a:r>
              <a:rPr lang="en-US" altLang="zh-CN" b="1" dirty="0"/>
              <a:t>First-Draft-Pick Players Comparison</a:t>
            </a:r>
          </a:p>
        </p:txBody>
      </p:sp>
      <p:pic>
        <p:nvPicPr>
          <p:cNvPr id="12" name="图片 11">
            <a:extLst>
              <a:ext uri="{FF2B5EF4-FFF2-40B4-BE49-F238E27FC236}">
                <a16:creationId xmlns:a16="http://schemas.microsoft.com/office/drawing/2014/main" id="{7C2A3BE5-5464-125D-C95F-AF1B16A73A01}"/>
              </a:ext>
            </a:extLst>
          </p:cNvPr>
          <p:cNvPicPr>
            <a:picLocks noChangeAspect="1"/>
          </p:cNvPicPr>
          <p:nvPr/>
        </p:nvPicPr>
        <p:blipFill>
          <a:blip r:embed="rId2"/>
          <a:stretch>
            <a:fillRect/>
          </a:stretch>
        </p:blipFill>
        <p:spPr>
          <a:xfrm>
            <a:off x="1189595" y="1690688"/>
            <a:ext cx="8985873" cy="4521046"/>
          </a:xfrm>
          <a:prstGeom prst="rect">
            <a:avLst/>
          </a:prstGeom>
        </p:spPr>
      </p:pic>
    </p:spTree>
    <p:extLst>
      <p:ext uri="{BB962C8B-B14F-4D97-AF65-F5344CB8AC3E}">
        <p14:creationId xmlns:p14="http://schemas.microsoft.com/office/powerpoint/2010/main" val="1886239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4F10A1-781D-9B83-3DEF-4176A73002B1}"/>
              </a:ext>
            </a:extLst>
          </p:cNvPr>
          <p:cNvSpPr>
            <a:spLocks noGrp="1"/>
          </p:cNvSpPr>
          <p:nvPr>
            <p:ph type="title"/>
          </p:nvPr>
        </p:nvSpPr>
        <p:spPr/>
        <p:txBody>
          <a:bodyPr/>
          <a:lstStyle/>
          <a:p>
            <a:r>
              <a:rPr lang="en-US" altLang="zh-CN" b="1"/>
              <a:t>International Players Amount</a:t>
            </a:r>
            <a:endParaRPr lang="en-US" altLang="zh-CN" b="1" dirty="0"/>
          </a:p>
        </p:txBody>
      </p:sp>
      <p:pic>
        <p:nvPicPr>
          <p:cNvPr id="4" name="图片 3">
            <a:extLst>
              <a:ext uri="{FF2B5EF4-FFF2-40B4-BE49-F238E27FC236}">
                <a16:creationId xmlns:a16="http://schemas.microsoft.com/office/drawing/2014/main" id="{59568996-8977-BA8E-99F5-069BD686BDF3}"/>
              </a:ext>
            </a:extLst>
          </p:cNvPr>
          <p:cNvPicPr>
            <a:picLocks noChangeAspect="1"/>
          </p:cNvPicPr>
          <p:nvPr/>
        </p:nvPicPr>
        <p:blipFill>
          <a:blip r:embed="rId2"/>
          <a:stretch>
            <a:fillRect/>
          </a:stretch>
        </p:blipFill>
        <p:spPr>
          <a:xfrm>
            <a:off x="0" y="2029083"/>
            <a:ext cx="12192000" cy="2799833"/>
          </a:xfrm>
          <a:prstGeom prst="rect">
            <a:avLst/>
          </a:prstGeom>
        </p:spPr>
      </p:pic>
      <p:sp>
        <p:nvSpPr>
          <p:cNvPr id="6" name="文本框 5">
            <a:extLst>
              <a:ext uri="{FF2B5EF4-FFF2-40B4-BE49-F238E27FC236}">
                <a16:creationId xmlns:a16="http://schemas.microsoft.com/office/drawing/2014/main" id="{C0F85792-E8C5-41EE-32C9-D3E9F36CD4A2}"/>
              </a:ext>
            </a:extLst>
          </p:cNvPr>
          <p:cNvSpPr txBox="1"/>
          <p:nvPr/>
        </p:nvSpPr>
        <p:spPr>
          <a:xfrm>
            <a:off x="838200" y="5352448"/>
            <a:ext cx="10938164" cy="400110"/>
          </a:xfrm>
          <a:prstGeom prst="rect">
            <a:avLst/>
          </a:prstGeom>
          <a:noFill/>
        </p:spPr>
        <p:txBody>
          <a:bodyPr wrap="square">
            <a:spAutoFit/>
          </a:bodyPr>
          <a:lstStyle/>
          <a:p>
            <a:r>
              <a:rPr lang="en-US" sz="2000" dirty="0"/>
              <a:t>The number of international players in NBA has shown an overall increase since the middle of the 90s.</a:t>
            </a:r>
          </a:p>
        </p:txBody>
      </p:sp>
    </p:spTree>
    <p:extLst>
      <p:ext uri="{BB962C8B-B14F-4D97-AF65-F5344CB8AC3E}">
        <p14:creationId xmlns:p14="http://schemas.microsoft.com/office/powerpoint/2010/main" val="391442760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2285</TotalTime>
  <Words>623</Words>
  <Application>Microsoft Office PowerPoint</Application>
  <PresentationFormat>宽屏</PresentationFormat>
  <Paragraphs>96</Paragraphs>
  <Slides>22</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-apple-system</vt:lpstr>
      <vt:lpstr>Arial</vt:lpstr>
      <vt:lpstr>Calibri</vt:lpstr>
      <vt:lpstr>Calibri Light</vt:lpstr>
      <vt:lpstr>Congenial</vt:lpstr>
      <vt:lpstr>Consolas</vt:lpstr>
      <vt:lpstr>Segoe WPC</vt:lpstr>
      <vt:lpstr>Office 主题​​</vt:lpstr>
      <vt:lpstr>NBA-Player-Analysis Including players starting their Careers from 1989-2021  </vt:lpstr>
      <vt:lpstr>Research Purpose</vt:lpstr>
      <vt:lpstr>Outline</vt:lpstr>
      <vt:lpstr>Exploratory Analysis  </vt:lpstr>
      <vt:lpstr>Top 5 Players-Greatest Finishing</vt:lpstr>
      <vt:lpstr>Top 5 Players-Greatest Play Making</vt:lpstr>
      <vt:lpstr>Top 5 Players-Greatest Rebound</vt:lpstr>
      <vt:lpstr>First-Draft-Pick Players Comparison</vt:lpstr>
      <vt:lpstr>International Players Amount</vt:lpstr>
      <vt:lpstr>Players and Colleges</vt:lpstr>
      <vt:lpstr>Clustering Model Building  </vt:lpstr>
      <vt:lpstr>Unsupervised Machine Learning</vt:lpstr>
      <vt:lpstr>Average points in each group</vt:lpstr>
      <vt:lpstr>Average assists in each group</vt:lpstr>
      <vt:lpstr>Average rebound in each group</vt:lpstr>
      <vt:lpstr>Unsupervised Machine Learning</vt:lpstr>
      <vt:lpstr>Classification model building</vt:lpstr>
      <vt:lpstr>Supervised Machine Learning</vt:lpstr>
      <vt:lpstr>Supervised Machine Learning</vt:lpstr>
      <vt:lpstr>Deployment</vt:lpstr>
      <vt:lpstr>Data Application Deployment</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NBA-Player-Analysis  </dc:title>
  <dc:creator>Vera Xiang</dc:creator>
  <cp:lastModifiedBy>Vera Xiang</cp:lastModifiedBy>
  <cp:revision>9</cp:revision>
  <dcterms:created xsi:type="dcterms:W3CDTF">2023-03-30T22:19:23Z</dcterms:created>
  <dcterms:modified xsi:type="dcterms:W3CDTF">2023-04-01T12:24:50Z</dcterms:modified>
</cp:coreProperties>
</file>