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6" r:id="rId4"/>
    <p:sldId id="268" r:id="rId5"/>
    <p:sldId id="269" r:id="rId6"/>
    <p:sldId id="270" r:id="rId7"/>
    <p:sldId id="290" r:id="rId8"/>
    <p:sldId id="279" r:id="rId9"/>
    <p:sldId id="292" r:id="rId10"/>
    <p:sldId id="293" r:id="rId11"/>
    <p:sldId id="294" r:id="rId12"/>
    <p:sldId id="289" r:id="rId13"/>
    <p:sldId id="291" r:id="rId14"/>
    <p:sldId id="272" r:id="rId15"/>
    <p:sldId id="271" r:id="rId16"/>
    <p:sldId id="273" r:id="rId17"/>
    <p:sldId id="265" r:id="rId18"/>
    <p:sldId id="277" r:id="rId19"/>
    <p:sldId id="282" r:id="rId20"/>
    <p:sldId id="284" r:id="rId21"/>
    <p:sldId id="283" r:id="rId22"/>
    <p:sldId id="285" r:id="rId23"/>
    <p:sldId id="286" r:id="rId24"/>
    <p:sldId id="287" r:id="rId25"/>
    <p:sldId id="278" r:id="rId26"/>
    <p:sldId id="274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C3D8F9"/>
    <a:srgbClr val="B7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6763" autoAdjust="0"/>
  </p:normalViewPr>
  <p:slideViewPr>
    <p:cSldViewPr>
      <p:cViewPr varScale="1">
        <p:scale>
          <a:sx n="86" d="100"/>
          <a:sy n="86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F701-87F7-4E83-9CFD-2D2169E5B21E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338DB-4614-4EB6-8F24-D592A5BC5F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921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610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83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64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Xiaoxuan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83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5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Xiaoxuan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686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err="1"/>
              <a:t>Xiaoxuan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610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Jordane</a:t>
            </a:r>
            <a:r>
              <a:rPr lang="en-GB" dirty="0"/>
              <a:t> </a:t>
            </a:r>
            <a:r>
              <a:rPr lang="en-GB" dirty="0" err="1"/>
              <a:t>commente</a:t>
            </a:r>
            <a:r>
              <a:rPr lang="en-GB" dirty="0"/>
              <a:t>, Robin fait la </a:t>
            </a:r>
            <a:r>
              <a:rPr lang="en-GB" dirty="0" err="1"/>
              <a:t>démo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41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Eurydice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5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18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539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940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783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14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36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0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188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Thomas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82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Thomas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82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Alexis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27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Alexis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65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15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4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9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Robin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338DB-4614-4EB6-8F24-D592A5BC5FE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82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CDA0-C8A7-49F9-BF6A-F89536ED7E50}" type="datetime1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C257-5631-4D18-BE0E-CA96B7FD8B06}" type="datetime1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73A3-784A-4538-B801-97D6471574F7}" type="datetime1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89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FBA-2B4C-4D05-8F11-DF3892731C00}" type="datetime1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7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357-34C0-4DA7-8C61-985EB5FC95DE}" type="datetime1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70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771-96BC-4458-B8D4-5F1C58754F03}" type="datetime1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4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D0C-A351-4478-95E4-E66CB1A86184}" type="datetime1">
              <a:rPr lang="fr-FR" smtClean="0"/>
              <a:t>02/03/2020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BB56-F1D9-4F62-B7D9-17B76546D982}" type="datetime1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58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43B0-B6BC-481C-B3E0-4C13A17A3AC1}" type="datetime1">
              <a:rPr lang="fr-FR" smtClean="0"/>
              <a:t>02/03/2020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5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3C66-0AF9-4D0B-9C0C-A17183793319}" type="datetime1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1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3965-735B-4D5C-A4FE-1D502E95B20A}" type="datetime1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Thomas von Ascheberg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37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5F34-635B-4946-A6F7-D505E5AD8295}" type="datetime1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Thomas von Ascheberg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E3A3-4E19-4DAE-BC14-79B3994BC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jpe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6773" y="476674"/>
            <a:ext cx="6190457" cy="1326009"/>
          </a:xfrm>
        </p:spPr>
        <p:txBody>
          <a:bodyPr/>
          <a:lstStyle/>
          <a:p>
            <a:r>
              <a:rPr lang="fr-FR" u="sng" dirty="0"/>
              <a:t>Présentation de TicketSoft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1620" y="5364406"/>
            <a:ext cx="6840759" cy="864096"/>
          </a:xfrm>
        </p:spPr>
        <p:txBody>
          <a:bodyPr>
            <a:normAutofit/>
          </a:bodyPr>
          <a:lstStyle/>
          <a:p>
            <a:r>
              <a:rPr lang="fr-FR" sz="2400" i="1" dirty="0">
                <a:solidFill>
                  <a:schemeClr val="tx1"/>
                </a:solidFill>
                <a:latin typeface="+mj-lt"/>
              </a:rPr>
              <a:t>Projet Génie Logiciel</a:t>
            </a:r>
          </a:p>
          <a:p>
            <a:r>
              <a:rPr lang="fr-FR" sz="1600" i="1" dirty="0">
                <a:solidFill>
                  <a:schemeClr val="tx1"/>
                </a:solidFill>
              </a:rPr>
              <a:t>6 Mars 2020</a:t>
            </a:r>
            <a:endParaRPr lang="fr-FR" sz="2400" i="1" dirty="0">
              <a:solidFill>
                <a:schemeClr val="tx1"/>
              </a:solidFill>
            </a:endParaRPr>
          </a:p>
        </p:txBody>
      </p:sp>
      <p:sp>
        <p:nvSpPr>
          <p:cNvPr id="8" name="Espace réservé du pied de page 3">
            <a:extLst>
              <a:ext uri="{FF2B5EF4-FFF2-40B4-BE49-F238E27FC236}">
                <a16:creationId xmlns:a16="http://schemas.microsoft.com/office/drawing/2014/main" id="{5EE26B67-2503-4964-A9AF-99778455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BC339C-46FC-4D44-9098-E6C7204689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47524"/>
            <a:ext cx="1177948" cy="11308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D8974EF-7708-4CD7-B498-3C77D2169E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7" y="1650605"/>
            <a:ext cx="3548770" cy="35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Plus de </a:t>
            </a:r>
            <a:r>
              <a:rPr lang="fr-FR" sz="2400" b="1" dirty="0">
                <a:solidFill>
                  <a:srgbClr val="0070C0"/>
                </a:solidFill>
              </a:rPr>
              <a:t>contrôle</a:t>
            </a:r>
          </a:p>
          <a:p>
            <a:pPr lvl="1"/>
            <a:r>
              <a:rPr lang="fr-FR" sz="2000" b="1" dirty="0"/>
              <a:t>Traitement par lots </a:t>
            </a:r>
            <a:r>
              <a:rPr lang="fr-FR" sz="2000" dirty="0"/>
              <a:t>(buffer) pour les données</a:t>
            </a:r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6756912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Solution Web : Frameworkless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10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A9279D-F6C6-42F9-B41E-12333D0B3B92}"/>
              </a:ext>
            </a:extLst>
          </p:cNvPr>
          <p:cNvSpPr/>
          <p:nvPr/>
        </p:nvSpPr>
        <p:spPr>
          <a:xfrm>
            <a:off x="3762798" y="3717032"/>
            <a:ext cx="1447800" cy="208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C6720-634A-4B18-A7BE-AB463016CB85}"/>
              </a:ext>
            </a:extLst>
          </p:cNvPr>
          <p:cNvSpPr/>
          <p:nvPr/>
        </p:nvSpPr>
        <p:spPr>
          <a:xfrm>
            <a:off x="1411878" y="2900601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371173-2965-4B64-BDFC-E4FD0ACCACD9}"/>
              </a:ext>
            </a:extLst>
          </p:cNvPr>
          <p:cNvSpPr/>
          <p:nvPr/>
        </p:nvSpPr>
        <p:spPr>
          <a:xfrm>
            <a:off x="1948064" y="2900601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464E1-896B-4D46-81D9-0E70B5012936}"/>
              </a:ext>
            </a:extLst>
          </p:cNvPr>
          <p:cNvSpPr/>
          <p:nvPr/>
        </p:nvSpPr>
        <p:spPr>
          <a:xfrm>
            <a:off x="2499859" y="2900601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2FCBFA-95B5-4618-AA10-6F724EA8E023}"/>
              </a:ext>
            </a:extLst>
          </p:cNvPr>
          <p:cNvSpPr/>
          <p:nvPr/>
        </p:nvSpPr>
        <p:spPr>
          <a:xfrm>
            <a:off x="3051654" y="2891270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142511-EF36-47E8-ADEC-299807AF2C9F}"/>
              </a:ext>
            </a:extLst>
          </p:cNvPr>
          <p:cNvSpPr/>
          <p:nvPr/>
        </p:nvSpPr>
        <p:spPr>
          <a:xfrm>
            <a:off x="3578895" y="2891270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59473A-BDFE-4EF6-9794-CD14E279C3DE}"/>
              </a:ext>
            </a:extLst>
          </p:cNvPr>
          <p:cNvSpPr/>
          <p:nvPr/>
        </p:nvSpPr>
        <p:spPr>
          <a:xfrm>
            <a:off x="4110228" y="2900938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2F0967DD-B10F-4344-B7C5-5C39EA1A3FA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032923" y="3433665"/>
            <a:ext cx="1453775" cy="28336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F5406FE-85BB-4655-9D4A-9811F30A31C5}"/>
              </a:ext>
            </a:extLst>
          </p:cNvPr>
          <p:cNvSpPr/>
          <p:nvPr/>
        </p:nvSpPr>
        <p:spPr>
          <a:xfrm>
            <a:off x="3945428" y="397100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CADAD6-386D-4678-A4EC-41CC97FF158C}"/>
              </a:ext>
            </a:extLst>
          </p:cNvPr>
          <p:cNvSpPr/>
          <p:nvPr/>
        </p:nvSpPr>
        <p:spPr>
          <a:xfrm>
            <a:off x="3948063" y="499903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70A246-0963-4C4C-B010-1819C2A8FC23}"/>
              </a:ext>
            </a:extLst>
          </p:cNvPr>
          <p:cNvSpPr/>
          <p:nvPr/>
        </p:nvSpPr>
        <p:spPr>
          <a:xfrm>
            <a:off x="4358610" y="499903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DC6226-3DEF-4C56-ABF6-BBD1F97080C9}"/>
              </a:ext>
            </a:extLst>
          </p:cNvPr>
          <p:cNvSpPr/>
          <p:nvPr/>
        </p:nvSpPr>
        <p:spPr>
          <a:xfrm>
            <a:off x="4769157" y="4993541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BCCDC8-949D-4729-A0C1-EC14A1462679}"/>
              </a:ext>
            </a:extLst>
          </p:cNvPr>
          <p:cNvSpPr/>
          <p:nvPr/>
        </p:nvSpPr>
        <p:spPr>
          <a:xfrm>
            <a:off x="4358610" y="4398711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31B9BF-2DA5-42B6-B60E-8218A8A7E835}"/>
              </a:ext>
            </a:extLst>
          </p:cNvPr>
          <p:cNvSpPr/>
          <p:nvPr/>
        </p:nvSpPr>
        <p:spPr>
          <a:xfrm>
            <a:off x="4766526" y="3976961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1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Plus de </a:t>
            </a:r>
            <a:r>
              <a:rPr lang="fr-FR" sz="2400" b="1" dirty="0">
                <a:solidFill>
                  <a:srgbClr val="0070C0"/>
                </a:solidFill>
              </a:rPr>
              <a:t>contrôle</a:t>
            </a:r>
          </a:p>
          <a:p>
            <a:pPr lvl="1"/>
            <a:r>
              <a:rPr lang="fr-FR" sz="2000" b="1" dirty="0"/>
              <a:t>Traitement par lots </a:t>
            </a:r>
            <a:r>
              <a:rPr lang="fr-FR" sz="2000" dirty="0"/>
              <a:t>(buffer)</a:t>
            </a:r>
            <a:r>
              <a:rPr lang="fr-FR" sz="2000" b="1" dirty="0"/>
              <a:t> </a:t>
            </a:r>
            <a:r>
              <a:rPr lang="fr-FR" sz="2000" dirty="0"/>
              <a:t>pour </a:t>
            </a:r>
            <a:r>
              <a:rPr lang="fr-FR" sz="2000"/>
              <a:t>les données</a:t>
            </a:r>
            <a:endParaRPr lang="fr-FR" sz="2000" dirty="0"/>
          </a:p>
          <a:p>
            <a:pPr lvl="2"/>
            <a:r>
              <a:rPr lang="fr-FR" sz="2000" dirty="0"/>
              <a:t>2x fois plus rapide pour chaque chargement</a:t>
            </a:r>
          </a:p>
          <a:p>
            <a:pPr lvl="2"/>
            <a:r>
              <a:rPr lang="fr-FR" sz="2000" dirty="0"/>
              <a:t>Plus sûr (bloque injection JS)</a:t>
            </a:r>
          </a:p>
          <a:p>
            <a:pPr lvl="2"/>
            <a:r>
              <a:rPr lang="fr-FR" sz="2000" dirty="0">
                <a:solidFill>
                  <a:srgbClr val="0070C0"/>
                </a:solidFill>
              </a:rPr>
              <a:t>Impossible dans un Framework </a:t>
            </a:r>
            <a:r>
              <a:rPr lang="fr-FR" sz="1600" dirty="0"/>
              <a:t>(HTML fragment)</a:t>
            </a:r>
            <a:endParaRPr lang="fr-FR" sz="2000" dirty="0"/>
          </a:p>
          <a:p>
            <a:pPr lvl="1"/>
            <a:endParaRPr lang="fr-FR" sz="2400" dirty="0"/>
          </a:p>
          <a:p>
            <a:pPr lvl="1"/>
            <a:r>
              <a:rPr lang="fr-FR" sz="2000" b="1" dirty="0"/>
              <a:t>Gestion fine</a:t>
            </a:r>
            <a:r>
              <a:rPr lang="fr-FR" sz="2000" dirty="0"/>
              <a:t> des </a:t>
            </a:r>
            <a:r>
              <a:rPr lang="fr-FR" sz="2000" b="1" dirty="0"/>
              <a:t>données utilisateur</a:t>
            </a:r>
            <a:r>
              <a:rPr lang="fr-FR" sz="2000" dirty="0"/>
              <a:t> </a:t>
            </a:r>
          </a:p>
          <a:p>
            <a:pPr lvl="2"/>
            <a:r>
              <a:rPr lang="fr-FR" sz="2000" dirty="0"/>
              <a:t>Rien n’est fait dans notre dos par le Framework</a:t>
            </a:r>
          </a:p>
          <a:p>
            <a:pPr lvl="2"/>
            <a:r>
              <a:rPr lang="fr-FR" sz="2000" dirty="0"/>
              <a:t>Pas de mauvaise surprise</a:t>
            </a:r>
          </a:p>
          <a:p>
            <a:pPr lvl="2"/>
            <a:r>
              <a:rPr lang="fr-FR" sz="2000" dirty="0">
                <a:solidFill>
                  <a:srgbClr val="0070C0"/>
                </a:solidFill>
              </a:rPr>
              <a:t>S’inscrit dans la lignée du RGPD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6756912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Solution Web : Frameworkless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11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8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Plus </a:t>
            </a:r>
            <a:r>
              <a:rPr lang="fr-FR" sz="2400" b="1" dirty="0">
                <a:solidFill>
                  <a:srgbClr val="0070C0"/>
                </a:solidFill>
              </a:rPr>
              <a:t>performante</a:t>
            </a:r>
            <a:r>
              <a:rPr lang="fr-FR" sz="2400" dirty="0"/>
              <a:t> </a:t>
            </a:r>
          </a:p>
          <a:p>
            <a:pPr lvl="1"/>
            <a:r>
              <a:rPr lang="fr-FR" sz="2000" b="1" dirty="0"/>
              <a:t>10x plus rapide pour l’insertion </a:t>
            </a:r>
            <a:r>
              <a:rPr lang="fr-FR" sz="2000" dirty="0"/>
              <a:t>de contenu</a:t>
            </a:r>
          </a:p>
          <a:p>
            <a:pPr lvl="1"/>
            <a:endParaRPr lang="fr-FR" sz="20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lvl="1"/>
            <a:r>
              <a:rPr lang="fr-FR" sz="2000" b="1" dirty="0"/>
              <a:t>35x plus rapide pour manipuler l’interface</a:t>
            </a:r>
            <a:r>
              <a:rPr lang="fr-FR" sz="2000" dirty="0"/>
              <a:t> utilisateur</a:t>
            </a:r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6756912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Solution Web : </a:t>
            </a:r>
            <a:r>
              <a:rPr lang="fr-FR" sz="3200" dirty="0" err="1"/>
              <a:t>Frameworkless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12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2AF19DA-8073-4B49-973E-B3D33A17F478}"/>
              </a:ext>
            </a:extLst>
          </p:cNvPr>
          <p:cNvGrpSpPr/>
          <p:nvPr/>
        </p:nvGrpSpPr>
        <p:grpSpPr>
          <a:xfrm>
            <a:off x="2164341" y="2863952"/>
            <a:ext cx="4528239" cy="1142667"/>
            <a:chOff x="247744" y="3894952"/>
            <a:chExt cx="4528239" cy="114266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D32F391-527A-4B90-BDD2-B7188C2CC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1598" r="90840" b="62807"/>
            <a:stretch/>
          </p:blipFill>
          <p:spPr>
            <a:xfrm>
              <a:off x="1125923" y="4408874"/>
              <a:ext cx="1127178" cy="566178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BF7D57C-90F1-43B7-9937-E8AF325B7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246" t="7754" r="9059" b="70845"/>
            <a:stretch/>
          </p:blipFill>
          <p:spPr>
            <a:xfrm>
              <a:off x="2951075" y="4344528"/>
              <a:ext cx="1008112" cy="69309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5BC94B8-DF0D-4C49-9A16-ED6650B90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744" y="3894952"/>
              <a:ext cx="4528239" cy="457831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A901F4F-1822-4F99-94C3-84F76186654C}"/>
              </a:ext>
            </a:extLst>
          </p:cNvPr>
          <p:cNvGrpSpPr/>
          <p:nvPr/>
        </p:nvGrpSpPr>
        <p:grpSpPr>
          <a:xfrm>
            <a:off x="781601" y="4941606"/>
            <a:ext cx="7293718" cy="999611"/>
            <a:chOff x="2699792" y="1886850"/>
            <a:chExt cx="5470425" cy="749727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2466D531-0C76-49A7-988D-75FC79DB7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2014" b="25942"/>
            <a:stretch/>
          </p:blipFill>
          <p:spPr>
            <a:xfrm>
              <a:off x="2699792" y="2410561"/>
              <a:ext cx="5470425" cy="2260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DBDD31E-B7BF-4FA9-BA7A-CB6EB40B9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0805"/>
            <a:stretch/>
          </p:blipFill>
          <p:spPr>
            <a:xfrm>
              <a:off x="2699792" y="1886850"/>
              <a:ext cx="5470425" cy="54786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682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884000" cy="4256127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Découpage fort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/>
              <a:t>du travail</a:t>
            </a:r>
          </a:p>
          <a:p>
            <a:pPr lvl="1"/>
            <a:r>
              <a:rPr lang="fr-FR" sz="2000" dirty="0"/>
              <a:t>Indépendance des tâches</a:t>
            </a:r>
          </a:p>
          <a:p>
            <a:pPr marL="457200" lvl="1" indent="0">
              <a:buNone/>
            </a:pPr>
            <a:endParaRPr lang="fr-FR" sz="3600" dirty="0"/>
          </a:p>
          <a:p>
            <a:r>
              <a:rPr lang="fr-FR" sz="2400" dirty="0"/>
              <a:t>Séparation du </a:t>
            </a:r>
            <a:r>
              <a:rPr lang="fr-FR" sz="2400" b="1" dirty="0">
                <a:solidFill>
                  <a:srgbClr val="0070C0"/>
                </a:solidFill>
              </a:rPr>
              <a:t>travail par vue </a:t>
            </a:r>
            <a:r>
              <a:rPr lang="fr-FR" sz="2400" dirty="0"/>
              <a:t>(+ Robin):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7299030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Gestion du projet : Répartition du travail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13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3CDDE7EE-4238-4877-9A74-CAAE05F0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F0565D-7D96-4F98-A48B-FBF4BC81C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76" y="1853010"/>
            <a:ext cx="2699792" cy="153579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CAD57C-6687-4B5F-AA27-77C3F94841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715"/>
          <a:stretch/>
        </p:blipFill>
        <p:spPr>
          <a:xfrm>
            <a:off x="694134" y="4005064"/>
            <a:ext cx="7926336" cy="198864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4DC613D-C039-480F-A7FE-1CD7F932E647}"/>
              </a:ext>
            </a:extLst>
          </p:cNvPr>
          <p:cNvSpPr txBox="1"/>
          <p:nvPr/>
        </p:nvSpPr>
        <p:spPr>
          <a:xfrm>
            <a:off x="411347" y="4168610"/>
            <a:ext cx="1644708" cy="5232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Responsable Techniciens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223BECB-8971-4E9B-81AF-8961D60043D2}"/>
              </a:ext>
            </a:extLst>
          </p:cNvPr>
          <p:cNvSpPr txBox="1"/>
          <p:nvPr/>
        </p:nvSpPr>
        <p:spPr>
          <a:xfrm>
            <a:off x="696922" y="4816870"/>
            <a:ext cx="1189236" cy="30777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ysClr val="windowText" lastClr="000000"/>
                </a:solidFill>
              </a:rPr>
              <a:t>Page de Login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EEF3492-B414-43FB-B83C-8BDAFFA52F28}"/>
              </a:ext>
            </a:extLst>
          </p:cNvPr>
          <p:cNvSpPr txBox="1"/>
          <p:nvPr/>
        </p:nvSpPr>
        <p:spPr>
          <a:xfrm>
            <a:off x="2445334" y="4601331"/>
            <a:ext cx="954172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ysClr val="windowText" lastClr="000000"/>
                </a:solidFill>
              </a:rPr>
              <a:t>Technicien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DF9BA0A-E933-43B0-B6D0-FD3FAAFC25C6}"/>
              </a:ext>
            </a:extLst>
          </p:cNvPr>
          <p:cNvSpPr txBox="1"/>
          <p:nvPr/>
        </p:nvSpPr>
        <p:spPr>
          <a:xfrm>
            <a:off x="4062499" y="4576641"/>
            <a:ext cx="937244" cy="307777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ysClr val="windowText" lastClr="000000"/>
                </a:solidFill>
              </a:rPr>
              <a:t>Opérateur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8D0278-80A0-45A8-93F6-48DBB07B063B}"/>
              </a:ext>
            </a:extLst>
          </p:cNvPr>
          <p:cNvSpPr txBox="1"/>
          <p:nvPr/>
        </p:nvSpPr>
        <p:spPr>
          <a:xfrm>
            <a:off x="5703823" y="4576641"/>
            <a:ext cx="1283108" cy="307777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ysClr val="windowText" lastClr="000000"/>
                </a:solidFill>
              </a:rPr>
              <a:t>Administrateur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B775686-0FB6-49EB-B4DE-7703C555AD78}"/>
              </a:ext>
            </a:extLst>
          </p:cNvPr>
          <p:cNvSpPr txBox="1"/>
          <p:nvPr/>
        </p:nvSpPr>
        <p:spPr>
          <a:xfrm>
            <a:off x="7397719" y="4576641"/>
            <a:ext cx="12650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ysClr val="windowText" lastClr="000000"/>
                </a:solidFill>
              </a:rPr>
              <a:t>Code Commun</a:t>
            </a:r>
          </a:p>
        </p:txBody>
      </p:sp>
    </p:spTree>
    <p:extLst>
      <p:ext uri="{BB962C8B-B14F-4D97-AF65-F5344CB8AC3E}">
        <p14:creationId xmlns:p14="http://schemas.microsoft.com/office/powerpoint/2010/main" val="10286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Organisation </a:t>
            </a:r>
            <a:r>
              <a:rPr lang="fr-FR" sz="2400" b="1" dirty="0">
                <a:solidFill>
                  <a:srgbClr val="0070C0"/>
                </a:solidFill>
              </a:rPr>
              <a:t>« agile » </a:t>
            </a:r>
            <a:r>
              <a:rPr lang="fr-FR" sz="2400" dirty="0"/>
              <a:t>:</a:t>
            </a:r>
          </a:p>
          <a:p>
            <a:pPr lvl="1"/>
            <a:r>
              <a:rPr lang="fr-FR" sz="2000" dirty="0"/>
              <a:t>Réunion hebdomadaire (25-30 min)</a:t>
            </a:r>
          </a:p>
          <a:p>
            <a:pPr lvl="1"/>
            <a:r>
              <a:rPr lang="fr-FR" sz="2000" dirty="0"/>
              <a:t>Travail par sprints</a:t>
            </a:r>
          </a:p>
          <a:p>
            <a:endParaRPr lang="fr-FR" sz="2400" dirty="0"/>
          </a:p>
          <a:p>
            <a:r>
              <a:rPr lang="fr-FR" sz="2400" dirty="0"/>
              <a:t>Projet </a:t>
            </a:r>
            <a:r>
              <a:rPr lang="fr-FR" sz="2400" b="1" dirty="0">
                <a:solidFill>
                  <a:srgbClr val="0070C0"/>
                </a:solidFill>
              </a:rPr>
              <a:t>itératif</a:t>
            </a:r>
          </a:p>
          <a:p>
            <a:endParaRPr lang="fr-FR" sz="1800" b="1" dirty="0">
              <a:solidFill>
                <a:srgbClr val="0070C0"/>
              </a:solidFill>
            </a:endParaRPr>
          </a:p>
          <a:p>
            <a:r>
              <a:rPr lang="fr-FR" sz="2400" dirty="0"/>
              <a:t>Organisation</a:t>
            </a:r>
            <a:r>
              <a:rPr lang="fr-FR" sz="2400" b="1" dirty="0"/>
              <a:t> </a:t>
            </a:r>
            <a:r>
              <a:rPr lang="fr-FR" sz="2400" b="1" dirty="0">
                <a:solidFill>
                  <a:srgbClr val="0070C0"/>
                </a:solidFill>
              </a:rPr>
              <a:t>robuste</a:t>
            </a:r>
          </a:p>
          <a:p>
            <a:pPr lvl="1"/>
            <a:r>
              <a:rPr lang="fr-FR" sz="2000" dirty="0"/>
              <a:t>Sauvegardes fréquentes</a:t>
            </a:r>
          </a:p>
          <a:p>
            <a:pPr lvl="1"/>
            <a:r>
              <a:rPr lang="fr-FR" sz="2000" dirty="0"/>
              <a:t>Forte communication entre les membres</a:t>
            </a:r>
          </a:p>
          <a:p>
            <a:pPr lvl="1"/>
            <a:r>
              <a:rPr lang="fr-FR" sz="2000" dirty="0"/>
              <a:t>Tout est stocké en ligne</a:t>
            </a:r>
          </a:p>
          <a:p>
            <a:endParaRPr lang="fr-FR" sz="2400" b="1" dirty="0">
              <a:solidFill>
                <a:srgbClr val="0070C0"/>
              </a:solidFill>
            </a:endParaRPr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Gestion du projet : Organisation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14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11738732-F303-4212-9AA8-75E8A0CD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0FE63A-B522-4FC6-B9A9-17F8C29C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006" y="1809888"/>
            <a:ext cx="1562547" cy="1917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03B6DC6-E5B2-4BE4-A63E-EEA2BD9C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5" t="11953" r="13966" b="21587"/>
          <a:stretch/>
        </p:blipFill>
        <p:spPr bwMode="auto">
          <a:xfrm>
            <a:off x="5794115" y="4236262"/>
            <a:ext cx="2860682" cy="16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8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28" y="1870037"/>
            <a:ext cx="6424735" cy="4256127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b="1" dirty="0"/>
              <a:t>Messagerie instantanée </a:t>
            </a:r>
            <a:r>
              <a:rPr lang="fr-FR" sz="2400" dirty="0"/>
              <a:t>organisée par thème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Gestionnaire de version </a:t>
            </a:r>
            <a:r>
              <a:rPr lang="fr-FR" sz="2400" dirty="0"/>
              <a:t>avec Git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Partage de documents </a:t>
            </a:r>
            <a:r>
              <a:rPr lang="fr-FR" sz="2400" dirty="0"/>
              <a:t>(Google Drive)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Gestion du projet : Moyens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15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5CDFC6D7-6B3B-429C-ABBB-68F2D533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3A2D41-95CB-4C53-892B-B5844F978F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2" t="45571" r="8075" b="7103"/>
          <a:stretch/>
        </p:blipFill>
        <p:spPr>
          <a:xfrm>
            <a:off x="5403480" y="3354093"/>
            <a:ext cx="1937439" cy="983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1DC4888-0204-45FC-BA86-167F5EAA35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04" y="4454076"/>
            <a:ext cx="1322366" cy="132236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C246CD7-2007-4653-9FF7-E77C772426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44" y="1809888"/>
            <a:ext cx="1385486" cy="13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Organisation du temps 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olidFill>
                  <a:srgbClr val="FF0000"/>
                </a:solidFill>
              </a:rPr>
              <a:t>Retard</a:t>
            </a:r>
            <a:r>
              <a:rPr lang="fr-FR" sz="2400" dirty="0"/>
              <a:t> sur la phase de réalisation </a:t>
            </a:r>
            <a:r>
              <a:rPr lang="fr-FR" sz="1600" dirty="0"/>
              <a:t>(environ 1 mois)</a:t>
            </a:r>
            <a:endParaRPr lang="fr-FR" sz="2400" dirty="0"/>
          </a:p>
          <a:p>
            <a:pPr lvl="1"/>
            <a:r>
              <a:rPr lang="fr-FR" sz="2000" dirty="0"/>
              <a:t>Commencée trop tardivement</a:t>
            </a:r>
          </a:p>
          <a:p>
            <a:pPr lvl="1"/>
            <a:r>
              <a:rPr lang="fr-FR" sz="2000" dirty="0"/>
              <a:t>Conception trop longue</a:t>
            </a:r>
            <a:endParaRPr lang="fr-FR" sz="1600" dirty="0"/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Gestion du projet : planning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16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3CDDE7EE-4238-4877-9A74-CAAE05F0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EB9679F-177B-4128-86F8-7B8F6C0B6AA3}"/>
              </a:ext>
            </a:extLst>
          </p:cNvPr>
          <p:cNvGrpSpPr/>
          <p:nvPr/>
        </p:nvGrpSpPr>
        <p:grpSpPr>
          <a:xfrm>
            <a:off x="-19269" y="2547626"/>
            <a:ext cx="9052114" cy="1869516"/>
            <a:chOff x="-19269" y="2547626"/>
            <a:chExt cx="9052114" cy="1869516"/>
          </a:xfrm>
        </p:grpSpPr>
        <p:grpSp>
          <p:nvGrpSpPr>
            <p:cNvPr id="36" name="Group 179">
              <a:extLst>
                <a:ext uri="{FF2B5EF4-FFF2-40B4-BE49-F238E27FC236}">
                  <a16:creationId xmlns:a16="http://schemas.microsoft.com/office/drawing/2014/main" id="{8202E5C1-0CA1-407E-B6A4-29427BB3632D}"/>
                </a:ext>
              </a:extLst>
            </p:cNvPr>
            <p:cNvGrpSpPr/>
            <p:nvPr/>
          </p:nvGrpSpPr>
          <p:grpSpPr>
            <a:xfrm>
              <a:off x="-19269" y="3278355"/>
              <a:ext cx="9052114" cy="1138787"/>
              <a:chOff x="-359279" y="4004843"/>
              <a:chExt cx="9255862" cy="1138787"/>
            </a:xfrm>
          </p:grpSpPr>
          <p:sp>
            <p:nvSpPr>
              <p:cNvPr id="37" name="TextBox 180">
                <a:extLst>
                  <a:ext uri="{FF2B5EF4-FFF2-40B4-BE49-F238E27FC236}">
                    <a16:creationId xmlns:a16="http://schemas.microsoft.com/office/drawing/2014/main" id="{F6D742D8-DA77-45B6-A6B1-551D4D8E87BB}"/>
                  </a:ext>
                </a:extLst>
              </p:cNvPr>
              <p:cNvSpPr txBox="1"/>
              <p:nvPr/>
            </p:nvSpPr>
            <p:spPr>
              <a:xfrm>
                <a:off x="-359279" y="4610974"/>
                <a:ext cx="13524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rgbClr val="00B0F0"/>
                    </a:solidFill>
                  </a:rPr>
                  <a:t>Septembre</a:t>
                </a:r>
                <a:r>
                  <a:rPr lang="en-US" sz="1400" dirty="0">
                    <a:solidFill>
                      <a:srgbClr val="00B0F0"/>
                    </a:solidFill>
                  </a:rPr>
                  <a:t> </a:t>
                </a:r>
                <a:r>
                  <a:rPr lang="fr-FR" sz="1400" dirty="0">
                    <a:solidFill>
                      <a:srgbClr val="00B0F0"/>
                    </a:solidFill>
                  </a:rPr>
                  <a:t>2019</a:t>
                </a:r>
              </a:p>
            </p:txBody>
          </p:sp>
          <p:grpSp>
            <p:nvGrpSpPr>
              <p:cNvPr id="38" name="Group 181">
                <a:extLst>
                  <a:ext uri="{FF2B5EF4-FFF2-40B4-BE49-F238E27FC236}">
                    <a16:creationId xmlns:a16="http://schemas.microsoft.com/office/drawing/2014/main" id="{4A6F8627-7D15-4789-9414-045F7A45BF95}"/>
                  </a:ext>
                </a:extLst>
              </p:cNvPr>
              <p:cNvGrpSpPr/>
              <p:nvPr/>
            </p:nvGrpSpPr>
            <p:grpSpPr>
              <a:xfrm>
                <a:off x="-232371" y="4004843"/>
                <a:ext cx="9128954" cy="1138787"/>
                <a:chOff x="-232371" y="4004843"/>
                <a:chExt cx="9128954" cy="1138787"/>
              </a:xfrm>
            </p:grpSpPr>
            <p:grpSp>
              <p:nvGrpSpPr>
                <p:cNvPr id="39" name="Group 182">
                  <a:extLst>
                    <a:ext uri="{FF2B5EF4-FFF2-40B4-BE49-F238E27FC236}">
                      <a16:creationId xmlns:a16="http://schemas.microsoft.com/office/drawing/2014/main" id="{9931C95C-67F3-4C5B-95D9-AA8DFD6A18C8}"/>
                    </a:ext>
                  </a:extLst>
                </p:cNvPr>
                <p:cNvGrpSpPr/>
                <p:nvPr/>
              </p:nvGrpSpPr>
              <p:grpSpPr>
                <a:xfrm>
                  <a:off x="-232371" y="4004843"/>
                  <a:ext cx="9128954" cy="1138787"/>
                  <a:chOff x="334121" y="5312069"/>
                  <a:chExt cx="8444406" cy="1138787"/>
                </a:xfrm>
              </p:grpSpPr>
              <p:grpSp>
                <p:nvGrpSpPr>
                  <p:cNvPr id="41" name="Group 184">
                    <a:extLst>
                      <a:ext uri="{FF2B5EF4-FFF2-40B4-BE49-F238E27FC236}">
                        <a16:creationId xmlns:a16="http://schemas.microsoft.com/office/drawing/2014/main" id="{605ED120-F02F-4671-8C1D-324CD5791C2B}"/>
                      </a:ext>
                    </a:extLst>
                  </p:cNvPr>
                  <p:cNvGrpSpPr/>
                  <p:nvPr/>
                </p:nvGrpSpPr>
                <p:grpSpPr>
                  <a:xfrm>
                    <a:off x="334121" y="5312069"/>
                    <a:ext cx="8444406" cy="1138787"/>
                    <a:chOff x="334121" y="5312069"/>
                    <a:chExt cx="8444406" cy="1138787"/>
                  </a:xfrm>
                </p:grpSpPr>
                <p:cxnSp>
                  <p:nvCxnSpPr>
                    <p:cNvPr id="46" name="Straight Connector 189">
                      <a:extLst>
                        <a:ext uri="{FF2B5EF4-FFF2-40B4-BE49-F238E27FC236}">
                          <a16:creationId xmlns:a16="http://schemas.microsoft.com/office/drawing/2014/main" id="{5C304009-CCB9-4FB2-AB7E-16C7F405DD2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303867" y="5334000"/>
                      <a:ext cx="0" cy="5757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190">
                      <a:extLst>
                        <a:ext uri="{FF2B5EF4-FFF2-40B4-BE49-F238E27FC236}">
                          <a16:creationId xmlns:a16="http://schemas.microsoft.com/office/drawing/2014/main" id="{F1B9176A-6EE3-4616-A9F7-6C0D8B05C3D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489200" y="5334000"/>
                      <a:ext cx="0" cy="5757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191">
                      <a:extLst>
                        <a:ext uri="{FF2B5EF4-FFF2-40B4-BE49-F238E27FC236}">
                          <a16:creationId xmlns:a16="http://schemas.microsoft.com/office/drawing/2014/main" id="{3BFF8873-E513-450F-ACC1-761025B8CB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72933" y="5325533"/>
                      <a:ext cx="0" cy="5757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192">
                      <a:extLst>
                        <a:ext uri="{FF2B5EF4-FFF2-40B4-BE49-F238E27FC236}">
                          <a16:creationId xmlns:a16="http://schemas.microsoft.com/office/drawing/2014/main" id="{D8F6CD91-4659-456A-A444-B8D01F6164E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614333" y="5333999"/>
                      <a:ext cx="0" cy="5757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193">
                      <a:extLst>
                        <a:ext uri="{FF2B5EF4-FFF2-40B4-BE49-F238E27FC236}">
                          <a16:creationId xmlns:a16="http://schemas.microsoft.com/office/drawing/2014/main" id="{0B0B8139-D6CA-4AD7-B5D7-D5F58E985A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20895" y="5312069"/>
                      <a:ext cx="0" cy="5757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194">
                      <a:extLst>
                        <a:ext uri="{FF2B5EF4-FFF2-40B4-BE49-F238E27FC236}">
                          <a16:creationId xmlns:a16="http://schemas.microsoft.com/office/drawing/2014/main" id="{F569CC10-D106-480A-9309-1DE7C28E81D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738752" y="5333999"/>
                      <a:ext cx="0" cy="5757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195">
                      <a:extLst>
                        <a:ext uri="{FF2B5EF4-FFF2-40B4-BE49-F238E27FC236}">
                          <a16:creationId xmlns:a16="http://schemas.microsoft.com/office/drawing/2014/main" id="{CD2E284D-26FD-4A8D-A03D-0EC1C55D5B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760366" y="5312069"/>
                      <a:ext cx="0" cy="5757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198">
                      <a:extLst>
                        <a:ext uri="{FF2B5EF4-FFF2-40B4-BE49-F238E27FC236}">
                          <a16:creationId xmlns:a16="http://schemas.microsoft.com/office/drawing/2014/main" id="{1B45AA14-8F21-4C36-B9C4-CC0027FA2AE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34121" y="5898588"/>
                      <a:ext cx="844440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TextBox 201">
                      <a:extLst>
                        <a:ext uri="{FF2B5EF4-FFF2-40B4-BE49-F238E27FC236}">
                          <a16:creationId xmlns:a16="http://schemas.microsoft.com/office/drawing/2014/main" id="{15AFFF0C-03E3-43A6-B9B7-7F045E03E5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8012" y="5955268"/>
                      <a:ext cx="9176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B0F0"/>
                          </a:solidFill>
                        </a:rPr>
                        <a:t>Novembre</a:t>
                      </a:r>
                    </a:p>
                  </p:txBody>
                </p:sp>
                <p:sp>
                  <p:nvSpPr>
                    <p:cNvPr id="59" name="TextBox 202">
                      <a:extLst>
                        <a:ext uri="{FF2B5EF4-FFF2-40B4-BE49-F238E27FC236}">
                          <a16:creationId xmlns:a16="http://schemas.microsoft.com/office/drawing/2014/main" id="{23473A95-6A03-4D85-88D2-846F809F7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4813" y="5981197"/>
                      <a:ext cx="892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B0F0"/>
                          </a:solidFill>
                        </a:rPr>
                        <a:t>Décembre</a:t>
                      </a:r>
                    </a:p>
                  </p:txBody>
                </p:sp>
                <p:sp>
                  <p:nvSpPr>
                    <p:cNvPr id="60" name="TextBox 203">
                      <a:extLst>
                        <a:ext uri="{FF2B5EF4-FFF2-40B4-BE49-F238E27FC236}">
                          <a16:creationId xmlns:a16="http://schemas.microsoft.com/office/drawing/2014/main" id="{F677DC8A-A30F-40A1-978B-A26A7C2A2F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3273" y="5927636"/>
                      <a:ext cx="91762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0B0F0"/>
                          </a:solidFill>
                        </a:rPr>
                        <a:t>Janvier 2020</a:t>
                      </a:r>
                    </a:p>
                  </p:txBody>
                </p:sp>
              </p:grpSp>
              <p:sp>
                <p:nvSpPr>
                  <p:cNvPr id="42" name="TextBox 185">
                    <a:extLst>
                      <a:ext uri="{FF2B5EF4-FFF2-40B4-BE49-F238E27FC236}">
                        <a16:creationId xmlns:a16="http://schemas.microsoft.com/office/drawing/2014/main" id="{EFD01AA6-6F5D-4546-8753-63C7E7D8005F}"/>
                      </a:ext>
                    </a:extLst>
                  </p:cNvPr>
                  <p:cNvSpPr txBox="1"/>
                  <p:nvPr/>
                </p:nvSpPr>
                <p:spPr>
                  <a:xfrm>
                    <a:off x="5867283" y="5971110"/>
                    <a:ext cx="92491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B0F0"/>
                        </a:solidFill>
                      </a:rPr>
                      <a:t>Février</a:t>
                    </a:r>
                  </a:p>
                </p:txBody>
              </p:sp>
              <p:sp>
                <p:nvSpPr>
                  <p:cNvPr id="43" name="TextBox 186">
                    <a:extLst>
                      <a:ext uri="{FF2B5EF4-FFF2-40B4-BE49-F238E27FC236}">
                        <a16:creationId xmlns:a16="http://schemas.microsoft.com/office/drawing/2014/main" id="{4DC1D423-C03C-43E0-AF3D-5C1BB330C7E3}"/>
                      </a:ext>
                    </a:extLst>
                  </p:cNvPr>
                  <p:cNvSpPr txBox="1"/>
                  <p:nvPr/>
                </p:nvSpPr>
                <p:spPr>
                  <a:xfrm>
                    <a:off x="6628108" y="5943237"/>
                    <a:ext cx="13006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>
                        <a:solidFill>
                          <a:srgbClr val="00B0F0"/>
                        </a:solidFill>
                      </a:rPr>
                      <a:t>Mars</a:t>
                    </a:r>
                  </a:p>
                </p:txBody>
              </p:sp>
            </p:grpSp>
            <p:sp>
              <p:nvSpPr>
                <p:cNvPr id="40" name="TextBox 183">
                  <a:extLst>
                    <a:ext uri="{FF2B5EF4-FFF2-40B4-BE49-F238E27FC236}">
                      <a16:creationId xmlns:a16="http://schemas.microsoft.com/office/drawing/2014/main" id="{E90ED31A-5DD9-427C-81E0-0B88AFE3550F}"/>
                    </a:ext>
                  </a:extLst>
                </p:cNvPr>
                <p:cNvSpPr txBox="1"/>
                <p:nvPr/>
              </p:nvSpPr>
              <p:spPr>
                <a:xfrm>
                  <a:off x="922134" y="4627245"/>
                  <a:ext cx="11807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rgbClr val="00B0F0"/>
                      </a:solidFill>
                    </a:rPr>
                    <a:t>Octobre</a:t>
                  </a:r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5506DB-3941-4A43-A906-313B8F26613C}"/>
                </a:ext>
              </a:extLst>
            </p:cNvPr>
            <p:cNvSpPr/>
            <p:nvPr/>
          </p:nvSpPr>
          <p:spPr>
            <a:xfrm>
              <a:off x="607909" y="2551768"/>
              <a:ext cx="2504996" cy="65957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Préprojet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BCDD58D-58FC-4A4D-B200-36310D934918}"/>
                </a:ext>
              </a:extLst>
            </p:cNvPr>
            <p:cNvSpPr/>
            <p:nvPr/>
          </p:nvSpPr>
          <p:spPr>
            <a:xfrm>
              <a:off x="3128189" y="2547626"/>
              <a:ext cx="2088230" cy="65957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Conception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DD6BAB-C09F-4BFB-BD2A-4081A83254A9}"/>
                </a:ext>
              </a:extLst>
            </p:cNvPr>
            <p:cNvSpPr/>
            <p:nvPr/>
          </p:nvSpPr>
          <p:spPr>
            <a:xfrm>
              <a:off x="5231703" y="2549592"/>
              <a:ext cx="2088230" cy="6595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Réalisation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672" y="2564904"/>
            <a:ext cx="5904656" cy="724942"/>
          </a:xfrm>
        </p:spPr>
        <p:txBody>
          <a:bodyPr>
            <a:noAutofit/>
          </a:bodyPr>
          <a:lstStyle/>
          <a:p>
            <a:r>
              <a:rPr lang="fr-FR" dirty="0"/>
              <a:t>Démonstration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755576" y="3429000"/>
            <a:ext cx="78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F5299D9E-A556-4E38-9FC3-491FAD9EAE42}"/>
              </a:ext>
            </a:extLst>
          </p:cNvPr>
          <p:cNvSpPr txBox="1">
            <a:spLocks/>
          </p:cNvSpPr>
          <p:nvPr/>
        </p:nvSpPr>
        <p:spPr>
          <a:xfrm>
            <a:off x="1619672" y="3512409"/>
            <a:ext cx="59046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i="1" dirty="0"/>
              <a:t>Si vous avez des questions, n’hésitez pas !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8E2FAD1-55F6-44A1-AB19-1959B86CA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A7B62F-989D-4E09-B518-F335F7498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C1997493-2FC7-41EC-B378-B097CC4CC45E}"/>
              </a:ext>
            </a:extLst>
          </p:cNvPr>
          <p:cNvSpPr txBox="1">
            <a:spLocks/>
          </p:cNvSpPr>
          <p:nvPr/>
        </p:nvSpPr>
        <p:spPr>
          <a:xfrm>
            <a:off x="7766574" y="6389775"/>
            <a:ext cx="68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6AE3A3-4E19-4DAE-BC14-79B3994BC144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7E8E1C0-0F67-4E28-9CF7-25352235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89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7056784" cy="724942"/>
          </a:xfrm>
        </p:spPr>
        <p:txBody>
          <a:bodyPr>
            <a:noAutofit/>
          </a:bodyPr>
          <a:lstStyle/>
          <a:p>
            <a:pPr algn="l"/>
            <a:r>
              <a:rPr lang="fr-FR" sz="3200" dirty="0"/>
              <a:t>État du projet : ce n’est pas fait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18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E8A24A9F-B85F-40B3-84CF-6DE10E60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229EDC-1050-4BED-8F65-CF5F831C46E3}"/>
              </a:ext>
            </a:extLst>
          </p:cNvPr>
          <p:cNvSpPr txBox="1">
            <a:spLocks/>
          </p:cNvSpPr>
          <p:nvPr/>
        </p:nvSpPr>
        <p:spPr>
          <a:xfrm>
            <a:off x="523530" y="1870037"/>
            <a:ext cx="4264494" cy="425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/>
          </a:p>
          <a:p>
            <a:endParaRPr lang="fr-FR" sz="2400" dirty="0"/>
          </a:p>
          <a:p>
            <a:pPr algn="ctr"/>
            <a:r>
              <a:rPr lang="fr-FR" sz="2400" dirty="0"/>
              <a:t>La fonctionnalité planning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algn="ctr"/>
            <a:r>
              <a:rPr lang="fr-FR" sz="2400" dirty="0"/>
              <a:t>Statistiques pour responsable des techniciens</a:t>
            </a:r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C205117-63A7-427B-8F25-EEA0457BD42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" r="1681" b="3541"/>
          <a:stretch/>
        </p:blipFill>
        <p:spPr>
          <a:xfrm>
            <a:off x="5371846" y="1991819"/>
            <a:ext cx="2773720" cy="1846630"/>
          </a:xfrm>
          <a:prstGeom prst="rect">
            <a:avLst/>
          </a:prstGeom>
        </p:spPr>
      </p:pic>
      <p:pic>
        <p:nvPicPr>
          <p:cNvPr id="1026" name="Picture 2" descr="Résultat de recherche d'images pour &quot;stats&quot;">
            <a:extLst>
              <a:ext uri="{FF2B5EF4-FFF2-40B4-BE49-F238E27FC236}">
                <a16:creationId xmlns:a16="http://schemas.microsoft.com/office/drawing/2014/main" id="{9BE1F7B2-F41B-4709-A41D-3EE8B53E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065" y="4105528"/>
            <a:ext cx="1963282" cy="19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7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Retour d’expérience : </a:t>
            </a:r>
            <a:r>
              <a:rPr lang="fr-FR" sz="3200" dirty="0" err="1"/>
              <a:t>Xiaoxuan</a:t>
            </a:r>
            <a:endParaRPr lang="fr-FR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19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6E87C44-565D-40D8-94ED-BD8022C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E541F9-8E04-448B-A6B3-45CDD0D5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0" y="1870037"/>
            <a:ext cx="7884000" cy="4256127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Approfondissement</a:t>
            </a:r>
            <a:r>
              <a:rPr lang="fr-FR" sz="2400" b="1" dirty="0"/>
              <a:t> des </a:t>
            </a:r>
            <a:r>
              <a:rPr lang="fr-FR" sz="2400" b="1" dirty="0">
                <a:solidFill>
                  <a:srgbClr val="0070C0"/>
                </a:solidFill>
              </a:rPr>
              <a:t>connaissances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Découverte du web </a:t>
            </a:r>
            <a:r>
              <a:rPr lang="fr-FR" sz="2000" dirty="0"/>
              <a:t>(HTML, CSS, Javascript)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Gain d’expérience</a:t>
            </a:r>
            <a:r>
              <a:rPr lang="fr-FR" sz="2000" dirty="0"/>
              <a:t> avec le </a:t>
            </a:r>
            <a:r>
              <a:rPr lang="fr-FR" sz="2000" dirty="0">
                <a:solidFill>
                  <a:srgbClr val="0070C0"/>
                </a:solidFill>
              </a:rPr>
              <a:t>protocole HTTP </a:t>
            </a:r>
            <a:r>
              <a:rPr lang="fr-FR" sz="2000" dirty="0"/>
              <a:t>(requêtes AJAX)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Consolidation des connaissances</a:t>
            </a:r>
            <a:r>
              <a:rPr lang="fr-FR" sz="2000" dirty="0"/>
              <a:t> sur les </a:t>
            </a:r>
            <a:r>
              <a:rPr lang="fr-FR" sz="2000" dirty="0">
                <a:solidFill>
                  <a:srgbClr val="0070C0"/>
                </a:solidFill>
              </a:rPr>
              <a:t>API REST</a:t>
            </a:r>
          </a:p>
          <a:p>
            <a:endParaRPr lang="fr-FR" sz="2400" dirty="0"/>
          </a:p>
          <a:p>
            <a:r>
              <a:rPr lang="fr-FR" sz="2400" b="1" dirty="0">
                <a:solidFill>
                  <a:srgbClr val="0070C0"/>
                </a:solidFill>
              </a:rPr>
              <a:t>Intégration réussie</a:t>
            </a:r>
            <a:r>
              <a:rPr lang="fr-FR" sz="2400" b="1" dirty="0"/>
              <a:t> en cours de projet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Absence complète </a:t>
            </a:r>
            <a:r>
              <a:rPr lang="fr-FR" sz="2000" dirty="0"/>
              <a:t>de la partie </a:t>
            </a:r>
            <a:r>
              <a:rPr lang="fr-FR" sz="2000" dirty="0">
                <a:solidFill>
                  <a:srgbClr val="C00000"/>
                </a:solidFill>
              </a:rPr>
              <a:t>préprojet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Absence partielle</a:t>
            </a:r>
            <a:r>
              <a:rPr lang="fr-FR" sz="2000" dirty="0">
                <a:solidFill>
                  <a:srgbClr val="0070C0"/>
                </a:solidFill>
              </a:rPr>
              <a:t> </a:t>
            </a:r>
            <a:r>
              <a:rPr lang="fr-FR" sz="2000" dirty="0"/>
              <a:t>de la partie </a:t>
            </a:r>
            <a:r>
              <a:rPr lang="fr-FR" sz="2000" dirty="0">
                <a:solidFill>
                  <a:srgbClr val="C00000"/>
                </a:solidFill>
              </a:rPr>
              <a:t>conception</a:t>
            </a:r>
          </a:p>
          <a:p>
            <a:pPr lvl="1"/>
            <a:r>
              <a:rPr lang="fr-FR" sz="2000" b="1" dirty="0">
                <a:solidFill>
                  <a:srgbClr val="0070C0"/>
                </a:solidFill>
              </a:rPr>
              <a:t>Bonne intégration </a:t>
            </a:r>
            <a:r>
              <a:rPr lang="fr-FR" sz="2000" dirty="0"/>
              <a:t>grâce à l’état d’esprit du groupe</a:t>
            </a:r>
          </a:p>
        </p:txBody>
      </p:sp>
    </p:spTree>
    <p:extLst>
      <p:ext uri="{BB962C8B-B14F-4D97-AF65-F5344CB8AC3E}">
        <p14:creationId xmlns:p14="http://schemas.microsoft.com/office/powerpoint/2010/main" val="2420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Présentation de l’équipe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2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7947B979-464B-46A1-A7E7-4B03336B48C8}"/>
              </a:ext>
            </a:extLst>
          </p:cNvPr>
          <p:cNvGrpSpPr/>
          <p:nvPr/>
        </p:nvGrpSpPr>
        <p:grpSpPr>
          <a:xfrm>
            <a:off x="6628111" y="1918905"/>
            <a:ext cx="1553448" cy="2127540"/>
            <a:chOff x="8452448" y="1809554"/>
            <a:chExt cx="1553448" cy="2127540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6B83A96D-DDEB-409B-A23F-D290A9DAA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842"/>
            <a:stretch/>
          </p:blipFill>
          <p:spPr>
            <a:xfrm>
              <a:off x="8452448" y="1809554"/>
              <a:ext cx="1553448" cy="1761862"/>
            </a:xfrm>
            <a:prstGeom prst="rect">
              <a:avLst/>
            </a:prstGeom>
          </p:spPr>
        </p:pic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B23DCB4-A423-4295-A018-4B3BBB1F9A3E}"/>
                </a:ext>
              </a:extLst>
            </p:cNvPr>
            <p:cNvSpPr txBox="1"/>
            <p:nvPr/>
          </p:nvSpPr>
          <p:spPr>
            <a:xfrm>
              <a:off x="8838568" y="3567762"/>
              <a:ext cx="101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Eurydice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4F0AE325-97F5-493B-A6C8-A852CC0D46E5}"/>
              </a:ext>
            </a:extLst>
          </p:cNvPr>
          <p:cNvGrpSpPr/>
          <p:nvPr/>
        </p:nvGrpSpPr>
        <p:grpSpPr>
          <a:xfrm>
            <a:off x="954510" y="1940568"/>
            <a:ext cx="1561381" cy="2153265"/>
            <a:chOff x="4779033" y="1798948"/>
            <a:chExt cx="1561381" cy="2153265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A8A1211-DB57-4943-BDA2-6A9135BB36FD}"/>
                </a:ext>
              </a:extLst>
            </p:cNvPr>
            <p:cNvSpPr txBox="1"/>
            <p:nvPr/>
          </p:nvSpPr>
          <p:spPr>
            <a:xfrm>
              <a:off x="5085988" y="3582881"/>
              <a:ext cx="947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Jordane</a:t>
              </a:r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DBF2631C-9B56-4FCC-8A89-C2CCC3148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538" r="9288"/>
            <a:stretch/>
          </p:blipFill>
          <p:spPr>
            <a:xfrm>
              <a:off x="4779033" y="1798948"/>
              <a:ext cx="1561381" cy="1749269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D748C20-C256-4C96-B891-4A5193E3D038}"/>
              </a:ext>
            </a:extLst>
          </p:cNvPr>
          <p:cNvGrpSpPr/>
          <p:nvPr/>
        </p:nvGrpSpPr>
        <p:grpSpPr>
          <a:xfrm>
            <a:off x="3740558" y="1905913"/>
            <a:ext cx="1664898" cy="2138136"/>
            <a:chOff x="6651165" y="1807239"/>
            <a:chExt cx="1664898" cy="2138136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46969D8-941B-4171-A4DA-D01455D29016}"/>
                </a:ext>
              </a:extLst>
            </p:cNvPr>
            <p:cNvSpPr txBox="1"/>
            <p:nvPr/>
          </p:nvSpPr>
          <p:spPr>
            <a:xfrm>
              <a:off x="7009880" y="3576043"/>
              <a:ext cx="947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Alexis</a:t>
              </a: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01738FDD-A73C-467B-BE39-70D7A2C2D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314" r="4115"/>
            <a:stretch/>
          </p:blipFill>
          <p:spPr>
            <a:xfrm>
              <a:off x="6651165" y="1807239"/>
              <a:ext cx="1664898" cy="1758192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63B366D-6947-4FCE-A246-2CA9ACCCC94A}"/>
              </a:ext>
            </a:extLst>
          </p:cNvPr>
          <p:cNvGrpSpPr/>
          <p:nvPr/>
        </p:nvGrpSpPr>
        <p:grpSpPr>
          <a:xfrm>
            <a:off x="3767871" y="4157822"/>
            <a:ext cx="1592978" cy="2127523"/>
            <a:chOff x="5517420" y="1903625"/>
            <a:chExt cx="1592978" cy="212752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72A2160-AAC9-4501-829B-935650ADF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5272" r="11721" b="10869"/>
            <a:stretch/>
          </p:blipFill>
          <p:spPr>
            <a:xfrm>
              <a:off x="5517420" y="1903625"/>
              <a:ext cx="1592978" cy="1758191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B9D8CED0-DE73-4286-97B6-BE323081E307}"/>
                </a:ext>
              </a:extLst>
            </p:cNvPr>
            <p:cNvSpPr txBox="1"/>
            <p:nvPr/>
          </p:nvSpPr>
          <p:spPr>
            <a:xfrm>
              <a:off x="5851801" y="3661816"/>
              <a:ext cx="101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Robin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C93F1FC-41B8-413C-9EE0-E7D3F4CC1911}"/>
              </a:ext>
            </a:extLst>
          </p:cNvPr>
          <p:cNvGrpSpPr/>
          <p:nvPr/>
        </p:nvGrpSpPr>
        <p:grpSpPr>
          <a:xfrm>
            <a:off x="6683055" y="4120320"/>
            <a:ext cx="1443560" cy="2156961"/>
            <a:chOff x="7427400" y="1911998"/>
            <a:chExt cx="1443560" cy="2156961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5CD4C5E-FD95-4C1A-AFBD-F277CDBBDC8F}"/>
                </a:ext>
              </a:extLst>
            </p:cNvPr>
            <p:cNvSpPr txBox="1"/>
            <p:nvPr/>
          </p:nvSpPr>
          <p:spPr>
            <a:xfrm>
              <a:off x="7601327" y="3699627"/>
              <a:ext cx="101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Thomas</a:t>
              </a:r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5BEECB2F-82A9-433A-95E6-170A1BC55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9134"/>
            <a:stretch/>
          </p:blipFill>
          <p:spPr>
            <a:xfrm>
              <a:off x="7427400" y="1911998"/>
              <a:ext cx="1443560" cy="1751021"/>
            </a:xfrm>
            <a:prstGeom prst="rect">
              <a:avLst/>
            </a:prstGeom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429924-349A-40A8-B341-BD538656045C}"/>
              </a:ext>
            </a:extLst>
          </p:cNvPr>
          <p:cNvGrpSpPr/>
          <p:nvPr/>
        </p:nvGrpSpPr>
        <p:grpSpPr>
          <a:xfrm>
            <a:off x="1049509" y="4137811"/>
            <a:ext cx="1363970" cy="2247703"/>
            <a:chOff x="1184986" y="4130653"/>
            <a:chExt cx="1363970" cy="2247703"/>
          </a:xfrm>
        </p:grpSpPr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78029032-68CE-4C5B-888C-01E866E0017B}"/>
                </a:ext>
              </a:extLst>
            </p:cNvPr>
            <p:cNvSpPr txBox="1"/>
            <p:nvPr/>
          </p:nvSpPr>
          <p:spPr>
            <a:xfrm>
              <a:off x="1310849" y="6009024"/>
              <a:ext cx="1112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Xiaoxuan</a:t>
              </a:r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3C4B4A88-7117-4CD3-8875-DA3F22D7E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86" y="4130653"/>
              <a:ext cx="1363970" cy="1818627"/>
            </a:xfrm>
            <a:prstGeom prst="rect">
              <a:avLst/>
            </a:prstGeom>
          </p:spPr>
        </p:pic>
      </p:grpSp>
      <p:sp>
        <p:nvSpPr>
          <p:cNvPr id="47" name="Espace réservé du pied de page 3">
            <a:extLst>
              <a:ext uri="{FF2B5EF4-FFF2-40B4-BE49-F238E27FC236}">
                <a16:creationId xmlns:a16="http://schemas.microsoft.com/office/drawing/2014/main" id="{DF6FAD7F-2F53-4046-BFEF-496E7256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0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884000" cy="4256127"/>
          </a:xfrm>
        </p:spPr>
        <p:txBody>
          <a:bodyPr>
            <a:normAutofit/>
          </a:bodyPr>
          <a:lstStyle/>
          <a:p>
            <a:r>
              <a:rPr lang="fr-FR" sz="2400" b="1" dirty="0"/>
              <a:t>Points </a:t>
            </a:r>
            <a:r>
              <a:rPr lang="fr-FR" sz="2400" b="1" dirty="0">
                <a:solidFill>
                  <a:srgbClr val="0070C0"/>
                </a:solidFill>
              </a:rPr>
              <a:t>positifs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Simulation</a:t>
            </a:r>
            <a:r>
              <a:rPr lang="fr-FR" sz="2000" dirty="0"/>
              <a:t> d’un </a:t>
            </a:r>
            <a:r>
              <a:rPr lang="fr-FR" sz="2000" dirty="0">
                <a:solidFill>
                  <a:srgbClr val="0070C0"/>
                </a:solidFill>
              </a:rPr>
              <a:t>projet « réel »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Bienveillance profs/clients </a:t>
            </a:r>
            <a:r>
              <a:rPr lang="fr-FR" sz="2000" dirty="0"/>
              <a:t>dans leur encadrement du projet</a:t>
            </a:r>
          </a:p>
          <a:p>
            <a:pPr lvl="1"/>
            <a:r>
              <a:rPr lang="fr-FR" sz="2000" dirty="0"/>
              <a:t>Utilisation de </a:t>
            </a:r>
            <a:r>
              <a:rPr lang="fr-FR" sz="2000" dirty="0">
                <a:solidFill>
                  <a:srgbClr val="0070C0"/>
                </a:solidFill>
              </a:rPr>
              <a:t>technologies modernes</a:t>
            </a:r>
            <a:r>
              <a:rPr lang="fr-FR" sz="2000" dirty="0"/>
              <a:t> (Web notamment)</a:t>
            </a:r>
          </a:p>
          <a:p>
            <a:endParaRPr lang="fr-FR" sz="2400" dirty="0"/>
          </a:p>
          <a:p>
            <a:r>
              <a:rPr lang="fr-FR" sz="2400" b="1" dirty="0"/>
              <a:t>Points </a:t>
            </a:r>
            <a:r>
              <a:rPr lang="fr-FR" sz="2400" b="1" dirty="0">
                <a:solidFill>
                  <a:srgbClr val="C00000"/>
                </a:solidFill>
              </a:rPr>
              <a:t>négatifs</a:t>
            </a:r>
          </a:p>
          <a:p>
            <a:pPr lvl="1"/>
            <a:r>
              <a:rPr lang="fr-FR" sz="2000" dirty="0"/>
              <a:t>Projet </a:t>
            </a:r>
            <a:r>
              <a:rPr lang="fr-FR" sz="2000" dirty="0">
                <a:solidFill>
                  <a:srgbClr val="C00000"/>
                </a:solidFill>
              </a:rPr>
              <a:t>trop étalé dans le temps </a:t>
            </a:r>
            <a:r>
              <a:rPr lang="fr-FR" sz="2000" dirty="0"/>
              <a:t>(perte d’intérêt)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Trop grande importance</a:t>
            </a:r>
            <a:r>
              <a:rPr lang="fr-FR" sz="2000" dirty="0"/>
              <a:t> de la </a:t>
            </a:r>
            <a:r>
              <a:rPr lang="fr-FR" sz="2000" dirty="0">
                <a:solidFill>
                  <a:srgbClr val="C00000"/>
                </a:solidFill>
              </a:rPr>
              <a:t>partie GP </a:t>
            </a:r>
            <a:r>
              <a:rPr lang="fr-FR" sz="2000" dirty="0"/>
              <a:t>dans le projet</a:t>
            </a:r>
            <a:endParaRPr lang="fr-FR" sz="2000" dirty="0">
              <a:solidFill>
                <a:srgbClr val="C00000"/>
              </a:solidFill>
            </a:endParaRP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Sujet peu intéressant </a:t>
            </a:r>
            <a:r>
              <a:rPr lang="fr-FR" sz="2000" dirty="0"/>
              <a:t>(ticketing)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Retour d’expérience : Jordane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20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6E87C44-565D-40D8-94ED-BD8022C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8008910" cy="4573352"/>
          </a:xfrm>
        </p:spPr>
        <p:txBody>
          <a:bodyPr>
            <a:normAutofit/>
          </a:bodyPr>
          <a:lstStyle/>
          <a:p>
            <a:r>
              <a:rPr lang="fr-FR" sz="2400" b="1" dirty="0"/>
              <a:t>Projet web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Apprécié</a:t>
            </a:r>
            <a:r>
              <a:rPr lang="fr-FR" sz="2000" dirty="0"/>
              <a:t> de manière générale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Regrette l’absence de cours sur le web </a:t>
            </a:r>
            <a:r>
              <a:rPr lang="fr-FR" sz="2000" dirty="0"/>
              <a:t>(ou sur les Framework web)</a:t>
            </a:r>
          </a:p>
          <a:p>
            <a:endParaRPr lang="fr-FR" sz="800" dirty="0"/>
          </a:p>
          <a:p>
            <a:r>
              <a:rPr lang="fr-FR" sz="2400" b="1" dirty="0"/>
              <a:t>Mise en </a:t>
            </a:r>
            <a:r>
              <a:rPr lang="fr-FR" sz="2400" b="1" dirty="0">
                <a:solidFill>
                  <a:srgbClr val="0070C0"/>
                </a:solidFill>
              </a:rPr>
              <a:t>situation intéressante</a:t>
            </a:r>
          </a:p>
          <a:p>
            <a:pPr lvl="1"/>
            <a:r>
              <a:rPr lang="fr-FR" sz="2000" dirty="0"/>
              <a:t>De </a:t>
            </a:r>
            <a:r>
              <a:rPr lang="fr-FR" sz="2000" dirty="0">
                <a:solidFill>
                  <a:srgbClr val="0070C0"/>
                </a:solidFill>
              </a:rPr>
              <a:t>taille adaptée </a:t>
            </a:r>
            <a:r>
              <a:rPr lang="fr-FR" sz="2000" dirty="0"/>
              <a:t>par rapport à l’emploi du temps de l’ET5 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Proche de la réalité</a:t>
            </a:r>
            <a:r>
              <a:rPr lang="fr-FR" sz="2000" dirty="0"/>
              <a:t> du monde du travail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Enseignants constructifs </a:t>
            </a:r>
            <a:r>
              <a:rPr lang="fr-FR" sz="2000" dirty="0"/>
              <a:t>dans leurs retours</a:t>
            </a:r>
          </a:p>
          <a:p>
            <a:endParaRPr lang="fr-FR" sz="800" b="1" dirty="0"/>
          </a:p>
          <a:p>
            <a:r>
              <a:rPr lang="fr-FR" sz="2400" b="1" dirty="0"/>
              <a:t>Mise en </a:t>
            </a:r>
            <a:r>
              <a:rPr lang="fr-FR" sz="2400" b="1" dirty="0">
                <a:solidFill>
                  <a:srgbClr val="C00000"/>
                </a:solidFill>
              </a:rPr>
              <a:t>application imparfaite</a:t>
            </a:r>
          </a:p>
          <a:p>
            <a:pPr lvl="1"/>
            <a:r>
              <a:rPr lang="fr-FR" sz="2000" dirty="0"/>
              <a:t>Partie </a:t>
            </a:r>
            <a:r>
              <a:rPr lang="fr-FR" sz="2000" dirty="0">
                <a:solidFill>
                  <a:srgbClr val="C00000"/>
                </a:solidFill>
              </a:rPr>
              <a:t>GP trop lourde</a:t>
            </a:r>
          </a:p>
          <a:p>
            <a:pPr lvl="1"/>
            <a:r>
              <a:rPr lang="fr-FR" sz="2000" dirty="0"/>
              <a:t>Trop de </a:t>
            </a:r>
            <a:r>
              <a:rPr lang="fr-FR" sz="2000" dirty="0">
                <a:solidFill>
                  <a:srgbClr val="C00000"/>
                </a:solidFill>
              </a:rPr>
              <a:t>documents demandés</a:t>
            </a:r>
            <a:r>
              <a:rPr lang="fr-FR" sz="2000" dirty="0"/>
              <a:t>, souvent</a:t>
            </a:r>
            <a:r>
              <a:rPr lang="fr-FR" sz="2000" dirty="0">
                <a:solidFill>
                  <a:srgbClr val="C00000"/>
                </a:solidFill>
              </a:rPr>
              <a:t> sans retour </a:t>
            </a:r>
            <a:r>
              <a:rPr lang="fr-FR" sz="2000" dirty="0"/>
              <a:t>des professeurs</a:t>
            </a:r>
            <a:endParaRPr lang="fr-FR" sz="2000" dirty="0">
              <a:solidFill>
                <a:srgbClr val="C0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Retour d’expérience : Alexis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21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6E87C44-565D-40D8-94ED-BD8022C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7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8296942" cy="4519737"/>
          </a:xfrm>
        </p:spPr>
        <p:txBody>
          <a:bodyPr>
            <a:normAutofit/>
          </a:bodyPr>
          <a:lstStyle/>
          <a:p>
            <a:r>
              <a:rPr lang="fr-FR" sz="2400" b="1" dirty="0"/>
              <a:t>Mise en pratique d’une architecture modulaire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Projet réellement incrémental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  <a:r>
              <a:rPr lang="fr-FR" sz="1400" dirty="0"/>
              <a:t>(on voit vraiment les bénéfices d’une bonne conception)</a:t>
            </a:r>
            <a:endParaRPr lang="fr-FR" sz="2000" dirty="0"/>
          </a:p>
          <a:p>
            <a:pPr lvl="1"/>
            <a:r>
              <a:rPr lang="fr-FR" sz="2000" dirty="0"/>
              <a:t>Dans la </a:t>
            </a:r>
            <a:r>
              <a:rPr lang="fr-FR" sz="2000" dirty="0">
                <a:solidFill>
                  <a:srgbClr val="0070C0"/>
                </a:solidFill>
              </a:rPr>
              <a:t>philosophie</a:t>
            </a:r>
            <a:r>
              <a:rPr lang="fr-FR" sz="2000" dirty="0"/>
              <a:t> de la </a:t>
            </a:r>
            <a:r>
              <a:rPr lang="fr-FR" sz="2000" dirty="0">
                <a:solidFill>
                  <a:srgbClr val="0070C0"/>
                </a:solidFill>
              </a:rPr>
              <a:t>méthodologie agile</a:t>
            </a:r>
          </a:p>
          <a:p>
            <a:endParaRPr lang="fr-FR" sz="1200" dirty="0"/>
          </a:p>
          <a:p>
            <a:r>
              <a:rPr lang="fr-FR" sz="2400" b="1" dirty="0">
                <a:solidFill>
                  <a:srgbClr val="0070C0"/>
                </a:solidFill>
              </a:rPr>
              <a:t>Pilotage à 2 têtes </a:t>
            </a:r>
            <a:r>
              <a:rPr lang="fr-FR" sz="2400" b="1" dirty="0"/>
              <a:t>du projet </a:t>
            </a:r>
            <a:r>
              <a:rPr lang="fr-FR" sz="2400" b="1" dirty="0">
                <a:solidFill>
                  <a:srgbClr val="0070C0"/>
                </a:solidFill>
              </a:rPr>
              <a:t>intéressant</a:t>
            </a:r>
          </a:p>
          <a:p>
            <a:pPr lvl="1"/>
            <a:r>
              <a:rPr lang="fr-FR" sz="2000" dirty="0"/>
              <a:t>Scrum Master dans un premier temps</a:t>
            </a:r>
          </a:p>
          <a:p>
            <a:pPr lvl="1"/>
            <a:r>
              <a:rPr lang="fr-FR" sz="2000" dirty="0"/>
              <a:t>Responsable communication client après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sz="2400" b="1" dirty="0"/>
              <a:t>Isolé sur la base de données et le backend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Charge de travail pas homogène</a:t>
            </a: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Retour d’expérience : Robin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22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6E87C44-565D-40D8-94ED-BD8022C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8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884000" cy="4506206"/>
          </a:xfrm>
        </p:spPr>
        <p:txBody>
          <a:bodyPr>
            <a:normAutofit/>
          </a:bodyPr>
          <a:lstStyle/>
          <a:p>
            <a:r>
              <a:rPr lang="fr-FR" sz="2400" b="1" dirty="0"/>
              <a:t>Sujet </a:t>
            </a:r>
            <a:r>
              <a:rPr lang="fr-FR" sz="2400" b="1" dirty="0">
                <a:solidFill>
                  <a:srgbClr val="0070C0"/>
                </a:solidFill>
              </a:rPr>
              <a:t>réaliste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Simulation</a:t>
            </a:r>
            <a:r>
              <a:rPr lang="fr-FR" sz="2000" dirty="0"/>
              <a:t> du </a:t>
            </a:r>
            <a:r>
              <a:rPr lang="fr-FR" sz="2000" dirty="0">
                <a:solidFill>
                  <a:srgbClr val="0070C0"/>
                </a:solidFill>
              </a:rPr>
              <a:t>monde du travail</a:t>
            </a:r>
          </a:p>
          <a:p>
            <a:pPr lvl="1"/>
            <a:r>
              <a:rPr lang="fr-FR" sz="2000" dirty="0"/>
              <a:t>Approche </a:t>
            </a:r>
            <a:r>
              <a:rPr lang="fr-FR" sz="2000" dirty="0">
                <a:solidFill>
                  <a:srgbClr val="0070C0"/>
                </a:solidFill>
              </a:rPr>
              <a:t>développeur/client</a:t>
            </a:r>
            <a:r>
              <a:rPr lang="fr-FR" sz="2000" dirty="0"/>
              <a:t> vraiment </a:t>
            </a:r>
            <a:r>
              <a:rPr lang="fr-FR" sz="2000" dirty="0">
                <a:solidFill>
                  <a:srgbClr val="0070C0"/>
                </a:solidFill>
              </a:rPr>
              <a:t>utile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Découverte</a:t>
            </a:r>
            <a:r>
              <a:rPr lang="fr-FR" sz="2000" dirty="0"/>
              <a:t> du </a:t>
            </a:r>
            <a:r>
              <a:rPr lang="fr-FR" sz="2000" dirty="0">
                <a:solidFill>
                  <a:srgbClr val="0070C0"/>
                </a:solidFill>
              </a:rPr>
              <a:t>web</a:t>
            </a:r>
          </a:p>
          <a:p>
            <a:endParaRPr lang="fr-FR" sz="1000" dirty="0"/>
          </a:p>
          <a:p>
            <a:r>
              <a:rPr lang="fr-FR" sz="2400" b="1" dirty="0">
                <a:solidFill>
                  <a:srgbClr val="0070C0"/>
                </a:solidFill>
              </a:rPr>
              <a:t>Bonne organisation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Bonne répartition</a:t>
            </a:r>
            <a:r>
              <a:rPr lang="fr-FR" sz="2000" dirty="0"/>
              <a:t> du </a:t>
            </a:r>
            <a:r>
              <a:rPr lang="fr-FR" sz="2000" dirty="0">
                <a:solidFill>
                  <a:srgbClr val="0070C0"/>
                </a:solidFill>
              </a:rPr>
              <a:t>travail</a:t>
            </a:r>
          </a:p>
          <a:p>
            <a:pPr lvl="1"/>
            <a:r>
              <a:rPr lang="fr-FR" sz="2000" dirty="0"/>
              <a:t>Implémentation du </a:t>
            </a:r>
            <a:r>
              <a:rPr lang="fr-FR" sz="2000" dirty="0">
                <a:solidFill>
                  <a:srgbClr val="0070C0"/>
                </a:solidFill>
              </a:rPr>
              <a:t>travail agile</a:t>
            </a:r>
            <a:endParaRPr lang="fr-FR" sz="1000" dirty="0"/>
          </a:p>
          <a:p>
            <a:r>
              <a:rPr lang="fr-FR" sz="2400" b="1" dirty="0"/>
              <a:t>Des points </a:t>
            </a:r>
            <a:r>
              <a:rPr lang="fr-FR" sz="2400" b="1" dirty="0">
                <a:solidFill>
                  <a:srgbClr val="C00000"/>
                </a:solidFill>
              </a:rPr>
              <a:t>négatifs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Absence de retour</a:t>
            </a:r>
            <a:r>
              <a:rPr lang="fr-FR" sz="2000" dirty="0"/>
              <a:t> des profs </a:t>
            </a:r>
            <a:r>
              <a:rPr lang="fr-FR" sz="2000" dirty="0">
                <a:solidFill>
                  <a:srgbClr val="C00000"/>
                </a:solidFill>
              </a:rPr>
              <a:t>sur la partie GP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Client pas</a:t>
            </a:r>
            <a:r>
              <a:rPr lang="fr-FR" sz="2000" dirty="0"/>
              <a:t> toujours </a:t>
            </a:r>
            <a:r>
              <a:rPr lang="fr-FR" sz="2000" dirty="0">
                <a:solidFill>
                  <a:srgbClr val="C00000"/>
                </a:solidFill>
              </a:rPr>
              <a:t>cohérent</a:t>
            </a:r>
            <a:r>
              <a:rPr lang="fr-FR" sz="2000" dirty="0"/>
              <a:t> </a:t>
            </a:r>
            <a:r>
              <a:rPr lang="fr-FR" sz="1600" dirty="0"/>
              <a:t>(manque de concertation)</a:t>
            </a:r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Retour d’expérience : Eurydice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23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6E87C44-565D-40D8-94ED-BD8022C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0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742742"/>
            <a:ext cx="8466778" cy="4742579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Expérience</a:t>
            </a:r>
            <a:r>
              <a:rPr lang="fr-FR" sz="2400" b="1" dirty="0"/>
              <a:t> de chef de projet </a:t>
            </a:r>
            <a:r>
              <a:rPr lang="fr-FR" sz="2400" b="1" dirty="0">
                <a:solidFill>
                  <a:srgbClr val="0070C0"/>
                </a:solidFill>
              </a:rPr>
              <a:t>intéressante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Management à deux têtes </a:t>
            </a:r>
            <a:r>
              <a:rPr lang="fr-FR" sz="2000" dirty="0"/>
              <a:t>(avec Robin)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Intégration réussie</a:t>
            </a:r>
            <a:r>
              <a:rPr lang="fr-FR" sz="2000" dirty="0"/>
              <a:t> de </a:t>
            </a:r>
            <a:r>
              <a:rPr lang="fr-FR" sz="2000" dirty="0" err="1">
                <a:solidFill>
                  <a:srgbClr val="0070C0"/>
                </a:solidFill>
              </a:rPr>
              <a:t>Xiaoxuan</a:t>
            </a:r>
            <a:endParaRPr lang="fr-FR" sz="2000" dirty="0">
              <a:solidFill>
                <a:srgbClr val="0070C0"/>
              </a:solidFill>
            </a:endParaRP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Gestion</a:t>
            </a:r>
            <a:r>
              <a:rPr lang="fr-FR" sz="2000" dirty="0"/>
              <a:t> d’une </a:t>
            </a:r>
            <a:r>
              <a:rPr lang="fr-FR" sz="2000" dirty="0">
                <a:solidFill>
                  <a:srgbClr val="0070C0"/>
                </a:solidFill>
              </a:rPr>
              <a:t>équipe</a:t>
            </a:r>
            <a:r>
              <a:rPr lang="fr-FR" sz="2000" dirty="0"/>
              <a:t> de développement </a:t>
            </a:r>
            <a:r>
              <a:rPr lang="fr-FR" sz="2000" dirty="0">
                <a:solidFill>
                  <a:srgbClr val="0070C0"/>
                </a:solidFill>
              </a:rPr>
              <a:t>large</a:t>
            </a:r>
            <a:r>
              <a:rPr lang="fr-FR" sz="2000" dirty="0"/>
              <a:t> (6 personnes)</a:t>
            </a:r>
          </a:p>
          <a:p>
            <a:pPr marL="457200" lvl="1" indent="0">
              <a:buNone/>
            </a:pPr>
            <a:endParaRPr lang="fr-FR" sz="1000" dirty="0"/>
          </a:p>
          <a:p>
            <a:r>
              <a:rPr lang="fr-FR" sz="2400" b="1" dirty="0"/>
              <a:t>Idée intéressante :</a:t>
            </a:r>
            <a:r>
              <a:rPr lang="fr-FR" sz="2400" dirty="0"/>
              <a:t> Simuler un projet « comme en entreprise »</a:t>
            </a:r>
          </a:p>
          <a:p>
            <a:pPr lvl="1"/>
            <a:r>
              <a:rPr lang="fr-FR" sz="2000" dirty="0"/>
              <a:t>Apprendre à </a:t>
            </a:r>
            <a:r>
              <a:rPr lang="fr-FR" sz="2000" dirty="0">
                <a:solidFill>
                  <a:srgbClr val="0070C0"/>
                </a:solidFill>
              </a:rPr>
              <a:t>gérer un client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Choisir</a:t>
            </a:r>
            <a:r>
              <a:rPr lang="fr-FR" sz="2000" dirty="0"/>
              <a:t> ses </a:t>
            </a:r>
            <a:r>
              <a:rPr lang="fr-FR" sz="2000" dirty="0">
                <a:solidFill>
                  <a:srgbClr val="0070C0"/>
                </a:solidFill>
              </a:rPr>
              <a:t>technologies</a:t>
            </a:r>
          </a:p>
          <a:p>
            <a:pPr lvl="1"/>
            <a:endParaRPr lang="fr-FR" sz="900" dirty="0"/>
          </a:p>
          <a:p>
            <a:r>
              <a:rPr lang="fr-FR" sz="2400" b="1" dirty="0"/>
              <a:t>Avec quelques </a:t>
            </a:r>
            <a:r>
              <a:rPr lang="fr-FR" sz="2400" b="1" dirty="0">
                <a:solidFill>
                  <a:srgbClr val="C00000"/>
                </a:solidFill>
              </a:rPr>
              <a:t>déceptions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Clients</a:t>
            </a:r>
            <a:r>
              <a:rPr lang="fr-FR" sz="2000" dirty="0"/>
              <a:t> parfois </a:t>
            </a:r>
            <a:r>
              <a:rPr lang="fr-FR" sz="2000" dirty="0">
                <a:solidFill>
                  <a:srgbClr val="C00000"/>
                </a:solidFill>
              </a:rPr>
              <a:t>caricaturaux</a:t>
            </a:r>
            <a:r>
              <a:rPr lang="fr-FR" sz="2000" dirty="0"/>
              <a:t> dans leurs réactions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Perte de réalisme </a:t>
            </a:r>
            <a:r>
              <a:rPr lang="fr-FR" sz="2000" dirty="0"/>
              <a:t>du projet </a:t>
            </a:r>
            <a:r>
              <a:rPr lang="fr-FR" sz="2000" dirty="0">
                <a:solidFill>
                  <a:srgbClr val="C00000"/>
                </a:solidFill>
              </a:rPr>
              <a:t>car aucun créneau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C00000"/>
                </a:solidFill>
              </a:rPr>
              <a:t>réservé</a:t>
            </a:r>
          </a:p>
          <a:p>
            <a:pPr lvl="1"/>
            <a:r>
              <a:rPr lang="fr-FR" sz="2000" dirty="0">
                <a:solidFill>
                  <a:srgbClr val="C00000"/>
                </a:solidFill>
              </a:rPr>
              <a:t>Difficile de motiver son groupe pour travailler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Retour d’expérience : Thomas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24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6E87C44-565D-40D8-94ED-BD8022C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93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884000" cy="4256127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0070C0"/>
                </a:solidFill>
              </a:rPr>
              <a:t>Exercice</a:t>
            </a:r>
            <a:r>
              <a:rPr lang="fr-FR" sz="2400" b="1" dirty="0"/>
              <a:t> de mise en situation </a:t>
            </a:r>
            <a:r>
              <a:rPr lang="fr-FR" sz="2400" b="1" dirty="0">
                <a:solidFill>
                  <a:srgbClr val="0070C0"/>
                </a:solidFill>
              </a:rPr>
              <a:t>intéressant</a:t>
            </a:r>
          </a:p>
          <a:p>
            <a:pPr lvl="1"/>
            <a:r>
              <a:rPr lang="fr-FR" sz="2000" dirty="0"/>
              <a:t>Déroutant </a:t>
            </a:r>
            <a:r>
              <a:rPr lang="fr-FR" sz="1400" dirty="0"/>
              <a:t>(sortir de sa zone de confort)</a:t>
            </a:r>
            <a:endParaRPr lang="fr-FR" sz="2000" dirty="0"/>
          </a:p>
          <a:p>
            <a:pPr lvl="1"/>
            <a:r>
              <a:rPr lang="fr-FR" sz="2000" dirty="0"/>
              <a:t>Différent des autres projets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En phase avec la réalité en entreprise</a:t>
            </a:r>
          </a:p>
          <a:p>
            <a:endParaRPr lang="fr-FR" sz="900" b="1" dirty="0"/>
          </a:p>
          <a:p>
            <a:r>
              <a:rPr lang="fr-FR" sz="2400" b="1" dirty="0"/>
              <a:t>Bilan du projet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Projet</a:t>
            </a:r>
            <a:r>
              <a:rPr lang="fr-FR" sz="2000" dirty="0"/>
              <a:t> imparfait mais </a:t>
            </a:r>
            <a:r>
              <a:rPr lang="fr-FR" sz="2000" dirty="0">
                <a:solidFill>
                  <a:srgbClr val="0070C0"/>
                </a:solidFill>
              </a:rPr>
              <a:t>réussi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Enrichissant</a:t>
            </a:r>
          </a:p>
          <a:p>
            <a:endParaRPr lang="fr-FR" sz="1050" dirty="0"/>
          </a:p>
          <a:p>
            <a:r>
              <a:rPr lang="fr-FR" sz="2400" b="1" dirty="0"/>
              <a:t>Marquant la fin d’une longue période d’étude…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25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76E87C44-565D-40D8-94ED-BD8022C4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320B2A2-089F-4F07-8B88-19772F3B5C10}"/>
              </a:ext>
            </a:extLst>
          </p:cNvPr>
          <p:cNvGrpSpPr/>
          <p:nvPr/>
        </p:nvGrpSpPr>
        <p:grpSpPr>
          <a:xfrm>
            <a:off x="4716016" y="3530549"/>
            <a:ext cx="1728192" cy="1381077"/>
            <a:chOff x="4343305" y="3326689"/>
            <a:chExt cx="3318245" cy="2651760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274808E-2E81-4017-AB73-3598583FA8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66" t="20534" r="12062" b="18593"/>
            <a:stretch/>
          </p:blipFill>
          <p:spPr>
            <a:xfrm>
              <a:off x="4343305" y="3326689"/>
              <a:ext cx="3318245" cy="265176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BC71FC2B-4D51-48A4-8767-48FA5A5334D0}"/>
                </a:ext>
              </a:extLst>
            </p:cNvPr>
            <p:cNvSpPr txBox="1"/>
            <p:nvPr/>
          </p:nvSpPr>
          <p:spPr>
            <a:xfrm>
              <a:off x="5090338" y="3939924"/>
              <a:ext cx="1824179" cy="7682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rgbClr val="CC9B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Succès</a:t>
              </a:r>
              <a:endParaRPr lang="fr-FR" sz="4400" b="1" dirty="0">
                <a:solidFill>
                  <a:srgbClr val="CC9B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82649F85-DD64-424A-A8B6-9ED99D20C16F}"/>
              </a:ext>
            </a:extLst>
          </p:cNvPr>
          <p:cNvGrpSpPr/>
          <p:nvPr/>
        </p:nvGrpSpPr>
        <p:grpSpPr>
          <a:xfrm>
            <a:off x="7270242" y="3854402"/>
            <a:ext cx="1730270" cy="2538363"/>
            <a:chOff x="7270242" y="3854402"/>
            <a:chExt cx="1730270" cy="2538363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4C71A00-A473-4CE3-A031-3A93C4CDD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1" t="13053" r="45324" b="13251"/>
            <a:stretch/>
          </p:blipFill>
          <p:spPr>
            <a:xfrm>
              <a:off x="7270242" y="4221088"/>
              <a:ext cx="1730270" cy="1804646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9B2BBDD-5E69-4C26-946C-655862370F7D}"/>
                </a:ext>
              </a:extLst>
            </p:cNvPr>
            <p:cNvSpPr txBox="1"/>
            <p:nvPr/>
          </p:nvSpPr>
          <p:spPr>
            <a:xfrm>
              <a:off x="7766574" y="385440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2015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966DF11-E024-4725-95FD-3BBECFC99199}"/>
                </a:ext>
              </a:extLst>
            </p:cNvPr>
            <p:cNvSpPr txBox="1"/>
            <p:nvPr/>
          </p:nvSpPr>
          <p:spPr>
            <a:xfrm>
              <a:off x="8260647" y="602343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4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672" y="2564904"/>
            <a:ext cx="5904656" cy="724942"/>
          </a:xfrm>
        </p:spPr>
        <p:txBody>
          <a:bodyPr>
            <a:noAutofit/>
          </a:bodyPr>
          <a:lstStyle/>
          <a:p>
            <a:r>
              <a:rPr lang="fr-FR" dirty="0"/>
              <a:t>Merci de votre écoute !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755576" y="3429000"/>
            <a:ext cx="788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F5299D9E-A556-4E38-9FC3-491FAD9EAE42}"/>
              </a:ext>
            </a:extLst>
          </p:cNvPr>
          <p:cNvSpPr txBox="1">
            <a:spLocks/>
          </p:cNvSpPr>
          <p:nvPr/>
        </p:nvSpPr>
        <p:spPr>
          <a:xfrm>
            <a:off x="1619672" y="3512409"/>
            <a:ext cx="5904656" cy="724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i="1" dirty="0"/>
              <a:t>Si vous avez des questions, n’hésitez pas !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8E2FAD1-55F6-44A1-AB19-1959B86CA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9A7B62F-989D-4E09-B518-F335F7498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7" name="Espace réservé du numéro de diapositive 4">
            <a:extLst>
              <a:ext uri="{FF2B5EF4-FFF2-40B4-BE49-F238E27FC236}">
                <a16:creationId xmlns:a16="http://schemas.microsoft.com/office/drawing/2014/main" id="{C1997493-2FC7-41EC-B378-B097CC4CC45E}"/>
              </a:ext>
            </a:extLst>
          </p:cNvPr>
          <p:cNvSpPr txBox="1">
            <a:spLocks/>
          </p:cNvSpPr>
          <p:nvPr/>
        </p:nvSpPr>
        <p:spPr>
          <a:xfrm>
            <a:off x="7766574" y="6389775"/>
            <a:ext cx="681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6AE3A3-4E19-4DAE-BC14-79B3994BC144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346A0ECD-1702-4B70-8AFD-3A75D3A2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741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7C7CA5BF-01E9-4EB5-84F5-CFB4599F7F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885" y="4171746"/>
            <a:ext cx="1979566" cy="1574654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3E928F2-7EC0-4040-812A-70DDABD6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4" t="14634" r="20587" b="15508"/>
          <a:stretch/>
        </p:blipFill>
        <p:spPr>
          <a:xfrm>
            <a:off x="389054" y="1899168"/>
            <a:ext cx="1207947" cy="131254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Projet et contexte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3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pic>
        <p:nvPicPr>
          <p:cNvPr id="1026" name="Picture 2" descr="Résultat de recherche d'images pour &quot;Valérie Guimard&quot;">
            <a:extLst>
              <a:ext uri="{FF2B5EF4-FFF2-40B4-BE49-F238E27FC236}">
                <a16:creationId xmlns:a16="http://schemas.microsoft.com/office/drawing/2014/main" id="{C8781F8D-CB78-4CE1-B091-7083DB58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271" y="1899168"/>
            <a:ext cx="1312540" cy="131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pied de page 3">
            <a:extLst>
              <a:ext uri="{FF2B5EF4-FFF2-40B4-BE49-F238E27FC236}">
                <a16:creationId xmlns:a16="http://schemas.microsoft.com/office/drawing/2014/main" id="{705B3114-1326-4A03-B155-32A38735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79E4F7-16DA-4CE0-A396-95665397C497}"/>
              </a:ext>
            </a:extLst>
          </p:cNvPr>
          <p:cNvSpPr txBox="1"/>
          <p:nvPr/>
        </p:nvSpPr>
        <p:spPr>
          <a:xfrm>
            <a:off x="927112" y="3354093"/>
            <a:ext cx="1570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PoPS2019-20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8003512-A90F-4817-B690-819B1C5275AB}"/>
              </a:ext>
            </a:extLst>
          </p:cNvPr>
          <p:cNvCxnSpPr>
            <a:cxnSpLocks/>
            <a:stCxn id="1026" idx="3"/>
            <a:endCxn id="18" idx="1"/>
          </p:cNvCxnSpPr>
          <p:nvPr/>
        </p:nvCxnSpPr>
        <p:spPr>
          <a:xfrm>
            <a:off x="3148811" y="2555438"/>
            <a:ext cx="30891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97A73F9B-8058-494A-9C82-A94C1091EDC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4" t="11394" r="3759" b="18939"/>
          <a:stretch/>
        </p:blipFill>
        <p:spPr>
          <a:xfrm>
            <a:off x="6237955" y="1809580"/>
            <a:ext cx="1869427" cy="1491715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347B6DC-2CE4-4B2C-B604-471F23EC63E2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7172668" y="3301295"/>
            <a:ext cx="1" cy="87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44119202-E332-42BE-AEA4-62C8E4C27B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17" y="3285149"/>
            <a:ext cx="2618996" cy="2624915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4647662-59BB-4E57-B828-03CE99540FA1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580113" y="4870427"/>
            <a:ext cx="602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4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9C996E1-8641-490D-8595-2AEF1F7BAB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42"/>
          <a:stretch/>
        </p:blipFill>
        <p:spPr>
          <a:xfrm>
            <a:off x="5475311" y="1551991"/>
            <a:ext cx="2376557" cy="2278123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b="1" dirty="0"/>
              <a:t>Solution web </a:t>
            </a:r>
            <a:r>
              <a:rPr lang="fr-FR" sz="1800" dirty="0"/>
              <a:t>(pas d’installation)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Séparation forte </a:t>
            </a:r>
            <a:r>
              <a:rPr lang="fr-FR" sz="2400" dirty="0"/>
              <a:t>de l’interface et de la logique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TicketSoft : une solution moderne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4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9CE5884F-F5FC-47E5-BD17-550968F0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8D16B4-08B0-4A20-8905-4775C3DDE9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3080" y="4114485"/>
            <a:ext cx="2077837" cy="19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Basée sur un </a:t>
            </a:r>
            <a:r>
              <a:rPr lang="fr-FR" sz="2400" b="1" dirty="0"/>
              <a:t>cahier des charges</a:t>
            </a:r>
            <a:r>
              <a:rPr lang="fr-FR" sz="2400" dirty="0"/>
              <a:t> et des </a:t>
            </a:r>
            <a:r>
              <a:rPr lang="fr-FR" sz="2400" b="1" dirty="0"/>
              <a:t>exemples concrets</a:t>
            </a:r>
          </a:p>
          <a:p>
            <a:endParaRPr lang="fr-FR" sz="1000" dirty="0"/>
          </a:p>
          <a:p>
            <a:r>
              <a:rPr lang="fr-FR" sz="2400" dirty="0"/>
              <a:t>En chiffres : </a:t>
            </a:r>
          </a:p>
          <a:p>
            <a:pPr lvl="1"/>
            <a:r>
              <a:rPr lang="fr-FR" sz="2000" dirty="0"/>
              <a:t>Environ </a:t>
            </a:r>
            <a:r>
              <a:rPr lang="fr-FR" sz="2000" b="1" dirty="0"/>
              <a:t>100 questions </a:t>
            </a:r>
            <a:r>
              <a:rPr lang="fr-FR" sz="2000" dirty="0"/>
              <a:t>posées</a:t>
            </a:r>
          </a:p>
          <a:p>
            <a:pPr lvl="1"/>
            <a:r>
              <a:rPr lang="fr-FR" sz="2000" b="1" dirty="0"/>
              <a:t>1 réunion par mois</a:t>
            </a:r>
          </a:p>
          <a:p>
            <a:pPr lvl="1"/>
            <a:r>
              <a:rPr lang="fr-FR" sz="2000" b="1" dirty="0"/>
              <a:t>3 versions de l’IHM </a:t>
            </a:r>
            <a:r>
              <a:rPr lang="fr-FR" sz="2000" dirty="0"/>
              <a:t>avant validation</a:t>
            </a:r>
          </a:p>
          <a:p>
            <a:pPr lvl="1"/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Une solution pour et avec le client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5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C1837C8D-005F-438F-BEF9-6C14C889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67392-D0E4-4438-8793-03E290296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74" y="4158514"/>
            <a:ext cx="4226111" cy="1997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1040EDF-FC07-4256-AEFD-3ED9E06E6DD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25" y="4039013"/>
            <a:ext cx="4407901" cy="20871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9EFFA4A-2F26-4E86-AA63-D9092BA4E9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860" t="5064"/>
          <a:stretch/>
        </p:blipFill>
        <p:spPr>
          <a:xfrm>
            <a:off x="6619652" y="2376627"/>
            <a:ext cx="1628921" cy="1429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12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884000" cy="4256127"/>
          </a:xfrm>
        </p:spPr>
        <p:txBody>
          <a:bodyPr>
            <a:normAutofit/>
          </a:bodyPr>
          <a:lstStyle/>
          <a:p>
            <a:r>
              <a:rPr lang="fr-FR" sz="2400" dirty="0"/>
              <a:t> </a:t>
            </a:r>
            <a:r>
              <a:rPr lang="fr-FR" sz="2400" dirty="0">
                <a:solidFill>
                  <a:srgbClr val="0070C0"/>
                </a:solidFill>
              </a:rPr>
              <a:t>Minimiser les échanges</a:t>
            </a:r>
            <a:r>
              <a:rPr lang="fr-FR" sz="2400" dirty="0"/>
              <a:t> client-serveur :</a:t>
            </a:r>
          </a:p>
          <a:p>
            <a:pPr lvl="1"/>
            <a:r>
              <a:rPr lang="fr-FR" sz="2000" dirty="0"/>
              <a:t>Au </a:t>
            </a:r>
            <a:r>
              <a:rPr lang="fr-FR" sz="2000" b="1" dirty="0"/>
              <a:t>lancement</a:t>
            </a:r>
            <a:r>
              <a:rPr lang="fr-FR" sz="2000" dirty="0"/>
              <a:t> : 3 requêtes pour charger l’application</a:t>
            </a:r>
          </a:p>
          <a:p>
            <a:pPr lvl="1"/>
            <a:r>
              <a:rPr lang="fr-FR" sz="2000" b="1" dirty="0"/>
              <a:t>Pendant l’exécution </a:t>
            </a:r>
            <a:r>
              <a:rPr lang="fr-FR" sz="2000" dirty="0"/>
              <a:t>: une seule requête par validation</a:t>
            </a:r>
          </a:p>
          <a:p>
            <a:endParaRPr lang="fr-FR" sz="2400" dirty="0"/>
          </a:p>
          <a:p>
            <a:r>
              <a:rPr lang="fr-FR" sz="2400" dirty="0"/>
              <a:t> Solution qui </a:t>
            </a:r>
            <a:r>
              <a:rPr lang="fr-FR" sz="2400" dirty="0">
                <a:solidFill>
                  <a:srgbClr val="0070C0"/>
                </a:solidFill>
              </a:rPr>
              <a:t>passe à l’échelle </a:t>
            </a:r>
            <a:r>
              <a:rPr lang="fr-FR" sz="1600" dirty="0"/>
              <a:t>(s’adapte exactement à nos besoins)</a:t>
            </a:r>
            <a:r>
              <a:rPr lang="fr-FR" sz="2400" dirty="0"/>
              <a:t> :</a:t>
            </a:r>
          </a:p>
          <a:p>
            <a:pPr lvl="1"/>
            <a:r>
              <a:rPr lang="fr-FR" sz="2000" dirty="0"/>
              <a:t>BD compacte sur un </a:t>
            </a:r>
            <a:r>
              <a:rPr lang="fr-FR" sz="2000" b="1" dirty="0"/>
              <a:t>cloud situé en France</a:t>
            </a:r>
          </a:p>
          <a:p>
            <a:pPr lvl="1"/>
            <a:r>
              <a:rPr lang="fr-FR" sz="2000" dirty="0"/>
              <a:t>Code serveur </a:t>
            </a:r>
            <a:r>
              <a:rPr lang="fr-FR" sz="2000" b="1" dirty="0"/>
              <a:t>interopérable</a:t>
            </a:r>
            <a:r>
              <a:rPr lang="fr-FR" sz="2000" dirty="0"/>
              <a:t> </a:t>
            </a:r>
            <a:r>
              <a:rPr lang="fr-FR" sz="1600" dirty="0"/>
              <a:t>(indépendant du système d’exploitation)</a:t>
            </a:r>
          </a:p>
          <a:p>
            <a:pPr lvl="1"/>
            <a:endParaRPr lang="fr-FR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Approche Green IT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6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09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553216"/>
          </a:xfrm>
        </p:spPr>
        <p:txBody>
          <a:bodyPr>
            <a:normAutofit/>
          </a:bodyPr>
          <a:lstStyle/>
          <a:p>
            <a:r>
              <a:rPr lang="fr-FR" sz="2400" dirty="0"/>
              <a:t>Combinaison de technologies classiques :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</a:p>
          <a:p>
            <a:endParaRPr lang="fr-FR" sz="2400" dirty="0"/>
          </a:p>
          <a:p>
            <a:endParaRPr lang="fr-FR" sz="1600" dirty="0"/>
          </a:p>
          <a:p>
            <a:r>
              <a:rPr lang="fr-FR" sz="2400" dirty="0"/>
              <a:t>Base de données normalisée</a:t>
            </a:r>
          </a:p>
          <a:p>
            <a:pPr lvl="1"/>
            <a:r>
              <a:rPr lang="fr-FR" sz="2000" dirty="0"/>
              <a:t>Forme normale de Boyce Codd</a:t>
            </a:r>
          </a:p>
          <a:p>
            <a:endParaRPr lang="fr-FR" sz="1200" dirty="0"/>
          </a:p>
          <a:p>
            <a:r>
              <a:rPr lang="fr-FR" sz="2400" dirty="0"/>
              <a:t>Architecture REST :</a:t>
            </a:r>
          </a:p>
          <a:p>
            <a:pPr lvl="1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000" dirty="0"/>
              <a:t>espectueuse des données utilisateur </a:t>
            </a:r>
            <a:r>
              <a:rPr lang="fr-FR" sz="1400" dirty="0"/>
              <a:t>(pas de session)</a:t>
            </a:r>
            <a:endParaRPr lang="fr-FR" sz="2000" dirty="0"/>
          </a:p>
          <a:p>
            <a:pPr lvl="1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sz="2000" dirty="0"/>
              <a:t>xtensible </a:t>
            </a:r>
            <a:r>
              <a:rPr lang="fr-FR" sz="1400" dirty="0"/>
              <a:t>(Architecture modulaire qui permet d’améliorer facilement le produit)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sz="2000" dirty="0"/>
              <a:t>écurisée </a:t>
            </a:r>
            <a:r>
              <a:rPr lang="fr-FR" sz="1400" dirty="0"/>
              <a:t>(Le client n’accède qu’à ce que l’on a programmé)</a:t>
            </a:r>
          </a:p>
          <a:p>
            <a:pPr lvl="1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sz="2000" dirty="0"/>
              <a:t>ransposable sur plusieurs plateformes </a:t>
            </a:r>
            <a:r>
              <a:rPr lang="fr-FR" sz="1400" dirty="0"/>
              <a:t>(Windows, Linux, etc.)</a:t>
            </a:r>
            <a:endParaRPr lang="fr-F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5904656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Technologies et choix techniques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7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BA631F-3BB6-457D-BC78-7A5BE4910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29" y="2396513"/>
            <a:ext cx="926260" cy="92626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6F6CD87-AFD4-4C7A-99D6-03ADB0C237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902" y="2347947"/>
            <a:ext cx="521987" cy="971845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2F24CEF9-A7BE-4DA5-A481-756DC74CB49C}"/>
              </a:ext>
            </a:extLst>
          </p:cNvPr>
          <p:cNvGrpSpPr/>
          <p:nvPr/>
        </p:nvGrpSpPr>
        <p:grpSpPr>
          <a:xfrm>
            <a:off x="5172376" y="2396511"/>
            <a:ext cx="2482562" cy="926261"/>
            <a:chOff x="5104517" y="2513828"/>
            <a:chExt cx="3424692" cy="1277776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FD07FD5F-C4E3-4666-A0CD-319C0FACB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433" y="2513828"/>
              <a:ext cx="1277776" cy="1277776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F6C9918-AE68-4D29-89BC-8D06627AE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517" y="2575685"/>
              <a:ext cx="1989685" cy="1215919"/>
            </a:xfrm>
            <a:prstGeom prst="rect">
              <a:avLst/>
            </a:prstGeom>
          </p:spPr>
        </p:pic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429C71D-7064-491A-88D6-F316C6B1F13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79" b="24105"/>
          <a:stretch/>
        </p:blipFill>
        <p:spPr>
          <a:xfrm>
            <a:off x="7083863" y="4163658"/>
            <a:ext cx="1536607" cy="7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endParaRPr lang="fr-FR" sz="2400" b="1" dirty="0"/>
          </a:p>
          <a:p>
            <a:r>
              <a:rPr lang="fr-FR" sz="2400" b="1" dirty="0"/>
              <a:t>Preuve de notre état d’esprit </a:t>
            </a:r>
            <a:r>
              <a:rPr lang="fr-FR" sz="2400" dirty="0"/>
              <a:t>: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Rigoureux</a:t>
            </a:r>
            <a:r>
              <a:rPr lang="fr-FR" sz="2000" dirty="0"/>
              <a:t> (</a:t>
            </a:r>
            <a:r>
              <a:rPr lang="fr-FR" sz="2000" dirty="0">
                <a:latin typeface="Consolas" panose="020B0609020204030204" pitchFamily="49" charset="0"/>
              </a:rPr>
              <a:t>"use strict;"</a:t>
            </a:r>
            <a:r>
              <a:rPr lang="fr-FR" sz="2000" dirty="0"/>
              <a:t>)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Minutieux</a:t>
            </a:r>
            <a:r>
              <a:rPr lang="fr-FR" sz="2000" dirty="0"/>
              <a:t> (chaque détail est géré manuellement)</a:t>
            </a:r>
          </a:p>
          <a:p>
            <a:endParaRPr lang="fr-FR" sz="2400" dirty="0"/>
          </a:p>
          <a:p>
            <a:r>
              <a:rPr lang="fr-FR" sz="2400" b="1" dirty="0"/>
              <a:t>Preuve de notre compétence </a:t>
            </a:r>
            <a:r>
              <a:rPr lang="fr-FR" sz="2400" dirty="0"/>
              <a:t>:</a:t>
            </a:r>
          </a:p>
          <a:p>
            <a:pPr lvl="1"/>
            <a:r>
              <a:rPr lang="fr-FR" sz="2000" dirty="0"/>
              <a:t>Autant de fonctionnalités qu’avec un Framework</a:t>
            </a:r>
          </a:p>
          <a:p>
            <a:pPr lvl="1"/>
            <a:r>
              <a:rPr lang="fr-FR" sz="2000" dirty="0">
                <a:solidFill>
                  <a:srgbClr val="0070C0"/>
                </a:solidFill>
              </a:rPr>
              <a:t>Modularité</a:t>
            </a:r>
            <a:r>
              <a:rPr lang="fr-FR" sz="2000" dirty="0"/>
              <a:t> de l’application </a:t>
            </a:r>
            <a:r>
              <a:rPr lang="fr-FR" sz="1600" dirty="0"/>
              <a:t>(vrai MVC)</a:t>
            </a:r>
            <a:endParaRPr lang="fr-FR" sz="2000" dirty="0"/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6756912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Solution Web : Frameworkless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8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33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23530" y="1870037"/>
            <a:ext cx="7926336" cy="4256127"/>
          </a:xfrm>
        </p:spPr>
        <p:txBody>
          <a:bodyPr>
            <a:normAutofit/>
          </a:bodyPr>
          <a:lstStyle/>
          <a:p>
            <a:r>
              <a:rPr lang="fr-FR" sz="2400" dirty="0"/>
              <a:t>Plus de </a:t>
            </a:r>
            <a:r>
              <a:rPr lang="fr-FR" sz="2400" b="1" dirty="0">
                <a:solidFill>
                  <a:srgbClr val="0070C0"/>
                </a:solidFill>
              </a:rPr>
              <a:t>contrôle</a:t>
            </a:r>
          </a:p>
          <a:p>
            <a:pPr lvl="1"/>
            <a:r>
              <a:rPr lang="fr-FR" sz="2000" b="1" dirty="0"/>
              <a:t>Traitement par lots </a:t>
            </a:r>
            <a:r>
              <a:rPr lang="fr-FR" sz="2000" dirty="0"/>
              <a:t>(buffer)</a:t>
            </a:r>
            <a:r>
              <a:rPr lang="fr-FR" sz="2000" b="1" dirty="0"/>
              <a:t> </a:t>
            </a:r>
            <a:r>
              <a:rPr lang="fr-FR" sz="2000" dirty="0"/>
              <a:t>pour les données</a:t>
            </a:r>
          </a:p>
          <a:p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6756912" cy="724942"/>
          </a:xfrm>
        </p:spPr>
        <p:txBody>
          <a:bodyPr>
            <a:normAutofit/>
          </a:bodyPr>
          <a:lstStyle/>
          <a:p>
            <a:pPr algn="l"/>
            <a:r>
              <a:rPr lang="fr-FR" sz="3200" dirty="0"/>
              <a:t>Solution Web : Frameworkless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766574" y="6389775"/>
            <a:ext cx="681616" cy="365125"/>
          </a:xfrm>
        </p:spPr>
        <p:txBody>
          <a:bodyPr/>
          <a:lstStyle/>
          <a:p>
            <a:fld id="{F26AE3A3-4E19-4DAE-BC14-79B3994BC144}" type="slidenum">
              <a:rPr lang="fr-FR" smtClean="0"/>
              <a:t>9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523530" y="1700808"/>
            <a:ext cx="78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3"/>
          <p:cNvSpPr txBox="1">
            <a:spLocks/>
          </p:cNvSpPr>
          <p:nvPr/>
        </p:nvSpPr>
        <p:spPr>
          <a:xfrm>
            <a:off x="3116560" y="277369"/>
            <a:ext cx="2895600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u="sng" dirty="0"/>
              <a:t>Présentation de TicketSoft</a:t>
            </a:r>
          </a:p>
          <a:p>
            <a:r>
              <a:rPr lang="fr-FR" sz="1000" dirty="0"/>
              <a:t>Polytech Paris-Saclay 2019-2020</a:t>
            </a:r>
          </a:p>
          <a:p>
            <a:r>
              <a:rPr lang="fr-FR" sz="1000" dirty="0"/>
              <a:t>ET5 Info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E46D21A-A0DE-40C5-AE3E-27605512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56" y="47524"/>
            <a:ext cx="1765852" cy="169521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6493A3-618B-4A27-8C70-AA3A36D21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0" y="150773"/>
            <a:ext cx="737639" cy="744360"/>
          </a:xfrm>
          <a:prstGeom prst="rect">
            <a:avLst/>
          </a:prstGeom>
        </p:spPr>
      </p:pic>
      <p:sp>
        <p:nvSpPr>
          <p:cNvPr id="11" name="Espace réservé du pied de page 3">
            <a:extLst>
              <a:ext uri="{FF2B5EF4-FFF2-40B4-BE49-F238E27FC236}">
                <a16:creationId xmlns:a16="http://schemas.microsoft.com/office/drawing/2014/main" id="{0700A73A-F13A-4A16-95D1-1210DBCE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859" y="6381326"/>
            <a:ext cx="4144280" cy="365125"/>
          </a:xfrm>
        </p:spPr>
        <p:txBody>
          <a:bodyPr/>
          <a:lstStyle/>
          <a:p>
            <a:r>
              <a:rPr lang="de-DE" dirty="0" err="1"/>
              <a:t>Xiaoxuan</a:t>
            </a:r>
            <a:r>
              <a:rPr lang="de-DE" dirty="0"/>
              <a:t> Hei, Alexis Proust, Jordane Minet, Robin Malmasson, Eurydice Ruggieri, Thomas von Ascheberg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A9279D-F6C6-42F9-B41E-12333D0B3B92}"/>
              </a:ext>
            </a:extLst>
          </p:cNvPr>
          <p:cNvSpPr/>
          <p:nvPr/>
        </p:nvSpPr>
        <p:spPr>
          <a:xfrm>
            <a:off x="3762798" y="3207250"/>
            <a:ext cx="1447800" cy="2088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AA563-E67F-411B-9409-5B9695FB2E02}"/>
              </a:ext>
            </a:extLst>
          </p:cNvPr>
          <p:cNvSpPr/>
          <p:nvPr/>
        </p:nvSpPr>
        <p:spPr>
          <a:xfrm>
            <a:off x="827584" y="2967944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6F66B0-ACFF-4E26-9D6D-521429D8E8E7}"/>
              </a:ext>
            </a:extLst>
          </p:cNvPr>
          <p:cNvSpPr/>
          <p:nvPr/>
        </p:nvSpPr>
        <p:spPr>
          <a:xfrm>
            <a:off x="6091806" y="5316196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0134E1-304E-4325-9651-340EDB35A8B6}"/>
              </a:ext>
            </a:extLst>
          </p:cNvPr>
          <p:cNvSpPr/>
          <p:nvPr/>
        </p:nvSpPr>
        <p:spPr>
          <a:xfrm>
            <a:off x="7612748" y="3323012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C59730-B756-4DEE-952B-2D770B797F14}"/>
              </a:ext>
            </a:extLst>
          </p:cNvPr>
          <p:cNvSpPr/>
          <p:nvPr/>
        </p:nvSpPr>
        <p:spPr>
          <a:xfrm>
            <a:off x="6787862" y="4703914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D3CE0-1CFF-4ADB-B052-D9B6CD2312BA}"/>
              </a:ext>
            </a:extLst>
          </p:cNvPr>
          <p:cNvSpPr/>
          <p:nvPr/>
        </p:nvSpPr>
        <p:spPr>
          <a:xfrm>
            <a:off x="2640534" y="5416216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B2633-209E-4E78-9C80-8239928FA540}"/>
              </a:ext>
            </a:extLst>
          </p:cNvPr>
          <p:cNvSpPr/>
          <p:nvPr/>
        </p:nvSpPr>
        <p:spPr>
          <a:xfrm>
            <a:off x="724271" y="4640488"/>
            <a:ext cx="533064" cy="533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5C5CDF83-EA68-4E78-BC3C-13C42C88643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60648" y="3234476"/>
            <a:ext cx="2563280" cy="29561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49980FC8-61B5-414E-B458-B156E25BDD9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257335" y="4551906"/>
            <a:ext cx="2666593" cy="35511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59E66F06-1513-428C-9EE0-A006AA101107}"/>
              </a:ext>
            </a:extLst>
          </p:cNvPr>
          <p:cNvCxnSpPr>
            <a:cxnSpLocks/>
            <a:stCxn id="19" idx="3"/>
            <a:endCxn id="44" idx="2"/>
          </p:cNvCxnSpPr>
          <p:nvPr/>
        </p:nvCxnSpPr>
        <p:spPr>
          <a:xfrm flipV="1">
            <a:off x="3173598" y="4695921"/>
            <a:ext cx="1307528" cy="98682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40C2F979-5208-4A04-BB16-0CDD33FD74C2}"/>
              </a:ext>
            </a:extLst>
          </p:cNvPr>
          <p:cNvCxnSpPr>
            <a:cxnSpLocks/>
            <a:stCxn id="17" idx="1"/>
            <a:endCxn id="54" idx="3"/>
          </p:cNvCxnSpPr>
          <p:nvPr/>
        </p:nvCxnSpPr>
        <p:spPr>
          <a:xfrm rot="10800000">
            <a:off x="5054556" y="3535974"/>
            <a:ext cx="2558192" cy="535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52DA026E-AE22-4795-9999-75CA80DE27BF}"/>
              </a:ext>
            </a:extLst>
          </p:cNvPr>
          <p:cNvCxnSpPr>
            <a:cxnSpLocks/>
            <a:stCxn id="18" idx="1"/>
            <a:endCxn id="51" idx="3"/>
          </p:cNvCxnSpPr>
          <p:nvPr/>
        </p:nvCxnSpPr>
        <p:spPr>
          <a:xfrm rot="10800000">
            <a:off x="4625142" y="3951586"/>
            <a:ext cx="2162720" cy="101886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EF3774E2-8553-4BC1-A848-DC8118BB3A6D}"/>
              </a:ext>
            </a:extLst>
          </p:cNvPr>
          <p:cNvCxnSpPr>
            <a:cxnSpLocks/>
            <a:stCxn id="14" idx="1"/>
            <a:endCxn id="48" idx="3"/>
          </p:cNvCxnSpPr>
          <p:nvPr/>
        </p:nvCxnSpPr>
        <p:spPr>
          <a:xfrm rot="10800000">
            <a:off x="5035690" y="4546416"/>
            <a:ext cx="1056117" cy="10363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1DE926A-9929-44A0-AA07-A19E89DA6615}"/>
              </a:ext>
            </a:extLst>
          </p:cNvPr>
          <p:cNvSpPr/>
          <p:nvPr/>
        </p:nvSpPr>
        <p:spPr>
          <a:xfrm>
            <a:off x="3923928" y="337986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2B07C6-E9AF-47B4-9254-974252058FC4}"/>
              </a:ext>
            </a:extLst>
          </p:cNvPr>
          <p:cNvSpPr/>
          <p:nvPr/>
        </p:nvSpPr>
        <p:spPr>
          <a:xfrm>
            <a:off x="3926563" y="440788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6D4DE1-CF80-4D0F-98EA-C55C98C666B9}"/>
              </a:ext>
            </a:extLst>
          </p:cNvPr>
          <p:cNvSpPr/>
          <p:nvPr/>
        </p:nvSpPr>
        <p:spPr>
          <a:xfrm>
            <a:off x="4337110" y="440788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104CBD-7DA6-4951-BC81-880723D89C10}"/>
              </a:ext>
            </a:extLst>
          </p:cNvPr>
          <p:cNvSpPr/>
          <p:nvPr/>
        </p:nvSpPr>
        <p:spPr>
          <a:xfrm>
            <a:off x="4747657" y="440240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D417A-22AB-4B22-97F2-63D031C3D9E7}"/>
              </a:ext>
            </a:extLst>
          </p:cNvPr>
          <p:cNvSpPr/>
          <p:nvPr/>
        </p:nvSpPr>
        <p:spPr>
          <a:xfrm>
            <a:off x="4337110" y="380757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45CAC6-B82A-43E7-9138-FD3E70DC038A}"/>
              </a:ext>
            </a:extLst>
          </p:cNvPr>
          <p:cNvSpPr/>
          <p:nvPr/>
        </p:nvSpPr>
        <p:spPr>
          <a:xfrm>
            <a:off x="4766524" y="339195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Signe de multiplication 57">
            <a:extLst>
              <a:ext uri="{FF2B5EF4-FFF2-40B4-BE49-F238E27FC236}">
                <a16:creationId xmlns:a16="http://schemas.microsoft.com/office/drawing/2014/main" id="{38D5A860-6731-4B96-BC7D-7E64D0BB417E}"/>
              </a:ext>
            </a:extLst>
          </p:cNvPr>
          <p:cNvSpPr/>
          <p:nvPr/>
        </p:nvSpPr>
        <p:spPr>
          <a:xfrm>
            <a:off x="2263492" y="2026452"/>
            <a:ext cx="4449812" cy="4449812"/>
          </a:xfrm>
          <a:prstGeom prst="mathMultiply">
            <a:avLst/>
          </a:prstGeom>
          <a:solidFill>
            <a:srgbClr val="F2DCDB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36" grpId="0" animBg="1"/>
      <p:bldP spid="37" grpId="0" animBg="1"/>
      <p:bldP spid="44" grpId="0" animBg="1"/>
      <p:bldP spid="48" grpId="0" animBg="1"/>
      <p:bldP spid="51" grpId="0" animBg="1"/>
      <p:bldP spid="54" grpId="0" animBg="1"/>
      <p:bldP spid="5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1674</Words>
  <Application>Microsoft Office PowerPoint</Application>
  <PresentationFormat>Affichage à l'écran (4:3)</PresentationFormat>
  <Paragraphs>400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Thème Office</vt:lpstr>
      <vt:lpstr>Présentation de TicketSoft</vt:lpstr>
      <vt:lpstr>Présentation de l’équipe</vt:lpstr>
      <vt:lpstr>Projet et contexte</vt:lpstr>
      <vt:lpstr>TicketSoft : une solution moderne</vt:lpstr>
      <vt:lpstr>Une solution pour et avec le client</vt:lpstr>
      <vt:lpstr>Approche Green IT</vt:lpstr>
      <vt:lpstr>Technologies et choix techniques</vt:lpstr>
      <vt:lpstr>Solution Web : Frameworkless</vt:lpstr>
      <vt:lpstr>Solution Web : Frameworkless</vt:lpstr>
      <vt:lpstr>Solution Web : Frameworkless</vt:lpstr>
      <vt:lpstr>Solution Web : Frameworkless</vt:lpstr>
      <vt:lpstr>Solution Web : Frameworkless</vt:lpstr>
      <vt:lpstr>Gestion du projet : Répartition du travail</vt:lpstr>
      <vt:lpstr>Gestion du projet : Organisation</vt:lpstr>
      <vt:lpstr>Gestion du projet : Moyens</vt:lpstr>
      <vt:lpstr>Gestion du projet : planning</vt:lpstr>
      <vt:lpstr>Démonstration</vt:lpstr>
      <vt:lpstr>État du projet : ce n’est pas fait</vt:lpstr>
      <vt:lpstr>Retour d’expérience : Xiaoxuan</vt:lpstr>
      <vt:lpstr>Retour d’expérience : Jordane</vt:lpstr>
      <vt:lpstr>Retour d’expérience : Alexis</vt:lpstr>
      <vt:lpstr>Retour d’expérience : Robin</vt:lpstr>
      <vt:lpstr>Retour d’expérience : Eurydice</vt:lpstr>
      <vt:lpstr>Retour d’expérience : Thomas</vt:lpstr>
      <vt:lpstr>Conclusion</vt:lpstr>
      <vt:lpstr>Merci de votre écoute !</vt:lpstr>
    </vt:vector>
  </TitlesOfParts>
  <Company>Banque de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Z550573</dc:creator>
  <cp:lastModifiedBy>Thomas von Ascheberg</cp:lastModifiedBy>
  <cp:revision>253</cp:revision>
  <dcterms:created xsi:type="dcterms:W3CDTF">2018-08-06T09:39:10Z</dcterms:created>
  <dcterms:modified xsi:type="dcterms:W3CDTF">2020-03-02T21:52:24Z</dcterms:modified>
</cp:coreProperties>
</file>