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8" r:id="rId5"/>
    <p:sldId id="269" r:id="rId6"/>
    <p:sldId id="270" r:id="rId7"/>
    <p:sldId id="279" r:id="rId8"/>
    <p:sldId id="272" r:id="rId9"/>
    <p:sldId id="271" r:id="rId10"/>
    <p:sldId id="273" r:id="rId11"/>
    <p:sldId id="265" r:id="rId12"/>
    <p:sldId id="275" r:id="rId13"/>
    <p:sldId id="276" r:id="rId14"/>
    <p:sldId id="277" r:id="rId15"/>
    <p:sldId id="278" r:id="rId16"/>
    <p:sldId id="27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8F9"/>
    <a:srgbClr val="B7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6763" autoAdjust="0"/>
  </p:normalViewPr>
  <p:slideViewPr>
    <p:cSldViewPr>
      <p:cViewPr varScale="1">
        <p:scale>
          <a:sx n="82" d="100"/>
          <a:sy n="82" d="100"/>
        </p:scale>
        <p:origin x="165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F701-87F7-4E83-9CFD-2D2169E5B21E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338DB-4614-4EB6-8F24-D592A5BC5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21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Xiaoxuan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61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Jordane</a:t>
            </a:r>
            <a:r>
              <a:rPr lang="en-GB" dirty="0"/>
              <a:t> </a:t>
            </a:r>
            <a:r>
              <a:rPr lang="en-GB" dirty="0" err="1"/>
              <a:t>commente</a:t>
            </a:r>
            <a:r>
              <a:rPr lang="en-GB" dirty="0"/>
              <a:t>, Robin fait la </a:t>
            </a:r>
            <a:r>
              <a:rPr lang="en-GB" dirty="0" err="1"/>
              <a:t>démo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41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Eurydice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316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Eurydice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85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Eurydice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5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88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82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539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8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Alexis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27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Alexis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6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15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9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5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Xiaoxuan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68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CDA0-C8A7-49F9-BF6A-F89536ED7E50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C257-5631-4D18-BE0E-CA96B7FD8B06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73A3-784A-4538-B801-97D6471574F7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89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FBA-2B4C-4D05-8F11-DF3892731C00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7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357-34C0-4DA7-8C61-985EB5FC95DE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70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771-96BC-4458-B8D4-5F1C58754F03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4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D0C-A351-4478-95E4-E66CB1A86184}" type="datetime1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BB56-F1D9-4F62-B7D9-17B76546D982}" type="datetime1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58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3B0-B6BC-481C-B3E0-4C13A17A3AC1}" type="datetime1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5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C66-0AF9-4D0B-9C0C-A17183793319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1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3965-735B-4D5C-A4FE-1D502E95B20A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3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5F34-635B-4946-A6F7-D505E5AD8295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6773" y="476674"/>
            <a:ext cx="6190457" cy="1326009"/>
          </a:xfrm>
        </p:spPr>
        <p:txBody>
          <a:bodyPr/>
          <a:lstStyle/>
          <a:p>
            <a:r>
              <a:rPr lang="fr-FR" u="sng" dirty="0"/>
              <a:t>Présentation de TicketSoft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1620" y="5364406"/>
            <a:ext cx="6840759" cy="864096"/>
          </a:xfrm>
        </p:spPr>
        <p:txBody>
          <a:bodyPr>
            <a:normAutofit/>
          </a:bodyPr>
          <a:lstStyle/>
          <a:p>
            <a:r>
              <a:rPr lang="fr-FR" sz="2400" i="1" dirty="0">
                <a:solidFill>
                  <a:schemeClr val="tx1"/>
                </a:solidFill>
                <a:latin typeface="+mj-lt"/>
              </a:rPr>
              <a:t>Projet Génie Logiciel</a:t>
            </a:r>
          </a:p>
          <a:p>
            <a:r>
              <a:rPr lang="fr-FR" sz="1600" i="1" dirty="0">
                <a:solidFill>
                  <a:schemeClr val="tx1"/>
                </a:solidFill>
              </a:rPr>
              <a:t>14 février 2020</a:t>
            </a:r>
            <a:endParaRPr lang="fr-FR" sz="2400" i="1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5EE26B67-2503-4964-A9AF-99778455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BC339C-46FC-4D44-9098-E6C7204689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524"/>
            <a:ext cx="1177948" cy="11308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8974EF-7708-4CD7-B498-3C77D2169E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7" y="1650605"/>
            <a:ext cx="3548770" cy="3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Dans les temps par rapport au planning : </a:t>
            </a:r>
          </a:p>
          <a:p>
            <a:pPr lvl="1"/>
            <a:r>
              <a:rPr lang="fr-FR" sz="2000" dirty="0"/>
              <a:t>IHM finies</a:t>
            </a:r>
          </a:p>
          <a:p>
            <a:pPr lvl="1"/>
            <a:r>
              <a:rPr lang="fr-FR" sz="2000" dirty="0"/>
              <a:t>Base de données en place</a:t>
            </a:r>
          </a:p>
          <a:p>
            <a:pPr lvl="1"/>
            <a:endParaRPr lang="fr-FR" sz="2000" dirty="0"/>
          </a:p>
          <a:p>
            <a:r>
              <a:rPr lang="fr-FR" sz="2400" dirty="0"/>
              <a:t>En cours : </a:t>
            </a:r>
          </a:p>
          <a:p>
            <a:pPr lvl="1"/>
            <a:r>
              <a:rPr lang="fr-FR" sz="2000" dirty="0"/>
              <a:t>Programmation de la logique interne</a:t>
            </a:r>
          </a:p>
          <a:p>
            <a:pPr lvl="1"/>
            <a:r>
              <a:rPr lang="fr-FR" sz="2000" dirty="0"/>
              <a:t>Gestion des données côté </a:t>
            </a:r>
            <a:r>
              <a:rPr lang="fr-FR" sz="2000" dirty="0" err="1"/>
              <a:t>back-end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7 risques majeurs :</a:t>
            </a:r>
          </a:p>
          <a:p>
            <a:pPr lvl="1"/>
            <a:r>
              <a:rPr lang="fr-FR" sz="2000" dirty="0"/>
              <a:t>1 a eu lieu mais bien géré</a:t>
            </a:r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Gestion du projet : bilan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10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3CDDE7EE-4238-4877-9A74-CAAE05F0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547C1F9-787F-49DE-B919-82924F991DEB}"/>
              </a:ext>
            </a:extLst>
          </p:cNvPr>
          <p:cNvGrpSpPr/>
          <p:nvPr/>
        </p:nvGrpSpPr>
        <p:grpSpPr>
          <a:xfrm>
            <a:off x="5907702" y="4290073"/>
            <a:ext cx="1996652" cy="1996652"/>
            <a:chOff x="5907702" y="4290073"/>
            <a:chExt cx="1996652" cy="199665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9CC2FA6-C0A3-4E51-9A63-0AC8E81DC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7702" y="4290073"/>
              <a:ext cx="1996652" cy="1996652"/>
            </a:xfrm>
            <a:prstGeom prst="rect">
              <a:avLst/>
            </a:prstGeom>
          </p:spPr>
        </p:pic>
        <p:sp>
          <p:nvSpPr>
            <p:cNvPr id="8" name="Signe de multiplication 7">
              <a:extLst>
                <a:ext uri="{FF2B5EF4-FFF2-40B4-BE49-F238E27FC236}">
                  <a16:creationId xmlns:a16="http://schemas.microsoft.com/office/drawing/2014/main" id="{16E70D49-B807-4154-A381-85FAF03B1CCD}"/>
                </a:ext>
              </a:extLst>
            </p:cNvPr>
            <p:cNvSpPr/>
            <p:nvPr/>
          </p:nvSpPr>
          <p:spPr>
            <a:xfrm>
              <a:off x="5966374" y="4420561"/>
              <a:ext cx="1800200" cy="1672331"/>
            </a:xfrm>
            <a:prstGeom prst="mathMultipl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54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672" y="2564904"/>
            <a:ext cx="5904656" cy="724942"/>
          </a:xfrm>
        </p:spPr>
        <p:txBody>
          <a:bodyPr>
            <a:noAutofit/>
          </a:bodyPr>
          <a:lstStyle/>
          <a:p>
            <a:r>
              <a:rPr lang="fr-FR" dirty="0"/>
              <a:t>Démonstration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755576" y="3429000"/>
            <a:ext cx="78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F5299D9E-A556-4E38-9FC3-491FAD9EAE42}"/>
              </a:ext>
            </a:extLst>
          </p:cNvPr>
          <p:cNvSpPr txBox="1">
            <a:spLocks/>
          </p:cNvSpPr>
          <p:nvPr/>
        </p:nvSpPr>
        <p:spPr>
          <a:xfrm>
            <a:off x="1619672" y="3512409"/>
            <a:ext cx="59046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i="1" dirty="0"/>
              <a:t>Si vous avez des questions, n’hésitez pas !</a:t>
            </a:r>
          </a:p>
        </p:txBody>
      </p:sp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B7F62CFA-E3CA-4CC3-895F-51075083BA73}"/>
              </a:ext>
            </a:extLst>
          </p:cNvPr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8E2FAD1-55F6-44A1-AB19-1959B86CA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A7B62F-989D-4E09-B518-F335F7498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C1997493-2FC7-41EC-B378-B097CC4CC45E}"/>
              </a:ext>
            </a:extLst>
          </p:cNvPr>
          <p:cNvSpPr txBox="1">
            <a:spLocks/>
          </p:cNvSpPr>
          <p:nvPr/>
        </p:nvSpPr>
        <p:spPr>
          <a:xfrm>
            <a:off x="7766574" y="6389775"/>
            <a:ext cx="68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6AE3A3-4E19-4DAE-BC14-79B3994BC14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7E8E1C0-0F67-4E28-9CF7-25352235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9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563264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IHM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Stockage des données « dans le cloud »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Connexion entre </a:t>
            </a:r>
            <a:r>
              <a:rPr lang="fr-FR" sz="2400" dirty="0" err="1"/>
              <a:t>front-end</a:t>
            </a:r>
            <a:r>
              <a:rPr lang="fr-FR" sz="2400" dirty="0"/>
              <a:t> et </a:t>
            </a:r>
            <a:r>
              <a:rPr lang="fr-FR" sz="2400" dirty="0" err="1"/>
              <a:t>back-end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État du projet : ce qui est fait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12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26D162D3-9D9D-4AD7-A719-825BE11E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4CBD44-1AF2-47C3-8274-C6B77FAE7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899" y="1870037"/>
            <a:ext cx="4057310" cy="15738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F0C614-7C9A-464C-B37B-56B767BA27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3217155"/>
            <a:ext cx="1561889" cy="15618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0F48F7-0EAC-46C9-83F6-37FE267C42F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1" t="11342" r="9809" b="10474"/>
          <a:stretch/>
        </p:blipFill>
        <p:spPr>
          <a:xfrm>
            <a:off x="6061920" y="4851919"/>
            <a:ext cx="1296144" cy="13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État du projet : ce qui reste à faire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13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85BA2D4-D7AA-4FD5-BB94-EE3F3C1D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46FE8-648E-42AF-90E5-FC5484D0AAE6}"/>
              </a:ext>
            </a:extLst>
          </p:cNvPr>
          <p:cNvSpPr txBox="1">
            <a:spLocks/>
          </p:cNvSpPr>
          <p:nvPr/>
        </p:nvSpPr>
        <p:spPr>
          <a:xfrm>
            <a:off x="523530" y="1870037"/>
            <a:ext cx="7884000" cy="425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Compléter les fonctionnalités de chaque vue :</a:t>
            </a:r>
          </a:p>
          <a:p>
            <a:pPr lvl="1"/>
            <a:r>
              <a:rPr lang="fr-FR" sz="2000" dirty="0"/>
              <a:t>Carte des interventions</a:t>
            </a:r>
          </a:p>
          <a:p>
            <a:pPr lvl="1"/>
            <a:r>
              <a:rPr lang="fr-FR" sz="2000" dirty="0"/>
              <a:t>Gestion des sous-tickets</a:t>
            </a:r>
          </a:p>
          <a:p>
            <a:pPr lvl="1"/>
            <a:r>
              <a:rPr lang="fr-FR" sz="2000" dirty="0"/>
              <a:t>Câbler les IHM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Compléter les tests</a:t>
            </a:r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634600-7888-4C49-9AE1-577E2EF5B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15" y="2910714"/>
            <a:ext cx="2174772" cy="21747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5AC8AB-3662-4C0E-9FAF-60C4E133A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34" y="3286946"/>
            <a:ext cx="2659605" cy="12339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0CB897-FCEB-455E-9FB7-CCAE92910E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t="10934" r="6421" b="8492"/>
          <a:stretch/>
        </p:blipFill>
        <p:spPr>
          <a:xfrm>
            <a:off x="5213101" y="4576905"/>
            <a:ext cx="3194429" cy="12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7056784" cy="724942"/>
          </a:xfrm>
        </p:spPr>
        <p:txBody>
          <a:bodyPr>
            <a:noAutofit/>
          </a:bodyPr>
          <a:lstStyle/>
          <a:p>
            <a:pPr algn="l"/>
            <a:r>
              <a:rPr lang="fr-FR" sz="3200" dirty="0"/>
              <a:t>État du projet : ce qui est compromis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14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E8A24A9F-B85F-40B3-84CF-6DE10E60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229EDC-1050-4BED-8F65-CF5F831C46E3}"/>
              </a:ext>
            </a:extLst>
          </p:cNvPr>
          <p:cNvSpPr txBox="1">
            <a:spLocks/>
          </p:cNvSpPr>
          <p:nvPr/>
        </p:nvSpPr>
        <p:spPr>
          <a:xfrm>
            <a:off x="523530" y="1870037"/>
            <a:ext cx="4264494" cy="425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/>
          </a:p>
          <a:p>
            <a:endParaRPr lang="fr-FR" sz="2400" dirty="0"/>
          </a:p>
          <a:p>
            <a:pPr algn="ctr"/>
            <a:r>
              <a:rPr lang="fr-FR" sz="2400" dirty="0"/>
              <a:t>La fonctionnalité planning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algn="ctr"/>
            <a:r>
              <a:rPr lang="fr-FR" sz="2400" dirty="0"/>
              <a:t>Statistiques pour responsable des techniciens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205117-63A7-427B-8F25-EEA0457BD4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r="1681" b="3541"/>
          <a:stretch/>
        </p:blipFill>
        <p:spPr>
          <a:xfrm>
            <a:off x="5371846" y="1991819"/>
            <a:ext cx="2773720" cy="1846630"/>
          </a:xfrm>
          <a:prstGeom prst="rect">
            <a:avLst/>
          </a:prstGeom>
        </p:spPr>
      </p:pic>
      <p:pic>
        <p:nvPicPr>
          <p:cNvPr id="1026" name="Picture 2" descr="Résultat de recherche d'images pour &quot;stats&quot;">
            <a:extLst>
              <a:ext uri="{FF2B5EF4-FFF2-40B4-BE49-F238E27FC236}">
                <a16:creationId xmlns:a16="http://schemas.microsoft.com/office/drawing/2014/main" id="{9BE1F7B2-F41B-4709-A41D-3EE8B53E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065" y="4105528"/>
            <a:ext cx="1963282" cy="19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7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527260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Le projet avance bien mais pas fini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1050" dirty="0"/>
          </a:p>
          <a:p>
            <a:r>
              <a:rPr lang="fr-FR" sz="2400" dirty="0"/>
              <a:t>L’organisation est en place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Le processus incrémental se déroule (un jalon à la fois)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15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6E87C44-565D-40D8-94ED-BD8022C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35837-5DFB-4E01-93F8-F18392F1A1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5" t="38809" r="18500" b="40209"/>
          <a:stretch/>
        </p:blipFill>
        <p:spPr>
          <a:xfrm>
            <a:off x="1547664" y="2419278"/>
            <a:ext cx="5773910" cy="10801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F4B5D1B-032F-4475-A03A-76BEFCFDBA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64" y="4641573"/>
            <a:ext cx="1234570" cy="123457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C72F1F1-4800-4427-B749-DD17D700E8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38" y="3651196"/>
            <a:ext cx="1234570" cy="1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672" y="2564904"/>
            <a:ext cx="5904656" cy="724942"/>
          </a:xfrm>
        </p:spPr>
        <p:txBody>
          <a:bodyPr>
            <a:noAutofit/>
          </a:bodyPr>
          <a:lstStyle/>
          <a:p>
            <a:r>
              <a:rPr lang="fr-FR" dirty="0"/>
              <a:t>Merci de votre écoute !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755576" y="3429000"/>
            <a:ext cx="78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F5299D9E-A556-4E38-9FC3-491FAD9EAE42}"/>
              </a:ext>
            </a:extLst>
          </p:cNvPr>
          <p:cNvSpPr txBox="1">
            <a:spLocks/>
          </p:cNvSpPr>
          <p:nvPr/>
        </p:nvSpPr>
        <p:spPr>
          <a:xfrm>
            <a:off x="1619672" y="3512409"/>
            <a:ext cx="59046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i="1" dirty="0"/>
              <a:t>Si vous avez des questions, n’hésitez pas !</a:t>
            </a:r>
          </a:p>
        </p:txBody>
      </p:sp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B7F62CFA-E3CA-4CC3-895F-51075083BA73}"/>
              </a:ext>
            </a:extLst>
          </p:cNvPr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8E2FAD1-55F6-44A1-AB19-1959B86CA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A7B62F-989D-4E09-B518-F335F7498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C1997493-2FC7-41EC-B378-B097CC4CC45E}"/>
              </a:ext>
            </a:extLst>
          </p:cNvPr>
          <p:cNvSpPr txBox="1">
            <a:spLocks/>
          </p:cNvSpPr>
          <p:nvPr/>
        </p:nvSpPr>
        <p:spPr>
          <a:xfrm>
            <a:off x="7766574" y="6389775"/>
            <a:ext cx="68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6AE3A3-4E19-4DAE-BC14-79B3994BC144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346A0ECD-1702-4B70-8AFD-3A75D3A2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Présentation de l’équipe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2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947B979-464B-46A1-A7E7-4B03336B48C8}"/>
              </a:ext>
            </a:extLst>
          </p:cNvPr>
          <p:cNvGrpSpPr/>
          <p:nvPr/>
        </p:nvGrpSpPr>
        <p:grpSpPr>
          <a:xfrm>
            <a:off x="6628111" y="1918905"/>
            <a:ext cx="1553448" cy="2127540"/>
            <a:chOff x="8452448" y="1809554"/>
            <a:chExt cx="1553448" cy="2127540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6B83A96D-DDEB-409B-A23F-D290A9DAA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842"/>
            <a:stretch/>
          </p:blipFill>
          <p:spPr>
            <a:xfrm>
              <a:off x="8452448" y="1809554"/>
              <a:ext cx="1553448" cy="1761862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B23DCB4-A423-4295-A018-4B3BBB1F9A3E}"/>
                </a:ext>
              </a:extLst>
            </p:cNvPr>
            <p:cNvSpPr txBox="1"/>
            <p:nvPr/>
          </p:nvSpPr>
          <p:spPr>
            <a:xfrm>
              <a:off x="8838568" y="3567762"/>
              <a:ext cx="101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Eurydice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F0AE325-97F5-493B-A6C8-A852CC0D46E5}"/>
              </a:ext>
            </a:extLst>
          </p:cNvPr>
          <p:cNvGrpSpPr/>
          <p:nvPr/>
        </p:nvGrpSpPr>
        <p:grpSpPr>
          <a:xfrm>
            <a:off x="954510" y="1940568"/>
            <a:ext cx="1561381" cy="2153265"/>
            <a:chOff x="4779033" y="1798948"/>
            <a:chExt cx="1561381" cy="2153265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A8A1211-DB57-4943-BDA2-6A9135BB36FD}"/>
                </a:ext>
              </a:extLst>
            </p:cNvPr>
            <p:cNvSpPr txBox="1"/>
            <p:nvPr/>
          </p:nvSpPr>
          <p:spPr>
            <a:xfrm>
              <a:off x="5085988" y="3582881"/>
              <a:ext cx="947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Jordane</a:t>
              </a:r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DBF2631C-9B56-4FCC-8A89-C2CCC3148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538" r="9288"/>
            <a:stretch/>
          </p:blipFill>
          <p:spPr>
            <a:xfrm>
              <a:off x="4779033" y="1798948"/>
              <a:ext cx="1561381" cy="1749269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D748C20-C256-4C96-B891-4A5193E3D038}"/>
              </a:ext>
            </a:extLst>
          </p:cNvPr>
          <p:cNvGrpSpPr/>
          <p:nvPr/>
        </p:nvGrpSpPr>
        <p:grpSpPr>
          <a:xfrm>
            <a:off x="3740558" y="1905913"/>
            <a:ext cx="1664898" cy="2138136"/>
            <a:chOff x="6651165" y="1807239"/>
            <a:chExt cx="1664898" cy="2138136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46969D8-941B-4171-A4DA-D01455D29016}"/>
                </a:ext>
              </a:extLst>
            </p:cNvPr>
            <p:cNvSpPr txBox="1"/>
            <p:nvPr/>
          </p:nvSpPr>
          <p:spPr>
            <a:xfrm>
              <a:off x="7009880" y="3576043"/>
              <a:ext cx="947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Alexis</a:t>
              </a: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01738FDD-A73C-467B-BE39-70D7A2C2D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314" r="4115"/>
            <a:stretch/>
          </p:blipFill>
          <p:spPr>
            <a:xfrm>
              <a:off x="6651165" y="1807239"/>
              <a:ext cx="1664898" cy="1758192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63B366D-6947-4FCE-A246-2CA9ACCCC94A}"/>
              </a:ext>
            </a:extLst>
          </p:cNvPr>
          <p:cNvGrpSpPr/>
          <p:nvPr/>
        </p:nvGrpSpPr>
        <p:grpSpPr>
          <a:xfrm>
            <a:off x="3767871" y="4157822"/>
            <a:ext cx="1592978" cy="2127523"/>
            <a:chOff x="5517420" y="1903625"/>
            <a:chExt cx="1592978" cy="212752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72A2160-AAC9-4501-829B-935650ADF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5272" r="11721" b="10869"/>
            <a:stretch/>
          </p:blipFill>
          <p:spPr>
            <a:xfrm>
              <a:off x="5517420" y="1903625"/>
              <a:ext cx="1592978" cy="1758191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9D8CED0-DE73-4286-97B6-BE323081E307}"/>
                </a:ext>
              </a:extLst>
            </p:cNvPr>
            <p:cNvSpPr txBox="1"/>
            <p:nvPr/>
          </p:nvSpPr>
          <p:spPr>
            <a:xfrm>
              <a:off x="5851801" y="3661816"/>
              <a:ext cx="101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Robin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C93F1FC-41B8-413C-9EE0-E7D3F4CC1911}"/>
              </a:ext>
            </a:extLst>
          </p:cNvPr>
          <p:cNvGrpSpPr/>
          <p:nvPr/>
        </p:nvGrpSpPr>
        <p:grpSpPr>
          <a:xfrm>
            <a:off x="6683055" y="4120320"/>
            <a:ext cx="1443560" cy="2156961"/>
            <a:chOff x="7427400" y="1911998"/>
            <a:chExt cx="1443560" cy="215696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5CD4C5E-FD95-4C1A-AFBD-F277CDBBDC8F}"/>
                </a:ext>
              </a:extLst>
            </p:cNvPr>
            <p:cNvSpPr txBox="1"/>
            <p:nvPr/>
          </p:nvSpPr>
          <p:spPr>
            <a:xfrm>
              <a:off x="7601327" y="3699627"/>
              <a:ext cx="101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Thomas</a:t>
              </a:r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5BEECB2F-82A9-433A-95E6-170A1BC55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9134"/>
            <a:stretch/>
          </p:blipFill>
          <p:spPr>
            <a:xfrm>
              <a:off x="7427400" y="1911998"/>
              <a:ext cx="1443560" cy="1751021"/>
            </a:xfrm>
            <a:prstGeom prst="rect">
              <a:avLst/>
            </a:prstGeom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429924-349A-40A8-B341-BD538656045C}"/>
              </a:ext>
            </a:extLst>
          </p:cNvPr>
          <p:cNvGrpSpPr/>
          <p:nvPr/>
        </p:nvGrpSpPr>
        <p:grpSpPr>
          <a:xfrm>
            <a:off x="1049509" y="4137811"/>
            <a:ext cx="1363970" cy="2247703"/>
            <a:chOff x="1184986" y="4130653"/>
            <a:chExt cx="1363970" cy="2247703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78029032-68CE-4C5B-888C-01E866E0017B}"/>
                </a:ext>
              </a:extLst>
            </p:cNvPr>
            <p:cNvSpPr txBox="1"/>
            <p:nvPr/>
          </p:nvSpPr>
          <p:spPr>
            <a:xfrm>
              <a:off x="1310849" y="6009024"/>
              <a:ext cx="1112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Xiaoxuan</a:t>
              </a:r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3C4B4A88-7117-4CD3-8875-DA3F22D7E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86" y="4130653"/>
              <a:ext cx="1363970" cy="1818627"/>
            </a:xfrm>
            <a:prstGeom prst="rect">
              <a:avLst/>
            </a:prstGeom>
          </p:spPr>
        </p:pic>
      </p:grpSp>
      <p:sp>
        <p:nvSpPr>
          <p:cNvPr id="47" name="Espace réservé du pied de page 3">
            <a:extLst>
              <a:ext uri="{FF2B5EF4-FFF2-40B4-BE49-F238E27FC236}">
                <a16:creationId xmlns:a16="http://schemas.microsoft.com/office/drawing/2014/main" id="{DF6FAD7F-2F53-4046-BFEF-496E7256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0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7C7CA5BF-01E9-4EB5-84F5-CFB4599F7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85" y="4171746"/>
            <a:ext cx="1979566" cy="157465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3E928F2-7EC0-4040-812A-70DDABD6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4" t="14634" r="20587" b="15508"/>
          <a:stretch/>
        </p:blipFill>
        <p:spPr>
          <a:xfrm>
            <a:off x="389054" y="1899168"/>
            <a:ext cx="1207947" cy="131254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Projet et contexte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3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pic>
        <p:nvPicPr>
          <p:cNvPr id="1026" name="Picture 2" descr="Résultat de recherche d'images pour &quot;Valérie Guimard&quot;">
            <a:extLst>
              <a:ext uri="{FF2B5EF4-FFF2-40B4-BE49-F238E27FC236}">
                <a16:creationId xmlns:a16="http://schemas.microsoft.com/office/drawing/2014/main" id="{C8781F8D-CB78-4CE1-B091-7083DB58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71" y="1899168"/>
            <a:ext cx="1312540" cy="13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705B3114-1326-4A03-B155-32A38735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79E4F7-16DA-4CE0-A396-95665397C497}"/>
              </a:ext>
            </a:extLst>
          </p:cNvPr>
          <p:cNvSpPr txBox="1"/>
          <p:nvPr/>
        </p:nvSpPr>
        <p:spPr>
          <a:xfrm>
            <a:off x="927112" y="3354093"/>
            <a:ext cx="1570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PoPS2019-20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8003512-A90F-4817-B690-819B1C5275AB}"/>
              </a:ext>
            </a:extLst>
          </p:cNvPr>
          <p:cNvCxnSpPr>
            <a:cxnSpLocks/>
            <a:stCxn id="1026" idx="3"/>
            <a:endCxn id="18" idx="1"/>
          </p:cNvCxnSpPr>
          <p:nvPr/>
        </p:nvCxnSpPr>
        <p:spPr>
          <a:xfrm>
            <a:off x="3148811" y="2555438"/>
            <a:ext cx="3089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97A73F9B-8058-494A-9C82-A94C1091EDC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11394" r="3759" b="18939"/>
          <a:stretch/>
        </p:blipFill>
        <p:spPr>
          <a:xfrm>
            <a:off x="6237955" y="1809580"/>
            <a:ext cx="1869427" cy="1491715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347B6DC-2CE4-4B2C-B604-471F23EC63E2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7172668" y="3301295"/>
            <a:ext cx="1" cy="87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44119202-E332-42BE-AEA4-62C8E4C27B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17" y="3285149"/>
            <a:ext cx="2618996" cy="2624915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4647662-59BB-4E57-B828-03CE99540FA1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580113" y="4870427"/>
            <a:ext cx="602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9C996E1-8641-490D-8595-2AEF1F7BAB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42"/>
          <a:stretch/>
        </p:blipFill>
        <p:spPr>
          <a:xfrm>
            <a:off x="5475311" y="1551991"/>
            <a:ext cx="2376557" cy="2278123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b="1" dirty="0"/>
              <a:t>Solution web </a:t>
            </a:r>
            <a:r>
              <a:rPr lang="fr-FR" sz="1800" dirty="0"/>
              <a:t>(pas d’installation)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Séparation forte </a:t>
            </a:r>
            <a:r>
              <a:rPr lang="fr-FR" sz="2400" dirty="0"/>
              <a:t>de l’interface et de la logique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TicketSoft : une solution moderne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4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9CE5884F-F5FC-47E5-BD17-550968F0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8D16B4-08B0-4A20-8905-4775C3DDE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3080" y="4114485"/>
            <a:ext cx="2077837" cy="19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Basée sur un cahier des charges et des exemples concrets</a:t>
            </a:r>
          </a:p>
          <a:p>
            <a:endParaRPr lang="fr-FR" sz="1000" dirty="0"/>
          </a:p>
          <a:p>
            <a:r>
              <a:rPr lang="fr-FR" sz="2400" dirty="0"/>
              <a:t>En chiffres : </a:t>
            </a:r>
          </a:p>
          <a:p>
            <a:pPr lvl="1"/>
            <a:r>
              <a:rPr lang="fr-FR" sz="2000" dirty="0"/>
              <a:t>Environ 100 questions posées</a:t>
            </a:r>
          </a:p>
          <a:p>
            <a:pPr lvl="1"/>
            <a:r>
              <a:rPr lang="fr-FR" sz="2000" dirty="0"/>
              <a:t>1 réunion par mois</a:t>
            </a:r>
          </a:p>
          <a:p>
            <a:pPr lvl="1"/>
            <a:r>
              <a:rPr lang="fr-FR" sz="2000" dirty="0"/>
              <a:t>3 versions de l’IHM avant validation</a:t>
            </a:r>
          </a:p>
          <a:p>
            <a:pPr lvl="1"/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Une solution pour et par le client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5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C1837C8D-005F-438F-BEF9-6C14C889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67392-D0E4-4438-8793-03E290296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74" y="4158514"/>
            <a:ext cx="4226111" cy="1997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040EDF-FC07-4256-AEFD-3ED9E06E6DD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25" y="4039013"/>
            <a:ext cx="4407901" cy="20871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9EFFA4A-2F26-4E86-AA63-D9092BA4E9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60" t="5064"/>
          <a:stretch/>
        </p:blipFill>
        <p:spPr>
          <a:xfrm>
            <a:off x="6619652" y="2376627"/>
            <a:ext cx="1628921" cy="1429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1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Combinaison de technologies classiques :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Modèle </a:t>
            </a:r>
            <a:r>
              <a:rPr lang="fr-FR" sz="2400" dirty="0" err="1"/>
              <a:t>back-end</a:t>
            </a:r>
            <a:r>
              <a:rPr lang="fr-FR" sz="2400" dirty="0"/>
              <a:t> REST </a:t>
            </a:r>
          </a:p>
          <a:p>
            <a:r>
              <a:rPr lang="fr-FR" sz="2400" dirty="0"/>
              <a:t>Chaîne d’exécution :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Technologies et choix techniques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6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BA631F-3BB6-457D-BC78-7A5BE4910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53" y="2376394"/>
            <a:ext cx="986809" cy="9868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6F6CD87-AFD4-4C7A-99D6-03ADB0C237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07" y="2344953"/>
            <a:ext cx="556109" cy="1035374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24CEF9-A7BE-4DA5-A481-756DC74CB49C}"/>
              </a:ext>
            </a:extLst>
          </p:cNvPr>
          <p:cNvGrpSpPr/>
          <p:nvPr/>
        </p:nvGrpSpPr>
        <p:grpSpPr>
          <a:xfrm>
            <a:off x="5627879" y="2478460"/>
            <a:ext cx="2644846" cy="986810"/>
            <a:chOff x="5104517" y="2513828"/>
            <a:chExt cx="3424692" cy="1277776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FD07FD5F-C4E3-4666-A0CD-319C0FACB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433" y="2513828"/>
              <a:ext cx="1277776" cy="1277776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F6C9918-AE68-4D29-89BC-8D06627AE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517" y="2575685"/>
              <a:ext cx="1989685" cy="1215919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26B4200-A0C8-45D8-BA86-7762F3CDCBE2}"/>
              </a:ext>
            </a:extLst>
          </p:cNvPr>
          <p:cNvGrpSpPr/>
          <p:nvPr/>
        </p:nvGrpSpPr>
        <p:grpSpPr>
          <a:xfrm>
            <a:off x="631358" y="4451815"/>
            <a:ext cx="7668344" cy="1755996"/>
            <a:chOff x="631358" y="4451815"/>
            <a:chExt cx="7668344" cy="1755996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65EA3F15-7F7B-4F0E-95D0-F2CA294B3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1358" y="4451815"/>
              <a:ext cx="7668344" cy="175599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3976C3-9324-483A-8317-93240C7E2488}"/>
                </a:ext>
              </a:extLst>
            </p:cNvPr>
            <p:cNvSpPr/>
            <p:nvPr/>
          </p:nvSpPr>
          <p:spPr>
            <a:xfrm>
              <a:off x="1763688" y="4797152"/>
              <a:ext cx="68877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40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Solution web sans Framework :</a:t>
            </a:r>
          </a:p>
          <a:p>
            <a:pPr lvl="1"/>
            <a:r>
              <a:rPr lang="fr-FR" sz="2000" dirty="0"/>
              <a:t>Plus simple à développer pour des débutants</a:t>
            </a:r>
          </a:p>
          <a:p>
            <a:pPr lvl="1"/>
            <a:r>
              <a:rPr lang="fr-FR" sz="2000" dirty="0"/>
              <a:t>Plus performante</a:t>
            </a:r>
          </a:p>
          <a:p>
            <a:pPr lvl="1"/>
            <a:r>
              <a:rPr lang="fr-FR" sz="2000" dirty="0"/>
              <a:t>Plus proche de la programmation impérative « classique »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6756912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Technologies et choix techniques (2)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7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BDD31E-B7BF-4FA9-BA7A-CB6EB40B9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906" y="3819210"/>
            <a:ext cx="5470425" cy="1876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996C2D-25FA-4B0E-B4DB-3DAA9760D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9" y="3980189"/>
            <a:ext cx="3460811" cy="1634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33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Organisation « agile » :</a:t>
            </a:r>
          </a:p>
          <a:p>
            <a:pPr lvl="1"/>
            <a:r>
              <a:rPr lang="fr-FR" sz="2000" dirty="0"/>
              <a:t>Réunion hebdomadaire (25-30 min)</a:t>
            </a:r>
          </a:p>
          <a:p>
            <a:pPr lvl="1"/>
            <a:r>
              <a:rPr lang="fr-FR" sz="2000" dirty="0"/>
              <a:t>Travail par sprints</a:t>
            </a:r>
          </a:p>
          <a:p>
            <a:r>
              <a:rPr lang="fr-FR" sz="2400" dirty="0"/>
              <a:t>Projet itératif</a:t>
            </a:r>
          </a:p>
          <a:p>
            <a:r>
              <a:rPr lang="fr-FR" sz="2400" dirty="0"/>
              <a:t>Séparation du travail par vue (+ Robin):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Gestion du projet : organisation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8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11738732-F303-4212-9AA8-75E8A0CD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0FE63A-B522-4FC6-B9A9-17F8C29C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006" y="1809888"/>
            <a:ext cx="1562547" cy="1917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BA1B389-DAA9-4882-A651-FE0F53FCE28E}"/>
              </a:ext>
            </a:extLst>
          </p:cNvPr>
          <p:cNvGrpSpPr/>
          <p:nvPr/>
        </p:nvGrpSpPr>
        <p:grpSpPr>
          <a:xfrm>
            <a:off x="438629" y="4099804"/>
            <a:ext cx="8251462" cy="1988645"/>
            <a:chOff x="287636" y="4365103"/>
            <a:chExt cx="8251462" cy="198864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ECCE687-A65D-4EB2-A08C-92F64A39F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9715"/>
            <a:stretch/>
          </p:blipFill>
          <p:spPr>
            <a:xfrm>
              <a:off x="570423" y="4365103"/>
              <a:ext cx="7926336" cy="198864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469A211-927B-4586-A523-C29102A36B18}"/>
                </a:ext>
              </a:extLst>
            </p:cNvPr>
            <p:cNvSpPr txBox="1"/>
            <p:nvPr/>
          </p:nvSpPr>
          <p:spPr>
            <a:xfrm>
              <a:off x="287636" y="4528649"/>
              <a:ext cx="1644708" cy="523220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ysClr val="windowText" lastClr="000000"/>
                  </a:solidFill>
                </a:rPr>
                <a:t>Responsable Techniciens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9447A0D-3141-4D06-A9A6-9F2CFA94450D}"/>
                </a:ext>
              </a:extLst>
            </p:cNvPr>
            <p:cNvSpPr txBox="1"/>
            <p:nvPr/>
          </p:nvSpPr>
          <p:spPr>
            <a:xfrm>
              <a:off x="573211" y="5176909"/>
              <a:ext cx="1189236" cy="307777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ysClr val="windowText" lastClr="000000"/>
                  </a:solidFill>
                </a:rPr>
                <a:t>Page de Login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F2979C2-8BDD-4D57-B9B9-DB906C0F348D}"/>
                </a:ext>
              </a:extLst>
            </p:cNvPr>
            <p:cNvSpPr txBox="1"/>
            <p:nvPr/>
          </p:nvSpPr>
          <p:spPr>
            <a:xfrm>
              <a:off x="2321623" y="4961370"/>
              <a:ext cx="954172" cy="30777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ysClr val="windowText" lastClr="000000"/>
                  </a:solidFill>
                </a:rPr>
                <a:t>Technicien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848E3BF-DFA0-4770-A893-6FA1B5AAE91A}"/>
                </a:ext>
              </a:extLst>
            </p:cNvPr>
            <p:cNvSpPr txBox="1"/>
            <p:nvPr/>
          </p:nvSpPr>
          <p:spPr>
            <a:xfrm>
              <a:off x="3938788" y="4936680"/>
              <a:ext cx="937244" cy="307777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ysClr val="windowText" lastClr="000000"/>
                  </a:solidFill>
                </a:rPr>
                <a:t>Opérateur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22042BC-C670-49BF-A1FB-D6A08D8A1FA7}"/>
                </a:ext>
              </a:extLst>
            </p:cNvPr>
            <p:cNvSpPr txBox="1"/>
            <p:nvPr/>
          </p:nvSpPr>
          <p:spPr>
            <a:xfrm>
              <a:off x="5580112" y="4936680"/>
              <a:ext cx="1283108" cy="307777"/>
            </a:xfrm>
            <a:prstGeom prst="rect">
              <a:avLst/>
            </a:pr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ysClr val="windowText" lastClr="000000"/>
                  </a:solidFill>
                </a:rPr>
                <a:t>Administrateur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C5C236B-58CA-4830-A81E-4B5307230822}"/>
                </a:ext>
              </a:extLst>
            </p:cNvPr>
            <p:cNvSpPr txBox="1"/>
            <p:nvPr/>
          </p:nvSpPr>
          <p:spPr>
            <a:xfrm>
              <a:off x="7274008" y="4936680"/>
              <a:ext cx="126509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ysClr val="windowText" lastClr="000000"/>
                  </a:solidFill>
                </a:rPr>
                <a:t>Code Commun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8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28" y="1870037"/>
            <a:ext cx="6424735" cy="4256127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dirty="0"/>
              <a:t>Messagerie instantanée organisée par thème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Gestionnaire de version avec Git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Partage de documents (Google Drive)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Gestion du projet : moyens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9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3"/>
          <p:cNvSpPr txBox="1">
            <a:spLocks/>
          </p:cNvSpPr>
          <p:nvPr/>
        </p:nvSpPr>
        <p:spPr>
          <a:xfrm>
            <a:off x="230610" y="637624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 février 2020</a:t>
            </a:r>
          </a:p>
        </p:txBody>
      </p: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5CDFC6D7-6B3B-429C-ABBB-68F2D53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3A2D41-95CB-4C53-892B-B5844F978F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2" t="45571" r="8075" b="7103"/>
          <a:stretch/>
        </p:blipFill>
        <p:spPr>
          <a:xfrm>
            <a:off x="5403480" y="3354093"/>
            <a:ext cx="1937439" cy="983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1DC4888-0204-45FC-BA86-167F5EAA35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00" y="4496009"/>
            <a:ext cx="1322366" cy="132236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C246CD7-2007-4653-9FF7-E77C772426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36" y="1809888"/>
            <a:ext cx="1650494" cy="16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830</Words>
  <Application>Microsoft Office PowerPoint</Application>
  <PresentationFormat>Affichage à l'écran (4:3)</PresentationFormat>
  <Paragraphs>231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Présentation de TicketSoft</vt:lpstr>
      <vt:lpstr>Présentation de l’équipe</vt:lpstr>
      <vt:lpstr>Projet et contexte</vt:lpstr>
      <vt:lpstr>TicketSoft : une solution moderne</vt:lpstr>
      <vt:lpstr>Une solution pour et par le client</vt:lpstr>
      <vt:lpstr>Technologies et choix techniques</vt:lpstr>
      <vt:lpstr>Technologies et choix techniques (2)</vt:lpstr>
      <vt:lpstr>Gestion du projet : organisation</vt:lpstr>
      <vt:lpstr>Gestion du projet : moyens</vt:lpstr>
      <vt:lpstr>Gestion du projet : bilan</vt:lpstr>
      <vt:lpstr>Démonstration</vt:lpstr>
      <vt:lpstr>État du projet : ce qui est fait</vt:lpstr>
      <vt:lpstr>État du projet : ce qui reste à faire</vt:lpstr>
      <vt:lpstr>État du projet : ce qui est compromis</vt:lpstr>
      <vt:lpstr>Conclusion</vt:lpstr>
      <vt:lpstr>Merci de votre écoute !</vt:lpstr>
    </vt:vector>
  </TitlesOfParts>
  <Company>Banque de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Z550573</dc:creator>
  <cp:lastModifiedBy>Thomas von Ascheberg</cp:lastModifiedBy>
  <cp:revision>179</cp:revision>
  <dcterms:created xsi:type="dcterms:W3CDTF">2018-08-06T09:39:10Z</dcterms:created>
  <dcterms:modified xsi:type="dcterms:W3CDTF">2020-02-13T23:10:20Z</dcterms:modified>
</cp:coreProperties>
</file>