
<file path=[Content_Types].xml><?xml version="1.0" encoding="utf-8"?>
<Types xmlns="http://schemas.openxmlformats.org/package/2006/content-types">
  <Default Extension="jpeg" ContentType="image/jpeg"/>
  <Default Extension="jpg" ContentType="image/pn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42479913" cy="30240288"/>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42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4" autoAdjust="0"/>
    <p:restoredTop sz="94660"/>
  </p:normalViewPr>
  <p:slideViewPr>
    <p:cSldViewPr snapToGrid="0">
      <p:cViewPr varScale="1">
        <p:scale>
          <a:sx n="22" d="100"/>
          <a:sy n="22"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DCC1F71-1896-4851-9C1E-B3002563BFE2}" type="datetimeFigureOut">
              <a:rPr lang="zh-CN" altLang="en-US" smtClean="0"/>
              <a:t>2020/4/27</a:t>
            </a:fld>
            <a:endParaRPr lang="zh-CN" altLang="en-US"/>
          </a:p>
        </p:txBody>
      </p:sp>
      <p:sp>
        <p:nvSpPr>
          <p:cNvPr id="4" name="幻灯片图像占位符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7BDF0B6-6C55-4D2C-8193-059A68D21AFF}" type="slidenum">
              <a:rPr lang="zh-CN" altLang="en-US" smtClean="0"/>
              <a:t>‹#›</a:t>
            </a:fld>
            <a:endParaRPr lang="zh-CN" altLang="en-US"/>
          </a:p>
        </p:txBody>
      </p:sp>
    </p:spTree>
    <p:extLst>
      <p:ext uri="{BB962C8B-B14F-4D97-AF65-F5344CB8AC3E}">
        <p14:creationId xmlns:p14="http://schemas.microsoft.com/office/powerpoint/2010/main" val="3816424399"/>
      </p:ext>
    </p:extLst>
  </p:cSld>
  <p:clrMap bg1="lt1" tx1="dk1" bg2="lt2" tx2="dk2" accent1="accent1" accent2="accent2" accent3="accent3" accent4="accent4" accent5="accent5" accent6="accent6" hlink="hlink" folHlink="folHlink"/>
  <p:notesStyle>
    <a:lvl1pPr marL="0" algn="l" defTabSz="3523366" rtl="0" eaLnBrk="1" latinLnBrk="0" hangingPunct="1">
      <a:defRPr sz="4624" kern="1200">
        <a:solidFill>
          <a:schemeClr val="tx1"/>
        </a:solidFill>
        <a:latin typeface="+mn-lt"/>
        <a:ea typeface="+mn-ea"/>
        <a:cs typeface="+mn-cs"/>
      </a:defRPr>
    </a:lvl1pPr>
    <a:lvl2pPr marL="1761683" algn="l" defTabSz="3523366" rtl="0" eaLnBrk="1" latinLnBrk="0" hangingPunct="1">
      <a:defRPr sz="4624" kern="1200">
        <a:solidFill>
          <a:schemeClr val="tx1"/>
        </a:solidFill>
        <a:latin typeface="+mn-lt"/>
        <a:ea typeface="+mn-ea"/>
        <a:cs typeface="+mn-cs"/>
      </a:defRPr>
    </a:lvl2pPr>
    <a:lvl3pPr marL="3523366" algn="l" defTabSz="3523366" rtl="0" eaLnBrk="1" latinLnBrk="0" hangingPunct="1">
      <a:defRPr sz="4624" kern="1200">
        <a:solidFill>
          <a:schemeClr val="tx1"/>
        </a:solidFill>
        <a:latin typeface="+mn-lt"/>
        <a:ea typeface="+mn-ea"/>
        <a:cs typeface="+mn-cs"/>
      </a:defRPr>
    </a:lvl3pPr>
    <a:lvl4pPr marL="5285049" algn="l" defTabSz="3523366" rtl="0" eaLnBrk="1" latinLnBrk="0" hangingPunct="1">
      <a:defRPr sz="4624" kern="1200">
        <a:solidFill>
          <a:schemeClr val="tx1"/>
        </a:solidFill>
        <a:latin typeface="+mn-lt"/>
        <a:ea typeface="+mn-ea"/>
        <a:cs typeface="+mn-cs"/>
      </a:defRPr>
    </a:lvl4pPr>
    <a:lvl5pPr marL="7046732" algn="l" defTabSz="3523366" rtl="0" eaLnBrk="1" latinLnBrk="0" hangingPunct="1">
      <a:defRPr sz="4624" kern="1200">
        <a:solidFill>
          <a:schemeClr val="tx1"/>
        </a:solidFill>
        <a:latin typeface="+mn-lt"/>
        <a:ea typeface="+mn-ea"/>
        <a:cs typeface="+mn-cs"/>
      </a:defRPr>
    </a:lvl5pPr>
    <a:lvl6pPr marL="8808415" algn="l" defTabSz="3523366" rtl="0" eaLnBrk="1" latinLnBrk="0" hangingPunct="1">
      <a:defRPr sz="4624" kern="1200">
        <a:solidFill>
          <a:schemeClr val="tx1"/>
        </a:solidFill>
        <a:latin typeface="+mn-lt"/>
        <a:ea typeface="+mn-ea"/>
        <a:cs typeface="+mn-cs"/>
      </a:defRPr>
    </a:lvl6pPr>
    <a:lvl7pPr marL="10570098" algn="l" defTabSz="3523366" rtl="0" eaLnBrk="1" latinLnBrk="0" hangingPunct="1">
      <a:defRPr sz="4624" kern="1200">
        <a:solidFill>
          <a:schemeClr val="tx1"/>
        </a:solidFill>
        <a:latin typeface="+mn-lt"/>
        <a:ea typeface="+mn-ea"/>
        <a:cs typeface="+mn-cs"/>
      </a:defRPr>
    </a:lvl7pPr>
    <a:lvl8pPr marL="12331781" algn="l" defTabSz="3523366" rtl="0" eaLnBrk="1" latinLnBrk="0" hangingPunct="1">
      <a:defRPr sz="4624" kern="1200">
        <a:solidFill>
          <a:schemeClr val="tx1"/>
        </a:solidFill>
        <a:latin typeface="+mn-lt"/>
        <a:ea typeface="+mn-ea"/>
        <a:cs typeface="+mn-cs"/>
      </a:defRPr>
    </a:lvl8pPr>
    <a:lvl9pPr marL="14093464" algn="l" defTabSz="3523366" rtl="0" eaLnBrk="1" latinLnBrk="0" hangingPunct="1">
      <a:defRPr sz="46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46400" y="857250"/>
            <a:ext cx="3251200" cy="2314575"/>
          </a:xfrm>
        </p:spPr>
      </p:sp>
      <p:sp>
        <p:nvSpPr>
          <p:cNvPr id="3" name="备注占位符 2"/>
          <p:cNvSpPr>
            <a:spLocks noGrp="1"/>
          </p:cNvSpPr>
          <p:nvPr>
            <p:ph type="body" idx="1"/>
          </p:nvPr>
        </p:nvSpPr>
        <p:spPr/>
        <p:txBody>
          <a:bodyPr/>
          <a:lstStyle/>
          <a:p>
            <a:pPr rtl="0"/>
            <a:r>
              <a:rPr lang="en-US" altLang="zh-CN" sz="4603" kern="1200" dirty="0">
                <a:solidFill>
                  <a:schemeClr val="tx1"/>
                </a:solidFill>
                <a:effectLst/>
                <a:latin typeface="+mn-lt"/>
                <a:ea typeface="+mn-ea"/>
                <a:cs typeface="+mn-cs"/>
              </a:rPr>
              <a:t>Hi, this is Adele </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Thanks for listening to my project presentation for the course Python Programming for Data Scientists at Hertie School</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Public policies are often out of mixed motivation. If we don't want to read hundreds of press release, meeting notes and speeches on our own, how can we know what's in the mind of policymakers?</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This project aims at exploring an alternative with the case study "on Political motivation behind French government's endorsement for the electric vehicle industry". I divide my project implementation into three parts:</a:t>
            </a:r>
          </a:p>
          <a:p>
            <a:pPr rtl="0" fontAlgn="ctr"/>
            <a:r>
              <a:rPr lang="en-US" altLang="zh-CN" sz="4603" b="0" i="0" kern="1200" dirty="0">
                <a:solidFill>
                  <a:schemeClr val="tx1"/>
                </a:solidFill>
                <a:effectLst/>
                <a:latin typeface="+mn-lt"/>
                <a:ea typeface="+mn-ea"/>
                <a:cs typeface="+mn-cs"/>
              </a:rPr>
              <a:t>Crawl all relevant documents from the French government website using the </a:t>
            </a:r>
            <a:r>
              <a:rPr lang="en-US" altLang="zh-CN" sz="4603" b="0" i="0" kern="1200" dirty="0" err="1">
                <a:solidFill>
                  <a:schemeClr val="tx1"/>
                </a:solidFill>
                <a:effectLst/>
                <a:latin typeface="+mn-lt"/>
                <a:ea typeface="+mn-ea"/>
                <a:cs typeface="+mn-cs"/>
              </a:rPr>
              <a:t>scrapy</a:t>
            </a:r>
            <a:r>
              <a:rPr lang="en-US" altLang="zh-CN" sz="4603" b="0" i="0" kern="1200" dirty="0">
                <a:solidFill>
                  <a:schemeClr val="tx1"/>
                </a:solidFill>
                <a:effectLst/>
                <a:latin typeface="+mn-lt"/>
                <a:ea typeface="+mn-ea"/>
                <a:cs typeface="+mn-cs"/>
              </a:rPr>
              <a:t> library</a:t>
            </a:r>
          </a:p>
          <a:p>
            <a:pPr rtl="0" fontAlgn="ctr"/>
            <a:r>
              <a:rPr lang="en-US" altLang="zh-CN" sz="4603" b="0" i="0" kern="1200" dirty="0">
                <a:solidFill>
                  <a:schemeClr val="tx1"/>
                </a:solidFill>
                <a:effectLst/>
                <a:latin typeface="+mn-lt"/>
                <a:ea typeface="+mn-ea"/>
                <a:cs typeface="+mn-cs"/>
              </a:rPr>
              <a:t>discover the hidden relations between terms and topics by constructing a latent </a:t>
            </a:r>
            <a:r>
              <a:rPr lang="en-US" altLang="zh-CN" sz="4603" b="0" i="0" kern="1200" dirty="0" err="1">
                <a:solidFill>
                  <a:schemeClr val="tx1"/>
                </a:solidFill>
                <a:effectLst/>
                <a:latin typeface="+mn-lt"/>
                <a:ea typeface="+mn-ea"/>
                <a:cs typeface="+mn-cs"/>
              </a:rPr>
              <a:t>dirichlet</a:t>
            </a:r>
            <a:r>
              <a:rPr lang="en-US" altLang="zh-CN" sz="4603" b="0" i="0" kern="1200" dirty="0">
                <a:solidFill>
                  <a:schemeClr val="tx1"/>
                </a:solidFill>
                <a:effectLst/>
                <a:latin typeface="+mn-lt"/>
                <a:ea typeface="+mn-ea"/>
                <a:cs typeface="+mn-cs"/>
              </a:rPr>
              <a:t> allocation topic modeling with gensim library </a:t>
            </a:r>
          </a:p>
          <a:p>
            <a:pPr rtl="0" fontAlgn="ctr"/>
            <a:r>
              <a:rPr lang="en-US" altLang="zh-CN" sz="4603" b="0" i="0" kern="1200" dirty="0">
                <a:solidFill>
                  <a:schemeClr val="tx1"/>
                </a:solidFill>
                <a:effectLst/>
                <a:latin typeface="+mn-lt"/>
                <a:ea typeface="+mn-ea"/>
                <a:cs typeface="+mn-cs"/>
              </a:rPr>
              <a:t>Visualize the findings with </a:t>
            </a:r>
            <a:r>
              <a:rPr lang="en-US" altLang="zh-CN" sz="4603" b="0" i="0" kern="1200" dirty="0" err="1">
                <a:solidFill>
                  <a:schemeClr val="tx1"/>
                </a:solidFill>
                <a:effectLst/>
                <a:latin typeface="+mn-lt"/>
                <a:ea typeface="+mn-ea"/>
                <a:cs typeface="+mn-cs"/>
              </a:rPr>
              <a:t>pyLDAvis</a:t>
            </a:r>
            <a:r>
              <a:rPr lang="en-US" altLang="zh-CN" sz="4603" b="0" i="0" kern="1200" dirty="0">
                <a:solidFill>
                  <a:schemeClr val="tx1"/>
                </a:solidFill>
                <a:effectLst/>
                <a:latin typeface="+mn-lt"/>
                <a:ea typeface="+mn-ea"/>
                <a:cs typeface="+mn-cs"/>
              </a:rPr>
              <a:t> package, showing the proportion of each topic in the corpus and their relative distance</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On the right hand side of the poster, you can see a screen shot of the interactive graph generated with </a:t>
            </a:r>
            <a:r>
              <a:rPr lang="en-US" altLang="zh-CN" sz="4603" kern="1200" dirty="0" err="1">
                <a:solidFill>
                  <a:schemeClr val="tx1"/>
                </a:solidFill>
                <a:effectLst/>
                <a:latin typeface="+mn-lt"/>
                <a:ea typeface="+mn-ea"/>
                <a:cs typeface="+mn-cs"/>
              </a:rPr>
              <a:t>pyLDAvis</a:t>
            </a:r>
            <a:r>
              <a:rPr lang="en-US" altLang="zh-CN" sz="4603" kern="1200" dirty="0">
                <a:solidFill>
                  <a:schemeClr val="tx1"/>
                </a:solidFill>
                <a:effectLst/>
                <a:latin typeface="+mn-lt"/>
                <a:ea typeface="+mn-ea"/>
                <a:cs typeface="+mn-cs"/>
              </a:rPr>
              <a:t> package.</a:t>
            </a:r>
          </a:p>
          <a:p>
            <a:pPr rtl="0"/>
            <a:r>
              <a:rPr lang="zh-CN"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This project finds that there is a high concentration of industry related terms in topic one, shown as the biggest red circle. It implies that government eagerness to plan an industrial upgrade probably outweighs ecological concerns. E</a:t>
            </a:r>
            <a:r>
              <a:rPr lang="zh-CN" altLang="zh-CN" sz="4603" kern="1200" dirty="0">
                <a:solidFill>
                  <a:schemeClr val="tx1"/>
                </a:solidFill>
                <a:effectLst/>
                <a:latin typeface="+mn-lt"/>
                <a:ea typeface="+mn-ea"/>
                <a:cs typeface="+mn-cs"/>
              </a:rPr>
              <a:t>nvironment</a:t>
            </a:r>
            <a:r>
              <a:rPr lang="en-US" altLang="zh-CN" sz="4603" kern="1200" dirty="0">
                <a:solidFill>
                  <a:schemeClr val="tx1"/>
                </a:solidFill>
                <a:effectLst/>
                <a:latin typeface="+mn-lt"/>
                <a:ea typeface="+mn-ea"/>
                <a:cs typeface="+mn-cs"/>
              </a:rPr>
              <a:t> related terms</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are</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more widely and equally </a:t>
            </a:r>
            <a:r>
              <a:rPr lang="zh-CN" altLang="zh-CN" sz="4603" kern="1200" dirty="0">
                <a:solidFill>
                  <a:schemeClr val="tx1"/>
                </a:solidFill>
                <a:effectLst/>
                <a:latin typeface="+mn-lt"/>
                <a:ea typeface="+mn-ea"/>
                <a:cs typeface="+mn-cs"/>
              </a:rPr>
              <a:t>associated with </a:t>
            </a:r>
            <a:r>
              <a:rPr lang="en-US" altLang="zh-CN" sz="4603" kern="1200" dirty="0">
                <a:solidFill>
                  <a:schemeClr val="tx1"/>
                </a:solidFill>
                <a:effectLst/>
                <a:latin typeface="+mn-lt"/>
                <a:ea typeface="+mn-ea"/>
                <a:cs typeface="+mn-cs"/>
              </a:rPr>
              <a:t>high ranking </a:t>
            </a:r>
            <a:r>
              <a:rPr lang="zh-CN" altLang="zh-CN" sz="4603" kern="1200" dirty="0">
                <a:solidFill>
                  <a:schemeClr val="tx1"/>
                </a:solidFill>
                <a:effectLst/>
                <a:latin typeface="+mn-lt"/>
                <a:ea typeface="+mn-ea"/>
                <a:cs typeface="+mn-cs"/>
              </a:rPr>
              <a:t>topics</a:t>
            </a:r>
            <a:r>
              <a:rPr lang="en-US" altLang="zh-CN" sz="4603" kern="1200" dirty="0">
                <a:solidFill>
                  <a:schemeClr val="tx1"/>
                </a:solidFill>
                <a:effectLst/>
                <a:latin typeface="+mn-lt"/>
                <a:ea typeface="+mn-ea"/>
                <a:cs typeface="+mn-cs"/>
              </a:rPr>
              <a:t>.</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T</a:t>
            </a:r>
            <a:r>
              <a:rPr lang="zh-CN" altLang="zh-CN" sz="4603" kern="1200" dirty="0">
                <a:solidFill>
                  <a:schemeClr val="tx1"/>
                </a:solidFill>
                <a:effectLst/>
                <a:latin typeface="+mn-lt"/>
                <a:ea typeface="+mn-ea"/>
                <a:cs typeface="+mn-cs"/>
              </a:rPr>
              <a:t>hus</a:t>
            </a:r>
            <a:r>
              <a:rPr lang="en-US" altLang="zh-CN" sz="4603" kern="1200" dirty="0">
                <a:solidFill>
                  <a:schemeClr val="tx1"/>
                </a:solidFill>
                <a:effectLst/>
                <a:latin typeface="+mn-lt"/>
                <a:ea typeface="+mn-ea"/>
                <a:cs typeface="+mn-cs"/>
              </a:rPr>
              <a:t>, it is</a:t>
            </a:r>
            <a:r>
              <a:rPr lang="zh-CN" altLang="zh-CN" sz="4603" kern="1200" dirty="0">
                <a:solidFill>
                  <a:schemeClr val="tx1"/>
                </a:solidFill>
                <a:effectLst/>
                <a:latin typeface="+mn-lt"/>
                <a:ea typeface="+mn-ea"/>
                <a:cs typeface="+mn-cs"/>
              </a:rPr>
              <a:t> maybe a more </a:t>
            </a:r>
            <a:r>
              <a:rPr lang="en-US" altLang="zh-CN" sz="4603" kern="1200" dirty="0" err="1">
                <a:solidFill>
                  <a:schemeClr val="tx1"/>
                </a:solidFill>
                <a:effectLst/>
                <a:latin typeface="+mn-lt"/>
                <a:ea typeface="+mn-ea"/>
                <a:cs typeface="+mn-cs"/>
              </a:rPr>
              <a:t>prevalant</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theme</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for</a:t>
            </a:r>
            <a:r>
              <a:rPr lang="zh-CN" altLang="zh-CN" sz="4603" kern="1200" dirty="0">
                <a:solidFill>
                  <a:schemeClr val="tx1"/>
                </a:solidFill>
                <a:effectLst/>
                <a:latin typeface="+mn-lt"/>
                <a:ea typeface="+mn-ea"/>
                <a:cs typeface="+mn-cs"/>
              </a:rPr>
              <a:t> the French government. </a:t>
            </a:r>
          </a:p>
          <a:p>
            <a:pPr rtl="0"/>
            <a:r>
              <a:rPr lang="zh-CN" altLang="zh-CN" sz="4603" kern="1200" dirty="0">
                <a:solidFill>
                  <a:schemeClr val="tx1"/>
                </a:solidFill>
                <a:effectLst/>
                <a:latin typeface="+mn-lt"/>
                <a:ea typeface="+mn-ea"/>
                <a:cs typeface="+mn-cs"/>
              </a:rPr>
              <a:t> </a:t>
            </a:r>
          </a:p>
          <a:p>
            <a:pPr rtl="0"/>
            <a:r>
              <a:rPr lang="zh-CN" altLang="zh-CN" sz="4603" kern="1200" dirty="0">
                <a:solidFill>
                  <a:schemeClr val="tx1"/>
                </a:solidFill>
                <a:effectLst/>
                <a:latin typeface="+mn-lt"/>
                <a:ea typeface="+mn-ea"/>
                <a:cs typeface="+mn-cs"/>
              </a:rPr>
              <a:t>Both Scrapy and LDA are easily scalable and can be adapted to future research of a similar nature with a much bigger corpus. </a:t>
            </a:r>
          </a:p>
          <a:p>
            <a:pPr rtl="0"/>
            <a:r>
              <a:rPr lang="zh-CN"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I am looking forward to your feedbacks, thanks for listening</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5"/>
          </p:nvPr>
        </p:nvSpPr>
        <p:spPr/>
        <p:txBody>
          <a:bodyPr/>
          <a:lstStyle/>
          <a:p>
            <a:fld id="{B32A5F71-7BE1-4017-B9CF-614BBB4BC024}" type="slidenum">
              <a:rPr lang="zh-CN" altLang="en-US" smtClean="0"/>
              <a:t>1</a:t>
            </a:fld>
            <a:endParaRPr lang="zh-CN" altLang="en-US"/>
          </a:p>
        </p:txBody>
      </p:sp>
    </p:spTree>
    <p:extLst>
      <p:ext uri="{BB962C8B-B14F-4D97-AF65-F5344CB8AC3E}">
        <p14:creationId xmlns:p14="http://schemas.microsoft.com/office/powerpoint/2010/main" val="274032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185994" y="4949049"/>
            <a:ext cx="36107926" cy="10528100"/>
          </a:xfrm>
        </p:spPr>
        <p:txBody>
          <a:bodyPr anchor="b"/>
          <a:lstStyle>
            <a:lvl1pPr algn="ctr">
              <a:defRPr sz="26457"/>
            </a:lvl1pPr>
          </a:lstStyle>
          <a:p>
            <a:r>
              <a:rPr lang="zh-CN" altLang="en-US"/>
              <a:t>单击此处编辑母版标题样式</a:t>
            </a:r>
            <a:endParaRPr lang="en-US" dirty="0"/>
          </a:p>
        </p:txBody>
      </p:sp>
      <p:sp>
        <p:nvSpPr>
          <p:cNvPr id="3" name="Subtitle 2"/>
          <p:cNvSpPr>
            <a:spLocks noGrp="1"/>
          </p:cNvSpPr>
          <p:nvPr>
            <p:ph type="subTitle" idx="1"/>
          </p:nvPr>
        </p:nvSpPr>
        <p:spPr>
          <a:xfrm>
            <a:off x="5309989" y="15883154"/>
            <a:ext cx="31859935" cy="7301067"/>
          </a:xfrm>
        </p:spPr>
        <p:txBody>
          <a:bodyPr/>
          <a:lstStyle>
            <a:lvl1pPr marL="0" indent="0" algn="ctr">
              <a:buNone/>
              <a:defRPr sz="10583"/>
            </a:lvl1pPr>
            <a:lvl2pPr marL="2016023" indent="0" algn="ctr">
              <a:buNone/>
              <a:defRPr sz="8819"/>
            </a:lvl2pPr>
            <a:lvl3pPr marL="4032047" indent="0" algn="ctr">
              <a:buNone/>
              <a:defRPr sz="7937"/>
            </a:lvl3pPr>
            <a:lvl4pPr marL="6048070" indent="0" algn="ctr">
              <a:buNone/>
              <a:defRPr sz="7055"/>
            </a:lvl4pPr>
            <a:lvl5pPr marL="8064094" indent="0" algn="ctr">
              <a:buNone/>
              <a:defRPr sz="7055"/>
            </a:lvl5pPr>
            <a:lvl6pPr marL="10080117" indent="0" algn="ctr">
              <a:buNone/>
              <a:defRPr sz="7055"/>
            </a:lvl6pPr>
            <a:lvl7pPr marL="12096140" indent="0" algn="ctr">
              <a:buNone/>
              <a:defRPr sz="7055"/>
            </a:lvl7pPr>
            <a:lvl8pPr marL="14112164" indent="0" algn="ctr">
              <a:buNone/>
              <a:defRPr sz="7055"/>
            </a:lvl8pPr>
            <a:lvl9pPr marL="16128187" indent="0" algn="ctr">
              <a:buNone/>
              <a:defRPr sz="705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134443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366328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99690" y="1610015"/>
            <a:ext cx="9159731" cy="2562724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20496" y="1610015"/>
            <a:ext cx="26948195" cy="2562724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68005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334751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898371" y="7539080"/>
            <a:ext cx="36638925" cy="12579118"/>
          </a:xfrm>
        </p:spPr>
        <p:txBody>
          <a:bodyPr anchor="b"/>
          <a:lstStyle>
            <a:lvl1pPr>
              <a:defRPr sz="26457"/>
            </a:lvl1pPr>
          </a:lstStyle>
          <a:p>
            <a:r>
              <a:rPr lang="zh-CN" altLang="en-US"/>
              <a:t>单击此处编辑母版标题样式</a:t>
            </a:r>
            <a:endParaRPr lang="en-US" dirty="0"/>
          </a:p>
        </p:txBody>
      </p:sp>
      <p:sp>
        <p:nvSpPr>
          <p:cNvPr id="3" name="Text Placeholder 2"/>
          <p:cNvSpPr>
            <a:spLocks noGrp="1"/>
          </p:cNvSpPr>
          <p:nvPr>
            <p:ph type="body" idx="1"/>
          </p:nvPr>
        </p:nvSpPr>
        <p:spPr>
          <a:xfrm>
            <a:off x="2898371" y="20237201"/>
            <a:ext cx="36638925" cy="6615061"/>
          </a:xfrm>
        </p:spPr>
        <p:txBody>
          <a:bodyPr/>
          <a:lstStyle>
            <a:lvl1pPr marL="0" indent="0">
              <a:buNone/>
              <a:defRPr sz="10583">
                <a:solidFill>
                  <a:schemeClr val="tx1"/>
                </a:solidFill>
              </a:defRPr>
            </a:lvl1pPr>
            <a:lvl2pPr marL="2016023" indent="0">
              <a:buNone/>
              <a:defRPr sz="8819">
                <a:solidFill>
                  <a:schemeClr val="tx1">
                    <a:tint val="75000"/>
                  </a:schemeClr>
                </a:solidFill>
              </a:defRPr>
            </a:lvl2pPr>
            <a:lvl3pPr marL="4032047" indent="0">
              <a:buNone/>
              <a:defRPr sz="7937">
                <a:solidFill>
                  <a:schemeClr val="tx1">
                    <a:tint val="75000"/>
                  </a:schemeClr>
                </a:solidFill>
              </a:defRPr>
            </a:lvl3pPr>
            <a:lvl4pPr marL="6048070" indent="0">
              <a:buNone/>
              <a:defRPr sz="7055">
                <a:solidFill>
                  <a:schemeClr val="tx1">
                    <a:tint val="75000"/>
                  </a:schemeClr>
                </a:solidFill>
              </a:defRPr>
            </a:lvl4pPr>
            <a:lvl5pPr marL="8064094" indent="0">
              <a:buNone/>
              <a:defRPr sz="7055">
                <a:solidFill>
                  <a:schemeClr val="tx1">
                    <a:tint val="75000"/>
                  </a:schemeClr>
                </a:solidFill>
              </a:defRPr>
            </a:lvl5pPr>
            <a:lvl6pPr marL="10080117" indent="0">
              <a:buNone/>
              <a:defRPr sz="7055">
                <a:solidFill>
                  <a:schemeClr val="tx1">
                    <a:tint val="75000"/>
                  </a:schemeClr>
                </a:solidFill>
              </a:defRPr>
            </a:lvl6pPr>
            <a:lvl7pPr marL="12096140" indent="0">
              <a:buNone/>
              <a:defRPr sz="7055">
                <a:solidFill>
                  <a:schemeClr val="tx1">
                    <a:tint val="75000"/>
                  </a:schemeClr>
                </a:solidFill>
              </a:defRPr>
            </a:lvl7pPr>
            <a:lvl8pPr marL="14112164" indent="0">
              <a:buNone/>
              <a:defRPr sz="7055">
                <a:solidFill>
                  <a:schemeClr val="tx1">
                    <a:tint val="75000"/>
                  </a:schemeClr>
                </a:solidFill>
              </a:defRPr>
            </a:lvl8pPr>
            <a:lvl9pPr marL="16128187" indent="0">
              <a:buNone/>
              <a:defRPr sz="7055">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97987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20494" y="8050077"/>
            <a:ext cx="18053963" cy="191871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1505456" y="8050077"/>
            <a:ext cx="18053963" cy="191871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149964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926027" y="1610022"/>
            <a:ext cx="36638925" cy="584505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26031" y="7413073"/>
            <a:ext cx="17970992" cy="3633032"/>
          </a:xfrm>
        </p:spPr>
        <p:txBody>
          <a:bodyPr anchor="b"/>
          <a:lstStyle>
            <a:lvl1pPr marL="0" indent="0">
              <a:buNone/>
              <a:defRPr sz="10583" b="1"/>
            </a:lvl1pPr>
            <a:lvl2pPr marL="2016023" indent="0">
              <a:buNone/>
              <a:defRPr sz="8819" b="1"/>
            </a:lvl2pPr>
            <a:lvl3pPr marL="4032047" indent="0">
              <a:buNone/>
              <a:defRPr sz="7937" b="1"/>
            </a:lvl3pPr>
            <a:lvl4pPr marL="6048070" indent="0">
              <a:buNone/>
              <a:defRPr sz="7055" b="1"/>
            </a:lvl4pPr>
            <a:lvl5pPr marL="8064094" indent="0">
              <a:buNone/>
              <a:defRPr sz="7055" b="1"/>
            </a:lvl5pPr>
            <a:lvl6pPr marL="10080117" indent="0">
              <a:buNone/>
              <a:defRPr sz="7055" b="1"/>
            </a:lvl6pPr>
            <a:lvl7pPr marL="12096140" indent="0">
              <a:buNone/>
              <a:defRPr sz="7055" b="1"/>
            </a:lvl7pPr>
            <a:lvl8pPr marL="14112164" indent="0">
              <a:buNone/>
              <a:defRPr sz="7055" b="1"/>
            </a:lvl8pPr>
            <a:lvl9pPr marL="16128187" indent="0">
              <a:buNone/>
              <a:defRPr sz="7055" b="1"/>
            </a:lvl9pPr>
          </a:lstStyle>
          <a:p>
            <a:pPr lvl="0"/>
            <a:r>
              <a:rPr lang="zh-CN" altLang="en-US"/>
              <a:t>单击此处编辑母版文本样式</a:t>
            </a:r>
          </a:p>
        </p:txBody>
      </p:sp>
      <p:sp>
        <p:nvSpPr>
          <p:cNvPr id="4" name="Content Placeholder 3"/>
          <p:cNvSpPr>
            <a:spLocks noGrp="1"/>
          </p:cNvSpPr>
          <p:nvPr>
            <p:ph sz="half" idx="2"/>
          </p:nvPr>
        </p:nvSpPr>
        <p:spPr>
          <a:xfrm>
            <a:off x="2926031" y="11046105"/>
            <a:ext cx="17970992" cy="162471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1505458" y="7413073"/>
            <a:ext cx="18059496" cy="3633032"/>
          </a:xfrm>
        </p:spPr>
        <p:txBody>
          <a:bodyPr anchor="b"/>
          <a:lstStyle>
            <a:lvl1pPr marL="0" indent="0">
              <a:buNone/>
              <a:defRPr sz="10583" b="1"/>
            </a:lvl1pPr>
            <a:lvl2pPr marL="2016023" indent="0">
              <a:buNone/>
              <a:defRPr sz="8819" b="1"/>
            </a:lvl2pPr>
            <a:lvl3pPr marL="4032047" indent="0">
              <a:buNone/>
              <a:defRPr sz="7937" b="1"/>
            </a:lvl3pPr>
            <a:lvl4pPr marL="6048070" indent="0">
              <a:buNone/>
              <a:defRPr sz="7055" b="1"/>
            </a:lvl4pPr>
            <a:lvl5pPr marL="8064094" indent="0">
              <a:buNone/>
              <a:defRPr sz="7055" b="1"/>
            </a:lvl5pPr>
            <a:lvl6pPr marL="10080117" indent="0">
              <a:buNone/>
              <a:defRPr sz="7055" b="1"/>
            </a:lvl6pPr>
            <a:lvl7pPr marL="12096140" indent="0">
              <a:buNone/>
              <a:defRPr sz="7055" b="1"/>
            </a:lvl7pPr>
            <a:lvl8pPr marL="14112164" indent="0">
              <a:buNone/>
              <a:defRPr sz="7055" b="1"/>
            </a:lvl8pPr>
            <a:lvl9pPr marL="16128187" indent="0">
              <a:buNone/>
              <a:defRPr sz="7055" b="1"/>
            </a:lvl9pPr>
          </a:lstStyle>
          <a:p>
            <a:pPr lvl="0"/>
            <a:r>
              <a:rPr lang="zh-CN" altLang="en-US"/>
              <a:t>单击此处编辑母版文本样式</a:t>
            </a:r>
          </a:p>
        </p:txBody>
      </p:sp>
      <p:sp>
        <p:nvSpPr>
          <p:cNvPr id="6" name="Content Placeholder 5"/>
          <p:cNvSpPr>
            <a:spLocks noGrp="1"/>
          </p:cNvSpPr>
          <p:nvPr>
            <p:ph sz="quarter" idx="4"/>
          </p:nvPr>
        </p:nvSpPr>
        <p:spPr>
          <a:xfrm>
            <a:off x="21505458" y="11046105"/>
            <a:ext cx="18059496" cy="162471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75387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87838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381917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926027" y="2016019"/>
            <a:ext cx="13700878" cy="7056067"/>
          </a:xfrm>
        </p:spPr>
        <p:txBody>
          <a:bodyPr anchor="b"/>
          <a:lstStyle>
            <a:lvl1pPr>
              <a:defRPr sz="14110"/>
            </a:lvl1pPr>
          </a:lstStyle>
          <a:p>
            <a:r>
              <a:rPr lang="zh-CN" altLang="en-US"/>
              <a:t>单击此处编辑母版标题样式</a:t>
            </a:r>
            <a:endParaRPr lang="en-US" dirty="0"/>
          </a:p>
        </p:txBody>
      </p:sp>
      <p:sp>
        <p:nvSpPr>
          <p:cNvPr id="3" name="Content Placeholder 2"/>
          <p:cNvSpPr>
            <a:spLocks noGrp="1"/>
          </p:cNvSpPr>
          <p:nvPr>
            <p:ph idx="1"/>
          </p:nvPr>
        </p:nvSpPr>
        <p:spPr>
          <a:xfrm>
            <a:off x="18059496" y="4354048"/>
            <a:ext cx="21505456" cy="21490205"/>
          </a:xfrm>
        </p:spPr>
        <p:txBody>
          <a:bodyPr/>
          <a:lstStyle>
            <a:lvl1pPr>
              <a:defRPr sz="14110"/>
            </a:lvl1pPr>
            <a:lvl2pPr>
              <a:defRPr sz="12347"/>
            </a:lvl2pPr>
            <a:lvl3pPr>
              <a:defRPr sz="10583"/>
            </a:lvl3pPr>
            <a:lvl4pPr>
              <a:defRPr sz="8819"/>
            </a:lvl4pPr>
            <a:lvl5pPr>
              <a:defRPr sz="8819"/>
            </a:lvl5pPr>
            <a:lvl6pPr>
              <a:defRPr sz="8819"/>
            </a:lvl6pPr>
            <a:lvl7pPr>
              <a:defRPr sz="8819"/>
            </a:lvl7pPr>
            <a:lvl8pPr>
              <a:defRPr sz="8819"/>
            </a:lvl8pPr>
            <a:lvl9pPr>
              <a:defRPr sz="881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926027" y="9072087"/>
            <a:ext cx="13700878" cy="16807162"/>
          </a:xfrm>
        </p:spPr>
        <p:txBody>
          <a:bodyPr/>
          <a:lstStyle>
            <a:lvl1pPr marL="0" indent="0">
              <a:buNone/>
              <a:defRPr sz="7055"/>
            </a:lvl1pPr>
            <a:lvl2pPr marL="2016023" indent="0">
              <a:buNone/>
              <a:defRPr sz="6173"/>
            </a:lvl2pPr>
            <a:lvl3pPr marL="4032047" indent="0">
              <a:buNone/>
              <a:defRPr sz="5291"/>
            </a:lvl3pPr>
            <a:lvl4pPr marL="6048070" indent="0">
              <a:buNone/>
              <a:defRPr sz="4410"/>
            </a:lvl4pPr>
            <a:lvl5pPr marL="8064094" indent="0">
              <a:buNone/>
              <a:defRPr sz="4410"/>
            </a:lvl5pPr>
            <a:lvl6pPr marL="10080117" indent="0">
              <a:buNone/>
              <a:defRPr sz="4410"/>
            </a:lvl6pPr>
            <a:lvl7pPr marL="12096140" indent="0">
              <a:buNone/>
              <a:defRPr sz="4410"/>
            </a:lvl7pPr>
            <a:lvl8pPr marL="14112164" indent="0">
              <a:buNone/>
              <a:defRPr sz="4410"/>
            </a:lvl8pPr>
            <a:lvl9pPr marL="16128187" indent="0">
              <a:buNone/>
              <a:defRPr sz="441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398176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926027" y="2016019"/>
            <a:ext cx="13700878" cy="7056067"/>
          </a:xfrm>
        </p:spPr>
        <p:txBody>
          <a:bodyPr anchor="b"/>
          <a:lstStyle>
            <a:lvl1pPr>
              <a:defRPr sz="1411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8059496" y="4354048"/>
            <a:ext cx="21505456" cy="21490205"/>
          </a:xfrm>
        </p:spPr>
        <p:txBody>
          <a:bodyPr anchor="t"/>
          <a:lstStyle>
            <a:lvl1pPr marL="0" indent="0">
              <a:buNone/>
              <a:defRPr sz="14110"/>
            </a:lvl1pPr>
            <a:lvl2pPr marL="2016023" indent="0">
              <a:buNone/>
              <a:defRPr sz="12347"/>
            </a:lvl2pPr>
            <a:lvl3pPr marL="4032047" indent="0">
              <a:buNone/>
              <a:defRPr sz="10583"/>
            </a:lvl3pPr>
            <a:lvl4pPr marL="6048070" indent="0">
              <a:buNone/>
              <a:defRPr sz="8819"/>
            </a:lvl4pPr>
            <a:lvl5pPr marL="8064094" indent="0">
              <a:buNone/>
              <a:defRPr sz="8819"/>
            </a:lvl5pPr>
            <a:lvl6pPr marL="10080117" indent="0">
              <a:buNone/>
              <a:defRPr sz="8819"/>
            </a:lvl6pPr>
            <a:lvl7pPr marL="12096140" indent="0">
              <a:buNone/>
              <a:defRPr sz="8819"/>
            </a:lvl7pPr>
            <a:lvl8pPr marL="14112164" indent="0">
              <a:buNone/>
              <a:defRPr sz="8819"/>
            </a:lvl8pPr>
            <a:lvl9pPr marL="16128187" indent="0">
              <a:buNone/>
              <a:defRPr sz="8819"/>
            </a:lvl9pPr>
          </a:lstStyle>
          <a:p>
            <a:r>
              <a:rPr lang="zh-CN" altLang="en-US"/>
              <a:t>单击图标添加图片</a:t>
            </a:r>
            <a:endParaRPr lang="en-US" dirty="0"/>
          </a:p>
        </p:txBody>
      </p:sp>
      <p:sp>
        <p:nvSpPr>
          <p:cNvPr id="4" name="Text Placeholder 3"/>
          <p:cNvSpPr>
            <a:spLocks noGrp="1"/>
          </p:cNvSpPr>
          <p:nvPr>
            <p:ph type="body" sz="half" idx="2"/>
          </p:nvPr>
        </p:nvSpPr>
        <p:spPr>
          <a:xfrm>
            <a:off x="2926027" y="9072087"/>
            <a:ext cx="13700878" cy="16807162"/>
          </a:xfrm>
        </p:spPr>
        <p:txBody>
          <a:bodyPr/>
          <a:lstStyle>
            <a:lvl1pPr marL="0" indent="0">
              <a:buNone/>
              <a:defRPr sz="7055"/>
            </a:lvl1pPr>
            <a:lvl2pPr marL="2016023" indent="0">
              <a:buNone/>
              <a:defRPr sz="6173"/>
            </a:lvl2pPr>
            <a:lvl3pPr marL="4032047" indent="0">
              <a:buNone/>
              <a:defRPr sz="5291"/>
            </a:lvl3pPr>
            <a:lvl4pPr marL="6048070" indent="0">
              <a:buNone/>
              <a:defRPr sz="4410"/>
            </a:lvl4pPr>
            <a:lvl5pPr marL="8064094" indent="0">
              <a:buNone/>
              <a:defRPr sz="4410"/>
            </a:lvl5pPr>
            <a:lvl6pPr marL="10080117" indent="0">
              <a:buNone/>
              <a:defRPr sz="4410"/>
            </a:lvl6pPr>
            <a:lvl7pPr marL="12096140" indent="0">
              <a:buNone/>
              <a:defRPr sz="4410"/>
            </a:lvl7pPr>
            <a:lvl8pPr marL="14112164" indent="0">
              <a:buNone/>
              <a:defRPr sz="4410"/>
            </a:lvl8pPr>
            <a:lvl9pPr marL="16128187" indent="0">
              <a:buNone/>
              <a:defRPr sz="441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1668C4-F60D-4FA0-80AC-DE4FE0DCBC97}" type="datetimeFigureOut">
              <a:rPr lang="zh-CN" altLang="en-US" smtClean="0"/>
              <a:t>2020/4/27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390572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494" y="1610022"/>
            <a:ext cx="36638925" cy="584505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920494" y="8050077"/>
            <a:ext cx="36638925" cy="1918718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920494" y="28028274"/>
            <a:ext cx="9557980" cy="1610015"/>
          </a:xfrm>
          <a:prstGeom prst="rect">
            <a:avLst/>
          </a:prstGeom>
        </p:spPr>
        <p:txBody>
          <a:bodyPr vert="horz" lIns="91440" tIns="45720" rIns="91440" bIns="45720" rtlCol="0" anchor="ctr"/>
          <a:lstStyle>
            <a:lvl1pPr algn="l">
              <a:defRPr sz="5291">
                <a:solidFill>
                  <a:schemeClr val="tx1">
                    <a:tint val="75000"/>
                  </a:schemeClr>
                </a:solidFill>
              </a:defRPr>
            </a:lvl1pPr>
          </a:lstStyle>
          <a:p>
            <a:fld id="{1A1668C4-F60D-4FA0-80AC-DE4FE0DCBC97}" type="datetimeFigureOut">
              <a:rPr lang="zh-CN" altLang="en-US" smtClean="0"/>
              <a:t>2020/4/27</a:t>
            </a:fld>
            <a:endParaRPr lang="zh-CN" altLang="en-US"/>
          </a:p>
        </p:txBody>
      </p:sp>
      <p:sp>
        <p:nvSpPr>
          <p:cNvPr id="5" name="Footer Placeholder 4"/>
          <p:cNvSpPr>
            <a:spLocks noGrp="1"/>
          </p:cNvSpPr>
          <p:nvPr>
            <p:ph type="ftr" sz="quarter" idx="3"/>
          </p:nvPr>
        </p:nvSpPr>
        <p:spPr>
          <a:xfrm>
            <a:off x="14071471" y="28028274"/>
            <a:ext cx="14336971" cy="1610015"/>
          </a:xfrm>
          <a:prstGeom prst="rect">
            <a:avLst/>
          </a:prstGeom>
        </p:spPr>
        <p:txBody>
          <a:bodyPr vert="horz" lIns="91440" tIns="45720" rIns="91440" bIns="45720" rtlCol="0" anchor="ctr"/>
          <a:lstStyle>
            <a:lvl1pPr algn="ctr">
              <a:defRPr sz="5291">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001439" y="28028274"/>
            <a:ext cx="9557980" cy="1610015"/>
          </a:xfrm>
          <a:prstGeom prst="rect">
            <a:avLst/>
          </a:prstGeom>
        </p:spPr>
        <p:txBody>
          <a:bodyPr vert="horz" lIns="91440" tIns="45720" rIns="91440" bIns="45720" rtlCol="0" anchor="ctr"/>
          <a:lstStyle>
            <a:lvl1pPr algn="r">
              <a:defRPr sz="5291">
                <a:solidFill>
                  <a:schemeClr val="tx1">
                    <a:tint val="75000"/>
                  </a:schemeClr>
                </a:solidFill>
              </a:defRPr>
            </a:lvl1pPr>
          </a:lstStyle>
          <a:p>
            <a:fld id="{5CEF6F06-CCF1-47B8-8226-931B748C5D93}" type="slidenum">
              <a:rPr lang="zh-CN" altLang="en-US" smtClean="0"/>
              <a:t>‹#›</a:t>
            </a:fld>
            <a:endParaRPr lang="zh-CN" altLang="en-US"/>
          </a:p>
        </p:txBody>
      </p:sp>
    </p:spTree>
    <p:extLst>
      <p:ext uri="{BB962C8B-B14F-4D97-AF65-F5344CB8AC3E}">
        <p14:creationId xmlns:p14="http://schemas.microsoft.com/office/powerpoint/2010/main" val="37001130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032047" rtl="0" eaLnBrk="1" latinLnBrk="0" hangingPunct="1">
        <a:lnSpc>
          <a:spcPct val="90000"/>
        </a:lnSpc>
        <a:spcBef>
          <a:spcPct val="0"/>
        </a:spcBef>
        <a:buNone/>
        <a:defRPr sz="19402" kern="1200">
          <a:solidFill>
            <a:schemeClr val="tx1"/>
          </a:solidFill>
          <a:latin typeface="+mj-lt"/>
          <a:ea typeface="+mj-ea"/>
          <a:cs typeface="+mj-cs"/>
        </a:defRPr>
      </a:lvl1pPr>
    </p:titleStyle>
    <p:bodyStyle>
      <a:lvl1pPr marL="1008012" indent="-1008012" algn="l" defTabSz="4032047" rtl="0" eaLnBrk="1" latinLnBrk="0" hangingPunct="1">
        <a:lnSpc>
          <a:spcPct val="90000"/>
        </a:lnSpc>
        <a:spcBef>
          <a:spcPts val="4410"/>
        </a:spcBef>
        <a:buFont typeface="Arial" panose="020B0604020202020204" pitchFamily="34" charset="0"/>
        <a:buChar char="•"/>
        <a:defRPr sz="12347" kern="1200">
          <a:solidFill>
            <a:schemeClr val="tx1"/>
          </a:solidFill>
          <a:latin typeface="+mn-lt"/>
          <a:ea typeface="+mn-ea"/>
          <a:cs typeface="+mn-cs"/>
        </a:defRPr>
      </a:lvl1pPr>
      <a:lvl2pPr marL="3024035" indent="-1008012" algn="l" defTabSz="4032047" rtl="0" eaLnBrk="1" latinLnBrk="0" hangingPunct="1">
        <a:lnSpc>
          <a:spcPct val="90000"/>
        </a:lnSpc>
        <a:spcBef>
          <a:spcPts val="2205"/>
        </a:spcBef>
        <a:buFont typeface="Arial" panose="020B0604020202020204" pitchFamily="34" charset="0"/>
        <a:buChar char="•"/>
        <a:defRPr sz="10583" kern="1200">
          <a:solidFill>
            <a:schemeClr val="tx1"/>
          </a:solidFill>
          <a:latin typeface="+mn-lt"/>
          <a:ea typeface="+mn-ea"/>
          <a:cs typeface="+mn-cs"/>
        </a:defRPr>
      </a:lvl2pPr>
      <a:lvl3pPr marL="5040059" indent="-1008012" algn="l" defTabSz="4032047" rtl="0" eaLnBrk="1" latinLnBrk="0" hangingPunct="1">
        <a:lnSpc>
          <a:spcPct val="90000"/>
        </a:lnSpc>
        <a:spcBef>
          <a:spcPts val="2205"/>
        </a:spcBef>
        <a:buFont typeface="Arial" panose="020B0604020202020204" pitchFamily="34" charset="0"/>
        <a:buChar char="•"/>
        <a:defRPr sz="8819" kern="1200">
          <a:solidFill>
            <a:schemeClr val="tx1"/>
          </a:solidFill>
          <a:latin typeface="+mn-lt"/>
          <a:ea typeface="+mn-ea"/>
          <a:cs typeface="+mn-cs"/>
        </a:defRPr>
      </a:lvl3pPr>
      <a:lvl4pPr marL="7056082"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4pPr>
      <a:lvl5pPr marL="9072105"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5pPr>
      <a:lvl6pPr marL="11088129"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6pPr>
      <a:lvl7pPr marL="13104152"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7pPr>
      <a:lvl8pPr marL="15120176"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8pPr>
      <a:lvl9pPr marL="17136199"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9pPr>
    </p:bodyStyle>
    <p:otherStyle>
      <a:defPPr>
        <a:defRPr lang="en-US"/>
      </a:defPPr>
      <a:lvl1pPr marL="0" algn="l" defTabSz="4032047" rtl="0" eaLnBrk="1" latinLnBrk="0" hangingPunct="1">
        <a:defRPr sz="7937" kern="1200">
          <a:solidFill>
            <a:schemeClr val="tx1"/>
          </a:solidFill>
          <a:latin typeface="+mn-lt"/>
          <a:ea typeface="+mn-ea"/>
          <a:cs typeface="+mn-cs"/>
        </a:defRPr>
      </a:lvl1pPr>
      <a:lvl2pPr marL="2016023" algn="l" defTabSz="4032047" rtl="0" eaLnBrk="1" latinLnBrk="0" hangingPunct="1">
        <a:defRPr sz="7937" kern="1200">
          <a:solidFill>
            <a:schemeClr val="tx1"/>
          </a:solidFill>
          <a:latin typeface="+mn-lt"/>
          <a:ea typeface="+mn-ea"/>
          <a:cs typeface="+mn-cs"/>
        </a:defRPr>
      </a:lvl2pPr>
      <a:lvl3pPr marL="4032047" algn="l" defTabSz="4032047" rtl="0" eaLnBrk="1" latinLnBrk="0" hangingPunct="1">
        <a:defRPr sz="7937" kern="1200">
          <a:solidFill>
            <a:schemeClr val="tx1"/>
          </a:solidFill>
          <a:latin typeface="+mn-lt"/>
          <a:ea typeface="+mn-ea"/>
          <a:cs typeface="+mn-cs"/>
        </a:defRPr>
      </a:lvl3pPr>
      <a:lvl4pPr marL="6048070" algn="l" defTabSz="4032047" rtl="0" eaLnBrk="1" latinLnBrk="0" hangingPunct="1">
        <a:defRPr sz="7937" kern="1200">
          <a:solidFill>
            <a:schemeClr val="tx1"/>
          </a:solidFill>
          <a:latin typeface="+mn-lt"/>
          <a:ea typeface="+mn-ea"/>
          <a:cs typeface="+mn-cs"/>
        </a:defRPr>
      </a:lvl4pPr>
      <a:lvl5pPr marL="8064094" algn="l" defTabSz="4032047" rtl="0" eaLnBrk="1" latinLnBrk="0" hangingPunct="1">
        <a:defRPr sz="7937" kern="1200">
          <a:solidFill>
            <a:schemeClr val="tx1"/>
          </a:solidFill>
          <a:latin typeface="+mn-lt"/>
          <a:ea typeface="+mn-ea"/>
          <a:cs typeface="+mn-cs"/>
        </a:defRPr>
      </a:lvl5pPr>
      <a:lvl6pPr marL="10080117" algn="l" defTabSz="4032047" rtl="0" eaLnBrk="1" latinLnBrk="0" hangingPunct="1">
        <a:defRPr sz="7937" kern="1200">
          <a:solidFill>
            <a:schemeClr val="tx1"/>
          </a:solidFill>
          <a:latin typeface="+mn-lt"/>
          <a:ea typeface="+mn-ea"/>
          <a:cs typeface="+mn-cs"/>
        </a:defRPr>
      </a:lvl6pPr>
      <a:lvl7pPr marL="12096140" algn="l" defTabSz="4032047" rtl="0" eaLnBrk="1" latinLnBrk="0" hangingPunct="1">
        <a:defRPr sz="7937" kern="1200">
          <a:solidFill>
            <a:schemeClr val="tx1"/>
          </a:solidFill>
          <a:latin typeface="+mn-lt"/>
          <a:ea typeface="+mn-ea"/>
          <a:cs typeface="+mn-cs"/>
        </a:defRPr>
      </a:lvl7pPr>
      <a:lvl8pPr marL="14112164" algn="l" defTabSz="4032047" rtl="0" eaLnBrk="1" latinLnBrk="0" hangingPunct="1">
        <a:defRPr sz="7937" kern="1200">
          <a:solidFill>
            <a:schemeClr val="tx1"/>
          </a:solidFill>
          <a:latin typeface="+mn-lt"/>
          <a:ea typeface="+mn-ea"/>
          <a:cs typeface="+mn-cs"/>
        </a:defRPr>
      </a:lvl8pPr>
      <a:lvl9pPr marL="16128187" algn="l" defTabSz="4032047" rtl="0" eaLnBrk="1" latinLnBrk="0" hangingPunct="1">
        <a:defRPr sz="79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424E"/>
        </a:solidFill>
        <a:effectLst/>
      </p:bgPr>
    </p:bg>
    <p:spTree>
      <p:nvGrpSpPr>
        <p:cNvPr id="1" name=""/>
        <p:cNvGrpSpPr/>
        <p:nvPr/>
      </p:nvGrpSpPr>
      <p:grpSpPr>
        <a:xfrm>
          <a:off x="0" y="0"/>
          <a:ext cx="0" cy="0"/>
          <a:chOff x="0" y="0"/>
          <a:chExt cx="0" cy="0"/>
        </a:xfrm>
      </p:grpSpPr>
      <p:cxnSp>
        <p:nvCxnSpPr>
          <p:cNvPr id="22" name="直接连接符 21">
            <a:extLst>
              <a:ext uri="{FF2B5EF4-FFF2-40B4-BE49-F238E27FC236}">
                <a16:creationId xmlns:a16="http://schemas.microsoft.com/office/drawing/2014/main" id="{F9A991E8-E7F8-4F63-93ED-E2BC48217742}"/>
              </a:ext>
            </a:extLst>
          </p:cNvPr>
          <p:cNvCxnSpPr>
            <a:cxnSpLocks/>
          </p:cNvCxnSpPr>
          <p:nvPr/>
        </p:nvCxnSpPr>
        <p:spPr>
          <a:xfrm>
            <a:off x="27451369" y="4612430"/>
            <a:ext cx="0" cy="16390195"/>
          </a:xfrm>
          <a:prstGeom prst="line">
            <a:avLst/>
          </a:prstGeom>
          <a:ln w="76200"/>
        </p:spPr>
        <p:style>
          <a:lnRef idx="3">
            <a:schemeClr val="accent3"/>
          </a:lnRef>
          <a:fillRef idx="0">
            <a:schemeClr val="accent3"/>
          </a:fillRef>
          <a:effectRef idx="2">
            <a:schemeClr val="accent3"/>
          </a:effectRef>
          <a:fontRef idx="minor">
            <a:schemeClr val="tx1"/>
          </a:fontRef>
        </p:style>
      </p:cxnSp>
      <p:pic>
        <p:nvPicPr>
          <p:cNvPr id="23" name="图片 22">
            <a:extLst>
              <a:ext uri="{FF2B5EF4-FFF2-40B4-BE49-F238E27FC236}">
                <a16:creationId xmlns:a16="http://schemas.microsoft.com/office/drawing/2014/main" id="{9AEDA148-94C1-4152-97B7-9B9D7FFBC143}"/>
              </a:ext>
            </a:extLst>
          </p:cNvPr>
          <p:cNvPicPr>
            <a:picLocks noChangeAspect="1"/>
          </p:cNvPicPr>
          <p:nvPr/>
        </p:nvPicPr>
        <p:blipFill rotWithShape="1">
          <a:blip r:embed="rId5">
            <a:extLst>
              <a:ext uri="{28A0092B-C50C-407E-A947-70E740481C1C}">
                <a14:useLocalDpi xmlns:a14="http://schemas.microsoft.com/office/drawing/2010/main" val="0"/>
              </a:ext>
            </a:extLst>
          </a:blip>
          <a:srcRect l="20537" t="16178" r="21053" b="15188"/>
          <a:stretch/>
        </p:blipFill>
        <p:spPr>
          <a:xfrm>
            <a:off x="37339841" y="25622655"/>
            <a:ext cx="4260715" cy="3754878"/>
          </a:xfrm>
          <a:prstGeom prst="rect">
            <a:avLst/>
          </a:prstGeom>
        </p:spPr>
      </p:pic>
      <p:sp>
        <p:nvSpPr>
          <p:cNvPr id="28" name="矩形 27">
            <a:extLst>
              <a:ext uri="{FF2B5EF4-FFF2-40B4-BE49-F238E27FC236}">
                <a16:creationId xmlns:a16="http://schemas.microsoft.com/office/drawing/2014/main" id="{2982B1FE-E297-4778-88EE-2EE01F944A78}"/>
              </a:ext>
            </a:extLst>
          </p:cNvPr>
          <p:cNvSpPr/>
          <p:nvPr/>
        </p:nvSpPr>
        <p:spPr>
          <a:xfrm>
            <a:off x="0" y="-116731"/>
            <a:ext cx="11457698" cy="30240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993703E-8555-4EEF-9B90-06ABF806EE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214" y="817124"/>
            <a:ext cx="11339485" cy="7218596"/>
          </a:xfrm>
          <a:prstGeom prst="rect">
            <a:avLst/>
          </a:prstGeom>
        </p:spPr>
      </p:pic>
      <p:sp>
        <p:nvSpPr>
          <p:cNvPr id="30" name="矩形 29">
            <a:extLst>
              <a:ext uri="{FF2B5EF4-FFF2-40B4-BE49-F238E27FC236}">
                <a16:creationId xmlns:a16="http://schemas.microsoft.com/office/drawing/2014/main" id="{F7050F71-C208-4C6A-86A9-FC2DD18B198D}"/>
              </a:ext>
            </a:extLst>
          </p:cNvPr>
          <p:cNvSpPr/>
          <p:nvPr/>
        </p:nvSpPr>
        <p:spPr>
          <a:xfrm>
            <a:off x="486384" y="1984434"/>
            <a:ext cx="3268494" cy="4474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26D192F9-FD0F-4698-8B8B-20B8CB13D3ED}"/>
              </a:ext>
            </a:extLst>
          </p:cNvPr>
          <p:cNvSpPr/>
          <p:nvPr/>
        </p:nvSpPr>
        <p:spPr>
          <a:xfrm>
            <a:off x="564206" y="1361870"/>
            <a:ext cx="1728282" cy="4474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41B9AD7-7D60-4678-9D5B-098A886E8506}"/>
              </a:ext>
            </a:extLst>
          </p:cNvPr>
          <p:cNvSpPr txBox="1"/>
          <p:nvPr/>
        </p:nvSpPr>
        <p:spPr>
          <a:xfrm>
            <a:off x="940985" y="10845299"/>
            <a:ext cx="9373867" cy="18558927"/>
          </a:xfrm>
          <a:prstGeom prst="rect">
            <a:avLst/>
          </a:prstGeom>
          <a:noFill/>
        </p:spPr>
        <p:txBody>
          <a:bodyPr wrap="square" rtlCol="0">
            <a:spAutoFit/>
          </a:bodyPr>
          <a:lstStyle/>
          <a:p>
            <a:pPr algn="just"/>
            <a:endParaRPr lang="en-US" altLang="zh-CN" sz="4000" dirty="0">
              <a:latin typeface="Arial" panose="020B0604020202020204" pitchFamily="34" charset="0"/>
              <a:cs typeface="Arial" panose="020B0604020202020204" pitchFamily="34" charset="0"/>
            </a:endParaRPr>
          </a:p>
          <a:p>
            <a:pPr algn="just"/>
            <a:r>
              <a:rPr lang="en-US" altLang="zh-CN" sz="4000" dirty="0">
                <a:latin typeface="Arial" panose="020B0604020202020204" pitchFamily="34" charset="0"/>
                <a:cs typeface="Arial" panose="020B0604020202020204" pitchFamily="34" charset="0"/>
              </a:rPr>
              <a:t>         Automated detection using a computer algorithm is one of the potential alternatives to human moderators against hate speech spread on social network. This project </a:t>
            </a:r>
            <a:r>
              <a:rPr lang="en-US" altLang="zh-CN" sz="4000" b="1" dirty="0">
                <a:latin typeface="Arial" panose="020B0604020202020204" pitchFamily="34" charset="0"/>
                <a:cs typeface="Arial" panose="020B0604020202020204" pitchFamily="34" charset="0"/>
              </a:rPr>
              <a:t>aimed at understanding the mechanism </a:t>
            </a:r>
            <a:r>
              <a:rPr lang="en-US" altLang="zh-CN" sz="4000" dirty="0">
                <a:latin typeface="Arial" panose="020B0604020202020204" pitchFamily="34" charset="0"/>
                <a:cs typeface="Arial" panose="020B0604020202020204" pitchFamily="34" charset="0"/>
              </a:rPr>
              <a:t>behind this automation by building a deep-learning detector with the dataset from the open web. Thus, it was duplication work fundamentally. It attempted to state-of-industry </a:t>
            </a:r>
            <a:r>
              <a:rPr lang="en-US" altLang="zh-CN" sz="4000" b="1" dirty="0">
                <a:latin typeface="Arial" panose="020B0604020202020204" pitchFamily="34" charset="0"/>
                <a:cs typeface="Arial" panose="020B0604020202020204" pitchFamily="34" charset="0"/>
              </a:rPr>
              <a:t>RNN approach </a:t>
            </a:r>
            <a:r>
              <a:rPr lang="en-US" altLang="zh-CN" sz="4000" dirty="0">
                <a:latin typeface="Arial" panose="020B0604020202020204" pitchFamily="34" charset="0"/>
                <a:cs typeface="Arial" panose="020B0604020202020204" pitchFamily="34" charset="0"/>
              </a:rPr>
              <a:t>for classification task on a Twitter dataset.</a:t>
            </a:r>
          </a:p>
          <a:p>
            <a:pPr algn="just"/>
            <a:endParaRPr lang="en-US" altLang="zh-CN" sz="4000" dirty="0">
              <a:latin typeface="Arial" panose="020B0604020202020204" pitchFamily="34" charset="0"/>
              <a:cs typeface="Arial" panose="020B0604020202020204" pitchFamily="34" charset="0"/>
            </a:endParaRPr>
          </a:p>
          <a:p>
            <a:pPr algn="just"/>
            <a:endParaRPr lang="en-US" altLang="zh-CN" sz="4000" dirty="0">
              <a:latin typeface="Arial" panose="020B0604020202020204" pitchFamily="34" charset="0"/>
              <a:cs typeface="Arial" panose="020B0604020202020204" pitchFamily="34" charset="0"/>
            </a:endParaRPr>
          </a:p>
          <a:p>
            <a:pPr algn="just"/>
            <a:endParaRPr lang="en-US" altLang="zh-CN" sz="4000" dirty="0">
              <a:latin typeface="Arial" panose="020B0604020202020204" pitchFamily="34" charset="0"/>
              <a:cs typeface="Arial" panose="020B0604020202020204" pitchFamily="34" charset="0"/>
            </a:endParaRPr>
          </a:p>
          <a:p>
            <a:pPr algn="just"/>
            <a:r>
              <a:rPr lang="en-US" altLang="zh-CN" sz="4000" dirty="0">
                <a:latin typeface="Arial" panose="020B0604020202020204" pitchFamily="34" charset="0"/>
                <a:cs typeface="Arial" panose="020B0604020202020204" pitchFamily="34" charset="0"/>
              </a:rPr>
              <a:t>       As a work of reproducibility, this project managed to adapt a simple LSTM model on a different dataset labelled by Davidson. The project achieved an accuracy rate of 84.68%, which is a state-of-the-art result. The implementation process provided the author with an opportunity to dive deeper into the theory behind text classification and the rationale behind automated hate speech detection.</a:t>
            </a:r>
          </a:p>
          <a:p>
            <a:pPr algn="just"/>
            <a:endParaRPr lang="en-US" altLang="zh-CN" sz="4000" dirty="0">
              <a:latin typeface="Arial" panose="020B0604020202020204" pitchFamily="34" charset="0"/>
              <a:cs typeface="Arial" panose="020B0604020202020204" pitchFamily="34" charset="0"/>
            </a:endParaRPr>
          </a:p>
          <a:p>
            <a:pPr algn="just"/>
            <a:endParaRPr lang="zh-CN" altLang="en-US" sz="4000"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41EB65ED-F7B3-4B01-B680-E5A35DE77EF7}"/>
              </a:ext>
            </a:extLst>
          </p:cNvPr>
          <p:cNvSpPr txBox="1"/>
          <p:nvPr/>
        </p:nvSpPr>
        <p:spPr>
          <a:xfrm>
            <a:off x="922683" y="10491356"/>
            <a:ext cx="5265262"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4000" b="1" dirty="0">
                <a:latin typeface="Arial" panose="020B0604020202020204" pitchFamily="34" charset="0"/>
                <a:cs typeface="Arial" panose="020B0604020202020204" pitchFamily="34" charset="0"/>
              </a:rPr>
              <a:t>Research Motivation</a:t>
            </a:r>
            <a:endParaRPr lang="en-US" altLang="zh-CN" sz="4000" dirty="0">
              <a:latin typeface="Arial" panose="020B0604020202020204" pitchFamily="34" charset="0"/>
              <a:cs typeface="Arial" panose="020B0604020202020204" pitchFamily="34" charset="0"/>
            </a:endParaRPr>
          </a:p>
        </p:txBody>
      </p:sp>
      <p:sp>
        <p:nvSpPr>
          <p:cNvPr id="36" name="副标题 2">
            <a:extLst>
              <a:ext uri="{FF2B5EF4-FFF2-40B4-BE49-F238E27FC236}">
                <a16:creationId xmlns:a16="http://schemas.microsoft.com/office/drawing/2014/main" id="{767AE713-1E9E-4F70-9C28-F5691D7EC6AC}"/>
              </a:ext>
            </a:extLst>
          </p:cNvPr>
          <p:cNvSpPr txBox="1">
            <a:spLocks/>
          </p:cNvSpPr>
          <p:nvPr/>
        </p:nvSpPr>
        <p:spPr>
          <a:xfrm>
            <a:off x="11457699" y="2708904"/>
            <a:ext cx="30785781" cy="809907"/>
          </a:xfrm>
          <a:prstGeom prst="rect">
            <a:avLst/>
          </a:prstGeom>
        </p:spPr>
        <p:txBody>
          <a:bodyPr vert="horz" lIns="91440" tIns="45720" rIns="91440" bIns="45720" rtlCol="0">
            <a:normAutofit lnSpcReduction="10000"/>
          </a:bodyPr>
          <a:lstStyle>
            <a:lvl1pPr marL="0" indent="0" algn="ctr" defTabSz="4032047" rtl="0" eaLnBrk="1" latinLnBrk="0" hangingPunct="1">
              <a:lnSpc>
                <a:spcPct val="90000"/>
              </a:lnSpc>
              <a:spcBef>
                <a:spcPts val="4410"/>
              </a:spcBef>
              <a:buFont typeface="Arial" panose="020B0604020202020204" pitchFamily="34" charset="0"/>
              <a:buNone/>
              <a:defRPr sz="10583" kern="1200">
                <a:solidFill>
                  <a:schemeClr val="tx1"/>
                </a:solidFill>
                <a:latin typeface="+mn-lt"/>
                <a:ea typeface="+mn-ea"/>
                <a:cs typeface="+mn-cs"/>
              </a:defRPr>
            </a:lvl1pPr>
            <a:lvl2pPr marL="2016023" indent="0" algn="ctr" defTabSz="4032047" rtl="0" eaLnBrk="1" latinLnBrk="0" hangingPunct="1">
              <a:lnSpc>
                <a:spcPct val="90000"/>
              </a:lnSpc>
              <a:spcBef>
                <a:spcPts val="2205"/>
              </a:spcBef>
              <a:buFont typeface="Arial" panose="020B0604020202020204" pitchFamily="34" charset="0"/>
              <a:buNone/>
              <a:defRPr sz="8819" kern="1200">
                <a:solidFill>
                  <a:schemeClr val="tx1"/>
                </a:solidFill>
                <a:latin typeface="+mn-lt"/>
                <a:ea typeface="+mn-ea"/>
                <a:cs typeface="+mn-cs"/>
              </a:defRPr>
            </a:lvl2pPr>
            <a:lvl3pPr marL="4032047" indent="0" algn="ctr" defTabSz="4032047" rtl="0" eaLnBrk="1" latinLnBrk="0" hangingPunct="1">
              <a:lnSpc>
                <a:spcPct val="90000"/>
              </a:lnSpc>
              <a:spcBef>
                <a:spcPts val="2205"/>
              </a:spcBef>
              <a:buFont typeface="Arial" panose="020B0604020202020204" pitchFamily="34" charset="0"/>
              <a:buNone/>
              <a:defRPr sz="7937" kern="1200">
                <a:solidFill>
                  <a:schemeClr val="tx1"/>
                </a:solidFill>
                <a:latin typeface="+mn-lt"/>
                <a:ea typeface="+mn-ea"/>
                <a:cs typeface="+mn-cs"/>
              </a:defRPr>
            </a:lvl3pPr>
            <a:lvl4pPr marL="6048070" indent="0" algn="ctr" defTabSz="4032047" rtl="0" eaLnBrk="1" latinLnBrk="0" hangingPunct="1">
              <a:lnSpc>
                <a:spcPct val="90000"/>
              </a:lnSpc>
              <a:spcBef>
                <a:spcPts val="2205"/>
              </a:spcBef>
              <a:buFont typeface="Arial" panose="020B0604020202020204" pitchFamily="34" charset="0"/>
              <a:buNone/>
              <a:defRPr sz="7055" kern="1200">
                <a:solidFill>
                  <a:schemeClr val="tx1"/>
                </a:solidFill>
                <a:latin typeface="+mn-lt"/>
                <a:ea typeface="+mn-ea"/>
                <a:cs typeface="+mn-cs"/>
              </a:defRPr>
            </a:lvl4pPr>
            <a:lvl5pPr marL="8064094" indent="0" algn="ctr" defTabSz="4032047" rtl="0" eaLnBrk="1" latinLnBrk="0" hangingPunct="1">
              <a:lnSpc>
                <a:spcPct val="90000"/>
              </a:lnSpc>
              <a:spcBef>
                <a:spcPts val="2205"/>
              </a:spcBef>
              <a:buFont typeface="Arial" panose="020B0604020202020204" pitchFamily="34" charset="0"/>
              <a:buNone/>
              <a:defRPr sz="7055" kern="1200">
                <a:solidFill>
                  <a:schemeClr val="tx1"/>
                </a:solidFill>
                <a:latin typeface="+mn-lt"/>
                <a:ea typeface="+mn-ea"/>
                <a:cs typeface="+mn-cs"/>
              </a:defRPr>
            </a:lvl5pPr>
            <a:lvl6pPr marL="10080117" indent="0" algn="ctr" defTabSz="4032047" rtl="0" eaLnBrk="1" latinLnBrk="0" hangingPunct="1">
              <a:lnSpc>
                <a:spcPct val="90000"/>
              </a:lnSpc>
              <a:spcBef>
                <a:spcPts val="2205"/>
              </a:spcBef>
              <a:buFont typeface="Arial" panose="020B0604020202020204" pitchFamily="34" charset="0"/>
              <a:buNone/>
              <a:defRPr sz="7055" kern="1200">
                <a:solidFill>
                  <a:schemeClr val="tx1"/>
                </a:solidFill>
                <a:latin typeface="+mn-lt"/>
                <a:ea typeface="+mn-ea"/>
                <a:cs typeface="+mn-cs"/>
              </a:defRPr>
            </a:lvl6pPr>
            <a:lvl7pPr marL="12096140" indent="0" algn="ctr" defTabSz="4032047" rtl="0" eaLnBrk="1" latinLnBrk="0" hangingPunct="1">
              <a:lnSpc>
                <a:spcPct val="90000"/>
              </a:lnSpc>
              <a:spcBef>
                <a:spcPts val="2205"/>
              </a:spcBef>
              <a:buFont typeface="Arial" panose="020B0604020202020204" pitchFamily="34" charset="0"/>
              <a:buNone/>
              <a:defRPr sz="7055" kern="1200">
                <a:solidFill>
                  <a:schemeClr val="tx1"/>
                </a:solidFill>
                <a:latin typeface="+mn-lt"/>
                <a:ea typeface="+mn-ea"/>
                <a:cs typeface="+mn-cs"/>
              </a:defRPr>
            </a:lvl7pPr>
            <a:lvl8pPr marL="14112164" indent="0" algn="ctr" defTabSz="4032047" rtl="0" eaLnBrk="1" latinLnBrk="0" hangingPunct="1">
              <a:lnSpc>
                <a:spcPct val="90000"/>
              </a:lnSpc>
              <a:spcBef>
                <a:spcPts val="2205"/>
              </a:spcBef>
              <a:buFont typeface="Arial" panose="020B0604020202020204" pitchFamily="34" charset="0"/>
              <a:buNone/>
              <a:defRPr sz="7055" kern="1200">
                <a:solidFill>
                  <a:schemeClr val="tx1"/>
                </a:solidFill>
                <a:latin typeface="+mn-lt"/>
                <a:ea typeface="+mn-ea"/>
                <a:cs typeface="+mn-cs"/>
              </a:defRPr>
            </a:lvl8pPr>
            <a:lvl9pPr marL="16128187" indent="0" algn="ctr" defTabSz="4032047" rtl="0" eaLnBrk="1" latinLnBrk="0" hangingPunct="1">
              <a:lnSpc>
                <a:spcPct val="90000"/>
              </a:lnSpc>
              <a:spcBef>
                <a:spcPts val="2205"/>
              </a:spcBef>
              <a:buFont typeface="Arial" panose="020B0604020202020204" pitchFamily="34" charset="0"/>
              <a:buNone/>
              <a:defRPr sz="7055" kern="1200">
                <a:solidFill>
                  <a:schemeClr val="tx1"/>
                </a:solidFill>
                <a:latin typeface="+mn-lt"/>
                <a:ea typeface="+mn-ea"/>
                <a:cs typeface="+mn-cs"/>
              </a:defRPr>
            </a:lvl9pPr>
          </a:lstStyle>
          <a:p>
            <a:r>
              <a:rPr lang="en-US" altLang="zh-CN" sz="5400" dirty="0">
                <a:solidFill>
                  <a:schemeClr val="bg1"/>
                </a:solidFill>
              </a:rPr>
              <a:t> Team Project by Hu, Xiaoyan for the </a:t>
            </a:r>
            <a:r>
              <a:rPr lang="en-US" altLang="zh-CN" sz="5400" i="1" dirty="0">
                <a:solidFill>
                  <a:schemeClr val="bg1"/>
                </a:solidFill>
              </a:rPr>
              <a:t>Course: Natural Language Processing with Deep Learning, Hertie School</a:t>
            </a:r>
            <a:endParaRPr lang="zh-CN" altLang="en-US" sz="5400" i="1" dirty="0">
              <a:solidFill>
                <a:schemeClr val="bg1"/>
              </a:solidFill>
            </a:endParaRPr>
          </a:p>
        </p:txBody>
      </p:sp>
      <p:sp>
        <p:nvSpPr>
          <p:cNvPr id="37" name="文本框 36">
            <a:extLst>
              <a:ext uri="{FF2B5EF4-FFF2-40B4-BE49-F238E27FC236}">
                <a16:creationId xmlns:a16="http://schemas.microsoft.com/office/drawing/2014/main" id="{E6B95EFE-0816-4334-9FCC-31072DC5CC12}"/>
              </a:ext>
            </a:extLst>
          </p:cNvPr>
          <p:cNvSpPr txBox="1"/>
          <p:nvPr/>
        </p:nvSpPr>
        <p:spPr>
          <a:xfrm>
            <a:off x="1010148" y="19593848"/>
            <a:ext cx="3343864"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4000" b="1" dirty="0">
                <a:latin typeface="Arial" panose="020B0604020202020204" pitchFamily="34" charset="0"/>
                <a:cs typeface="Arial" panose="020B0604020202020204" pitchFamily="34" charset="0"/>
              </a:rPr>
              <a:t>Conclusion</a:t>
            </a:r>
          </a:p>
        </p:txBody>
      </p:sp>
      <p:sp>
        <p:nvSpPr>
          <p:cNvPr id="38" name="标题 1">
            <a:extLst>
              <a:ext uri="{FF2B5EF4-FFF2-40B4-BE49-F238E27FC236}">
                <a16:creationId xmlns:a16="http://schemas.microsoft.com/office/drawing/2014/main" id="{E63D847B-FA93-4475-B538-763195B507AF}"/>
              </a:ext>
            </a:extLst>
          </p:cNvPr>
          <p:cNvSpPr txBox="1">
            <a:spLocks/>
          </p:cNvSpPr>
          <p:nvPr/>
        </p:nvSpPr>
        <p:spPr>
          <a:xfrm>
            <a:off x="11052034" y="1023663"/>
            <a:ext cx="30941495" cy="1376810"/>
          </a:xfrm>
          <a:prstGeom prst="rect">
            <a:avLst/>
          </a:prstGeom>
        </p:spPr>
        <p:txBody>
          <a:bodyPr vert="horz" lIns="91440" tIns="45720" rIns="91440" bIns="45720" rtlCol="0" anchor="b">
            <a:noAutofit/>
          </a:bodyPr>
          <a:lstStyle>
            <a:lvl1pPr algn="ctr" defTabSz="4032047" rtl="0" eaLnBrk="1" latinLnBrk="0" hangingPunct="1">
              <a:lnSpc>
                <a:spcPct val="90000"/>
              </a:lnSpc>
              <a:spcBef>
                <a:spcPct val="0"/>
              </a:spcBef>
              <a:buNone/>
              <a:defRPr sz="26457" kern="1200">
                <a:solidFill>
                  <a:schemeClr val="tx1"/>
                </a:solidFill>
                <a:latin typeface="+mj-lt"/>
                <a:ea typeface="+mj-ea"/>
                <a:cs typeface="+mj-cs"/>
              </a:defRPr>
            </a:lvl1pPr>
          </a:lstStyle>
          <a:p>
            <a:r>
              <a:rPr lang="en-US" altLang="zh-CN" sz="8000" b="1" dirty="0">
                <a:solidFill>
                  <a:schemeClr val="bg1"/>
                </a:solidFill>
                <a:latin typeface="Arial" panose="020B0604020202020204" pitchFamily="34" charset="0"/>
                <a:cs typeface="Arial" panose="020B0604020202020204" pitchFamily="34" charset="0"/>
              </a:rPr>
              <a:t>Automated Hate Speech Detection with LSTM Classifier</a:t>
            </a:r>
            <a:endParaRPr lang="zh-CN" altLang="en-US" sz="8000" b="1" dirty="0">
              <a:solidFill>
                <a:schemeClr val="bg1"/>
              </a:solidFill>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FB1EF0AE-99D6-458F-8BED-B81E89716CE0}"/>
              </a:ext>
            </a:extLst>
          </p:cNvPr>
          <p:cNvSpPr txBox="1"/>
          <p:nvPr/>
        </p:nvSpPr>
        <p:spPr>
          <a:xfrm>
            <a:off x="12395913" y="4612430"/>
            <a:ext cx="5265262"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4000" b="1" dirty="0">
                <a:latin typeface="Arial" panose="020B0604020202020204" pitchFamily="34" charset="0"/>
                <a:cs typeface="Arial" panose="020B0604020202020204" pitchFamily="34" charset="0"/>
              </a:rPr>
              <a:t>Proposed Method</a:t>
            </a:r>
          </a:p>
        </p:txBody>
      </p:sp>
      <p:sp>
        <p:nvSpPr>
          <p:cNvPr id="41" name="文本框 40">
            <a:extLst>
              <a:ext uri="{FF2B5EF4-FFF2-40B4-BE49-F238E27FC236}">
                <a16:creationId xmlns:a16="http://schemas.microsoft.com/office/drawing/2014/main" id="{9E2207BA-15C7-452A-997A-1B73EC70B8B2}"/>
              </a:ext>
            </a:extLst>
          </p:cNvPr>
          <p:cNvSpPr txBox="1"/>
          <p:nvPr/>
        </p:nvSpPr>
        <p:spPr>
          <a:xfrm>
            <a:off x="12395913" y="6001822"/>
            <a:ext cx="13678371" cy="13480613"/>
          </a:xfrm>
          <a:prstGeom prst="rect">
            <a:avLst/>
          </a:prstGeom>
          <a:noFill/>
          <a:ln>
            <a:solidFill>
              <a:srgbClr val="3E424E"/>
            </a:solidFill>
          </a:ln>
        </p:spPr>
        <p:txBody>
          <a:bodyPr wrap="square" rtlCol="0">
            <a:spAutoFit/>
          </a:bodyPr>
          <a:lstStyle/>
          <a:p>
            <a:pPr marL="571500" indent="-571500">
              <a:buFont typeface="Arial" panose="020B0604020202020204" pitchFamily="34" charset="0"/>
              <a:buChar char="•"/>
            </a:pPr>
            <a:r>
              <a:rPr lang="en-US" altLang="zh-CN" sz="4000" b="1" dirty="0">
                <a:solidFill>
                  <a:schemeClr val="bg1"/>
                </a:solidFill>
              </a:rPr>
              <a:t>Dataset: </a:t>
            </a:r>
          </a:p>
          <a:p>
            <a:pPr algn="just"/>
            <a:r>
              <a:rPr lang="en-US" altLang="zh-CN" sz="4000" dirty="0">
                <a:solidFill>
                  <a:schemeClr val="bg1"/>
                </a:solidFill>
              </a:rPr>
              <a:t>25k tweets containing terms collected by Davidson et al. (2017)  from the lexicon and had them manually coded by CrowdFlower (CF) workers.</a:t>
            </a:r>
          </a:p>
          <a:p>
            <a:endParaRPr lang="en-US" altLang="zh-CN" sz="4000" dirty="0">
              <a:solidFill>
                <a:schemeClr val="bg1"/>
              </a:solidFill>
            </a:endParaRPr>
          </a:p>
          <a:p>
            <a:pPr marL="571500" indent="-571500">
              <a:buFont typeface="Arial" panose="020B0604020202020204" pitchFamily="34" charset="0"/>
              <a:buChar char="•"/>
            </a:pPr>
            <a:r>
              <a:rPr lang="en-US" altLang="zh-CN" sz="4000" b="1" dirty="0">
                <a:solidFill>
                  <a:schemeClr val="bg1"/>
                </a:solidFill>
              </a:rPr>
              <a:t>Model:</a:t>
            </a:r>
          </a:p>
          <a:p>
            <a:pPr marL="1028700" lvl="1" indent="-571500">
              <a:buFont typeface="Arial" panose="020B0604020202020204" pitchFamily="34" charset="0"/>
              <a:buChar char="•"/>
            </a:pPr>
            <a:r>
              <a:rPr lang="en-US" altLang="zh-CN" sz="4000" dirty="0">
                <a:solidFill>
                  <a:schemeClr val="bg1"/>
                </a:solidFill>
              </a:rPr>
              <a:t>Baseline: Multinomial Naive Bayer</a:t>
            </a:r>
          </a:p>
          <a:p>
            <a:pPr marL="1028700" lvl="1" indent="-571500" algn="just">
              <a:buFont typeface="Arial" panose="020B0604020202020204" pitchFamily="34" charset="0"/>
              <a:buChar char="•"/>
            </a:pPr>
            <a:r>
              <a:rPr lang="en-US" altLang="zh-CN" sz="4000" dirty="0">
                <a:solidFill>
                  <a:schemeClr val="bg1"/>
                </a:solidFill>
              </a:rPr>
              <a:t>Deep Learning: Long Short-Term Memory network (LSTM) </a:t>
            </a:r>
          </a:p>
          <a:p>
            <a:pPr marL="1485900" lvl="2" indent="-571500">
              <a:buFont typeface="Arial" panose="020B0604020202020204" pitchFamily="34" charset="0"/>
              <a:buChar char="•"/>
            </a:pPr>
            <a:r>
              <a:rPr lang="en-US" altLang="zh-CN" sz="4000" dirty="0">
                <a:solidFill>
                  <a:schemeClr val="bg1"/>
                </a:solidFill>
              </a:rPr>
              <a:t>Implementation framework: </a:t>
            </a:r>
            <a:r>
              <a:rPr lang="en-US" altLang="zh-CN" sz="4000" dirty="0" err="1">
                <a:solidFill>
                  <a:schemeClr val="bg1"/>
                </a:solidFill>
              </a:rPr>
              <a:t>PyTorch</a:t>
            </a: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marL="1028700" lvl="1" indent="-571500">
              <a:buFont typeface="Arial" panose="020B0604020202020204" pitchFamily="34" charset="0"/>
              <a:buChar char="•"/>
            </a:pPr>
            <a:endParaRPr lang="en-US" altLang="zh-CN" sz="4000" dirty="0">
              <a:solidFill>
                <a:schemeClr val="bg1"/>
              </a:solidFill>
            </a:endParaRPr>
          </a:p>
          <a:p>
            <a:pPr lvl="1" algn="ctr"/>
            <a:r>
              <a:rPr lang="en-US" altLang="zh-CN" sz="3000" dirty="0">
                <a:solidFill>
                  <a:schemeClr val="bg2"/>
                </a:solidFill>
              </a:rPr>
              <a:t>[SIMPLE ILLUSTRATION OF THE LSTM MODEL FROM COLAH’S BLOG]</a:t>
            </a:r>
            <a:endParaRPr lang="en-US" altLang="zh-CN" sz="4000" dirty="0">
              <a:solidFill>
                <a:schemeClr val="bg1"/>
              </a:solidFill>
            </a:endParaRPr>
          </a:p>
          <a:p>
            <a:pPr marL="1028700" lvl="1" indent="-571500">
              <a:buFont typeface="Arial" panose="020B0604020202020204" pitchFamily="34" charset="0"/>
              <a:buChar char="•"/>
            </a:pPr>
            <a:r>
              <a:rPr lang="en-US" altLang="zh-CN" sz="4000" b="1" dirty="0">
                <a:solidFill>
                  <a:schemeClr val="bg1"/>
                </a:solidFill>
              </a:rPr>
              <a:t>Results:</a:t>
            </a:r>
          </a:p>
          <a:p>
            <a:pPr lvl="2"/>
            <a:r>
              <a:rPr lang="en-US" altLang="zh-CN" sz="4000" dirty="0">
                <a:solidFill>
                  <a:schemeClr val="bg1"/>
                </a:solidFill>
              </a:rPr>
              <a:t>79.22% for baseline model;</a:t>
            </a:r>
          </a:p>
          <a:p>
            <a:pPr lvl="2"/>
            <a:r>
              <a:rPr lang="en-US" altLang="zh-CN" sz="4000" dirty="0">
                <a:solidFill>
                  <a:schemeClr val="bg1"/>
                </a:solidFill>
              </a:rPr>
              <a:t>84.68% for LSTM model on the validation dataset.</a:t>
            </a:r>
          </a:p>
        </p:txBody>
      </p:sp>
      <p:pic>
        <p:nvPicPr>
          <p:cNvPr id="45" name="图片 44" descr="图片包含 游戏机, 画, 钟表&#10;&#10;描述已自动生成">
            <a:extLst>
              <a:ext uri="{FF2B5EF4-FFF2-40B4-BE49-F238E27FC236}">
                <a16:creationId xmlns:a16="http://schemas.microsoft.com/office/drawing/2014/main" id="{1AF3E267-BFC3-40B4-9979-B05205F9B1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21022" y="11928482"/>
            <a:ext cx="11638968" cy="4601277"/>
          </a:xfrm>
          <a:prstGeom prst="rect">
            <a:avLst/>
          </a:prstGeom>
        </p:spPr>
      </p:pic>
      <p:sp>
        <p:nvSpPr>
          <p:cNvPr id="46" name="文本框 45">
            <a:extLst>
              <a:ext uri="{FF2B5EF4-FFF2-40B4-BE49-F238E27FC236}">
                <a16:creationId xmlns:a16="http://schemas.microsoft.com/office/drawing/2014/main" id="{327C325F-897B-423D-9057-BC0A5BC88234}"/>
              </a:ext>
            </a:extLst>
          </p:cNvPr>
          <p:cNvSpPr txBox="1"/>
          <p:nvPr/>
        </p:nvSpPr>
        <p:spPr>
          <a:xfrm>
            <a:off x="28129137" y="4656483"/>
            <a:ext cx="5303607"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4000" b="1" dirty="0">
                <a:latin typeface="Arial" panose="020B0604020202020204" pitchFamily="34" charset="0"/>
                <a:cs typeface="Arial" panose="020B0604020202020204" pitchFamily="34" charset="0"/>
              </a:rPr>
              <a:t>Results Analysis</a:t>
            </a:r>
          </a:p>
        </p:txBody>
      </p:sp>
      <p:sp>
        <p:nvSpPr>
          <p:cNvPr id="47" name="文本框 46">
            <a:extLst>
              <a:ext uri="{FF2B5EF4-FFF2-40B4-BE49-F238E27FC236}">
                <a16:creationId xmlns:a16="http://schemas.microsoft.com/office/drawing/2014/main" id="{FC61DAD4-4998-44F9-8508-7149777B7C0F}"/>
              </a:ext>
            </a:extLst>
          </p:cNvPr>
          <p:cNvSpPr txBox="1"/>
          <p:nvPr/>
        </p:nvSpPr>
        <p:spPr>
          <a:xfrm>
            <a:off x="28129139" y="6088829"/>
            <a:ext cx="7735337" cy="12403395"/>
          </a:xfrm>
          <a:prstGeom prst="rect">
            <a:avLst/>
          </a:prstGeom>
          <a:noFill/>
          <a:ln>
            <a:solidFill>
              <a:srgbClr val="3E424E"/>
            </a:solidFill>
          </a:ln>
        </p:spPr>
        <p:txBody>
          <a:bodyPr wrap="square" rtlCol="0">
            <a:spAutoFit/>
          </a:bodyPr>
          <a:lstStyle/>
          <a:p>
            <a:pPr marL="571500" indent="-571500">
              <a:buFont typeface="Arial" panose="020B0604020202020204" pitchFamily="34" charset="0"/>
              <a:buChar char="•"/>
            </a:pPr>
            <a:r>
              <a:rPr lang="en-US" altLang="zh-CN" sz="4000" b="1" dirty="0">
                <a:solidFill>
                  <a:schemeClr val="bg1"/>
                </a:solidFill>
              </a:rPr>
              <a:t>Successfully implemented the deep learning model</a:t>
            </a:r>
          </a:p>
          <a:p>
            <a:pPr marL="571500" indent="-571500">
              <a:buFont typeface="Arial" panose="020B0604020202020204" pitchFamily="34" charset="0"/>
              <a:buChar char="•"/>
            </a:pPr>
            <a:endParaRPr lang="en-US" altLang="zh-CN" sz="4000" b="1" dirty="0">
              <a:solidFill>
                <a:schemeClr val="bg1"/>
              </a:solidFill>
            </a:endParaRPr>
          </a:p>
          <a:p>
            <a:pPr marL="571500" indent="-571500" algn="just">
              <a:buFont typeface="Arial" panose="020B0604020202020204" pitchFamily="34" charset="0"/>
              <a:buChar char="•"/>
            </a:pPr>
            <a:r>
              <a:rPr lang="en-US" altLang="zh-CN" sz="4000" b="1" dirty="0">
                <a:solidFill>
                  <a:schemeClr val="bg1"/>
                </a:solidFill>
              </a:rPr>
              <a:t>High probability of overfitting: </a:t>
            </a:r>
            <a:r>
              <a:rPr lang="en-US" altLang="zh-CN" sz="4000" dirty="0">
                <a:solidFill>
                  <a:schemeClr val="bg1"/>
                </a:solidFill>
              </a:rPr>
              <a:t>From graph on the right-hand side, this project observes a high probability of over-fitting in this LSTM model. While the training loss steadily decreases from 0.361 to 0.218, the validation loss gradually increases from 0.3 to 0.445. At the same time, Training accuracy improved from 86.33% to 91.87% while the validation set accuracy stagnated around 84% through the whole course. </a:t>
            </a:r>
          </a:p>
          <a:p>
            <a:pPr marL="571500" indent="-571500">
              <a:buFont typeface="Arial" panose="020B0604020202020204" pitchFamily="34" charset="0"/>
              <a:buChar char="•"/>
            </a:pPr>
            <a:endParaRPr lang="en-US" altLang="zh-CN" sz="4000" dirty="0">
              <a:solidFill>
                <a:schemeClr val="bg1"/>
              </a:solidFill>
            </a:endParaRPr>
          </a:p>
          <a:p>
            <a:pPr marL="571500" indent="-571500" algn="just">
              <a:buFont typeface="Arial" panose="020B0604020202020204" pitchFamily="34" charset="0"/>
              <a:buChar char="•"/>
            </a:pPr>
            <a:r>
              <a:rPr lang="en-US" altLang="zh-CN" sz="4000" b="1" dirty="0">
                <a:solidFill>
                  <a:schemeClr val="bg1"/>
                </a:solidFill>
              </a:rPr>
              <a:t>Potential cause: </a:t>
            </a:r>
            <a:r>
              <a:rPr lang="en-US" altLang="zh-CN" sz="4000" dirty="0">
                <a:solidFill>
                  <a:schemeClr val="bg1"/>
                </a:solidFill>
              </a:rPr>
              <a:t>too small data size for LSTM model. </a:t>
            </a:r>
          </a:p>
          <a:p>
            <a:pPr marL="1028700" lvl="1" indent="-571500">
              <a:buFont typeface="Arial" panose="020B0604020202020204" pitchFamily="34" charset="0"/>
              <a:buChar char="•"/>
            </a:pPr>
            <a:endParaRPr lang="en-US" altLang="zh-CN" sz="4000" dirty="0">
              <a:solidFill>
                <a:schemeClr val="bg1"/>
              </a:solidFill>
            </a:endParaRPr>
          </a:p>
        </p:txBody>
      </p:sp>
      <p:pic>
        <p:nvPicPr>
          <p:cNvPr id="49" name="图片 48" descr="图片包含 游戏机, 大, 键盘, 电脑&#10;&#10;描述已自动生成">
            <a:extLst>
              <a:ext uri="{FF2B5EF4-FFF2-40B4-BE49-F238E27FC236}">
                <a16:creationId xmlns:a16="http://schemas.microsoft.com/office/drawing/2014/main" id="{CBD724A9-B996-492C-B90D-9F45AB5956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542246" y="5057699"/>
            <a:ext cx="5197270" cy="15039114"/>
          </a:xfrm>
          <a:prstGeom prst="rect">
            <a:avLst/>
          </a:prstGeom>
        </p:spPr>
      </p:pic>
      <p:cxnSp>
        <p:nvCxnSpPr>
          <p:cNvPr id="53" name="直接连接符 52">
            <a:extLst>
              <a:ext uri="{FF2B5EF4-FFF2-40B4-BE49-F238E27FC236}">
                <a16:creationId xmlns:a16="http://schemas.microsoft.com/office/drawing/2014/main" id="{8DBD1955-EEBF-4670-B1FA-E495FBD6D8F3}"/>
              </a:ext>
            </a:extLst>
          </p:cNvPr>
          <p:cNvCxnSpPr/>
          <p:nvPr/>
        </p:nvCxnSpPr>
        <p:spPr>
          <a:xfrm>
            <a:off x="12915900" y="20974050"/>
            <a:ext cx="28432125"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F1FB50C0-2B19-4FAF-9B11-8F18819EA2F4}"/>
              </a:ext>
            </a:extLst>
          </p:cNvPr>
          <p:cNvSpPr txBox="1"/>
          <p:nvPr/>
        </p:nvSpPr>
        <p:spPr>
          <a:xfrm>
            <a:off x="12395913" y="21964261"/>
            <a:ext cx="3343864"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4000" b="1" dirty="0">
                <a:latin typeface="Arial" panose="020B0604020202020204" pitchFamily="34" charset="0"/>
                <a:cs typeface="Arial" panose="020B0604020202020204" pitchFamily="34" charset="0"/>
              </a:rPr>
              <a:t>Reflection</a:t>
            </a:r>
          </a:p>
        </p:txBody>
      </p:sp>
      <p:sp>
        <p:nvSpPr>
          <p:cNvPr id="57" name="文本框 56">
            <a:extLst>
              <a:ext uri="{FF2B5EF4-FFF2-40B4-BE49-F238E27FC236}">
                <a16:creationId xmlns:a16="http://schemas.microsoft.com/office/drawing/2014/main" id="{DDDEAF31-90C8-4A3C-A129-52ECF5F82043}"/>
              </a:ext>
            </a:extLst>
          </p:cNvPr>
          <p:cNvSpPr txBox="1"/>
          <p:nvPr/>
        </p:nvSpPr>
        <p:spPr>
          <a:xfrm>
            <a:off x="12395912" y="23455876"/>
            <a:ext cx="25894585" cy="6247864"/>
          </a:xfrm>
          <a:prstGeom prst="rect">
            <a:avLst/>
          </a:prstGeom>
          <a:noFill/>
          <a:ln>
            <a:solidFill>
              <a:srgbClr val="3E424E"/>
            </a:solidFill>
          </a:ln>
        </p:spPr>
        <p:txBody>
          <a:bodyPr wrap="square" rtlCol="0">
            <a:spAutoFit/>
          </a:bodyPr>
          <a:lstStyle/>
          <a:p>
            <a:pPr marL="571500" indent="-571500">
              <a:buFont typeface="Arial" panose="020B0604020202020204" pitchFamily="34" charset="0"/>
              <a:buChar char="•"/>
            </a:pPr>
            <a:r>
              <a:rPr lang="en-US" altLang="zh-CN" sz="4000" dirty="0">
                <a:solidFill>
                  <a:schemeClr val="bg1"/>
                </a:solidFill>
              </a:rPr>
              <a:t>The implementation process provided the author with </a:t>
            </a:r>
            <a:r>
              <a:rPr lang="en-US" altLang="zh-CN" sz="4000" b="1" dirty="0">
                <a:solidFill>
                  <a:schemeClr val="bg1"/>
                </a:solidFill>
              </a:rPr>
              <a:t>an opportunity  to understand </a:t>
            </a:r>
            <a:r>
              <a:rPr lang="en-US" altLang="zh-CN" sz="4000" dirty="0">
                <a:solidFill>
                  <a:schemeClr val="bg1"/>
                </a:solidFill>
              </a:rPr>
              <a:t>the theory behind text classification and the rationale behind automated hate speech detection. </a:t>
            </a:r>
          </a:p>
          <a:p>
            <a:pPr marL="571500" indent="-571500">
              <a:buFont typeface="Arial" panose="020B0604020202020204" pitchFamily="34" charset="0"/>
              <a:buChar char="•"/>
            </a:pPr>
            <a:r>
              <a:rPr lang="en-US" altLang="zh-CN" sz="4000" dirty="0">
                <a:solidFill>
                  <a:schemeClr val="bg1"/>
                </a:solidFill>
              </a:rPr>
              <a:t>Although this project adopted the LSTM model, the author is aware of </a:t>
            </a:r>
            <a:r>
              <a:rPr lang="en-US" altLang="zh-CN" sz="4000" b="1" dirty="0">
                <a:solidFill>
                  <a:schemeClr val="bg1"/>
                </a:solidFill>
              </a:rPr>
              <a:t>the drawbacks of LSTM </a:t>
            </a:r>
            <a:r>
              <a:rPr lang="en-US" altLang="zh-CN" sz="4000" dirty="0">
                <a:solidFill>
                  <a:schemeClr val="bg1"/>
                </a:solidFill>
              </a:rPr>
              <a:t>as it still cannot memorize sequences that scale beyond a certain range. Moreover, the RNN models are not hardware friendly which means that it takes many computation resources. Many improvement and alternatives have been proposed, especially those that centered around “attention”. </a:t>
            </a:r>
          </a:p>
          <a:p>
            <a:pPr marL="571500" indent="-571500">
              <a:buFont typeface="Arial" panose="020B0604020202020204" pitchFamily="34" charset="0"/>
              <a:buChar char="•"/>
            </a:pPr>
            <a:r>
              <a:rPr lang="en-US" altLang="zh-CN" sz="4000" dirty="0">
                <a:solidFill>
                  <a:schemeClr val="bg1"/>
                </a:solidFill>
              </a:rPr>
              <a:t>Apart from efficiency and accuracy, we still face other challenges:</a:t>
            </a:r>
          </a:p>
          <a:p>
            <a:pPr marL="1028700" lvl="1" indent="-571500">
              <a:buFont typeface="Wingdings" panose="05000000000000000000" pitchFamily="2" charset="2"/>
              <a:buChar char="p"/>
            </a:pPr>
            <a:r>
              <a:rPr lang="en-US" altLang="zh-CN" sz="4000" b="1" dirty="0">
                <a:solidFill>
                  <a:schemeClr val="bg1"/>
                </a:solidFill>
              </a:rPr>
              <a:t>Technical: </a:t>
            </a:r>
            <a:r>
              <a:rPr lang="en-US" altLang="zh-CN" sz="4000" dirty="0">
                <a:solidFill>
                  <a:schemeClr val="bg1"/>
                </a:solidFill>
              </a:rPr>
              <a:t>distinguish subtle contextual differences, active detection evasion etc. </a:t>
            </a:r>
          </a:p>
          <a:p>
            <a:pPr marL="1028700" lvl="1" indent="-571500">
              <a:buFont typeface="Wingdings" panose="05000000000000000000" pitchFamily="2" charset="2"/>
              <a:buChar char="p"/>
            </a:pPr>
            <a:r>
              <a:rPr lang="en-US" altLang="zh-CN" sz="4000" b="1" dirty="0">
                <a:solidFill>
                  <a:schemeClr val="bg1"/>
                </a:solidFill>
              </a:rPr>
              <a:t>Non-Technical: right </a:t>
            </a:r>
            <a:r>
              <a:rPr lang="en-US" altLang="zh-CN" sz="4000" dirty="0">
                <a:solidFill>
                  <a:schemeClr val="bg1"/>
                </a:solidFill>
              </a:rPr>
              <a:t>balance between freedom of speech and hate speech quarantine, what do our values stand for facing hate speech.</a:t>
            </a:r>
          </a:p>
        </p:txBody>
      </p:sp>
      <p:pic>
        <p:nvPicPr>
          <p:cNvPr id="59" name="音频 58">
            <a:hlinkClick r:id="" action="ppaction://media"/>
            <a:extLst>
              <a:ext uri="{FF2B5EF4-FFF2-40B4-BE49-F238E27FC236}">
                <a16:creationId xmlns:a16="http://schemas.microsoft.com/office/drawing/2014/main" id="{DE49482A-4EE3-43A8-908F-B00D567CC497}"/>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41992550" y="29752925"/>
            <a:ext cx="271463" cy="271463"/>
          </a:xfrm>
          <a:prstGeom prst="rect">
            <a:avLst/>
          </a:prstGeom>
        </p:spPr>
      </p:pic>
    </p:spTree>
    <p:extLst>
      <p:ext uri="{BB962C8B-B14F-4D97-AF65-F5344CB8AC3E}">
        <p14:creationId xmlns:p14="http://schemas.microsoft.com/office/powerpoint/2010/main" val="190851041"/>
      </p:ext>
    </p:extLst>
  </p:cSld>
  <p:clrMapOvr>
    <a:masterClrMapping/>
  </p:clrMapOvr>
  <mc:AlternateContent xmlns:mc="http://schemas.openxmlformats.org/markup-compatibility/2006">
    <mc:Choice xmlns:p14="http://schemas.microsoft.com/office/powerpoint/2010/main" Requires="p14">
      <p:transition spd="slow" p14:dur="2000" advTm="117775"/>
    </mc:Choice>
    <mc:Fallback>
      <p:transition spd="slow" advTm="1177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9"/>
                </p:tgtEl>
              </p:cMediaNode>
            </p:audio>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888</TotalTime>
  <Words>765</Words>
  <Application>Microsoft Office PowerPoint</Application>
  <PresentationFormat>自定义</PresentationFormat>
  <Paragraphs>66</Paragraphs>
  <Slides>1</Slides>
  <Notes>1</Notes>
  <HiddenSlides>0</HiddenSlides>
  <MMClips>1</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Political Motivation behind  French Government's Endorsement for Electric Vehicles</dc:title>
  <dc:creator>Adele Hu</dc:creator>
  <cp:lastModifiedBy>Adele Hu</cp:lastModifiedBy>
  <cp:revision>14</cp:revision>
  <dcterms:created xsi:type="dcterms:W3CDTF">2020-04-27T05:03:26Z</dcterms:created>
  <dcterms:modified xsi:type="dcterms:W3CDTF">2020-04-27T19:51:57Z</dcterms:modified>
</cp:coreProperties>
</file>