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4660"/>
  </p:normalViewPr>
  <p:slideViewPr>
    <p:cSldViewPr snapToGrid="0">
      <p:cViewPr varScale="1">
        <p:scale>
          <a:sx n="21" d="100"/>
          <a:sy n="21" d="100"/>
        </p:scale>
        <p:origin x="1171" y="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5BDD7F0-4658-48DE-8967-36B1DEA5F49C}" type="datetimeFigureOut">
              <a:rPr lang="zh-CN" altLang="en-US" smtClean="0"/>
              <a:t>2020/4/27</a:t>
            </a:fld>
            <a:endParaRPr lang="zh-CN" altLang="en-US"/>
          </a:p>
        </p:txBody>
      </p:sp>
      <p:sp>
        <p:nvSpPr>
          <p:cNvPr id="4" name="幻灯片图像占位符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32A5F71-7BE1-4017-B9CF-614BBB4BC024}" type="slidenum">
              <a:rPr lang="zh-CN" altLang="en-US" smtClean="0"/>
              <a:t>‹#›</a:t>
            </a:fld>
            <a:endParaRPr lang="zh-CN" altLang="en-US"/>
          </a:p>
        </p:txBody>
      </p:sp>
    </p:spTree>
    <p:extLst>
      <p:ext uri="{BB962C8B-B14F-4D97-AF65-F5344CB8AC3E}">
        <p14:creationId xmlns:p14="http://schemas.microsoft.com/office/powerpoint/2010/main" val="588993435"/>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32A5F71-7BE1-4017-B9CF-614BBB4BC024}" type="slidenum">
              <a:rPr lang="zh-CN" altLang="en-US" smtClean="0"/>
              <a:t>1</a:t>
            </a:fld>
            <a:endParaRPr lang="zh-CN" altLang="en-US"/>
          </a:p>
        </p:txBody>
      </p:sp>
    </p:spTree>
    <p:extLst>
      <p:ext uri="{BB962C8B-B14F-4D97-AF65-F5344CB8AC3E}">
        <p14:creationId xmlns:p14="http://schemas.microsoft.com/office/powerpoint/2010/main" val="274032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zh-CN" altLang="en-US"/>
              <a:t>单击此处编辑母版标题样式</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293864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202864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322115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337890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zh-CN" altLang="en-US"/>
              <a:t>单击此处编辑母版标题样式</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218892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116894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zh-CN" altLang="en-US"/>
              <a:t>单击此处编辑母版文本样式</a:t>
            </a:r>
          </a:p>
        </p:txBody>
      </p:sp>
      <p:sp>
        <p:nvSpPr>
          <p:cNvPr id="4" name="Content Placeholder 3"/>
          <p:cNvSpPr>
            <a:spLocks noGrp="1"/>
          </p:cNvSpPr>
          <p:nvPr>
            <p:ph sz="half" idx="2"/>
          </p:nvPr>
        </p:nvSpPr>
        <p:spPr>
          <a:xfrm>
            <a:off x="2948339" y="11058863"/>
            <a:ext cx="18107995"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zh-CN" altLang="en-US"/>
              <a:t>单击此处编辑母版文本样式</a:t>
            </a:r>
          </a:p>
        </p:txBody>
      </p:sp>
      <p:sp>
        <p:nvSpPr>
          <p:cNvPr id="6" name="Content Placeholder 5"/>
          <p:cNvSpPr>
            <a:spLocks noGrp="1"/>
          </p:cNvSpPr>
          <p:nvPr>
            <p:ph sz="quarter" idx="4"/>
          </p:nvPr>
        </p:nvSpPr>
        <p:spPr>
          <a:xfrm>
            <a:off x="21669408" y="11058863"/>
            <a:ext cx="18197174"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177521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364388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60954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zh-CN" altLang="en-US"/>
              <a:t>单击此处编辑母版标题样式</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376227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zh-CN" altLang="en-US"/>
              <a:t>单击图标添加图片</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1415B78-10EF-476D-BEC0-422FD58BF2A2}" type="datetimeFigureOut">
              <a:rPr lang="zh-CN" altLang="en-US" smtClean="0"/>
              <a:t>2020/4/27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236364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E1415B78-10EF-476D-BEC0-422FD58BF2A2}" type="datetimeFigureOut">
              <a:rPr lang="zh-CN" altLang="en-US" smtClean="0"/>
              <a:t>2020/4/27</a:t>
            </a:fld>
            <a:endParaRPr lang="zh-CN" alt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4934036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5B5650C-21A9-47CB-AC6E-3F3E7B3B4DC4}"/>
              </a:ext>
            </a:extLst>
          </p:cNvPr>
          <p:cNvSpPr/>
          <p:nvPr/>
        </p:nvSpPr>
        <p:spPr>
          <a:xfrm>
            <a:off x="0" y="1"/>
            <a:ext cx="42803763" cy="575253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F3CC8E9-FA4F-42A6-A43B-2FD7E1EE8AC4}"/>
              </a:ext>
            </a:extLst>
          </p:cNvPr>
          <p:cNvSpPr>
            <a:spLocks noGrp="1"/>
          </p:cNvSpPr>
          <p:nvPr>
            <p:ph type="ctrTitle"/>
          </p:nvPr>
        </p:nvSpPr>
        <p:spPr>
          <a:xfrm>
            <a:off x="8824273" y="1485463"/>
            <a:ext cx="30941495" cy="2232843"/>
          </a:xfrm>
        </p:spPr>
        <p:txBody>
          <a:bodyPr>
            <a:noAutofit/>
          </a:bodyPr>
          <a:lstStyle/>
          <a:p>
            <a:r>
              <a:rPr lang="en-US" altLang="zh-CN" sz="8000" b="1" dirty="0">
                <a:latin typeface="Arial" panose="020B0604020202020204" pitchFamily="34" charset="0"/>
                <a:cs typeface="Arial" panose="020B0604020202020204" pitchFamily="34" charset="0"/>
              </a:rPr>
              <a:t>Measuring the Political Motivation behind </a:t>
            </a:r>
            <a:br>
              <a:rPr lang="en-US" altLang="zh-CN" sz="8000" b="1" dirty="0">
                <a:latin typeface="Arial" panose="020B0604020202020204" pitchFamily="34" charset="0"/>
                <a:cs typeface="Arial" panose="020B0604020202020204" pitchFamily="34" charset="0"/>
              </a:rPr>
            </a:br>
            <a:r>
              <a:rPr lang="en-US" altLang="zh-CN" sz="8000" b="1" dirty="0">
                <a:latin typeface="Arial" panose="020B0604020202020204" pitchFamily="34" charset="0"/>
                <a:cs typeface="Arial" panose="020B0604020202020204" pitchFamily="34" charset="0"/>
              </a:rPr>
              <a:t>French Government's Endorsement for Electric Vehicles</a:t>
            </a:r>
            <a:endParaRPr lang="zh-CN" altLang="en-US" sz="8000" b="1"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9E46FAFD-5C0A-491E-85DE-5C522CF96B9E}"/>
              </a:ext>
            </a:extLst>
          </p:cNvPr>
          <p:cNvSpPr>
            <a:spLocks noGrp="1"/>
          </p:cNvSpPr>
          <p:nvPr>
            <p:ph type="subTitle" idx="1"/>
          </p:nvPr>
        </p:nvSpPr>
        <p:spPr>
          <a:xfrm>
            <a:off x="9410851" y="4269701"/>
            <a:ext cx="30941495" cy="812883"/>
          </a:xfrm>
        </p:spPr>
        <p:txBody>
          <a:bodyPr>
            <a:normAutofit fontScale="92500" lnSpcReduction="10000"/>
          </a:bodyPr>
          <a:lstStyle/>
          <a:p>
            <a:r>
              <a:rPr lang="en-US" altLang="zh-CN" sz="6000" dirty="0"/>
              <a:t> Team Project by Hu, Xiaoyan for the </a:t>
            </a:r>
            <a:r>
              <a:rPr lang="en-US" altLang="zh-CN" sz="6000" i="1" dirty="0"/>
              <a:t>Course: Python Programming for Data Scientists, Hertie School</a:t>
            </a:r>
            <a:endParaRPr lang="zh-CN" altLang="en-US" sz="6000" i="1" dirty="0"/>
          </a:p>
        </p:txBody>
      </p:sp>
      <p:pic>
        <p:nvPicPr>
          <p:cNvPr id="8" name="图片 7">
            <a:extLst>
              <a:ext uri="{FF2B5EF4-FFF2-40B4-BE49-F238E27FC236}">
                <a16:creationId xmlns:a16="http://schemas.microsoft.com/office/drawing/2014/main" id="{3AE79208-D306-4D4D-804F-7F06BD8324D0}"/>
              </a:ext>
            </a:extLst>
          </p:cNvPr>
          <p:cNvPicPr>
            <a:picLocks noChangeAspect="1"/>
          </p:cNvPicPr>
          <p:nvPr/>
        </p:nvPicPr>
        <p:blipFill rotWithShape="1">
          <a:blip r:embed="rId5">
            <a:extLst>
              <a:ext uri="{28A0092B-C50C-407E-A947-70E740481C1C}">
                <a14:useLocalDpi xmlns:a14="http://schemas.microsoft.com/office/drawing/2010/main" val="0"/>
              </a:ext>
            </a:extLst>
          </a:blip>
          <a:srcRect t="11793" b="19989"/>
          <a:stretch/>
        </p:blipFill>
        <p:spPr>
          <a:xfrm>
            <a:off x="1419437" y="626455"/>
            <a:ext cx="6403209" cy="4717527"/>
          </a:xfrm>
          <a:prstGeom prst="rect">
            <a:avLst/>
          </a:prstGeom>
        </p:spPr>
      </p:pic>
      <p:sp>
        <p:nvSpPr>
          <p:cNvPr id="9" name="文本框 8">
            <a:extLst>
              <a:ext uri="{FF2B5EF4-FFF2-40B4-BE49-F238E27FC236}">
                <a16:creationId xmlns:a16="http://schemas.microsoft.com/office/drawing/2014/main" id="{6C5F1DFB-197E-41BD-BBA5-C629BE5A481A}"/>
              </a:ext>
            </a:extLst>
          </p:cNvPr>
          <p:cNvSpPr txBox="1"/>
          <p:nvPr/>
        </p:nvSpPr>
        <p:spPr>
          <a:xfrm>
            <a:off x="1346014" y="6518520"/>
            <a:ext cx="25454344" cy="5016758"/>
          </a:xfrm>
          <a:prstGeom prst="rect">
            <a:avLst/>
          </a:prstGeom>
          <a:noFill/>
        </p:spPr>
        <p:txBody>
          <a:bodyPr wrap="square" rtlCol="0">
            <a:spAutoFit/>
          </a:bodyPr>
          <a:lstStyle/>
          <a:p>
            <a:pPr algn="just"/>
            <a:endParaRPr lang="en-US" altLang="zh-CN" sz="4000" dirty="0">
              <a:latin typeface="Arial" panose="020B0604020202020204" pitchFamily="34" charset="0"/>
              <a:cs typeface="Arial" panose="020B0604020202020204" pitchFamily="34" charset="0"/>
            </a:endParaRPr>
          </a:p>
          <a:p>
            <a:pPr algn="just"/>
            <a:r>
              <a:rPr lang="en-US" altLang="zh-CN" sz="4000" dirty="0">
                <a:latin typeface="Arial" panose="020B0604020202020204" pitchFamily="34" charset="0"/>
                <a:cs typeface="Arial" panose="020B0604020202020204" pitchFamily="34" charset="0"/>
              </a:rPr>
              <a:t>In 2013, Bradley W. Lane and others identified two motivations for why governments seek to promote the electric car: risk management in response to ecological or energy concern versus industrial policy seeking an economic upgrade. He believed the French government lied in between these two positions. </a:t>
            </a:r>
          </a:p>
          <a:p>
            <a:pPr algn="just"/>
            <a:endParaRPr lang="en-US" altLang="zh-CN" sz="4000" dirty="0">
              <a:latin typeface="Arial" panose="020B0604020202020204" pitchFamily="34" charset="0"/>
              <a:cs typeface="Arial" panose="020B0604020202020204" pitchFamily="34" charset="0"/>
            </a:endParaRPr>
          </a:p>
          <a:p>
            <a:pPr algn="just"/>
            <a:endParaRPr lang="en-US" altLang="zh-CN" sz="4000" dirty="0">
              <a:latin typeface="Arial" panose="020B0604020202020204" pitchFamily="34" charset="0"/>
              <a:cs typeface="Arial" panose="020B0604020202020204" pitchFamily="34" charset="0"/>
            </a:endParaRPr>
          </a:p>
          <a:p>
            <a:pPr marL="914400" indent="-914400" algn="just">
              <a:buFont typeface="+mj-lt"/>
              <a:buAutoNum type="arabicPeriod"/>
            </a:pPr>
            <a:r>
              <a:rPr lang="en-US" altLang="zh-CN" sz="4000" dirty="0">
                <a:latin typeface="Arial" panose="020B0604020202020204" pitchFamily="34" charset="0"/>
                <a:cs typeface="Arial" panose="020B0604020202020204" pitchFamily="34" charset="0"/>
              </a:rPr>
              <a:t>Update Lane’s 2013 conclusion on French government’s political motivation;</a:t>
            </a:r>
          </a:p>
          <a:p>
            <a:pPr marL="914400" indent="-914400" algn="just">
              <a:buFont typeface="+mj-lt"/>
              <a:buAutoNum type="arabicPeriod"/>
            </a:pPr>
            <a:r>
              <a:rPr lang="en-US" altLang="zh-CN" sz="4000" dirty="0">
                <a:latin typeface="Arial" panose="020B0604020202020204" pitchFamily="34" charset="0"/>
                <a:cs typeface="Arial" panose="020B0604020202020204" pitchFamily="34" charset="0"/>
              </a:rPr>
              <a:t>Explore an alternative position articulation method other than the conventional human text reading approach.</a:t>
            </a:r>
            <a:endParaRPr lang="zh-CN" altLang="en-US" sz="4000" dirty="0">
              <a:latin typeface="Arial" panose="020B0604020202020204" pitchFamily="34" charset="0"/>
              <a:cs typeface="Arial" panose="020B0604020202020204" pitchFamily="34" charset="0"/>
            </a:endParaRPr>
          </a:p>
        </p:txBody>
      </p:sp>
      <p:cxnSp>
        <p:nvCxnSpPr>
          <p:cNvPr id="12" name="直接连接符 11">
            <a:extLst>
              <a:ext uri="{FF2B5EF4-FFF2-40B4-BE49-F238E27FC236}">
                <a16:creationId xmlns:a16="http://schemas.microsoft.com/office/drawing/2014/main" id="{49751D92-A848-4BE3-BB07-26E6C9ACF6CF}"/>
              </a:ext>
            </a:extLst>
          </p:cNvPr>
          <p:cNvCxnSpPr>
            <a:cxnSpLocks/>
          </p:cNvCxnSpPr>
          <p:nvPr/>
        </p:nvCxnSpPr>
        <p:spPr>
          <a:xfrm>
            <a:off x="870857" y="11904414"/>
            <a:ext cx="26205946" cy="0"/>
          </a:xfrm>
          <a:prstGeom prst="line">
            <a:avLst/>
          </a:prstGeom>
          <a:ln w="76200">
            <a:headEnd type="none" w="med" len="med"/>
            <a:tailEnd type="none" w="med" len="med"/>
          </a:ln>
        </p:spPr>
        <p:style>
          <a:lnRef idx="3">
            <a:schemeClr val="accent3"/>
          </a:lnRef>
          <a:fillRef idx="0">
            <a:schemeClr val="accent3"/>
          </a:fillRef>
          <a:effectRef idx="2">
            <a:schemeClr val="accent3"/>
          </a:effectRef>
          <a:fontRef idx="minor">
            <a:schemeClr val="tx1"/>
          </a:fontRef>
        </p:style>
      </p:cxnSp>
      <p:pic>
        <p:nvPicPr>
          <p:cNvPr id="14" name="图片 13" descr="手机屏幕截图&#10;&#10;描述已自动生成">
            <a:extLst>
              <a:ext uri="{FF2B5EF4-FFF2-40B4-BE49-F238E27FC236}">
                <a16:creationId xmlns:a16="http://schemas.microsoft.com/office/drawing/2014/main" id="{7923FA34-1C88-4FEF-B4C4-484D3891021F}"/>
              </a:ext>
            </a:extLst>
          </p:cNvPr>
          <p:cNvPicPr>
            <a:picLocks noChangeAspect="1"/>
          </p:cNvPicPr>
          <p:nvPr/>
        </p:nvPicPr>
        <p:blipFill rotWithShape="1">
          <a:blip r:embed="rId6">
            <a:extLst>
              <a:ext uri="{28A0092B-C50C-407E-A947-70E740481C1C}">
                <a14:useLocalDpi xmlns:a14="http://schemas.microsoft.com/office/drawing/2010/main" val="0"/>
              </a:ext>
            </a:extLst>
          </a:blip>
          <a:srcRect l="4784" r="4780" b="6376"/>
          <a:stretch/>
        </p:blipFill>
        <p:spPr>
          <a:xfrm>
            <a:off x="870857" y="13587323"/>
            <a:ext cx="25454344" cy="15266967"/>
          </a:xfrm>
          <a:prstGeom prst="rect">
            <a:avLst/>
          </a:prstGeom>
        </p:spPr>
      </p:pic>
      <p:pic>
        <p:nvPicPr>
          <p:cNvPr id="16" name="图片 15" descr="手机屏幕截图&#10;&#10;描述已自动生成">
            <a:extLst>
              <a:ext uri="{FF2B5EF4-FFF2-40B4-BE49-F238E27FC236}">
                <a16:creationId xmlns:a16="http://schemas.microsoft.com/office/drawing/2014/main" id="{C31371D6-4022-4BDF-B110-A31B6DB7E4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74637" y="6734482"/>
            <a:ext cx="15212960" cy="9426955"/>
          </a:xfrm>
          <a:prstGeom prst="rect">
            <a:avLst/>
          </a:prstGeom>
        </p:spPr>
      </p:pic>
      <p:sp>
        <p:nvSpPr>
          <p:cNvPr id="18" name="文本框 17">
            <a:extLst>
              <a:ext uri="{FF2B5EF4-FFF2-40B4-BE49-F238E27FC236}">
                <a16:creationId xmlns:a16="http://schemas.microsoft.com/office/drawing/2014/main" id="{931340C5-AFB4-4E6C-A46D-29549EB7F8CD}"/>
              </a:ext>
            </a:extLst>
          </p:cNvPr>
          <p:cNvSpPr txBox="1"/>
          <p:nvPr/>
        </p:nvSpPr>
        <p:spPr>
          <a:xfrm>
            <a:off x="8935694" y="12433300"/>
            <a:ext cx="9324669" cy="830997"/>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sz="4800" b="1" dirty="0"/>
              <a:t>Project Implementation and Results</a:t>
            </a:r>
            <a:endParaRPr lang="zh-CN" altLang="en-US" sz="4800" b="1" dirty="0"/>
          </a:p>
        </p:txBody>
      </p:sp>
      <p:sp>
        <p:nvSpPr>
          <p:cNvPr id="19" name="文本框 18">
            <a:extLst>
              <a:ext uri="{FF2B5EF4-FFF2-40B4-BE49-F238E27FC236}">
                <a16:creationId xmlns:a16="http://schemas.microsoft.com/office/drawing/2014/main" id="{DBBA373E-4EE8-443B-9806-1FB31866E26A}"/>
              </a:ext>
            </a:extLst>
          </p:cNvPr>
          <p:cNvSpPr txBox="1"/>
          <p:nvPr/>
        </p:nvSpPr>
        <p:spPr>
          <a:xfrm>
            <a:off x="31945929" y="16221787"/>
            <a:ext cx="7108228" cy="461665"/>
          </a:xfrm>
          <a:prstGeom prst="rect">
            <a:avLst/>
          </a:prstGeom>
          <a:noFill/>
        </p:spPr>
        <p:txBody>
          <a:bodyPr wrap="none" rtlCol="0">
            <a:spAutoFit/>
          </a:bodyPr>
          <a:lstStyle/>
          <a:p>
            <a:r>
              <a:rPr lang="en-US" altLang="zh-CN" sz="2400" dirty="0">
                <a:solidFill>
                  <a:schemeClr val="bg1">
                    <a:lumMod val="65000"/>
                  </a:schemeClr>
                </a:solidFill>
              </a:rPr>
              <a:t>Topic visualization using </a:t>
            </a:r>
            <a:r>
              <a:rPr lang="en-US" altLang="zh-CN" sz="2400" dirty="0" err="1">
                <a:solidFill>
                  <a:schemeClr val="bg1">
                    <a:lumMod val="65000"/>
                  </a:schemeClr>
                </a:solidFill>
              </a:rPr>
              <a:t>pyLDAvis</a:t>
            </a:r>
            <a:r>
              <a:rPr lang="en-US" altLang="zh-CN" sz="2400" dirty="0">
                <a:solidFill>
                  <a:schemeClr val="bg1">
                    <a:lumMod val="65000"/>
                  </a:schemeClr>
                </a:solidFill>
              </a:rPr>
              <a:t> on the tuned results</a:t>
            </a:r>
            <a:endParaRPr lang="zh-CN" altLang="en-US" sz="2400" dirty="0">
              <a:solidFill>
                <a:schemeClr val="bg1">
                  <a:lumMod val="65000"/>
                </a:schemeClr>
              </a:solidFill>
            </a:endParaRPr>
          </a:p>
        </p:txBody>
      </p:sp>
      <p:sp>
        <p:nvSpPr>
          <p:cNvPr id="20" name="文本框 19">
            <a:extLst>
              <a:ext uri="{FF2B5EF4-FFF2-40B4-BE49-F238E27FC236}">
                <a16:creationId xmlns:a16="http://schemas.microsoft.com/office/drawing/2014/main" id="{1E9C2356-7784-4DED-811F-F2611245CEFE}"/>
              </a:ext>
            </a:extLst>
          </p:cNvPr>
          <p:cNvSpPr txBox="1"/>
          <p:nvPr/>
        </p:nvSpPr>
        <p:spPr>
          <a:xfrm>
            <a:off x="31832210" y="17554643"/>
            <a:ext cx="6297814" cy="830997"/>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sz="4800" b="1" dirty="0"/>
              <a:t>Analysis and Conclusion</a:t>
            </a:r>
            <a:endParaRPr lang="zh-CN" altLang="en-US" sz="4800" b="1" dirty="0"/>
          </a:p>
        </p:txBody>
      </p:sp>
      <p:cxnSp>
        <p:nvCxnSpPr>
          <p:cNvPr id="22" name="直接连接符 21">
            <a:extLst>
              <a:ext uri="{FF2B5EF4-FFF2-40B4-BE49-F238E27FC236}">
                <a16:creationId xmlns:a16="http://schemas.microsoft.com/office/drawing/2014/main" id="{F9A991E8-E7F8-4F63-93ED-E2BC48217742}"/>
              </a:ext>
            </a:extLst>
          </p:cNvPr>
          <p:cNvCxnSpPr/>
          <p:nvPr/>
        </p:nvCxnSpPr>
        <p:spPr>
          <a:xfrm>
            <a:off x="27076803" y="6582315"/>
            <a:ext cx="0" cy="22869871"/>
          </a:xfrm>
          <a:prstGeom prst="line">
            <a:avLst/>
          </a:prstGeom>
          <a:ln w="76200"/>
        </p:spPr>
        <p:style>
          <a:lnRef idx="3">
            <a:schemeClr val="accent3"/>
          </a:lnRef>
          <a:fillRef idx="0">
            <a:schemeClr val="accent3"/>
          </a:fillRef>
          <a:effectRef idx="2">
            <a:schemeClr val="accent3"/>
          </a:effectRef>
          <a:fontRef idx="minor">
            <a:schemeClr val="tx1"/>
          </a:fontRef>
        </p:style>
      </p:cxnSp>
      <p:sp>
        <p:nvSpPr>
          <p:cNvPr id="25" name="文本框 24">
            <a:extLst>
              <a:ext uri="{FF2B5EF4-FFF2-40B4-BE49-F238E27FC236}">
                <a16:creationId xmlns:a16="http://schemas.microsoft.com/office/drawing/2014/main" id="{E7DB0350-678D-41A4-A9C7-686129E6DA32}"/>
              </a:ext>
            </a:extLst>
          </p:cNvPr>
          <p:cNvSpPr txBox="1"/>
          <p:nvPr/>
        </p:nvSpPr>
        <p:spPr>
          <a:xfrm>
            <a:off x="1497497" y="6243339"/>
            <a:ext cx="3174267" cy="707886"/>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none" rtlCol="0">
            <a:spAutoFit/>
          </a:bodyPr>
          <a:lstStyle/>
          <a:p>
            <a:pPr algn="just"/>
            <a:r>
              <a:rPr lang="en-US" altLang="zh-CN" sz="4000" b="1" dirty="0">
                <a:latin typeface="Arial" panose="020B0604020202020204" pitchFamily="34" charset="0"/>
                <a:cs typeface="Arial" panose="020B0604020202020204" pitchFamily="34" charset="0"/>
              </a:rPr>
              <a:t>Background</a:t>
            </a:r>
            <a:endParaRPr lang="en-US" altLang="zh-CN" sz="4000"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1E6E01F4-894B-4B92-9791-B30F819D421B}"/>
              </a:ext>
            </a:extLst>
          </p:cNvPr>
          <p:cNvSpPr txBox="1"/>
          <p:nvPr/>
        </p:nvSpPr>
        <p:spPr>
          <a:xfrm>
            <a:off x="1497497" y="9343499"/>
            <a:ext cx="5202065" cy="707886"/>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none" rtlCol="0">
            <a:spAutoFit/>
          </a:bodyPr>
          <a:lstStyle/>
          <a:p>
            <a:pPr algn="just"/>
            <a:r>
              <a:rPr lang="en-US" altLang="zh-CN" sz="4000" b="1" dirty="0">
                <a:latin typeface="Arial" panose="020B0604020202020204" pitchFamily="34" charset="0"/>
                <a:cs typeface="Arial" panose="020B0604020202020204" pitchFamily="34" charset="0"/>
              </a:rPr>
              <a:t>Research Motivation</a:t>
            </a:r>
            <a:endParaRPr lang="en-US" altLang="zh-CN" sz="4000" dirty="0">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D27DB7DC-7EFC-4763-A8D4-B67073A2E678}"/>
              </a:ext>
            </a:extLst>
          </p:cNvPr>
          <p:cNvSpPr txBox="1"/>
          <p:nvPr/>
        </p:nvSpPr>
        <p:spPr>
          <a:xfrm>
            <a:off x="27665918" y="18862158"/>
            <a:ext cx="14205096" cy="11172289"/>
          </a:xfrm>
          <a:prstGeom prst="rect">
            <a:avLst/>
          </a:prstGeom>
          <a:noFill/>
        </p:spPr>
        <p:txBody>
          <a:bodyPr wrap="square" rtlCol="0">
            <a:spAutoFit/>
          </a:bodyPr>
          <a:lstStyle/>
          <a:p>
            <a:pPr marL="742950" indent="-742950" algn="just">
              <a:buFont typeface="+mj-lt"/>
              <a:buAutoNum type="arabicPeriod"/>
            </a:pPr>
            <a:r>
              <a:rPr lang="en-US" altLang="zh-CN" sz="4000" dirty="0"/>
              <a:t>This project finds that although the political motivation of the French government behind its electric vehicle policy remains mixed judging from publications of this government, </a:t>
            </a:r>
            <a:r>
              <a:rPr lang="en-US" altLang="zh-CN" sz="4000" b="1" dirty="0"/>
              <a:t>the eager for industrial transition upgrade outweighs environmental concerns. </a:t>
            </a:r>
          </a:p>
          <a:p>
            <a:pPr marL="742950" indent="-742950" algn="just">
              <a:buFont typeface="+mj-lt"/>
              <a:buAutoNum type="arabicPeriod"/>
            </a:pPr>
            <a:endParaRPr lang="en-US" altLang="zh-CN" sz="4000" dirty="0"/>
          </a:p>
          <a:p>
            <a:pPr marL="742950" indent="-742950" algn="just">
              <a:buFont typeface="+mj-lt"/>
              <a:buAutoNum type="arabicPeriod"/>
            </a:pPr>
            <a:r>
              <a:rPr lang="en-US" altLang="zh-CN" sz="4000" b="1" dirty="0"/>
              <a:t>environment issues </a:t>
            </a:r>
            <a:r>
              <a:rPr lang="en-US" altLang="zh-CN" sz="4000" dirty="0"/>
              <a:t>is associated with many topics and thus is maybe a </a:t>
            </a:r>
            <a:r>
              <a:rPr lang="en-US" altLang="zh-CN" sz="4000" b="1" dirty="0"/>
              <a:t>more wide-spread concern </a:t>
            </a:r>
            <a:r>
              <a:rPr lang="en-US" altLang="zh-CN" sz="4000" dirty="0"/>
              <a:t>of the French government. However, on concrete working projects, policymakers probably still let national industrial transition occupy much of their mind. </a:t>
            </a:r>
          </a:p>
          <a:p>
            <a:endParaRPr lang="zh-CN" altLang="zh-CN" sz="4000" dirty="0"/>
          </a:p>
          <a:p>
            <a:pPr algn="just"/>
            <a:r>
              <a:rPr lang="en-US" altLang="zh-CN" sz="4000" dirty="0"/>
              <a:t>Both Scrapy and LDA are easily scalable and can be adapted to future research of a similar nature with a much bigger corpus. However, it still leaves an open question on how much domain knowledge is still required to select the right text for machine analysis or the “truth” will ultimately reveal itself as long as we feed the algorithm with enough data.  </a:t>
            </a:r>
          </a:p>
          <a:p>
            <a:endParaRPr lang="zh-CN" altLang="en-US" sz="4000" dirty="0"/>
          </a:p>
        </p:txBody>
      </p:sp>
      <p:pic>
        <p:nvPicPr>
          <p:cNvPr id="42" name="音频 41">
            <a:hlinkClick r:id="" action="ppaction://media"/>
            <a:extLst>
              <a:ext uri="{FF2B5EF4-FFF2-40B4-BE49-F238E27FC236}">
                <a16:creationId xmlns:a16="http://schemas.microsoft.com/office/drawing/2014/main" id="{1FDC4C24-73E3-4A64-8A7D-7E987F9D779B}"/>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42316400" y="29787850"/>
            <a:ext cx="271463" cy="271463"/>
          </a:xfrm>
          <a:prstGeom prst="rect">
            <a:avLst/>
          </a:prstGeom>
        </p:spPr>
      </p:pic>
    </p:spTree>
    <p:extLst>
      <p:ext uri="{BB962C8B-B14F-4D97-AF65-F5344CB8AC3E}">
        <p14:creationId xmlns:p14="http://schemas.microsoft.com/office/powerpoint/2010/main" val="190851041"/>
      </p:ext>
    </p:extLst>
  </p:cSld>
  <p:clrMapOvr>
    <a:masterClrMapping/>
  </p:clrMapOvr>
  <mc:AlternateContent xmlns:mc="http://schemas.openxmlformats.org/markup-compatibility/2006" xmlns:p14="http://schemas.microsoft.com/office/powerpoint/2010/main">
    <mc:Choice Requires="p14">
      <p:transition spd="slow" p14:dur="2000" advTm="118990"/>
    </mc:Choice>
    <mc:Fallback xmlns="">
      <p:transition spd="slow" advTm="1189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2"/>
                </p:tgtEl>
              </p:cMediaNode>
            </p:audio>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851</TotalTime>
  <Words>270</Words>
  <Application>Microsoft Office PowerPoint</Application>
  <PresentationFormat>自定义</PresentationFormat>
  <Paragraphs>19</Paragraphs>
  <Slides>1</Slides>
  <Notes>1</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Arial</vt:lpstr>
      <vt:lpstr>Calibri</vt:lpstr>
      <vt:lpstr>Calibri Light</vt:lpstr>
      <vt:lpstr>Office 主题​​</vt:lpstr>
      <vt:lpstr>Measuring the Political Motivation behind  French Government's Endorsement for Electric Vehicles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Adele Hu</dc:creator>
  <cp:lastModifiedBy>Adele Hu</cp:lastModifiedBy>
  <cp:revision>13</cp:revision>
  <dcterms:created xsi:type="dcterms:W3CDTF">2020-04-26T11:37:32Z</dcterms:created>
  <dcterms:modified xsi:type="dcterms:W3CDTF">2020-04-27T14:00:43Z</dcterms:modified>
</cp:coreProperties>
</file>