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42803763" cy="3027521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94660"/>
  </p:normalViewPr>
  <p:slideViewPr>
    <p:cSldViewPr snapToGrid="0">
      <p:cViewPr>
        <p:scale>
          <a:sx n="20" d="100"/>
          <a:sy n="20" d="100"/>
        </p:scale>
        <p:origin x="1293" y="123"/>
      </p:cViewPr>
      <p:guideLst/>
    </p:cSldViewPr>
  </p:slideViewPr>
  <p:notesTextViewPr>
    <p:cViewPr>
      <p:scale>
        <a:sx n="1" d="1"/>
        <a:sy n="1" d="1"/>
      </p:scale>
      <p:origin x="0" y="-2645"/>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5BDD7F0-4658-48DE-8967-36B1DEA5F49C}" type="datetimeFigureOut">
              <a:rPr lang="zh-CN" altLang="en-US" smtClean="0"/>
              <a:t>2020/4/26</a:t>
            </a:fld>
            <a:endParaRPr lang="zh-CN" altLang="en-US"/>
          </a:p>
        </p:txBody>
      </p:sp>
      <p:sp>
        <p:nvSpPr>
          <p:cNvPr id="4" name="幻灯片图像占位符 3"/>
          <p:cNvSpPr>
            <a:spLocks noGrp="1" noRot="1" noChangeAspect="1"/>
          </p:cNvSpPr>
          <p:nvPr>
            <p:ph type="sldImg" idx="2"/>
          </p:nvPr>
        </p:nvSpPr>
        <p:spPr>
          <a:xfrm>
            <a:off x="2935288" y="857250"/>
            <a:ext cx="3273425"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B32A5F71-7BE1-4017-B9CF-614BBB4BC024}" type="slidenum">
              <a:rPr lang="zh-CN" altLang="en-US" smtClean="0"/>
              <a:t>‹#›</a:t>
            </a:fld>
            <a:endParaRPr lang="zh-CN" altLang="en-US"/>
          </a:p>
        </p:txBody>
      </p:sp>
    </p:spTree>
    <p:extLst>
      <p:ext uri="{BB962C8B-B14F-4D97-AF65-F5344CB8AC3E}">
        <p14:creationId xmlns:p14="http://schemas.microsoft.com/office/powerpoint/2010/main" val="588993435"/>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rtl="0"/>
            <a:r>
              <a:rPr lang="en-US" altLang="zh-CN" sz="4603" kern="1200" dirty="0">
                <a:solidFill>
                  <a:schemeClr val="tx1"/>
                </a:solidFill>
                <a:effectLst/>
                <a:latin typeface="+mn-lt"/>
                <a:ea typeface="+mn-ea"/>
                <a:cs typeface="+mn-cs"/>
              </a:rPr>
              <a:t>Hi, this is Adele </a:t>
            </a:r>
          </a:p>
          <a:p>
            <a:pPr rtl="0"/>
            <a:r>
              <a:rPr lang="en-US" altLang="zh-CN" sz="4603" kern="1200" dirty="0">
                <a:solidFill>
                  <a:schemeClr val="tx1"/>
                </a:solidFill>
                <a:effectLst/>
                <a:latin typeface="+mn-lt"/>
                <a:ea typeface="+mn-ea"/>
                <a:cs typeface="+mn-cs"/>
              </a:rPr>
              <a:t> </a:t>
            </a:r>
          </a:p>
          <a:p>
            <a:pPr rtl="0"/>
            <a:r>
              <a:rPr lang="en-US" altLang="zh-CN" sz="4603" kern="1200" dirty="0">
                <a:solidFill>
                  <a:schemeClr val="tx1"/>
                </a:solidFill>
                <a:effectLst/>
                <a:latin typeface="+mn-lt"/>
                <a:ea typeface="+mn-ea"/>
                <a:cs typeface="+mn-cs"/>
              </a:rPr>
              <a:t>Thanks for listening to my project presentation for the course Python Programming for Data Scientists at Hertie School</a:t>
            </a:r>
          </a:p>
          <a:p>
            <a:pPr rtl="0"/>
            <a:r>
              <a:rPr lang="en-US" altLang="zh-CN" sz="4603" kern="1200" dirty="0">
                <a:solidFill>
                  <a:schemeClr val="tx1"/>
                </a:solidFill>
                <a:effectLst/>
                <a:latin typeface="+mn-lt"/>
                <a:ea typeface="+mn-ea"/>
                <a:cs typeface="+mn-cs"/>
              </a:rPr>
              <a:t> </a:t>
            </a:r>
          </a:p>
          <a:p>
            <a:pPr rtl="0"/>
            <a:r>
              <a:rPr lang="en-US" altLang="zh-CN" sz="4603" kern="1200" dirty="0">
                <a:solidFill>
                  <a:schemeClr val="tx1"/>
                </a:solidFill>
                <a:effectLst/>
                <a:latin typeface="+mn-lt"/>
                <a:ea typeface="+mn-ea"/>
                <a:cs typeface="+mn-cs"/>
              </a:rPr>
              <a:t>Public policies are often out of mixed motivation. If we don't want to read hundreds of press release, meeting notes and speeches on our own, how can we know what's in the mind of policymakers?</a:t>
            </a:r>
          </a:p>
          <a:p>
            <a:pPr rtl="0"/>
            <a:r>
              <a:rPr lang="en-US" altLang="zh-CN" sz="4603" kern="1200" dirty="0">
                <a:solidFill>
                  <a:schemeClr val="tx1"/>
                </a:solidFill>
                <a:effectLst/>
                <a:latin typeface="+mn-lt"/>
                <a:ea typeface="+mn-ea"/>
                <a:cs typeface="+mn-cs"/>
              </a:rPr>
              <a:t> </a:t>
            </a:r>
          </a:p>
          <a:p>
            <a:pPr rtl="0"/>
            <a:r>
              <a:rPr lang="en-US" altLang="zh-CN" sz="4603" kern="1200" dirty="0">
                <a:solidFill>
                  <a:schemeClr val="tx1"/>
                </a:solidFill>
                <a:effectLst/>
                <a:latin typeface="+mn-lt"/>
                <a:ea typeface="+mn-ea"/>
                <a:cs typeface="+mn-cs"/>
              </a:rPr>
              <a:t>This project aims at exploring an alternative with the case study "on Political motivation behind French government's endorsement for the electric vehicle industry". I divide my project implementation into three parts:</a:t>
            </a:r>
          </a:p>
          <a:p>
            <a:pPr rtl="0" fontAlgn="ctr"/>
            <a:r>
              <a:rPr lang="en-US" altLang="zh-CN" sz="4603" b="0" i="0" kern="1200" dirty="0">
                <a:solidFill>
                  <a:schemeClr val="tx1"/>
                </a:solidFill>
                <a:effectLst/>
                <a:latin typeface="+mn-lt"/>
                <a:ea typeface="+mn-ea"/>
                <a:cs typeface="+mn-cs"/>
              </a:rPr>
              <a:t>Crawl all relevant documents from the French government website using the </a:t>
            </a:r>
            <a:r>
              <a:rPr lang="en-US" altLang="zh-CN" sz="4603" b="0" i="0" kern="1200" dirty="0" err="1">
                <a:solidFill>
                  <a:schemeClr val="tx1"/>
                </a:solidFill>
                <a:effectLst/>
                <a:latin typeface="+mn-lt"/>
                <a:ea typeface="+mn-ea"/>
                <a:cs typeface="+mn-cs"/>
              </a:rPr>
              <a:t>scrapy</a:t>
            </a:r>
            <a:r>
              <a:rPr lang="en-US" altLang="zh-CN" sz="4603" b="0" i="0" kern="1200" dirty="0">
                <a:solidFill>
                  <a:schemeClr val="tx1"/>
                </a:solidFill>
                <a:effectLst/>
                <a:latin typeface="+mn-lt"/>
                <a:ea typeface="+mn-ea"/>
                <a:cs typeface="+mn-cs"/>
              </a:rPr>
              <a:t> library</a:t>
            </a:r>
          </a:p>
          <a:p>
            <a:pPr rtl="0" fontAlgn="ctr"/>
            <a:r>
              <a:rPr lang="en-US" altLang="zh-CN" sz="4603" b="0" i="0" kern="1200" dirty="0">
                <a:solidFill>
                  <a:schemeClr val="tx1"/>
                </a:solidFill>
                <a:effectLst/>
                <a:latin typeface="+mn-lt"/>
                <a:ea typeface="+mn-ea"/>
                <a:cs typeface="+mn-cs"/>
              </a:rPr>
              <a:t>discover the hidden relations between terms and topics by constructing a latent </a:t>
            </a:r>
            <a:r>
              <a:rPr lang="en-US" altLang="zh-CN" sz="4603" b="0" i="0" kern="1200" dirty="0" err="1">
                <a:solidFill>
                  <a:schemeClr val="tx1"/>
                </a:solidFill>
                <a:effectLst/>
                <a:latin typeface="+mn-lt"/>
                <a:ea typeface="+mn-ea"/>
                <a:cs typeface="+mn-cs"/>
              </a:rPr>
              <a:t>dirichlet</a:t>
            </a:r>
            <a:r>
              <a:rPr lang="en-US" altLang="zh-CN" sz="4603" b="0" i="0" kern="1200" dirty="0">
                <a:solidFill>
                  <a:schemeClr val="tx1"/>
                </a:solidFill>
                <a:effectLst/>
                <a:latin typeface="+mn-lt"/>
                <a:ea typeface="+mn-ea"/>
                <a:cs typeface="+mn-cs"/>
              </a:rPr>
              <a:t> allocation topic modeling with gensim library </a:t>
            </a:r>
          </a:p>
          <a:p>
            <a:pPr rtl="0" fontAlgn="ctr"/>
            <a:r>
              <a:rPr lang="en-US" altLang="zh-CN" sz="4603" b="0" i="0" kern="1200" dirty="0">
                <a:solidFill>
                  <a:schemeClr val="tx1"/>
                </a:solidFill>
                <a:effectLst/>
                <a:latin typeface="+mn-lt"/>
                <a:ea typeface="+mn-ea"/>
                <a:cs typeface="+mn-cs"/>
              </a:rPr>
              <a:t>Visualize the findings with </a:t>
            </a:r>
            <a:r>
              <a:rPr lang="en-US" altLang="zh-CN" sz="4603" b="0" i="0" kern="1200" dirty="0" err="1">
                <a:solidFill>
                  <a:schemeClr val="tx1"/>
                </a:solidFill>
                <a:effectLst/>
                <a:latin typeface="+mn-lt"/>
                <a:ea typeface="+mn-ea"/>
                <a:cs typeface="+mn-cs"/>
              </a:rPr>
              <a:t>pyLDAvis</a:t>
            </a:r>
            <a:r>
              <a:rPr lang="en-US" altLang="zh-CN" sz="4603" b="0" i="0" kern="1200" dirty="0">
                <a:solidFill>
                  <a:schemeClr val="tx1"/>
                </a:solidFill>
                <a:effectLst/>
                <a:latin typeface="+mn-lt"/>
                <a:ea typeface="+mn-ea"/>
                <a:cs typeface="+mn-cs"/>
              </a:rPr>
              <a:t> package, showing the proportion of each topic in the corpus and their relative distance</a:t>
            </a:r>
          </a:p>
          <a:p>
            <a:pPr rtl="0"/>
            <a:r>
              <a:rPr lang="en-US" altLang="zh-CN" sz="4603" kern="1200" dirty="0">
                <a:solidFill>
                  <a:schemeClr val="tx1"/>
                </a:solidFill>
                <a:effectLst/>
                <a:latin typeface="+mn-lt"/>
                <a:ea typeface="+mn-ea"/>
                <a:cs typeface="+mn-cs"/>
              </a:rPr>
              <a:t> </a:t>
            </a:r>
          </a:p>
          <a:p>
            <a:pPr rtl="0"/>
            <a:r>
              <a:rPr lang="en-US" altLang="zh-CN" sz="4603" kern="1200" dirty="0">
                <a:solidFill>
                  <a:schemeClr val="tx1"/>
                </a:solidFill>
                <a:effectLst/>
                <a:latin typeface="+mn-lt"/>
                <a:ea typeface="+mn-ea"/>
                <a:cs typeface="+mn-cs"/>
              </a:rPr>
              <a:t>On the right hand side of the poster, you can see a screen shot of the interactive graph generated with </a:t>
            </a:r>
            <a:r>
              <a:rPr lang="en-US" altLang="zh-CN" sz="4603" kern="1200" dirty="0" err="1">
                <a:solidFill>
                  <a:schemeClr val="tx1"/>
                </a:solidFill>
                <a:effectLst/>
                <a:latin typeface="+mn-lt"/>
                <a:ea typeface="+mn-ea"/>
                <a:cs typeface="+mn-cs"/>
              </a:rPr>
              <a:t>pyLDAvis</a:t>
            </a:r>
            <a:r>
              <a:rPr lang="en-US" altLang="zh-CN" sz="4603" kern="1200" dirty="0">
                <a:solidFill>
                  <a:schemeClr val="tx1"/>
                </a:solidFill>
                <a:effectLst/>
                <a:latin typeface="+mn-lt"/>
                <a:ea typeface="+mn-ea"/>
                <a:cs typeface="+mn-cs"/>
              </a:rPr>
              <a:t> package.</a:t>
            </a:r>
          </a:p>
          <a:p>
            <a:pPr rtl="0"/>
            <a:r>
              <a:rPr lang="zh-CN" altLang="zh-CN" sz="4603" kern="1200" dirty="0">
                <a:solidFill>
                  <a:schemeClr val="tx1"/>
                </a:solidFill>
                <a:effectLst/>
                <a:latin typeface="+mn-lt"/>
                <a:ea typeface="+mn-ea"/>
                <a:cs typeface="+mn-cs"/>
              </a:rPr>
              <a:t> </a:t>
            </a:r>
          </a:p>
          <a:p>
            <a:pPr rtl="0"/>
            <a:r>
              <a:rPr lang="en-US" altLang="zh-CN" sz="4603" kern="1200" dirty="0">
                <a:solidFill>
                  <a:schemeClr val="tx1"/>
                </a:solidFill>
                <a:effectLst/>
                <a:latin typeface="+mn-lt"/>
                <a:ea typeface="+mn-ea"/>
                <a:cs typeface="+mn-cs"/>
              </a:rPr>
              <a:t>This project finds that there is a high concentration of industry related terms in topic one, shown as the biggest red circle. It implies that government eagerness to plan an industrial upgrade probably outweighs ecological concerns. E</a:t>
            </a:r>
            <a:r>
              <a:rPr lang="zh-CN" altLang="zh-CN" sz="4603" kern="1200" dirty="0">
                <a:solidFill>
                  <a:schemeClr val="tx1"/>
                </a:solidFill>
                <a:effectLst/>
                <a:latin typeface="+mn-lt"/>
                <a:ea typeface="+mn-ea"/>
                <a:cs typeface="+mn-cs"/>
              </a:rPr>
              <a:t>nvironment</a:t>
            </a:r>
            <a:r>
              <a:rPr lang="en-US" altLang="zh-CN" sz="4603" kern="1200" dirty="0">
                <a:solidFill>
                  <a:schemeClr val="tx1"/>
                </a:solidFill>
                <a:effectLst/>
                <a:latin typeface="+mn-lt"/>
                <a:ea typeface="+mn-ea"/>
                <a:cs typeface="+mn-cs"/>
              </a:rPr>
              <a:t> related terms</a:t>
            </a:r>
            <a:r>
              <a:rPr lang="zh-CN" altLang="zh-CN" sz="4603" kern="1200" dirty="0">
                <a:solidFill>
                  <a:schemeClr val="tx1"/>
                </a:solidFill>
                <a:effectLst/>
                <a:latin typeface="+mn-lt"/>
                <a:ea typeface="+mn-ea"/>
                <a:cs typeface="+mn-cs"/>
              </a:rPr>
              <a:t> </a:t>
            </a:r>
            <a:r>
              <a:rPr lang="en-US" altLang="zh-CN" sz="4603" kern="1200" dirty="0">
                <a:solidFill>
                  <a:schemeClr val="tx1"/>
                </a:solidFill>
                <a:effectLst/>
                <a:latin typeface="+mn-lt"/>
                <a:ea typeface="+mn-ea"/>
                <a:cs typeface="+mn-cs"/>
              </a:rPr>
              <a:t>are</a:t>
            </a:r>
            <a:r>
              <a:rPr lang="zh-CN" altLang="zh-CN" sz="4603" kern="1200" dirty="0">
                <a:solidFill>
                  <a:schemeClr val="tx1"/>
                </a:solidFill>
                <a:effectLst/>
                <a:latin typeface="+mn-lt"/>
                <a:ea typeface="+mn-ea"/>
                <a:cs typeface="+mn-cs"/>
              </a:rPr>
              <a:t> </a:t>
            </a:r>
            <a:r>
              <a:rPr lang="en-US" altLang="zh-CN" sz="4603" kern="1200" dirty="0">
                <a:solidFill>
                  <a:schemeClr val="tx1"/>
                </a:solidFill>
                <a:effectLst/>
                <a:latin typeface="+mn-lt"/>
                <a:ea typeface="+mn-ea"/>
                <a:cs typeface="+mn-cs"/>
              </a:rPr>
              <a:t>more widely and equally </a:t>
            </a:r>
            <a:r>
              <a:rPr lang="zh-CN" altLang="zh-CN" sz="4603" kern="1200" dirty="0">
                <a:solidFill>
                  <a:schemeClr val="tx1"/>
                </a:solidFill>
                <a:effectLst/>
                <a:latin typeface="+mn-lt"/>
                <a:ea typeface="+mn-ea"/>
                <a:cs typeface="+mn-cs"/>
              </a:rPr>
              <a:t>associated with </a:t>
            </a:r>
            <a:r>
              <a:rPr lang="en-US" altLang="zh-CN" sz="4603" kern="1200" dirty="0">
                <a:solidFill>
                  <a:schemeClr val="tx1"/>
                </a:solidFill>
                <a:effectLst/>
                <a:latin typeface="+mn-lt"/>
                <a:ea typeface="+mn-ea"/>
                <a:cs typeface="+mn-cs"/>
              </a:rPr>
              <a:t>high ranking </a:t>
            </a:r>
            <a:r>
              <a:rPr lang="zh-CN" altLang="zh-CN" sz="4603" kern="1200" dirty="0">
                <a:solidFill>
                  <a:schemeClr val="tx1"/>
                </a:solidFill>
                <a:effectLst/>
                <a:latin typeface="+mn-lt"/>
                <a:ea typeface="+mn-ea"/>
                <a:cs typeface="+mn-cs"/>
              </a:rPr>
              <a:t>topics</a:t>
            </a:r>
            <a:r>
              <a:rPr lang="en-US" altLang="zh-CN" sz="4603" kern="1200" dirty="0">
                <a:solidFill>
                  <a:schemeClr val="tx1"/>
                </a:solidFill>
                <a:effectLst/>
                <a:latin typeface="+mn-lt"/>
                <a:ea typeface="+mn-ea"/>
                <a:cs typeface="+mn-cs"/>
              </a:rPr>
              <a:t>.</a:t>
            </a:r>
            <a:r>
              <a:rPr lang="zh-CN" altLang="zh-CN" sz="4603" kern="1200" dirty="0">
                <a:solidFill>
                  <a:schemeClr val="tx1"/>
                </a:solidFill>
                <a:effectLst/>
                <a:latin typeface="+mn-lt"/>
                <a:ea typeface="+mn-ea"/>
                <a:cs typeface="+mn-cs"/>
              </a:rPr>
              <a:t> </a:t>
            </a:r>
            <a:r>
              <a:rPr lang="en-US" altLang="zh-CN" sz="4603" kern="1200" dirty="0">
                <a:solidFill>
                  <a:schemeClr val="tx1"/>
                </a:solidFill>
                <a:effectLst/>
                <a:latin typeface="+mn-lt"/>
                <a:ea typeface="+mn-ea"/>
                <a:cs typeface="+mn-cs"/>
              </a:rPr>
              <a:t>T</a:t>
            </a:r>
            <a:r>
              <a:rPr lang="zh-CN" altLang="zh-CN" sz="4603" kern="1200" dirty="0">
                <a:solidFill>
                  <a:schemeClr val="tx1"/>
                </a:solidFill>
                <a:effectLst/>
                <a:latin typeface="+mn-lt"/>
                <a:ea typeface="+mn-ea"/>
                <a:cs typeface="+mn-cs"/>
              </a:rPr>
              <a:t>hus</a:t>
            </a:r>
            <a:r>
              <a:rPr lang="en-US" altLang="zh-CN" sz="4603" kern="1200" dirty="0">
                <a:solidFill>
                  <a:schemeClr val="tx1"/>
                </a:solidFill>
                <a:effectLst/>
                <a:latin typeface="+mn-lt"/>
                <a:ea typeface="+mn-ea"/>
                <a:cs typeface="+mn-cs"/>
              </a:rPr>
              <a:t>, it is</a:t>
            </a:r>
            <a:r>
              <a:rPr lang="zh-CN" altLang="zh-CN" sz="4603" kern="1200" dirty="0">
                <a:solidFill>
                  <a:schemeClr val="tx1"/>
                </a:solidFill>
                <a:effectLst/>
                <a:latin typeface="+mn-lt"/>
                <a:ea typeface="+mn-ea"/>
                <a:cs typeface="+mn-cs"/>
              </a:rPr>
              <a:t> maybe a more </a:t>
            </a:r>
            <a:r>
              <a:rPr lang="en-US" altLang="zh-CN" sz="4603" kern="1200" dirty="0" err="1">
                <a:solidFill>
                  <a:schemeClr val="tx1"/>
                </a:solidFill>
                <a:effectLst/>
                <a:latin typeface="+mn-lt"/>
                <a:ea typeface="+mn-ea"/>
                <a:cs typeface="+mn-cs"/>
              </a:rPr>
              <a:t>prevalant</a:t>
            </a:r>
            <a:r>
              <a:rPr lang="zh-CN" altLang="zh-CN" sz="4603" kern="1200" dirty="0">
                <a:solidFill>
                  <a:schemeClr val="tx1"/>
                </a:solidFill>
                <a:effectLst/>
                <a:latin typeface="+mn-lt"/>
                <a:ea typeface="+mn-ea"/>
                <a:cs typeface="+mn-cs"/>
              </a:rPr>
              <a:t> </a:t>
            </a:r>
            <a:r>
              <a:rPr lang="en-US" altLang="zh-CN" sz="4603" kern="1200" dirty="0">
                <a:solidFill>
                  <a:schemeClr val="tx1"/>
                </a:solidFill>
                <a:effectLst/>
                <a:latin typeface="+mn-lt"/>
                <a:ea typeface="+mn-ea"/>
                <a:cs typeface="+mn-cs"/>
              </a:rPr>
              <a:t>theme</a:t>
            </a:r>
            <a:r>
              <a:rPr lang="zh-CN" altLang="zh-CN" sz="4603" kern="1200" dirty="0">
                <a:solidFill>
                  <a:schemeClr val="tx1"/>
                </a:solidFill>
                <a:effectLst/>
                <a:latin typeface="+mn-lt"/>
                <a:ea typeface="+mn-ea"/>
                <a:cs typeface="+mn-cs"/>
              </a:rPr>
              <a:t> </a:t>
            </a:r>
            <a:r>
              <a:rPr lang="en-US" altLang="zh-CN" sz="4603" kern="1200" dirty="0">
                <a:solidFill>
                  <a:schemeClr val="tx1"/>
                </a:solidFill>
                <a:effectLst/>
                <a:latin typeface="+mn-lt"/>
                <a:ea typeface="+mn-ea"/>
                <a:cs typeface="+mn-cs"/>
              </a:rPr>
              <a:t>for</a:t>
            </a:r>
            <a:r>
              <a:rPr lang="zh-CN" altLang="zh-CN" sz="4603" kern="1200" dirty="0">
                <a:solidFill>
                  <a:schemeClr val="tx1"/>
                </a:solidFill>
                <a:effectLst/>
                <a:latin typeface="+mn-lt"/>
                <a:ea typeface="+mn-ea"/>
                <a:cs typeface="+mn-cs"/>
              </a:rPr>
              <a:t> the French government. </a:t>
            </a:r>
          </a:p>
          <a:p>
            <a:pPr rtl="0"/>
            <a:r>
              <a:rPr lang="zh-CN" altLang="zh-CN" sz="4603" kern="1200" dirty="0">
                <a:solidFill>
                  <a:schemeClr val="tx1"/>
                </a:solidFill>
                <a:effectLst/>
                <a:latin typeface="+mn-lt"/>
                <a:ea typeface="+mn-ea"/>
                <a:cs typeface="+mn-cs"/>
              </a:rPr>
              <a:t> </a:t>
            </a:r>
          </a:p>
          <a:p>
            <a:pPr rtl="0"/>
            <a:r>
              <a:rPr lang="zh-CN" altLang="zh-CN" sz="4603" kern="1200" dirty="0">
                <a:solidFill>
                  <a:schemeClr val="tx1"/>
                </a:solidFill>
                <a:effectLst/>
                <a:latin typeface="+mn-lt"/>
                <a:ea typeface="+mn-ea"/>
                <a:cs typeface="+mn-cs"/>
              </a:rPr>
              <a:t>Both Scrapy and LDA are easily scalable and can be adapted to future research of a similar nature with a much bigger corpus. </a:t>
            </a:r>
          </a:p>
          <a:p>
            <a:pPr rtl="0"/>
            <a:r>
              <a:rPr lang="zh-CN" altLang="zh-CN" sz="4603" kern="1200" dirty="0">
                <a:solidFill>
                  <a:schemeClr val="tx1"/>
                </a:solidFill>
                <a:effectLst/>
                <a:latin typeface="+mn-lt"/>
                <a:ea typeface="+mn-ea"/>
                <a:cs typeface="+mn-cs"/>
              </a:rPr>
              <a:t> </a:t>
            </a:r>
          </a:p>
          <a:p>
            <a:pPr rtl="0"/>
            <a:r>
              <a:rPr lang="en-US" altLang="zh-CN" sz="4603" kern="1200" dirty="0">
                <a:solidFill>
                  <a:schemeClr val="tx1"/>
                </a:solidFill>
                <a:effectLst/>
                <a:latin typeface="+mn-lt"/>
                <a:ea typeface="+mn-ea"/>
                <a:cs typeface="+mn-cs"/>
              </a:rPr>
              <a:t>I am looking forward to your feedbacks, thanks for listening</a:t>
            </a:r>
          </a:p>
          <a:p>
            <a:pPr rtl="0"/>
            <a:r>
              <a:rPr lang="en-US" altLang="zh-CN" sz="4603" kern="1200" dirty="0">
                <a:solidFill>
                  <a:schemeClr val="tx1"/>
                </a:solidFill>
                <a:effectLst/>
                <a:latin typeface="+mn-lt"/>
                <a:ea typeface="+mn-ea"/>
                <a:cs typeface="+mn-cs"/>
              </a:rPr>
              <a:t> </a:t>
            </a:r>
          </a:p>
          <a:p>
            <a:pPr rtl="0"/>
            <a:r>
              <a:rPr lang="en-US" altLang="zh-CN" sz="4603" kern="1200" dirty="0">
                <a:solidFill>
                  <a:schemeClr val="tx1"/>
                </a:solidFill>
                <a:effectLst/>
                <a:latin typeface="+mn-lt"/>
                <a:ea typeface="+mn-ea"/>
                <a:cs typeface="+mn-cs"/>
              </a:rPr>
              <a:t> </a:t>
            </a:r>
          </a:p>
          <a:p>
            <a:pPr rtl="0"/>
            <a:r>
              <a:rPr lang="en-US" altLang="zh-CN" sz="4603" kern="1200" dirty="0">
                <a:solidFill>
                  <a:schemeClr val="tx1"/>
                </a:solidFill>
                <a:effectLst/>
                <a:latin typeface="+mn-lt"/>
                <a:ea typeface="+mn-ea"/>
                <a:cs typeface="+mn-cs"/>
              </a:rPr>
              <a:t> </a:t>
            </a:r>
          </a:p>
          <a:p>
            <a:pPr rtl="0"/>
            <a:r>
              <a:rPr lang="en-US" altLang="zh-CN" sz="4603" kern="1200" dirty="0">
                <a:solidFill>
                  <a:schemeClr val="tx1"/>
                </a:solidFill>
                <a:effectLst/>
                <a:latin typeface="+mn-lt"/>
                <a:ea typeface="+mn-ea"/>
                <a:cs typeface="+mn-cs"/>
              </a:rPr>
              <a:t> </a:t>
            </a:r>
          </a:p>
          <a:p>
            <a:endParaRPr lang="zh-CN" altLang="en-US" dirty="0"/>
          </a:p>
        </p:txBody>
      </p:sp>
      <p:sp>
        <p:nvSpPr>
          <p:cNvPr id="4" name="灯片编号占位符 3"/>
          <p:cNvSpPr>
            <a:spLocks noGrp="1"/>
          </p:cNvSpPr>
          <p:nvPr>
            <p:ph type="sldNum" sz="quarter" idx="5"/>
          </p:nvPr>
        </p:nvSpPr>
        <p:spPr/>
        <p:txBody>
          <a:bodyPr/>
          <a:lstStyle/>
          <a:p>
            <a:fld id="{B32A5F71-7BE1-4017-B9CF-614BBB4BC024}" type="slidenum">
              <a:rPr lang="zh-CN" altLang="en-US" smtClean="0"/>
              <a:t>1</a:t>
            </a:fld>
            <a:endParaRPr lang="zh-CN" altLang="en-US"/>
          </a:p>
        </p:txBody>
      </p:sp>
    </p:spTree>
    <p:extLst>
      <p:ext uri="{BB962C8B-B14F-4D97-AF65-F5344CB8AC3E}">
        <p14:creationId xmlns:p14="http://schemas.microsoft.com/office/powerpoint/2010/main" val="2740329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210282" y="4954765"/>
            <a:ext cx="36383199" cy="10540259"/>
          </a:xfrm>
        </p:spPr>
        <p:txBody>
          <a:bodyPr anchor="b"/>
          <a:lstStyle>
            <a:lvl1pPr algn="ctr">
              <a:defRPr sz="26488"/>
            </a:lvl1pPr>
          </a:lstStyle>
          <a:p>
            <a:r>
              <a:rPr lang="zh-CN" altLang="en-US"/>
              <a:t>单击此处编辑母版标题样式</a:t>
            </a:r>
            <a:endParaRPr lang="en-US" dirty="0"/>
          </a:p>
        </p:txBody>
      </p:sp>
      <p:sp>
        <p:nvSpPr>
          <p:cNvPr id="3" name="Subtitle 2"/>
          <p:cNvSpPr>
            <a:spLocks noGrp="1"/>
          </p:cNvSpPr>
          <p:nvPr>
            <p:ph type="subTitle" idx="1"/>
          </p:nvPr>
        </p:nvSpPr>
        <p:spPr>
          <a:xfrm>
            <a:off x="5350471" y="15901497"/>
            <a:ext cx="32102822" cy="7309499"/>
          </a:xfrm>
        </p:spPr>
        <p:txBody>
          <a:bodyPr/>
          <a:lstStyle>
            <a:lvl1pPr marL="0" indent="0" algn="ctr">
              <a:buNone/>
              <a:defRPr sz="10595"/>
            </a:lvl1pPr>
            <a:lvl2pPr marL="2018355" indent="0" algn="ctr">
              <a:buNone/>
              <a:defRPr sz="8829"/>
            </a:lvl2pPr>
            <a:lvl3pPr marL="4036710" indent="0" algn="ctr">
              <a:buNone/>
              <a:defRPr sz="7946"/>
            </a:lvl3pPr>
            <a:lvl4pPr marL="6055065" indent="0" algn="ctr">
              <a:buNone/>
              <a:defRPr sz="7063"/>
            </a:lvl4pPr>
            <a:lvl5pPr marL="8073420" indent="0" algn="ctr">
              <a:buNone/>
              <a:defRPr sz="7063"/>
            </a:lvl5pPr>
            <a:lvl6pPr marL="10091776" indent="0" algn="ctr">
              <a:buNone/>
              <a:defRPr sz="7063"/>
            </a:lvl6pPr>
            <a:lvl7pPr marL="12110131" indent="0" algn="ctr">
              <a:buNone/>
              <a:defRPr sz="7063"/>
            </a:lvl7pPr>
            <a:lvl8pPr marL="14128486" indent="0" algn="ctr">
              <a:buNone/>
              <a:defRPr sz="7063"/>
            </a:lvl8pPr>
            <a:lvl9pPr marL="16146841" indent="0" algn="ctr">
              <a:buNone/>
              <a:defRPr sz="7063"/>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E1415B78-10EF-476D-BEC0-422FD58BF2A2}" type="datetimeFigureOut">
              <a:rPr lang="zh-CN" altLang="en-US" smtClean="0"/>
              <a:t>2020/4/26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2938645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1415B78-10EF-476D-BEC0-422FD58BF2A2}" type="datetimeFigureOut">
              <a:rPr lang="zh-CN" altLang="en-US" smtClean="0"/>
              <a:t>2020/4/26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2028645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31445" y="1611875"/>
            <a:ext cx="9229561" cy="256568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942761" y="1611875"/>
            <a:ext cx="27153637" cy="256568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1415B78-10EF-476D-BEC0-422FD58BF2A2}" type="datetimeFigureOut">
              <a:rPr lang="zh-CN" altLang="en-US" smtClean="0"/>
              <a:t>2020/4/26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3221156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1415B78-10EF-476D-BEC0-422FD58BF2A2}" type="datetimeFigureOut">
              <a:rPr lang="zh-CN" altLang="en-US" smtClean="0"/>
              <a:t>2020/4/26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3378901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920467" y="7547788"/>
            <a:ext cx="36918246" cy="12593645"/>
          </a:xfrm>
        </p:spPr>
        <p:txBody>
          <a:bodyPr anchor="b"/>
          <a:lstStyle>
            <a:lvl1pPr>
              <a:defRPr sz="26488"/>
            </a:lvl1pPr>
          </a:lstStyle>
          <a:p>
            <a:r>
              <a:rPr lang="zh-CN" altLang="en-US"/>
              <a:t>单击此处编辑母版标题样式</a:t>
            </a:r>
            <a:endParaRPr lang="en-US" dirty="0"/>
          </a:p>
        </p:txBody>
      </p:sp>
      <p:sp>
        <p:nvSpPr>
          <p:cNvPr id="3" name="Text Placeholder 2"/>
          <p:cNvSpPr>
            <a:spLocks noGrp="1"/>
          </p:cNvSpPr>
          <p:nvPr>
            <p:ph type="body" idx="1"/>
          </p:nvPr>
        </p:nvSpPr>
        <p:spPr>
          <a:xfrm>
            <a:off x="2920467" y="20260574"/>
            <a:ext cx="36918246" cy="6622701"/>
          </a:xfrm>
        </p:spPr>
        <p:txBody>
          <a:bodyPr/>
          <a:lstStyle>
            <a:lvl1pPr marL="0" indent="0">
              <a:buNone/>
              <a:defRPr sz="10595">
                <a:solidFill>
                  <a:schemeClr val="tx1"/>
                </a:solidFill>
              </a:defRPr>
            </a:lvl1pPr>
            <a:lvl2pPr marL="2018355" indent="0">
              <a:buNone/>
              <a:defRPr sz="8829">
                <a:solidFill>
                  <a:schemeClr val="tx1">
                    <a:tint val="75000"/>
                  </a:schemeClr>
                </a:solidFill>
              </a:defRPr>
            </a:lvl2pPr>
            <a:lvl3pPr marL="4036710" indent="0">
              <a:buNone/>
              <a:defRPr sz="7946">
                <a:solidFill>
                  <a:schemeClr val="tx1">
                    <a:tint val="75000"/>
                  </a:schemeClr>
                </a:solidFill>
              </a:defRPr>
            </a:lvl3pPr>
            <a:lvl4pPr marL="6055065" indent="0">
              <a:buNone/>
              <a:defRPr sz="7063">
                <a:solidFill>
                  <a:schemeClr val="tx1">
                    <a:tint val="75000"/>
                  </a:schemeClr>
                </a:solidFill>
              </a:defRPr>
            </a:lvl4pPr>
            <a:lvl5pPr marL="8073420" indent="0">
              <a:buNone/>
              <a:defRPr sz="7063">
                <a:solidFill>
                  <a:schemeClr val="tx1">
                    <a:tint val="75000"/>
                  </a:schemeClr>
                </a:solidFill>
              </a:defRPr>
            </a:lvl5pPr>
            <a:lvl6pPr marL="10091776" indent="0">
              <a:buNone/>
              <a:defRPr sz="7063">
                <a:solidFill>
                  <a:schemeClr val="tx1">
                    <a:tint val="75000"/>
                  </a:schemeClr>
                </a:solidFill>
              </a:defRPr>
            </a:lvl6pPr>
            <a:lvl7pPr marL="12110131" indent="0">
              <a:buNone/>
              <a:defRPr sz="7063">
                <a:solidFill>
                  <a:schemeClr val="tx1">
                    <a:tint val="75000"/>
                  </a:schemeClr>
                </a:solidFill>
              </a:defRPr>
            </a:lvl7pPr>
            <a:lvl8pPr marL="14128486" indent="0">
              <a:buNone/>
              <a:defRPr sz="7063">
                <a:solidFill>
                  <a:schemeClr val="tx1">
                    <a:tint val="75000"/>
                  </a:schemeClr>
                </a:solidFill>
              </a:defRPr>
            </a:lvl8pPr>
            <a:lvl9pPr marL="16146841" indent="0">
              <a:buNone/>
              <a:defRPr sz="7063">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1415B78-10EF-476D-BEC0-422FD58BF2A2}" type="datetimeFigureOut">
              <a:rPr lang="zh-CN" altLang="en-US" smtClean="0"/>
              <a:t>2020/4/26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2188926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942759" y="8059374"/>
            <a:ext cx="18191599" cy="1920934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21669405" y="8059374"/>
            <a:ext cx="18191599" cy="1920934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E1415B78-10EF-476D-BEC0-422FD58BF2A2}" type="datetimeFigureOut">
              <a:rPr lang="zh-CN" altLang="en-US" smtClean="0"/>
              <a:t>2020/4/26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1168940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948334" y="1611882"/>
            <a:ext cx="36918246" cy="585180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48339" y="7421634"/>
            <a:ext cx="18107995"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zh-CN" altLang="en-US"/>
              <a:t>单击此处编辑母版文本样式</a:t>
            </a:r>
          </a:p>
        </p:txBody>
      </p:sp>
      <p:sp>
        <p:nvSpPr>
          <p:cNvPr id="4" name="Content Placeholder 3"/>
          <p:cNvSpPr>
            <a:spLocks noGrp="1"/>
          </p:cNvSpPr>
          <p:nvPr>
            <p:ph sz="half" idx="2"/>
          </p:nvPr>
        </p:nvSpPr>
        <p:spPr>
          <a:xfrm>
            <a:off x="2948339" y="11058863"/>
            <a:ext cx="18107995" cy="1626592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21669408" y="7421634"/>
            <a:ext cx="18197174" cy="3637228"/>
          </a:xfrm>
        </p:spPr>
        <p:txBody>
          <a:bodyPr anchor="b"/>
          <a:lstStyle>
            <a:lvl1pPr marL="0" indent="0">
              <a:buNone/>
              <a:defRPr sz="10595" b="1"/>
            </a:lvl1pPr>
            <a:lvl2pPr marL="2018355" indent="0">
              <a:buNone/>
              <a:defRPr sz="8829" b="1"/>
            </a:lvl2pPr>
            <a:lvl3pPr marL="4036710" indent="0">
              <a:buNone/>
              <a:defRPr sz="7946" b="1"/>
            </a:lvl3pPr>
            <a:lvl4pPr marL="6055065" indent="0">
              <a:buNone/>
              <a:defRPr sz="7063" b="1"/>
            </a:lvl4pPr>
            <a:lvl5pPr marL="8073420" indent="0">
              <a:buNone/>
              <a:defRPr sz="7063" b="1"/>
            </a:lvl5pPr>
            <a:lvl6pPr marL="10091776" indent="0">
              <a:buNone/>
              <a:defRPr sz="7063" b="1"/>
            </a:lvl6pPr>
            <a:lvl7pPr marL="12110131" indent="0">
              <a:buNone/>
              <a:defRPr sz="7063" b="1"/>
            </a:lvl7pPr>
            <a:lvl8pPr marL="14128486" indent="0">
              <a:buNone/>
              <a:defRPr sz="7063" b="1"/>
            </a:lvl8pPr>
            <a:lvl9pPr marL="16146841" indent="0">
              <a:buNone/>
              <a:defRPr sz="7063" b="1"/>
            </a:lvl9pPr>
          </a:lstStyle>
          <a:p>
            <a:pPr lvl="0"/>
            <a:r>
              <a:rPr lang="zh-CN" altLang="en-US"/>
              <a:t>单击此处编辑母版文本样式</a:t>
            </a:r>
          </a:p>
        </p:txBody>
      </p:sp>
      <p:sp>
        <p:nvSpPr>
          <p:cNvPr id="6" name="Content Placeholder 5"/>
          <p:cNvSpPr>
            <a:spLocks noGrp="1"/>
          </p:cNvSpPr>
          <p:nvPr>
            <p:ph sz="quarter" idx="4"/>
          </p:nvPr>
        </p:nvSpPr>
        <p:spPr>
          <a:xfrm>
            <a:off x="21669408" y="11058863"/>
            <a:ext cx="18197174" cy="1626592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E1415B78-10EF-476D-BEC0-422FD58BF2A2}" type="datetimeFigureOut">
              <a:rPr lang="zh-CN" altLang="en-US" smtClean="0"/>
              <a:t>2020/4/26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1775215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E1415B78-10EF-476D-BEC0-422FD58BF2A2}" type="datetimeFigureOut">
              <a:rPr lang="zh-CN" altLang="en-US" smtClean="0"/>
              <a:t>2020/4/26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3643888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415B78-10EF-476D-BEC0-422FD58BF2A2}" type="datetimeFigureOut">
              <a:rPr lang="zh-CN" altLang="en-US" smtClean="0"/>
              <a:t>2020/4/26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609541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zh-CN" altLang="en-US"/>
              <a:t>单击此处编辑母版标题样式</a:t>
            </a:r>
            <a:endParaRPr lang="en-US" dirty="0"/>
          </a:p>
        </p:txBody>
      </p:sp>
      <p:sp>
        <p:nvSpPr>
          <p:cNvPr id="3" name="Content Placeholder 2"/>
          <p:cNvSpPr>
            <a:spLocks noGrp="1"/>
          </p:cNvSpPr>
          <p:nvPr>
            <p:ph idx="1"/>
          </p:nvPr>
        </p:nvSpPr>
        <p:spPr>
          <a:xfrm>
            <a:off x="18197174" y="4359077"/>
            <a:ext cx="21669405" cy="21515024"/>
          </a:xfrm>
        </p:spPr>
        <p:txBody>
          <a:bodyPr/>
          <a:lstStyle>
            <a:lvl1pPr>
              <a:defRPr sz="14127"/>
            </a:lvl1pPr>
            <a:lvl2pPr>
              <a:defRPr sz="12361"/>
            </a:lvl2pPr>
            <a:lvl3pPr>
              <a:defRPr sz="10595"/>
            </a:lvl3pPr>
            <a:lvl4pPr>
              <a:defRPr sz="8829"/>
            </a:lvl4pPr>
            <a:lvl5pPr>
              <a:defRPr sz="8829"/>
            </a:lvl5pPr>
            <a:lvl6pPr>
              <a:defRPr sz="8829"/>
            </a:lvl6pPr>
            <a:lvl7pPr>
              <a:defRPr sz="8829"/>
            </a:lvl7pPr>
            <a:lvl8pPr>
              <a:defRPr sz="8829"/>
            </a:lvl8pPr>
            <a:lvl9pPr>
              <a:defRPr sz="8829"/>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1415B78-10EF-476D-BEC0-422FD58BF2A2}" type="datetimeFigureOut">
              <a:rPr lang="zh-CN" altLang="en-US" smtClean="0"/>
              <a:t>2020/4/26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3762275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948334" y="2018348"/>
            <a:ext cx="13805328" cy="7064216"/>
          </a:xfrm>
        </p:spPr>
        <p:txBody>
          <a:bodyPr anchor="b"/>
          <a:lstStyle>
            <a:lvl1pPr>
              <a:defRPr sz="14127"/>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8197174" y="4359077"/>
            <a:ext cx="21669405" cy="21515024"/>
          </a:xfrm>
        </p:spPr>
        <p:txBody>
          <a:bodyPr anchor="t"/>
          <a:lstStyle>
            <a:lvl1pPr marL="0" indent="0">
              <a:buNone/>
              <a:defRPr sz="14127"/>
            </a:lvl1pPr>
            <a:lvl2pPr marL="2018355" indent="0">
              <a:buNone/>
              <a:defRPr sz="12361"/>
            </a:lvl2pPr>
            <a:lvl3pPr marL="4036710" indent="0">
              <a:buNone/>
              <a:defRPr sz="10595"/>
            </a:lvl3pPr>
            <a:lvl4pPr marL="6055065" indent="0">
              <a:buNone/>
              <a:defRPr sz="8829"/>
            </a:lvl4pPr>
            <a:lvl5pPr marL="8073420" indent="0">
              <a:buNone/>
              <a:defRPr sz="8829"/>
            </a:lvl5pPr>
            <a:lvl6pPr marL="10091776" indent="0">
              <a:buNone/>
              <a:defRPr sz="8829"/>
            </a:lvl6pPr>
            <a:lvl7pPr marL="12110131" indent="0">
              <a:buNone/>
              <a:defRPr sz="8829"/>
            </a:lvl7pPr>
            <a:lvl8pPr marL="14128486" indent="0">
              <a:buNone/>
              <a:defRPr sz="8829"/>
            </a:lvl8pPr>
            <a:lvl9pPr marL="16146841" indent="0">
              <a:buNone/>
              <a:defRPr sz="8829"/>
            </a:lvl9pPr>
          </a:lstStyle>
          <a:p>
            <a:r>
              <a:rPr lang="zh-CN" altLang="en-US"/>
              <a:t>单击图标添加图片</a:t>
            </a:r>
            <a:endParaRPr lang="en-US" dirty="0"/>
          </a:p>
        </p:txBody>
      </p:sp>
      <p:sp>
        <p:nvSpPr>
          <p:cNvPr id="4" name="Text Placeholder 3"/>
          <p:cNvSpPr>
            <a:spLocks noGrp="1"/>
          </p:cNvSpPr>
          <p:nvPr>
            <p:ph type="body" sz="half" idx="2"/>
          </p:nvPr>
        </p:nvSpPr>
        <p:spPr>
          <a:xfrm>
            <a:off x="2948334" y="9082564"/>
            <a:ext cx="13805328" cy="16826573"/>
          </a:xfrm>
        </p:spPr>
        <p:txBody>
          <a:bodyPr/>
          <a:lstStyle>
            <a:lvl1pPr marL="0" indent="0">
              <a:buNone/>
              <a:defRPr sz="7063"/>
            </a:lvl1pPr>
            <a:lvl2pPr marL="2018355" indent="0">
              <a:buNone/>
              <a:defRPr sz="6180"/>
            </a:lvl2pPr>
            <a:lvl3pPr marL="4036710" indent="0">
              <a:buNone/>
              <a:defRPr sz="5298"/>
            </a:lvl3pPr>
            <a:lvl4pPr marL="6055065" indent="0">
              <a:buNone/>
              <a:defRPr sz="4415"/>
            </a:lvl4pPr>
            <a:lvl5pPr marL="8073420" indent="0">
              <a:buNone/>
              <a:defRPr sz="4415"/>
            </a:lvl5pPr>
            <a:lvl6pPr marL="10091776" indent="0">
              <a:buNone/>
              <a:defRPr sz="4415"/>
            </a:lvl6pPr>
            <a:lvl7pPr marL="12110131" indent="0">
              <a:buNone/>
              <a:defRPr sz="4415"/>
            </a:lvl7pPr>
            <a:lvl8pPr marL="14128486" indent="0">
              <a:buNone/>
              <a:defRPr sz="4415"/>
            </a:lvl8pPr>
            <a:lvl9pPr marL="16146841" indent="0">
              <a:buNone/>
              <a:defRPr sz="441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E1415B78-10EF-476D-BEC0-422FD58BF2A2}" type="datetimeFigureOut">
              <a:rPr lang="zh-CN" altLang="en-US" smtClean="0"/>
              <a:t>2020/4/26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236364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759" y="1611882"/>
            <a:ext cx="36918246" cy="585180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942759" y="8059374"/>
            <a:ext cx="36918246" cy="1920934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942759" y="28060644"/>
            <a:ext cx="9630847" cy="1611875"/>
          </a:xfrm>
          <a:prstGeom prst="rect">
            <a:avLst/>
          </a:prstGeom>
        </p:spPr>
        <p:txBody>
          <a:bodyPr vert="horz" lIns="91440" tIns="45720" rIns="91440" bIns="45720" rtlCol="0" anchor="ctr"/>
          <a:lstStyle>
            <a:lvl1pPr algn="l">
              <a:defRPr sz="5298">
                <a:solidFill>
                  <a:schemeClr val="tx1">
                    <a:tint val="75000"/>
                  </a:schemeClr>
                </a:solidFill>
              </a:defRPr>
            </a:lvl1pPr>
          </a:lstStyle>
          <a:p>
            <a:fld id="{E1415B78-10EF-476D-BEC0-422FD58BF2A2}" type="datetimeFigureOut">
              <a:rPr lang="zh-CN" altLang="en-US" smtClean="0"/>
              <a:t>2020/4/26</a:t>
            </a:fld>
            <a:endParaRPr lang="zh-CN" altLang="en-US"/>
          </a:p>
        </p:txBody>
      </p:sp>
      <p:sp>
        <p:nvSpPr>
          <p:cNvPr id="5" name="Footer Placeholder 4"/>
          <p:cNvSpPr>
            <a:spLocks noGrp="1"/>
          </p:cNvSpPr>
          <p:nvPr>
            <p:ph type="ftr" sz="quarter" idx="3"/>
          </p:nvPr>
        </p:nvSpPr>
        <p:spPr>
          <a:xfrm>
            <a:off x="14178747" y="28060644"/>
            <a:ext cx="14446270" cy="1611875"/>
          </a:xfrm>
          <a:prstGeom prst="rect">
            <a:avLst/>
          </a:prstGeom>
        </p:spPr>
        <p:txBody>
          <a:bodyPr vert="horz" lIns="91440" tIns="45720" rIns="91440" bIns="45720" rtlCol="0" anchor="ctr"/>
          <a:lstStyle>
            <a:lvl1pPr algn="ctr">
              <a:defRPr sz="5298">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30230157" y="28060644"/>
            <a:ext cx="9630847" cy="1611875"/>
          </a:xfrm>
          <a:prstGeom prst="rect">
            <a:avLst/>
          </a:prstGeom>
        </p:spPr>
        <p:txBody>
          <a:bodyPr vert="horz" lIns="91440" tIns="45720" rIns="91440" bIns="45720" rtlCol="0" anchor="ctr"/>
          <a:lstStyle>
            <a:lvl1pPr algn="r">
              <a:defRPr sz="5298">
                <a:solidFill>
                  <a:schemeClr val="tx1">
                    <a:tint val="75000"/>
                  </a:schemeClr>
                </a:solidFill>
              </a:defRPr>
            </a:lvl1pPr>
          </a:lstStyle>
          <a:p>
            <a:fld id="{6452F329-6269-4483-A029-12BABCF67EA9}" type="slidenum">
              <a:rPr lang="zh-CN" altLang="en-US" smtClean="0"/>
              <a:t>‹#›</a:t>
            </a:fld>
            <a:endParaRPr lang="zh-CN" altLang="en-US"/>
          </a:p>
        </p:txBody>
      </p:sp>
    </p:spTree>
    <p:extLst>
      <p:ext uri="{BB962C8B-B14F-4D97-AF65-F5344CB8AC3E}">
        <p14:creationId xmlns:p14="http://schemas.microsoft.com/office/powerpoint/2010/main" val="49340362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6710" rtl="0" eaLnBrk="1" latinLnBrk="0" hangingPunct="1">
        <a:lnSpc>
          <a:spcPct val="90000"/>
        </a:lnSpc>
        <a:spcBef>
          <a:spcPct val="0"/>
        </a:spcBef>
        <a:buNone/>
        <a:defRPr sz="19424" kern="1200">
          <a:solidFill>
            <a:schemeClr val="tx1"/>
          </a:solidFill>
          <a:latin typeface="+mj-lt"/>
          <a:ea typeface="+mj-ea"/>
          <a:cs typeface="+mj-cs"/>
        </a:defRPr>
      </a:lvl1pPr>
    </p:titleStyle>
    <p:bodyStyle>
      <a:lvl1pPr marL="1009178" indent="-1009178" algn="l" defTabSz="4036710" rtl="0" eaLnBrk="1" latinLnBrk="0" hangingPunct="1">
        <a:lnSpc>
          <a:spcPct val="90000"/>
        </a:lnSpc>
        <a:spcBef>
          <a:spcPts val="4415"/>
        </a:spcBef>
        <a:buFont typeface="Arial" panose="020B0604020202020204" pitchFamily="34" charset="0"/>
        <a:buChar char="•"/>
        <a:defRPr sz="12361" kern="1200">
          <a:solidFill>
            <a:schemeClr val="tx1"/>
          </a:solidFill>
          <a:latin typeface="+mn-lt"/>
          <a:ea typeface="+mn-ea"/>
          <a:cs typeface="+mn-cs"/>
        </a:defRPr>
      </a:lvl1pPr>
      <a:lvl2pPr marL="3027533" indent="-1009178" algn="l" defTabSz="4036710" rtl="0" eaLnBrk="1" latinLnBrk="0" hangingPunct="1">
        <a:lnSpc>
          <a:spcPct val="90000"/>
        </a:lnSpc>
        <a:spcBef>
          <a:spcPts val="2207"/>
        </a:spcBef>
        <a:buFont typeface="Arial" panose="020B0604020202020204" pitchFamily="34" charset="0"/>
        <a:buChar char="•"/>
        <a:defRPr sz="10595" kern="1200">
          <a:solidFill>
            <a:schemeClr val="tx1"/>
          </a:solidFill>
          <a:latin typeface="+mn-lt"/>
          <a:ea typeface="+mn-ea"/>
          <a:cs typeface="+mn-cs"/>
        </a:defRPr>
      </a:lvl2pPr>
      <a:lvl3pPr marL="5045888" indent="-1009178" algn="l" defTabSz="4036710" rtl="0" eaLnBrk="1" latinLnBrk="0" hangingPunct="1">
        <a:lnSpc>
          <a:spcPct val="90000"/>
        </a:lnSpc>
        <a:spcBef>
          <a:spcPts val="2207"/>
        </a:spcBef>
        <a:buFont typeface="Arial" panose="020B0604020202020204" pitchFamily="34" charset="0"/>
        <a:buChar char="•"/>
        <a:defRPr sz="8829" kern="1200">
          <a:solidFill>
            <a:schemeClr val="tx1"/>
          </a:solidFill>
          <a:latin typeface="+mn-lt"/>
          <a:ea typeface="+mn-ea"/>
          <a:cs typeface="+mn-cs"/>
        </a:defRPr>
      </a:lvl3pPr>
      <a:lvl4pPr marL="706424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4pPr>
      <a:lvl5pPr marL="908259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5pPr>
      <a:lvl6pPr marL="1110095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6pPr>
      <a:lvl7pPr marL="13119308"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7pPr>
      <a:lvl8pPr marL="15137663"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8pPr>
      <a:lvl9pPr marL="17156019" indent="-1009178" algn="l" defTabSz="4036710" rtl="0" eaLnBrk="1" latinLnBrk="0" hangingPunct="1">
        <a:lnSpc>
          <a:spcPct val="90000"/>
        </a:lnSpc>
        <a:spcBef>
          <a:spcPts val="2207"/>
        </a:spcBef>
        <a:buFont typeface="Arial" panose="020B0604020202020204" pitchFamily="34" charset="0"/>
        <a:buChar char="•"/>
        <a:defRPr sz="7946" kern="1200">
          <a:solidFill>
            <a:schemeClr val="tx1"/>
          </a:solidFill>
          <a:latin typeface="+mn-lt"/>
          <a:ea typeface="+mn-ea"/>
          <a:cs typeface="+mn-cs"/>
        </a:defRPr>
      </a:lvl9pPr>
    </p:bodyStyle>
    <p:otherStyle>
      <a:defPPr>
        <a:defRPr lang="en-US"/>
      </a:defPPr>
      <a:lvl1pPr marL="0" algn="l" defTabSz="4036710" rtl="0" eaLnBrk="1" latinLnBrk="0" hangingPunct="1">
        <a:defRPr sz="7946" kern="1200">
          <a:solidFill>
            <a:schemeClr val="tx1"/>
          </a:solidFill>
          <a:latin typeface="+mn-lt"/>
          <a:ea typeface="+mn-ea"/>
          <a:cs typeface="+mn-cs"/>
        </a:defRPr>
      </a:lvl1pPr>
      <a:lvl2pPr marL="2018355" algn="l" defTabSz="4036710" rtl="0" eaLnBrk="1" latinLnBrk="0" hangingPunct="1">
        <a:defRPr sz="7946" kern="1200">
          <a:solidFill>
            <a:schemeClr val="tx1"/>
          </a:solidFill>
          <a:latin typeface="+mn-lt"/>
          <a:ea typeface="+mn-ea"/>
          <a:cs typeface="+mn-cs"/>
        </a:defRPr>
      </a:lvl2pPr>
      <a:lvl3pPr marL="4036710" algn="l" defTabSz="4036710" rtl="0" eaLnBrk="1" latinLnBrk="0" hangingPunct="1">
        <a:defRPr sz="7946" kern="1200">
          <a:solidFill>
            <a:schemeClr val="tx1"/>
          </a:solidFill>
          <a:latin typeface="+mn-lt"/>
          <a:ea typeface="+mn-ea"/>
          <a:cs typeface="+mn-cs"/>
        </a:defRPr>
      </a:lvl3pPr>
      <a:lvl4pPr marL="6055065" algn="l" defTabSz="4036710" rtl="0" eaLnBrk="1" latinLnBrk="0" hangingPunct="1">
        <a:defRPr sz="7946" kern="1200">
          <a:solidFill>
            <a:schemeClr val="tx1"/>
          </a:solidFill>
          <a:latin typeface="+mn-lt"/>
          <a:ea typeface="+mn-ea"/>
          <a:cs typeface="+mn-cs"/>
        </a:defRPr>
      </a:lvl4pPr>
      <a:lvl5pPr marL="8073420" algn="l" defTabSz="4036710" rtl="0" eaLnBrk="1" latinLnBrk="0" hangingPunct="1">
        <a:defRPr sz="7946" kern="1200">
          <a:solidFill>
            <a:schemeClr val="tx1"/>
          </a:solidFill>
          <a:latin typeface="+mn-lt"/>
          <a:ea typeface="+mn-ea"/>
          <a:cs typeface="+mn-cs"/>
        </a:defRPr>
      </a:lvl5pPr>
      <a:lvl6pPr marL="10091776" algn="l" defTabSz="4036710" rtl="0" eaLnBrk="1" latinLnBrk="0" hangingPunct="1">
        <a:defRPr sz="7946" kern="1200">
          <a:solidFill>
            <a:schemeClr val="tx1"/>
          </a:solidFill>
          <a:latin typeface="+mn-lt"/>
          <a:ea typeface="+mn-ea"/>
          <a:cs typeface="+mn-cs"/>
        </a:defRPr>
      </a:lvl6pPr>
      <a:lvl7pPr marL="12110131" algn="l" defTabSz="4036710" rtl="0" eaLnBrk="1" latinLnBrk="0" hangingPunct="1">
        <a:defRPr sz="7946" kern="1200">
          <a:solidFill>
            <a:schemeClr val="tx1"/>
          </a:solidFill>
          <a:latin typeface="+mn-lt"/>
          <a:ea typeface="+mn-ea"/>
          <a:cs typeface="+mn-cs"/>
        </a:defRPr>
      </a:lvl7pPr>
      <a:lvl8pPr marL="14128486" algn="l" defTabSz="4036710" rtl="0" eaLnBrk="1" latinLnBrk="0" hangingPunct="1">
        <a:defRPr sz="7946" kern="1200">
          <a:solidFill>
            <a:schemeClr val="tx1"/>
          </a:solidFill>
          <a:latin typeface="+mn-lt"/>
          <a:ea typeface="+mn-ea"/>
          <a:cs typeface="+mn-cs"/>
        </a:defRPr>
      </a:lvl8pPr>
      <a:lvl9pPr marL="16146841" algn="l" defTabSz="4036710" rtl="0" eaLnBrk="1" latinLnBrk="0" hangingPunct="1">
        <a:defRPr sz="7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15B5650C-21A9-47CB-AC6E-3F3E7B3B4DC4}"/>
              </a:ext>
            </a:extLst>
          </p:cNvPr>
          <p:cNvSpPr/>
          <p:nvPr/>
        </p:nvSpPr>
        <p:spPr>
          <a:xfrm>
            <a:off x="0" y="1"/>
            <a:ext cx="42803763" cy="5752530"/>
          </a:xfrm>
          <a:prstGeom prst="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1F3CC8E9-FA4F-42A6-A43B-2FD7E1EE8AC4}"/>
              </a:ext>
            </a:extLst>
          </p:cNvPr>
          <p:cNvSpPr>
            <a:spLocks noGrp="1"/>
          </p:cNvSpPr>
          <p:nvPr>
            <p:ph type="ctrTitle"/>
          </p:nvPr>
        </p:nvSpPr>
        <p:spPr>
          <a:xfrm>
            <a:off x="8824273" y="1485463"/>
            <a:ext cx="30941495" cy="2232843"/>
          </a:xfrm>
        </p:spPr>
        <p:txBody>
          <a:bodyPr>
            <a:noAutofit/>
          </a:bodyPr>
          <a:lstStyle/>
          <a:p>
            <a:r>
              <a:rPr lang="en-US" altLang="zh-CN" sz="8000" b="1" dirty="0">
                <a:latin typeface="Arial" panose="020B0604020202020204" pitchFamily="34" charset="0"/>
                <a:cs typeface="Arial" panose="020B0604020202020204" pitchFamily="34" charset="0"/>
              </a:rPr>
              <a:t>Measuring the Political Motivation behind </a:t>
            </a:r>
            <a:br>
              <a:rPr lang="en-US" altLang="zh-CN" sz="8000" b="1" dirty="0">
                <a:latin typeface="Arial" panose="020B0604020202020204" pitchFamily="34" charset="0"/>
                <a:cs typeface="Arial" panose="020B0604020202020204" pitchFamily="34" charset="0"/>
              </a:rPr>
            </a:br>
            <a:r>
              <a:rPr lang="en-US" altLang="zh-CN" sz="8000" b="1" dirty="0">
                <a:latin typeface="Arial" panose="020B0604020202020204" pitchFamily="34" charset="0"/>
                <a:cs typeface="Arial" panose="020B0604020202020204" pitchFamily="34" charset="0"/>
              </a:rPr>
              <a:t>French Government's Endorsement for Electric Vehicles</a:t>
            </a:r>
            <a:endParaRPr lang="zh-CN" altLang="en-US" sz="8000" b="1"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9E46FAFD-5C0A-491E-85DE-5C522CF96B9E}"/>
              </a:ext>
            </a:extLst>
          </p:cNvPr>
          <p:cNvSpPr>
            <a:spLocks noGrp="1"/>
          </p:cNvSpPr>
          <p:nvPr>
            <p:ph type="subTitle" idx="1"/>
          </p:nvPr>
        </p:nvSpPr>
        <p:spPr>
          <a:xfrm>
            <a:off x="9410851" y="4269701"/>
            <a:ext cx="30941495" cy="812883"/>
          </a:xfrm>
        </p:spPr>
        <p:txBody>
          <a:bodyPr>
            <a:normAutofit fontScale="92500" lnSpcReduction="10000"/>
          </a:bodyPr>
          <a:lstStyle/>
          <a:p>
            <a:r>
              <a:rPr lang="en-US" altLang="zh-CN" sz="6000" dirty="0"/>
              <a:t> Team Project by Hu, Xiaoyan for the </a:t>
            </a:r>
            <a:r>
              <a:rPr lang="en-US" altLang="zh-CN" sz="6000" i="1" dirty="0"/>
              <a:t>Course: Python Programming for Data Scientists, Hertie School</a:t>
            </a:r>
            <a:endParaRPr lang="zh-CN" altLang="en-US" sz="6000" i="1" dirty="0"/>
          </a:p>
        </p:txBody>
      </p:sp>
      <p:pic>
        <p:nvPicPr>
          <p:cNvPr id="8" name="图片 7">
            <a:extLst>
              <a:ext uri="{FF2B5EF4-FFF2-40B4-BE49-F238E27FC236}">
                <a16:creationId xmlns:a16="http://schemas.microsoft.com/office/drawing/2014/main" id="{3AE79208-D306-4D4D-804F-7F06BD8324D0}"/>
              </a:ext>
            </a:extLst>
          </p:cNvPr>
          <p:cNvPicPr>
            <a:picLocks noChangeAspect="1"/>
          </p:cNvPicPr>
          <p:nvPr/>
        </p:nvPicPr>
        <p:blipFill rotWithShape="1">
          <a:blip r:embed="rId5">
            <a:extLst>
              <a:ext uri="{28A0092B-C50C-407E-A947-70E740481C1C}">
                <a14:useLocalDpi xmlns:a14="http://schemas.microsoft.com/office/drawing/2010/main" val="0"/>
              </a:ext>
            </a:extLst>
          </a:blip>
          <a:srcRect t="11793" b="19989"/>
          <a:stretch/>
        </p:blipFill>
        <p:spPr>
          <a:xfrm>
            <a:off x="1419437" y="626455"/>
            <a:ext cx="6403209" cy="4717527"/>
          </a:xfrm>
          <a:prstGeom prst="rect">
            <a:avLst/>
          </a:prstGeom>
        </p:spPr>
      </p:pic>
      <p:sp>
        <p:nvSpPr>
          <p:cNvPr id="9" name="文本框 8">
            <a:extLst>
              <a:ext uri="{FF2B5EF4-FFF2-40B4-BE49-F238E27FC236}">
                <a16:creationId xmlns:a16="http://schemas.microsoft.com/office/drawing/2014/main" id="{6C5F1DFB-197E-41BD-BBA5-C629BE5A481A}"/>
              </a:ext>
            </a:extLst>
          </p:cNvPr>
          <p:cNvSpPr txBox="1"/>
          <p:nvPr/>
        </p:nvSpPr>
        <p:spPr>
          <a:xfrm>
            <a:off x="1346014" y="6518520"/>
            <a:ext cx="25454344" cy="5016758"/>
          </a:xfrm>
          <a:prstGeom prst="rect">
            <a:avLst/>
          </a:prstGeom>
          <a:noFill/>
        </p:spPr>
        <p:txBody>
          <a:bodyPr wrap="square" rtlCol="0">
            <a:spAutoFit/>
          </a:bodyPr>
          <a:lstStyle/>
          <a:p>
            <a:pPr algn="just"/>
            <a:endParaRPr lang="en-US" altLang="zh-CN" sz="4000" dirty="0">
              <a:latin typeface="Arial" panose="020B0604020202020204" pitchFamily="34" charset="0"/>
              <a:cs typeface="Arial" panose="020B0604020202020204" pitchFamily="34" charset="0"/>
            </a:endParaRPr>
          </a:p>
          <a:p>
            <a:pPr algn="just"/>
            <a:r>
              <a:rPr lang="en-US" altLang="zh-CN" sz="4000" dirty="0">
                <a:latin typeface="Arial" panose="020B0604020202020204" pitchFamily="34" charset="0"/>
                <a:cs typeface="Arial" panose="020B0604020202020204" pitchFamily="34" charset="0"/>
              </a:rPr>
              <a:t>In 2013, Bradley W. Lane and others identified two motivations for why governments seek to promote the electric car: risk management in response to ecological or energy concern versus industrial policy seeking an economic upgrade. He believed the French government lied in between these two positions. </a:t>
            </a:r>
          </a:p>
          <a:p>
            <a:pPr algn="just"/>
            <a:endParaRPr lang="en-US" altLang="zh-CN" sz="4000" dirty="0">
              <a:latin typeface="Arial" panose="020B0604020202020204" pitchFamily="34" charset="0"/>
              <a:cs typeface="Arial" panose="020B0604020202020204" pitchFamily="34" charset="0"/>
            </a:endParaRPr>
          </a:p>
          <a:p>
            <a:pPr algn="just"/>
            <a:endParaRPr lang="en-US" altLang="zh-CN" sz="4000" dirty="0">
              <a:latin typeface="Arial" panose="020B0604020202020204" pitchFamily="34" charset="0"/>
              <a:cs typeface="Arial" panose="020B0604020202020204" pitchFamily="34" charset="0"/>
            </a:endParaRPr>
          </a:p>
          <a:p>
            <a:pPr marL="914400" indent="-914400" algn="just">
              <a:buFont typeface="+mj-lt"/>
              <a:buAutoNum type="arabicPeriod"/>
            </a:pPr>
            <a:r>
              <a:rPr lang="en-US" altLang="zh-CN" sz="4000" dirty="0">
                <a:latin typeface="Arial" panose="020B0604020202020204" pitchFamily="34" charset="0"/>
                <a:cs typeface="Arial" panose="020B0604020202020204" pitchFamily="34" charset="0"/>
              </a:rPr>
              <a:t>Update Lane’s 2013 conclusion on French government’s political motivation;</a:t>
            </a:r>
          </a:p>
          <a:p>
            <a:pPr marL="914400" indent="-914400" algn="just">
              <a:buFont typeface="+mj-lt"/>
              <a:buAutoNum type="arabicPeriod"/>
            </a:pPr>
            <a:r>
              <a:rPr lang="en-US" altLang="zh-CN" sz="4000" dirty="0">
                <a:latin typeface="Arial" panose="020B0604020202020204" pitchFamily="34" charset="0"/>
                <a:cs typeface="Arial" panose="020B0604020202020204" pitchFamily="34" charset="0"/>
              </a:rPr>
              <a:t>Explore an alternative position articulation method other than the conventional human text reading approach.</a:t>
            </a:r>
            <a:endParaRPr lang="zh-CN" altLang="en-US" sz="4000" dirty="0">
              <a:latin typeface="Arial" panose="020B0604020202020204" pitchFamily="34" charset="0"/>
              <a:cs typeface="Arial" panose="020B0604020202020204" pitchFamily="34" charset="0"/>
            </a:endParaRPr>
          </a:p>
        </p:txBody>
      </p:sp>
      <p:cxnSp>
        <p:nvCxnSpPr>
          <p:cNvPr id="12" name="直接连接符 11">
            <a:extLst>
              <a:ext uri="{FF2B5EF4-FFF2-40B4-BE49-F238E27FC236}">
                <a16:creationId xmlns:a16="http://schemas.microsoft.com/office/drawing/2014/main" id="{49751D92-A848-4BE3-BB07-26E6C9ACF6CF}"/>
              </a:ext>
            </a:extLst>
          </p:cNvPr>
          <p:cNvCxnSpPr>
            <a:cxnSpLocks/>
          </p:cNvCxnSpPr>
          <p:nvPr/>
        </p:nvCxnSpPr>
        <p:spPr>
          <a:xfrm>
            <a:off x="870857" y="11904414"/>
            <a:ext cx="26205946" cy="0"/>
          </a:xfrm>
          <a:prstGeom prst="line">
            <a:avLst/>
          </a:prstGeom>
          <a:ln w="76200">
            <a:headEnd type="none" w="med" len="med"/>
            <a:tailEnd type="none" w="med" len="med"/>
          </a:ln>
        </p:spPr>
        <p:style>
          <a:lnRef idx="3">
            <a:schemeClr val="accent3"/>
          </a:lnRef>
          <a:fillRef idx="0">
            <a:schemeClr val="accent3"/>
          </a:fillRef>
          <a:effectRef idx="2">
            <a:schemeClr val="accent3"/>
          </a:effectRef>
          <a:fontRef idx="minor">
            <a:schemeClr val="tx1"/>
          </a:fontRef>
        </p:style>
      </p:cxnSp>
      <p:pic>
        <p:nvPicPr>
          <p:cNvPr id="14" name="图片 13" descr="手机屏幕截图&#10;&#10;描述已自动生成">
            <a:extLst>
              <a:ext uri="{FF2B5EF4-FFF2-40B4-BE49-F238E27FC236}">
                <a16:creationId xmlns:a16="http://schemas.microsoft.com/office/drawing/2014/main" id="{7923FA34-1C88-4FEF-B4C4-484D3891021F}"/>
              </a:ext>
            </a:extLst>
          </p:cNvPr>
          <p:cNvPicPr>
            <a:picLocks noChangeAspect="1"/>
          </p:cNvPicPr>
          <p:nvPr/>
        </p:nvPicPr>
        <p:blipFill rotWithShape="1">
          <a:blip r:embed="rId6">
            <a:extLst>
              <a:ext uri="{28A0092B-C50C-407E-A947-70E740481C1C}">
                <a14:useLocalDpi xmlns:a14="http://schemas.microsoft.com/office/drawing/2010/main" val="0"/>
              </a:ext>
            </a:extLst>
          </a:blip>
          <a:srcRect l="4784" r="4780" b="6376"/>
          <a:stretch/>
        </p:blipFill>
        <p:spPr>
          <a:xfrm>
            <a:off x="870857" y="13587323"/>
            <a:ext cx="25454344" cy="15266967"/>
          </a:xfrm>
          <a:prstGeom prst="rect">
            <a:avLst/>
          </a:prstGeom>
        </p:spPr>
      </p:pic>
      <p:pic>
        <p:nvPicPr>
          <p:cNvPr id="16" name="图片 15" descr="手机屏幕截图&#10;&#10;描述已自动生成">
            <a:extLst>
              <a:ext uri="{FF2B5EF4-FFF2-40B4-BE49-F238E27FC236}">
                <a16:creationId xmlns:a16="http://schemas.microsoft.com/office/drawing/2014/main" id="{C31371D6-4022-4BDF-B110-A31B6DB7E46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374637" y="6734482"/>
            <a:ext cx="15212960" cy="9426955"/>
          </a:xfrm>
          <a:prstGeom prst="rect">
            <a:avLst/>
          </a:prstGeom>
        </p:spPr>
      </p:pic>
      <p:sp>
        <p:nvSpPr>
          <p:cNvPr id="18" name="文本框 17">
            <a:extLst>
              <a:ext uri="{FF2B5EF4-FFF2-40B4-BE49-F238E27FC236}">
                <a16:creationId xmlns:a16="http://schemas.microsoft.com/office/drawing/2014/main" id="{931340C5-AFB4-4E6C-A46D-29549EB7F8CD}"/>
              </a:ext>
            </a:extLst>
          </p:cNvPr>
          <p:cNvSpPr txBox="1"/>
          <p:nvPr/>
        </p:nvSpPr>
        <p:spPr>
          <a:xfrm>
            <a:off x="8935694" y="12433300"/>
            <a:ext cx="9324669" cy="830997"/>
          </a:xfrm>
          <a:prstGeom prst="rect">
            <a:avLst/>
          </a:prstGeom>
          <a:effectLst>
            <a:outerShdw blurRad="50800" dist="38100" dir="2700000" algn="tl" rotWithShape="0">
              <a:prstClr val="black">
                <a:alpha val="40000"/>
              </a:prstClr>
            </a:outerShdw>
            <a:softEdge rad="12700"/>
          </a:effectLst>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sz="4800" b="1" dirty="0"/>
              <a:t>Project Implementation and Results</a:t>
            </a:r>
            <a:endParaRPr lang="zh-CN" altLang="en-US" sz="4800" b="1" dirty="0"/>
          </a:p>
        </p:txBody>
      </p:sp>
      <p:sp>
        <p:nvSpPr>
          <p:cNvPr id="19" name="文本框 18">
            <a:extLst>
              <a:ext uri="{FF2B5EF4-FFF2-40B4-BE49-F238E27FC236}">
                <a16:creationId xmlns:a16="http://schemas.microsoft.com/office/drawing/2014/main" id="{DBBA373E-4EE8-443B-9806-1FB31866E26A}"/>
              </a:ext>
            </a:extLst>
          </p:cNvPr>
          <p:cNvSpPr txBox="1"/>
          <p:nvPr/>
        </p:nvSpPr>
        <p:spPr>
          <a:xfrm>
            <a:off x="31945929" y="16221787"/>
            <a:ext cx="7108228" cy="461665"/>
          </a:xfrm>
          <a:prstGeom prst="rect">
            <a:avLst/>
          </a:prstGeom>
          <a:noFill/>
        </p:spPr>
        <p:txBody>
          <a:bodyPr wrap="none" rtlCol="0">
            <a:spAutoFit/>
          </a:bodyPr>
          <a:lstStyle/>
          <a:p>
            <a:r>
              <a:rPr lang="en-US" altLang="zh-CN" sz="2400" dirty="0">
                <a:solidFill>
                  <a:schemeClr val="bg1">
                    <a:lumMod val="65000"/>
                  </a:schemeClr>
                </a:solidFill>
              </a:rPr>
              <a:t>Topic visualization using </a:t>
            </a:r>
            <a:r>
              <a:rPr lang="en-US" altLang="zh-CN" sz="2400" dirty="0" err="1">
                <a:solidFill>
                  <a:schemeClr val="bg1">
                    <a:lumMod val="65000"/>
                  </a:schemeClr>
                </a:solidFill>
              </a:rPr>
              <a:t>pyLDAvis</a:t>
            </a:r>
            <a:r>
              <a:rPr lang="en-US" altLang="zh-CN" sz="2400" dirty="0">
                <a:solidFill>
                  <a:schemeClr val="bg1">
                    <a:lumMod val="65000"/>
                  </a:schemeClr>
                </a:solidFill>
              </a:rPr>
              <a:t> on the tuned results</a:t>
            </a:r>
            <a:endParaRPr lang="zh-CN" altLang="en-US" sz="2400" dirty="0">
              <a:solidFill>
                <a:schemeClr val="bg1">
                  <a:lumMod val="65000"/>
                </a:schemeClr>
              </a:solidFill>
            </a:endParaRPr>
          </a:p>
        </p:txBody>
      </p:sp>
      <p:sp>
        <p:nvSpPr>
          <p:cNvPr id="20" name="文本框 19">
            <a:extLst>
              <a:ext uri="{FF2B5EF4-FFF2-40B4-BE49-F238E27FC236}">
                <a16:creationId xmlns:a16="http://schemas.microsoft.com/office/drawing/2014/main" id="{1E9C2356-7784-4DED-811F-F2611245CEFE}"/>
              </a:ext>
            </a:extLst>
          </p:cNvPr>
          <p:cNvSpPr txBox="1"/>
          <p:nvPr/>
        </p:nvSpPr>
        <p:spPr>
          <a:xfrm>
            <a:off x="31832210" y="17554643"/>
            <a:ext cx="6297814" cy="830997"/>
          </a:xfrm>
          <a:prstGeom prst="rect">
            <a:avLst/>
          </a:prstGeom>
          <a:effectLst>
            <a:outerShdw blurRad="50800" dist="38100" dir="2700000" algn="tl" rotWithShape="0">
              <a:prstClr val="black">
                <a:alpha val="40000"/>
              </a:prstClr>
            </a:outerShdw>
            <a:softEdge rad="12700"/>
          </a:effectLst>
        </p:spPr>
        <p:style>
          <a:lnRef idx="2">
            <a:schemeClr val="accent3"/>
          </a:lnRef>
          <a:fillRef idx="1">
            <a:schemeClr val="lt1"/>
          </a:fillRef>
          <a:effectRef idx="0">
            <a:schemeClr val="accent3"/>
          </a:effectRef>
          <a:fontRef idx="minor">
            <a:schemeClr val="dk1"/>
          </a:fontRef>
        </p:style>
        <p:txBody>
          <a:bodyPr wrap="none" rtlCol="0">
            <a:spAutoFit/>
          </a:bodyPr>
          <a:lstStyle/>
          <a:p>
            <a:r>
              <a:rPr lang="en-US" altLang="zh-CN" sz="4800" b="1" dirty="0"/>
              <a:t>Analysis and Conclusion</a:t>
            </a:r>
            <a:endParaRPr lang="zh-CN" altLang="en-US" sz="4800" b="1" dirty="0"/>
          </a:p>
        </p:txBody>
      </p:sp>
      <p:cxnSp>
        <p:nvCxnSpPr>
          <p:cNvPr id="22" name="直接连接符 21">
            <a:extLst>
              <a:ext uri="{FF2B5EF4-FFF2-40B4-BE49-F238E27FC236}">
                <a16:creationId xmlns:a16="http://schemas.microsoft.com/office/drawing/2014/main" id="{F9A991E8-E7F8-4F63-93ED-E2BC48217742}"/>
              </a:ext>
            </a:extLst>
          </p:cNvPr>
          <p:cNvCxnSpPr/>
          <p:nvPr/>
        </p:nvCxnSpPr>
        <p:spPr>
          <a:xfrm>
            <a:off x="27076803" y="6582315"/>
            <a:ext cx="0" cy="22869871"/>
          </a:xfrm>
          <a:prstGeom prst="line">
            <a:avLst/>
          </a:prstGeom>
          <a:ln w="76200"/>
        </p:spPr>
        <p:style>
          <a:lnRef idx="3">
            <a:schemeClr val="accent3"/>
          </a:lnRef>
          <a:fillRef idx="0">
            <a:schemeClr val="accent3"/>
          </a:fillRef>
          <a:effectRef idx="2">
            <a:schemeClr val="accent3"/>
          </a:effectRef>
          <a:fontRef idx="minor">
            <a:schemeClr val="tx1"/>
          </a:fontRef>
        </p:style>
      </p:cxnSp>
      <p:sp>
        <p:nvSpPr>
          <p:cNvPr id="25" name="文本框 24">
            <a:extLst>
              <a:ext uri="{FF2B5EF4-FFF2-40B4-BE49-F238E27FC236}">
                <a16:creationId xmlns:a16="http://schemas.microsoft.com/office/drawing/2014/main" id="{E7DB0350-678D-41A4-A9C7-686129E6DA32}"/>
              </a:ext>
            </a:extLst>
          </p:cNvPr>
          <p:cNvSpPr txBox="1"/>
          <p:nvPr/>
        </p:nvSpPr>
        <p:spPr>
          <a:xfrm>
            <a:off x="1497497" y="6243339"/>
            <a:ext cx="3174267" cy="707886"/>
          </a:xfrm>
          <a:prstGeom prst="rect">
            <a:avLst/>
          </a:prstGeom>
          <a:effectLst>
            <a:outerShdw blurRad="50800" dist="38100" dir="2700000" algn="tl" rotWithShape="0">
              <a:prstClr val="black">
                <a:alpha val="40000"/>
              </a:prstClr>
            </a:outerShdw>
            <a:softEdge rad="12700"/>
          </a:effectLst>
        </p:spPr>
        <p:style>
          <a:lnRef idx="2">
            <a:schemeClr val="accent3"/>
          </a:lnRef>
          <a:fillRef idx="1">
            <a:schemeClr val="lt1"/>
          </a:fillRef>
          <a:effectRef idx="0">
            <a:schemeClr val="accent3"/>
          </a:effectRef>
          <a:fontRef idx="minor">
            <a:schemeClr val="dk1"/>
          </a:fontRef>
        </p:style>
        <p:txBody>
          <a:bodyPr wrap="none" rtlCol="0">
            <a:spAutoFit/>
          </a:bodyPr>
          <a:lstStyle/>
          <a:p>
            <a:pPr algn="just"/>
            <a:r>
              <a:rPr lang="en-US" altLang="zh-CN" sz="4000" b="1" dirty="0">
                <a:latin typeface="Arial" panose="020B0604020202020204" pitchFamily="34" charset="0"/>
                <a:cs typeface="Arial" panose="020B0604020202020204" pitchFamily="34" charset="0"/>
              </a:rPr>
              <a:t>Background</a:t>
            </a:r>
            <a:endParaRPr lang="en-US" altLang="zh-CN" sz="4000" dirty="0">
              <a:latin typeface="Arial" panose="020B0604020202020204" pitchFamily="34" charset="0"/>
              <a:cs typeface="Arial" panose="020B0604020202020204" pitchFamily="34" charset="0"/>
            </a:endParaRPr>
          </a:p>
        </p:txBody>
      </p:sp>
      <p:sp>
        <p:nvSpPr>
          <p:cNvPr id="26" name="文本框 25">
            <a:extLst>
              <a:ext uri="{FF2B5EF4-FFF2-40B4-BE49-F238E27FC236}">
                <a16:creationId xmlns:a16="http://schemas.microsoft.com/office/drawing/2014/main" id="{1E6E01F4-894B-4B92-9791-B30F819D421B}"/>
              </a:ext>
            </a:extLst>
          </p:cNvPr>
          <p:cNvSpPr txBox="1"/>
          <p:nvPr/>
        </p:nvSpPr>
        <p:spPr>
          <a:xfrm>
            <a:off x="1497497" y="9343499"/>
            <a:ext cx="5202065" cy="707886"/>
          </a:xfrm>
          <a:prstGeom prst="rect">
            <a:avLst/>
          </a:prstGeom>
          <a:effectLst>
            <a:outerShdw blurRad="50800" dist="38100" dir="2700000" algn="tl" rotWithShape="0">
              <a:prstClr val="black">
                <a:alpha val="40000"/>
              </a:prstClr>
            </a:outerShdw>
            <a:softEdge rad="12700"/>
          </a:effectLst>
        </p:spPr>
        <p:style>
          <a:lnRef idx="2">
            <a:schemeClr val="accent3"/>
          </a:lnRef>
          <a:fillRef idx="1">
            <a:schemeClr val="lt1"/>
          </a:fillRef>
          <a:effectRef idx="0">
            <a:schemeClr val="accent3"/>
          </a:effectRef>
          <a:fontRef idx="minor">
            <a:schemeClr val="dk1"/>
          </a:fontRef>
        </p:style>
        <p:txBody>
          <a:bodyPr wrap="none" rtlCol="0">
            <a:spAutoFit/>
          </a:bodyPr>
          <a:lstStyle/>
          <a:p>
            <a:pPr algn="just"/>
            <a:r>
              <a:rPr lang="en-US" altLang="zh-CN" sz="4000" b="1" dirty="0">
                <a:latin typeface="Arial" panose="020B0604020202020204" pitchFamily="34" charset="0"/>
                <a:cs typeface="Arial" panose="020B0604020202020204" pitchFamily="34" charset="0"/>
              </a:rPr>
              <a:t>Research Motivation</a:t>
            </a:r>
            <a:endParaRPr lang="en-US" altLang="zh-CN" sz="4000" dirty="0">
              <a:latin typeface="Arial" panose="020B0604020202020204" pitchFamily="34" charset="0"/>
              <a:cs typeface="Arial" panose="020B0604020202020204" pitchFamily="34" charset="0"/>
            </a:endParaRPr>
          </a:p>
        </p:txBody>
      </p:sp>
      <p:sp>
        <p:nvSpPr>
          <p:cNvPr id="27" name="文本框 26">
            <a:extLst>
              <a:ext uri="{FF2B5EF4-FFF2-40B4-BE49-F238E27FC236}">
                <a16:creationId xmlns:a16="http://schemas.microsoft.com/office/drawing/2014/main" id="{D27DB7DC-7EFC-4763-A8D4-B67073A2E678}"/>
              </a:ext>
            </a:extLst>
          </p:cNvPr>
          <p:cNvSpPr txBox="1"/>
          <p:nvPr/>
        </p:nvSpPr>
        <p:spPr>
          <a:xfrm>
            <a:off x="27665918" y="18862158"/>
            <a:ext cx="14205096" cy="11172289"/>
          </a:xfrm>
          <a:prstGeom prst="rect">
            <a:avLst/>
          </a:prstGeom>
          <a:noFill/>
        </p:spPr>
        <p:txBody>
          <a:bodyPr wrap="square" rtlCol="0">
            <a:spAutoFit/>
          </a:bodyPr>
          <a:lstStyle/>
          <a:p>
            <a:pPr marL="742950" indent="-742950" algn="just">
              <a:buFont typeface="+mj-lt"/>
              <a:buAutoNum type="arabicPeriod"/>
            </a:pPr>
            <a:r>
              <a:rPr lang="en-US" altLang="zh-CN" sz="4000" dirty="0"/>
              <a:t>This project finds that although the political motivation of the French government behind its electric vehicle policy remains mixed judging from publications of this government, </a:t>
            </a:r>
            <a:r>
              <a:rPr lang="en-US" altLang="zh-CN" sz="4000" b="1" dirty="0"/>
              <a:t>the eager for industrial transition upgrade outweighs environmental concerns. </a:t>
            </a:r>
          </a:p>
          <a:p>
            <a:pPr marL="742950" indent="-742950" algn="just">
              <a:buFont typeface="+mj-lt"/>
              <a:buAutoNum type="arabicPeriod"/>
            </a:pPr>
            <a:endParaRPr lang="en-US" altLang="zh-CN" sz="4000" dirty="0"/>
          </a:p>
          <a:p>
            <a:pPr marL="742950" indent="-742950" algn="just">
              <a:buFont typeface="+mj-lt"/>
              <a:buAutoNum type="arabicPeriod"/>
            </a:pPr>
            <a:r>
              <a:rPr lang="en-US" altLang="zh-CN" sz="4000" b="1" dirty="0"/>
              <a:t>environment issues </a:t>
            </a:r>
            <a:r>
              <a:rPr lang="en-US" altLang="zh-CN" sz="4000" dirty="0"/>
              <a:t>is associated with many topics and thus is maybe a </a:t>
            </a:r>
            <a:r>
              <a:rPr lang="en-US" altLang="zh-CN" sz="4000" b="1" dirty="0"/>
              <a:t>more wide-spread concern </a:t>
            </a:r>
            <a:r>
              <a:rPr lang="en-US" altLang="zh-CN" sz="4000" dirty="0"/>
              <a:t>of the French government. However, on concrete working projects, policymakers probably still let national industrial transition occupy much of their mind. </a:t>
            </a:r>
          </a:p>
          <a:p>
            <a:endParaRPr lang="zh-CN" altLang="zh-CN" sz="4000" dirty="0"/>
          </a:p>
          <a:p>
            <a:pPr algn="just"/>
            <a:r>
              <a:rPr lang="en-US" altLang="zh-CN" sz="4000" dirty="0"/>
              <a:t>Both Scrapy and LDA are easily scalable and can be adapted to future research of a similar nature with a much bigger corpus. However, it still leaves an open question on how much domain knowledge is still required to select the right text for machine analysis or the “truth” will ultimately reveal itself as long as we feed the algorithm with enough data.  </a:t>
            </a:r>
          </a:p>
          <a:p>
            <a:endParaRPr lang="zh-CN" altLang="en-US" sz="4000" dirty="0"/>
          </a:p>
        </p:txBody>
      </p:sp>
      <p:pic>
        <p:nvPicPr>
          <p:cNvPr id="42" name="音频 41">
            <a:hlinkClick r:id="" action="ppaction://media"/>
            <a:extLst>
              <a:ext uri="{FF2B5EF4-FFF2-40B4-BE49-F238E27FC236}">
                <a16:creationId xmlns:a16="http://schemas.microsoft.com/office/drawing/2014/main" id="{1FDC4C24-73E3-4A64-8A7D-7E987F9D779B}"/>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42316400" y="29787850"/>
            <a:ext cx="271463" cy="271463"/>
          </a:xfrm>
          <a:prstGeom prst="rect">
            <a:avLst/>
          </a:prstGeom>
        </p:spPr>
      </p:pic>
    </p:spTree>
    <p:extLst>
      <p:ext uri="{BB962C8B-B14F-4D97-AF65-F5344CB8AC3E}">
        <p14:creationId xmlns:p14="http://schemas.microsoft.com/office/powerpoint/2010/main" val="190851041"/>
      </p:ext>
    </p:extLst>
  </p:cSld>
  <p:clrMapOvr>
    <a:masterClrMapping/>
  </p:clrMapOvr>
  <mc:AlternateContent xmlns:mc="http://schemas.openxmlformats.org/markup-compatibility/2006">
    <mc:Choice xmlns:p14="http://schemas.microsoft.com/office/powerpoint/2010/main" Requires="p14">
      <p:transition spd="slow" p14:dur="2000" advTm="118990"/>
    </mc:Choice>
    <mc:Fallback>
      <p:transition spd="slow" advTm="1189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2"/>
                </p:tgtEl>
              </p:cMediaNode>
            </p:audio>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314</TotalTime>
  <Words>557</Words>
  <Application>Microsoft Office PowerPoint</Application>
  <PresentationFormat>自定义</PresentationFormat>
  <Paragraphs>41</Paragraphs>
  <Slides>1</Slides>
  <Notes>1</Notes>
  <HiddenSlides>0</HiddenSlides>
  <MMClips>1</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等线</vt:lpstr>
      <vt:lpstr>Arial</vt:lpstr>
      <vt:lpstr>Calibri</vt:lpstr>
      <vt:lpstr>Calibri Light</vt:lpstr>
      <vt:lpstr>Office 主题​​</vt:lpstr>
      <vt:lpstr>Measuring the Political Motivation behind  French Government's Endorsement for Electric Vehicles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Adele Hu</dc:creator>
  <cp:lastModifiedBy>Adele Hu</cp:lastModifiedBy>
  <cp:revision>11</cp:revision>
  <dcterms:created xsi:type="dcterms:W3CDTF">2020-04-26T11:37:32Z</dcterms:created>
  <dcterms:modified xsi:type="dcterms:W3CDTF">2020-04-26T16:52:30Z</dcterms:modified>
</cp:coreProperties>
</file>