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6" userDrawn="1">
          <p15:clr>
            <a:srgbClr val="A4A3A4"/>
          </p15:clr>
        </p15:guide>
        <p15:guide id="2" pos="9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3"/>
    <p:restoredTop sz="96192"/>
  </p:normalViewPr>
  <p:slideViewPr>
    <p:cSldViewPr snapToGrid="0" showGuides="1">
      <p:cViewPr>
        <p:scale>
          <a:sx n="42" d="100"/>
          <a:sy n="42" d="100"/>
        </p:scale>
        <p:origin x="1408" y="144"/>
      </p:cViewPr>
      <p:guideLst>
        <p:guide orient="horz" pos="3246"/>
        <p:guide pos="9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99180"/>
            <a:ext cx="25733931" cy="14889339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62709"/>
            <a:ext cx="22706410" cy="1032551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6960"/>
            <a:ext cx="6528093" cy="362432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6960"/>
            <a:ext cx="19205838" cy="362432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62125"/>
            <a:ext cx="26112371" cy="17789985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20410"/>
            <a:ext cx="26112371" cy="9355333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84800"/>
            <a:ext cx="12866966" cy="2713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6969"/>
            <a:ext cx="26112371" cy="826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83919"/>
            <a:ext cx="12807832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21926"/>
            <a:ext cx="12807832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83919"/>
            <a:ext cx="12870909" cy="5138007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21926"/>
            <a:ext cx="12870909" cy="22977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7701"/>
            <a:ext cx="15326827" cy="30392467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1150"/>
            <a:ext cx="9764544" cy="997902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7701"/>
            <a:ext cx="15326827" cy="30392467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30175"/>
            <a:ext cx="9764544" cy="2376948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6969"/>
            <a:ext cx="26112371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84800"/>
            <a:ext cx="26112371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7140E-4F66-6B43-BB1A-3BB1F4F916F7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38914"/>
            <a:ext cx="10217884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38914"/>
            <a:ext cx="6811923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58E99-A9D3-2847-A815-6E71650E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EFDBC8-F82C-E7E4-0343-868B500747E5}"/>
              </a:ext>
            </a:extLst>
          </p:cNvPr>
          <p:cNvSpPr/>
          <p:nvPr/>
        </p:nvSpPr>
        <p:spPr>
          <a:xfrm>
            <a:off x="1" y="0"/>
            <a:ext cx="30275212" cy="4678562"/>
          </a:xfrm>
          <a:prstGeom prst="rect">
            <a:avLst/>
          </a:prstGeom>
          <a:solidFill>
            <a:schemeClr val="tx2">
              <a:lumMod val="10000"/>
              <a:lumOff val="90000"/>
              <a:alpha val="652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pPr algn="ctr"/>
            <a:endParaRPr lang="en-US" sz="3600" b="1" dirty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pPr algn="ctr"/>
            <a:endParaRPr lang="en-US" sz="3120" b="1" dirty="0">
              <a:solidFill>
                <a:schemeClr val="tx2"/>
              </a:solidFill>
              <a:latin typeface="Corbel" panose="020B0503020204020204" pitchFamily="34" charset="0"/>
            </a:endParaRPr>
          </a:p>
          <a:p>
            <a:pPr algn="ctr"/>
            <a:endParaRPr lang="en-US" sz="3120" b="1" dirty="0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DAB39-F4A5-3B10-EC99-949C2712E481}"/>
              </a:ext>
            </a:extLst>
          </p:cNvPr>
          <p:cNvSpPr txBox="1"/>
          <p:nvPr/>
        </p:nvSpPr>
        <p:spPr>
          <a:xfrm>
            <a:off x="-35169" y="2774439"/>
            <a:ext cx="30275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Xiaoyang Lu</a:t>
            </a:r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, Hamed Najafi</a:t>
            </a:r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, Jason Liu</a:t>
            </a:r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,  Xian-He Sun</a:t>
            </a:r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Illinois Institute of Technology</a:t>
            </a:r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5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</a:rPr>
              <a:t>Florida International University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701A5-F371-CDDE-774D-0A963C05BC1F}"/>
              </a:ext>
            </a:extLst>
          </p:cNvPr>
          <p:cNvSpPr txBox="1"/>
          <p:nvPr/>
        </p:nvSpPr>
        <p:spPr>
          <a:xfrm>
            <a:off x="0" y="379620"/>
            <a:ext cx="30275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7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Concurrency-Aware Holistic Cache Management Framework with Online Reinforcement Learning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AD044-A5FF-295A-8264-4A6C9EBA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039" y="41150132"/>
            <a:ext cx="6689575" cy="1598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BD8B06-4B3D-D3FB-8F21-21BDFDF2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847" y="41150132"/>
            <a:ext cx="7655365" cy="15989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7D8C17-E5AF-87C1-3EA2-30526A535403}"/>
              </a:ext>
            </a:extLst>
          </p:cNvPr>
          <p:cNvSpPr txBox="1"/>
          <p:nvPr/>
        </p:nvSpPr>
        <p:spPr>
          <a:xfrm>
            <a:off x="0" y="4409998"/>
            <a:ext cx="15062200" cy="4678561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Cache Management</a:t>
            </a:r>
            <a:endParaRPr lang="en-US" sz="4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Essential for bridging the performance gap between fast CPU and slower main memory</a:t>
            </a:r>
          </a:p>
          <a:p>
            <a:endParaRPr lang="en-US" sz="4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3200" dirty="0"/>
            </a:b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787F4-4134-072F-95CD-B0DF4B3A36D1}"/>
              </a:ext>
            </a:extLst>
          </p:cNvPr>
          <p:cNvSpPr txBox="1"/>
          <p:nvPr/>
        </p:nvSpPr>
        <p:spPr>
          <a:xfrm>
            <a:off x="-30101" y="6941918"/>
            <a:ext cx="14972316" cy="4549497"/>
          </a:xfrm>
          <a:prstGeom prst="roundRect">
            <a:avLst>
              <a:gd name="adj" fmla="val 9377"/>
            </a:avLst>
          </a:prstGeom>
          <a:solidFill>
            <a:srgbClr val="4472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Cache Replacement</a:t>
            </a:r>
            <a:r>
              <a:rPr lang="en-US" altLang="zh-CN" sz="46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Determines which cache blocks to evict when new data needs to be loaded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Cache Bypassing: </a:t>
            </a: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Decides whether incoming data should be stored in the cache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Prefetching: </a:t>
            </a: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Predictively loads data into the cache before it is actually requested by the CPU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B1F60C-A1D8-4CBD-D347-FE98CDF46C95}"/>
              </a:ext>
            </a:extLst>
          </p:cNvPr>
          <p:cNvSpPr txBox="1"/>
          <p:nvPr/>
        </p:nvSpPr>
        <p:spPr>
          <a:xfrm>
            <a:off x="0" y="12009273"/>
            <a:ext cx="15062200" cy="5452943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Limitations of Current Cache Management Schemes</a:t>
            </a:r>
          </a:p>
          <a:p>
            <a:pPr algn="l"/>
            <a:r>
              <a:rPr lang="en-US" sz="4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observe there are </a:t>
            </a:r>
            <a:r>
              <a:rPr lang="en-US" sz="46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common limitations </a:t>
            </a:r>
            <a:r>
              <a:rPr lang="en-US" sz="4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faced by traditional cache management techniques: </a:t>
            </a:r>
          </a:p>
          <a:p>
            <a:endParaRPr lang="en-US" sz="4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3200" dirty="0"/>
            </a:br>
            <a:endParaRPr lang="en-US" sz="32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E237D8-86DC-ADDF-F33A-2079B776A715}"/>
              </a:ext>
            </a:extLst>
          </p:cNvPr>
          <p:cNvSpPr txBox="1"/>
          <p:nvPr/>
        </p:nvSpPr>
        <p:spPr>
          <a:xfrm>
            <a:off x="-35169" y="15249923"/>
            <a:ext cx="15047722" cy="6033730"/>
          </a:xfrm>
          <a:prstGeom prst="roundRect">
            <a:avLst>
              <a:gd name="adj" fmla="val 9377"/>
            </a:avLst>
          </a:prstGeom>
          <a:solidFill>
            <a:srgbClr val="4472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Lack of Holistic View: </a:t>
            </a: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Current schemes often examine cache replacement, bypassing, and prefetching in isolation, overlooking the potential benefits that could arise from a joint optimization strategy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Lack of Adaptability: </a:t>
            </a:r>
            <a:r>
              <a:rPr kumimoji="0" lang="en-US" sz="4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Current schemes often rely on fixed heuristics that don't account for the changing access patterns of modern applications and system configurations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0E3420-615E-50AA-7641-57BD78543886}"/>
              </a:ext>
            </a:extLst>
          </p:cNvPr>
          <p:cNvCxnSpPr>
            <a:cxnSpLocks/>
          </p:cNvCxnSpPr>
          <p:nvPr/>
        </p:nvCxnSpPr>
        <p:spPr>
          <a:xfrm>
            <a:off x="15075079" y="5074920"/>
            <a:ext cx="0" cy="3769233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9A657C-B78F-C5AD-7E2C-45334EFFE473}"/>
              </a:ext>
            </a:extLst>
          </p:cNvPr>
          <p:cNvSpPr txBox="1"/>
          <p:nvPr/>
        </p:nvSpPr>
        <p:spPr>
          <a:xfrm>
            <a:off x="-35169" y="24844025"/>
            <a:ext cx="15047723" cy="10486430"/>
          </a:xfrm>
          <a:prstGeom prst="roundRect">
            <a:avLst>
              <a:gd name="adj" fmla="val 9377"/>
            </a:avLst>
          </a:prstGeom>
          <a:solidFill>
            <a:srgbClr val="4472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Holistic Integration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 bypassing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pattern-based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prefetching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Online Learning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Utilizes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reinforcement learning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adapt cache management to varying workloads and system configurations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Features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Employs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program features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achieve a thorough understanding of memory access patterns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Concurrency-Aware Rewards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Implements a reward system that is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aware of concurrent accesses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factoring in system-level feedback for decision-</a:t>
            </a:r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600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Efficient Design</a:t>
            </a:r>
            <a: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Achieves a </a:t>
            </a:r>
            <a:r>
              <a:rPr lang="en-US" sz="46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minimal</a:t>
            </a:r>
            <a:r>
              <a:rPr lang="en-US" sz="4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hardware overhead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F45F5-DA7B-0E00-E587-A2B0CDA8064E}"/>
              </a:ext>
            </a:extLst>
          </p:cNvPr>
          <p:cNvSpPr txBox="1"/>
          <p:nvPr/>
        </p:nvSpPr>
        <p:spPr>
          <a:xfrm>
            <a:off x="75406" y="21740245"/>
            <a:ext cx="15062200" cy="3097530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zh-CN" altLang="en-US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zh-CN" altLang="en-US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endParaRPr lang="en-US" sz="4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4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6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holistic</a:t>
            </a:r>
            <a:r>
              <a:rPr lang="en-US" sz="4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cache management framework that </a:t>
            </a:r>
            <a:r>
              <a:rPr lang="en-US" sz="4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dynamically adapts </a:t>
            </a:r>
            <a:r>
              <a:rPr lang="en-US" sz="4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various workloads and system configurations</a:t>
            </a:r>
            <a:r>
              <a:rPr lang="zh-CN" altLang="en-US" sz="4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6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E089E4-7262-23DE-4995-0933A6B9AA96}"/>
              </a:ext>
            </a:extLst>
          </p:cNvPr>
          <p:cNvSpPr txBox="1"/>
          <p:nvPr/>
        </p:nvSpPr>
        <p:spPr>
          <a:xfrm>
            <a:off x="-84817" y="35864018"/>
            <a:ext cx="15062200" cy="871180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Reinforcement Learning (RL)</a:t>
            </a:r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0CFC7E9-D4FD-3B1F-EB6E-98B0B8DA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107" y="36735198"/>
            <a:ext cx="14986781" cy="52957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BC0695E-3920-1D11-71E4-C09329F2BA4E}"/>
              </a:ext>
            </a:extLst>
          </p:cNvPr>
          <p:cNvSpPr txBox="1"/>
          <p:nvPr/>
        </p:nvSpPr>
        <p:spPr>
          <a:xfrm>
            <a:off x="15181485" y="4106009"/>
            <a:ext cx="15062200" cy="17004149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Formulating Cache Management as an RL Problem</a:t>
            </a:r>
            <a:endParaRPr lang="en-US" altLang="zh-CN" sz="48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45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State: 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A vector of features for each access</a:t>
            </a:r>
          </a:p>
          <a:p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= (PC,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 number) </a:t>
            </a:r>
          </a:p>
          <a:p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PC signature to distinguish between </a:t>
            </a: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 accesses </a:t>
            </a:r>
            <a:r>
              <a:rPr lang="en-US" sz="4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prefetch accesses </a:t>
            </a:r>
          </a:p>
          <a:p>
            <a:r>
              <a:rPr lang="en-US" sz="4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Using EPV to reflect the </a:t>
            </a:r>
            <a:r>
              <a:rPr lang="en-US" sz="4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eviction priorities of the cache block</a:t>
            </a:r>
            <a:endParaRPr lang="en-US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Cache miss (4 optional</a:t>
            </a:r>
            <a:r>
              <a:rPr lang="zh-CN" alt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500" b="1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Bypass LLC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the corresponding block in LLC with an EPV of low, moderate, or high</a:t>
            </a:r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Cache hit</a:t>
            </a:r>
            <a:r>
              <a:rPr lang="zh-CN" alt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45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optional</a:t>
            </a:r>
            <a:r>
              <a:rPr lang="zh-CN" alt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500" b="1" dirty="0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the EPV of the corresponding block to low, moderate, or high</a:t>
            </a:r>
          </a:p>
          <a:p>
            <a:r>
              <a:rPr lang="en-US" sz="4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Reward: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Considering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 of each action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Distinguish between actions triggered by </a:t>
            </a:r>
            <a:r>
              <a:rPr lang="en-US" sz="4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en-US" sz="45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4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prefetching</a:t>
            </a:r>
            <a:endParaRPr lang="en-US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Concurrency-Aware System Feedback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5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45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04E2413-FE8F-9402-B451-7365534A5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4365" y="19193765"/>
            <a:ext cx="15075079" cy="70073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F2BDAEF-4999-F089-139F-F9D43C7E5C53}"/>
              </a:ext>
            </a:extLst>
          </p:cNvPr>
          <p:cNvSpPr txBox="1"/>
          <p:nvPr/>
        </p:nvSpPr>
        <p:spPr>
          <a:xfrm>
            <a:off x="15300770" y="18462581"/>
            <a:ext cx="15062200" cy="871180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 Overview</a:t>
            </a:r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BD6D0A-4D67-CEAD-D315-4572DFEA5839}"/>
              </a:ext>
            </a:extLst>
          </p:cNvPr>
          <p:cNvCxnSpPr>
            <a:cxnSpLocks/>
          </p:cNvCxnSpPr>
          <p:nvPr/>
        </p:nvCxnSpPr>
        <p:spPr>
          <a:xfrm>
            <a:off x="14978791" y="18444433"/>
            <a:ext cx="15225364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E465D5-5883-0B57-8BE9-3EF597B0E609}"/>
              </a:ext>
            </a:extLst>
          </p:cNvPr>
          <p:cNvCxnSpPr>
            <a:cxnSpLocks/>
          </p:cNvCxnSpPr>
          <p:nvPr/>
        </p:nvCxnSpPr>
        <p:spPr>
          <a:xfrm>
            <a:off x="-82370" y="11864040"/>
            <a:ext cx="15225364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2A4AC6-A12B-5AC1-163B-C089EB674EBE}"/>
              </a:ext>
            </a:extLst>
          </p:cNvPr>
          <p:cNvCxnSpPr>
            <a:cxnSpLocks/>
          </p:cNvCxnSpPr>
          <p:nvPr/>
        </p:nvCxnSpPr>
        <p:spPr>
          <a:xfrm>
            <a:off x="-319725" y="21603786"/>
            <a:ext cx="15225364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D157EF-131B-47A6-A31B-BF25D9EA8C44}"/>
              </a:ext>
            </a:extLst>
          </p:cNvPr>
          <p:cNvCxnSpPr>
            <a:cxnSpLocks/>
          </p:cNvCxnSpPr>
          <p:nvPr/>
        </p:nvCxnSpPr>
        <p:spPr>
          <a:xfrm>
            <a:off x="-112850" y="35662813"/>
            <a:ext cx="15225364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4F86A4-5444-2C60-9D8E-24FE22D424B6}"/>
              </a:ext>
            </a:extLst>
          </p:cNvPr>
          <p:cNvCxnSpPr>
            <a:cxnSpLocks/>
          </p:cNvCxnSpPr>
          <p:nvPr/>
        </p:nvCxnSpPr>
        <p:spPr>
          <a:xfrm>
            <a:off x="15137606" y="26210269"/>
            <a:ext cx="15225364" cy="0"/>
          </a:xfrm>
          <a:prstGeom prst="line">
            <a:avLst/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03E8940-BDB5-7665-6BB0-12674EE95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7605" y="26883038"/>
            <a:ext cx="15137608" cy="76654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5500E28-4066-5AE3-45A2-DEDAF2D79610}"/>
              </a:ext>
            </a:extLst>
          </p:cNvPr>
          <p:cNvSpPr txBox="1"/>
          <p:nvPr/>
        </p:nvSpPr>
        <p:spPr>
          <a:xfrm>
            <a:off x="15070063" y="26222428"/>
            <a:ext cx="15062200" cy="871180"/>
          </a:xfrm>
          <a:prstGeom prst="roundRect">
            <a:avLst>
              <a:gd name="adj" fmla="val 9377"/>
            </a:avLst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b="1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585745-0C63-C7BE-9AE7-F711C1D9CAFF}"/>
              </a:ext>
            </a:extLst>
          </p:cNvPr>
          <p:cNvSpPr txBox="1"/>
          <p:nvPr/>
        </p:nvSpPr>
        <p:spPr>
          <a:xfrm>
            <a:off x="15145418" y="34487537"/>
            <a:ext cx="15217551" cy="6630650"/>
          </a:xfrm>
          <a:prstGeom prst="roundRect">
            <a:avLst>
              <a:gd name="adj" fmla="val 9377"/>
            </a:avLst>
          </a:prstGeom>
          <a:solidFill>
            <a:srgbClr val="4472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holistic view provides a performance guarantee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RL provides good adaptability and scalability</a:t>
            </a:r>
            <a:endParaRPr lang="en-US" sz="45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accur</a:t>
            </a:r>
            <a:r>
              <a:rPr lang="en-US" altLang="zh-CN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ately</a:t>
            </a:r>
            <a:r>
              <a:rPr lang="zh-CN" alt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cache management for</a:t>
            </a:r>
            <a:r>
              <a:rPr lang="zh-CN" alt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workloads</a:t>
            </a: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CHROME outperforms all other schemes across all system configurations</a:t>
            </a:r>
            <a:endParaRPr 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erformance advantage of CHROME over others increases with more cores</a:t>
            </a:r>
            <a:endParaRPr lang="en-US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9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422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Söhne</vt:lpstr>
      <vt:lpstr>Aptos</vt:lpstr>
      <vt:lpstr>Aptos Display</vt:lpstr>
      <vt:lpstr>Arial</vt:lpstr>
      <vt:lpstr>Corbel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LuXiaoyang</dc:creator>
  <cp:lastModifiedBy>LuXiaoyang</cp:lastModifiedBy>
  <cp:revision>22</cp:revision>
  <dcterms:created xsi:type="dcterms:W3CDTF">2024-02-23T22:45:12Z</dcterms:created>
  <dcterms:modified xsi:type="dcterms:W3CDTF">2024-02-24T04:07:26Z</dcterms:modified>
</cp:coreProperties>
</file>