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3"/>
  </p:sldMasterIdLst>
  <p:notesMasterIdLst>
    <p:notesMasterId r:id="rId5"/>
  </p:notesMasterIdLst>
  <p:sldIdLst>
    <p:sldId id="256" r:id="rId4"/>
    <p:sldId id="341" r:id="rId6"/>
    <p:sldId id="257" r:id="rId7"/>
    <p:sldId id="270" r:id="rId8"/>
    <p:sldId id="317" r:id="rId9"/>
    <p:sldId id="298" r:id="rId10"/>
    <p:sldId id="347" r:id="rId11"/>
    <p:sldId id="348" r:id="rId12"/>
    <p:sldId id="349" r:id="rId13"/>
    <p:sldId id="351" r:id="rId14"/>
    <p:sldId id="352" r:id="rId15"/>
    <p:sldId id="353" r:id="rId16"/>
    <p:sldId id="271" r:id="rId17"/>
    <p:sldId id="395" r:id="rId18"/>
    <p:sldId id="262" r:id="rId19"/>
    <p:sldId id="284" r:id="rId20"/>
    <p:sldId id="286" r:id="rId21"/>
    <p:sldId id="342" r:id="rId22"/>
    <p:sldId id="343" r:id="rId23"/>
    <p:sldId id="345" r:id="rId24"/>
    <p:sldId id="289" r:id="rId25"/>
    <p:sldId id="291" r:id="rId26"/>
    <p:sldId id="346" r:id="rId27"/>
    <p:sldId id="306" r:id="rId28"/>
    <p:sldId id="315" r:id="rId29"/>
    <p:sldId id="307" r:id="rId30"/>
    <p:sldId id="316" r:id="rId31"/>
    <p:sldId id="374" r:id="rId32"/>
    <p:sldId id="376" r:id="rId33"/>
    <p:sldId id="377" r:id="rId34"/>
    <p:sldId id="379" r:id="rId35"/>
    <p:sldId id="380" r:id="rId36"/>
    <p:sldId id="396" r:id="rId37"/>
    <p:sldId id="397" r:id="rId38"/>
    <p:sldId id="272" r:id="rId39"/>
    <p:sldId id="327" r:id="rId40"/>
    <p:sldId id="381" r:id="rId41"/>
    <p:sldId id="382" r:id="rId42"/>
    <p:sldId id="383" r:id="rId43"/>
    <p:sldId id="384" r:id="rId44"/>
    <p:sldId id="385" r:id="rId45"/>
    <p:sldId id="386" r:id="rId46"/>
    <p:sldId id="387" r:id="rId47"/>
    <p:sldId id="329" r:id="rId48"/>
    <p:sldId id="326" r:id="rId49"/>
    <p:sldId id="373" r:id="rId50"/>
    <p:sldId id="283" r:id="rId51"/>
  </p:sldIdLst>
  <p:sldSz cx="12192000" cy="6858000"/>
  <p:notesSz cx="6858000" cy="9144000"/>
  <p:custDataLst>
    <p:tags r:id="rId55"/>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95DDEC"/>
    <a:srgbClr val="19122F"/>
    <a:srgbClr val="5F5F5F"/>
    <a:srgbClr val="60B8D6"/>
    <a:srgbClr val="7CCCE2"/>
    <a:srgbClr val="369AC5"/>
    <a:srgbClr val="B5F4F9"/>
    <a:srgbClr val="42C8F4"/>
    <a:srgbClr val="8540CE"/>
    <a:srgbClr val="45C3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6366" autoAdjust="0"/>
  </p:normalViewPr>
  <p:slideViewPr>
    <p:cSldViewPr snapToGrid="0">
      <p:cViewPr varScale="1">
        <p:scale>
          <a:sx n="91" d="100"/>
          <a:sy n="91" d="100"/>
        </p:scale>
        <p:origin x="322" y="53"/>
      </p:cViewPr>
      <p:guideLst>
        <p:guide orient="horz" pos="218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5" Type="http://schemas.openxmlformats.org/officeDocument/2006/relationships/tags" Target="tags/tag3.xml"/><Relationship Id="rId54" Type="http://schemas.openxmlformats.org/officeDocument/2006/relationships/tableStyles" Target="tableStyles.xml"/><Relationship Id="rId53" Type="http://schemas.openxmlformats.org/officeDocument/2006/relationships/viewProps" Target="viewProps.xml"/><Relationship Id="rId52" Type="http://schemas.openxmlformats.org/officeDocument/2006/relationships/presProps" Target="presProps.xml"/><Relationship Id="rId51" Type="http://schemas.openxmlformats.org/officeDocument/2006/relationships/slide" Target="slides/slide47.xml"/><Relationship Id="rId50" Type="http://schemas.openxmlformats.org/officeDocument/2006/relationships/slide" Target="slides/slide46.xml"/><Relationship Id="rId5" Type="http://schemas.openxmlformats.org/officeDocument/2006/relationships/notesMaster" Target="notesMasters/notesMaster1.xml"/><Relationship Id="rId49" Type="http://schemas.openxmlformats.org/officeDocument/2006/relationships/slide" Target="slides/slide45.xml"/><Relationship Id="rId48" Type="http://schemas.openxmlformats.org/officeDocument/2006/relationships/slide" Target="slides/slide44.xml"/><Relationship Id="rId47" Type="http://schemas.openxmlformats.org/officeDocument/2006/relationships/slide" Target="slides/slide43.xml"/><Relationship Id="rId46" Type="http://schemas.openxmlformats.org/officeDocument/2006/relationships/slide" Target="slides/slide42.xml"/><Relationship Id="rId45" Type="http://schemas.openxmlformats.org/officeDocument/2006/relationships/slide" Target="slides/slide41.xml"/><Relationship Id="rId44" Type="http://schemas.openxmlformats.org/officeDocument/2006/relationships/slide" Target="slides/slide40.xml"/><Relationship Id="rId43" Type="http://schemas.openxmlformats.org/officeDocument/2006/relationships/slide" Target="slides/slide39.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E58FECC-8FCD-4231-8F63-743C817428FB}"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926B48-9965-4811-9F4B-78EEDA067D63}"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D926B48-9965-4811-9F4B-78EEDA067D63}"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D926B48-9965-4811-9F4B-78EEDA067D63}"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D926B48-9965-4811-9F4B-78EEDA067D63}"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D926B48-9965-4811-9F4B-78EEDA067D63}"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D926B48-9965-4811-9F4B-78EEDA067D63}"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D926B48-9965-4811-9F4B-78EEDA067D63}"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D926B48-9965-4811-9F4B-78EEDA067D63}"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D926B48-9965-4811-9F4B-78EEDA067D63}"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D926B48-9965-4811-9F4B-78EEDA067D63}"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D926B48-9965-4811-9F4B-78EEDA067D63}"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D926B48-9965-4811-9F4B-78EEDA067D63}"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D926B48-9965-4811-9F4B-78EEDA067D63}"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D926B48-9965-4811-9F4B-78EEDA067D63}"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D926B48-9965-4811-9F4B-78EEDA067D63}"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D926B48-9965-4811-9F4B-78EEDA067D63}"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D926B48-9965-4811-9F4B-78EEDA067D63}"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D926B48-9965-4811-9F4B-78EEDA067D63}"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D926B48-9965-4811-9F4B-78EEDA067D63}"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D926B48-9965-4811-9F4B-78EEDA067D63}" type="slidenum">
              <a:rPr lang="zh-CN" altLang="en-US" smtClean="0"/>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D926B48-9965-4811-9F4B-78EEDA067D63}" type="slidenum">
              <a:rPr lang="zh-CN" altLang="en-US" smtClean="0"/>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D926B48-9965-4811-9F4B-78EEDA067D63}" type="slidenum">
              <a:rPr lang="zh-CN" altLang="en-US" smtClean="0"/>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D926B48-9965-4811-9F4B-78EEDA067D63}"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D926B48-9965-4811-9F4B-78EEDA067D63}" type="slidenum">
              <a:rPr lang="zh-CN" altLang="en-US" smtClean="0"/>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D926B48-9965-4811-9F4B-78EEDA067D63}" type="slidenum">
              <a:rPr lang="zh-CN" altLang="en-US" smtClean="0"/>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D926B48-9965-4811-9F4B-78EEDA067D63}" type="slidenum">
              <a:rPr lang="zh-CN" altLang="en-US" smtClean="0"/>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D926B48-9965-4811-9F4B-78EEDA067D63}" type="slidenum">
              <a:rPr lang="zh-CN" altLang="en-US" smtClean="0"/>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D926B48-9965-4811-9F4B-78EEDA067D63}" type="slidenum">
              <a:rPr lang="zh-CN" altLang="en-US" smtClean="0"/>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D926B48-9965-4811-9F4B-78EEDA067D63}" type="slidenum">
              <a:rPr lang="zh-CN" altLang="en-US" smtClean="0"/>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D926B48-9965-4811-9F4B-78EEDA067D63}" type="slidenum">
              <a:rPr lang="zh-CN" altLang="en-US" smtClean="0"/>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D926B48-9965-4811-9F4B-78EEDA067D63}" type="slidenum">
              <a:rPr lang="zh-CN" altLang="en-US" smtClean="0"/>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D926B48-9965-4811-9F4B-78EEDA067D63}" type="slidenum">
              <a:rPr lang="zh-CN" altLang="en-US" smtClean="0"/>
            </a:fld>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D926B48-9965-4811-9F4B-78EEDA067D63}" type="slidenum">
              <a:rPr lang="zh-CN" altLang="en-US" smtClean="0"/>
            </a:fld>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D926B48-9965-4811-9F4B-78EEDA067D63}"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D926B48-9965-4811-9F4B-78EEDA067D63}" type="slidenum">
              <a:rPr lang="zh-CN" altLang="en-US" smtClean="0"/>
            </a:fld>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D926B48-9965-4811-9F4B-78EEDA067D63}" type="slidenum">
              <a:rPr lang="zh-CN" altLang="en-US" smtClean="0"/>
            </a:fld>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D926B48-9965-4811-9F4B-78EEDA067D63}" type="slidenum">
              <a:rPr lang="zh-CN" altLang="en-US" smtClean="0"/>
            </a:fld>
            <a:endParaRPr lang="zh-CN"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D926B48-9965-4811-9F4B-78EEDA067D63}" type="slidenum">
              <a:rPr lang="zh-CN" altLang="en-US" smtClean="0"/>
            </a:fld>
            <a:endParaRPr lang="zh-CN"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D926B48-9965-4811-9F4B-78EEDA067D63}" type="slidenum">
              <a:rPr lang="zh-CN" altLang="en-US" smtClean="0"/>
            </a:fld>
            <a:endParaRPr lang="zh-CN"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D926B48-9965-4811-9F4B-78EEDA067D63}" type="slidenum">
              <a:rPr lang="zh-CN" altLang="en-US" smtClean="0"/>
            </a:fld>
            <a:endParaRPr lang="zh-CN"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D926B48-9965-4811-9F4B-78EEDA067D63}" type="slidenum">
              <a:rPr lang="zh-CN" altLang="en-US" smtClean="0"/>
            </a:fld>
            <a:endParaRPr lang="zh-CN"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D926B48-9965-4811-9F4B-78EEDA067D63}" type="slidenum">
              <a:rPr lang="zh-CN" altLang="en-US" smtClean="0"/>
            </a:fld>
            <a:endParaRPr lang="zh-CN"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D926B48-9965-4811-9F4B-78EEDA067D63}"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D926B48-9965-4811-9F4B-78EEDA067D63}"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D926B48-9965-4811-9F4B-78EEDA067D63}"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D926B48-9965-4811-9F4B-78EEDA067D63}"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D926B48-9965-4811-9F4B-78EEDA067D63}"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D926B48-9965-4811-9F4B-78EEDA067D63}"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hyperlink" Target="http://www.1ppt.com/hangye/"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zh-CN" altLang="en-US"/>
          </a:p>
        </p:txBody>
      </p:sp>
      <p:sp>
        <p:nvSpPr>
          <p:cNvPr id="4" name="日期占位符 3"/>
          <p:cNvSpPr>
            <a:spLocks noGrp="1"/>
          </p:cNvSpPr>
          <p:nvPr>
            <p:ph type="dt" sz="half" idx="10"/>
          </p:nvPr>
        </p:nvSpPr>
        <p:spPr/>
        <p:txBody>
          <a:bodyPr/>
          <a:lstStyle/>
          <a:p>
            <a:fld id="{9A3A2CB9-91E3-4122-B36B-55C6754C4EC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A8DA6BB-6431-4F7D-93AE-4F45E49B918D}"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9A3A2CB9-91E3-4122-B36B-55C6754C4EC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A8DA6BB-6431-4F7D-93AE-4F45E49B918D}"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9A3A2CB9-91E3-4122-B36B-55C6754C4EC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A8DA6BB-6431-4F7D-93AE-4F45E49B918D}"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9A3A2CB9-91E3-4122-B36B-55C6754C4EC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A8DA6BB-6431-4F7D-93AE-4F45E49B918D}" type="slidenum">
              <a:rPr lang="zh-CN" altLang="en-US" smtClean="0"/>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609600" y="1600201"/>
            <a:ext cx="10972800" cy="4525963"/>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solidFill>
                  <a:prstClr val="black"/>
                </a:solidFill>
              </a:rPr>
            </a:fld>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solidFill>
                  <a:prstClr val="black"/>
                </a:solidFill>
              </a:rPr>
            </a:fld>
            <a:endParaRPr lang="zh-CN" altLang="en-US">
              <a:solidFill>
                <a:prstClr val="black"/>
              </a:solidFil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a:prstGeom prst="rect">
            <a:avLst/>
          </a:prstGeo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609600" y="274639"/>
            <a:ext cx="8026400" cy="5851525"/>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solidFill>
                  <a:prstClr val="black"/>
                </a:solidFill>
              </a:rPr>
            </a:fld>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solidFill>
                  <a:prstClr val="black"/>
                </a:solidFill>
              </a:rPr>
            </a:fld>
            <a:endParaRPr lang="zh-CN" altLang="en-US">
              <a:solidFill>
                <a:prstClr val="black"/>
              </a:solidFil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9A3A2CB9-91E3-4122-B36B-55C6754C4EC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A8DA6BB-6431-4F7D-93AE-4F45E49B918D}"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日期占位符 3"/>
          <p:cNvSpPr>
            <a:spLocks noGrp="1"/>
          </p:cNvSpPr>
          <p:nvPr>
            <p:ph type="dt" sz="half" idx="10"/>
          </p:nvPr>
        </p:nvSpPr>
        <p:spPr/>
        <p:txBody>
          <a:bodyPr/>
          <a:lstStyle/>
          <a:p>
            <a:fld id="{9A3A2CB9-91E3-4122-B36B-55C6754C4EC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A8DA6BB-6431-4F7D-93AE-4F45E49B918D}"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9A3A2CB9-91E3-4122-B36B-55C6754C4EC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A8DA6BB-6431-4F7D-93AE-4F45E49B918D}"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9A3A2CB9-91E3-4122-B36B-55C6754C4EC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A8DA6BB-6431-4F7D-93AE-4F45E49B918D}"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1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9A3A2CB9-91E3-4122-B36B-55C6754C4EC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A8DA6BB-6431-4F7D-93AE-4F45E49B918D}" type="slidenum">
              <a:rPr lang="zh-CN" altLang="en-US" smtClean="0"/>
            </a:fld>
            <a:endParaRPr lang="zh-CN" altLang="en-US"/>
          </a:p>
        </p:txBody>
      </p:sp>
      <p:sp>
        <p:nvSpPr>
          <p:cNvPr id="11" name="TextBox 10"/>
          <p:cNvSpPr txBox="1"/>
          <p:nvPr userDrawn="1"/>
        </p:nvSpPr>
        <p:spPr>
          <a:xfrm>
            <a:off x="1780704" y="6712749"/>
            <a:ext cx="1440159" cy="118430"/>
          </a:xfrm>
          <a:prstGeom prst="rect">
            <a:avLst/>
          </a:prstGeom>
          <a:noFill/>
        </p:spPr>
        <p:txBody>
          <a:bodyPr wrap="square" rtlCol="0">
            <a:spAutoFit/>
          </a:bodyPr>
          <a:lstStyle/>
          <a:p>
            <a:pPr marL="0" marR="0" lvl="0" indent="0" defTabSz="914400" eaLnBrk="1" fontAlgn="auto" latinLnBrk="0" hangingPunct="1">
              <a:lnSpc>
                <a:spcPct val="200000"/>
              </a:lnSpc>
              <a:spcBef>
                <a:spcPts val="0"/>
              </a:spcBef>
              <a:spcAft>
                <a:spcPts val="0"/>
              </a:spcAft>
              <a:buClrTx/>
              <a:buSzTx/>
              <a:buFontTx/>
              <a:buNone/>
              <a:defRPr/>
            </a:pPr>
            <a:r>
              <a:rPr kumimoji="0" lang="zh-CN" altLang="en-US" sz="100" b="0" i="0" u="none" strike="noStrike" kern="0" cap="none" spc="0" normalizeH="0" baseline="0" noProof="0" dirty="0">
                <a:ln>
                  <a:noFill/>
                </a:ln>
                <a:solidFill>
                  <a:prstClr val="black"/>
                </a:solidFill>
                <a:effectLst/>
                <a:uLnTx/>
                <a:uFillTx/>
                <a:hlinkClick r:id="rId2"/>
              </a:rPr>
              <a:t>行业</a:t>
            </a:r>
            <a:r>
              <a:rPr kumimoji="0" lang="en-US" altLang="zh-CN" sz="100" b="0" i="0" u="none" strike="noStrike" kern="0" cap="none" spc="0" normalizeH="0" baseline="0" noProof="0" dirty="0">
                <a:ln>
                  <a:noFill/>
                </a:ln>
                <a:solidFill>
                  <a:prstClr val="black"/>
                </a:solidFill>
                <a:effectLst/>
                <a:uLnTx/>
                <a:uFillTx/>
                <a:hlinkClick r:id="rId2"/>
              </a:rPr>
              <a:t>PPT</a:t>
            </a:r>
            <a:r>
              <a:rPr kumimoji="0" lang="zh-CN" altLang="en-US" sz="100" b="0" i="0" u="none" strike="noStrike" kern="0" cap="none" spc="0" normalizeH="0" baseline="0" noProof="0" dirty="0">
                <a:ln>
                  <a:noFill/>
                </a:ln>
                <a:solidFill>
                  <a:prstClr val="black"/>
                </a:solidFill>
                <a:effectLst/>
                <a:uLnTx/>
                <a:uFillTx/>
                <a:hlinkClick r:id="rId2"/>
              </a:rPr>
              <a:t>模板</a:t>
            </a:r>
            <a:r>
              <a:rPr kumimoji="0" lang="en-US" altLang="zh-CN" sz="100" b="0" i="0" u="none" strike="noStrike" kern="0" cap="none" spc="0" normalizeH="0" baseline="0" noProof="0" dirty="0">
                <a:ln>
                  <a:noFill/>
                </a:ln>
                <a:solidFill>
                  <a:prstClr val="black"/>
                </a:solidFill>
                <a:effectLst/>
                <a:uLnTx/>
                <a:uFillTx/>
              </a:rPr>
              <a:t>http://www.1ppt.com/hangye/</a:t>
            </a:r>
            <a:endParaRPr kumimoji="0" lang="en-US" altLang="zh-CN" sz="100" b="0" i="0" u="none" strike="noStrike" kern="0" cap="none" spc="0" normalizeH="0" baseline="0" noProof="0" dirty="0">
              <a:ln>
                <a:noFill/>
              </a:ln>
              <a:solidFill>
                <a:prstClr val="black"/>
              </a:solidFill>
              <a:effectLst/>
              <a:uLnTx/>
              <a:uFillTx/>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9A3A2CB9-91E3-4122-B36B-55C6754C4EC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A8DA6BB-6431-4F7D-93AE-4F45E49B918D}"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A3A2CB9-91E3-4122-B36B-55C6754C4EC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8A8DA6BB-6431-4F7D-93AE-4F45E49B918D}"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9A3A2CB9-91E3-4122-B36B-55C6754C4EC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A8DA6BB-6431-4F7D-93AE-4F45E49B918D}"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4" Type="http://schemas.openxmlformats.org/officeDocument/2006/relationships/theme" Target="../theme/theme2.xml"/><Relationship Id="rId3" Type="http://schemas.openxmlformats.org/officeDocument/2006/relationships/slideLayout" Target="../slideLayouts/slideLayout15.xml"/><Relationship Id="rId2" Type="http://schemas.openxmlformats.org/officeDocument/2006/relationships/slideLayout" Target="../slideLayouts/slideLayout14.xml"/><Relationship Id="rId1"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A3A2CB9-91E3-4122-B36B-55C6754C4ECE}"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8DA6BB-6431-4F7D-93AE-4F45E49B918D}"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image" Target="../media/image12.jpe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19.xml.rels><?xml version="1.0" encoding="UTF-8" standalone="yes"?>
<Relationships xmlns="http://schemas.openxmlformats.org/package/2006/relationships"><Relationship Id="rId4" Type="http://schemas.openxmlformats.org/officeDocument/2006/relationships/notesSlide" Target="../notesSlides/notesSlide19.xml"/><Relationship Id="rId3" Type="http://schemas.openxmlformats.org/officeDocument/2006/relationships/slideLayout" Target="../slideLayouts/slideLayout2.xml"/><Relationship Id="rId2" Type="http://schemas.openxmlformats.org/officeDocument/2006/relationships/image" Target="../media/image15.png"/><Relationship Id="rId1" Type="http://schemas.openxmlformats.org/officeDocument/2006/relationships/image" Target="../media/image14.png"/></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image" Target="../media/image16.jpe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image" Target="../media/image17.jpe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image" Target="../media/image18.jpe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image" Target="../media/image19.jpeg"/></Relationships>
</file>

<file path=ppt/slides/_rels/slide24.xml.rels><?xml version="1.0" encoding="UTF-8" standalone="yes"?>
<Relationships xmlns="http://schemas.openxmlformats.org/package/2006/relationships"><Relationship Id="rId4" Type="http://schemas.openxmlformats.org/officeDocument/2006/relationships/notesSlide" Target="../notesSlides/notesSlide24.xml"/><Relationship Id="rId3" Type="http://schemas.openxmlformats.org/officeDocument/2006/relationships/slideLayout" Target="../slideLayouts/slideLayout2.xml"/><Relationship Id="rId2" Type="http://schemas.openxmlformats.org/officeDocument/2006/relationships/image" Target="../media/image20.png"/><Relationship Id="rId1" Type="http://schemas.openxmlformats.org/officeDocument/2006/relationships/tags" Target="../tags/tag2.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image" Target="../media/image21.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image" Target="../media/image22.png"/></Relationships>
</file>

<file path=ppt/slides/_rels/slide27.xml.rels><?xml version="1.0" encoding="UTF-8" standalone="yes"?>
<Relationships xmlns="http://schemas.openxmlformats.org/package/2006/relationships"><Relationship Id="rId4" Type="http://schemas.openxmlformats.org/officeDocument/2006/relationships/notesSlide" Target="../notesSlides/notesSlide27.xml"/><Relationship Id="rId3" Type="http://schemas.openxmlformats.org/officeDocument/2006/relationships/slideLayout" Target="../slideLayouts/slideLayout2.xml"/><Relationship Id="rId2" Type="http://schemas.openxmlformats.org/officeDocument/2006/relationships/image" Target="../media/image24.png"/><Relationship Id="rId1" Type="http://schemas.openxmlformats.org/officeDocument/2006/relationships/image" Target="../media/image23.pn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image" Target="../media/image25.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4" Type="http://schemas.openxmlformats.org/officeDocument/2006/relationships/notesSlide" Target="../notesSlides/notesSlide30.xml"/><Relationship Id="rId3" Type="http://schemas.openxmlformats.org/officeDocument/2006/relationships/slideLayout" Target="../slideLayouts/slideLayout2.xml"/><Relationship Id="rId2" Type="http://schemas.openxmlformats.org/officeDocument/2006/relationships/image" Target="../media/image26.png"/><Relationship Id="rId1" Type="http://schemas.openxmlformats.org/officeDocument/2006/relationships/hyperlink" Target="https://cdn.analyticsvidhya.com/wp-content/uploads/2019/11/image9.png" TargetMode="External"/></Relationships>
</file>

<file path=ppt/slides/_rels/slide31.xml.rels><?xml version="1.0" encoding="UTF-8" standalone="yes"?>
<Relationships xmlns="http://schemas.openxmlformats.org/package/2006/relationships"><Relationship Id="rId4" Type="http://schemas.openxmlformats.org/officeDocument/2006/relationships/notesSlide" Target="../notesSlides/notesSlide31.xml"/><Relationship Id="rId3" Type="http://schemas.openxmlformats.org/officeDocument/2006/relationships/slideLayout" Target="../slideLayouts/slideLayout2.xml"/><Relationship Id="rId2" Type="http://schemas.openxmlformats.org/officeDocument/2006/relationships/image" Target="../media/image27.png"/><Relationship Id="rId1" Type="http://schemas.openxmlformats.org/officeDocument/2006/relationships/hyperlink" Target="https://cdn.analyticsvidhya.com/wp-content/uploads/2019/11/image8.png" TargetMode="External"/></Relationships>
</file>

<file path=ppt/slides/_rels/slide32.xml.rels><?xml version="1.0" encoding="UTF-8" standalone="yes"?>
<Relationships xmlns="http://schemas.openxmlformats.org/package/2006/relationships"><Relationship Id="rId6" Type="http://schemas.openxmlformats.org/officeDocument/2006/relationships/notesSlide" Target="../notesSlides/notesSlide32.xml"/><Relationship Id="rId5" Type="http://schemas.openxmlformats.org/officeDocument/2006/relationships/slideLayout" Target="../slideLayouts/slideLayout2.xml"/><Relationship Id="rId4" Type="http://schemas.openxmlformats.org/officeDocument/2006/relationships/image" Target="../media/image29.png"/><Relationship Id="rId3" Type="http://schemas.openxmlformats.org/officeDocument/2006/relationships/hyperlink" Target="https://cdn.analyticsvidhya.com/wp-content/uploads/2019/11/image10.png" TargetMode="External"/><Relationship Id="rId2" Type="http://schemas.openxmlformats.org/officeDocument/2006/relationships/image" Target="../media/image28.png"/><Relationship Id="rId1" Type="http://schemas.openxmlformats.org/officeDocument/2006/relationships/hyperlink" Target="https://cdn.analyticsvidhya.com/wp-content/uploads/2019/11/image11.png" TargetMode="Externa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34.xml.rels><?xml version="1.0" encoding="UTF-8" standalone="yes"?>
<Relationships xmlns="http://schemas.openxmlformats.org/package/2006/relationships"><Relationship Id="rId4" Type="http://schemas.openxmlformats.org/officeDocument/2006/relationships/notesSlide" Target="../notesSlides/notesSlide34.xml"/><Relationship Id="rId3" Type="http://schemas.openxmlformats.org/officeDocument/2006/relationships/slideLayout" Target="../slideLayouts/slideLayout2.xml"/><Relationship Id="rId2" Type="http://schemas.openxmlformats.org/officeDocument/2006/relationships/image" Target="../media/image31.png"/><Relationship Id="rId1" Type="http://schemas.openxmlformats.org/officeDocument/2006/relationships/image" Target="../media/image30.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2.xml"/><Relationship Id="rId1" Type="http://schemas.openxmlformats.org/officeDocument/2006/relationships/image" Target="../media/image32.png"/></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2.xml"/><Relationship Id="rId1" Type="http://schemas.openxmlformats.org/officeDocument/2006/relationships/image" Target="../media/image33.png"/></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2.xml"/><Relationship Id="rId1" Type="http://schemas.openxmlformats.org/officeDocument/2006/relationships/image" Target="../media/image33.png"/></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2.xml"/><Relationship Id="rId1" Type="http://schemas.openxmlformats.org/officeDocument/2006/relationships/image" Target="../media/image33.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2.xml"/><Relationship Id="rId1" Type="http://schemas.openxmlformats.org/officeDocument/2006/relationships/image" Target="../media/image34.png"/></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2.xml"/><Relationship Id="rId1" Type="http://schemas.openxmlformats.org/officeDocument/2006/relationships/image" Target="../media/image35.png"/></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2.xml"/><Relationship Id="rId1" Type="http://schemas.openxmlformats.org/officeDocument/2006/relationships/image" Target="../media/image36.png"/></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2.xml"/><Relationship Id="rId1" Type="http://schemas.openxmlformats.org/officeDocument/2006/relationships/image" Target="../media/image36.png"/></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4" Type="http://schemas.openxmlformats.org/officeDocument/2006/relationships/notesSlide" Target="../notesSlides/notesSlide47.xml"/><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jpe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2.xml"/><Relationship Id="rId2" Type="http://schemas.openxmlformats.org/officeDocument/2006/relationships/image" Target="../media/image7.png"/><Relationship Id="rId1"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9"/>
          <p:cNvSpPr>
            <a:spLocks noGrp="1" noRot="1" noChangeAspect="1" noMove="1" noResize="1" noEditPoints="1" noAdjustHandles="1" noChangeArrowheads="1" noChangeShapeType="1" noTextEdit="1"/>
          </p:cNvSpPr>
          <p:nvPr/>
        </p:nvSpPr>
        <p:spPr bwMode="white">
          <a:xfrm>
            <a:off x="0" y="0"/>
            <a:ext cx="12192000" cy="6858000"/>
          </a:xfrm>
          <a:prstGeom prst="rect">
            <a:avLst/>
          </a:prstGeom>
          <a:solidFill>
            <a:schemeClr val="bg1"/>
          </a:solidFill>
          <a:ln>
            <a:noFill/>
          </a:ln>
          <a:effectLst/>
        </p:spPr>
        <p:txBody>
          <a:bodyPr/>
          <a:lstStyle/>
          <a:p>
            <a:endParaRPr lang="zh-CN" altLang="en-US">
              <a:cs typeface="+mn-ea"/>
              <a:sym typeface="+mn-lt"/>
            </a:endParaRPr>
          </a:p>
        </p:txBody>
      </p:sp>
      <p:sp>
        <p:nvSpPr>
          <p:cNvPr id="12" name="Rectangle 11"/>
          <p:cNvSpPr>
            <a:spLocks noGrp="1" noRot="1" noChangeAspect="1" noMove="1" noResize="1" noEditPoints="1" noAdjustHandles="1" noChangeArrowheads="1" noChangeShapeType="1" noTextEdit="1"/>
          </p:cNvSpPr>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n-ea"/>
              <a:sym typeface="+mn-lt"/>
            </a:endParaRPr>
          </a:p>
        </p:txBody>
      </p:sp>
      <p:sp>
        <p:nvSpPr>
          <p:cNvPr id="14" name="Rectangle 13"/>
          <p:cNvSpPr>
            <a:spLocks noGrp="1" noRot="1" noChangeAspect="1" noMove="1" noResize="1" noEditPoints="1" noAdjustHandles="1" noChangeArrowheads="1" noChangeShapeType="1" noTextEdit="1"/>
          </p:cNvSpPr>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n-ea"/>
              <a:sym typeface="+mn-lt"/>
            </a:endParaRPr>
          </a:p>
        </p:txBody>
      </p:sp>
      <p:grpSp>
        <p:nvGrpSpPr>
          <p:cNvPr id="65" name="组合 64"/>
          <p:cNvGrpSpPr/>
          <p:nvPr/>
        </p:nvGrpSpPr>
        <p:grpSpPr>
          <a:xfrm>
            <a:off x="2229273" y="2447685"/>
            <a:ext cx="8666904" cy="2029841"/>
            <a:chOff x="1792938" y="4395372"/>
            <a:chExt cx="8666904" cy="2029841"/>
          </a:xfrm>
        </p:grpSpPr>
        <p:grpSp>
          <p:nvGrpSpPr>
            <p:cNvPr id="69" name="组合 68"/>
            <p:cNvGrpSpPr/>
            <p:nvPr/>
          </p:nvGrpSpPr>
          <p:grpSpPr>
            <a:xfrm>
              <a:off x="1792938" y="4395372"/>
              <a:ext cx="8666904" cy="1766145"/>
              <a:chOff x="1791873" y="5432500"/>
              <a:chExt cx="8666904" cy="1766145"/>
            </a:xfrm>
          </p:grpSpPr>
          <p:sp>
            <p:nvSpPr>
              <p:cNvPr id="71" name="矩形 70"/>
              <p:cNvSpPr/>
              <p:nvPr/>
            </p:nvSpPr>
            <p:spPr>
              <a:xfrm>
                <a:off x="5124685" y="5795512"/>
                <a:ext cx="2001280" cy="584775"/>
              </a:xfrm>
              <a:prstGeom prst="rect">
                <a:avLst/>
              </a:prstGeom>
              <a:gradFill>
                <a:gsLst>
                  <a:gs pos="0">
                    <a:srgbClr val="45C3F6"/>
                  </a:gs>
                  <a:gs pos="100000">
                    <a:srgbClr val="8540CE"/>
                  </a:gs>
                </a:gsLst>
                <a:path path="circle">
                  <a:fillToRect l="100000" b="100000"/>
                </a:path>
              </a:gradFill>
            </p:spPr>
            <p:txBody>
              <a:bodyPr wrap="square">
                <a:spAutoFit/>
              </a:bodyPr>
              <a:lstStyle/>
              <a:p>
                <a:pPr algn="ctr"/>
                <a:r>
                  <a:rPr lang="zh-CN" altLang="en-US" sz="3200" b="1" spc="300" dirty="0">
                    <a:solidFill>
                      <a:schemeClr val="bg1"/>
                    </a:solidFill>
                    <a:effectLst>
                      <a:outerShdw blurRad="50800" dist="38100" dir="2700000" algn="tl" rotWithShape="0">
                        <a:prstClr val="black">
                          <a:alpha val="15000"/>
                        </a:prstClr>
                      </a:outerShdw>
                    </a:effectLst>
                    <a:cs typeface="+mn-ea"/>
                    <a:sym typeface="+mn-lt"/>
                  </a:rPr>
                  <a:t>年终报告</a:t>
                </a:r>
                <a:endParaRPr lang="zh-CN" altLang="en-US" sz="3200" b="1" dirty="0">
                  <a:solidFill>
                    <a:schemeClr val="bg1"/>
                  </a:solidFill>
                  <a:cs typeface="+mn-ea"/>
                  <a:sym typeface="+mn-lt"/>
                </a:endParaRPr>
              </a:p>
            </p:txBody>
          </p:sp>
          <p:sp>
            <p:nvSpPr>
              <p:cNvPr id="72" name="矩形 71"/>
              <p:cNvSpPr/>
              <p:nvPr/>
            </p:nvSpPr>
            <p:spPr>
              <a:xfrm>
                <a:off x="1791873" y="6413815"/>
                <a:ext cx="8666904" cy="784830"/>
              </a:xfrm>
              <a:prstGeom prst="rect">
                <a:avLst/>
              </a:prstGeom>
            </p:spPr>
            <p:txBody>
              <a:bodyPr wrap="square">
                <a:spAutoFit/>
              </a:bodyPr>
              <a:lstStyle/>
              <a:p>
                <a:pPr algn="ctr">
                  <a:lnSpc>
                    <a:spcPct val="150000"/>
                  </a:lnSpc>
                  <a:buClr>
                    <a:srgbClr val="E7E6E6">
                      <a:lumMod val="10000"/>
                    </a:srgbClr>
                  </a:buClr>
                </a:pPr>
                <a:r>
                  <a:rPr lang="en-US" altLang="zh-CN" sz="1000" dirty="0">
                    <a:solidFill>
                      <a:schemeClr val="bg1"/>
                    </a:solidFill>
                    <a:cs typeface="+mn-ea"/>
                    <a:sym typeface="+mn-lt"/>
                  </a:rPr>
                  <a:t>By faith I mean a vision of good one cherishes and the enthusiasm </a:t>
                </a:r>
                <a:endParaRPr lang="en-US" altLang="zh-CN" sz="1000" dirty="0">
                  <a:solidFill>
                    <a:schemeClr val="bg1"/>
                  </a:solidFill>
                  <a:cs typeface="+mn-ea"/>
                  <a:sym typeface="+mn-lt"/>
                </a:endParaRPr>
              </a:p>
              <a:p>
                <a:pPr algn="ctr">
                  <a:lnSpc>
                    <a:spcPct val="150000"/>
                  </a:lnSpc>
                  <a:buClr>
                    <a:srgbClr val="E7E6E6">
                      <a:lumMod val="10000"/>
                    </a:srgbClr>
                  </a:buClr>
                </a:pPr>
                <a:r>
                  <a:rPr lang="en-US" altLang="zh-CN" sz="1000" dirty="0">
                    <a:solidFill>
                      <a:schemeClr val="bg1"/>
                    </a:solidFill>
                    <a:cs typeface="+mn-ea"/>
                    <a:sym typeface="+mn-lt"/>
                  </a:rPr>
                  <a:t>that pushes one to seek its fulfillment regardless of obstacles. </a:t>
                </a:r>
                <a:endParaRPr lang="en-US" altLang="zh-CN" sz="1000" dirty="0">
                  <a:solidFill>
                    <a:schemeClr val="bg1"/>
                  </a:solidFill>
                  <a:cs typeface="+mn-ea"/>
                  <a:sym typeface="+mn-lt"/>
                </a:endParaRPr>
              </a:p>
              <a:p>
                <a:pPr algn="ctr">
                  <a:lnSpc>
                    <a:spcPct val="150000"/>
                  </a:lnSpc>
                  <a:buClr>
                    <a:srgbClr val="E7E6E6">
                      <a:lumMod val="10000"/>
                    </a:srgbClr>
                  </a:buClr>
                </a:pPr>
                <a:endParaRPr lang="en-US" altLang="zh-CN" sz="1000" dirty="0">
                  <a:solidFill>
                    <a:schemeClr val="bg1"/>
                  </a:solidFill>
                  <a:cs typeface="+mn-ea"/>
                  <a:sym typeface="+mn-lt"/>
                </a:endParaRPr>
              </a:p>
            </p:txBody>
          </p:sp>
          <p:sp>
            <p:nvSpPr>
              <p:cNvPr id="73" name="TextBox 60"/>
              <p:cNvSpPr txBox="1"/>
              <p:nvPr/>
            </p:nvSpPr>
            <p:spPr>
              <a:xfrm>
                <a:off x="4824030" y="5432500"/>
                <a:ext cx="2613216" cy="230832"/>
              </a:xfrm>
              <a:prstGeom prst="rect">
                <a:avLst/>
              </a:prstGeom>
              <a:noFill/>
            </p:spPr>
            <p:txBody>
              <a:bodyPr wrap="none" rtlCol="0">
                <a:spAutoFit/>
              </a:bodyPr>
              <a:lstStyle/>
              <a:p>
                <a:pPr algn="ctr" defTabSz="914400"/>
                <a:r>
                  <a:rPr lang="en-US" sz="900" b="1" spc="150" dirty="0">
                    <a:solidFill>
                      <a:schemeClr val="bg1"/>
                    </a:solidFill>
                    <a:cs typeface="+mn-ea"/>
                    <a:sym typeface="+mn-lt"/>
                  </a:rPr>
                  <a:t>WRITE A TITLE IN THIS SECTION</a:t>
                </a:r>
                <a:endParaRPr lang="en-US" sz="1000" b="1" spc="150" dirty="0">
                  <a:solidFill>
                    <a:schemeClr val="bg1"/>
                  </a:solidFill>
                  <a:cs typeface="+mn-ea"/>
                  <a:sym typeface="+mn-lt"/>
                </a:endParaRPr>
              </a:p>
            </p:txBody>
          </p:sp>
        </p:grpSp>
        <p:sp>
          <p:nvSpPr>
            <p:cNvPr id="70" name="文本框 69"/>
            <p:cNvSpPr txBox="1"/>
            <p:nvPr/>
          </p:nvSpPr>
          <p:spPr>
            <a:xfrm>
              <a:off x="4249344" y="6117436"/>
              <a:ext cx="3754092" cy="307777"/>
            </a:xfrm>
            <a:prstGeom prst="rect">
              <a:avLst/>
            </a:prstGeom>
            <a:noFill/>
          </p:spPr>
          <p:txBody>
            <a:bodyPr wrap="square" rtlCol="0">
              <a:spAutoFit/>
            </a:bodyPr>
            <a:lstStyle/>
            <a:p>
              <a:pPr algn="ctr"/>
              <a:r>
                <a:rPr lang="zh-CN" altLang="en-US" sz="1400" b="1" dirty="0">
                  <a:solidFill>
                    <a:schemeClr val="bg1"/>
                  </a:solidFill>
                  <a:cs typeface="+mn-ea"/>
                  <a:sym typeface="+mn-lt"/>
                </a:rPr>
                <a:t>设计师：梦想</a:t>
              </a:r>
              <a:r>
                <a:rPr lang="en-US" altLang="zh-CN" sz="1400" b="1" dirty="0">
                  <a:solidFill>
                    <a:schemeClr val="bg1"/>
                  </a:solidFill>
                  <a:cs typeface="+mn-ea"/>
                  <a:sym typeface="+mn-lt"/>
                </a:rPr>
                <a:t>PPT   </a:t>
              </a:r>
              <a:r>
                <a:rPr lang="zh-CN" altLang="en-US" sz="1200" b="1" dirty="0">
                  <a:solidFill>
                    <a:schemeClr val="bg1"/>
                  </a:solidFill>
                  <a:cs typeface="+mn-ea"/>
                  <a:sym typeface="+mn-lt"/>
                </a:rPr>
                <a:t>部门</a:t>
              </a:r>
              <a:r>
                <a:rPr lang="zh-CN" altLang="en-US" sz="1400" b="1" dirty="0">
                  <a:solidFill>
                    <a:schemeClr val="bg1"/>
                  </a:solidFill>
                  <a:cs typeface="+mn-ea"/>
                  <a:sym typeface="+mn-lt"/>
                </a:rPr>
                <a:t>：营销部</a:t>
              </a:r>
              <a:endParaRPr lang="zh-CN" altLang="en-US" sz="1400" b="1" dirty="0">
                <a:solidFill>
                  <a:schemeClr val="bg1"/>
                </a:solidFill>
                <a:cs typeface="+mn-ea"/>
                <a:sym typeface="+mn-lt"/>
              </a:endParaRPr>
            </a:p>
          </p:txBody>
        </p:sp>
      </p:grpSp>
      <p:pic>
        <p:nvPicPr>
          <p:cNvPr id="19" name="图片 18"/>
          <p:cNvPicPr>
            <a:picLocks noChangeAspect="1"/>
          </p:cNvPicPr>
          <p:nvPr/>
        </p:nvPicPr>
        <p:blipFill rotWithShape="1">
          <a:blip r:embed="rId1" cstate="screen"/>
          <a:srcRect t="-230"/>
          <a:stretch>
            <a:fillRect/>
          </a:stretch>
        </p:blipFill>
        <p:spPr>
          <a:xfrm>
            <a:off x="0" y="-87456"/>
            <a:ext cx="12192000" cy="6925515"/>
          </a:xfrm>
          <a:prstGeom prst="rect">
            <a:avLst/>
          </a:prstGeom>
        </p:spPr>
      </p:pic>
      <p:sp>
        <p:nvSpPr>
          <p:cNvPr id="24" name="矩形 23"/>
          <p:cNvSpPr/>
          <p:nvPr/>
        </p:nvSpPr>
        <p:spPr>
          <a:xfrm>
            <a:off x="3954693" y="2931681"/>
            <a:ext cx="4485077" cy="1568450"/>
          </a:xfrm>
          <a:prstGeom prst="rect">
            <a:avLst/>
          </a:prstGeom>
          <a:noFill/>
        </p:spPr>
        <p:txBody>
          <a:bodyPr wrap="square">
            <a:spAutoFit/>
          </a:bodyPr>
          <a:lstStyle/>
          <a:p>
            <a:pPr algn="ctr"/>
            <a:r>
              <a:rPr lang="en-US" altLang="zh-CN" sz="4800" b="1" spc="300" dirty="0">
                <a:gradFill>
                  <a:gsLst>
                    <a:gs pos="0">
                      <a:srgbClr val="45C3F6"/>
                    </a:gs>
                    <a:gs pos="100000">
                      <a:srgbClr val="8540CE"/>
                    </a:gs>
                  </a:gsLst>
                  <a:path path="circle">
                    <a:fillToRect l="100000" b="100000"/>
                  </a:path>
                </a:gradFill>
                <a:effectLst>
                  <a:outerShdw blurRad="50800" dist="38100" dir="2700000" algn="tl" rotWithShape="0">
                    <a:prstClr val="black">
                      <a:alpha val="40000"/>
                    </a:prstClr>
                  </a:outerShdw>
                </a:effectLst>
                <a:cs typeface="+mn-ea"/>
                <a:sym typeface="+mn-lt"/>
              </a:rPr>
              <a:t>Data Analysis</a:t>
            </a:r>
            <a:endParaRPr lang="en-US" altLang="zh-CN" sz="4800" b="1" spc="300" dirty="0">
              <a:gradFill>
                <a:gsLst>
                  <a:gs pos="0">
                    <a:srgbClr val="45C3F6"/>
                  </a:gs>
                  <a:gs pos="100000">
                    <a:srgbClr val="8540CE"/>
                  </a:gs>
                </a:gsLst>
                <a:path path="circle">
                  <a:fillToRect l="100000" b="100000"/>
                </a:path>
              </a:gradFill>
              <a:effectLst>
                <a:outerShdw blurRad="50800" dist="38100" dir="2700000" algn="tl" rotWithShape="0">
                  <a:prstClr val="black">
                    <a:alpha val="40000"/>
                  </a:prstClr>
                </a:outerShdw>
              </a:effectLst>
              <a:cs typeface="+mn-ea"/>
              <a:sym typeface="+mn-lt"/>
            </a:endParaRPr>
          </a:p>
        </p:txBody>
      </p:sp>
      <p:sp>
        <p:nvSpPr>
          <p:cNvPr id="25" name="矩形 24"/>
          <p:cNvSpPr/>
          <p:nvPr/>
        </p:nvSpPr>
        <p:spPr>
          <a:xfrm>
            <a:off x="3954694" y="4126522"/>
            <a:ext cx="4382510" cy="579967"/>
          </a:xfrm>
          <a:prstGeom prst="rect">
            <a:avLst/>
          </a:prstGeom>
        </p:spPr>
        <p:txBody>
          <a:bodyPr wrap="square">
            <a:spAutoFit/>
          </a:bodyPr>
          <a:lstStyle/>
          <a:p>
            <a:pPr algn="ctr">
              <a:lnSpc>
                <a:spcPct val="150000"/>
              </a:lnSpc>
              <a:buClr>
                <a:srgbClr val="E7E6E6">
                  <a:lumMod val="10000"/>
                </a:srgbClr>
              </a:buClr>
            </a:pPr>
            <a:r>
              <a:rPr lang="en-US" altLang="zh-CN" sz="2400" b="1" dirty="0">
                <a:solidFill>
                  <a:schemeClr val="bg1"/>
                </a:solidFill>
                <a:latin typeface="Times New Roman" panose="02020603050405020304" pitchFamily="18" charset="0"/>
                <a:cs typeface="Times New Roman" panose="02020603050405020304" pitchFamily="18" charset="0"/>
                <a:sym typeface="+mn-lt"/>
              </a:rPr>
              <a:t>Group 5</a:t>
            </a:r>
            <a:endParaRPr lang="en-US" altLang="zh-CN" sz="2400" b="1" dirty="0">
              <a:solidFill>
                <a:schemeClr val="bg1"/>
              </a:solidFill>
              <a:latin typeface="Times New Roman" panose="02020603050405020304" pitchFamily="18" charset="0"/>
              <a:cs typeface="Times New Roman" panose="02020603050405020304" pitchFamily="18" charset="0"/>
              <a:sym typeface="+mn-lt"/>
            </a:endParaRPr>
          </a:p>
        </p:txBody>
      </p:sp>
      <p:sp>
        <p:nvSpPr>
          <p:cNvPr id="26" name="TextBox 60"/>
          <p:cNvSpPr txBox="1"/>
          <p:nvPr/>
        </p:nvSpPr>
        <p:spPr>
          <a:xfrm>
            <a:off x="5434889" y="2668601"/>
            <a:ext cx="1422121" cy="307777"/>
          </a:xfrm>
          <a:prstGeom prst="rect">
            <a:avLst/>
          </a:prstGeom>
          <a:noFill/>
        </p:spPr>
        <p:txBody>
          <a:bodyPr wrap="none" rtlCol="0">
            <a:spAutoFit/>
          </a:bodyPr>
          <a:lstStyle/>
          <a:p>
            <a:pPr algn="ctr" defTabSz="914400"/>
            <a:r>
              <a:rPr lang="en-US" altLang="zh-CN" sz="1400" b="1" spc="150" dirty="0">
                <a:solidFill>
                  <a:schemeClr val="bg1"/>
                </a:solidFill>
                <a:latin typeface="Times New Roman" panose="02020603050405020304" pitchFamily="18" charset="0"/>
                <a:cs typeface="Times New Roman" panose="02020603050405020304" pitchFamily="18" charset="0"/>
                <a:sym typeface="+mn-lt"/>
              </a:rPr>
              <a:t>Final project</a:t>
            </a:r>
            <a:endParaRPr lang="en-US" sz="1400" b="1" spc="150" dirty="0">
              <a:solidFill>
                <a:schemeClr val="bg1"/>
              </a:solidFill>
              <a:latin typeface="Times New Roman" panose="02020603050405020304" pitchFamily="18" charset="0"/>
              <a:cs typeface="Times New Roman" panose="02020603050405020304" pitchFamily="18" charset="0"/>
              <a:sym typeface="+mn-lt"/>
            </a:endParaRPr>
          </a:p>
        </p:txBody>
      </p:sp>
      <p:sp>
        <p:nvSpPr>
          <p:cNvPr id="23" name="文本框 22"/>
          <p:cNvSpPr txBox="1"/>
          <p:nvPr/>
        </p:nvSpPr>
        <p:spPr>
          <a:xfrm>
            <a:off x="3603260" y="4763508"/>
            <a:ext cx="2533267" cy="1569660"/>
          </a:xfrm>
          <a:prstGeom prst="rect">
            <a:avLst/>
          </a:prstGeom>
          <a:noFill/>
        </p:spPr>
        <p:txBody>
          <a:bodyPr wrap="square" rtlCol="0">
            <a:spAutoFit/>
          </a:bodyPr>
          <a:lstStyle/>
          <a:p>
            <a:pPr algn="ctr"/>
            <a:r>
              <a:rPr lang="en-US" altLang="zh-CN" sz="2400" b="1" dirty="0">
                <a:solidFill>
                  <a:schemeClr val="bg1"/>
                </a:solidFill>
                <a:latin typeface="Times New Roman" panose="02020603050405020304" pitchFamily="18" charset="0"/>
                <a:cs typeface="Times New Roman" panose="02020603050405020304" pitchFamily="18" charset="0"/>
                <a:sym typeface="+mn-lt"/>
              </a:rPr>
              <a:t>BI XIAOYANG</a:t>
            </a:r>
            <a:endParaRPr lang="en-US" altLang="zh-CN" sz="2400" b="1" dirty="0">
              <a:solidFill>
                <a:schemeClr val="bg1"/>
              </a:solidFill>
              <a:latin typeface="Times New Roman" panose="02020603050405020304" pitchFamily="18" charset="0"/>
              <a:cs typeface="Times New Roman" panose="02020603050405020304" pitchFamily="18" charset="0"/>
              <a:sym typeface="+mn-lt"/>
            </a:endParaRPr>
          </a:p>
          <a:p>
            <a:pPr algn="ctr"/>
            <a:r>
              <a:rPr lang="en-US" altLang="zh-CN" sz="2400" b="1" dirty="0">
                <a:solidFill>
                  <a:schemeClr val="bg1"/>
                </a:solidFill>
                <a:latin typeface="Times New Roman" panose="02020603050405020304" pitchFamily="18" charset="0"/>
                <a:cs typeface="Times New Roman" panose="02020603050405020304" pitchFamily="18" charset="0"/>
                <a:sym typeface="+mn-lt"/>
              </a:rPr>
              <a:t>WANG QIPENG</a:t>
            </a:r>
            <a:endParaRPr lang="en-US" altLang="zh-CN" sz="2400" b="1" dirty="0">
              <a:solidFill>
                <a:schemeClr val="bg1"/>
              </a:solidFill>
              <a:latin typeface="Times New Roman" panose="02020603050405020304" pitchFamily="18" charset="0"/>
              <a:cs typeface="Times New Roman" panose="02020603050405020304" pitchFamily="18" charset="0"/>
              <a:sym typeface="+mn-lt"/>
            </a:endParaRPr>
          </a:p>
          <a:p>
            <a:pPr algn="ctr"/>
            <a:r>
              <a:rPr lang="en-US" altLang="zh-CN" sz="2400" b="1" dirty="0">
                <a:solidFill>
                  <a:schemeClr val="bg1"/>
                </a:solidFill>
                <a:latin typeface="Times New Roman" panose="02020603050405020304" pitchFamily="18" charset="0"/>
                <a:cs typeface="Times New Roman" panose="02020603050405020304" pitchFamily="18" charset="0"/>
                <a:sym typeface="+mn-lt"/>
              </a:rPr>
              <a:t>ZHANG YICHI</a:t>
            </a:r>
            <a:endParaRPr lang="en-US" altLang="zh-CN" sz="2400" b="1" dirty="0">
              <a:solidFill>
                <a:schemeClr val="bg1"/>
              </a:solidFill>
              <a:latin typeface="Times New Roman" panose="02020603050405020304" pitchFamily="18" charset="0"/>
              <a:cs typeface="Times New Roman" panose="02020603050405020304" pitchFamily="18" charset="0"/>
              <a:sym typeface="+mn-lt"/>
            </a:endParaRPr>
          </a:p>
          <a:p>
            <a:pPr algn="ctr"/>
            <a:r>
              <a:rPr lang="en-US" altLang="zh-CN" sz="2400" b="1" dirty="0">
                <a:solidFill>
                  <a:schemeClr val="bg1"/>
                </a:solidFill>
                <a:latin typeface="Times New Roman" panose="02020603050405020304" pitchFamily="18" charset="0"/>
                <a:cs typeface="Times New Roman" panose="02020603050405020304" pitchFamily="18" charset="0"/>
                <a:sym typeface="+mn-lt"/>
              </a:rPr>
              <a:t>HU YAQI</a:t>
            </a:r>
            <a:endParaRPr lang="zh-CN" altLang="en-US" sz="2400" b="1" dirty="0">
              <a:solidFill>
                <a:schemeClr val="bg1"/>
              </a:solidFill>
              <a:latin typeface="Times New Roman" panose="02020603050405020304" pitchFamily="18" charset="0"/>
              <a:cs typeface="Times New Roman" panose="02020603050405020304" pitchFamily="18" charset="0"/>
              <a:sym typeface="+mn-lt"/>
            </a:endParaRPr>
          </a:p>
        </p:txBody>
      </p:sp>
      <p:pic>
        <p:nvPicPr>
          <p:cNvPr id="76" name="图片 75"/>
          <p:cNvPicPr>
            <a:picLocks noChangeAspect="1"/>
          </p:cNvPicPr>
          <p:nvPr/>
        </p:nvPicPr>
        <p:blipFill>
          <a:blip r:embed="rId2" cstate="screen"/>
          <a:stretch>
            <a:fillRect/>
          </a:stretch>
        </p:blipFill>
        <p:spPr>
          <a:xfrm rot="15946036">
            <a:off x="7397653" y="-2876022"/>
            <a:ext cx="6086475" cy="1115252"/>
          </a:xfrm>
          <a:prstGeom prst="rect">
            <a:avLst/>
          </a:prstGeom>
        </p:spPr>
      </p:pic>
      <p:pic>
        <p:nvPicPr>
          <p:cNvPr id="75" name="图片 74"/>
          <p:cNvPicPr>
            <a:picLocks noChangeAspect="1"/>
          </p:cNvPicPr>
          <p:nvPr/>
        </p:nvPicPr>
        <p:blipFill>
          <a:blip r:embed="rId2" cstate="screen"/>
          <a:stretch>
            <a:fillRect/>
          </a:stretch>
        </p:blipFill>
        <p:spPr>
          <a:xfrm rot="18430782">
            <a:off x="8671750" y="-2176555"/>
            <a:ext cx="6086475" cy="1115252"/>
          </a:xfrm>
          <a:prstGeom prst="rect">
            <a:avLst/>
          </a:prstGeom>
        </p:spPr>
      </p:pic>
      <p:grpSp>
        <p:nvGrpSpPr>
          <p:cNvPr id="3" name="组合 2"/>
          <p:cNvGrpSpPr/>
          <p:nvPr/>
        </p:nvGrpSpPr>
        <p:grpSpPr>
          <a:xfrm>
            <a:off x="-2177705" y="5697398"/>
            <a:ext cx="6086475" cy="6086475"/>
            <a:chOff x="-2177705" y="5697398"/>
            <a:chExt cx="6086475" cy="6086475"/>
          </a:xfrm>
        </p:grpSpPr>
        <p:pic>
          <p:nvPicPr>
            <p:cNvPr id="74" name="图片 73"/>
            <p:cNvPicPr>
              <a:picLocks noChangeAspect="1"/>
            </p:cNvPicPr>
            <p:nvPr/>
          </p:nvPicPr>
          <p:blipFill>
            <a:blip r:embed="rId2" cstate="screen"/>
            <a:stretch>
              <a:fillRect/>
            </a:stretch>
          </p:blipFill>
          <p:spPr>
            <a:xfrm rot="18430782">
              <a:off x="-2089213" y="8183010"/>
              <a:ext cx="6086475" cy="1115252"/>
            </a:xfrm>
            <a:prstGeom prst="rect">
              <a:avLst/>
            </a:prstGeom>
          </p:spPr>
        </p:pic>
        <p:pic>
          <p:nvPicPr>
            <p:cNvPr id="61" name="图片 60"/>
            <p:cNvPicPr>
              <a:picLocks noChangeAspect="1"/>
            </p:cNvPicPr>
            <p:nvPr/>
          </p:nvPicPr>
          <p:blipFill>
            <a:blip r:embed="rId2" cstate="screen"/>
            <a:stretch>
              <a:fillRect/>
            </a:stretch>
          </p:blipFill>
          <p:spPr>
            <a:xfrm rot="19755003">
              <a:off x="-2177705" y="7456558"/>
              <a:ext cx="6086475" cy="1115252"/>
            </a:xfrm>
            <a:prstGeom prst="rect">
              <a:avLst/>
            </a:prstGeom>
          </p:spPr>
        </p:pic>
      </p:grpSp>
      <p:sp>
        <p:nvSpPr>
          <p:cNvPr id="62" name="椭圆 61"/>
          <p:cNvSpPr/>
          <p:nvPr/>
        </p:nvSpPr>
        <p:spPr>
          <a:xfrm>
            <a:off x="9860320" y="4909231"/>
            <a:ext cx="580571" cy="580571"/>
          </a:xfrm>
          <a:prstGeom prst="ellipse">
            <a:avLst/>
          </a:prstGeom>
          <a:gradFill flip="none" rotWithShape="1">
            <a:gsLst>
              <a:gs pos="0">
                <a:srgbClr val="B5F4F9"/>
              </a:gs>
              <a:gs pos="100000">
                <a:srgbClr val="369AC5"/>
              </a:gs>
            </a:gsLst>
            <a:lin ang="2700000" scaled="1"/>
            <a:tileRect/>
          </a:gradFill>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7" name="椭圆 76"/>
          <p:cNvSpPr/>
          <p:nvPr/>
        </p:nvSpPr>
        <p:spPr>
          <a:xfrm>
            <a:off x="2229273" y="1330133"/>
            <a:ext cx="942686" cy="942682"/>
          </a:xfrm>
          <a:prstGeom prst="ellipse">
            <a:avLst/>
          </a:prstGeom>
          <a:gradFill flip="none" rotWithShape="1">
            <a:gsLst>
              <a:gs pos="0">
                <a:srgbClr val="B5F4F9"/>
              </a:gs>
              <a:gs pos="100000">
                <a:srgbClr val="369AC5"/>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78" name="椭圆 77"/>
          <p:cNvSpPr/>
          <p:nvPr/>
        </p:nvSpPr>
        <p:spPr>
          <a:xfrm>
            <a:off x="575247" y="1982530"/>
            <a:ext cx="580571" cy="580571"/>
          </a:xfrm>
          <a:prstGeom prst="ellipse">
            <a:avLst/>
          </a:prstGeom>
          <a:gradFill flip="none" rotWithShape="1">
            <a:gsLst>
              <a:gs pos="0">
                <a:srgbClr val="B5F4F9"/>
              </a:gs>
              <a:gs pos="100000">
                <a:srgbClr val="369AC5"/>
              </a:gs>
            </a:gsLst>
            <a:lin ang="2700000" scaled="1"/>
            <a:tileRect/>
          </a:gradFill>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2" name="矩形 1"/>
          <p:cNvSpPr/>
          <p:nvPr/>
        </p:nvSpPr>
        <p:spPr>
          <a:xfrm>
            <a:off x="-1002465" y="-53340"/>
            <a:ext cx="827314" cy="1066800"/>
          </a:xfrm>
          <a:prstGeom prst="rect">
            <a:avLst/>
          </a:prstGeom>
          <a:solidFill>
            <a:srgbClr val="19122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7" name="文本框 26"/>
          <p:cNvSpPr txBox="1"/>
          <p:nvPr/>
        </p:nvSpPr>
        <p:spPr>
          <a:xfrm>
            <a:off x="6367650" y="4769850"/>
            <a:ext cx="3292520" cy="1569660"/>
          </a:xfrm>
          <a:prstGeom prst="rect">
            <a:avLst/>
          </a:prstGeom>
          <a:noFill/>
        </p:spPr>
        <p:txBody>
          <a:bodyPr wrap="square" rtlCol="0">
            <a:spAutoFit/>
          </a:bodyPr>
          <a:lstStyle/>
          <a:p>
            <a:pPr algn="ctr"/>
            <a:r>
              <a:rPr lang="en-US" altLang="zh-CN" sz="2400" b="1" dirty="0">
                <a:solidFill>
                  <a:schemeClr val="bg1"/>
                </a:solidFill>
                <a:latin typeface="Times New Roman" panose="02020603050405020304" pitchFamily="18" charset="0"/>
                <a:cs typeface="Times New Roman" panose="02020603050405020304" pitchFamily="18" charset="0"/>
                <a:sym typeface="+mn-lt"/>
              </a:rPr>
              <a:t>AIT2009357(Leader)  AIT2009376(Presenter)AIT2009380</a:t>
            </a:r>
            <a:endParaRPr lang="en-US" altLang="zh-CN" sz="2400" b="1" dirty="0">
              <a:solidFill>
                <a:schemeClr val="bg1"/>
              </a:solidFill>
              <a:latin typeface="Times New Roman" panose="02020603050405020304" pitchFamily="18" charset="0"/>
              <a:cs typeface="Times New Roman" panose="02020603050405020304" pitchFamily="18" charset="0"/>
              <a:sym typeface="+mn-lt"/>
            </a:endParaRPr>
          </a:p>
          <a:p>
            <a:pPr algn="ctr"/>
            <a:r>
              <a:rPr lang="en-US" altLang="zh-CN" sz="2400" b="1" dirty="0">
                <a:solidFill>
                  <a:schemeClr val="bg1"/>
                </a:solidFill>
                <a:latin typeface="Times New Roman" panose="02020603050405020304" pitchFamily="18" charset="0"/>
                <a:cs typeface="Times New Roman" panose="02020603050405020304" pitchFamily="18" charset="0"/>
                <a:sym typeface="+mn-lt"/>
              </a:rPr>
              <a:t>AIT2009364</a:t>
            </a:r>
            <a:endParaRPr lang="zh-CN" altLang="en-US" sz="2400" b="1" dirty="0">
              <a:solidFill>
                <a:schemeClr val="bg1"/>
              </a:solidFill>
              <a:latin typeface="Times New Roman" panose="02020603050405020304" pitchFamily="18" charset="0"/>
              <a:cs typeface="Times New Roman" panose="02020603050405020304" pitchFamily="18" charset="0"/>
              <a:sym typeface="+mn-lt"/>
            </a:endParaRPr>
          </a:p>
        </p:txBody>
      </p:sp>
    </p:spTree>
  </p:cSld>
  <p:clrMapOvr>
    <a:masterClrMapping/>
  </p:clrMapOvr>
  <p:transition spd="slow" advClick="0" advTm="500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77"/>
                                        </p:tgtEl>
                                        <p:attrNameLst>
                                          <p:attrName>style.visibility</p:attrName>
                                        </p:attrNameLst>
                                      </p:cBhvr>
                                      <p:to>
                                        <p:strVal val="visible"/>
                                      </p:to>
                                    </p:set>
                                    <p:anim calcmode="lin" valueType="num">
                                      <p:cBhvr>
                                        <p:cTn id="7" dur="500" fill="hold"/>
                                        <p:tgtEl>
                                          <p:spTgt spid="77"/>
                                        </p:tgtEl>
                                        <p:attrNameLst>
                                          <p:attrName>ppt_w</p:attrName>
                                        </p:attrNameLst>
                                      </p:cBhvr>
                                      <p:tavLst>
                                        <p:tav tm="0">
                                          <p:val>
                                            <p:fltVal val="0"/>
                                          </p:val>
                                        </p:tav>
                                        <p:tav tm="100000">
                                          <p:val>
                                            <p:strVal val="#ppt_w"/>
                                          </p:val>
                                        </p:tav>
                                      </p:tavLst>
                                    </p:anim>
                                    <p:anim calcmode="lin" valueType="num">
                                      <p:cBhvr>
                                        <p:cTn id="8" dur="500" fill="hold"/>
                                        <p:tgtEl>
                                          <p:spTgt spid="77"/>
                                        </p:tgtEl>
                                        <p:attrNameLst>
                                          <p:attrName>ppt_h</p:attrName>
                                        </p:attrNameLst>
                                      </p:cBhvr>
                                      <p:tavLst>
                                        <p:tav tm="0">
                                          <p:val>
                                            <p:fltVal val="0"/>
                                          </p:val>
                                        </p:tav>
                                        <p:tav tm="100000">
                                          <p:val>
                                            <p:strVal val="#ppt_h"/>
                                          </p:val>
                                        </p:tav>
                                      </p:tavLst>
                                    </p:anim>
                                    <p:animEffect transition="in" filter="fade">
                                      <p:cBhvr>
                                        <p:cTn id="9" dur="500"/>
                                        <p:tgtEl>
                                          <p:spTgt spid="77"/>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62"/>
                                        </p:tgtEl>
                                        <p:attrNameLst>
                                          <p:attrName>style.visibility</p:attrName>
                                        </p:attrNameLst>
                                      </p:cBhvr>
                                      <p:to>
                                        <p:strVal val="visible"/>
                                      </p:to>
                                    </p:set>
                                    <p:anim calcmode="lin" valueType="num">
                                      <p:cBhvr>
                                        <p:cTn id="12" dur="500" fill="hold"/>
                                        <p:tgtEl>
                                          <p:spTgt spid="62"/>
                                        </p:tgtEl>
                                        <p:attrNameLst>
                                          <p:attrName>ppt_w</p:attrName>
                                        </p:attrNameLst>
                                      </p:cBhvr>
                                      <p:tavLst>
                                        <p:tav tm="0">
                                          <p:val>
                                            <p:fltVal val="0"/>
                                          </p:val>
                                        </p:tav>
                                        <p:tav tm="100000">
                                          <p:val>
                                            <p:strVal val="#ppt_w"/>
                                          </p:val>
                                        </p:tav>
                                      </p:tavLst>
                                    </p:anim>
                                    <p:anim calcmode="lin" valueType="num">
                                      <p:cBhvr>
                                        <p:cTn id="13" dur="500" fill="hold"/>
                                        <p:tgtEl>
                                          <p:spTgt spid="62"/>
                                        </p:tgtEl>
                                        <p:attrNameLst>
                                          <p:attrName>ppt_h</p:attrName>
                                        </p:attrNameLst>
                                      </p:cBhvr>
                                      <p:tavLst>
                                        <p:tav tm="0">
                                          <p:val>
                                            <p:fltVal val="0"/>
                                          </p:val>
                                        </p:tav>
                                        <p:tav tm="100000">
                                          <p:val>
                                            <p:strVal val="#ppt_h"/>
                                          </p:val>
                                        </p:tav>
                                      </p:tavLst>
                                    </p:anim>
                                    <p:animEffect transition="in" filter="fade">
                                      <p:cBhvr>
                                        <p:cTn id="14" dur="500"/>
                                        <p:tgtEl>
                                          <p:spTgt spid="62"/>
                                        </p:tgtEl>
                                      </p:cBhvr>
                                    </p:animEffect>
                                  </p:childTnLst>
                                </p:cTn>
                              </p:par>
                              <p:par>
                                <p:cTn id="15" presetID="10" presetClass="entr" presetSubtype="0" fill="hold" grpId="0" nodeType="withEffect">
                                  <p:stCondLst>
                                    <p:cond delay="0"/>
                                  </p:stCondLst>
                                  <p:iterate type="lt">
                                    <p:tmPct val="10000"/>
                                  </p:iterate>
                                  <p:childTnLst>
                                    <p:set>
                                      <p:cBhvr>
                                        <p:cTn id="16" dur="1" fill="hold">
                                          <p:stCondLst>
                                            <p:cond delay="0"/>
                                          </p:stCondLst>
                                        </p:cTn>
                                        <p:tgtEl>
                                          <p:spTgt spid="24"/>
                                        </p:tgtEl>
                                        <p:attrNameLst>
                                          <p:attrName>style.visibility</p:attrName>
                                        </p:attrNameLst>
                                      </p:cBhvr>
                                      <p:to>
                                        <p:strVal val="visible"/>
                                      </p:to>
                                    </p:set>
                                    <p:animEffect transition="in" filter="fade">
                                      <p:cBhvr>
                                        <p:cTn id="17" dur="500"/>
                                        <p:tgtEl>
                                          <p:spTgt spid="24"/>
                                        </p:tgtEl>
                                      </p:cBhvr>
                                    </p:animEffect>
                                  </p:childTnLst>
                                </p:cTn>
                              </p:par>
                            </p:childTnLst>
                          </p:cTn>
                        </p:par>
                        <p:par>
                          <p:cTn id="18" fill="hold">
                            <p:stCondLst>
                              <p:cond delay="1100"/>
                            </p:stCondLst>
                            <p:childTnLst>
                              <p:par>
                                <p:cTn id="19" presetID="10" presetClass="entr" presetSubtype="0" fill="hold" grpId="0" nodeType="afterEffect">
                                  <p:stCondLst>
                                    <p:cond delay="0"/>
                                  </p:stCondLst>
                                  <p:childTnLst>
                                    <p:set>
                                      <p:cBhvr>
                                        <p:cTn id="20" dur="1" fill="hold">
                                          <p:stCondLst>
                                            <p:cond delay="0"/>
                                          </p:stCondLst>
                                        </p:cTn>
                                        <p:tgtEl>
                                          <p:spTgt spid="26"/>
                                        </p:tgtEl>
                                        <p:attrNameLst>
                                          <p:attrName>style.visibility</p:attrName>
                                        </p:attrNameLst>
                                      </p:cBhvr>
                                      <p:to>
                                        <p:strVal val="visible"/>
                                      </p:to>
                                    </p:set>
                                    <p:animEffect transition="in" filter="fade">
                                      <p:cBhvr>
                                        <p:cTn id="21" dur="500"/>
                                        <p:tgtEl>
                                          <p:spTgt spid="26"/>
                                        </p:tgtEl>
                                      </p:cBhvr>
                                    </p:animEffect>
                                  </p:childTnLst>
                                </p:cTn>
                              </p:par>
                            </p:childTnLst>
                          </p:cTn>
                        </p:par>
                        <p:par>
                          <p:cTn id="22" fill="hold">
                            <p:stCondLst>
                              <p:cond delay="1600"/>
                            </p:stCondLst>
                            <p:childTnLst>
                              <p:par>
                                <p:cTn id="23" presetID="10" presetClass="entr" presetSubtype="0" fill="hold" grpId="0" nodeType="afterEffect">
                                  <p:stCondLst>
                                    <p:cond delay="0"/>
                                  </p:stCondLst>
                                  <p:childTnLst>
                                    <p:set>
                                      <p:cBhvr>
                                        <p:cTn id="24" dur="1" fill="hold">
                                          <p:stCondLst>
                                            <p:cond delay="0"/>
                                          </p:stCondLst>
                                        </p:cTn>
                                        <p:tgtEl>
                                          <p:spTgt spid="25"/>
                                        </p:tgtEl>
                                        <p:attrNameLst>
                                          <p:attrName>style.visibility</p:attrName>
                                        </p:attrNameLst>
                                      </p:cBhvr>
                                      <p:to>
                                        <p:strVal val="visible"/>
                                      </p:to>
                                    </p:set>
                                    <p:animEffect transition="in" filter="fade">
                                      <p:cBhvr>
                                        <p:cTn id="25" dur="500"/>
                                        <p:tgtEl>
                                          <p:spTgt spid="25"/>
                                        </p:tgtEl>
                                      </p:cBhvr>
                                    </p:animEffect>
                                  </p:childTnLst>
                                </p:cTn>
                              </p:par>
                            </p:childTnLst>
                          </p:cTn>
                        </p:par>
                        <p:par>
                          <p:cTn id="26" fill="hold">
                            <p:stCondLst>
                              <p:cond delay="2100"/>
                            </p:stCondLst>
                            <p:childTnLst>
                              <p:par>
                                <p:cTn id="27" presetID="10" presetClass="entr" presetSubtype="0" fill="hold" grpId="0" nodeType="afterEffect">
                                  <p:stCondLst>
                                    <p:cond delay="0"/>
                                  </p:stCondLst>
                                  <p:childTnLst>
                                    <p:set>
                                      <p:cBhvr>
                                        <p:cTn id="28" dur="1" fill="hold">
                                          <p:stCondLst>
                                            <p:cond delay="0"/>
                                          </p:stCondLst>
                                        </p:cTn>
                                        <p:tgtEl>
                                          <p:spTgt spid="23"/>
                                        </p:tgtEl>
                                        <p:attrNameLst>
                                          <p:attrName>style.visibility</p:attrName>
                                        </p:attrNameLst>
                                      </p:cBhvr>
                                      <p:to>
                                        <p:strVal val="visible"/>
                                      </p:to>
                                    </p:set>
                                    <p:animEffect transition="in" filter="fade">
                                      <p:cBhvr>
                                        <p:cTn id="29" dur="500"/>
                                        <p:tgtEl>
                                          <p:spTgt spid="23"/>
                                        </p:tgtEl>
                                      </p:cBhvr>
                                    </p:animEffect>
                                  </p:childTnLst>
                                </p:cTn>
                              </p:par>
                            </p:childTnLst>
                          </p:cTn>
                        </p:par>
                        <p:par>
                          <p:cTn id="30" fill="hold">
                            <p:stCondLst>
                              <p:cond delay="2600"/>
                            </p:stCondLst>
                            <p:childTnLst>
                              <p:par>
                                <p:cTn id="31" presetID="10" presetClass="entr" presetSubtype="0" fill="hold" grpId="0" nodeType="afterEffect">
                                  <p:stCondLst>
                                    <p:cond delay="0"/>
                                  </p:stCondLst>
                                  <p:childTnLst>
                                    <p:set>
                                      <p:cBhvr>
                                        <p:cTn id="32" dur="1" fill="hold">
                                          <p:stCondLst>
                                            <p:cond delay="0"/>
                                          </p:stCondLst>
                                        </p:cTn>
                                        <p:tgtEl>
                                          <p:spTgt spid="27"/>
                                        </p:tgtEl>
                                        <p:attrNameLst>
                                          <p:attrName>style.visibility</p:attrName>
                                        </p:attrNameLst>
                                      </p:cBhvr>
                                      <p:to>
                                        <p:strVal val="visible"/>
                                      </p:to>
                                    </p:set>
                                    <p:animEffect transition="in" filter="fade">
                                      <p:cBhvr>
                                        <p:cTn id="33"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5" grpId="0"/>
      <p:bldP spid="26" grpId="0"/>
      <p:bldP spid="23" grpId="0"/>
      <p:bldP spid="62" grpId="0" animBg="1"/>
      <p:bldP spid="77" grpId="0" animBg="1"/>
      <p:bldP spid="27"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矩形 26"/>
          <p:cNvSpPr/>
          <p:nvPr/>
        </p:nvSpPr>
        <p:spPr>
          <a:xfrm>
            <a:off x="0" y="5853880"/>
            <a:ext cx="12192000" cy="1066800"/>
          </a:xfrm>
          <a:prstGeom prst="rect">
            <a:avLst/>
          </a:prstGeom>
          <a:solidFill>
            <a:srgbClr val="19122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テキスト プレースホルダー 11"/>
          <p:cNvSpPr txBox="1"/>
          <p:nvPr/>
        </p:nvSpPr>
        <p:spPr>
          <a:xfrm>
            <a:off x="5986490" y="2219374"/>
            <a:ext cx="5173127" cy="49527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kumimoji="1" lang="ja-JP" altLang="en-US" sz="1800" dirty="0">
              <a:solidFill>
                <a:schemeClr val="tx2">
                  <a:lumMod val="60000"/>
                  <a:lumOff val="40000"/>
                </a:schemeClr>
              </a:solidFill>
              <a:cs typeface="+mn-ea"/>
              <a:sym typeface="+mn-lt"/>
            </a:endParaRPr>
          </a:p>
        </p:txBody>
      </p:sp>
      <p:sp>
        <p:nvSpPr>
          <p:cNvPr id="26" name="矩形 25"/>
          <p:cNvSpPr/>
          <p:nvPr/>
        </p:nvSpPr>
        <p:spPr>
          <a:xfrm>
            <a:off x="0" y="0"/>
            <a:ext cx="12192000" cy="1066800"/>
          </a:xfrm>
          <a:prstGeom prst="rect">
            <a:avLst/>
          </a:prstGeom>
          <a:solidFill>
            <a:srgbClr val="19122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 name="TextBox 51"/>
          <p:cNvSpPr txBox="1"/>
          <p:nvPr/>
        </p:nvSpPr>
        <p:spPr>
          <a:xfrm>
            <a:off x="1052830" y="1820545"/>
            <a:ext cx="4362450" cy="521970"/>
          </a:xfrm>
          <a:prstGeom prst="rect">
            <a:avLst/>
          </a:prstGeom>
          <a:noFill/>
        </p:spPr>
        <p:txBody>
          <a:bodyPr wrap="square" rtlCol="0">
            <a:spAutoFit/>
          </a:bodyPr>
          <a:lstStyle/>
          <a:p>
            <a:r>
              <a:rPr lang="en-US" altLang="zh-CN" sz="2800" dirty="0"/>
              <a:t>N vs 1 structure</a:t>
            </a:r>
            <a:endParaRPr lang="en-US" altLang="zh-CN" sz="2800" dirty="0"/>
          </a:p>
        </p:txBody>
      </p:sp>
      <p:pic>
        <p:nvPicPr>
          <p:cNvPr id="11" name="图片 11"/>
          <p:cNvPicPr>
            <a:picLocks noChangeAspect="1"/>
          </p:cNvPicPr>
          <p:nvPr/>
        </p:nvPicPr>
        <p:blipFill>
          <a:blip r:embed="rId1"/>
          <a:stretch>
            <a:fillRect/>
          </a:stretch>
        </p:blipFill>
        <p:spPr>
          <a:xfrm>
            <a:off x="2849245" y="2433955"/>
            <a:ext cx="6493510" cy="3328035"/>
          </a:xfrm>
          <a:prstGeom prst="rect">
            <a:avLst/>
          </a:prstGeom>
        </p:spPr>
      </p:pic>
    </p:spTree>
  </p:cSld>
  <p:clrMapOvr>
    <a:masterClrMapping/>
  </p:clrMapOvr>
  <p:transition spd="slow" advClick="0" advTm="600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nodePh="1">
                                  <p:stCondLst>
                                    <p:cond delay="0"/>
                                  </p:stCondLst>
                                  <p:endCondLst>
                                    <p:cond evt="begin" delay="0">
                                      <p:tn val="5"/>
                                    </p:cond>
                                  </p:end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矩形 26"/>
          <p:cNvSpPr/>
          <p:nvPr/>
        </p:nvSpPr>
        <p:spPr>
          <a:xfrm>
            <a:off x="0" y="5853880"/>
            <a:ext cx="12192000" cy="1066800"/>
          </a:xfrm>
          <a:prstGeom prst="rect">
            <a:avLst/>
          </a:prstGeom>
          <a:solidFill>
            <a:srgbClr val="19122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テキスト プレースホルダー 11"/>
          <p:cNvSpPr txBox="1"/>
          <p:nvPr/>
        </p:nvSpPr>
        <p:spPr>
          <a:xfrm>
            <a:off x="5986490" y="2219374"/>
            <a:ext cx="5173127" cy="49527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kumimoji="1" lang="ja-JP" altLang="en-US" sz="1800" dirty="0">
              <a:solidFill>
                <a:schemeClr val="tx2">
                  <a:lumMod val="60000"/>
                  <a:lumOff val="40000"/>
                </a:schemeClr>
              </a:solidFill>
              <a:cs typeface="+mn-ea"/>
              <a:sym typeface="+mn-lt"/>
            </a:endParaRPr>
          </a:p>
        </p:txBody>
      </p:sp>
      <p:sp>
        <p:nvSpPr>
          <p:cNvPr id="26" name="矩形 25"/>
          <p:cNvSpPr/>
          <p:nvPr/>
        </p:nvSpPr>
        <p:spPr>
          <a:xfrm>
            <a:off x="0" y="0"/>
            <a:ext cx="12192000" cy="1066800"/>
          </a:xfrm>
          <a:prstGeom prst="rect">
            <a:avLst/>
          </a:prstGeom>
          <a:solidFill>
            <a:srgbClr val="19122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文本框 9"/>
          <p:cNvSpPr txBox="1"/>
          <p:nvPr/>
        </p:nvSpPr>
        <p:spPr>
          <a:xfrm>
            <a:off x="6276454" y="1436088"/>
            <a:ext cx="5335730" cy="645160"/>
          </a:xfrm>
          <a:prstGeom prst="rect">
            <a:avLst/>
          </a:prstGeom>
          <a:noFill/>
        </p:spPr>
        <p:txBody>
          <a:bodyPr wrap="square">
            <a:spAutoFit/>
          </a:bodyPr>
          <a:lstStyle/>
          <a:p>
            <a:pPr algn="just"/>
            <a:r>
              <a:rPr lang="en-US" sz="3600" kern="100" dirty="0">
                <a:solidFill>
                  <a:schemeClr val="tx2"/>
                </a:solidFill>
                <a:effectLst/>
                <a:ea typeface="等线" panose="02010600030101010101" charset="-122"/>
                <a:cs typeface="Times New Roman" panose="02020603050405020304" pitchFamily="18" charset="0"/>
              </a:rPr>
              <a:t>Disadvantages</a:t>
            </a:r>
            <a:endParaRPr lang="en-US" sz="3600" kern="100" dirty="0">
              <a:solidFill>
                <a:schemeClr val="tx2"/>
              </a:solidFill>
              <a:effectLst/>
              <a:ea typeface="等线" panose="02010600030101010101" charset="-122"/>
              <a:cs typeface="Times New Roman" panose="02020603050405020304" pitchFamily="18" charset="0"/>
            </a:endParaRPr>
          </a:p>
        </p:txBody>
      </p:sp>
      <p:sp>
        <p:nvSpPr>
          <p:cNvPr id="17" name="TextBox 51"/>
          <p:cNvSpPr txBox="1"/>
          <p:nvPr/>
        </p:nvSpPr>
        <p:spPr>
          <a:xfrm>
            <a:off x="5579745" y="2219325"/>
            <a:ext cx="5986145" cy="2491740"/>
          </a:xfrm>
          <a:prstGeom prst="rect">
            <a:avLst/>
          </a:prstGeom>
          <a:noFill/>
        </p:spPr>
        <p:txBody>
          <a:bodyPr wrap="square" rtlCol="0">
            <a:spAutoFit/>
          </a:bodyPr>
          <a:lstStyle/>
          <a:p>
            <a:r>
              <a:rPr lang="en-US" altLang="zh-CN" sz="3600" b="1" dirty="0"/>
              <a:t>(1)</a:t>
            </a:r>
            <a:r>
              <a:rPr lang="en-US" altLang="zh-CN" sz="2000" dirty="0"/>
              <a:t>Low efficiency. Assuming that a sequence has a length of n, modeling it using RNN (LSTM) requires n operations, and the time complexity is O(n). In contrast, the use of stacked CNN, another kind of Neural network, only requires n/k operations, and the time complexity is O(n/k), where k is the convolution window size. </a:t>
            </a:r>
            <a:endParaRPr lang="en-US" altLang="zh-CN" sz="2000" dirty="0"/>
          </a:p>
        </p:txBody>
      </p:sp>
      <p:pic>
        <p:nvPicPr>
          <p:cNvPr id="12" name="图片 12"/>
          <p:cNvPicPr>
            <a:picLocks noChangeAspect="1"/>
          </p:cNvPicPr>
          <p:nvPr/>
        </p:nvPicPr>
        <p:blipFill>
          <a:blip r:embed="rId1"/>
          <a:stretch>
            <a:fillRect/>
          </a:stretch>
        </p:blipFill>
        <p:spPr>
          <a:xfrm>
            <a:off x="432435" y="1436370"/>
            <a:ext cx="5011420" cy="3494405"/>
          </a:xfrm>
          <a:prstGeom prst="rect">
            <a:avLst/>
          </a:prstGeom>
        </p:spPr>
      </p:pic>
    </p:spTree>
  </p:cSld>
  <p:clrMapOvr>
    <a:masterClrMapping/>
  </p:clrMapOvr>
  <p:transition spd="slow" advClick="0" advTm="600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nodePh="1">
                                  <p:stCondLst>
                                    <p:cond delay="0"/>
                                  </p:stCondLst>
                                  <p:endCondLst>
                                    <p:cond evt="begin" delay="0">
                                      <p:tn val="5"/>
                                    </p:cond>
                                  </p:end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fade">
                                      <p:cBhvr>
                                        <p:cTn id="11"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矩形 26"/>
          <p:cNvSpPr/>
          <p:nvPr/>
        </p:nvSpPr>
        <p:spPr>
          <a:xfrm>
            <a:off x="0" y="5853880"/>
            <a:ext cx="12192000" cy="1066800"/>
          </a:xfrm>
          <a:prstGeom prst="rect">
            <a:avLst/>
          </a:prstGeom>
          <a:solidFill>
            <a:srgbClr val="19122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6" name="矩形 25"/>
          <p:cNvSpPr/>
          <p:nvPr/>
        </p:nvSpPr>
        <p:spPr>
          <a:xfrm>
            <a:off x="87630" y="0"/>
            <a:ext cx="12192000" cy="1066800"/>
          </a:xfrm>
          <a:prstGeom prst="rect">
            <a:avLst/>
          </a:prstGeom>
          <a:solidFill>
            <a:srgbClr val="19122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文本框 9"/>
          <p:cNvSpPr txBox="1"/>
          <p:nvPr/>
        </p:nvSpPr>
        <p:spPr>
          <a:xfrm>
            <a:off x="6480924" y="1573883"/>
            <a:ext cx="5335730" cy="645160"/>
          </a:xfrm>
          <a:prstGeom prst="rect">
            <a:avLst/>
          </a:prstGeom>
          <a:noFill/>
        </p:spPr>
        <p:txBody>
          <a:bodyPr wrap="square">
            <a:spAutoFit/>
          </a:bodyPr>
          <a:lstStyle/>
          <a:p>
            <a:pPr algn="just"/>
            <a:r>
              <a:rPr lang="en-US" sz="3600" kern="100" dirty="0">
                <a:solidFill>
                  <a:schemeClr val="tx2"/>
                </a:solidFill>
                <a:effectLst/>
                <a:ea typeface="等线" panose="02010600030101010101" charset="-122"/>
                <a:cs typeface="Times New Roman" panose="02020603050405020304" pitchFamily="18" charset="0"/>
              </a:rPr>
              <a:t>Disadvantages</a:t>
            </a:r>
            <a:endParaRPr lang="en-US" sz="3600" kern="100" dirty="0">
              <a:solidFill>
                <a:schemeClr val="tx2"/>
              </a:solidFill>
              <a:effectLst/>
              <a:ea typeface="等线" panose="02010600030101010101" charset="-122"/>
              <a:cs typeface="Times New Roman" panose="02020603050405020304" pitchFamily="18" charset="0"/>
            </a:endParaRPr>
          </a:p>
        </p:txBody>
      </p:sp>
      <p:sp>
        <p:nvSpPr>
          <p:cNvPr id="17" name="TextBox 51"/>
          <p:cNvSpPr txBox="1"/>
          <p:nvPr/>
        </p:nvSpPr>
        <p:spPr>
          <a:xfrm>
            <a:off x="5579745" y="2644775"/>
            <a:ext cx="5986145" cy="1568450"/>
          </a:xfrm>
          <a:prstGeom prst="rect">
            <a:avLst/>
          </a:prstGeom>
          <a:noFill/>
        </p:spPr>
        <p:txBody>
          <a:bodyPr wrap="square" rtlCol="0">
            <a:spAutoFit/>
          </a:bodyPr>
          <a:lstStyle/>
          <a:p>
            <a:r>
              <a:rPr lang="en-US" altLang="zh-CN" sz="3600" b="1" dirty="0"/>
              <a:t>(2)</a:t>
            </a:r>
            <a:r>
              <a:rPr lang="en-US" altLang="zh-CN" sz="2000" dirty="0"/>
              <a:t>Failure in long conversation</a:t>
            </a:r>
            <a:endParaRPr lang="en-US" altLang="zh-CN" sz="2000" dirty="0"/>
          </a:p>
          <a:p>
            <a:r>
              <a:rPr lang="en-US" altLang="zh-CN" sz="2000" dirty="0"/>
              <a:t>They often fail in long conversations and have reduced relevancy in dialogue generation. This can be shown well in the following figure.</a:t>
            </a:r>
            <a:endParaRPr lang="en-US" altLang="zh-CN" sz="2000" dirty="0"/>
          </a:p>
        </p:txBody>
      </p:sp>
      <p:pic>
        <p:nvPicPr>
          <p:cNvPr id="14" name="图片 14"/>
          <p:cNvPicPr>
            <a:picLocks noChangeAspect="1"/>
          </p:cNvPicPr>
          <p:nvPr/>
        </p:nvPicPr>
        <p:blipFill>
          <a:blip r:embed="rId1"/>
          <a:stretch>
            <a:fillRect/>
          </a:stretch>
        </p:blipFill>
        <p:spPr>
          <a:xfrm>
            <a:off x="402590" y="1564640"/>
            <a:ext cx="5125085" cy="3382010"/>
          </a:xfrm>
          <a:prstGeom prst="rect">
            <a:avLst/>
          </a:prstGeom>
        </p:spPr>
      </p:pic>
    </p:spTree>
  </p:cSld>
  <p:clrMapOvr>
    <a:masterClrMapping/>
  </p:clrMapOvr>
  <p:transition spd="slow" advClick="0" advTm="600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33917" y="0"/>
            <a:ext cx="13662837" cy="6858000"/>
          </a:xfrm>
          <a:prstGeom prst="rect">
            <a:avLst/>
          </a:prstGeom>
          <a:solidFill>
            <a:srgbClr val="19122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5" name="组合 4"/>
          <p:cNvGrpSpPr/>
          <p:nvPr/>
        </p:nvGrpSpPr>
        <p:grpSpPr>
          <a:xfrm>
            <a:off x="4336712" y="1154646"/>
            <a:ext cx="4176464" cy="4044676"/>
            <a:chOff x="3419378" y="1186543"/>
            <a:chExt cx="4176464" cy="4044676"/>
          </a:xfrm>
        </p:grpSpPr>
        <p:sp>
          <p:nvSpPr>
            <p:cNvPr id="6" name="椭圆 5"/>
            <p:cNvSpPr/>
            <p:nvPr/>
          </p:nvSpPr>
          <p:spPr>
            <a:xfrm>
              <a:off x="3419378" y="1186543"/>
              <a:ext cx="4044693" cy="4044676"/>
            </a:xfrm>
            <a:prstGeom prst="ellipse">
              <a:avLst/>
            </a:prstGeom>
            <a:gradFill flip="none" rotWithShape="1">
              <a:gsLst>
                <a:gs pos="0">
                  <a:srgbClr val="B5F4F9"/>
                </a:gs>
                <a:gs pos="100000">
                  <a:srgbClr val="369AC5"/>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7" name="组合 6"/>
            <p:cNvGrpSpPr/>
            <p:nvPr/>
          </p:nvGrpSpPr>
          <p:grpSpPr>
            <a:xfrm>
              <a:off x="3419378" y="1977775"/>
              <a:ext cx="4176464" cy="1995347"/>
              <a:chOff x="4178340" y="2117173"/>
              <a:chExt cx="4176464" cy="1995347"/>
            </a:xfrm>
          </p:grpSpPr>
          <p:sp>
            <p:nvSpPr>
              <p:cNvPr id="8" name="TextBox 48"/>
              <p:cNvSpPr txBox="1"/>
              <p:nvPr/>
            </p:nvSpPr>
            <p:spPr>
              <a:xfrm>
                <a:off x="4178340" y="3189190"/>
                <a:ext cx="4176464" cy="923330"/>
              </a:xfrm>
              <a:prstGeom prst="rect">
                <a:avLst/>
              </a:prstGeom>
              <a:noFill/>
            </p:spPr>
            <p:txBody>
              <a:bodyPr wrap="square" lIns="0" tIns="0" rIns="0" bIns="0" rtlCol="0">
                <a:spAutoFit/>
              </a:bodyPr>
              <a:lstStyle/>
              <a:p>
                <a:pPr algn="ctr"/>
                <a:r>
                  <a:rPr lang="en-US" altLang="zh-CN" sz="6000" b="1" dirty="0">
                    <a:solidFill>
                      <a:srgbClr val="19122F"/>
                    </a:solidFill>
                    <a:cs typeface="+mn-ea"/>
                    <a:sym typeface="+mn-lt"/>
                  </a:rPr>
                  <a:t>Part II</a:t>
                </a:r>
                <a:endParaRPr lang="en-GB" altLang="zh-CN" sz="6000" b="1" dirty="0">
                  <a:solidFill>
                    <a:srgbClr val="19122F"/>
                  </a:solidFill>
                  <a:cs typeface="+mn-ea"/>
                  <a:sym typeface="+mn-lt"/>
                </a:endParaRPr>
              </a:p>
            </p:txBody>
          </p:sp>
          <p:sp>
            <p:nvSpPr>
              <p:cNvPr id="10" name="TextBox 48"/>
              <p:cNvSpPr txBox="1"/>
              <p:nvPr/>
            </p:nvSpPr>
            <p:spPr>
              <a:xfrm>
                <a:off x="5524279" y="2117173"/>
                <a:ext cx="1484586" cy="1231106"/>
              </a:xfrm>
              <a:prstGeom prst="rect">
                <a:avLst/>
              </a:prstGeom>
              <a:noFill/>
            </p:spPr>
            <p:txBody>
              <a:bodyPr wrap="square" lIns="0" tIns="0" rIns="0" bIns="0" rtlCol="0">
                <a:spAutoFit/>
              </a:bodyPr>
              <a:lstStyle/>
              <a:p>
                <a:r>
                  <a:rPr lang="en-US" altLang="zh-CN" sz="8000" b="1" dirty="0">
                    <a:solidFill>
                      <a:schemeClr val="tx1">
                        <a:lumMod val="75000"/>
                        <a:lumOff val="25000"/>
                      </a:schemeClr>
                    </a:solidFill>
                    <a:cs typeface="+mn-ea"/>
                    <a:sym typeface="+mn-lt"/>
                  </a:rPr>
                  <a:t>02</a:t>
                </a:r>
                <a:endParaRPr lang="en-GB" altLang="zh-CN" sz="8000" b="1" dirty="0">
                  <a:solidFill>
                    <a:schemeClr val="tx1">
                      <a:lumMod val="75000"/>
                      <a:lumOff val="25000"/>
                    </a:schemeClr>
                  </a:solidFill>
                  <a:cs typeface="+mn-ea"/>
                  <a:sym typeface="+mn-lt"/>
                </a:endParaRPr>
              </a:p>
            </p:txBody>
          </p:sp>
        </p:grpSp>
      </p:grpSp>
    </p:spTree>
  </p:cSld>
  <p:clrMapOvr>
    <a:masterClrMapping/>
  </p:clrMapOvr>
  <p:transition spd="slow" advClick="0" advTm="300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矩形 26"/>
          <p:cNvSpPr/>
          <p:nvPr/>
        </p:nvSpPr>
        <p:spPr>
          <a:xfrm>
            <a:off x="0" y="5791015"/>
            <a:ext cx="12192000" cy="1066800"/>
          </a:xfrm>
          <a:prstGeom prst="rect">
            <a:avLst/>
          </a:prstGeom>
          <a:solidFill>
            <a:srgbClr val="19122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テキスト プレースホルダー 11"/>
          <p:cNvSpPr txBox="1"/>
          <p:nvPr/>
        </p:nvSpPr>
        <p:spPr>
          <a:xfrm>
            <a:off x="5986490" y="2219374"/>
            <a:ext cx="5173127" cy="49527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kumimoji="1" lang="ja-JP" altLang="en-US" sz="1800" dirty="0">
              <a:solidFill>
                <a:schemeClr val="tx2">
                  <a:lumMod val="60000"/>
                  <a:lumOff val="40000"/>
                </a:schemeClr>
              </a:solidFill>
              <a:cs typeface="+mn-ea"/>
              <a:sym typeface="+mn-lt"/>
            </a:endParaRPr>
          </a:p>
        </p:txBody>
      </p:sp>
      <p:sp>
        <p:nvSpPr>
          <p:cNvPr id="26" name="矩形 25"/>
          <p:cNvSpPr/>
          <p:nvPr/>
        </p:nvSpPr>
        <p:spPr>
          <a:xfrm>
            <a:off x="0" y="0"/>
            <a:ext cx="12192000" cy="1066800"/>
          </a:xfrm>
          <a:prstGeom prst="rect">
            <a:avLst/>
          </a:prstGeom>
          <a:solidFill>
            <a:srgbClr val="19122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pic>
        <p:nvPicPr>
          <p:cNvPr id="9" name="图片占位符 5"/>
          <p:cNvPicPr>
            <a:picLocks noChangeAspect="1"/>
          </p:cNvPicPr>
          <p:nvPr/>
        </p:nvPicPr>
        <p:blipFill>
          <a:blip r:embed="rId1" cstate="screen"/>
          <a:srcRect/>
          <a:stretch>
            <a:fillRect/>
          </a:stretch>
        </p:blipFill>
        <p:spPr>
          <a:xfrm>
            <a:off x="1200708" y="1198726"/>
            <a:ext cx="3603625" cy="3603625"/>
          </a:xfrm>
          <a:prstGeom prst="ellipse">
            <a:avLst/>
          </a:prstGeom>
          <a:effectLst>
            <a:outerShdw blurRad="50800" dist="50800" dir="5400000" algn="ctr" rotWithShape="0">
              <a:srgbClr val="000000">
                <a:alpha val="97000"/>
              </a:srgbClr>
            </a:outerShdw>
          </a:effectLst>
        </p:spPr>
      </p:pic>
      <p:sp>
        <p:nvSpPr>
          <p:cNvPr id="10" name="文本框 9"/>
          <p:cNvSpPr txBox="1"/>
          <p:nvPr/>
        </p:nvSpPr>
        <p:spPr>
          <a:xfrm>
            <a:off x="5195900" y="2219374"/>
            <a:ext cx="5242264" cy="645160"/>
          </a:xfrm>
          <a:prstGeom prst="rect">
            <a:avLst/>
          </a:prstGeom>
          <a:noFill/>
        </p:spPr>
        <p:txBody>
          <a:bodyPr wrap="square">
            <a:spAutoFit/>
          </a:bodyPr>
          <a:lstStyle/>
          <a:p>
            <a:r>
              <a:rPr lang="en-US" altLang="zh-CN" sz="3600" dirty="0">
                <a:solidFill>
                  <a:schemeClr val="tx2"/>
                </a:solidFill>
                <a:latin typeface="+mn-lt"/>
              </a:rPr>
              <a:t>Questions</a:t>
            </a:r>
            <a:endParaRPr lang="en-US" altLang="zh-CN" sz="3600" dirty="0">
              <a:solidFill>
                <a:schemeClr val="tx2"/>
              </a:solidFill>
              <a:latin typeface="+mn-lt"/>
            </a:endParaRPr>
          </a:p>
        </p:txBody>
      </p:sp>
      <p:sp>
        <p:nvSpPr>
          <p:cNvPr id="7" name="TextBox 16"/>
          <p:cNvSpPr txBox="1"/>
          <p:nvPr/>
        </p:nvSpPr>
        <p:spPr>
          <a:xfrm>
            <a:off x="5195900" y="3128440"/>
            <a:ext cx="6269366" cy="1014730"/>
          </a:xfrm>
          <a:prstGeom prst="rect">
            <a:avLst/>
          </a:prstGeom>
          <a:noFill/>
        </p:spPr>
        <p:txBody>
          <a:bodyPr wrap="square" rtlCol="0">
            <a:spAutoFit/>
          </a:bodyPr>
          <a:lstStyle/>
          <a:p>
            <a:r>
              <a:rPr lang="en-US" altLang="zh-CN" sz="2000" dirty="0">
                <a:sym typeface="+mn-ea"/>
              </a:rPr>
              <a:t>1.What are the principles of these techniques？</a:t>
            </a:r>
            <a:endParaRPr lang="en-US" altLang="zh-CN" sz="2000" dirty="0"/>
          </a:p>
          <a:p>
            <a:r>
              <a:rPr lang="en-US" altLang="zh-CN" sz="2000" dirty="0">
                <a:sym typeface="+mn-ea"/>
              </a:rPr>
              <a:t>2.Why are we choosing these algorithms?</a:t>
            </a:r>
            <a:endParaRPr lang="en-US" altLang="zh-CN" sz="2000" dirty="0"/>
          </a:p>
          <a:p>
            <a:r>
              <a:rPr lang="en-US" altLang="zh-CN" sz="2000" dirty="0">
                <a:sym typeface="+mn-ea"/>
              </a:rPr>
              <a:t>3.How would we apply them into our chatbot?</a:t>
            </a:r>
            <a:endParaRPr lang="en-US" altLang="zh-CN" sz="2000" dirty="0">
              <a:sym typeface="+mn-ea"/>
            </a:endParaRPr>
          </a:p>
        </p:txBody>
      </p:sp>
    </p:spTree>
  </p:cSld>
  <p:clrMapOvr>
    <a:masterClrMapping/>
  </p:clrMapOvr>
  <p:transition spd="slow" advClick="0" advTm="600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nodePh="1">
                                  <p:stCondLst>
                                    <p:cond delay="0"/>
                                  </p:stCondLst>
                                  <p:endCondLst>
                                    <p:cond evt="begin" delay="0">
                                      <p:tn val="5"/>
                                    </p:cond>
                                  </p:end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53" presetClass="entr" presetSubtype="16"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p:cTn id="11" dur="500" fill="hold"/>
                                        <p:tgtEl>
                                          <p:spTgt spid="9"/>
                                        </p:tgtEl>
                                        <p:attrNameLst>
                                          <p:attrName>ppt_w</p:attrName>
                                        </p:attrNameLst>
                                      </p:cBhvr>
                                      <p:tavLst>
                                        <p:tav tm="0">
                                          <p:val>
                                            <p:fltVal val="0"/>
                                          </p:val>
                                        </p:tav>
                                        <p:tav tm="100000">
                                          <p:val>
                                            <p:strVal val="#ppt_w"/>
                                          </p:val>
                                        </p:tav>
                                      </p:tavLst>
                                    </p:anim>
                                    <p:anim calcmode="lin" valueType="num">
                                      <p:cBhvr>
                                        <p:cTn id="12" dur="500" fill="hold"/>
                                        <p:tgtEl>
                                          <p:spTgt spid="9"/>
                                        </p:tgtEl>
                                        <p:attrNameLst>
                                          <p:attrName>ppt_h</p:attrName>
                                        </p:attrNameLst>
                                      </p:cBhvr>
                                      <p:tavLst>
                                        <p:tav tm="0">
                                          <p:val>
                                            <p:fltVal val="0"/>
                                          </p:val>
                                        </p:tav>
                                        <p:tav tm="100000">
                                          <p:val>
                                            <p:strVal val="#ppt_h"/>
                                          </p:val>
                                        </p:tav>
                                      </p:tavLst>
                                    </p:anim>
                                    <p:animEffect transition="in" filter="fade">
                                      <p:cBhvr>
                                        <p:cTn id="13" dur="500"/>
                                        <p:tgtEl>
                                          <p:spTgt spid="9"/>
                                        </p:tgtEl>
                                      </p:cBhvr>
                                    </p:animEffect>
                                  </p:childTnLst>
                                </p:cTn>
                              </p:par>
                            </p:childTnLst>
                          </p:cTn>
                        </p:par>
                        <p:par>
                          <p:cTn id="14" fill="hold">
                            <p:stCondLst>
                              <p:cond delay="1000"/>
                            </p:stCondLst>
                            <p:childTnLst>
                              <p:par>
                                <p:cTn id="15" presetID="10" presetClass="entr" presetSubtype="0" fill="hold" grpId="0" nodeType="after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矩形 26"/>
          <p:cNvSpPr/>
          <p:nvPr/>
        </p:nvSpPr>
        <p:spPr>
          <a:xfrm>
            <a:off x="0" y="5853880"/>
            <a:ext cx="12192000" cy="1066800"/>
          </a:xfrm>
          <a:prstGeom prst="rect">
            <a:avLst/>
          </a:prstGeom>
          <a:solidFill>
            <a:srgbClr val="19122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タイトル 9"/>
          <p:cNvSpPr>
            <a:spLocks noGrp="1"/>
          </p:cNvSpPr>
          <p:nvPr>
            <p:ph type="title"/>
          </p:nvPr>
        </p:nvSpPr>
        <p:spPr>
          <a:xfrm>
            <a:off x="5815267" y="1366114"/>
            <a:ext cx="5176025" cy="907031"/>
          </a:xfrm>
        </p:spPr>
        <p:txBody>
          <a:bodyPr>
            <a:normAutofit/>
          </a:bodyPr>
          <a:lstStyle/>
          <a:p>
            <a:r>
              <a:rPr kumimoji="1" lang="en-US" altLang="zh-CN" sz="3600" dirty="0">
                <a:solidFill>
                  <a:schemeClr val="tx2"/>
                </a:solidFill>
                <a:latin typeface="+mn-lt"/>
                <a:ea typeface="+mn-ea"/>
                <a:cs typeface="+mn-ea"/>
                <a:sym typeface="+mn-lt"/>
              </a:rPr>
              <a:t>Part II</a:t>
            </a:r>
            <a:endParaRPr kumimoji="1" lang="en-US" altLang="zh-CN" sz="3600" dirty="0">
              <a:solidFill>
                <a:schemeClr val="tx2"/>
              </a:solidFill>
              <a:latin typeface="+mn-lt"/>
              <a:ea typeface="+mn-ea"/>
              <a:cs typeface="+mn-ea"/>
              <a:sym typeface="+mn-lt"/>
            </a:endParaRPr>
          </a:p>
        </p:txBody>
      </p:sp>
      <p:sp>
        <p:nvSpPr>
          <p:cNvPr id="6" name="テキスト プレースホルダー 11"/>
          <p:cNvSpPr txBox="1"/>
          <p:nvPr/>
        </p:nvSpPr>
        <p:spPr>
          <a:xfrm>
            <a:off x="5986490" y="2219374"/>
            <a:ext cx="5173127" cy="49527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kumimoji="1" lang="ja-JP" altLang="en-US" sz="1800" dirty="0">
              <a:solidFill>
                <a:schemeClr val="tx2">
                  <a:lumMod val="60000"/>
                  <a:lumOff val="40000"/>
                </a:schemeClr>
              </a:solidFill>
              <a:cs typeface="+mn-ea"/>
              <a:sym typeface="+mn-lt"/>
            </a:endParaRPr>
          </a:p>
        </p:txBody>
      </p:sp>
      <p:sp>
        <p:nvSpPr>
          <p:cNvPr id="7" name="TextBox 16"/>
          <p:cNvSpPr txBox="1"/>
          <p:nvPr/>
        </p:nvSpPr>
        <p:spPr>
          <a:xfrm>
            <a:off x="5078338" y="2326916"/>
            <a:ext cx="6269366" cy="2491740"/>
          </a:xfrm>
          <a:prstGeom prst="rect">
            <a:avLst/>
          </a:prstGeom>
          <a:noFill/>
        </p:spPr>
        <p:txBody>
          <a:bodyPr wrap="square" rtlCol="0">
            <a:spAutoFit/>
          </a:bodyPr>
          <a:lstStyle/>
          <a:p>
            <a:r>
              <a:rPr lang="en-US" altLang="zh-CN" sz="3600" b="1" dirty="0"/>
              <a:t>R</a:t>
            </a:r>
            <a:r>
              <a:rPr lang="en-US" altLang="zh-CN" sz="2000" dirty="0"/>
              <a:t>ecurrent neural networks are an important branch of neural networks, and our understanding of the importance of recurrent neural networks can start from our knowledge of ordinary neural networks</a:t>
            </a:r>
            <a:endParaRPr lang="en-US" altLang="zh-CN" sz="2000" dirty="0"/>
          </a:p>
          <a:p>
            <a:r>
              <a:rPr lang="en-US" altLang="zh-CN" sz="2000" dirty="0">
                <a:sym typeface="+mn-ea"/>
              </a:rPr>
              <a:t> </a:t>
            </a:r>
            <a:endParaRPr lang="en-US" altLang="zh-CN" sz="2000" dirty="0"/>
          </a:p>
          <a:p>
            <a:endParaRPr lang="en-US" altLang="zh-CN" sz="2000" dirty="0"/>
          </a:p>
        </p:txBody>
      </p:sp>
      <p:sp>
        <p:nvSpPr>
          <p:cNvPr id="26" name="矩形 25"/>
          <p:cNvSpPr/>
          <p:nvPr/>
        </p:nvSpPr>
        <p:spPr>
          <a:xfrm>
            <a:off x="0" y="0"/>
            <a:ext cx="12192000" cy="1066800"/>
          </a:xfrm>
          <a:prstGeom prst="rect">
            <a:avLst/>
          </a:prstGeom>
          <a:solidFill>
            <a:srgbClr val="19122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pic>
        <p:nvPicPr>
          <p:cNvPr id="2" name="图片 1"/>
          <p:cNvPicPr>
            <a:picLocks noChangeAspect="1"/>
          </p:cNvPicPr>
          <p:nvPr/>
        </p:nvPicPr>
        <p:blipFill>
          <a:blip r:embed="rId1"/>
          <a:stretch>
            <a:fillRect/>
          </a:stretch>
        </p:blipFill>
        <p:spPr>
          <a:xfrm>
            <a:off x="0" y="1604645"/>
            <a:ext cx="5059045" cy="3453130"/>
          </a:xfrm>
          <a:prstGeom prst="rect">
            <a:avLst/>
          </a:prstGeom>
        </p:spPr>
      </p:pic>
    </p:spTree>
  </p:cSld>
  <p:clrMapOvr>
    <a:masterClrMapping/>
  </p:clrMapOvr>
  <p:transition spd="slow" advClick="0" advTm="600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iterate type="lt">
                                    <p:tmPct val="10000"/>
                                  </p:iterate>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800"/>
                            </p:stCondLst>
                            <p:childTnLst>
                              <p:par>
                                <p:cTn id="9" presetID="10" presetClass="entr" presetSubtype="0" fill="hold" grpId="0" nodeType="afterEffect" nodePh="1">
                                  <p:stCondLst>
                                    <p:cond delay="0"/>
                                  </p:stCondLst>
                                  <p:endCondLst>
                                    <p:cond evt="begin" delay="0">
                                      <p:tn val="9"/>
                                    </p:cond>
                                  </p:end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par>
                          <p:cTn id="12" fill="hold">
                            <p:stCondLst>
                              <p:cond delay="1300"/>
                            </p:stCondLst>
                            <p:childTnLst>
                              <p:par>
                                <p:cTn id="13" presetID="10" presetClass="entr" presetSubtype="0"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矩形 26"/>
          <p:cNvSpPr/>
          <p:nvPr/>
        </p:nvSpPr>
        <p:spPr>
          <a:xfrm>
            <a:off x="0" y="5853880"/>
            <a:ext cx="12192000" cy="1066800"/>
          </a:xfrm>
          <a:prstGeom prst="rect">
            <a:avLst/>
          </a:prstGeom>
          <a:solidFill>
            <a:srgbClr val="19122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タイトル 9"/>
          <p:cNvSpPr>
            <a:spLocks noGrp="1"/>
          </p:cNvSpPr>
          <p:nvPr>
            <p:ph type="title"/>
          </p:nvPr>
        </p:nvSpPr>
        <p:spPr>
          <a:xfrm>
            <a:off x="5504689" y="1366114"/>
            <a:ext cx="5102352" cy="907031"/>
          </a:xfrm>
        </p:spPr>
        <p:txBody>
          <a:bodyPr>
            <a:noAutofit/>
          </a:bodyPr>
          <a:lstStyle/>
          <a:p>
            <a:r>
              <a:rPr lang="en-US" altLang="zh-CN" sz="3600" dirty="0">
                <a:solidFill>
                  <a:schemeClr val="tx2"/>
                </a:solidFill>
                <a:latin typeface="+mn-lt"/>
              </a:rPr>
              <a:t>Recurrent Neural Network (RNN)</a:t>
            </a:r>
            <a:endParaRPr lang="zh-CN" altLang="zh-CN" sz="3600" dirty="0">
              <a:solidFill>
                <a:schemeClr val="tx2"/>
              </a:solidFill>
              <a:latin typeface="+mn-lt"/>
            </a:endParaRPr>
          </a:p>
        </p:txBody>
      </p:sp>
      <p:sp>
        <p:nvSpPr>
          <p:cNvPr id="6" name="テキスト プレースホルダー 11"/>
          <p:cNvSpPr txBox="1"/>
          <p:nvPr/>
        </p:nvSpPr>
        <p:spPr>
          <a:xfrm>
            <a:off x="5986490" y="2219374"/>
            <a:ext cx="5173127" cy="49527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kumimoji="1" lang="ja-JP" altLang="en-US" sz="1800" dirty="0">
              <a:solidFill>
                <a:schemeClr val="tx2">
                  <a:lumMod val="60000"/>
                  <a:lumOff val="40000"/>
                </a:schemeClr>
              </a:solidFill>
              <a:cs typeface="+mn-ea"/>
              <a:sym typeface="+mn-lt"/>
            </a:endParaRPr>
          </a:p>
        </p:txBody>
      </p:sp>
      <p:sp>
        <p:nvSpPr>
          <p:cNvPr id="7" name="TextBox 16"/>
          <p:cNvSpPr txBox="1"/>
          <p:nvPr/>
        </p:nvSpPr>
        <p:spPr>
          <a:xfrm>
            <a:off x="5087482" y="2572459"/>
            <a:ext cx="6269366" cy="1876425"/>
          </a:xfrm>
          <a:prstGeom prst="rect">
            <a:avLst/>
          </a:prstGeom>
          <a:noFill/>
        </p:spPr>
        <p:txBody>
          <a:bodyPr wrap="square" rtlCol="0">
            <a:spAutoFit/>
          </a:bodyPr>
          <a:lstStyle/>
          <a:p>
            <a:r>
              <a:rPr lang="en-US" altLang="zh-CN" sz="3600" b="1" dirty="0">
                <a:sym typeface="+mn-ea"/>
              </a:rPr>
              <a:t>A </a:t>
            </a:r>
            <a:r>
              <a:rPr lang="en-US" altLang="zh-CN" sz="2000" dirty="0">
                <a:sym typeface="+mn-ea"/>
              </a:rPr>
              <a:t>neural network can be treated as a black box capable of fitting any function, and given enough training data, given a specific x, the desired y can be obtained, and the structure diagram is as follows</a:t>
            </a:r>
            <a:endParaRPr lang="en-US" altLang="zh-CN" sz="2000" dirty="0"/>
          </a:p>
        </p:txBody>
      </p:sp>
      <p:sp>
        <p:nvSpPr>
          <p:cNvPr id="26" name="矩形 25"/>
          <p:cNvSpPr/>
          <p:nvPr/>
        </p:nvSpPr>
        <p:spPr>
          <a:xfrm>
            <a:off x="0" y="0"/>
            <a:ext cx="12192000" cy="1066800"/>
          </a:xfrm>
          <a:prstGeom prst="rect">
            <a:avLst/>
          </a:prstGeom>
          <a:solidFill>
            <a:srgbClr val="19122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pic>
        <p:nvPicPr>
          <p:cNvPr id="19" name="图片 19"/>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a:xfrm>
            <a:off x="0" y="1762760"/>
            <a:ext cx="4934585" cy="3557270"/>
          </a:xfrm>
          <a:prstGeom prst="rect">
            <a:avLst/>
          </a:prstGeom>
          <a:noFill/>
          <a:ln>
            <a:noFill/>
          </a:ln>
        </p:spPr>
      </p:pic>
    </p:spTree>
  </p:cSld>
  <p:clrMapOvr>
    <a:masterClrMapping/>
  </p:clrMapOvr>
  <p:transition spd="slow" advClick="0" advTm="600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iterate type="lt">
                                    <p:tmPct val="10000"/>
                                  </p:iterate>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1950"/>
                            </p:stCondLst>
                            <p:childTnLst>
                              <p:par>
                                <p:cTn id="9" presetID="10" presetClass="entr" presetSubtype="0" fill="hold" grpId="0" nodeType="afterEffect" nodePh="1">
                                  <p:stCondLst>
                                    <p:cond delay="0"/>
                                  </p:stCondLst>
                                  <p:endCondLst>
                                    <p:cond evt="begin" delay="0">
                                      <p:tn val="9"/>
                                    </p:cond>
                                  </p:end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par>
                          <p:cTn id="12" fill="hold">
                            <p:stCondLst>
                              <p:cond delay="2450"/>
                            </p:stCondLst>
                            <p:childTnLst>
                              <p:par>
                                <p:cTn id="13" presetID="10" presetClass="entr" presetSubtype="0"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矩形 26"/>
          <p:cNvSpPr/>
          <p:nvPr/>
        </p:nvSpPr>
        <p:spPr>
          <a:xfrm>
            <a:off x="0" y="5853880"/>
            <a:ext cx="12192000" cy="1066800"/>
          </a:xfrm>
          <a:prstGeom prst="rect">
            <a:avLst/>
          </a:prstGeom>
          <a:solidFill>
            <a:srgbClr val="19122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テキスト プレースホルダー 11"/>
          <p:cNvSpPr txBox="1"/>
          <p:nvPr/>
        </p:nvSpPr>
        <p:spPr>
          <a:xfrm>
            <a:off x="5986490" y="2219374"/>
            <a:ext cx="5173127" cy="49527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kumimoji="1" lang="ja-JP" altLang="en-US" sz="1800" dirty="0">
              <a:solidFill>
                <a:schemeClr val="tx2">
                  <a:lumMod val="60000"/>
                  <a:lumOff val="40000"/>
                </a:schemeClr>
              </a:solidFill>
              <a:cs typeface="+mn-ea"/>
              <a:sym typeface="+mn-lt"/>
            </a:endParaRPr>
          </a:p>
        </p:txBody>
      </p:sp>
      <p:sp>
        <p:nvSpPr>
          <p:cNvPr id="26" name="矩形 25"/>
          <p:cNvSpPr/>
          <p:nvPr/>
        </p:nvSpPr>
        <p:spPr>
          <a:xfrm>
            <a:off x="0" y="0"/>
            <a:ext cx="12192000" cy="1066800"/>
          </a:xfrm>
          <a:prstGeom prst="rect">
            <a:avLst/>
          </a:prstGeom>
          <a:solidFill>
            <a:srgbClr val="19122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文本框 9"/>
          <p:cNvSpPr txBox="1"/>
          <p:nvPr/>
        </p:nvSpPr>
        <p:spPr>
          <a:xfrm>
            <a:off x="5917353" y="1866844"/>
            <a:ext cx="5242264" cy="1200329"/>
          </a:xfrm>
          <a:prstGeom prst="rect">
            <a:avLst/>
          </a:prstGeom>
          <a:noFill/>
        </p:spPr>
        <p:txBody>
          <a:bodyPr wrap="square">
            <a:spAutoFit/>
          </a:bodyPr>
          <a:lstStyle/>
          <a:p>
            <a:r>
              <a:rPr lang="en-US" altLang="zh-CN" sz="3600" dirty="0">
                <a:solidFill>
                  <a:schemeClr val="tx2"/>
                </a:solidFill>
                <a:latin typeface="+mn-lt"/>
              </a:rPr>
              <a:t>Recurrent Neural Network (RNN)</a:t>
            </a:r>
            <a:endParaRPr lang="zh-CN" altLang="en-US" sz="3600" dirty="0"/>
          </a:p>
        </p:txBody>
      </p:sp>
      <p:sp>
        <p:nvSpPr>
          <p:cNvPr id="7" name="TextBox 16"/>
          <p:cNvSpPr txBox="1"/>
          <p:nvPr/>
        </p:nvSpPr>
        <p:spPr>
          <a:xfrm>
            <a:off x="5269092" y="3067124"/>
            <a:ext cx="6269366" cy="1568450"/>
          </a:xfrm>
          <a:prstGeom prst="rect">
            <a:avLst/>
          </a:prstGeom>
          <a:noFill/>
        </p:spPr>
        <p:txBody>
          <a:bodyPr wrap="square" rtlCol="0">
            <a:spAutoFit/>
          </a:bodyPr>
          <a:lstStyle/>
          <a:p>
            <a:r>
              <a:rPr lang="en-US" altLang="zh-CN" sz="3600" b="1" dirty="0">
                <a:sym typeface="+mn-ea"/>
              </a:rPr>
              <a:t>W</a:t>
            </a:r>
            <a:r>
              <a:rPr lang="en-US" altLang="zh-CN" sz="2000" dirty="0">
                <a:sym typeface="+mn-ea"/>
              </a:rPr>
              <a:t>e can play a game with a computer where we write some words in front of a sentence, and then, have the computer write the next one for us.</a:t>
            </a:r>
            <a:endParaRPr lang="en-US" altLang="zh-CN" sz="2000" dirty="0">
              <a:sym typeface="+mn-ea"/>
            </a:endParaRPr>
          </a:p>
          <a:p>
            <a:endParaRPr lang="en-US" altLang="zh-CN" sz="2000" dirty="0">
              <a:sym typeface="+mn-ea"/>
            </a:endParaRPr>
          </a:p>
        </p:txBody>
      </p:sp>
      <p:pic>
        <p:nvPicPr>
          <p:cNvPr id="2" name="图片 1"/>
          <p:cNvPicPr>
            <a:picLocks noChangeAspect="1"/>
          </p:cNvPicPr>
          <p:nvPr/>
        </p:nvPicPr>
        <p:blipFill>
          <a:blip r:embed="rId1"/>
          <a:stretch>
            <a:fillRect/>
          </a:stretch>
        </p:blipFill>
        <p:spPr>
          <a:xfrm>
            <a:off x="100965" y="2855595"/>
            <a:ext cx="5007610" cy="894080"/>
          </a:xfrm>
          <a:prstGeom prst="rect">
            <a:avLst/>
          </a:prstGeom>
        </p:spPr>
      </p:pic>
      <p:sp>
        <p:nvSpPr>
          <p:cNvPr id="3" name="TextBox 16"/>
          <p:cNvSpPr txBox="1"/>
          <p:nvPr/>
        </p:nvSpPr>
        <p:spPr>
          <a:xfrm>
            <a:off x="344805" y="2555875"/>
            <a:ext cx="1583690" cy="398780"/>
          </a:xfrm>
          <a:prstGeom prst="rect">
            <a:avLst/>
          </a:prstGeom>
          <a:noFill/>
        </p:spPr>
        <p:txBody>
          <a:bodyPr wrap="square" rtlCol="0">
            <a:spAutoFit/>
          </a:bodyPr>
          <a:lstStyle/>
          <a:p>
            <a:r>
              <a:rPr lang="en-US" altLang="zh-CN" sz="2000" dirty="0">
                <a:sym typeface="+mn-ea"/>
              </a:rPr>
              <a:t>E.g:</a:t>
            </a:r>
            <a:endParaRPr lang="en-US" altLang="zh-CN" sz="2000" dirty="0">
              <a:sym typeface="+mn-ea"/>
            </a:endParaRPr>
          </a:p>
        </p:txBody>
      </p:sp>
    </p:spTree>
  </p:cSld>
  <p:clrMapOvr>
    <a:masterClrMapping/>
  </p:clrMapOvr>
  <p:transition spd="slow" advClick="0" advTm="600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nodePh="1">
                                  <p:stCondLst>
                                    <p:cond delay="0"/>
                                  </p:stCondLst>
                                  <p:endCondLst>
                                    <p:cond evt="begin" delay="0">
                                      <p:tn val="5"/>
                                    </p:cond>
                                  </p:end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矩形 26"/>
          <p:cNvSpPr/>
          <p:nvPr/>
        </p:nvSpPr>
        <p:spPr>
          <a:xfrm>
            <a:off x="0" y="5791015"/>
            <a:ext cx="12192000" cy="1066800"/>
          </a:xfrm>
          <a:prstGeom prst="rect">
            <a:avLst/>
          </a:prstGeom>
          <a:solidFill>
            <a:srgbClr val="19122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テキスト プレースホルダー 11"/>
          <p:cNvSpPr txBox="1"/>
          <p:nvPr/>
        </p:nvSpPr>
        <p:spPr>
          <a:xfrm>
            <a:off x="5986490" y="2219374"/>
            <a:ext cx="5173127" cy="49527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kumimoji="1" lang="ja-JP" altLang="en-US" sz="1800" dirty="0">
              <a:solidFill>
                <a:schemeClr val="tx2">
                  <a:lumMod val="60000"/>
                  <a:lumOff val="40000"/>
                </a:schemeClr>
              </a:solidFill>
              <a:cs typeface="+mn-ea"/>
              <a:sym typeface="+mn-lt"/>
            </a:endParaRPr>
          </a:p>
        </p:txBody>
      </p:sp>
      <p:sp>
        <p:nvSpPr>
          <p:cNvPr id="26" name="矩形 25"/>
          <p:cNvSpPr/>
          <p:nvPr/>
        </p:nvSpPr>
        <p:spPr>
          <a:xfrm>
            <a:off x="0" y="0"/>
            <a:ext cx="12192000" cy="1066800"/>
          </a:xfrm>
          <a:prstGeom prst="rect">
            <a:avLst/>
          </a:prstGeom>
          <a:solidFill>
            <a:srgbClr val="19122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pic>
        <p:nvPicPr>
          <p:cNvPr id="9" name="图片占位符 5"/>
          <p:cNvPicPr>
            <a:picLocks noChangeAspect="1"/>
          </p:cNvPicPr>
          <p:nvPr/>
        </p:nvPicPr>
        <p:blipFill>
          <a:blip r:embed="rId1" cstate="screen"/>
          <a:srcRect/>
          <a:stretch>
            <a:fillRect/>
          </a:stretch>
        </p:blipFill>
        <p:spPr>
          <a:xfrm>
            <a:off x="1200708" y="1198726"/>
            <a:ext cx="3603625" cy="3603625"/>
          </a:xfrm>
          <a:prstGeom prst="ellipse">
            <a:avLst/>
          </a:prstGeom>
          <a:effectLst>
            <a:outerShdw blurRad="50800" dist="50800" dir="5400000" algn="ctr" rotWithShape="0">
              <a:srgbClr val="000000">
                <a:alpha val="97000"/>
              </a:srgbClr>
            </a:outerShdw>
          </a:effectLst>
        </p:spPr>
      </p:pic>
      <p:sp>
        <p:nvSpPr>
          <p:cNvPr id="10" name="文本框 9"/>
          <p:cNvSpPr txBox="1"/>
          <p:nvPr/>
        </p:nvSpPr>
        <p:spPr>
          <a:xfrm>
            <a:off x="5917353" y="1866844"/>
            <a:ext cx="5242264" cy="1200329"/>
          </a:xfrm>
          <a:prstGeom prst="rect">
            <a:avLst/>
          </a:prstGeom>
          <a:noFill/>
        </p:spPr>
        <p:txBody>
          <a:bodyPr wrap="square">
            <a:spAutoFit/>
          </a:bodyPr>
          <a:lstStyle/>
          <a:p>
            <a:r>
              <a:rPr lang="en-US" altLang="zh-CN" sz="3600" dirty="0">
                <a:solidFill>
                  <a:schemeClr val="tx2"/>
                </a:solidFill>
                <a:latin typeface="+mn-lt"/>
              </a:rPr>
              <a:t>Recurrent Neural Network (RNN)</a:t>
            </a:r>
            <a:endParaRPr lang="zh-CN" altLang="en-US" sz="3600" dirty="0"/>
          </a:p>
        </p:txBody>
      </p:sp>
      <p:sp>
        <p:nvSpPr>
          <p:cNvPr id="7" name="TextBox 16"/>
          <p:cNvSpPr txBox="1"/>
          <p:nvPr/>
        </p:nvSpPr>
        <p:spPr>
          <a:xfrm>
            <a:off x="5269092" y="3067124"/>
            <a:ext cx="6269366" cy="2245360"/>
          </a:xfrm>
          <a:prstGeom prst="rect">
            <a:avLst/>
          </a:prstGeom>
          <a:noFill/>
        </p:spPr>
        <p:txBody>
          <a:bodyPr wrap="square" rtlCol="0">
            <a:spAutoFit/>
          </a:bodyPr>
          <a:lstStyle/>
          <a:p>
            <a:r>
              <a:rPr lang="en-US" altLang="zh-CN" sz="2000" dirty="0">
                <a:sym typeface="+mn-ea"/>
              </a:rPr>
              <a:t>Language modeling is the modeling of features of a language, and it has many uses. For example, in speech-to-text (STT) applications, the output of an acoustic model is often a number of possible candidates, and then a language model is needed to select the most likely one from these candidates.</a:t>
            </a:r>
            <a:endParaRPr lang="en-US" altLang="zh-CN" sz="2000" dirty="0">
              <a:sym typeface="+mn-ea"/>
            </a:endParaRPr>
          </a:p>
        </p:txBody>
      </p:sp>
    </p:spTree>
  </p:cSld>
  <p:clrMapOvr>
    <a:masterClrMapping/>
  </p:clrMapOvr>
  <p:transition spd="slow" advClick="0" advTm="600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nodePh="1">
                                  <p:stCondLst>
                                    <p:cond delay="0"/>
                                  </p:stCondLst>
                                  <p:endCondLst>
                                    <p:cond evt="begin" delay="0">
                                      <p:tn val="5"/>
                                    </p:cond>
                                  </p:end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53" presetClass="entr" presetSubtype="16"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p:cTn id="11" dur="500" fill="hold"/>
                                        <p:tgtEl>
                                          <p:spTgt spid="9"/>
                                        </p:tgtEl>
                                        <p:attrNameLst>
                                          <p:attrName>ppt_w</p:attrName>
                                        </p:attrNameLst>
                                      </p:cBhvr>
                                      <p:tavLst>
                                        <p:tav tm="0">
                                          <p:val>
                                            <p:fltVal val="0"/>
                                          </p:val>
                                        </p:tav>
                                        <p:tav tm="100000">
                                          <p:val>
                                            <p:strVal val="#ppt_w"/>
                                          </p:val>
                                        </p:tav>
                                      </p:tavLst>
                                    </p:anim>
                                    <p:anim calcmode="lin" valueType="num">
                                      <p:cBhvr>
                                        <p:cTn id="12" dur="500" fill="hold"/>
                                        <p:tgtEl>
                                          <p:spTgt spid="9"/>
                                        </p:tgtEl>
                                        <p:attrNameLst>
                                          <p:attrName>ppt_h</p:attrName>
                                        </p:attrNameLst>
                                      </p:cBhvr>
                                      <p:tavLst>
                                        <p:tav tm="0">
                                          <p:val>
                                            <p:fltVal val="0"/>
                                          </p:val>
                                        </p:tav>
                                        <p:tav tm="100000">
                                          <p:val>
                                            <p:strVal val="#ppt_h"/>
                                          </p:val>
                                        </p:tav>
                                      </p:tavLst>
                                    </p:anim>
                                    <p:animEffect transition="in" filter="fade">
                                      <p:cBhvr>
                                        <p:cTn id="13" dur="500"/>
                                        <p:tgtEl>
                                          <p:spTgt spid="9"/>
                                        </p:tgtEl>
                                      </p:cBhvr>
                                    </p:animEffect>
                                  </p:childTnLst>
                                </p:cTn>
                              </p:par>
                            </p:childTnLst>
                          </p:cTn>
                        </p:par>
                        <p:par>
                          <p:cTn id="14" fill="hold">
                            <p:stCondLst>
                              <p:cond delay="1000"/>
                            </p:stCondLst>
                            <p:childTnLst>
                              <p:par>
                                <p:cTn id="15" presetID="10" presetClass="entr" presetSubtype="0" fill="hold" grpId="0" nodeType="after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矩形 26"/>
          <p:cNvSpPr/>
          <p:nvPr/>
        </p:nvSpPr>
        <p:spPr>
          <a:xfrm>
            <a:off x="0" y="5853880"/>
            <a:ext cx="12192000" cy="1066800"/>
          </a:xfrm>
          <a:prstGeom prst="rect">
            <a:avLst/>
          </a:prstGeom>
          <a:solidFill>
            <a:srgbClr val="19122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テキスト プレースホルダー 11"/>
          <p:cNvSpPr txBox="1"/>
          <p:nvPr/>
        </p:nvSpPr>
        <p:spPr>
          <a:xfrm>
            <a:off x="5986490" y="2219374"/>
            <a:ext cx="5173127" cy="49527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kumimoji="1" lang="ja-JP" altLang="en-US" sz="1800" dirty="0">
              <a:solidFill>
                <a:schemeClr val="tx2">
                  <a:lumMod val="60000"/>
                  <a:lumOff val="40000"/>
                </a:schemeClr>
              </a:solidFill>
              <a:cs typeface="+mn-ea"/>
              <a:sym typeface="+mn-lt"/>
            </a:endParaRPr>
          </a:p>
        </p:txBody>
      </p:sp>
      <p:sp>
        <p:nvSpPr>
          <p:cNvPr id="26" name="矩形 25"/>
          <p:cNvSpPr/>
          <p:nvPr/>
        </p:nvSpPr>
        <p:spPr>
          <a:xfrm>
            <a:off x="0" y="0"/>
            <a:ext cx="12192000" cy="1066800"/>
          </a:xfrm>
          <a:prstGeom prst="rect">
            <a:avLst/>
          </a:prstGeom>
          <a:solidFill>
            <a:srgbClr val="19122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文本框 9"/>
          <p:cNvSpPr txBox="1"/>
          <p:nvPr/>
        </p:nvSpPr>
        <p:spPr>
          <a:xfrm>
            <a:off x="6295813" y="1466794"/>
            <a:ext cx="5242264" cy="1200329"/>
          </a:xfrm>
          <a:prstGeom prst="rect">
            <a:avLst/>
          </a:prstGeom>
          <a:noFill/>
        </p:spPr>
        <p:txBody>
          <a:bodyPr wrap="square">
            <a:spAutoFit/>
          </a:bodyPr>
          <a:lstStyle/>
          <a:p>
            <a:r>
              <a:rPr lang="en-US" altLang="zh-CN" sz="3600" dirty="0">
                <a:solidFill>
                  <a:schemeClr val="tx2"/>
                </a:solidFill>
                <a:latin typeface="+mn-lt"/>
              </a:rPr>
              <a:t>Recurrent Neural Network (RNN)</a:t>
            </a:r>
            <a:endParaRPr lang="zh-CN" altLang="en-US" sz="3600" dirty="0"/>
          </a:p>
        </p:txBody>
      </p:sp>
      <p:sp>
        <p:nvSpPr>
          <p:cNvPr id="7" name="TextBox 16"/>
          <p:cNvSpPr txBox="1"/>
          <p:nvPr/>
        </p:nvSpPr>
        <p:spPr>
          <a:xfrm>
            <a:off x="467222" y="2957269"/>
            <a:ext cx="6269366" cy="398780"/>
          </a:xfrm>
          <a:prstGeom prst="rect">
            <a:avLst/>
          </a:prstGeom>
          <a:noFill/>
        </p:spPr>
        <p:txBody>
          <a:bodyPr wrap="square" rtlCol="0">
            <a:spAutoFit/>
          </a:bodyPr>
          <a:lstStyle/>
          <a:p>
            <a:r>
              <a:rPr lang="en-US" altLang="zh-CN" sz="2000" dirty="0">
                <a:sym typeface="+mn-ea"/>
              </a:rPr>
              <a:t>Here is the 2 formula used :</a:t>
            </a:r>
            <a:endParaRPr lang="en-US" altLang="zh-CN" sz="2000" dirty="0">
              <a:sym typeface="+mn-ea"/>
            </a:endParaRPr>
          </a:p>
        </p:txBody>
      </p:sp>
      <p:pic>
        <p:nvPicPr>
          <p:cNvPr id="20" name="图片 20"/>
          <p:cNvPicPr>
            <a:picLocks noChangeAspect="1"/>
          </p:cNvPicPr>
          <p:nvPr/>
        </p:nvPicPr>
        <p:blipFill>
          <a:blip r:embed="rId1"/>
          <a:stretch>
            <a:fillRect/>
          </a:stretch>
        </p:blipFill>
        <p:spPr>
          <a:xfrm>
            <a:off x="538480" y="3867150"/>
            <a:ext cx="2476500" cy="800100"/>
          </a:xfrm>
          <a:prstGeom prst="rect">
            <a:avLst/>
          </a:prstGeom>
        </p:spPr>
      </p:pic>
      <p:sp>
        <p:nvSpPr>
          <p:cNvPr id="2" name="TextBox 16"/>
          <p:cNvSpPr txBox="1"/>
          <p:nvPr/>
        </p:nvSpPr>
        <p:spPr>
          <a:xfrm>
            <a:off x="5396092" y="2803599"/>
            <a:ext cx="6269366" cy="953135"/>
          </a:xfrm>
          <a:prstGeom prst="rect">
            <a:avLst/>
          </a:prstGeom>
          <a:noFill/>
        </p:spPr>
        <p:txBody>
          <a:bodyPr wrap="square" rtlCol="0">
            <a:spAutoFit/>
          </a:bodyPr>
          <a:lstStyle/>
          <a:p>
            <a:r>
              <a:rPr lang="en-US" altLang="zh-CN" sz="3600" b="1" dirty="0">
                <a:sym typeface="+mn-ea"/>
              </a:rPr>
              <a:t>I</a:t>
            </a:r>
            <a:r>
              <a:rPr lang="en-US" altLang="zh-CN" sz="2000" dirty="0">
                <a:sym typeface="+mn-ea"/>
              </a:rPr>
              <a:t>f we repeatedly bring equation 2 to equation 1, we will get </a:t>
            </a:r>
            <a:endParaRPr lang="en-US" altLang="zh-CN" sz="2000" dirty="0">
              <a:sym typeface="+mn-ea"/>
            </a:endParaRPr>
          </a:p>
        </p:txBody>
      </p:sp>
      <p:pic>
        <p:nvPicPr>
          <p:cNvPr id="21" name="图片 21"/>
          <p:cNvPicPr>
            <a:picLocks noChangeAspect="1"/>
          </p:cNvPicPr>
          <p:nvPr/>
        </p:nvPicPr>
        <p:blipFill>
          <a:blip r:embed="rId2"/>
          <a:stretch>
            <a:fillRect/>
          </a:stretch>
        </p:blipFill>
        <p:spPr>
          <a:xfrm>
            <a:off x="5861050" y="3867150"/>
            <a:ext cx="5072380" cy="1896110"/>
          </a:xfrm>
          <a:prstGeom prst="rect">
            <a:avLst/>
          </a:prstGeom>
        </p:spPr>
      </p:pic>
    </p:spTree>
  </p:cSld>
  <p:clrMapOvr>
    <a:masterClrMapping/>
  </p:clrMapOvr>
  <p:transition spd="slow" advClick="0" advTm="600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nodePh="1">
                                  <p:stCondLst>
                                    <p:cond delay="0"/>
                                  </p:stCondLst>
                                  <p:endCondLst>
                                    <p:cond evt="begin" delay="0">
                                      <p:tn val="5"/>
                                    </p:cond>
                                  </p:end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fade">
                                      <p:cBhvr>
                                        <p:cTn id="1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矩形 26"/>
          <p:cNvSpPr/>
          <p:nvPr/>
        </p:nvSpPr>
        <p:spPr>
          <a:xfrm>
            <a:off x="0" y="5853880"/>
            <a:ext cx="12192000" cy="1066800"/>
          </a:xfrm>
          <a:prstGeom prst="rect">
            <a:avLst/>
          </a:prstGeom>
          <a:solidFill>
            <a:srgbClr val="19122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タイトル 9"/>
          <p:cNvSpPr>
            <a:spLocks noGrp="1"/>
          </p:cNvSpPr>
          <p:nvPr>
            <p:ph type="title"/>
          </p:nvPr>
        </p:nvSpPr>
        <p:spPr>
          <a:xfrm>
            <a:off x="5983592" y="1393389"/>
            <a:ext cx="5176025" cy="907031"/>
          </a:xfrm>
        </p:spPr>
        <p:txBody>
          <a:bodyPr>
            <a:normAutofit/>
          </a:bodyPr>
          <a:lstStyle/>
          <a:p>
            <a:r>
              <a:rPr kumimoji="1" lang="en-US" altLang="ja-JP" sz="3600" dirty="0">
                <a:solidFill>
                  <a:schemeClr val="tx2"/>
                </a:solidFill>
                <a:latin typeface="+mn-lt"/>
                <a:ea typeface="+mn-ea"/>
                <a:cs typeface="+mn-ea"/>
                <a:sym typeface="+mn-lt"/>
              </a:rPr>
              <a:t>INTRO</a:t>
            </a:r>
            <a:endParaRPr kumimoji="1" lang="ja-JP" altLang="en-US" sz="3600" dirty="0">
              <a:solidFill>
                <a:schemeClr val="accent1"/>
              </a:solidFill>
              <a:latin typeface="+mn-lt"/>
              <a:ea typeface="+mn-ea"/>
              <a:cs typeface="+mn-ea"/>
              <a:sym typeface="+mn-lt"/>
            </a:endParaRPr>
          </a:p>
        </p:txBody>
      </p:sp>
      <p:sp>
        <p:nvSpPr>
          <p:cNvPr id="6" name="テキスト プレースホルダー 11"/>
          <p:cNvSpPr txBox="1"/>
          <p:nvPr/>
        </p:nvSpPr>
        <p:spPr>
          <a:xfrm>
            <a:off x="5986490" y="2219374"/>
            <a:ext cx="5173127" cy="49527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kumimoji="1" lang="ja-JP" altLang="en-US" sz="1800" dirty="0">
              <a:solidFill>
                <a:schemeClr val="tx2">
                  <a:lumMod val="60000"/>
                  <a:lumOff val="40000"/>
                </a:schemeClr>
              </a:solidFill>
              <a:cs typeface="+mn-ea"/>
              <a:sym typeface="+mn-lt"/>
            </a:endParaRPr>
          </a:p>
        </p:txBody>
      </p:sp>
      <p:sp>
        <p:nvSpPr>
          <p:cNvPr id="7" name="TextBox 16"/>
          <p:cNvSpPr txBox="1"/>
          <p:nvPr/>
        </p:nvSpPr>
        <p:spPr>
          <a:xfrm>
            <a:off x="5785486" y="2300723"/>
            <a:ext cx="6269366" cy="3046095"/>
          </a:xfrm>
          <a:prstGeom prst="rect">
            <a:avLst/>
          </a:prstGeom>
          <a:noFill/>
        </p:spPr>
        <p:txBody>
          <a:bodyPr wrap="square" rtlCol="0">
            <a:spAutoFit/>
          </a:bodyPr>
          <a:lstStyle/>
          <a:p>
            <a:r>
              <a:rPr lang="en-US" altLang="zh-CN" sz="3600" b="1"/>
              <a:t>W</a:t>
            </a:r>
            <a:r>
              <a:rPr lang="en-US" altLang="zh-CN" sz="2000"/>
              <a:t>e proceeded </a:t>
            </a:r>
            <a:r>
              <a:rPr lang="en-US" altLang="zh-CN" sz="2000" dirty="0"/>
              <a:t>to conduct a detailed analysis of these materials, which allowed us to adapt them to our project more specifically. </a:t>
            </a:r>
            <a:endParaRPr lang="en-US" altLang="zh-CN" sz="2000" dirty="0"/>
          </a:p>
          <a:p>
            <a:r>
              <a:rPr lang="en-US" altLang="zh-CN" sz="3600" b="1" dirty="0"/>
              <a:t>Q</a:t>
            </a:r>
            <a:r>
              <a:rPr lang="en-US" altLang="zh-CN" sz="2000" dirty="0"/>
              <a:t>uestions after data collection:</a:t>
            </a:r>
            <a:endParaRPr lang="en-US" altLang="zh-CN" sz="2000" dirty="0"/>
          </a:p>
          <a:p>
            <a:r>
              <a:rPr lang="en-US" altLang="zh-CN" sz="2000" dirty="0"/>
              <a:t>1.What are the principles of these algorithms？</a:t>
            </a:r>
            <a:endParaRPr lang="en-US" altLang="zh-CN" sz="2000" dirty="0"/>
          </a:p>
          <a:p>
            <a:r>
              <a:rPr lang="en-US" altLang="zh-CN" sz="2000" dirty="0"/>
              <a:t>2.Why are we choosing these algorithms?</a:t>
            </a:r>
            <a:endParaRPr lang="en-US" altLang="zh-CN" sz="2000" dirty="0"/>
          </a:p>
          <a:p>
            <a:r>
              <a:rPr lang="en-US" altLang="zh-CN" sz="2000" dirty="0"/>
              <a:t>3.How would we apply them into our chatbot?</a:t>
            </a:r>
            <a:endParaRPr lang="en-US" altLang="zh-CN" sz="2000" dirty="0"/>
          </a:p>
          <a:p>
            <a:r>
              <a:rPr lang="en-US" altLang="zh-CN" sz="2000" dirty="0"/>
              <a:t> </a:t>
            </a:r>
            <a:endParaRPr lang="en-US" altLang="zh-CN" sz="2000" dirty="0"/>
          </a:p>
        </p:txBody>
      </p:sp>
      <p:sp>
        <p:nvSpPr>
          <p:cNvPr id="26" name="矩形 25"/>
          <p:cNvSpPr/>
          <p:nvPr/>
        </p:nvSpPr>
        <p:spPr>
          <a:xfrm>
            <a:off x="-5715" y="0"/>
            <a:ext cx="12192000" cy="1066800"/>
          </a:xfrm>
          <a:prstGeom prst="rect">
            <a:avLst/>
          </a:prstGeom>
          <a:solidFill>
            <a:srgbClr val="19122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pic>
        <p:nvPicPr>
          <p:cNvPr id="2" name="图片 2"/>
          <p:cNvPicPr>
            <a:picLocks noChangeAspect="1" noChangeArrowheads="1"/>
          </p:cNvPicPr>
          <p:nvPr>
            <p:custDataLst>
              <p:tags r:id="rId1"/>
            </p:custDataLst>
          </p:nvPr>
        </p:nvPicPr>
        <p:blipFill>
          <a:blip r:embed="rId2" cstate="print">
            <a:extLst>
              <a:ext uri="{28A0092B-C50C-407E-A947-70E740481C1C}">
                <a14:useLocalDpi xmlns:a14="http://schemas.microsoft.com/office/drawing/2010/main" val="0"/>
              </a:ext>
            </a:extLst>
          </a:blip>
          <a:srcRect/>
          <a:stretch>
            <a:fillRect/>
          </a:stretch>
        </p:blipFill>
        <p:spPr>
          <a:xfrm>
            <a:off x="169545" y="1551305"/>
            <a:ext cx="5615940" cy="3817620"/>
          </a:xfrm>
          <a:prstGeom prst="rect">
            <a:avLst/>
          </a:prstGeom>
          <a:noFill/>
          <a:ln>
            <a:noFill/>
          </a:ln>
        </p:spPr>
      </p:pic>
    </p:spTree>
  </p:cSld>
  <p:clrMapOvr>
    <a:masterClrMapping/>
  </p:clrMapOvr>
  <p:transition spd="slow" advClick="0" advTm="600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iterate type="lt">
                                    <p:tmPct val="10000"/>
                                  </p:iterate>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699"/>
                            </p:stCondLst>
                            <p:childTnLst>
                              <p:par>
                                <p:cTn id="9" presetID="10" presetClass="entr" presetSubtype="0" fill="hold" grpId="0" nodeType="afterEffect" nodePh="1">
                                  <p:stCondLst>
                                    <p:cond delay="0"/>
                                  </p:stCondLst>
                                  <p:endCondLst>
                                    <p:cond evt="begin" delay="0">
                                      <p:tn val="9"/>
                                    </p:cond>
                                  </p:end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par>
                          <p:cTn id="12" fill="hold">
                            <p:stCondLst>
                              <p:cond delay="1199"/>
                            </p:stCondLst>
                            <p:childTnLst>
                              <p:par>
                                <p:cTn id="13" presetID="10" presetClass="entr" presetSubtype="0"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矩形 26"/>
          <p:cNvSpPr/>
          <p:nvPr/>
        </p:nvSpPr>
        <p:spPr>
          <a:xfrm>
            <a:off x="0" y="5853880"/>
            <a:ext cx="12192000" cy="1066800"/>
          </a:xfrm>
          <a:prstGeom prst="rect">
            <a:avLst/>
          </a:prstGeom>
          <a:solidFill>
            <a:srgbClr val="19122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テキスト プレースホルダー 11"/>
          <p:cNvSpPr txBox="1"/>
          <p:nvPr/>
        </p:nvSpPr>
        <p:spPr>
          <a:xfrm>
            <a:off x="5986490" y="2219374"/>
            <a:ext cx="5173127" cy="49527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kumimoji="1" lang="ja-JP" altLang="en-US" sz="1800" dirty="0">
              <a:solidFill>
                <a:schemeClr val="tx2">
                  <a:lumMod val="60000"/>
                  <a:lumOff val="40000"/>
                </a:schemeClr>
              </a:solidFill>
              <a:cs typeface="+mn-ea"/>
              <a:sym typeface="+mn-lt"/>
            </a:endParaRPr>
          </a:p>
        </p:txBody>
      </p:sp>
      <p:sp>
        <p:nvSpPr>
          <p:cNvPr id="26" name="矩形 25"/>
          <p:cNvSpPr/>
          <p:nvPr/>
        </p:nvSpPr>
        <p:spPr>
          <a:xfrm>
            <a:off x="0" y="0"/>
            <a:ext cx="12192000" cy="1066800"/>
          </a:xfrm>
          <a:prstGeom prst="rect">
            <a:avLst/>
          </a:prstGeom>
          <a:solidFill>
            <a:srgbClr val="19122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文本框 9"/>
          <p:cNvSpPr txBox="1"/>
          <p:nvPr/>
        </p:nvSpPr>
        <p:spPr>
          <a:xfrm>
            <a:off x="6295813" y="1466794"/>
            <a:ext cx="5242264" cy="1200329"/>
          </a:xfrm>
          <a:prstGeom prst="rect">
            <a:avLst/>
          </a:prstGeom>
          <a:noFill/>
        </p:spPr>
        <p:txBody>
          <a:bodyPr wrap="square">
            <a:spAutoFit/>
          </a:bodyPr>
          <a:lstStyle/>
          <a:p>
            <a:r>
              <a:rPr lang="en-US" altLang="zh-CN" sz="3600" dirty="0">
                <a:solidFill>
                  <a:schemeClr val="tx2"/>
                </a:solidFill>
                <a:latin typeface="+mn-lt"/>
              </a:rPr>
              <a:t>Recurrent Neural Network (RNN)</a:t>
            </a:r>
            <a:endParaRPr lang="zh-CN" altLang="en-US" sz="3600" dirty="0"/>
          </a:p>
        </p:txBody>
      </p:sp>
      <p:sp>
        <p:nvSpPr>
          <p:cNvPr id="2" name="TextBox 16"/>
          <p:cNvSpPr txBox="1"/>
          <p:nvPr/>
        </p:nvSpPr>
        <p:spPr>
          <a:xfrm>
            <a:off x="5670412" y="3067124"/>
            <a:ext cx="6269366" cy="953135"/>
          </a:xfrm>
          <a:prstGeom prst="rect">
            <a:avLst/>
          </a:prstGeom>
          <a:noFill/>
        </p:spPr>
        <p:txBody>
          <a:bodyPr wrap="square" rtlCol="0">
            <a:spAutoFit/>
          </a:bodyPr>
          <a:lstStyle/>
          <a:p>
            <a:r>
              <a:rPr lang="en-US" altLang="zh-CN" sz="3600" b="1" dirty="0">
                <a:sym typeface="+mn-ea"/>
              </a:rPr>
              <a:t>V</a:t>
            </a:r>
            <a:r>
              <a:rPr lang="en-US" altLang="zh-CN" sz="2000" dirty="0">
                <a:sym typeface="+mn-ea"/>
              </a:rPr>
              <a:t>arious as it is , we think the most basic RNN can be illustrated as follow:</a:t>
            </a:r>
            <a:endParaRPr lang="en-US" altLang="zh-CN" sz="2000" dirty="0">
              <a:sym typeface="+mn-ea"/>
            </a:endParaRPr>
          </a:p>
        </p:txBody>
      </p:sp>
      <p:pic>
        <p:nvPicPr>
          <p:cNvPr id="3" name="图片 6"/>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a:xfrm>
            <a:off x="134620" y="1994535"/>
            <a:ext cx="5535930" cy="2944495"/>
          </a:xfrm>
          <a:prstGeom prst="rect">
            <a:avLst/>
          </a:prstGeom>
          <a:noFill/>
          <a:ln>
            <a:noFill/>
          </a:ln>
        </p:spPr>
      </p:pic>
    </p:spTree>
  </p:cSld>
  <p:clrMapOvr>
    <a:masterClrMapping/>
  </p:clrMapOvr>
  <p:transition spd="slow" advClick="0" advTm="600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nodePh="1">
                                  <p:stCondLst>
                                    <p:cond delay="0"/>
                                  </p:stCondLst>
                                  <p:endCondLst>
                                    <p:cond evt="begin" delay="0">
                                      <p:tn val="5"/>
                                    </p:cond>
                                  </p:end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矩形 26"/>
          <p:cNvSpPr/>
          <p:nvPr/>
        </p:nvSpPr>
        <p:spPr>
          <a:xfrm>
            <a:off x="0" y="5853880"/>
            <a:ext cx="12192000" cy="1066800"/>
          </a:xfrm>
          <a:prstGeom prst="rect">
            <a:avLst/>
          </a:prstGeom>
          <a:solidFill>
            <a:srgbClr val="19122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テキスト プレースホルダー 11"/>
          <p:cNvSpPr txBox="1"/>
          <p:nvPr/>
        </p:nvSpPr>
        <p:spPr>
          <a:xfrm>
            <a:off x="5986490" y="2219374"/>
            <a:ext cx="5173127" cy="49527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kumimoji="1" lang="ja-JP" altLang="en-US" sz="1800" dirty="0">
              <a:solidFill>
                <a:schemeClr val="tx2">
                  <a:lumMod val="60000"/>
                  <a:lumOff val="40000"/>
                </a:schemeClr>
              </a:solidFill>
              <a:cs typeface="+mn-ea"/>
              <a:sym typeface="+mn-lt"/>
            </a:endParaRPr>
          </a:p>
        </p:txBody>
      </p:sp>
      <p:sp>
        <p:nvSpPr>
          <p:cNvPr id="26" name="矩形 25"/>
          <p:cNvSpPr/>
          <p:nvPr/>
        </p:nvSpPr>
        <p:spPr>
          <a:xfrm>
            <a:off x="0" y="0"/>
            <a:ext cx="12192000" cy="1066800"/>
          </a:xfrm>
          <a:prstGeom prst="rect">
            <a:avLst/>
          </a:prstGeom>
          <a:solidFill>
            <a:srgbClr val="19122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文本框 9"/>
          <p:cNvSpPr txBox="1"/>
          <p:nvPr/>
        </p:nvSpPr>
        <p:spPr>
          <a:xfrm>
            <a:off x="5917353" y="1266680"/>
            <a:ext cx="5335730" cy="1200329"/>
          </a:xfrm>
          <a:prstGeom prst="rect">
            <a:avLst/>
          </a:prstGeom>
          <a:noFill/>
        </p:spPr>
        <p:txBody>
          <a:bodyPr wrap="square">
            <a:spAutoFit/>
          </a:bodyPr>
          <a:lstStyle/>
          <a:p>
            <a:pPr algn="just"/>
            <a:r>
              <a:rPr lang="en-US" altLang="zh-CN" sz="3600" kern="100" dirty="0">
                <a:solidFill>
                  <a:schemeClr val="tx2"/>
                </a:solidFill>
                <a:effectLst/>
                <a:ea typeface="等线" panose="02010600030101010101" charset="-122"/>
                <a:cs typeface="Times New Roman" panose="02020603050405020304" pitchFamily="18" charset="0"/>
              </a:rPr>
              <a:t>Sequence to Sequence Model (Seq2seq model)</a:t>
            </a:r>
            <a:endParaRPr lang="zh-CN" altLang="zh-CN" sz="3600" kern="100" dirty="0">
              <a:solidFill>
                <a:schemeClr val="tx2"/>
              </a:solidFill>
              <a:effectLst/>
              <a:ea typeface="等线" panose="02010600030101010101" charset="-122"/>
              <a:cs typeface="Times New Roman" panose="02020603050405020304" pitchFamily="18" charset="0"/>
            </a:endParaRPr>
          </a:p>
        </p:txBody>
      </p:sp>
      <p:sp>
        <p:nvSpPr>
          <p:cNvPr id="17" name="TextBox 51"/>
          <p:cNvSpPr txBox="1"/>
          <p:nvPr/>
        </p:nvSpPr>
        <p:spPr>
          <a:xfrm>
            <a:off x="5917353" y="2780551"/>
            <a:ext cx="5603575" cy="2491740"/>
          </a:xfrm>
          <a:prstGeom prst="rect">
            <a:avLst/>
          </a:prstGeom>
          <a:noFill/>
        </p:spPr>
        <p:txBody>
          <a:bodyPr wrap="square" rtlCol="0">
            <a:spAutoFit/>
          </a:bodyPr>
          <a:lstStyle/>
          <a:p>
            <a:r>
              <a:rPr lang="en-US" altLang="zh-CN" sz="3600" b="1" dirty="0"/>
              <a:t>C</a:t>
            </a:r>
            <a:r>
              <a:rPr lang="en-US" altLang="zh-CN" sz="2000" dirty="0"/>
              <a:t>ompared to normal RNN, Seq2Seq model has a structure no longer requiring the input and output sequences to have the same length. This is actually a great progress, for conversation in natural language hardly have sentences in a same length. The improved structure diagram is as follows</a:t>
            </a:r>
            <a:r>
              <a:rPr lang="zh-CN" altLang="en-US" sz="2000" dirty="0"/>
              <a:t>：</a:t>
            </a:r>
            <a:endParaRPr lang="zh-CN" altLang="en-US" sz="2000" dirty="0"/>
          </a:p>
        </p:txBody>
      </p:sp>
      <p:pic>
        <p:nvPicPr>
          <p:cNvPr id="2" name="图片 10"/>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a:xfrm>
            <a:off x="10795" y="2029460"/>
            <a:ext cx="5598160" cy="2970530"/>
          </a:xfrm>
          <a:prstGeom prst="rect">
            <a:avLst/>
          </a:prstGeom>
          <a:noFill/>
          <a:ln>
            <a:noFill/>
          </a:ln>
        </p:spPr>
      </p:pic>
    </p:spTree>
  </p:cSld>
  <p:clrMapOvr>
    <a:masterClrMapping/>
  </p:clrMapOvr>
  <p:transition spd="slow" advClick="0" advTm="600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nodePh="1">
                                  <p:stCondLst>
                                    <p:cond delay="0"/>
                                  </p:stCondLst>
                                  <p:endCondLst>
                                    <p:cond evt="begin" delay="0">
                                      <p:tn val="5"/>
                                    </p:cond>
                                  </p:end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fade">
                                      <p:cBhvr>
                                        <p:cTn id="11"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7"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矩形 26"/>
          <p:cNvSpPr/>
          <p:nvPr/>
        </p:nvSpPr>
        <p:spPr>
          <a:xfrm>
            <a:off x="0" y="5853880"/>
            <a:ext cx="12192000" cy="1066800"/>
          </a:xfrm>
          <a:prstGeom prst="rect">
            <a:avLst/>
          </a:prstGeom>
          <a:solidFill>
            <a:srgbClr val="19122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テキスト プレースホルダー 11"/>
          <p:cNvSpPr txBox="1"/>
          <p:nvPr/>
        </p:nvSpPr>
        <p:spPr>
          <a:xfrm>
            <a:off x="5986490" y="2219374"/>
            <a:ext cx="5173127" cy="49527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kumimoji="1" lang="ja-JP" altLang="en-US" sz="1800" dirty="0">
              <a:solidFill>
                <a:schemeClr val="tx2">
                  <a:lumMod val="60000"/>
                  <a:lumOff val="40000"/>
                </a:schemeClr>
              </a:solidFill>
              <a:cs typeface="+mn-ea"/>
              <a:sym typeface="+mn-lt"/>
            </a:endParaRPr>
          </a:p>
        </p:txBody>
      </p:sp>
      <p:sp>
        <p:nvSpPr>
          <p:cNvPr id="26" name="矩形 25"/>
          <p:cNvSpPr/>
          <p:nvPr/>
        </p:nvSpPr>
        <p:spPr>
          <a:xfrm>
            <a:off x="0" y="0"/>
            <a:ext cx="12192000" cy="1066800"/>
          </a:xfrm>
          <a:prstGeom prst="rect">
            <a:avLst/>
          </a:prstGeom>
          <a:solidFill>
            <a:srgbClr val="19122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文本框 9"/>
          <p:cNvSpPr txBox="1"/>
          <p:nvPr/>
        </p:nvSpPr>
        <p:spPr>
          <a:xfrm>
            <a:off x="5917353" y="1266680"/>
            <a:ext cx="5335730" cy="1200329"/>
          </a:xfrm>
          <a:prstGeom prst="rect">
            <a:avLst/>
          </a:prstGeom>
          <a:noFill/>
        </p:spPr>
        <p:txBody>
          <a:bodyPr wrap="square">
            <a:spAutoFit/>
          </a:bodyPr>
          <a:lstStyle/>
          <a:p>
            <a:pPr algn="just"/>
            <a:r>
              <a:rPr lang="en-US" altLang="zh-CN" sz="3600" kern="100" dirty="0">
                <a:solidFill>
                  <a:schemeClr val="tx2"/>
                </a:solidFill>
                <a:effectLst/>
                <a:ea typeface="等线" panose="02010600030101010101" charset="-122"/>
                <a:cs typeface="Times New Roman" panose="02020603050405020304" pitchFamily="18" charset="0"/>
              </a:rPr>
              <a:t>Sequence to Sequence Model (Seq2seq model)</a:t>
            </a:r>
            <a:endParaRPr lang="zh-CN" altLang="zh-CN" sz="3600" kern="100" dirty="0">
              <a:solidFill>
                <a:schemeClr val="tx2"/>
              </a:solidFill>
              <a:effectLst/>
              <a:ea typeface="等线" panose="02010600030101010101" charset="-122"/>
              <a:cs typeface="Times New Roman" panose="02020603050405020304" pitchFamily="18" charset="0"/>
            </a:endParaRPr>
          </a:p>
        </p:txBody>
      </p:sp>
      <p:sp>
        <p:nvSpPr>
          <p:cNvPr id="17" name="TextBox 51"/>
          <p:cNvSpPr txBox="1"/>
          <p:nvPr/>
        </p:nvSpPr>
        <p:spPr>
          <a:xfrm>
            <a:off x="5917353" y="2780551"/>
            <a:ext cx="5603575" cy="1569660"/>
          </a:xfrm>
          <a:prstGeom prst="rect">
            <a:avLst/>
          </a:prstGeom>
          <a:noFill/>
        </p:spPr>
        <p:txBody>
          <a:bodyPr wrap="square" rtlCol="0">
            <a:spAutoFit/>
          </a:bodyPr>
          <a:lstStyle/>
          <a:p>
            <a:r>
              <a:rPr lang="en-US" altLang="zh-CN" sz="3600" b="1" dirty="0"/>
              <a:t>W</a:t>
            </a:r>
            <a:r>
              <a:rPr lang="en-US" altLang="zh-CN" sz="2000" dirty="0"/>
              <a:t>e’d like to take machine translation applying Seq2Seq model as an example. Seq2Swq chatbot is of basically a same principle.</a:t>
            </a:r>
            <a:endParaRPr lang="en-US" altLang="zh-CN" sz="2000" dirty="0"/>
          </a:p>
        </p:txBody>
      </p:sp>
      <p:pic>
        <p:nvPicPr>
          <p:cNvPr id="13" name="图片 13" descr="preview"/>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a:xfrm>
            <a:off x="161925" y="1619885"/>
            <a:ext cx="5558155" cy="3962400"/>
          </a:xfrm>
          <a:prstGeom prst="rect">
            <a:avLst/>
          </a:prstGeom>
          <a:noFill/>
          <a:ln>
            <a:noFill/>
          </a:ln>
        </p:spPr>
      </p:pic>
    </p:spTree>
  </p:cSld>
  <p:clrMapOvr>
    <a:masterClrMapping/>
  </p:clrMapOvr>
  <p:transition spd="slow" advClick="0" advTm="600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nodePh="1">
                                  <p:stCondLst>
                                    <p:cond delay="0"/>
                                  </p:stCondLst>
                                  <p:endCondLst>
                                    <p:cond evt="begin" delay="0">
                                      <p:tn val="5"/>
                                    </p:cond>
                                  </p:end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fade">
                                      <p:cBhvr>
                                        <p:cTn id="11"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7"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矩形 26"/>
          <p:cNvSpPr/>
          <p:nvPr/>
        </p:nvSpPr>
        <p:spPr>
          <a:xfrm>
            <a:off x="0" y="5853880"/>
            <a:ext cx="12192000" cy="1066800"/>
          </a:xfrm>
          <a:prstGeom prst="rect">
            <a:avLst/>
          </a:prstGeom>
          <a:solidFill>
            <a:srgbClr val="19122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テキスト プレースホルダー 11"/>
          <p:cNvSpPr txBox="1"/>
          <p:nvPr/>
        </p:nvSpPr>
        <p:spPr>
          <a:xfrm>
            <a:off x="5986490" y="2219374"/>
            <a:ext cx="5173127" cy="49527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kumimoji="1" lang="ja-JP" altLang="en-US" sz="1800" dirty="0">
              <a:solidFill>
                <a:schemeClr val="tx2">
                  <a:lumMod val="60000"/>
                  <a:lumOff val="40000"/>
                </a:schemeClr>
              </a:solidFill>
              <a:cs typeface="+mn-ea"/>
              <a:sym typeface="+mn-lt"/>
            </a:endParaRPr>
          </a:p>
        </p:txBody>
      </p:sp>
      <p:sp>
        <p:nvSpPr>
          <p:cNvPr id="26" name="矩形 25"/>
          <p:cNvSpPr/>
          <p:nvPr/>
        </p:nvSpPr>
        <p:spPr>
          <a:xfrm>
            <a:off x="0" y="0"/>
            <a:ext cx="12192000" cy="1066800"/>
          </a:xfrm>
          <a:prstGeom prst="rect">
            <a:avLst/>
          </a:prstGeom>
          <a:solidFill>
            <a:srgbClr val="19122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文本框 9"/>
          <p:cNvSpPr txBox="1"/>
          <p:nvPr/>
        </p:nvSpPr>
        <p:spPr>
          <a:xfrm>
            <a:off x="5917353" y="1266680"/>
            <a:ext cx="5335730" cy="1200329"/>
          </a:xfrm>
          <a:prstGeom prst="rect">
            <a:avLst/>
          </a:prstGeom>
          <a:noFill/>
        </p:spPr>
        <p:txBody>
          <a:bodyPr wrap="square">
            <a:spAutoFit/>
          </a:bodyPr>
          <a:lstStyle/>
          <a:p>
            <a:pPr algn="just"/>
            <a:r>
              <a:rPr lang="en-US" altLang="zh-CN" sz="3600" kern="100" dirty="0">
                <a:solidFill>
                  <a:schemeClr val="tx2"/>
                </a:solidFill>
                <a:effectLst/>
                <a:ea typeface="等线" panose="02010600030101010101" charset="-122"/>
                <a:cs typeface="Times New Roman" panose="02020603050405020304" pitchFamily="18" charset="0"/>
              </a:rPr>
              <a:t>Sequence to Sequence Model (Seq2seq model)</a:t>
            </a:r>
            <a:endParaRPr lang="zh-CN" altLang="zh-CN" sz="3600" kern="100" dirty="0">
              <a:solidFill>
                <a:schemeClr val="tx2"/>
              </a:solidFill>
              <a:effectLst/>
              <a:ea typeface="等线" panose="02010600030101010101" charset="-122"/>
              <a:cs typeface="Times New Roman" panose="02020603050405020304" pitchFamily="18" charset="0"/>
            </a:endParaRPr>
          </a:p>
        </p:txBody>
      </p:sp>
      <p:sp>
        <p:nvSpPr>
          <p:cNvPr id="17" name="TextBox 51"/>
          <p:cNvSpPr txBox="1"/>
          <p:nvPr/>
        </p:nvSpPr>
        <p:spPr>
          <a:xfrm>
            <a:off x="5917353" y="2780551"/>
            <a:ext cx="5603575" cy="1260475"/>
          </a:xfrm>
          <a:prstGeom prst="rect">
            <a:avLst/>
          </a:prstGeom>
          <a:noFill/>
        </p:spPr>
        <p:txBody>
          <a:bodyPr wrap="square" rtlCol="0">
            <a:spAutoFit/>
          </a:bodyPr>
          <a:lstStyle/>
          <a:p>
            <a:r>
              <a:rPr lang="en-US" altLang="zh-CN" sz="3600" b="1" dirty="0"/>
              <a:t>L</a:t>
            </a:r>
            <a:r>
              <a:rPr lang="en-US" altLang="zh-CN" sz="2000" dirty="0"/>
              <a:t>et’s have a look at the t time data stream at the Decoder side of the machine translation example above, as in Figure.</a:t>
            </a:r>
            <a:endParaRPr lang="en-US" altLang="zh-CN" sz="2000" dirty="0"/>
          </a:p>
        </p:txBody>
      </p:sp>
      <p:pic>
        <p:nvPicPr>
          <p:cNvPr id="2" name="图片 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a:xfrm>
            <a:off x="419100" y="1083945"/>
            <a:ext cx="5567680" cy="4752975"/>
          </a:xfrm>
          <a:prstGeom prst="rect">
            <a:avLst/>
          </a:prstGeom>
          <a:noFill/>
          <a:ln>
            <a:noFill/>
          </a:ln>
        </p:spPr>
      </p:pic>
      <p:sp>
        <p:nvSpPr>
          <p:cNvPr id="3" name="TextBox 51"/>
          <p:cNvSpPr txBox="1"/>
          <p:nvPr/>
        </p:nvSpPr>
        <p:spPr>
          <a:xfrm>
            <a:off x="4802505" y="3867150"/>
            <a:ext cx="7389495" cy="2091690"/>
          </a:xfrm>
          <a:prstGeom prst="rect">
            <a:avLst/>
          </a:prstGeom>
          <a:noFill/>
        </p:spPr>
        <p:txBody>
          <a:bodyPr wrap="square" rtlCol="0">
            <a:spAutoFit/>
          </a:bodyPr>
          <a:lstStyle/>
          <a:p>
            <a:r>
              <a:rPr lang="en-US" altLang="zh-CN" b="1" dirty="0">
                <a:latin typeface="Times New Roman" panose="02020603050405020304" pitchFamily="18" charset="0"/>
                <a:cs typeface="Times New Roman" panose="02020603050405020304" pitchFamily="18" charset="0"/>
              </a:rPr>
              <a:t>Note:</a:t>
            </a:r>
            <a:endParaRPr lang="en-US" altLang="zh-CN" b="1" dirty="0">
              <a:latin typeface="Times New Roman" panose="02020603050405020304" pitchFamily="18" charset="0"/>
              <a:cs typeface="Times New Roman" panose="02020603050405020304" pitchFamily="18" charset="0"/>
            </a:endParaRPr>
          </a:p>
          <a:p>
            <a:r>
              <a:rPr lang="en-US" altLang="zh-CN" sz="1600" dirty="0">
                <a:latin typeface="Times New Roman" panose="02020603050405020304" pitchFamily="18" charset="0"/>
                <a:cs typeface="Times New Roman" panose="02020603050405020304" pitchFamily="18" charset="0"/>
              </a:rPr>
              <a:t>1.The vector [nt.1] of size xt (red dots) is input to the RNN.</a:t>
            </a:r>
            <a:endParaRPr lang="en-US" altLang="zh-CN" sz="1600" dirty="0">
              <a:latin typeface="Times New Roman" panose="02020603050405020304" pitchFamily="18" charset="0"/>
              <a:cs typeface="Times New Roman" panose="02020603050405020304" pitchFamily="18" charset="0"/>
            </a:endParaRPr>
          </a:p>
          <a:p>
            <a:r>
              <a:rPr lang="en-US" altLang="zh-CN" sz="1600" dirty="0">
                <a:latin typeface="Times New Roman" panose="02020603050405020304" pitchFamily="18" charset="0"/>
                <a:cs typeface="Times New Roman" panose="02020603050405020304" pitchFamily="18" charset="0"/>
              </a:rPr>
              <a:t>2.The vector [n0,1] of size yt is outputted after the RNN (blue dots).</a:t>
            </a:r>
            <a:endParaRPr lang="en-US" altLang="zh-CN" sz="1600" dirty="0">
              <a:latin typeface="Times New Roman" panose="02020603050405020304" pitchFamily="18" charset="0"/>
              <a:cs typeface="Times New Roman" panose="02020603050405020304" pitchFamily="18" charset="0"/>
            </a:endParaRPr>
          </a:p>
          <a:p>
            <a:r>
              <a:rPr lang="en-US" altLang="zh-CN" sz="1600" dirty="0">
                <a:latin typeface="Times New Roman" panose="02020603050405020304" pitchFamily="18" charset="0"/>
                <a:cs typeface="Times New Roman" panose="02020603050405020304" pitchFamily="18" charset="0"/>
              </a:rPr>
              <a:t>3.yt is transformed into a vector yt’ of size [nc,1] using fully-connected fc, where nc represents the number of categories.</a:t>
            </a:r>
            <a:endParaRPr lang="en-US" altLang="zh-CN" sz="1600" dirty="0">
              <a:latin typeface="Times New Roman" panose="02020603050405020304" pitchFamily="18" charset="0"/>
              <a:cs typeface="Times New Roman" panose="02020603050405020304" pitchFamily="18" charset="0"/>
            </a:endParaRPr>
          </a:p>
          <a:p>
            <a:r>
              <a:rPr lang="en-US" altLang="zh-CN" sz="1600" dirty="0">
                <a:latin typeface="Times New Roman" panose="02020603050405020304" pitchFamily="18" charset="0"/>
                <a:cs typeface="Times New Roman" panose="02020603050405020304" pitchFamily="18" charset="0"/>
              </a:rPr>
              <a:t>4.yt is passed through softmax and argmax to obtain the category index, and then through int2str to obtain the output characters.</a:t>
            </a:r>
            <a:endParaRPr lang="en-US" altLang="zh-CN" sz="1600" dirty="0">
              <a:latin typeface="Times New Roman" panose="02020603050405020304" pitchFamily="18" charset="0"/>
              <a:cs typeface="Times New Roman" panose="02020603050405020304" pitchFamily="18" charset="0"/>
            </a:endParaRPr>
          </a:p>
          <a:p>
            <a:r>
              <a:rPr lang="en-US" altLang="zh-CN" sz="1600" dirty="0">
                <a:latin typeface="Times New Roman" panose="02020603050405020304" pitchFamily="18" charset="0"/>
                <a:cs typeface="Times New Roman" panose="02020603050405020304" pitchFamily="18" charset="0"/>
              </a:rPr>
              <a:t>5.The category index is input to the next state until the &lt;stop&gt; flag is received to stop.</a:t>
            </a:r>
            <a:endParaRPr lang="en-US" altLang="zh-CN" sz="1600" dirty="0">
              <a:latin typeface="Times New Roman" panose="02020603050405020304" pitchFamily="18" charset="0"/>
              <a:cs typeface="Times New Roman" panose="02020603050405020304" pitchFamily="18" charset="0"/>
            </a:endParaRPr>
          </a:p>
        </p:txBody>
      </p:sp>
    </p:spTree>
  </p:cSld>
  <p:clrMapOvr>
    <a:masterClrMapping/>
  </p:clrMapOvr>
  <p:transition spd="slow" advClick="0" advTm="600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nodePh="1">
                                  <p:stCondLst>
                                    <p:cond delay="0"/>
                                  </p:stCondLst>
                                  <p:endCondLst>
                                    <p:cond evt="begin" delay="0">
                                      <p:tn val="5"/>
                                    </p:cond>
                                  </p:end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fade">
                                      <p:cBhvr>
                                        <p:cTn id="11" dur="500"/>
                                        <p:tgtEl>
                                          <p:spTgt spid="17"/>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7" grpId="0"/>
      <p:bldP spid="3"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矩形 26"/>
          <p:cNvSpPr/>
          <p:nvPr/>
        </p:nvSpPr>
        <p:spPr>
          <a:xfrm>
            <a:off x="0" y="5791015"/>
            <a:ext cx="12192000" cy="1066800"/>
          </a:xfrm>
          <a:prstGeom prst="rect">
            <a:avLst/>
          </a:prstGeom>
          <a:solidFill>
            <a:srgbClr val="19122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テキスト プレースホルダー 11"/>
          <p:cNvSpPr txBox="1"/>
          <p:nvPr/>
        </p:nvSpPr>
        <p:spPr>
          <a:xfrm>
            <a:off x="5986490" y="2219374"/>
            <a:ext cx="5173127" cy="49527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kumimoji="1" lang="ja-JP" altLang="en-US" sz="1800" dirty="0">
              <a:solidFill>
                <a:schemeClr val="tx2">
                  <a:lumMod val="60000"/>
                  <a:lumOff val="40000"/>
                </a:schemeClr>
              </a:solidFill>
              <a:cs typeface="+mn-ea"/>
              <a:sym typeface="+mn-lt"/>
            </a:endParaRPr>
          </a:p>
        </p:txBody>
      </p:sp>
      <p:sp>
        <p:nvSpPr>
          <p:cNvPr id="26" name="矩形 25"/>
          <p:cNvSpPr/>
          <p:nvPr/>
        </p:nvSpPr>
        <p:spPr>
          <a:xfrm>
            <a:off x="0" y="0"/>
            <a:ext cx="12192000" cy="1066800"/>
          </a:xfrm>
          <a:prstGeom prst="rect">
            <a:avLst/>
          </a:prstGeom>
          <a:solidFill>
            <a:srgbClr val="19122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文本框 9"/>
          <p:cNvSpPr txBox="1"/>
          <p:nvPr/>
        </p:nvSpPr>
        <p:spPr>
          <a:xfrm>
            <a:off x="6276454" y="1436088"/>
            <a:ext cx="5335730" cy="645160"/>
          </a:xfrm>
          <a:prstGeom prst="rect">
            <a:avLst/>
          </a:prstGeom>
          <a:noFill/>
        </p:spPr>
        <p:txBody>
          <a:bodyPr wrap="square">
            <a:spAutoFit/>
          </a:bodyPr>
          <a:lstStyle/>
          <a:p>
            <a:pPr algn="just"/>
            <a:r>
              <a:rPr lang="en-US" sz="3600" kern="100" dirty="0">
                <a:solidFill>
                  <a:schemeClr val="tx2"/>
                </a:solidFill>
                <a:effectLst/>
                <a:ea typeface="等线" panose="02010600030101010101" charset="-122"/>
                <a:cs typeface="Times New Roman" panose="02020603050405020304" pitchFamily="18" charset="0"/>
              </a:rPr>
              <a:t>LSTM</a:t>
            </a:r>
            <a:endParaRPr lang="en-US" sz="3600" kern="100" dirty="0">
              <a:solidFill>
                <a:schemeClr val="tx2"/>
              </a:solidFill>
              <a:effectLst/>
              <a:ea typeface="等线" panose="02010600030101010101" charset="-122"/>
              <a:cs typeface="Times New Roman" panose="02020603050405020304" pitchFamily="18" charset="0"/>
            </a:endParaRPr>
          </a:p>
        </p:txBody>
      </p:sp>
      <p:sp>
        <p:nvSpPr>
          <p:cNvPr id="17" name="TextBox 51"/>
          <p:cNvSpPr txBox="1"/>
          <p:nvPr/>
        </p:nvSpPr>
        <p:spPr>
          <a:xfrm>
            <a:off x="5419314" y="2359332"/>
            <a:ext cx="6542591" cy="2491740"/>
          </a:xfrm>
          <a:prstGeom prst="rect">
            <a:avLst/>
          </a:prstGeom>
          <a:noFill/>
        </p:spPr>
        <p:txBody>
          <a:bodyPr wrap="square" rtlCol="0">
            <a:spAutoFit/>
          </a:bodyPr>
          <a:lstStyle/>
          <a:p>
            <a:r>
              <a:rPr lang="en-US" altLang="zh-CN" sz="3600" b="1" dirty="0">
                <a:latin typeface="微软雅黑" panose="020B0503020204020204" charset="-122"/>
                <a:ea typeface="微软雅黑" panose="020B0503020204020204" charset="-122"/>
                <a:cs typeface="Times New Roman" panose="02020603050405020304" pitchFamily="18" charset="0"/>
              </a:rPr>
              <a:t>L</a:t>
            </a:r>
            <a:r>
              <a:rPr lang="en-US" altLang="zh-CN" sz="2000" dirty="0">
                <a:latin typeface="微软雅黑" panose="020B0503020204020204" charset="-122"/>
                <a:ea typeface="微软雅黑" panose="020B0503020204020204" charset="-122"/>
                <a:cs typeface="Times New Roman" panose="02020603050405020304" pitchFamily="18" charset="0"/>
              </a:rPr>
              <a:t>STMs are explicitly designed to avoid the long-term dependency problem. </a:t>
            </a:r>
            <a:endParaRPr lang="en-US" altLang="zh-CN" sz="2000" dirty="0">
              <a:latin typeface="微软雅黑" panose="020B0503020204020204" charset="-122"/>
              <a:ea typeface="微软雅黑" panose="020B0503020204020204" charset="-122"/>
              <a:cs typeface="Times New Roman" panose="02020603050405020304" pitchFamily="18" charset="0"/>
            </a:endParaRPr>
          </a:p>
          <a:p>
            <a:endParaRPr lang="en-US" altLang="zh-CN" sz="2000" dirty="0">
              <a:latin typeface="微软雅黑" panose="020B0503020204020204" charset="-122"/>
              <a:ea typeface="微软雅黑" panose="020B0503020204020204" charset="-122"/>
              <a:cs typeface="Times New Roman" panose="02020603050405020304" pitchFamily="18" charset="0"/>
            </a:endParaRPr>
          </a:p>
          <a:p>
            <a:r>
              <a:rPr lang="en-US" altLang="zh-CN" sz="2000" dirty="0">
                <a:latin typeface="微软雅黑" panose="020B0503020204020204" charset="-122"/>
                <a:ea typeface="微软雅黑" panose="020B0503020204020204" charset="-122"/>
                <a:cs typeface="Times New Roman" panose="02020603050405020304" pitchFamily="18" charset="0"/>
              </a:rPr>
              <a:t>All recurrent neural networks have the form of a chain of repeating modules of neural network. In standard RNNs, this repeating module will have a very simple structure, such as a single tanh layer.</a:t>
            </a:r>
            <a:endParaRPr lang="en-US" altLang="zh-CN" sz="2000" dirty="0">
              <a:latin typeface="微软雅黑" panose="020B0503020204020204" charset="-122"/>
              <a:ea typeface="微软雅黑" panose="020B0503020204020204" charset="-122"/>
              <a:cs typeface="Times New Roman" panose="02020603050405020304" pitchFamily="18" charset="0"/>
            </a:endParaRPr>
          </a:p>
        </p:txBody>
      </p:sp>
      <p:pic>
        <p:nvPicPr>
          <p:cNvPr id="22" name="图片 22"/>
          <p:cNvPicPr>
            <a:picLocks noChangeAspect="1" noChangeArrowheads="1"/>
          </p:cNvPicPr>
          <p:nvPr>
            <p:custDataLst>
              <p:tags r:id="rId1"/>
            </p:custDataLst>
          </p:nvPr>
        </p:nvPicPr>
        <p:blipFill>
          <a:blip r:embed="rId2" cstate="print">
            <a:extLst>
              <a:ext uri="{28A0092B-C50C-407E-A947-70E740481C1C}">
                <a14:useLocalDpi xmlns:a14="http://schemas.microsoft.com/office/drawing/2010/main" val="0"/>
              </a:ext>
            </a:extLst>
          </a:blip>
          <a:srcRect/>
          <a:stretch>
            <a:fillRect/>
          </a:stretch>
        </p:blipFill>
        <p:spPr>
          <a:xfrm>
            <a:off x="225425" y="2219325"/>
            <a:ext cx="4947920" cy="2727960"/>
          </a:xfrm>
          <a:prstGeom prst="rect">
            <a:avLst/>
          </a:prstGeom>
          <a:noFill/>
          <a:ln>
            <a:noFill/>
          </a:ln>
        </p:spPr>
      </p:pic>
    </p:spTree>
  </p:cSld>
  <p:clrMapOvr>
    <a:masterClrMapping/>
  </p:clrMapOvr>
  <p:transition spd="slow" advClick="0" advTm="600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nodePh="1">
                                  <p:stCondLst>
                                    <p:cond delay="0"/>
                                  </p:stCondLst>
                                  <p:endCondLst>
                                    <p:cond evt="begin" delay="0">
                                      <p:tn val="5"/>
                                    </p:cond>
                                  </p:end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fade">
                                      <p:cBhvr>
                                        <p:cTn id="11"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矩形 26"/>
          <p:cNvSpPr/>
          <p:nvPr/>
        </p:nvSpPr>
        <p:spPr>
          <a:xfrm>
            <a:off x="0" y="5853880"/>
            <a:ext cx="12192000" cy="1066800"/>
          </a:xfrm>
          <a:prstGeom prst="rect">
            <a:avLst/>
          </a:prstGeom>
          <a:solidFill>
            <a:srgbClr val="19122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テキスト プレースホルダー 11"/>
          <p:cNvSpPr txBox="1"/>
          <p:nvPr/>
        </p:nvSpPr>
        <p:spPr>
          <a:xfrm>
            <a:off x="5986490" y="2219374"/>
            <a:ext cx="5173127" cy="49527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kumimoji="1" lang="ja-JP" altLang="en-US" sz="1800" dirty="0">
              <a:solidFill>
                <a:schemeClr val="tx2">
                  <a:lumMod val="60000"/>
                  <a:lumOff val="40000"/>
                </a:schemeClr>
              </a:solidFill>
              <a:cs typeface="+mn-ea"/>
              <a:sym typeface="+mn-lt"/>
            </a:endParaRPr>
          </a:p>
        </p:txBody>
      </p:sp>
      <p:sp>
        <p:nvSpPr>
          <p:cNvPr id="26" name="矩形 25"/>
          <p:cNvSpPr/>
          <p:nvPr/>
        </p:nvSpPr>
        <p:spPr>
          <a:xfrm>
            <a:off x="0" y="0"/>
            <a:ext cx="12192000" cy="1066800"/>
          </a:xfrm>
          <a:prstGeom prst="rect">
            <a:avLst/>
          </a:prstGeom>
          <a:solidFill>
            <a:srgbClr val="19122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文本框 9"/>
          <p:cNvSpPr txBox="1"/>
          <p:nvPr/>
        </p:nvSpPr>
        <p:spPr>
          <a:xfrm>
            <a:off x="6276454" y="1436088"/>
            <a:ext cx="5335730" cy="1198880"/>
          </a:xfrm>
          <a:prstGeom prst="rect">
            <a:avLst/>
          </a:prstGeom>
          <a:noFill/>
        </p:spPr>
        <p:txBody>
          <a:bodyPr wrap="square">
            <a:spAutoFit/>
          </a:bodyPr>
          <a:lstStyle/>
          <a:p>
            <a:pPr algn="just"/>
            <a:r>
              <a:rPr lang="en-US" altLang="zh-CN" sz="3600" kern="100" dirty="0">
                <a:solidFill>
                  <a:schemeClr val="tx2"/>
                </a:solidFill>
                <a:effectLst/>
                <a:ea typeface="等线" panose="02010600030101010101" charset="-122"/>
                <a:cs typeface="Times New Roman" panose="02020603050405020304" pitchFamily="18" charset="0"/>
              </a:rPr>
              <a:t>LSTM</a:t>
            </a:r>
            <a:endParaRPr lang="zh-CN" altLang="zh-CN" sz="3600" kern="100" dirty="0">
              <a:solidFill>
                <a:schemeClr val="tx2"/>
              </a:solidFill>
              <a:effectLst/>
              <a:ea typeface="等线" panose="02010600030101010101" charset="-122"/>
              <a:cs typeface="Times New Roman" panose="02020603050405020304" pitchFamily="18" charset="0"/>
            </a:endParaRPr>
          </a:p>
          <a:p>
            <a:pPr algn="just"/>
            <a:endParaRPr lang="zh-CN" altLang="zh-CN" sz="3600" kern="100" dirty="0">
              <a:solidFill>
                <a:schemeClr val="tx2"/>
              </a:solidFill>
              <a:effectLst/>
              <a:ea typeface="等线" panose="02010600030101010101" charset="-122"/>
              <a:cs typeface="Times New Roman" panose="02020603050405020304" pitchFamily="18" charset="0"/>
            </a:endParaRPr>
          </a:p>
        </p:txBody>
      </p:sp>
      <p:sp>
        <p:nvSpPr>
          <p:cNvPr id="17" name="TextBox 51"/>
          <p:cNvSpPr txBox="1"/>
          <p:nvPr/>
        </p:nvSpPr>
        <p:spPr>
          <a:xfrm>
            <a:off x="5504404" y="2359332"/>
            <a:ext cx="6542591" cy="2183765"/>
          </a:xfrm>
          <a:prstGeom prst="rect">
            <a:avLst/>
          </a:prstGeom>
          <a:noFill/>
        </p:spPr>
        <p:txBody>
          <a:bodyPr wrap="square" rtlCol="0">
            <a:spAutoFit/>
          </a:bodyPr>
          <a:lstStyle/>
          <a:p>
            <a:r>
              <a:rPr lang="en-US" altLang="zh-CN" sz="3600" b="1" dirty="0"/>
              <a:t>T</a:t>
            </a:r>
            <a:r>
              <a:rPr lang="en-US" altLang="zh-CN" sz="2000" dirty="0"/>
              <a:t>he repeating module in a standard RNN contains a single layer.</a:t>
            </a:r>
            <a:endParaRPr lang="en-US" altLang="zh-CN" sz="2000" dirty="0"/>
          </a:p>
          <a:p>
            <a:r>
              <a:rPr lang="en-US" altLang="zh-CN" sz="2000" dirty="0"/>
              <a:t>LSTMs also have this chain like structure, but the repeating module has a different structure. Instead of having a single neural network layer, there are four, interacting in a very special way.</a:t>
            </a:r>
            <a:r>
              <a:rPr lang="en-US" altLang="zh-CN" sz="2000" i="1" dirty="0">
                <a:latin typeface="Times New Roman" panose="02020603050405020304" pitchFamily="18" charset="0"/>
                <a:cs typeface="Times New Roman" panose="02020603050405020304" pitchFamily="18" charset="0"/>
              </a:rPr>
              <a:t> </a:t>
            </a:r>
            <a:endParaRPr lang="zh-CN" altLang="zh-CN" sz="2000" dirty="0">
              <a:latin typeface="Times New Roman" panose="02020603050405020304" pitchFamily="18" charset="0"/>
              <a:cs typeface="Times New Roman" panose="02020603050405020304" pitchFamily="18" charset="0"/>
            </a:endParaRPr>
          </a:p>
        </p:txBody>
      </p:sp>
      <p:pic>
        <p:nvPicPr>
          <p:cNvPr id="18" name="图片 18" descr="A LSTM neural network."/>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a:xfrm>
            <a:off x="229870" y="2258695"/>
            <a:ext cx="4834890" cy="2385060"/>
          </a:xfrm>
          <a:prstGeom prst="rect">
            <a:avLst/>
          </a:prstGeom>
          <a:noFill/>
          <a:ln>
            <a:noFill/>
          </a:ln>
        </p:spPr>
      </p:pic>
    </p:spTree>
  </p:cSld>
  <p:clrMapOvr>
    <a:masterClrMapping/>
  </p:clrMapOvr>
  <p:transition spd="slow" advClick="0" advTm="600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nodePh="1">
                                  <p:stCondLst>
                                    <p:cond delay="0"/>
                                  </p:stCondLst>
                                  <p:endCondLst>
                                    <p:cond evt="begin" delay="0">
                                      <p:tn val="5"/>
                                    </p:cond>
                                  </p:end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fade">
                                      <p:cBhvr>
                                        <p:cTn id="11"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7"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矩形 26"/>
          <p:cNvSpPr/>
          <p:nvPr/>
        </p:nvSpPr>
        <p:spPr>
          <a:xfrm>
            <a:off x="0" y="5853880"/>
            <a:ext cx="12192000" cy="1066800"/>
          </a:xfrm>
          <a:prstGeom prst="rect">
            <a:avLst/>
          </a:prstGeom>
          <a:solidFill>
            <a:srgbClr val="19122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テキスト プレースホルダー 11"/>
          <p:cNvSpPr txBox="1"/>
          <p:nvPr/>
        </p:nvSpPr>
        <p:spPr>
          <a:xfrm>
            <a:off x="5986490" y="2219374"/>
            <a:ext cx="5173127" cy="49527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kumimoji="1" lang="ja-JP" altLang="en-US" sz="1800" dirty="0">
              <a:solidFill>
                <a:schemeClr val="tx2">
                  <a:lumMod val="60000"/>
                  <a:lumOff val="40000"/>
                </a:schemeClr>
              </a:solidFill>
              <a:cs typeface="+mn-ea"/>
              <a:sym typeface="+mn-lt"/>
            </a:endParaRPr>
          </a:p>
        </p:txBody>
      </p:sp>
      <p:sp>
        <p:nvSpPr>
          <p:cNvPr id="26" name="矩形 25"/>
          <p:cNvSpPr/>
          <p:nvPr/>
        </p:nvSpPr>
        <p:spPr>
          <a:xfrm>
            <a:off x="0" y="0"/>
            <a:ext cx="12192000" cy="1066800"/>
          </a:xfrm>
          <a:prstGeom prst="rect">
            <a:avLst/>
          </a:prstGeom>
          <a:solidFill>
            <a:srgbClr val="19122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文本框 9"/>
          <p:cNvSpPr txBox="1"/>
          <p:nvPr/>
        </p:nvSpPr>
        <p:spPr>
          <a:xfrm>
            <a:off x="6276454" y="1596588"/>
            <a:ext cx="5335730" cy="1198880"/>
          </a:xfrm>
          <a:prstGeom prst="rect">
            <a:avLst/>
          </a:prstGeom>
          <a:noFill/>
        </p:spPr>
        <p:txBody>
          <a:bodyPr wrap="square">
            <a:spAutoFit/>
          </a:bodyPr>
          <a:lstStyle/>
          <a:p>
            <a:pPr algn="just"/>
            <a:r>
              <a:rPr lang="en-US" altLang="zh-CN" sz="3600" kern="100" dirty="0">
                <a:solidFill>
                  <a:schemeClr val="tx2"/>
                </a:solidFill>
                <a:effectLst/>
                <a:ea typeface="等线" panose="02010600030101010101" charset="-122"/>
                <a:cs typeface="Times New Roman" panose="02020603050405020304" pitchFamily="18" charset="0"/>
                <a:sym typeface="+mn-ea"/>
              </a:rPr>
              <a:t>LSTM</a:t>
            </a:r>
            <a:endParaRPr lang="zh-CN" altLang="zh-CN" sz="3600" kern="100" dirty="0">
              <a:solidFill>
                <a:schemeClr val="tx2"/>
              </a:solidFill>
              <a:effectLst/>
              <a:ea typeface="等线" panose="02010600030101010101" charset="-122"/>
              <a:cs typeface="Times New Roman" panose="02020603050405020304" pitchFamily="18" charset="0"/>
            </a:endParaRPr>
          </a:p>
          <a:p>
            <a:pPr algn="just"/>
            <a:endParaRPr lang="zh-CN" altLang="zh-CN" sz="3600" kern="100" dirty="0">
              <a:solidFill>
                <a:schemeClr val="tx2"/>
              </a:solidFill>
              <a:effectLst/>
              <a:ea typeface="等线" panose="02010600030101010101" charset="-122"/>
              <a:cs typeface="Times New Roman" panose="02020603050405020304" pitchFamily="18" charset="0"/>
            </a:endParaRPr>
          </a:p>
        </p:txBody>
      </p:sp>
      <p:sp>
        <p:nvSpPr>
          <p:cNvPr id="17" name="TextBox 51"/>
          <p:cNvSpPr txBox="1"/>
          <p:nvPr/>
        </p:nvSpPr>
        <p:spPr>
          <a:xfrm>
            <a:off x="5746750" y="2565400"/>
            <a:ext cx="6272530" cy="2799715"/>
          </a:xfrm>
          <a:prstGeom prst="rect">
            <a:avLst/>
          </a:prstGeom>
          <a:noFill/>
        </p:spPr>
        <p:txBody>
          <a:bodyPr wrap="square" rtlCol="0">
            <a:spAutoFit/>
          </a:bodyPr>
          <a:lstStyle/>
          <a:p>
            <a:r>
              <a:rPr lang="en-US" altLang="zh-CN" sz="3600" b="1" dirty="0"/>
              <a:t>I</a:t>
            </a:r>
            <a:r>
              <a:rPr lang="en-US" altLang="zh-CN" sz="2000" dirty="0"/>
              <a:t>n the left diagram, each line carries an entire vector, from the output of one node to the inputs of others. The pink circles represent pointwise operations, like vector addition, while the yellow boxes are learned neural network layers. Lines merging denote concatenation, while a line forking denote its content being copied and the copies going to different locations.</a:t>
            </a:r>
            <a:endParaRPr lang="en-US" altLang="zh-CN" sz="2000" dirty="0"/>
          </a:p>
        </p:txBody>
      </p:sp>
      <p:pic>
        <p:nvPicPr>
          <p:cNvPr id="2" name="图片 17"/>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a:xfrm>
            <a:off x="191135" y="2416810"/>
            <a:ext cx="5313045" cy="1537335"/>
          </a:xfrm>
          <a:prstGeom prst="rect">
            <a:avLst/>
          </a:prstGeom>
          <a:noFill/>
          <a:ln>
            <a:noFill/>
          </a:ln>
        </p:spPr>
      </p:pic>
    </p:spTree>
  </p:cSld>
  <p:clrMapOvr>
    <a:masterClrMapping/>
  </p:clrMapOvr>
  <p:transition spd="slow" advClick="0" advTm="600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nodePh="1">
                                  <p:stCondLst>
                                    <p:cond delay="0"/>
                                  </p:stCondLst>
                                  <p:endCondLst>
                                    <p:cond evt="begin" delay="0">
                                      <p:tn val="5"/>
                                    </p:cond>
                                  </p:end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fade">
                                      <p:cBhvr>
                                        <p:cTn id="11"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7"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矩形 26"/>
          <p:cNvSpPr/>
          <p:nvPr/>
        </p:nvSpPr>
        <p:spPr>
          <a:xfrm>
            <a:off x="0" y="5853880"/>
            <a:ext cx="12192000" cy="1066800"/>
          </a:xfrm>
          <a:prstGeom prst="rect">
            <a:avLst/>
          </a:prstGeom>
          <a:solidFill>
            <a:srgbClr val="19122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テキスト プレースホルダー 11"/>
          <p:cNvSpPr txBox="1"/>
          <p:nvPr/>
        </p:nvSpPr>
        <p:spPr>
          <a:xfrm>
            <a:off x="5986490" y="2219374"/>
            <a:ext cx="5173127" cy="49527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kumimoji="1" lang="ja-JP" altLang="en-US" sz="1800" dirty="0">
              <a:solidFill>
                <a:schemeClr val="tx2">
                  <a:lumMod val="60000"/>
                  <a:lumOff val="40000"/>
                </a:schemeClr>
              </a:solidFill>
              <a:cs typeface="+mn-ea"/>
              <a:sym typeface="+mn-lt"/>
            </a:endParaRPr>
          </a:p>
        </p:txBody>
      </p:sp>
      <p:sp>
        <p:nvSpPr>
          <p:cNvPr id="26" name="矩形 25"/>
          <p:cNvSpPr/>
          <p:nvPr/>
        </p:nvSpPr>
        <p:spPr>
          <a:xfrm>
            <a:off x="0" y="0"/>
            <a:ext cx="12192000" cy="1066800"/>
          </a:xfrm>
          <a:prstGeom prst="rect">
            <a:avLst/>
          </a:prstGeom>
          <a:solidFill>
            <a:srgbClr val="19122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文本框 9"/>
          <p:cNvSpPr txBox="1"/>
          <p:nvPr/>
        </p:nvSpPr>
        <p:spPr>
          <a:xfrm>
            <a:off x="6234544" y="1446248"/>
            <a:ext cx="5335730" cy="1198880"/>
          </a:xfrm>
          <a:prstGeom prst="rect">
            <a:avLst/>
          </a:prstGeom>
          <a:noFill/>
        </p:spPr>
        <p:txBody>
          <a:bodyPr wrap="square">
            <a:spAutoFit/>
          </a:bodyPr>
          <a:lstStyle/>
          <a:p>
            <a:pPr algn="just"/>
            <a:r>
              <a:rPr lang="en-US" altLang="zh-CN" sz="3600" kern="100" dirty="0">
                <a:solidFill>
                  <a:schemeClr val="tx2"/>
                </a:solidFill>
                <a:effectLst/>
                <a:ea typeface="等线" panose="02010600030101010101" charset="-122"/>
                <a:cs typeface="Times New Roman" panose="02020603050405020304" pitchFamily="18" charset="0"/>
                <a:sym typeface="+mn-ea"/>
              </a:rPr>
              <a:t>          LSTM</a:t>
            </a:r>
            <a:endParaRPr lang="zh-CN" altLang="zh-CN" sz="3600" kern="100" dirty="0">
              <a:solidFill>
                <a:schemeClr val="tx2"/>
              </a:solidFill>
              <a:effectLst/>
              <a:ea typeface="等线" panose="02010600030101010101" charset="-122"/>
              <a:cs typeface="Times New Roman" panose="02020603050405020304" pitchFamily="18" charset="0"/>
            </a:endParaRPr>
          </a:p>
          <a:p>
            <a:pPr algn="just"/>
            <a:endParaRPr lang="zh-CN" altLang="zh-CN" sz="3600" kern="100" dirty="0">
              <a:solidFill>
                <a:schemeClr val="tx2"/>
              </a:solidFill>
              <a:effectLst/>
              <a:ea typeface="等线" panose="02010600030101010101" charset="-122"/>
              <a:cs typeface="Times New Roman" panose="02020603050405020304" pitchFamily="18" charset="0"/>
            </a:endParaRPr>
          </a:p>
        </p:txBody>
      </p:sp>
      <p:pic>
        <p:nvPicPr>
          <p:cNvPr id="9" name="图片 8"/>
          <p:cNvPicPr/>
          <p:nvPr/>
        </p:nvPicPr>
        <p:blipFill>
          <a:blip r:embed="rId1">
            <a:extLst>
              <a:ext uri="{28A0092B-C50C-407E-A947-70E740481C1C}">
                <a14:useLocalDpi xmlns:a14="http://schemas.microsoft.com/office/drawing/2010/main" val="0"/>
              </a:ext>
            </a:extLst>
          </a:blip>
          <a:srcRect/>
          <a:stretch>
            <a:fillRect/>
          </a:stretch>
        </p:blipFill>
        <p:spPr bwMode="auto">
          <a:xfrm>
            <a:off x="0" y="1142365"/>
            <a:ext cx="5457825" cy="4681855"/>
          </a:xfrm>
          <a:prstGeom prst="rect">
            <a:avLst/>
          </a:prstGeom>
          <a:noFill/>
          <a:ln>
            <a:noFill/>
          </a:ln>
        </p:spPr>
      </p:pic>
      <p:pic>
        <p:nvPicPr>
          <p:cNvPr id="3" name="图片 3" descr="1626191973(1)"/>
          <p:cNvPicPr>
            <a:picLocks noChangeAspect="1"/>
          </p:cNvPicPr>
          <p:nvPr/>
        </p:nvPicPr>
        <p:blipFill>
          <a:blip r:embed="rId2"/>
          <a:stretch>
            <a:fillRect/>
          </a:stretch>
        </p:blipFill>
        <p:spPr>
          <a:xfrm>
            <a:off x="5786755" y="2074545"/>
            <a:ext cx="5082540" cy="3779520"/>
          </a:xfrm>
          <a:prstGeom prst="rect">
            <a:avLst/>
          </a:prstGeom>
        </p:spPr>
      </p:pic>
    </p:spTree>
  </p:cSld>
  <p:clrMapOvr>
    <a:masterClrMapping/>
  </p:clrMapOvr>
  <p:transition spd="slow" advClick="0" advTm="600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nodePh="1">
                                  <p:stCondLst>
                                    <p:cond delay="0"/>
                                  </p:stCondLst>
                                  <p:endCondLst>
                                    <p:cond evt="begin" delay="0">
                                      <p:tn val="5"/>
                                    </p:cond>
                                  </p:end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矩形 26"/>
          <p:cNvSpPr/>
          <p:nvPr/>
        </p:nvSpPr>
        <p:spPr>
          <a:xfrm>
            <a:off x="0" y="5853880"/>
            <a:ext cx="12192000" cy="1066800"/>
          </a:xfrm>
          <a:prstGeom prst="rect">
            <a:avLst/>
          </a:prstGeom>
          <a:solidFill>
            <a:srgbClr val="19122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テキスト プレースホルダー 11"/>
          <p:cNvSpPr txBox="1"/>
          <p:nvPr/>
        </p:nvSpPr>
        <p:spPr>
          <a:xfrm>
            <a:off x="5986490" y="2219374"/>
            <a:ext cx="5173127" cy="49527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kumimoji="1" lang="ja-JP" altLang="en-US" sz="1800" dirty="0">
              <a:solidFill>
                <a:schemeClr val="tx2">
                  <a:lumMod val="60000"/>
                  <a:lumOff val="40000"/>
                </a:schemeClr>
              </a:solidFill>
              <a:cs typeface="+mn-ea"/>
              <a:sym typeface="+mn-lt"/>
            </a:endParaRPr>
          </a:p>
        </p:txBody>
      </p:sp>
      <p:sp>
        <p:nvSpPr>
          <p:cNvPr id="26" name="矩形 25"/>
          <p:cNvSpPr/>
          <p:nvPr/>
        </p:nvSpPr>
        <p:spPr>
          <a:xfrm>
            <a:off x="0" y="0"/>
            <a:ext cx="12192000" cy="1066800"/>
          </a:xfrm>
          <a:prstGeom prst="rect">
            <a:avLst/>
          </a:prstGeom>
          <a:solidFill>
            <a:srgbClr val="19122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文本框 9"/>
          <p:cNvSpPr txBox="1"/>
          <p:nvPr/>
        </p:nvSpPr>
        <p:spPr>
          <a:xfrm>
            <a:off x="6276454" y="1436088"/>
            <a:ext cx="5335730" cy="645160"/>
          </a:xfrm>
          <a:prstGeom prst="rect">
            <a:avLst/>
          </a:prstGeom>
          <a:noFill/>
        </p:spPr>
        <p:txBody>
          <a:bodyPr wrap="square">
            <a:spAutoFit/>
          </a:bodyPr>
          <a:lstStyle/>
          <a:p>
            <a:pPr algn="just"/>
            <a:r>
              <a:rPr lang="en-US" altLang="zh-CN" sz="3600" kern="100" dirty="0">
                <a:solidFill>
                  <a:schemeClr val="tx2"/>
                </a:solidFill>
                <a:effectLst/>
                <a:ea typeface="等线" panose="02010600030101010101" charset="-122"/>
                <a:cs typeface="Times New Roman" panose="02020603050405020304" pitchFamily="18" charset="0"/>
                <a:sym typeface="+mn-ea"/>
              </a:rPr>
              <a:t>Attention Mechanism</a:t>
            </a:r>
            <a:endParaRPr lang="en-US" altLang="zh-CN" sz="3600" kern="100" dirty="0">
              <a:solidFill>
                <a:schemeClr val="tx2"/>
              </a:solidFill>
              <a:effectLst/>
              <a:ea typeface="等线" panose="02010600030101010101" charset="-122"/>
              <a:cs typeface="Times New Roman" panose="02020603050405020304" pitchFamily="18" charset="0"/>
            </a:endParaRPr>
          </a:p>
        </p:txBody>
      </p:sp>
      <p:sp>
        <p:nvSpPr>
          <p:cNvPr id="17" name="TextBox 51"/>
          <p:cNvSpPr txBox="1"/>
          <p:nvPr/>
        </p:nvSpPr>
        <p:spPr>
          <a:xfrm>
            <a:off x="5649819" y="2359332"/>
            <a:ext cx="6542591" cy="1568450"/>
          </a:xfrm>
          <a:prstGeom prst="rect">
            <a:avLst/>
          </a:prstGeom>
          <a:noFill/>
        </p:spPr>
        <p:txBody>
          <a:bodyPr wrap="square" rtlCol="0">
            <a:spAutoFit/>
          </a:bodyPr>
          <a:lstStyle/>
          <a:p>
            <a:r>
              <a:rPr lang="en-US" altLang="zh-CN" sz="3600" b="1" dirty="0"/>
              <a:t>B</a:t>
            </a:r>
            <a:r>
              <a:rPr lang="en-US" altLang="zh-CN" sz="2000" dirty="0"/>
              <a:t>efore Bahdanau et al proposed the first Attention model in 2015, neural machine translation was based on encoder-decoder RNNs/LSTMs. Both encoder and decoder are stacks of LSTM/RNN units. </a:t>
            </a:r>
            <a:endParaRPr lang="en-US" altLang="zh-CN" sz="2000" dirty="0"/>
          </a:p>
        </p:txBody>
      </p:sp>
      <p:pic>
        <p:nvPicPr>
          <p:cNvPr id="4" name="图片占位符 5"/>
          <p:cNvPicPr>
            <a:picLocks noChangeAspect="1"/>
          </p:cNvPicPr>
          <p:nvPr/>
        </p:nvPicPr>
        <p:blipFill>
          <a:blip r:embed="rId1" cstate="screen"/>
          <a:srcRect/>
          <a:stretch>
            <a:fillRect/>
          </a:stretch>
        </p:blipFill>
        <p:spPr>
          <a:xfrm>
            <a:off x="1200708" y="1214601"/>
            <a:ext cx="3603625" cy="3603625"/>
          </a:xfrm>
          <a:prstGeom prst="ellipse">
            <a:avLst/>
          </a:prstGeom>
          <a:effectLst>
            <a:outerShdw blurRad="50800" dist="50800" dir="5400000" algn="ctr" rotWithShape="0">
              <a:srgbClr val="000000">
                <a:alpha val="97000"/>
              </a:srgbClr>
            </a:outerShdw>
          </a:effectLst>
        </p:spPr>
      </p:pic>
    </p:spTree>
  </p:cSld>
  <p:clrMapOvr>
    <a:masterClrMapping/>
  </p:clrMapOvr>
  <p:transition spd="slow" advClick="0" advTm="600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nodePh="1">
                                  <p:stCondLst>
                                    <p:cond delay="0"/>
                                  </p:stCondLst>
                                  <p:endCondLst>
                                    <p:cond evt="begin" delay="0">
                                      <p:tn val="5"/>
                                    </p:cond>
                                  </p:end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fade">
                                      <p:cBhvr>
                                        <p:cTn id="11" dur="500"/>
                                        <p:tgtEl>
                                          <p:spTgt spid="17"/>
                                        </p:tgtEl>
                                      </p:cBhvr>
                                    </p:animEffect>
                                  </p:childTnLst>
                                </p:cTn>
                              </p:par>
                            </p:childTnLst>
                          </p:cTn>
                        </p:par>
                        <p:par>
                          <p:cTn id="12" fill="hold">
                            <p:stCondLst>
                              <p:cond delay="1000"/>
                            </p:stCondLst>
                            <p:childTnLst>
                              <p:par>
                                <p:cTn id="13" presetID="53" presetClass="entr" presetSubtype="16" fill="hold" nodeType="after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p:cTn id="15" dur="500" fill="hold"/>
                                        <p:tgtEl>
                                          <p:spTgt spid="4"/>
                                        </p:tgtEl>
                                        <p:attrNameLst>
                                          <p:attrName>ppt_w</p:attrName>
                                        </p:attrNameLst>
                                      </p:cBhvr>
                                      <p:tavLst>
                                        <p:tav tm="0">
                                          <p:val>
                                            <p:fltVal val="0"/>
                                          </p:val>
                                        </p:tav>
                                        <p:tav tm="100000">
                                          <p:val>
                                            <p:strVal val="#ppt_w"/>
                                          </p:val>
                                        </p:tav>
                                      </p:tavLst>
                                    </p:anim>
                                    <p:anim calcmode="lin" valueType="num">
                                      <p:cBhvr>
                                        <p:cTn id="16" dur="500" fill="hold"/>
                                        <p:tgtEl>
                                          <p:spTgt spid="4"/>
                                        </p:tgtEl>
                                        <p:attrNameLst>
                                          <p:attrName>ppt_h</p:attrName>
                                        </p:attrNameLst>
                                      </p:cBhvr>
                                      <p:tavLst>
                                        <p:tav tm="0">
                                          <p:val>
                                            <p:fltVal val="0"/>
                                          </p:val>
                                        </p:tav>
                                        <p:tav tm="100000">
                                          <p:val>
                                            <p:strVal val="#ppt_h"/>
                                          </p:val>
                                        </p:tav>
                                      </p:tavLst>
                                    </p:anim>
                                    <p:animEffect transition="in" filter="fade">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7"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矩形 26"/>
          <p:cNvSpPr/>
          <p:nvPr/>
        </p:nvSpPr>
        <p:spPr>
          <a:xfrm>
            <a:off x="0" y="5853880"/>
            <a:ext cx="12192000" cy="1066800"/>
          </a:xfrm>
          <a:prstGeom prst="rect">
            <a:avLst/>
          </a:prstGeom>
          <a:solidFill>
            <a:srgbClr val="19122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テキスト プレースホルダー 11"/>
          <p:cNvSpPr txBox="1"/>
          <p:nvPr/>
        </p:nvSpPr>
        <p:spPr>
          <a:xfrm>
            <a:off x="5986490" y="2219374"/>
            <a:ext cx="5173127" cy="49527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kumimoji="1" lang="ja-JP" altLang="en-US" sz="1800" dirty="0">
              <a:solidFill>
                <a:schemeClr val="tx2">
                  <a:lumMod val="60000"/>
                  <a:lumOff val="40000"/>
                </a:schemeClr>
              </a:solidFill>
              <a:cs typeface="+mn-ea"/>
              <a:sym typeface="+mn-lt"/>
            </a:endParaRPr>
          </a:p>
        </p:txBody>
      </p:sp>
      <p:sp>
        <p:nvSpPr>
          <p:cNvPr id="26" name="矩形 25"/>
          <p:cNvSpPr/>
          <p:nvPr/>
        </p:nvSpPr>
        <p:spPr>
          <a:xfrm>
            <a:off x="0" y="0"/>
            <a:ext cx="12192000" cy="1066800"/>
          </a:xfrm>
          <a:prstGeom prst="rect">
            <a:avLst/>
          </a:prstGeom>
          <a:solidFill>
            <a:srgbClr val="19122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文本框 9"/>
          <p:cNvSpPr txBox="1"/>
          <p:nvPr/>
        </p:nvSpPr>
        <p:spPr>
          <a:xfrm>
            <a:off x="6276454" y="1436088"/>
            <a:ext cx="5335730" cy="645160"/>
          </a:xfrm>
          <a:prstGeom prst="rect">
            <a:avLst/>
          </a:prstGeom>
          <a:noFill/>
        </p:spPr>
        <p:txBody>
          <a:bodyPr wrap="square">
            <a:spAutoFit/>
          </a:bodyPr>
          <a:lstStyle/>
          <a:p>
            <a:pPr algn="just"/>
            <a:r>
              <a:rPr lang="en-US" altLang="zh-CN" sz="3600" kern="100" dirty="0">
                <a:solidFill>
                  <a:schemeClr val="tx2"/>
                </a:solidFill>
                <a:effectLst/>
                <a:ea typeface="等线" panose="02010600030101010101" charset="-122"/>
                <a:cs typeface="Times New Roman" panose="02020603050405020304" pitchFamily="18" charset="0"/>
                <a:sym typeface="+mn-ea"/>
              </a:rPr>
              <a:t>Attention Mechanism</a:t>
            </a:r>
            <a:endParaRPr lang="en-US" altLang="zh-CN" sz="3600" kern="100" dirty="0">
              <a:solidFill>
                <a:schemeClr val="tx2"/>
              </a:solidFill>
              <a:effectLst/>
              <a:ea typeface="等线" panose="02010600030101010101" charset="-122"/>
              <a:cs typeface="Times New Roman" panose="02020603050405020304" pitchFamily="18" charset="0"/>
            </a:endParaRPr>
          </a:p>
        </p:txBody>
      </p:sp>
      <p:sp>
        <p:nvSpPr>
          <p:cNvPr id="17" name="TextBox 51"/>
          <p:cNvSpPr txBox="1"/>
          <p:nvPr/>
        </p:nvSpPr>
        <p:spPr>
          <a:xfrm>
            <a:off x="5435600" y="2013585"/>
            <a:ext cx="6644640" cy="3969385"/>
          </a:xfrm>
          <a:prstGeom prst="rect">
            <a:avLst/>
          </a:prstGeom>
          <a:noFill/>
        </p:spPr>
        <p:txBody>
          <a:bodyPr wrap="square" rtlCol="0">
            <a:spAutoFit/>
          </a:bodyPr>
          <a:lstStyle/>
          <a:p>
            <a:r>
              <a:rPr lang="en-US" altLang="zh-CN" sz="3600" b="1" dirty="0">
                <a:sym typeface="+mn-ea"/>
              </a:rPr>
              <a:t>B</a:t>
            </a:r>
            <a:r>
              <a:rPr lang="en-US" altLang="zh-CN" sz="2000" dirty="0">
                <a:sym typeface="+mn-ea"/>
              </a:rPr>
              <a:t>ahdanau et al (2015) came up with a simple but elegant idea where they suggested that not only can all the input words be taken into account in the context vector, but relative importance should also be given to each one of them.</a:t>
            </a:r>
            <a:endParaRPr lang="en-US" altLang="zh-CN" sz="2000" dirty="0">
              <a:sym typeface="+mn-ea"/>
            </a:endParaRPr>
          </a:p>
          <a:p>
            <a:endParaRPr lang="en-US" altLang="zh-CN" sz="2000" dirty="0">
              <a:sym typeface="+mn-ea"/>
            </a:endParaRPr>
          </a:p>
          <a:p>
            <a:r>
              <a:rPr lang="en-US" altLang="zh-CN" sz="3600" b="1" dirty="0">
                <a:sym typeface="+mn-ea"/>
              </a:rPr>
              <a:t>S</a:t>
            </a:r>
            <a:r>
              <a:rPr lang="en-US" altLang="zh-CN" sz="2000" dirty="0">
                <a:sym typeface="+mn-ea"/>
              </a:rPr>
              <a:t>o, whenever the proposed model generates a sentence, it searches for a set of positions in the encoder hidden states where the most relevant information is available. This idea is called ‘Attention’.</a:t>
            </a:r>
            <a:endParaRPr lang="en-US" altLang="zh-CN" sz="2000" dirty="0">
              <a:sym typeface="+mn-ea"/>
            </a:endParaRPr>
          </a:p>
        </p:txBody>
      </p:sp>
      <p:pic>
        <p:nvPicPr>
          <p:cNvPr id="2" name="图片 4"/>
          <p:cNvPicPr>
            <a:picLocks noChangeAspect="1"/>
          </p:cNvPicPr>
          <p:nvPr/>
        </p:nvPicPr>
        <p:blipFill>
          <a:blip r:embed="rId1"/>
          <a:stretch>
            <a:fillRect/>
          </a:stretch>
        </p:blipFill>
        <p:spPr>
          <a:xfrm>
            <a:off x="236855" y="1973580"/>
            <a:ext cx="4356100" cy="3829685"/>
          </a:xfrm>
          <a:prstGeom prst="rect">
            <a:avLst/>
          </a:prstGeom>
        </p:spPr>
      </p:pic>
    </p:spTree>
  </p:cSld>
  <p:clrMapOvr>
    <a:masterClrMapping/>
  </p:clrMapOvr>
  <p:transition spd="slow" advClick="0" advTm="600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nodePh="1">
                                  <p:stCondLst>
                                    <p:cond delay="0"/>
                                  </p:stCondLst>
                                  <p:endCondLst>
                                    <p:cond evt="begin" delay="0">
                                      <p:tn val="5"/>
                                    </p:cond>
                                  </p:end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fade">
                                      <p:cBhvr>
                                        <p:cTn id="11"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矩形 26"/>
          <p:cNvSpPr/>
          <p:nvPr/>
        </p:nvSpPr>
        <p:spPr>
          <a:xfrm>
            <a:off x="0" y="0"/>
            <a:ext cx="12192000" cy="6858000"/>
          </a:xfrm>
          <a:prstGeom prst="rect">
            <a:avLst/>
          </a:prstGeom>
          <a:solidFill>
            <a:srgbClr val="19122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6" name="TextBox 1"/>
          <p:cNvSpPr txBox="1"/>
          <p:nvPr/>
        </p:nvSpPr>
        <p:spPr>
          <a:xfrm>
            <a:off x="2258453" y="865545"/>
            <a:ext cx="758990" cy="2380460"/>
          </a:xfrm>
          <a:prstGeom prst="rect">
            <a:avLst/>
          </a:prstGeom>
          <a:noFill/>
          <a:effectLst>
            <a:outerShdw blurRad="50800" dist="38100" dir="8100000" algn="tr" rotWithShape="0">
              <a:prstClr val="black">
                <a:alpha val="40000"/>
              </a:prstClr>
            </a:outerShdw>
          </a:effectLst>
        </p:spPr>
        <p:txBody>
          <a:bodyPr vert="eaVert" wrap="none" rtlCol="0">
            <a:spAutoFit/>
          </a:bodyPr>
          <a:lstStyle/>
          <a:p>
            <a:r>
              <a:rPr lang="en-US" altLang="zh-CN" sz="3730" b="1" dirty="0">
                <a:solidFill>
                  <a:schemeClr val="bg1"/>
                </a:solidFill>
                <a:effectLst>
                  <a:outerShdw blurRad="50800" dist="38100" dir="8100000" algn="tr" rotWithShape="0">
                    <a:prstClr val="black">
                      <a:alpha val="40000"/>
                    </a:prstClr>
                  </a:outerShdw>
                </a:effectLst>
                <a:cs typeface="+mn-ea"/>
                <a:sym typeface="+mn-lt"/>
              </a:rPr>
              <a:t>TABLE OF</a:t>
            </a:r>
            <a:endParaRPr lang="zh-CN" altLang="en-US" sz="3730" b="1" dirty="0">
              <a:solidFill>
                <a:schemeClr val="bg1"/>
              </a:solidFill>
              <a:effectLst>
                <a:outerShdw blurRad="50800" dist="38100" dir="8100000" algn="tr" rotWithShape="0">
                  <a:prstClr val="black">
                    <a:alpha val="40000"/>
                  </a:prstClr>
                </a:outerShdw>
              </a:effectLst>
              <a:cs typeface="+mn-ea"/>
              <a:sym typeface="+mn-lt"/>
            </a:endParaRPr>
          </a:p>
        </p:txBody>
      </p:sp>
      <p:sp>
        <p:nvSpPr>
          <p:cNvPr id="17" name="TextBox 139"/>
          <p:cNvSpPr txBox="1"/>
          <p:nvPr/>
        </p:nvSpPr>
        <p:spPr>
          <a:xfrm rot="5400000">
            <a:off x="1205440" y="4435421"/>
            <a:ext cx="2865015" cy="666657"/>
          </a:xfrm>
          <a:prstGeom prst="rect">
            <a:avLst/>
          </a:prstGeom>
          <a:noFill/>
          <a:effectLst>
            <a:outerShdw blurRad="50800" dist="38100" dir="8100000" algn="tr" rotWithShape="0">
              <a:prstClr val="black">
                <a:alpha val="40000"/>
              </a:prstClr>
            </a:outerShdw>
          </a:effectLst>
        </p:spPr>
        <p:txBody>
          <a:bodyPr wrap="none" rtlCol="0">
            <a:spAutoFit/>
          </a:bodyPr>
          <a:lstStyle/>
          <a:p>
            <a:r>
              <a:rPr lang="en-US" altLang="zh-CN" sz="3730" b="1" dirty="0">
                <a:solidFill>
                  <a:schemeClr val="bg1"/>
                </a:solidFill>
                <a:effectLst>
                  <a:outerShdw blurRad="50800" dist="38100" dir="8100000" algn="tr" rotWithShape="0">
                    <a:prstClr val="black">
                      <a:alpha val="40000"/>
                    </a:prstClr>
                  </a:outerShdw>
                </a:effectLst>
                <a:cs typeface="+mn-ea"/>
                <a:sym typeface="+mn-lt"/>
              </a:rPr>
              <a:t>CONTENTS</a:t>
            </a:r>
            <a:endParaRPr lang="zh-CN" altLang="en-US" sz="3730" b="1" dirty="0">
              <a:solidFill>
                <a:schemeClr val="bg1"/>
              </a:solidFill>
              <a:effectLst>
                <a:outerShdw blurRad="50800" dist="38100" dir="8100000" algn="tr" rotWithShape="0">
                  <a:prstClr val="black">
                    <a:alpha val="40000"/>
                  </a:prstClr>
                </a:outerShdw>
              </a:effectLst>
              <a:cs typeface="+mn-ea"/>
              <a:sym typeface="+mn-lt"/>
            </a:endParaRPr>
          </a:p>
        </p:txBody>
      </p:sp>
      <p:sp>
        <p:nvSpPr>
          <p:cNvPr id="18" name="椭圆 17"/>
          <p:cNvSpPr/>
          <p:nvPr/>
        </p:nvSpPr>
        <p:spPr>
          <a:xfrm>
            <a:off x="5275895" y="1040497"/>
            <a:ext cx="575820" cy="575820"/>
          </a:xfrm>
          <a:prstGeom prst="ellipse">
            <a:avLst/>
          </a:prstGeom>
          <a:solidFill>
            <a:srgbClr val="7CCCE2"/>
          </a:solidFill>
          <a:ln>
            <a:noFill/>
          </a:ln>
          <a:effectLst>
            <a:outerShdw blurRad="50800" dist="38100" dir="8100000" sx="106000" sy="106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dirty="0">
                <a:solidFill>
                  <a:schemeClr val="bg1"/>
                </a:solidFill>
                <a:cs typeface="+mn-ea"/>
                <a:sym typeface="+mn-lt"/>
              </a:rPr>
              <a:t>1</a:t>
            </a:r>
            <a:endParaRPr lang="zh-CN" altLang="en-US" sz="3200" b="1" dirty="0">
              <a:solidFill>
                <a:schemeClr val="bg1"/>
              </a:solidFill>
              <a:cs typeface="+mn-ea"/>
              <a:sym typeface="+mn-lt"/>
            </a:endParaRPr>
          </a:p>
        </p:txBody>
      </p:sp>
      <p:sp>
        <p:nvSpPr>
          <p:cNvPr id="13" name="椭圆 12"/>
          <p:cNvSpPr/>
          <p:nvPr/>
        </p:nvSpPr>
        <p:spPr>
          <a:xfrm>
            <a:off x="5275895" y="2526956"/>
            <a:ext cx="575820" cy="575820"/>
          </a:xfrm>
          <a:prstGeom prst="ellipse">
            <a:avLst/>
          </a:prstGeom>
          <a:solidFill>
            <a:srgbClr val="7CCCE2"/>
          </a:solidFill>
          <a:ln>
            <a:noFill/>
          </a:ln>
          <a:effectLst>
            <a:outerShdw blurRad="50800" dist="38100" dir="8100000" sx="106000" sy="106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dirty="0">
                <a:solidFill>
                  <a:schemeClr val="bg1"/>
                </a:solidFill>
                <a:cs typeface="+mn-ea"/>
                <a:sym typeface="+mn-lt"/>
              </a:rPr>
              <a:t>2</a:t>
            </a:r>
            <a:endParaRPr lang="zh-CN" altLang="en-US" sz="3200" b="1" dirty="0">
              <a:solidFill>
                <a:schemeClr val="bg1"/>
              </a:solidFill>
              <a:cs typeface="+mn-ea"/>
              <a:sym typeface="+mn-lt"/>
            </a:endParaRPr>
          </a:p>
        </p:txBody>
      </p:sp>
      <p:sp>
        <p:nvSpPr>
          <p:cNvPr id="14" name="TextBox 143"/>
          <p:cNvSpPr txBox="1"/>
          <p:nvPr/>
        </p:nvSpPr>
        <p:spPr>
          <a:xfrm>
            <a:off x="6230933" y="798452"/>
            <a:ext cx="4742523" cy="1060450"/>
          </a:xfrm>
          <a:prstGeom prst="rect">
            <a:avLst/>
          </a:prstGeom>
          <a:noFill/>
        </p:spPr>
        <p:txBody>
          <a:bodyPr wrap="square" rtlCol="0">
            <a:spAutoFit/>
          </a:bodyPr>
          <a:lstStyle/>
          <a:p>
            <a:pPr>
              <a:lnSpc>
                <a:spcPct val="150000"/>
              </a:lnSpc>
            </a:pPr>
            <a:r>
              <a:rPr lang="en-US" altLang="zh-CN" b="1" dirty="0">
                <a:solidFill>
                  <a:schemeClr val="bg1"/>
                </a:solidFill>
                <a:cs typeface="+mn-ea"/>
                <a:sym typeface="+mn-lt"/>
              </a:rPr>
              <a:t>Part I</a:t>
            </a:r>
            <a:endParaRPr lang="en-US" altLang="zh-CN" b="1" dirty="0">
              <a:solidFill>
                <a:schemeClr val="bg1"/>
              </a:solidFill>
              <a:cs typeface="+mn-ea"/>
              <a:sym typeface="+mn-lt"/>
            </a:endParaRPr>
          </a:p>
          <a:p>
            <a:pPr>
              <a:lnSpc>
                <a:spcPct val="150000"/>
              </a:lnSpc>
            </a:pPr>
            <a:r>
              <a:rPr lang="en-US" altLang="zh-CN" sz="1200" dirty="0">
                <a:solidFill>
                  <a:schemeClr val="bg1"/>
                </a:solidFill>
                <a:latin typeface="Times New Roman" panose="02020603050405020304" pitchFamily="18" charset="0"/>
                <a:cs typeface="Times New Roman" panose="02020603050405020304" pitchFamily="18" charset="0"/>
                <a:sym typeface="+mn-ea"/>
              </a:rPr>
              <a:t>Analysis about drawing  a conclusion on their advantages and disadvantages of them.</a:t>
            </a:r>
            <a:endParaRPr lang="en-US" altLang="zh-CN" sz="1200" dirty="0">
              <a:solidFill>
                <a:schemeClr val="bg1"/>
              </a:solidFill>
              <a:latin typeface="Times New Roman" panose="02020603050405020304" pitchFamily="18" charset="0"/>
              <a:cs typeface="Times New Roman" panose="02020603050405020304" pitchFamily="18" charset="0"/>
            </a:endParaRPr>
          </a:p>
        </p:txBody>
      </p:sp>
      <p:sp>
        <p:nvSpPr>
          <p:cNvPr id="15" name="椭圆 14"/>
          <p:cNvSpPr/>
          <p:nvPr/>
        </p:nvSpPr>
        <p:spPr>
          <a:xfrm>
            <a:off x="5275895" y="4012780"/>
            <a:ext cx="575820" cy="575820"/>
          </a:xfrm>
          <a:prstGeom prst="ellipse">
            <a:avLst/>
          </a:prstGeom>
          <a:solidFill>
            <a:srgbClr val="7CCCE2"/>
          </a:solidFill>
          <a:ln>
            <a:noFill/>
          </a:ln>
          <a:effectLst>
            <a:outerShdw blurRad="50800" dist="38100" dir="8100000" sx="106000" sy="106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dirty="0">
                <a:solidFill>
                  <a:schemeClr val="bg1"/>
                </a:solidFill>
                <a:cs typeface="+mn-ea"/>
                <a:sym typeface="+mn-lt"/>
              </a:rPr>
              <a:t>3</a:t>
            </a:r>
            <a:endParaRPr lang="zh-CN" altLang="en-US" sz="3200" b="1" dirty="0">
              <a:solidFill>
                <a:schemeClr val="bg1"/>
              </a:solidFill>
              <a:cs typeface="+mn-ea"/>
              <a:sym typeface="+mn-lt"/>
            </a:endParaRPr>
          </a:p>
        </p:txBody>
      </p:sp>
      <p:sp>
        <p:nvSpPr>
          <p:cNvPr id="21" name="TextBox 143"/>
          <p:cNvSpPr txBox="1"/>
          <p:nvPr/>
        </p:nvSpPr>
        <p:spPr>
          <a:xfrm>
            <a:off x="6229254" y="2422611"/>
            <a:ext cx="4742523" cy="783590"/>
          </a:xfrm>
          <a:prstGeom prst="rect">
            <a:avLst/>
          </a:prstGeom>
          <a:noFill/>
        </p:spPr>
        <p:txBody>
          <a:bodyPr wrap="square" rtlCol="0">
            <a:spAutoFit/>
          </a:bodyPr>
          <a:lstStyle/>
          <a:p>
            <a:pPr>
              <a:lnSpc>
                <a:spcPct val="150000"/>
              </a:lnSpc>
            </a:pPr>
            <a:r>
              <a:rPr lang="en-US" altLang="zh-CN" b="1" dirty="0">
                <a:solidFill>
                  <a:schemeClr val="bg1"/>
                </a:solidFill>
                <a:cs typeface="+mn-ea"/>
                <a:sym typeface="+mn-lt"/>
              </a:rPr>
              <a:t>Part II</a:t>
            </a:r>
            <a:endParaRPr lang="en-US" altLang="zh-CN" b="1" dirty="0">
              <a:solidFill>
                <a:schemeClr val="bg1"/>
              </a:solidFill>
              <a:cs typeface="+mn-ea"/>
              <a:sym typeface="+mn-lt"/>
            </a:endParaRPr>
          </a:p>
          <a:p>
            <a:pPr>
              <a:lnSpc>
                <a:spcPct val="150000"/>
              </a:lnSpc>
            </a:pPr>
            <a:r>
              <a:rPr lang="en-US" altLang="zh-CN" sz="1200" dirty="0">
                <a:solidFill>
                  <a:schemeClr val="bg1"/>
                </a:solidFill>
                <a:latin typeface="Times New Roman" panose="02020603050405020304" pitchFamily="18" charset="0"/>
                <a:cs typeface="Times New Roman" panose="02020603050405020304" pitchFamily="18" charset="0"/>
              </a:rPr>
              <a:t>a heated discussion on all the principles being applied in our chatbot</a:t>
            </a:r>
            <a:endParaRPr lang="en-US" altLang="zh-CN" sz="1200" dirty="0">
              <a:solidFill>
                <a:schemeClr val="bg1"/>
              </a:solidFill>
              <a:latin typeface="Times New Roman" panose="02020603050405020304" pitchFamily="18" charset="0"/>
              <a:cs typeface="Times New Roman" panose="02020603050405020304" pitchFamily="18" charset="0"/>
            </a:endParaRPr>
          </a:p>
        </p:txBody>
      </p:sp>
      <p:sp>
        <p:nvSpPr>
          <p:cNvPr id="23" name="椭圆 22"/>
          <p:cNvSpPr/>
          <p:nvPr/>
        </p:nvSpPr>
        <p:spPr>
          <a:xfrm>
            <a:off x="5275895" y="5498534"/>
            <a:ext cx="575820" cy="575820"/>
          </a:xfrm>
          <a:prstGeom prst="ellipse">
            <a:avLst/>
          </a:prstGeom>
          <a:solidFill>
            <a:srgbClr val="7CCCE2"/>
          </a:solidFill>
          <a:ln>
            <a:noFill/>
          </a:ln>
          <a:effectLst>
            <a:outerShdw blurRad="50800" dist="38100" dir="8100000" sx="106000" sy="106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dirty="0">
                <a:solidFill>
                  <a:schemeClr val="bg1"/>
                </a:solidFill>
                <a:cs typeface="+mn-ea"/>
                <a:sym typeface="+mn-lt"/>
              </a:rPr>
              <a:t>4</a:t>
            </a:r>
            <a:endParaRPr lang="en-US" altLang="zh-CN" sz="3200" b="1" dirty="0">
              <a:solidFill>
                <a:schemeClr val="bg1"/>
              </a:solidFill>
              <a:cs typeface="+mn-ea"/>
              <a:sym typeface="+mn-lt"/>
            </a:endParaRPr>
          </a:p>
        </p:txBody>
      </p:sp>
      <p:sp>
        <p:nvSpPr>
          <p:cNvPr id="24" name="TextBox 143"/>
          <p:cNvSpPr txBox="1"/>
          <p:nvPr/>
        </p:nvSpPr>
        <p:spPr>
          <a:xfrm>
            <a:off x="6228620" y="5498534"/>
            <a:ext cx="4742523" cy="458908"/>
          </a:xfrm>
          <a:prstGeom prst="rect">
            <a:avLst/>
          </a:prstGeom>
          <a:noFill/>
        </p:spPr>
        <p:txBody>
          <a:bodyPr wrap="square" rtlCol="0">
            <a:spAutoFit/>
          </a:bodyPr>
          <a:lstStyle/>
          <a:p>
            <a:pPr>
              <a:lnSpc>
                <a:spcPct val="150000"/>
              </a:lnSpc>
            </a:pPr>
            <a:r>
              <a:rPr lang="en-US" altLang="zh-CN" b="1" dirty="0">
                <a:solidFill>
                  <a:schemeClr val="bg1"/>
                </a:solidFill>
                <a:cs typeface="+mn-ea"/>
                <a:sym typeface="+mn-lt"/>
              </a:rPr>
              <a:t>Reference</a:t>
            </a:r>
            <a:endParaRPr lang="en-US" altLang="zh-CN" b="1" dirty="0">
              <a:solidFill>
                <a:schemeClr val="bg1"/>
              </a:solidFill>
              <a:cs typeface="+mn-ea"/>
              <a:sym typeface="+mn-lt"/>
            </a:endParaRPr>
          </a:p>
        </p:txBody>
      </p:sp>
      <p:sp>
        <p:nvSpPr>
          <p:cNvPr id="25" name="TextBox 143"/>
          <p:cNvSpPr txBox="1"/>
          <p:nvPr/>
        </p:nvSpPr>
        <p:spPr>
          <a:xfrm>
            <a:off x="6229889" y="3909358"/>
            <a:ext cx="4742523" cy="783590"/>
          </a:xfrm>
          <a:prstGeom prst="rect">
            <a:avLst/>
          </a:prstGeom>
          <a:noFill/>
        </p:spPr>
        <p:txBody>
          <a:bodyPr wrap="square" rtlCol="0">
            <a:spAutoFit/>
          </a:bodyPr>
          <a:lstStyle/>
          <a:p>
            <a:pPr>
              <a:lnSpc>
                <a:spcPct val="150000"/>
              </a:lnSpc>
            </a:pPr>
            <a:r>
              <a:rPr lang="en-US" altLang="zh-CN" b="1" dirty="0">
                <a:solidFill>
                  <a:schemeClr val="bg1"/>
                </a:solidFill>
                <a:cs typeface="+mn-ea"/>
                <a:sym typeface="+mn-lt"/>
              </a:rPr>
              <a:t>Part III</a:t>
            </a:r>
            <a:endParaRPr lang="en-US" altLang="zh-CN" b="1" dirty="0">
              <a:solidFill>
                <a:schemeClr val="bg1"/>
              </a:solidFill>
              <a:cs typeface="+mn-ea"/>
              <a:sym typeface="+mn-lt"/>
            </a:endParaRPr>
          </a:p>
          <a:p>
            <a:pPr>
              <a:lnSpc>
                <a:spcPct val="150000"/>
              </a:lnSpc>
            </a:pPr>
            <a:r>
              <a:rPr lang="en-US" altLang="zh-CN" sz="1200" dirty="0">
                <a:solidFill>
                  <a:schemeClr val="bg1"/>
                </a:solidFill>
                <a:latin typeface="Times New Roman" panose="02020603050405020304" pitchFamily="18" charset="0"/>
                <a:cs typeface="Times New Roman" panose="02020603050405020304" pitchFamily="18" charset="0"/>
              </a:rPr>
              <a:t>define the scope of our chatbot and analyze the chatbot Medwhat</a:t>
            </a:r>
            <a:endParaRPr lang="en-US" altLang="zh-CN" sz="1200" dirty="0">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p:transition spd="slow" advClick="0" advTm="700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iterate type="lt">
                                    <p:tmPct val="10000"/>
                                  </p:iterate>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par>
                          <p:cTn id="8" fill="hold">
                            <p:stCondLst>
                              <p:cond delay="0"/>
                            </p:stCondLst>
                            <p:childTnLst>
                              <p:par>
                                <p:cTn id="9" presetID="10" presetClass="entr" presetSubtype="0" fill="hold" grpId="0" nodeType="afterEffect">
                                  <p:stCondLst>
                                    <p:cond delay="0"/>
                                  </p:stCondLst>
                                  <p:iterate type="lt">
                                    <p:tmPct val="10000"/>
                                  </p:iterate>
                                  <p:childTnLst>
                                    <p:set>
                                      <p:cBhvr>
                                        <p:cTn id="10" dur="1" fill="hold">
                                          <p:stCondLst>
                                            <p:cond delay="0"/>
                                          </p:stCondLst>
                                        </p:cTn>
                                        <p:tgtEl>
                                          <p:spTgt spid="17"/>
                                        </p:tgtEl>
                                        <p:attrNameLst>
                                          <p:attrName>style.visibility</p:attrName>
                                        </p:attrNameLst>
                                      </p:cBhvr>
                                      <p:to>
                                        <p:strVal val="visible"/>
                                      </p:to>
                                    </p:set>
                                    <p:animEffect transition="in" filter="fade">
                                      <p:cBhvr>
                                        <p:cTn id="11" dur="500"/>
                                        <p:tgtEl>
                                          <p:spTgt spid="17"/>
                                        </p:tgtEl>
                                      </p:cBhvr>
                                    </p:animEffect>
                                  </p:childTnLst>
                                </p:cTn>
                              </p:par>
                            </p:childTnLst>
                          </p:cTn>
                        </p:par>
                        <p:par>
                          <p:cTn id="12" fill="hold">
                            <p:stCondLst>
                              <p:cond delay="850"/>
                            </p:stCondLst>
                            <p:childTnLst>
                              <p:par>
                                <p:cTn id="13" presetID="10" presetClass="entr" presetSubtype="0" fill="hold" grpId="0" nodeType="after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fade">
                                      <p:cBhvr>
                                        <p:cTn id="15" dur="500"/>
                                        <p:tgtEl>
                                          <p:spTgt spid="18"/>
                                        </p:tgtEl>
                                      </p:cBhvr>
                                    </p:animEffect>
                                  </p:childTnLst>
                                </p:cTn>
                              </p:par>
                            </p:childTnLst>
                          </p:cTn>
                        </p:par>
                        <p:par>
                          <p:cTn id="16" fill="hold">
                            <p:stCondLst>
                              <p:cond delay="1350"/>
                            </p:stCondLst>
                            <p:childTnLst>
                              <p:par>
                                <p:cTn id="17" presetID="10" presetClass="entr" presetSubtype="0" fill="hold" grpId="0" nodeType="after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fade">
                                      <p:cBhvr>
                                        <p:cTn id="19" dur="500"/>
                                        <p:tgtEl>
                                          <p:spTgt spid="13"/>
                                        </p:tgtEl>
                                      </p:cBhvr>
                                    </p:animEffect>
                                  </p:childTnLst>
                                </p:cTn>
                              </p:par>
                            </p:childTnLst>
                          </p:cTn>
                        </p:par>
                        <p:par>
                          <p:cTn id="20" fill="hold">
                            <p:stCondLst>
                              <p:cond delay="1850"/>
                            </p:stCondLst>
                            <p:childTnLst>
                              <p:par>
                                <p:cTn id="21" presetID="10" presetClass="entr" presetSubtype="0" fill="hold" grpId="0" nodeType="after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fade">
                                      <p:cBhvr>
                                        <p:cTn id="23" dur="500"/>
                                        <p:tgtEl>
                                          <p:spTgt spid="14"/>
                                        </p:tgtEl>
                                      </p:cBhvr>
                                    </p:animEffect>
                                  </p:childTnLst>
                                </p:cTn>
                              </p:par>
                            </p:childTnLst>
                          </p:cTn>
                        </p:par>
                        <p:par>
                          <p:cTn id="24" fill="hold">
                            <p:stCondLst>
                              <p:cond delay="2350"/>
                            </p:stCondLst>
                            <p:childTnLst>
                              <p:par>
                                <p:cTn id="25" presetID="10" presetClass="entr" presetSubtype="0" fill="hold" grpId="0" nodeType="after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fade">
                                      <p:cBhvr>
                                        <p:cTn id="27" dur="500"/>
                                        <p:tgtEl>
                                          <p:spTgt spid="15"/>
                                        </p:tgtEl>
                                      </p:cBhvr>
                                    </p:animEffect>
                                  </p:childTnLst>
                                </p:cTn>
                              </p:par>
                            </p:childTnLst>
                          </p:cTn>
                        </p:par>
                        <p:par>
                          <p:cTn id="28" fill="hold">
                            <p:stCondLst>
                              <p:cond delay="2850"/>
                            </p:stCondLst>
                            <p:childTnLst>
                              <p:par>
                                <p:cTn id="29" presetID="10" presetClass="entr" presetSubtype="0" fill="hold" grpId="0" nodeType="afterEffect">
                                  <p:stCondLst>
                                    <p:cond delay="0"/>
                                  </p:stCondLst>
                                  <p:childTnLst>
                                    <p:set>
                                      <p:cBhvr>
                                        <p:cTn id="30" dur="1" fill="hold">
                                          <p:stCondLst>
                                            <p:cond delay="0"/>
                                          </p:stCondLst>
                                        </p:cTn>
                                        <p:tgtEl>
                                          <p:spTgt spid="21"/>
                                        </p:tgtEl>
                                        <p:attrNameLst>
                                          <p:attrName>style.visibility</p:attrName>
                                        </p:attrNameLst>
                                      </p:cBhvr>
                                      <p:to>
                                        <p:strVal val="visible"/>
                                      </p:to>
                                    </p:set>
                                    <p:animEffect transition="in" filter="fade">
                                      <p:cBhvr>
                                        <p:cTn id="31" dur="500"/>
                                        <p:tgtEl>
                                          <p:spTgt spid="21"/>
                                        </p:tgtEl>
                                      </p:cBhvr>
                                    </p:animEffect>
                                  </p:childTnLst>
                                </p:cTn>
                              </p:par>
                            </p:childTnLst>
                          </p:cTn>
                        </p:par>
                        <p:par>
                          <p:cTn id="32" fill="hold">
                            <p:stCondLst>
                              <p:cond delay="3350"/>
                            </p:stCondLst>
                            <p:childTnLst>
                              <p:par>
                                <p:cTn id="33" presetID="10" presetClass="entr" presetSubtype="0" fill="hold" grpId="0" nodeType="afterEffect">
                                  <p:stCondLst>
                                    <p:cond delay="0"/>
                                  </p:stCondLst>
                                  <p:childTnLst>
                                    <p:set>
                                      <p:cBhvr>
                                        <p:cTn id="34" dur="1" fill="hold">
                                          <p:stCondLst>
                                            <p:cond delay="0"/>
                                          </p:stCondLst>
                                        </p:cTn>
                                        <p:tgtEl>
                                          <p:spTgt spid="23"/>
                                        </p:tgtEl>
                                        <p:attrNameLst>
                                          <p:attrName>style.visibility</p:attrName>
                                        </p:attrNameLst>
                                      </p:cBhvr>
                                      <p:to>
                                        <p:strVal val="visible"/>
                                      </p:to>
                                    </p:set>
                                    <p:animEffect transition="in" filter="fade">
                                      <p:cBhvr>
                                        <p:cTn id="35" dur="500"/>
                                        <p:tgtEl>
                                          <p:spTgt spid="23"/>
                                        </p:tgtEl>
                                      </p:cBhvr>
                                    </p:animEffect>
                                  </p:childTnLst>
                                </p:cTn>
                              </p:par>
                            </p:childTnLst>
                          </p:cTn>
                        </p:par>
                        <p:par>
                          <p:cTn id="36" fill="hold">
                            <p:stCondLst>
                              <p:cond delay="3850"/>
                            </p:stCondLst>
                            <p:childTnLst>
                              <p:par>
                                <p:cTn id="37" presetID="10" presetClass="entr" presetSubtype="0" fill="hold" grpId="0" nodeType="afterEffect">
                                  <p:stCondLst>
                                    <p:cond delay="0"/>
                                  </p:stCondLst>
                                  <p:childTnLst>
                                    <p:set>
                                      <p:cBhvr>
                                        <p:cTn id="38" dur="1" fill="hold">
                                          <p:stCondLst>
                                            <p:cond delay="0"/>
                                          </p:stCondLst>
                                        </p:cTn>
                                        <p:tgtEl>
                                          <p:spTgt spid="24"/>
                                        </p:tgtEl>
                                        <p:attrNameLst>
                                          <p:attrName>style.visibility</p:attrName>
                                        </p:attrNameLst>
                                      </p:cBhvr>
                                      <p:to>
                                        <p:strVal val="visible"/>
                                      </p:to>
                                    </p:set>
                                    <p:animEffect transition="in" filter="fade">
                                      <p:cBhvr>
                                        <p:cTn id="39" dur="500"/>
                                        <p:tgtEl>
                                          <p:spTgt spid="24"/>
                                        </p:tgtEl>
                                      </p:cBhvr>
                                    </p:animEffect>
                                  </p:childTnLst>
                                </p:cTn>
                              </p:par>
                            </p:childTnLst>
                          </p:cTn>
                        </p:par>
                        <p:par>
                          <p:cTn id="40" fill="hold">
                            <p:stCondLst>
                              <p:cond delay="4350"/>
                            </p:stCondLst>
                            <p:childTnLst>
                              <p:par>
                                <p:cTn id="41" presetID="10" presetClass="entr" presetSubtype="0" fill="hold" grpId="0" nodeType="afterEffect">
                                  <p:stCondLst>
                                    <p:cond delay="0"/>
                                  </p:stCondLst>
                                  <p:childTnLst>
                                    <p:set>
                                      <p:cBhvr>
                                        <p:cTn id="42" dur="1" fill="hold">
                                          <p:stCondLst>
                                            <p:cond delay="0"/>
                                          </p:stCondLst>
                                        </p:cTn>
                                        <p:tgtEl>
                                          <p:spTgt spid="25"/>
                                        </p:tgtEl>
                                        <p:attrNameLst>
                                          <p:attrName>style.visibility</p:attrName>
                                        </p:attrNameLst>
                                      </p:cBhvr>
                                      <p:to>
                                        <p:strVal val="visible"/>
                                      </p:to>
                                    </p:set>
                                    <p:animEffect transition="in" filter="fade">
                                      <p:cBhvr>
                                        <p:cTn id="43"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P spid="18" grpId="0" bldLvl="0" animBg="1"/>
      <p:bldP spid="13" grpId="0" bldLvl="0" animBg="1"/>
      <p:bldP spid="14" grpId="0"/>
      <p:bldP spid="15" grpId="0" bldLvl="0" animBg="1"/>
      <p:bldP spid="21" grpId="0"/>
      <p:bldP spid="23" grpId="0" bldLvl="0" animBg="1"/>
      <p:bldP spid="24" grpId="0"/>
      <p:bldP spid="25"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矩形 26"/>
          <p:cNvSpPr/>
          <p:nvPr/>
        </p:nvSpPr>
        <p:spPr>
          <a:xfrm>
            <a:off x="0" y="5853880"/>
            <a:ext cx="12192000" cy="1066800"/>
          </a:xfrm>
          <a:prstGeom prst="rect">
            <a:avLst/>
          </a:prstGeom>
          <a:solidFill>
            <a:srgbClr val="19122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テキスト プレースホルダー 11"/>
          <p:cNvSpPr txBox="1"/>
          <p:nvPr/>
        </p:nvSpPr>
        <p:spPr>
          <a:xfrm>
            <a:off x="5986490" y="2219374"/>
            <a:ext cx="5173127" cy="49527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kumimoji="1" lang="ja-JP" altLang="en-US" sz="1800" dirty="0">
              <a:solidFill>
                <a:schemeClr val="tx2">
                  <a:lumMod val="60000"/>
                  <a:lumOff val="40000"/>
                </a:schemeClr>
              </a:solidFill>
              <a:cs typeface="+mn-ea"/>
              <a:sym typeface="+mn-lt"/>
            </a:endParaRPr>
          </a:p>
        </p:txBody>
      </p:sp>
      <p:sp>
        <p:nvSpPr>
          <p:cNvPr id="26" name="矩形 25"/>
          <p:cNvSpPr/>
          <p:nvPr/>
        </p:nvSpPr>
        <p:spPr>
          <a:xfrm>
            <a:off x="0" y="0"/>
            <a:ext cx="12192000" cy="1066800"/>
          </a:xfrm>
          <a:prstGeom prst="rect">
            <a:avLst/>
          </a:prstGeom>
          <a:solidFill>
            <a:srgbClr val="19122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文本框 9"/>
          <p:cNvSpPr txBox="1"/>
          <p:nvPr/>
        </p:nvSpPr>
        <p:spPr>
          <a:xfrm>
            <a:off x="6276454" y="1436088"/>
            <a:ext cx="5335730" cy="645160"/>
          </a:xfrm>
          <a:prstGeom prst="rect">
            <a:avLst/>
          </a:prstGeom>
          <a:noFill/>
        </p:spPr>
        <p:txBody>
          <a:bodyPr wrap="square">
            <a:spAutoFit/>
          </a:bodyPr>
          <a:lstStyle/>
          <a:p>
            <a:pPr algn="just"/>
            <a:r>
              <a:rPr lang="en-US" altLang="zh-CN" sz="3600" kern="100" dirty="0">
                <a:solidFill>
                  <a:schemeClr val="tx2"/>
                </a:solidFill>
                <a:effectLst/>
                <a:ea typeface="等线" panose="02010600030101010101" charset="-122"/>
                <a:cs typeface="Times New Roman" panose="02020603050405020304" pitchFamily="18" charset="0"/>
                <a:sym typeface="+mn-ea"/>
              </a:rPr>
              <a:t>Attention Mechanism</a:t>
            </a:r>
            <a:endParaRPr lang="en-US" altLang="zh-CN" sz="3600" kern="100" dirty="0">
              <a:solidFill>
                <a:schemeClr val="tx2"/>
              </a:solidFill>
              <a:effectLst/>
              <a:ea typeface="等线" panose="02010600030101010101" charset="-122"/>
              <a:cs typeface="Times New Roman" panose="02020603050405020304" pitchFamily="18" charset="0"/>
            </a:endParaRPr>
          </a:p>
        </p:txBody>
      </p:sp>
      <p:sp>
        <p:nvSpPr>
          <p:cNvPr id="17" name="TextBox 51"/>
          <p:cNvSpPr txBox="1"/>
          <p:nvPr/>
        </p:nvSpPr>
        <p:spPr>
          <a:xfrm>
            <a:off x="5649819" y="2359332"/>
            <a:ext cx="6542591" cy="1876425"/>
          </a:xfrm>
          <a:prstGeom prst="rect">
            <a:avLst/>
          </a:prstGeom>
          <a:noFill/>
        </p:spPr>
        <p:txBody>
          <a:bodyPr wrap="square" rtlCol="0">
            <a:spAutoFit/>
          </a:bodyPr>
          <a:lstStyle/>
          <a:p>
            <a:r>
              <a:rPr lang="en-US" altLang="zh-CN" sz="3600" b="1" dirty="0">
                <a:sym typeface="+mn-ea"/>
              </a:rPr>
              <a:t>T</a:t>
            </a:r>
            <a:r>
              <a:rPr lang="en-US" altLang="zh-CN" sz="2000" dirty="0">
                <a:sym typeface="+mn-ea"/>
              </a:rPr>
              <a:t>he Bidirectional LSTM used here generates a sequence of annotations (h1, h2,….., hTx) for each input sentence. All the vectors h1,h2.., etc., used in their work are basically the concatenation of forward and backward hidden states in the encoder.</a:t>
            </a:r>
            <a:endParaRPr lang="en-US" altLang="zh-CN" sz="2000" dirty="0">
              <a:sym typeface="+mn-ea"/>
            </a:endParaRPr>
          </a:p>
        </p:txBody>
      </p:sp>
      <p:pic>
        <p:nvPicPr>
          <p:cNvPr id="5" name="图片 5" descr="attention deep learning">
            <a:hlinkClick r:id="rId1"/>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835660" y="2788920"/>
            <a:ext cx="3947795" cy="1017270"/>
          </a:xfrm>
          <a:prstGeom prst="rect">
            <a:avLst/>
          </a:prstGeom>
          <a:noFill/>
          <a:ln>
            <a:noFill/>
          </a:ln>
        </p:spPr>
      </p:pic>
    </p:spTree>
  </p:cSld>
  <p:clrMapOvr>
    <a:masterClrMapping/>
  </p:clrMapOvr>
  <p:transition spd="slow" advClick="0" advTm="600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nodePh="1">
                                  <p:stCondLst>
                                    <p:cond delay="0"/>
                                  </p:stCondLst>
                                  <p:endCondLst>
                                    <p:cond evt="begin" delay="0">
                                      <p:tn val="5"/>
                                    </p:cond>
                                  </p:end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fade">
                                      <p:cBhvr>
                                        <p:cTn id="11"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7"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矩形 26"/>
          <p:cNvSpPr/>
          <p:nvPr/>
        </p:nvSpPr>
        <p:spPr>
          <a:xfrm>
            <a:off x="0" y="5853880"/>
            <a:ext cx="12192000" cy="1066800"/>
          </a:xfrm>
          <a:prstGeom prst="rect">
            <a:avLst/>
          </a:prstGeom>
          <a:solidFill>
            <a:srgbClr val="19122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テキスト プレースホルダー 11"/>
          <p:cNvSpPr txBox="1"/>
          <p:nvPr/>
        </p:nvSpPr>
        <p:spPr>
          <a:xfrm>
            <a:off x="5986490" y="2219374"/>
            <a:ext cx="5173127" cy="49527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kumimoji="1" lang="ja-JP" altLang="en-US" sz="1800" dirty="0">
              <a:solidFill>
                <a:schemeClr val="tx2">
                  <a:lumMod val="60000"/>
                  <a:lumOff val="40000"/>
                </a:schemeClr>
              </a:solidFill>
              <a:cs typeface="+mn-ea"/>
              <a:sym typeface="+mn-lt"/>
            </a:endParaRPr>
          </a:p>
        </p:txBody>
      </p:sp>
      <p:sp>
        <p:nvSpPr>
          <p:cNvPr id="26" name="矩形 25"/>
          <p:cNvSpPr/>
          <p:nvPr/>
        </p:nvSpPr>
        <p:spPr>
          <a:xfrm>
            <a:off x="0" y="0"/>
            <a:ext cx="12192000" cy="1066800"/>
          </a:xfrm>
          <a:prstGeom prst="rect">
            <a:avLst/>
          </a:prstGeom>
          <a:solidFill>
            <a:srgbClr val="19122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文本框 9"/>
          <p:cNvSpPr txBox="1"/>
          <p:nvPr/>
        </p:nvSpPr>
        <p:spPr>
          <a:xfrm>
            <a:off x="6276454" y="1436088"/>
            <a:ext cx="5335730" cy="645160"/>
          </a:xfrm>
          <a:prstGeom prst="rect">
            <a:avLst/>
          </a:prstGeom>
          <a:noFill/>
        </p:spPr>
        <p:txBody>
          <a:bodyPr wrap="square">
            <a:spAutoFit/>
          </a:bodyPr>
          <a:lstStyle/>
          <a:p>
            <a:pPr algn="just"/>
            <a:r>
              <a:rPr lang="en-US" altLang="zh-CN" sz="3600" kern="100" dirty="0">
                <a:solidFill>
                  <a:schemeClr val="tx2"/>
                </a:solidFill>
                <a:effectLst/>
                <a:ea typeface="等线" panose="02010600030101010101" charset="-122"/>
                <a:cs typeface="Times New Roman" panose="02020603050405020304" pitchFamily="18" charset="0"/>
                <a:sym typeface="+mn-ea"/>
              </a:rPr>
              <a:t>Attention Mechanism</a:t>
            </a:r>
            <a:endParaRPr lang="en-US" altLang="zh-CN" sz="3600" kern="100" dirty="0">
              <a:solidFill>
                <a:schemeClr val="tx2"/>
              </a:solidFill>
              <a:effectLst/>
              <a:ea typeface="等线" panose="02010600030101010101" charset="-122"/>
              <a:cs typeface="Times New Roman" panose="02020603050405020304" pitchFamily="18" charset="0"/>
            </a:endParaRPr>
          </a:p>
        </p:txBody>
      </p:sp>
      <p:sp>
        <p:nvSpPr>
          <p:cNvPr id="17" name="TextBox 51"/>
          <p:cNvSpPr txBox="1"/>
          <p:nvPr/>
        </p:nvSpPr>
        <p:spPr>
          <a:xfrm>
            <a:off x="5649595" y="2359025"/>
            <a:ext cx="6412230" cy="1568450"/>
          </a:xfrm>
          <a:prstGeom prst="rect">
            <a:avLst/>
          </a:prstGeom>
          <a:noFill/>
        </p:spPr>
        <p:txBody>
          <a:bodyPr wrap="square" rtlCol="0">
            <a:spAutoFit/>
          </a:bodyPr>
          <a:lstStyle/>
          <a:p>
            <a:r>
              <a:rPr lang="en-US" altLang="zh-CN" sz="3600" b="1" dirty="0">
                <a:sym typeface="+mn-ea"/>
              </a:rPr>
              <a:t>B</a:t>
            </a:r>
            <a:r>
              <a:rPr lang="en-US" altLang="zh-CN" sz="2000" dirty="0">
                <a:sym typeface="+mn-ea"/>
              </a:rPr>
              <a:t>ahdanau put emphasis on embeddings of all the words in the input (represented by hidden states) while creating the context vector. They did this by simply taking a weighted sum of the hidden states.</a:t>
            </a:r>
            <a:endParaRPr lang="en-US" altLang="zh-CN" sz="2000" dirty="0">
              <a:sym typeface="+mn-ea"/>
            </a:endParaRPr>
          </a:p>
        </p:txBody>
      </p:sp>
      <p:pic>
        <p:nvPicPr>
          <p:cNvPr id="16" name="图片 16">
            <a:hlinkClick r:id="rId1"/>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989330" y="2316480"/>
            <a:ext cx="3653155" cy="1653540"/>
          </a:xfrm>
          <a:prstGeom prst="rect">
            <a:avLst/>
          </a:prstGeom>
          <a:noFill/>
          <a:ln>
            <a:noFill/>
          </a:ln>
        </p:spPr>
      </p:pic>
    </p:spTree>
  </p:cSld>
  <p:clrMapOvr>
    <a:masterClrMapping/>
  </p:clrMapOvr>
  <p:transition spd="slow" advClick="0" advTm="600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nodePh="1">
                                  <p:stCondLst>
                                    <p:cond delay="0"/>
                                  </p:stCondLst>
                                  <p:endCondLst>
                                    <p:cond evt="begin" delay="0">
                                      <p:tn val="5"/>
                                    </p:cond>
                                  </p:end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fade">
                                      <p:cBhvr>
                                        <p:cTn id="11"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7"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矩形 26"/>
          <p:cNvSpPr/>
          <p:nvPr/>
        </p:nvSpPr>
        <p:spPr>
          <a:xfrm>
            <a:off x="0" y="5853880"/>
            <a:ext cx="12192000" cy="1066800"/>
          </a:xfrm>
          <a:prstGeom prst="rect">
            <a:avLst/>
          </a:prstGeom>
          <a:solidFill>
            <a:srgbClr val="19122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テキスト プレースホルダー 11"/>
          <p:cNvSpPr txBox="1"/>
          <p:nvPr/>
        </p:nvSpPr>
        <p:spPr>
          <a:xfrm>
            <a:off x="5986490" y="2219374"/>
            <a:ext cx="5173127" cy="49527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kumimoji="1" lang="ja-JP" altLang="en-US" sz="1800" dirty="0">
              <a:solidFill>
                <a:schemeClr val="tx2">
                  <a:lumMod val="60000"/>
                  <a:lumOff val="40000"/>
                </a:schemeClr>
              </a:solidFill>
              <a:cs typeface="+mn-ea"/>
              <a:sym typeface="+mn-lt"/>
            </a:endParaRPr>
          </a:p>
        </p:txBody>
      </p:sp>
      <p:sp>
        <p:nvSpPr>
          <p:cNvPr id="26" name="矩形 25"/>
          <p:cNvSpPr/>
          <p:nvPr/>
        </p:nvSpPr>
        <p:spPr>
          <a:xfrm>
            <a:off x="0" y="0"/>
            <a:ext cx="12192000" cy="1066800"/>
          </a:xfrm>
          <a:prstGeom prst="rect">
            <a:avLst/>
          </a:prstGeom>
          <a:solidFill>
            <a:srgbClr val="19122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文本框 9"/>
          <p:cNvSpPr txBox="1"/>
          <p:nvPr/>
        </p:nvSpPr>
        <p:spPr>
          <a:xfrm>
            <a:off x="6276454" y="1436088"/>
            <a:ext cx="5335730" cy="645160"/>
          </a:xfrm>
          <a:prstGeom prst="rect">
            <a:avLst/>
          </a:prstGeom>
          <a:noFill/>
        </p:spPr>
        <p:txBody>
          <a:bodyPr wrap="square">
            <a:spAutoFit/>
          </a:bodyPr>
          <a:lstStyle/>
          <a:p>
            <a:pPr algn="just"/>
            <a:r>
              <a:rPr lang="en-US" altLang="zh-CN" sz="3600" kern="100" dirty="0">
                <a:solidFill>
                  <a:schemeClr val="tx2"/>
                </a:solidFill>
                <a:effectLst/>
                <a:ea typeface="等线" panose="02010600030101010101" charset="-122"/>
                <a:cs typeface="Times New Roman" panose="02020603050405020304" pitchFamily="18" charset="0"/>
                <a:sym typeface="+mn-ea"/>
              </a:rPr>
              <a:t>Attention Mechanism</a:t>
            </a:r>
            <a:endParaRPr lang="en-US" altLang="zh-CN" sz="3600" kern="100" dirty="0">
              <a:solidFill>
                <a:schemeClr val="tx2"/>
              </a:solidFill>
              <a:effectLst/>
              <a:ea typeface="等线" panose="02010600030101010101" charset="-122"/>
              <a:cs typeface="Times New Roman" panose="02020603050405020304" pitchFamily="18" charset="0"/>
            </a:endParaRPr>
          </a:p>
        </p:txBody>
      </p:sp>
      <p:sp>
        <p:nvSpPr>
          <p:cNvPr id="17" name="TextBox 51"/>
          <p:cNvSpPr txBox="1"/>
          <p:nvPr/>
        </p:nvSpPr>
        <p:spPr>
          <a:xfrm>
            <a:off x="5649595" y="2359025"/>
            <a:ext cx="6412230" cy="1568450"/>
          </a:xfrm>
          <a:prstGeom prst="rect">
            <a:avLst/>
          </a:prstGeom>
          <a:noFill/>
        </p:spPr>
        <p:txBody>
          <a:bodyPr wrap="square" rtlCol="0">
            <a:spAutoFit/>
          </a:bodyPr>
          <a:lstStyle/>
          <a:p>
            <a:r>
              <a:rPr lang="en-US" altLang="zh-CN" sz="3600" b="1" dirty="0">
                <a:sym typeface="+mn-ea"/>
              </a:rPr>
              <a:t>eij</a:t>
            </a:r>
            <a:r>
              <a:rPr lang="en-US" altLang="zh-CN" sz="2000" dirty="0">
                <a:sym typeface="+mn-ea"/>
              </a:rPr>
              <a:t> is the output score of a feedforward neural network described by the function </a:t>
            </a:r>
            <a:r>
              <a:rPr lang="en-US" altLang="zh-CN" sz="2000" b="1" dirty="0">
                <a:sym typeface="+mn-ea"/>
              </a:rPr>
              <a:t>a </a:t>
            </a:r>
            <a:r>
              <a:rPr lang="en-US" altLang="zh-CN" sz="2000" dirty="0">
                <a:sym typeface="+mn-ea"/>
              </a:rPr>
              <a:t>that attempts to capture the alignment between input at </a:t>
            </a:r>
            <a:r>
              <a:rPr lang="en-US" altLang="zh-CN" sz="2000" b="1" dirty="0">
                <a:sym typeface="+mn-ea"/>
              </a:rPr>
              <a:t>j</a:t>
            </a:r>
            <a:r>
              <a:rPr lang="en-US" altLang="zh-CN" sz="2000" dirty="0">
                <a:sym typeface="+mn-ea"/>
              </a:rPr>
              <a:t> and output at </a:t>
            </a:r>
            <a:r>
              <a:rPr lang="en-US" altLang="zh-CN" sz="2000" b="1" dirty="0">
                <a:sym typeface="+mn-ea"/>
              </a:rPr>
              <a:t>i</a:t>
            </a:r>
            <a:r>
              <a:rPr lang="en-US" altLang="zh-CN" sz="2000" dirty="0">
                <a:sym typeface="+mn-ea"/>
              </a:rPr>
              <a:t>.</a:t>
            </a:r>
            <a:endParaRPr lang="en-US" altLang="zh-CN" sz="2000" dirty="0">
              <a:sym typeface="+mn-ea"/>
            </a:endParaRPr>
          </a:p>
        </p:txBody>
      </p:sp>
      <p:pic>
        <p:nvPicPr>
          <p:cNvPr id="15" name="图片 15" descr="attention deep learning">
            <a:hlinkClick r:id="rId1"/>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565150" y="2027555"/>
            <a:ext cx="4785360" cy="1475740"/>
          </a:xfrm>
          <a:prstGeom prst="rect">
            <a:avLst/>
          </a:prstGeom>
          <a:noFill/>
          <a:ln>
            <a:noFill/>
          </a:ln>
        </p:spPr>
      </p:pic>
      <p:pic>
        <p:nvPicPr>
          <p:cNvPr id="23" name="图片 23">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a:xfrm>
            <a:off x="686435" y="3503295"/>
            <a:ext cx="3974465" cy="889000"/>
          </a:xfrm>
          <a:prstGeom prst="rect">
            <a:avLst/>
          </a:prstGeom>
          <a:noFill/>
          <a:ln>
            <a:noFill/>
          </a:ln>
        </p:spPr>
      </p:pic>
    </p:spTree>
  </p:cSld>
  <p:clrMapOvr>
    <a:masterClrMapping/>
  </p:clrMapOvr>
  <p:transition spd="slow" advClick="0" advTm="600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nodePh="1">
                                  <p:stCondLst>
                                    <p:cond delay="0"/>
                                  </p:stCondLst>
                                  <p:endCondLst>
                                    <p:cond evt="begin" delay="0">
                                      <p:tn val="5"/>
                                    </p:cond>
                                  </p:end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fade">
                                      <p:cBhvr>
                                        <p:cTn id="11"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7"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矩形 26"/>
          <p:cNvSpPr/>
          <p:nvPr/>
        </p:nvSpPr>
        <p:spPr>
          <a:xfrm>
            <a:off x="0" y="5791015"/>
            <a:ext cx="12192000" cy="1066800"/>
          </a:xfrm>
          <a:prstGeom prst="rect">
            <a:avLst/>
          </a:prstGeom>
          <a:solidFill>
            <a:srgbClr val="19122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テキスト プレースホルダー 11"/>
          <p:cNvSpPr txBox="1"/>
          <p:nvPr/>
        </p:nvSpPr>
        <p:spPr>
          <a:xfrm>
            <a:off x="5986490" y="2219374"/>
            <a:ext cx="5173127" cy="49527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kumimoji="1" lang="ja-JP" altLang="en-US" sz="1800" dirty="0">
              <a:solidFill>
                <a:schemeClr val="tx2">
                  <a:lumMod val="60000"/>
                  <a:lumOff val="40000"/>
                </a:schemeClr>
              </a:solidFill>
              <a:cs typeface="+mn-ea"/>
              <a:sym typeface="+mn-lt"/>
            </a:endParaRPr>
          </a:p>
        </p:txBody>
      </p:sp>
      <p:sp>
        <p:nvSpPr>
          <p:cNvPr id="26" name="矩形 25"/>
          <p:cNvSpPr/>
          <p:nvPr/>
        </p:nvSpPr>
        <p:spPr>
          <a:xfrm>
            <a:off x="0" y="0"/>
            <a:ext cx="12192000" cy="1066800"/>
          </a:xfrm>
          <a:prstGeom prst="rect">
            <a:avLst/>
          </a:prstGeom>
          <a:solidFill>
            <a:srgbClr val="19122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pic>
        <p:nvPicPr>
          <p:cNvPr id="9" name="图片占位符 5"/>
          <p:cNvPicPr>
            <a:picLocks noChangeAspect="1"/>
          </p:cNvPicPr>
          <p:nvPr/>
        </p:nvPicPr>
        <p:blipFill>
          <a:blip r:embed="rId1" cstate="screen"/>
          <a:srcRect/>
          <a:stretch>
            <a:fillRect/>
          </a:stretch>
        </p:blipFill>
        <p:spPr>
          <a:xfrm>
            <a:off x="1200708" y="1198726"/>
            <a:ext cx="3603625" cy="3603625"/>
          </a:xfrm>
          <a:prstGeom prst="ellipse">
            <a:avLst/>
          </a:prstGeom>
          <a:effectLst>
            <a:outerShdw blurRad="50800" dist="50800" dir="5400000" algn="ctr" rotWithShape="0">
              <a:srgbClr val="000000">
                <a:alpha val="97000"/>
              </a:srgbClr>
            </a:outerShdw>
          </a:effectLst>
        </p:spPr>
      </p:pic>
      <p:sp>
        <p:nvSpPr>
          <p:cNvPr id="10" name="文本框 9"/>
          <p:cNvSpPr txBox="1"/>
          <p:nvPr/>
        </p:nvSpPr>
        <p:spPr>
          <a:xfrm>
            <a:off x="5917353" y="1866844"/>
            <a:ext cx="5242264" cy="645160"/>
          </a:xfrm>
          <a:prstGeom prst="rect">
            <a:avLst/>
          </a:prstGeom>
          <a:noFill/>
        </p:spPr>
        <p:txBody>
          <a:bodyPr wrap="square">
            <a:spAutoFit/>
          </a:bodyPr>
          <a:lstStyle/>
          <a:p>
            <a:r>
              <a:rPr lang="en-US" altLang="zh-CN" sz="3600" dirty="0">
                <a:solidFill>
                  <a:schemeClr val="tx2"/>
                </a:solidFill>
                <a:latin typeface="+mn-lt"/>
              </a:rPr>
              <a:t>Questions</a:t>
            </a:r>
            <a:endParaRPr lang="en-US" altLang="zh-CN" sz="3600" dirty="0">
              <a:solidFill>
                <a:schemeClr val="tx2"/>
              </a:solidFill>
              <a:latin typeface="+mn-lt"/>
            </a:endParaRPr>
          </a:p>
        </p:txBody>
      </p:sp>
      <p:sp>
        <p:nvSpPr>
          <p:cNvPr id="7" name="TextBox 16"/>
          <p:cNvSpPr txBox="1"/>
          <p:nvPr/>
        </p:nvSpPr>
        <p:spPr>
          <a:xfrm>
            <a:off x="5269092" y="3067124"/>
            <a:ext cx="6269366" cy="1014730"/>
          </a:xfrm>
          <a:prstGeom prst="rect">
            <a:avLst/>
          </a:prstGeom>
          <a:noFill/>
        </p:spPr>
        <p:txBody>
          <a:bodyPr wrap="square" rtlCol="0">
            <a:spAutoFit/>
          </a:bodyPr>
          <a:lstStyle/>
          <a:p>
            <a:r>
              <a:rPr lang="en-US" altLang="zh-CN" sz="2000" dirty="0">
                <a:sym typeface="+mn-ea"/>
              </a:rPr>
              <a:t>1.What are the principles of these algorithms？</a:t>
            </a:r>
            <a:endParaRPr lang="en-US" altLang="zh-CN" sz="2000" dirty="0"/>
          </a:p>
          <a:p>
            <a:r>
              <a:rPr lang="en-US" altLang="zh-CN" sz="2000" dirty="0">
                <a:sym typeface="+mn-ea"/>
              </a:rPr>
              <a:t>2.Why are we choosing these algorithms?</a:t>
            </a:r>
            <a:endParaRPr lang="en-US" altLang="zh-CN" sz="2000" dirty="0"/>
          </a:p>
          <a:p>
            <a:r>
              <a:rPr lang="en-US" altLang="zh-CN" sz="2000" dirty="0">
                <a:sym typeface="+mn-ea"/>
              </a:rPr>
              <a:t>3.How would we apply them into our chatbot?</a:t>
            </a:r>
            <a:endParaRPr lang="en-US" altLang="zh-CN" sz="2000" dirty="0">
              <a:sym typeface="+mn-ea"/>
            </a:endParaRPr>
          </a:p>
        </p:txBody>
      </p:sp>
    </p:spTree>
  </p:cSld>
  <p:clrMapOvr>
    <a:masterClrMapping/>
  </p:clrMapOvr>
  <p:transition spd="slow" advClick="0" advTm="600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nodePh="1">
                                  <p:stCondLst>
                                    <p:cond delay="0"/>
                                  </p:stCondLst>
                                  <p:endCondLst>
                                    <p:cond evt="begin" delay="0">
                                      <p:tn val="5"/>
                                    </p:cond>
                                  </p:end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53" presetClass="entr" presetSubtype="16"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p:cTn id="11" dur="500" fill="hold"/>
                                        <p:tgtEl>
                                          <p:spTgt spid="9"/>
                                        </p:tgtEl>
                                        <p:attrNameLst>
                                          <p:attrName>ppt_w</p:attrName>
                                        </p:attrNameLst>
                                      </p:cBhvr>
                                      <p:tavLst>
                                        <p:tav tm="0">
                                          <p:val>
                                            <p:fltVal val="0"/>
                                          </p:val>
                                        </p:tav>
                                        <p:tav tm="100000">
                                          <p:val>
                                            <p:strVal val="#ppt_w"/>
                                          </p:val>
                                        </p:tav>
                                      </p:tavLst>
                                    </p:anim>
                                    <p:anim calcmode="lin" valueType="num">
                                      <p:cBhvr>
                                        <p:cTn id="12" dur="500" fill="hold"/>
                                        <p:tgtEl>
                                          <p:spTgt spid="9"/>
                                        </p:tgtEl>
                                        <p:attrNameLst>
                                          <p:attrName>ppt_h</p:attrName>
                                        </p:attrNameLst>
                                      </p:cBhvr>
                                      <p:tavLst>
                                        <p:tav tm="0">
                                          <p:val>
                                            <p:fltVal val="0"/>
                                          </p:val>
                                        </p:tav>
                                        <p:tav tm="100000">
                                          <p:val>
                                            <p:strVal val="#ppt_h"/>
                                          </p:val>
                                        </p:tav>
                                      </p:tavLst>
                                    </p:anim>
                                    <p:animEffect transition="in" filter="fade">
                                      <p:cBhvr>
                                        <p:cTn id="13" dur="500"/>
                                        <p:tgtEl>
                                          <p:spTgt spid="9"/>
                                        </p:tgtEl>
                                      </p:cBhvr>
                                    </p:animEffect>
                                  </p:childTnLst>
                                </p:cTn>
                              </p:par>
                            </p:childTnLst>
                          </p:cTn>
                        </p:par>
                        <p:par>
                          <p:cTn id="14" fill="hold">
                            <p:stCondLst>
                              <p:cond delay="1000"/>
                            </p:stCondLst>
                            <p:childTnLst>
                              <p:par>
                                <p:cTn id="15" presetID="10" presetClass="entr" presetSubtype="0" fill="hold" grpId="0" nodeType="after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矩形 26"/>
          <p:cNvSpPr/>
          <p:nvPr/>
        </p:nvSpPr>
        <p:spPr>
          <a:xfrm>
            <a:off x="0" y="5853880"/>
            <a:ext cx="12192000" cy="1066800"/>
          </a:xfrm>
          <a:prstGeom prst="rect">
            <a:avLst/>
          </a:prstGeom>
          <a:solidFill>
            <a:srgbClr val="19122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テキスト プレースホルダー 11"/>
          <p:cNvSpPr txBox="1"/>
          <p:nvPr/>
        </p:nvSpPr>
        <p:spPr>
          <a:xfrm>
            <a:off x="5986490" y="2219374"/>
            <a:ext cx="5173127" cy="49527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kumimoji="1" lang="ja-JP" altLang="en-US" sz="1800" dirty="0">
              <a:solidFill>
                <a:schemeClr val="tx2">
                  <a:lumMod val="60000"/>
                  <a:lumOff val="40000"/>
                </a:schemeClr>
              </a:solidFill>
              <a:cs typeface="+mn-ea"/>
              <a:sym typeface="+mn-lt"/>
            </a:endParaRPr>
          </a:p>
        </p:txBody>
      </p:sp>
      <p:sp>
        <p:nvSpPr>
          <p:cNvPr id="26" name="矩形 25"/>
          <p:cNvSpPr/>
          <p:nvPr/>
        </p:nvSpPr>
        <p:spPr>
          <a:xfrm>
            <a:off x="0" y="0"/>
            <a:ext cx="12192000" cy="1066800"/>
          </a:xfrm>
          <a:prstGeom prst="rect">
            <a:avLst/>
          </a:prstGeom>
          <a:solidFill>
            <a:srgbClr val="19122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207472" y="1316078"/>
            <a:ext cx="7211685" cy="2301862"/>
          </a:xfrm>
          <a:prstGeom prst="rect">
            <a:avLst/>
          </a:prstGeom>
        </p:spPr>
      </p:pic>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280" y="3880281"/>
            <a:ext cx="12123720" cy="1940167"/>
          </a:xfrm>
          <a:prstGeom prst="rect">
            <a:avLst/>
          </a:prstGeom>
        </p:spPr>
      </p:pic>
    </p:spTree>
  </p:cSld>
  <p:clrMapOvr>
    <a:masterClrMapping/>
  </p:clrMapOvr>
  <p:transition spd="slow" advClick="0" advTm="600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nodePh="1">
                                  <p:stCondLst>
                                    <p:cond delay="0"/>
                                  </p:stCondLst>
                                  <p:endCondLst>
                                    <p:cond evt="begin" delay="0">
                                      <p:tn val="5"/>
                                    </p:cond>
                                  </p:end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3662837" cy="6858000"/>
          </a:xfrm>
          <a:prstGeom prst="rect">
            <a:avLst/>
          </a:prstGeom>
          <a:solidFill>
            <a:srgbClr val="19122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5" name="组合 4"/>
          <p:cNvGrpSpPr/>
          <p:nvPr/>
        </p:nvGrpSpPr>
        <p:grpSpPr>
          <a:xfrm>
            <a:off x="4570629" y="1154646"/>
            <a:ext cx="4975905" cy="4044676"/>
            <a:chOff x="3419378" y="1186543"/>
            <a:chExt cx="4975905" cy="4044676"/>
          </a:xfrm>
        </p:grpSpPr>
        <p:sp>
          <p:nvSpPr>
            <p:cNvPr id="6" name="椭圆 5"/>
            <p:cNvSpPr/>
            <p:nvPr/>
          </p:nvSpPr>
          <p:spPr>
            <a:xfrm>
              <a:off x="3419378" y="1186543"/>
              <a:ext cx="4044693" cy="4044676"/>
            </a:xfrm>
            <a:prstGeom prst="ellipse">
              <a:avLst/>
            </a:prstGeom>
            <a:gradFill flip="none" rotWithShape="1">
              <a:gsLst>
                <a:gs pos="0">
                  <a:srgbClr val="B5F4F9"/>
                </a:gs>
                <a:gs pos="100000">
                  <a:srgbClr val="369AC5"/>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7" name="组合 6"/>
            <p:cNvGrpSpPr/>
            <p:nvPr/>
          </p:nvGrpSpPr>
          <p:grpSpPr>
            <a:xfrm>
              <a:off x="4218819" y="1928522"/>
              <a:ext cx="4176464" cy="1994040"/>
              <a:chOff x="4977781" y="2067920"/>
              <a:chExt cx="4176464" cy="1994040"/>
            </a:xfrm>
          </p:grpSpPr>
          <p:sp>
            <p:nvSpPr>
              <p:cNvPr id="8" name="TextBox 48"/>
              <p:cNvSpPr txBox="1"/>
              <p:nvPr/>
            </p:nvSpPr>
            <p:spPr>
              <a:xfrm>
                <a:off x="4977781" y="3138630"/>
                <a:ext cx="4176464" cy="923330"/>
              </a:xfrm>
              <a:prstGeom prst="rect">
                <a:avLst/>
              </a:prstGeom>
              <a:noFill/>
            </p:spPr>
            <p:txBody>
              <a:bodyPr wrap="square" lIns="0" tIns="0" rIns="0" bIns="0" rtlCol="0">
                <a:spAutoFit/>
              </a:bodyPr>
              <a:lstStyle/>
              <a:p>
                <a:r>
                  <a:rPr lang="en-US" altLang="zh-CN" sz="6000" b="1" dirty="0">
                    <a:solidFill>
                      <a:srgbClr val="19122F"/>
                    </a:solidFill>
                    <a:cs typeface="+mn-ea"/>
                    <a:sym typeface="+mn-lt"/>
                  </a:rPr>
                  <a:t>Part III</a:t>
                </a:r>
                <a:endParaRPr lang="en-GB" altLang="zh-CN" sz="6000" b="1" dirty="0">
                  <a:solidFill>
                    <a:srgbClr val="19122F"/>
                  </a:solidFill>
                  <a:cs typeface="+mn-ea"/>
                  <a:sym typeface="+mn-lt"/>
                </a:endParaRPr>
              </a:p>
            </p:txBody>
          </p:sp>
          <p:sp>
            <p:nvSpPr>
              <p:cNvPr id="10" name="TextBox 48"/>
              <p:cNvSpPr txBox="1"/>
              <p:nvPr/>
            </p:nvSpPr>
            <p:spPr>
              <a:xfrm>
                <a:off x="5581427" y="2067920"/>
                <a:ext cx="1484586" cy="1231106"/>
              </a:xfrm>
              <a:prstGeom prst="rect">
                <a:avLst/>
              </a:prstGeom>
              <a:noFill/>
            </p:spPr>
            <p:txBody>
              <a:bodyPr wrap="square" lIns="0" tIns="0" rIns="0" bIns="0" rtlCol="0">
                <a:spAutoFit/>
              </a:bodyPr>
              <a:lstStyle/>
              <a:p>
                <a:r>
                  <a:rPr lang="en-US" altLang="zh-CN" sz="8000" b="1" dirty="0">
                    <a:solidFill>
                      <a:schemeClr val="tx1">
                        <a:lumMod val="75000"/>
                        <a:lumOff val="25000"/>
                      </a:schemeClr>
                    </a:solidFill>
                    <a:cs typeface="+mn-ea"/>
                    <a:sym typeface="+mn-lt"/>
                  </a:rPr>
                  <a:t>03</a:t>
                </a:r>
                <a:endParaRPr lang="en-GB" altLang="zh-CN" sz="8000" b="1" dirty="0">
                  <a:solidFill>
                    <a:schemeClr val="tx1">
                      <a:lumMod val="75000"/>
                      <a:lumOff val="25000"/>
                    </a:schemeClr>
                  </a:solidFill>
                  <a:cs typeface="+mn-ea"/>
                  <a:sym typeface="+mn-lt"/>
                </a:endParaRPr>
              </a:p>
            </p:txBody>
          </p:sp>
        </p:grpSp>
      </p:grpSp>
    </p:spTree>
  </p:cSld>
  <p:clrMapOvr>
    <a:masterClrMapping/>
  </p:clrMapOvr>
  <p:transition spd="slow" advClick="0" advTm="300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矩形 26"/>
          <p:cNvSpPr/>
          <p:nvPr/>
        </p:nvSpPr>
        <p:spPr>
          <a:xfrm>
            <a:off x="0" y="5853880"/>
            <a:ext cx="12192000" cy="1066800"/>
          </a:xfrm>
          <a:prstGeom prst="rect">
            <a:avLst/>
          </a:prstGeom>
          <a:solidFill>
            <a:srgbClr val="19122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テキスト プレースホルダー 11"/>
          <p:cNvSpPr txBox="1"/>
          <p:nvPr/>
        </p:nvSpPr>
        <p:spPr>
          <a:xfrm>
            <a:off x="5986490" y="2219374"/>
            <a:ext cx="5173127" cy="49527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kumimoji="1" lang="ja-JP" altLang="en-US" sz="1800" dirty="0">
              <a:solidFill>
                <a:schemeClr val="tx2">
                  <a:lumMod val="60000"/>
                  <a:lumOff val="40000"/>
                </a:schemeClr>
              </a:solidFill>
              <a:cs typeface="+mn-ea"/>
              <a:sym typeface="+mn-lt"/>
            </a:endParaRPr>
          </a:p>
        </p:txBody>
      </p:sp>
      <p:sp>
        <p:nvSpPr>
          <p:cNvPr id="26" name="矩形 25"/>
          <p:cNvSpPr/>
          <p:nvPr/>
        </p:nvSpPr>
        <p:spPr>
          <a:xfrm>
            <a:off x="0" y="0"/>
            <a:ext cx="12192000" cy="1066800"/>
          </a:xfrm>
          <a:prstGeom prst="rect">
            <a:avLst/>
          </a:prstGeom>
          <a:solidFill>
            <a:srgbClr val="19122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文本框 9"/>
          <p:cNvSpPr txBox="1"/>
          <p:nvPr/>
        </p:nvSpPr>
        <p:spPr>
          <a:xfrm>
            <a:off x="6276454" y="1436088"/>
            <a:ext cx="5335730" cy="645160"/>
          </a:xfrm>
          <a:prstGeom prst="rect">
            <a:avLst/>
          </a:prstGeom>
          <a:noFill/>
        </p:spPr>
        <p:txBody>
          <a:bodyPr wrap="square">
            <a:spAutoFit/>
          </a:bodyPr>
          <a:lstStyle/>
          <a:p>
            <a:pPr algn="just"/>
            <a:r>
              <a:rPr lang="en-US" altLang="en-MY" sz="3600" i="0" dirty="0" err="1">
                <a:solidFill>
                  <a:schemeClr val="tx2"/>
                </a:solidFill>
                <a:effectLst/>
              </a:rPr>
              <a:t>Application</a:t>
            </a:r>
            <a:endParaRPr lang="en-US" altLang="en-MY" sz="3600" i="0" dirty="0" err="1">
              <a:solidFill>
                <a:schemeClr val="tx2"/>
              </a:solidFill>
              <a:effectLst/>
            </a:endParaRPr>
          </a:p>
        </p:txBody>
      </p:sp>
      <p:sp>
        <p:nvSpPr>
          <p:cNvPr id="17" name="TextBox 51"/>
          <p:cNvSpPr txBox="1"/>
          <p:nvPr/>
        </p:nvSpPr>
        <p:spPr>
          <a:xfrm>
            <a:off x="5504404" y="2359332"/>
            <a:ext cx="6542591" cy="1568450"/>
          </a:xfrm>
          <a:prstGeom prst="rect">
            <a:avLst/>
          </a:prstGeom>
          <a:noFill/>
        </p:spPr>
        <p:txBody>
          <a:bodyPr wrap="square" rtlCol="0">
            <a:spAutoFit/>
          </a:bodyPr>
          <a:lstStyle/>
          <a:p>
            <a:r>
              <a:rPr lang="en-US" sz="3600" b="1"/>
              <a:t>I</a:t>
            </a:r>
            <a:r>
              <a:rPr lang="en-US" sz="2000"/>
              <a:t>n order to build a chatbot that will provide you with the information you need in the most concise way possible</a:t>
            </a:r>
            <a:r>
              <a:rPr sz="2000"/>
              <a:t>. So we found an existing chatbot with similar properties called Medwhat. </a:t>
            </a:r>
            <a:endParaRPr sz="2000"/>
          </a:p>
        </p:txBody>
      </p:sp>
      <p:pic>
        <p:nvPicPr>
          <p:cNvPr id="1026" name="Image1"/>
          <p:cNvPicPr/>
          <p:nvPr/>
        </p:nvPicPr>
        <p:blipFill>
          <a:blip r:embed="rId1" cstate="print"/>
          <a:srcRect/>
          <a:stretch>
            <a:fillRect/>
          </a:stretch>
        </p:blipFill>
        <p:spPr>
          <a:xfrm>
            <a:off x="635" y="1504950"/>
            <a:ext cx="5586095" cy="3984625"/>
          </a:xfrm>
          <a:prstGeom prst="rect">
            <a:avLst/>
          </a:prstGeom>
        </p:spPr>
      </p:pic>
    </p:spTree>
  </p:cSld>
  <p:clrMapOvr>
    <a:masterClrMapping/>
  </p:clrMapOvr>
  <p:transition spd="slow" advClick="0" advTm="600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nodePh="1">
                                  <p:stCondLst>
                                    <p:cond delay="0"/>
                                  </p:stCondLst>
                                  <p:endCondLst>
                                    <p:cond evt="begin" delay="0">
                                      <p:tn val="5"/>
                                    </p:cond>
                                  </p:end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fade">
                                      <p:cBhvr>
                                        <p:cTn id="11"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7"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矩形 26"/>
          <p:cNvSpPr/>
          <p:nvPr/>
        </p:nvSpPr>
        <p:spPr>
          <a:xfrm>
            <a:off x="0" y="5853880"/>
            <a:ext cx="12192000" cy="1066800"/>
          </a:xfrm>
          <a:prstGeom prst="rect">
            <a:avLst/>
          </a:prstGeom>
          <a:solidFill>
            <a:srgbClr val="19122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テキスト プレースホルダー 11"/>
          <p:cNvSpPr txBox="1"/>
          <p:nvPr/>
        </p:nvSpPr>
        <p:spPr>
          <a:xfrm>
            <a:off x="5986490" y="2219374"/>
            <a:ext cx="5173127" cy="49527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kumimoji="1" lang="ja-JP" altLang="en-US" sz="1800" dirty="0">
              <a:solidFill>
                <a:schemeClr val="tx2">
                  <a:lumMod val="60000"/>
                  <a:lumOff val="40000"/>
                </a:schemeClr>
              </a:solidFill>
              <a:cs typeface="+mn-ea"/>
              <a:sym typeface="+mn-lt"/>
            </a:endParaRPr>
          </a:p>
        </p:txBody>
      </p:sp>
      <p:sp>
        <p:nvSpPr>
          <p:cNvPr id="26" name="矩形 25"/>
          <p:cNvSpPr/>
          <p:nvPr/>
        </p:nvSpPr>
        <p:spPr>
          <a:xfrm>
            <a:off x="0" y="0"/>
            <a:ext cx="12192000" cy="1066800"/>
          </a:xfrm>
          <a:prstGeom prst="rect">
            <a:avLst/>
          </a:prstGeom>
          <a:solidFill>
            <a:srgbClr val="19122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文本框 9"/>
          <p:cNvSpPr txBox="1"/>
          <p:nvPr/>
        </p:nvSpPr>
        <p:spPr>
          <a:xfrm>
            <a:off x="6276454" y="1436088"/>
            <a:ext cx="5335730" cy="1200329"/>
          </a:xfrm>
          <a:prstGeom prst="rect">
            <a:avLst/>
          </a:prstGeom>
          <a:noFill/>
        </p:spPr>
        <p:txBody>
          <a:bodyPr wrap="square">
            <a:spAutoFit/>
          </a:bodyPr>
          <a:lstStyle/>
          <a:p>
            <a:pPr algn="l"/>
            <a:r>
              <a:rPr lang="en-MY" altLang="zh-CN" sz="3600" i="0" dirty="0" err="1">
                <a:solidFill>
                  <a:schemeClr val="tx2"/>
                </a:solidFill>
                <a:effectLst/>
              </a:rPr>
              <a:t>MedWhat</a:t>
            </a:r>
            <a:endParaRPr lang="en-MY" altLang="zh-CN" sz="3600" i="0" dirty="0">
              <a:solidFill>
                <a:schemeClr val="tx2"/>
              </a:solidFill>
              <a:effectLst/>
            </a:endParaRPr>
          </a:p>
          <a:p>
            <a:pPr algn="just"/>
            <a:endParaRPr lang="zh-CN" altLang="zh-CN" sz="3600" kern="100" dirty="0">
              <a:solidFill>
                <a:schemeClr val="tx2"/>
              </a:solidFill>
              <a:effectLst/>
              <a:ea typeface="等线" panose="02010600030101010101" charset="-122"/>
              <a:cs typeface="Times New Roman" panose="02020603050405020304" pitchFamily="18" charset="0"/>
            </a:endParaRPr>
          </a:p>
        </p:txBody>
      </p:sp>
      <p:sp>
        <p:nvSpPr>
          <p:cNvPr id="17" name="TextBox 51"/>
          <p:cNvSpPr txBox="1"/>
          <p:nvPr/>
        </p:nvSpPr>
        <p:spPr>
          <a:xfrm>
            <a:off x="5504404" y="2359332"/>
            <a:ext cx="6542591" cy="3107690"/>
          </a:xfrm>
          <a:prstGeom prst="rect">
            <a:avLst/>
          </a:prstGeom>
          <a:noFill/>
        </p:spPr>
        <p:txBody>
          <a:bodyPr wrap="square" rtlCol="0">
            <a:spAutoFit/>
          </a:bodyPr>
          <a:lstStyle/>
          <a:p>
            <a:r>
              <a:rPr sz="3600" b="1"/>
              <a:t>M</a:t>
            </a:r>
            <a:r>
              <a:rPr sz="2000"/>
              <a:t>edwhat is a chatbot actually inspired us on our idea to apply our project to share about preventive measures against COVID-19 and about vaccination. Medwhat answers medical and health questions for consumers and doctors instantly. The answers are provided by an intelligent super-computer that learns about medicine everyday and over time about your health record and medical questions history.</a:t>
            </a:r>
            <a:endParaRPr sz="2000"/>
          </a:p>
        </p:txBody>
      </p:sp>
      <p:pic>
        <p:nvPicPr>
          <p:cNvPr id="3" name="图片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05765" y="2016125"/>
            <a:ext cx="4883785" cy="3137535"/>
          </a:xfrm>
          <a:prstGeom prst="rect">
            <a:avLst/>
          </a:prstGeom>
        </p:spPr>
      </p:pic>
    </p:spTree>
  </p:cSld>
  <p:clrMapOvr>
    <a:masterClrMapping/>
  </p:clrMapOvr>
  <p:transition spd="slow" advClick="0" advTm="600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nodePh="1">
                                  <p:stCondLst>
                                    <p:cond delay="0"/>
                                  </p:stCondLst>
                                  <p:endCondLst>
                                    <p:cond evt="begin" delay="0">
                                      <p:tn val="5"/>
                                    </p:cond>
                                  </p:end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fade">
                                      <p:cBhvr>
                                        <p:cTn id="11"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7"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矩形 26"/>
          <p:cNvSpPr/>
          <p:nvPr/>
        </p:nvSpPr>
        <p:spPr>
          <a:xfrm>
            <a:off x="0" y="5853880"/>
            <a:ext cx="12192000" cy="1066800"/>
          </a:xfrm>
          <a:prstGeom prst="rect">
            <a:avLst/>
          </a:prstGeom>
          <a:solidFill>
            <a:srgbClr val="19122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テキスト プレースホルダー 11"/>
          <p:cNvSpPr txBox="1"/>
          <p:nvPr/>
        </p:nvSpPr>
        <p:spPr>
          <a:xfrm>
            <a:off x="5986490" y="2219374"/>
            <a:ext cx="5173127" cy="49527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kumimoji="1" lang="ja-JP" altLang="en-US" sz="1800" dirty="0">
              <a:solidFill>
                <a:schemeClr val="tx2">
                  <a:lumMod val="60000"/>
                  <a:lumOff val="40000"/>
                </a:schemeClr>
              </a:solidFill>
              <a:cs typeface="+mn-ea"/>
              <a:sym typeface="+mn-lt"/>
            </a:endParaRPr>
          </a:p>
        </p:txBody>
      </p:sp>
      <p:sp>
        <p:nvSpPr>
          <p:cNvPr id="26" name="矩形 25"/>
          <p:cNvSpPr/>
          <p:nvPr/>
        </p:nvSpPr>
        <p:spPr>
          <a:xfrm>
            <a:off x="0" y="0"/>
            <a:ext cx="12192000" cy="1066800"/>
          </a:xfrm>
          <a:prstGeom prst="rect">
            <a:avLst/>
          </a:prstGeom>
          <a:solidFill>
            <a:srgbClr val="19122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文本框 9"/>
          <p:cNvSpPr txBox="1"/>
          <p:nvPr/>
        </p:nvSpPr>
        <p:spPr>
          <a:xfrm>
            <a:off x="6276454" y="1436088"/>
            <a:ext cx="5335730" cy="1200329"/>
          </a:xfrm>
          <a:prstGeom prst="rect">
            <a:avLst/>
          </a:prstGeom>
          <a:noFill/>
        </p:spPr>
        <p:txBody>
          <a:bodyPr wrap="square">
            <a:spAutoFit/>
          </a:bodyPr>
          <a:lstStyle/>
          <a:p>
            <a:pPr algn="l"/>
            <a:r>
              <a:rPr lang="en-MY" altLang="zh-CN" sz="3600" i="0" dirty="0" err="1">
                <a:solidFill>
                  <a:schemeClr val="tx2"/>
                </a:solidFill>
                <a:effectLst/>
              </a:rPr>
              <a:t>MedWhat</a:t>
            </a:r>
            <a:endParaRPr lang="en-MY" altLang="zh-CN" sz="3600" i="0" dirty="0">
              <a:solidFill>
                <a:schemeClr val="tx2"/>
              </a:solidFill>
              <a:effectLst/>
            </a:endParaRPr>
          </a:p>
          <a:p>
            <a:pPr algn="just"/>
            <a:endParaRPr lang="zh-CN" altLang="zh-CN" sz="3600" kern="100" dirty="0">
              <a:solidFill>
                <a:schemeClr val="tx2"/>
              </a:solidFill>
              <a:effectLst/>
              <a:ea typeface="等线" panose="02010600030101010101" charset="-122"/>
              <a:cs typeface="Times New Roman" panose="02020603050405020304" pitchFamily="18" charset="0"/>
            </a:endParaRPr>
          </a:p>
        </p:txBody>
      </p:sp>
      <p:sp>
        <p:nvSpPr>
          <p:cNvPr id="17" name="TextBox 51"/>
          <p:cNvSpPr txBox="1"/>
          <p:nvPr/>
        </p:nvSpPr>
        <p:spPr>
          <a:xfrm>
            <a:off x="5302474" y="2382192"/>
            <a:ext cx="6542591" cy="2799715"/>
          </a:xfrm>
          <a:prstGeom prst="rect">
            <a:avLst/>
          </a:prstGeom>
          <a:noFill/>
        </p:spPr>
        <p:txBody>
          <a:bodyPr wrap="square" rtlCol="0">
            <a:spAutoFit/>
          </a:bodyPr>
          <a:lstStyle/>
          <a:p>
            <a:r>
              <a:rPr sz="3600" b="1"/>
              <a:t>F</a:t>
            </a:r>
            <a:r>
              <a:rPr sz="2000"/>
              <a:t>rom its source, we analysis and summarize that: </a:t>
            </a:r>
            <a:endParaRPr sz="2000"/>
          </a:p>
          <a:p>
            <a:r>
              <a:rPr sz="2000"/>
              <a:t>1.its most state of the art NLP models today are based on attention mechanisms, specifically multi-layer self attention mechanisms. 2.MedWhat applies data science techniques to healthcare data stored in 2D medical images, 3D medical images, electronic health records, and wearable devices. </a:t>
            </a:r>
            <a:endParaRPr sz="2000"/>
          </a:p>
          <a:p>
            <a:endParaRPr sz="2000"/>
          </a:p>
        </p:txBody>
      </p:sp>
      <p:pic>
        <p:nvPicPr>
          <p:cNvPr id="3" name="图片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05765" y="2016125"/>
            <a:ext cx="4883785" cy="3137535"/>
          </a:xfrm>
          <a:prstGeom prst="rect">
            <a:avLst/>
          </a:prstGeom>
        </p:spPr>
      </p:pic>
    </p:spTree>
  </p:cSld>
  <p:clrMapOvr>
    <a:masterClrMapping/>
  </p:clrMapOvr>
  <p:transition spd="slow" advClick="0" advTm="600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nodePh="1">
                                  <p:stCondLst>
                                    <p:cond delay="0"/>
                                  </p:stCondLst>
                                  <p:endCondLst>
                                    <p:cond evt="begin" delay="0">
                                      <p:tn val="5"/>
                                    </p:cond>
                                  </p:end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fade">
                                      <p:cBhvr>
                                        <p:cTn id="11"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7"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矩形 26"/>
          <p:cNvSpPr/>
          <p:nvPr/>
        </p:nvSpPr>
        <p:spPr>
          <a:xfrm>
            <a:off x="0" y="5853880"/>
            <a:ext cx="12192000" cy="1066800"/>
          </a:xfrm>
          <a:prstGeom prst="rect">
            <a:avLst/>
          </a:prstGeom>
          <a:solidFill>
            <a:srgbClr val="19122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テキスト プレースホルダー 11"/>
          <p:cNvSpPr txBox="1"/>
          <p:nvPr/>
        </p:nvSpPr>
        <p:spPr>
          <a:xfrm>
            <a:off x="5986490" y="2219374"/>
            <a:ext cx="5173127" cy="49527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kumimoji="1" lang="ja-JP" altLang="en-US" sz="1800" dirty="0">
              <a:solidFill>
                <a:schemeClr val="tx2">
                  <a:lumMod val="60000"/>
                  <a:lumOff val="40000"/>
                </a:schemeClr>
              </a:solidFill>
              <a:cs typeface="+mn-ea"/>
              <a:sym typeface="+mn-lt"/>
            </a:endParaRPr>
          </a:p>
        </p:txBody>
      </p:sp>
      <p:sp>
        <p:nvSpPr>
          <p:cNvPr id="26" name="矩形 25"/>
          <p:cNvSpPr/>
          <p:nvPr/>
        </p:nvSpPr>
        <p:spPr>
          <a:xfrm>
            <a:off x="0" y="0"/>
            <a:ext cx="12192000" cy="1066800"/>
          </a:xfrm>
          <a:prstGeom prst="rect">
            <a:avLst/>
          </a:prstGeom>
          <a:solidFill>
            <a:srgbClr val="19122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文本框 9"/>
          <p:cNvSpPr txBox="1"/>
          <p:nvPr/>
        </p:nvSpPr>
        <p:spPr>
          <a:xfrm>
            <a:off x="6276454" y="1436088"/>
            <a:ext cx="5335730" cy="1200329"/>
          </a:xfrm>
          <a:prstGeom prst="rect">
            <a:avLst/>
          </a:prstGeom>
          <a:noFill/>
        </p:spPr>
        <p:txBody>
          <a:bodyPr wrap="square">
            <a:spAutoFit/>
          </a:bodyPr>
          <a:lstStyle/>
          <a:p>
            <a:pPr algn="l"/>
            <a:r>
              <a:rPr lang="en-MY" altLang="zh-CN" sz="3600" i="0" dirty="0" err="1">
                <a:solidFill>
                  <a:schemeClr val="tx2"/>
                </a:solidFill>
                <a:effectLst/>
              </a:rPr>
              <a:t>MedWhat</a:t>
            </a:r>
            <a:endParaRPr lang="en-MY" altLang="zh-CN" sz="3600" i="0" dirty="0">
              <a:solidFill>
                <a:schemeClr val="tx2"/>
              </a:solidFill>
              <a:effectLst/>
            </a:endParaRPr>
          </a:p>
          <a:p>
            <a:pPr algn="just"/>
            <a:endParaRPr lang="zh-CN" altLang="zh-CN" sz="3600" kern="100" dirty="0">
              <a:solidFill>
                <a:schemeClr val="tx2"/>
              </a:solidFill>
              <a:effectLst/>
              <a:ea typeface="等线" panose="02010600030101010101" charset="-122"/>
              <a:cs typeface="Times New Roman" panose="02020603050405020304" pitchFamily="18" charset="0"/>
            </a:endParaRPr>
          </a:p>
        </p:txBody>
      </p:sp>
      <p:sp>
        <p:nvSpPr>
          <p:cNvPr id="17" name="TextBox 51"/>
          <p:cNvSpPr txBox="1"/>
          <p:nvPr/>
        </p:nvSpPr>
        <p:spPr>
          <a:xfrm>
            <a:off x="5504404" y="2359332"/>
            <a:ext cx="6542591" cy="2183765"/>
          </a:xfrm>
          <a:prstGeom prst="rect">
            <a:avLst/>
          </a:prstGeom>
          <a:noFill/>
        </p:spPr>
        <p:txBody>
          <a:bodyPr wrap="square" rtlCol="0">
            <a:spAutoFit/>
          </a:bodyPr>
          <a:lstStyle/>
          <a:p>
            <a:r>
              <a:rPr sz="3600" b="1">
                <a:sym typeface="+mn-ea"/>
              </a:rPr>
              <a:t>3.I</a:t>
            </a:r>
            <a:r>
              <a:rPr sz="2000">
                <a:sym typeface="+mn-ea"/>
              </a:rPr>
              <a:t>t also has some limitations:</a:t>
            </a:r>
            <a:endParaRPr sz="2000"/>
          </a:p>
          <a:p>
            <a:r>
              <a:rPr sz="2000">
                <a:sym typeface="+mn-ea"/>
              </a:rPr>
              <a:t>Large context and summarization are difficult</a:t>
            </a:r>
            <a:endParaRPr sz="2000"/>
          </a:p>
          <a:p>
            <a:r>
              <a:rPr sz="2000">
                <a:sym typeface="+mn-ea"/>
              </a:rPr>
              <a:t>Unidirectional training creates limitations</a:t>
            </a:r>
            <a:endParaRPr sz="2000"/>
          </a:p>
          <a:p>
            <a:r>
              <a:rPr sz="2000">
                <a:sym typeface="+mn-ea"/>
              </a:rPr>
              <a:t>Models have the biases from the corpora it was trained on</a:t>
            </a:r>
            <a:endParaRPr sz="2000"/>
          </a:p>
          <a:p>
            <a:r>
              <a:rPr sz="2000">
                <a:sym typeface="+mn-ea"/>
              </a:rPr>
              <a:t>Large and costly inference</a:t>
            </a:r>
            <a:endParaRPr sz="2000"/>
          </a:p>
        </p:txBody>
      </p:sp>
      <p:pic>
        <p:nvPicPr>
          <p:cNvPr id="3" name="图片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05765" y="2016125"/>
            <a:ext cx="4883785" cy="3137535"/>
          </a:xfrm>
          <a:prstGeom prst="rect">
            <a:avLst/>
          </a:prstGeom>
        </p:spPr>
      </p:pic>
    </p:spTree>
  </p:cSld>
  <p:clrMapOvr>
    <a:masterClrMapping/>
  </p:clrMapOvr>
  <p:transition spd="slow" advClick="0" advTm="600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nodePh="1">
                                  <p:stCondLst>
                                    <p:cond delay="0"/>
                                  </p:stCondLst>
                                  <p:endCondLst>
                                    <p:cond evt="begin" delay="0">
                                      <p:tn val="5"/>
                                    </p:cond>
                                  </p:end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fade">
                                      <p:cBhvr>
                                        <p:cTn id="11"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33917" y="0"/>
            <a:ext cx="13662837" cy="6858000"/>
          </a:xfrm>
          <a:prstGeom prst="rect">
            <a:avLst/>
          </a:prstGeom>
          <a:solidFill>
            <a:srgbClr val="19122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5" name="组合 4"/>
          <p:cNvGrpSpPr/>
          <p:nvPr/>
        </p:nvGrpSpPr>
        <p:grpSpPr>
          <a:xfrm>
            <a:off x="4336712" y="1154646"/>
            <a:ext cx="4213132" cy="4044676"/>
            <a:chOff x="3419378" y="1186543"/>
            <a:chExt cx="4213132" cy="4044676"/>
          </a:xfrm>
        </p:grpSpPr>
        <p:sp>
          <p:nvSpPr>
            <p:cNvPr id="6" name="椭圆 5"/>
            <p:cNvSpPr/>
            <p:nvPr/>
          </p:nvSpPr>
          <p:spPr>
            <a:xfrm>
              <a:off x="3419378" y="1186543"/>
              <a:ext cx="4044693" cy="4044676"/>
            </a:xfrm>
            <a:prstGeom prst="ellipse">
              <a:avLst/>
            </a:prstGeom>
            <a:gradFill flip="none" rotWithShape="1">
              <a:gsLst>
                <a:gs pos="0">
                  <a:srgbClr val="B5F4F9"/>
                </a:gs>
                <a:gs pos="100000">
                  <a:srgbClr val="369AC5"/>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7" name="组合 6"/>
            <p:cNvGrpSpPr/>
            <p:nvPr/>
          </p:nvGrpSpPr>
          <p:grpSpPr>
            <a:xfrm>
              <a:off x="3456046" y="1804399"/>
              <a:ext cx="4176464" cy="2154436"/>
              <a:chOff x="4215008" y="1943797"/>
              <a:chExt cx="4176464" cy="2154436"/>
            </a:xfrm>
          </p:grpSpPr>
          <p:sp>
            <p:nvSpPr>
              <p:cNvPr id="8" name="TextBox 48"/>
              <p:cNvSpPr txBox="1"/>
              <p:nvPr/>
            </p:nvSpPr>
            <p:spPr>
              <a:xfrm>
                <a:off x="4215008" y="3174903"/>
                <a:ext cx="4176464" cy="923330"/>
              </a:xfrm>
              <a:prstGeom prst="rect">
                <a:avLst/>
              </a:prstGeom>
              <a:noFill/>
            </p:spPr>
            <p:txBody>
              <a:bodyPr wrap="square" lIns="0" tIns="0" rIns="0" bIns="0" rtlCol="0">
                <a:spAutoFit/>
              </a:bodyPr>
              <a:lstStyle/>
              <a:p>
                <a:pPr algn="ctr"/>
                <a:r>
                  <a:rPr lang="en-US" altLang="zh-CN" sz="6000" b="1" dirty="0">
                    <a:solidFill>
                      <a:srgbClr val="19122F"/>
                    </a:solidFill>
                    <a:cs typeface="+mn-ea"/>
                    <a:sym typeface="+mn-lt"/>
                  </a:rPr>
                  <a:t>PART I</a:t>
                </a:r>
                <a:endParaRPr lang="en-GB" altLang="zh-CN" sz="6000" b="1" dirty="0">
                  <a:solidFill>
                    <a:srgbClr val="19122F"/>
                  </a:solidFill>
                  <a:cs typeface="+mn-ea"/>
                  <a:sym typeface="+mn-lt"/>
                </a:endParaRPr>
              </a:p>
            </p:txBody>
          </p:sp>
          <p:sp>
            <p:nvSpPr>
              <p:cNvPr id="10" name="TextBox 48"/>
              <p:cNvSpPr txBox="1"/>
              <p:nvPr/>
            </p:nvSpPr>
            <p:spPr>
              <a:xfrm>
                <a:off x="5560947" y="1943797"/>
                <a:ext cx="1484586" cy="1231106"/>
              </a:xfrm>
              <a:prstGeom prst="rect">
                <a:avLst/>
              </a:prstGeom>
              <a:noFill/>
            </p:spPr>
            <p:txBody>
              <a:bodyPr wrap="square" lIns="0" tIns="0" rIns="0" bIns="0" rtlCol="0">
                <a:spAutoFit/>
              </a:bodyPr>
              <a:lstStyle/>
              <a:p>
                <a:r>
                  <a:rPr lang="en-US" altLang="zh-CN" sz="8000" b="1" dirty="0">
                    <a:solidFill>
                      <a:schemeClr val="tx1">
                        <a:lumMod val="75000"/>
                        <a:lumOff val="25000"/>
                      </a:schemeClr>
                    </a:solidFill>
                    <a:cs typeface="+mn-ea"/>
                    <a:sym typeface="+mn-lt"/>
                  </a:rPr>
                  <a:t>01</a:t>
                </a:r>
                <a:endParaRPr lang="en-GB" altLang="zh-CN" sz="8000" b="1" dirty="0">
                  <a:solidFill>
                    <a:schemeClr val="tx1">
                      <a:lumMod val="75000"/>
                      <a:lumOff val="25000"/>
                    </a:schemeClr>
                  </a:solidFill>
                  <a:cs typeface="+mn-ea"/>
                  <a:sym typeface="+mn-lt"/>
                </a:endParaRPr>
              </a:p>
            </p:txBody>
          </p:sp>
        </p:grpSp>
      </p:grpSp>
    </p:spTree>
  </p:cSld>
  <p:clrMapOvr>
    <a:masterClrMapping/>
  </p:clrMapOvr>
  <p:transition spd="slow" advClick="0" advTm="300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矩形 26"/>
          <p:cNvSpPr/>
          <p:nvPr/>
        </p:nvSpPr>
        <p:spPr>
          <a:xfrm>
            <a:off x="0" y="5853880"/>
            <a:ext cx="12192000" cy="1066800"/>
          </a:xfrm>
          <a:prstGeom prst="rect">
            <a:avLst/>
          </a:prstGeom>
          <a:solidFill>
            <a:srgbClr val="19122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テキスト プレースホルダー 11"/>
          <p:cNvSpPr txBox="1"/>
          <p:nvPr/>
        </p:nvSpPr>
        <p:spPr>
          <a:xfrm>
            <a:off x="5986490" y="2219374"/>
            <a:ext cx="5173127" cy="49527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kumimoji="1" lang="ja-JP" altLang="en-US" sz="1800" dirty="0">
              <a:solidFill>
                <a:schemeClr val="tx2">
                  <a:lumMod val="60000"/>
                  <a:lumOff val="40000"/>
                </a:schemeClr>
              </a:solidFill>
              <a:cs typeface="+mn-ea"/>
              <a:sym typeface="+mn-lt"/>
            </a:endParaRPr>
          </a:p>
        </p:txBody>
      </p:sp>
      <p:sp>
        <p:nvSpPr>
          <p:cNvPr id="26" name="矩形 25"/>
          <p:cNvSpPr/>
          <p:nvPr/>
        </p:nvSpPr>
        <p:spPr>
          <a:xfrm>
            <a:off x="0" y="0"/>
            <a:ext cx="12192000" cy="1066800"/>
          </a:xfrm>
          <a:prstGeom prst="rect">
            <a:avLst/>
          </a:prstGeom>
          <a:solidFill>
            <a:srgbClr val="19122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文本框 9"/>
          <p:cNvSpPr txBox="1"/>
          <p:nvPr/>
        </p:nvSpPr>
        <p:spPr>
          <a:xfrm>
            <a:off x="6276454" y="1436088"/>
            <a:ext cx="5335730" cy="1200329"/>
          </a:xfrm>
          <a:prstGeom prst="rect">
            <a:avLst/>
          </a:prstGeom>
          <a:noFill/>
        </p:spPr>
        <p:txBody>
          <a:bodyPr wrap="square">
            <a:spAutoFit/>
          </a:bodyPr>
          <a:lstStyle/>
          <a:p>
            <a:pPr algn="l"/>
            <a:r>
              <a:rPr lang="en-MY" altLang="zh-CN" sz="3600" i="0" dirty="0" err="1">
                <a:solidFill>
                  <a:schemeClr val="tx2"/>
                </a:solidFill>
                <a:effectLst/>
              </a:rPr>
              <a:t>MedWhat</a:t>
            </a:r>
            <a:endParaRPr lang="en-MY" altLang="zh-CN" sz="3600" i="0" dirty="0">
              <a:solidFill>
                <a:schemeClr val="tx2"/>
              </a:solidFill>
              <a:effectLst/>
            </a:endParaRPr>
          </a:p>
          <a:p>
            <a:pPr algn="just"/>
            <a:endParaRPr lang="zh-CN" altLang="zh-CN" sz="3600" kern="100" dirty="0">
              <a:solidFill>
                <a:schemeClr val="tx2"/>
              </a:solidFill>
              <a:effectLst/>
              <a:ea typeface="等线" panose="02010600030101010101" charset="-122"/>
              <a:cs typeface="Times New Roman" panose="02020603050405020304" pitchFamily="18" charset="0"/>
            </a:endParaRPr>
          </a:p>
        </p:txBody>
      </p:sp>
      <p:sp>
        <p:nvSpPr>
          <p:cNvPr id="17" name="TextBox 51"/>
          <p:cNvSpPr txBox="1"/>
          <p:nvPr/>
        </p:nvSpPr>
        <p:spPr>
          <a:xfrm>
            <a:off x="5504404" y="2359332"/>
            <a:ext cx="6542591" cy="953135"/>
          </a:xfrm>
          <a:prstGeom prst="rect">
            <a:avLst/>
          </a:prstGeom>
          <a:noFill/>
        </p:spPr>
        <p:txBody>
          <a:bodyPr wrap="square" rtlCol="0">
            <a:spAutoFit/>
          </a:bodyPr>
          <a:lstStyle/>
          <a:p>
            <a:r>
              <a:rPr lang="en-US" sz="3600" b="1">
                <a:sym typeface="+mn-ea"/>
              </a:rPr>
              <a:t>W</a:t>
            </a:r>
            <a:r>
              <a:rPr sz="2000">
                <a:sym typeface="+mn-ea"/>
              </a:rPr>
              <a:t>hen we ask “What causes a heart attack?”, it can response A long list of answers. </a:t>
            </a:r>
            <a:endParaRPr sz="2000">
              <a:sym typeface="+mn-ea"/>
            </a:endParaRPr>
          </a:p>
        </p:txBody>
      </p:sp>
      <p:pic>
        <p:nvPicPr>
          <p:cNvPr id="25" name="图片 25" descr="1626354790(1)"/>
          <p:cNvPicPr>
            <a:picLocks noChangeAspect="1"/>
          </p:cNvPicPr>
          <p:nvPr/>
        </p:nvPicPr>
        <p:blipFill>
          <a:blip r:embed="rId1"/>
          <a:stretch>
            <a:fillRect/>
          </a:stretch>
        </p:blipFill>
        <p:spPr>
          <a:xfrm>
            <a:off x="280670" y="1741170"/>
            <a:ext cx="4908550" cy="3439160"/>
          </a:xfrm>
          <a:prstGeom prst="rect">
            <a:avLst/>
          </a:prstGeom>
        </p:spPr>
      </p:pic>
    </p:spTree>
  </p:cSld>
  <p:clrMapOvr>
    <a:masterClrMapping/>
  </p:clrMapOvr>
  <p:transition spd="slow" advClick="0" advTm="600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nodePh="1">
                                  <p:stCondLst>
                                    <p:cond delay="0"/>
                                  </p:stCondLst>
                                  <p:endCondLst>
                                    <p:cond evt="begin" delay="0">
                                      <p:tn val="5"/>
                                    </p:cond>
                                  </p:end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fade">
                                      <p:cBhvr>
                                        <p:cTn id="11"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7"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矩形 26"/>
          <p:cNvSpPr/>
          <p:nvPr/>
        </p:nvSpPr>
        <p:spPr>
          <a:xfrm>
            <a:off x="0" y="5853880"/>
            <a:ext cx="12192000" cy="1066800"/>
          </a:xfrm>
          <a:prstGeom prst="rect">
            <a:avLst/>
          </a:prstGeom>
          <a:solidFill>
            <a:srgbClr val="19122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テキスト プレースホルダー 11"/>
          <p:cNvSpPr txBox="1"/>
          <p:nvPr/>
        </p:nvSpPr>
        <p:spPr>
          <a:xfrm>
            <a:off x="5986490" y="2219374"/>
            <a:ext cx="5173127" cy="49527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kumimoji="1" lang="ja-JP" altLang="en-US" sz="1800" dirty="0">
              <a:solidFill>
                <a:schemeClr val="tx2">
                  <a:lumMod val="60000"/>
                  <a:lumOff val="40000"/>
                </a:schemeClr>
              </a:solidFill>
              <a:cs typeface="+mn-ea"/>
              <a:sym typeface="+mn-lt"/>
            </a:endParaRPr>
          </a:p>
        </p:txBody>
      </p:sp>
      <p:sp>
        <p:nvSpPr>
          <p:cNvPr id="26" name="矩形 25"/>
          <p:cNvSpPr/>
          <p:nvPr/>
        </p:nvSpPr>
        <p:spPr>
          <a:xfrm>
            <a:off x="0" y="0"/>
            <a:ext cx="12192000" cy="1066800"/>
          </a:xfrm>
          <a:prstGeom prst="rect">
            <a:avLst/>
          </a:prstGeom>
          <a:solidFill>
            <a:srgbClr val="19122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文本框 9"/>
          <p:cNvSpPr txBox="1"/>
          <p:nvPr/>
        </p:nvSpPr>
        <p:spPr>
          <a:xfrm>
            <a:off x="6276454" y="1436088"/>
            <a:ext cx="5335730" cy="1200329"/>
          </a:xfrm>
          <a:prstGeom prst="rect">
            <a:avLst/>
          </a:prstGeom>
          <a:noFill/>
        </p:spPr>
        <p:txBody>
          <a:bodyPr wrap="square">
            <a:spAutoFit/>
          </a:bodyPr>
          <a:lstStyle/>
          <a:p>
            <a:pPr algn="l"/>
            <a:r>
              <a:rPr lang="en-MY" altLang="zh-CN" sz="3600" i="0" dirty="0" err="1">
                <a:solidFill>
                  <a:schemeClr val="tx2"/>
                </a:solidFill>
                <a:effectLst/>
              </a:rPr>
              <a:t>MedWhat</a:t>
            </a:r>
            <a:endParaRPr lang="en-MY" altLang="zh-CN" sz="3600" i="0" dirty="0">
              <a:solidFill>
                <a:schemeClr val="tx2"/>
              </a:solidFill>
              <a:effectLst/>
            </a:endParaRPr>
          </a:p>
          <a:p>
            <a:pPr algn="just"/>
            <a:endParaRPr lang="zh-CN" altLang="zh-CN" sz="3600" kern="100" dirty="0">
              <a:solidFill>
                <a:schemeClr val="tx2"/>
              </a:solidFill>
              <a:effectLst/>
              <a:ea typeface="等线" panose="02010600030101010101" charset="-122"/>
              <a:cs typeface="Times New Roman" panose="02020603050405020304" pitchFamily="18" charset="0"/>
            </a:endParaRPr>
          </a:p>
        </p:txBody>
      </p:sp>
      <p:sp>
        <p:nvSpPr>
          <p:cNvPr id="17" name="TextBox 51"/>
          <p:cNvSpPr txBox="1"/>
          <p:nvPr/>
        </p:nvSpPr>
        <p:spPr>
          <a:xfrm>
            <a:off x="5504404" y="2359332"/>
            <a:ext cx="6542591" cy="1568450"/>
          </a:xfrm>
          <a:prstGeom prst="rect">
            <a:avLst/>
          </a:prstGeom>
          <a:noFill/>
        </p:spPr>
        <p:txBody>
          <a:bodyPr wrap="square" rtlCol="0">
            <a:spAutoFit/>
          </a:bodyPr>
          <a:lstStyle/>
          <a:p>
            <a:r>
              <a:rPr sz="3600" b="1">
                <a:sym typeface="+mn-ea"/>
              </a:rPr>
              <a:t>T</a:t>
            </a:r>
            <a:r>
              <a:rPr sz="2000">
                <a:sym typeface="+mn-ea"/>
              </a:rPr>
              <a:t>his figure is about the change in the number of cases in a country within a week, so maybe we can do like this to make the cases of COVID-19 visualized. </a:t>
            </a:r>
            <a:endParaRPr sz="2000">
              <a:sym typeface="+mn-ea"/>
            </a:endParaRPr>
          </a:p>
        </p:txBody>
      </p:sp>
      <p:pic>
        <p:nvPicPr>
          <p:cNvPr id="2" name="图片 26" descr="1626354839(1)"/>
          <p:cNvPicPr>
            <a:picLocks noChangeAspect="1"/>
          </p:cNvPicPr>
          <p:nvPr/>
        </p:nvPicPr>
        <p:blipFill>
          <a:blip r:embed="rId1"/>
          <a:stretch>
            <a:fillRect/>
          </a:stretch>
        </p:blipFill>
        <p:spPr>
          <a:xfrm>
            <a:off x="336550" y="1633220"/>
            <a:ext cx="5052060" cy="3654425"/>
          </a:xfrm>
          <a:prstGeom prst="rect">
            <a:avLst/>
          </a:prstGeom>
        </p:spPr>
      </p:pic>
    </p:spTree>
  </p:cSld>
  <p:clrMapOvr>
    <a:masterClrMapping/>
  </p:clrMapOvr>
  <p:transition spd="slow" advClick="0" advTm="600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nodePh="1">
                                  <p:stCondLst>
                                    <p:cond delay="0"/>
                                  </p:stCondLst>
                                  <p:endCondLst>
                                    <p:cond evt="begin" delay="0">
                                      <p:tn val="5"/>
                                    </p:cond>
                                  </p:end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fade">
                                      <p:cBhvr>
                                        <p:cTn id="11"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7"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矩形 26"/>
          <p:cNvSpPr/>
          <p:nvPr/>
        </p:nvSpPr>
        <p:spPr>
          <a:xfrm>
            <a:off x="0" y="5853880"/>
            <a:ext cx="12192000" cy="1066800"/>
          </a:xfrm>
          <a:prstGeom prst="rect">
            <a:avLst/>
          </a:prstGeom>
          <a:solidFill>
            <a:srgbClr val="19122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テキスト プレースホルダー 11"/>
          <p:cNvSpPr txBox="1"/>
          <p:nvPr/>
        </p:nvSpPr>
        <p:spPr>
          <a:xfrm>
            <a:off x="5986490" y="2219374"/>
            <a:ext cx="5173127" cy="49527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kumimoji="1" lang="ja-JP" altLang="en-US" sz="1800" dirty="0">
              <a:solidFill>
                <a:schemeClr val="tx2">
                  <a:lumMod val="60000"/>
                  <a:lumOff val="40000"/>
                </a:schemeClr>
              </a:solidFill>
              <a:cs typeface="+mn-ea"/>
              <a:sym typeface="+mn-lt"/>
            </a:endParaRPr>
          </a:p>
        </p:txBody>
      </p:sp>
      <p:sp>
        <p:nvSpPr>
          <p:cNvPr id="26" name="矩形 25"/>
          <p:cNvSpPr/>
          <p:nvPr/>
        </p:nvSpPr>
        <p:spPr>
          <a:xfrm>
            <a:off x="0" y="0"/>
            <a:ext cx="12192000" cy="1066800"/>
          </a:xfrm>
          <a:prstGeom prst="rect">
            <a:avLst/>
          </a:prstGeom>
          <a:solidFill>
            <a:srgbClr val="19122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文本框 9"/>
          <p:cNvSpPr txBox="1"/>
          <p:nvPr/>
        </p:nvSpPr>
        <p:spPr>
          <a:xfrm>
            <a:off x="6276454" y="1436088"/>
            <a:ext cx="5335730" cy="1200329"/>
          </a:xfrm>
          <a:prstGeom prst="rect">
            <a:avLst/>
          </a:prstGeom>
          <a:noFill/>
        </p:spPr>
        <p:txBody>
          <a:bodyPr wrap="square">
            <a:spAutoFit/>
          </a:bodyPr>
          <a:lstStyle/>
          <a:p>
            <a:pPr algn="l"/>
            <a:r>
              <a:rPr lang="en-MY" altLang="zh-CN" sz="3600" i="0" dirty="0" err="1">
                <a:solidFill>
                  <a:schemeClr val="tx2"/>
                </a:solidFill>
                <a:effectLst/>
              </a:rPr>
              <a:t>MedWhat</a:t>
            </a:r>
            <a:endParaRPr lang="en-MY" altLang="zh-CN" sz="3600" i="0" dirty="0">
              <a:solidFill>
                <a:schemeClr val="tx2"/>
              </a:solidFill>
              <a:effectLst/>
            </a:endParaRPr>
          </a:p>
          <a:p>
            <a:pPr algn="just"/>
            <a:endParaRPr lang="zh-CN" altLang="zh-CN" sz="3600" kern="100" dirty="0">
              <a:solidFill>
                <a:schemeClr val="tx2"/>
              </a:solidFill>
              <a:effectLst/>
              <a:ea typeface="等线" panose="02010600030101010101" charset="-122"/>
              <a:cs typeface="Times New Roman" panose="02020603050405020304" pitchFamily="18" charset="0"/>
            </a:endParaRPr>
          </a:p>
        </p:txBody>
      </p:sp>
      <p:sp>
        <p:nvSpPr>
          <p:cNvPr id="17" name="TextBox 51"/>
          <p:cNvSpPr txBox="1"/>
          <p:nvPr/>
        </p:nvSpPr>
        <p:spPr>
          <a:xfrm>
            <a:off x="5504404" y="2359332"/>
            <a:ext cx="6542591" cy="1568450"/>
          </a:xfrm>
          <a:prstGeom prst="rect">
            <a:avLst/>
          </a:prstGeom>
          <a:noFill/>
        </p:spPr>
        <p:txBody>
          <a:bodyPr wrap="square" rtlCol="0">
            <a:spAutoFit/>
          </a:bodyPr>
          <a:lstStyle/>
          <a:p>
            <a:r>
              <a:rPr sz="3600" b="1">
                <a:sym typeface="+mn-ea"/>
              </a:rPr>
              <a:t>W</a:t>
            </a:r>
            <a:r>
              <a:rPr sz="2000">
                <a:sym typeface="+mn-ea"/>
              </a:rPr>
              <a:t>e can see It also have notifications for user. So we also can make notification for user like “What is the nearest hospital to this location?”, “No spicy food or alcohol for a fortnight after vaccination.”...</a:t>
            </a:r>
            <a:endParaRPr sz="2000">
              <a:sym typeface="+mn-ea"/>
            </a:endParaRPr>
          </a:p>
        </p:txBody>
      </p:sp>
      <p:pic>
        <p:nvPicPr>
          <p:cNvPr id="2" name="图片 27" descr="1626354903(1)"/>
          <p:cNvPicPr>
            <a:picLocks noChangeAspect="1"/>
          </p:cNvPicPr>
          <p:nvPr/>
        </p:nvPicPr>
        <p:blipFill>
          <a:blip r:embed="rId1"/>
          <a:stretch>
            <a:fillRect/>
          </a:stretch>
        </p:blipFill>
        <p:spPr>
          <a:xfrm>
            <a:off x="375920" y="1711960"/>
            <a:ext cx="4765040" cy="3450590"/>
          </a:xfrm>
          <a:prstGeom prst="rect">
            <a:avLst/>
          </a:prstGeom>
        </p:spPr>
      </p:pic>
    </p:spTree>
  </p:cSld>
  <p:clrMapOvr>
    <a:masterClrMapping/>
  </p:clrMapOvr>
  <p:transition spd="slow" advClick="0" advTm="600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nodePh="1">
                                  <p:stCondLst>
                                    <p:cond delay="0"/>
                                  </p:stCondLst>
                                  <p:endCondLst>
                                    <p:cond evt="begin" delay="0">
                                      <p:tn val="5"/>
                                    </p:cond>
                                  </p:end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fade">
                                      <p:cBhvr>
                                        <p:cTn id="11"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7"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矩形 26"/>
          <p:cNvSpPr/>
          <p:nvPr/>
        </p:nvSpPr>
        <p:spPr>
          <a:xfrm>
            <a:off x="0" y="5853880"/>
            <a:ext cx="12192000" cy="1066800"/>
          </a:xfrm>
          <a:prstGeom prst="rect">
            <a:avLst/>
          </a:prstGeom>
          <a:solidFill>
            <a:srgbClr val="19122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テキスト プレースホルダー 11"/>
          <p:cNvSpPr txBox="1"/>
          <p:nvPr/>
        </p:nvSpPr>
        <p:spPr>
          <a:xfrm>
            <a:off x="5986490" y="2219374"/>
            <a:ext cx="5173127" cy="49527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kumimoji="1" lang="ja-JP" altLang="en-US" sz="1800" dirty="0">
              <a:solidFill>
                <a:schemeClr val="tx2">
                  <a:lumMod val="60000"/>
                  <a:lumOff val="40000"/>
                </a:schemeClr>
              </a:solidFill>
              <a:cs typeface="+mn-ea"/>
              <a:sym typeface="+mn-lt"/>
            </a:endParaRPr>
          </a:p>
        </p:txBody>
      </p:sp>
      <p:sp>
        <p:nvSpPr>
          <p:cNvPr id="26" name="矩形 25"/>
          <p:cNvSpPr/>
          <p:nvPr/>
        </p:nvSpPr>
        <p:spPr>
          <a:xfrm>
            <a:off x="0" y="0"/>
            <a:ext cx="12192000" cy="1066800"/>
          </a:xfrm>
          <a:prstGeom prst="rect">
            <a:avLst/>
          </a:prstGeom>
          <a:solidFill>
            <a:srgbClr val="19122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文本框 9"/>
          <p:cNvSpPr txBox="1"/>
          <p:nvPr/>
        </p:nvSpPr>
        <p:spPr>
          <a:xfrm>
            <a:off x="6276454" y="1436088"/>
            <a:ext cx="5335730" cy="1200329"/>
          </a:xfrm>
          <a:prstGeom prst="rect">
            <a:avLst/>
          </a:prstGeom>
          <a:noFill/>
        </p:spPr>
        <p:txBody>
          <a:bodyPr wrap="square">
            <a:spAutoFit/>
          </a:bodyPr>
          <a:lstStyle/>
          <a:p>
            <a:pPr algn="l"/>
            <a:r>
              <a:rPr lang="en-MY" altLang="zh-CN" sz="3600" i="0" dirty="0" err="1">
                <a:solidFill>
                  <a:schemeClr val="tx2"/>
                </a:solidFill>
                <a:effectLst/>
              </a:rPr>
              <a:t>MedWhat</a:t>
            </a:r>
            <a:endParaRPr lang="en-MY" altLang="zh-CN" sz="3600" i="0" dirty="0">
              <a:solidFill>
                <a:schemeClr val="tx2"/>
              </a:solidFill>
              <a:effectLst/>
            </a:endParaRPr>
          </a:p>
          <a:p>
            <a:pPr algn="just"/>
            <a:endParaRPr lang="zh-CN" altLang="zh-CN" sz="3600" kern="100" dirty="0">
              <a:solidFill>
                <a:schemeClr val="tx2"/>
              </a:solidFill>
              <a:effectLst/>
              <a:ea typeface="等线" panose="02010600030101010101" charset="-122"/>
              <a:cs typeface="Times New Roman" panose="02020603050405020304" pitchFamily="18" charset="0"/>
            </a:endParaRPr>
          </a:p>
        </p:txBody>
      </p:sp>
      <p:sp>
        <p:nvSpPr>
          <p:cNvPr id="17" name="TextBox 51"/>
          <p:cNvSpPr txBox="1"/>
          <p:nvPr/>
        </p:nvSpPr>
        <p:spPr>
          <a:xfrm>
            <a:off x="5504404" y="2359332"/>
            <a:ext cx="6542591" cy="1876425"/>
          </a:xfrm>
          <a:prstGeom prst="rect">
            <a:avLst/>
          </a:prstGeom>
          <a:noFill/>
        </p:spPr>
        <p:txBody>
          <a:bodyPr wrap="square" rtlCol="0">
            <a:spAutoFit/>
          </a:bodyPr>
          <a:lstStyle/>
          <a:p>
            <a:r>
              <a:rPr lang="en-US" sz="3600" b="1"/>
              <a:t>W</a:t>
            </a:r>
            <a:r>
              <a:rPr sz="2000"/>
              <a:t>e hope to find out from chatbots in the same field how to use our technology and how to apply it to our chatbot, and we also hope that the users will have a better experience when using our chatbot once it is available in the market.</a:t>
            </a:r>
            <a:endParaRPr sz="2000"/>
          </a:p>
        </p:txBody>
      </p:sp>
      <p:pic>
        <p:nvPicPr>
          <p:cNvPr id="2" name="图片 27" descr="1626354903(1)"/>
          <p:cNvPicPr>
            <a:picLocks noChangeAspect="1"/>
          </p:cNvPicPr>
          <p:nvPr/>
        </p:nvPicPr>
        <p:blipFill>
          <a:blip r:embed="rId1"/>
          <a:stretch>
            <a:fillRect/>
          </a:stretch>
        </p:blipFill>
        <p:spPr>
          <a:xfrm>
            <a:off x="386080" y="1711960"/>
            <a:ext cx="4765040" cy="3450590"/>
          </a:xfrm>
          <a:prstGeom prst="rect">
            <a:avLst/>
          </a:prstGeom>
        </p:spPr>
      </p:pic>
    </p:spTree>
  </p:cSld>
  <p:clrMapOvr>
    <a:masterClrMapping/>
  </p:clrMapOvr>
  <p:transition spd="slow" advClick="0" advTm="600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nodePh="1">
                                  <p:stCondLst>
                                    <p:cond delay="0"/>
                                  </p:stCondLst>
                                  <p:endCondLst>
                                    <p:cond evt="begin" delay="0">
                                      <p:tn val="5"/>
                                    </p:cond>
                                  </p:end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fade">
                                      <p:cBhvr>
                                        <p:cTn id="11"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7"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3662837" cy="6858000"/>
          </a:xfrm>
          <a:prstGeom prst="rect">
            <a:avLst/>
          </a:prstGeom>
          <a:solidFill>
            <a:srgbClr val="19122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5" name="组合 4"/>
          <p:cNvGrpSpPr/>
          <p:nvPr/>
        </p:nvGrpSpPr>
        <p:grpSpPr>
          <a:xfrm>
            <a:off x="4570629" y="1154646"/>
            <a:ext cx="4349021" cy="4044676"/>
            <a:chOff x="3419378" y="1186543"/>
            <a:chExt cx="4349021" cy="4044676"/>
          </a:xfrm>
        </p:grpSpPr>
        <p:sp>
          <p:nvSpPr>
            <p:cNvPr id="6" name="椭圆 5"/>
            <p:cNvSpPr/>
            <p:nvPr/>
          </p:nvSpPr>
          <p:spPr>
            <a:xfrm>
              <a:off x="3419378" y="1186543"/>
              <a:ext cx="4044693" cy="4044676"/>
            </a:xfrm>
            <a:prstGeom prst="ellipse">
              <a:avLst/>
            </a:prstGeom>
            <a:gradFill flip="none" rotWithShape="1">
              <a:gsLst>
                <a:gs pos="0">
                  <a:srgbClr val="B5F4F9"/>
                </a:gs>
                <a:gs pos="100000">
                  <a:srgbClr val="369AC5"/>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7" name="组合 6"/>
            <p:cNvGrpSpPr/>
            <p:nvPr/>
          </p:nvGrpSpPr>
          <p:grpSpPr>
            <a:xfrm>
              <a:off x="3591935" y="1690575"/>
              <a:ext cx="4176464" cy="2071592"/>
              <a:chOff x="4350897" y="1829973"/>
              <a:chExt cx="4176464" cy="2071592"/>
            </a:xfrm>
          </p:grpSpPr>
          <p:sp>
            <p:nvSpPr>
              <p:cNvPr id="8" name="TextBox 48"/>
              <p:cNvSpPr txBox="1"/>
              <p:nvPr/>
            </p:nvSpPr>
            <p:spPr>
              <a:xfrm>
                <a:off x="4350897" y="2978235"/>
                <a:ext cx="4176464" cy="923330"/>
              </a:xfrm>
              <a:prstGeom prst="rect">
                <a:avLst/>
              </a:prstGeom>
              <a:noFill/>
            </p:spPr>
            <p:txBody>
              <a:bodyPr wrap="square" lIns="0" tIns="0" rIns="0" bIns="0" rtlCol="0">
                <a:spAutoFit/>
              </a:bodyPr>
              <a:lstStyle/>
              <a:p>
                <a:r>
                  <a:rPr lang="en-US" altLang="zh-CN" sz="6000" b="1" dirty="0">
                    <a:solidFill>
                      <a:srgbClr val="19122F"/>
                    </a:solidFill>
                    <a:cs typeface="+mn-ea"/>
                    <a:sym typeface="+mn-lt"/>
                  </a:rPr>
                  <a:t>Reference</a:t>
                </a:r>
                <a:endParaRPr lang="en-GB" altLang="zh-CN" sz="6000" b="1" dirty="0">
                  <a:solidFill>
                    <a:srgbClr val="19122F"/>
                  </a:solidFill>
                  <a:cs typeface="+mn-ea"/>
                  <a:sym typeface="+mn-lt"/>
                </a:endParaRPr>
              </a:p>
            </p:txBody>
          </p:sp>
          <p:sp>
            <p:nvSpPr>
              <p:cNvPr id="10" name="TextBox 48"/>
              <p:cNvSpPr txBox="1"/>
              <p:nvPr/>
            </p:nvSpPr>
            <p:spPr>
              <a:xfrm>
                <a:off x="5572801" y="1829973"/>
                <a:ext cx="1484586" cy="1231106"/>
              </a:xfrm>
              <a:prstGeom prst="rect">
                <a:avLst/>
              </a:prstGeom>
              <a:noFill/>
            </p:spPr>
            <p:txBody>
              <a:bodyPr wrap="square" lIns="0" tIns="0" rIns="0" bIns="0" rtlCol="0">
                <a:spAutoFit/>
              </a:bodyPr>
              <a:lstStyle/>
              <a:p>
                <a:r>
                  <a:rPr lang="en-US" altLang="zh-CN" sz="8000" b="1" dirty="0">
                    <a:solidFill>
                      <a:schemeClr val="tx1">
                        <a:lumMod val="75000"/>
                        <a:lumOff val="25000"/>
                      </a:schemeClr>
                    </a:solidFill>
                    <a:cs typeface="+mn-ea"/>
                    <a:sym typeface="+mn-lt"/>
                  </a:rPr>
                  <a:t>04</a:t>
                </a:r>
                <a:endParaRPr lang="en-GB" altLang="zh-CN" sz="8000" b="1" dirty="0">
                  <a:solidFill>
                    <a:schemeClr val="tx1">
                      <a:lumMod val="75000"/>
                      <a:lumOff val="25000"/>
                    </a:schemeClr>
                  </a:solidFill>
                  <a:cs typeface="+mn-ea"/>
                  <a:sym typeface="+mn-lt"/>
                </a:endParaRPr>
              </a:p>
            </p:txBody>
          </p:sp>
        </p:grpSp>
      </p:grpSp>
    </p:spTree>
  </p:cSld>
  <p:clrMapOvr>
    <a:masterClrMapping/>
  </p:clrMapOvr>
  <p:transition spd="slow" advClick="0" advTm="300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矩形 26"/>
          <p:cNvSpPr/>
          <p:nvPr/>
        </p:nvSpPr>
        <p:spPr>
          <a:xfrm>
            <a:off x="0" y="5853880"/>
            <a:ext cx="12192000" cy="1066800"/>
          </a:xfrm>
          <a:prstGeom prst="rect">
            <a:avLst/>
          </a:prstGeom>
          <a:solidFill>
            <a:srgbClr val="19122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テキスト プレースホルダー 11"/>
          <p:cNvSpPr txBox="1"/>
          <p:nvPr/>
        </p:nvSpPr>
        <p:spPr>
          <a:xfrm>
            <a:off x="5986490" y="2219374"/>
            <a:ext cx="5173127" cy="49527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kumimoji="1" lang="ja-JP" altLang="en-US" sz="1800" dirty="0">
              <a:solidFill>
                <a:schemeClr val="tx2">
                  <a:lumMod val="60000"/>
                  <a:lumOff val="40000"/>
                </a:schemeClr>
              </a:solidFill>
              <a:cs typeface="+mn-ea"/>
              <a:sym typeface="+mn-lt"/>
            </a:endParaRPr>
          </a:p>
        </p:txBody>
      </p:sp>
      <p:sp>
        <p:nvSpPr>
          <p:cNvPr id="26" name="矩形 25"/>
          <p:cNvSpPr/>
          <p:nvPr/>
        </p:nvSpPr>
        <p:spPr>
          <a:xfrm>
            <a:off x="0" y="0"/>
            <a:ext cx="12192000" cy="1066800"/>
          </a:xfrm>
          <a:prstGeom prst="rect">
            <a:avLst/>
          </a:prstGeom>
          <a:solidFill>
            <a:srgbClr val="19122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文本框 9"/>
          <p:cNvSpPr txBox="1"/>
          <p:nvPr/>
        </p:nvSpPr>
        <p:spPr>
          <a:xfrm>
            <a:off x="549389" y="1279878"/>
            <a:ext cx="5335730" cy="1198880"/>
          </a:xfrm>
          <a:prstGeom prst="rect">
            <a:avLst/>
          </a:prstGeom>
          <a:noFill/>
        </p:spPr>
        <p:txBody>
          <a:bodyPr wrap="square">
            <a:spAutoFit/>
          </a:bodyPr>
          <a:lstStyle/>
          <a:p>
            <a:pPr algn="just"/>
            <a:r>
              <a:rPr lang="en-US" altLang="zh-CN" sz="3600">
                <a:solidFill>
                  <a:schemeClr val="tx2"/>
                </a:solidFill>
                <a:sym typeface="+mn-ea"/>
              </a:rPr>
              <a:t>References</a:t>
            </a:r>
            <a:endParaRPr lang="en-US" altLang="zh-CN" sz="3600">
              <a:solidFill>
                <a:schemeClr val="tx2"/>
              </a:solidFill>
            </a:endParaRPr>
          </a:p>
          <a:p>
            <a:pPr algn="just"/>
            <a:endParaRPr lang="en-US" altLang="zh-CN" sz="3600" kern="100" dirty="0">
              <a:solidFill>
                <a:schemeClr val="tx2"/>
              </a:solidFill>
              <a:effectLst/>
              <a:ea typeface="等线" panose="02010600030101010101" charset="-122"/>
              <a:cs typeface="Times New Roman" panose="02020603050405020304" pitchFamily="18" charset="0"/>
            </a:endParaRPr>
          </a:p>
        </p:txBody>
      </p:sp>
      <p:sp>
        <p:nvSpPr>
          <p:cNvPr id="17" name="TextBox 51"/>
          <p:cNvSpPr txBox="1"/>
          <p:nvPr/>
        </p:nvSpPr>
        <p:spPr>
          <a:xfrm>
            <a:off x="549389" y="1921578"/>
            <a:ext cx="11045190" cy="4247317"/>
          </a:xfrm>
          <a:prstGeom prst="rect">
            <a:avLst/>
          </a:prstGeom>
          <a:noFill/>
        </p:spPr>
        <p:txBody>
          <a:bodyPr wrap="square" rtlCol="0">
            <a:spAutoFit/>
          </a:bodyPr>
          <a:lstStyle/>
          <a:p>
            <a:r>
              <a:rPr lang="en-US" altLang="zh-CN" sz="2000" dirty="0"/>
              <a:t>1. </a:t>
            </a:r>
            <a:r>
              <a:rPr lang="en-US" altLang="zh-CN" sz="1600" dirty="0" err="1"/>
              <a:t>Abonia</a:t>
            </a:r>
            <a:r>
              <a:rPr lang="en-US" altLang="zh-CN" sz="1600" dirty="0"/>
              <a:t> </a:t>
            </a:r>
            <a:r>
              <a:rPr lang="en-US" altLang="zh-CN" sz="1600" dirty="0" err="1"/>
              <a:t>Sojasingarayar</a:t>
            </a:r>
            <a:r>
              <a:rPr lang="en-US" altLang="zh-CN" sz="1600" dirty="0"/>
              <a:t>, </a:t>
            </a:r>
            <a:r>
              <a:rPr lang="en-US" altLang="zh-CN" sz="1600" b="1" dirty="0"/>
              <a:t>Seq2Seq AI Chatbot with Attention Mechanism (2020)</a:t>
            </a:r>
            <a:endParaRPr lang="en-US" altLang="zh-CN" sz="1600" b="1" dirty="0"/>
          </a:p>
          <a:p>
            <a:r>
              <a:rPr lang="en-US" altLang="zh-CN" sz="2000" dirty="0"/>
              <a:t>2</a:t>
            </a:r>
            <a:r>
              <a:rPr lang="en-US" altLang="zh-CN" sz="1600" dirty="0"/>
              <a:t>. </a:t>
            </a:r>
            <a:r>
              <a:rPr lang="en-US" altLang="zh-CN" sz="1600" dirty="0" err="1"/>
              <a:t>Jurgita</a:t>
            </a:r>
            <a:r>
              <a:rPr lang="en-US" altLang="zh-CN" sz="1600" dirty="0"/>
              <a:t> </a:t>
            </a:r>
            <a:r>
              <a:rPr lang="en-US" altLang="zh-CN" sz="1600" dirty="0" err="1"/>
              <a:t>Kapociute-Dzikiene</a:t>
            </a:r>
            <a:r>
              <a:rPr lang="en-US" altLang="zh-CN" sz="1600" dirty="0"/>
              <a:t>, </a:t>
            </a:r>
            <a:r>
              <a:rPr lang="en-US" altLang="zh-CN" sz="1600" b="1" dirty="0"/>
              <a:t>A Domain-Specific Generative Chatbot Trained from Little Data</a:t>
            </a:r>
            <a:r>
              <a:rPr lang="en-US" altLang="zh-CN" sz="1600" dirty="0"/>
              <a:t> </a:t>
            </a:r>
            <a:r>
              <a:rPr lang="en-US" altLang="zh-CN" sz="1600" b="1" dirty="0"/>
              <a:t>(2020)</a:t>
            </a:r>
            <a:endParaRPr lang="en-US" altLang="zh-CN" sz="1600" b="1" dirty="0"/>
          </a:p>
          <a:p>
            <a:r>
              <a:rPr lang="en-US" altLang="zh-CN" sz="2000" dirty="0"/>
              <a:t>3</a:t>
            </a:r>
            <a:r>
              <a:rPr lang="en-US" altLang="zh-CN" sz="1600" dirty="0"/>
              <a:t>. </a:t>
            </a:r>
            <a:r>
              <a:rPr lang="en-US" altLang="zh-CN" sz="1600" dirty="0" err="1"/>
              <a:t>Kulothunkan</a:t>
            </a:r>
            <a:r>
              <a:rPr lang="en-US" altLang="zh-CN" sz="1600" dirty="0"/>
              <a:t> </a:t>
            </a:r>
            <a:r>
              <a:rPr lang="en-US" altLang="zh-CN" sz="1600" dirty="0" err="1"/>
              <a:t>Palasundram</a:t>
            </a:r>
            <a:r>
              <a:rPr lang="en-US" altLang="zh-CN" sz="1600" dirty="0"/>
              <a:t>,  </a:t>
            </a:r>
            <a:r>
              <a:rPr lang="en-US" altLang="zh-CN" sz="1600" dirty="0" err="1"/>
              <a:t>Nurfadhlina</a:t>
            </a:r>
            <a:r>
              <a:rPr lang="en-US" altLang="zh-CN" sz="1600" dirty="0"/>
              <a:t> </a:t>
            </a:r>
            <a:r>
              <a:rPr lang="en-US" altLang="zh-CN" sz="1600" dirty="0" err="1"/>
              <a:t>Mohd</a:t>
            </a:r>
            <a:r>
              <a:rPr lang="en-US" altLang="zh-CN" sz="1600" dirty="0"/>
              <a:t> </a:t>
            </a:r>
            <a:r>
              <a:rPr lang="en-US" altLang="zh-CN" sz="1600" dirty="0" err="1"/>
              <a:t>Sharef</a:t>
            </a:r>
            <a:r>
              <a:rPr lang="en-US" altLang="zh-CN" sz="1600" dirty="0"/>
              <a:t>. </a:t>
            </a:r>
            <a:r>
              <a:rPr lang="en-US" altLang="zh-CN" sz="1600" dirty="0" err="1"/>
              <a:t>Norul</a:t>
            </a:r>
            <a:r>
              <a:rPr lang="en-US" altLang="zh-CN" sz="1600" dirty="0"/>
              <a:t> </a:t>
            </a:r>
            <a:r>
              <a:rPr lang="en-US" altLang="zh-CN" sz="1600" dirty="0" err="1"/>
              <a:t>Amelina</a:t>
            </a:r>
            <a:r>
              <a:rPr lang="en-US" altLang="zh-CN" sz="1600" dirty="0"/>
              <a:t> </a:t>
            </a:r>
            <a:r>
              <a:rPr lang="en-US" altLang="zh-CN" sz="1600" dirty="0" err="1"/>
              <a:t>Nashruddin</a:t>
            </a:r>
            <a:r>
              <a:rPr lang="en-US" altLang="zh-CN" sz="1600" dirty="0"/>
              <a:t>, Khairul </a:t>
            </a:r>
            <a:r>
              <a:rPr lang="en-US" altLang="zh-CN" sz="1600" dirty="0" err="1"/>
              <a:t>Azhar</a:t>
            </a:r>
            <a:r>
              <a:rPr lang="en-US" altLang="zh-CN" sz="1600" dirty="0"/>
              <a:t> </a:t>
            </a:r>
            <a:r>
              <a:rPr lang="en-US" altLang="zh-CN" sz="1600" dirty="0" err="1"/>
              <a:t>Kasmiran</a:t>
            </a:r>
            <a:r>
              <a:rPr lang="en-US" altLang="zh-CN" sz="1600" dirty="0"/>
              <a:t>,   </a:t>
            </a:r>
            <a:r>
              <a:rPr lang="en-US" altLang="zh-CN" sz="1600" dirty="0" err="1"/>
              <a:t>Azreen</a:t>
            </a:r>
            <a:r>
              <a:rPr lang="en-US" altLang="zh-CN" sz="1600" dirty="0"/>
              <a:t> Azman, </a:t>
            </a:r>
            <a:r>
              <a:rPr lang="en-US" altLang="zh-CN" sz="1600" b="1" dirty="0"/>
              <a:t>Sequence to Sequence Model Performance for Education Chatbot</a:t>
            </a:r>
            <a:r>
              <a:rPr lang="en-US" altLang="zh-CN" sz="1600" dirty="0"/>
              <a:t> </a:t>
            </a:r>
            <a:r>
              <a:rPr lang="en-US" altLang="zh-CN" sz="1600" b="1" dirty="0"/>
              <a:t>(2019)</a:t>
            </a:r>
            <a:endParaRPr lang="en-US" altLang="zh-CN" sz="1600" b="1" dirty="0"/>
          </a:p>
          <a:p>
            <a:r>
              <a:rPr lang="en-US" altLang="zh-CN" sz="2000" dirty="0"/>
              <a:t>4. </a:t>
            </a:r>
            <a:r>
              <a:rPr lang="en-US" altLang="zh-CN" sz="1600" dirty="0" err="1"/>
              <a:t>Yulius</a:t>
            </a:r>
            <a:r>
              <a:rPr lang="en-US" altLang="zh-CN" sz="1600" dirty="0"/>
              <a:t> Denny Prabowo, </a:t>
            </a:r>
            <a:r>
              <a:rPr lang="en-US" altLang="zh-CN" sz="1600" dirty="0" err="1"/>
              <a:t>Harco</a:t>
            </a:r>
            <a:r>
              <a:rPr lang="en-US" altLang="zh-CN" sz="1600" dirty="0"/>
              <a:t> Leslie </a:t>
            </a:r>
            <a:r>
              <a:rPr lang="en-US" altLang="zh-CN" sz="1600" dirty="0" err="1"/>
              <a:t>Hendric</a:t>
            </a:r>
            <a:r>
              <a:rPr lang="en-US" altLang="zh-CN" sz="1600" dirty="0"/>
              <a:t> Spits </a:t>
            </a:r>
            <a:r>
              <a:rPr lang="en-US" altLang="zh-CN" sz="1600" dirty="0" err="1"/>
              <a:t>Warnarrs</a:t>
            </a:r>
            <a:r>
              <a:rPr lang="en-US" altLang="zh-CN" sz="1600" dirty="0"/>
              <a:t>, Widodo </a:t>
            </a:r>
            <a:r>
              <a:rPr lang="en-US" altLang="zh-CN" sz="1600" dirty="0" err="1"/>
              <a:t>Budiharto</a:t>
            </a:r>
            <a:r>
              <a:rPr lang="en-US" altLang="zh-CN" sz="1600" dirty="0"/>
              <a:t>, </a:t>
            </a:r>
            <a:r>
              <a:rPr lang="en-US" altLang="zh-CN" sz="1600" dirty="0" err="1"/>
              <a:t>Achmad</a:t>
            </a:r>
            <a:r>
              <a:rPr lang="en-US" altLang="zh-CN" sz="1600" dirty="0"/>
              <a:t> Imam </a:t>
            </a:r>
            <a:r>
              <a:rPr lang="en-US" altLang="zh-CN" sz="1600" dirty="0" err="1"/>
              <a:t>Kistijantoro</a:t>
            </a:r>
            <a:r>
              <a:rPr lang="en-US" altLang="zh-CN" sz="1600" dirty="0"/>
              <a:t>, Yaya </a:t>
            </a:r>
            <a:r>
              <a:rPr lang="en-US" altLang="zh-CN" sz="1600" dirty="0" err="1"/>
              <a:t>Heryadi</a:t>
            </a:r>
            <a:r>
              <a:rPr lang="en-US" altLang="zh-CN" sz="1600" dirty="0"/>
              <a:t>, Lukas, </a:t>
            </a:r>
            <a:r>
              <a:rPr lang="en-US" altLang="zh-CN" sz="1600" b="1" dirty="0" err="1"/>
              <a:t>Lstm</a:t>
            </a:r>
            <a:r>
              <a:rPr lang="en-US" altLang="zh-CN" sz="1600" b="1" dirty="0"/>
              <a:t> And Simple </a:t>
            </a:r>
            <a:r>
              <a:rPr lang="en-US" altLang="zh-CN" sz="1600" b="1" dirty="0" err="1"/>
              <a:t>Rnn</a:t>
            </a:r>
            <a:r>
              <a:rPr lang="en-US" altLang="zh-CN" sz="1600" b="1" dirty="0"/>
              <a:t> Comparison In The Problem Of Sequence To Sequence On Conversation Data Using Bahasa Indonesia (2018)</a:t>
            </a:r>
            <a:endParaRPr lang="en-US" altLang="zh-CN" sz="1600" b="1" dirty="0"/>
          </a:p>
          <a:p>
            <a:r>
              <a:rPr lang="en-US" altLang="zh-CN" sz="2000" dirty="0"/>
              <a:t>5</a:t>
            </a:r>
            <a:r>
              <a:rPr lang="en-US" altLang="zh-CN" sz="1600" dirty="0"/>
              <a:t>. </a:t>
            </a:r>
            <a:r>
              <a:rPr lang="en-US" altLang="zh-CN" sz="1600" dirty="0" err="1"/>
              <a:t>Panitan</a:t>
            </a:r>
            <a:r>
              <a:rPr lang="en-US" altLang="zh-CN" sz="1600" dirty="0"/>
              <a:t> </a:t>
            </a:r>
            <a:r>
              <a:rPr lang="en-US" altLang="zh-CN" sz="1600" dirty="0" err="1"/>
              <a:t>Muangkammuen</a:t>
            </a:r>
            <a:r>
              <a:rPr lang="en-US" altLang="zh-CN" sz="1600" dirty="0"/>
              <a:t>, Narong </a:t>
            </a:r>
            <a:r>
              <a:rPr lang="en-US" altLang="zh-CN" sz="1600" dirty="0" err="1"/>
              <a:t>Intiruk</a:t>
            </a:r>
            <a:r>
              <a:rPr lang="en-US" altLang="zh-CN" sz="1600" dirty="0"/>
              <a:t>, Kanda </a:t>
            </a:r>
            <a:r>
              <a:rPr lang="en-US" altLang="zh-CN" sz="1600" dirty="0" err="1"/>
              <a:t>Runapongsa</a:t>
            </a:r>
            <a:r>
              <a:rPr lang="en-US" altLang="zh-CN" sz="1600" dirty="0"/>
              <a:t> </a:t>
            </a:r>
            <a:r>
              <a:rPr lang="en-US" altLang="zh-CN" sz="1600" dirty="0" err="1"/>
              <a:t>Saikaew</a:t>
            </a:r>
            <a:r>
              <a:rPr lang="en-US" altLang="zh-CN" sz="1600" dirty="0"/>
              <a:t>, </a:t>
            </a:r>
            <a:r>
              <a:rPr lang="en-US" altLang="zh-CN" sz="1600" b="1" dirty="0"/>
              <a:t>Automatic Thai-FAQ Chatbot using RNN-LSTM</a:t>
            </a:r>
            <a:r>
              <a:rPr lang="en-US" altLang="zh-CN" sz="1600" dirty="0"/>
              <a:t> </a:t>
            </a:r>
            <a:r>
              <a:rPr lang="en-US" altLang="zh-CN" sz="1600" b="1" dirty="0"/>
              <a:t>(2021)</a:t>
            </a:r>
            <a:endParaRPr lang="en-US" altLang="zh-CN" sz="1600" b="1" dirty="0"/>
          </a:p>
          <a:p>
            <a:r>
              <a:rPr lang="en-US" altLang="zh-CN" sz="2000" dirty="0"/>
              <a:t>6</a:t>
            </a:r>
            <a:r>
              <a:rPr lang="en-US" altLang="zh-CN" sz="1600" dirty="0"/>
              <a:t>. </a:t>
            </a:r>
            <a:r>
              <a:rPr lang="en-US" altLang="zh-CN" sz="1600" dirty="0" err="1"/>
              <a:t>Ankil</a:t>
            </a:r>
            <a:r>
              <a:rPr lang="en-US" altLang="zh-CN" sz="1600" dirty="0"/>
              <a:t> Shah, Bhargav Jain, Bhavin Agrawal, Saurabh Jain, Simon Shim, </a:t>
            </a:r>
            <a:r>
              <a:rPr lang="en-US" altLang="zh-CN" sz="1600" b="1" dirty="0"/>
              <a:t>Problem Solving Chatbot for Data Structures (2018)</a:t>
            </a:r>
            <a:endParaRPr lang="en-US" altLang="zh-CN" sz="1600" b="1" dirty="0"/>
          </a:p>
          <a:p>
            <a:r>
              <a:rPr lang="en-US" altLang="zh-CN" sz="2000" dirty="0"/>
              <a:t>7. </a:t>
            </a:r>
            <a:r>
              <a:rPr lang="en-US" altLang="zh-CN" sz="1600" dirty="0"/>
              <a:t>Yogi </a:t>
            </a:r>
            <a:r>
              <a:rPr lang="en-US" altLang="zh-CN" sz="1600" dirty="0" err="1"/>
              <a:t>Wisesa</a:t>
            </a:r>
            <a:r>
              <a:rPr lang="en-US" altLang="zh-CN" sz="1600" dirty="0"/>
              <a:t> </a:t>
            </a:r>
            <a:r>
              <a:rPr lang="en-US" altLang="zh-CN" sz="1600" dirty="0" err="1"/>
              <a:t>Chandraa</a:t>
            </a:r>
            <a:r>
              <a:rPr lang="en-US" altLang="zh-CN" sz="1600" dirty="0"/>
              <a:t> , </a:t>
            </a:r>
            <a:r>
              <a:rPr lang="en-US" altLang="zh-CN" sz="1600" dirty="0" err="1"/>
              <a:t>Suyanto</a:t>
            </a:r>
            <a:r>
              <a:rPr lang="en-US" altLang="zh-CN" sz="1600" dirty="0"/>
              <a:t> </a:t>
            </a:r>
            <a:r>
              <a:rPr lang="en-US" altLang="zh-CN" sz="1600" dirty="0" err="1"/>
              <a:t>Suyanto</a:t>
            </a:r>
            <a:r>
              <a:rPr lang="en-US" altLang="zh-CN" sz="1600" dirty="0"/>
              <a:t>, </a:t>
            </a:r>
            <a:r>
              <a:rPr lang="en-US" altLang="zh-CN" sz="1600" b="1" dirty="0"/>
              <a:t>Indonesian Chatbot of University Admission Using a Question Answering System Based on Sequence-to-Sequence Model (2019)</a:t>
            </a:r>
            <a:endParaRPr lang="en-US" altLang="zh-CN" sz="1600" b="1" dirty="0"/>
          </a:p>
          <a:p>
            <a:r>
              <a:rPr lang="en-US" altLang="zh-CN" dirty="0"/>
              <a:t>8. Dan Shewan, </a:t>
            </a:r>
            <a:r>
              <a:rPr lang="en-US" altLang="zh-CN" b="1" dirty="0"/>
              <a:t>10 of the Most Innovative Chatbots on the web(2021)</a:t>
            </a:r>
            <a:endParaRPr lang="zh-CN" altLang="zh-CN" b="1" dirty="0"/>
          </a:p>
          <a:p>
            <a:endParaRPr lang="en-US" altLang="zh-CN" sz="1600" b="1" dirty="0"/>
          </a:p>
        </p:txBody>
      </p:sp>
    </p:spTree>
  </p:cSld>
  <p:clrMapOvr>
    <a:masterClrMapping/>
  </p:clrMapOvr>
  <p:transition spd="slow" advClick="0" advTm="600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nodePh="1">
                                  <p:stCondLst>
                                    <p:cond delay="0"/>
                                  </p:stCondLst>
                                  <p:endCondLst>
                                    <p:cond evt="begin" delay="0">
                                      <p:tn val="5"/>
                                    </p:cond>
                                  </p:end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fade">
                                      <p:cBhvr>
                                        <p:cTn id="11"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7"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矩形 26"/>
          <p:cNvSpPr/>
          <p:nvPr/>
        </p:nvSpPr>
        <p:spPr>
          <a:xfrm>
            <a:off x="0" y="5853880"/>
            <a:ext cx="12192000" cy="1066800"/>
          </a:xfrm>
          <a:prstGeom prst="rect">
            <a:avLst/>
          </a:prstGeom>
          <a:solidFill>
            <a:srgbClr val="19122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テキスト プレースホルダー 11"/>
          <p:cNvSpPr txBox="1"/>
          <p:nvPr/>
        </p:nvSpPr>
        <p:spPr>
          <a:xfrm>
            <a:off x="5986490" y="2219374"/>
            <a:ext cx="5173127" cy="49527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kumimoji="1" lang="ja-JP" altLang="en-US" sz="1800" dirty="0">
              <a:solidFill>
                <a:schemeClr val="tx2">
                  <a:lumMod val="60000"/>
                  <a:lumOff val="40000"/>
                </a:schemeClr>
              </a:solidFill>
              <a:cs typeface="+mn-ea"/>
              <a:sym typeface="+mn-lt"/>
            </a:endParaRPr>
          </a:p>
        </p:txBody>
      </p:sp>
      <p:sp>
        <p:nvSpPr>
          <p:cNvPr id="26" name="矩形 25"/>
          <p:cNvSpPr/>
          <p:nvPr/>
        </p:nvSpPr>
        <p:spPr>
          <a:xfrm>
            <a:off x="0" y="0"/>
            <a:ext cx="12192000" cy="1066800"/>
          </a:xfrm>
          <a:prstGeom prst="rect">
            <a:avLst/>
          </a:prstGeom>
          <a:solidFill>
            <a:srgbClr val="19122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文本框 9"/>
          <p:cNvSpPr txBox="1"/>
          <p:nvPr/>
        </p:nvSpPr>
        <p:spPr>
          <a:xfrm>
            <a:off x="549389" y="1279878"/>
            <a:ext cx="5335730" cy="1198880"/>
          </a:xfrm>
          <a:prstGeom prst="rect">
            <a:avLst/>
          </a:prstGeom>
          <a:noFill/>
        </p:spPr>
        <p:txBody>
          <a:bodyPr wrap="square">
            <a:spAutoFit/>
          </a:bodyPr>
          <a:lstStyle/>
          <a:p>
            <a:pPr algn="just"/>
            <a:r>
              <a:rPr lang="en-US" altLang="zh-CN" sz="3600">
                <a:solidFill>
                  <a:schemeClr val="tx2"/>
                </a:solidFill>
                <a:sym typeface="+mn-ea"/>
              </a:rPr>
              <a:t>References</a:t>
            </a:r>
            <a:endParaRPr lang="en-US" altLang="zh-CN" sz="3600">
              <a:solidFill>
                <a:schemeClr val="tx2"/>
              </a:solidFill>
            </a:endParaRPr>
          </a:p>
          <a:p>
            <a:pPr algn="just"/>
            <a:endParaRPr lang="en-US" altLang="zh-CN" sz="3600" kern="100" dirty="0">
              <a:solidFill>
                <a:schemeClr val="tx2"/>
              </a:solidFill>
              <a:effectLst/>
              <a:ea typeface="等线" panose="02010600030101010101" charset="-122"/>
              <a:cs typeface="Times New Roman" panose="02020603050405020304" pitchFamily="18" charset="0"/>
            </a:endParaRPr>
          </a:p>
        </p:txBody>
      </p:sp>
      <p:sp>
        <p:nvSpPr>
          <p:cNvPr id="17" name="TextBox 51"/>
          <p:cNvSpPr txBox="1"/>
          <p:nvPr/>
        </p:nvSpPr>
        <p:spPr>
          <a:xfrm>
            <a:off x="549389" y="1921578"/>
            <a:ext cx="11045190" cy="2306955"/>
          </a:xfrm>
          <a:prstGeom prst="rect">
            <a:avLst/>
          </a:prstGeom>
          <a:noFill/>
        </p:spPr>
        <p:txBody>
          <a:bodyPr wrap="square" rtlCol="0">
            <a:spAutoFit/>
          </a:bodyPr>
          <a:lstStyle/>
          <a:p>
            <a:r>
              <a:rPr lang="en-US" altLang="zh-CN"/>
              <a:t>9</a:t>
            </a:r>
            <a:r>
              <a:rPr lang="en-US" altLang="zh-CN" b="1"/>
              <a:t>.</a:t>
            </a:r>
            <a:r>
              <a:rPr lang="en-US" altLang="zh-CN"/>
              <a:t>Dzmitry Bahdanau, Kyunghyun cho, Yoshua Bengio, </a:t>
            </a:r>
            <a:r>
              <a:rPr lang="en-US" altLang="zh-CN" b="1"/>
              <a:t>Neural Machine Translation by Jointly Learning to Align and Translate9[Submitted on 1 Sep 2014 (v1), last revised 19 May 2016 (this version, v7)]</a:t>
            </a:r>
            <a:endParaRPr lang="en-US" altLang="zh-CN" b="1"/>
          </a:p>
          <a:p>
            <a:r>
              <a:rPr lang="en-US" altLang="zh-CN"/>
              <a:t>10.Kyunghyun cho, Bart van Merrienboer, Caglare Gulcehre, Dzmitry Bahdanau,  Fethi bougares, Holger Schwenk, Yoshua Bengio, </a:t>
            </a:r>
            <a:r>
              <a:rPr lang="en-US" altLang="zh-CN" b="1"/>
              <a:t>Learning parase representations using RNN Encoder-Decoder for Statiscal Machine Translation[Submitted on 3 Jun 2014 (v1), last revised 3 Sep 2014 (this version, v3)]</a:t>
            </a:r>
            <a:endParaRPr lang="en-US" altLang="zh-CN" b="1"/>
          </a:p>
          <a:p>
            <a:r>
              <a:rPr lang="en-US" altLang="zh-CN"/>
              <a:t>  </a:t>
            </a:r>
            <a:endParaRPr lang="en-US" altLang="zh-CN"/>
          </a:p>
        </p:txBody>
      </p:sp>
    </p:spTree>
  </p:cSld>
  <p:clrMapOvr>
    <a:masterClrMapping/>
  </p:clrMapOvr>
  <p:transition spd="slow" advClick="0" advTm="600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nodePh="1">
                                  <p:stCondLst>
                                    <p:cond delay="0"/>
                                  </p:stCondLst>
                                  <p:endCondLst>
                                    <p:cond evt="begin" delay="0">
                                      <p:tn val="5"/>
                                    </p:cond>
                                  </p:end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fade">
                                      <p:cBhvr>
                                        <p:cTn id="11"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7"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9"/>
          <p:cNvSpPr>
            <a:spLocks noGrp="1" noRot="1" noChangeAspect="1" noMove="1" noResize="1" noEditPoints="1" noAdjustHandles="1" noChangeArrowheads="1" noChangeShapeType="1" noTextEdit="1"/>
          </p:cNvSpPr>
          <p:nvPr/>
        </p:nvSpPr>
        <p:spPr bwMode="white">
          <a:xfrm>
            <a:off x="0" y="0"/>
            <a:ext cx="12192000" cy="6858000"/>
          </a:xfrm>
          <a:prstGeom prst="rect">
            <a:avLst/>
          </a:prstGeom>
          <a:solidFill>
            <a:schemeClr val="bg1"/>
          </a:solidFill>
          <a:ln>
            <a:noFill/>
          </a:ln>
          <a:effectLst/>
        </p:spPr>
        <p:txBody>
          <a:bodyPr/>
          <a:lstStyle/>
          <a:p>
            <a:endParaRPr lang="zh-CN" altLang="en-US">
              <a:cs typeface="+mn-ea"/>
              <a:sym typeface="+mn-lt"/>
            </a:endParaRPr>
          </a:p>
        </p:txBody>
      </p:sp>
      <p:sp>
        <p:nvSpPr>
          <p:cNvPr id="12" name="Rectangle 11"/>
          <p:cNvSpPr>
            <a:spLocks noGrp="1" noRot="1" noChangeAspect="1" noMove="1" noResize="1" noEditPoints="1" noAdjustHandles="1" noChangeArrowheads="1" noChangeShapeType="1" noTextEdit="1"/>
          </p:cNvSpPr>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cs typeface="+mn-ea"/>
              <a:sym typeface="+mn-lt"/>
            </a:endParaRPr>
          </a:p>
        </p:txBody>
      </p:sp>
      <p:sp>
        <p:nvSpPr>
          <p:cNvPr id="14" name="Rectangle 13"/>
          <p:cNvSpPr>
            <a:spLocks noGrp="1" noRot="1" noChangeAspect="1" noMove="1" noResize="1" noEditPoints="1" noAdjustHandles="1" noChangeArrowheads="1" noChangeShapeType="1" noTextEdit="1"/>
          </p:cNvSpPr>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cs typeface="+mn-ea"/>
              <a:sym typeface="+mn-lt"/>
            </a:endParaRPr>
          </a:p>
        </p:txBody>
      </p:sp>
      <p:grpSp>
        <p:nvGrpSpPr>
          <p:cNvPr id="65" name="组合 64"/>
          <p:cNvGrpSpPr/>
          <p:nvPr/>
        </p:nvGrpSpPr>
        <p:grpSpPr>
          <a:xfrm>
            <a:off x="2229273" y="2447685"/>
            <a:ext cx="8666904" cy="2029841"/>
            <a:chOff x="1792938" y="4395372"/>
            <a:chExt cx="8666904" cy="2029841"/>
          </a:xfrm>
        </p:grpSpPr>
        <p:grpSp>
          <p:nvGrpSpPr>
            <p:cNvPr id="69" name="组合 68"/>
            <p:cNvGrpSpPr/>
            <p:nvPr/>
          </p:nvGrpSpPr>
          <p:grpSpPr>
            <a:xfrm>
              <a:off x="1792938" y="4395372"/>
              <a:ext cx="8666904" cy="1766145"/>
              <a:chOff x="1791873" y="5432500"/>
              <a:chExt cx="8666904" cy="1766145"/>
            </a:xfrm>
          </p:grpSpPr>
          <p:sp>
            <p:nvSpPr>
              <p:cNvPr id="71" name="矩形 70"/>
              <p:cNvSpPr/>
              <p:nvPr/>
            </p:nvSpPr>
            <p:spPr>
              <a:xfrm>
                <a:off x="5124685" y="5795512"/>
                <a:ext cx="2001280" cy="584775"/>
              </a:xfrm>
              <a:prstGeom prst="rect">
                <a:avLst/>
              </a:prstGeom>
              <a:gradFill>
                <a:gsLst>
                  <a:gs pos="0">
                    <a:srgbClr val="45C3F6"/>
                  </a:gs>
                  <a:gs pos="100000">
                    <a:srgbClr val="8540CE"/>
                  </a:gs>
                </a:gsLst>
                <a:path path="circle">
                  <a:fillToRect l="100000" b="100000"/>
                </a:path>
              </a:grad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3200" b="1" i="0" u="none" strike="noStrike" kern="1200" cap="none" spc="300" normalizeH="0" baseline="0" noProof="0" dirty="0">
                    <a:ln>
                      <a:noFill/>
                    </a:ln>
                    <a:solidFill>
                      <a:prstClr val="white"/>
                    </a:solidFill>
                    <a:effectLst>
                      <a:outerShdw blurRad="50800" dist="38100" dir="2700000" algn="tl" rotWithShape="0">
                        <a:prstClr val="black">
                          <a:alpha val="15000"/>
                        </a:prstClr>
                      </a:outerShdw>
                    </a:effectLst>
                    <a:uLnTx/>
                    <a:uFillTx/>
                    <a:cs typeface="+mn-ea"/>
                    <a:sym typeface="+mn-lt"/>
                  </a:rPr>
                  <a:t>年终报告</a:t>
                </a:r>
                <a:endParaRPr kumimoji="0" lang="zh-CN" altLang="en-US" sz="3200" b="1" i="0" u="none" strike="noStrike" kern="1200" cap="none" spc="0" normalizeH="0" baseline="0" noProof="0" dirty="0">
                  <a:ln>
                    <a:noFill/>
                  </a:ln>
                  <a:solidFill>
                    <a:prstClr val="white"/>
                  </a:solidFill>
                  <a:effectLst/>
                  <a:uLnTx/>
                  <a:uFillTx/>
                  <a:cs typeface="+mn-ea"/>
                  <a:sym typeface="+mn-lt"/>
                </a:endParaRPr>
              </a:p>
            </p:txBody>
          </p:sp>
          <p:sp>
            <p:nvSpPr>
              <p:cNvPr id="72" name="矩形 71"/>
              <p:cNvSpPr/>
              <p:nvPr/>
            </p:nvSpPr>
            <p:spPr>
              <a:xfrm>
                <a:off x="1791873" y="6413815"/>
                <a:ext cx="8666904" cy="784830"/>
              </a:xfrm>
              <a:prstGeom prst="rect">
                <a:avLst/>
              </a:prstGeom>
            </p:spPr>
            <p:txBody>
              <a:bodyPr wrap="square">
                <a:spAutoFit/>
              </a:bodyPr>
              <a:lstStyle/>
              <a:p>
                <a:pPr marL="0" marR="0" lvl="0" indent="0" algn="ctr" defTabSz="914400" rtl="0" eaLnBrk="1" fontAlgn="auto" latinLnBrk="0" hangingPunct="1">
                  <a:lnSpc>
                    <a:spcPct val="150000"/>
                  </a:lnSpc>
                  <a:spcBef>
                    <a:spcPts val="0"/>
                  </a:spcBef>
                  <a:spcAft>
                    <a:spcPts val="0"/>
                  </a:spcAft>
                  <a:buClr>
                    <a:srgbClr val="E7E6E6">
                      <a:lumMod val="10000"/>
                    </a:srgbClr>
                  </a:buClr>
                  <a:buSzTx/>
                  <a:buFontTx/>
                  <a:buNone/>
                  <a:defRPr/>
                </a:pPr>
                <a:r>
                  <a:rPr kumimoji="0" lang="en-US" altLang="zh-CN" sz="1000" b="0" i="0" u="none" strike="noStrike" kern="1200" cap="none" spc="0" normalizeH="0" baseline="0" noProof="0" dirty="0">
                    <a:ln>
                      <a:noFill/>
                    </a:ln>
                    <a:solidFill>
                      <a:prstClr val="white"/>
                    </a:solidFill>
                    <a:effectLst/>
                    <a:uLnTx/>
                    <a:uFillTx/>
                    <a:cs typeface="+mn-ea"/>
                    <a:sym typeface="+mn-lt"/>
                  </a:rPr>
                  <a:t>By faith I mean a vision of good one cherishes and the enthusiasm </a:t>
                </a:r>
                <a:endParaRPr kumimoji="0" lang="en-US" altLang="zh-CN" sz="1000" b="0" i="0" u="none" strike="noStrike" kern="1200" cap="none" spc="0" normalizeH="0" baseline="0" noProof="0" dirty="0">
                  <a:ln>
                    <a:noFill/>
                  </a:ln>
                  <a:solidFill>
                    <a:prstClr val="white"/>
                  </a:solidFill>
                  <a:effectLst/>
                  <a:uLnTx/>
                  <a:uFillTx/>
                  <a:cs typeface="+mn-ea"/>
                  <a:sym typeface="+mn-lt"/>
                </a:endParaRPr>
              </a:p>
              <a:p>
                <a:pPr marL="0" marR="0" lvl="0" indent="0" algn="ctr" defTabSz="914400" rtl="0" eaLnBrk="1" fontAlgn="auto" latinLnBrk="0" hangingPunct="1">
                  <a:lnSpc>
                    <a:spcPct val="150000"/>
                  </a:lnSpc>
                  <a:spcBef>
                    <a:spcPts val="0"/>
                  </a:spcBef>
                  <a:spcAft>
                    <a:spcPts val="0"/>
                  </a:spcAft>
                  <a:buClr>
                    <a:srgbClr val="E7E6E6">
                      <a:lumMod val="10000"/>
                    </a:srgbClr>
                  </a:buClr>
                  <a:buSzTx/>
                  <a:buFontTx/>
                  <a:buNone/>
                  <a:defRPr/>
                </a:pPr>
                <a:r>
                  <a:rPr kumimoji="0" lang="en-US" altLang="zh-CN" sz="1000" b="0" i="0" u="none" strike="noStrike" kern="1200" cap="none" spc="0" normalizeH="0" baseline="0" noProof="0" dirty="0">
                    <a:ln>
                      <a:noFill/>
                    </a:ln>
                    <a:solidFill>
                      <a:prstClr val="white"/>
                    </a:solidFill>
                    <a:effectLst/>
                    <a:uLnTx/>
                    <a:uFillTx/>
                    <a:cs typeface="+mn-ea"/>
                    <a:sym typeface="+mn-lt"/>
                  </a:rPr>
                  <a:t>that pushes one to seek its fulfillment regardless of obstacles. </a:t>
                </a:r>
                <a:endParaRPr kumimoji="0" lang="en-US" altLang="zh-CN" sz="1000" b="0" i="0" u="none" strike="noStrike" kern="1200" cap="none" spc="0" normalizeH="0" baseline="0" noProof="0" dirty="0">
                  <a:ln>
                    <a:noFill/>
                  </a:ln>
                  <a:solidFill>
                    <a:prstClr val="white"/>
                  </a:solidFill>
                  <a:effectLst/>
                  <a:uLnTx/>
                  <a:uFillTx/>
                  <a:cs typeface="+mn-ea"/>
                  <a:sym typeface="+mn-lt"/>
                </a:endParaRPr>
              </a:p>
              <a:p>
                <a:pPr marL="0" marR="0" lvl="0" indent="0" algn="ctr" defTabSz="914400" rtl="0" eaLnBrk="1" fontAlgn="auto" latinLnBrk="0" hangingPunct="1">
                  <a:lnSpc>
                    <a:spcPct val="150000"/>
                  </a:lnSpc>
                  <a:spcBef>
                    <a:spcPts val="0"/>
                  </a:spcBef>
                  <a:spcAft>
                    <a:spcPts val="0"/>
                  </a:spcAft>
                  <a:buClr>
                    <a:srgbClr val="E7E6E6">
                      <a:lumMod val="10000"/>
                    </a:srgbClr>
                  </a:buClr>
                  <a:buSzTx/>
                  <a:buFontTx/>
                  <a:buNone/>
                  <a:defRPr/>
                </a:pPr>
                <a:endParaRPr kumimoji="0" lang="en-US" altLang="zh-CN" sz="1000" b="0" i="0" u="none" strike="noStrike" kern="1200" cap="none" spc="0" normalizeH="0" baseline="0" noProof="0" dirty="0">
                  <a:ln>
                    <a:noFill/>
                  </a:ln>
                  <a:solidFill>
                    <a:prstClr val="white"/>
                  </a:solidFill>
                  <a:effectLst/>
                  <a:uLnTx/>
                  <a:uFillTx/>
                  <a:cs typeface="+mn-ea"/>
                  <a:sym typeface="+mn-lt"/>
                </a:endParaRPr>
              </a:p>
            </p:txBody>
          </p:sp>
          <p:sp>
            <p:nvSpPr>
              <p:cNvPr id="73" name="TextBox 60"/>
              <p:cNvSpPr txBox="1"/>
              <p:nvPr/>
            </p:nvSpPr>
            <p:spPr>
              <a:xfrm>
                <a:off x="4824030" y="5432500"/>
                <a:ext cx="2613216" cy="2308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900" b="1" i="0" u="none" strike="noStrike" kern="1200" cap="none" spc="150" normalizeH="0" baseline="0" noProof="0" dirty="0">
                    <a:ln>
                      <a:noFill/>
                    </a:ln>
                    <a:solidFill>
                      <a:prstClr val="white"/>
                    </a:solidFill>
                    <a:effectLst/>
                    <a:uLnTx/>
                    <a:uFillTx/>
                    <a:cs typeface="+mn-ea"/>
                    <a:sym typeface="+mn-lt"/>
                  </a:rPr>
                  <a:t>WRITE A TITLE IN THIS SECTION</a:t>
                </a:r>
                <a:endParaRPr kumimoji="0" lang="en-US" sz="1000" b="1" i="0" u="none" strike="noStrike" kern="1200" cap="none" spc="150" normalizeH="0" baseline="0" noProof="0" dirty="0">
                  <a:ln>
                    <a:noFill/>
                  </a:ln>
                  <a:solidFill>
                    <a:prstClr val="white"/>
                  </a:solidFill>
                  <a:effectLst/>
                  <a:uLnTx/>
                  <a:uFillTx/>
                  <a:cs typeface="+mn-ea"/>
                  <a:sym typeface="+mn-lt"/>
                </a:endParaRPr>
              </a:p>
            </p:txBody>
          </p:sp>
        </p:grpSp>
        <p:sp>
          <p:nvSpPr>
            <p:cNvPr id="70" name="文本框 69"/>
            <p:cNvSpPr txBox="1"/>
            <p:nvPr/>
          </p:nvSpPr>
          <p:spPr>
            <a:xfrm>
              <a:off x="4249344" y="6117436"/>
              <a:ext cx="3754092" cy="3077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400" b="1" i="0" u="none" strike="noStrike" kern="1200" cap="none" spc="0" normalizeH="0" baseline="0" noProof="0" dirty="0">
                  <a:ln>
                    <a:noFill/>
                  </a:ln>
                  <a:solidFill>
                    <a:prstClr val="white"/>
                  </a:solidFill>
                  <a:effectLst/>
                  <a:uLnTx/>
                  <a:uFillTx/>
                  <a:cs typeface="+mn-ea"/>
                  <a:sym typeface="+mn-lt"/>
                </a:rPr>
                <a:t>设计师：梦想</a:t>
              </a:r>
              <a:r>
                <a:rPr kumimoji="0" lang="en-US" altLang="zh-CN" sz="1400" b="1" i="0" u="none" strike="noStrike" kern="1200" cap="none" spc="0" normalizeH="0" baseline="0" noProof="0" dirty="0">
                  <a:ln>
                    <a:noFill/>
                  </a:ln>
                  <a:solidFill>
                    <a:prstClr val="white"/>
                  </a:solidFill>
                  <a:effectLst/>
                  <a:uLnTx/>
                  <a:uFillTx/>
                  <a:cs typeface="+mn-ea"/>
                  <a:sym typeface="+mn-lt"/>
                </a:rPr>
                <a:t>PPT   </a:t>
              </a:r>
              <a:r>
                <a:rPr kumimoji="0" lang="zh-CN" altLang="en-US" sz="1200" b="1" i="0" u="none" strike="noStrike" kern="1200" cap="none" spc="0" normalizeH="0" baseline="0" noProof="0" dirty="0">
                  <a:ln>
                    <a:noFill/>
                  </a:ln>
                  <a:solidFill>
                    <a:prstClr val="white"/>
                  </a:solidFill>
                  <a:effectLst/>
                  <a:uLnTx/>
                  <a:uFillTx/>
                  <a:cs typeface="+mn-ea"/>
                  <a:sym typeface="+mn-lt"/>
                </a:rPr>
                <a:t>部门</a:t>
              </a:r>
              <a:r>
                <a:rPr kumimoji="0" lang="zh-CN" altLang="en-US" sz="1400" b="1" i="0" u="none" strike="noStrike" kern="1200" cap="none" spc="0" normalizeH="0" baseline="0" noProof="0" dirty="0">
                  <a:ln>
                    <a:noFill/>
                  </a:ln>
                  <a:solidFill>
                    <a:prstClr val="white"/>
                  </a:solidFill>
                  <a:effectLst/>
                  <a:uLnTx/>
                  <a:uFillTx/>
                  <a:cs typeface="+mn-ea"/>
                  <a:sym typeface="+mn-lt"/>
                </a:rPr>
                <a:t>：营销部</a:t>
              </a:r>
              <a:endParaRPr kumimoji="0" lang="zh-CN" altLang="en-US" sz="1400" b="1" i="0" u="none" strike="noStrike" kern="1200" cap="none" spc="0" normalizeH="0" baseline="0" noProof="0" dirty="0">
                <a:ln>
                  <a:noFill/>
                </a:ln>
                <a:solidFill>
                  <a:prstClr val="white"/>
                </a:solidFill>
                <a:effectLst/>
                <a:uLnTx/>
                <a:uFillTx/>
                <a:cs typeface="+mn-ea"/>
                <a:sym typeface="+mn-lt"/>
              </a:endParaRPr>
            </a:p>
          </p:txBody>
        </p:sp>
      </p:grpSp>
      <p:pic>
        <p:nvPicPr>
          <p:cNvPr id="19" name="图片 18"/>
          <p:cNvPicPr>
            <a:picLocks noChangeAspect="1"/>
          </p:cNvPicPr>
          <p:nvPr/>
        </p:nvPicPr>
        <p:blipFill rotWithShape="1">
          <a:blip r:embed="rId1" cstate="screen"/>
          <a:srcRect t="-230"/>
          <a:stretch>
            <a:fillRect/>
          </a:stretch>
        </p:blipFill>
        <p:spPr>
          <a:xfrm>
            <a:off x="0" y="-97101"/>
            <a:ext cx="12192000" cy="6925515"/>
          </a:xfrm>
          <a:prstGeom prst="rect">
            <a:avLst/>
          </a:prstGeom>
        </p:spPr>
      </p:pic>
      <p:sp>
        <p:nvSpPr>
          <p:cNvPr id="24" name="矩形 23"/>
          <p:cNvSpPr/>
          <p:nvPr/>
        </p:nvSpPr>
        <p:spPr>
          <a:xfrm>
            <a:off x="4352544" y="2931681"/>
            <a:ext cx="3447288" cy="1015663"/>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6000" b="1" i="0" u="none" strike="noStrike" kern="1200" cap="none" spc="300" normalizeH="0" baseline="0" noProof="0" dirty="0">
                <a:ln>
                  <a:noFill/>
                </a:ln>
                <a:gradFill>
                  <a:gsLst>
                    <a:gs pos="0">
                      <a:srgbClr val="45C3F6"/>
                    </a:gs>
                    <a:gs pos="100000">
                      <a:srgbClr val="8540CE"/>
                    </a:gs>
                  </a:gsLst>
                  <a:path path="circle">
                    <a:fillToRect l="100000" b="100000"/>
                  </a:path>
                </a:gradFill>
                <a:effectLst>
                  <a:outerShdw blurRad="50800" dist="38100" dir="2700000" algn="tl" rotWithShape="0">
                    <a:prstClr val="black">
                      <a:alpha val="40000"/>
                    </a:prstClr>
                  </a:outerShdw>
                </a:effectLst>
                <a:uLnTx/>
                <a:uFillTx/>
                <a:cs typeface="+mn-ea"/>
                <a:sym typeface="+mn-lt"/>
              </a:rPr>
              <a:t>Thanks</a:t>
            </a:r>
            <a:endParaRPr kumimoji="0" lang="zh-CN" altLang="en-US" sz="6000" b="1" i="0" u="none" strike="noStrike" kern="1200" cap="none" spc="0" normalizeH="0" baseline="0" noProof="0" dirty="0">
              <a:ln>
                <a:noFill/>
              </a:ln>
              <a:gradFill>
                <a:gsLst>
                  <a:gs pos="0">
                    <a:srgbClr val="45C3F6"/>
                  </a:gs>
                  <a:gs pos="100000">
                    <a:srgbClr val="8540CE"/>
                  </a:gs>
                </a:gsLst>
                <a:path path="circle">
                  <a:fillToRect l="100000" b="100000"/>
                </a:path>
              </a:gradFill>
              <a:effectLst>
                <a:outerShdw blurRad="50800" dist="38100" dir="2700000" algn="tl" rotWithShape="0">
                  <a:prstClr val="black">
                    <a:alpha val="40000"/>
                  </a:prstClr>
                </a:outerShdw>
              </a:effectLst>
              <a:uLnTx/>
              <a:uFillTx/>
              <a:cs typeface="+mn-ea"/>
              <a:sym typeface="+mn-lt"/>
            </a:endParaRPr>
          </a:p>
        </p:txBody>
      </p:sp>
      <p:sp>
        <p:nvSpPr>
          <p:cNvPr id="25" name="矩形 24"/>
          <p:cNvSpPr/>
          <p:nvPr/>
        </p:nvSpPr>
        <p:spPr>
          <a:xfrm>
            <a:off x="3917560" y="4311570"/>
            <a:ext cx="4553339" cy="619144"/>
          </a:xfrm>
          <a:prstGeom prst="rect">
            <a:avLst/>
          </a:prstGeom>
        </p:spPr>
        <p:txBody>
          <a:bodyPr wrap="square">
            <a:spAutoFit/>
          </a:bodyPr>
          <a:lstStyle/>
          <a:p>
            <a:pPr marL="0" marR="0" lvl="0" indent="0" algn="ctr" defTabSz="914400" rtl="0" eaLnBrk="1" fontAlgn="auto" latinLnBrk="0" hangingPunct="1">
              <a:lnSpc>
                <a:spcPct val="150000"/>
              </a:lnSpc>
              <a:spcBef>
                <a:spcPts val="0"/>
              </a:spcBef>
              <a:spcAft>
                <a:spcPts val="0"/>
              </a:spcAft>
              <a:buClr>
                <a:srgbClr val="E7E6E6">
                  <a:lumMod val="10000"/>
                </a:srgbClr>
              </a:buClr>
              <a:buSzTx/>
              <a:buFontTx/>
              <a:buNone/>
              <a:defRPr/>
            </a:pPr>
            <a:r>
              <a:rPr kumimoji="0" lang="en-US" altLang="zh-CN" sz="1400" b="0" i="0" u="none" strike="noStrike" kern="1200" cap="none" spc="0" normalizeH="0" baseline="0" noProof="0" dirty="0">
                <a:ln>
                  <a:noFill/>
                </a:ln>
                <a:solidFill>
                  <a:prstClr val="white"/>
                </a:solidFill>
                <a:effectLst/>
                <a:uLnTx/>
                <a:uFillTx/>
                <a:cs typeface="+mn-ea"/>
                <a:sym typeface="+mn-lt"/>
              </a:rPr>
              <a:t>Take </a:t>
            </a:r>
            <a:r>
              <a:rPr lang="en-US" altLang="zh-CN" sz="1400" dirty="0">
                <a:solidFill>
                  <a:prstClr val="white"/>
                </a:solidFill>
                <a:cs typeface="+mn-ea"/>
                <a:sym typeface="+mn-lt"/>
              </a:rPr>
              <a:t>good </a:t>
            </a:r>
            <a:r>
              <a:rPr kumimoji="0" lang="en-US" altLang="zh-CN" sz="1400" b="0" i="0" u="none" strike="noStrike" kern="1200" cap="none" spc="0" normalizeH="0" baseline="0" noProof="0" dirty="0">
                <a:ln>
                  <a:noFill/>
                </a:ln>
                <a:solidFill>
                  <a:prstClr val="white"/>
                </a:solidFill>
                <a:effectLst/>
                <a:uLnTx/>
                <a:uFillTx/>
                <a:cs typeface="+mn-ea"/>
                <a:sym typeface="+mn-lt"/>
              </a:rPr>
              <a:t>care yourself and stay</a:t>
            </a:r>
            <a:r>
              <a:rPr kumimoji="0" lang="en-US" altLang="zh-CN" sz="1400" b="0" i="0" u="none" strike="noStrike" kern="1200" cap="none" spc="0" normalizeH="0" noProof="0" dirty="0">
                <a:ln>
                  <a:noFill/>
                </a:ln>
                <a:solidFill>
                  <a:prstClr val="white"/>
                </a:solidFill>
                <a:effectLst/>
                <a:uLnTx/>
                <a:uFillTx/>
                <a:cs typeface="+mn-ea"/>
                <a:sym typeface="+mn-lt"/>
              </a:rPr>
              <a:t> safe</a:t>
            </a:r>
            <a:endParaRPr kumimoji="0" lang="en-US" altLang="zh-CN" sz="1400" b="0" i="0" u="none" strike="noStrike" kern="1200" cap="none" spc="0" normalizeH="0" baseline="0" noProof="0" dirty="0">
              <a:ln>
                <a:noFill/>
              </a:ln>
              <a:solidFill>
                <a:prstClr val="white"/>
              </a:solidFill>
              <a:effectLst/>
              <a:uLnTx/>
              <a:uFillTx/>
              <a:cs typeface="+mn-ea"/>
              <a:sym typeface="+mn-lt"/>
            </a:endParaRPr>
          </a:p>
          <a:p>
            <a:pPr marL="0" marR="0" lvl="0" indent="0" algn="ctr" defTabSz="914400" rtl="0" eaLnBrk="1" fontAlgn="auto" latinLnBrk="0" hangingPunct="1">
              <a:lnSpc>
                <a:spcPct val="150000"/>
              </a:lnSpc>
              <a:spcBef>
                <a:spcPts val="0"/>
              </a:spcBef>
              <a:spcAft>
                <a:spcPts val="0"/>
              </a:spcAft>
              <a:buClr>
                <a:srgbClr val="E7E6E6">
                  <a:lumMod val="10000"/>
                </a:srgbClr>
              </a:buClr>
              <a:buSzTx/>
              <a:buFontTx/>
              <a:buNone/>
              <a:defRPr/>
            </a:pPr>
            <a:endParaRPr kumimoji="0" lang="en-US" altLang="zh-CN" sz="1000" b="0" i="0" u="none" strike="noStrike" kern="1200" cap="none" spc="0" normalizeH="0" baseline="0" noProof="0" dirty="0">
              <a:ln>
                <a:noFill/>
              </a:ln>
              <a:solidFill>
                <a:prstClr val="white"/>
              </a:solidFill>
              <a:effectLst/>
              <a:uLnTx/>
              <a:uFillTx/>
              <a:cs typeface="+mn-ea"/>
              <a:sym typeface="+mn-lt"/>
            </a:endParaRPr>
          </a:p>
        </p:txBody>
      </p:sp>
      <p:pic>
        <p:nvPicPr>
          <p:cNvPr id="76" name="图片 75"/>
          <p:cNvPicPr>
            <a:picLocks noChangeAspect="1"/>
          </p:cNvPicPr>
          <p:nvPr/>
        </p:nvPicPr>
        <p:blipFill>
          <a:blip r:embed="rId2" cstate="screen"/>
          <a:stretch>
            <a:fillRect/>
          </a:stretch>
        </p:blipFill>
        <p:spPr>
          <a:xfrm rot="15946036">
            <a:off x="7397653" y="-2876022"/>
            <a:ext cx="6086475" cy="1115252"/>
          </a:xfrm>
          <a:prstGeom prst="rect">
            <a:avLst/>
          </a:prstGeom>
        </p:spPr>
      </p:pic>
      <p:pic>
        <p:nvPicPr>
          <p:cNvPr id="75" name="图片 74"/>
          <p:cNvPicPr>
            <a:picLocks noChangeAspect="1"/>
          </p:cNvPicPr>
          <p:nvPr/>
        </p:nvPicPr>
        <p:blipFill>
          <a:blip r:embed="rId2" cstate="screen"/>
          <a:stretch>
            <a:fillRect/>
          </a:stretch>
        </p:blipFill>
        <p:spPr>
          <a:xfrm rot="18430782">
            <a:off x="8671750" y="-2176555"/>
            <a:ext cx="6086475" cy="1115252"/>
          </a:xfrm>
          <a:prstGeom prst="rect">
            <a:avLst/>
          </a:prstGeom>
        </p:spPr>
      </p:pic>
      <p:grpSp>
        <p:nvGrpSpPr>
          <p:cNvPr id="3" name="组合 2"/>
          <p:cNvGrpSpPr/>
          <p:nvPr/>
        </p:nvGrpSpPr>
        <p:grpSpPr>
          <a:xfrm>
            <a:off x="-2177705" y="5697398"/>
            <a:ext cx="6086475" cy="6086475"/>
            <a:chOff x="-2177705" y="5697398"/>
            <a:chExt cx="6086475" cy="6086475"/>
          </a:xfrm>
        </p:grpSpPr>
        <p:pic>
          <p:nvPicPr>
            <p:cNvPr id="74" name="图片 73"/>
            <p:cNvPicPr>
              <a:picLocks noChangeAspect="1"/>
            </p:cNvPicPr>
            <p:nvPr/>
          </p:nvPicPr>
          <p:blipFill>
            <a:blip r:embed="rId2" cstate="screen"/>
            <a:stretch>
              <a:fillRect/>
            </a:stretch>
          </p:blipFill>
          <p:spPr>
            <a:xfrm rot="18430782">
              <a:off x="-2089213" y="8183010"/>
              <a:ext cx="6086475" cy="1115252"/>
            </a:xfrm>
            <a:prstGeom prst="rect">
              <a:avLst/>
            </a:prstGeom>
          </p:spPr>
        </p:pic>
        <p:pic>
          <p:nvPicPr>
            <p:cNvPr id="61" name="图片 60"/>
            <p:cNvPicPr>
              <a:picLocks noChangeAspect="1"/>
            </p:cNvPicPr>
            <p:nvPr/>
          </p:nvPicPr>
          <p:blipFill>
            <a:blip r:embed="rId2" cstate="screen"/>
            <a:stretch>
              <a:fillRect/>
            </a:stretch>
          </p:blipFill>
          <p:spPr>
            <a:xfrm rot="19755003">
              <a:off x="-2177705" y="7456558"/>
              <a:ext cx="6086475" cy="1115252"/>
            </a:xfrm>
            <a:prstGeom prst="rect">
              <a:avLst/>
            </a:prstGeom>
          </p:spPr>
        </p:pic>
      </p:grpSp>
      <p:sp>
        <p:nvSpPr>
          <p:cNvPr id="62" name="椭圆 61"/>
          <p:cNvSpPr/>
          <p:nvPr/>
        </p:nvSpPr>
        <p:spPr>
          <a:xfrm>
            <a:off x="9860320" y="4909231"/>
            <a:ext cx="580571" cy="580571"/>
          </a:xfrm>
          <a:prstGeom prst="ellipse">
            <a:avLst/>
          </a:prstGeom>
          <a:gradFill flip="none" rotWithShape="1">
            <a:gsLst>
              <a:gs pos="0">
                <a:srgbClr val="B5F4F9"/>
              </a:gs>
              <a:gs pos="100000">
                <a:srgbClr val="369AC5"/>
              </a:gs>
            </a:gsLst>
            <a:lin ang="2700000" scaled="1"/>
            <a:tileRect/>
          </a:gradFill>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77" name="椭圆 76"/>
          <p:cNvSpPr/>
          <p:nvPr/>
        </p:nvSpPr>
        <p:spPr>
          <a:xfrm>
            <a:off x="2229273" y="1330133"/>
            <a:ext cx="942686" cy="942682"/>
          </a:xfrm>
          <a:prstGeom prst="ellipse">
            <a:avLst/>
          </a:prstGeom>
          <a:gradFill flip="none" rotWithShape="1">
            <a:gsLst>
              <a:gs pos="0">
                <a:srgbClr val="B5F4F9"/>
              </a:gs>
              <a:gs pos="100000">
                <a:srgbClr val="369AC5"/>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78" name="椭圆 77"/>
          <p:cNvSpPr/>
          <p:nvPr/>
        </p:nvSpPr>
        <p:spPr>
          <a:xfrm>
            <a:off x="575247" y="1982530"/>
            <a:ext cx="580571" cy="580571"/>
          </a:xfrm>
          <a:prstGeom prst="ellipse">
            <a:avLst/>
          </a:prstGeom>
          <a:gradFill flip="none" rotWithShape="1">
            <a:gsLst>
              <a:gs pos="0">
                <a:srgbClr val="B5F4F9"/>
              </a:gs>
              <a:gs pos="100000">
                <a:srgbClr val="369AC5"/>
              </a:gs>
            </a:gsLst>
            <a:lin ang="2700000" scaled="1"/>
            <a:tileRect/>
          </a:gradFill>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2" name="矩形 1"/>
          <p:cNvSpPr/>
          <p:nvPr/>
        </p:nvSpPr>
        <p:spPr>
          <a:xfrm>
            <a:off x="-1175657" y="653143"/>
            <a:ext cx="827314" cy="1066800"/>
          </a:xfrm>
          <a:prstGeom prst="rect">
            <a:avLst/>
          </a:prstGeom>
          <a:solidFill>
            <a:srgbClr val="19122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Tree>
  </p:cSld>
  <p:clrMapOvr>
    <a:masterClrMapping/>
  </p:clrMapOvr>
  <p:transition spd="slow" advClick="0" advTm="500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77"/>
                                        </p:tgtEl>
                                        <p:attrNameLst>
                                          <p:attrName>style.visibility</p:attrName>
                                        </p:attrNameLst>
                                      </p:cBhvr>
                                      <p:to>
                                        <p:strVal val="visible"/>
                                      </p:to>
                                    </p:set>
                                    <p:anim calcmode="lin" valueType="num">
                                      <p:cBhvr>
                                        <p:cTn id="7" dur="500" fill="hold"/>
                                        <p:tgtEl>
                                          <p:spTgt spid="77"/>
                                        </p:tgtEl>
                                        <p:attrNameLst>
                                          <p:attrName>ppt_w</p:attrName>
                                        </p:attrNameLst>
                                      </p:cBhvr>
                                      <p:tavLst>
                                        <p:tav tm="0">
                                          <p:val>
                                            <p:fltVal val="0"/>
                                          </p:val>
                                        </p:tav>
                                        <p:tav tm="100000">
                                          <p:val>
                                            <p:strVal val="#ppt_w"/>
                                          </p:val>
                                        </p:tav>
                                      </p:tavLst>
                                    </p:anim>
                                    <p:anim calcmode="lin" valueType="num">
                                      <p:cBhvr>
                                        <p:cTn id="8" dur="500" fill="hold"/>
                                        <p:tgtEl>
                                          <p:spTgt spid="77"/>
                                        </p:tgtEl>
                                        <p:attrNameLst>
                                          <p:attrName>ppt_h</p:attrName>
                                        </p:attrNameLst>
                                      </p:cBhvr>
                                      <p:tavLst>
                                        <p:tav tm="0">
                                          <p:val>
                                            <p:fltVal val="0"/>
                                          </p:val>
                                        </p:tav>
                                        <p:tav tm="100000">
                                          <p:val>
                                            <p:strVal val="#ppt_h"/>
                                          </p:val>
                                        </p:tav>
                                      </p:tavLst>
                                    </p:anim>
                                    <p:animEffect transition="in" filter="fade">
                                      <p:cBhvr>
                                        <p:cTn id="9" dur="500"/>
                                        <p:tgtEl>
                                          <p:spTgt spid="77"/>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62"/>
                                        </p:tgtEl>
                                        <p:attrNameLst>
                                          <p:attrName>style.visibility</p:attrName>
                                        </p:attrNameLst>
                                      </p:cBhvr>
                                      <p:to>
                                        <p:strVal val="visible"/>
                                      </p:to>
                                    </p:set>
                                    <p:anim calcmode="lin" valueType="num">
                                      <p:cBhvr>
                                        <p:cTn id="12" dur="500" fill="hold"/>
                                        <p:tgtEl>
                                          <p:spTgt spid="62"/>
                                        </p:tgtEl>
                                        <p:attrNameLst>
                                          <p:attrName>ppt_w</p:attrName>
                                        </p:attrNameLst>
                                      </p:cBhvr>
                                      <p:tavLst>
                                        <p:tav tm="0">
                                          <p:val>
                                            <p:fltVal val="0"/>
                                          </p:val>
                                        </p:tav>
                                        <p:tav tm="100000">
                                          <p:val>
                                            <p:strVal val="#ppt_w"/>
                                          </p:val>
                                        </p:tav>
                                      </p:tavLst>
                                    </p:anim>
                                    <p:anim calcmode="lin" valueType="num">
                                      <p:cBhvr>
                                        <p:cTn id="13" dur="500" fill="hold"/>
                                        <p:tgtEl>
                                          <p:spTgt spid="62"/>
                                        </p:tgtEl>
                                        <p:attrNameLst>
                                          <p:attrName>ppt_h</p:attrName>
                                        </p:attrNameLst>
                                      </p:cBhvr>
                                      <p:tavLst>
                                        <p:tav tm="0">
                                          <p:val>
                                            <p:fltVal val="0"/>
                                          </p:val>
                                        </p:tav>
                                        <p:tav tm="100000">
                                          <p:val>
                                            <p:strVal val="#ppt_h"/>
                                          </p:val>
                                        </p:tav>
                                      </p:tavLst>
                                    </p:anim>
                                    <p:animEffect transition="in" filter="fade">
                                      <p:cBhvr>
                                        <p:cTn id="14" dur="500"/>
                                        <p:tgtEl>
                                          <p:spTgt spid="62"/>
                                        </p:tgtEl>
                                      </p:cBhvr>
                                    </p:animEffect>
                                  </p:childTnLst>
                                </p:cTn>
                              </p:par>
                              <p:par>
                                <p:cTn id="15" presetID="10" presetClass="entr" presetSubtype="0" fill="hold" grpId="0" nodeType="withEffect">
                                  <p:stCondLst>
                                    <p:cond delay="0"/>
                                  </p:stCondLst>
                                  <p:iterate type="lt">
                                    <p:tmPct val="10000"/>
                                  </p:iterate>
                                  <p:childTnLst>
                                    <p:set>
                                      <p:cBhvr>
                                        <p:cTn id="16" dur="1" fill="hold">
                                          <p:stCondLst>
                                            <p:cond delay="0"/>
                                          </p:stCondLst>
                                        </p:cTn>
                                        <p:tgtEl>
                                          <p:spTgt spid="24"/>
                                        </p:tgtEl>
                                        <p:attrNameLst>
                                          <p:attrName>style.visibility</p:attrName>
                                        </p:attrNameLst>
                                      </p:cBhvr>
                                      <p:to>
                                        <p:strVal val="visible"/>
                                      </p:to>
                                    </p:set>
                                    <p:animEffect transition="in" filter="fade">
                                      <p:cBhvr>
                                        <p:cTn id="17" dur="500"/>
                                        <p:tgtEl>
                                          <p:spTgt spid="24"/>
                                        </p:tgtEl>
                                      </p:cBhvr>
                                    </p:animEffect>
                                  </p:childTnLst>
                                </p:cTn>
                              </p:par>
                            </p:childTnLst>
                          </p:cTn>
                        </p:par>
                        <p:par>
                          <p:cTn id="18" fill="hold">
                            <p:stCondLst>
                              <p:cond delay="750"/>
                            </p:stCondLst>
                            <p:childTnLst>
                              <p:par>
                                <p:cTn id="19" presetID="10" presetClass="entr" presetSubtype="0" fill="hold" grpId="0" nodeType="afterEffect">
                                  <p:stCondLst>
                                    <p:cond delay="0"/>
                                  </p:stCondLst>
                                  <p:childTnLst>
                                    <p:set>
                                      <p:cBhvr>
                                        <p:cTn id="20" dur="1" fill="hold">
                                          <p:stCondLst>
                                            <p:cond delay="0"/>
                                          </p:stCondLst>
                                        </p:cTn>
                                        <p:tgtEl>
                                          <p:spTgt spid="25"/>
                                        </p:tgtEl>
                                        <p:attrNameLst>
                                          <p:attrName>style.visibility</p:attrName>
                                        </p:attrNameLst>
                                      </p:cBhvr>
                                      <p:to>
                                        <p:strVal val="visible"/>
                                      </p:to>
                                    </p:set>
                                    <p:animEffect transition="in" filter="fade">
                                      <p:cBhvr>
                                        <p:cTn id="21"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5" grpId="0"/>
      <p:bldP spid="62" grpId="0" animBg="1"/>
      <p:bldP spid="7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矩形 26"/>
          <p:cNvSpPr/>
          <p:nvPr/>
        </p:nvSpPr>
        <p:spPr>
          <a:xfrm>
            <a:off x="0" y="5853880"/>
            <a:ext cx="12192000" cy="1066800"/>
          </a:xfrm>
          <a:prstGeom prst="rect">
            <a:avLst/>
          </a:prstGeom>
          <a:solidFill>
            <a:srgbClr val="19122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テキスト プレースホルダー 11"/>
          <p:cNvSpPr txBox="1"/>
          <p:nvPr/>
        </p:nvSpPr>
        <p:spPr>
          <a:xfrm>
            <a:off x="5986490" y="2219374"/>
            <a:ext cx="5173127" cy="49527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kumimoji="1" lang="ja-JP" altLang="en-US" sz="1800" dirty="0">
              <a:solidFill>
                <a:schemeClr val="tx2">
                  <a:lumMod val="60000"/>
                  <a:lumOff val="40000"/>
                </a:schemeClr>
              </a:solidFill>
              <a:cs typeface="+mn-ea"/>
              <a:sym typeface="+mn-lt"/>
            </a:endParaRPr>
          </a:p>
        </p:txBody>
      </p:sp>
      <p:sp>
        <p:nvSpPr>
          <p:cNvPr id="26" name="矩形 25"/>
          <p:cNvSpPr/>
          <p:nvPr/>
        </p:nvSpPr>
        <p:spPr>
          <a:xfrm>
            <a:off x="0" y="0"/>
            <a:ext cx="12192000" cy="1066800"/>
          </a:xfrm>
          <a:prstGeom prst="rect">
            <a:avLst/>
          </a:prstGeom>
          <a:solidFill>
            <a:srgbClr val="19122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文本框 9"/>
          <p:cNvSpPr txBox="1"/>
          <p:nvPr/>
        </p:nvSpPr>
        <p:spPr>
          <a:xfrm>
            <a:off x="6276454" y="1436088"/>
            <a:ext cx="5335730" cy="645160"/>
          </a:xfrm>
          <a:prstGeom prst="rect">
            <a:avLst/>
          </a:prstGeom>
          <a:noFill/>
        </p:spPr>
        <p:txBody>
          <a:bodyPr wrap="square">
            <a:spAutoFit/>
          </a:bodyPr>
          <a:lstStyle/>
          <a:p>
            <a:pPr algn="just"/>
            <a:r>
              <a:rPr lang="en-US" sz="3600" kern="100" dirty="0">
                <a:solidFill>
                  <a:schemeClr val="tx2"/>
                </a:solidFill>
                <a:effectLst/>
                <a:ea typeface="等线" panose="02010600030101010101" charset="-122"/>
                <a:cs typeface="Times New Roman" panose="02020603050405020304" pitchFamily="18" charset="0"/>
              </a:rPr>
              <a:t>Part I</a:t>
            </a:r>
            <a:endParaRPr lang="en-US" sz="3600" kern="100" dirty="0">
              <a:solidFill>
                <a:schemeClr val="tx2"/>
              </a:solidFill>
              <a:effectLst/>
              <a:ea typeface="等线" panose="02010600030101010101" charset="-122"/>
              <a:cs typeface="Times New Roman" panose="02020603050405020304" pitchFamily="18" charset="0"/>
            </a:endParaRPr>
          </a:p>
        </p:txBody>
      </p:sp>
      <p:sp>
        <p:nvSpPr>
          <p:cNvPr id="17" name="TextBox 51"/>
          <p:cNvSpPr txBox="1"/>
          <p:nvPr/>
        </p:nvSpPr>
        <p:spPr>
          <a:xfrm>
            <a:off x="5504180" y="2359025"/>
            <a:ext cx="5791835" cy="3046095"/>
          </a:xfrm>
          <a:prstGeom prst="rect">
            <a:avLst/>
          </a:prstGeom>
          <a:noFill/>
        </p:spPr>
        <p:txBody>
          <a:bodyPr wrap="square" rtlCol="0">
            <a:spAutoFit/>
          </a:bodyPr>
          <a:lstStyle/>
          <a:p>
            <a:r>
              <a:rPr lang="en-US" altLang="zh-CN" sz="3600" b="1" dirty="0"/>
              <a:t>I</a:t>
            </a:r>
            <a:r>
              <a:rPr lang="en-US" altLang="zh-CN" sz="2000" dirty="0"/>
              <a:t>n this part we will focus on discussing their advantages and disadvantages.</a:t>
            </a:r>
            <a:endParaRPr lang="en-US" altLang="zh-CN" sz="2000" dirty="0"/>
          </a:p>
          <a:p>
            <a:endParaRPr lang="en-US" altLang="zh-CN" sz="2000" dirty="0"/>
          </a:p>
          <a:p>
            <a:r>
              <a:rPr lang="en-US" altLang="zh-CN" sz="3600" b="1" dirty="0"/>
              <a:t>I</a:t>
            </a:r>
            <a:r>
              <a:rPr lang="en-US" altLang="zh-CN" sz="2000" dirty="0"/>
              <a:t>n this part, the most important references are from article Sequence to Sequence Model Performance for Education Chatbot.  It shows the latest development of Seq2seq chatbot’s application in certain field.</a:t>
            </a:r>
            <a:endParaRPr lang="en-US" altLang="zh-CN" sz="2000" dirty="0"/>
          </a:p>
        </p:txBody>
      </p:sp>
      <p:pic>
        <p:nvPicPr>
          <p:cNvPr id="4" name="图片占位符 5"/>
          <p:cNvPicPr>
            <a:picLocks noChangeAspect="1"/>
          </p:cNvPicPr>
          <p:nvPr/>
        </p:nvPicPr>
        <p:blipFill>
          <a:blip r:embed="rId1" cstate="screen"/>
          <a:srcRect/>
          <a:stretch>
            <a:fillRect/>
          </a:stretch>
        </p:blipFill>
        <p:spPr>
          <a:xfrm>
            <a:off x="1200708" y="1214601"/>
            <a:ext cx="3603625" cy="3603625"/>
          </a:xfrm>
          <a:prstGeom prst="ellipse">
            <a:avLst/>
          </a:prstGeom>
          <a:effectLst>
            <a:outerShdw blurRad="50800" dist="50800" dir="5400000" algn="ctr" rotWithShape="0">
              <a:srgbClr val="000000">
                <a:alpha val="97000"/>
              </a:srgbClr>
            </a:outerShdw>
          </a:effectLst>
        </p:spPr>
      </p:pic>
    </p:spTree>
  </p:cSld>
  <p:clrMapOvr>
    <a:masterClrMapping/>
  </p:clrMapOvr>
  <p:transition spd="slow" advClick="0" advTm="600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nodePh="1">
                                  <p:stCondLst>
                                    <p:cond delay="0"/>
                                  </p:stCondLst>
                                  <p:endCondLst>
                                    <p:cond evt="begin" delay="0">
                                      <p:tn val="5"/>
                                    </p:cond>
                                  </p:end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fade">
                                      <p:cBhvr>
                                        <p:cTn id="11" dur="500"/>
                                        <p:tgtEl>
                                          <p:spTgt spid="17"/>
                                        </p:tgtEl>
                                      </p:cBhvr>
                                    </p:animEffect>
                                  </p:childTnLst>
                                </p:cTn>
                              </p:par>
                            </p:childTnLst>
                          </p:cTn>
                        </p:par>
                        <p:par>
                          <p:cTn id="12" fill="hold">
                            <p:stCondLst>
                              <p:cond delay="1000"/>
                            </p:stCondLst>
                            <p:childTnLst>
                              <p:par>
                                <p:cTn id="13" presetID="53" presetClass="entr" presetSubtype="16" fill="hold" nodeType="after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p:cTn id="15" dur="500" fill="hold"/>
                                        <p:tgtEl>
                                          <p:spTgt spid="4"/>
                                        </p:tgtEl>
                                        <p:attrNameLst>
                                          <p:attrName>ppt_w</p:attrName>
                                        </p:attrNameLst>
                                      </p:cBhvr>
                                      <p:tavLst>
                                        <p:tav tm="0">
                                          <p:val>
                                            <p:fltVal val="0"/>
                                          </p:val>
                                        </p:tav>
                                        <p:tav tm="100000">
                                          <p:val>
                                            <p:strVal val="#ppt_w"/>
                                          </p:val>
                                        </p:tav>
                                      </p:tavLst>
                                    </p:anim>
                                    <p:anim calcmode="lin" valueType="num">
                                      <p:cBhvr>
                                        <p:cTn id="16" dur="500" fill="hold"/>
                                        <p:tgtEl>
                                          <p:spTgt spid="4"/>
                                        </p:tgtEl>
                                        <p:attrNameLst>
                                          <p:attrName>ppt_h</p:attrName>
                                        </p:attrNameLst>
                                      </p:cBhvr>
                                      <p:tavLst>
                                        <p:tav tm="0">
                                          <p:val>
                                            <p:fltVal val="0"/>
                                          </p:val>
                                        </p:tav>
                                        <p:tav tm="100000">
                                          <p:val>
                                            <p:strVal val="#ppt_h"/>
                                          </p:val>
                                        </p:tav>
                                      </p:tavLst>
                                    </p:anim>
                                    <p:animEffect transition="in" filter="fade">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矩形 26"/>
          <p:cNvSpPr/>
          <p:nvPr/>
        </p:nvSpPr>
        <p:spPr>
          <a:xfrm>
            <a:off x="0" y="5853880"/>
            <a:ext cx="12192000" cy="1066800"/>
          </a:xfrm>
          <a:prstGeom prst="rect">
            <a:avLst/>
          </a:prstGeom>
          <a:solidFill>
            <a:srgbClr val="19122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テキスト プレースホルダー 11"/>
          <p:cNvSpPr txBox="1"/>
          <p:nvPr/>
        </p:nvSpPr>
        <p:spPr>
          <a:xfrm>
            <a:off x="5986490" y="2219374"/>
            <a:ext cx="5173127" cy="49527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kumimoji="1" lang="ja-JP" altLang="en-US" sz="1800" dirty="0">
              <a:solidFill>
                <a:schemeClr val="tx2">
                  <a:lumMod val="60000"/>
                  <a:lumOff val="40000"/>
                </a:schemeClr>
              </a:solidFill>
              <a:cs typeface="+mn-ea"/>
              <a:sym typeface="+mn-lt"/>
            </a:endParaRPr>
          </a:p>
        </p:txBody>
      </p:sp>
      <p:sp>
        <p:nvSpPr>
          <p:cNvPr id="26" name="矩形 25"/>
          <p:cNvSpPr/>
          <p:nvPr/>
        </p:nvSpPr>
        <p:spPr>
          <a:xfrm>
            <a:off x="0" y="0"/>
            <a:ext cx="12192000" cy="1066800"/>
          </a:xfrm>
          <a:prstGeom prst="rect">
            <a:avLst/>
          </a:prstGeom>
          <a:solidFill>
            <a:srgbClr val="19122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文本框 9"/>
          <p:cNvSpPr txBox="1"/>
          <p:nvPr/>
        </p:nvSpPr>
        <p:spPr>
          <a:xfrm>
            <a:off x="6276454" y="1436088"/>
            <a:ext cx="5335730" cy="645160"/>
          </a:xfrm>
          <a:prstGeom prst="rect">
            <a:avLst/>
          </a:prstGeom>
          <a:noFill/>
        </p:spPr>
        <p:txBody>
          <a:bodyPr wrap="square">
            <a:spAutoFit/>
          </a:bodyPr>
          <a:lstStyle/>
          <a:p>
            <a:pPr algn="just"/>
            <a:r>
              <a:rPr lang="en-US" sz="3600" kern="100" dirty="0">
                <a:solidFill>
                  <a:schemeClr val="tx2"/>
                </a:solidFill>
                <a:effectLst/>
                <a:ea typeface="等线" panose="02010600030101010101" charset="-122"/>
                <a:cs typeface="Times New Roman" panose="02020603050405020304" pitchFamily="18" charset="0"/>
              </a:rPr>
              <a:t>Advantages</a:t>
            </a:r>
            <a:endParaRPr lang="en-US" sz="3600" kern="100" dirty="0">
              <a:solidFill>
                <a:schemeClr val="tx2"/>
              </a:solidFill>
              <a:effectLst/>
              <a:ea typeface="等线" panose="02010600030101010101" charset="-122"/>
              <a:cs typeface="Times New Roman" panose="02020603050405020304" pitchFamily="18" charset="0"/>
            </a:endParaRPr>
          </a:p>
        </p:txBody>
      </p:sp>
      <p:sp>
        <p:nvSpPr>
          <p:cNvPr id="17" name="TextBox 51"/>
          <p:cNvSpPr txBox="1"/>
          <p:nvPr/>
        </p:nvSpPr>
        <p:spPr>
          <a:xfrm>
            <a:off x="5579745" y="2219325"/>
            <a:ext cx="5986145" cy="4030980"/>
          </a:xfrm>
          <a:prstGeom prst="rect">
            <a:avLst/>
          </a:prstGeom>
          <a:noFill/>
        </p:spPr>
        <p:txBody>
          <a:bodyPr wrap="square" rtlCol="0">
            <a:spAutoFit/>
          </a:bodyPr>
          <a:lstStyle/>
          <a:p>
            <a:r>
              <a:rPr lang="en-US" altLang="zh-CN" sz="3600" b="1" dirty="0"/>
              <a:t>(1)</a:t>
            </a:r>
            <a:r>
              <a:rPr lang="en-US" altLang="zh-CN" sz="2000" b="1" dirty="0"/>
              <a:t>Capture long-distance dependencies. </a:t>
            </a:r>
            <a:r>
              <a:rPr lang="en-US" altLang="zh-CN" sz="2000" dirty="0"/>
              <a:t>Seq2Seq chatbot is more capable of linking up memories than traditional chatbots. The low-level CNN captures the dependencies between words that are closer together, and the RNN captures the dependencies between words that are farther away. Through the hsierarchical structure, a function similar to high-level CNN to capture the dependencies of sequences with a length of more than 20 words could be realized.</a:t>
            </a:r>
            <a:endParaRPr lang="en-US" altLang="zh-CN" sz="2000" dirty="0"/>
          </a:p>
          <a:p>
            <a:endParaRPr lang="en-US" altLang="zh-CN" sz="2000" dirty="0"/>
          </a:p>
        </p:txBody>
      </p:sp>
      <p:pic>
        <p:nvPicPr>
          <p:cNvPr id="4" name="图片占位符 5"/>
          <p:cNvPicPr>
            <a:picLocks noChangeAspect="1"/>
          </p:cNvPicPr>
          <p:nvPr/>
        </p:nvPicPr>
        <p:blipFill>
          <a:blip r:embed="rId1" cstate="screen"/>
          <a:srcRect/>
          <a:stretch>
            <a:fillRect/>
          </a:stretch>
        </p:blipFill>
        <p:spPr>
          <a:xfrm>
            <a:off x="1200708" y="1214601"/>
            <a:ext cx="3603625" cy="3603625"/>
          </a:xfrm>
          <a:prstGeom prst="ellipse">
            <a:avLst/>
          </a:prstGeom>
          <a:effectLst>
            <a:outerShdw blurRad="50800" dist="50800" dir="5400000" algn="ctr" rotWithShape="0">
              <a:srgbClr val="000000">
                <a:alpha val="97000"/>
              </a:srgbClr>
            </a:outerShdw>
          </a:effectLst>
        </p:spPr>
      </p:pic>
    </p:spTree>
  </p:cSld>
  <p:clrMapOvr>
    <a:masterClrMapping/>
  </p:clrMapOvr>
  <p:transition spd="slow" advClick="0" advTm="600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nodePh="1">
                                  <p:stCondLst>
                                    <p:cond delay="0"/>
                                  </p:stCondLst>
                                  <p:endCondLst>
                                    <p:cond evt="begin" delay="0">
                                      <p:tn val="5"/>
                                    </p:cond>
                                  </p:end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fade">
                                      <p:cBhvr>
                                        <p:cTn id="11" dur="500"/>
                                        <p:tgtEl>
                                          <p:spTgt spid="17"/>
                                        </p:tgtEl>
                                      </p:cBhvr>
                                    </p:animEffect>
                                  </p:childTnLst>
                                </p:cTn>
                              </p:par>
                            </p:childTnLst>
                          </p:cTn>
                        </p:par>
                        <p:par>
                          <p:cTn id="12" fill="hold">
                            <p:stCondLst>
                              <p:cond delay="1000"/>
                            </p:stCondLst>
                            <p:childTnLst>
                              <p:par>
                                <p:cTn id="13" presetID="53" presetClass="entr" presetSubtype="16" fill="hold" nodeType="after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p:cTn id="15" dur="500" fill="hold"/>
                                        <p:tgtEl>
                                          <p:spTgt spid="4"/>
                                        </p:tgtEl>
                                        <p:attrNameLst>
                                          <p:attrName>ppt_w</p:attrName>
                                        </p:attrNameLst>
                                      </p:cBhvr>
                                      <p:tavLst>
                                        <p:tav tm="0">
                                          <p:val>
                                            <p:fltVal val="0"/>
                                          </p:val>
                                        </p:tav>
                                        <p:tav tm="100000">
                                          <p:val>
                                            <p:strVal val="#ppt_w"/>
                                          </p:val>
                                        </p:tav>
                                      </p:tavLst>
                                    </p:anim>
                                    <p:anim calcmode="lin" valueType="num">
                                      <p:cBhvr>
                                        <p:cTn id="16" dur="500" fill="hold"/>
                                        <p:tgtEl>
                                          <p:spTgt spid="4"/>
                                        </p:tgtEl>
                                        <p:attrNameLst>
                                          <p:attrName>ppt_h</p:attrName>
                                        </p:attrNameLst>
                                      </p:cBhvr>
                                      <p:tavLst>
                                        <p:tav tm="0">
                                          <p:val>
                                            <p:fltVal val="0"/>
                                          </p:val>
                                        </p:tav>
                                        <p:tav tm="100000">
                                          <p:val>
                                            <p:strVal val="#ppt_h"/>
                                          </p:val>
                                        </p:tav>
                                      </p:tavLst>
                                    </p:anim>
                                    <p:animEffect transition="in" filter="fade">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矩形 26"/>
          <p:cNvSpPr/>
          <p:nvPr/>
        </p:nvSpPr>
        <p:spPr>
          <a:xfrm>
            <a:off x="0" y="5853880"/>
            <a:ext cx="12192000" cy="1066800"/>
          </a:xfrm>
          <a:prstGeom prst="rect">
            <a:avLst/>
          </a:prstGeom>
          <a:solidFill>
            <a:srgbClr val="19122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テキスト プレースホルダー 11"/>
          <p:cNvSpPr txBox="1"/>
          <p:nvPr/>
        </p:nvSpPr>
        <p:spPr>
          <a:xfrm>
            <a:off x="5986490" y="2219374"/>
            <a:ext cx="5173127" cy="49527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kumimoji="1" lang="ja-JP" altLang="en-US" sz="1800" dirty="0">
              <a:solidFill>
                <a:schemeClr val="tx2">
                  <a:lumMod val="60000"/>
                  <a:lumOff val="40000"/>
                </a:schemeClr>
              </a:solidFill>
              <a:cs typeface="+mn-ea"/>
              <a:sym typeface="+mn-lt"/>
            </a:endParaRPr>
          </a:p>
        </p:txBody>
      </p:sp>
      <p:sp>
        <p:nvSpPr>
          <p:cNvPr id="26" name="矩形 25"/>
          <p:cNvSpPr/>
          <p:nvPr/>
        </p:nvSpPr>
        <p:spPr>
          <a:xfrm>
            <a:off x="0" y="0"/>
            <a:ext cx="12192000" cy="1066800"/>
          </a:xfrm>
          <a:prstGeom prst="rect">
            <a:avLst/>
          </a:prstGeom>
          <a:solidFill>
            <a:srgbClr val="19122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文本框 9"/>
          <p:cNvSpPr txBox="1"/>
          <p:nvPr/>
        </p:nvSpPr>
        <p:spPr>
          <a:xfrm>
            <a:off x="6276454" y="1436088"/>
            <a:ext cx="5335730" cy="645160"/>
          </a:xfrm>
          <a:prstGeom prst="rect">
            <a:avLst/>
          </a:prstGeom>
          <a:noFill/>
        </p:spPr>
        <p:txBody>
          <a:bodyPr wrap="square">
            <a:spAutoFit/>
          </a:bodyPr>
          <a:lstStyle/>
          <a:p>
            <a:pPr algn="just"/>
            <a:r>
              <a:rPr lang="en-US" sz="3600" kern="100" dirty="0">
                <a:solidFill>
                  <a:schemeClr val="tx2"/>
                </a:solidFill>
                <a:effectLst/>
                <a:ea typeface="等线" panose="02010600030101010101" charset="-122"/>
                <a:cs typeface="Times New Roman" panose="02020603050405020304" pitchFamily="18" charset="0"/>
              </a:rPr>
              <a:t>Advantages</a:t>
            </a:r>
            <a:endParaRPr lang="en-US" sz="3600" kern="100" dirty="0">
              <a:solidFill>
                <a:schemeClr val="tx2"/>
              </a:solidFill>
              <a:effectLst/>
              <a:ea typeface="等线" panose="02010600030101010101" charset="-122"/>
              <a:cs typeface="Times New Roman" panose="02020603050405020304" pitchFamily="18" charset="0"/>
            </a:endParaRPr>
          </a:p>
        </p:txBody>
      </p:sp>
      <p:sp>
        <p:nvSpPr>
          <p:cNvPr id="17" name="TextBox 51"/>
          <p:cNvSpPr txBox="1"/>
          <p:nvPr/>
        </p:nvSpPr>
        <p:spPr>
          <a:xfrm>
            <a:off x="5505785" y="2450907"/>
            <a:ext cx="6542591" cy="2183765"/>
          </a:xfrm>
          <a:prstGeom prst="rect">
            <a:avLst/>
          </a:prstGeom>
          <a:noFill/>
        </p:spPr>
        <p:txBody>
          <a:bodyPr wrap="square" rtlCol="0">
            <a:spAutoFit/>
          </a:bodyPr>
          <a:lstStyle/>
          <a:p>
            <a:r>
              <a:rPr lang="en-US" altLang="zh-CN" sz="3600" b="1" dirty="0">
                <a:sym typeface="+mn-ea"/>
              </a:rPr>
              <a:t>(2)</a:t>
            </a:r>
            <a:r>
              <a:rPr lang="en-US" altLang="zh-CN" sz="2000" b="1" dirty="0">
                <a:sym typeface="+mn-ea"/>
              </a:rPr>
              <a:t>Various functions based on different models. </a:t>
            </a:r>
            <a:r>
              <a:rPr lang="en-US" altLang="zh-CN" sz="2000" dirty="0">
                <a:sym typeface="+mn-ea"/>
              </a:rPr>
              <a:t>For different tasks, adjustments are usually made to the RNN model structure, which is divided into three more common structures depending on the number of inputs and outputs: N vs N, 1 vs N, and N vs 1.</a:t>
            </a:r>
            <a:endParaRPr lang="en-US" altLang="zh-CN" sz="2000" dirty="0"/>
          </a:p>
        </p:txBody>
      </p:sp>
      <p:pic>
        <p:nvPicPr>
          <p:cNvPr id="4" name="图片占位符 5"/>
          <p:cNvPicPr>
            <a:picLocks noChangeAspect="1"/>
          </p:cNvPicPr>
          <p:nvPr/>
        </p:nvPicPr>
        <p:blipFill>
          <a:blip r:embed="rId1" cstate="screen"/>
          <a:srcRect/>
          <a:stretch>
            <a:fillRect/>
          </a:stretch>
        </p:blipFill>
        <p:spPr>
          <a:xfrm>
            <a:off x="1200708" y="1214601"/>
            <a:ext cx="3603625" cy="3603625"/>
          </a:xfrm>
          <a:prstGeom prst="ellipse">
            <a:avLst/>
          </a:prstGeom>
          <a:effectLst>
            <a:outerShdw blurRad="50800" dist="50800" dir="5400000" algn="ctr" rotWithShape="0">
              <a:srgbClr val="000000">
                <a:alpha val="97000"/>
              </a:srgbClr>
            </a:outerShdw>
          </a:effectLst>
        </p:spPr>
      </p:pic>
    </p:spTree>
  </p:cSld>
  <p:clrMapOvr>
    <a:masterClrMapping/>
  </p:clrMapOvr>
  <p:transition spd="slow" advClick="0" advTm="600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nodePh="1">
                                  <p:stCondLst>
                                    <p:cond delay="0"/>
                                  </p:stCondLst>
                                  <p:endCondLst>
                                    <p:cond evt="begin" delay="0">
                                      <p:tn val="5"/>
                                    </p:cond>
                                  </p:end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fade">
                                      <p:cBhvr>
                                        <p:cTn id="11" dur="500"/>
                                        <p:tgtEl>
                                          <p:spTgt spid="17"/>
                                        </p:tgtEl>
                                      </p:cBhvr>
                                    </p:animEffect>
                                  </p:childTnLst>
                                </p:cTn>
                              </p:par>
                            </p:childTnLst>
                          </p:cTn>
                        </p:par>
                        <p:par>
                          <p:cTn id="12" fill="hold">
                            <p:stCondLst>
                              <p:cond delay="1000"/>
                            </p:stCondLst>
                            <p:childTnLst>
                              <p:par>
                                <p:cTn id="13" presetID="53" presetClass="entr" presetSubtype="16" fill="hold" nodeType="after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p:cTn id="15" dur="500" fill="hold"/>
                                        <p:tgtEl>
                                          <p:spTgt spid="4"/>
                                        </p:tgtEl>
                                        <p:attrNameLst>
                                          <p:attrName>ppt_w</p:attrName>
                                        </p:attrNameLst>
                                      </p:cBhvr>
                                      <p:tavLst>
                                        <p:tav tm="0">
                                          <p:val>
                                            <p:fltVal val="0"/>
                                          </p:val>
                                        </p:tav>
                                        <p:tav tm="100000">
                                          <p:val>
                                            <p:strVal val="#ppt_w"/>
                                          </p:val>
                                        </p:tav>
                                      </p:tavLst>
                                    </p:anim>
                                    <p:anim calcmode="lin" valueType="num">
                                      <p:cBhvr>
                                        <p:cTn id="16" dur="500" fill="hold"/>
                                        <p:tgtEl>
                                          <p:spTgt spid="4"/>
                                        </p:tgtEl>
                                        <p:attrNameLst>
                                          <p:attrName>ppt_h</p:attrName>
                                        </p:attrNameLst>
                                      </p:cBhvr>
                                      <p:tavLst>
                                        <p:tav tm="0">
                                          <p:val>
                                            <p:fltVal val="0"/>
                                          </p:val>
                                        </p:tav>
                                        <p:tav tm="100000">
                                          <p:val>
                                            <p:strVal val="#ppt_h"/>
                                          </p:val>
                                        </p:tav>
                                      </p:tavLst>
                                    </p:anim>
                                    <p:animEffect transition="in" filter="fade">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矩形 26"/>
          <p:cNvSpPr/>
          <p:nvPr/>
        </p:nvSpPr>
        <p:spPr>
          <a:xfrm>
            <a:off x="0" y="5853880"/>
            <a:ext cx="12192000" cy="1066800"/>
          </a:xfrm>
          <a:prstGeom prst="rect">
            <a:avLst/>
          </a:prstGeom>
          <a:solidFill>
            <a:srgbClr val="19122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テキスト プレースホルダー 11"/>
          <p:cNvSpPr txBox="1"/>
          <p:nvPr/>
        </p:nvSpPr>
        <p:spPr>
          <a:xfrm>
            <a:off x="5986490" y="2219374"/>
            <a:ext cx="5173127" cy="49527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kumimoji="1" lang="ja-JP" altLang="en-US" sz="1800" dirty="0">
              <a:solidFill>
                <a:schemeClr val="tx2">
                  <a:lumMod val="60000"/>
                  <a:lumOff val="40000"/>
                </a:schemeClr>
              </a:solidFill>
              <a:cs typeface="+mn-ea"/>
              <a:sym typeface="+mn-lt"/>
            </a:endParaRPr>
          </a:p>
        </p:txBody>
      </p:sp>
      <p:sp>
        <p:nvSpPr>
          <p:cNvPr id="26" name="矩形 25"/>
          <p:cNvSpPr/>
          <p:nvPr/>
        </p:nvSpPr>
        <p:spPr>
          <a:xfrm>
            <a:off x="0" y="0"/>
            <a:ext cx="12192000" cy="1066800"/>
          </a:xfrm>
          <a:prstGeom prst="rect">
            <a:avLst/>
          </a:prstGeom>
          <a:solidFill>
            <a:srgbClr val="19122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 name="TextBox 51"/>
          <p:cNvSpPr txBox="1"/>
          <p:nvPr/>
        </p:nvSpPr>
        <p:spPr>
          <a:xfrm>
            <a:off x="1052830" y="1820545"/>
            <a:ext cx="4362450" cy="521970"/>
          </a:xfrm>
          <a:prstGeom prst="rect">
            <a:avLst/>
          </a:prstGeom>
          <a:noFill/>
        </p:spPr>
        <p:txBody>
          <a:bodyPr wrap="square" rtlCol="0">
            <a:spAutoFit/>
          </a:bodyPr>
          <a:lstStyle/>
          <a:p>
            <a:r>
              <a:rPr lang="en-US" altLang="zh-CN" sz="2800" dirty="0"/>
              <a:t>N vs N structure</a:t>
            </a:r>
            <a:endParaRPr lang="en-US" altLang="zh-CN" sz="2800" dirty="0"/>
          </a:p>
        </p:txBody>
      </p:sp>
      <p:pic>
        <p:nvPicPr>
          <p:cNvPr id="7" name="图片 7"/>
          <p:cNvPicPr>
            <a:picLocks noChangeAspect="1"/>
          </p:cNvPicPr>
          <p:nvPr/>
        </p:nvPicPr>
        <p:blipFill>
          <a:blip r:embed="rId1"/>
          <a:stretch>
            <a:fillRect/>
          </a:stretch>
        </p:blipFill>
        <p:spPr>
          <a:xfrm>
            <a:off x="2996565" y="2528570"/>
            <a:ext cx="6198870" cy="3256280"/>
          </a:xfrm>
          <a:prstGeom prst="rect">
            <a:avLst/>
          </a:prstGeom>
        </p:spPr>
      </p:pic>
    </p:spTree>
  </p:cSld>
  <p:clrMapOvr>
    <a:masterClrMapping/>
  </p:clrMapOvr>
  <p:transition spd="slow" advClick="0" advTm="600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nodePh="1">
                                  <p:stCondLst>
                                    <p:cond delay="0"/>
                                  </p:stCondLst>
                                  <p:endCondLst>
                                    <p:cond evt="begin" delay="0">
                                      <p:tn val="5"/>
                                    </p:cond>
                                  </p:end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矩形 26"/>
          <p:cNvSpPr/>
          <p:nvPr/>
        </p:nvSpPr>
        <p:spPr>
          <a:xfrm>
            <a:off x="0" y="5853880"/>
            <a:ext cx="12192000" cy="1066800"/>
          </a:xfrm>
          <a:prstGeom prst="rect">
            <a:avLst/>
          </a:prstGeom>
          <a:solidFill>
            <a:srgbClr val="19122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テキスト プレースホルダー 11"/>
          <p:cNvSpPr txBox="1"/>
          <p:nvPr/>
        </p:nvSpPr>
        <p:spPr>
          <a:xfrm>
            <a:off x="5986490" y="2219374"/>
            <a:ext cx="5173127" cy="49527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kumimoji="1" lang="ja-JP" altLang="en-US" sz="1800" dirty="0">
              <a:solidFill>
                <a:schemeClr val="tx2">
                  <a:lumMod val="60000"/>
                  <a:lumOff val="40000"/>
                </a:schemeClr>
              </a:solidFill>
              <a:cs typeface="+mn-ea"/>
              <a:sym typeface="+mn-lt"/>
            </a:endParaRPr>
          </a:p>
        </p:txBody>
      </p:sp>
      <p:sp>
        <p:nvSpPr>
          <p:cNvPr id="26" name="矩形 25"/>
          <p:cNvSpPr/>
          <p:nvPr/>
        </p:nvSpPr>
        <p:spPr>
          <a:xfrm>
            <a:off x="0" y="0"/>
            <a:ext cx="12192000" cy="1066800"/>
          </a:xfrm>
          <a:prstGeom prst="rect">
            <a:avLst/>
          </a:prstGeom>
          <a:solidFill>
            <a:srgbClr val="19122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pic>
        <p:nvPicPr>
          <p:cNvPr id="8" name="图片 8"/>
          <p:cNvPicPr>
            <a:picLocks noChangeAspect="1"/>
          </p:cNvPicPr>
          <p:nvPr/>
        </p:nvPicPr>
        <p:blipFill>
          <a:blip r:embed="rId1"/>
          <a:stretch>
            <a:fillRect/>
          </a:stretch>
        </p:blipFill>
        <p:spPr>
          <a:xfrm>
            <a:off x="0" y="2496820"/>
            <a:ext cx="5653405" cy="3357245"/>
          </a:xfrm>
          <a:prstGeom prst="rect">
            <a:avLst/>
          </a:prstGeom>
        </p:spPr>
      </p:pic>
      <p:sp>
        <p:nvSpPr>
          <p:cNvPr id="3" name="TextBox 51"/>
          <p:cNvSpPr txBox="1"/>
          <p:nvPr/>
        </p:nvSpPr>
        <p:spPr>
          <a:xfrm>
            <a:off x="1290320" y="1820545"/>
            <a:ext cx="4362450" cy="521970"/>
          </a:xfrm>
          <a:prstGeom prst="rect">
            <a:avLst/>
          </a:prstGeom>
          <a:noFill/>
        </p:spPr>
        <p:txBody>
          <a:bodyPr wrap="square" rtlCol="0">
            <a:spAutoFit/>
          </a:bodyPr>
          <a:lstStyle/>
          <a:p>
            <a:r>
              <a:rPr lang="en-US" altLang="zh-CN" sz="2800" dirty="0"/>
              <a:t>1 vs N structure</a:t>
            </a:r>
            <a:endParaRPr lang="en-US" altLang="zh-CN" sz="2800" dirty="0"/>
          </a:p>
        </p:txBody>
      </p:sp>
      <p:pic>
        <p:nvPicPr>
          <p:cNvPr id="9" name="图片 9"/>
          <p:cNvPicPr>
            <a:picLocks noChangeAspect="1"/>
          </p:cNvPicPr>
          <p:nvPr/>
        </p:nvPicPr>
        <p:blipFill>
          <a:blip r:embed="rId2"/>
          <a:stretch>
            <a:fillRect/>
          </a:stretch>
        </p:blipFill>
        <p:spPr>
          <a:xfrm>
            <a:off x="6138545" y="2219325"/>
            <a:ext cx="6053455" cy="3634740"/>
          </a:xfrm>
          <a:prstGeom prst="rect">
            <a:avLst/>
          </a:prstGeom>
        </p:spPr>
      </p:pic>
    </p:spTree>
  </p:cSld>
  <p:clrMapOvr>
    <a:masterClrMapping/>
  </p:clrMapOvr>
  <p:transition spd="slow" advClick="0" advTm="600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nodePh="1">
                                  <p:stCondLst>
                                    <p:cond delay="0"/>
                                  </p:stCondLst>
                                  <p:endCondLst>
                                    <p:cond evt="begin" delay="0">
                                      <p:tn val="5"/>
                                    </p:cond>
                                  </p:end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3" grpId="0"/>
    </p:bldLst>
  </p:timing>
</p:sld>
</file>

<file path=ppt/tags/tag1.xml><?xml version="1.0" encoding="utf-8"?>
<p:tagLst xmlns:p="http://schemas.openxmlformats.org/presentationml/2006/main">
  <p:tag name="KSO_WM_UNIT_PLACING_PICTURE_USER_VIEWPORT" val="{&quot;height&quot;:4672,&quot;width&quot;:8306}"/>
</p:tagLst>
</file>

<file path=ppt/tags/tag2.xml><?xml version="1.0" encoding="utf-8"?>
<p:tagLst xmlns:p="http://schemas.openxmlformats.org/presentationml/2006/main">
  <p:tag name="KSO_WM_UNIT_PLACING_PICTURE_USER_VIEWPORT" val="{&quot;height&quot;:3108,&quot;width&quot;:8306}"/>
</p:tagLst>
</file>

<file path=ppt/tags/tag3.xml><?xml version="1.0" encoding="utf-8"?>
<p:tagLst xmlns:p="http://schemas.openxmlformats.org/presentationml/2006/main">
  <p:tag name="ISPRING_PRESENTATION_TITLE" val="PowerPoint 演示文稿"/>
</p:tagLst>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edzbxraa">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10971</Words>
  <Application>WPS 演示</Application>
  <PresentationFormat>宽屏</PresentationFormat>
  <Paragraphs>286</Paragraphs>
  <Slides>47</Slides>
  <Notes>47</Notes>
  <HiddenSlides>0</HiddenSlides>
  <MMClips>0</MMClips>
  <ScaleCrop>false</ScaleCrop>
  <HeadingPairs>
    <vt:vector size="6" baseType="variant">
      <vt:variant>
        <vt:lpstr>已用的字体</vt:lpstr>
      </vt:variant>
      <vt:variant>
        <vt:i4>8</vt:i4>
      </vt:variant>
      <vt:variant>
        <vt:lpstr>主题</vt:lpstr>
      </vt:variant>
      <vt:variant>
        <vt:i4>2</vt:i4>
      </vt:variant>
      <vt:variant>
        <vt:lpstr>幻灯片标题</vt:lpstr>
      </vt:variant>
      <vt:variant>
        <vt:i4>47</vt:i4>
      </vt:variant>
    </vt:vector>
  </HeadingPairs>
  <TitlesOfParts>
    <vt:vector size="57" baseType="lpstr">
      <vt:lpstr>Arial</vt:lpstr>
      <vt:lpstr>宋体</vt:lpstr>
      <vt:lpstr>Wingdings</vt:lpstr>
      <vt:lpstr>Times New Roman</vt:lpstr>
      <vt:lpstr>等线</vt:lpstr>
      <vt:lpstr>微软雅黑</vt:lpstr>
      <vt:lpstr>Calibri</vt:lpstr>
      <vt:lpstr>Arial Unicode MS</vt:lpstr>
      <vt:lpstr>第一PPT，www.1ppt.com</vt:lpstr>
      <vt:lpstr>自定义设计方案</vt:lpstr>
      <vt:lpstr>PowerPoint 演示文稿</vt:lpstr>
      <vt:lpstr>INTRO</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Part II</vt:lpstr>
      <vt:lpstr>Recurrent Neural Network (RNN)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第一PPT，www.1ppt.com</Company>
  <LinksUpToDate>false</LinksUpToDate>
  <SharedDoc>false</SharedDoc>
  <HyperlinksChanged>false</HyperlinksChanged>
  <AppVersion>14.0000</AppVersion>
  <Manager>第一PPT</Manager>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科技</dc:title>
  <dc:creator>第一PPT</dc:creator>
  <cp:keywords>www.1ppt.com</cp:keywords>
  <dc:description>www.1ppt.com</dc:description>
  <cp:lastModifiedBy>我不是DJ</cp:lastModifiedBy>
  <cp:revision>92</cp:revision>
  <dcterms:created xsi:type="dcterms:W3CDTF">2017-09-03T01:08:00Z</dcterms:created>
  <dcterms:modified xsi:type="dcterms:W3CDTF">2021-07-16T10:02:09Z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69E33C65C81F48689D51F24E7532882C</vt:lpwstr>
  </property>
  <property fmtid="{D5CDD505-2E9C-101B-9397-08002B2CF9AE}" pid="3" name="KSOProductBuildVer">
    <vt:lpwstr>2052-11.1.0.10578</vt:lpwstr>
  </property>
</Properties>
</file>