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342" r:id="rId6"/>
    <p:sldId id="341" r:id="rId7"/>
    <p:sldId id="343" r:id="rId8"/>
    <p:sldId id="344" r:id="rId9"/>
    <p:sldId id="295" r:id="rId10"/>
    <p:sldId id="348" r:id="rId11"/>
    <p:sldId id="345" r:id="rId12"/>
    <p:sldId id="349" r:id="rId13"/>
    <p:sldId id="272" r:id="rId14"/>
    <p:sldId id="306" r:id="rId15"/>
    <p:sldId id="315" r:id="rId16"/>
    <p:sldId id="307" r:id="rId17"/>
    <p:sldId id="350" r:id="rId18"/>
    <p:sldId id="351" r:id="rId19"/>
    <p:sldId id="352" r:id="rId20"/>
    <p:sldId id="353" r:id="rId21"/>
    <p:sldId id="354" r:id="rId22"/>
    <p:sldId id="355" r:id="rId23"/>
    <p:sldId id="356" r:id="rId24"/>
    <p:sldId id="328" r:id="rId25"/>
    <p:sldId id="327"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16" r:id="rId43"/>
    <p:sldId id="373" r:id="rId44"/>
    <p:sldId id="329" r:id="rId45"/>
    <p:sldId id="375" r:id="rId46"/>
    <p:sldId id="346" r:id="rId47"/>
    <p:sldId id="374" r:id="rId48"/>
    <p:sldId id="347" r:id="rId49"/>
    <p:sldId id="326" r:id="rId50"/>
    <p:sldId id="376" r:id="rId51"/>
    <p:sldId id="283" r:id="rId52"/>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DDEC"/>
    <a:srgbClr val="19122F"/>
    <a:srgbClr val="5F5F5F"/>
    <a:srgbClr val="60B8D6"/>
    <a:srgbClr val="7CCCE2"/>
    <a:srgbClr val="369AC5"/>
    <a:srgbClr val="B5F4F9"/>
    <a:srgbClr val="42C8F4"/>
    <a:srgbClr val="8540CE"/>
    <a:srgbClr val="45C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66" autoAdjust="0"/>
  </p:normalViewPr>
  <p:slideViewPr>
    <p:cSldViewPr snapToGrid="0">
      <p:cViewPr varScale="1">
        <p:scale>
          <a:sx n="91" d="100"/>
          <a:sy n="91" d="100"/>
        </p:scale>
        <p:origin x="32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8" Type="http://schemas.openxmlformats.org/officeDocument/2006/relationships/tags" Target="tags/tag3.xml"/><Relationship Id="rId57" Type="http://schemas.openxmlformats.org/officeDocument/2006/relationships/customXml" Target="../customXml/item1.xml"/><Relationship Id="rId56" Type="http://schemas.openxmlformats.org/officeDocument/2006/relationships/customXmlProps" Target="../customXml/itemProps2.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8FECC-8FCD-4231-8F63-743C817428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26B48-9965-4811-9F4B-78EEDA067D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8DA6BB-6431-4F7D-93AE-4F45E49B918D}" type="slidenum">
              <a:rPr lang="zh-CN" altLang="en-US" smtClean="0"/>
            </a:fld>
            <a:endParaRPr lang="zh-CN" altLang="en-US"/>
          </a:p>
        </p:txBody>
      </p:sp>
      <p:sp>
        <p:nvSpPr>
          <p:cNvPr id="11" name="TextBox 10"/>
          <p:cNvSpPr txBox="1"/>
          <p:nvPr userDrawn="1"/>
        </p:nvSpPr>
        <p:spPr>
          <a:xfrm>
            <a:off x="1780704" y="6712749"/>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A2CB9-91E3-4122-B36B-55C6754C4EC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DA6BB-6431-4F7D-93AE-4F45E49B91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Rot="1" noChangeAspect="1" noMove="1" noResize="1" noEditPoints="1" noAdjustHandles="1" noChangeArrowheads="1" noChangeShapeType="1" noTextEdit="1"/>
          </p:cNvSpPr>
          <p:nvPr/>
        </p:nvSpPr>
        <p:spPr bwMode="white">
          <a:xfrm>
            <a:off x="0" y="0"/>
            <a:ext cx="12192000" cy="6858000"/>
          </a:xfrm>
          <a:prstGeom prst="rect">
            <a:avLst/>
          </a:prstGeom>
          <a:solidFill>
            <a:schemeClr val="bg1"/>
          </a:solidFill>
          <a:ln>
            <a:noFill/>
          </a:ln>
          <a:effectLst/>
        </p:spPr>
        <p:txBody>
          <a:bodyPr/>
          <a:lstStyle/>
          <a:p>
            <a:endParaRPr lang="zh-CN" altLang="en-US">
              <a:cs typeface="+mn-ea"/>
              <a:sym typeface="+mn-lt"/>
            </a:endParaRPr>
          </a:p>
        </p:txBody>
      </p:sp>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Rectangle 13"/>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65" name="组合 64"/>
          <p:cNvGrpSpPr/>
          <p:nvPr/>
        </p:nvGrpSpPr>
        <p:grpSpPr>
          <a:xfrm>
            <a:off x="2229273" y="2447685"/>
            <a:ext cx="8666904" cy="2029841"/>
            <a:chOff x="1792938" y="4395372"/>
            <a:chExt cx="8666904" cy="2029841"/>
          </a:xfrm>
        </p:grpSpPr>
        <p:grpSp>
          <p:nvGrpSpPr>
            <p:cNvPr id="69" name="组合 68"/>
            <p:cNvGrpSpPr/>
            <p:nvPr/>
          </p:nvGrpSpPr>
          <p:grpSpPr>
            <a:xfrm>
              <a:off x="1792938" y="4395372"/>
              <a:ext cx="8666904" cy="1766145"/>
              <a:chOff x="1791873" y="5432500"/>
              <a:chExt cx="8666904" cy="1766145"/>
            </a:xfrm>
          </p:grpSpPr>
          <p:sp>
            <p:nvSpPr>
              <p:cNvPr id="71" name="矩形 70"/>
              <p:cNvSpPr/>
              <p:nvPr/>
            </p:nvSpPr>
            <p:spPr>
              <a:xfrm>
                <a:off x="5124685" y="5795512"/>
                <a:ext cx="2001280" cy="584775"/>
              </a:xfrm>
              <a:prstGeom prst="rect">
                <a:avLst/>
              </a:prstGeom>
              <a:gradFill>
                <a:gsLst>
                  <a:gs pos="0">
                    <a:srgbClr val="45C3F6"/>
                  </a:gs>
                  <a:gs pos="100000">
                    <a:srgbClr val="8540CE"/>
                  </a:gs>
                </a:gsLst>
                <a:path path="circle">
                  <a:fillToRect l="100000" b="100000"/>
                </a:path>
              </a:gradFill>
            </p:spPr>
            <p:txBody>
              <a:bodyPr wrap="square">
                <a:spAutoFit/>
              </a:bodyPr>
              <a:lstStyle/>
              <a:p>
                <a:pPr algn="ctr"/>
                <a:r>
                  <a:rPr lang="zh-CN" altLang="en-US" sz="3200" b="1" spc="300" dirty="0">
                    <a:solidFill>
                      <a:schemeClr val="bg1"/>
                    </a:solidFill>
                    <a:effectLst>
                      <a:outerShdw blurRad="50800" dist="38100" dir="2700000" algn="tl" rotWithShape="0">
                        <a:prstClr val="black">
                          <a:alpha val="15000"/>
                        </a:prstClr>
                      </a:outerShdw>
                    </a:effectLst>
                    <a:cs typeface="+mn-ea"/>
                    <a:sym typeface="+mn-lt"/>
                  </a:rPr>
                  <a:t>年终报告</a:t>
                </a:r>
                <a:endParaRPr lang="zh-CN" altLang="en-US" sz="3200" b="1" dirty="0">
                  <a:solidFill>
                    <a:schemeClr val="bg1"/>
                  </a:solidFill>
                  <a:cs typeface="+mn-ea"/>
                  <a:sym typeface="+mn-lt"/>
                </a:endParaRPr>
              </a:p>
            </p:txBody>
          </p:sp>
          <p:sp>
            <p:nvSpPr>
              <p:cNvPr id="72" name="矩形 71"/>
              <p:cNvSpPr/>
              <p:nvPr/>
            </p:nvSpPr>
            <p:spPr>
              <a:xfrm>
                <a:off x="1791873" y="6413815"/>
                <a:ext cx="8666904" cy="784830"/>
              </a:xfrm>
              <a:prstGeom prst="rect">
                <a:avLst/>
              </a:prstGeom>
            </p:spPr>
            <p:txBody>
              <a:bodyPr wrap="square">
                <a:spAutoFit/>
              </a:bodyPr>
              <a:lstStyle/>
              <a:p>
                <a:pPr algn="ctr">
                  <a:lnSpc>
                    <a:spcPct val="150000"/>
                  </a:lnSpc>
                  <a:buClr>
                    <a:srgbClr val="E7E6E6">
                      <a:lumMod val="10000"/>
                    </a:srgbClr>
                  </a:buClr>
                </a:pPr>
                <a:r>
                  <a:rPr lang="en-US" altLang="zh-CN" sz="1000" dirty="0">
                    <a:solidFill>
                      <a:schemeClr val="bg1"/>
                    </a:solidFill>
                    <a:cs typeface="+mn-ea"/>
                    <a:sym typeface="+mn-lt"/>
                  </a:rPr>
                  <a:t>By faith I mean a vision of good one cherishes and the enthusiasm </a:t>
                </a:r>
                <a:endParaRPr lang="en-US" altLang="zh-CN" sz="1000" dirty="0">
                  <a:solidFill>
                    <a:schemeClr val="bg1"/>
                  </a:solidFill>
                  <a:cs typeface="+mn-ea"/>
                  <a:sym typeface="+mn-lt"/>
                </a:endParaRPr>
              </a:p>
              <a:p>
                <a:pPr algn="ctr">
                  <a:lnSpc>
                    <a:spcPct val="150000"/>
                  </a:lnSpc>
                  <a:buClr>
                    <a:srgbClr val="E7E6E6">
                      <a:lumMod val="10000"/>
                    </a:srgbClr>
                  </a:buClr>
                </a:pPr>
                <a:r>
                  <a:rPr lang="en-US" altLang="zh-CN" sz="1000" dirty="0">
                    <a:solidFill>
                      <a:schemeClr val="bg1"/>
                    </a:solidFill>
                    <a:cs typeface="+mn-ea"/>
                    <a:sym typeface="+mn-lt"/>
                  </a:rPr>
                  <a:t>that pushes one to seek its fulfillment regardless of obstacles. </a:t>
                </a:r>
                <a:endParaRPr lang="en-US" altLang="zh-CN" sz="1000" dirty="0">
                  <a:solidFill>
                    <a:schemeClr val="bg1"/>
                  </a:solidFill>
                  <a:cs typeface="+mn-ea"/>
                  <a:sym typeface="+mn-lt"/>
                </a:endParaRPr>
              </a:p>
              <a:p>
                <a:pPr algn="ctr">
                  <a:lnSpc>
                    <a:spcPct val="150000"/>
                  </a:lnSpc>
                  <a:buClr>
                    <a:srgbClr val="E7E6E6">
                      <a:lumMod val="10000"/>
                    </a:srgbClr>
                  </a:buClr>
                </a:pPr>
                <a:endParaRPr lang="en-US" altLang="zh-CN" sz="1000" dirty="0">
                  <a:solidFill>
                    <a:schemeClr val="bg1"/>
                  </a:solidFill>
                  <a:cs typeface="+mn-ea"/>
                  <a:sym typeface="+mn-lt"/>
                </a:endParaRPr>
              </a:p>
            </p:txBody>
          </p:sp>
          <p:sp>
            <p:nvSpPr>
              <p:cNvPr id="73" name="TextBox 60"/>
              <p:cNvSpPr txBox="1"/>
              <p:nvPr/>
            </p:nvSpPr>
            <p:spPr>
              <a:xfrm>
                <a:off x="4824030" y="5432500"/>
                <a:ext cx="2613216" cy="230832"/>
              </a:xfrm>
              <a:prstGeom prst="rect">
                <a:avLst/>
              </a:prstGeom>
              <a:noFill/>
            </p:spPr>
            <p:txBody>
              <a:bodyPr wrap="none" rtlCol="0">
                <a:spAutoFit/>
              </a:bodyPr>
              <a:lstStyle/>
              <a:p>
                <a:pPr algn="ctr" defTabSz="914400"/>
                <a:r>
                  <a:rPr lang="en-US" sz="900" b="1" spc="150" dirty="0">
                    <a:solidFill>
                      <a:schemeClr val="bg1"/>
                    </a:solidFill>
                    <a:cs typeface="+mn-ea"/>
                    <a:sym typeface="+mn-lt"/>
                  </a:rPr>
                  <a:t>WRITE A TITLE IN THIS SECTION</a:t>
                </a:r>
                <a:endParaRPr lang="en-US" sz="1000" b="1" spc="150" dirty="0">
                  <a:solidFill>
                    <a:schemeClr val="bg1"/>
                  </a:solidFill>
                  <a:cs typeface="+mn-ea"/>
                  <a:sym typeface="+mn-lt"/>
                </a:endParaRPr>
              </a:p>
            </p:txBody>
          </p:sp>
        </p:grpSp>
        <p:sp>
          <p:nvSpPr>
            <p:cNvPr id="70" name="文本框 69"/>
            <p:cNvSpPr txBox="1"/>
            <p:nvPr/>
          </p:nvSpPr>
          <p:spPr>
            <a:xfrm>
              <a:off x="4249344" y="6117436"/>
              <a:ext cx="3754092" cy="307777"/>
            </a:xfrm>
            <a:prstGeom prst="rect">
              <a:avLst/>
            </a:prstGeom>
            <a:noFill/>
          </p:spPr>
          <p:txBody>
            <a:bodyPr wrap="square" rtlCol="0">
              <a:spAutoFit/>
            </a:bodyPr>
            <a:lstStyle/>
            <a:p>
              <a:pPr algn="ctr"/>
              <a:r>
                <a:rPr lang="zh-CN" altLang="en-US" sz="1400" b="1" dirty="0">
                  <a:solidFill>
                    <a:schemeClr val="bg1"/>
                  </a:solidFill>
                  <a:cs typeface="+mn-ea"/>
                  <a:sym typeface="+mn-lt"/>
                </a:rPr>
                <a:t>设计师：梦想</a:t>
              </a:r>
              <a:r>
                <a:rPr lang="en-US" altLang="zh-CN" sz="1400" b="1" dirty="0">
                  <a:solidFill>
                    <a:schemeClr val="bg1"/>
                  </a:solidFill>
                  <a:cs typeface="+mn-ea"/>
                  <a:sym typeface="+mn-lt"/>
                </a:rPr>
                <a:t>PPT   </a:t>
              </a:r>
              <a:r>
                <a:rPr lang="zh-CN" altLang="en-US" sz="1200" b="1" dirty="0">
                  <a:solidFill>
                    <a:schemeClr val="bg1"/>
                  </a:solidFill>
                  <a:cs typeface="+mn-ea"/>
                  <a:sym typeface="+mn-lt"/>
                </a:rPr>
                <a:t>部门</a:t>
              </a:r>
              <a:r>
                <a:rPr lang="zh-CN" altLang="en-US" sz="1400" b="1" dirty="0">
                  <a:solidFill>
                    <a:schemeClr val="bg1"/>
                  </a:solidFill>
                  <a:cs typeface="+mn-ea"/>
                  <a:sym typeface="+mn-lt"/>
                </a:rPr>
                <a:t>：营销部</a:t>
              </a:r>
              <a:endParaRPr lang="zh-CN" altLang="en-US" sz="1400" b="1" dirty="0">
                <a:solidFill>
                  <a:schemeClr val="bg1"/>
                </a:solidFill>
                <a:cs typeface="+mn-ea"/>
                <a:sym typeface="+mn-lt"/>
              </a:endParaRPr>
            </a:p>
          </p:txBody>
        </p:sp>
      </p:grpSp>
      <p:pic>
        <p:nvPicPr>
          <p:cNvPr id="19" name="图片 18"/>
          <p:cNvPicPr>
            <a:picLocks noChangeAspect="1"/>
          </p:cNvPicPr>
          <p:nvPr/>
        </p:nvPicPr>
        <p:blipFill rotWithShape="1">
          <a:blip r:embed="rId1" cstate="screen"/>
          <a:srcRect t="-230"/>
          <a:stretch>
            <a:fillRect/>
          </a:stretch>
        </p:blipFill>
        <p:spPr>
          <a:xfrm>
            <a:off x="0" y="-67136"/>
            <a:ext cx="12192000" cy="6925515"/>
          </a:xfrm>
          <a:prstGeom prst="rect">
            <a:avLst/>
          </a:prstGeom>
        </p:spPr>
      </p:pic>
      <p:sp>
        <p:nvSpPr>
          <p:cNvPr id="24" name="矩形 23"/>
          <p:cNvSpPr/>
          <p:nvPr/>
        </p:nvSpPr>
        <p:spPr>
          <a:xfrm>
            <a:off x="3843655" y="2931795"/>
            <a:ext cx="4808220" cy="1568450"/>
          </a:xfrm>
          <a:prstGeom prst="rect">
            <a:avLst/>
          </a:prstGeom>
          <a:noFill/>
        </p:spPr>
        <p:txBody>
          <a:bodyPr wrap="square">
            <a:spAutoFit/>
          </a:bodyPr>
          <a:lstStyle/>
          <a:p>
            <a:pPr algn="ctr"/>
            <a:r>
              <a:rPr lang="en-US" altLang="zh-CN" sz="4800" b="1" spc="300" dirty="0">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cs typeface="+mn-ea"/>
                <a:sym typeface="+mn-lt"/>
              </a:rPr>
              <a:t>Final </a:t>
            </a:r>
            <a:r>
              <a:rPr lang="en-US" altLang="zh-CN" sz="4800" b="1" spc="300" dirty="0">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cs typeface="+mn-ea"/>
                <a:sym typeface="+mn-lt"/>
              </a:rPr>
              <a:t>Presentation</a:t>
            </a:r>
            <a:endParaRPr lang="en-US" altLang="zh-CN" sz="4800" b="1" spc="300" dirty="0">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cs typeface="+mn-ea"/>
              <a:sym typeface="+mn-lt"/>
            </a:endParaRPr>
          </a:p>
        </p:txBody>
      </p:sp>
      <p:sp>
        <p:nvSpPr>
          <p:cNvPr id="25" name="矩形 24"/>
          <p:cNvSpPr/>
          <p:nvPr/>
        </p:nvSpPr>
        <p:spPr>
          <a:xfrm>
            <a:off x="4056294" y="4170337"/>
            <a:ext cx="4382510" cy="579967"/>
          </a:xfrm>
          <a:prstGeom prst="rect">
            <a:avLst/>
          </a:prstGeom>
        </p:spPr>
        <p:txBody>
          <a:bodyPr wrap="square">
            <a:spAutoFit/>
          </a:bodyPr>
          <a:lstStyle/>
          <a:p>
            <a:pPr algn="ctr">
              <a:lnSpc>
                <a:spcPct val="150000"/>
              </a:lnSpc>
              <a:buClr>
                <a:srgbClr val="E7E6E6">
                  <a:lumMod val="10000"/>
                </a:srgbClr>
              </a:buClr>
            </a:pPr>
            <a:r>
              <a:rPr lang="en-US" altLang="zh-CN" sz="2400" b="1" dirty="0">
                <a:solidFill>
                  <a:schemeClr val="bg1"/>
                </a:solidFill>
                <a:latin typeface="Times New Roman" panose="02020603050405020304" pitchFamily="18" charset="0"/>
                <a:cs typeface="Times New Roman" panose="02020603050405020304" pitchFamily="18" charset="0"/>
                <a:sym typeface="+mn-lt"/>
              </a:rPr>
              <a:t>Group 5</a:t>
            </a:r>
            <a:endParaRPr lang="en-US" altLang="zh-CN" sz="2400" b="1" dirty="0">
              <a:solidFill>
                <a:schemeClr val="bg1"/>
              </a:solidFill>
              <a:latin typeface="Times New Roman" panose="02020603050405020304" pitchFamily="18" charset="0"/>
              <a:cs typeface="Times New Roman" panose="02020603050405020304" pitchFamily="18" charset="0"/>
              <a:sym typeface="+mn-lt"/>
            </a:endParaRPr>
          </a:p>
        </p:txBody>
      </p:sp>
      <p:sp>
        <p:nvSpPr>
          <p:cNvPr id="26" name="TextBox 60"/>
          <p:cNvSpPr txBox="1"/>
          <p:nvPr/>
        </p:nvSpPr>
        <p:spPr>
          <a:xfrm>
            <a:off x="5536489" y="2678126"/>
            <a:ext cx="1422121" cy="307777"/>
          </a:xfrm>
          <a:prstGeom prst="rect">
            <a:avLst/>
          </a:prstGeom>
          <a:noFill/>
        </p:spPr>
        <p:txBody>
          <a:bodyPr wrap="none" rtlCol="0">
            <a:spAutoFit/>
          </a:bodyPr>
          <a:lstStyle/>
          <a:p>
            <a:pPr algn="ctr" defTabSz="914400"/>
            <a:r>
              <a:rPr lang="en-US" altLang="zh-CN" sz="1400" b="1" spc="150" dirty="0">
                <a:solidFill>
                  <a:schemeClr val="bg1"/>
                </a:solidFill>
                <a:latin typeface="Times New Roman" panose="02020603050405020304" pitchFamily="18" charset="0"/>
                <a:cs typeface="Times New Roman" panose="02020603050405020304" pitchFamily="18" charset="0"/>
                <a:sym typeface="+mn-lt"/>
              </a:rPr>
              <a:t>Final project</a:t>
            </a:r>
            <a:endParaRPr lang="en-US" sz="1400" b="1" spc="150" dirty="0">
              <a:solidFill>
                <a:schemeClr val="bg1"/>
              </a:solidFill>
              <a:latin typeface="Times New Roman" panose="02020603050405020304" pitchFamily="18" charset="0"/>
              <a:cs typeface="Times New Roman" panose="02020603050405020304" pitchFamily="18" charset="0"/>
              <a:sym typeface="+mn-lt"/>
            </a:endParaRPr>
          </a:p>
        </p:txBody>
      </p:sp>
      <p:sp>
        <p:nvSpPr>
          <p:cNvPr id="23" name="文本框 22"/>
          <p:cNvSpPr txBox="1"/>
          <p:nvPr/>
        </p:nvSpPr>
        <p:spPr>
          <a:xfrm>
            <a:off x="3603260" y="4763508"/>
            <a:ext cx="2533267" cy="1569660"/>
          </a:xfrm>
          <a:prstGeom prst="rect">
            <a:avLst/>
          </a:prstGeom>
          <a:noFill/>
        </p:spPr>
        <p:txBody>
          <a:bodyPr wrap="square" rtlCol="0">
            <a:spAutoFit/>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BI XIAOYANG</a:t>
            </a:r>
            <a:endParaRPr lang="en-US" altLang="zh-CN" sz="2400" b="1" dirty="0">
              <a:solidFill>
                <a:schemeClr val="bg1"/>
              </a:solidFill>
              <a:latin typeface="Times New Roman" panose="02020603050405020304" pitchFamily="18" charset="0"/>
              <a:cs typeface="Times New Roman" panose="02020603050405020304" pitchFamily="18" charset="0"/>
              <a:sym typeface="+mn-lt"/>
            </a:endParaRPr>
          </a:p>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WANG QIPENG</a:t>
            </a:r>
            <a:endParaRPr lang="en-US" altLang="zh-CN" sz="2400" b="1" dirty="0">
              <a:solidFill>
                <a:schemeClr val="bg1"/>
              </a:solidFill>
              <a:latin typeface="Times New Roman" panose="02020603050405020304" pitchFamily="18" charset="0"/>
              <a:cs typeface="Times New Roman" panose="02020603050405020304" pitchFamily="18" charset="0"/>
              <a:sym typeface="+mn-lt"/>
            </a:endParaRPr>
          </a:p>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ZHANG YICHI</a:t>
            </a:r>
            <a:endParaRPr lang="en-US" altLang="zh-CN" sz="2400" b="1" dirty="0">
              <a:solidFill>
                <a:schemeClr val="bg1"/>
              </a:solidFill>
              <a:latin typeface="Times New Roman" panose="02020603050405020304" pitchFamily="18" charset="0"/>
              <a:cs typeface="Times New Roman" panose="02020603050405020304" pitchFamily="18" charset="0"/>
              <a:sym typeface="+mn-lt"/>
            </a:endParaRPr>
          </a:p>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HU YAQI</a:t>
            </a:r>
            <a:endParaRPr lang="zh-CN" altLang="en-US" sz="2400" b="1" dirty="0">
              <a:solidFill>
                <a:schemeClr val="bg1"/>
              </a:solidFill>
              <a:latin typeface="Times New Roman" panose="02020603050405020304" pitchFamily="18" charset="0"/>
              <a:cs typeface="Times New Roman" panose="02020603050405020304" pitchFamily="18" charset="0"/>
              <a:sym typeface="+mn-lt"/>
            </a:endParaRPr>
          </a:p>
        </p:txBody>
      </p:sp>
      <p:pic>
        <p:nvPicPr>
          <p:cNvPr id="76" name="图片 75"/>
          <p:cNvPicPr>
            <a:picLocks noChangeAspect="1"/>
          </p:cNvPicPr>
          <p:nvPr/>
        </p:nvPicPr>
        <p:blipFill>
          <a:blip r:embed="rId2" cstate="screen"/>
          <a:stretch>
            <a:fillRect/>
          </a:stretch>
        </p:blipFill>
        <p:spPr>
          <a:xfrm rot="15946036">
            <a:off x="7397653" y="-2876022"/>
            <a:ext cx="6086475" cy="1115252"/>
          </a:xfrm>
          <a:prstGeom prst="rect">
            <a:avLst/>
          </a:prstGeom>
        </p:spPr>
      </p:pic>
      <p:pic>
        <p:nvPicPr>
          <p:cNvPr id="75" name="图片 74"/>
          <p:cNvPicPr>
            <a:picLocks noChangeAspect="1"/>
          </p:cNvPicPr>
          <p:nvPr/>
        </p:nvPicPr>
        <p:blipFill>
          <a:blip r:embed="rId2" cstate="screen"/>
          <a:stretch>
            <a:fillRect/>
          </a:stretch>
        </p:blipFill>
        <p:spPr>
          <a:xfrm rot="18430782">
            <a:off x="8671750" y="-2176555"/>
            <a:ext cx="6086475" cy="1115252"/>
          </a:xfrm>
          <a:prstGeom prst="rect">
            <a:avLst/>
          </a:prstGeom>
        </p:spPr>
      </p:pic>
      <p:grpSp>
        <p:nvGrpSpPr>
          <p:cNvPr id="3" name="组合 2"/>
          <p:cNvGrpSpPr/>
          <p:nvPr/>
        </p:nvGrpSpPr>
        <p:grpSpPr>
          <a:xfrm>
            <a:off x="-2177705" y="5697398"/>
            <a:ext cx="6086475" cy="6086475"/>
            <a:chOff x="-2177705" y="5697398"/>
            <a:chExt cx="6086475" cy="6086475"/>
          </a:xfrm>
        </p:grpSpPr>
        <p:pic>
          <p:nvPicPr>
            <p:cNvPr id="74" name="图片 73"/>
            <p:cNvPicPr>
              <a:picLocks noChangeAspect="1"/>
            </p:cNvPicPr>
            <p:nvPr/>
          </p:nvPicPr>
          <p:blipFill>
            <a:blip r:embed="rId2" cstate="screen"/>
            <a:stretch>
              <a:fillRect/>
            </a:stretch>
          </p:blipFill>
          <p:spPr>
            <a:xfrm rot="18430782">
              <a:off x="-2089213" y="8183010"/>
              <a:ext cx="6086475" cy="1115252"/>
            </a:xfrm>
            <a:prstGeom prst="rect">
              <a:avLst/>
            </a:prstGeom>
          </p:spPr>
        </p:pic>
        <p:pic>
          <p:nvPicPr>
            <p:cNvPr id="61" name="图片 60"/>
            <p:cNvPicPr>
              <a:picLocks noChangeAspect="1"/>
            </p:cNvPicPr>
            <p:nvPr/>
          </p:nvPicPr>
          <p:blipFill>
            <a:blip r:embed="rId2" cstate="screen"/>
            <a:stretch>
              <a:fillRect/>
            </a:stretch>
          </p:blipFill>
          <p:spPr>
            <a:xfrm rot="19755003">
              <a:off x="-2177705" y="7456558"/>
              <a:ext cx="6086475" cy="1115252"/>
            </a:xfrm>
            <a:prstGeom prst="rect">
              <a:avLst/>
            </a:prstGeom>
          </p:spPr>
        </p:pic>
      </p:grpSp>
      <p:sp>
        <p:nvSpPr>
          <p:cNvPr id="62" name="椭圆 61"/>
          <p:cNvSpPr/>
          <p:nvPr/>
        </p:nvSpPr>
        <p:spPr>
          <a:xfrm>
            <a:off x="9860320" y="4909231"/>
            <a:ext cx="580571" cy="580571"/>
          </a:xfrm>
          <a:prstGeom prst="ellipse">
            <a:avLst/>
          </a:prstGeom>
          <a:gradFill flip="none" rotWithShape="1">
            <a:gsLst>
              <a:gs pos="0">
                <a:srgbClr val="B5F4F9"/>
              </a:gs>
              <a:gs pos="100000">
                <a:srgbClr val="369AC5"/>
              </a:gs>
            </a:gsLst>
            <a:lin ang="2700000" scaled="1"/>
            <a:tileRect/>
          </a:gra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椭圆 76"/>
          <p:cNvSpPr/>
          <p:nvPr/>
        </p:nvSpPr>
        <p:spPr>
          <a:xfrm>
            <a:off x="2229273" y="1330133"/>
            <a:ext cx="942686" cy="942682"/>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椭圆 77"/>
          <p:cNvSpPr/>
          <p:nvPr/>
        </p:nvSpPr>
        <p:spPr>
          <a:xfrm>
            <a:off x="575247" y="1982530"/>
            <a:ext cx="580571" cy="580571"/>
          </a:xfrm>
          <a:prstGeom prst="ellipse">
            <a:avLst/>
          </a:prstGeom>
          <a:gradFill flip="none" rotWithShape="1">
            <a:gsLst>
              <a:gs pos="0">
                <a:srgbClr val="B5F4F9"/>
              </a:gs>
              <a:gs pos="100000">
                <a:srgbClr val="369AC5"/>
              </a:gs>
            </a:gsLst>
            <a:lin ang="2700000" scaled="1"/>
            <a:tileRect/>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矩形 1"/>
          <p:cNvSpPr/>
          <p:nvPr/>
        </p:nvSpPr>
        <p:spPr>
          <a:xfrm>
            <a:off x="-1002465" y="-53340"/>
            <a:ext cx="827314"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6502270" y="4769850"/>
            <a:ext cx="3292520" cy="1569660"/>
          </a:xfrm>
          <a:prstGeom prst="rect">
            <a:avLst/>
          </a:prstGeom>
          <a:noFill/>
        </p:spPr>
        <p:txBody>
          <a:bodyPr wrap="square" rtlCol="0">
            <a:spAutoFit/>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AIT2009357(Leader)  AIT2009376(Presenter)AIT2009380</a:t>
            </a:r>
            <a:endParaRPr lang="en-US" altLang="zh-CN" sz="2400" b="1" dirty="0">
              <a:solidFill>
                <a:schemeClr val="bg1"/>
              </a:solidFill>
              <a:latin typeface="Times New Roman" panose="02020603050405020304" pitchFamily="18" charset="0"/>
              <a:cs typeface="Times New Roman" panose="02020603050405020304" pitchFamily="18" charset="0"/>
              <a:sym typeface="+mn-lt"/>
            </a:endParaRPr>
          </a:p>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AIT2009364</a:t>
            </a:r>
            <a:endParaRPr lang="zh-CN" altLang="en-US" sz="2400" b="1" dirty="0">
              <a:solidFill>
                <a:schemeClr val="bg1"/>
              </a:solidFill>
              <a:latin typeface="Times New Roman" panose="02020603050405020304" pitchFamily="18" charset="0"/>
              <a:cs typeface="Times New Roman" panose="02020603050405020304" pitchFamily="18" charset="0"/>
              <a:sym typeface="+mn-lt"/>
            </a:endParaRPr>
          </a:p>
        </p:txBody>
      </p:sp>
    </p:spTree>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animEffect transition="in" filter="fade">
                                      <p:cBhvr>
                                        <p:cTn id="14" dur="500"/>
                                        <p:tgtEl>
                                          <p:spTgt spid="62"/>
                                        </p:tgtEl>
                                      </p:cBhvr>
                                    </p:animEffect>
                                  </p:childTnLst>
                                </p:cTn>
                              </p:par>
                              <p:par>
                                <p:cTn id="15" presetID="10" presetClass="entr" presetSubtype="0" fill="hold" grpId="0" nodeType="withEffect">
                                  <p:stCondLst>
                                    <p:cond delay="0"/>
                                  </p:stCondLst>
                                  <p:iterate type="lt">
                                    <p:tmPct val="10000"/>
                                  </p:iterate>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135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35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2850"/>
                            </p:stCondLst>
                            <p:childTnLst>
                              <p:par>
                                <p:cTn id="31" presetID="10"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3" grpId="0"/>
      <p:bldP spid="62" grpId="0" animBg="1"/>
      <p:bldP spid="77" grpId="0" animBg="1"/>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570629" y="1154646"/>
            <a:ext cx="4975905" cy="4044676"/>
            <a:chOff x="3419378" y="1186543"/>
            <a:chExt cx="4975905" cy="4044676"/>
          </a:xfrm>
        </p:grpSpPr>
        <p:sp>
          <p:nvSpPr>
            <p:cNvPr id="6" name="椭圆 5"/>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4218819" y="1928522"/>
              <a:ext cx="4176464" cy="1994040"/>
              <a:chOff x="4977781" y="2067920"/>
              <a:chExt cx="4176464" cy="1994040"/>
            </a:xfrm>
          </p:grpSpPr>
          <p:sp>
            <p:nvSpPr>
              <p:cNvPr id="8" name="TextBox 48"/>
              <p:cNvSpPr txBox="1"/>
              <p:nvPr/>
            </p:nvSpPr>
            <p:spPr>
              <a:xfrm>
                <a:off x="4977781" y="3138630"/>
                <a:ext cx="4176464" cy="923330"/>
              </a:xfrm>
              <a:prstGeom prst="rect">
                <a:avLst/>
              </a:prstGeom>
              <a:noFill/>
            </p:spPr>
            <p:txBody>
              <a:bodyPr wrap="square" lIns="0" tIns="0" rIns="0" bIns="0" rtlCol="0">
                <a:spAutoFit/>
              </a:bodyPr>
              <a:lstStyle/>
              <a:p>
                <a:r>
                  <a:rPr lang="en-US" altLang="zh-CN" sz="6000" b="1" dirty="0">
                    <a:solidFill>
                      <a:srgbClr val="19122F"/>
                    </a:solidFill>
                    <a:cs typeface="+mn-ea"/>
                    <a:sym typeface="+mn-lt"/>
                  </a:rPr>
                  <a:t>Part III</a:t>
                </a:r>
                <a:endParaRPr lang="en-GB" altLang="zh-CN" sz="6000" b="1" dirty="0">
                  <a:solidFill>
                    <a:srgbClr val="19122F"/>
                  </a:solidFill>
                  <a:cs typeface="+mn-ea"/>
                  <a:sym typeface="+mn-lt"/>
                </a:endParaRPr>
              </a:p>
            </p:txBody>
          </p:sp>
          <p:sp>
            <p:nvSpPr>
              <p:cNvPr id="10" name="TextBox 48"/>
              <p:cNvSpPr txBox="1"/>
              <p:nvPr/>
            </p:nvSpPr>
            <p:spPr>
              <a:xfrm>
                <a:off x="5581427" y="2067920"/>
                <a:ext cx="1484586" cy="1231106"/>
              </a:xfrm>
              <a:prstGeom prst="rect">
                <a:avLst/>
              </a:prstGeom>
              <a:noFill/>
            </p:spPr>
            <p:txBody>
              <a:bodyPr wrap="square" lIns="0" tIns="0" rIns="0" bIns="0" rtlCol="0">
                <a:spAutoFit/>
              </a:bodyPr>
              <a:lstStyle/>
              <a:p>
                <a:r>
                  <a:rPr lang="en-US" altLang="zh-CN" sz="8000" b="1" dirty="0">
                    <a:solidFill>
                      <a:schemeClr val="tx1">
                        <a:lumMod val="75000"/>
                        <a:lumOff val="25000"/>
                      </a:schemeClr>
                    </a:solidFill>
                    <a:cs typeface="+mn-ea"/>
                    <a:sym typeface="+mn-lt"/>
                  </a:rPr>
                  <a:t>03</a:t>
                </a:r>
                <a:endParaRPr lang="en-GB" altLang="zh-CN" sz="8000" b="1" dirty="0">
                  <a:solidFill>
                    <a:schemeClr val="tx1">
                      <a:lumMod val="75000"/>
                      <a:lumOff val="25000"/>
                    </a:schemeClr>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735955" y="1436370"/>
            <a:ext cx="6456680" cy="1753235"/>
          </a:xfrm>
          <a:prstGeom prst="rect">
            <a:avLst/>
          </a:prstGeom>
          <a:noFill/>
        </p:spPr>
        <p:txBody>
          <a:bodyPr wrap="square">
            <a:spAutoFit/>
          </a:bodyPr>
          <a:lstStyle/>
          <a:p>
            <a:pPr algn="just"/>
            <a:r>
              <a:rPr lang="en-US" altLang="zh-CN" sz="3600" dirty="0">
                <a:solidFill>
                  <a:schemeClr val="tx2"/>
                </a:solidFill>
                <a:cs typeface="+mn-ea"/>
                <a:sym typeface="+mn-lt"/>
              </a:rPr>
              <a:t>Methodology of the project</a:t>
            </a:r>
            <a:endParaRPr lang="en-US" altLang="zh-CN" sz="3600" dirty="0">
              <a:solidFill>
                <a:schemeClr val="tx2"/>
              </a:solidFill>
              <a:cs typeface="+mn-ea"/>
              <a:sym typeface="+mn-lt"/>
            </a:endParaRPr>
          </a:p>
          <a:p>
            <a:pPr algn="just"/>
            <a:endParaRPr lang="zh-CN" altLang="zh-CN" sz="3600" kern="100" dirty="0">
              <a:solidFill>
                <a:schemeClr val="tx2"/>
              </a:solidFill>
              <a:effectLst/>
              <a:ea typeface="等线" panose="02010600030101010101" pitchFamily="2" charset="-122"/>
              <a:cs typeface="Times New Roman" panose="02020603050405020304" pitchFamily="18" charset="0"/>
            </a:endParaRPr>
          </a:p>
          <a:p>
            <a:pPr algn="just"/>
            <a:endParaRPr lang="zh-CN" altLang="zh-CN" sz="3600" kern="100" dirty="0">
              <a:solidFill>
                <a:schemeClr val="tx2"/>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359332"/>
            <a:ext cx="6542591" cy="2491740"/>
          </a:xfrm>
          <a:prstGeom prst="rect">
            <a:avLst/>
          </a:prstGeom>
          <a:noFill/>
        </p:spPr>
        <p:txBody>
          <a:bodyPr wrap="square" rtlCol="0">
            <a:spAutoFit/>
          </a:bodyPr>
          <a:lstStyle/>
          <a:p>
            <a:r>
              <a:rPr lang="en-US" altLang="zh-CN" sz="3600" b="1" dirty="0"/>
              <a:t>D</a:t>
            </a:r>
            <a:r>
              <a:rPr lang="en-US" altLang="zh-CN" sz="2000" dirty="0"/>
              <a:t>uring the Data collection and analysis phase, we set out to learn about different types of chatbots, the chatbot is trained to use training data in the form of customer service talks with customers in several business fields. In this section, we will elaborate on our project preparation and coding process.</a:t>
            </a:r>
            <a:endParaRPr lang="en-US" altLang="zh-CN" sz="2000" dirty="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Times New Roman" panose="02020603050405020304" pitchFamily="18" charset="0"/>
              </a:rPr>
              <a:t>i. Research Approach</a:t>
            </a:r>
            <a:endParaRPr lang="en-US" altLang="zh-CN" sz="3600" kern="100" dirty="0">
              <a:solidFill>
                <a:schemeClr val="tx2"/>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359332"/>
            <a:ext cx="6542591" cy="2491740"/>
          </a:xfrm>
          <a:prstGeom prst="rect">
            <a:avLst/>
          </a:prstGeom>
          <a:noFill/>
        </p:spPr>
        <p:txBody>
          <a:bodyPr wrap="square" rtlCol="0">
            <a:spAutoFit/>
          </a:bodyPr>
          <a:lstStyle/>
          <a:p>
            <a:r>
              <a:rPr lang="en-US" altLang="zh-CN" sz="3600" b="1" dirty="0"/>
              <a:t>A</a:t>
            </a:r>
            <a:r>
              <a:rPr lang="en-US" altLang="zh-CN" sz="2000" dirty="0"/>
              <a:t>s Python was chosen to be our programming language, the SequenceToSequence (Seq2Seq), is one of our basic methods to realize our goal. </a:t>
            </a:r>
            <a:endParaRPr lang="en-US" altLang="zh-CN" sz="2000" dirty="0"/>
          </a:p>
          <a:p>
            <a:endParaRPr lang="en-US" altLang="zh-CN" sz="2000" dirty="0"/>
          </a:p>
          <a:p>
            <a:r>
              <a:rPr lang="en-US" altLang="zh-CN" sz="2000" dirty="0"/>
              <a:t>The training data is then used to build learning models in both the Simple RNN algorithm and the LSTM algorithm. </a:t>
            </a:r>
            <a:endParaRPr lang="en-US" altLang="zh-CN" sz="2000" dirty="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7544" y="1543883"/>
            <a:ext cx="533573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Times New Roman" panose="02020603050405020304" pitchFamily="18" charset="0"/>
              </a:rPr>
              <a:t>ii. Research Process</a:t>
            </a:r>
            <a:endParaRPr lang="en-US" altLang="zh-CN" sz="3600" kern="100" dirty="0">
              <a:solidFill>
                <a:schemeClr val="tx2"/>
              </a:solidFill>
              <a:effectLst/>
              <a:ea typeface="等线" panose="02010600030101010101" pitchFamily="2" charset="-122"/>
              <a:cs typeface="Times New Roman" panose="02020603050405020304" pitchFamily="18" charset="0"/>
            </a:endParaRPr>
          </a:p>
          <a:p>
            <a:pPr algn="just"/>
            <a:r>
              <a:rPr lang="en-US" altLang="zh-CN" sz="3600" kern="100" dirty="0">
                <a:solidFill>
                  <a:schemeClr val="tx2"/>
                </a:solidFill>
                <a:effectLst/>
                <a:ea typeface="等线" panose="02010600030101010101" pitchFamily="2" charset="-122"/>
                <a:cs typeface="Times New Roman" panose="02020603050405020304" pitchFamily="18" charset="0"/>
              </a:rPr>
              <a:t>    </a:t>
            </a:r>
            <a:r>
              <a:rPr lang="en-US" altLang="zh-CN" sz="3600" kern="100" dirty="0">
                <a:solidFill>
                  <a:schemeClr val="accent4"/>
                </a:solidFill>
                <a:effectLst/>
                <a:ea typeface="等线" panose="02010600030101010101" pitchFamily="2" charset="-122"/>
                <a:cs typeface="Times New Roman" panose="02020603050405020304" pitchFamily="18" charset="0"/>
              </a:rPr>
              <a:t>Dataset</a:t>
            </a:r>
            <a:endParaRPr lang="en-US" altLang="zh-CN" sz="3600" kern="100" dirty="0">
              <a:solidFill>
                <a:schemeClr val="accent4"/>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743834"/>
            <a:ext cx="6542591" cy="2183765"/>
          </a:xfrm>
          <a:prstGeom prst="rect">
            <a:avLst/>
          </a:prstGeom>
          <a:noFill/>
        </p:spPr>
        <p:txBody>
          <a:bodyPr wrap="square" rtlCol="0">
            <a:spAutoFit/>
          </a:bodyPr>
          <a:lstStyle/>
          <a:p>
            <a:r>
              <a:rPr lang="en-US" altLang="zh-CN" sz="3600" b="1" dirty="0"/>
              <a:t>T</a:t>
            </a:r>
            <a:r>
              <a:rPr lang="en-US" altLang="zh-CN" sz="2000" dirty="0"/>
              <a:t>he corpus uses electronic computers as the carrier to carry the basic resources of language knowledge, but it is not equal to language knowledge. Real corpus needs to be processed (analyzed and processed) before it can become a useful resource.</a:t>
            </a:r>
            <a:endParaRPr lang="en-US" altLang="zh-CN" sz="2000" dirty="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7544" y="1543883"/>
            <a:ext cx="533573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Times New Roman" panose="02020603050405020304" pitchFamily="18" charset="0"/>
              </a:rPr>
              <a:t>ii. Research Process</a:t>
            </a:r>
            <a:endParaRPr lang="en-US" altLang="zh-CN" sz="3600" kern="100" dirty="0">
              <a:solidFill>
                <a:schemeClr val="tx2"/>
              </a:solidFill>
              <a:effectLst/>
              <a:ea typeface="等线" panose="02010600030101010101" pitchFamily="2" charset="-122"/>
              <a:cs typeface="Times New Roman" panose="02020603050405020304" pitchFamily="18" charset="0"/>
            </a:endParaRPr>
          </a:p>
          <a:p>
            <a:pPr algn="just"/>
            <a:r>
              <a:rPr lang="en-US" altLang="zh-CN" sz="3600" kern="100" dirty="0">
                <a:solidFill>
                  <a:schemeClr val="tx2"/>
                </a:solidFill>
                <a:effectLst/>
                <a:ea typeface="等线" panose="02010600030101010101" pitchFamily="2" charset="-122"/>
                <a:cs typeface="Times New Roman" panose="02020603050405020304" pitchFamily="18" charset="0"/>
              </a:rPr>
              <a:t>    </a:t>
            </a:r>
            <a:r>
              <a:rPr lang="en-US" altLang="zh-CN" sz="3600" kern="100" dirty="0">
                <a:solidFill>
                  <a:schemeClr val="accent4"/>
                </a:solidFill>
                <a:effectLst/>
                <a:ea typeface="等线" panose="02010600030101010101" pitchFamily="2" charset="-122"/>
                <a:cs typeface="Times New Roman" panose="02020603050405020304" pitchFamily="18" charset="0"/>
              </a:rPr>
              <a:t>Dataset</a:t>
            </a:r>
            <a:endParaRPr lang="en-US" altLang="zh-CN" sz="3600" kern="100" dirty="0">
              <a:solidFill>
                <a:schemeClr val="accent4"/>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743834"/>
            <a:ext cx="6542591" cy="1568450"/>
          </a:xfrm>
          <a:prstGeom prst="rect">
            <a:avLst/>
          </a:prstGeom>
          <a:noFill/>
        </p:spPr>
        <p:txBody>
          <a:bodyPr wrap="square" rtlCol="0">
            <a:spAutoFit/>
          </a:bodyPr>
          <a:lstStyle/>
          <a:p>
            <a:r>
              <a:rPr lang="en-US" altLang="zh-CN" sz="3600" b="1" dirty="0"/>
              <a:t>T</a:t>
            </a:r>
            <a:r>
              <a:rPr lang="en-US" altLang="zh-CN" sz="2000" dirty="0"/>
              <a:t>he cleaning of the corpus is also very important. It directly determines the effect of the model, and even affects the convergence of the model, unanswered questions, grammatical errors, etc. .</a:t>
            </a:r>
            <a:endParaRPr lang="zh-CN" altLang="en-US" sz="2000" dirty="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7544" y="1543883"/>
            <a:ext cx="533573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Times New Roman" panose="02020603050405020304" pitchFamily="18" charset="0"/>
              </a:rPr>
              <a:t>ii. Research Process</a:t>
            </a:r>
            <a:endParaRPr lang="en-US" altLang="zh-CN" sz="3600" kern="100" dirty="0">
              <a:solidFill>
                <a:schemeClr val="tx2"/>
              </a:solidFill>
              <a:effectLst/>
              <a:ea typeface="等线" panose="02010600030101010101" pitchFamily="2" charset="-122"/>
              <a:cs typeface="Times New Roman" panose="02020603050405020304" pitchFamily="18" charset="0"/>
            </a:endParaRPr>
          </a:p>
          <a:p>
            <a:pPr algn="just"/>
            <a:r>
              <a:rPr lang="en-US" altLang="zh-CN" sz="3600" kern="100" dirty="0">
                <a:solidFill>
                  <a:schemeClr val="tx2"/>
                </a:solidFill>
                <a:effectLst/>
                <a:ea typeface="等线" panose="02010600030101010101" pitchFamily="2" charset="-122"/>
                <a:cs typeface="Times New Roman" panose="02020603050405020304" pitchFamily="18" charset="0"/>
              </a:rPr>
              <a:t>    </a:t>
            </a:r>
            <a:r>
              <a:rPr lang="en-US" altLang="zh-CN" sz="3600" kern="100" dirty="0">
                <a:solidFill>
                  <a:schemeClr val="accent4"/>
                </a:solidFill>
                <a:effectLst/>
                <a:ea typeface="等线" panose="02010600030101010101" pitchFamily="2" charset="-122"/>
                <a:cs typeface="Times New Roman" panose="02020603050405020304" pitchFamily="18" charset="0"/>
              </a:rPr>
              <a:t>Dataset</a:t>
            </a:r>
            <a:endParaRPr lang="en-US" altLang="zh-CN" sz="3600" kern="100" dirty="0">
              <a:solidFill>
                <a:schemeClr val="accent4"/>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743834"/>
            <a:ext cx="6542591" cy="1630045"/>
          </a:xfrm>
          <a:prstGeom prst="rect">
            <a:avLst/>
          </a:prstGeom>
          <a:noFill/>
        </p:spPr>
        <p:txBody>
          <a:bodyPr wrap="square" rtlCol="0">
            <a:spAutoFit/>
          </a:bodyPr>
          <a:lstStyle/>
          <a:p>
            <a:r>
              <a:rPr lang="en-US" altLang="zh-CN" sz="2000" dirty="0"/>
              <a:t>The format of storage is the first behavior question, the second behavior answer, the third row is the question, and the fourth behavior answer. And so on. Considering the quantity and quality of corpus, we choose two corpus.</a:t>
            </a:r>
            <a:endParaRPr lang="en-US" altLang="zh-CN" sz="2000" dirty="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7544" y="1543883"/>
            <a:ext cx="533573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Times New Roman" panose="02020603050405020304" pitchFamily="18" charset="0"/>
              </a:rPr>
              <a:t>ii. Research Process</a:t>
            </a:r>
            <a:endParaRPr lang="en-US" altLang="zh-CN" sz="3600" kern="100" dirty="0">
              <a:solidFill>
                <a:schemeClr val="tx2"/>
              </a:solidFill>
              <a:effectLst/>
              <a:ea typeface="等线" panose="02010600030101010101" pitchFamily="2" charset="-122"/>
              <a:cs typeface="Times New Roman" panose="02020603050405020304" pitchFamily="18" charset="0"/>
            </a:endParaRPr>
          </a:p>
          <a:p>
            <a:pPr algn="just"/>
            <a:r>
              <a:rPr lang="en-US" altLang="zh-CN" sz="3600" kern="100" dirty="0">
                <a:solidFill>
                  <a:schemeClr val="tx2"/>
                </a:solidFill>
                <a:effectLst/>
                <a:ea typeface="等线" panose="02010600030101010101" pitchFamily="2" charset="-122"/>
                <a:cs typeface="Times New Roman" panose="02020603050405020304" pitchFamily="18" charset="0"/>
              </a:rPr>
              <a:t>    </a:t>
            </a:r>
            <a:r>
              <a:rPr lang="en-US" altLang="zh-CN" sz="3600" kern="100" dirty="0">
                <a:solidFill>
                  <a:schemeClr val="accent4"/>
                </a:solidFill>
                <a:effectLst/>
                <a:ea typeface="等线" panose="02010600030101010101" pitchFamily="2" charset="-122"/>
                <a:cs typeface="Times New Roman" panose="02020603050405020304" pitchFamily="18" charset="0"/>
              </a:rPr>
              <a:t>Dataset</a:t>
            </a:r>
            <a:endParaRPr lang="en-US" altLang="zh-CN" sz="3600" kern="100" dirty="0">
              <a:solidFill>
                <a:schemeClr val="accent4"/>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743834"/>
            <a:ext cx="6542591" cy="1876425"/>
          </a:xfrm>
          <a:prstGeom prst="rect">
            <a:avLst/>
          </a:prstGeom>
          <a:noFill/>
        </p:spPr>
        <p:txBody>
          <a:bodyPr wrap="square" rtlCol="0">
            <a:spAutoFit/>
          </a:bodyPr>
          <a:lstStyle/>
          <a:p>
            <a:r>
              <a:rPr lang="en-US" altLang="zh-CN" sz="3600" b="1" dirty="0"/>
              <a:t>T</a:t>
            </a:r>
            <a:r>
              <a:rPr lang="en-US" altLang="zh-CN" sz="2000" dirty="0"/>
              <a:t>he format of storage is the first behavior question, the second behavior answer, the third row is the question, and the fourth behavior answer. And so on. Considering the quantity and quality of corpus, we choose two corpus.</a:t>
            </a:r>
            <a:endParaRPr lang="en-US" altLang="zh-CN" sz="2000" dirty="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7544" y="1543883"/>
            <a:ext cx="533573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Times New Roman" panose="02020603050405020304" pitchFamily="18" charset="0"/>
              </a:rPr>
              <a:t>ii. Research Process</a:t>
            </a:r>
            <a:endParaRPr lang="en-US" altLang="zh-CN" sz="3600" kern="100" dirty="0">
              <a:solidFill>
                <a:schemeClr val="tx2"/>
              </a:solidFill>
              <a:effectLst/>
              <a:ea typeface="等线" panose="02010600030101010101" pitchFamily="2" charset="-122"/>
              <a:cs typeface="Times New Roman" panose="02020603050405020304" pitchFamily="18" charset="0"/>
            </a:endParaRPr>
          </a:p>
          <a:p>
            <a:pPr algn="just"/>
            <a:r>
              <a:rPr lang="en-US" altLang="zh-CN" sz="3600" kern="100" dirty="0">
                <a:solidFill>
                  <a:schemeClr val="tx2"/>
                </a:solidFill>
                <a:effectLst/>
                <a:ea typeface="等线" panose="02010600030101010101" pitchFamily="2" charset="-122"/>
                <a:cs typeface="Times New Roman" panose="02020603050405020304" pitchFamily="18" charset="0"/>
              </a:rPr>
              <a:t>    </a:t>
            </a:r>
            <a:r>
              <a:rPr lang="en-US" altLang="zh-CN" sz="3600" kern="100" dirty="0">
                <a:solidFill>
                  <a:schemeClr val="accent4"/>
                </a:solidFill>
                <a:effectLst/>
                <a:ea typeface="等线" panose="02010600030101010101" pitchFamily="2" charset="-122"/>
                <a:cs typeface="Times New Roman" panose="02020603050405020304" pitchFamily="18" charset="0"/>
              </a:rPr>
              <a:t>Dataset</a:t>
            </a:r>
            <a:endParaRPr lang="en-US" altLang="zh-CN" sz="3600" kern="100" dirty="0">
              <a:solidFill>
                <a:schemeClr val="accent4"/>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743834"/>
            <a:ext cx="6542591" cy="1876425"/>
          </a:xfrm>
          <a:prstGeom prst="rect">
            <a:avLst/>
          </a:prstGeom>
          <a:noFill/>
        </p:spPr>
        <p:txBody>
          <a:bodyPr wrap="square" rtlCol="0">
            <a:spAutoFit/>
          </a:bodyPr>
          <a:lstStyle/>
          <a:p>
            <a:r>
              <a:rPr lang="en-US" altLang="zh-CN" sz="3600" b="1" dirty="0">
                <a:sym typeface="+mn-ea"/>
              </a:rPr>
              <a:t>T</a:t>
            </a:r>
            <a:r>
              <a:rPr lang="en-US" altLang="zh-CN" sz="2000" dirty="0">
                <a:sym typeface="+mn-ea"/>
              </a:rPr>
              <a:t>he first one is a corpus consists of Movie lines from 50 European and American films used in the daily conversation.The second corpus is 200 long article about the knowledge and precautions of COVID-19 on Twitter.</a:t>
            </a:r>
            <a:endParaRPr lang="en-US" altLang="zh-CN" sz="2000" dirty="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7544" y="1543883"/>
            <a:ext cx="533573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Times New Roman" panose="02020603050405020304" pitchFamily="18" charset="0"/>
              </a:rPr>
              <a:t>ii. Research Process</a:t>
            </a:r>
            <a:endParaRPr lang="en-US" altLang="zh-CN" sz="3600" kern="100" dirty="0">
              <a:solidFill>
                <a:schemeClr val="tx2"/>
              </a:solidFill>
              <a:effectLst/>
              <a:ea typeface="等线" panose="02010600030101010101" pitchFamily="2" charset="-122"/>
              <a:cs typeface="Times New Roman" panose="02020603050405020304" pitchFamily="18" charset="0"/>
            </a:endParaRPr>
          </a:p>
          <a:p>
            <a:pPr algn="just"/>
            <a:r>
              <a:rPr lang="en-US" altLang="zh-CN" sz="3600" kern="100" dirty="0">
                <a:solidFill>
                  <a:schemeClr val="tx2"/>
                </a:solidFill>
                <a:effectLst/>
                <a:ea typeface="等线" panose="02010600030101010101" pitchFamily="2" charset="-122"/>
                <a:cs typeface="Times New Roman" panose="02020603050405020304" pitchFamily="18" charset="0"/>
              </a:rPr>
              <a:t>    </a:t>
            </a:r>
            <a:r>
              <a:rPr lang="en-US" altLang="zh-CN" sz="3600" kern="100" dirty="0">
                <a:solidFill>
                  <a:schemeClr val="accent4"/>
                </a:solidFill>
                <a:effectLst/>
                <a:ea typeface="等线" panose="02010600030101010101" pitchFamily="2" charset="-122"/>
                <a:cs typeface="Times New Roman" panose="02020603050405020304" pitchFamily="18" charset="0"/>
              </a:rPr>
              <a:t>Encoding</a:t>
            </a:r>
            <a:endParaRPr lang="en-US" altLang="zh-CN" sz="3600" kern="100" dirty="0">
              <a:solidFill>
                <a:schemeClr val="accent4"/>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743834"/>
            <a:ext cx="6542591" cy="3107690"/>
          </a:xfrm>
          <a:prstGeom prst="rect">
            <a:avLst/>
          </a:prstGeom>
          <a:noFill/>
        </p:spPr>
        <p:txBody>
          <a:bodyPr wrap="square" rtlCol="0">
            <a:spAutoFit/>
          </a:bodyPr>
          <a:lstStyle/>
          <a:p>
            <a:r>
              <a:rPr lang="en-US" altLang="zh-CN" sz="3600" b="1" dirty="0">
                <a:sym typeface="+mn-ea"/>
              </a:rPr>
              <a:t>1. </a:t>
            </a:r>
            <a:r>
              <a:rPr lang="en-US" altLang="zh-CN" sz="2000" dirty="0">
                <a:sym typeface="+mn-ea"/>
              </a:rPr>
              <a:t>Config.py parameter  #configuration file</a:t>
            </a:r>
            <a:endParaRPr lang="en-US" altLang="zh-CN" sz="2000" dirty="0">
              <a:sym typeface="+mn-ea"/>
            </a:endParaRPr>
          </a:p>
          <a:p>
            <a:r>
              <a:rPr lang="en-US" altLang="zh-CN" sz="2000" dirty="0">
                <a:sym typeface="+mn-ea"/>
              </a:rPr>
              <a:t>The configuration of model super parameters and related file path is mainly carried out.</a:t>
            </a:r>
            <a:endParaRPr lang="en-US" altLang="zh-CN" sz="2000" dirty="0">
              <a:sym typeface="+mn-ea"/>
            </a:endParaRPr>
          </a:p>
          <a:p>
            <a:endParaRPr lang="en-US" altLang="zh-CN" sz="2000" dirty="0">
              <a:sym typeface="+mn-ea"/>
            </a:endParaRPr>
          </a:p>
          <a:p>
            <a:r>
              <a:rPr lang="en-US" altLang="zh-CN" sz="2000" dirty="0">
                <a:sym typeface="+mn-ea"/>
              </a:rPr>
              <a:t>2. Dataprocessing.py  #preprocessing files</a:t>
            </a:r>
            <a:endParaRPr lang="en-US" altLang="zh-CN" sz="2000" dirty="0">
              <a:sym typeface="+mn-ea"/>
            </a:endParaRPr>
          </a:p>
          <a:p>
            <a:r>
              <a:rPr lang="en-US" altLang="zh-CN" sz="2000" dirty="0">
                <a:sym typeface="+mn-ea"/>
              </a:rPr>
              <a:t>Mainly processing the corpus, including corpus processing, encoding index, generation of the word vector file EMB of the corpus, etc.</a:t>
            </a:r>
            <a:endParaRPr lang="en-US" altLang="zh-CN" sz="2000" dirty="0">
              <a:sym typeface="+mn-ea"/>
            </a:endParaRPr>
          </a:p>
          <a:p>
            <a:endParaRPr lang="en-US" altLang="zh-CN" sz="2000" dirty="0">
              <a:sym typeface="+mn-ea"/>
            </a:endParaRPr>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7544" y="1543883"/>
            <a:ext cx="533573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Times New Roman" panose="02020603050405020304" pitchFamily="18" charset="0"/>
              </a:rPr>
              <a:t>ii. Research Process</a:t>
            </a:r>
            <a:endParaRPr lang="en-US" altLang="zh-CN" sz="3600" kern="100" dirty="0">
              <a:solidFill>
                <a:schemeClr val="tx2"/>
              </a:solidFill>
              <a:effectLst/>
              <a:ea typeface="等线" panose="02010600030101010101" pitchFamily="2" charset="-122"/>
              <a:cs typeface="Times New Roman" panose="02020603050405020304" pitchFamily="18" charset="0"/>
            </a:endParaRPr>
          </a:p>
          <a:p>
            <a:pPr algn="just"/>
            <a:r>
              <a:rPr lang="en-US" altLang="zh-CN" sz="3600" kern="100" dirty="0">
                <a:solidFill>
                  <a:schemeClr val="tx2"/>
                </a:solidFill>
                <a:effectLst/>
                <a:ea typeface="等线" panose="02010600030101010101" pitchFamily="2" charset="-122"/>
                <a:cs typeface="Times New Roman" panose="02020603050405020304" pitchFamily="18" charset="0"/>
              </a:rPr>
              <a:t>    </a:t>
            </a:r>
            <a:r>
              <a:rPr lang="en-US" altLang="zh-CN" sz="3600" kern="100" dirty="0">
                <a:solidFill>
                  <a:schemeClr val="accent4"/>
                </a:solidFill>
                <a:effectLst/>
                <a:ea typeface="等线" panose="02010600030101010101" pitchFamily="2" charset="-122"/>
                <a:cs typeface="Times New Roman" panose="02020603050405020304" pitchFamily="18" charset="0"/>
              </a:rPr>
              <a:t>Encoding</a:t>
            </a:r>
            <a:endParaRPr lang="en-US" altLang="zh-CN" sz="3600" kern="100" dirty="0">
              <a:solidFill>
                <a:schemeClr val="accent4"/>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743834"/>
            <a:ext cx="6542591" cy="3107690"/>
          </a:xfrm>
          <a:prstGeom prst="rect">
            <a:avLst/>
          </a:prstGeom>
          <a:noFill/>
        </p:spPr>
        <p:txBody>
          <a:bodyPr wrap="square" rtlCol="0">
            <a:spAutoFit/>
          </a:bodyPr>
          <a:lstStyle/>
          <a:p>
            <a:r>
              <a:rPr lang="en-US" altLang="zh-CN" sz="3600" b="1" dirty="0">
                <a:sym typeface="+mn-ea"/>
              </a:rPr>
              <a:t>3.</a:t>
            </a:r>
            <a:r>
              <a:rPr lang="en-US" altLang="zh-CN" sz="3600" dirty="0">
                <a:sym typeface="+mn-ea"/>
              </a:rPr>
              <a:t> </a:t>
            </a:r>
            <a:r>
              <a:rPr lang="en-US" altLang="zh-CN" sz="2000" dirty="0">
                <a:sym typeface="+mn-ea"/>
              </a:rPr>
              <a:t>Read vecor.py #to modify the word vector file </a:t>
            </a:r>
            <a:endParaRPr lang="en-US" altLang="zh-CN" sz="2000" dirty="0">
              <a:sym typeface="+mn-ea"/>
            </a:endParaRPr>
          </a:p>
          <a:p>
            <a:r>
              <a:rPr lang="en-US" altLang="zh-CN" sz="2000" dirty="0">
                <a:sym typeface="+mn-ea"/>
              </a:rPr>
              <a:t>The original word vector is trained by the Wikipedia corpus word2vec. Now we need to modify the original word vector to some extent.</a:t>
            </a:r>
            <a:endParaRPr lang="en-US" altLang="zh-CN" sz="2000" dirty="0">
              <a:sym typeface="+mn-ea"/>
            </a:endParaRPr>
          </a:p>
          <a:p>
            <a:endParaRPr lang="en-US" altLang="zh-CN" sz="2000" dirty="0">
              <a:sym typeface="+mn-ea"/>
            </a:endParaRPr>
          </a:p>
          <a:p>
            <a:r>
              <a:rPr lang="en-US" altLang="zh-CN" sz="2000" dirty="0">
                <a:sym typeface="+mn-ea"/>
              </a:rPr>
              <a:t>4.SequenceToSequence. Py #Seq2Seq model</a:t>
            </a:r>
            <a:endParaRPr lang="en-US" altLang="zh-CN" sz="2000" dirty="0">
              <a:sym typeface="+mn-ea"/>
            </a:endParaRPr>
          </a:p>
          <a:p>
            <a:r>
              <a:rPr lang="en-US" altLang="zh-CN" sz="2000" dirty="0">
                <a:sym typeface="+mn-ea"/>
              </a:rPr>
              <a:t>Defines model encoder, decoder, optimizer, training, prediction</a:t>
            </a:r>
            <a:endParaRPr lang="en-US" altLang="zh-CN" sz="2000" dirty="0">
              <a:sym typeface="+mn-ea"/>
            </a:endParaRPr>
          </a:p>
          <a:p>
            <a:endParaRPr lang="en-US" altLang="zh-CN" sz="2000" dirty="0">
              <a:sym typeface="+mn-ea"/>
            </a:endParaRPr>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
        <p:nvSpPr>
          <p:cNvPr id="5" name="タイトル 9"/>
          <p:cNvSpPr>
            <a:spLocks noGrp="1"/>
          </p:cNvSpPr>
          <p:nvPr>
            <p:ph type="title"/>
          </p:nvPr>
        </p:nvSpPr>
        <p:spPr>
          <a:xfrm>
            <a:off x="5983592" y="1393389"/>
            <a:ext cx="5176025" cy="907031"/>
          </a:xfrm>
        </p:spPr>
        <p:txBody>
          <a:bodyPr>
            <a:normAutofit/>
          </a:bodyPr>
          <a:lstStyle/>
          <a:p>
            <a:r>
              <a:rPr kumimoji="1" lang="en-US" altLang="ja-JP" sz="3600" dirty="0">
                <a:solidFill>
                  <a:schemeClr val="tx2"/>
                </a:solidFill>
                <a:latin typeface="+mn-lt"/>
                <a:ea typeface="+mn-ea"/>
                <a:cs typeface="+mn-ea"/>
                <a:sym typeface="+mn-lt"/>
              </a:rPr>
              <a:t>Abstra</a:t>
            </a:r>
            <a:r>
              <a:rPr kumimoji="1" lang="en-US" altLang="ja-JP" sz="3600" dirty="0">
                <a:solidFill>
                  <a:schemeClr val="tx2"/>
                </a:solidFill>
                <a:latin typeface="+mn-lt"/>
                <a:ea typeface="+mn-ea"/>
                <a:cs typeface="+mn-ea"/>
                <a:sym typeface="+mn-lt"/>
              </a:rPr>
              <a:t>ct</a:t>
            </a:r>
            <a:endParaRPr kumimoji="1" lang="en-US" altLang="ja-JP" sz="3600" dirty="0">
              <a:solidFill>
                <a:schemeClr val="tx2"/>
              </a:solidFill>
              <a:latin typeface="+mn-lt"/>
              <a:ea typeface="+mn-ea"/>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7" name="TextBox 16"/>
          <p:cNvSpPr txBox="1"/>
          <p:nvPr/>
        </p:nvSpPr>
        <p:spPr>
          <a:xfrm>
            <a:off x="5268596" y="2325488"/>
            <a:ext cx="6269366" cy="3108543"/>
          </a:xfrm>
          <a:prstGeom prst="rect">
            <a:avLst/>
          </a:prstGeom>
          <a:noFill/>
        </p:spPr>
        <p:txBody>
          <a:bodyPr wrap="square" rtlCol="0">
            <a:spAutoFit/>
          </a:bodyPr>
          <a:lstStyle/>
          <a:p>
            <a:r>
              <a:rPr lang="en-US" altLang="zh-CN" sz="3600" b="1" dirty="0"/>
              <a:t>U</a:t>
            </a:r>
            <a:r>
              <a:rPr lang="en-US" altLang="zh-CN" sz="2000" dirty="0"/>
              <a:t>nder the COVID-19 situation, in order to keep people companioned and make contribution to the struggle against the epidemic, our group decided to build a chatbot based on seq2seq model whose Q&amp;A system can generate responses to not only daily dialogues, but also questions about preventive measures against COVID-19 and about vaccination.</a:t>
            </a:r>
            <a:endParaRPr lang="zh-CN" altLang="zh-CN" sz="2000" dirty="0"/>
          </a:p>
          <a:p>
            <a:r>
              <a:rPr lang="en-US" altLang="zh-CN" sz="2000" dirty="0"/>
              <a:t> </a:t>
            </a:r>
            <a:endParaRPr lang="zh-CN" altLang="zh-CN" sz="2000" dirty="0"/>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350"/>
                            </p:stCondLst>
                            <p:childTnLst>
                              <p:par>
                                <p:cTn id="15" presetID="10" presetClass="entr" presetSubtype="0" fill="hold" grpId="0" nodeType="afterEffect" nodePh="1">
                                  <p:stCondLst>
                                    <p:cond delay="0"/>
                                  </p:stCondLst>
                                  <p:endCondLst>
                                    <p:cond evt="begin" delay="0">
                                      <p:tn val="15"/>
                                    </p:cond>
                                  </p:end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85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7544" y="1543883"/>
            <a:ext cx="533573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Times New Roman" panose="02020603050405020304" pitchFamily="18" charset="0"/>
              </a:rPr>
              <a:t>ii. Research Process</a:t>
            </a:r>
            <a:endParaRPr lang="en-US" altLang="zh-CN" sz="3600" kern="100" dirty="0">
              <a:solidFill>
                <a:schemeClr val="tx2"/>
              </a:solidFill>
              <a:effectLst/>
              <a:ea typeface="等线" panose="02010600030101010101" pitchFamily="2" charset="-122"/>
              <a:cs typeface="Times New Roman" panose="02020603050405020304" pitchFamily="18" charset="0"/>
            </a:endParaRPr>
          </a:p>
          <a:p>
            <a:pPr algn="just"/>
            <a:r>
              <a:rPr lang="en-US" altLang="zh-CN" sz="3600" kern="100" dirty="0">
                <a:solidFill>
                  <a:schemeClr val="tx2"/>
                </a:solidFill>
                <a:effectLst/>
                <a:ea typeface="等线" panose="02010600030101010101" pitchFamily="2" charset="-122"/>
                <a:cs typeface="Times New Roman" panose="02020603050405020304" pitchFamily="18" charset="0"/>
              </a:rPr>
              <a:t>    </a:t>
            </a:r>
            <a:r>
              <a:rPr lang="en-US" altLang="zh-CN" sz="3600" kern="100" dirty="0">
                <a:solidFill>
                  <a:schemeClr val="accent4"/>
                </a:solidFill>
                <a:effectLst/>
                <a:ea typeface="等线" panose="02010600030101010101" pitchFamily="2" charset="-122"/>
                <a:cs typeface="Times New Roman" panose="02020603050405020304" pitchFamily="18" charset="0"/>
              </a:rPr>
              <a:t>Encoding</a:t>
            </a:r>
            <a:endParaRPr lang="en-US" altLang="zh-CN" sz="3600" kern="100" dirty="0">
              <a:solidFill>
                <a:schemeClr val="accent4"/>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874009"/>
            <a:ext cx="6542591" cy="2183765"/>
          </a:xfrm>
          <a:prstGeom prst="rect">
            <a:avLst/>
          </a:prstGeom>
          <a:noFill/>
        </p:spPr>
        <p:txBody>
          <a:bodyPr wrap="square" rtlCol="0">
            <a:spAutoFit/>
          </a:bodyPr>
          <a:lstStyle/>
          <a:p>
            <a:r>
              <a:rPr lang="en-US" altLang="zh-CN" sz="3600" b="1" dirty="0">
                <a:sym typeface="+mn-ea"/>
              </a:rPr>
              <a:t>5.</a:t>
            </a:r>
            <a:r>
              <a:rPr lang="en-US" altLang="zh-CN" sz="2000" dirty="0">
                <a:sym typeface="+mn-ea"/>
              </a:rPr>
              <a:t>Train. Py  #training file</a:t>
            </a:r>
            <a:endParaRPr lang="en-US" altLang="zh-CN" sz="2000" dirty="0">
              <a:sym typeface="+mn-ea"/>
            </a:endParaRPr>
          </a:p>
          <a:p>
            <a:r>
              <a:rPr lang="en-US" altLang="zh-CN" sz="2000" dirty="0">
                <a:sym typeface="+mn-ea"/>
              </a:rPr>
              <a:t>The operation simply needs to run this file.</a:t>
            </a:r>
            <a:endParaRPr lang="en-US" altLang="zh-CN" sz="2000" dirty="0">
              <a:sym typeface="+mn-ea"/>
            </a:endParaRPr>
          </a:p>
          <a:p>
            <a:endParaRPr lang="en-US" altLang="zh-CN" sz="2000" dirty="0">
              <a:sym typeface="+mn-ea"/>
            </a:endParaRPr>
          </a:p>
          <a:p>
            <a:r>
              <a:rPr lang="en-US" altLang="zh-CN" sz="2000" dirty="0">
                <a:sym typeface="+mn-ea"/>
              </a:rPr>
              <a:t>6.RestfulAPI.py</a:t>
            </a:r>
            <a:endParaRPr lang="en-US" altLang="zh-CN" sz="2000" dirty="0">
              <a:sym typeface="+mn-ea"/>
            </a:endParaRPr>
          </a:p>
          <a:p>
            <a:r>
              <a:rPr lang="en-US" altLang="zh-CN" sz="2000" dirty="0">
                <a:sym typeface="+mn-ea"/>
              </a:rPr>
              <a:t>Run this file, and then open index.html to start the man-machine conversation.</a:t>
            </a:r>
            <a:endParaRPr lang="en-US" altLang="zh-CN" sz="2000" dirty="0">
              <a:sym typeface="+mn-ea"/>
            </a:endParaRPr>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570629" y="1154646"/>
            <a:ext cx="4975905" cy="4044676"/>
            <a:chOff x="3419378" y="1186543"/>
            <a:chExt cx="4975905" cy="4044676"/>
          </a:xfrm>
        </p:grpSpPr>
        <p:sp>
          <p:nvSpPr>
            <p:cNvPr id="6" name="椭圆 5"/>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4218819" y="1928522"/>
              <a:ext cx="4176464" cy="1994040"/>
              <a:chOff x="4977781" y="2067920"/>
              <a:chExt cx="4176464" cy="1994040"/>
            </a:xfrm>
          </p:grpSpPr>
          <p:sp>
            <p:nvSpPr>
              <p:cNvPr id="8" name="TextBox 48"/>
              <p:cNvSpPr txBox="1"/>
              <p:nvPr/>
            </p:nvSpPr>
            <p:spPr>
              <a:xfrm>
                <a:off x="4977781" y="3138630"/>
                <a:ext cx="4176464" cy="923330"/>
              </a:xfrm>
              <a:prstGeom prst="rect">
                <a:avLst/>
              </a:prstGeom>
              <a:noFill/>
            </p:spPr>
            <p:txBody>
              <a:bodyPr wrap="square" lIns="0" tIns="0" rIns="0" bIns="0" rtlCol="0">
                <a:spAutoFit/>
              </a:bodyPr>
              <a:lstStyle/>
              <a:p>
                <a:r>
                  <a:rPr lang="en-US" altLang="zh-CN" sz="6000" b="1" dirty="0">
                    <a:solidFill>
                      <a:srgbClr val="19122F"/>
                    </a:solidFill>
                    <a:cs typeface="+mn-ea"/>
                    <a:sym typeface="+mn-lt"/>
                  </a:rPr>
                  <a:t>Part IV</a:t>
                </a:r>
                <a:endParaRPr lang="en-GB" altLang="zh-CN" sz="6000" b="1" dirty="0">
                  <a:solidFill>
                    <a:srgbClr val="19122F"/>
                  </a:solidFill>
                  <a:cs typeface="+mn-ea"/>
                  <a:sym typeface="+mn-lt"/>
                </a:endParaRPr>
              </a:p>
            </p:txBody>
          </p:sp>
          <p:sp>
            <p:nvSpPr>
              <p:cNvPr id="10" name="TextBox 48"/>
              <p:cNvSpPr txBox="1"/>
              <p:nvPr/>
            </p:nvSpPr>
            <p:spPr>
              <a:xfrm>
                <a:off x="5581427" y="2067920"/>
                <a:ext cx="1484586" cy="1231106"/>
              </a:xfrm>
              <a:prstGeom prst="rect">
                <a:avLst/>
              </a:prstGeom>
              <a:noFill/>
            </p:spPr>
            <p:txBody>
              <a:bodyPr wrap="square" lIns="0" tIns="0" rIns="0" bIns="0" rtlCol="0">
                <a:spAutoFit/>
              </a:bodyPr>
              <a:lstStyle/>
              <a:p>
                <a:r>
                  <a:rPr lang="en-US" altLang="zh-CN" sz="8000" b="1" dirty="0">
                    <a:solidFill>
                      <a:schemeClr val="tx1">
                        <a:lumMod val="75000"/>
                        <a:lumOff val="25000"/>
                      </a:schemeClr>
                    </a:solidFill>
                    <a:cs typeface="+mn-ea"/>
                    <a:sym typeface="+mn-lt"/>
                  </a:rPr>
                  <a:t>04</a:t>
                </a:r>
                <a:endParaRPr lang="en-GB" altLang="zh-CN" sz="8000" b="1" dirty="0">
                  <a:solidFill>
                    <a:schemeClr val="tx1">
                      <a:lumMod val="75000"/>
                      <a:lumOff val="25000"/>
                    </a:schemeClr>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8065" y="1396365"/>
            <a:ext cx="516255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Description of the system/application. </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423759" y="2925117"/>
            <a:ext cx="6542591" cy="1876425"/>
          </a:xfrm>
          <a:prstGeom prst="rect">
            <a:avLst/>
          </a:prstGeom>
          <a:noFill/>
        </p:spPr>
        <p:txBody>
          <a:bodyPr wrap="square" rtlCol="0">
            <a:spAutoFit/>
          </a:bodyPr>
          <a:lstStyle/>
          <a:p>
            <a:r>
              <a:rPr lang="en-US" sz="3600" b="1"/>
              <a:t>W</a:t>
            </a:r>
            <a:r>
              <a:rPr sz="2000"/>
              <a:t>e finally sum up our thoughts on how we make our Seq2seq Chatbot into applications and find the direction of what will we research in the next step.And also we have given him the name after a group discussion, named “Medi-Assistant”. </a:t>
            </a:r>
            <a:endParaRPr sz="200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8065" y="1396365"/>
            <a:ext cx="516255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Description of the system/application. </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423759" y="2925117"/>
            <a:ext cx="6542591" cy="2183765"/>
          </a:xfrm>
          <a:prstGeom prst="rect">
            <a:avLst/>
          </a:prstGeom>
          <a:noFill/>
        </p:spPr>
        <p:txBody>
          <a:bodyPr wrap="square" rtlCol="0">
            <a:spAutoFit/>
          </a:bodyPr>
          <a:lstStyle/>
          <a:p>
            <a:r>
              <a:rPr sz="3600" b="1"/>
              <a:t>M</a:t>
            </a:r>
            <a:r>
              <a:rPr sz="2000"/>
              <a:t>edi-Assistant will use a technique called deep learning and its model based on a recurrent neural network (RNN) </a:t>
            </a:r>
            <a:r>
              <a:rPr lang="en-US" sz="2000"/>
              <a:t>.</a:t>
            </a:r>
            <a:r>
              <a:rPr sz="2000"/>
              <a:t> An RNN has a problem of vanishing-gradient so that our designed Seq2Seq models use an advanced RNN called long short-term memory (LSTM). </a:t>
            </a:r>
            <a:endParaRPr sz="200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8065" y="1396365"/>
            <a:ext cx="516255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Description of the system/application. </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423759" y="2925117"/>
            <a:ext cx="6542591" cy="1876425"/>
          </a:xfrm>
          <a:prstGeom prst="rect">
            <a:avLst/>
          </a:prstGeom>
          <a:noFill/>
        </p:spPr>
        <p:txBody>
          <a:bodyPr wrap="square" rtlCol="0">
            <a:spAutoFit/>
          </a:bodyPr>
          <a:lstStyle/>
          <a:p>
            <a:r>
              <a:rPr sz="3600" b="1"/>
              <a:t>F</a:t>
            </a:r>
            <a:r>
              <a:rPr sz="2000"/>
              <a:t>or the domain of our designed Seq2Seq chatbot, we think it will be a Q&amp;A system about daily conversation and the knowledge of preventive measures against Covid-19.</a:t>
            </a:r>
            <a:endParaRPr sz="2000"/>
          </a:p>
          <a:p>
            <a:endParaRPr sz="200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8065" y="1396365"/>
            <a:ext cx="516255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Description of the system/application. </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423759" y="2925117"/>
            <a:ext cx="6542591" cy="1876425"/>
          </a:xfrm>
          <a:prstGeom prst="rect">
            <a:avLst/>
          </a:prstGeom>
          <a:noFill/>
        </p:spPr>
        <p:txBody>
          <a:bodyPr wrap="square" rtlCol="0">
            <a:spAutoFit/>
          </a:bodyPr>
          <a:lstStyle/>
          <a:p>
            <a:r>
              <a:rPr sz="3600" b="1"/>
              <a:t>T</a:t>
            </a:r>
            <a:r>
              <a:rPr sz="2000"/>
              <a:t>he application of Medi-Assistant can be applied mainly in many developing country where is the population there is not aware of the Covid-19. What</a:t>
            </a:r>
            <a:r>
              <a:rPr lang="en-US" sz="2000"/>
              <a:t>’</a:t>
            </a:r>
            <a:r>
              <a:rPr sz="2000"/>
              <a:t>s more, it can also been used in the cross-platform centralized messaging. </a:t>
            </a:r>
            <a:endParaRPr sz="200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8065" y="1396365"/>
            <a:ext cx="516255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Description of the system/application. </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423759" y="2925117"/>
            <a:ext cx="6542591" cy="2183765"/>
          </a:xfrm>
          <a:prstGeom prst="rect">
            <a:avLst/>
          </a:prstGeom>
          <a:noFill/>
        </p:spPr>
        <p:txBody>
          <a:bodyPr wrap="square" rtlCol="0">
            <a:spAutoFit/>
          </a:bodyPr>
          <a:lstStyle/>
          <a:p>
            <a:r>
              <a:rPr sz="3600" b="1"/>
              <a:t>B</a:t>
            </a:r>
            <a:r>
              <a:rPr sz="2000"/>
              <a:t>eing under the Covid-19 situation is a tough time, and hopefully we may apply Recurrent Neural Network to build a Seq2seq chatbot, whose Q&amp;A system can generate responses to not only daily dialogues, but also your questions about preventive measures against COVID-19 and about vaccination. </a:t>
            </a:r>
            <a:endParaRPr sz="200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8065" y="1396365"/>
            <a:ext cx="554799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Conceptual design of the system/application </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423759" y="2925117"/>
            <a:ext cx="6542591" cy="2491740"/>
          </a:xfrm>
          <a:prstGeom prst="rect">
            <a:avLst/>
          </a:prstGeom>
          <a:noFill/>
        </p:spPr>
        <p:txBody>
          <a:bodyPr wrap="square" rtlCol="0">
            <a:spAutoFit/>
          </a:bodyPr>
          <a:lstStyle/>
          <a:p>
            <a:r>
              <a:rPr sz="3600" b="1"/>
              <a:t>T</a:t>
            </a:r>
            <a:r>
              <a:rPr sz="2000"/>
              <a:t>hrough the collection and analysis of existing data and information and looked at a number of papers published in academic journals on the subject and investigated some of the chatbot applications that have been recognised by professionals in the last two years, we have gained new insights into Seq2Seq Chatbot . </a:t>
            </a:r>
            <a:endParaRPr sz="200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8065" y="1396365"/>
            <a:ext cx="554799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Conceptual design of the system/application </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302250" y="2794000"/>
            <a:ext cx="6826885" cy="2491740"/>
          </a:xfrm>
          <a:prstGeom prst="rect">
            <a:avLst/>
          </a:prstGeom>
          <a:noFill/>
        </p:spPr>
        <p:txBody>
          <a:bodyPr wrap="square" rtlCol="0">
            <a:spAutoFit/>
          </a:bodyPr>
          <a:lstStyle/>
          <a:p>
            <a:r>
              <a:rPr sz="3600" b="1">
                <a:sym typeface="+mn-ea"/>
              </a:rPr>
              <a:t>1.</a:t>
            </a:r>
            <a:r>
              <a:rPr sz="2000">
                <a:sym typeface="+mn-ea"/>
              </a:rPr>
              <a:t>Seq2Seq chatbot not only can be used in Q&amp;A system</a:t>
            </a:r>
            <a:endParaRPr sz="2000">
              <a:sym typeface="+mn-ea"/>
            </a:endParaRPr>
          </a:p>
          <a:p>
            <a:r>
              <a:rPr sz="2000">
                <a:sym typeface="+mn-ea"/>
              </a:rPr>
              <a:t>2.The chatbot has a very promising future under COVID-19 situation </a:t>
            </a:r>
            <a:endParaRPr sz="2000">
              <a:sym typeface="+mn-ea"/>
            </a:endParaRPr>
          </a:p>
          <a:p>
            <a:r>
              <a:rPr sz="2000">
                <a:sym typeface="+mn-ea"/>
              </a:rPr>
              <a:t>3.The problem for template-based chatbot is it is time consuming and takes a lot of effort to write the rules manually</a:t>
            </a:r>
            <a:r>
              <a:rPr lang="en-US" sz="2000">
                <a:sym typeface="+mn-ea"/>
              </a:rPr>
              <a:t>.</a:t>
            </a:r>
            <a:endParaRPr lang="en-US" sz="2000">
              <a:sym typeface="+mn-ea"/>
            </a:endParaRPr>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8065" y="1396365"/>
            <a:ext cx="554799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Conceptual design of the system/application </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302250" y="2794000"/>
            <a:ext cx="6826885" cy="2799715"/>
          </a:xfrm>
          <a:prstGeom prst="rect">
            <a:avLst/>
          </a:prstGeom>
          <a:noFill/>
        </p:spPr>
        <p:txBody>
          <a:bodyPr wrap="square" rtlCol="0">
            <a:spAutoFit/>
          </a:bodyPr>
          <a:lstStyle/>
          <a:p>
            <a:r>
              <a:rPr sz="3600" b="1">
                <a:sym typeface="+mn-ea"/>
              </a:rPr>
              <a:t>F</a:t>
            </a:r>
            <a:r>
              <a:rPr sz="2000">
                <a:sym typeface="+mn-ea"/>
              </a:rPr>
              <a:t>irst we found 20 blogs in the Internet about the COVID-19 as our dataset. Then we used tensorflow and RNN to generate a trainable train.py, then we used a series of training to generate a Seq2Seq model, then we used natural language processing and tensorflow to create a chatbot, and finally we used HTML to create a user interface. In the making process, we need to test it and measure its accuracy and loss. </a:t>
            </a:r>
            <a:endParaRPr sz="2000">
              <a:sym typeface="+mn-ea"/>
            </a:endParaRPr>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12192000"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TextBox 1"/>
          <p:cNvSpPr txBox="1"/>
          <p:nvPr/>
        </p:nvSpPr>
        <p:spPr>
          <a:xfrm>
            <a:off x="2258453" y="865545"/>
            <a:ext cx="758990" cy="2380460"/>
          </a:xfrm>
          <a:prstGeom prst="rect">
            <a:avLst/>
          </a:prstGeom>
          <a:noFill/>
          <a:effectLst>
            <a:outerShdw blurRad="50800" dist="38100" dir="8100000" algn="tr" rotWithShape="0">
              <a:prstClr val="black">
                <a:alpha val="40000"/>
              </a:prstClr>
            </a:outerShdw>
          </a:effectLst>
        </p:spPr>
        <p:txBody>
          <a:bodyPr vert="eaVert" wrap="none" rtlCol="0">
            <a:spAutoFit/>
          </a:bodyPr>
          <a:lstStyle/>
          <a:p>
            <a:r>
              <a:rPr lang="en-US" altLang="zh-CN" sz="3730" b="1" dirty="0">
                <a:solidFill>
                  <a:schemeClr val="bg1"/>
                </a:solidFill>
                <a:effectLst>
                  <a:outerShdw blurRad="50800" dist="38100" dir="8100000" algn="tr" rotWithShape="0">
                    <a:prstClr val="black">
                      <a:alpha val="40000"/>
                    </a:prstClr>
                  </a:outerShdw>
                </a:effectLst>
                <a:cs typeface="+mn-ea"/>
                <a:sym typeface="+mn-lt"/>
              </a:rPr>
              <a:t>TABLE OF</a:t>
            </a:r>
            <a:endParaRPr lang="zh-CN" altLang="en-US" sz="3730" b="1" dirty="0">
              <a:solidFill>
                <a:schemeClr val="bg1"/>
              </a:solidFill>
              <a:effectLst>
                <a:outerShdw blurRad="50800" dist="38100" dir="8100000" algn="tr" rotWithShape="0">
                  <a:prstClr val="black">
                    <a:alpha val="40000"/>
                  </a:prstClr>
                </a:outerShdw>
              </a:effectLst>
              <a:cs typeface="+mn-ea"/>
              <a:sym typeface="+mn-lt"/>
            </a:endParaRPr>
          </a:p>
        </p:txBody>
      </p:sp>
      <p:sp>
        <p:nvSpPr>
          <p:cNvPr id="17" name="TextBox 139"/>
          <p:cNvSpPr txBox="1"/>
          <p:nvPr/>
        </p:nvSpPr>
        <p:spPr>
          <a:xfrm rot="5400000">
            <a:off x="1205440" y="4435421"/>
            <a:ext cx="2865015" cy="666657"/>
          </a:xfrm>
          <a:prstGeom prst="rect">
            <a:avLst/>
          </a:prstGeom>
          <a:noFill/>
          <a:effectLst>
            <a:outerShdw blurRad="50800" dist="38100" dir="8100000" algn="tr" rotWithShape="0">
              <a:prstClr val="black">
                <a:alpha val="40000"/>
              </a:prstClr>
            </a:outerShdw>
          </a:effectLst>
        </p:spPr>
        <p:txBody>
          <a:bodyPr wrap="none" rtlCol="0">
            <a:spAutoFit/>
          </a:bodyPr>
          <a:lstStyle/>
          <a:p>
            <a:r>
              <a:rPr lang="en-US" altLang="zh-CN" sz="3730" b="1" dirty="0">
                <a:solidFill>
                  <a:schemeClr val="bg1"/>
                </a:solidFill>
                <a:effectLst>
                  <a:outerShdw blurRad="50800" dist="38100" dir="8100000" algn="tr" rotWithShape="0">
                    <a:prstClr val="black">
                      <a:alpha val="40000"/>
                    </a:prstClr>
                  </a:outerShdw>
                </a:effectLst>
                <a:cs typeface="+mn-ea"/>
                <a:sym typeface="+mn-lt"/>
              </a:rPr>
              <a:t>CONTENTS</a:t>
            </a:r>
            <a:endParaRPr lang="zh-CN" altLang="en-US" sz="3730" b="1" dirty="0">
              <a:solidFill>
                <a:schemeClr val="bg1"/>
              </a:solidFill>
              <a:effectLst>
                <a:outerShdw blurRad="50800" dist="38100" dir="8100000" algn="tr" rotWithShape="0">
                  <a:prstClr val="black">
                    <a:alpha val="40000"/>
                  </a:prstClr>
                </a:outerShdw>
              </a:effectLst>
              <a:cs typeface="+mn-ea"/>
              <a:sym typeface="+mn-lt"/>
            </a:endParaRPr>
          </a:p>
        </p:txBody>
      </p:sp>
      <p:sp>
        <p:nvSpPr>
          <p:cNvPr id="18" name="椭圆 17"/>
          <p:cNvSpPr/>
          <p:nvPr/>
        </p:nvSpPr>
        <p:spPr>
          <a:xfrm>
            <a:off x="5275895" y="592822"/>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a</a:t>
            </a:r>
            <a:endParaRPr lang="en-US" altLang="zh-CN" sz="3200" b="1" dirty="0">
              <a:solidFill>
                <a:schemeClr val="bg1"/>
              </a:solidFill>
              <a:cs typeface="+mn-ea"/>
              <a:sym typeface="+mn-lt"/>
            </a:endParaRPr>
          </a:p>
        </p:txBody>
      </p:sp>
      <p:sp>
        <p:nvSpPr>
          <p:cNvPr id="13" name="椭圆 12"/>
          <p:cNvSpPr/>
          <p:nvPr/>
        </p:nvSpPr>
        <p:spPr>
          <a:xfrm>
            <a:off x="5275895" y="2191676"/>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b</a:t>
            </a:r>
            <a:endParaRPr lang="en-US" altLang="zh-CN" sz="3200" b="1" dirty="0">
              <a:solidFill>
                <a:schemeClr val="bg1"/>
              </a:solidFill>
              <a:cs typeface="+mn-ea"/>
              <a:sym typeface="+mn-lt"/>
            </a:endParaRPr>
          </a:p>
        </p:txBody>
      </p:sp>
      <p:sp>
        <p:nvSpPr>
          <p:cNvPr id="14" name="TextBox 143"/>
          <p:cNvSpPr txBox="1"/>
          <p:nvPr/>
        </p:nvSpPr>
        <p:spPr>
          <a:xfrm>
            <a:off x="6207438" y="456822"/>
            <a:ext cx="4742523" cy="783590"/>
          </a:xfrm>
          <a:prstGeom prst="rect">
            <a:avLst/>
          </a:prstGeom>
          <a:noFill/>
        </p:spPr>
        <p:txBody>
          <a:bodyPr wrap="square" rtlCol="0">
            <a:spAutoFit/>
          </a:bodyPr>
          <a:lstStyle/>
          <a:p>
            <a:pPr>
              <a:lnSpc>
                <a:spcPct val="150000"/>
              </a:lnSpc>
            </a:pPr>
            <a:r>
              <a:rPr lang="en-US" altLang="zh-CN" b="1" dirty="0">
                <a:solidFill>
                  <a:schemeClr val="bg1"/>
                </a:solidFill>
                <a:cs typeface="+mn-ea"/>
                <a:sym typeface="+mn-lt"/>
              </a:rPr>
              <a:t>Introduction</a:t>
            </a:r>
            <a:endParaRPr lang="en-US" altLang="zh-CN" b="1" dirty="0">
              <a:solidFill>
                <a:schemeClr val="bg1"/>
              </a:solidFill>
              <a:cs typeface="+mn-ea"/>
              <a:sym typeface="+mn-lt"/>
            </a:endParaRPr>
          </a:p>
          <a:p>
            <a:pPr>
              <a:lnSpc>
                <a:spcPct val="150000"/>
              </a:lnSpc>
            </a:pPr>
            <a:r>
              <a:rPr lang="en-US" altLang="zh-CN" sz="1200" dirty="0">
                <a:solidFill>
                  <a:schemeClr val="bg1"/>
                </a:solidFill>
                <a:latin typeface="Times New Roman" panose="02020603050405020304" pitchFamily="18" charset="0"/>
                <a:cs typeface="Times New Roman" panose="02020603050405020304" pitchFamily="18" charset="0"/>
              </a:rPr>
              <a:t>Bring together the basic concepts of the underlying principles</a:t>
            </a:r>
            <a:endParaRPr lang="zh-CN" altLang="en-US" sz="1200" dirty="0">
              <a:solidFill>
                <a:schemeClr val="bg1"/>
              </a:solidFill>
              <a:latin typeface="Times New Roman" panose="02020603050405020304" pitchFamily="18" charset="0"/>
              <a:cs typeface="Times New Roman" panose="02020603050405020304" pitchFamily="18" charset="0"/>
              <a:sym typeface="+mn-lt"/>
            </a:endParaRPr>
          </a:p>
        </p:txBody>
      </p:sp>
      <p:sp>
        <p:nvSpPr>
          <p:cNvPr id="15" name="椭圆 14"/>
          <p:cNvSpPr/>
          <p:nvPr/>
        </p:nvSpPr>
        <p:spPr>
          <a:xfrm>
            <a:off x="5275895" y="3790530"/>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c</a:t>
            </a:r>
            <a:endParaRPr lang="en-US" altLang="zh-CN" sz="3200" b="1" dirty="0">
              <a:solidFill>
                <a:schemeClr val="bg1"/>
              </a:solidFill>
              <a:cs typeface="+mn-ea"/>
              <a:sym typeface="+mn-lt"/>
            </a:endParaRPr>
          </a:p>
        </p:txBody>
      </p:sp>
      <p:sp>
        <p:nvSpPr>
          <p:cNvPr id="21" name="TextBox 143"/>
          <p:cNvSpPr txBox="1"/>
          <p:nvPr/>
        </p:nvSpPr>
        <p:spPr>
          <a:xfrm>
            <a:off x="6206394" y="1872066"/>
            <a:ext cx="4742523" cy="1198880"/>
          </a:xfrm>
          <a:prstGeom prst="rect">
            <a:avLst/>
          </a:prstGeom>
          <a:noFill/>
        </p:spPr>
        <p:txBody>
          <a:bodyPr wrap="square" rtlCol="0">
            <a:spAutoFit/>
          </a:bodyPr>
          <a:lstStyle/>
          <a:p>
            <a:pPr>
              <a:lnSpc>
                <a:spcPct val="150000"/>
              </a:lnSpc>
            </a:pPr>
            <a:r>
              <a:rPr lang="en-US" altLang="zh-CN" b="1" dirty="0">
                <a:solidFill>
                  <a:schemeClr val="bg1"/>
                </a:solidFill>
                <a:cs typeface="+mn-ea"/>
                <a:sym typeface="+mn-lt"/>
              </a:rPr>
              <a:t>Literature Survey/ Review on the existing applications.</a:t>
            </a:r>
            <a:endParaRPr lang="en-US" altLang="zh-CN" b="1" dirty="0">
              <a:solidFill>
                <a:schemeClr val="bg1"/>
              </a:solidFill>
              <a:cs typeface="+mn-ea"/>
              <a:sym typeface="+mn-lt"/>
            </a:endParaRPr>
          </a:p>
          <a:p>
            <a:pPr>
              <a:lnSpc>
                <a:spcPct val="150000"/>
              </a:lnSpc>
            </a:pPr>
            <a:r>
              <a:rPr lang="en-US" altLang="zh-CN" sz="1200" dirty="0">
                <a:solidFill>
                  <a:schemeClr val="bg1"/>
                </a:solidFill>
                <a:latin typeface="Times New Roman" panose="02020603050405020304" pitchFamily="18" charset="0"/>
                <a:cs typeface="Times New Roman" panose="02020603050405020304" pitchFamily="18" charset="0"/>
              </a:rPr>
              <a:t>search for seq2seq chatbot’s academic development</a:t>
            </a:r>
            <a:endParaRPr lang="zh-CN" altLang="en-US" sz="1200" dirty="0">
              <a:solidFill>
                <a:schemeClr val="bg1"/>
              </a:solidFill>
              <a:latin typeface="Times New Roman" panose="02020603050405020304" pitchFamily="18" charset="0"/>
              <a:cs typeface="Times New Roman" panose="02020603050405020304" pitchFamily="18" charset="0"/>
              <a:sym typeface="+mn-lt"/>
            </a:endParaRPr>
          </a:p>
        </p:txBody>
      </p:sp>
      <p:sp>
        <p:nvSpPr>
          <p:cNvPr id="19" name="椭圆 18"/>
          <p:cNvSpPr/>
          <p:nvPr/>
        </p:nvSpPr>
        <p:spPr>
          <a:xfrm>
            <a:off x="5275895" y="5389384"/>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d</a:t>
            </a:r>
            <a:endParaRPr lang="en-US" altLang="zh-CN" sz="3200" b="1" dirty="0">
              <a:solidFill>
                <a:schemeClr val="bg1"/>
              </a:solidFill>
              <a:cs typeface="+mn-ea"/>
              <a:sym typeface="+mn-lt"/>
            </a:endParaRPr>
          </a:p>
        </p:txBody>
      </p:sp>
      <p:sp>
        <p:nvSpPr>
          <p:cNvPr id="25" name="TextBox 143"/>
          <p:cNvSpPr txBox="1"/>
          <p:nvPr/>
        </p:nvSpPr>
        <p:spPr>
          <a:xfrm>
            <a:off x="6207029" y="3702983"/>
            <a:ext cx="4742523" cy="783590"/>
          </a:xfrm>
          <a:prstGeom prst="rect">
            <a:avLst/>
          </a:prstGeom>
          <a:noFill/>
        </p:spPr>
        <p:txBody>
          <a:bodyPr wrap="square" rtlCol="0">
            <a:spAutoFit/>
          </a:bodyPr>
          <a:lstStyle/>
          <a:p>
            <a:pPr>
              <a:lnSpc>
                <a:spcPct val="150000"/>
              </a:lnSpc>
            </a:pPr>
            <a:r>
              <a:rPr lang="en-US" altLang="zh-CN" b="1" dirty="0">
                <a:solidFill>
                  <a:schemeClr val="bg1"/>
                </a:solidFill>
                <a:cs typeface="+mn-ea"/>
                <a:sym typeface="+mn-lt"/>
              </a:rPr>
              <a:t>Methodology of the project</a:t>
            </a:r>
            <a:endParaRPr lang="en-US" altLang="zh-CN" b="1" dirty="0">
              <a:solidFill>
                <a:schemeClr val="bg1"/>
              </a:solidFill>
              <a:cs typeface="+mn-ea"/>
              <a:sym typeface="+mn-lt"/>
            </a:endParaRPr>
          </a:p>
          <a:p>
            <a:pPr>
              <a:lnSpc>
                <a:spcPct val="150000"/>
              </a:lnSpc>
            </a:pPr>
            <a:r>
              <a:rPr lang="en-US" altLang="zh-CN" sz="1200" dirty="0">
                <a:solidFill>
                  <a:schemeClr val="bg1"/>
                </a:solidFill>
                <a:latin typeface="Times New Roman" panose="02020603050405020304" pitchFamily="18" charset="0"/>
                <a:cs typeface="Times New Roman" panose="02020603050405020304" pitchFamily="18" charset="0"/>
              </a:rPr>
              <a:t>display 2 improved algorithms we found for Seq2seq chatbot</a:t>
            </a:r>
            <a:endParaRPr lang="zh-CN" altLang="en-US" sz="1200" dirty="0">
              <a:solidFill>
                <a:schemeClr val="bg1"/>
              </a:solidFill>
              <a:latin typeface="Times New Roman" panose="02020603050405020304" pitchFamily="18" charset="0"/>
              <a:cs typeface="Times New Roman" panose="02020603050405020304" pitchFamily="18" charset="0"/>
              <a:sym typeface="+mn-lt"/>
            </a:endParaRPr>
          </a:p>
        </p:txBody>
      </p:sp>
      <p:sp>
        <p:nvSpPr>
          <p:cNvPr id="26" name="TextBox 143"/>
          <p:cNvSpPr txBox="1"/>
          <p:nvPr/>
        </p:nvSpPr>
        <p:spPr>
          <a:xfrm>
            <a:off x="6207029" y="5285688"/>
            <a:ext cx="4742523" cy="783590"/>
          </a:xfrm>
          <a:prstGeom prst="rect">
            <a:avLst/>
          </a:prstGeom>
          <a:noFill/>
        </p:spPr>
        <p:txBody>
          <a:bodyPr wrap="square" rtlCol="0">
            <a:spAutoFit/>
          </a:bodyPr>
          <a:lstStyle/>
          <a:p>
            <a:pPr>
              <a:lnSpc>
                <a:spcPct val="150000"/>
              </a:lnSpc>
            </a:pPr>
            <a:r>
              <a:rPr lang="en-US" altLang="zh-CN" b="1" dirty="0">
                <a:solidFill>
                  <a:schemeClr val="bg1"/>
                </a:solidFill>
                <a:cs typeface="+mn-ea"/>
                <a:sym typeface="+mn-lt"/>
              </a:rPr>
              <a:t>Intelligent system design</a:t>
            </a:r>
            <a:endParaRPr lang="en-US" altLang="zh-CN" b="1" dirty="0">
              <a:solidFill>
                <a:schemeClr val="bg1"/>
              </a:solidFill>
              <a:cs typeface="+mn-ea"/>
              <a:sym typeface="+mn-lt"/>
            </a:endParaRPr>
          </a:p>
          <a:p>
            <a:pPr>
              <a:lnSpc>
                <a:spcPct val="150000"/>
              </a:lnSpc>
            </a:pPr>
            <a:r>
              <a:rPr lang="en-US" altLang="zh-CN" sz="1200" dirty="0">
                <a:solidFill>
                  <a:schemeClr val="bg1"/>
                </a:solidFill>
                <a:latin typeface="Times New Roman" panose="02020603050405020304" pitchFamily="18" charset="0"/>
                <a:cs typeface="Times New Roman" panose="02020603050405020304" pitchFamily="18" charset="0"/>
                <a:sym typeface="+mn-lt"/>
              </a:rPr>
              <a:t>Existing chatbot that has similar functions as our purpose</a:t>
            </a:r>
            <a:endParaRPr lang="zh-CN" altLang="en-US" sz="1200" dirty="0">
              <a:solidFill>
                <a:schemeClr val="bg1"/>
              </a:solidFill>
              <a:latin typeface="Times New Roman" panose="02020603050405020304" pitchFamily="18" charset="0"/>
              <a:cs typeface="Times New Roman" panose="02020603050405020304" pitchFamily="18" charset="0"/>
              <a:sym typeface="+mn-lt"/>
            </a:endParaRPr>
          </a:p>
        </p:txBody>
      </p:sp>
    </p:spTree>
  </p:cSld>
  <p:clrMapOvr>
    <a:masterClrMapping/>
  </p:clrMapOvr>
  <p:transition spd="slow" advClick="0" advTm="7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85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35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285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3850"/>
                            </p:stCondLst>
                            <p:childTnLst>
                              <p:par>
                                <p:cTn id="37" presetID="10"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4350"/>
                            </p:stCondLst>
                            <p:childTnLst>
                              <p:par>
                                <p:cTn id="41" presetID="10" presetClass="entr" presetSubtype="0"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3" grpId="0" bldLvl="0" animBg="1"/>
      <p:bldP spid="14" grpId="0"/>
      <p:bldP spid="15" grpId="0" bldLvl="0" animBg="1"/>
      <p:bldP spid="21" grpId="0"/>
      <p:bldP spid="19" grpId="0" bldLvl="0" animBg="1"/>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8065" y="1396365"/>
            <a:ext cx="505142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Flow chart of specific production steps</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302250" y="2794000"/>
            <a:ext cx="6826885" cy="2491740"/>
          </a:xfrm>
          <a:prstGeom prst="rect">
            <a:avLst/>
          </a:prstGeom>
          <a:noFill/>
        </p:spPr>
        <p:txBody>
          <a:bodyPr wrap="square" rtlCol="0">
            <a:spAutoFit/>
          </a:bodyPr>
          <a:lstStyle/>
          <a:p>
            <a:r>
              <a:rPr sz="3600" b="1">
                <a:sym typeface="+mn-ea"/>
              </a:rPr>
              <a:t>I</a:t>
            </a:r>
            <a:r>
              <a:rPr sz="2000">
                <a:sym typeface="+mn-ea"/>
              </a:rPr>
              <a:t>n the beginning of doing this project, We work in data collection and analysis. After we processing the data, we start to do Seq2Seq Chatbot. First, we build a Seq2Seq model and based on it, we make a chatbot. Then we train and test it, make improvements based on the errors. Finally, we generate an UI to show the functions of chatbot for user.</a:t>
            </a:r>
            <a:endParaRPr sz="2000">
              <a:sym typeface="+mn-ea"/>
            </a:endParaRPr>
          </a:p>
        </p:txBody>
      </p:sp>
      <p:pic>
        <p:nvPicPr>
          <p:cNvPr id="25" name="ECB019B1-382A-4266-B25C-5B523AA43C14-1" descr="wps"/>
          <p:cNvPicPr>
            <a:picLocks noChangeAspect="1"/>
          </p:cNvPicPr>
          <p:nvPr/>
        </p:nvPicPr>
        <p:blipFill>
          <a:blip r:embed="rId1"/>
          <a:stretch>
            <a:fillRect/>
          </a:stretch>
        </p:blipFill>
        <p:spPr>
          <a:xfrm>
            <a:off x="637858" y="859155"/>
            <a:ext cx="3207385" cy="513969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108065" y="1396365"/>
            <a:ext cx="505142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Flow chart of specific production steps</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302250" y="2794000"/>
            <a:ext cx="6826885" cy="2183765"/>
          </a:xfrm>
          <a:prstGeom prst="rect">
            <a:avLst/>
          </a:prstGeom>
          <a:noFill/>
        </p:spPr>
        <p:txBody>
          <a:bodyPr wrap="square" rtlCol="0">
            <a:spAutoFit/>
          </a:bodyPr>
          <a:lstStyle/>
          <a:p>
            <a:r>
              <a:rPr lang="en-US" sz="3600" b="1">
                <a:sym typeface="+mn-ea"/>
              </a:rPr>
              <a:t>I</a:t>
            </a:r>
            <a:r>
              <a:rPr lang="en-US" sz="2000">
                <a:sym typeface="+mn-ea"/>
              </a:rPr>
              <a:t>n the data processing we create a file call DataProcessing.py</a:t>
            </a:r>
            <a:endParaRPr lang="en-US" sz="2000">
              <a:sym typeface="+mn-ea"/>
            </a:endParaRPr>
          </a:p>
          <a:p>
            <a:endParaRPr lang="en-US" sz="2000">
              <a:sym typeface="+mn-ea"/>
            </a:endParaRPr>
          </a:p>
          <a:p>
            <a:r>
              <a:rPr lang="en-US" sz="2000">
                <a:sym typeface="+mn-ea"/>
              </a:rPr>
              <a:t>F</a:t>
            </a:r>
            <a:r>
              <a:rPr sz="2000">
                <a:sym typeface="+mn-ea"/>
              </a:rPr>
              <a:t>irst step to make it is importing module, and then it will have create functions.Then finally, it will be made into a class because it will be used in the main.py. </a:t>
            </a:r>
            <a:endParaRPr sz="2000">
              <a:sym typeface="+mn-ea"/>
            </a:endParaRPr>
          </a:p>
        </p:txBody>
      </p:sp>
      <p:pic>
        <p:nvPicPr>
          <p:cNvPr id="32" name="ECB019B1-382A-4266-B25C-5B523AA43C14-3" descr="wps"/>
          <p:cNvPicPr>
            <a:picLocks noChangeAspect="1"/>
          </p:cNvPicPr>
          <p:nvPr/>
        </p:nvPicPr>
        <p:blipFill>
          <a:blip r:embed="rId1"/>
          <a:stretch>
            <a:fillRect/>
          </a:stretch>
        </p:blipFill>
        <p:spPr>
          <a:xfrm>
            <a:off x="111125" y="1717675"/>
            <a:ext cx="5304790" cy="311785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843905" y="1396365"/>
            <a:ext cx="505142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Flow chart of specific production steps</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466715" y="2714625"/>
            <a:ext cx="6826885" cy="1260475"/>
          </a:xfrm>
          <a:prstGeom prst="rect">
            <a:avLst/>
          </a:prstGeom>
          <a:noFill/>
        </p:spPr>
        <p:txBody>
          <a:bodyPr wrap="square" rtlCol="0">
            <a:spAutoFit/>
          </a:bodyPr>
          <a:lstStyle/>
          <a:p>
            <a:r>
              <a:rPr lang="en-US" sz="3600" b="1">
                <a:sym typeface="+mn-ea"/>
              </a:rPr>
              <a:t>W</a:t>
            </a:r>
            <a:r>
              <a:rPr lang="en-US" sz="2000">
                <a:sym typeface="+mn-ea"/>
              </a:rPr>
              <a:t>e all know the Seq2Seq model have three parts: Enbedding, Encoder, Decoder. And what we need in the making Seq2Seq model? </a:t>
            </a:r>
            <a:r>
              <a:rPr sz="2000">
                <a:sym typeface="+mn-ea"/>
              </a:rPr>
              <a:t> </a:t>
            </a:r>
            <a:endParaRPr sz="2000">
              <a:sym typeface="+mn-ea"/>
            </a:endParaRPr>
          </a:p>
        </p:txBody>
      </p:sp>
      <p:pic>
        <p:nvPicPr>
          <p:cNvPr id="2" name="ECB019B1-382A-4266-B25C-5B523AA43C14-6" descr="wps"/>
          <p:cNvPicPr>
            <a:picLocks noChangeAspect="1"/>
          </p:cNvPicPr>
          <p:nvPr/>
        </p:nvPicPr>
        <p:blipFill>
          <a:blip r:embed="rId1"/>
          <a:stretch>
            <a:fillRect/>
          </a:stretch>
        </p:blipFill>
        <p:spPr>
          <a:xfrm>
            <a:off x="448945" y="1479550"/>
            <a:ext cx="5191760" cy="425259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843905" y="1396365"/>
            <a:ext cx="505142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Flow chart of specific production steps</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621020" y="2999105"/>
            <a:ext cx="6826885" cy="1876425"/>
          </a:xfrm>
          <a:prstGeom prst="rect">
            <a:avLst/>
          </a:prstGeom>
          <a:noFill/>
        </p:spPr>
        <p:txBody>
          <a:bodyPr wrap="square" rtlCol="0">
            <a:spAutoFit/>
          </a:bodyPr>
          <a:lstStyle/>
          <a:p>
            <a:r>
              <a:rPr lang="en-US" sz="3600" b="1">
                <a:sym typeface="+mn-ea"/>
              </a:rPr>
              <a:t>I</a:t>
            </a:r>
            <a:r>
              <a:rPr lang="en-US" sz="2000">
                <a:sym typeface="+mn-ea"/>
              </a:rPr>
              <a:t>n making Enbedding, we need two functions and some important modules such as Tensorflow, DataProcessing. And then we start to build Encoder and Decoder, it is combined by several functions like Build_encoder_cell, Build_encoder_cell.</a:t>
            </a:r>
            <a:endParaRPr lang="en-US" sz="2000">
              <a:sym typeface="+mn-ea"/>
            </a:endParaRPr>
          </a:p>
        </p:txBody>
      </p:sp>
      <p:pic>
        <p:nvPicPr>
          <p:cNvPr id="33" name="ECB019B1-382A-4266-B25C-5B523AA43C14-7" descr="wps"/>
          <p:cNvPicPr>
            <a:picLocks noChangeAspect="1"/>
          </p:cNvPicPr>
          <p:nvPr/>
        </p:nvPicPr>
        <p:blipFill>
          <a:blip r:embed="rId1"/>
          <a:stretch>
            <a:fillRect/>
          </a:stretch>
        </p:blipFill>
        <p:spPr>
          <a:xfrm>
            <a:off x="161290" y="1955483"/>
            <a:ext cx="5896610" cy="241998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843905" y="1396365"/>
            <a:ext cx="505142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Flow chart of specific production steps</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621020" y="2999105"/>
            <a:ext cx="6826885" cy="1876425"/>
          </a:xfrm>
          <a:prstGeom prst="rect">
            <a:avLst/>
          </a:prstGeom>
          <a:noFill/>
        </p:spPr>
        <p:txBody>
          <a:bodyPr wrap="square" rtlCol="0">
            <a:spAutoFit/>
          </a:bodyPr>
          <a:lstStyle/>
          <a:p>
            <a:r>
              <a:rPr lang="en-US" sz="3600" b="1">
                <a:sym typeface="+mn-ea"/>
              </a:rPr>
              <a:t>I</a:t>
            </a:r>
            <a:r>
              <a:rPr lang="en-US" sz="2000">
                <a:sym typeface="+mn-ea"/>
              </a:rPr>
              <a:t>n making Enbedding, we need two functions and some important modules such as Tensorflow, DataProcessing. And then we start to build Encoder and Decoder, it is combined by several functions like Build_encoder_cell, Build_encoder_cell.</a:t>
            </a:r>
            <a:endParaRPr lang="en-US" sz="2000">
              <a:sym typeface="+mn-ea"/>
            </a:endParaRPr>
          </a:p>
        </p:txBody>
      </p:sp>
      <p:pic>
        <p:nvPicPr>
          <p:cNvPr id="33" name="ECB019B1-382A-4266-B25C-5B523AA43C14-8" descr="wps"/>
          <p:cNvPicPr>
            <a:picLocks noChangeAspect="1"/>
          </p:cNvPicPr>
          <p:nvPr/>
        </p:nvPicPr>
        <p:blipFill>
          <a:blip r:embed="rId1"/>
          <a:stretch>
            <a:fillRect/>
          </a:stretch>
        </p:blipFill>
        <p:spPr>
          <a:xfrm>
            <a:off x="161290" y="1955483"/>
            <a:ext cx="5896610" cy="241998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843905" y="1396365"/>
            <a:ext cx="505142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Flow chart of specific production steps</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436235" y="2794000"/>
            <a:ext cx="6826885" cy="2799715"/>
          </a:xfrm>
          <a:prstGeom prst="rect">
            <a:avLst/>
          </a:prstGeom>
          <a:noFill/>
        </p:spPr>
        <p:txBody>
          <a:bodyPr wrap="square" rtlCol="0">
            <a:spAutoFit/>
          </a:bodyPr>
          <a:lstStyle/>
          <a:p>
            <a:r>
              <a:rPr lang="en-US" sz="3600" b="1">
                <a:sym typeface="+mn-ea"/>
              </a:rPr>
              <a:t>A</a:t>
            </a:r>
            <a:r>
              <a:rPr lang="en-US" sz="2000">
                <a:sym typeface="+mn-ea"/>
              </a:rPr>
              <a:t>fter we construct the Seq2Seq model, we need a chatbot to implement the chatting function. This chatbot is no different from a normal chatbot, We use a number of packages such as Tensorflow, numpy and nltk. And also we create a file to make it function, called Chatbot.py. After finishing it, we need to correct the errors it shows in python console and make improvements.</a:t>
            </a:r>
            <a:endParaRPr lang="en-US" sz="2000">
              <a:sym typeface="+mn-ea"/>
            </a:endParaRPr>
          </a:p>
        </p:txBody>
      </p:sp>
      <p:pic>
        <p:nvPicPr>
          <p:cNvPr id="28" name="ECB019B1-382A-4266-B25C-5B523AA43C14-10" descr="wps"/>
          <p:cNvPicPr>
            <a:picLocks noChangeAspect="1"/>
          </p:cNvPicPr>
          <p:nvPr/>
        </p:nvPicPr>
        <p:blipFill>
          <a:blip r:embed="rId1"/>
          <a:stretch>
            <a:fillRect/>
          </a:stretch>
        </p:blipFill>
        <p:spPr>
          <a:xfrm>
            <a:off x="253048" y="1201738"/>
            <a:ext cx="5266055" cy="451675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843905" y="1396365"/>
            <a:ext cx="505142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Flow chart of specific production steps</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436235" y="2783840"/>
            <a:ext cx="6826885" cy="1876425"/>
          </a:xfrm>
          <a:prstGeom prst="rect">
            <a:avLst/>
          </a:prstGeom>
          <a:noFill/>
        </p:spPr>
        <p:txBody>
          <a:bodyPr wrap="square" rtlCol="0">
            <a:spAutoFit/>
          </a:bodyPr>
          <a:lstStyle/>
          <a:p>
            <a:r>
              <a:rPr lang="en-US" sz="3600" b="1">
                <a:sym typeface="+mn-ea"/>
              </a:rPr>
              <a:t>T</a:t>
            </a:r>
            <a:r>
              <a:rPr lang="en-US" sz="2000">
                <a:sym typeface="+mn-ea"/>
              </a:rPr>
              <a:t>o train this Seq2Seq model, we need to build a file called Train.py and in this file, we define a training model that can train the chatbot. And also, it will be made into a class because it is used in Sequence2Sequence model.py file.</a:t>
            </a:r>
            <a:endParaRPr lang="en-US" sz="2000">
              <a:sym typeface="+mn-ea"/>
            </a:endParaRPr>
          </a:p>
        </p:txBody>
      </p:sp>
      <p:pic>
        <p:nvPicPr>
          <p:cNvPr id="35" name="ECB019B1-382A-4266-B25C-5B523AA43C14-12" descr="wps"/>
          <p:cNvPicPr>
            <a:picLocks noChangeAspect="1"/>
          </p:cNvPicPr>
          <p:nvPr/>
        </p:nvPicPr>
        <p:blipFill>
          <a:blip r:embed="rId1"/>
          <a:stretch>
            <a:fillRect/>
          </a:stretch>
        </p:blipFill>
        <p:spPr>
          <a:xfrm>
            <a:off x="707708" y="1935163"/>
            <a:ext cx="4568825" cy="298767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468745" y="1437005"/>
            <a:ext cx="505142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Flow chart of specific production steps</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5986780" y="2814320"/>
            <a:ext cx="6116320" cy="2799715"/>
          </a:xfrm>
          <a:prstGeom prst="rect">
            <a:avLst/>
          </a:prstGeom>
          <a:noFill/>
        </p:spPr>
        <p:txBody>
          <a:bodyPr wrap="square" rtlCol="0">
            <a:spAutoFit/>
          </a:bodyPr>
          <a:lstStyle/>
          <a:p>
            <a:r>
              <a:rPr lang="en-US" sz="3600" b="1">
                <a:sym typeface="+mn-ea"/>
              </a:rPr>
              <a:t>W</a:t>
            </a:r>
            <a:r>
              <a:rPr lang="en-US" sz="2000">
                <a:sym typeface="+mn-ea"/>
              </a:rPr>
              <a:t>e test it by a series of conversation.The first asking sentence is “</a:t>
            </a:r>
            <a:r>
              <a:rPr lang="en-US" sz="2000" i="1">
                <a:sym typeface="+mn-ea"/>
              </a:rPr>
              <a:t>Hello, how can I help you?”</a:t>
            </a:r>
            <a:r>
              <a:rPr lang="en-US" sz="2000">
                <a:sym typeface="+mn-ea"/>
              </a:rPr>
              <a:t> .The chatbot will answer two different sentence since it train the corpus and the data have been stored in database. Similarily, when asking </a:t>
            </a:r>
            <a:r>
              <a:rPr lang="en-US" sz="2000" i="1">
                <a:sym typeface="+mn-ea"/>
              </a:rPr>
              <a:t>“OK, for what movies?”</a:t>
            </a:r>
            <a:r>
              <a:rPr lang="en-US" sz="2000">
                <a:sym typeface="+mn-ea"/>
              </a:rPr>
              <a:t>, it will randomly answer one of two different sentence stored in database.</a:t>
            </a:r>
            <a:endParaRPr lang="en-US" sz="2000">
              <a:sym typeface="+mn-ea"/>
            </a:endParaRPr>
          </a:p>
        </p:txBody>
      </p:sp>
      <p:pic>
        <p:nvPicPr>
          <p:cNvPr id="20" name="图片 20" descr="IMG_256"/>
          <p:cNvPicPr>
            <a:picLocks noChangeAspect="1"/>
          </p:cNvPicPr>
          <p:nvPr/>
        </p:nvPicPr>
        <p:blipFill>
          <a:blip r:embed="rId1"/>
          <a:stretch>
            <a:fillRect/>
          </a:stretch>
        </p:blipFill>
        <p:spPr>
          <a:xfrm>
            <a:off x="296545" y="1835785"/>
            <a:ext cx="5690235" cy="3429635"/>
          </a:xfrm>
          <a:prstGeom prst="rect">
            <a:avLst/>
          </a:prstGeom>
          <a:noFill/>
          <a:ln w="9525">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468745" y="1437005"/>
            <a:ext cx="5051425"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pitchFamily="2" charset="-122"/>
                <a:cs typeface="+mn-ea"/>
                <a:sym typeface="+mn-lt"/>
              </a:rPr>
              <a:t>Flow chart of specific production steps</a:t>
            </a:r>
            <a:endParaRPr lang="en-US" altLang="zh-CN" sz="3600" kern="100" dirty="0">
              <a:solidFill>
                <a:schemeClr val="tx2"/>
              </a:solidFill>
              <a:effectLst/>
              <a:ea typeface="等线" panose="02010600030101010101" pitchFamily="2" charset="-122"/>
              <a:cs typeface="+mn-ea"/>
              <a:sym typeface="+mn-lt"/>
            </a:endParaRPr>
          </a:p>
        </p:txBody>
      </p:sp>
      <p:sp>
        <p:nvSpPr>
          <p:cNvPr id="17" name="TextBox 51"/>
          <p:cNvSpPr txBox="1"/>
          <p:nvPr/>
        </p:nvSpPr>
        <p:spPr>
          <a:xfrm>
            <a:off x="6064885" y="2860675"/>
            <a:ext cx="6127115" cy="1876425"/>
          </a:xfrm>
          <a:prstGeom prst="rect">
            <a:avLst/>
          </a:prstGeom>
          <a:noFill/>
        </p:spPr>
        <p:txBody>
          <a:bodyPr wrap="square" rtlCol="0">
            <a:spAutoFit/>
          </a:bodyPr>
          <a:lstStyle/>
          <a:p>
            <a:r>
              <a:rPr lang="en-US" sz="3600" b="1">
                <a:sym typeface="+mn-ea"/>
              </a:rPr>
              <a:t>T</a:t>
            </a:r>
            <a:r>
              <a:rPr lang="en-US" sz="2000">
                <a:sym typeface="+mn-ea"/>
              </a:rPr>
              <a:t>o make a user interface, we found a template and we imitate it. First we found some images and then start to code by HTML, CSS, Javascript. Also it still to make improvements when we repeatedly observed the UI presentation.</a:t>
            </a:r>
            <a:endParaRPr lang="en-US" sz="2000">
              <a:sym typeface="+mn-ea"/>
            </a:endParaRPr>
          </a:p>
        </p:txBody>
      </p:sp>
      <p:pic>
        <p:nvPicPr>
          <p:cNvPr id="29" name="ECB019B1-382A-4266-B25C-5B523AA43C14-14" descr="wps"/>
          <p:cNvPicPr>
            <a:picLocks noChangeAspect="1"/>
          </p:cNvPicPr>
          <p:nvPr/>
        </p:nvPicPr>
        <p:blipFill>
          <a:blip r:embed="rId1"/>
          <a:stretch>
            <a:fillRect/>
          </a:stretch>
        </p:blipFill>
        <p:spPr>
          <a:xfrm>
            <a:off x="595630" y="2219325"/>
            <a:ext cx="5391150" cy="275971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1" name="图片 21" descr="119C8B3358A6FD990B7DE6F0F1E5E07B"/>
          <p:cNvPicPr>
            <a:picLocks noChangeAspect="1"/>
          </p:cNvPicPr>
          <p:nvPr/>
        </p:nvPicPr>
        <p:blipFill>
          <a:blip r:embed="rId1"/>
          <a:stretch>
            <a:fillRect/>
          </a:stretch>
        </p:blipFill>
        <p:spPr>
          <a:xfrm>
            <a:off x="4695825" y="1522095"/>
            <a:ext cx="2801620" cy="3973195"/>
          </a:xfrm>
          <a:prstGeom prst="rect">
            <a:avLst/>
          </a:prstGeom>
        </p:spPr>
      </p:pic>
      <p:pic>
        <p:nvPicPr>
          <p:cNvPr id="22" name="图片 22" descr="73EAC6FCF9F11808115F6C07B9BC8B97"/>
          <p:cNvPicPr>
            <a:picLocks noChangeAspect="1"/>
          </p:cNvPicPr>
          <p:nvPr/>
        </p:nvPicPr>
        <p:blipFill>
          <a:blip r:embed="rId2"/>
          <a:stretch>
            <a:fillRect/>
          </a:stretch>
        </p:blipFill>
        <p:spPr>
          <a:xfrm>
            <a:off x="8651240" y="1522095"/>
            <a:ext cx="2801620" cy="3983990"/>
          </a:xfrm>
          <a:prstGeom prst="rect">
            <a:avLst/>
          </a:prstGeom>
        </p:spPr>
      </p:pic>
      <p:pic>
        <p:nvPicPr>
          <p:cNvPr id="23" name="图片 23" descr="BDDE9E90B598C44D1523637E8DEA88DA"/>
          <p:cNvPicPr>
            <a:picLocks noChangeAspect="1"/>
          </p:cNvPicPr>
          <p:nvPr/>
        </p:nvPicPr>
        <p:blipFill>
          <a:blip r:embed="rId3"/>
          <a:stretch>
            <a:fillRect/>
          </a:stretch>
        </p:blipFill>
        <p:spPr>
          <a:xfrm>
            <a:off x="739775" y="1522095"/>
            <a:ext cx="2801620" cy="397319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12192000"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TextBox 1"/>
          <p:cNvSpPr txBox="1"/>
          <p:nvPr/>
        </p:nvSpPr>
        <p:spPr>
          <a:xfrm>
            <a:off x="2258453" y="865545"/>
            <a:ext cx="758990" cy="2380460"/>
          </a:xfrm>
          <a:prstGeom prst="rect">
            <a:avLst/>
          </a:prstGeom>
          <a:noFill/>
          <a:effectLst>
            <a:outerShdw blurRad="50800" dist="38100" dir="8100000" algn="tr" rotWithShape="0">
              <a:prstClr val="black">
                <a:alpha val="40000"/>
              </a:prstClr>
            </a:outerShdw>
          </a:effectLst>
        </p:spPr>
        <p:txBody>
          <a:bodyPr vert="eaVert" wrap="none" rtlCol="0">
            <a:spAutoFit/>
          </a:bodyPr>
          <a:lstStyle/>
          <a:p>
            <a:r>
              <a:rPr lang="en-US" altLang="zh-CN" sz="3730" b="1" dirty="0">
                <a:solidFill>
                  <a:schemeClr val="bg1"/>
                </a:solidFill>
                <a:effectLst>
                  <a:outerShdw blurRad="50800" dist="38100" dir="8100000" algn="tr" rotWithShape="0">
                    <a:prstClr val="black">
                      <a:alpha val="40000"/>
                    </a:prstClr>
                  </a:outerShdw>
                </a:effectLst>
                <a:cs typeface="+mn-ea"/>
                <a:sym typeface="+mn-lt"/>
              </a:rPr>
              <a:t>TABLE OF</a:t>
            </a:r>
            <a:endParaRPr lang="zh-CN" altLang="en-US" sz="3730" b="1" dirty="0">
              <a:solidFill>
                <a:schemeClr val="bg1"/>
              </a:solidFill>
              <a:effectLst>
                <a:outerShdw blurRad="50800" dist="38100" dir="8100000" algn="tr" rotWithShape="0">
                  <a:prstClr val="black">
                    <a:alpha val="40000"/>
                  </a:prstClr>
                </a:outerShdw>
              </a:effectLst>
              <a:cs typeface="+mn-ea"/>
              <a:sym typeface="+mn-lt"/>
            </a:endParaRPr>
          </a:p>
        </p:txBody>
      </p:sp>
      <p:sp>
        <p:nvSpPr>
          <p:cNvPr id="17" name="TextBox 139"/>
          <p:cNvSpPr txBox="1"/>
          <p:nvPr/>
        </p:nvSpPr>
        <p:spPr>
          <a:xfrm rot="5400000">
            <a:off x="1205440" y="4435421"/>
            <a:ext cx="2865015" cy="666657"/>
          </a:xfrm>
          <a:prstGeom prst="rect">
            <a:avLst/>
          </a:prstGeom>
          <a:noFill/>
          <a:effectLst>
            <a:outerShdw blurRad="50800" dist="38100" dir="8100000" algn="tr" rotWithShape="0">
              <a:prstClr val="black">
                <a:alpha val="40000"/>
              </a:prstClr>
            </a:outerShdw>
          </a:effectLst>
        </p:spPr>
        <p:txBody>
          <a:bodyPr wrap="none" rtlCol="0">
            <a:spAutoFit/>
          </a:bodyPr>
          <a:lstStyle/>
          <a:p>
            <a:r>
              <a:rPr lang="en-US" altLang="zh-CN" sz="3730" b="1" dirty="0">
                <a:solidFill>
                  <a:schemeClr val="bg1"/>
                </a:solidFill>
                <a:effectLst>
                  <a:outerShdw blurRad="50800" dist="38100" dir="8100000" algn="tr" rotWithShape="0">
                    <a:prstClr val="black">
                      <a:alpha val="40000"/>
                    </a:prstClr>
                  </a:outerShdw>
                </a:effectLst>
                <a:cs typeface="+mn-ea"/>
                <a:sym typeface="+mn-lt"/>
              </a:rPr>
              <a:t>CONTENTS</a:t>
            </a:r>
            <a:endParaRPr lang="zh-CN" altLang="en-US" sz="3730" b="1" dirty="0">
              <a:solidFill>
                <a:schemeClr val="bg1"/>
              </a:solidFill>
              <a:effectLst>
                <a:outerShdw blurRad="50800" dist="38100" dir="8100000" algn="tr" rotWithShape="0">
                  <a:prstClr val="black">
                    <a:alpha val="40000"/>
                  </a:prstClr>
                </a:outerShdw>
              </a:effectLst>
              <a:cs typeface="+mn-ea"/>
              <a:sym typeface="+mn-lt"/>
            </a:endParaRPr>
          </a:p>
        </p:txBody>
      </p:sp>
      <p:sp>
        <p:nvSpPr>
          <p:cNvPr id="18" name="椭圆 17"/>
          <p:cNvSpPr/>
          <p:nvPr/>
        </p:nvSpPr>
        <p:spPr>
          <a:xfrm>
            <a:off x="5275895" y="592822"/>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e</a:t>
            </a:r>
            <a:endParaRPr lang="en-US" altLang="zh-CN" sz="3200" b="1" dirty="0">
              <a:solidFill>
                <a:schemeClr val="bg1"/>
              </a:solidFill>
              <a:cs typeface="+mn-ea"/>
              <a:sym typeface="+mn-lt"/>
            </a:endParaRPr>
          </a:p>
        </p:txBody>
      </p:sp>
      <p:sp>
        <p:nvSpPr>
          <p:cNvPr id="13" name="椭圆 12"/>
          <p:cNvSpPr/>
          <p:nvPr/>
        </p:nvSpPr>
        <p:spPr>
          <a:xfrm>
            <a:off x="5275895" y="2191676"/>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f</a:t>
            </a:r>
            <a:endParaRPr lang="en-US" altLang="zh-CN" sz="3200" b="1" dirty="0">
              <a:solidFill>
                <a:schemeClr val="bg1"/>
              </a:solidFill>
              <a:cs typeface="+mn-ea"/>
              <a:sym typeface="+mn-lt"/>
            </a:endParaRPr>
          </a:p>
        </p:txBody>
      </p:sp>
      <p:sp>
        <p:nvSpPr>
          <p:cNvPr id="14" name="TextBox 143"/>
          <p:cNvSpPr txBox="1"/>
          <p:nvPr/>
        </p:nvSpPr>
        <p:spPr>
          <a:xfrm>
            <a:off x="6207438" y="456822"/>
            <a:ext cx="4742523" cy="783590"/>
          </a:xfrm>
          <a:prstGeom prst="rect">
            <a:avLst/>
          </a:prstGeom>
          <a:noFill/>
        </p:spPr>
        <p:txBody>
          <a:bodyPr wrap="square" rtlCol="0">
            <a:spAutoFit/>
          </a:bodyPr>
          <a:lstStyle/>
          <a:p>
            <a:pPr>
              <a:lnSpc>
                <a:spcPct val="150000"/>
              </a:lnSpc>
            </a:pPr>
            <a:r>
              <a:rPr lang="en-US" altLang="zh-CN" b="1" dirty="0">
                <a:solidFill>
                  <a:schemeClr val="bg1"/>
                </a:solidFill>
                <a:cs typeface="+mn-ea"/>
                <a:sym typeface="+mn-lt"/>
              </a:rPr>
              <a:t> Discussion</a:t>
            </a:r>
            <a:endParaRPr lang="en-US" altLang="zh-CN" b="1" dirty="0">
              <a:solidFill>
                <a:schemeClr val="bg1"/>
              </a:solidFill>
              <a:cs typeface="+mn-ea"/>
              <a:sym typeface="+mn-lt"/>
            </a:endParaRPr>
          </a:p>
          <a:p>
            <a:pPr>
              <a:lnSpc>
                <a:spcPct val="150000"/>
              </a:lnSpc>
            </a:pPr>
            <a:r>
              <a:rPr lang="en-US" altLang="zh-CN" sz="1200" dirty="0">
                <a:solidFill>
                  <a:schemeClr val="bg1"/>
                </a:solidFill>
                <a:latin typeface="Times New Roman" panose="02020603050405020304" pitchFamily="18" charset="0"/>
                <a:cs typeface="Times New Roman" panose="02020603050405020304" pitchFamily="18" charset="0"/>
              </a:rPr>
              <a:t>Bring together the basic concepts of the underlying principles</a:t>
            </a:r>
            <a:endParaRPr lang="zh-CN" altLang="en-US" sz="1200" dirty="0">
              <a:solidFill>
                <a:schemeClr val="bg1"/>
              </a:solidFill>
              <a:latin typeface="Times New Roman" panose="02020603050405020304" pitchFamily="18" charset="0"/>
              <a:cs typeface="Times New Roman" panose="02020603050405020304" pitchFamily="18" charset="0"/>
              <a:sym typeface="+mn-lt"/>
            </a:endParaRPr>
          </a:p>
        </p:txBody>
      </p:sp>
      <p:sp>
        <p:nvSpPr>
          <p:cNvPr id="15" name="椭圆 14"/>
          <p:cNvSpPr/>
          <p:nvPr/>
        </p:nvSpPr>
        <p:spPr>
          <a:xfrm>
            <a:off x="5275895" y="3790530"/>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g</a:t>
            </a:r>
            <a:endParaRPr lang="en-US" altLang="zh-CN" sz="3200" b="1" dirty="0">
              <a:solidFill>
                <a:schemeClr val="bg1"/>
              </a:solidFill>
              <a:cs typeface="+mn-ea"/>
              <a:sym typeface="+mn-lt"/>
            </a:endParaRPr>
          </a:p>
        </p:txBody>
      </p:sp>
      <p:sp>
        <p:nvSpPr>
          <p:cNvPr id="21" name="TextBox 143"/>
          <p:cNvSpPr txBox="1"/>
          <p:nvPr/>
        </p:nvSpPr>
        <p:spPr>
          <a:xfrm>
            <a:off x="6207029" y="2079711"/>
            <a:ext cx="4742523" cy="783590"/>
          </a:xfrm>
          <a:prstGeom prst="rect">
            <a:avLst/>
          </a:prstGeom>
          <a:noFill/>
        </p:spPr>
        <p:txBody>
          <a:bodyPr wrap="square" rtlCol="0">
            <a:spAutoFit/>
          </a:bodyPr>
          <a:lstStyle/>
          <a:p>
            <a:pPr>
              <a:lnSpc>
                <a:spcPct val="150000"/>
              </a:lnSpc>
            </a:pPr>
            <a:r>
              <a:rPr lang="en-US" altLang="zh-CN" b="1" dirty="0">
                <a:solidFill>
                  <a:schemeClr val="bg1"/>
                </a:solidFill>
                <a:cs typeface="+mn-ea"/>
                <a:sym typeface="+mn-lt"/>
              </a:rPr>
              <a:t>Conclusion</a:t>
            </a:r>
            <a:endParaRPr lang="en-US" altLang="zh-CN" b="1" dirty="0">
              <a:solidFill>
                <a:schemeClr val="bg1"/>
              </a:solidFill>
              <a:cs typeface="+mn-ea"/>
              <a:sym typeface="+mn-lt"/>
            </a:endParaRPr>
          </a:p>
          <a:p>
            <a:pPr>
              <a:lnSpc>
                <a:spcPct val="150000"/>
              </a:lnSpc>
            </a:pPr>
            <a:r>
              <a:rPr lang="en-US" altLang="zh-CN" sz="1200" dirty="0">
                <a:solidFill>
                  <a:schemeClr val="bg1"/>
                </a:solidFill>
                <a:latin typeface="Times New Roman" panose="02020603050405020304" pitchFamily="18" charset="0"/>
                <a:cs typeface="Times New Roman" panose="02020603050405020304" pitchFamily="18" charset="0"/>
              </a:rPr>
              <a:t>search for seq2seq chatbot’s academic development</a:t>
            </a:r>
            <a:endParaRPr lang="zh-CN" altLang="en-US" sz="1200" dirty="0">
              <a:solidFill>
                <a:schemeClr val="bg1"/>
              </a:solidFill>
              <a:latin typeface="Times New Roman" panose="02020603050405020304" pitchFamily="18" charset="0"/>
              <a:cs typeface="Times New Roman" panose="02020603050405020304" pitchFamily="18" charset="0"/>
              <a:sym typeface="+mn-lt"/>
            </a:endParaRPr>
          </a:p>
        </p:txBody>
      </p:sp>
      <p:sp>
        <p:nvSpPr>
          <p:cNvPr id="25" name="TextBox 143"/>
          <p:cNvSpPr txBox="1"/>
          <p:nvPr/>
        </p:nvSpPr>
        <p:spPr>
          <a:xfrm>
            <a:off x="6207029" y="3702983"/>
            <a:ext cx="4742523" cy="783590"/>
          </a:xfrm>
          <a:prstGeom prst="rect">
            <a:avLst/>
          </a:prstGeom>
          <a:noFill/>
        </p:spPr>
        <p:txBody>
          <a:bodyPr wrap="square" rtlCol="0">
            <a:spAutoFit/>
          </a:bodyPr>
          <a:lstStyle/>
          <a:p>
            <a:pPr>
              <a:lnSpc>
                <a:spcPct val="150000"/>
              </a:lnSpc>
            </a:pPr>
            <a:r>
              <a:rPr lang="en-US" altLang="zh-CN" b="1" dirty="0">
                <a:solidFill>
                  <a:schemeClr val="bg1"/>
                </a:solidFill>
                <a:cs typeface="+mn-ea"/>
                <a:sym typeface="+mn-lt"/>
              </a:rPr>
              <a:t>References</a:t>
            </a:r>
            <a:endParaRPr lang="en-US" altLang="zh-CN" b="1" dirty="0">
              <a:solidFill>
                <a:schemeClr val="bg1"/>
              </a:solidFill>
              <a:cs typeface="+mn-ea"/>
              <a:sym typeface="+mn-lt"/>
            </a:endParaRPr>
          </a:p>
          <a:p>
            <a:pPr>
              <a:lnSpc>
                <a:spcPct val="150000"/>
              </a:lnSpc>
            </a:pPr>
            <a:r>
              <a:rPr lang="en-US" altLang="zh-CN" sz="1200" dirty="0">
                <a:solidFill>
                  <a:schemeClr val="bg1"/>
                </a:solidFill>
                <a:latin typeface="Times New Roman" panose="02020603050405020304" pitchFamily="18" charset="0"/>
                <a:cs typeface="Times New Roman" panose="02020603050405020304" pitchFamily="18" charset="0"/>
              </a:rPr>
              <a:t>display 2 improved algorithms we found for Seq2seq chatbot</a:t>
            </a:r>
            <a:endParaRPr lang="zh-CN" altLang="en-US" sz="1200" dirty="0">
              <a:solidFill>
                <a:schemeClr val="bg1"/>
              </a:solidFill>
              <a:latin typeface="Times New Roman" panose="02020603050405020304" pitchFamily="18" charset="0"/>
              <a:cs typeface="Times New Roman" panose="02020603050405020304" pitchFamily="18" charset="0"/>
              <a:sym typeface="+mn-lt"/>
            </a:endParaRPr>
          </a:p>
        </p:txBody>
      </p:sp>
    </p:spTree>
  </p:cSld>
  <p:clrMapOvr>
    <a:masterClrMapping/>
  </p:clrMapOvr>
  <p:transition spd="slow" advClick="0" advTm="7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85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35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285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3" grpId="0" bldLvl="0" animBg="1"/>
      <p:bldP spid="14" grpId="0"/>
      <p:bldP spid="15" grpId="0" bldLvl="0" animBg="1"/>
      <p:bldP spid="21"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sz="3600" kern="100" dirty="0">
                <a:solidFill>
                  <a:schemeClr val="tx2"/>
                </a:solidFill>
                <a:effectLst/>
                <a:ea typeface="等线" panose="02010600030101010101" pitchFamily="2" charset="-122"/>
                <a:cs typeface="Times New Roman" panose="02020603050405020304" pitchFamily="18" charset="0"/>
              </a:rPr>
              <a:t>Source code</a:t>
            </a:r>
            <a:endParaRPr lang="en-US" sz="3600" kern="100" dirty="0">
              <a:solidFill>
                <a:schemeClr val="tx2"/>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359332"/>
            <a:ext cx="6542591" cy="645160"/>
          </a:xfrm>
          <a:prstGeom prst="rect">
            <a:avLst/>
          </a:prstGeom>
          <a:noFill/>
        </p:spPr>
        <p:txBody>
          <a:bodyPr wrap="square" rtlCol="0">
            <a:spAutoFit/>
          </a:bodyPr>
          <a:lstStyle/>
          <a:p>
            <a:r>
              <a:rPr lang="en-US" altLang="zh-CN" sz="3600" b="1" dirty="0"/>
              <a:t>A</a:t>
            </a:r>
            <a:endParaRPr lang="zh-CN" altLang="zh-CN" sz="2000" dirty="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570629" y="1154646"/>
            <a:ext cx="4937031" cy="4044676"/>
            <a:chOff x="3419378" y="1186543"/>
            <a:chExt cx="4937031" cy="4044676"/>
          </a:xfrm>
        </p:grpSpPr>
        <p:sp>
          <p:nvSpPr>
            <p:cNvPr id="6" name="椭圆 5"/>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4179945" y="1690575"/>
              <a:ext cx="4176464" cy="2081712"/>
              <a:chOff x="4938907" y="1829973"/>
              <a:chExt cx="4176464" cy="2081712"/>
            </a:xfrm>
          </p:grpSpPr>
          <p:sp>
            <p:nvSpPr>
              <p:cNvPr id="8" name="TextBox 48"/>
              <p:cNvSpPr txBox="1"/>
              <p:nvPr/>
            </p:nvSpPr>
            <p:spPr>
              <a:xfrm>
                <a:off x="4938907" y="2988395"/>
                <a:ext cx="4176464" cy="923290"/>
              </a:xfrm>
              <a:prstGeom prst="rect">
                <a:avLst/>
              </a:prstGeom>
              <a:noFill/>
            </p:spPr>
            <p:txBody>
              <a:bodyPr wrap="square" lIns="0" tIns="0" rIns="0" bIns="0" rtlCol="0">
                <a:spAutoFit/>
              </a:bodyPr>
              <a:lstStyle/>
              <a:p>
                <a:r>
                  <a:rPr lang="en-US" altLang="zh-CN" sz="6000" b="1" dirty="0">
                    <a:solidFill>
                      <a:srgbClr val="19122F"/>
                    </a:solidFill>
                    <a:cs typeface="+mn-ea"/>
                    <a:sym typeface="+mn-lt"/>
                  </a:rPr>
                  <a:t>Part V</a:t>
                </a:r>
                <a:endParaRPr lang="en-GB" altLang="zh-CN" sz="6000" b="1" dirty="0">
                  <a:solidFill>
                    <a:srgbClr val="19122F"/>
                  </a:solidFill>
                  <a:cs typeface="+mn-ea"/>
                  <a:sym typeface="+mn-lt"/>
                </a:endParaRPr>
              </a:p>
            </p:txBody>
          </p:sp>
          <p:sp>
            <p:nvSpPr>
              <p:cNvPr id="10" name="TextBox 48"/>
              <p:cNvSpPr txBox="1"/>
              <p:nvPr/>
            </p:nvSpPr>
            <p:spPr>
              <a:xfrm>
                <a:off x="5572801" y="1829973"/>
                <a:ext cx="1484586" cy="1231106"/>
              </a:xfrm>
              <a:prstGeom prst="rect">
                <a:avLst/>
              </a:prstGeom>
              <a:noFill/>
            </p:spPr>
            <p:txBody>
              <a:bodyPr wrap="square" lIns="0" tIns="0" rIns="0" bIns="0" rtlCol="0">
                <a:spAutoFit/>
              </a:bodyPr>
              <a:lstStyle/>
              <a:p>
                <a:r>
                  <a:rPr lang="en-US" altLang="zh-CN" sz="8000" b="1" dirty="0">
                    <a:solidFill>
                      <a:schemeClr val="tx1">
                        <a:lumMod val="75000"/>
                        <a:lumOff val="25000"/>
                      </a:schemeClr>
                    </a:solidFill>
                    <a:cs typeface="+mn-ea"/>
                    <a:sym typeface="+mn-lt"/>
                  </a:rPr>
                  <a:t>05</a:t>
                </a:r>
                <a:endParaRPr lang="en-GB" altLang="zh-CN" sz="8000" b="1" dirty="0">
                  <a:solidFill>
                    <a:schemeClr val="tx1">
                      <a:lumMod val="75000"/>
                      <a:lumOff val="25000"/>
                    </a:schemeClr>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sz="3600" kern="100" dirty="0">
                <a:solidFill>
                  <a:schemeClr val="tx2"/>
                </a:solidFill>
                <a:effectLst/>
                <a:ea typeface="等线" panose="02010600030101010101" pitchFamily="2" charset="-122"/>
                <a:cs typeface="Times New Roman" panose="02020603050405020304" pitchFamily="18" charset="0"/>
              </a:rPr>
              <a:t>Discuss</a:t>
            </a:r>
            <a:r>
              <a:rPr lang="en-US" sz="3600" kern="100" dirty="0">
                <a:solidFill>
                  <a:schemeClr val="tx2"/>
                </a:solidFill>
                <a:effectLst/>
                <a:ea typeface="等线" panose="02010600030101010101" pitchFamily="2" charset="-122"/>
                <a:cs typeface="Times New Roman" panose="02020603050405020304" pitchFamily="18" charset="0"/>
              </a:rPr>
              <a:t>ion</a:t>
            </a:r>
            <a:endParaRPr lang="en-US" sz="3600" kern="100" dirty="0">
              <a:solidFill>
                <a:schemeClr val="tx2"/>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359332"/>
            <a:ext cx="6542591" cy="645160"/>
          </a:xfrm>
          <a:prstGeom prst="rect">
            <a:avLst/>
          </a:prstGeom>
          <a:noFill/>
        </p:spPr>
        <p:txBody>
          <a:bodyPr wrap="square" rtlCol="0">
            <a:spAutoFit/>
          </a:bodyPr>
          <a:lstStyle/>
          <a:p>
            <a:r>
              <a:rPr lang="en-US" altLang="zh-CN" sz="3600" b="1" dirty="0"/>
              <a:t>A</a:t>
            </a:r>
            <a:endParaRPr lang="zh-CN" altLang="zh-CN" sz="2000" dirty="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570629" y="1154646"/>
            <a:ext cx="4937031" cy="4044676"/>
            <a:chOff x="3419378" y="1186543"/>
            <a:chExt cx="4937031" cy="4044676"/>
          </a:xfrm>
        </p:grpSpPr>
        <p:sp>
          <p:nvSpPr>
            <p:cNvPr id="6" name="椭圆 5"/>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4179945" y="1690575"/>
              <a:ext cx="4176464" cy="2081712"/>
              <a:chOff x="4938907" y="1829973"/>
              <a:chExt cx="4176464" cy="2081712"/>
            </a:xfrm>
          </p:grpSpPr>
          <p:sp>
            <p:nvSpPr>
              <p:cNvPr id="8" name="TextBox 48"/>
              <p:cNvSpPr txBox="1"/>
              <p:nvPr/>
            </p:nvSpPr>
            <p:spPr>
              <a:xfrm>
                <a:off x="4938907" y="2988395"/>
                <a:ext cx="4176464" cy="923290"/>
              </a:xfrm>
              <a:prstGeom prst="rect">
                <a:avLst/>
              </a:prstGeom>
              <a:noFill/>
            </p:spPr>
            <p:txBody>
              <a:bodyPr wrap="square" lIns="0" tIns="0" rIns="0" bIns="0" rtlCol="0">
                <a:spAutoFit/>
              </a:bodyPr>
              <a:lstStyle/>
              <a:p>
                <a:r>
                  <a:rPr lang="en-US" altLang="zh-CN" sz="6000" b="1" dirty="0">
                    <a:solidFill>
                      <a:srgbClr val="19122F"/>
                    </a:solidFill>
                    <a:cs typeface="+mn-ea"/>
                    <a:sym typeface="+mn-lt"/>
                  </a:rPr>
                  <a:t>Part VI</a:t>
                </a:r>
                <a:endParaRPr lang="en-GB" altLang="zh-CN" sz="6000" b="1" dirty="0">
                  <a:solidFill>
                    <a:srgbClr val="19122F"/>
                  </a:solidFill>
                  <a:cs typeface="+mn-ea"/>
                  <a:sym typeface="+mn-lt"/>
                </a:endParaRPr>
              </a:p>
            </p:txBody>
          </p:sp>
          <p:sp>
            <p:nvSpPr>
              <p:cNvPr id="10" name="TextBox 48"/>
              <p:cNvSpPr txBox="1"/>
              <p:nvPr/>
            </p:nvSpPr>
            <p:spPr>
              <a:xfrm>
                <a:off x="5572801" y="1829973"/>
                <a:ext cx="1484586" cy="1230630"/>
              </a:xfrm>
              <a:prstGeom prst="rect">
                <a:avLst/>
              </a:prstGeom>
              <a:noFill/>
            </p:spPr>
            <p:txBody>
              <a:bodyPr wrap="square" lIns="0" tIns="0" rIns="0" bIns="0" rtlCol="0">
                <a:spAutoFit/>
              </a:bodyPr>
              <a:lstStyle/>
              <a:p>
                <a:r>
                  <a:rPr lang="en-US" altLang="zh-CN" sz="8000" b="1" dirty="0">
                    <a:solidFill>
                      <a:schemeClr val="tx1">
                        <a:lumMod val="75000"/>
                        <a:lumOff val="25000"/>
                      </a:schemeClr>
                    </a:solidFill>
                    <a:cs typeface="+mn-ea"/>
                    <a:sym typeface="+mn-lt"/>
                  </a:rPr>
                  <a:t>06</a:t>
                </a:r>
                <a:endParaRPr lang="en-GB" altLang="zh-CN" sz="8000" b="1" dirty="0">
                  <a:solidFill>
                    <a:schemeClr val="tx1">
                      <a:lumMod val="75000"/>
                      <a:lumOff val="25000"/>
                    </a:schemeClr>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sz="3600" kern="100" dirty="0">
                <a:solidFill>
                  <a:schemeClr val="tx2"/>
                </a:solidFill>
                <a:effectLst/>
                <a:ea typeface="等线" panose="02010600030101010101" pitchFamily="2" charset="-122"/>
                <a:cs typeface="Times New Roman" panose="02020603050405020304" pitchFamily="18" charset="0"/>
              </a:rPr>
              <a:t>Conclusion</a:t>
            </a:r>
            <a:endParaRPr lang="en-US" sz="3600" kern="100" dirty="0">
              <a:solidFill>
                <a:schemeClr val="tx2"/>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504404" y="2359332"/>
            <a:ext cx="6542591" cy="645160"/>
          </a:xfrm>
          <a:prstGeom prst="rect">
            <a:avLst/>
          </a:prstGeom>
          <a:noFill/>
        </p:spPr>
        <p:txBody>
          <a:bodyPr wrap="square" rtlCol="0">
            <a:spAutoFit/>
          </a:bodyPr>
          <a:lstStyle/>
          <a:p>
            <a:r>
              <a:rPr lang="en-US" altLang="zh-CN" sz="3600" b="1" dirty="0"/>
              <a:t>A</a:t>
            </a:r>
            <a:endParaRPr lang="zh-CN" altLang="zh-CN" sz="2000" dirty="0"/>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570629" y="1154646"/>
            <a:ext cx="4795426" cy="4044676"/>
            <a:chOff x="3419378" y="1186543"/>
            <a:chExt cx="4795426" cy="4044676"/>
          </a:xfrm>
        </p:grpSpPr>
        <p:sp>
          <p:nvSpPr>
            <p:cNvPr id="6" name="椭圆 5"/>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4038340" y="1690575"/>
              <a:ext cx="4176464" cy="2081712"/>
              <a:chOff x="4797302" y="1829973"/>
              <a:chExt cx="4176464" cy="2081712"/>
            </a:xfrm>
          </p:grpSpPr>
          <p:sp>
            <p:nvSpPr>
              <p:cNvPr id="8" name="TextBox 48"/>
              <p:cNvSpPr txBox="1"/>
              <p:nvPr/>
            </p:nvSpPr>
            <p:spPr>
              <a:xfrm>
                <a:off x="4797302" y="2988395"/>
                <a:ext cx="4176464" cy="923290"/>
              </a:xfrm>
              <a:prstGeom prst="rect">
                <a:avLst/>
              </a:prstGeom>
              <a:noFill/>
            </p:spPr>
            <p:txBody>
              <a:bodyPr wrap="square" lIns="0" tIns="0" rIns="0" bIns="0" rtlCol="0">
                <a:spAutoFit/>
              </a:bodyPr>
              <a:lstStyle/>
              <a:p>
                <a:r>
                  <a:rPr lang="en-US" altLang="zh-CN" sz="6000" b="1" dirty="0">
                    <a:solidFill>
                      <a:srgbClr val="19122F"/>
                    </a:solidFill>
                    <a:cs typeface="+mn-ea"/>
                    <a:sym typeface="+mn-lt"/>
                  </a:rPr>
                  <a:t>Part VII</a:t>
                </a:r>
                <a:endParaRPr lang="en-GB" altLang="zh-CN" sz="6000" b="1" dirty="0">
                  <a:solidFill>
                    <a:srgbClr val="19122F"/>
                  </a:solidFill>
                  <a:cs typeface="+mn-ea"/>
                  <a:sym typeface="+mn-lt"/>
                </a:endParaRPr>
              </a:p>
            </p:txBody>
          </p:sp>
          <p:sp>
            <p:nvSpPr>
              <p:cNvPr id="10" name="TextBox 48"/>
              <p:cNvSpPr txBox="1"/>
              <p:nvPr/>
            </p:nvSpPr>
            <p:spPr>
              <a:xfrm>
                <a:off x="5572801" y="1829973"/>
                <a:ext cx="1484586" cy="1230630"/>
              </a:xfrm>
              <a:prstGeom prst="rect">
                <a:avLst/>
              </a:prstGeom>
              <a:noFill/>
            </p:spPr>
            <p:txBody>
              <a:bodyPr wrap="square" lIns="0" tIns="0" rIns="0" bIns="0" rtlCol="0">
                <a:spAutoFit/>
              </a:bodyPr>
              <a:lstStyle/>
              <a:p>
                <a:r>
                  <a:rPr lang="en-US" altLang="zh-CN" sz="8000" b="1" dirty="0">
                    <a:solidFill>
                      <a:schemeClr val="tx1">
                        <a:lumMod val="75000"/>
                        <a:lumOff val="25000"/>
                      </a:schemeClr>
                    </a:solidFill>
                    <a:cs typeface="+mn-ea"/>
                    <a:sym typeface="+mn-lt"/>
                  </a:rPr>
                  <a:t>07</a:t>
                </a:r>
                <a:endParaRPr lang="en-GB" altLang="zh-CN" sz="8000" b="1" dirty="0">
                  <a:solidFill>
                    <a:schemeClr val="tx1">
                      <a:lumMod val="75000"/>
                      <a:lumOff val="25000"/>
                    </a:schemeClr>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49389" y="1279878"/>
            <a:ext cx="5335730" cy="1198880"/>
          </a:xfrm>
          <a:prstGeom prst="rect">
            <a:avLst/>
          </a:prstGeom>
          <a:noFill/>
        </p:spPr>
        <p:txBody>
          <a:bodyPr wrap="square">
            <a:spAutoFit/>
          </a:bodyPr>
          <a:lstStyle/>
          <a:p>
            <a:pPr algn="just"/>
            <a:r>
              <a:rPr lang="en-US" altLang="zh-CN" sz="3600">
                <a:solidFill>
                  <a:schemeClr val="tx2"/>
                </a:solidFill>
                <a:sym typeface="+mn-ea"/>
              </a:rPr>
              <a:t>References</a:t>
            </a:r>
            <a:endParaRPr lang="en-US" altLang="zh-CN" sz="3600">
              <a:solidFill>
                <a:schemeClr val="tx2"/>
              </a:solidFill>
            </a:endParaRPr>
          </a:p>
          <a:p>
            <a:pPr algn="just"/>
            <a:endParaRPr lang="en-US" altLang="zh-CN" sz="3600" kern="100" dirty="0">
              <a:solidFill>
                <a:schemeClr val="tx2"/>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49389" y="1921578"/>
            <a:ext cx="11045190" cy="4092575"/>
          </a:xfrm>
          <a:prstGeom prst="rect">
            <a:avLst/>
          </a:prstGeom>
          <a:noFill/>
        </p:spPr>
        <p:txBody>
          <a:bodyPr wrap="square" rtlCol="0">
            <a:spAutoFit/>
          </a:bodyPr>
          <a:lstStyle/>
          <a:p>
            <a:r>
              <a:rPr lang="en-US" altLang="zh-CN" sz="2000" dirty="0"/>
              <a:t>1. </a:t>
            </a:r>
            <a:r>
              <a:rPr lang="en-US" altLang="zh-CN" sz="2000" dirty="0" err="1"/>
              <a:t>Abonia</a:t>
            </a:r>
            <a:r>
              <a:rPr lang="en-US" altLang="zh-CN" sz="2000" dirty="0"/>
              <a:t> </a:t>
            </a:r>
            <a:r>
              <a:rPr lang="en-US" altLang="zh-CN" sz="2000" dirty="0" err="1"/>
              <a:t>Sojasingarayar</a:t>
            </a:r>
            <a:r>
              <a:rPr lang="en-US" altLang="zh-CN" sz="2000" dirty="0"/>
              <a:t>, </a:t>
            </a:r>
            <a:r>
              <a:rPr lang="en-US" altLang="zh-CN" sz="2000" b="1" dirty="0"/>
              <a:t>Seq2Seq AI Chatbot with Attention Mechanism (2020)</a:t>
            </a:r>
            <a:endParaRPr lang="en-US" altLang="zh-CN" sz="2000" b="1" dirty="0"/>
          </a:p>
          <a:p>
            <a:r>
              <a:rPr lang="en-US" altLang="zh-CN" sz="2000" dirty="0"/>
              <a:t>2. </a:t>
            </a:r>
            <a:r>
              <a:rPr lang="en-US" altLang="zh-CN" sz="2000" dirty="0" err="1"/>
              <a:t>Jurgita</a:t>
            </a:r>
            <a:r>
              <a:rPr lang="en-US" altLang="zh-CN" sz="2000" dirty="0"/>
              <a:t> </a:t>
            </a:r>
            <a:r>
              <a:rPr lang="en-US" altLang="zh-CN" sz="2000" dirty="0" err="1"/>
              <a:t>Kapociute-Dzikiene</a:t>
            </a:r>
            <a:r>
              <a:rPr lang="en-US" altLang="zh-CN" sz="2000" dirty="0"/>
              <a:t>, </a:t>
            </a:r>
            <a:r>
              <a:rPr lang="en-US" altLang="zh-CN" sz="2000" b="1" dirty="0"/>
              <a:t>A Domain-Specific Generative Chatbot Trained from Little Data</a:t>
            </a:r>
            <a:r>
              <a:rPr lang="en-US" altLang="zh-CN" sz="2000" dirty="0"/>
              <a:t> </a:t>
            </a:r>
            <a:r>
              <a:rPr lang="en-US" altLang="zh-CN" sz="2000" b="1" dirty="0"/>
              <a:t>(2020)</a:t>
            </a:r>
            <a:endParaRPr lang="en-US" altLang="zh-CN" sz="2000" b="1" dirty="0"/>
          </a:p>
          <a:p>
            <a:r>
              <a:rPr lang="en-US" altLang="zh-CN" sz="2000" dirty="0"/>
              <a:t>3. </a:t>
            </a:r>
            <a:r>
              <a:rPr lang="en-US" altLang="zh-CN" sz="2000" dirty="0" err="1"/>
              <a:t>Kulothunkan</a:t>
            </a:r>
            <a:r>
              <a:rPr lang="en-US" altLang="zh-CN" sz="2000" dirty="0"/>
              <a:t> </a:t>
            </a:r>
            <a:r>
              <a:rPr lang="en-US" altLang="zh-CN" sz="2000" dirty="0" err="1"/>
              <a:t>Palasundram</a:t>
            </a:r>
            <a:r>
              <a:rPr lang="en-US" altLang="zh-CN" sz="2000" dirty="0"/>
              <a:t>,  </a:t>
            </a:r>
            <a:r>
              <a:rPr lang="en-US" altLang="zh-CN" sz="2000" dirty="0" err="1"/>
              <a:t>Nurfadhlina</a:t>
            </a:r>
            <a:r>
              <a:rPr lang="en-US" altLang="zh-CN" sz="2000" dirty="0"/>
              <a:t> </a:t>
            </a:r>
            <a:r>
              <a:rPr lang="en-US" altLang="zh-CN" sz="2000" dirty="0" err="1"/>
              <a:t>Mohd</a:t>
            </a:r>
            <a:r>
              <a:rPr lang="en-US" altLang="zh-CN" sz="2000" dirty="0"/>
              <a:t> </a:t>
            </a:r>
            <a:r>
              <a:rPr lang="en-US" altLang="zh-CN" sz="2000" dirty="0" err="1"/>
              <a:t>Sharef</a:t>
            </a:r>
            <a:r>
              <a:rPr lang="en-US" altLang="zh-CN" sz="2000" dirty="0"/>
              <a:t>. </a:t>
            </a:r>
            <a:r>
              <a:rPr lang="en-US" altLang="zh-CN" sz="2000" dirty="0" err="1"/>
              <a:t>Norul</a:t>
            </a:r>
            <a:r>
              <a:rPr lang="en-US" altLang="zh-CN" sz="2000" dirty="0"/>
              <a:t> </a:t>
            </a:r>
            <a:r>
              <a:rPr lang="en-US" altLang="zh-CN" sz="2000" dirty="0" err="1"/>
              <a:t>Amelina</a:t>
            </a:r>
            <a:r>
              <a:rPr lang="en-US" altLang="zh-CN" sz="2000" dirty="0"/>
              <a:t> </a:t>
            </a:r>
            <a:r>
              <a:rPr lang="en-US" altLang="zh-CN" sz="2000" dirty="0" err="1"/>
              <a:t>Nashruddin</a:t>
            </a:r>
            <a:r>
              <a:rPr lang="en-US" altLang="zh-CN" sz="2000" dirty="0"/>
              <a:t>, Khairul </a:t>
            </a:r>
            <a:r>
              <a:rPr lang="en-US" altLang="zh-CN" sz="2000" dirty="0" err="1"/>
              <a:t>Azhar</a:t>
            </a:r>
            <a:r>
              <a:rPr lang="en-US" altLang="zh-CN" sz="2000" dirty="0"/>
              <a:t> </a:t>
            </a:r>
            <a:r>
              <a:rPr lang="en-US" altLang="zh-CN" sz="2000" dirty="0" err="1"/>
              <a:t>Kasmiran</a:t>
            </a:r>
            <a:r>
              <a:rPr lang="en-US" altLang="zh-CN" sz="2000" dirty="0"/>
              <a:t>,   </a:t>
            </a:r>
            <a:r>
              <a:rPr lang="en-US" altLang="zh-CN" sz="2000" dirty="0" err="1"/>
              <a:t>Azreen</a:t>
            </a:r>
            <a:r>
              <a:rPr lang="en-US" altLang="zh-CN" sz="2000" dirty="0"/>
              <a:t> Azman, </a:t>
            </a:r>
            <a:r>
              <a:rPr lang="en-US" altLang="zh-CN" sz="2000" b="1" dirty="0"/>
              <a:t>Sequence to Sequence Model Performance for Education Chatbot</a:t>
            </a:r>
            <a:r>
              <a:rPr lang="en-US" altLang="zh-CN" sz="2000" dirty="0"/>
              <a:t> </a:t>
            </a:r>
            <a:r>
              <a:rPr lang="en-US" altLang="zh-CN" sz="2000" b="1" dirty="0"/>
              <a:t>(2019)</a:t>
            </a:r>
            <a:endParaRPr lang="en-US" altLang="zh-CN" sz="2000" b="1" dirty="0"/>
          </a:p>
          <a:p>
            <a:r>
              <a:rPr lang="en-US" altLang="zh-CN" sz="2000" dirty="0"/>
              <a:t>4. </a:t>
            </a:r>
            <a:r>
              <a:rPr lang="en-US" altLang="zh-CN" sz="2000" dirty="0" err="1"/>
              <a:t>Yulius</a:t>
            </a:r>
            <a:r>
              <a:rPr lang="en-US" altLang="zh-CN" sz="2000" dirty="0"/>
              <a:t> Denny Prabowo, </a:t>
            </a:r>
            <a:r>
              <a:rPr lang="en-US" altLang="zh-CN" sz="2000" dirty="0" err="1"/>
              <a:t>Harco</a:t>
            </a:r>
            <a:r>
              <a:rPr lang="en-US" altLang="zh-CN" sz="2000" dirty="0"/>
              <a:t> Leslie </a:t>
            </a:r>
            <a:r>
              <a:rPr lang="en-US" altLang="zh-CN" sz="2000" dirty="0" err="1"/>
              <a:t>Hendric</a:t>
            </a:r>
            <a:r>
              <a:rPr lang="en-US" altLang="zh-CN" sz="2000" dirty="0"/>
              <a:t> Spits </a:t>
            </a:r>
            <a:r>
              <a:rPr lang="en-US" altLang="zh-CN" sz="2000" dirty="0" err="1"/>
              <a:t>Warnarrs</a:t>
            </a:r>
            <a:r>
              <a:rPr lang="en-US" altLang="zh-CN" sz="2000" dirty="0"/>
              <a:t>, Widodo </a:t>
            </a:r>
            <a:r>
              <a:rPr lang="en-US" altLang="zh-CN" sz="2000" dirty="0" err="1"/>
              <a:t>Budiharto</a:t>
            </a:r>
            <a:r>
              <a:rPr lang="en-US" altLang="zh-CN" sz="2000" dirty="0"/>
              <a:t>, </a:t>
            </a:r>
            <a:r>
              <a:rPr lang="en-US" altLang="zh-CN" sz="2000" dirty="0" err="1"/>
              <a:t>Achmad</a:t>
            </a:r>
            <a:r>
              <a:rPr lang="en-US" altLang="zh-CN" sz="2000" dirty="0"/>
              <a:t> Imam </a:t>
            </a:r>
            <a:r>
              <a:rPr lang="en-US" altLang="zh-CN" sz="2000" dirty="0" err="1"/>
              <a:t>Kistijantoro</a:t>
            </a:r>
            <a:r>
              <a:rPr lang="en-US" altLang="zh-CN" sz="2000" dirty="0"/>
              <a:t>, Yaya </a:t>
            </a:r>
            <a:r>
              <a:rPr lang="en-US" altLang="zh-CN" sz="2000" dirty="0" err="1"/>
              <a:t>Heryadi</a:t>
            </a:r>
            <a:r>
              <a:rPr lang="en-US" altLang="zh-CN" sz="2000" dirty="0"/>
              <a:t>, Lukas, </a:t>
            </a:r>
            <a:r>
              <a:rPr lang="en-US" altLang="zh-CN" sz="2000" b="1" dirty="0" err="1"/>
              <a:t>Lstm</a:t>
            </a:r>
            <a:r>
              <a:rPr lang="en-US" altLang="zh-CN" sz="2000" b="1" dirty="0"/>
              <a:t> And Simple </a:t>
            </a:r>
            <a:r>
              <a:rPr lang="en-US" altLang="zh-CN" sz="2000" b="1" dirty="0" err="1"/>
              <a:t>Rnn</a:t>
            </a:r>
            <a:r>
              <a:rPr lang="en-US" altLang="zh-CN" sz="2000" b="1" dirty="0"/>
              <a:t> Comparison In The Problem Of Sequence To Sequence On Conversation Data Using Bahasa Indonesia (2018)</a:t>
            </a:r>
            <a:endParaRPr lang="en-US" altLang="zh-CN" sz="2000" b="1" dirty="0"/>
          </a:p>
          <a:p>
            <a:r>
              <a:rPr lang="en-US" altLang="zh-CN" sz="2000" dirty="0"/>
              <a:t>5. </a:t>
            </a:r>
            <a:r>
              <a:rPr lang="en-US" altLang="zh-CN" sz="2000" dirty="0" err="1"/>
              <a:t>Panitan</a:t>
            </a:r>
            <a:r>
              <a:rPr lang="en-US" altLang="zh-CN" sz="2000" dirty="0"/>
              <a:t> </a:t>
            </a:r>
            <a:r>
              <a:rPr lang="en-US" altLang="zh-CN" sz="2000" dirty="0" err="1"/>
              <a:t>Muangkammuen</a:t>
            </a:r>
            <a:r>
              <a:rPr lang="en-US" altLang="zh-CN" sz="2000" dirty="0"/>
              <a:t>, Narong </a:t>
            </a:r>
            <a:r>
              <a:rPr lang="en-US" altLang="zh-CN" sz="2000" dirty="0" err="1"/>
              <a:t>Intiruk</a:t>
            </a:r>
            <a:r>
              <a:rPr lang="en-US" altLang="zh-CN" sz="2000" dirty="0"/>
              <a:t>, Kanda </a:t>
            </a:r>
            <a:r>
              <a:rPr lang="en-US" altLang="zh-CN" sz="2000" dirty="0" err="1"/>
              <a:t>Runapongsa</a:t>
            </a:r>
            <a:r>
              <a:rPr lang="en-US" altLang="zh-CN" sz="2000" dirty="0"/>
              <a:t> </a:t>
            </a:r>
            <a:r>
              <a:rPr lang="en-US" altLang="zh-CN" sz="2000" dirty="0" err="1"/>
              <a:t>Saikaew</a:t>
            </a:r>
            <a:r>
              <a:rPr lang="en-US" altLang="zh-CN" sz="2000" dirty="0"/>
              <a:t>, </a:t>
            </a:r>
            <a:r>
              <a:rPr lang="en-US" altLang="zh-CN" sz="2000" b="1" dirty="0"/>
              <a:t>Automatic Thai-FAQ Chatbot using RNN-LSTM</a:t>
            </a:r>
            <a:r>
              <a:rPr lang="en-US" altLang="zh-CN" sz="2000" dirty="0"/>
              <a:t> </a:t>
            </a:r>
            <a:r>
              <a:rPr lang="en-US" altLang="zh-CN" sz="2000" b="1" dirty="0"/>
              <a:t>(2021)</a:t>
            </a:r>
            <a:endParaRPr lang="en-US" altLang="zh-CN" sz="2000" b="1" dirty="0"/>
          </a:p>
          <a:p>
            <a:endParaRPr lang="en-US" altLang="zh-CN" sz="2000" b="1" dirty="0"/>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49389" y="1279878"/>
            <a:ext cx="5335730" cy="1198880"/>
          </a:xfrm>
          <a:prstGeom prst="rect">
            <a:avLst/>
          </a:prstGeom>
          <a:noFill/>
        </p:spPr>
        <p:txBody>
          <a:bodyPr wrap="square">
            <a:spAutoFit/>
          </a:bodyPr>
          <a:lstStyle/>
          <a:p>
            <a:pPr algn="just"/>
            <a:r>
              <a:rPr lang="en-US" altLang="zh-CN" sz="3600">
                <a:solidFill>
                  <a:schemeClr val="tx2"/>
                </a:solidFill>
                <a:sym typeface="+mn-ea"/>
              </a:rPr>
              <a:t>References</a:t>
            </a:r>
            <a:endParaRPr lang="en-US" altLang="zh-CN" sz="3600">
              <a:solidFill>
                <a:schemeClr val="tx2"/>
              </a:solidFill>
            </a:endParaRPr>
          </a:p>
          <a:p>
            <a:pPr algn="just"/>
            <a:endParaRPr lang="en-US" altLang="zh-CN" sz="3600" kern="100" dirty="0">
              <a:solidFill>
                <a:schemeClr val="tx2"/>
              </a:solidFill>
              <a:effectLst/>
              <a:ea typeface="等线" panose="02010600030101010101" pitchFamily="2" charset="-122"/>
              <a:cs typeface="Times New Roman" panose="02020603050405020304" pitchFamily="18" charset="0"/>
            </a:endParaRPr>
          </a:p>
        </p:txBody>
      </p:sp>
      <p:sp>
        <p:nvSpPr>
          <p:cNvPr id="17" name="TextBox 51"/>
          <p:cNvSpPr txBox="1"/>
          <p:nvPr/>
        </p:nvSpPr>
        <p:spPr>
          <a:xfrm>
            <a:off x="549389" y="1850458"/>
            <a:ext cx="11045190" cy="4399915"/>
          </a:xfrm>
          <a:prstGeom prst="rect">
            <a:avLst/>
          </a:prstGeom>
          <a:noFill/>
        </p:spPr>
        <p:txBody>
          <a:bodyPr wrap="square" rtlCol="0">
            <a:spAutoFit/>
          </a:bodyPr>
          <a:lstStyle/>
          <a:p>
            <a:r>
              <a:rPr lang="en-US" altLang="zh-CN" sz="2000" dirty="0">
                <a:sym typeface="+mn-ea"/>
              </a:rPr>
              <a:t>6. </a:t>
            </a:r>
            <a:r>
              <a:rPr lang="en-US" altLang="zh-CN" sz="2000" dirty="0" err="1">
                <a:sym typeface="+mn-ea"/>
              </a:rPr>
              <a:t>Ankil</a:t>
            </a:r>
            <a:r>
              <a:rPr lang="en-US" altLang="zh-CN" sz="2000" dirty="0">
                <a:sym typeface="+mn-ea"/>
              </a:rPr>
              <a:t> Shah, Bhargav Jain, Bhavin Agrawal, Saurabh Jain, Simon Shim, </a:t>
            </a:r>
            <a:r>
              <a:rPr lang="en-US" altLang="zh-CN" sz="2000" b="1" dirty="0">
                <a:sym typeface="+mn-ea"/>
              </a:rPr>
              <a:t>Problem Solving Chatbot for Data Structures (2018)</a:t>
            </a:r>
            <a:endParaRPr lang="en-US" altLang="zh-CN" sz="2000" b="1" dirty="0"/>
          </a:p>
          <a:p>
            <a:r>
              <a:rPr lang="en-US" altLang="zh-CN" sz="2000" dirty="0">
                <a:sym typeface="+mn-ea"/>
              </a:rPr>
              <a:t>7. Yogi </a:t>
            </a:r>
            <a:r>
              <a:rPr lang="en-US" altLang="zh-CN" sz="2000" dirty="0" err="1">
                <a:sym typeface="+mn-ea"/>
              </a:rPr>
              <a:t>Wisesa</a:t>
            </a:r>
            <a:r>
              <a:rPr lang="en-US" altLang="zh-CN" sz="2000" dirty="0">
                <a:sym typeface="+mn-ea"/>
              </a:rPr>
              <a:t> </a:t>
            </a:r>
            <a:r>
              <a:rPr lang="en-US" altLang="zh-CN" sz="2000" dirty="0" err="1">
                <a:sym typeface="+mn-ea"/>
              </a:rPr>
              <a:t>Chandraa</a:t>
            </a:r>
            <a:r>
              <a:rPr lang="en-US" altLang="zh-CN" sz="2000" dirty="0">
                <a:sym typeface="+mn-ea"/>
              </a:rPr>
              <a:t> , </a:t>
            </a:r>
            <a:r>
              <a:rPr lang="en-US" altLang="zh-CN" sz="2000" dirty="0" err="1">
                <a:sym typeface="+mn-ea"/>
              </a:rPr>
              <a:t>Suyanto</a:t>
            </a:r>
            <a:r>
              <a:rPr lang="en-US" altLang="zh-CN" sz="2000" dirty="0">
                <a:sym typeface="+mn-ea"/>
              </a:rPr>
              <a:t> </a:t>
            </a:r>
            <a:r>
              <a:rPr lang="en-US" altLang="zh-CN" sz="2000" dirty="0" err="1">
                <a:sym typeface="+mn-ea"/>
              </a:rPr>
              <a:t>Suyanto</a:t>
            </a:r>
            <a:r>
              <a:rPr lang="en-US" altLang="zh-CN" sz="2000" dirty="0">
                <a:sym typeface="+mn-ea"/>
              </a:rPr>
              <a:t>, </a:t>
            </a:r>
            <a:r>
              <a:rPr lang="en-US" altLang="zh-CN" sz="2000" b="1" dirty="0">
                <a:sym typeface="+mn-ea"/>
              </a:rPr>
              <a:t>Indonesian Chatbot of University Admission Using a Question Answering System Based on Sequence-to-Sequence Model (2019)</a:t>
            </a:r>
            <a:endParaRPr lang="en-US" altLang="zh-CN" sz="2000" b="1" dirty="0"/>
          </a:p>
          <a:p>
            <a:r>
              <a:rPr lang="en-US" altLang="zh-CN" sz="2000" dirty="0">
                <a:sym typeface="+mn-ea"/>
              </a:rPr>
              <a:t>8. Dan Shewan, </a:t>
            </a:r>
            <a:r>
              <a:rPr lang="en-US" altLang="zh-CN" sz="2000" b="1" dirty="0">
                <a:sym typeface="+mn-ea"/>
              </a:rPr>
              <a:t>10 of the Most Innovative Chatbots on the web(2021)</a:t>
            </a:r>
            <a:endParaRPr lang="en-US" altLang="zh-CN" sz="2000" b="1" dirty="0"/>
          </a:p>
          <a:p>
            <a:r>
              <a:rPr lang="en-US" altLang="zh-CN" sz="2000">
                <a:sym typeface="+mn-ea"/>
              </a:rPr>
              <a:t>9</a:t>
            </a:r>
            <a:r>
              <a:rPr lang="en-US" altLang="zh-CN" sz="2000" b="1">
                <a:sym typeface="+mn-ea"/>
              </a:rPr>
              <a:t>.</a:t>
            </a:r>
            <a:r>
              <a:rPr lang="en-US" altLang="zh-CN" sz="2000">
                <a:sym typeface="+mn-ea"/>
              </a:rPr>
              <a:t>Dzmitry Bahdanau, Kyunghyun cho, Yoshua Bengio, </a:t>
            </a:r>
            <a:r>
              <a:rPr lang="en-US" altLang="zh-CN" sz="2000" b="1">
                <a:sym typeface="+mn-ea"/>
              </a:rPr>
              <a:t>Neural Machine Translation by Jointly Learning to Align and Translate9[Submitted on 1 Sep 2014 (v1), last revised 19 May 2016 (this version, v7)]</a:t>
            </a:r>
            <a:endParaRPr lang="en-US" altLang="zh-CN" sz="2000" b="1"/>
          </a:p>
          <a:p>
            <a:r>
              <a:rPr lang="en-US" altLang="zh-CN" sz="2000">
                <a:sym typeface="+mn-ea"/>
              </a:rPr>
              <a:t>10.Kyunghyun cho, Bart van Merrienboer, Caglare Gulcehre, Dzmitry Bahdanau,  Fethi bougares, Holger Schwenk, Yoshua Bengio, </a:t>
            </a:r>
            <a:r>
              <a:rPr lang="en-US" altLang="zh-CN" sz="2000" b="1">
                <a:sym typeface="+mn-ea"/>
              </a:rPr>
              <a:t>Learning parase representations using RNN Encoder-Decoder for Statiscal Machine Translation[Submitted on 3 Jun 2014 (v1), last revised 3 Sep 2014 (this version, v3)]</a:t>
            </a:r>
            <a:endParaRPr lang="en-US" altLang="zh-CN" sz="2000" b="1"/>
          </a:p>
          <a:p>
            <a:r>
              <a:rPr lang="en-US" altLang="zh-CN" sz="2000">
                <a:sym typeface="+mn-ea"/>
              </a:rPr>
              <a:t>  </a:t>
            </a:r>
            <a:endParaRPr lang="en-US" altLang="zh-CN" sz="1600" b="1" dirty="0"/>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Rot="1" noChangeAspect="1" noMove="1" noResize="1" noEditPoints="1" noAdjustHandles="1" noChangeArrowheads="1" noChangeShapeType="1" noTextEdit="1"/>
          </p:cNvSpPr>
          <p:nvPr/>
        </p:nvSpPr>
        <p:spPr bwMode="white">
          <a:xfrm>
            <a:off x="0" y="0"/>
            <a:ext cx="12192000" cy="6858000"/>
          </a:xfrm>
          <a:prstGeom prst="rect">
            <a:avLst/>
          </a:prstGeom>
          <a:solidFill>
            <a:schemeClr val="bg1"/>
          </a:solidFill>
          <a:ln>
            <a:noFill/>
          </a:ln>
          <a:effectLst/>
        </p:spPr>
        <p:txBody>
          <a:bodyPr/>
          <a:lstStyle/>
          <a:p>
            <a:endParaRPr lang="zh-CN" altLang="en-US">
              <a:cs typeface="+mn-ea"/>
              <a:sym typeface="+mn-lt"/>
            </a:endParaRPr>
          </a:p>
        </p:txBody>
      </p:sp>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4" name="Rectangle 13"/>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nvGrpSpPr>
          <p:cNvPr id="65" name="组合 64"/>
          <p:cNvGrpSpPr/>
          <p:nvPr/>
        </p:nvGrpSpPr>
        <p:grpSpPr>
          <a:xfrm>
            <a:off x="2229273" y="2447685"/>
            <a:ext cx="8666904" cy="2029841"/>
            <a:chOff x="1792938" y="4395372"/>
            <a:chExt cx="8666904" cy="2029841"/>
          </a:xfrm>
        </p:grpSpPr>
        <p:grpSp>
          <p:nvGrpSpPr>
            <p:cNvPr id="69" name="组合 68"/>
            <p:cNvGrpSpPr/>
            <p:nvPr/>
          </p:nvGrpSpPr>
          <p:grpSpPr>
            <a:xfrm>
              <a:off x="1792938" y="4395372"/>
              <a:ext cx="8666904" cy="1766145"/>
              <a:chOff x="1791873" y="5432500"/>
              <a:chExt cx="8666904" cy="1766145"/>
            </a:xfrm>
          </p:grpSpPr>
          <p:sp>
            <p:nvSpPr>
              <p:cNvPr id="71" name="矩形 70"/>
              <p:cNvSpPr/>
              <p:nvPr/>
            </p:nvSpPr>
            <p:spPr>
              <a:xfrm>
                <a:off x="5124685" y="5795512"/>
                <a:ext cx="2001280" cy="584775"/>
              </a:xfrm>
              <a:prstGeom prst="rect">
                <a:avLst/>
              </a:prstGeom>
              <a:gradFill>
                <a:gsLst>
                  <a:gs pos="0">
                    <a:srgbClr val="45C3F6"/>
                  </a:gs>
                  <a:gs pos="100000">
                    <a:srgbClr val="8540CE"/>
                  </a:gs>
                </a:gsLst>
                <a:path path="circle">
                  <a:fillToRect l="100000" b="100000"/>
                </a:path>
              </a:gra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300" normalizeH="0" baseline="0" noProof="0" dirty="0">
                    <a:ln>
                      <a:noFill/>
                    </a:ln>
                    <a:solidFill>
                      <a:prstClr val="white"/>
                    </a:solidFill>
                    <a:effectLst>
                      <a:outerShdw blurRad="50800" dist="38100" dir="2700000" algn="tl" rotWithShape="0">
                        <a:prstClr val="black">
                          <a:alpha val="15000"/>
                        </a:prstClr>
                      </a:outerShdw>
                    </a:effectLst>
                    <a:uLnTx/>
                    <a:uFillTx/>
                    <a:cs typeface="+mn-ea"/>
                    <a:sym typeface="+mn-lt"/>
                  </a:rPr>
                  <a:t>年终报告</a:t>
                </a:r>
                <a:endParaRPr kumimoji="0" lang="zh-CN" altLang="en-US" sz="3200" b="1" i="0" u="none" strike="noStrike" kern="1200" cap="none" spc="0" normalizeH="0" baseline="0" noProof="0" dirty="0">
                  <a:ln>
                    <a:noFill/>
                  </a:ln>
                  <a:solidFill>
                    <a:prstClr val="white"/>
                  </a:solidFill>
                  <a:effectLst/>
                  <a:uLnTx/>
                  <a:uFillTx/>
                  <a:cs typeface="+mn-ea"/>
                  <a:sym typeface="+mn-lt"/>
                </a:endParaRPr>
              </a:p>
            </p:txBody>
          </p:sp>
          <p:sp>
            <p:nvSpPr>
              <p:cNvPr id="72" name="矩形 71"/>
              <p:cNvSpPr/>
              <p:nvPr/>
            </p:nvSpPr>
            <p:spPr>
              <a:xfrm>
                <a:off x="1791873" y="6413815"/>
                <a:ext cx="8666904" cy="784830"/>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00" b="0" i="0" u="none" strike="noStrike" kern="1200" cap="none" spc="0" normalizeH="0" baseline="0" noProof="0" dirty="0">
                    <a:ln>
                      <a:noFill/>
                    </a:ln>
                    <a:solidFill>
                      <a:prstClr val="white"/>
                    </a:solidFill>
                    <a:effectLst/>
                    <a:uLnTx/>
                    <a:uFillTx/>
                    <a:cs typeface="+mn-ea"/>
                    <a:sym typeface="+mn-lt"/>
                  </a:rPr>
                  <a:t>By faith I mean a vision of good one cherishes and the enthusiasm </a:t>
                </a:r>
                <a:endParaRPr kumimoji="0" lang="en-US" altLang="zh-CN" sz="1000" b="0" i="0" u="none" strike="noStrike" kern="1200" cap="none" spc="0" normalizeH="0" baseline="0" noProof="0" dirty="0">
                  <a:ln>
                    <a:noFill/>
                  </a:ln>
                  <a:solidFill>
                    <a:prstClr val="white"/>
                  </a:solidFill>
                  <a:effectLst/>
                  <a:uLnTx/>
                  <a:uFillTx/>
                  <a:cs typeface="+mn-ea"/>
                  <a:sym typeface="+mn-lt"/>
                </a:endParaRPr>
              </a:p>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00" b="0" i="0" u="none" strike="noStrike" kern="1200" cap="none" spc="0" normalizeH="0" baseline="0" noProof="0" dirty="0">
                    <a:ln>
                      <a:noFill/>
                    </a:ln>
                    <a:solidFill>
                      <a:prstClr val="white"/>
                    </a:solidFill>
                    <a:effectLst/>
                    <a:uLnTx/>
                    <a:uFillTx/>
                    <a:cs typeface="+mn-ea"/>
                    <a:sym typeface="+mn-lt"/>
                  </a:rPr>
                  <a:t>that pushes one to seek its fulfillment regardless of obstacles. </a:t>
                </a:r>
                <a:endParaRPr kumimoji="0" lang="en-US" altLang="zh-CN" sz="1000" b="0" i="0" u="none" strike="noStrike" kern="1200" cap="none" spc="0" normalizeH="0" baseline="0" noProof="0" dirty="0">
                  <a:ln>
                    <a:noFill/>
                  </a:ln>
                  <a:solidFill>
                    <a:prstClr val="white"/>
                  </a:solidFill>
                  <a:effectLst/>
                  <a:uLnTx/>
                  <a:uFillTx/>
                  <a:cs typeface="+mn-ea"/>
                  <a:sym typeface="+mn-lt"/>
                </a:endParaRPr>
              </a:p>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defRPr/>
                </a:pPr>
                <a:endParaRPr kumimoji="0" lang="en-US" altLang="zh-CN" sz="1000" b="0" i="0" u="none" strike="noStrike" kern="1200" cap="none" spc="0" normalizeH="0" baseline="0" noProof="0" dirty="0">
                  <a:ln>
                    <a:noFill/>
                  </a:ln>
                  <a:solidFill>
                    <a:prstClr val="white"/>
                  </a:solidFill>
                  <a:effectLst/>
                  <a:uLnTx/>
                  <a:uFillTx/>
                  <a:cs typeface="+mn-ea"/>
                  <a:sym typeface="+mn-lt"/>
                </a:endParaRPr>
              </a:p>
            </p:txBody>
          </p:sp>
          <p:sp>
            <p:nvSpPr>
              <p:cNvPr id="73" name="TextBox 60"/>
              <p:cNvSpPr txBox="1"/>
              <p:nvPr/>
            </p:nvSpPr>
            <p:spPr>
              <a:xfrm>
                <a:off x="4824030" y="5432500"/>
                <a:ext cx="2613216"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150" normalizeH="0" baseline="0" noProof="0" dirty="0">
                    <a:ln>
                      <a:noFill/>
                    </a:ln>
                    <a:solidFill>
                      <a:prstClr val="white"/>
                    </a:solidFill>
                    <a:effectLst/>
                    <a:uLnTx/>
                    <a:uFillTx/>
                    <a:cs typeface="+mn-ea"/>
                    <a:sym typeface="+mn-lt"/>
                  </a:rPr>
                  <a:t>WRITE A TITLE IN THIS SECTION</a:t>
                </a:r>
                <a:endParaRPr kumimoji="0" lang="en-US" sz="1000" b="1" i="0" u="none" strike="noStrike" kern="1200" cap="none" spc="150" normalizeH="0" baseline="0" noProof="0" dirty="0">
                  <a:ln>
                    <a:noFill/>
                  </a:ln>
                  <a:solidFill>
                    <a:prstClr val="white"/>
                  </a:solidFill>
                  <a:effectLst/>
                  <a:uLnTx/>
                  <a:uFillTx/>
                  <a:cs typeface="+mn-ea"/>
                  <a:sym typeface="+mn-lt"/>
                </a:endParaRPr>
              </a:p>
            </p:txBody>
          </p:sp>
        </p:grpSp>
        <p:sp>
          <p:nvSpPr>
            <p:cNvPr id="70" name="文本框 69"/>
            <p:cNvSpPr txBox="1"/>
            <p:nvPr/>
          </p:nvSpPr>
          <p:spPr>
            <a:xfrm>
              <a:off x="4249344" y="6117436"/>
              <a:ext cx="375409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solidFill>
                  <a:effectLst/>
                  <a:uLnTx/>
                  <a:uFillTx/>
                  <a:cs typeface="+mn-ea"/>
                  <a:sym typeface="+mn-lt"/>
                </a:rPr>
                <a:t>设计师：梦想</a:t>
              </a:r>
              <a:r>
                <a:rPr kumimoji="0" lang="en-US" altLang="zh-CN" sz="1400" b="1" i="0" u="none" strike="noStrike" kern="1200" cap="none" spc="0" normalizeH="0" baseline="0" noProof="0" dirty="0">
                  <a:ln>
                    <a:noFill/>
                  </a:ln>
                  <a:solidFill>
                    <a:prstClr val="white"/>
                  </a:solidFill>
                  <a:effectLst/>
                  <a:uLnTx/>
                  <a:uFillTx/>
                  <a:cs typeface="+mn-ea"/>
                  <a:sym typeface="+mn-lt"/>
                </a:rPr>
                <a:t>PPT   </a:t>
              </a:r>
              <a:r>
                <a:rPr kumimoji="0" lang="zh-CN" altLang="en-US" sz="1200" b="1" i="0" u="none" strike="noStrike" kern="1200" cap="none" spc="0" normalizeH="0" baseline="0" noProof="0" dirty="0">
                  <a:ln>
                    <a:noFill/>
                  </a:ln>
                  <a:solidFill>
                    <a:prstClr val="white"/>
                  </a:solidFill>
                  <a:effectLst/>
                  <a:uLnTx/>
                  <a:uFillTx/>
                  <a:cs typeface="+mn-ea"/>
                  <a:sym typeface="+mn-lt"/>
                </a:rPr>
                <a:t>部门</a:t>
              </a:r>
              <a:r>
                <a:rPr kumimoji="0" lang="zh-CN" altLang="en-US" sz="1400" b="1" i="0" u="none" strike="noStrike" kern="1200" cap="none" spc="0" normalizeH="0" baseline="0" noProof="0" dirty="0">
                  <a:ln>
                    <a:noFill/>
                  </a:ln>
                  <a:solidFill>
                    <a:prstClr val="white"/>
                  </a:solidFill>
                  <a:effectLst/>
                  <a:uLnTx/>
                  <a:uFillTx/>
                  <a:cs typeface="+mn-ea"/>
                  <a:sym typeface="+mn-lt"/>
                </a:rPr>
                <a:t>：营销部</a:t>
              </a:r>
              <a:endParaRPr kumimoji="0" lang="zh-CN" altLang="en-US" sz="1400" b="1" i="0" u="none" strike="noStrike" kern="1200" cap="none" spc="0" normalizeH="0" baseline="0" noProof="0" dirty="0">
                <a:ln>
                  <a:noFill/>
                </a:ln>
                <a:solidFill>
                  <a:prstClr val="white"/>
                </a:solidFill>
                <a:effectLst/>
                <a:uLnTx/>
                <a:uFillTx/>
                <a:cs typeface="+mn-ea"/>
                <a:sym typeface="+mn-lt"/>
              </a:endParaRPr>
            </a:p>
          </p:txBody>
        </p:sp>
      </p:grpSp>
      <p:pic>
        <p:nvPicPr>
          <p:cNvPr id="19" name="图片 18"/>
          <p:cNvPicPr>
            <a:picLocks noChangeAspect="1"/>
          </p:cNvPicPr>
          <p:nvPr/>
        </p:nvPicPr>
        <p:blipFill rotWithShape="1">
          <a:blip r:embed="rId1" cstate="screen"/>
          <a:srcRect t="-230"/>
          <a:stretch>
            <a:fillRect/>
          </a:stretch>
        </p:blipFill>
        <p:spPr>
          <a:xfrm>
            <a:off x="0" y="-97101"/>
            <a:ext cx="12192000" cy="6925515"/>
          </a:xfrm>
          <a:prstGeom prst="rect">
            <a:avLst/>
          </a:prstGeom>
        </p:spPr>
      </p:pic>
      <p:sp>
        <p:nvSpPr>
          <p:cNvPr id="24" name="矩形 23"/>
          <p:cNvSpPr/>
          <p:nvPr/>
        </p:nvSpPr>
        <p:spPr>
          <a:xfrm>
            <a:off x="4352544" y="2931681"/>
            <a:ext cx="3447288"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300" normalizeH="0" baseline="0" noProof="0" dirty="0">
                <a:ln>
                  <a:noFill/>
                </a:ln>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uLnTx/>
                <a:uFillTx/>
                <a:cs typeface="+mn-ea"/>
                <a:sym typeface="+mn-lt"/>
              </a:rPr>
              <a:t>Thanks</a:t>
            </a:r>
            <a:endParaRPr kumimoji="0" lang="zh-CN" altLang="en-US" sz="6000" b="1" i="0" u="none" strike="noStrike" kern="1200" cap="none" spc="0" normalizeH="0" baseline="0" noProof="0" dirty="0">
              <a:ln>
                <a:noFill/>
              </a:ln>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uLnTx/>
              <a:uFillTx/>
              <a:cs typeface="+mn-ea"/>
              <a:sym typeface="+mn-lt"/>
            </a:endParaRPr>
          </a:p>
        </p:txBody>
      </p:sp>
      <p:sp>
        <p:nvSpPr>
          <p:cNvPr id="25" name="矩形 24"/>
          <p:cNvSpPr/>
          <p:nvPr/>
        </p:nvSpPr>
        <p:spPr>
          <a:xfrm>
            <a:off x="3917560" y="4311570"/>
            <a:ext cx="4553339" cy="619144"/>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400" b="0" i="0" u="none" strike="noStrike" kern="1200" cap="none" spc="0" normalizeH="0" baseline="0" noProof="0" dirty="0">
                <a:ln>
                  <a:noFill/>
                </a:ln>
                <a:solidFill>
                  <a:prstClr val="white"/>
                </a:solidFill>
                <a:effectLst/>
                <a:uLnTx/>
                <a:uFillTx/>
                <a:cs typeface="+mn-ea"/>
                <a:sym typeface="+mn-lt"/>
              </a:rPr>
              <a:t>Take </a:t>
            </a:r>
            <a:r>
              <a:rPr lang="en-US" altLang="zh-CN" sz="1400" dirty="0">
                <a:solidFill>
                  <a:prstClr val="white"/>
                </a:solidFill>
                <a:cs typeface="+mn-ea"/>
                <a:sym typeface="+mn-lt"/>
              </a:rPr>
              <a:t>good </a:t>
            </a:r>
            <a:r>
              <a:rPr kumimoji="0" lang="en-US" altLang="zh-CN" sz="1400" b="0" i="0" u="none" strike="noStrike" kern="1200" cap="none" spc="0" normalizeH="0" baseline="0" noProof="0" dirty="0">
                <a:ln>
                  <a:noFill/>
                </a:ln>
                <a:solidFill>
                  <a:prstClr val="white"/>
                </a:solidFill>
                <a:effectLst/>
                <a:uLnTx/>
                <a:uFillTx/>
                <a:cs typeface="+mn-ea"/>
                <a:sym typeface="+mn-lt"/>
              </a:rPr>
              <a:t>care yourself and stay</a:t>
            </a:r>
            <a:r>
              <a:rPr kumimoji="0" lang="en-US" altLang="zh-CN" sz="1400" b="0" i="0" u="none" strike="noStrike" kern="1200" cap="none" spc="0" normalizeH="0" noProof="0" dirty="0">
                <a:ln>
                  <a:noFill/>
                </a:ln>
                <a:solidFill>
                  <a:prstClr val="white"/>
                </a:solidFill>
                <a:effectLst/>
                <a:uLnTx/>
                <a:uFillTx/>
                <a:cs typeface="+mn-ea"/>
                <a:sym typeface="+mn-lt"/>
              </a:rPr>
              <a:t> safe</a:t>
            </a:r>
            <a:endParaRPr kumimoji="0" lang="en-US" altLang="zh-CN" sz="1400" b="0" i="0" u="none" strike="noStrike" kern="1200" cap="none" spc="0" normalizeH="0" baseline="0" noProof="0" dirty="0">
              <a:ln>
                <a:noFill/>
              </a:ln>
              <a:solidFill>
                <a:prstClr val="white"/>
              </a:solidFill>
              <a:effectLst/>
              <a:uLnTx/>
              <a:uFillTx/>
              <a:cs typeface="+mn-ea"/>
              <a:sym typeface="+mn-lt"/>
            </a:endParaRPr>
          </a:p>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defRPr/>
            </a:pPr>
            <a:endParaRPr kumimoji="0" lang="en-US" altLang="zh-CN" sz="1000" b="0" i="0" u="none" strike="noStrike" kern="1200" cap="none" spc="0" normalizeH="0" baseline="0" noProof="0" dirty="0">
              <a:ln>
                <a:noFill/>
              </a:ln>
              <a:solidFill>
                <a:prstClr val="white"/>
              </a:solidFill>
              <a:effectLst/>
              <a:uLnTx/>
              <a:uFillTx/>
              <a:cs typeface="+mn-ea"/>
              <a:sym typeface="+mn-lt"/>
            </a:endParaRPr>
          </a:p>
        </p:txBody>
      </p:sp>
      <p:pic>
        <p:nvPicPr>
          <p:cNvPr id="76" name="图片 75"/>
          <p:cNvPicPr>
            <a:picLocks noChangeAspect="1"/>
          </p:cNvPicPr>
          <p:nvPr/>
        </p:nvPicPr>
        <p:blipFill>
          <a:blip r:embed="rId2" cstate="screen"/>
          <a:stretch>
            <a:fillRect/>
          </a:stretch>
        </p:blipFill>
        <p:spPr>
          <a:xfrm rot="15946036">
            <a:off x="7397653" y="-2876022"/>
            <a:ext cx="6086475" cy="1115252"/>
          </a:xfrm>
          <a:prstGeom prst="rect">
            <a:avLst/>
          </a:prstGeom>
        </p:spPr>
      </p:pic>
      <p:pic>
        <p:nvPicPr>
          <p:cNvPr id="75" name="图片 74"/>
          <p:cNvPicPr>
            <a:picLocks noChangeAspect="1"/>
          </p:cNvPicPr>
          <p:nvPr/>
        </p:nvPicPr>
        <p:blipFill>
          <a:blip r:embed="rId2" cstate="screen"/>
          <a:stretch>
            <a:fillRect/>
          </a:stretch>
        </p:blipFill>
        <p:spPr>
          <a:xfrm rot="18430782">
            <a:off x="8671750" y="-2176555"/>
            <a:ext cx="6086475" cy="1115252"/>
          </a:xfrm>
          <a:prstGeom prst="rect">
            <a:avLst/>
          </a:prstGeom>
        </p:spPr>
      </p:pic>
      <p:grpSp>
        <p:nvGrpSpPr>
          <p:cNvPr id="3" name="组合 2"/>
          <p:cNvGrpSpPr/>
          <p:nvPr/>
        </p:nvGrpSpPr>
        <p:grpSpPr>
          <a:xfrm>
            <a:off x="-2177705" y="5697398"/>
            <a:ext cx="6086475" cy="6086475"/>
            <a:chOff x="-2177705" y="5697398"/>
            <a:chExt cx="6086475" cy="6086475"/>
          </a:xfrm>
        </p:grpSpPr>
        <p:pic>
          <p:nvPicPr>
            <p:cNvPr id="74" name="图片 73"/>
            <p:cNvPicPr>
              <a:picLocks noChangeAspect="1"/>
            </p:cNvPicPr>
            <p:nvPr/>
          </p:nvPicPr>
          <p:blipFill>
            <a:blip r:embed="rId2" cstate="screen"/>
            <a:stretch>
              <a:fillRect/>
            </a:stretch>
          </p:blipFill>
          <p:spPr>
            <a:xfrm rot="18430782">
              <a:off x="-2089213" y="8183010"/>
              <a:ext cx="6086475" cy="1115252"/>
            </a:xfrm>
            <a:prstGeom prst="rect">
              <a:avLst/>
            </a:prstGeom>
          </p:spPr>
        </p:pic>
        <p:pic>
          <p:nvPicPr>
            <p:cNvPr id="61" name="图片 60"/>
            <p:cNvPicPr>
              <a:picLocks noChangeAspect="1"/>
            </p:cNvPicPr>
            <p:nvPr/>
          </p:nvPicPr>
          <p:blipFill>
            <a:blip r:embed="rId2" cstate="screen"/>
            <a:stretch>
              <a:fillRect/>
            </a:stretch>
          </p:blipFill>
          <p:spPr>
            <a:xfrm rot="19755003">
              <a:off x="-2177705" y="7456558"/>
              <a:ext cx="6086475" cy="1115252"/>
            </a:xfrm>
            <a:prstGeom prst="rect">
              <a:avLst/>
            </a:prstGeom>
          </p:spPr>
        </p:pic>
      </p:grpSp>
      <p:sp>
        <p:nvSpPr>
          <p:cNvPr id="62" name="椭圆 61"/>
          <p:cNvSpPr/>
          <p:nvPr/>
        </p:nvSpPr>
        <p:spPr>
          <a:xfrm>
            <a:off x="9860320" y="4909231"/>
            <a:ext cx="580571" cy="580571"/>
          </a:xfrm>
          <a:prstGeom prst="ellipse">
            <a:avLst/>
          </a:prstGeom>
          <a:gradFill flip="none" rotWithShape="1">
            <a:gsLst>
              <a:gs pos="0">
                <a:srgbClr val="B5F4F9"/>
              </a:gs>
              <a:gs pos="100000">
                <a:srgbClr val="369AC5"/>
              </a:gs>
            </a:gsLst>
            <a:lin ang="2700000" scaled="1"/>
            <a:tileRect/>
          </a:gra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7" name="椭圆 76"/>
          <p:cNvSpPr/>
          <p:nvPr/>
        </p:nvSpPr>
        <p:spPr>
          <a:xfrm>
            <a:off x="2229273" y="1330133"/>
            <a:ext cx="942686" cy="942682"/>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8" name="椭圆 77"/>
          <p:cNvSpPr/>
          <p:nvPr/>
        </p:nvSpPr>
        <p:spPr>
          <a:xfrm>
            <a:off x="575247" y="1982530"/>
            <a:ext cx="580571" cy="580571"/>
          </a:xfrm>
          <a:prstGeom prst="ellipse">
            <a:avLst/>
          </a:prstGeom>
          <a:gradFill flip="none" rotWithShape="1">
            <a:gsLst>
              <a:gs pos="0">
                <a:srgbClr val="B5F4F9"/>
              </a:gs>
              <a:gs pos="100000">
                <a:srgbClr val="369AC5"/>
              </a:gs>
            </a:gsLst>
            <a:lin ang="2700000" scaled="1"/>
            <a:tileRect/>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矩形 1"/>
          <p:cNvSpPr/>
          <p:nvPr/>
        </p:nvSpPr>
        <p:spPr>
          <a:xfrm>
            <a:off x="-1175657" y="653143"/>
            <a:ext cx="827314"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animEffect transition="in" filter="fade">
                                      <p:cBhvr>
                                        <p:cTn id="14" dur="500"/>
                                        <p:tgtEl>
                                          <p:spTgt spid="62"/>
                                        </p:tgtEl>
                                      </p:cBhvr>
                                    </p:animEffect>
                                  </p:childTnLst>
                                </p:cTn>
                              </p:par>
                              <p:par>
                                <p:cTn id="15" presetID="10" presetClass="entr" presetSubtype="0" fill="hold" grpId="0" nodeType="withEffect">
                                  <p:stCondLst>
                                    <p:cond delay="0"/>
                                  </p:stCondLst>
                                  <p:iterate type="lt">
                                    <p:tmPct val="10000"/>
                                  </p:iterate>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62" grpId="0" animBg="1"/>
      <p:bldP spid="7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570629" y="1144486"/>
            <a:ext cx="5087030" cy="4044676"/>
            <a:chOff x="3419378" y="1176383"/>
            <a:chExt cx="5087030" cy="4044676"/>
          </a:xfrm>
        </p:grpSpPr>
        <p:sp>
          <p:nvSpPr>
            <p:cNvPr id="6" name="椭圆 5"/>
            <p:cNvSpPr/>
            <p:nvPr/>
          </p:nvSpPr>
          <p:spPr>
            <a:xfrm>
              <a:off x="3419378" y="117638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4329944" y="1928522"/>
              <a:ext cx="4176464" cy="1993981"/>
              <a:chOff x="5088906" y="2067920"/>
              <a:chExt cx="4176464" cy="1993981"/>
            </a:xfrm>
          </p:grpSpPr>
          <p:sp>
            <p:nvSpPr>
              <p:cNvPr id="8" name="TextBox 48"/>
              <p:cNvSpPr txBox="1"/>
              <p:nvPr/>
            </p:nvSpPr>
            <p:spPr>
              <a:xfrm>
                <a:off x="5088906" y="3138630"/>
                <a:ext cx="4176464" cy="923271"/>
              </a:xfrm>
              <a:prstGeom prst="rect">
                <a:avLst/>
              </a:prstGeom>
              <a:noFill/>
            </p:spPr>
            <p:txBody>
              <a:bodyPr wrap="square" lIns="0" tIns="0" rIns="0" bIns="0" rtlCol="0">
                <a:spAutoFit/>
              </a:bodyPr>
              <a:lstStyle/>
              <a:p>
                <a:r>
                  <a:rPr lang="en-US" altLang="zh-CN" sz="6000" b="1" dirty="0">
                    <a:solidFill>
                      <a:srgbClr val="19122F"/>
                    </a:solidFill>
                    <a:cs typeface="+mn-ea"/>
                    <a:sym typeface="+mn-lt"/>
                  </a:rPr>
                  <a:t>Part I</a:t>
                </a:r>
                <a:endParaRPr lang="en-GB" altLang="zh-CN" sz="6000" b="1" dirty="0">
                  <a:solidFill>
                    <a:srgbClr val="19122F"/>
                  </a:solidFill>
                  <a:cs typeface="+mn-ea"/>
                  <a:sym typeface="+mn-lt"/>
                </a:endParaRPr>
              </a:p>
            </p:txBody>
          </p:sp>
          <p:sp>
            <p:nvSpPr>
              <p:cNvPr id="10" name="TextBox 48"/>
              <p:cNvSpPr txBox="1"/>
              <p:nvPr/>
            </p:nvSpPr>
            <p:spPr>
              <a:xfrm>
                <a:off x="5581427" y="2067920"/>
                <a:ext cx="1484586" cy="1230630"/>
              </a:xfrm>
              <a:prstGeom prst="rect">
                <a:avLst/>
              </a:prstGeom>
              <a:noFill/>
            </p:spPr>
            <p:txBody>
              <a:bodyPr wrap="square" lIns="0" tIns="0" rIns="0" bIns="0" rtlCol="0">
                <a:spAutoFit/>
              </a:bodyPr>
              <a:lstStyle/>
              <a:p>
                <a:r>
                  <a:rPr lang="en-US" altLang="zh-CN" sz="8000" b="1" dirty="0">
                    <a:solidFill>
                      <a:schemeClr val="tx1">
                        <a:lumMod val="75000"/>
                        <a:lumOff val="25000"/>
                      </a:schemeClr>
                    </a:solidFill>
                    <a:cs typeface="+mn-ea"/>
                    <a:sym typeface="+mn-lt"/>
                  </a:rPr>
                  <a:t>01</a:t>
                </a:r>
                <a:endParaRPr lang="en-GB" altLang="zh-CN" sz="8000" b="1" dirty="0">
                  <a:solidFill>
                    <a:schemeClr val="tx1">
                      <a:lumMod val="75000"/>
                      <a:lumOff val="25000"/>
                    </a:schemeClr>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
        <p:nvSpPr>
          <p:cNvPr id="5" name="タイトル 9"/>
          <p:cNvSpPr>
            <a:spLocks noGrp="1"/>
          </p:cNvSpPr>
          <p:nvPr>
            <p:ph type="title"/>
          </p:nvPr>
        </p:nvSpPr>
        <p:spPr>
          <a:xfrm>
            <a:off x="5983592" y="1393389"/>
            <a:ext cx="5176025" cy="907031"/>
          </a:xfrm>
        </p:spPr>
        <p:txBody>
          <a:bodyPr>
            <a:normAutofit/>
          </a:bodyPr>
          <a:lstStyle/>
          <a:p>
            <a:r>
              <a:rPr lang="en-US" altLang="en-GB" sz="4000" dirty="0">
                <a:solidFill>
                  <a:schemeClr val="tx2"/>
                </a:solidFill>
                <a:cs typeface="+mn-ea"/>
                <a:sym typeface="+mn-lt"/>
              </a:rPr>
              <a:t>Introduction</a:t>
            </a:r>
            <a:endParaRPr kumimoji="1" lang="en-US" altLang="en-GB" sz="4000" dirty="0">
              <a:solidFill>
                <a:schemeClr val="tx2"/>
              </a:solidFill>
              <a:latin typeface="+mn-lt"/>
              <a:ea typeface="+mn-ea"/>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7" name="TextBox 16"/>
          <p:cNvSpPr txBox="1"/>
          <p:nvPr/>
        </p:nvSpPr>
        <p:spPr>
          <a:xfrm>
            <a:off x="5268596" y="2325488"/>
            <a:ext cx="6269366" cy="2491740"/>
          </a:xfrm>
          <a:prstGeom prst="rect">
            <a:avLst/>
          </a:prstGeom>
          <a:noFill/>
        </p:spPr>
        <p:txBody>
          <a:bodyPr wrap="square" rtlCol="0">
            <a:spAutoFit/>
          </a:bodyPr>
          <a:lstStyle/>
          <a:p>
            <a:r>
              <a:rPr lang="en-US" altLang="zh-CN" sz="3600" b="1" dirty="0"/>
              <a:t>S</a:t>
            </a:r>
            <a:r>
              <a:rPr lang="en-US" altLang="zh-CN" sz="2000" dirty="0"/>
              <a:t>equence to sequence model is a variant of Recurrent Neural Network that consists of Encoder and Decoder components. Seq2Seq is an important model in natural language processing and can be used in machine language translation, text summarization, and chatbot. In our project, we will apply it to building a chatbot.</a:t>
            </a:r>
            <a:endParaRPr lang="en-US" altLang="zh-CN" sz="2000" dirty="0"/>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549"/>
                            </p:stCondLst>
                            <p:childTnLst>
                              <p:par>
                                <p:cTn id="15" presetID="10" presetClass="entr" presetSubtype="0" fill="hold" grpId="0" nodeType="afterEffect" nodePh="1">
                                  <p:stCondLst>
                                    <p:cond delay="0"/>
                                  </p:stCondLst>
                                  <p:endCondLst>
                                    <p:cond evt="begin" delay="0">
                                      <p:tn val="15"/>
                                    </p:cond>
                                  </p:end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2049"/>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占位符 5"/>
          <p:cNvPicPr>
            <a:picLocks noChangeAspect="1"/>
          </p:cNvPicPr>
          <p:nvPr/>
        </p:nvPicPr>
        <p:blipFill>
          <a:blip r:embed="rId1" cstate="screen"/>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
        <p:nvSpPr>
          <p:cNvPr id="5" name="タイトル 9"/>
          <p:cNvSpPr>
            <a:spLocks noGrp="1"/>
          </p:cNvSpPr>
          <p:nvPr>
            <p:ph type="title"/>
          </p:nvPr>
        </p:nvSpPr>
        <p:spPr>
          <a:xfrm>
            <a:off x="5983592" y="1393389"/>
            <a:ext cx="5176025" cy="907031"/>
          </a:xfrm>
        </p:spPr>
        <p:txBody>
          <a:bodyPr>
            <a:normAutofit/>
          </a:bodyPr>
          <a:lstStyle/>
          <a:p>
            <a:r>
              <a:rPr lang="en-US" altLang="en-GB" sz="4000" dirty="0">
                <a:solidFill>
                  <a:schemeClr val="tx2"/>
                </a:solidFill>
                <a:cs typeface="+mn-ea"/>
                <a:sym typeface="+mn-lt"/>
              </a:rPr>
              <a:t>Introduction</a:t>
            </a:r>
            <a:endParaRPr kumimoji="1" lang="en-US" altLang="en-GB" sz="4000" dirty="0">
              <a:solidFill>
                <a:schemeClr val="tx2"/>
              </a:solidFill>
              <a:latin typeface="+mn-lt"/>
              <a:ea typeface="+mn-ea"/>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7" name="TextBox 16"/>
          <p:cNvSpPr txBox="1"/>
          <p:nvPr/>
        </p:nvSpPr>
        <p:spPr>
          <a:xfrm>
            <a:off x="5268596" y="2325488"/>
            <a:ext cx="6269366" cy="2861310"/>
          </a:xfrm>
          <a:prstGeom prst="rect">
            <a:avLst/>
          </a:prstGeom>
          <a:noFill/>
        </p:spPr>
        <p:txBody>
          <a:bodyPr wrap="square" rtlCol="0">
            <a:spAutoFit/>
          </a:bodyPr>
          <a:lstStyle/>
          <a:p>
            <a:r>
              <a:rPr lang="en-US" altLang="zh-CN" dirty="0"/>
              <a:t>Being under the Covid-19 situation is a tough time, and hopefully we may apply Recurrent Neural Network to build a Seq2seq chatbot, whose Q&amp;A system can generate responses to not only daily dialogues, but also your questions about preventive measures against COVID-19 and about vaccination. </a:t>
            </a:r>
            <a:endParaRPr lang="en-US" altLang="zh-CN" dirty="0"/>
          </a:p>
          <a:p>
            <a:endParaRPr lang="en-US" altLang="zh-CN" dirty="0"/>
          </a:p>
          <a:p>
            <a:r>
              <a:rPr lang="en-US" altLang="zh-CN" dirty="0"/>
              <a:t>Based on our research, we want this Seq2seq Chatbot can be used on a large scale in countries where there is a lack of awareness of the COVID-19.</a:t>
            </a:r>
            <a:endParaRPr lang="en-US" altLang="zh-CN" dirty="0"/>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549"/>
                            </p:stCondLst>
                            <p:childTnLst>
                              <p:par>
                                <p:cTn id="15" presetID="10" presetClass="entr" presetSubtype="0" fill="hold" grpId="0" nodeType="afterEffect" nodePh="1">
                                  <p:stCondLst>
                                    <p:cond delay="0"/>
                                  </p:stCondLst>
                                  <p:endCondLst>
                                    <p:cond evt="begin" delay="0">
                                      <p:tn val="15"/>
                                    </p:cond>
                                  </p:end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2049"/>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570629" y="1154646"/>
            <a:ext cx="5036865" cy="4044676"/>
            <a:chOff x="3419378" y="1186543"/>
            <a:chExt cx="5036865" cy="4044676"/>
          </a:xfrm>
        </p:grpSpPr>
        <p:sp>
          <p:nvSpPr>
            <p:cNvPr id="6" name="椭圆 5"/>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4279779" y="1928522"/>
              <a:ext cx="4176464" cy="1994000"/>
              <a:chOff x="5038741" y="2067920"/>
              <a:chExt cx="4176464" cy="1994000"/>
            </a:xfrm>
          </p:grpSpPr>
          <p:sp>
            <p:nvSpPr>
              <p:cNvPr id="8" name="TextBox 48"/>
              <p:cNvSpPr txBox="1"/>
              <p:nvPr/>
            </p:nvSpPr>
            <p:spPr>
              <a:xfrm>
                <a:off x="5038741" y="3138630"/>
                <a:ext cx="4176464" cy="923290"/>
              </a:xfrm>
              <a:prstGeom prst="rect">
                <a:avLst/>
              </a:prstGeom>
              <a:noFill/>
            </p:spPr>
            <p:txBody>
              <a:bodyPr wrap="square" lIns="0" tIns="0" rIns="0" bIns="0" rtlCol="0">
                <a:spAutoFit/>
              </a:bodyPr>
              <a:lstStyle/>
              <a:p>
                <a:r>
                  <a:rPr lang="en-US" altLang="zh-CN" sz="6000" b="1" dirty="0">
                    <a:solidFill>
                      <a:srgbClr val="19122F"/>
                    </a:solidFill>
                    <a:cs typeface="+mn-ea"/>
                    <a:sym typeface="+mn-lt"/>
                  </a:rPr>
                  <a:t>Part II</a:t>
                </a:r>
                <a:endParaRPr lang="en-GB" altLang="zh-CN" sz="6000" b="1" dirty="0">
                  <a:solidFill>
                    <a:srgbClr val="19122F"/>
                  </a:solidFill>
                  <a:cs typeface="+mn-ea"/>
                  <a:sym typeface="+mn-lt"/>
                </a:endParaRPr>
              </a:p>
            </p:txBody>
          </p:sp>
          <p:sp>
            <p:nvSpPr>
              <p:cNvPr id="10" name="TextBox 48"/>
              <p:cNvSpPr txBox="1"/>
              <p:nvPr/>
            </p:nvSpPr>
            <p:spPr>
              <a:xfrm>
                <a:off x="5581427" y="2067920"/>
                <a:ext cx="1484586" cy="1230630"/>
              </a:xfrm>
              <a:prstGeom prst="rect">
                <a:avLst/>
              </a:prstGeom>
              <a:noFill/>
            </p:spPr>
            <p:txBody>
              <a:bodyPr wrap="square" lIns="0" tIns="0" rIns="0" bIns="0" rtlCol="0">
                <a:spAutoFit/>
              </a:bodyPr>
              <a:lstStyle/>
              <a:p>
                <a:r>
                  <a:rPr lang="en-US" altLang="zh-CN" sz="8000" b="1" dirty="0">
                    <a:solidFill>
                      <a:schemeClr val="tx1">
                        <a:lumMod val="75000"/>
                        <a:lumOff val="25000"/>
                      </a:schemeClr>
                    </a:solidFill>
                    <a:cs typeface="+mn-ea"/>
                    <a:sym typeface="+mn-lt"/>
                  </a:rPr>
                  <a:t>02</a:t>
                </a:r>
                <a:endParaRPr lang="en-GB" altLang="zh-CN" sz="8000" b="1" dirty="0">
                  <a:solidFill>
                    <a:schemeClr val="tx1">
                      <a:lumMod val="75000"/>
                      <a:lumOff val="25000"/>
                    </a:schemeClr>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タイトル 9"/>
          <p:cNvSpPr>
            <a:spLocks noGrp="1"/>
          </p:cNvSpPr>
          <p:nvPr>
            <p:ph type="title"/>
          </p:nvPr>
        </p:nvSpPr>
        <p:spPr>
          <a:xfrm>
            <a:off x="5269230" y="1393190"/>
            <a:ext cx="6447790" cy="906780"/>
          </a:xfrm>
        </p:spPr>
        <p:txBody>
          <a:bodyPr>
            <a:normAutofit fontScale="90000"/>
          </a:bodyPr>
          <a:lstStyle/>
          <a:p>
            <a:r>
              <a:rPr lang="en-US" altLang="zh-CN" sz="4000" dirty="0">
                <a:solidFill>
                  <a:schemeClr val="tx2"/>
                </a:solidFill>
                <a:cs typeface="+mn-ea"/>
                <a:sym typeface="+mn-lt"/>
              </a:rPr>
              <a:t>Literature Survey/ Review on the existing applications.</a:t>
            </a:r>
            <a:endParaRPr kumimoji="1" lang="en-US" altLang="zh-CN" sz="4000" dirty="0">
              <a:solidFill>
                <a:schemeClr val="tx2"/>
              </a:solidFill>
              <a:latin typeface="+mn-lt"/>
              <a:ea typeface="+mn-ea"/>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7" name="TextBox 16"/>
          <p:cNvSpPr txBox="1"/>
          <p:nvPr/>
        </p:nvSpPr>
        <p:spPr>
          <a:xfrm>
            <a:off x="5268596" y="2325488"/>
            <a:ext cx="6269366" cy="2861310"/>
          </a:xfrm>
          <a:prstGeom prst="rect">
            <a:avLst/>
          </a:prstGeom>
          <a:noFill/>
        </p:spPr>
        <p:txBody>
          <a:bodyPr wrap="square" rtlCol="0">
            <a:spAutoFit/>
          </a:bodyPr>
          <a:lstStyle/>
          <a:p>
            <a:r>
              <a:rPr lang="en-US" altLang="zh-CN" dirty="0"/>
              <a:t>Being under the Covid-19 situation is a tough time, and hopefully we may apply Recurrent Neural Network to build a Seq2seq chatbot, whose Q&amp;A system can generate responses to not only daily dialogues, but also your questions about preventive measures against COVID-19 and about vaccination. </a:t>
            </a:r>
            <a:endParaRPr lang="en-US" altLang="zh-CN" dirty="0"/>
          </a:p>
          <a:p>
            <a:endParaRPr lang="en-US" altLang="zh-CN" dirty="0"/>
          </a:p>
          <a:p>
            <a:r>
              <a:rPr lang="en-US" altLang="zh-CN" dirty="0"/>
              <a:t>Based on our research, we want this Seq2seq Chatbot can be used on a large scale in countries where there is a lack of awareness of the COVID-19.</a:t>
            </a:r>
            <a:endParaRPr lang="en-US" altLang="zh-CN" dirty="0"/>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27"/>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a:xfrm>
            <a:off x="12700" y="1797685"/>
            <a:ext cx="5255895" cy="3477895"/>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32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37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ags/tag1.xml><?xml version="1.0" encoding="utf-8"?>
<p:tagLst xmlns:p="http://schemas.openxmlformats.org/presentationml/2006/main">
  <p:tag name="KSO_WM_UNIT_PLACING_PICTURE_USER_VIEWPORT" val="{&quot;height&quot;:4503,&quot;width&quot;:8277}"/>
</p:tagLst>
</file>

<file path=ppt/tags/tag3.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dzbxraa">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xMjM5OTg2NzgwMDMiLAogICAiR3JvdXBJZCIgOiAiNzg2NTI2NzEzIiwKICAgIkltYWdlIiA6ICJpVkJPUncwS0dnb0FBQUFOU1VoRVVnQUFBWmtBQUFOaUNBWUFBQUN6YjdROUFBQUFDWEJJV1hNQUFBc1RBQUFMRXdFQW1wd1lBQUFnQUVsRVFWUjRuT3pkWjJCVVZkN0g4ZCtkbVRSQ1F1K3lDSWdGVkpJWkVGUlVWTVN1dTRvZDE2N1l4YlUzeEw3MitxRFlRTVhWUmF5b2lLSUlBbEl5UTBlVUlpS0VFbEpKbmN3OXo0c1VZWUhRY25NbmsrL25WYmoxUHpOa2Zqbm4zbnVPQkFBQUFBQUFBQUFBQUFBQUFBQUFBQUFBQUFBQUFBQUFBQUFBQUFBQUFBQUFBQUFBQUFBQUFBQUFBQUFBQUFBQUFBQUFBQUFBQUFBQUFBQUFBQUFBQUFBQUFBQUFBQUFBQUFBQUFBQUFBQUFBQUFBQUFBQUFBQUFBQUFBQUFBQUFBQUFBQUFBQUFBQUFBQUFBQUFBQUFPd1J5KzBDM05hblQ1L1VjRGg4dHFTakpmV1MxRlpTTTBsZVZ3dUxIaEZKT1pMV1Nab2phVXBjWE55NG1UTm41cnRiRm9ENm9NR0dUSjgrZmRxVWxaVU5zeXpyRWttTjNLNm5uaWt5eG95T2o0OGZQblBtelBWdUZ3TWdlalhJa0FrRUFoY2FZMTZUMU5pUzFEYzFWVWMzYmFxRGs1UFZOajVlcVQ2ZmZGYURmR3UyVVc2TThzdkx0YTZzVEFzTEN6VWxOMWMvNStmTFZLemViRm5XTlJrWkdlKzdXeVdBYU5YUXZra3R2OS8vZ0tRSEplbTBsaTAxcEgxN3RZdVBkN2VxZWlhenJFeXZybDJyOFZsWmtpVExzb1psWkdROExGVmxEd0JVYURBaDA2TkhqL2lFaElRM0pRMU84SGpNRTEyNldFYzNiZXAyV2ZYYWxOeGMzYlZpaFNtMWJVdlN1NldscFZjdVdyU296TzI2QUVTUEJuTnh1MlBIams5THVycUZ6NmNSQnh4ZzlVcEpjYnVrZXE5VFlxS09hTkxFK2pFblI4VzIzZFBuOHpYT3pNejh4dTI2QUVTUEJ0R1NTVTlQUDhPeXJNK2ErbnptM1lNT3N0b25KTGhkVWt4WlcxcXFpNWNzTWJubDVaYWtNNExCNEJkdTF3UWdPbmpjTHNCcHZYdjM3bWhKb3lUcG9jNmRDUmdIdEU5STBFT2RPMWY4d1dMTTZONjllM2QwdVNRQVVTTG1ReVlTaVl5UVpUVWIzTGF0am16U3hPMXlZdGFSVFpyb29qWnRKTXRxRm9sRVJyaGRENERvRU5NaGs1YVcxbHZTcVg5TFROVDE3ZHU3WFU3TXU2RkRCLzB0TVZHU1RrMVBUKy9sZGowQTNCZlRJZVB4ZU82VHBFdmJ0bFc4SjZaZmFsU0k5M2gwU1pzMmt2NTY3d0UwYkRIN3padVdscFltNll3MjhmRTZwVVVMdDh0cE1FNXQyVkt0NCtObGpEa3pQVDI5cDl2MUFIQlh6SWFNeCtPNVVaSUd0Mm1qdUFiODlQNmEwdEk2UFYrY1pXbHdaV3ZHc3F5YjZ2VGtBS0pPVElaTS8vNzlmWkxPOUtqaXFmNjZ0cVNvU0VPWExWUC9VRWhIQklPNmVNa1NUY25OM2VsK3k0dUxGWmd6WjV1Zjk5U2EwbElOV3JSb3I0NnhKMDV2MlZLZWltQS80NXh6em1rd3oySUIyRlpNaGt4ZVh0NFJrbHFrcGFRbzFWdTMzM0hCZ2dKZDkrdXZPcjVaTTAzczJWTlQwOU4xVVpzMnVuUEZDazNMeTZ2VFdrcHNXMlcyWGFmbmxLUlVyMWM5azVNbHFlWHk1Y3VQcVBNQ0FFUU5uOXNGT01HeXJMOUxraHZEeGp5MWVyV0d0Ryt2MDdhNERuUlM4K2JLQ29lMXVyTHJLcmU4WEkrdldxVVorZm1Lc3l5ZDJxS0ZidHBubnhxUG14K0o2TEZWcXpROUwwK0pIbzh1Yk5OR2w3WnRLMG5LS1MvWHYvLzRRei9uNWNteUxKM1ZzcVZ1MkdjZlhieGtpU1NwWHpDb01kMjdxMVBGblY5MTR1aW1UUlhhdkxucXM1aGFaeWNHRUZWaXNpVWo2WFJKT3JxT240dkpMaS9YcjBWRk9xNVpzMjNXRFc3VFJ1ZTNiaTFKdW4vbFNua3NTOS8wN0tteFBYcG83dWJOZW5YdDJocVAvZURLbGJLTjBjU2VQZlh1UVFmcHM2d3NmWnVkWGIwdXpySTBvV2RQZmRDOXV5Ym01T2lyVFp2MDdrRUhTWkorOHZ2ck5HQ2t2d0xlR0hOR25aNFlRRlNKdVpCSlMwdHJLbW0vNW5GeGRmN0ZXbEJlTGtscTV0dHhBekUvRXRHTXZEemR0TTgrU3ZKNDFEd3VUbGUxYjYrdk5tM2E4WEVqRVUzSnpkVU5IVG9vMGVOUm0vaDRuZGU2dGI3Y3RFbWJJeEZOejh2YmF0M0wzYnFwYjJwcXJiKyszZEVwTWJIcWZkZ3ZFQWp3RkN6UVFNVmNkNW5YNnozWUdLTXVkUnd3a3RRaUxrNldwRTNoc05yOHovUUJSYll0bjJVcEp4eVdrZFFtTHE1NlhldTRPT1dFd3pzOGJuYmxQbFhkWDVKa1MrcWNtS2hONGJCc1NhMjJPRjVWdU9aV2hwNGJMRWxka3BLVVVWQWd5N0lPbGpUTnRXSUF1Q2JtUWtiU29aTFVOU21wemsvYzJPdlZJWTBiNjRmYzNPcXVzU3B2cmwyck9RVUZlcWxiTjBuUytuQzRlaDZiZFdWbGFyNUZTUHl2cHBVdG8vR0hIcXFVeWhzWjhzckxWVzVNOWVScUc3Y0l0aW01dVFvYm8zMWRDTm90ZGEwTUdXUE1vU0prZ0FZcDVyckxKQjBpeVpXV2pDUmQxNkdEWGwyelJsOXYycVN3TVFvYm95K3lzdlNmRFJ0MGRmdjJTdlg1MURjMVZTLy8rYWRLYkZ2WjRiRGV6TXlzOFlIUkpsdnNVMmJieWlzdjE5Qmx5elJtL1hvMThmblVKelZWcjY1ZHF6TGIxdnF5TWoyN2VyV0tLMXRPa2xRVWlkVFZ5OTlLVmREYnRuMklLd1VBY0YzTWhZd3hwcHNrZFhLaEpTTkp2Vk5TOUdUWHJocTNjYU9PQzRYVVB4VFNSeHMzNnFtdVhhc0g2SHk0U3hlVkdxTVQ1czNUZVlzV0taQ1NvbXQyTXJiYXcxMjZLTHU4WEFQbXpkUHBDeGFvVTJLaWhuVG9JRWw2cEhObjVWZXV1M0R4WXAzU29vVk9hOUZDSFJJU2xONjRzVTZZTjA4TENnc2RmKzMvNjIrVkkxNWJsdFd0ems4T0lDckUzS1B3ZnI5L2pxVEErOTI3NjRCR2pkd3VwMEg3cGFoSUZ5MWVMRWx6Z3NGZ2I3ZnJBVkQzWXE0bEk2bUpKQ1hYOFVPWTJOWVdud0YzbHdFTkZDRUR4eVQvTmZJMUlRTTBVTEViTWd6dDc3ckdmejB2Uk1nQURSVGZ4QUFBeDhSaXlPUkpVcUVMQTBOaWE1di9laGkwYmtjR0JSQTFZamRrWEhvMlpFL1Z4Ynd2ZFQyM3pCWkJUOGdBRFJRaDQ1RGx4Y1hxblpHeFM5dld4Ynd2YnN3dHM4Vm5RTWdBRFZRc2hreXVWREVRWlgxUkYvTyt1REczVFA1ZjNXVTduN0VOUUV5S3ViSExMTXY2elJoei9LcmlZdlZPU2Ftejh4WkVJbnBpMVNwTnk4dFRJNjlYSnpWdnZ0WDZQMHRMOWN6cTFacGJVS0FTWTlRaFBsNDNkK3lvbzVvMDJXYmVGNjlsN1hCYlNmclArdlVhdFc2ZENpTVJIWnljckdHZE8xZVBnN2FqZVdmY21Gdm1qOHJ1T1dQTWI0NmZERUJVaXNXV3pBSkpXbEZTVXFjbmZlajMzeVZKRTNyMjFPaUREdExNL1B5dDF0KzNZb1U2SnlacVlscWFma3BQMThrdFd1alJ5bjMrZDk2WG1yYmRGQTVyM01hTkdudnd3Zm9oUFYwdDQrTTFLak96K2p3N21uZkdqYmxsbGhjWFM1SThIcytDT2praGdLZ1RjeTBaU2ZPbHY3N2c2a0poSktMSnVibjY0cEJEbE9qeEtOSGowVlh0Mit2MjVjdXJ0M204YTlmcXFRRFdsWlVweGV0VjlnNkc0cTlwMnpqTFVtNTV1Y1puWmFsZmt5WjZxSFBuNnI4VXF1YWQrZmpnZ3l2cTJHTGVtUnQzTXZPbUU2bytBOHV5NXRmNXlRRkVoWmdMbVVna3N0RGo4ZFJwU3lZckhKWnRqRnB2TVZ4L3UvK1pUMlo1Y2JGdVc3Wk1tV1ZsNnBpUW9IWUpDVEk3T0Y1TjI2YjZmSHFrU3hlTlhyZE9MLzc1cDlvbkpHaG9aVmRhVGZQTzFEVWphVVZseUJoakZ0WjVBUUNpUXN5RnpOeTVjM1A5ZnYreTdIQjR2MVVsSlhYU05kUXlMazRleTFKbVdaazZWSTQ4bkxYRkpHVDU1ZVc2YmRreVBkZXRtdzZ2bkxFeVdGQ2dTVGs1Mnh4clo5c1dSQ0pLOW5vMVl2LzlWV1RiR3JOdW5ZYXRYS252MDlKcW5IZW1yaWN3VzFWU29weUtjeTdMeU1qZzdqS2dnWXJGYXpLUzlJVWtUY21ybSsrMlpLOVhKelp2cmhmLy9GTkZ0cTNzOG5LTlhMdTJlbjJaTVZ0Tk1QWkhTWWxlWHJOR3RqR3lwYTNtZmRuWnRodkt5blRkMHFWYVdsU2tSaDZQVW53K3BWWUdTazN6enRUMTNESlRjaXR1S0xNczYvTTZPU0dBcUJTVElXT00rVlQ2NjR1dUx0emJxWk1hZTcwNmRmNThuYjlva2ZvMStXdTRycFp4Y2ZwWHg0NjZaOFVLOVFzR2RmL0tsYnF5WFRzbGVqeGFWVkt5MWJ3dm1XVmxOVzdiTlNsSjEzYm9vSnQrKzAxSEJJUDZJaXRMajNicFVuMnVIYzA3VTlkenkxUzk5MVdmQllDR0tlYm1rNUdrL3YzNysvTHo4ek05VXN0SjZlblZmK21qYnVSSElqcCs3bHpaeG1SMTdkcTE3ZGl4WSt2UFEwc0FhbFZNdG1RbVQ1NWNMdWx6VzlMNHJDeTN5Mmx3dnNqS2ttMk1KSDFPd0FBTlcweUdqQ1RadHYyU0pMMjNmcjNDWmtmM2NhRzJsZG0yM2x1L1hwSmtqSG5SNVhJQXVDeG1RMmJ1M0xsekpYMit2cXhNWDIzYTVIWTVEY1pYbXpacFExbVpMTXY2TEJRS3pYTzdIZ0R1aXRtUWtTUmp6TU9TTkdyZHVqb2Z0NnNoS3JOdGpmNnJGZk93eStVQWlBSXhIVEtoVUdpT3BDLy9LQ25SSzF2Y1VneG52THhtamY2b2VBajJ5MkF3dUd0RFVBT0lhVEVkTXBMazlYcXZsVEU1NzYxYnAybDE5TnhNUXpRdEwwOWoxcStYak1rcEx5OGY0blk5QUtKRHpJZk03Tm16Vjh1eUxwR2tCMWF1Tkd2cmVPS3VobUJ0YWFrZVdMbXk0dTRLeTdway92ejVmN3BjRW9BbzBTQWVJTW5NelB5MVhidDJUVXRzKy9DSjJka0twS1NvMWYrTUxZWTlzN2l3VU5jc1hhcWM4bkpMMG5QQllQQWx0MnNDRUQwYVJNaElVdlBtelgvdytYejdGdHQyejYreXMwMjNwQ1Nycm9hOGoxVlRjbk4xMDdKbFpuTWtZa2w2dDdTMDlLYU5HemZ5WEF5QWFqSDV4SDhOckVBZ2NMOHhacmdrbmRxaWhhN3QwR0diRVpOUnM4eXlNbzFZczBaZlZ0NGFibG5XQXhrWkdZOUlPeHhZR2tBRDFkQkNScElVQ0FRdU5NYThKcW14SmFsdmFxcU9hdHBVaHlRbnEyMUNnbEs5M3VvQkpSdTZjbU9VSDRsb1hXbXBGaFFXYW1wdXJuN096NjlJRTJNMld4N1BOUmtaR2UrN1hTZUE2TlJndjBuNzlPblRKaHdPUHlEcFVrbU5YQzZudmltU05Db3VMdTZobVRObnJuZTdHQURScThHR1RKVStmZnFraHNQaHN5VWRKYW1YcExhU21xc0JYYS9haVlpa2JFbnJKTTJSTkRVdUxtN2N6Smt6ODJ2ZURRQVF0Zngrdi9INy9WempBRkN2eGZ4ek1nQUE5eEF5QUFESEVESUFBTWNRTWdBQXh4QXlBQURIRURJQUFNY1FNZ0FBeHhBeUFBREhFRElBQU1jUU1nQUF4eEF5QUFESEVESUFBTWNRTWdBQXh4QXlBQURIRURJQUFNY1FNZ0FBeHhBeUFBREhFRElBQU1jUU1nQUF4eEF5QUFESEVESUFBTWNRTWdBQXgxaHVGd0FwUFQyOWsyVlp2Ky9LdHNhWWZVT2gwQ3FIU3dLQVdrRkxKZ3FFUXFGVnhwaFpPOXZPR0RPTGdBRlFueEF5VWNLeXJIRzdzTTFIZFZFTEFOUVdRaVpLN0VySWVMM2VuVzREQU5HRWtJa1NHUmtaeXlYTjI5RjZ5N0xtenA0OWUwVWRsZ1FBZTQyUWlTSTF0V1pzMjZZVkE2RGVJV1NpU0UxQnNpdmRhUUFRYlFpWktCSUtoUlpMK21VN3E1WUVnOEVsZFYwUEFPd3RRaWI2Yk5OaW9SVURvTDRpWktLTXgrUFpKbEFpa1FnaEE2QmU0b24vNkdNRkFvSGx4cGpPbGY5ZUVRd0c5NU5rM0N3S0FQWUVMWm5vWTR3eFc3WmN4b21BQVZCUEVUTFJxVHBrdUI0REFLaHRIci9mLzJjZ0VGZ3QvaEFBVUkvNTNDNEEyMlZibHZXeGJkdEdrdTEyTVFDd3B3aVpLR1hiOWtlV1pYRXRCa0M5RnF0M2wza0NnY0RseHBpTEpYV1gxTkx0Z2hxWUxFbUxMY3Q2TnlNajR5M1JHZ01hckZnTUdZL2Y3LzlNMG1sdUZ3SkowaGZCWVBEdkltaUFCaW5tUWlZUUNGeHBqSG05UzdNVTNkcTNoN28xVDFHak9Ib0Y2MUpSdUZ5L1pSZm8yWjhYYVVWT2dZd3hWNFpDb1RmZHJndEEzWXU1TzVjcXU4aDBhOThlNnRtbUdRSGpna1p4UHZWczAweEQrM2FYSkZtV2RiSExKUUZ3U2N5RmpDcXV3YWhiOHhTMzYyand1alZMcmZxeGg1dDFBSEJQTElaTVMwbTBZS0pBY256MVo4Q05GMEFERllzaEF3Q0lFb1FNQU1BeGhBd0F3REdFREFEQU1ZUU1BTUF4aEF3QXdER0VEQURBTVlRTUFNQXhoQXdBd0RHRURBREFNWVFNQU1BeGhBd0F3REdFREFEQU1ZUU1BTUF4aEF3QXdER0VEQURBTVlSTVBaSzV1ZGp0RWdCZ3R6QjlaQjFZa1ZPZ1N6NzdTWWsrcnl5cll0bStUUnJyOHZSdTZ0dWgxUzRkSTNOenNRWi9Na1dUTGo3UndVb0JvSFlSTW5YbzI4RURKVW0yTVpxNUprdkRmNXluWjA3b3BlNnRtdTUwMytKd3Vjb2l0dE1sQWtDdEltUmM0TEVzSGI1UEs1M1R2WlBlWDdoQ2p4enJseVN0S1NqU1M3T1dhUDc2SEpWR0ltclh1Skd1NjNXQWp1allXbGVQbnlGSk91RzlpWHJyakNQbHNhd2RiZ3NBMFlKck1pNEt0R3VwQlJ0eXEvLzk4SlI1NnRTa3NUNDcvemhOdkdpZ0JuWnRyNmRtTEpRa2pUenRjRWtWcmFHT3FjazFiZ3NBMFlLV2pJdVM0M3phWEJhdS92ZUR4NlNwUlZLQ0xGbmFVRlNpeHZFKzVaU1ViWGZmM2RrV0FOeEN5TGdvcjdSTXFRbHgxZjllbWJ0WjkvNFExUHJOeGVxUW1xeTJ5VWt5WnZ2NzdzNjJBT0FXUXNaRkdabWIxTE5OYzBsU2ZtbFk5MzRmMUJQSEIzUlloNWFTcEhucnN6VjUxYnB0OXR1ZGJRSEFUVnlUY1lGdGpLYXQzcUJQZnZsREZ4N2NSWklVdG0yVjI3Wjhub3A3blAvTUw5U3JHYi9LTmthMk1ZcnpWbnhVUmVIeW5XNExBTkdDbGt3ZE91RzlpWklreTVLNk5rM1J3LzNUdFgrTFZFbFNpNlFFM1hqWVFSbytaWjZLd3VYcTBpeEZsNmZ0cC90K0NHbDFmcUU2cENTclo1dG1PdlBENy9YOGlZZlZ1RzJuSm8zZGZKa0FVTTF5dTREYTV2ZjdqU1JOdmZSa3QwdUJwS05HZlMxSkNnYURNZmQvRGNETzBWMEdBSEFNSVFNQWNBd2hBd0J3RENFREFIQU1JUU1BY0F3aEF3QndETS9KN01DV2M4QklGYysyK0N5UERtN2RWRVA3OWxDN3hra3VWMWl6VlhtYmRlVVgwNnVuRndBQU54QXlPN0hsbDNSWnhOYUxzeGJyb1Nuek5PS1V2aTVXdFhPZG1qUW1ZQUM0anBEWkRmRmVqMDd0MWxFM1RaZ3BxYUsxTTNUaWJCM1N1cGxtcnRtbys0N3FxYlEyemZUTXo0czBhMDJXZkY2UFR1emFYdGNHRHBUUFl5bTNwRXpQL2J4WXM5Wm15V05KcCsvZlVkY0VEcEFscWFBc3JLZW5MOUxNTlJ1VjRQUHEzTzc3NnFKREtvYWNHYnY0ZDQxWnNFS0Y0WEoxYjlWVWR4OTVpTnBXdHFSMnRLNnFKVGIxMHBPMUlxZEF0MzA3UndPN3R0ZG5TMWNyeWVmVmJZZjNxSjU3Wm5OWldFOU9YNmhaYTdQVU9DNU9KKy9YUWUvTVg2NGZMem5KbGZjWlFPemdtc3h1eUM4TjY1TmZWaW05YmZQcVpkbkZwZXJWcm9XK3VtQ0FEdCtubFI2ZU9sOGV5OUtuNXgybmQ4N3Nwd1hyYy9UVzNOOGtTWS85TkY4K3I2VlB6ajFXbzg3b3Awa3JNelZ4K1pxS2RWUG5LMktNUGozdk9MMXgyaEVhLzl1Zit2NzNUR1VYbCtxenBhdjE3aitPMGxjWERsRExwQVNOV2JDaSt0dzdXdmUvTmhhVktOSG4xWmNYSEsrL0gvZzN2VEJyU2ZXNnA2WXZraVI5ZXU1eGV1MjB3elg5encyT3ZIOEFHaDVhTWp0eDB2dmZTcElzV1VyeWVlVnYxMEwzOUR0MHEyMk83OUpPY1Y2UENzckNtclZtby80N3FMOFNmVjRsK3J5NnRPZCtldWJuUmJybzRDNmF1U1pMWTdkWTk4d0p2ZFU0dm1KT21XbXJOK2o5czQ2dVhuZjJRWjMwemZLMTZ0V3VwZkpLeS9UMXNqVTZZcDlXdXZlb1ErV3hLa1pvOFhrOE8xeTNQZWQwMzdkNlZzNjNLNE92S0Z5dUgvOVlwdy9PT3FiNjNKZWxkZE85M3djZGVrY0JOQ1NFekU1TXVQQ0VuVzZURWw4eEoweE9jWm1NcE5iSmlkWHJXaVVuS3Fla1RKdUtTMlVibzVhTkVxclgvYTFKc2lUcGo3eENHVWxYanA5ZXZjNFlxVk9UWktVbXhPbitvM3ZxL1FVcjlPcWNwV3JiT0VrMzlENVFSM1JzWGVPNjdVbU9xL2k0dlpZbHUzS3c1azNGcFlyWVpxdWEyMnp4TXdEc0RVS21GalZOakpja2JTZ3NxYjVtc3I2d1JNMFRFOVNrY2wxV1VXbjFGL3EwMVJ0VWJ0dEthOXRDa3ZUUm9QNXFYQmxZZWFWaFJXeGJtOHZDU283ejZma1REMU54T0tJUEY2L1VZei9OMS9nTEJ0UzRibGMxUzR5WHg3SzJxam1ycUxSMjNoQUFEUjdYWkdwUmFrS2NEbXZmVWlPRHY2cWtQS0xzNGxLOU0yK1pCblp0cnlZSmNlclZ2b1hlblB1YnlpSzJOaFNXNk9YWlMxUmNIbEdUeXYxZUMvNnFzb2l0dk5LdzdwcVVvUThYL2E0TmhTVWFPbkdXZnN2T1YxS2NWNDNqNDVSU09adG1UZXQyVmVQNE9QWHIyTHE2NXR5U01yMHpiNWtUYncrQUJvaVdUQzI3NytpZWVucjZRcDM1NGZkSzhIcDAwbjRkZEhsYU4wblMvVWYxMUZNekZ1bU1EeWJKNS9YbzdBTTc2YVN1SGFyM2UyYkdRcDN4d1NSSjBqSDd0dFdWNmQwVTUvWG95dlQ5ZGZ1M2M3UzVyRnlkbWlicmdhUFRKRWxkbXFYc2NOM3V1UFBJUS9URXRBVTY0OE5KYXBJUXI3NGRXbW5wcHZ4YWVrY0FOR1F4TjhjSDg4bnNucUp3dVg3WmxLZTBOczJyYnhxWXRESlRMODllb2svT1BXNnZqODk4TWtERFJuZFpBMmZKMHAzZlplaWI1V3RsVkhGYjlIOFgvNjRqZDNEekFBRHNEcnJMR3Jpa09LOGVPVFpkSStZczFUTXpGaWs1M3FkajkyMnJJWUVEM0M0TlFBd2daS0ErSFZxcFQ0ZFdicGNCSUFiUlhRWUFjQXdoQXdCd0RDRURBSEFNSVFNQWNBd2hBd0J3RENFREFIQU1JUU1BY0F3aEF3QndEQ0VEQUhBTUlRTUFjQXdoQXdCd0RDRURBSEFNSVFNQWNBd2hBd0J3RENFREFIQk1MSVpNbGxReHJURGNWVmhXL1Jsa3VWa0hBUGZFWXNnc2xxVGZzZ3ZjcnFQQit5MG52K3JIUlc3V0FjQTlNUmN5bG1XOUswblAvcnhJYzlkbmIvblhOT3BJWVZtNTVxN1Axbk0vTDVZa0dXUGVkYmtrQUM2eDNDN0FBUjYvMy8rWnBOUGNMZ1NTcEMrQ3dlQ1prb3piaFFDb2UxNjNDM0NBeWN6TS9MQnQyN2FyTGN0cUlxbXhwRVp1RjlYQVpFbWFiWXg1SkJRSzNTVUNCZ0NpaTkvdk4zNi9ueTluQVBWYXpGMlRBUUJFRDBJR0FPQVlRZ1lBNEJoQ0JnRGdHRUlHQU9BWVFnWUE0QmhDQmdEZ0dFSUdBT0FZUWdZQTRCaENCZ0RnR0VJR0FPQVlRZ1lBNEJoQ0JnRGdHRUlHQU9BWVFnWUE0QmhDQmdEZ0dFSUdBT0FZUWdZQTRCaENCZ0RnR0VJR0FPQVlRZ1lBNEJoQ0JnRGdHRUlHQU9BWVFnWUE0QmhDQmdEZ0dFSUdBT0FZUWdZQTRCaENCZ0RnR0VJR0FPQVlRZ1lBNEJoQ0JnRGdHRUlHQU9BWXkrMENJQjE1NUpFcFJVVkZCMnk1ekxLczJaSmtqT205NWZKR2pSb3RuVFp0V2tGZDFnY0FlOHJuZGdHUWJOdU9zeXhyaHJiemVWU0ZUYVZ5MjdiYjFGMWxBTEIzNkM2TEFqTm16TWlXOVAwdWJEcXBjbHNBcUJjSW1lZ3hycGEyQVlDb1FjaEVpZkx5OGs4bDJUVnNZaHRqUHEycmVnQ2dOaEF5VVdMKy9Qa2JKRTNkMFhwanpKUlFLTFN4RGtzQ2dMMUd5RVFSWTh3T3U4TXN5NktyREVDOVE4aEVFZHUyUDk3UnVrZ2s4a2xkMWdJQXRZR1FpU0x6NXMxYkkrbm43YXlhVWJrT0FPb1ZRaWJLYks5YmpLNHlBUFVWSVJObHd1SHdOb0VTRG9kMzJJMEdBTkdNa0lreTgrZlBYeWtwdE1XaVlPVXlBS2gzQ0pub05HNEhQd05BdlVMSVJLRXRyOEY0UEI1Q0JnQlF1d0tCd01KQUlMRFE3VG9BWUc4d0NuT1VzbTE3bkdWWnh1MDZBR0J2eE9SOE11bnA2VE10eXpyTTdUcFF3Umd6T1JRS0hldDJIUURxWGt4ZWt5Rmdvb3RsV2YzZHJnR0FPMks2dXl3alk2VGJKVFI0Z2NEVmJwY0F3RVV4MlpJQkFFUUhRZ1lBNEJoQ0JnRGdHRUlHQU9BWVFnWUE0QmhDQmdEZ0dFSUdBT0FZUWdZQTRKaVlmaGpUU1N0WFp1cUZGOFpwM3J6bGlrUWlhdGV1aGM0NXA3OEdEVHBtcjQ5ZFZoYlcwMDkvcUcrL25hTndPQ0svZjMvZGQ5L0ZhdDI2YVMxVURnQjFoNWJNSGdpSHkzWGRkYytwVDUrRE5ISGlVNW95NVVVOStPQ2xHam55QzMzKytiUzlQdjdycjMrcHBVdFhhOXk0aC9UZGQ4K29hZE5rM1hmZkc3VlFPUURVTFVKbUQyellrS01ORzNKMTBrbUhLUzZ1b2pGNDBFR2RkT3V0NThxMi94bzRPVCsvU0hmZE5WSkhIMzJUQmc2OFRhTkdUZGhpWGFIdXVlZDE5ZTkvaTA0NTVTNTk5TkdQNnQxN2lLU0tsc3hWVjUybTVzMVRsWmdZcjNQUFBWYno1NitvM3ZjLy81bWtFMCs4WGYzNjNhZ2hRNTVWWnVhbXZUNG5BRGlCN3JJOTBLNWRTeDE4Y0dkZGZ2bS9kZkxKZlpTVzFrMEhIOXhaSjUyMDliaWNEejc0dG53K3J5Wk9mRnA1ZVlVYU11UVpkZWpRVWllYzBFdkRoNDlXUWtLY0preDRVcm01bTNYampTOVU3emQwNkRsYkhXZktsSGs2NElDT2txUk5tL0kxYnR3VWpSMDdYRWxKOFJvK2ZMUkdqWnFndSsrK2FLL09DUUJPb0NXekJ6d2VTeU5IM3Fhenp6NUdNMmN1MGMwM3Y2aGpqNzFGdDkvK3FyS3k4aVJKQlFWRm1qSmx2bTY0NFN3bEpzYXJUWnRtT3UrODQvVGxsejlyOCtaaVRaa3lUemZlV0xHdWJkdm11dWFhTTdaN3Jna1RadW45OXlmcGpqdk9seVRGeFhtVm03dFo0OGRQVjJabXRoNTY2UExxZ0ttdGN3SkFiYUVsczRjU0V1STBlUEFKR2p6NEJKV1ZsV3ZCZ2hWNjVaVlBkUGZkSS9YNjY3Y3JPenRmeGhoZGZQR2oxZnZZdGxIbnp1MjBhVk8rYk51b1RadG0xZXM2ZG15OXpUbEdqWnFnVWFNbTZObG5yMWVQSHAwbFNhbXB5WHJra1NzMGV2UUV2ZmppeDJyZnZvV0dEajFIUngxMWFLMmNFd0JxRXlHekI1NTg4ajlhdG15dFJvNzhseVFwUHQ2blFHQi9EUjE2anE2Ly9ubEpVdE9tS1pLazhlTWZWMHBLSTBsU1hsNmh5c3NqU2t5TWw4ZmowZHExbTdUUFBxMGtxYm9GSkZVRXc2T1B2cXZaczMvUm0yL2VvYTVkMjFldkt5Z29Vbkp5b2thTXVGVkZSYVVhTStaYkRSdjJ0cjcvL3JtOU9pY0FPSUh1c2owd1lFQXZ6WjM3bTBhTStFeDVlWVdTcFBYcmN6UnExQVFkZTJ5NkpLbEprMlQxN2R0ZEw3LzhpY3JLd3NyTEs5VFFvUzlyekpodmxaeWNxSk5QUGt6UFBUZFdoWVVseXMzZHJEZmVHRjk5L0RmZUdLODVjNVpxMUtpN3Rnb1lxZUttZyt1dWUwNUxsLzZoUm8wU2xKTFNTS21weVh0OVRnQndRa3hPdit6Mys0M2s3S1JsR1JtLzZxMjN2dExpeGIrcnZEeWlaczFTTkhCZ2IxMTk5V21LajQrVEpHVm5GK2p4eDhkbzVzekZrcVRqancvbzdyc3ZVbnk4VHlVbFpYcm1tZi9xdSsvbUtDN09wK09PODJ2Y3VDbWFNZU1WSFhQTXpTb3ZqMVRmdVZibHA1OWVraVM5Ly81M0dqMzZHeFVVRktsejUzYTY1NTdCNnRGajN6MCs1K3pacnpyMlBsVk5XaFlNQm1QeS94cUFtc1hrTDM1ZGhFeHRXNzU4amM0Ly8yRkh2L0RkT0NjaEF6UnNkSmNCQUJ4RHlBQUFIRVBJUkltdVhUdlVhVmVaVytjRTBMQVFNZ0FBeHhBeUFBREhFRElBQU1jUU12WE04dVZyZG1uazVPWEwxMVRmUGd3QWJpRmtBQUNPWWV3eUJ5eGZ2a1kzMy95eVRqNjVqejc2NkVmNWZGN2RjY2Y1K3VXWFAvVHh4MVBsODNsMDU1MFhhc0NBZ0NRcE4zZXpIbjk4akdiTVdLUzRPSjlPUGJXdmJycnBiUGw4WGhVVUZPbUpKOTdYdEdrTDFhaFJ3amJUQ2VUbkYrbXh4OTdUOU9rTGxaZ1lyd3N2SEtCTEx6M0pqWmNOQU51Z0plT1F6TXhOc20xYmt5WTlvMHN2UFVuMzNQT0drcElTTkduU003cmlpbFAxM0hOanE3ZTkvLzQzNWZGNDlNMDNUMm5zMkFjMWQrNHl2ZnJxNTVLa2h4NTZSNUkwWWNLVEdqMzZiczJjdVdTcjh6ejQ0TnV5YlZzVEp6NnRkOSs5VjU5OTlwTysvWFpPM2IxUUFLZ0JJZU9nd1lOUGtNZmpVZS9lQjhxMmJmM3pud1BsOFhnVUNPeXZqUnR6SlZXMFJHYk1XS3liYmpwTFNVa0phdDQ4VlZkZGRacSsrbXFtQ2d0TE5IbnkzT281WUZxMWFxcXJyanF0K3ZnMXpSOERBTkdBN2pJSE5XM2FXSkxrOVZyeWVEelZBMmQ2UEpaTTVTek5PVGtWYzhCc09jOUw2OWJObEpPVHI2eXNQTm0ycmRhdG0xYXZhOWV1UmZYUE5jMGZBd0RSZ0pCeGtHWHRmRXpJWnMwcTVvQlp2ejZuT2tEV3JjdFc4K2FwYXRteWlUd2VqN1Z1WFdjQUFDQUFTVVJCVkRJenM5V2hRMHRKVWxaV2J2VytOYzBmazV0YlVLdXZCUUQyQk4xbExrdE4vV3NPbUpLU01tVm41K3ZOTjcvVUthZjBWWEp5b2s0OHNiZGVmSEdjaW9wS2xaMWRvSkVqLzVvRHBxYjVZd0FnR2hBeVVlRGhoNjlRYVdsWUo1eHdtODQ3YjdnQ2dRTjB6VFduUzVMdXZYZXdHamRPMHFtbjNxWHp6eCt1ZnYwTzJXYmY3T3dDRFJqd0w1MSsrdDNxMUttdGhndzUwNDJYQVFEYmlNazVQdXJqZkRLeGl2bGtnSWFObGd3QXdER0VEQURBTVlRTUFNQXhoQXdBd0RHRURBREFNWVFNQU1BeGhBd0F3REdFREFEQU1ZUU1BTUF4TVQxQUp0TVBBNEM3WXJJbFk0eVo3SFlOK0F1ZkJ3QkVHYi9mYjZyR1lBT0EraW9tV3pJQWdPaEF5QUFBSEVQSUFBQWNROGdBQUJ4RHlBQUFIRVBJQUFBY1E4Z0FBQnhEeUFBQUhFUElBQUFjUThnQUFCeER5QUFBSEVQSUFBQWNROGdBQUJ4RHlBQUFIRVBJQUFBY1E4Z0FBQnhEeUFBQUhFUElBQUFjUThnQUFCeER5QUFBSEVQSUFBQWNROGdBQUJ4RHlBQUFIR081WFFDazlQVDBUcFpsL2I0cjJ4cGo5ZzJGUXFzY0xna0FhZ1V0bVNnUUNvVldHV05tN1d3N1k4d3NBZ1pBZlVMSVJBbkxzc2J0d2pZZjFVVXRBRkJiQ0prb3NTc2g0L1Y2ZDdvTkFFUVRRaVpLWkdSa0xKYzBiMGZyTGN1YU8zdjI3QlYxV0JJQTdEVkNKb3JVMUpxeGJadFdESUI2aDVDSklqVUZ5YTUwcHdGQXRDRmtva2dvRkZvczZaZnRyRm9TREFhWDFIVTlBTEMzQ0pub3MwMkxoVllNZ1BxS2tJa3lIbzlubTBDSlJDS0VESUI2aVNmK280OFZDQVNXRzJNNlYvNTdSVEFZM0UrU2NiTW9BTmdUdEdTaWp6SEdiTmx5R1NjQ0JrQTlSY2hFcCtxUTRYb01BS0MyZWZ4Ky81K0JRR0MxK0VNQVFEM21jN3NBYkpkdFdkYkh0bTBiU2JiYnhRREFuaUprb3BSdDJ4OVpsc1cxR0FEMVdzemRYWmFlbmo3VHNxekQzSzREZnpIR1RBNkZRc2U2WFFlQXVoZHovZjBFVFBTeExLdS8yelVBY0VmTWRwZE52ZlJrdDB1QXBLTkdmZTEyQ1FCY0ZITXRHUUJBOUNCa0FBQ09JV1FBQUk0aFpBQUFqaUZrQUFDT0lXUUFBSTRoWkFBQWppRmtBQUNPSVdRQUFJNGhaQUFBamlGa0FBQ09JV1FBQUk0aFpBQUFqaUZrQUFDT0lXUUFBSTRoWkFBQWppRmtBQUNPSVdRQUFJNGhaQUFBamlGa0FBQ09JV1FBQUk0aFpBQUFqaUZrQUFDT0lXUUFBSTRoWkFBQWppRmtBQUNPSVdRQUFJNGhaT3FCek0zRlVYVWNBTmhWaEV3dFdib3BUM2ROeXRESjczK25BZTlPMUZYanAydmE2ZzJTcEJVNUJUcHExTmQ3ZE56TXpjVWEvTW1VV2owT0FOUVZRcVlXekZ1ZnJWc256bGIvZmR2cXMvT08wemNYbmFCenUrK3JCeWFITk9QUGpYdDE3T0p3dWNvaTlsN1hXRnZIQVlEZDRYTzdnRmp3L016RnVqeXRtMDdxMnFGNjJRbGQyaXU3dUZSckM0clVKamxSa3ZScXhsSjl0blMxR3NWNWRkdmhCK3Z3ZlZwSmt0WVVGT21sV1VzMGYzMk9TaU1SdFd2Y1NOZjFPa0JIZEd5dHE4ZlBxRGplZXhNMXZIK2FKT25OMEcvNjVKZFZrbVZwUU9kMnVyNzNnWXJ6VlB5OWtGZFNwbWQrWHFSWmE3TGs4M3AwWXRmMnVqWnc0RmJIZWV1TUk5VXhOYm5PM2g4QURSY3RtYjJVVTFLbVpka0ZPcVpUMjIzV25kZWpzODQrcUZQMXZ4TjlYbjE1d2ZFNmZmK09lbkhXa3VybEQwK1pwMDVOR3V1ejg0L1R4SXNHYW1EWDlucHF4a0pKMHNqVERwY2tmVHQ0b05vbUowbVNsdVVVNk1OQi9mWHUzNC9Ta3F3OHZUTnYrVi9IbWpwZkhzdlNwK2NkcDNmTzdLY0Y2M1AwMXR6ZnRqb09BUU9ncmhBeWUybHpXVmlTMURReGZxZmJublBRdnZKWWxvN3MyRnJyQy8rNkNQL2dNV202TXIyYkxGbmFVRlNpeHZFKzVaU1U3ZkE0Ti9ZK1VNbHhQalZMak5jbGgzYlZoT1ZySkVrRlpXSE5Xck5SUXdJSEtOSG5WZk9rQkYzYWN6OTlVN2tlQU9vYTNXVjdxWGxpZ2l4Sk9jV2xhbFhaTFZhbE9CeVJ6Mk5WL3pzNXZ1THQ5bHFXSXJhcFhyNHlkN1B1L1NHbzladUwxU0UxV1cyVGsyU01kcWh0NDZUcW4xc2xKeXFudUNLUWNvckxaQ1MxM3FLT1ZzbUpOUVlXQURpSmxzeGVTbzczcVVlcnB2cnhqL1hickh0bi9qTGRNR0ZtamZ2bmw0WjE3L2RCWGVNL1FPTXZHS0RYVGoxY1p4MzB0eHIzMlZSVVd2M3p1czNGMWVGVzFacmFVRmhTdlg1OVlZbWFKeWJzOHVzQmdOcEV5TlNDcS96NzY4M1FiNXE0WXEzQ3RxMndiZXZyWldzMGR2RXFYWmEyWDQzN2htMWI1YlpkM2VMNU03OVFyMmI4S3RzWTJjWW96bHZ4RVJXRnk2djMrYitNWDFSU0h0SEdvaEs5UFhlWlR0OS9IMGxTYWtLY0RtdmZVaU9EdjZxa1BLTHM0bEs5TTIrWkJuWnR2OTNqQUlEVDZDNnJCZjUyTGZUSXNlbDZlKzV2ZW5yR1Foa2pkV21Xb2tlT1MxZmZEcTIwSXFkZ2gvdTJTRXJRalljZHBPRlQ1cWtvWEs0dXpWSjBlZHArdXUrSGtGYm5GNnBEU3JKNnRtbW1Nei84WG5jY2NiQ2FKTVNwYlhLU3p2cnZEL0o1TEoxNXdOOTBmby9PMWNlNzcraWVlbnI2UXAzNTRmZEs4SHAwMG40ZGRIbGFOMG1xUHM3ekp4Nm1IcTJhT3Y2K0FJQzE4MDNxRjcvZmJ5UnA2cVVudTEwS3BPcUhSNFBCWU16OVh3T3djM1NYQVFBY1E4Z0FBQnhEeUFBQUhFUElBQUFjUThnQUFCeER5QUFBSEVQSUFBQWNROGdBQUJ4RHlBQUFIRVBJQUFBY1E4Z0FBQnhEeUFBQUhFUElBQUFjUThnQUFCeER5QUFBSEVQSUFBQWNROGdBQUJ4RHlBQUFIRVBJQUFBY1E4Z0FBQnhEeUFBQUhFUElBQUFjUThnQUFCeER5QUFBSEVQSUFBQWNROGdBQUJ4RHlBQUFIRVBJQUFBY1E4Z0FBQnpqYzdzQXB4dzE2bXUzU3dDQUJpL21XakxHbU1sdTE0Q3RHV05tdVYwREFHQUxmci9mK1AxKzQzWWRBTEEzWXE0bEF3Q0lIb1FNQU1BeGhBd0F3REdFREFEQU1ZUU1BTUF4aEF3QXdER0VEQURBTVlRTUFNQXhoQXdBd0RHRURBREFNWVFNQU1BeGhBd0F3REdFREFEQU1ZUU1BTUF4aEF3QXdER0VEQURBTVlRTUFNQXhoQXdBd0RHRURBREFNWVFNQU1BeGhBd0F3REdFREFEQU1ZUU1BTUF4aEF3QXdER0VEQURBTVlRTUFNQXhoQXdBd0RHRURBREFNWVFNQU1BeGhBd0F3REdFREFEQU1ZUU1BTUF4aEF3QXdER0VEQURBTVlRTUFNQXhoQXdBd0RHRURBREFNWVFNQU1BeGhBd0F3REdFREFEQU1ZUU1BTUF4aEF3QXdER0VEQURBTVlRTUFNQXhoQXdBd0RHRURBREFNWVFNQU1BeGhBd0F3REdFREFEQU1ZUU1BTUF4aEF3QXdER0VEQURBTVlRTUFNQXhoQXdBd0RHRURBREFNWVFNQU1BeGhBd0F3REdFREFEQU1ZUU1BTUF4aEF3QXdER0VEQURBTVlRTUFNQXhoQXdBd0RHRURBREFNWVFNQU1BeGhBd0F3REdFREFEQU1ZUU1BTUF4aEF3QXdER0VEQURBTVlRTUFNQXhoQXdBd0RHRURBREFNWmJiQlVBNjhzZ2pVNHFLaWc3WWNwbGxXYk1seVJqVGU4dmxqUm8xV2pwdDJyU0N1cXdQQVBhVXorMENJTm0ySFdkWjFneHQ1L09vQ3B0SzViWnR0Nm03eWdCZzc5QmRGZ1ZtekppUkxlbjdYZGgwVXVXMkFGQXZFRExSWTF3dGJRTUFVWU9RaVJMbDVlV2ZTckpyMk1RMnhueGFWL1VBUUcwZ1pLTEUvUG56TjBpYXVxUDF4cGdwb1ZCb1l4MldCQUI3alpDSklzYVlIWGFIV1paRlZ4bUFlb2VRaVNLMmJYKzhvM1dSU09TVHVxd0ZBR29ESVJORjVzMmJ0MGJTejl0Wk5hTnlIUURVSzRSTWxObGV0eGhkWlFEcUswSW15b1RENFcwQ0pSd083N0FiRFFDaUdTRVRaZWJQbjc5U1VtaUxSY0hLWlFCUTd4QXkwV25jRG40R2dIcUZrSWxDVzE2RDhYZzhoQXdBb0hZRkFvR0ZnVUJnb2R0MUFNRGVZQlRtS0dYYjlqakxzb3piZFFEQTNtQSttU2pVcTFldkkyM2Iva21TUEI1UHZ6bHo1a3h6dXlZQTJCT0VUQlRwMGFOSDQ4VEV4TWVNTVRmb3I4L0dHR05lS2lzcnUzZlJva1diM2F3UEFIWVhJUk1sMHRQVEIxaVc5YnFrZlQwZVMrZWZmcndrNllNdkpzbTJqU1Q5Ym95NU1oUUtUWEt6VGdEWUhZU015d0tCUUJQYnRwKzJMT3RLU2VxMjd6NGFkc3NsT21pL1RwS2tKY3RXYWZqem8vWGI3MzlLa293eGIzZzhudHN5TWpMeTNLc2FBSFlOSWVNaXY5OS9tcVRYSkxYM2ViMjY2b0xUZE1tZ0V4WG4yL3ArakhCNXVVYU5uYUEzUHZoUzVaR0lKSzJSTkNRWURJNnYrNm9CWU5jUk1pNElCQUl0alRIUFM3cElrbnJzdjYrRzNYeXB1blpxWCtOK3kxZXQxZkFYUm1uUnI3OVhMUnJqOC9sdW5qVnIxaVpIQ3dhQVBVVEkxQzByRUFnTU1zYThJcWxWZkp4UDExMzhkMTE0NWdCNXZidjJYR3drWW12TXA5OXF4SHVmcVN4Y0xra2JqREhYaDBLaGo1d3NIQUQyQkNGVFIzcjM3dDAyRW9uOG42Ui9TRko2ajI2Ni82Wi9xbE9ITm50MHZGVnIxdXVoRjBacjd1SmxWWXMrOW5xOTE4K2VQWHRkN1ZRTUFIdVBrSEdlbFo2ZWZyRmxXYzlMYXBhVW1LQ2JMajFMZzA0NVJoN1AzbzNxWTl1MnhuNzFvMTRhOWJHS1Mwb2xLY2NZYzBzb0ZIcFhFZzl5QW5BZEllT2dRQ0R3TjJQTWE1Sk9rcVErYVFmcHZoc3ZWdnMyTFd2MVBHdlhaK21SbDk3VnpMbExxaFo5N2ZWNnI1azllL2JxV2owUkFPd21Rc1labnZUMDlLc3R5M3BTVWtyalJrbTY5YXB6ZGNhQUkyUlp6cnpseGhoOS90MTBQZnY2ZjdXNXFGaVNDaVRkSGd3R1g1ZGtPM0pTQU5nSlFxYVcrZjMrL1NTOUlla1lTVHFtVDAvZGZmMUZhdFc4YVoyY2YyTjJyaDU3ZVl5bXpKb25TVExHVFBaNFBGZG1aR1FzcjVNQ0FHQUxYcmNMaUJYbm5IT09OekV4OFJaSkgwbmFyMmxxWXoxdzh5VzY3dUl6bGR3b3FjN3FTRTVLMUlsSDkxYW5mZG9xWThGU2xaYUY5NVYwVmJ0MjdZcjY5ZXMzZS9IaXhWeXJBVkJuYU1uVWd2VDA5TzZXWmIwcHFhOGtuWGgwYjkxK3pmbHExaVRGMWJxeWMvUDExR3NmYXVMVTJWV0xmcFowZVRBWVhGTERiZ0JRYXdpWnZSQUlCT0tNTWJkTEdpWXB2a1d6Vk4xei9XRDE3NXZtZG1sYm1menpYRDMyeW52YWxKTXZTV1dTaGx1VzlWUkdSa2JZNWRJQXhEaENaZytscGFXbGViM2V0NDB4YVpKMHhvQWpOZlRLUVVwdG5PeDJhZHVWdjdsUXo3NHhWbDk4TjcxcVVjaTI3Y3ZuenAwNzE4MjZBTVEyUW1ZMzdiZmZmZ21wcWFuM1M3cFRrcTl0cSthNjc4YUxkYmkvaDl1bDdaSVp3VVY2K01WM3RENHJSNUxLTGN0NklpOHY3NUZseTVhVnVsMGJnTmhEeU95R1FDRFF4eGp6bHFUdWtuVE9xZjExMDZWbnExRlNnc3VWN1o3Q29oSzlPR3FjUHZycXg2cEZpeTNMdWp3akkyT21tM1VCaUQyRXpDNElCQUtOSkQxc2pMbEZrcWRqdTlhNi82Wi9LbkRJL202WHRsY3lGdnlxaDE5OFI2c3pOMGlTWFRrcXdmMFpHUmxGTHBjR0lFWVFNanVSbnA1K1RPV2RZMTA5SGtzWG5qbEExdzQrVTRrSjhXNlhWaXRLU3NzMDRyM1A5UDVuMzFWTmpyYmNHSE5GS0JUNmNXZjdBc0RPRURJNzBLZFBuOVR5OHZKL0cyT0dTRkxYVHUwMTdPWkwxV1AvZlYydXpCa0xsNjdVOEJkR2E4VWZheVZKeHBnUmpSbzF1blBhdEdrRkxwY0dvQjRqWkxiRDcvZWZKR21rcEk1ZWowZVhuWHV5cmpqdkZNWEh4YmxkbXFQS3dtRzkrZUZYZXZ1L1h5dGkyNUwwaDZTcmc4SGdOeTZYQnFDZUltUzJjUGpoaHpjdktTbDUxcktzU3lUcGdDNGQ5ZURRUzdWLzU0NXVsMWFubHE1WXJlSFBqOUxTRmRYamE0NEtoOE8zTGxpd0lNZk51Z0RVUDRSTUpiL2YvdzlKL3llcGJaelBwMnN1T2wwWC8yT2dmTDZHT2ZKT2VYbEU3MzR5VWErTitVTGg4bkpKV21kWjFyVVpHUm1mdWwwYmdQcWp3WWZNb1ljZTJ0cm44NzBrNlZ4SjhsaVdiR09VbFBqWGJjay9mZlRTYmg5MzVlcE1YVHowc1ozdXU2dmJ1V1hsNmt3TmYyRzBGdnl5b21yUmg4YVlHME9oMEVZMzZ3SlFQelRra0xFQ2djQUZ4cGdYSmJWSWlJL1REWmY4UTcwUFBVZ1gzdnl3Wm4vK3F0djFSUTNiTm5yNW5ZODErcVBxU3pPYktvUG1BekU1R29BYStOd3V3QTA5ZS9iczRQVjZSeGhqVHBla1hvY2VvUHR2L0tmMmFkZEt5MWV0MmU0K3kxZXQwYlgzUGFlMDd2dHAycHlGZXZoZmwydi96aDMxek92LzFkekZ2Nm1rTEt3T2JWcnE1c3ZPMWxHSEhhcmxxOWJvM091SEsyUDhTQzFmdFVZM1BQQ0NUam0ycjhaOVBVVkppZkc2NS9yQnU3V2RKQlVVRnVtUmw5N1Z6NkhGYXR3b1NhY1BPRUp2ZnZqVkRnUHh6OHlOTmRhM3MzTTlNZUo5VFp1OVVJMlNFblRTTVlmSjQvRW92Y2QreWxqd2F3dkxzdDczKy8zbkcyT3VEWVZDYTUzNG5BRFVmM3MzLzIvOVk2V25wMS9oOVhvWFNUcTlVV0tDN3IxaHNFWThNbFQ3dEd1MTA1MDM1ZVRyc0o0SDZZY1BubGUvWG9mb3ZtZmVWT2VPYlRYeHZhZjEwOWlYZEhML1BucjA1ZmUydSsrR1RibEtTa3pROS85NVZvTk82YStuUm42NDI5dFZIWHZDNkNjMStwbTdOWFhXL0JycjNWbDlOWjNyb1JmZXFUalhPMDlxOUxOM1Y4KzYrZXFqdCtxZTZ3ZXJVVVYzNGhtV1pTMU9UMCsvUWcyN1ZReGdCeHBNeUJ4NjZLR2QvWDcvUk11eTNwRFU1TWhlQit1alZ4L1NXU2NkTFk5bjE5K0dnVWYzVm55Y1QvSHhjWHI4anFzMFpQQ1pzbVJwWFZhMlVwS1RsSjJYdjhOOUx6amplSGs4SHZYcmZZaldaMlh2MW5aRnhTWDZmbnBRdDF3K1NFbUpDV3JadkltdXZ2RDBHbXZkbGZxMmQ2N0NvaEpOL25tdWJyemtMQ1VteEt0Vjg2YTY2b0xUSkVrZWowZG5uM3kwUG5yMUlSM1o2MkJKYW1KWjFodCt2MzlpV2xyYXZqdC9Cd0UwSkEyaHU4eVRucDUrdldWWmowdEtUbTNjU0xkZGZiNU9PYmJQSGsyRm5OcTRVZlhQeTFldDFXMlBqbERtaGszcTJMNjEyclZ1SVZQREZZcmtSb21TSkovWFUvVjAvUzV2dHpFN1Q1R0lyVFl0bTFWdjE3WlY4eHByM1pYNnRuZXVySnc4MmJhdDFpMyttczJ6WGVzV1crM1hwbVV6dlREc1JuMzF3MHc5UGZJRDVXOHVHdUR4ZUJiNi9mNjdnc0hnLzRrcG53RW94a09tWjgrZSszdTkzamNsOVpPazQ0LzA2ODRoRjZwRnM5UzlQblorUWFGdWUzU0VubnZnK3VvUm1JTUxmOU9rYWNHOVB2YjJORythSW85bGFYMVdUdlVYL3NaTnVZN1UxN0paRTNrOEhtVnV6RmFITmkwbFNWbloyNTdMc2l5ZGVseGY5VTN2cmlkR3ZLL3Zwd2VUSmIzazkvdlBpMFFpVjh5Yk4rL1hQWGlwQUdKSVRIYVg5ZS9mMytmMysrL3dlcjN6SmZWcjNqUlYvNzdyR2oxNTk1QmFDUmhKS2d1WHF6d1NrYzliOFJ6TkgyczM2T1hSSDh1MmJkazFOV2YyVUVweUl4M1ROMDB2di9PSlNrckxsSk5Yb0RjLy9OS1IrcEliVlV6aC9PSmI0MVJVVXFyczNBS04vTS80SFc3Zm9sbXFucnBuaVA1OTF6VnEzalJWa3ZwNXZkNTVmci8vOXY3OSt6dnloMHg2ZW5vbko0NExvSGJGWEVzbUVBZ2NrcCtmLzVha1hwSjB5ckY5ZGR2VjU2bEpTdTFPSnRheWVSUDk2NnB6ZGM5VGI2aTRwRlJkTzdYWE5SZWVvZHNmRzZGVmY2NnIxWE5WZWVDbWYycjRDNk4xd2tYL1VwUFV4am95Y0xDV0xQdkRrZnJ1dldHd25uNzlRNTE2MlYySzgzbDF6aW45dGZpM1ZUWHVNNkJmUUwxN0hxaW5SMzZvcjM3NE9WSFNrL241K2VjR0FvSExNekl5RnV6SmE5NlMzKy9menhoenRxU3pMTXM2VE54c0FFUzltUGtsN2RHalIzeENRc0xka3U2VkZOZTZSVFBkZThOZzlldDlpTnVsMVlxaTRoSXQvbTJWL0lmc0wwL2x0YVNKVTJmcjJkZkhhc0k3VDdwYzNiYW16cHF2eDE0Wm93MmJjaVFwYkZuV0l5VWxKVThzV3JTb2JIZU9rNTZlM3QzajhReXFESmREdDF3WERBWmo1djh2RUt0aTRwYzBQVDI5bDJWWmIwazZSSkwrY2VKUnV1WHlRV3Fjbk9SeVpiV25xS1JVQXdmZnBqdUhYS0RUamo5YzJia0Z1dldSVjNSQWw0NjY1L3JCYnBlM1hac0xpL1g4V3gvcGsyK21WaTFhSU9teVlEQ1lVY051VmlBUVNLOXFzVWc2Y0VjYkVqSkE5S3ZYdjZTSEgzNTRVbGxaMlRCanpPMlNQQjNhdHRSOU4xNnN3M29lNUhacGpwaWVzVWd2dmoxT2Y2eGRyK1JHU1JwNFZDL2RlT2xaVVQrM3pheDVTL1R3aSs5cTdmb3NTWXBZbHZWMFNrcktnNU1uVHk2cDNNVGo5L3NQTThZTThuZzhaeGxqT3UvS2NRa1pJUHJWNjE5U3Y5Ly9qYVNCVXNYekh0Zi84KzlialRtRzZGRlVYS0pYM3ZsVUgzenh2U1RKc3F4dmJkdCtwTElyN0N4SkhkeXRFTml1UHlLUnlCSHo1czNiL2xBZzJLbVl1YnZNR0NQandGMWRjSTVsV2NhMmJXTlpGaDhjb3RYZnZGNXZQN2VMcU0vcWRVdW1mLy8raVhsNWVjTXN5N3Bka3JkOW01YTYvNmJZN1M2cnIyYk9YYUpIWHZxcnU4d1k4MVNUSmsyR2I5bGRGZ2dFZWh0akJsbVdkVGJkWllnRzZlbnBQMW1XZGFSbFdVZGxaR1Q4NUhZOTlWVk0vSkw2L2Y2QXBMZFVlZmZSM3dmMjA5QXJ6b21KQy85cjFtZFZQeEJaMzJ3dUxOWnpiNDdWcHhPcmZ6L25TN3A4WnhmK2UvWHFsV2JiOXRtU3poWVgvdUVTUXFaMnhNd3ZhWThlUGVJVEV4UHZNc2JjcDhwYm1PKzUvcUxxVVlXZDFtL1FqWklrMjdaVldoYmU2L2xvcElxQUdYVHRNTTM0K0pXb24zZm1mMDJkTlYrUHZ2eWVObGFNRkJDMkxPdmhrcEtTZisvaExjeG5WOTV0MW5QTGRZUU1uRVRJMUk2WSt5WHQxYXZYd2JadHZ5V3B0eVNkM0wrUGJyL20vRnAvR0hOSGxxOWFvL052ckozNWFMYWNCcUMreU0zZnJLZEhmcWl2Sjgrc1dqVGI0L0ZjUG1mT25JVjdlK3hBSU5EVkdITzJNZVpzeTdJT0kyVGdKRUttZHNUTWhmOHFjK2JNV1ppYW1ucUVwRHNrbFh3OWVhWUdYVHRNMy8xVVV3K044L0kzRittdWY0L1UwZWZlcElFWDM2WlJIMDJvWHZlZnp5ZnB4SC9lcm42RGJ0U1FlNTlWNW9aTmtxU0xoejRtcWFLVk5IWDJmQVZPdTFwU1JmaWNmTWtkZW1uVXgrcC8zaTA2K1pJN3RocjJ2NkN3U0hjKzhacU9PZTltblhyWlhYcDF6T2ZxZmNZUVIxK2ZNVWJmL1pTaFFkY09xd3FZRXN1eWJrOU5UVDJpTmdKR2tqSXlNcFlIZzhFblE2RlFIMlBNdnJWeFRBRE9pcm1Ra2FUSmt5ZVhCNFBCcHlLUlNFOUpQMlhuNXV2T0oxN1Q3WSs5cWswNU94NkszMGtQUHZlMmJOdld4SGVmMXJ2UDNhdlBKdjZrYjZmTzBhYWNmSTM3ZW9yRy90OXcvZkRCYzJyWnJJbEdqYTBJb0hlZnUwZFNSWGRiKy84WkJiazI1NTNaVzV0eThuWDdZNi9xemlkZVUwNWVnU1JOalVRaVBUTXlNcDZlUEhseXVSUG5ESVZDTlk5eEF5QXF4R1RJVkprM2I5NnZ3V0R3R0VrM1NpcjhmbnBRZzY1OVFPTW56YWpUMjUwTENvczBaZFo4M1ZBNVAwdWJsczEwM21uSDZjc2ZmbGFjejZ2Yy9NMGFQMm02TWpkazY2Ri9YYTY3cjc5b2w0NWJXL1BPN0NsampNWlBtcUZCMXo2Z0gyYUVKS2xRMGczQllMQS9JekFEa0dKd2dNenRzSVBCNE10cGFXbmpQUjdQNi9tYml3WU1lKzV0VFp3NlcvZmVjUEZXODdNNEpUc25YOFlZWFR6MDBiK0tzbzA2ZDJ5bjFKUmtQWExiRlJyOTBRUzkrUGJIYXQrbWhZWmVjYzR1M2JCUVcvUE83SWwxRzdQMTZNdnZhWHBHUlUrWU1lWmJZOHpWYytmTy9iM1dUd2FnM21vSUlTTkpxdnp5RzVpZW5uNlpaVm5QVHB1enNNbWdJUS9vbGl2TzBUOU83TGRiczJQdXJxWk5VaVJKNDk5NlhDbkpGWk9lNVJVVXFydzhvb0xDSWlVbkpXckVvN2VxcUtSVVl6NzVWc09lZTF2Zi8rZTVQVHJYN3M0N3M3dHMyOWJIRTZicWhiYytVbEZKcVNUbEdXTnVEWVZDYjB2aW9Vb0FXNG5wN3JMdE1LRlE2QzFqVEhkSlh4U1ZsT3F4Vjk3VGtIdWYxWitaR3gwN2FaT1VaUFZONzY2WFIzK2lzckt3OGdvS05mU2hselhtMDIrMUlTdEgxOTMzbkpZdS8wT05FaE9Va3R4SXFZMHI3b1R6K1NyK0JpZ3FMcW5wOEZ2WjNYbG5kc2ZxekEwYWN1K3pldnoveGxRRnpPZkdtTzZoVU9ndEVUQUF0cU9oaFl3a0tSUUtyUTBHZzJjYVl5NlV0Q2xqd2E4Njkvb0hOZWJUNzJxY0ZubHZQUHl2SzVTZFc2QUJnLytsMDYrNFc1MDZ0TldRd1dlcWE2Y091dmJpTTNYVDhKZDB4Rm5YNjR0SjAvWG9IVmRLa2pxMGFhbjBIdDEwd3VEYjlPdktQM2Y1WEEvYzlFK1ZsSlRwaEl2K3BZdUhQcWI5TzNlVWR5OWFhclp0Tk9iVDczVGU5Y09Wc2VCWFNjb3l4bHdRREFiL0hncUYxdTd4Z1FIRXZBYi9uTUdoaHg3YTJ1Znp2U2pwUEVrNjVNQXVHbmJ6SmVyY3NaM0xsZTJaMnA1M1pzVWZhL1hRaSs5b3dTOHJxaFo5WUl5NUtSUUtPZGYwQTZJQXo4blVqZ2Jaa3RuUy9QbnpOd1NEd2ZNdHkvcUhwSFVMZmxtaEMyNThXRy85OXl1VmwwZmNMbS8zV1padWVlaGxmVmw1QjkybW5IeU4rZlE3SGQxbjkwWStLQytQNkszL2ZxVUxiM3FrS21EV1daYjFqMkF3ZUFFQkEyQlhOZmlXekpZT09lU1FabkZ4Y2M5S3VsU1NEdWpTVWNOdXVWUUhkT25vYm1HN2FXL25uVm02WXJXR1B6OUtTMWVzcmxyMGRqZ2MvdGVDQlF0eUhDc2FpREswWkdvSEliTWRmci8vUkVtdlMrcm85WGgwMmJrbjY0cnpUbEY4WEp6YnBUbXFMQnpXR3g5OHFWRmpKeWhpMjVMMGg2U3JnOEhnTnk2WEJ0UTVRcVoyTlBqdXN1MEpCb1BmeE1YRkhXeU1HUkd4YmIzeHdaZTY2T1pIdFhEcFNyZExjOHpDcFN0MTBjMlA2czBQdjZvS21QOUxTa282bUlBQnNEZG95ZXhFZW5yNk1aWmx2U0ZwUDQvSDBvVm5EdEMxZzgrTStpbVBkMVZKYVpsR3ZQZVozditzK3M2NlpjYVlLME9oMEk5dTF3YTRpWlpNN2FBbHN4T2hVT2hIeTdKNkdtT2VzVzFqdi9mSnR6cnZodXBiZWV1MWpBVy82cndiaHV1OVQ3NlZiUnZiR1BPTVpWazlDUmdBdFlXV3pHNElCQUo5akRGdlNlb3VTWU5PT1VZM1h6WklqWklTZHJKbmRDa3NLdEdMbzhicG82OHFzc1N5ckVXV1pWMCtaODZjV1M2WEJrUU5XaksxZzViTWJzakl5SmlabjUvdnR5enJFVW5sSDMzMW84NjVicGhtQkJlNVhkb3VtNTZ4VU9kY042d3FZTXFOTVEvbjVlVUZDQmdBVHFBbHM0ZlMwdExTUEI3UFc1TFNKZW4wQVVmbzFpdlBxUjRTSnRya2J5N1NNNjkvcVBHVFpsUXRDaGxqTGd1RlF2UGNyQXVJVnJSa2FnY3RtVDAwZCs3Y3VaWmw5YkVzNng1SlpWOThOMTJEcmgybXlUL1BkYnUwYmZ3d0kxUTl4WUdrTXN1eTdyRXNxdzhCQThCcHRHUnFnZC92UDBqU1c1TDZTdExBbzNycmppSG5xMW5sNk10dXljN04xNU92ZmFCdnA4NnBXalJEMGhYQllIQ0ppMlVCOVFJdG1kcEJTNllXQklQQkpWMjdkdTBuYWFpazRvbFRaK3ZzSVE5b3dvK3o2blJ5dENyR0dFMzRjWllHWFR1c0ttQ0tKUTN0MnJYclVRUU1nTHBFUzZhV0JRS0Jyclp0djJGWlZuOUpPcVpQVDkxOS9VVnExYnhwblp4L3c2WWNQZjdLKzVveXE3b243QWZMc3E3S3lNaFlYaWNGQURHQ2xrenRhRENUbHRXVnlpL3o0LzErLzFXU252cHg1cnlVakFXL2F1aVY1K2pNRTQ2VVpUbVQ2OFlZZmZidE5EMzN4bGh0TGlxV3BBSkp0d1dEd1RjazJZNmNGQUIyd3V0MkFUSEtaR1ptWnV5enp6N3ZHV01PTEF1WGQ1c3ljOTcvdDNmbjhWRlY5Ly9IMzNkbXNoRWdFTFlBSXF1aUlKQk1aQk9vcUtBb3FGV3BLTXEzVk1XbEJiVS9hYit0UzlVdmJyK3ZXamQrcmRJcWJRRXRVRlEyRnhCRkJUWEtKQkFFRnhKRU1iSm4zeWR6eisrUGtDQ3lCWktiTzB4ZXozOU01dDU3em9jWkgvUE9PWGM1MnZCRnRsTDZucVlXelpzMWFHYzVPL2ZxRC85M2xsNWV2RXFWd1NvWlk5N3crWHlYQkFLQjk4UmlZc0FKNmRpeDR3MldaWjFxV2Ric0hUdDJmT2QyUFNjcnBzdWNaNldrcEZ4dldkWXprbHJIeGNabzJ1UXI5WXRMenEzM2tzKzJiV3ZCOHRXYUIvTEhzUUFBSUFCSlJFRlUrYy9YVkZhOVVtV2VNZWFPakl5TXVTSmNnSHBodXF4aGNPTGZlU1lqSTJPTzErdnRJK25Wc3ZJSy9lL3pyMmpLSDU3UXR6bTdUcmpSYjNOMmFjb2ZudERqTC95N0ptQVdlYjNlUGhrWkdYTkV3QUFJRTR4a0dsbEtTc3A0eTdMK242VDIwVkUrM1hiOTVicnU1NlBsOWRZdDcwTWhXM05mWDZubjV5NVdaYkJLa25ZYlkzNlRrWkh4SHlmckJwb2FSaklOZzVGTUk4dkl5UGlQeitmckkybHVaYkJLejh4ZXBNblRIMVBXdHB4akhwdTFMVWVUcHorbVoyY3ZxZ21ZdVQ2ZnJ3OEJBeUJjTVpKeGtkL3ZIeWZwZVVtZGZWNnZicnBtckNiL1lveWlmQWRmOUJlc3F0THNCVy9xeGZsdnFDb1VrcVFjeTdKdUNRUUN5MTBvRzJnU0dNazBERVl5TGtwUFQxOW1XVlpmU1grckNvWDAvTHdsdXY3T2gvVkYxcmUxKzJ6ZXNrM1gzL213WG5oNWFVM0EvTTJ5ckw0RURJQ1RBU09aTUpHU2tuTEIvc1hSdW5rOGxpYU1PMStTTkgvWnU3SnRJOHV5dnJGdGUwcEdSc1lxZHlzRm1nWkdNZzJEa1V5WXlNaklXRlZSVWRIUEdQT3NiUnZ6eXBKVmVtWEpLdG0yTVpLZUNRYUQvUWdZQUNjYjd2Z1BJNXMyYlNxV2RNZlpaNSs5d0xidFdaTGs4WGh1WHJkdTNWcVhTd09BRThKSUpnenRENVUra3ZvUU1BQk9ab3hrQURTb2xKU1VOTXV5QnJsZFIwTXh4bnpvOS92ZEx1T0VHV05XWjJSa25PZFcvNHhrQURTb1NBcVlTRkR6UkhpM01KSUI0SWhBWUpiYkpUUjVxYWszdTEwQ0l4a0FnSE1JR1FDQVl3Z1pBSUJqQ0JrQWdHTUlHUUNBWXdnWkFJQmpDQmtBZ0dNSUdRQ0FZd2daQUlCakNCa0FnR01JR1FDQVl3Z1pBSUJqQ0JrQWdHTUlHUUNBWXdnWkFJQmpDQmtBaDBoSlNla3F5WEs3RGh5UWs3UFg3UkpPQ0NFRDRIRG0rZjMrTEwvZi83K3BxYW1ENVhEZ1pHZm5oTVVDVytFcUoyZXZ4bysvMysweVRnZ3JZd0k0aEdWWkhrazlKUDNPR1BPNzFOVFU3MjNiZmxYU29sNjllcTFkdUhCaHlPVVNtNVR5OGdwVlZnYmRMdU9FRURJQWpza1ljNHBsV2JkTHVqMHJLMnVYMys5LzNlUHhMRExHckE0RUFnMzY3WmVkbmFNNzdwaXBpeThlclAvODUzMzVmRjc5L3ZmWDZNc3Z2OU9ycjM0b244K2ovLzd2aVJvMUtsWFoyVG1hT3ZVWlhYYlpNQzFZc0ZwZXIwZmp4ZzNWdEdsWHl1djFLRHM3UjdmZDlwU1NrM3RwN2RyUE5XUEdEZkw3VDllamo4N1R4eDl2VWxTVVQyUEhEdEh0dDErbCsrK2ZyWGJ0V3VuT084ZExra3BMS3pSNjlGMmFPL2NlZGUvZVVZV0ZwWHJra2JuNjZLUFBGUnNicllrVFIybnk1REhIVmEra283WXpkZW96dXVTU0lWcTA2QVBGeFVYcjdydXYxNGdSL1RWcDBpT1NwT0hEcDJuZXZIdlZ0V3VIaG56TEhjVjBHWUJER0dQc0kyMnpMS3VEcEZ0czIxNWgyL1pPdjk4LzIrLzNqK3ZWcTFkTVEvVy9ZOGMrMmJhdFZhdWUxT1RKWTNUMzNYOVhYRnlNVnExNlVqZmVPRlpQUGJXd2R0L2R1L1AxeFJmZmFzbVNoN1Znd2YwS0JMN1NTeSs5VWJ0OTM3NUNEUnAwcHQ1Nzcya05IOTVQOTkzM29qd2VqOTUrKzNFdFhQaUExcS9QMHZQUEw5SFlzVU8xY3VVNkdXTWtTYXRYWjZoSGo0N3EzcjJqSk9tQkIyYkx0bTJ0V1BHRTVzeTVSNHNYcjlIS2xldU91OTZqdGJON2Q3N2k0bUwwN3J0LzF2anhJL1g0NC9NbFNYUG0zQzFKV3JQbXVaTXFZQ1JHTW9CVFBINi9mNzJrZm00WDRpVExzaElsVFpZMHVXWExsa3BKU1htNW9kcSsvdnJSOG5nOEdqandETm0ycmYvNnJ3dmw4WGlVbW5xNi92em5CUWZ0ZTlkZEU5U2lSVE5KMHMwM1g2b25uMXlnS1ZQRzFXNi84TUtCaW83MnFiQ3dWQjkvdkZsTGx6Nml1TGdZeGNYRmFNcVVjWHIwMFpmMTYxOWZycXFxa0RJenN6VmdRQys5OWRhbkdqdDJxQ1NwcUtoVUgzeVFxVmRmbmFIWTJHakZ4a1pyd29UenRYejVKNW8yN1lvNjExdVhkcTY5OWdKNVBCNE5IOTVQczJZdGJhaTMweldFRE9DQTFOVFVSR05NUkFmTTRWaVdaUnFxclZhdG1rdVN2RjVMSG85SDBkRlJraVNQeDVMNVNTOWR1clNyL2JsOSs5YmFzeWYvb08wdFcxWUhVRjVlb1l3eDZ0Q2g5VUg3NStVVnl1UHhhTXlZUVhyNzdjL1V0V3VTMXEzN1NnODg4Q3RKVW01dTlYR1RKajFjZTV4dG05cFJUbDNyclVzNzhmR3hraVNmenlQYmJyQzMweldFRE9Dc2ZlbnA2VzNkTHVKNHBhU2tyTEVzYTlpeDlqUEc1RnFXdGRpeXJFVUZCUVh2WkdWbFZmajkvdXNhb2diTHF2c0ZiWHYyNUt0RGgwUkoxVk5YU1VtSmg5MnZkZXNXa3FSZHUvTFVzV01iU2RMT25ibEtUR3dwU1JvN2RxaW1UbjFhUFhwMDBzQ0JaeWd4c1hyL1ZxMnEvN3RzMmFPMUk2YUNnaEpWVllXVW4xOVU1M3JyMGs2azRad01nRVBzdjdyc3NJd3h1eXpMZXQ0WU05cmo4U1NscDZmZkVBZ0VsbWRsWlZVMFpvMC85dXl6cjZxOHZGSjc5dVRyYjM5YnBpdXVHSEhZL1ZxMmpOZVFJWDAwYytacktpK3ZWRzV1b1Y1OGNia3V1V1NJSk9uMDAwOVJZbUpMdmZUU0d4bzdka2p0Y1FrSkI0NnJyQXlxb0tCRXYvM3RUTTJidC9LNDZqelJkbnkrNnZGQWFXbjVjZlVYRGdnWkFIV3hYZEl6a243V3ExZXZ6b0ZBNExhTWpJeDNHdnJLc2hQVnRtMkNMcjc0OTVvMDZSR2RkMTZLSms0Y2RjUjlaOHk0VVJVVlFZMGVQVjBUSmp5bzFOVGV1dVdXUzJ1M2p4czNWTVhGWlRyMzNPUkRqc3ZOTGRLb1VYZnAwa3YvcUs1ZGszVHJyWmNmZDYwbjBrN256bTJWa25LYVJvK2VybzBidHg1M24yN2lqdDR3NWZmN2pTU2xwNmZ6R1oyRVVsTlQyeHBqOXVqa25pNUxrclRJNC9Fc1dyZHUzV2VTNm5TQ29PYi8zVUJnbHBNbFNxcSszUG5xcXg5c2xMNU9SalUzdUxyNVBjSTVHUUNIOEhnOEV3T0J3SGJWTVZpQUl5RmtBQndpRUFoODUzWU5pQXlja3dGdzB1clpzek5UWldHT2tBRUFPSWFRQVFBNGhwQUJBRGlHa0FFQU9JYVFBUUE0aHBBQkFEaUdrQUVBT0lhUUFRQTRocEFCQURpR2tBRUFPSWFRQVFBNGhwQUJBRGlHa0FFQU9JYVFBUUE0aHZWa0FEaWlabFZHTkcyRVRCam8zNy8vS1Q2Zjc5N0RiZlA3L2MvLytQZXFxcXFITWpNenYyK2N5b0RqWjR4WmJWbldTTGZyUURWanpHbzMreWRrd2tEdjNyMTNaR1ZsL2R5eXJBNkgyWHhMelEvR21GMjllL2YrVFdabVppTldCeHlmakl5TTg5eXVBZUdEY3pKaFlPSENoU0dQeC9OYUhYWjlkZUhDaFNISEN3S0FCa0xJaEFuYnRoZlZZYmU2N0FNQVlZT1FDUk1laitkOVkwenVVWGJabDVDUThINmpGUVFBRFlDUUNST0JRQ0JvV2RiaW8reXllUFhxMVZXTlZoQUFOQUJDSm94WWxuWEU2VENQeDhOVUdZQ1REaUVUUmdvS0N0NlJWSGlZVFlYNStmbXJHcnNlQUtndlFpYU1aR1ZsVlJoamxoMW0wOUtzckt5S1JpOElBT3FKa0FrelI1Z3lZNm9Nd0VtSmtBa3psbVc5SmFuMFJ5K1ZXcGIxdGx2MUFFQjlFREpoSmhBSWxFcDZzK1ozeTdMZTJQOGFBSngwQ0prd1pJeXBuUjZyNDAyYUFCQ1dDSmt3RkIwZHZiem01MmJObWkwLzJyNEFFTTRJbVRDVWxwWldLR21acEtWcjE2NHRjcnNlQURoUlBJVTVmQzJ5TE11NFhRUUExRWRFaGt4S1NrcWFaVm1EM0s2anZvd3g4dnY5LzNDN2p2b3l4cXptOGU5QTB4U1IwMldSRURDUmhBV3NnS1lySWtjeU5RS0JXVzZYME9TeEJDL1F0RVhrU0FZQUVCNElHUUNBWXdnWkFJQmpDQmtBZ0dNSUdRQ0FZd2daQUlCakNCa0FnR01JR1FDQVl3Z1pBSUJqQ0JrQWdHTUlHUUNBWXdnWkFJQmpDQmtBZ0dNSUdRQ0FZd2daQUlCakNKa0lrSk96MSswU0FPQ3dDSm1qMkx6NVc5MTU1MHlOSEhtblJveVlwdkhqNzllLy8vMnUyMlVkSkNkbnI4YVB2Lys0ajh2T3pqbnNnbUxaMlRrYU9QRFdvKzREQUhVVjBTdGoxa2RtNWxaTm0vYU03cmpqS2ozMjJNMktqWTNXcGszYmROOTlMOG0yYlUyY09NcnRFaVZKNWVVVnFxd011bDBHQUJ3V0lYTUVUeis5VURmZWVJbXV2UEpudGEvMTdkdE5EejQ0V1Z1MzdxaDlyYkN3Vkk4OE1sY2ZmZlM1WW1Pak5YSGlLRTJlUEViWjJUbWFPdlVaWFhMSkVDMWE5SUhpNHFKMTk5M1hhOFNJL3NjODdyYmJubEp5Y2krdFhmdTVac3k0UWFlZjNrVlBQcmxBNjlkdlVYbDVVSjA3dDlVZGQxeWxFU1A2YTlLa1J5Ukp3NGRQMDd4NTk2cDE2eGFIYlJjQTNNQjAyV0VVRnBZcU0zT3JSbzgrKzVCdC9mcjEwT1dYRDZ2OS9ZRUhac3UyYmExWThZVG16TGxIaXhldjBjcVY2eVJKdTNmbkt5NHVSdSsrKzJlTkh6OVNqejgrdjA3SDdkdFhxRUdEenRSNzd6MnQ0Y1A3NmQ1N1gxVDM3a2xhc2VJSnJWbnpuQzYrZUxBZWZuaXVKR25PbkxzbFNXdldQS2V1WFRzY3RWMEFhR3lNWkE1ajM3NENHV1BVcmwycjJ0ZW1UWHRHbVpsYlpZeVJiUnV0V2ZPY2lvcEs5Y0VIbVhyMTFSbUtqWTFXYkd5MEprdzRYOHVYZjZKcDA2NlFKRjE3N1FYeWVEd2FQcnlmWnMxYUtrbDFPdTdDQ3djcU9ycjY0M24wMFNscTB5WkJsbVZwNTg1Y3RXZ1JwOXpjd2tQcVBscTdod3ZNeHVUMys0MnJCVFF5WTVyVVB4YzRJa0xtTUZxM2JpR3Bla1RSb1VOclNkSnp6OTBocWZwaytEWFh6SkFrNWVZV3loaWpTWk1lcmozV3RvMjZkKzlZKzN0OGZLd2t5ZWZ6eUxaTm5ZOXIyYkpaN2MvWjJUOW8rdlMvYXNlT2ZlclNwYjA2ZG15anczMkgxYVhkR2w2dnQzYTd4MlBWdmw1Vlpjdm5ZNERiZ0Q1eHV3REFUWVRNWWJScTFWeDkrblRWaWhXZmFkS2tDNCt5WDNVWUxWdjJxRnEwcUE2RmdvSVNWVldGbEo5ZjFDREhGUmFXYVByMHYrcXBwMzZqb1VQN1NwTFMwN2RvMWFyMDQycjNwOXEyclI0WjdkNmRwNlNreE5yWGMzTDJxSDM3MWtlcy9VU2xwNmRieDk0TFFLVGhUOVlqbUQ3OUdyMzAwaHY2OTcvZlZVbEp1WXd4MnJBaFd3OC9QRTl0MnJTVUpDVWt4R3ZJa0Q2YU9mTTFWVllHVlZCUW90LytkcWJtelZ0NTFMYVA1N2pLeWlwVlZZWGs4MVdQUEw3N2JyZG16bnhWdG0zTHRvMTh2dXEvRTBwTHk0K3IzZWJONDNUT09XZnB5U2NYS0Mrdk90aHljdlpvOXV3M05XYk1vSHE5ZHdCUWc1QTVnZ0VEZW1yV3JPbkt5TmlpU3kvOW80WU5tNnI3NzUrdGxKUmVtai8vd0gwcE0yYmNxTnpjSW8wYWRaY3V2ZlNQNnRvMVNiZmVldmt4MjYvcmNXM2JKdWl1dTY3VzNYZi9YY09IVDlOOTk3Mm9tMjRhcDlqWWFIMzc3VTUxN3R4V0tTbW5hZlRvNmRxNGNldHgxZlBRUXplb1JZczRYWDMxZ3hvK2ZKcW1USGxDNTV4emxtNjU1ZElUZitNQTRFY2ljZ3FqNWlSeklEREw3VkthdkpxYk9aa3VBNW9tUmpJQUFNY1FNZ0FBeHhBeUFBREhFRElBQU1jUU1nQUF4eEF5QUFESEVESUFBTWNRTWdBQXh4QXlBQURIRURJQUFNY1FNZ0FBeHhBeUFBREhFRElBQU1jUU1nQUF4eEF5QUFESEVESUFBTWNRTWdBQXgvamNMc0JKTmFzeUFnRGNFWkVqR1dQTWFyZHJ3QUY4SGdBUVp2eCt2L0g3L2NidE9nQ2dQaUp5SkFNQUNBK0VEQURBTVlRTUFNQXhoQXdBd0RHRURBREFNWVFNQU1BeGhBd0F3REdFREFEQU1ZUU1BTUF4aEF3QXdER0VEQURBTVlRTUFNQXhoQXdBd0RHRURBREFNWVFNQU1BeGhBd0F3REdFREFEQU1ZUU1BTUF4aEF3QXdER0VEQURBTVlRTUFNQXhoQXdBd0RHRURBREFNWVFNQU1BeGhBd0F3REdFREFEQU1ZUU1BTUF4aEF3QXdER0VEQURBTVlRTUFNQXhoQXdBd0RHRURBREFNWVFNQU1BeGhBd0F3REdFREFEQU1ZUU1BTUF4aEF3QXdER0VEQURBTVlRTUFNQXhoQXdBd0RHRURBREFNWVFNQU1BeGhBd0F3REdFREFEQU1ZUU1BTUF4aEF3QXdER0VEQURBTVlRTUFNQXhoQXdBd0RHRURBREFNWVFNQU1BeGhBd0F3REdFREFEQU1ZUU1BTUF4aEF3QXdER0VEQURBTVlRTUFNQXhoQXdBd0RHRURBREFNWVFNQU1BeGhBd0F3REdFREFEQU1ZUU1BTUF4aEF3QXdER0VEQURBTVlRTUFNQXhoQXdBd0RHRURBREFNWVFNQU1BeGhBd0F3REdFREFEQU1aYmJCVURxMzcvL0tUNmY3OTZmdkh6TC92Kys4T01YcTZxcUhzck16UHkrY1NvRGdQb2haTUxBTDM3eEMyOVdWbGFPWlZrZGpyYWZNV1pYcjE2OU9pOWN1RERVV0xVQlFIMTQzUzRBMHViTm0wM256cDE3U2pyN0dMdk9XYlZxMWJMR3FBa0FHZ0xuWk1LRWJkdUw2ckJiWGZZQmdMQkJ5SVFKajhmenZqRW05eWk3N0V0SVNIaS8wUW9DZ0FaQXlJU0pRQ0FRdEN4cjhWRjJXYng2OWVxcVJpc0lBQm9BSVJOR0xNczY0blNZeCtOaHFnekFTWWVRQ1NNRkJRWHZTQ284ektiQy9QejhWWTFkRHdEVUZ5RVRSckt5c2lxTU1ZZTdlbXhwVmxaV1JhTVhCQUQxUk1pRW1TTk1tVEZWQnVDa1JNaUVHY3V5M3BKVStxT1hTaTNMZXR1dGVnQ2dQZ2laTUJNSUJFb2x2Vm56dTJWWmIreC9EUUJPT29STUdETEcxRTZQMWZFbVRRQUlTNFJNR0lxT2psNWU4M096WnMyV0gyMWZBQUNPbTkvdlgrcjMrNWU0WFFjQTFJZlA3UUp3Uklzc3l6SnVGd0VBOWRIa0gvVS9lUERnbHNGZzhDcEpQMVAxVTVDVEpMVVdUNml1RVpLVUoybW5wSFdTUG9pS2lscVVscFoydUp0R0FlQWdUVFprQmc4ZTNLR3lzdkoreTdKK0thbVoyL1djWkVxTk1mK01qbzUrTUMwdGJaZmJ4UUFJWDAweVpGSlRVeWNhWTE2UTFOeXlwSUdkMm1wWWwvYnEwN2FWT3NUSHFrVk10SHllSnZuV0hLTEtOaXFxcU5TdWtuSnQzcHV2dGR0MzY3TWY5c3BVVCtRVlc1WjFTeUFRZU5ubE1nR0VxYWIyVFdyNS9mNC9TWHBBa3NiMDZxd2JrMDlUVXZNNGQ2czZ5ZXdzTHRPTDY3Zm9yYXdjU1pKbFdmY0hBb0Vaa2ppSEJPQWdUU1prK3ZidEd4MFRFL09pcE90anZGN3o0TWhrYTFpWDltNlhkVkpidTMyMzdsKzkzbFNFUXBha09SVVZGVGR0MnJTcDB1MjZBSVNQSm5OeXUwdVhMazlJdWpreExscFBYelRJU2tscTQzWkpKNzFURStJMStKUzIxcHJ0dTFSV0ZScmc4L21hNzlpeGcwZmdBS2pWSkVZeUtTa3BsMW1XdGJoVmJMU1pOZTRjcXlQVFl3MXFSM0daYmw3Mmtja3ZyN1FrWFphZW5yN1U3Wm9BaEllSXYrTi80TUNCWFN6cEg1SjB6L0QrQkl3RE9qYVAwejBqK2xmL3dXTE1Qd2NPSE5qRjVaSUFoSW1JRDVsUUtQUlhXVmJyYS9wMjE1QlQycmxkVHNRYTBybWRKdlR0TGxsVzYxQW85RmUzNndFUUhpSTZaSktUa3dkS0d0dWxaYnltK0U5M3U1eUlkN1AvZEhWcEdTOUpZMU5TVXM1MnV4NEE3b3Zva1BGNFBQZEswblg5ZWlqYUc5SC8xTEFRN2ZWbzRsbmRKUjE0N3dFMGJSSDd6WnVjbkp3czZiTDI4Ykc2c0djbnQ4dHBNaTdxMVZudG1zWEtHSE41U2tyS0FMZnJBZUN1aUEwWmo4Y3pUWkltOU8ydUtFL0UvalBEVHBUSG93bDl1MG1TTE11NjNkMXFBTGd0SWk5aEhqbHlwSyt3c0hDbngxS2JaZGVPVW92b3FBWnQvOXVDWXYxbDNWZjZmSGVlUXJaUmgrWnh1dUtNVS9YejNxZld1KzNLa0sxblA5MnNkNy9acWFCdEt5VXBVYjg3NXl5MWF4YmJBSlUzanFMS29NYTlza3EyTVh0Nzl1eVp0SERod3BEYk5RRndSMFQraVY5UVVIQ09wRGI5MnljMmVNQUViVnUvZmZzem5kMnhqVjZmY0w3ZXVtNjA3aDdlVDdQWForbU5MZC9YdS8xL2JNalNsdHdpemIxaWhKWmVjNEZheGtUcmZ6N1kwQUNWTjU0VzBWSHExNzZWSkxYTnpzNCt4KzE2QUxnbkl0ZVRzU3pyNTVJMDdOU0dmMnpNbnBKeTdTa3QxK2dlbldxbjRYcTNTZERVZ1dlb0ltVFg3bGRVR2RRVEgyMVNXczRleGZpOHVycFBOMTNYcjRja3FiQWlxRDkvc2tscE9YdlZMTXFyU2YxNjZxbTB6WHIvbDJOVUdiSTFlVUF2SmNiRlNKS3VQT05VVFgwenJiYmRoWnUzYWQ3R3JTb0pWcWxQdTFiNjQ3Qit0YzllTzlFK25UQ3NTd2R0MkpWWDgxbDg2RWduQU1KZVJJYU1wRXNseVlsbmt5VTFqMU9mZHExMDJ4dWY2TUllbmRTL1EydjFhZHRLbzNzY2ZISEJJeDlteXV2eDZQVUo1NnVvSXFqYjMvNVVIVnZFNmZ4dUhmWFkybzJLOW5yMDJ0WG5xYUNpVXROWHJxczlidXJBTXc1cVorMzIzVHF0VFV0SlVtNVpoUlovdFYxenJoaWhXSjlYajYzWnFIa2J0K3F1b1gzcjFhY1RoblZwcjcrcysxTEdtTXNrM2VWb1p3RENWc1JObHlVbko3ZVMxS3QxWEV6TlBSc055bU5aZW5iTUlQMjhkeGV0MjdGWHYzdG5uUzU1WmFYdWZTOWQrOG9xSkVuRmxVR3QzYjVidDZhZXJsaWZWKzNpWTNYVm1WMzFkdllQS3FtczJyK3R0Mko5WG5XSWo5TU55YWNkdHErVlczL1FnczNiZE9mZ1BwSWtuOGVqZ29wS3ZabVZvMTNGWmJwblJQL2FnR21vUGh0S2w1YnhhaFViTFVtOVVsTlRFeHp0REVEWWlyaVJqTmZyUGNzWW8yNEpEUjh3TldLOFhrM28yMTBUK25aWE1HUnIwNTU4dlpEK3RlNWZ2VjR6THg2czNMSktHVWszTGZ1bzloaGpwSzRKOGNvdHI1QnRqTnJISHppUmYwckxROWRNbTdkeHErWnUzS3JITGtqVm1XMnJ2Nk5ieGtUcHZwOE4wTXNidCtyNWRWOHBxWG1jcGc0OFErZDBhZDhnZlRZa3k1SzZ0V3F1OVR0elpWbldXWkxXT3RvaGdMQVVjU0VqcWI4azlXamR3cEhHbjA3YnJLMTVSWHAyekdCSlVwVFhvK1NrUkUwZGVJYnVXdkdaSkNtaCtpOTQvV2Y4U0RYZmYrRkJRVVZRSWR0V2pNOHJqMlZwUjNHWk9yZW8vcUt2R1FGSmttMk1Idjk0a3dJLzdOVmZMaG1pN3EyYTEyNHJyZ3dxUHNxbnB5OGFwTEpnU1BNM2Y2TkgxbVJxMmJXajZ0V25VM3EwYXFIMU8zTmxqT2t2UWdab2tpSnV1a3hTUDBucWx0RDhXUHVka1BPNkpTbHpkNTVlek5paWdvcWdwT3FMQWVadDNLcWZkZTBnU1VxSWlkS2dUbTMxUXZyWHFnelpLcWdJNmcrckFwcS9hWnZpbzN3YTNhT1RabjcycFVxQ1ZTb29yOVEvMTJmVnR2L1BEZG5LMkxGUHo0OGRlbERBU05MdWtuTDlkc1duMnBKYnFMZ29yNXBIUjZsRlRGUzkrM1JLOTliVjlkdTIzYy94emdDRXBZaTdUOGJ2OTc4ajZZSm5MaG9rZjBkbjFveFp2ek5YY3pLejljWGVBbFVaVzYxaW9qV3FSeWROSHRDcjl2RTFlZVdWZXZMano3WHVoMzJTcEhPN0pXbjZrTDZLOG5wVVhoWFNjNTkrb2ZlMjdWU1UxNk56dTNiUTRxKzJhOVdraTNUeHl5dFZaZHZ5L2VRRzBwWFhYeWhKV3JCNW0xN2V1RlhGbFZYcTJpcGUwNGVlVlR1ZGRpSjlPblYxbVNRRmR1elRuVzkvS2tudnBLZW5qM2FzSXdCaEt4SkRacDJrMUpjdUc2YlRFbHU2WFU2ZGJNMHIwcStXckhYMEM5K05Qci9lVjZnYmw2NlZwSFhwNmVrREhlc0lRTmlLeE9teUJFbHFGaFdKcDV0T0xqLzZETGk2REdpaUlqWms0Z2taMThWSDFhN3VUY2dBVFZURWhzekpOSkxwMGJwRm8wNlZOVmFmOFFjZTZVUElBRTFVSklZTUFDQk1SR0xJRkVoU2FiREs3VHFhdkpMS1lNMlBCVzdXQWNBOUVSc3lKUkVVTWp1S3k4S3FuYm9xQ2RZKzRaK1FBWnFvaUEyWnhoN0pmTFd2UUg5WUZkREZMNytqVVhOV2FNcXlqN1IyKzI1SjFaY0xqL2pIbXlmVTdvN2lNbDMvMmdjTjJrNWorZEZuUU1nQVRWUWtoa3krSkJWVkJJKzFYNFBac0N0WC8yZkZaeHJaTFVtTEo1eXZ0NjhicmF2N2ROT2ZWbWZvNCsvMzFLdnRzbUNWS24rMGhJRGI3UnlQb2dQVFpmbU4yakdBc0hIeVhJSlZSNVpsYlRIR1hQQmRRWWxqZC96LzFOTnBtM1ZEOG1rYTA3Tno3V3VqZTNSU2JsbUZmaWdxVllmOUQ2WjhQdkNWRm4rMVhjMml2Sm8rOUN3TlBhV2RKQ21ucUZUUGZmcUZNbmZscVNJVVVzZm16ZlRyczN2cm5DN3RkZk95ajZ2Ym03dENENDVNbGlTOW1MRkZyMzM1cldSWkd0VzlvMzR6OEl6YXRXMEt5aXYxNUNlYjlHbk9Ydm04SGwzVXM1TnVTejNqb0haZXVteVlJMCtvL3FudGhTV1NKR1BNRnNjN0F4Q1dJbkVrczFHU3RoVVVOMHBuZWVXVnlzb3Qwcmxka3c3Wk5xRnZkMTExWnRmYTMyTjlYaTIvOWdKZGVub1hQZnZwRjdXdnovaGdnN29tTk5maWE4N1hpdXN1MUlVOU8rbnhqeitYSk0wYU4xUlM5V05sa3VLckZ5Zkx5aXZTL1BFak5lZm5JL1RGM2dMOWEwUDJnYlkrekpUSHN2VDZoUFAxcjh1SGErT3VQTDIwZnN0QjdUUkd3RWpTTjNuVm40SEg0OW5ZS0IwQ0NEdVJHREtaVXZYNWk4WlF2SDlLYVAvYUtVZjFpek83eVdOWkd0YWx2WGFWSERnSi84QzV5Ym9wNVRSWnNyUzd0RnpObzMzS0s2ODhZanZUQnA2aCtDaWZXc2RHNjVmOWUrcXQ3QnhKMWROVG4rYnNxVjAzSmpFdVJwTUg5TkxiKzdjM3RxMzUxWitCWlZtWnJoUUF3SFVSTjEwV0NvVSs5M2c4MmxaUTBpajlKY2JHeUpLVVYxYWhkajlhcjBXU3lvSWgrVHdISGc4WEgxMzlkbnN0U3lIYjFMNytUWDZ4N25rdlhidUt5OVM1WmJ5UzR1TmtqSTZvWnJsbFNXb1hINnU4c3VwQXl0dS9wc3lQMTQxcEZ4OTcxTUJ5aWpIU3R2emkvVCtienh1OUFBQmhJZUpHTXV2WHI4K1hsSlZYVmxGN1RzQko4ZEUrOVczWFN1OS90K3VRYmYvS3pOTFV0OUtPZW54aFJWRDN2SnV1Vy95OXRlemFVWHBoN0ZCZGVlYXBSejFtWCttQnRXQjJGcGZWaGx2TmFHcDNTWG50OWwwbDVVcU1qYW56djZlaGJDOHNVWDUxdUdVRkFnR3VMZ09hcUlnTG1mMldTcXE5aE5ocFUveW42OFdNTFZxeDlRY0ZiVnRCMjlhYldUbGF1UGxiL1NxNTExR1BEZHIyL2tmN1Y0OTR2aThzMGZPQnIyVWJJOXNZUmUxZk91REhsMlQvSmZDbHlxdEMybE5hcnRucnMzVHA2YWRJcWw0NWMxQ250cHFWL3JYS3EwTEtMYXZRdnpaazZjS2VuUTdianBOcTNudkxzcFkwU29jQXdsSkVob3d4NW5WSld2dGQ0NFNNdjJNYlBYUmVpcFo4OVozR3Z2S09Mbm41SGIzKzFYZDY2UHdVRGVuYzdxakh0b21MMGJSQlorckJEelpvOU53Vm12RmhwaVlQNktsWW4xZmJDMHZVc1hrekRlalFXcGZQZjFmWmVVVktpSWxTVW55Y3JsendubTVjc2xiRHVyVFhOWDI3MTdaMzc4OEdxS0lxcE12bnY2dkppOWNvT1NsUk55U2ZkbEE3bS9ZNGYwWHgydTNWSTd1YXp3SkEweFJ4NjhsSTBzaVJJMzJGaFlVN1BKYmFMcnQybEZvY2VGQWpHa0ZSWlZEalhsa2wyNWk5UFh2MlRGcTRjR0hvMkVjQmlFUVJPWkpadlhwMWxhUWx0cEhlekhMbnlxcW03STB0Mzh1dXZuSmhDUUVETkcwUkdUS1NaTnYyYzVJMGY5TTNDdHFOZTZkN1UxWVpzalYvMHpaSmtqSG1XWGVyQWVDMmlBMlo5ZXZYcjVlMFpIZEp1VlprLytCMk9VM0dpdXdjN1NrdGwyVlppek15TWphNFhROEFkMFZzeUVpU01XYUdKTTNidUxYUm45dlZGRldHYkwzOCtUZVNEcnozQUpxMmlBNlpqSXlNZFpLV2J5OHMwZC9TdjNhN25JZzNLLzNybW51VGxxZW5wd2ZjcmdlQSt5STZaQ1RKNi9YZUptUHkvcjNwRzMxU3p5Y2k0OGcreWRtaitadStrWXpKcTZxcXV0WHRlZ0NFaDRnUG1jOCsrMnk3TE91WGt2VHdta3pUMkF0M05RVTdpc3YwOEllWjFRL0NzYXhmWm1abWZ1OXlTUURDaE5mdEFockRqaDA3dnU3WXNXT3I4cXJRMEZYZi9LQ1VwRFpxMnl6MjJBZmltTDdjVzZBNzNrcFRmbm1sSmVtcDlQVDA1OXl1Q1VENGFCSWhJMG1KaVluditYeStibVZWb1FFcnNuOHdQUk5iV0tjbU5NNGo3eVBWMnUyNzlmdDNBcVk0V0dWSm1sTlJVWEg3bmoxN3VDOEdRSzJJdk9QL0tLelUxTlQ3akRFUFN0SkZQVHZycHBUVERucXFNWTV0WjNHWi9wNnhwWFlKQWN1eS9oUUlCQjZTZEpSblJ3Tm9pcHBheUVpU1VsTlRKeHBqWHBEVTNMS2tnWjNhNnB4VDJxdHZ1MWJxMER4T0xhS2pEbnBFZjFOV1pSc1ZWUWExcTdoTW0vYms2NlB2ZCt1ekgvWldMMFZnVExIbDhkd1NDQVJlZHJ0T0FPR3B5WDZURGg0OHVFTXdHUHo2d2xWMUFBQUFuVWxFUVZTVHBNbVNtcmxjenNtbVZOSS9vcUtpL2ljdExlM1FOUTRBWUw4bUd6STFCZzhlM0RJWURGNGxhWVNrc3lVbFNVcFVFenBmZFF3aFNibVNka3BhSituRHFLaW9SV2xwYVlYdWxnVUFBQUFBQUFBQUFBQUFBQUFBQUFBQUFBQUFBQUFBQUFBQUFBQUFBQUFBQUFBQUFBQUFBQUFBQUFBQUFBQUFBQUFBQUFBQUFBQUFBQUFBQUFBQUFBQUFBQUFBQUFBQUFBQUFBT0NJL3cvc2NOTFdkdGVUNmdBQUFBQkpSVTVFcmtKZ2dnPT0iLAogICAiVGhlbWUiIDogIiIsCiAgICJUeXBlIiA6ICJmbG93IiwKICAgIlZlcnNpb24iIDogIjIxIgp9Cg=="/>
    </extobj>
    <extobj name="ECB019B1-382A-4266-B25C-5B523AA43C14-3">
      <extobjdata type="ECB019B1-382A-4266-B25C-5B523AA43C14" data="ewogICAiRmlsZUlkIiA6ICIxMjM5OTQ5MDg4MTciLAogICAiR3JvdXBJZCIgOiAiNzg2NTI2NzEzIiwKICAgIkltYWdlIiA6ICJpVkJPUncwS0dnb0FBQUFOU1VoRVVnQUFBMVlBQUFPckNBWUFBQUJVVUJlc0FBQUFDWEJJV1hNQUFBc1RBQUFMRXdFQW1wd1lBQUFnQUVsRVFWUjRuT3pkZVpSZWRaMG4vdmRUZTJVaiswTDJzTW1TU0FvVXNWdVdSdHFSZG1pMXNSdEhqaktqL1J1N2RRYi9zTjFhQlFWR2JEZGNwcnZWSHR1bHRYWGFROXVJZU5DbWpUSVlGa2tDSkdFSk1idGtJM3RWYXIrL1A0cFVFc2hTNFlZOEtmSjZuWk9UdXMrOXovZCs3cTFUdDU1M2ZiLzNleE1BQUFBQUFBQUFBQUFBQUFBQUFBQUFBQUFBQUFBQUFBQUFBQUFBQUFBQUFBQUFBQUFBQUFBQUFBQUFBQUFBQUFBQUFBQUFBQUFBQUFBQUFBQUFBQUFBQUFBQUFBQUFBQUFBQUFBQUFBQUFBQUFBQUFBQUFBQUFBQUFBQUFBQUFBQUFBQUFBQUFBQUFBQUFBQUFBQUFBQUFBQUFBQUFBQUFBQUFBQUFBQUFBQUFBQUFBQUFBQUFBQUFBQUFBQUFBQUFBQUFBQUFBQUFBQUFBQUtpYVNyVUxBQUE0WHN5ZE8vZitTcVh5eW1yWEFZUGNJeU5HakxoZzNyeDU3ZFV1NUZpcXFYWUJBQURIQzZFS2pvbzUyN2R2bjFEdElvNjF1bW9YQUFCd3ZMbnlvUVhWTGdFR3Bic3VuNTJPTGZXcHE2dnJxSFl0eDVvZUt3QUFnSklFS3dBQWdKSUVLd0FBZ0pJRUt3QUFnSklFS3dBQWdKSUVLd0FBZ0pJRUt3QUFnSklFS3dBQWdKSUVLd0FBZ0pJRUt3QUFnSklFS3dBQWdKSUVLd0FBZ0pJRUt3QUFnSklFS3dBQWdKSUVLd0FBZ0pJRUt3QUFnSklFS3dBQWdKSUVLd0FBZ0pJRUt3QUFnSklFS3dBQWdKSUVLd0FBZ0pJRUt3QUFnSklFS3dBQWdKSUVLd0FBZ0pJRUt3QUFnSklFS3dBQWdKSUVLd0FBZ0pJRUt3QUFnSklFS3dBQWdKSUVLd0FBZ0pMcXFsMEFBQUNIdHZYUm9ibm4yalA2bCt1RzltVDhoVHN6KzROcjBqaTZxNHFWRFI1N3p1RVY5eXhLM1pEZTB1M3QzbENmWC8vMzAvTUh0eTFKUlZjRjBXTUZBREJvWEhIUG9sejUwSUpjOHYzSDByNjVMZ3MrT3FQYUpiMG9XbGMzNXU0M25aM2V6aGYyVWJYcyt3ZWllVUpYTHZ2UnNRdFZ4K0tZS01kM0JnQmdrQmx5Y21mTytQUDEyZnpnOEJUbE8xK09PNTNiNjlLNnVyRnE3ejhldlJTUDZhWEdVRUFBZUlrNzc3enpXb3FpT0t2YWRYQjBkYmZXcExhNXA3L0hwTGV6Smt0dW5aeDFQeDJWbnE2YVRMeG9lK1o4WkhYcWgvWDBENE43MVplZXlwSXZURW5ydXNhTWZjWE90SHh5WlJwR2R2ZXZQL2Y2VlZsNjYrUk11V0pMem5uLzJrTzJtU1MvL2Y3NExQdkdoSFR0ck0yTVA5bWNjOTYvZHNDMVhQaTNUMlhwRnlkbjUyK2JNblJhZStaK1lsVkdudG1XSlAzREh1KzQ4TndreVpVUExUamsvcDdyWU85UGtxMlBETXZTTHoyNzM2a2RPZmZqcXpKcWR1dGg2MzZ1ZlljVzdsemVmTWhqR3VqNTMzZVk0cDdYM2pCL1VXb2FlZzk1VEJ3ZkJDc0FlSWtyaXVLdUpHT3JYUWRIU1pIc1dONmN4LzcyNU14NjY2YitseGZkTkMxdGF4dHk4ZmNmUzIxamtkOThlR2FXZkc1S3pyMStWZjgycTI4Zm0xZC9iVm1LN3VUKzk1MlNSejh6TmVmZHZLSi8vZWI3aCtlMVAxNlNvamg4bTYxckc3UDRNMVB5NnI5YmxwSG50R1hYaXNZanFtWFZiV056d1plZVNtMURieFo4ZEVZZXZuRmFMdjdlNDBtUzEzenppZjFDUlpKRDd1KzVEdlQrUFZiODMzRzU0TmFuVXR2VW13VWZtNUdIYjVxV1MzN3cySURyUHBSREhkTkF6ditoSE9xWU9ENElWZ0R3MHJjblZIMjNxbFVNRG0rcmRnR0hjdWRyK25vcktqVkZabjl3YldaYzFSZXNPcmZXWmUyZG8zUEo5eDVMODRTK3lTeE91V1pqSHZyd2pQMUN3Y3YrNG5mOWsxMmNldTJHUEh6ajlQM2FQK1h0RzFNM3RHZEFiZGJVRjBrbGFWdmZrTEd2M0ptUlo3Y2RVUzFudm5kZG1zYjJyWjk1OWFiYzl6OVBUZEZiU2FXbU9PQ3hIMngvUitxczY5YW1hWHpmZm1lOWRWUG12N2R2djEzYmF3ZFU5NkVjN0pqMk9OejVaM0FUckFEZ0JMRmd3WUpycWwzRDhhNmxwZVc0RGxaWDNMTW8zYTIxV2ZTSjZWbDEyOWhNdS9LWjFEVDBwbTE5UTFJazg5NTY1dlBlMDl1MTk0TjkwL2pPdlYrUDYwcDNXODErSC95SFR1bm8vL3B3YlRaUDZFekxqU3V6OUl1VHMveWZ4bWZPaDlka3pOeGRBNjZsY2N6ZTJRenJoL2NrUlZKMFYxSnBPSEN3T3RqK2psVFR1TDM3clJ1NmQ3K0hxN3VtL3NCMTdldGd4OVMvNzhPY2Z3WTN3UW9BWUJCcEd0ZVY4ejYxSXI5NHkxbDUvTzhtNWF6cjFxVnhkSGVTNVBLZkxFN3p4TTZEdnJkN1YyMy9QVHk3VmpXbGFYelgvajFFbGIxZkQ2VE5LYS9ma3BOZnV6Vkx2elE1di9uQXpMenU1NDhPdUpZWDRrRDdPMXBlekxyM09OajVyM2syVFBhMDEvU3Y3OXBWKzZMVXdJdkhySUFBQUlOTS9mQ2V6UG5JNml6L3AvSFo5dGlRTkUvb3pKaVdYVm44MlNuWnZhRWhSVThsTzU1c3p1WUhodS8zdnFWZm1aenUxdHJzV3RXVVpkK1lrR24vK1ptRDd1TndiZTUrdWlGYkZnMUxLc25RcVIxOTA0QVhoMy9mZ0k1dlJOOXd4QzJMaHFaelI5MGg5emZROXgvTzBhajdjQTUyL29mTmFFL2RrSjZzdVdOTWtxU25veWJMdnpPKzlERnhiUG11QUFBTVFoTXYycDdKcjl1YVJaK2Nub3YvNmZHYy8ra1ZlZVNXcWZuRlZXZWx0NnVTNGJOMjU2enIxdTMzbnRGelduUDNHODlPVDBjbFUxNi9KYWYvK2RPSDNNZWgydXp0cVdUUko2ZWxiVjFqaGt6dVRNdE5LNVBLNGQ4M0VNT210MmY2bXpmbnZ1dE9TZjJ3M3J6dTU0OGNjbjhEZWY5QWxLMzdjQTUyL21zYmU5Tnk4OG9zL3V5VXJQemh1RFNONjh5a1M3ZG4wLzBqU2g4VHg0NUJuUUR3RXRmUzBsSWt5WUlGQy96ZVA0dzk1K3FsTnBYMWdhYno1dGc1a2M3L1haZlBUc2VXK3RUVzFrNTY4TUVIMTFlN25tUEpVRUFBQUlDU0JDc0FBSUNTM0dNRkFQQVNOMnAyNjB0dWVPTmc0dnlmR1BSWUFRQUFsQ1JZQVFBQWxDUllBUUFBbENSWUFRQUFsQ1JZQVFBQWxDUllBUUFBbENSWUFRQUFsQ1JZQVFBQWxDUllBUUFBbENSWUFRQUFsQ1JZQVFBQWxDUllBUUFBbENSWUFRQUFsQ1JZQVFBQWxDUllBUUFBbENSWUFRQUFsQ1JZQVFBQWxDUllBUUFBbENSWUFRQUFsQ1JZQVFBQWxDUllBUUFBbENSWUFRQUFsQ1JZQVFBQWxDUllBUUFBbENSWUFRQUFsQ1JZQVFBQWxGUlg3UUlBQUk0MzgvL2l0R3FYQUlOU3g1YjZhcGRRTllJVkFNQ3ppcUxZVXFsVVJtOTZZSGkxUzRGQnJhYW1wcTNhTlJ4cmdoVUF3TE42ZW5yT3JLMnRuVlB0T21Bd3E2dXJlK0wrKysvZlVlMDZqalhCQ2dEZ1dZODg4c2pHSlA5ZTdUcUF3Y2ZrRlF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YVlZic0FnT1BaM0xsejc2OVVLcStzZGgwY1dGRVU4eFl1WEhocHRlc0FBRDFXQUljZ1ZCM2ZLcFhLSmRXdUFRQVNQVllBQTNMbFF3dXFYUUxQY2Z0NUxkVXVBUUQ2NmJFQ0FBQW9TYkFDQUFBb1NiQUNBQUFvU2JBQ0FBQW9TYkFDQUFBb1NiQUNBQUFvU2JBQ0FBQW9TYkFDQUFBb1NiQUNBQUFvU2JBQ0FBQW9TYkFDQUFBb1NiQUNBQUFvU2JBQ0FBQW9TYkFDQUFBb1NiQUNBQUFvU2JBQ0FBQW9TYkFDQUFBb1NiQUNBQUFvU2JBQ0FBQW9TYkFDQUFBb1NiQUNBQUFvU2JBQ0FBQW9TYkFDQUFBb1NiQUNBQUFvU2JBQ0FBQW9TYkFDQUFBb1NiQUNBQUFvU2JBQ0FBQW9TYkFDQUFBb1NiQUNBQUFvU2JBQ0FBQW9TYkFDT0VhMlBqbzB0NS9Yc3QrL1gvenBXVWYwM3U2Mm8zZlozdE5tYitlQjI5eDMvZTROOWJuN2pXZW42RDFxdXdlQWw1UzZhaGNBY0tLNTRwNUZxUnN5dUJKSzg0U3VYUGFqSmRVdUF3Q09XM3FzQUFBQVN0SmpCY2VSdDd6bExiWExseSsvTXNuUWF0ZkNzYlgxMGFHNTU5b3pjdUhmUHBXbFg1eWNuYjl0eXRCcDdabjdpVlVaZVdaYi8zWmJGZzdMa2k5TVNldTZ4b3g3eFk3TS9lU3FOSXpzVHBMMGR0Wmt5YTJUcys2bm85TFRWWk9KRjIzUG5JK3NUdjJ3bmlSSjU0NjZQSHpqdEd5OGQwUWFSbmRuK2hzMzcxZkRvZGJ2cWUrS2V4Wmw1L0xtdzliYXVhMHVpMjZjbG8yL0hwR21zZDJaL3FiTmVleC9uNXczekYrVW1vYWozbHRYZWN0YjNsS3phZE9teXM2ZE95dnQ3ZTJWY2VQRzFYUjBkRlE2T3pzclhWMWRsZUhEaDlkMGQzZFh1cnU3S3owOVBaWG01dWFhbnA2ZVNrOVBUNlczdDdmUzBOQlEwOXZiVzluenI2ZW5wNmF4c2ZHQXkwVlJWSHA2ZW1ycTYrc3JSVkVjY0xrb2lrcHRiVzNOMFZwT1VxbXBxZGx2dWJlM3Q2YTJ0clovdVNpS21wcWFtb010QS9BaUU2emdPTEo4K2ZMWEpybXQyblZRUGF0dUc1c0x2dlJVYWh0NnMrQ2pNL0x3amROeThmY2U3MSsvK3ZheGVmWFhscVhvVHU1LzN5bDU5RE5UYzk3Tks1SWtpMjZhbHJhMURibjQrNCtsdHJISWJ6NDhNMHMrTnlYblhyK3FiLzMxMDlQZFdwUExidThiMHZlYkQ4N2NiOStIVzM4a3RTNjhmbnA2ZHRma3RUOWVraFRKZ3grWWRYUk8wQUcwdExUMExsKyt2SCs1c2JFeE8zYnM2Rit1cTZ2TDd0MjcrNWRyYW1yUzBkSFJ2MXlwVk5MVjFiWGZjbDFkWFhwNmVnNjRuQ1MxdGJYcDdlMDk2SEtsVWptcXkwbWV0MXhUVTVPaUtQWjd6NkdXayt5M0FNRFJKVmpCOFdYY1BsOS90MnBWc0srM0hlMEc3M3pOdWYxZnozcnJ4cHp6L3JYOXkyZStkMTJheHZaOXlKOTU5YWJjOXo5UFRkRzd0OFBoWlgveHV6U083bHQvNmpzMjVPR2JwaWRKT3JmV1plMmRvM1BKOXg1TDg0Uys5YWRjc3pFUGZYaEd6cjErVlRxMjFHWDlyMDdLUmQ5NXZMLzkwOSsxUHZlOTk5UWtPZXo2QXpsWXJWM2JhN1BoLzUyVWk3Njl0NjB6L3Z6cDNQYy9EdDdXVVZEczg2OTNvTXRGVVJTVlN1V2d5NVZLcFNpSzRraVgrL2Z4M09XQjdQTklsd2RTVTI5dmIxRlRVM1AvaTNYeUFSQ3M0SGoxM1FVTEZseFQ3U0pJV2xwYWpucXdPdFRrRlkxajl2YWMxQS92U1lxazZONGJySnJHZCs3emRWZTYyMnBTOUZiU3RyNGhLWko1YnozemVXMzJkbFd5ZTBORGttVG90TDA5Tlh1R0NDWTU3UG9qcWJWdC9iTnRUZS9ZZi8yTFpNR0NCWWE2QVZCMWdoWEFJTks5cTdZL2xPMWExWlRtQ1YycDFCUnBITjEzbjlYbFAxbWM1b21kejN2Zm5wRFV2ckcrLyt2ZEcrb0h2UDVJSE0yMkFHQ3dNQ3Nnd0NDeTlDdVQwOTFhbTEycm1yTHNHeE15N2NxK0NTYWFKM1JtVE11dUxQN3NsT3plMEpDaXA1SWRUelpuOHdQRGt5UkRwM1prK0t6MlBQYmx5ZW5jVVplMmRRMVovdTBKL2UwZWJ2MlJHRHExSThOUDJiMVBXNDE1NnRzVHl4ODhBQnpIOUZnQkhHUDczbU9WSksrZjkvQ0EzenQ2ZG12Ky9ZL1BUbTluSlZQL2FFdE9lOWY2L25YbmYzcEZIcmxsYW41eDFWbnA3YXBrK0t6ZE9ldTZkWHZYMy9MYkxMeGhSbjUyK2V5TU9HMTNabHkxS1Z1WERCM3craU54L3FkWFpOSDEwL096UCt4cmEvcWJOMmZia21tcDFKay9BWUNYSnVQUzRUalMwdEp5VFpMdnhEMVd4NDJXbHBZaVNhNThhRUcxU3huVTF2eDRUQjcvdTBtNS9NN0ZSNjNOMjg5clNlSWVLd0NPRDRZQ0FuRFVQZjBmSTlPMnJqRkZUeVZiRncvTkUxK2JsR2wvL0V5MXl3S0FGNDJoZ0FBY2RidFdOZVhSdjVtYXpxMTFhUnpibGFsdmVDYW43ek5zRVFCZWFnUXJBSTY2MC83citwejJYd1VwQUU0Y2hnSUNBQUNVSkZnQkFBQ1VKRmdCQUFDVUpGZ0JBQUNVSkZnQkFBQ1VKRmdCQUFDVUpGZ0JBQUNVSkZnQkFBQ1VKRmdCQUFDVUpGZ0JBQUNVSkZnQkFBQ1VKRmdCQUFDVUpGZ0JBQUNVSkZnQkFBQ1VKRmdCQUFDVUpGZ0JBQUNVSkZnQkFBQ1VKRmdCQUFDVUpGZ0JBQUNVSkZnQkFBQ1VKRmdCQUFDVUpGZ0JBQUNVSkZnQkFBQ1VKRmdCQUFDVUpGZ0JBQUNVSkZnQkFBQ1VKRmdCQUFDVUpGZ0JBQUNVVkZmdEFnQUdnOXZQYTZsMkNRREFjVXlQRmNBaEZFVXhyOW8xY0hCRlVUeFE3Um9BSU5GakJYQklDeGN1dkxUYU5RQUF4ejg5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VUpWZ0FBQUNVSlZnQUFBQ1VKVmdBQUFDWFZWYnVBTXViT25YdC9wVko1WmJYckdPU0tKTzljc0dEQlAxYTdFQUFBR0t3R2RZK1ZVSFZVVkpKOG85cEZBQURBWURhb2U2ejIrTzhQVmFwZHdxRDB4SStUZVRjVUtZcmlXOVd1QlFBQUJyTkIzV01GQUFCd1BCQ3NBQUFBU2hLc0FBQUFTaEtzQUFBQVNoS3NBQUFBU2hLc0FBQUFTaEtzQUFBQVNoS3NBQUFBU2hLc0FBQUFTaEtzQUFBQVNoS3NBQUFBU2hLc0FBQUFTaEtzQUFBQVNoS3NBQUFBU2hLc0FBQUFTaEtzQUFBQVNoS3NBQUFBU2hLc0FBQUFTaEtzQUFBQVNoS3NBQUFBU2hLc0FBQUFTaEtzQUFBQVNoS3NBQUFBU2hLc0FBQUFTaEtzQUFBQVNoS3NBQUFBU2hLc0FBQUFTaEtzQUFBQVNoS3NBQUFBU2hLc0FBQUFTaEtzQUFBQVNoS3NBQUFBU2hLc0FBQUFTaEtzQUFBQVNoS3NBQUFBU2hLc0FBQUFTaEtzQUFBQVNxcXJkZ0VBQU1lTHVYUG4zbCtwVkY1WjdUcGdrSHRreElnUkY4eWJONis5Mm9VY1MzcXNBQUNlSlZUQlVURm4rL2J0RTZwZHhMR214d29BNERtdWZHaEJ0VXVBUWVtdXkyZW5ZMHQ5NnVycU9xcGR5N0VtV0FFY2dtRkJ4N2VpS09ZdFhMancwbXJYQVFDR0FnSWNnbEIxZkt0VUtwZFV1d1lBU1BSWUFReUlZVUhIbjl2UGE2bDJDUURRVDQ4VkFBQkFTWUlWQUFCQVNZSVZBQUJBU1lJVkFBQkFTWUlWQUFCQVNZSVZBQUJBU1lJVkFBQkFTWUlWQUFCQVNZSVZBQUJBU1lJVkFBQkFTWUlWQUFCQVNZSVZBQUJBU1lJVkFBQkFTWUlWQUFCQVNZSVZBQUJBU1hYVkxnQUFnUDMxZGxXeTR2dmpzK2JPMFdsZDFaaWl0NUxtU1owNS8xTXJjdExMMnFwZEhzZWhOWGVNeVJOZm01amRUemZrelBmK0xxZStZME8xU3pyaENGWUFBTWVSbnZhYXpQL0xVMU1VbGN4Ky81cU1tdDJXM3U1S3RqNDZOTFhOUGRVdTc2QmFWemZtdnV0T3phVS9lQ3cxRGIzVkx1ZUVzbnQ5UXhaOVluck8rMThyTXZHU2JTbDZLdFV1NllRa1dBRUFIRWNlKzhySjZlbW95V3YrOFluVU5CUkprcHFHWk53Rk82cGMyYUYxYnE5TDYrckdhcGR4UW1yZlhKK2lONWw0OGZiVTFCZEpmVkh0a2s1SWdoVUF3SEdpdDd1UzFmODJOaTAzcnVnUFZRZmNycXVTSjc4K0tXdnVISjJPVGZWcEhOT1ZhVzk2SnFlL2MzMHFOVVcyUGpvMDkxeDdSaTc4MjZleTlJdVRzL08zVFJrNnJUMXpQN0VxSTg5c3kzM3ZQVFdOWTdzeTk0WlYvVzNPLzh0VE0zeG1lODc1cTdYcDdhekprbHNuWjkxUFI2V25xeVlUTDlxZU9SOVpuZnBoUGYxdG4zdjlxaXk5ZFhLbVhMRWw1N3gvYmU2NTlvd2t5UjBYbnBza3VmS2hCUWVzZmZNRHc3UGsxaW5adWJ3cFRlTzdNdWNqcXpQK3dnT0h4dDkrZjN5V2ZXTkN1bmJXWnNhZmJNNDU3MS9iZC95SHFDOUpPcmZWWmRHTjA3THgxeVBTT0tZNzA5KzRPWS8vM2NsNXcveEYyZjVFYys2NTlveGNjYytpMUEzcDYxbmJjMHh2bUw4b05RMjlBenIrZzUzYkpDbDZrK1hmbnBDVnQ0MU4rNGFHTkk3cHppcyt0endqejJ3N2JPMUgrcjFPa252ZU1iQnp6NHZMNUJVQUFNZUoxdFdONlc2cnlhalpoNzZQNnVHYnArWHBlU2ZsZ3M4dnp4WDNMc3I1dDZ6STZuOGRreWUrT25HLzdWYmROallYZk9tcHZPNW5qMlRJeE00OGZPTzBKTW5VSzUvSitua2owOXZWTjJTczQ1bjZiSDV3ZUthL2VYT1NaTkZOMDdMOThlWmMvUDNIY3ZrZGk5T3h0UzVMUGpkbHY3WTMzejg4ci8zeGtweng3cWVUSksvNTVoTkpramZNWDNUSUQvWmRyYlY1K1VkWDVZcDdIczdFUzdibGtVOU5PL0M1V051WXhaK1prdk51V3BuL2RQZWptZkw2TGYzckRsZmZ3bzlQVC9mTzJseCt4NUs4NXB0UFpPUDhFWWM4bjg4MWtPTS8yTGxOa2lWZm1KS1Z0NDFOeTQycmNzVzlpL0txcnl4TDQ4anVBYmU5cjRGOHJ3ZDY3bmx4Q1ZZQUFNZUozcTYrajJhVnVvUDNWblZ1cTh1YU84Yms1WCs5SmlOTzM1MmF1aUtqNXJUbWpIYy9uVlczamR0djJ6UGZ1eTVOWTd0U1A2SW5NNi9lbE8xUERrblJXOG1rUzdZbFNYL2dXSGZYcUl5YTNaYmhwN1NuYzJ0ZDF0NDVPbk0rdENiTkU3clNNTEk3cDF5ek1iKzdlK1IrYloveTlvMnBHOXB6MEo2V2c1bDA2YllNbjlXZUhjdWJVaitzSjIzckd0TGIvZng3Z21ycWk2U1N0SzF2U04yUW5vdzh1eTlzSHE2K2ppMTEyWER2U1RucmZldlNPS1lyVFdPN2N2cTcxZys0dm9FZS84SE9iZGZPMnF6NHdiaWMrL0hWR2YzeVhhbXBLeko4Vm51YUozVU91TzMrV283Z2UwMzFHUW9JQUhDY2FKN1VtVlNTSFU4MVoreDVPdys0VGR2VERVbVJESisxZTcvWGgwM3JTTWVXdWhUN3pCdlJPS2FyLyt2NjRUMUprUlRkbGRRMDlHYnk2N2JrZHo4YmxZa1hiYy9hbjQ3T3pEL2IxTmYrK3I3MjU3MzF6T2Z0ZTA4UFY1SU1uZEx4Z283eHNTK2ZuTlczajgyb09hMnBiWHkyMk41S2t2M0RaUE9FenJUY3VESkx2emc1eS85cGZPWjhlRTNHek4xMTJQcDJiMmpvcTIvYTN2cU9KUHdOOVBnUGRtN2IxaldtNktua3BET2UzK3Q0dUxacm5uTnYxRUMrMXhYZEpNY053UW9BNERqUk1LSTc0eTdZa2VYZkduL1FZTlUwcnU4RC9hNVZUUmwxVG12LzY2MXJHOU04b1d2QUg3U25YcmtsODk5OWFuWTgyWnpXTlkwNStmS3RTWkxHMFgxRDFpNy95ZUkwVCt3OGVBT1ZJNThnb1hWdFk1WjljMkl1L1plbEdUNnJQUnZuajhpNnUwWWRkUHNwcjkrU2sxKzdOVXUvTkRtLytjRE12Tzduang2MnZ2cmhmU0dxWTNOOWY2QnEzMWpmdjM3UHZXczk3VFg5OTFoMTdhcnRYei9nNHorSWhsRjkzNS9XMVkzOXZXd3Z0TzJqOWIzbTJEaGh2eDI3TmlULzhiRWkzM3B0a2ErOW9zZy9YbHprTjM5LzlHWlEyYjQ2K2ZrSGluenowaUwvY0dHUk85NWRaTWU2bzlZOEFQQVNOZWVEYTdKMXlkQTgrSUZaMmZGVWM0cWVTcnAyMU9icFg0enNtL0JoYkZjbVhiWXREOTg4TFR1VzlhM2Z1bmhvSHYvN1NUbmw3UU4vZHRHb3MxdlRQTEVyajM1bWFxYThma3QvNzFIemhNNk1hZG1WeForZGt0MGJHbEwwVkxManllWnNmbUQ0SWR1ckg5RVhZcllzR3ByT0hRZisyMzN4N0pDLzNVODNwR3RIYlZiODg4R0hzKzErdWlGYkZnMUxLc25RcVIzcDdheEppc1BYTjNSS1I0YWYwcDZsWHo0NVhUdHEwN2F1SVU5OVowSi91OE5tdEtkdVNFL1czREVtU2RMVFVaUGwzeG5mdi82Rkh2L2U5M2RsNGtYYis3NC9UL1o5ZjdZLzBaeTJkWTFIM1BiUitsNXpiSnlRUFZhOTNjbnRmMTVrNXFYSlczNVFTZE5KeWZZMXljN2ZIYjE5clB4bGN2TDVsVnowMGI3OS9lS0dJdi94MFNKdi9FZlBGUUFBRG03b3RJNWMvTjNIODhUWEp1Vys5NTZham1mcVV0dmNtNU5PMzUyWGYyeDFrcVRsa3l2ejJGZE96dnozbkpyT2JYVVpPcVV6cDEyN0lUT3UyblJFKzVwMjVUTlpjdXZrelA3QW12MWVQLy9USy9MSUxWUHppNnZPU205WEpjTm43YzVaMXgzNkw4VERwcmRuK3BzMzU3N3JUa245c042ODd1ZVBQSCtiR2UyWmRmWEdQUGhYczlJMHZpc3pyOTZVRGZlZWRNRDJlbnNxV2ZUSmFXbGIxNWdoa3p2VGN0UEtwREt3K3M2LzViZFplTU9NM1BXSGN6TDhsTjJaK1paTjJmcm8wQ1JKYldOdldtNWVtY1dmblpLVlB4eVhwbkdkbVhUcDlteTZmKzhFRnkvaytQZlZjdlBLTFAzaXlmbjFYNTZXN3RiYURKdlJudk51WHZHQzJqNWEzMnRlZklQNlUzNUxTMHVSSlAvOW9TTTdqR2VlU0g3NFg0cTgvZWVWTkk5K1VVcDczcGpYZGZjbmQ3eW55UC8zUU9XNDZiWjk0c2ZKdkJ1S0ZFWHhyWVVMRjE1YjdYcElXbHBhcmtueW5TVGZYYkJnd1RYVnJvZTkxeG16TEIxL2JqK3ZKVW15WU1HQ1FmMjdqT09Mbi9tWHB1ZE9wODZMNTY3TFo2ZGpTMzFxYTJzblBmamdnd09mTmVRbDRJVHNzUm8yS2FsclN1Ny9VcEhmKzBBbDlVT2V2MDFQWjNMZnJVV1cvVFRwNlVwbVhKUzg1aU9WTkF6clc5KytMZm5salVYVy9Eb1pNaVo1MlJzcmVmRHZpcnhyZmlXMURjKy9rYkJ0UzlJOGF1L3JpNytmTFB4R2tZNmR5Vmwva3J6Ni9aV2pzbDhBQU9EWU8wNzZUbzZ0eGhISjVaK3VaTld2a3U5ZFdXVGhONUt1NTB6YzhxdWJpbXgrUEhuTDl5dDUyeDJWN042YS9QcHplKy9CK3NYSGkzVHVUUDdMSFpXODhadVZySmwvaUlmNGRTZVBmcmZJV1gvU3Q3eGpiWEx2WjRyOHdVMlZ2T1B1U2s1Ny9kNC90aDdOL1FJQUFNZkdDUm1za21UYTd5ZHYvYmRLenI0cVdmVHRJdi8zcWlMUFBObTNybjFyOHVTZHllOS9xSktoRTVLbWtjbWNheXBaY1hmZit0MWJrdFgzSnE5Nlh5VkR4aVJEeGlZdDd6cjRTSlI3UGxXa1VwUE0vVzk5MjlUVUo2a2t1OVluOVVPU2NXZS9PUHNGQUNBWk5iczFWejYwd0RCQVhsUW41RkRBUFJxR0orZS91NUxaL3lYNStZZUszUDJSSW4vNncwcDJyazlTSkQ5ODYvTjdnM3E3K21ZVVRKS1Q5bmxRK0o2aGVzODEvd3RGbmw2WS9QRS83QjJxTjJ4QzhnYzNWbkwvRjRzODhrL0o3Mys0a2tsemMxVDNDd0FBSERzbmRMRGFvM0ZFTXZlL1ZuTEhYeFFwZXRNL29jWGJmbExKc0lrSDJQN1pHVEhiTnU4Tk5xMGJuNy9kQTE4cHN2ci9KVmQrN2ZtVFpKejIrbDMvZmg4QUFDQUFTVVJCVk9TVTExWnkzNWVLL1B3RCswK2tVWGEvQUFEQXNYVkNEZ1Y4WmxueTBOZjdualhWMjVPMFBaTTgvcTlGSnIreWIzS0pZUk9TU1MzSnJ6OWJaTmVHdm0yZWVUSlo5MERmKzBkTVNVYWRrdHovNVNJZE81S2Q2NUpIdnJOL0w5TnZ2bHBrNVMrVEs3OWV5WkN4Kys5LzU5UEora1ZKS3NsSlV5dnA2VXhTSEozOUFvUFQxa2VINXZield2Yjc5NHMvUGF2cTlmUjJucEMvSnVBbFk4L1BjbmZiQy85WmZpRnQ3TjVRbjd2ZmVIYUtRVER5YnMwZFkvTHZWNTZkSDc5aWJoNzczeWUvYUhXL2tPdnFZRHFQbktBOVZvMGprcWNmS3ZMbzk1TE9YWDJ6NjAxN1RmSjdIOXg3djlMbG42N2svOTNTZCs5VlQxY3llbGJ5cXV2MldYOUxKYis0b2NpMy83REk2Rk9Tczk5U3lZWkg5NGFjaDc3VzkvKzNMOTgvK0x4cmZpVkZUL0xMVC9ZOU1IajQ1T1FQYnFyMFQzeGZkci9BNEhiRlBZdFNOOFJ2VUdCd2E1N1FsY3QrdEdUQTI3ZXVic3g5MTUyYVMzL3cyREc5RDJyMytvWXMrc1QwblBlL1ZtVGlKZHRTOUZSeTVudU80b05OU3pyUzgwaDFuWkRCYXRpRTVBMS9mK2hKSDVwSEo1Zi96Y0czR1RVcmVmTzM5NjdmOE9qKzZ3LzFiSzBSVTVJL3UrM0E2OHZ1RndCZ3NPbmNYcGZXMVkzSGZML3RtK3RUOUNZVEw5NmVtdm9pcWZmSGFsNjRFekpZQVF3bWV4NXNlZUhmUHBXbFg1eWNuYjl0eXRCcDdabjdpVlVaZVdiZnN5S0szbVQ1dHlkazVXMWowNzZoSVkxanV2T0t6eTNQeURQYjB0dFZ5Wk5mbjVRMWQ0NU94NmI2Tkk3cHlyUTNQWlBUMzdrK2xacStEeEdkTytyeThJM1RzdkhlRVdrWTNaM3BiOXk4WHcyOW5UVlpjdXZrclB2cHFQUjAxV1RpUmRzejV5T3JVeitzcDcrK2M2OWZsYVczVHM2VUs3YmtuUGV2UGVibkNRYXIzMzUvZkpaOVkwSzZkdFpteHA5c3ptbi9iWDErZnNYc3ZPSnp2ODJFMzl1ZUpPbHByOGxkZnpnNzUzOTZSZXFIOWVTZWE4L0kzQnRXWmVtWFQwNmxrclRjdURMYmx6Vm4yVDlNVEtXdXlNcy90am9UTDlyZXY0OHRDNGRseVJlbXBIVmRZOGE5WWtmbWZuSlZHa1oySjhtQXJoR0hxdmRBUCs5N3JndFgzTE1vTzVjM0gvWWFkcysxWnlSSjdyanczQ1I3SDlCOHBMVWx5ZVlIaG1mSnJWT3ljM2xUbXNaM1pjNUhWbWY4aFRzT3VPMDk3OWgvdjYvNTVoUDlkYS85eVpnOC9yZVRjdG0vTFVuOWlKNXNXVFFzOS8yUFUzUEo5eC9Ma01rZGg3d3VKb2Uvcmc3a3ZPNTdIdmVNWnRqemNQUTltaWQxNXZJN0Z2ZWRyOFBVeEl0THNDTEozaWZOYzl4NFcwdEx5OXVxWFFUSGwxVzNqYzBGWDNvcXRRMjlXZkRSR1huNHhtbTUrSHVQSjBtV2ZHRksxdi95cExUY3VDb2p6MjVONityRzFEWDMvUkorK09acDJiWjBTQzc0L1BJTW05V2U3VXVINURjZm1wbWlPM25aWHp5ZEpGbDAvZlIwdDlia3N0djdocHo4NW9Nejk5djNvcHVtcFcxdFF5NysvbU9wYlN6eW13L1B6SkxQVGNtNTE2L3EzMmJ6L2NQejJoOHZTWEdNcnlhdVh3eG1yV3Nicy9nelUvTHF2MXVXa2VlMFpkZUt4alNPN3M2a1M3ZGw3WjJqKzRQVjAzZVBUTVBJN294LzFZNXNYVHcwU2JManFhWmM5cU1sZWZUVDAvTFFYOC9NcEV1MzViVS9XWndsWDVpU0paK2ZzbCt3V24zNzJMejZhOHRTZENmM3YrK1VQUHFacVRudjVoVkpCbmFOT0ZTOUEzV29hOWllUVBPRytZdjJHd3A0SkxYdDBkVmFtNWQvZEZWR25OcWVwVjgrT1k5OGFscGVlL3ZpQTI3NzNQMXVmWFJvLzdvWlYyM0sycCtPenBQL01DbG52Vzl0SHYyYnFUbnpQZXN5WkhKSGtzTmZGdzkzWFgyaDUzVlA2R3pmV0o5ZnZ1MWxPZmRqcS92WERlUmF6WXZIWGNsSHlZVFpmY1AvOWt5cC9sTGZML0RpdVBNMTUvWlBYckg0czFQMlczZm1lOWVsYVd4WDZrZjBaT2JWbTdMOXlTRXBlaXZwMmxtYkZUOFlsM00vdmpxalg3NHJOWFZGaHM5cVQvT2t6blJ1cTh1YU84Yms1WCs5SmlOTzM1MmF1aUtqNXJUbWpIYy9uVlczalV1U2RHeXB5L3BmblpTejN0ZlhmdFBZcnB6K3J2WDkrKzNjV3BlMWQ0N09uQSt0U2ZPRXJqU003TTRwMTJ6TTcrNGV1Vjk5cDd4OVkrcUc5dmpMS0J5Qm12b2lxU1J0Nnh0U042UW5JOC91NjhHWmNkV21ySjkzVXJyYmFwTWtxMzg4SmpQZXZMbi9udXdrbWZsbm0xSTNwRGRUcm5nbUhWdnFjdXExNjFNM3BEZVRYN2MxcldzYVUvVHMzZmhsZi9HN05JN3VTdFA0cnB6NmpnM1o4S3VUa21SQTE0aUIxRHNRQjd1R0hjeVIxcmJIcEV1M1pmaXM5dXhZM3BUNllUMXBXOWVRM3U0WDhOelBTdkx5ajY3S3FuOGRtOGUrTWpsMVEzc3k4ODgyOWRWMm1Pdmk0YTZyejNXazU3VzN1NUlIUHpnckV5L2FubkVYN0JoUVRiejQ5Rml4eDNlclhRQkpVUlF6SzVYS3F5dVZ5cDBQUGZUUUgxVzdIbzU5YjhpaEpxOW9ITlBWLzNYOThKNmtTSXJ1U3RyVzlYMkFPdW1NNS84aWJudTZJU21TNGJOMjcvZjZzR2tkNmRoU2w2STMyYjJoN3k4elE2ZDE3RzEvbjNEVXRyNnZqWGx2UGZONTdmZDI3ZjJ3TW5SS3gvUFdId3NMRml6d3BIU09tbVA5TTk4OG9UTXRONjdNMGk5T3p2Si9HcDg1SDE2VE1YTjNaY3g1dXpKa1VtZWUvbytSR1h2ZXpteDVlR2pPLzlTSy9kNjdaeWpmbm10RzA5aSs1ZHJHdnVWOWcxWFQrTTU5dnU1S2QxdE5pdDdLZ0s0UkE2bDNJQTUyRGFzMEhQaVVENlMyeWdHNkNCNzc4c2xaZmZ2WWpKclQybjh1MGx0SmN1VGYydUd6MmpQcHNxMTU2bHNUOG50ZmY3SS8yQjd1dW5pNDYrcHpIZWw1WGZ6WktXbmYwSkFMdi9KVS8ydUhxNm5HL1dNdk9zR0tKTW1DQlF1dXFYWU5KQzB0TGRja2VYVlJGRnVyWFF1RFI4T292ZzhycmFzYm4vZFh6cVp4ZmV0MnJXcktxSE5hKzE5dlhkdVk1Z2xkcWRUcy9XWGZ2ckcrLyt2ZEcrcjd0MjBjM2ZkaDdmS2ZMRTd6eEwwZnpwNm40cGMydkJCVFhyOGxKNzkyYTVaK2FYSis4NEdaZWQzUCsyYW1tbjdWNXF6NXllaTBQZDJRU1grd1BRMmp1bC93UHJwMzFmWUhzRjJybXA3OStTOEdkSTBZYUwxSDJ3dXByWFZ0WTVaOWMySXUvWmVsR1Q2clBSdm5qOGk2dTBhOTRCcGExelptd3k5UHlxVEx0bVhaTnlabVRFdGZrRG5jZGZGdzE5VURHZWg1WGZ1VDBWbjVMK055d1plV3AyN28zckEyNEdzMUx4cERBYXRndzZQSlY4OHIrcDVmTmNCdHV3YmUwdzZjWUpvbmRHWGlSZHZ6OE0zVHN1UEo1aFE5bFd4L29qbHQ2eHJUTkxZcmt5N2IxcmR1V2QrNnJZdUg1dkcvbjVSVDNyNGhTVEowYWtlR3oyclBZMStlbk00ZGRXbGIxNURsMzU2d1QvdWRHZE95SzRzL095VzdOelNrNktsa3g1UE4yZnpBOEdvZE1yeGs3SDY2SVZzV0RVc3FmVCtMdlowMS9SMHJVLy9vbVd4YlBEU3IvMjFNWnZ6SnBsTDdXZnFWeWVsdXJjMnVWVTFaOW8wSm1YWmwzMFFLQTdsR0RMVGVNdXBIOUFXRUxZdUdwbk5IM1F1cUxlbnJBZHRUWjllTzJxejQ1NE1QR1R5Y29yZVNCUitia1JsL3VpbHpyMStWN1U4MlovV1B4aVE1L0hYeGNOZlY1eHJvZWQzeFpITWV2bmxhcHI3aG1mNzc3L1p3cmE0K1BWWUF4NUU3WDNQdWZzdXZuL2Z3Z043WGN2UEtMUDNpeWZuMVg1Nlc3dGJhREp2UjNuOWplc3NuVitheHI1eWMrZTg1TlozYjZqSjBTbWRPdTNaRFpseTE5NFBhK2JmOE5ndHZtSkdmWFQ0N0kwN2JuUmxYYmNyV0pYdHY0ajcvMHl2eXlDMVQ4NHVyemtwdlZ5WERaKzNPV2RldE93cEhEQ2UyM3A1S0ZuMXlXdHJXTldiSTVNNjAzTFN5ZjdoWi9mQ2VUTHgwVzdZL05pUmpXZ1kyM081Z1JzOXV6Yi8vOGRucDdheGs2aDl0eVduNzNPOHprR3ZFUU9vdFk5ajA5a3gvOCtiY2Q5MHBxUi9XbTlmOS9KRWpyaTFKaHMxb3o2eXJOK2JCdjVxVnB2RmRtWG4xcG15NDk2UVhWTk95ZjV5UWptZnFjdm83TjZTbW9UZG5YN2N1ajN4NmFzWmR1RFBORXpvUGUxMDgzSFYxWHdNOXJ3LysxYXowZE5Sa3pSMWpzdWFPTWYydjc1blF3clc2dWdiMXVQUTk0NkFQOWN5bzQ5R0dSNU1mWFZ2a1hmTVBQK25Fbm0zLzJ6MlYxQTg1dW5VODhlTmszZzFGaXFMNDFzS0ZDNjg5dXEzelFqdzdGUEE3U2I1cmVPYnhZYzkxWnM4dkxZNGZlNlljZG84VlI5UHg5ak0vNytvek0vMk5telB6Nm5JOVZuQ3MzSFg1N0hSc3FVOXRiZTJrQng5ODhPQXpkcndFNmJGNmpqMUI1cEliS25uZ3kzMHp0UHpCalpVOHN5eFo4QTlGYXVxU2l6OVd5ZlNMK3JidjdVb2UrbnFSWlhjbXJadVNJV09TbDcycGtwWjM3cjJoc21OSDhzc2JpNnk1dCs4QndDOTc0LzZmQVhvNmsvdHVMYkxzcDBsUFZ6TGpvdVExSDZta1lkZ3hQbmdBNExqUXViMHU2KzRhbFk1bjZqTDF5bWVxWFE0d0FPNnhPb2d0VHhXNStrZVZUSGxWY3ZkZkY5bStxc2piZmxMSmpFdVMrWi9mTytqMVZ6Y1hXVGt2ZWQzbkszbm52Wlc4OXBaS0h2L1hJci81NnQ1dGZuRjlrWTd0eVZ0dnIrU04zNnhremZ6OUI4Mys2cVlpbXg5UDN2TDlTdDUyUnlXN3R5YS8vcHlid0FIZ1JQV3ovelE3di8zbjhYbmw1Mzk3MEpsQ2dlT0xZSFVRNS94WjM5QzcwNitvWlBlVzVOeHIrNVpQZlYwbDI5Y2t2VDFKKzdia2lUdVMxL3gxSldOT1QycnFrZ2x6a3ZQZlhjbGp0L1cxczN0THN1cFh5YXZlVjhtUXNjbVFzVW5MdS9iMldMVnZUWjY4TS9uOUQxVXlkRUxTTkRLWmMwMGxLKzZ1MG9FREFGWDNodmtMYzltL0xzbW8yYTJIM3hnNExoZ0tlQkJOeno1THJlN1orNXFHak8zN3YvYlpCMkVYUGNuT3A1TVV5ZWhaKzcvM3BHbDlnYXJvVFhadDJQdmFIdnNPOGR1NXZxK05INzcxK1QxVXZWM1Bld2tBQURnT0NWWWxESDEyQnM5dHE1THg1K3g5ZmNmYVpPaUV2bnVzOW9TbzFvMzdmTDNQREtITm8vditmOXRQS2hrMjhjV3ZHUUFBT1BvTUJTeGh5TmhrMW1WOTkxazlzNnh2ZU9ER3hjbHYvcjdJdVcvdkcrNTMwdFJrMUt6ay9pOFg2ZGlSN0Z5WFBQenR2YjFUd3lZa2sxcVNYMysyeUs0TmZXMDg4MlN5N29GcUhSVUFjQ0paYzhlWS9QdVZaK2ZIcjVpYnA3NTE4R2N0QVljbVdKVjA2U2NyT2ZtODVNNzNGUGsvRnhiNWo0OFhPZmZhU3M2NWV1ODJsOTlTU2R2bTVOdVhGL241QjR1YytlYjlad1c4L05PVlZHcVMvM3RWa2YvemUwWG0zVkFjbFlmdEFRQWN5dTcxRFZuMGllazU2My84TG4vMDYwV1orV2ZscG5WdlhkMll1OTkwZHQ4RGJsOGlYb3JIeEl2RFVNRG5tREI3LytkaUhXNjVyaWw1OWZzcmVmWDdEOTdtcUZPU04zOW4vekMxNzVUcnphT1R5Ly9td0k5aGVlNytBQUNPbHZiTjlTbDZrNGtYYjA5TmZaSFVsL3ZMYnVmMnVyU3VianhLMVIwZlhvckh4SXREc0FJQU9FSGQ4NDR6a2lSM1hIaHVrcjRISS9kMjFtVEpyWk96N3FlajB0TlZrNGtYYmMrY2o2eE8vYkNlSk1ubUI0Wm55YTFUc25ONVU1ckdkMlhPUjFabi9JVTcrdHE3OXZudGJYMTBhTzY1OW94Y2NjK2kvcW5qOTd6Mmh2bUxzdjJKNXR4ejdSazU5L3BWV1hycjVFeTVZa3ZPZWYvYXc5YXhyL3ZlZTJvYXgzWmw3ZzJyK2wrYi81ZW5admpNOXB6elY0ZHZxK2hObG45N1FsYmVOamJ0R3hyU09LWTdyL2pjOG93OHMrMkF4NVFrdlYyVlBQbjFTVmx6NStoMGJLcFA0NWl1VEh2VE16bjluZXRUcVNuNmovRzV4OFZMbHo1TkFJQVQxR3UrK1VTUzVBM3pGL1VIaGtVM1RjdjJ4NXR6OGZjZnkrVjNMRTdIMXJvcytkeVUvdmQwdGRibTVSOWRsU3Z1ZVRnVEw5bVdSejQxN1pEdERkVG0rNGZudFQ5ZWtqUGUvZlNBNnRqWDFDdWZ5ZnA1STlQYjFUZktwK09aK214K2NIaW12M256Z05wYThvVXBXWG5iMkxUY3VDcFgzTHNvci9yS3NqU083RDdrTVQxODg3UThQZStrWFBENTVibmkza1U1LzVZVldmMnZZL0xFVi9lZmpleTV4OFZMbDJBRkFFQ1NwSE5yWGRiZU9UcHpQclFtelJPNjBqQ3lPNmRjc3pHL3UzdGsvemFUTHQyVzRiUGFzMk41VStxSDlhUnRYVU42dTh2ZnRuREsyemVtYm1oUDZvZjFES2lPZlUyNlpGdVNaT1A4RVVtU2RYZU55cWpaYlJsK1N2dGgyK3JhV1pzVlB4aVhjeisrT3FOZnZpczFkVVdHejJwUDg2VE9nNStuYlhWWmM4ZVl2UHl2MTJURTZidFRVMWRrMUp6V25QSHVwN1BxdG5FSFBTNWUyZ3dGQkFBZ1NkSzJ2aUVwa25sdlBmTjU2M3E3S3FtcEwvTFlsMC9PNnR2SFp0U2MxdFEyOWo2N3NwS3lNMjhObmRKeFJIWHNxNmFoeU9UWGJjbnZmallxRXkvYW5yVS9IZDAvRWNmaDJtcGIxNWlpcDVLVHptZ2JjSzF0VC9lMU9Yelc3djFlSHphdEl4MWI2bEwwSHZpNGVHa1RyQUFBU0pJMGp1NGIvbmI1VHhhbmVlTHplMnhhMXpabTJUY241dEovV1pyaHM5cXpjZjZJckx0cjFDSGJyR25vQzBFOTdUWDk5MWgxN2FwOS9vYVZ2V0hwY0hVY3lOUXJ0MlQrdTAvTmppZWIwN3FtTVNkZnZuVkFiVFdNNnVvN3R0V05HWG4yd01KVjA3aSs5K3hhMVpSUjU3VDJ2OTY2dGpITkU3cFMyWGRNV01WVXp5Y0tRd0VCQUVpU05FL296SmlXWFZuODJTblp2YUVoUlU4bE81NXN6dVlIaGlkSmltZUgvTzErdWlGZE8ycXo0cC8zSC9aV1A2SnZ1TnVXUlVQVHVhUHY3L2ZEWnJTbmJraFAxdHd4SmtuUzAxR1Q1ZDhaWDZxT0F4bDFkbXVhSjNibDBjOU16WlRYYitudlRUdGNXODBUdWpMeG91MTUrT1pwMmZGa2M0cWVTclkvMFp5MmRZMEhQYWFtc1YyWmRObTJ2dmNzNjN2UDFzVkQ4L2pmVDhvcGI5OHd3TFBOUzQwZUt3QUErcDMvNlJWNTVKYXArY1ZWWjZXM3E1TGhzM2Juck92V0pla0xTYk91M3BnSC8ycFdtc1ozWmViVm03TGgzcFA2M3p0c2VudW12M2x6N3J2dWxOUVA2ODNyZnY1SWFodDcwM0x6eWl6KzdKU3MvT0c0TkkzcnpLUkx0MmZUL1NOZWNCMEhNKzNLWjdMazFzbVovWUUxUjlSV3k4MHJzL1NMSitmWGYzbGF1bHRyTTJ4R2U4NjdlY1ZCanlsSldqNjVNbzk5NWVUTWY4K3A2ZHhXbDZGVE9uUGF0UnN5NDZweXp3Smo4QnJVRDBocWFXa3BFczk1ZXFHZStIRXk3NFlpUlZGOGErSENoZGRXdXg2U2xwYVdhNUo4SjhsM0Z5eFljRTIxNjJIdmRlWklaN2ZpeFhmN2VTMUprZ1VMRnZnbHdGSGpaeDdLdWV2eTJlbllVcC9hMnRwSkR6NzQ0UHBxMTNNc0dRb0lBQUJRa21BRkFBQlFrbUFGQUFCUWttQUZBQUJRa21BRkFBQlFrbUFGQUFCUWttQUZBQUJRa21BRkFBQlFrbUFGQUFCUWttQUZBQUJRa21BRkFBQlFrbUFGQUFCUWttQUZBQUJRa21BRkFBQlFrbUFGQUFCUVVsMjFDd0FZREc0L3I2WGFKUUFBeHpFOVZnQ0hVQlRGdkdyWHdNRVZSZkZBdFdzQWdFU1BGY0FoTFZ5NDhOSnExd0FBSFA4RUt3Q0E1M2pvd3pPclhRSU1TaDFiNnF0ZFF0VUlWZ0FBZSsxS01temR6MFpWdXc0WTFMcTZ1dHFyWGNPeEpsZ0JBT3cxdHlpSzg2dGRCQXhtTlRVMVN4WXRXclN0Mm5VY2E0SVZBTUN6Rml4WThGU1NwNnBkQnpENG1CVVFBQUNnSk1FS0FBQ2dKTUVLQUFDZ0pNRUtBQUNnSk1FS0FBQ2dKTUVLQUFDZ0pNRUtBQUNnSk1FS0FBQ2dKTUVLQUFDZ0pNRUtBQUNnSk1FS0FBQ2dKTUVLQUFDZ0pNRUtBQUNnSk1FS0FBQ2dKTUVLQUFDZ0pNRUtBQUNnSk1FS0FBQ2dKTUVLQUFDZ0pNRUtBQUNnSk1FS0FBQ2dKTUVLQUFDZ0pNRUtBQUNnSk1FS0FBQ2dKTUVLQUFDZ0pNRUtBQUNnSk1FS0FBQ2dKTUVLQUFDZ0pNRUtBQUNnSk1FS0FBQ2dKTUVLQUFDZ0pNRUtBQUNnSk1FS0FBQ2dKTUVLQUFDZ0pNRUtBQUNnSk1FS0FBQ2dKTUVLQUFDZ3BMcHFGM0EwUFBIamFsY3dPRDNwdkFFQXdGRXgySU5WWjVLR2VUY1UxYTVqVUt0VUtoM1ZyZ0VBQUFhendSNnMvbWRSRkJkV3U0akJyRktwOU5iVTFIeTUyblVBQU1CZ05xaUQxWUlGQzc2YTVLdlZyZ01BQURpeG1id0NBQUNnSk1FS0FBQ2dKTUVLQUFDZ0pNRUtBQUNnSk1FS0FQai8yN3YzR0R2ditzN2puelAzOFhoOGp5L3gyRTdzQkpPN1BlR3lRQk5nd1UxSlVWcG8wSUs0YktxeUVxVklXYTNvUXVtS0JKSm9ZWUVTTHR0ZFVRbFJ0dEpDMFViZEpBU0ZOa3VXTEFSeXNSM0hkc2pGT0w0bHZzV09Mek9lKzlrL0pobVA0N0U5OXMveG1lRFhTM3FrWXovbitUM2ZtUk1wNTYzbk9jY0FGQkpXQUFBQWhZUVZBQUJBSVdFRkFBQlFTRmdCQUFBVUVsWUFBQUNGaEJVQUFFQWhZUVVBQUZCSVdBRUFBQlFTVmdBQUFJV0VGUUFBUUNGaEJRQUFVRWhZQVFBQUZCSldBQUFBaFlRVkFBQkFJV0VGQUFCUVNGZ0JBQUFVRWxZQUFBQ0ZoQlVBQUVBaFlRVUFBRkJJV0FFQUFCUVNWZ0FBQUlXRUZRQUFRQ0ZoQlFBQVVFaFlBUUFBRkJKV0FBQUFoWVFWQUFCQUlXRUZBQUJRU0ZnQkFBQVVFbFlBQUFDRmhCVUFBRUFoWVFVQUFGQklXQUVBQUJRU1ZnQUFBSVdFRlFBQVFDRmhCUUFBVUVoWUFRQUFGQkpXQUFBQWhZUVZBQUJBSVdFRkFBQlFTRmdCQUFBVUVsWUFBQUNGaEJVQUFFQWhZUVVBQUZCSVdBRUFBQlFTVmdBQUFJV0VGUUFBUUNGaEJRQUFVRWhZQVFBQUZCSldBQUFBaFlRVkFBQkFJV0VGQUFCUVNGZ0JBQUFVRWxZQUFBQ0ZoQlVBQUVBaFlRVUFBRkJJV0FFQUFCUVNWZ0FBQUlXRUZRQUFRQ0ZoQlFBQVVFaFlBUUFBRkJKV0FBQUFoWVFWQUFCQUlXRUZBQUJRU0ZnQkFBQVVFbFlBQUFDRmhCVUFBRUFoWVFVQUFGQklXQUVBQUJRU1ZnQUFBSVdFRlFBQVFDRmhCUUFBVUVoWUFRQUFGQkpXQUFBQWhZUVZBQUJBSVdFRkFBQlFTRmdCQUFBVUVsWUFBQUNGaEJVQUFFQWhZUVVBQUZCSVdBRUFBQlFTVmdBQUFJV0VGUUFBUUNGaEJRQUFVRWhZQVFBQUZCSldBQUFBaFlRVkFBQkFJV0VGQUFCUVNGZ0JBQUFVRWxZQUFBQ0ZoQlVBQUVBaFlRVUFBRkJJV0FFQUFCUVNWZ0FBQUlXRUZRQUFRQ0ZoQlFBQVVFaFlBUUFBRkJKV0FBQUFoWVFWQUFCQUlXRUZBQUJRU0ZnQkFBQVVFbFlBQUFDRmhCVUFBRUFoWVFVQUFGQklXQUVBQUJRU1ZnQUFBSVdFRlFBQVFDRmhCUUFBVUVoWUFRQUFGQkpXQUFBQWhZUVZBQUJBSVdFRkFBQlFTRmdCQUFBVWFxajFBQUFUMmZMbHkzOWRxVlRlVk9zNUdGdTFXcjEvMWFwVjc2ejFIQURnaWhYQWNZaXFpYTFTcWJ5ajFqTUFRT0tLRmNDNFhQZm95bHFQd0N2Y2VXVm5yVWNBZ0JHdVdBRUFBQlFTVmdBQUFJV0VGUUFBUUNGaEJRQUFVRWhZQVFBQUZCSldBQUFBaFlRVkFBQkFJV0VGQUFCUVNGZ0JBQUFVRWxZQUFBQ0ZoQlVBQUVBaFlRVUFBRkJJV0FFQUFCUVNWZ0FBQUlXRUZRQUFRQ0ZoQlFBQVVFaFlBUUFBRkJKV0FBQUFoWVFWQUFCQUlXRUZBQUJRU0ZnQkFBQVVFbFlBQUFDRmhCVUFBRUFoWVFVQUFGQklXQUVBQUJRU1ZnQUFBSVdFRlFBQVFDRmhCUUFBVUVoWUFRQUFGQkpXQUFBQWhZUVZBQUJBb1laYUR3Qnd0dHY3ZUZzZXVHSHA4QjhxU1dQN1lLWmQxSlh6cnQrZGVmLzZ4UWt4MjNzZlhKMjZwcUdhemdJQUU1bXdBcGdncm4xZ2RScGFoOUwzWWtOMlBkeWU5ZCthbiswL241cGxuOStVaXZzTEFHQkM4NzlxZ0lta2tqUk5IOGo4MzkrYnEvNyt5Ynp3YUhzMi91UHNXazhGQUp5QUsxWUFFMVRUbElFcy92RE9iUHBmczdMNGd6dVRKRU45ZFZsMysveHMrOG4wRFBiWFplN1YrM0w1NXphbmNmSmdrcVE2bEd6NC9wdzhlOGVzOU94b1N2UE1nYnp4YXhzeTdhTHVEUFZYOHRUZnpjdVdlMmFrZDFkam1tZjJaK0g3WHNqci9teDdLblhWSkVuZi9vWThkc3ZDN1B6RmxEVE5HTWlpUDk1OXhFekhPLy9MdHcwdXUybFQxdDgrUHgzWDdzbWxuOTU2Wm45cEFGQWp3Z29tcGc5M2RuWit1TlpEVUh0VExqeVVnODgycHpxVVZPcVMxYmN1VFBmV3ByejlCMCtrdnJtYVIvN3EvS3o3V2tlVzNiUXBTYkx1NngzWi9uK25wdk9XVFpsMlNWZTZOamVub1hYNHMxR1AzYll3TDY2ZmxEZi96WVpNWHR5VGZlc241WkhQbnAvcVFQTDZQMzgrU2JMNnBrVVo2S3JMdSs1Y2x5UjU1RFBuSHpIUGljNmZKTHQvM1o1MzM3VXUxZXFaK0EwbG5aMmR4enRUdGVCeDZmR3Z5cnJWNnVIZmJLVlNPYWwxSzVWSzM5RFEwQTJyVnEyNkx3Q2NWbTRGaEFta3JxN3U0U1JkdFo2RGlhTTZVRW1sZmppcSt2WTJaT3M5TTNMNVo3ZWtkVTUvbXFZTlpNbEhkdWE1KzZZbFNmb1AxR2ZqRDgvSnNzOXZ6b3dyRHFhdW9acjJ4VDFwbmRlWHZoY2JzdVh1bWJuaXI3ZGt5dXNPcGE2aG11bVhkMlhwSjU3UHBqdk9TWkwwN21uSTlwOVB6Y1gvZmx0YVp2V25aVlovWHZmeDdTT3puT2o4TDF2eXNaMXBhQnNjdVlwV1k1VlJXOTJvclg3VTFqQnFhM3pGMWpScWF4NjF0WXphV2tkdGswWnRiYU8yeWEvWTJrZHRVMFp0VTBkdDAwWnQwMS9lS3BYS2pKZTNKRE5mc2MwYXRaMHphcHVkWkhhMVd1Mm9WQ3BYbGY5YUFYZ2xWNnhnQW5ua2tVZWV6UENiTGlhSUUxd05lZFh0Zlh4U3ByNitPMG5TdmIwcHFTYjNmK2lpbzU0MzFGOUo5N2JtVkFjcm1icTArNmo5M2M4UEg5dSsrTkFSZno5NVlXOTY5elNrT3BRYzJ0R1VKR2xiMkR1eWYzUWNuZWo4TDJ2cjZEMXEvNnRwNWNxVmxWRi9IUFB4Qno3d2daSEh1M2J0R25sODRNQ0JrY2M5UFQyamowMXZiKy9JbnpzNk9pcGovWDFmWDkvSTQvNyt3NytFd2NIQmtjZlRwazA3WXQyQmdZSEtXSTlISHpQNjhlVEprMC80bkNRWkdob2FjMTlyYTJ2bHBYUGRYSzFXUHhFQVhoWENDbUNDNnRuVm1JMC9uSjFMUDcwbFNkSThZeUJKc3VMSGE5TTZ0KytvNXpkTjcwK1NkRzF1enJSTGpveXJsbk9HOXgzYzFKTHBseDYrS05xMXRUbXRjL3BUcVRzY1VUMDdHMGNlSDlyUk9QTGNFNTEveEZGM3A1MVJZOTRLOTZNZi9haG8wV2VlZWFibytJbWdzN056UjYxbkFQaGQ1bFpBZ0lta09ueEwzdFo3WnVTQkc1YW00dzlmeVB4cjlpWkpXdWYwWldibndhejlha2NPN1doS2RiQ1MvVSsxWnZkRDdTL3Q3OC9jcS9mbHNkc1dadjlUcmFrT1ZyTHZ5ZFowYjJ0T3k2eit6SHZYaThQN25oN2V0M2R0VzM3ejMrZGx5Y2VHMzIrM0xlaE4rK0tlUFBHdCtlbmIzNUR1YlUzWjhQMDVJNk9kNlB3QWNEWnp4UXBnZ3JqbnFtWERYN2MrWlNEVEwrM0tGWCs5T2JQZnV2K0k1N3poeXh1ejVrc0w4clByTDg1UWZ5WHRpdy9sNGh1M2plenZ2TzNaclAvR3VmbmxKeS9NUUZkOUpwL1hreXR2MnppODc0dlA1b2x2bjVzSC8rS0M5TDNZa0xhT3ZseDR3NDZjZC8ydXcrdC82YmRaZGZONStlbUt5ekxsd2tNNTcvcGQyYnV1YmR6bkI0Q3pWZVhFVHdFNGU3MzhHYXZySGwxWjYxRjRoVHV2N0V4eTFHZXNPSWJPenM2Yms5eVU1QXNyVjY2OHViYlRBUHp1Y1NzZ0FBQkFJV0VGQUFCUVNGZ0JBQUFVRWxZQUFBQ0ZoQlVBQUVBaFlRVUFBRkJJV0FFQUFCUVNWZ0FBQUlXRUZRQUFRQ0ZoQlFBQVVFaFlBUUFBRkJKV0FBQUFoWVFWQUFCQUlXRUZBQUJRU0ZnQkFBQVVFbFlBQUFDRmhCVUFBRUFoWVFVQUFGQklXQUVBQUJRU1ZnQUFBSVdFRlFBQVFDRmhCUUFBVUVoWUFRQUFGQkpXQUFBQWhZUVZBQUJBSVdFRkFBQlFTRmdCQUFBVUVsWUFBQUNGaEJVQUFFQWhZUVVBQUZCSVdBRUFBQlJxcVBVQUFLOEZkMTdaV2VzUkFJQUp6QlVyZ09Pb1ZxdjMxM29HanExYXJUNVU2eGtBSUhIRkN1QzRWcTFhOWM1YXp3QUFUSHl1V0FFQUFCUVNWZ0FBQUlXRUZRQUFRQ0ZoQlFBQVVFaFlBUUFBRkJKV0FBQUFoWVFWQUFCQUlXRUZBQUJRU0ZnQkFBQVVFbFlBQUFDRmhCVUFBRUFoWVFVQUFGQklXQUVBQUJRU1ZnQUFBSVdFRlFBQW1QdHJuZ0FBRHBwSlJFRlVRQ0ZoQlFBQVVFaFlBUUFBRkJKV0FBQUFoWVFWQUFCQUlXRUZBQUJRU0ZnQkFBQVVFbFlBQUFDRmhCVUFBRUFoWVFVQUFGQklXQUVBQUJRU1ZnQUFBSVdFRlFBQVFDRmhCUUFBVUVoWUFRQUFGQkpXQUFBQWhZUVZBQUJBSVdFRkFBQlFTRmdCQUFBVUVsWUFBQUNGaEJVQUFFQWhZUVVBQUZCSVdBRUFBQlFTVmdBQUFJV0VGUUFBUUNGaEJRQUFVRWhZQVFBQUZCSldBQUFBaFlRVkFBQkFJV0VGQUFCUVNGZ0JBQUFVRWxZQUFBQ0ZoQlVBQUVBaFlRVUFBRkJJV0FFQUFCUVNWZ0FBQUlXRUZRQUFRQ0ZoQlFBQVVFaFlBUUFBRkJKV0FBQUFoWVFWQUFCQUlXRUZBQUJRU0ZnQkFBQVVFbFlBQUFDRmhCVUFBRUFoWVFVQUFGQklXQUVBQUJRU1ZnQUFBSVdFRlFBQVFDRmhCUUFBVUVoWUFRQUFGQkpXQUFBQWhZUVZBQUJBSVdFRkFBQlFTRmdCQUFBVUVsWUFBQUNGaEJVQUFFQWhZUVVBQUZCSVdBRUFBQlFTVmdBQUFJV0VGUUFBUUNGaEJRQUFVRWhZQVFBQUZCSldBQUFBaFlRVkFBQkFJV0VGQUFCUVNGZ0JBQUFVRWxZQUFBQ0ZoQlVBQUVBaFlRVUFBRkJJV0FFQUFCUVNWZ0FBQUlXRUZRQUFRQ0ZoQlFBQVVFaFlBUUFBRkJKV0FBQUFoWVFWQUFCQUlXRUZBQUJRcUtIV0F3QUFURVRMbHkvL2RhVlNlVk90NTREWG9EVlRwa3g1OC8zMzM5OVQ2MEhPSkZlc0FBREdJS3JnbEYyK2I5KytPYlVlNGt4enhRb0E0RGl1ZTNSbHJVZUExNHg3VjF5VzNqMk5hV2hvNkszMUxHZWFLMVlBQUFDRmhCVUFBRUFoWVFVQUFGQklXQUVBQUJRU1ZnQUFBSVdFRlFBQVFDRmhCUUFBVUVoWUFRQUFGQkpXQUFBQWhZUVZBQUJBSVdFRkFBQlFTRmdCQUFBVUVsWUFBQUNGaEJVQUFFQWhZUVVBQUZCSVdBRUFBQlFTVmdBQUFJV0VGUUFBUUNGaEJRQUFVRWhZQVFBQUZCSldBQUFBaFlRVkFBQkFJV0VGQUFCUVNGZ0JBQUFVRWxZQUFBQ0ZoQlVBQUVBaFlRVUFBRkJJV0FFQUFCUVNWZ0FBQUlXRUZRQUFRQ0ZoQlFBQVVFaFlBUUFBRkJKV0FBQm5ValhaY3ZmTS9PTGpyOHM5VjErUnU5NjRQUGV1dUN5L3ZuRkpxb09WV2svM08rZlFqc2JjOThlWHBEcDAvT2Z0ZmJ3dGQxN1ptWUh1c2Q4ZW4yaC95ZHBud2tTWTRYZGRRNjBIQUFBNFcxUUhLM25rTStlbis3bm1YUFFYMnpKaitjSFVOVlJ6WUdOTHR2NWtScXBEU2FXKzFsTWVyV3R6YzM1MTR3VjU1dytmU0YzVENRcGxnbW1kMDU5My9kTzZXbzl4UnIyV1g2L1hNbUVGQUhDR1BQbWR1ZW5hMHB5cnZ2ZGs2bHNQditHZHV2UlFwaTdkVnNQSmpxOXZYME82TmpmWGVnekd5ZXRWRzhJS0FPQU1HQnFvWk9NUFptZlp6WnVPaUtveG45dFhsM1czejgrMm4welBZSDlkNWw2OUw1ZC9ibk1hSnc5bTcrTnRlZUNHcFhuTDN6NlQ5ZCtZbndPL2JVbmJ3cDRzLzhLbVRMdW9lOXpITDd0cFU5YmZQajhkMSs3SnBaL2VtdDBQdFdmZDdSMDVzS0VsTGJQN2Mvbm5ObWYyVy9ZblNSNjRZV21TNU82M0xFdVNYUGZveWhPZVp5ekhPOGRvdi9yVUJXbWUxWi9sTjI4YStic0hQM2xCMnMvdnlhVi9lZXhaeC9yWjVsK3pOdy9jc0RUWFByQTZEWk9HVGpqRG5sV1RzKzdySGVuYTFweHozcmcveTcrNEtVM1RCazdxTlRxUjB0ZTM3OFdHckw1bFlYYitja3BhWmcxazBmdDI1NG4vZW03ZSsrRHExRFVOSGZQMVNwSzlheVpuL1RkZlduZEJiNVo5ZmxPbVg5WjF3cGs1TVRkWkFnQ2NBVjFibXROL3NENHpyamp4bTlqVnR5N012dCswNXUwL2VDSXI3bDZiM3IwTldmZTFqaU9lcyttT1dYbnpONS9KTlQ5ZGswbHorL0xZTFF0UDZ2amR2MjdQdSs5YWw2V2ZlRDVKMHQ5Vm55diswNlpjKzhCam1mdU9GN1BtUHg5ZTc2cnZQWmtrZWUrRHE0OTRrejZlODR4MnZIT010dUM2RjdMOS9ta1o2aC8rekZudkM0M1ovWEI3RnIxLzk3aldlZVhQZGpJemJMNXpWdDc2bmFmejd2KzlOajI3Ry9QNFZ4YU1PZVBKL3V3bmUrenhYdDlWTnkzS3dJSDZ2UHV1ZGZtOTd6Nlo3UTlNUGVMWVk3MWVTYkx4SDgvSm0yOS9hZDF6ZS9QWXJXTy9CcHc4WVFVQWNBWU05UTFIUXFXdU92SjNHLzdIbk54NVplZklOdFJYbDc2OURkbDZ6NHhjL3RrdGFaM1RuNlpwQTFueWtaMTU3cjVwUjZ4MzBhZTJwV1ZXZnhxbkRPYjhEKzdLdnFjbXBUcFVHZmZ4U3o2Mk13MXRneU5YV09hOTg4VzBMKzdKL2cwdGFadzhtTzV0VFJrYU9QYVhhWXozUEtPTjl4enozdkZpa21UbmcxT1NKTnZ1blo3cGwzV25mVW5QdU5aNTVjOTJNak84L3MrZlMvT00vclRNN3M4Ri8zWkhkdng4NmxGcm5NclBmckxISHUvMTNmSC9wdWJpRzRmM3Q1elRuNlgvN3VpQVBKYUxiOXlhbHRuRDZ5NyswSzdzMzlDYTZwQXZUVGtkM0FvSUFIQUdURHEzTDVXNlpQK0cxc3k2OGtDU1pNbEhkMlRKUjNlTTNQNlZKTjNibTVKcWN2K0hManBxalpldjRDUko4OHora2NlTjdZTkpOYWtPVk1aOWZGdEg3eEg3bnZqV3VkbDg1NnhNdjd3cjljMHYzYW80VkVsU3pWaE9kSjY2eHFPUEcrODU2cHFxbVgvTm5qejMwK21aZS9XK2JQM0pqSnovYjNhTlk1MnhmN2J4elRDc1pYYmZxTWY5R2VpdU95bzhUdVZuSCsreEx6dnU2NXVrYlZIdmtmdkhxZVdjdytzMnRCMWV0OUowN0prWkgyRUZBSEFHTkxZUFpzN3Y3Y3VHdjU4OUVsWmphWjR4L0htZUZUOWVtOWE1ZmNkOFh2SHhsY052cEx1Mk51ZnA3ODNOTzMrMFB1MkxlN0x6d1NuWmR1LzAwM09lVXp6SGd1djI1TUZQWEpEOVQ3V21hMHR6emwyeGQvenJWTWFPaFBFY08zQ3dQZzJUaG9QcjRLYVd0TTdwUCtJcTQ2bjg3S2ZyMkNRalYrRjZkamFPUEQ2MG8vR2sxK0gwY3lzZ0FNQVpjdGxudG1UL001UHk4S2NYWjkrVGt6TFVYMG5mL29ic1dkTTI4cHpXT1gyWjJYa3dhNy9ha1VNN21sSWRyR1QvVTYzWi9WRDd1TTV4S3NkWFg3b1Y3dER6VGVuZlg1K04vL09jSS9ZM1RobCtBNzluZFZ2NjlqZWMwbmxPZEk1WG1uNUpWMXJuOXVmeHJ5eEl4M3YyakZ4ZE90bDFUbmFHOWQrZW40R3UraHpjMUpLbnZ6c25DNi9iZmRSelNsNmowdGUzYlVGdjJwY2N5aFBmbXArKy9RM3AzdGFjWjc0Lzk0am5qUFY2OGVvVFZnQUFaMGpyM0w1Yy9RKy9TY3ZzL2p6MEh4Ym54MjlibG4vNXcwdnkzTDNUOC9wUFBwZEt3M0E4dk9ITEc1TzY1R2ZYWDV3ZnYyMVpWdDI4S05XVHVGUHJaSStmZkY1UEZuOXdaeDcreThYNStjZGVuM1BlZXVRVnRjbUxlckxvL2J2enF4dVg1R2QvY3ZFcG5lZEU1eGpMd3V0ZXlBc3JKNDk4YWNXcHJuTXl4ODY0ckN2LzhrZVg1T2NmWFpvNWI5dWZDeisrZmN5MVNsNmowL0g2OXI3UWtKLysvbVY1NUxQblo5SDdobjgvbFliaFJZNzFldkhxOGtrMUFEZ0xkSFoyM3B6a3BpUmZXTGx5NWMyMW5lYTFvYk96czVya3FHOVZnNGxteTEwejg1di9OaThyN2xsYjYxRnk3NHJMMHJ1bk1mWDE5Zk1lZnZqaHNhdjBkNVFyVmdBQThCcnkvUCtabHU1dHpha09WckozYlZ1ZS9NNjhMUHlqRjJvOTFsblBUWmNBY0hhNWFmbnk1WitvOVJEQXFUdTRxU1dQLzVjRjZkdmJrT1paL1ZudzNoZnl1bVBjc3NpWkk2d0E0Q3hRcVZSV1YxLzZFRWVsVXBsVDQzR0FBaGYrNmZaYytLZENhcUlSVmdCd0ZuajAwVWYvNlUxdmV0T3NhclhxZTVuSGFYQndjUHovNmlwdzFoTldBSENXZU9paGgzd0k0eVIwZG5iV2VnVGdOY1NYVndBQUFCUVNWZ0FBVEVoZG01dHozL3N1eVZDZnQ2eE1mUDRyQlFCZ1F1cmIxNUN1emMyMUhnUEd4V2VzQUFBbzh0c2Z6TTdUMzUyVC9nUDFPZTlQZHVmU1QyOU5rZ3oxMVdYZDdmT3o3U2ZUTTloZmw3bFg3OHZsbjl1Y3hzbUQyZnQ0V3g2NFlXbmU4cmZQWlAwMzV1ZkFiMXZTdHJBbnk3K3dLZE11Nms2U1BIREQwaVRKM1c5Wmx1VHdQOVpjdW01MUtObncvVGw1OW81WjZkblJsT2FaQTNuajF6Wmsya1hkeDEwYmpzY1ZLd0FBVGxuWDF1YXMvVXBIcnJ6MTJmekJmWStuNHoxN1J2YXR2blZoOXYybU5XLy93Uk5aY2ZmYTlPNXR5THF2ZFJ4eC9LWTdadVhOMzN3bTEveDBUU2JON2N0anR5d2MyWGZWOTU1TWtyejN3ZFVqVVhVNjFsMzM5WTQ4ZThlc2RONnlLZGYrWW5YKzFiZWZUdk8wZ1hHdkRXTVJWZ0FBbkxLNnhtcFNTYnEzTjZWaDBtQ21YVEo4VmFodmIwTzIzak1qbDM5MlMxcm45S2RwMmtDV2ZHUm5ucnR2MmhISFgvU3BiV21aMVovR0tZTTUvNE83c3UrcFNha09WWTU1dnRKMSt3L1VaK01QejhteXoyL09qQ3NPcHE2aG12YkZQV21kMXpmdXRXRXNiZ1VFQU9DVXRjN3BTK2N0ejJiOU4rWm53ei9NenVWL3RTVXpseDlNOS9hbXBKcmMvNkdMampwbXFQOXdPRFhQN0I5NTNOZyttRlNUNmtBbGxhYnFtT2NyWGJkN1czT3FnNVZNWGRwOTBtdlhOWTQ5RXlUQ0NnQ0FRaDN2MlpOejM3MDM2Nzg1UDQvOHgvTnp6VDgvbnVZWnc3ZldyZmp4MnJUTzdUdHQ1eXBkdDJuNmNIQjFiVzRldWJwMnV0Ym03T1pXUUFBQVR0bWg1NXV5Wi9Ya3BKSzBMZWdkL21yMDZ2Q1ZySm1kQjdQMnF4MDV0S01wMWNGSzlqL1ZtdDBQdFk5NzdjWXB3MThZc1dkMVcvcjJEMThQS0YyM2RVNS81bDY5TDQvZHRqRDduMnBOZGJDU2ZVKzJwbnRiODJtWm1iT1hLMVlBQUp5eW9jRktWbjl4WWJxM05XZlMvTDUwM3Zwczh0SWRlVy80OHNhcytkS0MvT3o2aXpQVVgwbjc0a081K01adDQxNTc4cUtlTEhyLzd2enF4aVZwbkR5VWEvNTV6V2xadC9PMlo3UCtHK2ZtbDUrOE1BTmQ5Wmw4WGsrdXZHM2phVm1iczlleFB4a0lBSEFXNit6c3JDWTU0dHZvZ09PN2Q4Vmw2ZDNUbVByNitua1BQL3p3OWxyUGN5YTVGUkFBQUtDUXNBSUFBQ2drckFBQUFBb0pLd0FBZ0VMQ0NnQUFvSkN3QWdBQUtDU3NBQUFBQ2drckFBQ0FRc0lLQUFDZ2tMQUNBQUFvSkt3QUFBQUtDU3NBQUlCQ3dnb0FBS0NRc0FJQUFDZ2tyQUFBQUFvSkt3QUFnRUxDQ2dBQW9KQ3dBZ0FBS0NTc0FBQUFDZ2tyQUFDQVFzSUtBQUNna0xBQ0FBQW9KS3dBQUFBS0NTc0FBSUJDd2dvQUFLQ1FzQUlBQUNna3JBQUFBQW9KS3dBQWdFTENDZ0FBb0pDd0FnQUFLQ1NzQUFBQUNna3JBQUNBUWcyMUhnQUFZQ0xiY3RmTVdvOEFyeG05ZXhwclBVTE5DQ3NBZ0xGVmsxUlczYnlvMW5QQWEwNXZiKzlRcldjNDA0UVZBTURZL3F4YXJiNjkxa1BBYTAybFVubHN6Wm8xdTJvOUJ3QUFBQUFBQUFBQUFBQUFBQUFBQUFBQUFBQUFBQUFBQUFBQUFBQUFBQUFBQUFBQUFBQUFBQUFBQUFBQUFBQUFBQUFBQUFBQUFBQUFBQUFBQUFBQUFBQUFBQUFBQUFBQUFBQUFBQUFBQUFBQUFBQUFBQUFBQUFBQUFBQUFBQUFBd0lUdy93SDFaQTFqVElQcVp3QUFBQUJKUlU1RXJrSmdnZz09IiwKICAgIlRoZW1lIiA6ICIiLAogICAiVHlwZSIgOiAiZmxvdyIsCiAgICJWZXJzaW9uIiA6ICIxOSIKfQo="/>
    </extobj>
    <extobj name="ECB019B1-382A-4266-B25C-5B523AA43C14-6">
      <extobjdata type="ECB019B1-382A-4266-B25C-5B523AA43C14" data="ewogICAiRmlsZUlkIiA6ICIxMjQwODA2MTQyOTciLAogICAiR3JvdXBJZCIgOiAiNzg2NTI2NzEzIiwKICAgIkltYWdlIiA6ICJpVkJPUncwS0dnb0FBQUFOU1VoRVVnQUFCSm9BQUFMTENBWUFBQUN4YStqdUFBQUFDWEJJV1hNQUFBc1RBQUFMRXdFQW1wd1lBQUFnQUVsRVFWUjRuT3pkZDNSVDUva0g4T2U5VjNzUHkzc3ZNTFl4MkV5YkhVcFdtd25aelNSa3RDUk4yelJwbXVIdU5xTkpJQ0VsODdScGsrWUhoSlJta2FTRkJrSkRCa25BaEJGak1IaHZTN1pzeVpMdTd3OWJ5clU4d0xhVzdlL25ITTdodmZPNVYvZGEwcVBudmk4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EQWVNWENIUUJBTUJWR1JSWDlLRC8vemtWeGNZdmlWS280bDhmanFyRFpLdkkzYmNvUGQyeWhka1ZHeHVWUEZoZXZVL0M4NGxkZmZQR3J4Nzc2NnJGd3h3Uzk4Tm9FbDdCbWpTQnVUOW15SmVkb2MvUGhjTVVEQUFBQUFEQ1JJZEVVR3V3N1NVbmZXWm1XZHVtODZPaDVLUnBOaWxZcTFmWjRQRDF0VG1mYnlZNk9rMTgwTnU1Nzl2RGhaejl2YXRvWDdtQW5pcnZ5OCs5NlpONjhSM2pHZVA5NTdObG5KOTIxMzNUdHRVMW1oY0pNUk9RUkJFL0NxNi9HMW5WME5JWTdydEVRSnc2OHIrVmcwOGFMVUx3MkUrMmNqY1FrVFRSeFJVVkxURktwYkxZZ3NCVWNSMFdNc1F3aXNoQXhxWGNoUVJBRUluSXp4dHpldGlDUWh6SG04aTVCOUczYmZ6NWozamIxemU5ZGhER3U1OXY1Z2tERWVrUzdGRGlPYy9yRjBLL05jYXlIaUlSdjU3TWV4cjV0TS9adDIrTVJCQ0p5TWNZOG9oajd0UmxqYnNhNHZtUDBDSUpBYnNiSTNSc2pDWUpBSG83alhMM2I4d2lDSUhnNGp2VzF2VEh6ZmNmZ0VVUXhFbU1rOU1YZ1BVYnllQVNCTWVZVXR5V1NiOXR1dDBkZ2pCUE43OTltek5OM3pFem9YZDR0RUhIOTJoSkovL21DUUM2TzR6MUVSQzZYU3hBRTVtc3oxaU40UElKYklwRzZpWWg2ZW5vRWw4dmpsa3BsYmlJaWp1TUVqdU45OXduSE9mcTE3WGIvWmV6RWNiekE4OTh1MDlYVjFXOGRudWNGbnBmNDJoMGRuZjNhNHY4VEVVa2tOcUd0N2R0cEVvbFU0SG1acnkyVk5nc3kyYmZ0MmxxNUlKRW9mVzI1L0tTZ1VDaDhiYTFXSyt6Y2FSSHRZeE5SN3pVbDNtKy9HQ1lxUVNEMnkxK1dNaUxpNHVKcVdHM3RVYUcwZEtjcjNIRUJBTURFSlFsM0FCUGQ0cmk0aGV0TFNwN09ONWtHVk5ESWVWNGVvMVRHeENpVk1iTXRsdG0xM2QxMUV5VFJ4TTJQanA1M3VLSGhZQ3RSZXpnQ1dKR2MvSjAvelovL3AzRHNPNHlHUGU5dVFYQjcveThRQ1oxOVg4SW1xYkJmbzJKNGJTQ0F1S0tpSmRseXVmSUdJbUdsSUZBYXg3RWhrNGlNTVVhOW53VWtmVzNxdnpUelgzN0FmSEdic2Q1bCtzOGZ1STFBdEFWaDZQbjlZL0kyaENHT29UZHVRUkRQLzNZQmp1czlqbTl6RXYzbkM4TEFHSGkvbnpkNnR5R2V6L25OOTF1QStyY2xrdjV0Ly9VbEV0NXZ2di92Sy83eiszLzg2MDNHQ1I0aTZrdk95UVdQUi9BUTlTWWdlL00zZ3NDWTBKZWNVSG9UZ0w1a2hVS2hGcndKeDk1dGtIaStvTkZvQkNMcSsxdkhCRzhDa0h3bjFpaVl6ZUwxQmFFdk9kaVhZTFFJZmNsQmdZZ29MazRRR0JQY1JLeHZmcEozK3dJUmtjTkJ3dno1TmpjUjYwdTJuU01JQXZNd1JwNXY5K0RiUjE5TDhDVWtleE9RZ2krcDZ1azlNeDdHZkVsVDZrdEk5dlFkYjcrMmQ3NG95VHJFZkhJUk1ZSGpHR09NY1R6UEJKN25HV1BFY3h6UFN5UWNjUnhqSEVjOHgzRzhsT2NaenpPTzhieUU0eGd2NFJqSDhaeEV3bk04WTR5WDhKeUU0emtKeDVpRU1jYnpFazd5MDU5d0VzYmFlSTVJY3J4VHl6Tlc2TDduN3BsMmw4dmQ1bkE0cXpoRzM2Um54UitWU2hXVk8zZCsycmhwMHliZmV4SUFBTUJvSU5FVVJEK2FQdjFIajg2ZCsraGdGVFVUMFpWWldWZWVsNWg0L3JsSlNlZVlGUXJ6bEMxYmNscWJtOFB5SmY0bmVYay9GYmZyN1BhNlgzNysrYTlxT2pxcXA1ck5VOElSVTdDYzZYbS83Y01QYjMxNjRjSU5Tb2xFK2VCbm56MWdzOW1hd3hGdk9FWFNOU3FHMXdZQ1ljYU1HUWFsTXZZMnh1aUhSQlR2bndRQ0dFcGZ3cEh2KzlkMzNmUlBHQTZXZEJ5K1BXQXZ3eTQvOHUyZmJuc0Q5ejh3U2ZydEJQOEVvLzgydjAwNERqNS9ZSkoxWkcyaHR4eVFQQjZpbnA3UTVIa1lJOUxyVlRRalAwVlF5K1hkSEtQYWM1YlBLanRuK2V6MzNJeC9mODJhbnh3TlNTQUFBRERoSU5FVUpIZms1YTE5Zk42OHg4WFR1dDN1N3MwVkZWcytySzM5YjUzZFhxdmdlVVd5VHBleUlDWm00WG5KeWVlR0s5WkFlV1hwMGxmQ0hZUFgzT2pvdWVMMjJvOCt1bVB6OGVPYmlJaTJuVG9WbnFDQzVFelArK3VWbFZ0ZnI2emNHdXg0SWxra1hhTmllRzFnakZoSnlkSnN0MXYrREdOc0VmbVhyd0FBK09FNFJ0RVdQYzJabFVHV0tCMWpqQ21KS0oySXBRbUNjQjVQN3VZWE56NjgweU1JejFYVmRlMHFMUzExbm5hakFBQUFmWkJvQ29MWlp2UHN4K2JONi9mWTF1NjZ1bDNYdmYvK05SVmRYU2Y5bDMrTTZER0xXaDJicFZhbmhTN0tpVTB2aytuRjdjTldhMW00WWdFQUNDSnU3dHh6NTNnOHdxc2N4MUtEc1lQUlZVVUZ2NVFxK05WYUUrRVlpQ0szc2kzNGNaMit5bW5zNjR6bUdFWWUxOGpQbGZjUlVhbEVRbktGbE9SeUdVbDRqdHh1RHptZFBSUmwxbEIrWGpJcEZkSkJWbVVTSW9vaFJwZHhqSjJYRktmYThlS0doLzkwc3NIK1VXbHBLZnAyQWdDQTAwS2lLUWpXTFZpd1RzSnh2blA3V1VQRFp3dTNiVnRCUk4xRHJkUFkyVm5YMk5sWkY1SUFKeUhuSk9ud0V3QW1GVzd1M0JVek9VNTRoVEdXT3VSQ0hFZHllZThYVFpsTVFqelBqK2lMN3NpL1NJOG1nUkNKWCs1RHM0L0lPMWVoT0liUUpJRW1HNDVqcEZMSnlhRFhrTm1rSlV1VW5zd21MV2swS2xLcjVhU1F5NGpqZW51L2Q3bmMxTlBUUTEzZER1cXcyY2xtNnlCN1Z6ZDVQUDI2Q0dSRXBHV01mWStrTkNzeFFmblNTeStWUG5YRERhWDR2QW9BQU1QQ08zYUFGVWRIei8vb29vdjJlTnNlUWZEa3ZQNTY3bWhHT0Jwc3BLUVl1ZHo4dTFtemZqL0xZcG10NEhuRllDTkZaZXIxR1hmbDUvOTRSV0xpaWhTTkpxWEw1ZW9xdDFyTFh6OStmT3V6WDN6eFJDTlJ4MkQ3aTFjcWt5N0x5cnAwVVd6c29oa21VMEdjV2gzdkVRUlBqZDFlczZ1MjlzUDFodzZ0KzZLaDRhdlR4VG1VUU1ZNmxKSEdjaWFqVVoxdW1jSG0xemMzMXo4MGYvNERsNlNsWFpLZ1VpVTBkWGMzdlZ0VnRmMyt2WHZ2cis3cXFob21OTVZOT1RuWFhKcWFlc2tNczNtR1JhR3dlSWc4alYxZGpmdWFtL2Y5NnNzdmYvTlpYZDBud1RwV0lxSjRyVGJxdW95TU5lY25KNStYWXpUbTZHVXl2ZFhwdEI2MzJZNy91NmJtZ3o5LzlkWFRnMVhtQmVGY0JNeG9ydEhSM0grQnVvZUNmSTBGMUdpUG1TaXd4M1ZGUnNibHQwMmJkdHZNcUtoQ0JjOHJ2bWx2LzJiam9VUFByaXNyV3llc1dlUHgzODhFR0hXT0ZSVXRUNUpLcGYvSG1EQ0hEZklOWEM2WGtVNm5KcFZLUVJMSnlKSkxBQkQ1ZUk0anZWNUZjWEVtU29nelUweTBrWFE2RmFtVXNoRWxsQVZCSUxmYlExMWQzZFRTMGtiTkxXM2tjQXg0VWs0Z0lydEF3ZzZPNklFYjF2enN5MEFmRHdBQVRCeW9hQXF3bFJrWnE4VHRiWldWMndMMWhXYTIwVGpyaGNXTG41Znp2SHlvWlc2WU11V0dEUXNXYkZEd3ZNSTdUU3FUU1F1am9nb0xvNklLVjArZGV0TlpiNzIxb3NKcS9VYTgzclhaMmRlOXVIanhDNE4xWEo2cDAyVm02blNaMzgvS3V2YjIzYnR2Zis3dzRlY0NjVHlqalRYU3hTdVZzVzlmY2NXYkdUcGRobmRhckVvVmUzMTI5blZueGNjdm5mZXZmeFhWMkd4Ti91dk5qWW1aOTQ5bHkxNU4xV3BUL2VjbHFOVUpDV3Axd3I2bXBuM2VSRk13WEpHUmNmbkdoUXVmMWNsa092RjBvMXh1Tk1ybHhzS29xTUk3OC9KK2RQZkhILzkwWFZuWit0TnRiN1RuSWhLZDd2NEw1VDBVS2VjMTBNYzh5dVBpWGw2MjdDL1haR1plSTU0NHpXaWM5bVJ4OFJQSkdrM1NxQTh3Z2syZlBsMGxrL0UvSnhxWVpKTEpKR1F5NlVtbFVnN2FRVEVBakUvZWlxV0UrQ2hLUzRtaHhJUW9NdWpWeFBQY0lDTVhuam5HR0Vra2ZGL2xrNUxpNGl6VTNOeEdkZldOMU4zdFN6Z3hJbElUc1hNOGdoRDczRE9QM0hQemJYZi9KeERIQlFBQUU4L28zNVZnVU1VeE1jWGk5cnNuVDc0VHFHMy9mczZjM3c2WFpMb2tKZVhpRnhZdmZrR2N1UEdYcXRXbXZuUHV1VzhTa1VvOFBWMm5TenZkNkhnU2pwTnNXTEJnUTc3Um1EL2k0QU1ZYTZUYldGS3lVZnhGV1N4Sm8wbStLeS92SHYvcDg2T2ppM2VjZi81L0Jrc3loY3JWV1ZsWHZYTFdXYS82SjVuOHlUaE85bVJ4OGJxMWVYbDNuRzZib3prWGtlcDA5MThvNzZGSU9hK0JQdWJSSEZmcHJGa1AraWVaeEg0OGZmcVBUN2ZmOFdjVnIxTEZMaUxpcnZWUE11bjFHa3BJaUNHTlJrVWNOM0FVTFFBWVh5UVNubUlzQnBwZG1FV3JMbDVJcTY4L2h5NjVvSmhtRm1TUUpVcFBVcWxrVEVrbU1jWVljUnhITXBtTVltTXRsRE0xaytMam9ra2krZmJQUE92OWticVE1NFhIbm52bWtXVUIyVEVBQUV3NHFHZ0tzRXlkTGxQY1BtaTFmaDJvYlNkcE5NbEgydHFPUExaLy8yTk5UbWR6c2NVeXp6dlBSS1I3YnNtUzU1bm9jY2puanh4NWZsdGw1WnNKS2xYc2ZUTm0zSmVrMFNRVEVXWHI5ZGwzNWVmZjh2aUJBNC83NzJOM1hkM3U3ZFhWN3gxdGFUbGlkN3U3Wmxnc00rNlpQdjFuR3FsVVE5VDdwWEZ0WHQ3YU5idDJyZkd1Yzg3YmI1OUxSUFR1ZWVmMVM2cXQzclhyNWlxYmJjQ2pMb0dLZFRBampTVVlzdlg2N0MzSGo3Lyt5dEdqZjh2UTZ6TWVtaldyVkMyUnFMM3pWNmFtcnJ6N2YvKzdXN1NLOHJYbHkxOVZTaVJLN3dTUElIZzJIeisrK2EyVEo5OXU2ZTV1U2ROcVUxYW1wL2VybGd2a3NWclU2dGcvTDFpd1VmeWFWSFYyVmoxZVZ2WjRlVXRMZWJ4R2svRER2THdmNUJxTnVkNzVqODJiOStpYjVlWC9QTjdkWFJuQWN4RVVnVGhYdzkxL1lxTzVoMFlxVXM2clY2Q09lYVRIbGE1VUp0ODNZOFo5NG0wY2JtOC8vT2orL1krMU9SeXRWMlptWG5scGF1cWxnVDdlY0pzeG8xRkxwUHdGWTk4bTRUbU9rY21rSjcxZWcrUVN3RGpIOHh5WlRWcEtUNHVsOUxRNGlvazJrRUl1QzJrTWpERlNLT1NVbUJoSE9wMkdxcXJycUtQRDdwM0hFVkV1NDRYU2pSc2ZicnZsbHAvdEMybHdBQUFROFpCb0NqQ0RYRzRRdDYxZFhXMkIybmFOM1Y0eis1MTNTbXcyV3pNUjBkYUtpdGU5ODY0dktGaHRrc3ROM3ZZaisvYy8vTE9QUC9iOStsL1cxblp3MTNlL3U4dmJ2aVlyNnhweDh1Ymp4c1pQOGpkdEtpaHJiZDB2M3VlYkowLytxOVp1cjMxKzRVTGZZeStMNHVJV2laZlpYbFgxN21EeDdtcG8yRDNZWTROampYVTRJNDBsR0xhZk9yVjk1ZnZ2cjZTK0RzaTczZTd1ZFNVbHZzZk1VclhhMUNnaWJST1JqWWpvbG1uVHJ2TW0xb2lJM0lMZ1h2bisreXZmT0hIaURmRjIxeDg4K0ZTOFZodmwyMDhBai9XMktWTnU4U1lGaUlqcXU3cnFDOTk0WTdhNGcvb3RodzY5dk91eXl6NmJZakJNSVNLU2NwejA5b0tDSDl5OWQrL1BodHJ1U005RnNBVGlYQTEzL3hHTjdSNGFxVWc1cjRFKzVwRWUxN1c1dVRkS09jNDNaRkt0M1Y0NzUrMjNGM2hmb3kwVkZWdit1bmp4WDc0L1pjcTFZejdZQ0ZGVVZDU1ZTcVVyR2FQNTNtbU1NVEtiRGFUVHFaRmtBaGpIMUdvRlphYkhVYzZVSklxTk5aSkNMZ3Y3UGMzekhCa01PcExKWlZSVlZVY3RMYjZQdFZLT3FJaGp3ajB2dnJqdWh6ZmVlRWRqT09NRUFJRElna2ZuQWt3UWhINmQyNnBrTXZWUXk0N1Urckt5cDd4Zm9QeWRuNVIwdnJoOXFMWDE4Tm1KaWVkNC94a2tFcU40Zm9IWlhFQkV2c2ZXM3Eyc2ZOdnZ5eUpMVkNvVEZzVEhMN0RJWkdieHVva2FUZUpZam1Pc3NVYTZEV1ZsRzBnMHl0MWJGUlhiL0pmUkdBeStjM3BKYXVyRjRublBIajc4bkgrU3lTdFkvZTZjbDV4OG5yajl4SUVEVC9xUGd0aEkxTEh1d0lGMTRtbkxFaEtXRDdmZGtaNkxTRGJjL1VjVTJuc29VczVyb0k5NXBNZTFOQzV1cVhqZVUxOS8vYlQvYS9TYnNyTGZuLzVJeGczbThlampHZVB2WTZ6My9ac3hJcU5SaXlRVHdEZ2xsZktVbEJCRjU2NG9vaHV2L1E2ZHUySVdwYWJFa0ZJaGo1aDdtakZHS3FXQ1VsTVNLRGJXSWhwbGtDa0ZZb3M5cnU3YlZxMWFOZXhqMUFBQU1MbWdvaW5BbWgyTzVoaWxNc2JiVHRGbzBqNnVyOThiaUczdnFhLy9hS2g1ZVVaam5yajk0dUxGTHc2M0xaNHhQa0dwakJLUDRsUWNIVDMvdXV6czY0cmo0a3F5OWZwc0djY05XcWN0ZnBSbE5BSVJheVFyNyt3OEptNVhkSFhWK0M4amQ3dDlmZjNNTUp0bmlPZTlVVm41dXYveXdaWmpNRXdWdDNjM05Pd2FiTG5QVzFyNmxjZW42M1JwdzIxM3BPY2lrZzEzLzNtRjZoNktwUE1heUdNZTZYSGxHSTA1NG5uL3E2blo3Yi84MGVibWNUV1l3SEFTRStjckZBclpENGhZaW5lYVVxa2dnMEVYTVY5SUFlRDBHQ05TcXhTVWxocExlZE5TS0RFaHFsOC9TSkdJTVVZeW1aVGk0NktKRVZGdFhXUHZaR0xSSkFncnoxays5eitiTm0wYThEY1lBQUFtSnlTYUF1eElXOXNSY2FMcHJQajRaYThkTy9hUFFHeTcyZUVZc3ByRktKY2JoNW8zRk0yM1gvell4Z1VMbmxremJkb3RneTNYNG5DMGlCOTFHNnN4eGhyeFhJeTUvU2Y1THlQSVpMNXZoV2FGb2wvbFI1M05WaHVrMElZa2ZteU9pS2lsdTd0MXNPVnNQVDM5SHNYU1NxWGE0Ylk3MG5NUnlZYTcveWpFOTFDRW5OZUFIL05JajhzZ2svVjdWTG5lNlJ6c05mTGY1bmpGeGNicThobWo2Nm12R3Bubk9US1o5TVJ4NCtJV0FwajBHR09rMHlrcFowb1M1ZVdra01ta0k1NGZQdzhYZUpOTnNiRVdjcm5kMU5qWTBqZVpwVFB5M1BySUk0OThjZmZkZDNlR08wNEFBQWkvOGZQdU5rN3NyS3Y3cjdoOVZWYldWVnF0TmlDUHNQUXc1aGxxWHJmYjNUM1M3WG0vc0szTnkxc3Ivcko0cXFQajVBMDdkdHlRdjJYTE5QYnNzNnI1Yjc1Wk1ycUlBeDlyc01sRW5XSDNDZnBQakM2UHA5K1hhYk5jSHZKSHlld3VsMTNjSGlxQlpGSW8raVVKMjUzTzltREdGVW1HdS85Q2ZROUZna2c0WnY5N1I4M1lnQkVxalVUNllNY1JDaVVsSldxSmhOMUZ4S0tJZWlzaWREbzF5ZVhTMDYwS0FHSEdHSkZlcDZhRnhibDAxV1ZMYWZHQ2ZMSllET01xeWVURkdDTzV2SGRVT3EzVzl4dVZTbUEwMzZSeHJScHVYUUFBbUR4UTBSUmdyeHcrL1BjSFo4NTh3TnRXU3lUcWwrYlAzN2p5dmZkV2thanZrVUNyNnV5c3lqRVlmSStSek42MmJlNW5kWFdmbk1tNnQrVGs5QnNKYXZYdTNhdmZPM255Zlc4N1FTcU5HYmpXNlVrRllkQlBVR09KTmRDNjNlNXVCYy83K244eXlXUVdJanJrYmFjYURFbkJqcUhDWnFzUW40OXpVMVBQMitHWHNCeUpvYzc3Y01xdDFuTHhJM3h6TEpZNWUrdnJQL1pmYnJiWlBGdmMvcnExOWVEb29vd01vemxYZ3duV1BSVEpJdUdZRzdxN0cxSTBHdDlqWk5Pam93cytiVzcrVkx6TTNLU2tRVWNISEYrV1NGd3UrVEtlcDB1cEx4a3VrVWhKcjlmaWtUbUFDTVlZSTROZVRmbDVxVlNRbjBZYXRmTDBLNDBEM2o2YkV1S2pxZUs0ZzV6T0hrWUNTMks4NVB2UHJmLzFmMjllKzhEeGNNY0lBQURoTmY1K1NvbHdSMnkySTY4ZE8vYWFlTnFscWFtWC9uM1pzcjhOOTh0NnJzazA3VHRKU1N0R3U5L2R0Ylg5bm91L09UdjdwcUdXOVk4alM2L1BFcmNkUFQzOUtvNXV5OHY3d1puRTRQUjRuT0oybnRFNFBkQ3hCbHBqVjFlRHVQM2RsSlIrSFpWZm41RnhRekQzVDBUMDc2cXFEOFR0dGJtNWR5eU1qeCswR2lSYXJSN3c1ZjFNei90dzNxK3Vmay9jdmlzdjcwNy9jMjhpMHEzTnpmMmhlTnFiSjArK09kSjloVk1nenRWZ0FuVVBqU2VSY015Zk5UWitMbTZ2blRidGgwUWs3aU5LY3I4bzhUOWU1ZVk2ZEJ6SEhpSmlVcUsrTDY4R1RjVDM2UUl3V1RGR3BOVXFhZTdzYkZwMXlVSXFucHN6WVpKTVhoekhrVWFqcHVobzMyQzRVaUlobjhsbFY1U1dsdUtIYkFDQVNRNXZCRUZ3NTk2OWR5eU1pMXNZcjFMRmU2ZGRsWmw1MWRtSmlXZS9WbEh4MmljTkRYdGJ1cnRiVkZLcEpzZG9uTG84UG41NWNXeHM4YS8yN2Z2Vis2ZE92VGZjdG9meTR0R2pMOXljazNPenQ3MW02dFExNlZwdCtwYmp4emVmNnV5c2toUEprdlg2bE1XeHNZdlRkYnIwZ3MyYkM3ekwybDB1dTB3bTgzMDVlM2JSb3VkL3YyL2Y3enRjcnM2cnM3S3V2aWcxOWNJemlhRzZvNk02VGRRNTlKUEZ4VThZNUhKRHZkMWVOOXRpbWZPTFR6KzliNnl4QnRvWHpjMWZKbWsweWQ3MlhYbDVQN2IzOUhUdmEyajRmRUZDUXNsUDh2Ti9HcXg5ZXoxZVZyYitsbW5UYnZVTzA2N2dlY1VINTUzM243OSs4ODFmUDZpcStuZG5UMC9uRktNeCs0cTB0Q3ZlcXFwNnEvU3p6MHJGNjUvcGVSL09oc09Ibjdrak4vZE9PYy9MaVlqU2RMcjBqeSsvL0pPbnlzcldIN2ZaS2hQVjZzUTc4dlBYcHVsMDZkNTFXaDJPMW1lKy9QTDVnSjJJRUFqRXVScE1vTzZoOFNRU2pubFRSY1dtUzlQU0x2RzJDOHptZ284dXZIREgwd2NQYnZBSWd1dVduSnhiUzJKangvVmppN201dVRLZFRuY1ZFZmtxRHVWeUdlbDA0NmJiT29CSlJTNlhVbFpHUE0wcHlpYUxSVThjTjNGLzA1VkllRElaOVdTMTJzaHE3U0FpWm1iRXprK0pWdTRnb2dGVjBRQUFNSGtnMFJRRTlSMGREZWU4OWRZNTczLzN1KytMT3dZM0t4VG0yNmROdS8zMmFkTnVEL1ErUDY2djMvdlNrU012M1RCbGlxOENaM2xDd3ZMbGd3dy9mNlN0N1lpNHZhT21ac2ZGcWFrWGU5dlplbjMyUzB1WHZ1UnRIN2RhajZlZFpuUXhJcUozcXFyZUVSOWJqRklaOCtjRkM1N3h0cjFmNHNjU2E2QzlVbDcrNmdVcEtSZDQyeEtPa3p4VVZQU2d0MTNaMFZFcGZqUW5HQ3FzMW0vdS9mVFRleCtiTy9jeDd6UVp4OGxXVDVteWV2V1VLYXZGeTc1VlZmV1cvL3BuZXQ2SGM2S3Q3Y1RQOXU2OSs4bmk0blhlYWRsNmZmYTZrcEwxZ3kzdkVRVFA2cDA3YjdJU3RaeitDQ05ISU03VllBSjFENDBua1hETXJ4MDd0dm0rbVROL1B0MWs4bFdtRmNmRUZCZkh4QlI3MjdhZUh0dnBPcTJQWUV3dVQwd21ZajlsZmMvSU1jYklaTUlvY3dDUmh1YzVpbzgxMGJ3NVV5azFKWnA0bnAvdzl5bGpqSlJLT2NWRVIxRkhoNTA4SGc5SEFoVUlQTHVodExUMHk5TFMwaEgzeVFrQUFCUER4UDJaSmN3T3RMWWVtTDFsUytHL1RwNzhWNmoyZWVOLy8zdjdxK1hscjU1dXVVNlhxOStJSVBkKy92bDliVTVuMjJETG51cm9PSFhybmoyRGppcmxyL1NMTDM1ZDFkbFpGY3hZQSsyMVk4ZGVlNitxYXRBcU1xdlRhVjIxZlh0SU9yYjgwMWRmL2VtSEgzMzBRLzlIdTg3RVNNNzdjTmFWbGEyL2M4K2VPeHh1dDJPNDVkcWR6dllyUHZqZzh0Y3JLN2VPZForaEZxaHo1UzlROTlCNEVpSEg3THA4Ky9aVnRYYjdvQ00xOW5nOFBkZnUySEZ0Q09JSWlxS2lJcVZjenQxSlJMNnFTNjFXUlVxbFBJeFJBWUFZWTBRR25ab1dGZWZSeW9zWFVHWkdQRWtra2dtZlpQTGlPSTYwV2pWRlJmV09GY0lZYVFSaWl4UGoxSmVjWmxVQUFKakFrR2dLb2xOMmU4MEY3NzU3d1l5dFd3c2YyNy8vc2IwTkRaKzBPQnd0YmtGdzkzZzhQYTBPUit1QmxwWURyNWFYdjdybXd3L1hQUDdaWjArT2NaZmRWLzNuUDFlZC9lNjdLMTR0TDMvMVZFZkhTWWZiN1hDNDNZNGF1NzNtdmFxcTkrN1lzK2ZPczE5L2ZZbDRwYVBOellmbmJ0MWE5UEkzMzd4Y1o3Zlh1UVhCWFdPMzF6eno5ZGZQek42MmJkYUp6czVUWjdMenhzN091c0kzM3BqOTFNR0RUeDJ6V284NVBSNm55K054VlhkMlZ2djNXelhhV0lOQU9QdnR0eS82NWI1OXYveW12ZjBicDhmamJIVTRXdit2b3VMLzVtN1pNdHUvWStGZ2V2cmd3YWR6L3Y3M3JFY1BISGowcStibXI2eE9wOVV0Q081MnA3UDk4K2JtengvKzhzcy9Qbi93NEhQKzY0M3d2QTlyWFZuWitxbGJ0a3g5WlAvK2g3OXNidjZ5bzZlbnd5TUlubmFuczMxdlE4UGVCejcvL01HcG16ZG5iVHArZkhQZ2pqeDBBbm11eEFKMUQ0MG5rWExNaDIyMm83UCsrYy9wVHh3NDhNUnhxL1c0OXg3ZVZsbTVyV1RyMXBJM1RweDRJeFJ4QkFIUDgxRkZqQWxYZTZ1WkpCSWVIWUFEUkJDWlRFSlRzaFBwb3UvTm83bHpwcEJDSVR2OVNoT1FUQ2FsS0xPUjVQTGU0MmRNU0dNa1hQN1hqWDlJUHMycUFBQXdRZUhUS2dBQVFJUXBLbHF1bDhzbGZ5RmlGeEwxVmswWWpUb3lHdkhZSEVBazBPdlZOR2RXTnVYbHBFemFCSk9YSUFqa2NybW9vYUdaVHA2cUpTSVNTS0FhZ1lTblR0WGFIeTB0TFhXRk8wWUFBQWd0OU5FRUFBQVFRWllzV1NLeDJ5VXJpTmgzdmRPa1VpbnA5Um9rbVFEQ1RDTGhLVFVsbWhZVzUxRk10QUgzSlBYMjFTU1JTTWhnMEZOcm01VnN0azRta0JESEdQdGVmTHppUXlMYUUrNFlBUUFndFBEb0hBQUFRQVJwYjNjYmVaNGVJaUtlcVBkTG5OR29JNTdud3h3WndPU20wU2hvM3V3cDlOMXo1bEpzakJGSkpoSEdHQ2tVY3JKRW1Zam5PV0tNY1VTVUp5SCsyaGRlK09ONEhaQUJBQUJHQ1lrbUFBQ0FDSkdidTBxbVZHcHVKR0k1M21rS2hZdzBHbVU0d3dLWTFCaGpGR1BSMDlsbkZWSHh2QnhTS2lmM28zSkQ0WG1PZERvTkdRMTY3eVFkRVMxbVBkOVdad0lBd09TQVJCTUFBRUJrWUhKNWF3YVI4QVBHZXQrZk9ZNlJ5YVEvM1hvQUVDUVNDVS9wYWJGMC9ybHpLU3N6SHBXRnA2RlF5TWtjWlNTWlRFcEVSSUpBbVFMUlZSczMvall1ektFQkFFQUk0ZDBTQUFBZ0FreWZQbDJ0VU9oK1NjU1dlRWVhMCtrMHBOT3A4WWdPUUJnb0ZETEt6MDJqNVV0bmtFR1ArL0JNOVBiWHhKTWdFRmx0SGNRWU1TS21Zd0xuTHB4VnNudm56cDFDdUdNRUFJRGdRMFVUQUFCQTJLM2k1Zkw0ZVl4eGwzbVRUQktKQkIyQUE0U0pWcU9nK1hPbTB0SkYrYVJTeVhFZmprQnZ4K0E2MG1yVlJFU01TSWhoak01TGl0TVVoenMyQUFBSURWUTBBV1hGaXljQUFDQUFTVVJCVkFBQWhObU1HZEY2aFVMNkpHTTBqWWlJTVNLVFNVc3FsUkpmY0FGQ3pHalUwTUxpUEpveFBaMGtFbnhVSGluR1dPOGpob3lSemRaQmdrQ01FZE1URTFoeHlWbTdQL2pnQTBlNFl3UUFnT0NTaERzQUFBQ0F5YXlvcUVncWxTclBKNkpsM21sU3FaUjBPbFF6QVlRU1kwUVdzNTRXTGN5bmpMUlk0amdVL284V3ozT2swNnJKWU5CVGMzTXJFU010RVMyT05uRG5FZEdyNFk0UEpnZVZTbFZrc1ZqdTFHcTFpNlJTYVp3Z0NDNkh3MUZ4Nk5DaGZKUEpkSGxpWXVJNnhwaWl0cmIyVncwTkRZK0ZJOGJDd3NKK2o1T1dsWlhsT0ozT3cwUkVrUkpqcUExM1RtRDhRS0lKQUFBZ3JGUlJqQW1sUkl3bjZxMEdNSm4wK0pJTEVFS01NWXFMTmRLeUpRV1VsR0FKZHpqakhtT01sRW9GV2FLTTFHSHJKSWZUeVJpeFRJSFIxWC9kK0llUHJyM2wzcFBoamhFQ3h6OHhJQ1lJZ3RQbGNyVTZISTdqM2QzZG43YTN0Ny9aM3Q3K0FSRjVnaGxUVEV6TVhmSHg4WTh3eG54bGlZd3htVktwekNNaVNreE1mRm9pa1pqNy92OXdRMFBEWDRtb01aZ3hqZFI0aUJGZ0tQZ1VDd0FBRUNhWm1lZktKUkxOYlVRczNUdE5wVktRV3EwSVoxZ0Frd3JITVlxUE05SHlaVE9SWkFvZ3hoaHBOQ3F5V0V6ZVNWSkdWTlJEN0RyQ2Q1QkpnekVtazBxbE1ScU5abDVVVk5UYWpJeU03Ym01dVYvcmRMcHpnclZQdlY3L25ZU0VoRCtKazB5RGNIdi9Jd2lDUUVGT2ZJM1NlSWh4cERpdFZsdE1SQmhTZDRMREgza0lxQ3N5TWk2di8vNzM2OXV2djc3OUp3VUZQL0dmTDZ4Wkk0ai9aWnZOVTBlNmorRzJjYnI5UStRTDltdUlheVF5QmVKdlF6aTJQVWFjd2RBemplZUYxWXoxdmg5ekhFZEdveGFQekFHRUNNY3hpb3MxMGJJbE15ZysxblQ2RldCRWZCMkRhOVM5RXhoRk00NDc5NFUvLzI1dWVDT0RjSkxMNVZNeU16UGZqbzJOdlRzWTI3ZFlMRDhWdDN0NmV1cXFxcXB1cjZpb3VMQ21wdVpuUkVRblQ1Njh0YWVucDg3dGRyZFhWVlhkUlVUTndZaGxMTVpEakdmS2FEUmVtWmFXOXJmcDA2YzNaR1ZsZlNTVHllTENIUk1FRng2ZG0wQ0VOV3VHTEZ2dDZPbnBxTEhiYS9iVzFYMzgwcEVqTCs2b3EvdHZNR0o0cXFUa2FiTkNZU1lpZW5qT25JZi9mdXpZWCtzNk9rSlc0aG51L2NQWUJmczF4RFVDa1NJM2Q0bEtLdVYvSkFnVTY4MHI2WFJxa3N0bDRRME1ZSkxnR0tPNEdCT2R0V1FHeGNlWmtPQU5Bc1lZcVZRS3NsaE0xR252SW8vSHd3bUNrRWRNY3YwTEwveXg3S2FiN3JHRk8wWUl2Sk1uVDk3c2REcXJpSWlYU3FWUktwVnFqdEZvWENXUlNNUWxneXcrUHY1aHA5TjVvcVdsWlZNZzk2OVdxL3NsTXF1cnErL3czMGRiVzl2V3RyYTJyWUhjYjZDTmh4alBWRnBhMml2aGpnRkNDeFZOazRSR0t0Vms2L1haMzU4eTVkci9YSERCenVjV0xYcWVnakRxb0ZzUXZpM3hKQkk2R1F0cGlXZTQ5ejlPY2ZPam80dU5FVkxDR3V6WEVOY0lSSVpWdkZhclhNZ1l0NHIxZmJ1VlNpV2sxNk1EY0lCUVlJeFJUSXlSemxwU1FBbnhadHgzUWNSeEhPbDBHaktiZWo5bU1HSWFJbHJNUE55RjRZME1nc1ZxdGU2MldxM3ZXcTNXdDVxYm0vOXk2dFNwSCt6ZnZ6KzlzYkh4R2Y5bEV4SVMxaE9SS3BENzUzbSszMmZham82T3NrQnVId0JPRDRtbVNXcjExS2szM1ZkWWVHK2d0M3ZiaHgvZVdtZTMxN1U3bmUwLy90Ly83ckxaYkNFdDhRejMvc2VUSzdPeXJueDU2ZEsvTlYxN2JjT2VpeTc2eUdJMlIwUUphN0JmUTF3akVBbnk4MnQxUlBRTElsSVM5WDdwTlJnMEpKV2kwQmdnRkN4Uk9scFVra2NKQ1ZIaERtWENZNHlSWEM0ams5bm9yZGhrakZHYXh5TmM5dHo2WDZlRk96NEltWTVUcDA3ZFhsOWYveWZ4UktsVUdoTVZGWFZWa1BjOTVGTWZBQkFjK0VRN2dhM2V0ZXZtS3B1dFNpZVZhdWJIeGhiZm1wTnpxMUlpVVhybjM1bWJlOGZ2OXUzN1BRV3dZN25YS3l1M3ZsNVpHYllTejNEdmZ6eDVaZW5TaUN4aERmWnJpR3NFd3Eyb3FFZ3FsU292Wll6bWU2ZkpaRkxTYXRYaERBdGcwdEJxbERSL1RnNmxwc1NFTzVSSmcrTTQwcWhWRkJWbHBPcnFlaUppTXNab0ZsUElyeFNFMGo4d1ZvcnE0a21pdXJyNkhvUEJjSUZjTHMvMFR0UHI5UmMxTlRVOTc3K3NYQzdQaUk2Ty9yRk9wMXNoazhsU1BCNVBsOFBoS0c5dmI5OWFXMXY3QkJGMWlKY2ZhdlM3dkx5OFErTDJ2bjM3bVAreVpXVmxPVTZuOC9CUTIrcWJYNStVbFBTQVhxKy9SQ3FWSnJoY3JxYjI5dmJ0alkyTjkzZDFkVlVOZGN3bWsrbHlpOFZ5bTBLaEtPUTRUdUZ3T0w1cGJtNSt0cjYrZnQxUTZ3d1RRMUJpTkJxTlYxa3NsbHRWS3RWTUl1Szd1N3NQTnpVMWJXaHFhbnIrZEhHTTVCaThCbnROVHJNcFUzSnljcWxlcjc5RUlwRkV1MXl1K3ZiMjlqZFBuanhaU2tUMVE2MDAwbXNJQWdlSnBnbHNWMFBEN3FQTnpZZUppRFlkUDc3NWs0YUd2YStlZGRZL3ZQT2psY3JvUktVeXJxcXJxenA4VVFJQVRDcU15QmpIR0grZnR3Tnd4aGlaVERyaU9CUVpBd1NiU2ltbjJVVlpOQ1U3a1RnT2o4dUZrbFFxSWFOQlQxWnJCOWxzbmNTSVlzbkRMbmh4bzNvSEVmMHYzUEZCeUxpYW1wcWVTa2hJZU1JN1FhMVd6L05meUdReTNaQ1VsTFNCNTNuZk1Ldzh6MHRWS2xXaFNxVXFOSmxNTjVXWGw2OXdPQnpmaENKb21Vd1dtNVdWOWFaY0xzL3dUcE5LcGJGUlVWSFg2WFM2cFdWbFpVVkUxT1MzR3BlU2t2SVhzOWw4alhpaVFxR1lscENROElSRUlrbUtnQmo1OVBUMHZ4a01oaXZFRTFVcTFjems1T1RuNUhKNVRpQmpIQTJaVEJhZmxaWDFsbHd1OTQzUUs1VktFNk9pb203VmFyVXJEaDQ4V0VSRWJmN3JSZG8xTk5uZ1UrMGs4bzlqeC83cFA4MkRhd0FBSUdRU0UrY3JaRExwV2lLVzRwMm1WaXRKcFZJTXR4b0FCSUJjTHFYY2FTbFVPQ09UZUI0ZmYwS3R0Mk53SlVWYnpON0VPaU5HdVl3Sk56N3l5Q01vNlp4RU9qbzZkb2piRW9uRVRLSytRZzBHdzhXcHFha3ZpQk1FL3VSeWVXcG1adWFiRk9EK25ZYVNrcEt5VVp6QUVaUEpaTW1KaVluMytFK1BqNDkvMEQvSkpCWVRFL1BqY01jWUZ4ZFg2cDlrQ21hTW81R1NrdktjT01ra0pwZkwwK1BqNHdkMEJ4T0oxOUJrZzRxbVNTUmVxOVdJMjAzZDNVMDFmaVdVL2lQWFRkbXlKY2RiRlhVbXk1ekorbWZpaW95TXkyK2JOdTIybVZGUmhRcWVWM3pUM3Y3TnhrT0hubDFYVmpac2llbnA5ai9ZL1BybTV2cUg1czkvNEpLMHRFc1NWS3FFcHU3dXBuZXJxcmJmdjNmdi9kWERsSmhlblpWMTFhMDVPYmZPTUp0bjhvenhoOXJhRG04NGRHakRDNGNPUFIrSTh4Q3ZWQ1pkbHBWMTZhTFkyRVV6VEthQ09MVTYzaU1JbmhxN3ZXWlhiZTJINnc4ZFd2ZEZROE5YSTlrbTBkQ2pFeDY1OU5KK0phenMyV2Q5UC9VT2Rqd3hjcm41ZDdObS9YNld4VEpid2ZNSzhmSmppVC9ZcitGRXVVYUdXUC9rZllXRmQxMmRrWEZWbGw2ZjFlbHlkZTZzcWRuNWk4OCt1Ly9ybHBhRFJFUVpPbDNtL1lXRnYxaVJtTGdpV3FHSTdqdVdkKy9mdS9lQjRZNGxYcXVOdWk0alk4MzV5Y25uNVJpTk9YcVpURzkxT3EzSGJiYmovNjZwK2VEUFgzMzFkRVZYMThuaFloN3RmUzJXcWRkbjNKV2YvK01WaVlrclVqU2FsQzZYcTZ2Y2FpMS8vZmp4cmM5KzhjVVRqWkZkQXMzRnh1cnlpWVRyR0dNY0VSSFA4MlEwYXRFUk1VQ1E4VHhIeVVuUlZESnZHdnBDQ3lPT1k2VFJxc2xrMGxOVFV5c1JrWm9ZVzJEUmV5NGlvcitIT1R3SWtjN096a3IvYVFxRnd0amQzZDFPUkxyazVPVG5pY2ozeHRqVTFQUzgxV3A5VXlLUnhNYkd4dDRuazhtU2lZamtjbmwyVEV6TUxmWDE5WThURVpXWGw1OUxSSlNabWZtT2VOdWlVZkJHVFM2WFo3ZTF0YjNlMHRMeU41bE1saEVmSDEvS2Nad3ZRYXJYNjFkV1ZWWGQ3VzBybGNya21KaVkrOFRiNk83dVB0elEwUEJZVDA5UHE5bHN2dEpnTUZ3NmxwakdHcU5Db1VpSmpZM3RsM3h5T0J4SDYrdnJIM1c1WE0wbWsrbEtnOEd3Y2l3eEJlSTFrY3ZsNlcxdGJXKzB0TFM4TEpmTGsySmpZMzhwN3ZEZFpESmRWbE5USTA0Mmpmb2Fnc0RCTyswazh2M016TlhpOXROZmYvMDBSVjduZU56THk1Yjk1WnJNekg3Wi8ybEc0N1FuaTR1ZlNOWm9BbHBpR3E5VXhyNTl4UlZ2WnVoMHZ1eC9yRW9WZTMxMjluVm54Y2N2bmZldmZ4WFYyR3dEU2t4Zk9ldXN2MTJaa2RFdisxOFlGVFh6K1lVTG41dW0xNCs1eFBUYTdPenJYbHk4K0FXZXNRRWpBMmJxZEptWk9sM205N095cnIxOTkrN2JuenQ4K0xteDdtK2taaHVOczE1WXZQaDVPYy9MQjVzZnl2aEgrUm9HZS90QnYwYjhKVWlsTVZ0WHJkb3l6V2ljNXAxbWtNa01GNldtWHJRc1BuNVo4Ylp0ODJPVXl0aHRaNSs5VFMyUitENTA5QjNMOWNzVEVwYlAvdWMvQytzNk9ocjl0MzFGUnNibEd4Y3VmRlluaytuRTA0MXl1ZEVvbHhzTG82SUs3OHpMKzlIZEgzLzgwM1ZsWmVzSENTOGc5L1VOVTZiY3NHSEJnZzBLMGE5VFVwbE1XaGdWVlZnWUZWVzRldXJVbTg1NjY2MFZGVlpyUkpaQWw1U1VxTjF1ZGhkakxJcUlpREVpblU1Rk1wazAzS0VCVEdpTU1ZcTI2R25Kd254U0ttWGhEbWRTWTR5UlFpNGpzOWxJTmxzbk9SeE9SaVNrdXdWMjJmcjF2OTZ6ZHUwRHg4TWRJNFNFM1grQ0lBZ1NJcUxvNk9qVkVvbkU1SjNlME5Ed2NGVlZsUzhaNG5BNERtWmxaZTN5dG8xRzR6WGVKSUhWYW4xM3NKMVpyZGJkWjlxbjBGQ3NWdXYyaW9xS2xkVDMzVWtRaE82a3BDVGZaeDY1WEo1S1JGb2lzdlhGZFNOanpQY0czOVBUVS92MTExOHZJS0ptSXFMMjl2WXRxYW1wZnpHWlROZU9KYTZ4eEdnd0dLNzNpN0h1NE1HREpkVDNlRjFiVzl2cmFXbHBmek1halZlUElhWXh2eVo5eDNVSjlSMVhUMDlQUjJwcXFxOVBMNWxNbGlZK3JyRmNReEE0cUJ1ZXdCWkdSeTg0T3pIeG5JdlQweS9adUdEQm4zODNhOVp2dmZOMjF0YnVLUDNzczkrRk03N0JsTTZhOWFEL2wxR3hIMCtmSHREeXpZMGxKUnZGQ1FTeEpJMG0rYTY4dkFFbHByK2FQYnZVUDRFUTZCalRkYnEwd1pJMFloS09rMnhZc0dCRHZ0R1lQOWI5amRUdjU4ejU3VkJKSnFMUXhqK2ExekRZMncvRk5lTHZ1U1ZMWGhBbm1jUjBNcG51aFVXTFh0eThmUGxtY1pKSkxGR3RUcnhuK3ZSZitFKy9PaXZycWxmT091dFYveVNUUHhuSHlaNHNMbDYzTmkvdkR2OTVnYml2TDBsSnVmaUZ4WXRmVUF4VEFwMnExYWErYys2NUVWb0N2VVRpY21tV01VYVhVdDh2YkJLSmxQUjZWRE1CQkp0QnI2SUZ4YmxrTm1uREhRcFFiN0pKbzFhU3hXS2kzajkvVEVyRVpxdWw4cXMzcmxtRHpQdmtZUENmNEhBNGJFUkVPcDN1ZlBGMHU5MStXS2ZUbmVQOUo1RklqT0w1U3FXeWdJaUMvdng1VTFQVEJoTDlRTi9SMGJITmZ4bUZRbUgyL2wrajBTejFXLzlwNmtzeWVkWFUxUHcrbkRIcTlmckJZdXozNDJsMWRYWFl2eTgyTnpmM0s0NW9hV2w1eTM4WjhYRkY2alUwMmFDaWFRSjdmdUhDQVpVaVRvL0grWWV2dnZyalE1OSsrbHNpY29ZaHJDR2xLNVhKOTgyWTBhL0U5SEI3KytGSDkrOS9yTTNoYUwweU0vUEtTMU5UQTFwaW1xM1haMjg1ZnZ6MVY0NGUvVnVHWHAveDBLeFpwZUl2NGl0VFUxZmUvYi8vK1VwTTB4U0tsSHNMQ3ZvbEZvNjJ0eDk5OUt1dkhtMXlPcHV2eXNpNGNtVmEycGhLVE1WMjE5WHQzbDVkL2Q3UmxwWWpkcmU3YTRiRk11T2U2ZE4vcHBGS05VUzl5WnExZVhscjEremF0ZVpNdDNuTzIyK2ZTMFQwN25ubjlTdGg5WTVTZUNiYlNOSm9rbyswdFIxNWJQLyt4NXFjenVaaWkyVkFKNDdCaXQvZlNGL0RZRzgvMU5lSVY0Wk9sL0hhc1dPdi9lUFlzWCtrNi9YcEQ4MmMrWkE0T1RRM09ub3VFZEViSjA3ODgrVWpSLzZTb2RkblBGaFU5SkQzdFNBaVdwbVdkdWxkZS9iOHlOdTJxTld4ZjE2d1lDTVRsUjVYZFhaV1BWNVc5bmg1UzB0NXZFYVQ4TU84dkIva0dvMjUzdm1Qelp2MzZKdmw1Zjg4M3QxZFNSU1krOXBFcEh0dXlaTG54WEU4ZitUSTg5c3FLOTlNVUtsaTc1c3g0NzRralNhWnFQZjF1aXMvLzViSER4eUlxRittY25NZE9vNVRQT1Q5NVpBeFJrYWpoaVNTWWZPeEFEQkdTcVdNQ3FhblUzcHFMSks2RVlJeFJsS3BsQXdHSGJXMzI4aG02MlNNVVF3eE9sOCtNM01IRVgwVTdoZ2h1RFFhVGIvS2JvL0gwMFZFRFVSRUtwVXFUend2TlRYMXhlRzJ4UmpqbFVwbDFIQWpxZ1dDM1c0L0ptNTNkWFhWK0M4akNJTHZSMWlGUXRIdkdHMDIyMjcvNVoxT1owQXJzRWNhbzM5SDN6YWJiY0M5NTNRNmp3UXl4dEhvN095czhKdlU0TCtNK0xnaTlScWFiSkJvbW1Sa0hDZTdJemQzclY0cTFmOXl6NTRIVzRuYXd4MlQxN1c1dVRkS09jNzNTMWF0M1Y0NzUrMjNGOWhzdG1ZaW9pMFZGVnYrdW5qeFg3NC9aVXJBU2t5M256cTFmZVg3Ny90S1RMdmQ3dTUxSlNXK0V0TlVyVFkxaWtqYjFGZUsrZjFwMDY0WHgxaG50OWN0ZmZ2dEV1K2pVMXNyS2w1L2VlblN2MTJUbFRYcUVsTWlvbzhiR3ovSjM3U3BvS3kxZGI5NCtwc25ULzZyMW02dkZTY1JGOFhGTFJySnRyZFhWUTFhd2lvZXBmQjBhdXoybXRudnZGUGlmVzIyVmxTOEhxcjQvWTMwTlF6MjlrTjFqUXdXNXhYLy9yZXZpcXJONld4L1llSENma01GNzY2cjIzWHhlKzlkUWtRZUlpS3J5OVh4NXdVTG52SE9UMVNyRXcxRWhyYStrVHR1bXpMbEZuRWlxcjZycTc3d2pUZG1OM1oyMW5tbmJUbDA2T1ZkbDEzMjJSU0RZUW9Sa1pUanBMY1hGUHpnN3IxN2YwWVVtUHY2K29LQzFTYTUzRmNDL2NqKy9RLy83T09QZmNtOHNyYTJnN3UrKzExZkNmUTFXVm5YUkZLaUtUYzNWNmJWYXE5bWpNMzBUcFBMcGFUVm91OWJnR0NTU0hoS1RZNmh3b0pNak9vWVlSaGpwRklxeUdJeFVXZG5GM2s4SGs0Z2x1Zm02YnBISHZucGwzZmYvV2hudUdPRTROSHBkR2VKMjNhNy9YUHErNXpGODd4eDBKV0c0ZkY0UXZHRzZ2WnJ1L3dYRUFUQmw4M21lYjVmMVpiVDZSeXNHd2YvYlk3VldHTWNrTUFaWkp2aDRCK0R4MzhCditPSzFHdG9Vc0c3N2lSa2tNa01kK2JsM2JGcjFhcVBESU9Vcm9iTDByaTRmdVdiVDMzOTlkUGVMNk5ldnlrckMyaUo2WWF5c240bHBtOVZWQXdvTWRVWURMNVN6TE1TRXZySGVQRGcwLzc5OC96aHE2L0dYR0w2Ym1YbDIzNUpHcGFvVkNZc2lJOWZZSkhKek9KbEV6V2F4TEh1YjZUV2w1VTk1Zi9haUlVeS9wRytoc0hlZnFpdUVYL1BmdjMxUm5IN3paTW4zL1JmNXNrREI5YVQ2TTE1eTRrVEEwYWlqTmJyZlFtZDg1S1R6eFBQZStMQWdTZkZTU1lpb2thaWpuVUhEdlRyekh0WlFzSnk3LzhEY1YrZm41VFVyd1Q2VUd2cjRiTVRFOC94L2pQNGxVQVhtTTJSVkFMTkZJcVlKTWE0bi9nbU1FWW1reDdWRlFCQlpqU29hV0ZKSHNubGVCb3JFdkU4VHpxdGhrekczajU5R1pHR0NiVElwTGRjRk9iUUlMaVVaclA1WnZFRXE5WHErMnpsOFhpNlI3cEJjWkloVWdpQzBDL0pJNUZJQm51c1h6L0l0SkR4ZUR6OUVqWVNpVVE1eUdMajdwbmppWElOalhlb2FKckFSS05Zc1ZpTkp1cjhoSVR2UFRKdjNxTkd1ZHhJUkpSck5PYitjZEdpUDk3eTRZZTNoRGxVSWlMS01ScjdsVy8rcjZabVFJbnAwZWJtZ0phWWxuZDI5aXN4clJpa3hGVHVkdnRLTWFjYURQMWkvTGloWVVDSjZjR1dsb0NVbUJaSFI4Ky9ManY3dXVLNHVKSnN2VDVieG5HRDltQTZWSjg3d2JTbnZ2NjBaZTJoaW4ra3IyR3d0eC9LYTBUc0c2dTFYTnh1Nk93YzBLbjNrYmEyZmhWclRYWjcvWUFOU1NTKzF5bkhZSmdxbnJXN29XSFhnT1dKNlBPV2xuM2lkcnBPbCtiYlJnRHU2enlqc1Y4SjlJdUxGdzliQXMwenhpY29sVkhEamFJWEt2UG56MWNReWU0aW9tVHZOSzFXUlVybHFDOUpBRGdEV28yQzVzNmVTaWFqNXZRTFE5Z29GSEtLaWpLUnJhT1RIQTRuRWFOMFJ1eXE1OWIvZXMvTjZCaDhRa3BPVHY2VFZDcU44N1k5SGs5blhWM2RTOTUyVDA5UEZjL3p2czhPaHc0ZG10dlYxZlZKcU9NY0s1ZkwxU0NUeVZLOGJaVktWV0MzMno4Vkw2UFQ2UWJ0ZWlKVTNHNTNBOC96dnM4bktwV3EwRzYzZnlaZVJxMVd6d25TN29OVzhESlJycUh4RGhWTms0TlExOUhSK01LUkl5OWU5OS8vM2lDZWNYVm01dFZFRkJFLzlSbGtzbjdWVmZVaEtERjFNWGI2RWxPWnpKZmhOc2psL1dLczdlb0tSb2twMjdoZ3daOC91dWlpUFd1bVRic2x6MmpNRXlkcFdoeU9sakZ1Zjh5YUhZN2hSbkVMYWZ3amZRMkR2ZjBRWFNNRE9EaXV4Mi9TZ0xMaU0xbEdUUHpZSEJGUlMzZDM2MkRMMlhwNitqMldxSlZLZmI5K0JlSys5aWJIUjBJVGhnVHNJSGkzV3plTGlLNWlmZVZMRWdsUEJnTTZBQWNJSnBsTVFobnA4VFExT3hIM1dvUmpqSkZhbzZTb0tGOHhyWlFFS3VSa3NtczJia1RINEJPTUlqazVlVjFVVk5TdDRvbTF0YlcvSVZFSDFCMGRIZjEra0xKWUxEY05zODJ3VmdRTnArOXhRSitvcUtnZkVwSDRSMWRKYkd6c0E2R05xai8vcEZKMGRQUWQxTDhpbkkrUGo3OC9FUHNTQktGZjM4QnF0WHA2SUxZN21JbHlEWTEzcUdpYVpQNTE0c1IyY1ZzdGthaFREWWFFRTIxdEp3WmJYaWJxZkxkUDBIcXVkWGs4TG5GZkxtckdCcFNZR3NOZFlpb0kvYjZZYXpodVFJbHAxQmhMVE5mbTVhMWRNMjJhcjhyc1ZFZkh5UWMvL2ZTaHoxcGE5cFkxTjUvSU5wdFRqbHg2NmFHeDdHT3NlaGdiTWtFeEh1SVBwbEJjSTZGaWQ3bnM0bVNUT0lFa1psSW8raVdDMnAxT1g5OXZnYml2dTkzdWJ2RTJ6c1JZa291QlVsUzBYQ09Sc0o4U01TTVJFV05FT3AyYXBGSzg5UUlFQzJPTXpDWWR6Wm1Walh0dG5KQktKR1EwYU1scTdTQ2JyWU1Fb21nbTBIbWNKM01uRVExYVNRdVJUYWZUTFhBNm5hbEV4SGllTjZwVXFpS1R5WFNsdUpLSmlNaHF0YjViWDEvL2lIaGFZMlBqQzFGUlViNUg2Nktpb3RiSTVmTDAxdGJXelU2bnM0cmpPSmxjTGs5UnE5V0w1WEo1K3FGRGh3cENjMVFqMDlyYXVzbGdNRnppYmF0VXFvSXBVNmJzYUdobzJNQVljNW5ONWxzMUdrMUpKTVdvVUNoeXAwNmR1ck8rdm40OUVia3RGc3NhalVhekpCRDc2dW5wcVpiSlpMNks5OFRFeENkNG5qZTRYSzQ2dFZvOXA3cTYrcjdoMWgrSmlYSU5qWGQ0QjU1a29sU3FBWlVCSFU2bncvdi9icmU3V3p4OHVFa21zeENSTHltUWFqQWtCU3UyaHU3dWhoU054bGRpT2owNnV1RFQ1dVorSmFaems1TENXbUxhMk5YVjRCM2Rpb2hvWmxSVTRTZE5UZjErRFppWmtEQ21FdE5iY25MNmpjQzJldmZ1MWUrZFBQbSt0NTBnbGNhTVpmdERrUXBDUUNvY3d4Vi9wQWpGTlJJcTVWWnIrUXl6ZVlhM1BjZGltYk8zdnY1ai8rVm1tODJ6eGUydlcxc1BldjhmaVB1NnFyT3pLa2YwU09Mc2Jkdm1mbFpYRjlFbDBFdVdMSkhZN1pJVlJNelh6NVZVS2lXOVhvTUtDNEFnMHFqbFZEUXprMHpHY1pIUEIrcnJHRnlsSkV1VWtleDJPN25kSG80WXkyWE1jKzI2ZGFWZjNYRkhxVFhjTWNMSUpDY25EeGo1Mmw5N2UvdmJ4NDRkVzBWK1ZjMWRYVjE3bTV1Ylh6S2J6YjZuTUxSYTdYS3RWcnZjZnhzT2h5UHNJNklOcGJXMWRYTnNiT3pQbFVxbHIzSkhyVllYcDZXbEZYdmJicmZieHZOODJQNVk5Y1Y0ajFLcDlIM1dVNmxVYzlQUzB1WjYyejA5UFZWU3FYVE0vY0cydDdlL1k3RllidmUycFZKcFRISnlzbTlBbWtBbW1pYktOVFRlNGRHNVNlYm4wNmYvVk54dWRUaGF4ZjIwTlBvOTV2UGRsSlIrbmZCZW41SFI3OUc3UVBxc3NiRmZpZW5hYWRNR2xKamVQM05tV0V0TVAybHM3SmN3V0p1ZlA2REU5TDZaTThkVVlwcWwxMmVKMjQ2ZW5uNGQydDJXbC9lRHNXemZ5K254OUN0aHpUTWFBMUxDR3FyNEkxVW9ycEZRZWIrNitqMXgrNjY4dkR2OXE0OU1STHExdWJrL0ZFOFRkMFFlaVB0NmQyMXR2eExvbTdPemh5eUJEbmZWbzFkTkRSbDRua3FwN3djZHhoZ1pqVHJpK2FBVmhRSk1lbElwVDJtcHNaUXpOUWtKM1hHRzUzblM2YlZrTXZtZXR0Wnl4QzFXSzFYb0dIeUNjYnZkN2RYVjFUOCtkdXpZOTRqSVB0Z3lsWldWdDdlMHRMeDZCdHVLNU5FSlhSVVZGYXQ2ZW5wcUI1c3BDRUpQWldWbHdFYlNIaVZ2ak5XRHpmUjRQSjBuVHB5NHduODZHOWl0eEdtZE9uWHExejA5UFNIck8zT0NYRVBqR2lxYUpyQ0YwZEVMMHBUS1ZDS2lhSVhDc2lvemM5WDNrcE8vSjE1bWMwWEZaaEwxMC9KRmMvT1g0bXFNdS9MeWZtenY2ZW5lMTlEdytZS0VoSktmNU9mM1MxUUYwcWFLaWsyWHBxWDV5amNMek9hQ2p5NjhjTWZUQnc5dThBaUM2NWFjbkZ0TFltUERXbUxxSDJPdTBaajc4VVVYN1Z4WFZyYmVMUWp1VzZkTlc3TWtMbTdKV1BaaGQ3bnNNcG5NOTBYODJVV0xudi85dm4yLzczQzVPcS9PeXJyNm90VFVDOGV5ZmEvcWpvN3FORkduelU4V0Z6OWhrTXNOOVhaNzNXeUxaYzR2UHYxMFZMOHNoQ3IrU0JXS2F5UlVOaHcrL013ZHVibDN5bmxlVGtTVXB0T2xmM3o1NVo4OFZWYTIvcmpOVnBtb1ZpZmVrWisvTmsyblMvZXUwK3B3dEQ3ejVaZlBlOXVCdUs5ZlBIcjBoWnR6Y253bDBHdW1UbDJUcnRXbWJ6bCtmUE9wenM0cU9aRXNXYTlQV1J3YnV6aGRwMHN2Mkx3NXJDWFF1Ym1yWkhwOXgwMkNJUGlxc0JRS09XazBndzNtQWdDQllqUm9hZDZjSEpJZ29Uc3VLZVF5TXB1TTFON2VRVTZuazRoUkdoUG84aGVmL3MyT0czOXcvNmx3eHdlakl3aUN3K2wwMW5aM2QzL1YzdDcrZGxOVDB6K0k2SFJWYXQwblRweTRxclcxOVNXajBYaURScU1wa2ZaVnhMdGNydWF1cnE2eTl2YjJ0eG9iRzE4NnpYYkN5dUZ3SEQxdzRNRDBwS1NrWCtqMStndWxVbW1DeCtQcDdPam8yRlZiVy9zYi84N0J3eFJqK1lFREJ3b1NFaEx1TXhnTUY4bGtza1MzMjkxaHM5bitYVjFkWGVwME9nZmNldzZIbzJNVXU2bzdjT0RBN0tTa3BGL29kTHB6WlRKWkVoRnhMcGVyM3I5UHBRQ1pFTmZRZUlaRTB3VDIvTUtGdzVhdDFuZDExZi82ODg5THhkTmVLUzkvOVlLVWxBdThiUW5IU1I0cUtuclEyNjdzNktnVVB3WVRTSzhkTzdiNXZwa3pmejdkWlBKVjFoVEh4QlFYeDhUNFNreHRQVDIyb2ZxSkNZWFhqaDNiZk8rTUdmZUlIeWVhR3gwOTkrL0xsdmxLVEtzNk82c1MxZXBSbDVqdXFLblpjWEZxNnNYZWRyWmVuLzNTMHFXK1A0TEhyZGJqNGdUUmFMMVRWZlhPN2RPbStVcFlZNVRLbUQ4dldPQXJZUjF0b2lsVThVZXFVRndqb1hLaXJlM0V6L2J1dmZ2SjR1SjEzbW5aZW4zMnVwS1M5WU10N3hFRXorcWRPMit5RXZrNmZBL0VmZjF4ZmYzZWw0NGNlZW1HS1ZOOEZaWExFeEtXTDA5SUdGQUNmYVN0TGR3bDBFd21hOGtVQk9rUHZSMkFjeHdqazBtSENndUFJRktyRlZRNEl4Mmp6STFqakRIU2FKUVViVEZSVlhVZEVaR0VCRllvU09UWGw1YVcvcmEwdEhUWUFTd2dmUGJ0MnhlVU43ajI5dmIzMjl2YjN6LzlraU9QNTNUTEJHSWJmWnBPblRwMTE2bFRwKzRhNlRaQ0dHTnpkWFgxVDZxcnEzL2lQME9wVk00VnR6MGVUeGNSRFJ5MStNelVuVHAxYXUzcEZncmdjWTM2R29LeHc2TnprMVM1MVZyK25UZmYvTTRwdTczZlVPMnZIVHYyMm50VlZlOE50bzdWNmJTdTJyNTlWUkREY2wyK2ZmdXFXcnQ5MEJMVEhvK241OW9kTzhKZVlycnkvZmRYVlhkMkRscGkydWx5ZFY2MVk4ZUFFbE5YVDg4Wmw1amUrL25uOTdVNW5XMkR6VHZWMFhIcTFqMTdiaGxzM2tpVmZ2SEZyNnM2T3dOZTN1YmNhUUFBSUFCSlJFRlV3aHFxK0NOWTBLK1JVRnBYVnJiK3pqMTc3bkM0M1k3aGxtdDNPdHV2K09DRHkxK3ZyTnpxTnlzZzkvV04vLzN2N2ErV2w1KzJCTHJUNVFwckNmVDA2ZE5WY3Jua1IwU1U0SjJtMWFwSm9aQU5zeFlBaklWRXdsTktrb1dtVFUxQlFuZWNrMGdrWkRUcVNLZnJUUmdLUk5HTUNlY2x4aW9XaERrMGdFbkpZckhjS0c3M1ZXRWg2UXVuaFVUVEpOSGo4ZlRVZDNYVmJ6OTFhdnR0dTNmZm12V1BmMHcvME5wNllKQkZoYlBmZnZ1aVgrN2I5OHR2MnR1L2NYbzh6bGFIby9YL0tpcitiKzZXTGJQOU8vRU50TU0yMjlGWi8vem45Q2NPSEhqaXVOVjYzTHYvYlpXVjIwcTJiaTE1NDhTSk40SzUvek54ekdvdHo5bTJyZUJQKy9mLzZialZXdUgwZUp3dERrZkxwb3FLVFhQZmVHUE9vWnFhL2Y3cldGMnVNeTR4UGRyY2ZIanUxcTFGTDMvenpjdDFkbnVkV3hEY05YWjd6VE5mZi8zTTdHM2JacDNvN0F4SStYaGpaMmRkNFJ0dnpIN3E0TUduamxtdHg1d2VqOVBsOGJpcU96dXJYenQyN0xYUmJqZFU4VWV5WUY4am9iYXVyR3o5MUMxYnBqNnlmLy9EWHpZM2Y5blIwOVBoRVFSUHU5UFp2cmVoWWU4RG4zLys0TlRObTdNMkhUKytlYkQxQTNSZmQxLzFuLzljZGZhNzc2NTR0Yno4MVZNZEhTY2RicmZENFhZN2F1ejJtdmVxcXQ2N1k4K2VPODkrL2ZVbGdUMzZrVmpGeStWeDh6bU91OXhielNTUlNOQUJPRUFRTVNJeUdqUTB1eWliNVBJUkRVNEpFWWd4UmtxbGdxS2lqQ1NSOE1RWWNVUXNsMlBjOXpkc3VIZkFnRFlBTURaOW83TU5lbStaVEtiTHhLTzNFUkcxdGJXTitqc0NUQzc0NUFzUVlQTmlZdWIrNzhJTGZTTnpkYmxjWGFvWFg5UVFzdi9RQjlmSXhKU2Z2OENvMVdwZkk2THZFQkV4Um1ReTZjbGcwQ0xSQkJBa1NxV001c3lhUXZObVR5V093MzAyRVFpQ1FOM2REcXF1cnFQR3B0YStTY0pSeHJIZjNIanozWDhuSWlITUlRSk1HTm5aMmJ0VktsVkJhMnZycG82T2pnODlIazh6WTh4aU1CaStaekFZTGlSUnZzRGhjSnc0ZVBCZ0RoRjFENzFGZ0Y3b293a2d3RzZZTXFWZmllbW5qWTBvTVlWK2NJMU1QRVZGUlZLcFZIc2VFUzN6VHBOS3BhVFRvWm9KSUZnNGpsR014VUF6cDJjZ3lUU0JNTVpJb1pDVDJXd2txNjJUSEE0blk0eWxreUJjL3RlTmYvancybHZ1UFJudUdBRW1FbzdqTkdheitRYXoyVHprNk9JZWo2ZXpvcUxpQ2tLU0NjNFFIcDBER0tHYnAwNjlXVDlFaWVsbGFXbVgzVHgxYXI4UzA5Zkt5MUZpT3NuZ0dwbDh1cnUxWnNhRVVpTGlpWHEvS0puTmV1SjV2TTBDQkl0T3E2UjVjNmFTVW9rKzBDYWEzbzdCVldTeG1MeVRwQ1N3T1U2QnU0bncvUVVncEJ3T3g5R2pSNDh1NmVycTJodnVXR0Q4d004L0FDTzArNElMZGhlWXpRV2JLaW8yZlZoVDgyR1R3OUVjbzFSYXZwdVM4cjBMVTFNdlpLTDc2b1ROZGlMdDFWZFJZanJKNEJxWlhESXp6NVdiemZRTGpxTmY5UFluUXFSV0t5azIxb3hxSm9BZ2tjdWtORDB2bFpZdUxrQkNkd0xyNkxEVGljb3FzdGs2aVlnRWdZUlBTZUIrY3RNdFB3M0djT2dBazQ1U3FaeG5zVmh1Vkt2VjgyVXlXUXJQODJxMzIrMTB1VncxZHJ2OTg3YTJ0cTJ0cmEyYmlhZ24zTEhDK0lKUHdBQWp0UHVDQzNhWHhNYVduRzY1VHBlcmMvbGJiNTMxY1gwOXN2K1RESzZSU1lXYk5XdDVnVXdtZVl1SXhSRVJjUnhIOGZGUnBGREl3eDBid0lURUdLTzRXQ045Nzl5NVpESnB3eDBPQkpIYjdhYm01alk2VVZsRmJyZUhpTWdtRVAyanNjVjk5NzMzM3RzZTd2Z0FBR0J3K0FrSUlBaU90cmNmWGJadDJ4SWtFR0FvdUVZbWh0emNYSlZVS3JsVEVDaldPMDJuVTVOY2prZDVBSUpGcFpKVFFYNGFHWTJhY0ljQ1FjWnhIR20xYWpJWkRkNUpHaEtFUmRFRy9udmhqQXNBQUlhSGlpWUFBSUJSV2NYUG05ZStndVA0TFVTa0pDS1NTaVVVSDI4aHFSUmpiUUFFZzBUQ1UxWm1QSjEvOWl5U1NxWGhEZ2RDd09NUnFMM2RSaWNxcTZpNzIwR0NRRDNFNkQyQmMvMW85ZXFmbDRjN1BnQUFHSWdQZHdBQUFBRGpVWDYreVNDVEtUWXdSaGxFdlkvem1FdzZVcW1VNFE0TllNSXk2alcwZEVrQkdmU29acG9zR0dNa2tYRGtFUVN5MlRxSWlIZ2lRYzg4dktOd1ZzbEhPM2Z1eEtpdEFBQVJCais1QWdBQWpGQlJVWkZVS2xWZnloZ1ZlNmZKWkZMU2F0WGhEQXRnUWxNb1pKU1RrMFJ4TVlNTzZna1RtRVFpSVlOQlIrM3ROckxaT29rUmk2Yi9aKy9PNCtTbzYvenh2OTZmcXVycXM3cTd1bWNtR1hKTWtna2tUQWlRQ1F3SkFvbUVRRmp4UUJJVUQ3eFdWOWZGQlVWWC9ibk9yaXV3NkFLR3k0UUVVSVFJZUt5NExMcCtGUlJkWFFVdmJvUndaQWprSU1sTWtybTczcjgvWm1vWVl1NTBwMlo2WHMvSGc4ZUR6NmVycWw4SnpIVDN1ei8xL2dpV1RCeWYvaWtBTmdhbnNwb3paNDRPSHovNjZLTXplM3Q3bnh6cDF5WWFTZGlqaVlpSTZNQklUMDlxbkFnK0YrNHlGNjVtTW9ZdnEwU1ZZSXlndGlhTE9jYzJjamZITVVoRWtFd2tVRnRUQ0gvUENvQlpSdkQrcjN6bEs2endFeEdOTUh4SFRFUkVkQUFtVEpnWHoyU1NGd0hTRU02bFVna2trL0hJTWhGVnUzUTZnYmx6cGlPWjVHNk9ZNVV4Z2t3bWhXSmhxREY0VWpVNHhjL3EwaWh6RVJIUlgyT2hpWWlJYVArWkNSTXlzMFZ3b1F3dXE3QXNDL2w4aHFzc2lDb2s1dGlZTW5rY3BqYU00OC9aR0NZaWNGMFh2cDlEUEI0REFJSElaRURPVzdYcThzYW84eEVSMFd0WWFDSWlJdHBQSjU5OGNnb3cvd2hJRFFDSUFKNlhSQ3pHM2ErSUtpV2JUV0h1OGRPNG15UEJHRUVxblVTeDZHT3c1aGdUUmJPVTdIZXVXUEZoL2lJbUlob2hXR2dpSWlMYUx3dnMvdjcwRzBYazNIREd0bTFrczF6TlJGUXB5WVNMWTVvbW82WW10KytEYVV4d2JCdjVuSWRNWm5EblFVRWRSTjlrNlpIem9rMUdSRVFoRnBxSWlJajJ3NHdaVnRZWSthSUlCdTdaRUVFK240RnRXMUZISTZwS3hnaHFhM000N3RocExPYlNFQkZCSXBGQVRZMFB5eHBzREs2WUpRamV2M3IxcHpOUjV5TWlJb0Jya0ltSWlQYWhxYWtwbHMxYUZ3QnlmRGpudWpGa010enNpS2hTTXVrRVRtaWVqaGh2bWFOZFdKYUJsMG1qNE9ld2NkTVdpRWdTZ3BQUlgzc3VnRzlFblcrc21UTm5qZzRmUC9yb296TjdlM3RmSEQ5Ky9NWDVmUDRDMTNXbkIwR3djL3YyN1ErMHRiWDlmNzI5dlk4QmdPdTZqWFYxZFovUFpyT0xiZHV1N2UvdjM5emUzdjZqVFpzMmZhR3JxNnR0TDA5WnJLdXIrM0EybXowN0hvL1B0Q3dyR3dSQlIwOVB6M003ZHV6NGY2KysrdXIxWFYxZEwrNHRzKy83NTlmVTFIdzBIby9QTWNiRWUzcDYvdkxxcTYrdTNMQmh3L0w5L1hPN3JqdXR0cmIyRXMvekZzZGlzY2xCRUhUMTlQUTgwOTdlL3YyWFgzNzVHZ0E3OXZkYVJOV0dYdzhSRVJIdG5aeHd3cUlwdG0zL1RFUW1Bd1BmcUk4ZlgrUk9jMFFWRW92Wm1EVnpNdDY0OERnNFhEVkl1NkdxMkxhdEE4ODkzNGFlbmw0QTZBc0MvWW4yOVh6OGIvL2hDODlGblc4czJiWFE5UFRUVHkrWU5HblNEZkY0L09oZGp5MlZTaDFQUFBIRXZGZ3NOcTZ4c2ZFZVk4eGZmV1BUMTlmWDlzZ2pqOHdCc0duWHgzemZQMy9peElrckxjdnk5cFJIVlh2YjJ0byt0V25UcG10Mzg3Q1pQSG55TndxRndydDNkKzZHRFJ2K282NnU3cFBENXdZTFowL3VrdVA5RXlkT3ZNR3lyTjIrRWVqcDZYbittV2VlV2R6VDAvT1g0Zk43S01vOUNhSXF3MXZuaUlpSTltTGV2SGx4MjdZdkFUQXBuTXRra2tna3VNMDZVU1dJQ0h3L2crYm02U3d5MFY2bFVrblUxaFRDYjg1dEVUU0w0NzZQamNHak5Ybnk1Tlc3S3pJQmdHVlozdFNwVTIrZU5tM2FkM1pYWkFJQXgzRW1USmd3NGZPN3p1ZnorUXNhR2hyVzdLM0lCQUFpRXBzNGNlTHltcHFhaTNaOXJMNisvcC8zVkdRQ2dMcTZ1a3YyZG0wQXlPVnliMnRvYUZpOXB5SVRBTGl1MjlEWTJQaGZBSkw3dWg1Uk5XS2hpWWlJYU0rc1VzbWJLeUlYeUdDVEdOdTJrTXV4QVRoUnBTUVNNUnpUMUlCQ251MTJhTTlFQkk1akk1Zkx3UE15ZzFOU0l3Wm5HVFA5NUtqempXV3U2MDdidW5Ycm5XdlhybjFiVzF2YkowdWxVc2Z3eDVQSlpJdGxXZm4yOXZZZnJGMjc5dHkydHJaTGd5QjQzVzFtK1h6KzdidGNkdHpreVpOWFlOZ2RPWDE5ZlcxdGJXMmZYTHQyN1Z2YTJ0bysxdDNkL2Rqd0V5Wk1tUERWZUR3K09Sd25Fb2xKZFhWMW54dCtUSGQzOTVNdnZ2amkzejc3N0xQbmJkdTI3YnZZOXgwLzNxUkprMVlOUDI3ejVzMnIxcTVkKzlZWFgzeng3M3A3ZTRkdTJYTmQ5OGk2dXJxUDdPTjZSRldKTjcwVEVSSHR3WEhITGNqWXRud0tRQjRBUkFEUFMzR2JkYUlLc1N5RDhYVStaczJjekdJdTdkTkFZL0E0aXNVOGR1N3NSSCtwWktCeXRBSGVmZlhWclgrOCtPTFdiVkZuSElzNk9qcCsvTnh6ejcwakhQZjM5N2MzTkRTc0duN01qaDA3SG56MjJXZlBCUkFBUUJBRU95Wk5tblJqK0xqak9CTUE1QUJzQTRCeDQ4Wjl4QmlURGgvdjYrdmI4TWdqajV3QTRKVndidVBHamJjMU5UVTk1THJ1VVFBZ0lrNnhXUHo3dHJhMlR3TkFQcC8vZ0lnNHc2N3g4dU9QUC80R0FLOENRSHQ3KzNjYkdocSs0ZnYrZS9mMFo2dXRyZjJRYmR2K3NPZThzcTJ0N1RQaHVLZW41N0hwMDZjL0dJN3orZnk3TjJ6WWNQVisvTFVSVlJXdWFDSWlJdHFOQlFzVzJLNmJXQVRnN0hET2NSeGtzMmwrQUNhcWtIUXFqaFBtSG9sNFBCWjFGQm9sakRISVpGTEkrMWtBZ0FoU0FFN3gwc2szUjV0czdOcThlZk9LNGVNdFc3YjgxMjZPdVJhRFJhYkI4UTkyUFNZZWp3OFZkTExaN05uREg5dTRjZVBYTUt6SU5HakhwazJiWHRmTU81MU9MeHIyN3d0M3lYQTlCb3RNb2ZYcjExLysxMytpMTNpZTl6ZkR4NTJkblU5Nm5uZFcrSTl0Mi9uaGp5Y1NpV01Cc0tFampUbjhTcGFJaUdnMzFxOUhybEFJL2hVd05qRHd6WGsrNzhHeTJET0dxQkppTVJ1TjA0N0E1SW0xVVVlaFVVUkVFSSs3S0JieTZPallnWjZlWG9GcUl4VHZ1dkhHeTMveDBZOSs5dm1vTTQ0MWZYMTl6K3d5OVZkTnZYdDZlblp0Z0wxaDEyT0NJQmlxT01majhSbkRIK3ZzN0h4dzErTUJZUHYyN2I4ZlBuWmRkOHF3YTh6YzVkaGY3bnArYjIvdlgzYWRHeTZaVE00YVBtNW9hTGg1YjhlTGlKVklKSXI3MkVXUHFPcHdSUk1SRWRFdW1wcVd4b3JGeEFjQkdYcGpHNC9Ia0U0bm9veEZWTFZFTU5BQS9QaHBNSVlyQnVuQWlBaFNxUVJxYXdyaDJBamtPRWVzOTdlMnR2S0w5Y09zcjYrdmI1ZXA0R0NPR2M2eXJQVHdjVTlQejliZEhWY3FsYllQSHh0amhwcTlXWmFWRy81WWIyL3Y1dDFkWWg4NThudDdmSGVDSU5odDAzT2lhc1pDRXhFUjBldEpMTGFsVVZVL0hqWUFOMGJnKzFuZU1rZFVJWW1FaTJPT2JrQ2VEY0RwSU5sMjJCaDhvQjZoZ3FJWU9YTlNmWktOd2F0QUVBU2R3OGVXWmUzMmw0WHJ1cThyQkpWS3BmYnczMVcxZi9oanRtM3Zia2U0N0Q1eWRPOHo3QzVVbFc4ZWFNeGhoWitJaUdpWTJiTm5KK054NXhNQWpnam5NcGtVZThZUVZZaGxHZFNQODlFMGN4SU1pN2wwa01MRzREVkZINTJkWGVqdkx4bFZOQVhBZTIrNDRaLysvTEdQWGJIYkZUQTBPdlQwOUR5VFNDU09DOGZwZFByRXJxNnUzK3g2WERLWlBHSDRlUGhPZFAzOS9SdGpzZGprWWNjZTI5blorYnZoeDN1ZWQ5TGVjdlQxOWJWWmxqVjBDOTRUVHp6UjB0WFY5ZHNEKzlNUVZUK3VhQ0lpSWhxeTFITGQ4Zk5FNUIzaGFpYmJ0cEhOWnJpYWlhaENNcGtFbXVkTVJ5TGhSaDJGUmpuTHN1QjVhZmo1b2NiZ2FSRTVOVzRLYjhXK3Q2Mm5FV3o3OXUzL00zeGNXMXY3Q2Z6MTZpT3ZXQ3grZlBoRVIwZkhVQ1B5enM3T2g0Yy9ObmpzOEcrUjdISGp4bjFoYnpsMjdOanh1cjVPTlRVMUg5ekw0WHRkSFVWVXpWaG9JaUlpR25UTU1TOTdqbU0rRGNBREJ2ckc1SElwT0E0WEFCTlZRaXhtWTJyRE9EUk1ZZ053S2cvWGpjRXY1SVpXb1Fvd0dRWkxiMTF4NWRTSW85RWgyTHg1ODQycTJoT09YZGVkMnRUVTlOdWFtcHFQNS9QNWMycHJhejk2OU5GSC84WjEzYUgvenFWU2Flc3JyN3l5S2h4djNicjE3dUhYVENhVHh4NTExRkgzNS9QNWQvbStmLzcwNmROL2trNm45M3FyNWFaTm0xWVBIeGVMeFE5UG56NzlKOFZpOFNPZTUvMU5McGQ3VzExZDNUOU9uVHIxK3pObnp2ekZvZi9KaVVZbnZuTW1JaUlDME56YzdOaDIrbThBdkRHY2k4VWNaREpwY0RFVFVXWGtzaW1jTU9kSUdNUHZQcWs4UkFUcFZCSTFSUi9yMmw0QkFBZlF1U1hvaFFEK09lSjRkSkM2dTd1ZmIydHJ1M1RpeEluTHd6blhkWStjT0hIaXRYczRKWGpoaFJjK0NHQkxPTEYxNjlidmpCczM3ck9KUkdKMk9KZEtwZVpQbVRKbGZqZ3VsVXJiOTlUL0NRQzZ1cnIrNzlWWFg3MmxVQ2k4UDV6TFpES0xNcG5Nb2wyUDdlbnBlV3IvLzRSRTFZV3Y2a1JFUkFDNnV6TUZZL0JGQUJZdzhHRWxuL2RnV1h5cEpLcUVaTkxGN0dPbUlwOVA3L3Rnb2dNdzBCamNHMm9NRGtoUklFdHV1dkVyQzZMTVJZZG0wNlpOMTY1YnQrNmk0U3ViZHFkVUtyVS8rK3l6NTIvYnR1Mzd1enpVdjNidDJxVjlmWDB2Nys0OFZlMTc0WVVYM3J1dkhDKzg4TUxIdG16WnNtWmZ4NVZLcFozN09vYW9XdkhkTXhFUmpYbU5qVXZjZERyKzk0QU1MYmxQSnVOSXBSSlJ4aUtxV3BabFVEKytnRmt6SjdIL0daWGRVR1B3R2grV05mRGRBVVJtR2tzdnZPR0d5dzk0ZTNvYU9UWnQyblR0RTA4OE1XUGp4bzFYZG5WMS9URUlnaDBBZ2xLcDFON1oyZmwvNjlldi8rYy8vZWxQMDl2YjI3K3p1L043ZW5xZWZ1U1JSMlp2MnJUcG10N2UzdWRVdGJkVUttMXRiMisvNTZtbm5qcDUyN1p0LzdrZk1icWZmLzc1QzU1OTl0bkZXN1pzV2RQYjIvdWlxdmFvYWs5Zlg5LzZqbzZPLzFtM2J0MG5ubnp5eVFWbC9jTVRqU0o4WlNjaW9ySE96SjI3Nk5oWXpMNFhrUEVBWUl4QmZYMFI4VGliRXhOVlFpNmJ3aGx2UEI2TjArcWpqa0pWU2xYUjNkMkQ5ZXMzWU9PbUxRQ2dVSDBHcXBkLzRPOCtjeXNBalRZaEVWSDE0b29tSWlJYTA1cWFtcEtPWTM5Q0ZlUENPYzlMd1hWamV6dU5pQTVTekxIUk1Ma09EWlByb281Q1ZVeEU0TG91Zkgrb01iZ29wRUdNZWZ1cVZaZFBpemdlRVZGVlk2R0ppSWpHc0tWV09qM3hWQkZaSm9QMzd6aU9qV3cyemR0NWlDb2ttMHVoWmU1UnNHMHI2aWhVNVl3UnBOTkoxTlFVSUNJUWdSTkFUelNCZGVHS0ZSOTJvczVIUkZTdFdHZ2lJcUl4cTZtcEl5c2lud1dRQUFhK0FjL2wwbkFjYnNwS1ZBbUpoSXRaUnpmQTkvZTRxUk5SV2RtMmpWdzJBeTh6MEJoY0lFVW96bkpreHZ4OW5FcEVSQWVKaFNZaUlocVRtcHViblV3R2J4ZkIwSWVOV014QkpwT0tNaFpSMVRKR1VGZVR4ZXlteVZGSG9URkVSSkJNSmxCVDQ4TVlBd0NpZ3FNRExiMS85ZXBQcytKSlJGUUJMRFFSRWRHWTFOZVhxUlBCWjBVR1hndEZCTDd2aFI5RWlLak0wcWs0NWh6ZmlFU0NUZmJwOEJJWnVJV3VXQnpZY0U0Z0NRT2RqMUx4N1JGSEl5S3FTbnczVFVSRVk1R2tVb2xQQU5JUVRxUlNDU1NUOGNnQ0VWV3ptR05qeXBUeG1Ob3dqdjNQNkxBVEVjVGpMZ3ArTHR4TlZDRFNBTVg1cTIvNDk2TWlqa2RFVkhWWWFDSWlvakZuL3Z6RlRTSjZZZGdBM0xJTTh2a01Qd0FUVlVnMm04S2NZNmV5L3hsRlJrU1FTaVZRVS9URDMvV09DSTRYV3k2NDY2NVdiak5LUkZSR0xEUVJFZEdZMHR6YzdLaWFUd05TQXdBaWdPZWxFSXR4QXlLaVNrakVZNWh4NUFUVTFlYWpqa0pqbkczYnlPVmVhd3dPU0kzQ25OWGVubUpqY0NLaU1tS2hpWWlJeHBSWXJPWlVFVmtXam0zYlJqYkwxVXhFbFNBaThBc1pOQi9meUo4eGlweUlJSkZJb0ZpVGgyVVpBRENDWUpZRnZJK053WW1JeW9lRkppSWlHak1hRzVlNEluSUZnSUVtSFNMSTV6T3diU3ZpWkVUVktaMks0NFE1MDlrQW5FWU15ekx3TW1rVUN1RUtPMGxDOFFiMDFTemI2NGxFUkxUZldHZ2lJcUl4bzFnTTNnTmdiamgyM1JneW1WU0VpWWlxbDJOYm1EU3hCdE9tam84NkN0SHJ1RzRNL211TndRRmdFa1RQKy9yWHZ6UTl5bHhFUk5XQ2hTWWlJaG9UV2xwT3J4T1J6NGRqRVlIdmU3eWRoNmhDdkd3S2M0NXZSTXhoL3pNYWVWTEpnY2JnZzJ3SWpvOFo5OTByVm55WS84TVNFUjBpRnBxSWlHZ3NFTXVLWFFwZ2NqaVJ5U1I1T3c5UmhjVGpEbzZhWG8vNmNmNitEeVk2ekVRRWpqUFFHRHlielF4TVFXcFVjYmFsMDA2Tk9oOFIwV2pIUWhNUkVWVzlscGJGY3dDOFh3YVhMMW1XUVM3SEJ1QkVsU0FpS1BnZWpwODlEY2J3clNhTlRBT053ZU1vRnZKaG56NGpJak9ObVBlc1duVVZLNlJFUkllQXIvNUVSRlRWbXBxYVlwWmxmUmJBMEFjSHowdkRjZXdJVXhGVnIyVFN4ZXhqcHNEejJQK01SamJMc3VCNWFmaCtMcHhLUWZRTjB0LzN0aWh6RVJHTmRpdzBFUkZSVmN0a0pwME82SnZEOGNEdEVtbXVaaUtxQU1zeUdGK1hSOU9NU1ZGSElkb3ZyaHREd2MvQmRXT0RNOUlneGl5OTZkb3ZUWWt5RnhIUmFNYjluSW1JcUdvMU5pNXhVeWw4VjBUR2hYTTFOYS9iYVlpSXlpaVhUV0hCS2JPUno3T1lTNk9EaU1DeUJqNFNkWFRzQUFDalFNNXlIRDIrZWY0dkhuamdnU0RTZ0VSRW94QlhOQkVSVWRXcXFjRkhBWjBaanVOeEYrbDBNc3BJUkZYTGpUbG9uRFllUjlRWFdHU2lVY1cyTGVTeVh0Z1lIQUw0UVJBc25sU2ZXaEJ0TWlLaTBZbUZKaUlpcWtyTnpZc21pZWdsWVFOd0VhQlF5UElETUZFRmlBRDVmQnJIelo0V05sWW1HalVHR29PN3Iyc01EcEVaRUZ4dzNYV1hGYUxPUjBRMDJyRFFSRVJFMVVoaU1lZFNWVXdJSnpLWkZPTHgyTjdPSWFLRGxJaTdhSm81Q1FVL0UzVVVvb05pakVFbWt4cHFEQzVBU2pVNEpSNnozekl3SkNLaS9jVkNFeEVSVlozNTg4ODZTUVFYaHF1WkxNdENQdTl4TlJOUkJSaGpVRmVYdyt4WlUva3pScU9XaUNBZWQxSHdoL3I0aWNBMFdNRDUzMWg1MmZTbzh4RVJqU1pjMjB4RVJGV2xzWEdKbTB6S0RTSm9DdWQ4MzBNcWxZZ3lGbEhWeXFRVE9QWGtXYWl0emUzN1lLSVI3TFhHNElyMm9jYmdrZzNVbE9iTVBmbUJCeDU0UUNPT1NFUTBLbkJGRXhFUlZaVmlVZjlHQkl2RGNTeG13L1BTVVVZaXFscU9ZNkZoY2kwYUp0ZEZIWVdvTEd6YlFqYWJRZFliYWd4ZUVNR1pSeHlST2pYaWFFUkVvd1lMVFVSRVZEVm16MTZjTWtZdXg3QVZ1NzZmaFdYeDVZNm9FbkxaRk9ZZVA1MC9ZMVExQmhxREoxQlQ0OE8yTEFBUVFHWllBZDUzK3cyWDU2UE9SMFEwR3ZCZEFSRVJWWTEwMnZwSFZSM3FwWkZJeEhuTEhGR0ZKQkl4ekp3eENUVTFPZlptb3FwaWpDQ2RTY0V2RE4wT21nVDBEZDBpNTRHTndZbUk5b21GSmlJaXFnb3RMV2RNQi9Udnd3YmdJb0pDZ1EzQWlTckJHRUZOTVl2WlRRMHdoajlqVkYxRUJIRTNob0tmUXlJZUJ3Q0J5Q1FZNjl6VnE2ODVNdXA4UkVRakhRdE5SRVJVRFN6THNpOVZ4Ymh3d3ZOU2NOMVlsSm1JcWxZeTZXTDJyQ2xJcDdsaWtLcVRpQ0NWU3FCWWs4Zmc5eFVPUkp1bHIvZmRyYTJ0ZHNUeGlJaEdOQmFhaUlobzFKcy9mL0hKcW5oWHVKckp0aTNrY2htdVppS3FBTnN5T0tLK2dKbEhUZVRQR0ZVMTI3YVJ5M3J3aGhxRFN4R0NzeWVNUzV3V2NUUWlvaEdOaFNZaUloclZHaG9XeEZXdGZ4VkJNcHpMNVRKd0hIN2hURlFKR1MrSkU1cVBoRzFiK3o2WWFCUVRFU1NUY2RUVytHSERleEdSbVJiay9TdXV1Q0liZFQ0aW9wR0toU1lpSWhyVnhvMUx2QjNBS2VIWWRSMTRYaXJDUkVUVnkzVWRUSjlXai9weGhhaWpFQjBXSW9KVU9vVkNZV0RET1FYaWFuQ1M3VnZMSW81R1JEUmljYjB6RVJHTldzM05pN0t1YXo4TXlMUndidno0SW5lYU8wQTFBa3phejYrZS9sd0MraW9iaDBZb0VVRmRYUjV2UHJzRkJUOFRkUnlpdzBaVjBkNitIYzg5MzRidTdoNEE2RlBWbjhMV2YvemdCei96Vk5UNWlJaEdHdDVYUUVSRW81YnJPcDlXMWFsaG01aFVLb0ZrTWg1dHFGSG1LQU44d2dGUysvblYwOFVCc0VVcm00bEdwbVFpaHRsTkRmRHo2YWlqRUIxMnlXUUN0VFVGckd0N0dhcHFROUFzSlhQaDh1WEwvK1dpaXk3cWlUb2ZFZEZJd2x2bmlJaG9WSm8vZi9Fc0FIOGJOZ0EzeHNEM1BUWW4zazhDNEd3YitFeHMvNHRNTkhaWmxzRzRPaDlIejJBRGNCcDdSQVNPWXlPYnpjRHowZ05Ua0NLQXhlbDR6eW43T0oySWFNeGhvWW1JaUVhZDV1Wm1Kd2pNWndEVWhIT2VsMElzNWtTWWF2U1liSURQeDREemJZRHRuR2wvcEpKeHpEbHVHaElKTitvb1JKRVFFU1FTY2RRVS9iQVJ2Z0NZcVlyM3JsakJ4dUJFUk1PeDBFUkVSS05PTEZaenFqR3lOQnpidG9WY0xzT1ZGdnR3aEFBZmRvQi9pUUhUK1E2QTlwUGpXSmc4cVJaVHA0eUxPZ3BScEN6TElKTkp3ZmR6NFZSU29DZmJ3c2JnUkVURDhXMG1FUkdOS2cwTkMrSWljZ1dBb2FVVnZ1OXhxL1U5c0FBMFc4QWxNZURMTG5DeXhaMUE2TUJrczJtY09QZElHTU8zalVTdUcwT2hrRWM4UHZnU0pESlpvTXRXci83M282Sk5Sa1EwY3ZBZEF4RVJqU3IxOVluM0FKZ2JqbDAzaG5RNkZXR2lrU2NwQThXbHYzV0E1UzV3a1FNY2ExaGdvZ09YaU1kdzlGRVRVU3g0VVVjaEdoRkVCS25CeHVDRHEyZ3RBTWRxSHk1Y3ZudzU3eTBsSWdKM25TTWlvbEdrcGVYME9sWDkzUEJiNUFxRkxJd1oyeVdVS1FhWUpNQWtBeHdwd0VRV2xhZ01qQkhVRkxNNFpsWURWek1SRFdQYkZySzVETm83dHFPOWZUc0FLWWpnakVTczYzNEFQNGs2SHhGUjFQaXVnWWlJUmdzUmlWMEtZSEk0a2NrazJad1lRR3NNK0lBRExMSUdpazBzTWxFNXBKSXVaaDh6QlpsMEl1b29SQ09LaUNBUkR4dUQyOERBWjZxamplQTkxMTEzV1NIaWVFUkVrV09oaVlpSVJvV1dsc1Z6ak1FSEpMeFh3VExJNXowMkFDZXFBTnUyY0VSOUVUT09uTUNmTWFMZHNDeURqSmRDb1RDdzRaeUlKQ0htRFhITE9TL2lhRVJFa1dPaGlZaUlScnltcHFhWVpWbWZCWkFQNTdMWk5CeUhkNEFUVlVJNkZjZmNPZFA1TTBhMEYyNHNCdC9QRFRVR0YyQ1NHSngzeTlldm5CNXhOQ0tpU0xIUVJFUkVJMTQ2UFhHUnFyNDVIRHVPald3MnpaVVdSQlVRaTlsb25GcVBJK3FMVVVjaEd0RUdHb01uVVZzemRMZWNCY0Z4Z1pqM3RiYTJza3BMUkdNV0MwMUVSRFNpTlRVdGpSbURyNGlJRTg3NXZnZkxzcUtNUlZTVlJBQS9uOEdjNDZlQmRWeWlmYk50QzdsY0JybHNCZ0FnZ0c5RXoyd1luM3hqeE5HSWlDTERRaE1SRVkxb25yZmpZd0JtaHVONDNFVTZuWXd3RVZIMVNpUmN6RHA2TXZ4OGhpc0dpZmFEaUNBZWo2TTRyREc0QWpOS2tIZmZ2UHl5bXFqekVSRkZnWVVtSWlJYXNacWJGMDBTMFV2Q0J1QWlRS0dRNVFkZ29ncXdMSU54dFhrY1BXTWlmOGFJRG9BeGduUW1CZC9QaGxOSmdjNlh1UFBXMWxaKzNpS2lzWWYzRGhNUjBVZ2xydXQ4U2xVbmhKOTUwK2tVNHZGWXRLbEdvTS8zdlBidkJvQVJ3QUVRQitBTE1OMEE4eTJBTnh2UzNxU1NMbzQ5WmdxU3lYalVVWWhHRlJGQjNJMmg0T2ZRMGJFRDNkMDlvaUtURlhyZWxQckxmZzU4N3Vtb014SVJIVTZzc0JNUjBZZzBmLzVaSndGNFg3aWF5YklzK0w3SGxSYTcwYWF2L2ZPaUFzOEh3RjhDNEpFQStIa0pXTlVIM05RWGRVb2F5Unpid3FTSnRaamVlQVIveG9nT2dvZ2duVTZpcm5hZ01iZ0F0aWhPS01IK1c5VldmdVlxT2RMSkFBQWdBRWxFUVZRaW9qR0Z2L1NJaUdqRWFXeGM0cXJLRndCa3dybGNMczJ0MWcvQmswSFVDV2dreTNoSm5OQThIWmJGdDRaRUI4dTJiV1N6R1dRSEc0TkRKS2NxcDk5OGc3c28ybVJFUkljWDMwMFFFZEdJVTFzYnZFa0VaNFRqV015QjU2V2pqRFRxZFduVUNXaWtpcnNPWmt5ZmdOcWFmTlJSaUVhOWVDS09taG9mdG0wQmdJam9VWERzZDE5MzNXV0ZxTE1SRVIwdUxEUVJFZEdJMHR6Y25BVE1aUmpXUjlEM1BhNjBPRVQ5VVFlZ0VVbEVVQ2g0T0hiMkZCakRXK2FJRHBVUlFTYWRRc0hQRGM1SUFxb254eDNuUEFEOElTT2lNWUh2Mm9tSWFFUngzZHFMVlhWNk9FNGs0a2lsRWxGR3FncThjNDUySjVsME1YdldGR1M5Vk5SUmlLcUNpTUIxWS9EOUhKS0pPREJRWEpwa29PZmRlT09YbXlLT1IwUjBXTERRUkVSRUkwWkx5eG5UQWZ4OTJBQjhZTFZGbHMySnk0QjN6dEd1TE11Z2Zud0JSeDA1Z1Q5alJHVWtJa2lsa2lnV2ZZZ0lSTVJXa2VOaXhublhYWGUxY3V0VUlxcDZMRFFSRWRGSVlWbVc5V2xWSFJkT2VGNEtydXRFbWFscXNOQkV1MHFuRTVoejdGUWs0dnpjUzFSdXRtMGhtOHNNOVJjVW9DQWlpOXUzSkU2TE9Cb1JVY1d4MEVSRVJDUEMvUG1MVDFhVkM4TFZUTFp0SVpmTGNLVUZVUVhFSEJ0VEp0ZWhZZks0ZlI5TVJBZE1SSkJNeEZGYld3aDdEQXFnUnhzajcxK3g0b3BzMVBtSWlDcUpoU1lpSW9wY1E4T0N1S3IxcnlKSWhuTzVYQWFPWSsvdE5DSTZPT3A1eWRJSnpVY3FHNEFUVlk2SUlKMUtvcWJvaHpNdUZDY1ptQXZBeHVCRVZNVllhQ0lpb3NqVjFjWFBBL1RVY095NkRqdzJKeWFxQ0JGc3pXYVQzL1A5VEZ2VVdZaXFXZGdZUEovUElUSFlHRnhFSmxpQ3Q2MWNlY1hSVWVjaklxb1VGcHFJaUNoU3pjMkxzcFlsclRMc0hqbmZ6OElZdmtRUmxadXE5Z2FCL3RGTHBMNW9qRmtPdHU4aXFxaUJ4dUFKMUF3MkJnZmdBRGpPQlBLdTVjdVh1eEhISXlLcUNMNkxKeUtpU0xtdWRhbXFUZzNIcVZRQ3lXUTh5a2hFVlVsVlZRU3ZxT3FxaXovem1TZUMzcjcvaE9LQnFITVJWYnV3NTJBMm14bWNrYUlSYzFZNjNyc2d5bHhFUkpYQzVoZEVSQlNaK2ZNWHp3TE1oMFVHZWxVWUkvQjlqdzNBaVNwQVJMcUNRSC9WM201K0FBQWJPOXkyOFlYK3I2bklzVkQ0K3pxZnFwZXFvcjE5TzdhMWI4Zk96aTcwOWZVakNBTFlsZzNIc1pGT0orRjVhV1FIZDFDakF5TWlTQ1RpcUNuNjJMR2pFLzM5L1FMQkRLaStkOVdxcTM3M29ROWRzaVhxakVSRTVjUkNFeEVSUmFLNXVka0J6R2NBMUlSem5wZEdMT1pFbUlxb09nMnNacEtYVklQcmYvakQxWjBBc0hEaHd1N0hmbnZ2LzVtWXN3WkdQZ29JVjdxUEVUMDl2Zmp6bzAvamtVZWZ4dHJuMnZEUytnM283ZTNiNTNteG1JTnhkVVZNYVRnQzB4c2JjT3d4UjhIM3VZSGEvakRHSUpOSm9Wakk0WlVObXdFZ0lZSjVFZ1RMQUh3OTRuaEVSR1hGUWhNUkVVWENkV3RQQWZTOGNEeHdhMEdhcTVtSUtrQkVPa3FsNEw3YmIxLzl2OFBuSDN0KzU2YlpNM08zQXVaMFZUMEszQW1ycW0zWThDcnV1ZmQrL09hM2YwUjNkKzhCbjkvYjI0Y1gxNzJNRjllOWpKOC8rQkFBb0hIYUpDdzQ5VVNjY25JemJOc3FkK1NxRW9zNXlQdFpiR3ZmanU3dUhpZ3dVUkNjdTNyMXY5Ly93UTkrNXFtbzh4RVJsUXZmVEJBUjBXSFgwTEFnWGwrZmVCREEzSEN1dGpZUGo3ZGxWTlEzeXRENjZ1SWVZQXZiUjQ4cXFsb0M1UGVsVXY4Nzdyamo1clc3UHY3WVkvZW5UYWwwQWFEWEFoS0xJaU5WVmw5ZlArNzY3by93NDUvOEVxVlNVSkhuOFAwc3pqOXZDZDR3ZjA1RnJsOHQrdnI3c1hIanExaTM3bVdvS3FENnFrSnYzdG1UK01KRkYxM1VFM1UrSXFKeTRCSnBJaUk2N01hTlM3d0h3NHBNcmh0REpwT0tNQkZSZFZKVkJXUVRFSHpyamp0dWZtNTN4elExTGR3UldQb2pCWDV5dVBOUjVXM2Qxb0V2ZnVrNi9QZVBmbEd4SWhNQWJOblNqaHRYZmh0ZnZlWVdkSFoyVmV4NVJqdmJzcERMRG1zTUxwSUh6S0pVdlBPTjBTWWpJaW9mRnBxSWlPaXdhbWs1dlU0RW54cytWeWhrZWNzY1VRV0lTQytnZndKNnZnMWd6MnZSSHR2NkNrckIxeFI0OWZDbG8wcmIxcjRkLy9ybEcvRENpK3NQMjNQKzRZOVA0SXRmdWg1YnQzVWN0dWNjVFVRRThYZ2N4VUlldG0wRGdCSFJvMFN0QzI1ZWZsbk52czRuSWhvTldHZ2lJcUxEeXBqWXB3Q2RISTdUNlNRU0NUZktTRVJWU1FlOHJJcWJicnZ0dG8xN083WnAyYkplcTlUN0I0WGVCS0J5eTE3b3NDbVZTdmlQYTI3QnhrMkhmME96OVM5dnhPVlgzb1R1YnQ0SnRqdkdDREtaRkFxRnNKRzZKQlI2c3NaamI0ODBHQkZSbWJEUVJFUkVoMDFMeStKbUVYeFFCcGN2V1phQjczdGN6VVJVR1oycStvc25ucEI3OXVmZ05mLzE4QmFEM2pzQVBGemhYSFFZL09DSFA4UGE1OW9pZS82WDFtL0FMZC84Zm1UUFA1S0pDRnczaGtJaGowUWlQamdsa3hWNi9vb1ZYNTBSZFQ0aW9rUEZRaE1SRVIwV1RVMUxZOGFZendISWgzT2VsNGJqY0FOVW9uSlRWUlhCdWlEQThvY2ZYcm52ZmVzQnRMYTJCcjFxcjFYVjZ3RGRXZW1NVkRtZG5WMjQ5MGMvanpvR2Z2bS92OGN6ejc0WWRZd1JTVVNRVENaUVUrT0h1ek1aSXpqR2huNmd0YldWVGZtSmFGUmpvWW1JaUE2TGRIcjdJZ0RuaEdQSHNaSE5wcm1haWFnaVpGc1E0QWQzM0xIcWdGWW5IWHZzbVRzZDJEOVQxUjlpYnoyZGFFUjcrQStQbzd1Nzk2RFBuM1A4MFZqMjlyT3c1TXhUa0U0bER5bkxqLzdubDRkMGZqVWJhZ3llRzJ3TXJzaUw0UFFKRTVKc0RFNUVveG9MVFVSRVZIR05qWTJ1WmVGS0VYSENPZC8zWU50V2xMR0lxcElxK2tYMHFTQUlianlZOC8vdzFLYVhSVXJMRmJyWHZrNDBjajM5bCtjUCt0ejVKeDJIVDM3aWZYakxPVy9FdTk5NUR2N2hZKzg2cEN4LytOUGpGZDN0YmpRVEVjUVRjUlNML2xCamNFQm5TSUIzMzNqalYycWp6a2RFZExCWWFDSWlvb3FycVpuK1VVQ2F3bkU4N2lLZFByUnZ5WW5vcnczY01xY2JnMEJ1dmVPTzFTOGN6RFdXTFZ0VzZtc3ZQYWtsK1JwVVMrWE9TSlczL3VWTkIzM3VqS09tdm00OHZYSHlIbzdjUDkzZHZYaGx3OEhucVhhV01mQXlhUlFMdWNFWlNZcmlaRWVDODFwYlcvbFpqWWhHSmY3eUlpS2lpbXB1WGpRSndDZkRzUWhRS0dSNXl4eFJCWWlnSndqMDRaNmUwdDJIY3AxajN2QTMyMHFsMHZkVjVIL0xsWTBPbnkxYnRoMzB1WmwwNm5YanJqTHNITGRsYThjaFg2T2F4V0lPZkQrSDVFQmpjRUJrZ29pY1cxOGZueGx0TWlLaWc4TkNFeEVSVlpMRVlzNmxnQjRSVHFUVEtjVGo3SE5LVkc2cXFxcXlIZ2hXM1gzMzZrUGEwMTVFTkYrWGVjR0lYcWRRVmdsR21SMDd1dzc2WEdPOS91UEI0MDg4YzZoeEVBUzhkVzV2UkFTcDFFQmo4RUcyQUhOTVlONm5xdnhXaG9oR0hSYWFpSWlvWXViUFArc2tBTytWd2VWTGxtWEI5ek5jelVSVUViSVQwQWUrOWEyYjd5M0gxU1pPbk45Vk12WXZKSkJ2QTJDbFlCVHA2VG40UnVDN2V1RG52enZrYSt5NlNvcittbVZaeUdZenlPZThnUW1SbklpY2NjdXFyeTZNTmhrUjBZRmpvWW1JaUNxaXNYR0pxeXBmRUlFWHp1VnlhVGlPczdmVGlPamdCSUMrb0ZwYURxQnNmWlVlZTJ6VHBwS05WUXBkVzY1clV1V1Zhd1hSVTA4L2o4ZktzS0twV015WElVMTFFeEVrWHQ4WVhBUTRFb0dlZjkxMWx4V2l6a2RFZENCWWFDSWlvb29vRklJM2llQ01jQnlMT2ZDOGRKU1JpS3FZYmxPVjczM3JXemYvdVp4WFhiWnNXY25kMGZ1VUNwYURxNXBHRFZVdHl6VnUvL1lQRC9rNjQ4ZlZ3TXR3UmRQK0VCR2swOG5YR29NTDRncWNsckRzY3hUZ1VtQWlHalZZYUNJaW9yS2JOMjlld3JMTVpRRHNjTTczUFZnV1gzYUlLcUFQd0JQR1lCV0FRNjh3N0dMNlNXZDNPTnB6cjBMdUwvZTFhZVQ2MlFQL2gyZlhyanZrNjh5ZWRXUVowb3dOSWdMWGpTR2Z6NGFOd1VWRXBzTENXMjYrNGQvNUYwbEVvNGE5NzBPSWlJZ09qRWp1RWxXZEh2WmlTaVRpU0tlVEVhY2lxajZxcWlLeVVWVnZ1ZTIybTE2czFQUDBXVlBhVUhybFA2QjZ2SWo0K3o2RG9yVDAzRE1QK3R3ajZtdXgrZFd0V0hQWGY1Y2x5NExUVGl6TGRjYUtjRlZUVGEyUGRldGVSaENvSXlyelM1YStjL255ZjdqOG9vdXVQZlJ0QUltSUtveUZKaUlpS3F1V2xqT21xK0xqWVFOd0VVR2hrSTA2RmdHNHNEdnFCRlJ1SXRLdHFyL2J2cjMvdTVWOG5xYW1wdDQvL2VuSEQ4ZkVmRU9BaXhTd0t2bDhkR2plK3ViVEQvcmNJQWp3cGN1L2pxNnVRLytGY1dUalpFeWFPUDZRcnpQV1dKYUZySmRCaDdjRFc3ZDFBSUlhbzJaeE9qSHBGd0IrRm5VK0lxSjk0VDBNUkVSVVJrc3R5N0krRFdoZE9PTjVLYmd1RzRBVGxadXFxaXJXQndGVy91ZC8zcnF0MHMvMzFGUHRyNnFhYndXcVQxVDZ1U2c2ZDMvdngzajZMOCtYNVZybkwxMVNsdXVNTmNNYmcxdVdOVEFGSEtjYXZHUEZpaXY0elEwUmpYZ3NOQkVSVWRtY2ZITEhmRlY1WjdpYXliWXQ1SElaaExmUUVWRTV5VTZSNFA3YmI3L3B4NGZqMlpZdFcxWlMyend0RWx3cklsd2ZWNFgrK09jbjhjTjdIeWpMdGVZY2Z6Um1IRFcxTE5jYWk0d3h5R1JTOFAzQnVwSWdEalduT1dxZEcyMHlJcUo5WTZHSmlJaktZdDY4ZVlrZ01GOFN3ZEQyUXJsY0JvN0R1N1NKS2lBUTBlZjYrdVFhSE1iZDRKcWFGdTdvRjl3WHFONTN1SjZURG85Tm03Zml4aFhmTHN1T2RjbEVITzkvejl2S2tHcHNpOFVjRlB6Y1VHTndRS2NxOU55VjExM1JGSFUySXFLOVlhR0ppSWpLSWdpeWJ3ZjAxSERzdWc0OGoxdGFFMVdDS3JZR2dkNjlaczFOaC8wMnRsbXpZaStMNkhKQU5oM3U1NmJLNk92cnh6WFhmaE03ZG5hVzVYb2ZmTi9iWDF1SlF3Y3RiQXp1RjNJUUVZaUlMUVluV0k2Y2Q4c3RyZkdvOHhFUjdRa0xUVVJFZE1pYW14ZGxMVXRhWmRnOWNyNmZoVEY4bVNHcWdENVZQTmJUMC9zTkhNYlZUQ0dSaGYzb2xFZFUrMWNDT1BUbEx4UzUxZC80THA1LzRhV3lYT3YwaFNmaHBKWmp5M0l0QW16YlJpNmJnZWVsQjJla1JzUXMxdjdVL0VpREVSSHRCVDhCRUJIUklYTWMrMU9xT3RTTUk1VktJSm5rbDYxRTVUYllBSHdqSUxmZWZmYzNYNHdxeDUzMy9YSXJnRzhEOHR1b01sQjUvT1NudjhhRHYzeTRMTmRxbkRZSjczM1hXOHB5TFJvZ0lraWxraWdXY3JCdEN3QU1GTWNqMEhkZWRWV3JIM1UrSXFMZFlhR0ppSWdPeWR5NWkyY1pJMzhYcm1ZeVJ1RDdIaHVBRTFXRWRBUDZtNDZPbDc4VFpZclcxdFlnVjlPN05naEsxd0hZSG1VV09uaFBQZjA4YnJ2am5ySmNLNS9QNGgvLzRiMWhNWVRLeUJnRHo4dkF6K2NHSmdRSkZWbVF6U1RZQ0l1SVJpUVdtb2lJNktBMU56YzdzWmo1RElCaU9PZDVhY1JpVG9TcGlLcVREblJwZmprSWdodnZ1ZWVleUlzNzlmWG5kTnF3N2hmQkQ4QmI2RWFkclZ2YjhiWHJ2b2xTcVhUSTE0ckZIRnh5MFlYSTU3d3lKS1BkY2QwWThyNkhlTndGQUFnd1JRSjV5NHByTDVzUmNUUWlvci9DUWhNUkVSMjBXS3ptVkFEbmhXUGJ0cERMcGJtYWlhZ0NSTEFEMEovZWZ2dnErNlBPRWpyeTJGZGYwWDY1VVlGWG9zNUMrNit2cng5WFgvdE50SGZzT09ScmlRZysrdUYzWU9xVUNXVklSbnVUVHFWUUxPYkQxMWlqd0ltT2F5KzdxN1UxRm5VMklxTGhXR2dpSXFLRDB0Q3dJQzRpbHdNeTFJeko5ejFZRm0rYklLcUFRRlhXOXZicTFZaWdBZmllaUN3cmRjTThibFN2RnVEUWw4YlFZYkg2MXUvaTJiWHJ5bkt0ZHl3N0d5Zk9QYVlzMTZJOUV4RTRqbzFjMWtOMm9ERzRpRWdOZ0NVN3h5Vk9pemdlRWRIcnNOQkVSRVFIcGI0KzhWNEFKNFRqZUR5R2REckYxVXhFRmFHdml1RGJkOTY1NnFtb2srenErT01YYmd1QzJIK3E0bGRSWjZGOXUrL0hEK0xCWDVXbitmY1pwOC9EbTVhd3huRzRpQWlTeVFUOFFoNk9Zd09BQWVRWUdMUDA1cHN2cTRrNkh4RlJpSVVtSWlJNllDMHRwOWNCK056d09kL1B3aGdXbVlqS1RWVjdWZkhvamgwN3Y0VVJ0SnBwdUcxZEc5cUNVdWxhQWJaRm5ZWDI3TkhIL29JNzdyeTNMTmRxbnRPRUM5LzkxckpjaS9hZlpSbDRYZ3E1MS9waHBRTGd0S0RmUGdjQVg0U0phRVJnb1ltSWlBNllNYzRuVlhWU09FNm5rMGdrM0NnakVWV2x3UWJnRzROQXZ2Rzk3OTNlRm5XZVBaay9mMW1YQlBvckJlNENHNE9QU0JzMnZvcHJiN2dkUVhEb3Rjb2pHeWZqNDM5M0FWZXdSaVR1dXZEOTNGQmpjS2cyR3BXMzN2TDFLeHVqVFVaRU5JQ0ZKaUlpT2lBdExZdWJSZVJERW5Zak5RYSs3L0VEQjFGbDlBSHk2OTdlMUYxUkI5bVhSOWQyYkpUKzRDWUFUMGVkaFY2dnU3c0gvM0hOcmRpeHMvT1FyM1ZFZlIwK2RmRUh1THRvaEVRRW1YUUtOVVVmSW9DSUdBam1RZVE5SzFhczRIOFlJb29jQzAxRVJMVGZHaHVYdU1hWXp3SEloM1BaYkRyc0ZVRkVaVFN3bWttMmxFcHkzZDEzWDkwVmRaNTlXYlpzV1dsYmIvL1RBZlE2VmZSSG5ZY0dxQ3F1Ly9vYXZMUit3eUZmcStEbjhFK2YraEJTcVVRWmt0R2hzRzBMMld3R1dTOFRUdmtxZW9iZDM3NHd5bHhFUkFBTFRVUkVkQUJxYTRORmdMd3BIRHVPald3MnpkVk1SQlVoM2FyQi85eHh4NG9IbzA2eXYwNDY2ZXlPZmczdU5VWi9GblVXR25EWGQzK0UzLy94OFVPK1RpYVR3ajlkK2lINGZyWU1xZWhRRFRRR2o4TXY1SVlhZ3l2TUxOaDQrODNMMlJpY2lLTEZRaE1SRWUyWHhzWWxycXE1WEFTeGNNNzNQZGkyRldVc29tb1ZBUHBTWDU5K0JhT3M1NUZ0dDc5VTZndXVBYkExNml4ajNmLys1bys0NTcvdVArVHJ4T014ZlBxU0Q2QitmRzBaVWxHNUdHUGdaZExJRHpZR0YyaEtnTk9DdUgyT3F2SWJJQ0tLRE85MUlDS2kvVklzNnNkRTVKaHduRWk0U0tlVFVVWWlxa3FxcXFyWUR1ZzM3N3h6OVdOUjV6bFFUVTNMZW4vLysvOStLS0ZtdFloY3JBQ3IwUkZZKzl3NnJGeGRudFplcDczaEJHeloyb0V0V3cvOGY4ZkdxUk9INzVCR1pTUWlpTWNIR29QdjJOR0p6cTV1Z1VpamFIRHVxbFZYL2hyQUUxRm5KS0t4aVpWdUlpTGFwK2JtUlpOaU1lZFhJcGdBQUNKQWZYMHRkNW9qcW9DQi9rYjY4TTZkbmVlTjVKM205a1pWemVOLytuL0hXcGJjcklyam9zNHoxbXpkMW9FdnRDN0gxbTBkVVVmQnhSZGRpTGx6bXFLT1VkWDYrdnJ4eW9iTmVPbWxWekN3VVNVMnF3WTM5dVBaTDMza0l5djdvczVIUkdNUGI1MGpJcUo5a1ZqTXVSVFFJOEtKVENhRmVEeTJ0M09JNkNDb3FvcGdheEJnNVdndE1nR0FpQVJ3N0wrbzZnMENHZkdOekt2TjFjdS9NU0tLVEhSNDJMYUZYRFlOejB1SFV3VVJPVU5LVTA2TE1oY1JqVjBzTkJFUjBWNjF0Q3hwQWZCZUdlejRiVmtXY2ptUERjQ0pLcU12Q1BTaGwxN3F1eVBxSUllcXFXbmhqdjd1NEVjcSt0OVJaeGxybmwyN0x1b0lkQmlKQ0ZLcEpJcUZmTmczVWFCeXJHWGI3MWl4NHF2RnFQTVIwZGpEUWhNUkVlMVJROE9DdURINFp4RU1OZGpJNWRLSXhkamlqNmpjQm5zemJSYkJ2ei93d0szZFVlY3BoMWtudEs4M0piMEdpczFSWnlHcVppS0NUQ1lGUDU4Ym5FQWNxcWM2Q043YTJ0ckt6M3hFZEZqeGx3NFJFZTFSZlgzaVRTSTRJeHpIWXM3d3BmbEVWRVlpMG1XTS9QZHR0OTMwWU5SWnlrVmtXYW5mS1QxdWpGd1BJSWc2RDFHMUVoRzRyb3U4bjBVeUdSK2NrZ1pBM2x4Zkg1OFpiVG9pR210WWFDSWlvdDFhc0dCQkhNQ1hNV3lIVXQvM1lGbDg2U0NxZ0FEUXRyNCt2UVpWVnBDNSsrN2ZiQ3NGL2Q5UndVTlJaeUdxWnNZSU11a2tDbjR1dkwzZFVkR1RMSldsZDdXMnNyRWlFUjAyL0xSQVJFUzcxZHViK0tTcVRnL0hpVVFjcVZRaXlraEVWV25nbGpudENBTDV4cG8xTngzNC92RWpYR3RyYTlEWjE3dFdndUFhQmJaSG5ZZW9tdG0yald6V1EzWnc5YkZBaWhCWnNuMThja0cweVlob0xHR2hpWWlJL2twTHl4blRWZkh4c0FHNGlLQlF5TElCT0ZFRmlFZy9JSTkzZG5iZUVuV1dTcGs3OTV6T0hyVitJYXJmRjZtdUZWdEVJOGxBWS9BRUNzWFhHb01MWkRZZzc3amhoc3Z6VWVjam9yR0JoU1lpSXRyRlVzdXlyRThEV2hmT2VGNEtydXRFR1lxb0txbXFBcm9OMEp1Kzk3MXZ2UngxbmtyYXV0VnNLQVc2TWxCOUtlb3NSTlhNR0FNdms0YnY1OElwVjZCdlNEcjJ1VkhtSXFLeGc0VW1JaUo2blJOUDdKaXZpbmVHcTVsczIwSXVsK0ZxSnFMSzZGUEY3emR2YmxzVGRaQktXN2h3WVg4Zm5NY1E2UFVBTk9vOFJOWE1kV1B3ODY4MUJvZElReERnTFRkLy9hdEhSNTJOaUtvZlB6VVFFZEdRZWZQbUpZRGNmU0k0TFp3ckZuUEk1VEpSeGlLcVNnT3JtV1I5cVZTNjRJNDdWdjhpNmp5SHl5T1AvSFNhclhvemdGT2p6a0pVemZyNityRmg0MmEwdGIwQ1ZRV2dtMVRrNiszYnJjc3Z1ZVNTcnFqekVWSDE0b29tSWlJYUlwSjlPNkJESC81YzE0SG5wYUtNUkZTMVJLUUx3TDEzM0xINlYxRm5PWnpTYWZNU1JMOG13TGFvc3hCVk05dTJrTTFta00ybUIyZWtLSXJGMlZUL0taRUdJNktxeDBJVEVSRUJBSnFiRjJVQitSY1pkbytjNzJkaERGOHFpQ29nQVBSRm9IUXRnRkxVWVE2bktWTVdkbXRQNmRjSzNBbmVRa2RVTVNLQ1ZES0JncDhiYWd3T3hXeUlMTHZ1dXNzS1VlY2pvdXJGVHc5RVJBUUFpTVdjVDZycWxIQ2NTaVhDM2c1RVZFYXFxa0dnMjROQTc3anR0dFdQUnAwbkNqT2JPellhUzI0RzhKZW9zeEJWTTJNTVBDK0Rnais0NFp3Z0ljQnBTU2YydG1pVEVWRTFZNkdKaUlnd2YvN2lXU0w0YUxpYXlSaUI3MmZaQUp5b0lxUmtqRHhlS21GbDFFbWlJcktzWkxiM1BJbWdkSjJxOWtXZGg2aWF1VzRNZWQ5RElqSHc1WkdxVG9VRWIyTmpjQ0txRkJhYWlJakd1T2JtWmdjdy93U2dHTTU1WGhxeG1CMWhLcUxxTk5BQVhMZXA2c28xYTFadGlEcFBsS2FmZEhhSENQNUxETzZQT2d0Uk5STVJwRk1wRkF0NWlBaEV4Q2h3UWtsSzc3amxsbFl1WFNhaXNtT2hpWWhvakhPYzRtbUFuQnVPYmR0Q0xwZm1haWFpeXVnRDhQRG16VzFyb2c0eUVwVHM5cGNDRGE1UmFFZlVXWWlxbVcxYnlPWmVhd3d1a0lJbGNrYlFtK1R1ajBSVWRpdzBFUkdOWVEwTkMrSWk4bVVBaVhBdW4vZGdXVmFFcVlpcWs2cXFDRGFyNmhYMzNYZGZUOVI1Um9LbXBtVzlzZjdTUXdKWkJTQ0lPZzlSdFJJUkpCTUpGUHc4SE1jR0JqNEh6aGJCK2RkYzgrVzZpT01SVVpWaG9ZbUlhQXlycjArOFYwUk9ETWZ4ZUF5ZWwrSnFKcUlLRUVFbmdCKzJ0VDN6eTZpempDU054eTk1MVE3MFc0Q095Y2JvUkllTFpSbDRYaHArUGpjNEkwa0FwNlZkNjYwSzhJV2ZpTXFHaFNZaW9qRnEvdnpGdFFBK04zeU9EY0NKS2lZQXNLNVVrdXNmZU9DQi9xakRqQ1FpRXBSMmRENkRRRzZBb2l2cVBFVFZ6SFZqeU9jOUpJY2FnMk1LeEx4NTFVMVh6NGc0R2hGVkVSYWFpSWpHS0ZYektWV2RGSTdUNlNRU0NUZktTRVRWU2dGc0R3Szk4L2JiVjNMVnptN01lTU5idG10TWZnVG9UekR3OTBWRUZTQWlTR2RTS0JUejRkZ1lRWXVVZWk1WXNlTERUc1R4aUtoS3NOQkVSRFFHdGJRc2JoYVJEOG5nOGlWakRIemY0Mm9tb2dwUVJVa1ZUKzdjMlhNRFdFVFpvdzBiekVzUXZRckFscWl6RUZVejI3S1F5MmFReTNrREV5SytpSFdtTFVjdWlqWVpFVlVMRnBxSWlNYVl4c1lscmpIbWN3RHk0VncybXc2Ymd4SlJHYW1xQXJyTm1PQ0c3My8vdG8xUjV4bkpGaTVjMkk4dTg2aEFieFJoWTNDaVNoRVJKQklKRlB4YytOb3ZJdG9raXZOdXVmN0tjVkhuSTZMUmo0VW1JcUl4cHFaR3pnRGtUZUhZY1d4a3MybXVaaUtxQUJIMGllRDNHemUrZEdmVVdVYURPKy83NWRaZTRLNGd3QitqemtKVXpjTEc0UGw4ZG5CR0VvcmdsTUFKemxtNmRDbTNuaVdpUThKQ0V4SFJHTkxZdU1RRjlESVJ4TUs1Zk42RGJmTTlKVkc1cWFxcXlxdWxrcm55dnZ2dTY0azZ6MmpRMnRvYXFBWnJCVml1cXAxUjV5R3FacTRiZzUvUElwbU1BNENJeUZTbzlaWWxwN2NjRlhVMklocmRXR2dpSWhwRGlrWDltQWlPQ2NlSmhJdE1KaGxsSktLcUpZSk9WYjNueVNjZitrWFVXVWFUWTQ4OWM2ZUp5Lzh6SXQ4SGUxb1JWWXlJSUpOSm9WakloNnVhTFJITUM2RHZYckZpQlJ1REU5RkJZNkdKaUdpTWFHNWVORWxFUGhtT1JZQkNJY3RiNW9ncW93VGd4VkpKYjNqNDRZZjdvZzR6Mmh5NTNtd0lVRm9wb20xUlp5R3Faclp0STV2MWtNMW13aW5mR0N4eVpQc2JvOHhGUktNYkMwMUVSR09EeEdMT3BZRFdoeFBwZEFxdUc5dmJPVVIwRUFZYmdPOEE5SzQxYTFZOUVuV2UwVWdXTHV6dlI5OGpRUWtyd1ZWTlJCV1ZUTVlIR29QYmc1dUNLR1pCZzJVM0w3K3NKdHBrUkRSYXNkQkVSRFFHdExRc2FRSDBQUkt1amJjTTh2a01Wek1SVllTVVZQVXYyN2J0dkJFc2toeTAyYlBmdEJYYWZhY0tmaGQxRnFKcU5uQUxYUnErbnh1Y1FGeEZUa1hDZnB1cThvMENFUjB3RnBxSWlLcGNROE9DdURINlJSRUp0NVpCTHBkQkxNYjJDMFNWSUlKMlZWeDd6ejFyTmtTZFpiVGIxdFhWWm9MU1Z5Q3lQZW9zUk5WS1JCQ1B4NUQzczBnbUV3QWdVRFJBOFpaVnE3NTZ6TDdPSnlMYUZRdE5SRVJWcnI0KzhTWVJXUlNPWXpFSG5wZU9NaEpSMVZMVjNpREF3MjF0L1hkRm5hVWF6SisvckFzbCtWOE5TbmVCcThPSUtrWkVrRTRsVVNqa0lDSVFnYTJRRXkzVnBWZGRkVlVpNm54RU5McXcwRVJFVk1YbXpadVhBUEJsQUhZNDUvc2VMSXUvL29uS1RWVlZCSnVCNEtzUFBIQnJkOVI1cXNYTDdjNUdNZGJOQXF5Tk9ndFJOYk50Qzlsc0J0bnN3SmRSQWhRVVdKeE85NTRhY1RRaUdtWDRTWU9JcUlxcGVoZXI2dlJ3bkVqRWtVcnhpMG1pU2hDUkxsWGMrNGMvL1ByblVXZXBKZ3NYTHV5UDlRU1BLWENEcW5JSFA2SUtFUkdra2drVUN6NXMyeHFZZ2h4bnhIcm5WVmRkNVVlZGo0aEdEeGFhaUlpcVZFdkxHZE5GekVWaEEzQVJRYUdRWlFOd29zb29BZnBDZjc5ZTk5aGpqL1ZHSGFiYVRKdDdSbnQvYis4UEJQSmcxRm1JcXBreEJwbE1Db1ZDUHB4eVRLQnZ5Q2I3bHFtQ2J5Q0lhTCt3MEVSRVZKV1dXc1pZbndHME5wenh2QlJjbHczQWljcE5WUlhRSFlEZXRXYk5xajlIbmFkYXhUZWlEVnE2R3NDT3FMTVFWVFBYalNHZjg1Qk14Z0ZBRkRKWmpaeHo2OHFyWmtXZGpZaEdCeGFhaUlpcVVFdkw5bmtpT0Q5Y3pXVGJGbks1REZjekVWVkdvQ3BydDIzYmVXUFVRYXJaOUxQUDd1bTNyTitwNEp0Ulp5R3FaaUtDZERxRmdwOGZhZ3h1Z0JOSzByK01qY0dKYUgrdzBFUkVWR1htelp1WE1FYitEWkNocmVWeXVVelliNEdJeW1oZ05STzJpcFMrZHM4OWF6WkVuYWZhelpwMStpWUVzaHJBNDFGbklhcG00UmRVMld4bWNFYUtvamdyaytsZkdHa3dJaG9WV0dnaUlxb3lJdDU1Z0E3dEVPTzZEand2eGRWTVJKWFJCOGhEWFYwZGQwVWRaQ3dRa2FDanErY1pZM0M5UUxxaXprTlVyVVFFeVdRQ0JUOEh4N0hEcVZsR3NmVEdHMXRyOTNVK0VZMXRMRFFSRVZXUjV1WkZXY0MweXJDcWt1OW5ZUXgvM1JPVm02cXFpR3d5QmxmZmZmZmRMSG9jSmllZGRIYUhsa3IzS1lLZkFkQ284eEJWSzJNTVBDOEQzODhOemtnY0txZkZKSEZ1cE1HSWFNVGpKdzhpb2lvU2l6bVhxT3FVY0p4TUpzSm1ua1JVUm9PM3pIV3E2bzhlZW1qckExSG5HV3RLZHZ0TEVGME9ZRnZVV1lpcW1lczY4UE1la29tQjl4SWltQ1RHbkxOeTVjNWJPVTBBQUNBQVNVUkJWQlZORVVjam9oR01oU1lpb2lveGYvN2lXWUQrZmJpYXlSaEJvWkRsTFhORUZTQWlLb0oxUVNCZmUreXh1M3VqempQV05EVXQ2elU5enU4QldRR3VhaUtxbUxBeGVMSG9oKzhuTEtpMjJJSDFMallHSjZJOVlhR0ppS2dLTkRjM080RDFUeUpTQ09jOEw0MVl6STR5RmxGVkdsak5wTnRWY2RmdHQ2OThKT284WTlXUnpRdGVCWUk3VlBYUnFMTVFWVFBMc3BETnBsOXJEQzZTaDhHaVBCdURFOUVlc05CRVJGUUZIS2Q0R29DaG5na0R1OFdrdVpxSnFBSkVFS2ppK1IwN3VxK1BPc3RZSmlJYVdQWnpnQzVuWTNDaXlobHFERjdJd1hFY0FEQ0FObWtnNTkxMDB6VjFVZWNqb3BHSGhTWWlvbEd1b1dGQlhNVDhHNENoSmV6NXZBZkxzaUpNUlZTZFZGVlZaWnVxWFBmOTc5KzJNZW84WTExVDA4SWQzYVcrbnlqMFh2QVdPcUtLTWNiQXk2VGgrOW5CR1VrQ2Vwb3A5YjlOVmZtdEZoRzlEZ3ROUkVTajNQang4UXRGMEJLTzQvRVlQQy9GMVV4RWxkRW5vZytKZEsySk9nZ05DSUs2OVlHV2JvVHF5MUZuSWFwbXJodURuODhpbVJ6OFhrdWtRWXkrZGZYWHY4ckc0RVQwT2l3MEVSR05ZdlBuTDY0VmtjOE5uL045TmdBbnFnUlZWUkZzVXUxYmZ0dHR0KzJNT2c4Tm1EdDNicC9wdHY0a2xxd1dvQlIxSHFKcU5kUVl2SkFQMzJjWUJVNkFCQmNzWC80UGJ0VDVpR2prWUtHSmlHZ1VVeldYcXVyRWNKeE9KNUZJOEwwZVVXVkl0eXArdW5uemhwOUduWVJlYjJiTG9pMUdkUTBFYk01T1ZFR1daVjdYR0Z5QXZJZ3NTc1VudnpIaWFFUTBnckRRUkVRMFNwMTAwcGx6Uk9TREVuNnRhQXg4MytOcUpxTEtDRVMwVFNTNDVyNzc3dXVKT2d6OUZlM282WDZoMU4vL0ZRaTZvdzVEVksxZWF3eWVEeHVEaTBCbWllcjVLMVo4ZVh6VStZaG9aR0NoaVlob0ZHcHNYT0tLeU9jQjVNTzVYQzROeDdFalRFVlVuUVlhZ0dNSElIZC84NXVyL3hCMUh0cTl1WFBQNll5WjRCZXErQTdZR0p5b1lnWWFnNmRlYXd3dVNBQjZpb0gxMXFWTGwzSW5FaUppb1ltSWFEUXFGckVZa0RlRlk4ZXg0WGxwcm1ZaXFnQVJDUUM4Mk5jWExJODZDKzFkZTkrNkRRN01LZ1hXUloyRnFKcTViZ3o1MXpjR24yeGduYk40NFlsc0RFNUVMRFFSRVkwMkE2dVo5TjlFRUF2bjhua1B0czB2RVlrcVFSVWRJbnJqbWpXck5rU2RoZlp1N3R5UDlQVmF2WStJeXMycTZJODZEMUcxRWhGazBra1VDN253U3k1TEJDM0cwdk5YclBpd0UzVStJb29XQzAxRVJLTk1zYWdmQTNCTU9JN0hYV1F5eVFnVEVWVXo3UVgwb1czYlNyZEZuWVQyVDFQVFdWdWczV3RFOEZ2d0ZqcWlpckVzQzltc2gxek9DNmZ5SW5LbUJJMW5ScG1MaUtMSFFoTVIwU2pTM0h6bWVCRzVKR3dBTGdJVWkxbmVNa2RVQWFxcWdHd0d6TFgzM0hQejlxanowUDZMWjVNdlF2VXFLQnVERTFYS1FHUHdPQXArTnV3UktZQTJXWUtsdDF4LzViaW84eEZSZEZob0lpSWFSVnhYUGdLZ1BoeG5NaW00Ym13dlp4RFJ3WlB1SU5ENzE2MTc2aWRSSjZFRE0yWEt3dTZ1a3Y0YWdydWl6a0pVelVUay8yZnZUb1BzdXVzMHp6Ky9jKzZTK3laNWsyMWNsREhZRXRnVXFLc0thTHBMQXk0b29waWFycGhTejR2cGlDRm1vaDNSRVZNdnBxYWdxcXU2S3d0Nm9GaU1qRVVaVUFGbEREYTJFOXRnc00yT3dDc0dZNHdYdkVuZUY4bVNjcys3bkhQK3Yza2hDU3hidGlYbHpmemY1ZnVKY0VpNmVmT2NKOU5TM25PZSsxODBQRHlrTlJOakJ4K3BtdWx0V2VyL3krVGtKUGVhUUkvaUh6OEFkSWcvK0lOM25DRFovMjYyLzJkM21pWWFHeHRtTkJPd01vTGt6NFlRTHR5K2ZUdWpZanJRNy8zZXpDNUpuNVByc2RoWmdHNWxacXBXS3hyNzdjTGc1dEpwaWV6ZDY5WlZYaE03SDRBNEtKb0FvRU9ZbGQvdDdyOTc4TTlqWThPcVZGaHZFMWdoaSs3MnRjc3UrOEx0c1lQZzJKaHRMdXJGL0srVitLZmRQWXVkQitoV1pxYWhvUUd0WFR1dUpER1pXY2tTTzl1OGRDNmptb0RleEQ5OEFPZ0FiMzd6bTh0bTlyOGVYSnVwVWlsclpHUW9kaXlnV3dYSkg4L3ovSUxZUWJBOGIzempmNWhWWWRlNjdLYllXWUJ1Vmk2Vk5EbzZySkdSWVVtU3lVOU9YTDkveXNqSTJDdDhLb0F1Uk5FRUFCMWg3VnJKMzNMd1QrUGpJMHBUZm9RREs4UG5RZ2ovY3ZubFgzdzZkaElzajVtOGJ6UjlQSEgvdEtTNTJIbUFiamJRMzZlMWE4WlZMcVdTckNLejMwMEdpek5pNXdLdytyaExBWUFPVUtuNG15Vk5TRksxV3RIUVVIL2tSRURYeWlTN000VEtKYkdEb0RWZS9lcE45ZEJzM3VMdWwwbnkySG1BYnBVa2lZYUhCeld4Wm56L0E2WVRsWWlpQ2VoQkZFMEEwQUhNMHJjY25EWTNQczRDNE1CS2NIZDMxNTZpOEsyWFhmYVo2ZGg1MERwVDEvOXN0N3UyU1hvMGRoYWdtMVdyRlkyTkRxdXZyeUpKRXk0N0pYWW1BS3VQb2drQU9vSy9YcExLNVpMNisvdGlod0c2a3BuVkpmMzRxYWV5RzJKblFXdE5UazZHeW1DMncwd1h1SXVGd1lFVlltYnFIK2pUOFBDUTVCcFU4SW5ZbVFDc1Bvb21BT2dBN25xTkpBME85aXRKR00wRXROciswVXkrTzAzRHA3WnZ2N2dlT3c5YTc0d3ozak5mSlBuMWx2aVBZbWNCdWxtbFhOYlE0SURLNWJSaUp1YjZBejJJb2drQU9vQ1puU1R0TDVxWU5nZXNCRnVVL0pxTEwvNzhiYkdUWU1WNHBSS2VTR1ZiSmUyTEhRYm9Wa21TcUsrdnFtcTFFanNLZ0Vnb21nQ2dNd3lYeXlWVktxWFlPWUJ1RkNSLzNDelpFanNJVnRZWlo3eW5VUXZGN1pKL3phUWlkaDZnRzVtWnl1V3lxdFZxSmpralJJRWVSTkVFQUoyaFZDNlhsQ1Q4MkFaYXorZVN4RDUveVNYYkhvK2RCQ3Z2N0d0dTNaTzRmY1hsajhUT0FuU3J0SlNxV3Ewc21pVnNyQUQwSU81WUFLQWplRmF0bHBrMkI3UmU1cTY3bDVhbXZ4STdDRmFIVFU2R2h0WHZVZkRQU2g1aTV3RzZVV0ttYXFVOG5TYjJkT3dzQUZZZlJSTUFkQUIzVFZjcTVkZ3hnSzdpN2k1cHIxbHk0ZFRVMUhPeDgyRDFuSDMybjA2bnFWMXZydS9HemdKMEl6T3BYQzQvbTZTVmgySm5BYkQ2S0pvQW9BT1kyZE5weW85c29KWE1yQkdDMzF5cjdic3VkaGFzdmozejA0OFdDbCtRakpJUmFER3pKSzlXeTQ5UERBdytHRHNMZ05YSFhRc0FkQUF6ZTlDTUg5bEFxL2grZTl6RGxxbXBxVnJzUEZoOWIzM3I1bHBGbGRzVS9FbzVDNE1EclpRa3liNithdCt2bjVqT1ptSm5BYkQ2dUdzQmdBNWdacjlpZVNhZ2RjeTBaS1pyTDczMEN6Zkh6b0o0N256Z3VXZk13MWRsZHI4a2o1MEg2QlpKWWpOcEpYM2l2UFBPeTJKbkFiRDZLSm9Bb0FPWUpUZUpteUNnVllLN0hzL3o0dnpZUVJEWDVzMmJpM0poOTBqaHM1S2FzZk1BWGNJbDdVbUtuSjBkZ1I1RjBRUUFIYUFvU3I4MlMzYkh6Z0YwQjU4UElWeDgyV1ZmM0JrN0NlSTdmZU81czAzUHZ5ZnArN0d6QU4zQVhibkxuZ3lWbkoreFFJK2lhQUtBRG5ETExhVzk1WExwNTdGekFGMGdrM1JQczFsY0Vqc0kyc2ZBVS82b2ViSk5wajJ4c3dDZHp1UXpacnF2Vm52Nm1kaFpBTVJCMFFRQUhXR3FrUFJBN0JSQUp6dXdBUGgwQ01WbnBxWXVmaloySHJTUE05N3pua1lvbDM2bW9DOUpIbUxuQVRxWXkrd2hNLy9KeG8yc3p3VDBLb29tQU9nUTduNm51N05PRTNDTXpLd3A2WllkTythdmpwMEY3ZWVzczk2K0s2aVlNaVYzeHM0Q2RDNmZkOWxQRitxMW44Wk9BaUFlaWlZQTZCQm02ZDJTTGNiT0FYUWlkL2NRZksrN2YvTFdXNmRxc2ZPZy9aaFpxR1hKL2JMd0JYZGZpcDBINkVpdXUxUDNhelp1ZkMvL2hvQWVSdEVFQUIxaWJpN2JhYWJIWXVjQU9wR1oxU1M3L2l0ZitmeU5zYk9nZlczY2VPNnNGL1lEdVgxWDdQUUpIQldYNzNOcCszeTI0N2JZV1FERVJkRUVBQjNpMm11L09PK3VIekI5RGpocXdkMmZUSkw2eDJNSFFmdDdkanJkYVduNGpGeDdZMmNCT29jSGMvMHNTZXhLMW1ZQ1FORUVBQjBrU1lxcnpOU0luUVBvRkFjV0FKOHpzeTlkY3NrbEQ4WE9nL2EzYWRPbVBOU3lYOG44OHlZVnNmTUFuY0JsVDdxU2J6K3pKNzB2ZGhZQThWRTBBVUFIdWVlZTlGYko3b21kQStnY1ZwanAvbHF0L2lVeEZRcEhhUDIvK2RudUpMR3JYZnBsN0N4QUIyaWE2MmRleXI2MWFkT21QSFlZQVBGUk5BRkFCN25qam0xWkNHRXIwK2VBVjNiZzM4bU11MzkrYXVxU3AyTG5RZWN3bXd4SnRmbUFwSCtSeENZTXdFdHpkMy9NVmR5d1ljTzdkOFFPQTZBOVVEUUJRSWRwTkdZdk43TzdZdWNBMnAyWk5jMzg5bnA5OXJMWVdkQjV6ampqUFhPNTJmZGRmcDJaUXV3OFFEc3lVOFBNYmw3S0t0OFFvMFlCSEVEUkJBQWRabXBxcWluWnBPVE4yRm1BZHJWL2FTWk5GMFg0NU5UVVZDMTJIblNtMXpkR0gwL2MvdFZkejhUT0FyU3AreFBwR3hzM2J0b1RPd2lBOWtIUkJBQWQ2TG5uS3QrV2RGM3NIRUQ3c3JyazM3djAwaS84S0hZU2RDN2J1REhMRXQzcFpoZkh6Z0swb1FWM3Z5bFAwKy9IRGdLZ3ZWQTBBVUFIdXVHR3JRMHAvVkNTMkw3WVdZQTJGTXo4Nldhek9GOWl5aE9XNXcxdmVPZXVjaEt1a3ZTTDJGbUFOdUtTZmxVRXUzckRoazBMc2NNQWFDOFVUUURRb1M2NTVMTjNEZzRPL2t1U0dHc2lBQWZzWHdEYzU5MTE2UlZYZlBGWHNmT2dPelJWZWlpVmJaV0pHMnBBa3R6M2VBZy9HSnhPYjQwZEJVRDdvV2dDZ0E2V1pmYUowZEdSUjJQbkFOcUhGZTcyVUZHRUw0cUZhZEVpR3pac1dqQnIzT2doZkZQOHZVS3ZjeTlrdXRNSy84YXJOMjJxeDQ0RG9QMVFOQUZBQjl1MjdmdzlsVXA1Y254OGhCc2Y5RHgzZHpQTm12bS9YbmJaRng2TG5RZmRwWmtzUEpFb3VVU21KMkpuQWVLeVo5M0Q5ODk4MCt3dll5Y0IwSjRvbWdDZ3d3ME9WaTRmSGg3NjBjaklVT3dvUUZSbWxydjdYYlhhekNXeHM2RDdiTml3dVZsUzhRdjM4Q1ZKZWV3OFFCU3V3azAvUzlUM05iUE5SZXc0QU5vVFJSTUFkTGpKeWNsbXZkNzQrN1ZyeCtjSEIvcGp4d0dpOFAzMlNYNysxTlFVNitoZ1Jiem1uSGZ0RG5ucEtuZS9JM1lXSUFZM2YwU3ViNTE1enI5L0pIWVdBTzJMb2drQXVzQmpqejE4ZTFIa1h6cnBwT084V3EzRWpnT3NPak9ybSttSFR6eng4SGRqWjBGM0s5THM0VFJKL2xtdVd1d3N3Q3ByeUhWclVWdjhWdXdnQU5vYlJSTUFkSUdwcWFsaWJxNytjVWxQcmx0M3ZDcVZjdXhJd0dvSzdyNUxDaGRzMzc2ZEtVMVlVZWVjODY1RnEvdk5rbDBUT3d1d3loNUlaTmUrNFEvL2JGZnNJQURhRzBVVEFIU0pUMzNxbzQ4djFXb2ZMcGRMNGVTVEtadlFHL2JQbU5PQ3BDc3Z1ZVFMUDQrZEI3MWh6blk4NGViL2FoTFRoOUFiVEhNeSszRjV5TDhYT3dxQTlrZlJCQUJkWk4rKzU3NlFaZG5QSzVXS0dObUVIaEhNZkdlemFkc2toZGhoMEJzMmJqd3ZLK2VWdTl6OVM1S2FzZk1BSzh1REI3ODNoT0licDU5KzdtenNOQURhSDBVVEFIU1JiZHUyWll1THRRK0VFSnJWNnY2eXFWd3V4WTRGckFoM2R6UE5tdGtsVjF5eGJVZnNQT2d0ci9tOXQrOEpKZitHbTI2WDVMSHpBQ3ZHYk5vUys5SHVmZVdiWTBjQjBCa29tZ0NneXp6MjJJNGJHNDNtNVpLOFdxM281Sk5QWUdRVHVwUVY3djVBbmk5K0lYWVM5QjR6OC9GYTQ4RkUrcHl6TURpNmx5dm9MZzkyMWFaTm0rcXh3d0RvREJSTkFOQmxwcWFtaXNYRnhqOFdSZkcwSkZXckZaMXk4Z25xNjJNM09uUVBkM2RKKzBLd2oxOTY2YVZ6c2ZPZ042M2IrTjZsa05xTlpuNkZHTldFcnVUUGVnamZXWC9PTzM0Uk93bUF6a0hSQkFCZGFNdVdmOXBacjljL0phbVFwSEtsckhYclR0REFRRi9rWkVCcm1GbEQ4aHYzN1h2eSt0aFowTnQyN1VxZXNtQmZsdXV4MkZtQUZzdGQ5bE92aEt0akJ3SFFXU2lhQUtCTHpjL1BmaTdMc2wvdEgvZ2hsY3NsclZ0M3ZJYUdCaUluQTVabi8wNXp2aXZML0ZNMzNIQkRJM1llOUxaTm16YmwxcC9lYmVaZmtDeUxuUWRvR2JOSFRicGhhdXEybmJHakFPZ3NGRTBBMEtXMmJ0MDZOenU3OUYvMXZKMjQwalRWU1NjZHA3R3hrWWpKZ0dOM1lNcmNvcVJyTDcvODRWdGo1d0VrNmJXdi9hTzlsaFRmbEhTTG1FS0g3bEIzOTl1U1lOZE5UazZ5b3llQW8wTFJCQUJkYk11V2YvcDJvOTQ0Wk1oN2tpUTYvdmdKSFgvY2hNd3NWalRnbUpoWmtPeFJzOGFucGUxNTdEeUF0SDloOE9GNjlsQ2E2SE9TemNUT0F5eVRtOWtEaWVzYnIzdmpPNTZLSFFaQTU2Rm9Bb0F1Tjc5USsrOUZVZXg5L21ObXBySHhFYTFiZDV4S3BUUldOT0NvSEpneU54K0NMcjNra2tzZWpKMEhlTDUxRzkrN2xEZDFpeXRjSTBZMW9iTXRoaEJ1S1dmK3ZkaEJBSFFtaWlZQTZISVhYUEN4Kyt2MTVsYTk0TWJIekRRNE9LQ1QyWkVPSGNNS00zdllQZjFjN0NUQTRkeno4TjRucGVSTExuOGlkaGJnV0xuclBnVzc1dlNONTg3R3pnS2dNMUUwQVVEMzg4YWV4WC9Pc3Z6ZWd3dURIMlJtNnF0V2RNb3BKMnAwWkNoU1BPQ1Y3VitieVdkQzhBc3V1K3d6MDdIekFJZXplZlBtd3RQc0hza3ZrbnNST3c5d3RGeWFTVXcvV2lwMmJJK2RCVURub21nQ2dCNXcvcmJ6OXl3dTFqL283czBYZmRCTWFacnFoQlBYNm9RVDFpaE5lV2xBK3pHenBwbHVhVFJtMkdZYmJXMzkrbmRQbTdMclhkb2VPd3R3ZER6SS9RNHZKMU1iTjU3SERvb0FqaGwzRXdEUUkzNzJzNXV2YVRhejc3L1V4ODFNbzZQREI2YlNWVmN6R3ZDeUR1dzB0N3Nva2d1bnBxWnFzZk1BTDhkTVB0b01PeXhOdmlCcFgrdzh3SkZ5MTdPeTVIdG5Mbzc4S25ZV0FKMk5vZ2tBZXNUMjdkdnoyZG1GRDRRUUdpLzFIRE5UZjMrZlRqbmxCRTFNaks1bVBPQWxtVmxOOG0vZmYvL1BmeEk3QzNBazFtMTg3MUt0V2IvRlhWZEx6dGJ3NkFDV21mVHpVaGF1dFkwYkdjMEVZRmtvbWdDZ2gxeDQ0U2Z1YVRRYUYrZ1Zka1JLMDFScjE0N3JsRk5PVktWU1hxVjB3R0VGeVI4dml1U0NPKzY0ZzVzZmRJeUhIMTU4MHBWZjRxNGRzYk1BcjhCZDRmSGdmdjFyMzN6dS9iSERBT2g4RkUwQTBHUG01L010V1pZLy9FclAyNzhyWGI5T1BmVWtqWStOeU14V0l4N3dRZ3VTWDM3cHBaKzdMM1lRNEdoczNyeTVLQ3kveDh3K3k4TGdhR2Z1bnBuc05xdUVhL1VLYjBRQndKR2dhQUtBSHZPcFQzMTRWNlBSK0VnSUlUK1M1NWRLcVk0N2ZrS25uTUxhVFZoMWhic2V5YkxGZjQ0ZEJEZ1daNS85cDlPTmV2NGR5WmoyaWJabHNvZmM5YTMxNjkvOVRPd3NBTG9EUlJNQTlLQ0hIMTY4UE12eUczV0U3MXorZHUybUUzWGNjUk5LRWw0K3NMTGMzZDAxNDY1UGYvV3JYOTBUT3c5d3JOYmtJenZkOVRtNXo4Yk9BcnlJcXliVHplVmE4L3JZVVFCMEQrNFVBS0FIVFUxdHFjM1BMLzVOQ0dIcFNEL0h6SlNtaVNZbVJ2VTd2M095UmtlSG1FNkhsWlNaK2UyTnh2VGxzWU1BeTNIcVc5OWFLOUxpRmsrU3kxZ1lIRzNHWmJyTGkrSnJaL3poZStaaWh3SFFQU2lhQUtCSGJkbnlzZHRydGNZbHgvSzU1WEpKSjV5d1ZxZWNjcUlHQi90RjM0UldjbmVYOUp5N2YzcHFhbW9oZGg1Z3VmYnNxVHhqWGx3aDZjSFlXWUNEWEQ3dElmdzRTM1JMN0N3QXVndEZFd0Qwc0tXbHVRL2xXZjdzc1h5dW1XbGdvRS9yMWgydmRldE9VSDkvWDZ2am9XZFpYZElQOSt4NTZnZXhrd0N0c0duVHBqeWs0VzZYLzZ2a3pkaDVBTW1EdWQxVk52djZPZWU4YXpGMkdnRGRoYUlKQUhyWUJSZGM4RXk5MGZpZys3RlA1MGlTUkVOREF6cmxsQk4wOHJyajFkL1BndUZZbG1EbVQ3dmJCVGZjY0VNamRoaWdWVFpzZVBjK0QrRTZ5VzZLblFVOXp5WHRDdEwzZjNqYnpqdGlod0hRZlNpYUFLREh6Yzd1KzNLem1kMHNYOTZPeGttU2FHaDRVS2VlZXRMenB0UXhwdzVIYlRFRWZlMHJYOW4yaTloQmdGYXJESWFIRmZ5ZkpiRWVEdUp4QmJuOVBIRjk3Ynp6enN0aXh3SFFmU2lhQUtESFhYVFJSUXZOcGV5RHdiMGxRK2ZOVElPRC9UcjU1Qk4wNnFrbmFuUjBXR25LeXcyT1NPSHVqemNhamEyeGd3QXI0WXd6M3RQSTAvQXpkNzlNUjdqcko3QUNubkRwMjJlOThaMnNHUVpnUlhEbER3RFFqc2NlK0ZHem1WMmxGdDc0bUpuNisvdDB3Z2xyZE5wcDYzVGNjUk9xVml1dE9qeTYwNXprMjZhbUxua3FkaEJncGV6WlUzbkd6QzhYQzRNampzemxQMDJLOFBYWVFRQjBMNG9tQUlDbXBxYUt2WHZuL3I0b2luMnRQcmFacVZ3dWEzeDhSSzk2MVRxOTZsVW5hWFIwU0dtYXR2cFU2R3hOeWU0c2l2S1hZd2NCVnRMQmhjSE4vUXVTc3c0WlZwTkwvb0JrWHovelRYLzhkT3d3QUxvWFJSTUFRSkowMFVXZmZLSldhM3hZS3pTZHc4eVVKUHRIT1oxNDRuRjY5YXRQMGJwMXgydGtaRWlsVW1rbFRva080ZTd1cnIwaGhJc3V1K3d6MDdIekFDdHR3NFozN3l1OHVONmtINHNwZEZnOWkyNjZhYmlVZnpkMkVBRGRqYUlKQVBBYkN3c3puMjgybTNldHhyblNOTkh3OEtCT091azRuWGJhT3AxODhna2FHeHRXdFZvUmE0ajNGak0xelB6R1VpbTdMbllXWUxVTWpGWjNTUDU1dWJNd09GYWNtWUtaN25OUHJqMTF3N3RiUG5vWkFKNlBTM2tBd0NIZS8vNi8vWitIaDRlbWtpUlo5UVdWM0YzdXJpekxWYXMxVkt2VlZhdlZsV1g1YWtmQktuRjNsK3hKZC8vZnZ2S1ZmN2tsZGg1MEpKdWNuQ3dmK0gycHYzOHByZFVHckZLcGxKdk5wa2txWlZtV2xzdGxTOU8wTEVscFdwUWxKWGxlcEZLNUZFS3dVcWxVeXZNOFNaSWtsVlFLSVZpYXBxVWtDWmJuS2lWSmtoWkZrYVJwV2dvaG1LU1NtYVh1Ym1aV1RoSTNNMHREc0RTRVVES3pWUHMzNUN5Rm9NVE15bEpJcEtUazdvbWswdmpZMEhIcnp6emxIZXRPblBqZEtOODU5SkpaRC83RnBieis5eHMzdm5jcGRoZ0EzWTJpQ1FCd2lELzZvejhxdmYzdGYvVGx2cjdxZjFUazF3bjMvVE5LaXFKUXZkNVF2ZDVVdmQ1VXM5bFVVWVRmRkZQb2FFdEpra3lkZE5MNFh4M3VnOFBEd3pwUUZoeXRGNDNhTHBmTGxtWFppNDVWTHBjUGVjemRrenpQeXk5OFhwcW0xUmMrNXU2Vk5FMWZlTXhTVVJTSExFS1dKQ0dWZmp0SE5FbEM2dTRsU1FyQkxVbks1VHpQay8zblVlS2UvT2I4K3d1SzR1RFhrNFJnei91WWx3OStyYjh0TXc2ZVF5VjNTdzg4ejh5czdPNTI0SmhwVWV3Ly8yRStWcGFVSEN4UTl2L2lKcW15LzJ0V0lsbjV3TWpEeEYwSHp1a2xNeDM0dXBPUzVLbmtKbG5aWFNiSmtrUUhmNSs0ZTluTTVLN2t3TmNoeVZKSkI3OVB2em5lZ1hNazd2NzhyN0VrNlpEdjg0SE1ML3pmZERpdjlLUWpPVWdyanFFMUU4UGErTWJUTlRUVWZ5UlBCNDZGUy9weDAvMXZ6em5uM050aWh3SFEvU2lhQUFBdjhsZC85VmZyUjBmSHQ2ZHBlbHpzTElmajdpcnlRbG1lSzg4S1pYbW1MQ3VVNTdueXZKQjdVQWo3UzZpRHYxSkl0YWR5dVJST1B2bTR1WEs1MUR6OE16dzVNRExraUIwb0cwcDY4WFhPNFI1TDlZS3lBcjNqY0tYVWJ4K3lsM3llSGZKaGU5NmZUUy80MFBPZmNlam5IUGg5dVZ6U3EwNVpxOWVlZnBLU2hFdHpyQUMzNTRMN3A5ZWY4NDRQbVJrdmhnQldISzltQUlERCtydS8vVy8vT0RBMDhOL1VZYThWQjBzbEQ2N2d2eTJaZmxNNmhhQVFnb3B3c0l3S2gzM3UvdjkweU8vbEx0ZHZIejk0dnYyL1NnZlg5UDNOOC9YaTUrRzNrc1EwUGo2c2lZbVJ3OTd3ZDdORHZscDdtVUxqMEViakJldVgyU0dseUFzK3BFTktEenZrc3c3OTh5RUgvZTF4RG4zNCtjZDZpZDhmZkdwaXZ6MjNQZStZejN2dUlia1Avc0VPTFdUc2tHTWMrbHl6NXgvdnQ0Lzk1dnYxdk9jZDdqaUgvOW9QbnZmUTV4M3kvK0RRYjkxaGp2SENjeDMrT1MvOGVGKzFwQk9QRzlMUTBLclBXRWJYOCtEdTMvRlM4djl1MlBETysyS25BZEFiMk9ZSEFIQllqejlaKzlqcHAxZitVN2xjZW5Yc0xFZkQ3TUROYUxLOFlTb3ZMSWFlWHlRZCt0akxQZjdpanovL2MxNVlSaDN5ZS9mZmZOYUxzN3k0dEhMM1EySzhWSzExdElYWDgwdXpWa29TcVZLcDZPUjF4NnRTZWNIbHlER1dUdnU3aDhOLzd1RkhyaHpwWXdlUGZnU1BIVzdreTJFLzkwaTlWTWwwQkovM3drRTBLM0MrWGlzSVYwb3pLelE5VjFkL2YwbHB5bDQ5YUJtWDIrT3U4TzE3NzkzM1FPd3dBSG9IVndjQWdKZjBOMy96ZC85aGFHand5Z1BUa0lDV1NSTFRtalZqbWhnZmpSMEZhQXVsVXFLMUUvMmFHT3Vud0VPck5CTFoxWG02OURjYk5yejM4ZGhoQVBRTzNqSUJBTHlreGNXNTY1dU43SVlWR2RLQ25sYXBWRFF5UEJRN0J0QTI4anhvZHE2aExBdXhvNkE3dUVzNzhsQmNUOGtFWUxWUk5BRUFYdExXclZzYjlVYnpnOEY5T25ZV2RJODBTVFErTnF4U2lUVzRnZWRyTmd2dG02bXhwaHVXejFXWDY5YWtrZHdRT3dxQTNzTVZIZ0RnWmQxODg0M1B2UFd0YjE5YkxwZmVJcVpjWTVuTXBQNkJQcTFkTzg3MElPQUYzS1VRWE5WS1NlVnllcXpMbFFHUzZWZEsvRFByMzNUdVhiR2pBT2c5akdnQ0FMd1NuNXZiOTdFOHozZkdEb0xPbHlTSjFreU1VaklCTDZHWkZacWVyYXNJVEtIRE1adVg5R05QcHI4WE93aUEza1RSQkFCNFJWdTNibjF1Y2JIK2ozcnB6Y3lBVjJSbUdoNGFWRjlmTlhZVW9HMjVTN1ZhcHJuNUJsUG9jQ3pjWFhmSzdLb05HelkzWTRjQjBKc29tZ0FBUjJSbTVybkxHNDNtVGJGem9IT1ZTaVdOalEwem1nbDRCUmtMZytQWTdYYjVEMHQ5alR0aUJ3SFF1eWlhQUFCSFpOdTJiVm05dnZqK29paVdZbWRCNTBrUzAraklvQ3FWY3V3b1FFZG9OSElXQnNmUmNTOWNma2VSNmVvenpuaFBJM1ljQUwyTG9na0FjTVFHQmdadWJ6U3lMNG9wZERoSzVYSlpvNk5EakdZQ2psQVJYQXVMVFMzV3N0aFIwQmxjc2ljODZOdFhmK3ZtZTJPSEFkRGIySFVPQUhERXRtL2Y3ci8vK3h2dks1Y3JmNTRreVZqc1BPZ01TWkpvN2RwUkRmVDN4NDRDZEpRUVhCNmt3WUd5a29TU0ZpL05wZHhNUDZ5V3RQWFBOLytmTTdIekFPaHRqR2dDQUJ5Vjg4OC8vN0Y2dmY1SlNVWHNMT2dNZmRXS1JvYUhZc2NBT282N3RGVExOTGZBTENpOFBKTjJ5blhkNlJ2T2ZUeDJGZ0NnYUFJQUhMV0hIMzd3czQxRzl2UFlPZEQrMGpUUnhNUW9VK2FBWTVUbFFUT3pkVFdhZWV3b2FGTm1xcHZwcHNxUWZ6MTJGZ0NRS0pvQUFNZGdhbXFxdWJpNCtQNFFBb3VINENXWm1ZWUcrOVUvMEJjN0N0RFJHczFDTTdOMUJSWUd4NHU1dSs0TjhtdE9QLzNjMmRoaEFFQ2lhQUlBSEtQaDRmNmJHbzNtVjJQblFQc3FsVktOalkwb1lUUVRzQ3hGNFpwZmFLckd3dUI0SWZjNXlYK1NsUHQvRWpzS0FCeEUwUVFBT0NhVGs1TmhibTdwZitSNXNTdDJGclNmeEV6RFE0T3FWaXV4b3dCZG9aa1YyamRUVndpTWFzSkJIbHk2MnhXK2Z1YVovM1krZGhvQU9JaWlDUUJ3ekM2ODhPTVAxZXVOVDRpRndmRUNwWEpKWTJQRHJNMEV0SWk3Vkt0bG1wMnJ5NWxDQjBtU1BaZVlmZmVzTjZ5NU5YWVNBSGcraWlZQXdMTFVhdk9mejdMc2w5ejQ0S0FrU1RRK05xeHl1UlE3Q3RCVnNqeG9kcjZoTEF1eG95QTZEOEg5em1iVHYyNjJrVG1WQU5vS1JSTUFZRmt1dU9DQ21WcXQvZytTdU5DRkpLbGFLV3RrWkNoMkRLQXIxUnU1WmhqVjFQTk05cFNadnZ1R041OTdUK3dzQVBCQ0ZFMEFnR1g3NkVjL2ZIMmowZndtTno1STAwVGpFNk5NbVFOV1NGRzQ1dWNicXRVeXlxWmU1VjY0KyszZXJGOWxKdjRTQUdnN0ZFMEFnRmJ3eGNXNXZ3MUZtSWtkQkhFTkRQUnBjS0NQb2dsWVFRMFdCdTl0cG9jOFNiNngvczN2ZlNKMkZBQTRISW9tQUVCTGZQS1RuM3lvM21oZUlQSHVhcS9hdnpiVGlKS0V5d3RnMkhPSGx3QUFJQUJKUkVGVUpibExTL1ZNQ3d2TjJGR3d5bHkrNU5JdHhlTENkeG5OQktCZGNTVUlBR2dWMzdkdjZUTjVudDhYT3dqaUdCNGFVRjlmTlhZTW9DZGtXZEQwWEYxWnpxYWZQY1FsUGVEU3RXLzR3ei9iRlRzTUFMd1VpaVlBUU10ODlyT2YyRjFicUg4b2hNRGI3RDBtVFZOTnNEWVRzS3JxalZ6VE15d00zanQ4UGxIeVk2V2xIOFJPQWdBdko0MGRBQURRWFVxVjlJRlRUejN0OTB1bDlBeEp0QTQ5d0V5YUdCL1Y4UEJnN0NoQVQzR1hRZ2pxNnl1cFhPYXl2c3U1eTM2V3BPbW56OXF3NmVIWVlRRGc1VENpQ1FEUVV0dTNiOC9uNTVmK05oU2hGanNMVmtlcFZOTG8ySERzR0VCUGFtWkIwN04xRlVXSUhRVXJhMThpYlgvdCtqKzZOWFlRQUhnbEZFMEFnSmJic3VXamQ5ZnFqYy9Gem9HVloyYWFHQjlSeWdMZ1FCUWh1SmFXTWkwc05abEMxNzNjRlg0aDA5Zk1qRVc1QUxROXJnb0JBQ3RpejU3RkQyZFp0ak4yRHF5c3ZyNnFSa2FHV0pzSmlLaVpCVTNQTUtxcFc3bjhpY1NUNjE3MytuMzN4czRDQUVlQ29na0FzQ0syYlR0L1Q3MmVmU2dFejJObndjcElrdjJqbVJKR013SFJOUnFGcG1jYmpHcnFPdDQwMmUxWjF2eVcyV1pHTXdIb0NGd1pBZ0JXekw1OXU2N01zdXpINHNhbnk3Z2sxK0JBdndZSCsyT0hBU0FwTDRMbUZ1cXFOK2oydTRoTDlvakpybi85bS8rRUVjSUFPZ1pGRXdCZ3hXemJ0bTJwVnF2L1EzQmZpSjBGcldSS2trUnIxb3d4WlE1b0k4M20vb1hCUTZEYzd4Sk51VzRyZVg2ZG1mRS9GVURIb0dnQ0FLeW9qMy84SXpmWDY4MUxZdWRBaTdqTDVCb2RHVmExV29tZEJzRHpoT0JhWE15MHNNakM0TjNBcEoxV1NxNSt6VG52MmgwN0N3QWNEWW9tQU1DSzI3dDM4Ui96UE9kQ3VSdVlLUzJWTkQ0K0Vqc0pnTVBJOGtJenN5d00zZ1dXM0hYNzRPeWU3OFVPQWdCSEs0MGRBQURRL1g3Kzgxc1cvK0FQM2xhclZpdC9Jb201VmgzTFpXWmF1MlpNQXdQOVRKc0QybFJ3VjVxWSt2dEsvRHZ0VEM3cFhpVzI1ZlNONzMwZ2RoZ0FPRnFNYUFJQXJJcjUrWDFmYWphYnR6S2RvNU9aS3BXS1JrYUd1SGtGMmxpZUI4M09OZFRNR05YVWlWeWFrWHg3MzFEeWs5aFpBT0JZVURRQkFGYkZSUmRkdEZDck5mNjd1eS9Hem9KalkyYWFHQjlSbWpJZ0dtaDNqYXpRdnBrbEJjcjlqbUpTSWZkN1F5Z3VmL1dyTjlWajV3R0FZMEhSQkFCWU5ZODg4dEQyUmlQN212WlBDMENuY0pmYzFkL2ZwK0hod2RocEFCeUJFRndMaTVtV0ZyUFlVWEFVWEhvdXNmUzc2OCtwL2lKMkZnQTRWaFJOQUlCVk16VTFWU3d1MWorWTU4WGUyRmx3Rk14a1NhSzFhMGFaTWdkMGtDd3JORDNId3VBZEpKZDB0N3h4cGRtbVBIWVlBRGhXakgwSEFLeXEyMjY3YWZvdGIzbWJWeXJsYzhYQzRPM3Z3TFNiMFpFaGpZME5VelFCSFNZRVY1cWErcW9zRE43MlRFOUk5cTlubmZQSE44U09BZ0RMd1lnbUFNQ3FxOWNYL2psclpQZkV6b0VqWUthMFZOTEVCS09aZ0U2VTVVR3pjMDFsTEF6ZTF0eVZ5ZldMNW54K1pld3NBTEJjRkUwQWdGVzNaY3VXV3EzUitMc1FRak4yRnJ3OE0ybHNiRmpsY2lsMkZBREhxTkhJdFcrbUpuYjliRjltMmhtSzRxcHozdmF1M2JHekFNQnlVVFFCQUtMWXVmUEI3elNiMmJXeGMrRGxsVXBsalkwT01ab0o2R0JGY0Mwc05sV3JzekI0bTFxVWROdFFPbkI5N0NBQTBBb1VUUUNBS0thbXBwcExTNDEvS0lyaXVkaFpjSGhtcG9ueEVhVXBTem9DbmE2WkZkbzN6Y0xnYmNqZC9jSGcrZVdubmYzMjZkaGhBS0FWS0pvQUFOR2NmLzVIN212VUdwK1J4SjFQRytxclZqUXlNc2hvSnFBTHVFdEw5VXp6QzAybTBMV1htY1QwNDVHSnVSL0hEZ0lBclVMUkJBQ0k2cWxuNXJka1diWWpkZzQ4ajBzbTA1bzFZMG9TTGhXQWJwRm5RYk56ZFdVNTNYNmJDSkorSFZ4WG5IcnE1bHJzTUFEUUtsdzlBZ0NpdXZqaUMyYVdsbXIvMVhtTHZUMjRTM0lORHZacllLQXZkaG9BTGVTUzZvMUNzM01OUmpXMUJkL3IwZyt1dk9ibTIyTW5BWUJXb21nQ0FFUTNNN1AzRzQxRzh6cHVmTnFBbVpJMDFabzFZMHlaQTdwUVhnVE56ZGRWYitTeG8vUTBrd3FYM2VWcGZzbms1Q1JEekFCMEZZb21BRUIwMjdadHk1YVc2cFB1emtLb0VmbUIwVXlqbzBPcVZzdXg0d0JZSWMwc2FIcW1yaEFvOTJNSjhxZmM5YzJwcWR0MnhzNENBSzNHTmpJQWdMWnc2NjN2M1BXMnQrVnJ5K1h5V3lReGxDWUNNMU9wVk5hSkoweXcweHpReGR5bEVGeVZTcXBxcFJRN1RpOXFLT2pHa0ZhMi9NZi8rSC9NeGc0REFLM0dpQ1lBUUp1WURQdjIxVDZSWmRralRLR0x3OHcwTVQ2c1Vva2JUNkRiWlhtaG1abTY4cnlJSGFYWHVLUkhKYi82RFcvNDkwL0VEZ01BSzRHaUNRRFFOaTY2Nk9QUDFtcjFmOVQrblhpd3lpcmxra1pIaDFtYkNlZ0I3bEt0a2JNdytPcGJrc0p0ZWRMOFZ1d2dBTEJTR0JjUEFHZ3I1WEo2N3ltbnZPcC9LcFhTMDJKbjZSWHVMalBUQ2NldlVWOWZOWFljQUtza0JGZHcxMEIvV2FVUzd6K3ZBcGYwNjBUcGhSdk9mdGZkc2NNQXdFcmhGUVVBMEZhMmI5K2VMeTNWUHhCQ2FNVE8waXZNVEFQOWZSb2FHb2dkQmNBcWF6UUtUYy9XR2RXME9oYk1kSE4rLzU3dnh3NENBQ3VKb2drQTBIYUdocW8vYlRTeXoydi91NzlZWVVsaVdyTjJqQ2x6UUE4cWdtdGhzYW5GV2hZN1NyZHpTZmNVU1hISmhzMmJtN0hEQU1CS29tZ0NBTFNkeWNuSlVLdk5menpQODhkalorbG03aTUzMS9Ed2tQcVpNZ2YwckdaV2FIcW1ycUpnZWJ3VjQvNmNwTyt0WDErNUkzWVVBRmhwRkUwQWdMWjAvdm5uUDlab05NNTNkN1pFV2lGbXBuS3BwUEV4RmdBSGVwbTdWS3RubWw5Z3h2SktjQ2wzczErNUYxTm1tL0xZZVFCZ3BWRTBBUURhMXA0OXU3K1FOL05mc0hiSXlqQ1RSa2VIVkttVVkwY0JFRm1lQmMzT05kVE02UFpiTFpHZXNhQWJ6anI3aisrTG5RVUFWZ05GRXdDZ2JXM2J0bTFwZm5IeC8zRVg3d0N2Z0hLNXBJbUpVVVl6QVpCTHFqZHl6YzZ4TUhocmVUTklkNVNzZWFXWk1UY1JRRStnYUFJQXRMWHp6Ly9vVFkxRzQvTFlPYnFLdTB6U3hQaW9rb1JMQVFENzVZVnJicUdoZW9OdXYwVmNza2VWSk5lY2NjNTdub3dkQmdCV0MxZVhBSUMydDdqWStNZWlLSGJGenRFMXpOVFhWOVh3OEdEc0pBRGFUTE1aTkQzRHFLWVdhVXArUjFLYXZ5WjJFQUJZVFduc0FBQUF2SkxiYnJ0cDMxdmU4dGEwWEs2OHcwek04MW9tTTlQeHgwK29XcTNFamdLZ3piaEx3VjJWY2tuVkNyY0t5K0NTN3BNbkY1NzErais1TzNZWUFGaE5qR2dDQUhTRXA1OWUrRnllNTNmd0x2c3l1RXZ1R2hvYTBPQmdmK3cwQU5wVWxoV2FucW1wS0ZoUzZKaTU1aVQveVdLMjlJUFlVUUJndFZFMEFRQTZ3c1VYWHpCVHE5VS9LSW45dDQrVm1kSlNxb254RVJZQUIvQ1MzQThzREQ3UEZMcGo0MEdtKzBLcUt6WnVmTzlTN0RRQXNOb29tZ0FBSFdQbnpnZXZielNhMThmTzBhbE0wc2p3RUZQbUFMeWlMQSthbTJzcXl4alZkTlJjZTkzOGg5TDA3YkdqQUVBTUZFMEFnSTR4TlRWVkxDek12cjhvaXNYWVdUcFJXa3ExWnMwb281a0FISkY2TTlmTUhLT2Fqb3A3SWRuZENxWExOMnpZM0l3ZEJ3QmlvR2dDQUhTVUxWdTJQRnl2TnordS9RdXQ0b2k0ektRMUV5TktVeGIzQlhCa2lzSTF0OUJRdlo3SGp0STV6SjZSNmJyMTUyeTZKM1lVQUlpRm9na0EwSEhtNTZjdnlyUDh2dGc1T29lcFVxbG9lSGc0ZGhBQUhTWnJCdTJicVNzd3F1bEk1REw5MGlyaDh0aEJBQ0FtaWlZQVFNZlp1blhyYzB1MTJvZmRQWXVkcFJPWW1TYkdSNVNtdk93RE9EckJYVXUxVEl1THpBSjdKUzQ5WnZKcnpqenpqNStPblFVQVl1S0tFd0RRa2FhbjkwdzFtOWwzeFJTNlZ6UXcwS2Vob2NIWU1RQjBxQ3d2TkQxVFYxNFVzYU8wc3lXWDN6YTdaTitJSFFRQVlxTm9BZ0IwcEczYnRtVnpjd3QvSDRxd0VEdExPMHVTUkdzbVJwVWtMQUFPNE5pNFM3VkdydG41Qmd1REg1NUxlbGhGTWZVSGYvRE92YkhEQUVCc0ZFMEFnSTUxd1FVZi8yV3Qzdmg4N0J6dGJIaG9RSDE5MWRneEFIUzRQQSthbjJzcXkwTHNLRzNIcERsM3Z6bGRiUHd3ZGhZQWFBY1VUUUNBampZL1AvMlJMTXVmakoyakhhV0phYzJhTVpreG1nbkE4dFdidVdibTZveHFlaDR6QlprZU1QTXJ6dnkzZnpZZk93OEF0SU5TN0FBQUFDekgxcTFibi92QUIvN2IzNVZLNlJmTkxJMmRwMTJZbVNZbVJsVXE4UzNwUmFWU1NmMERnK3J2NzFlbFVsV2xYRkZhS2lsTlV5Vm1rcG5rcnVBdUQwRjVuaXN2Y2pVYkRUVWFEZFZxUzZyWGF4UUtPRVJSdU9ZV0dob2VyS2kvdnh3N1RsdHc5K2tRd2crbnZuN3JqYkd6QUVDN29HZ0NBSFM4cDU5KzlLcmYvZDB6L2xPbFhIcW5HTDBqU1NxWFN4b1pHV1kwVXc4WkdSblZ4SnExR2hzYlYzLy93TEtQRjBMUXdzSzhabWFtdFhmUGM2clhheTFJaVU2WFpVSFRzM1ZWcXlYV2ZwTUhsKzZXL0N1VGs1UE1LUVNBQTNyOTFRRUEwQ1grK3EvLzl1MGpJMFBYSlVreUhEdExiR2FtRTQ2ZjBPaG96MzhyZXNMYXRjZnBsRk5QYTBtNTlITG01bWIxeEJPUGFXNTJaa1hQZy9aWHFhUTY4YmhCRFEvMS9QcHZUNW41cDE3MytwdlBONk5vQW9DREdFOFBBT2dLdDl4eTB4TnZlOXUvTzYxY0xyMVpQZjVHU245ZlZjY2ROODVvcGk2WEpLbGU5N3IxT3ZtVVY2bGNYdmxwVE5WcW40NC8vZ1JWSzFYTnprNHpyYTZIaGVEeUlBME5sbnQyVkpPN01wUGZaQjdPUCs3RS8yczZkaDRBYUNjc0JnNEE2QlkrUHovOUQzbWU3NG9kSktia3dBTGdTY0pMZkRjek01MTUxZ2FOVDZ4WjlYTWZmOEtKT212OUcvZzcxc1BjcFZvOTA5eDhvMWNMUjVmNVkyYkoxV2VlODY1SFlvY0JnSGJERlFJQW9HdDg2bE9mMmxXck5UOGtxU2Z2ZkNScGNLQmZBd045c1dOZ2haMjA3aFNOam81Rk8vL0l5S2pPZU8yWjBjNlArTEk4YUhhK29TenZ5UmxqTlZOeWUyTis5cnJZUVFDZ0hWRTBBUUM2eXR6YzNrdXlMTHM5ZG80WUV0cy9tb2twYzkwdFNSS2RmUEtwc1dOb1ltS3Rqai8reE5neEVGR2pVV2h1cnVkR05ibGtPMlYyMVRsdisvUGRzY01BUUR1aWFBSUFkSldMTHJwb29WNXYvbjBJb2FlMnlES1R4c1pHVkttdzVYaTNtNWhZcTFLcFBUWU9QdlZWdjhNVXVoNldGMEZ6OHcwMXN5SjJsTlcwS0lWYlMzMTFSak1Cd0V2Z3lnQUEwSFYyN0hqZ1I4MW1kb1Y2YUFwZHFWVFMyTmd3bzVsNndPaFl2Q2x6TDFTcFZLS3NFNFgyMGN3S1RjL1VlbVZVazB2KzY4VHR5MmVjOFo1RzdEQUEwSzRvbWdBQVhXZHFhcXFZblYzOGNKRVhQYkV3dUpscGZHeFk1WEo3akhMQnlob2NIRnIyTVI1NzdCSDk5TGFidEdQSGc4cysxZ1JGVTA4cmdtdGhNZE5TUFlzZFpjV1phYS9KZnBnL3NPK25zYk1BUUR1amFBSUFkS1VMTC96NFEwdTErb1hxZ1ZGTmxVcFpJeVBMTHgvUUdhclY2cktQTVRPOVZ5RUU3ZDJ6WjluSEdoNGFXZll4ME5teVBHaG10cUVpZFBXUDJ5SzQzMXNFdjJMRDVzM04yR0VBb0oxUk5BRUF1dGFPSFErY256V3krMlBuV0VsbXBqVVRvMHJUTkhZVXJKSTBYZjdJdGFJb0R2eWFML3RZMWI0K3BtejJ1QkJjUzB1WmxwYWEzVHFGemlVOUkvbjE2ODk1NTEyeHd3QkF1Nk5vQWdCMHJhbXBxV2F0VWY5ckQ5NjFjenI2KzZzYUdocUlIUU9ycUJXbFRxdTdnTFJORmlkSFBGbGVhRzZocWRDRm81cmNsY3YxeTF6TnI1bFppSjBIQU5vZFJSTUFvS3Z0M1BuUTl4ck41amRhZm1mZEJzeE1hOWVNTVpvRTBmRTNFTzVTclpacG9mdEdOYm5KbndoZWZQUHNzLzkwWit3d0FOQUpLSm9BQUYxdGFtcXFXYXMxUDFTRXNEZDJsbFliSGg1VVg5L3kxK3NCbHV2Z1ZEejB0a2F6ME54OG82dEdOYm1VSzdFN20xNjVNbllXQU9nVUZFMEFnSzczaVU5OCtGZjFldlBUN3Q0MVV4N1NOTldhaVZGR00yRlprbVQ1YTN2bGVhNFF1dWFmRnBhcFZzODFOOS9vbGtHa2J2SUhYT0hTMy91OVRUT3h3d0JBcDZCb0FnRDBoRjI3NWkvTTgzejVlN20zQVROcGJIUlk1VExyNG1CNSt2djdsbjJNeGNXRkZpUkJ0OGl5b1BtRnB2SzhLMGE1TFVoMlMxS3VmVDkyRUFEb0pMd05DZ0RvR1gvOTEzL3pGMk5qbzFlb3cxLy95dVdTWG5YcWlTcXhBSE5QS3Bjcnl6NUdsalZWS3BYMG1qUE8xUGo0eExLTzljak9oL1hzczA4dk94TzZSN21VYU0xRXZ5YkcranQ1MUtWTGZvZWx5UWZPM1BDT0g4WU9Bd0NkaEN0VUFFRFBlUFRSSFZlZmVlYnJ2MSt0bHMvdDFKc2ZNOU9haVJGS3BoNldaYzBqZnU3dnZQcDBEUTRPU2RyL2Q4Zk1sQ1NKa2lSVnRWcGRkZ25RYkRiMDNITzdsblVNZEo4c0QxcFl6RFE4V0ZXbHN2enBtWkhzYzllUG50MzkrQzJ4Z3dCQXAySHFIQUNnWjB4TlRSV0xpN1VQaEJEbVltYzVWdFZLV1NNanc3RmpvRU1NRGc1cFpHUlVJeU9qR2g0ZTBkRFFzQVlHQnRYWDE3ZnNrc25kOWZCREQ3QVFPQTZyMGNnMXY5RG96QjNvWElYTDd5bVYvTEpObTk1WGp4MEhBRG9OUlJNQW9LZDg4cE45ZHpVYTJUWkpIWGYzWTJaYXMyYXNrNmVpb0lzOC9QQURtcDFsZldRYzN2NVJUVTFsV1FjdUZHKysyeXo5em1WVHQvd3FkaFFBNkVRVVRRQ0FIak1abHBibUxzaXk0ckhZU1k3VzRFQy9CZ2Y3WThjQTlOeHp1N1hudWQyeFk2RE5OWnFGNWhjYXNXTWNKUStTN3ZiVUw1dWNuT3pBbGd3QTRxTm9BZ0QwbkMxYnRqelZiRFkvNGU1NTdDeEhLa2tTclZrenltZ210SVhqamp0ZWE5Y2VIenNHMmx5V0I4MHZOcFZsSFRXOThqSEpybDYvL2gwZDkyWUVBTFFMaWlZQVFFL2FzNmZ4bFR6UGZ4bzd4NUV3U2FNamc2cFdsNy9iR05BcXA3L210Um9jR29vZEEyMnUyU3cwdDlEc2xMbktkVE83dmV6Rk5iR0RBRUFubzJnQ0FQU2s2ZW1kQ3dzTFM1TWhoTGFmMTVHV1VvMlBqekNhQ1cwbFNSS2RmdnByWThkQW04dnlvTVdscHZLODdVYzF1VXM3NWVHcTE1enpMdWFGQXNBeVVEUUJBSHJTMU5SVXNXdlhVN2MyNjgydnhzN3ljc3hNNDJNaktwZkxzYU1BTHpJNE9LVGg0WkhZTWREbUdzMUNTMHR0UDFONVVhWmJ5NFAyM2RoQkFLRFRVVFFCQUhyV2w3Lzg1YVdsZXZQamVaNC9HVHZMU3ltWDk0OW1BdHJWMk5oNDdBaG9jM2xXYUhHcHFhSm8yN1cxWGZMN1BZU3Zubjc2dWJPeHd3QkFweXZGRGdBQVFFUStQRng5dU5Gb1hKaW02VWZNTEkwZDZQbk1UR3NteG1MSFFKdEpraU4vbi9EWDk5MHRhZi9mSmJORVNacW9sSlpVclZaMTNQRW5hczJhdGN2T016ZzB2T3hqb0xzRmwrcU5YSTFtb1lIKzludWYyNlVaTS92eCtqZVVmaHc3Q3dCMEF4WjdBQUQwdlAveVgvNzZ4T09QSDdtMlZFci9UVHV0Z3pRdzBLZVQxeDEvVk1VQ3V0OWIzdnJ2bG4yTU8zNytVeldiRGYzdTZXZm9oQk5PV3RheGFyV2Fmbm5uejVhZENkMnRsSm9teHZ1MWRtS2czZGFiYzduZkVsei85NFkzbm50bjdEQUEwQTI0Y2dVQTlMejc3aHZjVTZ2Vi96OUpXZXdzQnlWbW1oZ2ZwV1RDaXRyMTdEUExQa2Fsd202SWVHVjU0VnFxWmNyYmIvcmNMamY3enZwejNubFg3Q0FBMEMyNGVnVUE5THp0MnlmejZlbnk5K3IxNXRYdTdiRUo5OUR3Z0FZRyttTEhRSmVyMTJ2TFBrYWFwdTAyUWdWdEtzdUNhclcyV2hROE0rbk9zdGxsWnRaMkRSZ0FkQ3FLSmdBQUpHM2JObG12MXhjK1hCVEYzdGhaMGpUUnhQZ29OKzlZY1VYUm1pM24wN1N0bGpkRG04cnlvTVdsVEcxUzZMdWtKd29MMTE1NjFZMlB4QTREQU4yRW9na0FnUDNDbmoxN0hzd2EyVmJ0dndHSndrd2FIUmxTdGNwMEpIUU9NeTRwOGNwQ2NOV2J1Yks4RFFZUG1ScVNmcEZtdW5aeWNySU5BZ0ZBOStDcUFBQ0FBeTYrK09MR1VyMzRZcFpsOThSNng3MVVTalV4TVJybDNPZ01iVElhQkRnbWVSNVVxMFZmRHMvTjlZaTdyanJ6VFgvOGRPd3dBTkJ0S0pvQUFQZ3RIeGtwUDlPc1pSOTJWMzIxVDI0c0FJNGpFRUw3RGI0SW9UVlQ4TkQ5OGp5b1ZzK2pGcWJ1WG5QNWJVdFo3ZHBvSVFDZ2kzRWxDd0RBODB4T1R1YTVONjVyTkJyZjF5cFBvYXRXS3hvZUhtSnRKcnlzOWl5YTJpOFQybE1JcmthelVCNXYrcHliMmYwdXUyemp4dmN1eFFvQkFOMk1vZ2tBZ0JjWUdCaFlyTlVXSmtNUlZtMVUwLzdSVENOS1UxNmE4Zkt5ck5teVk3V2kxTXl5dGxuY0dSMGl6d3MxbXJGMm43TVpsLzlrMTk3MHBrZ0JBS0RyY1RVTEFNQUxURTVPaHIxN2grOXROTE5QYTVWR05RME05R2xvYUdBMVRvVU8xMnd1djJnNldEQzFZcmU0ZXIyMjdHT2d0K1NGcTFZdkloU1VIdHo5M3NSS2wyN2F0R25WcDBjRFFLK2dhQUlBNERBdXZuaXlrV1cxVDJkWi92QktueXRKRXExZE04YVVPUnlSVmhRN0IwZk9sU3ZMMzkxd2FXbHgyY2RBYnltS29HYXpVQWlyWERTWmRpV0pmL3QxcjljdlYvZkVBTkJiS0pvQUFEZzhuNTZlZnFiWmJIN00zVmQwaTZUaDRRSDE5VlZYOGhUb0lnc0w4OHMreHZFbm5LVHg4UW1kZXVydkxQdFlzelBUeXo0R2VvdTcxTXdLNWNXcXJ0T1VLZWhYQ3ZuWHpEYkZtcmNIQUQyQm9na0FnSmV3YmR1MmJIWjIzelhOWnZZVHJkQVVqMUthYU0zRTJJb2NHOTFwYm5aMjJjYzQ2YVNUZGVaWnI5ZWFOV3VYZFp4UUZKcWhhTUl4S0VKUU0xdTEzUXBkcnFlVjZMb3p6L21UQjFmcnBBRFFxeWlhQUFCNEdidDM3NTVwTkpvZkxFS1lhL1d4elV6ajR5TXFsWmEvVGc1NlI2TlIxOXpjOHN1bVZ0aTllNWVLWXRYS0FuU1JvbkExR3F1MlRsTXUweTlVc3N1MHlydUpBa0F2b21nQ0FPQmxURTFORmYzOTVkdWJ6ZnpTVmgrN1VpNXBaR1NZdFpsdzFCNS83SkhZRVpUbnVaNTY2dkhZTWRDaFFnaktzbUtsQm91K2dPMG8zS2JPT3V1ZGUxZmpiQURRNnlpYUFBQjRCWk9UazQyRmhmckg4angvdGxYSFpEUVRsbU4rZms2UFB4NjNiTnJ4OElNdDJRRVB2U21FL2VzMHJjS0lwa1hKYitzZkN0ZXY5SWtBQVB0Uk5BRUE4TXA4N0ttK3A3Tkc5bUZ2MFYxUlg3V2k0ZUhCVmh3S1BlcXBKNS9RbzQvdVdQVXQ0dDFkRHoxNHYvYnQyN09xNTBYM0NjR1Y1U3M2OWRMZC9TRnpYWEg2NmVlMngzeFRBT2dCRkUwQUFCeUJ5YW5KNXV6ODlPVjVudCswM0J0N005UGF0V05LRWw2R3NUelBQUDJVN3I3N1RpMHVMcXpLK1phV0ZuWDNyKzdVbmoyN1YrVjg2RzVGNFdwbUs3cnozTFNaL1hCd2NkK1BWL0lrQUlCRE1WNGZBSUFqZE5wcHB6VkdCOGVmTFZYU1AwdVNwSEtzeHhrZUd0QUVPODJoUmJKbVU3dDJQYU9seFFWVktsVlZxMzB0UDhmaXdvSWVlM1NuSG4xa0I5UGwwREpKWXVxcmx0VGZWMjc1c1UwcTNIU25wOG1XMTd6NVR4OXQrUWtBQUMrSm9na0FnQ04wMzMzMytSKys5ZmVmTml1ZFhpNlh6cFowMUt0NEowbWlrMDVjeTlwTWFMbGFyYWJuZHUvUzd0M1BxdGxvcUFoQnBWS3FOQzBkOWJHeXJLbTV1Vm50M3YyTUh0bjVzSjU2NmdrdExTMnVRR3IwTXBOVXFaUTBOSGpNdmYzTDJXTm1WOTV6Mzk3THA2YW0yR2tPQUZZUjI5d0FBSEIwN1AzdmYvK1pnNFBEUHltVlNtdVA2aE5OR2g4YjBkcTE0K3cwaDFWVEtwVlVyVlpWcWZhcFhDNHJTUklsU2FyRVRDNHBoT0xBRG1DWm1vMkdHbzJHc294UlMxaDVadExJY0ZVbm45amEzVGZORk9UMm85UjAzaGx2ZU1lT2xoMFlBSEJFanY0dExnQUFlcHNQREF6c3lMTHNZNlZTNmFNNmlqZHRTcVdTeHNaR0tKbXdxdkk4VjU3bldseGtSQkxhaTd0VUZFRWh1TkswZFQ4WGcvdVRadjZOTTk1d0xpVVRBRVRBS3FRQUFCeWx5Y25KNXV4c2RuR3oyYno3U0QvSHpEUTJOcXh5bWZkNEFPQWdkNmtJTFp6WlptcElka2VqcUYvZHVvTUNBSTRHUlJNQUFNZGd6WnJxZEtOUmZEQUV6NDdrK1pWeVNhTWp3eXNkQ3dBNlNnaXVJbS9oem5OQmp5VkJWNy94amU5OXFuVUhCUUFjRFlvbUFBQ093ZVRrWkw2NE9QMjlMTXUrTHVsbDM0NDNNMDJzR1ZPYThySUxBTS9udnI5c2FzbXg1SXR1NGRiKzhlcDFMVGtnQU9DWWNNVUxBTUF4V3JObXpVS3pXZnRva1JkN1h1NTVmWDFWalF3UHJsWXNBT2dZN3Q2cXFYTXUxME9Tcmp6dHRMZFB0K0tBQUlCalE5RUVBTUF4bXB5Y0RJdUxpL2RrZWZZdmtnNDc5OFBNdEhiTjJDb25BNERPRU54VmhKWk1uWnR6MDAzbC92d0hyVGdZQU9EWVVUUUJBTEFNVzdkdWJkVHJTMXZ6TEgva2NCOGZIaDVVZjM5MXRXTUJRR2R3cVRVOWs5MnZOUDNLR1dlOHA5R0tvd0VBamgxRkV3QUF5elE0T0xpbjBXeit2YnNYejM4OFRWTk5qSS9JckhYYmRnTkFOM0c1M0pmZE5PME84dStzWDcvcFo2M0lCQUJZSG9vbUFBQ1dhWEp5TWkrSzVnMVpsbi9IZmY5YUkyYlMyT2lRcXRWSzVIUUEwTDU4K1NPYWNrbDNsYzB2TjdNV2JsOEhBRGhXRkUwQUFMVEF6cDA3RjVyTjdKOUNDRE9TVkVwTEdoc2JqaDBMQU5xYjd5K2JsdUZwTTExM3h1dmYrVUNMRWdFQWxvbWlDUUNBRnBpYW1pcnE5WVdmRjBWK2labjV4TVNJU3FWUzdGZ0EwTlpjKzNlZU84YlBicnI3blVYRHIyRTBFd0MwRDRvbUFBQmFaTXVXTGZWR28vNnBTcm44ME5qWVNFdjI2d2FBYm5lTVB5emRYWThxOGFzMmJEejM4ZFltQWdBc0IwVVRBQUN0NDI5NjA1c2VPM1hkY1g4cGlaMlBBT0FWdVk2eGFxckw3UGFsaGwzYjRrQUFnR1dpYUFJQW9JVTJiOTVjV0xudkp6Sk54YzRDQU4zTEh6YlRGUnMzbmpzYk93a0E0RkFVVFFBQXROaGYvTVZmMUVOSS84bWtYYkd6QUVCN3N3UC9IUTJmYzllTmZYdlM3NjlFSWdEQThsQTBBUURRWW1ibXp6Nzc3STdDL1FKSlJldzhBTkRPanE1bThpRHAzaUlKbDc1NjA2YjZ5aVFDQUN3SFJSTUFBQ3ZnTC8veUw1dFM2Y3R5M1JVN0N3QzBLNU5rZGpSVmsrM3hvQjhreWV6UFZ5b1RBR0I1S0pvQUFGZ1pmdHh4eCsxU2tuOUNMQXdPQUlkbjBsSDBUTGxjOTFpaUt6ZHMyTnhjd1ZRQWdHV2dhQUlBWUlWczJyUXBENkg2emVEKzNkaFpBS0FkbVptUzVJaWFKbmY1TXpKZGQ5Ylo1OTY5MHJrQUFNZU9vZ2tBZ0JWMDMzMzNMVW1sL3k1cElYWVdBR2czWmpxaW9zbGRoWm45c3I5VStlb3F4QUlBTEFORkV3QUFLMmh5Y2pJc0xpN2U3N0xQeGM0Q0FPM0dkR1FqbXN6OFVibGQvVHZyLzkwenF4QUxBTEFNRkUwQUFLeXc5NzN2Zlkwa0tWOGsxNDdZV1FDZ25SekppQ2FUMWFUazlwQm0xNjVTTEFEQU1sQTBBUUN3OG56UG5qMVBLTkZISldXeHd3QkF1ekF6cFM5Zk5MbkxIeXhjbDIvWThPNTlxNVVMQUhEc0tKb0FBRmdGNTUxM1h0WnMralh1Zm1Qc0xBRFFMaXlSa3ZSbGlpYlhYSkxZalZiYSs2UFZTd1VBV0E2S0pnQUFWa21wVkpwMjZaOGtMY2JPQWdEdElERlRLWG1wV3hJUGJuNS9FVFMxWWNObU5sUUFnQTVCMFFRQXdDclp2SGx6TVQwOWY3T2tyOFhPQWdEdElMR1hYZ3pjelBhWjlLTmRlNU5iVmprV0FHQVpLSm9BQUZoRi8vay9uMWNMbnY4UGQzOHVkaFlBaU1sTVNsTlRtcjc0bHNSTXdkM3ZTUlMrdEduVHBqeENQQURBTWFKb0FnQmdGWm5KcGVyalNhcFBTQXF4OHdCQUxFbGlLcGZUdzM3TVhjK1k2L3JYbmYydSsxYzVGZ0JnbVNpYUFBQllaWnMzYjg2S2hleFNrOTBaT3dzQXhKS1lxWFNZMFV5U01wbnVET1hreXRYT0JBQllQb29tQUFCV254LzNxbGZ0Y2dzZmsxU0xIUVlBWWtnU1U2bjhvdHNSZC9salFYN04rdlh2ZUR4R0xnREE4bEEwQVFBUXdhWk5tL0xaMmRvTkx0MGd5V1BuQVlEVmxpU3pvdnMvQUFBZ0FFbEVRVlNtY3VuUTJ4R1gxeEt6MnhwWjlrM3hzeEVBT2hKRkV3QUFrVHp4eEJPTFp2cUl1OC9GemdJQXEyMy9HazJIM0k2NHlYYUVJbHo5cGplOWh3MFRBS0JEVVRRQkFCREo1T1JrbUordjN5TkxQaDg3Q3dDc0pqT3BYRTZWMlBOdlIzeFI4bHVYOHNaM29nVURBQ3diUlJNQUFCRzk3MzN2YXlSSitRSjMzeGs3Q3dDc2xqUXhWY3FKekg3emtFdjZkZkRpS3hzM3ZuY3BYaklBd0hKUk5BRUFFSmZ2MmJObmw0SStJaW1MSFFZQVZrT1NKQ3FYVTlsdm02WjlIdnlIOXo0d2Qwdk1YQUNBNWFOb0FnQWdzdlBPT3kvTGdyNHVoWi9FemdJQXF5Rk5UZFZLS2treXFaRDUzYUVVdnJwNTgrWWljalFBd0RKUk5BRUEwQVpLcGRKMEVmUnh5ZWRqWndHQWxWWXFKU3I5LyszZGVWeVZWZjdBOGZOY0xsdnN5d1VVUXdSRlJaQ1NWQWdYM0s2NGpHYVdsa2JDVHkycm1mYk4wWXBtYXVvM2s1TS96Yll4R2NjbTB6UzFOQmZJRkZ3UlNSRnlnUkUxUkJCbEVhN3M5L245a1EvemVHTVRnWXYyZWI5ZXZzYnZPZWM1ei9lNWw5Y3IvTTQ1NTduMnhqbFppSHhabHJjVkZoN0lOSE5hQUlBMlFLRUpBSUJPWU5xMGFYV1NaSmtrQzdGRzhFcHZBTGN4alVZU1ZwWVd3a0tqRVVMSTFaS1FEbXRrZWUySUVYRzE1czROQUhEektEUUJBTkJKUFBqZ2c1V3lyUDFmU1lpTDVzNEZBTnFMc20xT281RmtXVWcvRzJYeGJaK1FzVG5temdzQTBEWW9OQUVBMEVsSWtpUUxJYzRKSWYvZDNMa0FRSHZSV21pRXRiVldDQ0dxTlpKSWxTcmxEZWJPQ1FEUWRpZzBBUURRaVV5Yk5xMjZUcTc2bHl6RWorYk9CUURhZzFhckVWWldGcktRUmJac2xML3FPM2owWlhQbkJBQm9PeFNhQUFEb1pIUS9uYjJra2NXZmhSQVY1czRGQU5xU2hVWVMxbFphWVdHaE1RaEo3TFUzRkg5bjdwd0FBRzJMUWhNQUFKM01pTGk0Mmt2RlYzYktRbXdXSEF3TzREYWkxV3FFclkxV2xvUTRycFVzVnQ5NTd6UUs2Z0J3bTZIUUJBQkFKM1Rod29VeVdUYStKOHR5c2JsekFZQzJJRWxDMW1vbG80MjF4U1ZaaUI5eUw0a0Q1czRKQU5EMktEUUJBTkFKeGNYRkdRMkc2blJKby9sVXNLb0p3RzFBRXFMYVNxc3B0YkxTWmdwWldqTml4SWhLYytjRUFHaDdGSm9BQU9pa1ltTmpLOHZLS3Y1UHlPS3N1WE1CZ0pzaHk3SlJheUd1Mk50cmowaEMycloyUS9JUmMrY0VBR2dmRkpvQUFPakVxcXVyTDlmOWNqQjRuYmx6QVlCV2tXVWhaT01sS3lzcHc4SCtqbXlqVm53WkZ4ZG5OSGRhQUlEMlFhRUpBSUJPN1BISEg2K3h0TFRlSklUWVplNWNBS0ExWkNIWGFDekVhU2RIbSswYWpUZ1FHRGlLVlpvQWNCdWowQVFBUUNkWFcxdGJJdGZXdlNPRUtEVjNMZ0J3ZzJRaHBFemJPNnpYT0RzNm5KT3F0TitZT3lFQVFQdWkwQVFBUUNjM2JkcTBPaHQ3dzM1SlNGOEtEZ1lIY091UWhaQ0xMRFJpZC9ldWJnbWlydnBNNzN0R1hESjNVZ0NBOWtXaENRQ0FXOERFaVk5VnlKSnhzUkFpejl5NUFFQkx5Ykk0Ym1GcDhaWFJvckpTdXFNNnc5ejVBQURhSDRVbUFBQnVBWklreVVhajlyU1FwUDh6ZHk0QTBCS3lMQXFFTEczM3RYRStvdEZvaXZ2MG1WeG03cHdBQU8xUE1uY0NBQUNnNVRiLys5OHVsVmFhNzRVUWQ1czdGd0JvakN6TE5aSVEyeVFMNDVOVHB6NlNhKzU4QUFBZGh4Vk5BQURjUWxLenNzcU1jdDJmaFJDVjVzNEZBQm9oUzBMazFCcnIxazJkK3NoNWN5Y0RBT2hZRkpvQUFMaUZ4TVhGMVZaWGkrK0ZrSGx6RTRCT1NpNFhrclM3cms3enJlQUZCZ0R3bTBPaENRQ0FXMHgyZG5hNVVaWVhHWTB5YjI4QzBOblV5Ykk0SXRWSi81ZzVjMmF4dVpNQkFIUThDazBBQU54aTR1TGlqUGIyTGtjbGpmU3BFTUpvN253QTRCcFpGbksyVVJhZlRuM29vVVBtVGdZQVlCNFVtZ0FBdUFXTkh6KytTcFl0UHBTRi9COXo1d0lBdjVEemhaRC9WVkpTdHNiY21RQUF6SWRDRXdBQXQ2amk0dUtMa21SOFczQUdDZ0F6azJXNVdNaGlaVldWL01Iamp6OWVZKzU4QUFEbUk1azdBUUFBMEhwcjEzN2lwQkVPcTRRa1RSVDhkeDFBeDVObElSZEprbGhaV1dsODg1RkhIcmxpN29RQUFPYkZpaVlBQUc1aFAvMTBvYXk2VnN5WGhaeHQ3bHdBL09ZWWhTem5DaUgrV2xaV3RZQWlFd0JBQ1A2ZlR3QUFibmxyMTY2MTBHaHFSZ3RaODA4aGhKZTU4d0h3bTFBdEMvR2paSlRmTlVyYWI2ZE5tMVpuN29RQUFKMERoU1lBQUc0RGNYRngycUNnWG5yWktLMlVKTW5kM1BrQXVHM0pRaEtGc2l6K1hWc3Jsano4OE1ObnpKMFFBS0J6b2RBRUFNQnRJaTR1VHRPblo4OVFyYlgyVTFtVyswc1NXK1FCdEFsWkNHRVVrcmdzeS9LT3Vqcmprb2NlZWlSVjhDSUNBRUFES0RRQkFIQjdrYjc0NGg4ZVZwYjJMOHF5SENOSmtwdmd2L2NBV2tlV1pmbXFKRW1uaEN4L1p4VHl1cSsrMm5qc3E2KytZcHNjQUtCUi9PSUpBTUJ0S0M0dVRoTVkyS3UvSkV2ekpJMW1vaEJ5VjhGLzl3RTBUaFpDMUFnaFNvVXM4bVFoWjBsQ2sySVV4djFDWFAxcDJyUTVSZVpPRUFCd2ErQVhUZ0FBYm1OeGNYR2E0R0IvejdvNktVeVNOU05rSVEyUUpPRXJTY0pWQ0tGdDRsSlovUGNmbmcyU0pFbVdaYm5KTWJMYy9EeENDRm1TUkoyUWhiR0paR1FoNUZvaEdoK2p1aytEMjNra0ljbXlrR1ZKeUkzbks2UVc1ZnRMSGxKdDR3TmtXU00wZFpKR05MN3k0NWNQcjFiODhoazJkaU5aRWxKMVkvMlNKTXV5RUxKc2JDSmZ6Uy81U2tJMG1xK1FaVmxJd2loa1RlUFA5RXVlZGRmK05EcEtrcVJhU1pJYS95NS9VU05KVW9QUExVdVNiRFFhaFNSTGpYOVBraXhMa21TVTVjYS9BNDNtbHpHU0xEZjVUSklRZFVKb0duMm1YKzRqMThxYWhyOG5qVVlqUzVKa3JLMXQvRDVLTG5JVFkyUlplU1pqMDkrQmhVV2RFTFdONXZ2ZjcwbmI2QmlqMFNqTHNySCtlOUpvTkVaUkxWZGIyTm9hSklPaHdzS3BwcUtxeXVFcUIzd0R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1EUEozQWtBQUFDMHhzcVZLMlYxUEgvKy9MNTVlWGtuV3RvUDh3a0xDNXMrYytiTUpaYVdsamFiTm0zNjA5YXRXeGVaTzZmVzRHY01BSUJmMDVvN0FRQUFjTXVUZ29LQ3hnd2NPSENxdjc5L21MdTdlM2NiR3h1SHVycTZHb1BCVUZKVVZIVHV6Smt6YVQvODhNT25aOCtlVFROM3NqQy82T2pvWmZiMjltNUNDREY5K3ZTL0ppY24vNnU4dkx6UTNIa0JBSUNiUjZFSkFBQzBXa0JBd05DWW1KaGwzdDdld2FaOVdxM1cyc25KeWRQSnljbXpSNDhlQTY5Y3VaSlBvZWszUStQdjd4OVdWRlNVV1Z4Y1hHcmFhVFFhNjVTL3k3SXNTNUprN05qMEFBQkFlNkhRQkFBQVdtWHMyTEhQUHZUUVErOXBOQm9MYytlQ3ppRThQUHpoa0pDUUNjSEJ3VkgyOXZadTgrZlA3OXRRb1NrK1BuNWVURXpNaDFaV1ZyYnIxcTE3cmF5czdMSTU4Z1VBQUcyUFFoTUFBTGhobzBlUC9zT01HVFBlVjdmVjFOUlVwcWFtcmo5Ky9QanVrcEtTQzVhV2xqWTZuYTU3Nzk2OWh3WUhCNDh6VjY3b09QUG16ZnVpSmVQUzB0STJwS1dsYldqdmZBQUFRTWVqMEFRQUFHNkluNS9md0Jrelp2eGQzWGJ5NU1ua2p6NzY2SkhpNHVKenB1TzNidDI2eU03T3pxdExseTQ5T2k1TEFBQUFtQU9GSmdBQWNFTWVlZVNSSlJZV0Z2Vy9RK1RrNUtUKzVTOS8wUXNoS2h1N3htQXc1R2RuWitkM1NJSUFBQUF3R3dwTkFBQ2d4WHIyN0JudTcrOGZwc1N5TEJzLy9mVFRhTkZFa2FrcHJxNnVkdzRjT0hCcTc5NjloL240K0lRNE96dDNsV1haV0ZKU2tuZml4SW1rblR0M0xzbkp5VG5hWmcvUUNoNGVIdjVSVVZIUEJ3Y0g2OTNjM0xwWFYxZFhGQlFVWkI4K2ZIakROOTk4czFnSVVhNk1EUWtKbWZqODg4OS9xNzUreFlvVmorM2V2ZnNmNnJZbm4zenl5OEdEQjA5WDRwOSsrbW5uLy83di80NXE3WDBiWUJNWkdmbElhR2pvL1Q0K1BuYzVPRGpvWkZrMmxwV1ZGWjQ1Y3ladDA2Wk5iK1hrNUtRb2cxZXVYQ21yTDU0L2YzN2Z2THk4RStxMnBzYVk5aW5lZWVlZDQrcDQxcXhaVWt2dko0UVFEZzRPN3BHUmtZK0ZoSVNNNzlxMWExOWJXMXVuaW9xS0s0V0ZoVG1abVptSkNRa0p5eHBhUmRmWVBRd0dROEdFQ1JOZUN3ME52ZC9GeGNXN3ZMejhVbnA2K3ZhdnYvNTZZVkZSVVc1RDg5d29GeGNYcHpGanh2eHgwS0JCRDdxNnVuWXpHQXpGV1ZsWnlaczJiWHI3N05telB5cmpwaytmL3Q3NDhlTmZVT0tLaW9yU2VmUG11UXNoYWsybWxKWXNXWExCeWNuSlU0aGZEazkvOXRsbmU1U1VsSnh0aTN3QkFHaHJGSm9BQUVDTERSbzA2RUYxZlBqdzRXOGFLaEMwUkVSRXhLdzVjK1o4MXRCaDRoNGVIajA5UER4NlJrUkVQTHB5NWNvblRRczFIV1hJa0NHeE1URXhIMXBhV3Rvb2JiYTJ0cGErdnI0RGZIMTlCd3dmUG56MnUrKytxeThzTE13U1FvaWpSNDl1UG5yMDZIY2hJU0hqbGZFVEowNThaZmZ1M1N1RUVIVkNDT0hsNVJXby9oeXJxNnNyNHVQakg3dVorNnIxN05rejdJa25ubGp0N3U3dWE5cm40dUxpN2VMaTRuM3UzTGswZGFHcE13b0xDNXNlRXhQenFhMnRyYU82M2M3T3pzWE96czdGMTlkM3dOaXhZNTlkdlhyMWk0bUppVXVibTgvUjBkSHJ1ZWVlMit6aDRlR3Z0RGs1T1hrTkhUcDBWbUJnNElnMzNuZ2p0S3lzN05MTjVPem82T2o1ekRQUGJQTHk4Z3BRdFhtRWhvWk92ZXV1dXlaLzlORkgwdzhkT3ZTMUVFTHMzNzgvWGwxb3NyVzFkZXJUcDAvRWlSTW5kcXZuN05XcjF5Q2x5Q1NFRUZsWldYc3BNZ0VBT2pPTnVSTUFBQUMzanA0OWU5NnJqak15TXJhMmRpNVBUODhlemIyeHpzTENRanRyMXF3UHUzWHJGdHphKzdUV2dBRURwc3laTStjemRiSEhsTHU3dSsrTEw3NjRXUWh4aDlLMmF0V3FaMnByYTZ1VjJNUER3ejg4UEx4KzlkTDk5OS8vdWlSSjliK0RiZHk0OGMyTEZ5Lys1MmJ2SzRRUS92Nys5Nzd5eWlzN0d5b3kzVXJDdzhObnpKczNiN1Zwa2NtVVZxdTFpbzZPWHFMWDY1OXViczdZMk5oUDFFVW1OVGMzTjU4SkV5YTgwdHA4RmYvelAvL3pEM1dSU2MzQ3drSTdaODZjbGE2dXJ0MkVFT0xjdVhPWk9UazVoOVJqUWtKQ0pwaGVGeElTTWxFZDc5Ky8vOTgzbXljQUFPMkpGVTBBQUtERlBEMDllNnJqOCtmUC8zU3pjNTQ2ZFdwUFptYm1qdlBuejUrc3E2dXI4UEh4dVd2Y3VIRXYyOWpZMkF2eHl6L1E5WHI5SDFhc1dQRlljM08xSWNjNWMrWXNseVJKVWhxU2twS1dIejU4ZUxPenM3UFhwRW1UL3VqbTV1WWpoQkJlWGw0QmVyMys4UjA3ZHJ3dmhCQ0ZoWVhaMjdkdlh6Umh3b1Q1eXJVVEowNmN2My8vL3RWZVhsNTkxYXVaenAwN2QzVExsaTJMMnVLK1FnamJwNTU2YXJXVmxaV3RjcTBzeThaRGh3NnRPM0xreUhjVkZSVkZycTZ1M1UxWHBiV0ZSWXNXalJOQ2lCZGVlT0c2d21OOGZQemNHOTJTWm1kbjV4VVRFL09KK2pNb0tpckszYjU5Ky9zRkJRWFpMaTR1M3FOSGozN0syOXU3bjlMLzBFTVB2WmVTa3JLcHFaVStYbDVlQWFtcHFWL3YzYnYzYzA5UFQvOHBVNmJFV1Z0YjJ5bjlBd2NPZk9ETEw3OTg2VVp5TmVYcDZkbnI1NTkvVHQrMmJkdml5c3JLSzRNSEQ1NDJhTkNnYVVxL2pZMk52VjZ2ZjBhNVQxSlNVbnlQSGowR0t2MGhJU0VUMXF4Wjg3SjZUbldocWE2dXJ1YlFvVU5mM1V5T0FBQzBOd3BOQUFDZ3hlNjQ0dzVuZFZ4UlVWSFMycmxPbno2ZHNtREJncERjM054MGRYdGFXdHEzSlNVbEYySmpZK3UzeXdVRUJBeHI3WDFhSXlvcWFvNmRuWjJyRW0vWnN1V3ZhOWV1clYveGtwZVhsN2xnd1lKa0pZNklpSGhFVmZBUmE5ZXVmVHM4UER4YVdiM1NyVnUzb0x2dXVtdFNXRmpZTkdVMWs5Rm9ySXVQajU4alZHZnkzTXg5UjQ0Y09Vc3BRaW56Zi9EQkJ3OGNQbng0by9yWkVoTVRQM0J3Y0hDL2lZL25WOUxUMDdjMTFIN3ExS2s5TjdxMWNzeVlNWThyUlVZaGhDZ3RMUzFZdUhEaFFJUEJVSCtZL002ZE8xZTkrKzY3cVYyNmRPa3RoQkFXRmhhV1k4ZU9mY3EwU0tOMjdOaXg3VXVYTG4xQUNDRUxJVVJOVFUxbGRIUjAvWmE3YTZ2QUhJUVFaVGVTcjlxRkN4ZE9MbHk0TUVKY096OHJOVFYxdlN6THN2bzhydERRMFB1VVFsTmFXdHJxR1RObS9GMVp2ZWJ0N1IzbzdPemNYU21ZdWJtNWVmdjQrTnlsWEp1ZW5yNnRyS3pzY212ekF3Q2dJN0IxRGdBQXRKZ3N5OWNkc0d4alkyUFgyTmptSERseTVEdVRJcFBrNXVibUhSQVFNTVRPenM1TlBWWXAySFFVMHkxTWVYbDVKL3IzN3grbC9MRzN0M2RSOS92NCtJUUlJZFJiM1F4cjFxeDVVVDFteXBRcHI2bFh0eVFrSkN3NWZmcDBhbHZkTnpRMGRJcTZiOWV1WGY4d0xUSXBidllzb3Zha1B0OUtDQ0YyN05qeGYrb2kwelhsQ1FrSlM5UU4vZnIxRzkzVXZOOS8vLzJINGxxUlNZaGZ6aGN6SGVQbDVlVm0ybllqdnZ2dXU3OEtrMFBhRXhJUzNsZkhPcDNPWHdoaEo0UVFKU1VsSmFiZlVXaG9hUDNQUUhCdzhIWGI1ZzRjT01DMk9RQkFwOGVLSmdBQTBHTGw1ZVdYMVFjVHU3cTY5aEJDSEd6dGZEMTc5Z3dmTW1USXJGNjlla1Y0ZVhrRmFMVmFxNGJHcWJjNGRZUnUzYm9GcWVPNWMrZXVhR3E4UnFPeGNIVjFkVmR2RXp0dzRNQ2E0Y09IUHg0WUdEaENDQ0Y4ZlgxRGxiNUxseTZkL2VLTEwxNXJ5L3VxVjc0SUljVGh3NGUvYnVyYXpxcExseTU5MVBHcFU2ZVNHeHAzOXV6Wk5IWHM0ZUhSbzZsNUwxKysvQjkxWEZ4Y25HYzZScVBSV0xjODAxODdkKzVjbW1sYlZsYldNWFVzU1pMazR1TGlWbHhjYkJCQ2lPVGs1UGl3c0xDSGxQNlFrSkFKMTRwaTR1Njc3NjR2TkZWV1ZwWWRPSERnVjhVeEFBQTZHMVkwQVFDQUZzdlB6eitwanZ2MTZ6ZXlsVk5KTVRFeEg3LzIybXY3Um93WThYaTNidDJDMUVVbWc4RlFkRk9KM2lRN096dVg1a2RkcjZIVlhkdTJiZnZmaHNZZVBYcjBXeUdFb1MzdmEyOXZmOTFxbk5MUzBnczNPbGRub040Mko0UVFsWldWeFEyTnE2NnV2bTZMbTdXMXRVTlQ4OWJXMXRhWk5qVXdUR3FncmNXcXE2c3JHMm8yYmJDeXNxby9CRDhqSXlOUlhhRHMyN2Z2Q0NHRXJSRENOakF3Y0pUU25wcWF1a0VJVVhFeitRRUEwQkVvTkFFQWdCWXpmZlY2V0ZqWURBY0hoeHZlYnFUWDYvOHdZc1NJeDVYNDh1WEw1NVl2WHg3NzZxdXZCczZhTmV1T3Q5NTZLNkl0OG0ydG1wcWFoZ29HemZsVmtTSXFLdXJGaGdZT0h6NThyazZuNjJuYWZqUDNOUnFOMXhWT1RMY2YzZ2habGsyZnBjbTNBN2FscXFxcXErcll5c3Fxd1FLU2pZM05kVVc1aW9xSzB2Yk1xeVdNUnVPdmZyZDJjM1B6TkcycnFxcFNGOCtNZS9ic1dha0VWbFpXdG5mZGRkZUlrSkNRVWVxRDNYbmJIQURnVnNIV09RQUEwR0lIRGh6NDkrVEprK3UzZkZsYlc5dkZ4c1orc21USmtnZUY2dnliNWtSR1JsNzNCcmtWSzFiTXljaklTRkJpUjBmSFgvM2p2Q01WRlJYbGR1M2F0YThTeDhYRkRjN0p5VW01a1RraUlpSm1CUVlHMXA4YlZGUlVsS3VjTmFYVmFxMW56WnExOUwzMzNodlhWdmU5ZVBIaWFmVzEvZnYzSDI5YUdHeE1UVTFOcFhJZ3RSQkMyTnZiNjRRUXg1WFl5OHZyenBiTVk2cWh3a3R6TGw2OG1LM2VCdWpuNXpjb096djdnT2s0WDEvZmdlbzROemMzc3pVNXRxV3VYYnY2NStmblgvY214bDY5ZWcxUnh5VWxKUmRLU2txdU8wUS9LU25wbjVNbVRWcWd4UDM3OXg4blNWSjljYSswdExRZ0l5UGorL2JLR3dDQXRzU0tKZ0FBMEdKNWVYa25EeDQ4dUViZEZob2FPblhldkhtZnU3aTRPRFYyblplWFYyQlFVSkJlaVQwOVBYdXArMDIzSEkwYU5lcXB0c3E1TmJLeXN2YW80OGpJeU5tTmpXM291ZTN0N1hVelpzeFlwTVJHbzdGdThlTEZrOVZ2NlFzT0RvNGFNR0RBZFFkNDM4eDlmL3JwcDBSMXJOZnJuKzdkdTNlREs4UHM3T3l1SytSZHVYTGxvanErKys2N3J6dVVQRHc4UExheFBOUnFhMnV2MnliV3ZYdjMvaTI1VHUzWXNXTTcxTEZlcjMrbWdjL1lVYS9YLzE3ZGtKNmV2dmxHNzlYV3hvd1o4Nnk0L3ZkcjYzSGp4bDMzSnJ5R2luK0ZoWVhaSjArZXJEK0x5cy9QTDZ4UG56NlJTbnpnd0lFdmhSQ21XLzhBQU9pVVdORUVBQUJ1eUwvKzlhK25lL2Z1UGRUWjJibXIwaFllSGo0ak9EaDQ3TUdEQjllY1BuMzZZRmxaV1pHTmpZMjl0N2QzbjhEQXdORTllL2E4OTV0dnZ2bFRSa2JHRGlHRXFLbXB1YW8razJuMjdObkxOMi9lL0U1VlZaWGgzbnZ2blhuMzNYZFBOc2V6S1pLVGt6OGJQbno0WENXT2pJeDh6TVBEdysvZ3dZUHJTa3BLY2pVYWpaVk9wK3NlRUJBdzNOUFQwMi9od29VaDZ1c2ZlZVNSeGVvemsvYnUzZnY1MmJObjA3WnQyN1o0eXBRcGNVcjd6Smt6MzA5TFM5c21ycDI5Y3pQMzNiWnQyOUlSSTBiTXM3Q3dzQlJDQ0V0TFM1dVhYMzU1NTc1OSsvNlZrWkh4ZlUxTmpjSFQwek5nOE9EQkQ2V25wMi81K3V1djYvTTRkKzdjRVRjM054OGxqb3FLZXI2bXBxYnl6Smt6aDN2MTZoVXhmdno0QnJjQW1pb3VMajZ2MCtucUQrV2VPWFBtWWpzN08rZlMwdEo4ZjMvL1FXdlhydjFqYzNNa0pTVjlOSGJzMkdlMFdxMjFFRUxvZERxL1YxOTlOU1VoSVdGcFVWSFJXV2RuNTI1anhvejVnMDZuODFPdU1SZ014VWxKU2N0YmttTjdDZ3dNSFBuU1N5OXQzYlZyMTJlV2xwWldvMGFOZXRMWDEzZUFla3hTVXRJL0dybzJLU2twdm5mdjNrT0ZFTUxiMjd1ZnBhVmwvY0hrdkcwT0FIQXJvZEFFQUFCdVNIbDUrY1cvL2UxdlVTKy8vSEtDK2cxMDl2YjJicU5HalhweTFLaFJUelkzeDA4Ly9mUkRhR2hvL1dvZUx5K3ZnRGx6NXNRcmNXRmhZWTY2WU5IUnNyS3lEaVluSjhjUEhUcTBmaVZQWUdEZ2FQVldPTVdGQ3hldU95QzlmLy8rVWVIaDRUT1V1SzZ1cnZiYmI3LzlreEJDYk55NDhYMjlYditNY3VpM3U3dDc5NmxUcHk1WXYzNzl3cHU5YjJGaFlkYmF0V3RmZmZqaGgrdFhVbW0xV3F0aHc0Yk5HVFpzMkJ6MTJQVDA5QzNxZVAvKy9hdnZ2dnZ1U1Vwc1lXR2h2ZSsrKzE1WDRrdVhMcDExZDNmdjN0Qm5aVEx2VnZYMzcrVGs1RGxyMXF5UGxMZ2xoYWI4L1B3enExZXZmaWs2T25xSjB1Ymw1UlVRSFIyOXRLSHhzaXdibHk5ZlB2dktsU3RtUFVCZUVSUVVwRmV2M2xOTFRVM2RtSm1adWJPaHZqMTc5bnoxNktPUExyVzJ0clpUbjgxVVVGQ1FkZnIwNlVQdGxTOEFBRzJOclhNQUFPQ0c1ZWJtSHZ2VG4vNDA0TWNmZi95Mk5kZXZXN2Z1aitwdFpHcEZSVVUvLy9PZi8zeThvYjZPdEh6NThpZjM3OSsvdXJseFZWVlY2cmZIMmFrTEswSUlzWGZ2M244V0ZCU2N2aFplMmI1OSt5SjEvL2p4NDE5VUh3emV5dnNLSVlUWXRtM2Izei8vL1BQZm0yNWhhODdCZ3dmWEtLdk5URlZVVkZ4WnRtelpneTJaWi8zNjlYOVd2MEd0dFJJVEU1ZXVXclhxNmRyYTJxcW14bFZVVkpSKzhNRUgwOVBTMGpiYzdEM2J3clp0Mi83ZVdGOU9UczZoVmF0V05iVUZzZnpnd1lOZm1UYnUyN2VQMVV3QWdGc0tLNW9BQUVDclhMcDBLVy94NHNXVHVuZnZmbmRZV05qTVBuMzZEUFgwOU94cGEydnJKTXV5c2JLeXNyeWtwQ1QzM0xsekdjZVBILy9oeUpFajY1UnI4L0x5VHJ6eHhodWhreWRQamdzS0Nocmo0T0NndTNMbFNrRmFXdHFtOWV2WHh6azZPcnFhODltdXFmejQ0NDluN05tekozN0lrQ0d4QVFFQkVjb0tydkx5OHN1NXVia1pSNDhlM2JKang0NzZsVmd6WnN6NHM3dTd1NjhTMTliV1ZxOWZ2LzR0OWFTYk5tMWFvdGZybjFPMjFtbTFXdXRISDMxMHlhSkZpOGEzOXI1cUNRa0p5MUpUVTc4ZE8zYnNIL3IxNnpkR3A5UDFzTGEydHF1cXFpb3ZLQ2pJenN6TVROeTllN2ZwOWkzNWIzLzcyMzMzMzMvL0syRmhZVFBjM055NlYxVlZHVEl6TXhNMmJ0ejQydm56NTArMTVBTXpHQXo1Q3hjdUhEaDE2dFFGd2NIQjQxeGRYZStVSkVsejVjcVZnbE9uVHUxcGZvYi9Ta3hNWEpxUmtmSHRzR0hEbmdnT0R0WjdlSGowdExhMnZxT3lzcklzTHkvdlJIcDYrcGJFeE1TUHk4dkxDMjlrM3ZhMGUvZnVmMlJrWkNUKzduZS9lN1Y3OSs0RHRGcXQxWVVMRjA3czI3ZnY4KysrKzI2SkVLTEp3bGxTVWxMOHNHSERZdFJ0ZS9mdXBkQUVBTGlsL09vMXZBQUFBQUE2WGtCQXdOQUZDeFlrS2ZIcDA2ZFQzbnp6emNIbXpBa0FnQnZGMWprQUFBQ2dFNGlNakp5cmp2ZnQyL2N2YytVQ0FFQnJVV2dDQUFBQXpFeW4wL1VjUEhqd2RDV3VyS3dzVDAxTi9keWNPUUVBMEJxYzBRUUFBQUNZd2NNUFA3em8rUEhqU2M3T3psNi8rOTN2NW11MVdpdWxMeUVoWVhGeGNYR3BPZk1EQUtBMU9LTUpBQUFBTUlPVksxZktEYlhuNStlZmV1V1ZWKzRTUWxSMGNFb0FBTncwdHM0QkFBQUFuY1NsUzVmT3Z2ZmVleE1FUlNZQXdDMktyWE1BQUFDQUdadzVjK1p3bHk1ZCtsaGFXdG9VRlJYOW5KS1NzdjY3Nzc1N3A2eXM3TEs1Y3dNQUFBQUFBQUFBQUFBQUFBQUFBQUFBQUFBQUFBQUFBQUFBQUFBQUFHMUhNbmNDQUFDZzdZV0ZoVTJmT1hQbUVrdExTNXRObXpiOWFldldyWXZNbmRQdDdMZjZlYTljdVZKV3gvUG56KytibDVkM29xWFhtL3R6OC9IeENZMktpbnFtZCsvZXc1eWRuYnNZamNiYWl4Y3ZubDZ3WUVGd2M3bmQ3TE8zbHJrL013QUFtcU14ZHdJQUFLRHRSVWRITDNOMGRQU3d0YlYxbkQ1OStsL3Q3ZTExNXM3cGRzYm4zVHJtL056MGV2MXpiNzc1NXNHSWlJaG9kM2YzN2xxdDFzckt5dXFPYnQyNkJaazd0NlowMXJ3QUFGQlFhQUlBNERaa05CcnJsTC9Mc2l4TGttUTBaejYzQVkyL3YvKzlMaTR1VGcxMTNxYWZkNVBQM0JiTTlia0ZCUVdObVRsejV0ODFHbzFGWjh1dE9aMDFMd0FBRkJTYUFBQzREY1hIeDg4ckxTM05yNmlvS1AzM3YvLzlYRmxaMldWejUzUXJDZzhQZjNqZXZIbWZMMXUyN09McnI3KysxOWJXdGt0RDQyNm56N3Vsejl3V3pQVzVqUnMzN2tWMVhGcGFtcjl5NWNvbkZ5OWVQSG5ObWpVdm16TzM1blRXdkFBQVVHak5uUUFBQUdoN2FXbHBHOUxTMGphWU80OWIzYng1ODc1b3liamI2Zk51NlRPM0JYTjlidjcrL29QVjhlZWZmLzUwU2tyS1YwSUk4ZU9QUDVvMXQrWjAxcndBQUZDd29na0FBQUMvS2JhMnR0ZHRCL3o1NTU4enpKVUxBQUMzR3dwTkFBQUErRTJUSkVsdWZoUUFBR2dKdHM0QkFIQWJhdTdWNjQzMG41czhlZkp6Z3djUG51SGw1ZFdydXJyYWtKbVp1V3ZUcGswTHo1MDdseW1FRURxZHJ1ZWtTWk1XOU8vZlgrL2c0T0JSWGw1KzZlalJvOXMyYk5qd1dsRlJVVzVMOGlndkw3ODRjZUxFaGFHaG9WTmNYRnk2bFplWFh6NTU4bVRTcGsyYjNzck56VTF2N0prY0hCemNJeU1qSHdzSkNSbmZ0V3ZYdnJhMnRrNFZGUlZYQ2dzTGN6SXpNeE1URWhLV0ZSY1huMnZwNStIZzRPQTJkZXJVZC96OC9BWmFXbHJhekpvMVMycHN2T0tkZDk0NXJvNlZhMXJ6ZVJzTWhvSUpFeWE4RmhvYWVyK0xpNHQzZVhuNXBmVDA5TzFmZi8zMXdvWStTMFY0ZVBpTUVTTkd6T3ZldlFUbHNob0FBQjZ6U1VSQlZQdmRHbzNHNHNLRkN5ZDI3dHo1NGE1ZHU1WTNsMGRUYnZTWkcrUG82T2c2ZWZMa3VORFEwUHNkSFIwOVNrdExDNDRjT2JKNTNicDFjUWFEb2FDcGV6YVViNjlldllZTkd6WXN0bGV2WHVHdXJxN2RMQzB0YmE1ZXZWcVNuNTkvNnVUSmswbHIxNjc5c3hEQzBOYlBlRE9mcFpxSGg0ZC9WRlRVODhIQndYbzNON2Z1MWRYVkZRVUZCZG1IRHgvZThNMDMzeXdXUXBUZnlId2QrYk1HQUVCclVHZ0NBQURDMGRIUjgvZS8vLzE2YjIvdlFLWE4xdGJXK1o1NzdybXZYNzkrSStQaTRzTGQzTnk4bm5ubW1XK3NyYTN0bERGT1RrNWV3NFlOaXdrS0NocjkybXV2RFNndkx5OXM2ajZ1cnE1M3Z2RENDMXZkM2QxOVZYTjREaG8wNk1IUTBORDdsaXhaOHVDUkkwYzJtVjRYRmhZMlBTWW01bE5iVzF0SGRidWRuWjJMbloyZGk2K3Y3NEN4WThjK3UzcjE2aGNURXhPWE52ZTh2cjYrOTh5ZVBYdTVWcXUxYm01c2UzQjBkUFI2N3Jubk5udDRlUGdyYlU1T1RsNURodzZkRlJnWU9PS05OOTRJTFNzcnUyUnltY1VUVHp6eGVWaFkyRVBxeHU3ZHU5OGRHeHY3ank1ZHV2VHRrT1NiNE9MaTB2WDU1NS9mb3RQcC9KUTJWMWZYYmlOSGpwd1hIQnlzZit1dHQwSkxTa3BLV2ppZDVXT1BQZlpaUkVSRXRHbUh2YjI5VzgrZVBjTjc5dXdabnBTVTlIRitmbjZMQ2swZGJjaVFJYkV4TVRFZldscGEyaWh0dHJhMmxyNit2Z044ZlgwSERCOCtmUGE3Nzc2ckx5d3N6R3F2SEZyNXN3WUFRS3V4ZFE0QUFJalpzMmQvcGk0eXFkbmEyam8rOXRoaks1NTY2cWwxNmlLVG1xdXJhN2RKa3lZdGFNbDkxRVVtTlFzTEM4c25ubmhpbGJ1N2UxZDFlM2g0K0l4NTgrYXROaTB5bWRKcXRWYlIwZEZMOUhyOTA4M2w4Y0FERDd4dHJpS1RFRUxFeHNaK292Nkh2NXFibTV2UGhBa1RYakZ0ZitDQkIrSk1pMHhxVVZGUno3ZGxqcTBSR3h2N0QzV1JTVTJuMC9ucDlmcFhXenJYbENsVEZqWlVaTHBWREJnd1lNcWNPWE0rVXhlWlRMbTd1L3UrK09LTG00VVFkN1JYSHEzNVdRTUE0R2F3b2drQUFBZ1BEdy8vZ3djUHJqbDQ4T0NYT3AzTzc3Nzc3bnREWGRoUjN0TDE0NDgvYmtwS1NscnA2ZW5wZjk5OTk3MWhZMk5qcjR3Wk9IRGcxQysrK09MWnB1N2o2dXA2WjI1dWJzYjI3ZHZmcjZpb0tBa0pDWms0ZE9qUVdLWGZ4c2JHWWVUSWtjK3NYYnYyRlNHRXNMT3o4NHFKaWZsRWtxVDY3VnBGUlVXNTI3ZHZmNytnb0NEYnhjWEZlL1RvMFU5NWUzdjNVL29mZXVpaDkxSlNVamFWbEpTY2JTd1BOemMzbndzWExwemN1blhyb3F0WHIxNzI4L01MVS9jdldyUm9uQkJDdlBEQ0MxdlY3Zkh4OFhQYllxdVJsNWRYUUdwcTZ0ZDc5Kzc5M05QVDAzL0tsQ2x4NmlMZXdJRURIL2p5eXk5ZlVtSm5aK2Z1NDhlUHY2NGdrSitmZitxNzc3NTc3K3JWcTVjSERScjA4S0JCZ3g2NG1aemE0cGwxT3AxZmFtcnF4Z01IRHF4eWRuYStjK3JVcVcrcUQ5NGVOR2pRdExWcjE3YW8yRFJzMkxCWWRYenUzTGtqaVltSkg1YVVsRnh3Y0hCd3VmUE9Pd2NNR2pSb2Frdm1VclQzOTZyaU9HZk9uT1hxbjl1a3BLVGxodzhmM3V6czdPdzFhZEtrUDdxNXVma0k4Y3ZQZ2w2dmYzekhqaDN2dCtIOTY5M296eG9BQURlTFFoTUFBQkRIamgzYi91R0hIOWF2bHJsNjlXcnA3Tm16bDZ2SG5EeDVNbm54NHNYM0N5R01RZ2hSVlZWVlBtdldySStVZmxkWDEyN096czdPVFcyTnVuang0bjhXTEZnUUlZUzRJb1FRaHc0ZCtycW1wcVp5NU1pUlR5aGo3cm5ubmlsS29Xbk1tREdQcTR0WnBhV2xCUXNYTGh4b01CanlsYmFkTzNldWV2ZmRkMU83ZE9uU1c0aGZWa2FOSFR2MnFUVnIxcnpjV0I0bEpTVjViNy85ZGtSWldkbGxKUTkxZjNwNityYUdyanQxNnRTZTFwelRZK3JZc1dQYmx5NWQrb0FRUWhaQ2lKcWFtc3JvNk9qNkxYL1hWbjA1Q0NIS2hCQWlNakl5eHNMQ3dsTHBMeTB0elgvcnJiY2lsQzFQaHc0ZCtycXVydTd6OFBEd21hM05xUzJlK2RwejNhODhWMVZWVmJuNjUwaW4wL1ZRUDFkVG5KeWN2TlR4aWhVckhzL0p5VWxSTmExYXZYcjFpMEtJSnMrTVVtdnY3MVVSRlJVMXg4N096bFdKdDJ6WjhsZmxaMW9JSWZMeThqSVhMRmlRck1RUkVSR1B0RmVoNlVaLzFnQUF1RmxzblFNQUFHTG56cDJmcU9QRGh3OXZOaDF6N2V3am94S25wNmYvNml3bGEydHJWOU0ydGExYnQ3NG5yaFdaRkx0MzcvNVVIWHQ0ZVBRVVF0Z0pJVVJJU01oNGRkK09IVHYrVDExa3VxWThJU0ZoaWJxaFg3OStvNXZLSXlFaDRRT2x5R1FPMzMvLy9ZZmkyai84aFJEaThPSEQzNWlPOGZMeWNsUCszcmR2M3hIcXZzVEV4R1dtNStwczNManhMKzJRNmczWnVYUG5Nbkg5YzIweEhhTitycVpjdkhqeFArcDQyclJwYjN0NWVmbWFES3NUUXRUZWVLYnRLeVFrWklJNnpzdkxPOUcvZi84bzVZKzl2YjJMdXQvSHh5ZEVDTkhvRnJ1YmNhTS9hd0FBM0N4V05BRUFBSEh4NHNWc2RXd3dHSDUxcUxmcGlvOUxseTRWbUk2eHNMQ3dhdW8rMmRuWmgwemJ6cHc1YzFJZFM1SWt1Ymk0dUJVWEZ4dTZkT25TUjkxMzZ0U3BaTkdBczJmUHBxbGpEdytQSGszbGNmTGt5YjFOOWJlM3k1Y3ZYMWRFS1M0dXpqTWRvOUZvNnMrUTZ0cTE2M1VIZlRlVWYzNSsva25UdG81MjZkS2wwK3JZWURCY05CMmpmcTZtZlBmZGQzK2JQWHYyWjBvY0dCZzQrdDEzMy8zUHlaTW5rdzRjT0xENmh4OStXQzA2NlNxY2J0MjZCYW5qdVhQbnJtaHF2RWFqc1hCMWRYVnZqemZBM2VqUEdnQUFONHNWVFFBQVFCaU54aHJUcHRhTWFVNXRiVzFEYndjem5WZFlXVmxaQ0NHRWV0dWNFRUpVVmxZV056UnZkWFgxZFFVSGEydHJoNmJ5TVBkYnRtcHJhK3RNbXhvWVZyOGw3STQ3N25CV2QxUlVWUHlxZ0NOK1dkMWpWZzA4VjBNL0l5M2E2cGFVbExRaVBqNStyc0ZnS0txL1VKSTBmZnIwaVl5Smlmbms0NDgvL25uTW1ERlAzVXkrN2NYT3pzNmwrVkhYczdHeGFmQ2cvWnQxb3o5ckFBRGNMQXBOQUFDZ3cyaTFXZ3ZUTmpjM04wL1R0cXFxcXVKci8zdFYzVzVsWmRWZ0Fjbkd4dWE2ZjloWFZGU1VOcFdIUnFPNTRTS1pPY215ZkYyK1dxM1d0b0ZoVFJiWGJrVzdkdTFhL3VTVFQvckV4OGZQL2Vtbm43NDNHbzMxUlJOYlcxdW5SeDU1NUlNUkkwWThaczRjRzFKVFUxUFppc3NvOWdBQWJndHNuUU1BQUIzRzNkMDk0Tnk1YzVucXRsNjllZzFSeHlVbEpSZVVBOFV2WHJ5WTdlUGpjNWZTNStmbk55ZzdPL3VBNmJ5K3ZyNEQxWEZ1Ym02bTZaaTJZRFFhemZKLzBsMjVjdVdpOHBZeUlZVG8zcjM3Z05PblQ2ZXF4d1FHQmc1cWozdWI2NWxWREx0MjdWcSthOWV1NVc1dWJ0NlBQdnJveDNmZGRkZEVwWFA4K1BFdi8vRERENTgyTlVGSEt5b3F5bFZ2ZDR5TGl4dHNjcEE1QUFDM0xYUC80Z0FBQUg1RHhvNGQrNHk0L3ZjUDYzSGp4bDMzZHJqang0L3ZVdjUrN05peEhlbyt2Vjcvakl1TGk1UEp0STU2dmY3MzZvYjA5UFJmSFdiZUdyVzF0ZFhxdUh2Mzd2M2JZdDRibFpPVGMxMVJhY3lZTVUrTDZ3K1B0cGc4ZWZMQ3RyaFhaM2xtZjMvL2UwM2JMbCsrZkg3anhvMS9WcmVwQzNDZFJWWlcxaDUxSEJrWk9idXhzUTM4UEFNQWNFdGpSUk1BQU9nd2ZmcjBHZjdTU3k5dDNiVnIxMmVXbHBaV28wYU5ldExYMTNlQWVzeXVYYnZxVjZja0pTVjlOSGJzMkdlMFdxMjFFRUxvZERxL1YxOTlOU1VoSVdGcFVWSFJXV2RuNTI1anhvejVnMDZuODFPdU1SZ014VWxKU2N2Ykl0L2k0dUx6T3AydS9tRHhtVE5uTHJhenMzTXVMUzNOOS9mM0g3UjI3ZG8vdHNWOW1wT1NrdkxWUGZmY2M3OFNlM3Q3OTN2OTlkZDM3ZGl4WTZrc3kzV1JrWkdQOWVuVEo3SXQ3dFZabnZuMTExL2ZlK2JNbWJTalI0OSttNXVibTFsZFhYM1YyZG01bTE2dnYrNWNwa3VYTHAzcGlIeHVSSEp5OG1mRGh3K2ZxOFNSa1pHUGVYaDQrQjA4ZUhCZFNVbEpya2Fqc2RMcGROMERBZ0tHZTNwNitpMWN1RERFblBrQ0FOQ1dLRFFCQUlBT0k4dXlNU2dvU0I4VUZLUnZxRDhsSmVXckV5ZE83RkxpL1B6OE02dFhyMzRwT2pwNmlkTG01ZVVWRUIwZHZiU3grWmN2WHo3N3lwVXJSUTMxMzZqMDlQU3RvMGFOZWxLSm5aeWNQR2ZObXZXUkVuZFUwZVhnd1lQckprNmMrSXA2RzZHL3YvL2dKNTU0WXJBU0Z4VVY1YnE2dW5hNzJYdDFsbWNXUWdoZlg5OEJwb1ZJVXovODhNTW5IWlZQUzJWbFpSMU1UazZPSHpwMGFLelNGaGdZT0Rvd01IQzA2ZGdMRnk2WS9XMkJBQUMwSmJiT0FRQ0FEck54NDhZL21SNXNyY2pLeXRxM2JObXlPYWJ0aVltSlMxZXRXdlYwYlcxdFZWTnpWMVJVbEg3d3dRZlQwOUxTTnJSVnZ1dlhyLzl6ZTd4eXZoVnFseXhaOG1CeGNmSDVoanFycXFvTUgzLzg4VU9tN1RVMU5UZjhKcnBPOU16Tit2Nzc3ei9ZdW5YcisrYk9veUhMbHk5L2N2LysvYXViRzFkVlZkWFFteGdCQUxobHNhSUpBQUIwbUpTVWxEWFoyZG43SmsrZS9IcVBIajN1a1NSSk9uLysvRS9KeWNrckV4SVNQaFJDMURSMFhXSmk0dEtNakl4dmh3MGI5a1J3Y0xEZXc4T2pwN1cxOVIyVmxaVmxlWGw1SjlMVDA3Y2tKaVorWEY1ZVh0aVcrUm9NaHZ5RkN4Y09uRHAxNm9MZzRPQnhycTZ1ZDBxU3BMbHk1VXJCcVZPbjlqUS9ROXNwTEN6TWZ1MjExMEltVHB6NHg5RFEwUHRjWEZ5NlZWVlZsV2RtWm42L2Z2MzZ1UHo4L0o5TnI1Rmx1ZnhHNzlOWm52bUREejZZSGhvYU9zblgxL2NlTnplM095MHRMVzBxS3l2TEN3c0xjN0t5c3BKMzc5NGRmL2JzMmJTT3lxY1ZLai8rK09NWmUvYnNpUjh5WkVoc1FFQkFoSk9UazZjUVFwU1hsMS9PemMzTk9IcjA2SllkTzNiRW16dFJBQURhRXE5UkJRQUE3V2JseXBXeU9wNC9mMzdmdkx5OEUrYks1M2JXcTFldndRc1hMcXgvSTE5MWRYWEYzTGx6N1lVUURhNGdBd0FBYUE5c25RTUFBTGdOREJreTVIL1VjVTVPemlGQmtRa0FBSFF3Q2swQUFBQzNnT0hEaDg5MWNuSnlhYWh2NE1DQjA5UnZPUk5DaUlNSEQ2N3BtTXdBQUFEK2l6T2FBQUFBYmdGRGh3NmROV1BHakw4Zk9uVG9xNU1uVHlZWkRJYkw5dmIydXBDUWtOK0Zob1pPbGlTcC9raUVTNWN1bmZuKysrOVhtRE5mQUFEdzIwU2hDUUFBNEJaaFkyTmpQM1RvME5paFE0ZkdOalpHOVFhNnlnNU1EUUFBUUFoQm9Ra0FBT0Mya1orZmYrcVRUejZaZWZyMDZWUno1d0lBQUg2YktEUUJBQURjQXI3ODhzc1hodzBiOWovKy92N2g3dTd1M2EydHJlMXFhMnVyUzBwSzhuSnljZzZucGFWdDJMOS8vem9oUkkyNWN3VUFBQUFBQUFBQUFBQUFBQUFBQUFBQUFBQUFBQUFBQUFBQUFBQUFBTUIvU2VaT0FBQUE0TGRnNWNxVnNqcWVQMzkrMzd5OHZCUG15dWUzeE1mSEp6UXFLdXFaM3IxN0QzTjJkdTVpTkJwckwxNjhlSHJCZ2dYQllXRmgwMmZPbkxuRTB0TFNadE9tVFgvYXVuWHJJdlcxZkc4QUFOd1kzam9IQUFDQTI1WmVyMy91NFljZi9wdEdvN0ZRTlZ0MTY5WXRTQWdob3FPamw5bmIyN3NKSWNUMDZkUC9tcHljL0sveTh2SkNzeVFMQU1CdFFHUHVCQUFBQUc0REduOS8vM3RkWEZ5Y3pKMEkvaXNvS0dqTXpKa3ovMjVTWkxxTzBXaXNVLzR1eTdJc1NaS3hZN0lEQU9EMnhJb21BQUNBVmdvUEQzODRKQ1JrUW5Cd2NKUzl2YjNiL1Bueit4WVhGNWVhT3kvOFl0eTRjUytxNDlMUzB2eU5HemYrcWJpNCtIeVhMbDE2Q3lGRWZIejh2SmlZbUErdHJLeHMxNjFiOTFwWldkbGw4MlFMQU1EdGdVSVRBQUJBSzgyYk4rOExjK2VBeHZuNyt3OVd4NTkvL3ZuVEtTa3BYd2toeEk4Ly9paUVFQ0l0TFcxRFdscmFCak9rQndEQWJZbXRjd0FBQUxndDJkcmFYcmVWOGVlZmY4NHdWeTRBQVB4V1VHZ0NBQURBYjRJa1NYTHpvd0FBd00xZzZ4d0FBT2h3cnE2dWR3NGNPSEJxNzk2OWgvbjQrSVE0T3p0M2xXWFpXRkpTa25maXhJbWtuVHQzTHNuSnlUbmEwTFVOdlc3ZVlEQVVUSmd3NGJYUTBORDdYVnhjdk12THl5K2xwNmR2Ly9ycnJ4Y1dGUlhsTnBhSGc0T0RlMlJrNUdNaElTSGp1M2J0MnRmVzF0YXBvcUxpU21GaFlVNW1abVppUWtMQ3N1TGk0blBONWFCNDU1MTNqcXZqV2JObVNVMTlEbzZPanE2VEowK09DdzBOdmQvUjBkR2p0TFMwNE1pUkk1dlhyVnNYWnpBWUNocTd6c1BEd3o4cUt1cjU0T0Jndlp1YlcvZnE2dXFLZ29LQzdNT0hEMi80NXB0dkZnc2h5cHZMZWY3OCtYMGRIQnpjcGs2ZCtvNmZuOTlBUzB0TG0rYnliVzYrOHZMeWl4TW5UbHdZR2hvNnhjWEZwVnQ1ZWZubGt5ZFBKbTNhdE9tdDNOemNkR1hzOU9uVDN4cy9mdndMU2x4UlVWRTZiOTQ4ZHlGRXJjbHRwQ1ZMbGx4d2NuTHlGT0tYdzdxZmZmYlpIaVVsSldkdkpEZEZROTlQUTgrUmw1ZDNvcW41RzlLYTd3UUFnTnNSaFNZQUFOQ2hJaUlpWnMyWk0rZXpodDRFNXVIaDBkUER3Nk5uUkVURW95dFhybnh5OSs3ZC8yaHVQa2RIUjYvbm5udHVzNGVIaDcvUzV1VGs1RFYwNk5CWmdZR0JJOTU0NDQzUXNyS3lTNmJYaFlXRlRZK0ppZm5VMXRiV1VkMXVaMmZuWW1kbjUrTHI2enRnN05peHo2NWV2ZnJGeE1URXBhMTkzc2E0dUxoMGZmNzU1N2ZvZERvL3BjM1YxYlhieUpFajV3VUhCK3ZmZXV1dDBKS1NraExUNjRZTUdSSWJFeFB6b2FXbHBZM1NabXRyYStucjZ6dkExOWQzd1BEaHcyZS8rKzY3K3NMQ3dxeW03dS9yNjN2UDdObXpsMnUxV3V1MmVCNVhWOWM3WDNqaGhhM3U3dTYrU3B1VGs1UG5vRUdESGd3TkRiMXZ5WklsRHg0NWNtU1RFRUxzMzc4L1hsMW9zclcxZGVyVHAwL0VpUk1uZHF2bjdOV3IxeUNseUNTRUVGbFpXWHViS3pLWlExdDlKd0FBM0E3WU9nY0FBRHFVcDZkbmo2WmVOeStFRUJZV0Z0cFpzMlo5MksxYnQrRG01b3VOamYxRVhXUlNjM056ODVrd1ljSXJwdTNoNGVFejVzMmJ0OXEweUdSS3E5VmFSVWRITDlIcjlVODNsOGVOaW8yTi9ZZTZ5S1NtMCtuODlIcjlxNmJ0QXdZTW1ESm56cHpQMUFVTlUrN3U3cjR2dnZqaVppSEVIVTNkLzRFSEhuaTdyWXBNUWdneGUvYnN6OVJGSmpVTEN3dkxKNTU0WXBXN3UzdFhJWVE0ZCs1Y1prNU96aUgxbUpDUWtBbW0xNFdFaEV4VXgvdjM3LzkzVytYYlZ0cnlPd0VBNEhiQWlpWUFBR0FXcDA2ZDJwT1ptYm5qL1BuekordnE2aXA4Zkh6dUdqZHUzTXMyTmpiMlF2eFNiTkxyOVg5WXNXTEZZMDNONCtYbEZaQ2FtdnIxM3IxN1AvZjA5UFNmTW1WS25MVzF0WjNTUDNEZ3dBZSsvUExMbDVUWXpzN09LeVltNWhOSmt1cTNpUlVWRmVWdTM3NzkvWUtDZ213WEZ4ZnYwYU5IUCtYdDdkMVA2WC9vb1lmZVMwbEoyYVNzcGxtMGFORTRJWVI0NFlVWHRxcHppWStQbjl2VVZqMDFuVTdubDVxYXV2SEFnUU9ybkoyZDc1dzZkZXFiNnNPckJ3MGFORzN0MnJYcVlwUGpuRGx6bHF2elRrcEtXbjc0OE9ITnpzN09YcE1tVGZxam01dWJqL0taNlBYNngzZnMyUEYrWS9kM2MzUHp1WERod3NtdFc3Y3V1bnIxNm1VL1A3K3dsdVRkR0ZkWDF6dHpjM016dG0vZi9uNUZSVVZKU0VqSXhLRkRoOFlxL1RZMk5nNGpSNDU4WnUzYXRhOWN5ejIrUjQ4ZUE1WCtrSkNRQ1d2V3JIbFpQYWU2MEZSWFYxZHo2TkNocjFxU1MxdDhQeTNVcHQ4SkFBQzNBd3BOQUFDZ1E1MCtmVHBsd1lJRkllb3plNFFRSWkwdDdkdVNrcElMc2JHeDlkdmxBZ0lDaGpVMzM3Rmp4N1l2WGJyMEFTR0VMSVFRTlRVMWxkSFIwZlZiM2E2dHNuRVFRcFFKSWNTWU1XTWVWNHBaUWdoUldscGFzSERod29FR2d5RmZhZHU1YytlcWQ5OTlON1ZMbHk2OWhmaGxSYzdZc1dPZlVnb2g2ZW5wMnhySzVkU3BVM3RhZXI3UHRienZWL0t1cXFvcW56MTc5bktsWDZmVDlWRG5IUlVWTmNmT3pzNVY2ZCt5WmN0ZmxhS05FRUxrNWVWbExsaXdJRm1KSXlJaUhtbXFxRkZTVXBMMzl0dHZSNVNWbFYwV1FvaERodzU5M1pLOEczUHg0c1gvTEZpd0lFSUljVVdacjZhbXBuTGt5SkZQS0dQdXVlZWVLVXJPYVdscHEyZk1tUEYzWlNXUXQ3ZDNvTE96YzNlbG1PZm01dWJ0NCtOemwzSnRlbnI2TmlYWDVyVEY5OU1TYmYyZEFBQndPMkRySEFBQTZGQkhqaHo1enFUSUpMbTV1WGtIQkFRTXNiT3pjMU9QZFhWMTdkYmNmTjkvLy8ySDRscXhSZ2doRGg4Ky9JM3BHQzh2ci9wNVEwSkN4cXY3ZHV6WThYL3FJdE0xNVFrSkNVdlVEZjM2OVJ2ZFhDNDNZdWZPbmN2RTlYbHZNUjFqa3ZkMVc4dnk4dkpPOU8vZlAwcjVZMjl2NzZMdTkvSHhDUkZDTkxxZEt5RWg0WU9XRm01YVl1dldyZStKYTBVbXhlN2R1ejlWeHg0ZUhqMkZFSFpDQ0ZGU1VsSnkrUERoamVyKzBORFErbWNNRGc2K2J0dmNnUU1IT3QyMnViYitUZ0FBdUIyd29na0FBSFM0bmoxN2hnOFpNbVJXcjE2OUlyeTh2QUswV3ExVlErUFVXK0FhYy9ueTVmK280K0xpNGp6VE1ScU5wdjRzb2k1ZHV2UlI5NTA2ZFNyWmRMd1FRcHc5ZXpaTkhYdDRlUFJvTHBjYmNlblNwZFBxMkdBd1hEUWRvODY3VzdkdVFlcSt1WFBucm1ocWZvMUdZK0hxNnVyZTJGYXhreWRQN3IyeGpKdVduWjE5eUxUdHpKa3pKOVd4SkVtU2k0dUxXM0Z4c1VFSUlaS1RrK1BEd3NJZVV2cERRa0ltWENzY2lydnZ2cnUrMEZSWldWbDI0TUNCWHhVUXphMnR2eE1BQUc0SEZKb0FBRUJIa21KaVlqNGFNV0xFNHcxMUdneUdJdlZXcEphb3JhMnRNMjFxNkw3S1g5VGI1b1FRb3JLeXNyaWhlYXVycTh2VXNiVzF0Y09ONU5XY0J2STJOakNzUG04N096dVhCdnFiWkdOajAyaWhycUUzOGQyTTJ0cGFRd1BOTmFZTlZsWlc5UWZCWjJSa0pCWVZGZVVxSzlmNjl1MDdRZ2hoSzRRUWdZR0JvNVJ4cWFtcEc0UVFGVzJaYjF0bzYrOEVBSURiQVlVbUFBRFFZZlI2L1IvVVJhYkxseStmMjdCaHd4dloyZGtITDF5NGNLWnIxNjdkMzNubm5lUHRtVU5WVmRWVmRiSEp5c3Fxd1FLU2pZM05kVVdFaW9xSzB2Yk1xemsxTlRXVkZoWVdsamQ0bWRSWWgwYWphYWl3MVdwYXJmWlhieEowYzNQek5HMnJxcXBTRi9hTWUvYnNXVGxwMHFRRlFnaGhaV1ZsZTlkZGQ0MlFaVmxqWldWbHF3enFqRytiRTZMdHZ4TUFBRzRIRkpvQUFFQ0hpWXlNdk80TmNpdFdySmlUa1pHUm9NU09qbzYvS2t5MHRZc1hMMmFyRDVuMjgvTWJsSjJkZmNCMG5LK3Y3MEIxbkp1Ym05bmMzRWFqc2QzT3Z5d3FLc3J0MnJWclh5V09pNHNibkpPVGs5SmU5N3RSN3U3dUFlZk9uYnZ1TStyVnE5Y1FkVnhTVW5LaHBLU2tSTjJXbEpUMFQ2WFFKSVFRL2Z2M0h5ZEpVbjNScXJTMHRDQWpJK1A3OXNyN1puVDI3d1FBQUhQZ01IQUFBTkJoUEQwOWU2bmo2dXJxU25VOGF0U29wOW83aDJQSGp1MVF4M3E5L2hrWEZ4Y25rMkdPZXIzKzkrcUc5UFQwemFaejFkYldWcXZqN3QyNzkyK3pSRTFrWldYdFVjZVJrWkd6R3h2YndQTzB1N0ZqeHo0anJ2L2QwbnJjdUhFdnE4Y2NQMzU4bCtsMWhZV0YyU2RQbnF3L0o4dlB6eStzVDU4K2tVcDg0TUNCTDRVUXB0c01PNFhPL3AwQUFHQU9yR2dDQUFBZHBxYW01cXI2NE8vWnMyY3YzN3g1OHp0VlZWV0dlKys5ZCtiZGQ5ODl1YjF6U0VwSyttanMyTEhQYUxWYWF5R0UwT2wwZnErKyttcEtRa0xDMHFLaW9yUE96czdkeG93Wjh3ZWRUdWVuWEdNd0dJcVRrcEtXbTg1VlhGeDhYcWZUMVI4U1BuUG16TVYyZG5iT3BhV2wrZjcrL29QV3JsMzd4N2JLT3prNStiUGh3NGZQVmVMSXlNakhQRHc4L0E0ZVBMaXVwS1FrVjZQUldPbDB1dTRCQVFIRFBUMDkvUll1WEJqU1Z2ZHVpVDU5K2d4LzZhV1h0dTdhdGVzelMwdExxMUdqUmozcDYrczdRRDFtMTY1ZG56WjBiVkpTVW56djNyMkhDaUdFdDdkM1AwdEx5L3BEMER2ajIrWVVuZjA3QVFEQUhDZzBBUUNBRHZQVFR6LzlFQm9hT2tXSnZieThBdWJNbVJPdnhJV0ZoVG5xd2sxN3lNL1BQN042OWVxWG9xT2psNmp6aUk2T1h0clFlRm1XamN1WEw1OTk1Y3FWSXRPKzlQVDByYU5HalhwU2laMmNuRHhuelpyMWtSSzNaYUVwS3l2cllISnljdnpRb1VOamxiYkF3TURSZ1lHQm8wM0hYcmh3NGFScFczdVRaZGtZRkJTa0R3b0swamZVbjVLUzh0V0pFeWQyTmRTM1o4K2VyeDU5OU5HbDF0YldkdXF6bVFvS0NySk9uejc5cTdmWmRSYWQvVHNCQU1BYzJEb0hBQUE2ekxwMTYvNVlVVkZSMGxCZlVWSFJ6Ly84NXo4YmZCdGRXMHRNVEZ5NmF0V3FwMnRyYTZ1YUdsZFJVVkg2d1FjZlRFOUxTOXZRVVAvNjlldi8zSkd2cWwrK2ZQbVQrL2Z2WDkzY3VLcXFxb2JlQU5ldU5tN2MrQ2RabGhzOFlEd3JLMnZmc21YTDVqUnhlZm5CZ3dlL01tM2N0MjlmcDEzTnBPak0zd2tBQU9iQWlpWUFBTkJoOHZMeVRyenh4aHVoa3lkUGpnc0tDaHJqNE9DZ3UzTGxTa0ZhV3RxbTlldlh4ems2T3JwMlZDNkppWWxMTXpJeXZoMDJiTmdUd2NIQmVnOFBqNTdXMXRaM1ZGWldsdVhsNVoxSVQwL2ZrcGlZK0hGNWVYbGhZM01ZREliOGhRc1hEcHc2ZGVxQzRPRGdjYTZ1cm5kS2txUzVjdVZLd2FsVHAvWTBkdDFOcVB6NDQ0OW43Tm16SjM3SWtDR3hBUUVCRVU1T1RwNUNDRkZlWG40NU56YzM0K2pSbzF0MjdOZ1IzOXhFYlMwbEpXVk5kbmIydnNtVEo3L2VvMGVQZXlSSmtzNmZQLzlUY25MeXlvU0VoQStGRURWTlhaK1VsQlEvYk5pd0dIWGIzcjE3TzMyaFNYVGk3d1FBQUhQZzlhb0FBQUM0WVN0WHJwVFY4Zno1OC92bTVlV2RhTzE4QVFFQlF4Y3NXSkNreEtkUG4wNTU4ODAzQjk5TWpnQUFvT094ZFE0QUFBQm1GeGtaT1ZjZDc5dTM3MS9teWdVQUFMUWVoU1lBQUFDWWxVNm42emw0OE9EcFNseFpXVm1lbXByNnVUbHpBZ0FBcmNNWlRRQUFBT2h3RHovODhLTGp4NDhuT1RzN2UvM3VkNyticjlWcXJaUytoSVNFeGNYRnhhWG16QThBQUxRT2hTWUFBQUIwdUtpb3FPZWpvcUtlTjIzUHo4OC90VzdkdXIrWUl5Y0FBSER6MkRvSEFBQ0FUdUhTcFV0bjMzdnZ2UWxDaUFwejV3S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SDRqL2gvTXZEbThXR0xJMXdBQUFBQkpSVTVFcmtKZ2dnPT0iLAogICAiVGhlbWUiIDogIiIsCiAgICJUeXBlIiA6ICJmbG93IiwKICAgIlZlcnNpb24iIDogIjEyIgp9Cg=="/>
    </extobj>
    <extobj name="ECB019B1-382A-4266-B25C-5B523AA43C14-7">
      <extobjdata type="ECB019B1-382A-4266-B25C-5B523AA43C14" data="ewogICAiRmlsZUlkIiA6ICIxMjQwNDEyNjUzNzIiLAogICAiR3JvdXBJZCIgOiAiNzg2NTI2NzEzIiwKICAgIkltYWdlIiA6ICJpVkJPUncwS0dnb0FBQUFOU1VoRVVnQUFBNFVBQUFHNUNBWUFBQUE1OTVGZkFBQUFDWEJJV1hNQUFBc1RBQUFMRXdFQW1wd1lBQUFnQUVsRVFWUjRuT3pkZTN4a1pYMzQ4ZStaUythU3pDMXpTYkxaSk1zRzlzS2xRQ29YdThCQ0ZiV1ZGbEVSMGRwNm8wZ0ZGcldJcVB5c3hRb0ZYMFVXOElLQXRxQW9VSlFLMnRyS1pRRmxBU1BMQXNzdTdDV1ozR2FTekNXWnpIM20rZjJ4T1dFMm04M081SjZkei92MWlqNXp6dk04MysvTTY1d1g4OTNuekRra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CQVJFUmI3QVFBQUFBQUxFMGRIUjFLYjNkMmR0cEVKTDJJNldDZW1CWTdBUUFBQU9BSVovUjZ2WC9qOFhndXR0bHNKNWxNSnErSUZQTDUvR0F5bVh5NXY3Ly9uNUxKNUF0ekVjaG1zelduVXFuZWhSNkw1WTJpRUFBQUFKZy9yalZyMWp4YVYxZDN4cVR0SnJQWnZOTGxjcTJNeCtPL25HVlJhR2hxYXZxNnkrVjZyOTF1UDdtenM3T1Nxd0ZuTXhaSENJcENBQUFBWUo2MHRMUjhVeThJOC9uOGNEUWF2VGVkVHU4MkdvMjJtcHFhWTkxdTkzbHpFS2FtcWFucHE0c3dGa2NJaWtJQUFBQmdubmc4bmcvcTdUMTc5cHlkU0NSZUtkM2YzZDF0dFZxdERRdWZHZkFXaWtJQUFBQmduaGlOUnJmZUxoYUwxaW02cE5QcGROZmtqUTZIWTBNZ0VMaTJ0cmIyN1VhanNUYWJ6ZTZMUnFNUDlQWDEzU2dpU2IxZjZZMWdKbTg3M0tXZ014aHJiR2hvdU5idjkxOWlOcHViczluc3ZsQW9kUFBRME5CZE04MGZTNE5oc1JNQUFBQUFqbFRKWlBJUGV2dm9vNC8rdGMvbnUxUkVMTk9OOGZsOGx4NXp6REZiWEM3WGUwMG1VNzJtYVJhTHhiSzJzYkh4dWpWcjF2ejJjT1BueTZwVnErNXNibTcrWmsxTnpWR2FwdFZZTEpZMXJhMnRQNml2cjc5d09lU1BRek11ZGdJQUFBREFrU3FUeWV5dXI2Ly9HMDNUREFhRHdlNXl1Yzd6Ky8yWEdvMUd4K2pvNkRZUlNaWDJ0OXZ0SGF0WHIvNjVwbW5HZkQ0L0dBcUZiaGtkSFgzTWJEYXZNSmxNZ1pxYW1wVktxZEZFSXZHc2lFZ3Vsd3VOakl6OGo4dmwra3Q5anU3dTdzdmk4ZmhqeVdUeXhlbHlLMmRzVTFQVFArbjdhbXBxamhrYUdyb2xIby8vMG1xMXJqY2FqVTRSRWJQWkhCZ2VIdjdSVFBMSDBzRGRoUUFBQUlCNTVIUTYzOTNXMXZaRHM5bmNWTHE5VUNqRWdzSGdaeUtSeU0vMGJhdFdyZnB4ZlgzOVIwUkVkdTdjZWRMWTJOZzJFUkdMeFhMMGNjY2Q5NGFJU0RLWi9PUHJyNy9lVVRLVnRhT2pZNks0clBBT290T09MYjNFZE4rK2ZaK09SQ0ozaTRpNFhLNXoyOXZiZnpQK1B1TGJ0bTF6enlKL0xESitVd2dBQUFETW81R1JrZi9adm4zN01YNi8vMU9CUU9CeWk4VnlqTWorM3h1dVdyWHFmcVZVTWhxTi9sSkV4T0Z3bksyUFc3dDI3VXRUeldlMVd0Y3NTT0tUUkNLUmgvVjJQQjdmcXJmMUZVT1JwWjAvRG8zZkZBSUFBQUR6YjJ4d2NIRHpxNisrdW5iZnZuMGZ5dVZ5ZmVQYnRZYUdocS9wblV3bVUrQndFeGtNaHRwNXkzSjZwWmU2Wmt2YUU2dUxTengvSEFJcmhRQUFBTURDVVpGSTVNRjBPdjNtdW5Yck9rVkViRGJiQ2ZyT1lyR1kwTzlZMnR2Yis3bENvWkJlckVSbllybm5YNjBvQ2dFQUFJQjVzbkxseXB0NmVucXVGNUhSMHUwR2d5R250L1A1ZkZSdko1UEpsL1JMTURPWlRIY3NGbnRZRGxRaklybEoyd3FUWHRlTFNLVE1GR2N6OWlBenpCK0xqS0lRQUFBQW1DZUJRT0JxcjlkN2FUd2VmelNkVG04ckZBcGpGb3RsVlgxOS9kL3BmZUx4K0MvMWRpUVN1VWN2cXRyYTJuN3NkRHJ2VGFWUzJ3MEdnOGxpc2F4MXVWeC90WDM3OXJVaWtpZ0preXNVQ2pGOWhXNzE2dFYzcFZLcFYvdjcrNjhySThYWmpEM0lEUFBISXVQdW93QUFBTUE4bWVvQjhhVlNxZFQySFR0Mi9MbUlESTF2MG80NjZxaDdQUjdQUnc4MXByT3oweUdUaXFxMnRyWjd2Rjd2SnliMUsrdTcvblJqUy9QdjdPeTBpWWgrT2VpaDdsbzZvL3l4dUZncEJBQUFBT1pKZDNmM1o5eHU5L2sybSswRWs4blVJQ0phb1ZDSXBWS3BWMkt4Mk1PRGc0TjNpa2ltWklqYXUzZnZ4MFpHUnY3WDYvVit5bWF6bldnd0dHb0xoVUkwbFVwdEd4NGV2bDlFeGliSDZlcnErcnpSYUxRNUhJNzNHZ3dHYXlxVjJsNXVqck1aTzRVWjVROEFBQUFBQUFBQUFBQUFBQUFBQUFBQUFBQUFBQUFBQUFBQUFBQUFBQUFBQUFBQUFBQUFBQUFBQUlDNW9TMTJBZ0FBQU1CQ2FHbHB1Y1hyOWY3OThQRHdQY0ZnOElwNUNHSHQ2T2hJNlM4Nk96c1g1YnQyUjBlSEtzbkJKaUxweGNqalVKWjZmdFhJc05nSkFBQUFBQXZCNi9WZVlqQVk3RDZmNzFKaGNlU1FiRFpiODJMbmdJVkZVUWdBQUlDcU1EUTBkRWV4V0J3YkhCejhqb2lvd3c2b0xvYW1wcWJyMTYxYjE3bCsvZnFleFU0R0M4dTAyQWtBQUFBQUM2R25wK2VhbnA2ZWF4WTdqeVdxcHFtcDZhdUxuUVFXQnl1RkFBQUFBRkRGV0NrRUFBQkFWWmpxQmllVHR0VTFORFJjNmZQNVBsVlRVOU9TeldhRGc0T0QveFlPaDc4emVhNzYrdm9ML1g3L1ZUYWI3VVNsVkNHUlNEd1pEQWEvTkYxOGg4T3hJUkFJWEZ0YlcvdDJvOUZZbTgxbTkwV2owUWY2K3ZwdUZKR2tpSWpQNS90TWEydnJkMFZFQ29YQ3lMWnQyMXBGSkM0aTB0VFVkTDIrbWhlTHhYNnhaOCtlQzhwNDI4YUdob1pyL1g3L0pXYXp1VG1iemU0TGhVSTNEdzBOM1RYVjV6SjVtMzZ6bkVtZms5M244LzF0SUJDNDBtS3hISlBMNWZvR0J3ZS9Gd3FGL2xWRUhDMHRMVjkzdTkwZk5KbE1nV3cyMnhVS2hiNDFORFIwWnhtNVRzbHV0M2Q0dmQ1UE94eU9qUmFMcGIxWUxHWlRxZFNMZlgxOTMwZ2tFbytYOXEydHJYMUhVMVBUVlhhNy9UU2owZWdwRkFxeGREcTlQUmdNZmltVlNqMC8weHlPZEJTRkFBQUFnSWdjZGRSUjMvZDRQQi9WWDFzc2x2YVZLMWZla2N2bG90Rm85SDU5KzRvVksvNjVzYkh4dXRLeExwZnJyNjFXNjU4Y2FtNmZ6M2RwYTJ2cmQ2VGtTajJMeGJLMnNiSHh1cnE2dW5OMzdkcDF0b2hraG9hRzd2VDVmSDl2dDl0UE5ocU56cWFtcHN2Nysvdi9SVVE4Z1VEZ1NoR1JRcUV3MnQvZmYzazU3Mm5WcWxWMzF0ZlhmNlFrNXByVzF0WWZGSXZGZUNRU2ViQ2NPU1pyYTJ1N3crdjFma0ovWFZOVDA5YmMzSHlEMFdpMHVseXU4MjAyMjBrbDhZNXBiVzM5Zmk2WGk4VGo4WWRtRXErOXZmMHhzOW5jcUw4MkdvMld1cnE2YzQ0NTVwaXozbmpqalhjbUVva25SVVI4UHQrblcxdGI3NVNTbXdpWlRDWmZYVjNkT1hhNy9WaUt3a1BqOGxFQUFBQkFSSnhPNXdmQzRmQk52YjI5MStaeXVaQyszZS8zZjBadk94eU9NeG9iR3lkK2V4ZUx4UjRLQm9PYmhvYUc3ckpZTEsxVHpXdTMyenRhV2xwdUZ4RkRQcDhmN08vdi8wWmZYOTgxNlhUNlZSR1J1cnE2MHhzYkd6ZU5keS8yOXZaT1BDN0Q3L2R2RWhIN2loVXJyaklhalU0UmtiNit2aStuVXFuZWN0NlR5K1Y2ZnpnY3ZybXZyKzlMdVZ4dVlvemY3LytzM3U3dTdyNXM4aU02dXJ1N0wrdnU3cjVzcWprOUhzOUZvVkRvaHNsek5qWTJmczFpc2F3TmhVTGY3TzN0L1VvK253K1h4SnR5cmpLcGtaR1J4L3Y3KzYvcjZlbjVRaktaL0lPSWlLWnB4c2JHeGkvcm5acWFtdjVKeGd2Q2VEeitxMkF3dUttM3QvY3I4WGo4VjhWaU1UK0wrRWM4VmdvQkFBQUFFUWtHZzVkSElwRzdSVVJTcWRUMm80OCsrbEVSRVp2Tk5yRUM2UFA1cnBEeHdtTndjUEM3d1dEd0gvUjlxVlJxZTB0THk2MlQ1dzBFQWwvUU5NMGtJcko3OSs1eng4Ykd0b21JUktQUmg0ODc3cmczUkVUY2J2ZUhCd1lHYmhJUkdSMGRmWFo0ZVBnK3I5ZjdOeWFUeWQvUTBMREo3L2RmS1NLU1RDYTNqdDg5ZFNidnFiTzl2ZjAzSWlKV3EzVmlOVzlvYU9oN0ltSnRhV201YmRLMktYVjNkMStwejVsSUpGNVlzMmJOYjB2MlhSNkpSTzRSRWNsa01xK3NYcjM2RVJFUnU5MStmTGs1VDdaejU4NXpzOW5zcS9ycjBkSFJoOWF2WDk4bElsSlhWL2QyZmJ2SlpQTHA3WjZlbmsyWlRPWk5FWkZRS0NUQ0kwaW1SVkVJQUFBQWlFZ2tFbmxZYjQrTWpQeE9ieHVOUnBmZXJxdXIyNkMzUTZIUTdhWGpCd2NINzV1cUtIUTRIR2ZyN2JWcjE3NDBWV3lyMWJxbTlIVlhWOWNYM1c3MytVYWowYkZpeFlxdmE1cG1Wa3JsZzhIZ0pTSlNuTWw3aXNmalcwdmVrN1BjT2FhWTh4RzluVWdrWHBpMDd3RzlIWXZGbnRQYm1xYk5PRjQybTkxVFgxLy9JWnZOZHByRllqbkdhclVlcmU4ekdBeDFJbUlXa2R6bzZPai9PcDNPODBSRTFxeFo4MHdrRXJsN2NIRHd2bXcydTBONEJNbTB1SHdVQUFBQTJDOTFpSGJwYjlRQ2VqdWJ6WFpOTTM1QzZaaERNUmdNdFpNMjlVZWowUitMaUdpYVpoWVJHUnNiMnpvMk5yYjljSE5OazFPMnBEMmJsYk5FU1RzM3piNkplQWFEWVVieGFtcHExaDEvL1BHdnIxcTE2bWNORFEyZmQ3bGM3NWFEY3plS2lMejU1cHVmaU1WaUQ0dUlNcHZORFEwTkRWOCsvdmpqWDJ0dmIzOU1SQnBtRXI5YXNGSUlBQUFBbEVrcGxkR0xOSnZONWsybFVtUDZQcXZWMmpUVm1HS3htREFhalc0UmtkN2UzczhWQ29YMDRlTFliTGJtMHB2ZWlPeGZwWFE2bmU4ZUdSbjVuOW05aStXanJhM3R0cHFhbWxhUi9aOWRLQlM2UTBRS0hSMGRoU202RCszWnMrY0RGb3ZsYUkvSGM3SGY3Ny9VYkRZM3UxeXV2Mnh2Yjc5NzkrN2Q1eTFzOXNzSEs0VUFBQUJBbVZLcDFHdDYyK1Z5ZmJ4MG45L3Z2K0tnQVNLU1RDWW5MaG5OWkRMZFEwTkQzNXYwZDgvUTBORDNTOGMwTlRYZGJqUWFIU0lpQXdNRE4rcmJXMXBhTm90SXpkeThtd05NTHJMcTV5Rkd4ZXgyK3hsNk94UUszU3NpT1lmRDhXZUg2TzRURWNsa01tOE9EQXhjLzhZYmI1eWw3NmlycTN2SC9HYTZ2TEZTQ0FBQUFKUXBHbzMrckxhMjlsUVJrUlVyVm56TllyRzBKWlBKbCtycTZqWjRQSjZMcGhvVGlVVHUwWDlYMk5iVzltT24wM2x2S3BYYWJqQVlUQmFMWmEzTDVmcXI3ZHUzcjVYeFN5L2RidmY3M1c3MyswUkVrc2xrWjE5ZjM3VzF0YlduT3h5T3N5MFd5NXFHaG9ZdmhFS2hHOFp6dUNFUUNGdytQRHo4ZzJBdytQbFp2TFZjb1ZDSTZTdWFxMWV2dml1VlNyM2EzOTkvM2VFR3pyT3NpRmhGUk5yYjIrOFpHeHQ3UnIvcHptUW5uWFJTVnp3ZS8rWFkyTmlMbXFibEhRN0h1L1Y5K1h5K2I0SHlYWllvQ2dFQUFJQXloY1BoT3p3ZXowWGpoYUhCNi9WKzB1djFpb2pJMk5qWVU3VzF0UnNuanhrZUhyN1A2WFMrMitQeGZOUm9ORnA5UHQ4bDA0UndsZDRGdEsrdjcvK0ppUFQzOTMvTjRYQThKU0xTMU5UMGxaR1JrZnRTcVZRd0VBaGNZVEFZYW4wKzMrWEJZUEFMTW9zYnFzUmlzWi9yeng5MHU5MFh1TjN1Q3hhN0tJeEdvei8zK1h4L0o3TC9XWkF1bCt1dlIwWkdIaldielNzbjl6VVlESGFQeDNQUkZNVjVzYSt2N3lzTGt2QXl4ZVdqQUFBQVFQa3lPM2Z1ZkdjNEhQNVdOcHZ0VmtybHN0bHM5OERBd0kwN2QrNjg0QkJqMU42OWV6L1cxZFgxOFVRaThYU2hVQmhSU2hYeStmelE2T2pvYi9mdDIvZHBFUmtURVdsdGJiM1JiRGF2RU5uLytJbVJrWkhIUkVRU2ljU1drWkdSeDBYMjM1U21xYW5wMzBSRWhvYUc3aWdXaThueHkwOW5kWWZOcnE2dXo4ZGlzWjhXQ29WUnBWUXVtVXgyem1hK3VkRGQzWDFGSkJMNWowS2hNRklvRk9MRHc4UDN2UG5tbXhkUDFUY2NEbTlPcDlPdkZncUZ0Rklxbjh2bCtxTFI2SU03ZHV3NEl4cU4vblNoY3djQUFBQUFBQUFBQUFBQUFBQUFBQUFBQUFBQUFBQUFBQUFBQUFBQUFBQUFBQUFBQUFBQUFBQUFBRmdNMm1JbkFBQUFBT0F0SFIwZEV3K2g3K3pzdElsSWVoSFRRUlV3TFhZQ0FBQUFRTFd5Mld6TnFWU3FkN0h6MEpWUmtGbzdPanBTSlgyMHFjYVdLdTJEcGNtdzJBa0FBQUFBVmNiUTFOUjAvYnAxNnpyWHIxL2ZzOWpKQUt3VUFnQUFBQXVycHFtcDZhdUxuY1JjNis3dXZxeTF0Zlc3K3V0Z01IaUZVaXEvbURtaFBLd1VBZ0FBQUppMW9hR2g3NVcrSGh3Y3ZHdnlOaXhOckJRQ0FBQUFDMlNxMzkzcDJ3N3gyenRqUTBQRHRYNi8veEt6MmR5Y3pXYjNoVUtobTRlR2h1NmEzTkhoY0d3SUJBTFgxdGJXdnQxb05OWm1zOWw5MFdqMGdiNit2aHRGSkRuMzd3WkhDb3BDQUFBQVlJbGF0V3JWbmZYMTlSL1JYMXNzbGpXdHJhMC9LQmFMOFVnazhxQyszZWZ6WGRyYTJ2b2RLYmtTMEdLeHJHMXNiTHl1cnE3dTNGMjdkcDB0SXBrRlRSN0xCcGVQQWdBQUFBdWt1N3Y3c21Bd2VNWGtiZDNkM1pkTjFkL2xjcjAvSEE3ZjNOZlg5NlZjTGpkeGwxSy8zLzladlcyMzJ6dGFXbHB1RnhGRFBwOGY3Ty92LzBaZlg5ODE2WFQ2VlJHUnVycTYweHNiR3pmTjAxdkNFWUNWUWdBQUFHQ0JqUC9HenRyUzBuTGJwRzFUQ2dhRGwwY2lrYnRGUkZLcFZHZDdlL3R2UkVTc1Z1dEplcDlBSVBBRlRkTk1JaUs3ZCs4K2QyeHNiSnVJU0RRYWZmaTQ0NDU3UTBURTdYWi9lR0JnNEtaNWVWTlk5aWdLQVFBQWdDVXFFb2s4ckxmajhmaFd2VzAwR3AxNjIrRnduSzIzMTY1ZCs5SlU4MWl0MWpWbGhsUWlvdisyY2RybkN5cWxDbVhPaVNXT29oQUFBQUR6UXludHJNMWJqeFpOKzNPRGtqT1ZwaldMVWdFUkNZaUlXMFJpSWhJV1RRdHJTdlVXTlhsYWxIcDh5NVdudlNtYU51V0QwS3RRcXFTZExXbFBGR3dta3lsd3VFa01Ca050T2NFS2hVTENhRFE2eGwrNko4WFh0K2w5NCtYTXVleFU0WEZMVVFnQUFJQTVkYzYzWDFpcnBQZzV0Zm41OTRwb0swWHRYMzRTZGREM1paK0krRVNwWTVXSWFFbytLcUxKeHMzUDkyamYzdnFZSm9aYm5yanFsSjBMbmY5eVV5d1dFMGFqMFMwaTB0dmIrN2xDb1pDZTZWelpiSGFmeldZN1FVVEU0L0djSFkxRzd5L2Q3M0s1emlqcCs4Wk00eXhGMVh6Y1VoUUNBQUJnVHB5OStiblRsV2pYRkZYeGZEbk1wWWVIc1ZKcGNxbVM0dDl2dkhYckx6Uk4zZlRrbGFjL04xZDVMZ0dUTDd1c0Y1SElUQ2RMSnBNdjZaZVFaaktaN2xnczl2Q2tMalVpa2l0bnJyR3hzU2Yxb3JDNXVmbUdaRExabWNsa2RvcUlXQ3lXOXBVclY5Nm85NDNINC84MzA1eVhFbzdiMmIxcEFBQUFRRTdiL0p6VHFyVGJSZVJqOHhqbTNudzY5OWxucnpsamRCNWpMSmdUVHp3eHFxL3V4V0t4bjZkU3FWZjcrL3V2RXpud1dZYWRuWjAyRWRGWC9xd2RIUjJwa24yYWlJalg2LzFZVzF2YmY0aUlGQXFGZERRYXZUZVZTbTAzR0F3bWk4V3kxdVZ5L2RYMjdkdlhpa2ppY0huVjFOU3NQKzY0NDE3U05LMW1mRk14blU3dlVFb3BxOVc2WHRNMDQzaWMwVjI3ZHExUHBWSVRkMFQxK1h5ZmFXMXQvYTcrT2hnTVhxR1V5aS9WQjloejNMNkZvaEFBQUFBemR1Ym1GMDQxcU9MOUlySjZBY0x0TG1xR2p6eDk1U25QTDBDc2VkWFcxbmFQMSt2OVJPazJ2Y2lydENnVUVlMm9vNDY2MStQeGZQUlE4VG83T3gxU1JsRW9JbEpmWC8vSnRyYTJPL1VDY0xKaXNaanE2dXE2S0JxTi9ySjBlMm5lVTcydnBZVGo5a0E4cHhBQUFBQXpjdGJtNXo1cFVNVm5aV0crV0l1SXRCdFU4ZG16TmovM3lRV0tOMis2dXJvK0g0dkZmbG9vRkVhVlVybGtNdGs1aStuVTNyMTdQOWJWMWZYeFJDTHhkS0ZRR0ZGS0ZmTDUvTkRvNk9odjkrM2I5MmtSR1N0M3NrZ2tjcy9PblR0UEd4NGV2aStielhZcnBUTEZZakdaeVdSMkRnNE9mbWZIamgwblRDNElseE9PMjRNdHVhb2RBQUFBUzk5Wm01OS92NmJVZzdJNGl3eEZFZm5nVTV0Tysva2l4TVl5eG5FN05ZcENBQUFBVk9TY3pjOXZMQ3IxUHlKaVdjUTBNa3BwNzlweTFhbGJGakVITENNY3Q0ZEdVUWdBQUlDeW5YM0w3MWNwZzJHYmlEZ1AyM24reFkzRy9JbVBYNzZoYTdFVHdkTEdjVHM5ZmxNSUFBQ0FzaW1qNFNaWkdsK3NSVVJjaFlMcHBzVk9Ba3NmeCszMFdDa0VBQUJBV2NZdnYzdHlzZk9ZVENsdDQxSzdIQTlMQjhmdDRWRVVBZ0FBNExBdWZPQUJZN2kvN1VVUk9Xa200MXVzY2RubzNTMG51L3BrcFRVbWJsTmE4cUpKTkd1WDNVbXYvQ0hlTEU4T3Q4dEkzanFUNmY4WWFPbzY1Y0VQZldqeVErRlI1V1o3M0FaR1FuSnkxeC9rbU5EckVvaUhwQzZUa0lMQklLTVdwL1RXdDhqT3huWHl4MVdueUppbGRpYlRMNW5qbHFJUUFBQUFoM1hPcmMrZFh4VHRGNVdPVzJFZGtjKzBQaWNiNnZlSkpsTSt4bTVDdW1pU1IwUEh5ZytEcDBpcWFLb29qa0hVKzU3WWRQb2psZWFISTl0TWoxdGZZbERlOStKRGNrTFBTNktwNlkvYnJLbEduajNtTFBuVmllZEx4bHpaUFd5V3luSExid29CQUFCd1dFVk4rM2lsWTg3MjdwWTdUM2hJenFqZmU5aUNVRVRFYXNqTEI1dGVsdS8veVVQU2JoK3VMRC9SL3E3Uy9IRGttOGx4ZTNMWGkvTEZYMTR2ZnhMODQyRUxRaEdSbW54V3p0bnhmL0xGeDY2WDVtaFBaZmt0a2VPV2xVSUFBQUJNNjEwM2I2dk4xS1NqSW1JdWQ4eFo5WHZrYTJ2K3I2eGljQ3J4bkZXdWZPMThDYWJjNVE3SldiSld6Mit1UHJIc2g3VGp5RGFUNC9ha3JqL0lKNTYrczZ4aWNDcGpsanE1NVQxZmxMQ3pzZHdoUytLNFphVVFBQUFBMDBwYlVodWtnaS9XYmJhWWZPWG94MmRjRUlxSXVNeHArZWJhWDR2WlVQYlByY3daYytyUFpod1FSNXhLajl2RytJRDg3VE4zejdnZ0ZCR3B6U1RrMHNkdkUxTWhWKzZRSlhIY1VoUUNBQUJnZWtVNXM1THVsN1g5dnBKaTdwQ2FyU1B5L29aWHl1NnZSTTZhZFZBY09TbzhidC8zaHdmRlZNelBPcXgvZEZBMnZ2NUUyZjJYd25GTFVRZ0FBSURwYVliMTVYWnR0MGZrVkhmM25JWCs4SXFYeEZEbWlxT21hZXZtTERDV3Z3cU8yK1pvanh6YnUzM09Rci96MWY4dWU4VnhLUnkzbGQzV0NRQUFBRlZIRTFsVGJ0OE5ucjF6R3R0bFRzdnhqZ0Y1ZWJUcDhKMDE3UU1iYjkxYXV0UXoxYmZ5eWR0bTBtZSs1bDFhc2RXazExTmZEMXpHdk5xa2JWTldTNGVQTlRtZjZXUDNpSWhyaWpoVE9pSDRVcmxkeTFLYlNjanE4SnV5dStHWWNycVhmWDdORjRwQ0FBQUFISVlLbE51enc5MDc1OUU3M0wzbEZZVkthU0ppblBNRXF0V2MzWkp5QnIvUm0vblAra3BtVVBaeU82OGQyREhyZ0ZQTldXWlJXUGI1TlYrNGZCUUFBQUNIVTFkdVIzOU5ZczZEejhlY09PSXBxZUM0ZFk5RjV6d0JkN0xzT2N2T2M3NVFGQUlBQU9Cd2JPVjI5TllrNXp5NHp6ejNjNklxbEgzY09sUHhPUS91U3BZOVo5a3Jtdk9Gb2hBQUFBQ0hreXEzWTY0NDkxZHY1aFJYaEtKaVNpbzRiZ3VHdVQvRzhzYXk1MXowZi9XZ0tBUUFBTURobEgzOVppUTc5NHNldy9Nd0o2cEMyY2Z0aU0wOTU4RXJtSFBScjQrbUtBUUFBTUJoYU9GeWUvWm5uSE1ldlM4OTkzUGlDS2VKcXVTNEhYTDQ1enlGb2JxeTV5dzd6L2xDVVFnQUFJQnBLWkZkNWZaOUx0bzY1L0czeHNxZFUxTWlVaXo1VTFQOG9VcFVjdHkrMW56Q25NZC9kV1haYzVhZDUzemhrUlFBQUFDWWxrSFU2K1ZXVTg5R1Y4bmxSejFiOWdQbkQ2Yzc1Wkd1VkhtWDRTbFYvSmN0VjUxK1hVVUI5ai9HNGkxZlAvaEJEQmNlKytBQjJ3WmY4eC9VWjdUSmNjQzJkTC90b0Q2dDlUVUhiRXM1ZWc1NG5ZbGFEaHFUclQxd2pIZkVmSEFmZStTQWJibkV3WDN5TnRNQjJ4d1cwOEY5a3NZRHR1VXRpUU5lRjlMR2c4YllhNHlIN1ZPb01Sell4NXc2cUk4dE0ya2U4NlF4V2NOQlk0cW05QUhiTExtMyttZ0dRNzZneVJYbEhvVXZ0NXdvSDNqaC9ySWZPSDg0SVZlVGhKeU5aZlZWU3IwK0owRm5nYUlRQUFBQTA5S1VQSzNLZkdiZFlMWlcvbXZnV0hsZjQ2dHpFdnZ1NENtaXluMWdua0dlcmppQU52bkI2Z2RYc3c5V1BPblU1dVlUUWJuTytmYldzby9ibU4walQ2ODVXODdhK2NTY3hINzBwUE5GYWZONDNNNHhMaDhGQUFEQXRNdzU2ek1pa2l1My80OTYzaWFEMmRwWng5MGFhNVZuSXF2SzdaNnpabXpQempvb2poaVZIcmUvUHZHdkpXYjN6RHJ1cTgzSHk4c3RKNWZiZlVrY3R4U0ZBQUFBbU5adnJqNXhURFI1ck56K0kzbXJmSEhIZVRLU3Q4dzQ1czR4djF6L3hqdkxYeVVVZWZRM1Y1ODROdU9BT09KVWV0eU9XV3JsTysvOG5JelZ6UHdmTkxxOWJmTHZaLzE5K2F1RVMrUzRwU2dFQUFEQVlSbVUrbEVsL2J0U2JybmlsUXRrMTVpdjRsaVBEeDh0Ly9qYWVaSXNtTXNlWXhEMTd4VUh3aEd2MHVOMndOVW90L3pGbHlSWVgva05rLzV3MUtseSt6cy9MMm1UdGV3eFMrVzRwU2dFQUFEQVlmbWF1aDhWa1cyVmpBbW1YWExGcSsrVE8vWnRrSENtN3JEOWR5UUM4dFdkNzVGL2VlUFBaYXhRVTBtb2w4YnpBdzR3aytNMjdHeVFXOTV6alR4OHlrVVN0ZGNmdG4rWDd5ajV3VG1mbGYvWThDbEoxOWdxQ2JWa2p0dXkxelVCQUFCUTNjN1ovUHpHb2xKUHptU3NTU3ZLc1hVaE9jblpKODIydUhoTWFja3BnOFR5Vm5senpDY3ZqYXlRZlVsUEpaZUxUbEJLMjdqbHFsTzN6Q1F2SFBsbWM5d2Fpd1ZaTmJoSGpnbnRGUDlvV0J6cFVja2JUSkt3MWttUHAwWGVhRndyQTY0VmxWd3VPbUVwSGJjVWhRQUFBQ2piV2JjKy81QW02Z09MblVlSmg1N2FkTnFGaTUwRWxqYU8yK2x4K1NnQUFBREtaMUJYaThqb1lxY3hia1FaNUl1TG5RU1dBWTdiYVZFVUFnQUFvR3hicmpodHI0ZzZYMFN5aTV4S1Jpc1d6OStmRHpBOWp0dnBVUlFDQUFDZ0lrOXRPdjBKcFdrWGkwaHhrVklvS2szN3lKT2ZlL3VUaXhRZnl4REg3YUZSRkFJQUFLQmlXNjQ4OVdHbHFVdEVKTC9Bb2ZOS1U1ZHN1ZkxVaHhjNExvNEFITGRUNDBZekFBQUFtTEZ6dnYzNzA0cWE0WDRST1dvQnd1MHBhb2FMbjc3eWxPY1hJQmFPWUJ5M0IyS2xFQUFBQURQMnhGVnYzMnEyR2s4V2taL01jNmlmcERWMThsTCtZbzNsZytQMlFLd1VBZ0FBWUU2Y2M5c0xHd3JGNHRXYXlQbHpOS1VTVFI1UlNydDV5NlpUZnpkSGN3SUg0TGlsS0FRQUFNQWNPL3UyRjlkSm9YQ1YwdVE4RVdtZXdSUzltcEpIeFdqODlwTlh2TzMxdWM0UG1FbzFIN2NVaFFBQUFKZ2ZTbW5uM1ByaW1xS29kNGdtWjRxb0QwL2ZYL3VzUWJUZlBySHBiYnRFMDlRQ1pRa2M2T0RqZG9XSStNZi8zQ0lTRTVIQi9YOWFueWg1ZXJrZnR4U0ZBQUFBV0JBYmI5MDY3UmZtcHphZHhuZFRZQkZ3b3hrQUFBQUFxR0lVaFFBQUFBQlF4U2dLQVFBQUFLQ0tVUlFDQUFBQVFCV2pLQVFBQUFDQUtrWlJDQUFBQUFCVmpLSVFBQUFBQUtvWVJTRUFBQUFBVkRHS1FnQUFBQUNvWWhTRkFBQUFBRkRGS0FvQkFBQUFvSXBSRkFJQUFBQkFGYU1vQkFBQUFJQXFSbEVJQUFBQUFGV01vaEFBQUFBQXFoaEZJUUFBQUFCVU1ZcENBQUFBQUtoaUZJVUFBQUFBVU1Vb0NnRUFBQUNnaWxFVUFnQUFBRUFWb3lnRUFBQUFnQ3BtV3V3RUFBREE3SFIwZEtpcHRuZDJkbW9MblFzV2w4MW1hMDZsVXIyTG5RZUE1WVdWUWdBQWdPWE4wTlRVZFAyNmRlczYxNjlmMzdQWXlRQllmbGdwQkFCZ21ldnU3cjZzdGJYMXUvcnJZREI0aFZJcXY1ZzVZVUhWTkRVMWZYV3hrd0N3ZkxGU0NBREFNamMwTlBTOTB0ZURnNE4zVGQ2MlJCa1hPd0VBQUN1RkFBQWM4VXAvYzlqWjJXbjMrWHgvR3dnRXJyUllMTWZrY3JtK3djSEI3NFZDb1g4VkVVZExTL2k1RWFvQUFDQUFTVVJCVk12WDNXNzNCMDBtVXlDYnpYYUZRcUZ2RFEwTjNYbUl1V29EZ2NCbmZEN2ZKUmFMNWFoOFBqOGNpOFYrRVF3R3J4T1J5RlJqZHV6WTBkYmMzUHk5MnRyYWN3WUhCLysxcjYvdm4vUjlEb2RqZzkvdnY2cTJ0bmFEeVdUeUZRcUZrV1F5K1VJNEhMNTlaR1RrTVJHUnVycTZjOWFzV2ZPNGlFZytudysvL1BMTGpTSXlNZis2ZGV0ZXNOdnRieE1SMmJObnovdGlzZGdqcGZNSEFvRnJhMnRyMzI0MEdtdXoyZXkrYURUNlFGOWYzNDBpa3B5UHoydVdzZXNhR2hxdTlQbDhuNnFwcVduSlpyUEJ3Y0hCZnd1SHc5K1pxdi9rYmFXL0thMnRyWDFIVTFQVFZYYTcvVFNqMGVncEZBcXhkRHE5UFJnTWZpbVZTajAvZVE0QTFZV2lFQUNBS3RMVzFuYUgxK3Y5aFA2NnBxYW1yYm01K1FhajBXaDF1VnpuMjJ5MmsvUjlGb3ZsbU5iVzF1L25jcmxJUEI1L2FQSmNxMWV2dnR2dGRuOVlmMjAybTFmNC9mNS9xS3VyTzNQSGpoMm5pVWhxOHBpVksxZit1OFBoT0h2eTlrQWc4SVdWSzFmZUxDSVRoWXpKWlBJNm5jNzNPSjNPOTRURDRadDZlbnF1U1NRU1cvTDVmTmhrTWdWTUpsUEFicmVmbEV3bS96Zyt4R3UzMnp0RVJBcUZRalFXaS8xYW44dm44MTNhMnRyNkhTbTVTc3Bpc2F4dGJHeThycTZ1N3R4ZHUzYWRMU0taK2ZpOFpocjdxS09PK3I3SDQvbG95WmoybFN0WDNwSEw1YUxSYVBUK3lmMFB4ZWZ6ZmJxMXRmWE9TWit0cjY2dTdoeTczWDRzUlNFQUxoOEZBS0NLZUR5ZWkwS2gwQTE5ZlgxZnl1VnlFM2VwYkd4cy9KckZZbGtiQ29XKzJkdmIrNVY4UGgvVzkvbjkvc3VtbXN2dGRuODRHbzArR0F3R053ME9EdDZ1bE1xS2lOaHN0aE1hR2hvMlRUV21ycTd1ektHaG9kdDZlbnEra0V3bVh4N2ZkbFpwUVRnOFBIeGZNQmpjTkRRMDlIMzl0NUdCUU9DTFRxZnp2U0pTaU1WaUQrdnpPUnlPZDVlOHQzTmwvTHROTkJyOVR4SEppb2pZN2ZhT2xwYVcyMFhFa00vbkIvdjcrNy9SMTlkM1RUcWRmblU4L3VtTmpZMVQ1anZiejJzMnNaMU81d2ZDNGZCTnZiMjkxK1p5dVZESi9KL1IyOTNkM1pjRmc4RXJTc2QxZDNkZjF0M2RQWkZEVTFQVFArbWZiVHdlLzFVd0dOelUyOXY3bFhnOC9xdGlzY2h2VHdHd1VnZ0FRRFhwN3U2K01oS0ozQzBpa2tna1hsaXpaczF2Uy9aZEhvbEU3aEVSeVdReXI2eGV2Zm9SRVJHNzNYNzhWSE9GdytHYmUzcDZ2cWkvem1ReU8xYXVYSG1IaUlqSDQ3a3dGQXJkT0hsTWYzLy85UU1EQTE4djNSWUlCRDRuNDBYTHdNREFqWDE5ZmRmcSs3TFo3TzRWSzFiY05ON3ZpcEdSa2NjaWtjZ0RQcC92TXlJaUxwZnJYWHFjMGdJeEVvbjhwR1QrTDJpYVpoSVIyYjE3OTdsalkyUGJSRVNpMGVqRHh4MTMzQnNpK3d2Y2dZR0JtK2I2ODVwTjdHQXdlTGtlTzVWS2JULzY2S01mRlJHeDJXeC9vdmNaLysyb3RhV2w1YlpKMnlhWVRDYWYzdTdwNmRtVXlXVGVGQkVKaFVJaUphdUhBS29YUlNFQUFGVWtFb2xNL01ZdWtVaThNR25mQTNvN0ZvczlwN2MxVFhOT05kZnc4UER0cGEvRDRmRFA5YUxRYXJXdW1XcE1OQnI5OGVSdGRYVjFmMVl5NTEybCsrTHgrTS8wb2xEL3JXQWlrZGlTeStWQ1pyTzVvYmEyZG9PSTFJckltTXZsT2xkRUpKZkw5U1lTaWFmME9Vb3ZWMTI3ZHUxTFUrVjFxSHhuKzNuTk12YkVpdWpJeU1qdjlMYlJhSFJOMWY5UVJrZEgvOWZwZEo0bklySm16WnBuSXBISTNZT0RnL2RsczlrZFV2SjdUQURWaTh0SEFRQ29Mb21TZG02YWZWbTlZVEFZcGx4TlNxVlM0VW1iUnZXR3BtazFVNDNKWkRKOWs3Y1pqY2I2a3YwRGsySU1sL1RUaTYySlMwZzFUYXR4T3AxbjE5WFZIVzgybTV0RlJDS1J5TTlFcEtpUE01bE1nYWx5S1dVd0dHb1BzV3RXbjljc1k2Y08wYTVvZGUvTk45Lzh4UGpucGN4bWMwTkRROE9YanovKytOZmEyOXNmRTVHR1N1WUNjR1JpcFJBQUFNeVVYVVRTK292YTJ0cDJ2VjM2RzdoSmlwTTNGQXFGdU1sazhvcUlXSzFXZnpxZEh0UDNXYTNXaWFJcW44OFA2dTFvTlBxZy90czl0OXY5N25RNnZhOWszd0UzWVNrV2l3bWowZWdXRWVudDdmMWNvVkJJeXdKWnpOZ2xodmJzMmZNQmk4Vnl0TWZqdWRqdjkxOXFOcHViWFM3WFg3YTN0OSs5ZS9mdTh4WWhKd0JMQ0VVaEFBQ1lrVUFnY0ZFNEhQNnUvdHJyOVg1V2I0K05qZjF1NmxFSFN5YVR6enVkenI4UUVmRjRQSC9UMzkvL0RYMmZ5K1dhdUx0cElwRjRwcVQ5bEg0SnFkMXVQOHRrTXEwU0VjbGtNcnVTeWVTTGsrWi9TYitNTTVQSmRKZmVxR1pjalJ5OENqZ25GaWgyWWRMcmVpbDVKSWlJK0VSa0tKUEp2RGt3TUhCOUxCYjc4YkhISHJ0YlJLU3VydTRkczR3TjRBaEFVUWdBd0RLbjMzUkY1L2Y3UDYyVXlzLzNBK3libTV0dnRWZ3N4NlhUNlYwT2gyT2oyKzErdjc1dmFHam9qbkxuQ1lmRHQrbEZZVk5UMDlkcmFtcFdKWlBKYlRhYjdWaXYxL3ZwOFc3RmdZR0JXMHFHRldPeDJNTit2Lzh5aThXeTFtdzIrMFVPWGlVVUVZbEVJdmZvaFZsYlc5dVBuVTdudmFsVWFydkJZREJaTEphMUxwZnJyN1p2Mzc1V0Ryd2NkRTRzVU94Y29WQ0k2U3VTcTFldnZpdVZTcjNhMzk5L25ZaklTU2VkMUJXUHgzODVOamIyb3FacCtkSWI4dVR6K1lNdTV3VlFmU2dLQVFCWTVscGJXNzliK2xxL0UrVjhGNFdaVEdhMzMrLy83T1R0b1ZEb2h0SFIwYWZMbldka1pPVFhvVkRvaG9hR2htdEZ4T0QxZWovbDlYcEx1NmplM3Q3UHAxS3A1MG8zUnFQUkIveCsvMlZHbzlGcU5CcFhpSWdNRHcvL1JDWVpIaDYreitsMHZ0dmo4WHpVYURSYWZUN2ZKV1cveVZsYXFOaXhXT3puK3ZNVTNXNzNCVzYzK3dLOUtEUVlESGFQeDNPUngrTzVhTkt3WWw5ZjMxZm1JeDhBeXd0RklRQUFtSkc5ZS9lK3U3R3g4WnRPcC9POW1xWlpVcW5VOW5BNHZIbXFPNHdlVG05djc1ZEhSMGVmOXZ2OWw5ZlcxcDVtTkJwZCtYeCtlR3hzN05uQndjRmJSa2RIbjVrOHB2UXVwQ0lpeVdUeUQ1bE1adGNVMDZ1OWUvZCtiR1JrNUgrOVh1K25iRGJiaVFhRG9iWlFLRVJUcWRTMjRlSGgrMFZrYklweGMyRkJZbmQxZFgzZWFEVGFIQTdIZXcwR2d6V1ZTbTNYOTRYRDRjMU9wL01kWnJPNTNXQXdtUEw1ZkRpUlNEdzdNREJ3U3lxVit2MXNZd05ZL25nMkRRQUFLRnRIUjhmRUl3dzZPenR0VW5LakdlQndOdDY2ZGRwSFlEeTE2VFMrbXdLTGdFZFNBQUFBQUVBVjQvSlJBQUFxb1pSMjF1YXRSNHVtL2JsQnlabEswNXBGcVlDSUJFVEVMU0l4RVFtTHBvVTFwWHFMbWp3dFNqMis1Y3JUM2hSTjQwSGhxQzRIbnk5UFRuZStuTFY1NjZXY0w4RENZNGtlQUlBeW5QUHRGOVlxS1g1T2FmSmVFVms1Z3lsNk5DV1BhV0s0NVltclR0azUxL2t0RkM0ZlJUazRYNERsaGFJUUFJQnBuTDM1dWRPVmFOZUlrdk5sYnY2N3FVVGtGNXFtYm5yeXl0T2ZPMnh2WUJuaGZBR1dKNHBDQUFDbWNOcm01NXhXcGQwdUloK2J4ekQzNXRPNXp6NTd6Um1qOHhnRG1IZWNMOER5UmxFSUFNQWtaMjUrNFZTREt0NHZJcXNYSU56dW9tYjR5Tk5YbnZMOEFzUUM1aHpuQzdEOGNmZFJBQUJLbkxYNXVVOGFWUEZaV1pndnVDSWk3UVpWZlBhc3pjOTljb0hpQVhPRzh3VTRNckJTQ0FEQXVMTTJQLzkrVGFrSFpYSCswYlFvSWg5OGF0TnBQMStFMkVERk9GK0FJd2RGSVFBQUluTE81dWMzRnBYNkh4R3hMR0lhR2FXMGQyMjU2dFF0aTVnRGNGaWNMOENSaGFJUUFGRDF6cjdsOTZ1VXdiQk5SSnlMbll1SXhJM0cvSW1QWDc2aGE3RVRBYWJDK1FJY2VmaE5JUUNnNmltajRTWlpHbDl3UlVSY2hZTHBwc1ZPQWpnVXpoZmd5TU5LSVFDZ3FvMWZCdmZrVE1hMldPT3kwYnRiVG5iMXlVcHJUTnltdE9SRmsyaldMcnVUWHZsRHZGbWVIRzZYa2J5MTRybVYwalp5V1J5V21sbWRMMjZybkgxTXZaemM0cFFXdDFYY05yUGtpMFdKSnZQeTVsQlMvdEFkbHlmZWlNaElPbC94M0p3dndPeFFGQUlBcXRhRkR6eGdEUGUzdlNnaUoxVXlib1YxUkQ3VCtweHNxTjhubXFocCs2YUxKbmswZEt6OE1IaUtwSXFtU3NMOE1kRFVkY3FESC9wUW9aSkJ3SHlaOGZuaXNzaGxaN1RLR2UyZXczN3hUT2VMOHN2dFlibm51VjVKNVNvNjlEbGZnRm5nOGxFQVFOVWE2bTg5VHlyOGdudTJkN2ZjZWNKRGNrYjkzc01XaENJaVZrTmVQdGowc256L1R4NlNkdnR3SmFGT0hzOFBXQkptY3I2Y2MweTkzSFh4OFhKbUdRV2hpSWpWWkpBTFQyNlVIMXg4bkxUNzdKV0U0bndCWm9HaUVBQlF0WXFhOXZGSytwOVZ2MGV1TythM1lqZm1LbzYxMGhxWGI2MS9WRnBzc2JMSEZFWDd1NG9EQWZPazB2Tmw0OUgxOHYvKzRtaXgxeGdyanJYU2JaVi91MkNkdEhqS3YvU2E4d1dZT1M0ZkJRQlVwWGZkdkswMlU1T09pb2k1blA1dHRwamNlY0pEWWpiTTd1cTAzclJUUHZueWh5UlhMT3VMY3M2U3RYcCtjL1dKWTdNS0NzeFN4ZWRMdlUzdXV2aDRNUnRuOTFXek41YVdqLzk0dStRS2gxK1ZGODRYWU1aWUtRUUFWS1cwSmJWQnl2eUNLeUp5V2R2dloxMFFpb2cwVzBmay9RMnZsTnZkbkRHbi9teldRWUZacXZSOCtZY3pXMmRkRUlxSU5MdXQ4b0VURzh2dHp2a0N6QkJGSVFDZ09oWGx6SEs3dHRzamNxcTdlODVDZjNqRlMySW80L2VJSWlKSzVLdzVDd3pNVkNYbmk4OHVwN1c1NWl6MHhYL2FKQWF0dkFLVDh3V1lHWXBDQUVCMTBnenJ5KzI2d2JOM1RrTzd6R2s1M2pGUVZsOU4wOWJOYVhCZ0ppbzRYODVZN1puVDBDNmJTWTV2cWl1ckwrY0xNRE1WM1JzYkFJQWpoU2F5cHR5K0hlN2VPWS9mNGU2VmwwZWJ5dW02WnVPdFc0c2lFMHVMYXRMZlRMZE4zVWVKR3IrdGFray9UWW1vL2ErMWtuNkhtbXZLUHFwa3J2RSthb3I1UytmU05DVktUY3BMS2JWL0R0Rks1bEhqL1RSTm00aXB4dWZUOUhuRzR5bE5sQ1pLaVJnbThsS2FLRzE4SnRrL2h5Z1JwWlhtSWlKS0thV1Y1cTZVVXBwaC8zd2w3MXZUbEZMSzhGYisydjY1bENnMS9obnMzMWFTdTJqNzg5RktjaGROS1ZFR3BTbWxpdVB6YStPZnB5WUdWZFRHMy9kNDdwcG1VQ0lpeGZFY1JDYitYNHJqOCtoeFJVU0sydjU1UkZOdmJadDRqNGJ4ejBZVkt6bGYvclIxN3A5ci82ZXRUbm01YjdTY3JtWG5DZUF0RklVQWdDcWxBdVgyOU5jazVqeDZCWE1HWlArTjRSYm01bkJUUmxGVE5nOXB5ajdhTkgwT01ha3EyYTY5MVRoZ0pyMnNuT0x5d29rdEUvVm82ZjlwQjhUVjlHYkpQQWZHVVc5dEswMVgwOTU2TkVucHg2VEc1eStacEdTR2lRM3FnSmlxNUgvMVRmdm5VZHJrVDNCL1phcE55a1d2VlVzL2p2MjU3QitoVDZJbVBndHRJcEczUGdKOTUwVEdTa1NGcFV6K3VwcHl1NWF0Z2puTFBxOEJ2SVhMUndFQTFhcTg2OUZFeEZ1VG5QUGdQblBaYzVhZEp6Q1B5ajlmYXN1K0gwM1pmTFZsRjRXY0w4QU1VQlFDQUtxVnJkeU9aVDQrb2lJNVZmYWNGVDNCRzVnSFNpbzVYOHA3ZkVSRmNvVml1VjA1WDRBWm9DZ0VBRlNyVkxrZEk5bTUvNTQ1WFA2Y2M3OU1DVlN1L1BObExEZm53WWZMbjVQekJaZ0Jpa0lBUUxVcSswZDkvWm01djNGR1g3cnNPZWYrQjQxQVpaUlVjQnoyaldUbVBJRytlTmx6Y3I0QU0wQlJDQUNvVWxyWk44NTRMdG82NTlHM3hzcWRVdzNPZVhDZ1loV2NMM3RqY3g3OXVYMWx6MWwybmdEZVFsRUlBS2hLU21SWHVYMmZqYTZTNGh6ZS9MTTc1Wkd1bEx1c3Zrb011MFFrTHlJRkVTbU8vODM5ajdhQVExT1ZuQy9QN0lsS1VjM2RJZG9kVFV0WHBPeXJWOHZPRThCYmVDUUZBS0FxR1VTOVh1N1gxc0ZzcmZ6WHdMSHl2c1pYNXlUMjNjRlRSSlZiWktyaWpxZXVPdjJEVSs4YmY3REExMFc3OE5nSHRjSFgvTnBvazBNVEVVbjMyN1RXK2hvdDVlalJNbEdMSmlLU3JhM1J2Q05tTFd1UGFMbUVXUk1SeWR0TW1zTmkwdkpKNC83WGxvUldTQnMxZTQxUks2VDNieXZVR0xTQ09hWFpNa2F0WURiczM1WTFhRVZUV3JQa0RGclJ0SDliY2J4ZFk4d2M4THFZTjJnMXh2M1BPU2ptczFyUmFOQ0tSazB6NS9lUFUwWk5LK1p6bWpKcW1xbDBteUducWNMKzF5YURwcW1DcGhXTm1xWUsrYmUyNmRzTisrYzNGZk1UMjlUNE5xTkIwMVN4b0tueFp5Mm9vcVlaRGFLcFFtR2lqekpvbXJHb2FVcmIzM2YvTm5scm05NnZXTkNNbXFhcDhYOGxVT056NzkrbVRZeFRtcVlaaTBWTkdXUWlwdEkwVFpSb0JxMjRmNXVtYVVxSkpwcW1HZlQ1dEtLbWxLYnBUOTR3YUpxbVZGRlRtbWd5UHI5QmsvRSt4WW4zWkZEN1kwcFJORFUrdjBGcCs4ZnA3MXNWTllNbSsvTWNuMThwVFRQbzh5ZzlCOUVNU3RPVUZEVlJtaWFhVWdhUjJyTFBsMFJXSG5rNUxCZWMyRkRtaU9uZDlidGcyZjhLb3BSNmZVNkNBbFdHb2hBQVVKVTBKVS9yejJvcng0OTYzaVliNnZlSnYyWnNWbkczeGxybG1jaXE4Z2NZNU9sRDd0TW1ubEtuSHB4aTk5eVVzSURJT2QvZSt1NUt6cGNmYnUyVk05bzlzMzVtNFhQN1l2TDA3bWo1QTZZN1h3QWNFcGVQQWdDcWtqbG5mVVpFeXI2bDRVamVLbC9jY1o2TTVDMHpqcmx6ekMvWHYvSE84bGNKUlhMV2pPM1pHUWNFNWtqRjUwczZMLy80aTUweWtzN1BPT2JPOEpqODgzL3ZydVJhYWM0WFlJWW9DZ0VBVmVrM1Y1ODRKcG84VnNtWXJwUmJybmpsQXRrMTVxczQzdVBEUjhzL3ZuYWVKQXNWUGRqNzBkOWNmZUxzbGlhQk9UQ2o4eVdTa3M4KzhKcnNDbGQrQ1A5MjE3QjgvdUhYSlprdFZES004d1dZSVM0ZkJRQlVMWU5TUHlxSzlyNUt4Z1RUTHJuaTFmZkpYd2QyeUlWTjJ5UmdtZjRPK0RzU0FmbHhiNGY4UHRwYXlRcmgvdnhFL1h0RkE0QjVOS1B6SlphV3p6NzRtcHgvUW9OODZPUkdDVGltdjV4MFIyaE03bnVoVDM2M0oxcngzWlE0WDRDWm95Z0VBRlF0WDFQM28rSCt0bTBpY21JbDQzSkZvL3pud1BIeVNPaFlPYll1SkNjNSs2VFpGaGVQS1MwNVpaQlkzaXB2anZua3BaRVZzaS9wcWJnWUhQZVNyNm43MFprTUJPYkRqTStYZ3BLSFhocVFYN3dja21NYjYrVGtsVTVwZGx2RVl6TkxycWdrbHNySm00TkorV1BQaU93YlRzMzAxcnFjTDhBc3pOMzl0UUVBV0liTzJmejh4cUpTVHk1MkhwTXBwVzNjY3RXcFd4WTdENkFVNXd0d1pPSTNoUUNBcXZiRWxhYytwVVQ3ejhYT1k1S0grSUtMcFlqekJUZ3lVUlFDQUdCUVY0dkk2R0tuTVc1RUdlU0xpNTBFY0VpY0w4QVJoNklRQUZEMXRseHgybDRSZGI2SVpCYzVsWXhXTEo2L1B4OWdhZUo4QVk0OEZJVUFBSWpJVTV0T2YwSnAyc1VpVWx5a0ZJcEswejd5NU9mZS91UWl4UWZLeHZrQ0hGa29DZ0VBR0xmbHlsTWZWcHE2UkVSbS9zVHRtY2tyVFYyeTVjcFRIMTdndU1DTWNiNEFSdzd1UGdvQXdDVG5mUHYzcHhVMXcvMGljdFFDaE50VDFBd1hQMzNsS2M4dlFDeGd6bkcrQU1zZks0VUFBRXp5eEZWdjMycTJHazhXa1ovTWM2aWZwRFYxTWw5d3NaeHh2Z0RMSHl1RkFBQk00NXpiWHRoUUtCYXYxa1RPbjZNcGxXanlpRkxhelZzMm5mcTdPWm9UV0JJNFg0RGxpYUlRQUlBeW5IM2JpK3VrVUxoS2FYS2VpRFRQWUlwZVRjbWpZalIrKzhrcjN2YjZYT2NITENXY0w4RHlRbEVJQUVBbGxOTE91ZlhGTlVWUjd4Qk56aFJSSzBURVAvN25GcEdZaUF6dS85UDZSTW5UQnRGKys4U210KzBTVFZPTG1UcXc0RGhmZ0dXQm9oQUFnRm5ZZU92V2FiKzRQclhwTlA1YkN3QlkwcmpSREFBQUFBQlVNWXBDQUFBQUFLaGlGSVVBQUFBQVVNVW9DZ0VBQUFDZ2lsRVVBZ0FBQUVBVm95Z0VBQUFBZ0NwR1VRZ0FBQUFBVll5aUVBQUFBQUNxR0VVaEFBQUFBRlF4aWtJQUFBQUFxR0lVaFFBQUFBQlF4U2dLQVFBQUFLQ0tVUlFDQUFBQVFCV2pLQVFBQUFDQUtrWlJDQUFBQUFCVmpLSVFBQUFBQUtvWVJTRUFBQUFBVkRHS1FnQUFBQUNvWWhTRkFBQUFBRkRGS0FvQkFBQUFvSXBSRkFJQUFBQkFGYU1vQkFBQUFJQXFabHJzQkFCZ21iSjJkSFNrOUJlZG5aM2FYRTdlMGRHaFN1YTJpVWg2THVkZmFuSEx0ZFR6QXdCZ09XS2xFQUF3WjJ3MlcvTmk1d0FBQUNwRFVRZ0FtQzFEVTFQVDlldldyZXRjdjM1OXoySW5Bd0FBS3NQbG93Q0EyYXBwYW1yNjZtSW5BUUFBWm9hVlFnQUFBQUNvWXF3VUFqZ2lXQ3lXTlEwTkRWOXdPQnp2ckttcGFSWVJ5V1F5ZS9yNityNFVpOFgrUysvbmNEZzIrUDMrcTJwcmF6ZVlUQ1pmb1ZBWVNTYVRMNFRENGR0SFJrWWVtMnJ1K3ZyNkMvMSsvMVUybSsxRXBWUWhrVWc4R1F3R3Z6UmRQZzZIWTBNZ0VMaTJ0cmIyN1VhanNUYWJ6ZTZMUnFNUDlQWDEzU2dpeVFyZm51YjMrNi93Ky8yZnNWZ3M3Zmw4UGhLUHh4L3A3dTcrcW9nTWorZDQwYXBWcTM0cUlwTFA1NGRlZnZubEJoRXA2aE9zWHIzNlliZmJmWUdJeUs1ZHU5NlJTQ1FlTHlPdXNhR2g0VnEvMzMrSjJXeHV6bWF6KzBLaDBNMURRME4zNlIxS2Ivd3llWnQrODUxSk40ZXgrM3krdncwRUFsZGFMSlpqY3JsYzMrRGc0UGRDb2RDL2lvaWpwYVhsNjI2Mys0TW1reW1ReldhN1FxSFF0NGFHaHU2czhQTUNBQUFWb0NnRXNPelYxOWRmMk5MUzhoOUdvOUZhdXQxcXRhNjMyKzBkZWxFWUNBUytzSExseXB0RlpPSk9vU2FUeWV0ME90L2pkRHJmRXc2SGIrcnA2Ym1tZEk0VksxYjhjMk5qNDNXbDIxd3UxMTlicmRZL09WUStQcC92MHRiVzF1OUl5ZFVZRm90bGJXTmo0M1YxZFhYbjd0cTE2MndSeVpUNy90cmEybTczZXIyZjFGK2J6ZVltbjgvM21icTZ1ak5mZSsyMVUwVWtHWWxFZnRIUzBoSTFHbzBlazhua3M5bHNwNlZTcWQvcjRaMU81N2tpSXJsY3JqZVJTRHhaVHR4VnExYmRXVjlmLzVHUzk3Q210YlgxQjhWaU1SNkpSQjRzTi85SjcrVU9yOWY3Q2YxMVRVMU5XM056OHcxR285SHFjcm5PdDlsc0o1WEVPNmExdGZYN3VWd3VFby9ISDVwSlBBQUFjSGhjUGdwZ1dhdXBxVG0ycmEzdFhyMGdUQ2FUMi9yNys2L3I3ZTI5S2hhTC9WUXBsUk1ScWF1ck82dTBJQndlSHI0dkdBeHVHaG9hK3I1U0tpOGlFZ2dFdnVoME90K3J6KzF3T001b2JHeWMrSzFjTEJaN2FIek1YUmFMcFhXcWZPeDJlMGRMUzh2dEltTEk1L09EL2YzOTMranI2N3NtblU2L09wN0g2WTJOalpzcWVZOWVyL2VUMFdqMGdmSFkzMU5LRlVSRXJGYnJjUTBORFZlTmQ4dEVJcEg3OVRGdXQzdmlmVGlkenJNTkJrT2RpRWcwR3IxZlNsWVFwK055dWQ0ZkRvZHY3dXZyKzFJdWwrdlZ0L3Y5L3MvcTdlN3U3c3VDd2VBVnBlTzZ1N3N2Nis3dXZteXFPVDBlejBXaFVPaUd5WE0yTmpaK3pXS3hyQTJGUXQvczdlMzlTajZmRDVmRW0zSXVBQUF3TjFncEJMQ3NOVFkyWHExcG1rVkVKQjZQLzlmdTNicy9JQ0w1OGQyM2lvaFpSQ1FRQ0h4T3hndkNnWUdCRy92NitxN1Y1OGhtczd0WHJGaHgwM2kvSy9UTFNIMCszeFg2bU1IQndlOEdnOEYvME1la1VxbnRMUzB0dDA3T0p4QUlmRUhUTkpPSXlPN2R1ODhkR3h2YkppSVNqVVlmUHU2NDQ5NFFFWEc3M1I4ZUdCaTRxZHozR0FxRmJ1anQ3ZjF5U2I1NzlIdzlIczhIUXFIUU4wVkVob2VIZitqMysvOUJSTVRsY3AzWDM5Ly9WYjJ0ajQxR28vZVZHemNZREY0ZWlVVHVIbisvbmUzdDdiOFJFYkZhclJPcmVVTkRROThURVd0TFM4dHRrN1pOcWJ1NyswcDl6a1FpOGNLYU5XdCtXN0x2OGtna2NvK0lTQ2FUZVdYMTZ0V1BpSWpZN2Ziank4MFpBQUJVanBWQ0FNdWEwK244YzcwOU1ERHcvK1N0Z2xDbnJ4VCttYjVoZUhqNHJ0SU84WGo4WjNyYmJyZS9UVy9YMWRWdDBOdWhVT2oyMGpHRGc0TlRGbGNPaCtOc3ZiMTI3ZHFYT2pvNlZFZEhoOUlMUWhFUnE5VzY1ckJ2ckVRa0VybWo5UFhJeU1pUHA1b3JtVXkrbUVxbFhobC9IeWZhYkxhVklpSk9wL004RVpGME92MnFYcVNXR2ZkaHZSMlB4N2ZxYmFQUjZLd2svMGx6UHFLM0U0bkVDNVAyUGFDM1k3SFljM3BiMDdRWnh3TUFBSWRIVVFoZ1dUT2J6VTE2ZTJ4c2JQZWgraG1OeG5xOW5jbGtCa3IzcFZLcDRaSitFd1dJeVdRSzZPMXNOdHMxYWNyVVZIRkt4eHlLd1dDb1BWeWZRK1VuSXBKTUprZjB0cVpwTmFYN2hvZUhmNmkzYTJ0cjMxdFhWM2U4eFdKWk5iNnY3RlZDUFhSSk8xdlMxaVozckVDaXBKMmJadDlFUElQQk1KdDRBQURnTUxoOEZNQ3lWaXdXazBhajBTVWlVbE5UMDVMTlpuZE0xYTlRS01STkpwTlhSTVJxdGZyVDZmU1l2czlxdFU0VWN2bDhmbEJ2SzZVeW1xYVpSVVJzTnBzM2xVcVZqcGtvUmlmbGt6QWFqVzRSa2Q3ZTNzOFZDb1gwN043aC9uQWlNakZQYlcxdHU5N081WEtoMG83aGNQamU1dWJtR3pWTk16dWR6dmVhVENhMy9uWkdSa1orTWdlNUFBQ0FJd3dyaFFDV3RXUXlPWEVKWW5OejgxZms0RldzbXZGK3orc2JQQjdQMzVSMmNMbGNIOWJiaVVUaUdiMmRTcVZlSytuejhkSXhmci8vZ0p1cmxPVHprdDdPWkRMZFEwTkQzNXYwZDgvUTBORDN5M3g3SWlJU0NBUXVMbjN0OVhvbmJ2UXlOamIyKzBuZEIrUHgrR01pSWc2SFkyTmRYZDI3OVBlVlNxVzZLNGxiZ2NLazEvVlQ5Z0lBQUVzU0s0VUFscldob2FITkRvZmpuU0lpSG8vbm96VTFOYXZqOGZndmlzVml2cTZ1N3N4a010azVNREJ3ZlRnY3ZzM3BkUDZGaUVoVFU5UFhhMnBxVmlXVHlXMDJtKzFZcjlmNzZmSHBpZ01EQTdmb2MwZWowWi9WMXRhZUtpS3lZc1dLcjFrc2xyWmtNdmxTWFYzZEJvL0hjOUZVK1VRaWtYdjAzeFcydGJYOTJPbDAzcHRLcGJZYkRBYVR4V0paNjNLNS9tcjc5dTFyNWNCTEphZlYzTnk4MldLeEhKOU9wM2M2SEk2TmJyZjcvZnErd2NIQk95YjNqMFFpUDNTNzNlOHpHbzFPaDhOeDV2aTJTaThkclVTdVVDakU5QlhTMWF0WDM1VktwVjd0NysrLzduQURBUURBNHFNb0JMQ3NSYVBSWDlydDloc2FHaHF1RlJHcHJhMTllMjF0N2R2MS9lbDBlcHVJeU1qSXlLOURvWkRleitEMWVqL2w5WHBMcDFLOXZiMmZUNlZTRXpjNENZZkRkM2c4bm92R0MwT0QxK3Y5cEQ1bWJHenNxZHJhMm8yVDh4a2VIcjdQNlhTKzIrUHhmTlJvTkZwOVB0OGxzMzJQdVZ5dVg3K3JhS2x3T1B5dFJDS3haZkwyV0N6MnExd3VGektielEyYXBwbVZVdG1ob2FFWlBWZXdYTEZZN09mNjh3ZmRidmNGYnJmN2dvVXFDbzg2NnFnSFBCN1BoU0pTN096c2JCQ1JvWVdJQ3dEQWtZTExSd0VzZTcyOXZWOSs4ODAzLzNKa1pPUy84L2w4UkNsVktCUUswWkdSa2NkSFIwZi9kM0svZUR6K3EzdytQNnlVeXVkeXVWQXNGbnY0alRmZU9Dc1VDazEreEVSbTU4NmQ3d3lIdzkvS1pyUGRTcWxjTnB2dEhoZ1l1SEhuenAwWEhDSWR0WGZ2M285MWRYVjlQSkZJUEYwb0ZFYVVVb1Y4UGo4ME9qcjYyMzM3OW4xYVJNWU9NWFpLYjd6eHhqdWkwZWdEaFVJaFZpZ1Uwc2xrOHNXdXJxNlA5L1QwWEgySUlmblNsY0Y0UFA0ckVZbFdFck5TWFYxZG40L0ZZajh0RkFxalNxbGNNcG5zbk05NHBleDIreWtpSW9sRTR2ZENRUWdBUU1XNG94c0FISUZhVzF0LzVQUDUvazVFWlBmdTNSZkc0L0dIRmp1bmVlTHI2T2dZRkJIcDYrdjcwc0RBd0w4dWRBSWJiOTJxcHR2LzFLYlQrRzh0QUdCSlk2VVFBSTQ4RGZYMTlSZUs3TCtiYWp3ZS82L0ZUbWkrT0ozT1UvUjJKQkw1NVdMbUFnREFjc1Z2Q2dIZ0NOSGEycm81blU3djgzcTluekFZREhZUmtZR0JnWnZrd0djTUhsSDBTMGN6bWN5ZWJEYjcydUg2QXdDQWcxRVVBc0FSd3VmekhmQ1lqRVFpc1NVY0RuOTdzZkpaQ0FNRDRmMFdqQUFBSUFCSlJFRlVBLzg4TUREd3o0dWRCd0FBeXhtWGp3TEFFU0tielhhTjM5UW1IQTZIYjkyMWE5ZGZpRWgrc2ZNQ0FBQkxHeXVGQUhDRWVPV1ZWMVl0ZGc0QUFHRDVZYVVRQUFBQUFLb1lSU0VBQUFBQVZER0tRZ0RBdkd0cGFibmxwSk5PR210cGFibHRzWE1CQUFBSG9pZ0VnSG5TMGRHaDlEOFJzUzUyUG92SjYvVmVZakFZN0Q2ZjcxSVJtYk9IdWR0c3R1YTVtZ3NBZ0dwRlVRZ0FtSGREUTBOM0ZJdkZzY0hCd2UrSWlKcmxkSWFtcHFicjE2MWIxN2wrL2ZxZXVjZ1BBSUJxeHQxSEFRRHpycWVuNTVxZW5wNXI1bWk2bXFhbXBxL08wVndBQUZROVZnb0JBUFBwLzdkMzUrRnhsRmU2d04rdmV0KzdwZFptSVFrc1k3QXhBWnZGRU9PTlFNaGttQ0dFUUVJeXVWa0dKbUhBTmxuSVFwSkpNc2xNTW1SbWdnM2taaUVrZDhnS1hDY1FNcE9ieFJnYkV0c1Fzemg0bGJ4SWxpeTFwTzVXcS9mdXF1LytvUzY1TGN0V2xkUzJiT245UFkrZXA3cnExUGVkS25PTWpxdTZ5akxWQ1JBUkVkSEpWZXg3SFVRMGpVZ3BscTNiT2dkQ1hLdElMSlZDTkVMS1dnQzFBSUlBNGdBaUVDSWlwT3pTQkRaRHlnMmJWaTl1Z3hDVHZUVndRaHdPeDl5NnVycFArSHkrNit4MmV5TUE1SEs1L2QzZDNaK0p4K1BQQUlESDQzbExRMFBEdlc2M2U3SEZZZ21wcWhyUFpyTTdPanM3UDVQSlpMYnBZeG1ORzAvcHU0UUFnTzNidDdzQVpQWFBicmQ3VVhWMTlSMCtuMis1dytGbzFUUXRuOGxrWHU3dTd2NXFNcG5jNFBWNlY4NmRPM2NEQUJTTHhjanJyNzllajdMYkxpKzg4TUtYM0c3MzVRQ3dmLy8rZDhUajhhZU5qRnVlbjVuakhPLzhsaC9ycmwyN1dob2JHNy90OFhoVzl2WDEvVnQzZC9lWHhqb1hvOVo1YW10clB4b09oKzkwT0J6bkZZdkZnWGc4L3N2T3pzNHZBSWlPZFU1SDI3NTkrK241ZjlwWldCOUVSRVFudzZhUWlFYXNmUENsQ3lTMGowbUJ2d1p3emdTR09Dd2tmaTJnZlBPNWU2L1lVK244VHFTcXF1cldwcWFtLzdKWUxNYzl6S1ducCtmTDNkM2RYd3FIdzNjME56ZC9GMlA4dlhmbzBLRVBEUXdNL0JBQWpNWVpjYkttOE9LTEx6NWlzOW5xUis4anBWVDM3ZHQzWFRLWjNQeW1ONzJwMjJxMTFnTEE3dDI3RjZYVDZWZEtZZFdMRmkyS0FGQlVWWTI5OXRwcjlRRHlCc2ZkYVBZNGpaemY4bU1kR2hyYTZQUDVWcHhvKzFoTllUd2UvMWt3R0h6UDZQRXptY3lPWGJ0MkxRYVFBYWEyS1R4YjY0T0lpR2c4L0U0aEVXSEZ1aTFYU1loUGExSzdDWlA3eDZKenBNQkhKTFIvV0w1MjZ5K0ZrQTlzWEgzVmxrcmxPUmE3M1Q2L3BhWGxjU0dFQXdEUzZmUnJnNE9EVDJtYU51VHhlSzZTVWhZQW9LR2g0VXNvSGR2ZzRPQi9KeEtKLzZjb2l0ZnI5UzdSTksyb2oyYzByZ0prSXBIWWtFcWxubE5WTlYxVlZmVmV0OXQ5bVJEQ1VsOWZmMzliVzl0YjQvSDQrbkE0L0ZFQThQbDhOK2hOWVNnVXVoNmwyLzlqc2RqL1Jha2hORGp1UmpQSGFmVDhsdk42dlV2Nysvc2Z5bWF6Qi9QNS9FRWpKeU1ZREw0bkZvczltVXdtWDNBNm5lZUh3K0YvRUVMWVhTN1h4WFYxZFd0NmUzdS9EZ0FkSFIxM0NTR3M1YSsyNk9qb3VNdndXWitBczdrK2lJaUlqR0JUU0RTRExWNjN4ZStVNG1FcDhmNEtEeTBBM0N5bHVIbjUycTJQRjdPRnUxLzg5RFZERlo0REFGQmZYMytmM3JBTURnNCswOTdlZmdzQXZhbFpDOEFHQUZhck5henZjL2p3NFRXNVhLNE5BSHA3ZS9WOFlTWnVzdmJzMlhOOVBwOS9RLzg4TkRUMDFMeDU4dzRCZ05mcnZSb0FvdEhvRTNwVEdBZ0UzcW8zUmo2Zjd3Wjl2MmcwK2hPejQ1bzVUcVBudDl5UkkwZSswdFBUODJVejV5TVNpWHpqOE9IRG45SS81M0s1WGVlY2M4NGpBQkFLaFc3Vmo3Mi92Ly9iQUp6bFRXRnBYY1ZOaC9vZ0lpSXlnZythSVpxaGxxNTc2VXFuRks4QUZmK0ZkN1QzVzUyMlY1YXVlK25LVXpHNDMrKy9WbC91NmVuNUp4eHRXSFFGQUJnYUd2cWR2bUx1M0xrdk5EWTIvb3ZkYnA5WFdsVis2Nk9odUFrNFp0OThQcisvcXFycXRzYkd4ditZUFh2Mk0rZWRkOTV2OUcyS29uZ0IySkxKNUtaQ29kQUxBQjZQWndrQUR3QUVBb0hyQWFCUUtIUWxrOG5uelk1cjVqaU5udDl5c1Zqc3gwWk9TTG1CZ1lHSHl6OUhJcEZmNk10T3AzT3UyZkVtYTdyVUJ4RVJrUkZzQ29sbW9HWHJ0bnhZa2RxTEFHYWZwaWxiRmFtOXVHemRsZzlYZW1DYnpkYWdMNmRTcWZZVHhiVzF0WDBvSG8rdkJ5QnRObHRkWFYzZC9Rc1dMTmpaMnRyNmF3QjFadU1NY0pjdGF5aTd4ZE51dDErNFlNR0MzZWVlZSs3UDYrcnFQaDRJQkc3QThWY2hMUURVVWk0UVF0ajlmdjhLcjllN3dHYXpOUUpBTkJyOWVXbHNzK01hUGs2ajU3ZGNMcGZyTmhKWExwUEpSRWF0R3JseUpvU3dteDF2TXFaVGZSQVJFUm5CcHBCb2hsbTJidHM3aFJUZncrbS9mZHdxcFBqZThyVmJiNjdrb0pxbXBmVmx1OTNlZEpMUS92Mzc5OS95eGh0dnpPM3U3djZuUXFIUUJRQ0JRT0R0cmEydDM1OUEzRW01M2U3NStuS2hVT2hEMmRXM2xwYVdoK3gyZXpNQWRIVjFmZXlWVjE3eDd0eTU4Nkt4eG9uRllrL3F5OEZnOEFhMzIvM1dzbTAvTFk4MU02N1I0elJ4ZnN0cDQ0Y2NwN3lKaHNmamFkV1g5YXVscDhOMHF3OGlJaUlqMkJRU3pTQXIxMjFiTHFUOENhYXU5aFVBUDEzMjRMWmxsUm93blU2L3BDODNOalorRHNkZkdkT3ZNb1VCSUpmTHRmWDA5SHhsMzc1OUl6bDR2ZDYzbE1VYmpUdU8wK2xzS1MxYTYrdnI3eS9MOFppSGliamQ3bXYwNWQ3ZTNzY0JGSHcrMzV2SEdqT1pURDZ2TjBWdXQzdVoxK3RkVWNwdmJ6cWRmbm1pNHhvOVRoUG5kMUpxYTJ2ZlhmNjV1cnI2Ym4wNWxVcjljVlM0T3VwelZTVnltSTcxUVVSRVpBUWZORU0wUTZ6NDVwL08xYVI4Qm9CamlsTnhDQ0dmdWZiaEZ5L1pjTStTUTVNZHJMKy9mNTNQNTdzT0FFS2gwUHZzZHZ2c3djSEJYMnFhVnZSNnZVdlQ2ZlQybnA2ZXIxeDY2YVdIQmdjSGY1VktwVjRXUWhUTEg5WlNMQlpIYm5jMEdqZVdlZlBtdFdVeW1UZHNObHR0K1cyWGtVamswVkdoZVFCT0FHaHRiWDBzbFVxOVVGTlRzL29FdzJyeGVIeDlUVTNOWFE2SDR3S2J6VllESEgrVjBPeTRSby9UNlBrOTJYa3hvckd4Y2EzRDRiZ29tODN1OWZsOHk0UEI0RHZMY25oa1ZIaEJWZFc0eFdJSkFzRHMyYk1meldReWJ4dzVjdVFMRTUxL3V0WUhFUkdSRVd3S2lXWUlhVkVlZ0lSL3F2TW9DYWlxOVFFQTd4NDNjaHl4V094WGJyZjdhM1YxZFo4RkFJL0hjN1hINHhsNXltWTJtMzBOQUJSRmNZZENvWGVIUXFIUmMycmQzZDJmMHo4WWpUdnZ2UE9lQ0lWQ3R3TFF0bS9mWGdlZ1h3aGhkYnZkbDVUdk5EQXc4TmpRME5Dem8zTCtSVGdjL2dBQUJBS0J2dzBFQW4rYlNDU2V0ZGxzWTc3N0xoYUxQVkZUVTNPWHhXSnhXaXlXV2FWeGZ6SkduT0Z4alI2bjBmTTdXYmxjcnIybXB1YnUwZXQ3ZTN1L05qUTB0SG4wK25nOC9vdnE2dW9QQVVBd0dMdzVHQXplUEptbWNMcldCeEVSa1JHOGZaUm9CbGk1YnR0eVNOdzYxWG1NY2x1bGJwUHI2dXE2djYydDdlMkpST0kzeFdJeEtxVlVWVldOSlJLSkRmcFROaU9SeUxwc052dUdxcXBaS1dXeFVDaDB4Mkt4SjNmdDJuVk5MQmI3bVQ2VzBUaTMyMzBGQUNTVHlUOEI2Qzh0YjlZMExhVnBXanFkVHIvYzBkSHgwVU9IRHQweE90K09qbzVWMFdqMHYxUlZUYWlxT2pnd01QQllXMXZiN1NjNnZ2S25rQUpBT3AzK2N5NlgyenVaY1kwZXA5SHpPMWtIRGh5NElSYUwvVmhWMWJpbWFabFVLclh0d0lFRGY5ZlYxWFgvV1BHSERoMzZlRHdlLzVtcXFrTlN5a0k2bmQ0KzBibW5lMzBRRVJHTnAyTHYzQ0tpTTlPdFR6eGhpUnhwZVJuQXBSUFp2OGs1aU9YVjdWZ1k2TVk1emppQzFpeUtFSWpsM1doUFYrUFBnNDNZT05DS1JORTVrZUZmcVcwNGRNV1R0OTAyK2p0aVo3cndva1dMK2dDZ3U3djdNejA5UGY4MjFRbWRqUll0V2pUeThKM3QyN2U3QUdSUGR3NlRybytnRXl2T3I4TENKaithZ2s0RVhUWVVOUTJ4ZEJGdC9Xbjh1V01ReisyTElwRWQvU1lQUTg3VytpQWlvck1NYng4bG11YjZqelRmaUFuOHdqdkxtY0JIbTdkZ1NkVkJpRkd2NTdNQmNEa1RtT1ZNWUduVkFYeTBaUXVlN1oyUEgzUmVnWXhtNnErVmhhWDhuamFiMzFUeSsvMVg2TXZSYVBSWFU1a0xUYzZFNnlQZ3dGM1hOT09hMXRCeC83cHFzMWpnQ2xnd0srREFzdFlRN2xyYWpGL3RpT0N4TFYzSUZFejFkMmRsZlJBUjBkbUh0NDhTVFhPYUVCODB1OCtLNm5aODkrS25jRTNWZ2VNYXdyRTRsU0xlMWZBNnZ2T21wOURxSGpDWEg4UUh6T1kzMWZSYlIzTzUzUDU4UHI5enF2T2hpWnRJZmF3OHZ3cVAzcjRBUzhkb0NNZml0Q3E0ZFdFOXZuZjdSV2dOdThmZm9UeS9zN0EraUlqbzdNUGJSNG1tc2JkKzR6VlB6cDZOWWZqaW5pSExxdmJqaTNOL2I2Z1pITXRnd1luVk8yOUNaeVpvZEplQ0krOE0vZmErUzFJVG1wRE9XbE45KytoRTZtUDVuQ3A4NmUxekp2dy96OEZNRWZjOHRST2RNY09IeXZvZ0lxSlRqbGNLaWFheHJDT3pCQ1orNFcxeHhmRzVPUnNtM0JBQ1FNQ1d4YjllOEQrd0tZWnZrN1BsYkprVHZVdVBwckh0MjdjTC9RZFQ4SDFDMC9WUjVjTG5iMmlkMUwrbUJseFdmUDF2NXNKbU1Ud0s2NE9JaUU0NU5vVkUwNW1HcFdiQzcycjVrNWxtN29RYW5RbThzKzR2aHVNbHdLY3MwdWxuc2o3K2NXbXptV2J1aEJxRFR0eHlTYjNoZU5ZSEVSR2RhbXdLaWFZem9jd3pHdHJxanVMS1lFZkZwbjdQckZlaEdMemlLSVM0c0dJVEV4bGxwajdDYml4dUNWUnM2dHN2YTRBaWpEV1lyQThpSWpyVitQUlJvbWxNQUhPTnhpNEpIYWpvM0FGYkZndDhQWGg5cU1GSStOemxhN2RxQUdUcEIyWExsVmgzZEwyRUxOMGZXeFlySkNDUHJoT2x1Qk9OZVhSNzJYcFpHcWUwYmlSR1h5ZVB6MGNJQ1NuTGNwS3l0TE1VbythUlVrb2h4REg3UzJCNG5UNEdBQ2tnQmFRRUZBbElLVXYzQWd1SjRUZ2hwQ3p0TDBhT1IwZ3BoK2NXK3B4U1NpbVVVcHdjeVdVNGRIajk4SGlRQXBDeWxEc2dodGNOajFBNnp1RmNodVAwWTVjU1VwRkNTcW1KOG55a0ZGQ2tKcVFVK2ptV1VncWhTSzAwdjM2T2haQlNLNDJoLzdrSmllRjlvWXpNSXlTa0pxVWNQcmJTTVEzdlpMZytycGtkTWhwcVNNQmx4WUlHTDE3dkhqSVNiamhQSWlLaWlXQlRTRFN0eVZxamtZdUNYUldmZlZHd3kyaFRXSXZoQjErZCtvZGZqVG1EUE9uSDhjTEhIRmdldHpER09Ib2ZkZXdZSXgvTGRoVmpYRlVTWTR4eGRBUzlKeXJmWWRUNFpYa2NONmNReDM2M2RLUzFQVHEydnBNcy8xQmFvWGVZNVJISG5JblNPRktNem1lNCt4eWR0NFRFNkZNZ1pTbkg4cWtGSU1xT1g4OWw1UHdKV2JaYVJtRFFaYzErbzZHR1hkYnNOOW9VR3E1aklpS2lpZUR0bzBUVG05ZG9ZSTA5V2ZISlRZeHBPRStpQ2pKZUgxNTd4U2MzTVNicmc0aUlUaWsyaFVUVG04dG9ZTFU5WGZISnd6YkRZNXA3ZVJ2UjVFbVlxUStQNFllVUdoYjJHRzRLV1I5RVJIUktzU2trbXQ0eVJnTUxtcVhpa3hlazRURXIzNUVTamM5NGZhZ1RmMDNMaWNmVWpJYXlQb2lJNkpSaVUwZzB2Um0rZnpPYXIvekZpQUhEWTRySzM3dEtkSElTWnVvalZhaDRBZ1BHeDJSOUVCSFJLY1dta0doYUU0WWZwSEVrVi9rSGFYUm5EWTRwdEw2S1QwNDBMdVAxMFozSVZYejI3a0hEWXhyT2s0aUlhQ0xZRkJKTll4TFlhelIyUzZ5NTR2TnZqUnNiVTBqc0JWQUVvQUxRU2orVnYxK1A2Q2hwcWo0T3hDdWV3SmFEaHNjMG5DY1JFZEZFOEpVVVJOT1lBcm5iYUdmMVl1eGMzSFBlaTRaZk9EK2Vqa3dJaHpKQlE3R2F4SzVOOXk1KzE1Z2JwUlQ0OHZCTEIyNmQvNlRvMjFramhocDhJbnZFSlFDZ3Vjb3VNcjdESWhkemlMekhMcW9UTmdFQWVYZFVGSkkyVVhSWmhjOWhGUUJRVEZ0RTBaRVVhdFlpM0hhTEFBQTFheEdxWFJHcUxTTmN1ZEk2bXlMVXZDSTBhMVk0Q29yUXJJb0FBSzIwYkxma2hGWW9yYk1xUWlzcXdtNFJRaXZtaDlkWkZLRlpoTEFWRlNFdHcrOUMwSW9GSVMxQ1dFdnJOS1V3L0VZSlZSRldSUWlwQ3FHVllxVmFIRjVYV2c4QW1pS0VWU3NlczA0cVFsZ1VJYVNtQ2xsNjU0TFVoTEFvRUZKVmgyTkxiMGkzYUVKSVVZcFZjT3k2MGhnQVlCRkNTQTFqckJOQ0toQlNDR0hSdE5MOEdGNHZoRURwclJhSzBJYkhsQkQ2ZXlBVURVSUtUVWdwUk9sOUVWQ0VFRkpxUWdvSWFFSW9Rbi9EaGhBb2phR1V4cFJDQ0pUR1VHVHBPTVh3K0ZKcVIvZlZoc2VYVWdnOWorSC9oaUNrZ0ZDa0VCTGF5QXNzRk1CajlMLzJGL2JIc0dwNXMrRVh6bytuSTViRm9haXhyelJLS1hkWFpGSWlJcUlUWUZOSU5JMEppYzNTNE8rd2ZYa1BudW1aajNmVXYxR1J1Yi9mZVFYazJDOEZQSjZDelNmY2R2U0Y3WGh5ak0yVnlaWm1vcFVQYnIzQmNIMGs4M2o2OVFodXZxU3VJbk0vK3NkTzQvLzhjckw2SUNJaXFnRGVQa28wamRrS3poY0FHSDZheFE4UFg0Nit2R2ZTODI2Tk4rT0Y2TGxHd3d2T25PdkZTVTlLWkpMWit2akIxaTcwSmZPVG5uZkx3VGcydDhlTWhyTStpSWpvbEdOVFNEU04vZmErUzFJUStMWFIrRVRSaVUvdHVoR0pvbVBDYys1SjFlQXIrNjR6ZnBVUWVQYTM5MTJTbXZDRVJCTmt1ajZ5Ulh6eWwzdVF5QlluUE9lZVNBci8vSnQyTXpkcHN6NklpT2lVWTFOSU5NMHBVdjdRVFB5aFRCQ3Ivbkl6OXFiQ3B1ZmFNREFIbjl4NUk5S3E4UmQ5SzVEL3gvUkVSQlZpdWo2aUdkejl4RTdzalpqdjAvNndkd0FmWDc4YjZieHFlQi9XQnhFUm5RNXNDb21tdVhCRHg3TUFYak96VDJjMmdGVnZ2QU9QSEZ5Q1NNNDdidnl1WkMwK3YrZHQrSmQ5MXlLbDJzMU05V29wUDZJcE1hSDZpR2R4OTVNNzhmQ21Ea1NHeHIrZGRGZHZDcDk3ZGgrKytwdDJwRXcwaEdCOUVCSFJhVktaeDZnUjBSbHQ1YnB0eXpVcE4wNWtYNnZRTU4vYmkwdjkzV2gwRFNKa3phSWdGY1NMVHJTbHduZzFNUXNIMHlFenQ0dU9rRklzMzNUdmxac21raGRScFV5cVBoU0IrZlZlTER6SGo4YWdBeUdYRFFWTklwNHBvSzB2alZjT0ozQndJRE9oWi9xeVBvaUk2SFJoVTBnMFF5eGJ1KzBwQVhuTFZPZFI1cW5uMXl5K2RhcVRJQUpZSDBSRU5MUHg5bEdpbVVLUjl3RVltdW8wU2hKU3dhZW1PZ21pRWF3UElpS2F3ZGdVRXMwUW0xWXRQZ0RJbXdCTS9wbjZrNU1UbW5iVGNENUVad2JXQnhFUnpXUnNDb2xta09mWFhQV2NGT0oyQU5vVXBhQkpJZDY3OFdOWGI1eWkrWWxPaVBWQlJFUXpGWnRDb2hsbTArb3IxMHNoN3dRdzhaZXRUVXhSQ25ubnB0Vlhyai9OOHhJWnh2b2dJcUtaaUErYUlacWhWajc0cDhXYVVINEs0THpUTU4xK1RTaTNiMTU5eGJiVE1CZlJwTEUraUlob0p1R1ZRcUlaNnJsN3I5NXFjMW9XQXZqSktaN3FKMWtoRi9JWFhqcWJzRDZJaUdnbTRaVkNJc0xLaDE1YW9tcmFmUUs0cVVKRFNnZzhMYVg0eHFZMVYvNnhRbU1TVFFuV0J4RVJUWGRzQ29sb3hJcUhYcjRRcW5xdkZMZ1JRT01FaHVnU0VzL0NZbmx3NDZyTGQxYzZQNktweFBvZ0lxTHBpazBoRVIxUFNyRnk3Y3R6TmNpM1FHQXBJR2NCcUNuOUJBSEVBZlFOLzRodVNHeFdJUDd3M0pyTDkwSUlPWldwRTUxeXJBOGlJcHBtMkJRUzBiaVdyOTE2MGw5a24xK3ptSCtYRUJFUkVaMmwrS0FaSWlJaUlpS2lHWXhOSVJFUkVSRVIwUXpHcHBDSWlJaUlpR2dHWTFOSVJFUkVSRVEwZzdFcEpDSWlJaUlpbXNIWUZCSVJFUkVSRWMxZ2JBcUppSWlJaUlobU1EYUZSRVJFUkVSRU14aWJRaUlpSWlJaW9obU1UU0VSRVJFUkVkRU14cWFRaUlpSWlJaG9CbU5UU0VSRVJFUkVOSU94S1NRaUlpSWlJcHJCMkJRU0VSRVJFUkhOWUd3S2lZaUlpSWlJWmpBMmhVUkVSRVJFUkRNWW0wSWlJaUlpSXFJWmpFMGhFUkVSRVJIUkRNYW1rSWlJaUlpSWFBWmpVMGhFUkVSRVJEU0RzU2trSWlJaUlpS2F3ZGdVRWhFUkVSRVJ6V0RXcVU2QVRwOUZpeFpKZlhuNzl1MHVBTm14MWsxRmJ1TnBhbXI2Wm5WMTlUOE1EQXc4MXRuWnVXcXE4eUVpSWlJaW1pN1lGSjU1UEhWMWRYY0VBb0ZiWEM3WEFvdkZFdEEwTFZzb0ZMclM2ZlMyQXdjTy9OMVVKMWdwTHBlck1aUEpkQm1KcmE2dXZsTlJGSGM0SFA1SVoyZm5hZ0J5M0oySWlJaUlpR2hjdkgzMERPSnl1YTVlc0dEQnJzYkd4Z2U5WHU5U2k4VVNBcUFvaXVKMk9Cem5oMEtoOTAxMWpoV2dORFEwZk9YQ0N5L2NQbS9ldk1OR2QrcnY3MzlFMDdSVVgxL2Z0OENHa0lpSWlJaW9ZbmlsOEF6aGRydXZtRHQzN3U4VlJYRURRS0ZRNklySDQwOW1zOWtEaXFLNFBSN1BaWDYvLzYrbk9zOEtzRGMwTkh6ZTdFNkhEeC8rOU9IRGh6OTlLaElpSWlJaUlwckoyQlNlR1J6bm5YZmV6L1NHTUI2UC8yei8vdjBmQnBBWkZWZC8rbE1qSWlJaUlxTHBqRTNoR1NBY0RyL2Y0WERNQm9CTUpyTmovLzc5SHdDUUh5TzBaL1FLbjgrM3BLYW01bDZQeDdQRWFyV0dWVlZOcE5QcGx5S1J5TU9KUk9MWGs4bkw1L010cWEydC9hekg0N25hWXJGNDh2bjh3VmdzOWtSM2QvZlhBYVJIeHpzY2pybDFkWFdmOFBsODE5bnQ5a1lBeU9WeSs3dTd1ejhUajhlZktYK29qVTVmdDMzN2RuR3lYQXc4Sk1jZERvZi9WMjF0N1dxSHczRitvVkRvN3V2ciszWnZiKysvQWZBMU5UVjlPUmdNdnN0cXRkYm04L2xEdmIyOS85N2YzLy9kOGpuY2J2ZWk2dXJxTzN3KzMzS0h3OUdxYVZvK2s4bTgzTjNkL2RWa01ybGhkRTZoVU9qMm1wcWExVzYzKzAxU3l1TFEwTkFmRGg4K2ZQK0NCUXQybGVWMXpIR1pPYWNlaitjdERRME45N3JkN3NVV2l5V2txbW84bTgzdTZPenMvRXdtazlsMnN2TkZSRVJFUkdRVW04SXpRREFZdkVWZmprUWkvNEd4RzhMajFOYldmdUtjYzg3NUJvQ1J4c05xdFZiNy9mNjMrZjMrdDBVaWtRY21lc3RsT0J6K1NITno4N2RROXIxVGg4TnhRWDE5L1JlOFh1LzFlL2Z1WFFFZ3AyK3JxcXE2dGFtcDZiOHNGb3V6ZkJ5bjB6blA3WFl2aXNmanowd2tENk5hV2xvZXFhNnUvcEQrMlc2M3R6UTJObjdOWXJFNEE0SEFUUzZYNjlLeTR6aS91Ym41TzRWQ0lUbzRPUGlVdnI2MXRmWFhOcHR0NUdxc3hXSnhlTDNlbGVlZmYvNnlmZnYyWFpkTUpqZnEyeG9iRy8rMXJxN3VzK1U1QklQQm16MGV6NVVueXRITU9RMkh3M2MwTnpkL0Y4ZisyWWE5WHU5S3Q5czluMDBoRVJFUkVWVUttOEl6Z012bFdxZ3ZwMUtwNTQzczQvVjZsNVUzaEFNREF6OUtwOU12dVZ5dStkWFYxWDh2aExEVzF0WitLcEZJYkRKN3hkRHRkaTlxYW1wNkdJQlNMQmI3K3ZyNnZpT2xIS3FxcXZwZlRxZnpJcS9YZTFWOWZmMmFucDZlQndEQWJyZlBiMmxwZVZ3STRRQ0FkRHI5MnVEZzRGT2FwZzE1UEo2cnBKUUZBT2pvNkxoTENHRnRhbXA2U0orcm82UGpMak81blVnb0ZIcDNiMi92MTFSVkhheXBxVmxsczlrYUFhQyt2djZMbXFabGVudDcvN1ZZTEticTZ1cldXSzNXV2dDb3FhbTVxN3dwQkNBVGljU0dWQ3IxbktxcTZhcXFxdmU2M2U3TGhCQ1crdnI2Kzl2YTJqWUN3K2UrdkNHTXgrUHJoNGFHbm5lNVhCZUZ3K0U3S25GT0d4b2F2b1RTbiszZzRPQi9KeEtKLzZjb2l0ZnI5UzdSTksxWWlYTkdSRVJFUkFTd0tUd2pXSzNXc0w2Y3pXYjdqZXhUVzF2N01aU2FocDZlbnE5M2QzZVBOQ241Zkw1OTFxeFpENVRpVnBsdENtdHJhejhoaExBQ1FIdDcrL1dwVk9vMUFJakZZdXN2dXVpaWZRQVFEQWJmb3pjdzlmWDE5K2tONGVEZzREUHQ3ZTIzQU5BYmw3VUFiQURRMzkvL2JRRE84cWF3dEc3U09qbzZWa2VqMGU4RFFES1pmR251M0xsL0tOdDJUelFhZlF3QWNybmNYMmJQbnYwMEFMamQ3Z1hsWSt6WnMrZjZmRDcvaHY1NWFHam9xWG56NWgwQ0FLL1hlN1crdnFhbTV1N3kvTXNiMjF3dXQ3T3hzZkhCMGZtWlBhZmwvMDBjUG54NFRTNlhhd09BM3Q1ZW9PenFJUkVSRVJIUlpMRXBQQU5JS1ROQ0NDOEF1TjF1ZnpxZFRvNjNqOWZyZmJPK1BEQXc4R2o1dHNIQndaL3JUYUhiN2I3Y2JENCtuMitGdm56QkJSZThPbGFNMCttY3F5LzcvZjVyOWVXZW5wNS93dEdHVUZjd200TlowV2owYVgwNW1VeStOR3JiRS9weVBCN2ZvaThMSWZ6bGNmbDhmbjlWVmRWdExwZHJzY1BoT04vcGRNN1J0eW1LNHNWd2MxdndlcjFMeXNaK3BIeU0zdDdleDhkcUNzMmUwNkdob2QvNS9mNGJBV0R1M0xrdlJLUFI3L2YxOWYwb244L3ZBbC9KUVVSRVJFUVZ4UGNVbmdIeStYeW52bXkzMnhjYjJjZGlzVlRweTdsYzdwZ0gwR1F5bVlHeXVHTWFIeVAwMnl0UFJsRVVqNzVzczlrYTlPVlVLdFZ1ZHI0S0tXK2tSemVoNWR0R3ZxK3BLTXJJRlRlNzNYN2hnZ1VMZHA5Nzdyay9yNnVyKzNnZ0VMZ0J4MStSc3dESG5wOWtNbmx3Vk14eEQrQVp2YytKbEovVHRyYTJEOFhqOGZVQXBNMW1xNnVycTd0L3dZSUZPMXRiVzM4Tm9HNjhzWWlJaUlpSWpPS1Z3alBBME5EUVJxZlRPUThBYW1wcVZzZmo4Vjlpbkt0QnFxb09XcTNXYWdCd09wMDEyV3cycFc5ek9wMGpEVWl4V093em00K21hVW1MeFJJRWdLNnVybytwcXBvZEp6NXRzVmdDQUdDMzI1dEtWN1BPS2kwdExRL1o3ZlptWVBpWWUzdDdId0dnTGxxMFNCMGRLNlhNQ3lGc0FPQnl1YW95bWN4STArbDBPc2Q4YllqWmN3cWdmLy8rL2JjNEhJNDVwYWVjZnNSbXN6VUdBb0czdDdhMmZyKzl2ZjNHaVI0ckVSRVJFVkU1Tm9WbmdHZzArdTJhbXBxUEFoQStuMjlGWTJQak43cTZ1ajRGUUN1UGN6Z2NjL1R2bHFYVDZXMSt2Lyt2QUNBVUN2M2RrU05IdnFySEJRS0I5K2pMeVdUeUJiUDVwTlBwVi9YYkhYTzVYRWZwaWxVNU84cXV4cVhUNlpkOFB0OTFBTkRZMlBpNUF3Y092Qi9ITnJWMkhMMUNON3JKcWdJUU5adGpwYm5kN212MDVkN2Uzc2NCRkh3KzN6Vmp4V2F6MlYzNmJibWhVT2lPVENielQvcTI2dXJxZThiYXgrdzVCUkFHMEovTDVkcDZlbnErRW8vSGZ6eC8vdngyQVBCNnZXOHhmNFJFUkVSRVJHTmpVM2dHU0tWU3IvZjI5djVuWFYzZEp3Q2dycTd1RTRGQTRPMkRnNE8veU9melJ5d1dTOGpyOVM3eCtYeHZlZVdWVjJ3QUVJbEVIdEtid29hR2hpL2I3Zlp6MCtuMGE2V25qK3BQd05SNmVucSthVGFmYURUNm1ON0F0TFMwL05qdjl6K2V5V1IyS0lwaWRUZ2NGd1FDZ2IvWnNXUEhCU2pkbHRuZjM3OU9id3BEb2RENzdIYjc3TUhCd1Y5cW1sYjBlcjFMMCtuMDlwNmVucStVaGkrb3FoclhyNXJObmozNzBVd204OGFSSTBlK01QRXpXQkY1QUU0QWFHMXRmU3lWU3IxUVUxT3plcXpBYURUNk03MHBySyt2Lzd6VmFtM0taRExiZlQ3Zm00UEI0SHRPc0krcGMzcnBwWmNlR2h3Yy9GVXFsWHBaQ0ZIMCtYdzM2R01WaThYdWloNDVFUkVSRWMxb2JBclBFRjFkWFo4V1F0aHFhMnRYQThQdjk5TnZLUjFMSXBING45N2UzcStWWG8yZ1ZGZFgvMzExZFhWNWlPenE2dnA0SnBQWmNvSWhUbWhnWU9CSGZyLy9obEFvOUQ2THhlSU1oOE4zbml3K0Zvdjl5dTEyNjduQTQvRmM3ZkY0UnA3V21jMW1YeXVQajhmanY5RGZLUmdNQm04T0JvTTNUM1ZUR0l2RmZoRU9oejhBQUlGQTRHOERnY0RmSmhLSloyMDIyem1qWXlPUnlNT2hVT2kyMGpzSlJUZ2MvaUNBRHdKQVBCNy92Mlh2blJ5NVdtcjJuQ3FLNGc2RlF1OE9oVUx2SHJWSjYrN3UvdHpFajVTSWlJaUk2Rmg4ME15WlF6MTgrUEE4QllITkFBQVQ2a2xFUVZTYVhidDJMUjRZR1BoQkxwZmJyMmxhUmtwWkxCYUxrV1F5dWFtcnErdVlacUNycSt2K3RyYTJ0dzhPRHY1M3NWZ2NrRklXQzRWQ2J6d2VYNzl2Mzc1bHZiMjlheWVZaXp4dzRNRDdEeDA2OU1Ga01ybFpWZFdFbEZJdEZvdjlRME5EZnpoNDhPQWRBRkxsTytpNUpCS0ozeFNMeGFpVVVsVlZOWlpJSkRZTURRMzlyanoyMEtGREg0L0g0ejlUVlhWSVNsbElwOVBiSjVobnhYUjBkS3lLUnFQL3BhcHFRbFhWd1lHQmdjZmEydHB1UDBGNGJzK2VQZGRGSXBGL3orZnpIVkxLUWo2ZlAzRGt5SkV2N04rL2YrVDFGS3FxRHBidFkrcWNSaUtSZGRsczlnMVZWYk9sUDlmdVdDejI1SzVkdTY2SnhXSS9PMFduZ1lpSWlJaG1JTDd2aktpQy9INy8yK2JNbWZNL0FKQk9wMS9ldlh2M0ZWT2RVeVVzWDd2MXBBOCtlbjdOWXY1ZFFrUkVSSFNXNHBWQ0l2TmNEb2VqZFl6MVZZMk5qZittZjRqSDQ4K2V4cHlJaUlpSWlDYUUzeWtrTWk4d2YvNzgzVU5EUTc5THBWSXZGb3ZGUWJ2ZGZsNVZWZFg3YkRaYkhRQVVDb1dlbnA2ZWg2WTZVU0lpSWlLaThiQXBKSm9BSVlUVjcvZi9sZjRFMkhLRlFxR3J2YjM5SnB3QnI5b2dJaUlpSWhvUG0wSWk4d2I3K3ZxKzVmUDVyclhiN1MxQ0NMdXFxdkZzTnJzemtVZzgyOVBUOHgwQWcrT09Ra1JFUkVSMEJtQlRTR1JlcHJPejgrNnBUb0tJaUlpSXFCTDRvQmtpSWlJaUlxSVpqRTBoRVJFUkVSSFJETWJiUjRuTWNTNWF0Q2lqZjlpK2ZUdmZ6MGRFUkVSRVp6VmVLU1FpSWlJaUlwckIyQlFTRVJFUkVSSE5ZR3dLaVlpSWlJaUlaakEyaFVSRVJFUkVSRFBZekgzUWpKUmkyYnF0Y3lERXRZckVVaWxFSTZTc0JWQUxJQWdnRGlBQ0lTSkN5aTVOWURPazNMQnA5ZUkyQ0NHbk52bkp1K2lpaS9ZNkhJN3pBV0RQbmoyWHBGS3Axd0VnRUFpOHE3VzE5VWtBU0tWU3orL1pzMmRGYVJmbndvVUxoNFFRMWtRaThkdTJ0clliOUxGOFB0K1MydHJhejNvOG5xc3RGb3Nubjg4ZmpNVmlUM1IzZDM4ZFFIcThYQll0V2pSeVByZHYzKzZ0cTZ0YkhRNkgvOTV1dHpmbDgvbk92cjYrLzR4RUl0OGF2Wi9aZWMzR1YxVlYzVnBUVTNPdnkrVzZSRXFwSnBQSmpaMmRuWjhaNzNpbWhlUHJZK1BKNm1QWnVxMGZtVTcxUVVSRVJEU1R6TGduSjY1ODhLVUxKTFNQU1lHL0JuRE9CSVk0TENSK0xhQjg4N2w3cjloVDZmeE9sNmFtcG0vVjFOVGNCUUFIRHg3OCsyZzArbGhwL2NNMU5UVjNBNENtYWFsWFgzMDFBRUIxdVZ4WHpwczNieXNBSEQ1OCtKT1JTT1EvQUNBY0RuK2t1Ym41V3hqanFuTXltZHl5ZCsvZUZRQnlKOHVsdkNtTXhXSS9Eb1ZDN3hzZGMrREFnZmZHWXJHZjZwL056bXMyZnRhc1dmOWNYMS8vaGRHeHVWenVvTVBoT0ZmL1BOMmVQc3I2SUNJaUlwcDVac3p0b3l2V2JibHErYnF0djlDRXRrc0tmQVFUKzRVWEFNNlJBaC9SaExacitkcXQ2MWVzMjNKVkpmTThYWWFHaG42dkwzczhuc3YxWlovUHQwSmZWaFRGNDNhNzMxU0tXYVN2VDZWU3Z3TUF0OXU5cUttcDZXRUFTckZZN0R0eTVNaFh1N3U3UDUzTlp0OEFBSy9YZTFWOWZmMGFNM241L2Y1YklwSElBMTFkWFo4dEZBcTkrdnFhbXBxUDZzdG01elViNy9QNXJxbXZyLys4L2prZWp6L1YyZG01cHIrLy8xR0h3OUZzNW5qT0Zxd1BJaUlpb3BscjJ0OCt1bmpkRnI5VGlvZWx4UHNyUExRQWNMT1U0dWJsYTdjK1hzd1c3bjd4MDljTVZYaU9VeVllajI4QW9BRlF5cHJDR3FmVE9iOVFLSFJacmRZYUlZVGQ2L1ZlblU2blgzRzczUXNCb0ZBbzlLWlNxUjBBVUZ0Yit3a2hoQlVBMnR2YnIwK2xVcThCUUN3V1czL1JSUmZ0QTRCZ01QaWVucDZlQjR6bTFkblplVTgwR3YwK0FHUXltUjF6NXN4NUZnQmNMdGViOUJpejg1cU5ENGZEcTFDNml0N1gxL2UvT3pzNy8xR2ZPNVBKN0docWFscHI5SGpPZEt3UElpSWlJcHJXVGVIU2RTOWRxVWp0cHdCbW4rS3AzbTkxMnQ2OGROMUw3OTI4K29wdHAzaXVTb21uMCtrL3U5M3VLMG9ObHkwUUNDd0hJREtaekE2YnpkYm9jcmt1ZHJsY1Z3UDRsdDRVSnBQSjN3T1F3TEZYRlMrNDRJSlh4NXJFNlhUT05aTlVOQnBkcnk4bkVvay82c3NXaXlXZ0w1dWQxMnk4MSt0ZG9pLzM5dlkrWEI3WDE5ZjNvK25TRkxJK2lJaUlpQWlZeHJlUExsdTM1Y09LMUY3RXFmK0ZWOWVxU08zRlpldTJmUGcwelRkcCtpMmtRZ2lIMisyKzJPLzNyd0NBWkRMNVhES1pmQUVBdkY3djFRQ3NEb2ZqWWdCSUpCSy8wL2UzV3EyMTQ4MmhLSXJIWkZxWkV5eVBmSGZQN0x5VGljL244NGRPa3Q5WmkvVkJSRVJFUkxwcGVhVncyYnB0N3hSU2ZnK252K20xQ2ltK3QzenQxdGp6YXhiLzRqVFBiZHJnNE9EdjYrcnFQZ3NBYnJmN2N2MktXaUtSMk9Cd09PYlUxTlRjNVhBNFdqMGV6M0tMeGVJRWdIUTZQZkpkUkUzVGtoYUxKUWdBWFYxZEgxTlZOWHM2OGpZN3I5bDRLV1ZPQ0dFREFKZkxWWjNKWkZMNk5xZlQyVEQ1STVoYXJBOGlJaUlpS2pmdG1zS1Y2N1l0MTZUOENhYnVLcWdDNEtmTEh0ejIxazMzWHJscGluSXdKSmxNdnFocFdrWlJGSmZQNTN1TDArbWNyNnBxUEoxT2J3ZlFyY2ZWMXRiZUNRRFpiSFpuSnBQcDB0ZW4wK2xYOVVZeWw4dDF4T1B4OWFPbXNBTW9WRHB2cy9PYWpjOWtNanM5SHMrVkFCQUlCRDZZeVdUK1dkOVdVMU96cXBMSGNycXhQb2lJaUlob3RHblZGSzc0NXAvTzFhUjhCb0JqaWxOeENDR2Z1ZmJoRnkvWmNNK1MwYmNmbmtseXlXVHlCYi9mZjczZjc3OGVnRWdtazg4RDBOTHBkSGN1bDJ0M09CeXRQcC92T3VEWVcwY0JJQnFOUHFZM1d5MHRMVC8yKy8yUFp6S1pIWXFpV0IwT3h3V0JRT0J2ZHV6WWNRR0FaQ1dUTmp1djJmaFlMUFp6dlNtY05XdldGeDBPUjBzNm5YN1Y2L1V1Q1lWQzc2N2tzWnhPckE4aUlpSWlHc3UwYWdxbFJYa0FFdjZwenFNa29LcldCd0NjMFUxRU1wbjh2ZC92djk1aXNZU0E0VnRIeTdadGNqZ2NyVmFydGJxMDdaaW1jR0JnNEVkK3YvK0dVQ2owUG92RjRneUh3M2VlanB6TnptczJQaEtKUEJJS2hkNWRhZ3lWNnVycUQxZFhWd01BVXFuVTh4NlBaM25sanViMFlYMFFFUkVSMFZpbXpZTm1WcTdidGh3U3QwNTFIcVBjdHV6QmJjdW1Pb21UU1NRU3Z5Ly9uTWxreXB2QzUvVmxLV1Voa1VnOGoyUEpBd2NPdlAvUW9VTWZUQ2FUbTFWVlRVZ3AxV0t4MkQ4ME5QU0hnd2NQM2dFZ2hjb3pPNi9aK055ZVBYdXVpMFFpLzU3UDV6dWtsSVY4UHQvUjA5UHo5VDE3OXR4OENvN25sR045RUJFUkVkR0ppUEZEem55M1B2R0VKWEtrNVdVQWwwNWsveWJuSUpaWHQyTmhvQnZuT09NSVdyTW9RaUNXZDZNOVhZMC9EelppNDBBckVrWG5SSVovcGJiaDBCVlAzbmFiT3BHZGlTWnIwdlVSZEdMRitWVlkyT1JIVTlDSm9NdUdvcVlobGk2aXJUK05QM2NNNHJsOVVTU3l4WWtNei9vZ0lpSWltbUxUb2lsY3VYYkxUUnJFTDgzdU44dVp3RWVidDJCSjFVR0k0VmZ2blZCV3MrTFozdm40UWVjVnlHam03cnBWSU4veDNKcXJuamFiSDFFbFRMZytBZzdjZFUwenJta05qZnNYUmJhbzRWYzdJbmhzU3hjeUJYUDlIZXVEaUlpSWFHcE5pOXRITlNFK2FIYWZGZFh0K083RlQrR2FxZ1BqTm9RQTRGU0tlRmZENi9qT201NUNxM3ZBWEg0UUh6Q2JIMUdsVEtRK1ZwNWZoVWR2WDRDbEJocENBSEJhRmR5NnNCN2Z1LzBpdEliZDV2SmpmUkFSRVJGTnFiUCtTdUZidi9HYUoyZlB4Z0RZak82enJHby92amozOTRhYXdiRU1GcHhZdmZNbWRHYUNSbmNwT1BMTzBHL3Z1K1JVZkwrTzZJUW1VaC9MNTFUaFMyK2ZNK0cvSEFZelJkenoxRTUweGd5L3RwTDFRVVJFUkRTRnp2b3JoVmxIWmdsTS9NTGI0b3JqYzNNMlRMZ2hCSUNBTFl0L3ZlQi9ZRk1NM3labnk5a3liNTd3aEVRVFpMbytxbHo0L0EydGsvclhvb0RMaXEvL3pWellMSVpIWVgwUUVSRVJUYUd6dmltRWhxVm13dTlxK1pPWlp1NkVHcDBKdkxQdUw0YmpKY0NuTE5McFo3SSsvbkZwczVsbTdvUWFnMDdjY2ttOTRYaldCeEVSRWRIVU9mdWJRcUhNTXhyYTZvN2l5bUJIeGFaK3o2eFhvUmk4NGlpRXVMQmlFeE1aWmFZK3dtNHNiZ2xVYk9yYkwydUFJb3cxbUt3UElpSWlvcWx6MXIrOFhnQnpqY1l1Q1IybzZOd0JXeFlMZkQxNGZhakJTUGpjNVd1M2FnQms2UWRseTVWWWQzUzloQ3pkSDFzV0t5UWdqNjRUcGJnVGpYbDBlOWw2V1JxbnRHNGtSbDhuajg5SENBa3B5M0tTc3JTekZLUG1rVkpLSWNReCswdGdlSjArQmdBcElBV2tCQlFKU0NsTDl3SUxpZUU0SWFRczdTOUdqa2RJS1lmbkZ2cWNVa29wbEZLY0hNbGxPSFI0L2ZCNGtBS1FzcFE3SUliWERZOVFPczdoWEliajlHT1hFbEtSUWtxcGlmSjhwQlJRcENha0ZQbzVsbElLb1VpdE5MOStqb1dRVWl1Tm9mKzVDWW5oZmFHTXpDTWtwQ2FsSEQ2MjBqRU43MlM0UHE2WkhUSWFha2pBWmNXQ0JpOWU3eDR5RW00NFR5SWlJaUtxckxPK0tRUmtyZEhJUmNHdWlzKytLTmhsdENtc3hmQ0RmVTc5dzMzR25FR2U5T040NFdNT0xJOWJHR01jdlk4NmRveVJqMlc3aWpHdUtva3h4amc2Z3Q0VGxlOHdhdnl5UEk2YlU0aGp2MXM2MHRvZUhWdmZTWlovS0szUU84enlpR1BPUkdrY0tVYm5NOXg5anM1YlFtTDBLWkN5bEdQNTFBSVFaY2V2NXpKeS9vUXNXeTBqTU9peVpyL1JVTU11YS9ZYmJRb04xekVSRVJFUlZkYlpmL3NvNERVYVdHTlBWbnh5RTJNYXpwT29nb3pYaDlkZThjbE5qTW42SUNJaUlwb2kwNkVwZEJrTnJMYW5LejU1MkdaNFRITXZieU9hUEFrejllRXgvSkJTdzhJZXcwMGg2NE9JaUlob2lreUhwakJqTkxDZ1dTbytlVUVhSHJQeUhTblIrSXpYaHpyeDE3U2NlRXpOYUNqcmc0aUlpR2lLVEllbTBQRDltOUY4NVM5R0RCZ2VVMVQrM2xXaWs1TXdVeCtwUXNVVEdEQStKdXVEaUlpSWFJcE1nNlpRR0g2UXhwRmM1UitrMFowMU9LYlEraW8rT2RHNGpOZEhkeUpYOGRtN0J3MlBhVGhQSWlJaUlxcXNzNzRwbE1CZW83RmJZczBWbjM5cjNOaVlRbUl2Z0NJQUZZQlcrcW44L1hwRVIwbFQ5WEVnWHZFRXRodzBQS2JoUEltSWlJaW9zczc2VjFJb2tMdU5kbFl2eHM3RlBlZTlhUGlGOCtQcHlJUndLQk0wRkt0SjdOcDA3K0ozamJsUlNvRXZENzkwNE5iNVQ0cStuVFZpcU1FbnNrZGNBZ0NhcSt3aTR6c3NjakdIeUh2c29qcGhFd0NRZDBkRklXa1RSWmRWK0J4V0FRREZ0RVVVSFVtaFppM0NiYmNJQUZDekZxSGFGYUhhTXNLVks2MnpLVUxOSzBLelpvV2pvQWpOcWdnQTBFckxka3RPYUlYU09xc2l0S0lpN0JZaHRHSitlSjFGRVpwRkNGdFJFZEl5L0M0RXJWZ1EwaUtFdGJST1V3ckRiNVJRRldGVmhKQ3FFRm9wVnFyRjRYV2w5UUNnS1VKWXRlSXg2NlFpaEVVUlFtcXFrS1YzTGtoTkNJc0NJVlYxT0xiMGhuU0xKb1FVcFZnRng2NHJqUUVBRmlHRTFEREdPaUdrQWlHRkVCWk5LODJQNGZWQ0NKVGVhcUVJYlhoTUNhRy9CMExSSUtUUWhKUkNsTjRYQVVVSUlhVW1wSUNBSm9RaTlEZHNDSUhTR0VwcFRDbUVRR2tNUlphT1V3eVBMNlYyZEY5dGVId3BoZER6R1A1dkNFSUtDRVVLSWFHTnZNQkNBVHhHLzJ0L1lYOE1xNVkzRzM3aC9IZzZZbGtjaWhyN1NxT1VjbmRGSmlVaUlpSWkwODc2cGxCSWJKWUdmNGZ0eTN2d1RNOTh2S1ArallyTS9mM09LeURIZmluZzhSUnNQdUcyb3k5c3g1TmpiSzVNdGpRVHJYeHc2dzJHNnlPWng5T3ZSM0R6SlhVVm1mdlJQM1lhLytlWGs5VUhFUkVSRVoxU1ovM3RvN2FDOHdVQWhwOW04Y1BEbDZNdjc1bjB2RnZqelhnaGVxN1I4SUl6NTNweDBwTVNtV1MyUG42d3RRdDl5ZnlrNTkxeU1JN043VEdqNGF3UElpSWlvaWwwMWplRnY3M3ZraFFFZm0wMFBsRjA0bE83YmtTaTZKanduSHRTTmZqS3Z1dU1YeVVFbnYzdGZaZWtKandoMFFTWnJvOXNFWi84NVI0a3NzVUp6N2tua3NJLy82YmR6RTNhckE4aUlpS2lLWFRXTjRVQW9FajVRelB4aHpKQnJQckx6ZGliQ3B1ZWE4UEFISHh5NTQxSXE4WmY5SzFBL2gvVEV4RlZpT242aUdadzl4TTdzVGRpdmsvN3c5NEJmSHo5YnFUenF1RjlXQjlFUkVSRVUydGFOSVhoaG81bkFieG1acC9PYkFDcjNuZ0hIam00QkpHY2Q5ejRYY2xhZkg3UDIvQXYrNjVGU3JXYm1lclZVbjVFVTJKQzlSSFA0dTRuZCtMaFRSMklESTEvTyttdTNoUSs5K3crZlBVMzdVaVphQWpCK2lBaUlpS2FjcFY1ek9BWllPVzZiY3MxS1RkT1pGK3IwRERmMjR0TC9kMW9kQTBpWk0yaUlCWEVpMDYwcGNKNE5URUxCOU1oTTdlTGpwQlNMTjkwNzVXYkpwSVhVYVZNcWo0VWdmbjFYaXc4eDQvR29BTWhsdzBGVFNLZUthQ3RMNDFYRGlkd2NDQXpvV2Y2c2o2SWlJaUlwdDYwYVFvQllObmFiVThKeUZ1bU9vOHlUejIvWnZHdFU1MEVFY0Q2SUNJaUlxS3hUWXZiUjBjbzhqNEFRMU9kUmtsQ0t2alVWQ2RCTklMMVFVUkVSRVJqbUZaTjRhWlZpdzhBOGlZQWszK20vdVRraEtiZE5Kd1AwWm1COVVGRVJFUkVZNWxXVFNFQVBML21xdWVrRUxjRDBLWW9CVTBLOGQ2Tkg3dDY0eFROVDNSQ3JBOGlJaUlpR20zYU5ZVUFzR24xbGV1bGtIY0NtUGpMMWlhbUtJVzhjOVBxSzllZjVubUpER045RUJFUkVWRzVhZldnbWRGV1B2aW54WnBRZmdyZ3ZOTXczWDVOS0xkdlhuM0Z0dE13RjlHa3NUNklpSWlJQ0ppbVZ3cDF6OTE3OVZhYjA3SVF3RTlPOFZRL3lRcTVrTC93MHRtRTlVRkVSRVJFd0RTL1VsaHU1VU12TFZFMTdUNEIzRlNoSVNVRW5wWlNmR1BUbWl2L1dLRXhpYVlFNjRPSWlJaG81cG94VGFGdXhVTXZYd2hWdlZjSzNBaWdjUUpEZEFtSloyR3hQTGh4MWVXN0s1MGYwVlJpZlJBUkVSSE5QRE91S1J3aHBWaTU5dVc1R3VSYklMQVVrTE1BMUpSK2dnRGlBUHFHZjBRM0pEWXJFSDk0YnMzbGV5R0VuTXJVaVU0NTFnY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ZEdJL3cvanF5OGJQbW4rbndBQUFBQkpSVTVFcmtKZ2dnPT0iLAogICAiVGhlbWUiIDogIiIsCiAgICJUeXBlIiA6ICJmbG93IiwKICAgIlZlcnNpb24iIDogIjExIgp9Cg=="/>
    </extobj>
    <extobj name="ECB019B1-382A-4266-B25C-5B523AA43C14-8">
      <extobjdata type="ECB019B1-382A-4266-B25C-5B523AA43C14" data="ewogICAiRmlsZUlkIiA6ICIxMjQwNDEyNjUzNzIiLAogICAiR3JvdXBJZCIgOiAiNzg2NTI2NzEzIiwKICAgIkltYWdlIiA6ICJpVkJPUncwS0dnb0FBQUFOU1VoRVVnQUFBNFVBQUFHNUNBWUFBQUE1OTVGZkFBQUFDWEJJV1hNQUFBc1RBQUFMRXdFQW1wd1lBQUFnQUVsRVFWUjRuT3pkZTN4a1pYMzQ4ZStaUythU3pDMXpTYkxaSk1zRzlzS2xRQ29YdThCQ0ZiV1ZGbEVSMGRwNm8wZ0ZGcldJcVB5c3hRb0ZYMFVXOElLQXRxQW9VSlFLMnRyS1pRRmxBU1BMQXNzdTdDV1ozR2FTekNXWnpIM20rZjJ4T1dFMm04M081SjZkei92MWlqNXp6dk04MysvTTY1d1g4OTNuekRra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CQVJFUmI3QVFBQUFBQUxFMGRIUjFLYjNkMmR0cEVKTDJJNldDZW1CWTdBUUFBQU9BSVovUjZ2WC9qOFhndXR0bHNKNWxNSnErSUZQTDUvR0F5bVh5NXY3Ly9uNUxKNUF0ekVjaG1zelduVXFuZWhSNkw1WTJpRUFBQUFKZy9yalZyMWp4YVYxZDN4cVR0SnJQWnZOTGxjcTJNeCtPL25HVlJhR2hxYXZxNnkrVjZyOTF1UDdtenM3T1Nxd0ZuTXhaSENJcENBQUFBWUo2MHRMUjhVeThJOC9uOGNEUWF2VGVkVHU4MkdvMjJtcHFhWTkxdTkzbHpFS2FtcWFucHE0c3dGa2NJaWtJQUFBQmdubmc4bmcvcTdUMTc5cHlkU0NSZUtkM2YzZDF0dFZxdERRdWZHZkFXaWtJQUFBQmduaGlOUnJmZUxoYUwxaW02cE5QcGROZmtqUTZIWTBNZ0VMaTJ0cmIyN1VhanNUYWJ6ZTZMUnFNUDlQWDEzU2dpU2IxZjZZMWdKbTg3M0tXZ014aHJiR2hvdU5idjkxOWlOcHViczluc3ZsQW9kUFBRME5CZE04MGZTNE5oc1JNQUFBQUFqbFRKWlBJUGV2dm9vNC8rdGMvbnUxUkVMTk9OOGZsOGx4NXp6REZiWEM3WGUwMG1VNzJtYVJhTHhiSzJzYkh4dWpWcjF2ejJjT1BueTZwVnErNXNibTcrWmsxTnpWR2FwdFZZTEpZMXJhMnRQNml2cjc5d09lU1BRek11ZGdJQUFBREFrU3FUeWV5dXI2Ly9HMDNUREFhRHdlNXl1Yzd6Ky8yWEdvMUd4K2pvNkRZUlNaWDJ0OXZ0SGF0WHIvNjVwbW5HZkQ0L0dBcUZiaGtkSFgzTWJEYXZNSmxNZ1pxYW1wVktxZEZFSXZHc2lFZ3Vsd3VOakl6OGo4dmwra3Q5anU3dTdzdmk4ZmhqeVdUeXhlbHlLMmRzVTFQVFArbjdhbXBxamhrYUdyb2xIby8vMG1xMXJqY2FqVTRSRWJQWkhCZ2VIdjdSVFBMSDBzRGRoUUFBQUlCNTVIUTYzOTNXMXZaRHM5bmNWTHE5VUNqRWdzSGdaeUtSeU0vMGJhdFdyZnB4ZlgzOVIwUkVkdTdjZWRMWTJOZzJFUkdMeFhMMGNjY2Q5NGFJU0RLWi9PUHJyNy9lVVRLVnRhT2pZNks0clBBT290T09MYjNFZE4rK2ZaK09SQ0ozaTRpNFhLNXoyOXZiZnpQK1B1TGJ0bTF6enlKL0xESitVd2dBQUFETW81R1JrZi9adm4zN01YNi8vMU9CUU9CeWk4VnlqTWorM3h1dVdyWHFmcVZVTWhxTi9sSkV4T0Z3bksyUFc3dDI3VXRUeldlMVd0Y3NTT0tUUkNLUmgvVjJQQjdmcXJmMUZVT1JwWjAvRG8zZkZBSUFBQUR6YjJ4d2NIRHpxNisrdW5iZnZuMGZ5dVZ5ZmVQYnRZYUdocS9wblV3bVUrQndFeGtNaHRwNXkzSjZwWmU2Wmt2YUU2dUxTengvSEFJcmhRQUFBTURDVVpGSTVNRjBPdjNtdW5Yck9rVkViRGJiQ2ZyT1lyR1kwTzlZMnR2Yis3bENvWkJlckVSbllybm5YNjBvQ2dFQUFJQjVzbkxseXB0NmVucXVGNUhSMHUwR2d5R250L1A1ZkZSdko1UEpsL1JMTURPWlRIY3NGbnRZRGxRaklybEoyd3FUWHRlTFNLVE1GR2N6OWlBenpCK0xqS0lRQUFBQW1DZUJRT0JxcjlkN2FUd2VmelNkVG04ckZBcGpGb3RsVlgxOS9kL3BmZUx4K0MvMWRpUVN1VWN2cXRyYTJuN3NkRHJ2VGFWUzJ3MEdnOGxpc2F4MXVWeC90WDM3OXJVaWtpZ0preXNVQ2pGOWhXNzE2dFYzcFZLcFYvdjcrNjhySThYWmpEM0lEUFBISXVQdW93QUFBTUE4bWVvQjhhVlNxZFQySFR0Mi9MbUlESTF2MG80NjZxaDdQUjdQUnc4MXByT3oweUdUaXFxMnRyWjd2Rjd2SnliMUsrdTcvblJqUy9QdjdPeTBpWWgrT2VpaDdsbzZvL3l4dUZncEJBQUFBT1pKZDNmM1o5eHU5L2sybSswRWs4blVJQ0phb1ZDSXBWS3BWMkt4Mk1PRGc0TjNpa2ltWklqYXUzZnZ4MFpHUnY3WDYvVit5bWF6bldnd0dHb0xoVUkwbFVwdEd4NGV2bDlFeGliSDZlcnErcnpSYUxRNUhJNzNHZ3dHYXlxVjJsNXVqck1aTzRVWjVROEFBQUFBQUFBQUFBQUFBQUFBQUFBQUFBQUFBQUFBQUFBQUFBQUFBQUFBQUFBQUFBQUFBQUFBQUlDNW9TMTJBZ0FBQU1CQ2FHbHB1Y1hyOWY3OThQRHdQY0ZnOElwNUNHSHQ2T2hJNlM4Nk96c1g1YnQyUjBlSEtzbkJKaUxweGNqalVKWjZmdFhJc05nSkFBQUFBQXZCNi9WZVlqQVk3RDZmNzFKaGNlU1FiRFpiODJMbmdJVkZVUWdBQUlDcU1EUTBkRWV4V0J3YkhCejhqb2lvd3c2b0xvYW1wcWJyMTYxYjE3bCsvZnFleFU0R0M4dTAyQWtBQUFBQUM2R25wK2VhbnA2ZWF4WTdqeVdxcHFtcDZhdUxuUVFXQnl1RkFBQUFBRkRGV0NrRUFBQkFWWmpxQmllVHR0VTFORFJjNmZQNVBsVlRVOU9TeldhRGc0T0QveFlPaDc4emVhNzYrdm9ML1g3L1ZUYWI3VVNsVkNHUlNEd1pEQWEvTkYxOGg4T3hJUkFJWEZ0YlcvdDJvOUZZbTgxbTkwV2owUWY2K3ZwdUZKR2tpSWpQNS90TWEydnJkMFZFQ29YQ3lMWnQyMXBGSkM0aTB0VFVkTDIrbWhlTHhYNnhaOCtlQzhwNDI4YUdob1pyL1g3L0pXYXp1VG1iemU0TGhVSTNEdzBOM1RYVjV6SjVtMzZ6bkVtZms5M244LzF0SUJDNDBtS3hISlBMNWZvR0J3ZS9Gd3FGL2xWRUhDMHRMVjkzdTkwZk5KbE1nV3cyMnhVS2hiNDFORFIwWnhtNVRzbHV0M2Q0dmQ1UE94eU9qUmFMcGIxWUxHWlRxZFNMZlgxOTMwZ2tFbytYOXEydHJYMUhVMVBUVlhhNy9UU2owZWdwRkFxeGREcTlQUmdNZmltVlNqMC8weHlPZEJTRkFBQUFnSWdjZGRSUjMvZDRQQi9WWDFzc2x2YVZLMWZla2N2bG90Rm85SDU5KzRvVksvNjVzYkh4dXRLeExwZnJyNjFXNjU4Y2FtNmZ6M2RwYTJ2cmQ2VGtTajJMeGJLMnNiSHh1cnE2dW5OMzdkcDF0b2hraG9hRzd2VDVmSDl2dDl0UE5ocU56cWFtcHN2Nysvdi9SVVE4Z1VEZ1NoR1JRcUV3MnQvZmYzazU3Mm5WcWxWMzF0ZlhmNlFrNXByVzF0WWZGSXZGZUNRU2ViQ2NPU1pyYTJ1N3crdjFma0ovWFZOVDA5YmMzSHlEMFdpMHVseXU4MjAyMjBrbDhZNXBiVzM5Zmk2WGk4VGo4WWRtRXErOXZmMHhzOW5jcUw4MkdvMld1cnE2YzQ0NTVwaXozbmpqalhjbUVva25SVVI4UHQrblcxdGI3NVNTbXdpWlRDWmZYVjNkT1hhNy9WaUt3a1BqOGxFQUFBQkFSSnhPNXdmQzRmQk52YjI5MStaeXVaQyszZS8zZjBadk94eU9NeG9iR3lkK2V4ZUx4UjRLQm9PYmhvYUc3ckpZTEsxVHpXdTMyenRhV2xwdUZ4RkRQcDhmN08vdi8wWmZYOTgxNlhUNlZSR1J1cnE2MHhzYkd6ZU5keS8yOXZaT1BDN0Q3L2R2RWhIN2loVXJyaklhalU0UmtiNit2aStuVXFuZWN0NlR5K1Y2ZnpnY3ZybXZyKzlMdVZ4dVlvemY3LytzM3U3dTdyNXM4aU02dXJ1N0wrdnU3cjVzcWprOUhzOUZvVkRvaHNsek5qWTJmczFpc2F3TmhVTGY3TzN0L1VvK253K1h4SnR5cmpLcGtaR1J4L3Y3KzYvcjZlbjVRaktaL0lPSWlLWnB4c2JHeGkvcm5acWFtdjVKeGd2Q2VEeitxMkF3dUttM3QvY3I4WGo4VjhWaU1UK0wrRWM4VmdvQkFBQUFFUWtHZzVkSElwRzdSVVJTcWRUMm80OCsrbEVSRVp2Tk5yRUM2UFA1cnBEeHdtTndjUEM3d1dEd0gvUjlxVlJxZTB0THk2MlQ1dzBFQWwvUU5NMGtJcko3OSs1eng4Ykd0b21JUktQUmg0ODc3cmczUkVUY2J2ZUhCd1lHYmhJUkdSMGRmWFo0ZVBnK3I5ZjdOeWFUeWQvUTBMREo3L2RmS1NLU1RDYTNqdDg5ZFNidnFiTzl2ZjAzSWlKV3EzVmlOVzlvYU9oN0ltSnRhV201YmRLMktYVjNkMStwejVsSUpGNVlzMmJOYjB2MlhSNkpSTzRSRWNsa01xK3NYcjM2RVJFUnU5MStmTGs1VDdaejU4NXpzOW5zcS9ycjBkSFJoOWF2WDk4bElsSlhWL2QyZmJ2SlpQTHA3WjZlbmsyWlRPWk5FWkZRS0NUQ0kwaW1SVkVJQUFBQWlFZ2tFbmxZYjQrTWpQeE9ieHVOUnBmZXJxdXIyNkMzUTZIUTdhWGpCd2NINzV1cUtIUTRIR2ZyN2JWcjE3NDBWV3lyMWJxbTlIVlhWOWNYM1c3MytVYWowYkZpeFlxdmE1cG1Wa3JsZzhIZ0pTSlNuTWw3aXNmalcwdmVrN1BjT2FhWTh4RzluVWdrWHBpMDd3RzlIWXZGbnRQYm1xYk5PRjQybTkxVFgxLy9JWnZOZHByRllqbkdhclVlcmU4ekdBeDFJbUlXa2R6bzZPai9PcDNPODBSRTFxeFo4MHdrRXJsN2NIRHd2bXcydTBONEJNbTB1SHdVQUFBQTJDOTFpSGJwYjlRQ2VqdWJ6WFpOTTM1QzZaaERNUmdNdFpNMjlVZWowUitMaUdpYVpoWVJHUnNiMnpvMk5yYjljSE5OazFPMnBEMmJsYk5FU1RzM3piNkplQWFEWVVieGFtcHExaDEvL1BHdnIxcTE2bWNORFEyZmQ3bGM3NWFEY3plS2lMejU1cHVmaU1WaUQ0dUlNcHZORFEwTkRWOCsvdmpqWDJ0dmIzOU1SQnBtRXI5YXNGSUlBQUFBbEVrcGxkR0xOSnZONWsybFVtUDZQcXZWMmpUVm1HS3htREFhalc0UmtkN2UzczhWQ29YMDRlTFliTGJtMHB2ZWlPeGZwWFE2bmU4ZUdSbjVuOW05aStXanJhM3R0cHFhbWxhUi9aOWRLQlM2UTBRS0hSMGRoU202RCszWnMrY0RGb3ZsYUkvSGM3SGY3Ny9VYkRZM3UxeXV2Mnh2Yjc5NzkrN2Q1eTFzOXNzSEs0VUFBQUJBbVZLcDFHdDYyK1Z5ZmJ4MG45L3Z2K0tnQVNLU1RDWW5MaG5OWkRMZFEwTkQzNXYwZDgvUTBORDNTOGMwTlRYZGJqUWFIU0lpQXdNRE4rcmJXMXBhTm90SXpkeThtd05NTHJMcTV5Rkd4ZXgyK3hsNk94UUszU3NpT1lmRDhXZUg2TzRURWNsa01tOE9EQXhjLzhZYmI1eWw3NmlycTN2SC9HYTZ2TEZTQ0FBQUFKUXBHbzMrckxhMjlsUVJrUlVyVm56TllyRzBKWlBKbCtycTZqWjRQSjZMcGhvVGlVVHUwWDlYMk5iVzltT24wM2x2S3BYYWJqQVlUQmFMWmEzTDVmcXI3ZHUzcjVYeFN5L2RidmY3M1c3MyswUkVrc2xrWjE5ZjM3VzF0YlduT3h5T3N5MFd5NXFHaG9ZdmhFS2hHOFp6dUNFUUNGdytQRHo4ZzJBdytQbFp2TFZjb1ZDSTZTdWFxMWV2dml1VlNyM2EzOTkvM2VFR3pyT3NpRmhGUk5yYjIrOFpHeHQ3UnIvcHptUW5uWFJTVnp3ZS8rWFkyTmlMbXFibEhRN0h1L1Y5K1h5K2I0SHlYWllvQ2dFQUFJQXloY1BoT3p3ZXowWGpoYUhCNi9WKzB1djFpb2pJMk5qWVU3VzF0UnNuanhrZUhyN1A2WFMrMitQeGZOUm9ORnA5UHQ4bDA0UndsZDRGdEsrdjcvK0ppUFQzOTMvTjRYQThKU0xTMU5UMGxaR1JrZnRTcVZRd0VBaGNZVEFZYW4wKzMrWEJZUEFMTW9zYnFzUmlzWi9yeng5MHU5MFh1TjN1Q3hhN0tJeEdvei8zK1h4L0o3TC9XWkF1bCt1dlIwWkdIaldielNzbjl6VVlESGFQeDNQUkZNVjVzYSt2N3lzTGt2QXl4ZVdqQUFBQVFQa3lPM2Z1ZkdjNEhQNVdOcHZ0VmtybHN0bHM5OERBd0kwN2QrNjg0QkJqMU42OWV6L1cxZFgxOFVRaThYU2hVQmhSU2hYeStmelE2T2pvYi9mdDIvZHBFUmtURVdsdGJiM1JiRGF2RU5uLytJbVJrWkhIUkVRU2ljU1drWkdSeDBYMjM1U21xYW5wMzBSRWhvYUc3aWdXaThueHkwOW5kWWZOcnE2dXo4ZGlzWjhXQ29WUnBWUXVtVXgyem1hK3VkRGQzWDFGSkJMNWowS2hNRklvRk9MRHc4UDN2UG5tbXhkUDFUY2NEbTlPcDlPdkZncUZ0Rklxbjh2bCtxTFI2SU03ZHV3NEl4cU4vblNoY3djQUFBQUFBQUFBQUFBQUFBQUFBQUFBQUFBQUFBQUFBQUFBQUFBQUFBQUFBQUFBQUFBQUFBQUFBRmdNMm1JbkFBQUFBT0F0SFIwZEV3K2g3K3pzdElsSWVoSFRRUlV3TFhZQ0FBQUFRTFd5Mld6TnFWU3FkN0h6MEpWUmtGbzdPanBTSlgyMHFjYVdLdTJEcGNtdzJBa0FBQUFBVmNiUTFOUjAvYnAxNnpyWHIxL2ZzOWpKQUt3VUFnQUFBQXVycHFtcDZhdUxuY1JjNis3dXZxeTF0Zlc3K3V0Z01IaUZVaXEvbURtaFBLd1VBZ0FBQUppMW9hR2g3NVcrSGh3Y3ZHdnlOaXhOckJRQ0FBQUFDMlNxMzkzcDJ3N3gyenRqUTBQRHRYNi8veEt6MmR5Y3pXYjNoVUtobTRlR2h1NmEzTkhoY0d3SUJBTFgxdGJXdnQxb05OWm1zOWw5MFdqMGdiNit2aHRGSkRuMzd3WkhDb3BDQUFBQVlJbGF0V3JWbmZYMTlSL1JYMXNzbGpXdHJhMC9LQmFMOFVnazhxQyszZWZ6WGRyYTJ2b2RLYmtTMEdLeHJHMXNiTHl1cnE3dTNGMjdkcDB0SXBrRlRSN0xCcGVQQWdBQUFBdWt1N3Y3c21Bd2VNWGtiZDNkM1pkTjFkL2xjcjAvSEE3ZjNOZlg5NlZjTGpkeGwxSy8zLzladlcyMzJ6dGFXbHB1RnhGRFBwOGY3Ty92LzBaZlg5ODE2WFQ2VlJHUnVycTYweHNiR3pmTjAxdkNFWUNWUWdBQUFHQ0JqUC9HenRyUzBuTGJwRzFUQ2dhRGwwY2lrYnRGUkZLcFZHZDdlL3R2UkVTc1Z1dEplcDlBSVBBRlRkTk1JaUs3ZCs4K2QyeHNiSnVJU0RRYWZmaTQ0NDU3UTBURTdYWi9lR0JnNEtaNWVWTlk5aWdLQVFBQWdDVXFFb2s4ckxmajhmaFd2VzAwR3AxNjIrRnduSzIzMTY1ZCs5SlU4MWl0MWpWbGhsUWlvdisyY2RybkN5cWxDbVhPaVNXT29oQUFBQUR6UXludHJNMWJqeFpOKzNPRGtqT1ZwaldMVWdFUkNZaUlXMFJpSWhJV1RRdHJTdlVXTlhsYWxIcDh5NVdudlNtYU51V0QwS3RRcXFTZExXbFBGR3dta3lsd3VFa01Ca050T2NFS2hVTENhRFE2eGwrNko4WFh0K2w5NCtYTXVleFU0WEZMVVFnQUFJQTVkYzYzWDFpcnBQZzV0Zm41OTRwb0swWHRYMzRTZGREM1paK0krRVNwWTVXSWFFbytLcUxKeHMzUDkyamYzdnFZSm9aYm5yanFsSjBMbmY5eVV5d1dFMGFqMFMwaTB0dmIrN2xDb1pDZTZWelpiSGFmeldZN1FVVEU0L0djSFkxRzd5L2Q3M0s1emlqcCs4Wk00eXhGMVh6Y1VoUUNBQUJnVHB5OStiblRsV2pYRkZYeGZEbk1wWWVIc1ZKcGNxbVM0dDl2dkhYckx6Uk4zZlRrbGFjL04xZDVMZ0dUTDd1c0Y1SElUQ2RMSnBNdjZaZVFaaktaN2xnczl2Q2tMalVpa2l0bnJyR3hzU2Yxb3JDNXVmbUdaRExabWNsa2RvcUlXQ3lXOXBVclY5Nm85NDNINC84MzA1eVhFbzdiMmIxcEFBQUFRRTdiL0p6VHFyVGJSZVJqOHhqbTNudzY5OWxucnpsamRCNWpMSmdUVHp3eHFxL3V4V0t4bjZkU3FWZjcrL3V2RXpud1dZYWRuWjAyRWRGWC9xd2RIUjJwa24yYWlJalg2LzFZVzF2YmY0aUlGQXFGZERRYXZUZVZTbTAzR0F3bWk4V3kxdVZ5L2RYMjdkdlhpa2ppY0huVjFOU3NQKzY0NDE3U05LMW1mRk14blU3dlVFb3BxOVc2WHRNMDQzaWMwVjI3ZHExUHBWSVRkMFQxK1h5ZmFXMXQvYTcrT2hnTVhxR1V5aS9WQjloejNMNkZvaEFBQUFBemR1Ym1GMDQxcU9MOUlySjZBY0x0TG1xR2p6eDk1U25QTDBDc2VkWFcxbmFQMSt2OVJPazJ2Y2lydENnVUVlMm9vNDY2MStQeGZQUlE4VG83T3gxU1JsRW9JbEpmWC8vSnRyYTJPL1VDY0xKaXNaanE2dXE2S0JxTi9ySjBlMm5lVTcydnBZVGo5a0E4cHhBQUFBQXpjdGJtNXo1cFVNVm5aV0crV0l1SXRCdFU4ZG16TmovM3lRV0tOMis2dXJvK0g0dkZmbG9vRkVhVlVybGtNdGs1aStuVTNyMTdQOWJWMWZYeFJDTHhkS0ZRR0ZGS0ZmTDUvTkRvNk9odjkrM2I5MmtSR1N0M3NrZ2tjcy9PblR0UEd4NGV2aStielhZcnBUTEZZakdaeVdSMkRnNE9mbWZIamgwblRDNElseE9PMjRNdHVhb2RBQUFBUzk5Wm01OS92NmJVZzdJNGl3eEZFZm5nVTV0Tysva2l4TVl5eG5FN05ZcENBQUFBVk9TY3pjOXZMQ3IxUHlKaVdjUTBNa3BwNzlweTFhbGJGakVITENNY3Q0ZEdVUWdBQUlDeW5YM0w3MWNwZzJHYmlEZ1AyM24reFkzRy9JbVBYNzZoYTdFVHdkTEdjVHM5ZmxNSUFBQ0FzaW1qNFNaWkdsK3NSVVJjaFlMcHBzVk9Ba3NmeCszMFdDa0VBQUJBV2NZdnYzdHlzZk9ZVENsdDQxSzdIQTlMQjhmdDRWRVVBZ0FBNExBdWZPQUJZN2kvN1VVUk9Xa200MXVzY2RubzNTMG51L3BrcFRVbWJsTmE4cUpKTkd1WDNVbXYvQ0hlTEU4T3Q4dEkzanFUNmY4WWFPbzY1Y0VQZldqeVErRlI1V1o3M0FaR1FuSnkxeC9rbU5EckVvaUhwQzZUa0lMQklLTVdwL1RXdDhqT3huWHl4MVdueUppbGRpYlRMNW5qbHFJUUFBQUFoM1hPcmMrZFh4VHRGNVdPVzJFZGtjKzBQaWNiNnZlSkpsTSt4bTVDdW1pU1IwUEh5ZytEcDBpcWFLb29qa0hVKzU3WWRQb2psZWFISTl0TWoxdGZZbERlOStKRGNrTFBTNktwNlkvYnJLbEduajNtTFBuVmllZEx4bHpaUFd5V3luSExid29CQUFCd1dFVk4rM2lsWTg3MjdwWTdUM2hJenFqZmU5aUNVRVRFYXNqTEI1dGVsdS8veVVQU2JoK3VMRC9SL3E3Uy9IRGttOGx4ZTNMWGkvTEZYMTR2ZnhMODQyRUxRaEdSbW54V3p0bnhmL0xGeDY2WDVtaFBaZmt0a2VPV2xVSUFBQUJNNjEwM2I2dk4xS1NqSW1JdWQ4eFo5WHZrYTJ2K3I2eGljQ3J4bkZXdWZPMThDYWJjNVE3SldiSld6Mit1UHJIc2g3VGp5RGFUNC9ha3JqL0lKNTYrczZ4aWNDcGpsanE1NVQxZmxMQ3pzZHdoUytLNFphVVFBQUFBMDBwYlVodWtnaS9XYmJhWWZPWG94MmRjRUlxSXVNeHArZWJhWDR2WlVQYlByY3daYytyUFpod1FSNXhLajl2RytJRDg3VE4zejdnZ0ZCR3B6U1RrMHNkdkUxTWhWKzZRSlhIY1VoUUNBQUJnZWtVNXM1THVsN1g5dnBKaTdwQ2FyU1B5L29aWHl1NnZSTTZhZFZBY09TbzhidC8zaHdmRlZNelBPcXgvZEZBMnZ2NUUyZjJYd25GTFVRZ0FBSURwYVliMTVYWnR0MGZrVkhmM25JWCs4SXFYeEZEbWlxT21hZXZtTERDV3Z3cU8yK1pvanh6YnUzM09Rci96MWY4dWU4VnhLUnkzbGQzV0NRQUFBRlZIRTFsVGJ0OE5ucjF6R3R0bFRzdnhqZ0Y1ZWJUcDhKMDE3UU1iYjkxYXV0UXoxYmZ5eWR0bTBtZSs1bDFhc2RXazExTmZEMXpHdk5xa2JWTldTNGVQTlRtZjZXUDNpSWhyaWpoVE9pSDRVcmxkeTFLYlNjanE4SnV5dStHWWNycVhmWDdORjRwQ0FBQUFISVlLbE51enc5MDc1OUU3M0wzbEZZVkthU0ppblBNRXF0V2MzWkp5QnIvUm0vblAra3BtVVBaeU82OGQyREhyZ0ZQTldXWlJXUGI1TlYrNGZCUUFBQUNIVTFkdVIzOU5ZczZEejhlY09PSXBxZUM0ZFk5RjV6d0JkN0xzT2N2T2M3NVFGQUlBQU9Cd2JPVjI5TllrNXp5NHp6ejNjNklxbEgzY09sUHhPUS91U3BZOVo5a3Jtdk9Gb2hBQUFBQ0hreXEzWTY0NDkxZHY1aFJYaEtKaVNpbzRiZ3VHdVQvRzhzYXk1MXowZi9XZ0tBUUFBTURobEgzOVppUTc5NHNldy9Nd0o2cEMyY2Z0aU0wOTU4RXJtSFBScjQrbUtBUUFBTUJoYU9GeWUvWm5uSE1ldlM4OTkzUGlDS2VKcXVTNEhYTDQ1enlGb2JxeTV5dzd6L2xDVVFnQUFJQnBLWkZkNWZaOUx0bzY1L0czeHNxZFUxTWlVaXo1VTFQOG9VcFVjdHkrMW56Q25NZC9kV1haYzVhZDUzemhrUlFBQUFDWWxrSFU2K1ZXVTg5R1Y4bmxSejFiOWdQbkQ2Yzc1Wkd1VkhtWDRTbFYvSmN0VjUxK1hVVUI5ai9HNGkxZlAvaEJEQmNlKytBQjJ3WmY4eC9VWjdUSmNjQzJkTC90b0Q2dDlUVUhiRXM1ZWc1NG5ZbGFEaHFUclQxd2pIZkVmSEFmZStTQWJibkV3WDN5TnRNQjJ4d1cwOEY5a3NZRHR1VXRpUU5lRjlMR2c4YllhNHlIN1ZPb01Sell4NXc2cUk4dE0ya2U4NlF4V2NOQlk0cW05QUhiTExtMyttZ0dRNzZneVJYbEhvVXZ0NXdvSDNqaC9ySWZPSDg0SVZlVGhKeU5aZlZWU3IwK0owRm5nYUlRQUFBQTA5S1VQSzNLZkdiZFlMWlcvbXZnV0hsZjQ2dHpFdnZ1NENtaXluMWdua0dlcmppQU52bkI2Z2RYc3c5V1BPblU1dVlUUWJuTytmYldzby9ibU4walQ2ODVXODdhK2NTY3hINzBwUE5GYWZONDNNNHhMaDhGQUFEQXRNdzU2ek1pa2l1My80OTYzaWFEMmRwWng5MGFhNVZuSXF2SzdaNnpabXpQempvb2poaVZIcmUvUHZHdkpXYjN6RHJ1cTgzSHk4c3RKNWZiZlVrY3R4U0ZBQUFBbU5adnJqNXhURFI1ck56K0kzbXJmSEhIZVRLU3Q4dzQ1czR4djF6L3hqdkxYeVVVZWZRM1Y1ODROdU9BT09KVWV0eU9XV3JsTysvOG5JelZ6UHdmTkxxOWJmTHZaLzE5K2F1RVMrUzRwU2dFQUFEQVlSbVUrbEVsL2J0U2JybmlsUXRrMTVpdjRsaVBEeDh0Ly9qYWVaSXNtTXNlWXhEMTd4VUh3aEd2MHVOMndOVW90L3pGbHlSWVgva05rLzV3MUtseSt6cy9MMm1UdGV3eFMrVzRwU2dFQUFEQVlmbWF1aDhWa1cyVmpBbW1YWExGcSsrVE8vWnRrSENtN3JEOWR5UUM4dFdkNzVGL2VlUFBaYXhRVTBtb2w4YnpBdzR3aytNMjdHeVFXOTV6alR4OHlrVVN0ZGNmdG4rWDd5ajV3VG1mbGYvWThDbEoxOWdxQ2JWa2p0dXkxelVCQUFCUTNjN1ovUHpHb2xKUHptU3NTU3ZLc1hVaE9jblpKODIydUhoTWFja3BnOFR5Vm5senpDY3ZqYXlRZlVsUEpaZUxUbEJLMjdqbHFsTzN6Q1F2SFBsbWM5d2Fpd1ZaTmJoSGpnbnRGUDlvV0J6cFVja2JUSkt3MWttUHAwWGVhRndyQTY0VmxWd3VPbUVwSGJjVWhRQUFBQ2piV2JjKy81QW02Z09MblVlSmg1N2FkTnFGaTUwRWxqYU8yK2x4K1NnQUFBREtaMUJYaThqb1lxY3hia1FaNUl1TG5RU1dBWTdiYVZFVUFnQUFvR3hicmpodHI0ZzZYMFN5aTV4S1Jpc1d6OStmRHpBOWp0dnBVUlFDQUFDZ0lrOXRPdjBKcFdrWGkwaHhrVklvS2szN3lKT2ZlL3VUaXhRZnl4REg3YUZSRkFJQUFLQmlXNjQ4OVdHbHFVdEVKTC9Bb2ZOS1U1ZHN1ZkxVaHhjNExvNEFITGRUNDBZekFBQUFtTEZ6dnYzNzA0cWE0WDRST1dvQnd1MHBhb2FMbjc3eWxPY1hJQmFPWUJ5M0IyS2xFQUFBQURQMnhGVnYzMnEyR2s4V2taL01jNmlmcERWMThsTCtZbzNsZytQMlFLd1VBZ0FBWUU2Y2M5c0xHd3JGNHRXYXlQbHpOS1VTVFI1UlNydDV5NlpUZnpkSGN3SUg0TGlsS0FRQUFNQWNPL3UyRjlkSm9YQ1YwdVE4RVdtZXdSUzltcEpIeFdqODlwTlh2TzMxdWM0UG1FbzFIN2NVaFFBQUFKZ2ZTbW5uM1ByaW1xS29kNGdtWjRxb0QwL2ZYL3VzUWJUZlBySHBiYnRFMDlRQ1pRa2M2T0RqZG9XSStNZi8zQ0lTRTVIQi9YOWFueWg1ZXJrZnR4U0ZBQUFBV0JBYmI5MDY3UmZtcHphZHhuZFRZQkZ3b3hrQUFBQUFxR0lVaFFBQUFBQlF4U2dLQVFBQUFLQ0tVUlFDQUFBQVFCV2pLQVFBQUFDQUtrWlJDQUFBQUFCVmpLSVFBQUFBQUtvWVJTRUFBQUFBVkRHS1FnQUFBQUNvWWhTRkFBQUFBRkRGS0FvQkFBQUFvSXBSRkFJQUFBQkFGYU1vQkFBQUFJQXFSbEVJQUFBQUFGV01vaEFBQUFBQXFoaEZJUUFBQUFCVU1ZcENBQUFBQUtoaUZJVUFBQUFBVU1Vb0NnRUFBQUNnaWxFVUFnQUFBRUFWb3lnRUFBQUFnQ3BtV3V3RUFBREE3SFIwZEtpcHRuZDJkbW9MblFzV2w4MW1hMDZsVXIyTG5RZUE1WVdWUWdBQWdPWE4wTlRVZFAyNmRlczYxNjlmMzdQWXlRQllmbGdwQkFCZ21ldnU3cjZzdGJYMXUvcnJZREI0aFZJcXY1ZzVZVUhWTkRVMWZYV3hrd0N3ZkxGU0NBREFNamMwTlBTOTB0ZURnNE4zVGQ2MlJCa1hPd0VBQUN1RkFBQWM4VXAvYzlqWjJXbjMrWHgvR3dnRXJyUllMTWZrY3JtK3djSEI3NFZDb1g4VkVVZExTL2k1RWFvQUFDQUFTVVJCVk12WDNXNzNCMDBtVXlDYnpYYUZRcUZ2RFEwTjNYbUl1V29EZ2NCbmZEN2ZKUmFMNWFoOFBqOGNpOFYrRVF3R3J4T1J5RlJqZHV6WTBkYmMzUHk5MnRyYWN3WUhCLysxcjYvdm4vUjlEb2RqZzkvdnY2cTJ0bmFEeVdUeUZRcUZrV1F5K1VJNEhMNTlaR1RrTVJHUnVycTZjOWFzV2ZPNGlFZytudysvL1BMTGpTSXlNZis2ZGV0ZXNOdnRieE1SMmJObnovdGlzZGdqcGZNSEFvRnJhMnRyMzI0MEdtdXoyZXkrYURUNlFGOWYzNDBpa3B5UHoydVdzZXNhR2hxdTlQbDhuNnFwcVduSlpyUEJ3Y0hCZnd1SHc5K1pxdi9rYmFXL0thMnRyWDFIVTFQVFZYYTcvVFNqMGVncEZBcXhkRHE5UFJnTWZpbVZTajAvZVE0QTFZV2lFQUNBS3RMVzFuYUgxK3Y5aFA2NnBxYW1yYm01K1FhajBXaDF1VnpuMjJ5MmsvUjlGb3ZsbU5iVzF1L25jcmxJUEI1L2FQSmNxMWV2dnR2dGRuOVlmMjAybTFmNC9mNS9xS3VyTzNQSGpoMm5pVWhxOHBpVksxZit1OFBoT0h2eTlrQWc4SVdWSzFmZUxDSVRoWXpKWlBJNm5jNzNPSjNPOTRURDRadDZlbnF1U1NRU1cvTDVmTmhrTWdWTUpsUEFicmVmbEV3bS96Zyt4R3UzMnp0RVJBcUZRalFXaS8xYW44dm44MTNhMnRyNkhTbTVTc3Bpc2F4dGJHeThycTZ1N3R4ZHUzYWRMU0taK2ZpOFpocjdxS09PK3I3SDQvbG95WmoybFN0WDNwSEw1YUxSYVBUK3lmMFB4ZWZ6ZmJxMXRmWE9TWit0cjY2dTdoeTczWDRzUlNFQUxoOEZBS0NLZUR5ZWkwS2gwQTE5ZlgxZnl1VnlFM2VwYkd4cy9KckZZbGtiQ29XKzJkdmIrNVY4UGgvVzkvbjkvc3VtbXN2dGRuODRHbzArR0F3R053ME9EdDZ1bE1xS2lOaHN0aE1hR2hvMlRUV21ycTd1ektHaG9kdDZlbnEra0V3bVh4N2ZkbFpwUVRnOFBIeGZNQmpjTkRRMDlIMzl0NUdCUU9DTFRxZnp2U0pTaU1WaUQrdnpPUnlPZDVlOHQzTmwvTHROTkJyOVR4SEppb2pZN2ZhT2xwYVcyMFhFa00vbkIvdjcrNy9SMTlkM1RUcWRmblU4L3VtTmpZMVQ1anZiejJzMnNaMU81d2ZDNGZCTnZiMjkxK1p5dVZESi9KL1IyOTNkM1pjRmc4RXJTc2QxZDNkZjF0M2RQWkZEVTFQVFArbWZiVHdlLzFVd0dOelUyOXY3bFhnOC9xdGlzY2h2VHdHd1VnZ0FRRFhwN3U2K01oS0ozQzBpa2tna1hsaXpaczF2Uy9aZEhvbEU3aEVSeVdReXI2eGV2Zm9SRVJHNzNYNzhWSE9GdytHYmUzcDZ2cWkvem1ReU8xYXVYSG1IaUlqSDQ3a3dGQXJkT0hsTWYzLy85UU1EQTE4djNSWUlCRDRuNDBYTHdNREFqWDE5ZmRmcSs3TFo3TzRWSzFiY05ON3ZpcEdSa2NjaWtjZ0RQcC92TXlJaUxwZnJYWHFjMGdJeEVvbjhwR1QrTDJpYVpoSVIyYjE3OTdsalkyUGJSRVNpMGVqRHh4MTMzQnNpK3d2Y2dZR0JtK2I2ODVwTjdHQXdlTGtlTzVWS2JULzY2S01mRlJHeDJXeC9vdmNaLysyb3RhV2w1YlpKMnlhWVRDYWYzdTdwNmRtVXlXVGVGQkVKaFVJaUphdUhBS29YUlNFQUFGVWtFb2xNL01ZdWtVaThNR25mQTNvN0ZvczlwN2MxVFhOT05kZnc4UER0cGEvRDRmRFA5YUxRYXJXdW1XcE1OQnI5OGVSdGRYVjFmMVl5NTEybCsrTHgrTS8wb2xEL3JXQWlrZGlTeStWQ1pyTzVvYmEyZG9PSTFJckltTXZsT2xkRUpKZkw5U1lTaWFmME9Vb3ZWMTI3ZHUxTFUrVjFxSHhuKzNuTk12YkVpdWpJeU1qdjlMYlJhSFJOMWY5UVJrZEgvOWZwZEo0bklySm16WnBuSXBISTNZT0RnL2RsczlrZFV2SjdUQURWaTh0SEFRQ29Mb21TZG02YWZWbTlZVEFZcGx4TlNxVlM0VW1iUnZXR3BtazFVNDNKWkRKOWs3Y1pqY2I2a3YwRGsySU1sL1RUaTYySlMwZzFUYXR4T3AxbjE5WFZIVzgybTV0RlJDS1J5TTlFcEtpUE01bE1nYWx5S1dVd0dHb1BzV3RXbjljc1k2Y08wYTVvZGUvTk45Lzh4UGpucGN4bWMwTkRROE9YanovKytOZmEyOXNmRTVHR1N1WUNjR1JpcFJBQUFNeVVYVVRTK292YTJ0cDJ2VjM2RzdoSmlwTTNGQXFGdU1sazhvcUlXSzFXZnpxZEh0UDNXYTNXaWFJcW44OFA2dTFvTlBxZy90czl0OXY5N25RNnZhOWszd0UzWVNrV2l3bWowZWdXRWVudDdmMWNvVkJJeXdKWnpOZ2xodmJzMmZNQmk4Vnl0TWZqdWRqdjkxOXFOcHViWFM3WFg3YTN0OSs5ZS9mdTh4WWhKd0JMQ0VVaEFBQ1lrVUFnY0ZFNEhQNnUvdHJyOVg1V2I0K05qZjF1NmxFSFN5YVR6enVkenI4UUVmRjRQSC9UMzkvL0RYMmZ5K1dhdUx0cElwRjRwcVQ5bEg0SnFkMXVQOHRrTXEwU0VjbGtNcnVTeWVTTGsrWi9TYitNTTVQSmRKZmVxR1pjalJ5OENqZ25GaWgyWWRMcmVpbDVKSWlJK0VSa0tKUEp2RGt3TUhCOUxCYjc4YkhISHJ0YlJLU3VydTRkczR3TjRBaEFVUWdBd0RLbjMzUkY1L2Y3UDYyVXlzLzNBK3libTV0dnRWZ3N4NlhUNlYwT2gyT2oyKzErdjc1dmFHam9qbkxuQ1lmRHQrbEZZVk5UMDlkcmFtcFdKWlBKYlRhYjdWaXYxL3ZwOFc3RmdZR0JXMHFHRldPeDJNTit2Lzh5aThXeTFtdzIrMFVPWGlVVUVZbEVJdmZvaFZsYlc5dVBuVTdudmFsVWFydkJZREJaTEphMUxwZnJyN1p2Mzc1V0Ryd2NkRTRzVU94Y29WQ0k2U3VTcTFldnZpdVZTcjNhMzk5L25ZaklTU2VkMUJXUHgzODVOamIyb3FacCtkSWI4dVR6K1lNdTV3VlFmU2dLQVFCWTVscGJXNzliK2xxL0UrVjhGNFdaVEdhMzMrLy83T1R0b1ZEb2h0SFIwYWZMbldka1pPVFhvVkRvaG9hR2htdEZ4T0QxZWovbDlYcEx1NmplM3Q3UHAxS3A1MG8zUnFQUkIveCsvMlZHbzlGcU5CcFhpSWdNRHcvL1JDWVpIaDYreitsMHZ0dmo4WHpVYURSYWZUN2ZKV1cveVZsYXFOaXhXT3puK3ZNVTNXNzNCVzYzK3dLOUtEUVlESGFQeDNPUngrTzVhTkt3WWw5ZjMxZm1JeDhBeXd0RklRQUFtSkc5ZS9lK3U3R3g4WnRPcC9POW1xWlpVcW5VOW5BNHZIbXFPNHdlVG05djc1ZEhSMGVmOXZ2OWw5ZlcxcDVtTkJwZCtYeCtlR3hzN05uQndjRmJSa2RIbjVrOHB2UXVwQ0lpeVdUeUQ1bE1adGNVMDZ1OWUvZCtiR1JrNUgrOVh1K25iRGJiaVFhRG9iWlFLRVJUcWRTMjRlSGgrMFZrYklweGMyRkJZbmQxZFgzZWFEVGFIQTdIZXcwR2d6V1ZTbTNYOTRYRDRjMU9wL01kWnJPNTNXQXdtUEw1ZkRpUlNEdzdNREJ3U3lxVit2MXNZd05ZL25nMkRRQUFLRnRIUjhmRUl3dzZPenR0VW5LakdlQndOdDY2ZGRwSFlEeTE2VFMrbXdLTGdFZFNBQUFBQUVBVjQvSlJBQUFxb1pSMjF1YXRSNHVtL2JsQnlabEswNXBGcVlDSUJFVEVMU0l4RVFtTHBvVTFwWHFMbWp3dFNqMis1Y3JUM2hSTjQwSGhxQzRIbnk5UFRuZStuTFY1NjZXY0w4RENZNGtlQUlBeW5QUHRGOVlxS1g1T2FmSmVFVms1Z3lsNk5DV1BhV0s0NVltclR0azUxL2t0RkM0ZlJUazRYNERsaGFJUUFJQnBuTDM1dWRPVmFOZUlrdk5sYnY2N3FVVGtGNXFtYm5yeXl0T2ZPMnh2WUJuaGZBR1dKNHBDQUFDbWNOcm01NXhXcGQwdUloK2J4ekQzNXRPNXp6NTd6Um1qOHhnRG1IZWNMOER5UmxFSUFNQWtaMjUrNFZTREt0NHZJcXNYSU56dW9tYjR5Tk5YbnZMOEFzUUM1aHpuQzdEOGNmZFJBQUJLbkxYNXVVOGFWUEZaV1pndnVDSWk3UVpWZlBhc3pjOTljb0hpQVhPRzh3VTRNckJTQ0FEQXVMTTJQLzkrVGFrSFpYSCswYlFvSWg5OGF0TnBQMStFMkVERk9GK0FJd2RGSVFBQUluTE81dWMzRnBYNkh4R3hMR0lhR2FXMGQyMjU2dFF0aTVnRGNGaWNMOENSaGFJUUFGRDF6cjdsOTZ1VXdiQk5SSnlMbll1SXhJM0cvSW1QWDc2aGE3RVRBYWJDK1FJY2VmaE5JUUNnNmltajRTWlpHbDl3UlVSY2hZTHBwc1ZPQWpnVXpoZmd5TU5LSVFDZ3FvMWZCdmZrVE1hMldPT3kwYnRiVG5iMXlVcHJUTnltdE9SRmsyaldMcnVUWHZsRHZGbWVIRzZYa2J5MTRybVYwalp5V1J5V21sbWRMMjZybkgxTXZaemM0cFFXdDFYY05yUGtpMFdKSnZQeTVsQlMvdEFkbHlmZWlNaElPbC94M0p3dndPeFFGQUlBcXRhRkR6eGdEUGUzdlNnaUoxVXlib1YxUkQ3VCtweHNxTjhubXFocCs2YUxKbmswZEt6OE1IaUtwSXFtU3NMOE1kRFVkY3FESC9wUW9aSkJ3SHlaOGZuaXNzaGxaN1RLR2UyZXczN3hUT2VMOHN2dFlibm51VjVKNVNvNjlEbGZnRm5nOGxFQVFOVWE2bTg5VHlyOGdudTJkN2ZjZWNKRGNrYjkzc01XaENJaVZrTmVQdGowc256L1R4NlNkdnR3SmFGT0hzOFBXQkptY3I2Y2MweTkzSFh4OFhKbUdRV2hpSWpWWkpBTFQyNlVIMXg4bkxUNzdKV0U0bndCWm9HaUVBQlF0WXFhOXZGSytwOVZ2MGV1TythM1lqZm1LbzYxMGhxWGI2MS9WRnBzc2JMSEZFWDd1NG9EQWZPazB2Tmw0OUgxOHYvKzRtaXgxeGdyanJYU2JaVi91MkNkdEhqS3YvU2E4d1dZT1M0ZkJRQlVwWGZkdkswMlU1T09pb2k1blA1dHRwamNlY0pEWWpiTTd1cTAzclJUUHZueWh5UlhMT3VMY3M2U3RYcCtjL1dKWTdNS0NzeFN4ZWRMdlUzdXV2aDRNUnRuOTFXek41YVdqLzk0dStRS2gxK1ZGODRYWU1aWUtRUUFWS1cwSmJWQnl2eUNLeUp5V2R2dloxMFFpb2cwVzBmay9RMnZsTnZkbkRHbi9teldRWUZacXZSOCtZY3pXMmRkRUlxSU5MdXQ4b0VURzh2dHp2a0N6QkJGSVFDZ09oWGx6SEs3dHRzamNxcTdlODVDZjNqRlMySW80L2VJSWlKSzVLdzVDd3pNVkNYbmk4OHVwN1c1NWl6MHhYL2FKQWF0dkFLVDh3V1lHWXBDQUVCMTBnenJ5KzI2d2JOM1RrTzd6R2s1M2pGUVZsOU4wOWJOYVhCZ0ppbzRYODVZN1puVDBDNmJTWTV2cWl1ckwrY0xNRE1WM1JzYkFJQWpoU2F5cHR5K0hlN2VPWS9mNGU2VmwwZWJ5dW02WnVPdFc0c2lFMHVMYXRMZlRMZE4zVWVKR3IrdGFray9UWW1vL2ErMWtuNkhtbXZLUHFwa3J2RSthb3I1UytmU05DVktUY3BMS2JWL0R0Rks1bEhqL1RSTm00aXB4dWZUOUhuRzR5bE5sQ1pLaVJnbThsS2FLRzE4SnRrL2h5Z1JwWlhtSWlKS0thV1Y1cTZVVXBwaC8zd2w3MXZUbEZMSzhGYisydjY1bENnMS9obnMzMWFTdTJqNzg5RktjaGROS1ZFR3BTbWxpdVB6YStPZnB5WUdWZFRHMy9kNDdwcG1VQ0lpeGZFY1JDYitYNHJqOCtoeFJVU0sydjU1UkZOdmJadDRqNGJ4ejBZVkt6bGYvclIxN3A5ci82ZXRUbm01YjdTY3JtWG5DZUF0RklVQWdDcWxBdVgyOU5jazVqeDZCWE1HWlArTjRSYm01bkJUUmxGVE5nOXB5ajdhTkgwT01ha3EyYTY5MVRoZ0pyMnNuT0x5d29rdEUvVm82ZjlwQjhUVjlHYkpQQWZHVVc5dEswMVgwOTU2TkVucHg2VEc1eStacEdTR2lRM3FnSmlxNUgvMVRmdm5VZHJrVDNCL1phcE55a1d2VlVzL2p2MjU3QitoVDZJbVBndHRJcEczUGdKOTUwVEdTa1NGcFV6K3VwcHl1NWF0Z2puTFBxOEJ2SVhMUndFQTFhcTg2OUZFeEZ1VG5QUGdQblBaYzVhZEp6Q1B5ajlmYXN1K0gwM1pmTFZsRjRXY0w4QU1VQlFDQUtxVnJkeU9aVDQrb2lJNVZmYWNGVDNCRzVnSFNpbzVYOHA3ZkVSRmNvVml1VjA1WDRBWm9DZ0VBRlNyVkxrZEk5bTUvNTQ1WFA2Y2M3OU1DVlN1L1BObExEZm53WWZMbjVQekJaZ0Jpa0lBUUxVcSswZDkvWm01djNGR1g3cnNPZWYrQjQxQVpaUlVjQnoyaldUbVBJRytlTmx6Y3I0QU0wQlJDQUNvVWxyWk44NTRMdG82NTlHM3hzcWRVdzNPZVhDZ1loV2NMM3RqY3g3OXVYMWx6MWwybmdEZVFsRUlBS2hLU21SWHVYMmZqYTZTNGh6ZS9MTTc1Wkd1bEx1c3Zrb011MFFrTHlJRkVTbU8vODM5ajdhQVExT1ZuQy9QN0lsS1VjM2RJZG9kVFV0WHBPeXJWOHZPRThCYmVDUUZBS0FxR1VTOVh1N1gxc0ZzcmZ6WHdMSHl2c1pYNXlUMjNjRlRSSlZiWktyaWpxZXVPdjJEVSs4YmY3REExMFc3OE5nSHRjSFgvTnBvazBNVEVVbjMyN1RXK2hvdDVlalJNbEdMSmlLU3JhM1J2Q05tTFd1UGFMbUVXUk1SeWR0TW1zTmkwdkpKNC83WGxvUldTQnMxZTQxUks2VDNieXZVR0xTQ09hWFpNa2F0WURiczM1WTFhRVZUV3JQa0RGclJ0SDliY2J4ZFk4d2M4THFZTjJnMXh2M1BPU2ptczFyUmFOQ0tSazB6NS9lUFUwWk5LK1p6bWpKcW1xbDBteUducWNMKzF5YURwcW1DcGhXTm1xWUsrYmUyNmRzTisrYzNGZk1UMjlUNE5xTkIwMVN4b0tueFp5Mm9vcVlaRGFLcFFtR2lqekpvbXJHb2FVcmIzM2YvTm5scm05NnZXTkNNbXFhcDhYOGxVT056NzkrbVRZeFRtcVlaaTBWTkdXUWlwdEkwVFpSb0JxMjRmNXVtYVVxSkpwcW1HZlQ1dEtLbWxLYnBUOTR3YUpxbVZGRlRtbWd5UHI5QmsvRSt4WW4zWkZEN1kwcFJORFUrdjBGcCs4ZnA3MXNWTllNbSsvTWNuMThwVFRQbzh5ZzlCOUVNU3RPVUZEVlJtaWFhVWdhUjJyTFBsMFJXSG5rNUxCZWMyRkRtaU9uZDlidGcyZjhLb3BSNmZVNkNBbFdHb2hBQVVKVTBKVS9yejJvcng0OTYzaVliNnZlSnYyWnNWbkczeGxybG1jaXE4Z2NZNU9sRDd0TW1ubEtuSHB4aTk5eVVzSURJT2QvZSt1NUt6cGNmYnUyVk05bzlzMzVtNFhQN1l2TDA3bWo1QTZZN1h3QWNFcGVQQWdDcWtqbG5mVVpFeXI2bDRVamVLbC9jY1o2TTVDMHpqcmx6ekMvWHYvSE84bGNKUlhMV2pPM1pHUWNFNWtqRjUwczZMLy80aTUweWtzN1BPT2JPOEpqODgzL3ZydVJhYWM0WFlJWW9DZ0VBVmVrM1Y1ODRKcG84VnNtWXJwUmJybmpsQXRrMTVxczQzdVBEUjhzL3ZuYWVKQXNWUGRqNzBkOWNmZUxzbGlhQk9UQ2o4eVdTa3M4KzhKcnNDbGQrQ1A5MjE3QjgvdUhYSlprdFZES004d1dZSVM0ZkJRQlVMWU5TUHlxSzlyNUt4Z1RUTHJuaTFmZkpYd2QyeUlWTjJ5UmdtZjRPK0RzU0FmbHhiNGY4UHRwYXlRcmgvdnhFL1h0RkE0QjVOS1B6SlphV3p6NzRtcHgvUW9OODZPUkdDVGltdjV4MFIyaE03bnVoVDM2M0oxcngzWlE0WDRDWm95Z0VBRlF0WDFQM28rSCt0bTBpY21JbDQzSkZvL3pud1BIeVNPaFlPYll1SkNjNSs2VFpGaGVQS1MwNVpaQlkzaXB2anZua3BaRVZzaS9wcWJnWUhQZVNyNm43MFprTUJPYkRqTStYZ3BLSFhocVFYN3dja21NYjYrVGtsVTVwZGx2RVl6TkxycWdrbHNySm00TkorV1BQaU93YlRzMzAxcnFjTDhBc3pOMzl0UUVBV0liTzJmejh4cUpTVHk1MkhwTXBwVzNjY3RXcFd4WTdENkFVNXd0d1pPSTNoUUNBcXZiRWxhYytwVVQ3ejhYT1k1S0grSUtMcFlqekJUZ3lVUlFDQUdCUVY0dkk2R0tuTVc1RUdlU0xpNTBFY0VpY0w4QVJoNklRQUZEMXRseHgybDRSZGI2SVpCYzVsWXhXTEo2L1B4OWdhZUo4QVk0OEZJVUFBSWpJVTV0T2YwSnAyc1VpVWx5a0ZJcEswejd5NU9mZS91UWl4UWZLeHZrQ0hGa29DZ0VBR0xmbHlsTWZWcHE2UkVSbS9zVHRtY2tyVFYyeTVjcFRIMTdndU1DTWNiNEFSdzd1UGdvQXdDVG5mUHYzcHhVMXcvMGljdFFDaE50VDFBd1hQMzNsS2M4dlFDeGd6bkcrQU1zZks0VUFBRXp5eEZWdjMycTJHazhXa1ovTWM2aWZwRFYxTWw5d3NaeHh2Z0RMSHl1RkFBQk00NXpiWHRoUUtCYXYxa1RPbjZNcGxXanlpRkxhelZzMm5mcTdPWm9UV0JJNFg0RGxpYUlRQUlBeW5IM2JpK3VrVUxoS2FYS2VpRFRQWUlwZVRjbWpZalIrKzhrcjN2YjZYT2NITENXY0w4RHlRbEVJQUVBbGxOTE91ZlhGTlVWUjd4Qk56aFJSSzBURVAvN25GcEdZaUF6dS85UDZSTW5UQnRGKys4U210KzBTVFZPTG1UcXc0RGhmZ0dXQm9oQUFnRm5ZZU92V2FiKzRQclhwTlA1YkN3QlkwcmpSREFBQUFBQlVNWXBDQUFBQUFLaGlGSVVBQUFBQVVNVW9DZ0VBQUFDZ2lsRVVBZ0FBQUVBVm95Z0VBQUFBZ0NwR1VRZ0FBQUFBVll5aUVBQUFBQUNxR0VVaEFBQUFBRlF4aWtJQUFBQUFxR0lVaFFBQUFBQlF4U2dLQVFBQUFLQ0tVUlFDQUFBQVFCV2pLQVFBQUFDQUtrWlJDQUFBQUFCVmpLSVFBQUFBQUtvWVJTRUFBQUFBVkRHS1FnQUFBQUNvWWhTRkFBQUFBRkRGS0FvQkFBQUFvSXBSRkFJQUFBQkFGYU1vQkFBQUFJQXFabHJzQkFCZ21iSjJkSFNrOUJlZG5aM2FYRTdlMGRHaFN1YTJpVWg2THVkZmFuSEx0ZFR6QXdCZ09XS2xFQUF3WjJ3MlcvTmk1d0FBQUNwRFVRZ0FtQzFEVTFQVDlldldyZXRjdjM1OXoySW5Bd0FBS3NQbG93Q0EyYXBwYW1yNjZtSW5BUUFBWm9hVlFnQUFBQUNvWXF3VUFqZ2lXQ3lXTlEwTkRWOXdPQnp2ckttcGFSWVJ5V1F5ZS9yNityNFVpOFgrUysvbmNEZzIrUDMrcTJwcmF6ZVlUQ1pmb1ZBWVNTYVRMNFRENGR0SFJrWWVtMnJ1K3ZyNkMvMSsvMVUybSsxRXBWUWhrVWc4R1F3R3Z6UmRQZzZIWTBNZ0VMaTJ0cmIyN1VhanNUYWJ6ZTZMUnFNUDlQWDEzU2dpeVFyZm51YjMrNi93Ky8yZnNWZ3M3Zmw4UGhLUHh4L3A3dTcrcW9nTWorZDQwYXBWcTM0cUlwTFA1NGRlZnZubEJoRXA2aE9zWHIzNlliZmJmWUdJeUs1ZHU5NlJTQ1FlTHlPdXNhR2g0VnEvMzMrSjJXeHV6bWF6KzBLaDBNMURRME4zNlIxS2Ivd3llWnQrODUxSk40ZXgrM3krdncwRUFsZGFMSlpqY3JsYzMrRGc0UGRDb2RDL2lvaWpwYVhsNjI2Mys0TW1reW1ReldhN1FxSFF0NGFHaHU2czhQTUNBQUFWb0NnRXNPelYxOWRmMk5MUzhoOUdvOUZhdXQxcXRhNjMyKzBkZWxFWUNBUytzSExseXB0RlpPSk9vU2FUeWV0ME90L2pkRHJmRXc2SGIrcnA2Ym1tZEk0VksxYjhjMk5qNDNXbDIxd3UxMTlicmRZL09WUStQcC92MHRiVzF1OUl5ZFVZRm90bGJXTmo0M1YxZFhYbjd0cTE2MndSeVpUNy90cmEybTczZXIyZjFGK2J6ZVltbjgvM21icTZ1ak5mZSsyMVUwVWtHWWxFZnRIUzBoSTFHbzBlazhua3M5bHNwNlZTcWQvcjRaMU81N2tpSXJsY3JqZVJTRHhaVHR4VnExYmRXVjlmLzVHUzk3Q210YlgxQjhWaU1SNkpSQjRzTi85SjcrVU9yOWY3Q2YxMVRVMU5XM056OHcxR285SHFjcm5PdDlsc0o1WEVPNmExdGZYN3VWd3VFby9ISDVwSlBBQUFjSGhjUGdwZ1dhdXBxVG0ycmEzdFhyMGdUQ2FUMi9yNys2L3I3ZTI5S2hhTC9WUXBsUk1ScWF1ck82dTBJQndlSHI0dkdBeHVHaG9hK3I1U0tpOGlFZ2dFdnVoME90K3J6KzF3T001b2JHeWMrSzFjTEJaN2FIek1YUmFMcFhXcWZPeDJlMGRMUzh2dEltTEk1L09EL2YzOTMranI2N3NtblU2L09wN0g2WTJOalpzcWVZOWVyL2VUMFdqMGdmSFkzMU5LRlVSRXJGYnJjUTBORFZlTmQ4dEVJcEg3OVRGdXQzdmlmVGlkenJNTkJrT2RpRWcwR3IxZlNsWVFwK055dWQ0ZkRvZHY3dXZyKzFJdWwrdlZ0L3Y5L3MvcTdlN3U3c3VDd2VBVnBlTzZ1N3N2Nis3dXZteXFPVDBlejBXaFVPaUd5WE0yTmpaK3pXS3hyQTJGUXQvczdlMzlTajZmRDVmRW0zSXVBQUF3TjFncEJMQ3NOVFkyWHExcG1rVkVKQjZQLzlmdTNicy9JQ0w1OGQyM2lvaFpSQ1FRQ0h4T3hndkNnWUdCRy92NitxN1Y1OGhtczd0WHJGaHgwM2kvSy9UTFNIMCszeFg2bU1IQndlOEdnOEYvME1la1VxbnRMUzB0dDA3T0p4QUlmRUhUTkpPSXlPN2R1ODhkR3h2YkppSVNqVVlmUHU2NDQ5NFFFWEc3M1I4ZUdCaTRxZHozR0FxRmJ1anQ3ZjF5U2I1NzlIdzlIczhIUXFIUU4wVkVob2VIZitqMysvOUJSTVRsY3AzWDM5Ly9WYjJ0ajQxR28vZVZHemNZREY0ZWlVVHVIbisvbmUzdDdiOFJFYkZhclJPcmVVTkRROThURVd0TFM4dHRrN1pOcWJ1NyswcDl6a1FpOGNLYU5XdCtXN0x2OGtna2NvK0lTQ2FUZVdYMTZ0V1BpSWpZN2Ziank4MFpBQUJVanBWQ0FNdWEwK244YzcwOU1ERHcvK1N0Z2xDbnJ4VCttYjVoZUhqNHJ0SU84WGo4WjNyYmJyZS9UVy9YMWRWdDBOdWhVT2oyMGpHRGc0TlRGbGNPaCtOc3ZiMTI3ZHFYT2pvNlZFZEhoOUlMUWhFUnE5VzY1ckJ2ckVRa0VybWo5UFhJeU1pUHA1b3JtVXkrbUVxbFhobC9IeWZhYkxhVklpSk9wL004RVpGME92MnFYcVNXR2ZkaHZSMlB4N2ZxYmFQUjZLd2svMGx6UHFLM0U0bkVDNVAyUGFDM1k3SFljM3BiMDdRWnh3TUFBSWRIVVFoZ1dUT2J6VTE2ZTJ4c2JQZWgraG1OeG5xOW5jbGtCa3IzcFZLcDRaSitFd1dJeVdRSzZPMXNOdHMxYWNyVVZIRkt4eHlLd1dDb1BWeWZRK1VuSXBKTUprZjB0cVpwTmFYN2hvZUhmNmkzYTJ0cjMxdFhWM2U4eFdKWk5iNnY3RlZDUFhSSk8xdlMxaVozckVDaXBKMmJadDlFUElQQk1KdDRBQURnTUxoOEZNQ3lWaXdXazBhajBTVWlVbE5UMDVMTlpuZE0xYTlRS01STkpwTlhSTVJxdGZyVDZmU1l2czlxdFU0VWN2bDhmbEJ2SzZVeW1xYVpSVVJzTnBzM2xVcVZqcGtvUmlmbGt6QWFqVzRSa2Q3ZTNzOFZDb1gwN043aC9uQWlNakZQYlcxdHU5N081WEtoMG83aGNQamU1dWJtR3pWTk16dWR6dmVhVENhMy9uWkdSa1orTWdlNUFBQ0FJd3dyaFFDV3RXUXlPWEVKWW5OejgxZms0RldzbXZGK3orc2JQQjdQMzVSMmNMbGNIOWJiaVVUaUdiMmRTcVZlSytuejhkSXhmci8vZ0p1cmxPVHprdDdPWkRMZFEwTkQzNXYwZDgvUTBORDN5M3g3SWlJU0NBUXVMbjN0OVhvbmJ2UXlOamIyKzBuZEIrUHgrR01pSWc2SFkyTmRYZDI3OVBlVlNxVzZLNGxiZ2NLazEvVlQ5Z0lBQUVzU0s0VUFscldob2FITkRvZmpuU0lpSG8vbm96VTFOYXZqOGZndmlzVml2cTZ1N3N4a010azVNREJ3ZlRnY3ZzM3BkUDZGaUVoVFU5UFhhMnBxVmlXVHlXMDJtKzFZcjlmNzZmSHBpZ01EQTdmb2MwZWowWi9WMXRhZUtpS3lZc1dLcjFrc2xyWmtNdmxTWFYzZEJvL0hjOUZVK1VRaWtYdjAzeFcydGJYOTJPbDAzcHRLcGJZYkRBYVR4V0paNjNLNS9tcjc5dTFyNWNCTEphZlYzTnk4MldLeEhKOU9wM2M2SEk2TmJyZjcvZnErd2NIQk95YjNqMFFpUDNTNzNlOHpHbzFPaDhOeDV2aTJTaThkclVTdVVDakU5QlhTMWF0WDM1VktwVjd0NysrLzduQURBUURBNHFNb0JMQ3NSYVBSWDlydDloc2FHaHF1RlJHcHJhMTllMjF0N2R2MS9lbDBlcHVJeU1qSXlLOURvWkRleitEMWVqL2w5WHBMcDFLOXZiMmZUNlZTRXpjNENZZkRkM2c4bm92R0MwT0QxK3Y5cEQ1bWJHenNxZHJhMm8yVDh4a2VIcjdQNlhTKzIrUHhmTlJvTkZwOVB0OGxzMzJQdVZ5dVg3K3JhS2x3T1B5dFJDS3haZkwyV0N6MnExd3VGektielEyYXBwbVZVdG1ob2FFWlBWZXdYTEZZN09mNjh3ZmRidmNGYnJmN2dvVXFDbzg2NnFnSFBCN1BoU0pTN096c2JCQ1JvWVdJQ3dEQWtZTExSd0VzZTcyOXZWOSs4ODAzLzNKa1pPUy84L2w4UkNsVktCUUswWkdSa2NkSFIwZi9kM0svZUR6K3EzdytQNnlVeXVkeXVWQXNGbnY0alRmZU9Dc1VDazEreEVSbTU4NmQ3d3lIdzkvS1pyUGRTcWxjTnB2dEhoZ1l1SEhuenAwWEhDSWR0WGZ2M285MWRYVjlQSkZJUEYwb0ZFYVVVb1Y4UGo4ME9qcjYyMzM3OW4xYVJNWU9NWFpLYjd6eHhqdWkwZWdEaFVJaFZpZ1Uwc2xrOHNXdXJxNlA5L1QwWEgySUlmblNsY0Y0UFA0ckVZbFdFck5TWFYxZG40L0ZZajh0RkFxalNxbGNNcG5zbk05NHBleDIreWtpSW9sRTR2ZENRUWdBUU1XNG94c0FISUZhVzF0LzVQUDUvazVFWlBmdTNSZkc0L0dIRmp1bmVlTHI2T2dZRkJIcDYrdjcwc0RBd0w4dWRBSWJiOTJxcHR2LzFLYlQrRzh0QUdCSlk2VVFBSTQ4RGZYMTlSZUs3TCtiYWp3ZS82L0ZUbWkrT0ozT1UvUjJKQkw1NVdMbUFnREFjc1Z2Q2dIZ0NOSGEycm81blU3djgzcTluekFZREhZUmtZR0JnWnZrd0djTUhsSDBTMGN6bWN5ZWJEYjcydUg2QXdDQWcxRVVBc0FSd3VmekhmQ1lqRVFpc1NVY0RuOTdzZkpaQ0FNRDRmMFdqQUFBSUFCSlJFRlVBLzg4TUREd3o0dWRCd0FBeXhtWGp3TEFFU0tielhhTjM5UW1IQTZIYjkyMWE5ZGZpRWgrc2ZNQ0FBQkxHeXVGQUhDRWVPV1ZWMVl0ZGc0QUFHRDVZYVVRQUFBQUFLb1lSU0VBQUFBQVZER0tRZ0RBdkd0cGFibmxwSk5PR210cGFibHRzWE1CQUFBSG9pZ0VnSG5TMGRHaDlEOFJzUzUyUG92SjYvVmVZakFZN0Q2ZjcxSVJtYk9IdWR0c3R1YTVtZ3NBZ0dwRlVRZ0FtSGREUTBOM0ZJdkZzY0hCd2UrSWlKcmxkSWFtcHFicjE2MWIxN2wrL2ZxZXVjZ1BBSUJxeHQxSEFRRHpycWVuNTVxZW5wNXI1bWk2bXFhbXBxL08wVndBQUZROVZnb0JBUFBwLzdkMzUrRnhsRmU2d04rdmV0KzdwZFptSVFrc1k3QXhBWnZGRU9PTlFNaGttQ0dFUUVJeXVWa0dKbUhBTmxuSVFwSkpNc2xNTW1SbWdnM2taaUVrZDhnS1hDY1FNcE9ieFJnYkV0c1Fzemg0bGJ4SWxpeTFwTzVXcS9mdXF1LytvUzY1TGN0V2xkUzJiT245UFkrZXA3cnExUGVkS25PTWpxdTZ5akxWQ1JBUkVkSEpWZXg3SFVRMGpVZ3BscTNiT2dkQ1hLdElMSlZDTkVMS1dnQzFBSUlBNGdBaUVDSWlwT3pTQkRaRHlnMmJWaTl1Z3hDVHZUVndRaHdPeDl5NnVycFArSHkrNit4MmV5TUE1SEs1L2QzZDNaK0p4K1BQQUlESDQzbExRMFBEdlc2M2U3SEZZZ21wcWhyUFpyTTdPanM3UDVQSlpMYnBZeG1ORzAvcHU0UUFnTzNidDdzQVpQWFBicmQ3VVhWMTlSMCtuMis1dytGbzFUUXRuOGxrWHU3dTd2NXFNcG5jNFBWNlY4NmRPM2NEQUJTTHhjanJyNzllajdMYkxpKzg4TUtYM0c3MzVRQ3dmLy8rZDhUajhhZU5qRnVlbjVuakhPLzhsaC9ycmwyN1dob2JHNy90OFhoVzl2WDEvVnQzZC9lWHhqb1hvOVo1YW10clB4b09oKzkwT0J6bkZZdkZnWGc4L3N2T3pzNHZBSWlPZFU1SDI3NTkrK241ZjlwWldCOUVSRVFudzZhUWlFYXNmUENsQ3lTMGowbUJ2d1p3emdTR09Dd2tmaTJnZlBPNWU2L1lVK244VHFTcXF1cldwcWFtLzdKWUxNYzl6S1ducCtmTDNkM2RYd3FIdzNjME56ZC9GMlA4dlhmbzBLRVBEUXdNL0JBQWpNWVpjYkttOE9LTEx6NWlzOW5xUis4anBWVDM3ZHQzWFRLWjNQeW1ONzJwMjJxMTFnTEE3dDI3RjZYVDZWZEtZZFdMRmkyS0FGQlVWWTI5OXRwcjlRRHlCc2ZkYVBZNGpaemY4bU1kR2hyYTZQUDVWcHhvKzFoTllUd2UvMWt3R0h6UDZQRXptY3lPWGJ0MkxRYVFBYWEyS1R4YjY0T0lpR2c4L0U0aEVXSEZ1aTFYU1loUGExSzdDWlA3eDZKenBNQkhKTFIvV0w1MjZ5K0ZrQTlzWEgzVmxrcmxPUmE3M1Q2L3BhWGxjU0dFQXdEUzZmUnJnNE9EVDJtYU51VHhlSzZTVWhZQW9LR2g0VXNvSGR2ZzRPQi9KeEtKLzZjb2l0ZnI5UzdSTksyb2oyYzByZ0prSXBIWWtFcWxubE5WTlYxVlZmVmV0OXQ5bVJEQ1VsOWZmMzliVzl0YjQvSDQrbkE0L0ZFQThQbDhOK2hOWVNnVXVoNmwyLzlqc2RqL1Jha2hORGp1UmpQSGFmVDhsdk42dlV2Nysvc2Z5bWF6Qi9QNS9FRWpKeU1ZREw0bkZvczltVXdtWDNBNm5lZUh3K0YvRUVMWVhTN1h4WFYxZFd0NmUzdS9EZ0FkSFIxM0NTR3M1YSsyNk9qb3VNdndXWitBczdrK2lJaUlqR0JUU0RTRExWNjN4ZStVNG1FcDhmNEtEeTBBM0N5bHVIbjUycTJQRjdPRnUxLzg5RFZERlo0REFGQmZYMytmM3JBTURnNCswOTdlZmdzQXZhbFpDOEFHQUZhck5henZjL2p3NFRXNVhLNE5BSHA3ZS9WOFlTWnVzdmJzMlhOOVBwOS9RLzg4TkRUMDFMeDU4dzRCZ05mcnZSb0FvdEhvRTNwVEdBZ0UzcW8zUmo2Zjd3Wjl2MmcwK2hPejQ1bzVUcVBudDl5UkkwZSswdFBUODJVejV5TVNpWHpqOE9IRG45SS81M0s1WGVlY2M4NGpBQkFLaFc3Vmo3Mi92Ly9iQUp6bFRXRnBYY1ZOaC9vZ0lpSXlnZythSVpxaGxxNTc2VXFuRks4QUZmK0ZkN1QzVzUyMlY1YXVlK25LVXpHNDMrKy9WbC91NmVuNUp4eHRXSFFGQUJnYUd2cWR2bUx1M0xrdk5EWTIvb3ZkYnA5WFdsVis2Nk9odUFrNFp0OThQcisvcXFycXRzYkd4ditZUFh2Mk0rZWRkOTV2OUcyS29uZ0IySkxKNUtaQ29kQUxBQjZQWndrQUR3QUVBb0hyQWFCUUtIUWxrOG5uelk1cjVqaU5udDl5c1Zqc3gwWk9TTG1CZ1lHSHl6OUhJcEZmNk10T3AzT3UyZkVtYTdyVUJ4RVJrUkZzQ29sbW9HWHJ0bnhZa2RxTEFHYWZwaWxiRmFtOXVHemRsZzlYZW1DYnpkYWdMNmRTcWZZVHhiVzF0WDBvSG8rdkJ5QnRObHRkWFYzZC9Rc1dMTmpaMnRyNmF3QjFadU1NY0pjdGF5aTd4ZE51dDErNFlNR0MzZWVlZSs3UDYrcnFQaDRJQkc3QThWY2hMUURVVWk0UVF0ajlmdjhLcjllN3dHYXpOUUpBTkJyOWVXbHNzK01hUGs2ajU3ZGNMcGZyTmhKWExwUEpSRWF0R3JseUpvU3dteDF2TXFaVGZSQVJFUm5CcHBCb2hsbTJidHM3aFJUZncrbS9mZHdxcFBqZThyVmJiNjdrb0pxbXBmVmx1OTNlZEpMUS92Mzc5OS95eGh0dnpPM3U3djZuUXFIUUJRQ0JRT0R0cmEydDM1OUEzRW01M2U3NStuS2hVT2hEMmRXM2xwYVdoK3gyZXpNQWRIVjFmZXlWVjE3eDd0eTU4Nkt4eG9uRllrL3F5OEZnOEFhMzIvM1dzbTAvTFk4MU02N1I0elJ4ZnN0cDQ0Y2NwN3lKaHNmamFkV1g5YXVscDhOMHF3OGlJaUlqMkJRU3pTQXIxMjFiTHFUOENhYXU5aFVBUDEzMjRMWmxsUm93blU2L3BDODNOalorRHNkZkdkT3ZNb1VCSUpmTHRmWDA5SHhsMzc1OUl6bDR2ZDYzbE1VYmpUdU8wK2xzS1MxYTYrdnI3eS9MOFppSGliamQ3bXYwNWQ3ZTNzY0JGSHcrMzV2SEdqT1pURDZ2TjBWdXQzdVoxK3RkVWNwdmJ6cWRmbm1pNHhvOVRoUG5kMUpxYTJ2ZlhmNjV1cnI2Ym4wNWxVcjljVlM0T3VwelZTVnltSTcxUVVSRVpBUWZORU0wUTZ6NDVwL08xYVI4Qm9CamlsTnhDQ0dmdWZiaEZ5L1pjTStTUTVNZHJMKy9mNTNQNTdzT0FFS2gwUHZzZHZ2c3djSEJYMnFhVnZSNnZVdlQ2ZlQybnA2ZXIxeDY2YVdIQmdjSGY1VktwVjRXUWhUTEg5WlNMQlpIYm5jMEdqZVdlZlBtdFdVeW1UZHNObHR0K1cyWGtVamswVkdoZVFCT0FHaHRiWDBzbFVxOVVGTlRzL29FdzJyeGVIeDlUVTNOWFE2SDR3S2J6VllESEgrVjBPeTRSby9UNlBrOTJYa3hvckd4Y2EzRDRiZ29tODN1OWZsOHk0UEI0RHZMY25oa1ZIaEJWZFc0eFdJSkFzRHMyYk1meldReWJ4dzVjdVFMRTUxL3V0WUhFUkdSRVd3S2lXWUlhVkVlZ0lSL3F2TW9DYWlxOVFFQTd4NDNjaHl4V094WGJyZjdhM1YxZFo4RkFJL0hjN1hINHhsNXltWTJtMzBOQUJSRmNZZENvWGVIUXFIUmMycmQzZDJmMHo4WWpUdnZ2UE9lQ0lWQ3R3TFF0bS9mWGdlZ1h3aGhkYnZkbDVUdk5EQXc4TmpRME5Dem8zTCtSVGdjL2dBQUJBS0J2dzBFQW4rYlNDU2V0ZGxzWTc3N0xoYUxQVkZUVTNPWHhXSnhXaXlXV2FWeGZ6SkduT0Z4alI2bjBmTTdXYmxjcnIybXB1YnUwZXQ3ZTN1L05qUTB0SG4wK25nOC9vdnE2dW9QQVVBd0dMdzVHQXplUEptbWNMcldCeEVSa1JHOGZaUm9CbGk1YnR0eVNOdzYxWG1NY2x1bGJwUHI2dXE2djYydDdlMkpST0kzeFdJeEtxVlVWVldOSlJLSkRmcFROaU9SeUxwc052dUdxcXBaS1dXeFVDaDB4Mkt4SjNmdDJuVk5MQmI3bVQ2VzBUaTMyMzBGQUNTVHlUOEI2Qzh0YjlZMExhVnBXanFkVHIvYzBkSHgwVU9IRHQweE90K09qbzVWMFdqMHYxUlZUYWlxT2pnd01QQllXMXZiN1NjNnZ2S25rQUpBT3AzK2N5NlgyenVaY1kwZXA5SHpPMWtIRGh5NElSYUwvVmhWMWJpbWFabFVLclh0d0lFRGY5ZlYxWFgvV1BHSERoMzZlRHdlLzVtcXFrTlN5a0k2bmQ0KzBibW5lMzBRRVJHTnAyTHYzQ0tpTTlPdFR6eGhpUnhwZVJuQXBSUFp2OGs1aU9YVjdWZ1k2TVk1emppQzFpeUtFSWpsM1doUFYrUFBnNDNZT05DS1JORTVrZUZmcVcwNGRNV1R0OTAyK2p0aVo3cndva1dMK2dDZ3U3djdNejA5UGY4MjFRbWRqUll0V2pUeThKM3QyN2U3QUdSUGR3NlRybytnRXl2T3I4TENKaithZ2s0RVhUWVVOUTJ4ZEJGdC9Xbjh1V01ReisyTElwRWQvU1lQUTg3VytpQWlvck1NYng4bG11YjZqelRmaUFuOHdqdkxtY0JIbTdkZ1NkVkJpRkd2NTdNQmNEa1RtT1ZNWUduVkFYeTBaUXVlN1oyUEgzUmVnWXhtNnErVmhhWDhuamFiMzFUeSsvMVg2TXZSYVBSWFU1a0xUYzZFNnlQZ3dGM1hOT09hMXRCeC83cHFzMWpnQ2xnd0srREFzdFlRN2xyYWpGL3RpT0N4TFYzSUZFejFkMmRsZlJBUjBkbUh0NDhTVFhPYUVCODB1OCtLNm5aODkrS25jRTNWZ2VNYXdyRTRsU0xlMWZBNnZ2T21wOURxSGpDWEg4UUh6T1kzMWZSYlIzTzUzUDU4UHI5enF2T2hpWnRJZmF3OHZ3cVAzcjRBUzhkb0NNZml0Q3E0ZFdFOXZuZjdSV2dOdThmZm9UeS9zN0EraUlqbzdNUGJSNG1tc2JkKzR6VlB6cDZOWWZqaW5pSExxdmJqaTNOL2I2Z1pITXRnd1luVk8yOUNaeVpvZEplQ0krOE0vZmErUzFJVG1wRE9XbE45KytoRTZtUDVuQ3A4NmUxekp2dy96OEZNRWZjOHRST2RNY09IeXZvZ0lxSlRqbGNLaWFheHJDT3pCQ1orNFcxeHhmRzVPUnNtM0JBQ1FNQ1d4YjllOEQrd0tZWnZrN1BsYkprVHZVdVBwckh0MjdjTC9RZFQ4SDFDMC9WUjVjTG5iMmlkMUwrbUJseFdmUDF2NXNKbU1Ud0s2NE9JaUU0NU5vVkUwNW1HcFdiQzcycjVrNWxtN29RYW5RbThzKzR2aHVNbHdLY3MwdWxuc2o3K2NXbXptV2J1aEJxRFR0eHlTYjNoZU5ZSEVSR2RhbXdLaWFZem9jd3pHdHJxanVMS1lFZkZwbjdQckZlaEdMemlLSVM0c0dJVEV4bGxwajdDYml4dUNWUnM2dHN2YTRBaWpEV1lyQThpSWpyVitQUlJvbWxNQUhPTnhpNEpIYWpvM0FGYkZndDhQWGg5cU1GSStOemxhN2RxQUdUcEIyWExsVmgzZEwyRUxOMGZXeFlySkNDUHJoT2x1Qk9OZVhSNzJYcFpHcWUwYmlSR1h5ZVB6MGNJQ1NuTGNwS3l0TE1VbythUlVrb2h4REg3UzJCNG5UNEdBQ2tnQmFRRUZBbElLVXYzQWd1SjRUZ2hwQ3p0TDBhT1IwZ3BoK2NXK3B4U1NpbVVVcHdjeVdVNGRIajk4SGlRQXBDeWxEc2dodGNOajFBNnp1RmNodVAwWTVjU1VwRkNTcW1KOG55a0ZGQ2tKcVFVK2ptV1VncWhTSzAwdjM2T2haQlNLNDJoLzdrSmllRjlvWXpNSXlTa0pxVWNQcmJTTVEzdlpMZytycGtkTWhwcVNNQmx4WUlHTDE3dkhqSVNiamhQSWlLaWlXQlRTRFN0eVZxamtZdUNYUldmZlZHd3kyaFRXSXZoQjErZCtvZGZqVG1EUE9uSDhjTEhIRmdldHpER09Ib2ZkZXdZSXgvTGRoVmpYRlVTWTR4eGRBUzlKeXJmWWRUNFpYa2NONmNReDM2M2RLUzFQVHEydnBNcy8xQmFvWGVZNVJISG5JblNPRktNem1lNCt4eWR0NFRFNkZNZ1pTbkg4cWtGSU1xT1g4OWw1UHdKV2JaYVJtRFFaYzErbzZHR1hkYnNOOW9VR3E1aklpS2lpZUR0bzBUVG05ZG9ZSTA5V2ZISlRZeHBPRStpQ2pKZUgxNTd4U2MzTVNicmc0aUlUaWsyaFVUVG04dG9ZTFU5WGZISnd6YkRZNXA3ZVJ2UjVFbVlxUStQNFllVUdoYjJHRzRLV1I5RVJIUktzU2trbXQ0eVJnTUxtcVhpa3hlazRURXIzNUVTamM5NGZhZ1RmMDNMaWNmVWpJYXlQb2lJNkpSaVUwZzB2Um0rZnpPYXIvekZpQUhEWTRySzM3dEtkSElTWnVvalZhaDRBZ1BHeDJSOUVCSFJLY1dta0doYUU0WWZwSEVrVi9rSGFYUm5EWTRwdEw2S1QwNDBMdVAxMFozSVZYejI3a0hEWXhyT2s0aUlhQ0xZRkJKTll4TFlhelIyUzZ5NTR2TnZqUnNiVTBqc0JWQUVvQUxRU2orVnYxK1A2Q2hwcWo0T3hDdWV3SmFEaHNjMG5DY1JFZEZFOEpVVVJOT1lBcm5iYUdmMVl1eGMzSFBlaTRaZk9EK2Vqa3dJaHpKQlE3R2F4SzVOOXk1KzE1Z2JwUlQ0OHZCTEIyNmQvNlRvMjFramhocDhJbnZFSlFDZ3Vjb3VNcjdESWhkemlMekhMcW9UTmdFQWVYZFVGSkkyVVhSWmhjOWhGUUJRVEZ0RTBaRVVhdFlpM0hhTEFBQTFheEdxWFJHcUxTTmN1ZEk2bXlMVXZDSTBhMVk0Q29yUXJJb0FBSzIwYkxma2hGWW9yYk1xUWlzcXdtNFJRaXZtaDlkWkZLRlpoTEFWRlNFdHcrOUMwSW9GSVMxQ1dFdnJOS1V3L0VZSlZSRldSUWlwQ3FHVllxVmFIRjVYV2c4QW1pS0VWU3NlczA0cVFsZ1VJYVNtQ2xsNjU0TFVoTEFvRUZKVmgyTkxiMGkzYUVKSVVZcFZjT3k2MGhnQVlCRkNTQTFqckJOQ0toQlNDR0hSdE5MOEdGNHZoRURwclJhSzBJYkhsQkQ2ZXlBVURVSUtUVWdwUk9sOUVWQ0VFRkpxUWdvSWFFSW9Rbi9EaGhBb2phR1V4cFJDQ0pUR1VHVHBPTVh3K0ZKcVIvZlZoc2VYVWdnOWorSC9oaUNrZ0ZDa0VCTGF5QXNzRk1CajlMLzJGL2JIc0dwNXMrRVh6bytuSTViRm9haXhyelJLS1hkWFpGSWlJcUlUWUZOSU5JMEppYzNTNE8rd2ZYa1BudW1aajNmVXYxR1J1Yi9mZVFYazJDOEZQSjZDelNmY2R2U0Y3WGh5ak0yVnlaWm1vcFVQYnIzQmNIMGs4M2o2OVFodXZxU3VJbk0vK3NkTzQvLzhjckw2SUNJaXFnRGVQa28wamRrS3poY0FHSDZheFE4UFg0Nit2R2ZTODI2Tk4rT0Y2TGxHd3d2T25PdkZTVTlLWkpMWit2akIxaTcwSmZPVG5uZkx3VGcydDhlTWhyTStpSWpvbEdOVFNEU04vZmErUzFJUStMWFIrRVRSaVUvdHVoR0pvbVBDYys1SjFlQXIrNjR6ZnBVUWVQYTM5MTJTbXZDRVJCTmt1ajZ5Ulh6eWwzdVF5QlluUE9lZVNBci8vSnQyTXpkcHN6NklpT2lVWTFOSU5NMHBVdjdRVFB5aFRCQ3Ivbkl6OXFiQ3B1ZmFNREFIbjl4NUk5S3E4UmQ5SzVEL3gvUkVSQlZpdWo2aUdkejl4RTdzalpqdjAvNndkd0FmWDc4YjZieHFlQi9XQnhFUm5RNXNDb21tdVhCRHg3TUFYak96VDJjMmdGVnZ2QU9QSEZ5Q1NNNDdidnl1WkMwK3YrZHQrSmQ5MXlLbDJzMU05V29wUDZJcE1hSDZpR2R4OTVNNzhmQ21Ea1NHeHIrZGRGZHZDcDk3ZGgrKytwdDJwRXcwaEdCOUVCSFJhVktaeDZnUjBSbHQ1YnB0eXpVcE4wNWtYNnZRTU4vYmkwdjkzV2gwRFNKa3phSWdGY1NMVHJTbHduZzFNUXNIMHlFenQ0dU9rRklzMzNUdmxac21raGRScFV5cVBoU0IrZlZlTER6SGo4YWdBeUdYRFFWTklwNHBvSzB2alZjT0ozQndJRE9oWi9xeVBvaUk2SFJoVTBnMFF5eGJ1KzBwQVhuTFZPZFI1cW5uMXl5K2RhcVRJQUpZSDBSRU5MUHg5bEdpbVVLUjl3RVltdW8wU2hKU3dhZW1PZ21pRWF3UElpS2F3ZGdVRXMwUW0xWXRQZ0RJbXdCTS9wbjZrNU1UbW5iVGNENUVad2JXQnhFUnpXUnNDb2xta09mWFhQV2NGT0oyQU5vVXBhQkpJZDY3OFdOWGI1eWkrWWxPaVBWQlJFUXpGWnRDb2hsbTArb3IxMHNoN3dRdzhaZXRUVXhSQ25ubnB0Vlhyai9OOHhJWnh2b2dJcUtaaUErYUlacWhWajc0cDhXYVVINEs0THpUTU4xK1RTaTNiMTU5eGJiVE1CZlJwTEUraUlob0p1R1ZRcUlaNnJsN3I5NXFjMW9XQXZqSktaN3FKMWtoRi9JWFhqcWJzRDZJaUdnbTRaVkNJc0xLaDE1YW9tcmFmUUs0cVVKRFNnZzhMYVg0eHFZMVYvNnhRbU1TVFFuV0J4RVJUWGRzQ29sb3hJcUhYcjRRcW5xdkZMZ1JRT01FaHVnU0VzL0NZbmx3NDZyTGQxYzZQNktweFBvZ0lxTHBpazBoRVIxUFNyRnk3Y3R6TmNpM1FHQXBJR2NCcUNuOUJBSEVBZlFOLzRodVNHeFdJUDd3M0pyTDkwSUlPWldwRTUxeXJBOGlJcHBtMkJRUzBiaVdyOTE2MGw5a24xK3ptSCtYRUJFUkVaMmwrS0FaSWlJaUlpS2lHWXhOSVJFUkVSRVIwUXpHcHBDSWlJaUlpR2dHWTFOSVJFUkVSRVEwZzdFcEpDSWlJaUlpbXNIWUZCSVJFUkVSRWMxZ2JBcUppSWlJaUlobU1EYUZSRVJFUkVSRU14aWJRaUlpSWlJaW9obU1UU0VSRVJFUkVkRU14cWFRaUlpSWlJaG9CbU5UU0VSRVJFUkVOSU94S1NRaUlpSWlJcHJCMkJRU0VSRVJFUkhOWUd3S2lZaUlpSWlJWmpBMmhVUkVSRVJFUkRNWW0wSWlJaUlpSXFJWmpFMGhFUkVSRVJIUkRNYW1rSWlJaUlpSWFBWmpVMGhFUkVSRVJEU0RzU2trSWlJaUlpS2F3ZGdVRWhFUkVSRVJ6V0RXcVU2QVRwOUZpeFpKZlhuNzl1MHVBTm14MWsxRmJ1TnBhbXI2Wm5WMTlUOE1EQXc4MXRuWnVXcXE4eUVpSWlJaW1pN1lGSjU1UEhWMWRYY0VBb0ZiWEM3WEFvdkZFdEEwTFZzb0ZMclM2ZlMyQXdjTy9OMVVKMWdwTHBlck1aUEpkQm1KcmE2dXZsTlJGSGM0SFA1SVoyZm5hZ0J5M0oySWlJaUlpR2hjdkgzMERPSnl1YTVlc0dEQnJzYkd4Z2U5WHU5U2k4VVNBcUFvaXVKMk9Cem5oMEtoOTAxMWpoV2dORFEwZk9YQ0N5L2NQbS9ldk1OR2QrcnY3MzlFMDdSVVgxL2Z0OENHa0lpSWlJaW9ZbmlsOEF6aGRydXZtRHQzN3U4VlJYRURRS0ZRNklySDQwOW1zOWtEaXFLNFBSN1BaWDYvLzYrbk9zOEtzRGMwTkh6ZTdFNkhEeC8rOU9IRGh6OTlLaElpSWlJaUlwckoyQlNlR1J6bm5YZmV6L1NHTUI2UC8yei8vdjBmQnBBWkZWZC8rbE1qSWlJaUlxTHBqRTNoR1NBY0RyL2Y0WERNQm9CTUpyTmovLzc5SHdDUUh5TzBaL1FLbjgrM3BLYW01bDZQeDdQRWFyV0dWVlZOcE5QcGx5S1J5TU9KUk9MWGs4bkw1L010cWEydC9hekg0N25hWXJGNDh2bjh3VmdzOWtSM2QvZlhBYVJIeHpzY2pybDFkWFdmOFBsODE5bnQ5a1lBeU9WeSs3dTd1ejhUajhlZktYK29qVTVmdDMzN2RuR3lYQXc4Sk1jZERvZi9WMjF0N1dxSHczRitvVkRvN3V2ciszWnZiKysvQWZBMU5UVjlPUmdNdnN0cXRkYm04L2xEdmIyOS85N2YzLy9kOGpuY2J2ZWk2dXJxTzN3KzMzS0h3OUdxYVZvK2s4bTgzTjNkL2RWa01ybGhkRTZoVU9qMm1wcWExVzYzKzAxU3l1TFEwTkFmRGg4K2ZQK0NCUXQybGVWMXpIR1pPYWNlaitjdERRME45N3JkN3NVV2l5V2txbW84bTgzdTZPenMvRXdtazlsMnN2TkZSRVJFUkdRVW04SXpRREFZdkVWZmprUWkvNEd4RzhMajFOYldmdUtjYzg3NUJvQ1J4c05xdFZiNy9mNjMrZjMrdDBVaWtRY21lc3RsT0J6K1NITno4N2RROXIxVGg4TnhRWDE5L1JlOFh1LzFlL2Z1WFFFZ3AyK3JxcXE2dGFtcDZiOHNGb3V6ZkJ5bjB6blA3WFl2aXNmanowd2tENk5hV2xvZXFhNnUvcEQrMlc2M3R6UTJObjdOWXJFNEE0SEFUUzZYNjlLeTR6aS91Ym41TzRWQ0lUbzRPUGlVdnI2MXRmWFhOcHR0NUdxc3hXSnhlTDNlbGVlZmYvNnlmZnYyWFpkTUpqZnEyeG9iRy8rMXJxN3VzK1U1QklQQm16MGV6NVVueXRITU9RMkh3M2MwTnpkL0Y4ZisyWWE5WHU5S3Q5czluMDBoRVJFUkVWVUttOEl6Z012bFdxZ3ZwMUtwNTQzczQvVjZsNVUzaEFNREF6OUtwOU12dVZ5dStkWFYxWDh2aExEVzF0WitLcEZJYkRKN3hkRHRkaTlxYW1wNkdJQlNMQmI3K3ZyNnZpT2xIS3FxcXZwZlRxZnpJcS9YZTFWOWZmMmFucDZlQndEQWJyZlBiMmxwZVZ3STRRQ0FkRHI5MnVEZzRGT2FwZzE1UEo2cnBKUUZBT2pvNkxoTENHRnRhbXA2U0orcm82UGpMak81blVnb0ZIcDNiMi92MTFSVkhheXBxVmxsczlrYUFhQyt2djZMbXFabGVudDcvN1ZZTEticTZ1cldXSzNXV2dDb3FhbTVxN3dwQkNBVGljU0dWQ3IxbktxcTZhcXFxdmU2M2U3TGhCQ1crdnI2Kzl2YTJqWUN3K2UrdkNHTXgrUHJoNGFHbm5lNVhCZUZ3K0U3S25GT0d4b2F2b1RTbiszZzRPQi9KeEtKLzZjb2l0ZnI5UzdSTksxWWlYTkdSRVJFUkFTd0tUd2pXSzNXc0w2Y3pXYjdqZXhUVzF2N01aU2FocDZlbnE5M2QzZVBOQ241Zkw1OTFxeFpENVRpVnBsdENtdHJhejhoaExBQ1FIdDcrL1dwVk9vMUFJakZZdXN2dXVpaWZRQVFEQWJmb3pjdzlmWDE5K2tONGVEZzREUHQ3ZTIzQU5BYmw3VUFiQURRMzkvL2JRRE84cWF3dEc3U09qbzZWa2VqMGU4RFFES1pmR251M0xsL0tOdDJUelFhZlF3QWNybmNYMmJQbnYwMEFMamQ3Z1hsWSt6WnMrZjZmRDcvaHY1NWFHam9xWG56NWgwQ0FLL1hlN1crdnFhbTV1N3kvTXNiMjF3dXQ3T3hzZkhCMGZtWlBhZmwvMDBjUG54NFRTNlhhd09BM3Q1ZW9PenFJUkVSRVJIUlpMRXBQQU5JS1ROQ0NDOEF1TjF1ZnpxZFRvNjNqOWZyZmJPK1BEQXc4R2o1dHNIQndaL3JUYUhiN2I3Y2JENCtuMitGdm56QkJSZThPbGFNMCttY3F5LzcvZjVyOWVXZW5wNS93dEdHVUZjd200TlowV2owYVgwNW1VeStOR3JiRS9weVBCN2ZvaThMSWZ6bGNmbDhmbjlWVmRWdExwZHJzY1BoT04vcGRNN1J0eW1LNHNWd2MxdndlcjFMeXNaK3BIeU0zdDdleDhkcUNzMmUwNkdob2QvNS9mNGJBV0R1M0xrdlJLUFI3L2YxOWYwb244L3ZBbC9KUVVSRVJFUVZ4UGNVbmdIeStYeW52bXkzMnhjYjJjZGlzVlRweTdsYzdwZ0gwR1F5bVlHeXVHTWFIeVAwMnl0UFJsRVVqNzVzczlrYTlPVlVLdFZ1ZHI0S0tXK2tSemVoNWR0R3ZxK3BLTXJJRlRlNzNYN2hnZ1VMZHA5Nzdyay9yNnVyKzNnZ0VMZ0J4MStSc3dESG5wOWtNbmx3Vk14eEQrQVp2YytKbEovVHRyYTJEOFhqOGZVQXBNMW1xNnVycTd0L3dZSUZPMXRiVzM4Tm9HNjhzWWlJaUlpSWpPS1Z3alBBME5EUVJxZlRPUThBYW1wcVZzZmo4Vjlpbkt0QnFxb09XcTNXYWdCd09wMDEyV3cycFc5ek9wMGpEVWl4V093em00K21hVW1MeFJJRWdLNnVybytwcXBvZEp6NXRzVmdDQUdDMzI1dEtWN1BPS2kwdExRL1o3ZlptWVBpWWUzdDdId0dnTGxxMFNCMGRLNlhNQ3lGc0FPQnl1YW95bWN4STArbDBPc2Q4YllqWmN3cWdmLy8rL2JjNEhJNDVwYWVjZnNSbXN6VUdBb0czdDdhMmZyKzl2ZjNHaVI0ckVSRVJFVkU1Tm9WbmdHZzArdTJhbXBxUEFoQStuMjlGWTJQak43cTZ1ajRGUUN1UGN6Z2NjL1R2bHFYVDZXMSt2Lyt2QUNBVUN2M2RrU05IdnFySEJRS0I5K2pMeVdUeUJiUDVwTlBwVi9YYkhYTzVYRWZwaWxVNU84cXV4cVhUNlpkOFB0OTFBTkRZMlBpNUF3Y092Qi9ITnJWMkhMMUNON3JKcWdJUU5adGpwYm5kN212MDVkN2Uzc2NCRkh3KzN6Vmp4V2F6MlYzNmJibWhVT2lPVENielQvcTI2dXJxZThiYXgrdzVCUkFHMEovTDVkcDZlbnErRW8vSGZ6eC8vdngyQVBCNnZXOHhmNFJFUkVSRVJHTmpVM2dHU0tWU3IvZjI5djVuWFYzZEp3Q2dycTd1RTRGQTRPMkRnNE8veU9melJ5d1dTOGpyOVM3eCtYeHZlZVdWVjJ3QUVJbEVIdEtid29hR2hpL2I3Zlp6MCtuMGE2V25qK3BQd05SNmVucSthVGFmYURUNm1ON0F0TFMwL05qdjl6K2V5V1IyS0lwaWRUZ2NGd1FDZ2IvWnNXUEhCU2pkbHRuZjM3OU9id3BEb2RENzdIYjc3TUhCd1Y5cW1sYjBlcjFMMCtuMDlwNmVucStVaGkrb3FoclhyNXJObmozNzBVd204OGFSSTBlK01QRXpXQkY1QUU0QWFHMXRmU3lWU3IxUVUxT3plcXpBYURUNk03MHBySyt2Lzd6VmFtM0taRExiZlQ3Zm00UEI0SHRPc0krcGMzcnBwWmNlR2h3Yy9GVXFsWHBaQ0ZIMCtYdzM2R01WaThYdWloNDVFUkVSRWMxb2JBclBFRjFkWFo4V1F0aHFhMnRYQThQdjk5TnZLUjFMSXBING45N2UzcStWWG8yZ1ZGZFgvMzExZFhWNWlPenE2dnA0SnBQWmNvSWhUbWhnWU9CSGZyLy9obEFvOUQ2THhlSU1oOE4zbml3K0Zvdjl5dTEyNjduQTQvRmM3ZkY0UnA3V21jMW1YeXVQajhmanY5RGZLUmdNQm04T0JvTTNUM1ZUR0l2RmZoRU9oejhBQUlGQTRHOERnY0RmSmhLSloyMDIyem1qWXlPUnlNT2hVT2kyMGpzSlJUZ2MvaUNBRHdKQVBCNy92Mlh2blJ5NVdtcjJuQ3FLNGc2RlF1OE9oVUx2SHJWSjYrN3UvdHpFajVTSWlJaUk2Rmg4ME15WlF6MTgrUEE4QllITkFBQVQ2a2xFUVZTYVhidDJMUjRZR1BoQkxwZmJyMmxhUmtwWkxCYUxrV1F5dWFtcnErdVlacUNycSt2K3RyYTJ0dzhPRHY1M3NWZ2NrRklXQzRWQ2J6d2VYNzl2Mzc1bHZiMjlheWVZaXp4dzRNRDdEeDA2OU1Ga01ybFpWZFdFbEZJdEZvdjlRME5EZnpoNDhPQWRBRkxsTytpNUpCS0ozeFNMeGFpVVVsVlZOWlpJSkRZTURRMzlyanoyMEtGREg0L0g0ejlUVlhWSVNsbElwOVBiSjVobnhYUjBkS3lLUnFQL3BhcHFRbFhWd1lHQmdjZmEydHB1UDBGNGJzK2VQZGRGSXBGL3orZnpIVkxLUWo2ZlAzRGt5SkV2N04rL2YrVDFGS3FxRHBidFkrcWNSaUtSZGRsczlnMVZWYk9sUDlmdVdDejI1SzVkdTY2SnhXSS9PMFduZ1lpSWlJaG1JTDd2aktpQy9INy8yK2JNbWZNL0FKQk9wMS9ldlh2M0ZWT2RVeVVzWDd2MXBBOCtlbjdOWXY1ZFFrUkVSSFNXNHBWQ0l2TmNEb2VqZFl6MVZZMk5qZittZjRqSDQ4K2V4cHlJaUlpSWlDYUUzeWtrTWk4d2YvNzgzVU5EUTc5THBWSXZGb3ZGUWJ2ZGZsNVZWZFg3YkRaYkhRQVVDb1dlbnA2ZWg2WTZVU0lpSWlLaThiQXBKSm9BSVlUVjcvZi9sZjRFMkhLRlFxR3J2YjM5SnB3QnI5b2dJaUlpSWhvUG0wSWk4d2I3K3ZxKzVmUDVyclhiN1MxQ0NMdXFxdkZzTnJzemtVZzgyOVBUOHgwQWcrT09Ra1JFUkVSMEJtQlRTR1JlcHJPejgrNnBUb0tJaUlpSXFCTDRvQmtpSWlJaUlxSVpqRTBoRVJFUkVSSFJETWJiUjRuTWNTNWF0Q2lqZjlpK2ZUdmZ6MGRFUkVSRVp6VmVLU1FpSWlJaUlwckIyQlFTRVJFUkVSSE5ZR3dLaVlpSWlJaUlaakEyaFVSRVJFUkVSRFBZekgzUWpKUmkyYnF0Y3lERXRZckVVaWxFSTZTc0JWQUxJQWdnRGlBQ0lTSkN5aTVOWURPazNMQnA5ZUkyQ0NHbk52bkp1K2lpaS9ZNkhJN3pBV0RQbmoyWHBGS3Axd0VnRUFpOHE3VzE5VWtBU0tWU3orL1pzMmRGYVJmbndvVUxoNFFRMWtRaThkdTJ0clliOUxGOFB0K1MydHJhejNvOG5xc3RGb3Nubjg4ZmpNVmlUM1IzZDM4ZFFIcThYQll0V2pSeVByZHYzKzZ0cTZ0YkhRNkgvOTV1dHpmbDgvbk92cjYrLzR4RUl0OGF2Wi9aZWMzR1YxVlYzVnBUVTNPdnkrVzZSRXFwSnBQSmpaMmRuWjhaNzNpbWhlUHJZK1BKNm1QWnVxMGZtVTcxUVVSRVJEU1R6TGduSjY1ODhLVUxKTFNQU1lHL0JuRE9CSVk0TENSK0xhQjg4N2w3cjloVDZmeE9sNmFtcG0vVjFOVGNCUUFIRHg3OCsyZzArbGhwL2NNMU5UVjNBNENtYWFsWFgzMDFBRUIxdVZ4WHpwczNieXNBSEQ1OCtKT1JTT1EvQUNBY0RuK2t1Ym41V3hqanFuTXltZHl5ZCsvZUZRQnlKOHVsdkNtTXhXSS9Eb1ZDN3hzZGMrREFnZmZHWXJHZjZwL056bXMyZnRhc1dmOWNYMS8vaGRHeHVWenVvTVBoT0ZmL1BOMmVQc3I2SUNJaUlwcDVac3p0b3l2V2JibHErYnF0djlDRXRrc0tmQVFUKzRVWEFNNlJBaC9SaExacitkcXQ2MWVzMjNKVkpmTThYWWFHaG42dkwzczhuc3YxWlovUHQwSmZWaFRGNDNhNzMxU0tXYVN2VDZWU3Z3TUF0OXU5cUttcDZXRUFTckZZN0R0eTVNaFh1N3U3UDUzTlp0OEFBSy9YZTFWOWZmMGFNM241L2Y1YklwSElBMTFkWFo4dEZBcTkrdnFhbXBxUDZzdG01elViNy9QNXJxbXZyLys4L2prZWp6L1YyZG01cHIrLy8xR0h3OUZzNW5qT0Zxd1BJaUlpb3BscjJ0OCt1bmpkRnI5VGlvZWx4UHNyUExRQWNMT1U0dWJsYTdjK1hzd1c3bjd4MDljTVZYaU9VeVllajI4QW9BRlF5cHJDR3FmVE9iOVFLSFJacmRZYUlZVGQ2L1ZlblU2blgzRzczUXNCb0ZBbzlLWlNxUjBBVUZ0Yit3a2hoQlVBMnR2YnIwK2xVcThCUUN3V1czL1JSUmZ0QTRCZ01QaWVucDZlQjR6bTFkblplVTgwR3YwK0FHUXltUjF6NXN4NUZnQmNMdGViOUJpejg1cU5ENGZEcTFDNml0N1gxL2UvT3pzNy8xR2ZPNVBKN0docWFscHI5SGpPZEt3UElpSWlJcHJXVGVIU2RTOWRxVWp0cHdCbW4rS3AzbTkxMnQ2OGROMUw3OTI4K29wdHAzaXVTb21uMCtrL3U5M3VLMG9ObHkwUUNDd0hJREtaekE2YnpkYm9jcmt1ZHJsY1Z3UDRsdDRVSnBQSjN3T1F3TEZYRlMrNDRJSlh4NXJFNlhUT05aTlVOQnBkcnk4bkVvay82c3NXaXlXZ0w1dWQxMnk4MSt0ZG9pLzM5dlkrWEI3WDE5ZjNvK25TRkxJK2lJaUlpQWlZeHJlUExsdTM1Y09LMUY3RXFmK0ZWOWVxU08zRlpldTJmUGcwelRkcCtpMmtRZ2lIMisyKzJPLzNyd0NBWkRMNVhES1pmQUVBdkY3djFRQ3NEb2ZqWWdCSUpCSy8wL2UzV3EyMTQ4MmhLSXJIWkZxWkV5eVBmSGZQN0x5VGljL244NGRPa3Q5WmkvVkJSRVJFUkxwcGVhVncyYnB0N3hSU2ZnK252K20xQ2ltK3QzenQxdGp6YXhiLzRqVFBiZHJnNE9EdjYrcnFQZ3NBYnJmN2N2MktXaUtSMk9Cd09PYlUxTlRjNVhBNFdqMGV6M0tMeGVJRWdIUTZQZkpkUkUzVGtoYUxKUWdBWFYxZEgxTlZOWHM2OGpZN3I5bDRLV1ZPQ0dFREFKZkxWWjNKWkZMNk5xZlQyVEQ1STVoYXJBOGlJaUlpS2pmdG1zS1Y2N1l0MTZUOENhYnVLcWdDNEtmTEh0ejIxazMzWHJscGluSXdKSmxNdnFocFdrWlJGSmZQNTN1TDArbWNyNnBxUEoxT2J3ZlFyY2ZWMXRiZUNRRFpiSFpuSnBQcDB0ZW4wK2xYOVVZeWw4dDF4T1B4OWFPbXNBTW9WRHB2cy9PYWpjOWtNanM5SHMrVkFCQUlCRDZZeVdUK1dkOVdVMU96cXBMSGNycXhQb2lJaUlob3RHblZGSzc0NXAvTzFhUjhCb0JqaWxOeENDR2Z1ZmJoRnkvWmNNK1MwYmNmbmtseXlXVHlCYi9mZjczZjc3OGVnRWdtazg4RDBOTHBkSGN1bDJ0M09CeXRQcC92T3VEWVcwY0JJQnFOUHFZM1d5MHRMVC8yKy8yUFp6S1pIWXFpV0IwT3h3V0JRT0J2ZHV6WWNRR0FaQ1dUTmp1djJmaFlMUFp6dlNtY05XdldGeDBPUjBzNm5YN1Y2L1V1Q1lWQzc2N2tzWnhPckE4aUlpSWlHc3UwYWdxbFJYa0FFdjZwenFNa29LcldCd0NjMFUxRU1wbjh2ZC92djk1aXNZU0E0VnRIeTdadGNqZ2NyVmFydGJxMDdaaW1jR0JnNEVkK3YvK0dVQ2owUG92RjRneUh3M2VlanB6TnptczJQaEtKUEJJS2hkNWRhZ3lWNnVycUQxZFhWd01BVXFuVTh4NlBaM25sanViMFlYMFFFUkVSMFZpbXpZTm1WcTdidGh3U3QwNTFIcVBjdHV6QmJjdW1Pb21UU1NRU3Z5Ly9uTWxreXB2QzUvVmxLV1Voa1VnOGoyUEpBd2NPdlAvUW9VTWZUQ2FUbTFWVlRVZ3AxV0t4MkQ4ME5QU0hnd2NQM2dFZ2hjb3pPNi9aK055ZVBYdXVpMFFpLzU3UDV6dWtsSVY4UHQvUjA5UHo5VDE3OXR4OENvN25sR045RUJFUkVkR0ppUEZEem55M1B2R0VKWEtrNVdVQWwwNWsveWJuSUpaWHQyTmhvQnZuT09NSVdyTW9RaUNXZDZNOVhZMC9EelppNDBBckVrWG5SSVovcGJiaDBCVlAzbmFiT3BHZGlTWnIwdlVSZEdMRitWVlkyT1JIVTlDSm9NdUdvcVlobGk2aXJUK05QM2NNNHJsOVVTU3l4WWtNei9vZ0lpSWltbUxUb2lsY3VYYkxUUnJFTDgzdU44dVp3RWVidDJCSjFVR0k0VmZ2blZCV3MrTFozdm40UWVjVnlHam03cnBWSU4veDNKcXJuamFiSDFFbFRMZytBZzdjZFUwenJta05qZnNYUmJhbzRWYzdJbmhzU3hjeUJYUDlIZXVEaUlpSWFHcE5pOXRITlNFK2FIYWZGZFh0K083RlQrR2FxZ1BqTm9RQTRGU0tlRmZENi9qT201NUNxM3ZBWEg0UUh6Q2JIMUdsVEtRK1ZwNWZoVWR2WDRDbEJocENBSEJhRmR5NnNCN2Z1LzBpdEliZDV2SmpmUkFSRVJGTnFiUCtTdUZidi9HYUoyZlB4Z0RZak82enJHby92amozOTRhYXdiRU1GcHhZdmZNbWRHYUNSbmNwT1BMTzBHL3Z1K1JVZkwrTzZJUW1VaC9MNTFUaFMyK2ZNK0cvSEFZelJkenoxRTUweGd5L3RwTDFRVVJFUkRTRnp2b3JoVmxIWmdsTS9NTGI0b3JqYzNNMlRMZ2hCSUNBTFl0L3ZlQi9ZRk1NM3labnk5a3liNTd3aEVRVFpMbytxbHo0L0EydGsvclhvb0RMaXEvL3pWellMSVpIWVgwUUVSRVJUYUd6dmltRWhxVm13dTlxK1pPWlp1NkVHcDBKdkxQdUw0YmpKY0NuTE5McFo3SSsvbkZwczVsbTdvUWFnMDdjY2ttOTRYaldCeEVSRWRIVU9mdWJRcUhNTXhyYTZvN2l5bUJIeGFaK3o2eFhvUmk4NGlpRXVMQmlFeE1aWmFZK3dtNHNiZ2xVYk9yYkwydUFJb3cxbUt3UElpSWlvcWx6MXIrOFhnQnpqY1l1Q1IybzZOd0JXeFlMZkQxNGZhakJTUGpjNVd1M2FnQms2UWRseTVWWWQzUzloQ3pkSDFzV0t5UWdqNjRUcGJnVGpYbDBlOWw2V1JxbnRHNGtSbDhuajg5SENBa3B5M0tTc3JTekZLUG1rVkpLSWNReCswdGdlSjArQmdBcElBV2tCQlFKU0NsTDl3SUxpZUU0SWFRczdTOUdqa2RJS1lmbkZ2cWNVa29wbEZLY0hNbGxPSFI0L2ZCNGtBS1FzcFE3SUliWERZOVFPczdoWEliajlHT1hFbEtSUWtxcGlmSjhwQlJRcENha0ZQbzVsbElLb1VpdE5MOStqb1dRVWl1Tm9mKzVDWW5oZmFHTXpDTWtwQ2FsSEQ2MjBqRU43MlM0UHE2WkhUSWFha2pBWmNXQ0JpOWU3eDR5RW00NFR5SWlJaUtxckxPK0tRUmtyZEhJUmNHdWlzKytLTmhsdENtc3hmQ0RmVTc5dzMzR25FR2U5T040NFdNT0xJOWJHR01jdlk4NmRveVJqMlc3aWpHdUtva3h4amc2Z3Q0VGxlOHdhdnl5UEk2YlU0aGp2MXM2MHRvZUhWdmZTWlovS0szUU84enlpR1BPUkdrY0tVYm5NOXg5anM1YlFtTDBLWkN5bEdQNTFBSVFaY2V2NXpKeS9vUXNXeTBqTU9peVpyL1JVTU11YS9ZYmJRb04xekVSRVJFUlZkYlpmL3NvNERVYVdHTlBWbnh5RTJNYXpwT29nb3pYaDlkZThjbE5qTW42SUNJaUlwb2kwNkVwZEJrTnJMYW5LejU1MkdaNFRITXZieU9hUEFrejllRXgvSkJTdzhJZXcwMGg2NE9JaUlob2lreUhwakJqTkxDZ1dTbytlVUVhSHJQeUhTblIrSXpYaHpyeDE3U2NlRXpOYUNqcmc0aUlpR2lLVEllbTBQRDltOUY4NVM5R0RCZ2VVMVQrM2xXaWs1TXdVeCtwUXNVVEdEQStKdXVEaUlpSWFJcE1nNlpRR0g2UXhwRmM1UitrMFowMU9LYlEraW8rT2RHNGpOZEhkeUpYOGRtN0J3MlBhVGhQSWlJaUlxcXNzNzRwbE1CZW83RmJZczBWbjM5cjNOaVlRbUl2Z0NJQUZZQlcrcW44L1hwRVIwbFQ5WEVnWHZFRXRodzBQS2JoUEltSWlJaW9zczc2VjFJb2tMdU5kbFl2eHM3RlBlZTlhUGlGOCtQcHlJUndLQk0wRkt0SjdOcDA3K0ozamJsUlNvRXZENzkwNE5iNVQ0cStuVFZpcU1FbnNrZGNBZ0NhcSt3aTR6c3NjakdIeUh2c29qcGhFd0NRZDBkRklXa1RSWmRWK0J4V0FRREZ0RVVVSFVtaFppM0NiYmNJQUZDekZxSGFGYUhhTXNLVks2MnpLVUxOSzBLelpvV2pvQWpOcWdnQTBFckxka3RPYUlYU09xc2l0S0lpN0JZaHRHSitlSjFGRVpwRkNGdFJFZEl5L0M0RXJWZ1EwaUtFdGJST1V3ckRiNVJRRldGVmhKQ3FFRm9wVnFyRjRYV2w5UUNnS1VKWXRlSXg2NlFpaEVVUlFtcXFrS1YzTGtoTkNJc0NJVlYxT0xiMGhuU0xKb1FVcFZnRng2NHJqUUVBRmlHRTFEREdPaUdrQWlHRkVCWk5LODJQNGZWQ0NKVGVhcUVJYlhoTUNhRy9CMExSSUtUUWhKUkNsTjRYQVVVSUlhVW1wSUNBSm9RaTlEZHNDSUhTR0VwcFRDbUVRR2tNUlphT1V3eVBMNlYyZEY5dGVId3BoZER6R1A1dkNFSUtDRVVLSWFHTnZNQkNBVHhHLzJ0L1lYOE1xNVkzRzM3aC9IZzZZbGtjaWhyN1NxT1VjbmRGSmlVaUlpSWkwODc2cGxCSWJKWUdmNGZ0eTN2d1RNOTh2S1ArallyTS9mM09LeURIZmluZzhSUnNQdUcyb3k5c3g1TmpiSzVNdGpRVHJYeHc2dzJHNnlPWng5T3ZSM0R6SlhVVm1mdlJQM1lhLytlWGs5VUhFUkVSRVoxU1ovM3RvN2FDOHdVQWhwOW04Y1BEbDZNdjc1bjB2RnZqelhnaGVxN1I4SUl6NTNweDBwTVNtV1MyUG42d3RRdDl5ZnlrNTkxeU1JN043VEdqNGF3UElpSWlvaWwwMWplRnY3M3ZraFFFZm0wMFBsRjA0bE83YmtTaTZKanduSHRTTmZqS3Z1dU1YeVVFbnYzdGZaZWtKandoMFFTWnJvOXNFWi84NVI0a3NzVUp6N2tua3NJLy82YmR6RTNhckE4aUlpS2lLWFRXTjRVQW9FajVRelB4aHpKQnJQckx6ZGliQ3B1ZWE4UEFISHh5NTQxSXE4WmY5SzFBL2gvVEV4RlZpT242aUdadzl4TTdzVGRpdmsvN3c5NEJmSHo5YnFUenF1RjlXQjlFUkVSRVUydGFOSVhoaG81bkFieG1acC9PYkFDcjNuZ0hIam00QkpHY2Q5ejRYY2xhZkg3UDIvQXYrNjVGU3JXYm1lclZVbjVFVTJKQzlSSFA0dTRuZCtMaFRSMklESTEvTyttdTNoUSs5K3crZlBVMzdVaVphQWpCK2lBaUlpS2FjcFY1ek9BWllPVzZiY3MxS1RkT1pGK3IwRERmMjR0TC9kMW9kQTBpWk0yaUlCWEVpMDYwcGNKNE5URUxCOU1oTTdlTGpwQlNMTjkwNzVXYkpwSVhVYVZNcWo0VWdmbjFYaXc4eDQvR29BTWhsdzBGVFNLZUthQ3RMNDFYRGlkd2NDQXpvV2Y2c2o2SWlJaUlwdDYwYVFvQllObmFiVThKeUZ1bU9vOHlUejIvWnZHdFU1MEVFY0Q2SUNJaUlxS3hUWXZiUjBjbzhqNEFRMU9kUmtsQ0t2alVWQ2RCTklMMVFVUkVSRVJqbUZaTjRhWlZpdzhBOGlZQWszK20vdVRraEtiZE5Kd1AwWm1COVVGRVJFUkVZNWxXVFNFQVBML21xdWVrRUxjRDBLWW9CVTBLOGQ2Tkg3dDY0eFROVDNSQ3JBOGlJaUlpR20zYU5ZVUFzR24xbGV1bGtIY0NtUGpMMWlhbUtJVzhjOVBxSzllZjVubUpER045RUJFUkVWRzVhZldnbWRGV1B2aW54WnBRZmdyZ3ZOTXczWDVOS0xkdlhuM0Z0dE13RjlHa3NUNklpSWlJQ0ppbVZ3cDF6OTE3OVZhYjA3SVF3RTlPOFZRL3lRcTVrTC93MHRtRTlVRkVSRVJFd0RTL1VsaHU1VU12TFZFMTdUNEIzRlNoSVNVRW5wWlNmR1BUbWl2L1dLRXhpYVlFNjRPSWlJaG81cG94VGFGdXhVTXZYd2hWdlZjSzNBaWdjUUpEZEFtSloyR3hQTGh4MWVXN0s1MGYwVlJpZlJBUkVSSE5QRE91S1J3aHBWaTU5dVc1R3VSYklMQVVrTE1BMUpSK2dnRGlBUHFHZjBRM0pEWXJFSDk0YnMzbGV5R0VuTXJVaVU0NTFnY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ZEdJL3cvanF5OGJQbW4rbndBQUFBQkpSVTVFcmtKZ2dnPT0iLAogICAiVGhlbWUiIDogIiIsCiAgICJUeXBlIiA6ICJmbG93IiwKICAgIlZlcnNpb24iIDogIjExIgp9Cg=="/>
    </extobj>
    <extobj name="ECB019B1-382A-4266-B25C-5B523AA43C14-10">
      <extobjdata type="ECB019B1-382A-4266-B25C-5B523AA43C14" data="ewogICAiRmlsZUlkIiA6ICIxMjQwMzYxMDk3MzYiLAogICAiR3JvdXBJZCIgOiAiNzg2NTI2NzEzIiwKICAgIkltYWdlIiA6ICJpVkJPUncwS0dnb0FBQUFOU1VoRVVnQUFBbndBQUFIdUNBWUFBQUFGcTlHREFBQUFDWEJJV1hNQUFBc1RBQUFMRXdFQW1wd1lBQUFnQUVsRVFWUjRuT3pkZVZ4VmRmckE4YzlGUUhZQldhUmNNYlRHTGFVQzFGQndDd0p6b1VRemhwbzB0OVIrTHFQcHBJa29icFZMbGxoR2FZbG1WS0JXbWxZU01kZzRvK01hcFE0SUlTNnNnc0NGZTM5L1hMbUNzb3RjN3VWNXYxNit1cHpsZTU1N09sOTR6dmVjOHh5RldxMVdJNFFRUWdnaERKYVJyZ01RUWdnaGhCRDNseVI4UWdnaGhCQUdUaEkrSVlRUVFnZ0RKd21mRUVJSUlZU0JrNFJQQ0NHRUVNTEFTY0luaEJCQ0NHSGdKT0VUUWdnaGhEQndrdkFKSVlRUVFoZzRTZmlFRUVJSUlReWNKSHhDQ0NHRUVBWk9FajRoaEJCQ0NBTW5DWjhRUWdnaGhJR1RoRThJSVlRUXdzQkp3aWVFRUVJSVllQWs0Uk5DQ0NHRU1IQ1M4QWtoaEJCQ0dEaEorSVFRUWdnaERKd2tmRUlJSVlRUUJrNFNQaUdFRUVJSUF5Y0pueEJDQ0NHRWdaT0VUd2doaEJEQ3dFbkNKNFFRUWdoaDRDVGhFMElJSVlRd2NKTHdDU0dFRUVJWU9FbjRoQkJDQ0NFTW5DUjhRZ2doaEJBR1RoSStJWVFRUWdnREp3bWZFRUlJSVlTQms0UlBDQ0dFRU1MQVNjSW5oQkJDQ0dIZ0pPRVRRZ2doaERCd2t2QUpJWVFRUWhnNFNmaUVFRUlJSVF5Y0pIeENDQ0dFRUFaT0VqNGhoQkJDQ0FNbkNaOFFRZ2doaElHVGhFOElJWVFRd3NCSndpZUVFRUlJWWVBazRSTkNDQ0dFTUhDUzhBa2hoQkJDR0RoSitJUVFRZ2doREp3a2ZFSUlJWVFRQms0U1BpR0VFRUlJQXljSm54QkNDQ0dFZ1pPRVR3Z2hoQkRDd0VuQ0o0UVFRZ2hoNEl4MUhZQStDUWtKNGZUcDA3b09RelFpaFVKQldGZ1lmbjUrdWc1RmIwZy8wRyttcHFaODlORkhQUHp3dzdvT3hXQkpIOUVQN3U3dVJFWkc2anFNSmlNamZQVWdIZGp3cU5WcVZxeFlvZXN3OUlyMEEvMVdVbExDbmoxN2RCMkdRWk0rb2grT0hUdW02eENhbEl6d05jQ3hZNi9vT2dUUkNQYnNPY1BLbGZFeXV0ZEEwZy8wejRvVjhYenh4UmtaM1dzaTBrZWFMM2YzTGJvT29jbkpDSjhRUWdnaGhJR1RoRThJSVlRUXdzQkp3aWVFRUVJSVllRGtIajRoaE41UUtsVkVSNTlrLy83ZlNVbkpSYVZTNGVKaXpjcVZRM240WVljbWlTRXpzNEJYWG9rakptWWNSa2FLSnRtbUVFTGNLMG40aEJCNm9haW9sR25UOXFGV3E1azdkd0M5ZWpsUldxcmk1TWxNek0xTjdzczJVMU56bVRYckczYnRlaFpUMDFZQU9EdGI4dFZYd2ZkbGUwSUljYjlJd2llRTBBdWJOaDJsdUxpVWp6NGFwVTIrVEUxYjRlSFIvcjV0TXplM2lOVFUzUHZXdmhCQ05CVzVoMDhJMGV5VmxxcjQrdXR6VEpya3JrMzI3blR5WkNidTdsdUlqZjBOWDkrUFdidjJGd0JLU3NwWXZUb0JINThvQmc3OGtOZGZQOFNOR3lYYTlZNGVUV2ZDaEQxNGVHd2xNUEF6RWhNdmFlZUZobjRGZ0pmWEI5b3lEdVhiS1N4VWFqOG5KYVV4WWNJZVBEMjM4dHh6bjNQMjdGVnRHems1UmN5Wjh4MWVYaDhRR1BnWjI3YjlCM2YzTFpTVWxEWDZmaEpDaU9wSXdpZUVhUFpTVTNNcExGVFNxNWRUcmNzbUphVVJGemVlS1ZNZUEyRDU4aU9jTzNlTjZPaG4yYnYzZWJLemI3SnUzUy9hNVFzS1NsaThlQkR4OFM4eGVIQm5WcTZNMTg2TGlob0ZRR0xpeXpYV1ZJdUpPY3VHRGY0Y09CQkN1M1pXaElVZDBjNWJzdVFIOHZOTGlJdWJ3TFp0enhBZm4xTHY3eStFRVBkS0VqNGhSTE9uVkdwR3c0eU5hLytWRlJMU0IwdExVNnlzVE1uT0xtTC8vbVFXTEJpSXM3TWx0clptVEp6WW0wT0hMbXFYOS9IcGdxdXJIZWZQWjJGbFpVcDZlajZscGFwNnhUZGp4aE00T0ZoZ1k5T2E0T0NlSkNkZlE2VlNrNTFkeE04L3B6SnJsaWNPRGhZNE9sb3lhWko3L2I2OEVFSTBBcm1IVHdqUjdMbTRXS05Rd0I5L1pPSHUva0NOeTdadmI2UDlmUGx5UG1vMWpCOS85NnZFbEVvVkppWkdiTnlZUkd6c2IvVHU3VXpyMXBwZmlTcVZ1bDd4dFcxcm9mMXNiVzJLV3EyNURIMzVjajRBblRxMXFUUmZDQ0dhbWlSOFFvaG16OGFtTlI0ZTdmbjQ0eE8xSm53S3hlMVNLZmIyNWdEczIvYzg3ZHBaM2JWc1dsb2VVVkhIK2Z6ejUzQjF0U014OFJMZmZmZEhvOFZ0WmFWSjdxNWNLZEIrenN3c2FMVDJoUkNpcnVTU2JoTXJ2OG5iM1gwTGp6MjJoYUZEUDJiWnNwL0l6Nzk5RTNuNS9EdHZFcTlwbmFhTXZiQlEyYVRiRlFMZzczOGZ5T25UVjVnLy95Qi8vSkZGV1ptS3ZMeGlmdmpoSXVmUFoxZTVqck96RmYzNnViQjI3UzlrWnQ2Z3JFeEZjdkoxamg1TkI5QmV1czNJdUVGZVhqRTdkNTZxdEw2TlRXc0FqaCsvVEY1ZWNiMWo3dENoRFYyNzJyTnhZeEo1ZWNXa3ArZnh5U2ZINjkyT0VFTGNLMG40ZENRKy9pV09IcDNNMXEwanVYQWhteVZMZnRET3EzaWplRjNYRWNMUWRlelloazgvSFl1VmxTa3padXpIMC9NREFnSSs0OU5QVDJKc1hIMEI1RldyaG1Ga3BDQW9hRGNEQm56STBxVS9vcjUxeGJaeloxdUNnM3N5Yjk0QlFrSytwSC8vRHBYVzdkVEpsakZqSG1IV3JHOFlPM1pYZytKZXRXb28xNi9mWlBqd1QxaXc0SHRHajM0RXFOdjlpRUlJMFZqa2txNE9HUmtwNk5MRmpsZGVjV2ZXckc5UnFkUzFWdTV2eURwQ0dJcDI3YXg0NDQxQjFjNnY2a2xhZTN0elZxOGVWdTA2OCtZTllONjhBZHFmZzRON1ZwcS9hSkUzaXhaNWEzL3UxY3RadTUyS242dWFEOUNsaXgyZmZESmErM05jM0c4NE8xdEp2eFZDTkNrNXhXd0dpb3ZMTURjM3J0Y2ZnSnJXS2IvMG1wQndpYUNnM1hoNWZjRE1tZnZKeVNuU0xsTlQ3VEdWU2sxVTFIRkdqdHlKaDhkVy9QMTNWS29yVm03VHBxTU1INzZkUzVkeWEyMnp0bHBrdGRWS2k0NCt4ZkRoMi9IeStrQmJYMDBJZlhENDhFWFMwL01vSzFOeDZ0UVZJaU9QOGN3ejNYVWRsaENpaFpFUlBoMVNxZFNjTzNlTnpadVBNbTVjejlwWHFPYzZzYkhuaUl3TXBMUlV4ZXpaMzdKbVRRTGg0VU9BMjdYSEhucEljMy9SeXBYeHhNWk9BT0R0dHhQNTZhY1V3c0o4Nk5IRGlkVFVYTXpOamJsMnJWRGI5dTdkcDRtSk9jdldyWUYwNk5DbTFqYVhMUG1CbXpkTGlZdWJnRnF0WnY3OGc1VmlYYjc4Q0dscGVVUkhQMHZyMXExWXVQQjcxcTM3aFNWTEJwT1dsc2VhTlFtODkxNEFQWHM2Y2ZGaVR0MTJzQkROUUVwS0RxdFhKNUNkZlJNSEJ3c0NBcnJ4OHN2OWRCMldFS0tGa1lSUFI1NThjaHRHUmdvNmRMRGgyV2Q3RUJ6Y3E5SFhtVHIxY2UxVGlxR2hqeElXOXBOMm5vOVBGNHFLU3UrcVBYYnpaaW03ZHAxbTgrYW42ZE9uSFFDdXJuWUEyb1R2OE9HTGJONThsSGZmRGFCclYvdGEyOHpQTCtIbm4xUDU1Sk14T0Rob3lsZE1tdVRPcTYvdUI5RFdTdnZzc3lDY25TMEJtRGl4TndzWEhtTEprc0dZbUJpaFVNRGx5emQ0NG9rSDZkSERzVTc3V0lqbTRNVVgrL0xpaTMxMUhZWVFvb1dUaEU5SDR1TmZ3c0tpZmk5OHIrODZUazZXMnMrT2poWVVGaXExOS94VlYzdXMvTkpUOSs0TzFiYTdmdjAvR1Q3OG9ic1NyK3JhckswV1dXMjEwcHlkclFnTDgyWDkraVIyN1BndkN4Y09wRzlmbHpydkJ5R0VFS0tsazRUUGdOMjRVYUpORUZOU2NuRnlzc1RJU0ZGajdURTdPODJJWUdwcWJyVWphUkVSUTVrOSsxdmMzT3g1OXRrZVFNMzF6R3FyUlZaYnJUUUFQejgzaGc3dHlvWU4vMlQrL0lNY1BCaHlUL3VteFZLcklUc2I3TzFyWDFhSWxxcW9DTXJLd05LeTltV0YwQlB5MElZQjI3VHBLQVVGSmFTazVMQnQyMzhJRE5UY0tGNVQ3VEZuWjB1OHZUc1JIbjZFNU9UcmxKV3ArTzIzNjZTbjUybVhlZVFSUjFhdEdzYTZkYit3Zi8vdnRiWlpXeTJ5Mm1xbFpXVGtjL3o0WlJRS1RWc2xKV1hhc2hxaW50UnFXTGdRSWlMZ3dBRzRkazNYRVRVYlVtZFNhR1Ztd3R5NXNINDl4TWREZnY1OTMrU2Q5VmVGYUd5UzhEVkRvYUZmQWVEbDljRTl0ZE83dHpPalJrWHp3Z3RmNHVYVlh2c096OXBxajRXSEQ2RlhMeWVtVGR2THdJSGJXTHIwQjRxTHl5b3QwNzkvQnhZdkhzU2JiLzdJanovK3I5WTJhNnRGVmxPdHRMSXlOY3VXL2NTQUFSOFNIWDJTNWN0OVVVaEZpM3R6OFNKODhRVXNXZ1RMbDhQKy9aQ1JvZXVvbWt4cWFpNmpSMGRybnhJWDRpNHFGWnc1QXp0MndMeDVzRzRkL1BBRDVOeWZoOGFxcTc4cXFpZjl1SDdra200VHE2cHUxNTFxcSt0VlYvNytiZ1FGL2FYS2VUWFZIck93TUdIaHdpZFp1UERKR21NTENPaEdRRUMzT3JWWld5MnltbXFsdFc5dlEwek11R3EvcDdoSGx5NXAvbjM5TmJpNFFOKyswSzhmdEcrUG9XYld1YmxGcEtibTZqb01vUy9VYWtoTzF2eUxqZ1pYVjAwZjZkc1hIS3EvMzFuY1g5S1A2MGRHK0VTVGtGcGtlaUlqUXpQYXQzdzVMRjZzR1FXOGVKSG1kZzI5cGxxVFdWazM4ZlRjU2tKQ3FuYjVvcUpTdkwwLzB0YUdyRGlLZnVjbHRQLytONU1KRS9iZzZibVZaNS9kemNtVG1kcDVTcVdLelp0L0pTRGdzMXMxS2o5bDY5WmpxRlRxU25FbEphVnAyM2p1dWMrcnJHTXA5TmlGQzdCbmoyYUVQRHdjdnZsR2N4bTRFZFYyTE5WV2I3VjhmbXpzYi9qNmZxeXRYMXJiTVR4anhuNldMdjJ4VWl6VHB1MWp6Wm9Fb09hYXFlWGJqSXY3amVIRHR6Tml4SGFPSGszbjAwLy9pNDlQRk1PR2ZjS1JJeW5hZHV2U1ZrMTlxYVorTE80bUkzeWlTVFRyV21ScU5VeVpvdm1zVU56K1Y5M1BBRVpHTmY5Y2wzYXErcm1oNjlZbmhycTZkazF6bjkrQkEyQm5weDNSTUFKVWRXL2x2cXF1MXFTUFR4ZjI3LytkQVFNNkFuRG8wQVZzYmMzdzlOVGNhaEFWTllyUTBLOUlUSHdaVTlOV2xkcmN2ZnMwNzd6amg1bVpNZi80eDJHV0x6L0NybDNQQWhBZWZvUXpaNjd5MWxzamNIVzE0OHlacXl4WThEMmxwU3FtVG4xYzIwWk16RmsyYlBESDFMUVZpeGNmSml6c0NKOTlOcmFKOWtyTkZFRFE5OS9EOTk5WGYvdzExclQ3M2Y3OW1uYnpacFg3cmtxcHFacC9YMzBGRHp3QS9mcnhrTGs1NSt2VFJnMXFPNVpxcXJjS2tKU1VSbHpjZU8wNVcyM0g4TWlSM1ZteDRnaEtwVGNtSmtaY3YxN0lyNyttTTJkT2Y2RG1tcW5sL3Znamk2KytDbWJWcXA5WnRPZ1FQajVkMkxmdmVkNStPNUczM2tyRTI3dFRuZHVxNmZ2WDFJL0YzU1RoTTBBTnZRUjhQelhuV21TS2lyL3MxZXJiLzhUZHl2ZFZNOWsvMWRXYURBcnF3Y3laK3lrc1ZHSmhZVUpjWERKanhqeFNwM3gzMWl4UGJVbWo4ZU43TVdQR1BsUXFOWGw1eGV6ZCt4c2ZmdmdNM2JxMUJUVDN5VTZaOGhnYk55WlZTdmhtekhoQ1czTXlPTGduTTJmdWJ6YXZRVlFvRktodi9WZjcvMUhWWEZKNHc5Q1l2YU82WTZsY1RmVldBVUpDK21CcHFhbU9rSk5UVk9zeFBIaHdaMWFzT0VKaTRpVzh2VHZ4M1hmbjZkWExpYTVkN1dxdG1WcHUzTGllV0ZpWTRPL2ZqYjE3a3drTmZSUUxDeE5HakhpSW1KaXpsSldweU1zcnFWTmJ6Ymt2NlJ0SitFU0xwd1o0NzcwN0psWkkrdTVNQXUvMTUvSS9yblg1dWJIalVLbGd3NGE2N1JnYkc4MjlTcTZ1TUh5NE5pbFdOWk5rRDZxdk5lbnU3b0tMaXpXSEQxL0UzZDJGRXljdXMzTGwwRHExNmVob29mMXNhV21DV3ExNUNqMGpRMU12MHRXMWNrbWJqaDNia0pWMXM5SWY0Ylp0YjdkaGJXMnFiYU01akVLbzFHcStHRHFVb0tDZ3lqTnFPbTRxVHE5cFdrUFhnN3Y3UVgzYmFzejFNak5oMTY2N2QxNVZIQjJoYzJmNHkxK2d2MllVN1B6U3BYVmJ0dzZxTzViS1ZkY0h5clZ2YjZQOVhKZGoyTlMwRlNOR1BNU0JBK2Z4OXU3RU45LzhybjJyVTIwMVU4dloycG9CWUdHaFNUSEtFN2JXclRYSGYxbVp1czV0TmVlK3BHOGs0Uk9pS3ZXOS9La3ZhaHZKY1hIUlhMcnQxdzhlZkxEWjc0UHFhazBDQkFYOWhYMzdrc25JeU1mWHR3dDJkbWIzdEMxSFI4dGIyOG1oWjA4bjdmUzB0RHljblMzMWY4VGh6c3VjTFpsVjFmVkF0YnAydmYzUVJ0dTJUUk5UTldycUEzQnJKUGVXdWg3REkwZDJaOHFVdlNRblgrZlNwVnlHRFhNRjZsWXp0YTRhc3kxUk4vTFFob0hSWlMybmluWE1wS2FaSHVuUUFaNTVCdDU4RTVZdWhaRWo5ZVlKM2VwcVRRSTgvWFEzVHAyNnd0ZGYvOGJZc1pXZlZyZXhhUTNBOGVPWHljc3JydE8ySEJ3c0dETEVsZkR3SS96KyszWHRBMGp2di84dlFrSWViYnd2SlpvZmhRSzZkNGZ4NDJIVktwZy9INFlPMVhteUJ6WDNnVHZWOVJqdTBjT0pkdTJzV0xNbUFUOC9OKzJiazJxcm1Wb2ZqZEZXUS9weFN5WWpmQWFtNGsyczl5bzFOWmRaczc1aDE2NW5aZmpjMExpNjNpNi9vc2RsSmNwclRSWVhsK0huOTVDMjFpUm9Mdi80K0hUaDdObXI5T3RYK1ZWOG5UclpNbWJNSTh5YTlRMVdWcVoxZm5QTHNtVStiTnAwbE9uVE5VOUR0bTl2VFdqb285V1dQeEo2ek1nSUhubEUwMDhlZlJTc3JlL3I1aW8rY1ZxZmU3QnI2Z05WcWVzeFBISmtkOTU1NTUvTW56K2cwdlJWcTRZUkVmRXpRVUc3VVNyTGNIVzFaOVlzenpySDI1aHROYlFmdDFRS3Rib1ozWkRUekxtN2F6cFNjM3Nnb3FLVEp6TWI3YW1sK3JaVnZueDgvRXVjUDUrbC9WemZkd1kzbFQxN3pyQnlaVHhqeDQ3bDlkZGYxM1U0VFVPdDFoU090Yk5yY0JQTm9SOVVQTlpxT3I2Q2cvY3dhdFREbFdwQ3RtUXJWc1R6eFJkbldMaHc0ZDMzOEluYjd2SFZhazNSUityYUIwVFZ5cStDSFR0MlRNZVJOQjI1cEd2ZzZsTExLRHI2Rk1PSGI4Zkw2d050clNhb3ZzYlIwYVBwVEppd0J3K1ByUVFHZnFhdGJTYjBnRUp4VDhtZXZzak5MV0wzN3ROY3YxN0l5SkZTNzFIVWs1bVp2RWRYR0J4SitGcUk4bHBHQnc2RTBLNmRGV0ZoUndETnpicHIxaVN3Zkxrdmh3NzlGVDgvTiswNkZWLzFVL0ZNdGFDZ2hNV0xCeEVmL3hLREIzZG01Y3I0cHYweVF0VGlxYWQyc0hQblNkNTZhNFNNZmdnaEJISVBYNHRSWFMwakV4TWpGQXE0ZlBrR1R6enhJRDE2T05iYWxvOVBGNHFLU2psL1Bnc3JLMVBTMC9NcmxRa1E0bjZycmRha3ZJOVVHTHJtV0c5Vk5HOHl3dGRDVkZmTHlOblppckF3WHpadi9wWG5udnVjLy93bm85YTJObTVNSWpEd016NzQ0TitrcEdqZVkxaXg3cE1RUWdnaG1oZEorQVIrZm03RXhVM0F3K05CNXM4L1dPT3lhV2w1UkVVZFo4dVdRTmF0RzBGZ1lMY21pbElJSVlRUURTVUpYd3VYa1pIUDhlT1hVU2lnUTRjMmxKU1VhWXZOVjFYanFQelNiVWJHRGZMeWl0bTU4NVJPNGhhaU1XVm1GdkRNTXp0bHBGb0lZYkFrNFRNd0ZaK3NyWXV5TWpYTGx2M0VnQUVmRWgxOWt1WExmYlgxZGl2V09CbzdWdk9hb2M2ZGJRa083c204ZVFjSUNmbVMvdjA3M0pmdklVUlRjbmEyNU91dnh6ZksyekpTVTNNWlBUcWFrcEt5Um9oTUNDRWFoenkwWVdEdXZJbTNxaHQ3SzA1cjM5NkdtSmh4MWJhM2FKRTNpeFo1VjVvMmI5NEE1czI3WFl5enZNWlp4WGJsaG1MUlV1WG1GcEdhbXF2ck1JUVFvaElaNFJOQzZJWHltcElKQ1pjSUN0cU5sOWNIekp5cGVWdEF4Zm14c2IvaDYvdXh0cWFrVXFsaTgrWmZDUWo0REErUHJmajdmOHJXcmNjcVhiNjk4MVdBSlNWbHJGNmRnSTlQRkFNSGZzanJyeC9peG8wUzdmSXFsWnFvcU9PTUhMbnpWcHM3dExVdHE2dGZXVjI5U3lHRWFBb3l3aWVFMEN1eHNlZUlqQXlrdEZURjdObmZzbVpOQXVIaFE3VHprNUxTaUlzYnI3MFhOVHo4Q0dmT1hPV3R0MGJnNm1ySG1UTlhXYkRnZTBwTFZVeWQrbmlWMjFpKy9BaHBhWGxFUno5TDY5YXRXTGp3ZTlhdCs0VWxTd1lEOFBiYmlmejBVd3BoWVQ3MDZPRkVhbW91NXVhYVg2Y1ZYMjlZL29hYThucVg3NzBYUU0rZVRseThtSFAvZHBBUVFsUkJSdmlFRUhwbDZ0VEhzYmMzeDhuSmt0RFFSemx5SktYUy9KQ1FQbGhhbW1KbFpVcE9UaEY3OS83R29rVlAwcTFiVzR5TmplamQyNWtwVXg0akp1WnNsZTFuWnhleGYzOHlDeFlNeE5uWkVsdGJNeVpPN00yaFF4Y0J5TTh2WWRldTA3enh4aUQ2OUdtSHNiRVJycTUydUxoVS82N1ZpdlV1TFN4TTZsVHZVZ2doR3BPTThBa2g5SXFUMCsxWFhqazZXbEJZcUt4MGViWjlleHZ0NTR5TWZOUnFjSFcxcjlSR3g0NXR5TXE2aVVxbHZ1dEJqY3VYTmV1TUg3L25ybTBybFNyUzAvTW9LMVBSdmJ0RG5XTXVyM2U1Zm4wU08zYjhsNFVMQjlLM3IwdWQxeGRDaUhzbENaOFFRcS9jdUZHaWZWMWFTa291VGs2V2xaSTJoZUwyWjBkSHkxdkw1ZEN6cDVOMmVscGFIczdPbGxVK2xXdHZidzdBdm4zUDA2NmQxVjN6N2V3MDgxTlRjK3MxVXVmbjU4YlFvVjNac09HZnpKOS9rSU1IUStxOHJoQkMzQ3U1cEN1RTBDdWJOaDJsb0tDRWxKUWN0bTM3RDRHQjNhdGQxc0hCZ2lGRFhBa1BQOEx2djErbnJFekZxVk5YZVAvOWZ4RVM4bWlWNnpnN1c5R3Zud3RyMS81Q1p1WU55c3BVSkNkZjUralI5RnZ6TGZIMjdrUjQrQkdTa3pWdC92YmJkZExUODRDcTYxZldWTzlTQ0NHYWdvendDU0gwU3UvZXpvd2FGVTF4Y1JsK2ZnOHhhWko3amNzdlcrYkRwazFIbVQ1ZDgwUnYrL2JXaElZK1NsRFFYKzVhdG56RWI5V3FZVVJFL0V4UTBHNlV5akpjWGUyWk5jdFR1MXg0K0JEV3IvOG4wNmJ0cGFCQVNlZk90dG9IUnlyV3I3U3lNdVhnd1JCdHZjdjA5RHdlZk5DNlVyMUxJWVJvQ3BMd0NTSDBpcisvVzVYSlduVzFIODNNakprN3R6OXo1L2F2dHMzYzNHSXNMRXd3TTlQOFNyUzNOMmYxNm1IVkxtOWhZY0xDaFUreWNPR1RWYzYvczM1bGJmVXVoUkRpZnBOTHVrS0lGdXZxMVFJS0M1WHMyWE1HYis5T3VnNUhDQ0h1RzBuNGhCQXQxdnIxU1F3WjhqRXFsYnJTMjJPRUVNTFF5Q1ZkSVlSZXVCK3Y2MXUrM0pmbHkzMGJ0VTBoaEdpT0pPRnJnR0hEUHRGMUNLSVJaR1hkMUhVSWVrMzZnZjZSWTc1cFNSOFJ6WWtrZlBYUXBVc1hMbDY4S0w4MERjeEREejJrNnhEMGl2UUQvZGUxYTFkZGgyRFFwSS9vQnpjM04xMkgwS1FVYXJWVWc2b3JsVXBGZG5hMnJzTm9FcW1wcVZ5OGVKRkJnd2JwT3BUN1NxRlFZR2RuVjZsWXI2aVpvZmVEYjc3NWhpZWVlSUsyYmR2cU9wVDd3c1RFQkJzYm05b1hGQTFtcUgxaysvYnR2UERDQzdvT285RllXMXRqYW1xcTZ6Q2FqSXp3MVlPUmtaSEIvaEc0MC9Iangvbm5QLy9KbURGamRCMkthR1lNdlI5ODk5MTM5T3ZYejZDL283aS9ETFdQYk4rK25kbXpaK3M2RE5GQThwU3VFRUlJSVlTQms0UlBDQ0dFRU1MQVNjSW5oQkJDQ0dIZ0pPRVRRZ2doaERCd2t2QUpJWVFRUWhnNFNmaUVFRUlJSVF5Y0pIeENDQ0dFRUFaT0VqNGhoQkJDQ0FNbkNaOFFRZ2doaElHVGhFOElJWVFRd3NCSndpZUVFRUlJWWVEa1hib3QwSjkvL2tseWNyTDI1ME9IRG5IeDRrWHR6OWJXMXR5OGVaUHUzYnZySWp3aGhCQkNOREpKK0ZxZytmUG5rNXFhaXBHUlpvQTNQejhmYzNOekFGUXFGVTVPVHN5Wk13ZDNkM2RkaGluRWZWTllXRWh1YnE3MjU5MjdkM1B1M0RrQWlvcUtVQ2dVdWdwTmlHYmp6bjRDa0pHUm9mM2NwazBiTEN3c21qb3MwVUFLdFZxdDFuVVFvbWxGUmtieTRZY2ZVbHBhZXRjOFkyTmpKazJheE1zdnY2eUR5SVJvR3BNbVRlTHMyYlBheEs2d3NCQlRVMU1BRkFvRlBYdjJKREl5VXBjaENxRnpWZldUaWduZUk0ODhJdjFFajhnOWZDM1FpQkVqdEgvYzdtUnFhc3FJRVNPYU9DSWhtbGEzYnQwb0xpNm1zTENRd3NKQ0FFcEtTaWdwS1VHcFZNcnRERUpRZFQ4cC8xeFVWQ1Q5Uk05SXd0Y0NkZXJVQ1d0cjZ5cm50V25UaGc0ZE9qUnhSRUkwTFg5Ly8yb3ZSWm1ibStQdjc5L0VFUW5SL0VnL01TeVM4TFZRL3Y3K3RHclZxdEswVnExYVNRY1dMVUtQSGoyMDk3RGV5ZGpZbUVjZWVhU0pJeEtpK1pGK1lsZ2s0V3Vobm5ycUtjek16Q3BOTXpjM2w4dTVvc1VZTW1USVhROW5LQlFLaGc4ZnJxT0loR2grcEo4WURrbjRXcWlISG5wSSsyUnVPVE16TTdwMjdhcWppSVJvV2dFQkFWaGFXbGFhWm1scGlaK2ZuNDRpRXFMNWtYNWlPQ1RoYThHR0R4K3V2YXpicWxVcm5ucnFLUjFISkVUVGVmVFJSN216U0lGYXJhWlBuejQ2aWtpSTVrZjZpZUdRaEs4RjgvZjMxNDd5bVp1Ynl4bWJhSEVHRHg2cy9heFFLUEQxOWRWZE1FSTBVOUpQRElNa2ZDM1lJNDg4Z3JHeHB2YTJzYkV4RHovOHNJNGpFcUpwQlFZR1ltVmxCV2d1VXdVRUJPZzRJaUdhSCtrbmhrRVN2aFp1MkxCaGxmNHJSRXZ5K09PUG8xUXFBVkFxbFR6MjJHTTZqa2lJNWtmNmlXR1FoSytGOC9mM1I2RlFTRGtXMFdJTkdqU28wbitGRUhlVGZxTC9KT0ZyNFhyMDZNR2FOV3ZvMGFPSHJrTVJRaWNDQXdNci9WY0ljVGZwSi9yUFdOY0IzSXVRa0JCT256NnQ2ekNFd04zZFhkNHBxYWM4UFQyeHM3UEQwOU5UMTZFSTBXeEpQOUYvQ3ZXZHoxdnJFWGQzZDEySElJVFdzV1BIbW55YmN0SWptb3ZtZk5Jai9VUTBGN3JzSjNvOXdsY3VNcTdwLzlBS1VXNXlvTzVPUE9TUG1HZ3VkSEhDVTFmU1QwUnpvY3QrWWhBSm54QXRYV1F6L21NckROOWtQYm5hY2l4UytvblFIZmZKdXUwbjh0Q0dFRUlJSVlTQms0UlBDQ0dFRU1MQVNjSW5oQkJDQ0dIZ0pPRVRRZ2doaERCd2t2QUpJWVFRUWhnNFNmaUVFRUlJSVF5Y0pIeENDQ0dFRUFaT0VqNGhoQkJDQ0FNbmhaZDFwS2EzTXpUWE40Y2tIdHJMM3VoSXJsL0pZSkJmRUQvczI4M0d6K05wYldhaDY5Q0VFRUlJVVFOSitIU2tQS203OE50Skl1YUc4dTRYaVppWW11bzRxdXBsWGIxTTFQbzNtVFIvQlk5NkR1YjgyZi95dzc3ZHVnNUwzR2NYVHA0a0lqUVVBSVZDZ2JtMU5aMGZlUVR2b0NENitmbzIyWGF0YkczcDdlM05zNis5aG9XMTlYM2JibVBLenN4azNTdXZFQllUZzhKSUxxWVlpcHJlbGxEZk4zbGtabWZ5eXJwWGlBbUx3VWhSOHpGU24yVjE3ZVNGazRSR2hKTDRiaUttSm5mL1hXdk1mVmdiZmRwdjkxdkwvdmFpem5LenJxRldxK2p6eENDTWpVMmFkWEtxajg2ZVBjdVlNV1BZdlhzM1dWbFp1ZzduTGh2ajQzbi8xMThKaTRsaHdLaFJ4R3pjU05UU3BhaFZxanF0ZnlVMWxjV2pSNk1zS2FuL2RvOGVaZTdXcldSY3VNQkhTNVkwSkh5ZHNITjJadmxYWDBteTE0aWFRejg1Rm5tTVk1SEhpRm9RQlVEaXU0bmFhZlhsYk9mTVY4dS9xbE1pVXA5bG03dkczSWNWcFY1SlpmVGkwWlFvYi8rZU1hVDlkcTlrRHpSVHlwSVNkbTVaeldzVGZIajEyWUZzWGZNNk53dHVBSnBSd2NtQjdwdzVua1RZckFsTUcrM0ptek9lSStXUHM5cjFEOGRGTXpka09OUEhlckZyNjFydDlOSlNKVjl0Mzh6Q3Z3VXdkYlFIQzE3MFoyLzBWbFMzL25DWHQ1M3dmU3l2VGZEVnJydHk3bDhCbUQ3V3E4ckwwYlcxKys3eS8rT3o5eUsweThkOXRvVTVFNGVoVnFzMTJ6MzNYMllGRDZLc3RMUXhkNlBlaUkrUEp6VTFsWGZlZVllQWdBQ2VmZlpadG0vZlRtWm1wcTVEMDFJb0ZGamIyZkg0OE9Fcy9QaGpmanQyakI5MjEyMlU5MFp1TGxkU1V4dTJYU01qWExwMElmQ1ZWemo1ODg5MVRqS0Y0ZEdIZmlKMEovZEdMcWxYR3ZaN3BpV1FoSytaMnI1cE9aZk9uK09ORGRHcy9IQXYrYm5aN1A1Z1hhVmw0citOWWVhU0RhemRmZ0I3eDNaczN4Z0d3TldNTktJajEvRHluT1dzMjNFSWo4RisyblYyYkFyblJOS1BURi84RnBzK1QyRHkzeVA0K2JzdmlkdTVwVkxiWjQ4bnNmS0RPRVpPbUFMQWdyVlJBTHo3UldLVjl4alcxbTZmSjd3NWQrS29kdmxUeHhKUUtvdTVkREZaczcwVFIrblpyeit0akZ2dVhRWnF0WnJpNG1LS2k0dTVjT0VDNzczM0htUEhqbVgwNk5GOCtPR0hwS1dsNlRwRUxVc2JHNFk5L3p3L2ZmR0ZkdHE1bzBjSm16Q0JxUjRlTEF3TTVIUmlvblplK2VYWjZWNWVUQzl1N2ZjQUFDQUFTVVJCVkhaM3I5TTZkMUlXRjlQYTNCeUZrUkVYVHA1a3NyczdDYkd4dk9icnk2NjFtaE9UVXFXU3J6WnZabUZBQUZNOVBGamc3OC9lcmJkUFBBRFVLaFhmUmtXeGFPUklwbnA0OEhkL2YxTE9hazZXbENVbDdGeTltdGQ4ZkhoMTRFQzJ2djQ2TjIvYzBLNTdPRHFhdWNPSE05M0xTN3ZONnFhWHgxaGNXS2o5ZkNZcGliQUpFNWptNmNtYnp6Mm4zUzdBalp3Y05zK1p3M1F2THhZR0JySi8yelltdTd2Zk5TcGEzdGFwaEFTV0JBVXh6Y3VMRFRObmNpTW5oL3lzTEtaNWVuSXlJVUc3ZkVsUkVUTzl2V3ZjdC9xa09mZVRreGRPNGo3Wm5kaUVXSHhmODJYdExzMnhjUFRjVVNhRVRjQmpxZ2VCQ3dOSlBKMVlhZm5DNGtMdDU2UXpTVXdJbTREbk5FK2VlL001enFhY3JmZXlBRGszY3BpemVRNWUwNzBJWEJqSXR2M2JjSi9zWG1uMHE2TGFZcXhwVzNrRmVjeDdmeDc5cC9jbllHRUFTV2VUN21rL2xpaExXTDF6TlQ2ditURHcxWUc4dnZWMWJ0eTgzUStqRDBjemZPNXd2S1o3YWZjeFFHaEVLQUJlMDcyMGw0M3Y5MzdUSjVMd05VUDV1ZGtrL2JpZkNWTVhZT2ZnakpXTkxjTkdUZVRZTDRjcUxUZjZyek5vWSsrQWhaVU52Z0hCWExxWWpFcWxvcFdKQ1FxRmd1dFhMMk5tYmtGbnR4NEEzTWpMSWZId1hwNmZ2b2oyWGJyUnl0Z1kxNGQ3RS9qOEZJNThFMU9wN2VGalFqQ3pzTVRjMHFyV2VPdlNicS9IQnBMNVp5cloxeks1a1pkRDlyVXJlQXp5NDh5L05iOVV6djMzVjNvOS9tUmo3RDY5VTF4Y3pMbHo1NnFjZnZQbVRWSlRVOW15WlF0QlFVRU1HVEtFMmJObjg4RUhIK2dnMHNvZWRITWo4My8vMDQ2NDNTd29JR1R4WWpiRXg5TjM4R0ErWGJsU3UreUNxQ2dBM2sxTUpQTFk3Uk9HbXRZcHAxS3BTRGx6aHE4MmI4Wm4zTGhLODg0bUpiRXlMbzZSVXpRbkpqdkN3em54NDQ5TWYrc3ROaVVrTURraWdwKy8vSks0TGJkUGFENS8rMjNpWTJKNE1TeU1UUWtKek42MENTdGJXd0MyTDEvT3BYUG5lQ002bXBWNzk1S2ZuYzN1ZFpvVHJhdHBhVVN2V2NQTHk1ZXo3dEFoUFB6OGFweGVsZmlZR0dadTJNRGFBd2V3YjllTzdXRmgybmtmTFZuQ3pmeDhWc1RGOGZkdDIvaHZmSHlOK3o4aE5wWTVrWkdzK1BwcjhxNWRJM3JOR3F6dDdlbnI0MFBTL3YzYTVmNTk2QkRXdHJiOHhkT3p4dmFhbXhNblR2RFZWMTlWK3Fjdi9TVHBiQkp4SytPWU1sSnpYQmJjTEdCeHlHTGlOOFF6dU85Z1ZuNTY5M0ZlTGlZK2hnMHpOM0JnN1FIYTJiY2piSHRZZzVaZDh0RVM4bS9tRTdjaWptMS8zMGI4ZjJzK25tcUxzY1p0UlMwaHR5Q1gyQld4UkMySTBpYUxEYlY4KzNMT1hUcEg5QnZSN0YyNWwrejhiTmJ0MXZURHRLdHBySWxldy9LWGwzTm8zU0g4UEc3M3R6c3ZFVmVuTWZlYlBwR0VyeG5LdW5vWnRWck5zcG5qbVJ6b3p1UkFkemErT1pPaXdnSktTNVhhNWRyWXRkVitOcmV5UnExV1UxWmFpcjJETXkvOVh4aGZiOS9NbXpPZTQvZlQvd0hnK3BVTTFHbzFEM1IwcmJROTV3YzZrcCtiaFZwOWV4VEVxVjM3T3NkYmwzYmIyRHZRNmFHL2NPN0VyNXorZHlLOUhoOUlyOGNIY3ZvL2lTaExTdmhmOG1sNlBUYXdYdnZKVUd6ZXZKbmZmLzlkZTNtN0ttVmxaU2lWU25KeWNraElTR0RMbGkwMUx0OFV5a3BMTVdyVlNudVBXbDhmSDF4Y1hmbnovSG5NcmF5NGxwNWU2eVg2MnRaNTlja25tZWJod1FlTEYvUGs2TkU4TTNWcXBmV0hoNFJnWm1tSnVaVVZOM0p5U055N2wrY1hMYUo5dDFzbkhyMTdFemhsQ2tkaU5DY2VoZm41SE42MWk1QTMzdUNoUG4xb1pXeU1pNnNyYlYxY3lNL09KbW4vZmlZc1dJQ2Rzek5XdHJZTW16aVJZNGMwSjFyYUU2bkxsekd6c0tCemp4NDFUcS9LNkJremFPUGdnSVdORGI3QndWeEsxcHlrNVdkbmMvTG5ueGs3YXhadEhCeXdkWFFrY05La0d2ZmRNMU9uWW1Odmo2MlRFeU5DUXpseDVBZ0FnNEtDT1A3amp4UVZGZ0x3UzF3Y1Q0NFpnMEtocUxHOTVpUW5KNGRGaXhaeDh1VEpTdit1WExtaUYvMGtaSGdJbG1hV1dKbHJUcGg5K3ZyZzZ1TEsrVC9QWTJWdVJmcTFkRXJMcXU0Yk0wYlB3S0dOQXpZV05nVDdCcE44S2JuU0NIVmRsczNPeitibmt6OHphK3dzSE5vNDRHanJ5S1RBbW8rbjJtS3NibHRaK1ZrY09YR0UyVUd6Y1dqamdFTWJCMTUrK3VVRzdqbkl6czltZjlKK0ZreFlnTE9kTTdaV3Rrd2NOcEZEeHpUOTBLU1Zwcjlkdm40WkN6TUxlblN1dnI5VnB6SDNtejVwdWRmUG1qRnJXM3NBSXJidHc5NnhYWVBhOEJqc2gvdkFvY1JFYldCTHhIeldiaitJcmIwakFKbHBLWFRwM2xPNzdOV01OT3djbkZGVXVLbFZZVlQzUHc1MWJiZlBFOTZjUFhFVXRWckZFNFA4Nk43TG5RL1dMdUxNOFgvU3diVTdsdFkyRGZxdStxNm9xSWl1WGJ2eTU1OS9WcnVNaVlrSnhzYkcyTnZiNCsvdno0Z1JJM1QrQi96aXlaTjBmUGhoN2M4eEd6ZVNFQnRMMTk2OU1XbmRHdENNenJXcW9ZM3ExaW0zTVQ2ZTFoYlZsLzF4YW4vN3hPUjZ4cTBURDljN1RqdzZkaVEvS3d1MVNzVzE5SFJVWldWMDZONzlycmF5THQ4NjBSby8vcTU1cFVvbDlzN092QlFXeGhmcjEvUDlqaDFNV0xnUXQ3NTlxNTFlbFRadEs1eWtXZDgrU2N1NmZGa1RhNmRPbGViWHhNN0pTZnZaMXRHUjRzSkNWQ29WM2R6ZGFldml3bjhPSDZhYnV6dm5UNXhnVWhVanA4MlpTcVdpdUxpWWYvempINVdtUjBaR2NyYkNaZkE3TlpkKzB0NnA4Z256eHBpTnhDYkUwcnRyYjFxYjNIMmNWOVMyemUxanhOcGNjNHhVbHh4V3QremxMTTN4MU1tNVU2WDVOYWt0eHVxMmxabWx1WCt5bzFOSDdmenlSTGNoTG1kcCt1SDRaWGYzUTJXcEVtZDdaOEplQ21QOUYrdlo4ZjBPRms1WVNGKzNxdnRiZFJwenYra1RTZmlhSVhzSFo5eDY5bVBYMXJXTW16d1BXenNIL2t3OXo0MjhIQjd1ODBTdDYxKy9ra0gydFV5NmRPdUpvMHNIbE1vUzFHbzFiZXdkNk5kL0NOdmZEZWVsLzF2R0F4MWNTZm5qTExHZnZjK0lNU0VOanJldTdmWis0a2syaDgraFZTdGovanJ6RFl4TlRPbjZjRysrK2Z3aitub09idkQyRFpXSmlRbXRXclhDMmRtWndNQkFoZzhmem9NUFBxanJzQURJdVhxVnc3dDJFVHgzTHFDNXJQbHRWQlJ2ZnY0NUxxNnVuRTVNNU5mdnZxdXhqWWFzYzZlS2Y4eHRIVytkZUtTazBLVm5oUk9QdERUc25KMVJHQmxoYldjSGFKNGF2bk1renRyKzFvbld2bjNZdDZ2NlJNdkR6dy8zb1VPSjJiQ0JMZlBucy9iZ3dScW4xNVc1bGVZUFpNNlZLOXJQMmJVOGlIRHp4ZzF0TXB5WmtvS3RreE5HdDBaYkJ3VUZrYmh2SDljek11anI2NnY5M29hb09mYVRpc2RsMnRVMG9yNk40dk0zUDhmVnhaWEUwNGw4OTJ2OWp2UDZLays0cnVSYzBYN096SzcrZUxxWEdPdTdyZHJZVzJ2NjRiNklmYlN6cjdvZitubjRNZFI5S0J0aU5qQi95M3dPcnExZmY2dE9ZMytYNWtZdTZUWlRyL3g5RlFxRkVVdW1CakVqYUFCUjd5eXQ4NlVKVlZrWm4yeFl4b3huQjNBNExwcS96Vm11L1FYMDB2OHRvM3N2ZDk1NVl6clR4bnF4N2UwM2VHcHNLTDZCd2ZjVWIxM2E3ZURhSGJWS1JRZlg3aGpmcXMzVTY3R0JYRGozWDNvLzBUTHYzNnRJb1ZEUXVuVnJURTFOZWVpaGg1ZzVjeVpmZnZrbE1URXh2UGppaXpyL0k2WldxOG5QeXVLZisvY1RFUnFLMTlOUDgvaUlFUURheTdEWE16SW96TXZqOE02ZGxkYTFzTkdNM3A0L2ZweUN2THc2clZOZmJSd2M2RGRrQ052RHcwbjcvWGRVWldWY1BIV0syUGZmWjBTSTVzVER6dG1aUHQ3ZTdBZ1BKeTA1R1ZWWkdaZCsrNDJyNmVuWU96dmoxcThmdTlhdUpTc3pFMVZaR1duSnladzdlbFFiNXgvSGo2TlFLSERzMEFGbGllWkVxcnJwOWVIVW9RTVBkdTFLek1hTkZPVGxjVFU5bmU4KythVEdkV0kyYmFLb29JRExLU2w4czIwYi9RTUR0Zk04bjM2YWk2ZE9rZkQxMXd3YU83YWVlN0o1YSs3OTVFN2xvM01aMXpQSUs4eGo1K0Y3Tzg3cm9vTlRCN28rMkpXTk1SdkpLOGdqL1dvNm4zeFgvZkYwTHpGMmNPcUFxNHZyN1cxZFMrZVRBelVmdXpWeHRuZW1uMXMvMXU1YVMyWldKbVdxTXBMVGtqbDY3cWcyeHVOL2FQcGJCOGNPbENodjl6Y2JDODN2bWVQbmo1TlhrRmZ2YmRkM3Yra2JHZUhUTWRmdXZhcDg2dFhHMXA0cEMxZlhlWjJLMHh4ZDJyUHMvWmlxVnNXMHRSbmpKczFsM0tTNTlZcm56dWwzL2x4YnUrVWlQdHBmNldmZndPQjdUallOZ1p1YkcybHBhUVFIQnpOMDZGQnNiejFFMEZ5OCt1U1RLQlFLTEd4c2NPM1preGNXTGFKSC8vN2ErZTA2ZDhZM09KajM1czNEenNrSjMrRGdTaytLdHV2VUNlOHhZOWc0YXhabVZsYXNPM2l3MW5VYTRxVmx5L2h5MHliZW1UNmRHems1T0xadnoxT2hvUXdLQ3RJdTg3ZndjTDVZdjU2M3AwM2paa0VCN1RwM1psSjRPQUN2ckZyRlp4RVJMQWtLb2t5cDVBRlhWOGJPbWdYY09wRmF0b3lyNmVrNFBQZ2dmMXV1T1pHcWJucDlUVjYxaXFnbFM1ZzNmRGdQdXJuaFBXWU0venQ5bWxiR3hwb2l6bE9tRUZiaHFlaXV2WHV6YU5Rb2xNWEZlUGo1RVZEaG5qOExhMnY2K3ZpUWN2WXNidjM2TlhSM05qdURCZzNpd0lFRHpiYWZWS1Z6dTg0RSt3WXo3NzE1T05rNUVld2JUTUxKZXp2TzYyTFY1RlVzaVZyQzhIbkRjWHZRalRIZVl6ajl2OU1ZdDdyN3ovNjl4aGp4U2dSTFAxcktzTG5EY0d2dlJ0Q2dJRTVmUE4zdzJGOVpSY1JuRVFRdENVSlpwc1QxQVZkbWpkWDB3ekpWR2NzK1dVYjYxWFFlZEhpUTVYKzczZDg2dGV2RUdPOHh6Tm80Q3lzekt3NnVxLy9JWDMzMm03NVJxSFY5NS9jOWNMOVYzcUc1dm9wTXRBemxkUW1QSFd2WWNiaHk1VXJjM053SXFwQ1UxSlcyRHpSdzI2TDUraVV1anRqMzNpTmlmK1dUcFBLM2tOUjJmK095NEdBR2pocUZiL0Q5UDZFcUw3WFQwRDV3cDZ5c0xNYU5HOGZCZWw0YXIwNTVQMm5zdHpqb2s3aGY0bmd2OWozMlIreXZmV0doMVpqN3JieFVUR1Axay9xU1M3cENDTkVNL1B2d1lhN2VlcWprNHFsVHhFVkdNdUNaWityZFRrRnVMai9zM2szZTllc01HRG55UGtRcTlNSGhmeDhtL1dvNlphb3lUbDA4UldSY0pNOE1xUC94MU5JWThuN1QvekZLSVlRd0FKa3BLVVN2WGsxK2RqWnRIQnp3Q2dqZzZaZnJYOTVpM2xOUFlkK3VIZFBlZXF2R0VVQmgyRkl5VTFnZHZacnMvR3djMmpnUTRCVndUK1ZTV2dwRDNtK1M4QWtoUkRQZzkrS0wrTDM0WXEzTHVmYnFWZU1sL00wRzhrWU5jVzllOUh1UkYvMXFQNTVFWllhODMrU1NyaEJDQ0NHRWdaT0VUd2doaEJEQ3dFbkNKNFFRUWdoaDRDVGhFMElJSVlRd2NBYngwRVo1SFRRaGhCQkNDSEUzdlU3NDNOM2RkVmJBVUlpS3lndTc2c3BrSFc5ZkNIMVFYdmhXaUpaSXJ4Tyt5TWhJWFllZzk5d2J1VUsrYUZweTBpT2FDMTJmOU5SRStvbG9MblRaVC9RNjRST2lwWk9Ubm5zbkp6MkdUL3JKdlpOK292L2tvUTBoaEJCQ0NBTW5DWjhRUWdnaGhJR1RoRThBY1BQbVRWMkhJSVFRUW9qN1JCSStBY0FQUC95ZzZ4Q0VFRUlJY1o5SXd0ZkNPVGc0QU9EczdLempTSVFRUWdoeHYwakMxOEoxNnRSSjF5RUlJWVFRNGo2VGhFOElJWVFRd3NCSndpZUVFRUlJWWVBazRSTkNDQ0dFTUhCNi9hYU5rSkFRVHA4K3Jlc3dETUxreVpOMUhZSmVjM2QzMTBrMWYra0RqYWM1dnhwTUgraXFEOVNGOUpQR0kvM2szdWl5bitqMUNKOTBZTkZjNk9wMVE5SUhSSFBSbkYrNUpmMUVOQmU2N0NkNlBjSlhMakt1K2Y2aUVZWnZjcUR1ejNnam0vRWZXMkg0SnV2SnFNK3h5TDI2RGtHMFlPNlRBM1M2ZmIwZTRSTkNDQ0dFRUxXVGhFOElJWVFRd3NCSndpZUVFRUlJWWVBazRSTkNDQ0dFTUhDUzhBa2hoQkJDR0RoSitJUVFRZ2doREp3a2ZFSUlJWVFRQms0U1BpR0VFRUlJQXljSm54QkNDQ0dFZ1RPSU4yMElJWFRyd3NtVFJJU0dhbjgyczdTa2g1Y1g0Ly8rZDJ6czdlL2I5dDVOVE1URTFMVFIyeGRDQ0VNakkzeENpRWF6TVQ2ZXlHUEhXQklkVGU2MWEzeTRlTEd1UTdvdnJxU21zbmowYUpRbEpib09SUWdoNmtRU1BpRkVvMnY3d0FNRVRKckV1VjkvUmExUzZUcWNSbmNqTjVjcnFhbTZEa01JSWVwTUVqNDljK0czazB3T2RPZk04U1RDWmsxZzJtaFAzcHp4SENsL25LMDB2N2lvOEs1MWxDVWwycysvSElwamJzaHc1djExQk9kT0hPWDdyei9sdFFrK3pIMWhHQ2VPSHFtMDNxbGpDU3laRnNTME1WNXNXRHFURzNrNTVPZG1NVzIwSnlmL2xhRGRUa2x4RVRQSGVYUDYzNGxOdTFORXMxUlVVRUJyYzNNVVJwcGZNOHFTRW5hdVhzMXJQajY4T25BZ1cxOS9uWnMzYm1pWFAzZjBLR0VUSmpEVnc0T0ZnWUdjVHJ4OUhCWGs1ZkgrdkhsTTc5K2ZoUUVCbkUxS3FuWDc2MmZNSUdycDBrclQzcGsyamVnMWErb1VqMXFsNHR1b0tCYU5ITWxVRHcvKzd1OVB5bGxOUHl1L2ZEM2R5NHZKN3U3YWRVcVZTcjdhdkptRkFRRk05ZkJnZ2I4L2U3ZHVSWFVyNmIxdzhpU1QzZDFKaUkzbE5WOWZkcTFkcTEyM2ZONnBoQVNXQkFVeHpjdUxEVE5uY2lNbmgveXNMS1o1ZW5JeW9VSi9LeXBpcHJkM3BmMGs3Zy8zeVFIYWY2SnBuYnh3RHZmSkFSUVdGeldMT0VxVStqdXFMd21mbm9yL05vYVpTemF3ZHZzQjdCM2JzWDFqV0wzV1QwLzVnL0RJci9qTG81NXNYYk9JeTJrcFJHemJ4Nk9lZy9uOGc3Y3FMWnR3TUpZNUt5SlpzZlZyOHJLdkViMWxEZFp0N09ucjVVUFNEL3UxeS8zN2wwTlkyOWp5bDc2ZWpmSWRoWDVTcTlXay8vRUhYMjNlekpEeDQ3WFR0eTlmenFWejUzZ2pPcHFWZS9lU241M043blhydFBOdkZoUVFzbmd4RytMajZUdDRNSit1WEttZEY3VmtDUVc1dWF5SWpXVkJWRlNka3B6K0kwZHkvTWNmS1ZVcUFjaTdmcDF6di82Szk1Z3hkWXJuODdmZkpqNG1oaGZEd3RpVWtNRHNUWnV3c3JVRllFRlVGQUR2SmlZU2VleVlkcDBkNGVHYytQRkhwci8xRnBzU0VwZ2NFY0hQWDM1SjNKWXRsV0k3bTVURXlyZzRSazZaY2xmY0NiR3h6SW1NWk1YWFg1TjM3UnJSYTlaZ2JXOVBYeDhma3ZaWDZHK0hEbUZ0YTh0ZlBLVy8zVzlSQ3pTSmVlSzdNVHFPUkQrbFh2bVQwWXNuNjNXeVpBZ2s0ZE5Uby84Nmd6YjJEbGhZMmVBYkVNeWxpOG5hVVlTNjhBMFlSMnN6Q3p4OS9NblB6Y0x2MlZCYW0xbncrSk1qdUpKeENWVlptWGJaWnlaT3hjYldIdHUyVG93SUN0V09BQTd5RCtKNDBvOFUzZFNNSnY3eWZSeFBqaGlEUXFGbzNDOHI5TWFyVHo3Sks0ODlSdGo0OFF3WlA1NW5wazRGSUQ4N202VDkrNW13WUFGMnpzNVkyZG95Yk9KRWpoMDZwRjIzcjQ4UExxNnUvSG4rUE9aV1ZseExUNmVzdEpUOHJDeE9IRGxDME96WnRIRndvSTJEQTArLy9IS3RzZlFkUEJoQW14d2UvZTQ3dXZUcXhRTmR1OVlhVDJGK1BvZDM3U0xralRkNHFFOGZXaGtiNCtMcVNsc1hsMnEzZHlNbmg4UzllM2wrMFNMYWQrdEdLMk5qWEh2M0puREtGSTdFVkU0VWhvZUVZR1pwaWJtVjFWM3RQRE4xS2piMjl0ZzZPVEVpTkpRVFIyNzF0NkFnanYvNEkwV0Z0L3BiWEJ4UGpwSCtKcHEvM0J0NXBGNzVVOWRodEhqeWxLNmVhbVBYVnZ2WjNNb2F0VnBOV1dscG5kZTNzdEdNVkxRMnR3REF4dFlCQUpQV3JRRW9xNUR3MlRrNGFUL2IyanRTWEZTSVNxV2lXMDkzMmpxNThKOWZEdE90bHp2bno1MWcwdnpib3pLaTVka1lIOC9OZ2dJK2Z2Tk5qc1RFMEgva1NFeE1UY202ZkJtMVdzMnlDaU4rNVVxVlNveE5USWpadUpHRTJGaTY5dTZ0UFE1VktoVlptWmtBT0hYc3FGMm5xa1RwVHNhbXBqdytZZ1QvT25DQVB0N2VKSDN6RGI3anhnSFVHcysxOUhSVVpXVjA2TjY5enQvOWVrWUdhcldhQjF4ZEswMTM3dGlSL0t5c1N2Y3lPclZ2WDIwN2RrNFYrcHVqSThXRnQvcWJ1enR0WFZ6NHorSERkSE4zNS95SkUweGFLZjFORjA1ZU9FZG94RnlXaHM1bVk4ekhLQlFLd3Y0Mmg5L1RMdkxCdmwwWXQyckZQMTZZaVhlZko3VExicGk1bExjLy81RDBxNWQ1L09FK0xIdnAvN0Mxc3RIT1gvTFgyYnl6NTBQOFBYMllPMjR5eXRKU3R1N2R5ZjZrSDdpYWswWGJOcmFNSGppQ3YvbVB3OGpJaUJucjM4Q2hqVDFMUTJkcjQ1cjJ6ai9vMHE0RDg0STFvMm52N05uR04wZC9RbG1xeEx2M0U3dytjVHBXNXBiMWloK29VMXViWjRleC9vdVB1SkNSU2tmbkIza3o5RFVlNmZRUUFLRVJjd0h3bXE0WlhUOFd1UmVBNk1PeGJOdi9PZmszQ3hqci9SUnp4MDJ1ZHAvLzUvZFR0L2ZmSTMxWTlxSm0vd0VjUFhlQ2R6Ny9rUE4vcHVKazI1YlhKMDdIcTBlL0dyZFIwM2NDeUN2SUoyejdSaEpPL2d0N0cxdEdEUnplYU1lUHJzZ0luNEV4TnRHVXFDaXBjTC9EellJYjFTMWVKeFhYejB4UHdiYXRFMGEzN3NzYTVCZEU0Zy83U0R5OGw3NmV2bGkzc2J1bmJRbjlaK3ZveUtTVks4blB5aUwydmZjQXNMNVZtaVZpM3o0aWp4MnI5TS9ZeElTcmFXbDhHeFhGM0MxYm1MWnVIZjBEQTdYdGxTZDNPVmV1YUtkbDMwb0NhOU4vNUVoTy9QUVRhY25KWEwxMGljZUdEYXRUUE5aMm11TzRQZzltMkRvNkFwQ1prbEpwK3RXME5PeWNuYlgzTWdJMWpzcFZ2STh3TXlVRlc2Y0svUzBvaU1SOSswamN1NWUrdnI3YU9JVnUvSkdld2xmaFcvSDh5Nk1zMnJxR2xNdnA3SXY0aU1HUGV2TFc1MXNyTFJ1YmNKRElPU3Y1ZXNVSFhNdkxaazEwNWN2OFNXZVBFN2Z5UTZhTWZCNkE4QjJiK1BIRVAzbHIrajlJMkxTSGlNa0wrUExuNzlnUzl4a0FJL3NQNDhmamlTaHZuZWhmejh2bTEzTW5HT1A5RkFETHQyL2kzS1VMUkwreGtiMHJ0NUdkbjh1NjNaVmpxbXY4ZFdrckp2NWJOc3hjeW9HMU8yaG43MGpZOW8zYWVSVXZpWmNuZTJsWE0xZ1RIY255bCtkeWFOMm4rSG40MUxpdksrMi8zTXI3citCbUlZdERYaVYrdzI0RzkvVms1YWZ2MXJxTjJyN1RrcWkzeVMzSUozYkZCMFF0V0V2aTZYL1hHSjgra0lUUHdMaTA3NHladVFXL0hOSjBLbVZKTVFlLzNINVBiY1o4dkltaXdnSXVwNmZ3emVmYjZEL2s5aDlqVDkrbnVmamJLUklPZnMwZ3Y3SDN0QjFoT0N5c3JYbis5ZGM1dUdNSEtXZlBZdS9zakZ1L2Z1eGF1NWFzekV4VVpXV2tKU2R6N3VoUkFPM285UFdNREFyejhqaThjNmUyTGFjT0hYQnhkU1ZtNDBZSzh2SzRscDdPZ1U4K3FWTWNYWHIwd0s1ZE8zYXVXWU9IbjU5MjVMQzJlT3ljbmVuajdjMk84SERTa3BOUmxaVng2YmZmdUpxZXJ2bCtOcHFSaGZQSGoxT1Fsd2RBR3djSCtnMFp3dmJ3Y05KKy94MVZXUmtYVDUwaTl2MzNHUkVTVXVkOUY3TnBFMFVGQlZ4T1NlR2JiZHNxSmIrZVR6L054Vk9uU1BqNmF3YU5sZjZtYStOOEE3Qm9iWWEvcHk5WitUbUUrZ1ZoMGRxTUVZOTdjK2xLQm1XcTIxZEtwajd6QXZZMnRqalp0aVYwUkJCSFRsUis4Q2hrK0dnc3pTeXdNcmNrNTBZZWV4TVBzZWo1NlhScjN3WGpWc2IwZG4yWUtZRVRpVG55TFFDRGI5MHJYWjZJZkhmMENMMjZkS2ZyQXgzSnpzOWxmOUlQTEpnd0ZXYzdCMnl0YkpnNGJEU0hqdjFTNy9qcjJ0YU0wYUU0dExISHhzS0tZTjlBa2k5ZHFQRTJJNU5XSmlnVUNpNWZ2NHFGbVRrOU9ydlZ1SzhyN3IrL2poaGJhZi81OVBYQzFhVWo1LzlNeGNyY2t2UnJtWlNXbFZhN2pkcStVMVorRGtkT0hHVjIwRXM0dExISG9ZMDlMejhkWEdOOCtrQXU2Um9ZRTlQVy9HMXVPTHUzcnVXbi9YdXdiZXRJWDA4ZnpoeXYvYW5HNm5SOXVEZUxKbzlDcVN6R1k3QWZBZU1uYWVkWldGclQxOHVIbEQvTzR0YXpYMk44QldFZytuaDc4L2lJRVh5OGJCbUxkK3pnbFZXcitDd2lnaVZCUVpRcGxUemc2c3JZV2JNQWFOZTVNNzdCd2J3M2J4NTJUazc0QmdkWGVpTDFsWWdJUGxxNmxMbkRodEhlelkxQlFVRmNQSDI2VG5FTUdEbVNQZSs4dy9qNTh5dE5yeWtlZ0wrRmgvUEYrdlc4UFcwYU53c0thTmU1TTVQQ3d6WHhkdXFFOTVneGJKdzFDek1ySzlZZFBBakFTOHVXOGVXbVRid3pmVG8zY25Kd2JOK2VwMEpER1JRVVZHVnMyWm1ackpzeWhiQXZ2dEJPNjlxN040dEdqVUpaWEl5SG54OEJreXIwTjJ0cit2cjRrSEwyTEc3OXBML3BtcTFWR3dBc1dwc0I0R0NqR1hGdGZldEtTOFZiWTV6c0hMU2ZIVzN0S1N3dXFwUVF0WGU2Zlg5b3h2VXJxTlZxWEIvb1ZHbDdIWjBmSUNzL0I1VmFqYW14Q1NNZUg4U0JmeDNCdTg4VGZKUDBJK044TlU4Ulg4NjZpbHF0WnZ5eVYrK0tXVm5oMXArNnhGL1h0dHBXdUxwamJXNkpXcTJtdEt3VVU2T3FDNk03MnpzUTl0SWMxbit4alIzZmY4bkNDZFBvNjlhanltV2g4djV6c20ycjNYOUdSa1pzalBtWTJJU0Q5Tzc2c0RaMmxVcFY3VFpxKzA2WldkY0E2T2owZ0hhNjFhM2JuL1NaSkh4NnhyVjdMeUxqanRVNHJjOFQzdlI1d3J2U01zTkdUNnh5MmRwK0J2RDA5V2VRZjlWL3NBRFNMaWJMNkY0TDU5cXJWNlduVmN2OWJmbHk3V2NiZTN1bXJGNWRiUnZCOCtZUlBHK2U5bWZmNE50bjFBOTA3Y3FpN1pWSHFnZU9HbFduMklhLzhBTERYM2pocnVtMXhXTm1ZY0h6Q3hmeS9NS0ZWYzZmdUdnUkV4Y3RxalROMU15TWNYUG5NbTd1M0NyWHVYTS8yVGs3cy96TEx5c3Q0K252WDIyQ0NKQ1duQ3lqZTNyb3hzMENiV0tWa3BtR2syMWI3YVY2QUlYaTltZEhXM3Z0Y2oyNzNMNlBOTzFxQnM1MkRoamR1aVZnWlAraFRIbDdFY2xwRjdsMDlVK0dQZllrQVBiV21udTA5MFY4UkR0N3gzdUt1ekhidXBPZngyQ0d1ZzlrUTh4SHpOK3lrb05yZDFTNzdKMzd6OW5PQVNNakk5S3VaaEQxN2VkOC91Wm1YRjA2a25qNjMzejM2NUVhdDFIYmR5cS9qKzlLem5YdDU4enM2NDMydlhWRkx1bUtCaXZJeitXSGZidkp5N25PZ0dFamRSMk9hS0VtdTd2ZjlXL3BjOC9wT3F4R1Y1Q2J5dys3ZDVOMy9Ub0RSa3AvMHplYllqNm1vS2lRbE10cGJQdm1jd0w3RDYxMldZYzI5Z3pwTjREdzdadjRQZTEvbEtuS09IWHhOOTZQL1pTUUVXTzB5L1hvMG8xMmRvNnMyYmtGUHc4ZjdlaVdzNzBEL2R4NnNuWlhKSmxaMXloVGxaR2NkcEdqNTA3VU8rN0dhTXZHUW5NZjd2SHpaOGtyeUFjMG81akgvemlEUWdFZEhGMG9VU3BScTlYVnRuSG4vaHM1UUhNL2J1bXRVZFNNNjFmSUs3ekJ6c094Mm5XcTIwWnQzNm1Ea3d1dUxoM1pHQk5GWGtFKzZkY3krZVRBRjNjSHBXZGtoRTgwMkx5L1BvVzlZenVtTFg2TDFtYjZQOXd0OUZOVkk0dUdhTjVUVDJIZnJoM1QzbnFMMWhiUzM1cFN4YWRNeXg4NnFLL2VYUjltMUtMSkZDdEw4UE1ZektTQXU1OFFyMmpaUy8vSHBpOC9adm83L3lEblJoN3RIZHNSK2xRUVFZUDhLeTAzY3NCUTN0bXpqZm5qSzlkMFhQWEtBaUkrZTQrZ0pWTlFscFhpK2tBblpvMTlzVUd4MzJ0Ym5kcTFaNHozVTh6YStDWldaaFljWExlRE1sVVp5ejdaUVByVnl6em80TXp5djgycDhXR21YcTdkZVdiUkpFcVVTcDcyOHVYbHB6VlAzSGR1MTU1ZzM1SE1lMjhGVG5adENmWU5KT0hrdndCcTNFWnQzeW5pbFFVcy9laHRoczE5QWJmMm5Ra2E1TS9waThrTjJYM05oa0pkVTByZHpMbmZxbkIvNXlWSUlaclM1RUROY1hpc2dZbkh5cFVyY1hOekk2aUd5M2pWMGZhQkZwTDBpT2FwL0cwakRlMERkOHJLeW1MY3VIRWN2SFZ2NUwwcTd5Y05UZGJ1UlhuWmt2aU5lN1NYSkVYTFZQNm1sc2JxSi9VbGwzU0ZFRUlJSVF5Y0pIeENDQ0dFRUFaTzd1RVRRZ2doN3BOZXJnL3I1Rkt5RUhlU0VUNGhoQkJDQ0FNbkNaOFFRZ2doaElFelRFNDV2UUFBSUFCSlJFRlVpRXU2NVU5SkN0RlNsVDhsS1lRUXpWSDUwOHFKNzhaZ2FsTDEyemZFL2FYWEkzenU4a2RPTkJPNk9oYWxENGptUW81Rnc1UjY1VTlHTDU1TWliSkUxNkdJZTZUWEkzeVJrWkc2RGtIdnVUZHkvU3pSdEtRUDNEdnBBMEpVTC9kR0hxbFgvdFIxR0tJUjZQVUlueEJDQ0tGTHl0SlNObisxbllDRkwrRXhkUlQrQzBMWnVuY25LcFVLMEZ6S2RKOGNRTktaL3pBaGJDYWUwMGJ4M0p2VE9adnlSNVh0bFM4Zm0vQTl2cStOWiswdXpVbGRpYktFMVR2ZngrZTE4UXg4TllqWHQ2N214czJDU3Vza25Qb1hRVXVtNGpWdE5ETTNMQ1huUmw2OTQ3eHp1eFhmTWxKZU9MaTJlQUR5Q3ZLWjkvNEsrazhmUThEQ2wwZzZlN3pHL1ZpWDcxY3h0dXJpYmVqM2pENGN5L0M1TCtBMWZZeDJtcUhSNnhFK0lZUVFRcGZDZDJ6aVRNcnZ2RFg5SDdpNmRPQk15aDhzaUl5Z3RLeU1xYzlNMUM0WEUvOHRHMll1eGRURWxNVWZyaVZzKzBZK1c3eSsybmFUemg0bmJ1V0gydmZMTHQrK2liUnJsNGwrWXlPdFRVeFpHTG1LZGJ1M3N1U3ZzN1hyeENZY0pITE9Ta3BWWmN6ZXRJdzEwVnNJZjNsZXZlSzhjN3RSQzlaV2VlOWRiZkVzaVhxYmdxS2J4Szc0QUlDL2I0bW9jVC9XNWZ0VmpPMWl4cVVxNDIzSTkweTdtc0dhNkVqZSs3OXdlbmJ1eHNYTGFUWEdxcTlraEU4SUlZUm9nSndiZWV4TlBNU2k1NmZUclgwWGpGc1owOXYxWWFZRVRpVG15TGVWbHAweE9oU0hOdmJZV0ZnUjdCdEk4cVVMMmxHbnFvUU1INDJsbVFWVzVwWms1K2V5UCtrSEZreVlpck9kQTdaV05rd2NOcHBEeDM2cHRNN1VaMTdBM3NZV0o5dTJoSTRJNHNpSnBIckhXWEc3MWFrdG5xejhISTZjT01yc29KZHdhR09QUXh0N1huNDZ1TUh0MVJSYnhXa04vWjRtclV4UUtCUmN2bjRWQ3pOemVuUjJxelpXZlNZamZFSUlJVVFEWkZ5L2dscXR4dldCVHBXbWQzUitnS3o4SEZRVlhsWGZ0bzJkOXJPMXVTVnF0WnJTc2xKTWphcCtZclc5azR2MjgrV3NxNmpWYXNZdmUvV3U1WlNscGRyUFRuWU8ycytPdHZZVUZoZWhVcW5xRldmRjdWYW50bmd5czY1cDJuZDZRRHZkeXR5aXdlM1ZGRnZGYVEzOW5zNzJEb1M5TklmMVgyeGp4L2Rmc25EQ05QcTY5YWcyWG4wbENaOFFRZ2pSQUk2MjlnQ2taS2JSczB0MzdmUzBxeGs0MnpsZ3BGQTB1RzJGNHZZRk9IdHJXd0QyUlh4RU8zdkhhdGU1Y2JNQWk5Wm0ycGljYk50aVpHUlVyemdyYnJjNnRjVlRQZ0ozSmVlNjluTm05dlVHdDFkVGJCV24zY3YzOVBNWXpGRDNnV3lJK1lqNVcxWnljTzJPYXVQUVYzSkpWd2doaEdnQWh6YjJET2szZ1BEdG0vZzk3WCtVcWNvNGRmRTMzby85bEpBUll4cHRPODcyRHZSejY4bmFYWkZrWmwyalRGVkdjdHBGanA0N1VXbTVUVEVmVTFCVVNNcmxOTFo5OHptQi9ZZmVjNXcyRmxZQUhEOS9scnlDL0RyRjA4SEpCVmVYam15TWlTS3ZJSi8wYTVsOGN1Q0xlLzUrdFdubzk4eTRmb1hqZjV4Qm9ZQU9qaTZVS0pYYWV3SU5pWXp3Q1NHRUVBMjA3S1gvWTlPWEh6UDluWCtRY3lPUDlvN3RDSDBxaUtCQi9vMjZuVld2TENEaXMvY0lXaklGWlZrcHJnOTBZdGJZRnlzdDA3dnJ3NHhhTkpsaVpRbCtIb09aRkREK251UHMxSzQ5WTd5Zll0YkdON0V5cytEZ3VoMTFpaWZpbFFVcy9laHRoczE5QWJmMm5Ra2E1TS9waThuMzlQM3FvaUhmczB4VnhySlBOcEIrOVRJUE9qaXovRzl6VU56RDZHeHpwVkFiWWhvcjZreHFrT25leXBVcmNYTnpJeWdvU05laHRFalNCNXFmckt3c3hvMGJ4OEdEQnh1bFBlMy80OGk5amRKZWMxUCtGb3Y0alh1MGwzUkY4MU5lMWtaWHYydjBlb1F2SkNTRS8yL3YzcU9xckJML2ozOE9LZ29KQXNyTk1TODBPVFBOUUV2UHpCZlEwckNtTkVSRlR5TTZFekpUM2gzdE8xbGEyVGplMGhuTktXR3NhSTFaZHJHYnhVVk5UWElrNHF2OUxBM0pNcldGbHhBRlJBVGtlczd2RCtNa0V6Y0JPZkR3ZnEzRldvZXo5N09mZmM1NkR1ZkQzcy96N016TVRFZDN3eEM0UzM3em1NMW1oOXdFbWM5QXkrRXowRHlPK2d3QWFKeDJmUTRmWDNSb0t4ejFIeHVmQWJRVmpKQUNiVnU3SHVHckZwL0VIeG80enJRSXg0OE14Zk5sQ3dlYXh1aW9Rd1VHL055dzA5Vm9PZTE2aEE4QUFBQU5JL0FCQUFBWUhJRVBBQURBNEFoOEFBQUFCa2ZnQXdBQU1EZ0NId0FBZ01FUitBQUFBQXlPd0FjQUFHQndocmp4TWdBQURhbGV5eFRvaUFoOEhkQ0pyek8wYW42TVl0OU9WZGR1cmsydUE3U0V5b29LcFd6ZXJQL2J0azA1V1ZteVdhM3k4dmZYdEpVcjFmZm5QNWNrRmVibEtTaytYbCtrcHFvd0wwODlldmJVNER2dlZNVDA2WExwM2wyU2RDSWpRNnRpWXZTcm9VTTFkOTI2R3Z1b0x2dFhlcnBPZmYyMVZzWEUxQ2p2ZmROTit0dGJiOVZZTWVMcTFVdHNOcHYrYit0V2ZmeisrenAxOUtqS0wxOVdkdzhQOWJ2bEZzMWV1MVpPblRwZHAzY0hMY0ZzTnJQMEc5b0VSNjdaVGVDRHpuMTNVdXVXek5QaTJEZlZ4ZG5aMGQxQkIxSmVXcXBuWnMyUzFXWlQxUHo1R2hBWXFLcktTcDNJeUZCWEZ4ZEpVc0g1ODFvMVpZcHV1dlZXL2VXNTU5U3pkMitkUDNWS1crTGl0SHJxVkMzWXNNRmVWNUsrK2Z4enBTY25LM1IwL2FNNXNhbXA2dXBhODUrWmhSczMyb05oTld0VmxWNVlzRUM1MzMybnlObXpkZk9nUWVyVXViT3l2LzFXKzdadmw5VnFKZkMxY2ZIeDhZN3VBdUJ3bk1NSEZWMjZxSFBmblhSME45QUJ2UmNYcC9LeU1zMS80UVVOTkp2VnhkbFozVnhkZFV0d3NIejc5Wk1rdmIxMnJmd0dETkNEVHowbDMzNzkxTGxMRi9rSEJHam1talV5bVV6YXZtRkRqVFpIL2ZHUGV1dnBwMVdZbjk4aWZVeUtqOWU1VTZmMDZMLy9yVjhOSGFxdXJxN3E3T3lzRzMvMk0xa2Vla2lkdTNScGtmMEF3UFZFNERPZ0UxOW5hRnFFV1Y4ZTNLZGw4eVpyVm1TSWxzejVuYktPSGFtMS9xcjVNWktrMlJOQ05TMmk5dUhtOTE2SjAvem91M1V1KzlUMTZqWTZtS3JLU24yY2tLRFJVNmVxY3gwankrV2xwZm9zSlVWM1IwZkxaRExWS0hOeWN0THRrWkg2ZE9mT0dzK1BtRGhSL2dNRzZQVlZxMXFranltYk4ydk1qQmsxUmhIcmN5SWpROVBNWmgxT1M5TmlpMFd6UWtPMWJ1NWNGUlVVNkZKK3ZtYUZoQ2dqTGEzR2E1dzdiSmd5cnhwVkJJQ1dSdUF6c05RUHRtanU0blZhczJtbnZMejl0Q2wyV2EzMUZxN1pLRW42MTd2cGlrLzY4WGt1SDIxOVMzcy8yS0wvWGZhY2ZQeHZ2SjVkUmdkeTd1UkpsWldVS0NBd3NNNDY1OCtjVVZWbHBXNGNPTERXY3Y4QkE1VDczWGV5V2EzMjUwd21rNllzWHF5TTFGUjl0bnQzOC9wNDZwUXVGeFhwcGx0dnZlWnQweElUOVhCOHZKNUtTRkJoYnE0MnIxNHROeTh2RFFvTDA3NXQyK3oxUHR1OVcyNGVIcm9sSktSWmZRV0EraEQ0REN4eXloejE4T29sMSs3dUdqRTZTcWUrUFNyclZWK01qZkhaSnlsSzJMUmU4NWJFNmlmOWJycE9QVVZIVkZGUklVbnExTG51VTRtdGxaV1M5S1BSUFR1VFNTYVRTU2FubW4vS2ZQdjEwOWhacy9UNnFsVXFMaXlzZGRNLzMzNjdwcG5ObW1ZMjY4MDFhMnF0VTFsZUx1bkthR0sxblpzMjJiZWJaamFyNHZzNi8yM3N6Smx5OS9LU2g0K1A3b21KMGFHOWV5Vkp3eTBXSGR5elI2VWxKWktrVDVLU2RQdjQ4WFcvUmdCb0FRUStBK3ZoMmRQKzJLVzdtMncybTZxKy93SnRySGMyUEt0ZjMzNjMrdC84eTVidUhqcTRudjcrTXBsTU9uM3NXTjExZXZlV3ljbEpaK3FvYy9iYmIrWGZ2Myt0WmIvOS9lL1Y2eWMvcVRQTXhhYW1LdjdBQWNVZk9LQ0o4K2ZYdi8vangrM1AzWDMvL1lvL2NFQUxOMjZzczkrUzVPbmpZMy9zNGUydHNwSVNXYTFXRFRTYjFkUGZYNStucENndk8xdkhEeDNTMExGajYyMExBSnFMd0lkNlRWdXdTdnYyYk5lZWJXODd1aXN3bUJ2YzNmV0w0R0R0ZlBubE91dTR1cm5wbDZHaCt2RDExMzlVWnEycTBuL2VmVmYvTTJwVXJkdWFuSndVODdlLzZjQ3VYVTArUDg3VnpVMUJ0OTFXYngvcmNybW95UDQ0Snl0TEhqNCs5cEhDNFJhTDByZHVWWHB5c2dhTkdDRTNUODhtOVE4QUdvdkFCN2wyZDVja0hUOXlVTVdYYWs1LzliLzVGNXF4OE85NjY4V245WDhmYmF0dGM2REpKaTlZb0c4ek0vWDhvNC9xekxGanNsWlZxYVN3VUo5LzlKRysrMzVVTGVxUlIzVDgwQ0c5dkdTSmNyOC9wKy8wTjk4bzduLy9WMTJjbmZYYjMvKyt6dmI5K3ZkWHhQVHArcUNCMGJqNlRGcXdRS2VQSGROejgrZnI1TmRmcTdLaVFzV0ZoVHJ4eFJmMWJyY2xMazZseGNVNm01V2w3UnMyYUVoRWhMMHNKRHhjM3g0K3JMU0VCQTJmTUtISmZRT0F4aUx3UVg0LzZhZGhJOGNyZHVrOC9YWG1qNzk4Zm1rZW92dm5MTkxMNjVibzRMNDlyZDlCR0paUDM3NWE5TnByY3VuZVhjL09tYU5aSVNGYU9IcTBQbnp0TlRsOWYyNmZ6NDAzNnZGWFhsRlZaYVZXVHBtaU9VT0g2cm1ISDFiZm4vMU1mM24rK1RxdjhLMTJkM1MwK3Z6MHA0M3FUL1VObVdlSGh0cWY4L0x6MHhPdnZpb1BIeCt0Lzh0Zk5HZm9VRDBXSHE1UGQrelF1Rm16MUxseloxM0l5ZEdpeU1nYUY0L2NGQlNrSjhhTjAxUDMzNjliUWtNMWV1cFVlNW1ybTVzR2hZWEoyY1ZGTnc4ZTNOaTNDd0NhekdTejJXeU83a1JUVmQreHVyWXJTNEhXVW4wcm02YmV5WC9seXBXNitlYWJaYkZZcm5sYisyZUFWUVRhak9wVlBXcTdzZlBWbGtaRjZiWng0elFpS3FvVmUzZDlWSzlRMGxLcldlVG41MnZpeEluYXRXdFhpN1FIZ0pVMkFLQlZGVis4cVAwN2RxZ3dMMDlEeDR4eGRIY0FkQkFFUGdCb1JZK01IQ2t2UHovTldydTIzaEZBQUdoSkJENEFhRUVCZ1lIMVRyR3ZaMFVOQUE3QVJSc0FBQUFHUitBREFBQXdPQUlmQUFDQXdSSDRBQUFBREk3QUJ3QUFZSENHdUVxMytzYTNRRWRWZmVOYkFBQnEwNjVIK014OHlhR05jTlN4eUdjQWJRWEhJdEMydGVzUnZ2ajRlRWQzb2QwenQvQ1NTR2hkZkFhYWo4OEFnSTZnWFkvd0FRQUFvR0VFUGdBQUFJTWo4QUVBQUJnY2dROEFBTURnQ0h3QUFBQUdSK0FEQUFBd09BSWZBQUNBd1JINEFBQUFESTdBQndBQVlIRHRlcVdONk9ob1pXWm1Pcm9iaHNDeVNNMWpOcHNkc3VvRm40R1d3MmVnZVJ6MUdRRFFPTzE2aEk4dk9yUVZqbHFXaTg4QTJncVdwZ1BhdG5ZOXdsY3RQb2svTkhDY2FSR09IeG1LNThzV0RqU04wVkdneld2WEkzd0FBQUJvR0lFUEFBREE0QWg4QUFBQUJrZmdBd0FBTURnQ0h3QUFnTUVSK0FBQUFBeU93QWNBQUdCd0JENEFBQUNESS9BQkFBQVlISUhQUUM3azV1aUphV05sczFsMUlUZEhpNmFOazgxbXJYZWJFMTluYUZxRVdXV2xKYTNVUytBSGxSVVYycmxwazVaT21xVFpRNFpvVmtpSUZrVkc2dVJYWCtsRVJvYW1tYzBxSzJtNVkvTjZ0QWtBN1lFaGxsYkRGWjY5ZkxVaVBzSCtlSG44K3c3dUVWQzM4dEpTUFROcmxxdzJtNkxtejllQXdFQlZWVmJxUkVhR3VycTRxTEtpb2xudG56dDVVdXZtemRQaU45OVVGMmZuRnVyMTlXOGJBSzRIQWg4QWgzZ3ZMazdsWldWYStOSkw2dng5YU9yaTdLeGJnb01sWFJtTmE0NmlpeGQxN3VUSlp2ZXp0ZHNHZ091QktWMER1WHA2OXIrbmFyODZ0Ri9MNWszV3pNaGdQZlpBaERJL1M2K3g3VGVabjJ2eExJdG1qUTlWN0pLNUtpb3NzSmMxdEMxd3Jhb3FLL1Z4UW9KR1Q1MXFEM3QxT2Y3RkYxbzJlYkptaFlSbzhYMzMxUWlDWCszZnIyV1RKMnRtY0xBZWk0aFFadm9QeCthcW1CaEowdXpRVUUwem0ydTArYzNubjJ1eHhhSlpvYUdLblR0WFJRVS9ITytWRlJWNmYvMTZQVFo2dEdZR0Iydmh2ZmNxK2NVWFpiVmFHOVcyOU1QVThlRzBOUHQrMW4yL24wdjUrWm9WRXFLTXREUjcvZkxTVXMwZE5xeEcvd0dnSlJINE9vakxKY1dLbnJOSTY5NU0xYURRTy9UYStwVTF5dE4ySmVyaHArTDExSXNKdXBpZnE4MHZyRzcwdHJnaVB6OWZSNDRjMGVIRGgzWG8wQ0Y5OXRsbit2VFRUN1Z2M3o2bHBhVXBOVFZWZS9iczBZY2ZmcWlkTzNkcSsvYnRTazVPMXFsVHB4emQ5VlozN3VSSmxaV1VLQ0F3c01HNkg3MzFsdjc4ekROYXMzT25ldlh1clUzTGw5dkxMaGNYSzNyUklxMUxUZFdnTys3UWF5dC9PRFlYYnR3b1NmcFhlcnJpRHh5bzBXWmFZcUllam8vWFV3a0p1cGlicTgycmZ6amVYMTJ4UW9mMjdOSHN0V3NWbDVhbWFhdFc2ZVAzM2xQU0N5ODBxdTI2OWxQNC9YN2N2THcwS0N4TSs3WnRzOWY3YlBkdXVYbDQ2SmFRa0FiZkR3Qm9DcVowTzRoQm9XRXFMeXZWZHllUHk4VzF1M0p6enFpcXN0SmVQdllQTStYdTRTVkp1bWZDRkwwU3U3ekJiVHQxNXZDNVdrcEtpdDUvLzMxMTZ0U3B4bytUazVNNmQrNHNKeWNuZGVyVXFjYmpUcDA2cVcvZnZnb1BEM2QwOTF0VnhmZm41elhtR0xMTW15Y1BIeDlKMHAyVEp1blpPWE5rdFZybDVPU2tRV0ZoS2k4dDFYZkhqOHVsZTNmbG5tbmNzVGwyNWt5NWUzMS92RStab2xlK0Q1RkZCUVZLVDA3V0kvLyt0L29NSENoSkNnZ0tVc1NNR2RvU0c2dXhNMmRlMCt1c3NaK1lHTDJ5Ykpra2FiakZvblZ6NTZxMHBFVGRYRjMxU1ZLU2JoOC9YaWFUNlpyYUI0REc0aHU3ZzlqeWNxelNkaVhxcHA4SHFVdlhycEpVWTRyS3M1ZVAvYkZIVHgrVmxaYll2MVRyMnJaVDY3NkVOczlpc2NoaXNUaTZHKzFDVDM5L21Vd21uVDUyVEQrclpVcjBhaDdlM3ZiSDNXNjRRVGFiVFZXVmxYSnlkdGFXMkZpbEpTYnFwcUJyT3pZOWZhNDYzbjE4VkZaeTVYalB5ODZXeldaVDc0Q0FHdlY5Ky9iVnBmeDgyYXhXbVp3YVB6RlNZei9lM3ZiOUREU2IxZFBmWDUrbnBHaWcyYXpqaHc1cDZrcEd6Z0ZjUHdTK0R1Qjg5bWw5OE01R0xWbi90dnh2REZEbVorbjZkTytPR25VdUZ4ZXBhemRYU1ZMT21TeDU5dktWazVOVG83WUZydFVON3U3NlJYQ3dkcjc4Y29PQnJ5N25UNS9XQnhzM2FzbmJiOHMvSUVDWjZlbjZkRWZqanMzTFJVWHE2dnI5OFo2VkpVL2ZLOGQ3ZGJqTXljclNnRi85cXNhK1BIMTlyeW5zMWJZZkR4OGZPWDNmeG5DTFJlbGJ0eW92TzF1RFJveVFtNmZuTmJVTkFOZUNjL2c2Z0txcUsxTzNlZWV5VlZKVXFKU2tOMzVVWjh2TGNTb3RLZGJaTTFuYS92WUdEYjFyVEtPM0JacGk4b0lGK2pZelU4OC8rcWpPSERzbWExV1ZTZ29MOWZsSEgrbTc0OGNiM0w3NmxJUzg3R3lWRkJZcTVZMmF4NmFydTdzazZmakJneW91TEt4UnRpVXVUcVhGeFRxYmxhWHRHelpvNkpncngzdVBYcjAwK000N3RXbkZDcDMrNWh0WnE2cjA3ZUhEU256K2VkMFRIZDJvdHV2Yno1Q0lDSHRaU0hpNHZqMThXR2tKQ1JvK1lVS0RyeGNBbW9NUlBnTXltV3JtZUw4Ky9UVWlJa3JQUGZXSVBIdjZhRVJFbERMK1gxcU5PZ0UvRDlRVDA4YXFvcUpjb1dIaENwLzRZS08zQlpyQ3AyOWZMWHJ0TlNYRngrdlpPWE5VbUpjblp4Y1gzVGh3b081Lzhza0d0L2ZyMzE4am9xTDAzQ09QeU5QSFJ5T2lvbXBjK2VyWHI1K0dqUit2MkhuejFLMTdkejI5YTVlOUxDQXdVRStNSGF1SzhuS0Zob2NyL01FSDdXVi9XcnBVNzhYRjZablpzMVZVVUNEdlBuMDBNaVpHdzYrYXJxK3Q3UXM1T1hwNnhnd3RlL2RkZTcyYmdvTDB4TGh4cWlnclUvQ29VUm85ZGFxOXpOWE5UWVBDd3BSMTVJaHVIank0eWU4akFEU0d5V2F6MlJ6ZGlhWXlmejhWRko5VTkxVnlIVW5HcHg4ci9oK1BLZmJ0VkVkM3BVT1pGbkhsT0R4UXo5V2ExNHY5TStDQWZhTnVKekl5dENvbVJyR3BxZllwM2Rvc2pZclNiZVBHYVVSVVZDdjJydVZWMzVxbXBUNEQrZm41bWpoeG9uWmRGZElCTkE4amZBWlFrSDllM1Z4dTBIKzJ2Nk5iZzRjNXVqc0FHbEI4OGFMMjc5aWh3cnc4KzNReUFGeFBCRDREZVBlbFozVWdiYmQrY2V0dkZEWHRFVWQzQjBBREhoazVVbDUrZnBxMWRtMjlJNEFBMEZJSWZBYnd3TVBMOWNERHl4dXVDS0JWQkFRRzFqdk52cDRWTlFDME1xN1NCUUFBTURnQ0h3QUFnTUVSK0FBQUFBeU93QWNBQUdCd0JENEFBQUNETThSVnV0VTN2Z1U2cW1sTlhJOFdBTkF4dE9zUlBqTmZjbWdqSEhVczhobEFXOEd4Q0xSdDdYcHBOUUJvTG5NTEx3dUc1bU5wTmFEbHRlc1JQZ0FBQURTTXdBY0FBR0J3QkQ0QUFBQ0RJL0FCQUFBWUhJRVBBQURBNEFoOEFBQUFCa2ZnQXdBQU1EZ0NId0FBZ01FUitBQUFBQXpPRUd2cEFoMVZkSFMwTWpNekhkME5RMkJwc09ZeG04MktqNDkzZERjQTFJRVJQcUFkSSt5aHJXQnBPcUJ0WTRRUE1JRDRBNHlzd0hHbW1hYzV1Z3NBR3NBSUh3QUFnTUV4d2dkMElQazUrWG8vN24xbHBtZXE2R0tSdXJsMjA1MlQ3dFNZR1dNYzNiWHJycjVSS0VaSUFSZ2RnUS9vSUtvcXE3Um02aG9OQ2h1a3hXOHUxZzA5YnRDNVUrZVUrMTJ1bzd2V0txcEQzWW1NRTFvVnMwci9TditYdWpoM2NYQ3ZBS0IxRVBpQUR1Szc0OThwOTB5dTdwbHlqOXk5M0NWSi9nUDg1VC9BMzhFOUF3QmNid1Erb0lQbzZkOVR6dDJjdFdYZEZrMTZkSks2dW5iOVVaMks4Z3E5ODh3NzJyOTl2eW9yS2hVMExFaC9lUHdQY3VudUlra3FLaWpTSzh0ZVVlWW5tWEx2NmE3Ynh0Mm1oT2NTOUsvMGYrblUxNmUwS21hVllsTmo3VzMvOTJoYWZlMVgxMzFvL1VONjk5bDNsWDBpVzc1OWZSV3pKRWI5ZnRGUGttU3oyclRqbFIxSzNaS3EvSng4dWZkMDE2eW5aNm5mTC9vMTJQZUdWRlpVS3ZuRlpPM2J0azhGNXd2VW8yY1AzUlo1bSs1OTRGNDVPVjA1M1RsbGM0cTJiZGlteTVjdWE5aUVZWm80ZjJLSGY5OEF0QTljdEFGMEVLN3VycHIrOStrNnRQZVFIaC96dUxadDJLYXlrcklhZFRZdDM2UlRYNTNTWHpmL1ZTdVRWK3JTaFV0NjYrbTM3T1V2L2ZVbFhiNTBXU3VUVjJyaHhvWEtUTCsyMjhJMDFMNGtwVzVKMWR4MWM3Vm01eHA1K1hscDA3Sk45ckszLy9tMlVyZWs2by9ML3FpNHREZzlGUGVRdW50MGIzVGI5WGwxeGFzNnRPZVFacStkcmJpME9FMWJOVTBmdi9leGtsNUlraVNkUDMxZW0xZHYxb1BMSDlUVHU1OVc4S2hnM2pjQTdRYUJEK2hBQW04TDFJcUVGUnB1R2E2ZHIrelVZc3RpblQ1NldwSjA2Y0lsN2R1MlQ1TVhUcGFucjZlNmUzVFhiLy93V3gzWWZlWCthcGZ5THlrakxVT1doeXh5NyttdUhyMTZLUHpCOEVidnU2SDJxMFhPaVZTUFhqM2s2dTZxRVZFamRPcm9LVm10VnBWY0tsSEtteW1LL211MGZucnJUOVdwY3lmNUIvaXJwMy9QUnJkZGw2S0NJcVVucCt2M1QveGVmUWIyVWFmT25SUVFGS0NJR1JIYXUyV3ZKS2xUbDA0eW1VektPNXVuYnE3ZDFQK1gvVHY4K3dhZy9XQktGK2hnWE4xY05XYkdHTjA1K1U3Rkw0elhpNCsvcUNYdkxGSCsyWHpaYkRZdG5iVDBSOXRVVmxRcVB5ZGZrdVRUMThmKy9MVk0relhVZnJVZVBYdjgwTDZiaTJ3Mm02b3FxNVI3SmxmV0txdHUvTm1OMTl4MjV5NzEvNm5MeTg2VHpXWlQ3NERlTlo3MzdldXJTL21YWkxQYTVPWHJwVDh0KzVQZWZmWmRmZmpxaDVyODJHVGRQT2ptRHYyK0FXZy8rRFFESGRRTjdqZG8xQjlINlo4ei95bWIxU1kzTHpkSjBxcXRxK1RsNS9XaitxNXVycEtraTdrWDdZR2w0RnlCdmJ5ejg1VS9KK1dsNWZaejBTNFhYYmFYTjlSK1E5dzhyMngvN3VRNSsraGFTN1h0NGUwaFNjckp5dEdBWHcyd1AzLys5SGw1K25ySzVHU1NKQVdQQ3BiNUxyTzJyTnVpRng1OVFXdDJyZW5RN3h1QTlvTXBYYUNET1AzTmFTVy9tS3h6SjgvSldtVlZZVjZoVXQ5TDFjLy81K2N5T1puazVldWxtd2ZmckRmWHZLbjhuSHhacTZ3NmZmUzB2dHIvbFNUSnU0KzNldC9VVzF0aXQ2aWtzRVM1WjNLMWM5Tk9lL3YrL2YzVnpiV2JQa24rUkpKVVVWYWhYWnQyMmNzYmFyOGhucjZldW5YWXJYcDF4YXM2ZmZTMHJGVlduZnI2bE02Zk9kL3N0bnYwNnFIQmR3N1dwaFdiZFBxYksyMS9lL2hiSlQ2ZnFIdWk3NUYwWlJUdzJNRmpNcGxNOHI3Uld4WGxGYkxaYkIzNmZRUFFmakRDQjNRUXJ1NnVPbnJncUQ1OC9VT1ZGcFhLdmFlN2dtNFAwdVFGaysxMXB2OTl1bDVmOWJvV1d4YXJxcUpLdlFONmE4SzhDVCtVcjVxdWwvNzJrdWJmUFYrOWIrcXRPKzY3UXljeVRraVN1blR0b2dkV1BLQzMxcnlsLzd6ekgzbDRlMmhRMkNCOXVlL0xScmZma0FkV1BLQjNuMzFYLzV6MVQxMHV2aXkvL242YXVtSnFpN1Q5cDZWLzBudHg3K21aMmMrb3FLQkkzbjI4TlRKbXBJWmJoa3VTckZWV3ZiTDBGWjAvYzE2OWZ0SkxEeXgvUUNhVHFjTy9id0RhQjVQTlpyTTV1aE1BbXNac05rdHkzRW9SM01TNGFZejJ2bFd2WW5MZ1FNdGM3SkdmbjYrSkV5ZHExNjVkRFZjRzBDaE02UUlBQUJnY2dROEFBTURnT0ljUFFKTUZCQVk0YkRxNVBlTjlBOURhR09FREFBQXdPQUlmQUFDQXdSSDRBQUFBREk3QUJ3QUFZSEFFUGdBQUFJTWo4QUhvTUU1a25OQTA4elFkVGp1c3haYkZtaFU2Uyt2bXJsTlJRWkV1NVYvU3JKQlp5a2pMc05jdkx5M1gzR0Z6bFptZTZjQmVBMER6RWZnQWREaHBpV2w2T1A1aFBaWHdsQXB6QzdWNTlXYTVlYmxwVU5nZzdkdTJ6MTd2czkyZnljM0RUYmVFM09MQTNnSkE4eEg0QUhRNFkyZU9sYnVYdXp4OFBIUlB6RDA2dFBlUUpHbTRaYmdPN2ptbzBwSlNTZEluU1ovbzl2RzMyOWZNQllEMmlzQUhvTVB4OVBHMFAvYnc5bEJaU1ptc1Zxc0dtZ2VxcDM5UGZaN3l1Zkt5ODNUODBIRU5IVHZVZ1QwRmdKYkJTaHNBT3B6TFJaZlYxYldySkNrbkswY2VQaDV5Y3JyeS8rOXd5M0NsYjAxWFhuYWVCbzBZSkRkUE4wZDJGUUJhQkNOOEFEcWNMWEZiVkZwY3FyTlpaN1Y5dzNZTmlSaGlMd3NKRDlHM2g3OVZXa0thaGs4WTdzQmVBa0RMSWZBQk1MUUxPUmUwS0hLUmJGYWIvYm1iZ203U0UrT2UwRlAzUDZWYlFtL1I2S21qN1dXdWJxNGFGRFpJemk3T3Vubnd6WTdvTWdDME9LWjBBUmlhcDYrbmxyKzN2TVp6SWZlR2FMaWw3dEc3MDBkUE03b0h3RkJNTnB2TjFuQTFBRzJSMld4MmRCY0F1d01IRHJSSU8vbjUrWm80Y2FKMjdkclZJdTBCWUVvWGFOY0lmR2dyT0JhQnRvMHBYYUFkaTQrUGQzUVgycjNxb05KU28xTUEwQll4d2djQUFHQndCRDRBQUFDREkvQUJBQUFZSElFUEFBREE0QWg4QUFBQUJrZmdBd0FBTURnQ0h3QUFnTUVSK0FBQUFBeU93QWNBQUdCd3JMUUJ0R1BSMGRIS3pNeDBkRGNNZ2FYQm1zZHNOclB5QzlDR01jSUh0R09FUGJRVkxFMEh0RzJNOEFFR3dKY3RISW5SVWFEdFk0UVBBQURBNEFoOEFBQUFCa2ZnQXdBQU1EZ0NId0FBZ01FUitBQUFBQXlPd0FjQUFHQndCRDRBQUFDREkvQUJBQUFZSElFUEFBREE0QWg4QUs2YmpJd01tYzFtKzgrd1ljTzBZTUVDNWVmblg5ZjlKaWNuYTh5WU1mck5iMzZqbDE5K3VWRjlMQ2twcWZGOGFtcXF6R2F6WG4vOTlWcnJtODFtL2ZyWHY5WmRkOTJscFV1WDZ0S2xTL1k2Vjc5bUFHZ0xDSHdBcnJ2VTFGUWRPSEJBbXpkdlZtNXVyaFl0V3RUc05rK2VQS25JeUVpVmw1ZlhlUDdzMmJOYXNtU0ovdnpuUCt1VFR6N1J4SWtUbTlSK1VsS1MrdlRwbzZTa3BGckxVMU5UdFgvL2ZyMzQ0b3M2Y2VLRUZpOWViQy9idUhHakpDazlQYjFKK3dhQWxrYmdBOUJxZXZmdXJhbFRwK3JUVHorVjFXcHRWbHNYTDE3VXlaTW5mL1I4Ym02dXJGYXJoZzhmcmk1ZHVxaGJ0MjdYM0haaFlhSDI3dDJyaFFzWDZ0aXhZL3I2NjY5cnJlZms1S1FCQXdabyt2VHArdmpqajV2OW1nRGdlaUh3QVdoVnhjWEZjbkZ4a1pQVGxUOC81ZVVHdkRNMEFBQVFLMGxFUVZUbCtzYy8vcUd3c0REZGR0dHRldnp4eDFWVVZHU3Z2M256WnQxOTk5MEtEUTNWbWpWcjdNL0h4TVJJa2tKRFEydE1uVTZaTXFYRzg3Vk4yVlkvOTkramc5VzJiOSt1QVFNR0tEUTBWTC81elcvcUhPV3JWbFpXVnVNMTFhZDYzMmxwYWJKWUxBb05EZFhjdVhOVlVGQ2cvUHg4aFlTRUtDMHR6VjYvdExSVXc0WU5ZN1FRUUxNUStBQzBDcHZOcG1QSGptbjkrdldhTkdtUy9mbmx5NWZycTYrKzB1Yk5tNVdjbkt3TEZ5N282YWVmbGlTZFBuMWFxMWV2MXZMbHk3Vjc5MjZOR2pYS3Z0M1YwNllIRGh4bzhQbHJrWlNVcFBEd2NFbFNlSGk0UHZqZ0ExVldWdjZvbnRWcTFaZGZmcW4xNjlkZjg5UnhZbUtpNHVQamxaQ1FvTnpjWEsxZXZWcGVYbDRLQ3d2VHRtM2I3UFYyNzk0dER3OFBoWVNFTk9tMUFJQkU0QVBRQ202Ly9YYjkrdGUvMXFSSmt6UnAwaVRObkRsVGtuVGh3Z1Z0MjdaTkN4Y3VsSyt2cnp3OFBQU0hQL3hCdTNmdmxpUjE2ZEpGSnBOSlo4K2VsYXVycTM3NXkxOWU5NzRlUDM1Y1gzLzl0VWFPSENsSkdqRmloRXBMUy9YeHh4Ly82RFVGQndkcjBhSkZpb3lNdEwrbXhwbzVjNmE4dkx6azQrT2ptSmdZN2QyN1Y1SmtzVmkwWjg4ZSs0aGtVbEtTeG84Zkw1UEoxQUt2RGtCSDFkblJIUUJnZkttcHFTb3VMdGFTSlV1MFpjc1dqUmt6UnM3T3pqcDc5cXhzTmx1TkViOXFGUlVWOHZYMTFiSmx5L1RzczgvcTFWZGYxV09QUGFaQmd3WmQxNzRtSmliS1pyTnB3b1FKOXVmS3lzcVVsSlNrTys2NG84WnJjblYxYmZKK2ZIeDg3SSs5dmIxVlVsSWlxOVVxczlrc2YzOS9wYVNreUd3MjY5Q2hRMXE1Y21XVDl3TUFFb0VQUUN2eDl2Yld5cFVyZGQ5OTkrbTU1NTdUdkhuejVPWGxKVW5hdW5Xci9QejhhdDF1MUtoUnV1dXV1N1J1M1RvOSt1aWoyclZyMXpYdDE5blpXZEtWYytHcUE5clY1d2hlcmFxcVN0dTNiOWZERHorczRjT0gyNS8vNG9zdnRIanhZbDI0Y09HYTlsMmZvcUlpZTMreXNyTGs0K05qUHdmUVlyRm82OWF0eXM3TzFvZ1JJK1RwNmRsaSt3WFFNVEdsQzZEVnVMbTU2ZkhISDllcnI3NnFJMGVPeU5mWFY0TUhEOWFhTld1VWs1T2pxcW9xSFQxNlZQdjM3NWNrWldkbjYrREJnektaVExyeHhodFZYbDR1bTgwbVNYSjNkNWNrSFR4NFVJV0ZoWFh1czMvLy9uSjFkVlZ5Y3JLa0s2TjFtelp0cXJYdUo1OThvb3NYTDJyMDZOSHEzYnUzL2VlM3YvMnQzTnpjdEgzNzloWjdMK0xpNGxSY1hLeXNyQ3h0MkxCQkVSRVI5ckx3OEhBZFBueFlDUWtKTlVZYUFhQ3BDSHdBV3RXd1ljTjB6ejMzYU9uU3BhcXFxdExmLy81M09UazV5V0t4YU9qUW9mcmIzLzVtRDNWVlZWVmF1blNwaGc0ZHFzMmJOMnY1OHVYMmM5bjY5ZXVuOGVQSGE5NjhlZldHb3E1ZHUyckZpaFY2NTUxM05HYk1HTTJhTlV0RGhneXB0VzVTVXBLQ2c0UGw1dVpXNC9sT25UcnBycnZ1YXZCcTNXcFhYMEVzU1RrNU9ZcU1qS3h4MjVhZ29DQ05HemRPOTk5L3YwSkRRelYxNmxSN21adWJtOExDd3VUaTRxTEJnd2MzYXA4QVVCK1RyZm92SzRCMnAvcDJKRTI5R2hXdEx5TWpRekV4TVEyZUF4Z1ZGYVZ4NDhZcEtpcXFGWHZYTkMxOUhPYm41MnZpeEluWFBIMFBvRzZjd3djQWJjakZpeGUxWThjTzVlWGxhY3lZTVk3dURnQ0RJUEFCUUJzeWN1UkkrZm41YWUzYXRjMjZDaGdBcmtiZ0E0QldGQmdZV08vVUp5dHFBTGdldUdnREFBREE0QWg4QUFBQUJrZmdBd0FBTURnQ0h3QUFnTUVSK0FBQUFBeU9xM1FCQTZpKzhTMEFBTFZoaEE5b3h3aDZhQ3M0Rm9HMmpSRStvQjJMajQ5M2RCZmFQWmFuQTlBUk1NSUhBQUJnY0FRK0FBQUFneVB3QVFBQUdCeUJEd0FBd09BSWZBQUFBQVpINEFNQUFEQTRBaDhBQUlEQkVmZ0FBQUFNanNBSEFBQmdjQVErQUFBQWd5UHdBUUFBR0J4cjZRTHRXSFIwdERJek14M2REVU9vWGxNWFRXTTJtMW5iR1dqREdPRUQyakhDSHRxS0F3Y09PTG9MQU9yQkNCOWdBSHpad3BFWUhRWGFQa2I0QUFBQURJN0FCd0FBWUhBRVBnQUFBSU1qOEFFQUFCZ2NnUThBQU1EZ0NId0FBQUFHUitBREFBQXdPQUlmQUFDQXdSSDRBQUFBREk2Vk5nQzBlZld0NUhDdHE0ems1T1JvK3ZUcDJySmxpNXljK0o4WFFNZEE0QVBRNWxXSHVveU1ETVhFeENnOVBWM096czVOYXN2WDExZnZ2LzkrUzNZUEFObzgvcjBGQUFBd09BSWZnSFl0SXlORFpyTlppWW1KR2pGaWhOYXNXU05KMnI5L3Z5WlBucXpnNEdCRlJFUW9QVDI5UnYyU2toTDc0MzM3OW1ueTVNa0tDUW5SNzM3M094MDVjcVRPL2FTbHBjbGlzU2cwTkZSejU4NVZRVUdCOHZQekZSSVNvclMwTkh2OTB0SlNEUnMyekw1ZkFIQWtBaDhBUTlpM2I1K1NrcEkwWThZTVNWSnhjYkVXTFZxazFOUlUzWEhISFZxNWNtV2QyMjdac2tYcjFxM1R6cDA3NWVmbnAyWExsdFZaTnpFeFVmSHg4VXBJU0ZCdWJxNVdyMTR0THk4dmhZV0ZhZHUyYmZaNnUzZnZsb2VIaDBKQ1FscnVSUUpBRXhINEFCaENkSFMwYnJqaEJuWHYzbDJTRkJZV3BvQ0FBQjAvZmx6ZHUzZlhtVE5uVkZsWldldTJjK2JNVWE5ZXZlVHU3cTZvcUNnZFBYcFVWcXUxMXJvelo4NlVsNWVYZkh4OEZCTVRvNzE3OTBxU0xCYUw5dXpabzVLU0VrbFNVbEtTeG84Zkw1UEpkQjFlTFFCY0d5N2FBR0FJZmZyMHFmRjdiR3lzRWhNVEZSUVVwSzVkdTBwU25TR3VaOCtlOXNkdWJtNnkyV3lxckt5czljSVFIeDhmKzJOdmIyK1ZsSlRJYXJYS2JEYkwzOTlmS1NrcE1wdk5PblRvVUwyamlnRFFtZ2g4QUF6aDZwRzAwNmRQYStQR2pYcjc3YmNWRUJDZzlQUjA3ZGl4bzBYMlUxUlVKRmRYVjBsU1ZsYVdmSHg4N0xkM3NWZ3MycnAxcTdLenN6Vml4QWg1ZW5xMnlENEJvTG1ZMGdWZ09OVlR0OW5aMlNvc0xOUWJiN3pSWW0zSHhjV3B1TGhZV1ZsWjJyQmhneUlpSXV4bDRlSGhPbno0c0JJU0VqUmh3b1FXMnljQU5CZUJENERoOU8vZlgxRlJVWHJra1VjVUhSMnRJVU9HTkttZG5Kd2NSVVpHMXBnS0Rnb0swcmh4NDNULy9mY3JORFJVVTZkT3RaZTV1YmtwTEN4TUxpNHVHang0Y0xOZkJ3QzBGSlBOWnJNNXVoTUFtcVo2QllwclhXMEMxNjc2cHMrcHFhbjJLZDNhUkVWRmFkeTRjWXFLaW1yRjNqbFdTeCtIK2ZuNW1qaHhvbmJ0MnRVaTdRSGdIRDRBYUJFWEwxN1VqaDA3bEplWHB6Rmp4amk2T3dCUUE0RVBBRnJBeUpFajVlZm5wN1ZyMTlZN0FnZ0Fqa0RnQTRCR0NBd01ySGZLa2hVMUFMUmxYTFFCQUFCZ2NBUStBQUFBZ3lQd0FRQUFHQnlCRHdBQXdPQUlmQUFBQUFiSFZicUFBVlRmK0JZQWdOb3d3Z2UwWXdROXRCVWNpMERieGdnZjBJN0Z4OGM3dWd2dEhzdlRBZWdJR09FREFBQXdPQUlmQUFDQXdSSDRBQUFBREk3QUJ3QUFZSEFFUGdBQUFJTWo4QUVBQUJnY2dROEFBTURnQ0h3QUFBQUd4NDJYZ1hZc09qcGFtWm1aanU2R0liQlNSUE9ZeldadUJBNjBZWXp3QWUwWVlROXRCU3VWQUcwYkkzeUFBZkJsQzBkaWRCUm8reGpoQXdBQU1EZ0NId0FBZ01FUitBQUFBQXlPd0FjQUFHQndCRDRBQUFDREkvQUJBQUFZSElFUEFBREE0QWg4QUFBQUJrZmdBd0FBTURnQ0h3Q0hxYWlvMEtaTm16UnAwaVFOR1RKRUlTRWhpb3lNMUZkZmZhV01qQXlaeldhVmxKUzAyUDZ1UjVzQTBCNFErQUE0UkdscHFhWlBuNjZVbEJUTm56OWZlL2JzVVVwS2loWXVYQ2dYRjVkbXQzL3k1RWxGUmthcXZMeThCWHJiZW0wRHdQWEFXcm9BSENJdUxrNWxaV1Y2NmFXWDVPenNMRWx5ZG5aV2NIQ3dwQ3VqY2MxeDhlSkZuVHg1c3RuOWJPMjJBZUI2WUlRUFFLdXJyS3hVUWtLQ3BrNmRhZzk3ZGZuaWl5ODBlZkpraFlTRTZMNzc3cXNSQlBmdjM2L0preWNyT0RoWUVSRVJTazlQdDVmRnhNUklra0pEUTJVMm0ydTArZm5ubjh0aXNTZzBORlJ6NTg1VlFVR0J2YXlpb2tMcjE2L1g2TkdqRlJ3Y3JIdnZ2VmN2dnZpaXJGWnJvOXFXZnBnNlRrdEwrOUYrOHZQekZSSVNvclMwTkh2OTB0SlNEUnMyckViL0FhQWxNY0lIb05XZFBIbFNKU1VsQ2d3TWJMRHVXMis5cFdlZWVVYmR1blhUazA4K3FlWExsK3ZOTjkrVUpCVVhGMnZSb2tYNjZVOS9xdGpZV0sxY3VWS0ppWW1TcEkwYk55b21Ka2JwNmVrL0NwV0ppWW1LajQ5WFpXV2xIbnJvSWExZXZWb3JWcXlRSksxWXNVSmZmdm1sMXE1ZHE0Q0FBSDM1NVpkYXVIQ2hLaXNyTlhQbXpBYmJic3grd3NMQ3RHM2JOZzBkT2xTU3RIdjNibmw0ZUNna0pPVGEzOHcySkQ4L1grZk9uVk5WVlpXc1ZtdU5uNnFxS3Rsc05udFpmYjlmdW5SSlZWVlZqbjQ1Z0tFUStBQzB1b3FLQ2tsUzU4NE4vd21hTjIrZWZIeDhKRW1USmszU25EbHpaTFZhNWVUa3BMQ3dNSldXbHVyNDhlUHEzcjI3enB3NW84ckt5Z2JiblRsenByeTh2Q1JKVTZaTTBmTGx5eVZKQlFVRlNrNU8xci8vL1c4TkhEaFFraFFVRktRWk0yWW9OamJXSHZnYTYrcjl4TVRFYU5teVpaSWtpOFdpdVhQbnFxU2tSSzZ1cmtwS1N0TDQ4ZU5sTXBtdXFmMjJKaVVsUmUrOTk1NDZkZW9rSnllbkdqK2RPbldTeVdTeWw5WDN1OGxrMHBOUFB1bm9sd01ZQ29FUFFLdno5L2VYeVdUU3NXUEhhcDBTdlpxM3Q3Zjk4UTAzM0NDYnphYkt5a281T3pzck5qWldpWW1KQ2dvS1V0ZXVYU1dweHRSclhhb0RaUFhqa3BJU1dhMVdaV2RueTJhektTQWdvRWI5dm4zN0tqOC8zeDQwRyt2cS9YaDdlOXYzWXphYjVlL3ZyNVNVRkpuTlpoMDZkRWdyVjY1c2RMdHRsY1Zpa2NWaWNYUTNBTlNDYy9nQXREcDNkM2NGQndmcjVaZGZibklicDArZjFzYU5HL1hDQ3kvbzZhZWZWa1JFUktPM0xTb3Fzai9PeXNxU3I2K3ZuSnljN09FeUt5dnJSL3Vxcm5NdC9ucy9QajQrOWpZc0ZvdTJidDJxNU9Sa2pSZ3hRcDZlbnRmVU5nQmNDd0lmQUlkWXNHQ0JNak16OWVpamorcllzV09xcXFwU1lXR2hQdnJvSXgwL2ZyekI3U3NyS3lWSjJkblpLaXdzMUJ0dnZGR2ozTjNkWFpKMDhPQkJGUllXMWlpTGk0dFRjWEd4c3JLeXRHSERCbzBaTTBhUzFLdFhMOTE1NTUxYXNXS0Z2dm5tRzFWVlZlbnc0Y042L3ZubkZSMGQzYWkyNjl2UDFhRTBQRHhjaHc4ZlZrSkNnaVpNbU5EZzZ3V0E1bUJLRjRCRDlPM2JWNis5OXByaTQrTTFaODRjNWVYbHljWEZSUU1IRG16VStWdjkrL2RYVkZTVUhubmtFZm40K0NncUtxckdsYS85K3ZYVCtQSGpOVy9lUEhYdjNsMjdkdTJ5bHdVR0JtcnMyTEVxTHk5WGVIaTRIbnp3UVh2WjBxVkxGUmNYcDltelo2dWdvRUI5K3ZSUlRFeE1qYW5LMnRyT3ljblJqQmt6OU82Nzc5cnJCUVVGYWR5NGNTb3JLOU9vVWFNMGRlcFVlNW1ibTV2Q3dzSjA1TWdSRFI0OHVNbnZJd0EwaHNsbXM5a2MzUWtBVFZOOS90dUJBd2NjM0JOY0xTTWpRekV4TVVwTlRaV3JxMnVkOWFLaW9qUnUzRGhGUlVXMVl1OWFIc2NoMFBZeHdnY0FyZXppeFl2YXNXT0g4dkx5N05QSkFIQTlFZmdBb0pXTkhEbFNmbjUrV3J0MmJiMGpnQURRVWdoOEFORENBZ01ENjUzZVpFVU5BSzJOcTNRQkFBQU1qc0FIQUFCZ2NBUStBQUFBZ3lQd0FRQUFHQnlCRHdBQXdPQzRTaGN3Z09vYjN3SUFVQnRHK0lCMmpLQ0h0b0pqRVdqYldGb05BQURBNEJqaEF3QUFNRGdDSHdBQWdNRVIrQUFBQUF5T3dBY0FBR0J3QkQ0QUFBQ0RJL0FCQUFBWUhJRVBBQURBNEFoOEFBQUFCa2ZnQXdBQU1EZ0NId0FBZ01FUitBQUFBQXlPd0FjQUFHQndCRDRBQUFDREkvQUJBQUFZSElFUEFBREE0QWg4QUFBQUJrZmdBd0FBTURnQ0h3QUFnTUVSK0FBQUFBeU93QWNBQUdCd0JENEFBQUNESS9BQkFBQVlISUVQQUFEQTRBaDhBQUFBQmtmZ0F3QUFNRGdDSHdBQWdNRVIrQUFBQUF5T3dBY0FBR0J3QkQ0QUFBQ0RJL0FCQUFBWTNQOEhMbzV0UWljR1hEQUFBQUFBU1VWT1JLNUNZSUk9IiwKICAgIlRoZW1lIiA6ICIiLAogICAiVHlwZSIgOiAiZmxvdyIsCiAgICJWZXJzaW9uIiA6ICIxNiIKfQo="/>
    </extobj>
    <extobj name="ECB019B1-382A-4266-B25C-5B523AA43C14-12">
      <extobjdata type="ECB019B1-382A-4266-B25C-5B523AA43C14" data="ewogICAiRmlsZUlkIiA6ICIxMjQwODA2MTQyOTciLAogICAiR3JvdXBJZCIgOiAiNzg2NTI2NzEzIiwKICAgIkltYWdlIiA6ICJpVkJPUncwS0dnb0FBQUFOU1VoRVVnQUFCSm9BQUFMTENBWUFBQUN4YStqdUFBQUFDWEJJV1hNQUFBc1RBQUFMRXdFQW1wd1lBQUFnQUVsRVFWUjRuT3pkZDNSVDUva0g4T2U5VjNzUHkzc3ZNTFl4MkV5YkhVcFdtd25aelNSa3RDUk4yelJwbXVIdU5xTkpJQ0VsODdScGsrWUhoSlJta2FTRkJrSkRCa25BaEJGak1IaHZTN1pzeVpMdTd3OWJ5clU4d0xhVzdlL25ITTdodmZPNVYvZGEwcVBudmk4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EQWVNWENIUUJBTUJWR1JSWDlLRC8vemtWeGNZdmlWS280bDhmanFyRFpLdkkzYmNvUGQyeWhka1ZHeHVWUEZoZXZVL0M4NGxkZmZQR3J4Nzc2NnJGd3h3Uzk4Tm9FbDdCbWpTQnVUOW15SmVkb2MvUGhjTVVEQUFBQUFEQ1JJZEVVR3V3N1NVbmZXWm1XZHVtODZPaDVLUnBOaWxZcTFmWjRQRDF0VG1mYnlZNk9rMTgwTnU1Nzl2RGhaejl2YXRvWDdtQW5pcnZ5OCs5NlpONjhSM2pHZVA5NTdObG5KOTIxMzNUdHRVMW1oY0pNUk9RUkJFL0NxNi9HMW5WME5JWTdydEVRSnc2OHIrVmcwOGFMVUx3MkUrMmNqY1FrVFRSeFJVVkxURktwYkxZZ3NCVWNSMFdNc1F3aXNoQXhxWGNoUVJBRUluSXp4dHpldGlDUWh6SG04aTVCOUczYmZ6NWozamIxemU5ZGhER3U1OXY1Z2tERWVrUzdGRGlPYy9yRjBLL05jYXlIaUlSdjU3TWV4cjV0TS9adDIrTVJCQ0p5TWNZOG9oajd0UmxqYnNhNHZtUDBDSUpBYnNiSTNSc2pDWUpBSG83alhMM2I4d2lDSUhnNGp2VzF2VEh6ZmNmZ0VVUXhFbU1rOU1YZ1BVYnllQVNCTWVZVXR5V1NiOXR1dDBkZ2pCUE43OTltek5OM3pFem9YZDR0RUhIOTJoSkovL21DUUM2TzR6MUVSQzZYU3hBRTVtc3oxaU40UElKYklwRzZpWWg2ZW5vRWw4dmpsa3BsYmlJaWp1TUVqdU45OXduSE9mcTE3WGIvWmV6RWNiekE4OTh1MDlYVjFXOGRudWNGbnBmNDJoMGRuZjNhNHY4VEVVa2tOcUd0N2R0cEVvbFU0SG1acnkyVk5nc3kyYmZ0MmxxNUlKRW9mVzI1L0tTZ1VDaDhiYTFXSyt6Y2FSSHRZeE5SN3pVbDNtKy9HQ1lxUVNEMnkxK1dNaUxpNHVKcVdHM3RVYUcwZEtjcjNIRUJBTURFSlFsM0FCUGQ0cmk0aGV0TFNwN09ONWtHVk5ESWVWNGVvMVRHeENpVk1iTXRsdG0xM2QxMUV5VFJ4TTJQanA1M3VLSGhZQ3RSZXpnQ1dKR2MvSjAvelovL3AzRHNPNHlHUGU5dVFYQjcveThRQ1oxOVg4SW1xYkJmbzJKNGJTQ0F1S0tpSmRseXVmSUdJbUdsSUZBYXg3RWhrNGlNTVVhOW53VWtmVzNxdnpUelgzN0FmSEdic2Q1bCtzOGZ1STFBdEFWaDZQbjlZL0kyaENHT29UZHVRUkRQLzNZQmp1czlqbTl6RXYzbkM4TEFHSGkvbnpkNnR5R2V6L25OOTF1QStyY2xrdjV0Ly9VbEV0NXZ2di92Sy83eiszLzg2MDNHQ1I0aTZrdk95UVdQUi9BUTlTWWdlL00zZ3NDWTBKZWNVSG9UZ0w1a2hVS2hGcndKeDk1dGtIaStvTkZvQkNMcSsxdkhCRzhDa0h3bjFpaVl6ZUwxQmFFdk9kaVhZTFFJZmNsQmdZZ29MazRRR0JQY1JLeHZmcEozK3dJUmtjTkJ3dno1TmpjUjYwdTJuU01JQXZNd1JwNXY5K0RiUjE5TDhDVWtleE9RZ2krcDZ1azlNeDdHZkVsVDZrdEk5dlFkYjcrMmQ3NG95VHJFZkhJUk1ZSGpHR09NY1R6UEJKN25HV1BFY3h6UFN5UWNjUnhqSEVjOHgzRzhsT2NaenpPTzhieUU0eGd2NFJqSDhaeEV3bk04WTR5WDhKeUU0emtKeDVpRU1jYnpFazd5MDU5d0VzYmFlSTVJY3J4VHl6Tlc2TDduN3BsMmw4dmQ1bkE0cXpoRzM2Um54UitWU2hXVk8zZCsycmhwMHliZmV4SUFBTUJvSU5FVVJEK2FQdjFIajg2ZCsraGdGVFVUMFpWWldWZWVsNWg0L3JsSlNlZVlGUXJ6bEMxYmNscWJtOFB5SmY0bmVYay9GYmZyN1BhNlgzNysrYTlxT2pxcXA1ck5VOElSVTdDYzZYbS83Y01QYjMxNjRjSU5Tb2xFK2VCbm56MWdzOW1hd3hGdk9FWFNOU3FHMXdZQ1ljYU1HUWFsTXZZMnh1aUhSQlR2bndRQ0dFcGZ3cEh2KzlkMzNmUlBHQTZXZEJ5K1BXQXZ3eTQvOHUyZmJuc0Q5ejh3U2ZydEJQOEVvLzgydjAwNERqNS9ZSkoxWkcyaHR4eVFQQjZpbnA3UTVIa1lJOUxyVlRRalAwVlF5K1hkSEtQYWM1YlBLanRuK2V6MzNJeC9mODJhbnh3TlNTQUFBRERoSU5FVUpIZms1YTE5Zk42OHg4WFR1dDN1N3MwVkZWcytySzM5YjUzZFhxdmdlVVd5VHBleUlDWm00WG5KeWVlR0s5WkFlV1hwMGxmQ0hZUFgzT2pvdWVMMjJvOCt1bVB6OGVPYmlJaTJuVG9WbnFDQzVFelArK3VWbFZ0ZnI2emNHdXg0SWxra1hhTmllRzFnakZoSnlkSnN0MXYrREdOc0VmbVhyd0FBK09FNFJ0RVdQYzJabFVHV0tCMWpqQ21KS0oySXBRbUNjQjVQN3VZWE56NjgweU1JejFYVmRlMHFMUzExbm5hakFBQUFmWkJvQ29MWlp2UHN4K2JONi9mWTF1NjZ1bDNYdmYvK05SVmRYU2Y5bDMrTTZER0xXaDJicFZhbmhTN0tpVTB2aytuRjdjTldhMW00WWdFQUNDSnU3dHh6NTNnOHdxc2N4MUtEc1lQUlZVVUZ2NVFxK05WYUUrRVlpQ0szc2kzNGNaMit5bW5zNjR6bUdFWWUxOGpQbGZjUlVhbEVRbktGbE9SeUdVbDRqdHh1RHptZFBSUmwxbEIrWGpJcEZkSkJWbVVTSW9vaFJwZHhqSjJYRktmYThlS0doLzkwc3NIK1VXbHBLZnAyQWdDQTAwS2lLUWpXTFZpd1RzSnh2blA3V1VQRFp3dTNiVnRCUk4xRHJkUFkyVm5YMk5sWkY1SUFKeUhuSk9ud0V3QW1GVzd1M0JVek9VNTRoVEdXT3VSQ0hFZHllZThYVFpsTVFqelBqK2lMN3NpL1NJOG1nUkNKWCs1RHM0L0lPMWVoT0liUUpJRW1HNDVqcEZMSnlhRFhrTm1rSlV1VW5zd21MV2swS2xLcjVhU1F5NGpqZW51L2Q3bmMxTlBUUTEzZER1cXcyY2xtNnlCN1Z6ZDVQUDI2Q0dSRXBHV01mWStrTkNzeFFmblNTeStWUG5YRERhWDR2QW9BQU1QQ08zYUFGVWRIei8vb29vdjJlTnNlUWZEa3ZQNTY3bWhHT0Jwc3BLUVl1ZHo4dTFtemZqL0xZcG10NEhuRllDTkZaZXIxR1hmbDUvOTRSV0xpaWhTTkpxWEw1ZW9xdDFyTFh6OStmT3V6WDN6eFJDTlJ4MkQ3aTFjcWt5N0x5cnAwVVd6c29oa21VMEdjV2gzdkVRUlBqZDFlczZ1MjlzUDFodzZ0KzZLaDRhdlR4VG1VUU1ZNmxKSEdjaWFqVVoxdW1jSG0xemMzMXo4MGYvNERsNlNsWFpLZ1VpVTBkWGMzdlZ0VnRmMyt2WHZ2cis3cXFob21OTVZOT1RuWFhKcWFlc2tNczNtR1JhR3dlSWc4alYxZGpmdWFtL2Y5NnNzdmYvTlpYZDBud1RwV0lxSjRyVGJxdW95TU5lY25KNStYWXpUbTZHVXl2ZFhwdEI2MzJZNy91NmJtZ3o5LzlkWFRnMVhtQmVGY0JNeG9ydEhSM0grQnVvZUNmSTBGMUdpUG1TaXd4M1ZGUnNibHQwMmJkdHZNcUtoQ0JjOHJ2bWx2LzJiam9VUFByaXNyV3llc1dlUHgzODhFR0hXT0ZSVXRUNUpLcGYvSG1EQ0hEZklOWEM2WGtVNm5KcFZLUVJMSnlKSkxBQkQ1ZUk0anZWNUZjWEVtU29nelUweTBrWFE2RmFtVXNoRWxsQVZCSUxmYlExMWQzZFRTMGtiTkxXM2tjQXg0VWs0Z0lydEF3ZzZPNklFYjF2enN5MEFmRHdBQVRCeW9hQXF3bFJrWnE4VHRiWldWMndMMWhXYTIwVGpyaGNXTG41Znp2SHlvWlc2WU11V0dEUXNXYkZEd3ZNSTdUU3FUU1F1am9nb0xvNklLVjArZGV0TlpiNzIxb3NKcS9VYTgzclhaMmRlOXVIanhDNE4xWEo2cDAyVm02blNaMzgvS3V2YjIzYnR2Zis3dzRlY0NjVHlqalRYU3hTdVZzVzlmY2NXYkdUcGRobmRhckVvVmUzMTI5blZueGNjdm5mZXZmeFhWMkd4Ti91dk5qWW1aOTQ5bHkxNU4xV3BUL2VjbHFOVUpDV3Axd3I2bXBuM2VSRk13WEpHUmNmbkdoUXVmMWNsa092RjBvMXh1Tk1ybHhzS29xTUk3OC9KK2RQZkhILzkwWFZuWit0TnRiN1RuSWhLZDd2NEw1VDBVS2VjMTBNYzh5dVBpWGw2MjdDL1haR1plSTU0NHpXaWM5bVJ4OFJQSkdrM1NxQTh3Z2syZlBsMGxrL0UvSnhxWVpKTEpKR1F5NlVtbFVnN2FRVEVBakUvZWlxV0UrQ2hLUzRtaHhJUW9NdWpWeFBQY0lDTVhuam5HR0Vra2ZGL2xrNUxpNGl6VTNOeEdkZldOMU4zdFN6Z3hJbElUc1hNOGdoRDczRE9QM0hQemJYZi9KeERIQlFBQUU4L28zNVZnVU1VeE1jWGk5cnNuVDc0VHFHMy9mczZjM3c2WFpMb2tKZVhpRnhZdmZrR2N1UEdYcXRXbXZuUHV1VzhTa1VvOFBWMm5TenZkNkhnU2pwTnNXTEJnUTc3Um1EL2k0QU1ZYTZUYldGS3lVZnhGV1N4Sm8wbStLeS92SHYvcDg2T2ppM2VjZi81L0Jrc3loY3JWV1ZsWHZYTFdXYS82SjVuOHlUaE85bVJ4OGJxMWVYbDNuRzZib3prWGtlcDA5MThvNzZGSU9hK0JQdWJSSEZmcHJGa1AraWVaeEg0OGZmcVBUN2ZmOFdjVnIxTEZMaUxpcnZWUE11bjFHa3BJaUNHTlJrVWNOM0FVTFFBWVh5UVNubUlzQnBwZG1FV3JMbDVJcTY4L2h5NjVvSmhtRm1TUUpVcFBVcWxrVEVrbU1jWVljUnhITXBtTVltTXRsRE0xaytMam9ra2krZmJQUE92OWticVE1NFhIbm52bWtXVUIyVEVBQUV3NHFHZ0tzRXlkTGxQY1BtaTFmaDJvYlNkcE5NbEgydHFPUExaLy8yTk5UbWR6c2NVeXp6dlBSS1I3YnNtUzU1bm9jY2puanh4NWZsdGw1WnNKS2xYc2ZUTm0zSmVrMFNRVEVXWHI5ZGwzNWVmZjh2aUJBNC83NzJOM1hkM3U3ZFhWN3gxdGFUbGlkN3U3Wmxnc00rNlpQdjFuR3FsVVE5VDdwWEZ0WHQ3YU5idDJyZkd1Yzg3YmI1OUxSUFR1ZWVmMVM2cXQzclhyNWlxYmJjQ2pMb0dLZFRBampTVVlzdlg2N0MzSGo3Lyt5dEdqZjh2UTZ6TWVtaldyVkMyUnFMM3pWNmFtcnJ6N2YvKzdXN1NLOHJYbHkxOVZTaVJLN3dTUElIZzJIeisrK2EyVEo5OXU2ZTV1U2ROcVUxYW1wL2VybGd2a3NWclU2dGcvTDFpd1VmeWFWSFYyVmoxZVZ2WjRlVXRMZWJ4R2svRER2THdmNUJxTnVkNzVqODJiOStpYjVlWC9QTjdkWFJuQWN4RVVnVGhYdzkxL1lxTzVoMFlxVXM2clY2Q09lYVRIbGE1VUp0ODNZOFo5NG0wY2JtOC8vT2orL1krMU9SeXRWMlptWG5scGF1cWxnVDdlY0pzeG8xRkxwUHdGWTk4bTRUbU9rY21rSjcxZWcrUVN3RGpIOHh5WlRWcEtUNHVsOUxRNGlvazJrRUl1QzJrTWpERlNLT1NVbUJoSE9wMkdxcXJycUtQRDdwM0hFVkV1NDRYU2pSc2ZicnZsbHAvdEMybHdBQUFROFpCb0NqQ0RYRzRRdDYxZFhXMkIybmFOM1Y0eis1MTNTbXcyV3pNUjBkYUtpdGU5ODY0dktGaHRrc3ROM3ZZaisvYy8vTE9QUC9iOStsL1cxblp3MTNlL3U4dmJ2aVlyNnhweDh1Ymp4c1pQOGpkdEtpaHJiZDB2M3VlYkowLytxOVp1cjMxKzRVTGZZeStMNHVJV2laZlpYbFgxN21EeDdtcG8yRDNZWTROampYVTRJNDBsR0xhZk9yVjk1ZnZ2cjZTK0RzaTczZTd1ZFNVbHZzZk1VclhhMUNnaWJST1JqWWpvbG1uVHJ2TW0xb2lJM0lMZ1h2bisreXZmT0hIaURmRjIxeDg4K0ZTOFZodmwyMDhBai9XMktWTnU4U1lGaUlqcXU3cnFDOTk0WTdhNGcvb3RodzY5dk91eXl6NmJZakJNSVNLU2NwejA5b0tDSDl5OWQrL1BodHJ1U005RnNBVGlYQTEzL3hHTjdSNGFxVWc1cjRFKzVwRWUxN1c1dVRkS09jNDNaRkt0M1Y0NzUrMjNGM2hmb3kwVkZWdit1bmp4WDc0L1pjcTFZejdZQ0ZGVVZDU1ZTcVVyR2FQNTNtbU1NVEtiRGFUVHFaRmtBaGpIMUdvRlphYkhVYzZVSklxTk5aSkNMZ3Y3UGMzekhCa01PcExKWlZSVlZVY3RMYjZQdFZLT3FJaGp3ajB2dnJqdWh6ZmVlRWRqT09NRUFJRElna2ZuQWt3UWhINmQyNnBrTXZWUXk0N1Urckt5cDd4Zm9QeWRuNVIwdnJoOXFMWDE4Tm1KaWVkNC94a2tFcU40Zm9IWlhFQkV2c2ZXM3Eyc2ZOdnZ5eUpMVkNvVEZzVEhMN0RJWkdieHVva2FUZUpZam1Pc3NVYTZEV1ZsRzBnMHl0MWJGUlhiL0pmUkdBeStjM3BKYXVyRjRublBIajc4bkgrU3lTdFkvZTZjbDV4OG5yajl4SUVEVC9xUGd0aEkxTEh1d0lGMTRtbkxFaEtXRDdmZGtaNkxTRGJjL1VjVTJuc29VczVyb0k5NXBNZTFOQzV1cVhqZVUxOS8vYlQvYS9TYnNyTGZuLzVJeGczbThlampHZVB2WTZ6My9ac3hJcU5SaXlRVHdEZ2xsZktVbEJCRjU2NG9vaHV2L1E2ZHUySVdwYWJFa0ZJaGo1aDdtakZHS3FXQ1VsTVNLRGJXSWhwbGtDa0ZZb3M5cnU3YlZxMWFOZXhqMUFBQU1MbWdvaW5BbWgyTzVoaWxNc2JiVHRGbzBqNnVyOThiaUczdnFhLy9hS2g1ZVVaam5yajk0dUxGTHc2M0xaNHhQa0dwakJLUDRsUWNIVDMvdXV6czY0cmo0a3F5OWZwc0djY05XcWN0ZnBSbE5BSVJheVFyNyt3OEptNVhkSFhWK0M4amQ3dDlmZjNNTUp0bmlPZTlVVm41dXYveXdaWmpNRXdWdDNjM05Pd2FiTG5QVzFyNmxjZW42M1JwdzIxM3BPY2lrZzEzLzNtRjZoNktwUE1heUdNZTZYSGxHSTA1NG5uL3E2blo3Yi84MGVibWNUV1l3SEFTRStjckZBclpENGhZaW5lYVVxa2dnMEVYTVY5SUFlRDBHQ05TcXhTVWxocExlZE5TS0RFaHFsOC9TSkdJTVVZeW1aVGk0NktKRVZGdFhXUHZaR0xSSkFncnoxays5eitiTm0wYThEY1lBQUFtSnlTYUF1eElXOXNSY2FMcHJQajRaYThkTy9hUFFHeTcyZUVZc3ByRktKY2JoNW8zRk0yM1gvell4Z1VMbmxremJkb3RneTNYNG5DMGlCOTFHNnN4eGhyeFhJeTUvU2Y1THlQSVpMNXZoV2FGb2wvbFI1M05WaHVrMElZa2ZteU9pS2lsdTd0MXNPVnNQVDM5SHNYU1NxWGE0Ylk3MG5NUnlZYTcveWpFOTFDRW5OZUFIL05JajhzZ2svVjdWTG5lNlJ6c05mTGY1bmpGeGNicThobWo2Nm12R3Bubk9US1o5TVJ4NCtJV0FwajBHR09rMHlrcFowb1M1ZVdra01ta0k1NGZQdzhYZUpOTnNiRVdjcm5kMU5qWTBqZVpwVFB5M1BySUk0OThjZmZkZDNlR08wNEFBQWkvOGZQdU5rN3NyS3Y3cjdoOVZWYldWVnF0TmlDUHNQUXc1aGxxWHJmYjNUM1M3WG0vc0szTnkxc3Ivcko0cXFQajVBMDdkdHlRdjJYTE5QYnNzNnI1Yjc1Wk1ycUlBeDlyc01sRW5XSDNDZnBQakM2UHA5K1hhYk5jSHZKSHlld3VsMTNjSGlxQlpGSW8raVVKMjUzTzltREdGVW1HdS85Q2ZROUZna2c0WnY5N1I4M1lnQkVxalVUNllNY1JDaVVsSldxSmhOMUZ4S0tJZWlzaWREbzF5ZVhTMDYwS0FHSEdHSkZlcDZhRnhibDAxV1ZMYWZHQ2ZMSllET01xeWVURkdDTzV2SGRVT3EzVzl4dVZTbUEwMzZSeHJScHVYUUFBbUR4UTBSUmdyeHcrL1BjSFo4NTh3TnRXU3lUcWwrYlAzN2p5dmZkV2thanZrVUNyNnV5c3lqRVlmSStSek42MmJlNW5kWFdmbk1tNnQrVGs5QnNKYXZYdTNhdmZPM255Zlc4N1FTcU5HYmpXNlVrRllkQlBVR09KTmRDNjNlNXVCYy83K244eXlXUVdJanJrYmFjYURFbkJqcUhDWnFzUW40OXpVMVBQMitHWHNCeUpvYzc3Y01xdDFuTHhJM3h6TEpZNWUrdnJQL1pmYnJiWlBGdmMvcnExOWVEb29vd01vemxYZ3duV1BSVEpJdUdZRzdxN0cxSTBHdDlqWk5Pam93cytiVzcrVkx6TTNLU2tRVWNISEYrV1NGd3UrVEtlcDB1cEx4a3VrVWhKcjlmaWtUbUFDTVlZSTROZVRmbDVxVlNRbjBZYXRmTDBLNDBEM2o2YkV1S2pxZUs0ZzV6T0hrWUNTMks4NVB2UHJmLzFmMjllKzhEeGNNY0lBQURoTmY1K1NvbHdSMnkySTY4ZE8vYWFlTnFscWFtWC9uM1pzcjhOOTh0NnJzazA3VHRKU1N0R3U5L2R0Ylg5bm91L09UdjdwcUdXOVk4alM2L1BFcmNkUFQzOUtvNXV5OHY3d1puRTRQUjRuT0oybnRFNFBkQ3hCbHBqVjFlRHVQM2RsSlIrSFpWZm41RnhRekQzVDBUMDc2cXFEOFR0dGJtNWR5eU1qeCswR2lSYXJSN3c1ZjFNei90dzNxK3Vmay9jdmlzdjcwNy9jMjhpMHEzTnpmMmhlTnFiSjArK09kSjloVk1nenRWZ0FuVVBqU2VSY015Zk5UWitMbTZ2blRidGgwUWs3aU5LY3I4bzhUOWU1ZVk2ZEJ6SEhpSmlVcUsrTDY4R1RjVDM2UUl3V1RGR3BOVXFhZTdzYkZwMXlVSXFucHN6WVpKTVhoekhrVWFqcHVobzMyQzRVaUlobjhsbFY1U1dsdUtIYkFDQVNRNXZCRUZ3NTk2OWR5eU1pMXNZcjFMRmU2ZGRsWmw1MWRtSmlXZS9WbEh4MmljTkRYdGJ1cnRiVkZLcEpzZG9uTG84UG41NWNXeHM4YS8yN2Z2Vis2ZE92VGZjdG9meTR0R2pMOXljazNPenQ3MW02dFExNlZwdCtwYmp4emVmNnV5c2toUEprdlg2bE1XeHNZdlRkYnIwZ3MyYkM3ekwybDB1dTB3bTgzMDVlM2JSb3VkL3YyL2Y3enRjcnM2cnM3S3V2aWcxOWNJemlhRzZvNk02VGRRNTlKUEZ4VThZNUhKRHZkMWVOOXRpbWZPTFR6KzliNnl4QnRvWHpjMWZKbWsweWQ3MlhYbDVQN2IzOUhUdmEyajRmRUZDUXNsUDh2Ti9HcXg5ZXoxZVZyYitsbW5UYnZVTzA2N2dlY1VINTUzM243OSs4ODFmUDZpcStuZG5UMC9uRktNeCs0cTB0Q3ZlcXFwNnEvU3p6MHJGNjUvcGVSL09oc09Ibjdrak4vZE9PYy9MaVlqU2RMcjBqeSsvL0pPbnlzcldIN2ZaS2hQVjZzUTc4dlBYcHVsMDZkNTFXaDJPMW1lKy9QTDVnSjJJRUFqRXVScE1vTzZoOFNRU2pubFRSY1dtUzlQU0x2RzJDOHptZ284dXZIREgwd2NQYnZBSWd1dVduSnhiUzJKangvVmppN201dVRLZFRuY1ZFZmtxRHVWeUdlbDA0NmJiT29CSlJTNlhVbFpHUE0wcHlpYUxSVThjTjNGLzA1VkllRElaOVdTMTJzaHE3U0FpWm1iRXprK0pWdTRnb2dGVjBRQUFNSGtnMFJRRTlSMGREZWU4OWRZNTczLzN1KytMT3dZM0t4VG0yNmROdS8zMmFkTnVEL1ErUDY2djMvdlNrU012M1RCbGlxOENaM2xDd3ZMbGd3dy9mNlN0N1lpNHZhT21ac2ZGcWFrWGU5dlplbjMyUzB1WHZ1UnRIN2RhajZlZFpuUXhJcUozcXFyZUVSOWJqRklaOCtjRkM1N3h0cjFmNHNjU2E2QzlVbDcrNmdVcEtSZDQyeEtPa3p4VVZQU2d0MTNaMFZFcGZqUW5HQ3FzMW0vdS9mVFRleCtiTy9jeDd6UVp4OGxXVDVteWV2V1VLYXZGeTc1VlZmV1cvL3BuZXQ2SGM2S3Q3Y1RQOXU2OSs4bmk0blhlYWRsNmZmYTZrcEwxZ3kzdkVRVFA2cDA3YjdJU3RaeitDQ05ISU03VllBSjFENDBua1hETXJ4MDd0dm0rbVROL1B0MWs4bFdtRmNmRUZCZkh4QlI3MjdhZUh0dnBPcTJQWUV3dVQwd21ZajlsZmMvSU1jYklaTUlvY3dDUmh1YzVpbzgxMGJ3NVV5azFKWnA0bnAvdzl5bGpqSlJLT2NWRVIxRkhoNTA4SGc5SEFoVUlQTHVodExUMHk5TFMwaEgzeVFrQUFCUER4UDJaSmN3T3RMWWVtTDFsUytHL1RwNzhWNmoyZWVOLy8zdjdxK1hscjU1dXVVNlhxOStJSVBkKy92bDliVTVuMjJETG51cm9PSFhybmoyRGppcmxyL1NMTDM1ZDFkbFpGY3hZQSsyMVk4ZGVlNitxYXRBcU1xdlRhVjIxZlh0SU9yYjgwMWRmL2VtSEgzMzBRLzlIdTg3RVNNNzdjTmFWbGEyL2M4K2VPeHh1dDJPNDVkcWR6dllyUHZqZzh0Y3JLN2VPZForaEZxaHo1UzlROTlCNEVpSEg3THA4Ky9aVnRYYjdvQ00xOW5nOFBkZnUySEZ0Q09JSWlxS2lJcVZjenQxSlJMNnFTNjFXUlVxbFBJeFJBWUFZWTBRR25ab1dGZWZSeW9zWFVHWkdQRWtra2dtZlpQTGlPSTYwV2pWRlJmV09GY0lZYVFSaWl4UGoxSmVjWmxVQUFKakFrR2dLb2xOMmU4MEY3NzU3d1l5dFd3c2YyNy8vc2IwTkRaKzBPQnd0YmtGdzkzZzhQYTBPUit1QmxwWURyNWFYdjdybXd3L1hQUDdaWjArT2NaZmRWLzNuUDFlZC9lNjdLMTR0TDMvMVZFZkhTWWZiN1hDNDNZNGF1NzNtdmFxcTkrN1lzK2ZPczE5L2ZZbDRwYVBOellmbmJ0MWE5UEkzMzd4Y1o3Zlh1UVhCWFdPMzF6eno5ZGZQek42MmJkYUp6czVUWjdMenhzN091c0kzM3BqOTFNR0RUeDJ6V284NVBSNm55K054VlhkMlZ2djNXelhhV0lOQU9QdnR0eS82NWI1OXYveW12ZjBicDhmamJIVTRXdit2b3VMLzVtN1pNdHUvWStGZ2V2cmd3YWR6L3Y3M3JFY1BISGowcStibXI2eE9wOVV0Q081MnA3UDk4K2JtengvKzhzcy9Qbi93NEhQKzY0M3d2QTlyWFZuWitxbGJ0a3g5WlAvK2g3OXNidjZ5bzZlbnd5TUlubmFuczMxdlE4UGVCejcvL01HcG16ZG5iVHArZkhQZ2pqeDBBbm11eEFKMUQ0MG5rWExNaDIyMm83UCsrYy9wVHh3NDhNUnhxL1c0OXg3ZVZsbTVyV1RyMXBJM1RweDRJeFJ4QkFIUDgxRkZqQWxYZTZ1WkpCSWVIWUFEUkJDWlRFSlRzaFBwb3UvTm83bHpwcEJDSVR2OVNoT1FUQ2FsS0xPUjVQTGU0MmRNU0dNa1hQN1hqWDlJUHMycUFBQXdRZUhUS2dBQVFJUXBLbHF1bDhzbGZ5RmlGeEwxVmswWWpUb3lHdkhZSEVBazBPdlZOR2RXTnVYbHBFemFCSk9YSUFqa2NybW9vYUdaVHA2cUpTSVNTS0FhZ1lTblR0WGFIeTB0TFhXRk8wWUFBQWd0OU5FRUFBQVFRWllzV1NLeDJ5VXJpTmgzdmRPa1VpbnA5Um9rbVFEQ1RDTGhLVFVsbWhZVzUxRk10QUgzSlBYMjFTU1JTTWhnMEZOcm01VnN0azRta0JESEdQdGVmTHppUXlMYUUrNFlBUUFndFBEb0hBQUFRQVJwYjNjYmVaNGVJaUtlcVBkTG5OR29JNTdud3h3WndPU20wU2hvM3V3cDlOMXo1bEpzakJGSkpoSEdHQ2tVY3JKRW1Zam5PV0tNY1VTVUp5SCsyaGRlK09ONEhaQUJBQUJHQ1lrbUFBQ0FDSkdidTBxbVZHcHVKR0k1M21rS2hZdzBHbVU0d3dLWTFCaGpGR1BSMDlsbkZWSHh2QnhTS2lmM28zSkQ0WG1PZERvTkdRMTY3eVFkRVMxbVBkOVdad0lBd09TQVJCTUFBRUJrWUhKNWF3YVI4QVBHZXQrZk9ZNlJ5YVEvM1hvQUVDUVNDVS9wYWJGMC9ybHpLU3N6SHBXRnA2RlF5TWtjWlNTWlRFcEVSSUpBbVFMUlZSczMvall1ektFQkFFQUk0ZDBTQUFBZ0FreWZQbDJ0VU9oK1NjU1dlRWVhMCtrMHBOT3A4WWdPUUJnb0ZETEt6MDJqNVV0bmtFR1ArL0JNOVBiWHhKTWdFRmx0SGNRWU1TS21Zd0xuTHB4VnNudm56cDFDdUdNRUFJRGdRMFVUQUFCQTJLM2k1Zkw0ZVl4eGwzbVRUQktKQkIyQUE0U0pWcU9nK1hPbTB0SkYrYVJTeVhFZmprQnZ4K0E2MG1yVlJFU01TSWhoak01TGl0TVVoenMyQUFBSURWUTBBV1hGaXljQUFDQUFTVVJCVkFBQWhObU1HZEY2aFVMNkpHTTBqWWlJTVNLVFNVc3FsUkpmY0FGQ3pHalUwTUxpUEpveFBaMGtFbnhVSGluR1dPOGpob3lSemRaQmdrQ01FZE1URTFoeHlWbTdQL2pnQTBlNFl3UUFnT0NTaERzQUFBQ0F5YXlvcUVncWxTclBKNkpsM21sU3FaUjBPbFF6QVlRU1kwUVdzNTRXTGN5bmpMUlk0amdVL284V3ozT2swNnJKWU5CVGMzTXJFU010RVMyT05uRG5FZEdyNFk0UEpnZVZTbFZrc1ZqdTFHcTFpNlJTYVp3Z0NDNkh3MUZ4Nk5DaGZKUEpkSGxpWXVJNnhwaWl0cmIyVncwTkRZK0ZJOGJDd3NKK2o1T1dsWlhsT0ozT3cwUkVrUkpqcUExM1RtRDhRS0lKQUFBZ3JGUlJqQW1sUkl3bjZxMEdNSm4wK0pJTEVFS01NWXFMTmRLeUpRV1VsR0FKZHpqakhtT01sRW9GV2FLTTFHSHJKSWZUeVJpeFRJSFIxWC9kK0llUHJyM2wzcFBoamhFQ3h6OHhJQ1lJZ3RQbGNyVTZISTdqM2QzZG43YTN0Ny9aM3Q3K0FSRjVnaGxUVEV6TVhmSHg4WTh3eG54bGlZd3htVktwekNNaVNreE1mRm9pa1pqNy92OXdRMFBEWDRtb01aZ3hqZFI0aUJGZ0tQZ1VDd0FBRUNhWm1lZktKUkxOYlVRczNUdE5wVktRV3EwSVoxZ0Frd3JITVlxUE05SHlaVE9SWkFvZ3hoaHBOQ3F5V0V6ZVNWSkdWTlJEN0RyQ2Q1QkpnekVtazBxbE1ScU5abDVVVk5UYWpJeU03Ym01dVYvcmRMcHpnclZQdlY3L25ZU0VoRCtKazB5RGNIdi9Jd2lDUUVGT2ZJM1NlSWh4cERpdFZsdE1SQmhTZDRMREgza0lxQ3N5TWk2di8vNzM2OXV2djc3OUp3VUZQL0dmTDZ4Wkk0ai9aWnZOVTBlNmorRzJjYnI5UStRTDltdUlheVF5QmVKdlF6aTJQVWFjd2RBemplZUYxWXoxdmg5ekhFZEdveGFQekFHRUNNY3hpb3MxMGJJbE15ZysxblQ2RldCRWZCMkRhOVM5RXhoRk00NDc5NFUvLzI1dWVDT0RjSkxMNVZNeU16UGZqbzJOdlRzWTI3ZFlMRDhWdDN0NmV1cXFxcXB1cjZpb3VMQ21wdVpuUkVRblQ1Njh0YWVucDg3dGRyZFhWVlhkUlVUTndZaGxMTVpEakdmS2FEUmVtWmFXOXJmcDA2YzNaR1ZsZlNTVHllTENIUk1FRng2ZG0wQ0VOV3VHTEZ2dDZPbnBxTEhiYS9iVzFYMzgwcEVqTCs2b3EvdHZNR0o0cXFUa2FiTkNZU1lpZW5qT25JZi9mdXpZWCtzNk9rSlc0aG51L2NQWUJmczF4RFVDa1NJM2Q0bEtLdVYvSkFnVTY4MHI2WFJxa3N0bDRRME1ZSkxnR0tPNEdCT2R0V1FHeGNlWmtPQU5Bc1lZcVZRS3NsaE0xR252SW8vSHd3bUNrRWRNY3YwTEwveXg3S2FiN3JHRk8wWUl2Sk1uVDk3c2REcXJpSWlYU3FWUktwVnFqdEZvWENXUlNNUWxneXcrUHY1aHA5TjVvcVdsWlZNZzk2OVdxL3NsTXF1cnErL3czMGRiVzl2V3RyYTJyWUhjYjZDTmh4alBWRnBhMml2aGpnRkNDeFZOazRSR0t0Vms2L1haMzU4eTVkci9YSERCenVjV0xYcWVnakRxb0ZzUXZpM3hKQkk2R1F0cGlXZTQ5ejlPY2ZPam80dU5FVkxDR3V6WEVOY0lSSVpWdkZhclhNZ1l0NHIxZmJ1VlNpV2sxNk1EY0lCUVlJeFJUSXlSemxwU1FBbnhadHgzUWNSeEhPbDBHaktiZWo5bU1HSWFJbHJNUE55RjRZME1nc1ZxdGU2MldxM3ZXcTNXdDVxYm0vOXk2dFNwSCt6ZnZ6KzlzYkh4R2Y5bEV4SVMxaE9SS3BENzUzbSszMmZham82T3NrQnVId0JPRDRtbVNXcjExS2szM1ZkWWVHK2d0M3ZiaHgvZVdtZTMxN1U3bmUwLy90Ly83ckxaYkNFdDhRejMvc2VUSzdPeXJueDU2ZEsvTlYxN2JjT2VpeTc2eUdJMlIwUUphN0JmUTF3akVBbnk4MnQxUlBRTElsSVM5WDdwTlJnMEpKV2kwQmdnRkN4Uk9scFVra2NKQ1ZIaERtWENZNHlSWEM0ams5bm9yZGhrakZHYXh5TmM5dHo2WDZlRk96NEltWTVUcDA3ZFhsOWYveWZ4UktsVUdoTVZGWFZWa1BjOTVGTWZBQkFjK0VRN2dhM2V0ZXZtS3B1dFNpZVZhdWJIeGhiZm1wTnpxMUlpVVhybjM1bWJlOGZ2OXUzN1BRV3dZN25YS3l1M3ZsNVpHYllTejNEdmZ6eDVaZW5TaUN4aERmWnJpR3NFd3Eyb3FFZ3FsU292Wll6bWU2ZkpaRkxTYXRYaERBdGcwdEJxbERSL1RnNmxwc1NFTzVSSmcrTTQwcWhWRkJWbHBPcnFlaUppTXNab0ZsUElyeFNFMGo4d1ZvcnE0a21pdXJyNkhvUEJjSUZjTHMvMFR0UHI5UmMxTlRVOTc3K3NYQzdQaUk2Ty9yRk9wMXNoazhsU1BCNVBsOFBoS0c5dmI5OWFXMXY3QkJGMWlKY2ZhdlM3dkx5OFErTDJ2bjM3bVAreVpXVmxPVTZuOC9CUTIrcWJYNStVbFBTQVhxKy9SQ3FWSnJoY3JxYjI5dmJ0alkyTjkzZDFkVlVOZGN3bWsrbHlpOFZ5bTBLaEtPUTRUdUZ3T0w1cGJtNSt0cjYrZnQxUTZ3d1RRMUJpTkJxTlYxa3NsbHRWS3RWTUl1Szd1N3NQTnpVMWJXaHFhbnIrZEhHTTVCaThCbnROVHJNcFUzSnljcWxlcjc5RUlwRkV1MXl1K3ZiMjlqZFBuanhaU2tUMVE2MDAwbXNJQWdlSnBnbHNWMFBEN3FQTnpZZUppRFlkUDc3NWs0YUd2YStlZGRZL3ZQT2psY3JvUktVeXJxcXJxenA4VVFJQVRDcU15QmpIR0grZnR3Tnd4aGlaVERyaU9CUVpBd1NiU2ltbjJVVlpOQ1U3a1RnT2o4dUZrbFFxSWFOQlQxWnJCOWxzbmNTSVlzbkRMbmh4bzNvSEVmMHYzUEZCeUxpYW1wcWVTa2hJZU1JN1FhMVd6L05meUdReTNaQ1VsTFNCNTNuZk1Ldzh6MHRWS2xXaFNxVXFOSmxNTjVXWGw2OXdPQnpmaENKb21Vd1dtNVdWOWFaY0xzL3dUcE5LcGJGUlVWSFg2WFM2cFdWbFpVVkUxT1MzR3BlU2t2SVhzOWw4alhpaVFxR1lscENROElSRUlrbUtnQmo1OVBUMHZ4a01oaXZFRTFVcTFjems1T1RuNUhKNVRpQmpIQTJaVEJhZmxaWDFsbHd1OTQzUUs1VktFNk9pb203VmFyVXJEaDQ4V0VSRWJmN3JSZG8xTk5uZ1UrMGs4bzlqeC83cFA4MkRhd0FBSUdRU0UrY3JaRExwV2lLVzRwMm1WaXRKcFZJTXR4b0FCSUJjTHFYY2FTbFVPQ09UZUI0ZmYwS3R0Mk53SlVWYnpON0VPaU5HdVl3Sk56N3l5Q01vNlp4RU9qbzZkb2piRW9uRVRLSytRZzBHdzhXcHFha3ZpQk1FL3VSeWVXcG1adWFiRk9EK25ZYVNrcEt5VVp6QUVaUEpaTW1KaVluMytFK1BqNDkvMEQvSkpCWVRFL1BqY01jWUZ4ZFg2cDlrQ21hTW81R1NrdktjT01ra0pwZkwwK1BqNHdkMEJ4T0oxOUJrZzRxbVNTUmVxOVdJMjAzZDNVMDFmaVdVL2lQWFRkbXlKY2RiRlhVbXk1ekorbWZpaW95TXkyK2JOdTIybVZGUmhRcWVWM3pUM3Y3TnhrT0hubDFYVmpac2llbnA5ai9ZL1BybTV2cUg1czkvNEpLMHRFc1NWS3FFcHU3dXBuZXJxcmJmdjNmdi9kWERsSmhlblpWMTFhMDVPYmZPTUp0bjhvenhoOXJhRG04NGRHakRDNGNPUFIrSTh4Q3ZWQ1pkbHBWMTZhTFkyRVV6VEthQ09MVTYzaU1JbmhxN3ZXWlhiZTJINnc4ZFd2ZEZROE5YSTlrbTBkQ2pFeDY1OU5KK0phenMyV2Q5UC9VT2Rqd3hjcm41ZDdObS9YNld4VEpid2ZNSzhmSmppVC9ZcitGRXVVYUdXUC9rZllXRmQxMmRrWEZWbGw2ZjFlbHlkZTZzcWRuNWk4OCt1Ly9ybHBhRFJFUVpPbDNtL1lXRnYxaVJtTGdpV3FHSTdqdVdkKy9mdS9lQjRZNGxYcXVOdWk0alk4MzV5Y25uNVJpTk9YcVpURzkxT3EzSGJiYmovNjZwK2VEUFgzMzFkRVZYMThuaFloN3RmUzJXcWRkbjNKV2YvK01WaVlrclVqU2FsQzZYcTZ2Y2FpMS8vZmp4cmM5KzhjVVRqWkZkQXMzRnh1cnlpWVRyR0dNY0VSSFA4MlEwYXRFUk1VQ1E4VHhIeVVuUlZESnZHdnBDQ3lPT1k2VFJxc2xrMGxOVFV5c1JrWm9ZVzJEUmV5NGlvcitIT1R3SWtjN096a3IvYVFxRnd0amQzZDFPUkxyazVPVG5pY2ozeHRqVTFQUzgxV3A5VXlLUnhNYkd4dDRuazhtU2lZamtjbmwyVEV6TUxmWDE5WThURVpXWGw1OUxSSlNabWZtT2VOdWlVZkJHVFM2WFo3ZTF0YjNlMHRMeU41bE1saEVmSDEvS2Nad3ZRYXJYNjFkV1ZWWGQ3VzBybGNya21KaVkrOFRiNk83dVB0elEwUEJZVDA5UHE5bHN2dEpnTUZ3NmxwakdHcU5Db1VpSmpZM3RsM3h5T0J4SDYrdnJIM1c1WE0wbWsrbEtnOEd3Y2l3eEJlSTFrY3ZsNlcxdGJXKzB0TFM4TEpmTGsySmpZMzhwN3ZEZFpESmRWbE5USTA0Mmpmb2Fnc0RCTyswazh2M016TlhpOXROZmYvMDBSVjduZU56THk1Yjk1WnJNekg3Wi8ybEc0N1FuaTR1ZlNOWm9BbHBpR3E5VXhyNTl4UlZ2WnVoMHZ1eC9yRW9WZTMxMjluVm54Y2N2bmZldmZ4WFYyR3dEU2t4Zk9ldXN2MTJaa2RFdisxOFlGVFh6K1lVTG41dW0xNCs1eFBUYTdPenJYbHk4K0FXZXNRRWpBMmJxZEptWk9sM205N095cnIxOTkrN2JuenQ4K0xteDdtK2taaHVOczE1WXZQaDVPYy9MQjVzZnl2aEgrUm9HZS90QnYwYjhKVWlsTVZ0WHJkb3l6V2ljNXAxbWtNa01GNldtWHJRc1BuNVo4Ylp0ODJPVXl0aHRaNSs5VFMyUitENTA5QjNMOWNzVEVwYlAvdWMvQytzNk9ocjl0MzFGUnNibEd4Y3VmRlluaytuRTA0MXl1ZEVvbHhzTG82SUs3OHpMKzlIZEgzLzgwM1ZsWmVzSENTOGc5L1VOVTZiY3NHSEJnZzBLMGE5VFVwbE1XaGdWVlZnWUZWVzRldXJVbTg1NjY2MFZGVlpyUkpaQWw1U1VxTjF1ZGhkakxJcUlpREVpblU1Rk1wazAzS0VCVEdpTU1ZcTI2R25Kd254U0ttWGhEbWRTWTR5UlFpNGpzOWxJTmxzbk9SeE9SaVNrdXdWMjJmcjF2OTZ6ZHUwRHg4TWRJNFNFM1grQ0lBZ1NJcUxvNk9qVkVvbkU1SjNlME5Ed2NGVlZsUzhaNG5BNERtWmxaZTN5dG8xRzR6WGVKSUhWYW4xM3NKMVpyZGJkWjlxbjBGQ3NWdXYyaW9xS2xkVDMzVWtRaE82a3BDVGZaeDY1WEo1S1JGb2lzdlhGZFNOanpQY0czOVBUVS92MTExOHZJS0ptSXFMMjl2WXRxYW1wZnpHWlROZU9KYTZ4eEdnd0dLNzNpN0h1NE1HREpkVDNlRjFiVzl2cmFXbHBmek1halZlUElhWXh2eVo5eDNVSjlSMVhUMDlQUjJwcXFxOVBMNWxNbGlZK3JyRmNReEE0cUJ1ZXdCWkdSeTg0T3pIeG5JdlQweS9adUdEQm4zODNhOVp2dmZOMjF0YnVLUDNzczkrRk03N0JsTTZhOWFEL2wxR3hIMCtmSHREeXpZMGxKUnZGQ1FTeEpJMG0rYTY4dkFFbHByK2FQYnZVUDRFUTZCalRkYnEwd1pJMFloS09rMnhZc0dCRHZ0R1lQOWI5amRUdjU4ejU3VkJKSnFMUXhqK2ExekRZMncvRk5lTHZ1U1ZMWGhBbm1jUjBNcG51aFVXTFh0eThmUGxtY1pKSkxGR3RUcnhuK3ZSZitFKy9PaXZycWxmT091dFYveVNUUHhuSHlaNHNMbDYzTmkvdkR2OTVnYml2TDBsSnVmaUZ4WXRmVUF4VEFwMnExYWErYys2NUVWb0N2VVRpY21tV01VYVhVdDh2YkJLSmxQUjZWRE1CQkp0QnI2SUZ4YmxrTm1uREhRcFFiN0pKbzFhU3hXS2kzajkvVEVyRVpxdWw4cXMzcmxtRHpQdmtZUENmNEhBNGJFUkVPcDN1ZlBGMHU5MStXS2ZUbmVQOUo1RklqT0w1U3FXeWdJaUMvdng1VTFQVEJoTDlRTi9SMGJITmZ4bUZRbUgyL2wrajBTejFXLzlwNmtzeWVkWFUxUHcrbkRIcTlmckJZdXozNDJsMWRYWFl2eTgyTnpmM0s0NW9hV2w1eTM4WjhYRkY2alUwMmFDaWFRSjdmdUhDQVpVaVRvL0grWWV2dnZyalE1OSsrbHNpY29ZaHJDR2xLNVhKOTgyWTBhL0U5SEI3KytGSDkrOS9yTTNoYUwweU0vUEtTMU5UQTFwaW1xM1haMjg1ZnZ6MVY0NGUvVnVHWHAveDBLeFpwZUl2NGl0VFUxZmUvYi8vK1VwTTB4U0tsSHNMQ3ZvbEZvNjJ0eDk5OUt1dkhtMXlPcHV2eXNpNGNtVmEycGhLVE1WMjE5WHQzbDVkL2Q3UmxwWWpkcmU3YTRiRk11T2U2ZE4vcHBGS05VUzl5WnExZVhscjEremF0ZVpNdDNuTzIyK2ZTMFQwN25ubjlTdGg5WTVTZUNiYlNOSm9rbyswdFIxNWJQLyt4NXFjenVaaWkyVkFKNDdCaXQvZlNGL0RZRzgvMU5lSVY0Wk9sL0hhc1dPdi9lUFlzWCtrNi9YcEQ4MmMrWkE0T1RRM09ub3VFZEViSjA3ODgrVWpSLzZTb2RkblBGaFU5SkQzdFNBaVdwbVdkdWxkZS9iOHlOdTJxTld4ZjE2d1lDTVRsUjVYZFhaV1BWNVc5bmg1UzB0NXZFYVQ4TU84dkIva0dvMjUzdm1Qelp2MzZKdmw1Zjg4M3QxZFNSU1krOXBFcEh0dXlaTG54WEU4ZitUSTg5c3FLOTlNVUtsaTc1c3g0NzRralNhWnFQZjF1aXMvLzViSER4eUlxRittY25NZE9vNVRQT1Q5NVpBeFJrYWpoaVNTWWZPeEFEQkdTcVdNQ3FhblUzcHFMSks2RVlJeFJsS3BsQXdHSGJXMzI4aG02MlNNVVF3eE9sOCtNM01IRVgwVTdoZ2h1RFFhVGIvS2JvL0gwMFZFRFVSRUtwVXFUend2TlRYMXhlRzJ4UmpqbFVwbDFIQWpxZ1dDM1c0L0ptNTNkWFhWK0M4akNJTHZSMWlGUXRIdkdHMDIyMjcvNVoxT1owQXJzRWNhbzM5SDN6YWJiY0M5NTNRNmp3UXl4dEhvN095czhKdlU0TCtNK0xnaTlScWFiSkJvbW1Sa0hDZTdJemQzclY0cTFmOXl6NTRIVzRuYXd4MlQxN1c1dVRkS09jNzNTMWF0M1Y0NzUrMjNGOWhzdG1ZaW9pMFZGVnYrdW5qeFg3NC9aVXJBU2t5M256cTFmZVg3Ny90S1RMdmQ3dTUxSlNXK0V0TlVyVFkxaWtqYjFGZUsrZjFwMDY0WHgxaG50OWN0ZmZ2dEV1K2pVMXNyS2w1L2VlblN2MTJUbFRYcUVsTWlvbzhiR3ovSjM3U3BvS3kxZGI5NCtwc25ULzZyMW02dkZTY1JGOFhGTFJySnRyZFhWUTFhd2lvZXBmQjBhdXoybXRudnZGUGlmVzIyVmxTOEhxcjQvWTMwTlF6MjlrTjFqUXdXNXhYLy9yZXZpcXJONld4L1llSENma01GNzY2cjIzWHhlKzlkUWtRZUlpS3J5OVh4NXdVTG52SE9UMVNyRXcxRWhyYStrVHR1bXpMbEZuRWlxcjZycTc3d2pUZG1OM1oyMW5tbmJUbDA2T1ZkbDEzMjJSU0RZUW9Sa1pUanBMY1hGUHpnN3IxN2YwWVVtUHY2K29LQzFTYTUzRmNDL2NqKy9RLy83T09QZmNtOHNyYTJnN3UrKzExZkNmUTFXVm5YUkZLaUtUYzNWNmJWYXE5bWpNMzBUcFBMcGFUVm91OWJnR0NTU0hoS1RZNmh3b0pNak9vWVlSaGpwRklxeUdJeFVXZG5GM2s4SGs0Z2x1Zm02YnBISHZucGwzZmYvV2hudUdPRTROSHBkR2VKMjNhNy9YUHErNXpGODd4eDBKV0c0ZkY0UXZHRzZ2WnJ1L3dYRUFUQmw4M21lYjVmMVpiVDZSeXNHd2YvYlk3VldHTWNrTUFaWkp2aDRCK0R4MzhCditPSzFHdG9Vc0c3N2lSa2tNa01kK2JsM2JGcjFhcVBESU9Vcm9iTDByaTRmdVdiVDMzOTlkUGVMNk5ldnlrckMyaUo2WWF5c240bHBtOVZWQXdvTWRVWURMNVN6TE1TRXZySGVQRGcwLzc5OC96aHE2L0dYR0w2Ym1YbDIzNUpHcGFvVkNZc2lJOWZZSkhKek9KbEV6V2F4TEh1YjZUV2w1VTk1Zi9haUlVeS9wRytoc0hlZnFpdUVYL1BmdjMxUm5IN3paTW4zL1JmNXNrREI5YVQ2TTE1eTRrVEEwYWlqTmJyZlFtZDg1S1R6eFBQZStMQWdTZkZTU1lpb2thaWpuVUhEdlRyekh0WlFzSnk3LzhEY1YrZm41VFVyd1Q2VUd2cjRiTVRFOC94L2pQNGxVQVhtTTJSVkFMTkZJcVlKTWE0bi9nbU1FWW1reDdWRlFCQlpqU29hV0ZKSHNubGVCb3JFdkU4VHpxdGhrekczajU5R1pHR0NiVElwTGRjRk9iUUlMaVVaclA1WnZFRXE5WHErMnpsOFhpNlI3cEJjWkloVWdpQzBDL0pJNUZJQm51c1h6L0l0SkR4ZUR6OUVqWVNpVVE1eUdMajdwbmppWElOalhlb2FKckFSS05Zc1ZpTkp1cjhoSVR2UFRKdjNxTkd1ZHhJUkpSck5PYitjZEdpUDk3eTRZZTNoRGxVSWlMS01ScjdsVy8rcjZabVFJbnAwZWJtZ0phWWxuZDI5aXN4clJpa3hGVHVkdnRLTWFjYURQMWkvTGloWVVDSjZjR1dsb0NVbUJaSFI4Ky9ManY3dXVLNHVKSnN2VDVieG5HRDltQTZWSjg3d2JTbnZ2NjBaZTJoaW4ra3IyR3d0eC9LYTBUc0c2dTFYTnh1Nk93YzBLbjNrYmEyZmhWclRYWjcvWUFOU1NTKzF5bkhZSmdxbnJXN29XSFhnT1dKNlBPV2xuM2lkcnBPbCtiYlJnRHU2enlqc1Y4SjlJdUxGdzliQXMwenhpY29sVkhEamFJWEt2UG56MWNReWU0aW9tVHZOSzFXUlVybHFDOUpBRGdEV28yQzVzNmVTaWFqNXZRTFE5Z29GSEtLaWpLUnJhT1RIQTRuRWFOMFJ1eXE1OWIvZXMvTjZCaDhRa3BPVHY2VFZDcU44N1k5SGs5blhWM2RTOTUyVDA5UEZjL3p2czhPaHc0ZG10dlYxZlZKcU9NY0s1ZkwxU0NUeVZLOGJaVktWV0MzMno4Vkw2UFQ2UWJ0ZWlKVTNHNTNBOC96dnM4bktwV3EwRzYzZnlaZVJxMVd6d25TN29OVzhESlJycUh4RGhWTms0TlExOUhSK01LUkl5OWU5OS8vM2lDZWNYVm01dFZFRkJFLzlSbGtzbjdWVmZVaEtERjFNWGI2RWxPWnpKZmhOc2psL1dLczdlb0tSb2twMjdoZ3daOC91dWlpUFd1bVRic2x6MmpNRXlkcFdoeU9sakZ1Zjh5YUhZN2hSbkVMYWZ3amZRMkR2ZjBRWFNNRE9EaXV4Mi9TZ0xMaU0xbEdUUHpZSEJGUlMzZDM2MkRMMlhwNitqMldxSlZLZmI5K0JlSys5aWJIUjBJVGhnVHNJSGkzV3plTGlLNWlmZVZMRWdsUEJnTTZBQWNJSnBsTVFobnA4VFExT3hIM1dvUmpqSkZhbzZTb0tGOHhyWlFFS3VSa3NtczJia1RINEJPTUlqazVlVjFVVk5TdDRvbTF0YlcvSVZFSDFCMGRIZjEra0xKWUxEY05zODJ3VmdRTnArOXhRSitvcUtnZkVwSDRSMWRKYkd6c0E2R05xai8vcEZKMGRQUWQxTDhpbkkrUGo3OC9FUHNTQktGZjM4QnF0WHA2SUxZN21JbHlEWTEzcUdpYVpQNTE0c1IyY1ZzdGthaFREWWFFRTIxdEp3WmJYaWJxZkxkUDBIcXVkWGs4TG5GZkxtckdCcFNZR3NOZFlpb0kvYjZZYXpodVFJbHAxQmhMVE5mbTVhMWRNMjJhcjhyc1ZFZkh5UWMvL2ZTaHoxcGE5cFkxTjUvSU5wdFRqbHg2NmFHeDdHT3NlaGdiTWtFeEh1SVBwbEJjSTZGaWQ3bnM0bVNUT0lFa1psSW8raVdDMnAxT1g5OXZnYml2dTkzdWJ2RTJ6c1JZa291QlVsUzBYQ09Sc0o4U01TTVJFV05FT3AyYXBGSzg5UUlFQzJPTXpDWWR6Wm1Walh0dG5KQktKR1EwYU1scTdTQ2JyWU1Fb21nbTBIbWNKM01uRVExYVNRdVJUYWZUTFhBNm5hbEV4SGllTjZwVXFpS1R5WFNsdUpLSmlNaHF0YjViWDEvL2lIaGFZMlBqQzFGUlViNUg2Nktpb3RiSTVmTDAxdGJXelU2bnM0cmpPSmxjTGs5UnE5V0w1WEo1K3FGRGh3cENjMVFqMDlyYXVzbGdNRnppYmF0VXFvSXBVNmJzYUdobzJNQVljNW5ONWxzMUdrMUpKTVdvVUNoeXAwNmR1ck8rdm40OUVia3RGc3NhalVhekpCRDc2dW5wcVpiSlpMNks5OFRFeENkNG5qZTRYSzQ2dFZvOXA3cTYrcjdoMWgrSmlYSU5qWGQ0QjU1a29sU3FBWlVCSFU2bncvdi9icmU3V3p4OHVFa21zeENSTHltUWFqQWtCU3UyaHU3dWhoU054bGRpT2owNnV1RFQ1dVorSmFaems1TENXbUxhMk5YVjRCM2Rpb2hvWmxSVTRTZE5UZjErRFppWmtEQ21FdE5iY25MNmpjQzJldmZ1MWUrZFBQbSt0NTBnbGNhTVpmdERrUXBDUUNvY3d4Vi9wQWpGTlJJcTVWWnIrUXl6ZVlhM1BjZGltYk8zdnY1ai8rVm1tODJ6eGUydlcxc1BldjhmaVB1NnFyT3pLa2YwU09Mc2Jkdm1mbFpYRjlFbDBFdVdMSkhZN1pJVlJNelh6NVZVS2lXOVhvTUtDNEFnMHFqbFZEUXprMHpHY1pIUEIrcnJHRnlsSkV1VWtleDJPN25kSG80WXkyWE1jKzI2ZGFWZjNYRkhxVFhjTWNMSUpDY25EeGo1Mmw5N2UvdmJ4NDRkVzBWK1ZjMWRYVjE3bTV1Ylh6S2J6YjZuTUxSYTdYS3RWcnZjZnhzT2h5UHNJNklOcGJXMWRYTnNiT3pQbFVxbHIzSkhyVllYcDZXbEZYdmJicmZieHZOODJQNVk5Y1Y0ajFLcDlIM1dVNmxVYzlQUzB1WjYyejA5UFZWU3FYVE0vY0cydDdlL1k3RllidmUycFZKcFRISnlzbTlBbWtBbW1pYktOVFRlNGRHNVNlYm4wNmYvVk54dWRUaGF4ZjIwTlBvOTV2UGRsSlIrbmZCZW41SFI3OUc3UVBxc3NiRmZpZW5hYWRNR2xKamVQM05tV0V0TVAybHM3SmN3V0p1ZlA2REU5TDZaTThkVVlwcWwxMmVKMjQ2ZW5uNGQydDJXbC9lRHNXemZ5K254OUN0aHpUTWFBMUxDR3FyNEkxVW9ycEZRZWIrNitqMXgrNjY4dkR2OXE0OU1STHExdWJrL0ZFOFRkMFFlaVB0NmQyMXR2eExvbTdPemh5eUJEbmZWbzFkTkRSbDRua3FwN3djZHhoZ1pqVHJpK2FBVmhRSk1lbElwVDJtcHNaUXpOUWtKM1hHRzUzblM2YlZrTXZtZXR0Wnl4QzFXSzFYb0dIeUNjYnZkN2RYVjFUOCtkdXpZOTRqSVB0Z3lsWldWdDdlMHRMeDZCdHVLNU5FSlhSVVZGYXQ2ZW5wcUI1c3BDRUpQWldWbHdFYlNIaVZ2ak5XRHpmUjRQSjBuVHB5NHduODZHOWl0eEdtZE9uWHExejA5UFNIck8zT0NYRVBqR2lxYUpyQ0YwZEVMMHBUS1ZDS2lhSVhDc2lvemM5WDNrcE8vSjE1bWMwWEZaaEwxMC9KRmMvT1g0bXFNdS9MeWZtenY2ZW5lMTlEdytZS0VoSktmNU9mM1MxUUYwcWFLaWsyWHBxWDV5amNMek9hQ2p5NjhjTWZUQnc5dThBaUM2NWFjbkZ0TFltUERXbUxxSDJPdTBaajc4VVVYN1Z4WFZyYmVMUWp1VzZkTlc3TWtMbTdKV1BaaGQ3bnNNcG5NOTBYODJVV0xudi85dm4yLzczQzVPcS9PeXJyNm90VFVDOGV5ZmEvcWpvN3FORkduelU4V0Z6OWhrTXNOOVhaNzNXeUxaYzR2UHYxMFZMOHNoQ3IrU0JXS2F5UlVOaHcrL013ZHVibDN5bmxlVGtTVXB0T2xmM3o1NVo4OFZWYTIvcmpOVnBtb1ZpZmVrWisvTmsyblMvZXUwK3B3dEQ3ejVaZlBlOXVCdUs5ZlBIcjBoWnR6Y253bDBHdW1UbDJUcnRXbWJ6bCtmUE9wenM0cU9aRXNXYTlQV1J3YnV6aGRwMHN2Mkx3NXJDWFF1Ym1yWkhwOXgwMkNJUGlxc0JRS09XazBndzNtQWdDQllqUm9hZDZjSEpJZ29Uc3VLZVF5TXB1TTFON2VRVTZuazRoUkdoUG84aGVmL3MyT0czOXcvNmx3eHdlakl3aUN3K2wwMW5aM2QzL1YzdDcrZGxOVDB6K0k2SFJWYXQwblRweTRxclcxOVNXajBYaURScU1wa2ZaVnhMdGNydWF1cnE2eTl2YjJ0eG9iRzE4NnpYYkN5dUZ3SEQxdzRNRDBwS1NrWCtqMStndWxVbW1DeCtQcDdPam8yRlZiVy9zYi84N0J3eFJqK1lFREJ3b1NFaEx1TXhnTUY4bGtza1MzMjkxaHM5bitYVjFkWGVwME9nZmNldzZIbzJNVXU2bzdjT0RBN0tTa3BGL29kTHB6WlRKWkVoRnhMcGVyM3I5UHBRQ1pFTmZRZUlaRTB3VDIvTUtGdzVhdDFuZDExZi82ODg5THhkTmVLUzkvOVlLVWxBdThiUW5IU1I0cUtuclEyNjdzNktnVVB3WVRTSzhkTzdiNXZwa3pmejdkWlBKVjFoVEh4QlFYeDhUNFNreHRQVDIyb2ZxSkNZWFhqaDNiZk8rTUdmZUlIeWVhR3gwOTkrL0xsdmxLVEtzNk82c1MxZXBSbDVqdXFLblpjWEZxNnNYZWRyWmVuLzNTMHFXK1A0TEhyZGJqNGdUUmFMMVRWZlhPN2RPbStVcFlZNVRLbUQ4dldPQXJZUjF0b2lsVThVZXFVRndqb1hLaXJlM0V6L2J1dmZ2SjR1SjEzbW5aZW4zMnVwS1M5WU10N3hFRXorcWRPMit5RXZrNmZBL0VmZjF4ZmYzZWw0NGNlZW1HS1ZOOEZaWExFeEtXTDA5SUdGQUNmYVN0TGR3bDBFd21hOGtVQk9rUHZSMkFjeHdqazBtSENndUFJRktyRlZRNEl4Mmp6STFqakRIU2FKUVViVEZSVlhVZEVaR0VCRllvU09UWGw1YVcvcmEwdEhUWUFTd2dmUGJ0MnhlVU43ajI5dmIzMjl2YjN6LzlraU9QNTNUTEJHSWJmWnBPblRwMTE2bFRwKzRhNlRaQ0dHTnpkWFgxVDZxcnEzL2lQME9wVk00VnR6MGVUeGNSRFJ5MStNelVuVHAxYXUzcEZncmdjWTM2R29LeHc2TnprMVM1MVZyK25UZmYvTTRwdTczZlVPMnZIVHYyMm50VlZlOE50bzdWNmJTdTJyNTlWUkREY2wyK2ZmdXFXcnQ5MEJMVEhvK241OW9kTzhKZVlycnkvZmRYVlhkMkRscGkydWx5ZFY2MVk4ZUFFbE5YVDg4Wmw1amUrL25uOTdVNW5XMkR6VHZWMFhIcTFqMTdiaGxzM2tpVmZ2SEZyNnM2T3dOZTN1YmNhUUFBSUFCSlJFRlV3aHFxK0NOWTBLK1JVRnBYVnJiK3pqMTc3bkM0M1k3aGxtdDNPdHV2K09DRHkxK3ZyTnpxTnlzZzkvV04vLzN2N2ErV2w1KzJCTHJUNVFwckNmVDA2ZE5WY3Jua1IwU1U0SjJtMWFwSm9aQU5zeFlBaklWRXdsTktrb1dtVFUxQlFuZWNrMGdrWkRUcVNLZnJUUmdLUk5HTUNlY2x4aW9XaERrMGdFbkpZckhjS0c3M1ZXRWg2UXVuaFVUVEpOSGo4ZlRVZDNYVmJ6OTFhdnR0dTNmZm12V1BmMHcvME5wNllKQkZoYlBmZnZ1aVgrN2I5OHR2MnR1L2NYbzh6bGFIby9YL0tpcitiKzZXTGJQOU8vRU50TU0yMjlGWi8vem45Q2NPSEhqaXVOVjYzTHYvYlpXVjIwcTJiaTE1NDhTSk40SzUvek54ekdvdHo5bTJyZUJQKy9mLzZialZXdUgwZUp3dERrZkxwb3FLVFhQZmVHUE9vWnFhL2Y3cldGMnVNeTR4UGRyY2ZIanUxcTFGTDMvenpjdDFkbnVkV3hEY05YWjd6VE5mZi8zTTdHM2JacDNvN0F4SStYaGpaMmRkNFJ0dnpIN3E0TUduamxtdHg1d2VqOVBsOGJpcU96dXJYenQyN0xYUmJqZFU4VWV5WUY4am9iYXVyR3o5MUMxYnBqNnlmLy9EWHpZM2Y5blIwOVBoRVFSUHU5UFp2cmVoWWU4RG4zLys0TlRObTdNMkhUKytlYkQxQTNSZmQxLzFuLzljZGZhNzc2NTR0Yno4MVZNZEhTY2RicmZENFhZN2F1ejJtdmVxcXQ2N1k4K2VPODkrL2ZVbGdUMzZrVmpGeStWeDh6bU91OXhielNTUlNOQUJPRUFRTVNJeUdqUTB1eWliNVBJUkRVNEpFWWd4UmtxbGdxS2lqQ1NSOE1RWWNVUXNsMlBjOXpkc3VIZkFnRFlBTURaOW83TU5lbStaVEtiTHhLTzNFUkcxdGJXTitqc0NUQzc0NUFzUVlQTmlZdWIrNzhJTGZTTnpkYmxjWGFvWFg5UVFzdi9RQjlmSXhKU2Z2OENvMVdwZkk2THZFQkV4Um1ReTZjbGcwQ0xSQkJBa1NxV001c3lhUXZObVR5V093MzAyRVFpQ1FOM2REcXF1cnFQR3B0YStTY0pSeHJIZjNIanozWDhuSWlITUlRSk1HTm5aMmJ0VktsVkJhMnZycG82T2pnODlIazh6WTh4aU1CaStaekFZTGlSUnZzRGhjSnc0ZVBCZ0RoRjFENzFGZ0Y3b293a2d3RzZZTXFWZmllbW5qWTBvTVlWK2NJMU1QRVZGUlZLcFZIc2VFUzN6VHBOS3BhVFRvWm9KSUZnNGpsR014VUF6cDJjZ3lUU0JNTVpJb1pDVDJXd2txNjJUSEE0blk0eWxreUJjL3RlTmYvancybHZ1UFJudUdBRW1FbzdqTkdheitRYXoyVHprNk9JZWo2ZXpvcUxpQ2tLU0NjNFFIcDBER0tHYnAwNjlXVDlFaWVsbGFXbVgzVHgxYXI4UzA5Zkt5MUZpT3NuZ0dwbDh1cnUxWnNhRVVpTGlpWHEvS0puTmV1SjV2TTBDQkl0T3E2UjVjNmFTVW9rKzBDYWEzbzdCVldTeG1MeVRwQ1N3T1U2QnU0bncvUVVncEJ3T3g5R2pSNDh1NmVycTJodnVXR0Q4d004L0FDTzArNElMZGhlWXpRV2JLaW8yZlZoVDgyR1R3OUVjbzFSYXZwdVM4cjBMVTFNdlpLTDc2b1ROZGlMdDFWZFJZanJKNEJxWlhESXp6NVdiemZRTGpxTmY5UFluUXFSV0t5azIxb3hxSm9BZ2tjdWtORDB2bFpZdUxrQkNkd0xyNkxEVGljb3FzdGs2aVlnRWdZUlBTZUIrY3RNdFB3M0djT2dBazQ1U3FaeG5zVmh1Vkt2VjgyVXlXUXJQODJxMzIrMTB1VncxZHJ2OTg3YTJ0cTJ0cmEyYmlhZ24zTEhDK0lKUHdBQWp0UHVDQzNhWHhNYVduRzY1VHBlcmMvbGJiNTMxY1gwOXN2K1RESzZSU1lXYk5XdDVnVXdtZVl1SXhSRVJjUnhIOGZGUnBGREl3eDBid0lURUdLTzRXQ045Nzl5NVpESnB3eDBPQkpIYjdhYm01alk2VVZsRmJyZUhpTWdtRVAyanNjVjk5NzMzM3RzZTd2Z0FBR0J3K0FrSUlBaU90cmNmWGJadDJ4SWtFR0FvdUVZbWh0emNYSlZVS3JsVEVDaldPMDJuVTVOY2prZDVBSUpGcFpKVFFYNGFHWTJhY0ljQ1FjWnhIR20xYWpJWkRkNUpHaEtFUmRFRy9udmhqQXNBQUlhSGlpWUFBSUJSV2NYUG05ZStndVA0TFVTa0pDS1NTaVVVSDI4aHFSUmpiUUFFZzBUQ1UxWm1QSjEvOWl5U1NxWGhEZ2RDd09NUnFMM2RSaWNxcTZpNzIwR0NRRDNFNkQyQmMvMW85ZXFmbDRjN1BnQUFHSWdQZHdBQUFBRGpVWDYreVNDVEtUWXdSaGxFdlkvem1FdzZVcW1VNFE0TllNSXk2alcwZEVrQkdmU29acG9zR0dNa2tYRGtFUVN5MlRxSWlIZ2lRYzg4dktOd1ZzbEhPM2Z1eEtpdEFBQVJCais1QWdBQWpGQlJVWkZVS2xWZnloZ1ZlNmZKWkZMU2F0WGhEQXRnUWxNb1pKU1RrMFJ4TVlNTzZna1RtRVFpSVlOQlIrM3ROckxaT29rUmk2Yi9aKy9PNCtTbzYvenh2OTZmcXVycXM3cTd1bWNtR1hKTWtna2tUQWlRQ1F3SkFvbUVRRmp4UUJJVUQ3eFdWOWZGQlVWWC9ibk9yaXV3NkFLR3k0UUVVSVFJZUt5NExMcCtGUlJkWFFVdmJvUndaQWprSU1sTWtybTczcjgvWm1vWVl1NTBwMlo2WHMvSGc4ZUR6NmVycWw4SnpIVDN1ei8xL2dpV1RCeWYvaWtBTmdhbnNwb3paNDRPSHovNjZLTXplM3Q3bnh6cDF5WWFTZGlqaVlpSTZNQklUMDlxbkFnK0YrNHlGNjVtTW9ZdnEwU1ZZSXlndGlhTE9jYzJjamZITVVoRWtFd2tVRnRUQ0gvUENvQlpSdkQrcjN6bEs2endFeEdOTUh4SFRFUkVkQUFtVEpnWHoyU1NGd0hTRU02bFVna2trL0hJTWhGVnUzUTZnYmx6cGlPWjVHNk9ZNVV4Z2t3bWhXSmhxREY0VWpVNHhjL3EwaWh6RVJIUlgyT2hpWWlJYVArWkNSTXlzMFZ3b1F3dXE3QXNDL2w4aHFzc2lDb2s1dGlZTW5rY3BqYU00OC9aR0NZaWNGMFh2cDlEUEI0REFJSElaRURPVzdYcThzYW84eEVSMFd0WWFDSWlJdHBQSjU5OGNnb3cvd2hJRFFDSUFKNlhSQ3pHM2ErSUtpV2JUV0h1OGRPNG15UEJHRUVxblVTeDZHT3c1aGdUUmJPVTdIZXVXUEZoL2lJbUlob2hXR2dpSWlMYUx3dnMvdjcwRzBYazNIREd0bTFrczF6TlJGUXB5WVNMWTVvbW82WW10KytEYVV4d2JCdjVuSWRNWm5EblFVRWRSTjlrNlpIem9rMUdSRVFoRnBxSWlJajJ3NHdaVnRZWSthSUlCdTdaRUVFK240RnRXMUZISTZwS3hnaHFhM000N3RocExPYlNFQkZCSXBGQVRZMFB5eHBzREs2WUpRamV2M3IxcHpOUjV5TWlJb0Jya0ltSWlQYWhxYWtwbHMxYUZ3QnlmRGpudWpGa010enNpS2hTTXVrRVRtaWVqaGh2bWFOZFdKYUJsMG1qNE9ld2NkTVdpRWdTZ3BQUlgzc3VnRzlFblcrc21UTm5qZzRmUC9yb296TjdlM3RmSEQ5Ky9NWDVmUDRDMTNXbkIwR3djL3YyN1ErMHRiWDlmNzI5dlk4QmdPdTZqWFYxZFovUFpyT0xiZHV1N2UvdjM5emUzdjZqVFpzMmZhR3JxNnR0TDA5WnJLdXIrM0EybXowN0hvL1B0Q3dyR3dSQlIwOVB6M003ZHV6NGY2KysrdXIxWFYxZEwrNHRzKy83NTlmVTFIdzBIby9QTWNiRWUzcDYvdkxxcTYrdTNMQmh3L0w5L1hPN3JqdXR0cmIyRXMvekZzZGlzY2xCRUhUMTlQUTgwOTdlL3YyWFgzNzVHZ0E3OXZkYVJOV0dYdzhSRVJIdG5aeHd3cUlwdG0zL1RFUW1Bd1BmcUk4ZlgrUk9jMFFWRW92Wm1EVnpNdDY0OERnNFhEVkl1NkdxMkxhdEE4ODkzNGFlbmw0QTZBc0MvWW4yOVh6OGIvL2hDODlGblc4czJiWFE5UFRUVHkrWU5HblNEZkY0L09oZGp5MlZTaDFQUFBIRXZGZ3NOcTZ4c2ZFZVk4eGZmV1BUMTlmWDlzZ2pqOHdCc0duWHgzemZQMy9peElrckxjdnk5cFJIVlh2YjJ0byt0V25UcG10Mzg3Q1pQSG55TndxRndydDNkKzZHRFJ2K282NnU3cFBENXdZTFowL3VrdVA5RXlkT3ZNR3lyTjIrRWVqcDZYbittV2VlV2R6VDAvT1g0Zk43S01vOUNhSXF3MXZuaUlpSTltTGV2SGx4MjdZdkFUQXBuTXRra2tna3VNMDZVU1dJQ0h3L2crYm02U3d5MFY2bFVrblUxaFRDYjg1dEVUU0w0NzZQamNHak5Ybnk1Tlc3S3pJQmdHVlozdFNwVTIrZU5tM2FkM1pYWkFJQXgzRW1USmd3NGZPN3p1ZnorUXNhR2hyVzdLM0lCQUFpRXBzNGNlTHltcHFhaTNaOXJMNisvcC8zVkdRQ2dMcTZ1a3YyZG0wQXlPVnliMnRvYUZpOXB5SVRBTGl1MjlEWTJQaGZBSkw3dWg1Uk5XS2hpWWlJYU0rc1VzbWJLeUlYeUdDVEdOdTJrTXV4QVRoUnBTUVNNUnpUMUlCQ251MTJhTTlFQkk1akk1Zkx3UE15ZzFOU0l3Wm5HVFA5NUtqempXV3U2MDdidW5Ycm5XdlhybjFiVzF2YkowdWxVc2Z3eDVQSlpJdGxXZm4yOXZZZnJGMjc5dHkydHJaTGd5QjQzVzFtK1h6KzdidGNkdHpreVpOWFlOZ2RPWDE5ZlcxdGJXMmZYTHQyN1Z2YTJ0bysxdDNkL2Rqd0V5Wk1tUERWZUR3K09Sd25Fb2xKZFhWMW54dCtUSGQzOTVNdnZ2amkzejc3N0xQbmJkdTI3YnZZOXgwLzNxUkprMVlOUDI3ejVzMnIxcTVkKzlZWFgzeng3M3A3ZTRkdTJYTmQ5OGk2dXJxUDdPTjZSRldKTjcwVEVSSHR3WEhITGNqWXRud0tRQjRBUkFEUFMzR2JkYUlLc1N5RDhYVStaczJjekdJdTdkTkFZL0E0aXNVOGR1N3NSSCtwWktCeXRBSGVmZlhWclgrOCtPTFdiVkZuSElzNk9qcCsvTnh6ejcwakhQZjM5N2MzTkRTc0duN01qaDA3SG56MjJXZlBCUkFBUUJBRU95Wk5tblJqK0xqak9CTUE1QUJzQTRCeDQ4Wjl4QmlURGgvdjYrdmI4TWdqajV3QTRKVndidVBHamJjMU5UVTk1THJ1VVFBZ0lrNnhXUHo3dHJhMlR3TkFQcC8vZ0lnNHc2N3g4dU9QUC80R0FLOENRSHQ3KzNjYkdocSs0ZnYrZS9mMFo2dXRyZjJRYmR2K3NPZThzcTJ0N1RQaHVLZW41N0hwMDZjL0dJN3orZnk3TjJ6WWNQVisvTFVSVlJXdWFDSWlJdHFOQlFzVzJLNmJXQVRnN0hET2NSeGtzMmwrQUNhcWtIUXFqaFBtSG9sNFBCWjFGQm9sakRISVpGTEkrMWtBZ0FoU0FFN3gwc2szUjV0czdOcThlZk9LNGVNdFc3YjgxMjZPdVJhRFJhYkI4UTkyUFNZZWp3OFZkTExaN05uREg5dTRjZVBYTUt6SU5HakhwazJiWHRmTU81MU9MeHIyN3d0M3lYQTlCb3RNb2ZYcjExLysxMytpMTNpZTl6ZkR4NTJkblU5Nm5uZFcrSTl0Mi9uaGp5Y1NpV01Cc0tFampUbjhTcGFJaUdnMzFxOUhybEFJL2hVd05qRHd6WGsrNzhHeTJET0dxQkppTVJ1TjA0N0E1SW0xVVVlaFVVUkVFSSs3S0JieTZPallnWjZlWG9GcUl4VHZ1dkhHeTMveDBZOSs5dm1vTTQ0MWZYMTl6K3d5OVZkTnZYdDZlblp0Z0wxaDEyT0NJQmlxT01majhSbkRIK3ZzN0h4dzErTUJZUHYyN2I4ZlBuWmRkOHF3YTh6YzVkaGY3bnArYjIvdlgzYWRHeTZaVE00YVBtNW9hTGg1YjhlTGlKVklKSXI3MkVXUHFPcHdSUk1SRWRFdW1wcVd4b3JGeEFjQkdYcGpHNC9Ia0U0bm9veEZWTFZFTU5BQS9QaHBNSVlyQnVuQWlBaFNxUVJxYXdyaDJBamtPRWVzOTdlMnR2S0w5Y09zcjYrdmI1ZXA0R0NPR2M2eXJQVHdjVTlQejliZEhWY3FsYllQSHh0amhwcTlXWmFWRy81WWIyL3Y1dDFkWWg4NThudDdmSGVDSU5odDAzT2lhc1pDRXhFUjBldEpMTGFsVVZVL0hqWUFOMGJnKzFuZU1rZFVJWW1FaTJPT2JrQ2VEY0RwSU5sMjJCaDhvQjZoZ3FJWU9YTlNmWktOd2F0QUVBU2R3OGVXWmUzMmw0WHJ1cThyQkpWS3BmYnczMVcxZi9oanRtM3Zia2U0N0Q1eWRPOHo3QzVVbFc4ZWFNeGhoWitJaUdpWTJiTm5KK054NXhNQWpnam5NcGtVZThZUVZZaGxHZFNQODlFMGN4SU1pN2wwa01MRzREVkZINTJkWGVqdkx4bFZOQVhBZTIrNDRaLysvTEdQWGJIYkZUQTBPdlQwOUR5VFNDU09DOGZwZFByRXJxNnUzK3g2WERLWlBHSDRlUGhPZFAzOS9SdGpzZGprWWNjZTI5blorYnZoeDN1ZWQ5TGVjdlQxOWJWWmxqVjBDOTRUVHp6UjB0WFY5ZHNEKzlNUVZUK3VhQ0lpSWhxeTFITGQ4Zk5FNUIzaGFpYmJ0cEhOWnJpYWlhaENNcGtFbXVkTVJ5TGhSaDJGUmpuTHN1QjVhZmo1b2NiZ2FSRTVOVzRLYjhXK3Q2Mm5FV3o3OXUzL00zeGNXMXY3Q2Z6MTZpT3ZXQ3grZlBoRVIwZkhVQ1B5enM3T2g0Yy9ObmpzOEcrUjdISGp4bjFoYnpsMjdOanh1cjVPTlRVMUg5ekw0WHRkSFVWVXpWaG9JaUlpR25UTU1TOTdqbU0rRGNBREJ2ckc1SElwT0E0WEFCTlZRaXhtWTJyRE9EUk1ZZ053S2cvWGpjRXY1SVpXb1Fvd0dRWkxiMTF4NWRTSW85RWgyTHg1ODQycTJoT09YZGVkMnRUVTlOdWFtcHFQNS9QNWMycHJhejk2OU5GSC84WjEzYUgvenFWU2Flc3JyN3l5S2h4djNicjE3dUhYVENhVHh4NTExRkgzNS9QNWQvbStmLzcwNmROL2trNm45M3FyNWFaTm0xWVBIeGVMeFE5UG56NzlKOFZpOFNPZTUvMU5McGQ3VzExZDNUOU9uVHIxK3pObnp2ekZvZi9KaVVZbnZuTW1JaUlDME56YzdOaDIrbThBdkRHY2k4VWNaREpwY0RFVFVXWGtzaW1jTU9kSUdNUHZQcWs4UkFUcFZCSTFSUi9yMmw0QkFBZlF1U1hvaFFEK09lSjRkSkM2dTd1ZmIydHJ1M1RpeEluTHd6blhkWStjT0hIaXRYczRKWGpoaFJjK0NHQkxPTEYxNjlidmpCczM3ck9KUkdKMk9KZEtwZVpQbVRKbGZqZ3VsVXJiOTlUL0NRQzZ1cnIrNzlWWFg3MmxVQ2k4UDV6TFpES0xNcG5Nb2wyUDdlbnBlV3IvLzRSRTFZV3Y2a1JFUkFDNnV6TUZZL0JGQUJZdzhHRWxuL2RnV1h5cEpLcUVaTkxGN0dPbUlwOVA3L3Rnb2dNdzBCamNHMm9NRGtoUklFdHV1dkVyQzZMTVJZZG0wNlpOMTY1YnQrNmk0U3ViZHFkVUtyVS8rK3l6NTIvYnR1Mzd1enpVdjNidDJxVjlmWDB2Nys0OFZlMTc0WVVYM3J1dkhDKzg4TUxIdG16WnNtWmZ4NVZLcFozN09vYW9XdkhkTXhFUmpYbU5qVXZjZERyKzk0QU1MYmxQSnVOSXBSSlJ4aUtxV3BabFVEKytnRmt6SjdIL0daWGRVR1B3R2grV05mRGRBVVJtR2tzdnZPR0d5dzk0ZTNvYU9UWnQyblR0RTA4OE1XUGp4bzFYZG5WMS9URUlnaDBBZ2xLcDFON1oyZmwvNjlldi8rYy8vZWxQMDl2YjI3K3p1L043ZW5xZWZ1U1JSMlp2MnJUcG10N2UzdWRVdGJkVUttMXRiMisvNTZtbm5qcDUyN1p0LzdrZk1icWZmLzc1QzU1OTl0bkZXN1pzV2RQYjIvdWlxdmFvYWs5Zlg5LzZqbzZPLzFtM2J0MG5ubnp5eVFWbC9jTVRqU0o4WlNjaW9ySE96SjI3Nk5oWXpMNFhrUEVBWUl4QmZYMFI4VGliRXhOVlFpNmJ3aGx2UEI2TjArcWpqa0pWU2xYUjNkMkQ5ZXMzWU9PbUxRQ2dVSDBHcXBkLzRPOCtjeXNBalRZaEVWSDE0b29tSWlJYTA1cWFtcEtPWTM5Q0ZlUENPYzlMd1hWamV6dU5pQTVTekxIUk1Ma09EWlByb281Q1ZVeEU0TG91Zkgrb01iZ29wRUdNZWZ1cVZaZFBpemdlRVZGVlk2R0ppSWpHc0tWV09qM3hWQkZaSm9QMzd6aU9qV3cyemR0NWlDb2ttMHVoWmU1UnNHMHI2aWhVNVl3UnBOTkoxTlFVSUNJUWdSTkFUelNCZGVHS0ZSOTJvczVIUkZTdFdHZ2lJcUl4cTZtcEl5c2lud1dRQUFhK0FjL2wwbkFjYnNwS1ZBbUpoSXRaUnpmQTkvZTRxUk5SV2RtMmpWdzJBeTh6MEJoY0lFVW96bkpreHZ4OW5FcEVSQWVKaFNZaUlocVRtcHViblV3R2J4ZkIwSWVOV014QkpwT0tNaFpSMVRKR1VGZVR4ZXlteVZGSG9URkVSSkJNSmxCVDQ4TVlBd0NpZ3FNRExiMS85ZXBQcytKSlJGUUJMRFFSRWRHWTFOZVhxUlBCWjBVR1hndEZCTDd2aFI5RWlLak0wcWs0NWh6ZmlFU0NUZmJwOEJJWnVJV3VXQnpZY0U0Z0NRT2RqMUx4N1JGSEl5S3FTbnczVFVSRVk1R2tVb2xQQU5JUVRxUlNDU1NUOGNnQ0VWV3ptR05qeXBUeG1Ob3dqdjNQNkxBVEVjVGpMZ3ArTHR4TlZDRFNBTVg1cTIvNDk2TWlqa2RFVkhWWWFDSWlvakZuL3Z6RlRTSjZZZGdBM0xJTTh2a01Qd0FUVlVnMm04S2NZNmV5L3hsRlJrU1FTaVZRVS9URDMvV09DSTRYV3k2NDY2NVdiak5LUkZSR0xEUVJFZEdZMHR6YzdLaWFUd05TQXdBaWdPZWxFSXR4QXlLaVNrakVZNWh4NUFUVTFlYWpqa0pqbkczYnlPVmVhd3dPU0kzQ25OWGVubUpqY0NLaU1tS2hpWWlJeHBSWXJPWlVFVmtXam0zYlJqYkwxVXhFbFNBaThBc1pOQi9meUo4eGlweUlJSkZJb0ZpVGgyVVpBRENDWUpZRnZJK053WW1JeW9lRkppSWlHak1hRzVlNEluSUZnSUVtSFNMSTV6T3diU3ZpWkVUVktaMks0NFE1MDlrQW5FWU15ekx3TW1rVUN1RUtPMGxDOFFiMDFTemI2NGxFUkxUZldHZ2lJcUl4bzFnTTNnTmdiamgyM1JneW1WU0VpWWlxbDJOYm1EU3hCdE9tam84NkN0SHJ1RzRNL211TndRRmdFa1RQKy9yWHZ6UTl5bHhFUk5XQ2hTWWlJaG9UV2xwT3J4T1J6NGRqRVlIdmU3eWRoNmhDdkd3S2M0NXZSTXhoL3pNYWVWTEpnY2JnZzJ3SWpvOFo5OTByVm55WS84TVNFUjBpRnBxSWlHZ3NFTXVLWFFwZ2NqaVJ5U1I1T3c5UmhjVGpEbzZhWG8vNmNmNitEeVk2ekVRRWpqUFFHRHlielF4TVFXcFVjYmFsMDA2Tk9oOFIwV2pIUWhNUkVWVzlscGJGY3dDOFh3YVhMMW1XUVM3SEJ1QkVsU0FpS1BnZWpwODlEY2J3clNhTlRBT053ZU1vRnZKaG56NGpJak9ObVBlc1duVVZLNlJFUkllQXIvNUVSRlRWbXBxYVlwWmxmUmJBMEFjSHowdkRjZXdJVXhGVnIyVFN4ZXhqcHNEejJQK01SamJMc3VCNWFmaCtMcHhLUWZRTjB0LzN0aWh6RVJHTmRpdzBFUkZSVmN0a0pwME82SnZEOGNEdEVtbXVaaUtxQU1zeUdGK1hSOU9NU1ZGSElkb3ZyaHREd2MvQmRXT0RNOUlneGl5OTZkb3ZUWWt5RnhIUmFNYjluSW1JcUdvMU5pNXhVeWw4VjBUR2hYTTFOYS9iYVlpSXlpaVhUV0hCS2JPUno3T1lTNk9EaU1DeUJqNFNkWFRzQUFDalFNNXlIRDIrZWY0dkhuamdnU0RTZ0VSRW94QlhOQkVSVWRXcXFjRkhBWjBaanVOeEYrbDBNc3BJUkZYTGpUbG9uRFllUjlRWFdHU2lVY1cyTGVTeVh0Z1lIQUw0UVJBc25sU2ZXaEJ0TWlLaTBZbUZKaUlpcWtyTnpZc21pZWdsWVFOd0VhQlF5UElETUZFRmlBRDVmQnJIelo0V05sWW1HalVHR29PN3Iyc01EcEVaRUZ4dzNYV1hGYUxPUjBRMDJyRFFSRVJFMVVoaU1lZFNWVXdJSnpLWkZPTHgyTjdPSWFLRGxJaTdhSm81Q1FVL0UzVVVvb05pakVFbWt4cHFEQzVBU2pVNEpSNnozekl3SkNLaS9jVkNFeEVSVlozNTg4ODZTUVFYaHF1WkxNdENQdTl4TlJOUkJSaGpVRmVYdyt4WlUva3pScU9XaUNBZWQxSHdoL3I0aWNBMFdNRDUzMWg1MmZTbzh4RVJqU1pjMjB4RVJGV2xzWEdKbTB6S0RTSm9DdWQ4MzBNcWxZZ3lGbEhWeXFRVE9QWGtXYWl0emUzN1lLSVI3TFhHNElyMm9jYmdrZzNVbE9iTVBmbUJCeDU0UUNPT1NFUTBLbkJGRXhFUlZaVmlVZjlHQkl2RGNTeG13L1BTVVVZaXFscU9ZNkZoY2kwYUp0ZEZIWVdvTEd6YlFqYWJRZFliYWd4ZUVNR1pSeHlST2pYaWFFUkVvd1lMVFVSRVZEVm16MTZjTWtZdXg3QVZ1NzZmaFdYeDVZNm9FbkxaRk9ZZVA1MC9ZMVExQmhxREoxQlQ0OE8yTEFBUVFHWllBZDUzK3cyWDU2UE9SMFEwR3ZCZEFSRVJWWTEwMnZwSFZSM3FwWkZJeEhuTEhGR0ZKQkl4ekp3eENUVTFPZlptb3FwaWpDQ2RTY0V2RE4wT21nVDBEZDBpNTRHTndZbUk5b21GSmlJaXFnb3RMV2RNQi9Udnd3YmdJb0pDZ1EzQWlTckJHRUZOTVl2WlRRMHdoajlqVkYxRUJIRTNob0tmUXlJZUJ3Q0J5Q1FZNjl6VnE2ODVNdXA4UkVRakhRdE5SRVJVRFN6THNpOVZ4Ymh3d3ZOU2NOMVlsSm1JcWxZeTZXTDJyQ2xJcDdsaWtLcVRpQ0NWU3FCWWs4Zmc5eFVPUkp1bHIvZmRyYTJ0ZHNUeGlJaEdOQmFhaUlobzFKcy9mL0hKcW5oWHVKckp0aTNrY2htdVppS3FBTnN5T0tLK2dKbEhUZVRQR0ZVMTI3YVJ5M3J3aGhxRFN4R0NzeWVNUzV3V2NUUWlvaEdOaFNZaUloclZHaG9XeEZXdGZ4VkJNcHpMNVRKd0hIN2hURlFKR1MrSkU1cVBoRzFiK3o2WWFCUVRFU1NUY2RUVytHSERleEdSbVJiay9TdXV1Q0liZFQ0aW9wR0toU1lpSWhyVnhvMUx2QjNBS2VIWWRSMTRYaXJDUkVUVnkzVWRUSjlXai9weGhhaWpFQjBXSW9KVU9vVkNZV0RET1FYaWFuQ1M3VnZMSW81R1JEUmljYjB6RVJHTldzM05pN0t1YXo4TXlMUndidno0SW5lYU8wQTFBa3phejYrZS9sd0MraW9iaDBZb0VVRmRYUjV2UHJzRkJUOFRkUnlpdzBaVjBkNitIYzg5MzRidTdoNEE2RlBWbjhMV2YvemdCei96Vk5UNWlJaEdHdDVYUUVSRW81YnJPcDlXMWFsaG01aFVLb0ZrTWg1dHFGSG1LQU44d2dGUysvblYwOFVCc0VVcm00bEdwbVFpaHRsTkRmRHo2YWlqRUIxMnlXUUN0VFVGckd0N0dhcHFROUFzSlhQaDh1WEwvK1dpaXk3cWlUb2ZFZEZJd2x2bmlJaG9WSm8vZi9Fc0FIOGJOZ0EzeHNEM1BUWW4zazhDNEd3YitFeHMvNHRNTkhaWmxzRzRPaDlIejJBRGNCcDdSQVNPWXlPYnpjRHowZ05Ua0NLQXhlbDR6eW43T0oySWFNeGhvWW1JaUVhZDV1Wm1Kd2pNWndEVWhIT2VsMElzNWtTWWF2U1liSURQeDREemJZRHRuR2wvcEpKeHpEbHVHaElKTitvb1JKRVFFU1FTY2RRVS9iQVJ2Z0NZcVlyM3JsakJ4dUJFUk1PeDBFUkVSS05PTEZaenFqR3lOQnpidG9WY0xzT1ZGdnR3aEFBZmRvQi9pUUhUK1E2QTlwUGpXSmc4cVJaVHA0eUxPZ3BScEN6TElKTkp3ZmR6NFZSU29DZmJ3c2JnUkVURDhXMG1FUkdOS2cwTkMrSWljZ1dBb2FVVnZ1OXhxL1U5c0FBMFc4QWxNZURMTG5DeXhaMUE2TUJrczJtY09QZElHTU8zalVTdUcwT2hrRWM4UHZnU0pESlpvTXRXci83M282Sk5Sa1EwY3ZBZEF4RVJqU3IxOVluM0FKZ2JqbDAzaG5RNkZXR2lrU2NwQThXbHYzV0E1UzV3a1FNY2ExaGdvZ09YaU1kdzlGRVRVU3g0VVVjaEdoRkVCS25CeHVDRHEyZ3RBTWRxSHk1Y3ZudzU3eTBsSWdKM25TTWlvbEdrcGVYME9sWDkzUEJiNUFxRkxJd1oyeVdVS1FhWUpNQWtBeHdwd0VRV2xhZ01qQkhVRkxNNFpsWURWek1SRFdQYkZySzVETm83dHFPOWZUc0FLWWpnakVTczYzNEFQNGs2SHhGUjFQaXVnWWlJUmdzUmlWMEtZSEk0a2NrazJad1lRR3NNK0lBRExMSUdpazBzTWxFNXBKSXVaaDh6QlpsMEl1b29SQ09LaUNBUkR4dUQyOERBWjZxamplQTkxMTEzV1NIaWVFUkVrV09oaVlpSVJvV1dsc1Z6ak1FSEpMeFh3VExJNXowMkFDZXFBTnUyY0VSOUVUT09uTUNmTWFMZHNDeURqSmRDb1RDdzRaeUlKQ0htRFhITE9TL2lhRVJFa1dPaGlZaUlScnltcHFhWVpWbWZCWkFQNTdMWk5CeUhkNEFUVlVJNkZjZmNPZFA1TTBhMEYyNHNCdC9QRFRVR0YyQ1NHSngzeTlldm5CNXhOQ0tpU0xIUVJFUkVJMTQ2UFhHUnFyNDVIRHVPald3MnpaVVdSQlVRaTlsb25GcVBJK3FMVVVjaEd0RUdHb01uVVZzemRMZWNCY0Z4Z1pqM3RiYTJza3BMUkdNV0MwMUVSRFNpTlRVdGpSbURyNGlJRTg3NXZnZkxzcUtNUlZTVlJBQS9uOEdjNDZlQmRWeWlmYk50QzdsY0JybHNCZ0FnZ0c5RXoyd1luM3hqeE5HSWlDTERRaE1SRVkxb25yZmpZd0JtaHVONDNFVTZuWXd3RVZIMVNpUmN6RHA2TXZ4OGhpc0dpZmFEaUNBZWo2TTRyREc0QWpOS2tIZmZ2UHl5bXFqekVSRkZnWVVtSWlJYXNacWJGMDBTMFV2Q0J1QWlRS0dRNVFkZ29ncXdMSU54dFhrY1BXTWlmOGFJRG9BeGduUW1CZC9QaGxOSmdjNlh1UFBXMWxaKzNpS2lzWWYzRGhNUjBVZ2xydXQ4U2xVbmhKOTUwK2tVNHZGWXRLbEdvTS8zdlBidkJvQVJ3QUVRQitBTE1OMEE4eTJBTnh2UzNxU1NMbzQ5WmdxU3lYalVVWWhHRlJGQjNJMmg0T2ZRMGJFRDNkMDlvaUtURlhyZWxQckxmZzU4N3Vtb014SVJIVTZzc0JNUjBZZzBmLzVaSndGNFg3aWF5YklzK0w3SGxSYTcwYWF2L2ZPaUFzOEh3RjhDNEpFQStIa0pXTlVIM05RWGRVb2F5Unpid3FTSnRaamVlQVIveG9nT2dvZ2duVTZpcm5hZ01iZ0F0aWhPS01IK1c5VldmdVlxT2RMSkFBQWdBRWxFUVZRaW9qR0Z2L1NJaUdqRWFXeGM0cXJLRndCa3dybGNMczJ0MWcvQmswSFVDV2dreTNoSm5OQThIWmJGdDRaRUI4dTJiV1N6R1dRSEc0TkRKS2NxcDk5OGc3c28ybVJFUkljWDMwMFFFZEdJVTFzYnZFa0VaNFRqV015QjU2V2pqRFRxZFduVUNXaWtpcnNPWmt5ZmdOcWFmTlJSaUVhOWVDS09taG9mdG0wQmdJam9VWERzZDE5MzNXV0ZxTE1SRVIwdUxEUVJFZEdJMHR6Y25BVE1aUmpXUjlEM1BhNjBPRVQ5VVFlZ0VVbEVVQ2g0T0hiMkZCakRXK2FJRHBVUlFTYWRRc0hQRGM1SUFxb254eDNuUEFEOElTT2lNWUh2Mm9tSWFFUngzZHFMVlhWNk9FNGs0a2lsRWxGR3FncThjNDUySjVsME1YdldGR1M5Vk5SUmlLcUNpTUIxWS9EOUhKS0pPREJRWEpwa29PZmRlT09YbXlLT1IwUjBXTERRUkVSRUkwWkx5eG5UQWZ4OTJBQjhZTFZGbHMySnk0QjN6dEd1TE11Z2Zud0JSeDA1Z1Q5alJHVWtJa2lsa2lnV2ZZZ0lSTVJXa2VOaXhublhYWGUxY3V0VUlxcDZMRFFSRWRGSVlWbVc5V2xWSFJkT2VGNEtydXRFbWFscXNOQkV1MHFuRTVoejdGUWs0dnpjUzFSdXRtMGhtOHNNOVJjVW9DQWlpOXUzSkU2TE9Cb1JVY1d4MEVSRVJDUEMvUG1MVDFhVkM4TFZUTFp0SVpmTGNLVUZVUVhFSEJ0VEp0ZWhZZks0ZlI5TVJBZE1SSkJNeEZGYld3aDdEQXFnUnhzajcxK3g0b3BzMVBtSWlDcUpoU1lpSW9wY1E4T0N1S3IxcnlKSWhuTzVYQWFPWSsvdE5DSTZPT3A1eWRJSnpVY3FHNEFUVlk2SUlKMUtvcWJvaHpNdUZDY1ptQXZBeHVCRVZNVllhQ0lpb3NqVjFjWFBBL1RVY095NkRqdzJKeWFxQ0JGc3pXYVQzL1A5VEZ2VVdZaXFXZGdZUEovUElUSFlHRnhFSmxpQ3Q2MWNlY1hSVWVjaklxb1VGcHFJaUNoU3pjMkxzcFlsclRMc0hqbmZ6OElZdmtRUmxadXE5Z2FCL3RGTHBMNW9qRmtPdHU4aXFxaUJ4dUFKMUF3MkJnZmdBRGpPQlBLdTVjdVh1eEhISXlLcUNMNkxKeUtpU0xtdWRhbXFUZzNIcVZRQ3lXUTh5a2hFVlVsVlZRU3ZxT3FxaXovem1TZUMzcjcvaE9LQnFITVJWYnV3NTJBMm14bWNrYUlSYzFZNjNyc2d5bHhFUkpYQzVoZEVSQlNaK2ZNWHp3TE1oMFVHZWxVWUkvQjlqdzNBaVNwQVJMcUNRSC9WM201K0FBQWJPOXkyOFlYK3I2bklzVkQ0K3pxZnFwZXFvcjE5TzdhMWI4Zk96aTcwOWZVakNBTFlsZzNIc1pGT0orRjVhV1FIZDFDakF5TWlTQ1RpcUNuNjJMR2pFLzM5L1FMQkRLaStkOVdxcTM3M29ROWRzaVhxakVSRTVjUkNFeEVSUmFLNXVka0J6R2NBMUlSem5wZEdMT1pFbUlxb09nMnNacEtYVklQcmYvakQxWjBBc0hEaHd1N0hmbnZ2LzVtWXN3WkdQZ29JVjdxUEVUMDl2Zmp6bzAvamtVZWZ4dHJuMnZEUytnM283ZTNiNTNteG1JTnhkVVZNYVRnQzB4c2JjT3d4UjhIM3VZSGEvakRHSUpOSm9Wakk0WlVObXdFZ0lZSjVFZ1RMQUh3OTRuaEVSR1hGUWhNUkVVWENkV3RQQWZTOGNEeHdhMEdhcTVtSUtrQkVPa3FsNEw3YmIxLzl2OFBuSDN0KzU2YlpNM08zQXVaMFZUMEszQW1ycW0zWThDcnV1ZmQrL09hM2YwUjNkKzhCbjkvYjI0Y1gxNzJNRjllOWpKOC8rQkFBb0hIYUpDdzQ5VVNjY25JemJOc3FkK1NxRW9zNXlQdFpiR3ZmanU3dUhpZ3dVUkNjdTNyMXY5Ly93UTkrNXFtbzh4RVJsUXZmVEJBUjBXSFgwTEFnWGwrZmVCREEzSEN1dGpZUGo3ZGxWTlEzeXRENjZ1SWVZQXZiUjQ4cXFsb0M1UGVsVXY4Nzdyamo1clc3UHY3WVkvZW5UYWwwQWFEWEFoS0xJaU5WVmw5ZlArNzY3by93NDUvOEVxVlNVSkhuOFAwc3pqOXZDZDR3ZjA1RnJsOHQrdnI3c1hIanExaTM3bVdvS3FENnFrSnYzdG1UK01KRkYxM1VFM1UrSXFKeTRCSnBJaUk2N01hTlM3d0h3NHBNcmh0REpwT0tNQkZSZFZKVkJXUVRFSHpyamp0dWZtNTN4elExTGR3UldQb2pCWDV5dVBOUjVXM2Qxb0V2ZnVrNi9QZVBmbEd4SWhNQWJOblNqaHRYZmh0ZnZlWVdkSFoyVmV4NVJqdmJzcERMRG1zTUxwSUh6S0pVdlBPTjBTWWpJaW9mRnBxSWlPaXdhbWs1dlU0RW54cytWeWhrZWNzY1VRV0lTQytnZndKNnZnMWd6MnZSSHR2NkNrckIxeFI0OWZDbG8wcmIxcjRkLy9ybEcvRENpK3NQMjNQKzRZOVA0SXRmdWg1YnQzVWN0dWNjVFVRRThYZ2N4VUlldG0wRGdCSFJvMFN0QzI1ZWZsbk52czRuSWhvTldHZ2lJcUxEeXBqWXB3Q2RISTdUNlNRU0NUZktTRVJWU1FlOHJJcWJicnZ0dG8xN083WnAyYkplcTlUN0I0WGVCS0J5eTE3b3NDbVZTdmlQYTI3QnhrMkhmME96OVM5dnhPVlgzb1R1YnQ0SnRqdkdDREtaRkFxRnNKRzZKQlI2c3NaamI0ODBHQkZSbWJEUVJFUkVoMDFMeStKbUVYeFFCcGN2V1phQjczdGN6VVJVR1oycStvc25ucEI3OXVmZ05mLzE4QmFEM2pzQVBGemhYSFFZL09DSFA4UGE1OW9pZS82WDFtL0FMZC84Zm1UUFA1S0pDRnczaGtJaGowUWlQamdsa3hWNi9vb1ZYNTBSZFQ0aW9rUEZRaE1SRVIwV1RVMUxZOGFZendISWgzT2VsNGJqY0FOVW9uSlRWUlhCdWlEQThvY2ZYcm52ZmVzQnRMYTJCcjFxcjFYVjZ3RGRXZW1NVkRtZG5WMjQ5MGMvanpvR2Z2bS92OGN6ejc0WWRZd1JTVVNRVENaUVUrT0h1ek1aSXpqR2huNmd0YldWVGZtSmFGUmpvWW1JaUE2TGRIcjdJZ0RuaEdQSHNaSE5wcm1haWFnaVpGc1E0QWQzM0xIcWdGWW5IWHZzbVRzZDJEOVQxUjlpYnoyZGFFUjcrQStQbzd1Nzk2RFBuM1A4MFZqMjlyT3c1TXhUa0U0bER5bkxqLzdubDRkMGZqVWJhZ3llRzJ3TXJzaUw0UFFKRTVKc0RFNUVveG9MVFVSRVZIR05qWTJ1WmVGS0VYSENPZC8zWU50V2xMR0lxcElxK2tYMHFTQUlianlZOC8vdzFLYVhSVXJMRmJyWHZrNDBjajM5bCtjUCt0ejVKeDJIVDM3aWZYakxPVy9FdTk5NUR2N2hZKzg2cEN4LytOUGpGZDN0YmpRVEVjUVRjUlNML2xCamNFQm5TSUIzMzNqalYycWp6a2RFZExCWWFDSWlvb3FycVpuK1VVQ2F3bkU4N2lLZFByUnZ5WW5vcnczY01xY2JnMEJ1dmVPTzFTOGN6RFdXTFZ0VzZtc3ZQYWtsK1JwVVMrWE9TSlczL3VWTkIzM3VqS09tdm00OHZYSHlIbzdjUDkzZHZYaGx3OEhucVhhV01mQXlhUlFMdWNFWlNZcmlaRWVDODFwYlcvbFpqWWhHSmY3eUlpS2lpbXB1WGpRSndDZkRzUWhRS0dSNXl4eFJCWWlnSndqMDRaNmUwdDJIY3AxajN2QTMyMHFsMHZkVjVIL0xsWTBPbnkxYnRoMzB1WmwwNm5YanJqTHNITGRsYThjaFg2T2F4V0lPZkQrSDVFQmpjRUJrZ29pY1cxOGZueGx0TWlLaWc4TkNFeEVSVlpMRVlzNmxnQjRSVHFUVEtjVGo3SE5LVkc2cXFxcXlIZ2hXM1gzMzZrUGEwMTVFTkYrWGVjR0lYcWRRVmdsR21SMDd1dzc2WEdPOS91UEI0MDg4YzZoeEVBUzhkVzV2UkFTcDFFQmo4RUcyQUhOTVlONm5xdnhXaG9oR0hSYWFpSWlvWXViUFArc2tBTytWd2VWTGxtWEI5ek5jelVSVUViSVQwQWUrOWEyYjd5M0gxU1pPbk45Vk12WXZKSkJ2QTJDbFlCVHA2VG40UnVDN2V1RG52enZrYSt5NlNvcittbVZaeUdZenlPZThnUW1SbklpY2NjdXFyeTZNTmhrUjBZRmpvWW1JaUNxaXNYR0pxeXBmRUlFWHp1VnlhVGlPczdmVGlPamdCSUMrb0ZwYURxQnNmWlVlZTJ6VHBwS05WUXBkVzY1clV1V1Zhd1hSVTA4L2o4ZktzS0twV015WElVMTFFeEVrWHQ4WVhBUTRFb0dlZjkxMWx4V2l6a2RFZENCWWFDSWlvb29vRklJM2llQ01jQnlMT2ZDOGRKU1JpS3FZYmxPVjczM3JXemYvdVp4WFhiWnNXY25kMGZ1VUNwYURxNXBHRFZVdHl6VnUvL1lQRC9rNjQ4ZlZ3TXR3UmRQK0VCR2swOG5YR29NTDRncWNsckRzY3hUZ1VtQWlHalZZYUNJaW9yS2JOMjlld3JMTVpRRHNjTTczUFZnV1gzYUlLcUFQd0JQR1lCV0FRNjh3N0dMNlNXZDNPTnB6cjBMdUwvZTFhZVQ2MlFQL2gyZlhyanZrNjh5ZWRXUVowb3dOSWdMWGpTR2Z6NGFOd1VWRXBzTENXMjYrNGQvNUYwbEVvNGE5NzBPSWlJZ09qRWp1RWxXZEh2WmlTaVRpU0tlVEVhY2lxajZxcWlLeVVWVnZ1ZTIybTE2czFQUDBXVlBhVUhybFA2QjZ2SWo0K3o2RG9yVDAzRE1QK3R3ajZtdXgrZFd0V0hQWGY1Y2x5NExUVGl6TGRjYUtjRlZUVGEyUGRldGVSaENvSXlyelM1YStjL255ZjdqOG9vdXVQZlJ0QUltSUtveUZKaUlpS3F1V2xqT21xK0xqWVFOd0VVR2hrSTA2RmdHNHNEdnFCRlJ1SXRLdHFyL2J2cjMvdTVWOG5xYW1wdDQvL2VuSEQ4ZkVmRU9BaXhTd0t2bDhkR2plK3ViVEQvcmNJQWp3cGN1L2pxNnVRLytGY1dUalpFeWFPUDZRcnpQV1dKYUZySmRCaDdjRFc3ZDFBSUlhbzJaeE9qSHBGd0IrRm5VK0lxSjk0VDBNUkVSVVJrc3R5N0krRFdoZE9PTjVLYmd1RzRBVGxadXFxaXJXQndGVy91ZC8zcnF0MHMvMzFGUHRyNnFhYndXcVQxVDZ1U2c2ZDMvdngzajZMOCtYNVZybkwxMVNsdXVNTmNNYmcxdVdOVEFGSEtjYXZHUEZpaXY0elEwUmpYZ3NOQkVSVWRtY2ZITEhmRlY1WjdpYXliWXQ1SElaaExmUUVWRTV5VTZSNFA3YmI3L3B4NGZqMlpZdFcxWlMyend0RWx3cklsd2ZWNFgrK09jbjhjTjdIeWpMdGVZY2Z6Um1IRFcxTE5jYWk0d3h5R1JTOFAzQnVwSWdEalduT1dxZEcyMHlJcUo5WTZHSmlJaktZdDY4ZVlrZ01GOFN3ZEQyUXJsY0JvN0R1N1NKS2lBUTBlZjYrdVFhSE1iZDRKcWFGdTdvRjl3WHFONTN1SjZURG85Tm03Zml4aFhmTHN1T2RjbEVITzkvejl2S2tHcHNpOFVjRlB6Y1VHTndRS2NxOU55VjExM1JGSFUySXFLOVlhR0ppSWpLSWdpeWJ3ZjAxSERzdWc0OGoxdGFFMVdDS3JZR2dkNjlaczFOaC8wMnRsbXpZaStMNkhKQU5oM3U1NmJLNk92cnh6WFhmaE03ZG5hVzVYb2ZmTi9iWDF1SlF3Y3RiQXp1RjNJUUVZaUlMUVluV0k2Y2Q4c3RyZkdvOHhFUjdRa0xUVVJFZE1pYW14ZGxMVXRhWmRnOWNyNmZoVEY4bVNHcWdENVZQTmJUMC9zTkhNYlZUQ0dSaGYzb2xFZFUrMWNDT1BUbEx4UzUxZC80THA1LzRhV3lYT3YwaFNmaHBKWmp5M0l0QW16YlJpNmJnZWVsQjJla1JzUXMxdjdVL0VpREVSSHRCVDhCRUJIUklYTWMrMU9xT3RTTUk1VktJSm5rbDYxRTVUYllBSHdqSUxmZWZmYzNYNHdxeDUzMy9YSXJnRzhEOHR1b01sQjUvT1NudjhhRHYzeTRMTmRxbkRZSjczM1hXOHB5TFJvZ0lraWxraWdXY3JCdEN3QU1GTWNqMEhkZWRWV3JIM1UrSXFMZFlhR0ppSWdPeWR5NWkyY1pJMzhYcm1ZeVJ1RDdIaHVBRTFXRWRBUDZtNDZPbDc4VFpZclcxdFlnVjlPN05naEsxd0hZSG1VV09uaFBQZjA4YnJ2am5ySmNLNS9QNGgvLzRiMWhNWVRLeUJnRHo4dkF6K2NHSmdRSkZWbVF6U1RZQ0l1SVJpUVdtb2lJNktBMU56YzdzWmo1RElCaU9PZDVhY1JpVG9TcGlLcVREblJwZmprSWdodnZ1ZWVleUlzNzlmWG5kTnF3N2hmQkQ4QmI2RWFkclZ2YjhiWHJ2b2xTcVhUSTE0ckZIRnh5MFlYSTU3d3lKS1BkY2QwWThyNkhlTndGQUFnd1JRSjV5NHByTDVzUmNUUWlvci9DUWhNUkVSMjBXS3ptVkFEbmhXUGJ0cERMcGJtYWlhZ0NSTEFEMEovZWZ2dnErNlBPRWpyeTJGZGYwWDY1VVlGWG9zNUMrNit2cng5WFgvdE50SGZzT09ScmlRZysrdUYzWU9xVUNXVklSbnVUVHFWUUxPYkQxMWlqd0ltT2F5KzdxN1UxRm5VMklxTGhXR2dpSXFLRDB0Q3dJQzRpbHdNeTFJeko5ejFZRm0rYklLcUFRRlhXOXZicTFZaWdBZmllaUN3cmRjTThibFN2RnVEUWw4YlFZYkg2MXUvaTJiWHJ5bkt0ZHl3N0d5Zk9QYVlzMTZJOUV4RTRqbzFjMWtOMm9ERzRpRWdOZ0NVN3h5Vk9pemdlRWRIcnNOQkVSRVFIcGI0KzhWNEFKNFRqZUR5R2REckYxVXhFRmFHdml1RGJkOTY1NnFtb2srenErT01YYmd1QzJIK3E0bGRSWjZGOXUrL0hEK0xCWDVXbitmY1pwOC9EbTVhd3huRzRpQWlTeVFUOFFoNk9Zd09BQWVRWUdMUDA1cHN2cTRrNkh4RlJpSVVtSWlJNllDMHRwOWNCK056d09kL1B3aGdXbVlqS1RWVjdWZkhvamgwN3Y0VVJ0SnBwdUcxZEc5cUNVdWxhQWJaRm5ZWDI3TkhIL29JNzdyeTNMTmRxbnRPRUM5LzkxckpjaS9hZlpSbDRYZ3E1MS9waHBRTGd0S0RmUGdjQVg0U0phRVJnb1ltSWlBNllNYzRuVlhWU09FNm5rMGdrM0NnakVWV2x3UWJnRzROQXZ2Rzk3OTNlRm5XZVBaay9mMW1YQlBvckJlNENHNE9QU0JzMnZvcHJiN2dkUVhEb3Rjb2pHeWZqNDM5M0FWZXdSaVR1dXZEOTNGQmpjS2cyR3BXMzN2TDFLeHVqVFVaRU5JQ0ZKaUlpT2lBdExZdWJSZVJERW5Zak5RYSs3L0VEQjFGbDlBSHk2OTdlMUYxUkI5bVhSOWQyYkpUKzRDWUFUMGVkaFY2dnU3c0gvM0hOcmRpeHMvT1FyM1ZFZlIwK2RmRUh1THRvaEVRRW1YUUtOVVVmSW9DSUdBam1RZVE5SzFhczRIOFlJb29jQzAxRVJMVGZHaHVYdU1hWXp3SEloM1BaYkRyc0ZVRkVaVFN3bWttMmxFcHkzZDEzWDkwVmRaNTlXYlpzV1dsYmIvL1RBZlE2VmZSSG5ZY0dxQ3F1Ly9vYXZMUit3eUZmcStEbjhFK2YraEJTcVVRWmt0R2hzRzBMMld3R1dTOFRUdmtxZW9iZDM3NHd5bHhFUkFBTFRVUkVkQUJxYTRORmdMd3BIRHVPald3MnpkVk1SQlVoM2FyQi85eHh4NG9IbzA2eXYwNDY2ZXlPZmczdU5VWi9GblVXR25EWGQzK0UzLy94OFVPK1RpYVR3ajlkK2lINGZyWU1xZWhRRFRRR2o4TXY1SVlhZ3l2TUxOaDQrODNMMlJpY2lLTEZRaE1SRWUyWHhzWWxycXE1WEFTeGNNNzNQZGkyRldVc29tb1ZBUHBTWDU5K0JhT3M1NUZ0dDc5VTZndXVBYkExNml4ajNmLys1bys0NTcvdVArVHJ4T014ZlBxU0Q2QitmRzBaVWxHNUdHUGdaZExJRHpZR0YyaEtnTk9DdUgyT3F2SWJJQ0tLRE85MUlDS2kvVklzNnNkRTVKaHduRWk0U0tlVFVVWWlxa3FxcXFyWUR1ZzM3N3h6OVdOUjV6bFFUVTNMZW4vLysvOStLS0ZtdFloY3JBQ3IwUkZZKzl3NnJGeGRudFplcDczaEJHeloyb0V0V3cvOGY4ZkdxUk9INzVCR1pTUWlpTWNIR29QdjJOR0p6cTV1Z1VpamFIRHVxbFZYL2hyQUUxRm5KS0t4aVpWdUlpTGFwK2JtUlpOaU1lZFhJcGdBQUNKQWZYMHRkNW9qcW9DQi9rYjY4TTZkbmVlTjVKM205a1pWemVOLytuL0hXcGJjcklyam9zNHoxbXpkMW9FdnRDN0gxbTBkVVVmQnhSZGRpTGx6bXFLT1VkWDYrdnJ4eW9iTmVPbWxWekN3VVNVMnF3WTM5dVBaTDMza0l5djdvczVIUkdNUGI1MGpJcUo5a1ZqTXVSVFFJOEtKVENhRmVEeTJ0M09JNkNDb3FvcGdheEJnNVdndE1nR0FpQVJ3N0wrbzZnMENHZkdOekt2TjFjdS9NU0tLVEhSNDJMYUZYRFlOejB1SFV3VVJPVU5LVTA2TE1oY1JqVjBzTkJFUjBWNjF0Q3hwQWZCZUdlejRiVmtXY2ptUERjQ0pLcU12Q1BTaGwxN3F1eVBxSUllcXFXbmhqdjd1NEVjcSt0OVJaeGxybmwyN0x1b0lkQmlKQ0ZLcEpJcUZmTmczVWFCeXJHWGI3MWl4NHF2RnFQTVIwZGpEUWhNUkVlMVJROE9DdURINFp4RU1OZGpJNWRLSXhkamlqNmpjQm5zemJSYkJ2ei93d0szZFVlY3BoMWtudEs4M0piMEdpczFSWnlHcVppS0NUQ1lGUDU4Ym5FQWNxcWM2Q043YTJ0ckt6M3hFZEZqeGx3NFJFZTFSZlgzaVRTSTRJeHpIWXM3d3BmbEVWRVlpMG1XTS9QZHR0OTMwWU5SWnlrVmtXYW5mS1QxdWpGd1BJSWc2RDFHMUVoRzRyb3U4bjBVeUdSK2NrZ1pBM2x4Zkg1OFpiVG9pR210WWFDSWlvdDFhc0dCQkhNQ1hNV3lIVXQvM1lGbDg2U0NxZ0FEUXRyNCt2UVpWVnBDNSsrN2ZiQ3NGL2Q5UndVTlJaeUdxWnNZSU11a2tDbjR1dkwzZFVkR1RMSldsZDdXMnNyRWlFUjAyL0xSQVJFUzcxZHViK0tTcVRnL0hpVVFjcVZRaXlraEVWV25nbGpudENBTDV4cG8xTngzNC92RWpYR3RyYTlEWjE3dFdndUFhQmJaSG5ZZW9tdG0yald6V1EzWnc5YkZBaWhCWnNuMThja0cweVlob0xHR2hpWWlJL2twTHl4blRWZkh4c0FHNGlLQlF5TElCT0ZFRmlFZy9JSTkzZG5iZUVuV1dTcGs3OTV6T0hyVitJYXJmRjZtdUZWdEVJOGxBWS9BRUNzWFhHb01MWkRZZzc3amhoc3Z6VWVjam9yR0JoU1lpSXRyRlVzdXlyRThEV2hmT2VGNEtydXRFR1lxb0txbXFBcm9OMEp1Kzk3MXZ2UngxbmtyYXV0VnNLQVc2TWxCOUtlb3NSTlhNR0FNdms0YnY1OElwVjZCdlNEcjJ1VkhtSXFLeGc0VW1JaUo2blJOUDdKaXZpbmVHcTVsczIwSXVsK0ZxSnFMSzZGUEY3emR2YmxzVGRaQktXN2h3WVg4Zm5NY1E2UFVBTk9vOFJOWE1kV1B3ODY4MUJvZElReERnTFRkLy9hdEhSNTJOaUtvZlB6VVFFZEdRZWZQbUpZRGNmU0k0TFp3ckZuUEk1VEpSeGlLcVNnT3JtV1I5cVZTNjRJNDdWdjhpNmp5SHl5T1AvSFNhclhvemdGT2p6a0pVemZyNityRmg0MmEwdGIwQ1ZRV2dtMVRrNiszYnJjc3Z1ZVNTcnFqekVWSDE0b29tSWlJYUlwSjlPNkJESC81YzE0SG5wYUtNUkZTMVJLUUx3TDEzM0xINlYxRm5PWnpTYWZNU1JMOG13TGFvc3hCVk05dTJrTTFta00ybUIyZWtLSXJGMlZUL0taRUdJNktxeDBJVEVSRUJBSnFiRjJVQitSY1pkbytjNzJkaERGOHFpQ29nQVBSRm9IUXRnRkxVWVE2bktWTVdkbXRQNmRjSzNBbmVRa2RVTVNLQ1ZES0JncDhiYWd3T3hXeUlMTHZ1dXNzS1VlY2pvdXJGVHc5RVJBUUFpTVdjVDZycWxIQ2NTaVhDM2c1RVZFYXFxa0dnMjROQTc3anR0dFdQUnAwbkNqT2JPellhUzI0RzhKZW9zeEJWTTJNTVBDK0Rnais0NFp3Z0ljQnBTU2YydG1pVEVWRTFZNkdKaUlnd2YvN2lXU0w0YUxpYXlSaUI3MmZaQUp5b0lxUmtqRHhlS21GbDFFbWlJcktzWkxiM1BJbWdkSjJxOWtXZGg2aWF1VzRNZWQ5RElqSHc1WkdxVG9VRWIyTmpjQ0txRkJhYWlJakd1T2JtWmdjdy93U2dHTTU1WGhxeG1CMWhLcUxxTk5BQVhMZXA2c28xYTFadGlEcFBsS2FmZEhhSENQNUxETzZQT2d0Uk5STVJwRk1wRkF0NWlBaEV4Q2h3UWtsSzc3amxsbFl1WFNhaXNtT2hpWWhvakhPYzRtbUFuQnVPYmR0Q0xwZm1haWFpeXVnRDhQRG16VzFyb2c0eUVwVHM5cGNDRGE1UmFFZlVXWWlxbVcxYnlPWmVhd3d1a0lJbGNrYlFtK1R1ajBSVWRpdzBFUkdOWVEwTkMrSWk4bVVBaVhBdW4vZGdXVmFFcVlpcWs2cXFDRGFyNmhYMzNYZGZUOVI1Um9LbXBtVzlzZjdTUXdKWkJTQ0lPZzlSdFJJUkpCTUpGUHc4SE1jR0JqNEh6aGJCK2RkYzgrVzZpT01SVVpWaG9ZbUlhQXlycjArOFYwUk9ETWZ4ZUF5ZWwrSnFKcUlLRUVFbmdCKzJ0VDN6eTZpempDU054eTk1MVE3MFc0Q095Y2JvUkllTFpSbDRYaHArUGpjNEkwa0FwNlZkNjYwSzhJV2ZpTXFHaFNZaW9qRnEvdnpGdFFBK04zeU9EY0NKS2lZQXNLNVVrdXNmZU9DQi9xakRqQ1FpRXBSMmRENkRRRzZBb2l2cVBFVFZ6SFZqeU9jOUpJY2FnMk1LeEx4NTFVMVh6NGc0R2hGVkVSYWFpSWpHS0ZYektWV2RGSTdUNlNRU0NUZktTRVRWU2dGc0R3Szk4L2JiVjNMVnptN01lTU5idG10TWZnVG9UekR3OTBWRUZTQWlTR2RTS0JUejRkZ1lRWXVVZWk1WXNlTERUc1R4aUtoS3NOQkVSRFFHdGJRc2JoYVJEOG5nOGlWakRIemY0Mm9tb2dwUVJVa1ZUKzdjMlhNRFdFVFpvdzBiekVzUXZRckFscWl6RUZVejI3S1F5MmFReTNrREV5SytpSFdtTFVjdWlqWVpFVlVMRnBxSWlNYVl4c1lscmpIbWN3RHk0VncybXc2Ymd4SlJHYW1xQXJyTm1PQ0c3My8vdG8xUjV4bkpGaTVjMkk4dTg2aEFieFJoWTNDaVNoRVJKQklKRlB4YytOb3ZJdG9raXZOdXVmN0tjVkhuSTZMUmo0VW1JcUl4cHFaR3pnRGtUZUhZY1d4a3MybXVaaUtxQUJIMGllRDNHemUrZEdmVVdVYURPKy83NWRaZTRLNGd3QitqemtKVXpjTEc0UGw4ZG5CR0VvcmdsTUFKemxtNmRDbTNuaVdpUThKQ0V4SFJHTkxZdU1RRjlESVJ4TUs1Zk42RGJmTTlKVkc1cWFxcXlxdWxrcm55dnZ2dTY0azZ6MmpRMnRvYXFBWnJCVml1cXAxUjV5R3FacTRiZzUvUElwbU1BNENJeUZTbzlaWWxwN2NjRlhVMklocmRXR2dpSWhwRGlrWDltQWlPQ2NlSmhJdE1KaGxsSktLcUpZSk9WYjNueVNjZitrWFVXVWFUWTQ4OWM2ZUp5Lzh6SXQ4SGUxb1JWWXlJSUpOSm9WakloNnVhTFJITUM2RHZYckZpQlJ1REU5RkJZNkdKaUdpTWFHNWVORWxFUGhtT1JZQkNJY3RiNW9ncW93VGd4VkpKYjNqNDRZZjdvZzR6Mmh5NTNtd0lVRm9wb20xUlp5R3Faclp0STV2MWtNMW13aW5mR0N4eVpQc2JvOHhGUktNYkMwMUVSR09EeEdMT3BZRFdoeFBwZEFxdUc5dmJPVVIwRUFZYmdPOEE5SzQxYTFZOUVuV2UwVWdXTHV6dlI5OGpRUWtyd1ZWTlJCV1ZUTVlIR29QYmc1dUNLR1pCZzJVM0w3K3NKdHBrUkRSYXNkQkVSRFFHdExRc2FRSDBQUkt1amJjTTh2a01Wek1SVllTVVZQVXYyN2J0dkJFc2toeTAyYlBmdEJYYWZhY0tmaGQxRnFKcU5uQUxYUnErbnh1Y1FGeEZUa1hDZnB1cThvMENFUjB3RnBxSWlLcGNROE9DdURINlJSRUp0NVpCTHBkQkxNYjJDMFNWSUlKMlZWeDd6ejFyTmtTZFpiVGIxdFhWWm9MU1Z5Q3lQZW9zUk5WS1JCQ1B4NUQzczBnbUV3QWdVRFJBOFpaVnE3NTZ6TDdPSnlMYUZRdE5SRVJWcnI0KzhTWVJXUlNPWXpFSG5wZU9NaEpSMVZMVjNpREF3MjF0L1hkRm5hVWF6SisvckFzbCtWOE5TbmVCcThPSUtrWkVrRTRsVVNqa0lDSVFnYTJRRXkzVnBWZGRkVlVpNm54RU5McXcwRVJFVk1YbXpadVhBUEJsQUhZNDUvc2VMSXUvL29uS1RWVlZCSnVCNEtzUFBIQnJkOVI1cXNYTDdjNUdNZGJOQXF5Tk9ndFJOYk50Qzlsc0J0bnN3SmRSQWhRVVdKeE85NTRhY1RRaUdtWDRTWU9JcUlxcGVoZXI2dlJ3bkVqRWtVcnhpMG1pU2hDUkxsWGMrNGMvL1ByblVXZXBKZ3NYTHV5UDlRU1BLWENEcW5JSFA2SUtFUkdra2drVUN6NXMyeHFZZ2h4bnhIcm5WVmRkNVVlZGo0aEdEeGFhaUlpcVZFdkxHZE5GekVWaEEzQVJRYUdRWlFOd29zb29BZnBDZjc5ZTk5aGpqL1ZHSGFiYVRKdDdSbnQvYis4UEJQSmcxRm1JcXBreEJwbE1Db1ZDUHB4eVRLQnZ5Q2I3bHFtQ2J5Q0lhTCt3MEVSRVZKV1dXc1pZbndHME5wenh2QlJjbHczQWljcE5WUlhRSFlEZXRXYk5xajlIbmFkYXhUZWlEVnE2R3NDT3FMTVFWVFBYalNHZjg1Qk14Z0ZBRkRKWmpaeHo2OHFyWmtXZGpZaEdCeGFhaUlpcVVFdkw5bmtpT0Q5Y3pXVGJGbks1REZjekVWVkdvQ3BydDIzYmVXUFVRYXJaOUxQUDd1bTNyTitwNEp0Ulp5R3FaaUtDZERxRmdwOGZhZ3h1Z0JOSzByK01qY0dKYUgrdzBFUkVWR1htelp1WE1FYitEWkNocmVWeXVVelliNEdJeW1oZ05STzJpcFMrZHM4OWF6WkVuYWZhelpwMStpWUVzaHJBNDFGbklhcG00UmRVMld4bWNFYUtvamdyaytsZkdHa3dJaG9WV0dnaUlxb3lJdDU1Z0E3dEVPTzZEand2eGRWTVJKWFJCOGhEWFYwZGQwVWRaQ3dRa2FDanErY1pZM0M5UUxxaXprTlVyVVFFeVdRQ0JUOEh4N0hEcVZsR3NmVEdHMXRyOTNVK0VZMXRMRFFSRVZXUjV1WkZXY0MweXJDcWt1OW5ZUXgvM1JPVm02cXFpR3d5QmxmZmZmZmRMSG9jSmllZGRIYUhsa3IzS1lLZkFkQ284eEJWSzJNTVBDOEQzODhOemtnY0txZkZKSEZ1cE1HSWFNVGpKdzhpb2lvU2l6bVhxT3FVY0p4TUpzSm1ua1JVUm9PM3pIV3E2bzhlZW1qckExSG5HV3RLZHZ0TEVGME9ZRnZVV1lpcW1lczY4UE1la29tQjl4SWltQ1RHbkxOeTVjNWJPVTBBQUNBQVNVUkJWQlZORVVjam9oR01oU1lpb2lveGYvN2lXWUQrZmJpYXlSaEJvWkRsTFhORUZTQWlLb0oxUVNCZmUreXh1M3VqempQV05EVXQ2elU5enU4QldRR3VhaUtxbUxBeGVMSG9oKzhuTEtpMjJJSDFMallHSjZJOVlhR0ppS2dLTkRjM080RDFUeUpTQ09jOEw0MVl6STR5RmxGVkdsak5wTnRWY2RmdHQ2OThKT284WTlXUnpRdGVCWUk3VlBYUnFMTVFWVFBMc3BETnBsOXJEQzZTaDhHaVBCdURFOUVlc05CRVJGUUZIS2Q0R29DaG5na0R1OFdrdVpxSnFBSkVFS2ppK1IwN3VxK1BPc3RZSmlJYVdQWnpnQzVuWTNDaXlobHFERjdJd1hFY0FEQ0FObWtnNTkxMDB6VjFVZWNqb3BHSGhTWWlvbEd1b1dGQlhNVDhHNENoSmV6NXZBZkxzaUpNUlZTZFZGVlZaWnVxWFBmOTc5KzJNZW84WTExVDA4SWQzYVcrbnlqMFh2QVdPcUtLTWNiQXk2VGgrOW5CR1VrQ2Vwb3A5YjlOVmZtdEZoRzlEZ3ROUkVTajNQang4UXRGMEJLTzQvRVlQQy9GMVV4RWxkRW5vZytKZEsySk9nZ05DSUs2OVlHV2JvVHF5MUZuSWFwbXJodURuODhpbVJ6OFhrdWtRWXkrZGZYWHY4ckc0RVQwT2l3MEVSR05ZdlBuTDY0VmtjOE5uL045TmdBbnFnUlZWUkZzVXUxYmZ0dHR0KzJNT2c4Tm1EdDNicC9wdHY0a2xxd1dvQlIxSHFKcU5kUVl2SkFQMzJjWUJVNkFCQmNzWC80UGJ0VDVpR2prWUtHSmlHZ1VVeldYcXVyRWNKeE9KNUZJOEwwZVVXVkl0eXArdW5uemhwOUduWVJlYjJiTG9pMUdkUTBFYk01T1ZFR1daVjdYR0Z5QXZJZ3NTc1VudnpIaWFFUTBnckRRUkVRMFNwMTAwcGx6Uk9TREVuNnRhQXg4MytOcUpxTEtDRVMwVFNTNDVyNzc3dXVKT2d6OUZlM282WDZoMU4vL0ZRaTZvdzVEVksxZWF3eWVEeHVEaTBCbWllcjVLMVo4ZVh6VStZaG9aR0NoaVlob0ZHcHNYT0tLeU9jQjVNTzVYQzROeDdFalRFVlVuUVlhZ0dNSElIZC84NXVyL3hCMUh0cTl1WFBQNll5WjRCZXErQTdZR0p5b1lnWWFnNmRlYXd3dVNBQjZpb0gxMXFWTGwzSW5FaUppb1ltSWFEUXFGckVZa0RlRlk4ZXg0WGxwcm1ZaXFnQVJDUUM4Mk5jWExJODZDKzFkZTkrNkRRN01LZ1hXUloyRnFKcTViZ3o1MXpjR24yeGduYk40NFlsc0RFNUVMRFFSRVkwMkE2dVo5TjlFRUF2bjhua1B0czB2RVlrcVFSVWRJbnJqbWpXck5rU2RoZlp1N3R5UDlQVmF2WStJeXMycTZJODZEMUcxRWhGazBra1VDN253U3k1TEJDM0cwdk5YclBpd0UzVStJb29XQzAxRVJLTk1zYWdmQTNCTU9JN0hYV1F5eVFnVEVWVXo3UVgwb1czYlNyZEZuWVQyVDFQVFdWdWczV3RFOEZ2d0ZqcWlpckVzQzltc2gxek9DNmZ5SW5LbUJJMW5ScG1MaUtMSFFoTVIwU2pTM0h6bWVCRzVKR3dBTGdJVWkxbmVNa2RVQWFxcWdHd0d6TFgzM0hQejlxanowUDZMWjVNdlF2VXFLQnVERTFYS1FHUHdPQXArTnV3UktZQTJXWUtsdDF4LzViaW84eEZSZEZob0lpSWFSVnhYUGdLZ1BoeG5NaW00Ym13dlp4RFJ3WlB1SU5ENzE2MTc2aWRSSjZFRE0yWEt3dTZ1a3Y0YWdydWl6a0pVelVUay8yZnZUb1BzdXVzMHp6Ky9jKzZTK3laNWsyMWNsREhZRXRnVXFLc0thTHBMQXk0b29waWFycGhTejR2cGlDRm1vaDNSRVZNdnBxYWdxcXU2S3d0Nm9GaU1qRVVaVUFGbEREYTJFOXRnc00yT3dDc0dZNHdYdkVuZUY4bVNjcys3bkhQK3Yza2hDU3hidGlYbHpmemY1ZnVKY0VpNmVmT2NKOU5TM25PZSsxODBQRHlrTlJOakJ4K3BtdWx0V2VyL3krVGtKUGVhUUkvaUh6OEFkSWcvK0lOM25DRFovMjYyLzJkM21pWWFHeHRtTkJPd01vTGt6NFlRTHR5K2ZUdWpZanJRNy8zZXpDNUpuNVByc2RoWmdHNWxacXBXS3hyNzdjTGc1dEpwaWV6ZDY5WlZYaE03SDRBNEtKb0FvRU9ZbGQvdDdyOTc4TTlqWThPcVZGaHZFMWdoaSs3MnRjc3UrOEx0c1lQZzJKaHRMdXJGL0srVitLZmRQWXVkQitoV1pxYWhvUUd0WFR1dUpER1pXY2tTTzl1OGRDNmptb0RleEQ5OEFPZ0FiMzd6bTh0bTlyOGVYSnVwVWlsclpHUW9kaXlnV3dYSkg4L3ovSUxZUWJBOGIzempmNWhWWWRlNjdLYllXWUJ1Vmk2Vk5EbzZySkdSWVVtU3lVOU9YTDkveXNqSTJDdDhLb0F1Uk5FRUFCMWg3VnJKMzNMd1QrUGpJMHBUZm9RREs4UG5RZ2ovY3ZubFgzdzZkaElzajVtOGJ6UjlQSEgvdEtTNTJIbUFiamJRMzZlMWE4WlZMcVdTckNLejMwMEdpek5pNXdLdytyaExBWUFPVUtuNG15Vk5TRksxV3RIUVVIL2tSRURYeWlTN000VEtKYkdEb0RWZS9lcE45ZEJzM3VMdWwwbnkySG1BYnBVa2lZYUhCeld4Wm56L0E2WVRsWWlpQ2VoQkZFMEEwQUhNMHJjY25EWTNQczRDNE1CS2NIZDMxNTZpOEsyWFhmYVo2ZGg1MERwVDEvOXN0N3UyU1hvMGRoYWdtMVdyRlkyTkRxdXZyeUpKRXk0N0pYWW1BS3VQb2drQU9vSy9YcExLNVpMNisvdGlod0c2a3BuVkpmMzRxYWV5RzJKblFXdE5UazZHeW1DMncwd1h1SXVGd1lFVlltYnFIK2pUOFBDUTVCcFU4SW5ZbVFDc1Bvb21BT2dBN25xTkpBME85aXRKR00wRXROciswVXkrTzAzRHA3WnZ2N2dlT3c5YTc0d3ozak5mSlBuMWx2aVBZbWNCdWxtbFhOYlE0SURLNWJSaUp1YjZBejJJb2drQU9vQ1puU1R0TDVxWU5nZXNCRnVVL0pxTEwvNzhiYkdUWU1WNHBSS2VTR1ZiSmUyTEhRYm9Wa21TcUsrdnFtcTFFanNLZ0Vnb21nQ2dNd3lYeXlWVktxWFlPWUJ1RkNSLzNDelpFanNJVnRZWlo3eW5VUXZGN1pKL3phUWlkaDZnRzVtWnl1V3lxdFZxSmpralJJRWVSTkVFQUoyaFZDNlhsQ1Q4MkFaYXorZVN4RDUveVNYYkhvK2RCQ3Z2N0d0dTNaTzRmY1hsajhUT0FuU3J0SlNxV3Ewc21pVnNyQUQwSU81WUFLQWplRmF0bHBrMkI3UmU1cTY3bDVhbXZ4STdDRmFIVFU2R2h0WHZVZkRQU2g1aTV3RzZVV0ttYXFVOG5TYjJkT3dzQUZZZlJSTUFkQUIzVFZjcTVkZ3hnSzdpN2k1cHIxbHk0ZFRVMUhPeDgyRDFuSDMybjA2bnFWMXZydS9HemdKMEl6T3BYQzQvbTZTVmgySm5BYkQ2S0pvQW9BT1kyZE5weW85c29KWE1yQkdDMzF5cjdic3VkaGFzdmozejA0OFdDbCtRakpJUmFER3pKSzlXeTQ5UERBdytHRHNMZ05YSFhRc0FkQUF6ZTlDTUg5bEFxL2grZTl6RGxxbXBxVnJzUEZoOWIzM3I1bHBGbGRzVS9FbzVDNE1EclpRa3liNithdCt2bjVqT1ptSm5BYkQ2dUdzQmdBNWdacjlpZVNhZ2RjeTBaS1pyTDczMEN6Zkh6b0o0N256Z3VXZk13MWRsZHI4a2o1MEg2QlpKWWpOcEpYM2l2UFBPeTJKbkFiRDZLSm9Bb0FPWUpUZUpteUNnVllLN0hzL3o0dnpZUVJEWDVzMmJpM0poOTBqaHM1S2FzZk1BWGNJbDdVbUtuSjBkZ1I1RjBRUUFIYUFvU3I4MlMzYkh6Z0YwQjU4UElWeDgyV1ZmM0JrN0NlSTdmZU81czAzUHZ5ZnArN0d6QU4zQVhibkxuZ3lWbkoreFFJK2lhQUtBRG5ETExhVzk1WExwNTdGekFGMGdrM1JQczFsY0Vqc0kyc2ZBVS82b2ViSk5wajJ4c3dDZHp1UXpacnF2Vm52Nm1kaFpBTVJCMFFRQUhXR3FrUFJBN0JSQUp6dXdBUGgwQ01WbnBxWXVmaloySHJTUE05N3pua1lvbDM2bW9DOUpIbUxuQVRxWXkrd2hNLy9KeG8yc3p3VDBLb29tQU9nUTduNm51N05PRTNDTXpLd3A2WllkTythdmpwMEY3ZWVzczk2K0s2aVlNaVYzeHM0Q2RDNmZkOWxQRitxMW44Wk9BaUFlaWlZQTZCQm02ZDJTTGNiT0FYUWlkL2NRZksrN2YvTFdXNmRxc2ZPZy9aaFpxR1hKL2JMd0JYZGZpcDBINkVpdXUxUDNhelp1ZkMvL2hvQWVSdEVFQUIxaWJpN2JhYWJIWXVjQU9wR1oxU1M3L2l0ZitmeU5zYk9nZlczY2VPNnNGL1lEdVgxWDdQUUpIQldYNzNOcCszeTI0N2JZV1FERVJkRUVBQjNpMm11L09PK3VIekI5RGpocXdkMmZUSkw2eDJNSFFmdDdkanJkYVduNGpGeDdZMmNCT29jSGMvMHNTZXhLMW1ZQ1FORUVBQjBrU1lxcnpOU0luUVBvRkFjV0FKOHpzeTlkY3NrbEQ4WE9nL2EzYWRPbVBOU3lYOG44OHlZVnNmTUFuY0JsVDdxU2J6K3pKNzB2ZGhZQThWRTBBVUFIdWVlZTlGYko3b21kQStnY1ZwanAvbHF0L2lVeEZRcEhhUDIvK2RudUpMR3JYZnBsN0N4QUIyaWE2MmRleXI2MWFkT21QSFlZQVBGUk5BRkFCN25qam0xWkNHRXIwK2VBVjNiZzM4bU11MzkrYXVxU3AyTG5RZWN3bXd4SnRmbUFwSCtSeENZTXdFdHpkMy9NVmR5d1ljTzdkOFFPQTZBOVVEUUJRSWRwTkdZdk43TzdZdWNBMnAyWk5jMzg5bnA5OXJMWVdkQjV6ampqUFhPNTJmZGRmcDJaUXV3OFFEc3lVOFBNYmw3S0t0OFFvMFlCSEVEUkJBQWRabXBxcWluWnBPVE4yRm1BZHJWL2FTWk5GMFg0NU5UVVZDMTJIblNtMXpkR0gwL2MvdFZkejhUT0FyU3AreFBwR3hzM2J0b1RPd2lBOWtIUkJBQWQ2TG5uS3QrV2RGM3NIRUQ3c3JyazM3djAwaS84S0hZU2RDN2J1REhMRXQzcFpoZkh6Z0swb1FWM3Z5bFAwKy9IRGdLZ3ZWQTBBVUFIdXVHR3JRMHAvVkNTMkw3WVdZQTJGTXo4Nldhek9GOWl5aE9XNXcxdmVPZXVjaEt1a3ZTTDJGbUFOdUtTZmxVRXUzckRoazBMc2NNQWFDOFVUUURRb1M2NTVMTjNEZzRPL2t1U0dHc2lBQWZzWHdEYzU5MTE2UlZYZlBGWHNmT2dPelJWZWlpVmJaV0pHMnBBa3R6M2VBZy9HSnhPYjQwZEJVRDdvV2dDZ0E2V1pmYUowZEdSUjJQbkFOcUhGZTcyVUZHRUw0cUZhZEVpR3pac1dqQnIzT2doZkZQOHZVS3ZjeTlrdXRNSy84YXJOMjJxeDQ0RG9QMVFOQUZBQjl1MjdmdzlsVXA1Y254OGhCc2Y5RHgzZHpQTm12bS9YbmJaRng2TG5RZmRwWmtzUEpFb3VVU21KMkpuQWVLeVo5M0Q5ODk4MCt3dll5Y0IwSjRvbWdDZ3d3ME9WaTRmSGg3NjBjaklVT3dvUUZSbWxydjdYYlhhekNXeHM2RDdiTml3dVZsUzhRdjM4Q1ZKZWV3OFFCU3V3azAvUzlUM05iUE5SZXc0QU5vVFJSTUFkTGpKeWNsbXZkNzQrN1ZyeCtjSEIvcGp4d0dpOFAzMlNYNysxTlFVNitoZ1Jiem1uSGZ0RG5ucEtuZS9JM1lXSUFZM2YwU3ViNTE1enI5L0pIWVdBTzJMb2drQXVzQmpqejE4ZTFIa1h6cnBwT084V3EzRWpnT3NPak9ybSttSFR6eng4SGRqWjBGM0s5THM0VFJKL2xtdVd1d3N3Q3ByeUhWclVWdjhWdXdnQU5vYlJSTUFkSUdwcWFsaWJxNytjVWxQcmx0M3ZDcVZjdXhJd0dvSzdyNUxDaGRzMzc2ZEtVMVlVZWVjODY1RnEvdk5rbDBUT3d1d3loNUlaTmUrNFEvL2JGZnNJQURhRzBVVEFIU0pUMzNxbzQ4djFXb2ZMcGRMNGVTVEtadlFHL2JQbU5PQ3BDc3Z1ZVFMUDQrZEI3MWh6blk4NGViL2FoTFRoOUFiVEhNeSszRjV5TDhYT3dxQTlrZlJCQUJkWk4rKzU3NlFaZG5QSzVXS0dObUVIaEhNZkdlemFkc2toZGhoMEJzMmJqd3ZLK2VWdTl6OVM1S2FzZk1BSzh1REI3ODNoT0licDU5KzdtenNOQURhSDBVVEFIU1JiZHUyWll1THRRK0VFSnJWNnY2eXFWd3V4WTRGckFoM2R6UE5tdGtsVjF5eGJVZnNQT2d0ci9tOXQrOEpKZitHbTI2WDVMSHpBQ3ZHYk5vUys5SHVmZVdiWTBjQjBCa29tZ0NneXp6MjJJNGJHNDNtNVpLOFdxM281Sk5QWUdRVHVwUVY3djVBbmk5K0lYWVM5QjR6OC9GYTQ4RkUrcHl6TURpNmx5dm9MZzkyMWFaTm0rcXh3d0RvREJSTkFOQmxwcWFtaXNYRnhqOFdSZkcwSkZXckZaMXk4Z25xNjJNM09uUVBkM2RKKzBLd2oxOTY2YVZ6c2ZPZ042M2IrTjZsa05xTlpuNkZHTldFcnVUUGVnamZXWC9PTzM0Uk93bUF6a0hSQkFCZGFNdVdmOXBacjljL0phbVFwSEtsckhYclR0REFRRi9rWkVCcm1GbEQ4aHYzN1h2eSt0aFowTnQyN1VxZXNtQmZsdXV4MkZtQUZzdGQ5bE92aEt0akJ3SFFXU2lhQUtCTHpjL1BmaTdMc2wvdEgvZ2hsY3NsclZ0M3ZJYUdCaUluQTVabi8wNXp2aXZML0ZNMzNIQkRJM1llOUxaTm16YmwxcC9lYmVaZmtDeUxuUWRvR2JOSFRicGhhdXEybmJHakFPZ3NGRTBBMEtXMmJ0MDZOenU3OUYvMXZKMjQwalRWU1NjZHA3R3hrWWpKZ0dOM1lNcmNvcVJyTDcvODRWdGo1d0VrNmJXdi9hTzlsaFRmbEhTTG1FS0g3bEIzOTl1U1lOZE5UazZ5b3llQW8wTFJCQUJkYk11V2YvcDJvOTQ0Wk1oN2tpUTYvdmdKSFgvY2hNd3NWalRnbUpoWmtPeFJzOGFucGUxNTdEeUF0SDloOE9GNjlsQ2E2SE9TemNUT0F5eVRtOWtEaWVzYnIzdmpPNTZLSFFaQTU2Rm9Bb0F1Tjc5USsrOUZVZXg5L21ObXBySHhFYTFiZDV4S3BUUldOT0NvSEpneU54K0NMcjNra2tzZWpKMEhlTDUxRzkrN2xEZDFpeXRjSTBZMW9iTXRoaEJ1S1dmK3ZkaEJBSFFtaWlZQTZISVhYUEN4Kyt2MTVsYTk0TWJIekRRNE9LQ1QyWkVPSGNNS00zdllQZjFjN0NUQTRkeno4TjRucGVSTExuOGlkaGJnV0xuclBnVzc1dlNONTg3R3pnS2dNMUUwQVVEMzg4YWV4WC9Pc3Z6ZWd3dURIMlJtNnF0V2RNb3BKMnAwWkNoU1BPQ1Y3VitieVdkQzhBc3V1K3d6MDdIekFJZXplZlBtd3RQc0hza3ZrbnNST3c5d3RGeWFTVXcvV2lwMmJJK2RCVURub21nQ2dCNXcvcmJ6OXl3dTFqL283czBYZmRCTWFacnFoQlBYNm9RVDFpaE5lV2xBK3pHenBwbHVhVFJtMkdZYmJXMzkrbmRQbTdMclhkb2VPd3R3ZER6SS9RNHZKMU1iTjU3SERvb0FqaGwzRXdEUUkzNzJzNXV2YVRhejc3L1V4ODFNbzZQREI2YlNWVmN6R3ZDeUR1dzB0N3Nva2d1bnBxWnFzZk1BTDhkTVB0b01PeXhOdmlCcFgrdzh3SkZ5MTdPeTVIdG5Mbzc4S25ZV0FKMk5vZ2tBZXNUMjdkdnoyZG1GRDRRUUdpLzFIRE5UZjMrZlRqbmxCRTFNaks1bVBPQWxtVmxOOG0vZmYvL1BmeEk3QzNBazFtMTg3MUt0V2IvRlhWZEx6dGJ3NkFDV21mVHpVaGF1dFkwYkdjMEVZRmtvbWdDZ2gxeDQ0U2Z1YVRRYUYrZ1Zka1JLMDFScjE0N3JsRk5PVktWU1hxVjB3R0VGeVI4dml1U0NPKzY0ZzVzZmRJeUhIMTU4MHBWZjRxNGRzYk1BcjhCZDRmSGdmdjFyMzN6dS9iSERBT2g4RkUwQTBHUG01L010V1pZLy9FclAyNzhyWGI5T1BmVWtqWStOeU14V0l4N3dRZ3VTWDM3cHBaKzdMM1lRNEdoczNyeTVLQ3kveDh3K3k4TGdhR2Z1bnBuc05xdUVhL1VLYjBRQndKR2dhQUtBSHZPcFQzMTRWNlBSK0VnSUlUK1M1NWRLcVk0N2ZrS25uTUxhVFZoMWhic2V5YkxGZjQ0ZEJEZ1daNS85cDlPTmV2NGR5WmoyaWJabHNvZmM5YTMxNjkvOVRPd3NBTG9EUlJNQTlLQ0hIMTY4UE12eUczV0U3MXorZHUybUUzWGNjUk5LRWw0K3NMTGMzZDAxNDY1UGYvV3JYOTBUT3c5d3JOYmtJenZkOVRtNXo4Yk9BcnlJcXliVHplVmE4L3JZVVFCMEQrNFVBS0FIVFUxdHFjM1BMLzVOQ0dIcFNEL0h6SlNtaVNZbVJ2VTd2M095UmtlSG1FNkhsWlNaK2UyTnh2VGxzWU1BeTNIcVc5OWFLOUxpRmsrU3kxZ1lIRzNHWmJyTGkrSnJaL3poZStaaWh3SFFQU2lhQUtCSGJkbnlzZHRydGNZbHgvSzU1WEpKSjV5d1ZxZWNjcUlHQi90RjM0UldjbmVYOUp5N2YzcHFhbW9oZGg1Z3VmYnNxVHhqWGx3aDZjSFlXWUNEWEQ3dElmdzRTM1JMN0N3QXVndEZFd0Qwc0tXbHVRL2xXZjdzc1h5dW1XbGdvRS9yMWgydmRldE9VSDkvWDZ2am9XZFpYZElQOSt4NTZnZXhrd0N0c0duVHBqeWs0VzZYLzZ2a3pkaDVBTW1EdWQxVk52djZPZWU4YXpGMkdnRGRoYUlKQUhyWUJSZGM4RXk5MGZpZys3RlA1MGlTUkVOREF6cmxsQk4wOHJyajFkL1BndUZZbG1EbVQ3dmJCVGZjY0VNamRoaWdWVFpzZVBjK0QrRTZ5VzZLblFVOXp5WHRDdEwzZjNqYnpqdGlod0hRZlNpYUFLREh6Yzd1KzNLem1kMHNYOTZPeGttU2FHaDRVS2VlZXRMenB0UXhwdzVIYlRFRWZlMHJYOW4yaTloQmdGYXJESWFIRmZ5ZkpiRWVEdUp4QmJuOVBIRjk3Ynp6enN0aXh3SFFmU2lhQUtESFhYVFJSUXZOcGV5RHdiMGxRK2ZOVElPRC9UcjU1Qk4wNnFrbmFuUjBXR25LeXcyT1NPSHVqemNhamEyeGd3QXI0WXd6M3RQSTAvQXpkNzlNUjdqcko3QUNubkRwMjJlOThaMnNHUVpnUlhEbER3RFFqc2NlK0ZHem1WMmxGdDc0bUpuNisvdDB3Z2xyZE5wcDYzVGNjUk9xVml1dE9qeTYwNXprMjZhbUxua3FkaEJncGV6WlUzbkd6QzhYQzRNampzemxQMDJLOFBYWVFRQjBMNG9tQUlDbXBxYUt2WHZuL3I0b2luMnRQcmFacVZ3dWEzeDhSSzk2MVRxOTZsVW5hWFIwU0dtYXR2cFU2R3hOeWU0c2l2S1hZd2NCVnRMQmhjSE4vUXVTc3c0WlZwTkwvb0JrWHovelRYLzhkT3d3QUxvWFJSTUFRSkowMFVXZmZLSldhM3hZS3pTZHc4eVVKUHRIT1oxNDRuRjY5YXRQMGJwMXgydGtaRWlsVW1rbFRva080ZTd1cnIwaGhJc3V1K3d6MDdIekFDdHR3NFozN3l1OHVONmtINHNwZEZnOWkyNjZhYmlVZnpkMkVBRGRqYUlKQVBBYkN3c3puMjgybTNldHhyblNOTkh3OEtCT091azRuWGJhT3AxODhna2FHeHRXdFZvUmE0ajNGak0xelB6R1VpbTdMbllXWUxVTWpGWjNTUDU1dWJNd09GYWNtWUtaN25OUHJqMTF3N3RiUG5vWkFKNlBTM2tBd0NIZS8vNi8vWitIaDRlbWtpUlo5UVdWM0YzdXJpekxWYXMxVkt2VlZhdlZsV1g1YWtmQktuRjNsK3hKZC8vZnZ2S1ZmN2tsZGg1MEpKdWNuQ3dmK0gycHYzOHByZFVHckZLcGxKdk5wa2txWlZtV2xzdGxTOU8wTEVscFdwUWxKWGxlcEZLNUZFS3dVcWxVeXZNOFNaSWtsVlFLSVZpYXBxVWtDWmJuS2lWSmtoWkZrYVJwV2dvaG1LU1NtYVh1Ym1aV1RoSTNNMHREc0RTRVVES3pWUHMzNUN5Rm9NVE15bEpJcEtUazdvbWswdmpZMEhIcnp6emxIZXRPblBqZEtOODU5SkpaRC83RnBieis5eHMzdm5jcGRoZ0EzWTJpQ1FCd2lELzZvejhxdmYzdGYvVGx2cjdxZjFUazF3bjMvVE5LaXFKUXZkNVF2ZDVVdmQ1VXM5bFVVWVRmRkZQb2FFdEpra3lkZE5MNFh4M3VnOFBEd3pwUUZoeXRGNDNhTHBmTGxtWFppNDVWTHBjUGVjemRrenpQeXk5OFhwcW0xUmMrNXU2Vk5FMWZlTXhTVVJTSExFS1dKQ0dWZmp0SE5FbEM2dTRsU1FyQkxVbks1VHpQay8zblVlS2UvT2I4K3d1SzR1RFhrNFJnei91WWx3OStyYjh0TXc2ZVF5VjNTdzg4ejh5czdPNTI0SmhwVWV3Ly8yRStWcGFVSEN4UTl2L2lKcW15LzJ0V0lsbjV3TWpEeEYwSHp1a2xNeDM0dXBPUzVLbmtKbG5aWFNiSmtrUUhmNSs0ZTluTTVLN2t3TmNoeVZKSkI3OVB2em5lZ1hNazd2NzhyN0VrNlpEdjg0SE1ML3pmZERpdjlLUWpPVWdyanFFMUU4UGErTWJUTlRUVWZ5UlBCNDZGUy9weDAvMXZ6em5uM050aWh3SFEvU2lhQUFBdjhsZC85VmZyUjBmSHQ2ZHBlbHpzTElmajdpcnlRbG1lSzg4S1pYbW1MQ3VVNTdueXZKQjdVQWo3UzZpRHYxSkl0YWR5dVJST1B2bTR1WEs1MUR6OE16dzVNRExraUIwb0cwcDY4WFhPNFI1TDlZS3lBcjNqY0tYVWJ4K3lsM3llSGZKaGU5NmZUUy80MFBPZmNlam5IUGg5dVZ6U3EwNVpxOWVlZnBLU2hFdHpyQUMzNTRMN3A5ZWY4NDRQbVJrdmhnQldISzltQUlERCtydS8vVy8vT0RBMDhOL1VZYThWQjBzbEQ2N2d2eTJaZmxNNmhhQVFnb3B3c0l3S2gzM3UvdjkweU8vbEx0ZHZIejk0dnYyL1NnZlg5UDNOOC9YaTUrRzNrc1EwUGo2c2lZbVJ3OTd3ZDdORHZscDdtVUxqMEViakJldVgyU0dseUFzK3BFTktEenZrc3c3OTh5RUgvZTF4RG4zNCtjZDZpZDhmZkdwaXZ6MjNQZStZejN2dUlia1Avc0VPTFdUc2tHTWMrbHl6NXgvdnQ0Lzk1dnYxdk9jZDdqaUgvOW9QbnZmUTV4M3kvK0RRYjkxaGp2SENjeDMrT1MvOGVGKzFwQk9QRzlMUTBLclBXRWJYOCtEdTMvRlM4djl1MlBETysyS25BZEFiMk9ZSEFIQllqejlaKzlqcHAxZitVN2xjZW5Yc0xFZkQ3TUROYUxLOFlTb3ZMSWFlWHlRZCt0akxQZjdpanovL2MxNVlSaDN5ZS9mZmZOYUxzN3k0dEhMM1EySzhWSzExdElYWDgwdXpWa29TcVZLcDZPUjF4NnRTZWNIbHlER1dUdnU3aDhOLzd1RkhyaHpwWXdlUGZnU1BIVzdreTJFLzkwaTlWTWwwQkovM3drRTBLM0MrWGlzSVYwb3pLelE5VjFkL2YwbHB5bDQ5YUJtWDIrT3U4TzE3NzkzM1FPd3dBSG9IVndjQWdKZjBOMy96ZC85aGFHand5Z1BUa0lDV1NSTFRtalZqbWhnZmpSMEZhQXVsVXFLMUUvMmFHT3Vud0VPck5CTFoxWG02OURjYk5yejM4ZGhoQVBRTzNqSUJBTHlreGNXNTY1dU43SVlWR2RLQ25sYXBWRFF5UEJRN0J0QTI4anhvZHE2aExBdXhvNkE3dUVzNzhsQmNUOGtFWUxWUk5BRUFYdExXclZzYjlVYnpnOEY5T25ZV2RJODBTVFErTnF4U2lUVzRnZWRyTmd2dG02bXhwaHVXejFXWDY5YWtrZHdRT3dxQTNzTVZIZ0RnWmQxODg0M1B2UFd0YjE5YkxwZmVJcVpjWTVuTXBQNkJQcTFkTzg3MElPQUYzS1VRWE5WS1NlVnllcXpMbFFHUzZWZEsvRFByMzNUdVhiR2pBT2c5akdnQ0FMd1NuNXZiOTdFOHozZkdEb0xPbHlTSjFreU1VaklCTDZHWkZacWVyYXNJVEtIRE1adVg5R05QcHI4WE93aUEza1RSQkFCNFJWdTNibjF1Y2JIK2ozcnB6Y3lBVjJSbUdoNGFWRjlmTlhZVW9HMjVTN1ZhcHJuNUJsUG9jQ3pjWFhmSzdLb05HelkzWTRjQjBKc29tZ0FBUjJSbTVybkxHNDNtVGJGem9IT1ZTaVdOalEwem1nbDRCUmtMZytQWTdYYjVEMHQ5alR0aUJ3SFF1eWlhQUFCSFpOdTJiVm05dnZqK29paVdZbWRCNTBrUzAraklvQ3FWY3V3b1FFZG9OSElXQnNmUmNTOWNma2VSNmVvenpuaFBJM1ljQUwyTG9na0FjTVFHQmdadWJ6U3lMNG9wZERoSzVYSlpvNk5EakdZQ2psQVJYQXVMVFMzV3N0aFIwQmxjc2ljODZOdFhmK3ZtZTJPSEFkRGIySFVPQUhERXRtL2Y3ci8vK3h2dks1Y3JmNTRreVZqc1BPZ01TWkpvN2RwUkRmVDN4NDRDZEpRUVhCNmt3WUd5a29TU0ZpL05wZHhNUDZ5V3RQWFBOLytmTTdIekFPaHRqR2dDQUJ5Vjg4OC8vN0Y2dmY1SlNVWHNMT2dNZmRXS1JvYUhZc2NBT282N3RGVExOTGZBTENpOFBKTjJ5blhkNlJ2T2ZUeDJGZ0NnYUFJQUhMV0hIMzd3czQxRzl2UFlPZEQrMGpUUnhNUW9VK2FBWTVUbFFUT3pkVFdhZWV3b2FGTm1xcHZwcHNxUWZ6MTJGZ0NRS0pvQUFNZGdhbXFxdWJpNCtQNFFBb3VINENXWm1ZWUcrOVUvMEJjN0N0RFJHczFDTTdOMUJSWUd4NHU1dSs0TjhtdE9QLzNjMmRoaEFFQ2lhQUlBSEtQaDRmNmJHbzNtVjJQblFQc3FsVktOalkwb1lUUVRzQ3hGNFpwZmFLckd3dUI0SWZjNXlYK1NsUHQvRWpzS0FCeEUwUVFBT0NhVGs1TmhibTdwZitSNXNTdDJGclNmeEV6RFE0T3FWaXV4b3dCZG9aa1YyamRUVndpTWFzSkJIbHk2MnhXK2Z1YVovM1krZGhvQU9JaWlDUUJ3ekM2ODhPTVAxZXVOVDRpRndmRUNwWEpKWTJQRHJNMEV0SWk3Vkt0bG1wMnJ5NWxDQjBtU1BaZVlmZmVzTjZ5NU5YWVNBSGcraWlZQXdMTFVhdk9mejdMc2w5ejQ0S0FrU1RRK05xeHl1UlE3Q3RCVnNqeG9kcjZoTEF1eG95QTZEOEg5em1iVHYyNjJrVG1WQU5vS1JSTUFZRmt1dU9DQ21WcXQvZytTdU5DRkpLbGFLV3RrWkNoMkRLQXIxUnU1WmhqVjFQTk05cFNadnZ1R041OTdUK3dzQVBCQ0ZFMEFnR1g3NkVjL2ZIMmowZndtTno1STAwVGpFNk5NbVFOV1NGRzQ1dWNicXRVeXlxWmU1VjY0KyszZXJGOWxKdjRTQUdnN0ZFMEFnRmJ3eGNXNXZ3MUZtSWtkQkhFTkRQUnBjS0NQb2dsWVFRMFdCdTl0cG9jOFNiNngvczN2ZlNKMkZBQTRISW9tQUVCTGZQS1RuM3lvM21oZUlQSHVhcS9hdnpiVGlKS0V5d3RnMkhPSGx3QUFJQUJKUkVGVUpibExTL1ZNQ3d2TjJGR3d5bHkrNU5JdHhlTENkeG5OQktCZGNTVUlBR2dWMzdkdjZUTjVudDhYT3dqaUdCNGFVRjlmTlhZTW9DZGtXZEQwWEYxWnpxYWZQY1FsUGVEU3RXLzR3ei9iRlRzTUFMd1VpaVlBUU10ODlyT2YyRjFicUg4b2hNRGI3RDBtVFZOTnNEWVRzS3JxalZ6VE15d00zanQ4UGxIeVk2V2xIOFJPQWdBdko0MGRBQURRWFVxVjlJRlRUejN0OTB1bDlBeEp0QTQ5d0V5YUdCL1Y4UEJnN0NoQVQzR1hRZ2pxNnl1cFhPYXl2c3U1eTM2V3BPbW56OXF3NmVIWVlRRGc1VENpQ1FEUVV0dTNiOC9uNTVmK05oU2hGanNMVmtlcFZOTG8ySERzR0VCUGFtWkIwN04xRlVXSUhRVXJhMThpYlgvdCtqKzZOWFlRQUhnbEZFMEFnSmJic3VXamQ5ZnFqYy9Gem9HVloyYWFHQjlSeWdMZ1FCUWh1SmFXTWkwc05abEMxNzNjRlg0aDA5Zk1qRVc1QUxROXJnb0JBQ3RpejU3RkQyZFp0ak4yRHF5c3ZyNnFSa2FHV0pzSmlLaVpCVTNQTUtxcFc3bjhpY1NUNjE3MytuMzN4czRDQUVlQ29na0FzQ0syYlR0L1Q3MmVmU2dFejJObndjcElrdjJqbVJKR013SFJOUnFGcG1jYmpHcnFPdDQwMmUxWjF2eVcyV1pHTXdIb0NGd1pBZ0JXekw1OXU2N01zdXpINHNhbnk3Z2sxK0JBdndZSCsyT0hBU0FwTDRMbUZ1cXFOK2oydTRoTDlvakpybi85bS8rRUVjSUFPZ1pGRXdCZ3hXemJ0bTJwVnF2L1EzQmZpSjBGcldSS2trUnIxb3d4WlE1b0k4M20vb1hCUTZEYzd4Sk51VzRyZVg2ZG1mRS9GVURIb0dnQ0FLeW9qMy84SXpmWDY4MUxZdWRBaTdqTDVCb2RHVmExV29tZEJzRHpoT0JhWE15MHNNakM0TjNBcEoxV1NxNSt6VG52MmgwN0N3QWNEWW9tQU1DSzI3dDM4Ui96UE9kQ3VSdVlLUzJWTkQ0K0Vqc0pnTVBJOGtJenN5d00zZ1dXM0hYNzRPeWU3OFVPQWdCSEs0MGRBQURRL1g3Kzgxc1cvK0FQM2xhclZpdC9Jb201VmgzTFpXWmF1MlpNQXdQOVRKc0QybFJ3VjVxWSt2dEsvRHZ0VEM3cFhpVzI1ZlNONzMwZ2RoZ0FPRnFNYUFJQXJJcjUrWDFmYWphYnR6S2RvNU9aS3BXS1JrYUd1SGtGMmxpZUI4M09OZFRNR05YVWlWeWFrWHg3MzFEeWs5aFpBT0JZVURRQkFGYkZSUmRkdEZDck5mNjd1eS9Hem9KalkyYWFHQjlSbWpJZ0dtaDNqYXpRdnBrbEJjcjlqbUpTSWZkN1F5Z3VmL1dyTjlWajV3R0FZMEhSQkFCWU5ZODg4dEQyUmlQN212WlBDMENuY0pmYzFkL2ZwK0hod2RocEFCeUJFRndMaTVtV0ZyUFlVWEFVWEhvdXNmUzc2OCtwL2lKMkZnQTRWaFJOQUlCVk16VTFWU3d1MWorWTU4WGUyRmx3Rk14a1NhSzFhMGFaTWdkMGtDd3JORDNId3VBZEpKZDB0N3h4cGRtbVBIWVlBRGhXakgwSEFLeXEyMjY3YWZvdGIzbWJWeXJsYzhYQzRPM3Z3TFNiMFpFaGpZME5VelFCSFNZRVY1cWErcW9zRE43MlRFOUk5cTlubmZQSE44U09BZ0RMd1lnbUFNQ3FxOWNYL2psclpQZkV6b0VqWUthMFZOTEVCS09aZ0U2VTVVR3pjMDFsTEF6ZTF0eVZ5ZldMNW54K1pld3NBTEJjRkUwQWdGVzNaY3VXV3EzUitMc1FRak4yRnJ3OE0ybHNiRmpsY2lsMkZBREhxTkhJdFcrbUpuYjliRjltMmhtSzRxcHozdmF1M2JHekFNQnlVVFFCQUtMWXVmUEI3elNiMmJXeGMrRGxsVXBsalkwT01ab0o2R0JGY0Mwc05sV3JzekI0bTFxVWROdFFPbkI5N0NBQTBBb1VUUUNBS0thbXBwcExTNDEvS0lyaXVkaFpjSGhtcG9ueEVhVXBTem9DbmE2WkZkbzN6Y0xnYmNqZC9jSGcrZVdubmYzMjZkaGhBS0FWS0pvQUFOR2NmLzVIN212VUdwK1J4SjFQRytxclZqUXlNc2hvSnFBTHVFdEw5VXp6QzAybTBMV1htY1QwNDVHSnVSL0hEZ0lBclVMUkJBQ0k2cWxuNXJka1diWWpkZzQ4ajBzbTA1bzFZMG9TTGhXQWJwRm5RYk56ZFdVNTNYNmJDSkorSFZ4WG5IcnE1bHJzTUFEUUtsdzlBZ0NpdXZqaUMyYVdsbXIvMVhtTHZUMjRTM0lORHZacllLQXZkaG9BTGVTUzZvMUNzM01OUmpXMUJkL3IwZyt1dk9ibTIyTW5BWUJXb21nQ0FFUTNNN1AzRzQxRzh6cHVmTnFBbVpJMDFabzFZMHlaQTdwUVhnVE56ZGRWYitTeG8vUTBrd3FYM2VWcGZzbms1Q1JEekFCMEZZb21BRUIwMjdadHk1YVc2cFB1emtLb0VmbUIwVXlqbzBPcVZzdXg0d0JZSWMwc2FIcW1yaEFvOTJNSjhxZmM5YzJwcWR0MnhzNENBSzNHTmpJQWdMWnc2NjN2M1BXMnQrVnJ5K1h5V3lReGxDWUNNMU9wVk5hSkoweXcweHpReGR5bEVGeVZTcXBxcFJRN1RpOXFLT2pHa0ZhMi9NZi8rSC9NeGc0REFLM0dpQ1lBUUp1WURQdjIxVDZSWmRralRLR0x3OHcwTVQ2c1Vva2JUNkRiWlhtaG1abTY4cnlJSGFYWHVLUkhKYi82RFcvNDkwL0VEZ01BSzRHaUNRRFFOaTY2Nk9QUDFtcjFmOVQrblhpd3lpcmxra1pIaDFtYkNlZ0I3bEt0a2JNdytPcGJrc0p0ZWRMOFZ1d2dBTEJTR0JjUEFHZ3I1WEo2N3ltbnZPcC9LcFhTMDJKbjZSWHVMalBUQ2NldlVWOWZOWFljQUtza0JGZHcxMEIvV2FVUzd6K3ZBcGYwNjBUcGhSdk9mdGZkc2NNQXdFcmhGUVVBMEZhMmI5K2VMeTNWUHhCQ2FNVE8waXZNVEFQOWZSb2FHb2dkQmNBcWF6UUtUYy9XR2RXME9oYk1kSE4rLzU3dnh3NENBQ3VKb2drQTBIYUdocW8vYlRTeXoydi91NzlZWVVsaVdyTjJqQ2x6UUE4cWdtdGhzYW5GV2hZN1NyZHpTZmNVU1hISmhzMmJtN0hEQU1CS29tZ0NBTFNkeWNuSlVLdk5menpQODhkalorbG03aTUzMS9Ed2tQcVpNZ2YwckdaV2FIcW1ycUpnZWJ3VjQvNmNwTyt0WDErNUkzWVVBRmhwRkUwQWdMWjAvdm5uUDlab05NNTNkN1pFV2lGbXBuS3BwUEV4RmdBSGVwbTdWS3RubWw5Z3h2SktjQ2wzczErNUYxTm1tL0xZZVFCZ3BWRTBBUURhMXA0OXU3K1FOL05mc0hiSXlqQ1RSa2VIVkttVVkwY0JFRm1lQmMzT05kVE02UFpiTFpHZXNhQWJ6anI3aisrTG5RVUFWZ05GRXdDZ2JXM2J0bTFwZm5IeC8zRVg3d0N2Z0hLNXBJbUpVVVl6QVpCTHFqZHl6YzZ4TUhocmVUTklkNVNzZWFXWk1UY1JRRStnYUFJQXRMWHp6Ly9vVFkxRzQvTFlPYnFLdTB6U3hQaW9rb1JMQVFENzVZVnJicUdoZW9OdXYwVmNza2VWSk5lY2NjNTdub3dkQmdCV0MxZVhBSUMydDdqWStNZWlLSGJGenRFMXpOVFhWOVh3OEdEc0pBRGFUTE1aTkQzRHFLWVdhVXArUjFLYXZ5WjJFQUJZVFduc0FBQUF2SkxiYnJ0cDMxdmU4dGEwWEs2OHcwek04MW9tTTlQeHgwK29XcTNFamdLZ3piaEx3VjJWY2tuVkNyY0t5K0NTN3BNbkY1NzErais1TzNZWUFGaE5qR2dDQUhTRXA1OWUrRnllNTNmd0x2c3l1RXZ1R2hvYTBPQmdmK3cwQU5wVWxoV2FucW1wS0ZoUzZKaTU1aVQveVdLMjlJUFlVUUJndFZFMEFRQTZ3c1VYWHpCVHE5VS9LSW45dDQrVm1kSlNxb254RVJZQUIvQ1MzQThzREQ3UEZMcGo0MEdtKzBLcUt6WnVmTzlTN0RRQXNOb29tZ0FBSFdQbnpnZXZielNhMThmTzBhbE0wc2p3RUZQbUFMeWlMQSthbTJzcXl4alZkTlJjZTkzOGg5TDA3YkdqQUVBTUZFMEFnSTR4TlRWVkxDek12cjhvaXNYWVdUcFJXa3ExWnMwb281a0FISkY2TTlmTUhLT2Fqb3A3SWRuZENxWExOMnpZM0l3ZEJ3QmlvR2dDQUhTVUxWdTJQRnl2TnordS9RdXQ0b2k0ektRMUV5TktVeGIzQlhCa2lzSTF0OUJRdlo3SGp0STV6SjZSNmJyMTUyeTZKM1lVQUlpRm9na0EwSEhtNTZjdnlyUDh2dGc1T29lcFVxbG9lSGc0ZGhBQUhTWnJCdTJicVNzd3F1bEk1REw5MGlyaDh0aEJBQ0FtaWlZQVFNZlp1blhyYzB1MTJvZmRQWXVkcFJPWW1TYkdSNVNtdk93RE9EckJYVXUxVEl1THpBSjdKUzQ5WnZKcnpqenpqNStPblFVQVl1S0tFd0RRa2FhbjkwdzFtOWwzeFJTNlZ6UXcwS2Vob2NIWU1RQjBxQ3d2TkQxVFYxNFVzYU8wc3lXWDN6YTdaTitJSFFRQVlxTm9BZ0IwcEczYnRtVnpjd3QvSDRxd0VEdExPMHVTUkdzbVJwVWtMQUFPNE5pNFM3VkdydG41Qmd1REg1NUxlbGhGTWZVSGYvRE92YkhEQUVCc0ZFMEFnSTUxd1FVZi8yV3Qzdmg4N0J6dGJIaG9RSDE5MWRneEFIUzRQQSthbjJzcXkwTHNLRzNIcERsM3Z6bGRiUHd3ZGhZQWFBY1VUUUNBampZL1AvMlJMTXVmakoyakhhV0phYzJhTVpreG1nbkE4dFdidVdibTZveHFlaDR6QlprZU1QTXJ6dnkzZnpZZk93OEF0SU5TN0FBQUFDekgxcTFibi92QUIvN2IzNVZLNlJmTkxJMmRwMTJZbVNZbVJsVXE4UzNwUmFWU1NmMERnK3J2NzFlbFVsV2xYRkZhS2lsTlV5Vm1rcG5rcnVBdUQwRjVuaXN2Y2pVYkRUVWFEZFZxUzZyWGF4UUtPRVJSdU9ZV0dob2VyS2kvdnh3N1RsdHc5K2tRd2crbnZuN3JqYkd6QUVDN29HZ0NBSFM4cDU5KzlLcmYvZDB6L2xPbFhIcW5HTDBqU1NxWFN4b1pHV1kwVXc4WkdSblZ4SnExR2hzYlYzLy93TEtQRjBMUXdzSzhabWFtdFhmUGM2clhheTFJaVU2WFpVSFRzM1ZWcXlYV2ZwTUhsKzZXL0N1VGs1UE1LUVNBQTNyOTFRRUEwQ1grK3EvLzl1MGpJMFBYSlVreUhEdExiR2FtRTQ2ZjBPaG96MzhyZXNMYXRjZnBsRk5QYTBtNTlITG01bWIxeEJPUGFXNTJaa1hQZy9aWHFhUTY4YmhCRFEvMS9QcHZUNW41cDE3MytwdlBONk5vQW9DREdFOFBBT2dLdDl4eTB4TnZlOXUvTzYxY0xyMVpQZjVHU245ZlZjY2ROODVvcGk2WEpLbGU5N3IxT3ZtVVY2bGNYdmxwVE5WcW40NC8vZ1JWSzFYTnprNHpyYTZIaGVEeUlBME5sbnQyVkpPN01wUGZaQjdPUCs3RS8yczZkaDRBYUNjc0JnNEE2QlkrUHovOUQzbWU3NG9kSktia3dBTGdTY0pMZkRjek01MTUxZ2FOVDZ4WjlYTWZmOEtKT212OUcvZzcxc1BjcFZvOTA5eDhvMWNMUjVmNVkyYkoxV2VlODY1SFlvY0JnSGJERlFJQW9HdDg2bE9mMmxXck5UOGtxU2Z2ZkNScGNLQmZBd045c1dOZ2haMjA3aFNOam81Rk8vL0l5S2pPZU8yWjBjNlArTEk4YUhhK29TenZ5UmxqTlZOeWUyTis5cnJZUVFDZ0hWRTBBUUM2eXR6YzNrdXlMTHM5ZG80WUV0cy9tb2twYzkwdFNSS2RmUEtwc1dOb1ltS3Rqai8reE5neEVGR2pVV2h1cnVkR05ibGtPMlYyMVRsdisvUGRzY01BUUR1aWFBSUFkSldMTHJwb29WNXYvbjBJb2FlMnlES1R4c1pHVkttdzVYaTNtNWhZcTFLcFBUWU9QdlZWdjhNVXVoNldGMEZ6OHcwMXN5SjJsTlcwS0lWYlMzMTFSak1Cd0V2Z3lnQUEwSFYyN0hqZ1I4MW1kb1Y2YUFwZHFWVFMyTmd3bzVsNndPaFl2Q2x6TDFTcFZLS3NFNFgyMGN3S1RjL1VlbVZVazB2KzY4VHR5MmVjOFo1RzdEQUEwSzRvbWdBQVhXZHFhcXFZblYzOGNKRVhQYkV3dUpscGZHeFk1WEo3akhMQnlob2NIRnIyTVI1NzdCSDk5TGFidEdQSGc4cysxZ1JGVTA4cmdtdGhNZE5TUFlzZFpjV1phYS9KZnBnL3NPK25zYk1BUUR1amFBSUFkS1VMTC96NFEwdTErb1hxZ1ZGTmxVcFpJeVBMTHgvUUdhclY2cktQTVRPOVZ5RUU3ZDJ6WjluSEdoNGFXZll4ME5teVBHaG10cUVpZFBXUDJ5SzQzMXNFdjJMRDVzM04yR0VBb0oxUk5BRUF1dGFPSFErY256V3krMlBuV0VsbXBqVVRvMHJUTkhZVXJKSTBYZjdJdGFJb0R2eWFML3RZMWI0K3BtejJ1QkJjUzB1WmxwYWEzVHFGemlVOUkvbjE2ODk1NTEyeHd3QkF1Nk5vQWdCMHJhbXBxV2F0VWY5ckQ5NjFjenI2KzZzYUdocUlIUU9ycUJXbFRxdTdnTFJORmlkSFBGbGVhRzZocWRDRm81cmNsY3YxeTF6TnI1bFppSjBIQU5vZFJSTUFvS3Z0M1BuUTl4ck41amRhZm1mZEJzeE1hOWVNTVpvRTBmRTNFTzVTclpacG9mdEdOYm5KbndoZWZQUHNzLzkwWit3d0FOQUpLSm9BQUYxdGFtcXFXYXMxUDFTRXNEZDJsbFliSGg1VVg5L3kxK3NCbHV2Z1ZEejB0a2F6ME54OG82dEdOYm1VSzdFN20xNjVNbllXQU9nVUZFMEFnSzczaVU5OCtGZjFldlBUN3Q0MVV4N1NOTldhaVZGR00yRlprbVQ1YTN2bGVhNFF1dWFmRnBhcFZzODFOOS9vbGtHa2J2SUhYT0hTMy91OVRUT3h3d0JBcDZCb0FnRDBoRjI3NWkvTTgzejVlN20zQVROcGJIUlk1VExyNG1CNSt2djdsbjJNeGNXRkZpUkJ0OGl5b1BtRnB2SzhLMGE1TFVoMlMxS3VmVDkyRUFEb0pMd05DZ0RvR1gvOTEzL3pGMk5qbzFlb3cxLy95dVdTWG5YcWlTcXhBSE5QS3Bjcnl6NUdsalZWS3BYMG1qUE8xUGo0eExLTzljak9oL1hzczA4dk94TzZSN21VYU0xRXZ5YkcranQ1MUtWTGZvZWx5UWZPM1BDT0g4WU9Bd0NkaEN0VUFFRFBlUFRSSFZlZmVlYnJ2MSt0bHMvdDFKc2ZNOU9haVJGS3BoNldaYzBqZnU3dnZQcDBEUTRPU2RyL2Q4Zk1sQ1NKa2lSVnRWcGRkZ25RYkRiMDNITzdsblVNZEo4c0QxcFl6RFE4V0ZXbHN2enBtWkhzYzllUG50MzkrQzJ4Z3dCQXAySHFIQUNnWjB4TlRSV0xpN1VQaEJEbVltYzVWdFZLV1NNanc3RmpvRU1NRGc1cFpHUlVJeU9qR2g0ZTBkRFFzQVlHQnRYWDE3ZnNrc25kOWZCREQ3QVFPQTZyMGNnMXY5RG96QjNvWElYTDd5bVYvTEpObTk1WGp4MEhBRG9OUlJNQW9LZDg4cE45ZHpVYTJUWkpIWGYzWTJaYXMyYXNrNmVpb0lzOC9QQURtcDFsZldRYzN2NVJUVTFsV1FjdUZHKysyeXo5em1WVHQvd3FkaFFBNkVRVVRRQ0FIak1abHBibUxzaXk0ckhZU1k3VzRFQy9CZ2Y3WThjQTlOeHp1N1hudWQyeFk2RE5OWnFGNWhjYXNXTWNKUStTN3ZiVUw1dWNuT3pBbGd3QTRxTm9BZ0QwbkMxYnRqelZiRFkvNGU1NTdDeEhLa2tTclZrenltZ210SVhqamp0ZWE5Y2VIenNHMmx5V0I4MHZOcFZsSFRXOThqSEpybDYvL2gwZDkyWUVBTFFMaWlZQVFFL2FzNmZ4bFR6UGZ4bzd4NUV3U2FNamc2cFdsNy9iR05BcXA3L210Um9jR29vZEEyMnUyU3cwdDlEc2xMbktkVE83dmV6Rk5iR0RBRUFubzJnQ0FQU2s2ZW1kQ3dzTFM1TWhoTGFmMTVHV1VvMlBqekNhQ1cwbFNSS2RmdnByWThkQW04dnlvTVdscHZLODdVYzF1VXM3NWVHcTE1enpMdWFGQXNBeVVEUUJBSHJTMU5SVXNXdlhVN2MyNjgydnhzN3ljc3hNNDJNaktwZkxzYU1BTHpJNE9LVGg0WkhZTWREbUdzMUNTMHR0UDFONVVhWmJ5NFAyM2RoQkFLRFRVVFFCQUhyV2w3Lzg1YVdsZXZQamVaNC9HVHZMU3ltWDk0OW1BdHJWMk5oNDdBaG9jM2xXYUhHcHFhSm8yN1cxWGZMN1BZU3Zubjc2dWJPeHd3QkFweXZGRGdBQVFFUStQRng5dU5Gb1hKaW02VWZNTEkwZDZQbk1UR3NteG1MSFFKdEpraU4vbi9EWDk5MHRhZi9mSmJORVNacW9sSlpVclZaMTNQRW5hczJhdGN2T016ZzB2T3hqb0xzRmwrcU5YSTFtb1lIKzludWYyNlVaTS92eCtqZVVmaHc3Q3dCMEF4WjdBQUQwdlAveVgvNzZ4T09QSDdtMlZFci9UVHV0Z3pRdzBLZVQxeDEvVk1VQ3V0OWIzdnJ2bG4yTU8zNytVeldiRGYzdTZXZm9oQk5PV3RheGFyV2Fmbm5uejVhZENkMnRsSm9teHZ1MWRtS2czZGFiYzduZkVsei85NFkzbm50bjdEQUEwQTI0Y2dVQTlMejc3aHZjVTZ2Vi96OUpXZXdzQnlWbW1oZ2ZwV1RDaXRyMTdEUExQa2Fsd202SWVHVjU0VnFxWmNyYmIvcmNMamY3enZwejNubFg3Q0FBMEMyNGVnVUE5THp0MnlmejZlbnk5K3IxNXRYdTdiRUo5OUR3Z0FZRyttTEhRSmVyMTJ2TFBrYWFwdTAyUWdWdEtzdUNhclcyV2hROE0rbk9zdGxsWnRaMkRSZ0FkQ3FLSmdBQUpHM2JObG12MXhjK1hCVEYzdGhaMGpUUnhQZ29OKzlZY1VYUm1pM24wN1N0bGpkRG04cnlvTVdsVEcxUzZMdWtKd29MMTE1NjFZMlB4QTREQU4yRW9na0FnUDNDbmoxN0hzd2EyVmJ0dndHSndrd2FIUmxTdGNwMEpIUU9NeTRwOGNwQ2NOV2J1Yks4RFFZUG1ScVNmcEZtdW5aeWNySU5BZ0ZBOStDcUFBQ0FBeTYrK09MR1VyMzRZcFpsOThSNng3MVVTalV4TVJybDNPZ01iVElhQkRnbWVSNVVxMFZmRHMvTjlZaTdyanJ6VFgvOGRPd3dBTkJ0S0pvQUFQZ3RIeGtwUDlPc1pSOTJWMzIxVDI0c0FJNGpFRUw3RGI0SW9UVlQ4TkQ5OGp5b1ZzK2pGcWJ1WG5QNWJVdFo3ZHBvSVFDZ2kzRWxDd0RBODB4T1R1YTVONjVyTkJyZjF5cFBvYXRXS3hvZUhtSnRKcnlzOWl5YTJpOFQybE1JcmthelVCNXYrcHliMmYwdXUyemp4dmN1eFFvQkFOMk1vZ2tBZ0JjWUdCaFlyTlVXSmtNUlZtMVUwLzdSVENOS1UxNmE4Zkt5ck5teVk3V2kxTXl5dGxuY0dSMGl6d3MxbXJGMm43TVpsLzlrMTk3MHBrZ0JBS0RyY1RVTEFNQUxURTVPaHIxN2grOXROTE5QYTVWR05RME05R2xvYUdBMVRvVU8xMnd1djJnNldEQzFZcmU0ZXIyMjdHT2d0K1NGcTFZdkloU1VIdHo5M3NSS2wyN2F0R25WcDBjRFFLK2dhQUlBNERBdXZuaXlrV1cxVDJkWi92QktueXRKRXExZE04YVVPUnlSVmhRN0IwZk9sU3ZMMzkxd2FXbHgyY2RBYnltS29HYXpVQWlyWERTWmRpV0pmL3QxcjljdlYvZkVBTkJiS0pvQUFEZzhuNTZlZnFiWmJIN00zVmQwaTZUaDRRSDE5VlZYOGhUb0lnc0w4OHMreHZFbm5LVHg4UW1kZXVydkxQdFlzelBUeXo0R2VvdTcxTXdLNWNXcXJ0T1VLZWhYQ3ZuWHpEYkZtcmNIQUQyQm9na0FnSmV3YmR1MmJIWjIzelhOWnZZVHJkQVVqMUthYU0zRTJJb2NHOTFwYm5aMjJjYzQ2YVNUZGVaWnI5ZWFOV3VYZFp4UUZKcWhhTUl4S0VKUU0xdTEzUXBkcnFlVjZMb3p6L21UQjFmcnBBRFFxeWlhQUFCNEdidDM3NTVwTkpvZkxFS1lhL1d4elV6ajR5TXFsWmEvVGc1NlI2TlIxOXpjOHN1bVZ0aTllNWVLWXRYS0FuU1JvbkExR3F1MlRsTXUweTlVc3N1MHlydUpBa0F2b21nQ0FPQmxURTFORmYzOTVkdWJ6ZnpTVmgrN1VpNXBaR1NZdFpsdzFCNS83SkhZRVpUbnVaNTY2dkhZTWRDaFFnaktzbUtsQm91K2dPMG8zS2JPT3V1ZGUxZmpiQURRNnlpYUFBQjRCWk9UazQyRmhmckg4angvdGxYSFpEUVRsbU4rZms2UFB4NjNiTnJ4OElNdDJRRVB2U21FL2VzMHJjS0lwa1hKYitzZkN0ZXY5SWtBQVB0Uk5BRUE4TXA4N0ttK3A3Tkc5bUZ2MFYxUlg3V2k0ZUhCVmh3S1BlcXBKNS9RbzQvdVdQVXQ0dDFkRHoxNHYvYnQyN09xNTBYM0NjR1Y1U3M2OWRMZC9TRnpYWEg2NmVlMngzeFRBT2dCRkUwQUFCeUJ5YW5KNXV6ODlPVjVudCswM0J0N005UGF0V05LRWw2R3NUelBQUDJVN3I3N1RpMHVMcXpLK1phV0ZuWDNyKzdVbmoyN1YrVjg2RzVGNFdwbUs3cnozTFNaL1hCd2NkK1BWL0lrQUlCRE1WNGZBSUFqZE5wcHB6VkdCOGVmTFZYU1AwdVNwSEtzeHhrZUd0QUVPODJoUmJKbVU3dDJQYU9seFFWVktsVlZxMzB0UDhmaXdvSWVlM1NuSG4xa0I5UGwwREpKWXVxcmx0VGZWMjc1c1UwcTNIU25wOG1XMTd6NVR4OXQrUWtBQUMrSm9na0FnQ04wMzMzMytSKys5ZmVmTml1ZFhpNlh6cFowMUt0NEowbWlrMDVjeTlwTWFMbGFyYWJuZHUvUzd0M1BxdGxvcUFoQnBWS3FOQzBkOWJHeXJLbTV1Vm50M3YyTUh0bjVzSjU2NmdrdExTMnVRR3IwTXBOVXFaUTBOSGpNdmYzTDJXTm1WOTV6Mzk3THA2YW0yR2tPQUZZUjI5d0FBSEIwN1AzdmYvK1pnNFBEUHltVlNtdVA2aE5OR2g4YjBkcTE0K3cwaDFWVEtwVlVyVlpWcWZhcFhDNHJTUklsU2FyRVRDNHBoT0xBRG1DWm1vMkdHbzJHc294UlMxaDVadExJY0ZVbm45amEzVGZORk9UMm85UjAzaGx2ZU1lT2xoMFlBSEJFanY0dExnQUFlcHNQREF6c3lMTHNZNlZTNmFNNmlqZHRTcVdTeHNaR0tKbXdxdkk4VjU3bldseGtSQkxhaTd0VUZFRWh1TkswZFQ4WGcvdVRadjZOTTk1d0xpVVRBRVRBS3FRQUFCeWx5Y25KNXV4c2RuR3oyYno3U0QvSHpEUTJOcXh5bWZkNEFPQWdkNmtJTFp6WlptcElka2VqcUYvZHVvTUNBSTRHUlJNQUFNZGd6WnJxZEtOUmZEQUV6NDdrK1pWeVNhTWp3eXNkQ3dBNlNnaXVJbS9oem5OQmp5VkJWNy94amU5OXFuVUhCUUFjRFlvbUFBQ093ZVRrWkw2NE9QMjlMTXUrTHVsbDM0NDNNMDJzR1ZPYThySUxBTS9udnI5c2FzbXg1SXR1NGRiKzhlcDFMVGtnQU9DWWNNVUxBTUF4V3JObXpVS3pXZnRva1JkN1h1NTVmWDFWalF3UHJsWXNBT2dZN3Q2cXFYTXUxME9Tcmp6dHRMZFB0K0tBQUlCalE5RUVBTUF4bXB5Y0RJdUxpL2RrZWZZdmtnNDc5OFBNdEhiTjJDb25BNERPRU54VmhKWk1uWnR6MDAzbC92d0hyVGdZQU9EWVVUUUJBTEFNVzdkdWJkVHJTMXZ6TEgva2NCOGZIaDVVZjM5MXRXTUJRR2R3cVRVOWs5MnZOUDNLR1dlOHA5R0tvd0VBamgxRkV3QUF5elE0T0xpbjBXeit2YnNYejM4OFRWTk5qSS9JckhYYmRnTkFOM0c1M0pmZE5PME84dStzWDcvcFo2M0lCQUJZSG9vbUFBQ1dhWEp5TWkrSzVnMVpsbi9IZmY5YUkyYlMyT2lRcXRWSzVIUUEwTDU4K1NPYWNrbDNsYzB2TjdNV2JsOEhBRGhXRkUwQUFMVEF6cDA3RjVyTjdKOUNDRE9TVkVwTEdoc2JqaDBMQU5xYjd5K2JsdUZwTTExM3h1dmYrVUNMRWdFQWxvbWlDUUNBRnBpYW1pcnE5WVdmRjBWK2labjV4TVNJU3FWUzdGZ0EwTlpjKzNlZU84YlBicnI3blVYRHIyRTBFd0MwRDRvbUFBQmFaTXVXTGZWR28vNnBTcm44ME5qWVNFdjI2d2FBYm5lTVB5emRYWThxOGFzMmJEejM4ZFltQWdBc0IwVVRBQUN0NDI5NjA1c2VPM1hkY1g4cGlaMlBBT0FWdVk2eGFxckw3UGFsaGwzYjRrQUFnR1dpYUFJQW9JVTJiOTVjV0xudkp6Sk54YzRDQU4zTEh6YlRGUnMzbmpzYk93a0E0RkFVVFFBQXROaGYvTVZmMUVOSS84bWtYYkd6QUVCN3N3UC9IUTJmYzllTmZYdlM3NjlFSWdEQThsQTBBUURRWW1ibXp6Nzc3STdDL1FKSlJldzhBTkRPanE1bThpRHAzaUlKbDc1NjA2YjZ5aVFDQUN3SFJSTUFBQ3ZnTC8veUw1dFM2Y3R5M1JVN0N3QzBLNU5rZGpSVmsrM3hvQjhreWV6UFZ5b1RBR0I1S0pvQUFGZ1pmdHh4eCsxU2tuOUNMQXdPQUlkbjBsSDBUTGxjOTFpaUt6ZHMyTnhjd1ZRQWdHV2dhQUlBWUlWczJyUXBENkg2emVEKzNkaFpBS0FkbVptUzVJaWFKbmY1TXpKZGQ5Ylo1OTY5MHJrQUFNZU9vZ2tBZ0JWMDMzMzNMVW1sL3k1cElYWVdBR2czWmpxaW9zbGRoWm45c3I5VStlb3F4QUlBTEFORkV3QUFLMmh5Y2pJc0xpN2U3N0xQeGM0Q0FPM0dkR1FqbXN6OFVibGQvVHZyLzkwenF4QUxBTEFNRkUwQUFLeXc5NzN2Zlkwa0tWOGsxNDdZV1FDZ25SekppQ2FUMWFUazlwQm0xNjVTTEFEQU1sQTBBUUN3OG56UG5qMVBLTkZISldXeHd3QkF1ekF6cFM5Zk5MbkxIeXhjbDIvWThPNTlxNVVMQUhEc0tKb0FBRmdGNTUxM1h0WnMralh1Zm1Qc0xBRFFMaXlSa3ZSbGlpYlhYSkxZalZiYSs2UFZTd1VBV0E2S0pnQUFWa21wVkpwMjZaOGtMY2JPQWdEdElERlRLWG1wV3hJUGJuNS9FVFMxWWNObU5sUUFnQTVCMFFRQXdDclp2SGx6TVQwOWY3T2tyOFhPQWdEdElMR1hYZ3pjelBhWjlLTmRlNU5iVmprV0FHQVpLSm9BQUZoRi8vay9uMWNMbnY4UGQzOHVkaFlBaU1sTVNsTlRtcjc0bHNSTXdkM3ZTUlMrdEduVHBqeENQQURBTWFKb0FnQmdGWm5KcGVyalNhcFBTQXF4OHdCQUxFbGlLcGZUdzM3TVhjK1k2L3JYbmYydSsxYzVGZ0JnbVNpYUFBQllaWnMzYjg2S2hleFNrOTBaT3dzQXhKS1lxWFNZMFV5U01wbnVET1hreXRYT0JBQllQb29tQUFCV254LzNxbGZ0Y2dzZmsxU0xIUVlBWWtnU1U2bjhvdHNSZC9salFYN04rdlh2ZUR4R0xnREE4bEEwQVFBUXdhWk5tL0xaMmRvTkx0MGd5V1BuQVlEVmxpU3pvdnMvQUFBZ0FFbEVRVlNtY3VuUTJ4R1gxeEt6MnhwWjlrM3hzeEVBT2hKRkV3QUFrVHp4eEJPTFp2cUl1OC9GemdJQXEyMy9HazJIM0k2NHlYYUVJbHo5cGplOWh3MFRBS0JEVVRRQkFCREo1T1JrbUordjN5TkxQaDg3Q3dDc0pqT3BYRTZWMlBOdlIzeFI4bHVYOHNaM29nVURBQ3diUlJNQUFCRzk3MzN2YXlSSitRSjMzeGs3Q3dDc2xqUXhWY3FKekg3emtFdjZkZkRpS3hzM3ZuY3BYaklBd0hKUk5BRUFFSmZ2MmJObmw0SStJaW1MSFFZQVZrT1NKQ3FYVTlsdm02WjlIdnlIOXo0d2Qwdk1YQUNBNWFOb0FnQWdzdlBPT3kvTGdyNHVoWi9FemdJQXF5Rk5UZFZLS2treXFaRDUzYUVVdnJwNTgrWWljalFBd0RKUk5BRUEwQVpLcGRKMEVmUnh5ZWRqWndHQWxWWXFKU3I5LyszZGVWeVZWZjdBOGZOY0xsdnN5d1VVUXdSRlJaQ1NWQWdYM0s2NGpHYVdsa2JDVHkycm1mYk4wWXBtYXVvM2s1TS96Yll4R2NjbTB6UzFOQmZJRkZ3UlNSRnlnUkUxUkJCbEVhN3M5L245a1EvemVHTVRnWXYyZWI5ZXZzYnZPZWM1ei9lNWw5Y3IvTTQ1NTduMnhqbFppSHhabHJjVkZoN0lOSE5hQUlBMlFLRUpBSUJPWU5xMGFYV1NaSmtrQzdGRzhFcHZBTGN4alVZU1ZwWVd3a0tqRVVMSTFaS1FEbXRrZWUySUVYRzE1czROQUhEektEUUJBTkJKUFBqZ2c1V3lyUDFmU1lpTDVzNEZBTnFMc20xT281RmtXVWcvRzJYeGJaK1FzVG5temdzQTBEWW9OQUVBMEVsSWtpUUxJYzRKSWYvZDNMa0FRSHZSV21pRXRiVldDQ0dxTlpKSWxTcmxEZWJPQ1FEUWRpZzBBUURRaVV5Yk5xMjZUcTc2bHl6RWorYk9CUURhZzFhckVWWldGcktRUmJac2xML3FPM2owWlhQbkJBQm9PeFNhQUFEb1pIUS9uYjJra2NXZmhSQVY1czRGQU5xU2hVWVMxbFphWVdHaE1RaEo3TFUzRkg5bjdwd0FBRzJMUWhNQUFKM01pTGk0Mmt2RlYzYktRbXdXSEF3TzREYWkxV3FFclkxV2xvUTRycFVzVnQ5NTd6UUs2Z0J3bTZIUUJBQkFKM1Rod29VeVdUYStKOHR5c2JsekFZQzJJRWxDMW1vbG80MjF4U1ZaaUI5eUw0a0Q1czRKQU5EMktEUUJBTkFKeGNYRkdRMkc2blJKby9sVXNLb0p3RzFBRXFMYVNxc3B0YkxTWmdwWldqTml4SWhLYytjRUFHaDdGSm9BQU9pa1ltTmpLOHZLS3Y1UHlPS3N1WE1CZ0pzaHk3SlJheUd1Mk50cmowaEMycloyUS9JUmMrY0VBR2dmRkpvQUFPakVxcXVyTDlmOWNqQjRuYmx6QVlCV2tXVWhaT01sS3lzcHc4SCtqbXlqVm53WkZ4ZG5OSGRhQUlEMlFhRUpBSUJPN1BISEg2K3h0TFRlSklUWVplNWNBS0ExWkNIWGFDekVhU2RIbSswYWpUZ1FHRGlLVlpvQWNCdWowQVFBUUNkWFcxdGJJdGZXdlNPRUtEVjNMZ0J3ZzJRaHBFemJPNnpYT0RzNm5KT3F0TitZT3lFQVFQdWkwQVFBUUNjM2JkcTBPaHQ3dzM1SlNGOEtEZ1lIY091UWhaQ0xMRFJpZC9ldWJnbWlydnBNNzN0R1hESjNVZ0NBOWtXaENRQ0FXOERFaVk5VnlKSnhzUkFpejl5NUFFQkx5Ykk0Ym1GcDhaWFJvckpTdXFNNnc5ejVBQURhSDRVbUFBQnVBWklreVVhajlyU1FwUDh6ZHk0QTBCS3lMQXFFTEczM3RYRStvdEZvaXZ2MG1WeG03cHdBQU8xUE1uY0NBQUNnNVRiLys5OHVsVmFhNzRVUWQ1czdGd0JvakN6TE5aSVEyeVFMNDVOVHB6NlNhKzU4QUFBZGh4Vk5BQURjUWxLenNzcU1jdDJmaFJDVjVzNEZBQm9oUzBMazFCcnIxazJkK3NoNWN5Y0RBT2hZRkpvQUFMaUZ4TVhGMVZaWGkrK0ZrSGx6RTRCT1NpNFhrclM3cms3enJlQUZCZ0R3bTBPaENRQ0FXMHgyZG5hNVVaWVhHWTB5YjI4QzBOblV5Ykk0SXRWSi81ZzVjMmF4dVpNQkFIUThDazBBQU54aTR1TGlqUGIyTGtjbGpmU3BFTUpvN253QTRCcFpGbksyVVJhZlRuM29vVVBtVGdZQVlCNFVtZ0FBdUFXTkh6KytTcFl0UHBTRi9COXo1d0lBdjVEemhaRC9WVkpTdHNiY21RQUF6SWRDRXdBQXQ2amk0dUtMa21SOFczQUdDZ0F6azJXNVdNaGlaVldWL01Iamp6OWVZKzU4QUFEbUk1azdBUUFBMEhwcjEzN2lwQkVPcTRRa1RSVDhkeDFBeDVObElSZEprbGhaV1dsODg1RkhIcmxpN29RQUFPYkZpaVlBQUc1aFAvMTBvYXk2VnN5WGhaeHQ3bHdBL09ZWWhTem5DaUgrV2xaV3RZQWlFd0JBQ1A2ZlR3QUFibmxyMTY2MTBHaHFSZ3RaODA4aGhKZTU4d0h3bTFBdEMvR2paSlRmTlVyYWI2ZE5tMVpuN29RQUFKMERoU1lBQUc0RGNYRngycUNnWG5yWktLMlVKTW5kM1BrQXVHM0pRaEtGc2l6K1hWc3Jsano4OE1ObnpKMFFBS0J6b2RBRUFNQnRJaTR1VHRPblo4OVFyYlgyVTFtVyswc1NXK1FCdEFsWkNHRVVrcmdzeS9LT3Vqcmprb2NlZWlSVjhDSUNBRUFES0RRQkFIQjdrYjc0NGg4ZVZwYjJMOHF5SENOSmtwdmd2L2NBV2tlV1pmbXFKRW1uaEN4L1p4VHl1cSsrMm5qc3E2KytZcHNjQUtCUi9PSUpBTUJ0S0M0dVRoTVkyS3UvSkV2ekpJMW1vaEJ5VjhGLzl3RTBUaFpDMUFnaFNvVXM4bVFoWjBsQ2sySVV4djFDWFAxcDJyUTVSZVpPRUFCd2ErQVhUZ0FBYm1OeGNYR2E0R0IvejdvNktVeVNOU05rSVEyUUpPRXJTY0pWQ0tGdDRsSlovUGNmbmcyU0pFbVdaYm5KTWJMYy9EeENDRm1TUkoyUWhiR0paR1FoNUZvaEdoK2p1aytEMjNra0ljbXlrR1ZKeUkzbks2UVc1ZnRMSGxKdDR3TmtXU00wZFpKR05MN3k0NWNQcjFiODhoazJkaU5aRWxKMVkvMlNKTXV5RUxKc2JDSmZ6Uy81U2tJMG1xK1FaVmxJd2loa1RlUFA5RXVlZGRmK05EcEtrcVJhU1pJYS95NS9VU05KVW9QUExVdVNiRFFhaFNSTGpYOVBraXhMa21TVTVjYS9BNDNtbHpHU0xEZjVUSklRZFVKb0duMm1YKzRqMThxYWhyOG5qVVlqUzVKa3JLMXQvRDVLTG5JVFkyUlplU1pqMDkrQmhVV2RFTFdONXZ2ZjcwbmI2QmlqMFNqTHNySCtlOUpvTkVaUkxWZGIyTm9hSklPaHdzS3BwcUtxeXVFcUIzd0R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1EUEozQWtBQUFDMHhzcVZLMlYxUEgvKy9MNTVlWGtuV3RvUDh3a0xDNXMrYytiTUpaYVdsamFiTm0zNjA5YXRXeGVaTzZmVzRHY01BSUJmMDVvN0FRQUFjTXVUZ29LQ3hnd2NPSENxdjc5L21MdTdlM2NiR3h1SHVycTZHb1BCVUZKVVZIVHV6Smt6YVQvODhNT25aOCtlVFROM3NqQy82T2pvWmZiMjltNUNDREY5K3ZTL0ppY24vNnU4dkx6UTNIa0JBSUNiUjZFSkFBQzBXa0JBd05DWW1KaGwzdDdld2FaOVdxM1cyc25KeWRQSnljbXpSNDhlQTY5Y3VaSlBvZWszUStQdjd4OVdWRlNVV1Z4Y1hHcmFhVFFhNjVTL3k3SXNTNUprN05qMEFBQkFlNkhRQkFBQVdtWHMyTEhQUHZUUVErOXBOQm9MYytlQ3ppRThQUHpoa0pDUUNjSEJ3VkgyOXZadTgrZlA3OXRRb1NrK1BuNWVURXpNaDFaV1ZyYnIxcTE3cmF5czdMSTU4Z1VBQUcyUFFoTUFBTGhobzBlUC9zT01HVFBlVjdmVjFOUlVwcWFtcmo5Ky9QanVrcEtTQzVhV2xqWTZuYTU3Nzk2OWh3WUhCNDh6VjY3b09QUG16ZnVpSmVQUzB0STJwS1dsYldqdmZBQUFRTWVqMEFRQUFHNkluNS9md0Jrelp2eGQzWGJ5NU1ua2p6NzY2SkhpNHVKenB1TzNidDI2eU03T3pxdExseTQ5T2k1TEFBQUFtQU9GSmdBQWNFTWVlZVNSSlJZV0Z2Vy9RK1RrNUtUKzVTOS8wUXNoS2h1N3htQXc1R2RuWitkM1NJSUFBQUF3R3dwTkFBQ2d4WHIyN0JudTcrOGZwc1N5TEJzLy9mVFRhTkZFa2FrcHJxNnVkdzRjT0hCcTc5NjloL240K0lRNE96dDNsV1haV0ZKU2tuZml4SW1rblR0M0xzbkp5VG5hWmcvUUNoNGVIdjVSVVZIUEJ3Y0g2OTNjM0xwWFYxZFhGQlFVWkI4K2ZIakROOTk4czFnSVVhNk1EUWtKbWZqODg4OS9xNzUreFlvVmorM2V2ZnNmNnJZbm4zenl5OEdEQjA5WDRwOSsrbW5uLy83di80NXE3WDBiWUJNWkdmbElhR2pvL1Q0K1BuYzVPRGpvWkZrMmxwV1ZGWjQ1Y3ladDA2Wk5iK1hrNUtRb2cxZXVYQ21yTDU0L2YzN2Z2THk4RStxMnBzYVk5aW5lZWVlZDQrcDQxcXhaVWt2dko0UVFEZzRPN3BHUmtZK0ZoSVNNNzlxMWExOWJXMXVuaW9xS0s0V0ZoVG1abVptSkNRa0p5eHBhUmRmWVBRd0dROEdFQ1JOZUN3ME52ZC9GeGNXN3ZMejhVbnA2K3ZhdnYvNTZZVkZSVVc1RDg5d29GeGNYcHpGanh2eHgwS0JCRDdxNnVuWXpHQXpGV1ZsWnlaczJiWHI3N05telB5cmpwaytmL3Q3NDhlTmZVT0tLaW9yU2VmUG11UXNoYWsybWxKWXNXWExCeWNuSlU0aGZEazkvOXRsbmU1U1VsSnh0aTN3QkFHaHJGSm9BQUVDTERSbzA2RUYxZlBqdzRXOGFLaEMwUkVSRXhLdzVjK1o4MXRCaDRoNGVIajA5UER4NlJrUkVQTHB5NWNvblRRczFIV1hJa0NHeE1URXhIMXBhV3Rvb2JiYTJ0cGErdnI0RGZIMTlCd3dmUG56MnUrKytxeThzTE13U1FvaWpSNDl1UG5yMDZIY2hJU0hqbGZFVEowNThaZmZ1M1N1RUVIVkNDT0hsNVJXby9oeXJxNnNyNHVQakg3dVorNnIxN05rejdJa25ubGp0N3U3dWE5cm40dUxpN2VMaTRuM3UzTGswZGFHcE13b0xDNXNlRXhQenFhMnRyYU82M2M3T3pzWE96czdGMTlkM3dOaXhZNTlkdlhyMWk0bUppVXVibTgvUjBkSHJ1ZWVlMit6aDRlR3Z0RGs1T1hrTkhUcDBWbUJnNElnMzNuZ2p0S3lzN05MTjVPem82T2o1ekRQUGJQTHk4Z3BRdFhtRWhvWk92ZXV1dXlaLzlORkgwdzhkT3ZTMUVFTHMzNzgvWGwxb3NyVzFkZXJUcDAvRWlSTW5kcXZuN05XcjF5Q2x5Q1NFRUZsWldYc3BNZ0VBT2pPTnVSTUFBQUMzanA0OWU5NnJqak15TXJhMmRpNVBUODhlemIyeHpzTENRanRyMXF3UHUzWHJGdHphKzdUV2dBRURwc3laTStjemRiSEhsTHU3dSsrTEw3NjRXUWh4aDlLMmF0V3FaMnByYTZ1VjJNUER3ejg4UEx4KzlkTDk5OS8vdWlSSjliK0RiZHk0OGMyTEZ5Lys1MmJ2SzRRUS92Nys5Nzd5eWlzN0d5b3kzVXJDdzhObnpKczNiN1Zwa2NtVVZxdTFpbzZPWHFMWDY1OXViczdZMk5oUDFFVW1OVGMzTjU4SkV5YTgwdHA4RmYvelAvL3pEM1dSU2MzQ3drSTdaODZjbGE2dXJ0MkVFT0xjdVhPWk9UazVoOVJqUWtKQ0pwaGVGeElTTWxFZDc5Ky8vOTgzbXljQUFPMkpGVTBBQUtERlBEMDllNnJqOCtmUC8zU3pjNTQ2ZFdwUFptYm1qdlBuejUrc3E2dXI4UEh4dVd2Y3VIRXYyOWpZMkF2eHl6L1E5WHI5SDFhc1dQRlljM08xSWNjNWMrWXNseVJKVWhxU2twS1dIejU4ZUxPenM3UFhwRW1UL3VqbTV1WWpoQkJlWGw0QmVyMys4UjA3ZHJ3dmhCQ0ZoWVhaMjdkdlh6Umh3b1Q1eXJVVEowNmN2My8vL3RWZVhsNTkxYXVaenAwN2QzVExsaTJMMnVLK1FnamJwNTU2YXJXVmxaV3RjcTBzeThaRGh3NnRPM0xreUhjVkZSVkZycTZ1M1UxWHBiV0ZSWXNXalJOQ2lCZGVlT0c2d21OOGZQemNHOTJTWm1kbjV4VVRFL09KK2pNb0tpckszYjU5Ky9zRkJRWFpMaTR1M3FOSGozN0syOXU3bjlMLzBFTVB2WmVTa3JLcHFaVStYbDVlQWFtcHFWL3YzYnYzYzA5UFQvOHBVNmJFV1Z0YjJ5bjlBd2NPZk9ETEw3OTg2VVp5TmVYcDZkbnI1NTkvVHQrMmJkdml5c3JLSzRNSEQ1NDJhTkNnYVVxL2pZMk52VjZ2ZjBhNVQxSlNVbnlQSGowR0t2MGhJU0VUMXF4Wjg3SjZUbldocWE2dXJ1YlFvVU5mM1V5T0FBQzBOd3BOQUFDZ3hlNjQ0dzVuZFZ4UlVWSFMycmxPbno2ZHNtREJncERjM054MGRYdGFXdHEzSlNVbEYySmpZK3UzeXdVRUJBeHI3WDFhSXlvcWFvNmRuWjJyRW0vWnN1V3ZhOWV1clYveGtwZVhsN2xnd1lKa0pZNklpSGhFVmZBUmE5ZXVmVHM4UER4YVdiM1NyVnUzb0x2dXVtdFNXRmpZTkdVMWs5Rm9ySXVQajU4alZHZnkzTXg5UjQ0Y09Vc3BRaW56Zi9EQkJ3OGNQbng0by9yWkVoTVRQM0J3Y0hDL2lZL25WOUxUMDdjMTFIN3ExS2s5TjdxMWNzeVlNWThyUlVZaGhDZ3RMUzFZdUhEaFFJUEJVSCtZL002ZE8xZTkrKzY3cVYyNmRPa3RoQkFXRmhhV1k4ZU9mY3EwU0tOMjdOaXg3VXVYTG4xQUNDRUxJVVJOVFUxbGRIUjAvWmE3YTZ2QUhJUVFaVGVTcjlxRkN4ZE9MbHk0TUVKY096OHJOVFYxdlN6THN2bzhydERRMFB1VVFsTmFXdHJxR1RObS9GMVp2ZWJ0N1IzbzdPemNYU21ZdWJtNWVmdjQrTnlsWEp1ZW5yNnRyS3pzY212ekF3Q2dJN0IxRGdBQXRKZ3N5OWNkc0d4alkyUFgyTmptSERseTVEdVRJcFBrNXVibUhSQVFNTVRPenM1TlBWWXAySFFVMHkxTWVYbDVKL3IzN3grbC9MRzN0M2RSOS92NCtJUUlJZFJiM1F4cjFxeDVVVDFteXBRcHI2bFh0eVFrSkN3NWZmcDBhbHZkTnpRMGRJcTZiOWV1WGY4d0xUSXBidllzb3Zha1B0OUtDQ0YyN05qeGYrb2kwelhsQ1FrSlM5UU4vZnIxRzkzVXZOOS8vLzJINGxxUlNZaGZ6aGN6SGVQbDVlVm0ybllqdnZ2dXU3OEtrMFBhRXhJUzNsZkhPcDNPWHdoaEo0UVFKU1VsSmFiZlVXaG9hUDNQUUhCdzhIWGI1ZzRjT01DMk9RQkFwOGVLSmdBQTBHTGw1ZVdYMVFjVHU3cTY5aEJDSEd6dGZEMTc5Z3dmTW1USXJGNjlla1Y0ZVhrRmFMVmFxNGJHcWJjNGRZUnUzYm9GcWVPNWMrZXVhR3E4UnFPeGNIVjFkVmR2RXp0dzRNQ2E0Y09IUHg0WUdEaENDQ0Y4ZlgxRGxiNUxseTZkL2VLTEwxNXJ5L3VxVjc0SUljVGh3NGUvYnVyYXpxcExseTU5MVBHcFU2ZVNHeHAzOXV6Wk5IWHM0ZUhSbzZsNUwxKysvQjkxWEZ4Y25HYzZScVBSV0xjODAxODdkKzVjbW1sYlZsYldNWFVzU1pMazR1TGlWbHhjYkJCQ2lPVGs1UGl3c0xDSGxQNlFrSkFKMTRwaTR1Njc3NjR2TkZWV1ZwWWRPSERnVjhVeEFBQTZHMVkwQVFDQUZzdlB6eitwanZ2MTZ6ZXlsVk5KTVRFeEg3LzIybXY3Um93WThYaTNidDJDMUVVbWc4RlFkRk9KM2lRN096dVg1a2RkcjZIVlhkdTJiZnZmaHNZZVBYcjBXeUdFb1MzdmEyOXZmOTFxbk5MUzBnczNPbGRub040Mko0UVFsWldWeFEyTnE2NnV2bTZMbTdXMXRVTlQ4OWJXMXRhWk5qVXdUR3FncmNXcXE2c3JHMm8yYmJDeXNxby9CRDhqSXlOUlhhRHMyN2Z2Q0NHRXJSRENOakF3Y0pUU25wcWF1a0VJVVhFeitRRUEwQkVvTkFFQWdCWXpmZlY2V0ZqWURBY0hoeHZlYnFUWDYvOHdZc1NJeDVYNDh1WEw1NVl2WHg3NzZxdXZCczZhTmV1T3Q5NTZLNkl0OG0ydG1wcWFoZ29HemZsVmtTSXFLdXJGaGdZT0h6NThyazZuNjJuYWZqUDNOUnFOMXhWT1RMY2YzZ2habGsyZnBjbTNBN2FscXFxcXErcll5c3Fxd1FLU2pZM05kVVc1aW9xSzB2Yk1xeVdNUnVPdmZyZDJjM1B6TkcycnFxcFNGOCtNZS9ic1dha0VWbFpXdG5mZGRkZUlrSkNRVWVxRDNYbmJIQURnVnNIV09RQUEwR0lIRGh6NDkrVEprK3UzZkZsYlc5dkZ4c1orc21USmtnZUY2dnliNWtSR1JsNzNCcmtWSzFiTXljaklTRkJpUjBmSFgvM2p2Q01WRlJYbGR1M2F0YThTeDhYRkRjN0p5VW01a1RraUlpSm1CUVlHMXA4YlZGUlVsS3VjTmFYVmFxMW56WnExOUwzMzNodlhWdmU5ZVBIaWFmVzEvZnYzSDI5YUdHeE1UVTFOcFhJZ3RSQkMyTnZiNjRRUXg1WFl5OHZyenBiTVk2cWh3a3R6TGw2OG1LM2VCdWpuNXpjb096djdnT2s0WDEvZmdlbzROemMzc3pVNXRxV3VYYnY2NStmblgvY214bDY5ZWcxUnh5VWxKUmRLU2txdU8wUS9LU25wbjVNbVRWcWd4UDM3OXg4blNWSjljYSswdExRZ0l5UGorL2JLR3dDQXRzU0tKZ0FBMEdKNWVYa25EeDQ4dUViZEZob2FPblhldkhtZnU3aTRPRFYyblplWFYyQlFVSkJlaVQwOVBYdXArMDIzSEkwYU5lcXB0c3E1TmJLeXN2YW80OGpJeU5tTmpXM291ZTN0N1hVelpzeFlwTVJHbzdGdThlTEZrOVZ2NlFzT0RvNGFNR0RBZFFkNDM4eDlmL3JwcDBSMXJOZnJuKzdkdTNlREs4UHM3T3l1SytSZHVYTGxvanErKys2N3J6dVVQRHc4UExheFBOUnFhMnV2MnliV3ZYdjMvaTI1VHUzWXNXTTcxTEZlcjMrbWdjL1lVYS9YLzE3ZGtKNmV2dmxHNzlYV3hvd1o4Nnk0L3ZkcjYzSGp4bDMzSnJ5R2luK0ZoWVhaSjArZXJEK0x5cy9QTDZ4UG56NlJTbnpnd0lFdmhSQ21XLzhBQU9pVVdORUVBQUJ1eUwvKzlhK25lL2Z1UGRUWjJibXIwaFllSGo0ak9EaDQ3TUdEQjllY1BuMzZZRmxaV1pHTmpZMjl0N2QzbjhEQXdORTllL2E4OTV0dnZ2bFRSa2JHRGlHRXFLbXB1YW8razJuMjdObkxOMi9lL0U1VlZaWGgzbnZ2blhuMzNYZFBOc2V6S1pLVGt6OGJQbno0WENXT2pJeDh6TVBEdysvZ3dZUHJTa3BLY2pVYWpaVk9wK3NlRUJBdzNOUFQwMi9od29VaDZ1c2ZlZVNSeGVvemsvYnUzZnY1MmJObjA3WnQyN1o0eXBRcGNVcjd6Smt6MzA5TFM5c21ycDI5Y3pQMzNiWnQyOUlSSTBiTXM3Q3dzQlJDQ0V0TFM1dVhYMzU1NTc1OSsvNlZrWkh4ZlUxTmpjSFQwek5nOE9EQkQ2V25wMi81K3V1djYvTTRkKzdjRVRjM054OGxqb3FLZXI2bXBxYnl6Smt6aDN2MTZoVXhmdno0QnJjQW1pb3VMajZ2MCtucUQrV2VPWFBtWWpzN08rZlMwdEo4ZjMvL1FXdlhydjFqYzNNa0pTVjlOSGJzMkdlMFdxMjFFRUxvZERxL1YxOTlOU1VoSVdGcFVWSFJXV2RuNTI1anhvejVnMDZuODFPdU1SZ014VWxKU2N0YmttTjdDZ3dNSFBuU1N5OXQzYlZyMTJlV2xwWldvMGFOZXRMWDEzZUFla3hTVXRJL0dybzJLU2twdm5mdjNrT0ZFTUxiMjd1ZnBhVmwvY0hrdkcwT0FIQXJvZEFFQUFCdVNIbDUrY1cvL2UxdlVTKy8vSEtDK2cxMDl2YjJicU5HalhweTFLaFJUelkzeDA4Ly9mUkRhR2hvL1dvZUx5K3ZnRGx6NXNRcmNXRmhZWTY2WU5IUnNyS3lEaVluSjhjUEhUcTBmaVZQWUdEZ2FQVldPTVdGQ3hldU95QzlmLy8rVWVIaDRUT1V1SzZ1cnZiYmI3LzlreEJDYk55NDhYMjlYditNY3VpM3U3dDc5NmxUcHk1WXYzNzl3cHU5YjJGaFlkYmF0V3RmZmZqaGgrdFhVbW0xV3F0aHc0Yk5HVFpzMkJ6MTJQVDA5QzNxZVAvKy9hdnZ2dnZ1U1Vwc1lXR2h2ZSsrKzE1WDRrdVhMcDExZDNmdjN0Qm5aVEx2VnZYMzcrVGs1RGxyMXF5UGxMZ2xoYWI4L1B3enExZXZmaWs2T25xSjB1Ymw1UlVRSFIyOXRLSHhzaXdibHk5ZlB2dktsU3RtUFVCZUVSUVVwRmV2M2xOTFRVM2RtSm1adWJPaHZqMTc5bnoxNktPUExyVzJ0clpUbjgxVVVGQ1FkZnIwNlVQdGxTOEFBRzJOclhNQUFPQ0c1ZWJtSHZ2VG4vNDA0TWNmZi95Mk5kZXZXN2Z1aitwdFpHcEZSVVUvLy9PZi8zeThvYjZPdEh6NThpZjM3OSsvdXJseFZWVlY2cmZIMmFrTEswSUlzWGZ2M244V0ZCU2N2aFplMmI1OSt5SjEvL2p4NDE5VUh3emV5dnNLSVlUWXRtM2Izei8vL1BQZm0yNWhhODdCZ3dmWEtLdk5URlZVVkZ4WnRtelpneTJaWi8zNjlYOVd2MEd0dFJJVEU1ZXVXclhxNmRyYTJxcW14bFZVVkpSKzhNRUgwOVBTMGpiYzdEM2J3clp0Mi83ZVdGOU9UczZoVmF0V05iVUZzZnpnd1lOZm1UYnUyN2VQMVV3QWdGc0tLNW9BQUVDclhMcDBLVy94NHNXVHVuZnZmbmRZV05qTVBuMzZEUFgwOU94cGEydnJKTXV5c2JLeXNyeWtwQ1QzM0xsekdjZVBILy9oeUpFajY1UnI4L0x5VHJ6eHhodWhreWRQamdzS0Nocmo0T0NndTNMbFNrRmFXdHFtOWV2WHh6azZPcnFhODltdXFmejQ0NDluN05tekozN0lrQ0d4QVFFQkVjb0tydkx5OHN1NXVia1pSNDhlM2JKang0NzZsVmd6WnN6NHM3dTd1NjhTMTliV1ZxOWZ2LzR0OWFTYk5tMWFvdGZybjFPMjFtbTFXdXRISDMxMHlhSkZpOGEzOXI1cUNRa0p5MUpUVTc4ZE8zYnNIL3IxNnpkR3A5UDFzTGEydHF1cXFpb3ZLQ2pJenN6TVROeTllN2ZwOWkzNWIzLzcyMzMzMzMvL0syRmhZVFBjM055NlYxVlZHVEl6TXhNMmJ0ejQydm56NTArMTVBTXpHQXo1Q3hjdUhEaDE2dFFGd2NIQjQxeGRYZStVSkVsejVjcVZnbE9uVHUxcGZvYi9Ta3hNWEpxUmtmSHRzR0hEbmdnT0R0WjdlSGowdExhMnZxT3lzcklzTHkvdlJIcDYrcGJFeE1TUHk4dkxDMjlrM3ZhMGUvZnVmMlJrWkNUKzduZS9lN1Y3OSs0RHRGcXQxWVVMRjA3czI3ZnY4KysrKzI2SkVLTEp3bGxTVWxMOHNHSERZdFJ0ZS9mdXBkQUVBTGlsL09vMXZBQUFBQUE2WGtCQXdOQUZDeFlrS2ZIcDA2ZFQzbnp6emNIbXpBa0FnQnZGMWprQUFBQ2dFNGlNakp5cmp2ZnQyL2N2YytVQ0FFQnJVV2dDQUFBQXpFeW4wL1VjUEhqd2RDV3VyS3dzVDAxTi9keWNPUUVBMEJxYzBRUUFBQUNZd2NNUFA3em8rUEhqU2M3T3psNi8rOTN2NW11MVdpdWxMeUVoWVhGeGNYR3BPZk1EQUtBMU9LTUpBQUFBTUlPVksxZktEYlhuNStlZmV1V1ZWKzRTUWxSMGNFb0FBTncwdHM0QkFBQUFuY1NsUzVmT3Z2ZmVleE1FUlNZQXdDMktyWE1BQUFDQUdadzVjK1p3bHk1ZCtsaGFXdG9VRlJYOW5KS1NzdjY3Nzc1N3A2eXM3TEs1Y3dNQUFBQUFBQUFBQUFBQUFBQUFBQUFBQUFBQUFBQUFBQUFBQUFBQUFHMUhNbmNDQUFDZzdZV0ZoVTJmT1hQbUVrdExTNXRObXpiOWFldldyWXZNbmRQdDdMZjZlYTljdVZKV3gvUG56KytibDVkM29xWFhtL3R6OC9IeENZMktpbnFtZCsvZXc1eWRuYnNZamNiYWl4Y3ZubDZ3WUVGd2M3bmQ3TE8zbHJrL013QUFtcU14ZHdJQUFLRHRSVWRITDNOMGRQU3d0YlYxbkQ1OStsL3Q3ZTExNXM3cGRzYm4zVHJtL056MGV2MXpiNzc1NXNHSWlJaG9kM2YzN2xxdDFzckt5dXFPYnQyNkJaazd0NlowMXJ3QUFGQlFhQUlBNERaa05CcnJsTC9Mc2l4TGttUTBaejYzQVkyL3YvKzlMaTR1VGcxMTNxYWZkNVBQM0JiTTlia0ZCUVdObVRsejV0ODFHbzFGWjh1dE9aMDFMd0FBRkJTYUFBQzREY1hIeDg4ckxTM05yNmlvS1AzM3YvLzlYRmxaMldWejUzUXJDZzhQZjNqZXZIbWZMMXUyN09McnI3KysxOWJXdGt0RDQyNm56N3Vsejl3V3pQVzVqUnMzN2tWMVhGcGFtcjl5NWNvbkZ5OWVQSG5ObWpVdm16TzM1blRXdkFBQVVHak5uUUFBQUdoN2FXbHBHOUxTMGphWU80OWIzYng1ODc1b3liamI2Zk51NlRPM0JYTjlidjcrL29QVjhlZWZmLzUwU2tyS1YwSUk4ZU9QUDVvMXQrWjAxcndBQUZDd29na0FBQUMvS2JhMnR0ZHRCL3o1NTU4enpKVUxBQUMzR3dwTkFBQUErRTJUSkVsdWZoUUFBR2dKdHM0QkFIQWJhdTdWNjQzMG41czhlZkp6Z3djUG51SGw1ZFdydXJyYWtKbVp1V3ZUcGswTHo1MDdseW1FRURxZHJ1ZWtTWk1XOU8vZlgrL2c0T0JSWGw1KzZlalJvOXMyYk5qd1dsRlJVVzVMOGlndkw3ODRjZUxFaGFHaG9WTmNYRnk2bFplWFh6NTU4bVRTcGsyYjNzck56VTF2N0prY0hCemNJeU1qSHdzSkNSbmZ0V3ZYdnJhMnRrNFZGUlZYQ2dzTGN6SXpNeE1URWhLV0ZSY1huMnZwNStIZzRPQTJkZXJVZC96OC9BWmFXbHJhekpvMVMycHN2T0tkZDk0NXJvNlZhMXJ6ZVJzTWhvSUpFeWE4RmhvYWVyK0xpNHQzZVhuNXBmVDA5TzFmZi8zMXdvWStTMFY0ZVBpTUVTTkd6T3ZldlFUbHNob0FBQjZ6U1VSQlZQdmRHbzNHNHNLRkN5ZDI3dHo1NGE1ZHU1WTNsMGRUYnZTWkcrUG82T2c2ZWZMa3VORFEwUHNkSFIwOVNrdExDNDRjT2JKNTNicDFjUWFEb2FDcGV6YVViNjlldllZTkd6WXN0bGV2WHVHdXJxN2RMQzB0YmE1ZXZWcVNuNTkvNnVUSmswbHIxNjc5c3hEQzBOYlBlRE9mcFpxSGg0ZC9WRlRVODhIQndYbzNON2Z1MWRYVkZRVUZCZG1IRHgvZThNMDMzeXdXUXBUZnlId2QrYk1HQUVCclVHZ0NBQURDMGRIUjgvZS8vLzE2YjIvdlFLWE4xdGJXK1o1NzdybXZYNzkrSStQaTRzTGQzTnk4bm5ubW1XK3NyYTN0bERGT1RrNWV3NFlOaXdrS0NocjkybXV2RFNndkx5OXM2ajZ1cnE1M3Z2RENDMXZkM2QxOVZYTjREaG8wNk1IUTBORDdsaXhaOHVDUkkwYzJtVjRYRmhZMlBTWW01bE5iVzF0SGRidWRuWjJMbloyZGk2K3Y3NEN4WThjK3UzcjE2aGNURXhPWE52ZTh2cjYrOTh5ZVBYdTVWcXUxYm01c2UzQjBkUFI2N3Jubk5udDRlUGdyYlU1T1RsNURodzZkRlJnWU9PS05OOTRJTFNzcnUyUnltY1VUVHp6eGVWaFkyRVBxeHU3ZHU5OGRHeHY3ank1ZHV2VHRrT1NiNE9MaTB2WDU1NS9mb3RQcC9KUTJWMWZYYmlOSGpwd1hIQnlzZit1dHQwSkxTa3BLV2ppZDVXT1BQZlpaUkVSRXRHbUh2YjI5VzgrZVBjTjc5dXdabnBTVTlIRitmbjZMQ2swZGJjaVFJYkV4TVRFZldscGEyaWh0dHJhMmxyNit2Z044ZlgwSERCOCtmUGE3Nzc2ckx5d3N6R3F2SEZyNXN3WUFRS3V4ZFE0QUFJalpzMmQvcGk0eXFkbmEyam8rOXRoaks1NTY2cWwxNmlLVG1xdXJhN2RKa3lZdGFNbDkxRVVtTlFzTEM4c25ubmhpbGJ1N2UxZDFlM2g0K0l4NTgrYXROaTB5bWRKcXRWYlIwZEZMOUhyOTA4M2w4Y0FERDd4dHJpS1RFRUxFeHNaK292Nkh2NXFibTV2UGhBa1RYakZ0ZitDQkIrSk1pMHhxVVZGUno3ZGxqcTBSR3h2N0QzV1JTVTJuMC9ucDlmcFhXenJYbENsVEZqWlVaTHBWREJnd1lNcWNPWE0rVXhlWlRMbTd1L3UrK09LTG00VVFkN1JYSHEzNVdRTUE0R2F3b2drQUFBZ1BEdy8vZ3djUHJqbDQ4T0NYT3AzTzc3Nzc3bnREWGRoUjN0TDE0NDgvYmtwS1NscnA2ZW5wZjk5OTk3MWhZMk5qcjR3Wk9IRGcxQysrK09MWnB1N2o2dXA2WjI1dWJzYjI3ZHZmcjZpb0tBa0pDWms0ZE9qUVdLWGZ4c2JHWWVUSWtjK3NYYnYyRlNHRXNMT3o4NHFKaWZsRWtxVDY3VnBGUlVXNTI3ZHZmNytnb0NEYnhjWEZlL1RvMFU5NWUzdjNVL29mZXVpaDkxSlNVamFWbEpTY2JTd1BOemMzbndzWExwemN1blhyb3F0WHIxNzI4L01MVS9jdldyUm9uQkJDdlBEQ0MxdlY3Zkh4OFhQYllxdVJsNWRYUUdwcTZ0ZDc5Kzc5M05QVDAzL0tsQ2x4NmlMZXdJRURIL2p5eXk5ZlVtSm5aK2Z1NDhlUHY2NGdrSitmZitxNzc3NTc3K3JWcTVjSERScjA4S0JCZ3g2NG1aemE0cGwxT3AxZmFtcnF4Z01IRHF4eWRuYStjK3JVcVcrcUQ5NGVOR2pRdExWcjE3YW8yRFJzMkxCWWRYenUzTGtqaVltSkg1YVVsRnh3Y0hCd3VmUE9Pd2NNR2pSb2Frdm1VclQzOTZyaU9HZk9uT1hxbjl1a3BLVGxodzhmM3V6czdPdzFhZEtrUDdxNXVma0k4Y3ZQZ2w2dmYzekhqaDN2dCtIOTY5M296eG9BQURlTFFoTUFBQkRIamgzYi91R0hIOWF2bHJsNjlXcnA3Tm16bDZ2SG5EeDVNbm54NHNYM0N5R01RZ2hSVlZWVlBtdldySStVZmxkWDEyN096czdPVFcyTnVuang0bjhXTEZnUUlZUzRJb1FRaHc0ZCtycW1wcVp5NU1pUlR5aGo3cm5ubmlsS29Xbk1tREdQcTR0WnBhV2xCUXNYTGh4b01CanlsYmFkTzNldWV2ZmRkMU83ZE9uU1c0aGZWa2FOSFR2MnFUVnIxcnpjV0I0bEpTVjViNy85ZGtSWldkbGxKUTkxZjNwNityYUdyanQxNnRTZTFwelRZK3JZc1dQYmx5NWQrb0FRUWhaQ2lKcWFtc3JvNk9qNkxYL1hWbjA1Q0NIS2hCQWlNakl5eHNMQ3dsTHBMeTB0elgvcnJiY2lsQzFQaHc0ZCtycXVydTd6OFBEd21hM05xUzJlK2RwejNhODhWMVZWVmJuNjUwaW4wL1ZRUDFkVG5KeWN2TlR4aWhVckhzL0p5VWxSTmExYXZYcjFpMEtJSnMrTVVtdnY3MVVSRlJVMXg4N096bFdKdDJ6WjhsZmxaMW9JSWZMeThqSVhMRmlRck1RUkVSR1B0RmVoNlVaLzFnQUF1RmxzblFNQUFHTG56cDJmcU9QRGh3OXZOaDF6N2V3am94S25wNmYvNml3bGEydHJWOU0ydGExYnQ3NG5yaFdaRkx0MzcvNVVIWHQ0ZVBRVVF0Z0pJVVJJU01oNGRkK09IVHYrVDExa3VxWThJU0ZoaWJxaFg3OStvNXZLSXlFaDRRT2x5R1FPMzMvLy9ZZmkyai84aFJEaThPSEQzNWlPOGZMeWNsUCszcmR2M3hIcXZzVEV4R1dtNStwczNManhMKzJRNmczWnVYUG5Nbkg5YzIweEhhTitycVpjdkhqeFArcDQyclJwYjN0NWVmbWFES3NUUXRUZWVLYnRLeVFrWklJNnpzdkxPOUcvZi84bzVZKzl2YjJMdXQvSHh5ZEVDTkhvRnJ1YmNhTS9hd0FBM0N4V05BRUFBSEh4NHNWc2RXd3dHSDUxcUxmcGlvOUxseTRWbUk2eHNMQ3dhdW8rMmRuWmgwemJ6cHc1YzFJZFM1SWt1Ymk0dUJVWEZ4dTZkT25TUjkxMzZ0U3BaTkdBczJmUHBxbGpEdytQSGszbGNmTGt5YjFOOWJlM3k1Y3ZYMWRFS1M0dXpqTWRvOUZvNnMrUTZ0cTE2M1VIZlRlVWYzNSsva25UdG81MjZkS2wwK3JZWURCY05CMmpmcTZtZlBmZGQzK2JQWHYyWjBvY0dCZzQrdDEzMy8zUHlaTW5rdzRjT0xENmh4OStXQzA2NlNxY2J0MjZCYW5qdVhQbnJtaHF2RWFqc1hCMWRYVnZqemZBM2VqUEdnQUFONHNWVFFBQVFCaU54aHJUcHRhTWFVNXRiVzFEYndjem5WZFlXVmxaQ0NHRWV0dWNFRUpVVmxZV056UnZkWFgxZFFVSGEydHJoNmJ5TVBkYnRtcHJhK3RNbXhvWVZyOGw3STQ3N25CV2QxUlVWUHlxZ0NOK1dkMWpWZzA4VjBNL0l5M2E2cGFVbExRaVBqNStyc0ZnS0txL1VKSTBmZnIwaVl5Smlmbms0NDgvL25uTW1ERlAzVXkrN2NYT3pzNmwrVkhYczdHeGFmQ2cvWnQxb3o5ckFBRGNMQXBOQUFDZ3cyaTFXZ3ZUTmpjM04wL1R0cXFxcXVKci8zdFYzVzVsWmRWZ0Fjbkd4dWE2ZjloWFZGU1VOcFdIUnFPNTRTS1pPY215ZkYyK1dxM1d0b0ZoVFJiWGJrVzdkdTFhL3VTVFQvckV4OGZQL2Vtbm43NDNHbzMxUlJOYlcxdW5SeDU1NUlNUkkwWThaczRjRzFKVFUxUFppc3NvOWdBQWJndHNuUU1BQUIzRzNkMDk0Tnk1YzVucXRsNjllZzFSeHlVbEpSZVVBOFV2WHJ5WTdlUGpjNWZTNStmbk55ZzdPL3VBNmJ5K3ZyNEQxWEZ1Ym02bTZaaTJZRFFhemZKLzBsMjVjdVdpOHBZeUlZVG8zcjM3Z05PblQ2ZXF4d1FHQmc1cWozdWI2NWxWREx0MjdWcSthOWV1NVc1dWJ0NlBQdnJveDNmZGRkZEVwWFA4K1BFdi8vRERENTgyTlVGSEt5b3F5bFZ2ZDR5TGl4dHNjcEE1QUFDM0xYUC80Z0FBQUg1RHhvNGQrNHk0L3ZjUDYzSGp4bDMzZHJqang0L3ZVdjUrN05peEhlbyt2Vjcvakl1TGk1UEp0STU2dmY3MzZvYjA5UFJmSFdiZUdyVzF0ZFhxdUh2Mzd2M2JZdDRibFpPVGMxMVJhY3lZTVUrTDZ3K1B0cGc4ZWZMQ3RyaFhaM2xtZjMvL2UwM2JMbCsrZkg3anhvMS9WcmVwQzNDZFJWWlcxaDUxSEJrWk9idXhzUTM4UEFNQWNFdGpSUk1BQU9nd2ZmcjBHZjdTU3k5dDNiVnIxMmVXbHBaV28wYU5ldExYMTNlQWVzeXVYYnZxVjZja0pTVjlOSGJzMkdlMFdxMjFFRUxvZERxL1YxOTlOU1VoSVdGcFVWSFJXV2RuNTI1anhvejVnMDZuODFPdU1SZ014VWxKU2N2Ykl0L2k0dUx6T3AydS9tRHhtVE5uTHJhenMzTXVMUzNOOS9mM0g3UjI3ZG8vdHNWOW1wT1NrdkxWUGZmY2M3OFNlM3Q3OTN2OTlkZDM3ZGl4WTZrc3kzV1JrWkdQOWVuVEo3SXQ3dFZabnZuMTExL2ZlK2JNbWJTalI0OSttNXVibTFsZFhYM1YyZG01bTE2dnYrNWNwa3VYTHAzcGlIeHVSSEp5OG1mRGh3K2ZxOFNSa1pHUGVYaDQrQjA4ZUhCZFNVbEpya2Fqc2RMcGROMERBZ0tHZTNwNitpMWN1RERFblBrQ0FOQ1dLRFFCQUlBT0k4dXlNU2dvU0I4VUZLUnZxRDhsSmVXckV5ZE83RkxpL1B6OE02dFhyMzRwT2pwNmlkTG01ZVVWRUIwZHZiU3grWmN2WHo3N3lwVXJSUTMxMzZqMDlQU3RvMGFOZWxLSm5aeWNQR2ZObXZXUkVuZFUwZVhnd1lQckprNmMrSXA2RzZHL3YvL2dKNTU0WXJBU0Z4VVY1YnE2dW5hNzJYdDFsbWNXUWdoZlg5OEJwb1ZJVXovODhNTW5IWlZQUzJWbFpSMU1UazZPSHpwMGFLelNGaGdZT0Rvd01IQzA2ZGdMRnk2WS9XMkJBQUMwSmJiT0FRQ0FEck54NDhZL21SNXNyY2pLeXRxM2JObXlPYWJ0aVltSlMxZXRXdlYwYlcxdFZWTnpWMVJVbEg3d3dRZlQwOUxTTnJSVnZ1dlhyLzl6ZTd4eXZoVnFseXhaOG1CeGNmSDVoanFycXFvTUgzLzg4VU9tN1RVMU5UZjhKcnBPOU16Tit2Nzc3ei9ZdW5YcisrYk9veUhMbHk5L2N2LysvYXViRzFkVlZkWFFteGdCQUxobHNhSUpBQUIwbUpTVWxEWFoyZG43SmsrZS9IcVBIajN1a1NSSk9uLysvRS9KeWNrckV4SVNQaFJDMURSMFhXSmk0dEtNakl4dmh3MGI5a1J3Y0xEZXc4T2pwN1cxOVIyVmxaVmxlWGw1SjlMVDA3Y2tKaVorWEY1ZVh0aVcrUm9NaHZ5RkN4Y09uRHAxNm9MZzRPQnhycTZ1ZDBxU3BMbHk1VXJCcVZPbjlqUS9ROXNwTEN6TWZ1MjExMEltVHB6NHg5RFEwUHRjWEZ5NlZWVlZsV2RtWm42L2Z2MzZ1UHo4L0o5TnI1Rmx1ZnhHNzlOWm52bUREejZZSGhvYU9zblgxL2NlTnplM095MHRMVzBxS3l2TEN3c0xjN0t5c3BKMzc5NGRmL2JzMmJTT3lxY1ZLai8rK09NWmUvYnNpUjh5WkVoc1FFQkFoSk9UazZjUVFwU1hsMS9PemMzTk9IcjA2SllkTzNiRW16dFJBQURhRXE5UkJRQUE3V2JseXBXeU9wNC9mMzdmdkx5OEUrYks1M2JXcTFldndRc1hMcXgvSTE5MWRYWEYzTGx6N1lVUURhNGdBd0FBYUE5c25RTUFBTGdOREJreTVIL1VjVTVPemlGQmtRa0FBSFF3Q2swQUFBQzNnT0hEaDg5MWNuSnlhYWh2NE1DQjA5UnZPUk5DaUlNSEQ2N3BtTXdBQUFEK2l6T2FBQUFBYmdGRGh3NmROV1BHakw4Zk9uVG9xNU1uVHlZWkRJYkw5dmIydXBDUWtOK0Zob1pPbGlTcC9raUVTNWN1bmZuKysrOVhtRE5mQUFEdzIwU2hDUUFBNEJaaFkyTmpQM1RvME5paFE0ZkdOalpHOVFhNnlnNU1EUUFBUUFoQm9Ra0FBT0Mya1orZmYrcVRUejZaZWZyMDZWUno1d0lBQUg2YktEUUJBQURjQXI3ODhzc1hodzBiOWovKy92N2g3dTd1M2EydHJlMXFhMnVyUzBwSzhuSnljZzZucGFWdDJMOS8vem9oUkkyNWN3VUFBQUFBQUFBQUFBQUFBQUFBQUFBQUFBQUFBQUFBQUFBQUFBQUFBTUIvU2VaT0FBQUE0TGRnNWNxVnNqcWVQMzkrMzd5OHZCUG15dWUzeE1mSEp6UXFLdXFaM3IxN0QzTjJkdTVpTkJwckwxNjhlSHJCZ2dYQllXRmgwMmZPbkxuRTB0TFNadE9tVFgvYXVuWHJJdlcxZkc4QUFOd1kzam9IQUFDQTI1WmVyMy91NFljZi9wdEdvN0ZRTlZ0MTY5WXRTQWdob3FPamw5bmIyN3NKSWNUMDZkUC9tcHljL0sveTh2SkNzeVFMQU1CdFFHUHVCQUFBQUc0REduOS8vM3RkWEZ5Y3pKMEkvaXNvS0dqTXpKa3ovMjVTWkxxTzBXaXNVLzR1eTdJc1NaS3hZN0lEQU9EMnhJb21BQUNBVmdvUEQzODRKQ1JrUW5Cd2NKUzl2YjNiL1Bueit4WVhGNWVhT3kvOFl0eTRjUytxNDlMUzB2eU5HemYrcWJpNCtIeVhMbDE2Q3lGRWZIejh2SmlZbUErdHJLeHMxNjFiOTFwWldkbGw4MlFMQU1EdGdVSVRBQUJBSzgyYk4rOExjK2VBeHZuNyt3OVd4NTkvL3ZuVEtTa3BYd2toeEk4Ly9paUVFQ0l0TFcxRFdscmFCak9rQndEQWJZbXRjd0FBQUxndDJkcmFYcmVWOGVlZmY4NHdWeTRBQVB4V1VHZ0NBQURBYjRJa1NYTHpvd0FBd00xZzZ4d0FBT2h3cnE2dWR3NGNPSEJxNzk2OWgvbjQrSVE0T3p0M2xXWFpXRkpTa25maXhJbWtuVHQzTHNuSnlUbmEwTFVOdlc3ZVlEQVVUSmd3NGJYUTBORDdYVnhjdk12THl5K2xwNmR2Ly9ycnJ4Y1dGUlhsTnBhSGc0T0RlMlJrNUdNaElTSGp1M2J0MnRmVzF0YXBvcUxpU21GaFlVNW1abVppUWtMQ3N1TGk0blBONWFCNDU1MTNqcXZqV2JObVNVMTlEbzZPanE2VEowK09DdzBOdmQvUjBkR2p0TFMwNE1pUkk1dlhyVnNYWnpBWUNocTd6c1BEd3o4cUt1cjU0T0Jndlp1YlcvZnE2dXFLZ29LQzdNT0hEMi80NXB0dkZnc2h5cHZMZWY3OCtYMGRIQnpjcGs2ZCtvNmZuOTlBUzB0TG0rYnliVzYrOHZMeWl4TW5UbHdZR2hvNnhjWEZwVnQ1ZWZubGt5ZFBKbTNhdE9tdDNOemNkR1hzOU9uVDN4cy9mdndMU2x4UlVWRTZiOTQ4ZHlGRXJjbHRwQ1ZMbGx4d2NuTHlGT0tYdzdxZmZmYlpIaVVsSldkdkpEZEZROTlQUTgrUmw1ZDNvcW41RzlLYTd3UUFnTnNSaFNZQUFOQ2hJaUlpWnMyWk0rZXpodDRFNXVIaDBkUER3Nk5uUkVURW95dFhybnh5OSs3ZC8yaHVQa2RIUjYvbm5udHVzNGVIaDcvUzV1VGs1RFYwNk5CWmdZR0JJOTU0NDQzUXNyS3lTNmJYaFlXRlRZK0ppZm5VMXRiV1VkMXVaMmZuWW1kbjUrTHI2enRnN05peHo2NWV2ZnJGeE1URXBhMTkzc2E0dUxoMGZmNzU1N2ZvZERvL3BjM1YxYlhieUpFajV3VUhCK3ZmZXV1dDBKS1NraExUNjRZTUdSSWJFeFB6b2FXbHBZM1NabXRyYStucjZ6dkExOWQzd1BEaHcyZS8rKzY3K3NMQ3dxeW03dS9yNjN2UDdObXpsMnUxV3V1MmVCNVhWOWM3WDNqaGhhM3U3dTYrU3B1VGs1UG5vRUdESGd3TkRiMXZ5WklsRHg0NWNtU1RFRUxzMzc4L1hsMW9zclcxZGVyVHAwL0VpUk1uZHF2bjdOV3IxeUNseUNTRUVGbFpXWHViS3pLWlExdDlKd0FBM0E3WU9nY0FBRHFVcDZkbmo2WmVOeStFRUJZV0Z0cFpzMlo5MksxYnQrRG01b3VOamYxRVhXUlNjM056ODVrd1ljSXJwdTNoNGVFejVzMmJ0OXEweUdSS3E5VmFSVWRITDlIcjlVODNsOGVOaW8yTi9ZZTZ5S1NtMCtuODlIcjlxNmJ0QXdZTW1ESm56cHpQMUFVTlUrN3U3cjR2dnZqaVppSEVIVTNkLzRFSEhuaTdyWXBNUWdneGUvYnN6OVJGSmpVTEN3dkxKNTU0WXBXN3UzdFhJWVE0ZCs1Y1prNU96aUgxbUpDUWtBbW0xNFdFaEV4VXgvdjM3LzkzVytYYlZ0cnlPd0VBNEhiQWlpWUFBR0FXcDA2ZDJwT1ptYm5qL1BuekordnE2aXA4Zkh6dUdqZHUzTXMyTmpiMlF2eFNiTkxyOVg5WXNXTEZZMDNONCtYbEZaQ2FtdnIxM3IxN1AvZjA5UFNmTW1WS25MVzF0WjNTUDNEZ3dBZSsvUExMbDVUWXpzN09LeVltNWhOSmt1cTNpUlVWRmVWdTM3NzkvWUtDZ213WEZ4ZnYwYU5IUCtYdDdkMVA2WC9vb1lmZVMwbEoyYVNzcGxtMGFORTRJWVI0NFlVWHRxcHppWStQbjl2VVZqMDFuVTdubDVxYXV2SEFnUU9ybkoyZDc1dzZkZXFiNnNPckJ3MGFORzN0MnJYcVlwUGpuRGx6bHF2elRrcEtXbjc0OE9ITnpzN09YcE1tVGZxam01dWJqL0taNlBYNngzZnMyUEYrWS9kM2MzUHp1WERod3NtdFc3Y3V1bnIxNm1VL1A3K3dsdVRkR0ZkWDF6dHpjM016dG0vZi9uNUZSVVZKU0VqSXhLRkRoOFlxL1RZMk5nNGpSNDU4WnUzYXRhOWN5ejIrUjQ4ZUE1WCtrSkNRQ1d2V3JIbFpQYWU2MEZSWFYxZHo2TkNocjFxU1MxdDhQeTNVcHQ4SkFBQzNBd3BOQUFDZ1E1MCtmVHBsd1lJRkllb3plNFFRSWkwdDdkdVNrcElMc2JHeDlkdmxBZ0lDaGpVMzM3Rmp4N1l2WGJyMEFTR0VMSVFRTlRVMWxkSFIwZlZiM2E2dHNuRVFRcFFKSWNTWU1XTWVWNHBaUWdoUldscGFzSERod29FR2d5RmZhZHU1YytlcWQ5OTlON1ZMbHk2OWhmaGxSYzdZc1dPZlVnb2g2ZW5wMnhySzVkU3BVM3RhZXI3UHRienZWL0t1cXFvcW56MTc5bktsWDZmVDlWRG5IUlVWTmNmT3pzNVY2ZCt5WmN0ZmxhS05FRUxrNWVWbExsaXdJRm1KSXlJaUhtbXFxRkZTVXBMMzl0dHZSNVNWbFYwV1FvaERodzU5M1pLOEczUHg0c1gvTEZpd0lFSUljVVdacjZhbXBuTGt5SkZQS0dQdXVlZWVLVXJPYVdscHEyZk1tUEYzWlNXUXQ3ZDNvTE96YzNlbG1PZm01dWJ0NCtOemwzSnRlbnI2TmlYWDVyVEY5OU1TYmYyZEFBQndPMkRySEFBQTZGQkhqaHo1enFUSUpMbTV1WGtIQkFRTXNiT3pjMU9QZFhWMTdkYmNmTjkvLy8ySDRscXhSZ2doRGg4Ky9JM3BHQzh2ci9wNVEwSkN4cXY3ZHV6WThYL3FJdE0xNVFrSkNVdlVEZjM2OVJ2ZFhDNDNZdWZPbmN2RTlYbHZNUjFqa3ZkMVc4dnk4dkpPOU8vZlAwcjVZMjl2NzZMdTkvSHhDUkZDTkxxZEt5RWg0WU9XRm01YVl1dldyZStKYTBVbXhlN2R1ejlWeHg0ZUhqMkZFSFpDQ0ZGU1VsSnkrUERoamVyKzBORFErbWNNRGc2K2J0dmNnUU1IT3QyMnViYitUZ0FBdUIyd29na0FBSFM0bmoxN2hnOFpNbVJXcjE2OUlyeTh2QUswV3ExVlErUFVXK0FhYy9ueTVmK280K0xpNGp6VE1ScU5wdjRzb2k1ZHV2UlI5NTA2ZFNyWmRMd1FRcHc5ZXpaTkhYdDRlUFJvTHBjYmNlblNwZFBxMkdBd1hEUWRvODY3VzdkdVFlcSt1WFBucm1ocWZvMUdZK0hxNnVyZTJGYXhreWRQN3IyeGpKdVduWjE5eUxUdHpKa3pKOVd4SkVtU2k0dUxXM0Z4c1VFSUlaS1RrK1BEd3NJZVV2cERRa0ltWENzY2lydnZ2cnUrMEZSWldWbDI0TUNCWHhVUXphMnR2eE1BQUc0SEZKb0FBRUJIa21KaVlqNGFNV0xFNHcxMUdneUdJdlZXcEphb3JhMnRNMjFxNkw3S1g5VGI1b1FRb3JLeXNyaWhlYXVycTh2VXNiVzF0Y09ONU5XY0J2STJOakNzUG04N096dVhCdnFiWkdOajAyaWhycUUzOGQyTTJ0cGFRd1BOTmFZTlZsWlc5UWZCWjJSa0pCWVZGZVVxSzlmNjl1MDdRZ2hoSzRRUWdZR0JvNVJ4cWFtcEc0UVFGVzJaYjF0bzYrOEVBSURiQVlVbUFBRFFZZlI2L1IvVVJhYkxseStmMjdCaHd4dloyZGtITDF5NGNLWnIxNjdkMzNubm5lUHRtVU5WVmRWVmRiSEp5c3Fxd1FLU2pZM05kVVdFaW9xSzB2Yk1xemsxTlRXVkZoWVdsamQ0bWRSWWgwYWphYWl3MVdwYXJmWlhieEowYzNQek5HMnJxcXBTRi9hTWUvYnNXVGxwMHFRRlFnaGhaV1ZsZTlkZGQ0MlFaVmxqWldWbHF3enFqRytiRTZMdHZ4TUFBRzRIRkpvQUFFQ0hpWXlNdk80TmNpdFdySmlUa1pHUm9NU09qbzYvS2t5MHRZc1hMMmFyRDVuMjgvTWJsSjJkZmNCMG5LK3Y3MEIxbkp1Ym05bmMzRWFqc2QzT3Z5d3FLc3J0MnJWclh5V09pNHNibkpPVGs5SmU5N3RSN3U3dUFlZk9uYnZ1TStyVnE5Y1FkVnhTVW5LaHBLU2tSTjJXbEpUMFQ2WFFKSVFRL2Z2M0h5ZEpVbjNScXJTMHRDQWpJK1A3OXNyN1puVDI3d1FBQUhQZ01IQUFBTkJoUEQwOWU2bmo2dXJxU25VOGF0U29wOW83aDJQSGp1MVF4M3E5L2hrWEZ4Y25rMkdPZXIzKzkrcUc5UFQwemFaejFkYldWcXZqN3QyNzkyK3pSRTFrWldYdFVjZVJrWkd6R3h2YndQTzB1N0ZqeHo0anJ2L2QwbnJjdUhFdnE4Y2NQMzU4bCtsMWhZV0YyU2RQbnF3L0o4dlB6eStzVDU4K2tVcDg0TUNCTDRVUXB0c01PNFhPL3AwQUFHQU9yR2dDQUFBZHBxYW01cXI2NE8vWnMyY3YzN3g1OHp0VlZWV0dlKys5ZCtiZGQ5ODl1YjF6U0VwSyttanMyTEhQYUxWYWF5R0UwT2wwZnErKyttcEtRa0xDMHFLaW9yUE96czdkeG93Wjh3ZWRUdWVuWEdNd0dJcVRrcEtXbTg1VlhGeDhYcWZUMVI4U1BuUG16TVYyZG5iT3BhV2wrZjcrL29QV3JsMzd4N2JLT3prNStiUGh3NGZQVmVMSXlNakhQRHc4L0E0ZVBMaXVwS1FrVjZQUldPbDB1dTRCQVFIRFBUMDkvUll1WEJqU1Z2ZHVpVDU5K2d4LzZhV1h0dTdhdGVzelMwdExxMUdqUmozcDYrczdRRDFtMTY1ZG56WjBiVkpTVW56djNyMkhDaUdFdDdkM1AwdEx5L3BEMER2ajIrWVVuZjA3QVFEQUhDZzBBUUNBRHZQVFR6LzlFQm9hT2tXSnZieThBdWJNbVJPdnhJV0ZoVG5xd2sxN3lNL1BQN042OWVxWG9xT2psNmp6aUk2T1h0clFlRm1XamN1WEw1OTk1Y3FWSXRPKzlQVDByYU5HalhwU2laMmNuRHhuelpyMWtSSzNaYUVwS3l2cllISnljdnpRb1VOamxiYkF3TURSZ1lHQm8wM0hYcmh3NGFScFczdVRaZGtZRkJTa0R3b0swamZVbjVLUzh0V0pFeWQyTmRTM1o4K2VyeDU5OU5HbDF0YldkdXF6bVFvS0NySk9uejc5cTdmWmRSYWQvVHNCQU1BYzJEb0hBQUE2ekxwMTYvNVlVVkZSMGxCZlVWSFJ6Ly84NXo4YmZCdGRXMHRNVEZ5NmF0V3FwMnRyYTZ1YUdsZFJVVkg2d1FjZlRFOUxTOXZRVVAvNjlldi8zSkd2cWwrK2ZQbVQrL2Z2WDkzY3VLcXFxb2JlQU5ldU5tN2MrQ2RabGhzOFlEd3JLMnZmc21YTDVqUnhlZm5CZ3dlL01tM2N0MjlmcDEzTnBPak0zd2tBQU9iQWlpWUFBTkJoOHZMeVRyenh4aHVoa3lkUGpnc0tDaHJqNE9DZ3UzTGxTa0ZhV3RxbTlldlh4ems2T3JwMlZDNkppWWxMTXpJeXZoMDJiTmdUd2NIQmVnOFBqNTdXMXRaM1ZGWldsdVhsNVoxSVQwL2ZrcGlZK0hGNWVYbGhZM01ZREliOGhRc1hEcHc2ZGVxQzRPRGdjYTZ1cm5kS2txUzVjdVZLd2FsVHAvWTBkdDFOcVB6NDQ0OW43Tm16SjM3SWtDR3hBUUVCRVU1T1RwNUNDRkZlWG40NU56YzM0K2pSbzF0MjdOZ1IzOXhFYlMwbEpXVk5kbmIydnNtVEo3L2VvMGVQZXlSSmtzNmZQLzlUY25MeXlvU0VoQStGRURWTlhaK1VsQlEvYk5pd0dIWGIzcjE3TzMyaFNYVGk3d1FBQUhQZzlhb0FBQUM0WVN0WHJwVFY4Zno1OC92bTVlV2RhTzE4QVFFQlF4Y3NXSkNreEtkUG4wNTU4ODAzQjk5TWpnQUFvT094ZFE0QUFBQm1GeGtaT1ZjZDc5dTM3MS9teWdVQUFMUWVoU1lBQUFDWWxVNm42emw0OE9EcFNseFpXVm1lbXByNnVUbHpBZ0FBcmNNWlRRQUFBT2h3RHovODhLTGp4NDhuT1RzN2UvM3VkNyticjlWcXJaUytoSVNFeGNYRnhhWG16QThBQUxRT2hTWUFBQUIwdUtpb3FPZWpvcUtlTjIzUHo4OC90VzdkdXIrWUl5Y0FBSER6MkRvSEFBQ0FUdUhTcFV0bjMzdnZ2UWxDaUFwejV3S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SDRqL2gvTXZEbThXR0xJMXdBQUFBQkpSVTVFcmtKZ2dnPT0iLAogICAiVGhlbWUiIDogIiIsCiAgICJUeXBlIiA6ICJmbG93IiwKICAgIlZlcnNpb24iIDogIjEyIgp9Cg=="/>
    </extobj>
    <extobj name="ECB019B1-382A-4266-B25C-5B523AA43C14-14">
      <extobjdata type="ECB019B1-382A-4266-B25C-5B523AA43C14" data="ewogICAiRmlsZUlkIiA6ICIxMjQwNDEyNjUzNzIiLAogICAiR3JvdXBJZCIgOiAiNzg2NTI2NzEzIiwKICAgIkltYWdlIiA6ICJpVkJPUncwS0dnb0FBQUFOU1VoRVVnQUFBNFVBQUFHNUNBWUFBQUE1OTVGZkFBQUFDWEJJV1hNQUFBc1RBQUFMRXdFQW1wd1lBQUFnQUVsRVFWUjRuT3pkZTN4a1pYMzQ4ZStaUythU3pDMXpTYkxaSk1zRzlzS2xRQ29YdThCQ0ZiV1ZGbEVSMGRwNm8wZ0ZGcldJcVB5c3hRb0ZYMFVXOElLQXRxQW9VSlFLMnRyS1pRRmxBU1BMQXNzdTdDV1ozR2FTekNXWnpIM20rZjJ4T1dFMm04M081SjZkei92MWlqNXp6dk04MysvTTY1d1g4OTNuekRra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CQVJFUmI3QVFBQUFBQUxFMGRIUjFLYjNkMmR0cEVKTDJJNldDZW1CWTdBUUFBQU9BSVovUjZ2WC9qOFhndXR0bHNKNWxNSnErSUZQTDUvR0F5bVh5NXY3Ly9uNUxKNUF0ekVjaG1zelduVXFuZWhSNkw1WTJpRUFBQUFKZy9yalZyMWp4YVYxZDN4cVR0SnJQWnZOTGxjcTJNeCtPL25HVlJhR2hxYXZxNnkrVjZyOTF1UDdtenM3T1Nxd0ZuTXhaSENJcENBQUFBWUo2MHRMUjhVeThJOC9uOGNEUWF2VGVkVHU4MkdvMjJtcHFhWTkxdTkzbHpFS2FtcWFucHE0c3dGa2NJaWtJQUFBQmdubmc4bmcvcTdUMTc5cHlkU0NSZUtkM2YzZDF0dFZxdERRdWZHZkFXaWtJQUFBQmduaGlOUnJmZUxoYUwxaW02cE5QcGROZmtqUTZIWTBNZ0VMaTJ0cmIyN1VhanNUYWJ6ZTZMUnFNUDlQWDEzU2dpU2IxZjZZMWdKbTg3M0tXZ014aHJiR2hvdU5idjkxOWlOcHViczluc3ZsQW9kUFBRME5CZE04MGZTNE5oc1JNQUFBQUFqbFRKWlBJUGV2dm9vNC8rdGMvbnUxUkVMTk9OOGZsOGx4NXp6REZiWEM3WGUwMG1VNzJtYVJhTHhiSzJzYkh4dWpWcjF2ejJjT1BueTZwVnErNXNibTcrWmsxTnpWR2FwdFZZTEpZMXJhMnRQNml2cjc5d09lU1BRek11ZGdJQUFBREFrU3FUeWV5dXI2Ly9HMDNUREFhRHdlNXl1Yzd6Ky8yWEdvMUd4K2pvNkRZUlNaWDJ0OXZ0SGF0WHIvNjVwbW5HZkQ0L0dBcUZiaGtkSFgzTWJEYXZNSmxNZ1pxYW1wVktxZEZFSXZHc2lFZ3Vsd3VOakl6OGo4dmwra3Q5anU3dTdzdmk4ZmhqeVdUeXhlbHlLMmRzVTFQVFArbjdhbXBxamhrYUdyb2xIby8vMG1xMXJqY2FqVTRSRWJQWkhCZ2VIdjdSVFBMSDBzRGRoUUFBQUlCNTVIUTYzOTNXMXZaRHM5bmNWTHE5VUNqRWdzSGdaeUtSeU0vMGJhdFdyZnB4ZlgzOVIwUkVkdTdjZWRMWTJOZzJFUkdMeFhMMGNjY2Q5NGFJU0RLWi9PUHJyNy9lVVRLVnRhT2pZNks0clBBT290T09MYjNFZE4rK2ZaK09SQ0ozaTRpNFhLNXoyOXZiZnpQK1B1TGJ0bTF6enlKL0xESitVd2dBQUFETW81R1JrZi9adm4zN01YNi8vMU9CUU9CeWk4VnlqTWorM3h1dVdyWHFmcVZVTWhxTi9sSkV4T0Z3bksyUFc3dDI3VXRUeldlMVd0Y3NTT0tUUkNLUmgvVjJQQjdmcXJmMUZVT1JwWjAvRG8zZkZBSUFBQUR6YjJ4d2NIRHpxNisrdW5iZnZuMGZ5dVZ5ZmVQYnRZYUdocS9wblV3bVUrQndFeGtNaHRwNXkzSjZwWmU2Wmt2YUU2dUxTengvSEFJcmhRQUFBTURDVVpGSTVNRjBPdjNtdW5Yck9rVkViRGJiQ2ZyT1lyR1kwTzlZMnR2Yis3bENvWkJlckVSbllybm5YNjBvQ2dFQUFJQjVzbkxseXB0NmVucXVGNUhSMHUwR2d5R250L1A1ZkZSdko1UEpsL1JMTURPWlRIY3NGbnRZRGxRaklybEoyd3FUWHRlTFNLVE1GR2N6OWlBenpCK0xqS0lRQUFBQW1DZUJRT0JxcjlkN2FUd2VmelNkVG04ckZBcGpGb3RsVlgxOS9kL3BmZUx4K0MvMWRpUVN1VWN2cXRyYTJuN3NkRHJ2VGFWUzJ3MEdnOGxpc2F4MXVWeC90WDM3OXJVaWtpZ0preXNVQ2pGOWhXNzE2dFYzcFZLcFYvdjcrNjhySThYWmpEM0lEUFBISXVQdW93QUFBTUE4bWVvQjhhVlNxZFQySFR0Mi9MbUlESTF2MG80NjZxaDdQUjdQUnc4MXByT3oweUdUaXFxMnRyWjd2Rjd2SnliMUsrdTcvblJqUy9QdjdPeTBpWWgrT2VpaDdsbzZvL3l4dUZncEJBQUFBT1pKZDNmM1o5eHU5L2sybSswRWs4blVJQ0phb1ZDSXBWS3BWMkt4Mk1PRGc0TjNpa2ltWklqYXUzZnZ4MFpHUnY3WDYvVit5bWF6bldnd0dHb0xoVUkwbFVwdEd4NGV2bDlFeGliSDZlcnErcnpSYUxRNUhJNzNHZ3dHYXlxVjJsNXVqck1aTzRVWjVROEFBQUFBQUFBQUFBQUFBQUFBQUFBQUFBQUFBQUFBQUFBQUFBQUFBQUFBQUFBQUFBQUFBQUFBQUlDNW9TMTJBZ0FBQU1CQ2FHbHB1Y1hyOWY3OThQRHdQY0ZnOElwNUNHSHQ2T2hJNlM4Nk96c1g1YnQyUjBlSEtzbkJKaUxweGNqalVKWjZmdFhJc05nSkFBQUFBQXZCNi9WZVlqQVk3RDZmNzFKaGNlU1FiRFpiODJMbmdJVkZVUWdBQUlDcU1EUTBkRWV4V0J3YkhCejhqb2lvd3c2b0xvYW1wcWJyMTYxYjE3bCsvZnFleFU0R0M4dTAyQWtBQUFBQUM2R25wK2VhbnA2ZWF4WTdqeVdxcHFtcDZhdUxuUVFXQnl1RkFBQUFBRkRGV0NrRUFBQkFWWmpxQmllVHR0VTFORFJjNmZQNVBsVlRVOU9TeldhRGc0T0QveFlPaDc4emVhNzYrdm9ML1g3L1ZUYWI3VVNsVkNHUlNEd1pEQWEvTkYxOGg4T3hJUkFJWEZ0YlcvdDJvOUZZbTgxbTkwV2owUWY2K3ZwdUZKR2tpSWpQNS90TWEydnJkMFZFQ29YQ3lMWnQyMXBGSkM0aTB0VFVkTDIrbWhlTHhYNnhaOCtlQzhwNDI4YUdob1pyL1g3L0pXYXp1VG1iemU0TGhVSTNEdzBOM1RYVjV6SjVtMzZ6bkVtZms5M244LzF0SUJDNDBtS3hISlBMNWZvR0J3ZS9Gd3FGL2xWRUhDMHRMVjkzdTkwZk5KbE1nV3cyMnhVS2hiNDFORFIwWnhtNVRzbHV0M2Q0dmQ1UE94eU9qUmFMcGIxWUxHWlRxZFNMZlgxOTMwZ2tFbytYOXEydHJYMUhVMVBUVlhhNy9UU2owZWdwRkFxeGREcTlQUmdNZmltVlNqMC8weHlPZEJTRkFBQUFnSWdjZGRSUjMvZDRQQi9WWDFzc2x2YVZLMWZla2N2bG90Rm85SDU5KzRvVksvNjVzYkh4dXRLeExwZnJyNjFXNjU4Y2FtNmZ6M2RwYTJ2cmQ2VGtTajJMeGJLMnNiSHh1cnE2dW5OMzdkcDF0b2hraG9hRzd2VDVmSDl2dDl0UE5ocU56cWFtcHN2Nysvdi9SVVE4Z1VEZ1NoR1JRcUV3MnQvZmYzazU3Mm5WcWxWMzF0ZlhmNlFrNXByVzF0WWZGSXZGZUNRU2ViQ2NPU1pyYTJ1N3crdjFma0ovWFZOVDA5YmMzSHlEMFdpMHVseXU4MjAyMjBrbDhZNXBiVzM5Zmk2WGk4VGo4WWRtRXErOXZmMHhzOW5jcUw4MkdvMld1cnE2YzQ0NTVwaXozbmpqalhjbUVva25SVVI4UHQrblcxdGI3NVNTbXdpWlRDWmZYVjNkT1hhNy9WaUt3a1BqOGxFQUFBQkFSSnhPNXdmQzRmQk52YjI5MStaeXVaQyszZS8zZjBadk94eU9NeG9iR3lkK2V4ZUx4UjRLQm9PYmhvYUc3ckpZTEsxVHpXdTMyenRhV2xwdUZ4RkRQcDhmN08vdi8wWmZYOTgxNlhUNlZSR1J1cnE2MHhzYkd6ZU5keS8yOXZaT1BDN0Q3L2R2RWhIN2loVXJyaklhalU0UmtiNit2aStuVXFuZWN0NlR5K1Y2ZnpnY3ZybXZyKzlMdVZ4dVlvemY3LytzM3U3dTdyNXM4aU02dXJ1N0wrdnU3cjVzcWprOUhzOUZvVkRvaHNsek5qWTJmczFpc2F3TmhVTGY3TzN0L1VvK253K1h4SnR5cmpLcGtaR1J4L3Y3KzYvcjZlbjVRaktaL0lPSWlLWnB4c2JHeGkvcm5acWFtdjVKeGd2Q2VEeitxMkF3dUttM3QvY3I4WGo4VjhWaU1UK0wrRWM4VmdvQkFBQUFFUWtHZzVkSElwRzdSVVJTcWRUMm80OCsrbEVSRVp2Tk5yRUM2UFA1cnBEeHdtTndjUEM3d1dEd0gvUjlxVlJxZTB0THk2MlQ1dzBFQWwvUU5NMGtJcko3OSs1eng4Ykd0b21JUktQUmg0ODc3cmczUkVUY2J2ZUhCd1lHYmhJUkdSMGRmWFo0ZVBnK3I5ZjdOeWFUeWQvUTBMREo3L2RmS1NLU1RDYTNqdDg5ZFNidnFiTzl2ZjAzSWlKV3EzVmlOVzlvYU9oN0ltSnRhV201YmRLMktYVjNkMStwejVsSUpGNVlzMmJOYjB2MlhSNkpSTzRSRWNsa01xK3NYcjM2RVJFUnU5MStmTGs1VDdaejU4NXpzOW5zcS9ycjBkSFJoOWF2WDk4bElsSlhWL2QyZmJ2SlpQTHA3WjZlbmsyWlRPWk5FWkZRS0NUQ0kwaW1SVkVJQUFBQWlFZ2tFbmxZYjQrTWpQeE9ieHVOUnBmZXJxdXIyNkMzUTZIUTdhWGpCd2NINzV1cUtIUTRIR2ZyN2JWcjE3NDBWV3lyMWJxbTlIVlhWOWNYM1c3MytVYWowYkZpeFlxdmE1cG1Wa3JsZzhIZ0pTSlNuTWw3aXNmalcwdmVrN1BjT2FhWTh4RzluVWdrWHBpMDd3RzlIWXZGbnRQYm1xYk5PRjQybTkxVFgxLy9JWnZOZHByRllqbkdhclVlcmU4ekdBeDFJbUlXa2R6bzZPai9PcDNPODBSRTFxeFo4MHdrRXJsN2NIRHd2bXcydTBONEJNbTB1SHdVQUFBQTJDOTFpSGJwYjlRQ2VqdWJ6WFpOTTM1QzZaaERNUmdNdFpNMjlVZWowUitMaUdpYVpoWVJHUnNiMnpvMk5yYjljSE5OazFPMnBEMmJsYk5FU1RzM3piNkplQWFEWVVieGFtcHExaDEvL1BHdnIxcTE2bWNORFEyZmQ3bGM3NWFEY3plS2lMejU1cHVmaU1WaUQ0dUlNcHZORFEwTkRWOCsvdmpqWDJ0dmIzOU1SQnBtRXI5YXNGSUlBQUFBbEVrcGxkR0xOSnZONWsybFVtUDZQcXZWMmpUVm1HS3htREFhalc0UmtkN2UzczhWQ29YMDRlTFliTGJtMHB2ZWlPeGZwWFE2bmU4ZUdSbjVuOW05aStXanJhM3R0cHFhbWxhUi9aOWRLQlM2UTBRS0hSMGRoU202RCszWnMrY0RGb3ZsYUkvSGM3SGY3Ny9VYkRZM3UxeXV2Mnh2Yjc5NzkrN2Q1eTFzOXNzSEs0VUFBQUJBbVZLcDFHdDYyK1Z5ZmJ4MG45L3Z2K0tnQVNLU1RDWW5MaG5OWkRMZFEwTkQzNXYwZDgvUTBORDNTOGMwTlRYZGJqUWFIU0lpQXdNRE4rcmJXMXBhTm90SXpkeThtd05NTHJMcTV5Rkd4ZXgyK3hsNk94UUszU3NpT1lmRDhXZUg2TzRURWNsa01tOE9EQXhjLzhZYmI1eWw3NmlycTN2SC9HYTZ2TEZTQ0FBQUFKUXBHbzMrckxhMjlsUVJrUlVyVm56TllyRzBKWlBKbCtycTZqWjRQSjZMcGhvVGlVVHUwWDlYMk5iVzltT24wM2x2S3BYYWJqQVlUQmFMWmEzTDVmcXI3ZHUzcjVYeFN5L2RidmY3M1c3MyswUkVrc2xrWjE5ZjM3VzF0YlduT3h5T3N5MFd5NXFHaG9ZdmhFS2hHOFp6dUNFUUNGdytQRHo4ZzJBdytQbFp2TFZjb1ZDSTZTdWFxMWV2dml1VlNyM2EzOTkvM2VFR3pyT3NpRmhGUk5yYjIrOFpHeHQ3UnIvcHptUW5uWFJTVnp3ZS8rWFkyTmlMbXFibEhRN0h1L1Y5K1h5K2I0SHlYWllvQ2dFQUFJQXloY1BoT3p3ZXowWGpoYUhCNi9WKzB1djFpb2pJMk5qWVU3VzF0UnNuanhrZUhyN1A2WFMrMitQeGZOUm9ORnA5UHQ4bDA0UndsZDRGdEsrdjcvK0ppUFQzOTMvTjRYQThKU0xTMU5UMGxaR1JrZnRTcVZRd0VBaGNZVEFZYW4wKzMrWEJZUEFMTW9zYnFzUmlzWi9yeng5MHU5MFh1TjN1Q3hhN0tJeEdvei8zK1h4L0o3TC9XWkF1bCt1dlIwWkdIaldielNzbjl6VVlESGFQeDNQUkZNVjVzYSt2N3lzTGt2QXl4ZVdqQUFBQVFQa3lPM2Z1ZkdjNEhQNVdOcHZ0VmtybHN0bHM5OERBd0kwN2QrNjg0QkJqMU42OWV6L1cxZFgxOFVRaThYU2hVQmhSU2hYeStmelE2T2pvYi9mdDIvZHBFUmtURVdsdGJiM1JiRGF2RU5uLytJbVJrWkhIUkVRU2ljU1drWkdSeDBYMjM1U21xYW5wMzBSRWhvYUc3aWdXaThueHkwOW5kWWZOcnE2dXo4ZGlzWjhXQ29WUnBWUXVtVXgyem1hK3VkRGQzWDFGSkJMNWowS2hNRklvRk9MRHc4UDN2UG5tbXhkUDFUY2NEbTlPcDlPdkZncUZ0Rklxbjh2bCtxTFI2SU03ZHV3NEl4cU4vblNoY3djQUFBQUFBQUFBQUFBQUFBQUFBQUFBQUFBQUFBQUFBQUFBQUFBQUFBQUFBQUFBQUFBQUFBQUFBRmdNMm1JbkFBQUFBT0F0SFIwZEV3K2g3K3pzdElsSWVoSFRRUlV3TFhZQ0FBQUFRTFd5Mld6TnFWU3FkN0h6MEpWUmtGbzdPanBTSlgyMHFjYVdLdTJEcGNtdzJBa0FBQUFBVmNiUTFOUjAvYnAxNnpyWHIxL2ZzOWpKQUt3VUFnQUFBQXVycHFtcDZhdUxuY1JjNis3dXZxeTF0Zlc3K3V0Z01IaUZVaXEvbURtaFBLd1VBZ0FBQUppMW9hR2g3NVcrSGh3Y3ZHdnlOaXhOckJRQ0FBQUFDMlNxMzkzcDJ3N3gyenRqUTBQRHRYNi8veEt6MmR5Y3pXYjNoVUtobTRlR2h1NmEzTkhoY0d3SUJBTFgxdGJXdnQxb05OWm1zOWw5MFdqMGdiNit2aHRGSkRuMzd3WkhDb3BDQUFBQVlJbGF0V3JWbmZYMTlSL1JYMXNzbGpXdHJhMC9LQmFMOFVnazhxQyszZWZ6WGRyYTJ2b2RLYmtTMEdLeHJHMXNiTHl1cnE3dTNGMjdkcDB0SXBrRlRSN0xCcGVQQWdBQUFBdWt1N3Y3c21Bd2VNWGtiZDNkM1pkTjFkL2xjcjAvSEE3ZjNOZlg5NlZjTGpkeGwxSy8zLzladlcyMzJ6dGFXbHB1RnhGRFBwOGY3Ty92LzBaZlg5ODE2WFQ2VlJHUnVycTYweHNiR3pmTjAxdkNFWUNWUWdBQUFHQ0JqUC9HenRyUzBuTGJwRzFUQ2dhRGwwY2lrYnRGUkZLcFZHZDdlL3R2UkVTc1Z1dEplcDlBSVBBRlRkTk1JaUs3ZCs4K2QyeHNiSnVJU0RRYWZmaTQ0NDU3UTBURTdYWi9lR0JnNEtaNWVWTlk5aWdLQVFBQWdDVXFFb2s4ckxmajhmaFd2VzAwR3AxNjIrRnduSzIzMTY1ZCs5SlU4MWl0MWpWbGhsUWlvdisyY2RybkN5cWxDbVhPaVNXT29oQUFBQUR6UXludHJNMWJqeFpOKzNPRGtqT1ZwaldMVWdFUkNZaUlXMFJpSWhJV1RRdHJTdlVXTlhsYWxIcDh5NVdudlNtYU51V0QwS3RRcXFTZExXbFBGR3dta3lsd3VFa01Ca050T2NFS2hVTENhRFE2eGwrNko4WFh0K2w5NCtYTXVleFU0WEZMVVFnQUFJQTVkYzYzWDFpcnBQZzV0Zm41OTRwb0swWHRYMzRTZGREM1paK0krRVNwWTVXSWFFbytLcUxKeHMzUDkyamYzdnFZSm9aYm5yanFsSjBMbmY5eVV5d1dFMGFqMFMwaTB0dmIrN2xDb1pDZTZWelpiSGFmeldZN1FVVEU0L0djSFkxRzd5L2Q3M0s1emlqcCs4Wk00eXhGMVh6Y1VoUUNBQUJnVHB5OStiblRsV2pYRkZYeGZEbk1wWWVIc1ZKcGNxbVM0dDl2dkhYckx6Uk4zZlRrbGFjL04xZDVMZ0dUTDd1c0Y1SElUQ2RMSnBNdjZaZVFaaktaN2xnczl2Q2tMalVpa2l0bnJyR3hzU2Yxb3JDNXVmbUdaRExabWNsa2RvcUlXQ3lXOXBVclY5Nm85NDNINC84MzA1eVhFbzdiMmIxcEFBQUFRRTdiL0p6VHFyVGJSZVJqOHhqbTNudzY5OWxucnpsamRCNWpMSmdUVHp3eHFxL3V4V0t4bjZkU3FWZjcrL3V2RXpud1dZYWRuWjAyRWRGWC9xd2RIUjJwa24yYWlJalg2LzFZVzF2YmY0aUlGQXFGZERRYXZUZVZTbTAzR0F3bWk4V3kxdVZ5L2RYMjdkdlhpa2ppY0huVjFOU3NQKzY0NDE3U05LMW1mRk14blU3dlVFb3BxOVc2WHRNMDQzaWMwVjI3ZHExUHBWSVRkMFQxK1h5ZmFXMXQvYTcrT2hnTVhxR1V5aS9WQjloejNMNkZvaEFBQUFBemR1Ym1GMDQxcU9MOUlySjZBY0x0TG1xR2p6eDk1U25QTDBDc2VkWFcxbmFQMSt2OVJPazJ2Y2lydENnVUVlMm9vNDY2MStQeGZQUlE4VG83T3gxU1JsRW9JbEpmWC8vSnRyYTJPL1VDY0xKaXNaanE2dXE2S0JxTi9ySjBlMm5lVTcydnBZVGo5a0E4cHhBQUFBQXpjdGJtNXo1cFVNVm5aV0crV0l1SXRCdFU4ZG16TmovM3lRV0tOMis2dXJvK0g0dkZmbG9vRkVhVlVybGtNdGs1aStuVTNyMTdQOWJWMWZYeFJDTHhkS0ZRR0ZGS0ZmTDUvTkRvNk9odjkrM2I5MmtSR1N0M3NrZ2tjcy9PblR0UEd4NGV2aStielhZcnBUTEZZakdaeVdSMkRnNE9mbWZIamgwblRDNElseE9PMjRNdHVhb2RBQUFBUzk5Wm01OS92NmJVZzdJNGl3eEZFZm5nVTV0Tysva2l4TVl5eG5FN05ZcENBQUFBVk9TY3pjOXZMQ3IxUHlKaVdjUTBNa3BwNzlweTFhbGJGakVITENNY3Q0ZEdVUWdBQUlDeW5YM0w3MWNwZzJHYmlEZ1AyM24reFkzRy9JbVBYNzZoYTdFVHdkTEdjVHM5ZmxNSUFBQ0FzaW1qNFNaWkdsK3NSVVJjaFlMcHBzVk9Ba3NmeCszMFdDa0VBQUJBV2NZdnYzdHlzZk9ZVENsdDQxSzdIQTlMQjhmdDRWRVVBZ0FBNExBdWZPQUJZN2kvN1VVUk9Xa200MXVzY2RubzNTMG51L3BrcFRVbWJsTmE4cUpKTkd1WDNVbXYvQ0hlTEU4T3Q4dEkzanFUNmY4WWFPbzY1Y0VQZldqeVErRlI1V1o3M0FaR1FuSnkxeC9rbU5EckVvaUhwQzZUa0lMQklLTVdwL1RXdDhqT3huWHl4MVdueUppbGRpYlRMNW5qbHFJUUFBQUFoM1hPcmMrZFh4VHRGNVdPVzJFZGtjKzBQaWNiNnZlSkpsTSt4bTVDdW1pU1IwUEh5ZytEcDBpcWFLb29qa0hVKzU3WWRQb2psZWFISTl0TWoxdGZZbERlOStKRGNrTFBTNktwNlkvYnJLbEduajNtTFBuVmllZEx4bHpaUFd5V3luSExid29CQUFCd1dFVk4rM2lsWTg3MjdwWTdUM2hJenFqZmU5aUNVRVRFYXNqTEI1dGVsdS8veVVQU2JoK3VMRC9SL3E3Uy9IRGttOGx4ZTNMWGkvTEZYMTR2ZnhMODQyRUxRaEdSbW54V3p0bnhmL0xGeDY2WDVtaFBaZmt0a2VPV2xVSUFBQUJNNjEwM2I2dk4xS1NqSW1JdWQ4eFo5WHZrYTJ2K3I2eGljQ3J4bkZXdWZPMThDYWJjNVE3SldiSld6Mit1UHJIc2g3VGp5RGFUNC9ha3JqL0lKNTYrczZ4aWNDcGpsanE1NVQxZmxMQ3pzZHdoUytLNFphVVFBQUFBMDBwYlVodWtnaS9XYmJhWWZPWG94MmRjRUlxSXVNeHArZWJhWDR2WlVQYlByY3daYytyUFpod1FSNXhLajl2RytJRDg3VE4zejdnZ0ZCR3B6U1RrMHNkdkUxTWhWKzZRSlhIY1VoUUNBQUJnZWtVNXM1THVsN1g5dnBKaTdwQ2FyU1B5L29aWHl1NnZSTTZhZFZBY09TbzhidC8zaHdmRlZNelBPcXgvZEZBMnZ2NUUyZjJYd25GTFVRZ0FBSURwYVliMTVYWnR0MGZrVkhmM25JWCs4SXFYeEZEbWlxT21hZXZtTERDV3Z3cU8yK1pvanh6YnUzM09Rci96MWY4dWU4VnhLUnkzbGQzV0NRQUFBRlZIRTFsVGJ0OE5ucjF6R3R0bFRzdnhqZ0Y1ZWJUcDhKMDE3UU1iYjkxYXV0UXoxYmZ5eWR0bTBtZSs1bDFhc2RXazExTmZEMXpHdk5xa2JWTldTNGVQTlRtZjZXUDNpSWhyaWpoVE9pSDRVcmxkeTFLYlNjanE4SnV5dStHWWNycVhmWDdORjRwQ0FBQUFISVlLbE51enc5MDc1OUU3M0wzbEZZVkthU0ppblBNRXF0V2MzWkp5QnIvUm0vblAra3BtVVBaeU82OGQyREhyZ0ZQTldXWlJXUGI1TlYrNGZCUUFBQUNIVTFkdVIzOU5ZczZEejhlY09PSXBxZUM0ZFk5RjV6d0JkN0xzT2N2T2M3NVFGQUlBQU9Cd2JPVjI5TllrNXp5NHp6ejNjNklxbEgzY09sUHhPUS91U3BZOVo5a3Jtdk9Gb2hBQUFBQ0hreXEzWTY0NDkxZHY1aFJYaEtKaVNpbzRiZ3VHdVQvRzhzYXk1MXowZi9XZ0tBUUFBTURobEgzOVppUTc5NHNldy9Nd0o2cEMyY2Z0aU0wOTU4RXJtSFBScjQrbUtBUUFBTUJoYU9GeWUvWm5uSE1ldlM4OTkzUGlDS2VKcXVTNEhYTDQ1enlGb2JxeTV5dzd6L2xDVVFnQUFJQnBLWkZkNWZaOUx0bzY1L0czeHNxZFUxTWlVaXo1VTFQOG9VcFVjdHkrMW56Q25NZC9kV1haYzVhZDUzemhrUlFBQUFDWWxrSFU2K1ZXVTg5R1Y4bmxSejFiOWdQbkQ2Yzc1Wkd1VkhtWDRTbFYvSmN0VjUxK1hVVUI5ai9HNGkxZlAvaEJEQmNlKytBQjJ3WmY4eC9VWjdUSmNjQzJkTC90b0Q2dDlUVUhiRXM1ZWc1NG5ZbGFEaHFUclQxd2pIZkVmSEFmZStTQWJibkV3WDN5TnRNQjJ4d1cwOEY5a3NZRHR1VXRpUU5lRjlMR2c4YllhNHlIN1ZPb01Sell4NXc2cUk4dE0ya2U4NlF4V2NOQlk0cW05QUhiTExtMyttZ0dRNzZneVJYbEhvVXZ0NXdvSDNqaC9ySWZPSDg0SVZlVGhKeU5aZlZWU3IwK0owRm5nYUlRQUFBQTA5S1VQSzNLZkdiZFlMWlcvbXZnV0hsZjQ2dHpFdnZ1NENtaXluMWdua0dlcmppQU52bkI2Z2RYc3c5V1BPblU1dVlUUWJuTytmYldzby9ibU4walQ2ODVXODdhK2NTY3hINzBwUE5GYWZONDNNNHhMaDhGQUFEQXRNdzU2ek1pa2l1My80OTYzaWFEMmRwWng5MGFhNVZuSXF2SzdaNnpabXpQempvb2poaVZIcmUvUHZHdkpXYjN6RHJ1cTgzSHk4c3RKNWZiZlVrY3R4U0ZBQUFBbU5adnJqNXhURFI1ck56K0kzbXJmSEhIZVRLU3Q4dzQ1czR4djF6L3hqdkxYeVVVZWZRM1Y1ODROdU9BT09KVWV0eU9XV3JsTysvOG5JelZ6UHdmTkxxOWJmTHZaLzE5K2F1RVMrUzRwU2dFQUFEQVlSbVUrbEVsL2J0U2JybmlsUXRrMTVpdjRsaVBEeDh0Ly9qYWVaSXNtTXNlWXhEMTd4VUh3aEd2MHVOMndOVW90L3pGbHlSWVgva05rLzV3MUtseSt6cy9MMm1UdGV3eFMrVzRwU2dFQUFEQVlmbWF1aDhWa1cyVmpBbW1YWExGcSsrVE8vWnRrSENtN3JEOWR5UUM4dFdkNzVGL2VlUFBaYXhRVTBtb2w4YnpBdzR3aytNMjdHeVFXOTV6alR4OHlrVVN0ZGNmdG4rWDd5ajV3VG1mbGYvWThDbEoxOWdxQ2JWa2p0dXkxelVCQUFCUTNjN1ovUHpHb2xKUHptU3NTU3ZLc1hVaE9jblpKODIydUhoTWFja3BnOFR5Vm5senpDY3ZqYXlRZlVsUEpaZUxUbEJLMjdqbHFsTzN6Q1F2SFBsbWM5d2Fpd1ZaTmJoSGpnbnRGUDlvV0J6cFVja2JUSkt3MWttUHAwWGVhRndyQTY0VmxWd3VPbUVwSGJjVWhRQUFBQ2piV2JjKy81QW02Z09MblVlSmg1N2FkTnFGaTUwRWxqYU8yK2x4K1NnQUFBREtaMUJYaThqb1lxY3hia1FaNUl1TG5RU1dBWTdiYVZFVUFnQUFvR3hicmpodHI0ZzZYMFN5aTV4S1Jpc1d6OStmRHpBOWp0dnBVUlFDQUFDZ0lrOXRPdjBKcFdrWGkwaHhrVklvS2szN3lKT2ZlL3VUaXhRZnl4REg3YUZSRkFJQUFLQmlXNjQ4OVdHbHFVdEVKTC9Bb2ZOS1U1ZHN1ZkxVaHhjNExvNEFITGRUNDBZekFBQUFtTEZ6dnYzNzA0cWE0WDRST1dvQnd1MHBhb2FMbjc3eWxPY1hJQmFPWUJ5M0IyS2xFQUFBQURQMnhGVnYzMnEyR2s4V2taL01jNmlmcERWMThsTCtZbzNsZytQMlFLd1VBZ0FBWUU2Y2M5c0xHd3JGNHRXYXlQbHpOS1VTVFI1UlNydDV5NlpUZnpkSGN3SUg0TGlsS0FRQUFNQWNPL3UyRjlkSm9YQ1YwdVE4RVdtZXdSUzltcEpIeFdqODlwTlh2TzMxdWM0UG1FbzFIN2NVaFFBQUFKZ2ZTbW5uM1ByaW1xS29kNGdtWjRxb0QwL2ZYL3VzUWJUZlBySHBiYnRFMDlRQ1pRa2M2T0RqZG9XSStNZi8zQ0lTRTVIQi9YOWFueWg1ZXJrZnR4U0ZBQUFBV0JBYmI5MDY3UmZtcHphZHhuZFRZQkZ3b3hrQUFBQUFxR0lVaFFBQUFBQlF4U2dLQVFBQUFLQ0tVUlFDQUFBQVFCV2pLQVFBQUFDQUtrWlJDQUFBQUFCVmpLSVFBQUFBQUtvWVJTRUFBQUFBVkRHS1FnQUFBQUNvWWhTRkFBQUFBRkRGS0FvQkFBQUFvSXBSRkFJQUFBQkFGYU1vQkFBQUFJQXFSbEVJQUFBQUFGV01vaEFBQUFBQXFoaEZJUUFBQUFCVU1ZcENBQUFBQUtoaUZJVUFBQUFBVU1Vb0NnRUFBQUNnaWxFVUFnQUFBRUFWb3lnRUFBQUFnQ3BtV3V3RUFBREE3SFIwZEtpcHRuZDJkbW9MblFzV2w4MW1hMDZsVXIyTG5RZUE1WVdWUWdBQWdPWE4wTlRVZFAyNmRlczYxNjlmMzdQWXlRQllmbGdwQkFCZ21ldnU3cjZzdGJYMXUvcnJZREI0aFZJcXY1ZzVZVUhWTkRVMWZYV3hrd0N3ZkxGU0NBREFNamMwTlBTOTB0ZURnNE4zVGQ2MlJCa1hPd0VBQUN1RkFBQWM4VXAvYzlqWjJXbjMrWHgvR3dnRXJyUllMTWZrY3JtK3djSEI3NFZDb1g4VkVVZExTL2k1RWFvQUFDQUFTVVJCVk12WDNXNzNCMDBtVXlDYnpYYUZRcUZ2RFEwTjNYbUl1V29EZ2NCbmZEN2ZKUmFMNWFoOFBqOGNpOFYrRVF3R3J4T1J5RlJqZHV6WTBkYmMzUHk5MnRyYWN3WUhCLysxcjYvdm4vUjlEb2RqZzkvdnY2cTJ0bmFEeVdUeUZRcUZrV1F5K1VJNEhMNTlaR1RrTVJHUnVycTZjOWFzV2ZPNGlFZytudysvL1BMTGpTSXlNZis2ZGV0ZXNOdnRieE1SMmJObnovdGlzZGdqcGZNSEFvRnJhMnRyMzI0MEdtdXoyZXkrYURUNlFGOWYzNDBpa3B5UHoydVdzZXNhR2hxdTlQbDhuNnFwcVduSlpyUEJ3Y0hCZnd1SHc5K1pxdi9rYmFXL0thMnRyWDFIVTFQVFZYYTcvVFNqMGVncEZBcXhkRHE5UFJnTWZpbVZTajAvZVE0QTFZV2lFQUNBS3RMVzFuYUgxK3Y5aFA2NnBxYW1yYm01K1FhajBXaDF1VnpuMjJ5MmsvUjlGb3ZsbU5iVzF1L25jcmxJUEI1L2FQSmNxMWV2dnR2dGRuOVlmMjAybTFmNC9mNS9xS3VyTzNQSGpoMm5pVWhxOHBpVksxZit1OFBoT0h2eTlrQWc4SVdWSzFmZUxDSVRoWXpKWlBJNm5jNzNPSjNPOTRURDRadDZlbnF1U1NRU1cvTDVmTmhrTWdWTUpsUEFicmVmbEV3bS96Zyt4R3UzMnp0RVJBcUZRalFXaS8xYW44dm44MTNhMnRyNkhTbTVTc3Bpc2F4dGJHeThycTZ1N3R4ZHUzYWRMU0taK2ZpOFpocjdxS09PK3I3SDQvbG95WmoybFN0WDNwSEw1YUxSYVBUK3lmMFB4ZWZ6ZmJxMXRmWE9TWit0cjY2dTdoeTczWDRzUlNFQUxoOEZBS0NLZUR5ZWkwS2gwQTE5ZlgxZnl1VnlFM2VwYkd4cy9KckZZbGtiQ29XKzJkdmIrNVY4UGgvVzkvbjkvc3VtbXN2dGRuODRHbzArR0F3R053ME9EdDZ1bE1xS2lOaHN0aE1hR2hvMlRUV21ycTd1ektHaG9kdDZlbnEra0V3bVh4N2ZkbFpwUVRnOFBIeGZNQmpjTkRRMDlIMzl0NUdCUU9DTFRxZnp2U0pTaU1WaUQrdnpPUnlPZDVlOHQzTmwvTHROTkJyOVR4SEppb2pZN2ZhT2xwYVcyMFhFa00vbkIvdjcrNy9SMTlkM1RUcWRmblU4L3VtTmpZMVQ1anZiejJzMnNaMU81d2ZDNGZCTnZiMjkxK1p5dVZESi9KL1IyOTNkM1pjRmc4RXJTc2QxZDNkZjF0M2RQWkZEVTFQVFArbWZiVHdlLzFVd0dOelUyOXY3bFhnOC9xdGlzY2h2VHdHd1VnZ0FRRFhwN3U2K01oS0ozQzBpa2tna1hsaXpaczF2Uy9aZEhvbEU3aEVSeVdReXI2eGV2Zm9SRVJHNzNYNzhWSE9GdytHYmUzcDZ2cWkvem1ReU8xYXVYSG1IaUlqSDQ3a3dGQXJkT0hsTWYzLy85UU1EQTE4djNSWUlCRDRuNDBYTHdNREFqWDE5ZmRmcSs3TFo3TzRWSzFiY05ON3ZpcEdSa2NjaWtjZ0RQcC92TXlJaUxwZnJYWHFjMGdJeEVvbjhwR1QrTDJpYVpoSVIyYjE3OTdsalkyUGJSRVNpMGVqRHh4MTMzQnNpK3d2Y2dZR0JtK2I2ODVwTjdHQXdlTGtlTzVWS2JULzY2S01mRlJHeDJXeC9vdmNaLysyb3RhV2w1YlpKMnlhWVRDYWYzdTdwNmRtVXlXVGVGQkVKaFVJaUphdUhBS29YUlNFQUFGVWtFb2xNL01ZdWtVaThNR25mQTNvN0ZvczlwN2MxVFhOT05kZnc4UER0cGEvRDRmRFA5YUxRYXJXdW1XcE1OQnI5OGVSdGRYVjFmMVl5NTEybCsrTHgrTS8wb2xEL3JXQWlrZGlTeStWQ1pyTzVvYmEyZG9PSTFJckltTXZsT2xkRUpKZkw5U1lTaWFmME9Vb3ZWMTI3ZHUxTFUrVjFxSHhuKzNuTk12YkVpdWpJeU1qdjlMYlJhSFJOMWY5UVJrZEgvOWZwZEo0bklySm16WnBuSXBISTNZT0RnL2RsczlrZFV2SjdUQURWaTh0SEFRQ29Mb21TZG02YWZWbTlZVEFZcGx4TlNxVlM0VW1iUnZXR3BtazFVNDNKWkRKOWs3Y1pqY2I2a3YwRGsySU1sL1RUaTYySlMwZzFUYXR4T3AxbjE5WFZIVzgybTV0RlJDS1J5TTlFcEtpUE01bE1nYWx5S1dVd0dHb1BzV3RXbjljc1k2Y08wYTVvZGUvTk45Lzh4UGpucGN4bWMwTkRROE9YanovKytOZmEyOXNmRTVHR1N1WUNjR1JpcFJBQUFNeVVYVVRTK292YTJ0cDJ2VjM2RzdoSmlwTTNGQXFGdU1sazhvcUlXSzFXZnpxZEh0UDNXYTNXaWFJcW44OFA2dTFvTlBxZy90czl0OXY5N25RNnZhOWszd0UzWVNrV2l3bWowZWdXRWVudDdmMWNvVkJJeXdKWnpOZ2xodmJzMmZNQmk4Vnl0TWZqdWRqdjkxOXFOcHViWFM3WFg3YTN0OSs5ZS9mdTh4WWhKd0JMQ0VVaEFBQ1lrVUFnY0ZFNEhQNnUvdHJyOVg1V2I0K05qZjF1NmxFSFN5YVR6enVkenI4UUVmRjRQSC9UMzkvL0RYMmZ5K1dhdUx0cElwRjRwcVQ5bEg0SnFkMXVQOHRrTXEwU0VjbGtNcnVTeWVTTGsrWi9TYitNTTVQSmRKZmVxR1pjalJ5OENqZ25GaWgyWWRMcmVpbDVKSWlJK0VSa0tKUEp2RGt3TUhCOUxCYjc4YkhISHJ0YlJLU3VydTRkczR3TjRBaEFVUWdBd0RLbjMzUkY1L2Y3UDYyVXlzLzNBK3libTV0dnRWZ3N4NlhUNlYwT2gyT2oyKzErdjc1dmFHam9qbkxuQ1lmRHQrbEZZVk5UMDlkcmFtcFdKWlBKYlRhYjdWaXYxL3ZwOFc3RmdZR0JXMHFHRldPeDJNTit2Lzh5aThXeTFtdzIrMFVPWGlVVUVZbEVJdmZvaFZsYlc5dVBuVTdudmFsVWFydkJZREJaTEphMUxwZnJyN1p2Mzc1V0Ryd2NkRTRzVU94Y29WQ0k2U3VTcTFldnZpdVZTcjNhMzk5L25ZaklTU2VkMUJXUHgzODVOamIyb3FacCtkSWI4dVR6K1lNdTV3VlFmU2dLQVFCWTVscGJXNzliK2xxL0UrVjhGNFdaVEdhMzMrLy83T1R0b1ZEb2h0SFIwYWZMbldka1pPVFhvVkRvaG9hR2htdEZ4T0QxZWovbDlYcEx1NmplM3Q3UHAxS3A1MG8zUnFQUkIveCsvMlZHbzlGcU5CcFhpSWdNRHcvL1JDWVpIaDYreitsMHZ0dmo4WHpVYURSYWZUN2ZKV1cveVZsYXFOaXhXT3puK3ZNVTNXNzNCVzYzK3dLOUtEUVlESGFQeDNPUngrTzVhTkt3WWw5ZjMxZm1JeDhBeXd0RklRQUFtSkc5ZS9lK3U3R3g4WnRPcC9POW1xWlpVcW5VOW5BNHZIbXFPNHdlVG05djc1ZEhSMGVmOXZ2OWw5ZlcxcDVtTkJwZCtYeCtlR3hzN05uQndjRmJSa2RIbjVrOHB2UXVwQ0lpeVdUeUQ1bE1adGNVMDZ1OWUvZCtiR1JrNUgrOVh1K25iRGJiaVFhRG9iWlFLRVJUcWRTMjRlSGgrMFZrYklweGMyRkJZbmQxZFgzZWFEVGFIQTdIZXcwR2d6V1ZTbTNYOTRYRDRjMU9wL01kWnJPNTNXQXdtUEw1ZkRpUlNEdzdNREJ3U3lxVit2MXNZd05ZL25nMkRRQUFLRnRIUjhmRUl3dzZPenR0VW5LakdlQndOdDY2ZGRwSFlEeTE2VFMrbXdLTGdFZFNBQUFBQUVBVjQvSlJBQUFxb1pSMjF1YXRSNHVtL2JsQnlabEswNXBGcVlDSUJFVEVMU0l4RVFtTHBvVTFwWHFMbWp3dFNqMis1Y3JUM2hSTjQwSGhxQzRIbnk5UFRuZStuTFY1NjZXY0w4RENZNGtlQUlBeW5QUHRGOVlxS1g1T2FmSmVFVms1Z3lsNk5DV1BhV0s0NVltclR0azUxL2t0RkM0ZlJUazRYNERsaGFJUUFJQnBuTDM1dWRPVmFOZUlrdk5sYnY2N3FVVGtGNXFtYm5yeXl0T2ZPMnh2WUJuaGZBR1dKNHBDQUFDbWNOcm01NXhXcGQwdUloK2J4ekQzNXRPNXp6NTd6Um1qOHhnRG1IZWNMOER5UmxFSUFNQWtaMjUrNFZTREt0NHZJcXNYSU56dW9tYjR5Tk5YbnZMOEFzUUM1aHpuQzdEOGNmZFJBQUJLbkxYNXVVOGFWUEZaV1pndnVDSWk3UVpWZlBhc3pjOTljb0hpQVhPRzh3VTRNckJTQ0FEQXVMTTJQLzkrVGFrSFpYSCswYlFvSWg5OGF0TnBQMStFMkVERk9GK0FJd2RGSVFBQUluTE81dWMzRnBYNkh4R3hMR0lhR2FXMGQyMjU2dFF0aTVnRGNGaWNMOENSaGFJUUFGRDF6cjdsOTZ1VXdiQk5SSnlMbll1SXhJM0cvSW1QWDc2aGE3RVRBYWJDK1FJY2VmaE5JUUNnNmltajRTWlpHbDl3UlVSY2hZTHBwc1ZPQWpnVXpoZmd5TU5LSVFDZ3FvMWZCdmZrVE1hMldPT3kwYnRiVG5iMXlVcHJUTnltdE9SRmsyaldMcnVUWHZsRHZGbWVIRzZYa2J5MTRybVYwalp5V1J5V21sbWRMMjZybkgxTXZaemM0cFFXdDFYY05yUGtpMFdKSnZQeTVsQlMvdEFkbHlmZWlNaElPbC94M0p3dndPeFFGQUlBcXRhRkR6eGdEUGUzdlNnaUoxVXlib1YxUkQ3VCtweHNxTjhubXFocCs2YUxKbmswZEt6OE1IaUtwSXFtU3NMOE1kRFVkY3FESC9wUW9aSkJ3SHlaOGZuaXNzaGxaN1RLR2UyZXczN3hUT2VMOHN2dFlibm51VjVKNVNvNjlEbGZnRm5nOGxFQVFOVWE2bTg5VHlyOGdudTJkN2ZjZWNKRGNrYjkzc01XaENJaVZrTmVQdGowc256L1R4NlNkdnR3SmFGT0hzOFBXQkptY3I2Y2MweTkzSFh4OFhKbUdRV2hpSWpWWkpBTFQyNlVIMXg4bkxUNzdKV0U0bndCWm9HaUVBQlF0WXFhOXZGSytwOVZ2MGV1TythM1lqZm1LbzYxMGhxWGI2MS9WRnBzc2JMSEZFWDd1NG9EQWZPazB2Tmw0OUgxOHYvKzRtaXgxeGdyanJYU2JaVi91MkNkdEhqS3YvU2E4d1dZT1M0ZkJRQlVwWGZkdkswMlU1T09pb2k1blA1dHRwamNlY0pEWWpiTTd1cTAzclJUUHZueWh5UlhMT3VMY3M2U3RYcCtjL1dKWTdNS0NzeFN4ZWRMdlUzdXV2aDRNUnRuOTFXek41YVdqLzk0dStRS2gxK1ZGODRYWU1aWUtRUUFWS1cwSmJWQnl2eUNLeUp5V2R2dloxMFFpb2cwVzBmay9RMnZsTnZkbkRHbi9teldRWUZacXZSOCtZY3pXMmRkRUlxSU5MdXQ4b0VURzh2dHp2a0N6QkJGSVFDZ09oWGx6SEs3dHRzamNxcTdlODVDZjNqRlMySW80L2VJSWlKSzVLdzVDd3pNVkNYbmk4OHVwN1c1NWl6MHhYL2FKQWF0dkFLVDh3V1lHWXBDQUVCMTBnenJ5KzI2d2JOM1RrTzd6R2s1M2pGUVZsOU4wOWJOYVhCZ0ppbzRYODVZN1puVDBDNmJTWTV2cWl1ckwrY0xNRE1WM1JzYkFJQWpoU2F5cHR5K0hlN2VPWS9mNGU2VmwwZWJ5dW02WnVPdFc0c2lFMHVMYXRMZlRMZE4zVWVKR3IrdGFray9UWW1vL2ErMWtuNkhtbXZLUHFwa3J2RSthb3I1UytmU05DVktUY3BMS2JWL0R0Rks1bEhqL1RSTm00aXB4dWZUOUhuRzR5bE5sQ1pLaVJnbThsS2FLRzE4SnRrL2h5Z1JwWlhtSWlKS0thV1Y1cTZVVXBwaC8zd2w3MXZUbEZMSzhGYisydjY1bENnMS9obnMzMWFTdTJqNzg5RktjaGROS1ZFR3BTbWxpdVB6YStPZnB5WUdWZFRHMy9kNDdwcG1VQ0lpeGZFY1JDYitYNHJqOCtoeFJVU0sydjU1UkZOdmJadDRqNGJ4ejBZVkt6bGYvclIxN3A5ci82ZXRUbm01YjdTY3JtWG5DZUF0RklVQWdDcWxBdVgyOU5jazVqeDZCWE1HWlArTjRSYm01bkJUUmxGVE5nOXB5ajdhTkgwT01ha3EyYTY5MVRoZ0pyMnNuT0x5d29rdEUvVm82ZjlwQjhUVjlHYkpQQWZHVVc5dEswMVgwOTU2TkVucHg2VEc1eStacEdTR2lRM3FnSmlxNUgvMVRmdm5VZHJrVDNCL1phcE55a1d2VlVzL2p2MjU3QitoVDZJbVBndHRJcEczUGdKOTUwVEdTa1NGcFV6K3VwcHl1NWF0Z2puTFBxOEJ2SVhMUndFQTFhcTg2OUZFeEZ1VG5QUGdQblBaYzVhZEp6Q1B5ajlmYXN1K0gwM1pmTFZsRjRXY0w4QU1VQlFDQUtxVnJkeU9aVDQrb2lJNVZmYWNGVDNCRzVnSFNpbzVYOHA3ZkVSRmNvVml1VjA1WDRBWm9DZ0VBRlNyVkxrZEk5bTUvNTQ1WFA2Y2M3OU1DVlN1L1BObExEZm53WWZMbjVQekJaZ0Jpa0lBUUxVcSswZDkvWm01djNGR1g3cnNPZWYrQjQxQVpaUlVjQnoyaldUbVBJRytlTmx6Y3I0QU0wQlJDQUNvVWxyWk44NTRMdG82NTlHM3hzcWRVdzNPZVhDZ1loV2NMM3RqY3g3OXVYMWx6MWwybmdEZVFsRUlBS2hLU21SWHVYMmZqYTZTNGh6ZS9MTTc1Wkd1bEx1c3Zrb011MFFrTHlJRkVTbU8vODM5ajdhQVExT1ZuQy9QN0lsS1VjM2RJZG9kVFV0WHBPeXJWOHZPRThCYmVDUUZBS0FxR1VTOVh1N1gxc0ZzcmZ6WHdMSHl2c1pYNXlUMjNjRlRSSlZiWktyaWpxZXVPdjJEVSs4YmY3REExMFc3OE5nSHRjSFgvTnBvazBNVEVVbjMyN1RXK2hvdDVlalJNbEdMSmlLU3JhM1J2Q05tTFd1UGFMbUVXUk1SeWR0TW1zTmkwdkpKNC83WGxvUldTQnMxZTQxUks2VDNieXZVR0xTQ09hWFpNa2F0WURiczM1WTFhRVZUV3JQa0RGclJ0SDliY2J4ZFk4d2M4THFZTjJnMXh2M1BPU2ptczFyUmFOQ0tSazB6NS9lUFUwWk5LK1p6bWpKcW1xbDBteUducWNMKzF5YURwcW1DcGhXTm1xWUsrYmUyNmRzTisrYzNGZk1UMjlUNE5xTkIwMVN4b0tueFp5Mm9vcVlaRGFLcFFtR2lqekpvbXJHb2FVcmIzM2YvTm5scm05NnZXTkNNbXFhcDhYOGxVT056NzkrbVRZeFRtcVlaaTBWTkdXUWlwdEkwVFpSb0JxMjRmNXVtYVVxSkpwcW1HZlQ1dEtLbWxLYnBUOTR3YUpxbVZGRlRtbWd5UHI5QmsvRSt4WW4zWkZEN1kwcFJORFUrdjBGcCs4ZnA3MXNWTllNbSsvTWNuMThwVFRQbzh5ZzlCOUVNU3RPVUZEVlJtaWFhVWdhUjJyTFBsMFJXSG5rNUxCZWMyRkRtaU9uZDlidGcyZjhLb3BSNmZVNkNBbFdHb2hBQVVKVTBKVS9yejJvcng0OTYzaVliNnZlSnYyWnNWbkczeGxybG1jaXE4Z2NZNU9sRDd0TW1ubEtuSHB4aTk5eVVzSURJT2QvZSt1NUt6cGNmYnUyVk05bzlzMzVtNFhQN1l2TDA3bWo1QTZZN1h3QWNFcGVQQWdDcWtqbG5mVVpFeXI2bDRVamVLbC9jY1o2TTVDMHpqcmx6ekMvWHYvSE84bGNKUlhMV2pPM1pHUWNFNWtqRjUwczZMLy80aTUweWtzN1BPT2JPOEpqODgzL3ZydVJhYWM0WFlJWW9DZ0VBVmVrM1Y1ODRKcG84VnNtWXJwUmJybmpsQXRrMTVxczQzdVBEUjhzL3ZuYWVKQXNWUGRqNzBkOWNmZUxzbGlhQk9UQ2o4eVdTa3M4KzhKcnNDbGQrQ1A5MjE3QjgvdUhYSlprdFZES004d1dZSVM0ZkJRQlVMWU5TUHlxSzlyNUt4Z1RUTHJuaTFmZkpYd2QyeUlWTjJ5UmdtZjRPK0RzU0FmbHhiNGY4UHRwYXlRcmgvdnhFL1h0RkE0QjVOS1B6SlphV3p6NzRtcHgvUW9OODZPUkdDVGltdjV4MFIyaE03bnVoVDM2M0oxcngzWlE0WDRDWm95Z0VBRlF0WDFQM28rSCt0bTBpY21JbDQzSkZvL3pud1BIeVNPaFlPYll1SkNjNSs2VFpGaGVQS1MwNVpaQlkzaXB2anZua3BaRVZzaS9wcWJnWUhQZVNyNm43MFprTUJPYkRqTStYZ3BLSFhocVFYN3dja21NYjYrVGtsVTVwZGx2RVl6TkxycWdrbHNySm00TkorV1BQaU93YlRzMzAxcnFjTDhBc3pOMzl0UUVBV0liTzJmejh4cUpTVHk1MkhwTXBwVzNjY3RXcFd4WTdENkFVNXd0d1pPSTNoUUNBcXZiRWxhYytwVVQ3ejhYT1k1S0grSUtMcFlqekJUZ3lVUlFDQUdCUVY0dkk2R0tuTVc1RUdlU0xpNTBFY0VpY0w4QVJoNklRQUZEMXRseHgybDRSZGI2SVpCYzVsWXhXTEo2L1B4OWdhZUo4QVk0OEZJVUFBSWpJVTV0T2YwSnAyc1VpVWx5a0ZJcEswejd5NU9mZS91UWl4UWZLeHZrQ0hGa29DZ0VBR0xmbHlsTWZWcHE2UkVSbS9zVHRtY2tyVFYyeTVjcFRIMTdndU1DTWNiNEFSdzd1UGdvQXdDVG5mUHYzcHhVMXcvMGljdFFDaE50VDFBd1hQMzNsS2M4dlFDeGd6bkcrQU1zZks0VUFBRXp5eEZWdjMycTJHazhXa1ovTWM2aWZwRFYxTWw5d3NaeHh2Z0RMSHl1RkFBQk00NXpiWHRoUUtCYXYxa1RPbjZNcGxXanlpRkxhelZzMm5mcTdPWm9UV0JJNFg0RGxpYUlRQUlBeW5IM2JpK3VrVUxoS2FYS2VpRFRQWUlwZVRjbWpZalIrKzhrcjN2YjZYT2NITENXY0w4RHlRbEVJQUVBbGxOTE91ZlhGTlVWUjd4Qk56aFJSSzBURVAvN25GcEdZaUF6dS85UDZSTW5UQnRGKys4U210KzBTVFZPTG1UcXc0RGhmZ0dXQm9oQUFnRm5ZZU92V2FiKzRQclhwTlA1YkN3QlkwcmpSREFBQUFBQlVNWXBDQUFBQUFLaGlGSVVBQUFBQVVNVW9DZ0VBQUFDZ2lsRVVBZ0FBQUVBVm95Z0VBQUFBZ0NwR1VRZ0FBQUFBVll5aUVBQUFBQUNxR0VVaEFBQUFBRlF4aWtJQUFBQUFxR0lVaFFBQUFBQlF4U2dLQVFBQUFLQ0tVUlFDQUFBQVFCV2pLQVFBQUFDQUtrWlJDQUFBQUFCVmpLSVFBQUFBQUtvWVJTRUFBQUFBVkRHS1FnQUFBQUNvWWhTRkFBQUFBRkRGS0FvQkFBQUFvSXBSRkFJQUFBQkFGYU1vQkFBQUFJQXFabHJzQkFCZ21iSjJkSFNrOUJlZG5aM2FYRTdlMGRHaFN1YTJpVWg2THVkZmFuSEx0ZFR6QXdCZ09XS2xFQUF3WjJ3MlcvTmk1d0FBQUNwRFVRZ0FtQzFEVTFQVDlldldyZXRjdjM1OXoySW5Bd0FBS3NQbG93Q0EyYXBwYW1yNjZtSW5BUUFBWm9hVlFnQUFBQUNvWXF3VUFqZ2lXQ3lXTlEwTkRWOXdPQnp2ckttcGFSWVJ5V1F5ZS9yNityNFVpOFgrUysvbmNEZzIrUDMrcTJwcmF6ZVlUQ1pmb1ZBWVNTYVRMNFRENGR0SFJrWWVtMnJ1K3ZyNkMvMSsvMVUybSsxRXBWUWhrVWc4R1F3R3Z6UmRQZzZIWTBNZ0VMaTJ0cmIyN1VhanNUYWJ6ZTZMUnFNUDlQWDEzU2dpeVFyZm51YjMrNi93Ky8yZnNWZ3M3Zmw4UGhLUHh4L3A3dTcrcW9nTWorZDQwYXBWcTM0cUlwTFA1NGRlZnZubEJoRXA2aE9zWHIzNlliZmJmWUdJeUs1ZHU5NlJTQ1FlTHlPdXNhR2g0VnEvMzMrSjJXeHV6bWF6KzBLaDBNMURRME4zNlIxS2Ivd3llWnQrODUxSk40ZXgrM3krdncwRUFsZGFMSlpqY3JsYzMrRGc0UGRDb2RDL2lvaWpwYVhsNjI2Mys0TW1reW1ReldhN1FxSFF0NGFHaHU2czhQTUNBQUFWb0NnRXNPelYxOWRmMk5MUzhoOUdvOUZhdXQxcXRhNjMyKzBkZWxFWUNBUytzSExseXB0RlpPSk9vU2FUeWV0ME90L2pkRHJmRXc2SGIrcnA2Ym1tZEk0VksxYjhjMk5qNDNXbDIxd3UxMTlicmRZL09WUStQcC92MHRiVzF1OUl5ZFVZRm90bGJXTmo0M1YxZFhYbjd0cTE2MndSeVpUNy90cmEybTczZXIyZjFGK2J6ZVltbjgvM21icTZ1ak5mZSsyMVUwVWtHWWxFZnRIUzBoSTFHbzBlazhua3M5bHNwNlZTcWQvcjRaMU81N2tpSXJsY3JqZVJTRHhaVHR4VnExYmRXVjlmLzVHUzk3Q210YlgxQjhWaU1SNkpSQjRzTi85SjcrVU9yOWY3Q2YxMVRVMU5XM056OHcxR285SHFjcm5PdDlsc0o1WEVPNmExdGZYN3VWd3VFby9ISDVwSlBBQUFjSGhjUGdwZ1dhdXBxVG0ycmEzdFhyMGdUQ2FUMi9yNys2L3I3ZTI5S2hhTC9WUXBsUk1ScWF1ck82dTBJQndlSHI0dkdBeHVHaG9hK3I1U0tpOGlFZ2dFdnVoME90K3J6KzF3T001b2JHeWMrSzFjTEJaN2FIek1YUmFMcFhXcWZPeDJlMGRMUzh2dEltTEk1L09EL2YzOTMranI2N3NtblU2L09wN0g2WTJOalpzcWVZOWVyL2VUMFdqMGdmSFkzMU5LRlVSRXJGYnJjUTBORFZlTmQ4dEVJcEg3OVRGdXQzdmlmVGlkenJNTkJrT2RpRWcwR3IxZlNsWVFwK055dWQ0ZkRvZHY3dXZyKzFJdWwrdlZ0L3Y5L3MvcTdlN3U3c3VDd2VBVnBlTzZ1N3N2Nis3dXZteXFPVDBlejBXaFVPaUd5WE0yTmpaK3pXS3hyQTJGUXQvczdlMzlTajZmRDVmRW0zSXVBQUF3TjFncEJMQ3NOVFkyWHExcG1rVkVKQjZQLzlmdTNicy9JQ0w1OGQyM2lvaFpSQ1FRQ0h4T3hndkNnWUdCRy92NitxN1Y1OGhtczd0WHJGaHgwM2kvSy9UTFNIMCszeFg2bU1IQndlOEdnOEYvME1la1VxbnRMUzB0dDA3T0p4QUlmRUhUTkpPSXlPN2R1ODhkR3h2YkppSVNqVVlmUHU2NDQ5NFFFWEc3M1I4ZUdCaTRxZHozR0FxRmJ1anQ3ZjF5U2I1NzlIdzlIczhIUXFIUU4wVkVob2VIZitqMysvOUJSTVRsY3AzWDM5Ly9WYjJ0ajQxR28vZVZHemNZREY0ZWlVVHVIbisvbmUzdDdiOFJFYkZhclJPcmVVTkRROThURVd0TFM4dHRrN1pOcWJ1NyswcDl6a1FpOGNLYU5XdCtXN0x2OGtna2NvK0lTQ2FUZVdYMTZ0V1BpSWpZN2Ziank4MFpBQUJVanBWQ0FNdWEwK244YzcwOU1ERHcvK1N0Z2xDbnJ4VCttYjVoZUhqNHJ0SU84WGo4WjNyYmJyZS9UVy9YMWRWdDBOdWhVT2oyMGpHRGc0TlRGbGNPaCtOc3ZiMTI3ZHFYT2pvNlZFZEhoOUlMUWhFUnE5VzY1ckJ2ckVRa0VybWo5UFhJeU1pUHA1b3JtVXkrbUVxbFhobC9IeWZhYkxhVklpSk9wL004RVpGME92MnFYcVNXR2ZkaHZSMlB4N2ZxYmFQUjZLd2svMGx6UHFLM0U0bkVDNVAyUGFDM1k3SFljM3BiMDdRWnh3TUFBSWRIVVFoZ1dUT2J6VTE2ZTJ4c2JQZWgraG1OeG5xOW5jbGtCa3IzcFZLcDRaSitFd1dJeVdRSzZPMXNOdHMxYWNyVVZIRkt4eHlLd1dDb1BWeWZRK1VuSXBKTUprZjB0cVpwTmFYN2hvZUhmNmkzYTJ0cjMxdFhWM2U4eFdKWk5iNnY3RlZDUFhSSk8xdlMxaVozckVDaXBKMmJadDlFUElQQk1KdDRBQURnTUxoOEZNQ3lWaXdXazBhajBTVWlVbE5UMDVMTlpuZE0xYTlRS01STkpwTlhSTVJxdGZyVDZmU1l2czlxdFU0VWN2bDhmbEJ2SzZVeW1xYVpSVVJzTnBzM2xVcVZqcGtvUmlmbGt6QWFqVzRSa2Q3ZTNzOFZDb1gwN043aC9uQWlNakZQYlcxdHU5N081WEtoMG83aGNQamU1dWJtR3pWTk16dWR6dmVhVENhMy9uWkdSa1orTWdlNUFBQ0FJd3dyaFFDV3RXUXlPWEVKWW5OejgxZms0RldzbXZGK3orc2JQQjdQMzVSMmNMbGNIOWJiaVVUaUdiMmRTcVZlSytuejhkSXhmci8vZ0p1cmxPVHprdDdPWkRMZFEwTkQzNXYwZDgvUTBORDN5M3g3SWlJU0NBUXVMbjN0OVhvbmJ2UXlOamIyKzBuZEIrUHgrR01pSWc2SFkyTmRYZDI3OVBlVlNxVzZLNGxiZ2NLazEvVlQ5Z0lBQUVzU0s0VUFscldob2FITkRvZmpuU0lpSG8vbm96VTFOYXZqOGZndmlzVml2cTZ1N3N4a010azVNREJ3ZlRnY3ZzM3BkUDZGaUVoVFU5UFhhMnBxVmlXVHlXMDJtKzFZcjlmNzZmSHBpZ01EQTdmb2MwZWowWi9WMXRhZUtpS3lZc1dLcjFrc2xyWmtNdmxTWFYzZEJvL0hjOUZVK1VRaWtYdjAzeFcydGJYOTJPbDAzcHRLcGJZYkRBYVR4V0paNjNLNS9tcjc5dTFyNWNCTEphZlYzTnk4MldLeEhKOU9wM2M2SEk2TmJyZjcvZnErd2NIQk95YjNqMFFpUDNTNzNlOHpHbzFPaDhOeDV2aTJTaThkclVTdVVDakU5QlhTMWF0WDM1VktwVjd0NysrLzduQURBUURBNHFNb0JMQ3NSYVBSWDlydDloc2FHaHF1RlJHcHJhMTllMjF0N2R2MS9lbDBlcHVJeU1qSXlLOURvWkRleitEMWVqL2w5WHBMcDFLOXZiMmZUNlZTRXpjNENZZkRkM2c4bm92R0MwT0QxK3Y5cEQ1bWJHenNxZHJhMm8yVDh4a2VIcjdQNlhTKzIrUHhmTlJvTkZwOVB0OGxzMzJQdVZ5dVg3K3JhS2x3T1B5dFJDS3haZkwyV0N6MnExd3VGektielEyYXBwbVZVdG1ob2FFWlBWZXdYTEZZN09mNjh3ZmRidmNGYnJmN2dvVXFDbzg2NnFnSFBCN1BoU0pTN096c2JCQ1JvWVdJQ3dEQWtZTExSd0VzZTcyOXZWOSs4ODAzLzNKa1pPUy84L2w4UkNsVktCUUswWkdSa2NkSFIwZi9kM0svZUR6K3EzdytQNnlVeXVkeXVWQXNGbnY0alRmZU9Dc1VDazEreEVSbTU4NmQ3d3lIdzkvS1pyUGRTcWxjTnB2dEhoZ1l1SEhuenAwWEhDSWR0WGZ2M285MWRYVjlQSkZJUEYwb0ZFYVVVb1Y4UGo4ME9qcjYyMzM3OW4xYVJNWU9NWFpLYjd6eHhqdWkwZWdEaFVJaFZpZ1Uwc2xrOHNXdXJxNlA5L1QwWEgySUlmblNsY0Y0UFA0ckVZbFdFck5TWFYxZG40L0ZZajh0RkFxalNxbGNNcG5zbk05NHBleDIreWtpSW9sRTR2ZENRUWdBUU1XNG94c0FISUZhVzF0LzVQUDUvazVFWlBmdTNSZkc0L0dIRmp1bmVlTHI2T2dZRkJIcDYrdjcwc0RBd0w4dWRBSWJiOTJxcHR2LzFLYlQrRzh0QUdCSlk2VVFBSTQ4RGZYMTlSZUs3TCtiYWp3ZS82L0ZUbWkrT0ozT1UvUjJKQkw1NVdMbUFnREFjc1Z2Q2dIZ0NOSGEycm81blU3djgzcTluekFZREhZUmtZR0JnWnZrd0djTUhsSDBTMGN6bWN5ZWJEYjcydUg2QXdDQWcxRVVBc0FSd3VmekhmQ1lqRVFpc1NVY0RuOTdzZkpaQ0FNRDRmMFdqQUFBSUFCSlJFRlVBLzg4TUREd3o0dWRCd0FBeXhtWGp3TEFFU0tielhhTjM5UW1IQTZIYjkyMWE5ZGZpRWgrc2ZNQ0FBQkxHeXVGQUhDRWVPV1ZWMVl0ZGc0QUFHRDVZYVVRQUFBQUFLb1lSU0VBQUFBQVZER0tRZ0RBdkd0cGFibmxwSk5PR210cGFibHRzWE1CQUFBSG9pZ0VnSG5TMGRHaDlEOFJzUzUyUG92SjYvVmVZakFZN0Q2ZjcxSVJtYk9IdWR0c3R1YTVtZ3NBZ0dwRlVRZ0FtSGREUTBOM0ZJdkZzY0hCd2UrSWlKcmxkSWFtcHFicjE2MWIxN2wrL2ZxZXVjZ1BBSUJxeHQxSEFRRHpycWVuNTVxZW5wNXI1bWk2bXFhbXBxL08wVndBQUZROVZnb0JBUFBwLzdkMzUrRnhsRmU2d04rdmV0KzdwZFptSVFrc1k3QXhBWnZGRU9PTlFNaGttQ0dFUUVJeXVWa0dKbUhBTmxuSVFwSkpNc2xNTW1SbWdnM2taaUVrZDhnS1hDY1FNcE9ieFJnYkV0c1Fzemg0bGJ4SWxpeTFwTzVXcS9mdXF1LytvUzY1TGN0V2xkUzJiT245UFkrZXA3cnExUGVkS25PTWpxdTZ5akxWQ1JBUkVkSEpWZXg3SFVRMGpVZ3BscTNiT2dkQ1hLdElMSlZDTkVMS1dnQzFBSUlBNGdBaUVDSWlwT3pTQkRaRHlnMmJWaTl1Z3hDVHZUVndRaHdPeDl5NnVycFArSHkrNit4MmV5TUE1SEs1L2QzZDNaK0p4K1BQQUlESDQzbExRMFBEdlc2M2U3SEZZZ21wcWhyUFpyTTdPanM3UDVQSlpMYnBZeG1ORzAvcHU0UUFnTzNidDdzQVpQWFBicmQ3VVhWMTlSMCtuMis1dytGbzFUUXRuOGxrWHU3dTd2NXFNcG5jNFBWNlY4NmRPM2NEQUJTTHhjanJyNzllajdMYkxpKzg4TUtYM0c3MzVRQ3dmLy8rZDhUajhhZU5qRnVlbjVuakhPLzhsaC9ycmwyN1dob2JHNy90OFhoVzl2WDEvVnQzZC9lWHhqb1hvOVo1YW10clB4b09oKzkwT0J6bkZZdkZnWGc4L3N2T3pzNHZBSWlPZFU1SDI3NTkrK241ZjlwWldCOUVSRVFudzZhUWlFYXNmUENsQ3lTMGowbUJ2d1p3emdTR09Dd2tmaTJnZlBPNWU2L1lVK244VHFTcXF1cldwcWFtLzdKWUxNYzl6S1ducCtmTDNkM2RYd3FIdzNjME56ZC9GMlA4dlhmbzBLRVBEUXdNL0JBQWpNWVpjYkttOE9LTEx6NWlzOW5xUis4anBWVDM3ZHQzWFRLWjNQeW1ONzJwMjJxMTFnTEE3dDI3RjZYVDZWZEtZZFdMRmkyS0FGQlVWWTI5OXRwcjlRRHlCc2ZkYVBZNGpaemY4bU1kR2hyYTZQUDVWcHhvKzFoTllUd2UvMWt3R0h6UDZQRXptY3lPWGJ0MkxRYVFBYWEyS1R4YjY0T0lpR2c4L0U0aEVXSEZ1aTFYU1loUGExSzdDWlA3eDZKenBNQkhKTFIvV0w1MjZ5K0ZrQTlzWEgzVmxrcmxPUmE3M1Q2L3BhWGxjU0dFQXdEUzZmUnJnNE9EVDJtYU51VHhlSzZTVWhZQW9LR2g0VXNvSGR2ZzRPQi9KeEtKLzZjb2l0ZnI5UzdSTksyb2oyYzByZ0prSXBIWWtFcWxubE5WTlYxVlZmVmV0OXQ5bVJEQ1VsOWZmMzliVzl0YjQvSDQrbkE0L0ZFQThQbDhOK2hOWVNnVXVoNmwyLzlqc2RqL1Jha2hORGp1UmpQSGFmVDhsdk42dlV2Nysvc2Z5bWF6Qi9QNS9FRWpKeU1ZREw0bkZvczltVXdtWDNBNm5lZUh3K0YvRUVMWVhTN1h4WFYxZFd0NmUzdS9EZ0FkSFIxM0NTR3M1YSsyNk9qb3VNdndXWitBczdrK2lJaUlqR0JUU0RTRExWNjN4ZStVNG1FcDhmNEtEeTBBM0N5bHVIbjUycTJQRjdPRnUxLzg5RFZERlo0REFGQmZYMytmM3JBTURnNCswOTdlZmdzQXZhbFpDOEFHQUZhck5henZjL2p3NFRXNVhLNE5BSHA3ZS9WOFlTWnVzdmJzMlhOOVBwOS9RLzg4TkRUMDFMeDU4dzRCZ05mcnZSb0FvdEhvRTNwVEdBZ0UzcW8zUmo2Zjd3Wjl2MmcwK2hPejQ1bzVUcVBudDl5UkkwZSswdFBUODJVejV5TVNpWHpqOE9IRG45SS81M0s1WGVlY2M4NGpBQkFLaFc3Vmo3Mi92Ly9iQUp6bFRXRnBYY1ZOaC9vZ0lpSXlnZythSVpxaGxxNTc2VXFuRks4QUZmK0ZkN1QzVzUyMlY1YXVlK25LVXpHNDMrKy9WbC91NmVuNUp4eHRXSFFGQUJnYUd2cWR2bUx1M0xrdk5EWTIvb3ZkYnA5WFdsVis2Nk9odUFrNFp0OThQcisvcXFycXRzYkd4ditZUFh2Mk0rZWRkOTV2OUcyS29uZ0IySkxKNUtaQ29kQUxBQjZQWndrQUR3QUVBb0hyQWFCUUtIUWxrOG5uelk1cjVqaU5udDl5c1Zqc3gwWk9TTG1CZ1lHSHl6OUhJcEZmNk10T3AzT3UyZkVtYTdyVUJ4RVJrUkZzQ29sbW9HWHJ0bnhZa2RxTEFHYWZwaWxiRmFtOXVHemRsZzlYZW1DYnpkYWdMNmRTcWZZVHhiVzF0WDBvSG8rdkJ5QnRObHRkWFYzZC9Rc1dMTmpaMnRyNmF3QjFadU1NY0pjdGF5aTd4ZE51dDErNFlNR0MzZWVlZSs3UDYrcnFQaDRJQkc3QThWY2hMUURVVWk0UVF0ajlmdjhLcjllN3dHYXpOUUpBTkJyOWVXbHNzK01hUGs2ajU3ZGNMcGZyTmhKWExwUEpSRWF0R3JseUpvU3dteDF2TXFaVGZSQVJFUm5CcHBCb2hsbTJidHM3aFJUZncrbS9mZHdxcFBqZThyVmJiNjdrb0pxbXBmVmx1OTNlZEpMUS92Mzc5OS95eGh0dnpPM3U3djZuUXFIUUJRQ0JRT0R0cmEydDM1OUEzRW01M2U3NStuS2hVT2hEMmRXM2xwYVdoK3gyZXpNQWRIVjFmZXlWVjE3eDd0eTU4Nkt4eG9uRllrL3F5OEZnOEFhMzIvM1dzbTAvTFk4MU02N1I0elJ4ZnN0cDQ0Y2NwN3lKaHNmamFkV1g5YXVscDhOMHF3OGlJaUlqMkJRU3pTQXIxMjFiTHFUOENhYXU5aFVBUDEzMjRMWmxsUm93blU2L3BDODNOalorRHNkZkdkT3ZNb1VCSUpmTHRmWDA5SHhsMzc1OUl6bDR2ZDYzbE1VYmpUdU8wK2xzS1MxYTYrdnI3eS9MOFppSGliamQ3bXYwNWQ3ZTNzY0JGSHcrMzV2SEdqT1pURDZ2TjBWdXQzdVoxK3RkVWNwdmJ6cWRmbm1pNHhvOVRoUG5kMUpxYTJ2ZlhmNjV1cnI2Ym4wNWxVcjljVlM0T3VwelZTVnltSTcxUVVSRVpBUWZORU0wUTZ6NDVwL08xYVI4Qm9CamlsTnhDQ0dmdWZiaEZ5L1pjTStTUTVNZHJMKy9mNTNQNTdzT0FFS2gwUHZzZHZ2c3djSEJYMnFhVnZSNnZVdlQ2ZlQybnA2ZXIxeDY2YVdIQmdjSGY1VktwVjRXUWhUTEg5WlNMQlpIYm5jMEdqZVdlZlBtdFdVeW1UZHNObHR0K1cyWGtVamswVkdoZVFCT0FHaHRiWDBzbFVxOVVGTlRzL29FdzJyeGVIeDlUVTNOWFE2SDR3S2J6VllESEgrVjBPeTRSby9UNlBrOTJYa3hvckd4Y2EzRDRiZ29tODN1OWZsOHk0UEI0RHZMY25oa1ZIaEJWZFc0eFdJSkFzRHMyYk1meldReWJ4dzVjdVFMRTUxL3V0WUhFUkdSRVd3S2lXWUlhVkVlZ0lSL3F2TW9DYWlxOVFFQTd4NDNjaHl4V094WGJyZjdhM1YxZFo4RkFJL0hjN1hINHhsNXltWTJtMzBOQUJSRmNZZENvWGVIUXFIUmMycmQzZDJmMHo4WWpUdnZ2UE9lQ0lWQ3R3TFF0bS9mWGdlZ1h3aGhkYnZkbDVUdk5EQXc4TmpRME5Dem8zTCtSVGdjL2dBQUJBS0J2dzBFQW4rYlNDU2V0ZGxzWTc3N0xoYUxQVkZUVTNPWHhXSnhXaXlXV2FWeGZ6SkduT0Z4alI2bjBmTTdXYmxjcnIybXB1YnUwZXQ3ZTN1L05qUTB0SG4wK25nOC9vdnE2dW9QQVVBd0dMdzVHQXplUEptbWNMcldCeEVSa1JHOGZaUm9CbGk1YnR0eVNOdzYxWG1NY2x1bGJwUHI2dXE2djYydDdlMkpST0kzeFdJeEtxVlVWVldOSlJLSkRmcFROaU9SeUxwc052dUdxcXBaS1dXeFVDaDB4Mkt4SjNmdDJuVk5MQmI3bVQ2VzBUaTMyMzBGQUNTVHlUOEI2Qzh0YjlZMExhVnBXanFkVHIvYzBkSHgwVU9IRHQweE90K09qbzVWMFdqMHYxUlZUYWlxT2pnd01QQllXMXZiN1NjNnZ2S25rQUpBT3AzK2N5NlgyenVaY1kwZXA5SHpPMWtIRGh5NElSYUwvVmhWMWJpbWFabFVLclh0d0lFRGY5ZlYxWFgvV1BHSERoMzZlRHdlLzVtcXFrTlN5a0k2bmQ0KzBibW5lMzBRRVJHTnAyTHYzQ0tpTTlPdFR6eGhpUnhwZVJuQXBSUFp2OGs1aU9YVjdWZ1k2TVk1emppQzFpeUtFSWpsM1doUFYrUFBnNDNZT05DS1JORTVrZUZmcVcwNGRNV1R0OTAyK2p0aVo3cndva1dMK2dDZ3U3djdNejA5UGY4MjFRbWRqUll0V2pUeThKM3QyN2U3QUdSUGR3NlRybytnRXl2T3I4TENKaithZ2s0RVhUWVVOUTJ4ZEJGdC9Xbjh1V01ReisyTElwRWQvU1lQUTg3VytpQWlvck1NYng4bG11YjZqelRmaUFuOHdqdkxtY0JIbTdkZ1NkVkJpRkd2NTdNQmNEa1RtT1ZNWUduVkFYeTBaUXVlN1oyUEgzUmVnWXhtNnErVmhhWDhuamFiMzFUeSsvMVg2TXZSYVBSWFU1a0xUYzZFNnlQZ3dGM1hOT09hMXRCeC83cHFzMWpnQ2xnd0srREFzdFlRN2xyYWpGL3RpT0N4TFYzSUZFejFkMmRsZlJBUjBkbUh0NDhTVFhPYUVCODB1OCtLNm5aODkrS25jRTNWZ2VNYXdyRTRsU0xlMWZBNnZ2T21wOURxSGpDWEg4UUh6T1kzMWZSYlIzTzUzUDU4UHI5enF2T2hpWnRJZmF3OHZ3cVAzcjRBUzhkb0NNZml0Q3E0ZFdFOXZuZjdSV2dOdThmZm9UeS9zN0EraUlqbzdNUGJSNG1tc2JkKzR6VlB6cDZOWWZqaW5pSExxdmJqaTNOL2I2Z1pITXRnd1luVk8yOUNaeVpvZEplQ0krOE0vZmErUzFJVG1wRE9XbE45KytoRTZtUDVuQ3A4NmUxekp2dy96OEZNRWZjOHRST2RNY09IeXZvZ0lxSlRqbGNLaWFheHJDT3pCQ1orNFcxeHhmRzVPUnNtM0JBQ1FNQ1d4YjllOEQrd0tZWnZrN1BsYkprVHZVdVBwckh0MjdjTC9RZFQ4SDFDMC9WUjVjTG5iMmlkMUwrbUJseFdmUDF2NXNKbU1Ud0s2NE9JaUU0NU5vVkUwNW1HcFdiQzcycjVrNWxtN29RYW5RbThzKzR2aHVNbHdLY3MwdWxuc2o3K2NXbXptV2J1aEJxRFR0eHlTYjNoZU5ZSEVSR2RhbXdLaWFZem9jd3pHdHJxanVMS1lFZkZwbjdQckZlaEdMemlLSVM0c0dJVEV4bGxwajdDYml4dUNWUnM2dHN2YTRBaWpEV1lyQThpSWpyVitQUlJvbWxNQUhPTnhpNEpIYWpvM0FGYkZndDhQWGg5cU1GSStOemxhN2RxQUdUcEIyWExsVmgzZEwyRUxOMGZXeFlySkNDUHJoT2x1Qk9OZVhSNzJYcFpHcWUwYmlSR1h5ZVB6MGNJQ1NuTGNwS3l0TE1VbythUlVrb2h4REg3UzJCNG5UNEdBQ2tnQmFRRUZBbElLVXYzQWd1SjRUZ2hwQ3p0TDBhT1IwZ3BoK2NXK3B4U1NpbVVVcHdjeVdVNGRIajk4SGlRQXBDeWxEc2dodGNOajFBNnp1RmNodVAwWTVjU1VwRkNTcW1KOG55a0ZGQ2tKcVFVK2ptV1VncWhTSzAwdjM2T2haQlNLNDJoLzdrSmllRjlvWXpNSXlTa0pxVWNQcmJTTVEzdlpMZytycGtkTWhwcVNNQmx4WUlHTDE3dkhqSVNiamhQSWlLaWlXQlRTRFN0eVZxamtZdUNYUldmZlZHd3kyaFRXSXZoQjErZCtvZGZqVG1EUE9uSDhjTEhIRmdldHpER09Ib2ZkZXdZSXgvTGRoVmpYRlVTWTR4eGRBUzlKeXJmWWRUNFpYa2NONmNReDM2M2RLUzFQVHEydnBNcy8xQmFvWGVZNVJISG5JblNPRktNem1lNCt4eWR0NFRFNkZNZ1pTbkg4cWtGSU1xT1g4OWw1UHdKV2JaYVJtRFFaYzErbzZHR1hkYnNOOW9VR3E1aklpS2lpZUR0bzBUVG05ZG9ZSTA5V2ZISlRZeHBPRStpQ2pKZUgxNTd4U2MzTVNicmc0aUlUaWsyaFVUVG04dG9ZTFU5WGZISnd6YkRZNXA3ZVJ2UjVFbVlxUStQNFllVUdoYjJHRzRLV1I5RVJIUktzU2trbXQ0eVJnTUxtcVhpa3hlazRURXIzNUVTamM5NGZhZ1RmMDNMaWNmVWpJYXlQb2lJNkpSaVUwZzB2Um0rZnpPYXIvekZpQUhEWTRySzM3dEtkSElTWnVvalZhaDRBZ1BHeDJSOUVCSFJLY1dta0doYUU0WWZwSEVrVi9rSGFYUm5EWTRwdEw2S1QwNDBMdVAxMFozSVZYejI3a0hEWXhyT2s0aUlhQ0xZRkJKTll4TFlhelIyUzZ5NTR2TnZqUnNiVTBqc0JWQUVvQUxRU2orVnYxK1A2Q2hwcWo0T3hDdWV3SmFEaHNjMG5DY1JFZEZFOEpVVVJOT1lBcm5iYUdmMVl1eGMzSFBlaTRaZk9EK2Vqa3dJaHpKQlE3R2F4SzVOOXk1KzE1Z2JwUlQ0OHZCTEIyNmQvNlRvMjFramhocDhJbnZFSlFDZ3Vjb3VNcjdESWhkemlMekhMcW9UTmdFQWVYZFVGSkkyVVhSWmhjOWhGUUJRVEZ0RTBaRVVhdFlpM0hhTEFBQTFheEdxWFJHcUxTTmN1ZEk2bXlMVXZDSTBhMVk0Q29yUXJJb0FBSzIwYkxma2hGWW9yYk1xUWlzcXdtNFJRaXZtaDlkWkZLRlpoTEFWRlNFdHcrOUMwSW9GSVMxQ1dFdnJOS1V3L0VZSlZSRldSUWlwQ3FHVllxVmFIRjVYV2c4QW1pS0VWU3NlczA0cVFsZ1VJYVNtQ2xsNjU0TFVoTEFvRUZKVmgyTkxiMGkzYUVKSVVZcFZjT3k2MGhnQVlCRkNTQTFqckJOQ0toQlNDR0hSdE5MOEdGNHZoRURwclJhSzBJYkhsQkQ2ZXlBVURVSUtUVWdwUk9sOUVWQ0VFRkpxUWdvSWFFSW9Rbi9EaGhBb2phR1V4cFJDQ0pUR1VHVHBPTVh3K0ZKcVIvZlZoc2VYVWdnOWorSC9oaUNrZ0ZDa0VCTGF5QXNzRk1CajlMLzJGL2JIc0dwNXMrRVh6bytuSTViRm9haXhyelJLS1hkWFpGSWlJcUlUWUZOSU5JMEppYzNTNE8rd2ZYa1BudW1aajNmVXYxR1J1Yi9mZVFYazJDOEZQSjZDelNmY2R2U0Y3WGh5ak0yVnlaWm1vcFVQYnIzQmNIMGs4M2o2OVFodXZxU3VJbk0vK3NkTzQvLzhjckw2SUNJaXFnRGVQa28wamRrS3poY0FHSDZheFE4UFg0Nit2R2ZTODI2Tk4rT0Y2TGxHd3d2T25PdkZTVTlLWkpMWit2akIxaTcwSmZPVG5uZkx3VGcydDhlTWhyTStpSWpvbEdOVFNEU04vZmErUzFJUStMWFIrRVRSaVUvdHVoR0pvbVBDYys1SjFlQXIrNjR6ZnBVUWVQYTM5MTJTbXZDRVJCTmt1ajZ5Ulh6eWwzdVF5QlluUE9lZVNBci8vSnQyTXpkcHN6NklpT2lVWTFOSU5NMHBVdjdRVFB5aFRCQ3Ivbkl6OXFiQ3B1ZmFNREFIbjl4NUk5S3E4UmQ5SzVEL3gvUkVSQlZpdWo2aUdkejl4RTdzalpqdjAvNndkd0FmWDc4YjZieHFlQi9XQnhFUm5RNXNDb21tdVhCRHg3TUFYak96VDJjMmdGVnZ2QU9QSEZ5Q1NNNDdidnl1WkMwK3YrZHQrSmQ5MXlLbDJzMU05V29wUDZJcE1hSDZpR2R4OTVNNzhmQ21Ea1NHeHIrZGRGZHZDcDk3ZGgrKytwdDJwRXcwaEdCOUVCSFJhVktaeDZnUjBSbHQ1YnB0eXpVcE4wNWtYNnZRTU4vYmkwdjkzV2gwRFNKa3phSWdGY1NMVHJTbHduZzFNUXNIMHlFenQ0dU9rRklzMzNUdmxac21raGRScFV5cVBoU0IrZlZlTER6SGo4YWdBeUdYRFFWTklwNHBvSzB2alZjT0ozQndJRE9oWi9xeVBvaUk2SFJoVTBnMFF5eGJ1KzBwQVhuTFZPZFI1cW5uMXl5K2RhcVRJQUpZSDBSRU5MUHg5bEdpbVVLUjl3RVltdW8wU2hKU3dhZW1PZ21pRWF3UElpS2F3ZGdVRXMwUW0xWXRQZ0RJbXdCTS9wbjZrNU1UbW5iVGNENUVad2JXQnhFUnpXUnNDb2xta09mWFhQV2NGT0oyQU5vVXBhQkpJZDY3OFdOWGI1eWkrWWxPaVBWQlJFUXpGWnRDb2hsbTArb3IxMHNoN3dRdzhaZXRUVXhSQ25ubnB0Vlhyai9OOHhJWnh2b2dJcUtaaUErYUlacWhWajc0cDhXYVVINEs0THpUTU4xK1RTaTNiMTU5eGJiVE1CZlJwTEUraUlob0p1R1ZRcUlaNnJsN3I5NXFjMW9XQXZqSktaN3FKMWtoRi9JWFhqcWJzRDZJaUdnbTRaVkNJc0xLaDE1YW9tcmFmUUs0cVVKRFNnZzhMYVg0eHFZMVYvNnhRbU1TVFFuV0J4RVJUWGRzQ29sb3hJcUhYcjRRcW5xdkZMZ1JRT01FaHVnU0VzL0NZbmx3NDZyTGQxYzZQNktweFBvZ0lxTHBpazBoRVIxUFNyRnk3Y3R6TmNpM1FHQXBJR2NCcUNuOUJBSEVBZlFOLzRodVNHeFdJUDd3M0pyTDkwSUlPWldwRTUxeXJBOGlJcHBtMkJRUzBiaVdyOTE2MGw5a24xK3ptSCtYRUJFUkVaMmwrS0FaSWlJaUlpS2lHWXhOSVJFUkVSRVIwUXpHcHBDSWlJaUlpR2dHWTFOSVJFUkVSRVEwZzdFcEpDSWlJaUlpbXNIWUZCSVJFUkVSRWMxZ2JBcUppSWlJaUlobU1EYUZSRVJFUkVSRU14aWJRaUlpSWlJaW9obU1UU0VSRVJFUkVkRU14cWFRaUlpSWlJaG9CbU5UU0VSRVJFUkVOSU94S1NRaUlpSWlJcHJCMkJRU0VSRVJFUkhOWUd3S2lZaUlpSWlJWmpBMmhVUkVSRVJFUkRNWW0wSWlJaUlpSXFJWmpFMGhFUkVSRVJIUkRNYW1rSWlJaUlpSWFBWmpVMGhFUkVSRVJEU0RzU2trSWlJaUlpS2F3ZGdVRWhFUkVSRVJ6V0RXcVU2QVRwOUZpeFpKZlhuNzl1MHVBTm14MWsxRmJ1TnBhbXI2Wm5WMTlUOE1EQXc4MXRuWnVXcXE4eUVpSWlJaW1pN1lGSjU1UEhWMWRYY0VBb0ZiWEM3WEFvdkZFdEEwTFZzb0ZMclM2ZlMyQXdjTy9OMVVKMWdwTHBlck1aUEpkQm1KcmE2dXZsTlJGSGM0SFA1SVoyZm5hZ0J5M0oySWlJaUlpR2hjdkgzMERPSnl1YTVlc0dEQnJzYkd4Z2U5WHU5U2k4VVNBcUFvaXVKMk9Cem5oMEtoOTAxMWpoV2dORFEwZk9YQ0N5L2NQbS9ldk1OR2QrcnY3MzlFMDdSVVgxL2Z0OENHa0lpSWlJaW9ZbmlsOEF6aGRydXZtRHQzN3U4VlJYRURRS0ZRNklySDQwOW1zOWtEaXFLNFBSN1BaWDYvLzYrbk9zOEtzRGMwTkh6ZTdFNkhEeC8rOU9IRGh6OTlLaElpSWlJaUlwckoyQlNlR1J6bm5YZmV6L1NHTUI2UC8yei8vdjBmQnBBWkZWZC8rbE1qSWlJaUlxTHBqRTNoR1NBY0RyL2Y0WERNQm9CTUpyTmovLzc5SHdDUUh5TzBaL1FLbjgrM3BLYW01bDZQeDdQRWFyV0dWVlZOcE5QcGx5S1J5TU9KUk9MWGs4bkw1L010cWEydC9hekg0N25hWXJGNDh2bjh3VmdzOWtSM2QvZlhBYVJIeHpzY2pybDFkWFdmOFBsODE5bnQ5a1lBeU9WeSs3dTd1ejhUajhlZktYK29qVTVmdDMzN2RuR3lYQXc4Sk1jZERvZi9WMjF0N1dxSHczRitvVkRvN3V2ciszWnZiKysvQWZBMU5UVjlPUmdNdnN0cXRkYm04L2xEdmIyOS85N2YzLy9kOGpuY2J2ZWk2dXJxTzN3KzMzS0h3OUdxYVZvK2s4bTgzTjNkL2RWa01ybGhkRTZoVU9qMm1wcWExVzYzKzAxU3l1TFEwTkFmRGg4K2ZQK0NCUXQybGVWMXpIR1pPYWNlaitjdERRME45N3JkN3NVV2l5V2txbW84bTgzdTZPenMvRXdtazlsMnN2TkZSRVJFUkdRVW04SXpRREFZdkVWZmprUWkvNEd4RzhMajFOYldmdUtjYzg3NUJvQ1J4c05xdFZiNy9mNjMrZjMrdDBVaWtRY21lc3RsT0J6K1NITno4N2RROXIxVGg4TnhRWDE5L1JlOFh1LzFlL2Z1WFFFZ3AyK3JxcXE2dGFtcDZiOHNGb3V6ZkJ5bjB6blA3WFl2aXNmanowd2tENk5hV2xvZXFhNnUvcEQrMlc2M3R6UTJObjdOWXJFNEE0SEFUUzZYNjlLeTR6aS91Ym41TzRWQ0lUbzRPUGlVdnI2MXRmWFhOcHR0NUdxc3hXSnhlTDNlbGVlZmYvNnlmZnYyWFpkTUpqZnEyeG9iRy8rMXJxN3VzK1U1QklQQm16MGV6NVVueXRITU9RMkh3M2MwTnpkL0Y4ZisyWWE5WHU5S3Q5czluMDBoRVJFUkVWVUttOEl6Z012bFdxZ3ZwMUtwNTQzczQvVjZsNVUzaEFNREF6OUtwOU12dVZ5dStkWFYxWDh2aExEVzF0WitLcEZJYkRKN3hkRHRkaTlxYW1wNkdJQlNMQmI3K3ZyNnZpT2xIS3FxcXZwZlRxZnpJcS9YZTFWOWZmMmFucDZlQndEQWJyZlBiMmxwZVZ3STRRQ0FkRHI5MnVEZzRGT2FwZzE1UEo2cnBKUUZBT2pvNkxoTENHRnRhbXA2U0orcm82UGpMak81blVnb0ZIcDNiMi92MTFSVkhheXBxVmxsczlrYUFhQyt2djZMbXFabGVudDcvN1ZZTEticTZ1cldXSzNXV2dDb3FhbTVxN3dwQkNBVGljU0dWQ3IxbktxcTZhcXFxdmU2M2U3TGhCQ1crdnI2Kzl2YTJqWUN3K2UrdkNHTXgrUHJoNGFHbm5lNVhCZUZ3K0U3S25GT0d4b2F2b1RTbiszZzRPQi9KeEtKLzZjb2l0ZnI5UzdSTksxWWlYTkdSRVJFUkFTd0tUd2pXSzNXc0w2Y3pXYjdqZXhUVzF2N01aU2FocDZlbnE5M2QzZVBOQ241Zkw1OTFxeFpENVRpVnBsdENtdHJhejhoaExBQ1FIdDcrL1dwVk9vMUFJakZZdXN2dXVpaWZRQVFEQWJmb3pjdzlmWDE5K2tONGVEZzREUHQ3ZTIzQU5BYmw3VUFiQURRMzkvL2JRRE84cWF3dEc3U09qbzZWa2VqMGU4RFFES1pmR251M0xsL0tOdDJUelFhZlF3QWNybmNYMmJQbnYwMEFMamQ3Z1hsWSt6WnMrZjZmRDcvaHY1NWFHam9xWG56NWgwQ0FLL1hlN1crdnFhbTV1N3kvTXNiMjF3dXQ3T3hzZkhCMGZtWlBhZmwvMDBjUG54NFRTNlhhd09BM3Q1ZW9PenFJUkVSRVJIUlpMRXBQQU5JS1ROQ0NDOEF1TjF1ZnpxZFRvNjNqOWZyZmJPK1BEQXc4R2o1dHNIQndaL3JUYUhiN2I3Y2JENCtuMitGdm56QkJSZThPbGFNMCttY3F5LzcvZjVyOWVXZW5wNS93dEdHVUZjd200TlowV2owYVgwNW1VeStOR3JiRS9weVBCN2ZvaThMSWZ6bGNmbDhmbjlWVmRWdExwZHJzY1BoT04vcGRNN1J0eW1LNHNWd2MxdndlcjFMeXNaK3BIeU0zdDdleDhkcUNzMmUwNkdob2QvNS9mNGJBV0R1M0xrdlJLUFI3L2YxOWYwb244L3ZBbC9KUVVSRVJFUVZ4UGNVbmdIeStYeW52bXkzMnhjYjJjZGlzVlRweTdsYzdwZ0gwR1F5bVlHeXVHTWFIeVAwMnl0UFJsRVVqNzVzczlrYTlPVlVLdFZ1ZHI0S0tXK2tSemVoNWR0R3ZxK3BLTXJJRlRlNzNYN2hnZ1VMZHA5Nzdyay9yNnVyKzNnZ0VMZ0J4MStSc3dESG5wOWtNbmx3Vk14eEQrQVp2YytKbEovVHRyYTJEOFhqOGZVQXBNMW1xNnVycTd0L3dZSUZPMXRiVzM4Tm9HNjhzWWlJaUlpSWpPS1Z3alBBME5EUVJxZlRPUThBYW1wcVZzZmo4Vjlpbkt0QnFxb09XcTNXYWdCd09wMDEyV3cycFc5ek9wMGpEVWl4V093em00K21hVW1MeFJJRWdLNnVybytwcXBvZEp6NXRzVmdDQUdDMzI1dEtWN1BPS2kwdExRL1o3ZlptWVBpWWUzdDdId0dnTGxxMFNCMGRLNlhNQ3lGc0FPQnl1YW95bWN4STArbDBPc2Q4YllqWmN3cWdmLy8rL2JjNEhJNDVwYWVjZnNSbXN6VUdBb0czdDdhMmZyKzl2ZjNHaVI0ckVSRVJFVkU1Tm9WbmdHZzArdTJhbXBxUEFoQStuMjlGWTJQak43cTZ1ajRGUUN1UGN6Z2NjL1R2bHFYVDZXMSt2Lyt2QUNBVUN2M2RrU05IdnFySEJRS0I5K2pMeVdUeUJiUDVwTlBwVi9YYkhYTzVYRWZwaWxVNU84cXV4cVhUNlpkOFB0OTFBTkRZMlBpNUF3Y092Qi9ITnJWMkhMMUNON3JKcWdJUU5adGpwYm5kN212MDVkN2Uzc2NCRkh3KzN6Vmp4V2F6MlYzNmJibWhVT2lPVENielQvcTI2dXJxZThiYXgrdzVCUkFHMEovTDVkcDZlbnErRW8vSGZ6eC8vdngyQVBCNnZXOHhmNFJFUkVSRVJHTmpVM2dHU0tWU3IvZjI5djVuWFYzZEp3Q2dycTd1RTRGQTRPMkRnNE8veU9melJ5d1dTOGpyOVM3eCtYeHZlZVdWVjJ3QUVJbEVIdEtid29hR2hpL2I3Zlp6MCtuMGE2V25qK3BQd05SNmVucSthVGFmYURUNm1ON0F0TFMwL05qdjl6K2V5V1IyS0lwaWRUZ2NGd1FDZ2IvWnNXUEhCU2pkbHRuZjM3OU9id3BEb2RENzdIYjc3TUhCd1Y5cW1sYjBlcjFMMCtuMDlwNmVucStVaGkrb3FoclhyNXJObmozNzBVd204OGFSSTBlK01QRXpXQkY1QUU0QWFHMXRmU3lWU3IxUVUxT3plcXpBYURUNk03MHBySyt2Lzd6VmFtM0taRExiZlQ3Zm00UEI0SHRPc0krcGMzcnBwWmNlR2h3Yy9GVXFsWHBaQ0ZIMCtYdzM2R01WaThYdWloNDVFUkVSRWMxb2JBclBFRjFkWFo4V1F0aHFhMnRYQThQdjk5TnZLUjFMSXBING45N2UzcStWWG8yZ1ZGZFgvMzExZFhWNWlPenE2dnA0SnBQWmNvSWhUbWhnWU9CSGZyLy9obEFvOUQ2THhlSU1oOE4zbml3K0Zvdjl5dTEyNjduQTQvRmM3ZkY0UnA3V21jMW1YeXVQajhmanY5RGZLUmdNQm04T0JvTTNUM1ZUR0l2RmZoRU9oejhBQUlGQTRHOERnY0RmSmhLSloyMDIyem1qWXlPUnlNT2hVT2kyMGpzSlJUZ2MvaUNBRHdKQVBCNy92Mlh2blJ5NVdtcjJuQ3FLNGc2RlF1OE9oVUx2SHJWSjYrN3UvdHpFajVTSWlJaUk2Rmg4ME15WlF6MTgrUEE4QllITkFBQVQ2a2xFUVZTYVhidDJMUjRZR1BoQkxwZmJyMmxhUmtwWkxCYUxrV1F5dWFtcnErdVlacUNycSt2K3RyYTJ0dzhPRHY1M3NWZ2NrRklXQzRWQ2J6d2VYNzl2Mzc1bHZiMjlheWVZaXp4dzRNRDdEeDA2OU1Ga01ybFpWZFdFbEZJdEZvdjlRME5EZnpoNDhPQWRBRkxsTytpNUpCS0ozeFNMeGFpVVVsVlZOWlpJSkRZTURRMzlyanoyMEtGREg0L0g0ejlUVlhWSVNsbElwOVBiSjVobnhYUjBkS3lLUnFQL3BhcHFRbFhWd1lHQmdjZmEydHB1UDBGNGJzK2VQZGRGSXBGL3orZnpIVkxLUWo2ZlAzRGt5SkV2N04rL2YrVDFGS3FxRHBidFkrcWNSaUtSZGRsczlnMVZWYk9sUDlmdVdDejI1SzVkdTY2SnhXSS9PMFduZ1lpSWlJaG1JTDd2aktpQy9INy8yK2JNbWZNL0FKQk9wMS9ldlh2M0ZWT2RVeVVzWDd2MXBBOCtlbjdOWXY1ZFFrUkVSSFNXNHBWQ0l2TmNEb2VqZFl6MVZZMk5qZittZjRqSDQ4K2V4cHlJaUlpSWlDYUUzeWtrTWk4d2YvNzgzVU5EUTc5THBWSXZGb3ZGUWJ2ZGZsNVZWZFg3YkRaYkhRQVVDb1dlbnA2ZWg2WTZVU0lpSWlLaThiQXBKSm9BSVlUVjcvZi9sZjRFMkhLRlFxR3J2YjM5SnB3QnI5b2dJaUlpSWhvUG0wSWk4d2I3K3ZxKzVmUDVyclhiN1MxQ0NMdXFxdkZzTnJzemtVZzgyOVBUOHgwQWcrT09Ra1JFUkVSMEJtQlRTR1JlcHJPejgrNnBUb0tJaUlpSXFCTDRvQmtpSWlJaUlxSVpqRTBoRVJFUkVSSFJETWJiUjRuTWNTNWF0Q2lqZjlpK2ZUdmZ6MGRFUkVSRVp6VmVLU1FpSWlJaUlwckIyQlFTRVJFUkVSSE5ZR3dLaVlpSWlJaUlaakEyaFVSRVJFUkVSRFBZekgzUWpKUmkyYnF0Y3lERXRZckVVaWxFSTZTc0JWQUxJQWdnRGlBQ0lTSkN5aTVOWURPazNMQnA5ZUkyQ0NHbk52bkp1K2lpaS9ZNkhJN3pBV0RQbmoyWHBGS3Axd0VnRUFpOHE3VzE5VWtBU0tWU3orL1pzMmRGYVJmbndvVUxoNFFRMWtRaThkdTJ0clliOUxGOFB0K1MydHJhejNvOG5xc3RGb3Nubjg4ZmpNVmlUM1IzZDM4ZFFIcThYQll0V2pSeVByZHYzKzZ0cTZ0YkhRNkgvOTV1dHpmbDgvbk92cjYrLzR4RUl0OGF2Wi9aZWMzR1YxVlYzVnBUVTNPdnkrVzZSRXFwSnBQSmpaMmRuWjhaNzNpbWhlUHJZK1BKNm1QWnVxMGZtVTcxUVVSRVJEU1R6TGduSjY1ODhLVUxKTFNQU1lHL0JuRE9CSVk0TENSK0xhQjg4N2w3cjloVDZmeE9sNmFtcG0vVjFOVGNCUUFIRHg3OCsyZzArbGhwL2NNMU5UVjNBNENtYWFsWFgzMDFBRUIxdVZ4WHpwczNieXNBSEQ1OCtKT1JTT1EvQUNBY0RuK2t1Ym41V3hqanFuTXltZHl5ZCsvZUZRQnlKOHVsdkNtTXhXSS9Eb1ZDN3hzZGMrREFnZmZHWXJHZjZwL056bXMyZnRhc1dmOWNYMS8vaGRHeHVWenVvTVBoT0ZmL1BOMmVQc3I2SUNJaUlwcDVac3p0b3l2V2JibHErYnF0djlDRXRrc0tmQVFUKzRVWEFNNlJBaC9SaExacitkcXQ2MWVzMjNKVkpmTThYWWFHaG42dkwzczhuc3YxWlovUHQwSmZWaFRGNDNhNzMxU0tXYVN2VDZWU3Z3TUF0OXU5cUttcDZXRUFTckZZN0R0eTVNaFh1N3U3UDUzTlp0OEFBSy9YZTFWOWZmMGFNM241L2Y1YklwSElBMTFkWFo4dEZBcTkrdnFhbXBxUDZzdG01elViNy9QNXJxbXZyLys4L2prZWp6L1YyZG01cHIrLy8xR0h3OUZzNW5qT0Zxd1BJaUlpb3BscjJ0OCt1bmpkRnI5VGlvZWx4UHNyUExRQWNMT1U0dWJsYTdjK1hzd1c3bjd4MDljTVZYaU9VeVllajI4QW9BRlF5cHJDR3FmVE9iOVFLSFJacmRZYUlZVGQ2L1ZlblU2blgzRzczUXNCb0ZBbzlLWlNxUjBBVUZ0Yit3a2hoQlVBMnR2YnIwK2xVcThCUUN3V1czL1JSUmZ0QTRCZ01QaWVucDZlQjR6bTFkblplVTgwR3YwK0FHUXltUjF6NXN4NUZnQmNMdGViOUJpejg1cU5ENGZEcTFDNml0N1gxL2UvT3pzNy8xR2ZPNVBKN0docWFscHI5SGpPZEt3UElpSWlJcHJXVGVIU2RTOWRxVWp0cHdCbW4rS3AzbTkxMnQ2OGROMUw3OTI4K29wdHAzaXVTb21uMCtrL3U5M3VLMG9ObHkwUUNDd0hJREtaekE2YnpkYm9jcmt1ZHJsY1Z3UDRsdDRVSnBQSjN3T1F3TEZYRlMrNDRJSlh4NXJFNlhUT05aTlVOQnBkcnk4bkVvay82c3NXaXlXZ0w1dWQxMnk4MSt0ZG9pLzM5dlkrWEI3WDE5ZjNvK25TRkxJK2lJaUlpQWlZeHJlUExsdTM1Y09LMUY3RXFmK0ZWOWVxU08zRlpldTJmUGcwelRkcCtpMmtRZ2lIMisyKzJPLzNyd0NBWkRMNVhES1pmQUVBdkY3djFRQ3NEb2ZqWWdCSUpCSy8wL2UzV3EyMTQ4MmhLSXJIWkZxWkV5eVBmSGZQN0x5VGljL244NGRPa3Q5WmkvVkJSRVJFUkxwcGVhVncyYnB0N3hSU2ZnK252K20xQ2ltK3QzenQxdGp6YXhiLzRqVFBiZHJnNE9EdjYrcnFQZ3NBYnJmN2N2MktXaUtSMk9Cd09PYlUxTlRjNVhBNFdqMGV6M0tMeGVJRWdIUTZQZkpkUkUzVGtoYUxKUWdBWFYxZEgxTlZOWHM2OGpZN3I5bDRLV1ZPQ0dFREFKZkxWWjNKWkZMNk5xZlQyVEQ1STVoYXJBOGlJaUlpS2pmdG1zS1Y2N1l0MTZUOENhYnVLcWdDNEtmTEh0ejIxazMzWHJscGluSXdKSmxNdnFocFdrWlJGSmZQNTN1TDArbWNyNnBxUEoxT2J3ZlFyY2ZWMXRiZUNRRFpiSFpuSnBQcDB0ZW4wK2xYOVVZeWw4dDF4T1B4OWFPbXNBTW9WRHB2cy9PYWpjOWtNanM5SHMrVkFCQUlCRDZZeVdUK1dkOVdVMU96cXBMSGNycXhQb2lJaUlob3RHblZGSzc0NXAvTzFhUjhCb0JqaWxOeENDR2Z1ZmJoRnkvWmNNK1MwYmNmbmtseXlXVHlCYi9mZjczZjc3OGVnRWdtazg4RDBOTHBkSGN1bDJ0M09CeXRQcC92T3VEWVcwY0JJQnFOUHFZM1d5MHRMVC8yKy8yUFp6S1pIWXFpV0IwT3h3V0JRT0J2ZHV6WWNRR0FaQ1dUTmp1djJmaFlMUFp6dlNtY05XdldGeDBPUjBzNm5YN1Y2L1V1Q1lWQzc2N2tzWnhPckE4aUlpSWlHc3UwYWdxbFJYa0FFdjZwenFNa29LcldCd0NjMFUxRU1wbjh2ZC92djk1aXNZU0E0VnRIeTdadGNqZ2NyVmFydGJxMDdaaW1jR0JnNEVkK3YvK0dVQ2owUG92RjRneUh3M2VlanB6TnptczJQaEtKUEJJS2hkNWRhZ3lWNnVycUQxZFhWd01BVXFuVTh4NlBaM25sanViMFlYMFFFUkVSMFZpbXpZTm1WcTdidGh3U3QwNTFIcVBjdHV6QmJjdW1Pb21UU1NRU3Z5Ly9uTWxreXB2QzUvVmxLV1Voa1VnOGoyUEpBd2NPdlAvUW9VTWZUQ2FUbTFWVlRVZ3AxV0t4MkQ4ME5QU0hnd2NQM2dFZ2hjb3pPNi9aK055ZVBYdXVpMFFpLzU3UDV6dWtsSVY4UHQvUjA5UHo5VDE3OXR4OENvN25sR045RUJFUkVkR0ppUEZEem55M1B2R0VKWEtrNVdVQWwwNWsveWJuSUpaWHQyTmhvQnZuT09NSVdyTW9RaUNXZDZNOVhZMC9EelppNDBBckVrWG5SSVovcGJiaDBCVlAzbmFiT3BHZGlTWnIwdlVSZEdMRitWVlkyT1JIVTlDSm9NdUdvcVlobGk2aXJUK05QM2NNNHJsOVVTU3l4WWtNei9vZ0lpSWltbUxUb2lsY3VYYkxUUnJFTDgzdU44dVp3RWVidDJCSjFVR0k0VmZ2blZCV3MrTFozdm40UWVjVnlHam03cnBWSU4veDNKcXJuamFiSDFFbFRMZytBZzdjZFUwenJta05qZnNYUmJhbzRWYzdJbmhzU3hjeUJYUDlIZXVEaUlpSWFHcE5pOXRITlNFK2FIYWZGZFh0K083RlQrR2FxZ1BqTm9RQTRGU0tlRmZENi9qT201NUNxM3ZBWEg0UUh6Q2JIMUdsVEtRK1ZwNWZoVWR2WDRDbEJocENBSEJhRmR5NnNCN2Z1LzBpdEliZDV2SmpmUkFSRVJGTnFiUCtTdUZidi9HYUoyZlB4Z0RZak82enJHby92amozOTRhYXdiRU1GcHhZdmZNbWRHYUNSbmNwT1BMTzBHL3Z1K1JVZkwrTzZJUW1VaC9MNTFUaFMyK2ZNK0cvSEFZelJkenoxRTUweGd5L3RwTDFRVVJFUkRTRnp2b3JoVmxIWmdsTS9NTGI0b3JqYzNNMlRMZ2hCSUNBTFl0L3ZlQi9ZRk1NM3labnk5a3liNTd3aEVRVFpMbytxbHo0L0EydGsvclhvb0RMaXEvL3pWellMSVpIWVgwUUVSRVJUYUd6dmltRWhxVm13dTlxK1pPWlp1NkVHcDBKdkxQdUw0YmpKY0NuTE5McFo3SSsvbkZwczVsbTdvUWFnMDdjY2ttOTRYaldCeEVSRWRIVU9mdWJRcUhNTXhyYTZvN2l5bUJIeGFaK3o2eFhvUmk4NGlpRXVMQmlFeE1aWmFZK3dtNHNiZ2xVYk9yYkwydUFJb3cxbUt3UElpSWlvcWx6MXIrOFhnQnpqY1l1Q1IybzZOd0JXeFlMZkQxNGZhakJTUGpjNVd1M2FnQms2UWRseTVWWWQzUzloQ3pkSDFzV0t5UWdqNjRUcGJnVGpYbDBlOWw2V1JxbnRHNGtSbDhuajg5SENBa3B5M0tTc3JTekZLUG1rVkpLSWNReCswdGdlSjArQmdBcElBV2tCQlFKU0NsTDl3SUxpZUU0SWFRczdTOUdqa2RJS1lmbkZ2cWNVa29wbEZLY0hNbGxPSFI0L2ZCNGtBS1FzcFE3SUliWERZOVFPczdoWEliajlHT1hFbEtSUWtxcGlmSjhwQlJRcENha0ZQbzVsbElLb1VpdE5MOStqb1dRVWl1Tm9mKzVDWW5oZmFHTXpDTWtwQ2FsSEQ2MjBqRU43MlM0UHE2WkhUSWFha2pBWmNXQ0JpOWU3eDR5RW00NFR5SWlJaUtxckxPK0tRUmtyZEhJUmNHdWlzKytLTmhsdENtc3hmQ0RmVTc5dzMzR25FR2U5T040NFdNT0xJOWJHR01jdlk4NmRveVJqMlc3aWpHdUtva3h4amc2Z3Q0VGxlOHdhdnl5UEk2YlU0aGp2MXM2MHRvZUhWdmZTWlovS0szUU84enlpR1BPUkdrY0tVYm5NOXg5anM1YlFtTDBLWkN5bEdQNTFBSVFaY2V2NXpKeS9vUXNXeTBqTU9peVpyL1JVTU11YS9ZYmJRb04xekVSRVJFUlZkYlpmL3NvNERVYVdHTlBWbnh5RTJNYXpwT29nb3pYaDlkZThjbE5qTW42SUNJaUlwb2kwNkVwZEJrTnJMYW5LejU1MkdaNFRITXZieU9hUEFrejllRXgvSkJTdzhJZXcwMGg2NE9JaUlob2lreUhwakJqTkxDZ1dTbytlVUVhSHJQeUhTblIrSXpYaHpyeDE3U2NlRXpOYUNqcmc0aUlpR2lLVEllbTBQRDltOUY4NVM5R0RCZ2VVMVQrM2xXaWs1TXdVeCtwUXNVVEdEQStKdXVEaUlpSWFJcE1nNlpRR0g2UXhwRmM1UitrMFowMU9LYlEraW8rT2RHNGpOZEhkeUpYOGRtN0J3MlBhVGhQSWlJaUlxcXNzNzRwbE1CZW83RmJZczBWbjM5cjNOaVlRbUl2Z0NJQUZZQlcrcW44L1hwRVIwbFQ5WEVnWHZFRXRodzBQS2JoUEltSWlJaW9zczc2VjFJb2tMdU5kbFl2eHM3RlBlZTlhUGlGOCtQcHlJUndLQk0wRkt0SjdOcDA3K0ozamJsUlNvRXZENzkwNE5iNVQ0cStuVFZpcU1FbnNrZGNBZ0NhcSt3aTR6c3NjakdIeUh2c29qcGhFd0NRZDBkRklXa1RSWmRWK0J4V0FRREZ0RVVVSFVtaFppM0NiYmNJQUZDekZxSGFGYUhhTXNLVks2MnpLVUxOSzBLelpvV2pvQWpOcWdnQTBFckxka3RPYUlYU09xc2l0S0lpN0JZaHRHSitlSjFGRVpwRkNGdFJFZEl5L0M0RXJWZ1EwaUtFdGJST1V3ckRiNVJRRldGVmhKQ3FFRm9wVnFyRjRYV2w5UUNnS1VKWXRlSXg2NlFpaEVVUlFtcXFrS1YzTGtoTkNJc0NJVlYxT0xiMGhuU0xKb1FVcFZnRng2NHJqUUVBRmlHRTFEREdPaUdrQWlHRkVCWk5LODJQNGZWQ0NKVGVhcUVJYlhoTUNhRy9CMExSSUtUUWhKUkNsTjRYQVVVSUlhVW1wSUNBSm9RaTlEZHNDSUhTR0VwcFRDbUVRR2tNUlphT1V3eVBMNlYyZEY5dGVId3BoZER6R1A1dkNFSUtDRVVLSWFHTnZNQkNBVHhHLzJ0L1lYOE1xNVkzRzM3aC9IZzZZbGtjaWhyN1NxT1VjbmRGSmlVaUlpSWkwODc2cGxCSWJKWUdmNGZ0eTN2d1RNOTh2S1ArallyTS9mM09LeURIZmluZzhSUnNQdUcyb3k5c3g1TmpiSzVNdGpRVHJYeHc2dzJHNnlPWng5T3ZSM0R6SlhVVm1mdlJQM1lhLytlWGs5VUhFUkVSRVoxU1ovM3RvN2FDOHdVQWhwOW04Y1BEbDZNdjc1bjB2RnZqelhnaGVxN1I4SUl6NTNweDBwTVNtV1MyUG42d3RRdDl5ZnlrNTkxeU1JN043VEdqNGF3UElpSWlvaWwwMWplRnY3M3ZraFFFZm0wMFBsRjA0bE83YmtTaTZKanduSHRTTmZqS3Z1dU1YeVVFbnYzdGZaZWtKandoMFFTWnJvOXNFWi84NVI0a3NzVUp6N2tua3NJLy82YmR6RTNhckE4aUlpS2lLWFRXTjRVQW9FajVRelB4aHpKQnJQckx6ZGliQ3B1ZWE4UEFISHh5NTQxSXE4WmY5SzFBL2gvVEV4RlZpT242aUdadzl4TTdzVGRpdmsvN3c5NEJmSHo5YnFUenF1RjlXQjlFUkVSRVUydGFOSVhoaG81bkFieG1acC9PYkFDcjNuZ0hIam00QkpHY2Q5ejRYY2xhZkg3UDIvQXYrNjVGU3JXYm1lclZVbjVFVTJKQzlSSFA0dTRuZCtMaFRSMklESTEvTyttdTNoUSs5K3crZlBVMzdVaVphQWpCK2lBaUlpS2FjcFY1ek9BWllPVzZiY3MxS1RkT1pGK3IwRERmMjR0TC9kMW9kQTBpWk0yaUlCWEVpMDYwcGNKNE5URUxCOU1oTTdlTGpwQlNMTjkwNzVXYkpwSVhVYVZNcWo0VWdmbjFYaXc4eDQvR29BTWhsdzBGVFNLZUthQ3RMNDFYRGlkd2NDQXpvV2Y2c2o2SWlJaUlwdDYwYVFvQllObmFiVThKeUZ1bU9vOHlUejIvWnZHdFU1MEVFY0Q2SUNJaUlxS3hUWXZiUjBjbzhqNEFRMU9kUmtsQ0t2alVWQ2RCTklMMVFVUkVSRVJqbUZaTjRhWlZpdzhBOGlZQWszK20vdVRraEtiZE5Kd1AwWm1COVVGRVJFUkVZNWxXVFNFQVBML21xdWVrRUxjRDBLWW9CVTBLOGQ2Tkg3dDY0eFROVDNSQ3JBOGlJaUlpR20zYU5ZVUFzR24xbGV1bGtIY0NtUGpMMWlhbUtJVzhjOVBxSzllZjVubUpER045RUJFUkVWRzVhZldnbWRGV1B2aW54WnBRZmdyZ3ZOTXczWDVOS0xkdlhuM0Z0dE13RjlHa3NUNklpSWlJQ0ppbVZ3cDF6OTE3OVZhYjA3SVF3RTlPOFZRL3lRcTVrTC93MHRtRTlVRkVSRVJFd0RTL1VsaHU1VU12TFZFMTdUNEIzRlNoSVNVRW5wWlNmR1BUbWl2L1dLRXhpYVlFNjRPSWlJaG81cG94VGFGdXhVTXZYd2hWdlZjSzNBaWdjUUpEZEFtSloyR3hQTGh4MWVXN0s1MGYwVlJpZlJBUkVSSE5QRE91S1J3aHBWaTU5dVc1R3VSYklMQVVrTE1BMUpSK2dnRGlBUHFHZjBRM0pEWXJFSDk0YnMzbGV5R0VuTXJVaVU0NTFnY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ZEdJL3cvanF5OGJQbW4rbndBQUFBQkpSVTVFcmtKZ2dnPT0iLAogICAiVGhlbWUiIDogIiIsCiAgICJUeXBlIiA6ICJmbG93IiwKICAgIlZlcnNpb24iIDogIjExIgp9Cg=="/>
    </extobj>
  </extobjs>
</s:customData>
</file>

<file path=customXml/itemProps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12269</Words>
  <Application>WPS 演示</Application>
  <PresentationFormat>宽屏</PresentationFormat>
  <Paragraphs>302</Paragraphs>
  <Slides>48</Slides>
  <Notes>25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48</vt:i4>
      </vt:variant>
    </vt:vector>
  </HeadingPairs>
  <TitlesOfParts>
    <vt:vector size="58" baseType="lpstr">
      <vt:lpstr>Arial</vt:lpstr>
      <vt:lpstr>宋体</vt:lpstr>
      <vt:lpstr>Wingdings</vt:lpstr>
      <vt:lpstr>Times New Roman</vt:lpstr>
      <vt:lpstr>等线</vt:lpstr>
      <vt:lpstr>微软雅黑</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INTRO</vt:lpstr>
      <vt:lpstr>Introduction</vt:lpstr>
      <vt:lpstr>PowerPoint 演示文稿</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dc:title>
  <dc:creator>第一PPT</dc:creator>
  <cp:keywords>www.1ppt.com</cp:keywords>
  <dc:description>www.1ppt.com</dc:description>
  <cp:lastModifiedBy>我不是DJ</cp:lastModifiedBy>
  <cp:revision>75</cp:revision>
  <dcterms:created xsi:type="dcterms:W3CDTF">2017-09-03T01:08:00Z</dcterms:created>
  <dcterms:modified xsi:type="dcterms:W3CDTF">2021-07-21T13:45:18Z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95DA71F9573A4791823204371790021C</vt:lpwstr>
  </property>
  <property fmtid="{D5CDD505-2E9C-101B-9397-08002B2CF9AE}" pid="3" name="KSOProductBuildVer">
    <vt:lpwstr>2052-11.1.0.10667</vt:lpwstr>
  </property>
</Properties>
</file>