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07" r:id="rId6"/>
    <p:sldId id="260" r:id="rId7"/>
    <p:sldId id="258" r:id="rId8"/>
    <p:sldId id="288" r:id="rId9"/>
    <p:sldId id="292" r:id="rId10"/>
    <p:sldId id="306" r:id="rId11"/>
    <p:sldId id="293" r:id="rId12"/>
    <p:sldId id="295" r:id="rId13"/>
    <p:sldId id="296" r:id="rId14"/>
    <p:sldId id="294" r:id="rId15"/>
    <p:sldId id="297" r:id="rId16"/>
    <p:sldId id="299" r:id="rId17"/>
    <p:sldId id="332" r:id="rId18"/>
    <p:sldId id="300" r:id="rId19"/>
    <p:sldId id="301" r:id="rId20"/>
    <p:sldId id="303" r:id="rId21"/>
    <p:sldId id="289" r:id="rId22"/>
    <p:sldId id="304" r:id="rId23"/>
    <p:sldId id="308" r:id="rId24"/>
    <p:sldId id="309" r:id="rId25"/>
    <p:sldId id="310" r:id="rId26"/>
    <p:sldId id="290" r:id="rId27"/>
    <p:sldId id="291" r:id="rId28"/>
    <p:sldId id="305" r:id="rId29"/>
    <p:sldId id="311" r:id="rId30"/>
    <p:sldId id="287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>
        <p:scale>
          <a:sx n="75" d="100"/>
          <a:sy n="75" d="100"/>
        </p:scale>
        <p:origin x="111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44D-801D-48DF-9FC2-A4641A088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8ED9-7DFA-47D8-AA4A-109AA5CA36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229100" y="6170651"/>
            <a:ext cx="4016829" cy="475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54094" y="550398"/>
            <a:ext cx="5883812" cy="5757205"/>
            <a:chOff x="5322280" y="390377"/>
            <a:chExt cx="5883812" cy="5757205"/>
          </a:xfrm>
          <a:effectLst/>
        </p:grpSpPr>
        <p:sp>
          <p:nvSpPr>
            <p:cNvPr id="5" name="椭圆 4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" name="椭圆 5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520695" y="1505241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</a:rPr>
              <a:t>Group3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2002" y="2716529"/>
            <a:ext cx="4361387" cy="830997"/>
          </a:xfrm>
          <a:prstGeom prst="rect">
            <a:avLst/>
          </a:prstGeom>
          <a:effectLst>
            <a:outerShdw blurRad="152400" dist="381000" dir="5400000" sx="94000" sy="94000" rotWithShape="0">
              <a:prstClr val="black">
                <a:alpha val="15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Worldwide Life Expectancy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09102" y="3682021"/>
            <a:ext cx="40471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in the period between 2000 and 2015 Based on Statistical </a:t>
            </a:r>
            <a:r>
              <a:rPr lang="en-US" altLang="zh-CN" sz="2000" b="1" dirty="0"/>
              <a:t>Regression</a:t>
            </a:r>
            <a:r>
              <a:rPr lang="en-US" altLang="zh-CN" sz="1600" dirty="0"/>
              <a:t> Method Analysis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75644" y="4890200"/>
            <a:ext cx="14269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Prepared by </a:t>
            </a:r>
            <a:endParaRPr lang="en-US" altLang="zh-CN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Bi </a:t>
            </a:r>
            <a:r>
              <a:rPr lang="en-US" altLang="zh-CN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Xiaoyang</a:t>
            </a:r>
            <a:endParaRPr lang="en-US" altLang="zh-CN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altLang="zh-CN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Enhao</a:t>
            </a:r>
            <a:endParaRPr lang="en-US" altLang="zh-CN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US" altLang="zh-CN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Qipeng</a:t>
            </a:r>
            <a:endParaRPr lang="en-US" altLang="zh-CN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3" grpId="0" animBg="1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8174" y="3054225"/>
            <a:ext cx="289053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Data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Preprocessing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17828"/>
          <a:stretch>
            <a:fillRect/>
          </a:stretch>
        </p:blipFill>
        <p:spPr>
          <a:xfrm>
            <a:off x="5052194" y="1622617"/>
            <a:ext cx="7139806" cy="28704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9296" y="4568601"/>
            <a:ext cx="751332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Code of filling these features by average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8174" y="3054225"/>
            <a:ext cx="289053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Data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Preprocessing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3" name="图片 2" descr="IMG_256"/>
          <p:cNvPicPr>
            <a:picLocks noChangeAspect="1"/>
          </p:cNvPicPr>
          <p:nvPr/>
        </p:nvPicPr>
        <p:blipFill rotWithShape="1">
          <a:blip r:embed="rId2"/>
          <a:srcRect l="18131"/>
          <a:stretch>
            <a:fillRect/>
          </a:stretch>
        </p:blipFill>
        <p:spPr>
          <a:xfrm>
            <a:off x="5026312" y="86997"/>
            <a:ext cx="7141602" cy="5934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719320" y="5789754"/>
            <a:ext cx="747268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effectLst/>
                <a:latin typeface="+mn-ea"/>
                <a:cs typeface="Times New Roman" panose="02020603050405020304" pitchFamily="18" charset="0"/>
              </a:rPr>
              <a:t>Correlation Matrix of the Original Dataset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8174" y="3054225"/>
            <a:ext cx="289053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Data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Preprocessing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69" y="2462775"/>
            <a:ext cx="6697519" cy="1545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5288" y="4284629"/>
            <a:ext cx="7472680" cy="388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000"/>
              </a:spcAft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 of Dropping Method</a:t>
            </a:r>
            <a:endParaRPr lang="en-US" altLang="zh-CN" sz="1600" b="1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790218" y="-30131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8174" y="3054225"/>
            <a:ext cx="289053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Data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Preprocessing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98" y="259080"/>
            <a:ext cx="4488768" cy="300010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961" y="3614566"/>
            <a:ext cx="5717139" cy="27767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26260" y="3171862"/>
            <a:ext cx="7523480" cy="388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</a:t>
            </a:r>
            <a:r>
              <a:rPr lang="en-US" altLang="zh-CN" sz="1800" b="1" dirty="0">
                <a:effectLst/>
                <a:latin typeface="+mn-ea"/>
                <a:cs typeface="Times New Roman" panose="02020603050405020304" pitchFamily="18" charset="0"/>
              </a:rPr>
              <a:t>elation between column ‘Schooling’ and ‘Alcohol’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3140" y="6315502"/>
            <a:ext cx="790448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effectLst/>
                <a:latin typeface="+mn-ea"/>
                <a:cs typeface="Times New Roman" panose="02020603050405020304" pitchFamily="18" charset="0"/>
              </a:rPr>
              <a:t>number of features after pre-processing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660590" y="-30131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8174" y="3054225"/>
            <a:ext cx="1920719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Feature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Selection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3" name="图片 2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28" y="1"/>
            <a:ext cx="6453018" cy="3351874"/>
          </a:xfrm>
          <a:prstGeom prst="rect">
            <a:avLst/>
          </a:prstGeom>
        </p:spPr>
      </p:pic>
      <p:pic>
        <p:nvPicPr>
          <p:cNvPr id="2" name="图片 1" descr="图表, 直方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11" y="3382625"/>
            <a:ext cx="5034031" cy="3506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0903" y="3274427"/>
            <a:ext cx="792988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Code and Visualization implementation of VIF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8174" y="3054225"/>
            <a:ext cx="289053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Data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Preprocessing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3" name="图片 2" descr="IMG_256"/>
          <p:cNvPicPr>
            <a:picLocks noChangeAspect="1"/>
          </p:cNvPicPr>
          <p:nvPr/>
        </p:nvPicPr>
        <p:blipFill rotWithShape="1">
          <a:blip r:embed="rId2"/>
          <a:srcRect l="18131"/>
          <a:stretch>
            <a:fillRect/>
          </a:stretch>
        </p:blipFill>
        <p:spPr>
          <a:xfrm>
            <a:off x="5026312" y="86997"/>
            <a:ext cx="7141602" cy="5934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719320" y="5789754"/>
            <a:ext cx="747268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effectLst/>
                <a:latin typeface="+mn-ea"/>
                <a:cs typeface="Times New Roman" panose="02020603050405020304" pitchFamily="18" charset="0"/>
              </a:rPr>
              <a:t>Correlation Matrix of the Original Dataset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139786" y="-30131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841" y="3063369"/>
            <a:ext cx="1920719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Feature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Selection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4" name="图片 3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83" y="1138208"/>
            <a:ext cx="8086344" cy="3913632"/>
          </a:xfrm>
          <a:prstGeom prst="rect">
            <a:avLst/>
          </a:prstGeom>
        </p:spPr>
      </p:pic>
      <p:pic>
        <p:nvPicPr>
          <p:cNvPr id="9" name="图片 8" descr="文本, 信件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65" y="3663533"/>
            <a:ext cx="4849495" cy="1295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9241" y="5072852"/>
            <a:ext cx="819404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Code and result of mutual information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501838" y="-25896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7198" y="3008505"/>
            <a:ext cx="1920719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Feature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Selection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2" name="图片 1" descr="图形用户界面, 文本, 应用程序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95" y="808355"/>
            <a:ext cx="8954135" cy="3730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7917" y="4467795"/>
            <a:ext cx="838708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Code and result of Boruta algorithm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501838" y="-25896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47198" y="3008505"/>
            <a:ext cx="16979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Models,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Metrics</a:t>
            </a:r>
            <a:endParaRPr lang="en-US" altLang="zh-CN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sp>
        <p:nvSpPr>
          <p:cNvPr id="3" name="AutoShape 2" descr="R^2 = 1 - \frac{\sum\limits_i(y_i - y_i)^2 / n}{\sum\limits_i(y_i - \hat{y})^2 / n} = 1 - \frac{RMSE}{Var}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0"/>
            <a:ext cx="4678717" cy="1283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847"/>
          <a:stretch>
            <a:fillRect/>
          </a:stretch>
        </p:blipFill>
        <p:spPr>
          <a:xfrm>
            <a:off x="5072238" y="1540583"/>
            <a:ext cx="3906838" cy="67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2594391"/>
            <a:ext cx="7670514" cy="5457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77" y="3478358"/>
            <a:ext cx="4855845" cy="600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734" y="4417252"/>
            <a:ext cx="3467100" cy="719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784" y="5674773"/>
            <a:ext cx="9012236" cy="58808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001577" y="4280826"/>
            <a:ext cx="4454843" cy="1036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0450" y="6394603"/>
            <a:ext cx="1162625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Code implementation of Linear Regression, Ridge Regression, Random Forest, Multi layer perceptron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81932" y="2744651"/>
            <a:ext cx="2943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Result and Discussion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3796" y="3220384"/>
            <a:ext cx="4018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Analysis of Worldwide Life Expectancy in the period between 2000 and 2015 Based on Statistical Regression Method Analysis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54970" y="2828835"/>
            <a:ext cx="6976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" grpId="0" animBg="1"/>
      <p:bldP spid="3" grpId="1" animBg="1"/>
      <p:bldP spid="4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76620" y="1991761"/>
            <a:ext cx="3049754" cy="2984130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952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952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825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9" name="椭圆 8"/>
          <p:cNvSpPr/>
          <p:nvPr/>
        </p:nvSpPr>
        <p:spPr>
          <a:xfrm>
            <a:off x="1814976" y="623712"/>
            <a:ext cx="5674885" cy="567488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25154" y="3071728"/>
            <a:ext cx="201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j-lt"/>
              </a:rPr>
              <a:t>CONTENTS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42962" y="3633885"/>
            <a:ext cx="215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Analysis On 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Worldwide Life Expectancy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0147" y="964023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89861" y="107933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j-lt"/>
              </a:rPr>
              <a:t>Introduction</a:t>
            </a:r>
            <a:endParaRPr lang="zh-CN" altLang="en-US" b="1" dirty="0"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89167" y="2298790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42430" y="2433497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j-lt"/>
              </a:rPr>
              <a:t>Methodology</a:t>
            </a:r>
            <a:endParaRPr lang="zh-CN" altLang="en-US" b="1" dirty="0"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078893" y="3652955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32156" y="3787662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j-lt"/>
              </a:rPr>
              <a:t>Result and Discussion</a:t>
            </a:r>
            <a:endParaRPr lang="zh-CN" altLang="en-US" b="1" dirty="0">
              <a:latin typeface="+mj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60154" y="4853015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20680" y="5019571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j-lt"/>
              </a:rPr>
              <a:t>Extra Work and Conclusion</a:t>
            </a:r>
            <a:endParaRPr lang="zh-CN" altLang="en-US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89441" y="10565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0551" y="240357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38359" y="37345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09448" y="49219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9" grpId="0" animBg="1"/>
      <p:bldP spid="9" grpId="1" animBg="1"/>
      <p:bldP spid="10" grpId="0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5" grpId="0"/>
      <p:bldP spid="16" grpId="0" animBg="1"/>
      <p:bldP spid="16" grpId="1" animBg="1"/>
      <p:bldP spid="17" grpId="0"/>
      <p:bldP spid="18" grpId="0" animBg="1"/>
      <p:bldP spid="18" grpId="1" animBg="1"/>
      <p:bldP spid="19" grpId="0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501838" y="-25896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8145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82" y="3052698"/>
            <a:ext cx="271260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Experiment 1</a:t>
            </a:r>
            <a:endParaRPr lang="en-US" altLang="zh-CN" sz="3600" b="1" dirty="0">
              <a:latin typeface="+mj-lt"/>
            </a:endParaRPr>
          </a:p>
          <a:p>
            <a:endParaRPr lang="en-US" altLang="zh-CN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02" y="2684695"/>
            <a:ext cx="8271306" cy="25506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14002" y="477722"/>
            <a:ext cx="631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u="none" strike="noStrike" baseline="0" dirty="0">
                <a:latin typeface="TimesNewRomanPS-BoldMT"/>
              </a:rPr>
              <a:t>Comparing the performance of two </a:t>
            </a:r>
            <a:r>
              <a:rPr lang="en-US" altLang="zh-CN" sz="2800" b="1" i="0" u="none" strike="noStrike" baseline="0" dirty="0" err="1">
                <a:latin typeface="TimesNewRomanPS-BoldMT"/>
              </a:rPr>
              <a:t>NaN</a:t>
            </a:r>
            <a:r>
              <a:rPr lang="en-US" altLang="zh-CN" sz="2800" b="1" i="0" u="none" strike="noStrike" baseline="0" dirty="0">
                <a:latin typeface="TimesNewRomanPS-BoldMT"/>
              </a:rPr>
              <a:t>-processing methods by Linear</a:t>
            </a:r>
            <a:endParaRPr lang="en-US" altLang="zh-CN" sz="2800" b="1" i="0" u="none" strike="noStrike" baseline="0" dirty="0">
              <a:latin typeface="TimesNewRomanPS-BoldMT"/>
            </a:endParaRPr>
          </a:p>
          <a:p>
            <a:pPr algn="l"/>
            <a:r>
              <a:rPr lang="en-GB" altLang="zh-CN" sz="2800" b="1" i="0" u="none" strike="noStrike" baseline="0" dirty="0">
                <a:latin typeface="TimesNewRomanPS-BoldMT"/>
              </a:rPr>
              <a:t>Regression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501838" y="-25896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8145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82" y="3052698"/>
            <a:ext cx="271260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Experiment 2</a:t>
            </a:r>
            <a:endParaRPr lang="en-US" altLang="zh-CN" sz="3600" b="1" dirty="0">
              <a:latin typeface="+mj-lt"/>
            </a:endParaRPr>
          </a:p>
          <a:p>
            <a:endParaRPr lang="en-US" altLang="zh-CN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3366657" y="539029"/>
            <a:ext cx="6317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u="none" strike="noStrike" baseline="0" dirty="0">
                <a:latin typeface="TimesNewRomanPS-BoldMT"/>
              </a:rPr>
              <a:t>Comparing the performance of applying different regression models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57" y="2416651"/>
            <a:ext cx="8253402" cy="3246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501838" y="-25896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8145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182" y="3052698"/>
            <a:ext cx="271260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Experiment 3</a:t>
            </a:r>
            <a:endParaRPr lang="en-US" altLang="zh-CN" sz="3600" b="1" dirty="0">
              <a:latin typeface="+mj-lt"/>
            </a:endParaRPr>
          </a:p>
          <a:p>
            <a:endParaRPr lang="en-US" altLang="zh-CN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3350557" y="539029"/>
            <a:ext cx="6317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u="none" strike="noStrike" baseline="0" dirty="0">
                <a:latin typeface="TimesNewRomanPS-BoldMT"/>
              </a:rPr>
              <a:t>Using Random Forest to make prediction on other three feature sets</a:t>
            </a:r>
            <a:endParaRPr lang="zh-CN" altLang="en-US" sz="5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57" y="2248416"/>
            <a:ext cx="8285603" cy="3676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501838" y="-25896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78067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7692" y="3023515"/>
            <a:ext cx="1707519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Analysis</a:t>
            </a:r>
            <a:endParaRPr lang="en-US" altLang="zh-CN" sz="3600" b="1" dirty="0">
              <a:latin typeface="+mj-lt"/>
            </a:endParaRPr>
          </a:p>
          <a:p>
            <a:endParaRPr lang="en-US" altLang="zh-CN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497876" y="572303"/>
            <a:ext cx="64299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Assumptions are confirmed:</a:t>
            </a:r>
            <a:endParaRPr lang="en-US" altLang="zh-CN" sz="2000" b="1" dirty="0"/>
          </a:p>
          <a:p>
            <a:endParaRPr lang="en-US" altLang="zh-CN" sz="2000" dirty="0"/>
          </a:p>
          <a:p>
            <a:pPr marL="457200" indent="-457200" algn="l">
              <a:buAutoNum type="arabicPeriod"/>
            </a:pPr>
            <a:r>
              <a:rPr lang="en-US" altLang="zh-CN" sz="2400" dirty="0">
                <a:latin typeface="+mn-ea"/>
              </a:rPr>
              <a:t>I</a:t>
            </a:r>
            <a:r>
              <a:rPr lang="en-US" altLang="zh-CN" sz="2400" b="0" u="none" strike="noStrike" baseline="0" dirty="0">
                <a:latin typeface="+mn-ea"/>
              </a:rPr>
              <a:t>mmunization coverage of diphtheria and hepatitis_B have little effect on life </a:t>
            </a:r>
            <a:r>
              <a:rPr lang="en-GB" altLang="zh-CN" sz="2400" b="0" u="none" strike="noStrike" baseline="0" dirty="0">
                <a:latin typeface="+mn-ea"/>
              </a:rPr>
              <a:t>expectancy.</a:t>
            </a:r>
            <a:endParaRPr lang="en-GB" altLang="zh-CN" sz="2400" b="0" u="none" strike="noStrike" baseline="0" dirty="0">
              <a:latin typeface="+mn-ea"/>
            </a:endParaRPr>
          </a:p>
          <a:p>
            <a:pPr marL="457200" indent="-457200" algn="l">
              <a:buAutoNum type="arabicPeriod"/>
            </a:pP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u="none" strike="noStrike" baseline="0" dirty="0">
                <a:latin typeface="+mn-ea"/>
              </a:rPr>
              <a:t>dult mortality </a:t>
            </a:r>
            <a:r>
              <a:rPr lang="en-US" altLang="zh-CN" sz="2400" b="0" u="none" strike="noStrike" baseline="0" dirty="0">
                <a:latin typeface="+mn-ea"/>
              </a:rPr>
              <a:t>and </a:t>
            </a:r>
            <a:r>
              <a:rPr lang="en-US" altLang="zh-CN" sz="2400" u="none" strike="noStrike" baseline="0" dirty="0">
                <a:latin typeface="+mn-ea"/>
              </a:rPr>
              <a:t>income composition of resources </a:t>
            </a:r>
            <a:r>
              <a:rPr lang="en-US" altLang="zh-CN" sz="2400" b="0" u="none" strike="noStrike" baseline="0" dirty="0">
                <a:latin typeface="+mn-ea"/>
              </a:rPr>
              <a:t>have highest influence on life expectancy.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16" name="图片 15" descr="图形用户界面, 文本, 应用程序, 电子邮件&#10;&#10;描述已自动生成"/>
          <p:cNvPicPr>
            <a:picLocks noChangeAspect="1"/>
          </p:cNvPicPr>
          <p:nvPr/>
        </p:nvPicPr>
        <p:blipFill rotWithShape="1">
          <a:blip r:embed="rId2"/>
          <a:srcRect r="52159" b="47617"/>
          <a:stretch>
            <a:fillRect/>
          </a:stretch>
        </p:blipFill>
        <p:spPr>
          <a:xfrm>
            <a:off x="1833236" y="4282618"/>
            <a:ext cx="4859886" cy="2575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22" y="3204898"/>
            <a:ext cx="5495493" cy="2923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81932" y="2744651"/>
            <a:ext cx="3591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Extra work and Conclusion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3796" y="3220384"/>
            <a:ext cx="4018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Analysis of Worldwide Life Expectancy in the period between 2000 and 2015 Based on Statistical Regression Method Analysis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54970" y="2828835"/>
            <a:ext cx="6976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" grpId="0" animBg="1"/>
      <p:bldP spid="3" grpId="1" animBg="1"/>
      <p:bldP spid="4" grpId="0"/>
      <p:bldP spid="6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3052" y="2727735"/>
            <a:ext cx="2284600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Extra Work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14" y="27864"/>
            <a:ext cx="5367666" cy="345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08" y="3589356"/>
            <a:ext cx="2789086" cy="16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07" y="3586702"/>
            <a:ext cx="2789086" cy="16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07" y="5143863"/>
            <a:ext cx="2779561" cy="17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05" y="5156736"/>
            <a:ext cx="2789086" cy="175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991225" y="3852545"/>
            <a:ext cx="3373755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trend of comparison the MY and CN in Adult mortality (top left), income composition (top right), child malnutrition rate (bottom left), HIV/AIDS mortality (bottom right)</a:t>
            </a:r>
            <a:endParaRPr lang="en-US" altLang="zh-CN" sz="1600" b="1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3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93" y="83130"/>
            <a:ext cx="5605271" cy="344830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7" y="390443"/>
            <a:ext cx="3010725" cy="24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446" y="3665064"/>
            <a:ext cx="5052364" cy="3140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03654" y="3111863"/>
            <a:ext cx="3902834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effectLst/>
                <a:latin typeface="+mn-ea"/>
                <a:cs typeface="Times New Roman" panose="02020603050405020304" pitchFamily="18" charset="0"/>
              </a:rPr>
              <a:t>The ADF Test for our data to put in Time series Analysis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0447" y="4694316"/>
            <a:ext cx="3902834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effectLst/>
                <a:latin typeface="+mn-ea"/>
                <a:cs typeface="Times New Roman" panose="02020603050405020304" pitchFamily="18" charset="0"/>
              </a:rPr>
              <a:t>The Predicted value vs. Actual value of life expectancy in Time series Analysis and ACF/PACF plot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0" idx="0"/>
          </p:cNvCxnSpPr>
          <p:nvPr/>
        </p:nvCxnSpPr>
        <p:spPr>
          <a:xfrm flipV="1">
            <a:off x="2155071" y="2204720"/>
            <a:ext cx="405249" cy="907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730948" y="2997200"/>
            <a:ext cx="1918012" cy="1774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83348" y="4923724"/>
            <a:ext cx="2129492" cy="760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501838" y="-258961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8145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8732" y="2945694"/>
            <a:ext cx="2305439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Conclusion</a:t>
            </a:r>
            <a:endParaRPr lang="en-US" altLang="zh-CN" sz="3600" b="1" dirty="0">
              <a:latin typeface="+mj-lt"/>
            </a:endParaRPr>
          </a:p>
          <a:p>
            <a:endParaRPr lang="en-US" altLang="zh-CN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4177957" y="1468110"/>
            <a:ext cx="63177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zh-CN" sz="2400" dirty="0">
                <a:latin typeface="+mn-ea"/>
              </a:rPr>
              <a:t>W</a:t>
            </a:r>
            <a:r>
              <a:rPr lang="en-US" altLang="zh-CN" sz="2400" b="0" i="0" u="none" strike="noStrike" baseline="0" dirty="0">
                <a:latin typeface="+mn-ea"/>
              </a:rPr>
              <a:t>e mainly focused on exploring the relationship between predicting variables and life expectancy. </a:t>
            </a:r>
            <a:endParaRPr lang="en-US" altLang="zh-CN" sz="2400" b="0" i="0" u="none" strike="noStrike" baseline="0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zh-CN" sz="2400" dirty="0">
                <a:latin typeface="+mn-ea"/>
              </a:rPr>
              <a:t>“W</a:t>
            </a:r>
            <a:r>
              <a:rPr lang="en-US" altLang="zh-CN" sz="2400" b="0" i="0" u="none" strike="noStrike" baseline="0" dirty="0">
                <a:latin typeface="+mn-ea"/>
              </a:rPr>
              <a:t>hat are the predicting variables most affecting life expectancy? “</a:t>
            </a:r>
            <a:endParaRPr lang="en-US" altLang="zh-CN" sz="2400" b="0" i="0" u="none" strike="noStrike" baseline="0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zh-CN" sz="2400" b="0" i="0" u="none" strike="noStrike" baseline="0" dirty="0">
                <a:latin typeface="+mn-ea"/>
              </a:rPr>
              <a:t>Then we utilized three feature selection methods to obtain three different feature sets.</a:t>
            </a:r>
            <a:endParaRPr lang="en-US" altLang="zh-CN" sz="2400" b="0" i="0" u="none" strike="noStrike" baseline="0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zh-CN" sz="2400" b="0" i="0" u="none" strike="noStrike" baseline="0" dirty="0">
                <a:latin typeface="+mn-ea"/>
              </a:rPr>
              <a:t>Experiments are conducted to confirm our assumptions and answered the core question.</a:t>
            </a:r>
            <a:endParaRPr lang="en-US" altLang="zh-CN" sz="4800" b="0" i="0" u="none" strike="noStrike" baseline="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9100" y="5968769"/>
            <a:ext cx="4016829" cy="475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55853" y="390377"/>
            <a:ext cx="5757205" cy="5757205"/>
          </a:xfrm>
          <a:prstGeom prst="ellipse">
            <a:avLst/>
          </a:prstGeom>
          <a:noFill/>
          <a:ln w="1174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椭圆 5"/>
          <p:cNvSpPr/>
          <p:nvPr/>
        </p:nvSpPr>
        <p:spPr>
          <a:xfrm>
            <a:off x="3212121" y="390377"/>
            <a:ext cx="5757205" cy="5757205"/>
          </a:xfrm>
          <a:prstGeom prst="ellipse">
            <a:avLst/>
          </a:prstGeom>
          <a:noFill/>
          <a:ln w="1174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7" name="椭圆 6"/>
          <p:cNvSpPr/>
          <p:nvPr/>
        </p:nvSpPr>
        <p:spPr>
          <a:xfrm>
            <a:off x="3282460" y="390377"/>
            <a:ext cx="5757205" cy="5757205"/>
          </a:xfrm>
          <a:prstGeom prst="ellipse">
            <a:avLst/>
          </a:prstGeom>
          <a:noFill/>
          <a:ln w="1174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525972" y="1505241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Group 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40097" y="2967335"/>
            <a:ext cx="4346126" cy="400110"/>
          </a:xfrm>
          <a:prstGeom prst="rect">
            <a:avLst/>
          </a:prstGeom>
          <a:effectLst>
            <a:outerShdw blurRad="152400" dist="381000" dir="5400000" sx="94000" sy="94000" rotWithShape="0">
              <a:prstClr val="black">
                <a:alpha val="15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ATTENTION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4589" y="4054278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zh-CN" b="1" dirty="0"/>
              <a:t>Instructor: Dr. Shamini Raja Kumaran</a:t>
            </a:r>
            <a:endParaRPr lang="fi-FI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369933" y="573351"/>
            <a:ext cx="5452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j-lt"/>
              </a:rPr>
              <a:t>Contributions of each member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89441" y="10565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0551" y="240357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38359" y="37345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00480" y="1361440"/>
          <a:ext cx="9641840" cy="4815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3226"/>
                <a:gridCol w="3214307"/>
                <a:gridCol w="3214307"/>
              </a:tblGrid>
              <a:tr h="160517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</a:endParaRPr>
                    </a:p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</a:endParaRPr>
                    </a:p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Bi Xiaoyang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Writing code for building models, do experiments, comparisons(MY and CN),Time series predicting and visualization, writing the literature review, methodology part of report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</a:rPr>
                        <a:t> </a:t>
                      </a:r>
                      <a:endParaRPr lang="zh-CN" altLang="en-US" sz="1600" b="1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</a:rPr>
                        <a:t> </a:t>
                      </a:r>
                      <a:endParaRPr lang="zh-CN" altLang="en-US" sz="1600" b="1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</a:rPr>
                        <a:t> </a:t>
                      </a:r>
                      <a:endParaRPr lang="zh-CN" altLang="en-US" sz="1600" b="1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0" spc="0" dirty="0">
                          <a:effectLst/>
                        </a:rPr>
                        <a:t>33.3%</a:t>
                      </a:r>
                      <a:endParaRPr lang="zh-CN" altLang="en-US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</a:tr>
              <a:tr h="138759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</a:endParaRPr>
                    </a:p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</a:endParaRPr>
                    </a:p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Wang </a:t>
                      </a:r>
                      <a:r>
                        <a:rPr lang="en-US" sz="1600" b="1" kern="0" spc="0" dirty="0" err="1">
                          <a:effectLst/>
                        </a:rPr>
                        <a:t>Qipeng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Writing report(introduction and analysis part) and write the code of data pre-processing part[filling missing value(second method)]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</a:rPr>
                        <a:t> </a:t>
                      </a:r>
                      <a:endParaRPr lang="zh-CN" altLang="en-US" sz="1600" b="1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</a:rPr>
                        <a:t>  </a:t>
                      </a:r>
                      <a:endParaRPr lang="zh-CN" altLang="en-US" sz="1600" b="1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0" spc="0" dirty="0">
                          <a:effectLst/>
                        </a:rPr>
                        <a:t>33.3%</a:t>
                      </a:r>
                      <a:endParaRPr lang="zh-CN" altLang="en-US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</a:tr>
              <a:tr h="1822755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</a:endParaRPr>
                    </a:p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</a:endParaRPr>
                    </a:p>
                    <a:p>
                      <a:pPr marL="0" marR="0" indent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effectLst/>
                        </a:rPr>
                        <a:t>He </a:t>
                      </a:r>
                      <a:r>
                        <a:rPr lang="en-US" sz="1600" b="1" kern="0" spc="0" dirty="0" err="1">
                          <a:effectLst/>
                        </a:rPr>
                        <a:t>Enhao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</a:rPr>
                        <a:t>Writing code of Feature selection,  data pre-processing part[deleting missing value(First method)], writing report of methodology, experiment and analysis, conclusion part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</a:rPr>
                        <a:t> </a:t>
                      </a:r>
                      <a:endParaRPr lang="zh-CN" altLang="en-US" sz="1600" b="1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0" spc="0" dirty="0">
                          <a:effectLst/>
                        </a:rPr>
                        <a:t> </a:t>
                      </a:r>
                      <a:endParaRPr lang="zh-CN" altLang="en-US" sz="1600" b="1" dirty="0">
                        <a:effectLst/>
                      </a:endParaRPr>
                    </a:p>
                    <a:p>
                      <a:pPr marL="0" marR="0" algn="ctr" fontAlgn="base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0" spc="0" dirty="0">
                          <a:effectLst/>
                        </a:rPr>
                        <a:t>33.3%</a:t>
                      </a:r>
                      <a:endParaRPr lang="zh-CN" altLang="en-US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77" marR="64677" marT="43118" marB="43118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0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81932" y="2744651"/>
            <a:ext cx="175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Introduction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3796" y="3220384"/>
            <a:ext cx="4018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Analysis of Worldwide Life Expectancy in the period between 2000 and 2015 Based on Statistical Regression Method Analysis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54970" y="2828835"/>
            <a:ext cx="6976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</a:rPr>
              <a:t>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" grpId="0" animBg="1"/>
      <p:bldP spid="3" grpId="1" animBg="1"/>
      <p:bldP spid="4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00510" y="3099945"/>
            <a:ext cx="253466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Introduction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/>
              <a:t>1. Do various predicting factors which has been chosen initially really affect the Life expectancy? What are the predicting variables actually affecting the life expectancy?</a:t>
            </a:r>
            <a:endParaRPr lang="en-US" altLang="zh-CN" b="1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b="1" dirty="0"/>
              <a:t>2. Should a developing country (</a:t>
            </a:r>
            <a:r>
              <a:rPr lang="en-US" altLang="zh-CN" b="1" dirty="0" err="1"/>
              <a:t>i.e</a:t>
            </a:r>
            <a:r>
              <a:rPr lang="en-US" altLang="zh-CN" b="1" dirty="0"/>
              <a:t>, Malaysia, China) increase its healthcare expenditure in order to improve its average lifespan? (It depends on how much healthcare expenditure affects life expectancy)</a:t>
            </a:r>
            <a:endParaRPr lang="en-US" altLang="zh-CN" b="1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b="1" dirty="0"/>
              <a:t>3. How does Infant and Adult mortality rates affect life expectancy?</a:t>
            </a:r>
            <a:endParaRPr lang="en-US" altLang="zh-CN" b="1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b="1" dirty="0"/>
              <a:t>4. What is the impact of schooling on the lifespan of humans?</a:t>
            </a:r>
            <a:endParaRPr lang="en-US" altLang="zh-CN" dirty="0"/>
          </a:p>
          <a:p>
            <a:pPr algn="just"/>
            <a:endParaRPr lang="en-US" altLang="zh-CN" b="1" dirty="0"/>
          </a:p>
          <a:p>
            <a:pPr algn="just"/>
            <a:r>
              <a:rPr lang="en-US" altLang="zh-CN" b="1" dirty="0"/>
              <a:t>5. Does Life Expectancy have positive or negative relationship with drinking alcohol?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81932" y="2744651"/>
            <a:ext cx="1920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Methodology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3796" y="3220384"/>
            <a:ext cx="4018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Analysis of Worldwide Life Expectancy in the period between 2000 and 2015 Based on Statistical Regression Method Analysis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54970" y="2828835"/>
            <a:ext cx="6976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3" grpId="0" animBg="1"/>
      <p:bldP spid="3" grpId="1" animBg="1"/>
      <p:bldP spid="4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9734" y="3099945"/>
            <a:ext cx="164019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Dataset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0263" y="196476"/>
            <a:ext cx="63177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/>
              <a:t>193 countries</a:t>
            </a:r>
            <a:endParaRPr lang="en-US" altLang="zh-CN" sz="3200" b="1" dirty="0"/>
          </a:p>
          <a:p>
            <a:pPr algn="just"/>
            <a:endParaRPr lang="en-US" altLang="zh-CN" sz="3200" b="1" dirty="0"/>
          </a:p>
          <a:p>
            <a:pPr algn="just"/>
            <a:r>
              <a:rPr lang="en-US" altLang="zh-CN" sz="3200" b="1" dirty="0"/>
              <a:t>from 2000 to 2015</a:t>
            </a:r>
            <a:endParaRPr lang="en-US" altLang="zh-CN" sz="3200" b="1" dirty="0"/>
          </a:p>
          <a:p>
            <a:pPr algn="just"/>
            <a:endParaRPr lang="en-US" altLang="zh-CN" sz="3200" b="1" dirty="0"/>
          </a:p>
          <a:p>
            <a:pPr algn="just"/>
            <a:r>
              <a:rPr lang="en-US" altLang="zh-CN" sz="3200" b="1" dirty="0"/>
              <a:t>22 columns, 2938 rows         </a:t>
            </a:r>
            <a:endParaRPr lang="en-US" altLang="zh-CN" sz="3200" b="1" dirty="0"/>
          </a:p>
          <a:p>
            <a:pPr algn="just"/>
            <a:r>
              <a:rPr lang="en-US" altLang="zh-CN" sz="3200" b="1" dirty="0"/>
              <a:t>19 predicting variables</a:t>
            </a:r>
            <a:endParaRPr lang="en-US" altLang="zh-CN" sz="3200" b="1" dirty="0"/>
          </a:p>
          <a:p>
            <a:pPr algn="just"/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00263" y="3423110"/>
          <a:ext cx="5574665" cy="269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555"/>
                <a:gridCol w="3801110"/>
              </a:tblGrid>
              <a:tr h="21590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Country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</a:tr>
              <a:tr h="208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Year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</a:tr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>
                          <a:effectLst/>
                        </a:rPr>
                        <a:t>Status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Developed or Developing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</a:tr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>
                          <a:effectLst/>
                        </a:rPr>
                        <a:t>Life_Expectancy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Life Expectancy in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</a:tr>
              <a:tr h="12954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Adult_Mortality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Adult Mortality Rates of both sexes (probability of dying between 15 and 60 years per 1000 population)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</a:tr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>
                          <a:effectLst/>
                        </a:rPr>
                        <a:t>Infant_Deaths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Number of Infant Deaths per 1000 population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</a:tr>
              <a:tr h="12954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Alcohol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Alcohol, recorded per capita (15+) consumption (in </a:t>
                      </a:r>
                      <a:r>
                        <a:rPr lang="en-US" sz="1000" dirty="0" err="1">
                          <a:effectLst/>
                        </a:rPr>
                        <a:t>litres</a:t>
                      </a:r>
                      <a:r>
                        <a:rPr lang="en-US" sz="1000" dirty="0">
                          <a:effectLst/>
                        </a:rPr>
                        <a:t> of pure alcohol)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9734" y="3099945"/>
            <a:ext cx="164019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Dataset</a:t>
            </a:r>
            <a:endParaRPr lang="zh-CN" altLang="en-US" sz="3600" b="1" dirty="0">
              <a:latin typeface="+mj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048637" y="231221"/>
          <a:ext cx="6781406" cy="331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7474"/>
                <a:gridCol w="4623932"/>
              </a:tblGrid>
              <a:tr h="42917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Percentage_Expenditure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Expenditure on health as a percentage of Gross Domestic Product per capita(%)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HepatitisB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Hepatitis B (</a:t>
                      </a:r>
                      <a:r>
                        <a:rPr lang="en-US" sz="1000" dirty="0" err="1">
                          <a:effectLst/>
                        </a:rPr>
                        <a:t>HepB</a:t>
                      </a:r>
                      <a:r>
                        <a:rPr lang="en-US" sz="1000" dirty="0">
                          <a:effectLst/>
                        </a:rPr>
                        <a:t>) immunization coverage among 1-year-olds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>
                          <a:effectLst/>
                        </a:rPr>
                        <a:t>Measles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Measles - number of reported cases per 1000 population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BMI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Average Body Mass Index of entire population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>
                          <a:effectLst/>
                        </a:rPr>
                        <a:t>Under_Five_Deaths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Number of under-five deaths per 1000 population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Polio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Polio (Pol3) immunization coverage among 1-year-olds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18827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Total_Expenditure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General government expenditure on health as a percentage of total government expenditure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603035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Diphtheria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Diphtheria tetanus toxoid and pertussis (DTP3) immunization coverage among 1-year-olds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24513" y="3546434"/>
          <a:ext cx="6805529" cy="2964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5149"/>
                <a:gridCol w="4640380"/>
              </a:tblGrid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HIV/AIDS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Deaths per 1 000 live births HIV/AIDS (0-4 years)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GDP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Gross Domestic Product per capita (in USD)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Population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Population of the country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603035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Thinness_10-19_Years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Prevalence of thinness among children and adolescents for Age 10 to 19 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Thinness_5-9_Years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Prevalence of thinness among children for Age 5 to 9(%)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603035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 err="1">
                          <a:effectLst/>
                        </a:rPr>
                        <a:t>Income_Composition_Of_Resources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Human Development Index in terms of income composition of resources (index ranging from 0 to 1)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  <a:tr h="3517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effectLst/>
                        </a:rPr>
                        <a:t>Schooling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Number of years of Schooling(years)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786" marR="55786" marT="33472" marB="33472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8174" y="3054225"/>
            <a:ext cx="289053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Data </a:t>
            </a:r>
            <a:endParaRPr lang="en-US" altLang="zh-CN" sz="3600" b="1" dirty="0">
              <a:latin typeface="+mj-lt"/>
            </a:endParaRPr>
          </a:p>
          <a:p>
            <a:r>
              <a:rPr lang="en-US" altLang="zh-CN" sz="3600" b="1" dirty="0">
                <a:latin typeface="+mj-lt"/>
              </a:rPr>
              <a:t>Preprocessing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34" y="1622617"/>
            <a:ext cx="6317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dirty="0"/>
          </a:p>
        </p:txBody>
      </p: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465" y="584652"/>
            <a:ext cx="6654656" cy="352347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1671937880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01" y="4314262"/>
            <a:ext cx="6654656" cy="16636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69811" y="3786554"/>
            <a:ext cx="7472680" cy="468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number of normal values in each feature</a:t>
            </a:r>
            <a:endParaRPr lang="en-US" altLang="zh-CN" sz="1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24514" y="6135973"/>
            <a:ext cx="7472680" cy="468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number of rows with missing values vs without ones</a:t>
            </a:r>
            <a:endParaRPr lang="en-US" altLang="zh-CN" sz="18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  <p:bldLst>
      <p:bldP spid="12" grpId="0" animBg="1"/>
      <p:bldP spid="13" grpId="0"/>
      <p:bldP spid="14" grpId="0"/>
    </p:bldLst>
  </p:timing>
</p:sld>
</file>

<file path=ppt/tags/tag1.xml><?xml version="1.0" encoding="utf-8"?>
<p:tagLst xmlns:p="http://schemas.openxmlformats.org/presentationml/2006/main">
  <p:tag name="KSO_WM_UNIT_TABLE_BEAUTIFY" val="smartTable{a332598a-4197-4feb-9b96-4dcb2ec22f9e}"/>
</p:tagLst>
</file>

<file path=ppt/tags/tag2.xml><?xml version="1.0" encoding="utf-8"?>
<p:tagLst xmlns:p="http://schemas.openxmlformats.org/presentationml/2006/main">
  <p:tag name="KSO_WPP_MARK_KEY" val="9f9d72a0-6b9c-4771-95ed-503fd7889df0"/>
  <p:tag name="COMMONDATA" val="eyJoZGlkIjoiYzM3ZWJlM2FjNGUwY2UwY2YzMjQ3Njc1OGFmZTJmNj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5464</Words>
  <Application>WPS 演示</Application>
  <PresentationFormat>宽屏</PresentationFormat>
  <Paragraphs>307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Times New Roman</vt:lpstr>
      <vt:lpstr>等线</vt:lpstr>
      <vt:lpstr>Arial Unicode MS</vt:lpstr>
      <vt:lpstr>等线 Light</vt:lpstr>
      <vt:lpstr>TimesNewRomanPS-BoldMT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我不是DJ</cp:lastModifiedBy>
  <cp:revision>7</cp:revision>
  <dcterms:created xsi:type="dcterms:W3CDTF">2017-06-09T12:18:00Z</dcterms:created>
  <dcterms:modified xsi:type="dcterms:W3CDTF">2022-12-28T13:38:36Z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4DB4C218F4CF4CFB80338F054084259B</vt:lpwstr>
  </property>
  <property fmtid="{D5CDD505-2E9C-101B-9397-08002B2CF9AE}" pid="3" name="KSOProductBuildVer">
    <vt:lpwstr>2052-11.1.0.12132</vt:lpwstr>
  </property>
</Properties>
</file>