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59" r:id="rId4"/>
    <p:sldId id="304" r:id="rId6"/>
    <p:sldId id="260" r:id="rId7"/>
    <p:sldId id="261" r:id="rId8"/>
    <p:sldId id="265" r:id="rId9"/>
    <p:sldId id="342" r:id="rId10"/>
    <p:sldId id="330" r:id="rId11"/>
    <p:sldId id="284" r:id="rId12"/>
    <p:sldId id="332" r:id="rId13"/>
    <p:sldId id="331" r:id="rId14"/>
    <p:sldId id="343" r:id="rId15"/>
    <p:sldId id="281" r:id="rId16"/>
    <p:sldId id="333" r:id="rId17"/>
    <p:sldId id="267" r:id="rId18"/>
    <p:sldId id="373" r:id="rId19"/>
    <p:sldId id="372" r:id="rId20"/>
    <p:sldId id="285" r:id="rId21"/>
    <p:sldId id="334" r:id="rId22"/>
    <p:sldId id="335" r:id="rId23"/>
    <p:sldId id="344" r:id="rId24"/>
    <p:sldId id="345" r:id="rId25"/>
    <p:sldId id="336" r:id="rId26"/>
    <p:sldId id="271" r:id="rId27"/>
    <p:sldId id="337" r:id="rId28"/>
    <p:sldId id="339" r:id="rId29"/>
    <p:sldId id="340" r:id="rId30"/>
    <p:sldId id="341" r:id="rId31"/>
    <p:sldId id="286" r:id="rId32"/>
    <p:sldId id="273" r:id="rId33"/>
    <p:sldId id="302" r:id="rId34"/>
    <p:sldId id="305" r:id="rId35"/>
    <p:sldId id="283" r:id="rId36"/>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A7D"/>
    <a:srgbClr val="010028"/>
    <a:srgbClr val="25144B"/>
    <a:srgbClr val="2E6395"/>
    <a:srgbClr val="2E5B8A"/>
    <a:srgbClr val="2F5D8B"/>
    <a:srgbClr val="306294"/>
    <a:srgbClr val="955EDD"/>
    <a:srgbClr val="3276B3"/>
    <a:srgbClr val="8BE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99" y="77"/>
      </p:cViewPr>
      <p:guideLst>
        <p:guide orient="horz" pos="121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chemeClr val="accent1">
                  <a:tint val="65000"/>
                </a:schemeClr>
              </a:solidFill>
              <a:ln w="19050">
                <a:noFill/>
              </a:ln>
              <a:effectLst/>
            </c:spPr>
          </c:dPt>
          <c:dPt>
            <c:idx val="1"/>
            <c:bubble3D val="0"/>
            <c:spPr>
              <a:solidFill>
                <a:schemeClr val="accent1"/>
              </a:solidFill>
              <a:ln w="19050">
                <a:noFill/>
              </a:ln>
              <a:effectLst/>
            </c:spPr>
          </c:dPt>
          <c:dPt>
            <c:idx val="2"/>
            <c:bubble3D val="0"/>
            <c:spPr>
              <a:solidFill>
                <a:srgbClr val="2F5D8B"/>
              </a:solidFill>
              <a:ln w="19050">
                <a:noFill/>
              </a:ln>
              <a:effectLst/>
            </c:spPr>
          </c:dPt>
          <c:dLbls>
            <c:delete val="1"/>
          </c:dLbls>
          <c:cat>
            <c:strRef>
              <c:f>Sheet1!$A$2:$A$4</c:f>
              <c:strCache>
                <c:ptCount val="3"/>
                <c:pt idx="0">
                  <c:v>第一季度</c:v>
                </c:pt>
                <c:pt idx="1">
                  <c:v>第二季度</c:v>
                </c:pt>
                <c:pt idx="2">
                  <c:v>第三季度</c:v>
                </c:pt>
              </c:strCache>
            </c:strRef>
          </c:cat>
          <c:val>
            <c:numRef>
              <c:f>Sheet1!$B$2:$B$4</c:f>
              <c:numCache>
                <c:formatCode>General</c:formatCode>
                <c:ptCount val="3"/>
                <c:pt idx="0">
                  <c:v>5</c:v>
                </c:pt>
                <c:pt idx="1">
                  <c:v>3.2</c:v>
                </c:pt>
                <c:pt idx="2">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494EE624-89DC-4ADF-9D3A-93C314672B5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38BE1464-551A-45D8-8D4C-C1DAE5DE48F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1464-551A-45D8-8D4C-C1DAE5DE48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1187624" y="6594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5791" y="320827"/>
            <a:ext cx="7906199" cy="5435512"/>
          </a:xfrm>
          <a:prstGeom prst="rect">
            <a:avLst/>
          </a:prstGeom>
        </p:spPr>
      </p:pic>
      <p:grpSp>
        <p:nvGrpSpPr>
          <p:cNvPr id="91" name="组合 90"/>
          <p:cNvGrpSpPr/>
          <p:nvPr/>
        </p:nvGrpSpPr>
        <p:grpSpPr>
          <a:xfrm>
            <a:off x="-317866" y="2435163"/>
            <a:ext cx="13418182" cy="806396"/>
            <a:chOff x="-317866" y="2435163"/>
            <a:chExt cx="13418182" cy="806396"/>
          </a:xfrm>
        </p:grpSpPr>
        <p:sp>
          <p:nvSpPr>
            <p:cNvPr id="53" name="任意多边形: 形状 52"/>
            <p:cNvSpPr/>
            <p:nvPr/>
          </p:nvSpPr>
          <p:spPr>
            <a:xfrm>
              <a:off x="-317866" y="2435163"/>
              <a:ext cx="13418182" cy="570490"/>
            </a:xfrm>
            <a:custGeom>
              <a:avLst/>
              <a:gdLst>
                <a:gd name="connsiteX0" fmla="*/ 0 w 11873947"/>
                <a:gd name="connsiteY0" fmla="*/ 225287 h 1033704"/>
                <a:gd name="connsiteX1" fmla="*/ 1802295 w 11873947"/>
                <a:gd name="connsiteY1" fmla="*/ 1033669 h 1033704"/>
                <a:gd name="connsiteX2" fmla="*/ 3445565 w 11873947"/>
                <a:gd name="connsiteY2" fmla="*/ 198782 h 1033704"/>
                <a:gd name="connsiteX3" fmla="*/ 5883965 w 11873947"/>
                <a:gd name="connsiteY3" fmla="*/ 993913 h 1033704"/>
                <a:gd name="connsiteX4" fmla="*/ 7779026 w 11873947"/>
                <a:gd name="connsiteY4" fmla="*/ 212035 h 1033704"/>
                <a:gd name="connsiteX5" fmla="*/ 9992139 w 11873947"/>
                <a:gd name="connsiteY5" fmla="*/ 901148 h 1033704"/>
                <a:gd name="connsiteX6" fmla="*/ 11873947 w 11873947"/>
                <a:gd name="connsiteY6" fmla="*/ 0 h 103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947" h="1033704">
                  <a:moveTo>
                    <a:pt x="0" y="225287"/>
                  </a:moveTo>
                  <a:cubicBezTo>
                    <a:pt x="614017" y="631686"/>
                    <a:pt x="1228034" y="1038086"/>
                    <a:pt x="1802295" y="1033669"/>
                  </a:cubicBezTo>
                  <a:cubicBezTo>
                    <a:pt x="2376556" y="1029252"/>
                    <a:pt x="2765287" y="205408"/>
                    <a:pt x="3445565" y="198782"/>
                  </a:cubicBezTo>
                  <a:cubicBezTo>
                    <a:pt x="4125843" y="192156"/>
                    <a:pt x="5161722" y="991704"/>
                    <a:pt x="5883965" y="993913"/>
                  </a:cubicBezTo>
                  <a:cubicBezTo>
                    <a:pt x="6606208" y="996122"/>
                    <a:pt x="7094330" y="227496"/>
                    <a:pt x="7779026" y="212035"/>
                  </a:cubicBezTo>
                  <a:cubicBezTo>
                    <a:pt x="8463722" y="196574"/>
                    <a:pt x="9309652" y="936487"/>
                    <a:pt x="9992139" y="901148"/>
                  </a:cubicBezTo>
                  <a:cubicBezTo>
                    <a:pt x="10674626" y="865809"/>
                    <a:pt x="11274286" y="432904"/>
                    <a:pt x="11873947"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任意多边形: 形状 47"/>
            <p:cNvSpPr/>
            <p:nvPr/>
          </p:nvSpPr>
          <p:spPr>
            <a:xfrm flipV="1">
              <a:off x="0" y="2671069"/>
              <a:ext cx="12872413" cy="570490"/>
            </a:xfrm>
            <a:custGeom>
              <a:avLst/>
              <a:gdLst>
                <a:gd name="connsiteX0" fmla="*/ 0 w 11873947"/>
                <a:gd name="connsiteY0" fmla="*/ 225287 h 1033704"/>
                <a:gd name="connsiteX1" fmla="*/ 1802295 w 11873947"/>
                <a:gd name="connsiteY1" fmla="*/ 1033669 h 1033704"/>
                <a:gd name="connsiteX2" fmla="*/ 3445565 w 11873947"/>
                <a:gd name="connsiteY2" fmla="*/ 198782 h 1033704"/>
                <a:gd name="connsiteX3" fmla="*/ 5883965 w 11873947"/>
                <a:gd name="connsiteY3" fmla="*/ 993913 h 1033704"/>
                <a:gd name="connsiteX4" fmla="*/ 7779026 w 11873947"/>
                <a:gd name="connsiteY4" fmla="*/ 212035 h 1033704"/>
                <a:gd name="connsiteX5" fmla="*/ 9992139 w 11873947"/>
                <a:gd name="connsiteY5" fmla="*/ 901148 h 1033704"/>
                <a:gd name="connsiteX6" fmla="*/ 11873947 w 11873947"/>
                <a:gd name="connsiteY6" fmla="*/ 0 h 103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947" h="1033704">
                  <a:moveTo>
                    <a:pt x="0" y="225287"/>
                  </a:moveTo>
                  <a:cubicBezTo>
                    <a:pt x="614017" y="631686"/>
                    <a:pt x="1228034" y="1038086"/>
                    <a:pt x="1802295" y="1033669"/>
                  </a:cubicBezTo>
                  <a:cubicBezTo>
                    <a:pt x="2376556" y="1029252"/>
                    <a:pt x="2765287" y="205408"/>
                    <a:pt x="3445565" y="198782"/>
                  </a:cubicBezTo>
                  <a:cubicBezTo>
                    <a:pt x="4125843" y="192156"/>
                    <a:pt x="5161722" y="991704"/>
                    <a:pt x="5883965" y="993913"/>
                  </a:cubicBezTo>
                  <a:cubicBezTo>
                    <a:pt x="6606208" y="996122"/>
                    <a:pt x="7094330" y="227496"/>
                    <a:pt x="7779026" y="212035"/>
                  </a:cubicBezTo>
                  <a:cubicBezTo>
                    <a:pt x="8463722" y="196574"/>
                    <a:pt x="9309652" y="936487"/>
                    <a:pt x="9992139" y="901148"/>
                  </a:cubicBezTo>
                  <a:cubicBezTo>
                    <a:pt x="10674626" y="865809"/>
                    <a:pt x="11274286" y="432904"/>
                    <a:pt x="11873947"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文本框 3"/>
          <p:cNvSpPr txBox="1"/>
          <p:nvPr/>
        </p:nvSpPr>
        <p:spPr>
          <a:xfrm>
            <a:off x="4867275" y="3241675"/>
            <a:ext cx="2457450" cy="768350"/>
          </a:xfrm>
          <a:prstGeom prst="rect">
            <a:avLst/>
          </a:prstGeom>
          <a:noFill/>
        </p:spPr>
        <p:txBody>
          <a:bodyPr wrap="square" rtlCol="0">
            <a:spAutoFit/>
          </a:bodyPr>
          <a:lstStyle/>
          <a:p>
            <a:r>
              <a:rPr lang="en-US" altLang="zh-CN" sz="4400" i="1" spc="600"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lt"/>
              </a:rPr>
              <a:t>Group1</a:t>
            </a:r>
            <a:endParaRPr lang="en-US" altLang="zh-CN" sz="4400" i="1" spc="600"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lt"/>
            </a:endParaRPr>
          </a:p>
        </p:txBody>
      </p:sp>
      <p:sp>
        <p:nvSpPr>
          <p:cNvPr id="5" name="矩形 4"/>
          <p:cNvSpPr/>
          <p:nvPr/>
        </p:nvSpPr>
        <p:spPr>
          <a:xfrm>
            <a:off x="2643346" y="1919804"/>
            <a:ext cx="6771640" cy="1322070"/>
          </a:xfrm>
          <a:prstGeom prst="rect">
            <a:avLst/>
          </a:prstGeom>
        </p:spPr>
        <p:txBody>
          <a:bodyPr wrap="none">
            <a:spAutoFit/>
          </a:bodyPr>
          <a:lstStyle/>
          <a:p>
            <a:pPr algn="l"/>
            <a:r>
              <a:rPr lang="en-US" altLang="zh-CN" sz="8000" i="1" spc="600"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lt"/>
              </a:rPr>
              <a:t>Final Project</a:t>
            </a:r>
            <a:r>
              <a:rPr lang="en-US" altLang="zh-CN" sz="8000" spc="600" dirty="0">
                <a:solidFill>
                  <a:schemeClr val="bg1"/>
                </a:solidFill>
                <a:effectLst>
                  <a:outerShdw blurRad="38100" dist="38100" dir="2700000" algn="tl">
                    <a:srgbClr val="000000">
                      <a:alpha val="43137"/>
                    </a:srgbClr>
                  </a:outerShdw>
                </a:effectLst>
                <a:cs typeface="+mn-ea"/>
                <a:sym typeface="+mn-lt"/>
              </a:rPr>
              <a:t> </a:t>
            </a:r>
            <a:endParaRPr lang="en-US" altLang="zh-CN" sz="8000" spc="600" dirty="0">
              <a:solidFill>
                <a:schemeClr val="bg1"/>
              </a:solidFill>
              <a:effectLst>
                <a:outerShdw blurRad="38100" dist="38100" dir="2700000" algn="tl">
                  <a:srgbClr val="000000">
                    <a:alpha val="43137"/>
                  </a:srgbClr>
                </a:outerShdw>
              </a:effectLst>
              <a:cs typeface="+mn-ea"/>
              <a:sym typeface="+mn-lt"/>
            </a:endParaRPr>
          </a:p>
        </p:txBody>
      </p:sp>
      <p:sp>
        <p:nvSpPr>
          <p:cNvPr id="7" name="矩形 6"/>
          <p:cNvSpPr/>
          <p:nvPr/>
        </p:nvSpPr>
        <p:spPr>
          <a:xfrm>
            <a:off x="5002363" y="1282754"/>
            <a:ext cx="2053590" cy="706755"/>
          </a:xfrm>
          <a:prstGeom prst="rect">
            <a:avLst/>
          </a:prstGeom>
        </p:spPr>
        <p:txBody>
          <a:bodyPr vert="horz" wrap="none">
            <a:spAutoFit/>
          </a:bodyPr>
          <a:lstStyle/>
          <a:p>
            <a:r>
              <a:rPr lang="en-US" altLang="zh-CN" sz="4000" i="1" dirty="0">
                <a:solidFill>
                  <a:schemeClr val="bg1"/>
                </a:solidFill>
                <a:cs typeface="+mn-ea"/>
                <a:sym typeface="+mn-lt"/>
              </a:rPr>
              <a:t>SOF106</a:t>
            </a:r>
            <a:endParaRPr lang="en-US" altLang="zh-CN" sz="4000" i="1" dirty="0">
              <a:solidFill>
                <a:schemeClr val="bg1"/>
              </a:solidFill>
              <a:cs typeface="+mn-ea"/>
              <a:sym typeface="+mn-lt"/>
            </a:endParaRPr>
          </a:p>
        </p:txBody>
      </p:sp>
      <p:sp>
        <p:nvSpPr>
          <p:cNvPr id="20" name="文本框 19"/>
          <p:cNvSpPr txBox="1"/>
          <p:nvPr/>
        </p:nvSpPr>
        <p:spPr>
          <a:xfrm>
            <a:off x="2829560" y="4325620"/>
            <a:ext cx="3673475" cy="1568450"/>
          </a:xfrm>
          <a:prstGeom prst="rect">
            <a:avLst/>
          </a:prstGeom>
          <a:noFill/>
        </p:spPr>
        <p:txBody>
          <a:bodyPr wrap="square" rtlCol="0">
            <a:spAutoFit/>
          </a:bodyPr>
          <a:lstStyle/>
          <a:p>
            <a:r>
              <a:rPr lang="zh-CN" altLang="en-US" sz="2400" dirty="0">
                <a:solidFill>
                  <a:schemeClr val="bg1"/>
                </a:solidFill>
                <a:latin typeface="Times New Roman" panose="02020603050405020304" charset="0"/>
                <a:cs typeface="Times New Roman" panose="02020603050405020304" charset="0"/>
                <a:sym typeface="+mn-lt"/>
              </a:rPr>
              <a:t>Leader :  Bi Xiaoyang     </a:t>
            </a:r>
            <a:endParaRPr lang="zh-CN" altLang="en-US" sz="2400" dirty="0">
              <a:solidFill>
                <a:schemeClr val="bg1"/>
              </a:solidFill>
              <a:latin typeface="Times New Roman" panose="02020603050405020304" charset="0"/>
              <a:cs typeface="Times New Roman" panose="02020603050405020304" charset="0"/>
              <a:sym typeface="+mn-lt"/>
            </a:endParaRPr>
          </a:p>
          <a:p>
            <a:r>
              <a:rPr lang="zh-CN" altLang="en-US" sz="2400" dirty="0">
                <a:solidFill>
                  <a:schemeClr val="bg1"/>
                </a:solidFill>
                <a:latin typeface="Times New Roman" panose="02020603050405020304" charset="0"/>
                <a:cs typeface="Times New Roman" panose="02020603050405020304" charset="0"/>
                <a:sym typeface="+mn-lt"/>
              </a:rPr>
              <a:t>Member: Wang Qipeng  </a:t>
            </a:r>
            <a:endParaRPr lang="zh-CN" altLang="en-US" sz="2400" dirty="0">
              <a:solidFill>
                <a:schemeClr val="bg1"/>
              </a:solidFill>
              <a:latin typeface="Times New Roman" panose="02020603050405020304" charset="0"/>
              <a:cs typeface="Times New Roman" panose="02020603050405020304" charset="0"/>
              <a:sym typeface="+mn-lt"/>
            </a:endParaRPr>
          </a:p>
          <a:p>
            <a:r>
              <a:rPr lang="zh-CN" altLang="en-US" sz="2400" dirty="0">
                <a:solidFill>
                  <a:schemeClr val="bg1"/>
                </a:solidFill>
                <a:latin typeface="Times New Roman" panose="02020603050405020304" charset="0"/>
                <a:cs typeface="Times New Roman" panose="02020603050405020304" charset="0"/>
                <a:sym typeface="+mn-lt"/>
              </a:rPr>
              <a:t>                Zhang Yichi    </a:t>
            </a:r>
            <a:endParaRPr lang="zh-CN" altLang="en-US" sz="2400" dirty="0">
              <a:solidFill>
                <a:schemeClr val="bg1"/>
              </a:solidFill>
              <a:latin typeface="Times New Roman" panose="02020603050405020304" charset="0"/>
              <a:cs typeface="Times New Roman" panose="02020603050405020304" charset="0"/>
              <a:sym typeface="+mn-lt"/>
            </a:endParaRPr>
          </a:p>
          <a:p>
            <a:r>
              <a:rPr lang="zh-CN" altLang="en-US" sz="2400" dirty="0">
                <a:solidFill>
                  <a:schemeClr val="bg1"/>
                </a:solidFill>
                <a:latin typeface="Times New Roman" panose="02020603050405020304" charset="0"/>
                <a:cs typeface="Times New Roman" panose="02020603050405020304" charset="0"/>
                <a:sym typeface="+mn-lt"/>
              </a:rPr>
              <a:t>                Hu Yaqi </a:t>
            </a:r>
            <a:endParaRPr lang="zh-CN" altLang="en-US" sz="2400" dirty="0">
              <a:solidFill>
                <a:schemeClr val="bg1"/>
              </a:solidFill>
              <a:latin typeface="Times New Roman" panose="02020603050405020304" charset="0"/>
              <a:cs typeface="Times New Roman" panose="02020603050405020304" charset="0"/>
              <a:sym typeface="+mn-lt"/>
            </a:endParaRPr>
          </a:p>
        </p:txBody>
      </p:sp>
      <p:grpSp>
        <p:nvGrpSpPr>
          <p:cNvPr id="63" name="组合 62"/>
          <p:cNvGrpSpPr/>
          <p:nvPr/>
        </p:nvGrpSpPr>
        <p:grpSpPr>
          <a:xfrm flipH="1">
            <a:off x="8733610" y="4355516"/>
            <a:ext cx="2716860" cy="1315543"/>
            <a:chOff x="940740" y="4237906"/>
            <a:chExt cx="2716860" cy="1315543"/>
          </a:xfrm>
        </p:grpSpPr>
        <p:sp>
          <p:nvSpPr>
            <p:cNvPr id="56" name="椭圆 55"/>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4" name="组合 63"/>
          <p:cNvGrpSpPr/>
          <p:nvPr/>
        </p:nvGrpSpPr>
        <p:grpSpPr>
          <a:xfrm>
            <a:off x="629314" y="4325696"/>
            <a:ext cx="2716860" cy="1315543"/>
            <a:chOff x="940740" y="4237906"/>
            <a:chExt cx="2716860" cy="1315543"/>
          </a:xfrm>
        </p:grpSpPr>
        <p:sp>
          <p:nvSpPr>
            <p:cNvPr id="65" name="椭圆 64"/>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椭圆 66"/>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椭圆 67"/>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7056120" y="4355465"/>
            <a:ext cx="3388995" cy="1568450"/>
          </a:xfrm>
          <a:prstGeom prst="rect">
            <a:avLst/>
          </a:prstGeom>
          <a:noFill/>
        </p:spPr>
        <p:txBody>
          <a:bodyPr wrap="square" rtlCol="0">
            <a:spAutoFit/>
          </a:bodyPr>
          <a:lstStyle/>
          <a:p>
            <a:r>
              <a:rPr lang="zh-CN" altLang="en-US" sz="2400" dirty="0">
                <a:solidFill>
                  <a:schemeClr val="bg1"/>
                </a:solidFill>
                <a:latin typeface="Times New Roman" panose="02020603050405020304" charset="0"/>
                <a:cs typeface="Times New Roman" panose="02020603050405020304" charset="0"/>
                <a:sym typeface="+mn-lt"/>
              </a:rPr>
              <a:t>AIT2009357</a:t>
            </a:r>
            <a:endParaRPr lang="zh-CN" altLang="en-US" sz="2400" dirty="0">
              <a:solidFill>
                <a:schemeClr val="bg1"/>
              </a:solidFill>
              <a:latin typeface="Times New Roman" panose="02020603050405020304" charset="0"/>
              <a:cs typeface="Times New Roman" panose="02020603050405020304" charset="0"/>
              <a:sym typeface="+mn-lt"/>
            </a:endParaRPr>
          </a:p>
          <a:p>
            <a:r>
              <a:rPr lang="zh-CN" altLang="en-US" sz="2400" dirty="0">
                <a:solidFill>
                  <a:schemeClr val="bg1"/>
                </a:solidFill>
                <a:latin typeface="Times New Roman" panose="02020603050405020304" charset="0"/>
                <a:cs typeface="Times New Roman" panose="02020603050405020304" charset="0"/>
                <a:sym typeface="+mn-lt"/>
              </a:rPr>
              <a:t>AIT2009376</a:t>
            </a:r>
            <a:endParaRPr lang="zh-CN" altLang="en-US" sz="2400" dirty="0">
              <a:solidFill>
                <a:schemeClr val="bg1"/>
              </a:solidFill>
              <a:latin typeface="Times New Roman" panose="02020603050405020304" charset="0"/>
              <a:cs typeface="Times New Roman" panose="02020603050405020304" charset="0"/>
              <a:sym typeface="+mn-lt"/>
            </a:endParaRPr>
          </a:p>
          <a:p>
            <a:r>
              <a:rPr lang="zh-CN" altLang="en-US" sz="2400" dirty="0">
                <a:solidFill>
                  <a:schemeClr val="bg1"/>
                </a:solidFill>
                <a:latin typeface="Times New Roman" panose="02020603050405020304" charset="0"/>
                <a:cs typeface="Times New Roman" panose="02020603050405020304" charset="0"/>
                <a:sym typeface="+mn-lt"/>
              </a:rPr>
              <a:t>AIT2009380                                           AIT2009364</a:t>
            </a:r>
            <a:endParaRPr lang="zh-CN" altLang="en-US" sz="2400" dirty="0">
              <a:solidFill>
                <a:schemeClr val="bg1"/>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20"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2827021" y="594225"/>
            <a:ext cx="672084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2.1  Research Approach</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18410" y="2421890"/>
            <a:ext cx="6617970" cy="2895600"/>
          </a:xfrm>
          <a:prstGeom prst="rect">
            <a:avLst/>
          </a:prstGeom>
        </p:spPr>
        <p:txBody>
          <a:bodyPr wrap="square">
            <a:spAutoFit/>
          </a:bodyPr>
          <a:lstStyle/>
          <a:p>
            <a:pPr algn="just">
              <a:lnSpc>
                <a:spcPct val="114000"/>
              </a:lnSpc>
            </a:pPr>
            <a:r>
              <a:rPr sz="4000" b="1" dirty="0">
                <a:solidFill>
                  <a:schemeClr val="tx1"/>
                </a:solidFill>
                <a:latin typeface="Times New Roman" panose="02020603050405020304" charset="0"/>
                <a:cs typeface="Times New Roman" panose="02020603050405020304" charset="0"/>
                <a:sym typeface="+mn-lt"/>
              </a:rPr>
              <a:t>N</a:t>
            </a:r>
            <a:r>
              <a:rPr sz="2400" dirty="0">
                <a:solidFill>
                  <a:schemeClr val="tx1"/>
                </a:solidFill>
                <a:latin typeface="Times New Roman" panose="02020603050405020304" charset="0"/>
                <a:cs typeface="Times New Roman" panose="02020603050405020304" charset="0"/>
                <a:sym typeface="+mn-lt"/>
              </a:rPr>
              <a:t>LTK</a:t>
            </a:r>
            <a:r>
              <a:rPr sz="2400" dirty="0">
                <a:solidFill>
                  <a:schemeClr val="bg1">
                    <a:lumMod val="85000"/>
                  </a:schemeClr>
                </a:solidFill>
                <a:latin typeface="Times New Roman" panose="02020603050405020304" charset="0"/>
                <a:cs typeface="Times New Roman" panose="02020603050405020304" charset="0"/>
                <a:sym typeface="+mn-lt"/>
              </a:rPr>
              <a:t>, the </a:t>
            </a:r>
            <a:r>
              <a:rPr sz="2400" b="1" dirty="0">
                <a:solidFill>
                  <a:schemeClr val="tx1"/>
                </a:solidFill>
                <a:latin typeface="Times New Roman" panose="02020603050405020304" charset="0"/>
                <a:cs typeface="Times New Roman" panose="02020603050405020304" charset="0"/>
                <a:sym typeface="+mn-lt"/>
              </a:rPr>
              <a:t>Natural Language Toolkit</a:t>
            </a:r>
            <a:r>
              <a:rPr sz="2400" dirty="0">
                <a:solidFill>
                  <a:schemeClr val="bg1">
                    <a:lumMod val="85000"/>
                  </a:schemeClr>
                </a:solidFill>
                <a:latin typeface="Times New Roman" panose="02020603050405020304" charset="0"/>
                <a:cs typeface="Times New Roman" panose="02020603050405020304" charset="0"/>
                <a:sym typeface="+mn-lt"/>
              </a:rPr>
              <a:t>, is a suite of Python modules providing many NLP data types, processing tasks, corpus samples, and readers, together with animated algorithms, tutorials, and problem sets .</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2827021" y="594225"/>
            <a:ext cx="672084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2.1  Research Approach</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18410" y="2421890"/>
            <a:ext cx="6617970" cy="3316605"/>
          </a:xfrm>
          <a:prstGeom prst="rect">
            <a:avLst/>
          </a:prstGeom>
        </p:spPr>
        <p:txBody>
          <a:bodyPr wrap="square">
            <a:spAutoFit/>
          </a:bodyPr>
          <a:lstStyle/>
          <a:p>
            <a:pPr algn="just">
              <a:lnSpc>
                <a:spcPct val="114000"/>
              </a:lnSpc>
            </a:pPr>
            <a:r>
              <a:rPr sz="4000" b="1" dirty="0">
                <a:solidFill>
                  <a:schemeClr val="tx1"/>
                </a:solidFill>
                <a:latin typeface="Times New Roman" panose="02020603050405020304" charset="0"/>
                <a:cs typeface="Times New Roman" panose="02020603050405020304" charset="0"/>
                <a:sym typeface="+mn-lt"/>
              </a:rPr>
              <a:t>N</a:t>
            </a:r>
            <a:r>
              <a:rPr sz="2400" dirty="0">
                <a:solidFill>
                  <a:schemeClr val="tx1"/>
                </a:solidFill>
                <a:latin typeface="Times New Roman" panose="02020603050405020304" charset="0"/>
                <a:cs typeface="Times New Roman" panose="02020603050405020304" charset="0"/>
                <a:sym typeface="+mn-lt"/>
              </a:rPr>
              <a:t>LTK</a:t>
            </a:r>
            <a:r>
              <a:rPr sz="2400" dirty="0">
                <a:solidFill>
                  <a:schemeClr val="bg1">
                    <a:lumMod val="85000"/>
                  </a:schemeClr>
                </a:solidFill>
                <a:latin typeface="Times New Roman" panose="02020603050405020304" charset="0"/>
                <a:cs typeface="Times New Roman" panose="02020603050405020304" charset="0"/>
                <a:sym typeface="+mn-lt"/>
              </a:rPr>
              <a:t>, in this project, was used to realize </a:t>
            </a:r>
            <a:r>
              <a:rPr sz="2400" b="1" dirty="0">
                <a:latin typeface="Times New Roman" panose="02020603050405020304" charset="0"/>
                <a:cs typeface="Times New Roman" panose="02020603050405020304" charset="0"/>
                <a:sym typeface="+mn-lt"/>
              </a:rPr>
              <a:t>5</a:t>
            </a:r>
            <a:r>
              <a:rPr sz="2400" dirty="0">
                <a:solidFill>
                  <a:schemeClr val="bg1">
                    <a:lumMod val="85000"/>
                  </a:schemeClr>
                </a:solidFill>
                <a:latin typeface="Times New Roman" panose="02020603050405020304" charset="0"/>
                <a:cs typeface="Times New Roman" panose="02020603050405020304" charset="0"/>
                <a:sym typeface="+mn-lt"/>
              </a:rPr>
              <a:t> functions:</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Morphological and Lexical Analysis</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Syntactic Analysis</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Semantic Analysis</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Discourse Integration</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Pragmatic Analysis</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4404868" y="2116181"/>
            <a:ext cx="3382263" cy="3007633"/>
            <a:chOff x="3949950" y="1973328"/>
            <a:chExt cx="4292100" cy="3816694"/>
          </a:xfrm>
        </p:grpSpPr>
        <p:sp>
          <p:nvSpPr>
            <p:cNvPr id="11" name="Freeform 75" descr="e7d195523061f1c0789e8b7a826592a64f42eaafa8f719f44178655771082FC721B933721FFCC1B71C8CD17ABA15C67805CF9E7F8161823886594CB764DBE15658D341DE06F40A8E2613069DF6F7DC02CA196DA61C403BFBB7E7EF3ED1F83331AF17DCC181625CEFE003DEA8F0EF73037D4B5D18ECAA7703B9F6C290FC32CA98DED1522E16A8143E"/>
            <p:cNvSpPr/>
            <p:nvPr/>
          </p:nvSpPr>
          <p:spPr bwMode="auto">
            <a:xfrm>
              <a:off x="3949950" y="31336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solidFill>
              <a:srgbClr val="244A7D"/>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a:ln>
                  <a:noFill/>
                </a:ln>
                <a:solidFill>
                  <a:sysClr val="windowText" lastClr="000000"/>
                </a:solidFill>
                <a:effectLst/>
                <a:uLnTx/>
                <a:uFillTx/>
                <a:cs typeface="+mn-ea"/>
                <a:sym typeface="+mn-lt"/>
              </a:endParaRPr>
            </a:p>
          </p:txBody>
        </p:sp>
        <p:sp>
          <p:nvSpPr>
            <p:cNvPr id="12" name="Freeform 73" descr="e7d195523061f1c0789e8b7a826592a64f42eaafa8f719f44178655771082FC721B933721FFCC1B71C8CD17ABA15C67805CF9E7F8161823886594CB764DBE15658D341DE06F40A8E2613069DF6F7DC02CA196DA61C403BFBB7E7EF3ED1F83331AF17DCC181625CEFE003DEA8F0EF73037D4B5D18ECAA7703B9F6C290FC32CA98DED1522E16A8143E"/>
            <p:cNvSpPr/>
            <p:nvPr/>
          </p:nvSpPr>
          <p:spPr bwMode="auto">
            <a:xfrm>
              <a:off x="4182282" y="19733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solidFill>
              <a:schemeClr val="tx2">
                <a:lumMod val="20000"/>
                <a:lumOff val="8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a:ln>
                  <a:noFill/>
                </a:ln>
                <a:solidFill>
                  <a:sysClr val="windowText" lastClr="000000"/>
                </a:solidFill>
                <a:effectLst/>
                <a:uLnTx/>
                <a:uFillTx/>
                <a:cs typeface="+mn-ea"/>
                <a:sym typeface="+mn-lt"/>
              </a:endParaRPr>
            </a:p>
          </p:txBody>
        </p:sp>
        <p:sp>
          <p:nvSpPr>
            <p:cNvPr id="13" name="Freeform 69" descr="e7d195523061f1c0789e8b7a826592a64f42eaafa8f719f44178655771082FC721B933721FFCC1B71C8CD17ABA15C67805CF9E7F8161823886594CB764DBE15658D341DE06F40A8E2613069DF6F7DC02CA196DA61C403BFBB7E7EF3ED1F83331AF17DCC181625CEFE003DEA8F0EF73037D4B5D18ECAA7703B9F6C290FC32CA98DED1522E16A8143E"/>
            <p:cNvSpPr/>
            <p:nvPr/>
          </p:nvSpPr>
          <p:spPr bwMode="auto">
            <a:xfrm>
              <a:off x="5663567" y="43839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solidFill>
              <a:srgbClr val="244A7D"/>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a:ln>
                  <a:noFill/>
                </a:ln>
                <a:solidFill>
                  <a:sysClr val="windowText" lastClr="000000"/>
                </a:solidFill>
                <a:effectLst/>
                <a:uLnTx/>
                <a:uFillTx/>
                <a:cs typeface="+mn-ea"/>
                <a:sym typeface="+mn-lt"/>
              </a:endParaRPr>
            </a:p>
          </p:txBody>
        </p:sp>
        <p:sp>
          <p:nvSpPr>
            <p:cNvPr id="14" name="Freeform 63" descr="e7d195523061f1c0789e8b7a826592a64f42eaafa8f719f44178655771082FC721B933721FFCC1B71C8CD17ABA15C67805CF9E7F8161823886594CB764DBE15658D341DE06F40A8E2613069DF6F7DC02CA196DA61C403BFBB7E7EF3ED1F83331AF17DCC181625CEFE003DEA8F0EF73037D4B5D18ECAA7703B9F6C290FC32CA98DED1522E16A8143E"/>
            <p:cNvSpPr/>
            <p:nvPr/>
          </p:nvSpPr>
          <p:spPr bwMode="auto">
            <a:xfrm>
              <a:off x="4614716" y="38816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solidFill>
              <a:schemeClr val="tx2">
                <a:lumMod val="20000"/>
                <a:lumOff val="8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a:ln>
                  <a:noFill/>
                </a:ln>
                <a:solidFill>
                  <a:sysClr val="windowText" lastClr="000000"/>
                </a:solidFill>
                <a:effectLst/>
                <a:uLnTx/>
                <a:uFillTx/>
                <a:cs typeface="+mn-ea"/>
                <a:sym typeface="+mn-lt"/>
              </a:endParaRPr>
            </a:p>
          </p:txBody>
        </p:sp>
        <p:sp>
          <p:nvSpPr>
            <p:cNvPr id="15" name="Freeform 59" descr="e7d195523061f1c0789e8b7a826592a64f42eaafa8f719f44178655771082FC721B933721FFCC1B71C8CD17ABA15C67805CF9E7F8161823886594CB764DBE15658D341DE06F40A8E2613069DF6F7DC02CA196DA61C403BFBB7E7EF3ED1F83331AF17DCC181625CEFE003DEA8F0EF73037D4B5D18ECAA7703B9F6C290FC32CA98DED1522E16A8143E"/>
            <p:cNvSpPr/>
            <p:nvPr/>
          </p:nvSpPr>
          <p:spPr bwMode="auto">
            <a:xfrm>
              <a:off x="5574932" y="19733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solidFill>
              <a:srgbClr val="244A7D"/>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a:ln>
                  <a:noFill/>
                </a:ln>
                <a:solidFill>
                  <a:sysClr val="windowText" lastClr="000000"/>
                </a:solidFill>
                <a:effectLst/>
                <a:uLnTx/>
                <a:uFillTx/>
                <a:cs typeface="+mn-ea"/>
                <a:sym typeface="+mn-lt"/>
              </a:endParaRPr>
            </a:p>
          </p:txBody>
        </p:sp>
        <p:sp>
          <p:nvSpPr>
            <p:cNvPr id="16" name="Freeform 53" descr="e7d195523061f1c0789e8b7a826592a64f42eaafa8f719f44178655771082FC721B933721FFCC1B71C8CD17ABA15C67805CF9E7F8161823886594CB764DBE15658D341DE06F40A8E2613069DF6F7DC02CA196DA61C403BFBB7E7EF3ED1F83331AF17DCC181625CEFE003DEA8F0EF73037D4B5D18ECAA7703B9F6C290FC32CA98DED1522E16A8143E"/>
            <p:cNvSpPr/>
            <p:nvPr/>
          </p:nvSpPr>
          <p:spPr bwMode="auto">
            <a:xfrm>
              <a:off x="6528433" y="24755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solidFill>
              <a:schemeClr val="tx2">
                <a:lumMod val="20000"/>
                <a:lumOff val="8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a:ln>
                  <a:noFill/>
                </a:ln>
                <a:solidFill>
                  <a:sysClr val="windowText" lastClr="000000"/>
                </a:solidFill>
                <a:effectLst/>
                <a:uLnTx/>
                <a:uFillTx/>
                <a:cs typeface="+mn-ea"/>
                <a:sym typeface="+mn-lt"/>
              </a:endParaRPr>
            </a:p>
          </p:txBody>
        </p:sp>
      </p:grpSp>
      <p:cxnSp>
        <p:nvCxnSpPr>
          <p:cNvPr id="19" name="直接连接符 18"/>
          <p:cNvCxnSpPr/>
          <p:nvPr/>
        </p:nvCxnSpPr>
        <p:spPr>
          <a:xfrm flipH="1">
            <a:off x="2797068" y="3582195"/>
            <a:ext cx="16077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2300678" y="3110521"/>
            <a:ext cx="496390" cy="462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233879" y="2668699"/>
            <a:ext cx="2300605" cy="398780"/>
          </a:xfrm>
          <a:prstGeom prst="rect">
            <a:avLst/>
          </a:prstGeom>
          <a:solidFill>
            <a:schemeClr val="bg1"/>
          </a:solidFill>
        </p:spPr>
        <p:txBody>
          <a:bodyPr wrap="none" rtlCol="0">
            <a:spAutoFit/>
            <a:scene3d>
              <a:camera prst="orthographicFront"/>
              <a:lightRig rig="threePt" dir="t"/>
            </a:scene3d>
            <a:sp3d contourW="12700"/>
          </a:bodyPr>
          <a:lstStyle/>
          <a:p>
            <a:pPr lvl="0" algn="l"/>
            <a:r>
              <a:rPr sz="2000" b="1" dirty="0">
                <a:solidFill>
                  <a:schemeClr val="tx1"/>
                </a:solidFill>
                <a:latin typeface="Times New Roman" panose="02020603050405020304" charset="0"/>
                <a:cs typeface="Times New Roman" panose="02020603050405020304" charset="0"/>
                <a:sym typeface="+mn-lt"/>
              </a:rPr>
              <a:t>Syntactic Analysis</a:t>
            </a:r>
            <a:r>
              <a:rPr lang="en-US" altLang="zh-CN" sz="2000" dirty="0">
                <a:solidFill>
                  <a:srgbClr val="2F5D8B"/>
                </a:solidFill>
                <a:cs typeface="+mn-ea"/>
                <a:sym typeface="+mn-lt"/>
              </a:rPr>
              <a:t>  </a:t>
            </a:r>
            <a:endParaRPr lang="en-US" altLang="zh-CN" sz="2000" dirty="0">
              <a:solidFill>
                <a:srgbClr val="2F5D8B"/>
              </a:solidFill>
              <a:cs typeface="+mn-ea"/>
              <a:sym typeface="+mn-lt"/>
            </a:endParaRPr>
          </a:p>
        </p:txBody>
      </p:sp>
      <p:cxnSp>
        <p:nvCxnSpPr>
          <p:cNvPr id="23" name="直接连接符 22"/>
          <p:cNvCxnSpPr/>
          <p:nvPr/>
        </p:nvCxnSpPr>
        <p:spPr>
          <a:xfrm flipH="1">
            <a:off x="3600968" y="5036335"/>
            <a:ext cx="16077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104578" y="4574296"/>
            <a:ext cx="496390" cy="462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448137" y="4137496"/>
            <a:ext cx="2150745" cy="398780"/>
          </a:xfrm>
          <a:prstGeom prst="rect">
            <a:avLst/>
          </a:prstGeom>
          <a:solidFill>
            <a:schemeClr val="bg1"/>
          </a:solidFill>
        </p:spPr>
        <p:txBody>
          <a:bodyPr wrap="none" rtlCol="0">
            <a:spAutoFit/>
            <a:scene3d>
              <a:camera prst="orthographicFront"/>
              <a:lightRig rig="threePt" dir="t"/>
            </a:scene3d>
            <a:sp3d contourW="12700"/>
          </a:bodyPr>
          <a:lstStyle/>
          <a:p>
            <a:pPr lvl="0" algn="l"/>
            <a:r>
              <a:rPr sz="2000" b="1" dirty="0">
                <a:solidFill>
                  <a:schemeClr val="tx1"/>
                </a:solidFill>
                <a:latin typeface="Times New Roman" panose="02020603050405020304" charset="0"/>
                <a:cs typeface="Times New Roman" panose="02020603050405020304" charset="0"/>
                <a:sym typeface="+mn-lt"/>
              </a:rPr>
              <a:t>Semantic Analysis</a:t>
            </a:r>
            <a:endParaRPr lang="en-US" altLang="zh-CN" sz="2000" b="1" dirty="0">
              <a:solidFill>
                <a:schemeClr val="tx1"/>
              </a:solidFill>
              <a:latin typeface="Times New Roman" panose="02020603050405020304" charset="0"/>
              <a:cs typeface="Times New Roman" panose="02020603050405020304" charset="0"/>
              <a:sym typeface="+mn-lt"/>
            </a:endParaRPr>
          </a:p>
        </p:txBody>
      </p:sp>
      <p:grpSp>
        <p:nvGrpSpPr>
          <p:cNvPr id="29" name="组合 28"/>
          <p:cNvGrpSpPr/>
          <p:nvPr/>
        </p:nvGrpSpPr>
        <p:grpSpPr>
          <a:xfrm flipH="1">
            <a:off x="6980534" y="4218624"/>
            <a:ext cx="3156529" cy="861779"/>
            <a:chOff x="1532169" y="4435616"/>
            <a:chExt cx="3156529" cy="861779"/>
          </a:xfrm>
        </p:grpSpPr>
        <p:cxnSp>
          <p:nvCxnSpPr>
            <p:cNvPr id="26" name="直接连接符 25"/>
            <p:cNvCxnSpPr/>
            <p:nvPr/>
          </p:nvCxnSpPr>
          <p:spPr>
            <a:xfrm flipH="1">
              <a:off x="3080899" y="5297395"/>
              <a:ext cx="16077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2584510" y="4835356"/>
              <a:ext cx="496390" cy="462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532169" y="4435616"/>
              <a:ext cx="2277745" cy="441960"/>
            </a:xfrm>
            <a:prstGeom prst="rect">
              <a:avLst/>
            </a:prstGeom>
            <a:solidFill>
              <a:schemeClr val="bg1"/>
            </a:solidFill>
          </p:spPr>
          <p:txBody>
            <a:bodyPr wrap="none" rtlCol="0">
              <a:spAutoFit/>
              <a:scene3d>
                <a:camera prst="orthographicFront"/>
                <a:lightRig rig="threePt" dir="t"/>
              </a:scene3d>
              <a:sp3d contourW="12700"/>
            </a:bodyPr>
            <a:lstStyle/>
            <a:p>
              <a:pPr algn="just">
                <a:lnSpc>
                  <a:spcPct val="114000"/>
                </a:lnSpc>
              </a:pPr>
              <a:r>
                <a:rPr sz="2000" b="1" dirty="0">
                  <a:solidFill>
                    <a:schemeClr val="tx1"/>
                  </a:solidFill>
                  <a:latin typeface="Times New Roman" panose="02020603050405020304" charset="0"/>
                  <a:cs typeface="Times New Roman" panose="02020603050405020304" charset="0"/>
                  <a:sym typeface="+mn-lt"/>
                </a:rPr>
                <a:t>Pragmatic Analysis</a:t>
              </a:r>
              <a:endParaRPr lang="zh-CN" altLang="en-US" sz="2000" b="1" dirty="0">
                <a:solidFill>
                  <a:schemeClr val="tx1"/>
                </a:solidFill>
                <a:latin typeface="Times New Roman" panose="02020603050405020304" charset="0"/>
                <a:cs typeface="Times New Roman" panose="02020603050405020304" charset="0"/>
                <a:sym typeface="+mn-lt"/>
              </a:endParaRPr>
            </a:p>
          </p:txBody>
        </p:sp>
      </p:grpSp>
      <p:grpSp>
        <p:nvGrpSpPr>
          <p:cNvPr id="34" name="组合 33"/>
          <p:cNvGrpSpPr/>
          <p:nvPr/>
        </p:nvGrpSpPr>
        <p:grpSpPr>
          <a:xfrm flipH="1">
            <a:off x="7784432" y="2659359"/>
            <a:ext cx="3107186" cy="918213"/>
            <a:chOff x="1794532" y="4654943"/>
            <a:chExt cx="3107186" cy="918213"/>
          </a:xfrm>
        </p:grpSpPr>
        <p:cxnSp>
          <p:nvCxnSpPr>
            <p:cNvPr id="35" name="直接连接符 34"/>
            <p:cNvCxnSpPr/>
            <p:nvPr/>
          </p:nvCxnSpPr>
          <p:spPr>
            <a:xfrm flipH="1">
              <a:off x="3293919" y="5566038"/>
              <a:ext cx="16077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791068" y="5111117"/>
              <a:ext cx="496390" cy="462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794532" y="4654943"/>
              <a:ext cx="2533015" cy="441960"/>
            </a:xfrm>
            <a:prstGeom prst="rect">
              <a:avLst/>
            </a:prstGeom>
            <a:solidFill>
              <a:schemeClr val="bg1"/>
            </a:solidFill>
          </p:spPr>
          <p:txBody>
            <a:bodyPr wrap="none" rtlCol="0">
              <a:spAutoFit/>
              <a:scene3d>
                <a:camera prst="orthographicFront"/>
                <a:lightRig rig="threePt" dir="t"/>
              </a:scene3d>
              <a:sp3d contourW="12700"/>
            </a:bodyPr>
            <a:lstStyle/>
            <a:p>
              <a:pPr algn="just">
                <a:lnSpc>
                  <a:spcPct val="114000"/>
                </a:lnSpc>
              </a:pPr>
              <a:r>
                <a:rPr sz="2000" b="1" dirty="0">
                  <a:solidFill>
                    <a:schemeClr val="tx1"/>
                  </a:solidFill>
                  <a:latin typeface="Times New Roman" panose="02020603050405020304" charset="0"/>
                  <a:cs typeface="Times New Roman" panose="02020603050405020304" charset="0"/>
                  <a:sym typeface="+mn-lt"/>
                </a:rPr>
                <a:t>Discourse Integration</a:t>
              </a:r>
              <a:endParaRPr lang="en-US" altLang="zh-CN" sz="2000" b="1" dirty="0">
                <a:solidFill>
                  <a:schemeClr val="tx1"/>
                </a:solidFill>
                <a:latin typeface="Times New Roman" panose="02020603050405020304" charset="0"/>
                <a:cs typeface="Times New Roman" panose="02020603050405020304" charset="0"/>
                <a:sym typeface="+mn-lt"/>
              </a:endParaRPr>
            </a:p>
          </p:txBody>
        </p:sp>
      </p:grpSp>
      <p:sp>
        <p:nvSpPr>
          <p:cNvPr id="38" name="矩形 37"/>
          <p:cNvSpPr/>
          <p:nvPr/>
        </p:nvSpPr>
        <p:spPr>
          <a:xfrm>
            <a:off x="5542095" y="3435288"/>
            <a:ext cx="1150620" cy="398780"/>
          </a:xfrm>
          <a:prstGeom prst="rect">
            <a:avLst/>
          </a:prstGeom>
        </p:spPr>
        <p:txBody>
          <a:bodyPr wrap="none">
            <a:spAutoFit/>
          </a:bodyPr>
          <a:lstStyle/>
          <a:p>
            <a:r>
              <a:rPr lang="en-US" altLang="zh-CN" sz="2000" b="1" i="1" spc="600" dirty="0">
                <a:solidFill>
                  <a:schemeClr val="bg1"/>
                </a:solidFill>
                <a:latin typeface="Times New Roman" panose="02020603050405020304" charset="0"/>
                <a:cs typeface="Times New Roman" panose="02020603050405020304" charset="0"/>
                <a:sym typeface="+mn-lt"/>
              </a:rPr>
              <a:t>NTLK</a:t>
            </a:r>
            <a:endParaRPr lang="en-US" altLang="zh-CN" sz="2000" b="1" i="1" spc="600" dirty="0">
              <a:solidFill>
                <a:schemeClr val="bg1"/>
              </a:solidFill>
              <a:latin typeface="Times New Roman" panose="02020603050405020304" charset="0"/>
              <a:cs typeface="Times New Roman" panose="02020603050405020304" charset="0"/>
              <a:sym typeface="+mn-lt"/>
            </a:endParaRPr>
          </a:p>
        </p:txBody>
      </p:sp>
      <p:cxnSp>
        <p:nvCxnSpPr>
          <p:cNvPr id="18" name="直接连接符 17"/>
          <p:cNvCxnSpPr/>
          <p:nvPr/>
        </p:nvCxnSpPr>
        <p:spPr>
          <a:xfrm flipH="1" flipV="1">
            <a:off x="4831953" y="1257056"/>
            <a:ext cx="496390" cy="462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328342" y="1719730"/>
            <a:ext cx="16077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328342" y="1272817"/>
            <a:ext cx="4070350" cy="398780"/>
          </a:xfrm>
          <a:prstGeom prst="rect">
            <a:avLst/>
          </a:prstGeom>
          <a:solidFill>
            <a:schemeClr val="bg1"/>
          </a:solidFill>
        </p:spPr>
        <p:txBody>
          <a:bodyPr wrap="none" rtlCol="0">
            <a:spAutoFit/>
            <a:scene3d>
              <a:camera prst="orthographicFront"/>
              <a:lightRig rig="threePt" dir="t"/>
            </a:scene3d>
            <a:sp3d contourW="12700"/>
          </a:bodyPr>
          <a:lstStyle/>
          <a:p>
            <a:pPr lvl="0" algn="l"/>
            <a:r>
              <a:rPr sz="2000" b="1" dirty="0">
                <a:solidFill>
                  <a:schemeClr val="tx1"/>
                </a:solidFill>
                <a:latin typeface="Times New Roman" panose="02020603050405020304" charset="0"/>
                <a:cs typeface="Times New Roman" panose="02020603050405020304" charset="0"/>
                <a:sym typeface="+mn-lt"/>
              </a:rPr>
              <a:t>Morphological and Lexical Analysis</a:t>
            </a:r>
            <a:endParaRPr lang="en-US" altLang="zh-CN" sz="2000" b="1" dirty="0">
              <a:solidFill>
                <a:schemeClr val="tx1"/>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5" grpId="0" bldLvl="0" animBg="1"/>
      <p:bldP spid="38" grpId="0"/>
      <p:bldP spid="3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2827021" y="594225"/>
            <a:ext cx="672084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2.1  Research Approach</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604770" y="2116455"/>
            <a:ext cx="6617970" cy="3316605"/>
          </a:xfrm>
          <a:prstGeom prst="rect">
            <a:avLst/>
          </a:prstGeom>
        </p:spPr>
        <p:txBody>
          <a:bodyPr wrap="square">
            <a:spAutoFit/>
          </a:bodyPr>
          <a:lstStyle/>
          <a:p>
            <a:pPr algn="just">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A</a:t>
            </a:r>
            <a:r>
              <a:rPr sz="2400" dirty="0">
                <a:solidFill>
                  <a:schemeClr val="bg1">
                    <a:lumMod val="85000"/>
                  </a:schemeClr>
                </a:solidFill>
                <a:latin typeface="Times New Roman" panose="02020603050405020304" charset="0"/>
                <a:cs typeface="Times New Roman" panose="02020603050405020304" charset="0"/>
                <a:sym typeface="+mn-lt"/>
              </a:rPr>
              <a:t>fter elaborating on the above </a:t>
            </a:r>
            <a:r>
              <a:rPr sz="2400" b="1" dirty="0">
                <a:solidFill>
                  <a:schemeClr val="tx1"/>
                </a:solidFill>
                <a:latin typeface="Times New Roman" panose="02020603050405020304" charset="0"/>
                <a:cs typeface="Times New Roman" panose="02020603050405020304" charset="0"/>
                <a:sym typeface="+mn-lt"/>
              </a:rPr>
              <a:t>five</a:t>
            </a:r>
            <a:r>
              <a:rPr sz="2400" dirty="0">
                <a:solidFill>
                  <a:schemeClr val="bg1">
                    <a:lumMod val="85000"/>
                  </a:schemeClr>
                </a:solidFill>
                <a:latin typeface="Times New Roman" panose="02020603050405020304" charset="0"/>
                <a:cs typeface="Times New Roman" panose="02020603050405020304" charset="0"/>
                <a:sym typeface="+mn-lt"/>
              </a:rPr>
              <a:t> purposes we wanted to realize by </a:t>
            </a:r>
            <a:r>
              <a:rPr sz="2400" b="1" dirty="0">
                <a:solidFill>
                  <a:schemeClr val="tx1"/>
                </a:solidFill>
                <a:latin typeface="Times New Roman" panose="02020603050405020304" charset="0"/>
                <a:cs typeface="Times New Roman" panose="02020603050405020304" charset="0"/>
                <a:sym typeface="+mn-lt"/>
              </a:rPr>
              <a:t>NLTK</a:t>
            </a:r>
            <a:r>
              <a:rPr sz="2400" dirty="0">
                <a:solidFill>
                  <a:schemeClr val="bg1">
                    <a:lumMod val="85000"/>
                  </a:schemeClr>
                </a:solidFill>
                <a:latin typeface="Times New Roman" panose="02020603050405020304" charset="0"/>
                <a:cs typeface="Times New Roman" panose="02020603050405020304" charset="0"/>
                <a:sym typeface="+mn-lt"/>
              </a:rPr>
              <a:t>，the methods or functions used to implement these </a:t>
            </a:r>
            <a:r>
              <a:rPr sz="2400" b="1" dirty="0">
                <a:solidFill>
                  <a:schemeClr val="tx1"/>
                </a:solidFill>
                <a:latin typeface="Times New Roman" panose="02020603050405020304" charset="0"/>
                <a:cs typeface="Times New Roman" panose="02020603050405020304" charset="0"/>
                <a:sym typeface="+mn-lt"/>
              </a:rPr>
              <a:t>five</a:t>
            </a:r>
            <a:r>
              <a:rPr sz="2400" dirty="0">
                <a:solidFill>
                  <a:schemeClr val="bg1">
                    <a:lumMod val="85000"/>
                  </a:schemeClr>
                </a:solidFill>
                <a:latin typeface="Times New Roman" panose="02020603050405020304" charset="0"/>
                <a:cs typeface="Times New Roman" panose="02020603050405020304" charset="0"/>
                <a:sym typeface="+mn-lt"/>
              </a:rPr>
              <a:t> components are listed as follows.</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b="1" dirty="0">
                <a:latin typeface="Times New Roman" panose="02020603050405020304" charset="0"/>
                <a:cs typeface="Times New Roman" panose="02020603050405020304" charset="0"/>
                <a:sym typeface="+mn-lt"/>
              </a:rPr>
              <a:t>Tokenization</a:t>
            </a:r>
            <a:endParaRPr sz="2400" b="1" dirty="0">
              <a:latin typeface="Times New Roman" panose="02020603050405020304" charset="0"/>
              <a:cs typeface="Times New Roman" panose="02020603050405020304" charset="0"/>
              <a:sym typeface="+mn-lt"/>
            </a:endParaRPr>
          </a:p>
          <a:p>
            <a:pPr algn="just">
              <a:lnSpc>
                <a:spcPct val="114000"/>
              </a:lnSpc>
            </a:pPr>
            <a:r>
              <a:rPr sz="2400" b="1" dirty="0">
                <a:latin typeface="Times New Roman" panose="02020603050405020304" charset="0"/>
                <a:cs typeface="Times New Roman" panose="02020603050405020304" charset="0"/>
                <a:sym typeface="+mn-lt"/>
              </a:rPr>
              <a:t>Speech Tagging</a:t>
            </a:r>
            <a:endParaRPr sz="2400" b="1" dirty="0">
              <a:latin typeface="Times New Roman" panose="02020603050405020304" charset="0"/>
              <a:cs typeface="Times New Roman" panose="02020603050405020304" charset="0"/>
              <a:sym typeface="+mn-lt"/>
            </a:endParaRPr>
          </a:p>
          <a:p>
            <a:pPr algn="just">
              <a:lnSpc>
                <a:spcPct val="114000"/>
              </a:lnSpc>
            </a:pPr>
            <a:r>
              <a:rPr sz="2400" b="1" dirty="0">
                <a:latin typeface="Times New Roman" panose="02020603050405020304" charset="0"/>
                <a:cs typeface="Times New Roman" panose="02020603050405020304" charset="0"/>
                <a:sym typeface="+mn-lt"/>
              </a:rPr>
              <a:t>Lemmatization</a:t>
            </a:r>
            <a:endParaRPr sz="2400" b="1" dirty="0">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2827020" y="594225"/>
            <a:ext cx="672084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2.1  Research Approach</a:t>
            </a:r>
            <a:endParaRPr lang="zh-CN" altLang="en-US" sz="4000" spc="600" dirty="0">
              <a:solidFill>
                <a:schemeClr val="bg1"/>
              </a:solidFill>
              <a:cs typeface="+mn-ea"/>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aphicFrame>
        <p:nvGraphicFramePr>
          <p:cNvPr id="11" name="图表 10"/>
          <p:cNvGraphicFramePr/>
          <p:nvPr/>
        </p:nvGraphicFramePr>
        <p:xfrm>
          <a:off x="3841751" y="2018333"/>
          <a:ext cx="4508498" cy="3005666"/>
        </p:xfrm>
        <a:graphic>
          <a:graphicData uri="http://schemas.openxmlformats.org/drawingml/2006/chart">
            <c:chart xmlns:c="http://schemas.openxmlformats.org/drawingml/2006/chart" xmlns:r="http://schemas.openxmlformats.org/officeDocument/2006/relationships" r:id="rId1"/>
          </a:graphicData>
        </a:graphic>
      </p:graphicFrame>
      <p:sp>
        <p:nvSpPr>
          <p:cNvPr id="16" name="椭圆 20"/>
          <p:cNvSpPr/>
          <p:nvPr/>
        </p:nvSpPr>
        <p:spPr>
          <a:xfrm>
            <a:off x="3970389" y="2354425"/>
            <a:ext cx="648462" cy="596706"/>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17" name="椭圆 20"/>
          <p:cNvSpPr/>
          <p:nvPr/>
        </p:nvSpPr>
        <p:spPr>
          <a:xfrm>
            <a:off x="7529956" y="2336952"/>
            <a:ext cx="648462" cy="596706"/>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19" name="椭圆 20"/>
          <p:cNvSpPr/>
          <p:nvPr/>
        </p:nvSpPr>
        <p:spPr>
          <a:xfrm>
            <a:off x="5118911" y="4961051"/>
            <a:ext cx="648462" cy="596706"/>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0" name="文本框 19"/>
          <p:cNvSpPr txBox="1"/>
          <p:nvPr/>
        </p:nvSpPr>
        <p:spPr>
          <a:xfrm>
            <a:off x="4110119" y="2401763"/>
            <a:ext cx="508732" cy="461665"/>
          </a:xfrm>
          <a:prstGeom prst="rect">
            <a:avLst/>
          </a:prstGeom>
          <a:noFill/>
        </p:spPr>
        <p:txBody>
          <a:bodyPr wrap="square" rtlCol="0">
            <a:spAutoFit/>
          </a:bodyPr>
          <a:lstStyle/>
          <a:p>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sp>
        <p:nvSpPr>
          <p:cNvPr id="21" name="文本框 20"/>
          <p:cNvSpPr txBox="1"/>
          <p:nvPr/>
        </p:nvSpPr>
        <p:spPr>
          <a:xfrm>
            <a:off x="7669686" y="2352866"/>
            <a:ext cx="508732" cy="461665"/>
          </a:xfrm>
          <a:prstGeom prst="rect">
            <a:avLst/>
          </a:prstGeom>
          <a:noFill/>
        </p:spPr>
        <p:txBody>
          <a:bodyPr wrap="square" rtlCol="0">
            <a:spAutoFit/>
          </a:bodyPr>
          <a:lstStyle/>
          <a:p>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sp>
        <p:nvSpPr>
          <p:cNvPr id="22" name="文本框 21"/>
          <p:cNvSpPr txBox="1"/>
          <p:nvPr/>
        </p:nvSpPr>
        <p:spPr>
          <a:xfrm>
            <a:off x="5276118" y="4982190"/>
            <a:ext cx="508732" cy="461665"/>
          </a:xfrm>
          <a:prstGeom prst="rect">
            <a:avLst/>
          </a:prstGeom>
          <a:noFill/>
        </p:spPr>
        <p:txBody>
          <a:bodyPr wrap="square" rtlCol="0">
            <a:spAutoFit/>
          </a:bodyPr>
          <a:lstStyle/>
          <a:p>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sp>
        <p:nvSpPr>
          <p:cNvPr id="27" name="矩形 9"/>
          <p:cNvSpPr/>
          <p:nvPr/>
        </p:nvSpPr>
        <p:spPr>
          <a:xfrm>
            <a:off x="1634198" y="2292550"/>
            <a:ext cx="2520826" cy="582295"/>
          </a:xfrm>
          <a:prstGeom prst="rect">
            <a:avLst/>
          </a:prstGeom>
        </p:spPr>
        <p:txBody>
          <a:bodyPr wrap="square">
            <a:spAutoFit/>
          </a:bodyPr>
          <a:lstStyle/>
          <a:p>
            <a:pPr algn="just">
              <a:lnSpc>
                <a:spcPct val="114000"/>
              </a:lnSpc>
            </a:pPr>
            <a:r>
              <a:rPr sz="2800" b="1" dirty="0">
                <a:solidFill>
                  <a:schemeClr val="bg1">
                    <a:lumMod val="85000"/>
                  </a:schemeClr>
                </a:solidFill>
                <a:latin typeface="Times New Roman" panose="02020603050405020304" charset="0"/>
                <a:cs typeface="Times New Roman" panose="02020603050405020304" charset="0"/>
                <a:sym typeface="+mn-lt"/>
              </a:rPr>
              <a:t>Tokenization</a:t>
            </a:r>
            <a:endParaRPr lang="zh-CN" altLang="en-US" sz="2800" b="1" dirty="0">
              <a:solidFill>
                <a:schemeClr val="bg1">
                  <a:lumMod val="85000"/>
                </a:schemeClr>
              </a:solidFill>
              <a:cs typeface="+mn-ea"/>
              <a:sym typeface="+mn-lt"/>
            </a:endParaRPr>
          </a:p>
        </p:txBody>
      </p:sp>
      <p:sp>
        <p:nvSpPr>
          <p:cNvPr id="28" name="矩形 9"/>
          <p:cNvSpPr/>
          <p:nvPr/>
        </p:nvSpPr>
        <p:spPr>
          <a:xfrm>
            <a:off x="2737691" y="4961051"/>
            <a:ext cx="2520950" cy="511810"/>
          </a:xfrm>
          <a:prstGeom prst="rect">
            <a:avLst/>
          </a:prstGeom>
        </p:spPr>
        <p:txBody>
          <a:bodyPr wrap="square">
            <a:spAutoFit/>
          </a:bodyPr>
          <a:lstStyle/>
          <a:p>
            <a:pPr algn="just">
              <a:lnSpc>
                <a:spcPct val="114000"/>
              </a:lnSpc>
            </a:pPr>
            <a:r>
              <a:rPr lang="en-US" sz="2400" b="1" dirty="0">
                <a:solidFill>
                  <a:schemeClr val="bg1">
                    <a:lumMod val="85000"/>
                  </a:schemeClr>
                </a:solidFill>
                <a:latin typeface="Times New Roman" panose="02020603050405020304" charset="0"/>
                <a:cs typeface="Times New Roman" panose="02020603050405020304" charset="0"/>
                <a:sym typeface="+mn-lt"/>
              </a:rPr>
              <a:t>S</a:t>
            </a:r>
            <a:r>
              <a:rPr sz="2400" b="1" dirty="0">
                <a:solidFill>
                  <a:schemeClr val="bg1">
                    <a:lumMod val="85000"/>
                  </a:schemeClr>
                </a:solidFill>
                <a:latin typeface="Times New Roman" panose="02020603050405020304" charset="0"/>
                <a:cs typeface="Times New Roman" panose="02020603050405020304" charset="0"/>
                <a:sym typeface="+mn-lt"/>
              </a:rPr>
              <a:t>peech Tagging</a:t>
            </a:r>
            <a:endParaRPr lang="zh-CN" altLang="en-US" sz="2400" b="1" dirty="0">
              <a:solidFill>
                <a:schemeClr val="bg1">
                  <a:lumMod val="85000"/>
                </a:schemeClr>
              </a:solidFill>
              <a:cs typeface="+mn-ea"/>
              <a:sym typeface="+mn-lt"/>
            </a:endParaRPr>
          </a:p>
        </p:txBody>
      </p:sp>
      <p:sp>
        <p:nvSpPr>
          <p:cNvPr id="30" name="矩形 9"/>
          <p:cNvSpPr/>
          <p:nvPr/>
        </p:nvSpPr>
        <p:spPr>
          <a:xfrm>
            <a:off x="8350249" y="2320596"/>
            <a:ext cx="2520826" cy="582295"/>
          </a:xfrm>
          <a:prstGeom prst="rect">
            <a:avLst/>
          </a:prstGeom>
        </p:spPr>
        <p:txBody>
          <a:bodyPr wrap="square">
            <a:spAutoFit/>
          </a:bodyPr>
          <a:lstStyle/>
          <a:p>
            <a:pPr algn="just">
              <a:lnSpc>
                <a:spcPct val="114000"/>
              </a:lnSpc>
            </a:pPr>
            <a:r>
              <a:rPr sz="2800" b="1" dirty="0">
                <a:solidFill>
                  <a:schemeClr val="bg1">
                    <a:lumMod val="85000"/>
                  </a:schemeClr>
                </a:solidFill>
                <a:latin typeface="Times New Roman" panose="02020603050405020304" charset="0"/>
                <a:cs typeface="Times New Roman" panose="02020603050405020304" charset="0"/>
                <a:sym typeface="+mn-lt"/>
              </a:rPr>
              <a:t>Lemmatization</a:t>
            </a:r>
            <a:endParaRPr lang="zh-CN" altLang="en-US" sz="2800" b="1"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1" grpId="0">
        <p:bldAsOne/>
      </p:bldGraphic>
      <p:bldP spid="16" grpId="0" animBg="1"/>
      <p:bldP spid="17" grpId="0" animBg="1"/>
      <p:bldP spid="19" grpId="0" animBg="1"/>
      <p:bldP spid="20" grpId="0"/>
      <p:bldP spid="21" grpId="0"/>
      <p:bldP spid="22" grpId="0"/>
      <p:bldP spid="27" grpId="0"/>
      <p:bldP spid="28"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2399030" y="594360"/>
            <a:ext cx="8052435" cy="706755"/>
          </a:xfrm>
          <a:prstGeom prst="rect">
            <a:avLst/>
          </a:prstGeom>
          <a:noFill/>
        </p:spPr>
        <p:txBody>
          <a:bodyPr wrap="squar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2.1.1  </a:t>
            </a:r>
            <a:r>
              <a:rPr lang="en-US" altLang="zh-CN" sz="4000" i="1" dirty="0">
                <a:solidFill>
                  <a:schemeClr val="bg1"/>
                </a:solidFill>
                <a:latin typeface="Times New Roman" panose="02020603050405020304" charset="0"/>
                <a:cs typeface="Times New Roman" panose="02020603050405020304" charset="0"/>
                <a:sym typeface="+mn-ea"/>
              </a:rPr>
              <a:t>Neural Network</a:t>
            </a:r>
            <a:endParaRPr lang="en-US" altLang="zh-CN" sz="4000" i="1" spc="600" dirty="0">
              <a:solidFill>
                <a:schemeClr val="bg1"/>
              </a:solidFill>
              <a:latin typeface="Times New Roman" panose="02020603050405020304" charset="0"/>
              <a:cs typeface="Times New Roman" panose="02020603050405020304" charset="0"/>
              <a:sym typeface="+mn-ea"/>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17600"/>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604770" y="2116455"/>
            <a:ext cx="6617970" cy="511810"/>
          </a:xfrm>
          <a:prstGeom prst="rect">
            <a:avLst/>
          </a:prstGeom>
        </p:spPr>
        <p:txBody>
          <a:bodyPr wrap="square">
            <a:spAutoFit/>
          </a:bodyPr>
          <a:lstStyle/>
          <a:p>
            <a:pPr algn="just">
              <a:lnSpc>
                <a:spcPct val="114000"/>
              </a:lnSpc>
            </a:pPr>
            <a:endParaRPr lang="en-US" sz="2400" b="1" dirty="0">
              <a:solidFill>
                <a:schemeClr val="tx1"/>
              </a:solidFill>
              <a:latin typeface="Times New Roman" panose="02020603050405020304" charset="0"/>
              <a:cs typeface="Times New Roman" panose="02020603050405020304" charset="0"/>
              <a:sym typeface="+mn-lt"/>
            </a:endParaRPr>
          </a:p>
        </p:txBody>
      </p:sp>
      <p:sp>
        <p:nvSpPr>
          <p:cNvPr id="11" name="文本框 10"/>
          <p:cNvSpPr txBox="1"/>
          <p:nvPr/>
        </p:nvSpPr>
        <p:spPr>
          <a:xfrm>
            <a:off x="2819866" y="2120456"/>
            <a:ext cx="6948576" cy="1076325"/>
          </a:xfrm>
          <a:prstGeom prst="rect">
            <a:avLst/>
          </a:prstGeom>
          <a:noFill/>
        </p:spPr>
        <p:txBody>
          <a:bodyPr wrap="square">
            <a:spAutoFit/>
          </a:bodyPr>
          <a:lstStyle/>
          <a:p>
            <a:r>
              <a:rPr lang="en-US" altLang="zh-CN" sz="4000" b="1" dirty="0">
                <a:solidFill>
                  <a:schemeClr val="bg1">
                    <a:lumMod val="85000"/>
                  </a:schemeClr>
                </a:solidFill>
                <a:effectLst/>
                <a:latin typeface="Times New Roman" panose="02020603050405020304" charset="0"/>
                <a:cs typeface="Times New Roman" panose="02020603050405020304" charset="0"/>
              </a:rPr>
              <a:t>C</a:t>
            </a:r>
            <a:r>
              <a:rPr lang="en-US" altLang="zh-CN" sz="2400" dirty="0">
                <a:solidFill>
                  <a:schemeClr val="bg1">
                    <a:lumMod val="85000"/>
                  </a:schemeClr>
                </a:solidFill>
                <a:effectLst/>
                <a:latin typeface="Times New Roman" panose="02020603050405020304" charset="0"/>
                <a:cs typeface="Times New Roman" panose="02020603050405020304" charset="0"/>
              </a:rPr>
              <a:t>onverting sentences into word vectors and then generating semantic matching vectors. </a:t>
            </a:r>
            <a:endParaRPr lang="en-US" altLang="zh-CN" sz="2400" dirty="0">
              <a:solidFill>
                <a:schemeClr val="bg1">
                  <a:lumMod val="85000"/>
                </a:schemeClr>
              </a:solidFill>
              <a:effectLst/>
              <a:latin typeface="Times New Roman" panose="02020603050405020304" charset="0"/>
              <a:cs typeface="Times New Roman" panose="02020603050405020304" charset="0"/>
            </a:endParaRPr>
          </a:p>
        </p:txBody>
      </p:sp>
      <p:sp>
        <p:nvSpPr>
          <p:cNvPr id="13" name="文本框 12"/>
          <p:cNvSpPr txBox="1"/>
          <p:nvPr/>
        </p:nvSpPr>
        <p:spPr>
          <a:xfrm>
            <a:off x="2819231" y="3574272"/>
            <a:ext cx="6948576" cy="1445260"/>
          </a:xfrm>
          <a:prstGeom prst="rect">
            <a:avLst/>
          </a:prstGeom>
          <a:noFill/>
        </p:spPr>
        <p:txBody>
          <a:bodyPr wrap="square">
            <a:spAutoFit/>
          </a:bodyPr>
          <a:lstStyle/>
          <a:p>
            <a:r>
              <a:rPr lang="en-US" altLang="zh-CN" sz="4000" b="1" dirty="0">
                <a:solidFill>
                  <a:schemeClr val="bg1">
                    <a:lumMod val="85000"/>
                  </a:schemeClr>
                </a:solidFill>
                <a:effectLst/>
                <a:latin typeface="Times New Roman" panose="02020603050405020304" charset="0"/>
                <a:cs typeface="Times New Roman" panose="02020603050405020304" charset="0"/>
              </a:rPr>
              <a:t>T</a:t>
            </a:r>
            <a:r>
              <a:rPr lang="en-US" altLang="zh-CN" sz="2400" dirty="0">
                <a:solidFill>
                  <a:schemeClr val="bg1">
                    <a:lumMod val="85000"/>
                  </a:schemeClr>
                </a:solidFill>
                <a:effectLst/>
                <a:latin typeface="Times New Roman" panose="02020603050405020304" charset="0"/>
                <a:cs typeface="Times New Roman" panose="02020603050405020304" charset="0"/>
              </a:rPr>
              <a:t>he neural network algorithm is used to </a:t>
            </a:r>
            <a:r>
              <a:rPr lang="en-US" altLang="zh-CN" sz="2400" b="1" dirty="0">
                <a:solidFill>
                  <a:schemeClr val="tx1"/>
                </a:solidFill>
                <a:effectLst/>
                <a:latin typeface="Times New Roman" panose="02020603050405020304" charset="0"/>
                <a:cs typeface="Times New Roman" panose="02020603050405020304" charset="0"/>
              </a:rPr>
              <a:t>integrate the similar and dissimilar components to obtain the feature vectors</a:t>
            </a:r>
            <a:r>
              <a:rPr lang="en-US" altLang="zh-CN" sz="2400" b="1" dirty="0">
                <a:solidFill>
                  <a:schemeClr val="tx1"/>
                </a:solidFill>
                <a:latin typeface="Times New Roman" panose="02020603050405020304" charset="0"/>
                <a:cs typeface="Times New Roman" panose="02020603050405020304" charset="0"/>
              </a:rPr>
              <a:t>.</a:t>
            </a:r>
            <a:endParaRPr lang="en-US" altLang="zh-CN" sz="2400" b="1" dirty="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2399030" y="594360"/>
            <a:ext cx="8052435" cy="706755"/>
          </a:xfrm>
          <a:prstGeom prst="rect">
            <a:avLst/>
          </a:prstGeom>
          <a:noFill/>
        </p:spPr>
        <p:txBody>
          <a:bodyPr wrap="squar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2.2  </a:t>
            </a:r>
            <a:r>
              <a:rPr lang="en-US" altLang="zh-CN" sz="4000" i="1" dirty="0">
                <a:solidFill>
                  <a:schemeClr val="bg1"/>
                </a:solidFill>
                <a:latin typeface="Times New Roman" panose="02020603050405020304" charset="0"/>
                <a:cs typeface="Times New Roman" panose="02020603050405020304" charset="0"/>
                <a:sym typeface="+mn-ea"/>
              </a:rPr>
              <a:t>Research Process</a:t>
            </a:r>
            <a:endParaRPr lang="en-US" altLang="zh-CN" sz="4000" i="1" spc="600" dirty="0">
              <a:solidFill>
                <a:schemeClr val="bg1"/>
              </a:solidFill>
              <a:latin typeface="Times New Roman" panose="02020603050405020304" charset="0"/>
              <a:cs typeface="Times New Roman" panose="02020603050405020304" charset="0"/>
              <a:sym typeface="+mn-ea"/>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604770" y="2116455"/>
            <a:ext cx="6617970" cy="3736975"/>
          </a:xfrm>
          <a:prstGeom prst="rect">
            <a:avLst/>
          </a:prstGeom>
        </p:spPr>
        <p:txBody>
          <a:bodyPr wrap="square">
            <a:spAutoFit/>
          </a:bodyPr>
          <a:lstStyle/>
          <a:p>
            <a:pPr algn="just">
              <a:lnSpc>
                <a:spcPct val="114000"/>
              </a:lnSpc>
            </a:pPr>
            <a:r>
              <a:rPr sz="4000" dirty="0">
                <a:solidFill>
                  <a:schemeClr val="bg1">
                    <a:lumMod val="85000"/>
                  </a:schemeClr>
                </a:solidFill>
                <a:latin typeface="Times New Roman" panose="02020603050405020304" charset="0"/>
                <a:cs typeface="Times New Roman" panose="02020603050405020304" charset="0"/>
                <a:sym typeface="+mn-lt"/>
              </a:rPr>
              <a:t>W</a:t>
            </a:r>
            <a:r>
              <a:rPr sz="2400" dirty="0">
                <a:solidFill>
                  <a:schemeClr val="bg1">
                    <a:lumMod val="85000"/>
                  </a:schemeClr>
                </a:solidFill>
                <a:latin typeface="Times New Roman" panose="02020603050405020304" charset="0"/>
                <a:cs typeface="Times New Roman" panose="02020603050405020304" charset="0"/>
                <a:sym typeface="+mn-lt"/>
              </a:rPr>
              <a:t>e created a </a:t>
            </a:r>
            <a:r>
              <a:rPr sz="2400" b="1" dirty="0">
                <a:solidFill>
                  <a:schemeClr val="tx1"/>
                </a:solidFill>
                <a:latin typeface="Times New Roman" panose="02020603050405020304" charset="0"/>
                <a:cs typeface="Times New Roman" panose="02020603050405020304" charset="0"/>
                <a:sym typeface="+mn-lt"/>
              </a:rPr>
              <a:t>JSON file</a:t>
            </a:r>
            <a:r>
              <a:rPr sz="2400" dirty="0">
                <a:solidFill>
                  <a:schemeClr val="bg1">
                    <a:lumMod val="85000"/>
                  </a:schemeClr>
                </a:solidFill>
                <a:latin typeface="Times New Roman" panose="02020603050405020304" charset="0"/>
                <a:cs typeface="Times New Roman" panose="02020603050405020304" charset="0"/>
                <a:sym typeface="+mn-lt"/>
              </a:rPr>
              <a:t> named</a:t>
            </a:r>
            <a:r>
              <a:rPr sz="2400" b="1" dirty="0">
                <a:solidFill>
                  <a:schemeClr val="tx1"/>
                </a:solidFill>
                <a:latin typeface="Times New Roman" panose="02020603050405020304" charset="0"/>
                <a:cs typeface="Times New Roman" panose="02020603050405020304" charset="0"/>
                <a:sym typeface="+mn-lt"/>
              </a:rPr>
              <a:t> intents</a:t>
            </a:r>
            <a:r>
              <a:rPr sz="2400" dirty="0">
                <a:solidFill>
                  <a:schemeClr val="bg1">
                    <a:lumMod val="85000"/>
                  </a:schemeClr>
                </a:solidFill>
                <a:latin typeface="Times New Roman" panose="02020603050405020304" charset="0"/>
                <a:cs typeface="Times New Roman" panose="02020603050405020304" charset="0"/>
                <a:sym typeface="+mn-lt"/>
              </a:rPr>
              <a:t>, containing corresponding answers to the tags and patterns</a:t>
            </a:r>
            <a:r>
              <a:rPr lang="en-US" sz="2400" dirty="0">
                <a:solidFill>
                  <a:schemeClr val="bg1">
                    <a:lumMod val="85000"/>
                  </a:schemeClr>
                </a:solidFill>
                <a:latin typeface="Times New Roman" panose="02020603050405020304" charset="0"/>
                <a:cs typeface="Times New Roman" panose="02020603050405020304" charset="0"/>
                <a:sym typeface="+mn-lt"/>
              </a:rPr>
              <a:t> </a:t>
            </a:r>
            <a:r>
              <a:rPr lang="zh-CN" altLang="en-US" sz="2400" dirty="0">
                <a:solidFill>
                  <a:schemeClr val="bg1">
                    <a:lumMod val="85000"/>
                  </a:schemeClr>
                </a:solidFill>
                <a:latin typeface="Times New Roman" panose="02020603050405020304" charset="0"/>
                <a:cs typeface="Times New Roman" panose="02020603050405020304" charset="0"/>
                <a:sym typeface="+mn-lt"/>
              </a:rPr>
              <a:t>，</a:t>
            </a:r>
            <a:r>
              <a:rPr lang="en-US" sz="2400" dirty="0">
                <a:solidFill>
                  <a:schemeClr val="bg1">
                    <a:lumMod val="85000"/>
                  </a:schemeClr>
                </a:solidFill>
                <a:latin typeface="Times New Roman" panose="02020603050405020304" charset="0"/>
                <a:cs typeface="Times New Roman" panose="02020603050405020304" charset="0"/>
                <a:sym typeface="+mn-lt"/>
              </a:rPr>
              <a:t>and also set up </a:t>
            </a:r>
            <a:r>
              <a:rPr lang="en-US" sz="2400" b="1" dirty="0">
                <a:solidFill>
                  <a:schemeClr val="tx1"/>
                </a:solidFill>
                <a:latin typeface="Times New Roman" panose="02020603050405020304" charset="0"/>
                <a:cs typeface="Times New Roman" panose="02020603050405020304" charset="0"/>
                <a:sym typeface="+mn-lt"/>
              </a:rPr>
              <a:t>3</a:t>
            </a:r>
            <a:r>
              <a:rPr lang="en-US" sz="2400" dirty="0">
                <a:solidFill>
                  <a:schemeClr val="bg1">
                    <a:lumMod val="85000"/>
                  </a:schemeClr>
                </a:solidFill>
                <a:latin typeface="Times New Roman" panose="02020603050405020304" charset="0"/>
                <a:cs typeface="Times New Roman" panose="02020603050405020304" charset="0"/>
                <a:sym typeface="+mn-lt"/>
              </a:rPr>
              <a:t> files and got</a:t>
            </a:r>
            <a:r>
              <a:rPr lang="en-US" sz="2400" b="1" dirty="0">
                <a:solidFill>
                  <a:schemeClr val="tx1"/>
                </a:solidFill>
                <a:latin typeface="Times New Roman" panose="02020603050405020304" charset="0"/>
                <a:cs typeface="Times New Roman" panose="02020603050405020304" charset="0"/>
                <a:sym typeface="+mn-lt"/>
              </a:rPr>
              <a:t> 3</a:t>
            </a:r>
            <a:r>
              <a:rPr lang="en-US" sz="2400" b="1" dirty="0">
                <a:solidFill>
                  <a:schemeClr val="bg1">
                    <a:lumMod val="85000"/>
                  </a:schemeClr>
                </a:solidFill>
                <a:latin typeface="Times New Roman" panose="02020603050405020304" charset="0"/>
                <a:cs typeface="Times New Roman" panose="02020603050405020304" charset="0"/>
                <a:sym typeface="+mn-lt"/>
              </a:rPr>
              <a:t> </a:t>
            </a:r>
            <a:r>
              <a:rPr lang="en-US" sz="2400" dirty="0">
                <a:solidFill>
                  <a:schemeClr val="bg1">
                    <a:lumMod val="85000"/>
                  </a:schemeClr>
                </a:solidFill>
                <a:latin typeface="Times New Roman" panose="02020603050405020304" charset="0"/>
                <a:cs typeface="Times New Roman" panose="02020603050405020304" charset="0"/>
                <a:sym typeface="+mn-lt"/>
              </a:rPr>
              <a:t>new ones generated </a:t>
            </a:r>
            <a:r>
              <a:rPr lang="en-US" sz="2400" b="1" dirty="0">
                <a:solidFill>
                  <a:schemeClr val="tx1"/>
                </a:solidFill>
                <a:latin typeface="Times New Roman" panose="02020603050405020304" charset="0"/>
                <a:cs typeface="Times New Roman" panose="02020603050405020304" charset="0"/>
                <a:sym typeface="+mn-lt"/>
              </a:rPr>
              <a:t>in the training:</a:t>
            </a:r>
            <a:endParaRPr lang="en-US" sz="2400" b="1" dirty="0">
              <a:solidFill>
                <a:schemeClr val="tx1"/>
              </a:solidFill>
              <a:latin typeface="Times New Roman" panose="02020603050405020304" charset="0"/>
              <a:cs typeface="Times New Roman" panose="02020603050405020304" charset="0"/>
              <a:sym typeface="+mn-lt"/>
            </a:endParaRPr>
          </a:p>
          <a:p>
            <a:pPr algn="just">
              <a:lnSpc>
                <a:spcPct val="114000"/>
              </a:lnSpc>
            </a:pPr>
            <a:r>
              <a:rPr lang="en-US" sz="2400" b="1" dirty="0">
                <a:solidFill>
                  <a:schemeClr val="tx1"/>
                </a:solidFill>
                <a:latin typeface="Times New Roman" panose="02020603050405020304" charset="0"/>
                <a:cs typeface="Times New Roman" panose="02020603050405020304" charset="0"/>
                <a:sym typeface="+mn-lt"/>
              </a:rPr>
              <a:t>intent.json</a:t>
            </a:r>
            <a:endParaRPr lang="en-US" sz="2400" b="1" dirty="0">
              <a:solidFill>
                <a:schemeClr val="tx1"/>
              </a:solidFill>
              <a:latin typeface="Times New Roman" panose="02020603050405020304" charset="0"/>
              <a:cs typeface="Times New Roman" panose="02020603050405020304" charset="0"/>
              <a:sym typeface="+mn-lt"/>
            </a:endParaRPr>
          </a:p>
          <a:p>
            <a:pPr algn="just">
              <a:lnSpc>
                <a:spcPct val="114000"/>
              </a:lnSpc>
            </a:pPr>
            <a:r>
              <a:rPr lang="en-US" sz="2400" b="1" dirty="0">
                <a:solidFill>
                  <a:schemeClr val="tx1"/>
                </a:solidFill>
                <a:latin typeface="Times New Roman" panose="02020603050405020304" charset="0"/>
                <a:cs typeface="Times New Roman" panose="02020603050405020304" charset="0"/>
                <a:sym typeface="+mn-lt"/>
              </a:rPr>
              <a:t>training_chatbot.py</a:t>
            </a:r>
            <a:endParaRPr lang="en-US" sz="2400" b="1" dirty="0">
              <a:solidFill>
                <a:schemeClr val="tx1"/>
              </a:solidFill>
              <a:latin typeface="Times New Roman" panose="02020603050405020304" charset="0"/>
              <a:cs typeface="Times New Roman" panose="02020603050405020304" charset="0"/>
              <a:sym typeface="+mn-lt"/>
            </a:endParaRPr>
          </a:p>
          <a:p>
            <a:pPr algn="just">
              <a:lnSpc>
                <a:spcPct val="114000"/>
              </a:lnSpc>
            </a:pPr>
            <a:r>
              <a:rPr lang="en-US" sz="2400" b="1" dirty="0">
                <a:solidFill>
                  <a:schemeClr val="tx1"/>
                </a:solidFill>
                <a:latin typeface="Times New Roman" panose="02020603050405020304" charset="0"/>
                <a:cs typeface="Times New Roman" panose="02020603050405020304" charset="0"/>
                <a:sym typeface="+mn-lt"/>
              </a:rPr>
              <a:t>chatbot.py</a:t>
            </a:r>
            <a:endParaRPr lang="en-US" sz="2400" b="1" dirty="0">
              <a:solidFill>
                <a:schemeClr val="tx1"/>
              </a:solidFill>
              <a:latin typeface="Times New Roman" panose="02020603050405020304" charset="0"/>
              <a:cs typeface="Times New Roman" panose="02020603050405020304" charset="0"/>
              <a:sym typeface="+mn-lt"/>
            </a:endParaRPr>
          </a:p>
          <a:p>
            <a:pPr algn="just">
              <a:lnSpc>
                <a:spcPct val="114000"/>
              </a:lnSpc>
            </a:pPr>
            <a:r>
              <a:rPr lang="en-US" sz="2400" b="1" dirty="0">
                <a:solidFill>
                  <a:schemeClr val="tx1"/>
                </a:solidFill>
                <a:latin typeface="Times New Roman" panose="02020603050405020304" charset="0"/>
                <a:cs typeface="Times New Roman" panose="02020603050405020304" charset="0"/>
                <a:sym typeface="+mn-lt"/>
              </a:rPr>
              <a:t>chatbot_model.h5, words.pki, classes.pkl</a:t>
            </a:r>
            <a:endParaRPr lang="en-US" sz="2400" b="1" dirty="0">
              <a:solidFill>
                <a:schemeClr val="tx1"/>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1032" b="11032"/>
          <a:stretch>
            <a:fillRect/>
          </a:stretch>
        </p:blipFill>
        <p:spPr>
          <a:xfrm>
            <a:off x="-303661" y="-1"/>
            <a:ext cx="12799322" cy="6858001"/>
          </a:xfrm>
          <a:prstGeom prst="rect">
            <a:avLst/>
          </a:prstGeom>
        </p:spPr>
      </p:pic>
      <p:sp>
        <p:nvSpPr>
          <p:cNvPr id="3" name="矩形 2"/>
          <p:cNvSpPr/>
          <p:nvPr/>
        </p:nvSpPr>
        <p:spPr>
          <a:xfrm>
            <a:off x="5219700" y="1206499"/>
            <a:ext cx="1752600" cy="2738484"/>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5271135" y="1206500"/>
            <a:ext cx="1666240" cy="1445260"/>
          </a:xfrm>
          <a:prstGeom prst="rect">
            <a:avLst/>
          </a:prstGeom>
          <a:noFill/>
        </p:spPr>
        <p:txBody>
          <a:bodyPr wrap="square" rtlCol="0">
            <a:spAutoFit/>
          </a:bodyPr>
          <a:lstStyle/>
          <a:p>
            <a:r>
              <a:rPr lang="en-US" altLang="zh-CN" sz="8800" dirty="0">
                <a:solidFill>
                  <a:schemeClr val="bg1"/>
                </a:solidFill>
                <a:latin typeface="Times New Roman" panose="02020603050405020304" charset="0"/>
                <a:cs typeface="Times New Roman" panose="02020603050405020304" charset="0"/>
                <a:sym typeface="+mn-lt"/>
              </a:rPr>
              <a:t>3.0</a:t>
            </a:r>
            <a:endParaRPr lang="en-US" altLang="zh-CN" sz="8800" dirty="0">
              <a:solidFill>
                <a:schemeClr val="bg1"/>
              </a:solidFill>
              <a:latin typeface="Times New Roman" panose="02020603050405020304" charset="0"/>
              <a:cs typeface="Times New Roman" panose="02020603050405020304" charset="0"/>
              <a:sym typeface="+mn-lt"/>
            </a:endParaRPr>
          </a:p>
        </p:txBody>
      </p:sp>
      <p:sp>
        <p:nvSpPr>
          <p:cNvPr id="5" name="文本框 4"/>
          <p:cNvSpPr txBox="1"/>
          <p:nvPr/>
        </p:nvSpPr>
        <p:spPr>
          <a:xfrm>
            <a:off x="3588203" y="4221365"/>
            <a:ext cx="5956663" cy="1014730"/>
          </a:xfrm>
          <a:prstGeom prst="rect">
            <a:avLst/>
          </a:prstGeom>
          <a:noFill/>
        </p:spPr>
        <p:txBody>
          <a:bodyPr wrap="square" rtlCol="0">
            <a:spAutoFit/>
          </a:bodyPr>
          <a:lstStyle/>
          <a:p>
            <a:r>
              <a:rPr lang="zh-CN" altLang="en-US" sz="4400" spc="600" dirty="0">
                <a:solidFill>
                  <a:schemeClr val="bg1"/>
                </a:solidFill>
                <a:cs typeface="+mn-ea"/>
                <a:sym typeface="+mn-lt"/>
              </a:rPr>
              <a:t> </a:t>
            </a:r>
            <a:r>
              <a:rPr lang="zh-CN" altLang="en-US" sz="6000" i="1" spc="600" dirty="0">
                <a:solidFill>
                  <a:schemeClr val="bg1"/>
                </a:solidFill>
                <a:latin typeface="Times New Roman" panose="02020603050405020304" charset="0"/>
                <a:cs typeface="Times New Roman" panose="02020603050405020304" charset="0"/>
                <a:sym typeface="+mn-lt"/>
              </a:rPr>
              <a:t>Experiment</a:t>
            </a:r>
            <a:endParaRPr lang="zh-CN" altLang="en-US" sz="6000" i="1" spc="600" dirty="0">
              <a:solidFill>
                <a:schemeClr val="bg1"/>
              </a:solidFill>
              <a:latin typeface="Times New Roman" panose="02020603050405020304" charset="0"/>
              <a:cs typeface="Times New Roman" panose="02020603050405020304" charset="0"/>
              <a:sym typeface="+mn-lt"/>
            </a:endParaRPr>
          </a:p>
        </p:txBody>
      </p:sp>
      <p:sp>
        <p:nvSpPr>
          <p:cNvPr id="6" name="文本框 5"/>
          <p:cNvSpPr txBox="1"/>
          <p:nvPr/>
        </p:nvSpPr>
        <p:spPr>
          <a:xfrm>
            <a:off x="5219700" y="2969158"/>
            <a:ext cx="2004181" cy="583565"/>
          </a:xfrm>
          <a:prstGeom prst="rect">
            <a:avLst/>
          </a:prstGeom>
          <a:noFill/>
        </p:spPr>
        <p:txBody>
          <a:bodyPr wrap="square" rtlCol="0">
            <a:spAutoFit/>
          </a:bodyPr>
          <a:lstStyle/>
          <a:p>
            <a:r>
              <a:rPr lang="en-US" altLang="zh-CN" sz="3200" spc="600" dirty="0">
                <a:solidFill>
                  <a:schemeClr val="bg1"/>
                </a:solidFill>
                <a:latin typeface="Times New Roman" panose="02020603050405020304" charset="0"/>
                <a:cs typeface="Times New Roman" panose="02020603050405020304" charset="0"/>
                <a:sym typeface="+mn-lt"/>
              </a:rPr>
              <a:t>THREE</a:t>
            </a:r>
            <a:endParaRPr lang="zh-CN" altLang="en-US" sz="3200" spc="600" dirty="0">
              <a:solidFill>
                <a:schemeClr val="bg1"/>
              </a:solidFill>
              <a:latin typeface="Times New Roman" panose="02020603050405020304" charset="0"/>
              <a:cs typeface="Times New Roman" panose="02020603050405020304" charset="0"/>
              <a:sym typeface="+mn-lt"/>
            </a:endParaRPr>
          </a:p>
        </p:txBody>
      </p:sp>
      <p:grpSp>
        <p:nvGrpSpPr>
          <p:cNvPr id="7" name="组合 6"/>
          <p:cNvGrpSpPr/>
          <p:nvPr/>
        </p:nvGrpSpPr>
        <p:grpSpPr>
          <a:xfrm>
            <a:off x="1759238" y="2548130"/>
            <a:ext cx="2716860" cy="1315543"/>
            <a:chOff x="940740" y="4237906"/>
            <a:chExt cx="2716860" cy="1315543"/>
          </a:xfrm>
        </p:grpSpPr>
        <p:sp>
          <p:nvSpPr>
            <p:cNvPr id="8" name="椭圆 7"/>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7875460" y="2629440"/>
            <a:ext cx="2716860" cy="1315543"/>
            <a:chOff x="940740" y="4237906"/>
            <a:chExt cx="2716860" cy="1315543"/>
          </a:xfrm>
        </p:grpSpPr>
        <p:sp>
          <p:nvSpPr>
            <p:cNvPr id="15" name="椭圆 14"/>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4010978" y="594225"/>
            <a:ext cx="435292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3.0 Experiment</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08250" y="2513330"/>
            <a:ext cx="6617970" cy="2475230"/>
          </a:xfrm>
          <a:prstGeom prst="rect">
            <a:avLst/>
          </a:prstGeom>
        </p:spPr>
        <p:txBody>
          <a:bodyPr wrap="square">
            <a:spAutoFit/>
          </a:bodyPr>
          <a:lstStyle/>
          <a:p>
            <a:pPr algn="just">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W</a:t>
            </a:r>
            <a:r>
              <a:rPr sz="2400" dirty="0">
                <a:solidFill>
                  <a:schemeClr val="bg1">
                    <a:lumMod val="85000"/>
                  </a:schemeClr>
                </a:solidFill>
                <a:latin typeface="Times New Roman" panose="02020603050405020304" charset="0"/>
                <a:cs typeface="Times New Roman" panose="02020603050405020304" charset="0"/>
                <a:sym typeface="+mn-lt"/>
              </a:rPr>
              <a:t>e applied our asking to our </a:t>
            </a:r>
            <a:r>
              <a:rPr sz="2400" b="1" dirty="0">
                <a:solidFill>
                  <a:schemeClr val="tx1"/>
                </a:solidFill>
                <a:latin typeface="Times New Roman" panose="02020603050405020304" charset="0"/>
                <a:cs typeface="Times New Roman" panose="02020603050405020304" charset="0"/>
                <a:sym typeface="+mn-lt"/>
              </a:rPr>
              <a:t>well-trained Intelligent chatbot</a:t>
            </a:r>
            <a:r>
              <a:rPr sz="2400" dirty="0">
                <a:solidFill>
                  <a:schemeClr val="bg1">
                    <a:lumMod val="85000"/>
                  </a:schemeClr>
                </a:solidFill>
                <a:latin typeface="Times New Roman" panose="02020603050405020304" charset="0"/>
                <a:cs typeface="Times New Roman" panose="02020603050405020304" charset="0"/>
                <a:sym typeface="+mn-lt"/>
              </a:rPr>
              <a:t>. Then we can see the response from the </a:t>
            </a:r>
            <a:r>
              <a:rPr sz="2400" b="1" dirty="0">
                <a:solidFill>
                  <a:schemeClr val="tx1"/>
                </a:solidFill>
                <a:latin typeface="Times New Roman" panose="02020603050405020304" charset="0"/>
                <a:cs typeface="Times New Roman" panose="02020603050405020304" charset="0"/>
                <a:sym typeface="+mn-lt"/>
              </a:rPr>
              <a:t>chatbot</a:t>
            </a:r>
            <a:r>
              <a:rPr sz="2400" dirty="0">
                <a:solidFill>
                  <a:schemeClr val="bg1">
                    <a:lumMod val="85000"/>
                  </a:schemeClr>
                </a:solidFill>
                <a:latin typeface="Times New Roman" panose="02020603050405020304" charset="0"/>
                <a:cs typeface="Times New Roman" panose="02020603050405020304" charset="0"/>
                <a:sym typeface="+mn-lt"/>
              </a:rPr>
              <a:t>. We can also see the accuracy and loss after running the training file, which they are visualized and represented in the python console.</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460751" y="594225"/>
            <a:ext cx="545338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3.1 Dataset details</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28570" y="2567940"/>
            <a:ext cx="6617970" cy="3316605"/>
          </a:xfrm>
          <a:prstGeom prst="rect">
            <a:avLst/>
          </a:prstGeom>
        </p:spPr>
        <p:txBody>
          <a:bodyPr wrap="square">
            <a:spAutoFit/>
          </a:bodyPr>
          <a:lstStyle/>
          <a:p>
            <a:pPr algn="just">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W</a:t>
            </a:r>
            <a:r>
              <a:rPr sz="2400" dirty="0">
                <a:solidFill>
                  <a:schemeClr val="bg1">
                    <a:lumMod val="85000"/>
                  </a:schemeClr>
                </a:solidFill>
                <a:latin typeface="Times New Roman" panose="02020603050405020304" charset="0"/>
                <a:cs typeface="Times New Roman" panose="02020603050405020304" charset="0"/>
                <a:sym typeface="+mn-lt"/>
              </a:rPr>
              <a:t>e created a JSON file called </a:t>
            </a:r>
            <a:r>
              <a:rPr sz="2400" b="1" dirty="0">
                <a:solidFill>
                  <a:schemeClr val="tx1"/>
                </a:solidFill>
                <a:latin typeface="Times New Roman" panose="02020603050405020304" charset="0"/>
                <a:cs typeface="Times New Roman" panose="02020603050405020304" charset="0"/>
                <a:sym typeface="+mn-lt"/>
              </a:rPr>
              <a:t>intents.json</a:t>
            </a:r>
            <a:r>
              <a:rPr sz="2400" dirty="0">
                <a:solidFill>
                  <a:schemeClr val="bg1">
                    <a:lumMod val="85000"/>
                  </a:schemeClr>
                </a:solidFill>
                <a:latin typeface="Times New Roman" panose="02020603050405020304" charset="0"/>
                <a:cs typeface="Times New Roman" panose="02020603050405020304" charset="0"/>
                <a:sym typeface="+mn-lt"/>
              </a:rPr>
              <a:t>, which is used in training our models. We separate them into </a:t>
            </a:r>
            <a:r>
              <a:rPr sz="2400" b="1" dirty="0">
                <a:solidFill>
                  <a:schemeClr val="tx1"/>
                </a:solidFill>
                <a:latin typeface="Times New Roman" panose="02020603050405020304" charset="0"/>
                <a:cs typeface="Times New Roman" panose="02020603050405020304" charset="0"/>
                <a:sym typeface="+mn-lt"/>
              </a:rPr>
              <a:t>56</a:t>
            </a:r>
            <a:r>
              <a:rPr sz="2400" dirty="0">
                <a:solidFill>
                  <a:schemeClr val="bg1">
                    <a:lumMod val="85000"/>
                  </a:schemeClr>
                </a:solidFill>
                <a:latin typeface="Times New Roman" panose="02020603050405020304" charset="0"/>
                <a:cs typeface="Times New Roman" panose="02020603050405020304" charset="0"/>
                <a:sym typeface="+mn-lt"/>
              </a:rPr>
              <a:t> tags, each tag represents a topic when we chat with this chatbot. And under each tag, we have </a:t>
            </a:r>
            <a:r>
              <a:rPr sz="2400" b="1" dirty="0">
                <a:solidFill>
                  <a:schemeClr val="tx1"/>
                </a:solidFill>
                <a:latin typeface="Times New Roman" panose="02020603050405020304" charset="0"/>
                <a:cs typeface="Times New Roman" panose="02020603050405020304" charset="0"/>
                <a:sym typeface="+mn-lt"/>
              </a:rPr>
              <a:t>"patterns"</a:t>
            </a:r>
            <a:r>
              <a:rPr sz="2400" dirty="0">
                <a:solidFill>
                  <a:schemeClr val="bg1">
                    <a:lumMod val="85000"/>
                  </a:schemeClr>
                </a:solidFill>
                <a:latin typeface="Times New Roman" panose="02020603050405020304" charset="0"/>
                <a:cs typeface="Times New Roman" panose="02020603050405020304" charset="0"/>
                <a:sym typeface="+mn-lt"/>
              </a:rPr>
              <a:t> and </a:t>
            </a:r>
            <a:r>
              <a:rPr sz="2400" b="1" dirty="0">
                <a:solidFill>
                  <a:schemeClr val="tx1"/>
                </a:solidFill>
                <a:latin typeface="Times New Roman" panose="02020603050405020304" charset="0"/>
                <a:cs typeface="Times New Roman" panose="02020603050405020304" charset="0"/>
                <a:sym typeface="+mn-lt"/>
              </a:rPr>
              <a:t>"responds"</a:t>
            </a:r>
            <a:r>
              <a:rPr sz="2400" dirty="0">
                <a:solidFill>
                  <a:schemeClr val="bg1">
                    <a:lumMod val="85000"/>
                  </a:schemeClr>
                </a:solidFill>
                <a:latin typeface="Times New Roman" panose="02020603050405020304" charset="0"/>
                <a:cs typeface="Times New Roman" panose="02020603050405020304" charset="0"/>
                <a:sym typeface="+mn-lt"/>
              </a:rPr>
              <a:t>, which on behalf of Q&amp;A. These 56 Q&amp;A topics are some conversations we think it is common in our daily life.</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4930775" y="594225"/>
            <a:ext cx="251333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Abstract</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31265"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34" name="矩形 9"/>
          <p:cNvSpPr/>
          <p:nvPr/>
        </p:nvSpPr>
        <p:spPr>
          <a:xfrm>
            <a:off x="2498090" y="1619250"/>
            <a:ext cx="6831330" cy="4791075"/>
          </a:xfrm>
          <a:prstGeom prst="rect">
            <a:avLst/>
          </a:prstGeom>
        </p:spPr>
        <p:txBody>
          <a:bodyPr wrap="square">
            <a:spAutoFit/>
          </a:bodyPr>
          <a:lstStyle/>
          <a:p>
            <a:pPr algn="just">
              <a:lnSpc>
                <a:spcPct val="114000"/>
              </a:lnSpc>
            </a:pPr>
            <a:r>
              <a:rPr sz="2800" b="1" dirty="0">
                <a:solidFill>
                  <a:schemeClr val="bg1">
                    <a:lumMod val="85000"/>
                  </a:schemeClr>
                </a:solidFill>
                <a:latin typeface="Times New Roman" panose="02020603050405020304" charset="0"/>
                <a:cs typeface="Times New Roman" panose="02020603050405020304" charset="0"/>
                <a:sym typeface="+mn-lt"/>
              </a:rPr>
              <a:t>O</a:t>
            </a:r>
            <a:r>
              <a:rPr sz="2000" b="1" dirty="0">
                <a:solidFill>
                  <a:schemeClr val="bg1">
                    <a:lumMod val="85000"/>
                  </a:schemeClr>
                </a:solidFill>
                <a:latin typeface="Times New Roman" panose="02020603050405020304" charset="0"/>
                <a:cs typeface="Times New Roman" panose="02020603050405020304" charset="0"/>
                <a:sym typeface="+mn-lt"/>
              </a:rPr>
              <a:t>ur group focused on designing a chatbot that can have daily conversations with us and make itself our chat partner under the COVID-19 situation. We named it </a:t>
            </a:r>
            <a:r>
              <a:rPr sz="2000" b="1" dirty="0">
                <a:solidFill>
                  <a:schemeClr val="tx1"/>
                </a:solidFill>
                <a:latin typeface="Times New Roman" panose="02020603050405020304" charset="0"/>
                <a:cs typeface="Times New Roman" panose="02020603050405020304" charset="0"/>
                <a:sym typeface="+mn-lt"/>
              </a:rPr>
              <a:t>Intelligent Companion</a:t>
            </a:r>
            <a:r>
              <a:rPr sz="2000" b="1" dirty="0">
                <a:solidFill>
                  <a:schemeClr val="bg1">
                    <a:lumMod val="85000"/>
                  </a:schemeClr>
                </a:solidFill>
                <a:latin typeface="Times New Roman" panose="02020603050405020304" charset="0"/>
                <a:cs typeface="Times New Roman" panose="02020603050405020304" charset="0"/>
                <a:sym typeface="+mn-lt"/>
              </a:rPr>
              <a:t>. </a:t>
            </a:r>
            <a:endParaRPr sz="2000" b="1"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000" b="1" dirty="0">
                <a:solidFill>
                  <a:schemeClr val="bg1">
                    <a:lumMod val="85000"/>
                  </a:schemeClr>
                </a:solidFill>
                <a:latin typeface="Times New Roman" panose="02020603050405020304" charset="0"/>
                <a:cs typeface="Times New Roman" panose="02020603050405020304" charset="0"/>
                <a:sym typeface="+mn-lt"/>
              </a:rPr>
              <a:t>Intelligent Companion is a program written in python and based on the application of artificial intelligence knowledge such as </a:t>
            </a:r>
            <a:r>
              <a:rPr sz="2000" b="1" dirty="0">
                <a:solidFill>
                  <a:schemeClr val="tx1"/>
                </a:solidFill>
                <a:latin typeface="Times New Roman" panose="02020603050405020304" charset="0"/>
                <a:cs typeface="Times New Roman" panose="02020603050405020304" charset="0"/>
                <a:sym typeface="+mn-lt"/>
              </a:rPr>
              <a:t>Natural Language Processing</a:t>
            </a:r>
            <a:r>
              <a:rPr sz="2000" b="1" dirty="0">
                <a:solidFill>
                  <a:schemeClr val="bg1">
                    <a:lumMod val="85000"/>
                  </a:schemeClr>
                </a:solidFill>
                <a:latin typeface="Times New Roman" panose="02020603050405020304" charset="0"/>
                <a:cs typeface="Times New Roman" panose="02020603050405020304" charset="0"/>
                <a:sym typeface="+mn-lt"/>
              </a:rPr>
              <a:t> and </a:t>
            </a:r>
            <a:r>
              <a:rPr sz="2000" b="1" dirty="0">
                <a:solidFill>
                  <a:schemeClr val="tx1"/>
                </a:solidFill>
                <a:latin typeface="Times New Roman" panose="02020603050405020304" charset="0"/>
                <a:cs typeface="Times New Roman" panose="02020603050405020304" charset="0"/>
                <a:sym typeface="+mn-lt"/>
              </a:rPr>
              <a:t>Neural Network</a:t>
            </a:r>
            <a:r>
              <a:rPr sz="2000" b="1" dirty="0">
                <a:solidFill>
                  <a:schemeClr val="bg1">
                    <a:lumMod val="85000"/>
                  </a:schemeClr>
                </a:solidFill>
                <a:latin typeface="Times New Roman" panose="02020603050405020304" charset="0"/>
                <a:cs typeface="Times New Roman" panose="02020603050405020304" charset="0"/>
                <a:sym typeface="+mn-lt"/>
              </a:rPr>
              <a:t>. Our </a:t>
            </a:r>
            <a:r>
              <a:rPr sz="2000" b="1" dirty="0">
                <a:solidFill>
                  <a:schemeClr val="tx1"/>
                </a:solidFill>
                <a:latin typeface="Times New Roman" panose="02020603050405020304" charset="0"/>
                <a:cs typeface="Times New Roman" panose="02020603050405020304" charset="0"/>
                <a:sym typeface="+mn-lt"/>
              </a:rPr>
              <a:t>Intelligent Companion</a:t>
            </a:r>
            <a:r>
              <a:rPr sz="2000" b="1" dirty="0">
                <a:solidFill>
                  <a:schemeClr val="bg1">
                    <a:lumMod val="85000"/>
                  </a:schemeClr>
                </a:solidFill>
                <a:latin typeface="Times New Roman" panose="02020603050405020304" charset="0"/>
                <a:cs typeface="Times New Roman" panose="02020603050405020304" charset="0"/>
                <a:sym typeface="+mn-lt"/>
              </a:rPr>
              <a:t> uses a similar rule-based system and a more advanced </a:t>
            </a:r>
            <a:r>
              <a:rPr sz="2000" b="1" dirty="0">
                <a:solidFill>
                  <a:schemeClr val="tx1"/>
                </a:solidFill>
                <a:latin typeface="Times New Roman" panose="02020603050405020304" charset="0"/>
                <a:cs typeface="Times New Roman" panose="02020603050405020304" charset="0"/>
                <a:sym typeface="+mn-lt"/>
              </a:rPr>
              <a:t>self-learning algorithm</a:t>
            </a:r>
            <a:r>
              <a:rPr sz="2000" b="1" dirty="0">
                <a:solidFill>
                  <a:schemeClr val="bg1">
                    <a:lumMod val="85000"/>
                  </a:schemeClr>
                </a:solidFill>
                <a:latin typeface="Times New Roman" panose="02020603050405020304" charset="0"/>
                <a:cs typeface="Times New Roman" panose="02020603050405020304" charset="0"/>
                <a:sym typeface="+mn-lt"/>
              </a:rPr>
              <a:t>. Improved on the restricted conversation content and the inability in generating meaningful natural language conversations, it can generate richer, meaningful, and special conversational responses.</a:t>
            </a:r>
            <a:endParaRPr lang="zh-CN" altLang="en-US" sz="2000" b="1"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460751" y="594225"/>
            <a:ext cx="545338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3.1 Dataset details</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00630" y="2270125"/>
            <a:ext cx="6617970" cy="3736975"/>
          </a:xfrm>
          <a:prstGeom prst="rect">
            <a:avLst/>
          </a:prstGeom>
        </p:spPr>
        <p:txBody>
          <a:bodyPr wrap="square">
            <a:spAutoFit/>
          </a:bodyPr>
          <a:lstStyle/>
          <a:p>
            <a:pPr algn="just">
              <a:lnSpc>
                <a:spcPct val="114000"/>
              </a:lnSpc>
            </a:pPr>
            <a:r>
              <a:rPr lang="en-US" sz="4000" b="1" dirty="0">
                <a:solidFill>
                  <a:schemeClr val="tx1"/>
                </a:solidFill>
                <a:latin typeface="Times New Roman" panose="02020603050405020304" charset="0"/>
                <a:cs typeface="Times New Roman" panose="02020603050405020304" charset="0"/>
                <a:sym typeface="+mn-lt"/>
              </a:rPr>
              <a:t>N</a:t>
            </a:r>
            <a:r>
              <a:rPr sz="2400" b="1" dirty="0">
                <a:solidFill>
                  <a:schemeClr val="tx1"/>
                </a:solidFill>
                <a:latin typeface="Times New Roman" panose="02020603050405020304" charset="0"/>
                <a:cs typeface="Times New Roman" panose="02020603050405020304" charset="0"/>
                <a:sym typeface="+mn-lt"/>
              </a:rPr>
              <a:t>eural network</a:t>
            </a:r>
            <a:r>
              <a:rPr sz="2400" dirty="0">
                <a:solidFill>
                  <a:schemeClr val="bg1">
                    <a:lumMod val="85000"/>
                  </a:schemeClr>
                </a:solidFill>
                <a:latin typeface="Times New Roman" panose="02020603050405020304" charset="0"/>
                <a:cs typeface="Times New Roman" panose="02020603050405020304" charset="0"/>
                <a:sym typeface="+mn-lt"/>
              </a:rPr>
              <a:t> is  easy for training our models. And to build our neural network, we use </a:t>
            </a:r>
            <a:r>
              <a:rPr sz="2400" b="1" dirty="0">
                <a:solidFill>
                  <a:schemeClr val="tx1"/>
                </a:solidFill>
                <a:latin typeface="Times New Roman" panose="02020603050405020304" charset="0"/>
                <a:cs typeface="Times New Roman" panose="02020603050405020304" charset="0"/>
                <a:sym typeface="+mn-lt"/>
              </a:rPr>
              <a:t>TensorFlow</a:t>
            </a:r>
            <a:r>
              <a:rPr sz="2400" dirty="0">
                <a:solidFill>
                  <a:schemeClr val="bg1">
                    <a:lumMod val="85000"/>
                  </a:schemeClr>
                </a:solidFill>
                <a:latin typeface="Times New Roman" panose="02020603050405020304" charset="0"/>
                <a:cs typeface="Times New Roman" panose="02020603050405020304" charset="0"/>
                <a:sym typeface="+mn-lt"/>
              </a:rPr>
              <a:t> to reach it. we create a simple sequential model and add a couple of layers.</a:t>
            </a:r>
            <a:r>
              <a:rPr sz="2400" dirty="0">
                <a:solidFill>
                  <a:schemeClr val="bg1">
                    <a:lumMod val="85000"/>
                  </a:schemeClr>
                </a:solidFill>
                <a:latin typeface="Times New Roman" panose="02020603050405020304" charset="0"/>
                <a:cs typeface="Times New Roman" panose="02020603050405020304" charset="0"/>
                <a:sym typeface="+mn-lt"/>
              </a:rPr>
              <a:t> The first layer is the input layer, which is a dense layer with </a:t>
            </a:r>
            <a:r>
              <a:rPr sz="2400" b="1" dirty="0">
                <a:latin typeface="Times New Roman" panose="02020603050405020304" charset="0"/>
                <a:cs typeface="Times New Roman" panose="02020603050405020304" charset="0"/>
                <a:sym typeface="+mn-lt"/>
              </a:rPr>
              <a:t>128</a:t>
            </a:r>
            <a:r>
              <a:rPr sz="2400" dirty="0">
                <a:solidFill>
                  <a:schemeClr val="bg1">
                    <a:lumMod val="85000"/>
                  </a:schemeClr>
                </a:solidFill>
                <a:latin typeface="Times New Roman" panose="02020603050405020304" charset="0"/>
                <a:cs typeface="Times New Roman" panose="02020603050405020304" charset="0"/>
                <a:sym typeface="+mn-lt"/>
              </a:rPr>
              <a:t> neurons And we specify the activation function </a:t>
            </a:r>
            <a:r>
              <a:rPr sz="2400" b="1" dirty="0">
                <a:latin typeface="Times New Roman" panose="02020603050405020304" charset="0"/>
                <a:cs typeface="Times New Roman" panose="02020603050405020304" charset="0"/>
                <a:sym typeface="+mn-lt"/>
              </a:rPr>
              <a:t>"relu"</a:t>
            </a:r>
            <a:r>
              <a:rPr sz="2400" dirty="0">
                <a:solidFill>
                  <a:schemeClr val="bg1">
                    <a:lumMod val="85000"/>
                  </a:schemeClr>
                </a:solidFill>
                <a:latin typeface="Times New Roman" panose="02020603050405020304" charset="0"/>
                <a:cs typeface="Times New Roman" panose="02020603050405020304" charset="0"/>
                <a:sym typeface="+mn-lt"/>
              </a:rPr>
              <a:t>.</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337878" y="594225"/>
            <a:ext cx="569912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3.2 Training details</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00630" y="2270125"/>
            <a:ext cx="6617970" cy="1633855"/>
          </a:xfrm>
          <a:prstGeom prst="rect">
            <a:avLst/>
          </a:prstGeom>
        </p:spPr>
        <p:txBody>
          <a:bodyPr wrap="square">
            <a:spAutoFit/>
          </a:bodyPr>
          <a:lstStyle/>
          <a:p>
            <a:pPr algn="just">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W</a:t>
            </a:r>
            <a:r>
              <a:rPr sz="2400" dirty="0">
                <a:solidFill>
                  <a:schemeClr val="bg1">
                    <a:lumMod val="85000"/>
                  </a:schemeClr>
                </a:solidFill>
                <a:latin typeface="Times New Roman" panose="02020603050405020304" charset="0"/>
                <a:cs typeface="Times New Roman" panose="02020603050405020304" charset="0"/>
                <a:sym typeface="+mn-lt"/>
              </a:rPr>
              <a:t>e again add a dense layer with </a:t>
            </a:r>
            <a:r>
              <a:rPr sz="2400" b="1" dirty="0">
                <a:solidFill>
                  <a:schemeClr val="tx1"/>
                </a:solidFill>
                <a:latin typeface="Times New Roman" panose="02020603050405020304" charset="0"/>
                <a:cs typeface="Times New Roman" panose="02020603050405020304" charset="0"/>
                <a:sym typeface="+mn-lt"/>
              </a:rPr>
              <a:t>64</a:t>
            </a:r>
            <a:r>
              <a:rPr sz="2400" dirty="0">
                <a:solidFill>
                  <a:schemeClr val="bg1">
                    <a:lumMod val="85000"/>
                  </a:schemeClr>
                </a:solidFill>
                <a:latin typeface="Times New Roman" panose="02020603050405020304" charset="0"/>
                <a:cs typeface="Times New Roman" panose="02020603050405020304" charset="0"/>
                <a:sym typeface="+mn-lt"/>
              </a:rPr>
              <a:t> neurons and a Dropout layer as output layer </a:t>
            </a:r>
            <a:r>
              <a:rPr lang="en-US" sz="2400" dirty="0">
                <a:solidFill>
                  <a:schemeClr val="bg1">
                    <a:lumMod val="85000"/>
                  </a:schemeClr>
                </a:solidFill>
                <a:latin typeface="Times New Roman" panose="02020603050405020304" charset="0"/>
                <a:cs typeface="Times New Roman" panose="02020603050405020304" charset="0"/>
                <a:sym typeface="+mn-lt"/>
              </a:rPr>
              <a:t>.</a:t>
            </a:r>
            <a:r>
              <a:rPr sz="2400" dirty="0">
                <a:solidFill>
                  <a:schemeClr val="bg1">
                    <a:lumMod val="85000"/>
                  </a:schemeClr>
                </a:solidFill>
                <a:latin typeface="Times New Roman" panose="02020603050405020304" charset="0"/>
                <a:cs typeface="Times New Roman" panose="02020603050405020304" charset="0"/>
                <a:sym typeface="+mn-lt"/>
              </a:rPr>
              <a:t> And we equal the activation function to </a:t>
            </a:r>
            <a:r>
              <a:rPr sz="2400" b="1" dirty="0">
                <a:solidFill>
                  <a:schemeClr val="tx1"/>
                </a:solidFill>
                <a:latin typeface="Times New Roman" panose="02020603050405020304" charset="0"/>
                <a:cs typeface="Times New Roman" panose="02020603050405020304" charset="0"/>
                <a:sym typeface="+mn-lt"/>
              </a:rPr>
              <a:t>softmax</a:t>
            </a:r>
            <a:r>
              <a:rPr lang="en-US" sz="2400" b="1" dirty="0">
                <a:solidFill>
                  <a:schemeClr val="tx1"/>
                </a:solidFill>
                <a:latin typeface="Times New Roman" panose="02020603050405020304" charset="0"/>
                <a:cs typeface="Times New Roman" panose="02020603050405020304" charset="0"/>
                <a:sym typeface="+mn-lt"/>
              </a:rPr>
              <a:t>.</a:t>
            </a:r>
            <a:endParaRPr lang="en-US" sz="2400" b="1" dirty="0">
              <a:solidFill>
                <a:schemeClr val="tx1"/>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2455863" y="594225"/>
            <a:ext cx="746315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3.3 Running configuration</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28570" y="2701925"/>
            <a:ext cx="6617970" cy="2054860"/>
          </a:xfrm>
          <a:prstGeom prst="rect">
            <a:avLst/>
          </a:prstGeom>
        </p:spPr>
        <p:txBody>
          <a:bodyPr wrap="square">
            <a:spAutoFit/>
          </a:bodyPr>
          <a:lstStyle/>
          <a:p>
            <a:pPr algn="just">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F</a:t>
            </a:r>
            <a:r>
              <a:rPr sz="2400" dirty="0">
                <a:solidFill>
                  <a:schemeClr val="bg1">
                    <a:lumMod val="85000"/>
                  </a:schemeClr>
                </a:solidFill>
                <a:latin typeface="Times New Roman" panose="02020603050405020304" charset="0"/>
                <a:cs typeface="Times New Roman" panose="02020603050405020304" charset="0"/>
                <a:sym typeface="+mn-lt"/>
              </a:rPr>
              <a:t>or IDE, we choose </a:t>
            </a:r>
            <a:r>
              <a:rPr sz="2400" b="1" dirty="0">
                <a:solidFill>
                  <a:schemeClr val="tx1"/>
                </a:solidFill>
                <a:latin typeface="Times New Roman" panose="02020603050405020304" charset="0"/>
                <a:cs typeface="Times New Roman" panose="02020603050405020304" charset="0"/>
                <a:sym typeface="+mn-lt"/>
              </a:rPr>
              <a:t>Pycharm 2021.1</a:t>
            </a:r>
            <a:r>
              <a:rPr sz="2400" dirty="0">
                <a:solidFill>
                  <a:schemeClr val="bg1">
                    <a:lumMod val="85000"/>
                  </a:schemeClr>
                </a:solidFill>
                <a:latin typeface="Times New Roman" panose="02020603050405020304" charset="0"/>
                <a:cs typeface="Times New Roman" panose="02020603050405020304" charset="0"/>
                <a:sym typeface="+mn-lt"/>
              </a:rPr>
              <a:t> to edit it. And we also download some packages such as </a:t>
            </a:r>
            <a:r>
              <a:rPr sz="2400" b="1" dirty="0">
                <a:solidFill>
                  <a:schemeClr val="tx1"/>
                </a:solidFill>
                <a:latin typeface="Times New Roman" panose="02020603050405020304" charset="0"/>
                <a:cs typeface="Times New Roman" panose="02020603050405020304" charset="0"/>
                <a:sym typeface="+mn-lt"/>
              </a:rPr>
              <a:t>nltk</a:t>
            </a:r>
            <a:r>
              <a:rPr sz="2400" dirty="0">
                <a:solidFill>
                  <a:schemeClr val="bg1">
                    <a:lumMod val="85000"/>
                  </a:schemeClr>
                </a:solidFill>
                <a:latin typeface="Times New Roman" panose="02020603050405020304" charset="0"/>
                <a:cs typeface="Times New Roman" panose="02020603050405020304" charset="0"/>
                <a:sym typeface="+mn-lt"/>
              </a:rPr>
              <a:t>, </a:t>
            </a:r>
            <a:r>
              <a:rPr sz="2400" b="1" dirty="0">
                <a:solidFill>
                  <a:schemeClr val="tx1"/>
                </a:solidFill>
                <a:latin typeface="Times New Roman" panose="02020603050405020304" charset="0"/>
                <a:cs typeface="Times New Roman" panose="02020603050405020304" charset="0"/>
                <a:sym typeface="+mn-lt"/>
              </a:rPr>
              <a:t>numpy</a:t>
            </a:r>
            <a:r>
              <a:rPr sz="2400" dirty="0">
                <a:solidFill>
                  <a:schemeClr val="bg1">
                    <a:lumMod val="85000"/>
                  </a:schemeClr>
                </a:solidFill>
                <a:latin typeface="Times New Roman" panose="02020603050405020304" charset="0"/>
                <a:cs typeface="Times New Roman" panose="02020603050405020304" charset="0"/>
                <a:sym typeface="+mn-lt"/>
              </a:rPr>
              <a:t>, </a:t>
            </a:r>
            <a:r>
              <a:rPr sz="2400" b="1" dirty="0">
                <a:solidFill>
                  <a:schemeClr val="tx1"/>
                </a:solidFill>
                <a:latin typeface="Times New Roman" panose="02020603050405020304" charset="0"/>
                <a:cs typeface="Times New Roman" panose="02020603050405020304" charset="0"/>
                <a:sym typeface="+mn-lt"/>
              </a:rPr>
              <a:t>TensorFlow</a:t>
            </a:r>
            <a:r>
              <a:rPr sz="2400" dirty="0">
                <a:solidFill>
                  <a:schemeClr val="bg1">
                    <a:lumMod val="85000"/>
                  </a:schemeClr>
                </a:solidFill>
                <a:latin typeface="Times New Roman" panose="02020603050405020304" charset="0"/>
                <a:cs typeface="Times New Roman" panose="02020603050405020304" charset="0"/>
                <a:sym typeface="+mn-lt"/>
              </a:rPr>
              <a:t>, and some modules from </a:t>
            </a:r>
            <a:r>
              <a:rPr sz="2400" b="1" dirty="0">
                <a:solidFill>
                  <a:schemeClr val="tx1"/>
                </a:solidFill>
                <a:latin typeface="Times New Roman" panose="02020603050405020304" charset="0"/>
                <a:cs typeface="Times New Roman" panose="02020603050405020304" charset="0"/>
                <a:sym typeface="+mn-lt"/>
              </a:rPr>
              <a:t>TensorFlow </a:t>
            </a:r>
            <a:r>
              <a:rPr sz="2400" dirty="0">
                <a:solidFill>
                  <a:schemeClr val="bg1">
                    <a:lumMod val="85000"/>
                  </a:schemeClr>
                </a:solidFill>
                <a:latin typeface="Times New Roman" panose="02020603050405020304" charset="0"/>
                <a:cs typeface="Times New Roman" panose="02020603050405020304" charset="0"/>
                <a:sym typeface="+mn-lt"/>
              </a:rPr>
              <a:t>and </a:t>
            </a:r>
            <a:r>
              <a:rPr sz="2400" b="1" dirty="0">
                <a:solidFill>
                  <a:schemeClr val="tx1"/>
                </a:solidFill>
                <a:latin typeface="Times New Roman" panose="02020603050405020304" charset="0"/>
                <a:cs typeface="Times New Roman" panose="02020603050405020304" charset="0"/>
                <a:sym typeface="+mn-lt"/>
              </a:rPr>
              <a:t>python standard library</a:t>
            </a:r>
            <a:r>
              <a:rPr sz="2400" dirty="0">
                <a:solidFill>
                  <a:schemeClr val="bg1">
                    <a:lumMod val="85000"/>
                  </a:schemeClr>
                </a:solidFill>
                <a:latin typeface="Times New Roman" panose="02020603050405020304" charset="0"/>
                <a:cs typeface="Times New Roman" panose="02020603050405020304" charset="0"/>
                <a:sym typeface="+mn-lt"/>
              </a:rPr>
              <a:t>.</a:t>
            </a:r>
            <a:endParaRPr sz="2400" dirty="0">
              <a:solidFill>
                <a:schemeClr val="bg1">
                  <a:lumMod val="85000"/>
                </a:schemeClr>
              </a:solidFill>
              <a:latin typeface="Times New Roman" panose="02020603050405020304" charset="0"/>
              <a:cs typeface="Times New Roman" panose="02020603050405020304" charset="0"/>
              <a:sym typeface="+mn-lt"/>
            </a:endParaRPr>
          </a:p>
        </p:txBody>
      </p:sp>
      <p:pic>
        <p:nvPicPr>
          <p:cNvPr id="4" name="图片 3"/>
          <p:cNvPicPr>
            <a:picLocks noChangeAspect="1"/>
          </p:cNvPicPr>
          <p:nvPr/>
        </p:nvPicPr>
        <p:blipFill>
          <a:blip r:embed="rId2"/>
          <a:stretch>
            <a:fillRect/>
          </a:stretch>
        </p:blipFill>
        <p:spPr>
          <a:xfrm>
            <a:off x="5784850" y="1619250"/>
            <a:ext cx="992505" cy="109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0320" y="2366010"/>
            <a:ext cx="5953760" cy="3702050"/>
          </a:xfrm>
          <a:prstGeom prst="rect">
            <a:avLst/>
          </a:prstGeom>
        </p:spPr>
      </p:pic>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3658551" y="594225"/>
            <a:ext cx="5057775" cy="521970"/>
          </a:xfrm>
          <a:prstGeom prst="rect">
            <a:avLst/>
          </a:prstGeom>
          <a:noFill/>
        </p:spPr>
        <p:txBody>
          <a:bodyPr wrap="none" rtlCol="0">
            <a:spAutoFit/>
            <a:scene3d>
              <a:camera prst="orthographicFront"/>
              <a:lightRig rig="threePt" dir="t"/>
            </a:scene3d>
            <a:sp3d contourW="12700"/>
          </a:bodyPr>
          <a:lstStyle/>
          <a:p>
            <a:pPr algn="ctr"/>
            <a:r>
              <a:rPr lang="en-US" altLang="zh-CN" sz="2800" i="1" spc="600" dirty="0">
                <a:solidFill>
                  <a:schemeClr val="bg1"/>
                </a:solidFill>
                <a:latin typeface="Times New Roman" panose="02020603050405020304" charset="0"/>
                <a:cs typeface="Times New Roman" panose="02020603050405020304" charset="0"/>
                <a:sym typeface="+mn-lt"/>
              </a:rPr>
              <a:t>3.4 Experiment results</a:t>
            </a:r>
            <a:endParaRPr lang="en-US" altLang="zh-CN" sz="28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矩形 3"/>
          <p:cNvSpPr>
            <a:spLocks noChangeArrowheads="1"/>
          </p:cNvSpPr>
          <p:nvPr/>
        </p:nvSpPr>
        <p:spPr bwMode="auto">
          <a:xfrm>
            <a:off x="5602912" y="2371745"/>
            <a:ext cx="1302985" cy="499110"/>
          </a:xfrm>
          <a:prstGeom prst="rect">
            <a:avLst/>
          </a:prstGeom>
          <a:solidFill>
            <a:schemeClr val="bg1"/>
          </a:solidFill>
          <a:ln>
            <a:noFill/>
          </a:ln>
        </p:spPr>
        <p:txBody>
          <a:bodyPr wrap="square" lIns="68582" tIns="34292" rIns="68582" bIns="34292">
            <a:spAutoFit/>
          </a:bodyPr>
          <a:lstStyle/>
          <a:p>
            <a:pPr algn="ctr">
              <a:defRPr/>
            </a:pPr>
            <a:r>
              <a:rPr lang="en-US" altLang="zh-CN" sz="2800" dirty="0">
                <a:solidFill>
                  <a:srgbClr val="2F5D8B"/>
                </a:solidFill>
                <a:latin typeface="Times New Roman" panose="02020603050405020304" charset="0"/>
                <a:cs typeface="Times New Roman" panose="02020603050405020304" charset="0"/>
                <a:sym typeface="+mn-lt"/>
              </a:rPr>
              <a:t>Figure1</a:t>
            </a:r>
            <a:endParaRPr lang="en-US" altLang="zh-CN" sz="2800" dirty="0">
              <a:solidFill>
                <a:srgbClr val="2F5D8B"/>
              </a:solidFill>
              <a:latin typeface="Times New Roman" panose="02020603050405020304" charset="0"/>
              <a:cs typeface="Times New Roman" panose="02020603050405020304" charset="0"/>
              <a:sym typeface="+mn-lt"/>
            </a:endParaRPr>
          </a:p>
        </p:txBody>
      </p:sp>
      <p:sp>
        <p:nvSpPr>
          <p:cNvPr id="16" name="矩形 9"/>
          <p:cNvSpPr/>
          <p:nvPr/>
        </p:nvSpPr>
        <p:spPr>
          <a:xfrm>
            <a:off x="6254404" y="2846821"/>
            <a:ext cx="4671268" cy="2054860"/>
          </a:xfrm>
          <a:prstGeom prst="rect">
            <a:avLst/>
          </a:prstGeom>
        </p:spPr>
        <p:txBody>
          <a:bodyPr wrap="square">
            <a:spAutoFit/>
          </a:bodyPr>
          <a:lstStyle/>
          <a:p>
            <a:pPr>
              <a:lnSpc>
                <a:spcPct val="114000"/>
              </a:lnSpc>
            </a:pPr>
            <a:r>
              <a:rPr lang="en-US" sz="4000" b="1" dirty="0">
                <a:solidFill>
                  <a:schemeClr val="bg1">
                    <a:lumMod val="85000"/>
                  </a:schemeClr>
                </a:solidFill>
                <a:latin typeface="Times New Roman" panose="02020603050405020304" charset="0"/>
                <a:cs typeface="Times New Roman" panose="02020603050405020304" charset="0"/>
                <a:sym typeface="+mn-lt"/>
              </a:rPr>
              <a:t>W</a:t>
            </a:r>
            <a:r>
              <a:rPr sz="2400" b="1" dirty="0">
                <a:solidFill>
                  <a:schemeClr val="bg1">
                    <a:lumMod val="85000"/>
                  </a:schemeClr>
                </a:solidFill>
                <a:latin typeface="Times New Roman" panose="02020603050405020304" charset="0"/>
                <a:cs typeface="Times New Roman" panose="02020603050405020304" charset="0"/>
                <a:sym typeface="+mn-lt"/>
              </a:rPr>
              <a:t>e execute the training file and start to train.And it shows Tensorflow as been opened successfully.</a:t>
            </a:r>
            <a:endParaRPr sz="2400" b="1"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bldLvl="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35" y="2366010"/>
            <a:ext cx="5972810" cy="3702685"/>
          </a:xfrm>
          <a:prstGeom prst="rect">
            <a:avLst/>
          </a:prstGeom>
        </p:spPr>
      </p:pic>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3658551" y="594225"/>
            <a:ext cx="5057775" cy="521970"/>
          </a:xfrm>
          <a:prstGeom prst="rect">
            <a:avLst/>
          </a:prstGeom>
          <a:noFill/>
        </p:spPr>
        <p:txBody>
          <a:bodyPr wrap="none" rtlCol="0">
            <a:spAutoFit/>
            <a:scene3d>
              <a:camera prst="orthographicFront"/>
              <a:lightRig rig="threePt" dir="t"/>
            </a:scene3d>
            <a:sp3d contourW="12700"/>
          </a:bodyPr>
          <a:lstStyle/>
          <a:p>
            <a:pPr algn="ctr"/>
            <a:r>
              <a:rPr lang="en-US" altLang="zh-CN" sz="2800" i="1" spc="600" dirty="0">
                <a:solidFill>
                  <a:schemeClr val="bg1"/>
                </a:solidFill>
                <a:latin typeface="Times New Roman" panose="02020603050405020304" charset="0"/>
                <a:cs typeface="Times New Roman" panose="02020603050405020304" charset="0"/>
                <a:sym typeface="+mn-lt"/>
              </a:rPr>
              <a:t>3.4 Experiment results</a:t>
            </a:r>
            <a:endParaRPr lang="en-US" altLang="zh-CN" sz="28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矩形 3"/>
          <p:cNvSpPr>
            <a:spLocks noChangeArrowheads="1"/>
          </p:cNvSpPr>
          <p:nvPr/>
        </p:nvSpPr>
        <p:spPr bwMode="auto">
          <a:xfrm>
            <a:off x="5602912" y="2371745"/>
            <a:ext cx="1302985" cy="499110"/>
          </a:xfrm>
          <a:prstGeom prst="rect">
            <a:avLst/>
          </a:prstGeom>
          <a:solidFill>
            <a:schemeClr val="bg1"/>
          </a:solidFill>
          <a:ln>
            <a:noFill/>
          </a:ln>
        </p:spPr>
        <p:txBody>
          <a:bodyPr wrap="square" lIns="68582" tIns="34292" rIns="68582" bIns="34292">
            <a:spAutoFit/>
          </a:bodyPr>
          <a:lstStyle/>
          <a:p>
            <a:pPr algn="ctr">
              <a:defRPr/>
            </a:pPr>
            <a:r>
              <a:rPr lang="en-US" altLang="zh-CN" sz="2800" dirty="0">
                <a:solidFill>
                  <a:srgbClr val="2F5D8B"/>
                </a:solidFill>
                <a:latin typeface="Times New Roman" panose="02020603050405020304" charset="0"/>
                <a:cs typeface="Times New Roman" panose="02020603050405020304" charset="0"/>
                <a:sym typeface="+mn-lt"/>
              </a:rPr>
              <a:t>Figure2</a:t>
            </a:r>
            <a:endParaRPr lang="en-US" altLang="zh-CN" sz="2800" dirty="0">
              <a:solidFill>
                <a:srgbClr val="2F5D8B"/>
              </a:solidFill>
              <a:latin typeface="Times New Roman" panose="02020603050405020304" charset="0"/>
              <a:cs typeface="Times New Roman" panose="02020603050405020304" charset="0"/>
              <a:sym typeface="+mn-lt"/>
            </a:endParaRPr>
          </a:p>
        </p:txBody>
      </p:sp>
      <p:sp>
        <p:nvSpPr>
          <p:cNvPr id="16" name="矩形 9"/>
          <p:cNvSpPr/>
          <p:nvPr/>
        </p:nvSpPr>
        <p:spPr>
          <a:xfrm>
            <a:off x="6254404" y="2846821"/>
            <a:ext cx="4671268" cy="1633855"/>
          </a:xfrm>
          <a:prstGeom prst="rect">
            <a:avLst/>
          </a:prstGeom>
        </p:spPr>
        <p:txBody>
          <a:bodyPr wrap="square">
            <a:spAutoFit/>
          </a:bodyPr>
          <a:lstStyle/>
          <a:p>
            <a:pPr>
              <a:lnSpc>
                <a:spcPct val="114000"/>
              </a:lnSpc>
            </a:pPr>
            <a:r>
              <a:rPr lang="en-US" sz="4000" b="1" dirty="0">
                <a:solidFill>
                  <a:schemeClr val="bg1">
                    <a:lumMod val="85000"/>
                  </a:schemeClr>
                </a:solidFill>
                <a:latin typeface="Times New Roman" panose="02020603050405020304" charset="0"/>
                <a:cs typeface="Times New Roman" panose="02020603050405020304" charset="0"/>
                <a:sym typeface="+mn-lt"/>
              </a:rPr>
              <a:t>W</a:t>
            </a:r>
            <a:r>
              <a:rPr sz="2400" b="1" dirty="0">
                <a:solidFill>
                  <a:schemeClr val="bg1">
                    <a:lumMod val="85000"/>
                  </a:schemeClr>
                </a:solidFill>
                <a:latin typeface="Times New Roman" panose="02020603050405020304" charset="0"/>
                <a:cs typeface="Times New Roman" panose="02020603050405020304" charset="0"/>
                <a:sym typeface="+mn-lt"/>
              </a:rPr>
              <a:t>e can see the data is training and shows the accuracy and loss of each epoch’s training.</a:t>
            </a:r>
            <a:endParaRPr sz="2400" b="1"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bldLvl="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366010"/>
            <a:ext cx="5974715" cy="3938270"/>
          </a:xfrm>
          <a:prstGeom prst="rect">
            <a:avLst/>
          </a:prstGeom>
        </p:spPr>
      </p:pic>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3658551" y="594225"/>
            <a:ext cx="5057775" cy="521970"/>
          </a:xfrm>
          <a:prstGeom prst="rect">
            <a:avLst/>
          </a:prstGeom>
          <a:noFill/>
        </p:spPr>
        <p:txBody>
          <a:bodyPr wrap="none" rtlCol="0">
            <a:spAutoFit/>
            <a:scene3d>
              <a:camera prst="orthographicFront"/>
              <a:lightRig rig="threePt" dir="t"/>
            </a:scene3d>
            <a:sp3d contourW="12700"/>
          </a:bodyPr>
          <a:lstStyle/>
          <a:p>
            <a:pPr algn="ctr"/>
            <a:r>
              <a:rPr lang="en-US" altLang="zh-CN" sz="2800" i="1" spc="600" dirty="0">
                <a:solidFill>
                  <a:schemeClr val="bg1"/>
                </a:solidFill>
                <a:latin typeface="Times New Roman" panose="02020603050405020304" charset="0"/>
                <a:cs typeface="Times New Roman" panose="02020603050405020304" charset="0"/>
                <a:sym typeface="+mn-lt"/>
              </a:rPr>
              <a:t>3.4 Experiment results</a:t>
            </a:r>
            <a:endParaRPr lang="en-US" altLang="zh-CN" sz="28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矩形 3"/>
          <p:cNvSpPr>
            <a:spLocks noChangeArrowheads="1"/>
          </p:cNvSpPr>
          <p:nvPr/>
        </p:nvSpPr>
        <p:spPr bwMode="auto">
          <a:xfrm>
            <a:off x="5602912" y="2371745"/>
            <a:ext cx="1302985" cy="499110"/>
          </a:xfrm>
          <a:prstGeom prst="rect">
            <a:avLst/>
          </a:prstGeom>
          <a:solidFill>
            <a:schemeClr val="bg1"/>
          </a:solidFill>
          <a:ln>
            <a:noFill/>
          </a:ln>
        </p:spPr>
        <p:txBody>
          <a:bodyPr wrap="square" lIns="68582" tIns="34292" rIns="68582" bIns="34292">
            <a:spAutoFit/>
          </a:bodyPr>
          <a:lstStyle/>
          <a:p>
            <a:pPr algn="ctr">
              <a:defRPr/>
            </a:pPr>
            <a:r>
              <a:rPr lang="en-US" altLang="zh-CN" sz="2800" dirty="0">
                <a:solidFill>
                  <a:srgbClr val="2F5D8B"/>
                </a:solidFill>
                <a:latin typeface="Times New Roman" panose="02020603050405020304" charset="0"/>
                <a:cs typeface="Times New Roman" panose="02020603050405020304" charset="0"/>
                <a:sym typeface="+mn-lt"/>
              </a:rPr>
              <a:t>Figure3</a:t>
            </a:r>
            <a:endParaRPr lang="en-US" altLang="zh-CN" sz="2800" dirty="0">
              <a:solidFill>
                <a:srgbClr val="2F5D8B"/>
              </a:solidFill>
              <a:latin typeface="Times New Roman" panose="02020603050405020304" charset="0"/>
              <a:cs typeface="Times New Roman" panose="02020603050405020304" charset="0"/>
              <a:sym typeface="+mn-lt"/>
            </a:endParaRPr>
          </a:p>
        </p:txBody>
      </p:sp>
      <p:sp>
        <p:nvSpPr>
          <p:cNvPr id="16" name="矩形 9"/>
          <p:cNvSpPr/>
          <p:nvPr/>
        </p:nvSpPr>
        <p:spPr>
          <a:xfrm>
            <a:off x="6254404" y="2846821"/>
            <a:ext cx="4671268" cy="2475230"/>
          </a:xfrm>
          <a:prstGeom prst="rect">
            <a:avLst/>
          </a:prstGeom>
        </p:spPr>
        <p:txBody>
          <a:bodyPr wrap="square">
            <a:spAutoFit/>
          </a:bodyPr>
          <a:lstStyle/>
          <a:p>
            <a:pPr>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A</a:t>
            </a:r>
            <a:r>
              <a:rPr sz="2400" b="1" dirty="0">
                <a:solidFill>
                  <a:schemeClr val="bg1">
                    <a:lumMod val="85000"/>
                  </a:schemeClr>
                </a:solidFill>
                <a:latin typeface="Times New Roman" panose="02020603050405020304" charset="0"/>
                <a:cs typeface="Times New Roman" panose="02020603050405020304" charset="0"/>
                <a:sym typeface="+mn-lt"/>
              </a:rPr>
              <a:t>fter 200 epochs training ,when we see the hint word “Done!”, then we know the training work is done and our training model is built.</a:t>
            </a:r>
            <a:endParaRPr sz="2400" b="1"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bldLvl="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35" y="2371725"/>
            <a:ext cx="5975350" cy="3695700"/>
          </a:xfrm>
          <a:prstGeom prst="rect">
            <a:avLst/>
          </a:prstGeom>
        </p:spPr>
      </p:pic>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3658551" y="594225"/>
            <a:ext cx="5057775" cy="521970"/>
          </a:xfrm>
          <a:prstGeom prst="rect">
            <a:avLst/>
          </a:prstGeom>
          <a:noFill/>
        </p:spPr>
        <p:txBody>
          <a:bodyPr wrap="none" rtlCol="0">
            <a:spAutoFit/>
            <a:scene3d>
              <a:camera prst="orthographicFront"/>
              <a:lightRig rig="threePt" dir="t"/>
            </a:scene3d>
            <a:sp3d contourW="12700"/>
          </a:bodyPr>
          <a:lstStyle/>
          <a:p>
            <a:pPr algn="ctr"/>
            <a:r>
              <a:rPr lang="en-US" altLang="zh-CN" sz="2800" i="1" spc="600" dirty="0">
                <a:solidFill>
                  <a:schemeClr val="bg1"/>
                </a:solidFill>
                <a:latin typeface="Times New Roman" panose="02020603050405020304" charset="0"/>
                <a:cs typeface="Times New Roman" panose="02020603050405020304" charset="0"/>
                <a:sym typeface="+mn-lt"/>
              </a:rPr>
              <a:t>3.4 Experiment results</a:t>
            </a:r>
            <a:endParaRPr lang="en-US" altLang="zh-CN" sz="28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矩形 3"/>
          <p:cNvSpPr>
            <a:spLocks noChangeArrowheads="1"/>
          </p:cNvSpPr>
          <p:nvPr/>
        </p:nvSpPr>
        <p:spPr bwMode="auto">
          <a:xfrm>
            <a:off x="5602912" y="2371745"/>
            <a:ext cx="1302985" cy="499110"/>
          </a:xfrm>
          <a:prstGeom prst="rect">
            <a:avLst/>
          </a:prstGeom>
          <a:solidFill>
            <a:schemeClr val="bg1"/>
          </a:solidFill>
          <a:ln>
            <a:noFill/>
          </a:ln>
        </p:spPr>
        <p:txBody>
          <a:bodyPr wrap="square" lIns="68582" tIns="34292" rIns="68582" bIns="34292">
            <a:spAutoFit/>
          </a:bodyPr>
          <a:lstStyle/>
          <a:p>
            <a:pPr algn="ctr">
              <a:defRPr/>
            </a:pPr>
            <a:r>
              <a:rPr lang="en-US" altLang="zh-CN" sz="2800" dirty="0">
                <a:solidFill>
                  <a:srgbClr val="2F5D8B"/>
                </a:solidFill>
                <a:latin typeface="Times New Roman" panose="02020603050405020304" charset="0"/>
                <a:cs typeface="Times New Roman" panose="02020603050405020304" charset="0"/>
                <a:sym typeface="+mn-lt"/>
              </a:rPr>
              <a:t>Figure4</a:t>
            </a:r>
            <a:endParaRPr lang="en-US" altLang="zh-CN" sz="2800" dirty="0">
              <a:solidFill>
                <a:srgbClr val="2F5D8B"/>
              </a:solidFill>
              <a:latin typeface="Times New Roman" panose="02020603050405020304" charset="0"/>
              <a:cs typeface="Times New Roman" panose="02020603050405020304" charset="0"/>
              <a:sym typeface="+mn-lt"/>
            </a:endParaRPr>
          </a:p>
        </p:txBody>
      </p:sp>
      <p:sp>
        <p:nvSpPr>
          <p:cNvPr id="16" name="矩形 9"/>
          <p:cNvSpPr/>
          <p:nvPr/>
        </p:nvSpPr>
        <p:spPr>
          <a:xfrm>
            <a:off x="6254404" y="2846821"/>
            <a:ext cx="4671268" cy="2054860"/>
          </a:xfrm>
          <a:prstGeom prst="rect">
            <a:avLst/>
          </a:prstGeom>
        </p:spPr>
        <p:txBody>
          <a:bodyPr wrap="square">
            <a:spAutoFit/>
          </a:bodyPr>
          <a:lstStyle/>
          <a:p>
            <a:pPr>
              <a:lnSpc>
                <a:spcPct val="114000"/>
              </a:lnSpc>
            </a:pPr>
            <a:r>
              <a:rPr lang="en-US" sz="4000" b="1" dirty="0">
                <a:solidFill>
                  <a:schemeClr val="bg1">
                    <a:lumMod val="85000"/>
                  </a:schemeClr>
                </a:solidFill>
                <a:latin typeface="Times New Roman" panose="02020603050405020304" charset="0"/>
                <a:cs typeface="Times New Roman" panose="02020603050405020304" charset="0"/>
                <a:sym typeface="+mn-lt"/>
              </a:rPr>
              <a:t>W</a:t>
            </a:r>
            <a:r>
              <a:rPr sz="2400" b="1" dirty="0">
                <a:solidFill>
                  <a:schemeClr val="bg1">
                    <a:lumMod val="85000"/>
                  </a:schemeClr>
                </a:solidFill>
                <a:latin typeface="Times New Roman" panose="02020603050405020304" charset="0"/>
                <a:cs typeface="Times New Roman" panose="02020603050405020304" charset="0"/>
                <a:sym typeface="+mn-lt"/>
              </a:rPr>
              <a:t>e can see the chatbot is executing, and when we see a green sign “&gt;?” it hints us we can start to chat with our chatbot.</a:t>
            </a:r>
            <a:endParaRPr sz="2400" b="1"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bldLvl="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371725"/>
            <a:ext cx="6030595" cy="3701415"/>
          </a:xfrm>
          <a:prstGeom prst="rect">
            <a:avLst/>
          </a:prstGeom>
        </p:spPr>
      </p:pic>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3658551" y="594225"/>
            <a:ext cx="5057775" cy="521970"/>
          </a:xfrm>
          <a:prstGeom prst="rect">
            <a:avLst/>
          </a:prstGeom>
          <a:noFill/>
        </p:spPr>
        <p:txBody>
          <a:bodyPr wrap="none" rtlCol="0">
            <a:spAutoFit/>
            <a:scene3d>
              <a:camera prst="orthographicFront"/>
              <a:lightRig rig="threePt" dir="t"/>
            </a:scene3d>
            <a:sp3d contourW="12700"/>
          </a:bodyPr>
          <a:lstStyle/>
          <a:p>
            <a:pPr algn="ctr"/>
            <a:r>
              <a:rPr lang="en-US" altLang="zh-CN" sz="2800" i="1" spc="600" dirty="0">
                <a:solidFill>
                  <a:schemeClr val="bg1"/>
                </a:solidFill>
                <a:latin typeface="Times New Roman" panose="02020603050405020304" charset="0"/>
                <a:cs typeface="Times New Roman" panose="02020603050405020304" charset="0"/>
                <a:sym typeface="+mn-lt"/>
              </a:rPr>
              <a:t>3.4 Experiment results</a:t>
            </a:r>
            <a:endParaRPr lang="en-US" altLang="zh-CN" sz="28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矩形 3"/>
          <p:cNvSpPr>
            <a:spLocks noChangeArrowheads="1"/>
          </p:cNvSpPr>
          <p:nvPr/>
        </p:nvSpPr>
        <p:spPr bwMode="auto">
          <a:xfrm>
            <a:off x="5602912" y="2371745"/>
            <a:ext cx="1302985" cy="499110"/>
          </a:xfrm>
          <a:prstGeom prst="rect">
            <a:avLst/>
          </a:prstGeom>
          <a:solidFill>
            <a:schemeClr val="bg1"/>
          </a:solidFill>
          <a:ln>
            <a:noFill/>
          </a:ln>
        </p:spPr>
        <p:txBody>
          <a:bodyPr wrap="square" lIns="68582" tIns="34292" rIns="68582" bIns="34292">
            <a:spAutoFit/>
          </a:bodyPr>
          <a:lstStyle/>
          <a:p>
            <a:pPr algn="ctr">
              <a:defRPr/>
            </a:pPr>
            <a:r>
              <a:rPr lang="en-US" altLang="zh-CN" sz="2800" dirty="0">
                <a:solidFill>
                  <a:srgbClr val="2F5D8B"/>
                </a:solidFill>
                <a:latin typeface="Times New Roman" panose="02020603050405020304" charset="0"/>
                <a:cs typeface="Times New Roman" panose="02020603050405020304" charset="0"/>
                <a:sym typeface="+mn-lt"/>
              </a:rPr>
              <a:t>Figure5</a:t>
            </a:r>
            <a:endParaRPr lang="en-US" altLang="zh-CN" sz="2800" dirty="0">
              <a:solidFill>
                <a:srgbClr val="2F5D8B"/>
              </a:solidFill>
              <a:latin typeface="Times New Roman" panose="02020603050405020304" charset="0"/>
              <a:cs typeface="Times New Roman" panose="02020603050405020304" charset="0"/>
              <a:sym typeface="+mn-lt"/>
            </a:endParaRPr>
          </a:p>
        </p:txBody>
      </p:sp>
      <p:sp>
        <p:nvSpPr>
          <p:cNvPr id="16" name="矩形 9"/>
          <p:cNvSpPr/>
          <p:nvPr/>
        </p:nvSpPr>
        <p:spPr>
          <a:xfrm>
            <a:off x="6254404" y="2846821"/>
            <a:ext cx="4671268" cy="2124710"/>
          </a:xfrm>
          <a:prstGeom prst="rect">
            <a:avLst/>
          </a:prstGeom>
        </p:spPr>
        <p:txBody>
          <a:bodyPr wrap="square">
            <a:spAutoFit/>
          </a:bodyPr>
          <a:lstStyle/>
          <a:p>
            <a:pPr>
              <a:lnSpc>
                <a:spcPct val="114000"/>
              </a:lnSpc>
            </a:pPr>
            <a:r>
              <a:rPr sz="4400" b="1" dirty="0">
                <a:solidFill>
                  <a:schemeClr val="bg1">
                    <a:lumMod val="85000"/>
                  </a:schemeClr>
                </a:solidFill>
                <a:latin typeface="Times New Roman" panose="02020603050405020304" charset="0"/>
                <a:cs typeface="Times New Roman" panose="02020603050405020304" charset="0"/>
                <a:sym typeface="+mn-lt"/>
              </a:rPr>
              <a:t>W</a:t>
            </a:r>
            <a:r>
              <a:rPr sz="2400" b="1" dirty="0">
                <a:solidFill>
                  <a:schemeClr val="bg1">
                    <a:lumMod val="85000"/>
                  </a:schemeClr>
                </a:solidFill>
                <a:latin typeface="Times New Roman" panose="02020603050405020304" charset="0"/>
                <a:cs typeface="Times New Roman" panose="02020603050405020304" charset="0"/>
                <a:sym typeface="+mn-lt"/>
              </a:rPr>
              <a:t>hen we ask the question in the intents.json, then it will make a respond.The responses are totally the same with the data we put in.</a:t>
            </a:r>
            <a:endParaRPr sz="2400" b="1"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bldLvl="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1032" b="11032"/>
          <a:stretch>
            <a:fillRect/>
          </a:stretch>
        </p:blipFill>
        <p:spPr>
          <a:xfrm>
            <a:off x="-303661" y="-1"/>
            <a:ext cx="12799322" cy="6858001"/>
          </a:xfrm>
          <a:prstGeom prst="rect">
            <a:avLst/>
          </a:prstGeom>
        </p:spPr>
      </p:pic>
      <p:sp>
        <p:nvSpPr>
          <p:cNvPr id="3" name="矩形 2"/>
          <p:cNvSpPr/>
          <p:nvPr/>
        </p:nvSpPr>
        <p:spPr>
          <a:xfrm>
            <a:off x="5219700" y="1206499"/>
            <a:ext cx="1752600" cy="2738484"/>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5330825" y="1301750"/>
            <a:ext cx="2230120" cy="1445260"/>
          </a:xfrm>
          <a:prstGeom prst="rect">
            <a:avLst/>
          </a:prstGeom>
          <a:noFill/>
        </p:spPr>
        <p:txBody>
          <a:bodyPr wrap="square" rtlCol="0">
            <a:spAutoFit/>
          </a:bodyPr>
          <a:lstStyle/>
          <a:p>
            <a:r>
              <a:rPr lang="en-US" altLang="zh-CN" sz="8800" dirty="0">
                <a:solidFill>
                  <a:schemeClr val="bg1"/>
                </a:solidFill>
                <a:latin typeface="Times New Roman" panose="02020603050405020304" charset="0"/>
                <a:cs typeface="Times New Roman" panose="02020603050405020304" charset="0"/>
                <a:sym typeface="+mn-lt"/>
              </a:rPr>
              <a:t>4.0</a:t>
            </a:r>
            <a:endParaRPr lang="en-US" altLang="zh-CN" sz="8800" dirty="0">
              <a:solidFill>
                <a:schemeClr val="bg1"/>
              </a:solidFill>
              <a:latin typeface="Times New Roman" panose="02020603050405020304" charset="0"/>
              <a:cs typeface="Times New Roman" panose="02020603050405020304" charset="0"/>
              <a:sym typeface="+mn-lt"/>
            </a:endParaRPr>
          </a:p>
        </p:txBody>
      </p:sp>
      <p:sp>
        <p:nvSpPr>
          <p:cNvPr id="5" name="文本框 4"/>
          <p:cNvSpPr txBox="1"/>
          <p:nvPr/>
        </p:nvSpPr>
        <p:spPr>
          <a:xfrm>
            <a:off x="3800293" y="4231525"/>
            <a:ext cx="5956663" cy="1014730"/>
          </a:xfrm>
          <a:prstGeom prst="rect">
            <a:avLst/>
          </a:prstGeom>
          <a:noFill/>
        </p:spPr>
        <p:txBody>
          <a:bodyPr wrap="square" rtlCol="0">
            <a:spAutoFit/>
          </a:bodyPr>
          <a:lstStyle/>
          <a:p>
            <a:r>
              <a:rPr lang="en-US" altLang="zh-CN" sz="6000" i="1" spc="600" dirty="0">
                <a:solidFill>
                  <a:schemeClr val="bg1"/>
                </a:solidFill>
                <a:latin typeface="Times New Roman" panose="02020603050405020304" charset="0"/>
                <a:cs typeface="Times New Roman" panose="02020603050405020304" charset="0"/>
                <a:sym typeface="+mn-lt"/>
              </a:rPr>
              <a:t>Conclusion</a:t>
            </a:r>
            <a:endParaRPr lang="en-US" altLang="zh-CN" sz="6000" i="1" spc="600" dirty="0">
              <a:solidFill>
                <a:schemeClr val="bg1"/>
              </a:solidFill>
              <a:latin typeface="Times New Roman" panose="02020603050405020304" charset="0"/>
              <a:cs typeface="Times New Roman" panose="02020603050405020304" charset="0"/>
              <a:sym typeface="+mn-lt"/>
            </a:endParaRPr>
          </a:p>
        </p:txBody>
      </p:sp>
      <p:sp>
        <p:nvSpPr>
          <p:cNvPr id="6" name="文本框 5"/>
          <p:cNvSpPr txBox="1"/>
          <p:nvPr/>
        </p:nvSpPr>
        <p:spPr>
          <a:xfrm>
            <a:off x="5330734" y="2959425"/>
            <a:ext cx="1641566" cy="583565"/>
          </a:xfrm>
          <a:prstGeom prst="rect">
            <a:avLst/>
          </a:prstGeom>
          <a:noFill/>
        </p:spPr>
        <p:txBody>
          <a:bodyPr wrap="square" rtlCol="0">
            <a:spAutoFit/>
          </a:bodyPr>
          <a:lstStyle/>
          <a:p>
            <a:r>
              <a:rPr lang="en-US" altLang="zh-CN" sz="3200" spc="600" dirty="0">
                <a:solidFill>
                  <a:schemeClr val="bg1"/>
                </a:solidFill>
                <a:latin typeface="Times New Roman" panose="02020603050405020304" charset="0"/>
                <a:cs typeface="Times New Roman" panose="02020603050405020304" charset="0"/>
                <a:sym typeface="+mn-lt"/>
              </a:rPr>
              <a:t>FOUR</a:t>
            </a:r>
            <a:endParaRPr lang="en-US" altLang="zh-CN" sz="3200" spc="600" dirty="0">
              <a:solidFill>
                <a:schemeClr val="bg1"/>
              </a:solidFill>
              <a:latin typeface="Times New Roman" panose="02020603050405020304" charset="0"/>
              <a:cs typeface="Times New Roman" panose="02020603050405020304" charset="0"/>
              <a:sym typeface="+mn-lt"/>
            </a:endParaRPr>
          </a:p>
        </p:txBody>
      </p:sp>
      <p:grpSp>
        <p:nvGrpSpPr>
          <p:cNvPr id="7" name="组合 6"/>
          <p:cNvGrpSpPr/>
          <p:nvPr/>
        </p:nvGrpSpPr>
        <p:grpSpPr>
          <a:xfrm>
            <a:off x="1759238" y="2548130"/>
            <a:ext cx="2716860" cy="1315543"/>
            <a:chOff x="940740" y="4237906"/>
            <a:chExt cx="2716860" cy="1315543"/>
          </a:xfrm>
        </p:grpSpPr>
        <p:sp>
          <p:nvSpPr>
            <p:cNvPr id="8" name="椭圆 7"/>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7875460" y="2629440"/>
            <a:ext cx="2716860" cy="1315543"/>
            <a:chOff x="940740" y="4237906"/>
            <a:chExt cx="2716860" cy="1315543"/>
          </a:xfrm>
        </p:grpSpPr>
        <p:sp>
          <p:nvSpPr>
            <p:cNvPr id="15" name="椭圆 14"/>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0" y="1722119"/>
            <a:ext cx="5525589" cy="359501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4024629" y="594225"/>
            <a:ext cx="432562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4.0 Conclusion</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177888" y="1925911"/>
            <a:ext cx="6747784" cy="2098040"/>
          </a:xfrm>
          <a:prstGeom prst="rect">
            <a:avLst/>
          </a:prstGeom>
          <a:noFill/>
        </p:spPr>
        <p:txBody>
          <a:bodyPr wrap="square" lIns="65824" tIns="32911" rIns="65824" bIns="32911" rtlCol="0">
            <a:spAutoFit/>
          </a:bodyPr>
          <a:lstStyle/>
          <a:p>
            <a:pPr>
              <a:lnSpc>
                <a:spcPct val="114000"/>
              </a:lnSpc>
            </a:pPr>
            <a:r>
              <a:rPr lang="en-US" dirty="0">
                <a:solidFill>
                  <a:schemeClr val="bg1">
                    <a:lumMod val="85000"/>
                  </a:schemeClr>
                </a:solidFill>
                <a:latin typeface="Times New Roman" panose="02020603050405020304" charset="0"/>
                <a:cs typeface="Times New Roman" panose="02020603050405020304" charset="0"/>
                <a:sym typeface="+mn-lt"/>
              </a:rPr>
              <a:t>1.</a:t>
            </a:r>
            <a:r>
              <a:rPr sz="4400" b="1" dirty="0">
                <a:solidFill>
                  <a:schemeClr val="bg1">
                    <a:lumMod val="85000"/>
                  </a:schemeClr>
                </a:solidFill>
                <a:latin typeface="Times New Roman" panose="02020603050405020304" charset="0"/>
                <a:cs typeface="Times New Roman" panose="02020603050405020304" charset="0"/>
                <a:sym typeface="+mn-lt"/>
              </a:rPr>
              <a:t>C</a:t>
            </a:r>
            <a:r>
              <a:rPr dirty="0">
                <a:solidFill>
                  <a:schemeClr val="bg1">
                    <a:lumMod val="85000"/>
                  </a:schemeClr>
                </a:solidFill>
                <a:latin typeface="Times New Roman" panose="02020603050405020304" charset="0"/>
                <a:cs typeface="Times New Roman" panose="02020603050405020304" charset="0"/>
                <a:sym typeface="+mn-lt"/>
              </a:rPr>
              <a:t>hatbot, one of the most promising areas of AI today, has been highly developed, but there are still many problems that are not solved well enough, such as the ability to link contexts and complete a real conversation as people do. This study, as a rather shallow attempt, clearly does not give a feasible direction for these remaining problems. </a:t>
            </a:r>
            <a:endParaRPr dirty="0">
              <a:solidFill>
                <a:schemeClr val="bg1">
                  <a:lumMod val="85000"/>
                </a:schemeClr>
              </a:solidFill>
              <a:latin typeface="Times New Roman" panose="02020603050405020304" charset="0"/>
              <a:cs typeface="Times New Roman" panose="02020603050405020304" charset="0"/>
              <a:sym typeface="+mn-lt"/>
            </a:endParaRPr>
          </a:p>
        </p:txBody>
      </p:sp>
      <p:sp>
        <p:nvSpPr>
          <p:cNvPr id="24" name="文本框 23"/>
          <p:cNvSpPr txBox="1"/>
          <p:nvPr/>
        </p:nvSpPr>
        <p:spPr>
          <a:xfrm>
            <a:off x="4177888" y="4053888"/>
            <a:ext cx="6747784" cy="2658745"/>
          </a:xfrm>
          <a:prstGeom prst="rect">
            <a:avLst/>
          </a:prstGeom>
          <a:noFill/>
        </p:spPr>
        <p:txBody>
          <a:bodyPr wrap="square" lIns="65824" tIns="32911" rIns="65824" bIns="32911" rtlCol="0">
            <a:spAutoFit/>
          </a:bodyPr>
          <a:lstStyle/>
          <a:p>
            <a:pPr>
              <a:lnSpc>
                <a:spcPct val="114000"/>
              </a:lnSpc>
            </a:pPr>
            <a:r>
              <a:rPr lang="en-US" dirty="0">
                <a:solidFill>
                  <a:schemeClr val="bg1">
                    <a:lumMod val="85000"/>
                  </a:schemeClr>
                </a:solidFill>
                <a:latin typeface="Times New Roman" panose="02020603050405020304" charset="0"/>
                <a:cs typeface="Times New Roman" panose="02020603050405020304" charset="0"/>
                <a:sym typeface="+mn-lt"/>
              </a:rPr>
              <a:t>2.</a:t>
            </a:r>
            <a:r>
              <a:rPr sz="4000" dirty="0">
                <a:solidFill>
                  <a:schemeClr val="bg1">
                    <a:lumMod val="85000"/>
                  </a:schemeClr>
                </a:solidFill>
                <a:latin typeface="Times New Roman" panose="02020603050405020304" charset="0"/>
                <a:cs typeface="Times New Roman" panose="02020603050405020304" charset="0"/>
                <a:sym typeface="+mn-lt"/>
              </a:rPr>
              <a:t>A</a:t>
            </a:r>
            <a:r>
              <a:rPr dirty="0">
                <a:solidFill>
                  <a:schemeClr val="bg1">
                    <a:lumMod val="85000"/>
                  </a:schemeClr>
                </a:solidFill>
                <a:latin typeface="Times New Roman" panose="02020603050405020304" charset="0"/>
                <a:cs typeface="Times New Roman" panose="02020603050405020304" charset="0"/>
                <a:sym typeface="+mn-lt"/>
              </a:rPr>
              <a:t>t the same time, Intelligent Companion has even more limitations: since the underlying code is derived from a rule-based system, the more complex the system is, the more rules there are, and thus it cannot be improved to a higher level. But overall, we have made our effort to design this Intelligent Companion under the COVID-19 situation, which is the first step that we have taken in our academic career to researching chatbot.</a:t>
            </a:r>
            <a:endParaRPr lang="zh-CN" altLang="en-US"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sp>
        <p:nvSpPr>
          <p:cNvPr id="10" name="文本框 9"/>
          <p:cNvSpPr txBox="1"/>
          <p:nvPr/>
        </p:nvSpPr>
        <p:spPr>
          <a:xfrm>
            <a:off x="1279525" y="1802765"/>
            <a:ext cx="3552190" cy="3415030"/>
          </a:xfrm>
          <a:prstGeom prst="rect">
            <a:avLst/>
          </a:prstGeom>
          <a:noFill/>
        </p:spPr>
        <p:txBody>
          <a:bodyPr wrap="square" rtlCol="0">
            <a:spAutoFit/>
          </a:bodyPr>
          <a:lstStyle/>
          <a:p>
            <a:r>
              <a:rPr lang="en-US" altLang="zh-CN" sz="6000" i="1" dirty="0">
                <a:solidFill>
                  <a:schemeClr val="bg1"/>
                </a:solidFill>
                <a:latin typeface="Times New Roman" panose="02020603050405020304" charset="0"/>
                <a:cs typeface="Times New Roman" panose="02020603050405020304" charset="0"/>
                <a:sym typeface="+mn-lt"/>
              </a:rPr>
              <a:t>   </a:t>
            </a:r>
            <a:r>
              <a:rPr lang="en-US" altLang="zh-CN" sz="7200" i="1" dirty="0">
                <a:solidFill>
                  <a:schemeClr val="bg1"/>
                </a:solidFill>
                <a:latin typeface="Times New Roman" panose="02020603050405020304" charset="0"/>
                <a:cs typeface="Times New Roman" panose="02020603050405020304" charset="0"/>
                <a:sym typeface="+mn-lt"/>
              </a:rPr>
              <a:t>Table </a:t>
            </a:r>
            <a:endParaRPr lang="en-US" altLang="zh-CN" sz="7200" i="1" dirty="0">
              <a:solidFill>
                <a:schemeClr val="bg1"/>
              </a:solidFill>
              <a:latin typeface="Times New Roman" panose="02020603050405020304" charset="0"/>
              <a:cs typeface="Times New Roman" panose="02020603050405020304" charset="0"/>
              <a:sym typeface="+mn-lt"/>
            </a:endParaRPr>
          </a:p>
          <a:p>
            <a:r>
              <a:rPr lang="en-US" altLang="zh-CN" sz="7200" i="1" dirty="0">
                <a:solidFill>
                  <a:schemeClr val="bg1"/>
                </a:solidFill>
                <a:latin typeface="Times New Roman" panose="02020603050405020304" charset="0"/>
                <a:cs typeface="Times New Roman" panose="02020603050405020304" charset="0"/>
                <a:sym typeface="+mn-lt"/>
              </a:rPr>
              <a:t>     of </a:t>
            </a:r>
            <a:endParaRPr lang="en-US" altLang="zh-CN" sz="7200" i="1" dirty="0">
              <a:solidFill>
                <a:schemeClr val="bg1"/>
              </a:solidFill>
              <a:latin typeface="Times New Roman" panose="02020603050405020304" charset="0"/>
              <a:cs typeface="Times New Roman" panose="02020603050405020304" charset="0"/>
              <a:sym typeface="+mn-lt"/>
            </a:endParaRPr>
          </a:p>
          <a:p>
            <a:r>
              <a:rPr lang="en-US" altLang="zh-CN" sz="7200" i="1" dirty="0">
                <a:solidFill>
                  <a:schemeClr val="bg1"/>
                </a:solidFill>
                <a:latin typeface="Times New Roman" panose="02020603050405020304" charset="0"/>
                <a:cs typeface="Times New Roman" panose="02020603050405020304" charset="0"/>
                <a:sym typeface="+mn-lt"/>
              </a:rPr>
              <a:t>Contents</a:t>
            </a:r>
            <a:endParaRPr lang="en-US" altLang="zh-CN" sz="7200" i="1" dirty="0">
              <a:solidFill>
                <a:schemeClr val="bg1"/>
              </a:solidFill>
              <a:latin typeface="Times New Roman" panose="02020603050405020304" charset="0"/>
              <a:cs typeface="Times New Roman" panose="02020603050405020304" charset="0"/>
              <a:sym typeface="+mn-lt"/>
            </a:endParaRPr>
          </a:p>
        </p:txBody>
      </p:sp>
      <p:grpSp>
        <p:nvGrpSpPr>
          <p:cNvPr id="18" name="组合 17"/>
          <p:cNvGrpSpPr/>
          <p:nvPr/>
        </p:nvGrpSpPr>
        <p:grpSpPr>
          <a:xfrm flipH="1">
            <a:off x="8829668" y="573549"/>
            <a:ext cx="2716860" cy="1315543"/>
            <a:chOff x="940740" y="4237906"/>
            <a:chExt cx="2716860" cy="1315543"/>
          </a:xfrm>
        </p:grpSpPr>
        <p:sp>
          <p:nvSpPr>
            <p:cNvPr id="19" name="椭圆 18"/>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703217" y="374794"/>
            <a:ext cx="2716860" cy="1315543"/>
            <a:chOff x="940740" y="4237906"/>
            <a:chExt cx="2716860" cy="1315543"/>
          </a:xfrm>
        </p:grpSpPr>
        <p:sp>
          <p:nvSpPr>
            <p:cNvPr id="26" name="椭圆 25"/>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4" name="图片 43"/>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28115"/>
            <a:ext cx="13898775" cy="862235"/>
          </a:xfrm>
          <a:prstGeom prst="rect">
            <a:avLst/>
          </a:prstGeom>
        </p:spPr>
      </p:pic>
      <p:sp>
        <p:nvSpPr>
          <p:cNvPr id="5" name="文本框 4"/>
          <p:cNvSpPr txBox="1"/>
          <p:nvPr/>
        </p:nvSpPr>
        <p:spPr>
          <a:xfrm>
            <a:off x="5303882" y="1478239"/>
            <a:ext cx="7303408" cy="4707890"/>
          </a:xfrm>
          <a:prstGeom prst="rect">
            <a:avLst/>
          </a:prstGeom>
          <a:noFill/>
        </p:spPr>
        <p:txBody>
          <a:bodyPr wrap="square" rtlCol="0">
            <a:spAutoFit/>
          </a:bodyPr>
          <a:lstStyle/>
          <a:p>
            <a:r>
              <a:rPr lang="en-US" altLang="zh-CN" sz="2000" b="1" dirty="0">
                <a:solidFill>
                  <a:schemeClr val="bg1"/>
                </a:solidFill>
                <a:latin typeface="Times New Roman" panose="02020603050405020304" charset="0"/>
                <a:cs typeface="Times New Roman" panose="02020603050405020304" charset="0"/>
              </a:rPr>
              <a:t>1.0 Introduction</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2.0 Scope of application in Malaysia BITs with NT clauses</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      2.1 Research Approach</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          2.1.1  Neural Network</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      2.2 Research Process</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          2.2.1 Dataset</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          2.2.2 Encoding</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          2.2.3 Training details</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3.0 Experiment</a:t>
            </a:r>
            <a:endParaRPr lang="en-US" altLang="zh-CN" sz="2000" b="1" dirty="0">
              <a:solidFill>
                <a:schemeClr val="bg1"/>
              </a:solidFill>
              <a:latin typeface="Times New Roman" panose="02020603050405020304" charset="0"/>
              <a:cs typeface="Times New Roman" panose="02020603050405020304" charset="0"/>
            </a:endParaRPr>
          </a:p>
          <a:p>
            <a:pPr lvl="1"/>
            <a:r>
              <a:rPr lang="en-US" altLang="zh-CN" sz="2000" b="1" dirty="0">
                <a:solidFill>
                  <a:schemeClr val="bg1"/>
                </a:solidFill>
                <a:latin typeface="Times New Roman" panose="02020603050405020304" charset="0"/>
                <a:cs typeface="Times New Roman" panose="02020603050405020304" charset="0"/>
              </a:rPr>
              <a:t>3.1 Dataset detail</a:t>
            </a:r>
            <a:endParaRPr lang="en-US" altLang="zh-CN" sz="2000" b="1" dirty="0">
              <a:solidFill>
                <a:schemeClr val="bg1"/>
              </a:solidFill>
              <a:latin typeface="Times New Roman" panose="02020603050405020304" charset="0"/>
              <a:cs typeface="Times New Roman" panose="02020603050405020304" charset="0"/>
            </a:endParaRPr>
          </a:p>
          <a:p>
            <a:pPr lvl="1"/>
            <a:r>
              <a:rPr lang="en-US" altLang="zh-CN" sz="2000" b="1" dirty="0">
                <a:solidFill>
                  <a:schemeClr val="bg1"/>
                </a:solidFill>
                <a:latin typeface="Times New Roman" panose="02020603050405020304" charset="0"/>
                <a:cs typeface="Times New Roman" panose="02020603050405020304" charset="0"/>
              </a:rPr>
              <a:t>3.2 Training detail</a:t>
            </a:r>
            <a:endParaRPr lang="en-US" altLang="zh-CN" sz="2000" b="1" dirty="0">
              <a:solidFill>
                <a:schemeClr val="bg1"/>
              </a:solidFill>
              <a:latin typeface="Times New Roman" panose="02020603050405020304" charset="0"/>
              <a:cs typeface="Times New Roman" panose="02020603050405020304" charset="0"/>
            </a:endParaRPr>
          </a:p>
          <a:p>
            <a:pPr lvl="1"/>
            <a:r>
              <a:rPr lang="en-US" altLang="zh-CN" sz="2000" b="1" dirty="0">
                <a:solidFill>
                  <a:schemeClr val="bg1"/>
                </a:solidFill>
                <a:latin typeface="Times New Roman" panose="02020603050405020304" charset="0"/>
                <a:cs typeface="Times New Roman" panose="02020603050405020304" charset="0"/>
              </a:rPr>
              <a:t>3.3 Running configuration</a:t>
            </a:r>
            <a:endParaRPr lang="en-US" altLang="zh-CN" sz="2000" b="1" dirty="0">
              <a:solidFill>
                <a:schemeClr val="bg1"/>
              </a:solidFill>
              <a:latin typeface="Times New Roman" panose="02020603050405020304" charset="0"/>
              <a:cs typeface="Times New Roman" panose="02020603050405020304" charset="0"/>
            </a:endParaRPr>
          </a:p>
          <a:p>
            <a:pPr lvl="1"/>
            <a:r>
              <a:rPr lang="en-US" altLang="zh-CN" sz="2000" b="1" dirty="0">
                <a:solidFill>
                  <a:schemeClr val="bg1"/>
                </a:solidFill>
                <a:latin typeface="Times New Roman" panose="02020603050405020304" charset="0"/>
                <a:cs typeface="Times New Roman" panose="02020603050405020304" charset="0"/>
              </a:rPr>
              <a:t>3.4 Experiment results</a:t>
            </a:r>
            <a:endParaRPr lang="en-US" altLang="zh-CN" sz="2000" b="1" dirty="0">
              <a:solidFill>
                <a:schemeClr val="bg1"/>
              </a:solidFill>
              <a:latin typeface="Times New Roman" panose="02020603050405020304" charset="0"/>
              <a:cs typeface="Times New Roman" panose="02020603050405020304" charset="0"/>
            </a:endParaRPr>
          </a:p>
          <a:p>
            <a:pPr marL="0" lvl="0" indent="0">
              <a:buNone/>
            </a:pPr>
            <a:r>
              <a:rPr lang="en-US" altLang="zh-CN" sz="2000" b="1" dirty="0">
                <a:solidFill>
                  <a:schemeClr val="bg1"/>
                </a:solidFill>
                <a:latin typeface="Times New Roman" panose="02020603050405020304" charset="0"/>
                <a:cs typeface="Times New Roman" panose="02020603050405020304" charset="0"/>
              </a:rPr>
              <a:t>4.0 </a:t>
            </a:r>
            <a:r>
              <a:rPr lang="en-US" altLang="zh-CN" sz="2000" b="1" dirty="0">
                <a:solidFill>
                  <a:schemeClr val="bg1"/>
                </a:solidFill>
                <a:latin typeface="Times New Roman" panose="02020603050405020304" charset="0"/>
                <a:cs typeface="Times New Roman" panose="02020603050405020304" charset="0"/>
                <a:sym typeface="+mn-ea"/>
              </a:rPr>
              <a:t>Conclusion</a:t>
            </a:r>
            <a:endParaRPr lang="en-US" altLang="zh-CN" sz="2000" b="1" dirty="0">
              <a:solidFill>
                <a:schemeClr val="bg1"/>
              </a:solidFill>
              <a:latin typeface="Times New Roman" panose="02020603050405020304" charset="0"/>
              <a:cs typeface="Times New Roman" panose="02020603050405020304" charset="0"/>
            </a:endParaRPr>
          </a:p>
          <a:p>
            <a:r>
              <a:rPr lang="en-US" altLang="zh-CN" sz="2000" b="1" dirty="0">
                <a:solidFill>
                  <a:schemeClr val="bg1"/>
                </a:solidFill>
                <a:latin typeface="Times New Roman" panose="02020603050405020304" charset="0"/>
                <a:cs typeface="Times New Roman" panose="02020603050405020304" charset="0"/>
              </a:rPr>
              <a:t>5.0 Reference</a:t>
            </a:r>
            <a:endParaRPr lang="en-US" altLang="zh-CN" sz="2000" b="1" dirty="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1032" b="11032"/>
          <a:stretch>
            <a:fillRect/>
          </a:stretch>
        </p:blipFill>
        <p:spPr>
          <a:xfrm>
            <a:off x="-303661" y="-1"/>
            <a:ext cx="12799322" cy="6858001"/>
          </a:xfrm>
          <a:prstGeom prst="rect">
            <a:avLst/>
          </a:prstGeom>
        </p:spPr>
      </p:pic>
      <p:sp>
        <p:nvSpPr>
          <p:cNvPr id="3" name="矩形 2"/>
          <p:cNvSpPr/>
          <p:nvPr/>
        </p:nvSpPr>
        <p:spPr>
          <a:xfrm>
            <a:off x="5219700" y="1206499"/>
            <a:ext cx="1752600" cy="2738484"/>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5330825" y="1301750"/>
            <a:ext cx="2230120" cy="1445260"/>
          </a:xfrm>
          <a:prstGeom prst="rect">
            <a:avLst/>
          </a:prstGeom>
          <a:noFill/>
        </p:spPr>
        <p:txBody>
          <a:bodyPr wrap="square" rtlCol="0">
            <a:spAutoFit/>
          </a:bodyPr>
          <a:lstStyle/>
          <a:p>
            <a:r>
              <a:rPr lang="en-US" altLang="zh-CN" sz="8800" dirty="0">
                <a:solidFill>
                  <a:schemeClr val="bg1"/>
                </a:solidFill>
                <a:latin typeface="Times New Roman" panose="02020603050405020304" charset="0"/>
                <a:cs typeface="Times New Roman" panose="02020603050405020304" charset="0"/>
                <a:sym typeface="+mn-lt"/>
              </a:rPr>
              <a:t>5.0</a:t>
            </a:r>
            <a:endParaRPr lang="en-US" altLang="zh-CN" sz="8800" dirty="0">
              <a:solidFill>
                <a:schemeClr val="bg1"/>
              </a:solidFill>
              <a:latin typeface="Times New Roman" panose="02020603050405020304" charset="0"/>
              <a:cs typeface="Times New Roman" panose="02020603050405020304" charset="0"/>
              <a:sym typeface="+mn-lt"/>
            </a:endParaRPr>
          </a:p>
        </p:txBody>
      </p:sp>
      <p:sp>
        <p:nvSpPr>
          <p:cNvPr id="5" name="文本框 4"/>
          <p:cNvSpPr txBox="1"/>
          <p:nvPr/>
        </p:nvSpPr>
        <p:spPr>
          <a:xfrm>
            <a:off x="4073978" y="4211205"/>
            <a:ext cx="5956663" cy="1014730"/>
          </a:xfrm>
          <a:prstGeom prst="rect">
            <a:avLst/>
          </a:prstGeom>
          <a:noFill/>
        </p:spPr>
        <p:txBody>
          <a:bodyPr wrap="square" rtlCol="0">
            <a:spAutoFit/>
          </a:bodyPr>
          <a:lstStyle/>
          <a:p>
            <a:r>
              <a:rPr lang="en-US" altLang="zh-CN" sz="6000" i="1" spc="600" dirty="0">
                <a:solidFill>
                  <a:schemeClr val="bg1"/>
                </a:solidFill>
                <a:latin typeface="Times New Roman" panose="02020603050405020304" charset="0"/>
                <a:cs typeface="Times New Roman" panose="02020603050405020304" charset="0"/>
                <a:sym typeface="+mn-lt"/>
              </a:rPr>
              <a:t>Reference</a:t>
            </a:r>
            <a:endParaRPr lang="en-US" altLang="zh-CN" sz="6000" i="1" spc="600" dirty="0">
              <a:solidFill>
                <a:schemeClr val="bg1"/>
              </a:solidFill>
              <a:latin typeface="Times New Roman" panose="02020603050405020304" charset="0"/>
              <a:cs typeface="Times New Roman" panose="02020603050405020304" charset="0"/>
              <a:sym typeface="+mn-lt"/>
            </a:endParaRPr>
          </a:p>
        </p:txBody>
      </p:sp>
      <p:sp>
        <p:nvSpPr>
          <p:cNvPr id="6" name="文本框 5"/>
          <p:cNvSpPr txBox="1"/>
          <p:nvPr/>
        </p:nvSpPr>
        <p:spPr>
          <a:xfrm>
            <a:off x="5415824" y="2998160"/>
            <a:ext cx="1641566" cy="583565"/>
          </a:xfrm>
          <a:prstGeom prst="rect">
            <a:avLst/>
          </a:prstGeom>
          <a:noFill/>
        </p:spPr>
        <p:txBody>
          <a:bodyPr wrap="square" rtlCol="0">
            <a:spAutoFit/>
          </a:bodyPr>
          <a:lstStyle/>
          <a:p>
            <a:r>
              <a:rPr lang="en-US" altLang="zh-CN" sz="3200" spc="600" dirty="0">
                <a:solidFill>
                  <a:schemeClr val="bg1"/>
                </a:solidFill>
                <a:latin typeface="Times New Roman" panose="02020603050405020304" charset="0"/>
                <a:cs typeface="Times New Roman" panose="02020603050405020304" charset="0"/>
                <a:sym typeface="+mn-lt"/>
              </a:rPr>
              <a:t>FIVE</a:t>
            </a:r>
            <a:endParaRPr lang="en-US" altLang="zh-CN" sz="3200" spc="600" dirty="0">
              <a:solidFill>
                <a:schemeClr val="bg1"/>
              </a:solidFill>
              <a:latin typeface="Times New Roman" panose="02020603050405020304" charset="0"/>
              <a:cs typeface="Times New Roman" panose="02020603050405020304" charset="0"/>
              <a:sym typeface="+mn-lt"/>
            </a:endParaRPr>
          </a:p>
        </p:txBody>
      </p:sp>
      <p:grpSp>
        <p:nvGrpSpPr>
          <p:cNvPr id="7" name="组合 6"/>
          <p:cNvGrpSpPr/>
          <p:nvPr/>
        </p:nvGrpSpPr>
        <p:grpSpPr>
          <a:xfrm>
            <a:off x="1759238" y="2548130"/>
            <a:ext cx="2716860" cy="1315543"/>
            <a:chOff x="940740" y="4237906"/>
            <a:chExt cx="2716860" cy="1315543"/>
          </a:xfrm>
        </p:grpSpPr>
        <p:sp>
          <p:nvSpPr>
            <p:cNvPr id="8" name="椭圆 7"/>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7875460" y="2629440"/>
            <a:ext cx="2716860" cy="1315543"/>
            <a:chOff x="940740" y="4237906"/>
            <a:chExt cx="2716860" cy="1315543"/>
          </a:xfrm>
        </p:grpSpPr>
        <p:sp>
          <p:nvSpPr>
            <p:cNvPr id="15" name="椭圆 14"/>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0" y="1722119"/>
            <a:ext cx="5525589" cy="359501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4" name="文本框 3"/>
          <p:cNvSpPr txBox="1"/>
          <p:nvPr/>
        </p:nvSpPr>
        <p:spPr>
          <a:xfrm>
            <a:off x="4190681" y="594225"/>
            <a:ext cx="399351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5.0 Reference</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6" name="直接连接符 5"/>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249008" y="1722076"/>
            <a:ext cx="6747784" cy="904875"/>
          </a:xfrm>
          <a:prstGeom prst="rect">
            <a:avLst/>
          </a:prstGeom>
          <a:noFill/>
        </p:spPr>
        <p:txBody>
          <a:bodyPr wrap="square" lIns="65824" tIns="32911" rIns="65824" bIns="32911" rtlCol="0">
            <a:spAutoFit/>
          </a:bodyPr>
          <a:lstStyle/>
          <a:p>
            <a:pPr>
              <a:lnSpc>
                <a:spcPct val="114000"/>
              </a:lnSpc>
            </a:pPr>
            <a:r>
              <a:rPr sz="1600" dirty="0">
                <a:solidFill>
                  <a:schemeClr val="bg1">
                    <a:lumMod val="85000"/>
                  </a:schemeClr>
                </a:solidFill>
                <a:latin typeface="Times New Roman" panose="02020603050405020304" charset="0"/>
                <a:cs typeface="Times New Roman" panose="02020603050405020304" charset="0"/>
                <a:sym typeface="+mn-lt"/>
              </a:rPr>
              <a:t>Joseph Weizenbaum. 1966. “ELIZA a computer program for the study of natural language communication between man and machine.” Communications of the ACM, 9(1):36–45.</a:t>
            </a:r>
            <a:endParaRPr sz="1600" dirty="0">
              <a:solidFill>
                <a:schemeClr val="bg1">
                  <a:lumMod val="85000"/>
                </a:schemeClr>
              </a:solidFill>
              <a:latin typeface="Times New Roman" panose="02020603050405020304" charset="0"/>
              <a:cs typeface="Times New Roman" panose="02020603050405020304" charset="0"/>
              <a:sym typeface="+mn-lt"/>
            </a:endParaRPr>
          </a:p>
        </p:txBody>
      </p:sp>
      <p:sp>
        <p:nvSpPr>
          <p:cNvPr id="24" name="文本框 23"/>
          <p:cNvSpPr txBox="1"/>
          <p:nvPr/>
        </p:nvSpPr>
        <p:spPr>
          <a:xfrm>
            <a:off x="4249643" y="2969308"/>
            <a:ext cx="6747784" cy="624840"/>
          </a:xfrm>
          <a:prstGeom prst="rect">
            <a:avLst/>
          </a:prstGeom>
          <a:noFill/>
        </p:spPr>
        <p:txBody>
          <a:bodyPr wrap="square" lIns="65824" tIns="32911" rIns="65824" bIns="32911" rtlCol="0">
            <a:spAutoFit/>
          </a:bodyPr>
          <a:lstStyle/>
          <a:p>
            <a:pPr>
              <a:lnSpc>
                <a:spcPct val="114000"/>
              </a:lnSpc>
            </a:pPr>
            <a:r>
              <a:rPr sz="1600" dirty="0">
                <a:solidFill>
                  <a:schemeClr val="bg1">
                    <a:lumMod val="85000"/>
                  </a:schemeClr>
                </a:solidFill>
                <a:latin typeface="Times New Roman" panose="02020603050405020304" charset="0"/>
                <a:cs typeface="Times New Roman" panose="02020603050405020304" charset="0"/>
                <a:sym typeface="+mn-lt"/>
              </a:rPr>
              <a:t>Christopher D Manning, Christopher D Manning, and Hinrich Schutze. 1999. ¨ Foundations of statistical natural language processing. MIT press.</a:t>
            </a:r>
            <a:endParaRPr sz="1600" dirty="0">
              <a:solidFill>
                <a:schemeClr val="bg1">
                  <a:lumMod val="85000"/>
                </a:schemeClr>
              </a:solidFill>
              <a:latin typeface="Times New Roman" panose="02020603050405020304" charset="0"/>
              <a:cs typeface="Times New Roman" panose="02020603050405020304" charset="0"/>
              <a:sym typeface="+mn-lt"/>
            </a:endParaRPr>
          </a:p>
        </p:txBody>
      </p:sp>
      <p:sp>
        <p:nvSpPr>
          <p:cNvPr id="3" name="文本框 2"/>
          <p:cNvSpPr txBox="1"/>
          <p:nvPr/>
        </p:nvSpPr>
        <p:spPr>
          <a:xfrm>
            <a:off x="4250278" y="4127548"/>
            <a:ext cx="6747784" cy="624840"/>
          </a:xfrm>
          <a:prstGeom prst="rect">
            <a:avLst/>
          </a:prstGeom>
          <a:noFill/>
        </p:spPr>
        <p:txBody>
          <a:bodyPr wrap="square" lIns="65824" tIns="32911" rIns="65824" bIns="32911" rtlCol="0">
            <a:spAutoFit/>
          </a:bodyPr>
          <a:lstStyle/>
          <a:p>
            <a:pPr>
              <a:lnSpc>
                <a:spcPct val="114000"/>
              </a:lnSpc>
            </a:pPr>
            <a:r>
              <a:rPr sz="1600" dirty="0">
                <a:solidFill>
                  <a:schemeClr val="bg1">
                    <a:lumMod val="85000"/>
                  </a:schemeClr>
                </a:solidFill>
                <a:latin typeface="Times New Roman" panose="02020603050405020304" charset="0"/>
                <a:cs typeface="Times New Roman" panose="02020603050405020304" charset="0"/>
                <a:sym typeface="+mn-lt"/>
              </a:rPr>
              <a:t>Maali Mnasri Opla / Clermont-Ferrand, 2019, “France Recent advances in conversational NLP : Towards the standardization of Chatbot building</a:t>
            </a:r>
            <a:r>
              <a:rPr lang="en-US" sz="1600" dirty="0">
                <a:solidFill>
                  <a:schemeClr val="bg1">
                    <a:lumMod val="85000"/>
                  </a:schemeClr>
                </a:solidFill>
                <a:latin typeface="Times New Roman" panose="02020603050405020304" charset="0"/>
                <a:cs typeface="Times New Roman" panose="02020603050405020304" charset="0"/>
                <a:sym typeface="+mn-lt"/>
              </a:rPr>
              <a:t>”.</a:t>
            </a:r>
            <a:endParaRPr lang="en-US" sz="1600" dirty="0">
              <a:solidFill>
                <a:schemeClr val="bg1">
                  <a:lumMod val="85000"/>
                </a:schemeClr>
              </a:solidFill>
              <a:latin typeface="Times New Roman" panose="02020603050405020304" charset="0"/>
              <a:cs typeface="Times New Roman" panose="02020603050405020304" charset="0"/>
              <a:sym typeface="+mn-lt"/>
            </a:endParaRPr>
          </a:p>
        </p:txBody>
      </p:sp>
      <p:sp>
        <p:nvSpPr>
          <p:cNvPr id="5" name="文本框 4"/>
          <p:cNvSpPr txBox="1"/>
          <p:nvPr/>
        </p:nvSpPr>
        <p:spPr>
          <a:xfrm>
            <a:off x="4250913" y="5203873"/>
            <a:ext cx="6747784" cy="624840"/>
          </a:xfrm>
          <a:prstGeom prst="rect">
            <a:avLst/>
          </a:prstGeom>
          <a:noFill/>
        </p:spPr>
        <p:txBody>
          <a:bodyPr wrap="square" lIns="65824" tIns="32911" rIns="65824" bIns="32911" rtlCol="0">
            <a:spAutoFit/>
          </a:bodyPr>
          <a:lstStyle/>
          <a:p>
            <a:pPr>
              <a:lnSpc>
                <a:spcPct val="114000"/>
              </a:lnSpc>
            </a:pPr>
            <a:r>
              <a:rPr sz="1600" dirty="0">
                <a:solidFill>
                  <a:schemeClr val="bg1">
                    <a:lumMod val="85000"/>
                  </a:schemeClr>
                </a:solidFill>
                <a:latin typeface="Times New Roman" panose="02020603050405020304" charset="0"/>
                <a:cs typeface="Times New Roman" panose="02020603050405020304" charset="0"/>
                <a:sym typeface="+mn-lt"/>
              </a:rPr>
              <a:t>Ilya Sutskever, Oriol Vinyals, Quoc V. Le,2014, </a:t>
            </a:r>
            <a:r>
              <a:rPr lang="en-US" sz="1600" dirty="0">
                <a:solidFill>
                  <a:schemeClr val="bg1">
                    <a:lumMod val="85000"/>
                  </a:schemeClr>
                </a:solidFill>
                <a:latin typeface="Times New Roman" panose="02020603050405020304" charset="0"/>
                <a:cs typeface="Times New Roman" panose="02020603050405020304" charset="0"/>
                <a:sym typeface="+mn-lt"/>
              </a:rPr>
              <a:t>“</a:t>
            </a:r>
            <a:r>
              <a:rPr sz="1600" dirty="0">
                <a:solidFill>
                  <a:schemeClr val="bg1">
                    <a:lumMod val="85000"/>
                  </a:schemeClr>
                </a:solidFill>
                <a:latin typeface="Times New Roman" panose="02020603050405020304" charset="0"/>
                <a:cs typeface="Times New Roman" panose="02020603050405020304" charset="0"/>
                <a:sym typeface="+mn-lt"/>
              </a:rPr>
              <a:t>Sequence to Sequence Learning with Neural Networks</a:t>
            </a:r>
            <a:r>
              <a:rPr lang="en-US" sz="1600" dirty="0">
                <a:solidFill>
                  <a:schemeClr val="bg1">
                    <a:lumMod val="85000"/>
                  </a:schemeClr>
                </a:solidFill>
                <a:latin typeface="Times New Roman" panose="02020603050405020304" charset="0"/>
                <a:cs typeface="Times New Roman" panose="02020603050405020304" charset="0"/>
                <a:sym typeface="+mn-lt"/>
              </a:rPr>
              <a:t>”.</a:t>
            </a:r>
            <a:endParaRPr lang="en-US" sz="16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3"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grpSp>
        <p:nvGrpSpPr>
          <p:cNvPr id="2" name="组合 1"/>
          <p:cNvGrpSpPr/>
          <p:nvPr/>
        </p:nvGrpSpPr>
        <p:grpSpPr>
          <a:xfrm>
            <a:off x="-317866" y="2435163"/>
            <a:ext cx="13418182" cy="806396"/>
            <a:chOff x="-317866" y="2435163"/>
            <a:chExt cx="13418182" cy="806396"/>
          </a:xfrm>
        </p:grpSpPr>
        <p:sp>
          <p:nvSpPr>
            <p:cNvPr id="3" name="任意多边形: 形状 2"/>
            <p:cNvSpPr/>
            <p:nvPr/>
          </p:nvSpPr>
          <p:spPr>
            <a:xfrm>
              <a:off x="-317866" y="2435163"/>
              <a:ext cx="13418182" cy="570490"/>
            </a:xfrm>
            <a:custGeom>
              <a:avLst/>
              <a:gdLst>
                <a:gd name="connsiteX0" fmla="*/ 0 w 11873947"/>
                <a:gd name="connsiteY0" fmla="*/ 225287 h 1033704"/>
                <a:gd name="connsiteX1" fmla="*/ 1802295 w 11873947"/>
                <a:gd name="connsiteY1" fmla="*/ 1033669 h 1033704"/>
                <a:gd name="connsiteX2" fmla="*/ 3445565 w 11873947"/>
                <a:gd name="connsiteY2" fmla="*/ 198782 h 1033704"/>
                <a:gd name="connsiteX3" fmla="*/ 5883965 w 11873947"/>
                <a:gd name="connsiteY3" fmla="*/ 993913 h 1033704"/>
                <a:gd name="connsiteX4" fmla="*/ 7779026 w 11873947"/>
                <a:gd name="connsiteY4" fmla="*/ 212035 h 1033704"/>
                <a:gd name="connsiteX5" fmla="*/ 9992139 w 11873947"/>
                <a:gd name="connsiteY5" fmla="*/ 901148 h 1033704"/>
                <a:gd name="connsiteX6" fmla="*/ 11873947 w 11873947"/>
                <a:gd name="connsiteY6" fmla="*/ 0 h 103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947" h="1033704">
                  <a:moveTo>
                    <a:pt x="0" y="225287"/>
                  </a:moveTo>
                  <a:cubicBezTo>
                    <a:pt x="614017" y="631686"/>
                    <a:pt x="1228034" y="1038086"/>
                    <a:pt x="1802295" y="1033669"/>
                  </a:cubicBezTo>
                  <a:cubicBezTo>
                    <a:pt x="2376556" y="1029252"/>
                    <a:pt x="2765287" y="205408"/>
                    <a:pt x="3445565" y="198782"/>
                  </a:cubicBezTo>
                  <a:cubicBezTo>
                    <a:pt x="4125843" y="192156"/>
                    <a:pt x="5161722" y="991704"/>
                    <a:pt x="5883965" y="993913"/>
                  </a:cubicBezTo>
                  <a:cubicBezTo>
                    <a:pt x="6606208" y="996122"/>
                    <a:pt x="7094330" y="227496"/>
                    <a:pt x="7779026" y="212035"/>
                  </a:cubicBezTo>
                  <a:cubicBezTo>
                    <a:pt x="8463722" y="196574"/>
                    <a:pt x="9309652" y="936487"/>
                    <a:pt x="9992139" y="901148"/>
                  </a:cubicBezTo>
                  <a:cubicBezTo>
                    <a:pt x="10674626" y="865809"/>
                    <a:pt x="11274286" y="432904"/>
                    <a:pt x="11873947"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flipV="1">
              <a:off x="0" y="2671069"/>
              <a:ext cx="12872413" cy="570490"/>
            </a:xfrm>
            <a:custGeom>
              <a:avLst/>
              <a:gdLst>
                <a:gd name="connsiteX0" fmla="*/ 0 w 11873947"/>
                <a:gd name="connsiteY0" fmla="*/ 225287 h 1033704"/>
                <a:gd name="connsiteX1" fmla="*/ 1802295 w 11873947"/>
                <a:gd name="connsiteY1" fmla="*/ 1033669 h 1033704"/>
                <a:gd name="connsiteX2" fmla="*/ 3445565 w 11873947"/>
                <a:gd name="connsiteY2" fmla="*/ 198782 h 1033704"/>
                <a:gd name="connsiteX3" fmla="*/ 5883965 w 11873947"/>
                <a:gd name="connsiteY3" fmla="*/ 993913 h 1033704"/>
                <a:gd name="connsiteX4" fmla="*/ 7779026 w 11873947"/>
                <a:gd name="connsiteY4" fmla="*/ 212035 h 1033704"/>
                <a:gd name="connsiteX5" fmla="*/ 9992139 w 11873947"/>
                <a:gd name="connsiteY5" fmla="*/ 901148 h 1033704"/>
                <a:gd name="connsiteX6" fmla="*/ 11873947 w 11873947"/>
                <a:gd name="connsiteY6" fmla="*/ 0 h 103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947" h="1033704">
                  <a:moveTo>
                    <a:pt x="0" y="225287"/>
                  </a:moveTo>
                  <a:cubicBezTo>
                    <a:pt x="614017" y="631686"/>
                    <a:pt x="1228034" y="1038086"/>
                    <a:pt x="1802295" y="1033669"/>
                  </a:cubicBezTo>
                  <a:cubicBezTo>
                    <a:pt x="2376556" y="1029252"/>
                    <a:pt x="2765287" y="205408"/>
                    <a:pt x="3445565" y="198782"/>
                  </a:cubicBezTo>
                  <a:cubicBezTo>
                    <a:pt x="4125843" y="192156"/>
                    <a:pt x="5161722" y="991704"/>
                    <a:pt x="5883965" y="993913"/>
                  </a:cubicBezTo>
                  <a:cubicBezTo>
                    <a:pt x="6606208" y="996122"/>
                    <a:pt x="7094330" y="227496"/>
                    <a:pt x="7779026" y="212035"/>
                  </a:cubicBezTo>
                  <a:cubicBezTo>
                    <a:pt x="8463722" y="196574"/>
                    <a:pt x="9309652" y="936487"/>
                    <a:pt x="9992139" y="901148"/>
                  </a:cubicBezTo>
                  <a:cubicBezTo>
                    <a:pt x="10674626" y="865809"/>
                    <a:pt x="11274286" y="432904"/>
                    <a:pt x="11873947"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2616" y="330987"/>
            <a:ext cx="7906199" cy="5435512"/>
          </a:xfrm>
          <a:prstGeom prst="rect">
            <a:avLst/>
          </a:prstGeom>
        </p:spPr>
      </p:pic>
      <p:sp>
        <p:nvSpPr>
          <p:cNvPr id="6" name="文本框 5"/>
          <p:cNvSpPr txBox="1"/>
          <p:nvPr/>
        </p:nvSpPr>
        <p:spPr>
          <a:xfrm>
            <a:off x="4032250" y="2767965"/>
            <a:ext cx="4352290" cy="1322070"/>
          </a:xfrm>
          <a:prstGeom prst="rect">
            <a:avLst/>
          </a:prstGeom>
          <a:noFill/>
        </p:spPr>
        <p:txBody>
          <a:bodyPr wrap="square" rtlCol="0">
            <a:spAutoFit/>
          </a:bodyPr>
          <a:lstStyle/>
          <a:p>
            <a:r>
              <a:rPr lang="en-US" altLang="zh-CN" sz="8000" i="1" spc="600"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lt"/>
              </a:rPr>
              <a:t>Thanks</a:t>
            </a:r>
            <a:endParaRPr lang="en-US" altLang="zh-CN" sz="8000" i="1" spc="600" dirty="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lt"/>
            </a:endParaRPr>
          </a:p>
        </p:txBody>
      </p:sp>
      <p:grpSp>
        <p:nvGrpSpPr>
          <p:cNvPr id="8" name="组合 7"/>
          <p:cNvGrpSpPr/>
          <p:nvPr/>
        </p:nvGrpSpPr>
        <p:grpSpPr>
          <a:xfrm flipH="1">
            <a:off x="8733610" y="4355516"/>
            <a:ext cx="2716860" cy="1315543"/>
            <a:chOff x="940740" y="4237906"/>
            <a:chExt cx="2716860" cy="1315543"/>
          </a:xfrm>
        </p:grpSpPr>
        <p:sp>
          <p:nvSpPr>
            <p:cNvPr id="9" name="椭圆 8"/>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629314" y="4325696"/>
            <a:ext cx="2716860" cy="1315543"/>
            <a:chOff x="940740" y="4237906"/>
            <a:chExt cx="2716860" cy="1315543"/>
          </a:xfrm>
        </p:grpSpPr>
        <p:sp>
          <p:nvSpPr>
            <p:cNvPr id="16" name="椭圆 15"/>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1032" b="11032"/>
          <a:stretch>
            <a:fillRect/>
          </a:stretch>
        </p:blipFill>
        <p:spPr>
          <a:xfrm>
            <a:off x="-303661" y="-1"/>
            <a:ext cx="12799322" cy="6858001"/>
          </a:xfrm>
          <a:prstGeom prst="rect">
            <a:avLst/>
          </a:prstGeom>
        </p:spPr>
      </p:pic>
      <p:sp>
        <p:nvSpPr>
          <p:cNvPr id="3" name="矩形 2"/>
          <p:cNvSpPr/>
          <p:nvPr/>
        </p:nvSpPr>
        <p:spPr>
          <a:xfrm>
            <a:off x="5219700" y="1206499"/>
            <a:ext cx="1752600" cy="2738484"/>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5290820" y="1514475"/>
            <a:ext cx="3512185" cy="1445260"/>
          </a:xfrm>
          <a:prstGeom prst="rect">
            <a:avLst/>
          </a:prstGeom>
          <a:noFill/>
        </p:spPr>
        <p:txBody>
          <a:bodyPr wrap="square" rtlCol="0">
            <a:spAutoFit/>
          </a:bodyPr>
          <a:lstStyle/>
          <a:p>
            <a:r>
              <a:rPr lang="en-US" altLang="zh-CN" sz="8800" dirty="0">
                <a:solidFill>
                  <a:schemeClr val="bg1"/>
                </a:solidFill>
                <a:latin typeface="Times New Roman" panose="02020603050405020304" charset="0"/>
                <a:cs typeface="Times New Roman" panose="02020603050405020304" charset="0"/>
                <a:sym typeface="+mn-lt"/>
              </a:rPr>
              <a:t>1.0</a:t>
            </a:r>
            <a:endParaRPr lang="en-US" altLang="zh-CN" sz="8800" dirty="0">
              <a:solidFill>
                <a:schemeClr val="bg1"/>
              </a:solidFill>
              <a:latin typeface="Times New Roman" panose="02020603050405020304" charset="0"/>
              <a:cs typeface="Times New Roman" panose="02020603050405020304" charset="0"/>
              <a:sym typeface="+mn-lt"/>
            </a:endParaRPr>
          </a:p>
        </p:txBody>
      </p:sp>
      <p:sp>
        <p:nvSpPr>
          <p:cNvPr id="5" name="文本框 4"/>
          <p:cNvSpPr txBox="1"/>
          <p:nvPr/>
        </p:nvSpPr>
        <p:spPr>
          <a:xfrm>
            <a:off x="3585845" y="4123055"/>
            <a:ext cx="5358765" cy="1014730"/>
          </a:xfrm>
          <a:prstGeom prst="rect">
            <a:avLst/>
          </a:prstGeom>
          <a:noFill/>
        </p:spPr>
        <p:txBody>
          <a:bodyPr wrap="square" rtlCol="0">
            <a:spAutoFit/>
          </a:bodyPr>
          <a:lstStyle/>
          <a:p>
            <a:r>
              <a:rPr lang="en-US" altLang="zh-CN" sz="6000" i="1" spc="600" dirty="0">
                <a:solidFill>
                  <a:schemeClr val="bg1"/>
                </a:solidFill>
                <a:latin typeface="Times New Roman" panose="02020603050405020304" charset="0"/>
                <a:cs typeface="Times New Roman" panose="02020603050405020304" charset="0"/>
                <a:sym typeface="+mn-lt"/>
              </a:rPr>
              <a:t>Introduction</a:t>
            </a:r>
            <a:endParaRPr lang="en-US" altLang="zh-CN" sz="6000" i="1" spc="600" dirty="0">
              <a:solidFill>
                <a:schemeClr val="bg1"/>
              </a:solidFill>
              <a:latin typeface="Times New Roman" panose="02020603050405020304" charset="0"/>
              <a:cs typeface="Times New Roman" panose="02020603050405020304" charset="0"/>
              <a:sym typeface="+mn-lt"/>
            </a:endParaRPr>
          </a:p>
        </p:txBody>
      </p:sp>
      <p:sp>
        <p:nvSpPr>
          <p:cNvPr id="6" name="文本框 5"/>
          <p:cNvSpPr txBox="1"/>
          <p:nvPr/>
        </p:nvSpPr>
        <p:spPr>
          <a:xfrm>
            <a:off x="5293904" y="2959425"/>
            <a:ext cx="1641566" cy="768350"/>
          </a:xfrm>
          <a:prstGeom prst="rect">
            <a:avLst/>
          </a:prstGeom>
          <a:noFill/>
        </p:spPr>
        <p:txBody>
          <a:bodyPr wrap="square" rtlCol="0">
            <a:spAutoFit/>
          </a:bodyPr>
          <a:lstStyle/>
          <a:p>
            <a:r>
              <a:rPr lang="en-US" altLang="zh-CN" sz="4400" spc="600" dirty="0">
                <a:solidFill>
                  <a:schemeClr val="bg1"/>
                </a:solidFill>
                <a:latin typeface="Times New Roman" panose="02020603050405020304" charset="0"/>
                <a:cs typeface="Times New Roman" panose="02020603050405020304" charset="0"/>
                <a:sym typeface="+mn-lt"/>
              </a:rPr>
              <a:t>ONE</a:t>
            </a:r>
            <a:endParaRPr lang="en-US" altLang="zh-CN" sz="4400" spc="600" dirty="0">
              <a:solidFill>
                <a:schemeClr val="bg1"/>
              </a:solidFill>
              <a:latin typeface="Times New Roman" panose="02020603050405020304" charset="0"/>
              <a:cs typeface="Times New Roman" panose="02020603050405020304" charset="0"/>
              <a:sym typeface="+mn-lt"/>
            </a:endParaRPr>
          </a:p>
        </p:txBody>
      </p:sp>
      <p:grpSp>
        <p:nvGrpSpPr>
          <p:cNvPr id="7" name="组合 6"/>
          <p:cNvGrpSpPr/>
          <p:nvPr/>
        </p:nvGrpSpPr>
        <p:grpSpPr>
          <a:xfrm>
            <a:off x="1759238" y="2548130"/>
            <a:ext cx="2716860" cy="1315543"/>
            <a:chOff x="940740" y="4237906"/>
            <a:chExt cx="2716860" cy="1315543"/>
          </a:xfrm>
        </p:grpSpPr>
        <p:sp>
          <p:nvSpPr>
            <p:cNvPr id="8" name="椭圆 7"/>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7875460" y="2629440"/>
            <a:ext cx="2716860" cy="1315543"/>
            <a:chOff x="940740" y="4237906"/>
            <a:chExt cx="2716860" cy="1315543"/>
          </a:xfrm>
        </p:grpSpPr>
        <p:sp>
          <p:nvSpPr>
            <p:cNvPr id="15" name="椭圆 14"/>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850323" y="594225"/>
            <a:ext cx="467423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1.0 Introduction</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498090" y="1849120"/>
            <a:ext cx="6617970" cy="2194560"/>
          </a:xfrm>
          <a:prstGeom prst="rect">
            <a:avLst/>
          </a:prstGeom>
        </p:spPr>
        <p:txBody>
          <a:bodyPr wrap="square">
            <a:spAutoFit/>
          </a:bodyPr>
          <a:lstStyle/>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In this work, our team designed a </a:t>
            </a:r>
            <a:r>
              <a:rPr sz="2400" b="1" dirty="0">
                <a:solidFill>
                  <a:schemeClr val="tx1"/>
                </a:solidFill>
                <a:latin typeface="Times New Roman" panose="02020603050405020304" charset="0"/>
                <a:cs typeface="Times New Roman" panose="02020603050405020304" charset="0"/>
                <a:sym typeface="+mn-lt"/>
              </a:rPr>
              <a:t>chatbot</a:t>
            </a:r>
            <a:r>
              <a:rPr sz="2400" dirty="0">
                <a:solidFill>
                  <a:schemeClr val="bg1">
                    <a:lumMod val="85000"/>
                  </a:schemeClr>
                </a:solidFill>
                <a:latin typeface="Times New Roman" panose="02020603050405020304" charset="0"/>
                <a:cs typeface="Times New Roman" panose="02020603050405020304" charset="0"/>
                <a:sym typeface="+mn-lt"/>
              </a:rPr>
              <a:t> named </a:t>
            </a:r>
            <a:r>
              <a:rPr sz="2400" b="1" dirty="0">
                <a:solidFill>
                  <a:schemeClr val="tx1"/>
                </a:solidFill>
                <a:latin typeface="Times New Roman" panose="02020603050405020304" charset="0"/>
                <a:cs typeface="Times New Roman" panose="02020603050405020304" charset="0"/>
                <a:sym typeface="+mn-lt"/>
              </a:rPr>
              <a:t>Intelligent Companion</a:t>
            </a:r>
            <a:r>
              <a:rPr sz="2400" dirty="0">
                <a:solidFill>
                  <a:schemeClr val="bg1">
                    <a:lumMod val="85000"/>
                  </a:schemeClr>
                </a:solidFill>
                <a:latin typeface="Times New Roman" panose="02020603050405020304" charset="0"/>
                <a:cs typeface="Times New Roman" panose="02020603050405020304" charset="0"/>
                <a:sym typeface="+mn-lt"/>
              </a:rPr>
              <a:t> with the basic knowledge of</a:t>
            </a:r>
            <a:r>
              <a:rPr sz="2400" dirty="0">
                <a:solidFill>
                  <a:schemeClr val="tx1"/>
                </a:solidFill>
                <a:latin typeface="Times New Roman" panose="02020603050405020304" charset="0"/>
                <a:cs typeface="Times New Roman" panose="02020603050405020304" charset="0"/>
                <a:sym typeface="+mn-lt"/>
              </a:rPr>
              <a:t> </a:t>
            </a:r>
            <a:r>
              <a:rPr sz="2400" b="1" dirty="0">
                <a:solidFill>
                  <a:schemeClr val="tx1"/>
                </a:solidFill>
                <a:latin typeface="Times New Roman" panose="02020603050405020304" charset="0"/>
                <a:cs typeface="Times New Roman" panose="02020603050405020304" charset="0"/>
                <a:sym typeface="+mn-lt"/>
              </a:rPr>
              <a:t>Neural Network, Natural Language Processing</a:t>
            </a:r>
            <a:r>
              <a:rPr sz="2400" dirty="0">
                <a:solidFill>
                  <a:schemeClr val="bg1">
                    <a:lumMod val="85000"/>
                  </a:schemeClr>
                </a:solidFill>
                <a:latin typeface="Times New Roman" panose="02020603050405020304" charset="0"/>
                <a:cs typeface="Times New Roman" panose="02020603050405020304" charset="0"/>
                <a:sym typeface="+mn-lt"/>
              </a:rPr>
              <a:t>, as well as Python programming. </a:t>
            </a: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 </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850323" y="594225"/>
            <a:ext cx="467423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1.0 Introduction</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604770" y="2059940"/>
            <a:ext cx="6617970" cy="3876675"/>
          </a:xfrm>
          <a:prstGeom prst="rect">
            <a:avLst/>
          </a:prstGeom>
        </p:spPr>
        <p:txBody>
          <a:bodyPr wrap="square">
            <a:spAutoFit/>
          </a:bodyPr>
          <a:lstStyle/>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The key capabilities that</a:t>
            </a:r>
            <a:r>
              <a:rPr sz="2400" dirty="0">
                <a:latin typeface="Times New Roman" panose="02020603050405020304" charset="0"/>
                <a:cs typeface="Times New Roman" panose="02020603050405020304" charset="0"/>
                <a:sym typeface="+mn-lt"/>
              </a:rPr>
              <a:t> </a:t>
            </a:r>
            <a:r>
              <a:rPr sz="2400" b="1" dirty="0">
                <a:latin typeface="Times New Roman" panose="02020603050405020304" charset="0"/>
                <a:cs typeface="Times New Roman" panose="02020603050405020304" charset="0"/>
                <a:sym typeface="+mn-lt"/>
              </a:rPr>
              <a:t>Intelligent Companion</a:t>
            </a:r>
            <a:r>
              <a:rPr sz="2400" b="1" dirty="0">
                <a:solidFill>
                  <a:schemeClr val="bg1">
                    <a:lumMod val="85000"/>
                  </a:schemeClr>
                </a:solidFill>
                <a:latin typeface="Times New Roman" panose="02020603050405020304" charset="0"/>
                <a:cs typeface="Times New Roman" panose="02020603050405020304" charset="0"/>
                <a:sym typeface="+mn-lt"/>
              </a:rPr>
              <a:t> </a:t>
            </a:r>
            <a:r>
              <a:rPr sz="2400" dirty="0">
                <a:solidFill>
                  <a:schemeClr val="bg1">
                    <a:lumMod val="85000"/>
                  </a:schemeClr>
                </a:solidFill>
                <a:latin typeface="Times New Roman" panose="02020603050405020304" charset="0"/>
                <a:cs typeface="Times New Roman" panose="02020603050405020304" charset="0"/>
                <a:sym typeface="+mn-lt"/>
              </a:rPr>
              <a:t>has implemented is selecting the closest matched response by searching in the range of all known statements that are related to the input, it then chooses a response from the selection of known responses to that statement.In addition, we have equipped the</a:t>
            </a:r>
            <a:r>
              <a:rPr sz="2400" dirty="0">
                <a:latin typeface="Times New Roman" panose="02020603050405020304" charset="0"/>
                <a:cs typeface="Times New Roman" panose="02020603050405020304" charset="0"/>
                <a:sym typeface="+mn-lt"/>
              </a:rPr>
              <a:t> </a:t>
            </a:r>
            <a:r>
              <a:rPr sz="2400" b="1" dirty="0">
                <a:latin typeface="Times New Roman" panose="02020603050405020304" charset="0"/>
                <a:cs typeface="Times New Roman" panose="02020603050405020304" charset="0"/>
                <a:sym typeface="+mn-lt"/>
              </a:rPr>
              <a:t>chatbot</a:t>
            </a:r>
            <a:r>
              <a:rPr sz="2400" dirty="0">
                <a:solidFill>
                  <a:schemeClr val="bg1">
                    <a:lumMod val="85000"/>
                  </a:schemeClr>
                </a:solidFill>
                <a:latin typeface="Times New Roman" panose="02020603050405020304" charset="0"/>
                <a:cs typeface="Times New Roman" panose="02020603050405020304" charset="0"/>
                <a:sym typeface="+mn-lt"/>
              </a:rPr>
              <a:t> with some mathematical knowledge, so that it can respond to some mathematical questions.</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850323" y="594225"/>
            <a:ext cx="4674235"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1.0 Introduction</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498090" y="1701165"/>
            <a:ext cx="6617970" cy="3456305"/>
          </a:xfrm>
          <a:prstGeom prst="rect">
            <a:avLst/>
          </a:prstGeom>
        </p:spPr>
        <p:txBody>
          <a:bodyPr wrap="square">
            <a:spAutoFit/>
          </a:bodyPr>
          <a:lstStyle/>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As for applying the </a:t>
            </a:r>
            <a:r>
              <a:rPr sz="2400" b="1" dirty="0">
                <a:solidFill>
                  <a:schemeClr val="tx1"/>
                </a:solidFill>
                <a:latin typeface="Times New Roman" panose="02020603050405020304" charset="0"/>
                <a:cs typeface="Times New Roman" panose="02020603050405020304" charset="0"/>
                <a:sym typeface="+mn-lt"/>
              </a:rPr>
              <a:t>self-learning algorithm</a:t>
            </a:r>
            <a:r>
              <a:rPr sz="2400" b="1" dirty="0">
                <a:solidFill>
                  <a:schemeClr val="bg1">
                    <a:lumMod val="85000"/>
                  </a:schemeClr>
                </a:solidFill>
                <a:latin typeface="Times New Roman" panose="02020603050405020304" charset="0"/>
                <a:cs typeface="Times New Roman" panose="02020603050405020304" charset="0"/>
                <a:sym typeface="+mn-lt"/>
              </a:rPr>
              <a:t>, </a:t>
            </a:r>
            <a:r>
              <a:rPr sz="2400" b="1" dirty="0">
                <a:solidFill>
                  <a:schemeClr val="tx1"/>
                </a:solidFill>
                <a:latin typeface="Times New Roman" panose="02020603050405020304" charset="0"/>
                <a:cs typeface="Times New Roman" panose="02020603050405020304" charset="0"/>
                <a:sym typeface="+mn-lt"/>
              </a:rPr>
              <a:t>Neural network</a:t>
            </a:r>
            <a:r>
              <a:rPr sz="2400" dirty="0">
                <a:solidFill>
                  <a:schemeClr val="bg1">
                    <a:lumMod val="85000"/>
                  </a:schemeClr>
                </a:solidFill>
                <a:latin typeface="Times New Roman" panose="02020603050405020304" charset="0"/>
                <a:cs typeface="Times New Roman" panose="02020603050405020304" charset="0"/>
                <a:sym typeface="+mn-lt"/>
              </a:rPr>
              <a:t> are used to</a:t>
            </a:r>
            <a:r>
              <a:rPr sz="2400" b="1" dirty="0">
                <a:solidFill>
                  <a:schemeClr val="bg1">
                    <a:lumMod val="85000"/>
                  </a:schemeClr>
                </a:solidFill>
                <a:latin typeface="Times New Roman" panose="02020603050405020304" charset="0"/>
                <a:cs typeface="Times New Roman" panose="02020603050405020304" charset="0"/>
                <a:sym typeface="+mn-lt"/>
              </a:rPr>
              <a:t> </a:t>
            </a:r>
            <a:r>
              <a:rPr sz="2400" b="1" dirty="0">
                <a:solidFill>
                  <a:schemeClr val="tx1"/>
                </a:solidFill>
                <a:latin typeface="Times New Roman" panose="02020603050405020304" charset="0"/>
                <a:cs typeface="Times New Roman" panose="02020603050405020304" charset="0"/>
                <a:sym typeface="+mn-lt"/>
              </a:rPr>
              <a:t>train the chatbot</a:t>
            </a:r>
            <a:r>
              <a:rPr sz="2400" b="1" dirty="0">
                <a:solidFill>
                  <a:schemeClr val="bg1">
                    <a:lumMod val="85000"/>
                  </a:schemeClr>
                </a:solidFill>
                <a:latin typeface="Times New Roman" panose="02020603050405020304" charset="0"/>
                <a:cs typeface="Times New Roman" panose="02020603050405020304" charset="0"/>
                <a:sym typeface="+mn-lt"/>
              </a:rPr>
              <a:t> </a:t>
            </a:r>
            <a:r>
              <a:rPr sz="2400" dirty="0">
                <a:solidFill>
                  <a:schemeClr val="bg1">
                    <a:lumMod val="85000"/>
                  </a:schemeClr>
                </a:solidFill>
                <a:latin typeface="Times New Roman" panose="02020603050405020304" charset="0"/>
                <a:cs typeface="Times New Roman" panose="02020603050405020304" charset="0"/>
                <a:sym typeface="+mn-lt"/>
              </a:rPr>
              <a:t>to reply to a user, based on the training set of interaction. </a:t>
            </a:r>
            <a:r>
              <a:rPr sz="2400" b="1" dirty="0">
                <a:solidFill>
                  <a:schemeClr val="tx1"/>
                </a:solidFill>
                <a:latin typeface="Times New Roman" panose="02020603050405020304" charset="0"/>
                <a:cs typeface="Times New Roman" panose="02020603050405020304" charset="0"/>
                <a:sym typeface="+mn-lt"/>
              </a:rPr>
              <a:t>Rule-based approach and self-learned approach</a:t>
            </a:r>
            <a:r>
              <a:rPr sz="2400" dirty="0">
                <a:solidFill>
                  <a:schemeClr val="bg1">
                    <a:lumMod val="85000"/>
                  </a:schemeClr>
                </a:solidFill>
                <a:latin typeface="Times New Roman" panose="02020603050405020304" charset="0"/>
                <a:cs typeface="Times New Roman" panose="02020603050405020304" charset="0"/>
                <a:sym typeface="+mn-lt"/>
              </a:rPr>
              <a:t> are applied to the task part and interactions respectively, According to our research, this combined approach is found to have the promising capability to generate daily conversation.</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1002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1032" b="11032"/>
          <a:stretch>
            <a:fillRect/>
          </a:stretch>
        </p:blipFill>
        <p:spPr>
          <a:xfrm>
            <a:off x="-303661" y="-1"/>
            <a:ext cx="12799322" cy="6858001"/>
          </a:xfrm>
          <a:prstGeom prst="rect">
            <a:avLst/>
          </a:prstGeom>
        </p:spPr>
      </p:pic>
      <p:sp>
        <p:nvSpPr>
          <p:cNvPr id="3" name="矩形 2"/>
          <p:cNvSpPr/>
          <p:nvPr/>
        </p:nvSpPr>
        <p:spPr>
          <a:xfrm>
            <a:off x="5219700" y="1206499"/>
            <a:ext cx="1752600" cy="2738484"/>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5289550" y="1383030"/>
            <a:ext cx="2162810" cy="1445260"/>
          </a:xfrm>
          <a:prstGeom prst="rect">
            <a:avLst/>
          </a:prstGeom>
          <a:noFill/>
        </p:spPr>
        <p:txBody>
          <a:bodyPr wrap="square" rtlCol="0">
            <a:spAutoFit/>
          </a:bodyPr>
          <a:lstStyle/>
          <a:p>
            <a:r>
              <a:rPr lang="en-US" altLang="zh-CN" sz="8800" dirty="0">
                <a:solidFill>
                  <a:schemeClr val="bg1"/>
                </a:solidFill>
                <a:latin typeface="Times New Roman" panose="02020603050405020304" charset="0"/>
                <a:cs typeface="Times New Roman" panose="02020603050405020304" charset="0"/>
                <a:sym typeface="+mn-lt"/>
              </a:rPr>
              <a:t>2.0</a:t>
            </a:r>
            <a:endParaRPr lang="en-US" altLang="zh-CN" sz="8800" dirty="0">
              <a:solidFill>
                <a:schemeClr val="bg1"/>
              </a:solidFill>
              <a:latin typeface="Times New Roman" panose="02020603050405020304" charset="0"/>
              <a:cs typeface="Times New Roman" panose="02020603050405020304" charset="0"/>
              <a:sym typeface="+mn-lt"/>
            </a:endParaRPr>
          </a:p>
        </p:txBody>
      </p:sp>
      <p:sp>
        <p:nvSpPr>
          <p:cNvPr id="5" name="文本框 4"/>
          <p:cNvSpPr txBox="1"/>
          <p:nvPr/>
        </p:nvSpPr>
        <p:spPr>
          <a:xfrm>
            <a:off x="3406775" y="4072890"/>
            <a:ext cx="6269355" cy="1014730"/>
          </a:xfrm>
          <a:prstGeom prst="rect">
            <a:avLst/>
          </a:prstGeom>
          <a:noFill/>
        </p:spPr>
        <p:txBody>
          <a:bodyPr wrap="square" rtlCol="0">
            <a:spAutoFit/>
          </a:bodyPr>
          <a:lstStyle/>
          <a:p>
            <a:r>
              <a:rPr lang="zh-CN" altLang="en-US" sz="6000" i="1" spc="600" dirty="0">
                <a:solidFill>
                  <a:schemeClr val="bg1"/>
                </a:solidFill>
                <a:latin typeface="Times New Roman" panose="02020603050405020304" charset="0"/>
                <a:cs typeface="Times New Roman" panose="02020603050405020304" charset="0"/>
                <a:sym typeface="+mn-lt"/>
              </a:rPr>
              <a:t>Methodology</a:t>
            </a:r>
            <a:endParaRPr lang="zh-CN" altLang="en-US" sz="6000" i="1" spc="600" dirty="0">
              <a:solidFill>
                <a:schemeClr val="bg1"/>
              </a:solidFill>
              <a:latin typeface="Times New Roman" panose="02020603050405020304" charset="0"/>
              <a:cs typeface="Times New Roman" panose="02020603050405020304" charset="0"/>
              <a:sym typeface="+mn-lt"/>
            </a:endParaRPr>
          </a:p>
        </p:txBody>
      </p:sp>
      <p:sp>
        <p:nvSpPr>
          <p:cNvPr id="6" name="文本框 5"/>
          <p:cNvSpPr txBox="1"/>
          <p:nvPr/>
        </p:nvSpPr>
        <p:spPr>
          <a:xfrm>
            <a:off x="5289582" y="2979813"/>
            <a:ext cx="2236442" cy="768350"/>
          </a:xfrm>
          <a:prstGeom prst="rect">
            <a:avLst/>
          </a:prstGeom>
          <a:noFill/>
        </p:spPr>
        <p:txBody>
          <a:bodyPr wrap="square" rtlCol="0">
            <a:spAutoFit/>
          </a:bodyPr>
          <a:lstStyle/>
          <a:p>
            <a:r>
              <a:rPr lang="en-US" altLang="zh-CN" sz="4400" spc="600" dirty="0">
                <a:solidFill>
                  <a:schemeClr val="bg1"/>
                </a:solidFill>
                <a:latin typeface="Times New Roman" panose="02020603050405020304" charset="0"/>
                <a:cs typeface="Times New Roman" panose="02020603050405020304" charset="0"/>
                <a:sym typeface="+mn-lt"/>
              </a:rPr>
              <a:t>TWO</a:t>
            </a:r>
            <a:endParaRPr lang="zh-CN" altLang="en-US" sz="4400" spc="600" dirty="0">
              <a:solidFill>
                <a:schemeClr val="bg1"/>
              </a:solidFill>
              <a:latin typeface="Times New Roman" panose="02020603050405020304" charset="0"/>
              <a:cs typeface="Times New Roman" panose="02020603050405020304" charset="0"/>
              <a:sym typeface="+mn-lt"/>
            </a:endParaRPr>
          </a:p>
        </p:txBody>
      </p:sp>
      <p:grpSp>
        <p:nvGrpSpPr>
          <p:cNvPr id="7" name="组合 6"/>
          <p:cNvGrpSpPr/>
          <p:nvPr/>
        </p:nvGrpSpPr>
        <p:grpSpPr>
          <a:xfrm>
            <a:off x="1759238" y="2548130"/>
            <a:ext cx="2716860" cy="1315543"/>
            <a:chOff x="940740" y="4237906"/>
            <a:chExt cx="2716860" cy="1315543"/>
          </a:xfrm>
        </p:grpSpPr>
        <p:sp>
          <p:nvSpPr>
            <p:cNvPr id="8" name="椭圆 7"/>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7875460" y="2629440"/>
            <a:ext cx="2716860" cy="1315543"/>
            <a:chOff x="940740" y="4237906"/>
            <a:chExt cx="2716860" cy="1315543"/>
          </a:xfrm>
        </p:grpSpPr>
        <p:sp>
          <p:nvSpPr>
            <p:cNvPr id="15" name="椭圆 14"/>
            <p:cNvSpPr/>
            <p:nvPr/>
          </p:nvSpPr>
          <p:spPr>
            <a:xfrm>
              <a:off x="1775791" y="5341415"/>
              <a:ext cx="212034" cy="212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40740" y="4337298"/>
              <a:ext cx="351183" cy="351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389708" y="5054310"/>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940829" y="4237906"/>
              <a:ext cx="198783" cy="1987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406433" y="5024420"/>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8957" y="5215831"/>
              <a:ext cx="251167" cy="2511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0028"/>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t="85071"/>
          <a:stretch>
            <a:fillRect/>
          </a:stretch>
        </p:blipFill>
        <p:spPr>
          <a:xfrm>
            <a:off x="-1035394" y="-11605"/>
            <a:ext cx="13898775" cy="862235"/>
          </a:xfrm>
          <a:prstGeom prst="rect">
            <a:avLst/>
          </a:prstGeom>
        </p:spPr>
      </p:pic>
      <p:sp>
        <p:nvSpPr>
          <p:cNvPr id="3" name="文本框 2"/>
          <p:cNvSpPr txBox="1"/>
          <p:nvPr/>
        </p:nvSpPr>
        <p:spPr>
          <a:xfrm>
            <a:off x="3803651" y="594225"/>
            <a:ext cx="4767580" cy="706755"/>
          </a:xfrm>
          <a:prstGeom prst="rect">
            <a:avLst/>
          </a:prstGeom>
          <a:noFill/>
        </p:spPr>
        <p:txBody>
          <a:bodyPr wrap="none" rtlCol="0">
            <a:spAutoFit/>
            <a:scene3d>
              <a:camera prst="orthographicFront"/>
              <a:lightRig rig="threePt" dir="t"/>
            </a:scene3d>
            <a:sp3d contourW="12700"/>
          </a:bodyPr>
          <a:lstStyle/>
          <a:p>
            <a:pPr algn="ctr"/>
            <a:r>
              <a:rPr lang="en-US" altLang="zh-CN" sz="4000" i="1" spc="600" dirty="0">
                <a:solidFill>
                  <a:schemeClr val="bg1"/>
                </a:solidFill>
                <a:latin typeface="Times New Roman" panose="02020603050405020304" charset="0"/>
                <a:cs typeface="Times New Roman" panose="02020603050405020304" charset="0"/>
                <a:sym typeface="+mn-lt"/>
              </a:rPr>
              <a:t>2.0 Methodology</a:t>
            </a:r>
            <a:endParaRPr lang="en-US" altLang="zh-CN" sz="4000" i="1" spc="600" dirty="0">
              <a:solidFill>
                <a:schemeClr val="bg1"/>
              </a:solidFill>
              <a:latin typeface="Times New Roman" panose="02020603050405020304" charset="0"/>
              <a:cs typeface="Times New Roman" panose="02020603050405020304" charset="0"/>
              <a:sym typeface="+mn-lt"/>
            </a:endParaRPr>
          </a:p>
        </p:txBody>
      </p:sp>
      <p:cxnSp>
        <p:nvCxnSpPr>
          <p:cNvPr id="5" name="直接连接符 4"/>
          <p:cNvCxnSpPr/>
          <p:nvPr/>
        </p:nvCxnSpPr>
        <p:spPr>
          <a:xfrm>
            <a:off x="5784850" y="431800"/>
            <a:ext cx="622300" cy="0"/>
          </a:xfrm>
          <a:prstGeom prst="line">
            <a:avLst/>
          </a:prstGeom>
          <a:ln w="317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211580" y="1127125"/>
            <a:ext cx="10151745" cy="5249545"/>
            <a:chOff x="1155313" y="2436231"/>
            <a:chExt cx="3456141" cy="2190797"/>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rcRect l="27692" t="24766" r="18978" b="24766"/>
            <a:stretch>
              <a:fillRect/>
            </a:stretch>
          </p:blipFill>
          <p:spPr>
            <a:xfrm>
              <a:off x="1155313" y="2436231"/>
              <a:ext cx="3051797" cy="1985537"/>
            </a:xfrm>
            <a:custGeom>
              <a:avLst/>
              <a:gdLst>
                <a:gd name="connsiteX0" fmla="*/ 0 w 4216335"/>
                <a:gd name="connsiteY0" fmla="*/ 0 h 2743200"/>
                <a:gd name="connsiteX1" fmla="*/ 2844735 w 4216335"/>
                <a:gd name="connsiteY1" fmla="*/ 0 h 2743200"/>
                <a:gd name="connsiteX2" fmla="*/ 4216335 w 4216335"/>
                <a:gd name="connsiteY2" fmla="*/ 1371600 h 2743200"/>
                <a:gd name="connsiteX3" fmla="*/ 2844735 w 4216335"/>
                <a:gd name="connsiteY3" fmla="*/ 2743200 h 2743200"/>
                <a:gd name="connsiteX4" fmla="*/ 0 w 4216335"/>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335" h="2743200">
                  <a:moveTo>
                    <a:pt x="0" y="0"/>
                  </a:moveTo>
                  <a:lnTo>
                    <a:pt x="2844735" y="0"/>
                  </a:lnTo>
                  <a:lnTo>
                    <a:pt x="4216335" y="1371600"/>
                  </a:lnTo>
                  <a:lnTo>
                    <a:pt x="2844735" y="2743200"/>
                  </a:lnTo>
                  <a:lnTo>
                    <a:pt x="0" y="2743200"/>
                  </a:lnTo>
                  <a:close/>
                </a:path>
              </a:pathLst>
            </a:custGeom>
            <a:ln>
              <a:noFill/>
            </a:ln>
          </p:spPr>
        </p:pic>
        <p:sp>
          <p:nvSpPr>
            <p:cNvPr id="21" name="箭头: 五边形 20"/>
            <p:cNvSpPr/>
            <p:nvPr/>
          </p:nvSpPr>
          <p:spPr>
            <a:xfrm>
              <a:off x="1559657" y="2641491"/>
              <a:ext cx="3051797" cy="1985537"/>
            </a:xfrm>
            <a:prstGeom prst="homePlat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2" name="椭圆 17"/>
          <p:cNvSpPr/>
          <p:nvPr/>
        </p:nvSpPr>
        <p:spPr>
          <a:xfrm>
            <a:off x="10632793" y="3574702"/>
            <a:ext cx="648462" cy="590796"/>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cs typeface="+mn-ea"/>
              <a:sym typeface="+mn-lt"/>
            </a:endParaRPr>
          </a:p>
        </p:txBody>
      </p:sp>
      <p:sp>
        <p:nvSpPr>
          <p:cNvPr id="2" name="矩形 9"/>
          <p:cNvSpPr/>
          <p:nvPr/>
        </p:nvSpPr>
        <p:spPr>
          <a:xfrm>
            <a:off x="2508250" y="1619250"/>
            <a:ext cx="6617970" cy="4578350"/>
          </a:xfrm>
          <a:prstGeom prst="rect">
            <a:avLst/>
          </a:prstGeom>
        </p:spPr>
        <p:txBody>
          <a:bodyPr wrap="square">
            <a:spAutoFit/>
          </a:bodyPr>
          <a:lstStyle/>
          <a:p>
            <a:pPr algn="just">
              <a:lnSpc>
                <a:spcPct val="114000"/>
              </a:lnSpc>
            </a:pPr>
            <a:r>
              <a:rPr sz="4000" b="1" dirty="0">
                <a:solidFill>
                  <a:schemeClr val="bg1">
                    <a:lumMod val="85000"/>
                  </a:schemeClr>
                </a:solidFill>
                <a:latin typeface="Times New Roman" panose="02020603050405020304" charset="0"/>
                <a:cs typeface="Times New Roman" panose="02020603050405020304" charset="0"/>
                <a:sym typeface="+mn-lt"/>
              </a:rPr>
              <a:t>O</a:t>
            </a:r>
            <a:r>
              <a:rPr sz="2400" dirty="0">
                <a:solidFill>
                  <a:schemeClr val="bg1">
                    <a:lumMod val="85000"/>
                  </a:schemeClr>
                </a:solidFill>
                <a:latin typeface="Times New Roman" panose="02020603050405020304" charset="0"/>
                <a:cs typeface="Times New Roman" panose="02020603050405020304" charset="0"/>
                <a:sym typeface="+mn-lt"/>
              </a:rPr>
              <a:t>ur purpose is to build a </a:t>
            </a:r>
            <a:r>
              <a:rPr sz="2400" b="1" dirty="0">
                <a:solidFill>
                  <a:schemeClr val="tx1"/>
                </a:solidFill>
                <a:latin typeface="Times New Roman" panose="02020603050405020304" charset="0"/>
                <a:cs typeface="Times New Roman" panose="02020603050405020304" charset="0"/>
                <a:sym typeface="+mn-lt"/>
              </a:rPr>
              <a:t>chatbot</a:t>
            </a:r>
            <a:r>
              <a:rPr sz="2400" dirty="0">
                <a:solidFill>
                  <a:schemeClr val="bg1">
                    <a:lumMod val="85000"/>
                  </a:schemeClr>
                </a:solidFill>
                <a:latin typeface="Times New Roman" panose="02020603050405020304" charset="0"/>
                <a:cs typeface="Times New Roman" panose="02020603050405020304" charset="0"/>
                <a:sym typeface="+mn-lt"/>
              </a:rPr>
              <a:t> that can </a:t>
            </a:r>
            <a:r>
              <a:rPr sz="2400" b="1" dirty="0">
                <a:solidFill>
                  <a:schemeClr val="tx1"/>
                </a:solidFill>
                <a:latin typeface="Times New Roman" panose="02020603050405020304" charset="0"/>
                <a:cs typeface="Times New Roman" panose="02020603050405020304" charset="0"/>
                <a:sym typeface="+mn-lt"/>
              </a:rPr>
              <a:t>make them respond to our questions</a:t>
            </a:r>
            <a:r>
              <a:rPr sz="2400" b="1" dirty="0">
                <a:solidFill>
                  <a:schemeClr val="bg1">
                    <a:lumMod val="85000"/>
                  </a:schemeClr>
                </a:solidFill>
                <a:latin typeface="Times New Roman" panose="02020603050405020304" charset="0"/>
                <a:cs typeface="Times New Roman" panose="02020603050405020304" charset="0"/>
                <a:sym typeface="+mn-lt"/>
              </a:rPr>
              <a:t> </a:t>
            </a:r>
            <a:r>
              <a:rPr sz="2400" dirty="0">
                <a:solidFill>
                  <a:schemeClr val="bg1">
                    <a:lumMod val="85000"/>
                  </a:schemeClr>
                </a:solidFill>
                <a:latin typeface="Times New Roman" panose="02020603050405020304" charset="0"/>
                <a:cs typeface="Times New Roman" panose="02020603050405020304" charset="0"/>
                <a:sym typeface="+mn-lt"/>
              </a:rPr>
              <a:t>and </a:t>
            </a:r>
            <a:r>
              <a:rPr sz="2400" b="1" dirty="0">
                <a:solidFill>
                  <a:schemeClr val="tx1"/>
                </a:solidFill>
                <a:latin typeface="Times New Roman" panose="02020603050405020304" charset="0"/>
                <a:cs typeface="Times New Roman" panose="02020603050405020304" charset="0"/>
                <a:sym typeface="+mn-lt"/>
              </a:rPr>
              <a:t>generate conversation</a:t>
            </a:r>
            <a:r>
              <a:rPr sz="2400" b="1" dirty="0">
                <a:solidFill>
                  <a:schemeClr val="bg1">
                    <a:lumMod val="85000"/>
                  </a:schemeClr>
                </a:solidFill>
                <a:latin typeface="Times New Roman" panose="02020603050405020304" charset="0"/>
                <a:cs typeface="Times New Roman" panose="02020603050405020304" charset="0"/>
                <a:sym typeface="+mn-lt"/>
              </a:rPr>
              <a:t>. </a:t>
            </a:r>
            <a:endParaRPr sz="2400" b="1"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The </a:t>
            </a:r>
            <a:r>
              <a:rPr sz="2400" b="1" dirty="0">
                <a:solidFill>
                  <a:schemeClr val="tx1"/>
                </a:solidFill>
                <a:latin typeface="Times New Roman" panose="02020603050405020304" charset="0"/>
                <a:cs typeface="Times New Roman" panose="02020603050405020304" charset="0"/>
                <a:sym typeface="+mn-lt"/>
              </a:rPr>
              <a:t>two</a:t>
            </a:r>
            <a:r>
              <a:rPr sz="2400" dirty="0">
                <a:solidFill>
                  <a:schemeClr val="bg1">
                    <a:lumMod val="85000"/>
                  </a:schemeClr>
                </a:solidFill>
                <a:latin typeface="Times New Roman" panose="02020603050405020304" charset="0"/>
                <a:cs typeface="Times New Roman" panose="02020603050405020304" charset="0"/>
                <a:sym typeface="+mn-lt"/>
              </a:rPr>
              <a:t> main challenges are</a:t>
            </a:r>
            <a:r>
              <a:rPr sz="2400" b="1" dirty="0">
                <a:solidFill>
                  <a:schemeClr val="bg1">
                    <a:lumMod val="85000"/>
                  </a:schemeClr>
                </a:solidFill>
                <a:latin typeface="Times New Roman" panose="02020603050405020304" charset="0"/>
                <a:cs typeface="Times New Roman" panose="02020603050405020304" charset="0"/>
                <a:sym typeface="+mn-lt"/>
              </a:rPr>
              <a:t> </a:t>
            </a:r>
            <a:r>
              <a:rPr sz="2400" b="1" dirty="0">
                <a:solidFill>
                  <a:schemeClr val="tx1"/>
                </a:solidFill>
                <a:latin typeface="Times New Roman" panose="02020603050405020304" charset="0"/>
                <a:cs typeface="Times New Roman" panose="02020603050405020304" charset="0"/>
                <a:sym typeface="+mn-lt"/>
              </a:rPr>
              <a:t>understanding natural language</a:t>
            </a:r>
            <a:r>
              <a:rPr sz="2400" dirty="0">
                <a:solidFill>
                  <a:schemeClr val="bg1">
                    <a:lumMod val="85000"/>
                  </a:schemeClr>
                </a:solidFill>
                <a:latin typeface="Times New Roman" panose="02020603050405020304" charset="0"/>
                <a:cs typeface="Times New Roman" panose="02020603050405020304" charset="0"/>
                <a:sym typeface="+mn-lt"/>
              </a:rPr>
              <a:t> and </a:t>
            </a:r>
            <a:r>
              <a:rPr sz="2400" b="1" dirty="0">
                <a:solidFill>
                  <a:schemeClr val="tx1"/>
                </a:solidFill>
                <a:latin typeface="Times New Roman" panose="02020603050405020304" charset="0"/>
                <a:cs typeface="Times New Roman" panose="02020603050405020304" charset="0"/>
                <a:sym typeface="+mn-lt"/>
              </a:rPr>
              <a:t>generating meaningful responses</a:t>
            </a:r>
            <a:r>
              <a:rPr sz="2400" b="1" dirty="0">
                <a:solidFill>
                  <a:schemeClr val="bg1">
                    <a:lumMod val="85000"/>
                  </a:schemeClr>
                </a:solidFill>
                <a:latin typeface="Times New Roman" panose="02020603050405020304" charset="0"/>
                <a:cs typeface="Times New Roman" panose="02020603050405020304" charset="0"/>
                <a:sym typeface="+mn-lt"/>
              </a:rPr>
              <a:t>. </a:t>
            </a:r>
            <a:endParaRPr sz="2400" b="1"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endParaRPr sz="2400" dirty="0">
              <a:solidFill>
                <a:schemeClr val="bg1">
                  <a:lumMod val="85000"/>
                </a:schemeClr>
              </a:solidFill>
              <a:latin typeface="Times New Roman" panose="02020603050405020304" charset="0"/>
              <a:cs typeface="Times New Roman" panose="02020603050405020304" charset="0"/>
              <a:sym typeface="+mn-lt"/>
            </a:endParaRPr>
          </a:p>
          <a:p>
            <a:pPr algn="just">
              <a:lnSpc>
                <a:spcPct val="114000"/>
              </a:lnSpc>
            </a:pPr>
            <a:r>
              <a:rPr sz="2400" dirty="0">
                <a:solidFill>
                  <a:schemeClr val="bg1">
                    <a:lumMod val="85000"/>
                  </a:schemeClr>
                </a:solidFill>
                <a:latin typeface="Times New Roman" panose="02020603050405020304" charset="0"/>
                <a:cs typeface="Times New Roman" panose="02020603050405020304" charset="0"/>
                <a:sym typeface="+mn-lt"/>
              </a:rPr>
              <a:t>This part we will mainly discuss our research approach and research process.  </a:t>
            </a:r>
            <a:endParaRPr sz="2400" dirty="0">
              <a:solidFill>
                <a:schemeClr val="bg1">
                  <a:lumMod val="85000"/>
                </a:schemeClr>
              </a:solidFill>
              <a:latin typeface="Times New Roman" panose="02020603050405020304" charset="0"/>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bldLvl="0" animBg="1"/>
      <p:bldP spid="2" grpId="0"/>
    </p:bldLst>
  </p:timing>
</p:sld>
</file>

<file path=ppt/tags/tag1.xml><?xml version="1.0" encoding="utf-8"?>
<p:tagLst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1E65581B-B6D7-4AF4-8889-F43C363B906E"/>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D:\ppt\第12批\685050"/>
  <p:tag name="ISPRING_FIRST_PUBLISH" val="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uo34qse">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7313</Words>
  <Application>WPS 演示</Application>
  <PresentationFormat>宽屏</PresentationFormat>
  <Paragraphs>221</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Arial</vt:lpstr>
      <vt:lpstr>宋体</vt:lpstr>
      <vt:lpstr>Wingdings</vt:lpstr>
      <vt:lpstr>字魂59号-创粗黑</vt:lpstr>
      <vt:lpstr>黑体</vt:lpstr>
      <vt:lpstr>Times New Roman</vt:lpstr>
      <vt:lpstr>微软雅黑</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dc:creator>
  <cp:keywords>www.1ppt.com</cp:keywords>
  <dc:description>www.1ppt.com</dc:description>
  <cp:lastModifiedBy>我不是DJ</cp:lastModifiedBy>
  <cp:revision>214</cp:revision>
  <dcterms:created xsi:type="dcterms:W3CDTF">2017-08-18T03:02:00Z</dcterms:created>
  <dcterms:modified xsi:type="dcterms:W3CDTF">2021-06-30T16:20:35Z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9DEFF1E6C16C4D778F918F516DFC02A6</vt:lpwstr>
  </property>
</Properties>
</file>