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14" r:id="rId3"/>
    <p:sldId id="321" r:id="rId4"/>
    <p:sldId id="322" r:id="rId5"/>
    <p:sldId id="335" r:id="rId6"/>
    <p:sldId id="336" r:id="rId7"/>
    <p:sldId id="324" r:id="rId8"/>
    <p:sldId id="337" r:id="rId9"/>
    <p:sldId id="331" r:id="rId10"/>
    <p:sldId id="338" r:id="rId11"/>
    <p:sldId id="33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E2C7D0-CE3C-60AE-D0B2-4597CDFCC96B}" v="1431" dt="2023-10-17T00:37:35.5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1"/>
    <p:restoredTop sz="94694"/>
  </p:normalViewPr>
  <p:slideViewPr>
    <p:cSldViewPr snapToGrid="0" snapToObjects="1">
      <p:cViewPr varScale="1">
        <p:scale>
          <a:sx n="105" d="100"/>
          <a:sy n="105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1141-FC0B-CC43-A76E-420776A25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E6B76-668B-294B-AA9B-9298574D6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5D6CA-6DC5-6549-BC15-CF0E2267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064F2-C200-6146-BB2D-547B059A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29551-1703-B347-8DE2-48CB5335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F7C0-F435-074B-B66F-9E8C2662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75E83-4F5A-5E43-B1A4-45C6A9DC9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D0360-E406-4A46-8960-2F822229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3ED8C-B819-414F-B169-3E56DA4A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0406D-C640-6443-9311-7CEBB292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7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CF2EB-C871-7F4A-A560-072575900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A6B2A-B2EA-F241-8A53-4F85CD555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89A46-4940-F541-B0E0-403A9CC2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5B826-6CB2-7A4B-8A84-9B6569E4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B513B-5927-4742-AB15-0264AD15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9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7BF2-C3EE-E940-9F01-10146AE9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B9EA8-F42A-F84A-A94D-509E236E6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DAF9F-C251-FC4D-8004-3FBB74395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6B827-B6EF-0144-8109-12217DB14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4A54F-2F8C-7A45-ACAE-EDE5B036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751D-B239-894B-83B2-D6DC4E7A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041A5-3FFB-B242-9B5C-870868E4A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B8A0F-87F4-B445-B0BF-ACFADB5A6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6331C-2044-FA43-9A94-A681C08C6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991C3-50EA-0247-88E2-EB91D6CE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0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96ED-9CA1-1B47-8D73-8F5C6DCD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38474-E67F-F14C-B28C-748586511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02A32-08F9-7F46-900A-97C2073C9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5FF44-60F4-BA43-BB7E-1E16ECF60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6D212-9C8A-8842-9EF1-2BF2C9B3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6CCE9-C014-3E4A-85C9-BB55C095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0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F0DC-C353-9344-A3FF-AFA915D4C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84EF6-3EF2-9141-B799-121FD1024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DBA2D-8AC1-FB46-81B9-69B9D3C1F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EF0FE-87B1-894B-9714-2AE7B90D5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1A918-009C-714A-92D2-5D09E1DBB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0807D-8D40-F742-9F9D-6B32F370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ABD4D-ED09-2945-9DB2-78AB73BB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915F44-905F-9645-B573-190ED04B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9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809F-DCB5-C843-B3BF-90FB2B15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92F98-2642-CD4E-99EB-538FF903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9B524-F3A7-D747-9B54-CA8C98D9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D7AB4-65F3-7649-944E-F64C3111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1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87A35-B703-FF46-81C7-0D4B28A4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0B39C-68C2-0747-B0EF-B57B0C1F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F48B9-11A2-FF47-8A02-C1DB1618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1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630B-CB34-EA4B-9AD7-B1409CEBF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26ED5-7051-F546-A948-2E81E51A7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42396-7D6A-5A4A-A4CA-765090AAC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CDF95-E1DE-E543-9BA7-A96335C4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39FA5-00CA-BA40-B939-15E8F421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8CA60-87C4-6248-BBBD-E8E8B4A6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CAD7-FD0B-3D46-8461-0DE05BDBE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9DCD9-B35F-A94B-AB98-0476DF0EC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ED62-95B4-B34B-92F1-3F64BE9C5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8121F-6438-274B-8E62-A9A3659E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CA75B-ED99-8B4F-8946-8FE46A03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3B35A-587F-3D44-B353-861675A74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3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9C0C9-3FB5-4243-B79F-20457C4EC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70B23-CFAF-564B-8E2D-8DF81E2A8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42DD6-65A0-1941-8523-5794ACFC9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71552-8708-1A4C-8FFD-DFB692B1DB4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C00F8-8D49-ED4E-85D8-D24B85FC5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A2A70-0B48-9D4F-A827-E2BB18909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5720F-4CA3-B643-990B-11605A89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5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BDAC-9FEF-1248-B892-17E0F96D7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STAT628-Group 10</a:t>
            </a:r>
            <a:endParaRPr lang="en-US" b="1">
              <a:ea typeface="Calibri Light"/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B1FD4-328B-124D-BDD4-35F3095DDB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Body Fat Calculator Project</a:t>
            </a:r>
            <a:endParaRPr lang="en-US" b="1" dirty="0">
              <a:ea typeface="Calibri"/>
              <a:cs typeface="Calibri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431BE99-9718-52DB-810D-4ED32C95D95E}"/>
              </a:ext>
            </a:extLst>
          </p:cNvPr>
          <p:cNvSpPr txBox="1">
            <a:spLocks/>
          </p:cNvSpPr>
          <p:nvPr/>
        </p:nvSpPr>
        <p:spPr>
          <a:xfrm>
            <a:off x="1520328" y="400231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ea typeface="Calibri"/>
                <a:cs typeface="Calibri"/>
              </a:rPr>
              <a:t>10-18-2023</a:t>
            </a:r>
          </a:p>
          <a:p>
            <a:r>
              <a:rPr lang="en-US" dirty="0">
                <a:highlight>
                  <a:srgbClr val="C0C0C0"/>
                </a:highlight>
                <a:ea typeface="+mn-lt"/>
                <a:cs typeface="+mn-lt"/>
              </a:rPr>
              <a:t>Osama </a:t>
            </a:r>
            <a:r>
              <a:rPr lang="en-US" err="1">
                <a:highlight>
                  <a:srgbClr val="C0C0C0"/>
                </a:highlight>
                <a:ea typeface="+mn-lt"/>
                <a:cs typeface="+mn-lt"/>
              </a:rPr>
              <a:t>Kheshaifaty</a:t>
            </a:r>
            <a:endParaRPr lang="en-US">
              <a:highlight>
                <a:srgbClr val="C0C0C0"/>
              </a:highlight>
              <a:ea typeface="+mn-lt"/>
              <a:cs typeface="+mn-lt"/>
            </a:endParaRPr>
          </a:p>
          <a:p>
            <a:r>
              <a:rPr lang="en-US" err="1">
                <a:highlight>
                  <a:srgbClr val="C0C0C0"/>
                </a:highlight>
                <a:ea typeface="+mn-lt"/>
                <a:cs typeface="+mn-lt"/>
              </a:rPr>
              <a:t>Chuyi</a:t>
            </a:r>
            <a:r>
              <a:rPr lang="en-US" dirty="0">
                <a:highlight>
                  <a:srgbClr val="C0C0C0"/>
                </a:highlight>
                <a:ea typeface="+mn-lt"/>
                <a:cs typeface="+mn-lt"/>
              </a:rPr>
              <a:t> Lin</a:t>
            </a:r>
          </a:p>
          <a:p>
            <a:r>
              <a:rPr lang="en-US" dirty="0">
                <a:highlight>
                  <a:srgbClr val="C0C0C0"/>
                </a:highlight>
                <a:ea typeface="+mn-lt"/>
                <a:cs typeface="+mn-lt"/>
              </a:rPr>
              <a:t>Xiaoyang Dong</a:t>
            </a:r>
            <a:endParaRPr lang="en-US" dirty="0">
              <a:highlight>
                <a:srgbClr val="C0C0C0"/>
              </a:highlight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1929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37"/>
    </mc:Choice>
    <mc:Fallback xmlns="">
      <p:transition spd="slow" advTm="4293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2075-E746-EB49-B96C-691813B10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069" y="215224"/>
            <a:ext cx="2958060" cy="95472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C0465A-A857-CC91-8A9B-31788C7B4647}"/>
              </a:ext>
            </a:extLst>
          </p:cNvPr>
          <p:cNvSpPr txBox="1"/>
          <p:nvPr/>
        </p:nvSpPr>
        <p:spPr>
          <a:xfrm>
            <a:off x="1751350" y="2463383"/>
            <a:ext cx="837700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</a:rPr>
              <a:t>The model provides a reasonably accurate, robust, and interpretable method for predicting body fat percentage based on easily obtainable measurements.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</a:rPr>
              <a:t>While the model is useful, it is important to consider its limitations and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dirty="0">
                <a:latin typeface="Times New Roman"/>
                <a:ea typeface="Calibri"/>
                <a:cs typeface="Times New Roman"/>
              </a:rPr>
              <a:t> influence of unmeasured factors.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68143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6925"/>
    </mc:Choice>
    <mc:Fallback>
      <p:transition spd="slow" advTm="17692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2075-E746-EB49-B96C-691813B10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0331" y="277683"/>
            <a:ext cx="1758847" cy="954723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3" name="Picture 2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893C1E3D-9CE7-6E20-BCD0-D28850569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908" y="1371600"/>
            <a:ext cx="3174184" cy="411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1E85DE-88CA-E2E8-6E92-A9D15D836464}"/>
              </a:ext>
            </a:extLst>
          </p:cNvPr>
          <p:cNvSpPr txBox="1"/>
          <p:nvPr/>
        </p:nvSpPr>
        <p:spPr>
          <a:xfrm>
            <a:off x="4024859" y="5673777"/>
            <a:ext cx="45170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https://xdong88.shinyapps.io/BodyfatApp/</a:t>
            </a:r>
          </a:p>
        </p:txBody>
      </p:sp>
    </p:spTree>
    <p:extLst>
      <p:ext uri="{BB962C8B-B14F-4D97-AF65-F5344CB8AC3E}">
        <p14:creationId xmlns:p14="http://schemas.microsoft.com/office/powerpoint/2010/main" val="668453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6925"/>
    </mc:Choice>
    <mc:Fallback>
      <p:transition spd="slow" advTm="17692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4C85-17AC-E24F-97EF-FC822B56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911" y="112125"/>
            <a:ext cx="6354679" cy="1143000"/>
          </a:xfrm>
        </p:spPr>
        <p:txBody>
          <a:bodyPr>
            <a:normAutofit/>
          </a:bodyPr>
          <a:lstStyle/>
          <a:p>
            <a:r>
              <a:rPr lang="en-US" dirty="0"/>
              <a:t>Summary of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8B79A-6ABE-934D-86D8-2CB9637F8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357" y="931699"/>
            <a:ext cx="10992678" cy="262855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dirty="0">
              <a:latin typeface="Times New Roman"/>
              <a:ea typeface="Calibri"/>
              <a:cs typeface="Times New Roman"/>
            </a:endParaRPr>
          </a:p>
          <a:p>
            <a:r>
              <a:rPr lang="en-US" sz="2400" dirty="0">
                <a:latin typeface="Times New Roman"/>
                <a:ea typeface="Calibri"/>
                <a:cs typeface="Times New Roman"/>
              </a:rPr>
              <a:t>Removed height and weight outliers</a:t>
            </a:r>
            <a:endParaRPr lang="en-US" dirty="0">
              <a:latin typeface="Calibri" panose="020F0502020204030204"/>
              <a:ea typeface="Calibri"/>
              <a:cs typeface="Calibri" panose="020F0502020204030204"/>
            </a:endParaRPr>
          </a:p>
          <a:p>
            <a:r>
              <a:rPr lang="en-US" sz="2400" dirty="0">
                <a:latin typeface="Times New Roman"/>
                <a:ea typeface="Calibri"/>
                <a:cs typeface="Times New Roman"/>
              </a:rPr>
              <a:t>For the remaining predictors, we used the IQR </a:t>
            </a:r>
            <a:r>
              <a:rPr lang="en-US" sz="2400">
                <a:latin typeface="Times New Roman"/>
                <a:ea typeface="Calibri"/>
                <a:cs typeface="Times New Roman"/>
              </a:rPr>
              <a:t>ranges</a:t>
            </a:r>
            <a:endParaRPr lang="en-US">
              <a:latin typeface="Calibri" panose="020F0502020204030204"/>
              <a:ea typeface="Calibri"/>
              <a:cs typeface="Calibri"/>
            </a:endParaRPr>
          </a:p>
          <a:p>
            <a:r>
              <a:rPr lang="en-US" sz="2400" dirty="0">
                <a:latin typeface="Times New Roman"/>
                <a:ea typeface="Calibri"/>
                <a:cs typeface="Times New Roman"/>
              </a:rPr>
              <a:t>Original dataset size: 252 observations</a:t>
            </a:r>
            <a:endParaRPr lang="en-US" dirty="0">
              <a:latin typeface="Calibri" panose="020F0502020204030204"/>
              <a:ea typeface="Calibri"/>
              <a:cs typeface="Calibri"/>
            </a:endParaRPr>
          </a:p>
          <a:p>
            <a:r>
              <a:rPr lang="en-US" sz="2400" dirty="0">
                <a:latin typeface="Times New Roman"/>
                <a:ea typeface="Calibri"/>
                <a:cs typeface="Times New Roman"/>
              </a:rPr>
              <a:t>Cleaned dataset size: 245 observations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1EE01-534F-FE52-B806-84657358B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818" y="3289043"/>
            <a:ext cx="4777129" cy="2916012"/>
          </a:xfrm>
          <a:prstGeom prst="rect">
            <a:avLst/>
          </a:prstGeom>
        </p:spPr>
      </p:pic>
      <p:pic>
        <p:nvPicPr>
          <p:cNvPr id="7" name="Picture 6" descr="A graph of different features&#10;&#10;Description automatically generated">
            <a:extLst>
              <a:ext uri="{FF2B5EF4-FFF2-40B4-BE49-F238E27FC236}">
                <a16:creationId xmlns:a16="http://schemas.microsoft.com/office/drawing/2014/main" id="{938277EB-24EB-73A5-B793-1598EBA2F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550" y="3286133"/>
            <a:ext cx="4774828" cy="29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1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354"/>
    </mc:Choice>
    <mc:Fallback xmlns="">
      <p:transition spd="slow" advTm="17735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body mass index&#10;&#10;Description automatically generated">
            <a:extLst>
              <a:ext uri="{FF2B5EF4-FFF2-40B4-BE49-F238E27FC236}">
                <a16:creationId xmlns:a16="http://schemas.microsoft.com/office/drawing/2014/main" id="{620D578C-F72A-9D03-217A-107574D56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655" y="1975907"/>
            <a:ext cx="6096000" cy="38055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A3A0B2-FDB0-B64F-BD11-9EA150C62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577" y="240207"/>
            <a:ext cx="8604355" cy="1325563"/>
          </a:xfrm>
        </p:spPr>
        <p:txBody>
          <a:bodyPr/>
          <a:lstStyle/>
          <a:p>
            <a:r>
              <a:rPr lang="en-US"/>
              <a:t>Finding the Best </a:t>
            </a:r>
            <a:r>
              <a:rPr lang="en-US" dirty="0"/>
              <a:t>Model for Body Fat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EC96-C238-AC44-AD5B-29C9A8AE3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497984"/>
            <a:ext cx="6163185" cy="51186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Feature Selection: </a:t>
            </a:r>
            <a:endParaRPr lang="en-US"/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Eliminated density - defeats the purpose of creating a “simple” body fat calculator.</a:t>
            </a:r>
            <a:endParaRPr lang="en-US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Based on available literature:</a:t>
            </a:r>
            <a:endParaRPr lang="en-US" dirty="0">
              <a:latin typeface="Calibri" panose="020F0502020204030204"/>
              <a:ea typeface="Calibri"/>
              <a:cs typeface="Calibri"/>
            </a:endParaRP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Selected the 5 features (Age, Height, Weight, Neck and Abdomen)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Investigated (Chest and Biceps) due to strong correlation</a:t>
            </a:r>
          </a:p>
          <a:p>
            <a:pPr marL="0" indent="0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b="1" dirty="0">
                <a:latin typeface="Times New Roman"/>
                <a:cs typeface="Times New Roman"/>
              </a:rPr>
              <a:t>Correlation Check: </a:t>
            </a:r>
            <a:r>
              <a:rPr lang="en-US" sz="2400" dirty="0">
                <a:latin typeface="Times New Roman"/>
                <a:cs typeface="Times New Roman"/>
              </a:rPr>
              <a:t>Using correlation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2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155"/>
    </mc:Choice>
    <mc:Fallback xmlns="">
      <p:transition spd="slow" advTm="12815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0A9A-73FC-794B-9263-95D5F6CD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807" y="152765"/>
            <a:ext cx="4731896" cy="1350546"/>
          </a:xfrm>
        </p:spPr>
        <p:txBody>
          <a:bodyPr/>
          <a:lstStyle/>
          <a:p>
            <a:r>
              <a:rPr lang="en-US" dirty="0"/>
              <a:t>Model Hyper-tuning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AEE38E-291E-4D4A-25CB-51AA9AC0E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101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="1" dirty="0">
                <a:latin typeface="Times New Roman"/>
                <a:cs typeface="Times New Roman"/>
              </a:rPr>
              <a:t>Linear Regression Model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="1" dirty="0">
                <a:latin typeface="Times New Roman"/>
                <a:cs typeface="Times New Roman"/>
              </a:rPr>
              <a:t>Mode Parameters Hyper-tuning: 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endParaRPr lang="en-US" sz="2000">
              <a:latin typeface="Calibri" panose="020F0502020204030204"/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/>
                <a:cs typeface="Times New Roman"/>
              </a:rPr>
              <a:t>80-20 train-test split vs. 10-fold cross-validation </a:t>
            </a:r>
            <a:endParaRPr lang="en-US" sz="2000">
              <a:ea typeface="Calibri"/>
              <a:cs typeface="Calibri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="1" dirty="0">
                <a:latin typeface="Times New Roman"/>
                <a:cs typeface="Times New Roman"/>
              </a:rPr>
              <a:t>Assumption Evaluation: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Times New Roman"/>
                <a:cs typeface="Times New Roman"/>
              </a:rPr>
              <a:t>Linearity</a:t>
            </a:r>
            <a:endParaRPr lang="en-US" b="1" dirty="0" err="1">
              <a:latin typeface="Calibri" panose="020F0502020204030204"/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Times New Roman"/>
                <a:cs typeface="Times New Roman"/>
              </a:rPr>
              <a:t>Normality</a:t>
            </a:r>
            <a:endParaRPr lang="en-US" dirty="0">
              <a:latin typeface="Calibri" panose="020F0502020204030204"/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Times New Roman"/>
                <a:cs typeface="Times New Roman"/>
              </a:rPr>
              <a:t>Homoscedasticity</a:t>
            </a:r>
            <a:endParaRPr lang="en-US" sz="2000" dirty="0">
              <a:latin typeface="Times New Roman"/>
              <a:ea typeface="Calibri"/>
              <a:cs typeface="Times New Roman"/>
            </a:endParaRPr>
          </a:p>
          <a:p>
            <a:endParaRPr lang="en-US" sz="2400" dirty="0">
              <a:ea typeface="Calibri"/>
              <a:cs typeface="Calibri"/>
            </a:endParaRPr>
          </a:p>
        </p:txBody>
      </p:sp>
      <p:pic>
        <p:nvPicPr>
          <p:cNvPr id="7" name="Picture 6" descr="A graph of residual plot&#10;&#10;Description automatically generated">
            <a:extLst>
              <a:ext uri="{FF2B5EF4-FFF2-40B4-BE49-F238E27FC236}">
                <a16:creationId xmlns:a16="http://schemas.microsoft.com/office/drawing/2014/main" id="{20849D40-EF10-C12C-45D2-9C67260D1E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8" b="495"/>
          <a:stretch/>
        </p:blipFill>
        <p:spPr>
          <a:xfrm>
            <a:off x="7497745" y="1226393"/>
            <a:ext cx="4070340" cy="2504866"/>
          </a:xfrm>
          <a:prstGeom prst="rect">
            <a:avLst/>
          </a:prstGeom>
        </p:spPr>
      </p:pic>
      <p:pic>
        <p:nvPicPr>
          <p:cNvPr id="10" name="Picture 9" descr="A graph with black dots and red line&#10;&#10;Description automatically generated">
            <a:extLst>
              <a:ext uri="{FF2B5EF4-FFF2-40B4-BE49-F238E27FC236}">
                <a16:creationId xmlns:a16="http://schemas.microsoft.com/office/drawing/2014/main" id="{D12E9BA0-E871-CD2C-EE0F-5362FF3AF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229" y="3862324"/>
            <a:ext cx="4534525" cy="270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6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33"/>
    </mc:Choice>
    <mc:Fallback xmlns="">
      <p:transition spd="slow" advTm="4683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graph showing the difference between cv and actual&#10;&#10;Description automatically generated">
            <a:extLst>
              <a:ext uri="{FF2B5EF4-FFF2-40B4-BE49-F238E27FC236}">
                <a16:creationId xmlns:a16="http://schemas.microsoft.com/office/drawing/2014/main" id="{F4643A63-5B72-93E1-7B29-FA7C40B7D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393111"/>
            <a:ext cx="6008558" cy="3720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980A9A-73FC-794B-9263-95D5F6CD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807" y="152765"/>
            <a:ext cx="4731896" cy="1350546"/>
          </a:xfrm>
        </p:spPr>
        <p:txBody>
          <a:bodyPr/>
          <a:lstStyle/>
          <a:p>
            <a:r>
              <a:rPr lang="en-US" dirty="0"/>
              <a:t>Model Hyper-tuning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AEE38E-291E-4D4A-25CB-51AA9AC0E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101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="1" dirty="0">
                <a:latin typeface="Times New Roman"/>
                <a:cs typeface="Times New Roman"/>
              </a:rPr>
              <a:t>Linear Regression Model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="1" dirty="0">
                <a:latin typeface="Times New Roman"/>
                <a:cs typeface="Times New Roman"/>
              </a:rPr>
              <a:t>Mode Parameters Hyper-tuning: 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endParaRPr lang="en-US" sz="2000">
              <a:latin typeface="Calibri" panose="020F0502020204030204"/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/>
                <a:cs typeface="Times New Roman"/>
              </a:rPr>
              <a:t>80-20 train-test split vs. 10-fold cross-validation </a:t>
            </a:r>
            <a:endParaRPr lang="en-US" sz="2000">
              <a:ea typeface="Calibri"/>
              <a:cs typeface="Calibri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="1">
                <a:latin typeface="Times New Roman"/>
                <a:cs typeface="Times New Roman"/>
              </a:rPr>
              <a:t>Assumption Evaluation: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Times New Roman"/>
                <a:cs typeface="Times New Roman"/>
              </a:rPr>
              <a:t>Linearity</a:t>
            </a:r>
            <a:endParaRPr lang="en-US" b="1" dirty="0" err="1">
              <a:latin typeface="Calibri" panose="020F0502020204030204"/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>
                <a:latin typeface="Times New Roman"/>
                <a:cs typeface="Times New Roman"/>
              </a:rPr>
              <a:t>Normality</a:t>
            </a:r>
            <a:endParaRPr lang="en-US">
              <a:latin typeface="Calibri" panose="020F0502020204030204"/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Times New Roman"/>
                <a:cs typeface="Times New Roman"/>
              </a:rPr>
              <a:t>Homoscedasticity</a:t>
            </a:r>
            <a:endParaRPr lang="en-US" sz="2000" dirty="0">
              <a:latin typeface="Times New Roman"/>
              <a:ea typeface="Calibri"/>
              <a:cs typeface="Times New Roman"/>
            </a:endParaRPr>
          </a:p>
          <a:p>
            <a:endParaRPr lang="en-US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5377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833"/>
    </mc:Choice>
    <mc:Fallback>
      <p:transition spd="slow" advTm="4683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a normal q-q plot&#10;&#10;Description automatically generated">
            <a:extLst>
              <a:ext uri="{FF2B5EF4-FFF2-40B4-BE49-F238E27FC236}">
                <a16:creationId xmlns:a16="http://schemas.microsoft.com/office/drawing/2014/main" id="{EDA5F0C2-441B-7793-2E23-58546A4F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049" y="2492235"/>
            <a:ext cx="6096000" cy="37472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980A9A-73FC-794B-9263-95D5F6CD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807" y="152765"/>
            <a:ext cx="4731896" cy="1350546"/>
          </a:xfrm>
        </p:spPr>
        <p:txBody>
          <a:bodyPr/>
          <a:lstStyle/>
          <a:p>
            <a:r>
              <a:rPr lang="en-US" dirty="0"/>
              <a:t>Model Hyper-tuning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AEE38E-291E-4D4A-25CB-51AA9AC0E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101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="1" dirty="0">
                <a:latin typeface="Times New Roman"/>
                <a:cs typeface="Times New Roman"/>
              </a:rPr>
              <a:t>Linear Regression Model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="1" dirty="0">
                <a:latin typeface="Times New Roman"/>
                <a:cs typeface="Times New Roman"/>
              </a:rPr>
              <a:t>Mode Parameters Hyper-tuning: 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endParaRPr lang="en-US" sz="2000">
              <a:latin typeface="Calibri" panose="020F0502020204030204"/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/>
                <a:cs typeface="Times New Roman"/>
              </a:rPr>
              <a:t>80-20 train-test split vs. 10-fold cross-validation </a:t>
            </a:r>
            <a:endParaRPr lang="en-US" sz="2000">
              <a:ea typeface="Calibri"/>
              <a:cs typeface="Calibri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="1">
                <a:latin typeface="Times New Roman"/>
                <a:cs typeface="Times New Roman"/>
              </a:rPr>
              <a:t>Assumption Evaluation: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Times New Roman"/>
                <a:cs typeface="Times New Roman"/>
              </a:rPr>
              <a:t>Linearity</a:t>
            </a:r>
            <a:endParaRPr lang="en-US" b="1" dirty="0" err="1">
              <a:latin typeface="Calibri" panose="020F0502020204030204"/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>
                <a:latin typeface="Times New Roman"/>
                <a:cs typeface="Times New Roman"/>
              </a:rPr>
              <a:t>Normality</a:t>
            </a:r>
            <a:endParaRPr lang="en-US">
              <a:latin typeface="Calibri" panose="020F0502020204030204"/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Times New Roman"/>
                <a:cs typeface="Times New Roman"/>
              </a:rPr>
              <a:t>Homoscedasticity</a:t>
            </a:r>
            <a:endParaRPr lang="en-US" sz="2000" dirty="0">
              <a:latin typeface="Times New Roman"/>
              <a:ea typeface="Calibri"/>
              <a:cs typeface="Times New Roman"/>
            </a:endParaRPr>
          </a:p>
          <a:p>
            <a:endParaRPr lang="en-US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5640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833"/>
    </mc:Choice>
    <mc:Fallback>
      <p:transition spd="slow" advTm="4683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F16A9-D301-BC40-B0AC-469DA64A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987" y="102797"/>
            <a:ext cx="3657600" cy="1350546"/>
          </a:xfrm>
        </p:spPr>
        <p:txBody>
          <a:bodyPr/>
          <a:lstStyle/>
          <a:p>
            <a:r>
              <a:rPr lang="en-US" dirty="0"/>
              <a:t>Model Results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654D44-B8C8-E85A-6C55-866B20BD8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526878"/>
              </p:ext>
            </p:extLst>
          </p:nvPr>
        </p:nvGraphicFramePr>
        <p:xfrm>
          <a:off x="6645639" y="2073639"/>
          <a:ext cx="4989820" cy="3505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7455">
                  <a:extLst>
                    <a:ext uri="{9D8B030D-6E8A-4147-A177-3AD203B41FA5}">
                      <a16:colId xmlns:a16="http://schemas.microsoft.com/office/drawing/2014/main" val="2840213226"/>
                    </a:ext>
                  </a:extLst>
                </a:gridCol>
                <a:gridCol w="1247455">
                  <a:extLst>
                    <a:ext uri="{9D8B030D-6E8A-4147-A177-3AD203B41FA5}">
                      <a16:colId xmlns:a16="http://schemas.microsoft.com/office/drawing/2014/main" val="2348166768"/>
                    </a:ext>
                  </a:extLst>
                </a:gridCol>
                <a:gridCol w="1247455">
                  <a:extLst>
                    <a:ext uri="{9D8B030D-6E8A-4147-A177-3AD203B41FA5}">
                      <a16:colId xmlns:a16="http://schemas.microsoft.com/office/drawing/2014/main" val="2460715220"/>
                    </a:ext>
                  </a:extLst>
                </a:gridCol>
                <a:gridCol w="1247455">
                  <a:extLst>
                    <a:ext uri="{9D8B030D-6E8A-4147-A177-3AD203B41FA5}">
                      <a16:colId xmlns:a16="http://schemas.microsoft.com/office/drawing/2014/main" val="19844276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  <a:latin typeface="Times New Roman"/>
                      </a:endParaRPr>
                    </a:p>
                    <a:p>
                      <a:pPr algn="ctr" rtl="0" fontAlgn="base"/>
                      <a:r>
                        <a:rPr lang="en-US" sz="2000" dirty="0">
                          <a:effectLst/>
                          <a:latin typeface="Times New Roman"/>
                        </a:rPr>
                        <a:t>Model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 dirty="0">
                        <a:effectLst/>
                        <a:latin typeface="Times New Roman"/>
                      </a:endParaRPr>
                    </a:p>
                    <a:p>
                      <a:pPr algn="ctr" rtl="0" fontAlgn="base"/>
                      <a:r>
                        <a:rPr lang="en-US" sz="2000" dirty="0">
                          <a:effectLst/>
                          <a:latin typeface="Times New Roman"/>
                        </a:rPr>
                        <a:t>R2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 dirty="0">
                        <a:effectLst/>
                        <a:latin typeface="Times New Roman"/>
                      </a:endParaRPr>
                    </a:p>
                    <a:p>
                      <a:pPr algn="ctr" rtl="0" fontAlgn="base"/>
                      <a:r>
                        <a:rPr lang="en-US" sz="2000" dirty="0">
                          <a:effectLst/>
                          <a:latin typeface="Times New Roman"/>
                        </a:rPr>
                        <a:t>RMSE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 dirty="0">
                        <a:effectLst/>
                        <a:latin typeface="Times New Roman"/>
                      </a:endParaRPr>
                    </a:p>
                    <a:p>
                      <a:pPr algn="ctr" rtl="0" fontAlgn="base"/>
                      <a:r>
                        <a:rPr lang="en-US" sz="2000" dirty="0">
                          <a:effectLst/>
                          <a:latin typeface="Times New Roman"/>
                        </a:rPr>
                        <a:t>Adj_R2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27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  <a:latin typeface="Times New Roman"/>
                      </a:endParaRPr>
                    </a:p>
                    <a:p>
                      <a:pPr algn="ctr" rtl="0" fontAlgn="base"/>
                      <a:r>
                        <a:rPr lang="en-US" sz="2000" dirty="0" err="1">
                          <a:effectLst/>
                          <a:latin typeface="Times New Roman"/>
                        </a:rPr>
                        <a:t>fit_cv_A</a:t>
                      </a:r>
                      <a:r>
                        <a:rPr lang="en-US" sz="2000" dirty="0"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  <a:latin typeface="Times New Roman"/>
                      </a:endParaRPr>
                    </a:p>
                    <a:p>
                      <a:pPr algn="ctr" rtl="0" fontAlgn="base"/>
                      <a:r>
                        <a:rPr lang="en-US" sz="2000" dirty="0">
                          <a:effectLst/>
                          <a:latin typeface="Times New Roman"/>
                        </a:rPr>
                        <a:t>0.71 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  <a:latin typeface="Times New Roman"/>
                      </a:endParaRPr>
                    </a:p>
                    <a:p>
                      <a:pPr algn="ctr" rtl="0" fontAlgn="base"/>
                      <a:r>
                        <a:rPr lang="en-US" sz="2000" dirty="0">
                          <a:effectLst/>
                          <a:latin typeface="Times New Roman"/>
                        </a:rPr>
                        <a:t>3.98 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  <a:latin typeface="Times New Roman"/>
                      </a:endParaRPr>
                    </a:p>
                    <a:p>
                      <a:pPr algn="ctr" rtl="0" fontAlgn="base"/>
                      <a:r>
                        <a:rPr lang="en-US" sz="2000" dirty="0">
                          <a:effectLst/>
                          <a:latin typeface="Times New Roman"/>
                        </a:rPr>
                        <a:t>0.71 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0033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  <a:latin typeface="Times New Roman"/>
                      </a:endParaRPr>
                    </a:p>
                    <a:p>
                      <a:pPr algn="ctr" rtl="0" fontAlgn="base"/>
                      <a:r>
                        <a:rPr lang="en-US" sz="2000" dirty="0" err="1">
                          <a:effectLst/>
                          <a:latin typeface="Times New Roman"/>
                        </a:rPr>
                        <a:t>fit_cv_B</a:t>
                      </a:r>
                      <a:r>
                        <a:rPr lang="en-US" sz="2000" dirty="0"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  <a:latin typeface="Times New Roman"/>
                      </a:endParaRPr>
                    </a:p>
                    <a:p>
                      <a:pPr algn="ctr" rtl="0" fontAlgn="base"/>
                      <a:r>
                        <a:rPr lang="en-US" sz="2000" dirty="0">
                          <a:effectLst/>
                          <a:latin typeface="Times New Roman"/>
                        </a:rPr>
                        <a:t>0.71 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  <a:latin typeface="Times New Roman"/>
                      </a:endParaRPr>
                    </a:p>
                    <a:p>
                      <a:pPr algn="ctr" rtl="0" fontAlgn="base"/>
                      <a:r>
                        <a:rPr lang="en-US" sz="2000" dirty="0">
                          <a:effectLst/>
                          <a:latin typeface="Times New Roman"/>
                        </a:rPr>
                        <a:t>3.97 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  <a:latin typeface="Times New Roman"/>
                      </a:endParaRPr>
                    </a:p>
                    <a:p>
                      <a:pPr algn="ctr" rtl="0" fontAlgn="base"/>
                      <a:r>
                        <a:rPr lang="en-US" sz="2000" dirty="0">
                          <a:effectLst/>
                          <a:latin typeface="Times New Roman"/>
                        </a:rPr>
                        <a:t>0.71 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26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  <a:latin typeface="Times New Roman"/>
                      </a:endParaRPr>
                    </a:p>
                    <a:p>
                      <a:pPr algn="ctr" rtl="0" fontAlgn="base"/>
                      <a:r>
                        <a:rPr lang="en-US" sz="2000" dirty="0" err="1">
                          <a:effectLst/>
                          <a:latin typeface="Times New Roman"/>
                        </a:rPr>
                        <a:t>fit_cv_C</a:t>
                      </a:r>
                      <a:r>
                        <a:rPr lang="en-US" sz="2000" dirty="0"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  <a:latin typeface="Times New Roman"/>
                      </a:endParaRPr>
                    </a:p>
                    <a:p>
                      <a:pPr algn="ctr" rtl="0" fontAlgn="base"/>
                      <a:r>
                        <a:rPr lang="en-US" sz="2000" dirty="0">
                          <a:effectLst/>
                          <a:latin typeface="Times New Roman"/>
                        </a:rPr>
                        <a:t>0.71 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  <a:latin typeface="Times New Roman"/>
                      </a:endParaRPr>
                    </a:p>
                    <a:p>
                      <a:pPr algn="ctr" rtl="0" fontAlgn="base"/>
                      <a:r>
                        <a:rPr lang="en-US" sz="2000" dirty="0">
                          <a:effectLst/>
                          <a:latin typeface="Times New Roman"/>
                        </a:rPr>
                        <a:t>3.97 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  <a:latin typeface="Times New Roman"/>
                      </a:endParaRPr>
                    </a:p>
                    <a:p>
                      <a:pPr algn="ctr" rtl="0" fontAlgn="base"/>
                      <a:r>
                        <a:rPr lang="en-US" sz="2000" dirty="0">
                          <a:effectLst/>
                          <a:latin typeface="Times New Roman"/>
                        </a:rPr>
                        <a:t>0.71 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0203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  <a:latin typeface="Times New Roman"/>
                      </a:endParaRPr>
                    </a:p>
                    <a:p>
                      <a:pPr algn="ctr" rtl="0" fontAlgn="base"/>
                      <a:r>
                        <a:rPr lang="en-US" sz="2000" dirty="0" err="1">
                          <a:effectLst/>
                          <a:latin typeface="Times New Roman"/>
                        </a:rPr>
                        <a:t>fit_cv_D</a:t>
                      </a:r>
                      <a:r>
                        <a:rPr lang="en-US" sz="2000" dirty="0"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  <a:latin typeface="Times New Roman"/>
                      </a:endParaRPr>
                    </a:p>
                    <a:p>
                      <a:pPr algn="ctr" rtl="0" fontAlgn="base"/>
                      <a:r>
                        <a:rPr lang="en-US" sz="2000" dirty="0">
                          <a:effectLst/>
                          <a:latin typeface="Times New Roman"/>
                        </a:rPr>
                        <a:t>0.72 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  <a:latin typeface="Times New Roman"/>
                      </a:endParaRPr>
                    </a:p>
                    <a:p>
                      <a:pPr algn="ctr" rtl="0" fontAlgn="base"/>
                      <a:r>
                        <a:rPr lang="en-US" sz="2000" dirty="0">
                          <a:effectLst/>
                          <a:latin typeface="Times New Roman"/>
                        </a:rPr>
                        <a:t>3.95 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  <a:latin typeface="Times New Roman"/>
                      </a:endParaRPr>
                    </a:p>
                    <a:p>
                      <a:pPr algn="ctr" rtl="0" fontAlgn="base"/>
                      <a:r>
                        <a:rPr lang="en-US" sz="2000" dirty="0">
                          <a:effectLst/>
                          <a:latin typeface="Times New Roman"/>
                        </a:rPr>
                        <a:t>0.71 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60168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8BBC942-D132-1629-C5F0-BFE4446B1247}"/>
              </a:ext>
            </a:extLst>
          </p:cNvPr>
          <p:cNvSpPr txBox="1"/>
          <p:nvPr/>
        </p:nvSpPr>
        <p:spPr>
          <a:xfrm>
            <a:off x="327285" y="2488369"/>
            <a:ext cx="580369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Segoe UI"/>
              </a:rPr>
              <a:t>Tested 4 different models:</a:t>
            </a:r>
            <a:endParaRPr lang="en-US" b="1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sz="2400" dirty="0">
                <a:latin typeface="Times New Roman"/>
                <a:cs typeface="Segoe UI"/>
              </a:rPr>
              <a:t>(A) Age, weight, height, neck, and waist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      </a:t>
            </a:r>
            <a:r>
              <a:rPr lang="en-US" sz="2400" dirty="0">
                <a:latin typeface="Times New Roman"/>
                <a:cs typeface="Segoe UI"/>
              </a:rPr>
              <a:t>(B) Adding Chest</a:t>
            </a:r>
            <a:endParaRPr lang="en-US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      </a:t>
            </a:r>
            <a:r>
              <a:rPr lang="en-US" sz="2400" dirty="0">
                <a:latin typeface="Times New Roman"/>
                <a:cs typeface="Segoe UI"/>
              </a:rPr>
              <a:t>(C) Adding Biceps</a:t>
            </a:r>
            <a:endParaRPr lang="en-US" dirty="0">
              <a:latin typeface="Calibri" panose="020F0502020204030204"/>
              <a:ea typeface="Calibri"/>
              <a:cs typeface="Calibri"/>
            </a:endParaRPr>
          </a:p>
          <a:p>
            <a:r>
              <a:rPr lang="en-US" sz="2400" dirty="0">
                <a:latin typeface="Times New Roman"/>
                <a:cs typeface="Segoe UI"/>
              </a:rPr>
              <a:t>      (D) Adding Chest and Biceps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endParaRPr lang="en-US">
              <a:ea typeface="Calibri"/>
              <a:cs typeface="Calibri"/>
            </a:endParaRPr>
          </a:p>
          <a:p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925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441"/>
    </mc:Choice>
    <mc:Fallback xmlns="">
      <p:transition spd="slow" advTm="5844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F16A9-D301-BC40-B0AC-469DA64A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987" y="102797"/>
            <a:ext cx="3657600" cy="1350546"/>
          </a:xfrm>
        </p:spPr>
        <p:txBody>
          <a:bodyPr/>
          <a:lstStyle/>
          <a:p>
            <a:r>
              <a:rPr lang="en-US" dirty="0"/>
              <a:t>Final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BC942-D132-1629-C5F0-BFE4446B1247}"/>
              </a:ext>
            </a:extLst>
          </p:cNvPr>
          <p:cNvSpPr txBox="1"/>
          <p:nvPr/>
        </p:nvSpPr>
        <p:spPr>
          <a:xfrm>
            <a:off x="1114268" y="1089287"/>
            <a:ext cx="4804347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Model Coefficients: </a:t>
            </a:r>
            <a:endParaRPr lang="en-US" sz="2400">
              <a:latin typeface="Times New Roman"/>
              <a:ea typeface="Calibri" panose="020F0502020204030204"/>
              <a:cs typeface="Times New Roman"/>
            </a:endParaRPr>
          </a:p>
          <a:p>
            <a:pPr algn="ctr"/>
            <a:r>
              <a:rPr lang="en-US" sz="2400" dirty="0">
                <a:highlight>
                  <a:srgbClr val="C0C0C0"/>
                </a:highlight>
                <a:latin typeface="Times New Roman"/>
                <a:cs typeface="Times New Roman"/>
              </a:rPr>
              <a:t>BODYFAT = -21.29 - 0.0073 * AGE - 0.0902 * WEIGHT - 0.1847 * HEIGHT - 0.3180 * NECK + 0.8876 * ABDOMEN.</a:t>
            </a:r>
          </a:p>
          <a:p>
            <a:endParaRPr lang="en-US" sz="2400" b="1" dirty="0">
              <a:latin typeface="Times New Roman"/>
              <a:cs typeface="Times New Roman"/>
            </a:endParaRPr>
          </a:p>
          <a:p>
            <a:r>
              <a:rPr lang="en-US" sz="2400" b="1" dirty="0">
                <a:latin typeface="Times New Roman"/>
                <a:cs typeface="Times New Roman"/>
              </a:rPr>
              <a:t>Goodness of Fit: </a:t>
            </a:r>
            <a:endParaRPr lang="en-US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Multiple R-squared of 0.713 </a:t>
            </a:r>
            <a:endParaRPr lang="en-US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The model can explain 71.3% of variation in body fat</a:t>
            </a:r>
            <a:endParaRPr lang="en-US" sz="2400" dirty="0">
              <a:latin typeface="Times New Roman"/>
              <a:ea typeface="Calibri" panose="020F0502020204030204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b="1" dirty="0">
                <a:latin typeface="Times New Roman"/>
                <a:cs typeface="Times New Roman"/>
              </a:rPr>
              <a:t>Significance:</a:t>
            </a:r>
            <a:endParaRPr lang="en-US" dirty="0">
              <a:latin typeface="Calibri" panose="020F0502020204030204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F-statistic = 95.9</a:t>
            </a:r>
            <a:endParaRPr lang="en-US" dirty="0">
              <a:latin typeface="Calibri" panose="020F0502020204030204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p-value &lt;&lt; 0.05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ea typeface="Calibri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latin typeface="Times New Roman"/>
              <a:ea typeface="Calibri"/>
              <a:cs typeface="Segoe UI"/>
            </a:endParaRPr>
          </a:p>
          <a:p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7A67EE-0B87-6918-78AD-C2C2113AD6C5}"/>
              </a:ext>
            </a:extLst>
          </p:cNvPr>
          <p:cNvSpPr txBox="1"/>
          <p:nvPr/>
        </p:nvSpPr>
        <p:spPr>
          <a:xfrm>
            <a:off x="7210269" y="1988695"/>
            <a:ext cx="4229724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Char char="•"/>
            </a:pPr>
            <a:r>
              <a:rPr lang="en-US" sz="2400" b="1" dirty="0">
                <a:latin typeface="Times New Roman"/>
                <a:cs typeface="Arial"/>
              </a:rPr>
              <a:t>Example Usage:</a:t>
            </a:r>
            <a:r>
              <a:rPr lang="en-US" sz="2400" dirty="0">
                <a:latin typeface="Times New Roman"/>
                <a:cs typeface="Arial"/>
              </a:rPr>
              <a:t> </a:t>
            </a:r>
            <a:endParaRPr lang="en-US" dirty="0"/>
          </a:p>
          <a:p>
            <a:pPr marL="342900" indent="-342900">
              <a:buFont typeface="Courier New"/>
              <a:buChar char="o"/>
            </a:pPr>
            <a:r>
              <a:rPr lang="en-US" sz="2400" dirty="0">
                <a:latin typeface="Times New Roman"/>
                <a:cs typeface="Arial"/>
              </a:rPr>
              <a:t>40-year-old </a:t>
            </a:r>
            <a:endParaRPr lang="en-US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Courier New"/>
              <a:buChar char="o"/>
            </a:pPr>
            <a:r>
              <a:rPr lang="en-US" sz="2400" dirty="0">
                <a:latin typeface="Times New Roman"/>
                <a:cs typeface="Arial"/>
              </a:rPr>
              <a:t>weight = 80 kg</a:t>
            </a:r>
            <a:endParaRPr lang="en-US" dirty="0">
              <a:latin typeface="Calibri" panose="020F0502020204030204"/>
              <a:ea typeface="Calibri"/>
              <a:cs typeface="Calibri"/>
            </a:endParaRPr>
          </a:p>
          <a:p>
            <a:pPr marL="342900" indent="-342900">
              <a:buFont typeface="Courier New"/>
              <a:buChar char="o"/>
            </a:pPr>
            <a:r>
              <a:rPr lang="en-US" sz="2400" dirty="0">
                <a:latin typeface="Times New Roman"/>
                <a:cs typeface="Arial"/>
              </a:rPr>
              <a:t>height = 170 cm</a:t>
            </a:r>
            <a:endParaRPr lang="en-US" dirty="0">
              <a:latin typeface="Calibri" panose="020F0502020204030204"/>
              <a:ea typeface="Calibri"/>
              <a:cs typeface="Calibri"/>
            </a:endParaRPr>
          </a:p>
          <a:p>
            <a:pPr marL="342900" indent="-342900">
              <a:buFont typeface="Courier New"/>
              <a:buChar char="o"/>
            </a:pPr>
            <a:r>
              <a:rPr lang="en-US" sz="2400" dirty="0">
                <a:latin typeface="Times New Roman"/>
                <a:cs typeface="Arial"/>
              </a:rPr>
              <a:t>neck circumference = 35 cm</a:t>
            </a:r>
            <a:endParaRPr lang="en-US" dirty="0">
              <a:latin typeface="Calibri" panose="020F0502020204030204"/>
              <a:ea typeface="Calibri"/>
              <a:cs typeface="Calibri"/>
            </a:endParaRPr>
          </a:p>
          <a:p>
            <a:pPr marL="342900" indent="-342900">
              <a:buFont typeface="Courier New"/>
              <a:buChar char="o"/>
            </a:pPr>
            <a:r>
              <a:rPr lang="en-US" sz="2400" dirty="0">
                <a:latin typeface="Times New Roman"/>
                <a:cs typeface="Arial"/>
              </a:rPr>
              <a:t>abs measurement = 90 cm </a:t>
            </a:r>
            <a:r>
              <a:rPr lang="en-US" sz="2400" b="1" dirty="0">
                <a:latin typeface="Times New Roman"/>
                <a:cs typeface="Arial"/>
              </a:rPr>
              <a:t>Estimated body fat:</a:t>
            </a:r>
            <a:br>
              <a:rPr lang="en-US" sz="2400" dirty="0">
                <a:latin typeface="Times New Roman"/>
                <a:cs typeface="Arial"/>
              </a:rPr>
            </a:br>
            <a:r>
              <a:rPr lang="en-US" sz="2400" dirty="0">
                <a:highlight>
                  <a:srgbClr val="FFFF00"/>
                </a:highlight>
                <a:latin typeface="Times New Roman"/>
                <a:cs typeface="Arial"/>
              </a:rPr>
              <a:t>~15.25%.</a:t>
            </a:r>
            <a:r>
              <a:rPr lang="en-US" sz="2400" dirty="0">
                <a:latin typeface="Times New Roman"/>
                <a:cs typeface="Arial"/>
              </a:rPr>
              <a:t>​</a:t>
            </a:r>
            <a:endParaRPr lang="en-US" dirty="0">
              <a:ea typeface="Calibri"/>
              <a:cs typeface="Calibri"/>
            </a:endParaRPr>
          </a:p>
          <a:p>
            <a:pPr marL="228600" lvl="1" indent="-228600">
              <a:buChar char="•"/>
            </a:pPr>
            <a:r>
              <a:rPr lang="en-US" sz="2400" dirty="0">
                <a:latin typeface="Times New Roman"/>
                <a:cs typeface="Arial"/>
              </a:rPr>
              <a:t>The 95% interval for this estimate is 14.5%-16%.</a:t>
            </a:r>
          </a:p>
        </p:txBody>
      </p:sp>
    </p:spTree>
    <p:extLst>
      <p:ext uri="{BB962C8B-B14F-4D97-AF65-F5344CB8AC3E}">
        <p14:creationId xmlns:p14="http://schemas.microsoft.com/office/powerpoint/2010/main" val="1744336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441"/>
    </mc:Choice>
    <mc:Fallback>
      <p:transition spd="slow" advTm="5844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2075-E746-EB49-B96C-691813B10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331" y="252699"/>
            <a:ext cx="6330846" cy="954723"/>
          </a:xfrm>
        </p:spPr>
        <p:txBody>
          <a:bodyPr/>
          <a:lstStyle/>
          <a:p>
            <a:r>
              <a:rPr lang="en-US" dirty="0"/>
              <a:t>Strengths and Weaknesses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EEC78D-521E-F73D-BAD5-41FD8D9680C9}"/>
              </a:ext>
            </a:extLst>
          </p:cNvPr>
          <p:cNvSpPr txBox="1"/>
          <p:nvPr/>
        </p:nvSpPr>
        <p:spPr>
          <a:xfrm>
            <a:off x="1139254" y="3775023"/>
            <a:ext cx="575372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  <a:cs typeface="Segoe UI"/>
              </a:rPr>
              <a:t>Weaknesses:</a:t>
            </a:r>
            <a:endParaRPr lang="en-US" sz="24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latin typeface="Times New Roman"/>
              <a:cs typeface="Segoe UI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/>
                <a:cs typeface="Segoe UI"/>
              </a:rPr>
              <a:t>May perform poorly on population outside the dataset</a:t>
            </a:r>
            <a:endParaRPr lang="en-US" sz="2400" dirty="0">
              <a:latin typeface="Calibri" panose="020F0502020204030204"/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/>
                <a:cs typeface="Segoe UI"/>
              </a:rPr>
              <a:t>The model could not account for other potential confounders such as exercise</a:t>
            </a:r>
            <a:endParaRPr lang="en-US" sz="2400" dirty="0">
              <a:latin typeface="Calibri" panose="020F0502020204030204"/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/>
                <a:cs typeface="Segoe UI"/>
              </a:rPr>
              <a:t>Sensitive to outliers </a:t>
            </a:r>
            <a:endParaRPr lang="en-US" sz="2400" dirty="0"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C0465A-A857-CC91-8A9B-31788C7B4647}"/>
              </a:ext>
            </a:extLst>
          </p:cNvPr>
          <p:cNvSpPr txBox="1"/>
          <p:nvPr/>
        </p:nvSpPr>
        <p:spPr>
          <a:xfrm>
            <a:off x="1189219" y="1576465"/>
            <a:ext cx="622841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Strengths:</a:t>
            </a:r>
            <a:endParaRPr lang="en-US" sz="2400" dirty="0"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latin typeface="Times New Roman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/>
              </a:rPr>
              <a:t>Robust cross-validation methodology</a:t>
            </a:r>
            <a:endParaRPr lang="en-US" sz="2400" dirty="0">
              <a:latin typeface="Calibri" panose="020F0502020204030204"/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/>
              </a:rPr>
              <a:t>Model simplicity </a:t>
            </a:r>
            <a:r>
              <a:rPr lang="en-US" sz="2400" dirty="0">
                <a:latin typeface="Times New Roman"/>
                <a:cs typeface="Times New Roman"/>
              </a:rPr>
              <a:t>​</a:t>
            </a:r>
            <a:endParaRPr lang="en-US" sz="2400" dirty="0">
              <a:latin typeface="Calibri" panose="020F0502020204030204"/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/>
                <a:ea typeface="Calibri"/>
                <a:cs typeface="Times New Roman"/>
              </a:rPr>
              <a:t>Comprehensive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18919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925"/>
    </mc:Choice>
    <mc:Fallback xmlns="">
      <p:transition spd="slow" advTm="176925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1228</Words>
  <Application>Microsoft Office PowerPoint</Application>
  <PresentationFormat>Widescreen</PresentationFormat>
  <Paragraphs>175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STAT628-Group 10</vt:lpstr>
      <vt:lpstr>Summary of Data Cleaning</vt:lpstr>
      <vt:lpstr>Finding the Best Model for Body Fat</vt:lpstr>
      <vt:lpstr>Model Hyper-tuning</vt:lpstr>
      <vt:lpstr>Model Hyper-tuning</vt:lpstr>
      <vt:lpstr>Model Hyper-tuning</vt:lpstr>
      <vt:lpstr>Model Results</vt:lpstr>
      <vt:lpstr>Final Model</vt:lpstr>
      <vt:lpstr>Strengths and Weaknesses</vt:lpstr>
      <vt:lpstr>Conclusion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HYUNSEUNG KANG</dc:creator>
  <cp:lastModifiedBy>HYUNSEUNG KANG</cp:lastModifiedBy>
  <cp:revision>284</cp:revision>
  <cp:lastPrinted>2020-10-12T02:31:59Z</cp:lastPrinted>
  <dcterms:created xsi:type="dcterms:W3CDTF">2020-10-11T23:42:13Z</dcterms:created>
  <dcterms:modified xsi:type="dcterms:W3CDTF">2023-10-17T00:39:10Z</dcterms:modified>
</cp:coreProperties>
</file>