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9" r:id="rId7"/>
    <p:sldId id="280" r:id="rId8"/>
    <p:sldId id="259" r:id="rId9"/>
    <p:sldId id="283" r:id="rId10"/>
    <p:sldId id="260" r:id="rId11"/>
    <p:sldId id="272" r:id="rId12"/>
    <p:sldId id="282" r:id="rId13"/>
    <p:sldId id="273" r:id="rId14"/>
    <p:sldId id="277" r:id="rId15"/>
    <p:sldId id="278" r:id="rId16"/>
    <p:sldId id="279" r:id="rId17"/>
    <p:sldId id="263" r:id="rId18"/>
    <p:sldId id="268" r:id="rId19"/>
    <p:sldId id="294" r:id="rId20"/>
    <p:sldId id="298" r:id="rId21"/>
    <p:sldId id="295" r:id="rId22"/>
    <p:sldId id="296" r:id="rId23"/>
    <p:sldId id="299" r:id="rId24"/>
    <p:sldId id="300" r:id="rId25"/>
    <p:sldId id="297" r:id="rId26"/>
    <p:sldId id="301" r:id="rId27"/>
    <p:sldId id="302" r:id="rId28"/>
    <p:sldId id="303" r:id="rId29"/>
    <p:sldId id="304" r:id="rId30"/>
    <p:sldId id="269" r:id="rId31"/>
  </p:sldIdLst>
  <p:sldSz cx="9144000" cy="5143500"/>
  <p:notesSz cx="6858000" cy="9144000"/>
  <p:embeddedFontLst>
    <p:embeddedFont>
      <p:font typeface="Barlow Condensed SemiBold" panose="00000806000000000000"/>
      <p:bold r:id="rId35"/>
      <p:boldItalic r:id="rId36"/>
    </p:embeddedFont>
    <p:embeddedFont>
      <p:font typeface="Arvo" panose="02000000000000000000"/>
      <p:regular r:id="rId37"/>
    </p:embeddedFont>
    <p:embeddedFont>
      <p:font typeface="Barlow Condensed Medium" panose="00000606000000000000"/>
      <p:regular r:id="rId38"/>
    </p:embeddedFont>
    <p:embeddedFont>
      <p:font typeface="Barlow Condensed" panose="0000050600000000000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90"/>
    <a:srgbClr val="1290E0"/>
    <a:srgbClr val="F9FB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e1ed11e4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e1ed11e4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OPENING">
  <p:cSld name="TITLE">
    <p:bg>
      <p:bgPr>
        <a:solidFill>
          <a:srgbClr val="E9E6E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 panose="00000606000000000000"/>
              <a:buNone/>
              <a:defRPr sz="6000">
                <a:latin typeface="Barlow Condensed Medium" panose="00000606000000000000"/>
                <a:ea typeface="Barlow Condensed Medium" panose="00000606000000000000"/>
                <a:cs typeface="Barlow Condensed Medium" panose="00000606000000000000"/>
                <a:sym typeface="Barlow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 panose="00000606000000000000"/>
              <a:buNone/>
              <a:defRPr sz="6000">
                <a:latin typeface="Barlow Condensed Medium" panose="00000606000000000000"/>
                <a:ea typeface="Barlow Condensed Medium" panose="00000606000000000000"/>
                <a:cs typeface="Barlow Condensed Medium" panose="00000606000000000000"/>
                <a:sym typeface="Barlow Condensed Medium" panose="00000606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" name="Google Shape;227;p4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28" name="Google Shape;228;p4"/>
          <p:cNvSpPr txBox="1"/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/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/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/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234" name="Google Shape;234;p4"/>
          <p:cNvSpPr txBox="1"/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/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 panose="00000506000000000000"/>
              <a:buNone/>
              <a:defRPr sz="3600">
                <a:solidFill>
                  <a:schemeClr val="accent4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5"/>
          <p:cNvSpPr txBox="1"/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5" name="Google Shape;305;p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 panose="00000806000000000000"/>
              <a:buNone/>
              <a:defRPr sz="2800">
                <a:solidFill>
                  <a:srgbClr val="434343"/>
                </a:solidFill>
                <a:latin typeface="Barlow Condensed SemiBold" panose="00000806000000000000"/>
                <a:ea typeface="Barlow Condensed SemiBold" panose="00000806000000000000"/>
                <a:cs typeface="Barlow Condensed SemiBold" panose="00000806000000000000"/>
                <a:sym typeface="Barlow Condensed SemiBold" panose="00000806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 panose="02000000000000000000"/>
              <a:buChar char="●"/>
              <a:defRPr sz="1800"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○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■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●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○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■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●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 panose="02000000000000000000"/>
              <a:buChar char="○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 panose="02000000000000000000"/>
              <a:buChar char="■"/>
              <a:defRPr>
                <a:solidFill>
                  <a:srgbClr val="434343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/>
          <p:nvPr>
            <p:ph type="ctrTitle"/>
          </p:nvPr>
        </p:nvSpPr>
        <p:spPr>
          <a:xfrm>
            <a:off x="3559810" y="234950"/>
            <a:ext cx="4418965" cy="1102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>
                <a:ea typeface="宋体" panose="02010600030101010101" pitchFamily="2" charset="-122"/>
              </a:rPr>
              <a:t>共享云盘系统</a:t>
            </a:r>
            <a:endParaRPr lang="zh-CN" altLang="en-US" sz="5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588770"/>
            <a:ext cx="5281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项目经理：闫方圆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项目成员：吴栩增  雷雅惠  陈翼飞  王楠楠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项目指导老师：高峰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概要设计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623570"/>
            <a:ext cx="607377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/>
          <p:nvPr>
            <p:ph type="ctrTitle"/>
          </p:nvPr>
        </p:nvSpPr>
        <p:spPr>
          <a:xfrm flipH="1">
            <a:off x="747840" y="161745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详细设计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" name="表格 0"/>
          <p:cNvGraphicFramePr/>
          <p:nvPr/>
        </p:nvGraphicFramePr>
        <p:xfrm>
          <a:off x="1803400" y="1126490"/>
          <a:ext cx="5245100" cy="31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/>
                <a:gridCol w="4237355"/>
              </a:tblGrid>
              <a:tr h="50038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用户登录模块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用户可通过登录界面进入主界面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login();public User findUser();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575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 b="1">
                        <a:solidFill>
                          <a:schemeClr val="bg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获取用户输入的用户名和密码；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从数据库获取用户名对应密码；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对密码的MD5码进行解密操作；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输入密码与正确密码一致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进入主界面；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返回登陆界面 并给出错误提示；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803400" y="1127125"/>
          <a:ext cx="5245100" cy="3148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/>
                <a:gridCol w="4237355"/>
              </a:tblGrid>
              <a:tr h="52514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用户注册模块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用户可通过注册界面进行用户信息注册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14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regist();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boolean addUser();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16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获取用户注册信息；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用户名和密码满足要求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将用户信息写入数据库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跳转到登录界面；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返回注册界面 并给出错误提示；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81290" y="1195705"/>
            <a:ext cx="4794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用户子系统模块设计</a:t>
            </a:r>
            <a:endParaRPr lang="zh-CN" altLang="en-US" sz="2000" b="1"/>
          </a:p>
        </p:txBody>
      </p:sp>
      <p:graphicFrame>
        <p:nvGraphicFramePr>
          <p:cNvPr id="6" name="表格 5"/>
          <p:cNvGraphicFramePr/>
          <p:nvPr/>
        </p:nvGraphicFramePr>
        <p:xfrm>
          <a:off x="1803400" y="1126490"/>
          <a:ext cx="5245735" cy="3148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/>
                <a:gridCol w="4237990"/>
              </a:tblGrid>
              <a:tr h="6292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用户管理模块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5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如修改、查看用户信息，将普通用户升级为会员等操作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2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User findUser();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getCountSize();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84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获取用户关键字；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数据库中用户关键字存在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显示所检索的用户信息并进行相关操作；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给出错误提示；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/>
          <p:nvPr>
            <p:ph type="ctrTitle"/>
          </p:nvPr>
        </p:nvSpPr>
        <p:spPr>
          <a:xfrm flipH="1">
            <a:off x="740855" y="16238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详细设计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1290" y="1195705"/>
            <a:ext cx="4794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文件子系统模块设计</a:t>
            </a:r>
            <a:endParaRPr lang="zh-CN" altLang="en-US" sz="2000" b="1"/>
          </a:p>
        </p:txBody>
      </p:sp>
      <p:graphicFrame>
        <p:nvGraphicFramePr>
          <p:cNvPr id="3" name="表格 2"/>
          <p:cNvGraphicFramePr/>
          <p:nvPr/>
        </p:nvGraphicFramePr>
        <p:xfrm>
          <a:off x="1767840" y="740410"/>
          <a:ext cx="5200015" cy="406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55"/>
                <a:gridCol w="4201160"/>
              </a:tblGrid>
              <a:tr h="1873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回收站模块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用户可通过进入回收站进行还原、清除等相应操作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recycleFile();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List&lt;RecycleFile&gt; recycleFiles();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delRecycle();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delAllRecycle();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revertDirectory();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getFileName();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381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首先访问数据库读入回收站信息；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选择回收站文件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还原按钮根据要还原的文件id获得文件；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获取该文件的文件名；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根据文件名获取源文件地址；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获取该文件删除时所保存的地址；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获取到文件保存地址还原文件给出还原成功提示；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给出还原失败提示；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删除按钮根据文件名获取源文件地址；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获取该文件删除时所保存的地址；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获取到文件保存地址删除文件给出删除成功提示；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给出删除失败提示；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不做任何处理；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767840" y="740410"/>
          <a:ext cx="5199380" cy="4224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55"/>
                <a:gridCol w="4200525"/>
              </a:tblGrid>
              <a:tr h="1924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文件管理模块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用户可对文件添加、修改等相应操作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168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Result&lt;List&lt;FileCustom&gt;&gt; getFiles();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Result&lt;String&gt; addDirectory();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Result&lt;String&gt; delDirectory();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Result&lt;String&gt; renameDirectory();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Result&lt;String&gt; moveDirectory();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summarylist();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Result&lt;List&lt;FileCustom&gt;&gt; searchFile();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openFile();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Result&lt;String&gt; openOffice();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首先访问数据库读入全部用户文件信息；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点击按钮；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新建按钮在数据库中新建一行文件夹信息；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删除按钮在数据库中删除相对应文件夹信息；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重命名按钮在数据库中对文件或文件夹名称进行重命名；ELSE IF 移动按钮在数据库中对文件或文件夹的存储地址进行改变；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打开按钮打开相应文件或文件夹；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ELSE不做任何处理；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768475" y="739775"/>
          <a:ext cx="5198745" cy="42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55"/>
                <a:gridCol w="4199890"/>
              </a:tblGrid>
              <a:tr h="324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文件查询模块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用户可通过文件的名称或日期进行查询操作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98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Result&lt;List&lt;FileCustom&gt;&gt; getFiles();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@ResponseBody Result&lt;List&lt;FileCustom&gt;&gt; searchFile();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getRootPath();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520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首先访问数据库读入全部文件信息；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获取查询关键字；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在数据库中对关键字进行模糊查询；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获取文件根路径；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可以找到文件根路径返回文件根路径信息与文件信息；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给出错误提示 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769110" y="739775"/>
          <a:ext cx="5198110" cy="42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20"/>
                <a:gridCol w="4199890"/>
              </a:tblGrid>
              <a:tr h="3517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文件上传下载模块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用户可对文件进行上传或下载操作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6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uploadFilePath();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File downPackage();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getRootPath();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43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首先访问数据库读入全部文件信息；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获取文件信息；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点击按钮；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上传按钮将文件上传到数据库；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下载按钮获取文件根路径将文件打包下载;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ELSE不做任何处理；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/>
          <p:nvPr>
            <p:ph type="ctrTitle"/>
          </p:nvPr>
        </p:nvSpPr>
        <p:spPr>
          <a:xfrm flipH="1">
            <a:off x="740855" y="16238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详细设计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9065" y="986790"/>
            <a:ext cx="4794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分享子系统的模块设计</a:t>
            </a:r>
            <a:endParaRPr lang="zh-CN" altLang="en-US" sz="2000" b="1"/>
          </a:p>
        </p:txBody>
      </p:sp>
      <p:graphicFrame>
        <p:nvGraphicFramePr>
          <p:cNvPr id="1" name="表格 0"/>
          <p:cNvGraphicFramePr/>
          <p:nvPr/>
        </p:nvGraphicFramePr>
        <p:xfrm>
          <a:off x="1803400" y="740410"/>
          <a:ext cx="5537200" cy="3582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25"/>
                <a:gridCol w="4473575"/>
              </a:tblGrid>
              <a:tr h="2679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模块名称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外链分享模块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用户可进行创建和管理创建的分享链接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98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接口与属性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List&lt;ShareFile&gt; findShare();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List&lt;ShareFile&gt; findShareByName();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private List&lt;ShareFile&gt; getShareFile();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share();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shareFile();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String cancelShare();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688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数据结构与算法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处理流程：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首先访问数据库读入全部文件分享信息；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点击按钮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 查找按钮在数据库中查找相关分享信息将相应信息返馈给用户；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分享按钮产生分享链接并写入数据库将生成分享链接反馈给用户；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 IF 取消分享按钮在数据库中删除相应分享链接信息；</a:t>
                      </a:r>
                      <a:endParaRPr 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ELSE不做任何处理；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 sz="3600"/>
              <a:t>数据库设计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1706880"/>
            <a:ext cx="3755390" cy="227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" y="1625600"/>
            <a:ext cx="3870325" cy="2442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604010"/>
            <a:ext cx="3860800" cy="1504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65" y="1571625"/>
            <a:ext cx="2442845" cy="15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8"/>
          <p:cNvGrpSpPr/>
          <p:nvPr/>
        </p:nvGrpSpPr>
        <p:grpSpPr>
          <a:xfrm>
            <a:off x="1607495" y="1696400"/>
            <a:ext cx="980695" cy="982361"/>
            <a:chOff x="917250" y="2165250"/>
            <a:chExt cx="980695" cy="982361"/>
          </a:xfrm>
        </p:grpSpPr>
        <p:sp>
          <p:nvSpPr>
            <p:cNvPr id="469" name="Google Shape;469;p18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401156" y="2550880"/>
              <a:ext cx="117765" cy="108461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221300" y="2471463"/>
              <a:ext cx="372590" cy="369948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cxnSp>
        <p:nvCxnSpPr>
          <p:cNvPr id="473" name="Google Shape;473;p18"/>
          <p:cNvCxnSpPr/>
          <p:nvPr/>
        </p:nvCxnSpPr>
        <p:spPr>
          <a:xfrm>
            <a:off x="3283675" y="2402275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标题 1"/>
          <p:cNvSpPr/>
          <p:nvPr>
            <p:ph type="ctrTitle"/>
          </p:nvPr>
        </p:nvSpPr>
        <p:spPr>
          <a:xfrm>
            <a:off x="2468245" y="1816100"/>
            <a:ext cx="2503805" cy="593725"/>
          </a:xfrm>
        </p:spPr>
        <p:txBody>
          <a:bodyPr/>
          <a:p>
            <a:r>
              <a:rPr lang="zh-CN" altLang="en-US" sz="3200">
                <a:ea typeface="宋体" panose="02010600030101010101" pitchFamily="2" charset="-122"/>
              </a:rPr>
              <a:t>项目演示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3585" y="2506345"/>
            <a:ext cx="1623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60000"/>
                    <a:lumOff val="40000"/>
                  </a:schemeClr>
                </a:solidFill>
              </a:rPr>
              <a:t>共享云盘系统</a:t>
            </a:r>
            <a:endParaRPr lang="zh-CN" altLang="en-US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835910" y="1773555"/>
            <a:ext cx="3371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、已存容量不会因删除文件而进行自减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835910" y="2238375"/>
            <a:ext cx="4036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、在子文件夹进行刷新后并不会保留在当前页面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5910" y="2691765"/>
            <a:ext cx="4163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、回收站内文件有效时间固定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天并没实现自减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5910" y="3144520"/>
            <a:ext cx="3154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、分享链接的日期显示</a:t>
            </a:r>
            <a:r>
              <a:rPr lang="zh-CN" altLang="en-US">
                <a:ea typeface="宋体" panose="02010600030101010101" pitchFamily="2" charset="-122"/>
              </a:rPr>
              <a:t>错误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50" y="327469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待修复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91460" y="1779270"/>
            <a:ext cx="3154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、回收站删除日期显示错误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50" y="327469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待修复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2252345"/>
            <a:ext cx="4079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、进入回收站页面时存储容量信息</a:t>
            </a:r>
            <a:r>
              <a:rPr lang="zh-CN" altLang="en-US">
                <a:ea typeface="宋体" panose="02010600030101010101" pitchFamily="2" charset="-122"/>
              </a:rPr>
              <a:t>无法显示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2703195"/>
            <a:ext cx="44196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、上传如</a:t>
            </a:r>
            <a:r>
              <a:rPr lang="en-US" altLang="zh-CN">
                <a:ea typeface="宋体" panose="02010600030101010101" pitchFamily="2" charset="-122"/>
              </a:rPr>
              <a:t>.py</a:t>
            </a:r>
            <a:r>
              <a:rPr lang="zh-CN" altLang="en-US">
                <a:ea typeface="宋体" panose="02010600030101010101" pitchFamily="2" charset="-122"/>
              </a:rPr>
              <a:t>等除</a:t>
            </a:r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以外格式程序</a:t>
            </a:r>
            <a:r>
              <a:rPr lang="zh-CN" altLang="en-US">
                <a:ea typeface="宋体" panose="02010600030101010101" pitchFamily="2" charset="-122"/>
              </a:rPr>
              <a:t>并不会在文件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夹里显示，却能在其它里看到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91460" y="1779270"/>
            <a:ext cx="3154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、分享的链接无效但仍显示可分享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50" y="3274695"/>
            <a:ext cx="110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待修复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2252345"/>
            <a:ext cx="4221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、已删除分享文件通过点击下载以</a:t>
            </a:r>
            <a:r>
              <a:rPr lang="en-US" altLang="zh-CN">
                <a:ea typeface="宋体" panose="02010600030101010101" pitchFamily="2" charset="-122"/>
              </a:rPr>
              <a:t>.zip</a:t>
            </a:r>
            <a:r>
              <a:rPr lang="zh-CN" altLang="en-US">
                <a:ea typeface="宋体" panose="02010600030101010101" pitchFamily="2" charset="-122"/>
              </a:rPr>
              <a:t>形式还原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2703195"/>
            <a:ext cx="44196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、部分文件不能被删除，显示删除失败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11</a:t>
            </a:r>
            <a:r>
              <a:rPr lang="zh-CN" altLang="en-US">
                <a:ea typeface="宋体" panose="02010600030101010101" pitchFamily="2" charset="-122"/>
              </a:rPr>
              <a:t>、内存所占容量百分比不会变化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91460" y="1773555"/>
            <a:ext cx="3664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、登录界面并非响应式界面，显示留白较多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83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zh-CN" altLang="en-US">
                <a:ea typeface="宋体" panose="02010600030101010101" pitchFamily="2" charset="-122"/>
              </a:rPr>
              <a:t>待优化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前端</a:t>
            </a:r>
            <a:r>
              <a:rPr lang="zh-CN" altLang="en-US">
                <a:ea typeface="宋体" panose="02010600030101010101" pitchFamily="2" charset="-122"/>
              </a:rPr>
              <a:t>界面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791460" y="2238375"/>
            <a:ext cx="3664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、当主界面宽度缩小会出现盒模型碰撞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2680970"/>
            <a:ext cx="3664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、注册界面过于简洁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3103245"/>
            <a:ext cx="3664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r>
              <a:rPr lang="zh-CN" altLang="en-US">
                <a:ea typeface="宋体" panose="02010600030101010101" pitchFamily="2" charset="-122"/>
              </a:rPr>
              <a:t>、登录界面图片过于模糊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ctrTitle" idx="9"/>
          </p:nvPr>
        </p:nvSpPr>
        <p:spPr>
          <a:xfrm>
            <a:off x="4155425" y="41881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54132"/>
                </a:solidFill>
              </a:rPr>
              <a:t>CONTENTS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/>
          <p:nvPr>
            <p:ph type="ctrTitle"/>
          </p:nvPr>
        </p:nvSpPr>
        <p:spPr>
          <a:xfrm>
            <a:off x="4155425" y="104214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项目介绍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49" name="Google Shape;349;p12"/>
          <p:cNvSpPr txBox="1"/>
          <p:nvPr>
            <p:ph type="title" idx="2"/>
          </p:nvPr>
        </p:nvSpPr>
        <p:spPr>
          <a:xfrm>
            <a:off x="2364812" y="10423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Barlow Condensed" panose="00000506000000000000"/>
                <a:sym typeface="Barlow Condensed" panose="00000506000000000000"/>
              </a:rPr>
              <a:t>01</a:t>
            </a:r>
            <a:endParaRPr sz="3200">
              <a:latin typeface="宋体" panose="02010600030101010101" pitchFamily="2" charset="-122"/>
              <a:ea typeface="宋体" panose="02010600030101010101" pitchFamily="2" charset="-122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350" name="Google Shape;350;p12"/>
          <p:cNvSpPr txBox="1"/>
          <p:nvPr>
            <p:ph type="ctrTitle" idx="3"/>
          </p:nvPr>
        </p:nvSpPr>
        <p:spPr>
          <a:xfrm>
            <a:off x="4155425" y="161976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分工情况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51" name="Google Shape;351;p12"/>
          <p:cNvSpPr txBox="1"/>
          <p:nvPr>
            <p:ph type="ctrTitle" idx="5"/>
          </p:nvPr>
        </p:nvSpPr>
        <p:spPr>
          <a:xfrm>
            <a:off x="4155425" y="2283113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项目设计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52" name="Google Shape;352;p12"/>
          <p:cNvSpPr txBox="1"/>
          <p:nvPr>
            <p:ph type="title" idx="4"/>
          </p:nvPr>
        </p:nvSpPr>
        <p:spPr>
          <a:xfrm>
            <a:off x="2364812" y="161994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Barlow Condensed" panose="00000506000000000000"/>
                <a:sym typeface="Barlow Condensed" panose="00000506000000000000"/>
              </a:rPr>
              <a:t>02</a:t>
            </a:r>
            <a:endParaRPr sz="3200">
              <a:latin typeface="宋体" panose="02010600030101010101" pitchFamily="2" charset="-122"/>
              <a:ea typeface="宋体" panose="02010600030101010101" pitchFamily="2" charset="-122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353" name="Google Shape;353;p12"/>
          <p:cNvSpPr txBox="1"/>
          <p:nvPr>
            <p:ph type="title" idx="6"/>
          </p:nvPr>
        </p:nvSpPr>
        <p:spPr>
          <a:xfrm>
            <a:off x="2364812" y="228265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Barlow Condensed" panose="00000506000000000000"/>
                <a:sym typeface="Barlow Condensed" panose="00000506000000000000"/>
              </a:rPr>
              <a:t>03</a:t>
            </a:r>
            <a:endParaRPr sz="3200">
              <a:latin typeface="宋体" panose="02010600030101010101" pitchFamily="2" charset="-122"/>
              <a:ea typeface="宋体" panose="02010600030101010101" pitchFamily="2" charset="-122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354" name="Google Shape;354;p12"/>
          <p:cNvSpPr txBox="1"/>
          <p:nvPr>
            <p:ph type="ctrTitle" idx="7"/>
          </p:nvPr>
        </p:nvSpPr>
        <p:spPr>
          <a:xfrm>
            <a:off x="4155425" y="297312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项目演示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55" name="Google Shape;355;p12"/>
          <p:cNvSpPr txBox="1"/>
          <p:nvPr>
            <p:ph type="title" idx="8"/>
          </p:nvPr>
        </p:nvSpPr>
        <p:spPr>
          <a:xfrm>
            <a:off x="2364812" y="297330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Barlow Condensed" panose="00000506000000000000"/>
                <a:sym typeface="Barlow Condensed" panose="00000506000000000000"/>
              </a:rPr>
              <a:t>04</a:t>
            </a:r>
            <a:endParaRPr sz="3200">
              <a:latin typeface="宋体" panose="02010600030101010101" pitchFamily="2" charset="-122"/>
              <a:ea typeface="宋体" panose="02010600030101010101" pitchFamily="2" charset="-122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3" name="Google Shape;355;p12"/>
          <p:cNvSpPr txBox="1"/>
          <p:nvPr/>
        </p:nvSpPr>
        <p:spPr>
          <a:xfrm>
            <a:off x="2364812" y="3616563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Barlow Condensed" panose="00000506000000000000"/>
                <a:sym typeface="Barlow Condensed" panose="00000506000000000000"/>
              </a:rPr>
              <a:t>05</a:t>
            </a:r>
            <a:endParaRPr sz="3200">
              <a:latin typeface="宋体" panose="02010600030101010101" pitchFamily="2" charset="-122"/>
              <a:ea typeface="宋体" panose="02010600030101010101" pitchFamily="2" charset="-122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4" name="Google Shape;354;p12"/>
          <p:cNvSpPr txBox="1"/>
          <p:nvPr/>
        </p:nvSpPr>
        <p:spPr>
          <a:xfrm>
            <a:off x="4155425" y="3616383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 panose="00000506000000000000"/>
              <a:buNone/>
              <a:defRPr sz="3600" b="0" i="0" u="none" strike="noStrike" cap="none">
                <a:solidFill>
                  <a:srgbClr val="434343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项目总结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91460" y="1773555"/>
            <a:ext cx="443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MD5</a:t>
            </a:r>
            <a:r>
              <a:rPr lang="zh-CN" altLang="en-US">
                <a:ea typeface="宋体" panose="02010600030101010101" pitchFamily="2" charset="-122"/>
              </a:rPr>
              <a:t>码直接调用的</a:t>
            </a:r>
            <a:r>
              <a:rPr lang="en-US" altLang="zh-CN">
                <a:ea typeface="宋体" panose="02010600030101010101" pitchFamily="2" charset="-122"/>
              </a:rPr>
              <a:t>API  </a:t>
            </a:r>
            <a:r>
              <a:rPr lang="zh-CN" altLang="en-US">
                <a:ea typeface="宋体" panose="02010600030101010101" pitchFamily="2" charset="-122"/>
              </a:rPr>
              <a:t>建议</a:t>
            </a:r>
            <a:r>
              <a:rPr lang="zh-CN" altLang="en-US">
                <a:ea typeface="宋体" panose="02010600030101010101" pitchFamily="2" charset="-122"/>
              </a:rPr>
              <a:t>编写复杂算法进行加密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940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待优化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算法和框架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791460" y="2200275"/>
            <a:ext cx="443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、在登录和注册可增加验证码 防止机器人刷号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2680970"/>
            <a:ext cx="4721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、可使用开源组件</a:t>
            </a:r>
            <a:r>
              <a:rPr>
                <a:ea typeface="宋体" panose="02010600030101010101" pitchFamily="2" charset="-122"/>
              </a:rPr>
              <a:t>POI3动态导出</a:t>
            </a:r>
            <a:r>
              <a:rPr lang="zh-CN">
                <a:ea typeface="宋体" panose="02010600030101010101" pitchFamily="2" charset="-122"/>
              </a:rPr>
              <a:t>文件信息的</a:t>
            </a:r>
            <a:r>
              <a:rPr>
                <a:ea typeface="宋体" panose="02010600030101010101" pitchFamily="2" charset="-122"/>
              </a:rPr>
              <a:t>EXCEL文档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3144520"/>
            <a:ext cx="44392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、数据库需增加相应触发器和函数 或在程序改进一些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应有自增自减的操作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833370" y="1723390"/>
            <a:ext cx="43262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service</a:t>
            </a:r>
            <a:r>
              <a:rPr lang="zh-CN" altLang="en-US">
                <a:ea typeface="宋体" panose="02010600030101010101" pitchFamily="2" charset="-122"/>
              </a:rPr>
              <a:t>部分代码过多导致后期整改较麻烦，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可分离成</a:t>
            </a:r>
            <a:r>
              <a:rPr lang="en-US" altLang="zh-CN">
                <a:ea typeface="宋体" panose="02010600030101010101" pitchFamily="2" charset="-122"/>
              </a:rPr>
              <a:t>service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servicelmp</a:t>
            </a:r>
            <a:r>
              <a:rPr lang="zh-CN" altLang="en-US">
                <a:ea typeface="宋体" panose="02010600030101010101" pitchFamily="2" charset="-122"/>
              </a:rPr>
              <a:t>两部分，</a:t>
            </a:r>
            <a:r>
              <a:rPr lang="en-US" altLang="zh-CN">
                <a:ea typeface="宋体" panose="02010600030101010101" pitchFamily="2" charset="-122"/>
              </a:rPr>
              <a:t>dao</a:t>
            </a:r>
            <a:r>
              <a:rPr lang="zh-CN" altLang="en-US">
                <a:ea typeface="宋体" panose="02010600030101010101" pitchFamily="2" charset="-122"/>
              </a:rPr>
              <a:t>部分同理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940" y="326199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待优化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算法和框架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2666365"/>
            <a:ext cx="3601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、压缩文件可根据实际情况采用多种算法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3121660"/>
            <a:ext cx="4294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、可合理应用</a:t>
            </a:r>
            <a:r>
              <a:rPr lang="en-US" altLang="zh-CN">
                <a:ea typeface="宋体" panose="02010600030101010101" pitchFamily="2" charset="-122"/>
              </a:rPr>
              <a:t>mybatis</a:t>
            </a:r>
            <a:r>
              <a:rPr lang="zh-CN" altLang="en-US">
                <a:ea typeface="宋体" panose="02010600030101010101" pitchFamily="2" charset="-122"/>
              </a:rPr>
              <a:t>映射，建立</a:t>
            </a:r>
            <a:r>
              <a:rPr lang="en-US" altLang="zh-CN">
                <a:ea typeface="宋体" panose="02010600030101010101" pitchFamily="2" charset="-122"/>
              </a:rPr>
              <a:t>mapper</a:t>
            </a:r>
            <a:r>
              <a:rPr lang="zh-CN" altLang="en-US">
                <a:ea typeface="宋体" panose="02010600030101010101" pitchFamily="2" charset="-122"/>
              </a:rPr>
              <a:t>包来实现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91460" y="1773555"/>
            <a:ext cx="41313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、没有体现出</a:t>
            </a:r>
            <a:r>
              <a:rPr lang="en-US" altLang="zh-CN">
                <a:ea typeface="宋体" panose="02010600030101010101" pitchFamily="2" charset="-122"/>
              </a:rPr>
              <a:t>ssm</a:t>
            </a:r>
            <a:r>
              <a:rPr lang="zh-CN" altLang="en-US">
                <a:ea typeface="宋体" panose="02010600030101010101" pitchFamily="2" charset="-122"/>
              </a:rPr>
              <a:t>的简洁性优势，应先整合</a:t>
            </a:r>
            <a:r>
              <a:rPr lang="en-US" altLang="zh-CN">
                <a:ea typeface="宋体" panose="02010600030101010101" pitchFamily="2" charset="-122"/>
              </a:rPr>
              <a:t>spring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mybatis</a:t>
            </a:r>
            <a:r>
              <a:rPr lang="zh-CN" altLang="en-US">
                <a:ea typeface="宋体" panose="02010600030101010101" pitchFamily="2" charset="-122"/>
              </a:rPr>
              <a:t>再整合</a:t>
            </a:r>
            <a:r>
              <a:rPr lang="en-US" altLang="zh-CN">
                <a:ea typeface="宋体" panose="02010600030101010101" pitchFamily="2" charset="-122"/>
              </a:rPr>
              <a:t>springmvc</a:t>
            </a:r>
            <a:r>
              <a:rPr lang="zh-CN" altLang="en-US">
                <a:ea typeface="宋体" panose="02010600030101010101" pitchFamily="2" charset="-122"/>
              </a:rPr>
              <a:t>，而不是一步到位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待优化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算法和框架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791460" y="2649220"/>
            <a:ext cx="396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、可添加测试文件，可一次性进行多方面</a:t>
            </a:r>
            <a:r>
              <a:rPr lang="zh-CN" altLang="en-US">
                <a:ea typeface="宋体" panose="02010600030101010101" pitchFamily="2" charset="-122"/>
              </a:rPr>
              <a:t>调试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1460" y="3115310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、可采用免费的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en-US" altLang="zh-CN">
                <a:ea typeface="宋体" panose="02010600030101010101" pitchFamily="2" charset="-122"/>
              </a:rPr>
              <a:t>penOffice</a:t>
            </a:r>
            <a:r>
              <a:rPr lang="zh-CN" altLang="en-US">
                <a:ea typeface="宋体" panose="02010600030101010101" pitchFamily="2" charset="-122"/>
              </a:rPr>
              <a:t>来代替百度智慧云文档服务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85745" y="1807845"/>
            <a:ext cx="38125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、登录界面只能通过账户密码输入形式，不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能以第三方合作单位或扫码登录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待完善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基本功能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2649220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、会员部分功能没有实现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5745" y="3115310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、管理员维护</a:t>
            </a:r>
            <a:r>
              <a:rPr lang="zh-CN" altLang="en-US">
                <a:ea typeface="宋体" panose="02010600030101010101" pitchFamily="2" charset="-122"/>
              </a:rPr>
              <a:t>功能没有实现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85745" y="1807845"/>
            <a:ext cx="38125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、如分享主按钮跳转不到分享管理界面，更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多主按钮只是加载了相同的界面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待完善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基本功能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2649220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、个人信息功能及相应头像显示</a:t>
            </a:r>
            <a:r>
              <a:rPr lang="zh-CN" altLang="en-US">
                <a:ea typeface="宋体" panose="02010600030101010101" pitchFamily="2" charset="-122"/>
              </a:rPr>
              <a:t>没有实现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5745" y="3115310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、系统通知和意见反馈功能没有实现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85745" y="1807845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、私密链接部分没有实现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待完善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基本功能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2238375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、空间容量下四个按钮功能没有实现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7640" y="2691765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、推送到云设备</a:t>
            </a:r>
            <a:r>
              <a:rPr lang="zh-CN" altLang="en-US">
                <a:ea typeface="宋体" panose="02010600030101010101" pitchFamily="2" charset="-122"/>
              </a:rPr>
              <a:t>功能没有实现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85745" y="1807845"/>
            <a:ext cx="38125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、可添加传输列表模块，其中包含正在下载、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正在上传、传输完成模块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待添加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拓展</a:t>
            </a:r>
            <a:r>
              <a:rPr lang="zh-CN" altLang="en-US">
                <a:ea typeface="宋体" panose="02010600030101010101" pitchFamily="2" charset="-122"/>
              </a:rPr>
              <a:t>功能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2649220"/>
            <a:ext cx="3920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、可添加好友分享、群组分享等多人共享</a:t>
            </a:r>
            <a:r>
              <a:rPr lang="zh-CN" altLang="en-US">
                <a:ea typeface="宋体" panose="02010600030101010101" pitchFamily="2" charset="-122"/>
              </a:rPr>
              <a:t>模块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5745" y="3115310"/>
            <a:ext cx="4445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、增加会员的功能，如极速下载、大文件下载上传等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项目改进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2785745" y="1807845"/>
            <a:ext cx="3812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、可添加自动备份模块，防止重要信息丢失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3268345"/>
            <a:ext cx="110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待添加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拓展功能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5745" y="2649220"/>
            <a:ext cx="4017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、可添加多倍速播放多媒体组件，改善</a:t>
            </a:r>
            <a:r>
              <a:rPr lang="zh-CN" altLang="en-US">
                <a:ea typeface="宋体" panose="02010600030101010101" pitchFamily="2" charset="-122"/>
              </a:rPr>
              <a:t>用户体验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5745" y="3115310"/>
            <a:ext cx="4886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、可添加隐藏空间功能，当共享网盘时可避免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私密信息暴露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785745" y="2228850"/>
            <a:ext cx="408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、可添加最近使用模块，减少用户寻找文件时间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99055" y="1956435"/>
            <a:ext cx="3535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018790"/>
                </a:solidFill>
              </a:rPr>
              <a:t>THANKS!</a:t>
            </a:r>
            <a:endParaRPr lang="en-US" altLang="zh-CN" sz="5400">
              <a:solidFill>
                <a:srgbClr val="018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/>
          <p:nvPr>
            <p:ph type="ctrTitle"/>
          </p:nvPr>
        </p:nvSpPr>
        <p:spPr>
          <a:xfrm>
            <a:off x="3346450" y="1985645"/>
            <a:ext cx="382524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ea typeface="宋体" panose="02010600030101010101" pitchFamily="2" charset="-122"/>
              </a:rPr>
              <a:t>    </a:t>
            </a:r>
            <a:r>
              <a:rPr lang="zh-CN" altLang="en-US" sz="3600">
                <a:ea typeface="宋体" panose="02010600030101010101" pitchFamily="2" charset="-122"/>
              </a:rPr>
              <a:t>项目介绍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61" name="Google Shape;361;p13"/>
          <p:cNvSpPr txBox="1"/>
          <p:nvPr>
            <p:ph type="subTitle" idx="1"/>
          </p:nvPr>
        </p:nvSpPr>
        <p:spPr>
          <a:xfrm>
            <a:off x="869950" y="2708275"/>
            <a:ext cx="5018405" cy="156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在当前互联网发达的年代，云盘存储孕育而生。云盘是一种互联网存储工具，适用于PC电脑、平板电脑、手机，是互联网云技术的产物，它通过互联网为企业和个人在确保个人信息安全的情况下，提供文件的储存，读取，下载等基本服务，除此之外，还可以拓展出其他额外功能，如：分享、在线预览等。具有安全稳定、海量存储的特点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/>
          <p:nvPr>
            <p:ph type="ctrTitle"/>
          </p:nvPr>
        </p:nvSpPr>
        <p:spPr>
          <a:xfrm>
            <a:off x="3343275" y="1992630"/>
            <a:ext cx="382524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ea typeface="宋体" panose="02010600030101010101" pitchFamily="2" charset="-122"/>
              </a:rPr>
              <a:t>    </a:t>
            </a:r>
            <a:r>
              <a:rPr lang="zh-CN" altLang="en-US" sz="3600">
                <a:ea typeface="宋体" panose="02010600030101010101" pitchFamily="2" charset="-122"/>
              </a:rPr>
              <a:t>项目介绍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61" name="Google Shape;361;p13"/>
          <p:cNvSpPr txBox="1"/>
          <p:nvPr>
            <p:ph type="subTitle" idx="1"/>
          </p:nvPr>
        </p:nvSpPr>
        <p:spPr>
          <a:xfrm>
            <a:off x="234315" y="2708275"/>
            <a:ext cx="1936115" cy="156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chemeClr val="bg1"/>
                </a:solidFill>
              </a:rPr>
              <a:t>SS</a:t>
            </a:r>
            <a:r>
              <a:rPr lang="en-US" altLang="zh-CN" sz="1200" b="1" dirty="0">
                <a:solidFill>
                  <a:schemeClr val="bg1"/>
                </a:solidFill>
              </a:rPr>
              <a:t>M:</a:t>
            </a:r>
            <a:r>
              <a:rPr lang="zh-CN" altLang="en-US" sz="1200" dirty="0">
                <a:solidFill>
                  <a:schemeClr val="bg1"/>
                </a:solidFill>
              </a:rPr>
              <a:t>Spring+SpringMVC+MyBatis，框架集由Spring、MyBatis两个开源框架整合而成（SpringMVC是Spring中的部分内容）。常作为数据源较简单的web项目的框架。</a:t>
            </a:r>
            <a:endParaRPr lang="zh-CN" altLang="en-US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2650490" y="2707640"/>
            <a:ext cx="1763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jQuery</a:t>
            </a:r>
            <a:r>
              <a:rPr lang="en-US" altLang="zh-CN" sz="1200"/>
              <a:t>:</a:t>
            </a:r>
            <a:r>
              <a:rPr lang="zh-CN" altLang="en-US" sz="1200"/>
              <a:t>是一个快速、简洁的JavaScript框架，它封装JavaScript常用的功能代码，提供一种简便的JavaScript设计模式，优化HTML文档操作、事件处理、动画设计和Ajax交互。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893945" y="2708275"/>
            <a:ext cx="1855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Ajax： 即“Asynchronous Javascript And XML”（异步 JavaScript 和 XML），是指一种创建交互式、快速动态网页应用的网页开发技术，无需重新加载整个网页的情况下，能够更新部分网页的技术。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7168515" y="2707640"/>
            <a:ext cx="1774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Layui:开源的模块化前端 UI 框架,</a:t>
            </a:r>
            <a:r>
              <a:rPr lang="zh-CN" altLang="en-US" sz="1200">
                <a:ea typeface="宋体" panose="02010600030101010101" pitchFamily="2" charset="-122"/>
              </a:rPr>
              <a:t>优点是原生开发模式、模块化、兼容性强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>
                <a:ea typeface="宋体" panose="02010600030101010101" pitchFamily="2" charset="-122"/>
              </a:rPr>
              <a:t>分工情况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1141926" y="3791368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19"/>
          <p:cNvSpPr/>
          <p:nvPr/>
        </p:nvSpPr>
        <p:spPr>
          <a:xfrm>
            <a:off x="1141752" y="1267878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1290E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19"/>
          <p:cNvSpPr/>
          <p:nvPr/>
        </p:nvSpPr>
        <p:spPr>
          <a:xfrm>
            <a:off x="4925291" y="1794928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19"/>
          <p:cNvSpPr/>
          <p:nvPr/>
        </p:nvSpPr>
        <p:spPr>
          <a:xfrm>
            <a:off x="1141629" y="2517558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文本框 0"/>
          <p:cNvSpPr txBox="1"/>
          <p:nvPr/>
        </p:nvSpPr>
        <p:spPr>
          <a:xfrm>
            <a:off x="1372870" y="258064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9FBF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陈翼飞</a:t>
            </a:r>
            <a:endParaRPr lang="zh-CN" altLang="en-US" sz="1600">
              <a:solidFill>
                <a:srgbClr val="F9FBF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0030" y="2596515"/>
            <a:ext cx="2087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文件上传</a:t>
            </a:r>
            <a:r>
              <a:rPr lang="en-US" altLang="zh-CN"/>
              <a:t>/</a:t>
            </a:r>
            <a:r>
              <a:rPr lang="zh-CN" altLang="en-US">
                <a:ea typeface="宋体" panose="02010600030101010101" pitchFamily="2" charset="-122"/>
              </a:rPr>
              <a:t>下载模块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3975" y="133096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9FBF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王楠楠</a:t>
            </a:r>
            <a:endParaRPr lang="zh-CN" altLang="en-US" sz="1600">
              <a:solidFill>
                <a:srgbClr val="F9FBF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5735" y="1330960"/>
            <a:ext cx="1942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个人信息管理模块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2870" y="3855085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9FBF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雷雅惠</a:t>
            </a:r>
            <a:endParaRPr lang="zh-CN" altLang="en-US" sz="1600">
              <a:solidFill>
                <a:srgbClr val="F9FBF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735" y="3855085"/>
            <a:ext cx="2087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</a:t>
            </a:r>
            <a:r>
              <a:rPr lang="en-US" altLang="zh-CN"/>
              <a:t>/</a:t>
            </a:r>
            <a:r>
              <a:rPr lang="zh-CN" altLang="en-US">
                <a:ea typeface="宋体" panose="02010600030101010101" pitchFamily="2" charset="-122"/>
              </a:rPr>
              <a:t>文件夹管理模块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Google Shape;508;p19"/>
          <p:cNvSpPr/>
          <p:nvPr/>
        </p:nvSpPr>
        <p:spPr>
          <a:xfrm>
            <a:off x="4925291" y="3232568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文本框 9"/>
          <p:cNvSpPr txBox="1"/>
          <p:nvPr/>
        </p:nvSpPr>
        <p:spPr>
          <a:xfrm>
            <a:off x="6454140" y="1873885"/>
            <a:ext cx="2613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文件分享、在线打开文件模块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19370" y="3296285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9FBF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吴栩增</a:t>
            </a:r>
            <a:endParaRPr lang="zh-CN" altLang="en-US" sz="1600">
              <a:solidFill>
                <a:srgbClr val="F9FBF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5090" y="1843405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9FBF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闫方圆</a:t>
            </a:r>
            <a:endParaRPr lang="zh-CN" altLang="en-US" sz="1600">
              <a:solidFill>
                <a:srgbClr val="F9FBF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9540" y="3310890"/>
            <a:ext cx="214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回收站模块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项目设计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stCxn id="372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2" name="Google Shape;372;p14"/>
          <p:cNvSpPr txBox="1"/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14"/>
          <p:cNvSpPr txBox="1"/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/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/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4"/>
          <p:cNvSpPr txBox="1"/>
          <p:nvPr>
            <p:ph type="subTitle" idx="4294967295"/>
          </p:nvPr>
        </p:nvSpPr>
        <p:spPr>
          <a:xfrm>
            <a:off x="4544775" y="7472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>
                <a:solidFill>
                  <a:srgbClr val="018790"/>
                </a:solidFill>
                <a:effectLst/>
                <a:ea typeface="宋体" panose="02010600030101010101" pitchFamily="2" charset="-122"/>
              </a:rPr>
              <a:t>需求分析</a:t>
            </a:r>
            <a:endParaRPr lang="zh-CN">
              <a:solidFill>
                <a:srgbClr val="01879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86" name="Google Shape;386;p14"/>
          <p:cNvSpPr txBox="1"/>
          <p:nvPr>
            <p:ph type="subTitle" idx="4294967295"/>
          </p:nvPr>
        </p:nvSpPr>
        <p:spPr>
          <a:xfrm>
            <a:off x="2977400" y="1777825"/>
            <a:ext cx="1726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zh-CN" sz="1800">
                <a:solidFill>
                  <a:srgbClr val="018790"/>
                </a:solidFill>
                <a:effectLst/>
                <a:ea typeface="宋体" panose="02010600030101010101" pitchFamily="2" charset="-122"/>
              </a:rPr>
              <a:t>概要设计</a:t>
            </a:r>
            <a:endParaRPr lang="zh-CN" sz="1800">
              <a:solidFill>
                <a:srgbClr val="018790"/>
              </a:solidFill>
              <a:effectLst/>
              <a:ea typeface="宋体" panose="02010600030101010101" pitchFamily="2" charset="-122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000"/>
          </a:p>
        </p:txBody>
      </p:sp>
      <p:sp>
        <p:nvSpPr>
          <p:cNvPr id="387" name="Google Shape;387;p14"/>
          <p:cNvSpPr txBox="1"/>
          <p:nvPr>
            <p:ph type="subTitle" idx="4294967295"/>
          </p:nvPr>
        </p:nvSpPr>
        <p:spPr>
          <a:xfrm>
            <a:off x="4544775" y="2795625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zh-CN" sz="1800">
                <a:solidFill>
                  <a:srgbClr val="018790"/>
                </a:solidFill>
                <a:effectLst/>
                <a:ea typeface="宋体" panose="02010600030101010101" pitchFamily="2" charset="-122"/>
              </a:rPr>
              <a:t>详细设计</a:t>
            </a:r>
            <a:endParaRPr lang="zh-CN" sz="1800">
              <a:solidFill>
                <a:srgbClr val="018790"/>
              </a:solidFill>
              <a:effectLst/>
              <a:ea typeface="宋体" panose="02010600030101010101" pitchFamily="2" charset="-122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000"/>
          </a:p>
        </p:txBody>
      </p:sp>
      <p:sp>
        <p:nvSpPr>
          <p:cNvPr id="388" name="Google Shape;388;p14"/>
          <p:cNvSpPr txBox="1"/>
          <p:nvPr>
            <p:ph type="subTitle" idx="4294967295"/>
          </p:nvPr>
        </p:nvSpPr>
        <p:spPr>
          <a:xfrm>
            <a:off x="2450650" y="3826200"/>
            <a:ext cx="225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zh-CN" sz="1800">
                <a:solidFill>
                  <a:srgbClr val="018790"/>
                </a:solidFill>
                <a:effectLst/>
                <a:ea typeface="宋体" panose="02010600030101010101" pitchFamily="2" charset="-122"/>
              </a:rPr>
              <a:t>数据库设计</a:t>
            </a:r>
            <a:endParaRPr lang="zh-CN" sz="1800">
              <a:solidFill>
                <a:srgbClr val="018790"/>
              </a:solidFill>
              <a:effectLst/>
              <a:ea typeface="宋体" panose="02010600030101010101" pitchFamily="2" charset="-122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1"/>
          <p:cNvGrpSpPr/>
          <p:nvPr/>
        </p:nvGrpSpPr>
        <p:grpSpPr>
          <a:xfrm>
            <a:off x="3375638" y="1480538"/>
            <a:ext cx="2392731" cy="2380034"/>
            <a:chOff x="3375638" y="1381738"/>
            <a:chExt cx="2392731" cy="2380034"/>
          </a:xfrm>
        </p:grpSpPr>
        <p:grpSp>
          <p:nvGrpSpPr>
            <p:cNvPr id="601" name="Google Shape;601;p21"/>
            <p:cNvGrpSpPr/>
            <p:nvPr/>
          </p:nvGrpSpPr>
          <p:grpSpPr>
            <a:xfrm>
              <a:off x="3375638" y="1381738"/>
              <a:ext cx="1090308" cy="1083256"/>
              <a:chOff x="3375638" y="1381738"/>
              <a:chExt cx="1090308" cy="1083256"/>
            </a:xfrm>
          </p:grpSpPr>
          <p:sp>
            <p:nvSpPr>
              <p:cNvPr id="602" name="Google Shape;602;p21"/>
              <p:cNvSpPr/>
              <p:nvPr/>
            </p:nvSpPr>
            <p:spPr>
              <a:xfrm>
                <a:off x="3576449" y="1575495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0" y="0"/>
                    </a:moveTo>
                    <a:lnTo>
                      <a:pt x="1679" y="6166"/>
                    </a:lnTo>
                    <a:lnTo>
                      <a:pt x="6166" y="15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75638" y="1381738"/>
                <a:ext cx="1090308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324" h="19199" extrusionOk="0">
                    <a:moveTo>
                      <a:pt x="19324" y="1"/>
                    </a:moveTo>
                    <a:cubicBezTo>
                      <a:pt x="8672" y="1"/>
                      <a:pt x="0" y="8672"/>
                      <a:pt x="0" y="19199"/>
                    </a:cubicBezTo>
                    <a:lnTo>
                      <a:pt x="19324" y="19199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676826" y="1646194"/>
                <a:ext cx="701445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432" extrusionOk="0">
                    <a:moveTo>
                      <a:pt x="6266" y="0"/>
                    </a:moveTo>
                    <a:cubicBezTo>
                      <a:pt x="2808" y="0"/>
                      <a:pt x="1" y="2732"/>
                      <a:pt x="1" y="6166"/>
                    </a:cubicBezTo>
                    <a:cubicBezTo>
                      <a:pt x="1" y="9624"/>
                      <a:pt x="2808" y="12431"/>
                      <a:pt x="6266" y="12431"/>
                    </a:cubicBezTo>
                    <a:cubicBezTo>
                      <a:pt x="9600" y="12431"/>
                      <a:pt x="12432" y="9624"/>
                      <a:pt x="12432" y="6166"/>
                    </a:cubicBezTo>
                    <a:cubicBezTo>
                      <a:pt x="12432" y="2732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752424" y="1721549"/>
                <a:ext cx="548855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10878" extrusionOk="0">
                    <a:moveTo>
                      <a:pt x="5539" y="0"/>
                    </a:moveTo>
                    <a:cubicBezTo>
                      <a:pt x="2507" y="0"/>
                      <a:pt x="0" y="2406"/>
                      <a:pt x="0" y="5439"/>
                    </a:cubicBezTo>
                    <a:cubicBezTo>
                      <a:pt x="0" y="8471"/>
                      <a:pt x="2507" y="10877"/>
                      <a:pt x="5539" y="10877"/>
                    </a:cubicBezTo>
                    <a:cubicBezTo>
                      <a:pt x="8447" y="10877"/>
                      <a:pt x="10953" y="8471"/>
                      <a:pt x="10953" y="5439"/>
                    </a:cubicBezTo>
                    <a:cubicBezTo>
                      <a:pt x="10953" y="2406"/>
                      <a:pt x="8447" y="0"/>
                      <a:pt x="55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4683703" y="1381738"/>
              <a:ext cx="1084666" cy="1083256"/>
              <a:chOff x="4683703" y="1381738"/>
              <a:chExt cx="1084666" cy="1083256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5232365" y="1558512"/>
                <a:ext cx="347958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6" extrusionOk="0">
                    <a:moveTo>
                      <a:pt x="6166" y="0"/>
                    </a:moveTo>
                    <a:lnTo>
                      <a:pt x="1" y="1655"/>
                    </a:lnTo>
                    <a:lnTo>
                      <a:pt x="4487" y="6166"/>
                    </a:lnTo>
                    <a:lnTo>
                      <a:pt x="61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4683703" y="1381738"/>
                <a:ext cx="1084666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19199" extrusionOk="0">
                    <a:moveTo>
                      <a:pt x="0" y="1"/>
                    </a:moveTo>
                    <a:lnTo>
                      <a:pt x="0" y="19199"/>
                    </a:lnTo>
                    <a:lnTo>
                      <a:pt x="19224" y="19199"/>
                    </a:lnTo>
                    <a:cubicBezTo>
                      <a:pt x="19224" y="8672"/>
                      <a:pt x="10552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4754401" y="1646194"/>
                <a:ext cx="695802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432" extrusionOk="0">
                    <a:moveTo>
                      <a:pt x="6166" y="0"/>
                    </a:moveTo>
                    <a:cubicBezTo>
                      <a:pt x="2732" y="0"/>
                      <a:pt x="1" y="2732"/>
                      <a:pt x="1" y="6166"/>
                    </a:cubicBezTo>
                    <a:cubicBezTo>
                      <a:pt x="1" y="9624"/>
                      <a:pt x="2732" y="12431"/>
                      <a:pt x="6166" y="12431"/>
                    </a:cubicBezTo>
                    <a:cubicBezTo>
                      <a:pt x="9625" y="12431"/>
                      <a:pt x="12331" y="9624"/>
                      <a:pt x="12331" y="6166"/>
                    </a:cubicBezTo>
                    <a:cubicBezTo>
                      <a:pt x="12331" y="2732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4829750" y="1721549"/>
                <a:ext cx="545097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78" extrusionOk="0">
                    <a:moveTo>
                      <a:pt x="5439" y="0"/>
                    </a:moveTo>
                    <a:cubicBezTo>
                      <a:pt x="2406" y="0"/>
                      <a:pt x="0" y="2406"/>
                      <a:pt x="0" y="5439"/>
                    </a:cubicBezTo>
                    <a:cubicBezTo>
                      <a:pt x="0" y="8471"/>
                      <a:pt x="2406" y="10877"/>
                      <a:pt x="5439" y="10877"/>
                    </a:cubicBezTo>
                    <a:cubicBezTo>
                      <a:pt x="8472" y="10877"/>
                      <a:pt x="10878" y="8471"/>
                      <a:pt x="10878" y="5439"/>
                    </a:cubicBezTo>
                    <a:cubicBezTo>
                      <a:pt x="10878" y="2406"/>
                      <a:pt x="8472" y="0"/>
                      <a:pt x="5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1" name="Google Shape;611;p21"/>
            <p:cNvGrpSpPr/>
            <p:nvPr/>
          </p:nvGrpSpPr>
          <p:grpSpPr>
            <a:xfrm>
              <a:off x="3394032" y="2665764"/>
              <a:ext cx="1083256" cy="1090365"/>
              <a:chOff x="3394032" y="2665764"/>
              <a:chExt cx="1083256" cy="1090365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3587733" y="3231408"/>
                <a:ext cx="347958" cy="347958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7" extrusionOk="0">
                    <a:moveTo>
                      <a:pt x="1680" y="1"/>
                    </a:moveTo>
                    <a:lnTo>
                      <a:pt x="1" y="6166"/>
                    </a:lnTo>
                    <a:lnTo>
                      <a:pt x="6166" y="4487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3394032" y="2665764"/>
                <a:ext cx="1083256" cy="1090365"/>
              </a:xfrm>
              <a:custGeom>
                <a:avLst/>
                <a:gdLst/>
                <a:ahLst/>
                <a:cxnLst/>
                <a:rect l="l" t="t" r="r" b="b"/>
                <a:pathLst>
                  <a:path w="19199" h="19325" extrusionOk="0">
                    <a:moveTo>
                      <a:pt x="0" y="1"/>
                    </a:moveTo>
                    <a:cubicBezTo>
                      <a:pt x="0" y="10652"/>
                      <a:pt x="8672" y="19324"/>
                      <a:pt x="19198" y="19324"/>
                    </a:cubicBezTo>
                    <a:lnTo>
                      <a:pt x="19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3676826" y="2766197"/>
                <a:ext cx="701445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1" extrusionOk="0">
                    <a:moveTo>
                      <a:pt x="6266" y="0"/>
                    </a:moveTo>
                    <a:cubicBezTo>
                      <a:pt x="2808" y="0"/>
                      <a:pt x="1" y="2707"/>
                      <a:pt x="1" y="6166"/>
                    </a:cubicBezTo>
                    <a:cubicBezTo>
                      <a:pt x="1" y="9599"/>
                      <a:pt x="2808" y="12331"/>
                      <a:pt x="6266" y="12331"/>
                    </a:cubicBezTo>
                    <a:cubicBezTo>
                      <a:pt x="9600" y="12331"/>
                      <a:pt x="12432" y="9599"/>
                      <a:pt x="12432" y="6166"/>
                    </a:cubicBezTo>
                    <a:cubicBezTo>
                      <a:pt x="12432" y="2707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3752413" y="2841425"/>
                <a:ext cx="548855" cy="543894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10854" extrusionOk="0">
                    <a:moveTo>
                      <a:pt x="5539" y="1"/>
                    </a:moveTo>
                    <a:cubicBezTo>
                      <a:pt x="2507" y="1"/>
                      <a:pt x="0" y="2407"/>
                      <a:pt x="0" y="5440"/>
                    </a:cubicBezTo>
                    <a:cubicBezTo>
                      <a:pt x="0" y="8472"/>
                      <a:pt x="2507" y="10853"/>
                      <a:pt x="5539" y="10853"/>
                    </a:cubicBezTo>
                    <a:cubicBezTo>
                      <a:pt x="8447" y="10853"/>
                      <a:pt x="10953" y="8472"/>
                      <a:pt x="10953" y="5440"/>
                    </a:cubicBezTo>
                    <a:cubicBezTo>
                      <a:pt x="10953" y="2407"/>
                      <a:pt x="8447" y="1"/>
                      <a:pt x="5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6" name="Google Shape;616;p21"/>
            <p:cNvGrpSpPr/>
            <p:nvPr/>
          </p:nvGrpSpPr>
          <p:grpSpPr>
            <a:xfrm>
              <a:off x="4672362" y="2677105"/>
              <a:ext cx="1084723" cy="1084666"/>
              <a:chOff x="4672362" y="2677105"/>
              <a:chExt cx="1084723" cy="1084666"/>
            </a:xfrm>
          </p:grpSpPr>
          <p:sp>
            <p:nvSpPr>
              <p:cNvPr id="617" name="Google Shape;617;p21"/>
              <p:cNvSpPr/>
              <p:nvPr/>
            </p:nvSpPr>
            <p:spPr>
              <a:xfrm>
                <a:off x="5243706" y="3220123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4486" y="0"/>
                    </a:moveTo>
                    <a:lnTo>
                      <a:pt x="0" y="4486"/>
                    </a:lnTo>
                    <a:lnTo>
                      <a:pt x="6166" y="6166"/>
                    </a:lnTo>
                    <a:lnTo>
                      <a:pt x="6166" y="6166"/>
                    </a:lnTo>
                    <a:lnTo>
                      <a:pt x="4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4672362" y="2677105"/>
                <a:ext cx="1084723" cy="1084666"/>
              </a:xfrm>
              <a:custGeom>
                <a:avLst/>
                <a:gdLst/>
                <a:ahLst/>
                <a:cxnLst/>
                <a:rect l="l" t="t" r="r" b="b"/>
                <a:pathLst>
                  <a:path w="19225" h="19224" extrusionOk="0">
                    <a:moveTo>
                      <a:pt x="1" y="0"/>
                    </a:moveTo>
                    <a:lnTo>
                      <a:pt x="1" y="19223"/>
                    </a:lnTo>
                    <a:cubicBezTo>
                      <a:pt x="10653" y="19223"/>
                      <a:pt x="19224" y="10652"/>
                      <a:pt x="19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4754401" y="2766197"/>
                <a:ext cx="695802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331" extrusionOk="0">
                    <a:moveTo>
                      <a:pt x="6166" y="0"/>
                    </a:moveTo>
                    <a:cubicBezTo>
                      <a:pt x="2732" y="0"/>
                      <a:pt x="1" y="2707"/>
                      <a:pt x="1" y="6166"/>
                    </a:cubicBezTo>
                    <a:cubicBezTo>
                      <a:pt x="1" y="9599"/>
                      <a:pt x="2732" y="12331"/>
                      <a:pt x="6166" y="12331"/>
                    </a:cubicBezTo>
                    <a:cubicBezTo>
                      <a:pt x="9625" y="12331"/>
                      <a:pt x="12331" y="9599"/>
                      <a:pt x="12331" y="6166"/>
                    </a:cubicBezTo>
                    <a:cubicBezTo>
                      <a:pt x="12331" y="2707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4827875" y="2839542"/>
                <a:ext cx="548849" cy="547666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54" extrusionOk="0">
                    <a:moveTo>
                      <a:pt x="5439" y="1"/>
                    </a:moveTo>
                    <a:cubicBezTo>
                      <a:pt x="2406" y="1"/>
                      <a:pt x="0" y="2407"/>
                      <a:pt x="0" y="5440"/>
                    </a:cubicBezTo>
                    <a:cubicBezTo>
                      <a:pt x="0" y="8472"/>
                      <a:pt x="2406" y="10853"/>
                      <a:pt x="5439" y="10853"/>
                    </a:cubicBezTo>
                    <a:cubicBezTo>
                      <a:pt x="8472" y="10853"/>
                      <a:pt x="10878" y="8472"/>
                      <a:pt x="10878" y="5440"/>
                    </a:cubicBezTo>
                    <a:cubicBezTo>
                      <a:pt x="10878" y="2407"/>
                      <a:pt x="8472" y="1"/>
                      <a:pt x="54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21" name="Google Shape;621;p21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可行性分析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22" name="Google Shape;622;p21"/>
          <p:cNvGrpSpPr/>
          <p:nvPr/>
        </p:nvGrpSpPr>
        <p:grpSpPr>
          <a:xfrm>
            <a:off x="3852818" y="1934698"/>
            <a:ext cx="326943" cy="325611"/>
            <a:chOff x="-42062025" y="2316000"/>
            <a:chExt cx="319000" cy="317700"/>
          </a:xfrm>
        </p:grpSpPr>
        <p:sp>
          <p:nvSpPr>
            <p:cNvPr id="623" name="Google Shape;623;p21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5" name="Google Shape;625;p21"/>
          <p:cNvGrpSpPr/>
          <p:nvPr/>
        </p:nvGrpSpPr>
        <p:grpSpPr>
          <a:xfrm>
            <a:off x="3857138" y="3053586"/>
            <a:ext cx="318298" cy="315953"/>
            <a:chOff x="-40171725" y="2705875"/>
            <a:chExt cx="319000" cy="316650"/>
          </a:xfrm>
        </p:grpSpPr>
        <p:sp>
          <p:nvSpPr>
            <p:cNvPr id="626" name="Google Shape;626;p21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8" name="Google Shape;628;p21"/>
          <p:cNvGrpSpPr/>
          <p:nvPr/>
        </p:nvGrpSpPr>
        <p:grpSpPr>
          <a:xfrm>
            <a:off x="4949404" y="1932107"/>
            <a:ext cx="310582" cy="330800"/>
            <a:chOff x="5421475" y="1945825"/>
            <a:chExt cx="278050" cy="296150"/>
          </a:xfrm>
        </p:grpSpPr>
        <p:sp>
          <p:nvSpPr>
            <p:cNvPr id="629" name="Google Shape;629;p21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7" name="Google Shape;637;p21"/>
          <p:cNvGrpSpPr/>
          <p:nvPr/>
        </p:nvGrpSpPr>
        <p:grpSpPr>
          <a:xfrm>
            <a:off x="4939781" y="3045290"/>
            <a:ext cx="329823" cy="332557"/>
            <a:chOff x="-61782550" y="2664925"/>
            <a:chExt cx="316650" cy="319275"/>
          </a:xfrm>
        </p:grpSpPr>
        <p:sp>
          <p:nvSpPr>
            <p:cNvPr id="638" name="Google Shape;638;p21"/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1" name="Google Shape;641;p21"/>
          <p:cNvSpPr txBox="1"/>
          <p:nvPr>
            <p:ph type="subTitle" idx="4294967295"/>
          </p:nvPr>
        </p:nvSpPr>
        <p:spPr>
          <a:xfrm>
            <a:off x="1883800" y="3661750"/>
            <a:ext cx="1655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安全可行性</a:t>
            </a:r>
            <a:endParaRPr lang="zh-CN"/>
          </a:p>
        </p:txBody>
      </p:sp>
      <p:sp>
        <p:nvSpPr>
          <p:cNvPr id="642" name="Google Shape;642;p21"/>
          <p:cNvSpPr txBox="1"/>
          <p:nvPr>
            <p:ph type="subTitle" idx="4294967295"/>
          </p:nvPr>
        </p:nvSpPr>
        <p:spPr>
          <a:xfrm>
            <a:off x="1665100" y="1079450"/>
            <a:ext cx="187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ea typeface="宋体" panose="02010600030101010101" pitchFamily="2" charset="-122"/>
              </a:rPr>
              <a:t>时间可行性</a:t>
            </a:r>
            <a:endParaRPr lang="zh-CN">
              <a:ea typeface="宋体" panose="02010600030101010101" pitchFamily="2" charset="-122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zh-CN">
              <a:ea typeface="宋体" panose="02010600030101010101" pitchFamily="2" charset="-122"/>
            </a:endParaRPr>
          </a:p>
        </p:txBody>
      </p:sp>
      <p:sp>
        <p:nvSpPr>
          <p:cNvPr id="643" name="Google Shape;643;p21"/>
          <p:cNvSpPr txBox="1"/>
          <p:nvPr>
            <p:ph type="subTitle" idx="4294967295"/>
          </p:nvPr>
        </p:nvSpPr>
        <p:spPr>
          <a:xfrm>
            <a:off x="5658485" y="1079500"/>
            <a:ext cx="2237105" cy="505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ea typeface="宋体" panose="02010600030101010101" pitchFamily="2" charset="-122"/>
              </a:rPr>
              <a:t>技术可行性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644" name="Google Shape;644;p21"/>
          <p:cNvSpPr txBox="1"/>
          <p:nvPr>
            <p:ph type="subTitle" idx="4294967295"/>
          </p:nvPr>
        </p:nvSpPr>
        <p:spPr>
          <a:xfrm>
            <a:off x="5658225" y="3661750"/>
            <a:ext cx="2174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科学可行性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/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需求分析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0090" y="209296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800225" y="1164590"/>
          <a:ext cx="5543550" cy="269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388"/>
                <a:gridCol w="3840162"/>
              </a:tblGrid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功能类别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子功能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82880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个人信息管理功能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用户登录和注册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可以管理个人信息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文件管理功能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用户可以上传文件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用户可以下载文件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文件夹管理功能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用户可以新建文件夹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用户可以修改文件夹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文件分享功能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用户可以分享文件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用户可以管理分享地址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在线打开文件功能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用户可以在线预览文件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用户可以在线打开文件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管理员维护功能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管理员可以管理用户信息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管理员可以管理文件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83080" y="1285875"/>
            <a:ext cx="4493895" cy="2794000"/>
            <a:chOff x="2952" y="1851"/>
            <a:chExt cx="7077" cy="4400"/>
          </a:xfrm>
        </p:grpSpPr>
        <p:pic>
          <p:nvPicPr>
            <p:cNvPr id="3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47" y="1851"/>
              <a:ext cx="5482" cy="4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2952" y="2041"/>
              <a:ext cx="483" cy="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/>
                <a:t>个人信息管理系统</a:t>
              </a:r>
              <a:endParaRPr lang="zh-CN" altLang="en-US" sz="2000" b="1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18640" y="1232535"/>
            <a:ext cx="4777105" cy="3647440"/>
            <a:chOff x="2952" y="1180"/>
            <a:chExt cx="7523" cy="574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" y="1180"/>
              <a:ext cx="6374" cy="5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2952" y="2124"/>
              <a:ext cx="578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文件管理系统</a:t>
              </a:r>
              <a:endParaRPr lang="zh-CN" altLang="en-US" sz="20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74825" y="1285875"/>
            <a:ext cx="4754880" cy="3037840"/>
            <a:chOff x="1152" y="2624"/>
            <a:chExt cx="7488" cy="4784"/>
          </a:xfrm>
        </p:grpSpPr>
        <p:pic>
          <p:nvPicPr>
            <p:cNvPr id="16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1" y="2624"/>
              <a:ext cx="5519" cy="4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1152" y="3248"/>
              <a:ext cx="495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文件夹管理系统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17675" y="1490345"/>
            <a:ext cx="5320665" cy="2713990"/>
            <a:chOff x="2952" y="1978"/>
            <a:chExt cx="8379" cy="4274"/>
          </a:xfrm>
        </p:grpSpPr>
        <p:pic>
          <p:nvPicPr>
            <p:cNvPr id="1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3" y="1978"/>
              <a:ext cx="7319" cy="4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2952" y="2270"/>
              <a:ext cx="553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文件分享功能</a:t>
              </a:r>
              <a:endParaRPr lang="zh-CN" altLang="en-US" sz="2000" b="1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57680" y="1406525"/>
            <a:ext cx="5253990" cy="3114040"/>
            <a:chOff x="1162" y="2219"/>
            <a:chExt cx="8274" cy="4904"/>
          </a:xfrm>
        </p:grpSpPr>
        <p:pic>
          <p:nvPicPr>
            <p:cNvPr id="22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" y="2219"/>
              <a:ext cx="7277" cy="4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文本框 22"/>
            <p:cNvSpPr txBox="1"/>
            <p:nvPr/>
          </p:nvSpPr>
          <p:spPr>
            <a:xfrm>
              <a:off x="1162" y="2378"/>
              <a:ext cx="637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在线打开文件</a:t>
              </a:r>
              <a:endParaRPr lang="zh-CN" altLang="en-US" sz="20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03705" y="1786255"/>
            <a:ext cx="5513705" cy="2700020"/>
            <a:chOff x="2930" y="2323"/>
            <a:chExt cx="8683" cy="4252"/>
          </a:xfrm>
        </p:grpSpPr>
        <p:pic>
          <p:nvPicPr>
            <p:cNvPr id="25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3" y="2323"/>
              <a:ext cx="7600" cy="4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文本框 25"/>
            <p:cNvSpPr txBox="1"/>
            <p:nvPr/>
          </p:nvSpPr>
          <p:spPr>
            <a:xfrm>
              <a:off x="2930" y="2353"/>
              <a:ext cx="696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管理员维护</a:t>
              </a:r>
              <a:endParaRPr lang="zh-CN" altLang="en-US" sz="2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4661</Words>
  <Application>WPS 演示</Application>
  <PresentationFormat/>
  <Paragraphs>601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Arial</vt:lpstr>
      <vt:lpstr>Barlow Condensed SemiBold</vt:lpstr>
      <vt:lpstr>Arvo</vt:lpstr>
      <vt:lpstr>Barlow Condensed Medium</vt:lpstr>
      <vt:lpstr>Barlow Condensed</vt:lpstr>
      <vt:lpstr>Fira Sans Extra Condensed Medium</vt:lpstr>
      <vt:lpstr>微软雅黑</vt:lpstr>
      <vt:lpstr>Arial Unicode MS</vt:lpstr>
      <vt:lpstr>RomanS</vt:lpstr>
      <vt:lpstr>My Creative CV by slidesgo</vt:lpstr>
      <vt:lpstr>共享云盘系统</vt:lpstr>
      <vt:lpstr>04</vt:lpstr>
      <vt:lpstr>    项目介绍</vt:lpstr>
      <vt:lpstr>    项目介绍</vt:lpstr>
      <vt:lpstr>分工情况</vt:lpstr>
      <vt:lpstr>04</vt:lpstr>
      <vt:lpstr>可行性分析</vt:lpstr>
      <vt:lpstr>需求分析</vt:lpstr>
      <vt:lpstr>需求分析</vt:lpstr>
      <vt:lpstr>概要设计</vt:lpstr>
      <vt:lpstr>详细设计</vt:lpstr>
      <vt:lpstr>详细设计</vt:lpstr>
      <vt:lpstr>详细设计</vt:lpstr>
      <vt:lpstr>数据库设计</vt:lpstr>
      <vt:lpstr>项目演示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项目改进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共享云盘系统</dc:title>
  <dc:creator/>
  <cp:lastModifiedBy>闺蜜陪我闹i</cp:lastModifiedBy>
  <cp:revision>9</cp:revision>
  <dcterms:created xsi:type="dcterms:W3CDTF">2020-06-26T07:51:00Z</dcterms:created>
  <dcterms:modified xsi:type="dcterms:W3CDTF">2020-06-27T02:09:48Z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  <property fmtid="{D5CDD505-2E9C-101B-9397-08002B2CF9AE}" pid="3" name="KSORubyTemplateID">
    <vt:lpwstr>8</vt:lpwstr>
  </property>
</Properties>
</file>