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handoutMasterIdLst>
    <p:handoutMasterId r:id="rId13"/>
  </p:handoutMasterIdLst>
  <p:sldIdLst>
    <p:sldId id="272" r:id="rId3"/>
    <p:sldId id="273" r:id="rId4"/>
    <p:sldId id="274" r:id="rId5"/>
    <p:sldId id="271" r:id="rId6"/>
    <p:sldId id="265" r:id="rId7"/>
    <p:sldId id="267" r:id="rId8"/>
    <p:sldId id="268" r:id="rId9"/>
    <p:sldId id="266" r:id="rId10"/>
    <p:sldId id="269" r:id="rId11"/>
    <p:sldId id="270"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92" autoAdjust="0"/>
    <p:restoredTop sz="96682" autoAdjust="0"/>
  </p:normalViewPr>
  <p:slideViewPr>
    <p:cSldViewPr snapToGrid="0" snapToObjects="1">
      <p:cViewPr varScale="1">
        <p:scale>
          <a:sx n="67" d="100"/>
          <a:sy n="67" d="100"/>
        </p:scale>
        <p:origin x="298" y="43"/>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3/10/2020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617247"/>
            <a:ext cx="7265534" cy="2229538"/>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3203297"/>
            <a:ext cx="7067378" cy="1025802"/>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51435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4663753"/>
            <a:ext cx="1104294" cy="323006"/>
          </a:xfrm>
          <a:prstGeom prst="rect">
            <a:avLst/>
          </a:prstGeom>
        </p:spPr>
      </p:pic>
      <p:sp>
        <p:nvSpPr>
          <p:cNvPr id="13"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418659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462A2416-1570-3849-86F9-07F78746E1B2}" type="datetimeFigureOut">
              <a:rPr lang="en-US" smtClean="0"/>
              <a:t>3/10/2020</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9144000" cy="51434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05979"/>
            <a:ext cx="7106464"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200150"/>
            <a:ext cx="7106464" cy="34861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581184"/>
            <a:ext cx="1368883" cy="632424"/>
          </a:xfrm>
          <a:prstGeom prst="rect">
            <a:avLst/>
          </a:prstGeom>
        </p:spPr>
      </p:pic>
      <p:sp>
        <p:nvSpPr>
          <p:cNvPr id="10"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9" name="Rectangle 28"/>
          <p:cNvSpPr>
            <a:spLocks noChangeArrowheads="1"/>
          </p:cNvSpPr>
          <p:nvPr userDrawn="1"/>
        </p:nvSpPr>
        <p:spPr bwMode="auto">
          <a:xfrm>
            <a:off x="0" y="0"/>
            <a:ext cx="1576384" cy="5149008"/>
          </a:xfrm>
          <a:prstGeom prst="rect">
            <a:avLst/>
          </a:prstGeom>
          <a:solidFill>
            <a:srgbClr val="00A6D6"/>
          </a:solidFill>
          <a:ln w="9525">
            <a:noFill/>
            <a:miter lim="800000"/>
            <a:headEnd/>
            <a:tailEnd/>
          </a:ln>
        </p:spPr>
        <p:txBody>
          <a:bodyPr wrap="none" lIns="91436" tIns="45719" rIns="91436" bIns="45719" anchor="ctr"/>
          <a:lstStyle/>
          <a:p>
            <a:pPr algn="r"/>
            <a:endParaRPr lang="nl-NL" sz="2100">
              <a:latin typeface="Tahoma" pitchFamily="34" charset="0"/>
            </a:endParaRPr>
          </a:p>
        </p:txBody>
      </p:sp>
      <p:pic>
        <p:nvPicPr>
          <p:cNvPr id="11"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389330"/>
            <a:ext cx="1368883" cy="843232"/>
          </a:xfrm>
          <a:prstGeom prst="rect">
            <a:avLst/>
          </a:prstGeom>
        </p:spPr>
      </p:pic>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72404" y="205979"/>
            <a:ext cx="7090513"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72404" y="1200150"/>
            <a:ext cx="7090513" cy="36155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9"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pic>
        <p:nvPicPr>
          <p:cNvPr id="6" name="Afbeelding 8" descr="TUDelft_LogoZWART.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08624" y="4515071"/>
            <a:ext cx="1104294" cy="430675"/>
          </a:xfrm>
          <a:prstGeom prst="rect">
            <a:avLst/>
          </a:prstGeom>
        </p:spPr>
      </p:pic>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240" y="505504"/>
            <a:ext cx="6577959" cy="2194834"/>
          </a:xfrm>
        </p:spPr>
        <p:txBody>
          <a:bodyPr>
            <a:normAutofit/>
          </a:bodyPr>
          <a:lstStyle/>
          <a:p>
            <a:r>
              <a:rPr lang="en-GB" sz="4400" dirty="0"/>
              <a:t>Wireless IoT and LAN: Wireshark </a:t>
            </a:r>
            <a:r>
              <a:rPr lang="en-US" altLang="zh-CN" sz="4400" dirty="0"/>
              <a:t>Sniff Project</a:t>
            </a:r>
            <a:endParaRPr lang="en-US" sz="4400" dirty="0">
              <a:latin typeface="Arial"/>
              <a:cs typeface="Arial"/>
            </a:endParaRPr>
          </a:p>
        </p:txBody>
      </p:sp>
      <p:sp>
        <p:nvSpPr>
          <p:cNvPr id="3" name="Subtitle 2"/>
          <p:cNvSpPr>
            <a:spLocks noGrp="1"/>
          </p:cNvSpPr>
          <p:nvPr>
            <p:ph type="subTitle" idx="1"/>
          </p:nvPr>
        </p:nvSpPr>
        <p:spPr>
          <a:xfrm>
            <a:off x="1880240" y="3323546"/>
            <a:ext cx="5892160" cy="1314450"/>
          </a:xfrm>
        </p:spPr>
        <p:txBody>
          <a:bodyPr>
            <a:normAutofit/>
          </a:bodyPr>
          <a:lstStyle/>
          <a:p>
            <a:pPr algn="l"/>
            <a:r>
              <a:rPr lang="en-US" altLang="zh-CN" sz="2000" dirty="0">
                <a:latin typeface="Arial"/>
                <a:cs typeface="Arial"/>
              </a:rPr>
              <a:t>Group: </a:t>
            </a:r>
            <a:r>
              <a:rPr lang="en-US" altLang="zh-CN" sz="2000" dirty="0" err="1">
                <a:latin typeface="Arial"/>
                <a:cs typeface="Arial"/>
              </a:rPr>
              <a:t>Buguake</a:t>
            </a:r>
            <a:endParaRPr lang="en-US" altLang="zh-CN" sz="2000" dirty="0">
              <a:latin typeface="Arial"/>
              <a:cs typeface="Arial"/>
            </a:endParaRPr>
          </a:p>
          <a:p>
            <a:pPr algn="l"/>
            <a:r>
              <a:rPr lang="en-US" altLang="zh-CN" sz="2000" dirty="0">
                <a:latin typeface="Arial"/>
                <a:cs typeface="Arial"/>
              </a:rPr>
              <a:t>Xiaoyao Luo 5054702</a:t>
            </a:r>
          </a:p>
          <a:p>
            <a:r>
              <a:rPr lang="en-US" altLang="zh-CN" sz="2000" dirty="0" err="1"/>
              <a:t>Yifan</a:t>
            </a:r>
            <a:r>
              <a:rPr lang="en-US" altLang="zh-CN" sz="2000" dirty="0"/>
              <a:t> Li 5145147</a:t>
            </a:r>
            <a:endParaRPr lang="en-US" sz="2000" dirty="0">
              <a:latin typeface="Arial"/>
              <a:cs typeface="Arial"/>
            </a:endParaRPr>
          </a:p>
        </p:txBody>
      </p:sp>
    </p:spTree>
    <p:extLst>
      <p:ext uri="{BB962C8B-B14F-4D97-AF65-F5344CB8AC3E}">
        <p14:creationId xmlns:p14="http://schemas.microsoft.com/office/powerpoint/2010/main" val="1143491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提问 图片”的图片搜索结果&quot;">
            <a:extLst>
              <a:ext uri="{FF2B5EF4-FFF2-40B4-BE49-F238E27FC236}">
                <a16:creationId xmlns:a16="http://schemas.microsoft.com/office/drawing/2014/main" id="{E1EDADC5-28FC-4E63-BE3E-735990DE7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098" y="971550"/>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C16EEC6-D848-4039-B27F-E996D5DA1BFF}"/>
              </a:ext>
            </a:extLst>
          </p:cNvPr>
          <p:cNvSpPr/>
          <p:nvPr/>
        </p:nvSpPr>
        <p:spPr>
          <a:xfrm>
            <a:off x="4421458" y="2110085"/>
            <a:ext cx="4184415" cy="923330"/>
          </a:xfrm>
          <a:prstGeom prst="rect">
            <a:avLst/>
          </a:prstGeom>
          <a:noFill/>
        </p:spPr>
        <p:txBody>
          <a:bodyPr wrap="none" lIns="91440" tIns="45720" rIns="91440" bIns="45720">
            <a:spAutoFit/>
          </a:bodyPr>
          <a:lstStyle/>
          <a:p>
            <a:pPr algn="ctr"/>
            <a:r>
              <a:rPr lang="en-US" altLang="zh-CN" sz="5400" b="0" cap="none" spc="0" dirty="0">
                <a:ln w="0"/>
                <a:effectLst>
                  <a:outerShdw blurRad="38100" dist="19050" dir="2700000" algn="tl" rotWithShape="0">
                    <a:schemeClr val="dk1">
                      <a:alpha val="40000"/>
                    </a:schemeClr>
                  </a:outerShdw>
                </a:effectLst>
                <a:latin typeface="Bebas Neue"/>
              </a:rPr>
              <a:t>Any question?</a:t>
            </a:r>
          </a:p>
        </p:txBody>
      </p:sp>
    </p:spTree>
    <p:extLst>
      <p:ext uri="{BB962C8B-B14F-4D97-AF65-F5344CB8AC3E}">
        <p14:creationId xmlns:p14="http://schemas.microsoft.com/office/powerpoint/2010/main" val="234420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DC36A-0964-47FF-89EA-EA84F3C6427F}"/>
              </a:ext>
            </a:extLst>
          </p:cNvPr>
          <p:cNvSpPr>
            <a:spLocks noGrp="1"/>
          </p:cNvSpPr>
          <p:nvPr>
            <p:ph type="title"/>
          </p:nvPr>
        </p:nvSpPr>
        <p:spPr/>
        <p:txBody>
          <a:bodyPr/>
          <a:lstStyle/>
          <a:p>
            <a:pPr algn="ctr"/>
            <a:r>
              <a:rPr lang="en-US" altLang="zh-CN" dirty="0">
                <a:solidFill>
                  <a:schemeClr val="tx1"/>
                </a:solidFill>
              </a:rPr>
              <a:t>Problem Statement</a:t>
            </a:r>
            <a:endParaRPr lang="en-NL" dirty="0">
              <a:solidFill>
                <a:schemeClr val="tx1"/>
              </a:solidFill>
            </a:endParaRPr>
          </a:p>
        </p:txBody>
      </p:sp>
      <p:sp>
        <p:nvSpPr>
          <p:cNvPr id="3" name="内容占位符 2">
            <a:extLst>
              <a:ext uri="{FF2B5EF4-FFF2-40B4-BE49-F238E27FC236}">
                <a16:creationId xmlns:a16="http://schemas.microsoft.com/office/drawing/2014/main" id="{DAE88294-5453-4F0E-AEA1-2DA8363D9ECE}"/>
              </a:ext>
            </a:extLst>
          </p:cNvPr>
          <p:cNvSpPr>
            <a:spLocks noGrp="1"/>
          </p:cNvSpPr>
          <p:nvPr>
            <p:ph idx="1"/>
          </p:nvPr>
        </p:nvSpPr>
        <p:spPr/>
        <p:txBody>
          <a:bodyPr>
            <a:normAutofit/>
          </a:bodyPr>
          <a:lstStyle/>
          <a:p>
            <a:pPr marL="0" indent="0">
              <a:buNone/>
            </a:pPr>
            <a:r>
              <a:rPr lang="en-GB" sz="2400" dirty="0"/>
              <a:t>Extract information on chipset and vendor type</a:t>
            </a:r>
          </a:p>
          <a:p>
            <a:pPr marL="0" indent="0">
              <a:buNone/>
            </a:pPr>
            <a:endParaRPr lang="en-GB" sz="2400" dirty="0"/>
          </a:p>
          <a:p>
            <a:pPr marL="0" indent="0">
              <a:buNone/>
            </a:pPr>
            <a:endParaRPr lang="en-GB" sz="2400" dirty="0"/>
          </a:p>
          <a:p>
            <a:pPr marL="0" indent="0">
              <a:spcBef>
                <a:spcPct val="0"/>
              </a:spcBef>
              <a:buNone/>
            </a:pPr>
            <a:r>
              <a:rPr lang="en-US" altLang="zh-CN" sz="3200" dirty="0">
                <a:ea typeface="+mj-ea"/>
              </a:rPr>
              <a:t>Main idea</a:t>
            </a:r>
          </a:p>
          <a:p>
            <a:pPr marL="0" indent="0">
              <a:spcBef>
                <a:spcPct val="0"/>
              </a:spcBef>
              <a:buNone/>
            </a:pPr>
            <a:endParaRPr lang="en-US" sz="2400" dirty="0"/>
          </a:p>
          <a:p>
            <a:pPr marL="0" indent="0">
              <a:buNone/>
            </a:pPr>
            <a:r>
              <a:rPr lang="en-US" sz="2400" dirty="0"/>
              <a:t>Extract the MAC address of the Access Points and Stations.</a:t>
            </a:r>
            <a:endParaRPr lang="en-NL" sz="2400" dirty="0"/>
          </a:p>
        </p:txBody>
      </p:sp>
    </p:spTree>
    <p:extLst>
      <p:ext uri="{BB962C8B-B14F-4D97-AF65-F5344CB8AC3E}">
        <p14:creationId xmlns:p14="http://schemas.microsoft.com/office/powerpoint/2010/main" val="253685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DC36A-0964-47FF-89EA-EA84F3C6427F}"/>
              </a:ext>
            </a:extLst>
          </p:cNvPr>
          <p:cNvSpPr>
            <a:spLocks noGrp="1"/>
          </p:cNvSpPr>
          <p:nvPr>
            <p:ph type="title"/>
          </p:nvPr>
        </p:nvSpPr>
        <p:spPr/>
        <p:txBody>
          <a:bodyPr/>
          <a:lstStyle/>
          <a:p>
            <a:pPr algn="ctr"/>
            <a:r>
              <a:rPr lang="en-US" dirty="0">
                <a:solidFill>
                  <a:schemeClr val="tx1"/>
                </a:solidFill>
              </a:rPr>
              <a:t>Detailed Process</a:t>
            </a:r>
            <a:endParaRPr lang="en-NL" dirty="0">
              <a:solidFill>
                <a:schemeClr val="tx1"/>
              </a:solidFill>
            </a:endParaRPr>
          </a:p>
        </p:txBody>
      </p:sp>
      <p:sp>
        <p:nvSpPr>
          <p:cNvPr id="3" name="内容占位符 2">
            <a:extLst>
              <a:ext uri="{FF2B5EF4-FFF2-40B4-BE49-F238E27FC236}">
                <a16:creationId xmlns:a16="http://schemas.microsoft.com/office/drawing/2014/main" id="{DAE88294-5453-4F0E-AEA1-2DA8363D9ECE}"/>
              </a:ext>
            </a:extLst>
          </p:cNvPr>
          <p:cNvSpPr>
            <a:spLocks noGrp="1"/>
          </p:cNvSpPr>
          <p:nvPr>
            <p:ph idx="1"/>
          </p:nvPr>
        </p:nvSpPr>
        <p:spPr/>
        <p:txBody>
          <a:bodyPr>
            <a:normAutofit lnSpcReduction="10000"/>
          </a:bodyPr>
          <a:lstStyle/>
          <a:p>
            <a:r>
              <a:rPr lang="en-GB" sz="2000" dirty="0"/>
              <a:t>Extract source addresses from beacon frames and request frames.</a:t>
            </a:r>
          </a:p>
          <a:p>
            <a:endParaRPr lang="en-GB" sz="2000" dirty="0"/>
          </a:p>
          <a:p>
            <a:r>
              <a:rPr lang="en-GB" sz="2000" dirty="0"/>
              <a:t>Extract the destination addresses from the probe responses.</a:t>
            </a:r>
          </a:p>
          <a:p>
            <a:endParaRPr lang="en-GB" sz="2000" dirty="0"/>
          </a:p>
          <a:p>
            <a:r>
              <a:rPr lang="en-GB" sz="2000" dirty="0"/>
              <a:t>Compare the addresses with Wireshark manufacturer database to get the vendor types.</a:t>
            </a:r>
          </a:p>
          <a:p>
            <a:endParaRPr lang="en-GB" sz="2000" dirty="0"/>
          </a:p>
          <a:p>
            <a:r>
              <a:rPr lang="en-GB" sz="2000" dirty="0"/>
              <a:t>Analyse the data we got.</a:t>
            </a:r>
            <a:endParaRPr lang="en-NL" sz="2000" dirty="0"/>
          </a:p>
        </p:txBody>
      </p:sp>
    </p:spTree>
    <p:extLst>
      <p:ext uri="{BB962C8B-B14F-4D97-AF65-F5344CB8AC3E}">
        <p14:creationId xmlns:p14="http://schemas.microsoft.com/office/powerpoint/2010/main" val="146580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63FC2F-93C8-4B02-B0E6-05B4693F188C}"/>
              </a:ext>
            </a:extLst>
          </p:cNvPr>
          <p:cNvSpPr/>
          <p:nvPr/>
        </p:nvSpPr>
        <p:spPr>
          <a:xfrm>
            <a:off x="4572000" y="660426"/>
            <a:ext cx="1382558"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Setup</a:t>
            </a:r>
          </a:p>
        </p:txBody>
      </p:sp>
      <p:sp>
        <p:nvSpPr>
          <p:cNvPr id="6" name="Rectangle 5">
            <a:extLst>
              <a:ext uri="{FF2B5EF4-FFF2-40B4-BE49-F238E27FC236}">
                <a16:creationId xmlns:a16="http://schemas.microsoft.com/office/drawing/2014/main" id="{90F37186-49AD-4FF1-B48A-BBE134D1A334}"/>
              </a:ext>
            </a:extLst>
          </p:cNvPr>
          <p:cNvSpPr/>
          <p:nvPr/>
        </p:nvSpPr>
        <p:spPr>
          <a:xfrm>
            <a:off x="2286000" y="2024440"/>
            <a:ext cx="6623824" cy="1477328"/>
          </a:xfrm>
          <a:prstGeom prst="rect">
            <a:avLst/>
          </a:prstGeom>
        </p:spPr>
        <p:txBody>
          <a:bodyPr wrap="square">
            <a:spAutoFit/>
          </a:bodyPr>
          <a:lstStyle/>
          <a:p>
            <a:pPr algn="just"/>
            <a:r>
              <a:rPr lang="zh-CN" altLang="en-US" dirty="0"/>
              <a:t>The project sniffs out all 802.11 frames by setting the built-in network card directly to Monitor mode. Here we use the python3.8 to analyze the collected data. And the Wireshark is running on Linux system (Ubuntu18.04), the python scripts is running on Windows system.</a:t>
            </a:r>
          </a:p>
        </p:txBody>
      </p:sp>
    </p:spTree>
    <p:extLst>
      <p:ext uri="{BB962C8B-B14F-4D97-AF65-F5344CB8AC3E}">
        <p14:creationId xmlns:p14="http://schemas.microsoft.com/office/powerpoint/2010/main" val="425662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548D43FF-D4E2-421B-92A5-BC1290E42216}"/>
              </a:ext>
            </a:extLst>
          </p:cNvPr>
          <p:cNvPicPr>
            <a:picLocks noChangeAspect="1"/>
          </p:cNvPicPr>
          <p:nvPr/>
        </p:nvPicPr>
        <p:blipFill>
          <a:blip r:embed="rId2"/>
          <a:stretch>
            <a:fillRect/>
          </a:stretch>
        </p:blipFill>
        <p:spPr>
          <a:xfrm>
            <a:off x="5010040" y="531521"/>
            <a:ext cx="2683315" cy="248483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43CF4E8-1A77-44E5-AE4B-A3B9E7241C09}"/>
              </a:ext>
            </a:extLst>
          </p:cNvPr>
          <p:cNvPicPr>
            <a:picLocks noChangeAspect="1"/>
          </p:cNvPicPr>
          <p:nvPr/>
        </p:nvPicPr>
        <p:blipFill>
          <a:blip r:embed="rId3"/>
          <a:stretch>
            <a:fillRect/>
          </a:stretch>
        </p:blipFill>
        <p:spPr>
          <a:xfrm>
            <a:off x="1011832" y="531521"/>
            <a:ext cx="3013481" cy="2564830"/>
          </a:xfrm>
          <a:prstGeom prst="rect">
            <a:avLst/>
          </a:prstGeom>
        </p:spPr>
      </p:pic>
      <p:sp>
        <p:nvSpPr>
          <p:cNvPr id="8" name="Rectangle 7">
            <a:extLst>
              <a:ext uri="{FF2B5EF4-FFF2-40B4-BE49-F238E27FC236}">
                <a16:creationId xmlns:a16="http://schemas.microsoft.com/office/drawing/2014/main" id="{B3545BD9-392B-4530-9226-1AD9050DDF9C}"/>
              </a:ext>
            </a:extLst>
          </p:cNvPr>
          <p:cNvSpPr/>
          <p:nvPr/>
        </p:nvSpPr>
        <p:spPr>
          <a:xfrm>
            <a:off x="-118997" y="0"/>
            <a:ext cx="2160740" cy="584775"/>
          </a:xfrm>
          <a:prstGeom prst="rect">
            <a:avLst/>
          </a:prstGeom>
          <a:noFill/>
        </p:spPr>
        <p:txBody>
          <a:bodyPr wrap="squar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Campus</a:t>
            </a:r>
            <a:endParaRPr lang="en-US" altLang="zh-CN" sz="3200" b="0" cap="none" spc="0" dirty="0">
              <a:ln w="0"/>
              <a:solidFill>
                <a:schemeClr val="tx1"/>
              </a:solidFill>
              <a:effectLst>
                <a:outerShdw blurRad="38100" dist="19050" dir="2700000" algn="tl" rotWithShape="0">
                  <a:schemeClr val="dk1">
                    <a:alpha val="40000"/>
                  </a:schemeClr>
                </a:outerShdw>
              </a:effectLst>
            </a:endParaRPr>
          </a:p>
        </p:txBody>
      </p:sp>
      <p:pic>
        <p:nvPicPr>
          <p:cNvPr id="14" name="Picture 13" descr="A picture containing screenshot&#10;&#10;Description automatically generated">
            <a:extLst>
              <a:ext uri="{FF2B5EF4-FFF2-40B4-BE49-F238E27FC236}">
                <a16:creationId xmlns:a16="http://schemas.microsoft.com/office/drawing/2014/main" id="{227E2101-3279-4D9D-A05F-BE19948DC8C9}"/>
              </a:ext>
            </a:extLst>
          </p:cNvPr>
          <p:cNvPicPr>
            <a:picLocks noChangeAspect="1"/>
          </p:cNvPicPr>
          <p:nvPr/>
        </p:nvPicPr>
        <p:blipFill>
          <a:blip r:embed="rId4"/>
          <a:stretch>
            <a:fillRect/>
          </a:stretch>
        </p:blipFill>
        <p:spPr>
          <a:xfrm>
            <a:off x="4370707" y="3096351"/>
            <a:ext cx="4366587" cy="2055199"/>
          </a:xfrm>
          <a:prstGeom prst="rect">
            <a:avLst/>
          </a:prstGeom>
        </p:spPr>
      </p:pic>
      <p:pic>
        <p:nvPicPr>
          <p:cNvPr id="16" name="Picture 15" descr="A picture containing screenshot&#10;&#10;Description automatically generated">
            <a:extLst>
              <a:ext uri="{FF2B5EF4-FFF2-40B4-BE49-F238E27FC236}">
                <a16:creationId xmlns:a16="http://schemas.microsoft.com/office/drawing/2014/main" id="{8643400B-4D7E-4237-83FB-E566C9FC6DAE}"/>
              </a:ext>
            </a:extLst>
          </p:cNvPr>
          <p:cNvPicPr>
            <a:picLocks noChangeAspect="1"/>
          </p:cNvPicPr>
          <p:nvPr/>
        </p:nvPicPr>
        <p:blipFill>
          <a:blip r:embed="rId5"/>
          <a:stretch>
            <a:fillRect/>
          </a:stretch>
        </p:blipFill>
        <p:spPr>
          <a:xfrm>
            <a:off x="156575" y="3016351"/>
            <a:ext cx="3552239" cy="2135199"/>
          </a:xfrm>
          <a:prstGeom prst="rect">
            <a:avLst/>
          </a:prstGeom>
        </p:spPr>
      </p:pic>
    </p:spTree>
    <p:extLst>
      <p:ext uri="{BB962C8B-B14F-4D97-AF65-F5344CB8AC3E}">
        <p14:creationId xmlns:p14="http://schemas.microsoft.com/office/powerpoint/2010/main" val="273946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10;&#10;Description automatically generated">
            <a:extLst>
              <a:ext uri="{FF2B5EF4-FFF2-40B4-BE49-F238E27FC236}">
                <a16:creationId xmlns:a16="http://schemas.microsoft.com/office/drawing/2014/main" id="{473CBEF7-FFF3-4282-9692-B3BF71F4A0F6}"/>
              </a:ext>
            </a:extLst>
          </p:cNvPr>
          <p:cNvPicPr>
            <a:picLocks noChangeAspect="1"/>
          </p:cNvPicPr>
          <p:nvPr/>
        </p:nvPicPr>
        <p:blipFill>
          <a:blip r:embed="rId2"/>
          <a:stretch>
            <a:fillRect/>
          </a:stretch>
        </p:blipFill>
        <p:spPr>
          <a:xfrm>
            <a:off x="4572000" y="3057488"/>
            <a:ext cx="4090538" cy="2045269"/>
          </a:xfrm>
          <a:prstGeom prst="rect">
            <a:avLst/>
          </a:prstGeom>
        </p:spPr>
      </p:pic>
      <p:pic>
        <p:nvPicPr>
          <p:cNvPr id="7" name="Picture 6" descr="A picture containing screenshot&#10;&#10;Description automatically generated">
            <a:extLst>
              <a:ext uri="{FF2B5EF4-FFF2-40B4-BE49-F238E27FC236}">
                <a16:creationId xmlns:a16="http://schemas.microsoft.com/office/drawing/2014/main" id="{BD82056E-0031-4810-A71C-CF05AC5EA3A5}"/>
              </a:ext>
            </a:extLst>
          </p:cNvPr>
          <p:cNvPicPr>
            <a:picLocks noChangeAspect="1"/>
          </p:cNvPicPr>
          <p:nvPr/>
        </p:nvPicPr>
        <p:blipFill>
          <a:blip r:embed="rId3"/>
          <a:stretch>
            <a:fillRect/>
          </a:stretch>
        </p:blipFill>
        <p:spPr>
          <a:xfrm>
            <a:off x="0" y="3057488"/>
            <a:ext cx="4249434" cy="208601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1022D073-2190-4BDE-83AD-376CD8DCA4CB}"/>
              </a:ext>
            </a:extLst>
          </p:cNvPr>
          <p:cNvPicPr>
            <a:picLocks noChangeAspect="1"/>
          </p:cNvPicPr>
          <p:nvPr/>
        </p:nvPicPr>
        <p:blipFill>
          <a:blip r:embed="rId4"/>
          <a:stretch>
            <a:fillRect/>
          </a:stretch>
        </p:blipFill>
        <p:spPr>
          <a:xfrm>
            <a:off x="444674" y="507304"/>
            <a:ext cx="3059461" cy="2442136"/>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00A4E338-5DF0-4495-8921-7212CF819B14}"/>
              </a:ext>
            </a:extLst>
          </p:cNvPr>
          <p:cNvPicPr>
            <a:picLocks noChangeAspect="1"/>
          </p:cNvPicPr>
          <p:nvPr/>
        </p:nvPicPr>
        <p:blipFill>
          <a:blip r:embed="rId5"/>
          <a:stretch>
            <a:fillRect/>
          </a:stretch>
        </p:blipFill>
        <p:spPr>
          <a:xfrm>
            <a:off x="3630006" y="584775"/>
            <a:ext cx="5294787" cy="2322661"/>
          </a:xfrm>
          <a:prstGeom prst="rect">
            <a:avLst/>
          </a:prstGeom>
        </p:spPr>
      </p:pic>
      <p:sp>
        <p:nvSpPr>
          <p:cNvPr id="14" name="Rectangle 13">
            <a:extLst>
              <a:ext uri="{FF2B5EF4-FFF2-40B4-BE49-F238E27FC236}">
                <a16:creationId xmlns:a16="http://schemas.microsoft.com/office/drawing/2014/main" id="{BBB0C088-6650-4170-91FB-8FA6EC5F558E}"/>
              </a:ext>
            </a:extLst>
          </p:cNvPr>
          <p:cNvSpPr/>
          <p:nvPr/>
        </p:nvSpPr>
        <p:spPr>
          <a:xfrm>
            <a:off x="0" y="0"/>
            <a:ext cx="3388290" cy="584775"/>
          </a:xfrm>
          <a:prstGeom prst="rect">
            <a:avLst/>
          </a:prstGeom>
          <a:noFill/>
        </p:spPr>
        <p:txBody>
          <a:bodyPr wrap="squar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Roland </a:t>
            </a:r>
            <a:r>
              <a:rPr lang="en-US" altLang="zh-CN" sz="3200" dirty="0" err="1">
                <a:ln w="0"/>
                <a:effectLst>
                  <a:outerShdw blurRad="38100" dist="19050" dir="2700000" algn="tl" rotWithShape="0">
                    <a:schemeClr val="dk1">
                      <a:alpha val="40000"/>
                    </a:schemeClr>
                  </a:outerShdw>
                </a:effectLst>
              </a:rPr>
              <a:t>Holstlaan</a:t>
            </a:r>
            <a:endParaRPr lang="en-US" altLang="zh-CN"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84303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D85EB5-B736-4272-AD7C-5DFDC091BC0C}"/>
              </a:ext>
            </a:extLst>
          </p:cNvPr>
          <p:cNvSpPr/>
          <p:nvPr/>
        </p:nvSpPr>
        <p:spPr>
          <a:xfrm>
            <a:off x="214279" y="0"/>
            <a:ext cx="4064702" cy="584775"/>
          </a:xfrm>
          <a:prstGeom prst="rect">
            <a:avLst/>
          </a:prstGeom>
          <a:noFill/>
        </p:spPr>
        <p:txBody>
          <a:bodyPr wrap="none" lIns="91440" tIns="45720" rIns="91440" bIns="45720">
            <a:spAutoFit/>
          </a:bodyPr>
          <a:lstStyle/>
          <a:p>
            <a:pPr algn="ctr"/>
            <a:r>
              <a:rPr lang="en-US" altLang="zh-CN" sz="3200" b="0" cap="none" spc="0" dirty="0">
                <a:ln w="0"/>
                <a:solidFill>
                  <a:schemeClr val="tx1"/>
                </a:solidFill>
                <a:effectLst>
                  <a:outerShdw blurRad="38100" dist="19050" dir="2700000" algn="tl" rotWithShape="0">
                    <a:schemeClr val="dk1">
                      <a:alpha val="40000"/>
                    </a:schemeClr>
                  </a:outerShdw>
                </a:effectLst>
              </a:rPr>
              <a:t>Hendrick de </a:t>
            </a:r>
            <a:r>
              <a:rPr lang="en-US" altLang="zh-CN" sz="3200" b="0" cap="none" spc="0" dirty="0" err="1">
                <a:ln w="0"/>
                <a:solidFill>
                  <a:schemeClr val="tx1"/>
                </a:solidFill>
                <a:effectLst>
                  <a:outerShdw blurRad="38100" dist="19050" dir="2700000" algn="tl" rotWithShape="0">
                    <a:schemeClr val="dk1">
                      <a:alpha val="40000"/>
                    </a:schemeClr>
                  </a:outerShdw>
                </a:effectLst>
              </a:rPr>
              <a:t>Keyserweg</a:t>
            </a:r>
            <a:endParaRPr lang="en-US" altLang="zh-CN" sz="32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descr="A screenshot of a social media post&#10;&#10;Description automatically generated">
            <a:extLst>
              <a:ext uri="{FF2B5EF4-FFF2-40B4-BE49-F238E27FC236}">
                <a16:creationId xmlns:a16="http://schemas.microsoft.com/office/drawing/2014/main" id="{ECCB6D49-D530-4CB5-90A5-0E1E898E3188}"/>
              </a:ext>
            </a:extLst>
          </p:cNvPr>
          <p:cNvPicPr>
            <a:picLocks noChangeAspect="1"/>
          </p:cNvPicPr>
          <p:nvPr/>
        </p:nvPicPr>
        <p:blipFill>
          <a:blip r:embed="rId2"/>
          <a:stretch>
            <a:fillRect/>
          </a:stretch>
        </p:blipFill>
        <p:spPr>
          <a:xfrm>
            <a:off x="3787505" y="724917"/>
            <a:ext cx="4607022" cy="207156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7000BAD-6155-48EA-B5BA-9045A18B068D}"/>
              </a:ext>
            </a:extLst>
          </p:cNvPr>
          <p:cNvPicPr>
            <a:picLocks noChangeAspect="1"/>
          </p:cNvPicPr>
          <p:nvPr/>
        </p:nvPicPr>
        <p:blipFill>
          <a:blip r:embed="rId3"/>
          <a:stretch>
            <a:fillRect/>
          </a:stretch>
        </p:blipFill>
        <p:spPr>
          <a:xfrm>
            <a:off x="533126" y="635255"/>
            <a:ext cx="3254379" cy="2591450"/>
          </a:xfrm>
          <a:prstGeom prst="rect">
            <a:avLst/>
          </a:prstGeom>
        </p:spPr>
      </p:pic>
      <p:pic>
        <p:nvPicPr>
          <p:cNvPr id="10" name="Picture 9" descr="A picture containing screenshot&#10;&#10;Description automatically generated">
            <a:extLst>
              <a:ext uri="{FF2B5EF4-FFF2-40B4-BE49-F238E27FC236}">
                <a16:creationId xmlns:a16="http://schemas.microsoft.com/office/drawing/2014/main" id="{8F4CFF53-7EF9-4729-B9A5-79CBD47FE9CF}"/>
              </a:ext>
            </a:extLst>
          </p:cNvPr>
          <p:cNvPicPr>
            <a:picLocks noChangeAspect="1"/>
          </p:cNvPicPr>
          <p:nvPr/>
        </p:nvPicPr>
        <p:blipFill>
          <a:blip r:embed="rId4"/>
          <a:stretch>
            <a:fillRect/>
          </a:stretch>
        </p:blipFill>
        <p:spPr>
          <a:xfrm>
            <a:off x="4572000" y="3056424"/>
            <a:ext cx="4169422" cy="2048974"/>
          </a:xfrm>
          <a:prstGeom prst="rect">
            <a:avLst/>
          </a:prstGeom>
        </p:spPr>
      </p:pic>
      <p:pic>
        <p:nvPicPr>
          <p:cNvPr id="12" name="Picture 11" descr="A picture containing screenshot&#10;&#10;Description automatically generated">
            <a:extLst>
              <a:ext uri="{FF2B5EF4-FFF2-40B4-BE49-F238E27FC236}">
                <a16:creationId xmlns:a16="http://schemas.microsoft.com/office/drawing/2014/main" id="{7B8146AA-8AF2-4780-BEC9-4C8AF680D123}"/>
              </a:ext>
            </a:extLst>
          </p:cNvPr>
          <p:cNvPicPr>
            <a:picLocks noChangeAspect="1"/>
          </p:cNvPicPr>
          <p:nvPr/>
        </p:nvPicPr>
        <p:blipFill>
          <a:blip r:embed="rId5"/>
          <a:stretch>
            <a:fillRect/>
          </a:stretch>
        </p:blipFill>
        <p:spPr>
          <a:xfrm>
            <a:off x="214279" y="3226705"/>
            <a:ext cx="3774087" cy="1878693"/>
          </a:xfrm>
          <a:prstGeom prst="rect">
            <a:avLst/>
          </a:prstGeom>
        </p:spPr>
      </p:pic>
    </p:spTree>
    <p:extLst>
      <p:ext uri="{BB962C8B-B14F-4D97-AF65-F5344CB8AC3E}">
        <p14:creationId xmlns:p14="http://schemas.microsoft.com/office/powerpoint/2010/main" val="2244020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F0D975-DE23-48A0-9752-63DF49B68936}"/>
              </a:ext>
            </a:extLst>
          </p:cNvPr>
          <p:cNvSpPr/>
          <p:nvPr/>
        </p:nvSpPr>
        <p:spPr>
          <a:xfrm>
            <a:off x="3969044" y="292387"/>
            <a:ext cx="2212465" cy="584775"/>
          </a:xfrm>
          <a:prstGeom prst="rect">
            <a:avLst/>
          </a:prstGeom>
          <a:noFill/>
        </p:spPr>
        <p:txBody>
          <a:bodyPr wrap="none" lIns="91440" tIns="45720" rIns="91440" bIns="45720">
            <a:spAutoFit/>
          </a:bodyPr>
          <a:lstStyle/>
          <a:p>
            <a:pPr algn="ctr"/>
            <a:r>
              <a:rPr lang="en-US" altLang="zh-CN" sz="3200" b="0" cap="none" spc="0" dirty="0">
                <a:ln w="0"/>
                <a:solidFill>
                  <a:schemeClr val="tx1"/>
                </a:solidFill>
                <a:effectLst>
                  <a:outerShdw blurRad="38100" dist="19050" dir="2700000" algn="tl" rotWithShape="0">
                    <a:schemeClr val="dk1">
                      <a:alpha val="40000"/>
                    </a:schemeClr>
                  </a:outerShdw>
                </a:effectLst>
              </a:rPr>
              <a:t>Conclusion</a:t>
            </a:r>
          </a:p>
        </p:txBody>
      </p:sp>
      <p:sp>
        <p:nvSpPr>
          <p:cNvPr id="6" name="TextBox 5">
            <a:extLst>
              <a:ext uri="{FF2B5EF4-FFF2-40B4-BE49-F238E27FC236}">
                <a16:creationId xmlns:a16="http://schemas.microsoft.com/office/drawing/2014/main" id="{4811C64E-7928-439F-A00F-FD346FF18721}"/>
              </a:ext>
            </a:extLst>
          </p:cNvPr>
          <p:cNvSpPr txBox="1"/>
          <p:nvPr/>
        </p:nvSpPr>
        <p:spPr>
          <a:xfrm>
            <a:off x="1717288" y="1462818"/>
            <a:ext cx="7192536" cy="255454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Still exist many unknown MAC addresses even if apply different database</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Requirement of an optimized or daily-updated database for growing number of MAC addresses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Chinese and American companies lead the market of vendors for both access points and stations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Companies in some countries may have an advantages in vendors at one end(such as Korean in stations, Netherlands in access points etc.)</a:t>
            </a:r>
            <a:endParaRPr lang="zh-CN" altLang="en-US" sz="1600" dirty="0"/>
          </a:p>
        </p:txBody>
      </p:sp>
    </p:spTree>
    <p:extLst>
      <p:ext uri="{BB962C8B-B14F-4D97-AF65-F5344CB8AC3E}">
        <p14:creationId xmlns:p14="http://schemas.microsoft.com/office/powerpoint/2010/main" val="1512823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2A9EF9-F37E-4E98-B905-DF0A08921A03}"/>
              </a:ext>
            </a:extLst>
          </p:cNvPr>
          <p:cNvSpPr/>
          <p:nvPr/>
        </p:nvSpPr>
        <p:spPr>
          <a:xfrm>
            <a:off x="3124500" y="2079136"/>
            <a:ext cx="3608680"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937633438"/>
      </p:ext>
    </p:extLst>
  </p:cSld>
  <p:clrMapOvr>
    <a:masterClrMapping/>
  </p:clrMapOvr>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286</TotalTime>
  <Words>217</Words>
  <Application>Microsoft Office PowerPoint</Application>
  <PresentationFormat>全屏显示(16:9)</PresentationFormat>
  <Paragraphs>34</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10</vt:i4>
      </vt:variant>
    </vt:vector>
  </HeadingPairs>
  <TitlesOfParts>
    <vt:vector size="16" baseType="lpstr">
      <vt:lpstr>Bebas Neue</vt:lpstr>
      <vt:lpstr>Arial</vt:lpstr>
      <vt:lpstr>Calibri</vt:lpstr>
      <vt:lpstr>Tahoma</vt:lpstr>
      <vt:lpstr>Office Theme</vt:lpstr>
      <vt:lpstr>Custom Design</vt:lpstr>
      <vt:lpstr>Wireless IoT and LAN: Wireshark Sniff Project</vt:lpstr>
      <vt:lpstr>Problem Statement</vt:lpstr>
      <vt:lpstr>Detailed Process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Luo Xiaoyao</cp:lastModifiedBy>
  <cp:revision>32</cp:revision>
  <dcterms:created xsi:type="dcterms:W3CDTF">2015-07-09T11:57:30Z</dcterms:created>
  <dcterms:modified xsi:type="dcterms:W3CDTF">2020-03-10T17:34:47Z</dcterms:modified>
</cp:coreProperties>
</file>