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99" r:id="rId3"/>
    <p:sldId id="290" r:id="rId4"/>
    <p:sldId id="300" r:id="rId5"/>
    <p:sldId id="301" r:id="rId6"/>
    <p:sldId id="302" r:id="rId7"/>
    <p:sldId id="304" r:id="rId8"/>
    <p:sldId id="303" r:id="rId9"/>
    <p:sldId id="305" r:id="rId10"/>
    <p:sldId id="30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u Xiaoyi" initials="WX" lastIdx="3" clrIdx="0">
    <p:extLst>
      <p:ext uri="{19B8F6BF-5375-455C-9EA6-DF929625EA0E}">
        <p15:presenceInfo xmlns:p15="http://schemas.microsoft.com/office/powerpoint/2012/main" userId="f37fd65cb142d1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5652" autoAdjust="0"/>
  </p:normalViewPr>
  <p:slideViewPr>
    <p:cSldViewPr snapToGrid="0">
      <p:cViewPr>
        <p:scale>
          <a:sx n="65" d="100"/>
          <a:sy n="65" d="100"/>
        </p:scale>
        <p:origin x="132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883F5-44BD-4AD9-8A6C-F307A2F3C823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435F4-AA3D-4071-A0A7-426C139B0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433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2-min introduction</a:t>
            </a:r>
          </a:p>
          <a:p>
            <a:r>
              <a:rPr lang="en-US" altLang="zh-CN" dirty="0"/>
              <a:t>Problem-current way vs method- results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435F4-AA3D-4071-A0A7-426C139B08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026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Overview of master program</a:t>
            </a:r>
          </a:p>
          <a:p>
            <a:r>
              <a:rPr lang="en-US" altLang="zh-CN" dirty="0"/>
              <a:t>In-class projects</a:t>
            </a:r>
          </a:p>
          <a:p>
            <a:r>
              <a:rPr lang="en-US" altLang="zh-CN" dirty="0"/>
              <a:t>Choose one which is deepest</a:t>
            </a:r>
          </a:p>
          <a:p>
            <a:r>
              <a:rPr lang="en-US" altLang="zh-CN" dirty="0"/>
              <a:t>Starting with the research problem, how to do, results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435F4-AA3D-4071-A0A7-426C139B08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Overview of master program</a:t>
            </a:r>
          </a:p>
          <a:p>
            <a:r>
              <a:rPr lang="en-US" altLang="zh-CN" dirty="0"/>
              <a:t>In-class projects</a:t>
            </a:r>
          </a:p>
          <a:p>
            <a:r>
              <a:rPr lang="en-US" altLang="zh-CN" dirty="0"/>
              <a:t>Choose one which is deepest</a:t>
            </a:r>
          </a:p>
          <a:p>
            <a:r>
              <a:rPr lang="en-US" altLang="zh-CN" dirty="0"/>
              <a:t>Starting with the research problem, how to do, results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435F4-AA3D-4071-A0A7-426C139B08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114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Overview of master program</a:t>
            </a:r>
          </a:p>
          <a:p>
            <a:r>
              <a:rPr lang="en-US" altLang="zh-CN" dirty="0"/>
              <a:t>In-class projects</a:t>
            </a:r>
          </a:p>
          <a:p>
            <a:r>
              <a:rPr lang="en-US" altLang="zh-CN" dirty="0"/>
              <a:t>Choose one which is deepest</a:t>
            </a:r>
          </a:p>
          <a:p>
            <a:r>
              <a:rPr lang="en-US" altLang="zh-CN" dirty="0"/>
              <a:t>Starting with the research problem, how to do, results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435F4-AA3D-4071-A0A7-426C139B08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192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Overview of master program</a:t>
            </a:r>
          </a:p>
          <a:p>
            <a:r>
              <a:rPr lang="en-US" altLang="zh-CN" dirty="0"/>
              <a:t>In-class projects</a:t>
            </a:r>
          </a:p>
          <a:p>
            <a:r>
              <a:rPr lang="en-US" altLang="zh-CN" dirty="0"/>
              <a:t>Choose one which is deepest</a:t>
            </a:r>
          </a:p>
          <a:p>
            <a:r>
              <a:rPr lang="en-US" altLang="zh-CN" dirty="0"/>
              <a:t>Starting with the research problem, how to do, results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435F4-AA3D-4071-A0A7-426C139B08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511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Overview of master program</a:t>
            </a:r>
          </a:p>
          <a:p>
            <a:r>
              <a:rPr lang="en-US" altLang="zh-CN" dirty="0"/>
              <a:t>In-class projects</a:t>
            </a:r>
          </a:p>
          <a:p>
            <a:r>
              <a:rPr lang="en-US" altLang="zh-CN" dirty="0"/>
              <a:t>Choose one which is deepest</a:t>
            </a:r>
          </a:p>
          <a:p>
            <a:r>
              <a:rPr lang="en-US" altLang="zh-CN" dirty="0"/>
              <a:t>Starting with the research problem, how to do, results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435F4-AA3D-4071-A0A7-426C139B08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38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Overview of master program</a:t>
            </a:r>
          </a:p>
          <a:p>
            <a:r>
              <a:rPr lang="en-US" altLang="zh-CN" dirty="0"/>
              <a:t>In-class projects</a:t>
            </a:r>
          </a:p>
          <a:p>
            <a:r>
              <a:rPr lang="en-US" altLang="zh-CN" dirty="0"/>
              <a:t>Choose one which is deepest</a:t>
            </a:r>
          </a:p>
          <a:p>
            <a:r>
              <a:rPr lang="en-US" altLang="zh-CN" dirty="0"/>
              <a:t>Starting with the research problem, how to do, results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435F4-AA3D-4071-A0A7-426C139B08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711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Overview of master program</a:t>
            </a:r>
          </a:p>
          <a:p>
            <a:r>
              <a:rPr lang="en-US" altLang="zh-CN" dirty="0"/>
              <a:t>In-class projects</a:t>
            </a:r>
          </a:p>
          <a:p>
            <a:r>
              <a:rPr lang="en-US" altLang="zh-CN" dirty="0"/>
              <a:t>Choose one which is deepest</a:t>
            </a:r>
          </a:p>
          <a:p>
            <a:r>
              <a:rPr lang="en-US" altLang="zh-CN" dirty="0"/>
              <a:t>Starting with the research problem, how to do, results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435F4-AA3D-4071-A0A7-426C139B08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837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Overview of master program</a:t>
            </a:r>
          </a:p>
          <a:p>
            <a:r>
              <a:rPr lang="en-US" altLang="zh-CN" dirty="0"/>
              <a:t>In-class projects</a:t>
            </a:r>
          </a:p>
          <a:p>
            <a:r>
              <a:rPr lang="en-US" altLang="zh-CN" dirty="0"/>
              <a:t>Choose one which is deepest</a:t>
            </a:r>
          </a:p>
          <a:p>
            <a:r>
              <a:rPr lang="en-US" altLang="zh-CN" dirty="0"/>
              <a:t>Starting with the research problem, how to do, results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435F4-AA3D-4071-A0A7-426C139B08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003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Overview of master program</a:t>
            </a:r>
          </a:p>
          <a:p>
            <a:r>
              <a:rPr lang="en-US" altLang="zh-CN" dirty="0"/>
              <a:t>In-class projects</a:t>
            </a:r>
          </a:p>
          <a:p>
            <a:r>
              <a:rPr lang="en-US" altLang="zh-CN" dirty="0"/>
              <a:t>Choose one which is deepest</a:t>
            </a:r>
          </a:p>
          <a:p>
            <a:r>
              <a:rPr lang="en-US" altLang="zh-CN" dirty="0"/>
              <a:t>Starting with the research problem, how to do, results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435F4-AA3D-4071-A0A7-426C139B08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315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4D3F8-98EB-470D-914A-36516EE54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69A81B-950A-4522-B1E4-92FEDC4CF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6A664C-0908-4206-ACDE-60B0E72AF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6B84-19B2-43ED-BA9C-8997E4E91D0B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D3D98D-4B31-458D-A1D8-5AC22492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573552-B76D-42E4-A465-E00E047AE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65E1-C98D-4F21-B495-49A80E44C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08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703AE-CE0C-4EAF-93D2-74A9DA90B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9BAC1E-6A0B-4121-A865-6E811AB1A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40320B-E472-4680-86DA-68890C2B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6B84-19B2-43ED-BA9C-8997E4E91D0B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EEBA64-BD6B-4163-9CC6-827BCD5A3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EDFFF2-C362-413C-BF04-ABB81BE1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65E1-C98D-4F21-B495-49A80E44C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24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164180-4755-40F0-A290-AC3B4541A7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54C4AC-2AC3-4366-AD10-2DF7F82DE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69BC6F-A1D3-447E-A4B2-D79DB857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6B84-19B2-43ED-BA9C-8997E4E91D0B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97B22E-16CC-492D-927F-9526B5630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E07789-84DF-4410-9541-9191A36E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65E1-C98D-4F21-B495-49A80E44C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91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2D2DA-613C-48F4-9DAE-55DA98EB1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C83E6-23A3-4B33-93AF-591905D43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4ED9D7-3A08-4456-AE89-236F35962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6B84-19B2-43ED-BA9C-8997E4E91D0B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CCC049-15A4-4A41-91F1-405A03B63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0B8EB2-0255-43EE-A43B-8863CD8E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65E1-C98D-4F21-B495-49A80E44C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260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64579-0DB2-4AA3-B13D-AEBF1CEF6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798FC4-8DD4-41D8-B066-FE25A2BB0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758D7A-4CDB-4E45-8D81-512765D78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6B84-19B2-43ED-BA9C-8997E4E91D0B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996F4B-6D8C-4854-BCC5-C490336A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A9667-805D-4830-9237-735109B2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65E1-C98D-4F21-B495-49A80E44C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78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D116C-6EF3-47AA-B620-B16FB586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9424DC-778C-4970-8209-430421806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54D627-D6A3-4A34-A58C-C6EA10218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DD8385-E239-4DB6-8906-38F003898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6B84-19B2-43ED-BA9C-8997E4E91D0B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D727D6-0E93-4FCC-9294-DFDF236B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B0E086-69FB-440B-88D4-BD43B27E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65E1-C98D-4F21-B495-49A80E44C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19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69922-5001-43B0-8627-BE2503EAC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345A66-2D66-4826-996D-EA14F12B9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556EBF-23E0-49D2-A98E-BC9D81DB8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B3C711-A956-4EFA-BF10-F8E64575D1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E1E9A7-D7E2-4B1B-ABBD-AE8C86E9A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343A93-677E-4D5E-B5E0-E8BEA0583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6B84-19B2-43ED-BA9C-8997E4E91D0B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582408-FDBB-41CE-9C6D-883037134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5227F1-355B-4E50-9C89-1B5FEEFD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65E1-C98D-4F21-B495-49A80E44C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777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85C0A-F1C6-4488-AA4A-BBF17A0A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AB54A2-1D45-4F4F-BC06-546803D07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6B84-19B2-43ED-BA9C-8997E4E91D0B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E2187A-034E-47CA-9B98-6978F2A9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9515D5-D3B4-4D06-9AD7-17E4735D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65E1-C98D-4F21-B495-49A80E44C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52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830BE9-CC50-45F4-8F0C-8A42FE01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6B84-19B2-43ED-BA9C-8997E4E91D0B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58BA66-4B4B-49DC-92AC-2D8182850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E80788-7152-4185-B81F-546A5BA2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65E1-C98D-4F21-B495-49A80E44C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19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31A9C-FA22-43B9-8FB3-30AADA35F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C07898-B355-4435-89AE-AEEA5207E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04FD7C-0E21-4ABC-B907-79D1508C6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3AB1D7-FDF5-406C-A7D3-945F5C20B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6B84-19B2-43ED-BA9C-8997E4E91D0B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565481-644F-4F46-B897-70322ECFA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361D53-A524-4A24-9A68-2B873B357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65E1-C98D-4F21-B495-49A80E44C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87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2CD45-FAA2-428F-A7CB-3A7F2E196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4401B0-F22B-4540-8C23-E8B1501E5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A5DC8-EB16-4CB7-A286-7F793F67D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EADA7C-E98F-4DB3-874E-5F0F6A9A6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6B84-19B2-43ED-BA9C-8997E4E91D0B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49925F-2961-4FD8-8B25-C94696114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36BA6D-9BBC-4341-8985-06341F59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65E1-C98D-4F21-B495-49A80E44C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38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749844-E68C-4A4D-AF83-0C9FCB49E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35BD75-19B7-4F9D-861E-0C1A188FA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425D7A-73B5-4C16-847A-9B248A8EC4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86B84-19B2-43ED-BA9C-8997E4E91D0B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EB451A-26F7-4BB4-9851-0113EF255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F2571F-8267-452A-B3DF-0C2A1A8B0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265E1-C98D-4F21-B495-49A80E44C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37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ED09A-A431-44DE-917A-2F646F1EC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850" y="353190"/>
            <a:ext cx="10250299" cy="378850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Mobility Pattern Analysis during COVID-19</a:t>
            </a:r>
            <a:endParaRPr lang="zh-CN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8B1C89-3C24-4F90-AED1-00AB7759C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1120" y="5073211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Xiaoyi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Wu</a:t>
            </a:r>
          </a:p>
          <a:p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2022/02/04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749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ED09A-A431-44DE-917A-2F646F1EC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760688" cy="67339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Future work </a:t>
            </a:r>
            <a:endParaRPr lang="zh-CN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43">
            <a:extLst>
              <a:ext uri="{FF2B5EF4-FFF2-40B4-BE49-F238E27FC236}">
                <a16:creationId xmlns:a16="http://schemas.microsoft.com/office/drawing/2014/main" id="{AC85DCB4-9AFA-448F-99CD-537EEA0BDF56}"/>
              </a:ext>
            </a:extLst>
          </p:cNvPr>
          <p:cNvSpPr txBox="1"/>
          <p:nvPr/>
        </p:nvSpPr>
        <p:spPr>
          <a:xfrm>
            <a:off x="961157" y="1544513"/>
            <a:ext cx="6198918" cy="42000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rgbClr val="F2727F"/>
                </a:solidFill>
                <a:latin typeface="Helvetica" panose="020B0604020202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 study area in NYC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 with demographic data/ census data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visits in different contexts</a:t>
            </a:r>
          </a:p>
          <a:p>
            <a:pPr marL="342900" indent="-342900" algn="l">
              <a:lnSpc>
                <a:spcPct val="150000"/>
              </a:lnSpc>
              <a:buFontTx/>
              <a:buAutoNum type="arabicPeriod"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 with Include COVID-19 data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Mobility index 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predict model 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 other datasets such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StreetLight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5BBEF9C-6E35-49A0-A523-33C6199CD9C1}"/>
              </a:ext>
            </a:extLst>
          </p:cNvPr>
          <p:cNvGrpSpPr/>
          <p:nvPr/>
        </p:nvGrpSpPr>
        <p:grpSpPr>
          <a:xfrm>
            <a:off x="882159" y="1544513"/>
            <a:ext cx="8878529" cy="2202426"/>
            <a:chOff x="735897" y="1113427"/>
            <a:chExt cx="8878529" cy="2202426"/>
          </a:xfrm>
        </p:grpSpPr>
        <p:sp>
          <p:nvSpPr>
            <p:cNvPr id="5" name="TextBox 43">
              <a:extLst>
                <a:ext uri="{FF2B5EF4-FFF2-40B4-BE49-F238E27FC236}">
                  <a16:creationId xmlns:a16="http://schemas.microsoft.com/office/drawing/2014/main" id="{0AF3FDA5-8EB1-4221-82A6-B2D381F16CA1}"/>
                </a:ext>
              </a:extLst>
            </p:cNvPr>
            <p:cNvSpPr txBox="1"/>
            <p:nvPr/>
          </p:nvSpPr>
          <p:spPr>
            <a:xfrm>
              <a:off x="7160075" y="2114784"/>
              <a:ext cx="1455866" cy="2842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rgbClr val="F2727F"/>
                  </a:solidFill>
                  <a:latin typeface="Helvetica" panose="020B0604020202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Next week 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9B08A94-B602-45B0-AFE5-D01CBC655834}"/>
                </a:ext>
              </a:extLst>
            </p:cNvPr>
            <p:cNvSpPr/>
            <p:nvPr/>
          </p:nvSpPr>
          <p:spPr>
            <a:xfrm>
              <a:off x="735897" y="1113427"/>
              <a:ext cx="8878529" cy="22024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13662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ED09A-A431-44DE-917A-2F646F1EC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760688" cy="67339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zh-CN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30">
            <a:extLst>
              <a:ext uri="{FF2B5EF4-FFF2-40B4-BE49-F238E27FC236}">
                <a16:creationId xmlns:a16="http://schemas.microsoft.com/office/drawing/2014/main" id="{BF783CF9-9DCE-4E2A-BDBE-1BCD28D9A45F}"/>
              </a:ext>
            </a:extLst>
          </p:cNvPr>
          <p:cNvSpPr txBox="1"/>
          <p:nvPr/>
        </p:nvSpPr>
        <p:spPr>
          <a:xfrm>
            <a:off x="754449" y="1702796"/>
            <a:ext cx="8582432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ases, Hospitalizations and Deaths &#10;The data below show daily numbers Of cases, hospitalizations and deaths over the past three &#10;months. Due to delays in reporting, which can take as long as a week, recent data are incomplete. &#10;Hospitalizations Deaths &#10;Cases &#10;Citywide: cases &#10;50,000 &#10;40,000 &#10;30,000 &#10;20,000 &#10;10,000 &#10;11/01 &#10;12/01 &#10;Data from the most recent days are incomplete. &#10;7-day average (confirrned and probable) &#10;01:06 &#10;01/01 ">
            <a:extLst>
              <a:ext uri="{FF2B5EF4-FFF2-40B4-BE49-F238E27FC236}">
                <a16:creationId xmlns:a16="http://schemas.microsoft.com/office/drawing/2014/main" id="{F61DB3A3-7106-4812-B724-C7D5469F2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36" y="2050764"/>
            <a:ext cx="5545394" cy="316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C45B80D5-7E88-4DA7-82E7-D2FB027E0747}"/>
              </a:ext>
            </a:extLst>
          </p:cNvPr>
          <p:cNvSpPr txBox="1"/>
          <p:nvPr/>
        </p:nvSpPr>
        <p:spPr>
          <a:xfrm>
            <a:off x="1397554" y="5050746"/>
            <a:ext cx="6221506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COVID-19 develop trend in NY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B85C85C-CCDC-4DA7-AFF1-ADD498E829C9}"/>
              </a:ext>
            </a:extLst>
          </p:cNvPr>
          <p:cNvSpPr txBox="1"/>
          <p:nvPr/>
        </p:nvSpPr>
        <p:spPr>
          <a:xfrm>
            <a:off x="181058" y="6191870"/>
            <a:ext cx="10944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zh-CN" sz="18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from NYC Health </a:t>
            </a:r>
            <a:r>
              <a:rPr lang="en-US" altLang="zh-CN" sz="1800" u="sng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https://www1.nyc.gov/site/doh/covid/covid-19-data.page#daily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4199DD-A6C7-4DC2-906C-07DAC5B021AE}"/>
              </a:ext>
            </a:extLst>
          </p:cNvPr>
          <p:cNvSpPr txBox="1"/>
          <p:nvPr/>
        </p:nvSpPr>
        <p:spPr>
          <a:xfrm>
            <a:off x="5784911" y="2329193"/>
            <a:ext cx="6218902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What are the places people usually visit?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How long they stay?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Where are they from? Where are they to?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Spatio-termporal changes of 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customer preference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Travel behaviors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necessary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needs/services satisfaction in different contexts?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Political implications?</a:t>
            </a: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54A098BD-4299-4F17-9042-9D8AD3CCD15F}"/>
              </a:ext>
            </a:extLst>
          </p:cNvPr>
          <p:cNvSpPr txBox="1"/>
          <p:nvPr/>
        </p:nvSpPr>
        <p:spPr>
          <a:xfrm>
            <a:off x="6096000" y="2050764"/>
            <a:ext cx="4607859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rgbClr val="F2727F"/>
                </a:solidFill>
                <a:latin typeface="Helvetica" panose="020B0604020202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Before/During COVID-19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121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ED09A-A431-44DE-917A-2F646F1EC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760688" cy="67339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zh-CN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346C6CB0-11C3-438C-B8B7-BFAAC5426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865278"/>
              </p:ext>
            </p:extLst>
          </p:nvPr>
        </p:nvGraphicFramePr>
        <p:xfrm>
          <a:off x="816344" y="1592826"/>
          <a:ext cx="9760688" cy="3114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0344">
                  <a:extLst>
                    <a:ext uri="{9D8B030D-6E8A-4147-A177-3AD203B41FA5}">
                      <a16:colId xmlns:a16="http://schemas.microsoft.com/office/drawing/2014/main" val="2164043143"/>
                    </a:ext>
                  </a:extLst>
                </a:gridCol>
                <a:gridCol w="4880344">
                  <a:extLst>
                    <a:ext uri="{9D8B030D-6E8A-4147-A177-3AD203B41FA5}">
                      <a16:colId xmlns:a16="http://schemas.microsoft.com/office/drawing/2014/main" val="2428101841"/>
                    </a:ext>
                  </a:extLst>
                </a:gridCol>
              </a:tblGrid>
              <a:tr h="8529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200" dirty="0"/>
                        <a:t>Data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200" dirty="0"/>
                        <a:t>Source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29515"/>
                  </a:ext>
                </a:extLst>
              </a:tr>
              <a:tr h="680849">
                <a:tc>
                  <a:txBody>
                    <a:bodyPr/>
                    <a:lstStyle/>
                    <a:p>
                      <a:pPr lvl="1" algn="ctr">
                        <a:lnSpc>
                          <a:spcPct val="150000"/>
                        </a:lnSpc>
                      </a:pPr>
                      <a:r>
                        <a:rPr lang="en-US" altLang="zh-CN" sz="2200" dirty="0"/>
                        <a:t>Mobility pattern/core places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50000"/>
                        </a:lnSpc>
                      </a:pPr>
                      <a:r>
                        <a:rPr lang="en-US" altLang="zh-CN" sz="2200" dirty="0" err="1"/>
                        <a:t>SafeGraph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806626"/>
                  </a:ext>
                </a:extLst>
              </a:tr>
              <a:tr h="727587">
                <a:tc>
                  <a:txBody>
                    <a:bodyPr/>
                    <a:lstStyle/>
                    <a:p>
                      <a:pPr lvl="1" algn="ctr">
                        <a:lnSpc>
                          <a:spcPct val="150000"/>
                        </a:lnSpc>
                      </a:pPr>
                      <a:r>
                        <a:rPr lang="en-US" altLang="zh-CN" sz="2200" dirty="0"/>
                        <a:t>NYC Demographic Data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50000"/>
                        </a:lnSpc>
                      </a:pPr>
                      <a:r>
                        <a:rPr lang="en-US" altLang="zh-CN" sz="2200" dirty="0"/>
                        <a:t>ACS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243693"/>
                  </a:ext>
                </a:extLst>
              </a:tr>
              <a:tr h="852983">
                <a:tc>
                  <a:txBody>
                    <a:bodyPr/>
                    <a:lstStyle/>
                    <a:p>
                      <a:pPr lvl="1" algn="ctr">
                        <a:lnSpc>
                          <a:spcPct val="150000"/>
                        </a:lnSpc>
                      </a:pPr>
                      <a:r>
                        <a:rPr lang="en-US" altLang="zh-CN" sz="2200" dirty="0"/>
                        <a:t>COVID-19 cases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50000"/>
                        </a:lnSpc>
                      </a:pPr>
                      <a:r>
                        <a:rPr lang="en-US" altLang="zh-CN" sz="2200" dirty="0"/>
                        <a:t>NYC Health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164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032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ED09A-A431-44DE-917A-2F646F1EC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760688" cy="67339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Explanatory analysis</a:t>
            </a:r>
            <a:endParaRPr lang="zh-CN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43">
            <a:extLst>
              <a:ext uri="{FF2B5EF4-FFF2-40B4-BE49-F238E27FC236}">
                <a16:creationId xmlns:a16="http://schemas.microsoft.com/office/drawing/2014/main" id="{AC85DCB4-9AFA-448F-99CD-537EEA0BDF56}"/>
              </a:ext>
            </a:extLst>
          </p:cNvPr>
          <p:cNvSpPr txBox="1"/>
          <p:nvPr/>
        </p:nvSpPr>
        <p:spPr>
          <a:xfrm>
            <a:off x="1252013" y="1499063"/>
            <a:ext cx="4607859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rgbClr val="F2727F"/>
                </a:solidFill>
                <a:latin typeface="Helvetica" panose="020B0604020202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POIs / Where is the study area?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F322D8-85A4-4391-94C8-FA481489A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013" y="1894208"/>
            <a:ext cx="8152549" cy="452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80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ED09A-A431-44DE-917A-2F646F1EC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760688" cy="67339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Explanatory analysis</a:t>
            </a:r>
            <a:endParaRPr lang="zh-CN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43">
            <a:extLst>
              <a:ext uri="{FF2B5EF4-FFF2-40B4-BE49-F238E27FC236}">
                <a16:creationId xmlns:a16="http://schemas.microsoft.com/office/drawing/2014/main" id="{AC85DCB4-9AFA-448F-99CD-537EEA0BDF56}"/>
              </a:ext>
            </a:extLst>
          </p:cNvPr>
          <p:cNvSpPr txBox="1"/>
          <p:nvPr/>
        </p:nvSpPr>
        <p:spPr>
          <a:xfrm>
            <a:off x="1252013" y="1499063"/>
            <a:ext cx="4607859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rgbClr val="F2727F"/>
                </a:solidFill>
                <a:latin typeface="Helvetica" panose="020B0604020202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category percenta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 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POIs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B1606E-0404-4703-9DD6-1C73C081C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013" y="2053919"/>
            <a:ext cx="5283472" cy="24512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3F272BA-DC76-4369-8B22-E659777C6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0746" y="4690669"/>
            <a:ext cx="7029523" cy="202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DA21CFD6-2DB7-4B55-9DDB-A7EA4543A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1" y="4313280"/>
            <a:ext cx="7021892" cy="23883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63ED09A-A431-44DE-917A-2F646F1EC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760688" cy="67339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Explanatory analysis</a:t>
            </a:r>
            <a:endParaRPr lang="zh-CN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43">
            <a:extLst>
              <a:ext uri="{FF2B5EF4-FFF2-40B4-BE49-F238E27FC236}">
                <a16:creationId xmlns:a16="http://schemas.microsoft.com/office/drawing/2014/main" id="{AC85DCB4-9AFA-448F-99CD-537EEA0BDF56}"/>
              </a:ext>
            </a:extLst>
          </p:cNvPr>
          <p:cNvSpPr txBox="1"/>
          <p:nvPr/>
        </p:nvSpPr>
        <p:spPr>
          <a:xfrm>
            <a:off x="723375" y="1499063"/>
            <a:ext cx="4607859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rgbClr val="F2727F"/>
                </a:solidFill>
                <a:latin typeface="Helvetica" panose="020B0604020202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the places people usually visit?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F31FFF-8841-455D-8C62-30DFB26E2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715" y="1818151"/>
            <a:ext cx="5300199" cy="259537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A1A4CBE-B8C8-4B15-A76F-4790D580DF25}"/>
              </a:ext>
            </a:extLst>
          </p:cNvPr>
          <p:cNvSpPr txBox="1"/>
          <p:nvPr/>
        </p:nvSpPr>
        <p:spPr>
          <a:xfrm>
            <a:off x="7661673" y="3115840"/>
            <a:ext cx="6222206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Question: Does this cause bias in dataset?</a:t>
            </a:r>
          </a:p>
        </p:txBody>
      </p:sp>
    </p:spTree>
    <p:extLst>
      <p:ext uri="{BB962C8B-B14F-4D97-AF65-F5344CB8AC3E}">
        <p14:creationId xmlns:p14="http://schemas.microsoft.com/office/powerpoint/2010/main" val="2202369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ED09A-A431-44DE-917A-2F646F1EC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760688" cy="67339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Explanatory analysis</a:t>
            </a:r>
            <a:endParaRPr lang="zh-CN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43">
            <a:extLst>
              <a:ext uri="{FF2B5EF4-FFF2-40B4-BE49-F238E27FC236}">
                <a16:creationId xmlns:a16="http://schemas.microsoft.com/office/drawing/2014/main" id="{AC85DCB4-9AFA-448F-99CD-537EEA0BDF56}"/>
              </a:ext>
            </a:extLst>
          </p:cNvPr>
          <p:cNvSpPr txBox="1"/>
          <p:nvPr/>
        </p:nvSpPr>
        <p:spPr>
          <a:xfrm>
            <a:off x="1666349" y="1656226"/>
            <a:ext cx="6013181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rgbClr val="F2727F"/>
                </a:solidFill>
                <a:latin typeface="Helvetica" panose="020B0604020202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Temporal changes of the most popular 20 spots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085E068-5CE2-433B-B092-15EEB5A17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280" y="2409725"/>
            <a:ext cx="8560240" cy="386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80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ED09A-A431-44DE-917A-2F646F1EC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760688" cy="67339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Explanatory analysis</a:t>
            </a:r>
            <a:endParaRPr lang="zh-CN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43">
            <a:extLst>
              <a:ext uri="{FF2B5EF4-FFF2-40B4-BE49-F238E27FC236}">
                <a16:creationId xmlns:a16="http://schemas.microsoft.com/office/drawing/2014/main" id="{AC85DCB4-9AFA-448F-99CD-537EEA0BDF56}"/>
              </a:ext>
            </a:extLst>
          </p:cNvPr>
          <p:cNvSpPr txBox="1"/>
          <p:nvPr/>
        </p:nvSpPr>
        <p:spPr>
          <a:xfrm>
            <a:off x="716232" y="1436359"/>
            <a:ext cx="4607859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rgbClr val="F2727F"/>
                </a:solidFill>
                <a:latin typeface="Helvetica" panose="020B0604020202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long do they stay?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9A95D49-A798-4075-90F1-6D353DC53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941" y="2568655"/>
            <a:ext cx="6898567" cy="303482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96BBFF6-F692-4F67-9DDF-16639B7AB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" y="2615420"/>
            <a:ext cx="4795440" cy="280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60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ED09A-A431-44DE-917A-2F646F1EC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760688" cy="67339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Explanatory analysis</a:t>
            </a:r>
            <a:endParaRPr lang="zh-CN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43">
            <a:extLst>
              <a:ext uri="{FF2B5EF4-FFF2-40B4-BE49-F238E27FC236}">
                <a16:creationId xmlns:a16="http://schemas.microsoft.com/office/drawing/2014/main" id="{AC85DCB4-9AFA-448F-99CD-537EEA0BDF56}"/>
              </a:ext>
            </a:extLst>
          </p:cNvPr>
          <p:cNvSpPr txBox="1"/>
          <p:nvPr/>
        </p:nvSpPr>
        <p:spPr>
          <a:xfrm>
            <a:off x="716232" y="1436359"/>
            <a:ext cx="497733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rgbClr val="F2727F"/>
                </a:solidFill>
                <a:latin typeface="Helvetica" panose="020B0604020202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are they from and where are they to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2A9BF6-6F0D-41B7-B886-B297D45AF699}"/>
              </a:ext>
            </a:extLst>
          </p:cNvPr>
          <p:cNvSpPr txBox="1"/>
          <p:nvPr/>
        </p:nvSpPr>
        <p:spPr>
          <a:xfrm>
            <a:off x="7661673" y="3115840"/>
            <a:ext cx="6222206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Aggravate data on census level to visualize 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flow pattern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90B3933-D3F4-463D-9AF9-0EB6EB7E4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971" y="2252562"/>
            <a:ext cx="5969307" cy="392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12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7973</TotalTime>
  <Words>430</Words>
  <Application>Microsoft Office PowerPoint</Application>
  <PresentationFormat>宽屏</PresentationFormat>
  <Paragraphs>95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Mobility Pattern Analysis during COVID-19</vt:lpstr>
      <vt:lpstr>Motivation</vt:lpstr>
      <vt:lpstr>Data</vt:lpstr>
      <vt:lpstr>Explanatory analysis</vt:lpstr>
      <vt:lpstr>Explanatory analysis</vt:lpstr>
      <vt:lpstr>Explanatory analysis</vt:lpstr>
      <vt:lpstr>Explanatory analysis</vt:lpstr>
      <vt:lpstr>Explanatory analysis</vt:lpstr>
      <vt:lpstr>Explanatory analysis</vt:lpstr>
      <vt:lpstr>Future work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XIAN</dc:title>
  <dc:creator>Wu Xiaoyi</dc:creator>
  <cp:lastModifiedBy>Wu Xiaoyi</cp:lastModifiedBy>
  <cp:revision>156</cp:revision>
  <dcterms:created xsi:type="dcterms:W3CDTF">2021-10-19T13:02:32Z</dcterms:created>
  <dcterms:modified xsi:type="dcterms:W3CDTF">2022-02-04T19:20:06Z</dcterms:modified>
</cp:coreProperties>
</file>