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99" r:id="rId3"/>
    <p:sldId id="306" r:id="rId4"/>
    <p:sldId id="301" r:id="rId5"/>
    <p:sldId id="303" r:id="rId6"/>
    <p:sldId id="256" r:id="rId7"/>
    <p:sldId id="304" r:id="rId8"/>
    <p:sldId id="305" r:id="rId9"/>
    <p:sldId id="307" r:id="rId10"/>
    <p:sldId id="309" r:id="rId11"/>
    <p:sldId id="311" r:id="rId12"/>
    <p:sldId id="26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3" d="100"/>
          <a:sy n="113" d="100"/>
        </p:scale>
        <p:origin x="-792" y="-9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Visiting</a:t>
            </a:r>
            <a:r>
              <a:rPr lang="en-US" altLang="zh-CN" baseline="0" dirty="0"/>
              <a:t> count quartile in 2021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majority white</c:v>
                </c:pt>
              </c:strCache>
            </c:strRef>
          </c:tx>
          <c:spPr>
            <a:solidFill>
              <a:schemeClr val="accent1"/>
            </a:solidFill>
            <a:ln>
              <a:noFill/>
            </a:ln>
            <a:effectLst/>
          </c:spPr>
          <c:invertIfNegative val="0"/>
          <c:cat>
            <c:strRef>
              <c:f>Sheet1!$A$2:$A$5</c:f>
              <c:strCache>
                <c:ptCount val="4"/>
                <c:pt idx="0">
                  <c:v>0-25%</c:v>
                </c:pt>
                <c:pt idx="1">
                  <c:v>25%-50%</c:v>
                </c:pt>
                <c:pt idx="2">
                  <c:v>50%-75%</c:v>
                </c:pt>
                <c:pt idx="3">
                  <c:v>75%-100%</c:v>
                </c:pt>
              </c:strCache>
            </c:strRef>
          </c:cat>
          <c:val>
            <c:numRef>
              <c:f>Sheet1!$B$2:$B$5</c:f>
              <c:numCache>
                <c:formatCode>General</c:formatCode>
                <c:ptCount val="4"/>
                <c:pt idx="0">
                  <c:v>0.47741935483870968</c:v>
                </c:pt>
                <c:pt idx="1">
                  <c:v>0.36807817589576552</c:v>
                </c:pt>
                <c:pt idx="2">
                  <c:v>0.37337662337662336</c:v>
                </c:pt>
                <c:pt idx="3">
                  <c:v>0.56634304207119746</c:v>
                </c:pt>
              </c:numCache>
            </c:numRef>
          </c:val>
          <c:extLst>
            <c:ext xmlns:c16="http://schemas.microsoft.com/office/drawing/2014/chart" uri="{C3380CC4-5D6E-409C-BE32-E72D297353CC}">
              <c16:uniqueId val="{00000000-1786-41D9-A162-990E5EC2881B}"/>
            </c:ext>
          </c:extLst>
        </c:ser>
        <c:ser>
          <c:idx val="1"/>
          <c:order val="1"/>
          <c:tx>
            <c:strRef>
              <c:f>Sheet1!$C$1</c:f>
              <c:strCache>
                <c:ptCount val="1"/>
                <c:pt idx="0">
                  <c:v>income high</c:v>
                </c:pt>
              </c:strCache>
            </c:strRef>
          </c:tx>
          <c:spPr>
            <a:solidFill>
              <a:schemeClr val="accent2"/>
            </a:solidFill>
            <a:ln>
              <a:noFill/>
            </a:ln>
            <a:effectLst/>
          </c:spPr>
          <c:invertIfNegative val="0"/>
          <c:cat>
            <c:strRef>
              <c:f>Sheet1!$A$2:$A$5</c:f>
              <c:strCache>
                <c:ptCount val="4"/>
                <c:pt idx="0">
                  <c:v>0-25%</c:v>
                </c:pt>
                <c:pt idx="1">
                  <c:v>25%-50%</c:v>
                </c:pt>
                <c:pt idx="2">
                  <c:v>50%-75%</c:v>
                </c:pt>
                <c:pt idx="3">
                  <c:v>75%-100%</c:v>
                </c:pt>
              </c:strCache>
            </c:strRef>
          </c:cat>
          <c:val>
            <c:numRef>
              <c:f>Sheet1!$C$2:$C$5</c:f>
              <c:numCache>
                <c:formatCode>General</c:formatCode>
                <c:ptCount val="4"/>
                <c:pt idx="0">
                  <c:v>0.16451612903225807</c:v>
                </c:pt>
                <c:pt idx="1">
                  <c:v>0.23127035830618892</c:v>
                </c:pt>
                <c:pt idx="2">
                  <c:v>0.26948051948051949</c:v>
                </c:pt>
                <c:pt idx="3">
                  <c:v>6.1488673139158574E-2</c:v>
                </c:pt>
              </c:numCache>
            </c:numRef>
          </c:val>
          <c:extLst>
            <c:ext xmlns:c16="http://schemas.microsoft.com/office/drawing/2014/chart" uri="{C3380CC4-5D6E-409C-BE32-E72D297353CC}">
              <c16:uniqueId val="{00000001-1786-41D9-A162-990E5EC2881B}"/>
            </c:ext>
          </c:extLst>
        </c:ser>
        <c:dLbls>
          <c:showLegendKey val="0"/>
          <c:showVal val="0"/>
          <c:showCatName val="0"/>
          <c:showSerName val="0"/>
          <c:showPercent val="0"/>
          <c:showBubbleSize val="0"/>
        </c:dLbls>
        <c:gapWidth val="219"/>
        <c:overlap val="-27"/>
        <c:axId val="1626480719"/>
        <c:axId val="1626462831"/>
      </c:barChart>
      <c:catAx>
        <c:axId val="1626480719"/>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Visiting</a:t>
                </a:r>
                <a:r>
                  <a:rPr lang="en-US" altLang="zh-CN" baseline="0" dirty="0"/>
                  <a:t> count quartile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26462831"/>
        <c:crosses val="autoZero"/>
        <c:auto val="1"/>
        <c:lblAlgn val="ctr"/>
        <c:lblOffset val="100"/>
        <c:noMultiLvlLbl val="0"/>
      </c:catAx>
      <c:valAx>
        <c:axId val="162646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26480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Visiting</a:t>
            </a:r>
            <a:r>
              <a:rPr lang="en-US" altLang="zh-CN" baseline="0" dirty="0"/>
              <a:t> count quartile in2021</a:t>
            </a:r>
          </a:p>
        </c:rich>
      </c:tx>
      <c:layout>
        <c:manualLayout>
          <c:xMode val="edge"/>
          <c:yMode val="edge"/>
          <c:x val="0.31313275098425197"/>
          <c:y val="4.921874697227196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4662007874015748"/>
          <c:y val="0.16748454924430678"/>
          <c:w val="0.8283799212598425"/>
          <c:h val="0.71345591083563542"/>
        </c:manualLayout>
      </c:layout>
      <c:barChart>
        <c:barDir val="col"/>
        <c:grouping val="clustered"/>
        <c:varyColors val="0"/>
        <c:ser>
          <c:idx val="0"/>
          <c:order val="0"/>
          <c:tx>
            <c:strRef>
              <c:f>Sheet1!$B$1</c:f>
              <c:strCache>
                <c:ptCount val="1"/>
                <c:pt idx="0">
                  <c:v>population mean</c:v>
                </c:pt>
              </c:strCache>
            </c:strRef>
          </c:tx>
          <c:spPr>
            <a:solidFill>
              <a:schemeClr val="accent1"/>
            </a:solidFill>
            <a:ln>
              <a:noFill/>
            </a:ln>
            <a:effectLst/>
          </c:spPr>
          <c:invertIfNegative val="0"/>
          <c:cat>
            <c:strRef>
              <c:f>Sheet1!$A$2:$A$5</c:f>
              <c:strCache>
                <c:ptCount val="4"/>
                <c:pt idx="0">
                  <c:v>0-25%</c:v>
                </c:pt>
                <c:pt idx="1">
                  <c:v>25%-50%</c:v>
                </c:pt>
                <c:pt idx="2">
                  <c:v>50%-75%</c:v>
                </c:pt>
                <c:pt idx="3">
                  <c:v>75%-100%</c:v>
                </c:pt>
              </c:strCache>
            </c:strRef>
          </c:cat>
          <c:val>
            <c:numRef>
              <c:f>Sheet1!$B$2:$B$5</c:f>
              <c:numCache>
                <c:formatCode>General</c:formatCode>
                <c:ptCount val="4"/>
                <c:pt idx="0">
                  <c:v>4833.54</c:v>
                </c:pt>
                <c:pt idx="1">
                  <c:v>7493.44</c:v>
                </c:pt>
                <c:pt idx="2">
                  <c:v>25550.82</c:v>
                </c:pt>
                <c:pt idx="3">
                  <c:v>496105</c:v>
                </c:pt>
              </c:numCache>
            </c:numRef>
          </c:val>
          <c:extLst>
            <c:ext xmlns:c16="http://schemas.microsoft.com/office/drawing/2014/chart" uri="{C3380CC4-5D6E-409C-BE32-E72D297353CC}">
              <c16:uniqueId val="{00000000-1786-41D9-A162-990E5EC2881B}"/>
            </c:ext>
          </c:extLst>
        </c:ser>
        <c:ser>
          <c:idx val="1"/>
          <c:order val="1"/>
          <c:tx>
            <c:strRef>
              <c:f>Sheet1!$C$1</c:f>
              <c:strCache>
                <c:ptCount val="1"/>
                <c:pt idx="0">
                  <c:v>income mean</c:v>
                </c:pt>
              </c:strCache>
            </c:strRef>
          </c:tx>
          <c:spPr>
            <a:solidFill>
              <a:schemeClr val="accent2"/>
            </a:solidFill>
            <a:ln>
              <a:noFill/>
            </a:ln>
            <a:effectLst/>
          </c:spPr>
          <c:invertIfNegative val="0"/>
          <c:cat>
            <c:strRef>
              <c:f>Sheet1!$A$2:$A$5</c:f>
              <c:strCache>
                <c:ptCount val="4"/>
                <c:pt idx="0">
                  <c:v>0-25%</c:v>
                </c:pt>
                <c:pt idx="1">
                  <c:v>25%-50%</c:v>
                </c:pt>
                <c:pt idx="2">
                  <c:v>50%-75%</c:v>
                </c:pt>
                <c:pt idx="3">
                  <c:v>75%-100%</c:v>
                </c:pt>
              </c:strCache>
            </c:strRef>
          </c:cat>
          <c:val>
            <c:numRef>
              <c:f>Sheet1!$C$2:$C$5</c:f>
              <c:numCache>
                <c:formatCode>General</c:formatCode>
                <c:ptCount val="4"/>
                <c:pt idx="0">
                  <c:v>1703.74</c:v>
                </c:pt>
                <c:pt idx="1">
                  <c:v>2724.74</c:v>
                </c:pt>
                <c:pt idx="2">
                  <c:v>9857.19</c:v>
                </c:pt>
                <c:pt idx="3">
                  <c:v>246805.74</c:v>
                </c:pt>
              </c:numCache>
            </c:numRef>
          </c:val>
          <c:extLst>
            <c:ext xmlns:c16="http://schemas.microsoft.com/office/drawing/2014/chart" uri="{C3380CC4-5D6E-409C-BE32-E72D297353CC}">
              <c16:uniqueId val="{00000001-1786-41D9-A162-990E5EC2881B}"/>
            </c:ext>
          </c:extLst>
        </c:ser>
        <c:dLbls>
          <c:showLegendKey val="0"/>
          <c:showVal val="0"/>
          <c:showCatName val="0"/>
          <c:showSerName val="0"/>
          <c:showPercent val="0"/>
          <c:showBubbleSize val="0"/>
        </c:dLbls>
        <c:gapWidth val="219"/>
        <c:axId val="1626480719"/>
        <c:axId val="1626462831"/>
      </c:barChart>
      <c:catAx>
        <c:axId val="1626480719"/>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Visiting</a:t>
                </a:r>
                <a:r>
                  <a:rPr lang="en-US" altLang="zh-CN" baseline="0" dirty="0"/>
                  <a:t> count quartile</a:t>
                </a:r>
              </a:p>
            </c:rich>
          </c:tx>
          <c:layout>
            <c:manualLayout>
              <c:xMode val="edge"/>
              <c:yMode val="edge"/>
              <c:x val="0.74002091535433068"/>
              <c:y val="0.92883120516540318"/>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26462831"/>
        <c:crosses val="autoZero"/>
        <c:auto val="1"/>
        <c:lblAlgn val="ctr"/>
        <c:lblOffset val="100"/>
        <c:noMultiLvlLbl val="0"/>
      </c:catAx>
      <c:valAx>
        <c:axId val="1626462831"/>
        <c:scaling>
          <c:orientation val="minMax"/>
          <c:max val="5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ltLang="zh-CN" dirty="0"/>
              </a:p>
              <a:p>
                <a:pPr>
                  <a:defRPr/>
                </a:pP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26480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AC4174-1934-4BC5-BEA4-D8F0D5C3F44A}"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zh-CN" altLang="en-US"/>
        </a:p>
      </dgm:t>
    </dgm:pt>
    <dgm:pt modelId="{B19E6197-DEA0-48EF-B747-CF6C829AEFC6}">
      <dgm:prSet phldrT="[文本]"/>
      <dgm:spPr>
        <a:ln>
          <a:solidFill>
            <a:schemeClr val="accent1">
              <a:lumMod val="60000"/>
              <a:lumOff val="40000"/>
            </a:schemeClr>
          </a:solidFill>
        </a:ln>
      </dgm:spPr>
      <dgm:t>
        <a:bodyPr/>
        <a:lstStyle/>
        <a:p>
          <a:r>
            <a:rPr lang="en-US" altLang="zh-CN" dirty="0"/>
            <a:t>Data Aggravation</a:t>
          </a:r>
          <a:endParaRPr lang="zh-CN" altLang="en-US" dirty="0"/>
        </a:p>
      </dgm:t>
    </dgm:pt>
    <dgm:pt modelId="{DF488175-4B56-4661-A690-3C47EEE8E201}" type="parTrans" cxnId="{DA0F05B1-E509-4061-9EE6-B62AF1C510D1}">
      <dgm:prSet/>
      <dgm:spPr/>
      <dgm:t>
        <a:bodyPr/>
        <a:lstStyle/>
        <a:p>
          <a:endParaRPr lang="zh-CN" altLang="en-US"/>
        </a:p>
      </dgm:t>
    </dgm:pt>
    <dgm:pt modelId="{CE9FA5E2-E146-4FA1-9B88-99DDD69B58E4}" type="sibTrans" cxnId="{DA0F05B1-E509-4061-9EE6-B62AF1C510D1}">
      <dgm:prSet/>
      <dgm:spPr/>
      <dgm:t>
        <a:bodyPr/>
        <a:lstStyle/>
        <a:p>
          <a:endParaRPr lang="zh-CN" altLang="en-US"/>
        </a:p>
      </dgm:t>
    </dgm:pt>
    <dgm:pt modelId="{8C65CA3E-7F31-4573-BADD-9745E5B041A0}">
      <dgm:prSet phldrT="[文本]"/>
      <dgm:spPr/>
      <dgm:t>
        <a:bodyPr/>
        <a:lstStyle/>
        <a:p>
          <a:r>
            <a:rPr lang="en-US" altLang="zh-CN" dirty="0"/>
            <a:t>Spatial Analysis</a:t>
          </a:r>
          <a:endParaRPr lang="zh-CN" altLang="en-US" dirty="0"/>
        </a:p>
      </dgm:t>
    </dgm:pt>
    <dgm:pt modelId="{31D41AF7-9424-440A-82DF-FB112823CCF1}" type="parTrans" cxnId="{72AD52B4-9215-4882-97CE-68362A1B4D96}">
      <dgm:prSet/>
      <dgm:spPr/>
      <dgm:t>
        <a:bodyPr/>
        <a:lstStyle/>
        <a:p>
          <a:endParaRPr lang="zh-CN" altLang="en-US"/>
        </a:p>
      </dgm:t>
    </dgm:pt>
    <dgm:pt modelId="{D6138FAD-B6D2-40D0-94F1-155FA4767C32}" type="sibTrans" cxnId="{72AD52B4-9215-4882-97CE-68362A1B4D96}">
      <dgm:prSet/>
      <dgm:spPr/>
      <dgm:t>
        <a:bodyPr/>
        <a:lstStyle/>
        <a:p>
          <a:endParaRPr lang="zh-CN" altLang="en-US"/>
        </a:p>
      </dgm:t>
    </dgm:pt>
    <dgm:pt modelId="{A5419315-6D84-4976-BF90-E2F7387658D0}">
      <dgm:prSet phldrT="[文本]"/>
      <dgm:spPr/>
      <dgm:t>
        <a:bodyPr/>
        <a:lstStyle/>
        <a:p>
          <a:r>
            <a:rPr lang="en-US" altLang="zh-CN" dirty="0"/>
            <a:t>Temporal Analysis</a:t>
          </a:r>
          <a:endParaRPr lang="zh-CN" altLang="en-US" dirty="0"/>
        </a:p>
      </dgm:t>
    </dgm:pt>
    <dgm:pt modelId="{F12416E3-9A59-4597-80C4-AD9F4E30B32C}" type="parTrans" cxnId="{0DC3F023-C1E1-4EE7-858A-019C486804E6}">
      <dgm:prSet/>
      <dgm:spPr/>
      <dgm:t>
        <a:bodyPr/>
        <a:lstStyle/>
        <a:p>
          <a:endParaRPr lang="zh-CN" altLang="en-US"/>
        </a:p>
      </dgm:t>
    </dgm:pt>
    <dgm:pt modelId="{3039BA08-709A-4F6E-A821-013632ED696C}" type="sibTrans" cxnId="{0DC3F023-C1E1-4EE7-858A-019C486804E6}">
      <dgm:prSet/>
      <dgm:spPr/>
      <dgm:t>
        <a:bodyPr/>
        <a:lstStyle/>
        <a:p>
          <a:endParaRPr lang="zh-CN" altLang="en-US"/>
        </a:p>
      </dgm:t>
    </dgm:pt>
    <dgm:pt modelId="{36198318-CE80-45E3-AAFB-CA0D25F342DA}">
      <dgm:prSet phldrT="[文本]"/>
      <dgm:spPr/>
      <dgm:t>
        <a:bodyPr/>
        <a:lstStyle/>
        <a:p>
          <a:r>
            <a:rPr lang="en-US" altLang="zh-CN" dirty="0"/>
            <a:t>Initial Demographic Analysis</a:t>
          </a:r>
          <a:endParaRPr lang="zh-CN" altLang="en-US" dirty="0"/>
        </a:p>
      </dgm:t>
    </dgm:pt>
    <dgm:pt modelId="{C7AE8B05-742E-4582-B423-38A21B2B1907}" type="parTrans" cxnId="{7459C48B-6AD4-4AF1-83B3-AA26DAFCB63B}">
      <dgm:prSet/>
      <dgm:spPr/>
      <dgm:t>
        <a:bodyPr/>
        <a:lstStyle/>
        <a:p>
          <a:endParaRPr lang="zh-CN" altLang="en-US"/>
        </a:p>
      </dgm:t>
    </dgm:pt>
    <dgm:pt modelId="{85F4F6D4-F3F7-4363-83BC-C6728C83C1B6}" type="sibTrans" cxnId="{7459C48B-6AD4-4AF1-83B3-AA26DAFCB63B}">
      <dgm:prSet/>
      <dgm:spPr/>
      <dgm:t>
        <a:bodyPr/>
        <a:lstStyle/>
        <a:p>
          <a:endParaRPr lang="zh-CN" altLang="en-US"/>
        </a:p>
      </dgm:t>
    </dgm:pt>
    <dgm:pt modelId="{B3C4431E-A6DD-4D0E-86F6-486C327ACCD8}">
      <dgm:prSet phldrT="[文本]"/>
      <dgm:spPr>
        <a:solidFill>
          <a:schemeClr val="accent3">
            <a:lumMod val="75000"/>
          </a:schemeClr>
        </a:solidFill>
      </dgm:spPr>
      <dgm:t>
        <a:bodyPr/>
        <a:lstStyle/>
        <a:p>
          <a:r>
            <a:rPr lang="en-US" altLang="zh-CN" dirty="0"/>
            <a:t>Human Mobility Pattern in Different Contexts</a:t>
          </a:r>
          <a:endParaRPr lang="zh-CN" altLang="en-US" dirty="0"/>
        </a:p>
      </dgm:t>
    </dgm:pt>
    <dgm:pt modelId="{C48E9A3F-28FD-4E8B-9284-9A1231D61EAD}" type="parTrans" cxnId="{B6BCC6CC-F694-4CA5-9D2A-BD82621964BF}">
      <dgm:prSet/>
      <dgm:spPr/>
      <dgm:t>
        <a:bodyPr/>
        <a:lstStyle/>
        <a:p>
          <a:endParaRPr lang="zh-CN" altLang="en-US"/>
        </a:p>
      </dgm:t>
    </dgm:pt>
    <dgm:pt modelId="{B5D2673F-9931-4F56-9E1D-051787EF276E}" type="sibTrans" cxnId="{B6BCC6CC-F694-4CA5-9D2A-BD82621964BF}">
      <dgm:prSet/>
      <dgm:spPr/>
      <dgm:t>
        <a:bodyPr/>
        <a:lstStyle/>
        <a:p>
          <a:endParaRPr lang="zh-CN" altLang="en-US"/>
        </a:p>
      </dgm:t>
    </dgm:pt>
    <dgm:pt modelId="{9C854C76-2E63-43EC-9012-5B9D72C5BAE5}">
      <dgm:prSet phldrT="[文本]"/>
      <dgm:spPr>
        <a:solidFill>
          <a:schemeClr val="accent3">
            <a:lumMod val="75000"/>
          </a:schemeClr>
        </a:solidFill>
      </dgm:spPr>
      <dgm:t>
        <a:bodyPr/>
        <a:lstStyle/>
        <a:p>
          <a:r>
            <a:rPr lang="en-US" altLang="zh-CN" dirty="0"/>
            <a:t>Spatial Autocorrelation Analysis</a:t>
          </a:r>
          <a:endParaRPr lang="zh-CN" altLang="en-US" dirty="0"/>
        </a:p>
      </dgm:t>
    </dgm:pt>
    <dgm:pt modelId="{66404DF7-0CB2-4C5B-AA9C-42BC0EA40D1F}" type="parTrans" cxnId="{9A10A9FB-3A6E-49E0-806E-1A33C7518858}">
      <dgm:prSet/>
      <dgm:spPr/>
      <dgm:t>
        <a:bodyPr/>
        <a:lstStyle/>
        <a:p>
          <a:endParaRPr lang="zh-CN" altLang="en-US"/>
        </a:p>
      </dgm:t>
    </dgm:pt>
    <dgm:pt modelId="{B582299B-EC4D-444C-A0E2-CAD2A8AEFCB3}" type="sibTrans" cxnId="{9A10A9FB-3A6E-49E0-806E-1A33C7518858}">
      <dgm:prSet/>
      <dgm:spPr/>
      <dgm:t>
        <a:bodyPr/>
        <a:lstStyle/>
        <a:p>
          <a:endParaRPr lang="zh-CN" altLang="en-US"/>
        </a:p>
      </dgm:t>
    </dgm:pt>
    <dgm:pt modelId="{7B6BB497-49B9-4071-A53F-F481B934E404}" type="pres">
      <dgm:prSet presAssocID="{17AC4174-1934-4BC5-BEA4-D8F0D5C3F44A}" presName="Name0" presStyleCnt="0">
        <dgm:presLayoutVars>
          <dgm:dir/>
          <dgm:resizeHandles val="exact"/>
        </dgm:presLayoutVars>
      </dgm:prSet>
      <dgm:spPr/>
    </dgm:pt>
    <dgm:pt modelId="{FDC2AF9D-DEEE-43AF-83F4-9FD7A3F10D67}" type="pres">
      <dgm:prSet presAssocID="{B19E6197-DEA0-48EF-B747-CF6C829AEFC6}" presName="node" presStyleLbl="node1" presStyleIdx="0" presStyleCnt="6">
        <dgm:presLayoutVars>
          <dgm:bulletEnabled val="1"/>
        </dgm:presLayoutVars>
      </dgm:prSet>
      <dgm:spPr/>
    </dgm:pt>
    <dgm:pt modelId="{C9A7BD49-07FF-42C2-855A-5F6EAB68C0DA}" type="pres">
      <dgm:prSet presAssocID="{CE9FA5E2-E146-4FA1-9B88-99DDD69B58E4}" presName="sibTrans" presStyleLbl="sibTrans1D1" presStyleIdx="0" presStyleCnt="5"/>
      <dgm:spPr/>
    </dgm:pt>
    <dgm:pt modelId="{C2FDB277-CCB5-4B8D-9E46-02FE513B500F}" type="pres">
      <dgm:prSet presAssocID="{CE9FA5E2-E146-4FA1-9B88-99DDD69B58E4}" presName="connectorText" presStyleLbl="sibTrans1D1" presStyleIdx="0" presStyleCnt="5"/>
      <dgm:spPr/>
    </dgm:pt>
    <dgm:pt modelId="{8D4192F0-08F9-4176-ADA3-583C25A77CEA}" type="pres">
      <dgm:prSet presAssocID="{8C65CA3E-7F31-4573-BADD-9745E5B041A0}" presName="node" presStyleLbl="node1" presStyleIdx="1" presStyleCnt="6">
        <dgm:presLayoutVars>
          <dgm:bulletEnabled val="1"/>
        </dgm:presLayoutVars>
      </dgm:prSet>
      <dgm:spPr/>
    </dgm:pt>
    <dgm:pt modelId="{7AEA0746-2FAD-4D6C-BB79-EADDC1CA0D33}" type="pres">
      <dgm:prSet presAssocID="{D6138FAD-B6D2-40D0-94F1-155FA4767C32}" presName="sibTrans" presStyleLbl="sibTrans1D1" presStyleIdx="1" presStyleCnt="5"/>
      <dgm:spPr/>
    </dgm:pt>
    <dgm:pt modelId="{59988D52-D1D1-4494-9C08-D5487748FED5}" type="pres">
      <dgm:prSet presAssocID="{D6138FAD-B6D2-40D0-94F1-155FA4767C32}" presName="connectorText" presStyleLbl="sibTrans1D1" presStyleIdx="1" presStyleCnt="5"/>
      <dgm:spPr/>
    </dgm:pt>
    <dgm:pt modelId="{DF2B588B-1B7D-4E8C-9985-62BC5172499A}" type="pres">
      <dgm:prSet presAssocID="{A5419315-6D84-4976-BF90-E2F7387658D0}" presName="node" presStyleLbl="node1" presStyleIdx="2" presStyleCnt="6">
        <dgm:presLayoutVars>
          <dgm:bulletEnabled val="1"/>
        </dgm:presLayoutVars>
      </dgm:prSet>
      <dgm:spPr/>
    </dgm:pt>
    <dgm:pt modelId="{81790E2D-E48A-4E98-BDE4-5DF3BCD0CAD0}" type="pres">
      <dgm:prSet presAssocID="{3039BA08-709A-4F6E-A821-013632ED696C}" presName="sibTrans" presStyleLbl="sibTrans1D1" presStyleIdx="2" presStyleCnt="5"/>
      <dgm:spPr/>
    </dgm:pt>
    <dgm:pt modelId="{8129EF62-0BF4-44C9-B12D-5195EAA1FBB9}" type="pres">
      <dgm:prSet presAssocID="{3039BA08-709A-4F6E-A821-013632ED696C}" presName="connectorText" presStyleLbl="sibTrans1D1" presStyleIdx="2" presStyleCnt="5"/>
      <dgm:spPr/>
    </dgm:pt>
    <dgm:pt modelId="{7AE98965-312A-4A08-9E3F-027B7D836708}" type="pres">
      <dgm:prSet presAssocID="{36198318-CE80-45E3-AAFB-CA0D25F342DA}" presName="node" presStyleLbl="node1" presStyleIdx="3" presStyleCnt="6">
        <dgm:presLayoutVars>
          <dgm:bulletEnabled val="1"/>
        </dgm:presLayoutVars>
      </dgm:prSet>
      <dgm:spPr/>
    </dgm:pt>
    <dgm:pt modelId="{F21298FE-C21A-474F-8A83-791BDBAAD762}" type="pres">
      <dgm:prSet presAssocID="{85F4F6D4-F3F7-4363-83BC-C6728C83C1B6}" presName="sibTrans" presStyleLbl="sibTrans1D1" presStyleIdx="3" presStyleCnt="5"/>
      <dgm:spPr/>
    </dgm:pt>
    <dgm:pt modelId="{2FD418B6-6747-4091-820E-DCACF7D152FC}" type="pres">
      <dgm:prSet presAssocID="{85F4F6D4-F3F7-4363-83BC-C6728C83C1B6}" presName="connectorText" presStyleLbl="sibTrans1D1" presStyleIdx="3" presStyleCnt="5"/>
      <dgm:spPr/>
    </dgm:pt>
    <dgm:pt modelId="{01D328E6-8CF1-4BFB-8FB1-142A15CD1198}" type="pres">
      <dgm:prSet presAssocID="{B3C4431E-A6DD-4D0E-86F6-486C327ACCD8}" presName="node" presStyleLbl="node1" presStyleIdx="4" presStyleCnt="6">
        <dgm:presLayoutVars>
          <dgm:bulletEnabled val="1"/>
        </dgm:presLayoutVars>
      </dgm:prSet>
      <dgm:spPr/>
    </dgm:pt>
    <dgm:pt modelId="{A8955913-8680-474A-8BCE-13C2FD7797D8}" type="pres">
      <dgm:prSet presAssocID="{B5D2673F-9931-4F56-9E1D-051787EF276E}" presName="sibTrans" presStyleLbl="sibTrans1D1" presStyleIdx="4" presStyleCnt="5"/>
      <dgm:spPr/>
    </dgm:pt>
    <dgm:pt modelId="{A7BA1965-7DAD-4EFE-9247-9D044D3E8439}" type="pres">
      <dgm:prSet presAssocID="{B5D2673F-9931-4F56-9E1D-051787EF276E}" presName="connectorText" presStyleLbl="sibTrans1D1" presStyleIdx="4" presStyleCnt="5"/>
      <dgm:spPr/>
    </dgm:pt>
    <dgm:pt modelId="{29B993BB-8000-4A07-ADCB-78C6C2D9B64B}" type="pres">
      <dgm:prSet presAssocID="{9C854C76-2E63-43EC-9012-5B9D72C5BAE5}" presName="node" presStyleLbl="node1" presStyleIdx="5" presStyleCnt="6">
        <dgm:presLayoutVars>
          <dgm:bulletEnabled val="1"/>
        </dgm:presLayoutVars>
      </dgm:prSet>
      <dgm:spPr/>
    </dgm:pt>
  </dgm:ptLst>
  <dgm:cxnLst>
    <dgm:cxn modelId="{90C8C621-16E7-4759-8397-5A4B62DDD184}" type="presOf" srcId="{B3C4431E-A6DD-4D0E-86F6-486C327ACCD8}" destId="{01D328E6-8CF1-4BFB-8FB1-142A15CD1198}" srcOrd="0" destOrd="0" presId="urn:microsoft.com/office/officeart/2005/8/layout/bProcess3"/>
    <dgm:cxn modelId="{0DC3F023-C1E1-4EE7-858A-019C486804E6}" srcId="{17AC4174-1934-4BC5-BEA4-D8F0D5C3F44A}" destId="{A5419315-6D84-4976-BF90-E2F7387658D0}" srcOrd="2" destOrd="0" parTransId="{F12416E3-9A59-4597-80C4-AD9F4E30B32C}" sibTransId="{3039BA08-709A-4F6E-A821-013632ED696C}"/>
    <dgm:cxn modelId="{7C34F530-6052-4EAB-8568-0FDD64BB811C}" type="presOf" srcId="{B5D2673F-9931-4F56-9E1D-051787EF276E}" destId="{A8955913-8680-474A-8BCE-13C2FD7797D8}" srcOrd="0" destOrd="0" presId="urn:microsoft.com/office/officeart/2005/8/layout/bProcess3"/>
    <dgm:cxn modelId="{54DF8862-FE4F-4A97-8DE1-E3EB6A30B81D}" type="presOf" srcId="{85F4F6D4-F3F7-4363-83BC-C6728C83C1B6}" destId="{2FD418B6-6747-4091-820E-DCACF7D152FC}" srcOrd="1" destOrd="0" presId="urn:microsoft.com/office/officeart/2005/8/layout/bProcess3"/>
    <dgm:cxn modelId="{0B22B17A-7FA2-41ED-BAB3-848EAB4FD4E1}" type="presOf" srcId="{85F4F6D4-F3F7-4363-83BC-C6728C83C1B6}" destId="{F21298FE-C21A-474F-8A83-791BDBAAD762}" srcOrd="0" destOrd="0" presId="urn:microsoft.com/office/officeart/2005/8/layout/bProcess3"/>
    <dgm:cxn modelId="{C1067A7B-7FE4-4B11-A988-6F7C2E4F8BB7}" type="presOf" srcId="{CE9FA5E2-E146-4FA1-9B88-99DDD69B58E4}" destId="{C2FDB277-CCB5-4B8D-9E46-02FE513B500F}" srcOrd="1" destOrd="0" presId="urn:microsoft.com/office/officeart/2005/8/layout/bProcess3"/>
    <dgm:cxn modelId="{67B2E97D-E6DB-4719-BA09-E2245283032C}" type="presOf" srcId="{D6138FAD-B6D2-40D0-94F1-155FA4767C32}" destId="{7AEA0746-2FAD-4D6C-BB79-EADDC1CA0D33}" srcOrd="0" destOrd="0" presId="urn:microsoft.com/office/officeart/2005/8/layout/bProcess3"/>
    <dgm:cxn modelId="{19F1138A-60B5-44BC-B063-254A3252CBF5}" type="presOf" srcId="{CE9FA5E2-E146-4FA1-9B88-99DDD69B58E4}" destId="{C9A7BD49-07FF-42C2-855A-5F6EAB68C0DA}" srcOrd="0" destOrd="0" presId="urn:microsoft.com/office/officeart/2005/8/layout/bProcess3"/>
    <dgm:cxn modelId="{7459C48B-6AD4-4AF1-83B3-AA26DAFCB63B}" srcId="{17AC4174-1934-4BC5-BEA4-D8F0D5C3F44A}" destId="{36198318-CE80-45E3-AAFB-CA0D25F342DA}" srcOrd="3" destOrd="0" parTransId="{C7AE8B05-742E-4582-B423-38A21B2B1907}" sibTransId="{85F4F6D4-F3F7-4363-83BC-C6728C83C1B6}"/>
    <dgm:cxn modelId="{E967DC9A-1C8C-4840-BEBC-F64C1DE0CDE6}" type="presOf" srcId="{17AC4174-1934-4BC5-BEA4-D8F0D5C3F44A}" destId="{7B6BB497-49B9-4071-A53F-F481B934E404}" srcOrd="0" destOrd="0" presId="urn:microsoft.com/office/officeart/2005/8/layout/bProcess3"/>
    <dgm:cxn modelId="{DF12869D-24D0-4BAB-B9B0-FE5617F50DFA}" type="presOf" srcId="{D6138FAD-B6D2-40D0-94F1-155FA4767C32}" destId="{59988D52-D1D1-4494-9C08-D5487748FED5}" srcOrd="1" destOrd="0" presId="urn:microsoft.com/office/officeart/2005/8/layout/bProcess3"/>
    <dgm:cxn modelId="{77B43AA6-B609-4FB0-ADD9-C6B402FA6C5D}" type="presOf" srcId="{36198318-CE80-45E3-AAFB-CA0D25F342DA}" destId="{7AE98965-312A-4A08-9E3F-027B7D836708}" srcOrd="0" destOrd="0" presId="urn:microsoft.com/office/officeart/2005/8/layout/bProcess3"/>
    <dgm:cxn modelId="{AA32E2AD-8800-4D88-8F80-A18A6DFD1D5A}" type="presOf" srcId="{B19E6197-DEA0-48EF-B747-CF6C829AEFC6}" destId="{FDC2AF9D-DEEE-43AF-83F4-9FD7A3F10D67}" srcOrd="0" destOrd="0" presId="urn:microsoft.com/office/officeart/2005/8/layout/bProcess3"/>
    <dgm:cxn modelId="{FA54B8B0-9702-4DC4-9A3D-D4FFF5A99725}" type="presOf" srcId="{3039BA08-709A-4F6E-A821-013632ED696C}" destId="{8129EF62-0BF4-44C9-B12D-5195EAA1FBB9}" srcOrd="1" destOrd="0" presId="urn:microsoft.com/office/officeart/2005/8/layout/bProcess3"/>
    <dgm:cxn modelId="{DA0F05B1-E509-4061-9EE6-B62AF1C510D1}" srcId="{17AC4174-1934-4BC5-BEA4-D8F0D5C3F44A}" destId="{B19E6197-DEA0-48EF-B747-CF6C829AEFC6}" srcOrd="0" destOrd="0" parTransId="{DF488175-4B56-4661-A690-3C47EEE8E201}" sibTransId="{CE9FA5E2-E146-4FA1-9B88-99DDD69B58E4}"/>
    <dgm:cxn modelId="{72AD52B4-9215-4882-97CE-68362A1B4D96}" srcId="{17AC4174-1934-4BC5-BEA4-D8F0D5C3F44A}" destId="{8C65CA3E-7F31-4573-BADD-9745E5B041A0}" srcOrd="1" destOrd="0" parTransId="{31D41AF7-9424-440A-82DF-FB112823CCF1}" sibTransId="{D6138FAD-B6D2-40D0-94F1-155FA4767C32}"/>
    <dgm:cxn modelId="{A50CACC8-F641-4B46-BEDA-5A329A555C34}" type="presOf" srcId="{B5D2673F-9931-4F56-9E1D-051787EF276E}" destId="{A7BA1965-7DAD-4EFE-9247-9D044D3E8439}" srcOrd="1" destOrd="0" presId="urn:microsoft.com/office/officeart/2005/8/layout/bProcess3"/>
    <dgm:cxn modelId="{B6BCC6CC-F694-4CA5-9D2A-BD82621964BF}" srcId="{17AC4174-1934-4BC5-BEA4-D8F0D5C3F44A}" destId="{B3C4431E-A6DD-4D0E-86F6-486C327ACCD8}" srcOrd="4" destOrd="0" parTransId="{C48E9A3F-28FD-4E8B-9284-9A1231D61EAD}" sibTransId="{B5D2673F-9931-4F56-9E1D-051787EF276E}"/>
    <dgm:cxn modelId="{B54D9AD3-56A6-498E-9F09-0981FBB3DDB4}" type="presOf" srcId="{9C854C76-2E63-43EC-9012-5B9D72C5BAE5}" destId="{29B993BB-8000-4A07-ADCB-78C6C2D9B64B}" srcOrd="0" destOrd="0" presId="urn:microsoft.com/office/officeart/2005/8/layout/bProcess3"/>
    <dgm:cxn modelId="{61555BD5-6AB2-4B78-B66F-CDC159B214B3}" type="presOf" srcId="{A5419315-6D84-4976-BF90-E2F7387658D0}" destId="{DF2B588B-1B7D-4E8C-9985-62BC5172499A}" srcOrd="0" destOrd="0" presId="urn:microsoft.com/office/officeart/2005/8/layout/bProcess3"/>
    <dgm:cxn modelId="{2E5A68D9-0E15-42AF-AE07-0C8FA9BD0BB0}" type="presOf" srcId="{3039BA08-709A-4F6E-A821-013632ED696C}" destId="{81790E2D-E48A-4E98-BDE4-5DF3BCD0CAD0}" srcOrd="0" destOrd="0" presId="urn:microsoft.com/office/officeart/2005/8/layout/bProcess3"/>
    <dgm:cxn modelId="{25FD46EA-466F-4576-893C-47742F72C90B}" type="presOf" srcId="{8C65CA3E-7F31-4573-BADD-9745E5B041A0}" destId="{8D4192F0-08F9-4176-ADA3-583C25A77CEA}" srcOrd="0" destOrd="0" presId="urn:microsoft.com/office/officeart/2005/8/layout/bProcess3"/>
    <dgm:cxn modelId="{9A10A9FB-3A6E-49E0-806E-1A33C7518858}" srcId="{17AC4174-1934-4BC5-BEA4-D8F0D5C3F44A}" destId="{9C854C76-2E63-43EC-9012-5B9D72C5BAE5}" srcOrd="5" destOrd="0" parTransId="{66404DF7-0CB2-4C5B-AA9C-42BC0EA40D1F}" sibTransId="{B582299B-EC4D-444C-A0E2-CAD2A8AEFCB3}"/>
    <dgm:cxn modelId="{41EA337D-719F-486B-BD45-BC5980000C38}" type="presParOf" srcId="{7B6BB497-49B9-4071-A53F-F481B934E404}" destId="{FDC2AF9D-DEEE-43AF-83F4-9FD7A3F10D67}" srcOrd="0" destOrd="0" presId="urn:microsoft.com/office/officeart/2005/8/layout/bProcess3"/>
    <dgm:cxn modelId="{0DCFF203-72B8-4E85-9AE2-5A0D7A17CD0F}" type="presParOf" srcId="{7B6BB497-49B9-4071-A53F-F481B934E404}" destId="{C9A7BD49-07FF-42C2-855A-5F6EAB68C0DA}" srcOrd="1" destOrd="0" presId="urn:microsoft.com/office/officeart/2005/8/layout/bProcess3"/>
    <dgm:cxn modelId="{DFFEE723-E7BD-47DB-BCBC-FFA9EA7584D6}" type="presParOf" srcId="{C9A7BD49-07FF-42C2-855A-5F6EAB68C0DA}" destId="{C2FDB277-CCB5-4B8D-9E46-02FE513B500F}" srcOrd="0" destOrd="0" presId="urn:microsoft.com/office/officeart/2005/8/layout/bProcess3"/>
    <dgm:cxn modelId="{77172F34-EFEA-43E9-9C5F-384DD79236C5}" type="presParOf" srcId="{7B6BB497-49B9-4071-A53F-F481B934E404}" destId="{8D4192F0-08F9-4176-ADA3-583C25A77CEA}" srcOrd="2" destOrd="0" presId="urn:microsoft.com/office/officeart/2005/8/layout/bProcess3"/>
    <dgm:cxn modelId="{65C634C2-1557-4729-8B51-72D96469B06D}" type="presParOf" srcId="{7B6BB497-49B9-4071-A53F-F481B934E404}" destId="{7AEA0746-2FAD-4D6C-BB79-EADDC1CA0D33}" srcOrd="3" destOrd="0" presId="urn:microsoft.com/office/officeart/2005/8/layout/bProcess3"/>
    <dgm:cxn modelId="{A9368FE4-4862-4621-A99B-075B10F21E20}" type="presParOf" srcId="{7AEA0746-2FAD-4D6C-BB79-EADDC1CA0D33}" destId="{59988D52-D1D1-4494-9C08-D5487748FED5}" srcOrd="0" destOrd="0" presId="urn:microsoft.com/office/officeart/2005/8/layout/bProcess3"/>
    <dgm:cxn modelId="{69A4DDD1-22F2-499F-86CA-90517957408F}" type="presParOf" srcId="{7B6BB497-49B9-4071-A53F-F481B934E404}" destId="{DF2B588B-1B7D-4E8C-9985-62BC5172499A}" srcOrd="4" destOrd="0" presId="urn:microsoft.com/office/officeart/2005/8/layout/bProcess3"/>
    <dgm:cxn modelId="{8AFEBA61-99AB-4DC2-BD78-574EFAE58FB2}" type="presParOf" srcId="{7B6BB497-49B9-4071-A53F-F481B934E404}" destId="{81790E2D-E48A-4E98-BDE4-5DF3BCD0CAD0}" srcOrd="5" destOrd="0" presId="urn:microsoft.com/office/officeart/2005/8/layout/bProcess3"/>
    <dgm:cxn modelId="{76CC0301-3988-47B0-A3F9-A2506F2B5FEB}" type="presParOf" srcId="{81790E2D-E48A-4E98-BDE4-5DF3BCD0CAD0}" destId="{8129EF62-0BF4-44C9-B12D-5195EAA1FBB9}" srcOrd="0" destOrd="0" presId="urn:microsoft.com/office/officeart/2005/8/layout/bProcess3"/>
    <dgm:cxn modelId="{5EC3278D-210E-404D-96CE-5628F3650C40}" type="presParOf" srcId="{7B6BB497-49B9-4071-A53F-F481B934E404}" destId="{7AE98965-312A-4A08-9E3F-027B7D836708}" srcOrd="6" destOrd="0" presId="urn:microsoft.com/office/officeart/2005/8/layout/bProcess3"/>
    <dgm:cxn modelId="{3CDEA1AA-6387-4C67-9AB3-D35B2305A4F3}" type="presParOf" srcId="{7B6BB497-49B9-4071-A53F-F481B934E404}" destId="{F21298FE-C21A-474F-8A83-791BDBAAD762}" srcOrd="7" destOrd="0" presId="urn:microsoft.com/office/officeart/2005/8/layout/bProcess3"/>
    <dgm:cxn modelId="{7E6B6068-DAE8-4083-90D5-114D43227C7A}" type="presParOf" srcId="{F21298FE-C21A-474F-8A83-791BDBAAD762}" destId="{2FD418B6-6747-4091-820E-DCACF7D152FC}" srcOrd="0" destOrd="0" presId="urn:microsoft.com/office/officeart/2005/8/layout/bProcess3"/>
    <dgm:cxn modelId="{923B064C-F242-49D2-9809-AB772B8B6DDA}" type="presParOf" srcId="{7B6BB497-49B9-4071-A53F-F481B934E404}" destId="{01D328E6-8CF1-4BFB-8FB1-142A15CD1198}" srcOrd="8" destOrd="0" presId="urn:microsoft.com/office/officeart/2005/8/layout/bProcess3"/>
    <dgm:cxn modelId="{8CA8E4A8-F9A7-4957-BD80-CE89594CC0C1}" type="presParOf" srcId="{7B6BB497-49B9-4071-A53F-F481B934E404}" destId="{A8955913-8680-474A-8BCE-13C2FD7797D8}" srcOrd="9" destOrd="0" presId="urn:microsoft.com/office/officeart/2005/8/layout/bProcess3"/>
    <dgm:cxn modelId="{92ECCA56-3035-458A-B8BB-73B31065668F}" type="presParOf" srcId="{A8955913-8680-474A-8BCE-13C2FD7797D8}" destId="{A7BA1965-7DAD-4EFE-9247-9D044D3E8439}" srcOrd="0" destOrd="0" presId="urn:microsoft.com/office/officeart/2005/8/layout/bProcess3"/>
    <dgm:cxn modelId="{71D38537-B602-4985-862F-F03126A5E07C}" type="presParOf" srcId="{7B6BB497-49B9-4071-A53F-F481B934E404}" destId="{29B993BB-8000-4A07-ADCB-78C6C2D9B64B}"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7BD49-07FF-42C2-855A-5F6EAB68C0DA}">
      <dsp:nvSpPr>
        <dsp:cNvPr id="0" name=""/>
        <dsp:cNvSpPr/>
      </dsp:nvSpPr>
      <dsp:spPr>
        <a:xfrm>
          <a:off x="3786530" y="673999"/>
          <a:ext cx="520738" cy="91440"/>
        </a:xfrm>
        <a:custGeom>
          <a:avLst/>
          <a:gdLst/>
          <a:ahLst/>
          <a:cxnLst/>
          <a:rect l="0" t="0" r="0" b="0"/>
          <a:pathLst>
            <a:path>
              <a:moveTo>
                <a:pt x="0" y="45720"/>
              </a:moveTo>
              <a:lnTo>
                <a:pt x="52073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3116" y="716963"/>
        <a:ext cx="27566" cy="5513"/>
      </dsp:txXfrm>
    </dsp:sp>
    <dsp:sp modelId="{FDC2AF9D-DEEE-43AF-83F4-9FD7A3F10D67}">
      <dsp:nvSpPr>
        <dsp:cNvPr id="0" name=""/>
        <dsp:cNvSpPr/>
      </dsp:nvSpPr>
      <dsp:spPr>
        <a:xfrm>
          <a:off x="1391205" y="582"/>
          <a:ext cx="2397125" cy="1438275"/>
        </a:xfrm>
        <a:prstGeom prst="rect">
          <a:avLst/>
        </a:prstGeom>
        <a:solidFill>
          <a:schemeClr val="accent1">
            <a:hueOff val="0"/>
            <a:satOff val="0"/>
            <a:lumOff val="0"/>
            <a:alphaOff val="0"/>
          </a:schemeClr>
        </a:solidFill>
        <a:ln w="12700" cap="flat" cmpd="sng" algn="ctr">
          <a:solidFill>
            <a:schemeClr val="accent1">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Data Aggravation</a:t>
          </a:r>
          <a:endParaRPr lang="zh-CN" altLang="en-US" sz="2100" kern="1200" dirty="0"/>
        </a:p>
      </dsp:txBody>
      <dsp:txXfrm>
        <a:off x="1391205" y="582"/>
        <a:ext cx="2397125" cy="1438275"/>
      </dsp:txXfrm>
    </dsp:sp>
    <dsp:sp modelId="{7AEA0746-2FAD-4D6C-BB79-EADDC1CA0D33}">
      <dsp:nvSpPr>
        <dsp:cNvPr id="0" name=""/>
        <dsp:cNvSpPr/>
      </dsp:nvSpPr>
      <dsp:spPr>
        <a:xfrm>
          <a:off x="2589768" y="1437057"/>
          <a:ext cx="2948463" cy="520738"/>
        </a:xfrm>
        <a:custGeom>
          <a:avLst/>
          <a:gdLst/>
          <a:ahLst/>
          <a:cxnLst/>
          <a:rect l="0" t="0" r="0" b="0"/>
          <a:pathLst>
            <a:path>
              <a:moveTo>
                <a:pt x="2948463" y="0"/>
              </a:moveTo>
              <a:lnTo>
                <a:pt x="2948463" y="277469"/>
              </a:lnTo>
              <a:lnTo>
                <a:pt x="0" y="277469"/>
              </a:lnTo>
              <a:lnTo>
                <a:pt x="0" y="52073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89010" y="1694669"/>
        <a:ext cx="149978" cy="5513"/>
      </dsp:txXfrm>
    </dsp:sp>
    <dsp:sp modelId="{8D4192F0-08F9-4176-ADA3-583C25A77CEA}">
      <dsp:nvSpPr>
        <dsp:cNvPr id="0" name=""/>
        <dsp:cNvSpPr/>
      </dsp:nvSpPr>
      <dsp:spPr>
        <a:xfrm>
          <a:off x="4339669" y="582"/>
          <a:ext cx="2397125" cy="143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Spatial Analysis</a:t>
          </a:r>
          <a:endParaRPr lang="zh-CN" altLang="en-US" sz="2100" kern="1200" dirty="0"/>
        </a:p>
      </dsp:txBody>
      <dsp:txXfrm>
        <a:off x="4339669" y="582"/>
        <a:ext cx="2397125" cy="1438275"/>
      </dsp:txXfrm>
    </dsp:sp>
    <dsp:sp modelId="{81790E2D-E48A-4E98-BDE4-5DF3BCD0CAD0}">
      <dsp:nvSpPr>
        <dsp:cNvPr id="0" name=""/>
        <dsp:cNvSpPr/>
      </dsp:nvSpPr>
      <dsp:spPr>
        <a:xfrm>
          <a:off x="3786530" y="2663613"/>
          <a:ext cx="520738" cy="91440"/>
        </a:xfrm>
        <a:custGeom>
          <a:avLst/>
          <a:gdLst/>
          <a:ahLst/>
          <a:cxnLst/>
          <a:rect l="0" t="0" r="0" b="0"/>
          <a:pathLst>
            <a:path>
              <a:moveTo>
                <a:pt x="0" y="45720"/>
              </a:moveTo>
              <a:lnTo>
                <a:pt x="52073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3116" y="2706576"/>
        <a:ext cx="27566" cy="5513"/>
      </dsp:txXfrm>
    </dsp:sp>
    <dsp:sp modelId="{DF2B588B-1B7D-4E8C-9985-62BC5172499A}">
      <dsp:nvSpPr>
        <dsp:cNvPr id="0" name=""/>
        <dsp:cNvSpPr/>
      </dsp:nvSpPr>
      <dsp:spPr>
        <a:xfrm>
          <a:off x="1391205" y="1990196"/>
          <a:ext cx="2397125" cy="143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Temporal Analysis</a:t>
          </a:r>
          <a:endParaRPr lang="zh-CN" altLang="en-US" sz="2100" kern="1200" dirty="0"/>
        </a:p>
      </dsp:txBody>
      <dsp:txXfrm>
        <a:off x="1391205" y="1990196"/>
        <a:ext cx="2397125" cy="1438275"/>
      </dsp:txXfrm>
    </dsp:sp>
    <dsp:sp modelId="{F21298FE-C21A-474F-8A83-791BDBAAD762}">
      <dsp:nvSpPr>
        <dsp:cNvPr id="0" name=""/>
        <dsp:cNvSpPr/>
      </dsp:nvSpPr>
      <dsp:spPr>
        <a:xfrm>
          <a:off x="2589768" y="3426671"/>
          <a:ext cx="2948463" cy="520738"/>
        </a:xfrm>
        <a:custGeom>
          <a:avLst/>
          <a:gdLst/>
          <a:ahLst/>
          <a:cxnLst/>
          <a:rect l="0" t="0" r="0" b="0"/>
          <a:pathLst>
            <a:path>
              <a:moveTo>
                <a:pt x="2948463" y="0"/>
              </a:moveTo>
              <a:lnTo>
                <a:pt x="2948463" y="277469"/>
              </a:lnTo>
              <a:lnTo>
                <a:pt x="0" y="277469"/>
              </a:lnTo>
              <a:lnTo>
                <a:pt x="0" y="52073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89010" y="3684283"/>
        <a:ext cx="149978" cy="5513"/>
      </dsp:txXfrm>
    </dsp:sp>
    <dsp:sp modelId="{7AE98965-312A-4A08-9E3F-027B7D836708}">
      <dsp:nvSpPr>
        <dsp:cNvPr id="0" name=""/>
        <dsp:cNvSpPr/>
      </dsp:nvSpPr>
      <dsp:spPr>
        <a:xfrm>
          <a:off x="4339669" y="1990196"/>
          <a:ext cx="2397125" cy="143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Initial Demographic Analysis</a:t>
          </a:r>
          <a:endParaRPr lang="zh-CN" altLang="en-US" sz="2100" kern="1200" dirty="0"/>
        </a:p>
      </dsp:txBody>
      <dsp:txXfrm>
        <a:off x="4339669" y="1990196"/>
        <a:ext cx="2397125" cy="1438275"/>
      </dsp:txXfrm>
    </dsp:sp>
    <dsp:sp modelId="{A8955913-8680-474A-8BCE-13C2FD7797D8}">
      <dsp:nvSpPr>
        <dsp:cNvPr id="0" name=""/>
        <dsp:cNvSpPr/>
      </dsp:nvSpPr>
      <dsp:spPr>
        <a:xfrm>
          <a:off x="3786530" y="4653227"/>
          <a:ext cx="520738" cy="91440"/>
        </a:xfrm>
        <a:custGeom>
          <a:avLst/>
          <a:gdLst/>
          <a:ahLst/>
          <a:cxnLst/>
          <a:rect l="0" t="0" r="0" b="0"/>
          <a:pathLst>
            <a:path>
              <a:moveTo>
                <a:pt x="0" y="45720"/>
              </a:moveTo>
              <a:lnTo>
                <a:pt x="52073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3116" y="4696190"/>
        <a:ext cx="27566" cy="5513"/>
      </dsp:txXfrm>
    </dsp:sp>
    <dsp:sp modelId="{01D328E6-8CF1-4BFB-8FB1-142A15CD1198}">
      <dsp:nvSpPr>
        <dsp:cNvPr id="0" name=""/>
        <dsp:cNvSpPr/>
      </dsp:nvSpPr>
      <dsp:spPr>
        <a:xfrm>
          <a:off x="1391205" y="3979809"/>
          <a:ext cx="2397125" cy="1438275"/>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Human Mobility Pattern in Different Contexts</a:t>
          </a:r>
          <a:endParaRPr lang="zh-CN" altLang="en-US" sz="2100" kern="1200" dirty="0"/>
        </a:p>
      </dsp:txBody>
      <dsp:txXfrm>
        <a:off x="1391205" y="3979809"/>
        <a:ext cx="2397125" cy="1438275"/>
      </dsp:txXfrm>
    </dsp:sp>
    <dsp:sp modelId="{29B993BB-8000-4A07-ADCB-78C6C2D9B64B}">
      <dsp:nvSpPr>
        <dsp:cNvPr id="0" name=""/>
        <dsp:cNvSpPr/>
      </dsp:nvSpPr>
      <dsp:spPr>
        <a:xfrm>
          <a:off x="4339669" y="3979809"/>
          <a:ext cx="2397125" cy="1438275"/>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Spatial Autocorrelation Analysis</a:t>
          </a:r>
          <a:endParaRPr lang="zh-CN" altLang="en-US" sz="2100" kern="1200" dirty="0"/>
        </a:p>
      </dsp:txBody>
      <dsp:txXfrm>
        <a:off x="4339669" y="3979809"/>
        <a:ext cx="2397125" cy="143827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B8449-8A3D-450E-868B-E8402DC4F4F7}" type="datetimeFigureOut">
              <a:rPr lang="zh-CN" altLang="en-US" smtClean="0"/>
              <a:t>2022/3/25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D3A38-438F-432B-8AD6-FE5EA18FF22E}" type="slidenum">
              <a:rPr lang="zh-CN" altLang="en-US" smtClean="0"/>
              <a:t>‹#›</a:t>
            </a:fld>
            <a:endParaRPr lang="zh-CN" altLang="en-US"/>
          </a:p>
        </p:txBody>
      </p:sp>
    </p:spTree>
    <p:extLst>
      <p:ext uri="{BB962C8B-B14F-4D97-AF65-F5344CB8AC3E}">
        <p14:creationId xmlns:p14="http://schemas.microsoft.com/office/powerpoint/2010/main" val="1632936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2-min introduction</a:t>
            </a:r>
          </a:p>
          <a:p>
            <a:r>
              <a:rPr lang="en-US" altLang="zh-CN" dirty="0"/>
              <a:t>Problem-current way vs method- results</a:t>
            </a:r>
            <a:endParaRPr lang="zh-CN" altLang="en-US" dirty="0"/>
          </a:p>
        </p:txBody>
      </p:sp>
      <p:sp>
        <p:nvSpPr>
          <p:cNvPr id="4" name="灯片编号占位符 3"/>
          <p:cNvSpPr>
            <a:spLocks noGrp="1"/>
          </p:cNvSpPr>
          <p:nvPr>
            <p:ph type="sldNum" sz="quarter" idx="5"/>
          </p:nvPr>
        </p:nvSpPr>
        <p:spPr/>
        <p:txBody>
          <a:bodyPr/>
          <a:lstStyle/>
          <a:p>
            <a:fld id="{AC2435F4-AA3D-4071-A0A7-426C139B080A}" type="slidenum">
              <a:rPr lang="zh-CN" altLang="en-US" smtClean="0"/>
              <a:t>1</a:t>
            </a:fld>
            <a:endParaRPr lang="zh-CN" altLang="en-US"/>
          </a:p>
        </p:txBody>
      </p:sp>
    </p:spTree>
    <p:extLst>
      <p:ext uri="{BB962C8B-B14F-4D97-AF65-F5344CB8AC3E}">
        <p14:creationId xmlns:p14="http://schemas.microsoft.com/office/powerpoint/2010/main" val="1073026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Overview of master program</a:t>
            </a:r>
          </a:p>
          <a:p>
            <a:r>
              <a:rPr lang="en-US" altLang="zh-CN" dirty="0"/>
              <a:t>In-class projects</a:t>
            </a:r>
          </a:p>
          <a:p>
            <a:r>
              <a:rPr lang="en-US" altLang="zh-CN" dirty="0"/>
              <a:t>Choose one which is deepest</a:t>
            </a:r>
          </a:p>
          <a:p>
            <a:r>
              <a:rPr lang="en-US" altLang="zh-CN" dirty="0"/>
              <a:t>Starting with the research problem, how to do, results</a:t>
            </a:r>
            <a:endParaRPr lang="zh-CN" altLang="en-US" dirty="0"/>
          </a:p>
        </p:txBody>
      </p:sp>
      <p:sp>
        <p:nvSpPr>
          <p:cNvPr id="4" name="灯片编号占位符 3"/>
          <p:cNvSpPr>
            <a:spLocks noGrp="1"/>
          </p:cNvSpPr>
          <p:nvPr>
            <p:ph type="sldNum" sz="quarter" idx="5"/>
          </p:nvPr>
        </p:nvSpPr>
        <p:spPr/>
        <p:txBody>
          <a:bodyPr/>
          <a:lstStyle/>
          <a:p>
            <a:fld id="{AC2435F4-AA3D-4071-A0A7-426C139B080A}" type="slidenum">
              <a:rPr lang="zh-CN" altLang="en-US" smtClean="0"/>
              <a:t>2</a:t>
            </a:fld>
            <a:endParaRPr lang="zh-CN" altLang="en-US"/>
          </a:p>
        </p:txBody>
      </p:sp>
    </p:spTree>
    <p:extLst>
      <p:ext uri="{BB962C8B-B14F-4D97-AF65-F5344CB8AC3E}">
        <p14:creationId xmlns:p14="http://schemas.microsoft.com/office/powerpoint/2010/main" val="205211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Overview of master program</a:t>
            </a:r>
          </a:p>
          <a:p>
            <a:r>
              <a:rPr lang="en-US" altLang="zh-CN" dirty="0"/>
              <a:t>In-class projects</a:t>
            </a:r>
          </a:p>
          <a:p>
            <a:r>
              <a:rPr lang="en-US" altLang="zh-CN" dirty="0"/>
              <a:t>Choose one which is deepest</a:t>
            </a:r>
          </a:p>
          <a:p>
            <a:r>
              <a:rPr lang="en-US" altLang="zh-CN" dirty="0"/>
              <a:t>Starting with the research problem, how to do, results</a:t>
            </a:r>
            <a:endParaRPr lang="zh-CN" altLang="en-US" dirty="0"/>
          </a:p>
        </p:txBody>
      </p:sp>
      <p:sp>
        <p:nvSpPr>
          <p:cNvPr id="4" name="灯片编号占位符 3"/>
          <p:cNvSpPr>
            <a:spLocks noGrp="1"/>
          </p:cNvSpPr>
          <p:nvPr>
            <p:ph type="sldNum" sz="quarter" idx="5"/>
          </p:nvPr>
        </p:nvSpPr>
        <p:spPr/>
        <p:txBody>
          <a:bodyPr/>
          <a:lstStyle/>
          <a:p>
            <a:fld id="{AC2435F4-AA3D-4071-A0A7-426C139B080A}" type="slidenum">
              <a:rPr lang="zh-CN" altLang="en-US" smtClean="0"/>
              <a:t>3</a:t>
            </a:fld>
            <a:endParaRPr lang="zh-CN" altLang="en-US"/>
          </a:p>
        </p:txBody>
      </p:sp>
    </p:spTree>
    <p:extLst>
      <p:ext uri="{BB962C8B-B14F-4D97-AF65-F5344CB8AC3E}">
        <p14:creationId xmlns:p14="http://schemas.microsoft.com/office/powerpoint/2010/main" val="376757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B89BA-795A-49E5-8398-06B843FDD2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1726179-3F57-48AA-B0DA-306130E1E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251F2B5-339B-437E-8671-7B7197D85A7D}"/>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5" name="页脚占位符 4">
            <a:extLst>
              <a:ext uri="{FF2B5EF4-FFF2-40B4-BE49-F238E27FC236}">
                <a16:creationId xmlns:a16="http://schemas.microsoft.com/office/drawing/2014/main" id="{0F959AD9-3BF7-4E02-8BDB-6B3192FA63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5FF8CB-864B-408F-99CC-AC296EE11F3E}"/>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95251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07C76-193C-43E7-8EFB-CCFB227826A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9F0FD27-30EB-49E7-816C-B552D3B4737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8B1220-A2B9-4E13-8979-81CCE8A0FA60}"/>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5" name="页脚占位符 4">
            <a:extLst>
              <a:ext uri="{FF2B5EF4-FFF2-40B4-BE49-F238E27FC236}">
                <a16:creationId xmlns:a16="http://schemas.microsoft.com/office/drawing/2014/main" id="{391F0C97-D805-4BCE-9E75-85FF17A110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D10922-FA28-410A-ABAC-706A8231A73B}"/>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80286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700B6E-EEF7-4AAB-A0E7-105DC5332D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2024920-1DFC-4844-A62B-39EC5B76C48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DAEC10-688E-443F-ACC3-3B460A4B4148}"/>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5" name="页脚占位符 4">
            <a:extLst>
              <a:ext uri="{FF2B5EF4-FFF2-40B4-BE49-F238E27FC236}">
                <a16:creationId xmlns:a16="http://schemas.microsoft.com/office/drawing/2014/main" id="{9B217DCC-BE8C-4A70-9762-445B7648B8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2CA1ED-6724-453B-8189-D9D8FC1C0412}"/>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31124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C0ACB-DB9A-4535-867C-1AE6FB7894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D608AD-8F9B-4653-925A-0191EA6CB7C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7D46D4-0DFC-4B03-82BF-46A0BF58B9F5}"/>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5" name="页脚占位符 4">
            <a:extLst>
              <a:ext uri="{FF2B5EF4-FFF2-40B4-BE49-F238E27FC236}">
                <a16:creationId xmlns:a16="http://schemas.microsoft.com/office/drawing/2014/main" id="{B435004C-D339-48EF-9F5C-0B3BD02E3D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CC2F79-EAF8-4227-89A1-AD2E121A736A}"/>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167353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9908A-18C3-4013-AB43-3A84CBC683F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322BC3F-BF07-42C5-84F0-D571572BCF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11CE78E-6F9C-4EDF-82FC-D18C52F1424B}"/>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5" name="页脚占位符 4">
            <a:extLst>
              <a:ext uri="{FF2B5EF4-FFF2-40B4-BE49-F238E27FC236}">
                <a16:creationId xmlns:a16="http://schemas.microsoft.com/office/drawing/2014/main" id="{ED8FDCCE-8BC2-4AA0-B607-41F056E818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3800C8-B84F-428F-8F2A-B406E0D8C410}"/>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270443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127DC-0308-400E-9FD1-B38100D407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F7EFA9-F399-464C-A9DD-C3E4BE5A37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B4CC47D-805B-4BF0-A262-C24D65F2E09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66E2DE1-05A7-4481-9CDB-589120023447}"/>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6" name="页脚占位符 5">
            <a:extLst>
              <a:ext uri="{FF2B5EF4-FFF2-40B4-BE49-F238E27FC236}">
                <a16:creationId xmlns:a16="http://schemas.microsoft.com/office/drawing/2014/main" id="{4BDC57E6-1CB3-48BC-A31A-663F4F4E49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FA60EF-D9B3-461B-A470-7DC5553B6496}"/>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107569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1044E-31B7-42C8-8F3E-B7C03F4F3C7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49572C4-6486-49F7-BC81-ECA2A03B94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05EF5AF-F240-47A8-86B6-7A9E2BA147A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22C88C-AB38-4E1B-AB90-E146FF2C36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2F4053-F10C-4D5E-9B89-4348CDDC983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99E567B-BC5D-4333-A95C-A11F53D43B41}"/>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8" name="页脚占位符 7">
            <a:extLst>
              <a:ext uri="{FF2B5EF4-FFF2-40B4-BE49-F238E27FC236}">
                <a16:creationId xmlns:a16="http://schemas.microsoft.com/office/drawing/2014/main" id="{F901DA4F-F0B5-4272-AAD9-A5B28D32658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FE98C79-41FE-4ED5-B890-0F2A728FA6D2}"/>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229930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E764F-7122-489E-8427-9BB910C077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38BA36F-9DFB-4F53-AAAC-ECCC558CB93B}"/>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4" name="页脚占位符 3">
            <a:extLst>
              <a:ext uri="{FF2B5EF4-FFF2-40B4-BE49-F238E27FC236}">
                <a16:creationId xmlns:a16="http://schemas.microsoft.com/office/drawing/2014/main" id="{4F5907A1-DE6C-4138-83DA-AD1103DD7C3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68B31D-A029-4D19-9ABD-D84084A47474}"/>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19308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FEAD3E-FF72-4BB3-B649-74B62DF01AAD}"/>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3" name="页脚占位符 2">
            <a:extLst>
              <a:ext uri="{FF2B5EF4-FFF2-40B4-BE49-F238E27FC236}">
                <a16:creationId xmlns:a16="http://schemas.microsoft.com/office/drawing/2014/main" id="{480F20EC-10C5-4501-AEE1-CD1106CB369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55ABB86-F1A0-4849-8523-76CF46BD55EC}"/>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415896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640C8-62D1-4F0A-ABB6-28C7690A84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0AD3AC3-DC18-494B-89F5-B6780BE848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72B3581-17A1-48F9-9508-A711D71B3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EF54B73-C17B-4F51-B928-1F83C561FFC3}"/>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6" name="页脚占位符 5">
            <a:extLst>
              <a:ext uri="{FF2B5EF4-FFF2-40B4-BE49-F238E27FC236}">
                <a16:creationId xmlns:a16="http://schemas.microsoft.com/office/drawing/2014/main" id="{B4239BEB-233A-437D-B1A8-9A1EB9F42B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56C613-16BD-42E6-8046-A67D6A7B85EC}"/>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284984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0D25B-681F-459D-B024-7BD8721ECB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4B11144-0E31-4741-8F45-3569443A9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5AE7CB2-20D4-4589-86D4-1A6681906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29C02E-CC94-42C6-939B-841C12DB4C3B}"/>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6" name="页脚占位符 5">
            <a:extLst>
              <a:ext uri="{FF2B5EF4-FFF2-40B4-BE49-F238E27FC236}">
                <a16:creationId xmlns:a16="http://schemas.microsoft.com/office/drawing/2014/main" id="{32BD1304-CE80-48A3-A8AC-92E40BB831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58B264-E657-4079-B260-55A9A4C285E3}"/>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67633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5889DF9-4200-442C-BA48-7CA0F28DE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C3D78F3-959A-43F9-85E2-3F71F7EF42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751097-6A7A-48D3-B7E3-1BFE4FE09B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998DE-EFD9-4928-BA66-95109C397D35}" type="datetimeFigureOut">
              <a:rPr lang="zh-CN" altLang="en-US" smtClean="0"/>
              <a:t>2022/3/25</a:t>
            </a:fld>
            <a:endParaRPr lang="zh-CN" altLang="en-US"/>
          </a:p>
        </p:txBody>
      </p:sp>
      <p:sp>
        <p:nvSpPr>
          <p:cNvPr id="5" name="页脚占位符 4">
            <a:extLst>
              <a:ext uri="{FF2B5EF4-FFF2-40B4-BE49-F238E27FC236}">
                <a16:creationId xmlns:a16="http://schemas.microsoft.com/office/drawing/2014/main" id="{04E8B6E1-8697-4439-92AC-36107716F3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6763455-2693-42F9-951E-D1746068A8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4032639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D332CB-2BE9-4C16-A90A-F7BC6F8708F0}"/>
              </a:ext>
            </a:extLst>
          </p:cNvPr>
          <p:cNvPicPr>
            <a:picLocks noChangeAspect="1"/>
          </p:cNvPicPr>
          <p:nvPr/>
        </p:nvPicPr>
        <p:blipFill rotWithShape="1">
          <a:blip r:embed="rId3"/>
          <a:srcRect t="7747"/>
          <a:stretch/>
        </p:blipFill>
        <p:spPr>
          <a:xfrm>
            <a:off x="7049211" y="3357681"/>
            <a:ext cx="4041651" cy="3047928"/>
          </a:xfrm>
          <a:prstGeom prst="rect">
            <a:avLst/>
          </a:prstGeom>
        </p:spPr>
      </p:pic>
      <p:sp>
        <p:nvSpPr>
          <p:cNvPr id="2" name="标题 1">
            <a:extLst>
              <a:ext uri="{FF2B5EF4-FFF2-40B4-BE49-F238E27FC236}">
                <a16:creationId xmlns:a16="http://schemas.microsoft.com/office/drawing/2014/main" id="{D63ED09A-A431-44DE-917A-2F646F1EC58E}"/>
              </a:ext>
            </a:extLst>
          </p:cNvPr>
          <p:cNvSpPr>
            <a:spLocks noGrp="1"/>
          </p:cNvSpPr>
          <p:nvPr>
            <p:ph type="ctrTitle"/>
          </p:nvPr>
        </p:nvSpPr>
        <p:spPr>
          <a:xfrm>
            <a:off x="640602" y="1477106"/>
            <a:ext cx="10556586" cy="1802531"/>
          </a:xfrm>
        </p:spPr>
        <p:txBody>
          <a:bodyPr>
            <a:normAutofit fontScale="90000"/>
          </a:bodyPr>
          <a:lstStyle/>
          <a:p>
            <a:pPr>
              <a:lnSpc>
                <a:spcPct val="120000"/>
              </a:lnSpc>
            </a:pPr>
            <a:r>
              <a:rPr lang="en-US" altLang="zh-CN" sz="5000" dirty="0">
                <a:latin typeface="Arial" panose="020B0604020202020204" pitchFamily="34" charset="0"/>
                <a:cs typeface="Arial" panose="020B0604020202020204" pitchFamily="34" charset="0"/>
              </a:rPr>
              <a:t>COVID-19’s Impact on Human Mobility  in NYC</a:t>
            </a:r>
            <a:endParaRPr lang="zh-CN" altLang="en-US" sz="5000"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B48B1C89-3C24-4F90-AED1-00AB7759C56F}"/>
              </a:ext>
            </a:extLst>
          </p:cNvPr>
          <p:cNvSpPr>
            <a:spLocks noGrp="1"/>
          </p:cNvSpPr>
          <p:nvPr>
            <p:ph type="subTitle" idx="1"/>
          </p:nvPr>
        </p:nvSpPr>
        <p:spPr>
          <a:xfrm>
            <a:off x="1240569" y="4577025"/>
            <a:ext cx="9144000" cy="1655762"/>
          </a:xfrm>
        </p:spPr>
        <p:txBody>
          <a:bodyPr>
            <a:normAutofit/>
          </a:bodyPr>
          <a:lstStyle/>
          <a:p>
            <a:r>
              <a:rPr lang="en-US" altLang="zh-CN" sz="2200" dirty="0">
                <a:latin typeface="Arial" panose="020B0604020202020204" pitchFamily="34" charset="0"/>
                <a:cs typeface="Arial" panose="020B0604020202020204" pitchFamily="34" charset="0"/>
              </a:rPr>
              <a:t>Xiaoyi</a:t>
            </a:r>
            <a:r>
              <a:rPr lang="zh-CN" altLang="en-US" sz="2200" dirty="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Wu</a:t>
            </a:r>
          </a:p>
          <a:p>
            <a:r>
              <a:rPr lang="en-US" altLang="zh-CN" sz="2200" dirty="0">
                <a:latin typeface="Arial" panose="020B0604020202020204" pitchFamily="34" charset="0"/>
                <a:cs typeface="Arial" panose="020B0604020202020204" pitchFamily="34" charset="0"/>
              </a:rPr>
              <a:t>2022/03/24</a:t>
            </a:r>
          </a:p>
          <a:p>
            <a:endParaRPr lang="zh-CN"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4749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EA81726-7EEE-4901-A8A2-5087767F9B1C}"/>
              </a:ext>
            </a:extLst>
          </p:cNvPr>
          <p:cNvSpPr>
            <a:spLocks noGrp="1"/>
          </p:cNvSpPr>
          <p:nvPr>
            <p:ph type="ctrTitle"/>
          </p:nvPr>
        </p:nvSpPr>
        <p:spPr>
          <a:xfrm>
            <a:off x="0" y="-397143"/>
            <a:ext cx="5436394" cy="1645920"/>
          </a:xfrm>
        </p:spPr>
        <p:txBody>
          <a:bodyPr vert="horz" lIns="91440" tIns="45720" rIns="91440" bIns="45720" rtlCol="0" anchor="ctr">
            <a:normAutofit/>
          </a:bodyPr>
          <a:lstStyle/>
          <a:p>
            <a:pPr algn="l">
              <a:lnSpc>
                <a:spcPct val="150000"/>
              </a:lnSpc>
              <a:tabLst>
                <a:tab pos="2914650" algn="l"/>
              </a:tabLst>
            </a:pPr>
            <a:r>
              <a:rPr lang="en-US" altLang="zh-CN" sz="4400" dirty="0">
                <a:latin typeface="Arial" panose="020B0604020202020204" pitchFamily="34" charset="0"/>
                <a:cs typeface="Arial" panose="020B0604020202020204" pitchFamily="34" charset="0"/>
              </a:rPr>
              <a:t>3. Temporal Analysis</a:t>
            </a:r>
          </a:p>
        </p:txBody>
      </p:sp>
      <p:grpSp>
        <p:nvGrpSpPr>
          <p:cNvPr id="6" name="组合 5">
            <a:extLst>
              <a:ext uri="{FF2B5EF4-FFF2-40B4-BE49-F238E27FC236}">
                <a16:creationId xmlns:a16="http://schemas.microsoft.com/office/drawing/2014/main" id="{5020FFFA-DD2F-4061-A926-909D76725C29}"/>
              </a:ext>
            </a:extLst>
          </p:cNvPr>
          <p:cNvGrpSpPr>
            <a:grpSpLocks noChangeAspect="1"/>
          </p:cNvGrpSpPr>
          <p:nvPr/>
        </p:nvGrpSpPr>
        <p:grpSpPr>
          <a:xfrm>
            <a:off x="443567" y="905054"/>
            <a:ext cx="3796188" cy="5952946"/>
            <a:chOff x="-7593" y="-495774"/>
            <a:chExt cx="3103853" cy="4719638"/>
          </a:xfrm>
        </p:grpSpPr>
        <p:pic>
          <p:nvPicPr>
            <p:cNvPr id="7" name="图片 6">
              <a:extLst>
                <a:ext uri="{FF2B5EF4-FFF2-40B4-BE49-F238E27FC236}">
                  <a16:creationId xmlns:a16="http://schemas.microsoft.com/office/drawing/2014/main" id="{4E1EEA87-8B9A-4DC7-B667-324074F571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774"/>
              <a:ext cx="3096260" cy="2353310"/>
            </a:xfrm>
            <a:prstGeom prst="rect">
              <a:avLst/>
            </a:prstGeom>
          </p:spPr>
        </p:pic>
        <p:pic>
          <p:nvPicPr>
            <p:cNvPr id="8" name="图片 7">
              <a:extLst>
                <a:ext uri="{FF2B5EF4-FFF2-40B4-BE49-F238E27FC236}">
                  <a16:creationId xmlns:a16="http://schemas.microsoft.com/office/drawing/2014/main" id="{FFFA040C-235E-48C4-B256-BB2293A1A6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3" y="1913734"/>
              <a:ext cx="2981325" cy="2310130"/>
            </a:xfrm>
            <a:prstGeom prst="rect">
              <a:avLst/>
            </a:prstGeom>
          </p:spPr>
        </p:pic>
      </p:grpSp>
      <p:grpSp>
        <p:nvGrpSpPr>
          <p:cNvPr id="3" name="组合 2">
            <a:extLst>
              <a:ext uri="{FF2B5EF4-FFF2-40B4-BE49-F238E27FC236}">
                <a16:creationId xmlns:a16="http://schemas.microsoft.com/office/drawing/2014/main" id="{7EE24077-21A4-4426-8CB1-38D9EBDAFC50}"/>
              </a:ext>
            </a:extLst>
          </p:cNvPr>
          <p:cNvGrpSpPr/>
          <p:nvPr/>
        </p:nvGrpSpPr>
        <p:grpSpPr>
          <a:xfrm>
            <a:off x="3950995" y="1669703"/>
            <a:ext cx="8241005" cy="3366450"/>
            <a:chOff x="4251655" y="1745775"/>
            <a:chExt cx="8241005" cy="3366450"/>
          </a:xfrm>
        </p:grpSpPr>
        <p:pic>
          <p:nvPicPr>
            <p:cNvPr id="9" name="图片 8">
              <a:extLst>
                <a:ext uri="{FF2B5EF4-FFF2-40B4-BE49-F238E27FC236}">
                  <a16:creationId xmlns:a16="http://schemas.microsoft.com/office/drawing/2014/main" id="{9BC151F7-7A06-4708-B4BD-754F0A9D3B1F}"/>
                </a:ext>
              </a:extLst>
            </p:cNvPr>
            <p:cNvPicPr>
              <a:picLocks noChangeAspect="1"/>
            </p:cNvPicPr>
            <p:nvPr/>
          </p:nvPicPr>
          <p:blipFill>
            <a:blip r:embed="rId4"/>
            <a:stretch>
              <a:fillRect/>
            </a:stretch>
          </p:blipFill>
          <p:spPr>
            <a:xfrm>
              <a:off x="4251655" y="1745775"/>
              <a:ext cx="8241005" cy="3366450"/>
            </a:xfrm>
            <a:prstGeom prst="rect">
              <a:avLst/>
            </a:prstGeom>
          </p:spPr>
        </p:pic>
        <p:sp>
          <p:nvSpPr>
            <p:cNvPr id="2" name="矩形 1">
              <a:extLst>
                <a:ext uri="{FF2B5EF4-FFF2-40B4-BE49-F238E27FC236}">
                  <a16:creationId xmlns:a16="http://schemas.microsoft.com/office/drawing/2014/main" id="{07B18308-A604-45A5-AD2F-F99427C4493C}"/>
                </a:ext>
              </a:extLst>
            </p:cNvPr>
            <p:cNvSpPr/>
            <p:nvPr/>
          </p:nvSpPr>
          <p:spPr>
            <a:xfrm>
              <a:off x="4829175" y="2371725"/>
              <a:ext cx="6980644" cy="1785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60738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917" y="1167186"/>
            <a:ext cx="10030047" cy="5042623"/>
          </a:xfrm>
        </p:spPr>
        <p:txBody>
          <a:bodyPr vert="horz" lIns="91440" tIns="45720" rIns="91440" bIns="45720" rtlCol="0" anchor="t">
            <a:normAutofit/>
          </a:bodyPr>
          <a:lstStyle/>
          <a:p>
            <a:pPr algn="l">
              <a:lnSpc>
                <a:spcPct val="150000"/>
              </a:lnSpc>
            </a:pPr>
            <a:r>
              <a:rPr lang="en-US" altLang="zh-CN" sz="2000" dirty="0">
                <a:latin typeface="+mn-lt"/>
                <a:ea typeface="宋体"/>
                <a:cs typeface="Calibri Light"/>
              </a:rPr>
              <a:t>Increasing in visit count to public transportation place after COVID-19? ? ?</a:t>
            </a:r>
            <a:br>
              <a:rPr lang="en-US" altLang="zh-CN" sz="2000" dirty="0">
                <a:latin typeface="+mn-lt"/>
                <a:ea typeface="宋体"/>
                <a:cs typeface="Calibri Light"/>
              </a:rPr>
            </a:br>
            <a:br>
              <a:rPr lang="zh-CN" altLang="en-US" sz="2000" dirty="0">
                <a:latin typeface="+mn-lt"/>
                <a:ea typeface="宋体"/>
                <a:cs typeface="Calibri Light"/>
              </a:rPr>
            </a:br>
            <a:endParaRPr lang="en-US" altLang="zh-CN" sz="2000" dirty="0">
              <a:latin typeface="+mn-lt"/>
              <a:ea typeface="宋体"/>
              <a:cs typeface="Calibri Light"/>
            </a:endParaRPr>
          </a:p>
        </p:txBody>
      </p:sp>
      <p:pic>
        <p:nvPicPr>
          <p:cNvPr id="9" name="图片 8">
            <a:extLst>
              <a:ext uri="{FF2B5EF4-FFF2-40B4-BE49-F238E27FC236}">
                <a16:creationId xmlns:a16="http://schemas.microsoft.com/office/drawing/2014/main" id="{AF401D1E-347B-4BA6-928F-BED653E8E26B}"/>
              </a:ext>
            </a:extLst>
          </p:cNvPr>
          <p:cNvPicPr>
            <a:picLocks noChangeAspect="1"/>
          </p:cNvPicPr>
          <p:nvPr/>
        </p:nvPicPr>
        <p:blipFill>
          <a:blip r:embed="rId2"/>
          <a:stretch>
            <a:fillRect/>
          </a:stretch>
        </p:blipFill>
        <p:spPr>
          <a:xfrm>
            <a:off x="846556" y="2913528"/>
            <a:ext cx="4697384" cy="2777285"/>
          </a:xfrm>
          <a:prstGeom prst="rect">
            <a:avLst/>
          </a:prstGeom>
        </p:spPr>
      </p:pic>
      <p:pic>
        <p:nvPicPr>
          <p:cNvPr id="11" name="图片 10">
            <a:extLst>
              <a:ext uri="{FF2B5EF4-FFF2-40B4-BE49-F238E27FC236}">
                <a16:creationId xmlns:a16="http://schemas.microsoft.com/office/drawing/2014/main" id="{AC69045D-CF27-4481-82CF-6F6B5A1AC38B}"/>
              </a:ext>
            </a:extLst>
          </p:cNvPr>
          <p:cNvPicPr>
            <a:picLocks noChangeAspect="1"/>
          </p:cNvPicPr>
          <p:nvPr/>
        </p:nvPicPr>
        <p:blipFill>
          <a:blip r:embed="rId3"/>
          <a:stretch>
            <a:fillRect/>
          </a:stretch>
        </p:blipFill>
        <p:spPr>
          <a:xfrm>
            <a:off x="5543940" y="1882979"/>
            <a:ext cx="5939848" cy="1211037"/>
          </a:xfrm>
          <a:prstGeom prst="rect">
            <a:avLst/>
          </a:prstGeom>
        </p:spPr>
      </p:pic>
      <p:pic>
        <p:nvPicPr>
          <p:cNvPr id="13" name="图片 12">
            <a:extLst>
              <a:ext uri="{FF2B5EF4-FFF2-40B4-BE49-F238E27FC236}">
                <a16:creationId xmlns:a16="http://schemas.microsoft.com/office/drawing/2014/main" id="{7665B37E-4A6B-454B-8588-8AEB05ACB022}"/>
              </a:ext>
            </a:extLst>
          </p:cNvPr>
          <p:cNvPicPr>
            <a:picLocks noChangeAspect="1"/>
          </p:cNvPicPr>
          <p:nvPr/>
        </p:nvPicPr>
        <p:blipFill>
          <a:blip r:embed="rId4"/>
          <a:stretch>
            <a:fillRect/>
          </a:stretch>
        </p:blipFill>
        <p:spPr>
          <a:xfrm>
            <a:off x="5749895" y="3257173"/>
            <a:ext cx="5733893" cy="3477569"/>
          </a:xfrm>
          <a:prstGeom prst="rect">
            <a:avLst/>
          </a:prstGeom>
        </p:spPr>
      </p:pic>
      <p:sp>
        <p:nvSpPr>
          <p:cNvPr id="4" name="矩形 3">
            <a:extLst>
              <a:ext uri="{FF2B5EF4-FFF2-40B4-BE49-F238E27FC236}">
                <a16:creationId xmlns:a16="http://schemas.microsoft.com/office/drawing/2014/main" id="{B87073D7-ED48-47D3-9D2A-EEC7E82D749A}"/>
              </a:ext>
            </a:extLst>
          </p:cNvPr>
          <p:cNvSpPr/>
          <p:nvPr/>
        </p:nvSpPr>
        <p:spPr>
          <a:xfrm>
            <a:off x="4117908" y="180588"/>
            <a:ext cx="2444900" cy="982513"/>
          </a:xfrm>
          <a:prstGeom prst="rect">
            <a:avLst/>
          </a:prstGeom>
          <a:noFill/>
        </p:spPr>
        <p:txBody>
          <a:bodyPr wrap="none" lIns="91440" tIns="45720" rIns="91440" bIns="45720">
            <a:spAutoFit/>
          </a:bodyPr>
          <a:lstStyle/>
          <a:p>
            <a:pPr>
              <a:lnSpc>
                <a:spcPct val="150000"/>
              </a:lnSpc>
              <a:spcBef>
                <a:spcPct val="0"/>
              </a:spcBef>
              <a:tabLst>
                <a:tab pos="2914650" algn="l"/>
              </a:tabLst>
            </a:pPr>
            <a:r>
              <a:rPr lang="en-US" altLang="zh-CN" sz="4400" dirty="0">
                <a:latin typeface="Arial" panose="020B0604020202020204" pitchFamily="34" charset="0"/>
                <a:ea typeface="+mj-ea"/>
                <a:cs typeface="Arial" panose="020B0604020202020204" pitchFamily="34" charset="0"/>
              </a:rPr>
              <a:t>4. Bomb!</a:t>
            </a:r>
            <a:endParaRPr lang="zh-CN" altLang="en-US" sz="4400" dirty="0">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79066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1122363"/>
            <a:ext cx="10030047" cy="5042623"/>
          </a:xfrm>
        </p:spPr>
        <p:txBody>
          <a:bodyPr vert="horz" lIns="91440" tIns="45720" rIns="91440" bIns="45720" rtlCol="0" anchor="t">
            <a:normAutofit/>
          </a:bodyPr>
          <a:lstStyle/>
          <a:p>
            <a:pPr algn="l">
              <a:lnSpc>
                <a:spcPct val="150000"/>
              </a:lnSpc>
              <a:tabLst>
                <a:tab pos="2914650" algn="l"/>
              </a:tabLst>
            </a:pPr>
            <a:r>
              <a:rPr lang="zh-CN" altLang="en-US" sz="4400" dirty="0">
                <a:latin typeface="Arial" panose="020B0604020202020204" pitchFamily="34" charset="0"/>
                <a:cs typeface="Arial" panose="020B0604020202020204" pitchFamily="34" charset="0"/>
              </a:rPr>
              <a:t>Future work  </a:t>
            </a:r>
            <a:br>
              <a:rPr lang="zh-CN" altLang="en-US" sz="4400" dirty="0">
                <a:latin typeface="Arial" panose="020B0604020202020204" pitchFamily="34" charset="0"/>
                <a:cs typeface="Arial" panose="020B0604020202020204" pitchFamily="34" charset="0"/>
              </a:rPr>
            </a:br>
            <a:r>
              <a:rPr lang="en-US" altLang="zh-CN" sz="2200" dirty="0">
                <a:latin typeface="Arial" panose="020B0604020202020204" pitchFamily="34" charset="0"/>
                <a:cs typeface="Arial" panose="020B0604020202020204" pitchFamily="34" charset="0"/>
              </a:rPr>
              <a:t>1</a:t>
            </a:r>
            <a:r>
              <a:rPr lang="zh-CN" altLang="en-US" sz="2200" dirty="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Analyze mobility pattern in March 2091, 2020, 2021</a:t>
            </a:r>
            <a:br>
              <a:rPr lang="en-US" altLang="zh-CN" sz="2200" dirty="0">
                <a:latin typeface="Arial" panose="020B0604020202020204" pitchFamily="34" charset="0"/>
                <a:cs typeface="Arial" panose="020B0604020202020204" pitchFamily="34" charset="0"/>
              </a:rPr>
            </a:br>
            <a:r>
              <a:rPr lang="en-US" altLang="zh-CN" sz="2200" dirty="0">
                <a:latin typeface="Arial" panose="020B0604020202020204" pitchFamily="34" charset="0"/>
                <a:cs typeface="Arial" panose="020B0604020202020204" pitchFamily="34" charset="0"/>
              </a:rPr>
              <a:t>2. Review paper using </a:t>
            </a:r>
            <a:r>
              <a:rPr lang="en-US" altLang="zh-CN" sz="2200" dirty="0" err="1">
                <a:latin typeface="Arial" panose="020B0604020202020204" pitchFamily="34" charset="0"/>
                <a:cs typeface="Arial" panose="020B0604020202020204" pitchFamily="34" charset="0"/>
              </a:rPr>
              <a:t>SafeGraph</a:t>
            </a:r>
            <a:r>
              <a:rPr lang="en-US" altLang="zh-CN" sz="2200" dirty="0">
                <a:latin typeface="Arial" panose="020B0604020202020204" pitchFamily="34" charset="0"/>
                <a:cs typeface="Arial" panose="020B0604020202020204" pitchFamily="34" charset="0"/>
              </a:rPr>
              <a:t> data</a:t>
            </a:r>
            <a:br>
              <a:rPr lang="en-US" altLang="zh-CN" sz="2200" dirty="0">
                <a:latin typeface="Arial" panose="020B0604020202020204" pitchFamily="34" charset="0"/>
                <a:cs typeface="Arial" panose="020B0604020202020204" pitchFamily="34" charset="0"/>
              </a:rPr>
            </a:br>
            <a:r>
              <a:rPr lang="en-US" altLang="zh-CN" sz="2200" dirty="0">
                <a:latin typeface="Arial" panose="020B0604020202020204" pitchFamily="34" charset="0"/>
                <a:cs typeface="Arial" panose="020B0604020202020204" pitchFamily="34" charset="0"/>
              </a:rPr>
              <a:t>3. Regression model to analyze the correlation between human mobility and demographic factors</a:t>
            </a:r>
            <a:br>
              <a:rPr lang="zh-CN" altLang="en-US" sz="4400" dirty="0">
                <a:latin typeface="Arial" panose="020B0604020202020204" pitchFamily="34" charset="0"/>
                <a:cs typeface="Arial" panose="020B0604020202020204" pitchFamily="34" charset="0"/>
              </a:rPr>
            </a:br>
            <a:endParaRPr lang="en-US" altLang="zh-CN"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393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ED09A-A431-44DE-917A-2F646F1EC58E}"/>
              </a:ext>
            </a:extLst>
          </p:cNvPr>
          <p:cNvSpPr>
            <a:spLocks noGrp="1"/>
          </p:cNvSpPr>
          <p:nvPr>
            <p:ph type="ctrTitle"/>
          </p:nvPr>
        </p:nvSpPr>
        <p:spPr>
          <a:xfrm>
            <a:off x="0" y="0"/>
            <a:ext cx="9760688" cy="673395"/>
          </a:xfrm>
        </p:spPr>
        <p:txBody>
          <a:bodyPr>
            <a:noAutofit/>
          </a:bodyPr>
          <a:lstStyle/>
          <a:p>
            <a:pPr algn="l">
              <a:lnSpc>
                <a:spcPct val="150000"/>
              </a:lnSpc>
            </a:pPr>
            <a:r>
              <a:rPr lang="en-US" altLang="zh-CN" sz="4400" dirty="0">
                <a:latin typeface="Arial" panose="020B0604020202020204" pitchFamily="34" charset="0"/>
                <a:cs typeface="Arial" panose="020B0604020202020204" pitchFamily="34" charset="0"/>
              </a:rPr>
              <a:t>Motivation</a:t>
            </a:r>
            <a:endParaRPr lang="zh-CN" altLang="en-US" sz="4400" dirty="0">
              <a:latin typeface="Arial" panose="020B0604020202020204" pitchFamily="34" charset="0"/>
              <a:cs typeface="Arial" panose="020B0604020202020204" pitchFamily="34" charset="0"/>
            </a:endParaRPr>
          </a:p>
        </p:txBody>
      </p:sp>
      <p:sp>
        <p:nvSpPr>
          <p:cNvPr id="49" name="TextBox 30">
            <a:extLst>
              <a:ext uri="{FF2B5EF4-FFF2-40B4-BE49-F238E27FC236}">
                <a16:creationId xmlns:a16="http://schemas.microsoft.com/office/drawing/2014/main" id="{BF783CF9-9DCE-4E2A-BDBE-1BCD28D9A45F}"/>
              </a:ext>
            </a:extLst>
          </p:cNvPr>
          <p:cNvSpPr txBox="1"/>
          <p:nvPr/>
        </p:nvSpPr>
        <p:spPr>
          <a:xfrm>
            <a:off x="754449" y="1702796"/>
            <a:ext cx="8582432" cy="416011"/>
          </a:xfrm>
          <a:prstGeom prst="rect">
            <a:avLst/>
          </a:prstGeom>
          <a:noFill/>
        </p:spPr>
        <p:txBody>
          <a:bodyPr wrap="square" rtlCol="0">
            <a:spAutoFit/>
          </a:bodyPr>
          <a:lstStyle/>
          <a:p>
            <a:pPr>
              <a:lnSpc>
                <a:spcPct val="150000"/>
              </a:lnSpc>
            </a:pPr>
            <a:endParaRPr lang="en-US" sz="1600" dirty="0">
              <a:latin typeface="Arial" panose="020B0604020202020204" pitchFamily="34" charset="0"/>
              <a:cs typeface="Arial" panose="020B0604020202020204" pitchFamily="34" charset="0"/>
            </a:endParaRPr>
          </a:p>
        </p:txBody>
      </p:sp>
      <p:pic>
        <p:nvPicPr>
          <p:cNvPr id="1026" name="Picture 2" descr="Cases, Hospitalizations and Deaths &#10;The data below show daily numbers Of cases, hospitalizations and deaths over the past three &#10;months. Due to delays in reporting, which can take as long as a week, recent data are incomplete. &#10;Hospitalizations Deaths &#10;Cases &#10;Citywide: cases &#10;50,000 &#10;40,000 &#10;30,000 &#10;20,000 &#10;10,000 &#10;11/01 &#10;12/01 &#10;Data from the most recent days are incomplete. &#10;7-day average (confirrned and probable) &#10;01:06 &#10;01/01 ">
            <a:extLst>
              <a:ext uri="{FF2B5EF4-FFF2-40B4-BE49-F238E27FC236}">
                <a16:creationId xmlns:a16="http://schemas.microsoft.com/office/drawing/2014/main" id="{F61DB3A3-7106-4812-B724-C7D5469F2B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28" y="2020351"/>
            <a:ext cx="5545394" cy="3169965"/>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a:extLst>
              <a:ext uri="{FF2B5EF4-FFF2-40B4-BE49-F238E27FC236}">
                <a16:creationId xmlns:a16="http://schemas.microsoft.com/office/drawing/2014/main" id="{C45B80D5-7E88-4DA7-82E7-D2FB027E0747}"/>
              </a:ext>
            </a:extLst>
          </p:cNvPr>
          <p:cNvSpPr txBox="1"/>
          <p:nvPr/>
        </p:nvSpPr>
        <p:spPr>
          <a:xfrm>
            <a:off x="1397554" y="5050746"/>
            <a:ext cx="6221506" cy="456535"/>
          </a:xfrm>
          <a:prstGeom prst="rect">
            <a:avLst/>
          </a:prstGeom>
          <a:noFill/>
        </p:spPr>
        <p:txBody>
          <a:bodyPr wrap="square">
            <a:spAutoFit/>
          </a:bodyPr>
          <a:lstStyle/>
          <a:p>
            <a:pPr>
              <a:lnSpc>
                <a:spcPct val="150000"/>
              </a:lnSpc>
            </a:pPr>
            <a:r>
              <a:rPr lang="en-US" altLang="zh-CN" dirty="0">
                <a:latin typeface="Arial" panose="020B0604020202020204" pitchFamily="34" charset="0"/>
                <a:cs typeface="Arial" panose="020B0604020202020204" pitchFamily="34" charset="0"/>
              </a:rPr>
              <a:t>COVID-19 develop trend in NYC</a:t>
            </a:r>
          </a:p>
        </p:txBody>
      </p:sp>
      <p:sp>
        <p:nvSpPr>
          <p:cNvPr id="26" name="文本框 25">
            <a:extLst>
              <a:ext uri="{FF2B5EF4-FFF2-40B4-BE49-F238E27FC236}">
                <a16:creationId xmlns:a16="http://schemas.microsoft.com/office/drawing/2014/main" id="{CB85C85C-CCDC-4DA7-AFF1-ADD498E829C9}"/>
              </a:ext>
            </a:extLst>
          </p:cNvPr>
          <p:cNvSpPr txBox="1"/>
          <p:nvPr/>
        </p:nvSpPr>
        <p:spPr>
          <a:xfrm>
            <a:off x="181058" y="6191870"/>
            <a:ext cx="10944141" cy="369332"/>
          </a:xfrm>
          <a:prstGeom prst="rect">
            <a:avLst/>
          </a:prstGeom>
          <a:noFill/>
        </p:spPr>
        <p:txBody>
          <a:bodyPr wrap="square">
            <a:spAutoFit/>
          </a:bodyPr>
          <a:lstStyle/>
          <a:p>
            <a:pPr algn="just" latinLnBrk="1"/>
            <a:r>
              <a:rPr lang="en-US" altLang="zh-CN" sz="1800" dirty="0">
                <a:solidFill>
                  <a:srgbClr val="222222"/>
                </a:solidFill>
                <a:latin typeface="Arial" panose="020B0604020202020204" pitchFamily="34" charset="0"/>
                <a:cs typeface="Arial" panose="020B0604020202020204" pitchFamily="34" charset="0"/>
              </a:rPr>
              <a:t>Data from NYC Health </a:t>
            </a:r>
            <a:r>
              <a:rPr lang="en-US" altLang="zh-CN" sz="1800" u="sng" dirty="0">
                <a:solidFill>
                  <a:srgbClr val="222222"/>
                </a:solidFill>
                <a:latin typeface="Arial" panose="020B0604020202020204" pitchFamily="34" charset="0"/>
                <a:cs typeface="Arial" panose="020B0604020202020204" pitchFamily="34" charset="0"/>
              </a:rPr>
              <a:t>https://www1.nyc.gov/site/doh/covid/covid-19-data.page#daily</a:t>
            </a:r>
          </a:p>
        </p:txBody>
      </p:sp>
      <p:sp>
        <p:nvSpPr>
          <p:cNvPr id="9" name="文本框 8">
            <a:extLst>
              <a:ext uri="{FF2B5EF4-FFF2-40B4-BE49-F238E27FC236}">
                <a16:creationId xmlns:a16="http://schemas.microsoft.com/office/drawing/2014/main" id="{6B4199DD-A6C7-4DC2-906C-07DAC5B021AE}"/>
              </a:ext>
            </a:extLst>
          </p:cNvPr>
          <p:cNvSpPr txBox="1"/>
          <p:nvPr/>
        </p:nvSpPr>
        <p:spPr>
          <a:xfrm>
            <a:off x="5784911" y="2329193"/>
            <a:ext cx="6218902" cy="2949525"/>
          </a:xfrm>
          <a:prstGeom prst="rect">
            <a:avLst/>
          </a:prstGeom>
          <a:noFill/>
        </p:spPr>
        <p:txBody>
          <a:bodyPr wrap="square">
            <a:spAutoFit/>
          </a:bodyPr>
          <a:lstStyle/>
          <a:p>
            <a:pPr marL="342900" indent="-342900">
              <a:lnSpc>
                <a:spcPct val="150000"/>
              </a:lnSpc>
              <a:buFont typeface="+mj-lt"/>
              <a:buAutoNum type="arabicPeriod"/>
            </a:pPr>
            <a:r>
              <a:rPr lang="en-US" altLang="zh-CN" sz="1800" dirty="0">
                <a:latin typeface="Arial" panose="020B0604020202020204" pitchFamily="34" charset="0"/>
                <a:cs typeface="Arial" panose="020B0604020202020204" pitchFamily="34" charset="0"/>
              </a:rPr>
              <a:t>What are the places people usually visit?</a:t>
            </a:r>
          </a:p>
          <a:p>
            <a:pPr marL="342900" indent="-342900">
              <a:lnSpc>
                <a:spcPct val="150000"/>
              </a:lnSpc>
              <a:buFont typeface="+mj-lt"/>
              <a:buAutoNum type="arabicPeriod"/>
            </a:pPr>
            <a:r>
              <a:rPr lang="en-US" altLang="zh-CN" sz="1800" dirty="0">
                <a:latin typeface="Arial" panose="020B0604020202020204" pitchFamily="34" charset="0"/>
                <a:cs typeface="Arial" panose="020B0604020202020204" pitchFamily="34" charset="0"/>
              </a:rPr>
              <a:t>How long they stay?</a:t>
            </a:r>
          </a:p>
          <a:p>
            <a:pPr marL="342900" indent="-342900">
              <a:lnSpc>
                <a:spcPct val="150000"/>
              </a:lnSpc>
              <a:buFont typeface="+mj-lt"/>
              <a:buAutoNum type="arabicPeriod"/>
            </a:pPr>
            <a:r>
              <a:rPr lang="en-US" altLang="zh-CN" sz="1800" dirty="0">
                <a:latin typeface="Arial" panose="020B0604020202020204" pitchFamily="34" charset="0"/>
                <a:cs typeface="Arial" panose="020B0604020202020204" pitchFamily="34" charset="0"/>
              </a:rPr>
              <a:t>Where are they from? Where are they to?</a:t>
            </a:r>
          </a:p>
          <a:p>
            <a:pPr marL="342900" indent="-342900">
              <a:lnSpc>
                <a:spcPct val="150000"/>
              </a:lnSpc>
              <a:buFont typeface="+mj-lt"/>
              <a:buAutoNum type="arabicPeriod"/>
            </a:pPr>
            <a:r>
              <a:rPr lang="en-US" altLang="zh-CN" sz="1800" dirty="0">
                <a:latin typeface="Arial" panose="020B0604020202020204" pitchFamily="34" charset="0"/>
                <a:cs typeface="Arial" panose="020B0604020202020204" pitchFamily="34" charset="0"/>
              </a:rPr>
              <a:t>Spatio-termporal changes of </a:t>
            </a:r>
            <a:r>
              <a:rPr lang="en-US" altLang="zh-CN" sz="1800" b="1" dirty="0">
                <a:latin typeface="Arial" panose="020B0604020202020204" pitchFamily="34" charset="0"/>
                <a:cs typeface="Arial" panose="020B0604020202020204" pitchFamily="34" charset="0"/>
              </a:rPr>
              <a:t>customer preference</a:t>
            </a:r>
            <a:r>
              <a:rPr lang="en-US" altLang="zh-CN" sz="1800" dirty="0">
                <a:latin typeface="Arial" panose="020B0604020202020204" pitchFamily="34" charset="0"/>
                <a:cs typeface="Arial" panose="020B0604020202020204" pitchFamily="34" charset="0"/>
              </a:rPr>
              <a:t>?</a:t>
            </a:r>
          </a:p>
          <a:p>
            <a:pPr marL="342900" indent="-342900">
              <a:lnSpc>
                <a:spcPct val="150000"/>
              </a:lnSpc>
              <a:buFont typeface="+mj-lt"/>
              <a:buAutoNum type="arabicPeriod"/>
            </a:pPr>
            <a:r>
              <a:rPr lang="en-US" altLang="zh-CN" sz="1800" b="1" dirty="0">
                <a:latin typeface="Arial" panose="020B0604020202020204" pitchFamily="34" charset="0"/>
                <a:cs typeface="Arial" panose="020B0604020202020204" pitchFamily="34" charset="0"/>
              </a:rPr>
              <a:t>Travel behaviors </a:t>
            </a:r>
            <a:r>
              <a:rPr lang="en-US" altLang="zh-CN" sz="1800" dirty="0">
                <a:latin typeface="Arial" panose="020B0604020202020204" pitchFamily="34" charset="0"/>
                <a:cs typeface="Arial" panose="020B0604020202020204" pitchFamily="34" charset="0"/>
              </a:rPr>
              <a:t>and </a:t>
            </a:r>
            <a:r>
              <a:rPr lang="en-US" altLang="zh-CN" sz="1800" b="1" dirty="0">
                <a:latin typeface="Arial" panose="020B0604020202020204" pitchFamily="34" charset="0"/>
                <a:cs typeface="Arial" panose="020B0604020202020204" pitchFamily="34" charset="0"/>
              </a:rPr>
              <a:t>necessary</a:t>
            </a:r>
            <a:r>
              <a:rPr lang="en-US" altLang="zh-CN" sz="1800" dirty="0">
                <a:latin typeface="Arial" panose="020B0604020202020204" pitchFamily="34" charset="0"/>
                <a:cs typeface="Arial" panose="020B0604020202020204" pitchFamily="34" charset="0"/>
              </a:rPr>
              <a:t> needs/services satisfaction in different contexts?</a:t>
            </a:r>
          </a:p>
          <a:p>
            <a:pPr marL="342900" indent="-342900">
              <a:lnSpc>
                <a:spcPct val="150000"/>
              </a:lnSpc>
              <a:buFont typeface="+mj-lt"/>
              <a:buAutoNum type="arabicPeriod"/>
            </a:pPr>
            <a:r>
              <a:rPr lang="en-US" altLang="zh-CN" sz="1800"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Political implications?</a:t>
            </a:r>
            <a:endParaRPr lang="en-US" altLang="zh-CN" sz="1800" dirty="0">
              <a:latin typeface="Arial" panose="020B0604020202020204" pitchFamily="34" charset="0"/>
              <a:cs typeface="Arial" panose="020B0604020202020204" pitchFamily="34" charset="0"/>
            </a:endParaRPr>
          </a:p>
        </p:txBody>
      </p:sp>
      <p:sp>
        <p:nvSpPr>
          <p:cNvPr id="10" name="TextBox 43">
            <a:extLst>
              <a:ext uri="{FF2B5EF4-FFF2-40B4-BE49-F238E27FC236}">
                <a16:creationId xmlns:a16="http://schemas.microsoft.com/office/drawing/2014/main" id="{54A098BD-4299-4F17-9042-9D8AD3CCD15F}"/>
              </a:ext>
            </a:extLst>
          </p:cNvPr>
          <p:cNvSpPr txBox="1"/>
          <p:nvPr/>
        </p:nvSpPr>
        <p:spPr>
          <a:xfrm>
            <a:off x="6096000" y="2050764"/>
            <a:ext cx="4607859" cy="369332"/>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F2727F"/>
                </a:solidFill>
                <a:latin typeface="Helvetica" panose="020B06040202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800" dirty="0">
                <a:solidFill>
                  <a:schemeClr val="tx1"/>
                </a:solidFill>
                <a:latin typeface="Arial" panose="020B0604020202020204" pitchFamily="34" charset="0"/>
                <a:cs typeface="Arial" panose="020B0604020202020204" pitchFamily="34" charset="0"/>
              </a:rPr>
              <a:t>Before/During COVID-19</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112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ED09A-A431-44DE-917A-2F646F1EC58E}"/>
              </a:ext>
            </a:extLst>
          </p:cNvPr>
          <p:cNvSpPr>
            <a:spLocks noGrp="1"/>
          </p:cNvSpPr>
          <p:nvPr>
            <p:ph type="ctrTitle"/>
          </p:nvPr>
        </p:nvSpPr>
        <p:spPr>
          <a:xfrm>
            <a:off x="0" y="0"/>
            <a:ext cx="9760688" cy="673395"/>
          </a:xfrm>
        </p:spPr>
        <p:txBody>
          <a:bodyPr>
            <a:noAutofit/>
          </a:bodyPr>
          <a:lstStyle/>
          <a:p>
            <a:pPr algn="l">
              <a:lnSpc>
                <a:spcPct val="150000"/>
              </a:lnSpc>
              <a:tabLst>
                <a:tab pos="2914650" algn="l"/>
              </a:tabLst>
            </a:pPr>
            <a:r>
              <a:rPr lang="en-US" altLang="zh-CN" sz="4400" dirty="0">
                <a:latin typeface="Arial" panose="020B0604020202020204" pitchFamily="34" charset="0"/>
                <a:cs typeface="Arial" panose="020B0604020202020204" pitchFamily="34" charset="0"/>
              </a:rPr>
              <a:t>Pipeline</a:t>
            </a:r>
            <a:endParaRPr lang="zh-CN" altLang="en-US" sz="4400" dirty="0">
              <a:latin typeface="Arial" panose="020B0604020202020204" pitchFamily="34" charset="0"/>
              <a:cs typeface="Arial" panose="020B0604020202020204" pitchFamily="34" charset="0"/>
            </a:endParaRPr>
          </a:p>
        </p:txBody>
      </p:sp>
      <p:graphicFrame>
        <p:nvGraphicFramePr>
          <p:cNvPr id="5" name="图示 4">
            <a:extLst>
              <a:ext uri="{FF2B5EF4-FFF2-40B4-BE49-F238E27FC236}">
                <a16:creationId xmlns:a16="http://schemas.microsoft.com/office/drawing/2014/main" id="{264A84DC-1B5E-40FC-B939-AB7E29237B01}"/>
              </a:ext>
            </a:extLst>
          </p:cNvPr>
          <p:cNvGraphicFramePr/>
          <p:nvPr>
            <p:extLst>
              <p:ext uri="{D42A27DB-BD31-4B8C-83A1-F6EECF244321}">
                <p14:modId xmlns:p14="http://schemas.microsoft.com/office/powerpoint/2010/main" val="179189816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171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3E13723C-B746-489B-8FE6-9710635EECD0}"/>
              </a:ext>
            </a:extLst>
          </p:cNvPr>
          <p:cNvGrpSpPr>
            <a:grpSpLocks noChangeAspect="1"/>
          </p:cNvGrpSpPr>
          <p:nvPr/>
        </p:nvGrpSpPr>
        <p:grpSpPr>
          <a:xfrm>
            <a:off x="1546860" y="938029"/>
            <a:ext cx="8928847" cy="4981941"/>
            <a:chOff x="0" y="0"/>
            <a:chExt cx="5737864" cy="3019212"/>
          </a:xfrm>
        </p:grpSpPr>
        <p:pic>
          <p:nvPicPr>
            <p:cNvPr id="18" name="图片 17">
              <a:extLst>
                <a:ext uri="{FF2B5EF4-FFF2-40B4-BE49-F238E27FC236}">
                  <a16:creationId xmlns:a16="http://schemas.microsoft.com/office/drawing/2014/main" id="{D3F74E27-46F9-4157-B05B-12F3DA2C6E6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4789" y="6137"/>
              <a:ext cx="3013075" cy="3013075"/>
            </a:xfrm>
            <a:prstGeom prst="rect">
              <a:avLst/>
            </a:prstGeom>
            <a:noFill/>
            <a:ln>
              <a:noFill/>
            </a:ln>
          </p:spPr>
        </p:pic>
        <p:pic>
          <p:nvPicPr>
            <p:cNvPr id="19" name="图片 18">
              <a:extLst>
                <a:ext uri="{FF2B5EF4-FFF2-40B4-BE49-F238E27FC236}">
                  <a16:creationId xmlns:a16="http://schemas.microsoft.com/office/drawing/2014/main" id="{498995CF-EB9D-4027-91AE-9D87D7834FA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013075" cy="3013075"/>
            </a:xfrm>
            <a:prstGeom prst="rect">
              <a:avLst/>
            </a:prstGeom>
            <a:noFill/>
            <a:ln>
              <a:noFill/>
            </a:ln>
          </p:spPr>
        </p:pic>
      </p:grpSp>
      <p:sp>
        <p:nvSpPr>
          <p:cNvPr id="2" name="标题 1"/>
          <p:cNvSpPr>
            <a:spLocks noGrp="1"/>
          </p:cNvSpPr>
          <p:nvPr>
            <p:ph type="ctrTitle"/>
          </p:nvPr>
        </p:nvSpPr>
        <p:spPr>
          <a:xfrm>
            <a:off x="0" y="-397143"/>
            <a:ext cx="4807744" cy="1645920"/>
          </a:xfrm>
        </p:spPr>
        <p:txBody>
          <a:bodyPr vert="horz" lIns="91440" tIns="45720" rIns="91440" bIns="45720" rtlCol="0" anchor="ctr">
            <a:normAutofit/>
          </a:bodyPr>
          <a:lstStyle/>
          <a:p>
            <a:pPr algn="l">
              <a:lnSpc>
                <a:spcPct val="150000"/>
              </a:lnSpc>
              <a:tabLst>
                <a:tab pos="2914650" algn="l"/>
              </a:tabLst>
            </a:pPr>
            <a:r>
              <a:rPr lang="en-US" altLang="zh-CN" sz="4400" dirty="0">
                <a:latin typeface="Arial" panose="020B0604020202020204" pitchFamily="34" charset="0"/>
                <a:cs typeface="Arial" panose="020B0604020202020204" pitchFamily="34" charset="0"/>
              </a:rPr>
              <a:t>1. Spatial Analysis</a:t>
            </a:r>
          </a:p>
        </p:txBody>
      </p:sp>
      <p:sp>
        <p:nvSpPr>
          <p:cNvPr id="15" name="文本框 14">
            <a:extLst>
              <a:ext uri="{FF2B5EF4-FFF2-40B4-BE49-F238E27FC236}">
                <a16:creationId xmlns:a16="http://schemas.microsoft.com/office/drawing/2014/main" id="{139E8FDF-E259-4BB3-9A24-1AC54B5BC653}"/>
              </a:ext>
            </a:extLst>
          </p:cNvPr>
          <p:cNvSpPr txBox="1"/>
          <p:nvPr/>
        </p:nvSpPr>
        <p:spPr>
          <a:xfrm>
            <a:off x="2908093" y="5122844"/>
            <a:ext cx="6850504" cy="1287532"/>
          </a:xfrm>
          <a:prstGeom prst="rect">
            <a:avLst/>
          </a:prstGeom>
          <a:noFill/>
        </p:spPr>
        <p:txBody>
          <a:bodyPr wrap="square">
            <a:spAutoFit/>
          </a:bodyPr>
          <a:lstStyle/>
          <a:p>
            <a:pPr>
              <a:lnSpc>
                <a:spcPct val="150000"/>
              </a:lnSpc>
            </a:pPr>
            <a:r>
              <a:rPr lang="en-US" altLang="zh-CN" dirty="0">
                <a:latin typeface="Arial" panose="020B0604020202020204" pitchFamily="34" charset="0"/>
                <a:cs typeface="Arial" panose="020B0604020202020204" pitchFamily="34" charset="0"/>
              </a:rPr>
              <a:t>Clustering pattern of high volume of visitors and visit count in mid and lower Manhattan, south and east Staten Island and areas around John F. Kennedy (JFK) International Airport.</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770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2477EA8-C9A9-4D76-9283-480F5D8562A9}"/>
              </a:ext>
            </a:extLst>
          </p:cNvPr>
          <p:cNvGrpSpPr>
            <a:grpSpLocks noChangeAspect="1"/>
          </p:cNvGrpSpPr>
          <p:nvPr/>
        </p:nvGrpSpPr>
        <p:grpSpPr>
          <a:xfrm>
            <a:off x="139035" y="697605"/>
            <a:ext cx="5860783" cy="5920553"/>
            <a:chOff x="-44109" y="369493"/>
            <a:chExt cx="5320521" cy="4350202"/>
          </a:xfrm>
        </p:grpSpPr>
        <p:pic>
          <p:nvPicPr>
            <p:cNvPr id="10" name="图片 9">
              <a:extLst>
                <a:ext uri="{FF2B5EF4-FFF2-40B4-BE49-F238E27FC236}">
                  <a16:creationId xmlns:a16="http://schemas.microsoft.com/office/drawing/2014/main" id="{B2AEDB2E-6E11-4FA8-8CB7-5074B4B1CB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369493"/>
              <a:ext cx="2465705" cy="2465705"/>
            </a:xfrm>
            <a:prstGeom prst="rect">
              <a:avLst/>
            </a:prstGeom>
            <a:noFill/>
            <a:ln>
              <a:noFill/>
            </a:ln>
          </p:spPr>
        </p:pic>
        <p:pic>
          <p:nvPicPr>
            <p:cNvPr id="13" name="图片 12">
              <a:extLst>
                <a:ext uri="{FF2B5EF4-FFF2-40B4-BE49-F238E27FC236}">
                  <a16:creationId xmlns:a16="http://schemas.microsoft.com/office/drawing/2014/main" id="{0436EB07-6258-455F-B435-DE9540FAA2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0706" y="369493"/>
              <a:ext cx="2465706" cy="2465705"/>
            </a:xfrm>
            <a:prstGeom prst="rect">
              <a:avLst/>
            </a:prstGeom>
            <a:noFill/>
            <a:ln>
              <a:noFill/>
            </a:ln>
          </p:spPr>
        </p:pic>
        <p:pic>
          <p:nvPicPr>
            <p:cNvPr id="8" name="图片 7">
              <a:extLst>
                <a:ext uri="{FF2B5EF4-FFF2-40B4-BE49-F238E27FC236}">
                  <a16:creationId xmlns:a16="http://schemas.microsoft.com/office/drawing/2014/main" id="{727C65F5-959B-454F-8436-DA68C6A1B1E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6597" y="2253990"/>
              <a:ext cx="2465705" cy="2465705"/>
            </a:xfrm>
            <a:prstGeom prst="rect">
              <a:avLst/>
            </a:prstGeom>
            <a:noFill/>
            <a:ln>
              <a:noFill/>
            </a:ln>
          </p:spPr>
        </p:pic>
        <p:pic>
          <p:nvPicPr>
            <p:cNvPr id="12" name="图片 11">
              <a:extLst>
                <a:ext uri="{FF2B5EF4-FFF2-40B4-BE49-F238E27FC236}">
                  <a16:creationId xmlns:a16="http://schemas.microsoft.com/office/drawing/2014/main" id="{7E58B05C-71C6-4BE4-9953-99FBAA28FCB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09" y="2253990"/>
              <a:ext cx="2465705" cy="2465705"/>
            </a:xfrm>
            <a:prstGeom prst="rect">
              <a:avLst/>
            </a:prstGeom>
            <a:noFill/>
            <a:ln>
              <a:noFill/>
            </a:ln>
          </p:spPr>
        </p:pic>
      </p:grpSp>
      <p:sp>
        <p:nvSpPr>
          <p:cNvPr id="2" name="标题 1"/>
          <p:cNvSpPr>
            <a:spLocks noGrp="1"/>
          </p:cNvSpPr>
          <p:nvPr>
            <p:ph type="ctrTitle"/>
          </p:nvPr>
        </p:nvSpPr>
        <p:spPr>
          <a:xfrm>
            <a:off x="-1" y="-397143"/>
            <a:ext cx="4429125" cy="1645920"/>
          </a:xfrm>
        </p:spPr>
        <p:txBody>
          <a:bodyPr vert="horz" lIns="91440" tIns="45720" rIns="91440" bIns="45720" rtlCol="0" anchor="ctr">
            <a:normAutofit fontScale="90000"/>
          </a:bodyPr>
          <a:lstStyle/>
          <a:p>
            <a:pPr algn="l">
              <a:lnSpc>
                <a:spcPct val="150000"/>
              </a:lnSpc>
              <a:tabLst>
                <a:tab pos="2914650" algn="l"/>
              </a:tabLst>
            </a:pPr>
            <a:r>
              <a:rPr lang="en-US" altLang="zh-CN" sz="4400" dirty="0">
                <a:latin typeface="Arial" panose="020B0604020202020204" pitchFamily="34" charset="0"/>
                <a:cs typeface="Arial" panose="020B0604020202020204" pitchFamily="34" charset="0"/>
              </a:rPr>
              <a:t>1. Spatial Analysis</a:t>
            </a:r>
          </a:p>
        </p:txBody>
      </p:sp>
      <p:sp>
        <p:nvSpPr>
          <p:cNvPr id="15" name="文本框 14">
            <a:extLst>
              <a:ext uri="{FF2B5EF4-FFF2-40B4-BE49-F238E27FC236}">
                <a16:creationId xmlns:a16="http://schemas.microsoft.com/office/drawing/2014/main" id="{139E8FDF-E259-4BB3-9A24-1AC54B5BC653}"/>
              </a:ext>
            </a:extLst>
          </p:cNvPr>
          <p:cNvSpPr txBox="1"/>
          <p:nvPr/>
        </p:nvSpPr>
        <p:spPr>
          <a:xfrm>
            <a:off x="6189835" y="2410859"/>
            <a:ext cx="5558263" cy="1703030"/>
          </a:xfrm>
          <a:prstGeom prst="rect">
            <a:avLst/>
          </a:prstGeom>
          <a:noFill/>
        </p:spPr>
        <p:txBody>
          <a:bodyPr wrap="square">
            <a:spAutoFit/>
          </a:bodyPr>
          <a:lstStyle/>
          <a:p>
            <a:pPr>
              <a:lnSpc>
                <a:spcPct val="150000"/>
              </a:lnSpc>
            </a:pPr>
            <a:r>
              <a:rPr lang="en-US" altLang="zh-CN" dirty="0">
                <a:latin typeface="Arial" panose="020B0604020202020204" pitchFamily="34" charset="0"/>
                <a:cs typeface="Arial" panose="020B0604020202020204" pitchFamily="34" charset="0"/>
              </a:rPr>
              <a:t>tracts in Staten Island and Manhattan with higher volume of visiting counts and visitor number tend to have higher income and white majority ratio than that of low visiting counts and visitor number</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852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3F29A792-00EC-425B-A054-32698DE0A8F9}"/>
              </a:ext>
            </a:extLst>
          </p:cNvPr>
          <p:cNvGraphicFramePr/>
          <p:nvPr>
            <p:extLst>
              <p:ext uri="{D42A27DB-BD31-4B8C-83A1-F6EECF244321}">
                <p14:modId xmlns:p14="http://schemas.microsoft.com/office/powerpoint/2010/main" val="3719978489"/>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标题 1">
            <a:extLst>
              <a:ext uri="{FF2B5EF4-FFF2-40B4-BE49-F238E27FC236}">
                <a16:creationId xmlns:a16="http://schemas.microsoft.com/office/drawing/2014/main" id="{7CE840C6-D43B-48ED-8729-FD375FDAE936}"/>
              </a:ext>
            </a:extLst>
          </p:cNvPr>
          <p:cNvSpPr>
            <a:spLocks noGrp="1"/>
          </p:cNvSpPr>
          <p:nvPr>
            <p:ph type="ctrTitle"/>
          </p:nvPr>
        </p:nvSpPr>
        <p:spPr>
          <a:xfrm>
            <a:off x="-1" y="-397143"/>
            <a:ext cx="5965031" cy="1645920"/>
          </a:xfrm>
        </p:spPr>
        <p:txBody>
          <a:bodyPr vert="horz" lIns="91440" tIns="45720" rIns="91440" bIns="45720" rtlCol="0" anchor="ctr">
            <a:normAutofit fontScale="90000"/>
          </a:bodyPr>
          <a:lstStyle/>
          <a:p>
            <a:pPr algn="l">
              <a:lnSpc>
                <a:spcPct val="150000"/>
              </a:lnSpc>
              <a:tabLst>
                <a:tab pos="2914650" algn="l"/>
              </a:tabLst>
            </a:pPr>
            <a:r>
              <a:rPr lang="en-US" altLang="zh-CN" sz="4400" dirty="0">
                <a:latin typeface="Arial" panose="020B0604020202020204" pitchFamily="34" charset="0"/>
                <a:cs typeface="Arial" panose="020B0604020202020204" pitchFamily="34" charset="0"/>
              </a:rPr>
              <a:t>2. Demographic Analysis</a:t>
            </a:r>
          </a:p>
        </p:txBody>
      </p:sp>
    </p:spTree>
    <p:extLst>
      <p:ext uri="{BB962C8B-B14F-4D97-AF65-F5344CB8AC3E}">
        <p14:creationId xmlns:p14="http://schemas.microsoft.com/office/powerpoint/2010/main" val="344661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3F29A792-00EC-425B-A054-32698DE0A8F9}"/>
              </a:ext>
            </a:extLst>
          </p:cNvPr>
          <p:cNvGraphicFramePr/>
          <p:nvPr>
            <p:extLst>
              <p:ext uri="{D42A27DB-BD31-4B8C-83A1-F6EECF244321}">
                <p14:modId xmlns:p14="http://schemas.microsoft.com/office/powerpoint/2010/main" val="3149718004"/>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标题 1">
            <a:extLst>
              <a:ext uri="{FF2B5EF4-FFF2-40B4-BE49-F238E27FC236}">
                <a16:creationId xmlns:a16="http://schemas.microsoft.com/office/drawing/2014/main" id="{5C81A24D-00DF-424E-B1FA-98E73F344E6F}"/>
              </a:ext>
            </a:extLst>
          </p:cNvPr>
          <p:cNvSpPr>
            <a:spLocks noGrp="1"/>
          </p:cNvSpPr>
          <p:nvPr>
            <p:ph type="ctrTitle"/>
          </p:nvPr>
        </p:nvSpPr>
        <p:spPr>
          <a:xfrm>
            <a:off x="-1" y="-397143"/>
            <a:ext cx="5972175" cy="1645920"/>
          </a:xfrm>
        </p:spPr>
        <p:txBody>
          <a:bodyPr vert="horz" lIns="91440" tIns="45720" rIns="91440" bIns="45720" rtlCol="0" anchor="ctr">
            <a:normAutofit fontScale="90000"/>
          </a:bodyPr>
          <a:lstStyle/>
          <a:p>
            <a:pPr algn="l">
              <a:lnSpc>
                <a:spcPct val="150000"/>
              </a:lnSpc>
              <a:tabLst>
                <a:tab pos="2914650" algn="l"/>
              </a:tabLst>
            </a:pPr>
            <a:r>
              <a:rPr lang="en-US" altLang="zh-CN" sz="4400" dirty="0">
                <a:latin typeface="Arial" panose="020B0604020202020204" pitchFamily="34" charset="0"/>
                <a:cs typeface="Arial" panose="020B0604020202020204" pitchFamily="34" charset="0"/>
              </a:rPr>
              <a:t>2. Demographic Analysis</a:t>
            </a:r>
          </a:p>
        </p:txBody>
      </p:sp>
    </p:spTree>
    <p:extLst>
      <p:ext uri="{BB962C8B-B14F-4D97-AF65-F5344CB8AC3E}">
        <p14:creationId xmlns:p14="http://schemas.microsoft.com/office/powerpoint/2010/main" val="3314751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EA81726-7EEE-4901-A8A2-5087767F9B1C}"/>
              </a:ext>
            </a:extLst>
          </p:cNvPr>
          <p:cNvSpPr>
            <a:spLocks noGrp="1"/>
          </p:cNvSpPr>
          <p:nvPr>
            <p:ph type="ctrTitle"/>
          </p:nvPr>
        </p:nvSpPr>
        <p:spPr>
          <a:xfrm>
            <a:off x="0" y="-397143"/>
            <a:ext cx="5100638" cy="1645920"/>
          </a:xfrm>
        </p:spPr>
        <p:txBody>
          <a:bodyPr vert="horz" lIns="91440" tIns="45720" rIns="91440" bIns="45720" rtlCol="0" anchor="ctr">
            <a:normAutofit fontScale="90000"/>
          </a:bodyPr>
          <a:lstStyle/>
          <a:p>
            <a:pPr algn="l">
              <a:lnSpc>
                <a:spcPct val="150000"/>
              </a:lnSpc>
              <a:tabLst>
                <a:tab pos="2914650" algn="l"/>
              </a:tabLst>
            </a:pPr>
            <a:r>
              <a:rPr lang="en-US" altLang="zh-CN" sz="4400" dirty="0">
                <a:latin typeface="Arial" panose="020B0604020202020204" pitchFamily="34" charset="0"/>
                <a:cs typeface="Arial" panose="020B0604020202020204" pitchFamily="34" charset="0"/>
              </a:rPr>
              <a:t>3. Temporal Analysis</a:t>
            </a:r>
          </a:p>
        </p:txBody>
      </p:sp>
      <p:grpSp>
        <p:nvGrpSpPr>
          <p:cNvPr id="9" name="组合 8">
            <a:extLst>
              <a:ext uri="{FF2B5EF4-FFF2-40B4-BE49-F238E27FC236}">
                <a16:creationId xmlns:a16="http://schemas.microsoft.com/office/drawing/2014/main" id="{E51ADA50-EDB4-4F0A-98A1-6B15EE419B4E}"/>
              </a:ext>
            </a:extLst>
          </p:cNvPr>
          <p:cNvGrpSpPr/>
          <p:nvPr/>
        </p:nvGrpSpPr>
        <p:grpSpPr>
          <a:xfrm>
            <a:off x="1453116" y="1248777"/>
            <a:ext cx="9085433" cy="3911558"/>
            <a:chOff x="2353059" y="1703417"/>
            <a:chExt cx="7900096" cy="3088323"/>
          </a:xfrm>
        </p:grpSpPr>
        <p:pic>
          <p:nvPicPr>
            <p:cNvPr id="6" name="图片 5">
              <a:extLst>
                <a:ext uri="{FF2B5EF4-FFF2-40B4-BE49-F238E27FC236}">
                  <a16:creationId xmlns:a16="http://schemas.microsoft.com/office/drawing/2014/main" id="{E61B4B0A-8FE8-4D7D-B1A0-A2C887EFCEF4}"/>
                </a:ext>
              </a:extLst>
            </p:cNvPr>
            <p:cNvPicPr>
              <a:picLocks noChangeAspect="1"/>
            </p:cNvPicPr>
            <p:nvPr/>
          </p:nvPicPr>
          <p:blipFill>
            <a:blip r:embed="rId2"/>
            <a:stretch>
              <a:fillRect/>
            </a:stretch>
          </p:blipFill>
          <p:spPr>
            <a:xfrm>
              <a:off x="2353059" y="1703417"/>
              <a:ext cx="7900096" cy="3088323"/>
            </a:xfrm>
            <a:prstGeom prst="rect">
              <a:avLst/>
            </a:prstGeom>
          </p:spPr>
        </p:pic>
        <p:sp>
          <p:nvSpPr>
            <p:cNvPr id="2" name="矩形 1">
              <a:extLst>
                <a:ext uri="{FF2B5EF4-FFF2-40B4-BE49-F238E27FC236}">
                  <a16:creationId xmlns:a16="http://schemas.microsoft.com/office/drawing/2014/main" id="{E58F636B-FB6C-4F4C-8DA3-A62FC0E6722E}"/>
                </a:ext>
              </a:extLst>
            </p:cNvPr>
            <p:cNvSpPr/>
            <p:nvPr/>
          </p:nvSpPr>
          <p:spPr>
            <a:xfrm>
              <a:off x="2530549" y="4238847"/>
              <a:ext cx="7471144" cy="2835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5852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EA81726-7EEE-4901-A8A2-5087767F9B1C}"/>
              </a:ext>
            </a:extLst>
          </p:cNvPr>
          <p:cNvSpPr>
            <a:spLocks noGrp="1"/>
          </p:cNvSpPr>
          <p:nvPr>
            <p:ph type="ctrTitle"/>
          </p:nvPr>
        </p:nvSpPr>
        <p:spPr>
          <a:xfrm>
            <a:off x="0" y="-397143"/>
            <a:ext cx="5657850" cy="1645920"/>
          </a:xfrm>
        </p:spPr>
        <p:txBody>
          <a:bodyPr vert="horz" lIns="91440" tIns="45720" rIns="91440" bIns="45720" rtlCol="0" anchor="ctr">
            <a:normAutofit/>
          </a:bodyPr>
          <a:lstStyle/>
          <a:p>
            <a:pPr algn="l">
              <a:lnSpc>
                <a:spcPct val="150000"/>
              </a:lnSpc>
              <a:tabLst>
                <a:tab pos="2914650" algn="l"/>
              </a:tabLst>
            </a:pPr>
            <a:r>
              <a:rPr lang="en-US" altLang="zh-CN" sz="4400" dirty="0">
                <a:latin typeface="Arial" panose="020B0604020202020204" pitchFamily="34" charset="0"/>
                <a:cs typeface="Arial" panose="020B0604020202020204" pitchFamily="34" charset="0"/>
              </a:rPr>
              <a:t>3. Temporal Analysis</a:t>
            </a:r>
          </a:p>
        </p:txBody>
      </p:sp>
      <p:pic>
        <p:nvPicPr>
          <p:cNvPr id="5" name="图片 4">
            <a:extLst>
              <a:ext uri="{FF2B5EF4-FFF2-40B4-BE49-F238E27FC236}">
                <a16:creationId xmlns:a16="http://schemas.microsoft.com/office/drawing/2014/main" id="{CCD65BFF-59BB-4FCA-BC14-B6FD86484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490" y="1503958"/>
            <a:ext cx="6375970" cy="4112984"/>
          </a:xfrm>
          <a:prstGeom prst="rect">
            <a:avLst/>
          </a:prstGeom>
        </p:spPr>
      </p:pic>
      <p:sp>
        <p:nvSpPr>
          <p:cNvPr id="2" name="矩形 1">
            <a:extLst>
              <a:ext uri="{FF2B5EF4-FFF2-40B4-BE49-F238E27FC236}">
                <a16:creationId xmlns:a16="http://schemas.microsoft.com/office/drawing/2014/main" id="{14B5DD80-EF50-4A99-8598-F544361AD570}"/>
              </a:ext>
            </a:extLst>
          </p:cNvPr>
          <p:cNvSpPr/>
          <p:nvPr/>
        </p:nvSpPr>
        <p:spPr>
          <a:xfrm>
            <a:off x="3157538" y="4700588"/>
            <a:ext cx="5857875" cy="3071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24042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TotalTime>
  <Words>329</Words>
  <Application>Microsoft Office PowerPoint</Application>
  <PresentationFormat>宽屏</PresentationFormat>
  <Paragraphs>49</Paragraphs>
  <Slides>12</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COVID-19’s Impact on Human Mobility  in NYC</vt:lpstr>
      <vt:lpstr>Motivation</vt:lpstr>
      <vt:lpstr>Pipeline</vt:lpstr>
      <vt:lpstr>1. Spatial Analysis</vt:lpstr>
      <vt:lpstr>1. Spatial Analysis</vt:lpstr>
      <vt:lpstr>2. Demographic Analysis</vt:lpstr>
      <vt:lpstr>2. Demographic Analysis</vt:lpstr>
      <vt:lpstr>3. Temporal Analysis</vt:lpstr>
      <vt:lpstr>3. Temporal Analysis</vt:lpstr>
      <vt:lpstr>3. Temporal Analysis</vt:lpstr>
      <vt:lpstr>Increasing in visit count to public transportation place after COVID-19? ? ?  </vt:lpstr>
      <vt:lpstr>Future work   1. Analyze mobility pattern in March 2091, 2020, 2021 2. Review paper using SafeGraph data 3. Regression model to analyze the correlation between human mobility and demographic factors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Spatio-temporal Change Analysis of Mobility Pattern during COVID-19 in NYC</dc:title>
  <dc:creator>Wu Xiaoyi</dc:creator>
  <cp:lastModifiedBy>Wu Xiaoyi</cp:lastModifiedBy>
  <cp:revision>28</cp:revision>
  <dcterms:created xsi:type="dcterms:W3CDTF">2022-03-18T11:30:28Z</dcterms:created>
  <dcterms:modified xsi:type="dcterms:W3CDTF">2022-03-25T16:35:22Z</dcterms:modified>
</cp:coreProperties>
</file>