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8"/>
  </p:notesMasterIdLst>
  <p:sldIdLst>
    <p:sldId id="256" r:id="rId2"/>
    <p:sldId id="258" r:id="rId3"/>
    <p:sldId id="259" r:id="rId4"/>
    <p:sldId id="264" r:id="rId5"/>
    <p:sldId id="266" r:id="rId6"/>
    <p:sldId id="267" r:id="rId7"/>
    <p:sldId id="269" r:id="rId8"/>
    <p:sldId id="270" r:id="rId9"/>
    <p:sldId id="268" r:id="rId10"/>
    <p:sldId id="271" r:id="rId11"/>
    <p:sldId id="272" r:id="rId12"/>
    <p:sldId id="261" r:id="rId13"/>
    <p:sldId id="262" r:id="rId14"/>
    <p:sldId id="263" r:id="rId15"/>
    <p:sldId id="260" r:id="rId16"/>
    <p:sldId id="273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609" autoAdjust="0"/>
    <p:restoredTop sz="94660"/>
  </p:normalViewPr>
  <p:slideViewPr>
    <p:cSldViewPr snapToGrid="0">
      <p:cViewPr varScale="1">
        <p:scale>
          <a:sx n="70" d="100"/>
          <a:sy n="70" d="100"/>
        </p:scale>
        <p:origin x="72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711879-062C-42A0-B4DF-7F93B479FBFD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DE1DB4-275A-4487-83EB-10AF36912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718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E1DB4-275A-4487-83EB-10AF369127E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6450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E1DB4-275A-4487-83EB-10AF369127E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206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BEF24-5392-48E3-952C-5D20ED8D4A5A}" type="datetime1">
              <a:rPr lang="en-US" smtClean="0"/>
              <a:t>11/17/2016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No.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141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1EE9C-20EA-4D04-B7A1-E5397DF7408A}" type="datetime1">
              <a:rPr lang="en-US" smtClean="0"/>
              <a:t>11/17/2016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6070A-8DB2-42E5-99A1-BB9BDB61D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427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AE488-ED58-40AE-A3C6-3209A29D428A}" type="datetime1">
              <a:rPr lang="en-US" smtClean="0"/>
              <a:t>11/17/2016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6070A-8DB2-42E5-99A1-BB9BDB61D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982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3723A-5B7C-4593-87A3-138ACB1923B9}" type="datetime1">
              <a:rPr lang="en-US" smtClean="0"/>
              <a:t>11/17/2016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6070A-8DB2-42E5-99A1-BB9BDB61D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109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C9050-94C5-4071-8230-9B3B62899A3E}" type="datetime1">
              <a:rPr lang="en-US" smtClean="0"/>
              <a:t>11/17/2016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6070A-8DB2-42E5-99A1-BB9BDB61D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140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F9A26-0BB9-4DE2-8E76-C738534CAA3D}" type="datetime1">
              <a:rPr lang="en-US" smtClean="0"/>
              <a:t>11/17/2016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6070A-8DB2-42E5-99A1-BB9BDB61D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454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2EF55-3197-4BA0-B690-1DD336465454}" type="datetime1">
              <a:rPr lang="en-US" smtClean="0"/>
              <a:t>11/17/2016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6070A-8DB2-42E5-99A1-BB9BDB61D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704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ED754-85E7-4FE7-B28E-A11BA8294515}" type="datetime1">
              <a:rPr lang="en-US" smtClean="0"/>
              <a:t>11/17/2016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6070A-8DB2-42E5-99A1-BB9BDB61D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750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F8CA4-00ED-430E-A63F-D1606672492D}" type="datetime1">
              <a:rPr lang="en-US" smtClean="0"/>
              <a:t>11/17/2016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6070A-8DB2-42E5-99A1-BB9BDB61D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25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EC0D6-CDBE-4429-9850-7DA510A66446}" type="datetime1">
              <a:rPr lang="en-US" smtClean="0"/>
              <a:t>11/17/2016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6070A-8DB2-42E5-99A1-BB9BDB61D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48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920F2-B636-400C-B1B2-22F9B2A21DB2}" type="datetime1">
              <a:rPr lang="en-US" smtClean="0"/>
              <a:t>11/17/2016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6070A-8DB2-42E5-99A1-BB9BDB61D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659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094B56-1E4E-47E0-853A-0E340A7CDCE1}" type="datetime1">
              <a:rPr lang="en-US" smtClean="0"/>
              <a:t>11/17/2016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26070A-8DB2-42E5-99A1-BB9BDB61D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047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://bokeh.pydata.org/en/latest/docs/gallery/texas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hyperlink" Target="http://bokeh.pydata.org/en/latest/docs/gallery/stocks.html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Ausin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hyperlink" Target="Ausin%20Prediction.html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541566" y="1368760"/>
            <a:ext cx="10238309" cy="1064218"/>
          </a:xfrm>
        </p:spPr>
        <p:txBody>
          <a:bodyPr>
            <a:noAutofit/>
          </a:bodyPr>
          <a:lstStyle/>
          <a:p>
            <a:r>
              <a:rPr lang="en-US" altLang="zh-CN" sz="3200" b="1" dirty="0"/>
              <a:t>Austin Real Estate </a:t>
            </a:r>
            <a:br>
              <a:rPr lang="en-US" altLang="zh-CN" sz="3200" b="1" dirty="0"/>
            </a:br>
            <a:r>
              <a:rPr lang="en-US" altLang="zh-CN" sz="3200" b="1" dirty="0"/>
              <a:t>Data Scrappy, Analysis and Interactive Visualization </a:t>
            </a:r>
            <a:r>
              <a:rPr lang="en-US" altLang="zh-CN" sz="3600" b="1" dirty="0"/>
              <a:t/>
            </a:r>
            <a:br>
              <a:rPr lang="en-US" altLang="zh-CN" sz="3600" b="1" dirty="0"/>
            </a:br>
            <a:r>
              <a:rPr lang="en-US" altLang="zh-CN" sz="3600" b="1" dirty="0"/>
              <a:t> 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19123" y="5202238"/>
            <a:ext cx="3835753" cy="1655762"/>
          </a:xfrm>
        </p:spPr>
        <p:txBody>
          <a:bodyPr>
            <a:normAutofit/>
          </a:bodyPr>
          <a:lstStyle/>
          <a:p>
            <a:pPr algn="l"/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Xiaoyu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Qian </a:t>
            </a: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(UT ORIE)</a:t>
            </a:r>
          </a:p>
          <a:p>
            <a:pPr algn="l"/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Daqi Xu (UT ME)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Chunqi Wang (UT ME)</a:t>
            </a:r>
          </a:p>
          <a:p>
            <a:pPr algn="l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November 17 2015</a:t>
            </a:r>
          </a:p>
        </p:txBody>
      </p:sp>
      <p:sp>
        <p:nvSpPr>
          <p:cNvPr id="4" name="矩形 3"/>
          <p:cNvSpPr/>
          <p:nvPr/>
        </p:nvSpPr>
        <p:spPr>
          <a:xfrm>
            <a:off x="5040432" y="4278592"/>
            <a:ext cx="399494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微软雅黑" pitchFamily="34" charset="-122"/>
                <a:cs typeface="Arial" panose="020B0604020202020204" pitchFamily="34" charset="0"/>
              </a:rPr>
              <a:t>Advisor: Dr. </a:t>
            </a:r>
            <a:r>
              <a:rPr lang="en-US" sz="2800" b="1" dirty="0"/>
              <a:t>Ned </a:t>
            </a:r>
            <a:r>
              <a:rPr lang="en-US" sz="2800" b="1" dirty="0" err="1"/>
              <a:t>Dimitrov</a:t>
            </a:r>
            <a:endParaRPr lang="en-US" altLang="zh-CN" sz="28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040432" y="1940694"/>
            <a:ext cx="56836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Computational Optimization</a:t>
            </a:r>
          </a:p>
        </p:txBody>
      </p:sp>
    </p:spTree>
    <p:extLst>
      <p:ext uri="{BB962C8B-B14F-4D97-AF65-F5344CB8AC3E}">
        <p14:creationId xmlns:p14="http://schemas.microsoft.com/office/powerpoint/2010/main" val="26399082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Analysis and Prediction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3078126" cy="1493308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latin typeface="+mn-lt"/>
              </a:rPr>
              <a:t>Result</a:t>
            </a:r>
          </a:p>
          <a:p>
            <a:pPr lvl="1"/>
            <a:r>
              <a:rPr lang="en-US" altLang="zh-CN" sz="20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Important Feature</a:t>
            </a:r>
          </a:p>
          <a:p>
            <a:pPr lvl="1"/>
            <a:r>
              <a:rPr lang="en-US" altLang="zh-CN" sz="2000" dirty="0">
                <a:latin typeface="+mn-lt"/>
              </a:rPr>
              <a:t>Prediction Result</a:t>
            </a:r>
          </a:p>
          <a:p>
            <a:pPr lvl="1"/>
            <a:r>
              <a:rPr lang="en-US" altLang="zh-CN" sz="2000" dirty="0">
                <a:solidFill>
                  <a:schemeClr val="bg1">
                    <a:lumMod val="75000"/>
                  </a:schemeClr>
                </a:solidFill>
              </a:rPr>
              <a:t>Error Analysis</a:t>
            </a:r>
          </a:p>
          <a:p>
            <a:pPr lvl="1"/>
            <a:endParaRPr lang="en-US" altLang="zh-CN" sz="2000" dirty="0">
              <a:latin typeface="+mn-lt"/>
            </a:endParaRPr>
          </a:p>
          <a:p>
            <a:pPr marL="457200" lvl="1" indent="0">
              <a:buNone/>
            </a:pPr>
            <a:endParaRPr lang="en-US" altLang="zh-CN" sz="2000" dirty="0">
              <a:latin typeface="+mn-lt"/>
            </a:endParaRPr>
          </a:p>
          <a:p>
            <a:pPr marL="0" indent="0">
              <a:buNone/>
            </a:pPr>
            <a:endParaRPr lang="en-US" altLang="zh-CN" sz="2400" dirty="0">
              <a:latin typeface="+mn-lt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6070A-8DB2-42E5-99A1-BB9BDB61D02D}" type="slidenum">
              <a:rPr lang="en-US" smtClean="0"/>
              <a:t>10</a:t>
            </a:fld>
            <a:endParaRPr 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9873" y="2830859"/>
            <a:ext cx="4656683" cy="3201469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3818325" y="2483555"/>
            <a:ext cx="4879780" cy="3951111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6681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Analysis and Prediction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3078126" cy="1493308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latin typeface="+mn-lt"/>
              </a:rPr>
              <a:t>Result</a:t>
            </a:r>
          </a:p>
          <a:p>
            <a:pPr lvl="1"/>
            <a:r>
              <a:rPr lang="en-US" altLang="zh-CN" sz="20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Important Feature</a:t>
            </a:r>
          </a:p>
          <a:p>
            <a:pPr lvl="1"/>
            <a:r>
              <a:rPr lang="en-US" altLang="zh-CN" sz="20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Prediction Result</a:t>
            </a:r>
          </a:p>
          <a:p>
            <a:pPr lvl="1"/>
            <a:r>
              <a:rPr lang="en-US" altLang="zh-CN" sz="2000" dirty="0"/>
              <a:t>Error Analysis</a:t>
            </a:r>
          </a:p>
          <a:p>
            <a:pPr lvl="1"/>
            <a:endParaRPr lang="en-US" altLang="zh-CN" sz="2000" dirty="0">
              <a:latin typeface="+mn-lt"/>
            </a:endParaRPr>
          </a:p>
          <a:p>
            <a:pPr marL="457200" lvl="1" indent="0">
              <a:buNone/>
            </a:pPr>
            <a:endParaRPr lang="en-US" altLang="zh-CN" sz="2000" dirty="0">
              <a:latin typeface="+mn-lt"/>
            </a:endParaRPr>
          </a:p>
          <a:p>
            <a:pPr marL="0" indent="0">
              <a:buNone/>
            </a:pPr>
            <a:endParaRPr lang="en-US" altLang="zh-CN" sz="2400" dirty="0">
              <a:latin typeface="+mn-lt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6070A-8DB2-42E5-99A1-BB9BDB61D02D}" type="slidenum">
              <a:rPr lang="en-US" smtClean="0"/>
              <a:t>11</a:t>
            </a:fld>
            <a:endParaRPr lang="en-US"/>
          </a:p>
        </p:txBody>
      </p:sp>
      <p:sp>
        <p:nvSpPr>
          <p:cNvPr id="11" name="矩形 10"/>
          <p:cNvSpPr/>
          <p:nvPr/>
        </p:nvSpPr>
        <p:spPr>
          <a:xfrm>
            <a:off x="5362219" y="2483555"/>
            <a:ext cx="2882195" cy="2003249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478" y="3939116"/>
            <a:ext cx="4076700" cy="13811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6594" y="4501091"/>
            <a:ext cx="2085975" cy="8191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1659" y="2538412"/>
            <a:ext cx="2638425" cy="1914525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5361061" y="4476133"/>
            <a:ext cx="2882195" cy="832819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1083503" y="4084681"/>
            <a:ext cx="4287693" cy="1235560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33308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</a:rPr>
              <a:t>Visualization</a:t>
            </a:r>
            <a:endParaRPr lang="zh-CN" alt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</a:rPr>
              <a:t>Key for a good data report:</a:t>
            </a:r>
          </a:p>
          <a:p>
            <a:pPr lvl="1"/>
            <a:r>
              <a:rPr lang="en-US" altLang="zh-CN" dirty="0">
                <a:latin typeface="+mn-lt"/>
              </a:rPr>
              <a:t>Effective</a:t>
            </a:r>
          </a:p>
          <a:p>
            <a:pPr lvl="1"/>
            <a:r>
              <a:rPr lang="en-US" altLang="zh-CN" dirty="0">
                <a:latin typeface="+mn-lt"/>
              </a:rPr>
              <a:t>Attractive	</a:t>
            </a:r>
          </a:p>
          <a:p>
            <a:pPr lvl="1"/>
            <a:r>
              <a:rPr lang="en-US" altLang="zh-CN" dirty="0">
                <a:latin typeface="+mn-lt"/>
              </a:rPr>
              <a:t>Comprehensive</a:t>
            </a:r>
          </a:p>
          <a:p>
            <a:pPr lvl="1"/>
            <a:endParaRPr lang="en-US" altLang="zh-CN" dirty="0">
              <a:latin typeface="+mn-lt"/>
            </a:endParaRPr>
          </a:p>
          <a:p>
            <a:r>
              <a:rPr lang="en-US" altLang="zh-CN" dirty="0">
                <a:latin typeface="+mn-lt"/>
              </a:rPr>
              <a:t>Interactive report</a:t>
            </a:r>
          </a:p>
          <a:p>
            <a:pPr lvl="1"/>
            <a:r>
              <a:rPr lang="en-US" altLang="zh-CN" dirty="0">
                <a:latin typeface="+mn-lt"/>
              </a:rPr>
              <a:t>Interesting</a:t>
            </a:r>
          </a:p>
          <a:p>
            <a:pPr lvl="1"/>
            <a:r>
              <a:rPr lang="en-US" altLang="zh-CN" dirty="0">
                <a:latin typeface="+mn-lt"/>
              </a:rPr>
              <a:t>One-for-All</a:t>
            </a:r>
          </a:p>
          <a:p>
            <a:pPr lvl="1"/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6070A-8DB2-42E5-99A1-BB9BDB61D02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4175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</a:rPr>
              <a:t>Visualization</a:t>
            </a:r>
            <a:endParaRPr lang="zh-CN" alt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>
                <a:latin typeface="+mn-lt"/>
              </a:rPr>
              <a:t>Bokeh</a:t>
            </a:r>
            <a:endParaRPr lang="en-US" altLang="zh-CN" dirty="0">
              <a:latin typeface="+mn-lt"/>
            </a:endParaRPr>
          </a:p>
          <a:p>
            <a:r>
              <a:rPr lang="en-US" altLang="zh-CN" dirty="0">
                <a:latin typeface="+mn-lt"/>
              </a:rPr>
              <a:t>Examples:</a:t>
            </a:r>
          </a:p>
          <a:p>
            <a:endParaRPr lang="en-US" altLang="zh-CN" dirty="0"/>
          </a:p>
          <a:p>
            <a:pPr lvl="1"/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6070A-8DB2-42E5-99A1-BB9BDB61D02D}" type="slidenum">
              <a:rPr lang="en-US" smtClean="0"/>
              <a:t>13</a:t>
            </a:fld>
            <a:endParaRPr lang="en-US"/>
          </a:p>
        </p:txBody>
      </p:sp>
      <p:pic>
        <p:nvPicPr>
          <p:cNvPr id="5" name="Picture 4">
            <a:hlinkClick r:id="rId2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965" y="3241934"/>
            <a:ext cx="2957255" cy="2957255"/>
          </a:xfrm>
          <a:prstGeom prst="rect">
            <a:avLst/>
          </a:prstGeom>
        </p:spPr>
      </p:pic>
      <p:pic>
        <p:nvPicPr>
          <p:cNvPr id="6" name="Picture 5">
            <a:hlinkClick r:id="rId4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217" y="3277635"/>
            <a:ext cx="2861073" cy="2861073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128889" y="3104445"/>
            <a:ext cx="3197330" cy="3207454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326219" y="3104446"/>
            <a:ext cx="3305070" cy="3207452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6119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</a:rPr>
              <a:t>Visualization</a:t>
            </a:r>
            <a:r>
              <a:rPr lang="en-US" altLang="zh-CN" dirty="0"/>
              <a:t>	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39067" y="6369885"/>
            <a:ext cx="2057400" cy="365125"/>
          </a:xfrm>
        </p:spPr>
        <p:txBody>
          <a:bodyPr/>
          <a:lstStyle/>
          <a:p>
            <a:fld id="{3926070A-8DB2-42E5-99A1-BB9BDB61D02D}" type="slidenum">
              <a:rPr lang="en-US" smtClean="0"/>
              <a:t>14</a:t>
            </a:fld>
            <a:endParaRPr lang="en-US"/>
          </a:p>
        </p:txBody>
      </p:sp>
      <p:pic>
        <p:nvPicPr>
          <p:cNvPr id="5" name="Picture 4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001" y="2903785"/>
            <a:ext cx="3138985" cy="2599446"/>
          </a:xfrm>
          <a:prstGeom prst="rect">
            <a:avLst/>
          </a:prstGeom>
        </p:spPr>
      </p:pic>
      <p:pic>
        <p:nvPicPr>
          <p:cNvPr id="6" name="Picture 5">
            <a:hlinkClick r:id="rId4" action="ppaction://hlinkfile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3178" y="2903785"/>
            <a:ext cx="3138985" cy="2599446"/>
          </a:xfrm>
          <a:prstGeom prst="rect">
            <a:avLst/>
          </a:prstGeom>
        </p:spPr>
      </p:pic>
      <p:sp>
        <p:nvSpPr>
          <p:cNvPr id="7" name="矩形 7"/>
          <p:cNvSpPr/>
          <p:nvPr/>
        </p:nvSpPr>
        <p:spPr>
          <a:xfrm>
            <a:off x="4628782" y="2808120"/>
            <a:ext cx="3656745" cy="2790776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942123" y="2808120"/>
            <a:ext cx="3686659" cy="2790776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056605" y="1690689"/>
            <a:ext cx="34277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Austin Houses for Sale:</a:t>
            </a:r>
          </a:p>
          <a:p>
            <a:endParaRPr lang="zh-CN" altLang="en-US" sz="2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4912339" y="1690689"/>
            <a:ext cx="27159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Austin Predictions:</a:t>
            </a:r>
          </a:p>
          <a:p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508336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</a:rPr>
              <a:t>Future Work</a:t>
            </a:r>
            <a:endParaRPr lang="zh-CN" altLang="en-US" dirty="0">
              <a:latin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49" y="1825625"/>
            <a:ext cx="8594373" cy="4351338"/>
          </a:xfrm>
        </p:spPr>
        <p:txBody>
          <a:bodyPr>
            <a:normAutofit/>
          </a:bodyPr>
          <a:lstStyle/>
          <a:p>
            <a:r>
              <a:rPr lang="en-US" altLang="zh-CN" sz="2000" dirty="0">
                <a:latin typeface="+mn-lt"/>
              </a:rPr>
              <a:t>Scrapping more information (year built) from other website (redfin.com)</a:t>
            </a:r>
          </a:p>
          <a:p>
            <a:r>
              <a:rPr lang="en-US" altLang="zh-CN" sz="2000" dirty="0">
                <a:latin typeface="+mn-lt"/>
              </a:rPr>
              <a:t>Collecting more data from other Texas counties</a:t>
            </a:r>
          </a:p>
          <a:p>
            <a:r>
              <a:rPr lang="en-US" altLang="zh-CN" sz="2000" dirty="0">
                <a:latin typeface="+mn-lt"/>
              </a:rPr>
              <a:t>D3 interactive analysis</a:t>
            </a:r>
          </a:p>
          <a:p>
            <a:endParaRPr lang="zh-CN" altLang="en-US" sz="2000" dirty="0">
              <a:latin typeface="+mn-lt"/>
            </a:endParaRPr>
          </a:p>
          <a:p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6070A-8DB2-42E5-99A1-BB9BDB61D02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860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43300" y="4684500"/>
            <a:ext cx="7886700" cy="1325563"/>
          </a:xfrm>
        </p:spPr>
        <p:txBody>
          <a:bodyPr/>
          <a:lstStyle/>
          <a:p>
            <a:r>
              <a:rPr lang="en-US" altLang="zh-CN" dirty="0" smtClean="0">
                <a:latin typeface="+mn-lt"/>
              </a:rPr>
              <a:t>Q&amp;A</a:t>
            </a:r>
            <a:endParaRPr lang="zh-CN" altLang="en-US" dirty="0">
              <a:latin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49" y="1825625"/>
            <a:ext cx="8594373" cy="4351338"/>
          </a:xfrm>
        </p:spPr>
        <p:txBody>
          <a:bodyPr>
            <a:normAutofit/>
          </a:bodyPr>
          <a:lstStyle/>
          <a:p>
            <a:endParaRPr lang="zh-CN" altLang="en-US" sz="2000" dirty="0">
              <a:latin typeface="+mn-lt"/>
            </a:endParaRPr>
          </a:p>
          <a:p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6070A-8DB2-42E5-99A1-BB9BDB61D02D}" type="slidenum">
              <a:rPr lang="en-US" smtClean="0"/>
              <a:t>16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0218" y="1267349"/>
            <a:ext cx="4759323" cy="3233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198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</a:rPr>
              <a:t>Data Acquisition      </a:t>
            </a:r>
          </a:p>
          <a:p>
            <a:pPr marL="0" indent="0">
              <a:buNone/>
            </a:pPr>
            <a:r>
              <a:rPr lang="en-US" altLang="zh-CN" sz="2000" dirty="0">
                <a:latin typeface="+mn-lt"/>
              </a:rPr>
              <a:t>    (</a:t>
            </a:r>
            <a:r>
              <a:rPr lang="en-US" altLang="zh-CN" sz="2000" dirty="0" err="1">
                <a:latin typeface="+mn-lt"/>
              </a:rPr>
              <a:t>scrapy</a:t>
            </a:r>
            <a:r>
              <a:rPr lang="en-US" altLang="zh-CN" sz="2000" dirty="0">
                <a:latin typeface="+mn-lt"/>
              </a:rPr>
              <a:t>, </a:t>
            </a:r>
            <a:r>
              <a:rPr lang="en-US" altLang="zh-CN" sz="2000" dirty="0" err="1">
                <a:latin typeface="+mn-lt"/>
              </a:rPr>
              <a:t>pandana</a:t>
            </a:r>
            <a:r>
              <a:rPr lang="en-US" altLang="zh-CN" sz="2000" dirty="0">
                <a:latin typeface="+mn-lt"/>
              </a:rPr>
              <a:t>)</a:t>
            </a:r>
          </a:p>
          <a:p>
            <a:endParaRPr lang="en-US" altLang="zh-CN" dirty="0">
              <a:latin typeface="+mn-lt"/>
            </a:endParaRPr>
          </a:p>
          <a:p>
            <a:r>
              <a:rPr lang="en-US" altLang="zh-CN" dirty="0">
                <a:latin typeface="+mn-lt"/>
              </a:rPr>
              <a:t>Analysis and Prediction</a:t>
            </a:r>
          </a:p>
          <a:p>
            <a:pPr marL="0" lvl="0" indent="0">
              <a:buNone/>
            </a:pPr>
            <a:r>
              <a:rPr lang="en-US" altLang="zh-CN" sz="2000" dirty="0">
                <a:solidFill>
                  <a:prstClr val="black"/>
                </a:solidFill>
                <a:latin typeface="+mn-lt"/>
              </a:rPr>
              <a:t>    (</a:t>
            </a:r>
            <a:r>
              <a:rPr lang="en-US" altLang="zh-CN" sz="2000" dirty="0" err="1">
                <a:solidFill>
                  <a:prstClr val="black"/>
                </a:solidFill>
                <a:latin typeface="+mn-lt"/>
              </a:rPr>
              <a:t>sklearn</a:t>
            </a:r>
            <a:r>
              <a:rPr lang="en-US" altLang="zh-CN" sz="2000" dirty="0">
                <a:solidFill>
                  <a:prstClr val="black"/>
                </a:solidFill>
                <a:latin typeface="+mn-lt"/>
              </a:rPr>
              <a:t>, </a:t>
            </a:r>
            <a:r>
              <a:rPr lang="en-US" altLang="zh-CN" sz="2000" dirty="0" err="1">
                <a:solidFill>
                  <a:prstClr val="black"/>
                </a:solidFill>
                <a:latin typeface="+mn-lt"/>
              </a:rPr>
              <a:t>xgboost</a:t>
            </a:r>
            <a:r>
              <a:rPr lang="en-US" altLang="zh-CN" sz="2000" dirty="0">
                <a:solidFill>
                  <a:prstClr val="black"/>
                </a:solidFill>
                <a:latin typeface="+mn-lt"/>
              </a:rPr>
              <a:t>)</a:t>
            </a:r>
          </a:p>
          <a:p>
            <a:pPr marL="0" indent="0">
              <a:buNone/>
            </a:pPr>
            <a:endParaRPr lang="en-US" altLang="zh-CN" dirty="0">
              <a:latin typeface="+mn-lt"/>
            </a:endParaRPr>
          </a:p>
          <a:p>
            <a:r>
              <a:rPr lang="en-US" altLang="zh-CN" dirty="0">
                <a:latin typeface="+mn-lt"/>
              </a:rPr>
              <a:t>Interactive Visualization </a:t>
            </a:r>
          </a:p>
          <a:p>
            <a:pPr marL="0" indent="0">
              <a:buNone/>
            </a:pPr>
            <a:r>
              <a:rPr lang="en-US" altLang="zh-CN" sz="2000" dirty="0">
                <a:latin typeface="+mn-lt"/>
              </a:rPr>
              <a:t>   (</a:t>
            </a:r>
            <a:r>
              <a:rPr lang="en-US" altLang="zh-CN" sz="2000" dirty="0" err="1">
                <a:latin typeface="+mn-lt"/>
              </a:rPr>
              <a:t>Bokeh</a:t>
            </a:r>
            <a:r>
              <a:rPr lang="en-US" altLang="zh-CN" sz="2000" dirty="0">
                <a:latin typeface="+mn-lt"/>
              </a:rPr>
              <a:t>)</a:t>
            </a:r>
            <a:endParaRPr lang="zh-CN" altLang="en-US" sz="2000" dirty="0">
              <a:latin typeface="+mn-lt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6070A-8DB2-42E5-99A1-BB9BDB61D02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740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 Acquisition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err="1">
                <a:latin typeface="+mn-lt"/>
              </a:rPr>
              <a:t>Zestimate</a:t>
            </a:r>
            <a:r>
              <a:rPr lang="en-US" altLang="zh-CN" sz="2400" dirty="0">
                <a:latin typeface="+mn-lt"/>
              </a:rPr>
              <a:t>® home value</a:t>
            </a:r>
          </a:p>
          <a:p>
            <a:endParaRPr lang="en-US" altLang="zh-CN" sz="2400" dirty="0">
              <a:latin typeface="+mn-lt"/>
            </a:endParaRPr>
          </a:p>
          <a:p>
            <a:endParaRPr lang="en-US" altLang="zh-CN" sz="2400" dirty="0">
              <a:latin typeface="+mn-lt"/>
            </a:endParaRPr>
          </a:p>
          <a:p>
            <a:endParaRPr lang="en-US" altLang="zh-CN" sz="2400" dirty="0">
              <a:latin typeface="+mn-lt"/>
            </a:endParaRPr>
          </a:p>
          <a:p>
            <a:endParaRPr lang="en-US" altLang="zh-CN" sz="2400" dirty="0">
              <a:latin typeface="+mn-lt"/>
            </a:endParaRPr>
          </a:p>
          <a:p>
            <a:endParaRPr lang="en-US" altLang="zh-CN" sz="2400" dirty="0">
              <a:latin typeface="+mn-lt"/>
            </a:endParaRPr>
          </a:p>
          <a:p>
            <a:r>
              <a:rPr lang="en-US" altLang="zh-CN" sz="2400" dirty="0"/>
              <a:t>Elements influence price</a:t>
            </a:r>
          </a:p>
          <a:p>
            <a:pPr lvl="1"/>
            <a:r>
              <a:rPr lang="en-US" altLang="zh-CN" sz="1800" dirty="0"/>
              <a:t>Geography</a:t>
            </a:r>
          </a:p>
          <a:p>
            <a:pPr lvl="1"/>
            <a:r>
              <a:rPr lang="en-US" altLang="zh-CN" sz="1800" dirty="0"/>
              <a:t>Size</a:t>
            </a:r>
          </a:p>
          <a:p>
            <a:endParaRPr lang="zh-CN" altLang="en-US" sz="2400" dirty="0">
              <a:latin typeface="+mn-lt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6070A-8DB2-42E5-99A1-BB9BDB61D02D}" type="slidenum">
              <a:rPr lang="en-US" smtClean="0"/>
              <a:t>3</a:t>
            </a:fld>
            <a:endParaRPr lang="en-US"/>
          </a:p>
        </p:txBody>
      </p:sp>
      <p:sp>
        <p:nvSpPr>
          <p:cNvPr id="6" name="矩形 5"/>
          <p:cNvSpPr/>
          <p:nvPr/>
        </p:nvSpPr>
        <p:spPr>
          <a:xfrm>
            <a:off x="1656114" y="2246489"/>
            <a:ext cx="6020330" cy="2302316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/>
          <a:srcRect t="197" r="2969" b="-1"/>
          <a:stretch/>
        </p:blipFill>
        <p:spPr>
          <a:xfrm>
            <a:off x="1763537" y="2280664"/>
            <a:ext cx="5822597" cy="223396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357512" y="6079352"/>
            <a:ext cx="46750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http://www.zillow.com/howto/DataCoverageZestimateAccuracyTX.htm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934104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 Acquisition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5032375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latin typeface="+mn-lt"/>
              </a:rPr>
              <a:t>Zillow.com (</a:t>
            </a:r>
            <a:r>
              <a:rPr lang="en-US" altLang="zh-CN" sz="2400" dirty="0" err="1">
                <a:latin typeface="+mn-lt"/>
              </a:rPr>
              <a:t>Scrapy</a:t>
            </a:r>
            <a:r>
              <a:rPr lang="en-US" altLang="zh-CN" sz="2400" dirty="0">
                <a:latin typeface="+mn-lt"/>
              </a:rPr>
              <a:t>) 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6070A-8DB2-42E5-99A1-BB9BDB61D02D}" type="slidenum">
              <a:rPr lang="en-US" smtClean="0"/>
              <a:t>4</a:t>
            </a:fld>
            <a:endParaRPr lang="en-US"/>
          </a:p>
        </p:txBody>
      </p:sp>
      <p:sp>
        <p:nvSpPr>
          <p:cNvPr id="6" name="矩形 5"/>
          <p:cNvSpPr/>
          <p:nvPr/>
        </p:nvSpPr>
        <p:spPr>
          <a:xfrm>
            <a:off x="310428" y="2383033"/>
            <a:ext cx="2551289" cy="3415909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 descr="Snipping Tool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24" t="24652" r="26485" b="15226"/>
          <a:stretch/>
        </p:blipFill>
        <p:spPr>
          <a:xfrm>
            <a:off x="367224" y="2420329"/>
            <a:ext cx="2415107" cy="3367324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935" y="2397751"/>
            <a:ext cx="4092096" cy="3389902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2861719" y="2383033"/>
            <a:ext cx="4137602" cy="3415909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6988032" y="2383033"/>
            <a:ext cx="1883594" cy="3415909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Content Placeholder 2"/>
          <p:cNvSpPr>
            <a:spLocks noGrp="1"/>
          </p:cNvSpPr>
          <p:nvPr/>
        </p:nvSpPr>
        <p:spPr>
          <a:xfrm>
            <a:off x="6933027" y="2474618"/>
            <a:ext cx="1938599" cy="3106185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Geography</a:t>
            </a:r>
            <a:r>
              <a:rPr lang="en-US" altLang="zh-CN" dirty="0">
                <a:latin typeface="+mn-lt"/>
              </a:rPr>
              <a:t> </a:t>
            </a:r>
          </a:p>
          <a:p>
            <a:pPr lvl="1"/>
            <a:r>
              <a:rPr lang="en-US" altLang="zh-CN" dirty="0">
                <a:latin typeface="+mn-lt"/>
              </a:rPr>
              <a:t>Latitude</a:t>
            </a:r>
          </a:p>
          <a:p>
            <a:pPr lvl="1"/>
            <a:r>
              <a:rPr lang="en-US" altLang="zh-CN" dirty="0">
                <a:latin typeface="+mn-lt"/>
              </a:rPr>
              <a:t>Longitude</a:t>
            </a:r>
          </a:p>
          <a:p>
            <a:pPr lvl="1"/>
            <a:r>
              <a:rPr lang="en-US" altLang="zh-CN" dirty="0">
                <a:latin typeface="+mn-lt"/>
              </a:rPr>
              <a:t>Zip Code</a:t>
            </a:r>
          </a:p>
          <a:p>
            <a:pPr lvl="1"/>
            <a:r>
              <a:rPr lang="en-US" altLang="zh-CN" dirty="0">
                <a:latin typeface="+mn-lt"/>
              </a:rPr>
              <a:t>Address</a:t>
            </a:r>
          </a:p>
          <a:p>
            <a:pPr marL="457200" lvl="1" indent="0">
              <a:buNone/>
            </a:pPr>
            <a:endParaRPr lang="en-US" altLang="zh-CN" dirty="0">
              <a:latin typeface="+mn-lt"/>
            </a:endParaRPr>
          </a:p>
          <a:p>
            <a:r>
              <a:rPr lang="en-US" altLang="zh-CN" dirty="0">
                <a:latin typeface="+mn-lt"/>
              </a:rPr>
              <a:t>House</a:t>
            </a:r>
          </a:p>
          <a:p>
            <a:pPr lvl="1"/>
            <a:r>
              <a:rPr lang="en-US" altLang="zh-CN" dirty="0">
                <a:latin typeface="+mn-lt"/>
              </a:rPr>
              <a:t>Area</a:t>
            </a:r>
          </a:p>
          <a:p>
            <a:pPr lvl="1"/>
            <a:r>
              <a:rPr lang="en-US" altLang="zh-CN" dirty="0">
                <a:latin typeface="+mn-lt"/>
              </a:rPr>
              <a:t>Bathroom</a:t>
            </a:r>
          </a:p>
          <a:p>
            <a:pPr lvl="1"/>
            <a:r>
              <a:rPr lang="en-US" altLang="zh-CN" dirty="0">
                <a:latin typeface="+mn-lt"/>
              </a:rPr>
              <a:t>Bedroom</a:t>
            </a:r>
          </a:p>
          <a:p>
            <a:pPr lvl="1"/>
            <a:r>
              <a:rPr lang="en-US" altLang="zh-CN" dirty="0">
                <a:latin typeface="+mn-lt"/>
              </a:rPr>
              <a:t>Price</a:t>
            </a:r>
          </a:p>
          <a:p>
            <a:pPr lvl="1"/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4966046" y="6079352"/>
            <a:ext cx="40665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http://www.zillow.com/homes/for_sale/Austin-TX-78731_rb/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662297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 Acquisition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5032375"/>
          </a:xfrm>
        </p:spPr>
        <p:txBody>
          <a:bodyPr>
            <a:normAutofit/>
          </a:bodyPr>
          <a:lstStyle/>
          <a:p>
            <a:r>
              <a:rPr lang="en-US" altLang="zh-CN" sz="2400" dirty="0" err="1">
                <a:latin typeface="+mn-lt"/>
              </a:rPr>
              <a:t>OpenStreetMap</a:t>
            </a:r>
            <a:r>
              <a:rPr lang="en-US" altLang="zh-CN" sz="2400" dirty="0">
                <a:latin typeface="+mn-lt"/>
              </a:rPr>
              <a:t> API (</a:t>
            </a:r>
            <a:r>
              <a:rPr lang="en-US" altLang="zh-CN" sz="2400" dirty="0" err="1">
                <a:latin typeface="+mn-lt"/>
              </a:rPr>
              <a:t>Pandana</a:t>
            </a:r>
            <a:r>
              <a:rPr lang="en-US" altLang="zh-CN" sz="2400" dirty="0">
                <a:latin typeface="+mn-lt"/>
              </a:rPr>
              <a:t>) 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6070A-8DB2-42E5-99A1-BB9BDB61D02D}" type="slidenum">
              <a:rPr lang="en-US" smtClean="0"/>
              <a:t>5</a:t>
            </a:fld>
            <a:endParaRPr lang="en-US"/>
          </a:p>
        </p:txBody>
      </p:sp>
      <p:sp>
        <p:nvSpPr>
          <p:cNvPr id="6" name="矩形 5"/>
          <p:cNvSpPr/>
          <p:nvPr/>
        </p:nvSpPr>
        <p:spPr>
          <a:xfrm>
            <a:off x="445896" y="2383033"/>
            <a:ext cx="3372428" cy="3415909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818325" y="2383033"/>
            <a:ext cx="4879780" cy="4338443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440054" y="5798943"/>
            <a:ext cx="3378270" cy="922534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Content Placeholder 2"/>
          <p:cNvSpPr>
            <a:spLocks noGrp="1"/>
          </p:cNvSpPr>
          <p:nvPr/>
        </p:nvSpPr>
        <p:spPr>
          <a:xfrm>
            <a:off x="0" y="5868428"/>
            <a:ext cx="3818324" cy="812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zh-CN" altLang="en-US" sz="1900" dirty="0">
                <a:latin typeface="+mn-lt"/>
              </a:rPr>
              <a:t>★</a:t>
            </a:r>
            <a:r>
              <a:rPr lang="en-US" altLang="zh-CN" sz="1900" dirty="0"/>
              <a:t>supermarket</a:t>
            </a:r>
            <a:r>
              <a:rPr lang="en-US" altLang="zh-CN" sz="1900" dirty="0">
                <a:latin typeface="+mn-lt"/>
              </a:rPr>
              <a:t> </a:t>
            </a:r>
            <a:r>
              <a:rPr lang="zh-CN" altLang="en-US" sz="1900" dirty="0"/>
              <a:t>★ </a:t>
            </a:r>
            <a:r>
              <a:rPr lang="en-US" altLang="zh-CN" sz="1900" dirty="0">
                <a:latin typeface="+mn-lt"/>
              </a:rPr>
              <a:t>restaurant</a:t>
            </a:r>
          </a:p>
          <a:p>
            <a:pPr marL="457200" lvl="1" indent="0">
              <a:buNone/>
            </a:pPr>
            <a:r>
              <a:rPr lang="zh-CN" altLang="en-US" sz="1900" dirty="0"/>
              <a:t>★</a:t>
            </a:r>
            <a:r>
              <a:rPr lang="en-US" altLang="zh-CN" sz="1900" dirty="0"/>
              <a:t>hospital</a:t>
            </a:r>
            <a:r>
              <a:rPr lang="zh-CN" altLang="en-US" sz="1900" dirty="0"/>
              <a:t> ★</a:t>
            </a:r>
            <a:r>
              <a:rPr lang="en-US" altLang="zh-CN" sz="1900" dirty="0">
                <a:latin typeface="+mn-lt"/>
              </a:rPr>
              <a:t> bar </a:t>
            </a:r>
            <a:r>
              <a:rPr lang="zh-CN" altLang="en-US" sz="1900" dirty="0"/>
              <a:t>★ </a:t>
            </a:r>
            <a:r>
              <a:rPr lang="en-US" altLang="zh-CN" sz="1900" dirty="0">
                <a:latin typeface="+mn-lt"/>
              </a:rPr>
              <a:t>school</a:t>
            </a:r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123" y="2452519"/>
            <a:ext cx="3085975" cy="3290006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63"/>
          <a:stretch/>
        </p:blipFill>
        <p:spPr>
          <a:xfrm>
            <a:off x="3857851" y="2414766"/>
            <a:ext cx="4762523" cy="4031190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4133864" y="6328072"/>
            <a:ext cx="37909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Distance to The Closest Hospital Near Austin (m)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277431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Analysis and Prediction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>
                <a:latin typeface="+mn-lt"/>
              </a:rPr>
              <a:t>Preprocessing</a:t>
            </a:r>
          </a:p>
          <a:p>
            <a:pPr lvl="1"/>
            <a:r>
              <a:rPr lang="en-US" altLang="zh-CN" sz="2000" dirty="0">
                <a:latin typeface="+mn-lt"/>
              </a:rPr>
              <a:t>Format</a:t>
            </a:r>
          </a:p>
          <a:p>
            <a:pPr lvl="2"/>
            <a:r>
              <a:rPr lang="en-US" altLang="zh-CN" sz="1600" dirty="0" err="1">
                <a:latin typeface="+mn-lt"/>
              </a:rPr>
              <a:t>data.bedrooms</a:t>
            </a:r>
            <a:r>
              <a:rPr lang="en-US" altLang="zh-CN" sz="1600" dirty="0">
                <a:latin typeface="+mn-lt"/>
              </a:rPr>
              <a:t> =“</a:t>
            </a:r>
            <a:r>
              <a:rPr lang="en-US" altLang="zh-CN" sz="1600" dirty="0" err="1">
                <a:latin typeface="+mn-lt"/>
              </a:rPr>
              <a:t>stuido</a:t>
            </a:r>
            <a:r>
              <a:rPr lang="en-US" altLang="zh-CN" sz="1600" dirty="0">
                <a:latin typeface="+mn-lt"/>
              </a:rPr>
              <a:t>” -&gt; 1 ; </a:t>
            </a:r>
          </a:p>
          <a:p>
            <a:pPr lvl="2"/>
            <a:r>
              <a:rPr lang="en-US" altLang="zh-CN" sz="1600" dirty="0" err="1">
                <a:latin typeface="+mn-lt"/>
              </a:rPr>
              <a:t>data.price</a:t>
            </a:r>
            <a:r>
              <a:rPr lang="en-US" altLang="zh-CN" sz="1600" dirty="0">
                <a:latin typeface="+mn-lt"/>
              </a:rPr>
              <a:t> = “132K” -&gt; 132000;</a:t>
            </a:r>
          </a:p>
          <a:p>
            <a:pPr lvl="2"/>
            <a:r>
              <a:rPr lang="en-US" altLang="zh-CN" sz="1600" dirty="0" err="1">
                <a:latin typeface="+mn-lt"/>
              </a:rPr>
              <a:t>Df.price.str.replace</a:t>
            </a:r>
            <a:r>
              <a:rPr lang="en-US" altLang="zh-CN" sz="1600" dirty="0">
                <a:latin typeface="+mn-lt"/>
              </a:rPr>
              <a:t>(r’\D+’,’’).</a:t>
            </a:r>
            <a:r>
              <a:rPr lang="en-US" altLang="zh-CN" sz="1600" dirty="0" err="1">
                <a:latin typeface="+mn-lt"/>
              </a:rPr>
              <a:t>astype</a:t>
            </a:r>
            <a:r>
              <a:rPr lang="en-US" altLang="zh-CN" sz="1600" dirty="0">
                <a:latin typeface="+mn-lt"/>
              </a:rPr>
              <a:t>(</a:t>
            </a:r>
            <a:r>
              <a:rPr lang="en-US" altLang="zh-CN" sz="1600" dirty="0" err="1">
                <a:latin typeface="+mn-lt"/>
              </a:rPr>
              <a:t>int</a:t>
            </a:r>
            <a:r>
              <a:rPr lang="en-US" altLang="zh-CN" sz="1600" dirty="0">
                <a:latin typeface="+mn-lt"/>
              </a:rPr>
              <a:t>);</a:t>
            </a:r>
          </a:p>
          <a:p>
            <a:pPr lvl="1"/>
            <a:r>
              <a:rPr lang="en-US" altLang="zh-CN" sz="2000" dirty="0">
                <a:latin typeface="+mn-lt"/>
              </a:rPr>
              <a:t>Missing Value</a:t>
            </a:r>
          </a:p>
          <a:p>
            <a:pPr lvl="1"/>
            <a:r>
              <a:rPr lang="en-US" altLang="zh-CN" sz="2000" dirty="0">
                <a:latin typeface="+mn-lt"/>
              </a:rPr>
              <a:t>Clustering:</a:t>
            </a:r>
          </a:p>
          <a:p>
            <a:pPr lvl="2"/>
            <a:r>
              <a:rPr lang="en-US" altLang="zh-CN" sz="1600" dirty="0">
                <a:latin typeface="+mn-lt"/>
              </a:rPr>
              <a:t>Location</a:t>
            </a:r>
          </a:p>
          <a:p>
            <a:pPr lvl="2"/>
            <a:r>
              <a:rPr lang="en-US" altLang="zh-CN" sz="1600" dirty="0">
                <a:latin typeface="+mn-lt"/>
              </a:rPr>
              <a:t>Size</a:t>
            </a:r>
          </a:p>
          <a:p>
            <a:pPr lvl="2"/>
            <a:r>
              <a:rPr lang="en-US" altLang="zh-CN" sz="1600" dirty="0" err="1">
                <a:latin typeface="+mn-lt"/>
              </a:rPr>
              <a:t>Amanities</a:t>
            </a:r>
            <a:r>
              <a:rPr lang="en-US" altLang="zh-CN" sz="1600" dirty="0">
                <a:latin typeface="+mn-lt"/>
              </a:rPr>
              <a:t> </a:t>
            </a:r>
          </a:p>
          <a:p>
            <a:pPr lvl="1"/>
            <a:endParaRPr lang="en-US" altLang="zh-CN" sz="2000" dirty="0">
              <a:latin typeface="+mn-lt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6070A-8DB2-42E5-99A1-BB9BDB61D02D}" type="slidenum">
              <a:rPr lang="en-US" smtClean="0"/>
              <a:t>6</a:t>
            </a:fld>
            <a:endParaRPr lang="en-US"/>
          </a:p>
        </p:txBody>
      </p:sp>
      <p:sp>
        <p:nvSpPr>
          <p:cNvPr id="8" name="文本框 7"/>
          <p:cNvSpPr txBox="1"/>
          <p:nvPr/>
        </p:nvSpPr>
        <p:spPr>
          <a:xfrm>
            <a:off x="4357512" y="6079352"/>
            <a:ext cx="46750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http://www.zillow.com/howto/DataCoverageZestimateAccuracyTX.htm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279665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Analysis and Prediction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>
                <a:latin typeface="+mn-lt"/>
              </a:rPr>
              <a:t>Model</a:t>
            </a:r>
          </a:p>
          <a:p>
            <a:pPr lvl="1"/>
            <a:r>
              <a:rPr lang="en-US" altLang="zh-CN" sz="2000" dirty="0"/>
              <a:t>Linear Regression</a:t>
            </a:r>
            <a:endParaRPr lang="en-US" altLang="zh-CN" sz="2000" dirty="0">
              <a:latin typeface="+mn-lt"/>
            </a:endParaRPr>
          </a:p>
          <a:p>
            <a:pPr lvl="1"/>
            <a:r>
              <a:rPr lang="en-US" altLang="zh-CN" sz="2000" dirty="0">
                <a:latin typeface="+mn-lt"/>
              </a:rPr>
              <a:t>Random Forest Tree</a:t>
            </a:r>
          </a:p>
          <a:p>
            <a:pPr lvl="1"/>
            <a:r>
              <a:rPr lang="en-US" altLang="zh-CN" sz="2000" dirty="0" err="1">
                <a:latin typeface="+mn-lt"/>
              </a:rPr>
              <a:t>Xgboost</a:t>
            </a:r>
            <a:endParaRPr lang="en-US" altLang="zh-CN" sz="2000" dirty="0">
              <a:latin typeface="+mn-lt"/>
            </a:endParaRPr>
          </a:p>
          <a:p>
            <a:pPr lvl="1"/>
            <a:endParaRPr lang="en-US" altLang="zh-CN" sz="2000" dirty="0">
              <a:latin typeface="+mn-lt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6070A-8DB2-42E5-99A1-BB9BDB61D02D}" type="slidenum">
              <a:rPr lang="en-US" smtClean="0"/>
              <a:t>7</a:t>
            </a:fld>
            <a:endParaRPr lang="en-US"/>
          </a:p>
        </p:txBody>
      </p:sp>
      <p:sp>
        <p:nvSpPr>
          <p:cNvPr id="6" name="矩形 5"/>
          <p:cNvSpPr/>
          <p:nvPr/>
        </p:nvSpPr>
        <p:spPr>
          <a:xfrm>
            <a:off x="3985684" y="2561961"/>
            <a:ext cx="4210050" cy="3432439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83837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Analysis and Prediction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Tuning Parameters</a:t>
            </a:r>
          </a:p>
          <a:p>
            <a:pPr lvl="1"/>
            <a:r>
              <a:rPr lang="en-US" altLang="zh-CN" sz="2000" dirty="0" err="1"/>
              <a:t>GridSearch</a:t>
            </a:r>
            <a:endParaRPr lang="en-US" altLang="zh-CN" sz="2000" dirty="0"/>
          </a:p>
          <a:p>
            <a:pPr marL="457200" lvl="1" indent="0">
              <a:buNone/>
            </a:pPr>
            <a:endParaRPr lang="en-US" altLang="zh-CN" sz="2000" dirty="0">
              <a:latin typeface="+mn-lt"/>
            </a:endParaRPr>
          </a:p>
          <a:p>
            <a:pPr marL="457200" lvl="1" indent="0">
              <a:buNone/>
            </a:pPr>
            <a:endParaRPr lang="en-US" altLang="zh-CN" sz="2000" dirty="0">
              <a:latin typeface="+mn-lt"/>
            </a:endParaRPr>
          </a:p>
          <a:p>
            <a:pPr marL="0" indent="0">
              <a:buNone/>
            </a:pPr>
            <a:endParaRPr lang="en-US" altLang="zh-CN" sz="2400" dirty="0">
              <a:latin typeface="+mn-lt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6070A-8DB2-42E5-99A1-BB9BDB61D02D}" type="slidenum">
              <a:rPr lang="en-US" smtClean="0"/>
              <a:t>8</a:t>
            </a:fld>
            <a:endParaRPr lang="en-US"/>
          </a:p>
        </p:txBody>
      </p:sp>
      <p:sp>
        <p:nvSpPr>
          <p:cNvPr id="6" name="矩形 5"/>
          <p:cNvSpPr/>
          <p:nvPr/>
        </p:nvSpPr>
        <p:spPr>
          <a:xfrm>
            <a:off x="293511" y="3059203"/>
            <a:ext cx="3034947" cy="2935197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328458" y="3059205"/>
            <a:ext cx="5476876" cy="2935195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2363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Analysis and Prediction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3078126" cy="1493308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latin typeface="+mn-lt"/>
              </a:rPr>
              <a:t>Result</a:t>
            </a:r>
          </a:p>
          <a:p>
            <a:pPr lvl="1"/>
            <a:r>
              <a:rPr lang="en-US" altLang="zh-CN" sz="2000" dirty="0">
                <a:latin typeface="+mn-lt"/>
              </a:rPr>
              <a:t>Important Feature</a:t>
            </a:r>
          </a:p>
          <a:p>
            <a:pPr lvl="1"/>
            <a:r>
              <a:rPr lang="en-US" altLang="zh-CN" sz="20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Prediction Result</a:t>
            </a:r>
          </a:p>
          <a:p>
            <a:pPr lvl="1"/>
            <a:r>
              <a:rPr lang="en-US" altLang="zh-CN" sz="2000" dirty="0">
                <a:solidFill>
                  <a:schemeClr val="bg1">
                    <a:lumMod val="75000"/>
                  </a:schemeClr>
                </a:solidFill>
              </a:rPr>
              <a:t>Error Analysis</a:t>
            </a:r>
          </a:p>
          <a:p>
            <a:pPr lvl="1"/>
            <a:endParaRPr lang="en-US" altLang="zh-CN" sz="2000" dirty="0">
              <a:solidFill>
                <a:schemeClr val="bg1">
                  <a:lumMod val="75000"/>
                </a:schemeClr>
              </a:solidFill>
              <a:latin typeface="+mn-lt"/>
            </a:endParaRPr>
          </a:p>
          <a:p>
            <a:pPr marL="457200" lvl="1" indent="0">
              <a:buNone/>
            </a:pPr>
            <a:endParaRPr lang="en-US" altLang="zh-CN" sz="2000" dirty="0">
              <a:latin typeface="+mn-lt"/>
            </a:endParaRPr>
          </a:p>
          <a:p>
            <a:pPr marL="0" indent="0">
              <a:buNone/>
            </a:pPr>
            <a:endParaRPr lang="en-US" altLang="zh-CN" sz="2400" dirty="0">
              <a:latin typeface="+mn-lt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6070A-8DB2-42E5-99A1-BB9BDB61D02D}" type="slidenum">
              <a:rPr lang="en-US" smtClean="0"/>
              <a:t>9</a:t>
            </a:fld>
            <a:endParaRPr 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2" t="1330" r="8161"/>
          <a:stretch/>
        </p:blipFill>
        <p:spPr>
          <a:xfrm>
            <a:off x="3929873" y="2573867"/>
            <a:ext cx="4656683" cy="3715454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3818325" y="2483555"/>
            <a:ext cx="4879780" cy="3951111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8658707"/>
      </p:ext>
    </p:extLst>
  </p:cSld>
  <p:clrMapOvr>
    <a:masterClrMapping/>
  </p:clrMapOvr>
</p:sld>
</file>

<file path=ppt/theme/theme1.xml><?xml version="1.0" encoding="utf-8"?>
<a:theme xmlns:a="http://schemas.openxmlformats.org/drawingml/2006/main" name="UT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T" id="{2F353F6B-AC1F-4E53-AD61-746E488493BB}" vid="{6598564B-808E-4597-B4DA-019DEF7610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UT</Template>
  <TotalTime>4060</TotalTime>
  <Words>266</Words>
  <Application>Microsoft Office PowerPoint</Application>
  <PresentationFormat>On-screen Show (4:3)</PresentationFormat>
  <Paragraphs>146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宋体</vt:lpstr>
      <vt:lpstr>微软雅黑</vt:lpstr>
      <vt:lpstr>Arial</vt:lpstr>
      <vt:lpstr>Calibri</vt:lpstr>
      <vt:lpstr>Calibri Light</vt:lpstr>
      <vt:lpstr>Segoe UI</vt:lpstr>
      <vt:lpstr>UT</vt:lpstr>
      <vt:lpstr>Austin Real Estate  Data Scrappy, Analysis and Interactive Visualization   </vt:lpstr>
      <vt:lpstr>Outline</vt:lpstr>
      <vt:lpstr>Data Acquisition </vt:lpstr>
      <vt:lpstr>Data Acquisition </vt:lpstr>
      <vt:lpstr>Data Acquisition </vt:lpstr>
      <vt:lpstr>Analysis and Prediction</vt:lpstr>
      <vt:lpstr>Analysis and Prediction</vt:lpstr>
      <vt:lpstr>Analysis and Prediction</vt:lpstr>
      <vt:lpstr>Analysis and Prediction</vt:lpstr>
      <vt:lpstr>Analysis and Prediction</vt:lpstr>
      <vt:lpstr>Analysis and Prediction</vt:lpstr>
      <vt:lpstr>Visualization</vt:lpstr>
      <vt:lpstr>Visualization</vt:lpstr>
      <vt:lpstr>Visualization </vt:lpstr>
      <vt:lpstr>Future Work</vt:lpstr>
      <vt:lpstr>Q&amp;A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DSP Techniques to Extract Information from Images</dc:title>
  <dc:creator>Boxue Chen</dc:creator>
  <cp:lastModifiedBy>Xiaoyu Qian</cp:lastModifiedBy>
  <cp:revision>165</cp:revision>
  <dcterms:created xsi:type="dcterms:W3CDTF">2015-04-26T18:48:45Z</dcterms:created>
  <dcterms:modified xsi:type="dcterms:W3CDTF">2016-11-17T20:29:41Z</dcterms:modified>
</cp:coreProperties>
</file>