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4" r:id="rId5"/>
    <p:sldId id="266" r:id="rId6"/>
    <p:sldId id="267" r:id="rId7"/>
    <p:sldId id="269" r:id="rId8"/>
    <p:sldId id="270" r:id="rId9"/>
    <p:sldId id="268" r:id="rId10"/>
    <p:sldId id="271" r:id="rId11"/>
    <p:sldId id="272" r:id="rId12"/>
    <p:sldId id="261" r:id="rId13"/>
    <p:sldId id="262" r:id="rId14"/>
    <p:sldId id="263" r:id="rId15"/>
    <p:sldId id="26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11879-062C-42A0-B4DF-7F93B479FBF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1DB4-275A-4487-83EB-10AF3691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1DB4-275A-4487-83EB-10AF36912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1DB4-275A-4487-83EB-10AF36912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EF24-5392-48E3-952C-5D20ED8D4A5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EE9C-20EA-4D04-B7A1-E5397DF7408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E488-ED58-40AE-A3C6-3209A29D428A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23A-5B7C-4593-87A3-138ACB1923B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9050-94C5-4071-8230-9B3B62899A3E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9A26-0BB9-4DE2-8E76-C738534CAA3D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EF55-3197-4BA0-B690-1DD336465454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D754-85E7-4FE7-B28E-A11BA8294515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8CA4-00ED-430E-A63F-D1606672492D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C0D6-CDBE-4429-9850-7DA510A66446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20F2-B636-400C-B1B2-22F9B2A21DB2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4B56-1E4E-47E0-853A-0E340A7CDC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070A-8DB2-42E5-99A1-BB9BDB61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okeh.pydata.org/en/latest/docs/gallery/texa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bokeh.pydata.org/en/latest/docs/gallery/stock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Ausi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Ausin%20Predic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1566" y="1368760"/>
            <a:ext cx="10238309" cy="1064218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Austin Real Estate </a:t>
            </a:r>
            <a:br>
              <a:rPr lang="en-US" altLang="zh-CN" sz="3200" b="1" dirty="0"/>
            </a:br>
            <a:r>
              <a:rPr lang="en-US" altLang="zh-CN" sz="3200" b="1" dirty="0"/>
              <a:t>Data Scrappy, Analysis and Interactive Visualization 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en-US" altLang="zh-CN" sz="3600" b="1" dirty="0"/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123" y="5202238"/>
            <a:ext cx="3835753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Xiaoyu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Qian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(UT ORIE)</a:t>
            </a: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Daqi Xu (UT ME)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Chunqi Wang (UT ME)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November 17 2015</a:t>
            </a:r>
          </a:p>
        </p:txBody>
      </p:sp>
      <p:sp>
        <p:nvSpPr>
          <p:cNvPr id="4" name="矩形 3"/>
          <p:cNvSpPr/>
          <p:nvPr/>
        </p:nvSpPr>
        <p:spPr>
          <a:xfrm>
            <a:off x="5040432" y="4278592"/>
            <a:ext cx="399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itchFamily="34" charset="-122"/>
                <a:cs typeface="Arial" panose="020B0604020202020204" pitchFamily="34" charset="0"/>
              </a:rPr>
              <a:t>Advisor: Dr. </a:t>
            </a:r>
            <a:r>
              <a:rPr lang="en-US" sz="2800" b="1" dirty="0"/>
              <a:t>Ned </a:t>
            </a:r>
            <a:r>
              <a:rPr lang="en-US" sz="2800" b="1" dirty="0" err="1"/>
              <a:t>Dimitrov</a:t>
            </a:r>
            <a:endParaRPr lang="en-US" altLang="zh-CN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0432" y="1940694"/>
            <a:ext cx="568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3990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Error Analysis</a:t>
            </a:r>
          </a:p>
          <a:p>
            <a:pPr lvl="1"/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10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73" y="2830859"/>
            <a:ext cx="4656683" cy="32014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18325" y="2483555"/>
            <a:ext cx="4879780" cy="39511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/>
              <a:t>Error Analysis</a:t>
            </a:r>
          </a:p>
          <a:p>
            <a:pPr lvl="1"/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11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62219" y="2483555"/>
            <a:ext cx="2882195" cy="20032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78" y="3939116"/>
            <a:ext cx="407670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94" y="4501091"/>
            <a:ext cx="2085975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659" y="2538412"/>
            <a:ext cx="2638425" cy="19145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361061" y="4476133"/>
            <a:ext cx="2882195" cy="83281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3503" y="4084681"/>
            <a:ext cx="4287693" cy="123556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Key for a good data report:</a:t>
            </a:r>
          </a:p>
          <a:p>
            <a:pPr lvl="1"/>
            <a:r>
              <a:rPr lang="en-US" altLang="zh-CN" dirty="0">
                <a:latin typeface="+mn-lt"/>
              </a:rPr>
              <a:t>Effective</a:t>
            </a:r>
          </a:p>
          <a:p>
            <a:pPr lvl="1"/>
            <a:r>
              <a:rPr lang="en-US" altLang="zh-CN" dirty="0">
                <a:latin typeface="+mn-lt"/>
              </a:rPr>
              <a:t>Attractive	</a:t>
            </a:r>
          </a:p>
          <a:p>
            <a:pPr lvl="1"/>
            <a:r>
              <a:rPr lang="en-US" altLang="zh-CN" dirty="0">
                <a:latin typeface="+mn-lt"/>
              </a:rPr>
              <a:t>Comprehensive</a:t>
            </a:r>
          </a:p>
          <a:p>
            <a:pPr lvl="1"/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Interactive report</a:t>
            </a:r>
          </a:p>
          <a:p>
            <a:pPr lvl="1"/>
            <a:r>
              <a:rPr lang="en-US" altLang="zh-CN" dirty="0">
                <a:latin typeface="+mn-lt"/>
              </a:rPr>
              <a:t>Interesting</a:t>
            </a:r>
          </a:p>
          <a:p>
            <a:pPr lvl="1"/>
            <a:r>
              <a:rPr lang="en-US" altLang="zh-CN" dirty="0">
                <a:latin typeface="+mn-lt"/>
              </a:rPr>
              <a:t>One-for-All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lt"/>
              </a:rPr>
              <a:t>Bokeh</a:t>
            </a:r>
            <a:r>
              <a:rPr lang="en-US" altLang="zh-CN" dirty="0" smtClean="0">
                <a:latin typeface="+mn-lt"/>
              </a:rPr>
              <a:t>: plotting, </a:t>
            </a:r>
            <a:r>
              <a:rPr lang="en-US" altLang="zh-CN" dirty="0" err="1" smtClean="0">
                <a:latin typeface="+mn-lt"/>
              </a:rPr>
              <a:t>ColumnDataSource,Circle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Examples: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65" y="3241934"/>
            <a:ext cx="2957255" cy="2957255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7" y="3277635"/>
            <a:ext cx="2861073" cy="28610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8889" y="3104445"/>
            <a:ext cx="3197330" cy="320745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26219" y="3104446"/>
            <a:ext cx="3305070" cy="320745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Visualization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9067" y="6369885"/>
            <a:ext cx="2057400" cy="365125"/>
          </a:xfrm>
        </p:spPr>
        <p:txBody>
          <a:bodyPr/>
          <a:lstStyle/>
          <a:p>
            <a:fld id="{3926070A-8DB2-42E5-99A1-BB9BDB61D02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1" y="2903785"/>
            <a:ext cx="3138985" cy="2599446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78" y="2903785"/>
            <a:ext cx="3138985" cy="2599446"/>
          </a:xfrm>
          <a:prstGeom prst="rect">
            <a:avLst/>
          </a:prstGeom>
        </p:spPr>
      </p:pic>
      <p:sp>
        <p:nvSpPr>
          <p:cNvPr id="7" name="矩形 7"/>
          <p:cNvSpPr/>
          <p:nvPr/>
        </p:nvSpPr>
        <p:spPr>
          <a:xfrm>
            <a:off x="4628782" y="2808120"/>
            <a:ext cx="3656745" cy="2790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2123" y="2808120"/>
            <a:ext cx="3686659" cy="2790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6605" y="1690689"/>
            <a:ext cx="342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Austin Houses for Sale:</a:t>
            </a:r>
          </a:p>
          <a:p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2339" y="1690689"/>
            <a:ext cx="271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Austin Predictions: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8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Future Work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594373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</a:rPr>
              <a:t>Scrapping more information (year built) from other website (redfin.com)</a:t>
            </a:r>
          </a:p>
          <a:p>
            <a:r>
              <a:rPr lang="en-US" altLang="zh-CN" sz="2000" dirty="0">
                <a:latin typeface="+mn-lt"/>
              </a:rPr>
              <a:t>Collecting more data from other Texas counties</a:t>
            </a:r>
          </a:p>
          <a:p>
            <a:r>
              <a:rPr lang="en-US" altLang="zh-CN" sz="2000" dirty="0">
                <a:latin typeface="+mn-lt"/>
              </a:rPr>
              <a:t>D3 interactive analysis</a:t>
            </a:r>
          </a:p>
          <a:p>
            <a:endParaRPr lang="zh-CN" altLang="en-US" sz="2000" dirty="0">
              <a:latin typeface="+mn-lt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3300" y="4684500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Q&amp;A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594373" cy="4351338"/>
          </a:xfrm>
        </p:spPr>
        <p:txBody>
          <a:bodyPr>
            <a:normAutofit/>
          </a:bodyPr>
          <a:lstStyle/>
          <a:p>
            <a:endParaRPr lang="zh-CN" altLang="en-US" sz="2000" dirty="0">
              <a:latin typeface="+mn-lt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94" y="1646237"/>
            <a:ext cx="4759323" cy="323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15" y="648613"/>
            <a:ext cx="1951985" cy="1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Data Acquisition     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(</a:t>
            </a:r>
            <a:r>
              <a:rPr lang="en-US" altLang="zh-CN" sz="2000" dirty="0" err="1">
                <a:latin typeface="+mn-lt"/>
              </a:rPr>
              <a:t>scrapy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dirty="0" err="1">
                <a:latin typeface="+mn-lt"/>
              </a:rPr>
              <a:t>pandana</a:t>
            </a:r>
            <a:r>
              <a:rPr lang="en-US" altLang="zh-CN" sz="2000" dirty="0">
                <a:latin typeface="+mn-lt"/>
              </a:rPr>
              <a:t>)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Analysis and Prediction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    (</a:t>
            </a:r>
            <a:r>
              <a:rPr lang="en-US" altLang="zh-CN" sz="2000" dirty="0" err="1">
                <a:solidFill>
                  <a:prstClr val="black"/>
                </a:solidFill>
                <a:latin typeface="+mn-lt"/>
              </a:rPr>
              <a:t>sklearn</a:t>
            </a: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  <a:latin typeface="+mn-lt"/>
              </a:rPr>
              <a:t>xgboost</a:t>
            </a:r>
            <a:r>
              <a:rPr lang="en-US" altLang="zh-CN" sz="2000" dirty="0">
                <a:solidFill>
                  <a:prstClr val="black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Interactive Visualization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(</a:t>
            </a:r>
            <a:r>
              <a:rPr lang="en-US" altLang="zh-CN" sz="2000" dirty="0" err="1">
                <a:latin typeface="+mn-lt"/>
              </a:rPr>
              <a:t>Bokeh</a:t>
            </a:r>
            <a:r>
              <a:rPr lang="en-US" altLang="zh-CN" sz="2000" dirty="0">
                <a:latin typeface="+mn-lt"/>
              </a:rPr>
              <a:t>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+mn-lt"/>
              </a:rPr>
              <a:t>Zestimate</a:t>
            </a:r>
            <a:r>
              <a:rPr lang="en-US" altLang="zh-CN" sz="2400" dirty="0">
                <a:latin typeface="+mn-lt"/>
              </a:rPr>
              <a:t>® home value</a:t>
            </a: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endParaRPr lang="en-US" altLang="zh-CN" sz="2400" dirty="0">
              <a:latin typeface="+mn-lt"/>
            </a:endParaRPr>
          </a:p>
          <a:p>
            <a:r>
              <a:rPr lang="en-US" altLang="zh-CN" sz="2400" dirty="0"/>
              <a:t>Elements influence price</a:t>
            </a:r>
          </a:p>
          <a:p>
            <a:pPr lvl="1"/>
            <a:r>
              <a:rPr lang="en-US" altLang="zh-CN" sz="1800" dirty="0"/>
              <a:t>Geography</a:t>
            </a:r>
          </a:p>
          <a:p>
            <a:pPr lvl="1"/>
            <a:r>
              <a:rPr lang="en-US" altLang="zh-CN" sz="1800" dirty="0"/>
              <a:t>Size</a:t>
            </a:r>
          </a:p>
          <a:p>
            <a:endParaRPr lang="zh-CN" altLang="en-US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656114" y="2246489"/>
            <a:ext cx="6020330" cy="230231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97" r="2969" b="-1"/>
          <a:stretch/>
        </p:blipFill>
        <p:spPr>
          <a:xfrm>
            <a:off x="1763537" y="2280664"/>
            <a:ext cx="5822597" cy="2233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7512" y="6079352"/>
            <a:ext cx="467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http://www.zillow.com/howto/DataCoverageZestimateAccuracyTX.htm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4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Zillow.com (</a:t>
            </a:r>
            <a:r>
              <a:rPr lang="en-US" altLang="zh-CN" sz="2400" dirty="0" err="1">
                <a:latin typeface="+mn-lt"/>
              </a:rPr>
              <a:t>Scrapy</a:t>
            </a:r>
            <a:r>
              <a:rPr lang="en-US" altLang="zh-CN" sz="2400" dirty="0">
                <a:latin typeface="+mn-lt"/>
              </a:rPr>
              <a:t>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4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10428" y="2383033"/>
            <a:ext cx="2551289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24652" r="26485" b="15226"/>
          <a:stretch/>
        </p:blipFill>
        <p:spPr>
          <a:xfrm>
            <a:off x="367224" y="2420329"/>
            <a:ext cx="2415107" cy="33673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35" y="2397751"/>
            <a:ext cx="4092096" cy="338990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61719" y="2383033"/>
            <a:ext cx="4137602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8032" y="2383033"/>
            <a:ext cx="1883594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6933027" y="2474618"/>
            <a:ext cx="1938599" cy="310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Geography</a:t>
            </a:r>
            <a:r>
              <a:rPr lang="en-US" altLang="zh-CN" dirty="0">
                <a:latin typeface="+mn-lt"/>
              </a:rPr>
              <a:t> </a:t>
            </a:r>
          </a:p>
          <a:p>
            <a:pPr lvl="1"/>
            <a:r>
              <a:rPr lang="en-US" altLang="zh-CN" dirty="0">
                <a:latin typeface="+mn-lt"/>
              </a:rPr>
              <a:t>Latitude</a:t>
            </a:r>
          </a:p>
          <a:p>
            <a:pPr lvl="1"/>
            <a:r>
              <a:rPr lang="en-US" altLang="zh-CN" dirty="0">
                <a:latin typeface="+mn-lt"/>
              </a:rPr>
              <a:t>Longitude</a:t>
            </a:r>
          </a:p>
          <a:p>
            <a:pPr lvl="1"/>
            <a:r>
              <a:rPr lang="en-US" altLang="zh-CN" dirty="0">
                <a:latin typeface="+mn-lt"/>
              </a:rPr>
              <a:t>Zip Code</a:t>
            </a:r>
          </a:p>
          <a:p>
            <a:pPr lvl="1"/>
            <a:r>
              <a:rPr lang="en-US" altLang="zh-CN" dirty="0">
                <a:latin typeface="+mn-lt"/>
              </a:rPr>
              <a:t>Address</a:t>
            </a:r>
          </a:p>
          <a:p>
            <a:pPr marL="457200" lvl="1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House</a:t>
            </a:r>
          </a:p>
          <a:p>
            <a:pPr lvl="1"/>
            <a:r>
              <a:rPr lang="en-US" altLang="zh-CN" dirty="0">
                <a:latin typeface="+mn-lt"/>
              </a:rPr>
              <a:t>Area</a:t>
            </a:r>
          </a:p>
          <a:p>
            <a:pPr lvl="1"/>
            <a:r>
              <a:rPr lang="en-US" altLang="zh-CN" dirty="0">
                <a:latin typeface="+mn-lt"/>
              </a:rPr>
              <a:t>Bathroom</a:t>
            </a:r>
          </a:p>
          <a:p>
            <a:pPr lvl="1"/>
            <a:r>
              <a:rPr lang="en-US" altLang="zh-CN" dirty="0">
                <a:latin typeface="+mn-lt"/>
              </a:rPr>
              <a:t>Bedroom</a:t>
            </a:r>
          </a:p>
          <a:p>
            <a:pPr lvl="1"/>
            <a:r>
              <a:rPr lang="en-US" altLang="zh-CN" dirty="0">
                <a:latin typeface="+mn-lt"/>
              </a:rPr>
              <a:t>Price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66046" y="6079352"/>
            <a:ext cx="40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http://www.zillow.com/homes/for_sale/Austin-TX-78731_rb/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22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Acquisition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lt"/>
              </a:rPr>
              <a:t>OpenStreetMap</a:t>
            </a:r>
            <a:r>
              <a:rPr lang="en-US" altLang="zh-CN" sz="2400" dirty="0">
                <a:latin typeface="+mn-lt"/>
              </a:rPr>
              <a:t> API (</a:t>
            </a:r>
            <a:r>
              <a:rPr lang="en-US" altLang="zh-CN" sz="2400" dirty="0" err="1">
                <a:latin typeface="+mn-lt"/>
              </a:rPr>
              <a:t>Pandana</a:t>
            </a:r>
            <a:r>
              <a:rPr lang="en-US" altLang="zh-CN" sz="2400" dirty="0">
                <a:latin typeface="+mn-lt"/>
              </a:rPr>
              <a:t>)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45896" y="2383033"/>
            <a:ext cx="3372428" cy="341590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8325" y="2383033"/>
            <a:ext cx="4879780" cy="43384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0054" y="5798943"/>
            <a:ext cx="3378270" cy="92253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0" y="5868428"/>
            <a:ext cx="3818324" cy="81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1900" dirty="0">
                <a:latin typeface="+mn-lt"/>
              </a:rPr>
              <a:t>★</a:t>
            </a:r>
            <a:r>
              <a:rPr lang="en-US" altLang="zh-CN" sz="1900" dirty="0"/>
              <a:t>supermarket</a:t>
            </a:r>
            <a:r>
              <a:rPr lang="en-US" altLang="zh-CN" sz="1900" dirty="0">
                <a:latin typeface="+mn-lt"/>
              </a:rPr>
              <a:t> </a:t>
            </a:r>
            <a:r>
              <a:rPr lang="zh-CN" altLang="en-US" sz="1900" dirty="0"/>
              <a:t>★ </a:t>
            </a:r>
            <a:r>
              <a:rPr lang="en-US" altLang="zh-CN" sz="1900" dirty="0">
                <a:latin typeface="+mn-lt"/>
              </a:rPr>
              <a:t>restaurant</a:t>
            </a:r>
          </a:p>
          <a:p>
            <a:pPr marL="457200" lvl="1" indent="0">
              <a:buNone/>
            </a:pPr>
            <a:r>
              <a:rPr lang="zh-CN" altLang="en-US" sz="1900" dirty="0"/>
              <a:t>★</a:t>
            </a:r>
            <a:r>
              <a:rPr lang="en-US" altLang="zh-CN" sz="1900" dirty="0"/>
              <a:t>hospital</a:t>
            </a:r>
            <a:r>
              <a:rPr lang="zh-CN" altLang="en-US" sz="1900" dirty="0"/>
              <a:t> ★</a:t>
            </a:r>
            <a:r>
              <a:rPr lang="en-US" altLang="zh-CN" sz="1900" dirty="0">
                <a:latin typeface="+mn-lt"/>
              </a:rPr>
              <a:t> bar </a:t>
            </a:r>
            <a:r>
              <a:rPr lang="zh-CN" altLang="en-US" sz="1900" dirty="0"/>
              <a:t>★ </a:t>
            </a:r>
            <a:r>
              <a:rPr lang="en-US" altLang="zh-CN" sz="1900" dirty="0">
                <a:latin typeface="+mn-lt"/>
              </a:rPr>
              <a:t>school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3" y="2452519"/>
            <a:ext cx="3085975" cy="32900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/>
        </p:blipFill>
        <p:spPr>
          <a:xfrm>
            <a:off x="3857851" y="2414766"/>
            <a:ext cx="4762523" cy="4031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3864" y="6328072"/>
            <a:ext cx="379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Distance to The Closest Hospital Near Austin (m)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43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Preprocessing</a:t>
            </a:r>
          </a:p>
          <a:p>
            <a:pPr lvl="1"/>
            <a:r>
              <a:rPr lang="en-US" altLang="zh-CN" sz="2000" dirty="0">
                <a:latin typeface="+mn-lt"/>
              </a:rPr>
              <a:t>Format</a:t>
            </a:r>
          </a:p>
          <a:p>
            <a:pPr lvl="2"/>
            <a:r>
              <a:rPr lang="en-US" altLang="zh-CN" sz="1600" dirty="0" err="1">
                <a:latin typeface="+mn-lt"/>
              </a:rPr>
              <a:t>data.bedrooms</a:t>
            </a:r>
            <a:r>
              <a:rPr lang="en-US" altLang="zh-CN" sz="1600" dirty="0">
                <a:latin typeface="+mn-lt"/>
              </a:rPr>
              <a:t> =“</a:t>
            </a:r>
            <a:r>
              <a:rPr lang="en-US" altLang="zh-CN" sz="1600" dirty="0" err="1">
                <a:latin typeface="+mn-lt"/>
              </a:rPr>
              <a:t>stuido</a:t>
            </a:r>
            <a:r>
              <a:rPr lang="en-US" altLang="zh-CN" sz="1600" dirty="0">
                <a:latin typeface="+mn-lt"/>
              </a:rPr>
              <a:t>” -&gt; 1 ; </a:t>
            </a:r>
          </a:p>
          <a:p>
            <a:pPr lvl="2"/>
            <a:r>
              <a:rPr lang="en-US" altLang="zh-CN" sz="1600" dirty="0" err="1">
                <a:latin typeface="+mn-lt"/>
              </a:rPr>
              <a:t>data.price</a:t>
            </a:r>
            <a:r>
              <a:rPr lang="en-US" altLang="zh-CN" sz="1600" dirty="0">
                <a:latin typeface="+mn-lt"/>
              </a:rPr>
              <a:t> = “132K” -&gt; 132000;</a:t>
            </a:r>
          </a:p>
          <a:p>
            <a:pPr lvl="2"/>
            <a:r>
              <a:rPr lang="en-US" altLang="zh-CN" sz="1600" dirty="0" err="1" smtClean="0">
                <a:latin typeface="+mn-lt"/>
              </a:rPr>
              <a:t>Data.price</a:t>
            </a:r>
            <a:r>
              <a:rPr lang="en-US" altLang="zh-CN" sz="1600" dirty="0" smtClean="0">
                <a:latin typeface="+mn-lt"/>
              </a:rPr>
              <a:t> = 495000+ -&gt; 495000;</a:t>
            </a:r>
            <a:endParaRPr lang="en-US" altLang="zh-CN" sz="1600" dirty="0">
              <a:latin typeface="+mn-lt"/>
            </a:endParaRPr>
          </a:p>
          <a:p>
            <a:pPr lvl="1"/>
            <a:r>
              <a:rPr lang="en-US" altLang="zh-CN" sz="2000" dirty="0">
                <a:latin typeface="+mn-lt"/>
              </a:rPr>
              <a:t>Missing Value</a:t>
            </a:r>
          </a:p>
          <a:p>
            <a:pPr lvl="1"/>
            <a:r>
              <a:rPr lang="en-US" altLang="zh-CN" sz="2000" dirty="0">
                <a:latin typeface="+mn-lt"/>
              </a:rPr>
              <a:t>Clustering:</a:t>
            </a:r>
          </a:p>
          <a:p>
            <a:pPr lvl="2"/>
            <a:r>
              <a:rPr lang="en-US" altLang="zh-CN" sz="1600" dirty="0">
                <a:latin typeface="+mn-lt"/>
              </a:rPr>
              <a:t>Location</a:t>
            </a:r>
          </a:p>
          <a:p>
            <a:pPr lvl="2"/>
            <a:r>
              <a:rPr lang="en-US" altLang="zh-CN" sz="1600" dirty="0">
                <a:latin typeface="+mn-lt"/>
              </a:rPr>
              <a:t>Size</a:t>
            </a:r>
          </a:p>
          <a:p>
            <a:pPr lvl="2"/>
            <a:r>
              <a:rPr lang="en-US" altLang="zh-CN" sz="1600" dirty="0" err="1">
                <a:latin typeface="+mn-lt"/>
              </a:rPr>
              <a:t>Amanities</a:t>
            </a:r>
            <a:r>
              <a:rPr lang="en-US" altLang="zh-CN" sz="1600" dirty="0">
                <a:latin typeface="+mn-lt"/>
              </a:rPr>
              <a:t> </a:t>
            </a:r>
          </a:p>
          <a:p>
            <a:pPr lvl="1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Model</a:t>
            </a:r>
          </a:p>
          <a:p>
            <a:pPr lvl="1"/>
            <a:r>
              <a:rPr lang="en-US" altLang="zh-CN" sz="2000" dirty="0"/>
              <a:t>Linear Regression</a:t>
            </a:r>
            <a:endParaRPr lang="en-US" altLang="zh-CN" sz="2000" dirty="0">
              <a:latin typeface="+mn-lt"/>
            </a:endParaRPr>
          </a:p>
          <a:p>
            <a:pPr lvl="1"/>
            <a:r>
              <a:rPr lang="en-US" altLang="zh-CN" sz="2000" dirty="0">
                <a:latin typeface="+mn-lt"/>
              </a:rPr>
              <a:t>Random Forest Tree</a:t>
            </a:r>
          </a:p>
          <a:p>
            <a:pPr lvl="1"/>
            <a:r>
              <a:rPr lang="en-US" altLang="zh-CN" sz="2000" dirty="0" err="1">
                <a:latin typeface="+mn-lt"/>
              </a:rPr>
              <a:t>Xgboost</a:t>
            </a:r>
            <a:endParaRPr lang="en-US" altLang="zh-CN" sz="2000" dirty="0">
              <a:latin typeface="+mn-lt"/>
            </a:endParaRPr>
          </a:p>
          <a:p>
            <a:pPr lvl="1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7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85684" y="2561961"/>
            <a:ext cx="4210050" cy="34324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Tuning Parameters</a:t>
            </a:r>
          </a:p>
          <a:p>
            <a:pPr lvl="1"/>
            <a:r>
              <a:rPr lang="en-US" altLang="zh-CN" sz="2000" dirty="0" err="1"/>
              <a:t>GridSearch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93511" y="3059203"/>
            <a:ext cx="3034947" cy="293519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28458" y="3059205"/>
            <a:ext cx="5476876" cy="29351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 and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078126" cy="14933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Result</a:t>
            </a:r>
          </a:p>
          <a:p>
            <a:pPr lvl="1"/>
            <a:r>
              <a:rPr lang="en-US" altLang="zh-CN" sz="2000" dirty="0">
                <a:latin typeface="+mn-lt"/>
              </a:rPr>
              <a:t>Important Feature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Prediction Result</a:t>
            </a:r>
          </a:p>
          <a:p>
            <a:pPr lvl="1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Error Analysis</a:t>
            </a:r>
          </a:p>
          <a:p>
            <a:pPr lvl="1"/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070A-8DB2-42E5-99A1-BB9BDB61D02D}" type="slidenum">
              <a:rPr lang="en-US" smtClean="0"/>
              <a:t>9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330" r="8161"/>
          <a:stretch/>
        </p:blipFill>
        <p:spPr>
          <a:xfrm>
            <a:off x="3929873" y="2573867"/>
            <a:ext cx="4656683" cy="371545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18325" y="2483555"/>
            <a:ext cx="4879780" cy="39511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8707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" id="{2F353F6B-AC1F-4E53-AD61-746E488493BB}" vid="{6598564B-808E-4597-B4DA-019DEF761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4067</TotalTime>
  <Words>268</Words>
  <Application>Microsoft Office PowerPoint</Application>
  <PresentationFormat>On-screen Show (4:3)</PresentationFormat>
  <Paragraphs>145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Segoe UI</vt:lpstr>
      <vt:lpstr>UT</vt:lpstr>
      <vt:lpstr>Austin Real Estate  Data Scrappy, Analysis and Interactive Visualization   </vt:lpstr>
      <vt:lpstr>Outline</vt:lpstr>
      <vt:lpstr>Data Acquisition </vt:lpstr>
      <vt:lpstr>Data Acquisition </vt:lpstr>
      <vt:lpstr>Data Acquisition </vt:lpstr>
      <vt:lpstr>Analysis and Prediction</vt:lpstr>
      <vt:lpstr>Analysis and Prediction</vt:lpstr>
      <vt:lpstr>Analysis and Prediction</vt:lpstr>
      <vt:lpstr>Analysis and Prediction</vt:lpstr>
      <vt:lpstr>Analysis and Prediction</vt:lpstr>
      <vt:lpstr>Analysis and Prediction</vt:lpstr>
      <vt:lpstr>Visualization</vt:lpstr>
      <vt:lpstr>Visualization</vt:lpstr>
      <vt:lpstr>Visualization </vt:lpstr>
      <vt:lpstr>Future Work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DSP Techniques to Extract Information from Images</dc:title>
  <dc:creator>Boxue Chen</dc:creator>
  <cp:lastModifiedBy>Xiaoyu Qian</cp:lastModifiedBy>
  <cp:revision>167</cp:revision>
  <dcterms:created xsi:type="dcterms:W3CDTF">2015-04-26T18:48:45Z</dcterms:created>
  <dcterms:modified xsi:type="dcterms:W3CDTF">2016-11-17T21:14:29Z</dcterms:modified>
</cp:coreProperties>
</file>