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404050"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guide id="7" pos="429">
          <p15:clr>
            <a:srgbClr val="A4A3A4"/>
          </p15:clr>
        </p15:guide>
        <p15:guide id="8" pos="1998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A84"/>
    <a:srgbClr val="2424A8"/>
    <a:srgbClr val="0033CC"/>
    <a:srgbClr val="0000FF"/>
    <a:srgbClr val="3366FF"/>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465" autoAdjust="0"/>
    <p:restoredTop sz="50000" autoAdjust="0"/>
  </p:normalViewPr>
  <p:slideViewPr>
    <p:cSldViewPr snapToGrid="0" snapToObjects="1" showGuides="1">
      <p:cViewPr>
        <p:scale>
          <a:sx n="64" d="100"/>
          <a:sy n="64" d="100"/>
        </p:scale>
        <p:origin x="-2264" y="-12184"/>
      </p:cViewPr>
      <p:guideLst>
        <p:guide orient="horz" pos="4316"/>
        <p:guide orient="horz" pos="375"/>
        <p:guide orient="horz" pos="26214"/>
        <p:guide orient="horz"/>
        <p:guide pos="401"/>
        <p:guide pos="18672"/>
        <p:guide pos="429"/>
        <p:guide pos="199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7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10/16/19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10/16/19</a:t>
            </a:fld>
            <a:endParaRPr lang="en-US" dirty="0"/>
          </a:p>
        </p:txBody>
      </p:sp>
      <p:sp>
        <p:nvSpPr>
          <p:cNvPr id="4" name="Slide Image Placeholder 3"/>
          <p:cNvSpPr>
            <a:spLocks noGrp="1" noRot="1" noChangeAspect="1"/>
          </p:cNvSpPr>
          <p:nvPr>
            <p:ph type="sldImg" idx="2"/>
          </p:nvPr>
        </p:nvSpPr>
        <p:spPr>
          <a:xfrm>
            <a:off x="2132013" y="685800"/>
            <a:ext cx="25939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32013" y="685800"/>
            <a:ext cx="2593975" cy="3429000"/>
          </a:xfrm>
        </p:spPr>
      </p:sp>
      <p:sp>
        <p:nvSpPr>
          <p:cNvPr id="3" name="Notes Placeholder 2"/>
          <p:cNvSpPr>
            <a:spLocks noGrp="1"/>
          </p:cNvSpPr>
          <p:nvPr>
            <p:ph type="body" idx="1"/>
          </p:nvPr>
        </p:nvSpPr>
        <p:spPr>
          <a:xfrm>
            <a:off x="-88900" y="-38100"/>
            <a:ext cx="22212300" cy="552450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2</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bg>
      <p:bgPr>
        <a:gradFill flip="none" rotWithShape="1">
          <a:gsLst>
            <a:gs pos="17000">
              <a:srgbClr val="1F1A84"/>
            </a:gs>
            <a:gs pos="71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Text Placeholder 5"/>
          <p:cNvSpPr>
            <a:spLocks noGrp="1"/>
          </p:cNvSpPr>
          <p:nvPr>
            <p:ph type="body" sz="quarter" idx="29" hasCustomPrompt="1"/>
          </p:nvPr>
        </p:nvSpPr>
        <p:spPr>
          <a:xfrm>
            <a:off x="16444771" y="33400529"/>
            <a:ext cx="15280482" cy="78101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432918" y="34204185"/>
            <a:ext cx="15288135" cy="883014"/>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a:t>Type in or paste your text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oleObject" Target="../embeddings/oleObject5.bin"/><Relationship Id="rId12" Type="http://schemas.openxmlformats.org/officeDocument/2006/relationships/image" Target="../media/image3.wmf"/><Relationship Id="rId17" Type="http://schemas.openxmlformats.org/officeDocument/2006/relationships/image" Target="../media/image10.jpeg"/><Relationship Id="rId2" Type="http://schemas.openxmlformats.org/officeDocument/2006/relationships/vmlDrawing" Target="../drawings/vmlDrawing2.v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theme" Target="../theme/theme2.xml"/><Relationship Id="rId6" Type="http://schemas.openxmlformats.org/officeDocument/2006/relationships/image" Target="../media/image8.png"/><Relationship Id="rId11" Type="http://schemas.openxmlformats.org/officeDocument/2006/relationships/oleObject" Target="../embeddings/oleObject7.bin"/><Relationship Id="rId5" Type="http://schemas.openxmlformats.org/officeDocument/2006/relationships/image" Target="../media/image7.png"/><Relationship Id="rId15" Type="http://schemas.openxmlformats.org/officeDocument/2006/relationships/image" Target="../media/image4.wmf"/><Relationship Id="rId10" Type="http://schemas.openxmlformats.org/officeDocument/2006/relationships/image" Target="../media/image2.wmf"/><Relationship Id="rId4" Type="http://schemas.openxmlformats.org/officeDocument/2006/relationships/image" Target="../media/image6.png"/><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9" name="Rectangle 9"/>
          <p:cNvSpPr>
            <a:spLocks noChangeArrowheads="1"/>
          </p:cNvSpPr>
          <p:nvPr/>
        </p:nvSpPr>
        <p:spPr bwMode="auto">
          <a:xfrm>
            <a:off x="2" y="5425452"/>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646464" y="41989161"/>
            <a:ext cx="239171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381000" y="6019799"/>
            <a:ext cx="15821027" cy="36441873"/>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6698367" y="6019800"/>
            <a:ext cx="15343734" cy="36441872"/>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3548190" y="-48126"/>
            <a:ext cx="13121319" cy="42851890"/>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8"/>
              <a:ext cx="7531182" cy="2131008"/>
              <a:chOff x="-4470427" y="13701622"/>
              <a:chExt cx="3470785" cy="979074"/>
            </a:xfrm>
          </p:grpSpPr>
          <p:grpSp>
            <p:nvGrpSpPr>
              <p:cNvPr id="46" name="Group 45"/>
              <p:cNvGrpSpPr/>
              <p:nvPr userDrawn="1"/>
            </p:nvGrpSpPr>
            <p:grpSpPr>
              <a:xfrm>
                <a:off x="-2783495" y="13745861"/>
                <a:ext cx="624431" cy="898924"/>
                <a:chOff x="-3958697" y="14964973"/>
                <a:chExt cx="779338" cy="1288151"/>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7" name="Group 36"/>
            <p:cNvGrpSpPr/>
            <p:nvPr userDrawn="1"/>
          </p:nvGrpSpPr>
          <p:grpSpPr>
            <a:xfrm>
              <a:off x="-10561889" y="34554904"/>
              <a:ext cx="9320458" cy="2526502"/>
              <a:chOff x="-4830160" y="15859915"/>
              <a:chExt cx="4295382"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727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727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4" name="Group 53"/>
          <p:cNvGrpSpPr/>
          <p:nvPr userDrawn="1"/>
        </p:nvGrpSpPr>
        <p:grpSpPr>
          <a:xfrm>
            <a:off x="32833695" y="2"/>
            <a:ext cx="13148654"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728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728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
        <p:nvSpPr>
          <p:cNvPr id="70" name="Rectangle 36"/>
          <p:cNvSpPr>
            <a:spLocks noChangeArrowheads="1"/>
          </p:cNvSpPr>
          <p:nvPr userDrawn="1"/>
        </p:nvSpPr>
        <p:spPr bwMode="auto">
          <a:xfrm>
            <a:off x="1" y="-7606"/>
            <a:ext cx="32404050" cy="5440680"/>
          </a:xfrm>
          <a:prstGeom prst="rect">
            <a:avLst/>
          </a:prstGeom>
          <a:solidFill>
            <a:srgbClr val="2424A8"/>
          </a:solidFill>
          <a:ln w="9525">
            <a:solidFill>
              <a:schemeClr val="tx1"/>
            </a:solidFill>
            <a:miter lim="800000"/>
            <a:headEnd/>
            <a:tailEnd/>
          </a:ln>
          <a:effectLst/>
        </p:spPr>
        <p:txBody>
          <a:bodyPr wrap="none" lIns="89551" tIns="44774" rIns="89551" bIns="44774"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2" y="0"/>
            <a:ext cx="32404050"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75086" y="6002908"/>
            <a:ext cx="31050365"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2" y="5013971"/>
            <a:ext cx="32404050"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3009" y="41948435"/>
            <a:ext cx="2822399" cy="317222"/>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3548190" y="-48126"/>
            <a:ext cx="13121319" cy="42851890"/>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a:solidFill>
                    <a:srgbClr val="FF0000"/>
                  </a:solidFill>
                  <a:latin typeface="Trebuchet MS" pitchFamily="34" charset="0"/>
                </a:rPr>
                <a:t>(—THIS SIDEBAR DOES NOT PRINT—)</a:t>
              </a:r>
              <a:endParaRPr lang="en-US" sz="4000" b="1" spc="600" dirty="0">
                <a:solidFill>
                  <a:schemeClr val="bg1"/>
                </a:solidFill>
                <a:latin typeface="Trebuchet MS" pitchFamily="34" charset="0"/>
              </a:endParaRPr>
            </a:p>
            <a:p>
              <a:pPr algn="ctr"/>
              <a:r>
                <a:rPr lang="en-US" sz="4800" b="1" spc="600" dirty="0">
                  <a:solidFill>
                    <a:schemeClr val="bg1"/>
                  </a:solidFill>
                  <a:latin typeface="Trebuchet MS" pitchFamily="34" charset="0"/>
                </a:rPr>
                <a:t>DESIGN</a:t>
              </a:r>
              <a:r>
                <a:rPr lang="en-US" sz="4800" b="1" spc="600" baseline="0" dirty="0">
                  <a:solidFill>
                    <a:schemeClr val="bg1"/>
                  </a:solidFill>
                  <a:latin typeface="Trebuchet MS" pitchFamily="34" charset="0"/>
                </a:rPr>
                <a:t> </a:t>
              </a:r>
              <a:r>
                <a:rPr lang="en-US" sz="4800" b="1" spc="600" dirty="0">
                  <a:solidFill>
                    <a:schemeClr val="bg1"/>
                  </a:solidFill>
                  <a:latin typeface="Trebuchet MS" pitchFamily="34" charset="0"/>
                </a:rPr>
                <a:t>GUIDE</a:t>
              </a:r>
            </a:p>
            <a:p>
              <a:pPr algn="ctr"/>
              <a:endParaRPr lang="en-US" sz="3600" b="1" dirty="0">
                <a:latin typeface="Trebuchet MS" pitchFamily="34" charset="0"/>
              </a:endParaRPr>
            </a:p>
            <a:p>
              <a:pPr defTabSz="3765639"/>
              <a:r>
                <a:rPr lang="en-US" sz="3600" i="0" dirty="0">
                  <a:latin typeface="Trebuchet MS" pitchFamily="34" charset="0"/>
                </a:rPr>
                <a:t>This PowerPoint</a:t>
              </a:r>
              <a:r>
                <a:rPr lang="en-US" sz="3600" i="0" baseline="0" dirty="0">
                  <a:latin typeface="Trebuchet MS" pitchFamily="34" charset="0"/>
                </a:rPr>
                <a:t> </a:t>
              </a:r>
              <a:r>
                <a:rPr lang="en-US" sz="3600" i="0" dirty="0">
                  <a:latin typeface="Trebuchet MS" pitchFamily="34" charset="0"/>
                </a:rPr>
                <a:t>2007 template produces</a:t>
              </a:r>
              <a:r>
                <a:rPr lang="en-US" sz="3600" i="0" baseline="0" dirty="0">
                  <a:latin typeface="Trebuchet MS" pitchFamily="34" charset="0"/>
                </a:rPr>
                <a:t> </a:t>
              </a:r>
              <a:r>
                <a:rPr lang="en-US" sz="3600" i="0" dirty="0">
                  <a:latin typeface="Trebuchet MS" pitchFamily="34" charset="0"/>
                </a:rPr>
                <a:t>an</a:t>
              </a:r>
              <a:r>
                <a:rPr lang="en-US" sz="3600" i="0" baseline="0" dirty="0">
                  <a:latin typeface="Trebuchet MS" pitchFamily="34" charset="0"/>
                </a:rPr>
                <a:t> A0</a:t>
              </a:r>
              <a:r>
                <a:rPr lang="en-US" sz="3600" i="0" dirty="0">
                  <a:latin typeface="Trebuchet MS" pitchFamily="34" charset="0"/>
                </a:rPr>
                <a:t> presentation poster. </a:t>
              </a:r>
              <a:r>
                <a:rPr lang="en-US" sz="3600" dirty="0">
                  <a:latin typeface="Trebuchet MS" pitchFamily="34" charset="0"/>
                </a:rPr>
                <a:t>You</a:t>
              </a:r>
              <a:r>
                <a:rPr lang="en-US" sz="3600" baseline="0" dirty="0">
                  <a:latin typeface="Trebuchet MS" pitchFamily="34" charset="0"/>
                </a:rPr>
                <a:t> can u</a:t>
              </a:r>
              <a:r>
                <a:rPr lang="en-US" sz="3600" dirty="0">
                  <a:latin typeface="Trebuchet MS" pitchFamily="34" charset="0"/>
                </a:rPr>
                <a:t>se</a:t>
              </a:r>
              <a:r>
                <a:rPr lang="en-US" sz="3600" baseline="0" dirty="0">
                  <a:latin typeface="Trebuchet MS" pitchFamily="34" charset="0"/>
                </a:rPr>
                <a:t> it to create your research poster and </a:t>
              </a:r>
              <a:r>
                <a:rPr lang="en-US" sz="3600" dirty="0">
                  <a:latin typeface="Trebuchet MS" pitchFamily="34" charset="0"/>
                </a:rPr>
                <a:t>save valuable time placing titles, subtitles,</a:t>
              </a:r>
              <a:r>
                <a:rPr lang="en-US" sz="3600" baseline="0" dirty="0">
                  <a:latin typeface="Trebuchet MS" pitchFamily="34" charset="0"/>
                </a:rPr>
                <a:t> text, and graphics</a:t>
              </a:r>
              <a:r>
                <a:rPr lang="en-US" sz="3600" dirty="0">
                  <a:latin typeface="Trebuchet MS" pitchFamily="34" charset="0"/>
                </a:rPr>
                <a:t>. </a:t>
              </a:r>
            </a:p>
            <a:p>
              <a:pPr defTabSz="3765639"/>
              <a:endParaRPr lang="en-US" sz="3600" dirty="0">
                <a:latin typeface="Trebuchet MS" pitchFamily="34" charset="0"/>
              </a:endParaRPr>
            </a:p>
            <a:p>
              <a:pPr defTabSz="4389219"/>
              <a:r>
                <a:rPr lang="en-US" sz="3600" dirty="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a:solidFill>
                    <a:srgbClr val="FFC000"/>
                  </a:solidFill>
                  <a:latin typeface="Trebuchet MS" pitchFamily="34" charset="0"/>
                </a:rPr>
                <a:t>PosterPresentations.com</a:t>
              </a:r>
              <a:r>
                <a:rPr lang="en-US" sz="3600" b="1" dirty="0">
                  <a:solidFill>
                    <a:schemeClr val="bg1"/>
                  </a:solidFill>
                  <a:latin typeface="Trebuchet MS" pitchFamily="34" charset="0"/>
                </a:rPr>
                <a:t> </a:t>
              </a:r>
              <a:r>
                <a:rPr lang="en-US" sz="3600" dirty="0">
                  <a:solidFill>
                    <a:schemeClr val="bg1"/>
                  </a:solidFill>
                  <a:latin typeface="Trebuchet MS" pitchFamily="34" charset="0"/>
                </a:rPr>
                <a:t>and click on HELP DESK.</a:t>
              </a:r>
            </a:p>
            <a:p>
              <a:pPr defTabSz="4389219"/>
              <a:endParaRPr lang="en-US" sz="3600" dirty="0">
                <a:latin typeface="Trebuchet MS" pitchFamily="34" charset="0"/>
              </a:endParaRPr>
            </a:p>
            <a:p>
              <a:pPr defTabSz="4389219"/>
              <a:r>
                <a:rPr lang="en-US" sz="3600" dirty="0">
                  <a:solidFill>
                    <a:schemeClr val="bg1"/>
                  </a:solidFill>
                  <a:latin typeface="Trebuchet MS" pitchFamily="34" charset="0"/>
                </a:rPr>
                <a:t>When</a:t>
              </a:r>
              <a:r>
                <a:rPr lang="en-US" sz="3600" baseline="0" dirty="0">
                  <a:solidFill>
                    <a:schemeClr val="bg1"/>
                  </a:solidFill>
                  <a:latin typeface="Trebuchet MS" pitchFamily="34" charset="0"/>
                </a:rPr>
                <a:t> you are ready to print your poster</a:t>
              </a:r>
              <a:r>
                <a:rPr lang="en-US" sz="3600" dirty="0">
                  <a:solidFill>
                    <a:schemeClr val="bg1"/>
                  </a:solidFill>
                  <a:latin typeface="Trebuchet MS" pitchFamily="34" charset="0"/>
                </a:rPr>
                <a:t>,</a:t>
              </a:r>
              <a:r>
                <a:rPr lang="en-US" sz="3600" baseline="0" dirty="0">
                  <a:solidFill>
                    <a:schemeClr val="bg1"/>
                  </a:solidFill>
                  <a:latin typeface="Trebuchet MS" pitchFamily="34" charset="0"/>
                </a:rPr>
                <a:t> go online to </a:t>
              </a:r>
              <a:r>
                <a:rPr lang="en-US" sz="3600" b="0" dirty="0">
                  <a:solidFill>
                    <a:schemeClr val="bg1"/>
                  </a:solidFill>
                  <a:latin typeface="Trebuchet MS" pitchFamily="34" charset="0"/>
                </a:rPr>
                <a:t>PosterPresentations.com</a:t>
              </a:r>
              <a:br>
                <a:rPr lang="en-US" sz="3600" dirty="0">
                  <a:solidFill>
                    <a:schemeClr val="bg1"/>
                  </a:solidFill>
                  <a:latin typeface="Trebuchet MS" pitchFamily="34" charset="0"/>
                </a:rPr>
              </a:br>
              <a:endParaRPr lang="en-US" sz="3600" dirty="0">
                <a:solidFill>
                  <a:schemeClr val="bg1"/>
                </a:solidFill>
                <a:latin typeface="Trebuchet MS" pitchFamily="34" charset="0"/>
              </a:endParaRPr>
            </a:p>
            <a:p>
              <a:pPr algn="l" defTabSz="3765639"/>
              <a:r>
                <a:rPr lang="en-US" sz="3600" b="0" dirty="0">
                  <a:solidFill>
                    <a:schemeClr val="bg1"/>
                  </a:solidFill>
                  <a:latin typeface="Trebuchet MS" pitchFamily="34" charset="0"/>
                </a:rPr>
                <a:t>Need</a:t>
              </a:r>
              <a:r>
                <a:rPr lang="en-US" sz="3600" b="0" baseline="0" dirty="0">
                  <a:solidFill>
                    <a:schemeClr val="bg1"/>
                  </a:solidFill>
                  <a:latin typeface="Trebuchet MS" pitchFamily="34" charset="0"/>
                </a:rPr>
                <a:t> assistance? Call us at </a:t>
              </a:r>
              <a:r>
                <a:rPr lang="en-US" sz="3600" b="0" dirty="0">
                  <a:solidFill>
                    <a:srgbClr val="FFC000"/>
                  </a:solidFill>
                  <a:latin typeface="Trebuchet MS" pitchFamily="34" charset="0"/>
                </a:rPr>
                <a:t>1.510.649.3001</a:t>
              </a:r>
            </a:p>
            <a:p>
              <a:pPr algn="l" defTabSz="3765639"/>
              <a:endParaRPr lang="en-US" sz="4400" b="1" dirty="0">
                <a:solidFill>
                  <a:srgbClr val="FFFF00"/>
                </a:solidFill>
                <a:latin typeface="Trebuchet MS" pitchFamily="34" charset="0"/>
              </a:endParaRPr>
            </a:p>
            <a:p>
              <a:pPr algn="ctr"/>
              <a:endParaRPr lang="en-US" sz="3200" b="1" dirty="0">
                <a:solidFill>
                  <a:schemeClr val="bg1"/>
                </a:solidFill>
                <a:latin typeface="Trebuchet MS" pitchFamily="34" charset="0"/>
              </a:endParaRPr>
            </a:p>
            <a:p>
              <a:pPr algn="ctr"/>
              <a:r>
                <a:rPr lang="en-US" sz="4800" b="1" spc="600" dirty="0">
                  <a:solidFill>
                    <a:schemeClr val="bg1"/>
                  </a:solidFill>
                  <a:latin typeface="Trebuchet MS" pitchFamily="34" charset="0"/>
                </a:rPr>
                <a:t>QUICK START</a:t>
              </a:r>
            </a:p>
            <a:p>
              <a:pPr algn="ctr"/>
              <a:endParaRPr lang="en-US" sz="40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Zoom in and out</a:t>
              </a:r>
            </a:p>
            <a:p>
              <a:pPr marL="2527300" indent="-650875" algn="l" defTabSz="850900">
                <a:tabLst/>
              </a:pPr>
              <a:r>
                <a:rPr lang="en-US" sz="3200" b="0" baseline="0" dirty="0">
                  <a:solidFill>
                    <a:schemeClr val="bg1"/>
                  </a:solidFill>
                  <a:latin typeface="Trebuchet MS" pitchFamily="34" charset="0"/>
                </a:rPr>
                <a:t>	</a:t>
              </a:r>
              <a:r>
                <a:rPr lang="en-US" sz="32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Title, Authors, and Affiliations</a:t>
              </a:r>
            </a:p>
            <a:p>
              <a:pPr algn="l"/>
              <a:r>
                <a:rPr lang="en-US" sz="3200" b="0" baseline="0" dirty="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The font size of your title should be bigger than your name(s) and institution name(s).</a:t>
              </a:r>
            </a:p>
            <a:p>
              <a:pPr algn="l"/>
              <a:br>
                <a:rPr lang="en-US" sz="3600" b="1" baseline="0" dirty="0">
                  <a:solidFill>
                    <a:schemeClr val="bg1"/>
                  </a:solidFill>
                  <a:latin typeface="Trebuchet MS" pitchFamily="34" charset="0"/>
                </a:rPr>
              </a:br>
              <a:endParaRPr lang="en-US" sz="3600" b="1" dirty="0">
                <a:solidFill>
                  <a:schemeClr val="bg1"/>
                </a:solidFill>
                <a:latin typeface="Trebuchet MS" pitchFamily="34" charset="0"/>
              </a:endParaRPr>
            </a:p>
            <a:p>
              <a:pPr algn="ctr"/>
              <a:endParaRPr lang="en-US" sz="3600" b="1" dirty="0">
                <a:solidFill>
                  <a:srgbClr val="FFC000"/>
                </a:solidFill>
                <a:latin typeface="Trebuchet MS" pitchFamily="34" charset="0"/>
              </a:endParaRPr>
            </a:p>
            <a:p>
              <a:pPr algn="ctr"/>
              <a:endParaRPr lang="en-US" sz="3600" b="1" dirty="0">
                <a:solidFill>
                  <a:srgbClr val="FFC000"/>
                </a:solidFill>
                <a:latin typeface="Trebuchet MS" pitchFamily="34" charset="0"/>
              </a:endParaRPr>
            </a:p>
            <a:p>
              <a:pPr algn="ctr"/>
              <a:r>
                <a:rPr lang="en-US" sz="4000" b="1" dirty="0">
                  <a:solidFill>
                    <a:srgbClr val="FFC000"/>
                  </a:solidFill>
                  <a:latin typeface="Trebuchet MS" pitchFamily="34" charset="0"/>
                </a:rPr>
                <a:t>Adding Logos</a:t>
              </a:r>
              <a:r>
                <a:rPr lang="en-US" sz="4000" b="1" baseline="0" dirty="0">
                  <a:solidFill>
                    <a:srgbClr val="FFC000"/>
                  </a:solidFill>
                  <a:latin typeface="Trebuchet MS" pitchFamily="34" charset="0"/>
                </a:rPr>
                <a:t> / Seals</a:t>
              </a:r>
            </a:p>
            <a:p>
              <a:pPr algn="l"/>
              <a:r>
                <a:rPr lang="en-US" sz="32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a:solidFill>
                  <a:schemeClr val="bg1">
                    <a:lumMod val="75000"/>
                  </a:schemeClr>
                </a:solidFill>
                <a:latin typeface="Trebuchet MS" pitchFamily="34" charset="0"/>
              </a:endParaRPr>
            </a:p>
            <a:p>
              <a:pPr algn="l"/>
              <a:r>
                <a:rPr lang="en-US" sz="3200" b="1" spc="300" baseline="0" dirty="0">
                  <a:solidFill>
                    <a:srgbClr val="FFC000"/>
                  </a:solidFill>
                  <a:latin typeface="Trebuchet MS" pitchFamily="34" charset="0"/>
                </a:rPr>
                <a:t>TIP:</a:t>
              </a:r>
              <a:r>
                <a:rPr lang="en-US" sz="3200" b="1" spc="0" baseline="0" dirty="0">
                  <a:solidFill>
                    <a:srgbClr val="FFC000"/>
                  </a:solidFill>
                  <a:latin typeface="Trebuchet MS" pitchFamily="34" charset="0"/>
                </a:rPr>
                <a:t> </a:t>
              </a:r>
              <a:r>
                <a:rPr lang="en-US" sz="3200" b="0" baseline="0" dirty="0">
                  <a:solidFill>
                    <a:schemeClr val="bg1">
                      <a:lumMod val="75000"/>
                    </a:schemeClr>
                  </a:solidFill>
                  <a:latin typeface="Trebuchet MS" pitchFamily="34" charset="0"/>
                </a:rPr>
                <a:t>See if your school’s logo is available on our free poster templates page.</a:t>
              </a:r>
            </a:p>
            <a:p>
              <a:pPr algn="l"/>
              <a:endParaRPr lang="en-US" sz="3200" b="0" baseline="0" dirty="0">
                <a:latin typeface="Trebuchet MS" pitchFamily="34" charset="0"/>
              </a:endParaRPr>
            </a:p>
            <a:p>
              <a:pPr algn="ctr"/>
              <a:r>
                <a:rPr lang="en-US" sz="4000" b="1" baseline="0" dirty="0">
                  <a:solidFill>
                    <a:srgbClr val="FFC000"/>
                  </a:solidFill>
                  <a:latin typeface="Trebuchet MS" pitchFamily="34" charset="0"/>
                </a:rPr>
                <a:t>Photographs / Graphics</a:t>
              </a:r>
            </a:p>
            <a:p>
              <a:pPr algn="l" defTabSz="977900"/>
              <a:r>
                <a:rPr lang="en-US" sz="32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a:solidFill>
                    <a:schemeClr val="bg1">
                      <a:lumMod val="75000"/>
                    </a:schemeClr>
                  </a:solidFill>
                  <a:latin typeface="Trebuchet MS" pitchFamily="34" charset="0"/>
                </a:rPr>
                <a:t>disproportionally.</a:t>
              </a:r>
            </a:p>
            <a:p>
              <a:pPr algn="l" defTabSz="977900"/>
              <a:endParaRPr lang="en-US" sz="3200" b="0" baseline="0" dirty="0">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endParaRPr lang="en-US" sz="3600" b="1" baseline="0" dirty="0">
                <a:solidFill>
                  <a:srgbClr val="FFC000"/>
                </a:solidFill>
                <a:latin typeface="Trebuchet MS" pitchFamily="34" charset="0"/>
              </a:endParaRPr>
            </a:p>
            <a:p>
              <a:pPr algn="ctr"/>
              <a:r>
                <a:rPr lang="en-US" sz="4000" b="1" baseline="0" dirty="0">
                  <a:solidFill>
                    <a:srgbClr val="FFC000"/>
                  </a:solidFill>
                  <a:latin typeface="Trebuchet MS" pitchFamily="34" charset="0"/>
                </a:rPr>
                <a:t>Image Quality Check</a:t>
              </a:r>
            </a:p>
            <a:p>
              <a:pPr lvl="0" algn="l" defTabSz="977900"/>
              <a:r>
                <a:rPr lang="en-US" sz="3200" b="0" baseline="0" dirty="0">
                  <a:solidFill>
                    <a:schemeClr val="bg1">
                      <a:lumMod val="75000"/>
                    </a:schemeClr>
                  </a:solidFill>
                  <a:latin typeface="Trebuchet MS" pitchFamily="34" charset="0"/>
                </a:rPr>
                <a:t>Zoom in and look at your images at 100% magnification. If they look good they will print well. </a:t>
              </a:r>
              <a:endParaRPr lang="en-US" sz="3600"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3"/>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4"/>
            <a:stretch>
              <a:fillRect/>
            </a:stretch>
          </p:blipFill>
          <p:spPr>
            <a:xfrm>
              <a:off x="-10732765" y="19116994"/>
              <a:ext cx="9986808" cy="1053596"/>
            </a:xfrm>
            <a:prstGeom prst="rect">
              <a:avLst/>
            </a:prstGeom>
          </p:spPr>
        </p:pic>
        <p:grpSp>
          <p:nvGrpSpPr>
            <p:cNvPr id="41" name="Group 40"/>
            <p:cNvGrpSpPr/>
            <p:nvPr userDrawn="1"/>
          </p:nvGrpSpPr>
          <p:grpSpPr>
            <a:xfrm>
              <a:off x="-9744993" y="29384978"/>
              <a:ext cx="7531182" cy="2131008"/>
              <a:chOff x="-4470427" y="13701622"/>
              <a:chExt cx="3470785" cy="979074"/>
            </a:xfrm>
          </p:grpSpPr>
          <p:grpSp>
            <p:nvGrpSpPr>
              <p:cNvPr id="49" name="Group 48"/>
              <p:cNvGrpSpPr/>
              <p:nvPr userDrawn="1"/>
            </p:nvGrpSpPr>
            <p:grpSpPr>
              <a:xfrm>
                <a:off x="-2783495" y="13745861"/>
                <a:ext cx="624431" cy="898924"/>
                <a:chOff x="-3958697" y="14964973"/>
                <a:chExt cx="779338" cy="1288151"/>
              </a:xfrm>
            </p:grpSpPr>
            <p:pic>
              <p:nvPicPr>
                <p:cNvPr id="70" name="Picture 69"/>
                <p:cNvPicPr>
                  <a:picLocks noChangeAspect="1"/>
                </p:cNvPicPr>
                <p:nvPr userDrawn="1"/>
              </p:nvPicPr>
              <p:blipFill>
                <a:blip r:embed="rId5"/>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8"/>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5"/>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6"/>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292325"/>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2" name="Group 41"/>
            <p:cNvGrpSpPr/>
            <p:nvPr userDrawn="1"/>
          </p:nvGrpSpPr>
          <p:grpSpPr>
            <a:xfrm>
              <a:off x="-10561889" y="34554904"/>
              <a:ext cx="9320458" cy="2526502"/>
              <a:chOff x="-4830160" y="15859915"/>
              <a:chExt cx="4295382"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8282"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8283"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74945"/>
                <a:ext cx="1117601" cy="154847"/>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84471"/>
                <a:ext cx="1117601" cy="154847"/>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82" name="Group 81"/>
          <p:cNvGrpSpPr/>
          <p:nvPr userDrawn="1"/>
        </p:nvGrpSpPr>
        <p:grpSpPr>
          <a:xfrm>
            <a:off x="32833695" y="2"/>
            <a:ext cx="13148654"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a:solidFill>
                    <a:schemeClr val="bg1"/>
                  </a:solidFill>
                  <a:latin typeface="Trebuchet MS" pitchFamily="34" charset="0"/>
                </a:rPr>
                <a:t>QUICK START (cont.)</a:t>
              </a:r>
            </a:p>
            <a:p>
              <a:pPr algn="ctr"/>
              <a:endParaRPr lang="en-US" sz="4400" b="1" baseline="0" dirty="0">
                <a:solidFill>
                  <a:schemeClr val="bg1"/>
                </a:solidFill>
                <a:latin typeface="Trebuchet MS" pitchFamily="34" charset="0"/>
              </a:endParaRPr>
            </a:p>
            <a:p>
              <a:pPr algn="ctr"/>
              <a:r>
                <a:rPr lang="en-US" sz="4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endParaRPr lang="en-US" sz="3200" b="0" baseline="0" dirty="0">
                <a:solidFill>
                  <a:schemeClr val="bg1">
                    <a:lumMod val="75000"/>
                  </a:schemeClr>
                </a:solidFill>
                <a:latin typeface="Trebuchet MS" pitchFamily="34" charset="0"/>
              </a:endParaRPr>
            </a:p>
            <a:p>
              <a:pPr marL="0" indent="0" algn="l" defTabSz="114300"/>
              <a:r>
                <a:rPr lang="en-US" sz="32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Text</a:t>
              </a:r>
            </a:p>
            <a:p>
              <a:pPr marL="3429000" lvl="2" indent="0" algn="l" defTabSz="114300"/>
              <a:r>
                <a:rPr lang="en-US" sz="32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a:solidFill>
                    <a:schemeClr val="bg1">
                      <a:lumMod val="75000"/>
                    </a:schemeClr>
                  </a:solidFill>
                  <a:latin typeface="Trebuchet MS" pitchFamily="34" charset="0"/>
                </a:rPr>
                <a:t> </a:t>
              </a:r>
              <a:r>
                <a:rPr kumimoji="0" lang="en-US" sz="4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a:solidFill>
                  <a:schemeClr val="bg1">
                    <a:lumMod val="75000"/>
                  </a:schemeClr>
                </a:solidFill>
                <a:latin typeface="Trebuchet MS" pitchFamily="34" charset="0"/>
              </a:endParaRPr>
            </a:p>
            <a:p>
              <a:pPr marL="1518341" lvl="2" indent="0" algn="l" defTabSz="114300"/>
              <a:endParaRPr lang="en-US" sz="3200" b="0" baseline="0" dirty="0">
                <a:solidFill>
                  <a:schemeClr val="bg1">
                    <a:lumMod val="75000"/>
                  </a:schemeClr>
                </a:solidFill>
                <a:latin typeface="Trebuchet MS" pitchFamily="34" charset="0"/>
              </a:endParaRPr>
            </a:p>
            <a:p>
              <a:pPr algn="ctr"/>
              <a:r>
                <a:rPr lang="en-US" sz="4000" b="1" baseline="0" dirty="0">
                  <a:solidFill>
                    <a:srgbClr val="FFC000"/>
                  </a:solidFill>
                  <a:latin typeface="Trebuchet MS" pitchFamily="34" charset="0"/>
                </a:rPr>
                <a:t>How to add Tables</a:t>
              </a:r>
            </a:p>
            <a:p>
              <a:pPr marL="2000250" lvl="1" indent="0" algn="l" defTabSz="114300"/>
              <a:r>
                <a:rPr lang="en-US" sz="32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8284"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3"/>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8285"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44827"/>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20"/>
              <a:ext cx="6870215" cy="1260334"/>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11.png"/><Relationship Id="rId21" Type="http://schemas.openxmlformats.org/officeDocument/2006/relationships/image" Target="../media/image26.png"/><Relationship Id="rId7" Type="http://schemas.openxmlformats.org/officeDocument/2006/relationships/image" Target="../media/image14.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22.emf"/><Relationship Id="rId20"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3.emf"/><Relationship Id="rId11" Type="http://schemas.openxmlformats.org/officeDocument/2006/relationships/image" Target="../media/image17.emf"/><Relationship Id="rId5" Type="http://schemas.openxmlformats.org/officeDocument/2006/relationships/image" Target="../media/image12.emf"/><Relationship Id="rId15" Type="http://schemas.openxmlformats.org/officeDocument/2006/relationships/image" Target="../media/image21.emf"/><Relationship Id="rId10" Type="http://schemas.openxmlformats.org/officeDocument/2006/relationships/image" Target="../media/image18.png"/><Relationship Id="rId19" Type="http://schemas.openxmlformats.org/officeDocument/2006/relationships/image" Target="../media/image25.emf"/><Relationship Id="rId4" Type="http://schemas.openxmlformats.org/officeDocument/2006/relationships/image" Target="../media/image11.jpg"/><Relationship Id="rId9" Type="http://schemas.openxmlformats.org/officeDocument/2006/relationships/image" Target="../media/image16.png"/><Relationship Id="rId1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 Placeholder 340"/>
          <p:cNvSpPr>
            <a:spLocks noGrp="1"/>
          </p:cNvSpPr>
          <p:nvPr>
            <p:ph type="body" sz="quarter" idx="4294967295"/>
          </p:nvPr>
        </p:nvSpPr>
        <p:spPr>
          <a:xfrm>
            <a:off x="16744052" y="33371721"/>
            <a:ext cx="15264000" cy="547200"/>
          </a:xfrm>
          <a:prstGeom prst="rect">
            <a:avLst/>
          </a:prstGeom>
          <a:solidFill>
            <a:srgbClr val="2424A8"/>
          </a:solidFill>
        </p:spPr>
        <p:txBody>
          <a:bodyPr/>
          <a:lstStyle/>
          <a:p>
            <a:pPr marL="0" indent="0">
              <a:buNone/>
            </a:pPr>
            <a:r>
              <a:rPr lang="en-US" sz="3400" b="1" u="none" dirty="0">
                <a:solidFill>
                  <a:schemeClr val="bg1"/>
                </a:solidFill>
              </a:rPr>
              <a:t>Conclusions</a:t>
            </a:r>
          </a:p>
        </p:txBody>
      </p:sp>
      <p:sp>
        <p:nvSpPr>
          <p:cNvPr id="343" name="Text Placeholder 342"/>
          <p:cNvSpPr>
            <a:spLocks noGrp="1"/>
          </p:cNvSpPr>
          <p:nvPr>
            <p:ph type="body" sz="quarter" idx="29"/>
          </p:nvPr>
        </p:nvSpPr>
        <p:spPr>
          <a:xfrm>
            <a:off x="16725455" y="37914335"/>
            <a:ext cx="15264000" cy="547200"/>
          </a:xfrm>
          <a:solidFill>
            <a:srgbClr val="2424A8"/>
          </a:solidFill>
        </p:spPr>
        <p:txBody>
          <a:bodyPr/>
          <a:lstStyle/>
          <a:p>
            <a:pPr algn="l"/>
            <a:r>
              <a:rPr lang="en-US" sz="3400" u="none" dirty="0">
                <a:solidFill>
                  <a:schemeClr val="bg1"/>
                </a:solidFill>
              </a:rPr>
              <a:t>References</a:t>
            </a:r>
          </a:p>
        </p:txBody>
      </p:sp>
      <p:sp>
        <p:nvSpPr>
          <p:cNvPr id="344" name="Text Placeholder 343"/>
          <p:cNvSpPr>
            <a:spLocks noGrp="1"/>
          </p:cNvSpPr>
          <p:nvPr>
            <p:ph type="body" sz="quarter" idx="30"/>
          </p:nvPr>
        </p:nvSpPr>
        <p:spPr>
          <a:xfrm>
            <a:off x="16672341" y="38246827"/>
            <a:ext cx="15584055" cy="4273557"/>
          </a:xfrm>
        </p:spPr>
        <p:txBody>
          <a:bodyPr/>
          <a:lstStyle/>
          <a:p>
            <a:pPr>
              <a:lnSpc>
                <a:spcPct val="150000"/>
              </a:lnSpc>
            </a:pPr>
            <a:r>
              <a:rPr lang="it-IT" sz="2000" dirty="0"/>
              <a:t>[1]</a:t>
            </a:r>
            <a:r>
              <a:rPr lang="en-GB" sz="2000" dirty="0"/>
              <a:t> Kennedy, M. C., and  O’Hagan, A. (2001). Bayesian calibration of computer models. Journal of the Royal Statistical Society: Series B (Statistical Methodology), 63(3), 425–464.</a:t>
            </a:r>
          </a:p>
          <a:p>
            <a:pPr>
              <a:lnSpc>
                <a:spcPct val="150000"/>
              </a:lnSpc>
            </a:pPr>
            <a:r>
              <a:rPr lang="en-GB" sz="2000" dirty="0"/>
              <a:t>[2] Fuentes, M., and Raftery, A. E. (2005). Model evaluation and spatial interpolation by Bayesian combination of observations with outputs from numerical models. Biometrics, 61(1), 36–45.</a:t>
            </a:r>
          </a:p>
          <a:p>
            <a:pPr>
              <a:lnSpc>
                <a:spcPct val="150000"/>
              </a:lnSpc>
            </a:pPr>
            <a:r>
              <a:rPr lang="it-IT" sz="2000" dirty="0"/>
              <a:t>[3] </a:t>
            </a:r>
            <a:r>
              <a:rPr lang="en-GB" sz="2000" dirty="0" err="1"/>
              <a:t>Brynjarsdóttir</a:t>
            </a:r>
            <a:r>
              <a:rPr lang="en-GB" sz="2000" dirty="0"/>
              <a:t>, J., and O’Hagan, A. (2014). Learning about physical parameters: The importance of model discrepancy. Inverse Problems, 30(11), 114007.</a:t>
            </a:r>
          </a:p>
          <a:p>
            <a:pPr>
              <a:lnSpc>
                <a:spcPct val="150000"/>
              </a:lnSpc>
            </a:pPr>
            <a:r>
              <a:rPr lang="en-GB" sz="2000" dirty="0"/>
              <a:t>[4] Xiong, X., </a:t>
            </a:r>
            <a:r>
              <a:rPr lang="en-GB" sz="2000" dirty="0" err="1"/>
              <a:t>Šmídl</a:t>
            </a:r>
            <a:r>
              <a:rPr lang="en-GB" sz="2000" dirty="0"/>
              <a:t>, V., and </a:t>
            </a:r>
            <a:r>
              <a:rPr lang="en-GB" sz="2000" dirty="0" err="1"/>
              <a:t>Filippone</a:t>
            </a:r>
            <a:r>
              <a:rPr lang="en-GB" sz="2000" dirty="0"/>
              <a:t>, M. (2017). Adaptive multiple importance sampling for Gaussian processes. Journal of Statistical Computation and Simulation, 87(8), 1644-1665.</a:t>
            </a:r>
            <a:endParaRPr lang="en-GB" sz="1600" dirty="0"/>
          </a:p>
        </p:txBody>
      </p:sp>
      <p:sp>
        <p:nvSpPr>
          <p:cNvPr id="7" name="TextBox 6"/>
          <p:cNvSpPr txBox="1"/>
          <p:nvPr/>
        </p:nvSpPr>
        <p:spPr>
          <a:xfrm>
            <a:off x="2171375" y="22161616"/>
            <a:ext cx="184731" cy="1400383"/>
          </a:xfrm>
          <a:prstGeom prst="rect">
            <a:avLst/>
          </a:prstGeom>
          <a:noFill/>
        </p:spPr>
        <p:txBody>
          <a:bodyPr wrap="none" rtlCol="0">
            <a:spAutoFit/>
          </a:bodyPr>
          <a:lstStyle/>
          <a:p>
            <a:endParaRPr lang="en-GB" dirty="0"/>
          </a:p>
        </p:txBody>
      </p:sp>
      <p:sp>
        <p:nvSpPr>
          <p:cNvPr id="49" name="Text Placeholder 345"/>
          <p:cNvSpPr txBox="1">
            <a:spLocks/>
          </p:cNvSpPr>
          <p:nvPr/>
        </p:nvSpPr>
        <p:spPr>
          <a:xfrm>
            <a:off x="1871197" y="21183953"/>
            <a:ext cx="12271456" cy="2778917"/>
          </a:xfrm>
          <a:prstGeom prst="rect">
            <a:avLst/>
          </a:prstGeom>
          <a:noFill/>
          <a:ln>
            <a:noFill/>
          </a:ln>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2900" indent="-342900">
              <a:buFont typeface="Arial" panose="020B0604020202020204" pitchFamily="34" charset="0"/>
              <a:buChar char="•"/>
            </a:pPr>
            <a:r>
              <a:rPr lang="en-GB" dirty="0">
                <a:latin typeface="+mn-lt"/>
              </a:rPr>
              <a:t>All data sources should be thought of as imperfect representations of the truth. Biases can be both systematic and random</a:t>
            </a:r>
          </a:p>
          <a:p>
            <a:pPr marL="342900" indent="-342900">
              <a:buFont typeface="Arial" panose="020B0604020202020204" pitchFamily="34" charset="0"/>
              <a:buChar char="•"/>
            </a:pPr>
            <a:r>
              <a:rPr lang="en-GB" dirty="0">
                <a:latin typeface="+mn-lt"/>
              </a:rPr>
              <a:t>The data sources can have different spatial support</a:t>
            </a:r>
          </a:p>
          <a:p>
            <a:pPr marL="342900" indent="-342900">
              <a:buFont typeface="Arial" panose="020B0604020202020204" pitchFamily="34" charset="0"/>
              <a:buChar char="•"/>
            </a:pPr>
            <a:r>
              <a:rPr lang="en-GB" dirty="0">
                <a:latin typeface="+mn-lt"/>
              </a:rPr>
              <a:t>It is important to accurately quantify uncertainty from the different data sources and propagate this to predictions</a:t>
            </a:r>
          </a:p>
        </p:txBody>
      </p:sp>
      <p:sp>
        <p:nvSpPr>
          <p:cNvPr id="51" name="Text Placeholder 345"/>
          <p:cNvSpPr txBox="1">
            <a:spLocks/>
          </p:cNvSpPr>
          <p:nvPr/>
        </p:nvSpPr>
        <p:spPr>
          <a:xfrm>
            <a:off x="16453846" y="6484314"/>
            <a:ext cx="15872319"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GB" sz="2400" dirty="0">
                <a:solidFill>
                  <a:schemeClr val="tx1"/>
                </a:solidFill>
              </a:rPr>
              <a:t>Out-of-sample RMSE, average width of 95% confidence interval and coverage probability </a:t>
            </a:r>
          </a:p>
          <a:p>
            <a:pPr algn="ctr"/>
            <a:r>
              <a:rPr lang="en-GB" sz="2400" dirty="0">
                <a:solidFill>
                  <a:schemeClr val="tx1"/>
                </a:solidFill>
              </a:rPr>
              <a:t>  over 100 simulations for Kriging and the DF approach</a:t>
            </a:r>
          </a:p>
        </p:txBody>
      </p:sp>
      <mc:AlternateContent xmlns:mc="http://schemas.openxmlformats.org/markup-compatibility/2006" xmlns:a14="http://schemas.microsoft.com/office/drawing/2010/main">
        <mc:Choice Requires="a14">
          <p:sp>
            <p:nvSpPr>
              <p:cNvPr id="55" name="Text Placeholder 345"/>
              <p:cNvSpPr txBox="1">
                <a:spLocks/>
              </p:cNvSpPr>
              <p:nvPr/>
            </p:nvSpPr>
            <p:spPr>
              <a:xfrm>
                <a:off x="2171375" y="25913918"/>
                <a:ext cx="10513761" cy="274198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GB" sz="2400" dirty="0"/>
                  <a:t>Z(s)</a:t>
                </a:r>
                <a14:m>
                  <m:oMath xmlns:m="http://schemas.openxmlformats.org/officeDocument/2006/math">
                    <m:r>
                      <a:rPr lang="en-GB" sz="2400" i="1">
                        <a:latin typeface="Cambria Math"/>
                      </a:rPr>
                      <m:t> </m:t>
                    </m:r>
                    <m:r>
                      <a:rPr lang="en-US" sz="2400" i="1" dirty="0" smtClean="0">
                        <a:latin typeface="Cambria Math"/>
                        <a:ea typeface="Cambria Math"/>
                      </a:rPr>
                      <m:t>~ </m:t>
                    </m:r>
                    <m:r>
                      <a:rPr lang="en-US" sz="2400" b="0" i="1" dirty="0" smtClean="0">
                        <a:latin typeface="Cambria Math" panose="02040503050406030204" pitchFamily="18" charset="0"/>
                        <a:ea typeface="Cambria Math"/>
                      </a:rPr>
                      <m:t>𝐺𝑃</m:t>
                    </m:r>
                  </m:oMath>
                </a14:m>
                <a:r>
                  <a:rPr lang="en-US" sz="2400" b="0" dirty="0">
                    <a:ea typeface="Cambria Math"/>
                  </a:rPr>
                  <a:t>(𝜇(s), </a:t>
                </a:r>
                <a:r>
                  <a:rPr lang="en-US" sz="2400" dirty="0" err="1">
                    <a:ea typeface="Cambria Math"/>
                  </a:rPr>
                  <a:t>c</a:t>
                </a:r>
                <a:r>
                  <a:rPr lang="en-US" sz="2400" baseline="-25000" dirty="0" err="1">
                    <a:ea typeface="Cambria Math"/>
                  </a:rPr>
                  <a:t>z</a:t>
                </a:r>
                <a:r>
                  <a:rPr lang="en-GB" sz="2400" dirty="0"/>
                  <a:t>(s, s´))             True process                      (1)</a:t>
                </a:r>
              </a:p>
              <a:p>
                <a:pPr algn="just"/>
                <a:r>
                  <a:rPr lang="en-GB" sz="2400" dirty="0"/>
                  <a:t>Y(s) = Z(s) + </a:t>
                </a:r>
                <a:r>
                  <a:rPr lang="en-GB" dirty="0"/>
                  <a:t>𝜀</a:t>
                </a:r>
                <a:r>
                  <a:rPr lang="en-GB" sz="2400" dirty="0"/>
                  <a:t>(s)                        Data (observations)            (2)   </a:t>
                </a:r>
              </a:p>
              <a:p>
                <a:pPr algn="just"/>
                <a:r>
                  <a:rPr lang="en-GB" sz="2400" dirty="0"/>
                  <a:t>𝜀(s)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r>
                      <m:rPr>
                        <m:nor/>
                      </m:rPr>
                      <a:rPr lang="en-US" sz="2400" dirty="0"/>
                      <m:t>(</m:t>
                    </m:r>
                    <m:r>
                      <m:rPr>
                        <m:nor/>
                      </m:rPr>
                      <a:rPr lang="en-GB" sz="2400" dirty="0"/>
                      <m:t>0</m:t>
                    </m:r>
                    <m:r>
                      <m:rPr>
                        <m:nor/>
                      </m:rPr>
                      <a:rPr lang="en-US" sz="2400" dirty="0">
                        <a:ea typeface="Cambria Math"/>
                      </a:rPr>
                      <m:t>,</m:t>
                    </m:r>
                    <m:r>
                      <m:rPr>
                        <m:nor/>
                      </m:rPr>
                      <a:rPr lang="en-US" sz="2400" b="0" i="1" dirty="0" smtClean="0">
                        <a:ea typeface="Cambria Math"/>
                      </a:rPr>
                      <m:t> </m:t>
                    </m:r>
                    <m:sSup>
                      <m:sSupPr>
                        <m:ctrlPr>
                          <a:rPr lang="en-US" sz="2400" b="0" i="1" dirty="0" smtClean="0">
                            <a:latin typeface="Cambria Math" panose="02040503050406030204" pitchFamily="18" charset="0"/>
                            <a:ea typeface="Cambria Math"/>
                          </a:rPr>
                        </m:ctrlPr>
                      </m:sSupPr>
                      <m:e>
                        <m:sSub>
                          <m:sSubPr>
                            <m:ctrlPr>
                              <a:rPr lang="en-US" sz="2400" b="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𝜎</m:t>
                            </m:r>
                          </m:e>
                          <m:sub>
                            <m:r>
                              <a:rPr lang="en-US" sz="2400" b="0" i="1" dirty="0" smtClean="0">
                                <a:latin typeface="Cambria Math" panose="02040503050406030204" pitchFamily="18" charset="0"/>
                                <a:ea typeface="Cambria Math"/>
                              </a:rPr>
                              <m:t>𝑌</m:t>
                            </m:r>
                          </m:sub>
                        </m:sSub>
                      </m:e>
                      <m:sup>
                        <m:r>
                          <a:rPr lang="en-US" sz="2400" b="0" i="1" dirty="0" smtClean="0">
                            <a:latin typeface="Cambria Math" panose="02040503050406030204" pitchFamily="18" charset="0"/>
                            <a:ea typeface="Cambria Math"/>
                          </a:rPr>
                          <m:t>2</m:t>
                        </m:r>
                      </m:sup>
                    </m:sSup>
                    <m:r>
                      <m:rPr>
                        <m:nor/>
                      </m:rPr>
                      <a:rPr lang="en-US" sz="2400" dirty="0">
                        <a:ea typeface="Cambria Math"/>
                      </a:rPr>
                      <m:t>)</m:t>
                    </m:r>
                  </m:oMath>
                </a14:m>
                <a:r>
                  <a:rPr lang="en-US" sz="2400" dirty="0"/>
                  <a:t>                         Measurement error            (3)</a:t>
                </a:r>
              </a:p>
              <a:p>
                <a:pPr algn="just"/>
                <a:r>
                  <a:rPr lang="en-US" sz="2400" dirty="0"/>
                  <a:t>X(s) = 𝛼(s) + 𝛽(s)Z(s) + 𝛿(s)         Numerical model output     (4)</a:t>
                </a:r>
              </a:p>
              <a:p>
                <a:pPr algn="just"/>
                <a:r>
                  <a:rPr lang="en-US" sz="2400" dirty="0"/>
                  <a:t>𝛿(s) </a:t>
                </a:r>
                <a14:m>
                  <m:oMath xmlns:m="http://schemas.openxmlformats.org/officeDocument/2006/math">
                    <m:r>
                      <a:rPr lang="en-US" sz="2400" dirty="0">
                        <a:latin typeface="Cambria Math" panose="02040503050406030204" pitchFamily="18" charset="0"/>
                        <a:ea typeface="Cambria Math"/>
                      </a:rPr>
                      <m:t>~</m:t>
                    </m:r>
                    <m:r>
                      <a:rPr lang="en-US" sz="2400" b="0" i="0" dirty="0" smtClean="0">
                        <a:latin typeface="Cambria Math" panose="02040503050406030204" pitchFamily="18" charset="0"/>
                        <a:ea typeface="Cambria Math"/>
                      </a:rPr>
                      <m:t> </m:t>
                    </m:r>
                    <m:r>
                      <a:rPr lang="en-US" sz="2400" i="1" dirty="0">
                        <a:latin typeface="Cambria Math" panose="02040503050406030204" pitchFamily="18" charset="0"/>
                        <a:ea typeface="Cambria Math"/>
                      </a:rPr>
                      <m:t>𝐺𝑃</m:t>
                    </m:r>
                    <m:r>
                      <m:rPr>
                        <m:nor/>
                      </m:rPr>
                      <a:rPr lang="en-US" sz="2400" dirty="0">
                        <a:ea typeface="Cambria Math"/>
                      </a:rPr>
                      <m:t>(</m:t>
                    </m:r>
                    <m:r>
                      <m:rPr>
                        <m:nor/>
                      </m:rPr>
                      <a:rPr lang="en-US" sz="2400" dirty="0">
                        <a:ea typeface="Cambria Math"/>
                      </a:rPr>
                      <m:t>𝜇</m:t>
                    </m:r>
                    <m:r>
                      <m:rPr>
                        <m:nor/>
                      </m:rPr>
                      <a:rPr lang="en-US" sz="2400" dirty="0">
                        <a:ea typeface="Cambria Math"/>
                      </a:rPr>
                      <m:t>(</m:t>
                    </m:r>
                    <m:r>
                      <m:rPr>
                        <m:nor/>
                      </m:rPr>
                      <a:rPr lang="en-US" sz="2400" dirty="0">
                        <a:ea typeface="Cambria Math"/>
                      </a:rPr>
                      <m:t>s</m:t>
                    </m:r>
                    <m:r>
                      <m:rPr>
                        <m:nor/>
                      </m:rPr>
                      <a:rPr lang="en-US" sz="2400" dirty="0">
                        <a:ea typeface="Cambria Math"/>
                      </a:rPr>
                      <m:t>), </m:t>
                    </m:r>
                    <m:r>
                      <a:rPr lang="en-US" sz="2400" b="0" i="1" dirty="0" smtClean="0">
                        <a:latin typeface="Cambria Math" panose="02040503050406030204" pitchFamily="18" charset="0"/>
                        <a:ea typeface="Cambria Math"/>
                      </a:rPr>
                      <m:t>𝑐</m:t>
                    </m:r>
                    <m:r>
                      <a:rPr lang="en-US" sz="2400" b="0" i="1" baseline="-25000" dirty="0" smtClean="0">
                        <a:latin typeface="Cambria Math" panose="02040503050406030204" pitchFamily="18" charset="0"/>
                        <a:ea typeface="Cambria Math"/>
                      </a:rPr>
                      <m:t>𝛿</m:t>
                    </m:r>
                    <m:r>
                      <m:rPr>
                        <m:nor/>
                      </m:rPr>
                      <a:rPr lang="en-GB" sz="2400" dirty="0"/>
                      <m:t>(</m:t>
                    </m:r>
                    <m:r>
                      <m:rPr>
                        <m:nor/>
                      </m:rPr>
                      <a:rPr lang="en-GB" sz="2400" dirty="0"/>
                      <m:t>s</m:t>
                    </m:r>
                    <m:r>
                      <m:rPr>
                        <m:nor/>
                      </m:rPr>
                      <a:rPr lang="en-GB" sz="2400" dirty="0"/>
                      <m:t>, </m:t>
                    </m:r>
                    <m:r>
                      <m:rPr>
                        <m:nor/>
                      </m:rPr>
                      <a:rPr lang="en-GB" sz="2400" dirty="0"/>
                      <m:t>s</m:t>
                    </m:r>
                    <m:r>
                      <m:rPr>
                        <m:nor/>
                      </m:rPr>
                      <a:rPr lang="en-GB" sz="2400" dirty="0"/>
                      <m:t>´))</m:t>
                    </m:r>
                  </m:oMath>
                </a14:m>
                <a:r>
                  <a:rPr lang="en-US" sz="2400" dirty="0"/>
                  <a:t>             Discrepancy term               (5)</a:t>
                </a:r>
                <a:endParaRPr lang="en-GB" sz="2400" dirty="0"/>
              </a:p>
            </p:txBody>
          </p:sp>
        </mc:Choice>
        <mc:Fallback xmlns="">
          <p:sp>
            <p:nvSpPr>
              <p:cNvPr id="55" name="Text Placeholder 345"/>
              <p:cNvSpPr txBox="1">
                <a:spLocks noRot="1" noChangeAspect="1" noMove="1" noResize="1" noEditPoints="1" noAdjustHandles="1" noChangeArrowheads="1" noChangeShapeType="1" noTextEdit="1"/>
              </p:cNvSpPr>
              <p:nvPr/>
            </p:nvSpPr>
            <p:spPr>
              <a:xfrm>
                <a:off x="2171375" y="25913918"/>
                <a:ext cx="10513761" cy="2741984"/>
              </a:xfrm>
              <a:prstGeom prst="rect">
                <a:avLst/>
              </a:prstGeom>
              <a:blipFill>
                <a:blip r:embed="rId3"/>
                <a:stretch>
                  <a:fillRect/>
                </a:stretch>
              </a:blipFill>
            </p:spPr>
            <p:txBody>
              <a:bodyPr/>
              <a:lstStyle/>
              <a:p>
                <a:r>
                  <a:rPr lang="en-US">
                    <a:noFill/>
                  </a:rPr>
                  <a:t> </a:t>
                </a:r>
              </a:p>
            </p:txBody>
          </p:sp>
        </mc:Fallback>
      </mc:AlternateContent>
      <p:sp>
        <p:nvSpPr>
          <p:cNvPr id="56" name="Text Placeholder 382"/>
          <p:cNvSpPr txBox="1">
            <a:spLocks/>
          </p:cNvSpPr>
          <p:nvPr/>
        </p:nvSpPr>
        <p:spPr>
          <a:xfrm>
            <a:off x="9930618" y="3721495"/>
            <a:ext cx="15975926" cy="1087559"/>
          </a:xfrm>
          <a:prstGeom prst="rect">
            <a:avLst/>
          </a:prstGeom>
        </p:spPr>
        <p:txBody>
          <a:bodyPr>
            <a:normAutofit fontScale="70000" lnSpcReduction="20000"/>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University of Exeter </a:t>
            </a:r>
            <a:r>
              <a:rPr lang="en-US" sz="4900" dirty="0">
                <a:solidFill>
                  <a:schemeClr val="bg1"/>
                </a:solidFill>
              </a:rPr>
              <a:t>email: </a:t>
            </a:r>
            <a:r>
              <a:rPr lang="en-US" sz="4900" dirty="0" err="1">
                <a:solidFill>
                  <a:schemeClr val="bg1"/>
                </a:solidFill>
              </a:rPr>
              <a:t>x.xiong@exeter.ac.uk</a:t>
            </a:r>
            <a:r>
              <a:rPr lang="en-US" sz="4900" dirty="0">
                <a:solidFill>
                  <a:schemeClr val="bg1"/>
                </a:solidFill>
              </a:rPr>
              <a:t>, </a:t>
            </a:r>
            <a:r>
              <a:rPr lang="en-US" sz="4900" dirty="0" err="1">
                <a:solidFill>
                  <a:schemeClr val="bg1"/>
                </a:solidFill>
              </a:rPr>
              <a:t>b.youngman@exeter.ac.uk</a:t>
            </a:r>
            <a:endParaRPr lang="en-US" sz="4900" dirty="0">
              <a:solidFill>
                <a:schemeClr val="bg1"/>
              </a:solidFill>
            </a:endParaRPr>
          </a:p>
          <a:p>
            <a:pPr marL="0" indent="0" algn="ctr">
              <a:buNone/>
            </a:pPr>
            <a:r>
              <a:rPr lang="en-US" sz="4800" dirty="0" err="1">
                <a:solidFill>
                  <a:schemeClr val="bg1"/>
                </a:solidFill>
              </a:rPr>
              <a:t>t.economou@exeter.ac.uk</a:t>
            </a:r>
            <a:r>
              <a:rPr lang="en-GB" sz="4900" dirty="0">
                <a:solidFill>
                  <a:schemeClr val="bg1"/>
                </a:solidFill>
              </a:rPr>
              <a:t>   </a:t>
            </a:r>
            <a:endParaRPr lang="en-US" sz="4900" dirty="0">
              <a:solidFill>
                <a:schemeClr val="bg1"/>
              </a:solidFill>
            </a:endParaRPr>
          </a:p>
        </p:txBody>
      </p:sp>
      <p:sp>
        <p:nvSpPr>
          <p:cNvPr id="57" name="Text Placeholder 383"/>
          <p:cNvSpPr txBox="1">
            <a:spLocks/>
          </p:cNvSpPr>
          <p:nvPr/>
        </p:nvSpPr>
        <p:spPr>
          <a:xfrm>
            <a:off x="5875864" y="2615287"/>
            <a:ext cx="23646939" cy="1262156"/>
          </a:xfrm>
          <a:prstGeom prst="rect">
            <a:avLst/>
          </a:prstGeom>
        </p:spPr>
        <p:txBody>
          <a:bodyPr>
            <a:norm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4800" dirty="0">
                <a:solidFill>
                  <a:schemeClr val="bg1"/>
                </a:solidFill>
              </a:rPr>
              <a:t>Xiaoyu Xiong, Benjamin D. Youngman, Theodoros Economou</a:t>
            </a:r>
            <a:endParaRPr lang="en-US" sz="4800" baseline="30000" dirty="0">
              <a:solidFill>
                <a:schemeClr val="bg1"/>
              </a:solidFill>
            </a:endParaRPr>
          </a:p>
        </p:txBody>
      </p:sp>
      <p:sp>
        <p:nvSpPr>
          <p:cNvPr id="58" name="Text Placeholder 384"/>
          <p:cNvSpPr txBox="1">
            <a:spLocks/>
          </p:cNvSpPr>
          <p:nvPr/>
        </p:nvSpPr>
        <p:spPr>
          <a:xfrm>
            <a:off x="1333291" y="407404"/>
            <a:ext cx="30593071" cy="223051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gn="ctr">
              <a:buNone/>
            </a:pPr>
            <a:r>
              <a:rPr lang="en-US" sz="7200" dirty="0">
                <a:solidFill>
                  <a:schemeClr val="bg1"/>
                </a:solidFill>
              </a:rPr>
              <a:t>Data fusion with Gaussian processes for estimation of windstorm events</a:t>
            </a:r>
          </a:p>
        </p:txBody>
      </p:sp>
      <p:sp>
        <p:nvSpPr>
          <p:cNvPr id="59" name="Text Placeholder 337"/>
          <p:cNvSpPr txBox="1">
            <a:spLocks/>
          </p:cNvSpPr>
          <p:nvPr/>
        </p:nvSpPr>
        <p:spPr>
          <a:xfrm>
            <a:off x="392338" y="25344877"/>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Data fusion (DF) with  Gaussian processes (GPs)</a:t>
            </a:r>
          </a:p>
        </p:txBody>
      </p:sp>
      <p:sp>
        <p:nvSpPr>
          <p:cNvPr id="62" name="Text Placeholder 337"/>
          <p:cNvSpPr txBox="1">
            <a:spLocks/>
          </p:cNvSpPr>
          <p:nvPr/>
        </p:nvSpPr>
        <p:spPr>
          <a:xfrm>
            <a:off x="392338" y="604046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Motivation</a:t>
            </a:r>
          </a:p>
        </p:txBody>
      </p:sp>
      <p:sp>
        <p:nvSpPr>
          <p:cNvPr id="64" name="Text Placeholder 337"/>
          <p:cNvSpPr txBox="1">
            <a:spLocks/>
          </p:cNvSpPr>
          <p:nvPr/>
        </p:nvSpPr>
        <p:spPr>
          <a:xfrm>
            <a:off x="16761159" y="20109167"/>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Application to Imogen windstorm data</a:t>
            </a:r>
          </a:p>
        </p:txBody>
      </p:sp>
      <p:sp>
        <p:nvSpPr>
          <p:cNvPr id="68" name="Text Placeholder 337"/>
          <p:cNvSpPr txBox="1">
            <a:spLocks/>
          </p:cNvSpPr>
          <p:nvPr/>
        </p:nvSpPr>
        <p:spPr>
          <a:xfrm>
            <a:off x="16728156" y="6040464"/>
            <a:ext cx="152640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out-of-sample predictions</a:t>
            </a:r>
          </a:p>
        </p:txBody>
      </p:sp>
      <p:sp>
        <p:nvSpPr>
          <p:cNvPr id="43" name="TextBox 42"/>
          <p:cNvSpPr txBox="1"/>
          <p:nvPr/>
        </p:nvSpPr>
        <p:spPr>
          <a:xfrm>
            <a:off x="15871961" y="22213569"/>
            <a:ext cx="184731" cy="1400383"/>
          </a:xfrm>
          <a:prstGeom prst="rect">
            <a:avLst/>
          </a:prstGeom>
          <a:noFill/>
        </p:spPr>
        <p:txBody>
          <a:bodyPr wrap="none" rtlCol="0">
            <a:spAutoFit/>
          </a:bodyPr>
          <a:lstStyle/>
          <a:p>
            <a:endParaRPr lang="en-GB" dirty="0"/>
          </a:p>
        </p:txBody>
      </p:sp>
      <p:sp>
        <p:nvSpPr>
          <p:cNvPr id="53" name="Text Placeholder 382"/>
          <p:cNvSpPr txBox="1">
            <a:spLocks/>
          </p:cNvSpPr>
          <p:nvPr/>
        </p:nvSpPr>
        <p:spPr>
          <a:xfrm>
            <a:off x="492240" y="6735822"/>
            <a:ext cx="15637169" cy="402012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windstorm footprint, a spatial area describing quantified wind gust speeds, is commonly used for risk estimation</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Windstorm footprints are conventionally estimated using measurements from observing stations and/or gridded analyses produced by numerical climate simulation models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Ground monitoring stations lack spatial coverage but can be thought to measure true wind speed fairly accurately</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Structured model outputs tend to have complete spatial coverage but can only represent true values at the model's predetermined resolution and not at smaller scales</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pic>
        <p:nvPicPr>
          <p:cNvPr id="9" name="Picture 8">
            <a:extLst>
              <a:ext uri="{FF2B5EF4-FFF2-40B4-BE49-F238E27FC236}">
                <a16:creationId xmlns:a16="http://schemas.microsoft.com/office/drawing/2014/main" id="{7B6672E9-CBCA-A149-88A0-90A79E5BB4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935" y="2070428"/>
            <a:ext cx="7054803" cy="3043890"/>
          </a:xfrm>
          <a:prstGeom prst="rect">
            <a:avLst/>
          </a:prstGeom>
        </p:spPr>
      </p:pic>
      <p:pic>
        <p:nvPicPr>
          <p:cNvPr id="17" name="Picture 16">
            <a:extLst>
              <a:ext uri="{FF2B5EF4-FFF2-40B4-BE49-F238E27FC236}">
                <a16:creationId xmlns:a16="http://schemas.microsoft.com/office/drawing/2014/main" id="{B477A156-7299-8A42-B41B-D3B21388D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7113" y="12071939"/>
            <a:ext cx="8140233" cy="6091931"/>
          </a:xfrm>
          <a:prstGeom prst="rect">
            <a:avLst/>
          </a:prstGeom>
        </p:spPr>
      </p:pic>
      <p:sp>
        <p:nvSpPr>
          <p:cNvPr id="76" name="Text Placeholder 382">
            <a:extLst>
              <a:ext uri="{FF2B5EF4-FFF2-40B4-BE49-F238E27FC236}">
                <a16:creationId xmlns:a16="http://schemas.microsoft.com/office/drawing/2014/main" id="{1A809DC4-5AAA-C445-BE1C-20E51002689F}"/>
              </a:ext>
            </a:extLst>
          </p:cNvPr>
          <p:cNvSpPr txBox="1">
            <a:spLocks/>
          </p:cNvSpPr>
          <p:nvPr/>
        </p:nvSpPr>
        <p:spPr>
          <a:xfrm>
            <a:off x="392338" y="18405126"/>
            <a:ext cx="15637169" cy="302760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Knowledge of small scale detail in windstorm footprints is important because of the large spatial heterogeneity in vulnerability and exposure</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 Interpolation at small scale based solely on sparse observational data is often not accurate, hence integrating additional data sources for improved spatial interpolation is necessary but entails several challenges:</a:t>
            </a:r>
          </a:p>
          <a:p>
            <a:pPr marL="0" indent="0">
              <a:lnSpc>
                <a:spcPct val="150000"/>
              </a:lnSpc>
              <a:buNone/>
            </a:pPr>
            <a:r>
              <a:rPr lang="en-GB" sz="2400" dirty="0">
                <a:solidFill>
                  <a:schemeClr val="accent5">
                    <a:lumMod val="50000"/>
                  </a:schemeClr>
                </a:solidFill>
                <a:latin typeface="Trebuchet MS" panose="020B0603020202020204" pitchFamily="34" charset="0"/>
              </a:rPr>
              <a:t>        </a:t>
            </a:r>
          </a:p>
        </p:txBody>
      </p:sp>
      <p:sp>
        <p:nvSpPr>
          <p:cNvPr id="77" name="Text Placeholder 382">
            <a:extLst>
              <a:ext uri="{FF2B5EF4-FFF2-40B4-BE49-F238E27FC236}">
                <a16:creationId xmlns:a16="http://schemas.microsoft.com/office/drawing/2014/main" id="{0DAE5A9D-67B4-E64A-B20D-053AE2625C32}"/>
              </a:ext>
            </a:extLst>
          </p:cNvPr>
          <p:cNvSpPr txBox="1">
            <a:spLocks/>
          </p:cNvSpPr>
          <p:nvPr/>
        </p:nvSpPr>
        <p:spPr>
          <a:xfrm>
            <a:off x="385164" y="23926032"/>
            <a:ext cx="15637169" cy="148375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We present a general modelling framework that is able to tackle these challenges and provide footprint estimates (predictions) that reliably integrate information across all available data sources        </a:t>
            </a:r>
          </a:p>
        </p:txBody>
      </p:sp>
      <p:sp>
        <p:nvSpPr>
          <p:cNvPr id="78" name="Text Placeholder 382">
            <a:extLst>
              <a:ext uri="{FF2B5EF4-FFF2-40B4-BE49-F238E27FC236}">
                <a16:creationId xmlns:a16="http://schemas.microsoft.com/office/drawing/2014/main" id="{869BB00D-5357-6142-B814-15092F9252AA}"/>
              </a:ext>
            </a:extLst>
          </p:cNvPr>
          <p:cNvSpPr txBox="1">
            <a:spLocks/>
          </p:cNvSpPr>
          <p:nvPr/>
        </p:nvSpPr>
        <p:spPr>
          <a:xfrm>
            <a:off x="419522" y="28471427"/>
            <a:ext cx="15637170" cy="1924309"/>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lnSpc>
                <a:spcPct val="150000"/>
              </a:lnSpc>
              <a:buNone/>
            </a:pPr>
            <a:r>
              <a:rPr lang="en-US" sz="2800" b="1" dirty="0"/>
              <a:t>Main novelty of the model: </a:t>
            </a:r>
          </a:p>
          <a:p>
            <a:pPr marL="0" indent="0">
              <a:lnSpc>
                <a:spcPct val="150000"/>
              </a:lnSpc>
              <a:buNone/>
            </a:pPr>
            <a:r>
              <a:rPr lang="en-US" sz="2400" dirty="0">
                <a:solidFill>
                  <a:schemeClr val="accent5">
                    <a:lumMod val="50000"/>
                  </a:schemeClr>
                </a:solidFill>
                <a:latin typeface="Trebuchet MS" panose="020B0603020202020204" pitchFamily="34" charset="0"/>
              </a:rPr>
              <a:t>While 𝛼(s) , 𝛽(s)</a:t>
            </a:r>
            <a:r>
              <a:rPr lang="en-GB" sz="2400" dirty="0">
                <a:solidFill>
                  <a:schemeClr val="accent5">
                    <a:lumMod val="50000"/>
                  </a:schemeClr>
                </a:solidFill>
                <a:latin typeface="Trebuchet MS" panose="020B0603020202020204" pitchFamily="34" charset="0"/>
              </a:rPr>
              <a:t> will capture consistent under- or over-estimation of wind speeds, the GP nonparametric formulation of </a:t>
            </a:r>
            <a:r>
              <a:rPr lang="en-US" sz="2400" dirty="0">
                <a:solidFill>
                  <a:schemeClr val="accent5">
                    <a:lumMod val="50000"/>
                  </a:schemeClr>
                </a:solidFill>
                <a:latin typeface="Trebuchet MS" panose="020B0603020202020204" pitchFamily="34" charset="0"/>
              </a:rPr>
              <a:t>𝛿(s)</a:t>
            </a:r>
            <a:r>
              <a:rPr lang="en-GB" sz="2400" dirty="0">
                <a:solidFill>
                  <a:schemeClr val="accent5">
                    <a:lumMod val="50000"/>
                  </a:schemeClr>
                </a:solidFill>
                <a:latin typeface="Trebuchet MS" panose="020B0603020202020204" pitchFamily="34" charset="0"/>
              </a:rPr>
              <a:t> can allow for any possible form of spatially structured discrepancy.</a:t>
            </a:r>
          </a:p>
          <a:p>
            <a:pPr marL="361950" indent="-361950">
              <a:lnSpc>
                <a:spcPct val="150000"/>
              </a:lnSpc>
              <a:buFont typeface="Wingdings" panose="05000000000000000000" pitchFamily="2" charset="2"/>
              <a:buChar char="ü"/>
            </a:pPr>
            <a:endParaRPr lang="en-GB" sz="2400" dirty="0">
              <a:solidFill>
                <a:schemeClr val="accent5">
                  <a:lumMod val="50000"/>
                </a:schemeClr>
              </a:solidFill>
              <a:latin typeface="Trebuchet MS" panose="020B0603020202020204" pitchFamily="34" charset="0"/>
            </a:endParaRPr>
          </a:p>
        </p:txBody>
      </p:sp>
      <p:sp>
        <p:nvSpPr>
          <p:cNvPr id="79" name="Text Placeholder 337">
            <a:extLst>
              <a:ext uri="{FF2B5EF4-FFF2-40B4-BE49-F238E27FC236}">
                <a16:creationId xmlns:a16="http://schemas.microsoft.com/office/drawing/2014/main" id="{01BB9391-0912-8E43-AAEA-FC0DCB4A0C53}"/>
              </a:ext>
            </a:extLst>
          </p:cNvPr>
          <p:cNvSpPr txBox="1">
            <a:spLocks/>
          </p:cNvSpPr>
          <p:nvPr/>
        </p:nvSpPr>
        <p:spPr>
          <a:xfrm>
            <a:off x="385596" y="35078024"/>
            <a:ext cx="15782400" cy="547200"/>
          </a:xfrm>
          <a:prstGeom prst="rect">
            <a:avLst/>
          </a:prstGeom>
          <a:solidFill>
            <a:srgbClr val="2424A8"/>
          </a:solidFill>
        </p:spPr>
        <p:txBody>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0">
              <a:buFontTx/>
              <a:buNone/>
            </a:pPr>
            <a:r>
              <a:rPr lang="en-US" sz="3400" b="1" dirty="0">
                <a:solidFill>
                  <a:schemeClr val="bg1"/>
                </a:solidFill>
              </a:rPr>
              <a:t>Simulation study – simulated data and predictions</a:t>
            </a:r>
          </a:p>
        </p:txBody>
      </p:sp>
      <p:pic>
        <p:nvPicPr>
          <p:cNvPr id="20" name="Picture 19">
            <a:extLst>
              <a:ext uri="{FF2B5EF4-FFF2-40B4-BE49-F238E27FC236}">
                <a16:creationId xmlns:a16="http://schemas.microsoft.com/office/drawing/2014/main" id="{9A818582-7FE9-7946-88DA-C48261829C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1522" y="35759675"/>
            <a:ext cx="4695026" cy="3513631"/>
          </a:xfrm>
          <a:prstGeom prst="rect">
            <a:avLst/>
          </a:prstGeom>
        </p:spPr>
      </p:pic>
      <p:pic>
        <p:nvPicPr>
          <p:cNvPr id="25" name="Picture 24">
            <a:extLst>
              <a:ext uri="{FF2B5EF4-FFF2-40B4-BE49-F238E27FC236}">
                <a16:creationId xmlns:a16="http://schemas.microsoft.com/office/drawing/2014/main" id="{6E5D9599-134A-6D4E-9B9E-9C40CD879E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312" y="35784829"/>
            <a:ext cx="11281034" cy="3512318"/>
          </a:xfrm>
          <a:prstGeom prst="rect">
            <a:avLst/>
          </a:prstGeom>
        </p:spPr>
      </p:pic>
      <mc:AlternateContent xmlns:mc="http://schemas.openxmlformats.org/markup-compatibility/2006" xmlns:a14="http://schemas.microsoft.com/office/drawing/2010/main">
        <mc:Choice Requires="a14">
          <p:sp>
            <p:nvSpPr>
              <p:cNvPr id="80" name="Text Placeholder 382">
                <a:extLst>
                  <a:ext uri="{FF2B5EF4-FFF2-40B4-BE49-F238E27FC236}">
                    <a16:creationId xmlns:a16="http://schemas.microsoft.com/office/drawing/2014/main" id="{6F25E4AF-7B55-F84E-BA76-6D3BAC8400E3}"/>
                  </a:ext>
                </a:extLst>
              </p:cNvPr>
              <p:cNvSpPr txBox="1">
                <a:spLocks/>
              </p:cNvSpPr>
              <p:nvPr/>
            </p:nvSpPr>
            <p:spPr>
              <a:xfrm>
                <a:off x="492240" y="40563627"/>
                <a:ext cx="15637169" cy="868058"/>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(d) shows averaging Z(s) to get </a:t>
                </a:r>
                <a14:m>
                  <m:oMath xmlns:m="http://schemas.openxmlformats.org/officeDocument/2006/math">
                    <m:r>
                      <m:rPr>
                        <m:sty m:val="p"/>
                      </m:rPr>
                      <a:rPr lang="en-US" sz="2400" dirty="0">
                        <a:solidFill>
                          <a:schemeClr val="accent5">
                            <a:lumMod val="50000"/>
                          </a:schemeClr>
                        </a:solidFill>
                        <a:latin typeface="Cambria Math" panose="02040503050406030204" pitchFamily="18" charset="0"/>
                      </a:rPr>
                      <m:t>X</m:t>
                    </m:r>
                  </m:oMath>
                </a14:m>
                <a:r>
                  <a:rPr lang="en-US" sz="2400" dirty="0">
                    <a:solidFill>
                      <a:schemeClr val="accent5">
                        <a:lumMod val="50000"/>
                      </a:schemeClr>
                    </a:solidFill>
                    <a:latin typeface="Trebuchet MS" panose="020B0603020202020204" pitchFamily="34" charset="0"/>
                  </a:rPr>
                  <a:t>(</a:t>
                </a:r>
                <a14:m>
                  <m:oMath xmlns:m="http://schemas.openxmlformats.org/officeDocument/2006/math">
                    <m:sSub>
                      <m:sSubPr>
                        <m:ctrlPr>
                          <a:rPr lang="en-US" sz="2400" i="1" dirty="0">
                            <a:solidFill>
                              <a:schemeClr val="accent5">
                                <a:lumMod val="50000"/>
                              </a:schemeClr>
                            </a:solidFill>
                            <a:latin typeface="Cambria Math" panose="02040503050406030204" pitchFamily="18" charset="0"/>
                          </a:rPr>
                        </m:ctrlPr>
                      </m:sSubPr>
                      <m:e>
                        <m:r>
                          <a:rPr lang="en-US" sz="2400" dirty="0">
                            <a:solidFill>
                              <a:schemeClr val="accent5">
                                <a:lumMod val="50000"/>
                              </a:schemeClr>
                            </a:solidFill>
                            <a:latin typeface="Cambria Math" panose="02040503050406030204" pitchFamily="18" charset="0"/>
                          </a:rPr>
                          <m:t>𝐴</m:t>
                        </m:r>
                      </m:e>
                      <m:sub>
                        <m:r>
                          <a:rPr lang="en-US" sz="2400" dirty="0">
                            <a:solidFill>
                              <a:schemeClr val="accent5">
                                <a:lumMod val="50000"/>
                              </a:schemeClr>
                            </a:solidFill>
                            <a:latin typeface="Cambria Math" panose="02040503050406030204" pitchFamily="18" charset="0"/>
                          </a:rPr>
                          <m:t>𝑖</m:t>
                        </m:r>
                      </m:sub>
                    </m:sSub>
                    <m:r>
                      <a:rPr lang="en-US" sz="2400" dirty="0">
                        <a:solidFill>
                          <a:schemeClr val="accent5">
                            <a:lumMod val="50000"/>
                          </a:schemeClr>
                        </a:solidFill>
                        <a:latin typeface="Cambria Math" panose="02040503050406030204" pitchFamily="18" charset="0"/>
                      </a:rPr>
                      <m:t>) </m:t>
                    </m:r>
                  </m:oMath>
                </a14:m>
                <a:r>
                  <a:rPr lang="en-GB" sz="2400" dirty="0">
                    <a:solidFill>
                      <a:schemeClr val="accent5">
                        <a:lumMod val="50000"/>
                      </a:schemeClr>
                    </a:solidFill>
                    <a:latin typeface="Trebuchet MS" panose="020B0603020202020204" pitchFamily="34" charset="0"/>
                  </a:rPr>
                  <a:t>has clearly induced bias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Figure (c) indicates that the model has captured the true process Z(s) reasonably well</a:t>
                </a:r>
              </a:p>
            </p:txBody>
          </p:sp>
        </mc:Choice>
        <mc:Fallback xmlns="">
          <p:sp>
            <p:nvSpPr>
              <p:cNvPr id="80" name="Text Placeholder 382">
                <a:extLst>
                  <a:ext uri="{FF2B5EF4-FFF2-40B4-BE49-F238E27FC236}">
                    <a16:creationId xmlns:a16="http://schemas.microsoft.com/office/drawing/2014/main" id="{6F25E4AF-7B55-F84E-BA76-6D3BAC8400E3}"/>
                  </a:ext>
                </a:extLst>
              </p:cNvPr>
              <p:cNvSpPr txBox="1">
                <a:spLocks noRot="1" noChangeAspect="1" noMove="1" noResize="1" noEditPoints="1" noAdjustHandles="1" noChangeArrowheads="1" noChangeShapeType="1" noTextEdit="1"/>
              </p:cNvSpPr>
              <p:nvPr/>
            </p:nvSpPr>
            <p:spPr>
              <a:xfrm>
                <a:off x="492240" y="40563627"/>
                <a:ext cx="15637169" cy="868058"/>
              </a:xfrm>
              <a:prstGeom prst="rect">
                <a:avLst/>
              </a:prstGeom>
              <a:blipFill>
                <a:blip r:embed="rId8"/>
                <a:stretch>
                  <a:fillRect l="-487" b="-53623"/>
                </a:stretch>
              </a:blipFill>
            </p:spPr>
            <p:txBody>
              <a:bodyPr/>
              <a:lstStyle/>
              <a:p>
                <a:r>
                  <a:rPr lang="en-US">
                    <a:noFill/>
                  </a:rPr>
                  <a:t> </a:t>
                </a:r>
              </a:p>
            </p:txBody>
          </p:sp>
        </mc:Fallback>
      </mc:AlternateContent>
      <p:pic>
        <p:nvPicPr>
          <p:cNvPr id="27" name="Picture 26">
            <a:extLst>
              <a:ext uri="{FF2B5EF4-FFF2-40B4-BE49-F238E27FC236}">
                <a16:creationId xmlns:a16="http://schemas.microsoft.com/office/drawing/2014/main" id="{4EB3D17B-5202-3148-A1F0-38B3C92F1B8A}"/>
              </a:ext>
            </a:extLst>
          </p:cNvPr>
          <p:cNvPicPr>
            <a:picLocks noChangeAspect="1"/>
          </p:cNvPicPr>
          <p:nvPr/>
        </p:nvPicPr>
        <p:blipFill>
          <a:blip r:embed="rId9"/>
          <a:stretch>
            <a:fillRect/>
          </a:stretch>
        </p:blipFill>
        <p:spPr>
          <a:xfrm>
            <a:off x="16176625" y="21395531"/>
            <a:ext cx="50800" cy="12700"/>
          </a:xfrm>
          <a:prstGeom prst="rect">
            <a:avLst/>
          </a:prstGeom>
        </p:spPr>
      </p:pic>
      <mc:AlternateContent xmlns:mc="http://schemas.openxmlformats.org/markup-compatibility/2006" xmlns:a14="http://schemas.microsoft.com/office/drawing/2010/main">
        <mc:Choice Requires="a14">
          <p:sp>
            <p:nvSpPr>
              <p:cNvPr id="86" name="Text Placeholder 345">
                <a:extLst>
                  <a:ext uri="{FF2B5EF4-FFF2-40B4-BE49-F238E27FC236}">
                    <a16:creationId xmlns:a16="http://schemas.microsoft.com/office/drawing/2014/main" id="{25A1E11B-43E2-2144-88EB-551663A12747}"/>
                  </a:ext>
                </a:extLst>
              </p:cNvPr>
              <p:cNvSpPr txBox="1">
                <a:spLocks/>
              </p:cNvSpPr>
              <p:nvPr/>
            </p:nvSpPr>
            <p:spPr>
              <a:xfrm>
                <a:off x="385596" y="30371014"/>
                <a:ext cx="12650147" cy="4452774"/>
              </a:xfrm>
              <a:prstGeom prst="rect">
                <a:avLst/>
              </a:prstGeom>
              <a:noFill/>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a:r>
                  <a:rPr lang="en-US" sz="2400" b="1" dirty="0">
                    <a:latin typeface="Cambria Math" panose="02040503050406030204" pitchFamily="18" charset="0"/>
                  </a:rPr>
                  <a:t>Change of support:</a:t>
                </a:r>
                <a:endParaRPr lang="en-US" sz="2400" b="1" i="1" dirty="0">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𝑋</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𝐴</m:t>
                          </m:r>
                          <m:r>
                            <a:rPr lang="en-US" sz="2400" b="0" i="1" baseline="-25000" dirty="0" smtClean="0">
                              <a:latin typeface="Cambria Math" panose="02040503050406030204" pitchFamily="18" charset="0"/>
                            </a:rPr>
                            <m:t>𝑖</m:t>
                          </m:r>
                        </m:e>
                      </m:d>
                      <m:r>
                        <a:rPr lang="en-US" sz="2400" i="1" smtClean="0">
                          <a:latin typeface="Cambria Math"/>
                        </a:rPr>
                        <m:t>=</m:t>
                      </m:r>
                      <m:r>
                        <a:rPr lang="en-US" sz="2400" b="0" i="1" smtClean="0">
                          <a:latin typeface="Cambria Math"/>
                        </a:rPr>
                        <m:t> </m:t>
                      </m:r>
                      <m:nary>
                        <m:naryPr>
                          <m:ctrlPr>
                            <a:rPr lang="en-US" sz="2400" b="0" i="1" smtClean="0">
                              <a:latin typeface="Cambria Math" panose="02040503050406030204" pitchFamily="18" charset="0"/>
                            </a:rPr>
                          </m:ctrlPr>
                        </m:naryPr>
                        <m:sub>
                          <m:r>
                            <a:rPr lang="en-US" sz="2400" b="0" i="1" smtClean="0">
                              <a:latin typeface="Cambria Math" panose="02040503050406030204" pitchFamily="18" charset="0"/>
                            </a:rPr>
                            <m:t>0</m:t>
                          </m:r>
                        </m:sub>
                        <m:sup>
                          <m:r>
                            <a:rPr lang="en-US" sz="2400" b="0" i="1" smtClean="0">
                              <a:latin typeface="Cambria Math" panose="02040503050406030204" pitchFamily="18" charset="0"/>
                            </a:rPr>
                            <m:t>𝐴</m:t>
                          </m:r>
                          <m:r>
                            <a:rPr lang="en-US" sz="2400" b="0" i="1" baseline="-25000" smtClean="0">
                              <a:latin typeface="Cambria Math" panose="02040503050406030204" pitchFamily="18" charset="0"/>
                            </a:rPr>
                            <m:t>𝑖</m:t>
                          </m:r>
                        </m:sup>
                        <m:e>
                          <m:r>
                            <a:rPr lang="en-US" sz="2400" b="0" i="1" smtClean="0">
                              <a:latin typeface="Cambria Math" panose="02040503050406030204" pitchFamily="18" charset="0"/>
                            </a:rPr>
                            <m:t>𝑋</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𝑠</m:t>
                              </m:r>
                            </m:e>
                          </m:d>
                        </m:e>
                      </m:nary>
                      <m:r>
                        <a:rPr lang="en-US" sz="2400" b="0" i="1" smtClean="0">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𝛼</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𝛽</m:t>
                          </m:r>
                          <m:r>
                            <m:rPr>
                              <m:nor/>
                            </m:rPr>
                            <a:rPr lang="en-US" sz="2400" dirty="0"/>
                            <m:t>(</m:t>
                          </m:r>
                          <m:r>
                            <m:rPr>
                              <m:nor/>
                            </m:rPr>
                            <a:rPr lang="en-US" sz="2400" dirty="0"/>
                            <m:t>s</m:t>
                          </m:r>
                          <m:r>
                            <m:rPr>
                              <m:nor/>
                            </m:rPr>
                            <a:rPr lang="en-US" sz="2400" dirty="0"/>
                            <m:t>)</m:t>
                          </m:r>
                          <m:r>
                            <m:rPr>
                              <m:nor/>
                            </m:rPr>
                            <a:rPr lang="en-US" sz="2400" dirty="0"/>
                            <m:t>Z</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r>
                        <a:rPr lang="en-US" sz="2400" b="0" i="1" smtClean="0">
                          <a:latin typeface="Cambria Math" panose="02040503050406030204" pitchFamily="18" charset="0"/>
                        </a:rPr>
                        <m:t>+</m:t>
                      </m:r>
                      <m:nary>
                        <m:naryPr>
                          <m:ctrlPr>
                            <a:rPr lang="en-US" sz="2400" i="1">
                              <a:latin typeface="Cambria Math" panose="02040503050406030204" pitchFamily="18" charset="0"/>
                            </a:rPr>
                          </m:ctrlPr>
                        </m:naryPr>
                        <m:sub>
                          <m:r>
                            <a:rPr lang="en-US" sz="2400" i="1">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𝑖</m:t>
                          </m:r>
                        </m:sup>
                        <m:e>
                          <m:r>
                            <m:rPr>
                              <m:nor/>
                            </m:rPr>
                            <a:rPr lang="en-US" sz="2400" dirty="0"/>
                            <m:t>𝛿</m:t>
                          </m:r>
                          <m:r>
                            <m:rPr>
                              <m:nor/>
                            </m:rPr>
                            <a:rPr lang="en-US" sz="2400" dirty="0"/>
                            <m:t>(</m:t>
                          </m:r>
                          <m:r>
                            <m:rPr>
                              <m:nor/>
                            </m:rPr>
                            <a:rPr lang="en-US" sz="2400" dirty="0"/>
                            <m:t>s</m:t>
                          </m:r>
                          <m:r>
                            <m:rPr>
                              <m:nor/>
                            </m:rPr>
                            <a:rPr lang="en-US" sz="2400" dirty="0"/>
                            <m:t>)</m:t>
                          </m:r>
                        </m:e>
                      </m:nary>
                      <m:r>
                        <a:rPr lang="en-US" sz="2400" i="1">
                          <a:latin typeface="Cambria Math" panose="02040503050406030204" pitchFamily="18" charset="0"/>
                        </a:rPr>
                        <m:t>𝑑𝑠</m:t>
                      </m:r>
                    </m:oMath>
                  </m:oMathPara>
                </a14:m>
                <a:endParaRPr lang="en-US" sz="2400" b="1" dirty="0">
                  <a:latin typeface="+mn-lt"/>
                </a:endParaRPr>
              </a:p>
              <a:p>
                <a:pPr algn="just"/>
                <a:endParaRPr lang="en-US" sz="2400" b="1" dirty="0">
                  <a:latin typeface="+mn-lt"/>
                </a:endParaRPr>
              </a:p>
              <a:p>
                <a:pPr algn="just"/>
                <a:r>
                  <a:rPr lang="en-US" sz="2400" b="1" dirty="0">
                    <a:latin typeface="+mn-lt"/>
                  </a:rPr>
                  <a:t>The joint distribution:</a:t>
                </a:r>
              </a:p>
              <a:p>
                <a:pPr algn="just"/>
                <a14:m>
                  <m:oMath xmlns:m="http://schemas.openxmlformats.org/officeDocument/2006/math">
                    <m:r>
                      <a:rPr lang="en-GB" sz="2400" i="1">
                        <a:latin typeface="Cambria Math"/>
                      </a:rPr>
                      <m:t>𝑝</m:t>
                    </m:r>
                    <m:d>
                      <m:dPr>
                        <m:ctrlPr>
                          <a:rPr lang="en-GB" sz="2400" i="1" smtClean="0">
                            <a:latin typeface="Cambria Math" panose="02040503050406030204" pitchFamily="18" charset="0"/>
                          </a:rPr>
                        </m:ctrlPr>
                      </m:dPr>
                      <m:e>
                        <m:r>
                          <a:rPr lang="en-US" sz="2400" b="1" i="1">
                            <a:latin typeface="Cambria Math" panose="02040503050406030204" pitchFamily="18" charset="0"/>
                          </a:rPr>
                          <m:t>𝒀</m:t>
                        </m:r>
                        <m:r>
                          <a:rPr lang="en-US" sz="2400" b="1" i="1">
                            <a:latin typeface="Cambria Math" panose="02040503050406030204" pitchFamily="18" charset="0"/>
                          </a:rPr>
                          <m:t>,</m:t>
                        </m:r>
                        <m:r>
                          <a:rPr lang="en-GB" sz="2400" b="1" i="1">
                            <a:latin typeface="Cambria Math"/>
                          </a:rPr>
                          <m:t>𝑿</m:t>
                        </m:r>
                      </m:e>
                      <m:e>
                        <m:r>
                          <a:rPr lang="en-GB" sz="2400" b="1" i="1">
                            <a:latin typeface="Cambria Math"/>
                            <a:ea typeface="Cambria Math"/>
                          </a:rPr>
                          <m:t>𝜽</m:t>
                        </m:r>
                      </m:e>
                    </m:d>
                  </m:oMath>
                </a14:m>
                <a:r>
                  <a:rPr lang="en-GB" sz="2400" dirty="0"/>
                  <a:t> </a:t>
                </a:r>
                <a14:m>
                  <m:oMath xmlns:m="http://schemas.openxmlformats.org/officeDocument/2006/math">
                    <m:r>
                      <a:rPr lang="en-US" sz="2400" i="1" dirty="0">
                        <a:latin typeface="Cambria Math"/>
                        <a:ea typeface="Cambria Math"/>
                      </a:rPr>
                      <m:t>~ </m:t>
                    </m:r>
                    <m:r>
                      <a:rPr lang="en-US" sz="2400" i="1" dirty="0">
                        <a:latin typeface="Cambria Math"/>
                        <a:ea typeface="Cambria Math"/>
                      </a:rPr>
                      <m:t>𝒩</m:t>
                    </m:r>
                    <m:d>
                      <m:dPr>
                        <m:ctrlPr>
                          <a:rPr lang="en-US" sz="2400" b="0" i="1" dirty="0" smtClean="0">
                            <a:latin typeface="Cambria Math" panose="02040503050406030204" pitchFamily="18" charset="0"/>
                            <a:ea typeface="Cambria Math"/>
                          </a:rPr>
                        </m:ctrlPr>
                      </m:dPr>
                      <m:e>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a:rPr lang="en-US" sz="2400" i="1" dirty="0">
                                      <a:latin typeface="Cambria Math" panose="02040503050406030204" pitchFamily="18" charset="0"/>
                                    </a:rPr>
                                    <m:t>𝛍</m:t>
                                  </m:r>
                                </m:e>
                              </m:mr>
                              <m:mr>
                                <m:e>
                                  <m:r>
                                    <a:rPr lang="en-GB" sz="2400" i="1">
                                      <a:latin typeface="Cambria Math" panose="02040503050406030204" pitchFamily="18" charset="0"/>
                                    </a:rPr>
                                    <m:t>𝛂</m:t>
                                  </m:r>
                                </m:e>
                              </m:mr>
                            </m:m>
                          </m:e>
                        </m:d>
                        <m:r>
                          <a:rPr lang="en-US" sz="2400" b="0" i="1" dirty="0" smtClean="0">
                            <a:latin typeface="Cambria Math" panose="02040503050406030204" pitchFamily="18" charset="0"/>
                            <a:ea typeface="Cambria Math"/>
                          </a:rPr>
                          <m:t>,</m:t>
                        </m:r>
                        <m:d>
                          <m:dPr>
                            <m:ctrlPr>
                              <a:rPr lang="en-GB" sz="2400" i="1" dirty="0">
                                <a:latin typeface="Cambria Math" panose="02040503050406030204" pitchFamily="18" charset="0"/>
                              </a:rPr>
                            </m:ctrlPr>
                          </m:dPr>
                          <m:e>
                            <m:m>
                              <m:mPr>
                                <m:mcs>
                                  <m:mc>
                                    <m:mcPr>
                                      <m:count m:val="2"/>
                                      <m:mcJc m:val="center"/>
                                    </m:mcPr>
                                  </m:mc>
                                </m:mcs>
                                <m:ctrlPr>
                                  <a:rPr lang="en-GB" sz="2400" i="1" dirty="0">
                                    <a:latin typeface="Cambria Math" panose="02040503050406030204" pitchFamily="18" charset="0"/>
                                  </a:rPr>
                                </m:ctrlPr>
                              </m:mPr>
                              <m:mr>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e>
                                <m:e>
                                  <m:r>
                                    <m:rPr>
                                      <m:brk m:alnAt="7"/>
                                    </m:rPr>
                                    <a:rPr lang="en-US" sz="2400" i="1" dirty="0">
                                      <a:latin typeface="Cambria Math" panose="02040503050406030204" pitchFamily="18" charset="0"/>
                                      <a:ea typeface="Cambria Math"/>
                                    </a:rPr>
                                    <m:t>𝛴</m:t>
                                  </m:r>
                                  <m:r>
                                    <a:rPr lang="en-US" sz="2400" i="1" baseline="-25000" dirty="0">
                                      <a:latin typeface="Cambria Math" panose="02040503050406030204" pitchFamily="18" charset="0"/>
                                      <a:ea typeface="Cambria Math"/>
                                    </a:rPr>
                                    <m:t>𝑌</m:t>
                                  </m:r>
                                  <m:r>
                                    <a:rPr lang="en-US" sz="2400" b="0" i="1" baseline="-25000" dirty="0" smtClean="0">
                                      <a:latin typeface="Cambria Math" panose="02040503050406030204" pitchFamily="18" charset="0"/>
                                      <a:ea typeface="Cambria Math"/>
                                    </a:rPr>
                                    <m:t>𝑋</m:t>
                                  </m:r>
                                </m:e>
                              </m:mr>
                              <m:mr>
                                <m:e>
                                  <m:r>
                                    <m:rPr>
                                      <m:brk m:alnAt="7"/>
                                    </m:rPr>
                                    <a:rPr lang="en-US" sz="2400" i="1" dirty="0">
                                      <a:latin typeface="Cambria Math" panose="02040503050406030204" pitchFamily="18" charset="0"/>
                                      <a:ea typeface="Cambria Math"/>
                                    </a:rPr>
                                    <m:t>𝛴</m:t>
                                  </m:r>
                                  <m:r>
                                    <a:rPr lang="en-US" sz="2400" b="0" i="1" baseline="-25000" dirty="0" smtClean="0">
                                      <a:latin typeface="Cambria Math" panose="02040503050406030204" pitchFamily="18" charset="0"/>
                                      <a:ea typeface="Cambria Math"/>
                                    </a:rPr>
                                    <m:t>𝑋𝑌</m:t>
                                  </m:r>
                                </m:e>
                                <m:e>
                                  <m:r>
                                    <m:rPr>
                                      <m:brk m:alnAt="7"/>
                                    </m:rPr>
                                    <a:rPr lang="en-US" sz="2400" i="1" dirty="0">
                                      <a:latin typeface="Cambria Math" panose="02040503050406030204" pitchFamily="18" charset="0"/>
                                      <a:ea typeface="Cambria Math"/>
                                    </a:rPr>
                                    <m:t>𝛴</m:t>
                                  </m:r>
                                  <m:r>
                                    <a:rPr lang="en-US" sz="2400" b="0" i="1" baseline="-25000" dirty="0" smtClean="0">
                                      <a:latin typeface="Cambria Math" panose="02040503050406030204" pitchFamily="18" charset="0"/>
                                      <a:ea typeface="Cambria Math"/>
                                    </a:rPr>
                                    <m:t>𝑋</m:t>
                                  </m:r>
                                </m:e>
                              </m:mr>
                            </m:m>
                          </m:e>
                        </m:d>
                      </m:e>
                    </m:d>
                  </m:oMath>
                </a14:m>
                <a:r>
                  <a:rPr lang="en-GB" sz="2400" dirty="0"/>
                  <a:t> </a:t>
                </a:r>
                <a:r>
                  <a:rPr lang="en-GB" dirty="0"/>
                  <a:t>where </a:t>
                </a:r>
                <a14:m>
                  <m:oMath xmlns:m="http://schemas.openxmlformats.org/officeDocument/2006/math">
                    <m:r>
                      <a:rPr lang="en-US" b="1" i="1">
                        <a:latin typeface="Cambria Math" panose="02040503050406030204" pitchFamily="18" charset="0"/>
                      </a:rPr>
                      <m:t>𝒀</m:t>
                    </m:r>
                  </m:oMath>
                </a14:m>
                <a:r>
                  <a:rPr lang="en-GB" b="1" i="1" dirty="0"/>
                  <a:t> </a:t>
                </a:r>
                <a:r>
                  <a:rPr lang="en-GB" dirty="0"/>
                  <a:t>is of size 𝚗</a:t>
                </a:r>
                <a:r>
                  <a:rPr lang="en-GB" i="1" dirty="0"/>
                  <a:t> </a:t>
                </a:r>
                <a:r>
                  <a:rPr lang="en-GB" dirty="0"/>
                  <a:t>and </a:t>
                </a:r>
                <a14:m>
                  <m:oMath xmlns:m="http://schemas.openxmlformats.org/officeDocument/2006/math">
                    <m:r>
                      <a:rPr lang="en-GB" b="1" i="1">
                        <a:latin typeface="Cambria Math"/>
                      </a:rPr>
                      <m:t>𝑿</m:t>
                    </m:r>
                  </m:oMath>
                </a14:m>
                <a:r>
                  <a:rPr lang="en-GB" b="1" i="1" dirty="0"/>
                  <a:t>  </a:t>
                </a:r>
                <a:r>
                  <a:rPr lang="en-GB" dirty="0"/>
                  <a:t>is of size 𝚖</a:t>
                </a:r>
                <a:r>
                  <a:rPr lang="en-GB" i="1" dirty="0"/>
                  <a:t> </a:t>
                </a:r>
                <a:r>
                  <a:rPr lang="en-GB" sz="2400" dirty="0"/>
                  <a:t>with</a:t>
                </a:r>
              </a:p>
              <a:p>
                <a:pPr algn="just"/>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rPr>
                        <m:t>𝛍</m:t>
                      </m:r>
                      <m:r>
                        <m:rPr>
                          <m:nor/>
                        </m:rPr>
                        <a:rPr lang="en-GB" sz="2400" dirty="0"/>
                        <m:t>=</m:t>
                      </m:r>
                      <m:sSup>
                        <m:sSupPr>
                          <m:ctrlPr>
                            <a:rPr lang="en-US" sz="2400" i="1" dirty="0" smtClean="0">
                              <a:latin typeface="Cambria Math" panose="02040503050406030204" pitchFamily="18" charset="0"/>
                            </a:rPr>
                          </m:ctrlPr>
                        </m:sSupPr>
                        <m:e>
                          <m:d>
                            <m:dPr>
                              <m:ctrlPr>
                                <a:rPr lang="en-US" sz="2400" i="1" dirty="0" smtClean="0">
                                  <a:latin typeface="Cambria Math" panose="02040503050406030204" pitchFamily="18" charset="0"/>
                                </a:rPr>
                              </m:ctrlPr>
                            </m:dPr>
                            <m:e>
                              <m:r>
                                <m:rPr>
                                  <m:nor/>
                                </m:rPr>
                                <a:rPr lang="en-US" sz="2400" dirty="0">
                                  <a:ea typeface="Cambria Math"/>
                                </a:rPr>
                                <m:t>𝜇</m:t>
                              </m:r>
                              <m:r>
                                <m:rPr>
                                  <m:nor/>
                                </m:rPr>
                                <a:rPr lang="en-US" sz="2400" dirty="0">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𝑠</m:t>
                                  </m:r>
                                </m:e>
                                <m:sub>
                                  <m:r>
                                    <a:rPr lang="en-US" sz="2400" b="0" i="1" dirty="0" smtClean="0">
                                      <a:latin typeface="Cambria Math" panose="02040503050406030204" pitchFamily="18" charset="0"/>
                                      <a:ea typeface="Cambria Math"/>
                                    </a:rPr>
                                    <m:t>1</m:t>
                                  </m:r>
                                </m:sub>
                              </m:sSub>
                              <m:r>
                                <m:rPr>
                                  <m:nor/>
                                </m:rPr>
                                <a:rPr lang="en-US" sz="2400" dirty="0">
                                  <a:ea typeface="Cambria Math"/>
                                </a:rPr>
                                <m:t>)</m:t>
                              </m:r>
                              <m:r>
                                <a:rPr lang="en-US" sz="2400" i="1" dirty="0">
                                  <a:latin typeface="Cambria Math" panose="02040503050406030204" pitchFamily="18" charset="0"/>
                                  <a:ea typeface="Cambria Math"/>
                                </a:rPr>
                                <m:t>, …,</m:t>
                              </m:r>
                              <m:r>
                                <m:rPr>
                                  <m:nor/>
                                </m:rPr>
                                <a:rPr lang="en-US" sz="2400" dirty="0">
                                  <a:ea typeface="Cambria Math"/>
                                </a:rPr>
                                <m:t>𝜇</m:t>
                              </m:r>
                              <m:r>
                                <m:rPr>
                                  <m:nor/>
                                </m:rPr>
                                <a:rPr lang="en-US" sz="2400" dirty="0">
                                  <a:ea typeface="Cambria Math"/>
                                </a:rPr>
                                <m:t>(</m:t>
                              </m:r>
                              <m:sSub>
                                <m:sSubPr>
                                  <m:ctrlPr>
                                    <a:rPr lang="en-US" sz="2400" i="1" dirty="0" smtClean="0">
                                      <a:latin typeface="Cambria Math" panose="02040503050406030204" pitchFamily="18" charset="0"/>
                                      <a:ea typeface="Cambria Math"/>
                                    </a:rPr>
                                  </m:ctrlPr>
                                </m:sSubPr>
                                <m:e>
                                  <m:r>
                                    <a:rPr lang="en-US" sz="2400" b="0" i="1" dirty="0" smtClean="0">
                                      <a:latin typeface="Cambria Math" panose="02040503050406030204" pitchFamily="18" charset="0"/>
                                      <a:ea typeface="Cambria Math"/>
                                    </a:rPr>
                                    <m:t>𝑠</m:t>
                                  </m:r>
                                </m:e>
                                <m:sub>
                                  <m:r>
                                    <a:rPr lang="en-US" sz="2400" b="0" i="1" dirty="0" smtClean="0">
                                      <a:latin typeface="Cambria Math" panose="02040503050406030204" pitchFamily="18" charset="0"/>
                                      <a:ea typeface="Cambria Math"/>
                                    </a:rPr>
                                    <m:t>𝑛</m:t>
                                  </m:r>
                                </m:sub>
                              </m:sSub>
                              <m:r>
                                <m:rPr>
                                  <m:nor/>
                                </m:rPr>
                                <a:rPr lang="en-US" sz="2400" dirty="0">
                                  <a:ea typeface="Cambria Math"/>
                                </a:rPr>
                                <m:t>)</m:t>
                              </m:r>
                            </m:e>
                          </m:d>
                        </m:e>
                        <m:sup>
                          <m:r>
                            <a:rPr lang="en-US" sz="2400" b="0" i="1" dirty="0" smtClean="0">
                              <a:latin typeface="Cambria Math" panose="02040503050406030204" pitchFamily="18" charset="0"/>
                            </a:rPr>
                            <m:t>𝑇</m:t>
                          </m:r>
                        </m:sup>
                      </m:sSup>
                      <m:r>
                        <a:rPr lang="en-US" sz="2400" b="0" i="1" smtClean="0">
                          <a:latin typeface="Cambria Math" panose="02040503050406030204" pitchFamily="18" charset="0"/>
                        </a:rPr>
                        <m:t>     </m:t>
                      </m:r>
                      <m:r>
                        <a:rPr lang="en-US" sz="2400" i="1" dirty="0">
                          <a:latin typeface="Cambria Math" panose="02040503050406030204" pitchFamily="18" charset="0"/>
                        </a:rPr>
                        <m:t>𝞪</m:t>
                      </m:r>
                      <m:r>
                        <a:rPr lang="en-US" sz="2400" i="1">
                          <a:latin typeface="Cambria Math" panose="02040503050406030204" pitchFamily="18" charset="0"/>
                        </a:rPr>
                        <m:t>=</m:t>
                      </m:r>
                      <m:sSup>
                        <m:sSupPr>
                          <m:ctrlPr>
                            <a:rPr lang="en-GB" sz="2400" i="1" dirty="0" smtClean="0">
                              <a:latin typeface="Cambria Math" panose="02040503050406030204" pitchFamily="18" charset="0"/>
                            </a:rPr>
                          </m:ctrlPr>
                        </m:sSupPr>
                        <m:e>
                          <m:d>
                            <m:dPr>
                              <m:ctrlPr>
                                <a:rPr lang="en-GB" sz="2400" i="1" dirty="0" smtClean="0">
                                  <a:latin typeface="Cambria Math" panose="02040503050406030204" pitchFamily="18" charset="0"/>
                                </a:rPr>
                              </m:ctrlPr>
                            </m:dPr>
                            <m:e>
                              <m:nary>
                                <m:naryPr>
                                  <m:ctrlPr>
                                    <a:rPr lang="en-GB" sz="2400" i="1" dirty="0" smtClean="0">
                                      <a:latin typeface="Cambria Math" panose="02040503050406030204" pitchFamily="18" charset="0"/>
                                    </a:rPr>
                                  </m:ctrlPr>
                                </m:naryPr>
                                <m:sub>
                                  <m:r>
                                    <m:rPr>
                                      <m:brk m:alnAt="23"/>
                                    </m:rPr>
                                    <a:rPr lang="en-US" sz="2400" b="0" i="1" dirty="0" smtClean="0">
                                      <a:latin typeface="Cambria Math" panose="02040503050406030204" pitchFamily="18" charset="0"/>
                                    </a:rPr>
                                    <m:t>0</m:t>
                                  </m:r>
                                </m:sub>
                                <m:sup>
                                  <m:r>
                                    <a:rPr lang="en-US" sz="2400" i="1">
                                      <a:latin typeface="Cambria Math" panose="02040503050406030204" pitchFamily="18" charset="0"/>
                                    </a:rPr>
                                    <m:t>𝐴</m:t>
                                  </m:r>
                                  <m:r>
                                    <a:rPr lang="en-US" sz="2400" i="1" baseline="-25000">
                                      <a:latin typeface="Cambria Math" panose="02040503050406030204" pitchFamily="18" charset="0"/>
                                    </a:rPr>
                                    <m:t>1</m:t>
                                  </m:r>
                                </m:sup>
                                <m:e>
                                  <m:r>
                                    <m:rPr>
                                      <m:nor/>
                                    </m:rPr>
                                    <a:rPr lang="en-US" sz="2400" dirty="0"/>
                                    <m:t>𝛼</m:t>
                                  </m:r>
                                  <m:r>
                                    <m:rPr>
                                      <m:nor/>
                                    </m:rPr>
                                    <a:rPr lang="en-US" sz="2400" dirty="0"/>
                                    <m:t>(</m:t>
                                  </m:r>
                                  <m:r>
                                    <m:rPr>
                                      <m:nor/>
                                    </m:rPr>
                                    <a:rPr lang="en-US" sz="2400" dirty="0"/>
                                    <m:t>s</m:t>
                                  </m:r>
                                </m:e>
                              </m:nary>
                              <m:r>
                                <a:rPr lang="en-US" sz="2400" b="0" i="1" dirty="0" smtClean="0">
                                  <a:latin typeface="Cambria Math" panose="02040503050406030204" pitchFamily="18" charset="0"/>
                                </a:rPr>
                                <m:t>)</m:t>
                              </m:r>
                              <m:r>
                                <a:rPr lang="en-US" sz="2400" b="0" i="1" dirty="0" smtClean="0">
                                  <a:latin typeface="Cambria Math" panose="02040503050406030204" pitchFamily="18" charset="0"/>
                                </a:rPr>
                                <m:t>𝑑𝑠</m:t>
                              </m:r>
                              <m:r>
                                <a:rPr lang="en-US" sz="2400" b="0" i="1" dirty="0" smtClean="0">
                                  <a:latin typeface="Cambria Math" panose="02040503050406030204" pitchFamily="18" charset="0"/>
                                </a:rPr>
                                <m:t>, …,</m:t>
                              </m:r>
                              <m:nary>
                                <m:naryPr>
                                  <m:ctrlPr>
                                    <a:rPr lang="en-GB" sz="2400" i="1" dirty="0">
                                      <a:latin typeface="Cambria Math" panose="02040503050406030204" pitchFamily="18" charset="0"/>
                                    </a:rPr>
                                  </m:ctrlPr>
                                </m:naryPr>
                                <m:sub>
                                  <m:r>
                                    <m:rPr>
                                      <m:brk m:alnAt="23"/>
                                    </m:rPr>
                                    <a:rPr lang="en-US" sz="2400" i="1" dirty="0">
                                      <a:latin typeface="Cambria Math" panose="02040503050406030204" pitchFamily="18" charset="0"/>
                                    </a:rPr>
                                    <m:t>0</m:t>
                                  </m:r>
                                </m:sub>
                                <m:sup>
                                  <m:r>
                                    <a:rPr lang="en-US" sz="2400" i="1">
                                      <a:latin typeface="Cambria Math" panose="02040503050406030204" pitchFamily="18" charset="0"/>
                                    </a:rPr>
                                    <m:t>𝐴</m:t>
                                  </m:r>
                                  <m:r>
                                    <a:rPr lang="en-US" sz="2400" b="0" i="1" baseline="-25000" smtClean="0">
                                      <a:latin typeface="Cambria Math" panose="02040503050406030204" pitchFamily="18" charset="0"/>
                                    </a:rPr>
                                    <m:t>𝑚</m:t>
                                  </m:r>
                                </m:sup>
                                <m:e>
                                  <m:r>
                                    <m:rPr>
                                      <m:nor/>
                                    </m:rPr>
                                    <a:rPr lang="en-US" sz="2400" dirty="0"/>
                                    <m:t>𝛼</m:t>
                                  </m:r>
                                  <m:r>
                                    <m:rPr>
                                      <m:nor/>
                                    </m:rPr>
                                    <a:rPr lang="en-US" sz="2400" dirty="0"/>
                                    <m:t>(</m:t>
                                  </m:r>
                                  <m:r>
                                    <m:rPr>
                                      <m:nor/>
                                    </m:rPr>
                                    <a:rPr lang="en-US" sz="2400" dirty="0"/>
                                    <m:t>s</m:t>
                                  </m:r>
                                </m:e>
                              </m:nary>
                              <m:r>
                                <a:rPr lang="en-US" sz="2400" i="1" dirty="0">
                                  <a:latin typeface="Cambria Math" panose="02040503050406030204" pitchFamily="18" charset="0"/>
                                </a:rPr>
                                <m:t>)</m:t>
                              </m:r>
                              <m:r>
                                <a:rPr lang="en-US" sz="2400" i="1" dirty="0">
                                  <a:latin typeface="Cambria Math" panose="02040503050406030204" pitchFamily="18" charset="0"/>
                                </a:rPr>
                                <m:t>𝑑𝑠</m:t>
                              </m:r>
                            </m:e>
                          </m:d>
                        </m:e>
                        <m:sup>
                          <m:r>
                            <a:rPr lang="en-US" sz="2400" b="0" i="1" dirty="0" smtClean="0">
                              <a:latin typeface="Cambria Math" panose="02040503050406030204" pitchFamily="18" charset="0"/>
                            </a:rPr>
                            <m:t>𝑇</m:t>
                          </m:r>
                        </m:sup>
                      </m:sSup>
                    </m:oMath>
                  </m:oMathPara>
                </a14:m>
                <a:endParaRPr lang="en-GB" sz="2400" dirty="0"/>
              </a:p>
            </p:txBody>
          </p:sp>
        </mc:Choice>
        <mc:Fallback xmlns="">
          <p:sp>
            <p:nvSpPr>
              <p:cNvPr id="86" name="Text Placeholder 345">
                <a:extLst>
                  <a:ext uri="{FF2B5EF4-FFF2-40B4-BE49-F238E27FC236}">
                    <a16:creationId xmlns:a16="http://schemas.microsoft.com/office/drawing/2014/main" id="{25A1E11B-43E2-2144-88EB-551663A12747}"/>
                  </a:ext>
                </a:extLst>
              </p:cNvPr>
              <p:cNvSpPr txBox="1">
                <a:spLocks noRot="1" noChangeAspect="1" noMove="1" noResize="1" noEditPoints="1" noAdjustHandles="1" noChangeArrowheads="1" noChangeShapeType="1" noTextEdit="1"/>
              </p:cNvSpPr>
              <p:nvPr/>
            </p:nvSpPr>
            <p:spPr>
              <a:xfrm>
                <a:off x="385596" y="30371014"/>
                <a:ext cx="12650147" cy="4452774"/>
              </a:xfrm>
              <a:prstGeom prst="rect">
                <a:avLst/>
              </a:prstGeom>
              <a:blipFill>
                <a:blip r:embed="rId10"/>
                <a:stretch>
                  <a:fillRect t="-21023" b="-4431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8C8FE8-D51D-6F40-94BD-72C19F688E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777780" y="7594616"/>
            <a:ext cx="4966157" cy="3894221"/>
          </a:xfrm>
          <a:prstGeom prst="rect">
            <a:avLst/>
          </a:prstGeom>
        </p:spPr>
      </p:pic>
      <p:pic>
        <p:nvPicPr>
          <p:cNvPr id="8" name="Picture 7">
            <a:extLst>
              <a:ext uri="{FF2B5EF4-FFF2-40B4-BE49-F238E27FC236}">
                <a16:creationId xmlns:a16="http://schemas.microsoft.com/office/drawing/2014/main" id="{CBB98240-C75C-BC44-A977-1E7985771F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967877" y="7590923"/>
            <a:ext cx="4907939" cy="3879982"/>
          </a:xfrm>
          <a:prstGeom prst="rect">
            <a:avLst/>
          </a:prstGeom>
        </p:spPr>
      </p:pic>
      <p:pic>
        <p:nvPicPr>
          <p:cNvPr id="11" name="Picture 10">
            <a:extLst>
              <a:ext uri="{FF2B5EF4-FFF2-40B4-BE49-F238E27FC236}">
                <a16:creationId xmlns:a16="http://schemas.microsoft.com/office/drawing/2014/main" id="{41F61C7E-8C0C-D74D-BAE2-DDDF6D0628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743937" y="7606829"/>
            <a:ext cx="5269578" cy="3882008"/>
          </a:xfrm>
          <a:prstGeom prst="rect">
            <a:avLst/>
          </a:prstGeom>
        </p:spPr>
      </p:pic>
      <p:pic>
        <p:nvPicPr>
          <p:cNvPr id="18" name="Picture 17">
            <a:extLst>
              <a:ext uri="{FF2B5EF4-FFF2-40B4-BE49-F238E27FC236}">
                <a16:creationId xmlns:a16="http://schemas.microsoft.com/office/drawing/2014/main" id="{79051DA4-37E1-AB46-AC87-2BDFFFB705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744515" y="14536858"/>
            <a:ext cx="4924860" cy="3785360"/>
          </a:xfrm>
          <a:prstGeom prst="rect">
            <a:avLst/>
          </a:prstGeom>
        </p:spPr>
      </p:pic>
      <p:pic>
        <p:nvPicPr>
          <p:cNvPr id="23" name="Picture 22">
            <a:extLst>
              <a:ext uri="{FF2B5EF4-FFF2-40B4-BE49-F238E27FC236}">
                <a16:creationId xmlns:a16="http://schemas.microsoft.com/office/drawing/2014/main" id="{B33E902E-9CCC-294C-8617-6452899FB2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669375" y="14522391"/>
            <a:ext cx="4944020" cy="3800087"/>
          </a:xfrm>
          <a:prstGeom prst="rect">
            <a:avLst/>
          </a:prstGeom>
        </p:spPr>
      </p:pic>
      <p:pic>
        <p:nvPicPr>
          <p:cNvPr id="28" name="Picture 27">
            <a:extLst>
              <a:ext uri="{FF2B5EF4-FFF2-40B4-BE49-F238E27FC236}">
                <a16:creationId xmlns:a16="http://schemas.microsoft.com/office/drawing/2014/main" id="{1F7879A2-BE38-ED46-88D7-35B5271F5D5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19654" y="14536859"/>
            <a:ext cx="4924861" cy="3785360"/>
          </a:xfrm>
          <a:prstGeom prst="rect">
            <a:avLst/>
          </a:prstGeom>
        </p:spPr>
      </p:pic>
      <p:pic>
        <p:nvPicPr>
          <p:cNvPr id="30" name="Picture 29">
            <a:extLst>
              <a:ext uri="{FF2B5EF4-FFF2-40B4-BE49-F238E27FC236}">
                <a16:creationId xmlns:a16="http://schemas.microsoft.com/office/drawing/2014/main" id="{45CE724C-C329-6645-A2E5-EC32E841E06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8228071" y="21239380"/>
            <a:ext cx="10972800" cy="4572000"/>
          </a:xfrm>
          <a:prstGeom prst="rect">
            <a:avLst/>
          </a:prstGeom>
        </p:spPr>
      </p:pic>
      <p:pic>
        <p:nvPicPr>
          <p:cNvPr id="32" name="Picture 31">
            <a:extLst>
              <a:ext uri="{FF2B5EF4-FFF2-40B4-BE49-F238E27FC236}">
                <a16:creationId xmlns:a16="http://schemas.microsoft.com/office/drawing/2014/main" id="{AF476F3B-2A32-AD4F-8B26-89CE7391B8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150269" y="27689771"/>
            <a:ext cx="5854700" cy="4381500"/>
          </a:xfrm>
          <a:prstGeom prst="rect">
            <a:avLst/>
          </a:prstGeom>
        </p:spPr>
      </p:pic>
      <p:pic>
        <p:nvPicPr>
          <p:cNvPr id="34" name="Picture 33">
            <a:extLst>
              <a:ext uri="{FF2B5EF4-FFF2-40B4-BE49-F238E27FC236}">
                <a16:creationId xmlns:a16="http://schemas.microsoft.com/office/drawing/2014/main" id="{5EF6EE85-C456-DE48-A298-D032139990BD}"/>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995303" y="27686422"/>
            <a:ext cx="5854700" cy="4381500"/>
          </a:xfrm>
          <a:prstGeom prst="rect">
            <a:avLst/>
          </a:prstGeom>
        </p:spPr>
      </p:pic>
      <p:sp>
        <p:nvSpPr>
          <p:cNvPr id="69" name="Text Placeholder 382">
            <a:extLst>
              <a:ext uri="{FF2B5EF4-FFF2-40B4-BE49-F238E27FC236}">
                <a16:creationId xmlns:a16="http://schemas.microsoft.com/office/drawing/2014/main" id="{1FEA9B37-6A00-1A47-8E89-1C0469E8F169}"/>
              </a:ext>
            </a:extLst>
          </p:cNvPr>
          <p:cNvSpPr txBox="1">
            <a:spLocks/>
          </p:cNvSpPr>
          <p:nvPr/>
        </p:nvSpPr>
        <p:spPr>
          <a:xfrm>
            <a:off x="16688996" y="26016689"/>
            <a:ext cx="15637169" cy="1327600"/>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Improved spatial interpolation at small scales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Could work as a way of validating numerical simulator outputs</a:t>
            </a:r>
          </a:p>
        </p:txBody>
      </p:sp>
      <mc:AlternateContent xmlns:mc="http://schemas.openxmlformats.org/markup-compatibility/2006" xmlns:a14="http://schemas.microsoft.com/office/drawing/2010/main">
        <mc:Choice Requires="a14">
          <p:sp>
            <p:nvSpPr>
              <p:cNvPr id="41" name="Text Placeholder 345">
                <a:extLst>
                  <a:ext uri="{FF2B5EF4-FFF2-40B4-BE49-F238E27FC236}">
                    <a16:creationId xmlns:a16="http://schemas.microsoft.com/office/drawing/2014/main" id="{F0686F4B-0475-C547-9DB7-19687F7B3053}"/>
                  </a:ext>
                </a:extLst>
              </p:cNvPr>
              <p:cNvSpPr txBox="1">
                <a:spLocks/>
              </p:cNvSpPr>
              <p:nvPr/>
            </p:nvSpPr>
            <p:spPr>
              <a:xfrm>
                <a:off x="324382" y="39286138"/>
                <a:ext cx="15705024" cy="126465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457200" indent="-457200" algn="ctr">
                  <a:buAutoNum type="alphaLcParenBoth"/>
                </a:pPr>
                <a:r>
                  <a:rPr lang="en-GB" sz="2400" dirty="0">
                    <a:solidFill>
                      <a:schemeClr val="tx1"/>
                    </a:solidFill>
                  </a:rPr>
                  <a:t>Simulated Z(s) over a 1000 </a:t>
                </a:r>
                <a14:m>
                  <m:oMath xmlns:m="http://schemas.openxmlformats.org/officeDocument/2006/math">
                    <m:r>
                      <a:rPr lang="en-GB" sz="2400" i="1" smtClean="0">
                        <a:solidFill>
                          <a:schemeClr val="tx1"/>
                        </a:solidFill>
                        <a:latin typeface="Cambria Math" panose="02040503050406030204" pitchFamily="18" charset="0"/>
                        <a:ea typeface="Cambria Math" panose="02040503050406030204" pitchFamily="18" charset="0"/>
                      </a:rPr>
                      <m:t>×</m:t>
                    </m:r>
                  </m:oMath>
                </a14:m>
                <a:r>
                  <a:rPr lang="en-GB" sz="2400" dirty="0">
                    <a:solidFill>
                      <a:schemeClr val="tx1"/>
                    </a:solidFill>
                  </a:rPr>
                  <a:t> 1000 grid (b) Simulated  </a:t>
                </a:r>
                <a14:m>
                  <m:oMath xmlns:m="http://schemas.openxmlformats.org/officeDocument/2006/math">
                    <m:r>
                      <m:rPr>
                        <m:sty m:val="p"/>
                      </m:rPr>
                      <a:rPr lang="en-US" sz="2400" dirty="0">
                        <a:solidFill>
                          <a:schemeClr val="tx1"/>
                        </a:solidFill>
                        <a:latin typeface="Cambria Math" panose="02040503050406030204" pitchFamily="18" charset="0"/>
                      </a:rPr>
                      <m:t>X</m:t>
                    </m:r>
                  </m:oMath>
                </a14:m>
                <a:r>
                  <a:rPr lang="en-US" sz="2400" dirty="0">
                    <a:solidFill>
                      <a:schemeClr val="tx1"/>
                    </a:solidFill>
                  </a:rPr>
                  <a:t>(</a:t>
                </a:r>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𝐴</m:t>
                        </m:r>
                      </m:e>
                      <m:sub>
                        <m:r>
                          <a:rPr lang="en-US" sz="2400" b="0" i="1" dirty="0" smtClean="0">
                            <a:solidFill>
                              <a:schemeClr val="tx1"/>
                            </a:solidFill>
                            <a:latin typeface="Cambria Math" panose="02040503050406030204" pitchFamily="18" charset="0"/>
                          </a:rPr>
                          <m:t>𝑖</m:t>
                        </m:r>
                      </m:sub>
                    </m:sSub>
                    <m:r>
                      <a:rPr lang="en-US" sz="2400" b="0" i="1" dirty="0" smtClean="0">
                        <a:solidFill>
                          <a:schemeClr val="tx1"/>
                        </a:solidFill>
                        <a:latin typeface="Cambria Math" panose="02040503050406030204" pitchFamily="18" charset="0"/>
                      </a:rPr>
                      <m:t>)</m:t>
                    </m:r>
                    <m:r>
                      <a:rPr lang="en-US" sz="2400" i="1" dirty="0">
                        <a:solidFill>
                          <a:schemeClr val="tx1"/>
                        </a:solidFill>
                        <a:latin typeface="Cambria Math" panose="02040503050406030204" pitchFamily="18" charset="0"/>
                      </a:rPr>
                      <m:t> </m:t>
                    </m:r>
                  </m:oMath>
                </a14:m>
                <a:r>
                  <a:rPr lang="en-GB" sz="2400" dirty="0">
                    <a:solidFill>
                      <a:schemeClr val="tx1"/>
                    </a:solidFill>
                  </a:rPr>
                  <a:t>over a 25 </a:t>
                </a:r>
                <a14:m>
                  <m:oMath xmlns:m="http://schemas.openxmlformats.org/officeDocument/2006/math">
                    <m:r>
                      <a:rPr lang="en-GB" sz="2400">
                        <a:solidFill>
                          <a:schemeClr val="tx1"/>
                        </a:solidFill>
                        <a:latin typeface="Cambria Math" panose="02040503050406030204" pitchFamily="18" charset="0"/>
                      </a:rPr>
                      <m:t>×</m:t>
                    </m:r>
                  </m:oMath>
                </a14:m>
                <a:r>
                  <a:rPr lang="en-GB" sz="2400" dirty="0">
                    <a:solidFill>
                      <a:schemeClr val="tx1"/>
                    </a:solidFill>
                  </a:rPr>
                  <a:t> 25 block</a:t>
                </a:r>
              </a:p>
              <a:p>
                <a:pPr algn="ctr"/>
                <a:r>
                  <a:rPr lang="en-GB" sz="2400" dirty="0">
                    <a:solidFill>
                      <a:schemeClr val="tx1"/>
                    </a:solidFill>
                  </a:rPr>
                  <a:t> (c) Predicted Z(s) (d) Simulated Z(s) versus Y(s) and</a:t>
                </a:r>
                <a14:m>
                  <m:oMath xmlns:m="http://schemas.openxmlformats.org/officeDocument/2006/math">
                    <m:r>
                      <a:rPr lang="en-US" sz="2400" b="0" i="0" dirty="0" smtClean="0">
                        <a:solidFill>
                          <a:schemeClr val="tx1"/>
                        </a:solidFill>
                        <a:latin typeface="Cambria Math" panose="02040503050406030204" pitchFamily="18" charset="0"/>
                      </a:rPr>
                      <m:t> </m:t>
                    </m:r>
                    <m:r>
                      <m:rPr>
                        <m:sty m:val="p"/>
                      </m:rPr>
                      <a:rPr lang="en-US" sz="2400" dirty="0">
                        <a:solidFill>
                          <a:schemeClr val="tx1"/>
                        </a:solidFill>
                        <a:latin typeface="Cambria Math" panose="02040503050406030204" pitchFamily="18" charset="0"/>
                      </a:rPr>
                      <m:t>X</m:t>
                    </m:r>
                  </m:oMath>
                </a14:m>
                <a:r>
                  <a:rPr lang="en-US" sz="2400" dirty="0">
                    <a:solidFill>
                      <a:schemeClr val="tx1"/>
                    </a:solidFill>
                  </a:rPr>
                  <a:t>(</a:t>
                </a:r>
                <a14:m>
                  <m:oMath xmlns:m="http://schemas.openxmlformats.org/officeDocument/2006/math">
                    <m:sSub>
                      <m:sSubPr>
                        <m:ctrlPr>
                          <a:rPr lang="en-US" sz="2400" i="1" dirty="0">
                            <a:solidFill>
                              <a:schemeClr val="tx1"/>
                            </a:solidFill>
                            <a:latin typeface="Cambria Math" panose="02040503050406030204" pitchFamily="18" charset="0"/>
                          </a:rPr>
                        </m:ctrlPr>
                      </m:sSubPr>
                      <m:e>
                        <m:r>
                          <a:rPr lang="en-US" sz="2400" i="1" dirty="0">
                            <a:solidFill>
                              <a:schemeClr val="tx1"/>
                            </a:solidFill>
                            <a:latin typeface="Cambria Math" panose="02040503050406030204" pitchFamily="18" charset="0"/>
                          </a:rPr>
                          <m:t>𝐴</m:t>
                        </m:r>
                      </m:e>
                      <m:sub>
                        <m:r>
                          <a:rPr lang="en-US" sz="2400" i="1" dirty="0">
                            <a:solidFill>
                              <a:schemeClr val="tx1"/>
                            </a:solidFill>
                            <a:latin typeface="Cambria Math" panose="02040503050406030204" pitchFamily="18" charset="0"/>
                          </a:rPr>
                          <m:t>𝑖</m:t>
                        </m:r>
                      </m:sub>
                    </m:sSub>
                    <m:r>
                      <a:rPr lang="en-US" sz="2400" i="1" dirty="0">
                        <a:solidFill>
                          <a:schemeClr val="tx1"/>
                        </a:solidFill>
                        <a:latin typeface="Cambria Math" panose="02040503050406030204" pitchFamily="18" charset="0"/>
                      </a:rPr>
                      <m:t>)</m:t>
                    </m:r>
                  </m:oMath>
                </a14:m>
                <a:endParaRPr lang="en-US" sz="2400" baseline="-25000" dirty="0">
                  <a:solidFill>
                    <a:schemeClr val="tx1"/>
                  </a:solidFill>
                </a:endParaRPr>
              </a:p>
            </p:txBody>
          </p:sp>
        </mc:Choice>
        <mc:Fallback xmlns="">
          <p:sp>
            <p:nvSpPr>
              <p:cNvPr id="41" name="Text Placeholder 345">
                <a:extLst>
                  <a:ext uri="{FF2B5EF4-FFF2-40B4-BE49-F238E27FC236}">
                    <a16:creationId xmlns:a16="http://schemas.microsoft.com/office/drawing/2014/main" id="{F0686F4B-0475-C547-9DB7-19687F7B3053}"/>
                  </a:ext>
                </a:extLst>
              </p:cNvPr>
              <p:cNvSpPr txBox="1">
                <a:spLocks noRot="1" noChangeAspect="1" noMove="1" noResize="1" noEditPoints="1" noAdjustHandles="1" noChangeArrowheads="1" noChangeShapeType="1" noTextEdit="1"/>
              </p:cNvSpPr>
              <p:nvPr/>
            </p:nvSpPr>
            <p:spPr>
              <a:xfrm>
                <a:off x="324382" y="39286138"/>
                <a:ext cx="15705024" cy="1264657"/>
              </a:xfrm>
              <a:prstGeom prst="rect">
                <a:avLst/>
              </a:prstGeom>
              <a:blipFill>
                <a:blip r:embed="rId20"/>
                <a:stretch>
                  <a:fillRect/>
                </a:stretch>
              </a:blipFill>
            </p:spPr>
            <p:txBody>
              <a:bodyPr/>
              <a:lstStyle/>
              <a:p>
                <a:r>
                  <a:rPr lang="en-US">
                    <a:noFill/>
                  </a:rPr>
                  <a:t> </a:t>
                </a:r>
              </a:p>
            </p:txBody>
          </p:sp>
        </mc:Fallback>
      </mc:AlternateContent>
      <p:sp>
        <p:nvSpPr>
          <p:cNvPr id="42" name="Text Placeholder 382">
            <a:extLst>
              <a:ext uri="{FF2B5EF4-FFF2-40B4-BE49-F238E27FC236}">
                <a16:creationId xmlns:a16="http://schemas.microsoft.com/office/drawing/2014/main" id="{1A4378FA-8BFF-F645-8BDE-168004C813ED}"/>
              </a:ext>
            </a:extLst>
          </p:cNvPr>
          <p:cNvSpPr txBox="1">
            <a:spLocks/>
          </p:cNvSpPr>
          <p:nvPr/>
        </p:nvSpPr>
        <p:spPr>
          <a:xfrm>
            <a:off x="16746686" y="34074524"/>
            <a:ext cx="14889169" cy="3673565"/>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We present a generic DF framework that utilises a GP to flexibly model the discrepancy structure between the observational data and the numerical model outputs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effectiveness of the DF framework has been demonstrated in the simulation study as well as in the application to European windstorm data by providing reliable out-of-sample estimates at high spatial resolution</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DF framework is in principle able to generalise to other data sources</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Current work attempts to exploit sparse GPs to deal with millions of data points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F8880C9-9E15-6547-9A17-ACE3D280FCFE}"/>
                  </a:ext>
                </a:extLst>
              </p:cNvPr>
              <p:cNvSpPr/>
              <p:nvPr/>
            </p:nvSpPr>
            <p:spPr>
              <a:xfrm>
                <a:off x="17900635" y="14075192"/>
                <a:ext cx="12612620" cy="461665"/>
              </a:xfrm>
              <a:prstGeom prst="rect">
                <a:avLst/>
              </a:prstGeom>
            </p:spPr>
            <p:txBody>
              <a:bodyPr wrap="square">
                <a:spAutoFit/>
              </a:bodyPr>
              <a:lstStyle/>
              <a:p>
                <a:pPr algn="ctr"/>
                <a:r>
                  <a:rPr lang="en-US" sz="2400" dirty="0">
                    <a:latin typeface="Trebuchet MS" pitchFamily="34" charset="0"/>
                  </a:rPr>
                  <a:t>Out-of-sample RMSE, AWCI and CP for Kriging and the DF approach at the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6</m:t>
                        </m:r>
                      </m:sup>
                    </m:sSup>
                  </m:oMath>
                </a14:m>
                <a:r>
                  <a:rPr lang="en-US" sz="2400" dirty="0">
                    <a:latin typeface="Trebuchet MS" pitchFamily="34" charset="0"/>
                  </a:rPr>
                  <a:t> grid cells</a:t>
                </a:r>
              </a:p>
            </p:txBody>
          </p:sp>
        </mc:Choice>
        <mc:Fallback xmlns="">
          <p:sp>
            <p:nvSpPr>
              <p:cNvPr id="2" name="Rectangle 1">
                <a:extLst>
                  <a:ext uri="{FF2B5EF4-FFF2-40B4-BE49-F238E27FC236}">
                    <a16:creationId xmlns:a16="http://schemas.microsoft.com/office/drawing/2014/main" id="{6F8880C9-9E15-6547-9A17-ACE3D280FCFE}"/>
                  </a:ext>
                </a:extLst>
              </p:cNvPr>
              <p:cNvSpPr>
                <a:spLocks noRot="1" noChangeAspect="1" noMove="1" noResize="1" noEditPoints="1" noAdjustHandles="1" noChangeArrowheads="1" noChangeShapeType="1" noTextEdit="1"/>
              </p:cNvSpPr>
              <p:nvPr/>
            </p:nvSpPr>
            <p:spPr>
              <a:xfrm>
                <a:off x="17900635" y="14075192"/>
                <a:ext cx="12612620" cy="461665"/>
              </a:xfrm>
              <a:prstGeom prst="rect">
                <a:avLst/>
              </a:prstGeom>
              <a:blipFill>
                <a:blip r:embed="rId21"/>
                <a:stretch>
                  <a:fillRect t="-7895" b="-26316"/>
                </a:stretch>
              </a:blipFill>
            </p:spPr>
            <p:txBody>
              <a:bodyPr/>
              <a:lstStyle/>
              <a:p>
                <a:r>
                  <a:rPr lang="en-US">
                    <a:noFill/>
                  </a:rPr>
                  <a:t> </a:t>
                </a:r>
              </a:p>
            </p:txBody>
          </p:sp>
        </mc:Fallback>
      </mc:AlternateContent>
      <p:sp>
        <p:nvSpPr>
          <p:cNvPr id="44" name="Text Placeholder 382">
            <a:extLst>
              <a:ext uri="{FF2B5EF4-FFF2-40B4-BE49-F238E27FC236}">
                <a16:creationId xmlns:a16="http://schemas.microsoft.com/office/drawing/2014/main" id="{10D8FAD5-D65D-6C44-8D34-D117E4E50271}"/>
              </a:ext>
            </a:extLst>
          </p:cNvPr>
          <p:cNvSpPr txBox="1">
            <a:spLocks/>
          </p:cNvSpPr>
          <p:nvPr/>
        </p:nvSpPr>
        <p:spPr>
          <a:xfrm>
            <a:off x="16744052" y="18247259"/>
            <a:ext cx="15296781" cy="1897503"/>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RMSE, AWCI of the DF model is much lower than those of the Kriging model whereas the coverage probability of the former is similar to that of the latter</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DF model is able to more accurately quantify the uncertainty at high spatial resolution</a:t>
            </a:r>
          </a:p>
        </p:txBody>
      </p:sp>
      <p:sp>
        <p:nvSpPr>
          <p:cNvPr id="45" name="Text Placeholder 382">
            <a:extLst>
              <a:ext uri="{FF2B5EF4-FFF2-40B4-BE49-F238E27FC236}">
                <a16:creationId xmlns:a16="http://schemas.microsoft.com/office/drawing/2014/main" id="{5FFCC18F-BD4C-1B42-ACE1-49E54DB2799C}"/>
              </a:ext>
            </a:extLst>
          </p:cNvPr>
          <p:cNvSpPr txBox="1">
            <a:spLocks/>
          </p:cNvSpPr>
          <p:nvPr/>
        </p:nvSpPr>
        <p:spPr>
          <a:xfrm>
            <a:off x="16749407" y="11463915"/>
            <a:ext cx="15296781" cy="232960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Metrics: RMSE (root mean square error), average width of 95% confidence interval (AWCI), coverage probability (CP); the Kriging  model is described by equations (1) and (2)</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DF model achieves a lower RMSE and AWCI while maintaining a similar CP</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The higher the number of model outputs, the lower the RMSE and AWCI</a:t>
            </a:r>
          </a:p>
        </p:txBody>
      </p:sp>
      <p:sp>
        <p:nvSpPr>
          <p:cNvPr id="47" name="Text Placeholder 382">
            <a:extLst>
              <a:ext uri="{FF2B5EF4-FFF2-40B4-BE49-F238E27FC236}">
                <a16:creationId xmlns:a16="http://schemas.microsoft.com/office/drawing/2014/main" id="{59A19D2A-A100-A848-B9DA-1E1058A4E2D4}"/>
              </a:ext>
            </a:extLst>
          </p:cNvPr>
          <p:cNvSpPr txBox="1">
            <a:spLocks/>
          </p:cNvSpPr>
          <p:nvPr/>
        </p:nvSpPr>
        <p:spPr>
          <a:xfrm>
            <a:off x="16772026" y="32278812"/>
            <a:ext cx="15637169" cy="1206916"/>
          </a:xfrm>
          <a:prstGeom prst="rect">
            <a:avLst/>
          </a:prstGeom>
        </p:spPr>
        <p:txBody>
          <a:bodyPr>
            <a:noAutofit/>
          </a:bodyPr>
          <a:lst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indent="423903">
              <a:spcBef>
                <a:spcPts val="0"/>
              </a:spcBef>
              <a:buFont typeface="Wingdings" pitchFamily="2" charset="2"/>
              <a:buChar char="Ø"/>
            </a:pPr>
            <a:r>
              <a:rPr lang="en-GB" sz="2400" dirty="0">
                <a:solidFill>
                  <a:schemeClr val="accent5">
                    <a:lumMod val="50000"/>
                  </a:schemeClr>
                </a:solidFill>
                <a:latin typeface="Trebuchet MS" panose="020B0603020202020204" pitchFamily="34" charset="0"/>
              </a:rPr>
              <a:t>High prediction accuracy of 93%</a:t>
            </a:r>
          </a:p>
          <a:p>
            <a:pPr marL="0" indent="423903">
              <a:lnSpc>
                <a:spcPct val="150000"/>
              </a:lnSpc>
              <a:buFont typeface="Wingdings" pitchFamily="2" charset="2"/>
              <a:buChar char="Ø"/>
            </a:pPr>
            <a:r>
              <a:rPr lang="en-GB" sz="2400" dirty="0">
                <a:solidFill>
                  <a:schemeClr val="accent5">
                    <a:lumMod val="50000"/>
                  </a:schemeClr>
                </a:solidFill>
                <a:latin typeface="Trebuchet MS" panose="020B0603020202020204" pitchFamily="34" charset="0"/>
              </a:rPr>
              <a:t>Two abnormal ones locates at the boundary where higher uncertainty is expected</a:t>
            </a:r>
          </a:p>
          <a:p>
            <a:pPr marL="0" indent="0">
              <a:lnSpc>
                <a:spcPct val="150000"/>
              </a:lnSpc>
              <a:buNone/>
            </a:pPr>
            <a:endParaRPr lang="en-GB" sz="2400" dirty="0">
              <a:solidFill>
                <a:schemeClr val="accent5">
                  <a:lumMod val="50000"/>
                </a:schemeClr>
              </a:solidFill>
              <a:latin typeface="Trebuchet MS" panose="020B0603020202020204" pitchFamily="34" charset="0"/>
            </a:endParaRPr>
          </a:p>
        </p:txBody>
      </p:sp>
      <p:sp>
        <p:nvSpPr>
          <p:cNvPr id="46" name="Rectangle 45">
            <a:extLst>
              <a:ext uri="{FF2B5EF4-FFF2-40B4-BE49-F238E27FC236}">
                <a16:creationId xmlns:a16="http://schemas.microsoft.com/office/drawing/2014/main" id="{39998CAC-CE8C-B84D-8622-712771A31138}"/>
              </a:ext>
            </a:extLst>
          </p:cNvPr>
          <p:cNvSpPr/>
          <p:nvPr/>
        </p:nvSpPr>
        <p:spPr>
          <a:xfrm>
            <a:off x="17186996" y="27152917"/>
            <a:ext cx="7435393" cy="461665"/>
          </a:xfrm>
          <a:prstGeom prst="rect">
            <a:avLst/>
          </a:prstGeom>
        </p:spPr>
        <p:txBody>
          <a:bodyPr wrap="square">
            <a:spAutoFit/>
          </a:bodyPr>
          <a:lstStyle/>
          <a:p>
            <a:pPr algn="ctr"/>
            <a:r>
              <a:rPr lang="en-US" sz="2400" dirty="0">
                <a:latin typeface="Trebuchet MS" pitchFamily="34" charset="0"/>
              </a:rPr>
              <a:t>(c) Out-of-sample predictions versus observations</a:t>
            </a:r>
          </a:p>
        </p:txBody>
      </p:sp>
      <p:sp>
        <p:nvSpPr>
          <p:cNvPr id="48" name="Rectangle 47">
            <a:extLst>
              <a:ext uri="{FF2B5EF4-FFF2-40B4-BE49-F238E27FC236}">
                <a16:creationId xmlns:a16="http://schemas.microsoft.com/office/drawing/2014/main" id="{03EBAB95-6521-CF4E-96AC-A9D4760F59E4}"/>
              </a:ext>
            </a:extLst>
          </p:cNvPr>
          <p:cNvSpPr/>
          <p:nvPr/>
        </p:nvSpPr>
        <p:spPr>
          <a:xfrm>
            <a:off x="25396348" y="27178546"/>
            <a:ext cx="4817767" cy="461665"/>
          </a:xfrm>
          <a:prstGeom prst="rect">
            <a:avLst/>
          </a:prstGeom>
        </p:spPr>
        <p:txBody>
          <a:bodyPr wrap="square">
            <a:spAutoFit/>
          </a:bodyPr>
          <a:lstStyle/>
          <a:p>
            <a:pPr algn="ctr"/>
            <a:r>
              <a:rPr lang="en-US" sz="2400" dirty="0">
                <a:latin typeface="Trebuchet MS" pitchFamily="34" charset="0"/>
              </a:rPr>
              <a:t>(d) </a:t>
            </a:r>
            <a:r>
              <a:rPr lang="en-US" sz="2400" dirty="0" err="1">
                <a:latin typeface="Trebuchet MS" pitchFamily="34" charset="0"/>
              </a:rPr>
              <a:t>Standardised</a:t>
            </a:r>
            <a:r>
              <a:rPr lang="en-US" sz="2400" dirty="0">
                <a:latin typeface="Trebuchet MS" pitchFamily="34" charset="0"/>
              </a:rPr>
              <a:t> residuals</a:t>
            </a:r>
          </a:p>
        </p:txBody>
      </p:sp>
      <p:sp>
        <p:nvSpPr>
          <p:cNvPr id="50" name="Rectangle 49">
            <a:extLst>
              <a:ext uri="{FF2B5EF4-FFF2-40B4-BE49-F238E27FC236}">
                <a16:creationId xmlns:a16="http://schemas.microsoft.com/office/drawing/2014/main" id="{D52E3873-0A88-D44B-B236-1782C21E3AC9}"/>
              </a:ext>
            </a:extLst>
          </p:cNvPr>
          <p:cNvSpPr/>
          <p:nvPr/>
        </p:nvSpPr>
        <p:spPr>
          <a:xfrm>
            <a:off x="1300919" y="11493680"/>
            <a:ext cx="12612620" cy="461665"/>
          </a:xfrm>
          <a:prstGeom prst="rect">
            <a:avLst/>
          </a:prstGeom>
        </p:spPr>
        <p:txBody>
          <a:bodyPr wrap="square">
            <a:spAutoFit/>
          </a:bodyPr>
          <a:lstStyle/>
          <a:p>
            <a:pPr algn="ctr"/>
            <a:r>
              <a:rPr lang="en-US" sz="2400" dirty="0">
                <a:latin typeface="Trebuchet MS" pitchFamily="34" charset="0"/>
              </a:rPr>
              <a:t>Windstorm Imogen footprint over France</a:t>
            </a:r>
          </a:p>
        </p:txBody>
      </p:sp>
      <p:sp>
        <p:nvSpPr>
          <p:cNvPr id="52" name="Rectangle 51">
            <a:extLst>
              <a:ext uri="{FF2B5EF4-FFF2-40B4-BE49-F238E27FC236}">
                <a16:creationId xmlns:a16="http://schemas.microsoft.com/office/drawing/2014/main" id="{9538E286-3426-BD41-AB94-529A65F174B0}"/>
              </a:ext>
            </a:extLst>
          </p:cNvPr>
          <p:cNvSpPr/>
          <p:nvPr/>
        </p:nvSpPr>
        <p:spPr>
          <a:xfrm>
            <a:off x="17058107" y="20714452"/>
            <a:ext cx="14983707" cy="461665"/>
          </a:xfrm>
          <a:prstGeom prst="rect">
            <a:avLst/>
          </a:prstGeom>
        </p:spPr>
        <p:txBody>
          <a:bodyPr wrap="square">
            <a:spAutoFit/>
          </a:bodyPr>
          <a:lstStyle/>
          <a:p>
            <a:r>
              <a:rPr lang="en-US" sz="2400" dirty="0">
                <a:latin typeface="Trebuchet MS" pitchFamily="34" charset="0"/>
              </a:rPr>
              <a:t>(a) Observations and model outputs to fit the DF model  (b) Observations and predicted model outputs</a:t>
            </a:r>
          </a:p>
        </p:txBody>
      </p:sp>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15199</TotalTime>
  <Words>1043</Words>
  <Application>Microsoft Macintosh PowerPoint</Application>
  <PresentationFormat>Custom</PresentationFormat>
  <Paragraphs>64</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Trebuchet MS</vt:lpstr>
      <vt:lpstr>Wingdings</vt: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Xiong, Xiaoyu</cp:lastModifiedBy>
  <cp:revision>681</cp:revision>
  <cp:lastPrinted>2019-10-15T19:31:10Z</cp:lastPrinted>
  <dcterms:created xsi:type="dcterms:W3CDTF">2012-02-10T00:21:22Z</dcterms:created>
  <dcterms:modified xsi:type="dcterms:W3CDTF">2019-10-16T09:26:09Z</dcterms:modified>
</cp:coreProperties>
</file>