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2404050"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A84"/>
    <a:srgbClr val="2424A8"/>
    <a:srgbClr val="0033CC"/>
    <a:srgbClr val="0000FF"/>
    <a:srgbClr val="3366FF"/>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465" autoAdjust="0"/>
    <p:restoredTop sz="98629" autoAdjust="0"/>
  </p:normalViewPr>
  <p:slideViewPr>
    <p:cSldViewPr snapToGrid="0" snapToObjects="1" showGuides="1">
      <p:cViewPr>
        <p:scale>
          <a:sx n="50" d="100"/>
          <a:sy n="50" d="100"/>
        </p:scale>
        <p:origin x="-72" y="-150"/>
      </p:cViewPr>
      <p:guideLst>
        <p:guide orient="horz" pos="4316"/>
        <p:guide orient="horz" pos="375"/>
        <p:guide orient="horz" pos="26214"/>
        <p:guide orient="horz"/>
        <p:guide pos="429"/>
        <p:guide pos="199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10/13/2016</a:t>
            </a:fld>
            <a:endParaRPr lang="en-US" dirty="0"/>
          </a:p>
        </p:txBody>
      </p:sp>
      <p:sp>
        <p:nvSpPr>
          <p:cNvPr id="4" name="Slide Image Placeholder 3"/>
          <p:cNvSpPr>
            <a:spLocks noGrp="1" noRot="1" noChangeAspect="1"/>
          </p:cNvSpPr>
          <p:nvPr>
            <p:ph type="sldImg" idx="2"/>
          </p:nvPr>
        </p:nvSpPr>
        <p:spPr>
          <a:xfrm>
            <a:off x="2132013" y="685800"/>
            <a:ext cx="25939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32013" y="685800"/>
            <a:ext cx="2593975" cy="3429000"/>
          </a:xfrm>
        </p:spPr>
      </p:sp>
      <p:sp>
        <p:nvSpPr>
          <p:cNvPr id="3" name="Notes Placeholder 2"/>
          <p:cNvSpPr>
            <a:spLocks noGrp="1"/>
          </p:cNvSpPr>
          <p:nvPr>
            <p:ph type="body" idx="1"/>
          </p:nvPr>
        </p:nvSpPr>
        <p:spPr>
          <a:xfrm>
            <a:off x="-88900" y="-38100"/>
            <a:ext cx="22212300" cy="55245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2</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bg>
      <p:bgPr>
        <a:gradFill flip="none" rotWithShape="1">
          <a:gsLst>
            <a:gs pos="17000">
              <a:srgbClr val="1F1A84"/>
            </a:gs>
            <a:gs pos="71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Text Placeholder 5"/>
          <p:cNvSpPr>
            <a:spLocks noGrp="1"/>
          </p:cNvSpPr>
          <p:nvPr>
            <p:ph type="body" sz="quarter" idx="29" hasCustomPrompt="1"/>
          </p:nvPr>
        </p:nvSpPr>
        <p:spPr>
          <a:xfrm>
            <a:off x="16444771" y="33400529"/>
            <a:ext cx="15280482"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6432918" y="34204185"/>
            <a:ext cx="15288135" cy="883014"/>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wmf"/><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oleObject" Target="../embeddings/oleObject5.bin"/><Relationship Id="rId12" Type="http://schemas.openxmlformats.org/officeDocument/2006/relationships/image" Target="../media/image3.wmf"/><Relationship Id="rId17" Type="http://schemas.openxmlformats.org/officeDocument/2006/relationships/image" Target="../media/image10.jpeg"/><Relationship Id="rId2" Type="http://schemas.openxmlformats.org/officeDocument/2006/relationships/vmlDrawing" Target="../drawings/vmlDrawing2.v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theme" Target="../theme/theme2.xml"/><Relationship Id="rId6" Type="http://schemas.openxmlformats.org/officeDocument/2006/relationships/image" Target="../media/image8.png"/><Relationship Id="rId11" Type="http://schemas.openxmlformats.org/officeDocument/2006/relationships/oleObject" Target="../embeddings/oleObject7.bin"/><Relationship Id="rId5" Type="http://schemas.openxmlformats.org/officeDocument/2006/relationships/image" Target="../media/image7.png"/><Relationship Id="rId15" Type="http://schemas.openxmlformats.org/officeDocument/2006/relationships/image" Target="../media/image4.wmf"/><Relationship Id="rId10" Type="http://schemas.openxmlformats.org/officeDocument/2006/relationships/image" Target="../media/image2.wmf"/><Relationship Id="rId4" Type="http://schemas.openxmlformats.org/officeDocument/2006/relationships/image" Target="../media/image6.png"/><Relationship Id="rId9" Type="http://schemas.openxmlformats.org/officeDocument/2006/relationships/oleObject" Target="../embeddings/oleObject6.bin"/><Relationship Id="rId14" Type="http://schemas.openxmlformats.org/officeDocument/2006/relationships/oleObject" Target="../embeddings/oleObject8.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9" name="Rectangle 9"/>
          <p:cNvSpPr>
            <a:spLocks noChangeArrowheads="1"/>
          </p:cNvSpPr>
          <p:nvPr/>
        </p:nvSpPr>
        <p:spPr bwMode="auto">
          <a:xfrm>
            <a:off x="2" y="5425452"/>
            <a:ext cx="32404050"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646464" y="41989161"/>
            <a:ext cx="2391719" cy="317222"/>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381000" y="6019799"/>
            <a:ext cx="15821027" cy="36441873"/>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6698367" y="6019800"/>
            <a:ext cx="15343734" cy="36441872"/>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3548190" y="-48126"/>
            <a:ext cx="13121319" cy="42851890"/>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8"/>
              <a:ext cx="7531182" cy="2131008"/>
              <a:chOff x="-4470427" y="13701622"/>
              <a:chExt cx="3470785" cy="979074"/>
            </a:xfrm>
          </p:grpSpPr>
          <p:grpSp>
            <p:nvGrpSpPr>
              <p:cNvPr id="46" name="Group 45"/>
              <p:cNvGrpSpPr/>
              <p:nvPr userDrawn="1"/>
            </p:nvGrpSpPr>
            <p:grpSpPr>
              <a:xfrm>
                <a:off x="-2783495" y="13745861"/>
                <a:ext cx="624431" cy="898924"/>
                <a:chOff x="-3958697" y="14964973"/>
                <a:chExt cx="779338" cy="1288151"/>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8"/>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61889" y="34554904"/>
              <a:ext cx="9320458" cy="2526502"/>
              <a:chOff x="-4830160" y="15859915"/>
              <a:chExt cx="4295382"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529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529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74945"/>
                <a:ext cx="1117601" cy="154847"/>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84471"/>
                <a:ext cx="1117601" cy="154847"/>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2833695" y="2"/>
            <a:ext cx="13148654"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530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530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644827"/>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20"/>
              <a:ext cx="6870215" cy="1260334"/>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
        <p:nvSpPr>
          <p:cNvPr id="70" name="Rectangle 36"/>
          <p:cNvSpPr>
            <a:spLocks noChangeArrowheads="1"/>
          </p:cNvSpPr>
          <p:nvPr userDrawn="1"/>
        </p:nvSpPr>
        <p:spPr bwMode="auto">
          <a:xfrm>
            <a:off x="1" y="-7606"/>
            <a:ext cx="32404050" cy="5440680"/>
          </a:xfrm>
          <a:prstGeom prst="rect">
            <a:avLst/>
          </a:prstGeom>
          <a:solidFill>
            <a:srgbClr val="2424A8"/>
          </a:solidFill>
          <a:ln w="9525">
            <a:solidFill>
              <a:schemeClr val="tx1"/>
            </a:solidFill>
            <a:miter lim="800000"/>
            <a:headEnd/>
            <a:tailEnd/>
          </a:ln>
          <a:effectLst/>
        </p:spPr>
        <p:txBody>
          <a:bodyPr wrap="none" lIns="89551" tIns="44774" rIns="89551" bIns="44774"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2" y="0"/>
            <a:ext cx="32404050"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75086" y="6002908"/>
            <a:ext cx="31050365"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2" y="5013971"/>
            <a:ext cx="32404050"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3009" y="41948435"/>
            <a:ext cx="2822399" cy="317222"/>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3548190" y="-48126"/>
            <a:ext cx="13121319" cy="42851890"/>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3"/>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4"/>
            <a:stretch>
              <a:fillRect/>
            </a:stretch>
          </p:blipFill>
          <p:spPr>
            <a:xfrm>
              <a:off x="-10732765" y="19116994"/>
              <a:ext cx="9986808" cy="1053596"/>
            </a:xfrm>
            <a:prstGeom prst="rect">
              <a:avLst/>
            </a:prstGeom>
          </p:spPr>
        </p:pic>
        <p:grpSp>
          <p:nvGrpSpPr>
            <p:cNvPr id="41" name="Group 40"/>
            <p:cNvGrpSpPr/>
            <p:nvPr userDrawn="1"/>
          </p:nvGrpSpPr>
          <p:grpSpPr>
            <a:xfrm>
              <a:off x="-9744993" y="29384978"/>
              <a:ext cx="7531182" cy="2131008"/>
              <a:chOff x="-4470427" y="13701622"/>
              <a:chExt cx="3470785" cy="979074"/>
            </a:xfrm>
          </p:grpSpPr>
          <p:grpSp>
            <p:nvGrpSpPr>
              <p:cNvPr id="49" name="Group 48"/>
              <p:cNvGrpSpPr/>
              <p:nvPr userDrawn="1"/>
            </p:nvGrpSpPr>
            <p:grpSpPr>
              <a:xfrm>
                <a:off x="-2783495" y="13745861"/>
                <a:ext cx="624431" cy="898924"/>
                <a:chOff x="-3958697" y="14964973"/>
                <a:chExt cx="779338" cy="1288151"/>
              </a:xfrm>
            </p:grpSpPr>
            <p:pic>
              <p:nvPicPr>
                <p:cNvPr id="70" name="Picture 69"/>
                <p:cNvPicPr>
                  <a:picLocks noChangeAspect="1"/>
                </p:cNvPicPr>
                <p:nvPr userDrawn="1"/>
              </p:nvPicPr>
              <p:blipFill>
                <a:blip r:embed="rId5"/>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8"/>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5"/>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6"/>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61889" y="34554904"/>
              <a:ext cx="9320458" cy="2526502"/>
              <a:chOff x="-4830160" y="15859915"/>
              <a:chExt cx="4295382"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6302"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6303"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74945"/>
                <a:ext cx="1117601" cy="154847"/>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84471"/>
                <a:ext cx="1117601" cy="154847"/>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2833695" y="2"/>
            <a:ext cx="13148654"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6304"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3"/>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6305"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644827"/>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20"/>
              <a:ext cx="6870215" cy="1260334"/>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4.png"/><Relationship Id="rId18" Type="http://schemas.openxmlformats.org/officeDocument/2006/relationships/image" Target="../media/image26.png"/><Relationship Id="rId26" Type="http://schemas.openxmlformats.org/officeDocument/2006/relationships/image" Target="../media/image24.png"/><Relationship Id="rId3" Type="http://schemas.openxmlformats.org/officeDocument/2006/relationships/image" Target="../media/image11.png"/><Relationship Id="rId21" Type="http://schemas.openxmlformats.org/officeDocument/2006/relationships/image" Target="../media/image20.jpeg"/><Relationship Id="rId7" Type="http://schemas.openxmlformats.org/officeDocument/2006/relationships/image" Target="../media/image12.jpe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notesSlide" Target="../notesSlides/notesSlide1.xml"/><Relationship Id="rId16" Type="http://schemas.openxmlformats.org/officeDocument/2006/relationships/image" Target="../media/image17.jpeg"/><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11.jpeg"/><Relationship Id="rId11" Type="http://schemas.openxmlformats.org/officeDocument/2006/relationships/image" Target="../media/image19.png"/><Relationship Id="rId24" Type="http://schemas.openxmlformats.org/officeDocument/2006/relationships/image" Target="../media/image23.png"/><Relationship Id="rId5" Type="http://schemas.openxmlformats.org/officeDocument/2006/relationships/image" Target="../media/image13.png"/><Relationship Id="rId15" Type="http://schemas.openxmlformats.org/officeDocument/2006/relationships/image" Target="../media/image16.jpeg"/><Relationship Id="rId23" Type="http://schemas.openxmlformats.org/officeDocument/2006/relationships/image" Target="../media/image22.png"/><Relationship Id="rId10" Type="http://schemas.openxmlformats.org/officeDocument/2006/relationships/image" Target="../media/image18.png"/><Relationship Id="rId19" Type="http://schemas.openxmlformats.org/officeDocument/2006/relationships/image" Target="../media/image18.jpe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15.jpeg"/><Relationship Id="rId22" Type="http://schemas.openxmlformats.org/officeDocument/2006/relationships/image" Target="../media/image21.png"/><Relationship Id="rId27"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 Placeholder 340"/>
          <p:cNvSpPr>
            <a:spLocks noGrp="1"/>
          </p:cNvSpPr>
          <p:nvPr>
            <p:ph type="body" sz="quarter" idx="4294967295"/>
          </p:nvPr>
        </p:nvSpPr>
        <p:spPr>
          <a:xfrm>
            <a:off x="16747206" y="37011577"/>
            <a:ext cx="15264000" cy="547200"/>
          </a:xfrm>
          <a:prstGeom prst="rect">
            <a:avLst/>
          </a:prstGeom>
          <a:solidFill>
            <a:srgbClr val="2424A8"/>
          </a:solidFill>
        </p:spPr>
        <p:txBody>
          <a:bodyPr/>
          <a:lstStyle/>
          <a:p>
            <a:pPr marL="0" indent="0">
              <a:buNone/>
            </a:pPr>
            <a:r>
              <a:rPr lang="en-US" sz="3400" b="1" u="none" dirty="0" smtClean="0">
                <a:solidFill>
                  <a:schemeClr val="bg1"/>
                </a:solidFill>
              </a:rPr>
              <a:t>Conclusions</a:t>
            </a:r>
            <a:endParaRPr lang="en-US" sz="3400" b="1" u="none" dirty="0">
              <a:solidFill>
                <a:schemeClr val="bg1"/>
              </a:solidFill>
            </a:endParaRPr>
          </a:p>
        </p:txBody>
      </p:sp>
      <p:sp>
        <p:nvSpPr>
          <p:cNvPr id="343" name="Text Placeholder 342"/>
          <p:cNvSpPr>
            <a:spLocks noGrp="1"/>
          </p:cNvSpPr>
          <p:nvPr>
            <p:ph type="body" sz="quarter" idx="29"/>
          </p:nvPr>
        </p:nvSpPr>
        <p:spPr>
          <a:xfrm>
            <a:off x="16711723" y="39746763"/>
            <a:ext cx="15264000" cy="547200"/>
          </a:xfrm>
          <a:solidFill>
            <a:srgbClr val="2424A8"/>
          </a:solidFill>
        </p:spPr>
        <p:txBody>
          <a:bodyPr/>
          <a:lstStyle/>
          <a:p>
            <a:pPr algn="l"/>
            <a:r>
              <a:rPr lang="en-US" sz="3400" u="none" dirty="0" smtClean="0">
                <a:solidFill>
                  <a:schemeClr val="bg1"/>
                </a:solidFill>
              </a:rPr>
              <a:t>References</a:t>
            </a:r>
            <a:endParaRPr lang="en-US" sz="3400" u="none" dirty="0">
              <a:solidFill>
                <a:schemeClr val="bg1"/>
              </a:solidFill>
            </a:endParaRPr>
          </a:p>
        </p:txBody>
      </p:sp>
      <mc:AlternateContent xmlns:mc="http://schemas.openxmlformats.org/markup-compatibility/2006" xmlns:a14="http://schemas.microsoft.com/office/drawing/2010/main">
        <mc:Choice Requires="a14">
          <p:sp>
            <p:nvSpPr>
              <p:cNvPr id="344" name="Text Placeholder 343"/>
              <p:cNvSpPr>
                <a:spLocks noGrp="1"/>
              </p:cNvSpPr>
              <p:nvPr>
                <p:ph type="body" sz="quarter" idx="30"/>
              </p:nvPr>
            </p:nvSpPr>
            <p:spPr>
              <a:xfrm>
                <a:off x="16636642" y="40083531"/>
                <a:ext cx="15584055" cy="2461074"/>
              </a:xfrm>
            </p:spPr>
            <p:txBody>
              <a:bodyPr/>
              <a:lstStyle/>
              <a:p>
                <a:pPr>
                  <a:lnSpc>
                    <a:spcPct val="150000"/>
                  </a:lnSpc>
                </a:pPr>
                <a:r>
                  <a:rPr lang="it-IT" sz="1600" dirty="0" smtClean="0"/>
                  <a:t>[1]</a:t>
                </a:r>
                <a:r>
                  <a:rPr lang="en-GB" sz="1600" dirty="0"/>
                  <a:t> </a:t>
                </a:r>
                <a:r>
                  <a:rPr lang="en-GB" sz="1600" dirty="0" err="1"/>
                  <a:t>Xiong</a:t>
                </a:r>
                <a:r>
                  <a:rPr lang="en-GB" sz="1600" dirty="0"/>
                  <a:t>, X</a:t>
                </a:r>
                <a:r>
                  <a:rPr lang="en-GB" sz="1600" dirty="0" smtClean="0"/>
                  <a:t>.,</a:t>
                </a:r>
                <a14:m>
                  <m:oMath xmlns:m="http://schemas.openxmlformats.org/officeDocument/2006/math">
                    <m:r>
                      <a:rPr lang="en-GB" sz="1600" b="0" i="0" smtClean="0">
                        <a:latin typeface="Cambria Math"/>
                      </a:rPr>
                      <m:t>   </m:t>
                    </m:r>
                    <m:acc>
                      <m:accPr>
                        <m:chr m:val="̌"/>
                        <m:ctrlPr>
                          <a:rPr lang="en-GB" sz="1600" i="1" smtClean="0">
                            <a:latin typeface="Cambria Math"/>
                          </a:rPr>
                        </m:ctrlPr>
                      </m:accPr>
                      <m:e>
                        <m:r>
                          <m:rPr>
                            <m:sty m:val="p"/>
                          </m:rPr>
                          <a:rPr lang="en-GB" sz="1600" b="0" i="0" smtClean="0">
                            <a:latin typeface="Cambria Math"/>
                          </a:rPr>
                          <m:t>S</m:t>
                        </m:r>
                      </m:e>
                    </m:acc>
                  </m:oMath>
                </a14:m>
                <a:r>
                  <a:rPr lang="en-GB" sz="1600" dirty="0" smtClean="0"/>
                  <a:t>m</a:t>
                </a:r>
                <a14:m>
                  <m:oMath xmlns:m="http://schemas.openxmlformats.org/officeDocument/2006/math">
                    <m:acc>
                      <m:accPr>
                        <m:chr m:val="́"/>
                        <m:ctrlPr>
                          <a:rPr lang="en-GB" sz="1600" i="1" dirty="0" smtClean="0">
                            <a:latin typeface="Cambria Math"/>
                          </a:rPr>
                        </m:ctrlPr>
                      </m:accPr>
                      <m:e>
                        <m:r>
                          <m:rPr>
                            <m:sty m:val="p"/>
                          </m:rPr>
                          <a:rPr lang="en-GB" sz="1600" b="0" i="0" dirty="0" smtClean="0">
                            <a:latin typeface="Cambria Math"/>
                          </a:rPr>
                          <m:t>i</m:t>
                        </m:r>
                      </m:e>
                    </m:acc>
                  </m:oMath>
                </a14:m>
                <a:r>
                  <a:rPr lang="en-GB" sz="1600" dirty="0" smtClean="0"/>
                  <a:t>dl</a:t>
                </a:r>
                <a:r>
                  <a:rPr lang="en-GB" sz="1600" dirty="0"/>
                  <a:t>, V. and </a:t>
                </a:r>
                <a:r>
                  <a:rPr lang="en-GB" sz="1600" dirty="0" err="1" smtClean="0"/>
                  <a:t>Filippone</a:t>
                </a:r>
                <a:r>
                  <a:rPr lang="en-GB" sz="1600" dirty="0"/>
                  <a:t>, </a:t>
                </a:r>
                <a:r>
                  <a:rPr lang="en-GB" sz="1600" dirty="0" smtClean="0"/>
                  <a:t>M. Adaptive Multiple Importance Sampling </a:t>
                </a:r>
                <a:r>
                  <a:rPr lang="en-GB" sz="1600" dirty="0"/>
                  <a:t>for </a:t>
                </a:r>
                <a:r>
                  <a:rPr lang="en-GB" sz="1600" dirty="0" smtClean="0"/>
                  <a:t>Gaussian Processes, </a:t>
                </a:r>
                <a:r>
                  <a:rPr lang="en-GB" sz="1600" dirty="0" err="1" smtClean="0"/>
                  <a:t>eprint</a:t>
                </a:r>
                <a:r>
                  <a:rPr lang="en-GB" sz="1600" dirty="0" smtClean="0"/>
                  <a:t> arXiv:1508.01050v2, 2016.</a:t>
                </a:r>
              </a:p>
              <a:p>
                <a:pPr>
                  <a:lnSpc>
                    <a:spcPct val="150000"/>
                  </a:lnSpc>
                </a:pPr>
                <a:r>
                  <a:rPr lang="en-GB" sz="1600" dirty="0" smtClean="0"/>
                  <a:t>[2] </a:t>
                </a:r>
                <a:r>
                  <a:rPr lang="en-GB" sz="1600" dirty="0" err="1"/>
                  <a:t>Segalin</a:t>
                </a:r>
                <a:r>
                  <a:rPr lang="en-GB" sz="1600" dirty="0"/>
                  <a:t>, C., </a:t>
                </a:r>
                <a:r>
                  <a:rPr lang="it-IT" sz="1600" dirty="0"/>
                  <a:t>Perina, A., Cristani, M. and Vinciarelli, A. </a:t>
                </a:r>
                <a:r>
                  <a:rPr lang="en-GB" sz="1600" dirty="0"/>
                  <a:t>The pictures we like are our image: continuous mapping of favourite pictures into self-assessed and attributed personality traits. IEEE Transactions on Affective Computing (to appear), 2016</a:t>
                </a:r>
                <a:r>
                  <a:rPr lang="en-GB" sz="1600" dirty="0" smtClean="0"/>
                  <a:t>.</a:t>
                </a:r>
                <a:endParaRPr lang="it-IT" sz="1600" dirty="0" smtClean="0"/>
              </a:p>
              <a:p>
                <a:pPr>
                  <a:lnSpc>
                    <a:spcPct val="150000"/>
                  </a:lnSpc>
                </a:pPr>
                <a:r>
                  <a:rPr lang="it-IT" sz="1600" dirty="0" smtClean="0"/>
                  <a:t>[</a:t>
                </a:r>
                <a:r>
                  <a:rPr lang="it-IT" sz="1600" dirty="0"/>
                  <a:t>3</a:t>
                </a:r>
                <a:r>
                  <a:rPr lang="it-IT" sz="1600" dirty="0" smtClean="0"/>
                  <a:t>] </a:t>
                </a:r>
                <a:r>
                  <a:rPr lang="it-IT" sz="1600" dirty="0"/>
                  <a:t>Filippone, M., Girolami, </a:t>
                </a:r>
                <a:r>
                  <a:rPr lang="it-IT" sz="1600" dirty="0" smtClean="0"/>
                  <a:t>M. Pseudo-marginal </a:t>
                </a:r>
                <a:r>
                  <a:rPr lang="it-IT" sz="1600" dirty="0"/>
                  <a:t>Bayesian </a:t>
                </a:r>
                <a:r>
                  <a:rPr lang="it-IT" sz="1600" dirty="0" smtClean="0"/>
                  <a:t>inference </a:t>
                </a:r>
                <a:r>
                  <a:rPr lang="en-GB" sz="1600" dirty="0" smtClean="0"/>
                  <a:t>for </a:t>
                </a:r>
                <a:r>
                  <a:rPr lang="en-GB" sz="1600" dirty="0"/>
                  <a:t>Gaussian processes. IEEE Transactions on Pattern Analysis and </a:t>
                </a:r>
                <a:r>
                  <a:rPr lang="en-GB" sz="1600" dirty="0" smtClean="0"/>
                  <a:t>Machine Intelligence, </a:t>
                </a:r>
                <a:r>
                  <a:rPr lang="it-IT" sz="1600" dirty="0" smtClean="0"/>
                  <a:t>2014</a:t>
                </a:r>
                <a:r>
                  <a:rPr lang="en-GB" sz="1600" dirty="0" smtClean="0"/>
                  <a:t>.</a:t>
                </a:r>
              </a:p>
              <a:p>
                <a:pPr>
                  <a:lnSpc>
                    <a:spcPct val="150000"/>
                  </a:lnSpc>
                </a:pPr>
                <a:r>
                  <a:rPr lang="en-GB" sz="1600" dirty="0" smtClean="0"/>
                  <a:t>[4] </a:t>
                </a:r>
                <a:r>
                  <a:rPr lang="fr-FR" sz="1600" dirty="0" err="1"/>
                  <a:t>Cornuet</a:t>
                </a:r>
                <a:r>
                  <a:rPr lang="fr-FR" sz="1600" dirty="0"/>
                  <a:t>, J.-M., Marin, J.-M., Mira, A., Robert, C. P. Adaptive </a:t>
                </a:r>
                <a:r>
                  <a:rPr lang="en-GB" sz="1600" dirty="0"/>
                  <a:t>multiple importance sampling. Scandinavian Journal of Statistics 39, 798–812, 2012</a:t>
                </a:r>
                <a:r>
                  <a:rPr lang="en-GB" sz="1600" dirty="0" smtClean="0"/>
                  <a:t>.</a:t>
                </a:r>
              </a:p>
            </p:txBody>
          </p:sp>
        </mc:Choice>
        <mc:Fallback xmlns="">
          <p:sp>
            <p:nvSpPr>
              <p:cNvPr id="344" name="Text Placeholder 343"/>
              <p:cNvSpPr>
                <a:spLocks noGrp="1" noRot="1" noChangeAspect="1" noMove="1" noResize="1" noEditPoints="1" noAdjustHandles="1" noChangeArrowheads="1" noChangeShapeType="1" noTextEdit="1"/>
              </p:cNvSpPr>
              <p:nvPr>
                <p:ph type="body" sz="quarter" idx="30"/>
              </p:nvPr>
            </p:nvSpPr>
            <p:spPr>
              <a:xfrm>
                <a:off x="16636642" y="40083531"/>
                <a:ext cx="15584055" cy="2461074"/>
              </a:xfrm>
              <a:blipFill rotWithShape="1">
                <a:blip r:embed="rId3"/>
                <a:stretch>
                  <a:fillRect/>
                </a:stretch>
              </a:blipFill>
            </p:spPr>
            <p:txBody>
              <a:bodyPr/>
              <a:lstStyle/>
              <a:p>
                <a:r>
                  <a:rPr lang="en-GB">
                    <a:noFill/>
                  </a:rPr>
                  <a:t> </a:t>
                </a:r>
              </a:p>
            </p:txBody>
          </p:sp>
        </mc:Fallback>
      </mc:AlternateContent>
      <p:sp>
        <p:nvSpPr>
          <p:cNvPr id="7" name="TextBox 6"/>
          <p:cNvSpPr txBox="1"/>
          <p:nvPr/>
        </p:nvSpPr>
        <p:spPr>
          <a:xfrm>
            <a:off x="2171375" y="22161616"/>
            <a:ext cx="184731" cy="1400383"/>
          </a:xfrm>
          <a:prstGeom prst="rect">
            <a:avLst/>
          </a:prstGeom>
          <a:noFill/>
        </p:spPr>
        <p:txBody>
          <a:bodyPr wrap="none" rtlCol="0">
            <a:spAutoFit/>
          </a:bodyPr>
          <a:lstStyle/>
          <a:p>
            <a:endParaRPr lang="en-GB" dirty="0"/>
          </a:p>
        </p:txBody>
      </p:sp>
      <mc:AlternateContent xmlns:mc="http://schemas.openxmlformats.org/markup-compatibility/2006" xmlns:a14="http://schemas.microsoft.com/office/drawing/2010/main">
        <mc:Choice Requires="a14">
          <p:sp>
            <p:nvSpPr>
              <p:cNvPr id="45" name="Text Placeholder 345"/>
              <p:cNvSpPr txBox="1">
                <a:spLocks/>
              </p:cNvSpPr>
              <p:nvPr/>
            </p:nvSpPr>
            <p:spPr>
              <a:xfrm>
                <a:off x="535890" y="25962458"/>
                <a:ext cx="6736848" cy="1944000"/>
              </a:xfrm>
              <a:prstGeom prst="rect">
                <a:avLst/>
              </a:prstGeom>
              <a:solidFill>
                <a:schemeClr val="accent1">
                  <a:lumMod val="20000"/>
                  <a:lumOff val="80000"/>
                </a:schemeClr>
              </a:solidFill>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457200" indent="-457200" algn="just">
                  <a:buFont typeface="Wingdings" panose="05000000000000000000" pitchFamily="2" charset="2"/>
                  <a:buChar char="ü"/>
                </a:pPr>
                <a:r>
                  <a:rPr lang="en-GB" sz="2400" b="1" dirty="0" smtClean="0">
                    <a:latin typeface="+mn-lt"/>
                  </a:rPr>
                  <a:t>Computing expectation using MCMC</a:t>
                </a:r>
                <a:endParaRPr lang="en-GB" sz="2400" b="1" dirty="0">
                  <a:latin typeface="+mn-lt"/>
                </a:endParaRPr>
              </a:p>
              <a:p>
                <a:pPr algn="just"/>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𝐸</m:t>
                          </m:r>
                        </m:e>
                        <m:sub>
                          <m:r>
                            <a:rPr lang="en-US" sz="2400" b="0" i="1" smtClean="0">
                              <a:latin typeface="Cambria Math"/>
                            </a:rPr>
                            <m:t>𝜋</m:t>
                          </m:r>
                          <m:d>
                            <m:dPr>
                              <m:ctrlPr>
                                <a:rPr lang="en-GB" sz="2400" b="0" i="1" smtClean="0">
                                  <a:latin typeface="Cambria Math"/>
                                </a:rPr>
                              </m:ctrlPr>
                            </m:dPr>
                            <m:e>
                              <m:r>
                                <a:rPr lang="en-GB" sz="2400" b="0" i="1" smtClean="0">
                                  <a:latin typeface="Cambria Math"/>
                                </a:rPr>
                                <m:t>𝞱</m:t>
                              </m:r>
                            </m:e>
                          </m:d>
                        </m:sub>
                      </m:sSub>
                      <m:r>
                        <a:rPr lang="en-GB" sz="2400" b="0" i="1" dirty="0" smtClean="0">
                          <a:latin typeface="Cambria Math"/>
                        </a:rPr>
                        <m:t>h</m:t>
                      </m:r>
                      <m:r>
                        <a:rPr lang="en-GB" sz="2400" b="0" i="1" dirty="0" smtClean="0">
                          <a:latin typeface="Cambria Math"/>
                        </a:rPr>
                        <m:t>(</m:t>
                      </m:r>
                      <m:r>
                        <a:rPr lang="en-GB" sz="2400" b="1" i="1">
                          <a:latin typeface="Cambria Math"/>
                          <a:ea typeface="Cambria Math"/>
                        </a:rPr>
                        <m:t>𝜽</m:t>
                      </m:r>
                      <m:r>
                        <a:rPr lang="en-GB" sz="2400" b="0" i="1" dirty="0" smtClean="0">
                          <a:latin typeface="Cambria Math"/>
                        </a:rPr>
                        <m:t>)</m:t>
                      </m:r>
                      <m:r>
                        <a:rPr lang="en-US" sz="2400" i="1" smtClean="0">
                          <a:latin typeface="Cambria Math"/>
                        </a:rPr>
                        <m:t>=</m:t>
                      </m:r>
                      <m:r>
                        <a:rPr lang="en-US" sz="2400" b="0" i="1" smtClean="0">
                          <a:latin typeface="Cambria Math"/>
                        </a:rPr>
                        <m:t> </m:t>
                      </m:r>
                      <m:nary>
                        <m:naryPr>
                          <m:limLoc m:val="undOvr"/>
                          <m:subHide m:val="on"/>
                          <m:supHide m:val="on"/>
                          <m:ctrlPr>
                            <a:rPr lang="en-US" sz="2400" b="0" i="1" smtClean="0">
                              <a:latin typeface="Cambria Math"/>
                            </a:rPr>
                          </m:ctrlPr>
                        </m:naryPr>
                        <m:sub/>
                        <m:sup/>
                        <m:e>
                          <m:r>
                            <a:rPr lang="en-GB" sz="2400" b="0" i="1" smtClean="0">
                              <a:latin typeface="Cambria Math"/>
                            </a:rPr>
                            <m:t>h</m:t>
                          </m:r>
                          <m:d>
                            <m:dPr>
                              <m:ctrlPr>
                                <a:rPr lang="en-GB" sz="2400" b="0" i="1" smtClean="0">
                                  <a:latin typeface="Cambria Math"/>
                                </a:rPr>
                              </m:ctrlPr>
                            </m:dPr>
                            <m:e>
                              <m:r>
                                <a:rPr lang="en-GB" sz="2400" b="1" i="1">
                                  <a:latin typeface="Cambria Math"/>
                                  <a:ea typeface="Cambria Math"/>
                                </a:rPr>
                                <m:t>𝜽</m:t>
                              </m:r>
                            </m:e>
                          </m:d>
                          <m:r>
                            <a:rPr lang="en-GB" sz="2400" b="0" i="1" smtClean="0">
                              <a:latin typeface="Cambria Math"/>
                            </a:rPr>
                            <m:t>𝜋</m:t>
                          </m:r>
                          <m:d>
                            <m:dPr>
                              <m:ctrlPr>
                                <a:rPr lang="en-GB" sz="2400" b="0" i="1" smtClean="0">
                                  <a:latin typeface="Cambria Math"/>
                                </a:rPr>
                              </m:ctrlPr>
                            </m:dPr>
                            <m:e>
                              <m:r>
                                <a:rPr lang="en-GB" sz="2400" b="1" i="1">
                                  <a:latin typeface="Cambria Math"/>
                                  <a:ea typeface="Cambria Math"/>
                                </a:rPr>
                                <m:t>𝜽</m:t>
                              </m:r>
                            </m:e>
                          </m:d>
                          <m:r>
                            <a:rPr lang="en-GB" sz="2400" b="0" i="1" smtClean="0">
                              <a:latin typeface="Cambria Math"/>
                            </a:rPr>
                            <m:t>𝑑</m:t>
                          </m:r>
                          <m:r>
                            <a:rPr lang="en-GB" sz="2400" b="1" i="1">
                              <a:latin typeface="Cambria Math"/>
                              <a:ea typeface="Cambria Math"/>
                            </a:rPr>
                            <m:t>𝜽</m:t>
                          </m:r>
                        </m:e>
                      </m:nary>
                      <m:r>
                        <a:rPr lang="pt-BR" sz="2400" i="1">
                          <a:latin typeface="Cambria Math"/>
                        </a:rPr>
                        <m:t>=</m:t>
                      </m:r>
                      <m:f>
                        <m:fPr>
                          <m:ctrlPr>
                            <a:rPr lang="pt-BR" sz="2400" i="1">
                              <a:latin typeface="Cambria Math"/>
                            </a:rPr>
                          </m:ctrlPr>
                        </m:fPr>
                        <m:num>
                          <m:r>
                            <a:rPr lang="en-US" sz="2400" i="1">
                              <a:latin typeface="Cambria Math"/>
                            </a:rPr>
                            <m:t>1</m:t>
                          </m:r>
                        </m:num>
                        <m:den>
                          <m:r>
                            <a:rPr lang="en-GB" sz="2400" i="1">
                              <a:latin typeface="Cambria Math"/>
                            </a:rPr>
                            <m:t>𝑁</m:t>
                          </m:r>
                        </m:den>
                      </m:f>
                      <m:nary>
                        <m:naryPr>
                          <m:chr m:val="∑"/>
                          <m:ctrlPr>
                            <a:rPr lang="pt-BR" sz="2400" i="1">
                              <a:latin typeface="Cambria Math"/>
                            </a:rPr>
                          </m:ctrlPr>
                        </m:naryPr>
                        <m:sub>
                          <m:r>
                            <m:rPr>
                              <m:brk m:alnAt="23"/>
                            </m:rPr>
                            <a:rPr lang="en-US" sz="2400" i="1">
                              <a:latin typeface="Cambria Math"/>
                            </a:rPr>
                            <m:t>𝑖</m:t>
                          </m:r>
                          <m:r>
                            <a:rPr lang="pt-BR" sz="2400" i="1">
                              <a:latin typeface="Cambria Math"/>
                            </a:rPr>
                            <m:t>=0</m:t>
                          </m:r>
                        </m:sub>
                        <m:sup>
                          <m:r>
                            <a:rPr lang="en-GB" sz="2400" i="1">
                              <a:latin typeface="Cambria Math"/>
                            </a:rPr>
                            <m:t>𝑁</m:t>
                          </m:r>
                        </m:sup>
                        <m:e>
                          <m:r>
                            <a:rPr lang="en-GB" sz="2400" i="1">
                              <a:latin typeface="Cambria Math"/>
                            </a:rPr>
                            <m:t>h</m:t>
                          </m:r>
                          <m:r>
                            <a:rPr lang="en-GB" sz="2400" i="1">
                              <a:latin typeface="Cambria Math"/>
                            </a:rPr>
                            <m:t>(</m:t>
                          </m:r>
                          <m:sSup>
                            <m:sSupPr>
                              <m:ctrlPr>
                                <a:rPr lang="en-US" sz="2400" i="1">
                                  <a:latin typeface="Cambria Math"/>
                                </a:rPr>
                              </m:ctrlPr>
                            </m:sSupPr>
                            <m:e>
                              <m:r>
                                <a:rPr lang="en-GB" sz="2400" b="1" i="1">
                                  <a:latin typeface="Cambria Math"/>
                                  <a:ea typeface="Cambria Math"/>
                                </a:rPr>
                                <m:t>𝜽</m:t>
                              </m:r>
                            </m:e>
                            <m:sup>
                              <m:r>
                                <a:rPr lang="en-US" sz="2400" i="1">
                                  <a:latin typeface="Cambria Math"/>
                                </a:rPr>
                                <m:t>𝑖</m:t>
                              </m:r>
                            </m:sup>
                          </m:sSup>
                          <m:r>
                            <a:rPr lang="en-US" sz="2400" i="1">
                              <a:latin typeface="Cambria Math"/>
                            </a:rPr>
                            <m:t>)</m:t>
                          </m:r>
                          <m:r>
                            <a:rPr lang="pt-BR" sz="2400" i="1">
                              <a:latin typeface="Cambria Math"/>
                            </a:rPr>
                            <m:t> </m:t>
                          </m:r>
                        </m:e>
                      </m:nary>
                    </m:oMath>
                  </m:oMathPara>
                </a14:m>
                <a:endParaRPr lang="en-US" sz="2400" dirty="0">
                  <a:latin typeface="+mn-lt"/>
                </a:endParaRPr>
              </a:p>
            </p:txBody>
          </p:sp>
        </mc:Choice>
        <mc:Fallback xmlns="">
          <p:sp>
            <p:nvSpPr>
              <p:cNvPr id="45" name="Text Placeholder 345"/>
              <p:cNvSpPr txBox="1">
                <a:spLocks noRot="1" noChangeAspect="1" noMove="1" noResize="1" noEditPoints="1" noAdjustHandles="1" noChangeArrowheads="1" noChangeShapeType="1" noTextEdit="1"/>
              </p:cNvSpPr>
              <p:nvPr/>
            </p:nvSpPr>
            <p:spPr>
              <a:xfrm>
                <a:off x="535890" y="25962458"/>
                <a:ext cx="6736848" cy="1944000"/>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 Placeholder 345"/>
              <p:cNvSpPr txBox="1">
                <a:spLocks/>
              </p:cNvSpPr>
              <p:nvPr/>
            </p:nvSpPr>
            <p:spPr>
              <a:xfrm>
                <a:off x="7436903" y="25980308"/>
                <a:ext cx="8631523" cy="1962989"/>
              </a:xfrm>
              <a:prstGeom prst="rect">
                <a:avLst/>
              </a:prstGeom>
              <a:solidFill>
                <a:schemeClr val="accent1">
                  <a:lumMod val="20000"/>
                  <a:lumOff val="80000"/>
                </a:schemeClr>
              </a:solidFill>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457200" indent="-457200" algn="just">
                  <a:buFont typeface="Wingdings" panose="05000000000000000000" pitchFamily="2" charset="2"/>
                  <a:buChar char="ü"/>
                </a:pPr>
                <a:r>
                  <a:rPr lang="en-GB" sz="2400" b="1" dirty="0" smtClean="0">
                    <a:latin typeface="+mn-lt"/>
                  </a:rPr>
                  <a:t>Computing expectation using Importance Sampling (IS)</a:t>
                </a:r>
                <a:endParaRPr lang="en-GB" sz="2400" b="1" dirty="0">
                  <a:latin typeface="+mn-lt"/>
                </a:endParaRPr>
              </a:p>
              <a:p>
                <a:pPr algn="just"/>
                <a14:m>
                  <m:oMath xmlns:m="http://schemas.openxmlformats.org/officeDocument/2006/math">
                    <m:sSub>
                      <m:sSubPr>
                        <m:ctrlPr>
                          <a:rPr lang="en-US" sz="2400" b="1" i="1">
                            <a:latin typeface="Cambria Math"/>
                          </a:rPr>
                        </m:ctrlPr>
                      </m:sSubPr>
                      <m:e>
                        <m:r>
                          <a:rPr lang="en-US" sz="2400" b="1" i="1">
                            <a:latin typeface="Cambria Math"/>
                          </a:rPr>
                          <m:t> </m:t>
                        </m:r>
                        <m:r>
                          <a:rPr lang="en-US" sz="2400" b="1" i="1">
                            <a:latin typeface="Cambria Math"/>
                          </a:rPr>
                          <m:t>𝐸</m:t>
                        </m:r>
                      </m:e>
                      <m:sub>
                        <m:r>
                          <a:rPr lang="en-US" sz="2400" b="1" i="1" smtClean="0">
                            <a:latin typeface="Cambria Math"/>
                          </a:rPr>
                          <m:t>𝜋</m:t>
                        </m:r>
                        <m:d>
                          <m:dPr>
                            <m:ctrlPr>
                              <a:rPr lang="en-GB" sz="2400" b="1" i="1" smtClean="0">
                                <a:latin typeface="Cambria Math"/>
                              </a:rPr>
                            </m:ctrlPr>
                          </m:dPr>
                          <m:e>
                            <m:r>
                              <a:rPr lang="en-GB" sz="2400" b="1" i="1" smtClean="0">
                                <a:latin typeface="Cambria Math"/>
                              </a:rPr>
                              <m:t>𝞱</m:t>
                            </m:r>
                          </m:e>
                        </m:d>
                      </m:sub>
                    </m:sSub>
                    <m:r>
                      <a:rPr lang="en-GB" sz="2400" b="0" i="1" dirty="0" smtClean="0">
                        <a:latin typeface="Cambria Math"/>
                      </a:rPr>
                      <m:t>h</m:t>
                    </m:r>
                    <m:d>
                      <m:dPr>
                        <m:ctrlPr>
                          <a:rPr lang="en-GB" sz="2400" b="1" i="1" dirty="0" smtClean="0">
                            <a:latin typeface="Cambria Math"/>
                          </a:rPr>
                        </m:ctrlPr>
                      </m:dPr>
                      <m:e>
                        <m:r>
                          <a:rPr lang="en-GB" sz="2400" b="1" i="1">
                            <a:latin typeface="Cambria Math"/>
                            <a:ea typeface="Cambria Math"/>
                          </a:rPr>
                          <m:t>𝜽</m:t>
                        </m:r>
                      </m:e>
                    </m:d>
                    <m:r>
                      <a:rPr lang="en-US" sz="2400" b="1" i="1">
                        <a:latin typeface="Cambria Math"/>
                      </a:rPr>
                      <m:t>= </m:t>
                    </m:r>
                    <m:nary>
                      <m:naryPr>
                        <m:limLoc m:val="undOvr"/>
                        <m:subHide m:val="on"/>
                        <m:supHide m:val="on"/>
                        <m:ctrlPr>
                          <a:rPr lang="en-US" sz="2400" b="1" i="1">
                            <a:latin typeface="Cambria Math"/>
                          </a:rPr>
                        </m:ctrlPr>
                      </m:naryPr>
                      <m:sub/>
                      <m:sup/>
                      <m:e>
                        <m:r>
                          <a:rPr lang="en-GB" sz="2400" b="0" i="1" smtClean="0">
                            <a:latin typeface="Cambria Math"/>
                          </a:rPr>
                          <m:t>h</m:t>
                        </m:r>
                        <m:d>
                          <m:dPr>
                            <m:ctrlPr>
                              <a:rPr lang="en-GB" sz="2400" b="1" i="1" smtClean="0">
                                <a:latin typeface="Cambria Math"/>
                              </a:rPr>
                            </m:ctrlPr>
                          </m:dPr>
                          <m:e>
                            <m:r>
                              <a:rPr lang="en-GB" sz="2400" b="1" i="1">
                                <a:latin typeface="Cambria Math"/>
                                <a:ea typeface="Cambria Math"/>
                              </a:rPr>
                              <m:t>𝜽</m:t>
                            </m:r>
                          </m:e>
                        </m:d>
                        <m:f>
                          <m:fPr>
                            <m:ctrlPr>
                              <a:rPr lang="az-Cyrl-AZ" sz="2400" b="1" i="1">
                                <a:latin typeface="Cambria Math"/>
                              </a:rPr>
                            </m:ctrlPr>
                          </m:fPr>
                          <m:num>
                            <m:r>
                              <a:rPr lang="az-Cyrl-AZ" sz="2400" b="1" i="1" smtClean="0">
                                <a:latin typeface="Cambria Math"/>
                              </a:rPr>
                              <m:t>𝜋</m:t>
                            </m:r>
                            <m:d>
                              <m:dPr>
                                <m:ctrlPr>
                                  <a:rPr lang="en-GB" sz="2400" b="1" i="1" smtClean="0">
                                    <a:latin typeface="Cambria Math"/>
                                  </a:rPr>
                                </m:ctrlPr>
                              </m:dPr>
                              <m:e>
                                <m:r>
                                  <a:rPr lang="en-GB" sz="2400" b="1" i="1">
                                    <a:latin typeface="Cambria Math"/>
                                    <a:ea typeface="Cambria Math"/>
                                  </a:rPr>
                                  <m:t>𝜽</m:t>
                                </m:r>
                              </m:e>
                            </m:d>
                          </m:num>
                          <m:den>
                            <m:r>
                              <a:rPr lang="en-GB" sz="2400" b="0" i="1" dirty="0" smtClean="0">
                                <a:latin typeface="Cambria Math"/>
                              </a:rPr>
                              <m:t>𝑞</m:t>
                            </m:r>
                            <m:d>
                              <m:dPr>
                                <m:ctrlPr>
                                  <a:rPr lang="en-GB" sz="2400" b="1" i="1" dirty="0" smtClean="0">
                                    <a:latin typeface="Cambria Math"/>
                                  </a:rPr>
                                </m:ctrlPr>
                              </m:dPr>
                              <m:e>
                                <m:r>
                                  <a:rPr lang="en-GB" sz="2400" b="1" i="1">
                                    <a:latin typeface="Cambria Math"/>
                                    <a:ea typeface="Cambria Math"/>
                                  </a:rPr>
                                  <m:t>𝜽</m:t>
                                </m:r>
                              </m:e>
                            </m:d>
                          </m:den>
                        </m:f>
                        <m:r>
                          <a:rPr lang="en-GB" sz="2400" b="0" i="1" dirty="0" smtClean="0">
                            <a:latin typeface="Cambria Math"/>
                          </a:rPr>
                          <m:t>𝑞</m:t>
                        </m:r>
                        <m:d>
                          <m:dPr>
                            <m:ctrlPr>
                              <a:rPr lang="en-GB" sz="2400" b="0" i="1" dirty="0" smtClean="0">
                                <a:latin typeface="Cambria Math"/>
                              </a:rPr>
                            </m:ctrlPr>
                          </m:dPr>
                          <m:e>
                            <m:r>
                              <a:rPr lang="en-GB" sz="2400" b="1" i="1">
                                <a:latin typeface="Cambria Math"/>
                                <a:ea typeface="Cambria Math"/>
                              </a:rPr>
                              <m:t>𝜽</m:t>
                            </m:r>
                          </m:e>
                        </m:d>
                        <m:r>
                          <a:rPr lang="en-GB" sz="2400" b="0" i="1" dirty="0" smtClean="0">
                            <a:latin typeface="Cambria Math"/>
                          </a:rPr>
                          <m:t>𝑑</m:t>
                        </m:r>
                        <m:r>
                          <a:rPr lang="en-GB" sz="2400" b="1" i="1">
                            <a:latin typeface="Cambria Math"/>
                            <a:ea typeface="Cambria Math"/>
                          </a:rPr>
                          <m:t>𝜽</m:t>
                        </m:r>
                      </m:e>
                    </m:nary>
                    <m:r>
                      <a:rPr lang="pt-BR" sz="2400" b="1" i="1">
                        <a:latin typeface="Cambria Math"/>
                      </a:rPr>
                      <m:t>=</m:t>
                    </m:r>
                    <m:f>
                      <m:fPr>
                        <m:ctrlPr>
                          <a:rPr lang="pt-BR" sz="2400" b="1" i="1">
                            <a:latin typeface="Cambria Math"/>
                          </a:rPr>
                        </m:ctrlPr>
                      </m:fPr>
                      <m:num>
                        <m:r>
                          <a:rPr lang="en-US" sz="2400" b="1" i="1">
                            <a:latin typeface="Cambria Math"/>
                          </a:rPr>
                          <m:t>1</m:t>
                        </m:r>
                      </m:num>
                      <m:den>
                        <m:r>
                          <a:rPr lang="en-GB" sz="2400" b="1" i="1">
                            <a:latin typeface="Cambria Math"/>
                          </a:rPr>
                          <m:t>𝑵</m:t>
                        </m:r>
                      </m:den>
                    </m:f>
                    <m:nary>
                      <m:naryPr>
                        <m:chr m:val="∑"/>
                        <m:ctrlPr>
                          <a:rPr lang="pt-BR" sz="2400" b="1" i="1">
                            <a:latin typeface="Cambria Math"/>
                          </a:rPr>
                        </m:ctrlPr>
                      </m:naryPr>
                      <m:sub>
                        <m:r>
                          <m:rPr>
                            <m:brk m:alnAt="23"/>
                          </m:rPr>
                          <a:rPr lang="en-US" sz="2400" b="1" i="1">
                            <a:latin typeface="Cambria Math"/>
                          </a:rPr>
                          <m:t>𝑖</m:t>
                        </m:r>
                        <m:r>
                          <a:rPr lang="pt-BR" sz="2400" b="1" i="1">
                            <a:latin typeface="Cambria Math"/>
                          </a:rPr>
                          <m:t>=0</m:t>
                        </m:r>
                      </m:sub>
                      <m:sup>
                        <m:r>
                          <a:rPr lang="en-GB" sz="2400" b="1" i="1">
                            <a:latin typeface="Cambria Math"/>
                          </a:rPr>
                          <m:t>𝑵</m:t>
                        </m:r>
                      </m:sup>
                      <m:e>
                        <m:r>
                          <a:rPr lang="en-GB" sz="2400" i="1">
                            <a:latin typeface="Cambria Math"/>
                          </a:rPr>
                          <m:t>h</m:t>
                        </m:r>
                        <m:d>
                          <m:dPr>
                            <m:ctrlPr>
                              <a:rPr lang="en-GB" sz="2400" i="1">
                                <a:latin typeface="Cambria Math"/>
                              </a:rPr>
                            </m:ctrlPr>
                          </m:dPr>
                          <m:e>
                            <m:sSup>
                              <m:sSupPr>
                                <m:ctrlPr>
                                  <a:rPr lang="en-US" sz="2400" b="1" i="1">
                                    <a:latin typeface="Cambria Math"/>
                                  </a:rPr>
                                </m:ctrlPr>
                              </m:sSupPr>
                              <m:e>
                                <m:r>
                                  <a:rPr lang="en-GB" sz="2400" b="1" i="1">
                                    <a:latin typeface="Cambria Math"/>
                                    <a:ea typeface="Cambria Math"/>
                                  </a:rPr>
                                  <m:t>𝜽</m:t>
                                </m:r>
                              </m:e>
                              <m:sup>
                                <m:r>
                                  <a:rPr lang="en-US" sz="2400" b="1" i="1">
                                    <a:latin typeface="Cambria Math"/>
                                  </a:rPr>
                                  <m:t>𝑖</m:t>
                                </m:r>
                              </m:sup>
                            </m:sSup>
                          </m:e>
                        </m:d>
                        <m:sSub>
                          <m:sSubPr>
                            <m:ctrlPr>
                              <a:rPr lang="en-US" sz="2400" b="1" i="1" smtClean="0">
                                <a:latin typeface="Cambria Math"/>
                              </a:rPr>
                            </m:ctrlPr>
                          </m:sSubPr>
                          <m:e>
                            <m:r>
                              <a:rPr lang="en-GB" sz="2400" b="1" i="1" smtClean="0">
                                <a:latin typeface="Cambria Math"/>
                              </a:rPr>
                              <m:t>𝒘</m:t>
                            </m:r>
                          </m:e>
                          <m:sub>
                            <m:r>
                              <a:rPr lang="en-GB" sz="2400" b="1" i="1" smtClean="0">
                                <a:latin typeface="Cambria Math"/>
                              </a:rPr>
                              <m:t>𝒊</m:t>
                            </m:r>
                          </m:sub>
                        </m:sSub>
                      </m:e>
                    </m:nary>
                    <m:r>
                      <a:rPr lang="en-GB" sz="2400" b="1" i="1" smtClean="0">
                        <a:latin typeface="Cambria Math"/>
                      </a:rPr>
                      <m:t>,  </m:t>
                    </m:r>
                    <m:sSub>
                      <m:sSubPr>
                        <m:ctrlPr>
                          <a:rPr lang="en-GB" sz="2400" b="1" i="1" dirty="0" smtClean="0">
                            <a:latin typeface="Cambria Math"/>
                          </a:rPr>
                        </m:ctrlPr>
                      </m:sSubPr>
                      <m:e>
                        <m:r>
                          <a:rPr lang="en-GB" sz="2400" b="1" i="1" dirty="0" smtClean="0">
                            <a:latin typeface="Cambria Math"/>
                          </a:rPr>
                          <m:t>𝒘</m:t>
                        </m:r>
                      </m:e>
                      <m:sub>
                        <m:r>
                          <a:rPr lang="en-GB" sz="2400" b="1" i="1" dirty="0" smtClean="0">
                            <a:latin typeface="Cambria Math"/>
                          </a:rPr>
                          <m:t>𝒊</m:t>
                        </m:r>
                      </m:sub>
                    </m:sSub>
                  </m:oMath>
                </a14:m>
                <a:r>
                  <a:rPr lang="en-GB" sz="2400" b="1" i="1" dirty="0" smtClean="0">
                    <a:latin typeface="+mn-lt"/>
                  </a:rPr>
                  <a:t> =  </a:t>
                </a:r>
                <a14:m>
                  <m:oMath xmlns:m="http://schemas.openxmlformats.org/officeDocument/2006/math">
                    <m:f>
                      <m:fPr>
                        <m:ctrlPr>
                          <a:rPr lang="pt-BR" sz="2400" b="1" i="1">
                            <a:latin typeface="Cambria Math"/>
                          </a:rPr>
                        </m:ctrlPr>
                      </m:fPr>
                      <m:num>
                        <m:r>
                          <a:rPr lang="pt-BR" sz="2400" b="1" i="1">
                            <a:latin typeface="Cambria Math"/>
                          </a:rPr>
                          <m:t>𝜋</m:t>
                        </m:r>
                        <m:r>
                          <a:rPr lang="en-US" sz="2400" b="1" i="1">
                            <a:latin typeface="Cambria Math"/>
                          </a:rPr>
                          <m:t>(</m:t>
                        </m:r>
                        <m:sSup>
                          <m:sSupPr>
                            <m:ctrlPr>
                              <a:rPr lang="en-US" sz="2400" b="1" i="1">
                                <a:latin typeface="Cambria Math"/>
                              </a:rPr>
                            </m:ctrlPr>
                          </m:sSupPr>
                          <m:e>
                            <m:r>
                              <a:rPr lang="az-Cyrl-AZ" sz="2400" b="1" i="1">
                                <a:latin typeface="Cambria Math"/>
                              </a:rPr>
                              <m:t>𝞱</m:t>
                            </m:r>
                          </m:e>
                          <m:sup>
                            <m:r>
                              <a:rPr lang="en-US" sz="2400" b="1" i="1">
                                <a:latin typeface="Cambria Math"/>
                              </a:rPr>
                              <m:t>𝑖</m:t>
                            </m:r>
                          </m:sup>
                        </m:sSup>
                        <m:r>
                          <a:rPr lang="en-GB" sz="2400" b="1" i="1">
                            <a:latin typeface="Cambria Math"/>
                          </a:rPr>
                          <m:t>)</m:t>
                        </m:r>
                      </m:num>
                      <m:den>
                        <m:r>
                          <a:rPr lang="en-US" sz="2400" b="1" i="1">
                            <a:latin typeface="Cambria Math"/>
                          </a:rPr>
                          <m:t>𝑞</m:t>
                        </m:r>
                        <m:r>
                          <a:rPr lang="en-US" sz="2400" b="1" i="1">
                            <a:latin typeface="Cambria Math"/>
                          </a:rPr>
                          <m:t>(</m:t>
                        </m:r>
                        <m:sSup>
                          <m:sSupPr>
                            <m:ctrlPr>
                              <a:rPr lang="en-US" sz="2400" b="1" i="1">
                                <a:latin typeface="Cambria Math"/>
                              </a:rPr>
                            </m:ctrlPr>
                          </m:sSupPr>
                          <m:e>
                            <m:r>
                              <a:rPr lang="az-Cyrl-AZ" sz="2400" b="1" i="1">
                                <a:latin typeface="Cambria Math"/>
                              </a:rPr>
                              <m:t>𝞱</m:t>
                            </m:r>
                          </m:e>
                          <m:sup>
                            <m:r>
                              <a:rPr lang="en-US" sz="2400" b="1" i="1">
                                <a:latin typeface="Cambria Math"/>
                              </a:rPr>
                              <m:t>𝑖</m:t>
                            </m:r>
                          </m:sup>
                        </m:sSup>
                        <m:r>
                          <a:rPr lang="en-GB" sz="2400" b="1" i="1">
                            <a:latin typeface="Cambria Math"/>
                          </a:rPr>
                          <m:t>)</m:t>
                        </m:r>
                      </m:den>
                    </m:f>
                  </m:oMath>
                </a14:m>
                <a:r>
                  <a:rPr lang="en-GB" sz="2400" b="1" i="1" dirty="0" smtClean="0">
                    <a:latin typeface="+mn-lt"/>
                  </a:rPr>
                  <a:t> </a:t>
                </a:r>
                <a:r>
                  <a:rPr lang="en-GB" sz="2400" dirty="0" smtClean="0">
                    <a:latin typeface="+mn-lt"/>
                  </a:rPr>
                  <a:t>(</a:t>
                </a:r>
                <a:r>
                  <a:rPr lang="pt-BR" sz="2400" dirty="0">
                    <a:latin typeface="+mn-lt"/>
                  </a:rPr>
                  <a:t>Importance </a:t>
                </a:r>
                <a:r>
                  <a:rPr lang="pt-BR" sz="2400" dirty="0" smtClean="0">
                    <a:latin typeface="+mn-lt"/>
                  </a:rPr>
                  <a:t>weight)</a:t>
                </a:r>
                <a:endParaRPr lang="en-GB" sz="2400" dirty="0">
                  <a:latin typeface="+mn-lt"/>
                </a:endParaRPr>
              </a:p>
            </p:txBody>
          </p:sp>
        </mc:Choice>
        <mc:Fallback xmlns="">
          <p:sp>
            <p:nvSpPr>
              <p:cNvPr id="49" name="Text Placeholder 345"/>
              <p:cNvSpPr txBox="1">
                <a:spLocks noRot="1" noChangeAspect="1" noMove="1" noResize="1" noEditPoints="1" noAdjustHandles="1" noChangeArrowheads="1" noChangeShapeType="1" noTextEdit="1"/>
              </p:cNvSpPr>
              <p:nvPr/>
            </p:nvSpPr>
            <p:spPr>
              <a:xfrm>
                <a:off x="7436903" y="25980308"/>
                <a:ext cx="8631523" cy="1962989"/>
              </a:xfrm>
              <a:prstGeom prst="rect">
                <a:avLst/>
              </a:prstGeom>
              <a:blipFill rotWithShape="1">
                <a:blip r:embed="rId5"/>
                <a:stretch>
                  <a:fillRect/>
                </a:stretch>
              </a:blipFill>
            </p:spPr>
            <p:txBody>
              <a:bodyPr/>
              <a:lstStyle/>
              <a:p>
                <a:r>
                  <a:rPr lang="en-GB">
                    <a:noFill/>
                  </a:rPr>
                  <a:t> </a:t>
                </a:r>
              </a:p>
            </p:txBody>
          </p:sp>
        </mc:Fallback>
      </mc:AlternateContent>
      <p:sp>
        <p:nvSpPr>
          <p:cNvPr id="66" name="Text Placeholder 7"/>
          <p:cNvSpPr txBox="1">
            <a:spLocks/>
          </p:cNvSpPr>
          <p:nvPr/>
        </p:nvSpPr>
        <p:spPr>
          <a:xfrm>
            <a:off x="16812235" y="6800740"/>
            <a:ext cx="15449917" cy="1449323"/>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2900" indent="-342900">
              <a:buFont typeface="Wingdings" panose="05000000000000000000" pitchFamily="2" charset="2"/>
              <a:buChar char="ü"/>
            </a:pPr>
            <a:r>
              <a:rPr lang="en-US" sz="2400" dirty="0" smtClean="0"/>
              <a:t>IQR: Interquartile Range of the expectation of the norm of the parameters</a:t>
            </a:r>
          </a:p>
          <a:p>
            <a:pPr marL="342900" indent="-342900">
              <a:lnSpc>
                <a:spcPct val="150000"/>
              </a:lnSpc>
              <a:buFont typeface="Wingdings" panose="05000000000000000000" pitchFamily="2" charset="2"/>
              <a:buChar char="ü"/>
            </a:pPr>
            <a:r>
              <a:rPr lang="en-US" sz="2400" dirty="0" smtClean="0"/>
              <a:t>Convergence analysis: IQR against computational costs (number of n^3 operations)</a:t>
            </a:r>
          </a:p>
        </p:txBody>
      </p:sp>
      <p:sp>
        <p:nvSpPr>
          <p:cNvPr id="51" name="Text Placeholder 345"/>
          <p:cNvSpPr txBox="1">
            <a:spLocks/>
          </p:cNvSpPr>
          <p:nvPr/>
        </p:nvSpPr>
        <p:spPr>
          <a:xfrm>
            <a:off x="16788320" y="8095474"/>
            <a:ext cx="15045127" cy="82145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US" sz="2400" b="1" dirty="0" smtClean="0">
                <a:solidFill>
                  <a:schemeClr val="tx1"/>
                </a:solidFill>
              </a:rPr>
              <a:t>GP regression - AMIS vs MH</a:t>
            </a:r>
            <a:r>
              <a:rPr lang="en-US" sz="2400" b="1" dirty="0">
                <a:solidFill>
                  <a:schemeClr val="tx1"/>
                </a:solidFill>
              </a:rPr>
              <a:t>, Best of HMC family, slice sampling (</a:t>
            </a:r>
            <a:r>
              <a:rPr lang="en-US" sz="2400" b="1" dirty="0" smtClean="0">
                <a:solidFill>
                  <a:schemeClr val="tx1"/>
                </a:solidFill>
              </a:rPr>
              <a:t>SS)</a:t>
            </a:r>
          </a:p>
        </p:txBody>
      </p:sp>
      <p:pic>
        <p:nvPicPr>
          <p:cNvPr id="11" name="Picture 5" descr="D:\Poster\iter28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15168" y="34419985"/>
            <a:ext cx="5121441" cy="39856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Poster\iter3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68794" y="34419985"/>
            <a:ext cx="5241057" cy="39856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Poster\iter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0813" y="34419985"/>
            <a:ext cx="5340839" cy="3985690"/>
          </a:xfrm>
          <a:prstGeom prst="rect">
            <a:avLst/>
          </a:prstGeom>
          <a:noFill/>
          <a:extLst>
            <a:ext uri="{909E8E84-426E-40DD-AFC4-6F175D3DCCD1}">
              <a14:hiddenFill xmlns:a14="http://schemas.microsoft.com/office/drawing/2010/main">
                <a:solidFill>
                  <a:srgbClr val="FFFFFF"/>
                </a:solidFill>
              </a14:hiddenFill>
            </a:ext>
          </a:extLst>
        </p:spPr>
      </p:pic>
      <p:sp>
        <p:nvSpPr>
          <p:cNvPr id="54" name="Text Placeholder 337"/>
          <p:cNvSpPr txBox="1">
            <a:spLocks/>
          </p:cNvSpPr>
          <p:nvPr/>
        </p:nvSpPr>
        <p:spPr>
          <a:xfrm>
            <a:off x="353857" y="12228579"/>
            <a:ext cx="15782752" cy="547113"/>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smtClean="0">
                <a:solidFill>
                  <a:schemeClr val="bg1"/>
                </a:solidFill>
              </a:rPr>
              <a:t>Bayesian Gaussian processes</a:t>
            </a:r>
            <a:endParaRPr lang="en-US" sz="3400" b="1" dirty="0">
              <a:solidFill>
                <a:schemeClr val="bg1"/>
              </a:solidFill>
            </a:endParaRPr>
          </a:p>
        </p:txBody>
      </p:sp>
      <mc:AlternateContent xmlns:mc="http://schemas.openxmlformats.org/markup-compatibility/2006" xmlns:a14="http://schemas.microsoft.com/office/drawing/2010/main">
        <mc:Choice Requires="a14">
          <p:sp>
            <p:nvSpPr>
              <p:cNvPr id="55" name="Text Placeholder 345"/>
              <p:cNvSpPr txBox="1">
                <a:spLocks/>
              </p:cNvSpPr>
              <p:nvPr/>
            </p:nvSpPr>
            <p:spPr>
              <a:xfrm>
                <a:off x="422042" y="12775692"/>
                <a:ext cx="15813072" cy="383625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just"/>
                <a:r>
                  <a:rPr lang="en-GB" sz="2400" dirty="0" smtClean="0"/>
                  <a:t>Gaussian process assumption  </a:t>
                </a:r>
                <a14:m>
                  <m:oMath xmlns:m="http://schemas.openxmlformats.org/officeDocument/2006/math">
                    <m:r>
                      <a:rPr lang="en-GB" sz="2400" i="1">
                        <a:latin typeface="Cambria Math"/>
                      </a:rPr>
                      <m:t>𝑝</m:t>
                    </m:r>
                    <m:d>
                      <m:dPr>
                        <m:ctrlPr>
                          <a:rPr lang="en-GB" sz="2400" i="1">
                            <a:latin typeface="Cambria Math"/>
                          </a:rPr>
                        </m:ctrlPr>
                      </m:dPr>
                      <m:e>
                        <m:r>
                          <a:rPr lang="en-GB" sz="2400" b="1" i="1">
                            <a:latin typeface="Cambria Math"/>
                          </a:rPr>
                          <m:t>𝒇</m:t>
                        </m:r>
                        <m:r>
                          <a:rPr lang="en-GB" sz="2400" b="1" i="1" smtClean="0">
                            <a:latin typeface="Cambria Math"/>
                          </a:rPr>
                          <m:t>(</m:t>
                        </m:r>
                        <m:r>
                          <a:rPr lang="en-GB" sz="2400" b="1" i="1" smtClean="0">
                            <a:latin typeface="Cambria Math"/>
                          </a:rPr>
                          <m:t>𝑿</m:t>
                        </m:r>
                        <m:r>
                          <a:rPr lang="en-GB" sz="2400" b="1" i="1" smtClean="0">
                            <a:latin typeface="Cambria Math"/>
                          </a:rPr>
                          <m:t>)</m:t>
                        </m:r>
                      </m:e>
                      <m:e>
                        <m:r>
                          <a:rPr lang="en-GB" sz="2400" b="1" i="1">
                            <a:latin typeface="Cambria Math"/>
                            <a:ea typeface="Cambria Math"/>
                          </a:rPr>
                          <m:t>𝜽</m:t>
                        </m:r>
                      </m:e>
                    </m:d>
                    <m:r>
                      <a:rPr lang="en-GB" sz="2400" i="1">
                        <a:latin typeface="Cambria Math"/>
                      </a:rPr>
                      <m:t> </m:t>
                    </m:r>
                    <m:r>
                      <a:rPr lang="en-US" sz="2400" i="1" dirty="0" smtClean="0">
                        <a:latin typeface="Cambria Math"/>
                        <a:ea typeface="Cambria Math"/>
                      </a:rPr>
                      <m:t>~ </m:t>
                    </m:r>
                    <m:r>
                      <a:rPr lang="en-US" sz="2400" i="1" dirty="0">
                        <a:latin typeface="Cambria Math"/>
                        <a:ea typeface="Cambria Math"/>
                      </a:rPr>
                      <m:t>𝒩</m:t>
                    </m:r>
                    <m:r>
                      <m:rPr>
                        <m:nor/>
                      </m:rPr>
                      <a:rPr lang="en-US" sz="2400" dirty="0"/>
                      <m:t>(</m:t>
                    </m:r>
                    <m:r>
                      <m:rPr>
                        <m:nor/>
                      </m:rPr>
                      <a:rPr lang="en-GB" sz="2400" dirty="0"/>
                      <m:t>0</m:t>
                    </m:r>
                    <m:r>
                      <m:rPr>
                        <m:nor/>
                      </m:rPr>
                      <a:rPr lang="en-US" sz="2400" dirty="0">
                        <a:ea typeface="Cambria Math"/>
                      </a:rPr>
                      <m:t>, </m:t>
                    </m:r>
                    <m:r>
                      <m:rPr>
                        <m:nor/>
                      </m:rPr>
                      <a:rPr lang="en-GB" sz="2400" i="1" dirty="0">
                        <a:ea typeface="Cambria Math"/>
                      </a:rPr>
                      <m:t>K</m:t>
                    </m:r>
                    <m:r>
                      <m:rPr>
                        <m:nor/>
                      </m:rPr>
                      <a:rPr lang="en-US" sz="2400" dirty="0">
                        <a:ea typeface="Cambria Math"/>
                      </a:rPr>
                      <m:t>(</m:t>
                    </m:r>
                    <m:r>
                      <a:rPr lang="en-GB" sz="2400" b="1" i="1">
                        <a:latin typeface="Cambria Math"/>
                        <a:ea typeface="Cambria Math"/>
                      </a:rPr>
                      <m:t>𝜽</m:t>
                    </m:r>
                    <m:r>
                      <m:rPr>
                        <m:nor/>
                      </m:rPr>
                      <a:rPr lang="en-US" sz="2400" dirty="0">
                        <a:ea typeface="Cambria Math"/>
                      </a:rPr>
                      <m:t>)</m:t>
                    </m:r>
                  </m:oMath>
                </a14:m>
                <a:r>
                  <a:rPr lang="en-GB" sz="2400" dirty="0" smtClean="0"/>
                  <a:t>)</a:t>
                </a:r>
                <a:endParaRPr lang="en-GB" sz="2400" dirty="0"/>
              </a:p>
              <a:p>
                <a:pPr marL="342900" indent="-342900" algn="just">
                  <a:lnSpc>
                    <a:spcPct val="150000"/>
                  </a:lnSpc>
                  <a:buFont typeface="Wingdings" panose="05000000000000000000" pitchFamily="2" charset="2"/>
                  <a:buChar char="ü"/>
                </a:pPr>
                <a:r>
                  <a:rPr lang="en-GB" sz="2400" dirty="0" smtClean="0"/>
                  <a:t>Gaussian </a:t>
                </a:r>
                <a:r>
                  <a:rPr lang="en-GB" sz="2400" dirty="0"/>
                  <a:t>likelihood</a:t>
                </a:r>
                <a14:m>
                  <m:oMath xmlns:m="http://schemas.openxmlformats.org/officeDocument/2006/math">
                    <m:r>
                      <a:rPr lang="en-GB" sz="2400" b="1" i="1" smtClean="0">
                        <a:latin typeface="Cambria Math"/>
                      </a:rPr>
                      <m:t>    </m:t>
                    </m:r>
                    <m:r>
                      <a:rPr lang="en-US" sz="2400" i="1" smtClean="0">
                        <a:latin typeface="Cambria Math"/>
                      </a:rPr>
                      <m:t>𝑝</m:t>
                    </m:r>
                    <m:d>
                      <m:dPr>
                        <m:ctrlPr>
                          <a:rPr lang="en-US" sz="2400" i="1" smtClean="0">
                            <a:latin typeface="Cambria Math"/>
                          </a:rPr>
                        </m:ctrlPr>
                      </m:dPr>
                      <m:e>
                        <m:r>
                          <a:rPr lang="en-GB" sz="2400" b="1" i="1" smtClean="0">
                            <a:latin typeface="Cambria Math"/>
                          </a:rPr>
                          <m:t>𝒚</m:t>
                        </m:r>
                      </m:e>
                      <m:e>
                        <m:r>
                          <a:rPr lang="en-GB" sz="2400" b="1" i="1">
                            <a:latin typeface="Cambria Math"/>
                            <a:ea typeface="Cambria Math"/>
                          </a:rPr>
                          <m:t>𝜽</m:t>
                        </m:r>
                      </m:e>
                    </m:d>
                    <m:r>
                      <a:rPr lang="en-GB" sz="2400" b="0" i="1" smtClean="0">
                        <a:latin typeface="Cambria Math"/>
                      </a:rPr>
                      <m:t> ~ </m:t>
                    </m:r>
                    <m:r>
                      <a:rPr lang="en-GB" sz="2400" b="0" i="1" smtClean="0">
                        <a:latin typeface="Cambria Math"/>
                      </a:rPr>
                      <m:t>𝑝</m:t>
                    </m:r>
                    <m:d>
                      <m:dPr>
                        <m:ctrlPr>
                          <a:rPr lang="en-GB" sz="2400" b="0" i="1" smtClean="0">
                            <a:latin typeface="Cambria Math"/>
                          </a:rPr>
                        </m:ctrlPr>
                      </m:dPr>
                      <m:e>
                        <m:r>
                          <a:rPr lang="en-GB" sz="2400" b="1" i="1" smtClean="0">
                            <a:latin typeface="Cambria Math"/>
                          </a:rPr>
                          <m:t>𝒚</m:t>
                        </m:r>
                      </m:e>
                      <m:e>
                        <m:r>
                          <a:rPr lang="en-GB" sz="2400" b="1" i="1" smtClean="0">
                            <a:latin typeface="Cambria Math"/>
                          </a:rPr>
                          <m:t>𝒇</m:t>
                        </m:r>
                      </m:e>
                    </m:d>
                    <m:r>
                      <a:rPr lang="en-GB" sz="2400" b="0" i="1" smtClean="0">
                        <a:latin typeface="Cambria Math"/>
                      </a:rPr>
                      <m:t>𝑝</m:t>
                    </m:r>
                    <m:d>
                      <m:dPr>
                        <m:ctrlPr>
                          <a:rPr lang="en-GB" sz="2400" b="0" i="1" smtClean="0">
                            <a:latin typeface="Cambria Math"/>
                          </a:rPr>
                        </m:ctrlPr>
                      </m:dPr>
                      <m:e>
                        <m:r>
                          <a:rPr lang="en-GB" sz="2400" b="1" i="1" smtClean="0">
                            <a:latin typeface="Cambria Math"/>
                          </a:rPr>
                          <m:t>𝒇</m:t>
                        </m:r>
                      </m:e>
                      <m:e>
                        <m:r>
                          <a:rPr lang="en-GB" sz="2400" b="1" i="1">
                            <a:latin typeface="Cambria Math"/>
                            <a:ea typeface="Cambria Math"/>
                          </a:rPr>
                          <m:t>𝜽</m:t>
                        </m:r>
                      </m:e>
                    </m:d>
                    <m:r>
                      <a:rPr lang="en-GB" sz="2400" b="0" i="1" smtClean="0">
                        <a:latin typeface="Cambria Math"/>
                      </a:rPr>
                      <m:t> </m:t>
                    </m:r>
                    <m:r>
                      <a:rPr lang="en-US" sz="2400" i="1" dirty="0">
                        <a:latin typeface="Cambria Math"/>
                        <a:ea typeface="Cambria Math"/>
                      </a:rPr>
                      <m:t>~ </m:t>
                    </m:r>
                    <m:r>
                      <a:rPr lang="en-US" sz="2400" i="1" dirty="0">
                        <a:latin typeface="Cambria Math"/>
                        <a:ea typeface="Cambria Math"/>
                      </a:rPr>
                      <m:t>𝒩</m:t>
                    </m:r>
                    <m:r>
                      <m:rPr>
                        <m:nor/>
                      </m:rPr>
                      <a:rPr lang="en-US" sz="2400" dirty="0"/>
                      <m:t>(</m:t>
                    </m:r>
                    <m:r>
                      <m:rPr>
                        <m:nor/>
                      </m:rPr>
                      <a:rPr lang="en-GB" sz="2400" b="0" i="0" dirty="0" smtClean="0"/>
                      <m:t>0</m:t>
                    </m:r>
                    <m:r>
                      <m:rPr>
                        <m:nor/>
                      </m:rPr>
                      <a:rPr lang="en-US" sz="2400" dirty="0">
                        <a:ea typeface="Cambria Math"/>
                      </a:rPr>
                      <m:t>,</m:t>
                    </m:r>
                    <m:r>
                      <m:rPr>
                        <m:nor/>
                      </m:rPr>
                      <a:rPr lang="en-GB" sz="2400" i="1" dirty="0">
                        <a:ea typeface="Cambria Math"/>
                      </a:rPr>
                      <m:t>K</m:t>
                    </m:r>
                    <m:r>
                      <m:rPr>
                        <m:nor/>
                      </m:rPr>
                      <a:rPr lang="en-US" sz="2400" dirty="0">
                        <a:ea typeface="Cambria Math"/>
                      </a:rPr>
                      <m:t>(</m:t>
                    </m:r>
                    <m:r>
                      <a:rPr lang="en-GB" sz="2400" b="1" i="1">
                        <a:latin typeface="Cambria Math"/>
                        <a:ea typeface="Cambria Math"/>
                      </a:rPr>
                      <m:t>𝜽</m:t>
                    </m:r>
                    <m:r>
                      <m:rPr>
                        <m:nor/>
                      </m:rPr>
                      <a:rPr lang="en-US" sz="2400" dirty="0">
                        <a:ea typeface="Cambria Math"/>
                      </a:rPr>
                      <m:t>)</m:t>
                    </m:r>
                    <m:r>
                      <m:rPr>
                        <m:nor/>
                      </m:rPr>
                      <a:rPr lang="en-GB" sz="2400" b="0" i="0" dirty="0" smtClean="0">
                        <a:ea typeface="Cambria Math"/>
                      </a:rPr>
                      <m:t> + </m:t>
                    </m:r>
                    <m:r>
                      <m:rPr>
                        <m:sty m:val="p"/>
                      </m:rPr>
                      <a:rPr lang="el-GR" sz="2400" b="0" i="1" dirty="0" smtClean="0">
                        <a:latin typeface="Cambria Math"/>
                        <a:ea typeface="Cambria Math"/>
                      </a:rPr>
                      <m:t>λ</m:t>
                    </m:r>
                    <m:r>
                      <m:rPr>
                        <m:nor/>
                      </m:rPr>
                      <a:rPr lang="en-GB" sz="2400" b="1" i="0" dirty="0" smtClean="0">
                        <a:latin typeface="Cambria Math"/>
                        <a:ea typeface="Cambria Math"/>
                      </a:rPr>
                      <m:t>I</m:t>
                    </m:r>
                    <m:r>
                      <m:rPr>
                        <m:nor/>
                      </m:rPr>
                      <a:rPr lang="en-US" sz="2400" dirty="0">
                        <a:ea typeface="Cambria Math"/>
                      </a:rPr>
                      <m:t>)</m:t>
                    </m:r>
                  </m:oMath>
                </a14:m>
                <a:r>
                  <a:rPr lang="en-US" sz="2400" dirty="0" smtClean="0"/>
                  <a:t>  where </a:t>
                </a:r>
                <a:r>
                  <a:rPr lang="el-GR" sz="2400" dirty="0" smtClean="0">
                    <a:latin typeface="Cambria Math"/>
                    <a:ea typeface="Cambria Math"/>
                  </a:rPr>
                  <a:t>λ</a:t>
                </a:r>
                <a:r>
                  <a:rPr lang="en-GB" sz="2400" dirty="0" smtClean="0">
                    <a:latin typeface="Cambria Math"/>
                    <a:ea typeface="Cambria Math"/>
                  </a:rPr>
                  <a:t> </a:t>
                </a:r>
                <a:r>
                  <a:rPr lang="en-GB" sz="2400" dirty="0"/>
                  <a:t>is the variance of </a:t>
                </a:r>
                <a:r>
                  <a:rPr lang="en-GB" sz="2400" dirty="0" smtClean="0"/>
                  <a:t>the Gaussian </a:t>
                </a:r>
                <a:r>
                  <a:rPr lang="en-GB" sz="2400" dirty="0"/>
                  <a:t>noise on </a:t>
                </a:r>
                <a14:m>
                  <m:oMath xmlns:m="http://schemas.openxmlformats.org/officeDocument/2006/math">
                    <m:r>
                      <a:rPr lang="en-GB" sz="2400" b="1" i="1" smtClean="0">
                        <a:latin typeface="Cambria Math"/>
                        <a:ea typeface="Cambria Math"/>
                      </a:rPr>
                      <m:t>𝒚</m:t>
                    </m:r>
                  </m:oMath>
                </a14:m>
                <a:r>
                  <a:rPr lang="en-GB" sz="2400" dirty="0" smtClean="0">
                    <a:latin typeface="Cambria Math"/>
                    <a:ea typeface="Cambria Math"/>
                  </a:rPr>
                  <a:t>,  </a:t>
                </a:r>
                <a14:m>
                  <m:oMath xmlns:m="http://schemas.openxmlformats.org/officeDocument/2006/math">
                    <m:r>
                      <a:rPr lang="en-GB" sz="2400" b="1" i="0" smtClean="0">
                        <a:latin typeface="Cambria Math"/>
                        <a:ea typeface="Cambria Math"/>
                      </a:rPr>
                      <m:t>𝐈</m:t>
                    </m:r>
                  </m:oMath>
                </a14:m>
                <a:r>
                  <a:rPr lang="en-GB" sz="2400" dirty="0" smtClean="0"/>
                  <a:t> is </a:t>
                </a:r>
                <a:r>
                  <a:rPr lang="en-GB" sz="2400" dirty="0"/>
                  <a:t>the identity matrix</a:t>
                </a:r>
                <a:endParaRPr lang="en-US" sz="2400" dirty="0"/>
              </a:p>
              <a:p>
                <a:pPr>
                  <a:lnSpc>
                    <a:spcPct val="150000"/>
                  </a:lnSpc>
                </a:pPr>
                <a:r>
                  <a:rPr lang="en-US" sz="2400" dirty="0" smtClean="0"/>
                  <a:t>    Posterior</a:t>
                </a:r>
                <a:r>
                  <a:rPr lang="en-US" sz="2400" b="0" dirty="0" smtClean="0"/>
                  <a:t>   </a:t>
                </a:r>
                <a14:m>
                  <m:oMath xmlns:m="http://schemas.openxmlformats.org/officeDocument/2006/math">
                    <m:r>
                      <a:rPr lang="en-US" sz="2400" b="0" i="1" smtClean="0">
                        <a:latin typeface="Cambria Math"/>
                      </a:rPr>
                      <m:t>𝜋</m:t>
                    </m:r>
                    <m:d>
                      <m:dPr>
                        <m:ctrlPr>
                          <a:rPr lang="en-GB" sz="2400" b="0" i="1" smtClean="0">
                            <a:latin typeface="Cambria Math"/>
                          </a:rPr>
                        </m:ctrlPr>
                      </m:dPr>
                      <m:e>
                        <m:r>
                          <a:rPr lang="en-GB" sz="2400" b="1" i="1" smtClean="0">
                            <a:latin typeface="Cambria Math"/>
                            <a:ea typeface="Cambria Math"/>
                          </a:rPr>
                          <m:t>𝜽</m:t>
                        </m:r>
                      </m:e>
                    </m:d>
                    <m:r>
                      <a:rPr lang="en-GB" sz="2400" b="0" i="1" smtClean="0">
                        <a:latin typeface="Cambria Math"/>
                      </a:rPr>
                      <m:t>≔ </m:t>
                    </m:r>
                    <m:r>
                      <a:rPr lang="en-US" sz="2400" i="1" smtClean="0">
                        <a:latin typeface="Cambria Math"/>
                      </a:rPr>
                      <m:t>𝑝</m:t>
                    </m:r>
                    <m:d>
                      <m:dPr>
                        <m:ctrlPr>
                          <a:rPr lang="en-GB" sz="2400" b="0" i="1" smtClean="0">
                            <a:latin typeface="Cambria Math"/>
                          </a:rPr>
                        </m:ctrlPr>
                      </m:dPr>
                      <m:e>
                        <m:r>
                          <a:rPr lang="en-GB" sz="2400" b="1" i="1">
                            <a:latin typeface="Cambria Math"/>
                            <a:ea typeface="Cambria Math"/>
                          </a:rPr>
                          <m:t>𝜽</m:t>
                        </m:r>
                      </m:e>
                      <m:e>
                        <m:r>
                          <a:rPr lang="en-GB" sz="2400" b="1" i="1" smtClean="0">
                            <a:latin typeface="Cambria Math"/>
                          </a:rPr>
                          <m:t>𝒚</m:t>
                        </m:r>
                        <m:r>
                          <a:rPr lang="en-GB" sz="2400" b="1" i="1" smtClean="0">
                            <a:latin typeface="Cambria Math"/>
                          </a:rPr>
                          <m:t>,</m:t>
                        </m:r>
                        <m:r>
                          <a:rPr lang="en-GB" sz="2400" b="1" i="1" smtClean="0">
                            <a:latin typeface="Cambria Math"/>
                          </a:rPr>
                          <m:t>𝑿</m:t>
                        </m:r>
                      </m:e>
                    </m:d>
                    <m:r>
                      <a:rPr lang="en-GB" sz="2400" b="0" i="1" smtClean="0">
                        <a:latin typeface="Cambria Math"/>
                      </a:rPr>
                      <m:t> ∝ </m:t>
                    </m:r>
                    <m:r>
                      <a:rPr lang="en-GB" sz="2400" b="0" i="1" smtClean="0">
                        <a:latin typeface="Cambria Math"/>
                      </a:rPr>
                      <m:t>𝑝</m:t>
                    </m:r>
                    <m:d>
                      <m:dPr>
                        <m:ctrlPr>
                          <a:rPr lang="en-GB" sz="2400" b="0" i="1" smtClean="0">
                            <a:latin typeface="Cambria Math"/>
                          </a:rPr>
                        </m:ctrlPr>
                      </m:dPr>
                      <m:e>
                        <m:r>
                          <a:rPr lang="en-GB" sz="2400" b="1" i="1" smtClean="0">
                            <a:latin typeface="Cambria Math"/>
                          </a:rPr>
                          <m:t>𝒚</m:t>
                        </m:r>
                      </m:e>
                      <m:e>
                        <m:r>
                          <a:rPr lang="en-GB" sz="2400" b="1" i="1">
                            <a:latin typeface="Cambria Math"/>
                            <a:ea typeface="Cambria Math"/>
                          </a:rPr>
                          <m:t>𝜽</m:t>
                        </m:r>
                      </m:e>
                    </m:d>
                    <m:r>
                      <a:rPr lang="en-GB" sz="2400" b="0" i="1" smtClean="0">
                        <a:latin typeface="Cambria Math"/>
                      </a:rPr>
                      <m:t>𝑝</m:t>
                    </m:r>
                    <m:r>
                      <a:rPr lang="en-GB" sz="2400" b="0" i="1" smtClean="0">
                        <a:latin typeface="Cambria Math"/>
                      </a:rPr>
                      <m:t>(</m:t>
                    </m:r>
                    <m:r>
                      <a:rPr lang="en-GB" sz="2400" b="1" i="1">
                        <a:latin typeface="Cambria Math"/>
                        <a:ea typeface="Cambria Math"/>
                      </a:rPr>
                      <m:t>𝜽</m:t>
                    </m:r>
                    <m:r>
                      <a:rPr lang="en-GB" sz="2400" b="0" i="1" smtClean="0">
                        <a:latin typeface="Cambria Math"/>
                      </a:rPr>
                      <m:t>)</m:t>
                    </m:r>
                  </m:oMath>
                </a14:m>
                <a:endParaRPr lang="en-US" sz="2400" dirty="0" smtClean="0"/>
              </a:p>
              <a:p>
                <a:pPr marL="342900" indent="-342900" algn="just">
                  <a:buFont typeface="Wingdings" panose="05000000000000000000" pitchFamily="2" charset="2"/>
                  <a:buChar char="ü"/>
                </a:pPr>
                <a:r>
                  <a:rPr lang="en-US" sz="2400" dirty="0"/>
                  <a:t>Non-Gaussian likelihood </a:t>
                </a:r>
                <a14:m>
                  <m:oMath xmlns:m="http://schemas.openxmlformats.org/officeDocument/2006/math">
                    <m:r>
                      <a:rPr lang="en-GB" sz="2400">
                        <a:latin typeface="Cambria Math"/>
                      </a:rPr>
                      <m:t> </m:t>
                    </m:r>
                    <m:r>
                      <a:rPr lang="en-US" sz="2400">
                        <a:latin typeface="Cambria Math"/>
                      </a:rPr>
                      <m:t>𝑝</m:t>
                    </m:r>
                    <m:d>
                      <m:dPr>
                        <m:ctrlPr>
                          <a:rPr lang="en-US" sz="2400" i="1">
                            <a:latin typeface="Cambria Math"/>
                          </a:rPr>
                        </m:ctrlPr>
                      </m:dPr>
                      <m:e>
                        <m:r>
                          <a:rPr lang="en-GB" sz="2400">
                            <a:latin typeface="Cambria Math"/>
                          </a:rPr>
                          <m:t>𝒚</m:t>
                        </m:r>
                      </m:e>
                      <m:e>
                        <m:r>
                          <a:rPr lang="en-GB" sz="2400">
                            <a:latin typeface="Cambria Math"/>
                          </a:rPr>
                          <m:t>𝜽</m:t>
                        </m:r>
                      </m:e>
                    </m:d>
                    <m:r>
                      <a:rPr lang="en-GB" sz="2400">
                        <a:latin typeface="Cambria Math"/>
                      </a:rPr>
                      <m:t>=</m:t>
                    </m:r>
                    <m:nary>
                      <m:naryPr>
                        <m:limLoc m:val="undOvr"/>
                        <m:subHide m:val="on"/>
                        <m:supHide m:val="on"/>
                        <m:ctrlPr>
                          <a:rPr lang="en-US" sz="2400" i="1">
                            <a:latin typeface="Cambria Math"/>
                          </a:rPr>
                        </m:ctrlPr>
                      </m:naryPr>
                      <m:sub/>
                      <m:sup/>
                      <m:e>
                        <m:r>
                          <a:rPr lang="en-GB" sz="2400">
                            <a:latin typeface="Cambria Math"/>
                          </a:rPr>
                          <m:t>𝑝</m:t>
                        </m:r>
                        <m:d>
                          <m:dPr>
                            <m:ctrlPr>
                              <a:rPr lang="en-GB" sz="2400" i="1">
                                <a:latin typeface="Cambria Math"/>
                              </a:rPr>
                            </m:ctrlPr>
                          </m:dPr>
                          <m:e>
                            <m:r>
                              <a:rPr lang="en-GB" sz="2400">
                                <a:latin typeface="Cambria Math"/>
                              </a:rPr>
                              <m:t>𝒚</m:t>
                            </m:r>
                          </m:e>
                          <m:e>
                            <m:r>
                              <a:rPr lang="en-GB" sz="2400">
                                <a:latin typeface="Cambria Math"/>
                              </a:rPr>
                              <m:t>𝒇</m:t>
                            </m:r>
                          </m:e>
                        </m:d>
                        <m:r>
                          <a:rPr lang="en-GB" sz="2400">
                            <a:latin typeface="Cambria Math"/>
                          </a:rPr>
                          <m:t>𝑝</m:t>
                        </m:r>
                        <m:d>
                          <m:dPr>
                            <m:ctrlPr>
                              <a:rPr lang="en-GB" sz="2400" i="1">
                                <a:latin typeface="Cambria Math"/>
                              </a:rPr>
                            </m:ctrlPr>
                          </m:dPr>
                          <m:e>
                            <m:r>
                              <a:rPr lang="en-GB" sz="2400">
                                <a:latin typeface="Cambria Math"/>
                              </a:rPr>
                              <m:t>𝒇</m:t>
                            </m:r>
                          </m:e>
                          <m:e>
                            <m:r>
                              <a:rPr lang="en-GB" sz="2400">
                                <a:latin typeface="Cambria Math"/>
                              </a:rPr>
                              <m:t>𝜽</m:t>
                            </m:r>
                          </m:e>
                        </m:d>
                        <m:r>
                          <a:rPr lang="en-GB" sz="2400">
                            <a:latin typeface="Cambria Math"/>
                          </a:rPr>
                          <m:t>𝑑</m:t>
                        </m:r>
                        <m:r>
                          <a:rPr lang="en-GB" sz="2400">
                            <a:latin typeface="Cambria Math"/>
                          </a:rPr>
                          <m:t>𝒇</m:t>
                        </m:r>
                      </m:e>
                    </m:nary>
                    <m:r>
                      <m:rPr>
                        <m:nor/>
                      </m:rPr>
                      <a:rPr lang="en-GB" sz="2400"/>
                      <m:t>,</m:t>
                    </m:r>
                    <m:r>
                      <m:rPr>
                        <m:nor/>
                      </m:rPr>
                      <a:rPr lang="en-GB" sz="2400" b="0" i="1" smtClean="0"/>
                      <m:t> </m:t>
                    </m:r>
                    <m:acc>
                      <m:accPr>
                        <m:chr m:val="̃"/>
                        <m:ctrlPr>
                          <a:rPr lang="en-GB" sz="2400" b="0" i="1" smtClean="0">
                            <a:latin typeface="Cambria Math"/>
                          </a:rPr>
                        </m:ctrlPr>
                      </m:accPr>
                      <m:e>
                        <m:r>
                          <a:rPr lang="en-GB" sz="2400" b="0" i="1" smtClean="0">
                            <a:latin typeface="Cambria Math"/>
                          </a:rPr>
                          <m:t>𝑝</m:t>
                        </m:r>
                      </m:e>
                    </m:acc>
                    <m:d>
                      <m:dPr>
                        <m:ctrlPr>
                          <a:rPr lang="en-US" sz="2400" i="1">
                            <a:latin typeface="Cambria Math"/>
                          </a:rPr>
                        </m:ctrlPr>
                      </m:dPr>
                      <m:e>
                        <m:r>
                          <a:rPr lang="en-GB" sz="2400" b="1" i="1">
                            <a:latin typeface="Cambria Math"/>
                          </a:rPr>
                          <m:t>𝒚</m:t>
                        </m:r>
                      </m:e>
                      <m:e>
                        <m:r>
                          <a:rPr lang="en-GB" sz="2400" b="1" i="1">
                            <a:latin typeface="Cambria Math"/>
                            <a:ea typeface="Cambria Math"/>
                          </a:rPr>
                          <m:t>𝜽</m:t>
                        </m:r>
                      </m:e>
                    </m:d>
                    <m:r>
                      <a:rPr lang="en-GB" sz="2400">
                        <a:latin typeface="Cambria Math"/>
                        <a:ea typeface="Cambria Math"/>
                      </a:rPr>
                      <m:t> </m:t>
                    </m:r>
                    <m:r>
                      <a:rPr lang="en-GB" sz="2400" i="1">
                        <a:latin typeface="Cambria Math"/>
                        <a:ea typeface="Cambria Math"/>
                      </a:rPr>
                      <m:t>≃ </m:t>
                    </m:r>
                    <m:f>
                      <m:fPr>
                        <m:ctrlPr>
                          <a:rPr lang="en-GB" sz="2400" i="1">
                            <a:latin typeface="Cambria Math"/>
                            <a:ea typeface="Cambria Math"/>
                          </a:rPr>
                        </m:ctrlPr>
                      </m:fPr>
                      <m:num>
                        <m:r>
                          <a:rPr lang="en-GB" sz="2400" i="1">
                            <a:latin typeface="Cambria Math"/>
                            <a:ea typeface="Cambria Math"/>
                          </a:rPr>
                          <m:t>1</m:t>
                        </m:r>
                      </m:num>
                      <m:den>
                        <m:sSub>
                          <m:sSubPr>
                            <m:ctrlPr>
                              <a:rPr lang="en-GB" sz="2400" i="1">
                                <a:latin typeface="Cambria Math"/>
                                <a:ea typeface="Cambria Math"/>
                              </a:rPr>
                            </m:ctrlPr>
                          </m:sSubPr>
                          <m:e>
                            <m:r>
                              <a:rPr lang="en-GB" sz="2400" i="1">
                                <a:latin typeface="Cambria Math"/>
                                <a:ea typeface="Cambria Math"/>
                              </a:rPr>
                              <m:t>𝑁</m:t>
                            </m:r>
                          </m:e>
                          <m:sub>
                            <m:r>
                              <a:rPr lang="en-GB" sz="2400" i="1">
                                <a:latin typeface="Cambria Math"/>
                                <a:ea typeface="Cambria Math"/>
                              </a:rPr>
                              <m:t>𝑖𝑚𝑝</m:t>
                            </m:r>
                          </m:sub>
                        </m:sSub>
                      </m:den>
                    </m:f>
                    <m:r>
                      <a:rPr lang="en-GB" sz="2400" i="1">
                        <a:latin typeface="Cambria Math"/>
                        <a:ea typeface="Cambria Math"/>
                      </a:rPr>
                      <m:t> </m:t>
                    </m:r>
                    <m:nary>
                      <m:naryPr>
                        <m:chr m:val="∑"/>
                        <m:ctrlPr>
                          <a:rPr lang="en-GB" sz="2400" i="1">
                            <a:latin typeface="Cambria Math"/>
                            <a:ea typeface="Cambria Math"/>
                          </a:rPr>
                        </m:ctrlPr>
                      </m:naryPr>
                      <m:sub>
                        <m:r>
                          <m:rPr>
                            <m:brk m:alnAt="23"/>
                          </m:rPr>
                          <a:rPr lang="en-GB" sz="2400" i="1">
                            <a:latin typeface="Cambria Math"/>
                            <a:ea typeface="Cambria Math"/>
                          </a:rPr>
                          <m:t>𝑖</m:t>
                        </m:r>
                        <m:r>
                          <a:rPr lang="en-GB" sz="2400" i="1">
                            <a:latin typeface="Cambria Math"/>
                            <a:ea typeface="Cambria Math"/>
                          </a:rPr>
                          <m:t>=1</m:t>
                        </m:r>
                      </m:sub>
                      <m:sup>
                        <m:sSub>
                          <m:sSubPr>
                            <m:ctrlPr>
                              <a:rPr lang="en-GB" sz="2400" i="1">
                                <a:latin typeface="Cambria Math"/>
                                <a:ea typeface="Cambria Math"/>
                              </a:rPr>
                            </m:ctrlPr>
                          </m:sSubPr>
                          <m:e>
                            <m:r>
                              <a:rPr lang="en-GB" sz="2400" i="1">
                                <a:latin typeface="Cambria Math"/>
                                <a:ea typeface="Cambria Math"/>
                              </a:rPr>
                              <m:t>𝑁</m:t>
                            </m:r>
                          </m:e>
                          <m:sub>
                            <m:r>
                              <a:rPr lang="en-GB" sz="2400" i="1">
                                <a:latin typeface="Cambria Math"/>
                                <a:ea typeface="Cambria Math"/>
                              </a:rPr>
                              <m:t>𝑖𝑚𝑝</m:t>
                            </m:r>
                          </m:sub>
                        </m:sSub>
                      </m:sup>
                      <m:e>
                        <m:f>
                          <m:fPr>
                            <m:ctrlPr>
                              <a:rPr lang="en-GB" sz="2400" i="1">
                                <a:latin typeface="Cambria Math"/>
                                <a:ea typeface="Cambria Math"/>
                              </a:rPr>
                            </m:ctrlPr>
                          </m:fPr>
                          <m:num>
                            <m:r>
                              <a:rPr lang="en-GB" sz="2400" i="1">
                                <a:latin typeface="Cambria Math"/>
                                <a:ea typeface="Cambria Math"/>
                              </a:rPr>
                              <m:t>𝑝</m:t>
                            </m:r>
                            <m:d>
                              <m:dPr>
                                <m:ctrlPr>
                                  <a:rPr lang="en-GB" sz="2400" i="1">
                                    <a:latin typeface="Cambria Math"/>
                                    <a:ea typeface="Cambria Math"/>
                                  </a:rPr>
                                </m:ctrlPr>
                              </m:dPr>
                              <m:e>
                                <m:r>
                                  <a:rPr lang="en-GB" sz="2400" b="1" i="1">
                                    <a:latin typeface="Cambria Math"/>
                                    <a:ea typeface="Cambria Math"/>
                                  </a:rPr>
                                  <m:t>𝒚</m:t>
                                </m:r>
                              </m:e>
                              <m:e>
                                <m:sSub>
                                  <m:sSubPr>
                                    <m:ctrlPr>
                                      <a:rPr lang="en-GB" sz="2400" i="1">
                                        <a:latin typeface="Cambria Math"/>
                                        <a:ea typeface="Cambria Math"/>
                                      </a:rPr>
                                    </m:ctrlPr>
                                  </m:sSubPr>
                                  <m:e>
                                    <m:r>
                                      <a:rPr lang="en-GB" sz="2400" b="1" i="1">
                                        <a:latin typeface="Cambria Math"/>
                                        <a:ea typeface="Cambria Math"/>
                                      </a:rPr>
                                      <m:t>𝒇</m:t>
                                    </m:r>
                                  </m:e>
                                  <m:sub>
                                    <m:r>
                                      <a:rPr lang="en-GB" sz="2400" i="1">
                                        <a:latin typeface="Cambria Math"/>
                                        <a:ea typeface="Cambria Math"/>
                                      </a:rPr>
                                      <m:t>𝑖</m:t>
                                    </m:r>
                                  </m:sub>
                                </m:sSub>
                              </m:e>
                            </m:d>
                            <m:r>
                              <a:rPr lang="en-GB" sz="2400" i="1">
                                <a:latin typeface="Cambria Math"/>
                                <a:ea typeface="Cambria Math"/>
                              </a:rPr>
                              <m:t>𝑝</m:t>
                            </m:r>
                            <m:d>
                              <m:dPr>
                                <m:ctrlPr>
                                  <a:rPr lang="en-GB" sz="2400" i="1">
                                    <a:latin typeface="Cambria Math"/>
                                    <a:ea typeface="Cambria Math"/>
                                  </a:rPr>
                                </m:ctrlPr>
                              </m:dPr>
                              <m:e>
                                <m:sSub>
                                  <m:sSubPr>
                                    <m:ctrlPr>
                                      <a:rPr lang="en-GB" sz="2400" b="1" i="1">
                                        <a:latin typeface="Cambria Math"/>
                                        <a:ea typeface="Cambria Math"/>
                                      </a:rPr>
                                    </m:ctrlPr>
                                  </m:sSubPr>
                                  <m:e>
                                    <m:r>
                                      <a:rPr lang="en-GB" sz="2400" b="1" i="1">
                                        <a:latin typeface="Cambria Math"/>
                                        <a:ea typeface="Cambria Math"/>
                                      </a:rPr>
                                      <m:t>𝒇</m:t>
                                    </m:r>
                                  </m:e>
                                  <m:sub>
                                    <m:r>
                                      <a:rPr lang="en-GB" sz="2400" i="1">
                                        <a:latin typeface="Cambria Math"/>
                                        <a:ea typeface="Cambria Math"/>
                                      </a:rPr>
                                      <m:t>𝑖</m:t>
                                    </m:r>
                                  </m:sub>
                                </m:sSub>
                              </m:e>
                              <m:e>
                                <m:r>
                                  <a:rPr lang="en-GB" sz="2400" b="1" i="1">
                                    <a:latin typeface="Cambria Math"/>
                                    <a:ea typeface="Cambria Math"/>
                                  </a:rPr>
                                  <m:t>𝜽</m:t>
                                </m:r>
                              </m:e>
                            </m:d>
                          </m:num>
                          <m:den>
                            <m:r>
                              <a:rPr lang="en-GB" sz="2400" i="1">
                                <a:latin typeface="Cambria Math"/>
                                <a:ea typeface="Cambria Math"/>
                              </a:rPr>
                              <m:t>𝑞</m:t>
                            </m:r>
                            <m:d>
                              <m:dPr>
                                <m:ctrlPr>
                                  <a:rPr lang="en-GB" sz="2400" b="1" i="1">
                                    <a:latin typeface="Cambria Math"/>
                                    <a:ea typeface="Cambria Math"/>
                                  </a:rPr>
                                </m:ctrlPr>
                              </m:dPr>
                              <m:e>
                                <m:sSub>
                                  <m:sSubPr>
                                    <m:ctrlPr>
                                      <a:rPr lang="en-GB" sz="2400" b="1" i="1">
                                        <a:latin typeface="Cambria Math"/>
                                        <a:ea typeface="Cambria Math"/>
                                      </a:rPr>
                                    </m:ctrlPr>
                                  </m:sSubPr>
                                  <m:e>
                                    <m:r>
                                      <a:rPr lang="en-GB" sz="2400" b="1" i="1">
                                        <a:latin typeface="Cambria Math"/>
                                        <a:ea typeface="Cambria Math"/>
                                      </a:rPr>
                                      <m:t>𝒇</m:t>
                                    </m:r>
                                  </m:e>
                                  <m:sub>
                                    <m:r>
                                      <a:rPr lang="en-GB" sz="2400" i="1">
                                        <a:latin typeface="Cambria Math"/>
                                        <a:ea typeface="Cambria Math"/>
                                      </a:rPr>
                                      <m:t>𝑖</m:t>
                                    </m:r>
                                  </m:sub>
                                </m:sSub>
                              </m:e>
                              <m:e>
                                <m:r>
                                  <a:rPr lang="en-GB" sz="2400" b="1" i="1">
                                    <a:latin typeface="Cambria Math"/>
                                    <a:ea typeface="Cambria Math"/>
                                  </a:rPr>
                                  <m:t>𝜽</m:t>
                                </m:r>
                                <m:r>
                                  <a:rPr lang="en-GB" sz="2400" b="1" i="1">
                                    <a:latin typeface="Cambria Math"/>
                                    <a:ea typeface="Cambria Math"/>
                                  </a:rPr>
                                  <m:t>,</m:t>
                                </m:r>
                                <m:r>
                                  <a:rPr lang="en-GB" sz="2400" b="1" i="1">
                                    <a:latin typeface="Cambria Math"/>
                                    <a:ea typeface="Cambria Math"/>
                                  </a:rPr>
                                  <m:t>𝒚</m:t>
                                </m:r>
                              </m:e>
                            </m:d>
                          </m:den>
                        </m:f>
                      </m:e>
                    </m:nary>
                    <m:r>
                      <a:rPr lang="en-GB" sz="2400" b="0" i="1" smtClean="0">
                        <a:latin typeface="Cambria Math"/>
                        <a:ea typeface="Cambria Math"/>
                      </a:rPr>
                      <m:t>(</m:t>
                    </m:r>
                    <m:r>
                      <m:rPr>
                        <m:sty m:val="p"/>
                      </m:rPr>
                      <a:rPr lang="en-GB" sz="2400" b="0" i="0" smtClean="0">
                        <a:latin typeface="Cambria Math"/>
                        <a:ea typeface="Cambria Math"/>
                      </a:rPr>
                      <m:t>estimated</m:t>
                    </m:r>
                    <m:r>
                      <a:rPr lang="en-GB" sz="2400" b="0" i="1" smtClean="0">
                        <a:latin typeface="Cambria Math"/>
                        <a:ea typeface="Cambria Math"/>
                      </a:rPr>
                      <m:t>)</m:t>
                    </m:r>
                    <m:r>
                      <a:rPr lang="en-GB" sz="2400" i="1">
                        <a:latin typeface="Cambria Math"/>
                        <a:ea typeface="Cambria Math"/>
                      </a:rPr>
                      <m:t> </m:t>
                    </m:r>
                  </m:oMath>
                </a14:m>
                <a:endParaRPr lang="en-US" sz="2400" cap="all" baseline="30000" dirty="0"/>
              </a:p>
              <a:p>
                <a:r>
                  <a:rPr lang="en-US" sz="2400" dirty="0" smtClean="0"/>
                  <a:t>    Posterior   𝜋</a:t>
                </a:r>
                <a:r>
                  <a:rPr lang="en-US" sz="2400" dirty="0"/>
                  <a:t>(𝜽)≔ 𝑝(𝜽│𝒚,𝑿)  </a:t>
                </a:r>
                <a:r>
                  <a:rPr lang="en-US" sz="2400" dirty="0" smtClean="0">
                    <a:latin typeface="Cambria Math"/>
                    <a:ea typeface="Cambria Math"/>
                  </a:rPr>
                  <a:t>∝ </a:t>
                </a:r>
                <a:r>
                  <a:rPr lang="en-US" sz="2400" dirty="0" smtClean="0"/>
                  <a:t> </a:t>
                </a:r>
                <a14:m>
                  <m:oMath xmlns:m="http://schemas.openxmlformats.org/officeDocument/2006/math">
                    <m:acc>
                      <m:accPr>
                        <m:chr m:val="̃"/>
                        <m:ctrlPr>
                          <a:rPr lang="en-US" sz="2400" i="1" smtClean="0">
                            <a:latin typeface="Cambria Math"/>
                          </a:rPr>
                        </m:ctrlPr>
                      </m:accPr>
                      <m:e>
                        <m:r>
                          <a:rPr lang="en-GB" sz="2400" b="0" i="1" smtClean="0">
                            <a:latin typeface="Cambria Math"/>
                          </a:rPr>
                          <m:t>𝑝</m:t>
                        </m:r>
                      </m:e>
                    </m:acc>
                  </m:oMath>
                </a14:m>
                <a:r>
                  <a:rPr lang="en-US" sz="2400" dirty="0" smtClean="0"/>
                  <a:t>(</a:t>
                </a:r>
                <a:r>
                  <a:rPr lang="en-US" sz="2400" dirty="0"/>
                  <a:t>𝒚│𝜽)𝑝(𝜽)</a:t>
                </a:r>
              </a:p>
            </p:txBody>
          </p:sp>
        </mc:Choice>
        <mc:Fallback xmlns="">
          <p:sp>
            <p:nvSpPr>
              <p:cNvPr id="55" name="Text Placeholder 345"/>
              <p:cNvSpPr txBox="1">
                <a:spLocks noRot="1" noChangeAspect="1" noMove="1" noResize="1" noEditPoints="1" noAdjustHandles="1" noChangeArrowheads="1" noChangeShapeType="1" noTextEdit="1"/>
              </p:cNvSpPr>
              <p:nvPr/>
            </p:nvSpPr>
            <p:spPr>
              <a:xfrm>
                <a:off x="422042" y="12775692"/>
                <a:ext cx="15813072" cy="3836258"/>
              </a:xfrm>
              <a:prstGeom prst="rect">
                <a:avLst/>
              </a:prstGeom>
              <a:blipFill rotWithShape="1">
                <a:blip r:embed="rId9"/>
                <a:stretch>
                  <a:fillRect/>
                </a:stretch>
              </a:blipFill>
            </p:spPr>
            <p:txBody>
              <a:bodyPr/>
              <a:lstStyle/>
              <a:p>
                <a:r>
                  <a:rPr lang="en-GB">
                    <a:noFill/>
                  </a:rPr>
                  <a:t> </a:t>
                </a:r>
              </a:p>
            </p:txBody>
          </p:sp>
        </mc:Fallback>
      </mc:AlternateContent>
      <p:sp>
        <p:nvSpPr>
          <p:cNvPr id="56" name="Text Placeholder 382"/>
          <p:cNvSpPr txBox="1">
            <a:spLocks/>
          </p:cNvSpPr>
          <p:nvPr/>
        </p:nvSpPr>
        <p:spPr>
          <a:xfrm>
            <a:off x="6844532" y="4035541"/>
            <a:ext cx="18781165" cy="1087559"/>
          </a:xfrm>
          <a:prstGeom prst="rect">
            <a:avLst/>
          </a:prstGeom>
        </p:spPr>
        <p:txBody>
          <a:bodyPr>
            <a:normAutofit fontScale="70000" lnSpcReduction="20000"/>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4800" dirty="0" smtClean="0">
                <a:solidFill>
                  <a:schemeClr val="bg1"/>
                </a:solidFill>
              </a:rPr>
              <a:t>1-The University of Glasgow </a:t>
            </a:r>
            <a:r>
              <a:rPr lang="en-US" sz="4900" dirty="0" smtClean="0">
                <a:solidFill>
                  <a:schemeClr val="bg1"/>
                </a:solidFill>
              </a:rPr>
              <a:t>email: x.xiong.1@research.gla.ac.uk, Alessandro.Vinciarelli@glasgow.ac.uk   </a:t>
            </a:r>
          </a:p>
          <a:p>
            <a:pPr marL="0" indent="0" algn="ctr">
              <a:buNone/>
            </a:pPr>
            <a:r>
              <a:rPr lang="en-US" sz="4800" dirty="0" smtClean="0">
                <a:solidFill>
                  <a:schemeClr val="bg1"/>
                </a:solidFill>
              </a:rPr>
              <a:t>2- EURECOM, Sophia Antipolis, France </a:t>
            </a:r>
            <a:r>
              <a:rPr lang="en-US" sz="4800" dirty="0" smtClean="0">
                <a:solidFill>
                  <a:schemeClr val="bg1"/>
                </a:solidFill>
              </a:rPr>
              <a:t> </a:t>
            </a:r>
            <a:r>
              <a:rPr lang="en-US" sz="4800" dirty="0" smtClean="0">
                <a:solidFill>
                  <a:schemeClr val="bg1"/>
                </a:solidFill>
              </a:rPr>
              <a:t>email: </a:t>
            </a:r>
            <a:r>
              <a:rPr lang="en-GB" sz="4900" dirty="0" smtClean="0">
                <a:solidFill>
                  <a:schemeClr val="bg1"/>
                </a:solidFill>
              </a:rPr>
              <a:t>maurizio.filippone@eurecom.fr   </a:t>
            </a:r>
            <a:endParaRPr lang="en-US" sz="4900" dirty="0">
              <a:solidFill>
                <a:schemeClr val="bg1"/>
              </a:solidFill>
            </a:endParaRPr>
          </a:p>
        </p:txBody>
      </p:sp>
      <p:sp>
        <p:nvSpPr>
          <p:cNvPr id="57" name="Text Placeholder 383"/>
          <p:cNvSpPr txBox="1">
            <a:spLocks/>
          </p:cNvSpPr>
          <p:nvPr/>
        </p:nvSpPr>
        <p:spPr>
          <a:xfrm>
            <a:off x="4411646" y="2865405"/>
            <a:ext cx="23646939" cy="1262156"/>
          </a:xfrm>
          <a:prstGeom prst="rect">
            <a:avLst/>
          </a:prstGeom>
        </p:spPr>
        <p:txBody>
          <a:bodyPr>
            <a:norm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4800" dirty="0" err="1" smtClean="0">
                <a:solidFill>
                  <a:schemeClr val="bg1"/>
                </a:solidFill>
              </a:rPr>
              <a:t>Xiaoyu</a:t>
            </a:r>
            <a:r>
              <a:rPr lang="en-US" sz="4800" dirty="0" smtClean="0">
                <a:solidFill>
                  <a:schemeClr val="bg1"/>
                </a:solidFill>
              </a:rPr>
              <a:t> Xiong</a:t>
            </a:r>
            <a:r>
              <a:rPr lang="en-US" sz="4800" baseline="30000" dirty="0" smtClean="0">
                <a:solidFill>
                  <a:schemeClr val="bg1"/>
                </a:solidFill>
              </a:rPr>
              <a:t>1</a:t>
            </a:r>
            <a:r>
              <a:rPr lang="en-US" sz="4800" dirty="0" smtClean="0">
                <a:solidFill>
                  <a:schemeClr val="bg1"/>
                </a:solidFill>
              </a:rPr>
              <a:t>, Maurizio Filippone</a:t>
            </a:r>
            <a:r>
              <a:rPr lang="en-US" sz="4800" baseline="30000" dirty="0" smtClean="0">
                <a:solidFill>
                  <a:schemeClr val="bg1"/>
                </a:solidFill>
              </a:rPr>
              <a:t>2</a:t>
            </a:r>
            <a:r>
              <a:rPr lang="en-US" sz="4800" dirty="0" smtClean="0">
                <a:solidFill>
                  <a:schemeClr val="bg1"/>
                </a:solidFill>
              </a:rPr>
              <a:t>, Alessandro Vinciarelli</a:t>
            </a:r>
            <a:r>
              <a:rPr lang="en-US" sz="4800" baseline="30000" dirty="0" smtClean="0">
                <a:solidFill>
                  <a:schemeClr val="bg1"/>
                </a:solidFill>
              </a:rPr>
              <a:t>1</a:t>
            </a:r>
            <a:endParaRPr lang="en-US" sz="4800" baseline="30000" dirty="0">
              <a:solidFill>
                <a:schemeClr val="bg1"/>
              </a:solidFill>
            </a:endParaRPr>
          </a:p>
        </p:txBody>
      </p:sp>
      <p:sp>
        <p:nvSpPr>
          <p:cNvPr id="58" name="Text Placeholder 384"/>
          <p:cNvSpPr txBox="1">
            <a:spLocks/>
          </p:cNvSpPr>
          <p:nvPr/>
        </p:nvSpPr>
        <p:spPr>
          <a:xfrm>
            <a:off x="771891" y="-8519"/>
            <a:ext cx="30593071" cy="2230518"/>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7200" dirty="0" smtClean="0">
                <a:solidFill>
                  <a:schemeClr val="bg1"/>
                </a:solidFill>
              </a:rPr>
              <a:t>Adaptive Multiple Importance Sampling for Gaussian Processes:</a:t>
            </a:r>
          </a:p>
          <a:p>
            <a:pPr marL="0" indent="0" algn="ctr">
              <a:buNone/>
            </a:pPr>
            <a:r>
              <a:rPr lang="en-US" sz="7200" dirty="0" smtClean="0">
                <a:solidFill>
                  <a:schemeClr val="bg1"/>
                </a:solidFill>
              </a:rPr>
              <a:t>Finding Difference Makers in Personality Impressions</a:t>
            </a:r>
            <a:endParaRPr lang="en-US" sz="7200" dirty="0">
              <a:solidFill>
                <a:schemeClr val="bg1"/>
              </a:solidFill>
            </a:endParaRPr>
          </a:p>
        </p:txBody>
      </p:sp>
      <mc:AlternateContent xmlns:mc="http://schemas.openxmlformats.org/markup-compatibility/2006" xmlns:a14="http://schemas.microsoft.com/office/drawing/2010/main">
        <mc:Choice Requires="a14">
          <p:sp>
            <p:nvSpPr>
              <p:cNvPr id="59" name="Text Placeholder 337"/>
              <p:cNvSpPr txBox="1">
                <a:spLocks/>
              </p:cNvSpPr>
              <p:nvPr/>
            </p:nvSpPr>
            <p:spPr>
              <a:xfrm>
                <a:off x="417788" y="28079922"/>
                <a:ext cx="157824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smtClean="0">
                    <a:solidFill>
                      <a:schemeClr val="bg1"/>
                    </a:solidFill>
                  </a:rPr>
                  <a:t>MCMC for learning </a:t>
                </a:r>
                <a14:m>
                  <m:oMath xmlns:m="http://schemas.openxmlformats.org/officeDocument/2006/math">
                    <m:r>
                      <a:rPr lang="en-GB" sz="3400" b="1" i="1">
                        <a:solidFill>
                          <a:schemeClr val="bg1"/>
                        </a:solidFill>
                        <a:latin typeface="Cambria Math"/>
                        <a:ea typeface="Cambria Math"/>
                      </a:rPr>
                      <m:t>𝜽</m:t>
                    </m:r>
                  </m:oMath>
                </a14:m>
                <a:endParaRPr lang="en-US" sz="3400" b="1" dirty="0">
                  <a:solidFill>
                    <a:schemeClr val="bg1"/>
                  </a:solidFill>
                </a:endParaRPr>
              </a:p>
            </p:txBody>
          </p:sp>
        </mc:Choice>
        <mc:Fallback xmlns="">
          <p:sp>
            <p:nvSpPr>
              <p:cNvPr id="59" name="Text Placeholder 337"/>
              <p:cNvSpPr txBox="1">
                <a:spLocks noRot="1" noChangeAspect="1" noMove="1" noResize="1" noEditPoints="1" noAdjustHandles="1" noChangeArrowheads="1" noChangeShapeType="1" noTextEdit="1"/>
              </p:cNvSpPr>
              <p:nvPr/>
            </p:nvSpPr>
            <p:spPr>
              <a:xfrm>
                <a:off x="417788" y="28079922"/>
                <a:ext cx="15782400" cy="547200"/>
              </a:xfrm>
              <a:prstGeom prst="rect">
                <a:avLst/>
              </a:prstGeom>
              <a:blipFill rotWithShape="1">
                <a:blip r:embed="rId10"/>
                <a:stretch>
                  <a:fillRect l="-1081" t="-14444" b="-5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0" name="Text Placeholder 345"/>
              <p:cNvSpPr txBox="1">
                <a:spLocks/>
              </p:cNvSpPr>
              <p:nvPr/>
            </p:nvSpPr>
            <p:spPr>
              <a:xfrm>
                <a:off x="522981" y="38373891"/>
                <a:ext cx="15441345" cy="4151344"/>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457200" indent="-457200" algn="just">
                  <a:buFont typeface="Wingdings" panose="05000000000000000000" pitchFamily="2" charset="2"/>
                  <a:buChar char="ü"/>
                </a:pPr>
                <a:r>
                  <a:rPr lang="en-GB" sz="2400" dirty="0" smtClean="0">
                    <a:ea typeface="Cambria Math"/>
                  </a:rPr>
                  <a:t>AMIS adaptively constructs an approximate posterior over 𝞱  used to build an increasingly more  accurate importance estimator :</a:t>
                </a:r>
              </a:p>
              <a:p>
                <a:pPr algn="just"/>
                <a:r>
                  <a:rPr lang="en-GB" dirty="0" smtClean="0">
                    <a:latin typeface="Cambria Math"/>
                    <a:ea typeface="Cambria Math"/>
                  </a:rPr>
                  <a:t>                                       </a:t>
                </a:r>
                <a14:m>
                  <m:oMath xmlns:m="http://schemas.openxmlformats.org/officeDocument/2006/math">
                    <m:f>
                      <m:fPr>
                        <m:ctrlPr>
                          <a:rPr lang="en-GB" i="1">
                            <a:latin typeface="Cambria Math"/>
                          </a:rPr>
                        </m:ctrlPr>
                      </m:fPr>
                      <m:num>
                        <m:r>
                          <a:rPr lang="en-GB" b="0" i="1">
                            <a:latin typeface="Cambria Math"/>
                          </a:rPr>
                          <m:t>1</m:t>
                        </m:r>
                      </m:num>
                      <m:den>
                        <m:nary>
                          <m:naryPr>
                            <m:chr m:val="∑"/>
                            <m:ctrlPr>
                              <a:rPr lang="en-GB" i="1">
                                <a:latin typeface="Cambria Math"/>
                              </a:rPr>
                            </m:ctrlPr>
                          </m:naryPr>
                          <m:sub>
                            <m:r>
                              <m:rPr>
                                <m:brk m:alnAt="23"/>
                              </m:rPr>
                              <a:rPr lang="en-GB" b="0" i="1">
                                <a:latin typeface="Cambria Math"/>
                              </a:rPr>
                              <m:t>𝑡</m:t>
                            </m:r>
                            <m:r>
                              <a:rPr lang="en-GB" b="0" i="1">
                                <a:latin typeface="Cambria Math"/>
                              </a:rPr>
                              <m:t>=0</m:t>
                            </m:r>
                          </m:sub>
                          <m:sup>
                            <m:r>
                              <a:rPr lang="en-GB" b="0" i="1">
                                <a:latin typeface="Cambria Math"/>
                              </a:rPr>
                              <m:t>𝑇</m:t>
                            </m:r>
                            <m:r>
                              <a:rPr lang="en-GB" b="0" i="1">
                                <a:latin typeface="Cambria Math"/>
                              </a:rPr>
                              <m:t>−1</m:t>
                            </m:r>
                          </m:sup>
                          <m:e>
                            <m:nary>
                              <m:naryPr>
                                <m:chr m:val="∑"/>
                                <m:ctrlPr>
                                  <a:rPr lang="en-GB" i="1" smtClean="0">
                                    <a:latin typeface="Cambria Math"/>
                                  </a:rPr>
                                </m:ctrlPr>
                              </m:naryPr>
                              <m:sub>
                                <m:r>
                                  <m:rPr>
                                    <m:brk m:alnAt="23"/>
                                  </m:rPr>
                                  <a:rPr lang="en-GB" b="0" i="1" smtClean="0">
                                    <a:latin typeface="Cambria Math"/>
                                  </a:rPr>
                                  <m:t>𝑖</m:t>
                                </m:r>
                                <m:r>
                                  <a:rPr lang="en-GB" b="0" i="1" smtClean="0">
                                    <a:latin typeface="Cambria Math"/>
                                  </a:rPr>
                                  <m:t>=1</m:t>
                                </m:r>
                              </m:sub>
                              <m:sup>
                                <m:sSub>
                                  <m:sSubPr>
                                    <m:ctrlPr>
                                      <a:rPr lang="en-GB" i="1" smtClean="0">
                                        <a:latin typeface="Cambria Math"/>
                                      </a:rPr>
                                    </m:ctrlPr>
                                  </m:sSubPr>
                                  <m:e>
                                    <m:r>
                                      <a:rPr lang="en-GB" b="0" i="1" smtClean="0">
                                        <a:latin typeface="Cambria Math"/>
                                      </a:rPr>
                                      <m:t>𝑁</m:t>
                                    </m:r>
                                  </m:e>
                                  <m:sub>
                                    <m:r>
                                      <a:rPr lang="en-GB" b="0" i="1" smtClean="0">
                                        <a:latin typeface="Cambria Math"/>
                                      </a:rPr>
                                      <m:t>𝑡</m:t>
                                    </m:r>
                                  </m:sub>
                                </m:sSub>
                              </m:sup>
                              <m:e>
                                <m:sSup>
                                  <m:sSupPr>
                                    <m:ctrlPr>
                                      <a:rPr lang="en-GB" i="1" smtClean="0">
                                        <a:latin typeface="Cambria Math"/>
                                      </a:rPr>
                                    </m:ctrlPr>
                                  </m:sSupPr>
                                  <m:e>
                                    <m:sSub>
                                      <m:sSubPr>
                                        <m:ctrlPr>
                                          <a:rPr lang="en-GB" i="1" smtClean="0">
                                            <a:latin typeface="Cambria Math"/>
                                          </a:rPr>
                                        </m:ctrlPr>
                                      </m:sSubPr>
                                      <m:e>
                                        <m:r>
                                          <a:rPr lang="en-GB" b="0" i="1" smtClean="0">
                                            <a:latin typeface="Cambria Math"/>
                                          </a:rPr>
                                          <m:t>𝑤</m:t>
                                        </m:r>
                                      </m:e>
                                      <m:sub>
                                        <m:r>
                                          <a:rPr lang="en-GB" b="0" i="1" smtClean="0">
                                            <a:latin typeface="Cambria Math"/>
                                          </a:rPr>
                                          <m:t>𝑖</m:t>
                                        </m:r>
                                      </m:sub>
                                    </m:sSub>
                                  </m:e>
                                  <m:sup>
                                    <m:r>
                                      <a:rPr lang="en-GB" b="0" i="1" smtClean="0">
                                        <a:latin typeface="Cambria Math"/>
                                      </a:rPr>
                                      <m:t>𝑡</m:t>
                                    </m:r>
                                  </m:sup>
                                </m:sSup>
                              </m:e>
                            </m:nary>
                          </m:e>
                        </m:nary>
                      </m:den>
                    </m:f>
                    <m:nary>
                      <m:naryPr>
                        <m:chr m:val="∑"/>
                        <m:ctrlPr>
                          <a:rPr lang="en-GB" i="1">
                            <a:latin typeface="Cambria Math"/>
                          </a:rPr>
                        </m:ctrlPr>
                      </m:naryPr>
                      <m:sub>
                        <m:r>
                          <m:rPr>
                            <m:brk m:alnAt="23"/>
                          </m:rPr>
                          <a:rPr lang="en-GB" b="0" i="1">
                            <a:latin typeface="Cambria Math"/>
                          </a:rPr>
                          <m:t>𝑡</m:t>
                        </m:r>
                        <m:r>
                          <a:rPr lang="en-GB" b="0" i="1">
                            <a:latin typeface="Cambria Math"/>
                          </a:rPr>
                          <m:t>=0</m:t>
                        </m:r>
                      </m:sub>
                      <m:sup>
                        <m:r>
                          <a:rPr lang="en-GB" b="0" i="1">
                            <a:latin typeface="Cambria Math"/>
                          </a:rPr>
                          <m:t>𝑇</m:t>
                        </m:r>
                        <m:r>
                          <a:rPr lang="en-GB" b="0" i="1">
                            <a:latin typeface="Cambria Math"/>
                          </a:rPr>
                          <m:t>−1</m:t>
                        </m:r>
                      </m:sup>
                      <m:e>
                        <m:nary>
                          <m:naryPr>
                            <m:chr m:val="∑"/>
                            <m:ctrlPr>
                              <a:rPr lang="en-GB" i="1" smtClean="0">
                                <a:latin typeface="Cambria Math"/>
                              </a:rPr>
                            </m:ctrlPr>
                          </m:naryPr>
                          <m:sub>
                            <m:r>
                              <m:rPr>
                                <m:brk m:alnAt="23"/>
                              </m:rPr>
                              <a:rPr lang="en-GB" b="0" i="1" smtClean="0">
                                <a:latin typeface="Cambria Math"/>
                              </a:rPr>
                              <m:t>𝑖</m:t>
                            </m:r>
                            <m:r>
                              <a:rPr lang="en-GB" b="0" i="1" smtClean="0">
                                <a:latin typeface="Cambria Math"/>
                              </a:rPr>
                              <m:t>=1</m:t>
                            </m:r>
                          </m:sub>
                          <m:sup>
                            <m:sSub>
                              <m:sSubPr>
                                <m:ctrlPr>
                                  <a:rPr lang="en-GB" i="1" smtClean="0">
                                    <a:latin typeface="Cambria Math"/>
                                  </a:rPr>
                                </m:ctrlPr>
                              </m:sSubPr>
                              <m:e>
                                <m:r>
                                  <a:rPr lang="en-GB" b="0" i="1" smtClean="0">
                                    <a:latin typeface="Cambria Math"/>
                                  </a:rPr>
                                  <m:t>𝑁</m:t>
                                </m:r>
                              </m:e>
                              <m:sub>
                                <m:r>
                                  <a:rPr lang="en-GB" b="0" i="1" smtClean="0">
                                    <a:latin typeface="Cambria Math"/>
                                  </a:rPr>
                                  <m:t>𝑡</m:t>
                                </m:r>
                              </m:sub>
                            </m:sSub>
                          </m:sup>
                          <m:e>
                            <m:sSup>
                              <m:sSupPr>
                                <m:ctrlPr>
                                  <a:rPr lang="en-GB" i="1">
                                    <a:latin typeface="Cambria Math"/>
                                  </a:rPr>
                                </m:ctrlPr>
                              </m:sSupPr>
                              <m:e>
                                <m:sSub>
                                  <m:sSubPr>
                                    <m:ctrlPr>
                                      <a:rPr lang="en-GB" i="1">
                                        <a:latin typeface="Cambria Math"/>
                                      </a:rPr>
                                    </m:ctrlPr>
                                  </m:sSubPr>
                                  <m:e>
                                    <m:r>
                                      <a:rPr lang="en-GB" i="1">
                                        <a:latin typeface="Cambria Math"/>
                                      </a:rPr>
                                      <m:t>𝑤</m:t>
                                    </m:r>
                                  </m:e>
                                  <m:sub>
                                    <m:r>
                                      <a:rPr lang="en-GB" i="1">
                                        <a:latin typeface="Cambria Math"/>
                                      </a:rPr>
                                      <m:t>𝑖</m:t>
                                    </m:r>
                                  </m:sub>
                                </m:sSub>
                              </m:e>
                              <m:sup>
                                <m:r>
                                  <a:rPr lang="en-GB" i="1">
                                    <a:latin typeface="Cambria Math"/>
                                  </a:rPr>
                                  <m:t>𝑡</m:t>
                                </m:r>
                              </m:sup>
                            </m:sSup>
                          </m:e>
                        </m:nary>
                        <m:r>
                          <a:rPr lang="en-GB" b="0" i="1" smtClean="0">
                            <a:latin typeface="Cambria Math"/>
                          </a:rPr>
                          <m:t>h</m:t>
                        </m:r>
                        <m:r>
                          <a:rPr lang="en-GB" b="0" i="1">
                            <a:latin typeface="Cambria Math"/>
                          </a:rPr>
                          <m:t>(</m:t>
                        </m:r>
                        <m:sSup>
                          <m:sSupPr>
                            <m:ctrlPr>
                              <a:rPr lang="en-GB" i="1">
                                <a:latin typeface="Cambria Math"/>
                              </a:rPr>
                            </m:ctrlPr>
                          </m:sSupPr>
                          <m:e>
                            <m:sSub>
                              <m:sSubPr>
                                <m:ctrlPr>
                                  <a:rPr lang="en-GB" i="1">
                                    <a:latin typeface="Cambria Math"/>
                                  </a:rPr>
                                </m:ctrlPr>
                              </m:sSubPr>
                              <m:e>
                                <m:r>
                                  <a:rPr lang="en-GB" b="1" i="1">
                                    <a:latin typeface="Cambria Math"/>
                                    <a:ea typeface="Cambria Math"/>
                                  </a:rPr>
                                  <m:t>𝜽</m:t>
                                </m:r>
                              </m:e>
                              <m:sub>
                                <m:r>
                                  <a:rPr lang="en-GB" b="0" i="1">
                                    <a:latin typeface="Cambria Math"/>
                                  </a:rPr>
                                  <m:t>𝑖</m:t>
                                </m:r>
                              </m:sub>
                            </m:sSub>
                          </m:e>
                          <m:sup>
                            <m:r>
                              <a:rPr lang="en-GB" b="0" i="1">
                                <a:latin typeface="Cambria Math"/>
                              </a:rPr>
                              <m:t>𝑡</m:t>
                            </m:r>
                          </m:sup>
                        </m:sSup>
                      </m:e>
                    </m:nary>
                    <m:r>
                      <a:rPr lang="en-GB" b="0" i="1" smtClean="0">
                        <a:latin typeface="Cambria Math"/>
                      </a:rPr>
                      <m:t>)</m:t>
                    </m:r>
                  </m:oMath>
                </a14:m>
                <a:r>
                  <a:rPr lang="en-GB" dirty="0" smtClean="0">
                    <a:latin typeface="Cambria Math"/>
                    <a:ea typeface="Cambria Math"/>
                  </a:rPr>
                  <a:t>             </a:t>
                </a:r>
                <a:r>
                  <a:rPr lang="en-GB" sz="2400" dirty="0" smtClean="0">
                    <a:ea typeface="Cambria Math"/>
                  </a:rPr>
                  <a:t>where</a:t>
                </a:r>
              </a:p>
              <a:p>
                <a:pPr algn="just"/>
                <a14:m>
                  <m:oMath xmlns:m="http://schemas.openxmlformats.org/officeDocument/2006/math">
                    <m:r>
                      <a:rPr lang="en-GB" sz="2400" b="0" i="1" smtClean="0">
                        <a:latin typeface="Cambria Math"/>
                      </a:rPr>
                      <m:t>       </m:t>
                    </m:r>
                    <m:sSup>
                      <m:sSupPr>
                        <m:ctrlPr>
                          <a:rPr lang="pt-BR" sz="2400" i="1" smtClean="0">
                            <a:latin typeface="Cambria Math"/>
                          </a:rPr>
                        </m:ctrlPr>
                      </m:sSupPr>
                      <m:e>
                        <m:sSub>
                          <m:sSubPr>
                            <m:ctrlPr>
                              <a:rPr lang="pt-BR" sz="2400" i="1" smtClean="0">
                                <a:latin typeface="Cambria Math"/>
                              </a:rPr>
                            </m:ctrlPr>
                          </m:sSubPr>
                          <m:e>
                            <m:r>
                              <a:rPr lang="en-GB" sz="2400" b="0" i="1" smtClean="0">
                                <a:latin typeface="Cambria Math"/>
                              </a:rPr>
                              <m:t>𝑤</m:t>
                            </m:r>
                          </m:e>
                          <m:sub>
                            <m:r>
                              <a:rPr lang="en-GB" sz="2400" b="0" i="1" smtClean="0">
                                <a:latin typeface="Cambria Math"/>
                              </a:rPr>
                              <m:t>𝑖</m:t>
                            </m:r>
                          </m:sub>
                        </m:sSub>
                      </m:e>
                      <m:sup>
                        <m:r>
                          <a:rPr lang="en-GB" sz="2400" b="0" i="1" smtClean="0">
                            <a:latin typeface="Cambria Math"/>
                          </a:rPr>
                          <m:t>𝑡</m:t>
                        </m:r>
                      </m:sup>
                    </m:sSup>
                    <m:r>
                      <a:rPr lang="pt-BR" sz="2400" b="1" i="1">
                        <a:latin typeface="Cambria Math"/>
                      </a:rPr>
                      <m:t>=</m:t>
                    </m:r>
                    <m:f>
                      <m:fPr>
                        <m:type m:val="skw"/>
                        <m:ctrlPr>
                          <a:rPr lang="pt-BR" sz="2400" b="1" i="1" smtClean="0">
                            <a:latin typeface="Cambria Math"/>
                          </a:rPr>
                        </m:ctrlPr>
                      </m:fPr>
                      <m:num>
                        <m:r>
                          <a:rPr lang="en-GB" sz="2400" b="0" i="1" smtClean="0">
                            <a:latin typeface="Cambria Math"/>
                          </a:rPr>
                          <m:t>𝑔</m:t>
                        </m:r>
                        <m:r>
                          <a:rPr lang="en-GB" sz="2400" b="0" i="1" smtClean="0">
                            <a:latin typeface="Cambria Math"/>
                          </a:rPr>
                          <m:t>(</m:t>
                        </m:r>
                        <m:sSup>
                          <m:sSupPr>
                            <m:ctrlPr>
                              <a:rPr lang="en-GB" sz="2400" i="1" smtClean="0">
                                <a:latin typeface="Cambria Math"/>
                              </a:rPr>
                            </m:ctrlPr>
                          </m:sSupPr>
                          <m:e>
                            <m:r>
                              <a:rPr lang="en-GB" sz="2400" b="1" i="1" smtClean="0">
                                <a:latin typeface="Cambria Math"/>
                                <a:ea typeface="Cambria Math"/>
                              </a:rPr>
                              <m:t>𝜽</m:t>
                            </m:r>
                          </m:e>
                          <m:sup>
                            <m:r>
                              <a:rPr lang="en-GB" sz="2400" b="0" i="1" smtClean="0">
                                <a:latin typeface="Cambria Math"/>
                              </a:rPr>
                              <m:t>𝑖</m:t>
                            </m:r>
                          </m:sup>
                        </m:sSup>
                        <m:r>
                          <a:rPr lang="en-GB" sz="2400" b="0" i="1" smtClean="0">
                            <a:latin typeface="Cambria Math"/>
                          </a:rPr>
                          <m:t>)</m:t>
                        </m:r>
                      </m:num>
                      <m:den>
                        <m:f>
                          <m:fPr>
                            <m:ctrlPr>
                              <a:rPr lang="en-GB" sz="2400" i="1" smtClean="0">
                                <a:latin typeface="Cambria Math"/>
                              </a:rPr>
                            </m:ctrlPr>
                          </m:fPr>
                          <m:num>
                            <m:r>
                              <a:rPr lang="en-GB" sz="2400" b="0" i="1" smtClean="0">
                                <a:latin typeface="Cambria Math"/>
                              </a:rPr>
                              <m:t>1</m:t>
                            </m:r>
                          </m:num>
                          <m:den>
                            <m:nary>
                              <m:naryPr>
                                <m:chr m:val="∑"/>
                                <m:ctrlPr>
                                  <a:rPr lang="en-GB" sz="2400" i="1" smtClean="0">
                                    <a:latin typeface="Cambria Math"/>
                                  </a:rPr>
                                </m:ctrlPr>
                              </m:naryPr>
                              <m:sub>
                                <m:r>
                                  <m:rPr>
                                    <m:brk m:alnAt="23"/>
                                  </m:rPr>
                                  <a:rPr lang="en-GB" sz="2400" b="0" i="1" smtClean="0">
                                    <a:latin typeface="Cambria Math"/>
                                  </a:rPr>
                                  <m:t>𝑡</m:t>
                                </m:r>
                                <m:r>
                                  <a:rPr lang="en-GB" sz="2400" b="0" i="1" smtClean="0">
                                    <a:latin typeface="Cambria Math"/>
                                  </a:rPr>
                                  <m:t>=0</m:t>
                                </m:r>
                              </m:sub>
                              <m:sup>
                                <m:r>
                                  <a:rPr lang="en-GB" sz="2400" b="0" i="1" smtClean="0">
                                    <a:latin typeface="Cambria Math"/>
                                  </a:rPr>
                                  <m:t>𝑇</m:t>
                                </m:r>
                                <m:r>
                                  <a:rPr lang="en-GB" sz="2400" b="0" i="1" smtClean="0">
                                    <a:latin typeface="Cambria Math"/>
                                  </a:rPr>
                                  <m:t>−1</m:t>
                                </m:r>
                              </m:sup>
                              <m:e>
                                <m:sSub>
                                  <m:sSubPr>
                                    <m:ctrlPr>
                                      <a:rPr lang="en-GB" sz="2400" i="1" smtClean="0">
                                        <a:latin typeface="Cambria Math"/>
                                      </a:rPr>
                                    </m:ctrlPr>
                                  </m:sSubPr>
                                  <m:e>
                                    <m:r>
                                      <a:rPr lang="en-GB" sz="2400" b="0" i="1" smtClean="0">
                                        <a:latin typeface="Cambria Math"/>
                                      </a:rPr>
                                      <m:t>𝑁</m:t>
                                    </m:r>
                                  </m:e>
                                  <m:sub>
                                    <m:r>
                                      <a:rPr lang="en-GB" sz="2400" b="0" i="1" smtClean="0">
                                        <a:latin typeface="Cambria Math"/>
                                      </a:rPr>
                                      <m:t>𝑡</m:t>
                                    </m:r>
                                  </m:sub>
                                </m:sSub>
                              </m:e>
                            </m:nary>
                          </m:den>
                        </m:f>
                        <m:nary>
                          <m:naryPr>
                            <m:chr m:val="∑"/>
                            <m:ctrlPr>
                              <a:rPr lang="en-GB" sz="2400" i="1" smtClean="0">
                                <a:latin typeface="Cambria Math"/>
                              </a:rPr>
                            </m:ctrlPr>
                          </m:naryPr>
                          <m:sub>
                            <m:r>
                              <m:rPr>
                                <m:brk m:alnAt="23"/>
                              </m:rPr>
                              <a:rPr lang="en-GB" sz="2400" b="0" i="1" smtClean="0">
                                <a:latin typeface="Cambria Math"/>
                              </a:rPr>
                              <m:t>𝑡</m:t>
                            </m:r>
                            <m:r>
                              <a:rPr lang="en-GB" sz="2400" b="0" i="1" smtClean="0">
                                <a:latin typeface="Cambria Math"/>
                              </a:rPr>
                              <m:t>=0</m:t>
                            </m:r>
                          </m:sub>
                          <m:sup>
                            <m:r>
                              <a:rPr lang="en-GB" sz="2400" b="0" i="1" smtClean="0">
                                <a:latin typeface="Cambria Math"/>
                              </a:rPr>
                              <m:t>𝑇</m:t>
                            </m:r>
                            <m:r>
                              <a:rPr lang="en-GB" sz="2400" b="0" i="1" smtClean="0">
                                <a:latin typeface="Cambria Math"/>
                              </a:rPr>
                              <m:t>−1</m:t>
                            </m:r>
                          </m:sup>
                          <m:e>
                            <m:sSub>
                              <m:sSubPr>
                                <m:ctrlPr>
                                  <a:rPr lang="en-GB" sz="2400" i="1" smtClean="0">
                                    <a:latin typeface="Cambria Math"/>
                                  </a:rPr>
                                </m:ctrlPr>
                              </m:sSubPr>
                              <m:e>
                                <m:r>
                                  <a:rPr lang="en-GB" sz="2400" b="0" i="1" smtClean="0">
                                    <a:latin typeface="Cambria Math"/>
                                  </a:rPr>
                                  <m:t>𝑁</m:t>
                                </m:r>
                              </m:e>
                              <m:sub>
                                <m:r>
                                  <a:rPr lang="en-GB" sz="2400" b="0" i="1" smtClean="0">
                                    <a:latin typeface="Cambria Math"/>
                                  </a:rPr>
                                  <m:t>𝑡</m:t>
                                </m:r>
                              </m:sub>
                            </m:sSub>
                            <m:sSub>
                              <m:sSubPr>
                                <m:ctrlPr>
                                  <a:rPr lang="en-GB" sz="2400" i="1" smtClean="0">
                                    <a:latin typeface="Cambria Math"/>
                                  </a:rPr>
                                </m:ctrlPr>
                              </m:sSubPr>
                              <m:e>
                                <m:r>
                                  <a:rPr lang="en-GB" sz="2400" b="0" i="1" smtClean="0">
                                    <a:latin typeface="Cambria Math"/>
                                  </a:rPr>
                                  <m:t>𝑞</m:t>
                                </m:r>
                              </m:e>
                              <m:sub>
                                <m:r>
                                  <a:rPr lang="en-GB" sz="2400" b="0" i="1" smtClean="0">
                                    <a:latin typeface="Cambria Math"/>
                                  </a:rPr>
                                  <m:t>𝑡</m:t>
                                </m:r>
                              </m:sub>
                            </m:sSub>
                            <m:r>
                              <a:rPr lang="en-GB" sz="2400" b="0" i="1" smtClean="0">
                                <a:latin typeface="Cambria Math"/>
                              </a:rPr>
                              <m:t>(</m:t>
                            </m:r>
                            <m:sSup>
                              <m:sSupPr>
                                <m:ctrlPr>
                                  <a:rPr lang="en-GB" sz="2400" i="1" smtClean="0">
                                    <a:latin typeface="Cambria Math"/>
                                  </a:rPr>
                                </m:ctrlPr>
                              </m:sSupPr>
                              <m:e>
                                <m:sSub>
                                  <m:sSubPr>
                                    <m:ctrlPr>
                                      <a:rPr lang="en-GB" sz="2400" i="1" smtClean="0">
                                        <a:latin typeface="Cambria Math"/>
                                      </a:rPr>
                                    </m:ctrlPr>
                                  </m:sSubPr>
                                  <m:e>
                                    <m:r>
                                      <a:rPr lang="en-GB" sz="2400" b="1" i="1" smtClean="0">
                                        <a:latin typeface="Cambria Math"/>
                                        <a:ea typeface="Cambria Math"/>
                                      </a:rPr>
                                      <m:t>𝜽</m:t>
                                    </m:r>
                                  </m:e>
                                  <m:sub>
                                    <m:r>
                                      <a:rPr lang="en-GB" sz="2400" b="0" i="1" smtClean="0">
                                        <a:latin typeface="Cambria Math"/>
                                      </a:rPr>
                                      <m:t>𝑖</m:t>
                                    </m:r>
                                  </m:sub>
                                </m:sSub>
                              </m:e>
                              <m:sup>
                                <m:r>
                                  <a:rPr lang="en-GB" sz="2400" b="0" i="1" smtClean="0">
                                    <a:latin typeface="Cambria Math"/>
                                  </a:rPr>
                                  <m:t>𝑡</m:t>
                                </m:r>
                              </m:sup>
                            </m:sSup>
                            <m:r>
                              <a:rPr lang="en-GB" sz="2400" b="0" i="1" smtClean="0">
                                <a:latin typeface="Cambria Math"/>
                              </a:rPr>
                              <m:t>;</m:t>
                            </m:r>
                            <m:sSub>
                              <m:sSubPr>
                                <m:ctrlPr>
                                  <a:rPr lang="en-GB" sz="2400" i="1" smtClean="0">
                                    <a:latin typeface="Cambria Math"/>
                                  </a:rPr>
                                </m:ctrlPr>
                              </m:sSubPr>
                              <m:e>
                                <m:r>
                                  <a:rPr lang="en-GB" sz="2400" b="0" i="1" smtClean="0">
                                    <a:latin typeface="Cambria Math"/>
                                    <a:ea typeface="Cambria Math"/>
                                  </a:rPr>
                                  <m:t>𝛾</m:t>
                                </m:r>
                              </m:e>
                              <m:sub>
                                <m:r>
                                  <a:rPr lang="en-GB" sz="2400" b="0" i="1" smtClean="0">
                                    <a:latin typeface="Cambria Math"/>
                                  </a:rPr>
                                  <m:t>𝑡</m:t>
                                </m:r>
                              </m:sub>
                            </m:sSub>
                          </m:e>
                        </m:nary>
                        <m:r>
                          <a:rPr lang="en-GB" sz="2400" b="0" i="1" smtClean="0">
                            <a:latin typeface="Cambria Math"/>
                          </a:rPr>
                          <m:t> )</m:t>
                        </m:r>
                      </m:den>
                    </m:f>
                    <m:r>
                      <a:rPr lang="en-GB" sz="2400" b="1" i="1" smtClean="0">
                        <a:latin typeface="Cambria Math"/>
                      </a:rPr>
                      <m:t>,  </m:t>
                    </m:r>
                    <m:r>
                      <a:rPr lang="en-GB" sz="2400" b="0" i="1">
                        <a:latin typeface="Cambria Math"/>
                      </a:rPr>
                      <m:t>𝑔</m:t>
                    </m:r>
                    <m:d>
                      <m:dPr>
                        <m:ctrlPr>
                          <a:rPr lang="en-GB" sz="2400" i="1">
                            <a:latin typeface="Cambria Math"/>
                          </a:rPr>
                        </m:ctrlPr>
                      </m:dPr>
                      <m:e>
                        <m:r>
                          <a:rPr lang="en-GB" sz="2400" b="1" i="1">
                            <a:latin typeface="Cambria Math"/>
                            <a:ea typeface="Cambria Math"/>
                          </a:rPr>
                          <m:t>𝜽</m:t>
                        </m:r>
                      </m:e>
                    </m:d>
                    <m:r>
                      <a:rPr lang="en-GB" sz="2400" b="0" i="1">
                        <a:latin typeface="Cambria Math"/>
                        <a:ea typeface="Cambria Math"/>
                      </a:rPr>
                      <m:t>= </m:t>
                    </m:r>
                    <m:r>
                      <a:rPr lang="en-GB" sz="2400" b="0" i="1">
                        <a:latin typeface="Cambria Math"/>
                      </a:rPr>
                      <m:t>𝑝</m:t>
                    </m:r>
                    <m:d>
                      <m:dPr>
                        <m:ctrlPr>
                          <a:rPr lang="en-GB" sz="2400" i="1">
                            <a:latin typeface="Cambria Math"/>
                          </a:rPr>
                        </m:ctrlPr>
                      </m:dPr>
                      <m:e>
                        <m:r>
                          <a:rPr lang="en-GB" sz="2400" b="1" i="1">
                            <a:latin typeface="Cambria Math"/>
                          </a:rPr>
                          <m:t>𝒚</m:t>
                        </m:r>
                      </m:e>
                      <m:e>
                        <m:r>
                          <a:rPr lang="en-GB" sz="2400" b="1" i="1">
                            <a:latin typeface="Cambria Math"/>
                            <a:ea typeface="Cambria Math"/>
                          </a:rPr>
                          <m:t>𝜽</m:t>
                        </m:r>
                      </m:e>
                    </m:d>
                    <m:r>
                      <a:rPr lang="en-GB" sz="2400" b="0" i="1">
                        <a:latin typeface="Cambria Math"/>
                      </a:rPr>
                      <m:t>𝑝</m:t>
                    </m:r>
                    <m:d>
                      <m:dPr>
                        <m:ctrlPr>
                          <a:rPr lang="en-GB" sz="2400" b="0" i="1">
                            <a:latin typeface="Cambria Math"/>
                          </a:rPr>
                        </m:ctrlPr>
                      </m:dPr>
                      <m:e>
                        <m:r>
                          <a:rPr lang="en-GB" sz="2400" b="1" i="1">
                            <a:latin typeface="Cambria Math"/>
                            <a:ea typeface="Cambria Math"/>
                          </a:rPr>
                          <m:t>𝜽</m:t>
                        </m:r>
                      </m:e>
                    </m:d>
                  </m:oMath>
                </a14:m>
                <a:r>
                  <a:rPr lang="en-GB" sz="2000" dirty="0" smtClean="0">
                    <a:latin typeface="Cambria Math"/>
                  </a:rPr>
                  <a:t>     </a:t>
                </a:r>
                <a:r>
                  <a:rPr lang="en-GB" sz="2400" dirty="0">
                    <a:ea typeface="Cambria Math"/>
                  </a:rPr>
                  <a:t>weight of  </a:t>
                </a:r>
                <a:r>
                  <a:rPr lang="en-GB" sz="2400" b="1" dirty="0">
                    <a:ea typeface="Cambria Math"/>
                  </a:rPr>
                  <a:t>AMIS</a:t>
                </a:r>
                <a:r>
                  <a:rPr lang="en-GB" sz="2400" dirty="0">
                    <a:ea typeface="Cambria Math"/>
                  </a:rPr>
                  <a:t>  for  Gaussian likelihood</a:t>
                </a:r>
              </a:p>
              <a:p>
                <a:pPr algn="just"/>
                <a14:m>
                  <m:oMath xmlns:m="http://schemas.openxmlformats.org/officeDocument/2006/math">
                    <m:r>
                      <a:rPr lang="en-GB" sz="2400" b="0" i="1" smtClean="0">
                        <a:latin typeface="Cambria Math"/>
                      </a:rPr>
                      <m:t>       </m:t>
                    </m:r>
                    <m:sSup>
                      <m:sSupPr>
                        <m:ctrlPr>
                          <a:rPr lang="pt-BR" sz="2400" i="1">
                            <a:latin typeface="Cambria Math"/>
                          </a:rPr>
                        </m:ctrlPr>
                      </m:sSupPr>
                      <m:e>
                        <m:sSub>
                          <m:sSubPr>
                            <m:ctrlPr>
                              <a:rPr lang="pt-BR" sz="2400" i="1" smtClean="0">
                                <a:latin typeface="Cambria Math"/>
                              </a:rPr>
                            </m:ctrlPr>
                          </m:sSubPr>
                          <m:e>
                            <m:r>
                              <a:rPr lang="en-GB" sz="2400" b="0" i="1">
                                <a:latin typeface="Cambria Math"/>
                              </a:rPr>
                              <m:t>𝑤</m:t>
                            </m:r>
                          </m:e>
                          <m:sub>
                            <m:r>
                              <a:rPr lang="en-GB" sz="2400" b="0" i="1">
                                <a:latin typeface="Cambria Math"/>
                              </a:rPr>
                              <m:t>𝑖</m:t>
                            </m:r>
                          </m:sub>
                        </m:sSub>
                      </m:e>
                      <m:sup>
                        <m:r>
                          <a:rPr lang="en-GB" sz="2400" b="0" i="1">
                            <a:latin typeface="Cambria Math"/>
                          </a:rPr>
                          <m:t>𝑡</m:t>
                        </m:r>
                      </m:sup>
                    </m:sSup>
                    <m:r>
                      <a:rPr lang="pt-BR" sz="2400" b="0" i="1">
                        <a:latin typeface="Cambria Math"/>
                      </a:rPr>
                      <m:t>=</m:t>
                    </m:r>
                    <m:f>
                      <m:fPr>
                        <m:type m:val="skw"/>
                        <m:ctrlPr>
                          <a:rPr lang="pt-BR" sz="2400" i="1">
                            <a:latin typeface="Cambria Math"/>
                          </a:rPr>
                        </m:ctrlPr>
                      </m:fPr>
                      <m:num>
                        <m:r>
                          <a:rPr lang="pt-BR" sz="2400" i="1" smtClean="0">
                            <a:latin typeface="Cambria Math"/>
                          </a:rPr>
                          <m:t> </m:t>
                        </m:r>
                        <m:acc>
                          <m:accPr>
                            <m:chr m:val="̃"/>
                            <m:ctrlPr>
                              <a:rPr lang="pt-BR" sz="2400" b="0" i="1" smtClean="0">
                                <a:latin typeface="Cambria Math"/>
                              </a:rPr>
                            </m:ctrlPr>
                          </m:accPr>
                          <m:e>
                            <m:r>
                              <a:rPr lang="en-GB" sz="2400" b="0" i="1" smtClean="0">
                                <a:latin typeface="Cambria Math"/>
                              </a:rPr>
                              <m:t>𝑔</m:t>
                            </m:r>
                          </m:e>
                        </m:acc>
                        <m:r>
                          <a:rPr lang="en-GB" sz="2400" b="0" i="1">
                            <a:latin typeface="Cambria Math"/>
                          </a:rPr>
                          <m:t>(</m:t>
                        </m:r>
                        <m:sSup>
                          <m:sSupPr>
                            <m:ctrlPr>
                              <a:rPr lang="en-GB" sz="2400" i="1">
                                <a:latin typeface="Cambria Math"/>
                              </a:rPr>
                            </m:ctrlPr>
                          </m:sSupPr>
                          <m:e>
                            <m:r>
                              <a:rPr lang="en-GB" sz="2400" b="1" i="1">
                                <a:latin typeface="Cambria Math"/>
                                <a:ea typeface="Cambria Math"/>
                              </a:rPr>
                              <m:t>𝜽</m:t>
                            </m:r>
                          </m:e>
                          <m:sup>
                            <m:r>
                              <a:rPr lang="en-GB" sz="2400" b="0" i="1">
                                <a:latin typeface="Cambria Math"/>
                              </a:rPr>
                              <m:t>𝑖</m:t>
                            </m:r>
                          </m:sup>
                        </m:sSup>
                        <m:r>
                          <a:rPr lang="en-GB" sz="2400" b="0" i="1">
                            <a:latin typeface="Cambria Math"/>
                          </a:rPr>
                          <m:t>)</m:t>
                        </m:r>
                      </m:num>
                      <m:den>
                        <m:f>
                          <m:fPr>
                            <m:ctrlPr>
                              <a:rPr lang="en-GB" sz="2400" i="1">
                                <a:latin typeface="Cambria Math"/>
                              </a:rPr>
                            </m:ctrlPr>
                          </m:fPr>
                          <m:num>
                            <m:r>
                              <a:rPr lang="en-GB" sz="2400" b="0" i="1">
                                <a:latin typeface="Cambria Math"/>
                              </a:rPr>
                              <m:t>1</m:t>
                            </m:r>
                          </m:num>
                          <m:den>
                            <m:nary>
                              <m:naryPr>
                                <m:chr m:val="∑"/>
                                <m:ctrlPr>
                                  <a:rPr lang="en-GB" sz="2400" i="1">
                                    <a:latin typeface="Cambria Math"/>
                                  </a:rPr>
                                </m:ctrlPr>
                              </m:naryPr>
                              <m:sub>
                                <m:r>
                                  <m:rPr>
                                    <m:brk m:alnAt="23"/>
                                  </m:rPr>
                                  <a:rPr lang="en-GB" sz="2400" b="0" i="1">
                                    <a:latin typeface="Cambria Math"/>
                                  </a:rPr>
                                  <m:t>𝑡</m:t>
                                </m:r>
                                <m:r>
                                  <a:rPr lang="en-GB" sz="2400" b="0" i="1">
                                    <a:latin typeface="Cambria Math"/>
                                  </a:rPr>
                                  <m:t>=0</m:t>
                                </m:r>
                              </m:sub>
                              <m:sup>
                                <m:r>
                                  <a:rPr lang="en-GB" sz="2400" b="0" i="1">
                                    <a:latin typeface="Cambria Math"/>
                                  </a:rPr>
                                  <m:t>𝑇</m:t>
                                </m:r>
                                <m:r>
                                  <a:rPr lang="en-GB" sz="2400" b="0" i="1">
                                    <a:latin typeface="Cambria Math"/>
                                  </a:rPr>
                                  <m:t>−1</m:t>
                                </m:r>
                              </m:sup>
                              <m:e>
                                <m:sSub>
                                  <m:sSubPr>
                                    <m:ctrlPr>
                                      <a:rPr lang="en-GB" sz="2400" i="1">
                                        <a:latin typeface="Cambria Math"/>
                                      </a:rPr>
                                    </m:ctrlPr>
                                  </m:sSubPr>
                                  <m:e>
                                    <m:r>
                                      <a:rPr lang="en-GB" sz="2400" b="0" i="1">
                                        <a:latin typeface="Cambria Math"/>
                                      </a:rPr>
                                      <m:t>𝑁</m:t>
                                    </m:r>
                                  </m:e>
                                  <m:sub>
                                    <m:r>
                                      <a:rPr lang="en-GB" sz="2400" b="0" i="1">
                                        <a:latin typeface="Cambria Math"/>
                                      </a:rPr>
                                      <m:t>𝑡</m:t>
                                    </m:r>
                                  </m:sub>
                                </m:sSub>
                              </m:e>
                            </m:nary>
                          </m:den>
                        </m:f>
                        <m:nary>
                          <m:naryPr>
                            <m:chr m:val="∑"/>
                            <m:ctrlPr>
                              <a:rPr lang="en-GB" sz="2400" i="1">
                                <a:latin typeface="Cambria Math"/>
                              </a:rPr>
                            </m:ctrlPr>
                          </m:naryPr>
                          <m:sub>
                            <m:r>
                              <m:rPr>
                                <m:brk m:alnAt="23"/>
                              </m:rPr>
                              <a:rPr lang="en-GB" sz="2400" b="0" i="1">
                                <a:latin typeface="Cambria Math"/>
                              </a:rPr>
                              <m:t>𝑡</m:t>
                            </m:r>
                            <m:r>
                              <a:rPr lang="en-GB" sz="2400" b="0" i="1">
                                <a:latin typeface="Cambria Math"/>
                              </a:rPr>
                              <m:t>=0</m:t>
                            </m:r>
                          </m:sub>
                          <m:sup>
                            <m:r>
                              <a:rPr lang="en-GB" sz="2400" b="0" i="1">
                                <a:latin typeface="Cambria Math"/>
                              </a:rPr>
                              <m:t>𝑇</m:t>
                            </m:r>
                            <m:r>
                              <a:rPr lang="en-GB" sz="2400" b="0" i="1">
                                <a:latin typeface="Cambria Math"/>
                              </a:rPr>
                              <m:t>−1</m:t>
                            </m:r>
                          </m:sup>
                          <m:e>
                            <m:sSub>
                              <m:sSubPr>
                                <m:ctrlPr>
                                  <a:rPr lang="en-GB" sz="2400" i="1">
                                    <a:latin typeface="Cambria Math"/>
                                  </a:rPr>
                                </m:ctrlPr>
                              </m:sSubPr>
                              <m:e>
                                <m:r>
                                  <a:rPr lang="en-GB" sz="2400" b="0" i="1">
                                    <a:latin typeface="Cambria Math"/>
                                  </a:rPr>
                                  <m:t>𝑁</m:t>
                                </m:r>
                              </m:e>
                              <m:sub>
                                <m:r>
                                  <a:rPr lang="en-GB" sz="2400" b="0" i="1">
                                    <a:latin typeface="Cambria Math"/>
                                  </a:rPr>
                                  <m:t>𝑡</m:t>
                                </m:r>
                              </m:sub>
                            </m:sSub>
                            <m:sSub>
                              <m:sSubPr>
                                <m:ctrlPr>
                                  <a:rPr lang="en-GB" sz="2400" i="1">
                                    <a:latin typeface="Cambria Math"/>
                                  </a:rPr>
                                </m:ctrlPr>
                              </m:sSubPr>
                              <m:e>
                                <m:r>
                                  <a:rPr lang="en-GB" sz="2400" b="0" i="1">
                                    <a:latin typeface="Cambria Math"/>
                                  </a:rPr>
                                  <m:t>𝑞</m:t>
                                </m:r>
                              </m:e>
                              <m:sub>
                                <m:r>
                                  <a:rPr lang="en-GB" sz="2400" b="0" i="1">
                                    <a:latin typeface="Cambria Math"/>
                                  </a:rPr>
                                  <m:t>𝑡</m:t>
                                </m:r>
                              </m:sub>
                            </m:sSub>
                            <m:r>
                              <a:rPr lang="en-GB" sz="2400" b="0" i="1">
                                <a:latin typeface="Cambria Math"/>
                              </a:rPr>
                              <m:t>(</m:t>
                            </m:r>
                            <m:sSup>
                              <m:sSupPr>
                                <m:ctrlPr>
                                  <a:rPr lang="en-GB" sz="2400" i="1">
                                    <a:latin typeface="Cambria Math"/>
                                  </a:rPr>
                                </m:ctrlPr>
                              </m:sSupPr>
                              <m:e>
                                <m:sSub>
                                  <m:sSubPr>
                                    <m:ctrlPr>
                                      <a:rPr lang="en-GB" sz="2400" i="1">
                                        <a:latin typeface="Cambria Math"/>
                                      </a:rPr>
                                    </m:ctrlPr>
                                  </m:sSubPr>
                                  <m:e>
                                    <m:r>
                                      <a:rPr lang="en-GB" sz="2400" b="1" i="1">
                                        <a:latin typeface="Cambria Math"/>
                                        <a:ea typeface="Cambria Math"/>
                                      </a:rPr>
                                      <m:t>𝜽</m:t>
                                    </m:r>
                                  </m:e>
                                  <m:sub>
                                    <m:r>
                                      <a:rPr lang="en-GB" sz="2400" b="0" i="1">
                                        <a:latin typeface="Cambria Math"/>
                                      </a:rPr>
                                      <m:t>𝑖</m:t>
                                    </m:r>
                                  </m:sub>
                                </m:sSub>
                              </m:e>
                              <m:sup>
                                <m:r>
                                  <a:rPr lang="en-GB" sz="2400" b="0" i="1">
                                    <a:latin typeface="Cambria Math"/>
                                  </a:rPr>
                                  <m:t>𝑡</m:t>
                                </m:r>
                              </m:sup>
                            </m:sSup>
                            <m:r>
                              <a:rPr lang="en-GB" sz="2400" b="0" i="1">
                                <a:latin typeface="Cambria Math"/>
                              </a:rPr>
                              <m:t>;</m:t>
                            </m:r>
                            <m:sSub>
                              <m:sSubPr>
                                <m:ctrlPr>
                                  <a:rPr lang="en-GB" sz="2400" i="1">
                                    <a:latin typeface="Cambria Math"/>
                                  </a:rPr>
                                </m:ctrlPr>
                              </m:sSubPr>
                              <m:e>
                                <m:r>
                                  <a:rPr lang="en-GB" sz="2400" b="0" i="1">
                                    <a:latin typeface="Cambria Math"/>
                                    <a:ea typeface="Cambria Math"/>
                                  </a:rPr>
                                  <m:t>𝛾</m:t>
                                </m:r>
                              </m:e>
                              <m:sub>
                                <m:r>
                                  <a:rPr lang="en-GB" sz="2400" b="0" i="1">
                                    <a:latin typeface="Cambria Math"/>
                                  </a:rPr>
                                  <m:t>𝑡</m:t>
                                </m:r>
                              </m:sub>
                            </m:sSub>
                          </m:e>
                        </m:nary>
                        <m:r>
                          <a:rPr lang="en-GB" sz="2400" b="0" i="1">
                            <a:latin typeface="Cambria Math"/>
                          </a:rPr>
                          <m:t> )</m:t>
                        </m:r>
                      </m:den>
                    </m:f>
                  </m:oMath>
                </a14:m>
                <a:r>
                  <a:rPr lang="en-US" sz="2400" dirty="0" smtClean="0"/>
                  <a:t>, </a:t>
                </a:r>
                <a14:m>
                  <m:oMath xmlns:m="http://schemas.openxmlformats.org/officeDocument/2006/math">
                    <m:acc>
                      <m:accPr>
                        <m:chr m:val="̃"/>
                        <m:ctrlPr>
                          <a:rPr lang="en-GB" sz="2400" i="1" smtClean="0">
                            <a:latin typeface="Cambria Math"/>
                          </a:rPr>
                        </m:ctrlPr>
                      </m:accPr>
                      <m:e>
                        <m:r>
                          <a:rPr lang="en-GB" sz="2400" b="0" i="1" smtClean="0">
                            <a:latin typeface="Cambria Math"/>
                          </a:rPr>
                          <m:t>𝑔</m:t>
                        </m:r>
                      </m:e>
                    </m:acc>
                    <m:d>
                      <m:dPr>
                        <m:ctrlPr>
                          <a:rPr lang="en-GB" sz="2400" i="1">
                            <a:latin typeface="Cambria Math"/>
                          </a:rPr>
                        </m:ctrlPr>
                      </m:dPr>
                      <m:e>
                        <m:r>
                          <a:rPr lang="en-GB" sz="2400" b="1" i="1">
                            <a:latin typeface="Cambria Math"/>
                            <a:ea typeface="Cambria Math"/>
                          </a:rPr>
                          <m:t>𝜽</m:t>
                        </m:r>
                      </m:e>
                    </m:d>
                    <m:r>
                      <a:rPr lang="en-GB" sz="2400" i="1">
                        <a:latin typeface="Cambria Math"/>
                        <a:ea typeface="Cambria Math"/>
                      </a:rPr>
                      <m:t>=</m:t>
                    </m:r>
                    <m:acc>
                      <m:accPr>
                        <m:chr m:val="̃"/>
                        <m:ctrlPr>
                          <a:rPr lang="en-GB" sz="2400" i="1" smtClean="0">
                            <a:latin typeface="Cambria Math"/>
                            <a:ea typeface="Cambria Math"/>
                          </a:rPr>
                        </m:ctrlPr>
                      </m:accPr>
                      <m:e>
                        <m:r>
                          <a:rPr lang="en-GB" sz="2400" b="0" i="1" smtClean="0">
                            <a:latin typeface="Cambria Math"/>
                            <a:ea typeface="Cambria Math"/>
                          </a:rPr>
                          <m:t>𝑝</m:t>
                        </m:r>
                      </m:e>
                    </m:acc>
                    <m:d>
                      <m:dPr>
                        <m:ctrlPr>
                          <a:rPr lang="en-US" sz="2400" i="1">
                            <a:latin typeface="Cambria Math"/>
                          </a:rPr>
                        </m:ctrlPr>
                      </m:dPr>
                      <m:e>
                        <m:r>
                          <a:rPr lang="en-GB" sz="2400" b="1" i="1">
                            <a:latin typeface="Cambria Math"/>
                          </a:rPr>
                          <m:t>𝒚</m:t>
                        </m:r>
                      </m:e>
                      <m:e>
                        <m:r>
                          <a:rPr lang="en-GB" sz="2400" b="1" i="1">
                            <a:latin typeface="Cambria Math"/>
                            <a:ea typeface="Cambria Math"/>
                          </a:rPr>
                          <m:t>𝜽</m:t>
                        </m:r>
                      </m:e>
                    </m:d>
                    <m:r>
                      <a:rPr lang="en-GB" sz="2400" i="1">
                        <a:latin typeface="Cambria Math"/>
                      </a:rPr>
                      <m:t>𝑝</m:t>
                    </m:r>
                    <m:d>
                      <m:dPr>
                        <m:ctrlPr>
                          <a:rPr lang="en-GB" sz="2400" i="1">
                            <a:latin typeface="Cambria Math"/>
                          </a:rPr>
                        </m:ctrlPr>
                      </m:dPr>
                      <m:e>
                        <m:r>
                          <a:rPr lang="en-GB" sz="2400" b="1" i="1">
                            <a:latin typeface="Cambria Math"/>
                            <a:ea typeface="Cambria Math"/>
                          </a:rPr>
                          <m:t>𝜽</m:t>
                        </m:r>
                      </m:e>
                    </m:d>
                  </m:oMath>
                </a14:m>
                <a:r>
                  <a:rPr lang="en-US" sz="2000" dirty="0" smtClean="0">
                    <a:latin typeface="Cambria Math"/>
                  </a:rPr>
                  <a:t>       </a:t>
                </a:r>
                <a:r>
                  <a:rPr lang="en-US" sz="2400" dirty="0" smtClean="0">
                    <a:ea typeface="Cambria Math"/>
                  </a:rPr>
                  <a:t>weight </a:t>
                </a:r>
                <a:r>
                  <a:rPr lang="en-US" sz="2400" dirty="0">
                    <a:ea typeface="Cambria Math"/>
                  </a:rPr>
                  <a:t>of </a:t>
                </a:r>
                <a:r>
                  <a:rPr lang="en-US" sz="2400" b="1" dirty="0">
                    <a:ea typeface="Cambria Math"/>
                  </a:rPr>
                  <a:t>PM-AMIS</a:t>
                </a:r>
                <a:r>
                  <a:rPr lang="en-US" sz="2400" dirty="0">
                    <a:ea typeface="Cambria Math"/>
                  </a:rPr>
                  <a:t> for non-Gaussian likelihood</a:t>
                </a:r>
                <a:endParaRPr lang="en-GB" sz="2400" dirty="0">
                  <a:ea typeface="Cambria Math"/>
                </a:endParaRPr>
              </a:p>
            </p:txBody>
          </p:sp>
        </mc:Choice>
        <mc:Fallback xmlns="">
          <p:sp>
            <p:nvSpPr>
              <p:cNvPr id="60" name="Text Placeholder 345"/>
              <p:cNvSpPr txBox="1">
                <a:spLocks noRot="1" noChangeAspect="1" noMove="1" noResize="1" noEditPoints="1" noAdjustHandles="1" noChangeArrowheads="1" noChangeShapeType="1" noTextEdit="1"/>
              </p:cNvSpPr>
              <p:nvPr/>
            </p:nvSpPr>
            <p:spPr>
              <a:xfrm>
                <a:off x="522981" y="38373891"/>
                <a:ext cx="15441345" cy="4151344"/>
              </a:xfrm>
              <a:prstGeom prst="rect">
                <a:avLst/>
              </a:prstGeom>
              <a:blipFill rotWithShape="1">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1" name="Text Placeholder 345"/>
              <p:cNvSpPr txBox="1">
                <a:spLocks/>
              </p:cNvSpPr>
              <p:nvPr/>
            </p:nvSpPr>
            <p:spPr>
              <a:xfrm>
                <a:off x="412304" y="28403972"/>
                <a:ext cx="15792120" cy="5369370"/>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nSpc>
                    <a:spcPct val="150000"/>
                  </a:lnSpc>
                </a:pPr>
                <a:r>
                  <a:rPr lang="en-US" sz="2400" dirty="0"/>
                  <a:t>Hastings ratio: </a:t>
                </a:r>
              </a:p>
              <a:p>
                <a:pPr>
                  <a:lnSpc>
                    <a:spcPct val="150000"/>
                  </a:lnSpc>
                </a:pPr>
                <a:r>
                  <a:rPr lang="en-US" dirty="0"/>
                  <a:t>  </a:t>
                </a:r>
                <a14:m>
                  <m:oMath xmlns:m="http://schemas.openxmlformats.org/officeDocument/2006/math">
                    <m:f>
                      <m:fPr>
                        <m:ctrlPr>
                          <a:rPr lang="en-US" i="1">
                            <a:latin typeface="Cambria Math"/>
                          </a:rPr>
                        </m:ctrlPr>
                      </m:fPr>
                      <m:num>
                        <m:r>
                          <a:rPr lang="en-GB">
                            <a:latin typeface="Cambria Math"/>
                          </a:rPr>
                          <m:t>𝑝</m:t>
                        </m:r>
                        <m:d>
                          <m:dPr>
                            <m:ctrlPr>
                              <a:rPr lang="en-GB" i="1">
                                <a:latin typeface="Cambria Math"/>
                              </a:rPr>
                            </m:ctrlPr>
                          </m:dPr>
                          <m:e>
                            <m:r>
                              <a:rPr lang="en-GB">
                                <a:latin typeface="Cambria Math"/>
                              </a:rPr>
                              <m:t>𝒚</m:t>
                            </m:r>
                          </m:e>
                          <m:e>
                            <m:sSup>
                              <m:sSupPr>
                                <m:ctrlPr>
                                  <a:rPr lang="en-GB" i="1">
                                    <a:latin typeface="Cambria Math"/>
                                  </a:rPr>
                                </m:ctrlPr>
                              </m:sSupPr>
                              <m:e>
                                <m:r>
                                  <a:rPr lang="en-GB">
                                    <a:latin typeface="Cambria Math"/>
                                  </a:rPr>
                                  <m:t>𝜽</m:t>
                                </m:r>
                              </m:e>
                              <m:sup>
                                <m:r>
                                  <a:rPr lang="en-GB">
                                    <a:latin typeface="Cambria Math"/>
                                  </a:rPr>
                                  <m:t>′</m:t>
                                </m:r>
                              </m:sup>
                            </m:sSup>
                          </m:e>
                        </m:d>
                        <m:r>
                          <a:rPr lang="en-GB">
                            <a:latin typeface="Cambria Math"/>
                          </a:rPr>
                          <m:t>𝑝</m:t>
                        </m:r>
                        <m:r>
                          <a:rPr lang="en-GB">
                            <a:latin typeface="Cambria Math"/>
                          </a:rPr>
                          <m:t>(</m:t>
                        </m:r>
                        <m:sSup>
                          <m:sSupPr>
                            <m:ctrlPr>
                              <a:rPr lang="en-GB" i="1">
                                <a:latin typeface="Cambria Math"/>
                              </a:rPr>
                            </m:ctrlPr>
                          </m:sSupPr>
                          <m:e>
                            <m:r>
                              <a:rPr lang="en-GB">
                                <a:latin typeface="Cambria Math"/>
                              </a:rPr>
                              <m:t>𝜽</m:t>
                            </m:r>
                          </m:e>
                          <m:sup>
                            <m:r>
                              <a:rPr lang="en-GB">
                                <a:latin typeface="Cambria Math"/>
                              </a:rPr>
                              <m:t>′</m:t>
                            </m:r>
                          </m:sup>
                        </m:sSup>
                        <m:r>
                          <a:rPr lang="en-GB">
                            <a:latin typeface="Cambria Math"/>
                          </a:rPr>
                          <m:t>)</m:t>
                        </m:r>
                        <m:r>
                          <m:rPr>
                            <m:nor/>
                          </m:rPr>
                          <a:rPr lang="en-US" dirty="0"/>
                          <m:t> </m:t>
                        </m:r>
                      </m:num>
                      <m:den>
                        <m:r>
                          <a:rPr lang="en-GB">
                            <a:latin typeface="Cambria Math"/>
                          </a:rPr>
                          <m:t>𝑝</m:t>
                        </m:r>
                        <m:d>
                          <m:dPr>
                            <m:ctrlPr>
                              <a:rPr lang="en-GB" i="1">
                                <a:latin typeface="Cambria Math"/>
                              </a:rPr>
                            </m:ctrlPr>
                          </m:dPr>
                          <m:e>
                            <m:r>
                              <a:rPr lang="en-GB">
                                <a:latin typeface="Cambria Math"/>
                              </a:rPr>
                              <m:t>𝒚</m:t>
                            </m:r>
                          </m:e>
                          <m:e>
                            <m:r>
                              <a:rPr lang="en-GB">
                                <a:latin typeface="Cambria Math"/>
                              </a:rPr>
                              <m:t>𝜽</m:t>
                            </m:r>
                          </m:e>
                        </m:d>
                        <m:r>
                          <a:rPr lang="en-GB">
                            <a:latin typeface="Cambria Math"/>
                          </a:rPr>
                          <m:t>𝑝</m:t>
                        </m:r>
                        <m:r>
                          <a:rPr lang="en-GB">
                            <a:latin typeface="Cambria Math"/>
                          </a:rPr>
                          <m:t>(</m:t>
                        </m:r>
                        <m:r>
                          <a:rPr lang="en-GB">
                            <a:latin typeface="Cambria Math"/>
                          </a:rPr>
                          <m:t>𝜽</m:t>
                        </m:r>
                        <m:r>
                          <a:rPr lang="en-GB">
                            <a:latin typeface="Cambria Math"/>
                          </a:rPr>
                          <m:t>)</m:t>
                        </m:r>
                        <m:r>
                          <m:rPr>
                            <m:nor/>
                          </m:rPr>
                          <a:rPr lang="en-US" dirty="0"/>
                          <m:t> </m:t>
                        </m:r>
                      </m:den>
                    </m:f>
                  </m:oMath>
                </a14:m>
                <a:r>
                  <a:rPr lang="en-US" sz="2400" dirty="0"/>
                  <a:t> (MH for Gaussian likelihood)  </a:t>
                </a:r>
                <a14:m>
                  <m:oMath xmlns:m="http://schemas.openxmlformats.org/officeDocument/2006/math">
                    <m:r>
                      <a:rPr lang="en-US">
                        <a:latin typeface="Cambria Math"/>
                      </a:rPr>
                      <m:t>→</m:t>
                    </m:r>
                  </m:oMath>
                </a14:m>
                <a:r>
                  <a:rPr lang="en-US" dirty="0"/>
                  <a:t>    </a:t>
                </a:r>
                <a14:m>
                  <m:oMath xmlns:m="http://schemas.openxmlformats.org/officeDocument/2006/math">
                    <m:f>
                      <m:fPr>
                        <m:ctrlPr>
                          <a:rPr lang="en-US" i="1">
                            <a:latin typeface="Cambria Math"/>
                          </a:rPr>
                        </m:ctrlPr>
                      </m:fPr>
                      <m:num>
                        <m:acc>
                          <m:accPr>
                            <m:chr m:val="̃"/>
                            <m:ctrlPr>
                              <a:rPr lang="en-US" i="1">
                                <a:latin typeface="Cambria Math"/>
                              </a:rPr>
                            </m:ctrlPr>
                          </m:accPr>
                          <m:e>
                            <m:r>
                              <a:rPr lang="en-GB">
                                <a:latin typeface="Cambria Math"/>
                              </a:rPr>
                              <m:t>𝑝</m:t>
                            </m:r>
                          </m:e>
                        </m:acc>
                        <m:d>
                          <m:dPr>
                            <m:ctrlPr>
                              <a:rPr lang="en-GB" i="1">
                                <a:latin typeface="Cambria Math"/>
                              </a:rPr>
                            </m:ctrlPr>
                          </m:dPr>
                          <m:e>
                            <m:r>
                              <a:rPr lang="en-GB">
                                <a:latin typeface="Cambria Math"/>
                              </a:rPr>
                              <m:t>𝒚</m:t>
                            </m:r>
                          </m:e>
                          <m:e>
                            <m:sSup>
                              <m:sSupPr>
                                <m:ctrlPr>
                                  <a:rPr lang="en-GB" i="1">
                                    <a:latin typeface="Cambria Math"/>
                                  </a:rPr>
                                </m:ctrlPr>
                              </m:sSupPr>
                              <m:e>
                                <m:r>
                                  <a:rPr lang="en-GB">
                                    <a:latin typeface="Cambria Math"/>
                                  </a:rPr>
                                  <m:t>𝜽</m:t>
                                </m:r>
                              </m:e>
                              <m:sup>
                                <m:r>
                                  <a:rPr lang="en-GB">
                                    <a:latin typeface="Cambria Math"/>
                                  </a:rPr>
                                  <m:t>′</m:t>
                                </m:r>
                              </m:sup>
                            </m:sSup>
                          </m:e>
                        </m:d>
                        <m:r>
                          <a:rPr lang="en-GB">
                            <a:latin typeface="Cambria Math"/>
                          </a:rPr>
                          <m:t>𝑝</m:t>
                        </m:r>
                        <m:r>
                          <a:rPr lang="en-GB">
                            <a:latin typeface="Cambria Math"/>
                          </a:rPr>
                          <m:t>(</m:t>
                        </m:r>
                        <m:sSup>
                          <m:sSupPr>
                            <m:ctrlPr>
                              <a:rPr lang="en-GB" i="1">
                                <a:latin typeface="Cambria Math"/>
                              </a:rPr>
                            </m:ctrlPr>
                          </m:sSupPr>
                          <m:e>
                            <m:r>
                              <a:rPr lang="en-GB">
                                <a:latin typeface="Cambria Math"/>
                              </a:rPr>
                              <m:t>𝜽</m:t>
                            </m:r>
                          </m:e>
                          <m:sup>
                            <m:r>
                              <a:rPr lang="en-GB">
                                <a:latin typeface="Cambria Math"/>
                              </a:rPr>
                              <m:t>′</m:t>
                            </m:r>
                          </m:sup>
                        </m:sSup>
                        <m:r>
                          <a:rPr lang="en-GB">
                            <a:latin typeface="Cambria Math"/>
                          </a:rPr>
                          <m:t>)</m:t>
                        </m:r>
                        <m:r>
                          <m:rPr>
                            <m:nor/>
                          </m:rPr>
                          <a:rPr lang="en-US" dirty="0"/>
                          <m:t> </m:t>
                        </m:r>
                      </m:num>
                      <m:den>
                        <m:acc>
                          <m:accPr>
                            <m:chr m:val="̃"/>
                            <m:ctrlPr>
                              <a:rPr lang="en-US" i="1" dirty="0">
                                <a:latin typeface="Cambria Math"/>
                              </a:rPr>
                            </m:ctrlPr>
                          </m:accPr>
                          <m:e>
                            <m:r>
                              <a:rPr lang="en-GB" dirty="0">
                                <a:latin typeface="Cambria Math"/>
                              </a:rPr>
                              <m:t>𝑝</m:t>
                            </m:r>
                          </m:e>
                        </m:acc>
                        <m:d>
                          <m:dPr>
                            <m:ctrlPr>
                              <a:rPr lang="en-GB" i="1">
                                <a:latin typeface="Cambria Math"/>
                              </a:rPr>
                            </m:ctrlPr>
                          </m:dPr>
                          <m:e>
                            <m:r>
                              <a:rPr lang="en-GB">
                                <a:latin typeface="Cambria Math"/>
                              </a:rPr>
                              <m:t>𝒚</m:t>
                            </m:r>
                          </m:e>
                          <m:e>
                            <m:r>
                              <a:rPr lang="en-GB">
                                <a:latin typeface="Cambria Math"/>
                              </a:rPr>
                              <m:t>𝜽</m:t>
                            </m:r>
                          </m:e>
                        </m:d>
                        <m:r>
                          <a:rPr lang="en-GB">
                            <a:latin typeface="Cambria Math"/>
                          </a:rPr>
                          <m:t>𝑝</m:t>
                        </m:r>
                        <m:r>
                          <a:rPr lang="en-GB">
                            <a:latin typeface="Cambria Math"/>
                          </a:rPr>
                          <m:t>(</m:t>
                        </m:r>
                        <m:r>
                          <a:rPr lang="en-GB">
                            <a:latin typeface="Cambria Math"/>
                          </a:rPr>
                          <m:t>𝜽</m:t>
                        </m:r>
                        <m:r>
                          <a:rPr lang="en-GB">
                            <a:latin typeface="Cambria Math"/>
                          </a:rPr>
                          <m:t>)</m:t>
                        </m:r>
                        <m:r>
                          <m:rPr>
                            <m:nor/>
                          </m:rPr>
                          <a:rPr lang="en-US" dirty="0"/>
                          <m:t> </m:t>
                        </m:r>
                      </m:den>
                    </m:f>
                  </m:oMath>
                </a14:m>
                <a:r>
                  <a:rPr lang="en-US" sz="2400" dirty="0"/>
                  <a:t> (</a:t>
                </a:r>
                <a:r>
                  <a:rPr lang="en-US" sz="2400" dirty="0" smtClean="0"/>
                  <a:t>Pseudo-Marginal MH for </a:t>
                </a:r>
                <a:r>
                  <a:rPr lang="en-US" sz="2400" dirty="0"/>
                  <a:t>non-Gaussian likelihood)</a:t>
                </a:r>
              </a:p>
              <a:p>
                <a:pPr>
                  <a:lnSpc>
                    <a:spcPct val="150000"/>
                  </a:lnSpc>
                </a:pPr>
                <a:r>
                  <a:rPr lang="en-US" b="1" dirty="0">
                    <a:solidFill>
                      <a:srgbClr val="0000FF"/>
                    </a:solidFill>
                    <a:latin typeface="+mn-lt"/>
                  </a:rPr>
                  <a:t>Motivation for alternative sampling methods:</a:t>
                </a:r>
              </a:p>
              <a:p>
                <a:pPr marL="342900" indent="-342900">
                  <a:lnSpc>
                    <a:spcPct val="150000"/>
                  </a:lnSpc>
                  <a:buFont typeface="Wingdings" panose="05000000000000000000" pitchFamily="2" charset="2"/>
                  <a:buChar char="ü"/>
                </a:pPr>
                <a:r>
                  <a:rPr lang="en-US" sz="2400" dirty="0">
                    <a:latin typeface="+mn-lt"/>
                  </a:rPr>
                  <a:t>In GPs with Gaussian  likelihood, computing the marginal likelihood and its gradient with respect to </a:t>
                </a:r>
                <a14:m>
                  <m:oMath xmlns:m="http://schemas.openxmlformats.org/officeDocument/2006/math">
                    <m:r>
                      <a:rPr lang="en-GB" sz="2400">
                        <a:latin typeface="Cambria Math"/>
                      </a:rPr>
                      <m:t>𝜽</m:t>
                    </m:r>
                  </m:oMath>
                </a14:m>
                <a:r>
                  <a:rPr lang="en-US" sz="2400" dirty="0">
                    <a:latin typeface="+mn-lt"/>
                  </a:rPr>
                  <a:t> is expensive and </a:t>
                </a:r>
                <a:r>
                  <a:rPr lang="en-GB" sz="2400" dirty="0">
                    <a:latin typeface="+mn-lt"/>
                  </a:rPr>
                  <a:t>standard MCMC algorithms reject proposals leading to a waste of computations</a:t>
                </a:r>
              </a:p>
              <a:p>
                <a:pPr marL="342900" indent="-342900">
                  <a:lnSpc>
                    <a:spcPct val="150000"/>
                  </a:lnSpc>
                  <a:buFont typeface="Wingdings" panose="05000000000000000000" pitchFamily="2" charset="2"/>
                  <a:buChar char="ü"/>
                </a:pPr>
                <a:r>
                  <a:rPr lang="en-GB" sz="2400" dirty="0">
                    <a:latin typeface="+mn-lt"/>
                  </a:rPr>
                  <a:t> In GPs with non-Gaussian likelihood, PM-MH may further cause inefficiencies due to large overestimation of the marginal likelihood</a:t>
                </a:r>
                <a:endParaRPr lang="en-US" sz="2400" dirty="0">
                  <a:latin typeface="+mn-lt"/>
                </a:endParaRPr>
              </a:p>
            </p:txBody>
          </p:sp>
        </mc:Choice>
        <mc:Fallback xmlns="">
          <p:sp>
            <p:nvSpPr>
              <p:cNvPr id="61" name="Text Placeholder 345"/>
              <p:cNvSpPr txBox="1">
                <a:spLocks noRot="1" noChangeAspect="1" noMove="1" noResize="1" noEditPoints="1" noAdjustHandles="1" noChangeArrowheads="1" noChangeShapeType="1" noTextEdit="1"/>
              </p:cNvSpPr>
              <p:nvPr/>
            </p:nvSpPr>
            <p:spPr>
              <a:xfrm>
                <a:off x="412304" y="28403972"/>
                <a:ext cx="15792120" cy="5369370"/>
              </a:xfrm>
              <a:prstGeom prst="rect">
                <a:avLst/>
              </a:prstGeom>
              <a:blipFill rotWithShape="1">
                <a:blip r:embed="rId12"/>
                <a:stretch>
                  <a:fillRect/>
                </a:stretch>
              </a:blipFill>
            </p:spPr>
            <p:txBody>
              <a:bodyPr/>
              <a:lstStyle/>
              <a:p>
                <a:r>
                  <a:rPr lang="en-GB">
                    <a:noFill/>
                  </a:rPr>
                  <a:t> </a:t>
                </a:r>
              </a:p>
            </p:txBody>
          </p:sp>
        </mc:Fallback>
      </mc:AlternateContent>
      <p:sp>
        <p:nvSpPr>
          <p:cNvPr id="62" name="Text Placeholder 337"/>
          <p:cNvSpPr txBox="1">
            <a:spLocks/>
          </p:cNvSpPr>
          <p:nvPr/>
        </p:nvSpPr>
        <p:spPr>
          <a:xfrm>
            <a:off x="392338" y="6040464"/>
            <a:ext cx="157824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smtClean="0">
                <a:solidFill>
                  <a:schemeClr val="bg1"/>
                </a:solidFill>
              </a:rPr>
              <a:t>Motivation</a:t>
            </a:r>
            <a:endParaRPr lang="en-US" sz="3400" b="1" dirty="0">
              <a:solidFill>
                <a:schemeClr val="bg1"/>
              </a:solidFill>
            </a:endParaRPr>
          </a:p>
        </p:txBody>
      </p:sp>
      <p:sp>
        <p:nvSpPr>
          <p:cNvPr id="63" name="Text Placeholder 337"/>
          <p:cNvSpPr txBox="1">
            <a:spLocks/>
          </p:cNvSpPr>
          <p:nvPr/>
        </p:nvSpPr>
        <p:spPr>
          <a:xfrm>
            <a:off x="358640" y="33744952"/>
            <a:ext cx="157824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smtClean="0">
                <a:solidFill>
                  <a:schemeClr val="bg1"/>
                </a:solidFill>
              </a:rPr>
              <a:t>Adaptivity of AMIS</a:t>
            </a:r>
            <a:endParaRPr lang="en-US" sz="3400" b="1" dirty="0">
              <a:solidFill>
                <a:schemeClr val="bg1"/>
              </a:solidFill>
            </a:endParaRPr>
          </a:p>
        </p:txBody>
      </p:sp>
      <p:pic>
        <p:nvPicPr>
          <p:cNvPr id="15" name="Picture 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484863" y="30782625"/>
            <a:ext cx="6187518" cy="6095602"/>
          </a:xfrm>
          <a:prstGeom prst="rect">
            <a:avLst/>
          </a:prstGeom>
        </p:spPr>
      </p:pic>
      <p:sp>
        <p:nvSpPr>
          <p:cNvPr id="64" name="Text Placeholder 337"/>
          <p:cNvSpPr txBox="1">
            <a:spLocks/>
          </p:cNvSpPr>
          <p:nvPr/>
        </p:nvSpPr>
        <p:spPr>
          <a:xfrm>
            <a:off x="16743273" y="18206078"/>
            <a:ext cx="152640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smtClean="0">
                <a:solidFill>
                  <a:schemeClr val="bg1"/>
                </a:solidFill>
              </a:rPr>
              <a:t>Application of PM-AMIS for GPs: Personality inference from Flickr images </a:t>
            </a:r>
            <a:endParaRPr lang="en-US" sz="3400" b="1" dirty="0">
              <a:solidFill>
                <a:schemeClr val="bg1"/>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2511247314"/>
              </p:ext>
            </p:extLst>
          </p:nvPr>
        </p:nvGraphicFramePr>
        <p:xfrm>
          <a:off x="17444685" y="32016438"/>
          <a:ext cx="6983985" cy="3627976"/>
        </p:xfrm>
        <a:graphic>
          <a:graphicData uri="http://schemas.openxmlformats.org/drawingml/2006/table">
            <a:tbl>
              <a:tblPr firstRow="1" bandRow="1">
                <a:tableStyleId>{5C22544A-7EE6-4342-B048-85BDC9FD1C3A}</a:tableStyleId>
              </a:tblPr>
              <a:tblGrid>
                <a:gridCol w="2476057"/>
                <a:gridCol w="884441"/>
                <a:gridCol w="944491"/>
                <a:gridCol w="875825"/>
                <a:gridCol w="798548"/>
                <a:gridCol w="1004623"/>
              </a:tblGrid>
              <a:tr h="323414">
                <a:tc>
                  <a:txBody>
                    <a:bodyPr/>
                    <a:lstStyle/>
                    <a:p>
                      <a:pPr algn="ctr"/>
                      <a:endParaRPr lang="en-GB" sz="2400" dirty="0"/>
                    </a:p>
                  </a:txBody>
                  <a:tcPr marL="69224" marR="69224" marT="64640" marB="64640"/>
                </a:tc>
                <a:tc>
                  <a:txBody>
                    <a:bodyPr/>
                    <a:lstStyle/>
                    <a:p>
                      <a:pPr algn="ctr"/>
                      <a:r>
                        <a:rPr lang="en-GB" sz="2400" dirty="0" err="1" smtClean="0"/>
                        <a:t>Ope</a:t>
                      </a:r>
                      <a:endParaRPr lang="en-GB" sz="2400" dirty="0"/>
                    </a:p>
                  </a:txBody>
                  <a:tcPr marL="69224" marR="69224" marT="64640" marB="64640"/>
                </a:tc>
                <a:tc>
                  <a:txBody>
                    <a:bodyPr/>
                    <a:lstStyle/>
                    <a:p>
                      <a:pPr algn="ctr"/>
                      <a:r>
                        <a:rPr lang="en-GB" sz="2400" dirty="0" smtClean="0"/>
                        <a:t>Con</a:t>
                      </a:r>
                      <a:endParaRPr lang="en-GB" sz="2400" dirty="0"/>
                    </a:p>
                  </a:txBody>
                  <a:tcPr marL="69224" marR="69224" marT="64640" marB="64640"/>
                </a:tc>
                <a:tc>
                  <a:txBody>
                    <a:bodyPr/>
                    <a:lstStyle/>
                    <a:p>
                      <a:pPr algn="ctr"/>
                      <a:r>
                        <a:rPr lang="en-GB" sz="2400" dirty="0" smtClean="0"/>
                        <a:t>Ext</a:t>
                      </a:r>
                      <a:endParaRPr lang="en-GB" sz="2400" dirty="0"/>
                    </a:p>
                  </a:txBody>
                  <a:tcPr marL="69224" marR="69224" marT="64640" marB="64640"/>
                </a:tc>
                <a:tc>
                  <a:txBody>
                    <a:bodyPr/>
                    <a:lstStyle/>
                    <a:p>
                      <a:pPr algn="ctr"/>
                      <a:r>
                        <a:rPr lang="en-GB" sz="2400" dirty="0" err="1" smtClean="0"/>
                        <a:t>Agr</a:t>
                      </a:r>
                      <a:endParaRPr lang="en-GB" sz="2400" dirty="0"/>
                    </a:p>
                  </a:txBody>
                  <a:tcPr marL="69224" marR="69224" marT="64640" marB="64640"/>
                </a:tc>
                <a:tc>
                  <a:txBody>
                    <a:bodyPr/>
                    <a:lstStyle/>
                    <a:p>
                      <a:pPr algn="ctr"/>
                      <a:r>
                        <a:rPr lang="en-GB" sz="2400" dirty="0" err="1" smtClean="0"/>
                        <a:t>Neu</a:t>
                      </a:r>
                      <a:endParaRPr lang="en-GB" sz="2400" dirty="0"/>
                    </a:p>
                  </a:txBody>
                  <a:tcPr marL="69224" marR="69224" marT="64640" marB="64640"/>
                </a:tc>
              </a:tr>
              <a:tr h="705668">
                <a:tc>
                  <a:txBody>
                    <a:bodyPr/>
                    <a:lstStyle/>
                    <a:p>
                      <a:pPr marL="0" marR="0" indent="0" algn="ctr" defTabSz="4298410" rtl="0" eaLnBrk="1" fontAlgn="auto" latinLnBrk="0" hangingPunct="1">
                        <a:lnSpc>
                          <a:spcPct val="100000"/>
                        </a:lnSpc>
                        <a:spcBef>
                          <a:spcPts val="0"/>
                        </a:spcBef>
                        <a:spcAft>
                          <a:spcPts val="0"/>
                        </a:spcAft>
                        <a:buClrTx/>
                        <a:buSzTx/>
                        <a:buFontTx/>
                        <a:buNone/>
                        <a:tabLst/>
                        <a:defRPr/>
                      </a:pPr>
                      <a:r>
                        <a:rPr lang="en-GB" sz="2400" dirty="0" smtClean="0"/>
                        <a:t>PM-AMIS </a:t>
                      </a:r>
                      <a:r>
                        <a:rPr lang="en-GB" sz="2400" baseline="0" dirty="0" smtClean="0"/>
                        <a:t>for </a:t>
                      </a:r>
                      <a:r>
                        <a:rPr lang="en-GB" sz="2400" dirty="0" smtClean="0"/>
                        <a:t>GPs (UK)</a:t>
                      </a:r>
                      <a:endParaRPr lang="en-GB" sz="2400" dirty="0"/>
                    </a:p>
                  </a:txBody>
                  <a:tcPr marL="69224" marR="69224" marT="64640" marB="64640"/>
                </a:tc>
                <a:tc>
                  <a:txBody>
                    <a:bodyPr/>
                    <a:lstStyle/>
                    <a:p>
                      <a:pPr algn="ctr"/>
                      <a:r>
                        <a:rPr lang="en-GB" sz="2400" dirty="0" smtClean="0"/>
                        <a:t>65%</a:t>
                      </a:r>
                      <a:endParaRPr lang="en-GB" sz="2400" dirty="0"/>
                    </a:p>
                  </a:txBody>
                  <a:tcPr marL="69224" marR="69224" marT="64640" marB="64640"/>
                </a:tc>
                <a:tc>
                  <a:txBody>
                    <a:bodyPr/>
                    <a:lstStyle/>
                    <a:p>
                      <a:pPr algn="ctr"/>
                      <a:r>
                        <a:rPr lang="en-GB" sz="2400" dirty="0" smtClean="0"/>
                        <a:t>58%</a:t>
                      </a:r>
                      <a:endParaRPr lang="en-GB" sz="2400" dirty="0"/>
                    </a:p>
                  </a:txBody>
                  <a:tcPr marL="69224" marR="69224" marT="64640" marB="64640"/>
                </a:tc>
                <a:tc>
                  <a:txBody>
                    <a:bodyPr/>
                    <a:lstStyle/>
                    <a:p>
                      <a:pPr algn="ctr"/>
                      <a:r>
                        <a:rPr lang="en-GB" sz="2400" dirty="0" smtClean="0"/>
                        <a:t>71%</a:t>
                      </a:r>
                      <a:endParaRPr lang="en-GB" sz="2400" dirty="0"/>
                    </a:p>
                  </a:txBody>
                  <a:tcPr marL="69224" marR="69224" marT="64640" marB="64640"/>
                </a:tc>
                <a:tc>
                  <a:txBody>
                    <a:bodyPr/>
                    <a:lstStyle/>
                    <a:p>
                      <a:pPr algn="ctr"/>
                      <a:r>
                        <a:rPr lang="en-GB" sz="2400" dirty="0" smtClean="0"/>
                        <a:t>73%</a:t>
                      </a:r>
                      <a:endParaRPr lang="en-GB" sz="2400" dirty="0"/>
                    </a:p>
                  </a:txBody>
                  <a:tcPr marL="69224" marR="69224" marT="64640" marB="64640"/>
                </a:tc>
                <a:tc>
                  <a:txBody>
                    <a:bodyPr/>
                    <a:lstStyle/>
                    <a:p>
                      <a:pPr algn="ctr"/>
                      <a:r>
                        <a:rPr lang="en-GB" sz="2400" dirty="0" smtClean="0"/>
                        <a:t>79%</a:t>
                      </a:r>
                      <a:endParaRPr lang="en-GB" sz="2400" dirty="0"/>
                    </a:p>
                  </a:txBody>
                  <a:tcPr marL="69224" marR="69224" marT="64640" marB="64640"/>
                </a:tc>
              </a:tr>
              <a:tr h="705668">
                <a:tc>
                  <a:txBody>
                    <a:bodyPr/>
                    <a:lstStyle/>
                    <a:p>
                      <a:pPr algn="ctr"/>
                      <a:r>
                        <a:rPr lang="en-GB" sz="2400" dirty="0" smtClean="0"/>
                        <a:t>SVM(UK)</a:t>
                      </a:r>
                      <a:endParaRPr lang="en-GB" sz="2400" dirty="0"/>
                    </a:p>
                  </a:txBody>
                  <a:tcPr marL="69224" marR="69224" marT="64640" marB="64640"/>
                </a:tc>
                <a:tc>
                  <a:txBody>
                    <a:bodyPr/>
                    <a:lstStyle/>
                    <a:p>
                      <a:pPr algn="ctr"/>
                      <a:r>
                        <a:rPr lang="en-GB" sz="2400" dirty="0" smtClean="0"/>
                        <a:t>59%</a:t>
                      </a:r>
                      <a:endParaRPr lang="en-GB" sz="2400" dirty="0"/>
                    </a:p>
                  </a:txBody>
                  <a:tcPr marL="69224" marR="69224" marT="64640" marB="64640"/>
                </a:tc>
                <a:tc>
                  <a:txBody>
                    <a:bodyPr/>
                    <a:lstStyle/>
                    <a:p>
                      <a:pPr algn="ctr"/>
                      <a:r>
                        <a:rPr lang="en-GB" sz="2400" dirty="0" smtClean="0"/>
                        <a:t>62%</a:t>
                      </a:r>
                      <a:endParaRPr lang="en-GB" sz="2400" dirty="0"/>
                    </a:p>
                  </a:txBody>
                  <a:tcPr marL="69224" marR="69224" marT="64640" marB="64640"/>
                </a:tc>
                <a:tc>
                  <a:txBody>
                    <a:bodyPr/>
                    <a:lstStyle/>
                    <a:p>
                      <a:pPr algn="ctr"/>
                      <a:r>
                        <a:rPr lang="en-GB" sz="2400" dirty="0" smtClean="0"/>
                        <a:t>71%</a:t>
                      </a:r>
                      <a:endParaRPr lang="en-GB" sz="2400" dirty="0"/>
                    </a:p>
                  </a:txBody>
                  <a:tcPr marL="69224" marR="69224" marT="64640" marB="64640"/>
                </a:tc>
                <a:tc>
                  <a:txBody>
                    <a:bodyPr/>
                    <a:lstStyle/>
                    <a:p>
                      <a:pPr algn="ctr"/>
                      <a:r>
                        <a:rPr lang="en-GB" sz="2400" dirty="0" smtClean="0"/>
                        <a:t>74%</a:t>
                      </a:r>
                      <a:endParaRPr lang="en-GB" sz="2400" dirty="0"/>
                    </a:p>
                  </a:txBody>
                  <a:tcPr marL="69224" marR="69224" marT="64640" marB="64640"/>
                </a:tc>
                <a:tc>
                  <a:txBody>
                    <a:bodyPr/>
                    <a:lstStyle/>
                    <a:p>
                      <a:pPr algn="ctr"/>
                      <a:r>
                        <a:rPr lang="en-GB" sz="2400" dirty="0" smtClean="0"/>
                        <a:t>77%</a:t>
                      </a:r>
                      <a:endParaRPr lang="en-GB" sz="2400" dirty="0"/>
                    </a:p>
                  </a:txBody>
                  <a:tcPr marL="69224" marR="69224" marT="64640" marB="64640"/>
                </a:tc>
              </a:tr>
              <a:tr h="705668">
                <a:tc>
                  <a:txBody>
                    <a:bodyPr/>
                    <a:lstStyle/>
                    <a:p>
                      <a:pPr algn="ctr"/>
                      <a:r>
                        <a:rPr lang="en-GB" sz="2400" dirty="0" smtClean="0"/>
                        <a:t>PM-AMIS for GPs (Asia)</a:t>
                      </a:r>
                      <a:endParaRPr lang="en-GB" sz="2400" dirty="0"/>
                    </a:p>
                  </a:txBody>
                  <a:tcPr marL="69224" marR="69224" marT="64640" marB="64640"/>
                </a:tc>
                <a:tc>
                  <a:txBody>
                    <a:bodyPr/>
                    <a:lstStyle/>
                    <a:p>
                      <a:pPr algn="ctr"/>
                      <a:r>
                        <a:rPr lang="en-GB" sz="2400" dirty="0" smtClean="0"/>
                        <a:t>68%</a:t>
                      </a:r>
                      <a:endParaRPr lang="en-GB" sz="2400" dirty="0"/>
                    </a:p>
                  </a:txBody>
                  <a:tcPr marL="69224" marR="69224" marT="64640" marB="64640"/>
                </a:tc>
                <a:tc>
                  <a:txBody>
                    <a:bodyPr/>
                    <a:lstStyle/>
                    <a:p>
                      <a:pPr algn="ctr"/>
                      <a:r>
                        <a:rPr lang="en-GB" sz="2400" dirty="0" smtClean="0"/>
                        <a:t>52%</a:t>
                      </a:r>
                      <a:endParaRPr lang="en-GB" sz="2400" dirty="0"/>
                    </a:p>
                  </a:txBody>
                  <a:tcPr marL="69224" marR="69224" marT="64640" marB="64640"/>
                </a:tc>
                <a:tc>
                  <a:txBody>
                    <a:bodyPr/>
                    <a:lstStyle/>
                    <a:p>
                      <a:pPr algn="ctr"/>
                      <a:r>
                        <a:rPr lang="en-GB" sz="2400" dirty="0" smtClean="0"/>
                        <a:t>74%</a:t>
                      </a:r>
                      <a:endParaRPr lang="en-GB" sz="2400" dirty="0"/>
                    </a:p>
                  </a:txBody>
                  <a:tcPr marL="69224" marR="69224" marT="64640" marB="64640"/>
                </a:tc>
                <a:tc>
                  <a:txBody>
                    <a:bodyPr/>
                    <a:lstStyle/>
                    <a:p>
                      <a:pPr algn="ctr"/>
                      <a:r>
                        <a:rPr lang="en-GB" sz="2400" dirty="0" smtClean="0"/>
                        <a:t>68%</a:t>
                      </a:r>
                      <a:endParaRPr lang="en-GB" sz="2400" dirty="0"/>
                    </a:p>
                  </a:txBody>
                  <a:tcPr marL="69224" marR="69224" marT="64640" marB="64640"/>
                </a:tc>
                <a:tc>
                  <a:txBody>
                    <a:bodyPr/>
                    <a:lstStyle/>
                    <a:p>
                      <a:pPr algn="ctr"/>
                      <a:r>
                        <a:rPr lang="en-GB" sz="2400" dirty="0" smtClean="0"/>
                        <a:t>69%</a:t>
                      </a:r>
                      <a:endParaRPr lang="en-GB" sz="2400" dirty="0"/>
                    </a:p>
                  </a:txBody>
                  <a:tcPr marL="69224" marR="69224" marT="64640" marB="64640"/>
                </a:tc>
              </a:tr>
              <a:tr h="705668">
                <a:tc>
                  <a:txBody>
                    <a:bodyPr/>
                    <a:lstStyle/>
                    <a:p>
                      <a:pPr algn="ctr"/>
                      <a:r>
                        <a:rPr lang="en-GB" sz="2400" dirty="0" smtClean="0"/>
                        <a:t>SVM(Asia)</a:t>
                      </a:r>
                      <a:endParaRPr lang="en-GB" sz="2400" dirty="0"/>
                    </a:p>
                  </a:txBody>
                  <a:tcPr marL="69224" marR="69224" marT="64640" marB="64640"/>
                </a:tc>
                <a:tc>
                  <a:txBody>
                    <a:bodyPr/>
                    <a:lstStyle/>
                    <a:p>
                      <a:pPr algn="ctr"/>
                      <a:r>
                        <a:rPr lang="en-GB" sz="2400" dirty="0" smtClean="0"/>
                        <a:t>68%</a:t>
                      </a:r>
                      <a:endParaRPr lang="en-GB" sz="2400" dirty="0"/>
                    </a:p>
                  </a:txBody>
                  <a:tcPr marL="69224" marR="69224" marT="64640" marB="64640"/>
                </a:tc>
                <a:tc>
                  <a:txBody>
                    <a:bodyPr/>
                    <a:lstStyle/>
                    <a:p>
                      <a:pPr algn="ctr"/>
                      <a:r>
                        <a:rPr lang="en-GB" sz="2400" dirty="0" smtClean="0"/>
                        <a:t>47%</a:t>
                      </a:r>
                      <a:endParaRPr lang="en-GB" sz="2400" dirty="0"/>
                    </a:p>
                  </a:txBody>
                  <a:tcPr marL="69224" marR="69224" marT="64640" marB="64640"/>
                </a:tc>
                <a:tc>
                  <a:txBody>
                    <a:bodyPr/>
                    <a:lstStyle/>
                    <a:p>
                      <a:pPr algn="ctr"/>
                      <a:r>
                        <a:rPr lang="en-GB" sz="2400" dirty="0" smtClean="0"/>
                        <a:t>68%</a:t>
                      </a:r>
                      <a:endParaRPr lang="en-GB" sz="2400" dirty="0"/>
                    </a:p>
                  </a:txBody>
                  <a:tcPr marL="69224" marR="69224" marT="64640" marB="64640"/>
                </a:tc>
                <a:tc>
                  <a:txBody>
                    <a:bodyPr/>
                    <a:lstStyle/>
                    <a:p>
                      <a:pPr algn="ctr"/>
                      <a:r>
                        <a:rPr lang="en-GB" sz="2400" dirty="0" smtClean="0"/>
                        <a:t>69%</a:t>
                      </a:r>
                      <a:endParaRPr lang="en-GB" sz="2400" dirty="0"/>
                    </a:p>
                  </a:txBody>
                  <a:tcPr marL="69224" marR="69224" marT="64640" marB="64640"/>
                </a:tc>
                <a:tc>
                  <a:txBody>
                    <a:bodyPr/>
                    <a:lstStyle/>
                    <a:p>
                      <a:pPr algn="ctr"/>
                      <a:r>
                        <a:rPr lang="en-GB" sz="2400" dirty="0" smtClean="0"/>
                        <a:t>70%</a:t>
                      </a:r>
                      <a:endParaRPr lang="en-GB" sz="2400" dirty="0"/>
                    </a:p>
                  </a:txBody>
                  <a:tcPr marL="69224" marR="69224" marT="64640" marB="64640"/>
                </a:tc>
              </a:tr>
            </a:tbl>
          </a:graphicData>
        </a:graphic>
      </p:graphicFrame>
      <p:sp>
        <p:nvSpPr>
          <p:cNvPr id="65" name="Text Placeholder 345"/>
          <p:cNvSpPr txBox="1">
            <a:spLocks/>
          </p:cNvSpPr>
          <p:nvPr/>
        </p:nvSpPr>
        <p:spPr>
          <a:xfrm>
            <a:off x="17971860" y="31088657"/>
            <a:ext cx="4942672" cy="82145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2400" b="1" dirty="0" smtClean="0">
                <a:solidFill>
                  <a:schemeClr val="tx1"/>
                </a:solidFill>
              </a:rPr>
              <a:t>Table 2: Prediction Accuracy</a:t>
            </a:r>
          </a:p>
        </p:txBody>
      </p:sp>
      <p:sp>
        <p:nvSpPr>
          <p:cNvPr id="67" name="Text Placeholder 7"/>
          <p:cNvSpPr txBox="1">
            <a:spLocks/>
          </p:cNvSpPr>
          <p:nvPr/>
        </p:nvSpPr>
        <p:spPr>
          <a:xfrm>
            <a:off x="25674603" y="29392136"/>
            <a:ext cx="6151588" cy="1560122"/>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GB" sz="2400" b="1" dirty="0" smtClean="0">
                <a:solidFill>
                  <a:schemeClr val="tx1"/>
                </a:solidFill>
              </a:rPr>
              <a:t>Figure 1: Coefficients </a:t>
            </a:r>
            <a:r>
              <a:rPr lang="en-GB" sz="2400" b="1" dirty="0">
                <a:solidFill>
                  <a:schemeClr val="tx1"/>
                </a:solidFill>
              </a:rPr>
              <a:t>of the G-ARD for the five traits (O, C, E, A, N) and two cultures Asian (A) and UK</a:t>
            </a:r>
          </a:p>
        </p:txBody>
      </p:sp>
      <p:sp>
        <p:nvSpPr>
          <p:cNvPr id="68" name="Text Placeholder 337"/>
          <p:cNvSpPr txBox="1">
            <a:spLocks/>
          </p:cNvSpPr>
          <p:nvPr/>
        </p:nvSpPr>
        <p:spPr>
          <a:xfrm>
            <a:off x="16728156" y="6040464"/>
            <a:ext cx="152640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smtClean="0">
                <a:solidFill>
                  <a:schemeClr val="bg1"/>
                </a:solidFill>
              </a:rPr>
              <a:t>Experiments</a:t>
            </a:r>
            <a:endParaRPr lang="en-US" sz="3400" b="1" dirty="0">
              <a:solidFill>
                <a:schemeClr val="bg1"/>
              </a:solidFill>
            </a:endParaRPr>
          </a:p>
        </p:txBody>
      </p:sp>
      <p:pic>
        <p:nvPicPr>
          <p:cNvPr id="21" name="Picture 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886865" y="9020481"/>
            <a:ext cx="5132895" cy="4028768"/>
          </a:xfrm>
          <a:prstGeom prst="rect">
            <a:avLst/>
          </a:prstGeom>
        </p:spPr>
      </p:pic>
      <p:pic>
        <p:nvPicPr>
          <p:cNvPr id="22" name="Picture 2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2019761" y="9020481"/>
            <a:ext cx="5001391" cy="4028768"/>
          </a:xfrm>
          <a:prstGeom prst="rect">
            <a:avLst/>
          </a:prstGeom>
        </p:spPr>
      </p:pic>
      <p:pic>
        <p:nvPicPr>
          <p:cNvPr id="24" name="Picture 2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021152" y="9020481"/>
            <a:ext cx="4910841" cy="4028768"/>
          </a:xfrm>
          <a:prstGeom prst="rect">
            <a:avLst/>
          </a:prstGeom>
        </p:spPr>
      </p:pic>
      <p:sp>
        <p:nvSpPr>
          <p:cNvPr id="82" name="Text Placeholder 7"/>
          <p:cNvSpPr txBox="1">
            <a:spLocks/>
          </p:cNvSpPr>
          <p:nvPr/>
        </p:nvSpPr>
        <p:spPr>
          <a:xfrm>
            <a:off x="16782689" y="37558777"/>
            <a:ext cx="15143673" cy="2187986"/>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ü"/>
            </a:pPr>
            <a:r>
              <a:rPr lang="en-GB" sz="2400" dirty="0" smtClean="0">
                <a:latin typeface="+mn-lt"/>
              </a:rPr>
              <a:t>AMIS achieves faster convergence  than MCMC for GPs  while being easy to tune and implement and facilitating massive parallelization</a:t>
            </a:r>
          </a:p>
          <a:p>
            <a:pPr marL="342900" indent="-342900">
              <a:lnSpc>
                <a:spcPct val="150000"/>
              </a:lnSpc>
              <a:buFont typeface="Wingdings" panose="05000000000000000000" pitchFamily="2" charset="2"/>
              <a:buChar char="ü"/>
            </a:pPr>
            <a:r>
              <a:rPr lang="en-GB" sz="2400" dirty="0" smtClean="0">
                <a:latin typeface="+mn-lt"/>
              </a:rPr>
              <a:t>AMIS  for GPs offers an efficient probabilistic framework for SSP</a:t>
            </a:r>
            <a:endParaRPr lang="en-GB" sz="2400" dirty="0">
              <a:latin typeface="+mn-lt"/>
            </a:endParaRPr>
          </a:p>
        </p:txBody>
      </p:sp>
      <mc:AlternateContent xmlns:mc="http://schemas.openxmlformats.org/markup-compatibility/2006" xmlns:a14="http://schemas.microsoft.com/office/drawing/2010/main">
        <mc:Choice Requires="a14">
          <p:sp>
            <p:nvSpPr>
              <p:cNvPr id="83" name="Text Placeholder 345"/>
              <p:cNvSpPr txBox="1">
                <a:spLocks/>
              </p:cNvSpPr>
              <p:nvPr/>
            </p:nvSpPr>
            <p:spPr>
              <a:xfrm>
                <a:off x="599347" y="21014850"/>
                <a:ext cx="15455938" cy="435261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just">
                  <a:lnSpc>
                    <a:spcPct val="150000"/>
                  </a:lnSpc>
                </a:pPr>
                <a:r>
                  <a:rPr lang="en-GB" sz="2400" dirty="0" smtClean="0"/>
                  <a:t>The entries of covariance K is determined by a kernel function</a:t>
                </a:r>
              </a:p>
              <a:p>
                <a:pPr algn="just">
                  <a:lnSpc>
                    <a:spcPct val="150000"/>
                  </a:lnSpc>
                </a:pPr>
                <a:r>
                  <a:rPr lang="en-GB" sz="2400" b="1" dirty="0" smtClean="0"/>
                  <a:t>RBF</a:t>
                </a:r>
                <a:r>
                  <a:rPr lang="en-GB" sz="2400" dirty="0" smtClean="0"/>
                  <a:t> kernel</a:t>
                </a:r>
                <a:r>
                  <a:rPr lang="en-GB" dirty="0" smtClean="0"/>
                  <a:t>: </a:t>
                </a:r>
                <a:r>
                  <a:rPr lang="en-GB" dirty="0"/>
                  <a:t> </a:t>
                </a:r>
                <a:r>
                  <a:rPr lang="en-GB" dirty="0" smtClean="0"/>
                  <a:t>k(</a:t>
                </a:r>
                <a14:m>
                  <m:oMath xmlns:m="http://schemas.openxmlformats.org/officeDocument/2006/math">
                    <m:sSub>
                      <m:sSubPr>
                        <m:ctrlPr>
                          <a:rPr lang="en-GB" i="1" smtClean="0">
                            <a:latin typeface="Cambria Math"/>
                          </a:rPr>
                        </m:ctrlPr>
                      </m:sSubPr>
                      <m:e>
                        <m:r>
                          <a:rPr lang="en-GB" b="1" i="1" smtClean="0">
                            <a:latin typeface="Cambria Math"/>
                          </a:rPr>
                          <m:t>𝒙</m:t>
                        </m:r>
                      </m:e>
                      <m:sub>
                        <m:r>
                          <a:rPr lang="en-GB" b="0" i="1" smtClean="0">
                            <a:latin typeface="Cambria Math"/>
                          </a:rPr>
                          <m:t>𝑖</m:t>
                        </m:r>
                      </m:sub>
                    </m:sSub>
                  </m:oMath>
                </a14:m>
                <a:r>
                  <a:rPr lang="en-GB" dirty="0" smtClean="0"/>
                  <a:t>,</a:t>
                </a:r>
                <a14:m>
                  <m:oMath xmlns:m="http://schemas.openxmlformats.org/officeDocument/2006/math">
                    <m:sSub>
                      <m:sSubPr>
                        <m:ctrlPr>
                          <a:rPr lang="en-GB" i="1" dirty="0" smtClean="0">
                            <a:latin typeface="Cambria Math"/>
                          </a:rPr>
                        </m:ctrlPr>
                      </m:sSubPr>
                      <m:e>
                        <m:r>
                          <a:rPr lang="en-GB" b="1" i="1" dirty="0" smtClean="0">
                            <a:latin typeface="Cambria Math"/>
                          </a:rPr>
                          <m:t>𝒙</m:t>
                        </m:r>
                      </m:e>
                      <m:sub>
                        <m:r>
                          <a:rPr lang="en-GB" b="0" i="1" dirty="0" smtClean="0">
                            <a:latin typeface="Cambria Math"/>
                          </a:rPr>
                          <m:t>𝑗</m:t>
                        </m:r>
                      </m:sub>
                    </m:sSub>
                  </m:oMath>
                </a14:m>
                <a:r>
                  <a:rPr lang="en-GB" dirty="0" smtClean="0"/>
                  <a:t>) = </a:t>
                </a:r>
                <a14:m>
                  <m:oMath xmlns:m="http://schemas.openxmlformats.org/officeDocument/2006/math">
                    <m:r>
                      <a:rPr lang="en-GB" i="1" smtClean="0">
                        <a:latin typeface="Cambria Math"/>
                        <a:ea typeface="Cambria Math"/>
                      </a:rPr>
                      <m:t>𝜎</m:t>
                    </m:r>
                    <m:sSup>
                      <m:sSupPr>
                        <m:ctrlPr>
                          <a:rPr lang="en-GB" i="1" smtClean="0">
                            <a:latin typeface="Cambria Math"/>
                            <a:ea typeface="Cambria Math"/>
                          </a:rPr>
                        </m:ctrlPr>
                      </m:sSupPr>
                      <m:e>
                        <m:r>
                          <a:rPr lang="en-GB" i="1" smtClean="0">
                            <a:latin typeface="Cambria Math"/>
                            <a:ea typeface="Cambria Math"/>
                          </a:rPr>
                          <m:t>𝑒</m:t>
                        </m:r>
                      </m:e>
                      <m:sup>
                        <m:r>
                          <a:rPr lang="en-GB" i="1" smtClean="0">
                            <a:latin typeface="Cambria Math"/>
                            <a:ea typeface="Cambria Math"/>
                          </a:rPr>
                          <m:t>−</m:t>
                        </m:r>
                        <m:f>
                          <m:fPr>
                            <m:ctrlPr>
                              <a:rPr lang="en-GB" i="1" smtClean="0">
                                <a:latin typeface="Cambria Math"/>
                                <a:ea typeface="Cambria Math"/>
                              </a:rPr>
                            </m:ctrlPr>
                          </m:fPr>
                          <m:num>
                            <m:r>
                              <a:rPr lang="en-GB" b="0" i="1" smtClean="0">
                                <a:latin typeface="Cambria Math"/>
                                <a:ea typeface="Cambria Math"/>
                              </a:rPr>
                              <m:t>1</m:t>
                            </m:r>
                          </m:num>
                          <m:den>
                            <m:sSup>
                              <m:sSupPr>
                                <m:ctrlPr>
                                  <a:rPr lang="en-GB" i="1" smtClean="0">
                                    <a:latin typeface="Cambria Math"/>
                                    <a:ea typeface="Cambria Math"/>
                                  </a:rPr>
                                </m:ctrlPr>
                              </m:sSupPr>
                              <m:e>
                                <m:r>
                                  <a:rPr lang="en-GB" i="1" smtClean="0">
                                    <a:latin typeface="Cambria Math"/>
                                    <a:ea typeface="Cambria Math"/>
                                  </a:rPr>
                                  <m:t>𝜏</m:t>
                                </m:r>
                              </m:e>
                              <m:sup>
                                <m:r>
                                  <a:rPr lang="en-GB" b="0" i="1" smtClean="0">
                                    <a:latin typeface="Cambria Math"/>
                                    <a:ea typeface="Cambria Math"/>
                                  </a:rPr>
                                  <m:t>2</m:t>
                                </m:r>
                              </m:sup>
                            </m:sSup>
                          </m:den>
                        </m:f>
                        <m:sSup>
                          <m:sSupPr>
                            <m:ctrlPr>
                              <a:rPr lang="en-GB" i="1" smtClean="0">
                                <a:latin typeface="Cambria Math"/>
                                <a:ea typeface="Cambria Math"/>
                              </a:rPr>
                            </m:ctrlPr>
                          </m:sSupPr>
                          <m:e>
                            <m:d>
                              <m:dPr>
                                <m:begChr m:val="‖"/>
                                <m:endChr m:val="‖"/>
                                <m:ctrlPr>
                                  <a:rPr lang="en-GB" i="1" smtClean="0">
                                    <a:latin typeface="Cambria Math"/>
                                    <a:ea typeface="Cambria Math"/>
                                  </a:rPr>
                                </m:ctrlPr>
                              </m:dPr>
                              <m:e>
                                <m:sSub>
                                  <m:sSubPr>
                                    <m:ctrlPr>
                                      <a:rPr lang="en-GB" b="0" i="1" smtClean="0">
                                        <a:latin typeface="Cambria Math"/>
                                        <a:ea typeface="Cambria Math"/>
                                      </a:rPr>
                                    </m:ctrlPr>
                                  </m:sSubPr>
                                  <m:e>
                                    <m:r>
                                      <a:rPr lang="en-GB" b="1" i="1" smtClean="0">
                                        <a:latin typeface="Cambria Math"/>
                                        <a:ea typeface="Cambria Math"/>
                                      </a:rPr>
                                      <m:t>𝒙</m:t>
                                    </m:r>
                                  </m:e>
                                  <m:sub>
                                    <m:r>
                                      <a:rPr lang="en-GB" b="0" i="1" smtClean="0">
                                        <a:latin typeface="Cambria Math"/>
                                        <a:ea typeface="Cambria Math"/>
                                      </a:rPr>
                                      <m:t>𝑖</m:t>
                                    </m:r>
                                  </m:sub>
                                </m:sSub>
                                <m:r>
                                  <a:rPr lang="en-GB" b="0" i="1" smtClean="0">
                                    <a:latin typeface="Cambria Math"/>
                                    <a:ea typeface="Cambria Math"/>
                                  </a:rPr>
                                  <m:t>−</m:t>
                                </m:r>
                                <m:sSub>
                                  <m:sSubPr>
                                    <m:ctrlPr>
                                      <a:rPr lang="en-GB" b="0" i="1" smtClean="0">
                                        <a:latin typeface="Cambria Math"/>
                                        <a:ea typeface="Cambria Math"/>
                                      </a:rPr>
                                    </m:ctrlPr>
                                  </m:sSubPr>
                                  <m:e>
                                    <m:r>
                                      <a:rPr lang="en-GB" b="1" i="1" smtClean="0">
                                        <a:latin typeface="Cambria Math"/>
                                        <a:ea typeface="Cambria Math"/>
                                      </a:rPr>
                                      <m:t>𝒙</m:t>
                                    </m:r>
                                  </m:e>
                                  <m:sub>
                                    <m:r>
                                      <a:rPr lang="en-GB" b="0" i="1" smtClean="0">
                                        <a:latin typeface="Cambria Math"/>
                                        <a:ea typeface="Cambria Math"/>
                                      </a:rPr>
                                      <m:t>𝑗</m:t>
                                    </m:r>
                                  </m:sub>
                                </m:sSub>
                              </m:e>
                            </m:d>
                          </m:e>
                          <m:sup>
                            <m:r>
                              <a:rPr lang="en-GB" b="0" i="1" smtClean="0">
                                <a:latin typeface="Cambria Math"/>
                                <a:ea typeface="Cambria Math"/>
                              </a:rPr>
                              <m:t>2</m:t>
                            </m:r>
                          </m:sup>
                        </m:sSup>
                      </m:sup>
                    </m:sSup>
                  </m:oMath>
                </a14:m>
                <a:r>
                  <a:rPr lang="en-GB" sz="2400" dirty="0" smtClean="0"/>
                  <a:t>, </a:t>
                </a:r>
                <a:r>
                  <a:rPr lang="en-GB" sz="2400" dirty="0"/>
                  <a:t>where</a:t>
                </a:r>
              </a:p>
              <a:p>
                <a:pPr algn="just">
                  <a:lnSpc>
                    <a:spcPct val="150000"/>
                  </a:lnSpc>
                </a:pPr>
                <a14:m>
                  <m:oMath xmlns:m="http://schemas.openxmlformats.org/officeDocument/2006/math">
                    <m:r>
                      <a:rPr lang="en-GB" sz="2400" i="1">
                        <a:latin typeface="Cambria Math"/>
                        <a:ea typeface="Cambria Math"/>
                      </a:rPr>
                      <m:t>𝜎</m:t>
                    </m:r>
                  </m:oMath>
                </a14:m>
                <a:r>
                  <a:rPr lang="en-GB" sz="2400" dirty="0" smtClean="0"/>
                  <a:t> is the marginal variance of the function values at input locations </a:t>
                </a:r>
                <a14:m>
                  <m:oMath xmlns:m="http://schemas.openxmlformats.org/officeDocument/2006/math">
                    <m:r>
                      <a:rPr lang="en-GB" sz="2400" b="1" i="1" smtClean="0">
                        <a:latin typeface="Cambria Math"/>
                      </a:rPr>
                      <m:t>𝒙</m:t>
                    </m:r>
                  </m:oMath>
                </a14:m>
                <a:r>
                  <a:rPr lang="en-GB" sz="2400" dirty="0" smtClean="0"/>
                  <a:t>, </a:t>
                </a:r>
                <a14:m>
                  <m:oMath xmlns:m="http://schemas.openxmlformats.org/officeDocument/2006/math">
                    <m:r>
                      <a:rPr lang="en-GB" sz="2400" i="1" smtClean="0">
                        <a:latin typeface="Cambria Math"/>
                        <a:ea typeface="Cambria Math"/>
                      </a:rPr>
                      <m:t>𝜏</m:t>
                    </m:r>
                  </m:oMath>
                </a14:m>
                <a:r>
                  <a:rPr lang="en-GB" sz="2400" dirty="0" smtClean="0"/>
                  <a:t> is the length-scale, controlling the smoothness of functions</a:t>
                </a:r>
              </a:p>
              <a:p>
                <a:pPr algn="just">
                  <a:lnSpc>
                    <a:spcPct val="150000"/>
                  </a:lnSpc>
                </a:pPr>
                <a:r>
                  <a:rPr lang="en-GB" sz="2400" b="1" dirty="0"/>
                  <a:t>ARD</a:t>
                </a:r>
                <a:r>
                  <a:rPr lang="en-GB" sz="2400" dirty="0"/>
                  <a:t> kernel</a:t>
                </a:r>
                <a:r>
                  <a:rPr lang="en-GB" dirty="0"/>
                  <a:t>:  k(</a:t>
                </a:r>
                <a14:m>
                  <m:oMath xmlns:m="http://schemas.openxmlformats.org/officeDocument/2006/math">
                    <m:sSub>
                      <m:sSubPr>
                        <m:ctrlPr>
                          <a:rPr lang="en-GB" i="1">
                            <a:latin typeface="Cambria Math"/>
                          </a:rPr>
                        </m:ctrlPr>
                      </m:sSubPr>
                      <m:e>
                        <m:r>
                          <a:rPr lang="en-GB" b="1" i="1">
                            <a:latin typeface="Cambria Math"/>
                          </a:rPr>
                          <m:t>𝒙</m:t>
                        </m:r>
                      </m:e>
                      <m:sub>
                        <m:r>
                          <a:rPr lang="en-GB" i="1">
                            <a:latin typeface="Cambria Math"/>
                          </a:rPr>
                          <m:t>𝑖</m:t>
                        </m:r>
                      </m:sub>
                    </m:sSub>
                  </m:oMath>
                </a14:m>
                <a:r>
                  <a:rPr lang="en-GB" dirty="0"/>
                  <a:t>,</a:t>
                </a:r>
                <a14:m>
                  <m:oMath xmlns:m="http://schemas.openxmlformats.org/officeDocument/2006/math">
                    <m:sSub>
                      <m:sSubPr>
                        <m:ctrlPr>
                          <a:rPr lang="en-GB" i="1" dirty="0">
                            <a:latin typeface="Cambria Math"/>
                          </a:rPr>
                        </m:ctrlPr>
                      </m:sSubPr>
                      <m:e>
                        <m:r>
                          <a:rPr lang="en-GB" b="1" i="1" dirty="0">
                            <a:latin typeface="Cambria Math"/>
                          </a:rPr>
                          <m:t>𝒙</m:t>
                        </m:r>
                      </m:e>
                      <m:sub>
                        <m:r>
                          <a:rPr lang="en-GB" i="1" dirty="0">
                            <a:latin typeface="Cambria Math"/>
                          </a:rPr>
                          <m:t>𝑗</m:t>
                        </m:r>
                      </m:sub>
                    </m:sSub>
                  </m:oMath>
                </a14:m>
                <a:r>
                  <a:rPr lang="en-GB" dirty="0"/>
                  <a:t>) = </a:t>
                </a:r>
                <a14:m>
                  <m:oMath xmlns:m="http://schemas.openxmlformats.org/officeDocument/2006/math">
                    <m:r>
                      <a:rPr lang="en-GB" i="1">
                        <a:latin typeface="Cambria Math"/>
                        <a:ea typeface="Cambria Math"/>
                      </a:rPr>
                      <m:t>𝜎</m:t>
                    </m:r>
                    <m:sSup>
                      <m:sSupPr>
                        <m:ctrlPr>
                          <a:rPr lang="en-GB" i="1">
                            <a:latin typeface="Cambria Math"/>
                            <a:ea typeface="Cambria Math"/>
                          </a:rPr>
                        </m:ctrlPr>
                      </m:sSupPr>
                      <m:e>
                        <m:r>
                          <a:rPr lang="en-GB" i="1">
                            <a:latin typeface="Cambria Math"/>
                            <a:ea typeface="Cambria Math"/>
                          </a:rPr>
                          <m:t>𝑒</m:t>
                        </m:r>
                      </m:e>
                      <m:sup>
                        <m:r>
                          <a:rPr lang="en-GB" i="1">
                            <a:latin typeface="Cambria Math"/>
                            <a:ea typeface="Cambria Math"/>
                          </a:rPr>
                          <m:t>−</m:t>
                        </m:r>
                        <m:nary>
                          <m:naryPr>
                            <m:chr m:val="∑"/>
                            <m:ctrlPr>
                              <a:rPr lang="en-GB" i="1">
                                <a:latin typeface="Cambria Math"/>
                                <a:ea typeface="Cambria Math"/>
                              </a:rPr>
                            </m:ctrlPr>
                          </m:naryPr>
                          <m:sub>
                            <m:r>
                              <m:rPr>
                                <m:brk m:alnAt="23"/>
                              </m:rPr>
                              <a:rPr lang="en-GB" i="1">
                                <a:latin typeface="Cambria Math"/>
                                <a:ea typeface="Cambria Math"/>
                              </a:rPr>
                              <m:t>𝑟</m:t>
                            </m:r>
                            <m:r>
                              <a:rPr lang="en-GB" i="1">
                                <a:latin typeface="Cambria Math"/>
                                <a:ea typeface="Cambria Math"/>
                              </a:rPr>
                              <m:t>=1</m:t>
                            </m:r>
                          </m:sub>
                          <m:sup>
                            <m:r>
                              <a:rPr lang="en-GB" i="1">
                                <a:latin typeface="Cambria Math"/>
                                <a:ea typeface="Cambria Math"/>
                              </a:rPr>
                              <m:t>𝑑</m:t>
                            </m:r>
                          </m:sup>
                          <m:e>
                            <m:r>
                              <a:rPr lang="en-GB" i="1">
                                <a:latin typeface="Cambria Math"/>
                                <a:ea typeface="Cambria Math"/>
                              </a:rPr>
                              <m:t> </m:t>
                            </m:r>
                            <m:f>
                              <m:fPr>
                                <m:ctrlPr>
                                  <a:rPr lang="en-GB" i="1">
                                    <a:latin typeface="Cambria Math"/>
                                    <a:ea typeface="Cambria Math"/>
                                  </a:rPr>
                                </m:ctrlPr>
                              </m:fPr>
                              <m:num>
                                <m:r>
                                  <a:rPr lang="en-GB" i="1">
                                    <a:latin typeface="Cambria Math"/>
                                    <a:ea typeface="Cambria Math"/>
                                  </a:rPr>
                                  <m:t>1</m:t>
                                </m:r>
                              </m:num>
                              <m:den>
                                <m:sSup>
                                  <m:sSupPr>
                                    <m:ctrlPr>
                                      <a:rPr lang="en-GB" i="1">
                                        <a:latin typeface="Cambria Math"/>
                                        <a:ea typeface="Cambria Math"/>
                                      </a:rPr>
                                    </m:ctrlPr>
                                  </m:sSupPr>
                                  <m:e>
                                    <m:sSub>
                                      <m:sSubPr>
                                        <m:ctrlPr>
                                          <a:rPr lang="en-GB" i="1">
                                            <a:latin typeface="Cambria Math"/>
                                            <a:ea typeface="Cambria Math"/>
                                          </a:rPr>
                                        </m:ctrlPr>
                                      </m:sSubPr>
                                      <m:e>
                                        <m:r>
                                          <a:rPr lang="en-GB" i="1">
                                            <a:latin typeface="Cambria Math"/>
                                            <a:ea typeface="Cambria Math"/>
                                          </a:rPr>
                                          <m:t>𝜏</m:t>
                                        </m:r>
                                      </m:e>
                                      <m:sub>
                                        <m:r>
                                          <a:rPr lang="en-GB" i="1">
                                            <a:latin typeface="Cambria Math"/>
                                            <a:ea typeface="Cambria Math"/>
                                          </a:rPr>
                                          <m:t>𝑟</m:t>
                                        </m:r>
                                      </m:sub>
                                    </m:sSub>
                                  </m:e>
                                  <m:sup>
                                    <m:r>
                                      <a:rPr lang="en-GB" i="1">
                                        <a:latin typeface="Cambria Math"/>
                                        <a:ea typeface="Cambria Math"/>
                                      </a:rPr>
                                      <m:t>2</m:t>
                                    </m:r>
                                  </m:sup>
                                </m:sSup>
                              </m:den>
                            </m:f>
                            <m:r>
                              <a:rPr lang="en-GB" i="1">
                                <a:latin typeface="Cambria Math"/>
                                <a:ea typeface="Cambria Math"/>
                              </a:rPr>
                              <m:t> </m:t>
                            </m:r>
                            <m:sSup>
                              <m:sSupPr>
                                <m:ctrlPr>
                                  <a:rPr lang="en-GB" i="1">
                                    <a:latin typeface="Cambria Math"/>
                                    <a:ea typeface="Cambria Math"/>
                                  </a:rPr>
                                </m:ctrlPr>
                              </m:sSupPr>
                              <m:e>
                                <m:r>
                                  <a:rPr lang="en-GB" i="1">
                                    <a:latin typeface="Cambria Math"/>
                                    <a:ea typeface="Cambria Math"/>
                                  </a:rPr>
                                  <m:t>[</m:t>
                                </m:r>
                                <m:sSub>
                                  <m:sSubPr>
                                    <m:ctrlPr>
                                      <a:rPr lang="en-GB" i="1">
                                        <a:latin typeface="Cambria Math"/>
                                        <a:ea typeface="Cambria Math"/>
                                      </a:rPr>
                                    </m:ctrlPr>
                                  </m:sSubPr>
                                  <m:e>
                                    <m:r>
                                      <a:rPr lang="en-GB" b="1" i="1">
                                        <a:latin typeface="Cambria Math"/>
                                        <a:ea typeface="Cambria Math"/>
                                      </a:rPr>
                                      <m:t>𝒙</m:t>
                                    </m:r>
                                  </m:e>
                                  <m:sub>
                                    <m:r>
                                      <a:rPr lang="en-GB" i="1">
                                        <a:latin typeface="Cambria Math"/>
                                        <a:ea typeface="Cambria Math"/>
                                      </a:rPr>
                                      <m:t>𝑖</m:t>
                                    </m:r>
                                    <m:d>
                                      <m:dPr>
                                        <m:ctrlPr>
                                          <a:rPr lang="en-GB" i="1">
                                            <a:latin typeface="Cambria Math"/>
                                            <a:ea typeface="Cambria Math"/>
                                          </a:rPr>
                                        </m:ctrlPr>
                                      </m:dPr>
                                      <m:e>
                                        <m:r>
                                          <a:rPr lang="en-GB" i="1">
                                            <a:latin typeface="Cambria Math"/>
                                            <a:ea typeface="Cambria Math"/>
                                          </a:rPr>
                                          <m:t>𝑟</m:t>
                                        </m:r>
                                      </m:e>
                                    </m:d>
                                  </m:sub>
                                </m:sSub>
                                <m:r>
                                  <a:rPr lang="en-GB" i="1">
                                    <a:latin typeface="Cambria Math"/>
                                    <a:ea typeface="Cambria Math"/>
                                  </a:rPr>
                                  <m:t>−</m:t>
                                </m:r>
                                <m:sSub>
                                  <m:sSubPr>
                                    <m:ctrlPr>
                                      <a:rPr lang="en-GB" i="1">
                                        <a:latin typeface="Cambria Math"/>
                                        <a:ea typeface="Cambria Math"/>
                                      </a:rPr>
                                    </m:ctrlPr>
                                  </m:sSubPr>
                                  <m:e>
                                    <m:r>
                                      <a:rPr lang="en-GB" b="1" i="1">
                                        <a:latin typeface="Cambria Math"/>
                                        <a:ea typeface="Cambria Math"/>
                                      </a:rPr>
                                      <m:t>𝒙</m:t>
                                    </m:r>
                                  </m:e>
                                  <m:sub>
                                    <m:r>
                                      <a:rPr lang="en-GB" i="1">
                                        <a:latin typeface="Cambria Math"/>
                                        <a:ea typeface="Cambria Math"/>
                                      </a:rPr>
                                      <m:t>𝑗</m:t>
                                    </m:r>
                                    <m:d>
                                      <m:dPr>
                                        <m:ctrlPr>
                                          <a:rPr lang="en-GB" i="1">
                                            <a:latin typeface="Cambria Math"/>
                                            <a:ea typeface="Cambria Math"/>
                                          </a:rPr>
                                        </m:ctrlPr>
                                      </m:dPr>
                                      <m:e>
                                        <m:r>
                                          <a:rPr lang="en-GB" i="1">
                                            <a:latin typeface="Cambria Math"/>
                                            <a:ea typeface="Cambria Math"/>
                                          </a:rPr>
                                          <m:t>𝑟</m:t>
                                        </m:r>
                                      </m:e>
                                    </m:d>
                                  </m:sub>
                                </m:sSub>
                                <m:r>
                                  <a:rPr lang="en-GB" i="1">
                                    <a:latin typeface="Cambria Math"/>
                                    <a:ea typeface="Cambria Math"/>
                                  </a:rPr>
                                  <m:t>]</m:t>
                                </m:r>
                              </m:e>
                              <m:sup>
                                <m:r>
                                  <a:rPr lang="en-GB" i="1">
                                    <a:latin typeface="Cambria Math"/>
                                    <a:ea typeface="Cambria Math"/>
                                  </a:rPr>
                                  <m:t>2</m:t>
                                </m:r>
                              </m:sup>
                            </m:sSup>
                          </m:e>
                        </m:nary>
                      </m:sup>
                    </m:sSup>
                  </m:oMath>
                </a14:m>
                <a:r>
                  <a:rPr lang="en-GB" sz="2400" dirty="0"/>
                  <a:t>, </a:t>
                </a:r>
                <a14:m>
                  <m:oMath xmlns:m="http://schemas.openxmlformats.org/officeDocument/2006/math">
                    <m:sSub>
                      <m:sSubPr>
                        <m:ctrlPr>
                          <a:rPr lang="en-GB" sz="2400" i="1" dirty="0">
                            <a:latin typeface="Cambria Math"/>
                          </a:rPr>
                        </m:ctrlPr>
                      </m:sSubPr>
                      <m:e>
                        <m:r>
                          <a:rPr lang="en-GB" sz="2400" i="1" dirty="0">
                            <a:latin typeface="Cambria Math"/>
                            <a:ea typeface="Cambria Math"/>
                          </a:rPr>
                          <m:t>𝜏</m:t>
                        </m:r>
                      </m:e>
                      <m:sub>
                        <m:r>
                          <a:rPr lang="en-GB" sz="2400" i="1" dirty="0">
                            <a:latin typeface="Cambria Math"/>
                          </a:rPr>
                          <m:t>𝑟</m:t>
                        </m:r>
                      </m:sub>
                    </m:sSub>
                  </m:oMath>
                </a14:m>
                <a:r>
                  <a:rPr lang="en-GB" sz="2400" dirty="0"/>
                  <a:t> is the length-scale of each feature of </a:t>
                </a:r>
                <a14:m>
                  <m:oMath xmlns:m="http://schemas.openxmlformats.org/officeDocument/2006/math">
                    <m:r>
                      <a:rPr lang="en-GB" sz="2400" b="1" i="1">
                        <a:latin typeface="Cambria Math"/>
                      </a:rPr>
                      <m:t>𝒙</m:t>
                    </m:r>
                  </m:oMath>
                </a14:m>
                <a:endParaRPr lang="en-GB" sz="2400" dirty="0"/>
              </a:p>
            </p:txBody>
          </p:sp>
        </mc:Choice>
        <mc:Fallback xmlns="">
          <p:sp>
            <p:nvSpPr>
              <p:cNvPr id="83" name="Text Placeholder 345"/>
              <p:cNvSpPr txBox="1">
                <a:spLocks noRot="1" noChangeAspect="1" noMove="1" noResize="1" noEditPoints="1" noAdjustHandles="1" noChangeArrowheads="1" noChangeShapeType="1" noTextEdit="1"/>
              </p:cNvSpPr>
              <p:nvPr/>
            </p:nvSpPr>
            <p:spPr>
              <a:xfrm>
                <a:off x="599347" y="21014850"/>
                <a:ext cx="15455938" cy="4352618"/>
              </a:xfrm>
              <a:prstGeom prst="rect">
                <a:avLst/>
              </a:prstGeom>
              <a:blipFill rotWithShape="1">
                <a:blip r:embed="rId1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5" name="Text Placeholder 345"/>
              <p:cNvSpPr txBox="1">
                <a:spLocks/>
              </p:cNvSpPr>
              <p:nvPr/>
            </p:nvSpPr>
            <p:spPr>
              <a:xfrm>
                <a:off x="647436" y="25105320"/>
                <a:ext cx="15192434" cy="883014"/>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just"/>
                <a:r>
                  <a:rPr lang="en-GB" b="1" dirty="0" smtClean="0">
                    <a:solidFill>
                      <a:srgbClr val="0000FF"/>
                    </a:solidFill>
                    <a:latin typeface="+mn-lt"/>
                  </a:rPr>
                  <a:t>Inference  in GPs is about learning the kernel parameters, e.g.,</a:t>
                </a:r>
                <a14:m>
                  <m:oMath xmlns:m="http://schemas.openxmlformats.org/officeDocument/2006/math">
                    <m:r>
                      <a:rPr lang="en-GB" b="1" i="0" smtClean="0">
                        <a:solidFill>
                          <a:srgbClr val="0000FF"/>
                        </a:solidFill>
                        <a:latin typeface="Cambria Math"/>
                        <a:ea typeface="Cambria Math"/>
                      </a:rPr>
                      <m:t>  </m:t>
                    </m:r>
                    <m:r>
                      <a:rPr lang="en-GB" b="1" i="1" smtClean="0">
                        <a:solidFill>
                          <a:srgbClr val="0000FF"/>
                        </a:solidFill>
                        <a:latin typeface="Cambria Math"/>
                        <a:ea typeface="Cambria Math"/>
                      </a:rPr>
                      <m:t> </m:t>
                    </m:r>
                    <m:r>
                      <a:rPr lang="en-GB" b="1" i="1" smtClean="0">
                        <a:solidFill>
                          <a:srgbClr val="0000FF"/>
                        </a:solidFill>
                        <a:latin typeface="Cambria Math"/>
                        <a:ea typeface="Cambria Math"/>
                      </a:rPr>
                      <m:t>𝜽</m:t>
                    </m:r>
                  </m:oMath>
                </a14:m>
                <a:r>
                  <a:rPr lang="en-US" b="1" dirty="0" smtClean="0">
                    <a:solidFill>
                      <a:srgbClr val="0000FF"/>
                    </a:solidFill>
                    <a:latin typeface="+mn-lt"/>
                  </a:rPr>
                  <a:t> = (</a:t>
                </a:r>
                <a14:m>
                  <m:oMath xmlns:m="http://schemas.openxmlformats.org/officeDocument/2006/math">
                    <m:r>
                      <a:rPr lang="en-GB" b="0" i="1">
                        <a:solidFill>
                          <a:srgbClr val="0000FF"/>
                        </a:solidFill>
                        <a:latin typeface="Cambria Math"/>
                        <a:ea typeface="Cambria Math"/>
                      </a:rPr>
                      <m:t>𝜎</m:t>
                    </m:r>
                    <m:r>
                      <a:rPr lang="en-GB" b="0" i="1" smtClean="0">
                        <a:solidFill>
                          <a:srgbClr val="0000FF"/>
                        </a:solidFill>
                        <a:latin typeface="Cambria Math"/>
                        <a:ea typeface="Cambria Math"/>
                      </a:rPr>
                      <m:t>,  </m:t>
                    </m:r>
                    <m:r>
                      <a:rPr lang="en-GB" b="0" i="1">
                        <a:solidFill>
                          <a:srgbClr val="0000FF"/>
                        </a:solidFill>
                        <a:latin typeface="Cambria Math"/>
                        <a:ea typeface="Cambria Math"/>
                      </a:rPr>
                      <m:t>𝜏</m:t>
                    </m:r>
                  </m:oMath>
                </a14:m>
                <a:r>
                  <a:rPr lang="en-US" b="1" dirty="0" smtClean="0">
                    <a:solidFill>
                      <a:srgbClr val="0000FF"/>
                    </a:solidFill>
                    <a:latin typeface="+mn-lt"/>
                  </a:rPr>
                  <a:t>) (RBF) or </a:t>
                </a:r>
                <a14:m>
                  <m:oMath xmlns:m="http://schemas.openxmlformats.org/officeDocument/2006/math">
                    <m:r>
                      <a:rPr lang="en-GB" b="1" i="1">
                        <a:solidFill>
                          <a:srgbClr val="0000FF"/>
                        </a:solidFill>
                        <a:latin typeface="Cambria Math"/>
                        <a:ea typeface="Cambria Math"/>
                      </a:rPr>
                      <m:t>𝜽</m:t>
                    </m:r>
                  </m:oMath>
                </a14:m>
                <a:r>
                  <a:rPr lang="en-US" b="1" dirty="0">
                    <a:solidFill>
                      <a:srgbClr val="0000FF"/>
                    </a:solidFill>
                    <a:latin typeface="+mn-lt"/>
                  </a:rPr>
                  <a:t> = (</a:t>
                </a:r>
                <a14:m>
                  <m:oMath xmlns:m="http://schemas.openxmlformats.org/officeDocument/2006/math">
                    <m:r>
                      <a:rPr lang="en-GB" i="1">
                        <a:solidFill>
                          <a:srgbClr val="0000FF"/>
                        </a:solidFill>
                        <a:latin typeface="Cambria Math"/>
                        <a:ea typeface="Cambria Math"/>
                      </a:rPr>
                      <m:t>𝜎</m:t>
                    </m:r>
                    <m:r>
                      <a:rPr lang="en-GB" i="1">
                        <a:solidFill>
                          <a:srgbClr val="0000FF"/>
                        </a:solidFill>
                        <a:latin typeface="Cambria Math"/>
                        <a:ea typeface="Cambria Math"/>
                      </a:rPr>
                      <m:t>,</m:t>
                    </m:r>
                    <m:sSub>
                      <m:sSubPr>
                        <m:ctrlPr>
                          <a:rPr lang="en-GB" i="1" dirty="0" smtClean="0">
                            <a:solidFill>
                              <a:srgbClr val="0000FF"/>
                            </a:solidFill>
                            <a:latin typeface="Cambria Math"/>
                          </a:rPr>
                        </m:ctrlPr>
                      </m:sSubPr>
                      <m:e>
                        <m:r>
                          <a:rPr lang="en-GB" i="1" dirty="0">
                            <a:solidFill>
                              <a:srgbClr val="0000FF"/>
                            </a:solidFill>
                            <a:latin typeface="Cambria Math"/>
                            <a:ea typeface="Cambria Math"/>
                          </a:rPr>
                          <m:t>𝜏</m:t>
                        </m:r>
                      </m:e>
                      <m:sub>
                        <m:r>
                          <a:rPr lang="en-GB" i="1" dirty="0">
                            <a:solidFill>
                              <a:srgbClr val="0000FF"/>
                            </a:solidFill>
                            <a:latin typeface="Cambria Math"/>
                          </a:rPr>
                          <m:t>𝑟</m:t>
                        </m:r>
                      </m:sub>
                    </m:sSub>
                  </m:oMath>
                </a14:m>
                <a:r>
                  <a:rPr lang="en-US" b="1" dirty="0" smtClean="0">
                    <a:solidFill>
                      <a:srgbClr val="0000FF"/>
                    </a:solidFill>
                    <a:latin typeface="+mn-lt"/>
                  </a:rPr>
                  <a:t>) (ARD) </a:t>
                </a:r>
                <a:endParaRPr lang="en-US" b="1" dirty="0">
                  <a:solidFill>
                    <a:srgbClr val="0000FF"/>
                  </a:solidFill>
                  <a:latin typeface="+mn-lt"/>
                </a:endParaRPr>
              </a:p>
            </p:txBody>
          </p:sp>
        </mc:Choice>
        <mc:Fallback xmlns="">
          <p:sp>
            <p:nvSpPr>
              <p:cNvPr id="85" name="Text Placeholder 345"/>
              <p:cNvSpPr txBox="1">
                <a:spLocks noRot="1" noChangeAspect="1" noMove="1" noResize="1" noEditPoints="1" noAdjustHandles="1" noChangeArrowheads="1" noChangeShapeType="1" noTextEdit="1"/>
              </p:cNvSpPr>
              <p:nvPr/>
            </p:nvSpPr>
            <p:spPr>
              <a:xfrm>
                <a:off x="647436" y="25105320"/>
                <a:ext cx="15192434" cy="883014"/>
              </a:xfrm>
              <a:prstGeom prst="rect">
                <a:avLst/>
              </a:prstGeom>
              <a:blipFill rotWithShape="1">
                <a:blip r:embed="rId18"/>
                <a:stretch>
                  <a:fillRect/>
                </a:stretch>
              </a:blipFill>
            </p:spPr>
            <p:txBody>
              <a:bodyPr/>
              <a:lstStyle/>
              <a:p>
                <a:r>
                  <a:rPr lang="en-GB">
                    <a:noFill/>
                  </a:rPr>
                  <a:t> </a:t>
                </a:r>
              </a:p>
            </p:txBody>
          </p:sp>
        </mc:Fallback>
      </mc:AlternateContent>
      <p:pic>
        <p:nvPicPr>
          <p:cNvPr id="89" name="Picture 8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6886864" y="13738895"/>
            <a:ext cx="5132896" cy="4157559"/>
          </a:xfrm>
          <a:prstGeom prst="rect">
            <a:avLst/>
          </a:prstGeom>
        </p:spPr>
      </p:pic>
      <p:pic>
        <p:nvPicPr>
          <p:cNvPr id="90" name="Picture 8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2054359" y="13738895"/>
            <a:ext cx="5001392" cy="4157559"/>
          </a:xfrm>
          <a:prstGeom prst="rect">
            <a:avLst/>
          </a:prstGeom>
        </p:spPr>
      </p:pic>
      <p:pic>
        <p:nvPicPr>
          <p:cNvPr id="91" name="Picture 90"/>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7033463" y="13738896"/>
            <a:ext cx="4942260" cy="4157558"/>
          </a:xfrm>
          <a:prstGeom prst="rect">
            <a:avLst/>
          </a:prstGeom>
        </p:spPr>
      </p:pic>
      <p:sp>
        <p:nvSpPr>
          <p:cNvPr id="43" name="TextBox 42"/>
          <p:cNvSpPr txBox="1"/>
          <p:nvPr/>
        </p:nvSpPr>
        <p:spPr>
          <a:xfrm>
            <a:off x="15871961" y="22213569"/>
            <a:ext cx="184731" cy="1400383"/>
          </a:xfrm>
          <a:prstGeom prst="rect">
            <a:avLst/>
          </a:prstGeom>
          <a:noFill/>
        </p:spPr>
        <p:txBody>
          <a:bodyPr wrap="none" rtlCol="0">
            <a:spAutoFit/>
          </a:bodyPr>
          <a:lstStyle/>
          <a:p>
            <a:endParaRPr lang="en-GB" dirty="0"/>
          </a:p>
        </p:txBody>
      </p:sp>
      <p:pic>
        <p:nvPicPr>
          <p:cNvPr id="3" name="Picture 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92338" y="17131297"/>
            <a:ext cx="5276007" cy="4076781"/>
          </a:xfrm>
          <a:prstGeom prst="rect">
            <a:avLst/>
          </a:prstGeom>
        </p:spPr>
      </p:pic>
      <p:pic>
        <p:nvPicPr>
          <p:cNvPr id="4" name="Picture 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668345" y="17131297"/>
            <a:ext cx="5341341" cy="4076781"/>
          </a:xfrm>
          <a:prstGeom prst="rect">
            <a:avLst/>
          </a:prstGeom>
        </p:spPr>
      </p:pic>
      <p:pic>
        <p:nvPicPr>
          <p:cNvPr id="5" name="Picture 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895578" y="17131297"/>
            <a:ext cx="5279512" cy="4076781"/>
          </a:xfrm>
          <a:prstGeom prst="rect">
            <a:avLst/>
          </a:prstGeom>
        </p:spPr>
      </p:pic>
      <mc:AlternateContent xmlns:mc="http://schemas.openxmlformats.org/markup-compatibility/2006" xmlns:a14="http://schemas.microsoft.com/office/drawing/2010/main">
        <mc:Choice Requires="a14">
          <p:sp>
            <p:nvSpPr>
              <p:cNvPr id="70" name="Text Placeholder 7"/>
              <p:cNvSpPr txBox="1">
                <a:spLocks/>
              </p:cNvSpPr>
              <p:nvPr/>
            </p:nvSpPr>
            <p:spPr>
              <a:xfrm>
                <a:off x="16618005" y="18769184"/>
                <a:ext cx="15514537" cy="526709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ü"/>
                </a:pPr>
                <a:r>
                  <a:rPr lang="en-GB" b="1" dirty="0" smtClean="0">
                    <a:latin typeface="+mn-lt"/>
                  </a:rPr>
                  <a:t>Data: </a:t>
                </a:r>
                <a:r>
                  <a:rPr lang="en-GB" sz="2400" dirty="0">
                    <a:latin typeface="+mn-lt"/>
                  </a:rPr>
                  <a:t>”</a:t>
                </a:r>
                <a:r>
                  <a:rPr lang="en-GB" sz="2400" dirty="0" err="1">
                    <a:latin typeface="+mn-lt"/>
                  </a:rPr>
                  <a:t>fave</a:t>
                </a:r>
                <a:r>
                  <a:rPr lang="en-GB" sz="2400" dirty="0">
                    <a:latin typeface="+mn-lt"/>
                  </a:rPr>
                  <a:t>”, i.e., pictures that Flickr users have tagged as favourite, with personality traits attributed by Asian and UK assessors</a:t>
                </a:r>
              </a:p>
              <a:p>
                <a:pPr marL="342900" indent="-342900">
                  <a:lnSpc>
                    <a:spcPct val="150000"/>
                  </a:lnSpc>
                  <a:buFont typeface="Wingdings" panose="05000000000000000000" pitchFamily="2" charset="2"/>
                  <a:buChar char="ü"/>
                </a:pPr>
                <a:r>
                  <a:rPr lang="en-GB" b="1" dirty="0" smtClean="0">
                    <a:latin typeface="+mn-lt"/>
                  </a:rPr>
                  <a:t>Task:</a:t>
                </a:r>
                <a:r>
                  <a:rPr lang="en-GB" sz="2400" dirty="0" smtClean="0">
                    <a:latin typeface="+mn-lt"/>
                  </a:rPr>
                  <a:t> predicting whether a Flickr user is perceived to be above median with respect to the Big-Five traits – Openness (</a:t>
                </a:r>
                <a:r>
                  <a:rPr lang="en-GB" sz="2400" dirty="0" err="1" smtClean="0">
                    <a:latin typeface="+mn-lt"/>
                  </a:rPr>
                  <a:t>Ope</a:t>
                </a:r>
                <a:r>
                  <a:rPr lang="en-GB" sz="2400" dirty="0" smtClean="0">
                    <a:latin typeface="+mn-lt"/>
                  </a:rPr>
                  <a:t>), Conscientiousness (Con), Extraversion (Ext), Agreeableness (</a:t>
                </a:r>
                <a:r>
                  <a:rPr lang="en-GB" sz="2400" dirty="0" err="1" smtClean="0">
                    <a:latin typeface="+mn-lt"/>
                  </a:rPr>
                  <a:t>Agr</a:t>
                </a:r>
                <a:r>
                  <a:rPr lang="en-GB" sz="2400" dirty="0" smtClean="0">
                    <a:latin typeface="+mn-lt"/>
                  </a:rPr>
                  <a:t>), Neuroticism (</a:t>
                </a:r>
                <a:r>
                  <a:rPr lang="en-GB" sz="2400" dirty="0" err="1" smtClean="0">
                    <a:latin typeface="+mn-lt"/>
                  </a:rPr>
                  <a:t>Neu</a:t>
                </a:r>
                <a:r>
                  <a:rPr lang="en-GB" sz="2400" dirty="0" smtClean="0">
                    <a:latin typeface="+mn-lt"/>
                  </a:rPr>
                  <a:t>)</a:t>
                </a:r>
              </a:p>
              <a:p>
                <a:pPr marL="342900" indent="-342900">
                  <a:lnSpc>
                    <a:spcPct val="150000"/>
                  </a:lnSpc>
                  <a:buFont typeface="Wingdings" panose="05000000000000000000" pitchFamily="2" charset="2"/>
                  <a:buChar char="ü"/>
                </a:pPr>
                <a:r>
                  <a:rPr lang="en-GB" b="1" dirty="0">
                    <a:latin typeface="+mn-lt"/>
                  </a:rPr>
                  <a:t>Approaches</a:t>
                </a:r>
                <a:r>
                  <a:rPr lang="en-GB" sz="2400" dirty="0" smtClean="0">
                    <a:latin typeface="+mn-lt"/>
                  </a:rPr>
                  <a:t>: Support </a:t>
                </a:r>
                <a:r>
                  <a:rPr lang="en-GB" sz="2400" dirty="0">
                    <a:latin typeface="+mn-lt"/>
                  </a:rPr>
                  <a:t>Vector Machine (SVM) </a:t>
                </a:r>
                <a:r>
                  <a:rPr lang="en-GB" sz="2400" dirty="0" smtClean="0">
                    <a:latin typeface="+mn-lt"/>
                  </a:rPr>
                  <a:t> and PM-AMIS </a:t>
                </a:r>
                <a:r>
                  <a:rPr lang="en-GB" sz="2400" dirty="0">
                    <a:latin typeface="+mn-lt"/>
                  </a:rPr>
                  <a:t>for GPs </a:t>
                </a:r>
                <a:r>
                  <a:rPr lang="en-GB" sz="2400" dirty="0" smtClean="0">
                    <a:latin typeface="+mn-lt"/>
                  </a:rPr>
                  <a:t> </a:t>
                </a:r>
                <a:r>
                  <a:rPr lang="en-GB" sz="2400" dirty="0" smtClean="0">
                    <a:solidFill>
                      <a:srgbClr val="1F1A84"/>
                    </a:solidFill>
                    <a:latin typeface="+mn-lt"/>
                  </a:rPr>
                  <a:t>with G-ARD </a:t>
                </a:r>
                <a:r>
                  <a:rPr lang="en-GB" sz="2400" dirty="0">
                    <a:solidFill>
                      <a:srgbClr val="1F1A84"/>
                    </a:solidFill>
                    <a:latin typeface="+mn-lt"/>
                  </a:rPr>
                  <a:t>kernel:  </a:t>
                </a:r>
              </a:p>
              <a:p>
                <a:pPr marL="723900" lvl="1" indent="266700" algn="just">
                  <a:buFont typeface="Trebuchet MS" panose="020B0603020202020204" pitchFamily="34" charset="0"/>
                  <a:buChar char="•"/>
                </a:pPr>
                <a:r>
                  <a:rPr lang="en-GB" sz="2800" dirty="0">
                    <a:latin typeface="+mn-lt"/>
                  </a:rPr>
                  <a:t>k(</a:t>
                </a:r>
                <a14:m>
                  <m:oMath xmlns:m="http://schemas.openxmlformats.org/officeDocument/2006/math">
                    <m:sSub>
                      <m:sSubPr>
                        <m:ctrlPr>
                          <a:rPr lang="en-GB" sz="2800" i="1">
                            <a:latin typeface="Cambria Math"/>
                          </a:rPr>
                        </m:ctrlPr>
                      </m:sSubPr>
                      <m:e>
                        <m:r>
                          <a:rPr lang="en-GB" sz="2800" b="1" i="1">
                            <a:latin typeface="Cambria Math"/>
                          </a:rPr>
                          <m:t>𝒙</m:t>
                        </m:r>
                      </m:e>
                      <m:sub>
                        <m:r>
                          <a:rPr lang="en-GB" sz="2800" i="1">
                            <a:latin typeface="Cambria Math"/>
                          </a:rPr>
                          <m:t>𝑖</m:t>
                        </m:r>
                      </m:sub>
                    </m:sSub>
                  </m:oMath>
                </a14:m>
                <a:r>
                  <a:rPr lang="en-GB" sz="2800" dirty="0">
                    <a:latin typeface="+mn-lt"/>
                  </a:rPr>
                  <a:t>,</a:t>
                </a:r>
                <a14:m>
                  <m:oMath xmlns:m="http://schemas.openxmlformats.org/officeDocument/2006/math">
                    <m:sSub>
                      <m:sSubPr>
                        <m:ctrlPr>
                          <a:rPr lang="en-GB" sz="2800" i="1" dirty="0">
                            <a:latin typeface="Cambria Math"/>
                          </a:rPr>
                        </m:ctrlPr>
                      </m:sSubPr>
                      <m:e>
                        <m:r>
                          <a:rPr lang="en-GB" sz="2800" b="1" i="1" dirty="0">
                            <a:latin typeface="Cambria Math"/>
                          </a:rPr>
                          <m:t>𝒙</m:t>
                        </m:r>
                      </m:e>
                      <m:sub>
                        <m:r>
                          <a:rPr lang="en-GB" sz="2800" i="1" dirty="0">
                            <a:latin typeface="Cambria Math"/>
                          </a:rPr>
                          <m:t>𝑗</m:t>
                        </m:r>
                      </m:sub>
                    </m:sSub>
                  </m:oMath>
                </a14:m>
                <a:r>
                  <a:rPr lang="en-GB" sz="2800" dirty="0">
                    <a:latin typeface="+mn-lt"/>
                  </a:rPr>
                  <a:t>) = </a:t>
                </a:r>
                <a14:m>
                  <m:oMath xmlns:m="http://schemas.openxmlformats.org/officeDocument/2006/math">
                    <m:r>
                      <a:rPr lang="en-GB" sz="2400">
                        <a:solidFill>
                          <a:schemeClr val="accent5">
                            <a:lumMod val="50000"/>
                          </a:schemeClr>
                        </a:solidFill>
                        <a:latin typeface="Cambria Math"/>
                      </a:rPr>
                      <m:t>𝜎</m:t>
                    </m:r>
                    <m:sSup>
                      <m:sSupPr>
                        <m:ctrlPr>
                          <a:rPr lang="en-GB" sz="2400" i="1">
                            <a:solidFill>
                              <a:schemeClr val="accent5">
                                <a:lumMod val="50000"/>
                              </a:schemeClr>
                            </a:solidFill>
                            <a:latin typeface="Cambria Math"/>
                          </a:rPr>
                        </m:ctrlPr>
                      </m:sSupPr>
                      <m:e>
                        <m:r>
                          <a:rPr lang="en-GB" sz="2400">
                            <a:solidFill>
                              <a:schemeClr val="accent5">
                                <a:lumMod val="50000"/>
                              </a:schemeClr>
                            </a:solidFill>
                            <a:latin typeface="Cambria Math"/>
                          </a:rPr>
                          <m:t>𝑒</m:t>
                        </m:r>
                      </m:e>
                      <m:sup>
                        <m:r>
                          <a:rPr lang="en-GB" sz="2400">
                            <a:solidFill>
                              <a:schemeClr val="accent5">
                                <a:lumMod val="50000"/>
                              </a:schemeClr>
                            </a:solidFill>
                            <a:latin typeface="Cambria Math"/>
                          </a:rPr>
                          <m:t>−</m:t>
                        </m:r>
                        <m:nary>
                          <m:naryPr>
                            <m:chr m:val="∑"/>
                            <m:ctrlPr>
                              <a:rPr lang="en-GB" sz="2400" i="1">
                                <a:solidFill>
                                  <a:schemeClr val="accent5">
                                    <a:lumMod val="50000"/>
                                  </a:schemeClr>
                                </a:solidFill>
                                <a:latin typeface="Cambria Math"/>
                              </a:rPr>
                            </m:ctrlPr>
                          </m:naryPr>
                          <m:sub>
                            <m:r>
                              <m:rPr>
                                <m:brk m:alnAt="23"/>
                              </m:rPr>
                              <a:rPr lang="en-GB" sz="2400">
                                <a:solidFill>
                                  <a:schemeClr val="accent5">
                                    <a:lumMod val="50000"/>
                                  </a:schemeClr>
                                </a:solidFill>
                                <a:latin typeface="Cambria Math"/>
                              </a:rPr>
                              <m:t>𝑟</m:t>
                            </m:r>
                            <m:r>
                              <a:rPr lang="en-GB" sz="2400">
                                <a:solidFill>
                                  <a:schemeClr val="accent5">
                                    <a:lumMod val="50000"/>
                                  </a:schemeClr>
                                </a:solidFill>
                                <a:latin typeface="Cambria Math"/>
                              </a:rPr>
                              <m:t>=1</m:t>
                            </m:r>
                          </m:sub>
                          <m:sup>
                            <m:sSub>
                              <m:sSubPr>
                                <m:ctrlPr>
                                  <a:rPr lang="en-GB" sz="2400" i="1">
                                    <a:solidFill>
                                      <a:schemeClr val="accent5">
                                        <a:lumMod val="50000"/>
                                      </a:schemeClr>
                                    </a:solidFill>
                                    <a:latin typeface="Cambria Math"/>
                                  </a:rPr>
                                </m:ctrlPr>
                              </m:sSubPr>
                              <m:e>
                                <m:r>
                                  <a:rPr lang="en-GB" sz="2400">
                                    <a:solidFill>
                                      <a:schemeClr val="accent5">
                                        <a:lumMod val="50000"/>
                                      </a:schemeClr>
                                    </a:solidFill>
                                    <a:latin typeface="Cambria Math"/>
                                  </a:rPr>
                                  <m:t>𝑁</m:t>
                                </m:r>
                              </m:e>
                              <m:sub>
                                <m:r>
                                  <a:rPr lang="en-GB" sz="2400">
                                    <a:solidFill>
                                      <a:schemeClr val="accent5">
                                        <a:lumMod val="50000"/>
                                      </a:schemeClr>
                                    </a:solidFill>
                                    <a:latin typeface="Cambria Math"/>
                                  </a:rPr>
                                  <m:t>𝑔</m:t>
                                </m:r>
                              </m:sub>
                            </m:sSub>
                          </m:sup>
                          <m:e>
                            <m:f>
                              <m:fPr>
                                <m:ctrlPr>
                                  <a:rPr lang="en-GB" sz="2400" i="1">
                                    <a:solidFill>
                                      <a:schemeClr val="accent5">
                                        <a:lumMod val="50000"/>
                                      </a:schemeClr>
                                    </a:solidFill>
                                    <a:latin typeface="Cambria Math"/>
                                  </a:rPr>
                                </m:ctrlPr>
                              </m:fPr>
                              <m:num>
                                <m:r>
                                  <a:rPr lang="en-GB" sz="2400">
                                    <a:solidFill>
                                      <a:schemeClr val="accent5">
                                        <a:lumMod val="50000"/>
                                      </a:schemeClr>
                                    </a:solidFill>
                                    <a:latin typeface="Cambria Math"/>
                                  </a:rPr>
                                  <m:t>1</m:t>
                                </m:r>
                              </m:num>
                              <m:den>
                                <m:sSup>
                                  <m:sSupPr>
                                    <m:ctrlPr>
                                      <a:rPr lang="en-GB" sz="2400" i="1">
                                        <a:solidFill>
                                          <a:schemeClr val="accent5">
                                            <a:lumMod val="50000"/>
                                          </a:schemeClr>
                                        </a:solidFill>
                                        <a:latin typeface="Cambria Math"/>
                                      </a:rPr>
                                    </m:ctrlPr>
                                  </m:sSupPr>
                                  <m:e>
                                    <m:sSub>
                                      <m:sSubPr>
                                        <m:ctrlPr>
                                          <a:rPr lang="en-GB" sz="2400" i="1">
                                            <a:solidFill>
                                              <a:schemeClr val="accent5">
                                                <a:lumMod val="50000"/>
                                              </a:schemeClr>
                                            </a:solidFill>
                                            <a:latin typeface="Cambria Math"/>
                                          </a:rPr>
                                        </m:ctrlPr>
                                      </m:sSubPr>
                                      <m:e>
                                        <m:r>
                                          <a:rPr lang="en-GB" sz="2400">
                                            <a:solidFill>
                                              <a:schemeClr val="accent5">
                                                <a:lumMod val="50000"/>
                                              </a:schemeClr>
                                            </a:solidFill>
                                            <a:latin typeface="Cambria Math"/>
                                          </a:rPr>
                                          <m:t>𝑁</m:t>
                                        </m:r>
                                      </m:e>
                                      <m:sub>
                                        <m:r>
                                          <a:rPr lang="en-GB" sz="2400">
                                            <a:solidFill>
                                              <a:schemeClr val="accent5">
                                                <a:lumMod val="50000"/>
                                              </a:schemeClr>
                                            </a:solidFill>
                                            <a:latin typeface="Cambria Math"/>
                                          </a:rPr>
                                          <m:t>𝑟</m:t>
                                        </m:r>
                                      </m:sub>
                                    </m:sSub>
                                    <m:sSub>
                                      <m:sSubPr>
                                        <m:ctrlPr>
                                          <a:rPr lang="en-GB" sz="2400" i="1">
                                            <a:solidFill>
                                              <a:schemeClr val="accent5">
                                                <a:lumMod val="50000"/>
                                              </a:schemeClr>
                                            </a:solidFill>
                                            <a:latin typeface="Cambria Math"/>
                                          </a:rPr>
                                        </m:ctrlPr>
                                      </m:sSubPr>
                                      <m:e>
                                        <m:r>
                                          <a:rPr lang="en-GB" sz="2400">
                                            <a:solidFill>
                                              <a:schemeClr val="accent5">
                                                <a:lumMod val="50000"/>
                                              </a:schemeClr>
                                            </a:solidFill>
                                            <a:latin typeface="Cambria Math"/>
                                          </a:rPr>
                                          <m:t>𝜏</m:t>
                                        </m:r>
                                      </m:e>
                                      <m:sub>
                                        <m:r>
                                          <a:rPr lang="en-GB" sz="2400">
                                            <a:solidFill>
                                              <a:schemeClr val="accent5">
                                                <a:lumMod val="50000"/>
                                              </a:schemeClr>
                                            </a:solidFill>
                                            <a:latin typeface="Cambria Math"/>
                                          </a:rPr>
                                          <m:t>𝑟</m:t>
                                        </m:r>
                                      </m:sub>
                                    </m:sSub>
                                  </m:e>
                                  <m:sup>
                                    <m:r>
                                      <a:rPr lang="en-GB" sz="2400">
                                        <a:solidFill>
                                          <a:schemeClr val="accent5">
                                            <a:lumMod val="50000"/>
                                          </a:schemeClr>
                                        </a:solidFill>
                                        <a:latin typeface="Cambria Math"/>
                                      </a:rPr>
                                      <m:t>2</m:t>
                                    </m:r>
                                  </m:sup>
                                </m:sSup>
                              </m:den>
                            </m:f>
                          </m:e>
                        </m:nary>
                        <m:r>
                          <a:rPr lang="en-GB" sz="2400">
                            <a:solidFill>
                              <a:schemeClr val="accent5">
                                <a:lumMod val="50000"/>
                              </a:schemeClr>
                            </a:solidFill>
                            <a:latin typeface="Cambria Math"/>
                          </a:rPr>
                          <m:t>{</m:t>
                        </m:r>
                        <m:nary>
                          <m:naryPr>
                            <m:chr m:val="∑"/>
                            <m:supHide m:val="on"/>
                            <m:ctrlPr>
                              <a:rPr lang="en-GB" sz="2400" i="1">
                                <a:solidFill>
                                  <a:schemeClr val="accent5">
                                    <a:lumMod val="50000"/>
                                  </a:schemeClr>
                                </a:solidFill>
                                <a:latin typeface="Cambria Math"/>
                              </a:rPr>
                            </m:ctrlPr>
                          </m:naryPr>
                          <m:sub>
                            <m:r>
                              <m:rPr>
                                <m:brk m:alnAt="7"/>
                              </m:rPr>
                              <a:rPr lang="en-GB" sz="2400">
                                <a:solidFill>
                                  <a:schemeClr val="accent5">
                                    <a:lumMod val="50000"/>
                                  </a:schemeClr>
                                </a:solidFill>
                                <a:latin typeface="Cambria Math"/>
                              </a:rPr>
                              <m:t>𝑠</m:t>
                            </m:r>
                            <m:r>
                              <a:rPr lang="en-GB" sz="2400">
                                <a:solidFill>
                                  <a:schemeClr val="accent5">
                                    <a:lumMod val="50000"/>
                                  </a:schemeClr>
                                </a:solidFill>
                                <a:latin typeface="Cambria Math"/>
                              </a:rPr>
                              <m:t>∈</m:t>
                            </m:r>
                            <m:sSub>
                              <m:sSubPr>
                                <m:ctrlPr>
                                  <a:rPr lang="en-GB" sz="2400" i="1">
                                    <a:solidFill>
                                      <a:schemeClr val="accent5">
                                        <a:lumMod val="50000"/>
                                      </a:schemeClr>
                                    </a:solidFill>
                                    <a:latin typeface="Cambria Math"/>
                                  </a:rPr>
                                </m:ctrlPr>
                              </m:sSubPr>
                              <m:e>
                                <m:r>
                                  <a:rPr lang="en-GB" sz="2400">
                                    <a:solidFill>
                                      <a:schemeClr val="accent5">
                                        <a:lumMod val="50000"/>
                                      </a:schemeClr>
                                    </a:solidFill>
                                    <a:latin typeface="Cambria Math"/>
                                  </a:rPr>
                                  <m:t>𝒢</m:t>
                                </m:r>
                              </m:e>
                              <m:sub>
                                <m:r>
                                  <a:rPr lang="en-GB" sz="2400">
                                    <a:solidFill>
                                      <a:schemeClr val="accent5">
                                        <a:lumMod val="50000"/>
                                      </a:schemeClr>
                                    </a:solidFill>
                                    <a:latin typeface="Cambria Math"/>
                                  </a:rPr>
                                  <m:t>𝑟</m:t>
                                </m:r>
                              </m:sub>
                            </m:sSub>
                          </m:sub>
                          <m:sup/>
                          <m:e>
                            <m:sSup>
                              <m:sSupPr>
                                <m:ctrlPr>
                                  <a:rPr lang="en-GB" sz="2400" i="1">
                                    <a:solidFill>
                                      <a:schemeClr val="accent5">
                                        <a:lumMod val="50000"/>
                                      </a:schemeClr>
                                    </a:solidFill>
                                    <a:latin typeface="Cambria Math"/>
                                  </a:rPr>
                                </m:ctrlPr>
                              </m:sSupPr>
                              <m:e>
                                <m:sSub>
                                  <m:sSubPr>
                                    <m:ctrlPr>
                                      <a:rPr lang="en-GB" sz="2400" i="1">
                                        <a:solidFill>
                                          <a:schemeClr val="accent5">
                                            <a:lumMod val="50000"/>
                                          </a:schemeClr>
                                        </a:solidFill>
                                        <a:latin typeface="Cambria Math"/>
                                      </a:rPr>
                                    </m:ctrlPr>
                                  </m:sSubPr>
                                  <m:e>
                                    <m:r>
                                      <a:rPr lang="en-GB" sz="2400">
                                        <a:solidFill>
                                          <a:schemeClr val="accent5">
                                            <a:lumMod val="50000"/>
                                          </a:schemeClr>
                                        </a:solidFill>
                                        <a:latin typeface="Cambria Math"/>
                                      </a:rPr>
                                      <m:t>[</m:t>
                                    </m:r>
                                    <m:r>
                                      <a:rPr lang="en-GB" sz="2400">
                                        <a:solidFill>
                                          <a:schemeClr val="accent5">
                                            <a:lumMod val="50000"/>
                                          </a:schemeClr>
                                        </a:solidFill>
                                        <a:latin typeface="Cambria Math"/>
                                      </a:rPr>
                                      <m:t>𝒙</m:t>
                                    </m:r>
                                  </m:e>
                                  <m:sub>
                                    <m:r>
                                      <a:rPr lang="en-GB" sz="2400">
                                        <a:solidFill>
                                          <a:schemeClr val="accent5">
                                            <a:lumMod val="50000"/>
                                          </a:schemeClr>
                                        </a:solidFill>
                                        <a:latin typeface="Cambria Math"/>
                                      </a:rPr>
                                      <m:t>𝑖</m:t>
                                    </m:r>
                                    <m:d>
                                      <m:dPr>
                                        <m:ctrlPr>
                                          <a:rPr lang="en-GB" sz="2400" i="1">
                                            <a:solidFill>
                                              <a:schemeClr val="accent5">
                                                <a:lumMod val="50000"/>
                                              </a:schemeClr>
                                            </a:solidFill>
                                            <a:latin typeface="Cambria Math"/>
                                          </a:rPr>
                                        </m:ctrlPr>
                                      </m:dPr>
                                      <m:e>
                                        <m:r>
                                          <a:rPr lang="en-GB" sz="2400">
                                            <a:solidFill>
                                              <a:schemeClr val="accent5">
                                                <a:lumMod val="50000"/>
                                              </a:schemeClr>
                                            </a:solidFill>
                                            <a:latin typeface="Cambria Math"/>
                                          </a:rPr>
                                          <m:t>𝑠</m:t>
                                        </m:r>
                                      </m:e>
                                    </m:d>
                                  </m:sub>
                                </m:sSub>
                                <m:r>
                                  <a:rPr lang="en-GB" sz="2400">
                                    <a:solidFill>
                                      <a:schemeClr val="accent5">
                                        <a:lumMod val="50000"/>
                                      </a:schemeClr>
                                    </a:solidFill>
                                    <a:latin typeface="Cambria Math"/>
                                  </a:rPr>
                                  <m:t>−</m:t>
                                </m:r>
                                <m:sSub>
                                  <m:sSubPr>
                                    <m:ctrlPr>
                                      <a:rPr lang="en-GB" sz="2400" i="1">
                                        <a:solidFill>
                                          <a:schemeClr val="accent5">
                                            <a:lumMod val="50000"/>
                                          </a:schemeClr>
                                        </a:solidFill>
                                        <a:latin typeface="Cambria Math"/>
                                      </a:rPr>
                                    </m:ctrlPr>
                                  </m:sSubPr>
                                  <m:e>
                                    <m:r>
                                      <a:rPr lang="en-GB" sz="2400">
                                        <a:solidFill>
                                          <a:schemeClr val="accent5">
                                            <a:lumMod val="50000"/>
                                          </a:schemeClr>
                                        </a:solidFill>
                                        <a:latin typeface="Cambria Math"/>
                                      </a:rPr>
                                      <m:t>𝒙</m:t>
                                    </m:r>
                                  </m:e>
                                  <m:sub>
                                    <m:r>
                                      <a:rPr lang="en-GB" sz="2400">
                                        <a:solidFill>
                                          <a:schemeClr val="accent5">
                                            <a:lumMod val="50000"/>
                                          </a:schemeClr>
                                        </a:solidFill>
                                        <a:latin typeface="Cambria Math"/>
                                      </a:rPr>
                                      <m:t>𝑗</m:t>
                                    </m:r>
                                    <m:d>
                                      <m:dPr>
                                        <m:ctrlPr>
                                          <a:rPr lang="en-GB" sz="2400" i="1">
                                            <a:solidFill>
                                              <a:schemeClr val="accent5">
                                                <a:lumMod val="50000"/>
                                              </a:schemeClr>
                                            </a:solidFill>
                                            <a:latin typeface="Cambria Math"/>
                                          </a:rPr>
                                        </m:ctrlPr>
                                      </m:dPr>
                                      <m:e>
                                        <m:r>
                                          <a:rPr lang="en-GB" sz="2400">
                                            <a:solidFill>
                                              <a:schemeClr val="accent5">
                                                <a:lumMod val="50000"/>
                                              </a:schemeClr>
                                            </a:solidFill>
                                            <a:latin typeface="Cambria Math"/>
                                          </a:rPr>
                                          <m:t>𝑠</m:t>
                                        </m:r>
                                      </m:e>
                                    </m:d>
                                  </m:sub>
                                </m:sSub>
                                <m:r>
                                  <a:rPr lang="en-GB" sz="2400">
                                    <a:solidFill>
                                      <a:schemeClr val="accent5">
                                        <a:lumMod val="50000"/>
                                      </a:schemeClr>
                                    </a:solidFill>
                                    <a:latin typeface="Cambria Math"/>
                                  </a:rPr>
                                  <m:t>]</m:t>
                                </m:r>
                              </m:e>
                              <m:sup>
                                <m:r>
                                  <a:rPr lang="en-GB" sz="2400">
                                    <a:solidFill>
                                      <a:schemeClr val="accent5">
                                        <a:lumMod val="50000"/>
                                      </a:schemeClr>
                                    </a:solidFill>
                                    <a:latin typeface="Cambria Math"/>
                                  </a:rPr>
                                  <m:t>2</m:t>
                                </m:r>
                              </m:sup>
                            </m:sSup>
                            <m:r>
                              <a:rPr lang="en-GB" sz="2400">
                                <a:solidFill>
                                  <a:schemeClr val="accent5">
                                    <a:lumMod val="50000"/>
                                  </a:schemeClr>
                                </a:solidFill>
                                <a:latin typeface="Cambria Math"/>
                              </a:rPr>
                              <m:t>}</m:t>
                            </m:r>
                          </m:e>
                        </m:nary>
                      </m:sup>
                    </m:sSup>
                    <m:r>
                      <a:rPr lang="en-GB" sz="2400">
                        <a:solidFill>
                          <a:schemeClr val="accent5">
                            <a:lumMod val="50000"/>
                          </a:schemeClr>
                        </a:solidFill>
                        <a:latin typeface="Cambria Math"/>
                      </a:rPr>
                      <m:t> </m:t>
                    </m:r>
                  </m:oMath>
                </a14:m>
                <a:endParaRPr lang="en-GB" sz="2400" dirty="0" smtClean="0">
                  <a:solidFill>
                    <a:schemeClr val="accent5">
                      <a:lumMod val="50000"/>
                    </a:schemeClr>
                  </a:solidFill>
                  <a:latin typeface="+mn-lt"/>
                </a:endParaRPr>
              </a:p>
              <a:p>
                <a:pPr marL="723900" lvl="1" indent="266700" algn="just">
                  <a:buFont typeface="Trebuchet MS" panose="020B0603020202020204" pitchFamily="34" charset="0"/>
                  <a:buChar char="•"/>
                </a:pPr>
                <a14:m>
                  <m:oMath xmlns:m="http://schemas.openxmlformats.org/officeDocument/2006/math">
                    <m:r>
                      <a:rPr lang="en-GB" sz="2400">
                        <a:solidFill>
                          <a:schemeClr val="accent5">
                            <a:lumMod val="50000"/>
                          </a:schemeClr>
                        </a:solidFill>
                        <a:latin typeface="Cambria Math"/>
                      </a:rPr>
                      <m:t> </m:t>
                    </m:r>
                    <m:sSub>
                      <m:sSubPr>
                        <m:ctrlPr>
                          <a:rPr lang="en-GB" sz="2400" i="1">
                            <a:solidFill>
                              <a:schemeClr val="accent5">
                                <a:lumMod val="50000"/>
                              </a:schemeClr>
                            </a:solidFill>
                            <a:latin typeface="Cambria Math"/>
                          </a:rPr>
                        </m:ctrlPr>
                      </m:sSubPr>
                      <m:e>
                        <m:r>
                          <a:rPr lang="en-GB" sz="2400">
                            <a:solidFill>
                              <a:schemeClr val="accent5">
                                <a:lumMod val="50000"/>
                              </a:schemeClr>
                            </a:solidFill>
                            <a:latin typeface="Cambria Math"/>
                          </a:rPr>
                          <m:t> </m:t>
                        </m:r>
                        <m:r>
                          <a:rPr lang="en-GB" sz="2400">
                            <a:solidFill>
                              <a:schemeClr val="accent5">
                                <a:lumMod val="50000"/>
                              </a:schemeClr>
                            </a:solidFill>
                            <a:latin typeface="Cambria Math"/>
                          </a:rPr>
                          <m:t>𝜏</m:t>
                        </m:r>
                      </m:e>
                      <m:sub>
                        <m:r>
                          <a:rPr lang="en-GB" sz="2400">
                            <a:solidFill>
                              <a:schemeClr val="accent5">
                                <a:lumMod val="50000"/>
                              </a:schemeClr>
                            </a:solidFill>
                            <a:latin typeface="Cambria Math"/>
                          </a:rPr>
                          <m:t>𝑟</m:t>
                        </m:r>
                      </m:sub>
                    </m:sSub>
                  </m:oMath>
                </a14:m>
                <a:r>
                  <a:rPr lang="en-GB" sz="2400" dirty="0">
                    <a:solidFill>
                      <a:schemeClr val="accent5">
                        <a:lumMod val="50000"/>
                      </a:schemeClr>
                    </a:solidFill>
                    <a:latin typeface="+mn-lt"/>
                  </a:rPr>
                  <a:t> is the length-scale parameter for group </a:t>
                </a:r>
                <a14:m>
                  <m:oMath xmlns:m="http://schemas.openxmlformats.org/officeDocument/2006/math">
                    <m:r>
                      <a:rPr lang="en-GB" sz="2400">
                        <a:solidFill>
                          <a:schemeClr val="accent5">
                            <a:lumMod val="50000"/>
                          </a:schemeClr>
                        </a:solidFill>
                        <a:latin typeface="Cambria Math"/>
                      </a:rPr>
                      <m:t>𝑟</m:t>
                    </m:r>
                  </m:oMath>
                </a14:m>
                <a:r>
                  <a:rPr lang="en-GB" sz="2400" dirty="0">
                    <a:solidFill>
                      <a:schemeClr val="accent5">
                        <a:lumMod val="50000"/>
                      </a:schemeClr>
                    </a:solidFill>
                    <a:latin typeface="+mn-lt"/>
                  </a:rPr>
                  <a:t>, </a:t>
                </a:r>
                <a14:m>
                  <m:oMath xmlns:m="http://schemas.openxmlformats.org/officeDocument/2006/math">
                    <m:sSub>
                      <m:sSubPr>
                        <m:ctrlPr>
                          <a:rPr lang="en-GB" sz="2400" i="1">
                            <a:solidFill>
                              <a:schemeClr val="accent5">
                                <a:lumMod val="50000"/>
                              </a:schemeClr>
                            </a:solidFill>
                            <a:latin typeface="Cambria Math"/>
                          </a:rPr>
                        </m:ctrlPr>
                      </m:sSubPr>
                      <m:e>
                        <m:r>
                          <a:rPr lang="en-GB" sz="2400">
                            <a:solidFill>
                              <a:schemeClr val="accent5">
                                <a:lumMod val="50000"/>
                              </a:schemeClr>
                            </a:solidFill>
                            <a:latin typeface="Cambria Math"/>
                          </a:rPr>
                          <m:t>𝑁</m:t>
                        </m:r>
                      </m:e>
                      <m:sub>
                        <m:r>
                          <a:rPr lang="en-GB" sz="2400">
                            <a:solidFill>
                              <a:schemeClr val="accent5">
                                <a:lumMod val="50000"/>
                              </a:schemeClr>
                            </a:solidFill>
                            <a:latin typeface="Cambria Math"/>
                          </a:rPr>
                          <m:t>𝑟</m:t>
                        </m:r>
                      </m:sub>
                    </m:sSub>
                  </m:oMath>
                </a14:m>
                <a:r>
                  <a:rPr lang="en-GB" sz="2400" dirty="0">
                    <a:solidFill>
                      <a:schemeClr val="accent5">
                        <a:lumMod val="50000"/>
                      </a:schemeClr>
                    </a:solidFill>
                    <a:latin typeface="+mn-lt"/>
                  </a:rPr>
                  <a:t> is the number of features in group </a:t>
                </a:r>
                <a14:m>
                  <m:oMath xmlns:m="http://schemas.openxmlformats.org/officeDocument/2006/math">
                    <m:r>
                      <a:rPr lang="en-GB" sz="2400">
                        <a:solidFill>
                          <a:schemeClr val="accent5">
                            <a:lumMod val="50000"/>
                          </a:schemeClr>
                        </a:solidFill>
                        <a:latin typeface="Cambria Math"/>
                      </a:rPr>
                      <m:t>𝑟</m:t>
                    </m:r>
                  </m:oMath>
                </a14:m>
                <a:r>
                  <a:rPr lang="en-GB" sz="2400" dirty="0">
                    <a:solidFill>
                      <a:schemeClr val="accent5">
                        <a:lumMod val="50000"/>
                      </a:schemeClr>
                    </a:solidFill>
                    <a:latin typeface="+mn-lt"/>
                  </a:rPr>
                  <a:t>,  </a:t>
                </a:r>
                <a14:m>
                  <m:oMath xmlns:m="http://schemas.openxmlformats.org/officeDocument/2006/math">
                    <m:sSub>
                      <m:sSubPr>
                        <m:ctrlPr>
                          <a:rPr lang="en-GB" sz="2400" i="1">
                            <a:solidFill>
                              <a:schemeClr val="accent5">
                                <a:lumMod val="50000"/>
                              </a:schemeClr>
                            </a:solidFill>
                            <a:latin typeface="Cambria Math"/>
                          </a:rPr>
                        </m:ctrlPr>
                      </m:sSubPr>
                      <m:e>
                        <m:r>
                          <a:rPr lang="en-GB" sz="2400">
                            <a:solidFill>
                              <a:schemeClr val="accent5">
                                <a:lumMod val="50000"/>
                              </a:schemeClr>
                            </a:solidFill>
                            <a:latin typeface="Cambria Math"/>
                          </a:rPr>
                          <m:t>𝑁</m:t>
                        </m:r>
                      </m:e>
                      <m:sub>
                        <m:r>
                          <a:rPr lang="en-GB" sz="2400">
                            <a:solidFill>
                              <a:schemeClr val="accent5">
                                <a:lumMod val="50000"/>
                              </a:schemeClr>
                            </a:solidFill>
                            <a:latin typeface="Cambria Math"/>
                          </a:rPr>
                          <m:t>𝑔</m:t>
                        </m:r>
                      </m:sub>
                    </m:sSub>
                  </m:oMath>
                </a14:m>
                <a:r>
                  <a:rPr lang="en-GB" sz="2400" dirty="0">
                    <a:solidFill>
                      <a:schemeClr val="accent5">
                        <a:lumMod val="50000"/>
                      </a:schemeClr>
                    </a:solidFill>
                    <a:latin typeface="+mn-lt"/>
                  </a:rPr>
                  <a:t> is the number of groups,</a:t>
                </a:r>
                <a:r>
                  <a:rPr lang="en-GB" sz="2400" dirty="0" smtClean="0">
                    <a:solidFill>
                      <a:schemeClr val="accent5">
                        <a:lumMod val="50000"/>
                      </a:schemeClr>
                    </a:solidFill>
                    <a:latin typeface="+mn-lt"/>
                  </a:rPr>
                  <a:t> </a:t>
                </a:r>
                <a14:m>
                  <m:oMath xmlns:m="http://schemas.openxmlformats.org/officeDocument/2006/math">
                    <m:sSub>
                      <m:sSubPr>
                        <m:ctrlPr>
                          <a:rPr lang="en-GB" sz="2400" i="1">
                            <a:solidFill>
                              <a:schemeClr val="accent5">
                                <a:lumMod val="50000"/>
                              </a:schemeClr>
                            </a:solidFill>
                            <a:latin typeface="Cambria Math"/>
                          </a:rPr>
                        </m:ctrlPr>
                      </m:sSubPr>
                      <m:e>
                        <m:r>
                          <a:rPr lang="en-GB" sz="2400">
                            <a:solidFill>
                              <a:schemeClr val="accent5">
                                <a:lumMod val="50000"/>
                              </a:schemeClr>
                            </a:solidFill>
                            <a:latin typeface="Cambria Math"/>
                          </a:rPr>
                          <m:t>𝒢</m:t>
                        </m:r>
                      </m:e>
                      <m:sub>
                        <m:r>
                          <a:rPr lang="en-GB" sz="2400">
                            <a:solidFill>
                              <a:schemeClr val="accent5">
                                <a:lumMod val="50000"/>
                              </a:schemeClr>
                            </a:solidFill>
                            <a:latin typeface="Cambria Math"/>
                          </a:rPr>
                          <m:t>𝑟</m:t>
                        </m:r>
                      </m:sub>
                    </m:sSub>
                  </m:oMath>
                </a14:m>
                <a:r>
                  <a:rPr lang="en-GB" sz="2400" dirty="0">
                    <a:solidFill>
                      <a:schemeClr val="accent5">
                        <a:lumMod val="50000"/>
                      </a:schemeClr>
                    </a:solidFill>
                    <a:latin typeface="+mn-lt"/>
                  </a:rPr>
                  <a:t> is the set of indexes of the features that belong to group </a:t>
                </a:r>
                <a14:m>
                  <m:oMath xmlns:m="http://schemas.openxmlformats.org/officeDocument/2006/math">
                    <m:r>
                      <a:rPr lang="en-GB" sz="2400">
                        <a:solidFill>
                          <a:schemeClr val="accent5">
                            <a:lumMod val="50000"/>
                          </a:schemeClr>
                        </a:solidFill>
                        <a:latin typeface="Cambria Math"/>
                      </a:rPr>
                      <m:t>𝑟</m:t>
                    </m:r>
                  </m:oMath>
                </a14:m>
                <a:endParaRPr lang="en-GB" sz="2400" dirty="0" smtClean="0">
                  <a:latin typeface="+mn-lt"/>
                </a:endParaRPr>
              </a:p>
            </p:txBody>
          </p:sp>
        </mc:Choice>
        <mc:Fallback xmlns="">
          <p:sp>
            <p:nvSpPr>
              <p:cNvPr id="70" name="Text Placeholder 7"/>
              <p:cNvSpPr txBox="1">
                <a:spLocks noRot="1" noChangeAspect="1" noMove="1" noResize="1" noEditPoints="1" noAdjustHandles="1" noChangeArrowheads="1" noChangeShapeType="1" noTextEdit="1"/>
              </p:cNvSpPr>
              <p:nvPr/>
            </p:nvSpPr>
            <p:spPr>
              <a:xfrm>
                <a:off x="16618005" y="18769184"/>
                <a:ext cx="15514537" cy="5267099"/>
              </a:xfrm>
              <a:prstGeom prst="rect">
                <a:avLst/>
              </a:prstGeom>
              <a:blipFill rotWithShape="1">
                <a:blip r:embed="rId25"/>
                <a:stretch>
                  <a:fillRect/>
                </a:stretch>
              </a:blipFill>
            </p:spPr>
            <p:txBody>
              <a:bodyPr/>
              <a:lstStyle/>
              <a:p>
                <a:r>
                  <a:rPr lang="en-GB">
                    <a:noFill/>
                  </a:rPr>
                  <a:t> </a:t>
                </a:r>
              </a:p>
            </p:txBody>
          </p:sp>
        </mc:Fallback>
      </mc:AlternateContent>
      <p:sp>
        <p:nvSpPr>
          <p:cNvPr id="71" name="Text Placeholder 7"/>
          <p:cNvSpPr txBox="1">
            <a:spLocks/>
          </p:cNvSpPr>
          <p:nvPr/>
        </p:nvSpPr>
        <p:spPr>
          <a:xfrm>
            <a:off x="16812235" y="26600987"/>
            <a:ext cx="15255533" cy="353604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ü"/>
            </a:pPr>
            <a:r>
              <a:rPr lang="en-GB" b="1" dirty="0">
                <a:latin typeface="+mn-lt"/>
              </a:rPr>
              <a:t>Results:   </a:t>
            </a:r>
          </a:p>
          <a:p>
            <a:pPr marL="723900" lvl="1" indent="266700" algn="just">
              <a:lnSpc>
                <a:spcPct val="150000"/>
              </a:lnSpc>
              <a:buFont typeface="Trebuchet MS" panose="020B0603020202020204" pitchFamily="34" charset="0"/>
              <a:buChar char="•"/>
            </a:pPr>
            <a:r>
              <a:rPr lang="en-GB" sz="2400" dirty="0" smtClean="0">
                <a:latin typeface="+mn-lt"/>
              </a:rPr>
              <a:t>PM-AMIS for GPs achieves comparable accuracies with SVM (see Table 2)</a:t>
            </a:r>
          </a:p>
          <a:p>
            <a:pPr marL="723900" lvl="1" indent="266700" algn="just">
              <a:lnSpc>
                <a:spcPct val="150000"/>
              </a:lnSpc>
              <a:buFont typeface="Trebuchet MS" panose="020B0603020202020204" pitchFamily="34" charset="0"/>
              <a:buChar char="•"/>
            </a:pPr>
            <a:r>
              <a:rPr lang="en-GB" sz="2400" dirty="0" smtClean="0">
                <a:latin typeface="+mn-lt"/>
              </a:rPr>
              <a:t> G-ARD is able to identify the groups of features (G1, G5, G9, G4) that mostly influence personality impression</a:t>
            </a:r>
          </a:p>
          <a:p>
            <a:pPr marL="723900" lvl="1" indent="266700" algn="just">
              <a:lnSpc>
                <a:spcPct val="150000"/>
              </a:lnSpc>
              <a:buFont typeface="Trebuchet MS" panose="020B0603020202020204" pitchFamily="34" charset="0"/>
              <a:buChar char="•"/>
            </a:pPr>
            <a:r>
              <a:rPr lang="en-GB" sz="2400" dirty="0" smtClean="0">
                <a:latin typeface="+mn-lt"/>
              </a:rPr>
              <a:t>Weights difference (Figure 1) </a:t>
            </a:r>
            <a:r>
              <a:rPr lang="en-GB" sz="2400" dirty="0">
                <a:latin typeface="+mn-lt"/>
              </a:rPr>
              <a:t>across Asian and UK personality assessors suggests cultural difference on personality </a:t>
            </a:r>
            <a:r>
              <a:rPr lang="en-GB" sz="2400" dirty="0" smtClean="0">
                <a:latin typeface="+mn-lt"/>
              </a:rPr>
              <a:t>perception</a:t>
            </a:r>
          </a:p>
        </p:txBody>
      </p:sp>
      <p:graphicFrame>
        <p:nvGraphicFramePr>
          <p:cNvPr id="6" name="Table 5"/>
          <p:cNvGraphicFramePr>
            <a:graphicFrameLocks noGrp="1"/>
          </p:cNvGraphicFramePr>
          <p:nvPr>
            <p:extLst>
              <p:ext uri="{D42A27DB-BD31-4B8C-83A1-F6EECF244321}">
                <p14:modId xmlns:p14="http://schemas.microsoft.com/office/powerpoint/2010/main" val="2383116335"/>
              </p:ext>
            </p:extLst>
          </p:nvPr>
        </p:nvGraphicFramePr>
        <p:xfrm>
          <a:off x="17016815" y="24936934"/>
          <a:ext cx="14826254" cy="1737659"/>
        </p:xfrm>
        <a:graphic>
          <a:graphicData uri="http://schemas.openxmlformats.org/drawingml/2006/table">
            <a:tbl>
              <a:tblPr firstRow="1" bandRow="1">
                <a:tableStyleId>{69012ECD-51FC-41F1-AA8D-1B2483CD663E}</a:tableStyleId>
              </a:tblPr>
              <a:tblGrid>
                <a:gridCol w="1034377"/>
                <a:gridCol w="1762961"/>
                <a:gridCol w="1985654"/>
                <a:gridCol w="2393915"/>
                <a:gridCol w="2059881"/>
                <a:gridCol w="1595944"/>
                <a:gridCol w="1317581"/>
                <a:gridCol w="1132006"/>
                <a:gridCol w="1543935"/>
              </a:tblGrid>
              <a:tr h="511099">
                <a:tc>
                  <a:txBody>
                    <a:bodyPr/>
                    <a:lstStyle/>
                    <a:p>
                      <a:pPr algn="ctr"/>
                      <a:r>
                        <a:rPr lang="en-GB" sz="2400" dirty="0" smtClean="0"/>
                        <a:t>G1</a:t>
                      </a:r>
                      <a:endParaRPr lang="en-GB" sz="2400" dirty="0"/>
                    </a:p>
                  </a:txBody>
                  <a:tcPr marL="69224" marR="69224" marT="64640" marB="64640"/>
                </a:tc>
                <a:tc>
                  <a:txBody>
                    <a:bodyPr/>
                    <a:lstStyle/>
                    <a:p>
                      <a:pPr algn="ctr"/>
                      <a:r>
                        <a:rPr lang="en-GB" sz="2400" dirty="0" smtClean="0"/>
                        <a:t>G2</a:t>
                      </a:r>
                      <a:endParaRPr lang="en-GB" sz="2400" dirty="0"/>
                    </a:p>
                  </a:txBody>
                  <a:tcPr marL="69224" marR="69224" marT="64640" marB="64640"/>
                </a:tc>
                <a:tc>
                  <a:txBody>
                    <a:bodyPr/>
                    <a:lstStyle/>
                    <a:p>
                      <a:pPr algn="ctr"/>
                      <a:r>
                        <a:rPr lang="en-GB" sz="2400" dirty="0" smtClean="0"/>
                        <a:t>G3</a:t>
                      </a:r>
                      <a:endParaRPr lang="en-GB" sz="2400" dirty="0"/>
                    </a:p>
                  </a:txBody>
                  <a:tcPr marL="69224" marR="69224" marT="64640" marB="64640"/>
                </a:tc>
                <a:tc>
                  <a:txBody>
                    <a:bodyPr/>
                    <a:lstStyle/>
                    <a:p>
                      <a:pPr algn="ctr"/>
                      <a:r>
                        <a:rPr lang="en-GB" sz="2400" dirty="0" smtClean="0"/>
                        <a:t>G4</a:t>
                      </a:r>
                      <a:endParaRPr lang="en-GB" sz="2400" dirty="0"/>
                    </a:p>
                  </a:txBody>
                  <a:tcPr marL="69224" marR="69224" marT="64640" marB="64640"/>
                </a:tc>
                <a:tc>
                  <a:txBody>
                    <a:bodyPr/>
                    <a:lstStyle/>
                    <a:p>
                      <a:pPr algn="ctr"/>
                      <a:r>
                        <a:rPr lang="en-GB" sz="2400" dirty="0" smtClean="0"/>
                        <a:t>G5</a:t>
                      </a:r>
                      <a:endParaRPr lang="en-GB" sz="2400" dirty="0"/>
                    </a:p>
                  </a:txBody>
                  <a:tcPr marL="69224" marR="69224" marT="64640" marB="64640"/>
                </a:tc>
                <a:tc>
                  <a:txBody>
                    <a:bodyPr/>
                    <a:lstStyle/>
                    <a:p>
                      <a:pPr algn="ctr"/>
                      <a:r>
                        <a:rPr lang="en-GB" sz="2400" dirty="0" smtClean="0"/>
                        <a:t>G6</a:t>
                      </a:r>
                      <a:endParaRPr lang="en-GB" sz="2400" dirty="0"/>
                    </a:p>
                  </a:txBody>
                  <a:tcPr marL="69224" marR="69224" marT="64640" marB="64640"/>
                </a:tc>
                <a:tc>
                  <a:txBody>
                    <a:bodyPr/>
                    <a:lstStyle/>
                    <a:p>
                      <a:pPr algn="ctr"/>
                      <a:r>
                        <a:rPr lang="en-GB" sz="2400" dirty="0" smtClean="0"/>
                        <a:t>G7</a:t>
                      </a:r>
                      <a:endParaRPr lang="en-GB" sz="2400" dirty="0"/>
                    </a:p>
                  </a:txBody>
                  <a:tcPr marL="69224" marR="69224" marT="64640" marB="64640"/>
                </a:tc>
                <a:tc>
                  <a:txBody>
                    <a:bodyPr/>
                    <a:lstStyle/>
                    <a:p>
                      <a:pPr algn="ctr"/>
                      <a:r>
                        <a:rPr lang="en-GB" sz="2400" dirty="0" smtClean="0"/>
                        <a:t>G8</a:t>
                      </a:r>
                      <a:endParaRPr lang="en-GB" sz="2400" dirty="0"/>
                    </a:p>
                  </a:txBody>
                  <a:tcPr marL="69224" marR="69224" marT="64640" marB="64640"/>
                </a:tc>
                <a:tc>
                  <a:txBody>
                    <a:bodyPr/>
                    <a:lstStyle/>
                    <a:p>
                      <a:pPr algn="ctr"/>
                      <a:r>
                        <a:rPr lang="en-GB" sz="2400" dirty="0" smtClean="0"/>
                        <a:t>G9</a:t>
                      </a:r>
                      <a:endParaRPr lang="en-GB" sz="2400" dirty="0"/>
                    </a:p>
                  </a:txBody>
                  <a:tcPr marL="69224" marR="69224" marT="64640" marB="64640"/>
                </a:tc>
              </a:tr>
              <a:tr h="1202331">
                <a:tc>
                  <a:txBody>
                    <a:bodyPr/>
                    <a:lstStyle/>
                    <a:p>
                      <a:pPr algn="ctr"/>
                      <a:r>
                        <a:rPr lang="en-GB" sz="2400" dirty="0" smtClean="0"/>
                        <a:t>Faces</a:t>
                      </a:r>
                    </a:p>
                    <a:p>
                      <a:pPr algn="ctr"/>
                      <a:r>
                        <a:rPr lang="en-GB" sz="2400" dirty="0" smtClean="0"/>
                        <a:t>(1)</a:t>
                      </a:r>
                      <a:endParaRPr lang="en-GB" sz="2400" dirty="0"/>
                    </a:p>
                  </a:txBody>
                  <a:tcPr marL="69224" marR="69224" marT="64640" marB="64640"/>
                </a:tc>
                <a:tc>
                  <a:txBody>
                    <a:bodyPr/>
                    <a:lstStyle/>
                    <a:p>
                      <a:pPr algn="ctr"/>
                      <a:r>
                        <a:rPr lang="en-GB" sz="2400" dirty="0" smtClean="0"/>
                        <a:t>Colour</a:t>
                      </a:r>
                      <a:r>
                        <a:rPr lang="en-GB" sz="2400" baseline="0" dirty="0" smtClean="0"/>
                        <a:t> Properties(3)</a:t>
                      </a:r>
                      <a:endParaRPr lang="en-GB" sz="2400" dirty="0"/>
                    </a:p>
                  </a:txBody>
                  <a:tcPr marL="69224" marR="69224" marT="64640" marB="64640"/>
                </a:tc>
                <a:tc>
                  <a:txBody>
                    <a:bodyPr/>
                    <a:lstStyle/>
                    <a:p>
                      <a:pPr algn="ctr"/>
                      <a:r>
                        <a:rPr lang="en-GB" sz="2400" dirty="0" smtClean="0"/>
                        <a:t>Colour</a:t>
                      </a:r>
                      <a:r>
                        <a:rPr lang="en-GB" sz="2400" baseline="0" dirty="0" smtClean="0"/>
                        <a:t> Distribution(1)</a:t>
                      </a:r>
                      <a:endParaRPr lang="en-GB" sz="2400" dirty="0"/>
                    </a:p>
                  </a:txBody>
                  <a:tcPr marL="69224" marR="69224" marT="64640" marB="64640"/>
                </a:tc>
                <a:tc>
                  <a:txBody>
                    <a:bodyPr/>
                    <a:lstStyle/>
                    <a:p>
                      <a:pPr algn="ctr"/>
                      <a:r>
                        <a:rPr lang="en-GB" sz="2400" dirty="0" smtClean="0"/>
                        <a:t>Homogeneous Regions (4)</a:t>
                      </a:r>
                      <a:endParaRPr lang="en-GB" sz="2400" dirty="0"/>
                    </a:p>
                  </a:txBody>
                  <a:tcPr marL="69224" marR="69224" marT="64640" marB="64640"/>
                </a:tc>
                <a:tc>
                  <a:txBody>
                    <a:bodyPr/>
                    <a:lstStyle/>
                    <a:p>
                      <a:pPr algn="ctr"/>
                      <a:r>
                        <a:rPr lang="en-GB" sz="2400" dirty="0" smtClean="0"/>
                        <a:t>Composition</a:t>
                      </a:r>
                      <a:r>
                        <a:rPr lang="en-GB" sz="2400" baseline="0" dirty="0" smtClean="0"/>
                        <a:t> (2)</a:t>
                      </a:r>
                      <a:endParaRPr lang="en-GB" sz="2400" dirty="0"/>
                    </a:p>
                  </a:txBody>
                  <a:tcPr marL="69224" marR="69224" marT="64640" marB="64640"/>
                </a:tc>
                <a:tc>
                  <a:txBody>
                    <a:bodyPr/>
                    <a:lstStyle/>
                    <a:p>
                      <a:pPr algn="ctr"/>
                      <a:r>
                        <a:rPr lang="en-GB" sz="2400" dirty="0" smtClean="0"/>
                        <a:t>Texture Wavelets (12)</a:t>
                      </a:r>
                      <a:endParaRPr lang="en-GB" sz="2400" dirty="0"/>
                    </a:p>
                  </a:txBody>
                  <a:tcPr marL="69224" marR="69224" marT="64640" marB="64640"/>
                </a:tc>
                <a:tc>
                  <a:txBody>
                    <a:bodyPr/>
                    <a:lstStyle/>
                    <a:p>
                      <a:pPr algn="ctr"/>
                      <a:r>
                        <a:rPr lang="en-GB" sz="2400" dirty="0" smtClean="0"/>
                        <a:t>GIST filters (24)</a:t>
                      </a:r>
                      <a:endParaRPr lang="en-GB" sz="2400" dirty="0"/>
                    </a:p>
                  </a:txBody>
                  <a:tcPr marL="69224" marR="69224" marT="64640" marB="64640"/>
                </a:tc>
                <a:tc>
                  <a:txBody>
                    <a:bodyPr/>
                    <a:lstStyle/>
                    <a:p>
                      <a:pPr algn="ctr"/>
                      <a:r>
                        <a:rPr lang="en-GB" sz="2400" dirty="0" smtClean="0"/>
                        <a:t>GLCM (24)</a:t>
                      </a:r>
                      <a:endParaRPr lang="en-GB" sz="2400" dirty="0"/>
                    </a:p>
                  </a:txBody>
                  <a:tcPr marL="69224" marR="69224" marT="64640" marB="64640"/>
                </a:tc>
                <a:tc>
                  <a:txBody>
                    <a:bodyPr/>
                    <a:lstStyle/>
                    <a:p>
                      <a:pPr algn="ctr"/>
                      <a:r>
                        <a:rPr lang="en-GB" sz="2400" dirty="0" smtClean="0"/>
                        <a:t>Texture Statistics (4)</a:t>
                      </a:r>
                      <a:endParaRPr lang="en-GB" sz="2400" dirty="0"/>
                    </a:p>
                  </a:txBody>
                  <a:tcPr marL="69224" marR="69224" marT="64640" marB="64640"/>
                </a:tc>
              </a:tr>
            </a:tbl>
          </a:graphicData>
        </a:graphic>
      </p:graphicFrame>
      <p:sp>
        <p:nvSpPr>
          <p:cNvPr id="72" name="Text Placeholder 345"/>
          <p:cNvSpPr txBox="1">
            <a:spLocks/>
          </p:cNvSpPr>
          <p:nvPr/>
        </p:nvSpPr>
        <p:spPr>
          <a:xfrm>
            <a:off x="17231317" y="24115476"/>
            <a:ext cx="14611752" cy="82145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2400" b="1" dirty="0" smtClean="0">
                <a:solidFill>
                  <a:schemeClr val="tx1"/>
                </a:solidFill>
              </a:rPr>
              <a:t>Table 1: Groups of features (number in brackets denotes the number of features for each group </a:t>
            </a:r>
            <a:r>
              <a:rPr lang="en-US" sz="2000" b="1" dirty="0" smtClean="0">
                <a:solidFill>
                  <a:schemeClr val="tx1"/>
                </a:solidFill>
              </a:rPr>
              <a:t>)</a:t>
            </a:r>
          </a:p>
        </p:txBody>
      </p:sp>
      <p:sp>
        <p:nvSpPr>
          <p:cNvPr id="53" name="Text Placeholder 382"/>
          <p:cNvSpPr txBox="1">
            <a:spLocks/>
          </p:cNvSpPr>
          <p:nvPr/>
        </p:nvSpPr>
        <p:spPr>
          <a:xfrm>
            <a:off x="431256" y="6658006"/>
            <a:ext cx="15637169" cy="6391243"/>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61950" indent="-361950">
              <a:lnSpc>
                <a:spcPct val="150000"/>
              </a:lnSpc>
              <a:buFont typeface="Wingdings" panose="05000000000000000000" pitchFamily="2" charset="2"/>
              <a:buChar char="ü"/>
            </a:pPr>
            <a:r>
              <a:rPr lang="en-GB" sz="2400" dirty="0" smtClean="0">
                <a:solidFill>
                  <a:schemeClr val="accent5">
                    <a:lumMod val="50000"/>
                  </a:schemeClr>
                </a:solidFill>
                <a:latin typeface="Trebuchet MS" panose="020B0603020202020204" pitchFamily="34" charset="0"/>
              </a:rPr>
              <a:t>Traditional parametric </a:t>
            </a:r>
            <a:r>
              <a:rPr lang="en-GB" sz="2400" dirty="0">
                <a:solidFill>
                  <a:schemeClr val="accent5">
                    <a:lumMod val="50000"/>
                  </a:schemeClr>
                </a:solidFill>
                <a:latin typeface="Trebuchet MS" panose="020B0603020202020204" pitchFamily="34" charset="0"/>
              </a:rPr>
              <a:t>approaches </a:t>
            </a:r>
            <a:r>
              <a:rPr lang="en-GB" sz="2400" dirty="0" smtClean="0">
                <a:solidFill>
                  <a:schemeClr val="accent5">
                    <a:lumMod val="50000"/>
                  </a:schemeClr>
                </a:solidFill>
                <a:latin typeface="Trebuchet MS" panose="020B0603020202020204" pitchFamily="34" charset="0"/>
              </a:rPr>
              <a:t> for Social </a:t>
            </a:r>
            <a:r>
              <a:rPr lang="en-GB" sz="2400" dirty="0">
                <a:solidFill>
                  <a:schemeClr val="accent5">
                    <a:lumMod val="50000"/>
                  </a:schemeClr>
                </a:solidFill>
                <a:latin typeface="Trebuchet MS" panose="020B0603020202020204" pitchFamily="34" charset="0"/>
              </a:rPr>
              <a:t>Signal Processing (</a:t>
            </a:r>
            <a:r>
              <a:rPr lang="en-GB" sz="2400" dirty="0" smtClean="0">
                <a:solidFill>
                  <a:schemeClr val="accent5">
                    <a:lumMod val="50000"/>
                  </a:schemeClr>
                </a:solidFill>
                <a:latin typeface="Trebuchet MS" panose="020B0603020202020204" pitchFamily="34" charset="0"/>
              </a:rPr>
              <a:t>SSP):</a:t>
            </a:r>
          </a:p>
          <a:p>
            <a:pPr marL="0" indent="0">
              <a:lnSpc>
                <a:spcPct val="150000"/>
              </a:lnSpc>
              <a:buNone/>
            </a:pPr>
            <a:r>
              <a:rPr lang="en-GB" sz="2400" dirty="0">
                <a:solidFill>
                  <a:schemeClr val="accent5">
                    <a:lumMod val="50000"/>
                  </a:schemeClr>
                </a:solidFill>
                <a:latin typeface="Trebuchet MS" panose="020B0603020202020204" pitchFamily="34" charset="0"/>
              </a:rPr>
              <a:t> </a:t>
            </a:r>
            <a:r>
              <a:rPr lang="en-GB" sz="2400" dirty="0" smtClean="0">
                <a:solidFill>
                  <a:schemeClr val="accent5">
                    <a:lumMod val="50000"/>
                  </a:schemeClr>
                </a:solidFill>
                <a:latin typeface="Trebuchet MS" panose="020B0603020202020204" pitchFamily="34" charset="0"/>
              </a:rPr>
              <a:t>            falls </a:t>
            </a:r>
            <a:r>
              <a:rPr lang="en-GB" sz="2400" dirty="0">
                <a:solidFill>
                  <a:schemeClr val="accent5">
                    <a:lumMod val="50000"/>
                  </a:schemeClr>
                </a:solidFill>
                <a:latin typeface="Trebuchet MS" panose="020B0603020202020204" pitchFamily="34" charset="0"/>
              </a:rPr>
              <a:t>short </a:t>
            </a:r>
            <a:r>
              <a:rPr lang="en-GB" sz="2400" dirty="0" smtClean="0">
                <a:solidFill>
                  <a:schemeClr val="accent5">
                    <a:lumMod val="50000"/>
                  </a:schemeClr>
                </a:solidFill>
                <a:latin typeface="Trebuchet MS" panose="020B0603020202020204" pitchFamily="34" charset="0"/>
              </a:rPr>
              <a:t>in </a:t>
            </a:r>
            <a:r>
              <a:rPr lang="en-GB" sz="2400" dirty="0">
                <a:solidFill>
                  <a:schemeClr val="accent5">
                    <a:lumMod val="50000"/>
                  </a:schemeClr>
                </a:solidFill>
                <a:latin typeface="Trebuchet MS" panose="020B0603020202020204" pitchFamily="34" charset="0"/>
              </a:rPr>
              <a:t>taking into account uncertainty due to </a:t>
            </a:r>
            <a:r>
              <a:rPr lang="en-GB" sz="2400" b="1" dirty="0">
                <a:solidFill>
                  <a:schemeClr val="accent5">
                    <a:lumMod val="50000"/>
                  </a:schemeClr>
                </a:solidFill>
                <a:latin typeface="Trebuchet MS" panose="020B0603020202020204" pitchFamily="34" charset="0"/>
              </a:rPr>
              <a:t>model </a:t>
            </a:r>
            <a:r>
              <a:rPr lang="en-GB" sz="2400" b="1" dirty="0" smtClean="0">
                <a:solidFill>
                  <a:schemeClr val="accent5">
                    <a:lumMod val="50000"/>
                  </a:schemeClr>
                </a:solidFill>
                <a:latin typeface="Trebuchet MS" panose="020B0603020202020204" pitchFamily="34" charset="0"/>
              </a:rPr>
              <a:t>misspecification </a:t>
            </a:r>
            <a:r>
              <a:rPr lang="en-GB" sz="2400" dirty="0" smtClean="0">
                <a:solidFill>
                  <a:schemeClr val="accent5">
                    <a:lumMod val="50000"/>
                  </a:schemeClr>
                </a:solidFill>
                <a:latin typeface="Trebuchet MS" panose="020B0603020202020204" pitchFamily="34" charset="0"/>
              </a:rPr>
              <a:t>or </a:t>
            </a:r>
            <a:r>
              <a:rPr lang="en-GB" sz="2400" b="1" dirty="0" smtClean="0">
                <a:solidFill>
                  <a:schemeClr val="accent5">
                    <a:lumMod val="50000"/>
                  </a:schemeClr>
                </a:solidFill>
                <a:latin typeface="Trebuchet MS" panose="020B0603020202020204" pitchFamily="34" charset="0"/>
              </a:rPr>
              <a:t>overfitting</a:t>
            </a:r>
          </a:p>
          <a:p>
            <a:pPr marL="361950" indent="-361950">
              <a:lnSpc>
                <a:spcPct val="150000"/>
              </a:lnSpc>
              <a:buFont typeface="Wingdings" panose="05000000000000000000" pitchFamily="2" charset="2"/>
              <a:buChar char="ü"/>
            </a:pPr>
            <a:r>
              <a:rPr lang="en-GB" sz="2400" dirty="0">
                <a:solidFill>
                  <a:schemeClr val="accent5">
                    <a:lumMod val="50000"/>
                  </a:schemeClr>
                </a:solidFill>
                <a:latin typeface="Trebuchet MS" panose="020B0603020202020204" pitchFamily="34" charset="0"/>
              </a:rPr>
              <a:t>Current solutions: Bayesian </a:t>
            </a:r>
            <a:r>
              <a:rPr lang="en-GB" sz="2400" dirty="0" smtClean="0">
                <a:solidFill>
                  <a:schemeClr val="accent5">
                    <a:lumMod val="50000"/>
                  </a:schemeClr>
                </a:solidFill>
                <a:latin typeface="Trebuchet MS" panose="020B0603020202020204" pitchFamily="34" charset="0"/>
              </a:rPr>
              <a:t>treatment with  nonparametric </a:t>
            </a:r>
            <a:r>
              <a:rPr lang="en-GB" sz="2400" dirty="0">
                <a:solidFill>
                  <a:schemeClr val="accent5">
                    <a:lumMod val="50000"/>
                  </a:schemeClr>
                </a:solidFill>
                <a:latin typeface="Trebuchet MS" panose="020B0603020202020204" pitchFamily="34" charset="0"/>
              </a:rPr>
              <a:t>models like Gaussian Processes (GPs</a:t>
            </a:r>
            <a:r>
              <a:rPr lang="en-GB" sz="2400" dirty="0" smtClean="0">
                <a:solidFill>
                  <a:schemeClr val="accent5">
                    <a:lumMod val="50000"/>
                  </a:schemeClr>
                </a:solidFill>
                <a:latin typeface="Trebuchet MS" panose="020B0603020202020204" pitchFamily="34" charset="0"/>
              </a:rPr>
              <a:t>)</a:t>
            </a:r>
          </a:p>
          <a:p>
            <a:pPr marL="361950" indent="-361950">
              <a:lnSpc>
                <a:spcPct val="150000"/>
              </a:lnSpc>
              <a:buFont typeface="Wingdings" panose="05000000000000000000" pitchFamily="2" charset="2"/>
              <a:buChar char="ü"/>
            </a:pPr>
            <a:r>
              <a:rPr lang="en-GB" sz="2400" dirty="0" smtClean="0">
                <a:solidFill>
                  <a:schemeClr val="accent5">
                    <a:lumMod val="50000"/>
                  </a:schemeClr>
                </a:solidFill>
                <a:latin typeface="Trebuchet MS" panose="020B0603020202020204" pitchFamily="34" charset="0"/>
              </a:rPr>
              <a:t>GPs requires accurately characterizing  posterior over covariance parameters:</a:t>
            </a:r>
          </a:p>
          <a:p>
            <a:pPr marL="0" indent="0">
              <a:lnSpc>
                <a:spcPct val="150000"/>
              </a:lnSpc>
              <a:buNone/>
            </a:pPr>
            <a:r>
              <a:rPr lang="en-GB" sz="2400" dirty="0">
                <a:solidFill>
                  <a:schemeClr val="accent5">
                    <a:lumMod val="50000"/>
                  </a:schemeClr>
                </a:solidFill>
                <a:latin typeface="Trebuchet MS" panose="020B0603020202020204" pitchFamily="34" charset="0"/>
              </a:rPr>
              <a:t>           </a:t>
            </a:r>
            <a:r>
              <a:rPr lang="en-GB" sz="2400" dirty="0" smtClean="0">
                <a:solidFill>
                  <a:schemeClr val="accent5">
                    <a:lumMod val="50000"/>
                  </a:schemeClr>
                </a:solidFill>
                <a:latin typeface="Trebuchet MS" panose="020B0603020202020204" pitchFamily="34" charset="0"/>
              </a:rPr>
              <a:t>this is normally done by means of </a:t>
            </a:r>
            <a:r>
              <a:rPr lang="it-IT" sz="2400" dirty="0">
                <a:solidFill>
                  <a:schemeClr val="accent5">
                    <a:lumMod val="50000"/>
                  </a:schemeClr>
                </a:solidFill>
                <a:latin typeface="Trebuchet MS" panose="020B0603020202020204" pitchFamily="34" charset="0"/>
              </a:rPr>
              <a:t>Markov chain Monte Carlo (MCMC) </a:t>
            </a:r>
            <a:r>
              <a:rPr lang="it-IT" sz="2400" dirty="0" smtClean="0">
                <a:solidFill>
                  <a:schemeClr val="accent5">
                    <a:lumMod val="50000"/>
                  </a:schemeClr>
                </a:solidFill>
                <a:latin typeface="Trebuchet MS" panose="020B0603020202020204" pitchFamily="34" charset="0"/>
              </a:rPr>
              <a:t>methods</a:t>
            </a:r>
            <a:endParaRPr lang="en-GB" sz="2400" dirty="0">
              <a:solidFill>
                <a:schemeClr val="accent5">
                  <a:lumMod val="50000"/>
                </a:schemeClr>
              </a:solidFill>
              <a:latin typeface="Trebuchet MS" panose="020B0603020202020204" pitchFamily="34" charset="0"/>
            </a:endParaRPr>
          </a:p>
          <a:p>
            <a:pPr marL="361950" indent="-361950">
              <a:lnSpc>
                <a:spcPct val="150000"/>
              </a:lnSpc>
              <a:buFont typeface="Wingdings" panose="05000000000000000000" pitchFamily="2" charset="2"/>
              <a:buChar char="ü"/>
            </a:pPr>
            <a:r>
              <a:rPr lang="en-GB" sz="2400" dirty="0">
                <a:solidFill>
                  <a:schemeClr val="accent5">
                    <a:lumMod val="50000"/>
                  </a:schemeClr>
                </a:solidFill>
                <a:latin typeface="Trebuchet MS" panose="020B0603020202020204" pitchFamily="34" charset="0"/>
              </a:rPr>
              <a:t>However, </a:t>
            </a:r>
            <a:r>
              <a:rPr lang="en-GB" sz="2400" dirty="0" smtClean="0">
                <a:solidFill>
                  <a:schemeClr val="accent5">
                    <a:lumMod val="50000"/>
                  </a:schemeClr>
                </a:solidFill>
                <a:latin typeface="Trebuchet MS" panose="020B0603020202020204" pitchFamily="34" charset="0"/>
              </a:rPr>
              <a:t>MCMC for </a:t>
            </a:r>
            <a:r>
              <a:rPr lang="en-GB" sz="2400" dirty="0">
                <a:solidFill>
                  <a:schemeClr val="accent5">
                    <a:lumMod val="50000"/>
                  </a:schemeClr>
                </a:solidFill>
                <a:latin typeface="Trebuchet MS" panose="020B0603020202020204" pitchFamily="34" charset="0"/>
              </a:rPr>
              <a:t>learning GP parameters are </a:t>
            </a:r>
            <a:r>
              <a:rPr lang="en-GB" sz="2400" dirty="0" smtClean="0">
                <a:solidFill>
                  <a:schemeClr val="accent5">
                    <a:lumMod val="50000"/>
                  </a:schemeClr>
                </a:solidFill>
                <a:latin typeface="Trebuchet MS" panose="020B0603020202020204" pitchFamily="34" charset="0"/>
              </a:rPr>
              <a:t>inefficient due to its rejection of expensive proposals</a:t>
            </a:r>
          </a:p>
          <a:p>
            <a:pPr marL="361950" indent="-361950">
              <a:lnSpc>
                <a:spcPct val="150000"/>
              </a:lnSpc>
              <a:buFont typeface="Wingdings" panose="05000000000000000000" pitchFamily="2" charset="2"/>
              <a:buChar char="ü"/>
            </a:pPr>
            <a:r>
              <a:rPr lang="en-GB" sz="2400" dirty="0" smtClean="0">
                <a:solidFill>
                  <a:schemeClr val="accent5">
                    <a:lumMod val="50000"/>
                  </a:schemeClr>
                </a:solidFill>
                <a:latin typeface="Trebuchet MS" panose="020B0603020202020204" pitchFamily="34" charset="0"/>
              </a:rPr>
              <a:t>In this work, we </a:t>
            </a:r>
            <a:r>
              <a:rPr lang="en-GB" sz="2400" dirty="0">
                <a:solidFill>
                  <a:schemeClr val="accent5">
                    <a:lumMod val="50000"/>
                  </a:schemeClr>
                </a:solidFill>
                <a:latin typeface="Trebuchet MS" panose="020B0603020202020204" pitchFamily="34" charset="0"/>
              </a:rPr>
              <a:t>propose an alternative inference framework </a:t>
            </a:r>
            <a:r>
              <a:rPr lang="en-GB" sz="2400" dirty="0" smtClean="0">
                <a:solidFill>
                  <a:schemeClr val="accent5">
                    <a:lumMod val="50000"/>
                  </a:schemeClr>
                </a:solidFill>
                <a:latin typeface="Trebuchet MS" panose="020B0603020202020204" pitchFamily="34" charset="0"/>
              </a:rPr>
              <a:t>for GPs based </a:t>
            </a:r>
            <a:r>
              <a:rPr lang="en-GB" sz="2400" dirty="0">
                <a:solidFill>
                  <a:schemeClr val="accent5">
                    <a:lumMod val="50000"/>
                  </a:schemeClr>
                </a:solidFill>
                <a:latin typeface="Trebuchet MS" panose="020B0603020202020204" pitchFamily="34" charset="0"/>
              </a:rPr>
              <a:t>on Adaptive Multiple Importance Sampling (AMIS). </a:t>
            </a:r>
            <a:endParaRPr lang="en-GB" sz="2400" dirty="0" smtClean="0">
              <a:solidFill>
                <a:schemeClr val="accent5">
                  <a:lumMod val="50000"/>
                </a:schemeClr>
              </a:solidFill>
              <a:latin typeface="Trebuchet MS" panose="020B0603020202020204" pitchFamily="34" charset="0"/>
            </a:endParaRPr>
          </a:p>
          <a:p>
            <a:pPr marL="361950" indent="-361950">
              <a:buFont typeface="Wingdings" panose="05000000000000000000" pitchFamily="2" charset="2"/>
              <a:buChar char="ü"/>
            </a:pPr>
            <a:r>
              <a:rPr lang="en-GB" sz="2400" dirty="0">
                <a:solidFill>
                  <a:schemeClr val="accent5">
                    <a:lumMod val="50000"/>
                  </a:schemeClr>
                </a:solidFill>
                <a:latin typeface="Trebuchet MS" pitchFamily="34" charset="0"/>
              </a:rPr>
              <a:t>The </a:t>
            </a:r>
            <a:r>
              <a:rPr lang="en-GB" sz="2400" dirty="0" smtClean="0">
                <a:solidFill>
                  <a:schemeClr val="accent5">
                    <a:lumMod val="50000"/>
                  </a:schemeClr>
                </a:solidFill>
                <a:latin typeface="Trebuchet MS" pitchFamily="34" charset="0"/>
              </a:rPr>
              <a:t>experimental results suggests </a:t>
            </a:r>
            <a:r>
              <a:rPr lang="en-GB" sz="2400" dirty="0">
                <a:solidFill>
                  <a:schemeClr val="accent5">
                    <a:lumMod val="50000"/>
                  </a:schemeClr>
                </a:solidFill>
                <a:latin typeface="Trebuchet MS" pitchFamily="34" charset="0"/>
              </a:rPr>
              <a:t>AMIS is competitive with  MCMC for GP models and suitable for SSP</a:t>
            </a:r>
          </a:p>
        </p:txBody>
      </p:sp>
      <p:pic>
        <p:nvPicPr>
          <p:cNvPr id="2" name="Picture 1"/>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02936" y="484155"/>
            <a:ext cx="3238500" cy="4762500"/>
          </a:xfrm>
          <a:prstGeom prst="rect">
            <a:avLst/>
          </a:prstGeom>
        </p:spPr>
      </p:pic>
      <p:pic>
        <p:nvPicPr>
          <p:cNvPr id="13" name="Picture 12"/>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7471505" y="1524564"/>
            <a:ext cx="4545333" cy="2134089"/>
          </a:xfrm>
          <a:prstGeom prst="rect">
            <a:avLst/>
          </a:prstGeom>
        </p:spPr>
      </p:pic>
      <p:pic>
        <p:nvPicPr>
          <p:cNvPr id="69" name="Picture 6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12304" y="16655437"/>
            <a:ext cx="5276007" cy="4076781"/>
          </a:xfrm>
          <a:prstGeom prst="rect">
            <a:avLst/>
          </a:prstGeom>
        </p:spPr>
      </p:pic>
      <p:pic>
        <p:nvPicPr>
          <p:cNvPr id="73" name="Picture 7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688311" y="16655437"/>
            <a:ext cx="5341341" cy="4076781"/>
          </a:xfrm>
          <a:prstGeom prst="rect">
            <a:avLst/>
          </a:prstGeom>
        </p:spPr>
      </p:pic>
      <p:pic>
        <p:nvPicPr>
          <p:cNvPr id="74" name="Picture 73"/>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915544" y="16655437"/>
            <a:ext cx="5279512" cy="4076781"/>
          </a:xfrm>
          <a:prstGeom prst="rect">
            <a:avLst/>
          </a:prstGeom>
        </p:spPr>
      </p:pic>
      <p:sp>
        <p:nvSpPr>
          <p:cNvPr id="75" name="Text Placeholder 345"/>
          <p:cNvSpPr txBox="1">
            <a:spLocks/>
          </p:cNvSpPr>
          <p:nvPr/>
        </p:nvSpPr>
        <p:spPr>
          <a:xfrm>
            <a:off x="17278693" y="12950584"/>
            <a:ext cx="14611752" cy="82145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fr-FR" sz="2400" b="1" dirty="0" smtClean="0">
                <a:solidFill>
                  <a:schemeClr val="tx1"/>
                </a:solidFill>
              </a:rPr>
              <a:t>GP </a:t>
            </a:r>
            <a:r>
              <a:rPr lang="fr-FR" sz="2400" b="1" dirty="0">
                <a:solidFill>
                  <a:schemeClr val="tx1"/>
                </a:solidFill>
              </a:rPr>
              <a:t>classification - PM-AMIS vs </a:t>
            </a:r>
            <a:r>
              <a:rPr lang="fr-FR" sz="2400" b="1" dirty="0" smtClean="0">
                <a:solidFill>
                  <a:schemeClr val="tx1"/>
                </a:solidFill>
              </a:rPr>
              <a:t>PM-MH</a:t>
            </a:r>
            <a:endParaRPr lang="en-US" sz="2000" b="1" dirty="0" smtClean="0">
              <a:solidFill>
                <a:schemeClr val="tx1"/>
              </a:solidFill>
            </a:endParaRPr>
          </a:p>
        </p:txBody>
      </p:sp>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14006</TotalTime>
  <Words>1699</Words>
  <Application>Microsoft Office PowerPoint</Application>
  <PresentationFormat>Custom</PresentationFormat>
  <Paragraphs>115</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Xiaoyu Xiong</cp:lastModifiedBy>
  <cp:revision>492</cp:revision>
  <dcterms:created xsi:type="dcterms:W3CDTF">2012-02-10T00:21:22Z</dcterms:created>
  <dcterms:modified xsi:type="dcterms:W3CDTF">2016-10-13T11:48:10Z</dcterms:modified>
</cp:coreProperties>
</file>