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404050"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guide id="7" pos="429">
          <p15:clr>
            <a:srgbClr val="A4A3A4"/>
          </p15:clr>
        </p15:guide>
        <p15:guide id="8" pos="199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A84"/>
    <a:srgbClr val="2424A8"/>
    <a:srgbClr val="0033CC"/>
    <a:srgbClr val="0000FF"/>
    <a:srgbClr val="3366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465" autoAdjust="0"/>
    <p:restoredTop sz="50000" autoAdjust="0"/>
  </p:normalViewPr>
  <p:slideViewPr>
    <p:cSldViewPr snapToGrid="0" snapToObjects="1" showGuides="1">
      <p:cViewPr>
        <p:scale>
          <a:sx n="65" d="100"/>
          <a:sy n="65" d="100"/>
        </p:scale>
        <p:origin x="5600" y="-10104"/>
      </p:cViewPr>
      <p:guideLst>
        <p:guide orient="horz" pos="4316"/>
        <p:guide orient="horz" pos="375"/>
        <p:guide orient="horz" pos="26214"/>
        <p:guide orient="horz"/>
        <p:guide pos="401"/>
        <p:guide pos="18672"/>
        <p:guide pos="429"/>
        <p:guide pos="199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10/11/19</a:t>
            </a:fld>
            <a:endParaRPr lang="en-US" dirty="0"/>
          </a:p>
        </p:txBody>
      </p:sp>
      <p:sp>
        <p:nvSpPr>
          <p:cNvPr id="4" name="Slide Image Placeholder 3"/>
          <p:cNvSpPr>
            <a:spLocks noGrp="1" noRot="1" noChangeAspect="1"/>
          </p:cNvSpPr>
          <p:nvPr>
            <p:ph type="sldImg" idx="2"/>
          </p:nvPr>
        </p:nvSpPr>
        <p:spPr>
          <a:xfrm>
            <a:off x="2132013" y="685800"/>
            <a:ext cx="25939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32013" y="685800"/>
            <a:ext cx="2593975" cy="3429000"/>
          </a:xfrm>
        </p:spPr>
      </p:sp>
      <p:sp>
        <p:nvSpPr>
          <p:cNvPr id="3" name="Notes Placeholder 2"/>
          <p:cNvSpPr>
            <a:spLocks noGrp="1"/>
          </p:cNvSpPr>
          <p:nvPr>
            <p:ph type="body" idx="1"/>
          </p:nvPr>
        </p:nvSpPr>
        <p:spPr>
          <a:xfrm>
            <a:off x="-88900" y="-38100"/>
            <a:ext cx="22212300" cy="55245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bg>
      <p:bgPr>
        <a:gradFill flip="none" rotWithShape="1">
          <a:gsLst>
            <a:gs pos="17000">
              <a:srgbClr val="1F1A84"/>
            </a:gs>
            <a:gs pos="71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Text Placeholder 5"/>
          <p:cNvSpPr>
            <a:spLocks noGrp="1"/>
          </p:cNvSpPr>
          <p:nvPr>
            <p:ph type="body" sz="quarter" idx="29" hasCustomPrompt="1"/>
          </p:nvPr>
        </p:nvSpPr>
        <p:spPr>
          <a:xfrm>
            <a:off x="16444771" y="33400529"/>
            <a:ext cx="15280482"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432918" y="34204185"/>
            <a:ext cx="15288135"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oleObject" Target="../embeddings/oleObject5.bin"/><Relationship Id="rId12" Type="http://schemas.openxmlformats.org/officeDocument/2006/relationships/image" Target="../media/image3.wmf"/><Relationship Id="rId17" Type="http://schemas.openxmlformats.org/officeDocument/2006/relationships/image" Target="../media/image10.jpeg"/><Relationship Id="rId2" Type="http://schemas.openxmlformats.org/officeDocument/2006/relationships/vmlDrawing" Target="../drawings/vmlDrawing2.v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theme" Target="../theme/theme2.xml"/><Relationship Id="rId6" Type="http://schemas.openxmlformats.org/officeDocument/2006/relationships/image" Target="../media/image8.png"/><Relationship Id="rId11" Type="http://schemas.openxmlformats.org/officeDocument/2006/relationships/oleObject" Target="../embeddings/oleObject7.bin"/><Relationship Id="rId5" Type="http://schemas.openxmlformats.org/officeDocument/2006/relationships/image" Target="../media/image7.png"/><Relationship Id="rId15" Type="http://schemas.openxmlformats.org/officeDocument/2006/relationships/image" Target="../media/image4.wmf"/><Relationship Id="rId10" Type="http://schemas.openxmlformats.org/officeDocument/2006/relationships/image" Target="../media/image2.wmf"/><Relationship Id="rId4" Type="http://schemas.openxmlformats.org/officeDocument/2006/relationships/image" Target="../media/image6.png"/><Relationship Id="rId9" Type="http://schemas.openxmlformats.org/officeDocument/2006/relationships/oleObject" Target="../embeddings/oleObject6.bin"/><Relationship Id="rId14" Type="http://schemas.openxmlformats.org/officeDocument/2006/relationships/oleObject" Target="../embeddings/oleObject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9" name="Rectangle 9"/>
          <p:cNvSpPr>
            <a:spLocks noChangeArrowheads="1"/>
          </p:cNvSpPr>
          <p:nvPr/>
        </p:nvSpPr>
        <p:spPr bwMode="auto">
          <a:xfrm>
            <a:off x="2" y="5425452"/>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646464" y="41989161"/>
            <a:ext cx="239171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381000" y="6019799"/>
            <a:ext cx="15821027" cy="36441873"/>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6698367" y="6019800"/>
            <a:ext cx="15343734" cy="36441872"/>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3548190" y="-48126"/>
            <a:ext cx="13121319" cy="42851890"/>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8"/>
              <a:ext cx="7531182" cy="2131008"/>
              <a:chOff x="-4470427" y="13701622"/>
              <a:chExt cx="3470785" cy="979074"/>
            </a:xfrm>
          </p:grpSpPr>
          <p:grpSp>
            <p:nvGrpSpPr>
              <p:cNvPr id="46" name="Group 45"/>
              <p:cNvGrpSpPr/>
              <p:nvPr userDrawn="1"/>
            </p:nvGrpSpPr>
            <p:grpSpPr>
              <a:xfrm>
                <a:off x="-2783495" y="13745861"/>
                <a:ext cx="624431" cy="898924"/>
                <a:chOff x="-3958697" y="14964973"/>
                <a:chExt cx="779338" cy="1288151"/>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561889" y="34554904"/>
              <a:ext cx="9320458" cy="2526502"/>
              <a:chOff x="-4830160" y="15859915"/>
              <a:chExt cx="4295382"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56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56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32833695" y="2"/>
            <a:ext cx="13148654"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56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56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64482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
        <p:nvSpPr>
          <p:cNvPr id="70" name="Rectangle 36"/>
          <p:cNvSpPr>
            <a:spLocks noChangeArrowheads="1"/>
          </p:cNvSpPr>
          <p:nvPr userDrawn="1"/>
        </p:nvSpPr>
        <p:spPr bwMode="auto">
          <a:xfrm>
            <a:off x="1" y="-7606"/>
            <a:ext cx="32404050" cy="5440680"/>
          </a:xfrm>
          <a:prstGeom prst="rect">
            <a:avLst/>
          </a:prstGeom>
          <a:solidFill>
            <a:srgbClr val="2424A8"/>
          </a:solidFill>
          <a:ln w="9525">
            <a:solidFill>
              <a:schemeClr val="tx1"/>
            </a:solidFill>
            <a:miter lim="800000"/>
            <a:headEnd/>
            <a:tailEnd/>
          </a:ln>
          <a:effectLst/>
        </p:spPr>
        <p:txBody>
          <a:bodyPr wrap="none" lIns="89551" tIns="44774" rIns="89551" bIns="44774"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2" y="0"/>
            <a:ext cx="32404050"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75086" y="6002908"/>
            <a:ext cx="31050365"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2" y="5013971"/>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3009" y="41948435"/>
            <a:ext cx="282239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3548190" y="-48126"/>
            <a:ext cx="13121319" cy="42851890"/>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4"/>
            <a:stretch>
              <a:fillRect/>
            </a:stretch>
          </p:blipFill>
          <p:spPr>
            <a:xfrm>
              <a:off x="-10732765" y="19116994"/>
              <a:ext cx="9986808" cy="1053596"/>
            </a:xfrm>
            <a:prstGeom prst="rect">
              <a:avLst/>
            </a:prstGeom>
          </p:spPr>
        </p:pic>
        <p:grpSp>
          <p:nvGrpSpPr>
            <p:cNvPr id="41" name="Group 40"/>
            <p:cNvGrpSpPr/>
            <p:nvPr userDrawn="1"/>
          </p:nvGrpSpPr>
          <p:grpSpPr>
            <a:xfrm>
              <a:off x="-9744993" y="29384978"/>
              <a:ext cx="7531182" cy="2131008"/>
              <a:chOff x="-4470427" y="13701622"/>
              <a:chExt cx="3470785" cy="979074"/>
            </a:xfrm>
          </p:grpSpPr>
          <p:grpSp>
            <p:nvGrpSpPr>
              <p:cNvPr id="49" name="Group 48"/>
              <p:cNvGrpSpPr/>
              <p:nvPr userDrawn="1"/>
            </p:nvGrpSpPr>
            <p:grpSpPr>
              <a:xfrm>
                <a:off x="-2783495" y="13745861"/>
                <a:ext cx="624431" cy="898924"/>
                <a:chOff x="-3958697" y="14964973"/>
                <a:chExt cx="779338" cy="1288151"/>
              </a:xfrm>
            </p:grpSpPr>
            <p:pic>
              <p:nvPicPr>
                <p:cNvPr id="70" name="Picture 69"/>
                <p:cNvPicPr>
                  <a:picLocks noChangeAspect="1"/>
                </p:cNvPicPr>
                <p:nvPr userDrawn="1"/>
              </p:nvPicPr>
              <p:blipFill>
                <a:blip r:embed="rId5"/>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5"/>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6"/>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61889" y="34554904"/>
              <a:ext cx="9320458" cy="2526502"/>
              <a:chOff x="-4830160" y="15859915"/>
              <a:chExt cx="4295382"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6694"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6695"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2833695" y="2"/>
            <a:ext cx="13148654"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6696"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3"/>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6697"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4482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image" Target="../media/image11.png"/><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notesSlide" Target="../notesSlides/notesSlide1.xml"/><Relationship Id="rId16" Type="http://schemas.openxmlformats.org/officeDocument/2006/relationships/image" Target="../media/image24.emf"/><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jpg"/><Relationship Id="rId15" Type="http://schemas.openxmlformats.org/officeDocument/2006/relationships/image" Target="../media/image23.emf"/><Relationship Id="rId10" Type="http://schemas.openxmlformats.org/officeDocument/2006/relationships/image" Target="../media/image18.png"/><Relationship Id="rId19" Type="http://schemas.openxmlformats.org/officeDocument/2006/relationships/image" Target="../media/image27.emf"/><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 Placeholder 340"/>
          <p:cNvSpPr>
            <a:spLocks noGrp="1"/>
          </p:cNvSpPr>
          <p:nvPr>
            <p:ph type="body" sz="quarter" idx="4294967295"/>
          </p:nvPr>
        </p:nvSpPr>
        <p:spPr>
          <a:xfrm>
            <a:off x="16747206" y="37011577"/>
            <a:ext cx="15264000" cy="547200"/>
          </a:xfrm>
          <a:prstGeom prst="rect">
            <a:avLst/>
          </a:prstGeom>
          <a:solidFill>
            <a:srgbClr val="2424A8"/>
          </a:solidFill>
        </p:spPr>
        <p:txBody>
          <a:bodyPr/>
          <a:lstStyle/>
          <a:p>
            <a:pPr marL="0" indent="0">
              <a:buNone/>
            </a:pPr>
            <a:r>
              <a:rPr lang="en-US" sz="3400" b="1" u="none" dirty="0">
                <a:solidFill>
                  <a:schemeClr val="bg1"/>
                </a:solidFill>
              </a:rPr>
              <a:t>Conclusions</a:t>
            </a:r>
          </a:p>
        </p:txBody>
      </p:sp>
      <p:sp>
        <p:nvSpPr>
          <p:cNvPr id="343" name="Text Placeholder 342"/>
          <p:cNvSpPr>
            <a:spLocks noGrp="1"/>
          </p:cNvSpPr>
          <p:nvPr>
            <p:ph type="body" sz="quarter" idx="29"/>
          </p:nvPr>
        </p:nvSpPr>
        <p:spPr>
          <a:xfrm>
            <a:off x="16711723" y="39746763"/>
            <a:ext cx="15264000" cy="547200"/>
          </a:xfrm>
          <a:solidFill>
            <a:srgbClr val="2424A8"/>
          </a:solidFill>
        </p:spPr>
        <p:txBody>
          <a:bodyPr/>
          <a:lstStyle/>
          <a:p>
            <a:pPr algn="l"/>
            <a:r>
              <a:rPr lang="en-US" sz="3400" u="none" dirty="0">
                <a:solidFill>
                  <a:schemeClr val="bg1"/>
                </a:solidFill>
              </a:rPr>
              <a:t>References</a:t>
            </a:r>
          </a:p>
        </p:txBody>
      </p:sp>
      <mc:AlternateContent xmlns:mc="http://schemas.openxmlformats.org/markup-compatibility/2006" xmlns:a14="http://schemas.microsoft.com/office/drawing/2010/main">
        <mc:Choice Requires="a14">
          <p:sp>
            <p:nvSpPr>
              <p:cNvPr id="344" name="Text Placeholder 343"/>
              <p:cNvSpPr>
                <a:spLocks noGrp="1"/>
              </p:cNvSpPr>
              <p:nvPr>
                <p:ph type="body" sz="quarter" idx="30"/>
              </p:nvPr>
            </p:nvSpPr>
            <p:spPr>
              <a:xfrm>
                <a:off x="16636642" y="40083531"/>
                <a:ext cx="15584055" cy="2461074"/>
              </a:xfrm>
            </p:spPr>
            <p:txBody>
              <a:bodyPr/>
              <a:lstStyle/>
              <a:p>
                <a:pPr>
                  <a:lnSpc>
                    <a:spcPct val="150000"/>
                  </a:lnSpc>
                </a:pPr>
                <a:r>
                  <a:rPr lang="it-IT" sz="1600" dirty="0"/>
                  <a:t>[1]</a:t>
                </a:r>
                <a:r>
                  <a:rPr lang="en-GB" sz="1600" dirty="0"/>
                  <a:t> </a:t>
                </a:r>
                <a:r>
                  <a:rPr lang="en-GB" sz="1600" dirty="0" err="1"/>
                  <a:t>Xiong</a:t>
                </a:r>
                <a:r>
                  <a:rPr lang="en-GB" sz="1600" dirty="0"/>
                  <a:t>, X.,</a:t>
                </a:r>
                <a14:m>
                  <m:oMath xmlns:m="http://schemas.openxmlformats.org/officeDocument/2006/math">
                    <m:r>
                      <a:rPr lang="en-GB" sz="1600" b="0" i="0" smtClean="0">
                        <a:latin typeface="Cambria Math"/>
                      </a:rPr>
                      <m:t>   </m:t>
                    </m:r>
                    <m:acc>
                      <m:accPr>
                        <m:chr m:val="̌"/>
                        <m:ctrlPr>
                          <a:rPr lang="en-GB" sz="1600" i="1" smtClean="0">
                            <a:latin typeface="Cambria Math" panose="02040503050406030204" pitchFamily="18" charset="0"/>
                          </a:rPr>
                        </m:ctrlPr>
                      </m:accPr>
                      <m:e>
                        <m:r>
                          <m:rPr>
                            <m:sty m:val="p"/>
                          </m:rPr>
                          <a:rPr lang="en-GB" sz="1600" b="0" i="0" smtClean="0">
                            <a:latin typeface="Cambria Math"/>
                          </a:rPr>
                          <m:t>S</m:t>
                        </m:r>
                      </m:e>
                    </m:acc>
                  </m:oMath>
                </a14:m>
                <a:r>
                  <a:rPr lang="en-GB" sz="1600" dirty="0"/>
                  <a:t>m</a:t>
                </a:r>
                <a14:m>
                  <m:oMath xmlns:m="http://schemas.openxmlformats.org/officeDocument/2006/math">
                    <m:acc>
                      <m:accPr>
                        <m:chr m:val="́"/>
                        <m:ctrlPr>
                          <a:rPr lang="en-GB" sz="1600" i="1" dirty="0" smtClean="0">
                            <a:latin typeface="Cambria Math" panose="02040503050406030204" pitchFamily="18" charset="0"/>
                          </a:rPr>
                        </m:ctrlPr>
                      </m:accPr>
                      <m:e>
                        <m:r>
                          <m:rPr>
                            <m:sty m:val="p"/>
                          </m:rPr>
                          <a:rPr lang="en-GB" sz="1600" b="0" i="0" dirty="0" smtClean="0">
                            <a:latin typeface="Cambria Math"/>
                          </a:rPr>
                          <m:t>i</m:t>
                        </m:r>
                      </m:e>
                    </m:acc>
                  </m:oMath>
                </a14:m>
                <a:r>
                  <a:rPr lang="en-GB" sz="1600" dirty="0"/>
                  <a:t>dl, V. and </a:t>
                </a:r>
                <a:r>
                  <a:rPr lang="en-GB" sz="1600" dirty="0" err="1"/>
                  <a:t>Filippone</a:t>
                </a:r>
                <a:r>
                  <a:rPr lang="en-GB" sz="1600" dirty="0"/>
                  <a:t>, M. Adaptive Multiple Importance Sampling for Gaussian Processes, </a:t>
                </a:r>
                <a:r>
                  <a:rPr lang="en-GB" sz="1600" dirty="0" err="1"/>
                  <a:t>eprint</a:t>
                </a:r>
                <a:r>
                  <a:rPr lang="en-GB" sz="1600" dirty="0"/>
                  <a:t> arXiv:1508.01050v2, 2016.</a:t>
                </a:r>
              </a:p>
              <a:p>
                <a:pPr>
                  <a:lnSpc>
                    <a:spcPct val="150000"/>
                  </a:lnSpc>
                </a:pPr>
                <a:r>
                  <a:rPr lang="en-GB" sz="1600" dirty="0"/>
                  <a:t>[2] </a:t>
                </a:r>
                <a:r>
                  <a:rPr lang="en-GB" sz="1600" dirty="0" err="1"/>
                  <a:t>Segalin</a:t>
                </a:r>
                <a:r>
                  <a:rPr lang="en-GB" sz="1600" dirty="0"/>
                  <a:t>, C., </a:t>
                </a:r>
                <a:r>
                  <a:rPr lang="it-IT" sz="1600" dirty="0"/>
                  <a:t>Perina, A., Cristani, M. and Vinciarelli, A. </a:t>
                </a:r>
                <a:r>
                  <a:rPr lang="en-GB" sz="1600" dirty="0"/>
                  <a:t>The pictures we like are our image: continuous mapping of favourite pictures into self-assessed and attributed personality traits. IEEE Transactions on Affective Computing (to appear), 2016.</a:t>
                </a:r>
                <a:endParaRPr lang="it-IT" sz="1600" dirty="0"/>
              </a:p>
              <a:p>
                <a:pPr>
                  <a:lnSpc>
                    <a:spcPct val="150000"/>
                  </a:lnSpc>
                </a:pPr>
                <a:r>
                  <a:rPr lang="it-IT" sz="1600" dirty="0"/>
                  <a:t>[3] Filippone, M., Girolami, M. Pseudo-marginal Bayesian inference </a:t>
                </a:r>
                <a:r>
                  <a:rPr lang="en-GB" sz="1600" dirty="0"/>
                  <a:t>for Gaussian processes. IEEE Transactions on Pattern Analysis and Machine Intelligence, </a:t>
                </a:r>
                <a:r>
                  <a:rPr lang="it-IT" sz="1600" dirty="0"/>
                  <a:t>2014</a:t>
                </a:r>
                <a:r>
                  <a:rPr lang="en-GB" sz="1600" dirty="0"/>
                  <a:t>.</a:t>
                </a:r>
              </a:p>
              <a:p>
                <a:pPr>
                  <a:lnSpc>
                    <a:spcPct val="150000"/>
                  </a:lnSpc>
                </a:pPr>
                <a:r>
                  <a:rPr lang="en-GB" sz="1600" dirty="0"/>
                  <a:t>[4] </a:t>
                </a:r>
                <a:r>
                  <a:rPr lang="fr-FR" sz="1600" dirty="0" err="1"/>
                  <a:t>Cornuet</a:t>
                </a:r>
                <a:r>
                  <a:rPr lang="fr-FR" sz="1600" dirty="0"/>
                  <a:t>, J.-M., Marin, J.-M., Mira, A., Robert, C. P. Adaptive </a:t>
                </a:r>
                <a:r>
                  <a:rPr lang="en-GB" sz="1600" dirty="0"/>
                  <a:t>multiple importance sampling. Scandinavian Journal of Statistics 39, 798–812, 2012.</a:t>
                </a:r>
              </a:p>
            </p:txBody>
          </p:sp>
        </mc:Choice>
        <mc:Fallback xmlns="">
          <p:sp>
            <p:nvSpPr>
              <p:cNvPr id="344" name="Text Placeholder 343"/>
              <p:cNvSpPr>
                <a:spLocks noGrp="1" noRot="1" noChangeAspect="1" noMove="1" noResize="1" noEditPoints="1" noAdjustHandles="1" noChangeArrowheads="1" noChangeShapeType="1" noTextEdit="1"/>
              </p:cNvSpPr>
              <p:nvPr>
                <p:ph type="body" sz="quarter" idx="30"/>
              </p:nvPr>
            </p:nvSpPr>
            <p:spPr>
              <a:xfrm>
                <a:off x="16636642" y="40083531"/>
                <a:ext cx="15584055" cy="2461074"/>
              </a:xfrm>
              <a:blipFill>
                <a:blip r:embed="rId3"/>
                <a:stretch>
                  <a:fillRect/>
                </a:stretch>
              </a:blipFill>
            </p:spPr>
            <p:txBody>
              <a:bodyPr/>
              <a:lstStyle/>
              <a:p>
                <a:r>
                  <a:rPr lang="en-US">
                    <a:noFill/>
                  </a:rPr>
                  <a:t> </a:t>
                </a:r>
              </a:p>
            </p:txBody>
          </p:sp>
        </mc:Fallback>
      </mc:AlternateContent>
      <p:sp>
        <p:nvSpPr>
          <p:cNvPr id="7" name="TextBox 6"/>
          <p:cNvSpPr txBox="1"/>
          <p:nvPr/>
        </p:nvSpPr>
        <p:spPr>
          <a:xfrm>
            <a:off x="2171375" y="22161616"/>
            <a:ext cx="184731" cy="1400383"/>
          </a:xfrm>
          <a:prstGeom prst="rect">
            <a:avLst/>
          </a:prstGeom>
          <a:noFill/>
        </p:spPr>
        <p:txBody>
          <a:bodyPr wrap="none" rtlCol="0">
            <a:spAutoFit/>
          </a:bodyPr>
          <a:lstStyle/>
          <a:p>
            <a:endParaRPr lang="en-GB" dirty="0"/>
          </a:p>
        </p:txBody>
      </p:sp>
      <p:sp>
        <p:nvSpPr>
          <p:cNvPr id="49" name="Text Placeholder 345"/>
          <p:cNvSpPr txBox="1">
            <a:spLocks/>
          </p:cNvSpPr>
          <p:nvPr/>
        </p:nvSpPr>
        <p:spPr>
          <a:xfrm>
            <a:off x="1871196" y="20216820"/>
            <a:ext cx="12271456" cy="2778917"/>
          </a:xfrm>
          <a:prstGeom prst="rect">
            <a:avLst/>
          </a:prstGeom>
          <a:noFill/>
          <a:ln>
            <a:noFill/>
          </a:ln>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latin typeface="+mn-lt"/>
              </a:rPr>
              <a:t>All data sources should be thought of as imperfect representations of the truth. Biases can be both systematic and random</a:t>
            </a:r>
          </a:p>
          <a:p>
            <a:pPr marL="342900" indent="-342900">
              <a:buFont typeface="Arial" panose="020B0604020202020204" pitchFamily="34" charset="0"/>
              <a:buChar char="•"/>
            </a:pPr>
            <a:r>
              <a:rPr lang="en-GB" dirty="0">
                <a:latin typeface="+mn-lt"/>
              </a:rPr>
              <a:t>The data sources can have different spatial support</a:t>
            </a:r>
          </a:p>
          <a:p>
            <a:pPr marL="342900" indent="-342900">
              <a:buFont typeface="Arial" panose="020B0604020202020204" pitchFamily="34" charset="0"/>
              <a:buChar char="•"/>
            </a:pPr>
            <a:r>
              <a:rPr lang="en-GB" dirty="0">
                <a:latin typeface="+mn-lt"/>
              </a:rPr>
              <a:t>It is important to accurately quantify uncertainty from the different data sources and propagate this to predictions</a:t>
            </a:r>
          </a:p>
        </p:txBody>
      </p:sp>
      <p:sp>
        <p:nvSpPr>
          <p:cNvPr id="51" name="Text Placeholder 345"/>
          <p:cNvSpPr txBox="1">
            <a:spLocks/>
          </p:cNvSpPr>
          <p:nvPr/>
        </p:nvSpPr>
        <p:spPr>
          <a:xfrm>
            <a:off x="16441031" y="6752544"/>
            <a:ext cx="15872319" cy="126465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GB" sz="2400" dirty="0">
                <a:solidFill>
                  <a:schemeClr val="tx1"/>
                </a:solidFill>
              </a:rPr>
              <a:t>The out-of-sample RMSE, average width of 95% confidence interval and coverage probability</a:t>
            </a:r>
          </a:p>
          <a:p>
            <a:pPr algn="ctr"/>
            <a:r>
              <a:rPr lang="en-GB" sz="2400" dirty="0">
                <a:solidFill>
                  <a:schemeClr val="tx1"/>
                </a:solidFill>
              </a:rPr>
              <a:t> over 100 simulations for Kriging and the DF approach</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55" name="Text Placeholder 345"/>
              <p:cNvSpPr txBox="1">
                <a:spLocks/>
              </p:cNvSpPr>
              <p:nvPr/>
            </p:nvSpPr>
            <p:spPr>
              <a:xfrm>
                <a:off x="2236555" y="25313153"/>
                <a:ext cx="10513761" cy="274198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GB" sz="2400" dirty="0"/>
                  <a:t>Z(s)</a:t>
                </a:r>
                <a14:m>
                  <m:oMath xmlns:m="http://schemas.openxmlformats.org/officeDocument/2006/math">
                    <m:r>
                      <a:rPr lang="en-GB" sz="2400" i="1">
                        <a:latin typeface="Cambria Math"/>
                      </a:rPr>
                      <m:t> </m:t>
                    </m:r>
                    <m:r>
                      <a:rPr lang="en-US" sz="2400" i="1" dirty="0" smtClean="0">
                        <a:latin typeface="Cambria Math"/>
                        <a:ea typeface="Cambria Math"/>
                      </a:rPr>
                      <m:t>~ </m:t>
                    </m:r>
                    <m:r>
                      <a:rPr lang="en-US" sz="2400" b="0" i="1" dirty="0" smtClean="0">
                        <a:latin typeface="Cambria Math" panose="02040503050406030204" pitchFamily="18" charset="0"/>
                        <a:ea typeface="Cambria Math"/>
                      </a:rPr>
                      <m:t>𝐺𝑃</m:t>
                    </m:r>
                  </m:oMath>
                </a14:m>
                <a:r>
                  <a:rPr lang="en-US" sz="2400" b="0" dirty="0">
                    <a:ea typeface="Cambria Math"/>
                  </a:rPr>
                  <a:t>(𝜇(s), </a:t>
                </a:r>
                <a:r>
                  <a:rPr lang="en-US" sz="2400" dirty="0" err="1">
                    <a:ea typeface="Cambria Math"/>
                  </a:rPr>
                  <a:t>c</a:t>
                </a:r>
                <a:r>
                  <a:rPr lang="en-US" sz="2400" baseline="-25000" dirty="0" err="1">
                    <a:ea typeface="Cambria Math"/>
                  </a:rPr>
                  <a:t>z</a:t>
                </a:r>
                <a:r>
                  <a:rPr lang="en-GB" sz="2400" dirty="0"/>
                  <a:t>(s, s´))             True process</a:t>
                </a:r>
              </a:p>
              <a:p>
                <a:pPr algn="just"/>
                <a:r>
                  <a:rPr lang="en-GB" sz="2400" dirty="0"/>
                  <a:t>Y(s) = Z(s) + </a:t>
                </a:r>
                <a:r>
                  <a:rPr lang="en-GB" dirty="0"/>
                  <a:t>𝜀</a:t>
                </a:r>
                <a:r>
                  <a:rPr lang="en-GB" sz="2400" dirty="0"/>
                  <a:t>(s)                         Data (observations)</a:t>
                </a:r>
              </a:p>
              <a:p>
                <a:pPr algn="just"/>
                <a:r>
                  <a:rPr lang="en-GB" sz="2400" dirty="0"/>
                  <a:t>𝜀(s) </a:t>
                </a:r>
                <a14:m>
                  <m:oMath xmlns:m="http://schemas.openxmlformats.org/officeDocument/2006/math">
                    <m:r>
                      <a:rPr lang="en-US" sz="2400" i="1" dirty="0">
                        <a:latin typeface="Cambria Math"/>
                        <a:ea typeface="Cambria Math"/>
                      </a:rPr>
                      <m:t>~ </m:t>
                    </m:r>
                    <m:r>
                      <a:rPr lang="en-US" sz="2400" i="1" dirty="0">
                        <a:latin typeface="Cambria Math"/>
                        <a:ea typeface="Cambria Math"/>
                      </a:rPr>
                      <m:t>𝒩</m:t>
                    </m:r>
                    <m:r>
                      <m:rPr>
                        <m:nor/>
                      </m:rPr>
                      <a:rPr lang="en-US" sz="2400" dirty="0"/>
                      <m:t>(</m:t>
                    </m:r>
                    <m:r>
                      <m:rPr>
                        <m:nor/>
                      </m:rPr>
                      <a:rPr lang="en-GB" sz="2400" dirty="0"/>
                      <m:t>0</m:t>
                    </m:r>
                    <m:r>
                      <m:rPr>
                        <m:nor/>
                      </m:rPr>
                      <a:rPr lang="en-US" sz="2400" dirty="0">
                        <a:ea typeface="Cambria Math"/>
                      </a:rPr>
                      <m:t>,</m:t>
                    </m:r>
                    <m:r>
                      <m:rPr>
                        <m:nor/>
                      </m:rPr>
                      <a:rPr lang="en-US" sz="2400" b="0" i="1" dirty="0" smtClean="0">
                        <a:ea typeface="Cambria Math"/>
                      </a:rPr>
                      <m:t> </m:t>
                    </m:r>
                    <m:sSup>
                      <m:sSupPr>
                        <m:ctrlPr>
                          <a:rPr lang="en-US" sz="2400" b="0" i="1" dirty="0" smtClean="0">
                            <a:latin typeface="Cambria Math" panose="02040503050406030204" pitchFamily="18" charset="0"/>
                            <a:ea typeface="Cambria Math"/>
                          </a:rPr>
                        </m:ctrlPr>
                      </m:sSupPr>
                      <m:e>
                        <m:sSub>
                          <m:sSubPr>
                            <m:ctrlPr>
                              <a:rPr lang="en-US" sz="2400" b="0" i="1" dirty="0" smtClean="0">
                                <a:latin typeface="Cambria Math" panose="02040503050406030204" pitchFamily="18" charset="0"/>
                                <a:ea typeface="Cambria Math"/>
                              </a:rPr>
                            </m:ctrlPr>
                          </m:sSubPr>
                          <m:e>
                            <m:r>
                              <a:rPr lang="en-US" sz="2400" b="0" i="1" dirty="0" smtClean="0">
                                <a:latin typeface="Cambria Math" panose="02040503050406030204" pitchFamily="18" charset="0"/>
                                <a:ea typeface="Cambria Math"/>
                              </a:rPr>
                              <m:t>𝜎</m:t>
                            </m:r>
                          </m:e>
                          <m:sub>
                            <m:r>
                              <a:rPr lang="en-US" sz="2400" b="0" i="1" dirty="0" smtClean="0">
                                <a:latin typeface="Cambria Math" panose="02040503050406030204" pitchFamily="18" charset="0"/>
                                <a:ea typeface="Cambria Math"/>
                              </a:rPr>
                              <m:t>𝑌</m:t>
                            </m:r>
                          </m:sub>
                        </m:sSub>
                      </m:e>
                      <m:sup>
                        <m:r>
                          <a:rPr lang="en-US" sz="2400" b="0" i="1" dirty="0" smtClean="0">
                            <a:latin typeface="Cambria Math" panose="02040503050406030204" pitchFamily="18" charset="0"/>
                            <a:ea typeface="Cambria Math"/>
                          </a:rPr>
                          <m:t>2</m:t>
                        </m:r>
                      </m:sup>
                    </m:sSup>
                    <m:r>
                      <m:rPr>
                        <m:nor/>
                      </m:rPr>
                      <a:rPr lang="en-US" sz="2400" dirty="0">
                        <a:ea typeface="Cambria Math"/>
                      </a:rPr>
                      <m:t>)</m:t>
                    </m:r>
                  </m:oMath>
                </a14:m>
                <a:r>
                  <a:rPr lang="en-US" sz="2400" dirty="0"/>
                  <a:t>                         Measurement error</a:t>
                </a:r>
              </a:p>
              <a:p>
                <a:pPr algn="just"/>
                <a:r>
                  <a:rPr lang="en-US" sz="2400" dirty="0"/>
                  <a:t>X(s) = 𝛼(s) + 𝛽(s)Z(s) + 𝛿(s)         Numerical model output</a:t>
                </a:r>
              </a:p>
              <a:p>
                <a:pPr algn="just"/>
                <a:r>
                  <a:rPr lang="en-US" sz="2400" dirty="0"/>
                  <a:t>𝛿(s) </a:t>
                </a:r>
                <a14:m>
                  <m:oMath xmlns:m="http://schemas.openxmlformats.org/officeDocument/2006/math">
                    <m:r>
                      <a:rPr lang="en-US" sz="2400" dirty="0">
                        <a:latin typeface="Cambria Math" panose="02040503050406030204" pitchFamily="18" charset="0"/>
                        <a:ea typeface="Cambria Math"/>
                      </a:rPr>
                      <m:t>~</m:t>
                    </m:r>
                    <m:r>
                      <a:rPr lang="en-US" sz="2400" b="0" i="0" dirty="0" smtClean="0">
                        <a:latin typeface="Cambria Math" panose="02040503050406030204" pitchFamily="18" charset="0"/>
                        <a:ea typeface="Cambria Math"/>
                      </a:rPr>
                      <m:t> </m:t>
                    </m:r>
                    <m:r>
                      <a:rPr lang="en-US" sz="2400" i="1" dirty="0">
                        <a:latin typeface="Cambria Math" panose="02040503050406030204" pitchFamily="18" charset="0"/>
                        <a:ea typeface="Cambria Math"/>
                      </a:rPr>
                      <m:t>𝐺𝑃</m:t>
                    </m:r>
                    <m:r>
                      <m:rPr>
                        <m:nor/>
                      </m:rPr>
                      <a:rPr lang="en-US" sz="2400" dirty="0">
                        <a:ea typeface="Cambria Math"/>
                      </a:rPr>
                      <m:t>(</m:t>
                    </m:r>
                    <m:r>
                      <m:rPr>
                        <m:nor/>
                      </m:rPr>
                      <a:rPr lang="en-US" sz="2400" dirty="0">
                        <a:ea typeface="Cambria Math"/>
                      </a:rPr>
                      <m:t>𝜇</m:t>
                    </m:r>
                    <m:r>
                      <m:rPr>
                        <m:nor/>
                      </m:rPr>
                      <a:rPr lang="en-US" sz="2400" dirty="0">
                        <a:ea typeface="Cambria Math"/>
                      </a:rPr>
                      <m:t>(</m:t>
                    </m:r>
                    <m:r>
                      <m:rPr>
                        <m:nor/>
                      </m:rPr>
                      <a:rPr lang="en-US" sz="2400" dirty="0">
                        <a:ea typeface="Cambria Math"/>
                      </a:rPr>
                      <m:t>s</m:t>
                    </m:r>
                    <m:r>
                      <m:rPr>
                        <m:nor/>
                      </m:rPr>
                      <a:rPr lang="en-US" sz="2400" dirty="0">
                        <a:ea typeface="Cambria Math"/>
                      </a:rPr>
                      <m:t>), </m:t>
                    </m:r>
                    <m:r>
                      <a:rPr lang="en-US" sz="2400" b="0" i="1" dirty="0" smtClean="0">
                        <a:latin typeface="Cambria Math" panose="02040503050406030204" pitchFamily="18" charset="0"/>
                        <a:ea typeface="Cambria Math"/>
                      </a:rPr>
                      <m:t>𝑐</m:t>
                    </m:r>
                    <m:r>
                      <a:rPr lang="en-US" sz="2400" b="0" i="1" baseline="-25000" dirty="0" smtClean="0">
                        <a:latin typeface="Cambria Math" panose="02040503050406030204" pitchFamily="18" charset="0"/>
                        <a:ea typeface="Cambria Math"/>
                      </a:rPr>
                      <m:t>𝛿</m:t>
                    </m:r>
                    <m:r>
                      <m:rPr>
                        <m:nor/>
                      </m:rPr>
                      <a:rPr lang="en-GB" sz="2400" dirty="0"/>
                      <m:t>(</m:t>
                    </m:r>
                    <m:r>
                      <m:rPr>
                        <m:nor/>
                      </m:rPr>
                      <a:rPr lang="en-GB" sz="2400" dirty="0"/>
                      <m:t>s</m:t>
                    </m:r>
                    <m:r>
                      <m:rPr>
                        <m:nor/>
                      </m:rPr>
                      <a:rPr lang="en-GB" sz="2400" dirty="0"/>
                      <m:t>, </m:t>
                    </m:r>
                    <m:r>
                      <m:rPr>
                        <m:nor/>
                      </m:rPr>
                      <a:rPr lang="en-GB" sz="2400" dirty="0"/>
                      <m:t>s</m:t>
                    </m:r>
                    <m:r>
                      <m:rPr>
                        <m:nor/>
                      </m:rPr>
                      <a:rPr lang="en-GB" sz="2400" dirty="0"/>
                      <m:t>´))</m:t>
                    </m:r>
                  </m:oMath>
                </a14:m>
                <a:r>
                  <a:rPr lang="en-US" sz="2400" dirty="0"/>
                  <a:t>             Discrepancy term</a:t>
                </a:r>
                <a:endParaRPr lang="en-GB" sz="2400" dirty="0"/>
              </a:p>
            </p:txBody>
          </p:sp>
        </mc:Choice>
        <mc:Fallback>
          <p:sp>
            <p:nvSpPr>
              <p:cNvPr id="55" name="Text Placeholder 345"/>
              <p:cNvSpPr txBox="1">
                <a:spLocks noRot="1" noChangeAspect="1" noMove="1" noResize="1" noEditPoints="1" noAdjustHandles="1" noChangeArrowheads="1" noChangeShapeType="1" noTextEdit="1"/>
              </p:cNvSpPr>
              <p:nvPr/>
            </p:nvSpPr>
            <p:spPr>
              <a:xfrm>
                <a:off x="2236555" y="25313153"/>
                <a:ext cx="10513761" cy="2741984"/>
              </a:xfrm>
              <a:prstGeom prst="rect">
                <a:avLst/>
              </a:prstGeom>
              <a:blipFill>
                <a:blip r:embed="rId4"/>
                <a:stretch>
                  <a:fillRect/>
                </a:stretch>
              </a:blipFill>
            </p:spPr>
            <p:txBody>
              <a:bodyPr/>
              <a:lstStyle/>
              <a:p>
                <a:r>
                  <a:rPr lang="en-US">
                    <a:noFill/>
                  </a:rPr>
                  <a:t> </a:t>
                </a:r>
              </a:p>
            </p:txBody>
          </p:sp>
        </mc:Fallback>
      </mc:AlternateContent>
      <p:sp>
        <p:nvSpPr>
          <p:cNvPr id="56" name="Text Placeholder 382"/>
          <p:cNvSpPr txBox="1">
            <a:spLocks/>
          </p:cNvSpPr>
          <p:nvPr/>
        </p:nvSpPr>
        <p:spPr>
          <a:xfrm>
            <a:off x="9743065" y="3966567"/>
            <a:ext cx="15975926" cy="1087559"/>
          </a:xfrm>
          <a:prstGeom prst="rect">
            <a:avLst/>
          </a:prstGeom>
        </p:spPr>
        <p:txBody>
          <a:bodyPr>
            <a:normAutofit fontScale="70000" lnSpcReduction="20000"/>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a:solidFill>
                  <a:schemeClr val="bg1"/>
                </a:solidFill>
              </a:rPr>
              <a:t>University of Exeter </a:t>
            </a:r>
            <a:r>
              <a:rPr lang="en-US" sz="4900" dirty="0">
                <a:solidFill>
                  <a:schemeClr val="bg1"/>
                </a:solidFill>
              </a:rPr>
              <a:t>email: </a:t>
            </a:r>
            <a:r>
              <a:rPr lang="en-US" sz="4900" dirty="0" err="1">
                <a:solidFill>
                  <a:schemeClr val="bg1"/>
                </a:solidFill>
              </a:rPr>
              <a:t>x.xiong@exeter.ac.uk</a:t>
            </a:r>
            <a:r>
              <a:rPr lang="en-US" sz="4900" dirty="0">
                <a:solidFill>
                  <a:schemeClr val="bg1"/>
                </a:solidFill>
              </a:rPr>
              <a:t>, </a:t>
            </a:r>
            <a:r>
              <a:rPr lang="en-US" sz="4900" dirty="0" err="1">
                <a:solidFill>
                  <a:schemeClr val="bg1"/>
                </a:solidFill>
              </a:rPr>
              <a:t>b.youngman@exeter.ac.uk</a:t>
            </a:r>
            <a:endParaRPr lang="en-US" sz="4900" dirty="0">
              <a:solidFill>
                <a:schemeClr val="bg1"/>
              </a:solidFill>
            </a:endParaRPr>
          </a:p>
          <a:p>
            <a:pPr marL="0" indent="0" algn="ctr">
              <a:buNone/>
            </a:pPr>
            <a:r>
              <a:rPr lang="en-US" sz="4800" dirty="0" err="1">
                <a:solidFill>
                  <a:schemeClr val="bg1"/>
                </a:solidFill>
              </a:rPr>
              <a:t>t.economou@exeter.ac.uk</a:t>
            </a:r>
            <a:r>
              <a:rPr lang="en-GB" sz="4900" dirty="0">
                <a:solidFill>
                  <a:schemeClr val="bg1"/>
                </a:solidFill>
              </a:rPr>
              <a:t>   </a:t>
            </a:r>
            <a:endParaRPr lang="en-US" sz="4900" dirty="0">
              <a:solidFill>
                <a:schemeClr val="bg1"/>
              </a:solidFill>
            </a:endParaRPr>
          </a:p>
        </p:txBody>
      </p:sp>
      <p:sp>
        <p:nvSpPr>
          <p:cNvPr id="57" name="Text Placeholder 383"/>
          <p:cNvSpPr txBox="1">
            <a:spLocks/>
          </p:cNvSpPr>
          <p:nvPr/>
        </p:nvSpPr>
        <p:spPr>
          <a:xfrm>
            <a:off x="5688311" y="2707220"/>
            <a:ext cx="23646939" cy="1262156"/>
          </a:xfrm>
          <a:prstGeom prst="rect">
            <a:avLst/>
          </a:prstGeom>
        </p:spPr>
        <p:txBody>
          <a:bodyPr>
            <a:norm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a:solidFill>
                  <a:schemeClr val="bg1"/>
                </a:solidFill>
              </a:rPr>
              <a:t>Xiaoyu Xiong, Benjamin D. Youngman, Theodoros Economou</a:t>
            </a:r>
            <a:endParaRPr lang="en-US" sz="4800" baseline="30000" dirty="0">
              <a:solidFill>
                <a:schemeClr val="bg1"/>
              </a:solidFill>
            </a:endParaRPr>
          </a:p>
        </p:txBody>
      </p:sp>
      <p:sp>
        <p:nvSpPr>
          <p:cNvPr id="58" name="Text Placeholder 384"/>
          <p:cNvSpPr txBox="1">
            <a:spLocks/>
          </p:cNvSpPr>
          <p:nvPr/>
        </p:nvSpPr>
        <p:spPr>
          <a:xfrm>
            <a:off x="1720279" y="-152675"/>
            <a:ext cx="30593071" cy="223051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7200" dirty="0">
                <a:solidFill>
                  <a:schemeClr val="bg1"/>
                </a:solidFill>
              </a:rPr>
              <a:t>Data fusion with Gaussian processes for estimation of windstorm events</a:t>
            </a:r>
          </a:p>
        </p:txBody>
      </p:sp>
      <p:sp>
        <p:nvSpPr>
          <p:cNvPr id="59" name="Text Placeholder 337"/>
          <p:cNvSpPr txBox="1">
            <a:spLocks/>
          </p:cNvSpPr>
          <p:nvPr/>
        </p:nvSpPr>
        <p:spPr>
          <a:xfrm>
            <a:off x="392338" y="24673355"/>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Data Fusion with  Gaussian processes</a:t>
            </a:r>
          </a:p>
        </p:txBody>
      </p:sp>
      <p:sp>
        <p:nvSpPr>
          <p:cNvPr id="62" name="Text Placeholder 337"/>
          <p:cNvSpPr txBox="1">
            <a:spLocks/>
          </p:cNvSpPr>
          <p:nvPr/>
        </p:nvSpPr>
        <p:spPr>
          <a:xfrm>
            <a:off x="392338" y="6040464"/>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Motivation</a:t>
            </a:r>
          </a:p>
        </p:txBody>
      </p:sp>
      <p:sp>
        <p:nvSpPr>
          <p:cNvPr id="64" name="Text Placeholder 337"/>
          <p:cNvSpPr txBox="1">
            <a:spLocks/>
          </p:cNvSpPr>
          <p:nvPr/>
        </p:nvSpPr>
        <p:spPr>
          <a:xfrm>
            <a:off x="16743273" y="18206078"/>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Application of Imogen Windstorm data</a:t>
            </a:r>
          </a:p>
        </p:txBody>
      </p:sp>
      <p:sp>
        <p:nvSpPr>
          <p:cNvPr id="68" name="Text Placeholder 337"/>
          <p:cNvSpPr txBox="1">
            <a:spLocks/>
          </p:cNvSpPr>
          <p:nvPr/>
        </p:nvSpPr>
        <p:spPr>
          <a:xfrm>
            <a:off x="16728156" y="6040464"/>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Experiments</a:t>
            </a:r>
          </a:p>
        </p:txBody>
      </p:sp>
      <p:sp>
        <p:nvSpPr>
          <p:cNvPr id="82" name="Text Placeholder 7"/>
          <p:cNvSpPr txBox="1">
            <a:spLocks/>
          </p:cNvSpPr>
          <p:nvPr/>
        </p:nvSpPr>
        <p:spPr>
          <a:xfrm>
            <a:off x="16782689" y="37558777"/>
            <a:ext cx="15143673" cy="218798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GB" sz="2400" dirty="0">
                <a:latin typeface="+mn-lt"/>
              </a:rPr>
              <a:t>AMIS achieves faster convergence  than MCMC for GPs  while being easy to tune and implement and facilitating massive parallelization</a:t>
            </a:r>
          </a:p>
          <a:p>
            <a:pPr marL="342900" indent="-342900">
              <a:lnSpc>
                <a:spcPct val="150000"/>
              </a:lnSpc>
              <a:buFont typeface="Wingdings" panose="05000000000000000000" pitchFamily="2" charset="2"/>
              <a:buChar char="ü"/>
            </a:pPr>
            <a:r>
              <a:rPr lang="en-GB" sz="2400" dirty="0">
                <a:latin typeface="+mn-lt"/>
              </a:rPr>
              <a:t>AMIS  for GPs offers an efficient probabilistic framework for SSP</a:t>
            </a:r>
          </a:p>
        </p:txBody>
      </p:sp>
      <p:sp>
        <p:nvSpPr>
          <p:cNvPr id="43" name="TextBox 42"/>
          <p:cNvSpPr txBox="1"/>
          <p:nvPr/>
        </p:nvSpPr>
        <p:spPr>
          <a:xfrm>
            <a:off x="15871961" y="22213569"/>
            <a:ext cx="184731" cy="1400383"/>
          </a:xfrm>
          <a:prstGeom prst="rect">
            <a:avLst/>
          </a:prstGeom>
          <a:noFill/>
        </p:spPr>
        <p:txBody>
          <a:bodyPr wrap="none" rtlCol="0">
            <a:spAutoFit/>
          </a:bodyPr>
          <a:lstStyle/>
          <a:p>
            <a:endParaRPr lang="en-GB" dirty="0"/>
          </a:p>
        </p:txBody>
      </p:sp>
      <p:sp>
        <p:nvSpPr>
          <p:cNvPr id="71" name="Text Placeholder 7"/>
          <p:cNvSpPr txBox="1">
            <a:spLocks/>
          </p:cNvSpPr>
          <p:nvPr/>
        </p:nvSpPr>
        <p:spPr>
          <a:xfrm>
            <a:off x="16828327" y="29407725"/>
            <a:ext cx="15255533" cy="229692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nSpc>
                <a:spcPct val="150000"/>
              </a:lnSpc>
            </a:pPr>
            <a:r>
              <a:rPr lang="en-GB" b="1" dirty="0">
                <a:latin typeface="+mn-lt"/>
              </a:rPr>
              <a:t>Results:   </a:t>
            </a:r>
          </a:p>
          <a:p>
            <a:pPr marL="723900" lvl="1" indent="266700" algn="just">
              <a:lnSpc>
                <a:spcPct val="150000"/>
              </a:lnSpc>
              <a:buFont typeface="Trebuchet MS" panose="020B0603020202020204" pitchFamily="34" charset="0"/>
              <a:buChar char="•"/>
            </a:pPr>
            <a:r>
              <a:rPr lang="en-GB" sz="2400" dirty="0">
                <a:latin typeface="+mn-lt"/>
              </a:rPr>
              <a:t>High prediction accuracy</a:t>
            </a:r>
          </a:p>
          <a:p>
            <a:pPr marL="723900" lvl="1" indent="266700" algn="just">
              <a:lnSpc>
                <a:spcPct val="150000"/>
              </a:lnSpc>
              <a:buFont typeface="Trebuchet MS" panose="020B0603020202020204" pitchFamily="34" charset="0"/>
              <a:buChar char="•"/>
            </a:pPr>
            <a:r>
              <a:rPr lang="en-GB" sz="2400" dirty="0">
                <a:latin typeface="+mn-lt"/>
              </a:rPr>
              <a:t>Two abnormal ones situates  at the boundary where higher uncertainty expected</a:t>
            </a:r>
          </a:p>
        </p:txBody>
      </p:sp>
      <p:sp>
        <p:nvSpPr>
          <p:cNvPr id="53" name="Text Placeholder 382"/>
          <p:cNvSpPr txBox="1">
            <a:spLocks/>
          </p:cNvSpPr>
          <p:nvPr/>
        </p:nvSpPr>
        <p:spPr>
          <a:xfrm>
            <a:off x="492240" y="6735822"/>
            <a:ext cx="15637169" cy="402012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Windstorms are normally quantified by the windstorm footprint, a spatial area describing potential damage</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Windstorm footprints are conventionally estimated using measurements from observing stations and/or gridded analyses produced by numerical climate  simulation models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 Ground monitoring stations lack spatial coverage but can be thought to measure true wind speed fairly accurately</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Structured model outputs tend to have complete spatial coverage but can only represent true values at the model's predetermined resolution and not at smaller scales</a:t>
            </a:r>
          </a:p>
          <a:p>
            <a:pPr marL="361950" indent="-361950">
              <a:lnSpc>
                <a:spcPct val="150000"/>
              </a:lnSpc>
              <a:buFont typeface="Wingdings" panose="05000000000000000000" pitchFamily="2" charset="2"/>
              <a:buChar char="ü"/>
            </a:pPr>
            <a:endParaRPr lang="en-GB" sz="2400" dirty="0">
              <a:solidFill>
                <a:schemeClr val="accent5">
                  <a:lumMod val="50000"/>
                </a:schemeClr>
              </a:solidFill>
              <a:latin typeface="Trebuchet MS" panose="020B0603020202020204" pitchFamily="34" charset="0"/>
            </a:endParaRPr>
          </a:p>
        </p:txBody>
      </p:sp>
      <p:pic>
        <p:nvPicPr>
          <p:cNvPr id="9" name="Picture 8">
            <a:extLst>
              <a:ext uri="{FF2B5EF4-FFF2-40B4-BE49-F238E27FC236}">
                <a16:creationId xmlns:a16="http://schemas.microsoft.com/office/drawing/2014/main" id="{7B6672E9-CBCA-A149-88A0-90A79E5BB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935" y="2070428"/>
            <a:ext cx="7054803" cy="3043890"/>
          </a:xfrm>
          <a:prstGeom prst="rect">
            <a:avLst/>
          </a:prstGeom>
        </p:spPr>
      </p:pic>
      <p:pic>
        <p:nvPicPr>
          <p:cNvPr id="17" name="Picture 16">
            <a:extLst>
              <a:ext uri="{FF2B5EF4-FFF2-40B4-BE49-F238E27FC236}">
                <a16:creationId xmlns:a16="http://schemas.microsoft.com/office/drawing/2014/main" id="{B477A156-7299-8A42-B41B-D3B21388D0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1591" y="11051006"/>
            <a:ext cx="8140233" cy="6091931"/>
          </a:xfrm>
          <a:prstGeom prst="rect">
            <a:avLst/>
          </a:prstGeom>
        </p:spPr>
      </p:pic>
      <p:sp>
        <p:nvSpPr>
          <p:cNvPr id="76" name="Text Placeholder 382">
            <a:extLst>
              <a:ext uri="{FF2B5EF4-FFF2-40B4-BE49-F238E27FC236}">
                <a16:creationId xmlns:a16="http://schemas.microsoft.com/office/drawing/2014/main" id="{1A809DC4-5AAA-C445-BE1C-20E51002689F}"/>
              </a:ext>
            </a:extLst>
          </p:cNvPr>
          <p:cNvSpPr txBox="1">
            <a:spLocks/>
          </p:cNvSpPr>
          <p:nvPr/>
        </p:nvSpPr>
        <p:spPr>
          <a:xfrm>
            <a:off x="392337" y="17437993"/>
            <a:ext cx="15637169" cy="302760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Knowledge of small scale detail in windstorm footprints is important because of the large spatial heterogeneity in vulnerability, </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 Interpolation at small scale based solely on sparse observational data is often not accurate, hence integrating additional data sources for improved spatial interpolation is necessary but entails several challenges:</a:t>
            </a:r>
          </a:p>
          <a:p>
            <a:pPr marL="0" indent="0">
              <a:lnSpc>
                <a:spcPct val="150000"/>
              </a:lnSpc>
              <a:buNone/>
            </a:pPr>
            <a:r>
              <a:rPr lang="en-GB" sz="2400" dirty="0">
                <a:solidFill>
                  <a:schemeClr val="accent5">
                    <a:lumMod val="50000"/>
                  </a:schemeClr>
                </a:solidFill>
                <a:latin typeface="Trebuchet MS" panose="020B0603020202020204" pitchFamily="34" charset="0"/>
              </a:rPr>
              <a:t>        </a:t>
            </a:r>
          </a:p>
        </p:txBody>
      </p:sp>
      <p:sp>
        <p:nvSpPr>
          <p:cNvPr id="77" name="Text Placeholder 382">
            <a:extLst>
              <a:ext uri="{FF2B5EF4-FFF2-40B4-BE49-F238E27FC236}">
                <a16:creationId xmlns:a16="http://schemas.microsoft.com/office/drawing/2014/main" id="{0DAE5A9D-67B4-E64A-B20D-053AE2625C32}"/>
              </a:ext>
            </a:extLst>
          </p:cNvPr>
          <p:cNvSpPr txBox="1">
            <a:spLocks/>
          </p:cNvSpPr>
          <p:nvPr/>
        </p:nvSpPr>
        <p:spPr>
          <a:xfrm>
            <a:off x="385163" y="22958899"/>
            <a:ext cx="15637169" cy="1483756"/>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W</a:t>
            </a:r>
            <a:r>
              <a:rPr lang="en-GB" sz="2400">
                <a:solidFill>
                  <a:schemeClr val="accent5">
                    <a:lumMod val="50000"/>
                  </a:schemeClr>
                </a:solidFill>
                <a:latin typeface="Trebuchet MS" panose="020B0603020202020204" pitchFamily="34" charset="0"/>
              </a:rPr>
              <a:t>e </a:t>
            </a:r>
            <a:r>
              <a:rPr lang="en-GB" sz="2400" dirty="0">
                <a:solidFill>
                  <a:schemeClr val="accent5">
                    <a:lumMod val="50000"/>
                  </a:schemeClr>
                </a:solidFill>
                <a:latin typeface="Trebuchet MS" panose="020B0603020202020204" pitchFamily="34" charset="0"/>
              </a:rPr>
              <a:t>present a general modelling framework that is able to tackle these challenges and provide footprint estimates (predictions) that reliably integrate information across all available data sources        </a:t>
            </a:r>
          </a:p>
        </p:txBody>
      </p:sp>
      <p:sp>
        <p:nvSpPr>
          <p:cNvPr id="78" name="Text Placeholder 382">
            <a:extLst>
              <a:ext uri="{FF2B5EF4-FFF2-40B4-BE49-F238E27FC236}">
                <a16:creationId xmlns:a16="http://schemas.microsoft.com/office/drawing/2014/main" id="{869BB00D-5357-6142-B814-15092F9252AA}"/>
              </a:ext>
            </a:extLst>
          </p:cNvPr>
          <p:cNvSpPr txBox="1">
            <a:spLocks/>
          </p:cNvSpPr>
          <p:nvPr/>
        </p:nvSpPr>
        <p:spPr>
          <a:xfrm>
            <a:off x="392337" y="27892141"/>
            <a:ext cx="15637170" cy="1924309"/>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nSpc>
                <a:spcPct val="150000"/>
              </a:lnSpc>
              <a:buNone/>
            </a:pPr>
            <a:r>
              <a:rPr lang="en-US" sz="2800" b="1" dirty="0"/>
              <a:t>Main novelty of the model: </a:t>
            </a:r>
          </a:p>
          <a:p>
            <a:pPr marL="0" indent="0">
              <a:lnSpc>
                <a:spcPct val="150000"/>
              </a:lnSpc>
              <a:buNone/>
            </a:pPr>
            <a:r>
              <a:rPr lang="en-US" sz="2400" dirty="0"/>
              <a:t>while 𝛼(s) , 𝛽(s)</a:t>
            </a:r>
            <a:r>
              <a:rPr lang="en-GB" sz="2400" dirty="0">
                <a:solidFill>
                  <a:schemeClr val="accent5">
                    <a:lumMod val="50000"/>
                  </a:schemeClr>
                </a:solidFill>
                <a:latin typeface="Trebuchet MS" panose="020B0603020202020204" pitchFamily="34" charset="0"/>
              </a:rPr>
              <a:t> will capture consistent under- or over-estimation of wind speeds,  the GP nonparametric formulation of </a:t>
            </a:r>
            <a:r>
              <a:rPr lang="en-US" sz="2400" dirty="0"/>
              <a:t>𝛿(s)</a:t>
            </a:r>
            <a:r>
              <a:rPr lang="en-GB" sz="2400" dirty="0">
                <a:solidFill>
                  <a:schemeClr val="accent5">
                    <a:lumMod val="50000"/>
                  </a:schemeClr>
                </a:solidFill>
                <a:latin typeface="Trebuchet MS" panose="020B0603020202020204" pitchFamily="34" charset="0"/>
              </a:rPr>
              <a:t> can allow for any possible form of spatially structured discrepancy.</a:t>
            </a:r>
          </a:p>
          <a:p>
            <a:pPr marL="361950" indent="-361950">
              <a:lnSpc>
                <a:spcPct val="150000"/>
              </a:lnSpc>
              <a:buFont typeface="Wingdings" panose="05000000000000000000" pitchFamily="2" charset="2"/>
              <a:buChar char="ü"/>
            </a:pPr>
            <a:endParaRPr lang="en-GB" sz="2400" dirty="0">
              <a:solidFill>
                <a:schemeClr val="accent5">
                  <a:lumMod val="50000"/>
                </a:schemeClr>
              </a:solidFill>
              <a:latin typeface="Trebuchet MS" panose="020B0603020202020204" pitchFamily="34" charset="0"/>
            </a:endParaRPr>
          </a:p>
        </p:txBody>
      </p:sp>
      <p:sp>
        <p:nvSpPr>
          <p:cNvPr id="79" name="Text Placeholder 337">
            <a:extLst>
              <a:ext uri="{FF2B5EF4-FFF2-40B4-BE49-F238E27FC236}">
                <a16:creationId xmlns:a16="http://schemas.microsoft.com/office/drawing/2014/main" id="{01BB9391-0912-8E43-AAEA-FC0DCB4A0C53}"/>
              </a:ext>
            </a:extLst>
          </p:cNvPr>
          <p:cNvSpPr txBox="1">
            <a:spLocks/>
          </p:cNvSpPr>
          <p:nvPr/>
        </p:nvSpPr>
        <p:spPr>
          <a:xfrm>
            <a:off x="419625" y="34968781"/>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Simulation study – simulated data and predictions</a:t>
            </a:r>
          </a:p>
        </p:txBody>
      </p:sp>
      <p:pic>
        <p:nvPicPr>
          <p:cNvPr id="20" name="Picture 19">
            <a:extLst>
              <a:ext uri="{FF2B5EF4-FFF2-40B4-BE49-F238E27FC236}">
                <a16:creationId xmlns:a16="http://schemas.microsoft.com/office/drawing/2014/main" id="{9A818582-7FE9-7946-88DA-C48261829C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9712" y="35674273"/>
            <a:ext cx="4695026" cy="3513631"/>
          </a:xfrm>
          <a:prstGeom prst="rect">
            <a:avLst/>
          </a:prstGeom>
        </p:spPr>
      </p:pic>
      <p:pic>
        <p:nvPicPr>
          <p:cNvPr id="25" name="Picture 24">
            <a:extLst>
              <a:ext uri="{FF2B5EF4-FFF2-40B4-BE49-F238E27FC236}">
                <a16:creationId xmlns:a16="http://schemas.microsoft.com/office/drawing/2014/main" id="{6E5D9599-134A-6D4E-9B9E-9C40CD879E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0341" y="35675586"/>
            <a:ext cx="11281034" cy="3512318"/>
          </a:xfrm>
          <a:prstGeom prst="rect">
            <a:avLst/>
          </a:prstGeom>
        </p:spPr>
      </p:pic>
      <p:sp>
        <p:nvSpPr>
          <p:cNvPr id="80" name="Text Placeholder 382">
            <a:extLst>
              <a:ext uri="{FF2B5EF4-FFF2-40B4-BE49-F238E27FC236}">
                <a16:creationId xmlns:a16="http://schemas.microsoft.com/office/drawing/2014/main" id="{6F25E4AF-7B55-F84E-BA76-6D3BAC8400E3}"/>
              </a:ext>
            </a:extLst>
          </p:cNvPr>
          <p:cNvSpPr txBox="1">
            <a:spLocks/>
          </p:cNvSpPr>
          <p:nvPr/>
        </p:nvSpPr>
        <p:spPr>
          <a:xfrm>
            <a:off x="458422" y="40591473"/>
            <a:ext cx="15637169" cy="86805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Figure (d) shows averaging Z(s) to get X(A</a:t>
            </a:r>
            <a:r>
              <a:rPr lang="en-GB" sz="2400" baseline="-25000" dirty="0">
                <a:solidFill>
                  <a:schemeClr val="accent5">
                    <a:lumMod val="50000"/>
                  </a:schemeClr>
                </a:solidFill>
                <a:latin typeface="Trebuchet MS" panose="020B0603020202020204" pitchFamily="34" charset="0"/>
              </a:rPr>
              <a:t>i</a:t>
            </a:r>
            <a:r>
              <a:rPr lang="en-GB" sz="2400" dirty="0">
                <a:solidFill>
                  <a:schemeClr val="accent5">
                    <a:lumMod val="50000"/>
                  </a:schemeClr>
                </a:solidFill>
                <a:latin typeface="Trebuchet MS" panose="020B0603020202020204" pitchFamily="34" charset="0"/>
              </a:rPr>
              <a:t>) has clearly induced bias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Figure (c) indicates that the model has captured the true process Z(s) reasonably well</a:t>
            </a:r>
          </a:p>
        </p:txBody>
      </p:sp>
      <p:pic>
        <p:nvPicPr>
          <p:cNvPr id="27" name="Picture 26">
            <a:extLst>
              <a:ext uri="{FF2B5EF4-FFF2-40B4-BE49-F238E27FC236}">
                <a16:creationId xmlns:a16="http://schemas.microsoft.com/office/drawing/2014/main" id="{4EB3D17B-5202-3148-A1F0-38B3C92F1B8A}"/>
              </a:ext>
            </a:extLst>
          </p:cNvPr>
          <p:cNvPicPr>
            <a:picLocks noChangeAspect="1"/>
          </p:cNvPicPr>
          <p:nvPr/>
        </p:nvPicPr>
        <p:blipFill>
          <a:blip r:embed="rId9"/>
          <a:stretch>
            <a:fillRect/>
          </a:stretch>
        </p:blipFill>
        <p:spPr>
          <a:xfrm>
            <a:off x="16176625" y="21395531"/>
            <a:ext cx="50800" cy="12700"/>
          </a:xfrm>
          <a:prstGeom prst="rect">
            <a:avLst/>
          </a:prstGeom>
        </p:spPr>
      </p:pic>
      <mc:AlternateContent xmlns:mc="http://schemas.openxmlformats.org/markup-compatibility/2006">
        <mc:Choice xmlns:a14="http://schemas.microsoft.com/office/drawing/2010/main" Requires="a14">
          <p:sp>
            <p:nvSpPr>
              <p:cNvPr id="86" name="Text Placeholder 345">
                <a:extLst>
                  <a:ext uri="{FF2B5EF4-FFF2-40B4-BE49-F238E27FC236}">
                    <a16:creationId xmlns:a16="http://schemas.microsoft.com/office/drawing/2014/main" id="{25A1E11B-43E2-2144-88EB-551663A12747}"/>
                  </a:ext>
                </a:extLst>
              </p:cNvPr>
              <p:cNvSpPr txBox="1">
                <a:spLocks/>
              </p:cNvSpPr>
              <p:nvPr/>
            </p:nvSpPr>
            <p:spPr>
              <a:xfrm>
                <a:off x="372063" y="29816450"/>
                <a:ext cx="12650147" cy="5170213"/>
              </a:xfrm>
              <a:prstGeom prst="rect">
                <a:avLst/>
              </a:prstGeom>
              <a:noFill/>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lnSpc>
                    <a:spcPct val="150000"/>
                  </a:lnSpc>
                </a:pPr>
                <a:r>
                  <a:rPr lang="en-US" sz="2400" b="1" dirty="0">
                    <a:latin typeface="Cambria Math" panose="02040503050406030204" pitchFamily="18" charset="0"/>
                  </a:rPr>
                  <a:t>Change of support:</a:t>
                </a:r>
                <a:endParaRPr lang="en-US" sz="2400" b="1" i="1" dirty="0">
                  <a:latin typeface="Cambria Math" panose="020405030504060302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𝑋</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𝐴</m:t>
                          </m:r>
                          <m:r>
                            <a:rPr lang="en-US" sz="2400" b="0" i="1" baseline="-25000" dirty="0" smtClean="0">
                              <a:latin typeface="Cambria Math" panose="02040503050406030204" pitchFamily="18" charset="0"/>
                            </a:rPr>
                            <m:t>𝑖</m:t>
                          </m:r>
                        </m:e>
                      </m:d>
                      <m:r>
                        <a:rPr lang="en-US" sz="2400" i="1" smtClean="0">
                          <a:latin typeface="Cambria Math"/>
                        </a:rPr>
                        <m:t>=</m:t>
                      </m:r>
                      <m:r>
                        <a:rPr lang="en-US" sz="2400" b="0" i="1" smtClean="0">
                          <a:latin typeface="Cambria Math"/>
                        </a:rPr>
                        <m:t> </m:t>
                      </m:r>
                      <m:nary>
                        <m:naryPr>
                          <m:ctrlPr>
                            <a:rPr lang="en-US" sz="2400" b="0" i="1" smtClean="0">
                              <a:latin typeface="Cambria Math" panose="02040503050406030204" pitchFamily="18" charset="0"/>
                            </a:rPr>
                          </m:ctrlPr>
                        </m:naryPr>
                        <m:sub>
                          <m:r>
                            <a:rPr lang="en-US" sz="2400" b="0" i="1" smtClean="0">
                              <a:latin typeface="Cambria Math" panose="02040503050406030204" pitchFamily="18" charset="0"/>
                            </a:rPr>
                            <m:t>0</m:t>
                          </m:r>
                        </m:sub>
                        <m:sup>
                          <m:r>
                            <a:rPr lang="en-US" sz="2400" b="0" i="1" smtClean="0">
                              <a:latin typeface="Cambria Math" panose="02040503050406030204" pitchFamily="18" charset="0"/>
                            </a:rPr>
                            <m:t>𝐴</m:t>
                          </m:r>
                          <m:r>
                            <a:rPr lang="en-US" sz="2400" b="0" i="1" baseline="-25000" smtClean="0">
                              <a:latin typeface="Cambria Math" panose="02040503050406030204" pitchFamily="18" charset="0"/>
                            </a:rPr>
                            <m:t>𝑖</m:t>
                          </m:r>
                        </m:sup>
                        <m:e>
                          <m:r>
                            <a:rPr lang="en-US" sz="2400" b="0" i="1" smtClean="0">
                              <a:latin typeface="Cambria Math" panose="02040503050406030204" pitchFamily="18" charset="0"/>
                            </a:rPr>
                            <m:t>𝑋</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e>
                      </m:nary>
                      <m:r>
                        <a:rPr lang="en-US" sz="2400" b="0" i="1" smtClean="0">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𝑠</m:t>
                              </m:r>
                            </m:e>
                          </m:d>
                        </m:e>
                      </m:nary>
                      <m:r>
                        <a:rPr lang="en-US" sz="2400" i="1">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𝑠</m:t>
                              </m:r>
                            </m:e>
                          </m:d>
                        </m:e>
                      </m:nary>
                      <m:r>
                        <a:rPr lang="en-US" sz="2400" i="1">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𝑠</m:t>
                              </m:r>
                            </m:e>
                          </m:d>
                        </m:e>
                      </m:nary>
                      <m:r>
                        <a:rPr lang="en-US" sz="2400" i="1">
                          <a:latin typeface="Cambria Math" panose="02040503050406030204" pitchFamily="18" charset="0"/>
                        </a:rPr>
                        <m:t>𝑑𝑠</m:t>
                      </m:r>
                    </m:oMath>
                  </m:oMathPara>
                </a14:m>
                <a:endParaRPr lang="en-US" sz="2400" dirty="0">
                  <a:latin typeface="+mn-lt"/>
                </a:endParaRPr>
              </a:p>
              <a:p>
                <a:pPr algn="just">
                  <a:lnSpc>
                    <a:spcPct val="150000"/>
                  </a:lnSpc>
                </a:pPr>
                <a:r>
                  <a:rPr lang="en-US" sz="2400" b="1" dirty="0">
                    <a:latin typeface="+mn-lt"/>
                  </a:rPr>
                  <a:t>The joint distribution:</a:t>
                </a:r>
              </a:p>
              <a:p>
                <a:pPr algn="just">
                  <a:lnSpc>
                    <a:spcPct val="150000"/>
                  </a:lnSpc>
                </a:pPr>
                <a14:m>
                  <m:oMath xmlns:m="http://schemas.openxmlformats.org/officeDocument/2006/math">
                    <m:r>
                      <a:rPr lang="en-GB" sz="2400" i="1" smtClean="0">
                        <a:latin typeface="Cambria Math"/>
                      </a:rPr>
                      <m:t>𝑝</m:t>
                    </m:r>
                    <m:d>
                      <m:dPr>
                        <m:ctrlPr>
                          <a:rPr lang="en-GB" sz="2400" i="1">
                            <a:latin typeface="Cambria Math" panose="02040503050406030204" pitchFamily="18" charset="0"/>
                          </a:rPr>
                        </m:ctrlPr>
                      </m:dPr>
                      <m:e>
                        <m:r>
                          <a:rPr lang="en-US" sz="2400" b="1" i="1" smtClean="0">
                            <a:latin typeface="Cambria Math" panose="02040503050406030204" pitchFamily="18" charset="0"/>
                          </a:rPr>
                          <m:t>𝒀</m:t>
                        </m:r>
                        <m:r>
                          <a:rPr lang="en-US" sz="2400" b="1" i="1" smtClean="0">
                            <a:latin typeface="Cambria Math" panose="02040503050406030204" pitchFamily="18" charset="0"/>
                          </a:rPr>
                          <m:t>,</m:t>
                        </m:r>
                        <m:r>
                          <a:rPr lang="en-GB" sz="2400" b="1" i="1">
                            <a:latin typeface="Cambria Math"/>
                          </a:rPr>
                          <m:t>𝑿</m:t>
                        </m:r>
                      </m:e>
                      <m:e>
                        <m:r>
                          <a:rPr lang="en-GB" sz="2400" b="1" i="1">
                            <a:latin typeface="Cambria Math"/>
                            <a:ea typeface="Cambria Math"/>
                          </a:rPr>
                          <m:t>𝜽</m:t>
                        </m:r>
                      </m:e>
                    </m:d>
                    <m:r>
                      <a:rPr lang="en-GB" sz="2400" i="1">
                        <a:latin typeface="Cambria Math"/>
                      </a:rPr>
                      <m:t> </m:t>
                    </m:r>
                    <m:r>
                      <a:rPr lang="en-US" sz="2400" i="1" dirty="0">
                        <a:latin typeface="Cambria Math"/>
                        <a:ea typeface="Cambria Math"/>
                      </a:rPr>
                      <m:t>~ </m:t>
                    </m:r>
                    <m:r>
                      <a:rPr lang="en-US" sz="2400" i="1" dirty="0">
                        <a:latin typeface="Cambria Math"/>
                        <a:ea typeface="Cambria Math"/>
                      </a:rPr>
                      <m:t>𝒩</m:t>
                    </m:r>
                    <m:r>
                      <m:rPr>
                        <m:nor/>
                      </m:rPr>
                      <a:rPr lang="en-US" sz="2400" b="0" i="0" dirty="0" smtClean="0">
                        <a:latin typeface="Cambria Math"/>
                        <a:ea typeface="Cambria Math"/>
                      </a:rPr>
                      <m:t>(</m:t>
                    </m:r>
                    <m:r>
                      <m:rPr>
                        <m:nor/>
                      </m:rPr>
                      <a:rPr lang="en-US" sz="2400" b="0" i="0" dirty="0" smtClean="0"/>
                      <m:t>(</m:t>
                    </m:r>
                    <m:m>
                      <m:mPr>
                        <m:mcs>
                          <m:mc>
                            <m:mcPr>
                              <m:count m:val="1"/>
                              <m:mcJc m:val="center"/>
                            </m:mcPr>
                          </m:mc>
                        </m:mcs>
                        <m:ctrlPr>
                          <a:rPr lang="en-US" sz="2400" i="1" dirty="0" smtClean="0">
                            <a:latin typeface="Cambria Math" panose="02040503050406030204" pitchFamily="18" charset="0"/>
                          </a:rPr>
                        </m:ctrlPr>
                      </m:mPr>
                      <m:mr>
                        <m:e>
                          <m:r>
                            <a:rPr lang="en-US" sz="2400" i="1" dirty="0">
                              <a:latin typeface="Cambria Math" panose="02040503050406030204" pitchFamily="18" charset="0"/>
                            </a:rPr>
                            <m:t>𝛍</m:t>
                          </m:r>
                        </m:e>
                      </m:mr>
                      <m:mr>
                        <m:e>
                          <m:r>
                            <a:rPr lang="en-US" sz="2400" i="1" dirty="0" smtClean="0">
                              <a:latin typeface="Cambria Math" panose="02040503050406030204" pitchFamily="18" charset="0"/>
                            </a:rPr>
                            <m:t>𝞪</m:t>
                          </m:r>
                        </m:e>
                      </m:mr>
                    </m:m>
                    <m:r>
                      <m:rPr>
                        <m:nor/>
                      </m:rPr>
                      <a:rPr lang="en-US" sz="2400" b="0" i="0" dirty="0" smtClean="0">
                        <a:latin typeface="Cambria Math" panose="02040503050406030204" pitchFamily="18" charset="0"/>
                      </a:rPr>
                      <m:t>)</m:t>
                    </m:r>
                    <m:r>
                      <m:rPr>
                        <m:nor/>
                      </m:rPr>
                      <a:rPr lang="en-US" sz="2400" dirty="0">
                        <a:ea typeface="Cambria Math"/>
                      </a:rPr>
                      <m:t>,</m:t>
                    </m:r>
                    <m:r>
                      <m:rPr>
                        <m:nor/>
                      </m:rPr>
                      <a:rPr lang="en-US" sz="2400" b="0" i="0" dirty="0" smtClean="0">
                        <a:ea typeface="Cambria Math"/>
                      </a:rPr>
                      <m:t> (</m:t>
                    </m:r>
                    <m:m>
                      <m:mPr>
                        <m:mcs>
                          <m:mc>
                            <m:mcPr>
                              <m:count m:val="2"/>
                              <m:mcJc m:val="center"/>
                            </m:mcPr>
                          </m:mc>
                        </m:mcs>
                        <m:ctrlPr>
                          <a:rPr lang="en-US" sz="2400" i="1" dirty="0" smtClean="0">
                            <a:latin typeface="Cambria Math" panose="02040503050406030204" pitchFamily="18" charset="0"/>
                            <a:ea typeface="Cambria Math"/>
                          </a:rPr>
                        </m:ctrlPr>
                      </m:mPr>
                      <m:mr>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𝑌</m:t>
                          </m:r>
                        </m:e>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𝑌𝑋</m:t>
                          </m:r>
                        </m:e>
                      </m:mr>
                      <m:mr>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𝑋</m:t>
                          </m:r>
                          <m:r>
                            <a:rPr lang="en-US" sz="2400" b="0" i="1" baseline="-25000" dirty="0" smtClean="0">
                              <a:latin typeface="Cambria Math" panose="02040503050406030204" pitchFamily="18" charset="0"/>
                              <a:ea typeface="Cambria Math"/>
                            </a:rPr>
                            <m:t>𝑌</m:t>
                          </m:r>
                        </m:e>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𝑋</m:t>
                          </m:r>
                        </m:e>
                      </m:mr>
                    </m:m>
                  </m:oMath>
                </a14:m>
                <a:r>
                  <a:rPr lang="en-GB" sz="2400" dirty="0"/>
                  <a:t>))  with</a:t>
                </a:r>
              </a:p>
              <a:p>
                <a:pPr algn="just">
                  <a:lnSpc>
                    <a:spcPct val="150000"/>
                  </a:lnSpc>
                </a:pPr>
                <a14:m>
                  <m:oMathPara xmlns:m="http://schemas.openxmlformats.org/officeDocument/2006/math">
                    <m:oMathParaPr>
                      <m:jc m:val="left"/>
                    </m:oMathParaPr>
                    <m:oMath xmlns:m="http://schemas.openxmlformats.org/officeDocument/2006/math">
                      <m:r>
                        <a:rPr lang="en-US" sz="2400" i="1" dirty="0">
                          <a:latin typeface="Cambria Math" panose="02040503050406030204" pitchFamily="18" charset="0"/>
                        </a:rPr>
                        <m:t>𝛍</m:t>
                      </m:r>
                      <m:r>
                        <m:rPr>
                          <m:nor/>
                        </m:rPr>
                        <a:rPr lang="en-GB" sz="2400" dirty="0"/>
                        <m:t>= </m:t>
                      </m:r>
                      <m:sSup>
                        <m:sSupPr>
                          <m:ctrlPr>
                            <a:rPr lang="en-GB" sz="2400" i="1">
                              <a:latin typeface="Cambria Math" panose="02040503050406030204" pitchFamily="18" charset="0"/>
                            </a:rPr>
                          </m:ctrlPr>
                        </m:sSupPr>
                        <m:e>
                          <m:r>
                            <a:rPr lang="en-US" sz="2400" i="1">
                              <a:latin typeface="Cambria Math" panose="02040503050406030204" pitchFamily="18" charset="0"/>
                            </a:rPr>
                            <m:t>(</m:t>
                          </m:r>
                          <m:r>
                            <m:rPr>
                              <m:nor/>
                            </m:rPr>
                            <a:rPr lang="en-US" sz="2400" dirty="0">
                              <a:ea typeface="Cambria Math"/>
                            </a:rPr>
                            <m:t>𝜇</m:t>
                          </m:r>
                          <m:r>
                            <m:rPr>
                              <m:nor/>
                            </m:rPr>
                            <a:rPr lang="en-US" sz="2400" dirty="0">
                              <a:ea typeface="Cambria Math"/>
                            </a:rPr>
                            <m:t>(</m:t>
                          </m:r>
                          <m:r>
                            <m:rPr>
                              <m:nor/>
                            </m:rPr>
                            <a:rPr lang="en-US" sz="2400" dirty="0">
                              <a:ea typeface="Cambria Math"/>
                            </a:rPr>
                            <m:t>s</m:t>
                          </m:r>
                          <m:r>
                            <m:rPr>
                              <m:nor/>
                            </m:rPr>
                            <a:rPr lang="en-US" sz="2400" baseline="-25000" dirty="0">
                              <a:ea typeface="Cambria Math"/>
                            </a:rPr>
                            <m:t>1</m:t>
                          </m:r>
                          <m:r>
                            <m:rPr>
                              <m:nor/>
                            </m:rPr>
                            <a:rPr lang="en-US" sz="2400" dirty="0">
                              <a:ea typeface="Cambria Math"/>
                            </a:rPr>
                            <m:t>)</m:t>
                          </m:r>
                          <m:r>
                            <a:rPr lang="en-US" sz="2400" i="1" dirty="0">
                              <a:latin typeface="Cambria Math" panose="02040503050406030204" pitchFamily="18" charset="0"/>
                              <a:ea typeface="Cambria Math"/>
                            </a:rPr>
                            <m:t>, …,</m:t>
                          </m:r>
                          <m:r>
                            <m:rPr>
                              <m:nor/>
                            </m:rPr>
                            <a:rPr lang="en-US" sz="2400" dirty="0">
                              <a:ea typeface="Cambria Math"/>
                            </a:rPr>
                            <m:t>𝜇</m:t>
                          </m:r>
                          <m:r>
                            <m:rPr>
                              <m:nor/>
                            </m:rPr>
                            <a:rPr lang="en-US" sz="2400" dirty="0">
                              <a:ea typeface="Cambria Math"/>
                            </a:rPr>
                            <m:t>(</m:t>
                          </m:r>
                          <m:r>
                            <m:rPr>
                              <m:nor/>
                            </m:rPr>
                            <a:rPr lang="en-US" sz="2400" dirty="0">
                              <a:ea typeface="Cambria Math"/>
                            </a:rPr>
                            <m:t>sn</m:t>
                          </m:r>
                          <m:r>
                            <m:rPr>
                              <m:nor/>
                            </m:rPr>
                            <a:rPr lang="en-US" sz="2400" dirty="0">
                              <a:ea typeface="Cambria Math"/>
                            </a:rPr>
                            <m:t>)</m:t>
                          </m:r>
                          <m:r>
                            <a:rPr lang="en-US" sz="2400" i="1">
                              <a:latin typeface="Cambria Math" panose="02040503050406030204" pitchFamily="18" charset="0"/>
                            </a:rPr>
                            <m:t>)</m:t>
                          </m:r>
                        </m:e>
                        <m:sup>
                          <m:r>
                            <a:rPr lang="en-US" sz="2400" i="1">
                              <a:latin typeface="Cambria Math" panose="02040503050406030204" pitchFamily="18" charset="0"/>
                            </a:rPr>
                            <m:t>𝑇</m:t>
                          </m:r>
                        </m:sup>
                      </m:sSup>
                      <m:r>
                        <a:rPr lang="en-US" sz="2400" b="0" i="1" smtClean="0">
                          <a:latin typeface="Cambria Math" panose="02040503050406030204" pitchFamily="18" charset="0"/>
                        </a:rPr>
                        <m:t>      </m:t>
                      </m:r>
                      <m:r>
                        <a:rPr lang="en-US" sz="2400" i="1" dirty="0">
                          <a:latin typeface="Cambria Math" panose="02040503050406030204" pitchFamily="18" charset="0"/>
                        </a:rPr>
                        <m:t>𝞪</m:t>
                      </m:r>
                      <m:r>
                        <a:rPr lang="en-US" sz="2400" i="1">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1</m:t>
                          </m:r>
                        </m:sup>
                        <m:e>
                          <m:r>
                            <m:rPr>
                              <m:nor/>
                            </m:rPr>
                            <a:rPr lang="en-US" sz="2400" dirty="0"/>
                            <m:t>𝛼</m:t>
                          </m:r>
                          <m:r>
                            <m:rPr>
                              <m:nor/>
                            </m:rPr>
                            <a:rPr lang="en-US" sz="2400" dirty="0"/>
                            <m:t>(</m:t>
                          </m:r>
                          <m:r>
                            <m:rPr>
                              <m:nor/>
                            </m:rPr>
                            <a:rPr lang="en-US" sz="2400" dirty="0"/>
                            <m:t>s</m:t>
                          </m:r>
                          <m:r>
                            <m:rPr>
                              <m:nor/>
                            </m:rPr>
                            <a:rPr lang="en-US" sz="2400" baseline="-25000" dirty="0"/>
                            <m:t>1</m:t>
                          </m:r>
                          <m:r>
                            <m:rPr>
                              <m:nor/>
                            </m:rPr>
                            <a:rPr lang="en-US" sz="2400" dirty="0"/>
                            <m:t>)</m:t>
                          </m:r>
                        </m:e>
                      </m:nary>
                      <m:r>
                        <a:rPr lang="en-US" sz="2400" i="1">
                          <a:latin typeface="Cambria Math" panose="02040503050406030204" pitchFamily="18" charset="0"/>
                        </a:rPr>
                        <m:t>𝑑𝑠</m:t>
                      </m:r>
                      <m:r>
                        <a:rPr lang="en-US" sz="2400" i="1" dirty="0">
                          <a:latin typeface="Cambria Math" panose="02040503050406030204" pitchFamily="18" charset="0"/>
                          <a:ea typeface="Cambria Math"/>
                        </a:rPr>
                        <m:t>, …,</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𝑚</m:t>
                          </m:r>
                        </m:sup>
                        <m:e>
                          <m:r>
                            <m:rPr>
                              <m:nor/>
                            </m:rPr>
                            <a:rPr lang="en-US" sz="2400" dirty="0"/>
                            <m:t>𝛼</m:t>
                          </m:r>
                          <m:r>
                            <m:rPr>
                              <m:nor/>
                            </m:rPr>
                            <a:rPr lang="en-US" sz="2400" dirty="0"/>
                            <m:t>(</m:t>
                          </m:r>
                          <m:r>
                            <m:rPr>
                              <m:nor/>
                            </m:rPr>
                            <a:rPr lang="en-US" sz="2400" dirty="0"/>
                            <m:t>sn</m:t>
                          </m:r>
                          <m:r>
                            <m:rPr>
                              <m:nor/>
                            </m:rPr>
                            <a:rPr lang="en-US" sz="2400" dirty="0"/>
                            <m:t>)</m:t>
                          </m:r>
                        </m:e>
                      </m:nary>
                      <m:r>
                        <a:rPr lang="en-US" sz="2400" i="1" dirty="0">
                          <a:latin typeface="Cambria Math" panose="02040503050406030204" pitchFamily="18" charset="0"/>
                        </a:rPr>
                        <m:t>)</m:t>
                      </m:r>
                      <m:r>
                        <a:rPr lang="en-US" sz="2400" i="1" baseline="30000">
                          <a:latin typeface="Cambria Math" panose="02040503050406030204" pitchFamily="18" charset="0"/>
                        </a:rPr>
                        <m:t>𝑇</m:t>
                      </m:r>
                    </m:oMath>
                  </m:oMathPara>
                </a14:m>
                <a:endParaRPr lang="en-GB" sz="2400" dirty="0"/>
              </a:p>
            </p:txBody>
          </p:sp>
        </mc:Choice>
        <mc:Fallback>
          <p:sp>
            <p:nvSpPr>
              <p:cNvPr id="86" name="Text Placeholder 345">
                <a:extLst>
                  <a:ext uri="{FF2B5EF4-FFF2-40B4-BE49-F238E27FC236}">
                    <a16:creationId xmlns:a16="http://schemas.microsoft.com/office/drawing/2014/main" id="{25A1E11B-43E2-2144-88EB-551663A12747}"/>
                  </a:ext>
                </a:extLst>
              </p:cNvPr>
              <p:cNvSpPr txBox="1">
                <a:spLocks noRot="1" noChangeAspect="1" noMove="1" noResize="1" noEditPoints="1" noAdjustHandles="1" noChangeArrowheads="1" noChangeShapeType="1" noTextEdit="1"/>
              </p:cNvSpPr>
              <p:nvPr/>
            </p:nvSpPr>
            <p:spPr>
              <a:xfrm>
                <a:off x="372063" y="29816450"/>
                <a:ext cx="12650147" cy="5170213"/>
              </a:xfrm>
              <a:prstGeom prst="rect">
                <a:avLst/>
              </a:prstGeom>
              <a:blipFill>
                <a:blip r:embed="rId10"/>
                <a:stretch>
                  <a:fillRect t="-8578" b="-3627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A8C8FE8-D51D-6F40-94BD-72C19F688E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82689" y="8117449"/>
            <a:ext cx="4966157" cy="3894221"/>
          </a:xfrm>
          <a:prstGeom prst="rect">
            <a:avLst/>
          </a:prstGeom>
        </p:spPr>
      </p:pic>
      <p:pic>
        <p:nvPicPr>
          <p:cNvPr id="8" name="Picture 7">
            <a:extLst>
              <a:ext uri="{FF2B5EF4-FFF2-40B4-BE49-F238E27FC236}">
                <a16:creationId xmlns:a16="http://schemas.microsoft.com/office/drawing/2014/main" id="{CBB98240-C75C-BC44-A977-1E7985771FE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016727" y="8113756"/>
            <a:ext cx="4958996" cy="3920346"/>
          </a:xfrm>
          <a:prstGeom prst="rect">
            <a:avLst/>
          </a:prstGeom>
        </p:spPr>
      </p:pic>
      <p:pic>
        <p:nvPicPr>
          <p:cNvPr id="11" name="Picture 10">
            <a:extLst>
              <a:ext uri="{FF2B5EF4-FFF2-40B4-BE49-F238E27FC236}">
                <a16:creationId xmlns:a16="http://schemas.microsoft.com/office/drawing/2014/main" id="{41F61C7E-8C0C-D74D-BAE2-DDDF6D0628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748846" y="8129662"/>
            <a:ext cx="5269578" cy="3882008"/>
          </a:xfrm>
          <a:prstGeom prst="rect">
            <a:avLst/>
          </a:prstGeom>
        </p:spPr>
      </p:pic>
      <p:pic>
        <p:nvPicPr>
          <p:cNvPr id="18" name="Picture 17">
            <a:extLst>
              <a:ext uri="{FF2B5EF4-FFF2-40B4-BE49-F238E27FC236}">
                <a16:creationId xmlns:a16="http://schemas.microsoft.com/office/drawing/2014/main" id="{79051DA4-37E1-AB46-AC87-2BDFFFB705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899299" y="12606916"/>
            <a:ext cx="4391236" cy="3286283"/>
          </a:xfrm>
          <a:prstGeom prst="rect">
            <a:avLst/>
          </a:prstGeom>
        </p:spPr>
      </p:pic>
      <p:pic>
        <p:nvPicPr>
          <p:cNvPr id="23" name="Picture 22">
            <a:extLst>
              <a:ext uri="{FF2B5EF4-FFF2-40B4-BE49-F238E27FC236}">
                <a16:creationId xmlns:a16="http://schemas.microsoft.com/office/drawing/2014/main" id="{B33E902E-9CCC-294C-8617-6452899FB2E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182789" y="12469697"/>
            <a:ext cx="4792934" cy="3586903"/>
          </a:xfrm>
          <a:prstGeom prst="rect">
            <a:avLst/>
          </a:prstGeom>
        </p:spPr>
      </p:pic>
      <p:pic>
        <p:nvPicPr>
          <p:cNvPr id="28" name="Picture 27">
            <a:extLst>
              <a:ext uri="{FF2B5EF4-FFF2-40B4-BE49-F238E27FC236}">
                <a16:creationId xmlns:a16="http://schemas.microsoft.com/office/drawing/2014/main" id="{1F7879A2-BE38-ED46-88D7-35B5271F5D5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89049" y="12423330"/>
            <a:ext cx="4353435" cy="3257994"/>
          </a:xfrm>
          <a:prstGeom prst="rect">
            <a:avLst/>
          </a:prstGeom>
        </p:spPr>
      </p:pic>
      <p:pic>
        <p:nvPicPr>
          <p:cNvPr id="30" name="Picture 29">
            <a:extLst>
              <a:ext uri="{FF2B5EF4-FFF2-40B4-BE49-F238E27FC236}">
                <a16:creationId xmlns:a16="http://schemas.microsoft.com/office/drawing/2014/main" id="{45CE724C-C329-6645-A2E5-EC32E841E06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828327" y="18919864"/>
            <a:ext cx="10972800" cy="4572000"/>
          </a:xfrm>
          <a:prstGeom prst="rect">
            <a:avLst/>
          </a:prstGeom>
        </p:spPr>
      </p:pic>
      <p:pic>
        <p:nvPicPr>
          <p:cNvPr id="32" name="Picture 31">
            <a:extLst>
              <a:ext uri="{FF2B5EF4-FFF2-40B4-BE49-F238E27FC236}">
                <a16:creationId xmlns:a16="http://schemas.microsoft.com/office/drawing/2014/main" id="{AF476F3B-2A32-AD4F-8B26-89CE7391B8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256663" y="24912312"/>
            <a:ext cx="5854700" cy="4381500"/>
          </a:xfrm>
          <a:prstGeom prst="rect">
            <a:avLst/>
          </a:prstGeom>
        </p:spPr>
      </p:pic>
      <p:pic>
        <p:nvPicPr>
          <p:cNvPr id="34" name="Picture 33">
            <a:extLst>
              <a:ext uri="{FF2B5EF4-FFF2-40B4-BE49-F238E27FC236}">
                <a16:creationId xmlns:a16="http://schemas.microsoft.com/office/drawing/2014/main" id="{5EF6EE85-C456-DE48-A298-D032139990B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539698" y="24892170"/>
            <a:ext cx="5854700" cy="4381500"/>
          </a:xfrm>
          <a:prstGeom prst="rect">
            <a:avLst/>
          </a:prstGeom>
        </p:spPr>
      </p:pic>
      <p:sp>
        <p:nvSpPr>
          <p:cNvPr id="69" name="Text Placeholder 382">
            <a:extLst>
              <a:ext uri="{FF2B5EF4-FFF2-40B4-BE49-F238E27FC236}">
                <a16:creationId xmlns:a16="http://schemas.microsoft.com/office/drawing/2014/main" id="{1FEA9B37-6A00-1A47-8E89-1C0469E8F169}"/>
              </a:ext>
            </a:extLst>
          </p:cNvPr>
          <p:cNvSpPr txBox="1">
            <a:spLocks/>
          </p:cNvSpPr>
          <p:nvPr/>
        </p:nvSpPr>
        <p:spPr>
          <a:xfrm>
            <a:off x="16828327" y="23564570"/>
            <a:ext cx="15637169" cy="86805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spcBef>
                <a:spcPts val="0"/>
              </a:spcBef>
              <a:buFont typeface="Wingdings" pitchFamily="2" charset="2"/>
              <a:buChar char="Ø"/>
            </a:pPr>
            <a:r>
              <a:rPr lang="en-GB" sz="2400" dirty="0">
                <a:solidFill>
                  <a:schemeClr val="accent5">
                    <a:lumMod val="50000"/>
                  </a:schemeClr>
                </a:solidFill>
                <a:latin typeface="Trebuchet MS" panose="020B0603020202020204" pitchFamily="34" charset="0"/>
              </a:rPr>
              <a:t>Improved spatial interpolation at small scale</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Could work as a way of validating numerical simulator outputs</a:t>
            </a:r>
          </a:p>
          <a:p>
            <a:pPr>
              <a:lnSpc>
                <a:spcPct val="150000"/>
              </a:lnSpc>
              <a:buFont typeface="Wingdings" pitchFamily="2" charset="2"/>
              <a:buChar char="v"/>
            </a:pPr>
            <a:endParaRPr lang="en-GB" sz="2400" dirty="0">
              <a:solidFill>
                <a:schemeClr val="accent5">
                  <a:lumMod val="50000"/>
                </a:schemeClr>
              </a:solidFill>
              <a:latin typeface="Trebuchet MS" panose="020B0603020202020204" pitchFamily="34" charset="0"/>
            </a:endParaRPr>
          </a:p>
        </p:txBody>
      </p:sp>
      <mc:AlternateContent xmlns:mc="http://schemas.openxmlformats.org/markup-compatibility/2006">
        <mc:Choice xmlns:a14="http://schemas.microsoft.com/office/drawing/2010/main" Requires="a14">
          <p:sp>
            <p:nvSpPr>
              <p:cNvPr id="41" name="Text Placeholder 345">
                <a:extLst>
                  <a:ext uri="{FF2B5EF4-FFF2-40B4-BE49-F238E27FC236}">
                    <a16:creationId xmlns:a16="http://schemas.microsoft.com/office/drawing/2014/main" id="{F0686F4B-0475-C547-9DB7-19687F7B3053}"/>
                  </a:ext>
                </a:extLst>
              </p:cNvPr>
              <p:cNvSpPr txBox="1">
                <a:spLocks/>
              </p:cNvSpPr>
              <p:nvPr/>
            </p:nvSpPr>
            <p:spPr>
              <a:xfrm>
                <a:off x="358411" y="39257360"/>
                <a:ext cx="15705024" cy="126465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lgn="ctr">
                  <a:buAutoNum type="alphaLcParenBoth"/>
                </a:pPr>
                <a:r>
                  <a:rPr lang="en-GB" sz="2400" dirty="0">
                    <a:solidFill>
                      <a:schemeClr val="tx1"/>
                    </a:solidFill>
                  </a:rPr>
                  <a:t>Simulated Z(s) over a 1000 </a:t>
                </a:r>
                <a14:m>
                  <m:oMath xmlns:m="http://schemas.openxmlformats.org/officeDocument/2006/math">
                    <m:r>
                      <a:rPr lang="en-GB" sz="2400" i="1" smtClean="0">
                        <a:solidFill>
                          <a:schemeClr val="tx1"/>
                        </a:solidFill>
                        <a:latin typeface="Cambria Math" panose="02040503050406030204" pitchFamily="18" charset="0"/>
                        <a:ea typeface="Cambria Math" panose="02040503050406030204" pitchFamily="18" charset="0"/>
                      </a:rPr>
                      <m:t>×</m:t>
                    </m:r>
                  </m:oMath>
                </a14:m>
                <a:r>
                  <a:rPr lang="en-GB" sz="2400" dirty="0">
                    <a:solidFill>
                      <a:schemeClr val="tx1"/>
                    </a:solidFill>
                  </a:rPr>
                  <a:t> 1000 grid (b) Simulated </a:t>
                </a:r>
                <a14:m>
                  <m:oMath xmlns:m="http://schemas.openxmlformats.org/officeDocument/2006/math">
                    <m:r>
                      <m:rPr>
                        <m:sty m:val="p"/>
                      </m:rPr>
                      <a:rPr lang="en-US" sz="2400" dirty="0">
                        <a:solidFill>
                          <a:schemeClr val="tx1"/>
                        </a:solidFill>
                        <a:latin typeface="Cambria Math" panose="02040503050406030204" pitchFamily="18" charset="0"/>
                      </a:rPr>
                      <m:t>X</m:t>
                    </m:r>
                    <m:r>
                      <a:rPr lang="en-US" sz="2400" dirty="0">
                        <a:solidFill>
                          <a:schemeClr val="tx1"/>
                        </a:solidFill>
                        <a:latin typeface="Cambria Math" panose="02040503050406030204" pitchFamily="18" charset="0"/>
                      </a:rPr>
                      <m:t>(</m:t>
                    </m:r>
                    <m:r>
                      <m:rPr>
                        <m:sty m:val="p"/>
                      </m:rPr>
                      <a:rPr lang="en-US" sz="2400" dirty="0">
                        <a:solidFill>
                          <a:schemeClr val="tx1"/>
                        </a:solidFill>
                        <a:latin typeface="Cambria Math" panose="02040503050406030204" pitchFamily="18" charset="0"/>
                      </a:rPr>
                      <m:t>Ai</m:t>
                    </m:r>
                    <m:r>
                      <a:rPr lang="en-US" sz="2400"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 </m:t>
                    </m:r>
                  </m:oMath>
                </a14:m>
                <a:r>
                  <a:rPr lang="en-GB" sz="2400" dirty="0">
                    <a:solidFill>
                      <a:schemeClr val="tx1"/>
                    </a:solidFill>
                  </a:rPr>
                  <a:t>over a 25 </a:t>
                </a:r>
                <a14:m>
                  <m:oMath xmlns:m="http://schemas.openxmlformats.org/officeDocument/2006/math">
                    <m:r>
                      <a:rPr lang="en-GB" sz="2400">
                        <a:solidFill>
                          <a:schemeClr val="tx1"/>
                        </a:solidFill>
                      </a:rPr>
                      <m:t>×</m:t>
                    </m:r>
                  </m:oMath>
                </a14:m>
                <a:r>
                  <a:rPr lang="en-GB" sz="2400" dirty="0">
                    <a:solidFill>
                      <a:schemeClr val="tx1"/>
                    </a:solidFill>
                  </a:rPr>
                  <a:t> 25 block</a:t>
                </a:r>
              </a:p>
              <a:p>
                <a:pPr algn="ctr"/>
                <a:r>
                  <a:rPr lang="en-GB" sz="2400" dirty="0">
                    <a:solidFill>
                      <a:schemeClr val="tx1"/>
                    </a:solidFill>
                  </a:rPr>
                  <a:t> (c) Predicted Z(s) (d) Simulated  Z(s) versus Y(s) and </a:t>
                </a:r>
                <a14:m>
                  <m:oMath xmlns:m="http://schemas.openxmlformats.org/officeDocument/2006/math">
                    <m:r>
                      <m:rPr>
                        <m:sty m:val="p"/>
                      </m:rPr>
                      <a:rPr lang="en-US" sz="2400" b="0" i="0" dirty="0" smtClean="0">
                        <a:solidFill>
                          <a:schemeClr val="tx1"/>
                        </a:solidFill>
                        <a:latin typeface="Cambria Math" panose="02040503050406030204" pitchFamily="18" charset="0"/>
                      </a:rPr>
                      <m:t>X</m:t>
                    </m:r>
                    <m:r>
                      <a:rPr lang="en-US" sz="2400" b="0" i="0" dirty="0" smtClean="0">
                        <a:solidFill>
                          <a:schemeClr val="tx1"/>
                        </a:solidFill>
                        <a:latin typeface="Cambria Math" panose="02040503050406030204" pitchFamily="18" charset="0"/>
                      </a:rPr>
                      <m:t>(</m:t>
                    </m:r>
                    <m:r>
                      <m:rPr>
                        <m:sty m:val="p"/>
                      </m:rPr>
                      <a:rPr lang="en-US" sz="2400" b="0" i="0" dirty="0" smtClean="0">
                        <a:solidFill>
                          <a:schemeClr val="tx1"/>
                        </a:solidFill>
                        <a:latin typeface="Cambria Math" panose="02040503050406030204" pitchFamily="18" charset="0"/>
                      </a:rPr>
                      <m:t>Ai</m:t>
                    </m:r>
                    <m:r>
                      <a:rPr lang="en-US" sz="2400" b="0" i="0" dirty="0" smtClean="0">
                        <a:solidFill>
                          <a:schemeClr val="tx1"/>
                        </a:solidFill>
                        <a:latin typeface="Cambria Math" panose="02040503050406030204" pitchFamily="18" charset="0"/>
                      </a:rPr>
                      <m:t>)</m:t>
                    </m:r>
                  </m:oMath>
                </a14:m>
                <a:endParaRPr lang="en-US" sz="2400" baseline="-25000" dirty="0">
                  <a:solidFill>
                    <a:schemeClr val="tx1"/>
                  </a:solidFill>
                </a:endParaRPr>
              </a:p>
            </p:txBody>
          </p:sp>
        </mc:Choice>
        <mc:Fallback>
          <p:sp>
            <p:nvSpPr>
              <p:cNvPr id="41" name="Text Placeholder 345">
                <a:extLst>
                  <a:ext uri="{FF2B5EF4-FFF2-40B4-BE49-F238E27FC236}">
                    <a16:creationId xmlns:a16="http://schemas.microsoft.com/office/drawing/2014/main" id="{F0686F4B-0475-C547-9DB7-19687F7B3053}"/>
                  </a:ext>
                </a:extLst>
              </p:cNvPr>
              <p:cNvSpPr txBox="1">
                <a:spLocks noRot="1" noChangeAspect="1" noMove="1" noResize="1" noEditPoints="1" noAdjustHandles="1" noChangeArrowheads="1" noChangeShapeType="1" noTextEdit="1"/>
              </p:cNvSpPr>
              <p:nvPr/>
            </p:nvSpPr>
            <p:spPr>
              <a:xfrm>
                <a:off x="358411" y="39257360"/>
                <a:ext cx="15705024" cy="1264657"/>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14797</TotalTime>
  <Words>797</Words>
  <Application>Microsoft Macintosh PowerPoint</Application>
  <PresentationFormat>Custom</PresentationFormat>
  <Paragraphs>52</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Trebuchet MS</vt:lpstr>
      <vt:lpstr>Wingdings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Xiong, Xiaoyu</cp:lastModifiedBy>
  <cp:revision>577</cp:revision>
  <dcterms:created xsi:type="dcterms:W3CDTF">2012-02-10T00:21:22Z</dcterms:created>
  <dcterms:modified xsi:type="dcterms:W3CDTF">2019-10-11T14:21:27Z</dcterms:modified>
</cp:coreProperties>
</file>