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None/>
            </a:pPr>
            <a:r>
              <a:rPr lang="zh-CN" sz="1200">
                <a:solidFill>
                  <a:schemeClr val="dk1"/>
                </a:solidFill>
              </a:rPr>
              <a:t>This is csc420 project presentation. Our group name is pilipili and my name is Jianhua Hu.</a:t>
            </a:r>
            <a:endParaRPr sz="1200">
              <a:solidFill>
                <a:schemeClr val="dk1"/>
              </a:solidFill>
            </a:endParaRPr>
          </a:p>
          <a:p>
            <a:pPr indent="457200" lvl="0" marL="457200" rtl="0" algn="l">
              <a:lnSpc>
                <a:spcPct val="115000"/>
              </a:lnSpc>
              <a:spcBef>
                <a:spcPts val="1200"/>
              </a:spcBef>
              <a:spcAft>
                <a:spcPts val="0"/>
              </a:spcAft>
              <a:buNone/>
            </a:pPr>
            <a:r>
              <a:rPr lang="zh-CN" sz="1200">
                <a:solidFill>
                  <a:schemeClr val="dk1"/>
                </a:solidFill>
              </a:rPr>
              <a:t>Our project topic is about super resolution, which is a process to </a:t>
            </a:r>
            <a:r>
              <a:rPr lang="zh-CN" sz="1200">
                <a:solidFill>
                  <a:schemeClr val="dk1"/>
                </a:solidFill>
              </a:rPr>
              <a:t>recovering a high resolution image from a given low resolution image. The crucial problem is that this process is not easy to achieve. There are many traditional ways like weighted average neighborhoods or bilinear/bicubic interpolation methods don’t perform very well.</a:t>
            </a:r>
            <a:endParaRPr sz="1200">
              <a:solidFill>
                <a:schemeClr val="dk1"/>
              </a:solidFill>
            </a:endParaRPr>
          </a:p>
          <a:p>
            <a:pPr indent="457200" lvl="0" marL="457200" rtl="0" algn="l">
              <a:lnSpc>
                <a:spcPct val="115000"/>
              </a:lnSpc>
              <a:spcBef>
                <a:spcPts val="1200"/>
              </a:spcBef>
              <a:spcAft>
                <a:spcPts val="0"/>
              </a:spcAft>
              <a:buNone/>
            </a:pPr>
            <a:r>
              <a:rPr lang="zh-CN" sz="1200">
                <a:solidFill>
                  <a:schemeClr val="dk1"/>
                </a:solidFill>
              </a:rPr>
              <a:t> In recent years, a variety of deep learning methods have been applied to SR tasks.  In 2014, Chao Dong and some of other researchers proposed a deep learning method for single image super-resolution(SR) using deep convolutional networks(SRCNN). Our solution for SR is mainly based on this algorithm with some changes and improvements.</a:t>
            </a:r>
            <a:endParaRPr sz="1200">
              <a:solidFill>
                <a:schemeClr val="dk1"/>
              </a:solidFill>
            </a:endParaRPr>
          </a:p>
          <a:p>
            <a:pPr indent="457200" lvl="0" marL="45720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1600"/>
              </a:spcAft>
              <a:buClr>
                <a:schemeClr val="dk1"/>
              </a:buClr>
              <a:buSzPts val="1100"/>
              <a:buFont typeface="Arial"/>
              <a:buNone/>
            </a:pPr>
            <a:r>
              <a:t/>
            </a:r>
            <a:endParaRPr sz="1300">
              <a:solidFill>
                <a:srgbClr val="484B58"/>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8f4ac3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8f4ac3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first and the most essential </a:t>
            </a:r>
            <a:r>
              <a:rPr lang="zh-CN"/>
              <a:t>thing that we have done is construct the </a:t>
            </a:r>
            <a:r>
              <a:rPr lang="zh-CN"/>
              <a:t>framework of SRCNN which includes three parts, which are prepare data, SRCNN algorithm and error analysis</a:t>
            </a:r>
            <a:r>
              <a:rPr lang="zh-CN"/>
              <a:t>. Then we formalized our training data to fit the model. Also, we create a function to implement SRCNN. Finally, we found a better loss function which is used to analyze the error and improve our </a:t>
            </a:r>
            <a:r>
              <a:rPr lang="zh-CN"/>
              <a:t>algorithm</a:t>
            </a:r>
            <a:r>
              <a:rPr lang="zh-C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0b4df88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0b4df88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zh-CN" sz="1200">
                <a:solidFill>
                  <a:srgbClr val="595959"/>
                </a:solidFill>
              </a:rPr>
              <a:t>For SRCNN model</a:t>
            </a:r>
            <a:r>
              <a:rPr lang="zh-CN" sz="1200">
                <a:solidFill>
                  <a:srgbClr val="595959"/>
                </a:solidFill>
              </a:rPr>
              <a:t>, we need to do some pre-process before we use the raw image. In this project, we are trying to create our own training dataset, so we need some low resolution images and for each of it, we need a high resolution for evaluation. The solution that we came up is that downloading some high resolution images from google, and resizing them twice to produce some low resolution images. For the resizing, first down-scaling the image by a factor like 3 or 4, then up-scaling it by the same factor. Then, we will get a new low resolution image, which has same size of the high resolution image. Also, for up-scaling and down-scaling process, we are using the OpenCV interpolation methods. There are many choices like linear interpolation, </a:t>
            </a:r>
            <a:r>
              <a:rPr lang="zh-CN" sz="1200">
                <a:solidFill>
                  <a:srgbClr val="242729"/>
                </a:solidFill>
                <a:highlight>
                  <a:srgbClr val="FFFFFF"/>
                </a:highlight>
              </a:rPr>
              <a:t>bicubic</a:t>
            </a:r>
            <a:r>
              <a:rPr lang="zh-CN" sz="1200">
                <a:solidFill>
                  <a:srgbClr val="595959"/>
                </a:solidFill>
              </a:rPr>
              <a:t> interpolation, and what we chose for this project is the linear interpolation, which provides a lower resolution image. </a:t>
            </a:r>
            <a:endParaRPr sz="1200">
              <a:solidFill>
                <a:srgbClr val="595959"/>
              </a:solidFill>
            </a:endParaRPr>
          </a:p>
          <a:p>
            <a:pPr indent="457200" lvl="0" marL="0" rtl="0" algn="l">
              <a:lnSpc>
                <a:spcPct val="115000"/>
              </a:lnSpc>
              <a:spcBef>
                <a:spcPts val="1600"/>
              </a:spcBef>
              <a:spcAft>
                <a:spcPts val="1600"/>
              </a:spcAft>
              <a:buClr>
                <a:schemeClr val="dk1"/>
              </a:buClr>
              <a:buSzPts val="1100"/>
              <a:buFont typeface="Arial"/>
              <a:buNone/>
            </a:pPr>
            <a:r>
              <a:rPr lang="zh-CN" sz="1200">
                <a:solidFill>
                  <a:srgbClr val="595959"/>
                </a:solidFill>
              </a:rPr>
              <a:t>Also, for the input image of SRCNN model, we need to convert the image format into YCbCr format, since the SRCNN model are training and predicting on the Y charnel. In addition, after the SRCNN model predict the value, we need to convert the result back to RGB format for visualization.</a:t>
            </a:r>
            <a:endParaRPr sz="1200">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0926294b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0926294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zh-CN"/>
              <a:t>The central idea of SRCNN algorithm is the three-layer convolution. The first layer is patch extraction and representation. This layer extracts patches from the low-resolution image. This can be done by convolving the image by n1 filters. After this step, we can have n1 feature maps of low-resolution image. The second layer transforms the n1-dimensional vectors into n2-dimensional vectors through a nonlinear operation. Finally, the last step convolves the n2 feature maps of high-resolution image into the final full image.</a:t>
            </a:r>
            <a:endParaRPr/>
          </a:p>
          <a:p>
            <a:pPr indent="0" lvl="0" marL="0" rtl="0" algn="l">
              <a:lnSpc>
                <a:spcPct val="115000"/>
              </a:lnSpc>
              <a:spcBef>
                <a:spcPts val="1100"/>
              </a:spcBef>
              <a:spcAft>
                <a:spcPts val="0"/>
              </a:spcAft>
              <a:buClr>
                <a:schemeClr val="dk1"/>
              </a:buClr>
              <a:buSzPts val="1100"/>
              <a:buFont typeface="Arial"/>
              <a:buNone/>
            </a:pPr>
            <a:r>
              <a:rPr lang="zh-CN"/>
              <a:t>Compared to the other interpolations, SRCNN uses deep learning to fill in the missing details in the upscaled image, which is more reasonable and also can receive a better result.</a:t>
            </a:r>
            <a:endParaRPr/>
          </a:p>
          <a:p>
            <a:pPr indent="0" lvl="0" marL="0" rtl="0" algn="l">
              <a:lnSpc>
                <a:spcPct val="115000"/>
              </a:lnSpc>
              <a:spcBef>
                <a:spcPts val="1100"/>
              </a:spcBef>
              <a:spcAft>
                <a:spcPts val="0"/>
              </a:spcAft>
              <a:buClr>
                <a:schemeClr val="dk1"/>
              </a:buClr>
              <a:buSzPts val="1100"/>
              <a:buFont typeface="Arial"/>
              <a:buNone/>
            </a:pPr>
            <a:r>
              <a:rPr lang="zh-CN"/>
              <a:t>Until so far, we have simply implemented those three convolutions in the SRCNN by using the sequential model in Keras. In the future, we need to find better parameters such as filter numbers in the first two layers. The more filters we use in the convolution, the better results will be. However, too many filters will dramatically influence the speed of the algorithm, Thus, we will try different n1 and n2 to find better filter numbers. Moreover, different layers have different weights and biases for convolution, we also need to do experiments on finding them and find the best. </a:t>
            </a:r>
            <a:endParaRPr/>
          </a:p>
          <a:p>
            <a:pPr indent="0" lvl="0" marL="0" rtl="0" algn="l">
              <a:lnSpc>
                <a:spcPct val="115000"/>
              </a:lnSpc>
              <a:spcBef>
                <a:spcPts val="1100"/>
              </a:spcBef>
              <a:spcAft>
                <a:spcPts val="0"/>
              </a:spcAft>
              <a:buClr>
                <a:schemeClr val="dk1"/>
              </a:buClr>
              <a:buSzPts val="1100"/>
              <a:buFont typeface="Arial"/>
              <a:buNone/>
            </a:pPr>
            <a:r>
              <a:rPr lang="zh-CN"/>
              <a:t> </a:t>
            </a:r>
            <a:endParaRPr/>
          </a:p>
          <a:p>
            <a:pPr indent="0" lvl="0" marL="0" rtl="0" algn="l">
              <a:spcBef>
                <a:spcPts val="11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926294b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0926294b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zh-CN" sz="1000">
                <a:solidFill>
                  <a:schemeClr val="dk1"/>
                </a:solidFill>
                <a:highlight>
                  <a:srgbClr val="FFFFFF"/>
                </a:highlight>
              </a:rPr>
              <a:t>We need to find a method to </a:t>
            </a:r>
            <a:r>
              <a:rPr lang="zh-CN" sz="1000">
                <a:solidFill>
                  <a:schemeClr val="dk1"/>
                </a:solidFill>
                <a:highlight>
                  <a:srgbClr val="FFFFFF"/>
                </a:highlight>
              </a:rPr>
              <a:t>evaluate</a:t>
            </a:r>
            <a:r>
              <a:rPr lang="zh-CN" sz="1000">
                <a:solidFill>
                  <a:schemeClr val="dk1"/>
                </a:solidFill>
                <a:highlight>
                  <a:srgbClr val="FFFFFF"/>
                </a:highlight>
              </a:rPr>
              <a:t> how well our algorithm performs. </a:t>
            </a:r>
            <a:endParaRPr sz="1000">
              <a:solidFill>
                <a:schemeClr val="dk1"/>
              </a:solidFill>
              <a:highlight>
                <a:srgbClr val="FFFFFF"/>
              </a:highlight>
            </a:endParaRPr>
          </a:p>
          <a:p>
            <a:pPr indent="0" lvl="0" marL="0" rtl="0" algn="l">
              <a:lnSpc>
                <a:spcPct val="115000"/>
              </a:lnSpc>
              <a:spcBef>
                <a:spcPts val="1200"/>
              </a:spcBef>
              <a:spcAft>
                <a:spcPts val="0"/>
              </a:spcAft>
              <a:buNone/>
            </a:pPr>
            <a:r>
              <a:rPr lang="zh-CN" sz="1000">
                <a:solidFill>
                  <a:schemeClr val="dk1"/>
                </a:solidFill>
                <a:highlight>
                  <a:srgbClr val="FFFFFF"/>
                </a:highlight>
              </a:rPr>
              <a:t>We usually use a loss function to do that. </a:t>
            </a:r>
            <a:r>
              <a:rPr lang="zh-CN" sz="1000">
                <a:solidFill>
                  <a:schemeClr val="dk1"/>
                </a:solidFill>
              </a:rPr>
              <a:t>There are t</a:t>
            </a:r>
            <a:r>
              <a:rPr lang="zh-CN" sz="1000">
                <a:solidFill>
                  <a:schemeClr val="dk1"/>
                </a:solidFill>
              </a:rPr>
              <a:t>wo loss functions are used in SRCNN: Peak signal-to-noise ratio (PSNR) and mean square error (MSE).</a:t>
            </a:r>
            <a:endParaRPr sz="1000">
              <a:solidFill>
                <a:schemeClr val="dk1"/>
              </a:solidFill>
            </a:endParaRPr>
          </a:p>
          <a:p>
            <a:pPr indent="0" lvl="0" marL="0" rtl="0" algn="l">
              <a:lnSpc>
                <a:spcPct val="115000"/>
              </a:lnSpc>
              <a:spcBef>
                <a:spcPts val="1200"/>
              </a:spcBef>
              <a:spcAft>
                <a:spcPts val="0"/>
              </a:spcAft>
              <a:buNone/>
            </a:pPr>
            <a:r>
              <a:rPr lang="zh-CN" sz="1000">
                <a:solidFill>
                  <a:schemeClr val="dk1"/>
                </a:solidFill>
              </a:rPr>
              <a:t>PSNR is the ratio of maximum signal with the MSE</a:t>
            </a:r>
            <a:endParaRPr sz="1000">
              <a:solidFill>
                <a:schemeClr val="dk1"/>
              </a:solidFill>
            </a:endParaRPr>
          </a:p>
          <a:p>
            <a:pPr indent="0" lvl="0" marL="0" rtl="0" algn="l">
              <a:lnSpc>
                <a:spcPct val="115000"/>
              </a:lnSpc>
              <a:spcBef>
                <a:spcPts val="1200"/>
              </a:spcBef>
              <a:spcAft>
                <a:spcPts val="0"/>
              </a:spcAft>
              <a:buNone/>
            </a:pPr>
            <a:r>
              <a:rPr lang="zh-CN" sz="1000">
                <a:solidFill>
                  <a:schemeClr val="dk1"/>
                </a:solidFill>
              </a:rPr>
              <a:t>The goal is to Minimize this MSE while increase PSNR.</a:t>
            </a:r>
            <a:endParaRPr sz="1000">
              <a:solidFill>
                <a:schemeClr val="dk1"/>
              </a:solidFill>
            </a:endParaRPr>
          </a:p>
          <a:p>
            <a:pPr indent="0" lvl="0" marL="0" rtl="0" algn="l">
              <a:lnSpc>
                <a:spcPct val="115000"/>
              </a:lnSpc>
              <a:spcBef>
                <a:spcPts val="1200"/>
              </a:spcBef>
              <a:spcAft>
                <a:spcPts val="0"/>
              </a:spcAft>
              <a:buNone/>
            </a:pPr>
            <a:r>
              <a:rPr lang="zh-CN" sz="1000">
                <a:solidFill>
                  <a:schemeClr val="dk1"/>
                </a:solidFill>
              </a:rPr>
              <a:t>However using those pixelwise loss function may reduce the high frequency content and blur the edges in the  image.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CN" sz="1000">
                <a:solidFill>
                  <a:schemeClr val="dk1"/>
                </a:solidFill>
                <a:latin typeface="Times New Roman"/>
                <a:ea typeface="Times New Roman"/>
                <a:cs typeface="Times New Roman"/>
                <a:sym typeface="Times New Roman"/>
              </a:rPr>
              <a:t>Some researchers try to solve this problem, like SRGAN algorithm. uses a weighted combination of three different loss functions, mean square error, perceptual and adversarial loss to</a:t>
            </a:r>
            <a:r>
              <a:rPr lang="zh-CN" sz="900">
                <a:solidFill>
                  <a:schemeClr val="dk1"/>
                </a:solidFill>
                <a:latin typeface="Times New Roman"/>
                <a:ea typeface="Times New Roman"/>
                <a:cs typeface="Times New Roman"/>
                <a:sym typeface="Times New Roman"/>
              </a:rPr>
              <a:t> enhance more details in the images. </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CN" sz="1000">
                <a:solidFill>
                  <a:schemeClr val="dk1"/>
                </a:solidFill>
                <a:latin typeface="Times New Roman"/>
                <a:ea typeface="Times New Roman"/>
                <a:cs typeface="Times New Roman"/>
                <a:sym typeface="Times New Roman"/>
              </a:rPr>
              <a:t>However this approach involves a lot of computation which makes the process slower. It may cause less peak signal to noise ratio (PSNR).</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t/>
            </a:r>
            <a:endParaRPr sz="1200">
              <a:solidFill>
                <a:schemeClr val="dk1"/>
              </a:solidFill>
            </a:endParaRPr>
          </a:p>
          <a:p>
            <a:pPr indent="457200" lvl="0" marL="45720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t/>
            </a:r>
            <a:endParaRPr sz="1200">
              <a:solidFill>
                <a:schemeClr val="dk1"/>
              </a:solidFill>
            </a:endParaRPr>
          </a:p>
          <a:p>
            <a:pPr indent="457200" lvl="0" marL="457200" rtl="0" algn="l">
              <a:lnSpc>
                <a:spcPct val="115000"/>
              </a:lnSpc>
              <a:spcBef>
                <a:spcPts val="1200"/>
              </a:spcBef>
              <a:spcAft>
                <a:spcPts val="0"/>
              </a:spcAft>
              <a:buNone/>
            </a:pPr>
            <a:r>
              <a:t/>
            </a:r>
            <a:endParaRPr sz="1200">
              <a:solidFill>
                <a:schemeClr val="dk1"/>
              </a:solidFill>
            </a:endParaRPr>
          </a:p>
          <a:p>
            <a:pPr indent="0" lvl="0" marL="609600" marR="609600" rtl="0" algn="l">
              <a:lnSpc>
                <a:spcPct val="200000"/>
              </a:lnSpc>
              <a:spcBef>
                <a:spcPts val="3200"/>
              </a:spcBef>
              <a:spcAft>
                <a:spcPts val="0"/>
              </a:spcAft>
              <a:buNone/>
            </a:pPr>
            <a:r>
              <a:t/>
            </a:r>
            <a:endParaRPr sz="1600">
              <a:solidFill>
                <a:srgbClr val="292929"/>
              </a:solidFill>
              <a:latin typeface="Georgia"/>
              <a:ea typeface="Georgia"/>
              <a:cs typeface="Georgia"/>
              <a:sym typeface="Georgia"/>
            </a:endParaRPr>
          </a:p>
          <a:p>
            <a:pPr indent="457200" lvl="0" marL="457200" rtl="0" algn="l">
              <a:lnSpc>
                <a:spcPct val="115000"/>
              </a:lnSpc>
              <a:spcBef>
                <a:spcPts val="1200"/>
              </a:spcBef>
              <a:spcAft>
                <a:spcPts val="120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926294b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926294b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zh-CN" sz="1000">
                <a:solidFill>
                  <a:schemeClr val="dk1"/>
                </a:solidFill>
                <a:latin typeface="Times New Roman"/>
                <a:ea typeface="Times New Roman"/>
                <a:cs typeface="Times New Roman"/>
                <a:sym typeface="Times New Roman"/>
              </a:rPr>
              <a:t>Our project aim to increase the PSNR value based on SRCNN.</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CN" sz="1000">
                <a:solidFill>
                  <a:schemeClr val="dk1"/>
                </a:solidFill>
                <a:latin typeface="Times New Roman"/>
                <a:ea typeface="Times New Roman"/>
                <a:cs typeface="Times New Roman"/>
                <a:sym typeface="Times New Roman"/>
              </a:rPr>
              <a:t>At the same, we want to preserve the edge information.</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CN" sz="1000">
                <a:solidFill>
                  <a:schemeClr val="dk1"/>
                </a:solidFill>
                <a:latin typeface="Times New Roman"/>
                <a:ea typeface="Times New Roman"/>
                <a:cs typeface="Times New Roman"/>
                <a:sym typeface="Times New Roman"/>
              </a:rPr>
              <a:t>We plan to define a loss function that is a combination of MSE and edge preserve loss function called  mean square canny error.</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CN" sz="1000">
                <a:solidFill>
                  <a:schemeClr val="dk1"/>
                </a:solidFill>
                <a:latin typeface="Times New Roman"/>
                <a:ea typeface="Times New Roman"/>
                <a:cs typeface="Times New Roman"/>
                <a:sym typeface="Times New Roman"/>
              </a:rPr>
              <a:t>The Canny operator provides the reliable edges. Minimizing this loss function should help to preserve the edges by giving more weightage to the edges. The PSNR values obtained should be better too. In addition we don’t add much additional computation compared to SRGAN.</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CN" sz="1000">
                <a:solidFill>
                  <a:schemeClr val="dk1"/>
                </a:solidFill>
                <a:latin typeface="Times New Roman"/>
                <a:ea typeface="Times New Roman"/>
                <a:cs typeface="Times New Roman"/>
                <a:sym typeface="Times New Roman"/>
              </a:rPr>
              <a:t>We are going implement this algorithm and do some experiments to find the suitable weightage miu!</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926294b6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0926294b6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9675" y="1446675"/>
            <a:ext cx="4691400" cy="99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zh-CN"/>
              <a:t>Super</a:t>
            </a:r>
            <a:endParaRPr b="1"/>
          </a:p>
          <a:p>
            <a:pPr indent="0" lvl="0" marL="0" rtl="0" algn="ctr">
              <a:spcBef>
                <a:spcPts val="0"/>
              </a:spcBef>
              <a:spcAft>
                <a:spcPts val="0"/>
              </a:spcAft>
              <a:buNone/>
            </a:pPr>
            <a:r>
              <a:rPr b="1" lang="zh-CN"/>
              <a:t>Resolution</a:t>
            </a:r>
            <a:endParaRPr b="1"/>
          </a:p>
        </p:txBody>
      </p:sp>
      <p:pic>
        <p:nvPicPr>
          <p:cNvPr id="55" name="Google Shape;55;p13"/>
          <p:cNvPicPr preferRelativeResize="0"/>
          <p:nvPr/>
        </p:nvPicPr>
        <p:blipFill>
          <a:blip r:embed="rId4">
            <a:alphaModFix/>
          </a:blip>
          <a:stretch>
            <a:fillRect/>
          </a:stretch>
        </p:blipFill>
        <p:spPr>
          <a:xfrm>
            <a:off x="704225" y="2899950"/>
            <a:ext cx="3747000" cy="1549607"/>
          </a:xfrm>
          <a:prstGeom prst="rect">
            <a:avLst/>
          </a:prstGeom>
          <a:noFill/>
          <a:ln>
            <a:noFill/>
          </a:ln>
        </p:spPr>
      </p:pic>
      <p:pic>
        <p:nvPicPr>
          <p:cNvPr id="56" name="Google Shape;56;p13"/>
          <p:cNvPicPr preferRelativeResize="0"/>
          <p:nvPr/>
        </p:nvPicPr>
        <p:blipFill>
          <a:blip r:embed="rId5">
            <a:alphaModFix/>
          </a:blip>
          <a:stretch>
            <a:fillRect/>
          </a:stretch>
        </p:blipFill>
        <p:spPr>
          <a:xfrm>
            <a:off x="4643625" y="716248"/>
            <a:ext cx="4324100" cy="1386925"/>
          </a:xfrm>
          <a:prstGeom prst="rect">
            <a:avLst/>
          </a:prstGeom>
          <a:noFill/>
          <a:ln>
            <a:noFill/>
          </a:ln>
        </p:spPr>
      </p:pic>
      <p:sp>
        <p:nvSpPr>
          <p:cNvPr id="57" name="Google Shape;57;p13"/>
          <p:cNvSpPr txBox="1"/>
          <p:nvPr/>
        </p:nvSpPr>
        <p:spPr>
          <a:xfrm>
            <a:off x="5013025" y="2445075"/>
            <a:ext cx="3585300" cy="21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900"/>
              <a:t>Group: pilipili</a:t>
            </a:r>
            <a:endParaRPr sz="2900"/>
          </a:p>
          <a:p>
            <a:pPr indent="0" lvl="0" marL="0" rtl="0" algn="l">
              <a:spcBef>
                <a:spcPts val="0"/>
              </a:spcBef>
              <a:spcAft>
                <a:spcPts val="0"/>
              </a:spcAft>
              <a:buNone/>
            </a:pPr>
            <a:r>
              <a:rPr lang="zh-CN" sz="2900"/>
              <a:t>Jianhua Hu</a:t>
            </a:r>
            <a:endParaRPr sz="2900"/>
          </a:p>
          <a:p>
            <a:pPr indent="0" lvl="0" marL="0" rtl="0" algn="l">
              <a:spcBef>
                <a:spcPts val="0"/>
              </a:spcBef>
              <a:spcAft>
                <a:spcPts val="0"/>
              </a:spcAft>
              <a:buNone/>
            </a:pPr>
            <a:r>
              <a:rPr lang="zh-CN" sz="2900"/>
              <a:t>Xiaoyu Zhou</a:t>
            </a:r>
            <a:endParaRPr sz="2900"/>
          </a:p>
          <a:p>
            <a:pPr indent="0" lvl="0" marL="0" rtl="0" algn="l">
              <a:spcBef>
                <a:spcPts val="0"/>
              </a:spcBef>
              <a:spcAft>
                <a:spcPts val="0"/>
              </a:spcAft>
              <a:buNone/>
            </a:pPr>
            <a:r>
              <a:rPr lang="zh-CN" sz="2900"/>
              <a:t>Shuo Zhuang</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723950" y="103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What we have done so far:</a:t>
            </a:r>
            <a:endParaRPr b="1"/>
          </a:p>
        </p:txBody>
      </p:sp>
      <p:sp>
        <p:nvSpPr>
          <p:cNvPr id="63" name="Google Shape;63;p14"/>
          <p:cNvSpPr txBox="1"/>
          <p:nvPr>
            <p:ph idx="1" type="body"/>
          </p:nvPr>
        </p:nvSpPr>
        <p:spPr>
          <a:xfrm>
            <a:off x="723950" y="223220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zh-CN" sz="1900"/>
              <a:t>Construct the framework of SRCNN.</a:t>
            </a:r>
            <a:endParaRPr sz="1900"/>
          </a:p>
          <a:p>
            <a:pPr indent="-349250" lvl="0" marL="457200" rtl="0" algn="l">
              <a:spcBef>
                <a:spcPts val="0"/>
              </a:spcBef>
              <a:spcAft>
                <a:spcPts val="0"/>
              </a:spcAft>
              <a:buSzPts val="1900"/>
              <a:buChar char="●"/>
            </a:pPr>
            <a:r>
              <a:rPr lang="zh-CN" sz="1900"/>
              <a:t>Formalize the input images.</a:t>
            </a:r>
            <a:endParaRPr sz="1900"/>
          </a:p>
          <a:p>
            <a:pPr indent="-349250" lvl="0" marL="457200" rtl="0" algn="l">
              <a:spcBef>
                <a:spcPts val="0"/>
              </a:spcBef>
              <a:spcAft>
                <a:spcPts val="0"/>
              </a:spcAft>
              <a:buSzPts val="1900"/>
              <a:buChar char="●"/>
            </a:pPr>
            <a:r>
              <a:rPr lang="zh-CN" sz="1900"/>
              <a:t>Create SRCNN function.</a:t>
            </a:r>
            <a:endParaRPr sz="1900"/>
          </a:p>
          <a:p>
            <a:pPr indent="-349250" lvl="0" marL="457200" rtl="0" algn="l">
              <a:spcBef>
                <a:spcPts val="0"/>
              </a:spcBef>
              <a:spcAft>
                <a:spcPts val="0"/>
              </a:spcAft>
              <a:buSzPts val="1900"/>
              <a:buChar char="●"/>
            </a:pPr>
            <a:r>
              <a:rPr lang="zh-CN" sz="1900"/>
              <a:t>Find appropriate Loss Function</a:t>
            </a:r>
            <a:endParaRPr sz="19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723950" y="103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Pre-process Data</a:t>
            </a:r>
            <a:endParaRPr b="1"/>
          </a:p>
        </p:txBody>
      </p:sp>
      <p:sp>
        <p:nvSpPr>
          <p:cNvPr id="69" name="Google Shape;69;p15"/>
          <p:cNvSpPr txBox="1"/>
          <p:nvPr>
            <p:ph idx="1" type="body"/>
          </p:nvPr>
        </p:nvSpPr>
        <p:spPr>
          <a:xfrm>
            <a:off x="723950" y="223220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zh-CN" sz="1900"/>
              <a:t>Use high resolution images to produce low resolution images</a:t>
            </a:r>
            <a:endParaRPr sz="1900"/>
          </a:p>
          <a:p>
            <a:pPr indent="-349250" lvl="1" marL="914400" rtl="0" algn="l">
              <a:spcBef>
                <a:spcPts val="0"/>
              </a:spcBef>
              <a:spcAft>
                <a:spcPts val="0"/>
              </a:spcAft>
              <a:buSzPts val="1900"/>
              <a:buChar char="➢"/>
            </a:pPr>
            <a:r>
              <a:rPr lang="zh-CN" sz="1900"/>
              <a:t>Idea is down-scaling the image first, then up-scaling</a:t>
            </a:r>
            <a:endParaRPr sz="1900"/>
          </a:p>
          <a:p>
            <a:pPr indent="-349250" lvl="1" marL="914400" rtl="0" algn="l">
              <a:spcBef>
                <a:spcPts val="0"/>
              </a:spcBef>
              <a:spcAft>
                <a:spcPts val="0"/>
              </a:spcAft>
              <a:buSzPts val="1900"/>
              <a:buChar char="➢"/>
            </a:pPr>
            <a:r>
              <a:rPr lang="zh-CN" sz="1900"/>
              <a:t>Using OpenCV interpolation methods (bicubic)</a:t>
            </a:r>
            <a:endParaRPr sz="1900"/>
          </a:p>
          <a:p>
            <a:pPr indent="-349250" lvl="0" marL="457200" rtl="0" algn="l">
              <a:spcBef>
                <a:spcPts val="0"/>
              </a:spcBef>
              <a:spcAft>
                <a:spcPts val="0"/>
              </a:spcAft>
              <a:buSzPts val="1900"/>
              <a:buChar char="❖"/>
            </a:pPr>
            <a:r>
              <a:rPr lang="zh-CN" sz="1900"/>
              <a:t>Convert image to YCbCr format for SRCNN model</a:t>
            </a:r>
            <a:endParaRPr sz="1900"/>
          </a:p>
          <a:p>
            <a:pPr indent="-349250" lvl="1" marL="914400" rtl="0" algn="l">
              <a:spcBef>
                <a:spcPts val="0"/>
              </a:spcBef>
              <a:spcAft>
                <a:spcPts val="0"/>
              </a:spcAft>
              <a:buSzPts val="1900"/>
              <a:buChar char="➢"/>
            </a:pPr>
            <a:r>
              <a:rPr lang="zh-CN" sz="1900"/>
              <a:t>SRCNN only use the Y charnel</a:t>
            </a:r>
            <a:endParaRPr sz="19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813888" y="5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SRCNN Algorithm</a:t>
            </a:r>
            <a:endParaRPr/>
          </a:p>
        </p:txBody>
      </p:sp>
      <p:sp>
        <p:nvSpPr>
          <p:cNvPr id="75" name="Google Shape;75;p16"/>
          <p:cNvSpPr txBox="1"/>
          <p:nvPr>
            <p:ph idx="1" type="body"/>
          </p:nvPr>
        </p:nvSpPr>
        <p:spPr>
          <a:xfrm>
            <a:off x="623400" y="1255375"/>
            <a:ext cx="6711300" cy="281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Central idea: three layers of covolution.</a:t>
            </a:r>
            <a:endParaRPr/>
          </a:p>
        </p:txBody>
      </p:sp>
      <p:pic>
        <p:nvPicPr>
          <p:cNvPr id="76" name="Google Shape;76;p16"/>
          <p:cNvPicPr preferRelativeResize="0"/>
          <p:nvPr/>
        </p:nvPicPr>
        <p:blipFill>
          <a:blip r:embed="rId4">
            <a:alphaModFix/>
          </a:blip>
          <a:stretch>
            <a:fillRect/>
          </a:stretch>
        </p:blipFill>
        <p:spPr>
          <a:xfrm>
            <a:off x="1256900" y="1859798"/>
            <a:ext cx="6630199" cy="2496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7"/>
          <p:cNvPicPr preferRelativeResize="0"/>
          <p:nvPr/>
        </p:nvPicPr>
        <p:blipFill>
          <a:blip r:embed="rId4">
            <a:alphaModFix/>
          </a:blip>
          <a:stretch>
            <a:fillRect/>
          </a:stretch>
        </p:blipFill>
        <p:spPr>
          <a:xfrm>
            <a:off x="437413" y="1503063"/>
            <a:ext cx="3894125" cy="685450"/>
          </a:xfrm>
          <a:prstGeom prst="rect">
            <a:avLst/>
          </a:prstGeom>
          <a:noFill/>
          <a:ln>
            <a:noFill/>
          </a:ln>
        </p:spPr>
      </p:pic>
      <p:pic>
        <p:nvPicPr>
          <p:cNvPr id="82" name="Google Shape;82;p17"/>
          <p:cNvPicPr preferRelativeResize="0"/>
          <p:nvPr/>
        </p:nvPicPr>
        <p:blipFill>
          <a:blip r:embed="rId5">
            <a:alphaModFix/>
          </a:blip>
          <a:stretch>
            <a:fillRect/>
          </a:stretch>
        </p:blipFill>
        <p:spPr>
          <a:xfrm>
            <a:off x="578650" y="2815588"/>
            <a:ext cx="3495675" cy="1304925"/>
          </a:xfrm>
          <a:prstGeom prst="rect">
            <a:avLst/>
          </a:prstGeom>
          <a:noFill/>
          <a:ln>
            <a:noFill/>
          </a:ln>
        </p:spPr>
      </p:pic>
      <p:sp>
        <p:nvSpPr>
          <p:cNvPr id="83" name="Google Shape;83;p17"/>
          <p:cNvSpPr txBox="1"/>
          <p:nvPr/>
        </p:nvSpPr>
        <p:spPr>
          <a:xfrm>
            <a:off x="379425" y="266800"/>
            <a:ext cx="40101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900">
                <a:solidFill>
                  <a:srgbClr val="351C75"/>
                </a:solidFill>
              </a:rPr>
              <a:t>SRCNN:</a:t>
            </a:r>
            <a:endParaRPr b="1" sz="2900">
              <a:solidFill>
                <a:srgbClr val="351C75"/>
              </a:solidFill>
            </a:endParaRPr>
          </a:p>
        </p:txBody>
      </p:sp>
      <p:sp>
        <p:nvSpPr>
          <p:cNvPr id="84" name="Google Shape;84;p17"/>
          <p:cNvSpPr txBox="1"/>
          <p:nvPr/>
        </p:nvSpPr>
        <p:spPr>
          <a:xfrm>
            <a:off x="4787750" y="266800"/>
            <a:ext cx="4010100" cy="8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rgbClr val="351C75"/>
                </a:solidFill>
              </a:rPr>
              <a:t>SRGAN:</a:t>
            </a:r>
            <a:endParaRPr b="1" sz="2800">
              <a:solidFill>
                <a:srgbClr val="351C75"/>
              </a:solidFill>
            </a:endParaRPr>
          </a:p>
        </p:txBody>
      </p:sp>
      <p:pic>
        <p:nvPicPr>
          <p:cNvPr id="85" name="Google Shape;85;p17"/>
          <p:cNvPicPr preferRelativeResize="0"/>
          <p:nvPr/>
        </p:nvPicPr>
        <p:blipFill>
          <a:blip r:embed="rId6">
            <a:alphaModFix/>
          </a:blip>
          <a:stretch>
            <a:fillRect/>
          </a:stretch>
        </p:blipFill>
        <p:spPr>
          <a:xfrm>
            <a:off x="2015900" y="3199300"/>
            <a:ext cx="8728976" cy="669250"/>
          </a:xfrm>
          <a:prstGeom prst="rect">
            <a:avLst/>
          </a:prstGeom>
          <a:noFill/>
          <a:ln>
            <a:noFill/>
          </a:ln>
        </p:spPr>
      </p:pic>
      <p:pic>
        <p:nvPicPr>
          <p:cNvPr id="86" name="Google Shape;86;p17"/>
          <p:cNvPicPr preferRelativeResize="0"/>
          <p:nvPr/>
        </p:nvPicPr>
        <p:blipFill>
          <a:blip r:embed="rId7">
            <a:alphaModFix/>
          </a:blip>
          <a:stretch>
            <a:fillRect/>
          </a:stretch>
        </p:blipFill>
        <p:spPr>
          <a:xfrm>
            <a:off x="2350250" y="1297877"/>
            <a:ext cx="9143999" cy="1346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155175"/>
            <a:ext cx="3269400" cy="20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3100"/>
              <a:t>Our Solution</a:t>
            </a:r>
            <a:r>
              <a:rPr b="1" lang="zh-CN" sz="2900"/>
              <a:t>: </a:t>
            </a:r>
            <a:endParaRPr b="1" sz="2900"/>
          </a:p>
          <a:p>
            <a:pPr indent="0" lvl="0" marL="0" rtl="0" algn="l">
              <a:spcBef>
                <a:spcPts val="0"/>
              </a:spcBef>
              <a:spcAft>
                <a:spcPts val="0"/>
              </a:spcAft>
              <a:buNone/>
            </a:pPr>
            <a:r>
              <a:rPr b="1" lang="zh-CN" sz="2600">
                <a:solidFill>
                  <a:srgbClr val="45818E"/>
                </a:solidFill>
              </a:rPr>
              <a:t>Mean Sqaure canny error(MSCE) </a:t>
            </a:r>
            <a:r>
              <a:rPr b="1" lang="zh-CN" sz="2900"/>
              <a:t>					</a:t>
            </a:r>
            <a:endParaRPr b="1" sz="2900">
              <a:solidFill>
                <a:srgbClr val="0000FF"/>
              </a:solidFill>
            </a:endParaRPr>
          </a:p>
        </p:txBody>
      </p:sp>
      <p:pic>
        <p:nvPicPr>
          <p:cNvPr id="92" name="Google Shape;92;p18"/>
          <p:cNvPicPr preferRelativeResize="0"/>
          <p:nvPr/>
        </p:nvPicPr>
        <p:blipFill>
          <a:blip r:embed="rId4">
            <a:alphaModFix/>
          </a:blip>
          <a:stretch>
            <a:fillRect/>
          </a:stretch>
        </p:blipFill>
        <p:spPr>
          <a:xfrm>
            <a:off x="3773500" y="155175"/>
            <a:ext cx="5215299" cy="2040775"/>
          </a:xfrm>
          <a:prstGeom prst="rect">
            <a:avLst/>
          </a:prstGeom>
          <a:noFill/>
          <a:ln>
            <a:noFill/>
          </a:ln>
        </p:spPr>
      </p:pic>
      <p:pic>
        <p:nvPicPr>
          <p:cNvPr id="93" name="Google Shape;93;p18"/>
          <p:cNvPicPr preferRelativeResize="0"/>
          <p:nvPr/>
        </p:nvPicPr>
        <p:blipFill>
          <a:blip r:embed="rId5">
            <a:alphaModFix/>
          </a:blip>
          <a:stretch>
            <a:fillRect/>
          </a:stretch>
        </p:blipFill>
        <p:spPr>
          <a:xfrm>
            <a:off x="782650" y="2351350"/>
            <a:ext cx="7435426" cy="733850"/>
          </a:xfrm>
          <a:prstGeom prst="rect">
            <a:avLst/>
          </a:prstGeom>
          <a:noFill/>
          <a:ln>
            <a:noFill/>
          </a:ln>
        </p:spPr>
      </p:pic>
      <p:pic>
        <p:nvPicPr>
          <p:cNvPr id="94" name="Google Shape;94;p18"/>
          <p:cNvPicPr preferRelativeResize="0"/>
          <p:nvPr/>
        </p:nvPicPr>
        <p:blipFill>
          <a:blip r:embed="rId6">
            <a:alphaModFix/>
          </a:blip>
          <a:stretch>
            <a:fillRect/>
          </a:stretch>
        </p:blipFill>
        <p:spPr>
          <a:xfrm>
            <a:off x="0" y="3085200"/>
            <a:ext cx="9144001" cy="173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2414700" y="2163750"/>
            <a:ext cx="451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Thank you for listening~</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