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j0OqGuD0FNoCBBWb4zYyOZRPF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15073d23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415073d23a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3">
            <a:alphaModFix/>
          </a:blip>
          <a:srcRect b="37871" l="0" r="807" t="12533"/>
          <a:stretch/>
        </p:blipFill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/>
          <p:nvPr/>
        </p:nvSpPr>
        <p:spPr>
          <a:xfrm>
            <a:off x="2419350" y="2756646"/>
            <a:ext cx="8172450" cy="33203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 Recommendation platform “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MuseMovie”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1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"/>
          <p:cNvCxnSpPr/>
          <p:nvPr/>
        </p:nvCxnSpPr>
        <p:spPr>
          <a:xfrm flipH="1" rot="10800000">
            <a:off x="4450917" y="4915517"/>
            <a:ext cx="3657600" cy="1200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4000" fadeDir="5400012" kx="0" rotWithShape="0" algn="bl" stPos="0" sy="-100000" ky="0"/>
          </a:effectLst>
        </p:spPr>
      </p:cxnSp>
      <p:sp>
        <p:nvSpPr>
          <p:cNvPr id="162" name="Google Shape;162;p1"/>
          <p:cNvSpPr txBox="1"/>
          <p:nvPr/>
        </p:nvSpPr>
        <p:spPr>
          <a:xfrm>
            <a:off x="3238500" y="5341843"/>
            <a:ext cx="65913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ORIE 5741: Haoxuan Huang, Xiaoyue Chen, Yining Zhao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8"/>
          <p:cNvSpPr/>
          <p:nvPr/>
        </p:nvSpPr>
        <p:spPr>
          <a:xfrm>
            <a:off x="322728" y="268941"/>
            <a:ext cx="11564400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– Random Forest</a:t>
            </a:r>
            <a:endParaRPr/>
          </a:p>
        </p:txBody>
      </p:sp>
      <p:sp>
        <p:nvSpPr>
          <p:cNvPr id="276" name="Google Shape;276;p8"/>
          <p:cNvSpPr txBox="1"/>
          <p:nvPr/>
        </p:nvSpPr>
        <p:spPr>
          <a:xfrm>
            <a:off x="970601" y="2130533"/>
            <a:ext cx="408016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movie itself is bad rather than that the user does not like the movies in such tag?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--&gt; Add overall movie ratings by other users to the model to be neutral  </a:t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8266293" y="5269484"/>
            <a:ext cx="153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ratings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/>
          <p:nvPr/>
        </p:nvSpPr>
        <p:spPr>
          <a:xfrm>
            <a:off x="5439228" y="2823051"/>
            <a:ext cx="13314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9" y="1797421"/>
            <a:ext cx="4850643" cy="347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9"/>
          <p:cNvSpPr/>
          <p:nvPr/>
        </p:nvSpPr>
        <p:spPr>
          <a:xfrm>
            <a:off x="322728" y="268941"/>
            <a:ext cx="11564400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– XGBoost</a:t>
            </a:r>
            <a:endParaRPr/>
          </a:p>
        </p:txBody>
      </p:sp>
      <p:sp>
        <p:nvSpPr>
          <p:cNvPr id="287" name="Google Shape;287;p9"/>
          <p:cNvSpPr txBox="1"/>
          <p:nvPr/>
        </p:nvSpPr>
        <p:spPr>
          <a:xfrm>
            <a:off x="6669929" y="2273017"/>
            <a:ext cx="4594533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Random Forest perform better than XGBoost.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predicted results from XGBoost spread out.</a:t>
            </a:r>
            <a:endParaRPr/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267" y="1734217"/>
            <a:ext cx="5096934" cy="392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/>
          <p:nvPr/>
        </p:nvSpPr>
        <p:spPr>
          <a:xfrm>
            <a:off x="322728" y="268941"/>
            <a:ext cx="11564400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1190786" y="2019731"/>
            <a:ext cx="8139900" cy="2160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our model, we would recommend the movies ratings above 4.5 to users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Random Forest to give high rating prediction is aligned to the real rating of users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0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Plan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1058333" y="178687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Increase data size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Fine-tune the tag relevance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Try more machine learning model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Hyperparameter tuning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1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 txBox="1"/>
          <p:nvPr>
            <p:ph type="title"/>
          </p:nvPr>
        </p:nvSpPr>
        <p:spPr>
          <a:xfrm>
            <a:off x="2937510" y="2325981"/>
            <a:ext cx="58216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Thank you!</a:t>
            </a:r>
            <a:endParaRPr b="1"/>
          </a:p>
        </p:txBody>
      </p:sp>
      <p:sp>
        <p:nvSpPr>
          <p:cNvPr id="312" name="Google Shape;312;p11"/>
          <p:cNvSpPr txBox="1"/>
          <p:nvPr/>
        </p:nvSpPr>
        <p:spPr>
          <a:xfrm>
            <a:off x="5036820" y="4070702"/>
            <a:ext cx="241554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Haoxuan Huang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Xiaoyue Chen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Yining Zhao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1"/>
          <p:cNvCxnSpPr/>
          <p:nvPr/>
        </p:nvCxnSpPr>
        <p:spPr>
          <a:xfrm flipH="1" rot="10800000">
            <a:off x="4019550" y="3469341"/>
            <a:ext cx="3657600" cy="12000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4000" fadeDir="5400012" kx="0" rotWithShape="0" algn="bl" stPos="0" sy="-100000" ky="0"/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"/>
          <p:cNvPicPr preferRelativeResize="0"/>
          <p:nvPr/>
        </p:nvPicPr>
        <p:blipFill rotWithShape="1">
          <a:blip r:embed="rId3">
            <a:alphaModFix/>
          </a:blip>
          <a:srcRect b="0" l="0" r="67500" t="0"/>
          <a:stretch/>
        </p:blipFill>
        <p:spPr>
          <a:xfrm>
            <a:off x="0" y="0"/>
            <a:ext cx="3962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 txBox="1"/>
          <p:nvPr>
            <p:ph type="title"/>
          </p:nvPr>
        </p:nvSpPr>
        <p:spPr>
          <a:xfrm>
            <a:off x="1676400" y="5847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Agenda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5110420" y="1973043"/>
            <a:ext cx="54708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&amp; Goal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oto Sans Symbols"/>
              <a:buChar char="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Plan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&amp; Goal</a:t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Background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Cold-start problem for the majority of movie 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detect preferred genre, no specific movie preference is predicted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MuseMovie: Recommend personalized movie to users once they have viewing history and keep updating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 a machine learning model based on other users’ ratings and the movie genres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838188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200"/>
              <a:t>Rating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200"/>
              <a:t>user ID, movie ID, and the movie </a:t>
            </a:r>
            <a:r>
              <a:rPr lang="en-US" sz="2200"/>
              <a:t>ratings</a:t>
            </a:r>
            <a:r>
              <a:rPr lang="en-US" sz="2200"/>
              <a:t> (from 0.5 to 5.0) given by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200"/>
              <a:t>Contains about 160,000 different users, about 60,000 movies, and about 25M movie ratings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200"/>
              <a:t>Genome_score</a:t>
            </a:r>
            <a:endParaRPr b="1" sz="2200"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200"/>
              <a:t>movie ID, tag ID, and the tag’s relevance of the movie, which are calculated using a machine learning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200"/>
              <a:t>Contains about 13,000 movies, and each movies has 1128 tags relevance score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</a:pPr>
            <a:r>
              <a:rPr b="1" lang="en-US" sz="2200">
                <a:solidFill>
                  <a:srgbClr val="1E4E79"/>
                </a:solidFill>
              </a:rPr>
              <a:t>Due to computing resource constraints, we create a small dataset with 1000 movie and 100 users (about 5000 records)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Data Preprocessing</a:t>
            </a:r>
            <a:endParaRPr/>
          </a:p>
        </p:txBody>
      </p:sp>
      <p:grpSp>
        <p:nvGrpSpPr>
          <p:cNvPr id="193" name="Google Shape;193;p5"/>
          <p:cNvGrpSpPr/>
          <p:nvPr/>
        </p:nvGrpSpPr>
        <p:grpSpPr>
          <a:xfrm>
            <a:off x="673110" y="2311187"/>
            <a:ext cx="3241161" cy="1518022"/>
            <a:chOff x="288343" y="2247577"/>
            <a:chExt cx="4710377" cy="2141544"/>
          </a:xfrm>
        </p:grpSpPr>
        <p:sp>
          <p:nvSpPr>
            <p:cNvPr id="194" name="Google Shape;194;p5"/>
            <p:cNvSpPr/>
            <p:nvPr/>
          </p:nvSpPr>
          <p:spPr>
            <a:xfrm>
              <a:off x="1600200" y="2773680"/>
              <a:ext cx="3398520" cy="161544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Movie Ratings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288343" y="3302093"/>
              <a:ext cx="1362443" cy="428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2340127" y="2247577"/>
              <a:ext cx="1822808" cy="521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Movie 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5"/>
          <p:cNvGrpSpPr/>
          <p:nvPr/>
        </p:nvGrpSpPr>
        <p:grpSpPr>
          <a:xfrm>
            <a:off x="4557966" y="1690688"/>
            <a:ext cx="3153230" cy="2887828"/>
            <a:chOff x="5552706" y="1542267"/>
            <a:chExt cx="2828941" cy="3925817"/>
          </a:xfrm>
        </p:grpSpPr>
        <p:sp>
          <p:nvSpPr>
            <p:cNvPr id="198" name="Google Shape;198;p5"/>
            <p:cNvSpPr/>
            <p:nvPr/>
          </p:nvSpPr>
          <p:spPr>
            <a:xfrm>
              <a:off x="6491886" y="2069563"/>
              <a:ext cx="1889761" cy="339852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 Relevance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5552706" y="3412842"/>
              <a:ext cx="1447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Movie 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6771920" y="1542267"/>
              <a:ext cx="1409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Movie Tag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3958719" y="2972925"/>
            <a:ext cx="637392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516960" y="2311187"/>
            <a:ext cx="3478500" cy="1721700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4598624" y="1690688"/>
            <a:ext cx="3294213" cy="3051115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7987299" y="2946121"/>
            <a:ext cx="423193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8823" r="-88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8496086" y="2311187"/>
            <a:ext cx="3022804" cy="1518022"/>
            <a:chOff x="359748" y="2247577"/>
            <a:chExt cx="4393039" cy="2141544"/>
          </a:xfrm>
        </p:grpSpPr>
        <p:sp>
          <p:nvSpPr>
            <p:cNvPr id="206" name="Google Shape;206;p5"/>
            <p:cNvSpPr/>
            <p:nvPr/>
          </p:nvSpPr>
          <p:spPr>
            <a:xfrm>
              <a:off x="1600200" y="2773680"/>
              <a:ext cx="3152587" cy="161544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Tag relevance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359748" y="3302093"/>
              <a:ext cx="1362443" cy="428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2340127" y="2247577"/>
              <a:ext cx="1822808" cy="521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Movie Tag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5"/>
          <p:cNvSpPr/>
          <p:nvPr/>
        </p:nvSpPr>
        <p:spPr>
          <a:xfrm>
            <a:off x="8519667" y="2341722"/>
            <a:ext cx="3155373" cy="1721599"/>
          </a:xfrm>
          <a:prstGeom prst="rect">
            <a:avLst/>
          </a:prstGeom>
          <a:noFill/>
          <a:ln cap="flat" cmpd="sng" w="2540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415073d23a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415073d23a_1_47"/>
          <p:cNvSpPr/>
          <p:nvPr/>
        </p:nvSpPr>
        <p:spPr>
          <a:xfrm>
            <a:off x="322728" y="268941"/>
            <a:ext cx="11564400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415073d23a_1_47"/>
          <p:cNvSpPr txBox="1"/>
          <p:nvPr/>
        </p:nvSpPr>
        <p:spPr>
          <a:xfrm>
            <a:off x="3222619" y="3854350"/>
            <a:ext cx="637500" cy="52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2415073d23a_1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038" y="1690825"/>
            <a:ext cx="19526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415073d23a_1_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7188" y="3577788"/>
            <a:ext cx="2038350" cy="107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g2415073d23a_1_47"/>
          <p:cNvCxnSpPr>
            <a:endCxn id="218" idx="0"/>
          </p:cNvCxnSpPr>
          <p:nvPr/>
        </p:nvCxnSpPr>
        <p:spPr>
          <a:xfrm>
            <a:off x="2106363" y="2795688"/>
            <a:ext cx="0" cy="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g2415073d23a_1_47"/>
          <p:cNvSpPr txBox="1"/>
          <p:nvPr/>
        </p:nvSpPr>
        <p:spPr>
          <a:xfrm>
            <a:off x="2190375" y="2930975"/>
            <a:ext cx="827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2415073d23a_1_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7438" y="3501850"/>
            <a:ext cx="20669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415073d23a_1_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55800" y="3673063"/>
            <a:ext cx="28194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415073d23a_1_47"/>
          <p:cNvSpPr txBox="1"/>
          <p:nvPr/>
        </p:nvSpPr>
        <p:spPr>
          <a:xfrm>
            <a:off x="6281700" y="3654263"/>
            <a:ext cx="96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415073d23a_1_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Data Preprocessing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694017" y="1763192"/>
            <a:ext cx="3478415" cy="307102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4"/>
          <p:cNvGrpSpPr/>
          <p:nvPr/>
        </p:nvGrpSpPr>
        <p:grpSpPr>
          <a:xfrm>
            <a:off x="1466711" y="2476414"/>
            <a:ext cx="3178954" cy="1752134"/>
            <a:chOff x="8496086" y="2311187"/>
            <a:chExt cx="3178954" cy="1752134"/>
          </a:xfrm>
        </p:grpSpPr>
        <p:grpSp>
          <p:nvGrpSpPr>
            <p:cNvPr id="234" name="Google Shape;234;p24"/>
            <p:cNvGrpSpPr/>
            <p:nvPr/>
          </p:nvGrpSpPr>
          <p:grpSpPr>
            <a:xfrm>
              <a:off x="8496086" y="2311187"/>
              <a:ext cx="3022804" cy="1518022"/>
              <a:chOff x="359748" y="2247577"/>
              <a:chExt cx="4393039" cy="2141544"/>
            </a:xfrm>
          </p:grpSpPr>
          <p:sp>
            <p:nvSpPr>
              <p:cNvPr id="235" name="Google Shape;235;p24"/>
              <p:cNvSpPr/>
              <p:nvPr/>
            </p:nvSpPr>
            <p:spPr>
              <a:xfrm>
                <a:off x="1600200" y="2773680"/>
                <a:ext cx="3152587" cy="161544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 Tag relevance</a:t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4"/>
              <p:cNvSpPr txBox="1"/>
              <p:nvPr/>
            </p:nvSpPr>
            <p:spPr>
              <a:xfrm>
                <a:off x="359748" y="3302093"/>
                <a:ext cx="1362443" cy="428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 ID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4"/>
              <p:cNvSpPr txBox="1"/>
              <p:nvPr/>
            </p:nvSpPr>
            <p:spPr>
              <a:xfrm>
                <a:off x="2340127" y="2247577"/>
                <a:ext cx="1822808" cy="5210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Movie Tag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24"/>
            <p:cNvSpPr/>
            <p:nvPr/>
          </p:nvSpPr>
          <p:spPr>
            <a:xfrm>
              <a:off x="8519667" y="2341722"/>
              <a:ext cx="3155373" cy="1721599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4"/>
          <p:cNvGrpSpPr/>
          <p:nvPr/>
        </p:nvGrpSpPr>
        <p:grpSpPr>
          <a:xfrm>
            <a:off x="6719413" y="1786872"/>
            <a:ext cx="3153230" cy="2887828"/>
            <a:chOff x="5552706" y="1542267"/>
            <a:chExt cx="2828941" cy="3925817"/>
          </a:xfrm>
        </p:grpSpPr>
        <p:sp>
          <p:nvSpPr>
            <p:cNvPr id="240" name="Google Shape;240;p24"/>
            <p:cNvSpPr/>
            <p:nvPr/>
          </p:nvSpPr>
          <p:spPr>
            <a:xfrm>
              <a:off x="6491886" y="2069563"/>
              <a:ext cx="1889761" cy="3398521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Tag Relevance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 txBox="1"/>
            <p:nvPr/>
          </p:nvSpPr>
          <p:spPr>
            <a:xfrm>
              <a:off x="5552706" y="3412842"/>
              <a:ext cx="1447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 ID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6771920" y="1542267"/>
              <a:ext cx="1409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 Tag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24"/>
          <p:cNvSpPr txBox="1"/>
          <p:nvPr/>
        </p:nvSpPr>
        <p:spPr>
          <a:xfrm>
            <a:off x="4773500" y="3244334"/>
            <a:ext cx="1888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“concatenate”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7"/>
          <p:cNvSpPr/>
          <p:nvPr/>
        </p:nvSpPr>
        <p:spPr>
          <a:xfrm>
            <a:off x="322728" y="268941"/>
            <a:ext cx="11564471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7"/>
          <p:cNvGrpSpPr/>
          <p:nvPr/>
        </p:nvGrpSpPr>
        <p:grpSpPr>
          <a:xfrm>
            <a:off x="1630679" y="1554481"/>
            <a:ext cx="7665721" cy="4585124"/>
            <a:chOff x="678762" y="1364738"/>
            <a:chExt cx="5444701" cy="3595383"/>
          </a:xfrm>
        </p:grpSpPr>
        <p:sp>
          <p:nvSpPr>
            <p:cNvPr id="253" name="Google Shape;253;p7"/>
            <p:cNvSpPr txBox="1"/>
            <p:nvPr/>
          </p:nvSpPr>
          <p:spPr>
            <a:xfrm>
              <a:off x="1965617" y="1364738"/>
              <a:ext cx="25557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 txBox="1"/>
            <p:nvPr/>
          </p:nvSpPr>
          <p:spPr>
            <a:xfrm>
              <a:off x="678762" y="2705650"/>
              <a:ext cx="25557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Train (70%)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3287537" y="2705650"/>
              <a:ext cx="25557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Test (30%)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7"/>
            <p:cNvCxnSpPr/>
            <p:nvPr/>
          </p:nvCxnSpPr>
          <p:spPr>
            <a:xfrm>
              <a:off x="4604940" y="3244334"/>
              <a:ext cx="1800" cy="403800"/>
            </a:xfrm>
            <a:prstGeom prst="straightConnector1">
              <a:avLst/>
            </a:prstGeom>
            <a:noFill/>
            <a:ln cap="flat" cmpd="sng" w="19050">
              <a:solidFill>
                <a:srgbClr val="30303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7" name="Google Shape;257;p7"/>
            <p:cNvSpPr txBox="1"/>
            <p:nvPr/>
          </p:nvSpPr>
          <p:spPr>
            <a:xfrm>
              <a:off x="3153962" y="3624041"/>
              <a:ext cx="2969501" cy="1336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Random choose input data and make the prediction</a:t>
              </a:r>
              <a:endParaRPr b="1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" name="Google Shape;258;p7"/>
            <p:cNvCxnSpPr/>
            <p:nvPr/>
          </p:nvCxnSpPr>
          <p:spPr>
            <a:xfrm flipH="1">
              <a:off x="1942313" y="1905850"/>
              <a:ext cx="1375500" cy="799800"/>
            </a:xfrm>
            <a:prstGeom prst="straightConnector1">
              <a:avLst/>
            </a:prstGeom>
            <a:noFill/>
            <a:ln cap="flat" cmpd="sng" w="19050">
              <a:solidFill>
                <a:srgbClr val="30303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9" name="Google Shape;259;p7"/>
            <p:cNvCxnSpPr/>
            <p:nvPr/>
          </p:nvCxnSpPr>
          <p:spPr>
            <a:xfrm>
              <a:off x="3317813" y="1904350"/>
              <a:ext cx="1320900" cy="802800"/>
            </a:xfrm>
            <a:prstGeom prst="straightConnector1">
              <a:avLst/>
            </a:prstGeom>
            <a:noFill/>
            <a:ln cap="flat" cmpd="sng" w="19050">
              <a:solidFill>
                <a:srgbClr val="30303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"/>
          <p:cNvSpPr/>
          <p:nvPr/>
        </p:nvSpPr>
        <p:spPr>
          <a:xfrm>
            <a:off x="313800" y="228584"/>
            <a:ext cx="11564400" cy="6400800"/>
          </a:xfrm>
          <a:prstGeom prst="roundRect">
            <a:avLst>
              <a:gd fmla="val 16667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5977217" y="324433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1732653" y="2124978"/>
            <a:ext cx="813990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--&gt;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dimensionality of a dataset from (3500, 2256) to (3500, 200)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 --&gt;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bagging on regression  trees to predict the ratings from the users to a specific movie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--&gt;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boosting on regression trees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2023-05-08T14:43:28Z</dcterms:created>
  <dc:creator>Microsoft Office User</dc:creator>
</cp:coreProperties>
</file>