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63" r:id="rId4"/>
    <p:sldId id="264" r:id="rId5"/>
    <p:sldId id="275" r:id="rId6"/>
    <p:sldId id="276" r:id="rId7"/>
    <p:sldId id="278" r:id="rId8"/>
    <p:sldId id="279" r:id="rId9"/>
    <p:sldId id="265" r:id="rId10"/>
    <p:sldId id="266" r:id="rId11"/>
    <p:sldId id="280" r:id="rId12"/>
    <p:sldId id="273" r:id="rId13"/>
    <p:sldId id="274" r:id="rId14"/>
    <p:sldId id="281" r:id="rId15"/>
    <p:sldId id="282" r:id="rId16"/>
    <p:sldId id="28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27" autoAdjust="0"/>
  </p:normalViewPr>
  <p:slideViewPr>
    <p:cSldViewPr snapToGrid="0">
      <p:cViewPr varScale="1">
        <p:scale>
          <a:sx n="67" d="100"/>
          <a:sy n="67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B45A9-B6DD-4CBF-905B-426CEC619BE9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82970-6D7C-4114-95C2-BF852221C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08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82970-6D7C-4114-95C2-BF852221C02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12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D1E3-1798-4055-B645-B0C87FDB516A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85DA-C463-4C60-BF58-F0801B71F6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34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D1E3-1798-4055-B645-B0C87FDB516A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85DA-C463-4C60-BF58-F0801B71F6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38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D1E3-1798-4055-B645-B0C87FDB516A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85DA-C463-4C60-BF58-F0801B71F6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92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D1E3-1798-4055-B645-B0C87FDB516A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85DA-C463-4C60-BF58-F0801B71F6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10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D1E3-1798-4055-B645-B0C87FDB516A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85DA-C463-4C60-BF58-F0801B71F6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23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D1E3-1798-4055-B645-B0C87FDB516A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85DA-C463-4C60-BF58-F0801B71F6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41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D1E3-1798-4055-B645-B0C87FDB516A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85DA-C463-4C60-BF58-F0801B71F6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30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D1E3-1798-4055-B645-B0C87FDB516A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85DA-C463-4C60-BF58-F0801B71F6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D1E3-1798-4055-B645-B0C87FDB516A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85DA-C463-4C60-BF58-F0801B71F6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04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D1E3-1798-4055-B645-B0C87FDB516A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85DA-C463-4C60-BF58-F0801B71F6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17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D1E3-1798-4055-B645-B0C87FDB516A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85DA-C463-4C60-BF58-F0801B71F6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37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FD1E3-1798-4055-B645-B0C87FDB516A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385DA-C463-4C60-BF58-F0801B71F6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43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Results Comparison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Oct 11, 2015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5313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493" y="-285004"/>
            <a:ext cx="5157787" cy="823912"/>
          </a:xfrm>
        </p:spPr>
        <p:txBody>
          <a:bodyPr/>
          <a:lstStyle/>
          <a:p>
            <a:r>
              <a:rPr lang="en-US" altLang="zh-CN" dirty="0" smtClean="0"/>
              <a:t>Stata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096000" y="-411956"/>
            <a:ext cx="5183188" cy="823912"/>
          </a:xfrm>
        </p:spPr>
        <p:txBody>
          <a:bodyPr/>
          <a:lstStyle/>
          <a:p>
            <a:r>
              <a:rPr lang="en-US" altLang="zh-CN" dirty="0" err="1" smtClean="0"/>
              <a:t>Matlab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33463" y="683345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e(cibootbb975p)[4,2]</a:t>
            </a:r>
          </a:p>
          <a:p>
            <a:r>
              <a:rPr lang="zh-CN" altLang="en-US" dirty="0"/>
              <a:t>            c1          c2</a:t>
            </a:r>
          </a:p>
          <a:p>
            <a:r>
              <a:rPr lang="zh-CN" altLang="en-US" dirty="0"/>
              <a:t>r1  -.18617526  -.01492263</a:t>
            </a:r>
          </a:p>
          <a:p>
            <a:r>
              <a:rPr lang="zh-CN" altLang="en-US" dirty="0"/>
              <a:t>r2  -.07318064   .11242042</a:t>
            </a:r>
          </a:p>
          <a:p>
            <a:r>
              <a:rPr lang="zh-CN" altLang="en-US" dirty="0"/>
              <a:t>r3   .18293388   .25027982</a:t>
            </a:r>
          </a:p>
          <a:p>
            <a:r>
              <a:rPr lang="zh-CN" altLang="en-US" dirty="0"/>
              <a:t>r4  -.02780496   .02827143</a:t>
            </a:r>
          </a:p>
          <a:p>
            <a:endParaRPr lang="zh-CN" altLang="en-US" dirty="0"/>
          </a:p>
          <a:p>
            <a:r>
              <a:rPr lang="zh-CN" altLang="en-US" dirty="0"/>
              <a:t>e(cibootbb95p)[4,2]</a:t>
            </a:r>
          </a:p>
          <a:p>
            <a:r>
              <a:rPr lang="zh-CN" altLang="en-US" dirty="0"/>
              <a:t>            c1          c2</a:t>
            </a:r>
          </a:p>
          <a:p>
            <a:r>
              <a:rPr lang="zh-CN" altLang="en-US" dirty="0"/>
              <a:t>r1  -.17883046   -.0229794</a:t>
            </a:r>
          </a:p>
          <a:p>
            <a:r>
              <a:rPr lang="zh-CN" altLang="en-US" dirty="0"/>
              <a:t>r2  -.06083167     .095792</a:t>
            </a:r>
          </a:p>
          <a:p>
            <a:r>
              <a:rPr lang="zh-CN" altLang="en-US" dirty="0"/>
              <a:t>r3    .1878438   .24566954</a:t>
            </a:r>
          </a:p>
          <a:p>
            <a:r>
              <a:rPr lang="zh-CN" altLang="en-US" dirty="0"/>
              <a:t>r4  -.02406555   .02494652</a:t>
            </a:r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33463" y="459245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e(cibootbd975p)[1,2]</a:t>
            </a:r>
          </a:p>
          <a:p>
            <a:r>
              <a:rPr lang="zh-CN" altLang="en-US" dirty="0"/>
              <a:t>            c1          c2</a:t>
            </a:r>
          </a:p>
          <a:p>
            <a:r>
              <a:rPr lang="zh-CN" altLang="en-US" dirty="0"/>
              <a:t>r1  -.04912994  -.02085591</a:t>
            </a:r>
          </a:p>
          <a:p>
            <a:endParaRPr lang="zh-CN" altLang="en-US" dirty="0"/>
          </a:p>
          <a:p>
            <a:r>
              <a:rPr lang="zh-CN" altLang="en-US" dirty="0"/>
              <a:t>e(cibootbd95p)[1,2]</a:t>
            </a:r>
          </a:p>
          <a:p>
            <a:r>
              <a:rPr lang="zh-CN" altLang="en-US" dirty="0"/>
              <a:t>            c1          c2</a:t>
            </a:r>
          </a:p>
          <a:p>
            <a:r>
              <a:rPr lang="zh-CN" altLang="en-US" dirty="0"/>
              <a:t>r1  -.04341165  -.02381283</a:t>
            </a:r>
          </a:p>
        </p:txBody>
      </p:sp>
      <p:sp>
        <p:nvSpPr>
          <p:cNvPr id="10" name="矩形 9"/>
          <p:cNvSpPr/>
          <p:nvPr/>
        </p:nvSpPr>
        <p:spPr>
          <a:xfrm>
            <a:off x="5519737" y="683345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cibootbb975p =</a:t>
            </a:r>
          </a:p>
          <a:p>
            <a:r>
              <a:rPr lang="zh-CN" altLang="en-US" dirty="0"/>
              <a:t>  -1.9160e-01  -1.4751e-02</a:t>
            </a:r>
          </a:p>
          <a:p>
            <a:r>
              <a:rPr lang="zh-CN" altLang="en-US" dirty="0"/>
              <a:t>  -6.2910e-02   9.9844e-02</a:t>
            </a:r>
          </a:p>
          <a:p>
            <a:r>
              <a:rPr lang="zh-CN" altLang="en-US" dirty="0"/>
              <a:t>   1.8113e-01   2.4730e-01</a:t>
            </a:r>
          </a:p>
          <a:p>
            <a:r>
              <a:rPr lang="zh-CN" altLang="en-US" dirty="0"/>
              <a:t>  -2.8256e-02   2.8685e-02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cibootbb</a:t>
            </a:r>
            <a:r>
              <a:rPr lang="zh-CN" altLang="en-US" dirty="0"/>
              <a:t>95p =</a:t>
            </a:r>
          </a:p>
          <a:p>
            <a:r>
              <a:rPr lang="zh-CN" altLang="en-US" dirty="0"/>
              <a:t>  -1.8046e-01  -2.2602e-02</a:t>
            </a:r>
          </a:p>
          <a:p>
            <a:r>
              <a:rPr lang="zh-CN" altLang="en-US" dirty="0"/>
              <a:t>  -4.8094e-02   9.3885e-02</a:t>
            </a:r>
          </a:p>
          <a:p>
            <a:r>
              <a:rPr lang="zh-CN" altLang="en-US" dirty="0"/>
              <a:t>   1.8575e-01   2.4477e-01</a:t>
            </a:r>
          </a:p>
          <a:p>
            <a:r>
              <a:rPr lang="zh-CN" altLang="en-US" dirty="0"/>
              <a:t>  -2.5354e-02   2.5908e-02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cibootbd</a:t>
            </a:r>
            <a:r>
              <a:rPr lang="zh-CN" altLang="en-US" dirty="0"/>
              <a:t>975p =</a:t>
            </a:r>
          </a:p>
          <a:p>
            <a:r>
              <a:rPr lang="zh-CN" altLang="en-US" dirty="0"/>
              <a:t>  -4.3227e-02  -2.3076e-02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cibootbd</a:t>
            </a:r>
            <a:r>
              <a:rPr lang="zh-CN" altLang="en-US" dirty="0"/>
              <a:t>95p =</a:t>
            </a:r>
          </a:p>
          <a:p>
            <a:r>
              <a:rPr lang="zh-CN" altLang="en-US" dirty="0"/>
              <a:t>  -4.2481e-02  -2.4538e-02</a:t>
            </a:r>
          </a:p>
        </p:txBody>
      </p:sp>
      <p:sp>
        <p:nvSpPr>
          <p:cNvPr id="12" name="矩形 11"/>
          <p:cNvSpPr/>
          <p:nvPr/>
        </p:nvSpPr>
        <p:spPr>
          <a:xfrm>
            <a:off x="8563365" y="5700445"/>
            <a:ext cx="30102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2166139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9905" y="166090"/>
            <a:ext cx="5157787" cy="823912"/>
          </a:xfrm>
        </p:spPr>
        <p:txBody>
          <a:bodyPr/>
          <a:lstStyle/>
          <a:p>
            <a:r>
              <a:rPr lang="en-US" altLang="zh-CN" dirty="0" smtClean="0"/>
              <a:t>Stata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029325" y="166090"/>
            <a:ext cx="5183188" cy="823912"/>
          </a:xfrm>
        </p:spPr>
        <p:txBody>
          <a:bodyPr/>
          <a:lstStyle/>
          <a:p>
            <a:r>
              <a:rPr lang="en-US" altLang="zh-CN" dirty="0" err="1" smtClean="0"/>
              <a:t>Matlab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85987" y="111322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e(ciboot975p)[10,2]</a:t>
            </a:r>
          </a:p>
          <a:p>
            <a:r>
              <a:rPr lang="zh-CN" altLang="en-US" dirty="0"/>
              <a:t>             c1          c2</a:t>
            </a:r>
          </a:p>
          <a:p>
            <a:r>
              <a:rPr lang="zh-CN" altLang="en-US" dirty="0"/>
              <a:t> r1  -.13026436   .17703555</a:t>
            </a:r>
          </a:p>
          <a:p>
            <a:r>
              <a:rPr lang="zh-CN" altLang="en-US" dirty="0"/>
              <a:t> r2  -.11549925   .16302528</a:t>
            </a:r>
          </a:p>
          <a:p>
            <a:r>
              <a:rPr lang="zh-CN" altLang="en-US" dirty="0"/>
              <a:t> r3  -.04912994  -.02085591</a:t>
            </a:r>
          </a:p>
          <a:p>
            <a:r>
              <a:rPr lang="zh-CN" altLang="en-US" dirty="0"/>
              <a:t> r4  -.05732145   .06090059</a:t>
            </a:r>
          </a:p>
          <a:p>
            <a:r>
              <a:rPr lang="zh-CN" altLang="en-US" dirty="0"/>
              <a:t> r5  -.05704629   .03681064</a:t>
            </a:r>
          </a:p>
          <a:p>
            <a:r>
              <a:rPr lang="zh-CN" altLang="en-US" dirty="0"/>
              <a:t> r6  -1.0775357   .64311157</a:t>
            </a:r>
          </a:p>
          <a:p>
            <a:r>
              <a:rPr lang="zh-CN" altLang="en-US" dirty="0"/>
              <a:t> r7  -.89803635   .70887465</a:t>
            </a:r>
          </a:p>
          <a:p>
            <a:r>
              <a:rPr lang="zh-CN" altLang="en-US" dirty="0"/>
              <a:t> r8    .1680276   .32569689</a:t>
            </a:r>
          </a:p>
          <a:p>
            <a:r>
              <a:rPr lang="zh-CN" altLang="en-US" dirty="0"/>
              <a:t> r9  -.11884852   .52183043</a:t>
            </a:r>
          </a:p>
          <a:p>
            <a:r>
              <a:rPr lang="zh-CN" altLang="en-US" dirty="0"/>
              <a:t>r10  -.22444194   .</a:t>
            </a:r>
            <a:r>
              <a:rPr lang="zh-CN" altLang="en-US" dirty="0" smtClean="0"/>
              <a:t>30081699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2185987" y="3480196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e(ciboot95p)[10,2]</a:t>
            </a:r>
          </a:p>
          <a:p>
            <a:r>
              <a:rPr lang="zh-CN" altLang="en-US" dirty="0"/>
              <a:t>             c1          c2</a:t>
            </a:r>
          </a:p>
          <a:p>
            <a:r>
              <a:rPr lang="zh-CN" altLang="en-US" dirty="0"/>
              <a:t> r1  -.10083282   .12674272</a:t>
            </a:r>
          </a:p>
          <a:p>
            <a:r>
              <a:rPr lang="zh-CN" altLang="en-US" dirty="0"/>
              <a:t> r2  -.09869702   .14232914</a:t>
            </a:r>
          </a:p>
          <a:p>
            <a:r>
              <a:rPr lang="zh-CN" altLang="en-US" dirty="0"/>
              <a:t> r3  -.04341165  -.02381283</a:t>
            </a:r>
          </a:p>
          <a:p>
            <a:r>
              <a:rPr lang="zh-CN" altLang="en-US" dirty="0"/>
              <a:t> r4  -.04108285   .04543883</a:t>
            </a:r>
          </a:p>
          <a:p>
            <a:r>
              <a:rPr lang="zh-CN" altLang="en-US" dirty="0"/>
              <a:t> r5  -.04549528   .03413454</a:t>
            </a:r>
          </a:p>
          <a:p>
            <a:r>
              <a:rPr lang="zh-CN" altLang="en-US" dirty="0"/>
              <a:t> r6  -.78727872    .4942416</a:t>
            </a:r>
          </a:p>
          <a:p>
            <a:r>
              <a:rPr lang="zh-CN" altLang="en-US" dirty="0"/>
              <a:t> r7  -.76784227   .61244119</a:t>
            </a:r>
          </a:p>
          <a:p>
            <a:r>
              <a:rPr lang="zh-CN" altLang="en-US" dirty="0"/>
              <a:t> r8   .17668203   .29458539</a:t>
            </a:r>
          </a:p>
          <a:p>
            <a:r>
              <a:rPr lang="zh-CN" altLang="en-US" dirty="0"/>
              <a:t> r9  -.03904871   .45851529</a:t>
            </a:r>
          </a:p>
          <a:p>
            <a:r>
              <a:rPr lang="zh-CN" altLang="en-US" dirty="0"/>
              <a:t>r10  -.19102772   .25181909</a:t>
            </a: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343774" y="248542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ciboot975p =</a:t>
            </a:r>
          </a:p>
          <a:p>
            <a:r>
              <a:rPr lang="zh-CN" altLang="en-US" dirty="0"/>
              <a:t>  -1.3450e-01   1.3295e-01</a:t>
            </a:r>
          </a:p>
          <a:p>
            <a:r>
              <a:rPr lang="zh-CN" altLang="en-US" dirty="0"/>
              <a:t>  -1.3085e-01   1.2638e-01</a:t>
            </a:r>
          </a:p>
          <a:p>
            <a:r>
              <a:rPr lang="zh-CN" altLang="en-US" dirty="0"/>
              <a:t>  -4.6216e-02  -2.1288e-02</a:t>
            </a:r>
          </a:p>
          <a:p>
            <a:r>
              <a:rPr lang="zh-CN" altLang="en-US" dirty="0"/>
              <a:t>  -4.4265e-02   5.0295e-02</a:t>
            </a:r>
          </a:p>
          <a:p>
            <a:r>
              <a:rPr lang="zh-CN" altLang="en-US" dirty="0"/>
              <a:t>  -5.8568e-02   3.0498e-02</a:t>
            </a:r>
          </a:p>
          <a:p>
            <a:r>
              <a:rPr lang="zh-CN" altLang="en-US" dirty="0"/>
              <a:t>  -8.8244e-01   6.6362e-01</a:t>
            </a:r>
          </a:p>
          <a:p>
            <a:r>
              <a:rPr lang="zh-CN" altLang="en-US" dirty="0"/>
              <a:t>  -7.4525e-01   7.6222e-01</a:t>
            </a:r>
          </a:p>
          <a:p>
            <a:r>
              <a:rPr lang="zh-CN" altLang="en-US" dirty="0"/>
              <a:t>   1.7163e-01   3.0804e-01</a:t>
            </a:r>
          </a:p>
          <a:p>
            <a:r>
              <a:rPr lang="zh-CN" altLang="en-US" dirty="0"/>
              <a:t>  -7.2463e-02   4.6377e-01</a:t>
            </a:r>
          </a:p>
          <a:p>
            <a:r>
              <a:rPr lang="zh-CN" altLang="en-US" dirty="0"/>
              <a:t>  -1.7687e-01   3.3696e-01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ciboot</a:t>
            </a:r>
            <a:r>
              <a:rPr lang="zh-CN" altLang="en-US" dirty="0"/>
              <a:t>95p =</a:t>
            </a:r>
          </a:p>
          <a:p>
            <a:r>
              <a:rPr lang="zh-CN" altLang="en-US" dirty="0"/>
              <a:t>  -9.4261e-02   1.1850e-01</a:t>
            </a:r>
          </a:p>
          <a:p>
            <a:r>
              <a:rPr lang="zh-CN" altLang="en-US" dirty="0"/>
              <a:t>  -1.1229e-01   1.1444e-01</a:t>
            </a:r>
          </a:p>
          <a:p>
            <a:r>
              <a:rPr lang="zh-CN" altLang="en-US" dirty="0"/>
              <a:t>  -4.2174e-02  -2.3591e-02</a:t>
            </a:r>
          </a:p>
          <a:p>
            <a:r>
              <a:rPr lang="zh-CN" altLang="en-US" dirty="0"/>
              <a:t>  -3.7116e-02   4.0954e-02</a:t>
            </a:r>
          </a:p>
          <a:p>
            <a:r>
              <a:rPr lang="zh-CN" altLang="en-US" dirty="0"/>
              <a:t>  -4.6957e-02   2.5731e-02</a:t>
            </a:r>
          </a:p>
          <a:p>
            <a:r>
              <a:rPr lang="zh-CN" altLang="en-US" dirty="0"/>
              <a:t>  -7.6103e-01   4.2582e-01</a:t>
            </a:r>
          </a:p>
          <a:p>
            <a:r>
              <a:rPr lang="zh-CN" altLang="en-US" dirty="0"/>
              <a:t>  -6.5454e-01   6.6773e-01</a:t>
            </a:r>
          </a:p>
          <a:p>
            <a:r>
              <a:rPr lang="zh-CN" altLang="en-US" dirty="0"/>
              <a:t>   1.8722e-01   2.8627e-01</a:t>
            </a:r>
          </a:p>
          <a:p>
            <a:r>
              <a:rPr lang="zh-CN" altLang="en-US" dirty="0"/>
              <a:t>  -1.9838e-02   4.2722e-01</a:t>
            </a:r>
          </a:p>
          <a:p>
            <a:r>
              <a:rPr lang="zh-CN" altLang="en-US" dirty="0"/>
              <a:t>  -1.5614e-01   2.6764e-01</a:t>
            </a:r>
          </a:p>
        </p:txBody>
      </p:sp>
    </p:spTree>
    <p:extLst>
      <p:ext uri="{BB962C8B-B14F-4D97-AF65-F5344CB8AC3E}">
        <p14:creationId xmlns:p14="http://schemas.microsoft.com/office/powerpoint/2010/main" val="3579206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8845" y="0"/>
            <a:ext cx="5157787" cy="823912"/>
          </a:xfrm>
        </p:spPr>
        <p:txBody>
          <a:bodyPr/>
          <a:lstStyle/>
          <a:p>
            <a:r>
              <a:rPr lang="en-US" altLang="zh-CN" dirty="0" smtClean="0"/>
              <a:t>Stata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257" y="0"/>
            <a:ext cx="5183188" cy="823912"/>
          </a:xfrm>
        </p:spPr>
        <p:txBody>
          <a:bodyPr/>
          <a:lstStyle/>
          <a:p>
            <a:r>
              <a:rPr lang="en-US" altLang="zh-CN" dirty="0" err="1" smtClean="0"/>
              <a:t>Matlab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478294" y="823912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e(cibootbb975ps)[4,2]</a:t>
            </a:r>
          </a:p>
          <a:p>
            <a:r>
              <a:rPr lang="zh-CN" altLang="en-US" dirty="0"/>
              <a:t>            c1          c2</a:t>
            </a:r>
          </a:p>
          <a:p>
            <a:r>
              <a:rPr lang="zh-CN" altLang="en-US" dirty="0"/>
              <a:t>r1   -.1864114  -.01474054</a:t>
            </a:r>
          </a:p>
          <a:p>
            <a:r>
              <a:rPr lang="zh-CN" altLang="en-US" dirty="0"/>
              <a:t>r2   -.0716401   .11188093</a:t>
            </a:r>
          </a:p>
          <a:p>
            <a:r>
              <a:rPr lang="zh-CN" altLang="en-US" dirty="0"/>
              <a:t>r3   .18155463   .24853476</a:t>
            </a:r>
          </a:p>
          <a:p>
            <a:r>
              <a:rPr lang="zh-CN" altLang="en-US" dirty="0"/>
              <a:t>r4  -.02868608   .02844621</a:t>
            </a:r>
          </a:p>
          <a:p>
            <a:endParaRPr lang="zh-CN" altLang="en-US" dirty="0"/>
          </a:p>
          <a:p>
            <a:r>
              <a:rPr lang="zh-CN" altLang="en-US" dirty="0"/>
              <a:t>e(cibootbb95ps)[4,2]</a:t>
            </a:r>
          </a:p>
          <a:p>
            <a:r>
              <a:rPr lang="zh-CN" altLang="en-US" dirty="0"/>
              <a:t>            c1          c2</a:t>
            </a:r>
          </a:p>
          <a:p>
            <a:r>
              <a:rPr lang="zh-CN" altLang="en-US" dirty="0"/>
              <a:t>r1  -.17568198  -.02546997</a:t>
            </a:r>
          </a:p>
          <a:p>
            <a:r>
              <a:rPr lang="zh-CN" altLang="en-US" dirty="0"/>
              <a:t>r2  -.06017003   .10041087</a:t>
            </a:r>
          </a:p>
          <a:p>
            <a:r>
              <a:rPr lang="zh-CN" altLang="en-US" dirty="0"/>
              <a:t>r3   .18574089   .24434851</a:t>
            </a:r>
          </a:p>
          <a:p>
            <a:r>
              <a:rPr lang="zh-CN" altLang="en-US" dirty="0"/>
              <a:t>r4  -.02511531   .02487544</a:t>
            </a:r>
          </a:p>
          <a:p>
            <a:endParaRPr lang="zh-CN" altLang="en-US" dirty="0"/>
          </a:p>
          <a:p>
            <a:r>
              <a:rPr lang="zh-CN" altLang="en-US" dirty="0"/>
              <a:t>e(cibootbd95ps)[1,2]</a:t>
            </a:r>
          </a:p>
          <a:p>
            <a:r>
              <a:rPr lang="zh-CN" altLang="en-US" dirty="0"/>
              <a:t>            c1          c2</a:t>
            </a:r>
          </a:p>
          <a:p>
            <a:r>
              <a:rPr lang="zh-CN" altLang="en-US" dirty="0"/>
              <a:t>r1  -.03908573   -.0189592</a:t>
            </a:r>
          </a:p>
          <a:p>
            <a:endParaRPr lang="zh-CN" altLang="en-US" dirty="0"/>
          </a:p>
          <a:p>
            <a:r>
              <a:rPr lang="zh-CN" altLang="en-US" dirty="0"/>
              <a:t>e(cibootbd975ps)[1,2]</a:t>
            </a:r>
          </a:p>
          <a:p>
            <a:r>
              <a:rPr lang="zh-CN" altLang="en-US" dirty="0"/>
              <a:t>            c1          c2</a:t>
            </a:r>
          </a:p>
          <a:p>
            <a:r>
              <a:rPr lang="zh-CN" altLang="en-US" dirty="0"/>
              <a:t>r1  -.04052334  -.01752159</a:t>
            </a:r>
          </a:p>
        </p:txBody>
      </p:sp>
      <p:sp>
        <p:nvSpPr>
          <p:cNvPr id="6" name="矩形 5"/>
          <p:cNvSpPr/>
          <p:nvPr/>
        </p:nvSpPr>
        <p:spPr>
          <a:xfrm>
            <a:off x="5956632" y="95922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cibootbb975ps =</a:t>
            </a:r>
          </a:p>
          <a:p>
            <a:r>
              <a:rPr lang="zh-CN" altLang="en-US" dirty="0"/>
              <a:t>  -1.8823e-01  -1.2919e-02</a:t>
            </a:r>
          </a:p>
          <a:p>
            <a:r>
              <a:rPr lang="zh-CN" altLang="en-US" dirty="0"/>
              <a:t>  -6.4623e-02   1.0486e-01</a:t>
            </a:r>
          </a:p>
          <a:p>
            <a:r>
              <a:rPr lang="zh-CN" altLang="en-US" dirty="0"/>
              <a:t>   1.8253e-01   2.4756e-01</a:t>
            </a:r>
          </a:p>
          <a:p>
            <a:r>
              <a:rPr lang="zh-CN" altLang="en-US" dirty="0"/>
              <a:t>  -2.8102e-02   2.7862e-02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cibootbb</a:t>
            </a:r>
            <a:r>
              <a:rPr lang="zh-CN" altLang="en-US" dirty="0"/>
              <a:t>95ps =</a:t>
            </a:r>
          </a:p>
          <a:p>
            <a:r>
              <a:rPr lang="zh-CN" altLang="en-US" dirty="0"/>
              <a:t>  -1.7728e-01  -2.3876e-02</a:t>
            </a:r>
          </a:p>
          <a:p>
            <a:r>
              <a:rPr lang="zh-CN" altLang="en-US" dirty="0"/>
              <a:t>  -5.4030e-02   9.4271e-02</a:t>
            </a:r>
          </a:p>
          <a:p>
            <a:r>
              <a:rPr lang="zh-CN" altLang="en-US" dirty="0"/>
              <a:t>   1.8659e-01   2.4350e-01</a:t>
            </a:r>
          </a:p>
          <a:p>
            <a:r>
              <a:rPr lang="zh-CN" altLang="en-US" dirty="0"/>
              <a:t>  -2.4604e-02   2.4364e-02</a:t>
            </a:r>
          </a:p>
        </p:txBody>
      </p:sp>
      <p:sp>
        <p:nvSpPr>
          <p:cNvPr id="7" name="矩形 6"/>
          <p:cNvSpPr/>
          <p:nvPr/>
        </p:nvSpPr>
        <p:spPr>
          <a:xfrm>
            <a:off x="5956632" y="449056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cibootbd975ps =</a:t>
            </a:r>
          </a:p>
          <a:p>
            <a:r>
              <a:rPr lang="zh-CN" altLang="en-US" dirty="0"/>
              <a:t>  -3.8249e-02  -1.8570e-02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cibootbd</a:t>
            </a:r>
            <a:r>
              <a:rPr lang="zh-CN" altLang="en-US" dirty="0"/>
              <a:t>95ps =</a:t>
            </a:r>
          </a:p>
          <a:p>
            <a:r>
              <a:rPr lang="zh-CN" altLang="en-US" dirty="0"/>
              <a:t>  -3.7019e-02  -1.9799e-02</a:t>
            </a:r>
          </a:p>
        </p:txBody>
      </p:sp>
    </p:spTree>
    <p:extLst>
      <p:ext uri="{BB962C8B-B14F-4D97-AF65-F5344CB8AC3E}">
        <p14:creationId xmlns:p14="http://schemas.microsoft.com/office/powerpoint/2010/main" val="862443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8845" y="0"/>
            <a:ext cx="5157787" cy="823912"/>
          </a:xfrm>
        </p:spPr>
        <p:txBody>
          <a:bodyPr/>
          <a:lstStyle/>
          <a:p>
            <a:r>
              <a:rPr lang="en-US" altLang="zh-CN" dirty="0" smtClean="0"/>
              <a:t>Stata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257" y="0"/>
            <a:ext cx="5183188" cy="823912"/>
          </a:xfrm>
        </p:spPr>
        <p:txBody>
          <a:bodyPr/>
          <a:lstStyle/>
          <a:p>
            <a:r>
              <a:rPr lang="en-US" altLang="zh-CN" dirty="0" err="1" smtClean="0"/>
              <a:t>Matlab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29738" y="1022807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e(ci_med975)[6,2]</a:t>
            </a:r>
          </a:p>
          <a:p>
            <a:r>
              <a:rPr lang="zh-CN" altLang="en-US" dirty="0"/>
              <a:t>            c1          c2</a:t>
            </a:r>
          </a:p>
          <a:p>
            <a:r>
              <a:rPr lang="zh-CN" altLang="en-US" dirty="0"/>
              <a:t>r1   4.2452356   6.6638605</a:t>
            </a:r>
          </a:p>
          <a:p>
            <a:r>
              <a:rPr lang="zh-CN" altLang="en-US" dirty="0"/>
              <a:t>r2  -.21010482   -.0415967</a:t>
            </a:r>
          </a:p>
          <a:p>
            <a:r>
              <a:rPr lang="zh-CN" altLang="en-US" dirty="0"/>
              <a:t>r3  -.09008475   .10051723</a:t>
            </a:r>
          </a:p>
          <a:p>
            <a:r>
              <a:rPr lang="zh-CN" altLang="en-US" dirty="0"/>
              <a:t>r4   .00580638   .09524463</a:t>
            </a:r>
          </a:p>
          <a:p>
            <a:r>
              <a:rPr lang="zh-CN" altLang="en-US" dirty="0"/>
              <a:t>r5   .17205941   .23760605</a:t>
            </a:r>
          </a:p>
          <a:p>
            <a:r>
              <a:rPr lang="zh-CN" altLang="en-US" dirty="0"/>
              <a:t>r6  -.03511757   .03483414</a:t>
            </a:r>
          </a:p>
          <a:p>
            <a:endParaRPr lang="zh-CN" altLang="en-US" dirty="0"/>
          </a:p>
          <a:p>
            <a:r>
              <a:rPr lang="zh-CN" altLang="en-US" dirty="0"/>
              <a:t>e(ci_med95)[6,2]</a:t>
            </a:r>
          </a:p>
          <a:p>
            <a:r>
              <a:rPr lang="zh-CN" altLang="en-US" dirty="0"/>
              <a:t>            c1          c2</a:t>
            </a:r>
          </a:p>
          <a:p>
            <a:r>
              <a:rPr lang="zh-CN" altLang="en-US" dirty="0"/>
              <a:t>r1   4.3628371   6.3709957</a:t>
            </a:r>
          </a:p>
          <a:p>
            <a:r>
              <a:rPr lang="zh-CN" altLang="en-US" dirty="0"/>
              <a:t>r2  -.20441944  -.06429465</a:t>
            </a:r>
          </a:p>
          <a:p>
            <a:r>
              <a:rPr lang="zh-CN" altLang="en-US" dirty="0"/>
              <a:t>r3  -.08139588   .08599039</a:t>
            </a:r>
          </a:p>
          <a:p>
            <a:r>
              <a:rPr lang="zh-CN" altLang="en-US" dirty="0"/>
              <a:t>r4   .01547067   .08937675</a:t>
            </a:r>
          </a:p>
          <a:p>
            <a:r>
              <a:rPr lang="zh-CN" altLang="en-US" dirty="0"/>
              <a:t>r5   .17868408   .23517653</a:t>
            </a:r>
          </a:p>
          <a:p>
            <a:r>
              <a:rPr lang="zh-CN" altLang="en-US" dirty="0"/>
              <a:t>r6  -.03176913   .02879918</a:t>
            </a:r>
          </a:p>
        </p:txBody>
      </p:sp>
      <p:sp>
        <p:nvSpPr>
          <p:cNvPr id="6" name="矩形 5"/>
          <p:cNvSpPr/>
          <p:nvPr/>
        </p:nvSpPr>
        <p:spPr>
          <a:xfrm>
            <a:off x="5674851" y="116568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ci_med975 =</a:t>
            </a:r>
          </a:p>
          <a:p>
            <a:r>
              <a:rPr lang="zh-CN" altLang="en-US" dirty="0"/>
              <a:t>   4.0600e+00   6.6459e+00</a:t>
            </a:r>
          </a:p>
          <a:p>
            <a:r>
              <a:rPr lang="zh-CN" altLang="en-US" dirty="0"/>
              <a:t>  -2.0519e-01  -4.5969e-02</a:t>
            </a:r>
          </a:p>
          <a:p>
            <a:r>
              <a:rPr lang="zh-CN" altLang="en-US" dirty="0"/>
              <a:t>  -8.9729e-02   9.9425e-02</a:t>
            </a:r>
          </a:p>
          <a:p>
            <a:r>
              <a:rPr lang="zh-CN" altLang="en-US" dirty="0"/>
              <a:t>   6.1123e-03   1.0192e-01</a:t>
            </a:r>
          </a:p>
          <a:p>
            <a:r>
              <a:rPr lang="zh-CN" altLang="en-US" dirty="0"/>
              <a:t>   1.6968e-01   2.4442e-01</a:t>
            </a:r>
          </a:p>
          <a:p>
            <a:r>
              <a:rPr lang="zh-CN" altLang="en-US" dirty="0"/>
              <a:t>  -3.4275e-02   3.2885e-02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ci</a:t>
            </a:r>
            <a:r>
              <a:rPr lang="zh-CN" altLang="en-US" dirty="0"/>
              <a:t>_med95 =</a:t>
            </a:r>
          </a:p>
          <a:p>
            <a:r>
              <a:rPr lang="zh-CN" altLang="en-US" dirty="0"/>
              <a:t>   4.2778e+00   6.3494e+00</a:t>
            </a:r>
          </a:p>
          <a:p>
            <a:r>
              <a:rPr lang="zh-CN" altLang="en-US" dirty="0"/>
              <a:t>  -1.9613e-01  -6.1929e-02</a:t>
            </a:r>
          </a:p>
          <a:p>
            <a:r>
              <a:rPr lang="zh-CN" altLang="en-US" dirty="0"/>
              <a:t>  -8.0707e-02   8.1241e-02</a:t>
            </a:r>
          </a:p>
          <a:p>
            <a:r>
              <a:rPr lang="zh-CN" altLang="en-US" dirty="0"/>
              <a:t>   1.6357e-02   9.2535e-02</a:t>
            </a:r>
          </a:p>
          <a:p>
            <a:r>
              <a:rPr lang="zh-CN" altLang="en-US" dirty="0"/>
              <a:t>   1.7331e-01   2.4194e-01</a:t>
            </a:r>
          </a:p>
          <a:p>
            <a:r>
              <a:rPr lang="zh-CN" altLang="en-US" dirty="0"/>
              <a:t>  -3.0104e-02   2.9707e-02</a:t>
            </a:r>
          </a:p>
        </p:txBody>
      </p:sp>
    </p:spTree>
    <p:extLst>
      <p:ext uri="{BB962C8B-B14F-4D97-AF65-F5344CB8AC3E}">
        <p14:creationId xmlns:p14="http://schemas.microsoft.com/office/powerpoint/2010/main" val="2376202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0"/>
            <a:ext cx="5157787" cy="823912"/>
          </a:xfrm>
        </p:spPr>
        <p:txBody>
          <a:bodyPr/>
          <a:lstStyle/>
          <a:p>
            <a:r>
              <a:rPr lang="en-US" altLang="zh-CN" dirty="0" smtClean="0"/>
              <a:t>Stata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0"/>
            <a:ext cx="5183188" cy="823912"/>
          </a:xfrm>
        </p:spPr>
        <p:txBody>
          <a:bodyPr/>
          <a:lstStyle/>
          <a:p>
            <a:r>
              <a:rPr lang="en-US" altLang="zh-CN" dirty="0" err="1" smtClean="0"/>
              <a:t>Matlab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9788" y="104774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e(cibootb975ps)[5,2]</a:t>
            </a:r>
          </a:p>
          <a:p>
            <a:r>
              <a:rPr lang="zh-CN" altLang="en-US" dirty="0"/>
              <a:t>            c1          c2</a:t>
            </a:r>
          </a:p>
          <a:p>
            <a:r>
              <a:rPr lang="zh-CN" altLang="en-US" dirty="0"/>
              <a:t>r1  -.93047695   .49966516</a:t>
            </a:r>
          </a:p>
          <a:p>
            <a:r>
              <a:rPr lang="zh-CN" altLang="en-US" dirty="0"/>
              <a:t>r2  -.71348083   .74050213</a:t>
            </a:r>
          </a:p>
          <a:p>
            <a:r>
              <a:rPr lang="zh-CN" altLang="en-US" dirty="0"/>
              <a:t>r3   .14974279   .28011166</a:t>
            </a:r>
          </a:p>
          <a:p>
            <a:r>
              <a:rPr lang="zh-CN" altLang="en-US" dirty="0"/>
              <a:t>r4  -.05478221   .53017056</a:t>
            </a:r>
          </a:p>
          <a:p>
            <a:r>
              <a:rPr lang="zh-CN" altLang="en-US" dirty="0"/>
              <a:t>r5  -.21663529   .27726413</a:t>
            </a:r>
          </a:p>
          <a:p>
            <a:endParaRPr lang="zh-CN" altLang="en-US" dirty="0"/>
          </a:p>
          <a:p>
            <a:r>
              <a:rPr lang="zh-CN" altLang="en-US" dirty="0"/>
              <a:t>e(cibootb95ps)[5,2]</a:t>
            </a:r>
          </a:p>
          <a:p>
            <a:r>
              <a:rPr lang="zh-CN" altLang="en-US" dirty="0"/>
              <a:t>            c1          c2</a:t>
            </a:r>
          </a:p>
          <a:p>
            <a:r>
              <a:rPr lang="zh-CN" altLang="en-US" dirty="0"/>
              <a:t>r1  -.84109307   .41028128</a:t>
            </a:r>
          </a:p>
          <a:p>
            <a:r>
              <a:rPr lang="zh-CN" altLang="en-US" dirty="0"/>
              <a:t>r2   -.6226069    .6496282</a:t>
            </a:r>
          </a:p>
          <a:p>
            <a:r>
              <a:rPr lang="zh-CN" altLang="en-US" dirty="0"/>
              <a:t>r3   .15789084    .2719636</a:t>
            </a:r>
          </a:p>
          <a:p>
            <a:r>
              <a:rPr lang="zh-CN" altLang="en-US" dirty="0"/>
              <a:t>r4  -.01822266   .49361101</a:t>
            </a:r>
          </a:p>
          <a:p>
            <a:r>
              <a:rPr lang="zh-CN" altLang="en-US" dirty="0"/>
              <a:t>r5  -.18576658   .24639542</a:t>
            </a:r>
          </a:p>
        </p:txBody>
      </p:sp>
      <p:sp>
        <p:nvSpPr>
          <p:cNvPr id="2" name="矩形 1"/>
          <p:cNvSpPr/>
          <p:nvPr/>
        </p:nvSpPr>
        <p:spPr>
          <a:xfrm>
            <a:off x="5830094" y="1166812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cibootb975ps =</a:t>
            </a:r>
          </a:p>
          <a:p>
            <a:r>
              <a:rPr lang="zh-CN" altLang="en-US" dirty="0"/>
              <a:t>  -9.6763e-01   5.3682e-01</a:t>
            </a:r>
          </a:p>
          <a:p>
            <a:r>
              <a:rPr lang="zh-CN" altLang="en-US" dirty="0"/>
              <a:t>  -7.4174e-01   7.6876e-01</a:t>
            </a:r>
          </a:p>
          <a:p>
            <a:r>
              <a:rPr lang="zh-CN" altLang="en-US" dirty="0"/>
              <a:t>   1.5260e-01   2.7725e-01</a:t>
            </a:r>
          </a:p>
          <a:p>
            <a:r>
              <a:rPr lang="zh-CN" altLang="en-US" dirty="0"/>
              <a:t>  -2.9180e-02   5.0457e-01</a:t>
            </a:r>
          </a:p>
          <a:p>
            <a:r>
              <a:rPr lang="zh-CN" altLang="en-US" dirty="0"/>
              <a:t>  -2.1863e-01   2.7925e-01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cibootb</a:t>
            </a:r>
            <a:r>
              <a:rPr lang="zh-CN" altLang="en-US" dirty="0"/>
              <a:t>95ps =</a:t>
            </a:r>
          </a:p>
          <a:p>
            <a:r>
              <a:rPr lang="zh-CN" altLang="en-US" dirty="0"/>
              <a:t>  -8.7360e-01   4.4279e-01</a:t>
            </a:r>
          </a:p>
          <a:p>
            <a:r>
              <a:rPr lang="zh-CN" altLang="en-US" dirty="0"/>
              <a:t>  -6.4733e-01   6.7435e-01</a:t>
            </a:r>
          </a:p>
          <a:p>
            <a:r>
              <a:rPr lang="zh-CN" altLang="en-US" dirty="0"/>
              <a:t>   1.6040e-01   2.6946e-01</a:t>
            </a:r>
          </a:p>
          <a:p>
            <a:r>
              <a:rPr lang="zh-CN" altLang="en-US" dirty="0"/>
              <a:t>   4.1795e-03   4.7121e-01</a:t>
            </a:r>
          </a:p>
          <a:p>
            <a:r>
              <a:rPr lang="zh-CN" altLang="en-US" dirty="0"/>
              <a:t>  -1.8751e-01   2.4814e-01</a:t>
            </a:r>
          </a:p>
        </p:txBody>
      </p:sp>
    </p:spTree>
    <p:extLst>
      <p:ext uri="{BB962C8B-B14F-4D97-AF65-F5344CB8AC3E}">
        <p14:creationId xmlns:p14="http://schemas.microsoft.com/office/powerpoint/2010/main" val="3334847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0"/>
            <a:ext cx="5157787" cy="823912"/>
          </a:xfrm>
        </p:spPr>
        <p:txBody>
          <a:bodyPr/>
          <a:lstStyle/>
          <a:p>
            <a:r>
              <a:rPr lang="en-US" altLang="zh-CN" dirty="0" smtClean="0"/>
              <a:t>Stata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0"/>
            <a:ext cx="5183188" cy="823912"/>
          </a:xfrm>
        </p:spPr>
        <p:txBody>
          <a:bodyPr/>
          <a:lstStyle/>
          <a:p>
            <a:r>
              <a:rPr lang="en-US" altLang="zh-CN" dirty="0" err="1" smtClean="0"/>
              <a:t>Matlab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9137" y="128551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e(cibootd975ps)[5,2]</a:t>
            </a:r>
          </a:p>
          <a:p>
            <a:r>
              <a:rPr lang="zh-CN" altLang="en-US" dirty="0"/>
              <a:t>            c1          c2</a:t>
            </a:r>
          </a:p>
          <a:p>
            <a:r>
              <a:rPr lang="zh-CN" altLang="en-US" dirty="0"/>
              <a:t>r1   -.1081439   .14690886</a:t>
            </a:r>
          </a:p>
          <a:p>
            <a:r>
              <a:rPr lang="zh-CN" altLang="en-US" dirty="0"/>
              <a:t>r2  -.12340304   .13382862</a:t>
            </a:r>
          </a:p>
          <a:p>
            <a:r>
              <a:rPr lang="zh-CN" altLang="en-US" dirty="0"/>
              <a:t>r3  -.04052334  -.01752159</a:t>
            </a:r>
          </a:p>
          <a:p>
            <a:r>
              <a:rPr lang="zh-CN" altLang="en-US" dirty="0"/>
              <a:t>r4  -.05640314   .04619734</a:t>
            </a:r>
          </a:p>
          <a:p>
            <a:r>
              <a:rPr lang="zh-CN" altLang="en-US" dirty="0"/>
              <a:t>r5  -.05013018   .03684052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e</a:t>
            </a:r>
            <a:r>
              <a:rPr lang="zh-CN" altLang="en-US" dirty="0"/>
              <a:t>(cibootd95ps)[5,2]</a:t>
            </a:r>
          </a:p>
          <a:p>
            <a:r>
              <a:rPr lang="zh-CN" altLang="en-US" dirty="0"/>
              <a:t>            c1          c2</a:t>
            </a:r>
          </a:p>
          <a:p>
            <a:r>
              <a:rPr lang="zh-CN" altLang="en-US" dirty="0"/>
              <a:t>r1   -.0922031   .13096807</a:t>
            </a:r>
          </a:p>
          <a:p>
            <a:r>
              <a:rPr lang="zh-CN" altLang="en-US" dirty="0"/>
              <a:t>r2  -.10732606   .11775164</a:t>
            </a:r>
          </a:p>
          <a:p>
            <a:r>
              <a:rPr lang="zh-CN" altLang="en-US" dirty="0"/>
              <a:t>r3  -.03908573   -.0189592</a:t>
            </a:r>
          </a:p>
          <a:p>
            <a:r>
              <a:rPr lang="zh-CN" altLang="en-US" dirty="0"/>
              <a:t>r4  -.04999061   .03978481</a:t>
            </a:r>
          </a:p>
          <a:p>
            <a:r>
              <a:rPr lang="zh-CN" altLang="en-US" dirty="0"/>
              <a:t>r5  -.04469451   .03140485</a:t>
            </a:r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715794" y="151090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cibootd975ps =</a:t>
            </a:r>
          </a:p>
          <a:p>
            <a:r>
              <a:rPr lang="zh-CN" altLang="en-US" dirty="0"/>
              <a:t>  -1.1336e-01   1.5213e-01</a:t>
            </a:r>
          </a:p>
          <a:p>
            <a:r>
              <a:rPr lang="zh-CN" altLang="en-US" dirty="0"/>
              <a:t>  -1.2777e-01   1.3819e-01</a:t>
            </a:r>
          </a:p>
          <a:p>
            <a:r>
              <a:rPr lang="zh-CN" altLang="en-US" dirty="0"/>
              <a:t>  -3.9944e-02  -1.8101e-02</a:t>
            </a:r>
          </a:p>
          <a:p>
            <a:r>
              <a:rPr lang="zh-CN" altLang="en-US" dirty="0"/>
              <a:t>  -5.2880e-02   4.2674e-02</a:t>
            </a:r>
          </a:p>
          <a:p>
            <a:r>
              <a:rPr lang="zh-CN" altLang="en-US" dirty="0"/>
              <a:t>  -5.0721e-02   3.7432e-02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cibootd</a:t>
            </a:r>
            <a:r>
              <a:rPr lang="zh-CN" altLang="en-US" dirty="0"/>
              <a:t>95ps =</a:t>
            </a:r>
          </a:p>
          <a:p>
            <a:r>
              <a:rPr lang="zh-CN" altLang="en-US" dirty="0"/>
              <a:t>  -9.6768e-02   1.3553e-01</a:t>
            </a:r>
          </a:p>
          <a:p>
            <a:r>
              <a:rPr lang="zh-CN" altLang="en-US" dirty="0"/>
              <a:t>  -1.1114e-01   1.2157e-01</a:t>
            </a:r>
          </a:p>
          <a:p>
            <a:r>
              <a:rPr lang="zh-CN" altLang="en-US" dirty="0"/>
              <a:t>  -3.8579e-02  -1.9466e-02</a:t>
            </a:r>
          </a:p>
          <a:p>
            <a:r>
              <a:rPr lang="zh-CN" altLang="en-US" dirty="0"/>
              <a:t>  -4.6908e-02   3.6702e-02</a:t>
            </a:r>
          </a:p>
          <a:p>
            <a:r>
              <a:rPr lang="zh-CN" altLang="en-US" dirty="0"/>
              <a:t>  -4.5212e-02   3.1922e-02</a:t>
            </a:r>
          </a:p>
        </p:txBody>
      </p:sp>
    </p:spTree>
    <p:extLst>
      <p:ext uri="{BB962C8B-B14F-4D97-AF65-F5344CB8AC3E}">
        <p14:creationId xmlns:p14="http://schemas.microsoft.com/office/powerpoint/2010/main" val="3826257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8845" y="0"/>
            <a:ext cx="5157787" cy="823912"/>
          </a:xfrm>
        </p:spPr>
        <p:txBody>
          <a:bodyPr/>
          <a:lstStyle/>
          <a:p>
            <a:r>
              <a:rPr lang="en-US" altLang="zh-CN" dirty="0" smtClean="0"/>
              <a:t>Stata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257" y="0"/>
            <a:ext cx="5183188" cy="823912"/>
          </a:xfrm>
        </p:spPr>
        <p:txBody>
          <a:bodyPr/>
          <a:lstStyle/>
          <a:p>
            <a:r>
              <a:rPr lang="en-US" altLang="zh-CN" dirty="0" err="1" smtClean="0"/>
              <a:t>Matlab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98845" y="178098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e(theta0)[1,2]</a:t>
            </a:r>
          </a:p>
          <a:p>
            <a:r>
              <a:rPr lang="zh-CN" altLang="en-US" dirty="0"/>
              <a:t>            c1          c2</a:t>
            </a:r>
          </a:p>
          <a:p>
            <a:r>
              <a:rPr lang="zh-CN" altLang="en-US" dirty="0"/>
              <a:t>r1  -.02966854   .19860766</a:t>
            </a:r>
          </a:p>
        </p:txBody>
      </p:sp>
      <p:sp>
        <p:nvSpPr>
          <p:cNvPr id="4" name="矩形 3"/>
          <p:cNvSpPr/>
          <p:nvPr/>
        </p:nvSpPr>
        <p:spPr>
          <a:xfrm>
            <a:off x="798845" y="338604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e(theta0)[1,2]</a:t>
            </a:r>
          </a:p>
          <a:p>
            <a:r>
              <a:rPr lang="zh-CN" altLang="en-US" dirty="0"/>
              <a:t>            c1          c2</a:t>
            </a:r>
          </a:p>
          <a:p>
            <a:r>
              <a:rPr lang="zh-CN" altLang="en-US" dirty="0"/>
              <a:t>r1  -.02912151   .18243186</a:t>
            </a:r>
          </a:p>
        </p:txBody>
      </p:sp>
      <p:sp>
        <p:nvSpPr>
          <p:cNvPr id="8" name="矩形 7"/>
          <p:cNvSpPr/>
          <p:nvPr/>
        </p:nvSpPr>
        <p:spPr>
          <a:xfrm>
            <a:off x="5674851" y="17809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theta0 =</a:t>
            </a:r>
          </a:p>
          <a:p>
            <a:r>
              <a:rPr lang="zh-CN" altLang="en-US" dirty="0"/>
              <a:t>  -6.5872e-03   1.8654e-01</a:t>
            </a:r>
          </a:p>
        </p:txBody>
      </p:sp>
    </p:spTree>
    <p:extLst>
      <p:ext uri="{BB962C8B-B14F-4D97-AF65-F5344CB8AC3E}">
        <p14:creationId xmlns:p14="http://schemas.microsoft.com/office/powerpoint/2010/main" val="367414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Parameters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 = 40</a:t>
            </a:r>
          </a:p>
          <a:p>
            <a:r>
              <a:rPr lang="en-US" altLang="zh-CN" dirty="0" smtClean="0"/>
              <a:t>B = </a:t>
            </a:r>
            <a:r>
              <a:rPr lang="en-US" altLang="zh-CN" dirty="0"/>
              <a:t>5</a:t>
            </a:r>
            <a:r>
              <a:rPr lang="en-US" altLang="zh-CN" dirty="0" smtClean="0"/>
              <a:t>00</a:t>
            </a:r>
          </a:p>
          <a:p>
            <a:r>
              <a:rPr lang="en-US" altLang="zh-CN" dirty="0" smtClean="0"/>
              <a:t>Boots = 550</a:t>
            </a:r>
          </a:p>
        </p:txBody>
      </p:sp>
    </p:spTree>
    <p:extLst>
      <p:ext uri="{BB962C8B-B14F-4D97-AF65-F5344CB8AC3E}">
        <p14:creationId xmlns:p14="http://schemas.microsoft.com/office/powerpoint/2010/main" val="360732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8845" y="0"/>
            <a:ext cx="5157787" cy="823912"/>
          </a:xfrm>
        </p:spPr>
        <p:txBody>
          <a:bodyPr/>
          <a:lstStyle/>
          <a:p>
            <a:r>
              <a:rPr lang="en-US" altLang="zh-CN" dirty="0" smtClean="0"/>
              <a:t>Stata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257" y="0"/>
            <a:ext cx="5183188" cy="823912"/>
          </a:xfrm>
        </p:spPr>
        <p:txBody>
          <a:bodyPr/>
          <a:lstStyle/>
          <a:p>
            <a:r>
              <a:rPr lang="en-US" altLang="zh-CN" dirty="0" err="1" smtClean="0"/>
              <a:t>Matlab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29738" y="157324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           </a:t>
            </a:r>
            <a:r>
              <a:rPr lang="en-US" altLang="zh-CN" dirty="0"/>
              <a:t>e(</a:t>
            </a:r>
            <a:r>
              <a:rPr lang="en-US" altLang="zh-CN" dirty="0" err="1"/>
              <a:t>nb_mse_star</a:t>
            </a:r>
            <a:r>
              <a:rPr lang="en-US" altLang="zh-CN" dirty="0"/>
              <a:t>) =  3.989198859229658</a:t>
            </a:r>
          </a:p>
          <a:p>
            <a:r>
              <a:rPr lang="en-US" altLang="zh-CN" dirty="0"/>
              <a:t>             </a:t>
            </a:r>
            <a:r>
              <a:rPr lang="en-US" altLang="zh-CN" dirty="0" smtClean="0"/>
              <a:t>e(</a:t>
            </a:r>
            <a:r>
              <a:rPr lang="en-US" altLang="zh-CN" dirty="0" err="1"/>
              <a:t>g</a:t>
            </a:r>
            <a:r>
              <a:rPr lang="en-US" altLang="zh-CN" dirty="0" err="1" smtClean="0"/>
              <a:t>stard</a:t>
            </a:r>
            <a:r>
              <a:rPr lang="en-US" altLang="zh-CN" dirty="0"/>
              <a:t>) =  40</a:t>
            </a:r>
          </a:p>
          <a:p>
            <a:r>
              <a:rPr lang="en-US" altLang="zh-CN" dirty="0"/>
              <a:t>            </a:t>
            </a:r>
            <a:r>
              <a:rPr lang="en-US" altLang="zh-CN" dirty="0" smtClean="0"/>
              <a:t>e(</a:t>
            </a:r>
            <a:r>
              <a:rPr lang="en-US" altLang="zh-CN" dirty="0" err="1"/>
              <a:t>g</a:t>
            </a:r>
            <a:r>
              <a:rPr lang="en-US" altLang="zh-CN" dirty="0" err="1" smtClean="0"/>
              <a:t>starbd</a:t>
            </a:r>
            <a:r>
              <a:rPr lang="en-US" altLang="zh-CN" dirty="0"/>
              <a:t>) =  40</a:t>
            </a:r>
          </a:p>
          <a:p>
            <a:r>
              <a:rPr lang="en-US" altLang="zh-CN" dirty="0"/>
              <a:t>            </a:t>
            </a:r>
            <a:r>
              <a:rPr lang="en-US" altLang="zh-CN" dirty="0" smtClean="0"/>
              <a:t>e(</a:t>
            </a:r>
            <a:r>
              <a:rPr lang="en-US" altLang="zh-CN" dirty="0" err="1"/>
              <a:t>g</a:t>
            </a:r>
            <a:r>
              <a:rPr lang="en-US" altLang="zh-CN" smtClean="0"/>
              <a:t>starbb</a:t>
            </a:r>
            <a:r>
              <a:rPr lang="en-US" altLang="zh-CN" dirty="0"/>
              <a:t>) =  40</a:t>
            </a:r>
          </a:p>
        </p:txBody>
      </p:sp>
      <p:sp>
        <p:nvSpPr>
          <p:cNvPr id="4" name="矩形 3"/>
          <p:cNvSpPr/>
          <p:nvPr/>
        </p:nvSpPr>
        <p:spPr>
          <a:xfrm>
            <a:off x="5674851" y="157324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nb_mse</a:t>
            </a:r>
            <a:r>
              <a:rPr lang="en-US" altLang="zh-CN" dirty="0"/>
              <a:t>(</a:t>
            </a:r>
            <a:r>
              <a:rPr lang="en-US" altLang="zh-CN" dirty="0" err="1"/>
              <a:t>gstard</a:t>
            </a:r>
            <a:r>
              <a:rPr lang="en-US" altLang="zh-CN" dirty="0" smtClean="0"/>
              <a:t>) =   3.9892e+00</a:t>
            </a:r>
          </a:p>
          <a:p>
            <a:r>
              <a:rPr lang="zh-CN" altLang="en-US" dirty="0" smtClean="0"/>
              <a:t>gstard =    </a:t>
            </a:r>
            <a:r>
              <a:rPr lang="en-US" altLang="zh-CN" dirty="0" smtClean="0"/>
              <a:t>40</a:t>
            </a:r>
            <a:endParaRPr lang="en-US" altLang="zh-CN" dirty="0"/>
          </a:p>
          <a:p>
            <a:r>
              <a:rPr lang="zh-CN" altLang="en-US" dirty="0" smtClean="0"/>
              <a:t>gstarbd =    38</a:t>
            </a:r>
            <a:endParaRPr lang="zh-CN" altLang="en-US" dirty="0"/>
          </a:p>
          <a:p>
            <a:r>
              <a:rPr lang="zh-CN" altLang="en-US" dirty="0" smtClean="0"/>
              <a:t>gstarbb =    </a:t>
            </a:r>
            <a:r>
              <a:rPr lang="en-US" altLang="zh-CN" dirty="0" smtClean="0"/>
              <a:t>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490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0"/>
            <a:ext cx="5157787" cy="823912"/>
          </a:xfrm>
        </p:spPr>
        <p:txBody>
          <a:bodyPr/>
          <a:lstStyle/>
          <a:p>
            <a:r>
              <a:rPr lang="en-US" altLang="zh-CN" dirty="0" smtClean="0"/>
              <a:t>Stata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0"/>
            <a:ext cx="5183188" cy="823912"/>
          </a:xfrm>
        </p:spPr>
        <p:txBody>
          <a:bodyPr/>
          <a:lstStyle/>
          <a:p>
            <a:r>
              <a:rPr lang="en-US" altLang="zh-CN" dirty="0" err="1" smtClean="0"/>
              <a:t>Matlab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63575" y="1356956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e(delta_mse)[5,1]</a:t>
            </a:r>
          </a:p>
          <a:p>
            <a:r>
              <a:rPr lang="zh-CN" altLang="en-US" dirty="0"/>
              <a:t>            c1</a:t>
            </a:r>
          </a:p>
          <a:p>
            <a:r>
              <a:rPr lang="zh-CN" altLang="en-US" dirty="0"/>
              <a:t>r1   .01938248</a:t>
            </a:r>
          </a:p>
          <a:p>
            <a:r>
              <a:rPr lang="zh-CN" altLang="en-US" dirty="0"/>
              <a:t>r2   .00521279</a:t>
            </a:r>
          </a:p>
          <a:p>
            <a:r>
              <a:rPr lang="zh-CN" altLang="en-US" dirty="0"/>
              <a:t>r3  -.02902246</a:t>
            </a:r>
          </a:p>
          <a:p>
            <a:r>
              <a:rPr lang="zh-CN" altLang="en-US" dirty="0"/>
              <a:t>r4   -.0051029</a:t>
            </a:r>
          </a:p>
          <a:p>
            <a:r>
              <a:rPr lang="zh-CN" altLang="en-US" dirty="0"/>
              <a:t>r5  -.00664483</a:t>
            </a:r>
          </a:p>
          <a:p>
            <a:endParaRPr lang="zh-CN" altLang="en-US" dirty="0"/>
          </a:p>
          <a:p>
            <a:r>
              <a:rPr lang="zh-CN" altLang="en-US" dirty="0"/>
              <a:t>e(beta_mse)[5,1]</a:t>
            </a:r>
          </a:p>
          <a:p>
            <a:r>
              <a:rPr lang="zh-CN" altLang="en-US" dirty="0"/>
              <a:t>            c1</a:t>
            </a:r>
          </a:p>
          <a:p>
            <a:r>
              <a:rPr lang="zh-CN" altLang="en-US" dirty="0"/>
              <a:t>r1  -.21540589</a:t>
            </a:r>
          </a:p>
          <a:p>
            <a:r>
              <a:rPr lang="zh-CN" altLang="en-US" dirty="0"/>
              <a:t>r2   .01351065</a:t>
            </a:r>
          </a:p>
          <a:p>
            <a:r>
              <a:rPr lang="zh-CN" altLang="en-US" dirty="0"/>
              <a:t>r3   .21492722</a:t>
            </a:r>
          </a:p>
          <a:p>
            <a:r>
              <a:rPr lang="zh-CN" altLang="en-US" dirty="0"/>
              <a:t>r4   .23769417</a:t>
            </a:r>
          </a:p>
          <a:p>
            <a:r>
              <a:rPr lang="zh-CN" altLang="en-US" dirty="0"/>
              <a:t>r5   .03031442</a:t>
            </a:r>
          </a:p>
        </p:txBody>
      </p:sp>
      <p:sp>
        <p:nvSpPr>
          <p:cNvPr id="6" name="矩形 5"/>
          <p:cNvSpPr/>
          <p:nvPr/>
        </p:nvSpPr>
        <p:spPr>
          <a:xfrm>
            <a:off x="5997575" y="1356956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delta_mse =</a:t>
            </a:r>
          </a:p>
          <a:p>
            <a:r>
              <a:rPr lang="zh-CN" altLang="en-US" dirty="0"/>
              <a:t>   1.9382e-02</a:t>
            </a:r>
          </a:p>
          <a:p>
            <a:r>
              <a:rPr lang="zh-CN" altLang="en-US" dirty="0"/>
              <a:t>   5.2128e-03</a:t>
            </a:r>
          </a:p>
          <a:p>
            <a:r>
              <a:rPr lang="zh-CN" altLang="en-US" dirty="0"/>
              <a:t>  -2.9022e-02</a:t>
            </a:r>
          </a:p>
          <a:p>
            <a:r>
              <a:rPr lang="zh-CN" altLang="en-US" dirty="0"/>
              <a:t>  -5.1029e-03</a:t>
            </a:r>
          </a:p>
          <a:p>
            <a:r>
              <a:rPr lang="zh-CN" altLang="en-US" dirty="0"/>
              <a:t>  -6.6448e-03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beta</a:t>
            </a:r>
            <a:r>
              <a:rPr lang="zh-CN" altLang="en-US" dirty="0"/>
              <a:t>_mse =</a:t>
            </a:r>
          </a:p>
          <a:p>
            <a:r>
              <a:rPr lang="zh-CN" altLang="en-US" dirty="0"/>
              <a:t>  -2.1541e-01</a:t>
            </a:r>
          </a:p>
          <a:p>
            <a:r>
              <a:rPr lang="zh-CN" altLang="en-US" dirty="0"/>
              <a:t>   1.3511e-02</a:t>
            </a:r>
          </a:p>
          <a:p>
            <a:r>
              <a:rPr lang="zh-CN" altLang="en-US" dirty="0"/>
              <a:t>   2.1493e-01</a:t>
            </a:r>
          </a:p>
          <a:p>
            <a:r>
              <a:rPr lang="zh-CN" altLang="en-US" dirty="0"/>
              <a:t>   2.3769e-01</a:t>
            </a:r>
          </a:p>
          <a:p>
            <a:r>
              <a:rPr lang="zh-CN" altLang="en-US" dirty="0"/>
              <a:t>   3.0314e-</a:t>
            </a:r>
            <a:r>
              <a:rPr lang="zh-CN" altLang="en-US" dirty="0" smtClean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4785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0"/>
            <a:ext cx="5157787" cy="823912"/>
          </a:xfrm>
        </p:spPr>
        <p:txBody>
          <a:bodyPr/>
          <a:lstStyle/>
          <a:p>
            <a:r>
              <a:rPr lang="en-US" altLang="zh-CN" dirty="0" smtClean="0"/>
              <a:t>Stata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0"/>
            <a:ext cx="5183188" cy="823912"/>
          </a:xfrm>
        </p:spPr>
        <p:txBody>
          <a:bodyPr/>
          <a:lstStyle/>
          <a:p>
            <a:r>
              <a:rPr lang="en-US" altLang="zh-CN" dirty="0" err="1" smtClean="0"/>
              <a:t>Matlab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839788" y="202400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e(beta_hom)[4,1]</a:t>
            </a:r>
          </a:p>
          <a:p>
            <a:r>
              <a:rPr lang="zh-CN" altLang="en-US" dirty="0"/>
              <a:t>            c1</a:t>
            </a:r>
          </a:p>
          <a:p>
            <a:r>
              <a:rPr lang="zh-CN" altLang="en-US" dirty="0"/>
              <a:t>r1  -.10057597</a:t>
            </a:r>
          </a:p>
          <a:p>
            <a:r>
              <a:rPr lang="zh-CN" altLang="en-US" dirty="0"/>
              <a:t>r2   .02012042</a:t>
            </a:r>
          </a:p>
          <a:p>
            <a:r>
              <a:rPr lang="zh-CN" altLang="en-US" dirty="0"/>
              <a:t>r3    .2150447</a:t>
            </a:r>
          </a:p>
          <a:p>
            <a:r>
              <a:rPr lang="zh-CN" altLang="en-US" dirty="0"/>
              <a:t>r4  -.00011994</a:t>
            </a:r>
          </a:p>
          <a:p>
            <a:endParaRPr lang="zh-CN" altLang="en-US" dirty="0"/>
          </a:p>
          <a:p>
            <a:r>
              <a:rPr lang="zh-CN" altLang="en-US" dirty="0"/>
              <a:t>symmetric e(delta_hom)[1,1]</a:t>
            </a:r>
          </a:p>
          <a:p>
            <a:r>
              <a:rPr lang="zh-CN" altLang="en-US" dirty="0"/>
              <a:t>            c1</a:t>
            </a:r>
          </a:p>
          <a:p>
            <a:r>
              <a:rPr lang="zh-CN" altLang="en-US" dirty="0"/>
              <a:t>r1  -.02902246</a:t>
            </a:r>
          </a:p>
        </p:txBody>
      </p:sp>
      <p:sp>
        <p:nvSpPr>
          <p:cNvPr id="6" name="矩形 5"/>
          <p:cNvSpPr/>
          <p:nvPr/>
        </p:nvSpPr>
        <p:spPr>
          <a:xfrm>
            <a:off x="6172200" y="2024003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beta_hom =</a:t>
            </a:r>
          </a:p>
          <a:p>
            <a:r>
              <a:rPr lang="zh-CN" altLang="en-US" dirty="0"/>
              <a:t>  -1.0058e-01</a:t>
            </a:r>
          </a:p>
          <a:p>
            <a:r>
              <a:rPr lang="zh-CN" altLang="en-US" dirty="0"/>
              <a:t>   2.0120e-02</a:t>
            </a:r>
          </a:p>
          <a:p>
            <a:r>
              <a:rPr lang="zh-CN" altLang="en-US" dirty="0"/>
              <a:t>   2.1504e-01</a:t>
            </a:r>
          </a:p>
          <a:p>
            <a:r>
              <a:rPr lang="zh-CN" altLang="en-US" dirty="0"/>
              <a:t>  -1.1994e-04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delta</a:t>
            </a:r>
            <a:r>
              <a:rPr lang="zh-CN" altLang="en-US" dirty="0"/>
              <a:t>_hom =</a:t>
            </a:r>
          </a:p>
          <a:p>
            <a:r>
              <a:rPr lang="zh-CN" altLang="en-US" dirty="0"/>
              <a:t>  -2.8409e-02</a:t>
            </a:r>
          </a:p>
        </p:txBody>
      </p:sp>
    </p:spTree>
    <p:extLst>
      <p:ext uri="{BB962C8B-B14F-4D97-AF65-F5344CB8AC3E}">
        <p14:creationId xmlns:p14="http://schemas.microsoft.com/office/powerpoint/2010/main" val="9486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0"/>
            <a:ext cx="5157787" cy="823912"/>
          </a:xfrm>
        </p:spPr>
        <p:txBody>
          <a:bodyPr/>
          <a:lstStyle/>
          <a:p>
            <a:r>
              <a:rPr lang="en-US" altLang="zh-CN" dirty="0" smtClean="0"/>
              <a:t>Stata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0"/>
            <a:ext cx="5183188" cy="823912"/>
          </a:xfrm>
        </p:spPr>
        <p:txBody>
          <a:bodyPr/>
          <a:lstStyle/>
          <a:p>
            <a:r>
              <a:rPr lang="en-US" altLang="zh-CN" dirty="0" err="1" smtClean="0"/>
              <a:t>Matlab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0" y="1770043"/>
            <a:ext cx="64817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symmetric e(V_mse_star)[5,5]</a:t>
            </a:r>
          </a:p>
          <a:p>
            <a:r>
              <a:rPr lang="zh-CN" altLang="en-US" dirty="0"/>
              <a:t>            c1          c2          c3          c4          c5</a:t>
            </a:r>
          </a:p>
          <a:p>
            <a:r>
              <a:rPr lang="zh-CN" altLang="en-US" dirty="0"/>
              <a:t>r1   .42270082</a:t>
            </a:r>
          </a:p>
          <a:p>
            <a:r>
              <a:rPr lang="zh-CN" altLang="en-US" dirty="0"/>
              <a:t>r2   .16876999   .45157217</a:t>
            </a:r>
          </a:p>
          <a:p>
            <a:r>
              <a:rPr lang="zh-CN" altLang="en-US" dirty="0"/>
              <a:t>r3   .00591809   .00027025   .00415519</a:t>
            </a:r>
          </a:p>
          <a:p>
            <a:r>
              <a:rPr lang="zh-CN" altLang="en-US" dirty="0"/>
              <a:t>r4   .06565046   .04523325  -.00379549   .07046129</a:t>
            </a:r>
          </a:p>
          <a:p>
            <a:r>
              <a:rPr lang="zh-CN" altLang="en-US" dirty="0"/>
              <a:t>r5  -.01395695   .00157416  -.00534896  -.00751604   .05711054</a:t>
            </a:r>
          </a:p>
        </p:txBody>
      </p:sp>
      <p:sp>
        <p:nvSpPr>
          <p:cNvPr id="4" name="矩形 3"/>
          <p:cNvSpPr/>
          <p:nvPr/>
        </p:nvSpPr>
        <p:spPr>
          <a:xfrm>
            <a:off x="5997575" y="2047042"/>
            <a:ext cx="77557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V_mse(:,:,gstard</a:t>
            </a:r>
            <a:r>
              <a:rPr lang="zh-CN" altLang="en-US" dirty="0" smtClean="0"/>
              <a:t>)</a:t>
            </a:r>
            <a:r>
              <a:rPr lang="en-US" altLang="zh-CN" dirty="0" smtClean="0"/>
              <a:t>=</a:t>
            </a:r>
            <a:endParaRPr lang="zh-CN" altLang="en-US" dirty="0"/>
          </a:p>
          <a:p>
            <a:r>
              <a:rPr lang="zh-CN" altLang="en-US" dirty="0" smtClean="0"/>
              <a:t>   4</a:t>
            </a:r>
            <a:r>
              <a:rPr lang="zh-CN" altLang="en-US" dirty="0"/>
              <a:t>.2270e-01   1.6877e-01   5.9181e-03   6.5650e-02  -1.3957e-02</a:t>
            </a:r>
          </a:p>
          <a:p>
            <a:r>
              <a:rPr lang="zh-CN" altLang="en-US" dirty="0"/>
              <a:t>   1.6877e-01   4.5157e-01   2.7025e-04   4.5233e-02   1.5742e-03</a:t>
            </a:r>
          </a:p>
          <a:p>
            <a:r>
              <a:rPr lang="zh-CN" altLang="en-US" dirty="0"/>
              <a:t>   5.9181e-03   2.7025e-04   4.1552e-03  -3.7955e-03  -5.3490e-03</a:t>
            </a:r>
          </a:p>
          <a:p>
            <a:r>
              <a:rPr lang="zh-CN" altLang="en-US" dirty="0"/>
              <a:t>   6.5650e-02   4.5233e-02  -3.7955e-03   7.0461e-02  -7.5160e-03</a:t>
            </a:r>
          </a:p>
          <a:p>
            <a:r>
              <a:rPr lang="zh-CN" altLang="en-US" dirty="0"/>
              <a:t>  -1.3957e-02   1.5742e-03  -5.3490e-03  -7.5160e-03   5.7111e-02</a:t>
            </a:r>
          </a:p>
        </p:txBody>
      </p:sp>
    </p:spTree>
    <p:extLst>
      <p:ext uri="{BB962C8B-B14F-4D97-AF65-F5344CB8AC3E}">
        <p14:creationId xmlns:p14="http://schemas.microsoft.com/office/powerpoint/2010/main" val="11784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0"/>
            <a:ext cx="5157787" cy="823912"/>
          </a:xfrm>
        </p:spPr>
        <p:txBody>
          <a:bodyPr/>
          <a:lstStyle/>
          <a:p>
            <a:r>
              <a:rPr lang="en-US" altLang="zh-CN" dirty="0" smtClean="0"/>
              <a:t>Stata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0"/>
            <a:ext cx="5183188" cy="823912"/>
          </a:xfrm>
        </p:spPr>
        <p:txBody>
          <a:bodyPr/>
          <a:lstStyle/>
          <a:p>
            <a:r>
              <a:rPr lang="en-US" altLang="zh-CN" dirty="0" err="1" smtClean="0"/>
              <a:t>Matlab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68388" y="1299270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e(cibootb975t)[5,2]</a:t>
            </a:r>
          </a:p>
          <a:p>
            <a:r>
              <a:rPr lang="zh-CN" altLang="en-US" dirty="0"/>
              <a:t>            c1          c2</a:t>
            </a:r>
          </a:p>
          <a:p>
            <a:r>
              <a:rPr lang="zh-CN" altLang="en-US" dirty="0"/>
              <a:t>r1  -.94456402   .51375223</a:t>
            </a:r>
          </a:p>
          <a:p>
            <a:r>
              <a:rPr lang="zh-CN" altLang="en-US" dirty="0"/>
              <a:t>r2  -.74013771   .76715901</a:t>
            </a:r>
          </a:p>
          <a:p>
            <a:r>
              <a:rPr lang="zh-CN" altLang="en-US" dirty="0"/>
              <a:t>r3    .1426335   .28722095</a:t>
            </a:r>
          </a:p>
          <a:p>
            <a:r>
              <a:rPr lang="zh-CN" altLang="en-US" dirty="0"/>
              <a:t>r4  -.06000694   .53539529</a:t>
            </a:r>
          </a:p>
          <a:p>
            <a:r>
              <a:rPr lang="zh-CN" altLang="en-US" dirty="0"/>
              <a:t>r5  -.23770318   .</a:t>
            </a:r>
            <a:r>
              <a:rPr lang="zh-CN" altLang="en-US" dirty="0" smtClean="0"/>
              <a:t>29833203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e(cibootb95t)[5,2]</a:t>
            </a:r>
          </a:p>
          <a:p>
            <a:r>
              <a:rPr lang="zh-CN" altLang="en-US" dirty="0"/>
              <a:t>            c1          c2</a:t>
            </a:r>
          </a:p>
          <a:p>
            <a:r>
              <a:rPr lang="zh-CN" altLang="en-US" dirty="0"/>
              <a:t>r1  -.85341926   .42260747</a:t>
            </a:r>
          </a:p>
          <a:p>
            <a:r>
              <a:rPr lang="zh-CN" altLang="en-US" dirty="0"/>
              <a:t>r2  -.64593166   .67295297</a:t>
            </a:r>
          </a:p>
          <a:p>
            <a:r>
              <a:rPr lang="zh-CN" altLang="en-US" dirty="0"/>
              <a:t>r3   .15167021   .27818423</a:t>
            </a:r>
          </a:p>
          <a:p>
            <a:r>
              <a:rPr lang="zh-CN" altLang="en-US" dirty="0"/>
              <a:t>r4   -.0227943   .49818265</a:t>
            </a:r>
          </a:p>
          <a:p>
            <a:r>
              <a:rPr lang="zh-CN" altLang="en-US" dirty="0"/>
              <a:t>r5  -.20420098   .26482983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715794" y="141357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cibootb975t =</a:t>
            </a:r>
          </a:p>
          <a:p>
            <a:r>
              <a:rPr lang="zh-CN" altLang="en-US" dirty="0"/>
              <a:t>  -9.4456e-01   5.1375e-01</a:t>
            </a:r>
          </a:p>
          <a:p>
            <a:r>
              <a:rPr lang="zh-CN" altLang="en-US" dirty="0"/>
              <a:t>  -7.4014e-01   7.6716e-01</a:t>
            </a:r>
          </a:p>
          <a:p>
            <a:r>
              <a:rPr lang="zh-CN" altLang="en-US" dirty="0"/>
              <a:t>   1.4263e-01   2.8722e-01</a:t>
            </a:r>
          </a:p>
          <a:p>
            <a:r>
              <a:rPr lang="zh-CN" altLang="en-US" dirty="0"/>
              <a:t>  -6.0007e-02   5.3540e-01</a:t>
            </a:r>
          </a:p>
          <a:p>
            <a:r>
              <a:rPr lang="zh-CN" altLang="en-US" dirty="0"/>
              <a:t>  -2.3770e-01   2.9833e-01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cibootb</a:t>
            </a:r>
            <a:r>
              <a:rPr lang="zh-CN" altLang="en-US" dirty="0"/>
              <a:t>95t =</a:t>
            </a:r>
          </a:p>
          <a:p>
            <a:r>
              <a:rPr lang="zh-CN" altLang="en-US" dirty="0"/>
              <a:t>  -8.5342e-01   4.2261e-01</a:t>
            </a:r>
          </a:p>
          <a:p>
            <a:r>
              <a:rPr lang="zh-CN" altLang="en-US" dirty="0"/>
              <a:t>  -6.4593e-01   6.7295e-01</a:t>
            </a:r>
          </a:p>
          <a:p>
            <a:r>
              <a:rPr lang="zh-CN" altLang="en-US" dirty="0"/>
              <a:t>   1.5167e-01   2.7818e-01</a:t>
            </a:r>
          </a:p>
          <a:p>
            <a:r>
              <a:rPr lang="zh-CN" altLang="en-US" dirty="0"/>
              <a:t>  -2.2794e-02   4.9818e-01</a:t>
            </a:r>
          </a:p>
          <a:p>
            <a:r>
              <a:rPr lang="zh-CN" altLang="en-US" dirty="0"/>
              <a:t>  -2.0420e-01   2.6483e-01</a:t>
            </a:r>
          </a:p>
        </p:txBody>
      </p:sp>
    </p:spTree>
    <p:extLst>
      <p:ext uri="{BB962C8B-B14F-4D97-AF65-F5344CB8AC3E}">
        <p14:creationId xmlns:p14="http://schemas.microsoft.com/office/powerpoint/2010/main" val="4292661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0"/>
            <a:ext cx="5157787" cy="823912"/>
          </a:xfrm>
        </p:spPr>
        <p:txBody>
          <a:bodyPr/>
          <a:lstStyle/>
          <a:p>
            <a:r>
              <a:rPr lang="en-US" altLang="zh-CN" dirty="0" smtClean="0"/>
              <a:t>Stata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0"/>
            <a:ext cx="5183188" cy="823912"/>
          </a:xfrm>
        </p:spPr>
        <p:txBody>
          <a:bodyPr/>
          <a:lstStyle/>
          <a:p>
            <a:r>
              <a:rPr lang="en-US" altLang="zh-CN" dirty="0" err="1" smtClean="0"/>
              <a:t>Matlab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9187" y="1426785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e(cibootd975t)[5,2]</a:t>
            </a:r>
          </a:p>
          <a:p>
            <a:r>
              <a:rPr lang="zh-CN" altLang="en-US" dirty="0"/>
              <a:t>            c1          c2</a:t>
            </a:r>
          </a:p>
          <a:p>
            <a:r>
              <a:rPr lang="zh-CN" altLang="en-US" dirty="0"/>
              <a:t>r1  -.04560448   .08436944</a:t>
            </a:r>
          </a:p>
          <a:p>
            <a:r>
              <a:rPr lang="zh-CN" altLang="en-US" dirty="0"/>
              <a:t>r2  -.06195688   .07238247</a:t>
            </a:r>
          </a:p>
          <a:p>
            <a:r>
              <a:rPr lang="zh-CN" altLang="en-US" dirty="0"/>
              <a:t>r3  -.03546571  -.02257921</a:t>
            </a:r>
          </a:p>
          <a:p>
            <a:r>
              <a:rPr lang="zh-CN" altLang="en-US" dirty="0"/>
              <a:t>r4  -.03163581   .02143001</a:t>
            </a:r>
          </a:p>
          <a:p>
            <a:r>
              <a:rPr lang="zh-CN" altLang="en-US" dirty="0"/>
              <a:t>r5  -.03053217   .01724251</a:t>
            </a:r>
          </a:p>
          <a:p>
            <a:endParaRPr lang="zh-CN" altLang="en-US" dirty="0"/>
          </a:p>
          <a:p>
            <a:r>
              <a:rPr lang="zh-CN" altLang="en-US" dirty="0"/>
              <a:t>e(cibootd95t)[5,2]</a:t>
            </a:r>
          </a:p>
          <a:p>
            <a:r>
              <a:rPr lang="zh-CN" altLang="en-US" dirty="0"/>
              <a:t>            c1          c2</a:t>
            </a:r>
          </a:p>
          <a:p>
            <a:r>
              <a:rPr lang="zh-CN" altLang="en-US" dirty="0"/>
              <a:t>r1  -.03748111   .07624607</a:t>
            </a:r>
          </a:p>
          <a:p>
            <a:r>
              <a:rPr lang="zh-CN" altLang="en-US" dirty="0"/>
              <a:t>r2  -.05356067   .06398626</a:t>
            </a:r>
          </a:p>
          <a:p>
            <a:r>
              <a:rPr lang="zh-CN" altLang="en-US" dirty="0"/>
              <a:t>r3  -.03466031  -.02338462</a:t>
            </a:r>
          </a:p>
          <a:p>
            <a:r>
              <a:rPr lang="zh-CN" altLang="en-US" dirty="0"/>
              <a:t>r4   -.0283192    .0181134</a:t>
            </a:r>
          </a:p>
          <a:p>
            <a:r>
              <a:rPr lang="zh-CN" altLang="en-US" dirty="0"/>
              <a:t>r5  -.02754625    .0142566</a:t>
            </a:r>
          </a:p>
        </p:txBody>
      </p:sp>
      <p:sp>
        <p:nvSpPr>
          <p:cNvPr id="2" name="矩形 1"/>
          <p:cNvSpPr/>
          <p:nvPr/>
        </p:nvSpPr>
        <p:spPr>
          <a:xfrm>
            <a:off x="5715794" y="1426784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cibootd</a:t>
            </a:r>
            <a:r>
              <a:rPr lang="zh-CN" altLang="en-US" dirty="0"/>
              <a:t>975t =</a:t>
            </a:r>
          </a:p>
          <a:p>
            <a:r>
              <a:rPr lang="zh-CN" altLang="en-US" dirty="0"/>
              <a:t>  -4.5604e-02   8.4369e-02</a:t>
            </a:r>
          </a:p>
          <a:p>
            <a:r>
              <a:rPr lang="zh-CN" altLang="en-US" dirty="0"/>
              <a:t>  -6.1957e-02   7.2382e-02</a:t>
            </a:r>
          </a:p>
          <a:p>
            <a:r>
              <a:rPr lang="zh-CN" altLang="en-US" dirty="0"/>
              <a:t>  -3.5466e-02  -2.2579e-02</a:t>
            </a:r>
          </a:p>
          <a:p>
            <a:r>
              <a:rPr lang="zh-CN" altLang="en-US" dirty="0"/>
              <a:t>  -3.1636e-02   2.1430e-02</a:t>
            </a:r>
          </a:p>
          <a:p>
            <a:r>
              <a:rPr lang="zh-CN" altLang="en-US" dirty="0"/>
              <a:t>  -3.0532e-02   1.7243e-</a:t>
            </a:r>
            <a:r>
              <a:rPr lang="zh-CN" altLang="en-US" dirty="0" smtClean="0"/>
              <a:t>02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cibootd95t =</a:t>
            </a:r>
          </a:p>
          <a:p>
            <a:r>
              <a:rPr lang="zh-CN" altLang="en-US" dirty="0"/>
              <a:t>  -3.7481e-02   7.6246e-02</a:t>
            </a:r>
          </a:p>
          <a:p>
            <a:r>
              <a:rPr lang="zh-CN" altLang="en-US" dirty="0"/>
              <a:t>  -5.3561e-02   6.3986e-02</a:t>
            </a:r>
          </a:p>
          <a:p>
            <a:r>
              <a:rPr lang="zh-CN" altLang="en-US" dirty="0"/>
              <a:t>  -3.4660e-02  -2.3385e-02</a:t>
            </a:r>
          </a:p>
          <a:p>
            <a:r>
              <a:rPr lang="zh-CN" altLang="en-US" dirty="0"/>
              <a:t>  -2.8319e-02   1.8113e-02</a:t>
            </a:r>
          </a:p>
          <a:p>
            <a:r>
              <a:rPr lang="zh-CN" altLang="en-US" dirty="0"/>
              <a:t>  -2.7546e-02   1.4257e-02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305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8845" y="-211014"/>
            <a:ext cx="5157787" cy="823912"/>
          </a:xfrm>
        </p:spPr>
        <p:txBody>
          <a:bodyPr/>
          <a:lstStyle/>
          <a:p>
            <a:r>
              <a:rPr lang="en-US" altLang="zh-CN" dirty="0" smtClean="0"/>
              <a:t>Stata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257" y="-257906"/>
            <a:ext cx="5183188" cy="823912"/>
          </a:xfrm>
        </p:spPr>
        <p:txBody>
          <a:bodyPr/>
          <a:lstStyle/>
          <a:p>
            <a:r>
              <a:rPr lang="en-US" altLang="zh-CN" dirty="0" err="1" smtClean="0"/>
              <a:t>Matlab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362075" y="753333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e</a:t>
            </a:r>
            <a:r>
              <a:rPr lang="zh-CN" altLang="en-US" dirty="0"/>
              <a:t>(cibootbb975t)[4,2]</a:t>
            </a:r>
          </a:p>
          <a:p>
            <a:r>
              <a:rPr lang="zh-CN" altLang="en-US" dirty="0"/>
              <a:t>            c1          c2</a:t>
            </a:r>
          </a:p>
          <a:p>
            <a:r>
              <a:rPr lang="zh-CN" altLang="en-US" dirty="0"/>
              <a:t>r1  -.12385993  -.07729201</a:t>
            </a:r>
          </a:p>
          <a:p>
            <a:r>
              <a:rPr lang="zh-CN" altLang="en-US" dirty="0"/>
              <a:t>r2  -.00567068   .04591152</a:t>
            </a:r>
          </a:p>
          <a:p>
            <a:r>
              <a:rPr lang="zh-CN" altLang="en-US" dirty="0"/>
              <a:t>r3   .20476599    .2253234</a:t>
            </a:r>
          </a:p>
          <a:p>
            <a:r>
              <a:rPr lang="zh-CN" altLang="en-US" dirty="0"/>
              <a:t>r4  -.00950544   .00926557</a:t>
            </a:r>
          </a:p>
          <a:p>
            <a:endParaRPr lang="zh-CN" altLang="en-US" dirty="0"/>
          </a:p>
          <a:p>
            <a:r>
              <a:rPr lang="zh-CN" altLang="en-US" dirty="0"/>
              <a:t>e(cibootbb95t)[4,2]</a:t>
            </a:r>
          </a:p>
          <a:p>
            <a:r>
              <a:rPr lang="zh-CN" altLang="en-US" dirty="0"/>
              <a:t>            c1          c2</a:t>
            </a:r>
          </a:p>
          <a:p>
            <a:r>
              <a:rPr lang="zh-CN" altLang="en-US" dirty="0"/>
              <a:t>r1  -.12094944  -.08020251</a:t>
            </a:r>
          </a:p>
          <a:p>
            <a:r>
              <a:rPr lang="zh-CN" altLang="en-US" dirty="0"/>
              <a:t>r2  -.00244679   .04268763</a:t>
            </a:r>
          </a:p>
          <a:p>
            <a:r>
              <a:rPr lang="zh-CN" altLang="en-US" dirty="0"/>
              <a:t>r3   .20605083   .22403856</a:t>
            </a:r>
          </a:p>
          <a:p>
            <a:r>
              <a:rPr lang="zh-CN" altLang="en-US" dirty="0"/>
              <a:t>r4  -.00833225   .</a:t>
            </a:r>
            <a:r>
              <a:rPr lang="zh-CN" altLang="en-US" dirty="0" smtClean="0"/>
              <a:t>00809238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362075" y="470541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e(cibootdlogt)[5,2]</a:t>
            </a:r>
          </a:p>
          <a:p>
            <a:r>
              <a:rPr lang="zh-CN" altLang="en-US" dirty="0"/>
              <a:t>            c1          c2</a:t>
            </a:r>
          </a:p>
          <a:p>
            <a:r>
              <a:rPr lang="zh-CN" altLang="en-US" dirty="0"/>
              <a:t>r1  -.53392319   .57268815</a:t>
            </a:r>
          </a:p>
          <a:p>
            <a:r>
              <a:rPr lang="zh-CN" altLang="en-US" dirty="0"/>
              <a:t>r2  -.56667675   .57710234</a:t>
            </a:r>
          </a:p>
          <a:p>
            <a:r>
              <a:rPr lang="zh-CN" altLang="en-US" dirty="0"/>
              <a:t>r3  -.08388097   .02583605</a:t>
            </a:r>
          </a:p>
          <a:p>
            <a:r>
              <a:rPr lang="zh-CN" altLang="en-US" dirty="0"/>
              <a:t>r4  -.23100687   .22080107</a:t>
            </a:r>
          </a:p>
          <a:p>
            <a:r>
              <a:rPr lang="zh-CN" altLang="en-US" dirty="0"/>
              <a:t>r5  -.21002412   .19673446</a:t>
            </a:r>
          </a:p>
        </p:txBody>
      </p:sp>
      <p:sp>
        <p:nvSpPr>
          <p:cNvPr id="17" name="矩形 16"/>
          <p:cNvSpPr/>
          <p:nvPr/>
        </p:nvSpPr>
        <p:spPr>
          <a:xfrm>
            <a:off x="5956632" y="75333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cibootbb975t =</a:t>
            </a:r>
          </a:p>
          <a:p>
            <a:r>
              <a:rPr lang="zh-CN" altLang="en-US" dirty="0"/>
              <a:t>  -1.2386e-01  -7.7292e-02</a:t>
            </a:r>
          </a:p>
          <a:p>
            <a:r>
              <a:rPr lang="zh-CN" altLang="en-US" dirty="0"/>
              <a:t>  -5.6707e-03   4.5912e-02</a:t>
            </a:r>
          </a:p>
          <a:p>
            <a:r>
              <a:rPr lang="zh-CN" altLang="en-US" dirty="0"/>
              <a:t>   2.0477e-01   2.2532e-01</a:t>
            </a:r>
          </a:p>
          <a:p>
            <a:r>
              <a:rPr lang="zh-CN" altLang="en-US" dirty="0"/>
              <a:t>  -9.5054e-03   9.2656e-03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cibootbb</a:t>
            </a:r>
            <a:r>
              <a:rPr lang="zh-CN" altLang="en-US" dirty="0"/>
              <a:t>95t =</a:t>
            </a:r>
          </a:p>
          <a:p>
            <a:r>
              <a:rPr lang="zh-CN" altLang="en-US" dirty="0"/>
              <a:t>  -1.2095e-01  -8.0203e-02</a:t>
            </a:r>
          </a:p>
          <a:p>
            <a:r>
              <a:rPr lang="zh-CN" altLang="en-US" dirty="0"/>
              <a:t>  -2.4468e-03   4.2688e-02</a:t>
            </a:r>
          </a:p>
          <a:p>
            <a:r>
              <a:rPr lang="zh-CN" altLang="en-US" dirty="0"/>
              <a:t>   2.0605e-01   2.2404e-01</a:t>
            </a:r>
          </a:p>
          <a:p>
            <a:r>
              <a:rPr lang="zh-CN" altLang="en-US" dirty="0"/>
              <a:t>  -8.3323e-03   8.0924e-03</a:t>
            </a:r>
          </a:p>
        </p:txBody>
      </p:sp>
      <p:sp>
        <p:nvSpPr>
          <p:cNvPr id="18" name="矩形 17"/>
          <p:cNvSpPr/>
          <p:nvPr/>
        </p:nvSpPr>
        <p:spPr>
          <a:xfrm>
            <a:off x="6096000" y="479080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cibootdlogt =</a:t>
            </a:r>
          </a:p>
          <a:p>
            <a:r>
              <a:rPr lang="zh-CN" altLang="en-US" dirty="0"/>
              <a:t>  -5.3392e-01   5.7269e-01</a:t>
            </a:r>
          </a:p>
          <a:p>
            <a:r>
              <a:rPr lang="zh-CN" altLang="en-US" dirty="0"/>
              <a:t>  -5.6668e-01   5.7710e-01</a:t>
            </a:r>
          </a:p>
          <a:p>
            <a:r>
              <a:rPr lang="zh-CN" altLang="en-US" dirty="0"/>
              <a:t>  -8.3881e-02   2.5836e-02</a:t>
            </a:r>
          </a:p>
          <a:p>
            <a:r>
              <a:rPr lang="zh-CN" altLang="en-US" dirty="0"/>
              <a:t>  -2.3101e-01   2.2080e-01</a:t>
            </a:r>
          </a:p>
          <a:p>
            <a:r>
              <a:rPr lang="zh-CN" altLang="en-US" dirty="0"/>
              <a:t>  -2.1002e-01   1.9673e-01</a:t>
            </a:r>
          </a:p>
        </p:txBody>
      </p:sp>
    </p:spTree>
    <p:extLst>
      <p:ext uri="{BB962C8B-B14F-4D97-AF65-F5344CB8AC3E}">
        <p14:creationId xmlns:p14="http://schemas.microsoft.com/office/powerpoint/2010/main" val="2676507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3176</Words>
  <Application>Microsoft Office PowerPoint</Application>
  <PresentationFormat>宽屏</PresentationFormat>
  <Paragraphs>416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Office 主题</vt:lpstr>
      <vt:lpstr>Results Comparison</vt:lpstr>
      <vt:lpstr>Parameters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装机版Ghost Win7 SP1  201308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Comparison</dc:title>
  <dc:creator>Xiaoyun Qiu</dc:creator>
  <cp:lastModifiedBy>Xiaoyun Qiu</cp:lastModifiedBy>
  <cp:revision>31</cp:revision>
  <dcterms:created xsi:type="dcterms:W3CDTF">2015-08-24T12:39:52Z</dcterms:created>
  <dcterms:modified xsi:type="dcterms:W3CDTF">2015-10-13T13:08:04Z</dcterms:modified>
</cp:coreProperties>
</file>