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LjbglEHCWO0AQK7lhEP5XOM3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3c9a4552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3c9a455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f46d1938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df46d19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3c9a4552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3c9a455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c9a4552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3c9a455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Showcase through analysis done by fidelity and citibank that differing types of investment will experience different growth in markets.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3c9a4552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3c9a455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52a3aa3af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52a3aa3a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React: </a:t>
            </a:r>
            <a:r>
              <a:rPr lang="en-US"/>
              <a:t>most</a:t>
            </a:r>
            <a:r>
              <a:rPr lang="en-US"/>
              <a:t> popular Javascript library to simplify frontend UI development. It speeds up frontend </a:t>
            </a:r>
            <a:r>
              <a:rPr lang="en-US"/>
              <a:t>rendering</a:t>
            </a:r>
            <a:r>
              <a:rPr lang="en-US"/>
              <a:t> with its virtual DOM implementation and rendering optimisations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Redux: state </a:t>
            </a:r>
            <a:r>
              <a:rPr lang="en-US"/>
              <a:t>management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c9a4552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3c9a455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Chose to develop web application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3c9a4552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3c9a455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3e31e91f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3e31e91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5"/>
          <p:cNvGrpSpPr/>
          <p:nvPr/>
        </p:nvGrpSpPr>
        <p:grpSpPr>
          <a:xfrm>
            <a:off x="0" y="97511"/>
            <a:ext cx="18287954" cy="10189467"/>
            <a:chOff x="0" y="0"/>
            <a:chExt cx="24383939" cy="13585956"/>
          </a:xfrm>
        </p:grpSpPr>
        <p:pic>
          <p:nvPicPr>
            <p:cNvPr id="16" name="Google Shape;16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1" y="0"/>
              <a:ext cx="18192764" cy="9261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2474648" y="0"/>
              <a:ext cx="18192764" cy="92613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oogle Shape;18;p15"/>
            <p:cNvGrpSpPr/>
            <p:nvPr/>
          </p:nvGrpSpPr>
          <p:grpSpPr>
            <a:xfrm>
              <a:off x="0" y="1167547"/>
              <a:ext cx="24383939" cy="12418409"/>
              <a:chOff x="0" y="-38100"/>
              <a:chExt cx="4862686" cy="2476500"/>
            </a:xfrm>
          </p:grpSpPr>
          <p:sp>
            <p:nvSpPr>
              <p:cNvPr id="19" name="Google Shape;19;p15"/>
              <p:cNvSpPr/>
              <p:nvPr/>
            </p:nvSpPr>
            <p:spPr>
              <a:xfrm>
                <a:off x="0" y="0"/>
                <a:ext cx="4862686" cy="2438400"/>
              </a:xfrm>
              <a:custGeom>
                <a:rect b="b" l="l" r="r" t="t"/>
                <a:pathLst>
                  <a:path extrusionOk="0"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  <a:ln>
                <a:noFill/>
              </a:ln>
            </p:spPr>
          </p:sp>
          <p:sp>
            <p:nvSpPr>
              <p:cNvPr id="20" name="Google Shape;20;p15"/>
              <p:cNvSpPr txBox="1"/>
              <p:nvPr/>
            </p:nvSpPr>
            <p:spPr>
              <a:xfrm>
                <a:off x="0" y="-38100"/>
                <a:ext cx="812700" cy="85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1" name="Google Shape;21;p15"/>
            <p:cNvCxnSpPr/>
            <p:nvPr/>
          </p:nvCxnSpPr>
          <p:spPr>
            <a:xfrm>
              <a:off x="913696" y="2007920"/>
              <a:ext cx="457800" cy="0"/>
            </a:xfrm>
            <a:prstGeom prst="straightConnector1">
              <a:avLst/>
            </a:prstGeom>
            <a:noFill/>
            <a:ln cap="rnd" cmpd="sng" w="635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" name="Google Shape;22;p15"/>
            <p:cNvCxnSpPr/>
            <p:nvPr/>
          </p:nvCxnSpPr>
          <p:spPr>
            <a:xfrm rot="10800000">
              <a:off x="224730" y="2007920"/>
              <a:ext cx="457800" cy="0"/>
            </a:xfrm>
            <a:prstGeom prst="straightConnector1">
              <a:avLst/>
            </a:prstGeom>
            <a:noFill/>
            <a:ln cap="rnd" cmpd="sng" w="635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23" name="Google Shape;2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0200" y="1795007"/>
              <a:ext cx="412665" cy="42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244559" y="0"/>
              <a:ext cx="18192764" cy="9261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852961" y="468689"/>
              <a:ext cx="400812" cy="387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618946" y="468689"/>
              <a:ext cx="387694" cy="3876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" name="Google Shape;27;p15"/>
            <p:cNvGrpSpPr/>
            <p:nvPr/>
          </p:nvGrpSpPr>
          <p:grpSpPr>
            <a:xfrm>
              <a:off x="2134357" y="1651686"/>
              <a:ext cx="20537452" cy="697052"/>
              <a:chOff x="0" y="-9525"/>
              <a:chExt cx="12264094" cy="416250"/>
            </a:xfrm>
          </p:grpSpPr>
          <p:sp>
            <p:nvSpPr>
              <p:cNvPr id="28" name="Google Shape;28;p15"/>
              <p:cNvSpPr/>
              <p:nvPr/>
            </p:nvSpPr>
            <p:spPr>
              <a:xfrm>
                <a:off x="203200" y="-326"/>
                <a:ext cx="12060894" cy="407051"/>
              </a:xfrm>
              <a:custGeom>
                <a:rect b="b" l="l" r="r" t="t"/>
                <a:pathLst>
                  <a:path extrusionOk="0" h="407051" w="12060894">
                    <a:moveTo>
                      <a:pt x="12060894" y="326"/>
                    </a:moveTo>
                    <a:cubicBezTo>
                      <a:pt x="11988081" y="0"/>
                      <a:pt x="11920660" y="38659"/>
                      <a:pt x="11884159" y="101663"/>
                    </a:cubicBezTo>
                    <a:cubicBezTo>
                      <a:pt x="11847658" y="164667"/>
                      <a:pt x="11847658" y="242385"/>
                      <a:pt x="11884159" y="305389"/>
                    </a:cubicBezTo>
                    <a:cubicBezTo>
                      <a:pt x="11920660" y="368393"/>
                      <a:pt x="11988081" y="407052"/>
                      <a:pt x="12060894" y="406726"/>
                    </a:cubicBezTo>
                    <a:lnTo>
                      <a:pt x="0" y="406726"/>
                    </a:lnTo>
                    <a:cubicBezTo>
                      <a:pt x="72813" y="407052"/>
                      <a:pt x="140234" y="368393"/>
                      <a:pt x="176735" y="305389"/>
                    </a:cubicBezTo>
                    <a:cubicBezTo>
                      <a:pt x="213236" y="242385"/>
                      <a:pt x="213236" y="164667"/>
                      <a:pt x="176735" y="101663"/>
                    </a:cubicBezTo>
                    <a:cubicBezTo>
                      <a:pt x="140234" y="38659"/>
                      <a:pt x="72813" y="0"/>
                      <a:pt x="0" y="326"/>
                    </a:cubicBezTo>
                    <a:close/>
                  </a:path>
                </a:pathLst>
              </a:custGeom>
              <a:solidFill>
                <a:srgbClr val="C4C5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5"/>
              <p:cNvSpPr txBox="1"/>
              <p:nvPr/>
            </p:nvSpPr>
            <p:spPr>
              <a:xfrm>
                <a:off x="0" y="-9525"/>
                <a:ext cx="812700" cy="4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0" name="Google Shape;30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37202" y="1795007"/>
              <a:ext cx="445257" cy="425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Google Shape;31;p15"/>
            <p:cNvGrpSpPr/>
            <p:nvPr/>
          </p:nvGrpSpPr>
          <p:grpSpPr>
            <a:xfrm>
              <a:off x="449740" y="221133"/>
              <a:ext cx="792585" cy="796138"/>
              <a:chOff x="1813" y="0"/>
              <a:chExt cx="809173" cy="812800"/>
            </a:xfrm>
          </p:grpSpPr>
          <p:sp>
            <p:nvSpPr>
              <p:cNvPr id="32" name="Google Shape;32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D63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5"/>
              <p:cNvSpPr txBox="1"/>
              <p:nvPr/>
            </p:nvSpPr>
            <p:spPr>
              <a:xfrm>
                <a:off x="76200" y="66675"/>
                <a:ext cx="660300" cy="6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15"/>
            <p:cNvSpPr txBox="1"/>
            <p:nvPr/>
          </p:nvSpPr>
          <p:spPr>
            <a:xfrm>
              <a:off x="3011059" y="1710529"/>
              <a:ext cx="11610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>
                  <a:solidFill>
                    <a:srgbClr val="48494E"/>
                  </a:solidFill>
                </a:rPr>
                <a:t>CitiBank hackathon 2022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1083075" y="5646875"/>
            <a:ext cx="524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Team 666</a:t>
            </a:r>
            <a:endParaRPr sz="7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83075" y="6939875"/>
            <a:ext cx="970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Wu Xiao Yun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akoonhwee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angkoonhian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kuanwenxuan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36600" y="2570579"/>
            <a:ext cx="14697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666 Wealth Management</a:t>
            </a:r>
            <a:endParaRPr sz="72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075" y="5401225"/>
            <a:ext cx="4235850" cy="42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3c9a4552d_0_42"/>
          <p:cNvSpPr txBox="1"/>
          <p:nvPr/>
        </p:nvSpPr>
        <p:spPr>
          <a:xfrm>
            <a:off x="5189550" y="399200"/>
            <a:ext cx="310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3c9a4552d_0_42"/>
          <p:cNvSpPr/>
          <p:nvPr/>
        </p:nvSpPr>
        <p:spPr>
          <a:xfrm>
            <a:off x="5189550" y="1464900"/>
            <a:ext cx="7001399" cy="2209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8494E"/>
                </a:solidFill>
                <a:latin typeface="Arial"/>
              </a:rPr>
              <a:t>Q &amp; A</a:t>
            </a:r>
          </a:p>
        </p:txBody>
      </p:sp>
      <p:sp>
        <p:nvSpPr>
          <p:cNvPr id="188" name="Google Shape;188;g143c9a4552d_0_42"/>
          <p:cNvSpPr txBox="1"/>
          <p:nvPr/>
        </p:nvSpPr>
        <p:spPr>
          <a:xfrm>
            <a:off x="12035800" y="6075900"/>
            <a:ext cx="484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Rebalancing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43c9a4552d_0_42"/>
          <p:cNvSpPr txBox="1"/>
          <p:nvPr/>
        </p:nvSpPr>
        <p:spPr>
          <a:xfrm>
            <a:off x="6909175" y="3674700"/>
            <a:ext cx="3684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Advise Clients on the benefit of well-balanced portfolio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0" name="Google Shape;190;g143c9a4552d_0_42"/>
          <p:cNvSpPr txBox="1"/>
          <p:nvPr/>
        </p:nvSpPr>
        <p:spPr>
          <a:xfrm>
            <a:off x="6631150" y="8354875"/>
            <a:ext cx="44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 data showcase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3c9a4552d_0_42"/>
          <p:cNvSpPr txBox="1"/>
          <p:nvPr/>
        </p:nvSpPr>
        <p:spPr>
          <a:xfrm>
            <a:off x="478650" y="6075900"/>
            <a:ext cx="659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Tracking Dashboard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143c9a4552d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425" y="4887863"/>
            <a:ext cx="1226650" cy="1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43c9a4552d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2175" y="4902136"/>
            <a:ext cx="1226650" cy="10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43c9a4552d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762388" y="6005150"/>
            <a:ext cx="22251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df46d1938_3_0"/>
          <p:cNvSpPr txBox="1"/>
          <p:nvPr/>
        </p:nvSpPr>
        <p:spPr>
          <a:xfrm>
            <a:off x="5189550" y="399200"/>
            <a:ext cx="310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fdf46d1938_3_0"/>
          <p:cNvSpPr/>
          <p:nvPr/>
        </p:nvSpPr>
        <p:spPr>
          <a:xfrm>
            <a:off x="5189550" y="1464900"/>
            <a:ext cx="7001399" cy="2209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8494E"/>
                </a:solidFill>
                <a:latin typeface="Arial"/>
              </a:rPr>
              <a:t>Q &amp; A</a:t>
            </a:r>
          </a:p>
        </p:txBody>
      </p:sp>
      <p:pic>
        <p:nvPicPr>
          <p:cNvPr id="201" name="Google Shape;201;gfdf46d1938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749" y="3878925"/>
            <a:ext cx="10114500" cy="61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fdf46d1938_3_0"/>
          <p:cNvSpPr txBox="1"/>
          <p:nvPr/>
        </p:nvSpPr>
        <p:spPr>
          <a:xfrm>
            <a:off x="319600" y="2199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https://www.stashaway.sg/r/big-picture-look-2022-market-volatility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64588" y="2198798"/>
            <a:ext cx="72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698025" y="5338900"/>
            <a:ext cx="484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Rebalancing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375" y="160200"/>
            <a:ext cx="962350" cy="9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6571400" y="2937700"/>
            <a:ext cx="3684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Advise</a:t>
            </a: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Clients</a:t>
            </a: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 on the benefit of well-</a:t>
            </a: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balanced</a:t>
            </a: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 portfolio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6293375" y="7617875"/>
            <a:ext cx="44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 data showcase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40875" y="5338900"/>
            <a:ext cx="659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Tracking Dashboard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650" y="4150863"/>
            <a:ext cx="1226650" cy="1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4400" y="4165136"/>
            <a:ext cx="1226650" cy="10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424613" y="5268150"/>
            <a:ext cx="22251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3c9a4552d_0_66"/>
          <p:cNvSpPr txBox="1"/>
          <p:nvPr/>
        </p:nvSpPr>
        <p:spPr>
          <a:xfrm>
            <a:off x="261000" y="1908900"/>
            <a:ext cx="1166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Dashboard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g143c9a4552d_0_66"/>
          <p:cNvSpPr txBox="1"/>
          <p:nvPr/>
        </p:nvSpPr>
        <p:spPr>
          <a:xfrm>
            <a:off x="12714025" y="1908900"/>
            <a:ext cx="7680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Stock View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Investment performance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Finance related articles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+Live notifications and alerts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+30%time savings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+More time on Valuable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activities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43c9a4552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0200"/>
            <a:ext cx="6891107" cy="708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43c9a4552d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907" y="2800200"/>
            <a:ext cx="5518119" cy="73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43c9a4552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7800"/>
            <a:ext cx="11430000" cy="72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3c9a4552d_0_31"/>
          <p:cNvSpPr txBox="1"/>
          <p:nvPr/>
        </p:nvSpPr>
        <p:spPr>
          <a:xfrm>
            <a:off x="0" y="9886800"/>
            <a:ext cx="121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https://www.fidelity.com.sg/beginners/what-is-volatility/balanced-portfolio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143c9a4552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8700" y="3967575"/>
            <a:ext cx="6415200" cy="47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43c9a4552d_0_31"/>
          <p:cNvSpPr txBox="1"/>
          <p:nvPr/>
        </p:nvSpPr>
        <p:spPr>
          <a:xfrm>
            <a:off x="261000" y="1908900"/>
            <a:ext cx="1166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Complicated and unplanned variation throughout investment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g143c9a4552d_0_31"/>
          <p:cNvSpPr txBox="1"/>
          <p:nvPr/>
        </p:nvSpPr>
        <p:spPr>
          <a:xfrm>
            <a:off x="12375100" y="9734275"/>
            <a:ext cx="57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https://www.privatebank.citibank.com/outlook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43c9a4552d_0_31"/>
          <p:cNvSpPr txBox="1"/>
          <p:nvPr/>
        </p:nvSpPr>
        <p:spPr>
          <a:xfrm>
            <a:off x="11948800" y="3151950"/>
            <a:ext cx="59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Impact"/>
                <a:ea typeface="Impact"/>
                <a:cs typeface="Impact"/>
                <a:sym typeface="Impact"/>
              </a:rPr>
              <a:t>Build Quality and Resilient Portfolios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3c9a4552d_0_19"/>
          <p:cNvSpPr txBox="1"/>
          <p:nvPr/>
        </p:nvSpPr>
        <p:spPr>
          <a:xfrm>
            <a:off x="925215" y="2139300"/>
            <a:ext cx="163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Portfolio Rebalancing &amp; Smart Suggestion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g143c9a4552d_0_19"/>
          <p:cNvSpPr txBox="1"/>
          <p:nvPr/>
        </p:nvSpPr>
        <p:spPr>
          <a:xfrm>
            <a:off x="1105475" y="3224300"/>
            <a:ext cx="1267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Suggests an optimised portfolio through market analysis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Potential for portfolio improvement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43c9a4552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850" y="2425900"/>
            <a:ext cx="2128505" cy="710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43c9a4552d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388" y="4687450"/>
            <a:ext cx="11571224" cy="5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52a3aa3af_1_24"/>
          <p:cNvSpPr txBox="1"/>
          <p:nvPr/>
        </p:nvSpPr>
        <p:spPr>
          <a:xfrm>
            <a:off x="925188" y="2445873"/>
            <a:ext cx="72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Tech Stack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g1452a3aa3af_1_24"/>
          <p:cNvSpPr txBox="1"/>
          <p:nvPr/>
        </p:nvSpPr>
        <p:spPr>
          <a:xfrm>
            <a:off x="1074750" y="3930550"/>
            <a:ext cx="1108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ReactJS, Redux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:Nestjs, REST API, SQL database: PostgreSQL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Portfolio Opt: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Python (PyPortfolioOpt)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3c9a4552d_0_24"/>
          <p:cNvSpPr txBox="1"/>
          <p:nvPr/>
        </p:nvSpPr>
        <p:spPr>
          <a:xfrm>
            <a:off x="925188" y="2445873"/>
            <a:ext cx="72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Tech Stack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8" name="Google Shape;158;g143c9a4552d_0_24"/>
          <p:cNvSpPr txBox="1"/>
          <p:nvPr/>
        </p:nvSpPr>
        <p:spPr>
          <a:xfrm>
            <a:off x="1074750" y="3930550"/>
            <a:ext cx="14303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ReactJS, News API, Alpha Vantage, recharts, Yahoo Finance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Nestjs,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atlas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Opt: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(PyPortfolioOpt)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43c9a4552d_0_24"/>
          <p:cNvSpPr txBox="1"/>
          <p:nvPr/>
        </p:nvSpPr>
        <p:spPr>
          <a:xfrm>
            <a:off x="1167650" y="5651150"/>
            <a:ext cx="1384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43c9a4552d_0_24"/>
          <p:cNvPicPr preferRelativeResize="0"/>
          <p:nvPr/>
        </p:nvPicPr>
        <p:blipFill rotWithShape="1">
          <a:blip r:embed="rId3">
            <a:alphaModFix/>
          </a:blip>
          <a:srcRect b="0" l="19732" r="21260" t="0"/>
          <a:stretch/>
        </p:blipFill>
        <p:spPr>
          <a:xfrm>
            <a:off x="1332674" y="6297650"/>
            <a:ext cx="3803349" cy="362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43c9a4552d_0_24"/>
          <p:cNvPicPr preferRelativeResize="0"/>
          <p:nvPr/>
        </p:nvPicPr>
        <p:blipFill rotWithShape="1">
          <a:blip r:embed="rId4">
            <a:alphaModFix/>
          </a:blip>
          <a:srcRect b="15774" l="0" r="0" t="13107"/>
          <a:stretch/>
        </p:blipFill>
        <p:spPr>
          <a:xfrm>
            <a:off x="5842450" y="6363875"/>
            <a:ext cx="6061701" cy="21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43c9a4552d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0575" y="6371088"/>
            <a:ext cx="2141073" cy="214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c9a4552d_0_15"/>
          <p:cNvSpPr txBox="1"/>
          <p:nvPr/>
        </p:nvSpPr>
        <p:spPr>
          <a:xfrm>
            <a:off x="1074750" y="3930550"/>
            <a:ext cx="1108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ReactJS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nestjs, mongoDB atlas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Opt: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(PyPortfolioOpt)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3c9a4552d_0_15"/>
          <p:cNvSpPr txBox="1"/>
          <p:nvPr/>
        </p:nvSpPr>
        <p:spPr>
          <a:xfrm>
            <a:off x="925188" y="2445873"/>
            <a:ext cx="72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Tech Stack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" name="Google Shape;169;g143c9a4552d_0_15"/>
          <p:cNvSpPr txBox="1"/>
          <p:nvPr/>
        </p:nvSpPr>
        <p:spPr>
          <a:xfrm>
            <a:off x="1197600" y="6295025"/>
            <a:ext cx="1384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143c9a4552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625" y="7024944"/>
            <a:ext cx="2766950" cy="267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43c9a4552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3225" y="5407502"/>
            <a:ext cx="4569025" cy="45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43c9a4552d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488" y="6129325"/>
            <a:ext cx="6535560" cy="36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3e31e91fb_0_3"/>
          <p:cNvSpPr txBox="1"/>
          <p:nvPr/>
        </p:nvSpPr>
        <p:spPr>
          <a:xfrm>
            <a:off x="1074750" y="3930550"/>
            <a:ext cx="1108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ReactJS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nestjs,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atlas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Opt: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(PyPortfolioOpt)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43e31e91fb_0_3"/>
          <p:cNvSpPr txBox="1"/>
          <p:nvPr/>
        </p:nvSpPr>
        <p:spPr>
          <a:xfrm>
            <a:off x="925188" y="2445873"/>
            <a:ext cx="72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Tech Stack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g143e31e91fb_0_3"/>
          <p:cNvSpPr txBox="1"/>
          <p:nvPr/>
        </p:nvSpPr>
        <p:spPr>
          <a:xfrm>
            <a:off x="1197600" y="6295025"/>
            <a:ext cx="1384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Portfolio Opt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43e31e91f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400" y="7084600"/>
            <a:ext cx="3943150" cy="25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3e31e91f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8652" y="4637325"/>
            <a:ext cx="8422250" cy="4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