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290" r:id="rId3"/>
    <p:sldId id="299" r:id="rId4"/>
    <p:sldId id="293" r:id="rId5"/>
    <p:sldId id="295" r:id="rId6"/>
    <p:sldId id="296" r:id="rId7"/>
    <p:sldId id="297" r:id="rId8"/>
    <p:sldId id="298" r:id="rId9"/>
    <p:sldId id="301" r:id="rId10"/>
    <p:sldId id="29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258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58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-732" y="-90"/>
      </p:cViewPr>
      <p:guideLst>
        <p:guide orient="horz" pos="2160"/>
        <p:guide orient="horz" pos="864"/>
        <p:guide orient="horz" pos="816"/>
        <p:guide orient="horz" pos="3744"/>
        <p:guide orient="horz" pos="258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B1AF4-0737-46A5-B6BC-A95C2C6232F8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761ECB-37F3-4A79-A38B-07115BDD37B3}">
      <dgm:prSet phldrT="[Text]"/>
      <dgm:spPr/>
      <dgm:t>
        <a:bodyPr/>
        <a:lstStyle/>
        <a:p>
          <a:r>
            <a:rPr lang="zh-CN" altLang="en-US" dirty="0" smtClean="0"/>
            <a:t>新技术</a:t>
          </a:r>
          <a:endParaRPr lang="zh-CN" altLang="en-US" dirty="0"/>
        </a:p>
      </dgm:t>
    </dgm:pt>
    <dgm:pt modelId="{A48A0E9A-E680-44A7-B58A-F209378F6823}" type="parTrans" cxnId="{09C82874-6111-4486-B0E6-7A8DB86FCD87}">
      <dgm:prSet/>
      <dgm:spPr/>
      <dgm:t>
        <a:bodyPr/>
        <a:lstStyle/>
        <a:p>
          <a:endParaRPr lang="zh-CN" altLang="en-US"/>
        </a:p>
      </dgm:t>
    </dgm:pt>
    <dgm:pt modelId="{65658337-163B-42B2-B4DB-6708CA5501D2}" type="sibTrans" cxnId="{09C82874-6111-4486-B0E6-7A8DB86FCD87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BCB29B11-5B8C-4AF2-AAE9-B1DA8272998B}">
      <dgm:prSet phldrT="[Text]"/>
      <dgm:spPr/>
      <dgm:t>
        <a:bodyPr/>
        <a:lstStyle/>
        <a:p>
          <a:r>
            <a:rPr lang="zh-CN" altLang="en-US" dirty="0" smtClean="0"/>
            <a:t>人员和技能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140638C3-7A2B-4F8C-949A-7DA9776D4C06}" type="parTrans" cxnId="{9BDA8978-461A-4B02-8CA2-E8E70BEF8FDA}">
      <dgm:prSet/>
      <dgm:spPr/>
      <dgm:t>
        <a:bodyPr/>
        <a:lstStyle/>
        <a:p>
          <a:endParaRPr lang="zh-CN" altLang="en-US"/>
        </a:p>
      </dgm:t>
    </dgm:pt>
    <dgm:pt modelId="{B5971EC7-D706-4B5B-A946-828B48384B84}" type="sibTrans" cxnId="{9BDA8978-461A-4B02-8CA2-E8E70BEF8FDA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AB66E500-E366-48AE-B6D9-C2B7E3647996}">
      <dgm:prSet phldrT="[Text]"/>
      <dgm:spPr/>
      <dgm:t>
        <a:bodyPr/>
        <a:lstStyle/>
        <a:p>
          <a:r>
            <a:rPr lang="zh-CN" altLang="en-US" dirty="0" smtClean="0"/>
            <a:t>最佳实践</a:t>
          </a:r>
          <a:endParaRPr lang="zh-CN" altLang="en-US" dirty="0"/>
        </a:p>
      </dgm:t>
    </dgm:pt>
    <dgm:pt modelId="{BA52B0E7-670F-47D5-9D64-3464D7877BB4}" type="parTrans" cxnId="{768F64CF-A81F-44D8-AA34-1C29C276B26D}">
      <dgm:prSet/>
      <dgm:spPr/>
      <dgm:t>
        <a:bodyPr/>
        <a:lstStyle/>
        <a:p>
          <a:endParaRPr lang="zh-CN" altLang="en-US"/>
        </a:p>
      </dgm:t>
    </dgm:pt>
    <dgm:pt modelId="{BB7BBA55-947D-4D3D-ADCC-2767C41DBC9E}" type="sibTrans" cxnId="{768F64CF-A81F-44D8-AA34-1C29C276B26D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4491685B-274A-4300-B4C4-F5B93560916A}">
      <dgm:prSet phldrT="[Text]"/>
      <dgm:spPr/>
      <dgm:t>
        <a:bodyPr/>
        <a:lstStyle/>
        <a:p>
          <a:r>
            <a:rPr lang="zh-CN" altLang="en-US" dirty="0" smtClean="0"/>
            <a:t>商业模式</a:t>
          </a:r>
          <a:endParaRPr lang="zh-CN" altLang="en-US" dirty="0"/>
        </a:p>
      </dgm:t>
    </dgm:pt>
    <dgm:pt modelId="{D514AD79-CF1D-4A34-B8A1-500DE98D8B17}" type="parTrans" cxnId="{64410930-30F6-40BE-A83B-59F93D038CA4}">
      <dgm:prSet/>
      <dgm:spPr/>
      <dgm:t>
        <a:bodyPr/>
        <a:lstStyle/>
        <a:p>
          <a:endParaRPr lang="zh-CN" altLang="en-US"/>
        </a:p>
      </dgm:t>
    </dgm:pt>
    <dgm:pt modelId="{1568F3A6-A6F9-455B-8A95-129C24E77C1C}" type="sibTrans" cxnId="{64410930-30F6-40BE-A83B-59F93D038CA4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15A58503-706E-42CF-A8B9-477ECC4EB97B}" type="pres">
      <dgm:prSet presAssocID="{2A7B1AF4-0737-46A5-B6BC-A95C2C6232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929F19-C695-419C-A34E-B797158209E0}" type="pres">
      <dgm:prSet presAssocID="{E4761ECB-37F3-4A79-A38B-07115BDD37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1651C-A8D3-4B66-B7FA-A67A088B1771}" type="pres">
      <dgm:prSet presAssocID="{E4761ECB-37F3-4A79-A38B-07115BDD37B3}" presName="spNode" presStyleCnt="0"/>
      <dgm:spPr/>
    </dgm:pt>
    <dgm:pt modelId="{68B6D9C7-8C6B-4D8F-8431-3D4F38FC90D6}" type="pres">
      <dgm:prSet presAssocID="{65658337-163B-42B2-B4DB-6708CA5501D2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E69B2F79-BC5B-4384-9B19-743E7ED1FEA0}" type="pres">
      <dgm:prSet presAssocID="{BCB29B11-5B8C-4AF2-AAE9-B1DA8272998B}" presName="node" presStyleLbl="node1" presStyleIdx="1" presStyleCnt="4" custRadScaleRad="138904" custRadScaleInc="-1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60A3FF-2868-42AC-A9F8-EA3B5EC6B8EF}" type="pres">
      <dgm:prSet presAssocID="{BCB29B11-5B8C-4AF2-AAE9-B1DA8272998B}" presName="spNode" presStyleCnt="0"/>
      <dgm:spPr/>
    </dgm:pt>
    <dgm:pt modelId="{A918CE7F-213F-4FFB-8633-6D0541CB0A56}" type="pres">
      <dgm:prSet presAssocID="{B5971EC7-D706-4B5B-A946-828B48384B84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8E03B6C7-DD80-4DF0-B92A-894905569E4A}" type="pres">
      <dgm:prSet presAssocID="{AB66E500-E366-48AE-B6D9-C2B7E364799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CAC8D-8E02-4447-8932-657108547C2B}" type="pres">
      <dgm:prSet presAssocID="{AB66E500-E366-48AE-B6D9-C2B7E3647996}" presName="spNode" presStyleCnt="0"/>
      <dgm:spPr/>
    </dgm:pt>
    <dgm:pt modelId="{92D3EDD6-0DF5-4EB9-9218-CE797666D6C2}" type="pres">
      <dgm:prSet presAssocID="{BB7BBA55-947D-4D3D-ADCC-2767C41DBC9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7A602A8A-EC9C-4B2F-910B-2BE17FE68731}" type="pres">
      <dgm:prSet presAssocID="{4491685B-274A-4300-B4C4-F5B93560916A}" presName="node" presStyleLbl="node1" presStyleIdx="3" presStyleCnt="4" custRadScaleRad="137321" custRadScaleInc="22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1FB8C7-0608-4016-97FA-6CFDCD7B8809}" type="pres">
      <dgm:prSet presAssocID="{4491685B-274A-4300-B4C4-F5B93560916A}" presName="spNode" presStyleCnt="0"/>
      <dgm:spPr/>
    </dgm:pt>
    <dgm:pt modelId="{AF9AFF39-383E-4F2F-8401-1E1FBC026405}" type="pres">
      <dgm:prSet presAssocID="{1568F3A6-A6F9-455B-8A95-129C24E77C1C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3D82668-2028-48A6-BE25-C7699B376FAD}" type="presOf" srcId="{B5971EC7-D706-4B5B-A946-828B48384B84}" destId="{A918CE7F-213F-4FFB-8633-6D0541CB0A56}" srcOrd="0" destOrd="0" presId="urn:microsoft.com/office/officeart/2005/8/layout/cycle6"/>
    <dgm:cxn modelId="{09C82874-6111-4486-B0E6-7A8DB86FCD87}" srcId="{2A7B1AF4-0737-46A5-B6BC-A95C2C6232F8}" destId="{E4761ECB-37F3-4A79-A38B-07115BDD37B3}" srcOrd="0" destOrd="0" parTransId="{A48A0E9A-E680-44A7-B58A-F209378F6823}" sibTransId="{65658337-163B-42B2-B4DB-6708CA5501D2}"/>
    <dgm:cxn modelId="{64410930-30F6-40BE-A83B-59F93D038CA4}" srcId="{2A7B1AF4-0737-46A5-B6BC-A95C2C6232F8}" destId="{4491685B-274A-4300-B4C4-F5B93560916A}" srcOrd="3" destOrd="0" parTransId="{D514AD79-CF1D-4A34-B8A1-500DE98D8B17}" sibTransId="{1568F3A6-A6F9-455B-8A95-129C24E77C1C}"/>
    <dgm:cxn modelId="{E518FF84-9E1E-487D-BF36-C39F8906B374}" type="presOf" srcId="{65658337-163B-42B2-B4DB-6708CA5501D2}" destId="{68B6D9C7-8C6B-4D8F-8431-3D4F38FC90D6}" srcOrd="0" destOrd="0" presId="urn:microsoft.com/office/officeart/2005/8/layout/cycle6"/>
    <dgm:cxn modelId="{650EA651-1D58-4AD0-8B63-5868E46BC572}" type="presOf" srcId="{BB7BBA55-947D-4D3D-ADCC-2767C41DBC9E}" destId="{92D3EDD6-0DF5-4EB9-9218-CE797666D6C2}" srcOrd="0" destOrd="0" presId="urn:microsoft.com/office/officeart/2005/8/layout/cycle6"/>
    <dgm:cxn modelId="{6561FF21-C139-44FD-A6B3-BD841938A7A5}" type="presOf" srcId="{1568F3A6-A6F9-455B-8A95-129C24E77C1C}" destId="{AF9AFF39-383E-4F2F-8401-1E1FBC026405}" srcOrd="0" destOrd="0" presId="urn:microsoft.com/office/officeart/2005/8/layout/cycle6"/>
    <dgm:cxn modelId="{ADB980BB-2F4D-4CCC-8EDE-AD7A22CBA851}" type="presOf" srcId="{E4761ECB-37F3-4A79-A38B-07115BDD37B3}" destId="{2F929F19-C695-419C-A34E-B797158209E0}" srcOrd="0" destOrd="0" presId="urn:microsoft.com/office/officeart/2005/8/layout/cycle6"/>
    <dgm:cxn modelId="{9BDA8978-461A-4B02-8CA2-E8E70BEF8FDA}" srcId="{2A7B1AF4-0737-46A5-B6BC-A95C2C6232F8}" destId="{BCB29B11-5B8C-4AF2-AAE9-B1DA8272998B}" srcOrd="1" destOrd="0" parTransId="{140638C3-7A2B-4F8C-949A-7DA9776D4C06}" sibTransId="{B5971EC7-D706-4B5B-A946-828B48384B84}"/>
    <dgm:cxn modelId="{768F64CF-A81F-44D8-AA34-1C29C276B26D}" srcId="{2A7B1AF4-0737-46A5-B6BC-A95C2C6232F8}" destId="{AB66E500-E366-48AE-B6D9-C2B7E3647996}" srcOrd="2" destOrd="0" parTransId="{BA52B0E7-670F-47D5-9D64-3464D7877BB4}" sibTransId="{BB7BBA55-947D-4D3D-ADCC-2767C41DBC9E}"/>
    <dgm:cxn modelId="{167837F5-2A26-4E68-93F0-E1339EB3399B}" type="presOf" srcId="{4491685B-274A-4300-B4C4-F5B93560916A}" destId="{7A602A8A-EC9C-4B2F-910B-2BE17FE68731}" srcOrd="0" destOrd="0" presId="urn:microsoft.com/office/officeart/2005/8/layout/cycle6"/>
    <dgm:cxn modelId="{D2EC3B5F-0125-4894-883E-E39DDADBBD54}" type="presOf" srcId="{BCB29B11-5B8C-4AF2-AAE9-B1DA8272998B}" destId="{E69B2F79-BC5B-4384-9B19-743E7ED1FEA0}" srcOrd="0" destOrd="0" presId="urn:microsoft.com/office/officeart/2005/8/layout/cycle6"/>
    <dgm:cxn modelId="{37C276FD-FBD5-47D6-BB63-30AC3316AAC3}" type="presOf" srcId="{AB66E500-E366-48AE-B6D9-C2B7E3647996}" destId="{8E03B6C7-DD80-4DF0-B92A-894905569E4A}" srcOrd="0" destOrd="0" presId="urn:microsoft.com/office/officeart/2005/8/layout/cycle6"/>
    <dgm:cxn modelId="{B0E81780-EC3A-4127-BBE7-228E73C989AE}" type="presOf" srcId="{2A7B1AF4-0737-46A5-B6BC-A95C2C6232F8}" destId="{15A58503-706E-42CF-A8B9-477ECC4EB97B}" srcOrd="0" destOrd="0" presId="urn:microsoft.com/office/officeart/2005/8/layout/cycle6"/>
    <dgm:cxn modelId="{E78340BA-CF69-4487-84D9-5BA7AAE9DA43}" type="presParOf" srcId="{15A58503-706E-42CF-A8B9-477ECC4EB97B}" destId="{2F929F19-C695-419C-A34E-B797158209E0}" srcOrd="0" destOrd="0" presId="urn:microsoft.com/office/officeart/2005/8/layout/cycle6"/>
    <dgm:cxn modelId="{62FEFFCC-A2ED-4E39-B9B3-384B3E39D6A3}" type="presParOf" srcId="{15A58503-706E-42CF-A8B9-477ECC4EB97B}" destId="{9741651C-A8D3-4B66-B7FA-A67A088B1771}" srcOrd="1" destOrd="0" presId="urn:microsoft.com/office/officeart/2005/8/layout/cycle6"/>
    <dgm:cxn modelId="{44A86CDB-A1BE-46B4-ADF6-3F63ADBC742E}" type="presParOf" srcId="{15A58503-706E-42CF-A8B9-477ECC4EB97B}" destId="{68B6D9C7-8C6B-4D8F-8431-3D4F38FC90D6}" srcOrd="2" destOrd="0" presId="urn:microsoft.com/office/officeart/2005/8/layout/cycle6"/>
    <dgm:cxn modelId="{9A1C7E41-2606-41E6-ABDD-A9F277B405DF}" type="presParOf" srcId="{15A58503-706E-42CF-A8B9-477ECC4EB97B}" destId="{E69B2F79-BC5B-4384-9B19-743E7ED1FEA0}" srcOrd="3" destOrd="0" presId="urn:microsoft.com/office/officeart/2005/8/layout/cycle6"/>
    <dgm:cxn modelId="{7E21EC63-84CF-49C4-91F6-1DAF19321B19}" type="presParOf" srcId="{15A58503-706E-42CF-A8B9-477ECC4EB97B}" destId="{8960A3FF-2868-42AC-A9F8-EA3B5EC6B8EF}" srcOrd="4" destOrd="0" presId="urn:microsoft.com/office/officeart/2005/8/layout/cycle6"/>
    <dgm:cxn modelId="{1E7B47DC-48D9-4201-854B-F7799025BA78}" type="presParOf" srcId="{15A58503-706E-42CF-A8B9-477ECC4EB97B}" destId="{A918CE7F-213F-4FFB-8633-6D0541CB0A56}" srcOrd="5" destOrd="0" presId="urn:microsoft.com/office/officeart/2005/8/layout/cycle6"/>
    <dgm:cxn modelId="{EB8EB4FF-5969-4241-8A63-B708D489C118}" type="presParOf" srcId="{15A58503-706E-42CF-A8B9-477ECC4EB97B}" destId="{8E03B6C7-DD80-4DF0-B92A-894905569E4A}" srcOrd="6" destOrd="0" presId="urn:microsoft.com/office/officeart/2005/8/layout/cycle6"/>
    <dgm:cxn modelId="{D84B1CF4-4027-491D-8DC1-5B7906AB0C51}" type="presParOf" srcId="{15A58503-706E-42CF-A8B9-477ECC4EB97B}" destId="{9DCCAC8D-8E02-4447-8932-657108547C2B}" srcOrd="7" destOrd="0" presId="urn:microsoft.com/office/officeart/2005/8/layout/cycle6"/>
    <dgm:cxn modelId="{5368833A-BDA1-4534-9CEA-5243B40699DA}" type="presParOf" srcId="{15A58503-706E-42CF-A8B9-477ECC4EB97B}" destId="{92D3EDD6-0DF5-4EB9-9218-CE797666D6C2}" srcOrd="8" destOrd="0" presId="urn:microsoft.com/office/officeart/2005/8/layout/cycle6"/>
    <dgm:cxn modelId="{17A2C56A-BFC2-47EC-B709-033BE62D3991}" type="presParOf" srcId="{15A58503-706E-42CF-A8B9-477ECC4EB97B}" destId="{7A602A8A-EC9C-4B2F-910B-2BE17FE68731}" srcOrd="9" destOrd="0" presId="urn:microsoft.com/office/officeart/2005/8/layout/cycle6"/>
    <dgm:cxn modelId="{71A78865-91BE-49A8-B441-044E83F84698}" type="presParOf" srcId="{15A58503-706E-42CF-A8B9-477ECC4EB97B}" destId="{2E1FB8C7-0608-4016-97FA-6CFDCD7B8809}" srcOrd="10" destOrd="0" presId="urn:microsoft.com/office/officeart/2005/8/layout/cycle6"/>
    <dgm:cxn modelId="{1F9BA288-D880-47D2-A323-2AE19CEF52B8}" type="presParOf" srcId="{15A58503-706E-42CF-A8B9-477ECC4EB97B}" destId="{AF9AFF39-383E-4F2F-8401-1E1FBC026405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B1AF4-0737-46A5-B6BC-A95C2C6232F8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761ECB-37F3-4A79-A38B-07115BDD37B3}">
      <dgm:prSet phldrT="[Text]"/>
      <dgm:spPr>
        <a:ln w="38100">
          <a:solidFill>
            <a:srgbClr val="FFC000"/>
          </a:solidFill>
        </a:ln>
      </dgm:spPr>
      <dgm:t>
        <a:bodyPr/>
        <a:lstStyle/>
        <a:p>
          <a:r>
            <a:rPr lang="en-US" altLang="zh-CN" dirty="0" smtClean="0"/>
            <a:t>Technology</a:t>
          </a:r>
          <a:endParaRPr lang="zh-CN" altLang="en-US" dirty="0"/>
        </a:p>
      </dgm:t>
    </dgm:pt>
    <dgm:pt modelId="{A48A0E9A-E680-44A7-B58A-F209378F6823}" type="parTrans" cxnId="{09C82874-6111-4486-B0E6-7A8DB86FCD87}">
      <dgm:prSet/>
      <dgm:spPr/>
      <dgm:t>
        <a:bodyPr/>
        <a:lstStyle/>
        <a:p>
          <a:endParaRPr lang="zh-CN" altLang="en-US"/>
        </a:p>
      </dgm:t>
    </dgm:pt>
    <dgm:pt modelId="{65658337-163B-42B2-B4DB-6708CA5501D2}" type="sibTrans" cxnId="{09C82874-6111-4486-B0E6-7A8DB86FCD87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BCB29B11-5B8C-4AF2-AAE9-B1DA8272998B}">
      <dgm:prSet phldrT="[Text]"/>
      <dgm:spPr>
        <a:ln w="38100">
          <a:solidFill>
            <a:srgbClr val="FFC000"/>
          </a:solidFill>
        </a:ln>
      </dgm:spPr>
      <dgm:t>
        <a:bodyPr/>
        <a:lstStyle/>
        <a:p>
          <a:r>
            <a:rPr lang="en-US" altLang="zh-CN" dirty="0" smtClean="0"/>
            <a:t>People’s</a:t>
          </a:r>
        </a:p>
        <a:p>
          <a:r>
            <a:rPr lang="en-US" altLang="zh-CN" dirty="0" smtClean="0"/>
            <a:t>Skills </a:t>
          </a:r>
          <a:endParaRPr lang="zh-CN" altLang="en-US" dirty="0"/>
        </a:p>
      </dgm:t>
    </dgm:pt>
    <dgm:pt modelId="{140638C3-7A2B-4F8C-949A-7DA9776D4C06}" type="parTrans" cxnId="{9BDA8978-461A-4B02-8CA2-E8E70BEF8FDA}">
      <dgm:prSet/>
      <dgm:spPr/>
      <dgm:t>
        <a:bodyPr/>
        <a:lstStyle/>
        <a:p>
          <a:endParaRPr lang="zh-CN" altLang="en-US"/>
        </a:p>
      </dgm:t>
    </dgm:pt>
    <dgm:pt modelId="{B5971EC7-D706-4B5B-A946-828B48384B84}" type="sibTrans" cxnId="{9BDA8978-461A-4B02-8CA2-E8E70BEF8FDA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AB66E500-E366-48AE-B6D9-C2B7E3647996}">
      <dgm:prSet phldrT="[Text]"/>
      <dgm:spPr>
        <a:ln w="38100">
          <a:solidFill>
            <a:srgbClr val="FFC000"/>
          </a:solidFill>
        </a:ln>
      </dgm:spPr>
      <dgm:t>
        <a:bodyPr/>
        <a:lstStyle/>
        <a:p>
          <a:r>
            <a:rPr lang="en-US" altLang="zh-CN" dirty="0" smtClean="0"/>
            <a:t>Best Practices</a:t>
          </a:r>
          <a:endParaRPr lang="zh-CN" altLang="en-US" dirty="0"/>
        </a:p>
      </dgm:t>
    </dgm:pt>
    <dgm:pt modelId="{BA52B0E7-670F-47D5-9D64-3464D7877BB4}" type="parTrans" cxnId="{768F64CF-A81F-44D8-AA34-1C29C276B26D}">
      <dgm:prSet/>
      <dgm:spPr/>
      <dgm:t>
        <a:bodyPr/>
        <a:lstStyle/>
        <a:p>
          <a:endParaRPr lang="zh-CN" altLang="en-US"/>
        </a:p>
      </dgm:t>
    </dgm:pt>
    <dgm:pt modelId="{BB7BBA55-947D-4D3D-ADCC-2767C41DBC9E}" type="sibTrans" cxnId="{768F64CF-A81F-44D8-AA34-1C29C276B26D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4491685B-274A-4300-B4C4-F5B93560916A}">
      <dgm:prSet phldrT="[Text]"/>
      <dgm:spPr>
        <a:ln w="38100">
          <a:solidFill>
            <a:srgbClr val="FFC000"/>
          </a:solidFill>
        </a:ln>
      </dgm:spPr>
      <dgm:t>
        <a:bodyPr/>
        <a:lstStyle/>
        <a:p>
          <a:r>
            <a:rPr lang="en-US" altLang="zh-CN" dirty="0" smtClean="0"/>
            <a:t>Business Models</a:t>
          </a:r>
          <a:endParaRPr lang="zh-CN" altLang="en-US" dirty="0"/>
        </a:p>
      </dgm:t>
    </dgm:pt>
    <dgm:pt modelId="{D514AD79-CF1D-4A34-B8A1-500DE98D8B17}" type="parTrans" cxnId="{64410930-30F6-40BE-A83B-59F93D038CA4}">
      <dgm:prSet/>
      <dgm:spPr/>
      <dgm:t>
        <a:bodyPr/>
        <a:lstStyle/>
        <a:p>
          <a:endParaRPr lang="zh-CN" altLang="en-US"/>
        </a:p>
      </dgm:t>
    </dgm:pt>
    <dgm:pt modelId="{1568F3A6-A6F9-455B-8A95-129C24E77C1C}" type="sibTrans" cxnId="{64410930-30F6-40BE-A83B-59F93D038CA4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15A58503-706E-42CF-A8B9-477ECC4EB97B}" type="pres">
      <dgm:prSet presAssocID="{2A7B1AF4-0737-46A5-B6BC-A95C2C6232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929F19-C695-419C-A34E-B797158209E0}" type="pres">
      <dgm:prSet presAssocID="{E4761ECB-37F3-4A79-A38B-07115BDD37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1651C-A8D3-4B66-B7FA-A67A088B1771}" type="pres">
      <dgm:prSet presAssocID="{E4761ECB-37F3-4A79-A38B-07115BDD37B3}" presName="spNode" presStyleCnt="0"/>
      <dgm:spPr/>
    </dgm:pt>
    <dgm:pt modelId="{68B6D9C7-8C6B-4D8F-8431-3D4F38FC90D6}" type="pres">
      <dgm:prSet presAssocID="{65658337-163B-42B2-B4DB-6708CA5501D2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E69B2F79-BC5B-4384-9B19-743E7ED1FEA0}" type="pres">
      <dgm:prSet presAssocID="{BCB29B11-5B8C-4AF2-AAE9-B1DA8272998B}" presName="node" presStyleLbl="node1" presStyleIdx="1" presStyleCnt="4" custRadScaleRad="138904" custRadScaleInc="-1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60A3FF-2868-42AC-A9F8-EA3B5EC6B8EF}" type="pres">
      <dgm:prSet presAssocID="{BCB29B11-5B8C-4AF2-AAE9-B1DA8272998B}" presName="spNode" presStyleCnt="0"/>
      <dgm:spPr/>
    </dgm:pt>
    <dgm:pt modelId="{A918CE7F-213F-4FFB-8633-6D0541CB0A56}" type="pres">
      <dgm:prSet presAssocID="{B5971EC7-D706-4B5B-A946-828B48384B84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8E03B6C7-DD80-4DF0-B92A-894905569E4A}" type="pres">
      <dgm:prSet presAssocID="{AB66E500-E366-48AE-B6D9-C2B7E364799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CAC8D-8E02-4447-8932-657108547C2B}" type="pres">
      <dgm:prSet presAssocID="{AB66E500-E366-48AE-B6D9-C2B7E3647996}" presName="spNode" presStyleCnt="0"/>
      <dgm:spPr/>
    </dgm:pt>
    <dgm:pt modelId="{92D3EDD6-0DF5-4EB9-9218-CE797666D6C2}" type="pres">
      <dgm:prSet presAssocID="{BB7BBA55-947D-4D3D-ADCC-2767C41DBC9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7A602A8A-EC9C-4B2F-910B-2BE17FE68731}" type="pres">
      <dgm:prSet presAssocID="{4491685B-274A-4300-B4C4-F5B93560916A}" presName="node" presStyleLbl="node1" presStyleIdx="3" presStyleCnt="4" custRadScaleRad="137321" custRadScaleInc="22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1FB8C7-0608-4016-97FA-6CFDCD7B8809}" type="pres">
      <dgm:prSet presAssocID="{4491685B-274A-4300-B4C4-F5B93560916A}" presName="spNode" presStyleCnt="0"/>
      <dgm:spPr/>
    </dgm:pt>
    <dgm:pt modelId="{AF9AFF39-383E-4F2F-8401-1E1FBC026405}" type="pres">
      <dgm:prSet presAssocID="{1568F3A6-A6F9-455B-8A95-129C24E77C1C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CBFC3E1-6647-4164-BEF6-C7E1159F9CFD}" type="presOf" srcId="{4491685B-274A-4300-B4C4-F5B93560916A}" destId="{7A602A8A-EC9C-4B2F-910B-2BE17FE68731}" srcOrd="0" destOrd="0" presId="urn:microsoft.com/office/officeart/2005/8/layout/cycle6"/>
    <dgm:cxn modelId="{768F64CF-A81F-44D8-AA34-1C29C276B26D}" srcId="{2A7B1AF4-0737-46A5-B6BC-A95C2C6232F8}" destId="{AB66E500-E366-48AE-B6D9-C2B7E3647996}" srcOrd="2" destOrd="0" parTransId="{BA52B0E7-670F-47D5-9D64-3464D7877BB4}" sibTransId="{BB7BBA55-947D-4D3D-ADCC-2767C41DBC9E}"/>
    <dgm:cxn modelId="{4EADC14B-8511-4C1D-A943-E1A41AB8BB71}" type="presOf" srcId="{2A7B1AF4-0737-46A5-B6BC-A95C2C6232F8}" destId="{15A58503-706E-42CF-A8B9-477ECC4EB97B}" srcOrd="0" destOrd="0" presId="urn:microsoft.com/office/officeart/2005/8/layout/cycle6"/>
    <dgm:cxn modelId="{1E6EBF9D-89AD-4AC6-9CCC-50AC4BDF7743}" type="presOf" srcId="{1568F3A6-A6F9-455B-8A95-129C24E77C1C}" destId="{AF9AFF39-383E-4F2F-8401-1E1FBC026405}" srcOrd="0" destOrd="0" presId="urn:microsoft.com/office/officeart/2005/8/layout/cycle6"/>
    <dgm:cxn modelId="{6ECFD0F2-0059-4E45-B712-951909262130}" type="presOf" srcId="{BB7BBA55-947D-4D3D-ADCC-2767C41DBC9E}" destId="{92D3EDD6-0DF5-4EB9-9218-CE797666D6C2}" srcOrd="0" destOrd="0" presId="urn:microsoft.com/office/officeart/2005/8/layout/cycle6"/>
    <dgm:cxn modelId="{FD71BE72-0498-4304-ABCB-F5DAE55B8800}" type="presOf" srcId="{65658337-163B-42B2-B4DB-6708CA5501D2}" destId="{68B6D9C7-8C6B-4D8F-8431-3D4F38FC90D6}" srcOrd="0" destOrd="0" presId="urn:microsoft.com/office/officeart/2005/8/layout/cycle6"/>
    <dgm:cxn modelId="{D3D396F4-0B95-46C2-90FE-A6D055C02E55}" type="presOf" srcId="{BCB29B11-5B8C-4AF2-AAE9-B1DA8272998B}" destId="{E69B2F79-BC5B-4384-9B19-743E7ED1FEA0}" srcOrd="0" destOrd="0" presId="urn:microsoft.com/office/officeart/2005/8/layout/cycle6"/>
    <dgm:cxn modelId="{9BDA8978-461A-4B02-8CA2-E8E70BEF8FDA}" srcId="{2A7B1AF4-0737-46A5-B6BC-A95C2C6232F8}" destId="{BCB29B11-5B8C-4AF2-AAE9-B1DA8272998B}" srcOrd="1" destOrd="0" parTransId="{140638C3-7A2B-4F8C-949A-7DA9776D4C06}" sibTransId="{B5971EC7-D706-4B5B-A946-828B48384B84}"/>
    <dgm:cxn modelId="{8A52DCD2-2A76-4338-A54C-30E8DAD1121A}" type="presOf" srcId="{B5971EC7-D706-4B5B-A946-828B48384B84}" destId="{A918CE7F-213F-4FFB-8633-6D0541CB0A56}" srcOrd="0" destOrd="0" presId="urn:microsoft.com/office/officeart/2005/8/layout/cycle6"/>
    <dgm:cxn modelId="{2C02F4FE-19D9-4A6C-8EF0-4E174EB0828F}" type="presOf" srcId="{AB66E500-E366-48AE-B6D9-C2B7E3647996}" destId="{8E03B6C7-DD80-4DF0-B92A-894905569E4A}" srcOrd="0" destOrd="0" presId="urn:microsoft.com/office/officeart/2005/8/layout/cycle6"/>
    <dgm:cxn modelId="{AB418C3D-7C73-43E2-A050-3BA81A43384F}" type="presOf" srcId="{E4761ECB-37F3-4A79-A38B-07115BDD37B3}" destId="{2F929F19-C695-419C-A34E-B797158209E0}" srcOrd="0" destOrd="0" presId="urn:microsoft.com/office/officeart/2005/8/layout/cycle6"/>
    <dgm:cxn modelId="{09C82874-6111-4486-B0E6-7A8DB86FCD87}" srcId="{2A7B1AF4-0737-46A5-B6BC-A95C2C6232F8}" destId="{E4761ECB-37F3-4A79-A38B-07115BDD37B3}" srcOrd="0" destOrd="0" parTransId="{A48A0E9A-E680-44A7-B58A-F209378F6823}" sibTransId="{65658337-163B-42B2-B4DB-6708CA5501D2}"/>
    <dgm:cxn modelId="{64410930-30F6-40BE-A83B-59F93D038CA4}" srcId="{2A7B1AF4-0737-46A5-B6BC-A95C2C6232F8}" destId="{4491685B-274A-4300-B4C4-F5B93560916A}" srcOrd="3" destOrd="0" parTransId="{D514AD79-CF1D-4A34-B8A1-500DE98D8B17}" sibTransId="{1568F3A6-A6F9-455B-8A95-129C24E77C1C}"/>
    <dgm:cxn modelId="{C74CCDF9-0090-4186-93AB-AD4471394BCE}" type="presParOf" srcId="{15A58503-706E-42CF-A8B9-477ECC4EB97B}" destId="{2F929F19-C695-419C-A34E-B797158209E0}" srcOrd="0" destOrd="0" presId="urn:microsoft.com/office/officeart/2005/8/layout/cycle6"/>
    <dgm:cxn modelId="{6EE688F9-E204-4DFA-8CA5-7F970A9E2BA9}" type="presParOf" srcId="{15A58503-706E-42CF-A8B9-477ECC4EB97B}" destId="{9741651C-A8D3-4B66-B7FA-A67A088B1771}" srcOrd="1" destOrd="0" presId="urn:microsoft.com/office/officeart/2005/8/layout/cycle6"/>
    <dgm:cxn modelId="{2B8F9B4E-2410-45CC-B141-512E1DDAF944}" type="presParOf" srcId="{15A58503-706E-42CF-A8B9-477ECC4EB97B}" destId="{68B6D9C7-8C6B-4D8F-8431-3D4F38FC90D6}" srcOrd="2" destOrd="0" presId="urn:microsoft.com/office/officeart/2005/8/layout/cycle6"/>
    <dgm:cxn modelId="{D8D5B531-2381-47B1-AFC2-629F5CCC0C64}" type="presParOf" srcId="{15A58503-706E-42CF-A8B9-477ECC4EB97B}" destId="{E69B2F79-BC5B-4384-9B19-743E7ED1FEA0}" srcOrd="3" destOrd="0" presId="urn:microsoft.com/office/officeart/2005/8/layout/cycle6"/>
    <dgm:cxn modelId="{798DCDD2-A0C2-4CA4-8C5F-6085C5AC3B5C}" type="presParOf" srcId="{15A58503-706E-42CF-A8B9-477ECC4EB97B}" destId="{8960A3FF-2868-42AC-A9F8-EA3B5EC6B8EF}" srcOrd="4" destOrd="0" presId="urn:microsoft.com/office/officeart/2005/8/layout/cycle6"/>
    <dgm:cxn modelId="{1EE46ACA-E7AB-408E-91B3-89F49059960C}" type="presParOf" srcId="{15A58503-706E-42CF-A8B9-477ECC4EB97B}" destId="{A918CE7F-213F-4FFB-8633-6D0541CB0A56}" srcOrd="5" destOrd="0" presId="urn:microsoft.com/office/officeart/2005/8/layout/cycle6"/>
    <dgm:cxn modelId="{190E2AA5-BD33-463A-B02A-F303B7BC09BC}" type="presParOf" srcId="{15A58503-706E-42CF-A8B9-477ECC4EB97B}" destId="{8E03B6C7-DD80-4DF0-B92A-894905569E4A}" srcOrd="6" destOrd="0" presId="urn:microsoft.com/office/officeart/2005/8/layout/cycle6"/>
    <dgm:cxn modelId="{8F305E0C-907A-4CFE-9551-8A1DBF53DD05}" type="presParOf" srcId="{15A58503-706E-42CF-A8B9-477ECC4EB97B}" destId="{9DCCAC8D-8E02-4447-8932-657108547C2B}" srcOrd="7" destOrd="0" presId="urn:microsoft.com/office/officeart/2005/8/layout/cycle6"/>
    <dgm:cxn modelId="{EB3DC5C0-2D6B-45BC-9E78-4794B396CC26}" type="presParOf" srcId="{15A58503-706E-42CF-A8B9-477ECC4EB97B}" destId="{92D3EDD6-0DF5-4EB9-9218-CE797666D6C2}" srcOrd="8" destOrd="0" presId="urn:microsoft.com/office/officeart/2005/8/layout/cycle6"/>
    <dgm:cxn modelId="{5011DFA7-EF17-4614-93A3-7FCBB01B5FBF}" type="presParOf" srcId="{15A58503-706E-42CF-A8B9-477ECC4EB97B}" destId="{7A602A8A-EC9C-4B2F-910B-2BE17FE68731}" srcOrd="9" destOrd="0" presId="urn:microsoft.com/office/officeart/2005/8/layout/cycle6"/>
    <dgm:cxn modelId="{CFBDF423-5BED-455D-8F78-0250362530F2}" type="presParOf" srcId="{15A58503-706E-42CF-A8B9-477ECC4EB97B}" destId="{2E1FB8C7-0608-4016-97FA-6CFDCD7B8809}" srcOrd="10" destOrd="0" presId="urn:microsoft.com/office/officeart/2005/8/layout/cycle6"/>
    <dgm:cxn modelId="{856BB8D6-B392-43F0-BD1F-1814E6FAE5EA}" type="presParOf" srcId="{15A58503-706E-42CF-A8B9-477ECC4EB97B}" destId="{AF9AFF39-383E-4F2F-8401-1E1FBC026405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B1AF4-0737-46A5-B6BC-A95C2C6232F8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761ECB-37F3-4A79-A38B-07115BDD37B3}">
      <dgm:prSet phldrT="[Text]"/>
      <dgm:spPr/>
      <dgm:t>
        <a:bodyPr/>
        <a:lstStyle/>
        <a:p>
          <a:r>
            <a:rPr lang="en-US" altLang="zh-CN" dirty="0" smtClean="0"/>
            <a:t>Technology</a:t>
          </a:r>
          <a:endParaRPr lang="zh-CN" altLang="en-US" dirty="0"/>
        </a:p>
      </dgm:t>
    </dgm:pt>
    <dgm:pt modelId="{A48A0E9A-E680-44A7-B58A-F209378F6823}" type="parTrans" cxnId="{09C82874-6111-4486-B0E6-7A8DB86FCD87}">
      <dgm:prSet/>
      <dgm:spPr/>
      <dgm:t>
        <a:bodyPr/>
        <a:lstStyle/>
        <a:p>
          <a:endParaRPr lang="zh-CN" altLang="en-US"/>
        </a:p>
      </dgm:t>
    </dgm:pt>
    <dgm:pt modelId="{65658337-163B-42B2-B4DB-6708CA5501D2}" type="sibTrans" cxnId="{09C82874-6111-4486-B0E6-7A8DB86FCD87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BCB29B11-5B8C-4AF2-AAE9-B1DA8272998B}">
      <dgm:prSet phldrT="[Text]"/>
      <dgm:spPr/>
      <dgm:t>
        <a:bodyPr/>
        <a:lstStyle/>
        <a:p>
          <a:r>
            <a:rPr lang="en-US" altLang="zh-CN" dirty="0" smtClean="0"/>
            <a:t>People’s</a:t>
          </a:r>
        </a:p>
        <a:p>
          <a:r>
            <a:rPr lang="en-US" altLang="zh-CN" dirty="0" smtClean="0"/>
            <a:t>Skills </a:t>
          </a:r>
          <a:endParaRPr lang="zh-CN" altLang="en-US" dirty="0"/>
        </a:p>
      </dgm:t>
    </dgm:pt>
    <dgm:pt modelId="{140638C3-7A2B-4F8C-949A-7DA9776D4C06}" type="parTrans" cxnId="{9BDA8978-461A-4B02-8CA2-E8E70BEF8FDA}">
      <dgm:prSet/>
      <dgm:spPr/>
      <dgm:t>
        <a:bodyPr/>
        <a:lstStyle/>
        <a:p>
          <a:endParaRPr lang="zh-CN" altLang="en-US"/>
        </a:p>
      </dgm:t>
    </dgm:pt>
    <dgm:pt modelId="{B5971EC7-D706-4B5B-A946-828B48384B84}" type="sibTrans" cxnId="{9BDA8978-461A-4B02-8CA2-E8E70BEF8FDA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AB66E500-E366-48AE-B6D9-C2B7E3647996}">
      <dgm:prSet phldrT="[Text]"/>
      <dgm:spPr>
        <a:ln w="38100">
          <a:solidFill>
            <a:srgbClr val="FFC000"/>
          </a:solidFill>
        </a:ln>
      </dgm:spPr>
      <dgm:t>
        <a:bodyPr/>
        <a:lstStyle/>
        <a:p>
          <a:r>
            <a:rPr lang="en-US" altLang="zh-CN" dirty="0" smtClean="0"/>
            <a:t>Best Practices</a:t>
          </a:r>
          <a:endParaRPr lang="zh-CN" altLang="en-US" dirty="0"/>
        </a:p>
      </dgm:t>
    </dgm:pt>
    <dgm:pt modelId="{BA52B0E7-670F-47D5-9D64-3464D7877BB4}" type="parTrans" cxnId="{768F64CF-A81F-44D8-AA34-1C29C276B26D}">
      <dgm:prSet/>
      <dgm:spPr/>
      <dgm:t>
        <a:bodyPr/>
        <a:lstStyle/>
        <a:p>
          <a:endParaRPr lang="zh-CN" altLang="en-US"/>
        </a:p>
      </dgm:t>
    </dgm:pt>
    <dgm:pt modelId="{BB7BBA55-947D-4D3D-ADCC-2767C41DBC9E}" type="sibTrans" cxnId="{768F64CF-A81F-44D8-AA34-1C29C276B26D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4491685B-274A-4300-B4C4-F5B93560916A}">
      <dgm:prSet phldrT="[Text]"/>
      <dgm:spPr/>
      <dgm:t>
        <a:bodyPr/>
        <a:lstStyle/>
        <a:p>
          <a:r>
            <a:rPr lang="en-US" altLang="zh-CN" dirty="0" smtClean="0"/>
            <a:t>Business Models</a:t>
          </a:r>
          <a:endParaRPr lang="zh-CN" altLang="en-US" dirty="0"/>
        </a:p>
      </dgm:t>
    </dgm:pt>
    <dgm:pt modelId="{D514AD79-CF1D-4A34-B8A1-500DE98D8B17}" type="parTrans" cxnId="{64410930-30F6-40BE-A83B-59F93D038CA4}">
      <dgm:prSet/>
      <dgm:spPr/>
      <dgm:t>
        <a:bodyPr/>
        <a:lstStyle/>
        <a:p>
          <a:endParaRPr lang="zh-CN" altLang="en-US"/>
        </a:p>
      </dgm:t>
    </dgm:pt>
    <dgm:pt modelId="{1568F3A6-A6F9-455B-8A95-129C24E77C1C}" type="sibTrans" cxnId="{64410930-30F6-40BE-A83B-59F93D038CA4}">
      <dgm:prSet/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15A58503-706E-42CF-A8B9-477ECC4EB97B}" type="pres">
      <dgm:prSet presAssocID="{2A7B1AF4-0737-46A5-B6BC-A95C2C6232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929F19-C695-419C-A34E-B797158209E0}" type="pres">
      <dgm:prSet presAssocID="{E4761ECB-37F3-4A79-A38B-07115BDD37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1651C-A8D3-4B66-B7FA-A67A088B1771}" type="pres">
      <dgm:prSet presAssocID="{E4761ECB-37F3-4A79-A38B-07115BDD37B3}" presName="spNode" presStyleCnt="0"/>
      <dgm:spPr/>
    </dgm:pt>
    <dgm:pt modelId="{68B6D9C7-8C6B-4D8F-8431-3D4F38FC90D6}" type="pres">
      <dgm:prSet presAssocID="{65658337-163B-42B2-B4DB-6708CA5501D2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E69B2F79-BC5B-4384-9B19-743E7ED1FEA0}" type="pres">
      <dgm:prSet presAssocID="{BCB29B11-5B8C-4AF2-AAE9-B1DA8272998B}" presName="node" presStyleLbl="node1" presStyleIdx="1" presStyleCnt="4" custRadScaleRad="138904" custRadScaleInc="-1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60A3FF-2868-42AC-A9F8-EA3B5EC6B8EF}" type="pres">
      <dgm:prSet presAssocID="{BCB29B11-5B8C-4AF2-AAE9-B1DA8272998B}" presName="spNode" presStyleCnt="0"/>
      <dgm:spPr/>
    </dgm:pt>
    <dgm:pt modelId="{A918CE7F-213F-4FFB-8633-6D0541CB0A56}" type="pres">
      <dgm:prSet presAssocID="{B5971EC7-D706-4B5B-A946-828B48384B84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8E03B6C7-DD80-4DF0-B92A-894905569E4A}" type="pres">
      <dgm:prSet presAssocID="{AB66E500-E366-48AE-B6D9-C2B7E364799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CAC8D-8E02-4447-8932-657108547C2B}" type="pres">
      <dgm:prSet presAssocID="{AB66E500-E366-48AE-B6D9-C2B7E3647996}" presName="spNode" presStyleCnt="0"/>
      <dgm:spPr/>
    </dgm:pt>
    <dgm:pt modelId="{92D3EDD6-0DF5-4EB9-9218-CE797666D6C2}" type="pres">
      <dgm:prSet presAssocID="{BB7BBA55-947D-4D3D-ADCC-2767C41DBC9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7A602A8A-EC9C-4B2F-910B-2BE17FE68731}" type="pres">
      <dgm:prSet presAssocID="{4491685B-274A-4300-B4C4-F5B93560916A}" presName="node" presStyleLbl="node1" presStyleIdx="3" presStyleCnt="4" custRadScaleRad="137321" custRadScaleInc="22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1FB8C7-0608-4016-97FA-6CFDCD7B8809}" type="pres">
      <dgm:prSet presAssocID="{4491685B-274A-4300-B4C4-F5B93560916A}" presName="spNode" presStyleCnt="0"/>
      <dgm:spPr/>
    </dgm:pt>
    <dgm:pt modelId="{AF9AFF39-383E-4F2F-8401-1E1FBC026405}" type="pres">
      <dgm:prSet presAssocID="{1568F3A6-A6F9-455B-8A95-129C24E77C1C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220806A-35C7-4EAF-89E8-9B6FDB845583}" type="presOf" srcId="{B5971EC7-D706-4B5B-A946-828B48384B84}" destId="{A918CE7F-213F-4FFB-8633-6D0541CB0A56}" srcOrd="0" destOrd="0" presId="urn:microsoft.com/office/officeart/2005/8/layout/cycle6"/>
    <dgm:cxn modelId="{7C9BF588-A9D5-4F8E-879B-FE79BEF086E8}" type="presOf" srcId="{4491685B-274A-4300-B4C4-F5B93560916A}" destId="{7A602A8A-EC9C-4B2F-910B-2BE17FE68731}" srcOrd="0" destOrd="0" presId="urn:microsoft.com/office/officeart/2005/8/layout/cycle6"/>
    <dgm:cxn modelId="{09C82874-6111-4486-B0E6-7A8DB86FCD87}" srcId="{2A7B1AF4-0737-46A5-B6BC-A95C2C6232F8}" destId="{E4761ECB-37F3-4A79-A38B-07115BDD37B3}" srcOrd="0" destOrd="0" parTransId="{A48A0E9A-E680-44A7-B58A-F209378F6823}" sibTransId="{65658337-163B-42B2-B4DB-6708CA5501D2}"/>
    <dgm:cxn modelId="{64410930-30F6-40BE-A83B-59F93D038CA4}" srcId="{2A7B1AF4-0737-46A5-B6BC-A95C2C6232F8}" destId="{4491685B-274A-4300-B4C4-F5B93560916A}" srcOrd="3" destOrd="0" parTransId="{D514AD79-CF1D-4A34-B8A1-500DE98D8B17}" sibTransId="{1568F3A6-A6F9-455B-8A95-129C24E77C1C}"/>
    <dgm:cxn modelId="{CC433091-D0B3-4EE9-B972-BDB33754F0E4}" type="presOf" srcId="{2A7B1AF4-0737-46A5-B6BC-A95C2C6232F8}" destId="{15A58503-706E-42CF-A8B9-477ECC4EB97B}" srcOrd="0" destOrd="0" presId="urn:microsoft.com/office/officeart/2005/8/layout/cycle6"/>
    <dgm:cxn modelId="{D6EC650D-8A99-4D07-8ED2-F53E6BADE0D9}" type="presOf" srcId="{BB7BBA55-947D-4D3D-ADCC-2767C41DBC9E}" destId="{92D3EDD6-0DF5-4EB9-9218-CE797666D6C2}" srcOrd="0" destOrd="0" presId="urn:microsoft.com/office/officeart/2005/8/layout/cycle6"/>
    <dgm:cxn modelId="{073F10A9-EE58-4357-A88D-0B79C62AE01D}" type="presOf" srcId="{BCB29B11-5B8C-4AF2-AAE9-B1DA8272998B}" destId="{E69B2F79-BC5B-4384-9B19-743E7ED1FEA0}" srcOrd="0" destOrd="0" presId="urn:microsoft.com/office/officeart/2005/8/layout/cycle6"/>
    <dgm:cxn modelId="{9BDA8978-461A-4B02-8CA2-E8E70BEF8FDA}" srcId="{2A7B1AF4-0737-46A5-B6BC-A95C2C6232F8}" destId="{BCB29B11-5B8C-4AF2-AAE9-B1DA8272998B}" srcOrd="1" destOrd="0" parTransId="{140638C3-7A2B-4F8C-949A-7DA9776D4C06}" sibTransId="{B5971EC7-D706-4B5B-A946-828B48384B84}"/>
    <dgm:cxn modelId="{61C4F8F2-B48B-4729-A334-96E9A8B6C254}" type="presOf" srcId="{1568F3A6-A6F9-455B-8A95-129C24E77C1C}" destId="{AF9AFF39-383E-4F2F-8401-1E1FBC026405}" srcOrd="0" destOrd="0" presId="urn:microsoft.com/office/officeart/2005/8/layout/cycle6"/>
    <dgm:cxn modelId="{4EA83B0B-5BFC-4EDA-8F56-CDF04E19215F}" type="presOf" srcId="{AB66E500-E366-48AE-B6D9-C2B7E3647996}" destId="{8E03B6C7-DD80-4DF0-B92A-894905569E4A}" srcOrd="0" destOrd="0" presId="urn:microsoft.com/office/officeart/2005/8/layout/cycle6"/>
    <dgm:cxn modelId="{768F64CF-A81F-44D8-AA34-1C29C276B26D}" srcId="{2A7B1AF4-0737-46A5-B6BC-A95C2C6232F8}" destId="{AB66E500-E366-48AE-B6D9-C2B7E3647996}" srcOrd="2" destOrd="0" parTransId="{BA52B0E7-670F-47D5-9D64-3464D7877BB4}" sibTransId="{BB7BBA55-947D-4D3D-ADCC-2767C41DBC9E}"/>
    <dgm:cxn modelId="{66B2E679-1621-4FA7-AFC5-B98899FFDF61}" type="presOf" srcId="{65658337-163B-42B2-B4DB-6708CA5501D2}" destId="{68B6D9C7-8C6B-4D8F-8431-3D4F38FC90D6}" srcOrd="0" destOrd="0" presId="urn:microsoft.com/office/officeart/2005/8/layout/cycle6"/>
    <dgm:cxn modelId="{5B992D7B-2F7E-4D83-A7D4-ADD49E927ADB}" type="presOf" srcId="{E4761ECB-37F3-4A79-A38B-07115BDD37B3}" destId="{2F929F19-C695-419C-A34E-B797158209E0}" srcOrd="0" destOrd="0" presId="urn:microsoft.com/office/officeart/2005/8/layout/cycle6"/>
    <dgm:cxn modelId="{36E5FAC7-4B2D-4947-A32E-7424E096FCEA}" type="presParOf" srcId="{15A58503-706E-42CF-A8B9-477ECC4EB97B}" destId="{2F929F19-C695-419C-A34E-B797158209E0}" srcOrd="0" destOrd="0" presId="urn:microsoft.com/office/officeart/2005/8/layout/cycle6"/>
    <dgm:cxn modelId="{9E69226D-D229-46BC-A4A3-E7E5A829AC3E}" type="presParOf" srcId="{15A58503-706E-42CF-A8B9-477ECC4EB97B}" destId="{9741651C-A8D3-4B66-B7FA-A67A088B1771}" srcOrd="1" destOrd="0" presId="urn:microsoft.com/office/officeart/2005/8/layout/cycle6"/>
    <dgm:cxn modelId="{BF294F47-935F-44EC-BBC6-A2503EBBE25F}" type="presParOf" srcId="{15A58503-706E-42CF-A8B9-477ECC4EB97B}" destId="{68B6D9C7-8C6B-4D8F-8431-3D4F38FC90D6}" srcOrd="2" destOrd="0" presId="urn:microsoft.com/office/officeart/2005/8/layout/cycle6"/>
    <dgm:cxn modelId="{E1189CBD-E20B-4EF7-94BC-637C0C1BA8C5}" type="presParOf" srcId="{15A58503-706E-42CF-A8B9-477ECC4EB97B}" destId="{E69B2F79-BC5B-4384-9B19-743E7ED1FEA0}" srcOrd="3" destOrd="0" presId="urn:microsoft.com/office/officeart/2005/8/layout/cycle6"/>
    <dgm:cxn modelId="{122C1EAC-5E30-4B32-8772-361655F3BA80}" type="presParOf" srcId="{15A58503-706E-42CF-A8B9-477ECC4EB97B}" destId="{8960A3FF-2868-42AC-A9F8-EA3B5EC6B8EF}" srcOrd="4" destOrd="0" presId="urn:microsoft.com/office/officeart/2005/8/layout/cycle6"/>
    <dgm:cxn modelId="{8C7B45F4-76E6-4ABA-AF4F-70C55523C295}" type="presParOf" srcId="{15A58503-706E-42CF-A8B9-477ECC4EB97B}" destId="{A918CE7F-213F-4FFB-8633-6D0541CB0A56}" srcOrd="5" destOrd="0" presId="urn:microsoft.com/office/officeart/2005/8/layout/cycle6"/>
    <dgm:cxn modelId="{B7BA4426-C76E-43DB-848F-A2617A8C6AEB}" type="presParOf" srcId="{15A58503-706E-42CF-A8B9-477ECC4EB97B}" destId="{8E03B6C7-DD80-4DF0-B92A-894905569E4A}" srcOrd="6" destOrd="0" presId="urn:microsoft.com/office/officeart/2005/8/layout/cycle6"/>
    <dgm:cxn modelId="{8D44E9AF-12C5-46C4-AA94-9D345AD379D1}" type="presParOf" srcId="{15A58503-706E-42CF-A8B9-477ECC4EB97B}" destId="{9DCCAC8D-8E02-4447-8932-657108547C2B}" srcOrd="7" destOrd="0" presId="urn:microsoft.com/office/officeart/2005/8/layout/cycle6"/>
    <dgm:cxn modelId="{DFC12FA7-FDBD-4E91-9C80-C10DA6E1CE76}" type="presParOf" srcId="{15A58503-706E-42CF-A8B9-477ECC4EB97B}" destId="{92D3EDD6-0DF5-4EB9-9218-CE797666D6C2}" srcOrd="8" destOrd="0" presId="urn:microsoft.com/office/officeart/2005/8/layout/cycle6"/>
    <dgm:cxn modelId="{D14691A0-0488-4EEA-8DC8-FF3AEDC0EA5A}" type="presParOf" srcId="{15A58503-706E-42CF-A8B9-477ECC4EB97B}" destId="{7A602A8A-EC9C-4B2F-910B-2BE17FE68731}" srcOrd="9" destOrd="0" presId="urn:microsoft.com/office/officeart/2005/8/layout/cycle6"/>
    <dgm:cxn modelId="{2F7AF9DC-8D9F-4BCD-98D0-DAD7D480D81B}" type="presParOf" srcId="{15A58503-706E-42CF-A8B9-477ECC4EB97B}" destId="{2E1FB8C7-0608-4016-97FA-6CFDCD7B8809}" srcOrd="10" destOrd="0" presId="urn:microsoft.com/office/officeart/2005/8/layout/cycle6"/>
    <dgm:cxn modelId="{3038B6CA-D86A-4790-BFCE-F8C67A5BCAEF}" type="presParOf" srcId="{15A58503-706E-42CF-A8B9-477ECC4EB97B}" destId="{AF9AFF39-383E-4F2F-8401-1E1FBC026405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29240-EB3D-47FA-898A-E3DCF402232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E19102-BA3E-4598-B8E3-A9F8AD6D5A9F}">
      <dgm:prSet phldrT="[Text]" custT="1"/>
      <dgm:spPr>
        <a:gradFill rotWithShape="0"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600" b="1" dirty="0" smtClean="0"/>
            <a:t>    一致性</a:t>
          </a:r>
        </a:p>
      </dgm:t>
    </dgm:pt>
    <dgm:pt modelId="{030ECC94-44EE-4E4A-9C72-0499D62FFD25}" type="parTrans" cxnId="{4739DA4E-5E6B-450B-8DEB-C9E9C2242ECC}">
      <dgm:prSet/>
      <dgm:spPr/>
      <dgm:t>
        <a:bodyPr/>
        <a:lstStyle/>
        <a:p>
          <a:endParaRPr lang="zh-CN" altLang="en-US"/>
        </a:p>
      </dgm:t>
    </dgm:pt>
    <dgm:pt modelId="{9993AE4F-E3E9-4E5E-8814-6484F1F93734}" type="sibTrans" cxnId="{4739DA4E-5E6B-450B-8DEB-C9E9C2242ECC}">
      <dgm:prSet/>
      <dgm:spPr/>
      <dgm:t>
        <a:bodyPr/>
        <a:lstStyle/>
        <a:p>
          <a:endParaRPr lang="zh-CN" altLang="en-US"/>
        </a:p>
      </dgm:t>
    </dgm:pt>
    <dgm:pt modelId="{4C89A454-6D48-49DF-BF66-47CD5B3AB103}" type="pres">
      <dgm:prSet presAssocID="{97B29240-EB3D-47FA-898A-E3DCF40223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1A2C4E-C2FB-48B7-ACB7-2845E5CA4B08}" type="pres">
      <dgm:prSet presAssocID="{17E19102-BA3E-4598-B8E3-A9F8AD6D5A9F}" presName="linNode" presStyleCnt="0"/>
      <dgm:spPr/>
    </dgm:pt>
    <dgm:pt modelId="{498D91E8-8746-46D8-8350-AC18861B1C8F}" type="pres">
      <dgm:prSet presAssocID="{17E19102-BA3E-4598-B8E3-A9F8AD6D5A9F}" presName="parentText" presStyleLbl="node1" presStyleIdx="0" presStyleCnt="1" custScaleX="89899" custLinFactNeighborX="-9798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39DA4E-5E6B-450B-8DEB-C9E9C2242ECC}" srcId="{97B29240-EB3D-47FA-898A-E3DCF4022320}" destId="{17E19102-BA3E-4598-B8E3-A9F8AD6D5A9F}" srcOrd="0" destOrd="0" parTransId="{030ECC94-44EE-4E4A-9C72-0499D62FFD25}" sibTransId="{9993AE4F-E3E9-4E5E-8814-6484F1F93734}"/>
    <dgm:cxn modelId="{08BE1913-3DDF-4CE8-934B-897B31FC9F7B}" type="presOf" srcId="{97B29240-EB3D-47FA-898A-E3DCF4022320}" destId="{4C89A454-6D48-49DF-BF66-47CD5B3AB103}" srcOrd="0" destOrd="0" presId="urn:microsoft.com/office/officeart/2005/8/layout/vList5"/>
    <dgm:cxn modelId="{71FA22CF-1054-4FA3-9F7D-FEF61815C7C4}" type="presOf" srcId="{17E19102-BA3E-4598-B8E3-A9F8AD6D5A9F}" destId="{498D91E8-8746-46D8-8350-AC18861B1C8F}" srcOrd="0" destOrd="0" presId="urn:microsoft.com/office/officeart/2005/8/layout/vList5"/>
    <dgm:cxn modelId="{A13248C2-1A3C-4B47-847E-6B1B4704890C}" type="presParOf" srcId="{4C89A454-6D48-49DF-BF66-47CD5B3AB103}" destId="{4C1A2C4E-C2FB-48B7-ACB7-2845E5CA4B08}" srcOrd="0" destOrd="0" presId="urn:microsoft.com/office/officeart/2005/8/layout/vList5"/>
    <dgm:cxn modelId="{5AC0AEE0-D3F7-4446-A4E0-F1ED9DBD7599}" type="presParOf" srcId="{4C1A2C4E-C2FB-48B7-ACB7-2845E5CA4B08}" destId="{498D91E8-8746-46D8-8350-AC18861B1C8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3B8ECC-8738-472D-BF5B-8C678FFC4B5F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6C4799-3D83-42A6-9BF6-D305D8C14EE0}">
      <dgm:prSet phldrT="[Text]" custT="1"/>
      <dgm:spPr/>
      <dgm:t>
        <a:bodyPr/>
        <a:lstStyle/>
        <a:p>
          <a:r>
            <a:rPr lang="zh-CN" altLang="en-US" sz="1600" b="1" dirty="0" smtClean="0"/>
            <a:t>扩展性</a:t>
          </a:r>
          <a:endParaRPr lang="zh-CN" altLang="en-US" sz="1600" b="1" dirty="0"/>
        </a:p>
      </dgm:t>
    </dgm:pt>
    <dgm:pt modelId="{8CB0A912-356B-40FD-B34C-F9549704061D}" type="parTrans" cxnId="{0A2B9E27-37A3-4E29-BEB7-E8E35B1E3219}">
      <dgm:prSet/>
      <dgm:spPr/>
      <dgm:t>
        <a:bodyPr/>
        <a:lstStyle/>
        <a:p>
          <a:endParaRPr lang="zh-CN" altLang="en-US" sz="700"/>
        </a:p>
      </dgm:t>
    </dgm:pt>
    <dgm:pt modelId="{5616F15B-DDC2-49E8-A16F-C0214674141E}" type="sibTrans" cxnId="{0A2B9E27-37A3-4E29-BEB7-E8E35B1E3219}">
      <dgm:prSet/>
      <dgm:spPr/>
      <dgm:t>
        <a:bodyPr/>
        <a:lstStyle/>
        <a:p>
          <a:endParaRPr lang="zh-CN" altLang="en-US" sz="700"/>
        </a:p>
      </dgm:t>
    </dgm:pt>
    <dgm:pt modelId="{942380A2-219D-4DCD-AEE2-8C98CF98DE7C}">
      <dgm:prSet phldrT="[Text]" custT="1"/>
      <dgm:spPr/>
      <dgm:t>
        <a:bodyPr/>
        <a:lstStyle/>
        <a:p>
          <a:r>
            <a:rPr lang="zh-CN" altLang="en-US" sz="1600" dirty="0" smtClean="0"/>
            <a:t>纵向扩展</a:t>
          </a:r>
          <a:endParaRPr lang="zh-CN" altLang="en-US" sz="1600" dirty="0"/>
        </a:p>
      </dgm:t>
    </dgm:pt>
    <dgm:pt modelId="{4EE48A47-4609-40FA-9A95-780660F9F850}" type="parTrans" cxnId="{98599E40-779E-4D62-966E-C561D1FFC93A}">
      <dgm:prSet/>
      <dgm:spPr/>
      <dgm:t>
        <a:bodyPr/>
        <a:lstStyle/>
        <a:p>
          <a:endParaRPr lang="zh-CN" altLang="en-US" sz="700"/>
        </a:p>
      </dgm:t>
    </dgm:pt>
    <dgm:pt modelId="{9B447793-6865-40A9-9A0A-684A270E8340}" type="sibTrans" cxnId="{98599E40-779E-4D62-966E-C561D1FFC93A}">
      <dgm:prSet/>
      <dgm:spPr/>
      <dgm:t>
        <a:bodyPr/>
        <a:lstStyle/>
        <a:p>
          <a:endParaRPr lang="zh-CN" altLang="en-US" sz="700"/>
        </a:p>
      </dgm:t>
    </dgm:pt>
    <dgm:pt modelId="{BE3C352B-1939-4538-932B-0225EE9D1F1E}">
      <dgm:prSet phldrT="[Text]" custT="1"/>
      <dgm:spPr/>
      <dgm:t>
        <a:bodyPr/>
        <a:lstStyle/>
        <a:p>
          <a:r>
            <a:rPr lang="zh-CN" altLang="en-US" sz="1600" dirty="0" smtClean="0"/>
            <a:t>横向扩展</a:t>
          </a:r>
          <a:endParaRPr lang="zh-CN" altLang="en-US" sz="1600" dirty="0"/>
        </a:p>
      </dgm:t>
    </dgm:pt>
    <dgm:pt modelId="{36377528-0FA4-42AB-B930-74DB27AFECA5}" type="parTrans" cxnId="{68896723-A4E0-4DAF-BC37-BFC1677E612D}">
      <dgm:prSet/>
      <dgm:spPr/>
      <dgm:t>
        <a:bodyPr/>
        <a:lstStyle/>
        <a:p>
          <a:endParaRPr lang="zh-CN" altLang="en-US" sz="700"/>
        </a:p>
      </dgm:t>
    </dgm:pt>
    <dgm:pt modelId="{2DFC9F5E-FD1E-49B8-8426-B7F70CAEEFF3}" type="sibTrans" cxnId="{68896723-A4E0-4DAF-BC37-BFC1677E612D}">
      <dgm:prSet/>
      <dgm:spPr/>
      <dgm:t>
        <a:bodyPr/>
        <a:lstStyle/>
        <a:p>
          <a:endParaRPr lang="zh-CN" altLang="en-US" sz="700"/>
        </a:p>
      </dgm:t>
    </dgm:pt>
    <dgm:pt modelId="{3D90B1DB-C814-4467-991A-53F5E9FEA688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600" b="1" dirty="0" smtClean="0"/>
            <a:t>分布式</a:t>
          </a:r>
        </a:p>
      </dgm:t>
    </dgm:pt>
    <dgm:pt modelId="{29913456-00ED-405D-ABD7-FDBB5E5E6D71}" type="parTrans" cxnId="{BC9B9F00-B587-4C1F-A5B7-855A81B52687}">
      <dgm:prSet/>
      <dgm:spPr/>
      <dgm:t>
        <a:bodyPr/>
        <a:lstStyle/>
        <a:p>
          <a:endParaRPr lang="zh-CN" altLang="en-US" sz="700"/>
        </a:p>
      </dgm:t>
    </dgm:pt>
    <dgm:pt modelId="{BFA5A767-006C-485A-AA3D-07BA44B102C6}" type="sibTrans" cxnId="{BC9B9F00-B587-4C1F-A5B7-855A81B52687}">
      <dgm:prSet/>
      <dgm:spPr/>
      <dgm:t>
        <a:bodyPr/>
        <a:lstStyle/>
        <a:p>
          <a:endParaRPr lang="zh-CN" altLang="en-US" sz="700"/>
        </a:p>
      </dgm:t>
    </dgm:pt>
    <dgm:pt modelId="{E3C07549-8DF4-4622-9F94-72F3FABE002B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600" dirty="0" smtClean="0"/>
            <a:t>资源集中</a:t>
          </a:r>
        </a:p>
      </dgm:t>
    </dgm:pt>
    <dgm:pt modelId="{8CB96A6F-9ACD-482F-9327-4F69B3E1A1F4}" type="parTrans" cxnId="{9C9F6D6B-745B-4A58-B05E-601EBFD14654}">
      <dgm:prSet/>
      <dgm:spPr/>
      <dgm:t>
        <a:bodyPr/>
        <a:lstStyle/>
        <a:p>
          <a:endParaRPr lang="zh-CN" altLang="en-US" sz="700"/>
        </a:p>
      </dgm:t>
    </dgm:pt>
    <dgm:pt modelId="{AB664469-DA0E-4768-ABA0-2183044713A4}" type="sibTrans" cxnId="{9C9F6D6B-745B-4A58-B05E-601EBFD14654}">
      <dgm:prSet/>
      <dgm:spPr/>
      <dgm:t>
        <a:bodyPr/>
        <a:lstStyle/>
        <a:p>
          <a:endParaRPr lang="zh-CN" altLang="en-US" sz="700"/>
        </a:p>
      </dgm:t>
    </dgm:pt>
    <dgm:pt modelId="{13BEF22D-5E2F-45E9-A530-D3C54F6733AF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600" dirty="0" smtClean="0"/>
            <a:t>计算和存储分布</a:t>
          </a:r>
        </a:p>
      </dgm:t>
    </dgm:pt>
    <dgm:pt modelId="{49B1A4F5-EEA1-4EFE-97D8-6F942C088412}" type="parTrans" cxnId="{C4C14CA0-EC4D-4DEE-AFA1-E551547124A4}">
      <dgm:prSet/>
      <dgm:spPr/>
      <dgm:t>
        <a:bodyPr/>
        <a:lstStyle/>
        <a:p>
          <a:endParaRPr lang="zh-CN" altLang="en-US" sz="700"/>
        </a:p>
      </dgm:t>
    </dgm:pt>
    <dgm:pt modelId="{F736512E-1F4D-4446-ACB6-EC58510239ED}" type="sibTrans" cxnId="{C4C14CA0-EC4D-4DEE-AFA1-E551547124A4}">
      <dgm:prSet/>
      <dgm:spPr/>
      <dgm:t>
        <a:bodyPr/>
        <a:lstStyle/>
        <a:p>
          <a:endParaRPr lang="zh-CN" altLang="en-US" sz="700"/>
        </a:p>
      </dgm:t>
    </dgm:pt>
    <dgm:pt modelId="{0B9983F0-A722-470C-9882-9B836A413E50}">
      <dgm:prSet phldrT="[Text]" custT="1"/>
      <dgm:spPr/>
      <dgm:t>
        <a:bodyPr/>
        <a:lstStyle/>
        <a:p>
          <a:r>
            <a:rPr lang="zh-CN" altLang="en-US" sz="1600" b="1" dirty="0" smtClean="0"/>
            <a:t>可用性</a:t>
          </a:r>
          <a:endParaRPr lang="zh-CN" altLang="en-US" sz="1600" b="1" dirty="0"/>
        </a:p>
      </dgm:t>
    </dgm:pt>
    <dgm:pt modelId="{91B2515F-B2F8-4D58-85EC-6BE70A3E4A1A}" type="parTrans" cxnId="{7178D504-E077-4B08-9D87-04B01AFB6A48}">
      <dgm:prSet/>
      <dgm:spPr/>
      <dgm:t>
        <a:bodyPr/>
        <a:lstStyle/>
        <a:p>
          <a:endParaRPr lang="zh-CN" altLang="en-US" sz="700"/>
        </a:p>
      </dgm:t>
    </dgm:pt>
    <dgm:pt modelId="{CF4BC6DD-D8D7-411B-88C8-B99351236B1A}" type="sibTrans" cxnId="{7178D504-E077-4B08-9D87-04B01AFB6A48}">
      <dgm:prSet/>
      <dgm:spPr/>
      <dgm:t>
        <a:bodyPr/>
        <a:lstStyle/>
        <a:p>
          <a:endParaRPr lang="zh-CN" altLang="en-US" sz="700"/>
        </a:p>
      </dgm:t>
    </dgm:pt>
    <dgm:pt modelId="{D5976E24-EAFD-4320-B934-D95E44932326}">
      <dgm:prSet phldrT="[Text]" custT="1"/>
      <dgm:spPr/>
      <dgm:t>
        <a:bodyPr/>
        <a:lstStyle/>
        <a:p>
          <a:r>
            <a:rPr lang="zh-CN" altLang="en-US" sz="1600" dirty="0" smtClean="0"/>
            <a:t>单份数据</a:t>
          </a:r>
          <a:endParaRPr lang="zh-CN" altLang="en-US" sz="1600" dirty="0"/>
        </a:p>
      </dgm:t>
    </dgm:pt>
    <dgm:pt modelId="{962DC5BF-149B-4774-BEC5-1114F32711F2}" type="parTrans" cxnId="{F0AC95FA-107D-407C-B501-2AB139E6D33D}">
      <dgm:prSet/>
      <dgm:spPr/>
      <dgm:t>
        <a:bodyPr/>
        <a:lstStyle/>
        <a:p>
          <a:endParaRPr lang="zh-CN" altLang="en-US" sz="700"/>
        </a:p>
      </dgm:t>
    </dgm:pt>
    <dgm:pt modelId="{334945C6-3AE4-4DF0-B443-DE911D39ED48}" type="sibTrans" cxnId="{F0AC95FA-107D-407C-B501-2AB139E6D33D}">
      <dgm:prSet/>
      <dgm:spPr/>
      <dgm:t>
        <a:bodyPr/>
        <a:lstStyle/>
        <a:p>
          <a:endParaRPr lang="zh-CN" altLang="en-US" sz="700"/>
        </a:p>
      </dgm:t>
    </dgm:pt>
    <dgm:pt modelId="{9AE9969C-6442-488C-9E80-8F1E355C75D0}">
      <dgm:prSet phldrT="[Text]" custT="1"/>
      <dgm:spPr/>
      <dgm:t>
        <a:bodyPr/>
        <a:lstStyle/>
        <a:p>
          <a:r>
            <a:rPr lang="zh-CN" altLang="en-US" sz="1600" dirty="0" smtClean="0"/>
            <a:t>数据复制</a:t>
          </a:r>
          <a:endParaRPr lang="zh-CN" altLang="en-US" sz="1600" dirty="0"/>
        </a:p>
      </dgm:t>
    </dgm:pt>
    <dgm:pt modelId="{10201E54-C1C7-4A0C-9EA6-20C58512A175}" type="parTrans" cxnId="{F60C0911-B5DC-4EC3-AD49-20867E3EF9E1}">
      <dgm:prSet/>
      <dgm:spPr/>
      <dgm:t>
        <a:bodyPr/>
        <a:lstStyle/>
        <a:p>
          <a:endParaRPr lang="zh-CN" altLang="en-US" sz="700"/>
        </a:p>
      </dgm:t>
    </dgm:pt>
    <dgm:pt modelId="{AB8C3A67-BB54-4E2B-A78A-9AF0B3D46931}" type="sibTrans" cxnId="{F60C0911-B5DC-4EC3-AD49-20867E3EF9E1}">
      <dgm:prSet/>
      <dgm:spPr/>
      <dgm:t>
        <a:bodyPr/>
        <a:lstStyle/>
        <a:p>
          <a:endParaRPr lang="zh-CN" altLang="en-US" sz="700"/>
        </a:p>
      </dgm:t>
    </dgm:pt>
    <dgm:pt modelId="{543F192B-621D-427B-B686-B723A1CF97A5}" type="pres">
      <dgm:prSet presAssocID="{D63B8ECC-8738-472D-BF5B-8C678FFC4B5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96502BB-55CE-4A53-972A-4B8633A08F96}" type="pres">
      <dgm:prSet presAssocID="{126C4799-3D83-42A6-9BF6-D305D8C14EE0}" presName="horFlow" presStyleCnt="0"/>
      <dgm:spPr/>
      <dgm:t>
        <a:bodyPr/>
        <a:lstStyle/>
        <a:p>
          <a:endParaRPr lang="zh-CN" altLang="en-US"/>
        </a:p>
      </dgm:t>
    </dgm:pt>
    <dgm:pt modelId="{51446228-C63B-404D-A9A7-9744F5231BF4}" type="pres">
      <dgm:prSet presAssocID="{126C4799-3D83-42A6-9BF6-D305D8C14EE0}" presName="bigChev" presStyleLbl="node1" presStyleIdx="0" presStyleCnt="3"/>
      <dgm:spPr/>
      <dgm:t>
        <a:bodyPr/>
        <a:lstStyle/>
        <a:p>
          <a:endParaRPr lang="zh-CN" altLang="en-US"/>
        </a:p>
      </dgm:t>
    </dgm:pt>
    <dgm:pt modelId="{90E37903-A2C8-49EC-B025-055554CEA7DD}" type="pres">
      <dgm:prSet presAssocID="{4EE48A47-4609-40FA-9A95-780660F9F850}" presName="parTrans" presStyleCnt="0"/>
      <dgm:spPr/>
      <dgm:t>
        <a:bodyPr/>
        <a:lstStyle/>
        <a:p>
          <a:endParaRPr lang="zh-CN" altLang="en-US"/>
        </a:p>
      </dgm:t>
    </dgm:pt>
    <dgm:pt modelId="{BC9E7488-D91E-4D96-9A60-480F77DA36F4}" type="pres">
      <dgm:prSet presAssocID="{942380A2-219D-4DCD-AEE2-8C98CF98DE7C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5713F-C6AB-4CB7-B058-C70C13EB9D6B}" type="pres">
      <dgm:prSet presAssocID="{9B447793-6865-40A9-9A0A-684A270E8340}" presName="sibTrans" presStyleCnt="0"/>
      <dgm:spPr/>
      <dgm:t>
        <a:bodyPr/>
        <a:lstStyle/>
        <a:p>
          <a:endParaRPr lang="zh-CN" altLang="en-US"/>
        </a:p>
      </dgm:t>
    </dgm:pt>
    <dgm:pt modelId="{E3B7DE2E-B3E7-4338-B656-DEE81BCDB32C}" type="pres">
      <dgm:prSet presAssocID="{BE3C352B-1939-4538-932B-0225EE9D1F1E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3A2B3C-1745-4755-8A45-C3D9A33E43FD}" type="pres">
      <dgm:prSet presAssocID="{126C4799-3D83-42A6-9BF6-D305D8C14EE0}" presName="vSp" presStyleCnt="0"/>
      <dgm:spPr/>
      <dgm:t>
        <a:bodyPr/>
        <a:lstStyle/>
        <a:p>
          <a:endParaRPr lang="zh-CN" altLang="en-US"/>
        </a:p>
      </dgm:t>
    </dgm:pt>
    <dgm:pt modelId="{4CC1B8B2-B80F-42B9-ACB9-DB2997912B71}" type="pres">
      <dgm:prSet presAssocID="{3D90B1DB-C814-4467-991A-53F5E9FEA688}" presName="horFlow" presStyleCnt="0"/>
      <dgm:spPr/>
      <dgm:t>
        <a:bodyPr/>
        <a:lstStyle/>
        <a:p>
          <a:endParaRPr lang="zh-CN" altLang="en-US"/>
        </a:p>
      </dgm:t>
    </dgm:pt>
    <dgm:pt modelId="{A8BB39E4-8FA4-4429-BA6A-90ED31CE621F}" type="pres">
      <dgm:prSet presAssocID="{3D90B1DB-C814-4467-991A-53F5E9FEA688}" presName="bigChev" presStyleLbl="node1" presStyleIdx="1" presStyleCnt="3"/>
      <dgm:spPr/>
      <dgm:t>
        <a:bodyPr/>
        <a:lstStyle/>
        <a:p>
          <a:endParaRPr lang="zh-CN" altLang="en-US"/>
        </a:p>
      </dgm:t>
    </dgm:pt>
    <dgm:pt modelId="{00F9D8B0-5FF8-49EA-A76F-C58485BED523}" type="pres">
      <dgm:prSet presAssocID="{8CB96A6F-9ACD-482F-9327-4F69B3E1A1F4}" presName="parTrans" presStyleCnt="0"/>
      <dgm:spPr/>
      <dgm:t>
        <a:bodyPr/>
        <a:lstStyle/>
        <a:p>
          <a:endParaRPr lang="zh-CN" altLang="en-US"/>
        </a:p>
      </dgm:t>
    </dgm:pt>
    <dgm:pt modelId="{EDAA9238-6A1B-4C71-BD46-323FFD76F215}" type="pres">
      <dgm:prSet presAssocID="{E3C07549-8DF4-4622-9F94-72F3FABE002B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D0718-BA06-4975-BB09-E617D00C2800}" type="pres">
      <dgm:prSet presAssocID="{AB664469-DA0E-4768-ABA0-2183044713A4}" presName="sibTrans" presStyleCnt="0"/>
      <dgm:spPr/>
      <dgm:t>
        <a:bodyPr/>
        <a:lstStyle/>
        <a:p>
          <a:endParaRPr lang="zh-CN" altLang="en-US"/>
        </a:p>
      </dgm:t>
    </dgm:pt>
    <dgm:pt modelId="{56A59821-A990-488C-BEAF-F27119D79174}" type="pres">
      <dgm:prSet presAssocID="{13BEF22D-5E2F-45E9-A530-D3C54F6733AF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F8EF4F-AB5A-4E77-AA35-91E38D16C44B}" type="pres">
      <dgm:prSet presAssocID="{3D90B1DB-C814-4467-991A-53F5E9FEA688}" presName="vSp" presStyleCnt="0"/>
      <dgm:spPr/>
      <dgm:t>
        <a:bodyPr/>
        <a:lstStyle/>
        <a:p>
          <a:endParaRPr lang="zh-CN" altLang="en-US"/>
        </a:p>
      </dgm:t>
    </dgm:pt>
    <dgm:pt modelId="{CC417361-6065-4983-8466-1166DF691CF8}" type="pres">
      <dgm:prSet presAssocID="{0B9983F0-A722-470C-9882-9B836A413E50}" presName="horFlow" presStyleCnt="0"/>
      <dgm:spPr/>
      <dgm:t>
        <a:bodyPr/>
        <a:lstStyle/>
        <a:p>
          <a:endParaRPr lang="zh-CN" altLang="en-US"/>
        </a:p>
      </dgm:t>
    </dgm:pt>
    <dgm:pt modelId="{1CBDC88C-D25F-41B6-9967-81E90CDD5269}" type="pres">
      <dgm:prSet presAssocID="{0B9983F0-A722-470C-9882-9B836A413E50}" presName="bigChev" presStyleLbl="node1" presStyleIdx="2" presStyleCnt="3"/>
      <dgm:spPr/>
      <dgm:t>
        <a:bodyPr/>
        <a:lstStyle/>
        <a:p>
          <a:endParaRPr lang="zh-CN" altLang="en-US"/>
        </a:p>
      </dgm:t>
    </dgm:pt>
    <dgm:pt modelId="{E7081BBC-5E74-40B9-AF05-B9C36DEAD58F}" type="pres">
      <dgm:prSet presAssocID="{962DC5BF-149B-4774-BEC5-1114F32711F2}" presName="parTrans" presStyleCnt="0"/>
      <dgm:spPr/>
      <dgm:t>
        <a:bodyPr/>
        <a:lstStyle/>
        <a:p>
          <a:endParaRPr lang="zh-CN" altLang="en-US"/>
        </a:p>
      </dgm:t>
    </dgm:pt>
    <dgm:pt modelId="{6B46D75A-28D6-424E-8271-AAA400C227B1}" type="pres">
      <dgm:prSet presAssocID="{D5976E24-EAFD-4320-B934-D95E44932326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01729-27D6-489C-A3B3-D7A089BBADD1}" type="pres">
      <dgm:prSet presAssocID="{334945C6-3AE4-4DF0-B443-DE911D39ED48}" presName="sibTrans" presStyleCnt="0"/>
      <dgm:spPr/>
      <dgm:t>
        <a:bodyPr/>
        <a:lstStyle/>
        <a:p>
          <a:endParaRPr lang="zh-CN" altLang="en-US"/>
        </a:p>
      </dgm:t>
    </dgm:pt>
    <dgm:pt modelId="{16F81109-E88D-47E2-BB90-EEE58C89662F}" type="pres">
      <dgm:prSet presAssocID="{9AE9969C-6442-488C-9E80-8F1E355C75D0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9B8D63-297E-4BF8-8AAF-4D036BBC142C}" type="presOf" srcId="{D63B8ECC-8738-472D-BF5B-8C678FFC4B5F}" destId="{543F192B-621D-427B-B686-B723A1CF97A5}" srcOrd="0" destOrd="0" presId="urn:microsoft.com/office/officeart/2005/8/layout/lProcess3"/>
    <dgm:cxn modelId="{BC9B9F00-B587-4C1F-A5B7-855A81B52687}" srcId="{D63B8ECC-8738-472D-BF5B-8C678FFC4B5F}" destId="{3D90B1DB-C814-4467-991A-53F5E9FEA688}" srcOrd="1" destOrd="0" parTransId="{29913456-00ED-405D-ABD7-FDBB5E5E6D71}" sibTransId="{BFA5A767-006C-485A-AA3D-07BA44B102C6}"/>
    <dgm:cxn modelId="{7948A395-4C95-44ED-BA2B-D4A7BE8F4B06}" type="presOf" srcId="{E3C07549-8DF4-4622-9F94-72F3FABE002B}" destId="{EDAA9238-6A1B-4C71-BD46-323FFD76F215}" srcOrd="0" destOrd="0" presId="urn:microsoft.com/office/officeart/2005/8/layout/lProcess3"/>
    <dgm:cxn modelId="{FCD63B40-7EAC-4176-B44F-31A6A90ADE0E}" type="presOf" srcId="{BE3C352B-1939-4538-932B-0225EE9D1F1E}" destId="{E3B7DE2E-B3E7-4338-B656-DEE81BCDB32C}" srcOrd="0" destOrd="0" presId="urn:microsoft.com/office/officeart/2005/8/layout/lProcess3"/>
    <dgm:cxn modelId="{A452F0EA-3CB7-4E68-93E6-0FF5A9264CF9}" type="presOf" srcId="{9AE9969C-6442-488C-9E80-8F1E355C75D0}" destId="{16F81109-E88D-47E2-BB90-EEE58C89662F}" srcOrd="0" destOrd="0" presId="urn:microsoft.com/office/officeart/2005/8/layout/lProcess3"/>
    <dgm:cxn modelId="{0A2B9E27-37A3-4E29-BEB7-E8E35B1E3219}" srcId="{D63B8ECC-8738-472D-BF5B-8C678FFC4B5F}" destId="{126C4799-3D83-42A6-9BF6-D305D8C14EE0}" srcOrd="0" destOrd="0" parTransId="{8CB0A912-356B-40FD-B34C-F9549704061D}" sibTransId="{5616F15B-DDC2-49E8-A16F-C0214674141E}"/>
    <dgm:cxn modelId="{9A29F354-6005-4A24-B1C8-47D190FDB61D}" type="presOf" srcId="{126C4799-3D83-42A6-9BF6-D305D8C14EE0}" destId="{51446228-C63B-404D-A9A7-9744F5231BF4}" srcOrd="0" destOrd="0" presId="urn:microsoft.com/office/officeart/2005/8/layout/lProcess3"/>
    <dgm:cxn modelId="{98599E40-779E-4D62-966E-C561D1FFC93A}" srcId="{126C4799-3D83-42A6-9BF6-D305D8C14EE0}" destId="{942380A2-219D-4DCD-AEE2-8C98CF98DE7C}" srcOrd="0" destOrd="0" parTransId="{4EE48A47-4609-40FA-9A95-780660F9F850}" sibTransId="{9B447793-6865-40A9-9A0A-684A270E8340}"/>
    <dgm:cxn modelId="{AA5B8922-F734-4229-98F0-5AF5EE923B33}" type="presOf" srcId="{3D90B1DB-C814-4467-991A-53F5E9FEA688}" destId="{A8BB39E4-8FA4-4429-BA6A-90ED31CE621F}" srcOrd="0" destOrd="0" presId="urn:microsoft.com/office/officeart/2005/8/layout/lProcess3"/>
    <dgm:cxn modelId="{D56FA685-0CE1-4118-AC4C-FED4203D3446}" type="presOf" srcId="{942380A2-219D-4DCD-AEE2-8C98CF98DE7C}" destId="{BC9E7488-D91E-4D96-9A60-480F77DA36F4}" srcOrd="0" destOrd="0" presId="urn:microsoft.com/office/officeart/2005/8/layout/lProcess3"/>
    <dgm:cxn modelId="{F0AC95FA-107D-407C-B501-2AB139E6D33D}" srcId="{0B9983F0-A722-470C-9882-9B836A413E50}" destId="{D5976E24-EAFD-4320-B934-D95E44932326}" srcOrd="0" destOrd="0" parTransId="{962DC5BF-149B-4774-BEC5-1114F32711F2}" sibTransId="{334945C6-3AE4-4DF0-B443-DE911D39ED48}"/>
    <dgm:cxn modelId="{C4C14CA0-EC4D-4DEE-AFA1-E551547124A4}" srcId="{3D90B1DB-C814-4467-991A-53F5E9FEA688}" destId="{13BEF22D-5E2F-45E9-A530-D3C54F6733AF}" srcOrd="1" destOrd="0" parTransId="{49B1A4F5-EEA1-4EFE-97D8-6F942C088412}" sibTransId="{F736512E-1F4D-4446-ACB6-EC58510239ED}"/>
    <dgm:cxn modelId="{376AE6E6-81F4-4E85-A4F2-EF2676F4589F}" type="presOf" srcId="{D5976E24-EAFD-4320-B934-D95E44932326}" destId="{6B46D75A-28D6-424E-8271-AAA400C227B1}" srcOrd="0" destOrd="0" presId="urn:microsoft.com/office/officeart/2005/8/layout/lProcess3"/>
    <dgm:cxn modelId="{68896723-A4E0-4DAF-BC37-BFC1677E612D}" srcId="{126C4799-3D83-42A6-9BF6-D305D8C14EE0}" destId="{BE3C352B-1939-4538-932B-0225EE9D1F1E}" srcOrd="1" destOrd="0" parTransId="{36377528-0FA4-42AB-B930-74DB27AFECA5}" sibTransId="{2DFC9F5E-FD1E-49B8-8426-B7F70CAEEFF3}"/>
    <dgm:cxn modelId="{7178D504-E077-4B08-9D87-04B01AFB6A48}" srcId="{D63B8ECC-8738-472D-BF5B-8C678FFC4B5F}" destId="{0B9983F0-A722-470C-9882-9B836A413E50}" srcOrd="2" destOrd="0" parTransId="{91B2515F-B2F8-4D58-85EC-6BE70A3E4A1A}" sibTransId="{CF4BC6DD-D8D7-411B-88C8-B99351236B1A}"/>
    <dgm:cxn modelId="{B69BB023-CBC0-48FC-BDBE-5654677AE95A}" type="presOf" srcId="{0B9983F0-A722-470C-9882-9B836A413E50}" destId="{1CBDC88C-D25F-41B6-9967-81E90CDD5269}" srcOrd="0" destOrd="0" presId="urn:microsoft.com/office/officeart/2005/8/layout/lProcess3"/>
    <dgm:cxn modelId="{9C9F6D6B-745B-4A58-B05E-601EBFD14654}" srcId="{3D90B1DB-C814-4467-991A-53F5E9FEA688}" destId="{E3C07549-8DF4-4622-9F94-72F3FABE002B}" srcOrd="0" destOrd="0" parTransId="{8CB96A6F-9ACD-482F-9327-4F69B3E1A1F4}" sibTransId="{AB664469-DA0E-4768-ABA0-2183044713A4}"/>
    <dgm:cxn modelId="{F60C0911-B5DC-4EC3-AD49-20867E3EF9E1}" srcId="{0B9983F0-A722-470C-9882-9B836A413E50}" destId="{9AE9969C-6442-488C-9E80-8F1E355C75D0}" srcOrd="1" destOrd="0" parTransId="{10201E54-C1C7-4A0C-9EA6-20C58512A175}" sibTransId="{AB8C3A67-BB54-4E2B-A78A-9AF0B3D46931}"/>
    <dgm:cxn modelId="{836EBAFB-1EA0-46AB-BA3D-796093C1BCCF}" type="presOf" srcId="{13BEF22D-5E2F-45E9-A530-D3C54F6733AF}" destId="{56A59821-A990-488C-BEAF-F27119D79174}" srcOrd="0" destOrd="0" presId="urn:microsoft.com/office/officeart/2005/8/layout/lProcess3"/>
    <dgm:cxn modelId="{3B75FD22-93FB-4939-973C-4839384987A2}" type="presParOf" srcId="{543F192B-621D-427B-B686-B723A1CF97A5}" destId="{A96502BB-55CE-4A53-972A-4B8633A08F96}" srcOrd="0" destOrd="0" presId="urn:microsoft.com/office/officeart/2005/8/layout/lProcess3"/>
    <dgm:cxn modelId="{1B0132B5-AB52-4603-B236-5CCDD64E757E}" type="presParOf" srcId="{A96502BB-55CE-4A53-972A-4B8633A08F96}" destId="{51446228-C63B-404D-A9A7-9744F5231BF4}" srcOrd="0" destOrd="0" presId="urn:microsoft.com/office/officeart/2005/8/layout/lProcess3"/>
    <dgm:cxn modelId="{449BF8F8-35C3-4C1B-A677-ADC6FCE1625D}" type="presParOf" srcId="{A96502BB-55CE-4A53-972A-4B8633A08F96}" destId="{90E37903-A2C8-49EC-B025-055554CEA7DD}" srcOrd="1" destOrd="0" presId="urn:microsoft.com/office/officeart/2005/8/layout/lProcess3"/>
    <dgm:cxn modelId="{C129E2BE-3077-4F90-9561-613E7D3E954A}" type="presParOf" srcId="{A96502BB-55CE-4A53-972A-4B8633A08F96}" destId="{BC9E7488-D91E-4D96-9A60-480F77DA36F4}" srcOrd="2" destOrd="0" presId="urn:microsoft.com/office/officeart/2005/8/layout/lProcess3"/>
    <dgm:cxn modelId="{2350E94F-DD9E-4C7D-8D70-599516E5253B}" type="presParOf" srcId="{A96502BB-55CE-4A53-972A-4B8633A08F96}" destId="{0C25713F-C6AB-4CB7-B058-C70C13EB9D6B}" srcOrd="3" destOrd="0" presId="urn:microsoft.com/office/officeart/2005/8/layout/lProcess3"/>
    <dgm:cxn modelId="{6733A444-5169-48F4-B81F-D0B59EE21BDB}" type="presParOf" srcId="{A96502BB-55CE-4A53-972A-4B8633A08F96}" destId="{E3B7DE2E-B3E7-4338-B656-DEE81BCDB32C}" srcOrd="4" destOrd="0" presId="urn:microsoft.com/office/officeart/2005/8/layout/lProcess3"/>
    <dgm:cxn modelId="{1E4435EE-06AE-48EF-A163-673F8E3257B7}" type="presParOf" srcId="{543F192B-621D-427B-B686-B723A1CF97A5}" destId="{803A2B3C-1745-4755-8A45-C3D9A33E43FD}" srcOrd="1" destOrd="0" presId="urn:microsoft.com/office/officeart/2005/8/layout/lProcess3"/>
    <dgm:cxn modelId="{58E88720-A2C7-4C11-9233-1AF37CEC23E0}" type="presParOf" srcId="{543F192B-621D-427B-B686-B723A1CF97A5}" destId="{4CC1B8B2-B80F-42B9-ACB9-DB2997912B71}" srcOrd="2" destOrd="0" presId="urn:microsoft.com/office/officeart/2005/8/layout/lProcess3"/>
    <dgm:cxn modelId="{D6EA2949-095A-47DB-92C1-57082E9CFF7E}" type="presParOf" srcId="{4CC1B8B2-B80F-42B9-ACB9-DB2997912B71}" destId="{A8BB39E4-8FA4-4429-BA6A-90ED31CE621F}" srcOrd="0" destOrd="0" presId="urn:microsoft.com/office/officeart/2005/8/layout/lProcess3"/>
    <dgm:cxn modelId="{0EA37C58-C0AD-4BDA-AE62-E952BB3582CE}" type="presParOf" srcId="{4CC1B8B2-B80F-42B9-ACB9-DB2997912B71}" destId="{00F9D8B0-5FF8-49EA-A76F-C58485BED523}" srcOrd="1" destOrd="0" presId="urn:microsoft.com/office/officeart/2005/8/layout/lProcess3"/>
    <dgm:cxn modelId="{E08BE2F2-F9E2-48DF-83E6-27A707A8DE89}" type="presParOf" srcId="{4CC1B8B2-B80F-42B9-ACB9-DB2997912B71}" destId="{EDAA9238-6A1B-4C71-BD46-323FFD76F215}" srcOrd="2" destOrd="0" presId="urn:microsoft.com/office/officeart/2005/8/layout/lProcess3"/>
    <dgm:cxn modelId="{D5023031-BEE6-4AA1-937A-F17C7BCCFD15}" type="presParOf" srcId="{4CC1B8B2-B80F-42B9-ACB9-DB2997912B71}" destId="{554D0718-BA06-4975-BB09-E617D00C2800}" srcOrd="3" destOrd="0" presId="urn:microsoft.com/office/officeart/2005/8/layout/lProcess3"/>
    <dgm:cxn modelId="{A8381E8B-C3A1-4B56-A3EA-8A23B48FDFE8}" type="presParOf" srcId="{4CC1B8B2-B80F-42B9-ACB9-DB2997912B71}" destId="{56A59821-A990-488C-BEAF-F27119D79174}" srcOrd="4" destOrd="0" presId="urn:microsoft.com/office/officeart/2005/8/layout/lProcess3"/>
    <dgm:cxn modelId="{84558FC5-CB89-48B7-96A9-8D7771502C15}" type="presParOf" srcId="{543F192B-621D-427B-B686-B723A1CF97A5}" destId="{1CF8EF4F-AB5A-4E77-AA35-91E38D16C44B}" srcOrd="3" destOrd="0" presId="urn:microsoft.com/office/officeart/2005/8/layout/lProcess3"/>
    <dgm:cxn modelId="{ABEB5694-B2F7-46C3-9ED0-5E11E0E40413}" type="presParOf" srcId="{543F192B-621D-427B-B686-B723A1CF97A5}" destId="{CC417361-6065-4983-8466-1166DF691CF8}" srcOrd="4" destOrd="0" presId="urn:microsoft.com/office/officeart/2005/8/layout/lProcess3"/>
    <dgm:cxn modelId="{B0C80F22-E7E9-47A2-9F24-3A6F684213CD}" type="presParOf" srcId="{CC417361-6065-4983-8466-1166DF691CF8}" destId="{1CBDC88C-D25F-41B6-9967-81E90CDD5269}" srcOrd="0" destOrd="0" presId="urn:microsoft.com/office/officeart/2005/8/layout/lProcess3"/>
    <dgm:cxn modelId="{71B7A1CC-04E0-4B11-BBB6-81570D26996C}" type="presParOf" srcId="{CC417361-6065-4983-8466-1166DF691CF8}" destId="{E7081BBC-5E74-40B9-AF05-B9C36DEAD58F}" srcOrd="1" destOrd="0" presId="urn:microsoft.com/office/officeart/2005/8/layout/lProcess3"/>
    <dgm:cxn modelId="{677BFFC4-C5DB-457E-B3D0-C69DB861A2E1}" type="presParOf" srcId="{CC417361-6065-4983-8466-1166DF691CF8}" destId="{6B46D75A-28D6-424E-8271-AAA400C227B1}" srcOrd="2" destOrd="0" presId="urn:microsoft.com/office/officeart/2005/8/layout/lProcess3"/>
    <dgm:cxn modelId="{5111B836-DDBE-4218-B5D8-9833860D89AD}" type="presParOf" srcId="{CC417361-6065-4983-8466-1166DF691CF8}" destId="{88001729-27D6-489C-A3B3-D7A089BBADD1}" srcOrd="3" destOrd="0" presId="urn:microsoft.com/office/officeart/2005/8/layout/lProcess3"/>
    <dgm:cxn modelId="{30EBCB3A-9DD6-40B0-A702-65B2447ACBF0}" type="presParOf" srcId="{CC417361-6065-4983-8466-1166DF691CF8}" destId="{16F81109-E88D-47E2-BB90-EEE58C89662F}" srcOrd="4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FC5510-B9D2-40B0-BBDD-1D7B55CA9309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59B8B3-5DDC-4080-BE9F-F70E165E4585}">
      <dgm:prSet phldrT="[Text]" custT="1"/>
      <dgm:spPr/>
      <dgm:t>
        <a:bodyPr/>
        <a:lstStyle/>
        <a:p>
          <a:r>
            <a:rPr lang="zh-CN" altLang="en-US" sz="2000" b="1" dirty="0" smtClean="0"/>
            <a:t>扩展性</a:t>
          </a:r>
          <a:endParaRPr lang="zh-CN" altLang="en-US" sz="2000" b="1" dirty="0"/>
        </a:p>
      </dgm:t>
    </dgm:pt>
    <dgm:pt modelId="{30C133E3-6056-4520-AB02-DC8202F865B2}" type="parTrans" cxnId="{10BF3675-8D91-4342-8308-11F87904C921}">
      <dgm:prSet/>
      <dgm:spPr/>
      <dgm:t>
        <a:bodyPr/>
        <a:lstStyle/>
        <a:p>
          <a:endParaRPr lang="zh-CN" altLang="en-US" sz="1050"/>
        </a:p>
      </dgm:t>
    </dgm:pt>
    <dgm:pt modelId="{E589DB5D-D893-4CD0-83D5-C9B338050821}" type="sibTrans" cxnId="{10BF3675-8D91-4342-8308-11F87904C921}">
      <dgm:prSet/>
      <dgm:spPr/>
      <dgm:t>
        <a:bodyPr/>
        <a:lstStyle/>
        <a:p>
          <a:endParaRPr lang="zh-CN" altLang="en-US" sz="1050"/>
        </a:p>
      </dgm:t>
    </dgm:pt>
    <dgm:pt modelId="{C9267B67-6F28-4DF3-B2E8-1D0724F79AC3}">
      <dgm:prSet phldrT="[Text]" custT="1"/>
      <dgm:spPr/>
      <dgm:t>
        <a:bodyPr/>
        <a:lstStyle/>
        <a:p>
          <a:r>
            <a:rPr lang="zh-CN" altLang="en-US" sz="14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rPr>
            <a:t>增量式的、几乎无限的扩展性</a:t>
          </a:r>
          <a:endParaRPr lang="zh-CN" altLang="en-US" sz="1400" dirty="0"/>
        </a:p>
      </dgm:t>
    </dgm:pt>
    <dgm:pt modelId="{265C79E1-340A-4D87-9265-675C0F2553CA}" type="parTrans" cxnId="{AD916C99-9F88-44FE-A7CD-48EBE2931332}">
      <dgm:prSet/>
      <dgm:spPr/>
      <dgm:t>
        <a:bodyPr/>
        <a:lstStyle/>
        <a:p>
          <a:endParaRPr lang="zh-CN" altLang="en-US" sz="1050"/>
        </a:p>
      </dgm:t>
    </dgm:pt>
    <dgm:pt modelId="{32896745-A000-4ABC-B5E8-B7E1E456D794}" type="sibTrans" cxnId="{AD916C99-9F88-44FE-A7CD-48EBE2931332}">
      <dgm:prSet/>
      <dgm:spPr/>
      <dgm:t>
        <a:bodyPr/>
        <a:lstStyle/>
        <a:p>
          <a:endParaRPr lang="zh-CN" altLang="en-US" sz="1050"/>
        </a:p>
      </dgm:t>
    </dgm:pt>
    <dgm:pt modelId="{D372CA3A-6E0B-4442-9756-CC5D796824BD}">
      <dgm:prSet phldrT="[Text]" custT="1"/>
      <dgm:spPr/>
      <dgm:t>
        <a:bodyPr/>
        <a:lstStyle/>
        <a:p>
          <a:r>
            <a:rPr lang="zh-CN" altLang="en-US" sz="2000" b="1" dirty="0" smtClean="0"/>
            <a:t>可用性</a:t>
          </a:r>
          <a:endParaRPr lang="zh-CN" altLang="en-US" sz="2000" b="1" dirty="0"/>
        </a:p>
      </dgm:t>
    </dgm:pt>
    <dgm:pt modelId="{0A65F73E-FDBA-46D0-8E80-C0307BD950DC}" type="parTrans" cxnId="{3F3EE6C5-D735-494E-A46B-56DCBABA9F69}">
      <dgm:prSet/>
      <dgm:spPr/>
      <dgm:t>
        <a:bodyPr/>
        <a:lstStyle/>
        <a:p>
          <a:endParaRPr lang="zh-CN" altLang="en-US" sz="1050"/>
        </a:p>
      </dgm:t>
    </dgm:pt>
    <dgm:pt modelId="{849AC5AA-632A-44A8-8698-ED6160A42315}" type="sibTrans" cxnId="{3F3EE6C5-D735-494E-A46B-56DCBABA9F69}">
      <dgm:prSet/>
      <dgm:spPr/>
      <dgm:t>
        <a:bodyPr/>
        <a:lstStyle/>
        <a:p>
          <a:endParaRPr lang="zh-CN" altLang="en-US" sz="1050"/>
        </a:p>
      </dgm:t>
    </dgm:pt>
    <dgm:pt modelId="{6AD3EDD6-7FE9-4660-B616-1F314AADEBEA}">
      <dgm:prSet phldrT="[Text]" custT="1"/>
      <dgm:spPr/>
      <dgm:t>
        <a:bodyPr/>
        <a:lstStyle/>
        <a:p>
          <a:r>
            <a:rPr lang="zh-CN" altLang="en-US" sz="14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rPr>
            <a:t>要求系统总是在线运行</a:t>
          </a:r>
          <a:endParaRPr lang="zh-CN" altLang="en-US" sz="1400" dirty="0"/>
        </a:p>
      </dgm:t>
    </dgm:pt>
    <dgm:pt modelId="{2F1047CA-0EA1-4514-82B5-640AB34B0026}" type="parTrans" cxnId="{562D1E3B-4A14-4642-8A8D-D119AF3617DD}">
      <dgm:prSet/>
      <dgm:spPr/>
      <dgm:t>
        <a:bodyPr/>
        <a:lstStyle/>
        <a:p>
          <a:endParaRPr lang="zh-CN" altLang="en-US" sz="1050"/>
        </a:p>
      </dgm:t>
    </dgm:pt>
    <dgm:pt modelId="{996DD941-D2D6-487F-9CA8-50C66870415E}" type="sibTrans" cxnId="{562D1E3B-4A14-4642-8A8D-D119AF3617DD}">
      <dgm:prSet/>
      <dgm:spPr/>
      <dgm:t>
        <a:bodyPr/>
        <a:lstStyle/>
        <a:p>
          <a:endParaRPr lang="zh-CN" altLang="en-US" sz="1050"/>
        </a:p>
      </dgm:t>
    </dgm:pt>
    <dgm:pt modelId="{22D19050-5FD9-4BD1-B985-ABA96BBD8943}">
      <dgm:prSet phldrT="[Text]" custT="1"/>
      <dgm:spPr/>
      <dgm:t>
        <a:bodyPr/>
        <a:lstStyle/>
        <a:p>
          <a:r>
            <a:rPr lang="zh-CN" altLang="en-US" sz="2000" b="1" dirty="0" smtClean="0"/>
            <a:t>灵活性</a:t>
          </a:r>
          <a:endParaRPr lang="zh-CN" altLang="en-US" sz="2000" b="1" dirty="0"/>
        </a:p>
      </dgm:t>
    </dgm:pt>
    <dgm:pt modelId="{AF7BAE41-5695-42AA-981B-A4205252A50B}" type="parTrans" cxnId="{1C24B275-DE8D-41EC-8531-9F33663E6953}">
      <dgm:prSet/>
      <dgm:spPr/>
      <dgm:t>
        <a:bodyPr/>
        <a:lstStyle/>
        <a:p>
          <a:endParaRPr lang="zh-CN" altLang="en-US" sz="1050"/>
        </a:p>
      </dgm:t>
    </dgm:pt>
    <dgm:pt modelId="{1A49BDE2-2A05-4B1F-A6BA-219BCA8C5911}" type="sibTrans" cxnId="{1C24B275-DE8D-41EC-8531-9F33663E6953}">
      <dgm:prSet/>
      <dgm:spPr/>
      <dgm:t>
        <a:bodyPr/>
        <a:lstStyle/>
        <a:p>
          <a:endParaRPr lang="zh-CN" altLang="en-US" sz="1050"/>
        </a:p>
      </dgm:t>
    </dgm:pt>
    <dgm:pt modelId="{E23207FF-8259-43DE-BBD9-0A67209062CE}">
      <dgm:prSet phldrT="[Text]" custT="1"/>
      <dgm:spPr/>
      <dgm:t>
        <a:bodyPr/>
        <a:lstStyle/>
        <a:p>
          <a:r>
            <a:rPr lang="zh-CN" altLang="en-US" sz="14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rPr>
            <a:t>灵活可动态改变的数据模型</a:t>
          </a:r>
          <a:endParaRPr lang="zh-CN" altLang="en-US" sz="1400" dirty="0"/>
        </a:p>
      </dgm:t>
    </dgm:pt>
    <dgm:pt modelId="{3EBDE3A8-4B1F-401E-B901-A2C35F1BDEAF}" type="parTrans" cxnId="{1CCE057A-F075-4FF7-8A38-5E3C7DA1F08D}">
      <dgm:prSet/>
      <dgm:spPr/>
      <dgm:t>
        <a:bodyPr/>
        <a:lstStyle/>
        <a:p>
          <a:endParaRPr lang="zh-CN" altLang="en-US" sz="1050"/>
        </a:p>
      </dgm:t>
    </dgm:pt>
    <dgm:pt modelId="{41829EB5-92E0-4279-9305-C055DF014003}" type="sibTrans" cxnId="{1CCE057A-F075-4FF7-8A38-5E3C7DA1F08D}">
      <dgm:prSet/>
      <dgm:spPr/>
      <dgm:t>
        <a:bodyPr/>
        <a:lstStyle/>
        <a:p>
          <a:endParaRPr lang="zh-CN" altLang="en-US" sz="1050"/>
        </a:p>
      </dgm:t>
    </dgm:pt>
    <dgm:pt modelId="{98B2AEDC-2649-41A4-B328-A9C0205B9F3C}" type="pres">
      <dgm:prSet presAssocID="{92FC5510-B9D2-40B0-BBDD-1D7B55CA93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847876-B919-4000-BB35-0CF162BDD127}" type="pres">
      <dgm:prSet presAssocID="{1859B8B3-5DDC-4080-BE9F-F70E165E4585}" presName="linNode" presStyleCnt="0"/>
      <dgm:spPr/>
      <dgm:t>
        <a:bodyPr/>
        <a:lstStyle/>
        <a:p>
          <a:endParaRPr lang="zh-CN" altLang="en-US"/>
        </a:p>
      </dgm:t>
    </dgm:pt>
    <dgm:pt modelId="{556CF9DF-4238-48D1-B056-75947E740732}" type="pres">
      <dgm:prSet presAssocID="{1859B8B3-5DDC-4080-BE9F-F70E165E4585}" presName="parentText" presStyleLbl="node1" presStyleIdx="0" presStyleCnt="3" custScaleX="666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FC5362-511D-457D-B80F-D31CBF0D881E}" type="pres">
      <dgm:prSet presAssocID="{1859B8B3-5DDC-4080-BE9F-F70E165E458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8E00B-DAAC-4A42-AF0F-FECF22955885}" type="pres">
      <dgm:prSet presAssocID="{E589DB5D-D893-4CD0-83D5-C9B338050821}" presName="sp" presStyleCnt="0"/>
      <dgm:spPr/>
      <dgm:t>
        <a:bodyPr/>
        <a:lstStyle/>
        <a:p>
          <a:endParaRPr lang="zh-CN" altLang="en-US"/>
        </a:p>
      </dgm:t>
    </dgm:pt>
    <dgm:pt modelId="{A1D3BD23-A8E9-4822-B550-C176BE95B27E}" type="pres">
      <dgm:prSet presAssocID="{D372CA3A-6E0B-4442-9756-CC5D796824BD}" presName="linNode" presStyleCnt="0"/>
      <dgm:spPr/>
      <dgm:t>
        <a:bodyPr/>
        <a:lstStyle/>
        <a:p>
          <a:endParaRPr lang="zh-CN" altLang="en-US"/>
        </a:p>
      </dgm:t>
    </dgm:pt>
    <dgm:pt modelId="{06AFC4C3-B66F-4FE5-B0CF-4EA235D80B42}" type="pres">
      <dgm:prSet presAssocID="{D372CA3A-6E0B-4442-9756-CC5D796824BD}" presName="parentText" presStyleLbl="node1" presStyleIdx="1" presStyleCnt="3" custScaleX="666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2FE91-20C9-4C2A-903B-0BDCAEC5C466}" type="pres">
      <dgm:prSet presAssocID="{D372CA3A-6E0B-4442-9756-CC5D796824B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67B5A-4E64-4935-9F6D-BABF473F5EB9}" type="pres">
      <dgm:prSet presAssocID="{849AC5AA-632A-44A8-8698-ED6160A42315}" presName="sp" presStyleCnt="0"/>
      <dgm:spPr/>
      <dgm:t>
        <a:bodyPr/>
        <a:lstStyle/>
        <a:p>
          <a:endParaRPr lang="zh-CN" altLang="en-US"/>
        </a:p>
      </dgm:t>
    </dgm:pt>
    <dgm:pt modelId="{1ACBE9DE-0ABC-42AE-9E0F-FED787F02B93}" type="pres">
      <dgm:prSet presAssocID="{22D19050-5FD9-4BD1-B985-ABA96BBD8943}" presName="linNode" presStyleCnt="0"/>
      <dgm:spPr/>
      <dgm:t>
        <a:bodyPr/>
        <a:lstStyle/>
        <a:p>
          <a:endParaRPr lang="zh-CN" altLang="en-US"/>
        </a:p>
      </dgm:t>
    </dgm:pt>
    <dgm:pt modelId="{E290E358-E7AA-4142-BA6A-F1D19DDB2B84}" type="pres">
      <dgm:prSet presAssocID="{22D19050-5FD9-4BD1-B985-ABA96BBD8943}" presName="parentText" presStyleLbl="node1" presStyleIdx="2" presStyleCnt="3" custScaleX="666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EF7F26-F549-49DE-AE4D-88FB2653E780}" type="pres">
      <dgm:prSet presAssocID="{22D19050-5FD9-4BD1-B985-ABA96BBD894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2D1E3B-4A14-4642-8A8D-D119AF3617DD}" srcId="{D372CA3A-6E0B-4442-9756-CC5D796824BD}" destId="{6AD3EDD6-7FE9-4660-B616-1F314AADEBEA}" srcOrd="0" destOrd="0" parTransId="{2F1047CA-0EA1-4514-82B5-640AB34B0026}" sibTransId="{996DD941-D2D6-487F-9CA8-50C66870415E}"/>
    <dgm:cxn modelId="{543D35B0-5A48-46F9-B21B-70475A2B29EA}" type="presOf" srcId="{1859B8B3-5DDC-4080-BE9F-F70E165E4585}" destId="{556CF9DF-4238-48D1-B056-75947E740732}" srcOrd="0" destOrd="0" presId="urn:microsoft.com/office/officeart/2005/8/layout/vList5"/>
    <dgm:cxn modelId="{D7956676-0B56-4EB0-9F9C-FAF7CFBA14EC}" type="presOf" srcId="{92FC5510-B9D2-40B0-BBDD-1D7B55CA9309}" destId="{98B2AEDC-2649-41A4-B328-A9C0205B9F3C}" srcOrd="0" destOrd="0" presId="urn:microsoft.com/office/officeart/2005/8/layout/vList5"/>
    <dgm:cxn modelId="{1C24B275-DE8D-41EC-8531-9F33663E6953}" srcId="{92FC5510-B9D2-40B0-BBDD-1D7B55CA9309}" destId="{22D19050-5FD9-4BD1-B985-ABA96BBD8943}" srcOrd="2" destOrd="0" parTransId="{AF7BAE41-5695-42AA-981B-A4205252A50B}" sibTransId="{1A49BDE2-2A05-4B1F-A6BA-219BCA8C5911}"/>
    <dgm:cxn modelId="{1CCE057A-F075-4FF7-8A38-5E3C7DA1F08D}" srcId="{22D19050-5FD9-4BD1-B985-ABA96BBD8943}" destId="{E23207FF-8259-43DE-BBD9-0A67209062CE}" srcOrd="0" destOrd="0" parTransId="{3EBDE3A8-4B1F-401E-B901-A2C35F1BDEAF}" sibTransId="{41829EB5-92E0-4279-9305-C055DF014003}"/>
    <dgm:cxn modelId="{92773DC5-634C-4F04-B140-E1AAA3366191}" type="presOf" srcId="{C9267B67-6F28-4DF3-B2E8-1D0724F79AC3}" destId="{13FC5362-511D-457D-B80F-D31CBF0D881E}" srcOrd="0" destOrd="0" presId="urn:microsoft.com/office/officeart/2005/8/layout/vList5"/>
    <dgm:cxn modelId="{7567E448-AE78-4C91-AAF7-267BFCDC5552}" type="presOf" srcId="{E23207FF-8259-43DE-BBD9-0A67209062CE}" destId="{64EF7F26-F549-49DE-AE4D-88FB2653E780}" srcOrd="0" destOrd="0" presId="urn:microsoft.com/office/officeart/2005/8/layout/vList5"/>
    <dgm:cxn modelId="{AD916C99-9F88-44FE-A7CD-48EBE2931332}" srcId="{1859B8B3-5DDC-4080-BE9F-F70E165E4585}" destId="{C9267B67-6F28-4DF3-B2E8-1D0724F79AC3}" srcOrd="0" destOrd="0" parTransId="{265C79E1-340A-4D87-9265-675C0F2553CA}" sibTransId="{32896745-A000-4ABC-B5E8-B7E1E456D794}"/>
    <dgm:cxn modelId="{10BF3675-8D91-4342-8308-11F87904C921}" srcId="{92FC5510-B9D2-40B0-BBDD-1D7B55CA9309}" destId="{1859B8B3-5DDC-4080-BE9F-F70E165E4585}" srcOrd="0" destOrd="0" parTransId="{30C133E3-6056-4520-AB02-DC8202F865B2}" sibTransId="{E589DB5D-D893-4CD0-83D5-C9B338050821}"/>
    <dgm:cxn modelId="{DD54CB14-16BB-4BAF-979D-CA07F70BADFF}" type="presOf" srcId="{D372CA3A-6E0B-4442-9756-CC5D796824BD}" destId="{06AFC4C3-B66F-4FE5-B0CF-4EA235D80B42}" srcOrd="0" destOrd="0" presId="urn:microsoft.com/office/officeart/2005/8/layout/vList5"/>
    <dgm:cxn modelId="{3F3EE6C5-D735-494E-A46B-56DCBABA9F69}" srcId="{92FC5510-B9D2-40B0-BBDD-1D7B55CA9309}" destId="{D372CA3A-6E0B-4442-9756-CC5D796824BD}" srcOrd="1" destOrd="0" parTransId="{0A65F73E-FDBA-46D0-8E80-C0307BD950DC}" sibTransId="{849AC5AA-632A-44A8-8698-ED6160A42315}"/>
    <dgm:cxn modelId="{084B1C39-2A55-440E-9AC5-FCCCB5F4885C}" type="presOf" srcId="{22D19050-5FD9-4BD1-B985-ABA96BBD8943}" destId="{E290E358-E7AA-4142-BA6A-F1D19DDB2B84}" srcOrd="0" destOrd="0" presId="urn:microsoft.com/office/officeart/2005/8/layout/vList5"/>
    <dgm:cxn modelId="{B3EECA08-A2E3-437A-AC71-5C7F780B1892}" type="presOf" srcId="{6AD3EDD6-7FE9-4660-B616-1F314AADEBEA}" destId="{2112FE91-20C9-4C2A-903B-0BDCAEC5C466}" srcOrd="0" destOrd="0" presId="urn:microsoft.com/office/officeart/2005/8/layout/vList5"/>
    <dgm:cxn modelId="{68ED5C08-0143-450B-9563-446675B951B6}" type="presParOf" srcId="{98B2AEDC-2649-41A4-B328-A9C0205B9F3C}" destId="{7A847876-B919-4000-BB35-0CF162BDD127}" srcOrd="0" destOrd="0" presId="urn:microsoft.com/office/officeart/2005/8/layout/vList5"/>
    <dgm:cxn modelId="{52BCFFDB-EC25-4392-B02E-95D45B5DA1D9}" type="presParOf" srcId="{7A847876-B919-4000-BB35-0CF162BDD127}" destId="{556CF9DF-4238-48D1-B056-75947E740732}" srcOrd="0" destOrd="0" presId="urn:microsoft.com/office/officeart/2005/8/layout/vList5"/>
    <dgm:cxn modelId="{38EC26DE-8992-4AB6-8D7D-98F9A24EDC7A}" type="presParOf" srcId="{7A847876-B919-4000-BB35-0CF162BDD127}" destId="{13FC5362-511D-457D-B80F-D31CBF0D881E}" srcOrd="1" destOrd="0" presId="urn:microsoft.com/office/officeart/2005/8/layout/vList5"/>
    <dgm:cxn modelId="{D1888C5A-4D59-437E-A69B-E1EA7F8023F7}" type="presParOf" srcId="{98B2AEDC-2649-41A4-B328-A9C0205B9F3C}" destId="{BF78E00B-DAAC-4A42-AF0F-FECF22955885}" srcOrd="1" destOrd="0" presId="urn:microsoft.com/office/officeart/2005/8/layout/vList5"/>
    <dgm:cxn modelId="{06B4A7F4-A35C-49D6-8870-7A9EF07F1B22}" type="presParOf" srcId="{98B2AEDC-2649-41A4-B328-A9C0205B9F3C}" destId="{A1D3BD23-A8E9-4822-B550-C176BE95B27E}" srcOrd="2" destOrd="0" presId="urn:microsoft.com/office/officeart/2005/8/layout/vList5"/>
    <dgm:cxn modelId="{50D022F0-8F0D-4B64-913E-2675CE2E60B8}" type="presParOf" srcId="{A1D3BD23-A8E9-4822-B550-C176BE95B27E}" destId="{06AFC4C3-B66F-4FE5-B0CF-4EA235D80B42}" srcOrd="0" destOrd="0" presId="urn:microsoft.com/office/officeart/2005/8/layout/vList5"/>
    <dgm:cxn modelId="{5AC222C3-9642-4BD6-AAB1-88D567F8D023}" type="presParOf" srcId="{A1D3BD23-A8E9-4822-B550-C176BE95B27E}" destId="{2112FE91-20C9-4C2A-903B-0BDCAEC5C466}" srcOrd="1" destOrd="0" presId="urn:microsoft.com/office/officeart/2005/8/layout/vList5"/>
    <dgm:cxn modelId="{79458F32-FE22-48C0-96AE-8808FD2F43A4}" type="presParOf" srcId="{98B2AEDC-2649-41A4-B328-A9C0205B9F3C}" destId="{34167B5A-4E64-4935-9F6D-BABF473F5EB9}" srcOrd="3" destOrd="0" presId="urn:microsoft.com/office/officeart/2005/8/layout/vList5"/>
    <dgm:cxn modelId="{CF0C9EE7-A80D-495B-B12B-82B1BA2B7482}" type="presParOf" srcId="{98B2AEDC-2649-41A4-B328-A9C0205B9F3C}" destId="{1ACBE9DE-0ABC-42AE-9E0F-FED787F02B93}" srcOrd="4" destOrd="0" presId="urn:microsoft.com/office/officeart/2005/8/layout/vList5"/>
    <dgm:cxn modelId="{9C3F90FD-F38F-426F-9975-10301778F66F}" type="presParOf" srcId="{1ACBE9DE-0ABC-42AE-9E0F-FED787F02B93}" destId="{E290E358-E7AA-4142-BA6A-F1D19DDB2B84}" srcOrd="0" destOrd="0" presId="urn:microsoft.com/office/officeart/2005/8/layout/vList5"/>
    <dgm:cxn modelId="{AF93E3B7-FFE7-4D98-8B4D-8EE7D6739BDD}" type="presParOf" srcId="{1ACBE9DE-0ABC-42AE-9E0F-FED787F02B93}" destId="{64EF7F26-F549-49DE-AE4D-88FB2653E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29F19-C695-419C-A34E-B797158209E0}">
      <dsp:nvSpPr>
        <dsp:cNvPr id="0" name=""/>
        <dsp:cNvSpPr/>
      </dsp:nvSpPr>
      <dsp:spPr>
        <a:xfrm>
          <a:off x="2288584" y="207"/>
          <a:ext cx="1355768" cy="88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新技术</a:t>
          </a:r>
          <a:endParaRPr lang="zh-CN" altLang="en-US" sz="2200" kern="1200" dirty="0"/>
        </a:p>
      </dsp:txBody>
      <dsp:txXfrm>
        <a:off x="2331603" y="43226"/>
        <a:ext cx="1269730" cy="795211"/>
      </dsp:txXfrm>
    </dsp:sp>
    <dsp:sp modelId="{68B6D9C7-8C6B-4D8F-8431-3D4F38FC90D6}">
      <dsp:nvSpPr>
        <dsp:cNvPr id="0" name=""/>
        <dsp:cNvSpPr/>
      </dsp:nvSpPr>
      <dsp:spPr>
        <a:xfrm>
          <a:off x="2164603" y="608072"/>
          <a:ext cx="2911949" cy="2911949"/>
        </a:xfrm>
        <a:custGeom>
          <a:avLst/>
          <a:gdLst/>
          <a:ahLst/>
          <a:cxnLst/>
          <a:rect l="0" t="0" r="0" b="0"/>
          <a:pathLst>
            <a:path>
              <a:moveTo>
                <a:pt x="1495130" y="526"/>
              </a:moveTo>
              <a:arcTo wR="1455974" hR="1455974" stAng="16292463" swAng="3754642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B2F79-BC5B-4384-9B19-743E7ED1FEA0}">
      <dsp:nvSpPr>
        <dsp:cNvPr id="0" name=""/>
        <dsp:cNvSpPr/>
      </dsp:nvSpPr>
      <dsp:spPr>
        <a:xfrm>
          <a:off x="4310944" y="1442373"/>
          <a:ext cx="1355768" cy="88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人员和技能</a:t>
          </a:r>
          <a:r>
            <a:rPr lang="en-US" altLang="zh-CN" sz="2200" kern="1200" dirty="0" smtClean="0"/>
            <a:t> </a:t>
          </a:r>
          <a:endParaRPr lang="zh-CN" altLang="en-US" sz="2200" kern="1200" dirty="0"/>
        </a:p>
      </dsp:txBody>
      <dsp:txXfrm>
        <a:off x="4353963" y="1485392"/>
        <a:ext cx="1269730" cy="795211"/>
      </dsp:txXfrm>
    </dsp:sp>
    <dsp:sp modelId="{A918CE7F-213F-4FFB-8633-6D0541CB0A56}">
      <dsp:nvSpPr>
        <dsp:cNvPr id="0" name=""/>
        <dsp:cNvSpPr/>
      </dsp:nvSpPr>
      <dsp:spPr>
        <a:xfrm>
          <a:off x="2158024" y="273713"/>
          <a:ext cx="2911949" cy="2911949"/>
        </a:xfrm>
        <a:custGeom>
          <a:avLst/>
          <a:gdLst/>
          <a:ahLst/>
          <a:cxnLst/>
          <a:rect l="0" t="0" r="0" b="0"/>
          <a:pathLst>
            <a:path>
              <a:moveTo>
                <a:pt x="2778864" y="2064107"/>
              </a:moveTo>
              <a:arcTo wR="1455974" hR="1455974" stAng="1481295" swAng="3810226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3B6C7-DD80-4DF0-B92A-894905569E4A}">
      <dsp:nvSpPr>
        <dsp:cNvPr id="0" name=""/>
        <dsp:cNvSpPr/>
      </dsp:nvSpPr>
      <dsp:spPr>
        <a:xfrm>
          <a:off x="2288584" y="2912156"/>
          <a:ext cx="1355768" cy="88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最佳实践</a:t>
          </a:r>
          <a:endParaRPr lang="zh-CN" altLang="en-US" sz="2200" kern="1200" dirty="0"/>
        </a:p>
      </dsp:txBody>
      <dsp:txXfrm>
        <a:off x="2331603" y="2955175"/>
        <a:ext cx="1269730" cy="795211"/>
      </dsp:txXfrm>
    </dsp:sp>
    <dsp:sp modelId="{92D3EDD6-0DF5-4EB9-9218-CE797666D6C2}">
      <dsp:nvSpPr>
        <dsp:cNvPr id="0" name=""/>
        <dsp:cNvSpPr/>
      </dsp:nvSpPr>
      <dsp:spPr>
        <a:xfrm>
          <a:off x="889154" y="274495"/>
          <a:ext cx="2911949" cy="2911949"/>
        </a:xfrm>
        <a:custGeom>
          <a:avLst/>
          <a:gdLst/>
          <a:ahLst/>
          <a:cxnLst/>
          <a:rect l="0" t="0" r="0" b="0"/>
          <a:pathLst>
            <a:path>
              <a:moveTo>
                <a:pt x="1383979" y="2910168"/>
              </a:moveTo>
              <a:arcTo wR="1455974" hR="1455974" stAng="5570061" swAng="3776757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02A8A-EC9C-4B2F-910B-2BE17FE68731}">
      <dsp:nvSpPr>
        <dsp:cNvPr id="0" name=""/>
        <dsp:cNvSpPr/>
      </dsp:nvSpPr>
      <dsp:spPr>
        <a:xfrm>
          <a:off x="289366" y="1432377"/>
          <a:ext cx="1355768" cy="88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商业模式</a:t>
          </a:r>
          <a:endParaRPr lang="zh-CN" altLang="en-US" sz="2200" kern="1200" dirty="0"/>
        </a:p>
      </dsp:txBody>
      <dsp:txXfrm>
        <a:off x="332385" y="1475396"/>
        <a:ext cx="1269730" cy="795211"/>
      </dsp:txXfrm>
    </dsp:sp>
    <dsp:sp modelId="{AF9AFF39-383E-4F2F-8401-1E1FBC026405}">
      <dsp:nvSpPr>
        <dsp:cNvPr id="0" name=""/>
        <dsp:cNvSpPr/>
      </dsp:nvSpPr>
      <dsp:spPr>
        <a:xfrm>
          <a:off x="877882" y="607562"/>
          <a:ext cx="2911949" cy="2911949"/>
        </a:xfrm>
        <a:custGeom>
          <a:avLst/>
          <a:gdLst/>
          <a:ahLst/>
          <a:cxnLst/>
          <a:rect l="0" t="0" r="0" b="0"/>
          <a:pathLst>
            <a:path>
              <a:moveTo>
                <a:pt x="150537" y="811229"/>
              </a:moveTo>
              <a:arcTo wR="1455974" hR="1455974" stAng="12377064" swAng="3680339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29F19-C695-419C-A34E-B797158209E0}">
      <dsp:nvSpPr>
        <dsp:cNvPr id="0" name=""/>
        <dsp:cNvSpPr/>
      </dsp:nvSpPr>
      <dsp:spPr>
        <a:xfrm>
          <a:off x="914796" y="82"/>
          <a:ext cx="541929" cy="352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Technology</a:t>
          </a:r>
          <a:endParaRPr lang="zh-CN" altLang="en-US" sz="600" kern="1200" dirty="0"/>
        </a:p>
      </dsp:txBody>
      <dsp:txXfrm>
        <a:off x="931992" y="17278"/>
        <a:ext cx="507537" cy="317862"/>
      </dsp:txXfrm>
    </dsp:sp>
    <dsp:sp modelId="{68B6D9C7-8C6B-4D8F-8431-3D4F38FC90D6}">
      <dsp:nvSpPr>
        <dsp:cNvPr id="0" name=""/>
        <dsp:cNvSpPr/>
      </dsp:nvSpPr>
      <dsp:spPr>
        <a:xfrm>
          <a:off x="865238" y="243059"/>
          <a:ext cx="1163968" cy="1163968"/>
        </a:xfrm>
        <a:custGeom>
          <a:avLst/>
          <a:gdLst/>
          <a:ahLst/>
          <a:cxnLst/>
          <a:rect l="0" t="0" r="0" b="0"/>
          <a:pathLst>
            <a:path>
              <a:moveTo>
                <a:pt x="597635" y="210"/>
              </a:moveTo>
              <a:arcTo wR="581984" hR="581984" stAng="16292463" swAng="3754642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B2F79-BC5B-4384-9B19-743E7ED1FEA0}">
      <dsp:nvSpPr>
        <dsp:cNvPr id="0" name=""/>
        <dsp:cNvSpPr/>
      </dsp:nvSpPr>
      <dsp:spPr>
        <a:xfrm>
          <a:off x="1723176" y="576547"/>
          <a:ext cx="541929" cy="352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People’s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Skills </a:t>
          </a:r>
          <a:endParaRPr lang="zh-CN" altLang="en-US" sz="600" kern="1200" dirty="0"/>
        </a:p>
      </dsp:txBody>
      <dsp:txXfrm>
        <a:off x="1740372" y="593743"/>
        <a:ext cx="507537" cy="317862"/>
      </dsp:txXfrm>
    </dsp:sp>
    <dsp:sp modelId="{A918CE7F-213F-4FFB-8633-6D0541CB0A56}">
      <dsp:nvSpPr>
        <dsp:cNvPr id="0" name=""/>
        <dsp:cNvSpPr/>
      </dsp:nvSpPr>
      <dsp:spPr>
        <a:xfrm>
          <a:off x="862608" y="109409"/>
          <a:ext cx="1163968" cy="1163968"/>
        </a:xfrm>
        <a:custGeom>
          <a:avLst/>
          <a:gdLst/>
          <a:ahLst/>
          <a:cxnLst/>
          <a:rect l="0" t="0" r="0" b="0"/>
          <a:pathLst>
            <a:path>
              <a:moveTo>
                <a:pt x="1110771" y="825068"/>
              </a:moveTo>
              <a:arcTo wR="581984" hR="581984" stAng="1481295" swAng="3810226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3B6C7-DD80-4DF0-B92A-894905569E4A}">
      <dsp:nvSpPr>
        <dsp:cNvPr id="0" name=""/>
        <dsp:cNvSpPr/>
      </dsp:nvSpPr>
      <dsp:spPr>
        <a:xfrm>
          <a:off x="914796" y="1164051"/>
          <a:ext cx="541929" cy="352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Best Practices</a:t>
          </a:r>
          <a:endParaRPr lang="zh-CN" altLang="en-US" sz="600" kern="1200" dirty="0"/>
        </a:p>
      </dsp:txBody>
      <dsp:txXfrm>
        <a:off x="931992" y="1181247"/>
        <a:ext cx="507537" cy="317862"/>
      </dsp:txXfrm>
    </dsp:sp>
    <dsp:sp modelId="{92D3EDD6-0DF5-4EB9-9218-CE797666D6C2}">
      <dsp:nvSpPr>
        <dsp:cNvPr id="0" name=""/>
        <dsp:cNvSpPr/>
      </dsp:nvSpPr>
      <dsp:spPr>
        <a:xfrm>
          <a:off x="355413" y="109721"/>
          <a:ext cx="1163968" cy="1163968"/>
        </a:xfrm>
        <a:custGeom>
          <a:avLst/>
          <a:gdLst/>
          <a:ahLst/>
          <a:cxnLst/>
          <a:rect l="0" t="0" r="0" b="0"/>
          <a:pathLst>
            <a:path>
              <a:moveTo>
                <a:pt x="553206" y="1163256"/>
              </a:moveTo>
              <a:arcTo wR="581984" hR="581984" stAng="5570061" swAng="3776757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02A8A-EC9C-4B2F-910B-2BE17FE68731}">
      <dsp:nvSpPr>
        <dsp:cNvPr id="0" name=""/>
        <dsp:cNvSpPr/>
      </dsp:nvSpPr>
      <dsp:spPr>
        <a:xfrm>
          <a:off x="115665" y="572551"/>
          <a:ext cx="541929" cy="352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Business Models</a:t>
          </a:r>
          <a:endParaRPr lang="zh-CN" altLang="en-US" sz="600" kern="1200" dirty="0"/>
        </a:p>
      </dsp:txBody>
      <dsp:txXfrm>
        <a:off x="132861" y="589747"/>
        <a:ext cx="507537" cy="317862"/>
      </dsp:txXfrm>
    </dsp:sp>
    <dsp:sp modelId="{AF9AFF39-383E-4F2F-8401-1E1FBC026405}">
      <dsp:nvSpPr>
        <dsp:cNvPr id="0" name=""/>
        <dsp:cNvSpPr/>
      </dsp:nvSpPr>
      <dsp:spPr>
        <a:xfrm>
          <a:off x="350908" y="242855"/>
          <a:ext cx="1163968" cy="1163968"/>
        </a:xfrm>
        <a:custGeom>
          <a:avLst/>
          <a:gdLst/>
          <a:ahLst/>
          <a:cxnLst/>
          <a:rect l="0" t="0" r="0" b="0"/>
          <a:pathLst>
            <a:path>
              <a:moveTo>
                <a:pt x="60173" y="324265"/>
              </a:moveTo>
              <a:arcTo wR="581984" hR="581984" stAng="12377064" swAng="3680340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29F19-C695-419C-A34E-B797158209E0}">
      <dsp:nvSpPr>
        <dsp:cNvPr id="0" name=""/>
        <dsp:cNvSpPr/>
      </dsp:nvSpPr>
      <dsp:spPr>
        <a:xfrm>
          <a:off x="914796" y="82"/>
          <a:ext cx="541929" cy="352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Technology</a:t>
          </a:r>
          <a:endParaRPr lang="zh-CN" altLang="en-US" sz="600" kern="1200" dirty="0"/>
        </a:p>
      </dsp:txBody>
      <dsp:txXfrm>
        <a:off x="931992" y="17278"/>
        <a:ext cx="507537" cy="317862"/>
      </dsp:txXfrm>
    </dsp:sp>
    <dsp:sp modelId="{68B6D9C7-8C6B-4D8F-8431-3D4F38FC90D6}">
      <dsp:nvSpPr>
        <dsp:cNvPr id="0" name=""/>
        <dsp:cNvSpPr/>
      </dsp:nvSpPr>
      <dsp:spPr>
        <a:xfrm>
          <a:off x="865238" y="243059"/>
          <a:ext cx="1163968" cy="1163968"/>
        </a:xfrm>
        <a:custGeom>
          <a:avLst/>
          <a:gdLst/>
          <a:ahLst/>
          <a:cxnLst/>
          <a:rect l="0" t="0" r="0" b="0"/>
          <a:pathLst>
            <a:path>
              <a:moveTo>
                <a:pt x="597635" y="210"/>
              </a:moveTo>
              <a:arcTo wR="581984" hR="581984" stAng="16292463" swAng="3754642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B2F79-BC5B-4384-9B19-743E7ED1FEA0}">
      <dsp:nvSpPr>
        <dsp:cNvPr id="0" name=""/>
        <dsp:cNvSpPr/>
      </dsp:nvSpPr>
      <dsp:spPr>
        <a:xfrm>
          <a:off x="1723176" y="576547"/>
          <a:ext cx="541929" cy="352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People’s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Skills </a:t>
          </a:r>
          <a:endParaRPr lang="zh-CN" altLang="en-US" sz="600" kern="1200" dirty="0"/>
        </a:p>
      </dsp:txBody>
      <dsp:txXfrm>
        <a:off x="1740372" y="593743"/>
        <a:ext cx="507537" cy="317862"/>
      </dsp:txXfrm>
    </dsp:sp>
    <dsp:sp modelId="{A918CE7F-213F-4FFB-8633-6D0541CB0A56}">
      <dsp:nvSpPr>
        <dsp:cNvPr id="0" name=""/>
        <dsp:cNvSpPr/>
      </dsp:nvSpPr>
      <dsp:spPr>
        <a:xfrm>
          <a:off x="862608" y="109409"/>
          <a:ext cx="1163968" cy="1163968"/>
        </a:xfrm>
        <a:custGeom>
          <a:avLst/>
          <a:gdLst/>
          <a:ahLst/>
          <a:cxnLst/>
          <a:rect l="0" t="0" r="0" b="0"/>
          <a:pathLst>
            <a:path>
              <a:moveTo>
                <a:pt x="1110771" y="825068"/>
              </a:moveTo>
              <a:arcTo wR="581984" hR="581984" stAng="1481295" swAng="3810226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3B6C7-DD80-4DF0-B92A-894905569E4A}">
      <dsp:nvSpPr>
        <dsp:cNvPr id="0" name=""/>
        <dsp:cNvSpPr/>
      </dsp:nvSpPr>
      <dsp:spPr>
        <a:xfrm>
          <a:off x="914796" y="1164051"/>
          <a:ext cx="541929" cy="352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Best Practices</a:t>
          </a:r>
          <a:endParaRPr lang="zh-CN" altLang="en-US" sz="600" kern="1200" dirty="0"/>
        </a:p>
      </dsp:txBody>
      <dsp:txXfrm>
        <a:off x="931992" y="1181247"/>
        <a:ext cx="507537" cy="317862"/>
      </dsp:txXfrm>
    </dsp:sp>
    <dsp:sp modelId="{92D3EDD6-0DF5-4EB9-9218-CE797666D6C2}">
      <dsp:nvSpPr>
        <dsp:cNvPr id="0" name=""/>
        <dsp:cNvSpPr/>
      </dsp:nvSpPr>
      <dsp:spPr>
        <a:xfrm>
          <a:off x="355413" y="109721"/>
          <a:ext cx="1163968" cy="1163968"/>
        </a:xfrm>
        <a:custGeom>
          <a:avLst/>
          <a:gdLst/>
          <a:ahLst/>
          <a:cxnLst/>
          <a:rect l="0" t="0" r="0" b="0"/>
          <a:pathLst>
            <a:path>
              <a:moveTo>
                <a:pt x="553206" y="1163256"/>
              </a:moveTo>
              <a:arcTo wR="581984" hR="581984" stAng="5570061" swAng="3776757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02A8A-EC9C-4B2F-910B-2BE17FE68731}">
      <dsp:nvSpPr>
        <dsp:cNvPr id="0" name=""/>
        <dsp:cNvSpPr/>
      </dsp:nvSpPr>
      <dsp:spPr>
        <a:xfrm>
          <a:off x="115665" y="572551"/>
          <a:ext cx="541929" cy="352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Business Models</a:t>
          </a:r>
          <a:endParaRPr lang="zh-CN" altLang="en-US" sz="600" kern="1200" dirty="0"/>
        </a:p>
      </dsp:txBody>
      <dsp:txXfrm>
        <a:off x="132861" y="589747"/>
        <a:ext cx="507537" cy="317862"/>
      </dsp:txXfrm>
    </dsp:sp>
    <dsp:sp modelId="{AF9AFF39-383E-4F2F-8401-1E1FBC026405}">
      <dsp:nvSpPr>
        <dsp:cNvPr id="0" name=""/>
        <dsp:cNvSpPr/>
      </dsp:nvSpPr>
      <dsp:spPr>
        <a:xfrm>
          <a:off x="350908" y="242855"/>
          <a:ext cx="1163968" cy="1163968"/>
        </a:xfrm>
        <a:custGeom>
          <a:avLst/>
          <a:gdLst/>
          <a:ahLst/>
          <a:cxnLst/>
          <a:rect l="0" t="0" r="0" b="0"/>
          <a:pathLst>
            <a:path>
              <a:moveTo>
                <a:pt x="60173" y="324265"/>
              </a:moveTo>
              <a:arcTo wR="581984" hR="581984" stAng="12377064" swAng="3680340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D91E8-8746-46D8-8350-AC18861B1C8F}">
      <dsp:nvSpPr>
        <dsp:cNvPr id="0" name=""/>
        <dsp:cNvSpPr/>
      </dsp:nvSpPr>
      <dsp:spPr>
        <a:xfrm>
          <a:off x="0" y="0"/>
          <a:ext cx="1281742" cy="792087"/>
        </a:xfrm>
        <a:prstGeom prst="roundRect">
          <a:avLst/>
        </a:prstGeom>
        <a:gradFill rotWithShape="0">
          <a:gsLst>
            <a:gs pos="0">
              <a:schemeClr val="tx2"/>
            </a:gs>
            <a:gs pos="5000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600" b="1" kern="1200" dirty="0" smtClean="0"/>
            <a:t>    一致性</a:t>
          </a:r>
        </a:p>
      </dsp:txBody>
      <dsp:txXfrm>
        <a:off x="38667" y="38667"/>
        <a:ext cx="1204408" cy="7147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46228-C63B-404D-A9A7-9744F5231BF4}">
      <dsp:nvSpPr>
        <dsp:cNvPr id="0" name=""/>
        <dsp:cNvSpPr/>
      </dsp:nvSpPr>
      <dsp:spPr>
        <a:xfrm>
          <a:off x="1086" y="338418"/>
          <a:ext cx="1679483" cy="6717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扩展性</a:t>
          </a:r>
          <a:endParaRPr lang="zh-CN" altLang="en-US" sz="1600" b="1" kern="1200" dirty="0"/>
        </a:p>
      </dsp:txBody>
      <dsp:txXfrm>
        <a:off x="336983" y="338418"/>
        <a:ext cx="1007690" cy="671793"/>
      </dsp:txXfrm>
    </dsp:sp>
    <dsp:sp modelId="{BC9E7488-D91E-4D96-9A60-480F77DA36F4}">
      <dsp:nvSpPr>
        <dsp:cNvPr id="0" name=""/>
        <dsp:cNvSpPr/>
      </dsp:nvSpPr>
      <dsp:spPr>
        <a:xfrm>
          <a:off x="1462237" y="395521"/>
          <a:ext cx="1393971" cy="5575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纵向扩展</a:t>
          </a:r>
          <a:endParaRPr lang="zh-CN" altLang="en-US" sz="1600" kern="1200" dirty="0"/>
        </a:p>
      </dsp:txBody>
      <dsp:txXfrm>
        <a:off x="1741031" y="395521"/>
        <a:ext cx="836383" cy="557588"/>
      </dsp:txXfrm>
    </dsp:sp>
    <dsp:sp modelId="{E3B7DE2E-B3E7-4338-B656-DEE81BCDB32C}">
      <dsp:nvSpPr>
        <dsp:cNvPr id="0" name=""/>
        <dsp:cNvSpPr/>
      </dsp:nvSpPr>
      <dsp:spPr>
        <a:xfrm>
          <a:off x="2661053" y="395521"/>
          <a:ext cx="1393971" cy="5575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横向扩展</a:t>
          </a:r>
          <a:endParaRPr lang="zh-CN" altLang="en-US" sz="1600" kern="1200" dirty="0"/>
        </a:p>
      </dsp:txBody>
      <dsp:txXfrm>
        <a:off x="2939847" y="395521"/>
        <a:ext cx="836383" cy="557588"/>
      </dsp:txXfrm>
    </dsp:sp>
    <dsp:sp modelId="{A8BB39E4-8FA4-4429-BA6A-90ED31CE621F}">
      <dsp:nvSpPr>
        <dsp:cNvPr id="0" name=""/>
        <dsp:cNvSpPr/>
      </dsp:nvSpPr>
      <dsp:spPr>
        <a:xfrm>
          <a:off x="1086" y="1104263"/>
          <a:ext cx="1679483" cy="6717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600" b="1" kern="1200" dirty="0" smtClean="0"/>
            <a:t>分布式</a:t>
          </a:r>
        </a:p>
      </dsp:txBody>
      <dsp:txXfrm>
        <a:off x="336983" y="1104263"/>
        <a:ext cx="1007690" cy="671793"/>
      </dsp:txXfrm>
    </dsp:sp>
    <dsp:sp modelId="{EDAA9238-6A1B-4C71-BD46-323FFD76F215}">
      <dsp:nvSpPr>
        <dsp:cNvPr id="0" name=""/>
        <dsp:cNvSpPr/>
      </dsp:nvSpPr>
      <dsp:spPr>
        <a:xfrm>
          <a:off x="1462237" y="1161365"/>
          <a:ext cx="1393971" cy="5575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600" kern="1200" dirty="0" smtClean="0"/>
            <a:t>资源集中</a:t>
          </a:r>
        </a:p>
      </dsp:txBody>
      <dsp:txXfrm>
        <a:off x="1741031" y="1161365"/>
        <a:ext cx="836383" cy="557588"/>
      </dsp:txXfrm>
    </dsp:sp>
    <dsp:sp modelId="{56A59821-A990-488C-BEAF-F27119D79174}">
      <dsp:nvSpPr>
        <dsp:cNvPr id="0" name=""/>
        <dsp:cNvSpPr/>
      </dsp:nvSpPr>
      <dsp:spPr>
        <a:xfrm>
          <a:off x="2661053" y="1161365"/>
          <a:ext cx="1393971" cy="5575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600" kern="1200" dirty="0" smtClean="0"/>
            <a:t>计算和存储分布</a:t>
          </a:r>
        </a:p>
      </dsp:txBody>
      <dsp:txXfrm>
        <a:off x="2939847" y="1161365"/>
        <a:ext cx="836383" cy="557588"/>
      </dsp:txXfrm>
    </dsp:sp>
    <dsp:sp modelId="{1CBDC88C-D25F-41B6-9967-81E90CDD5269}">
      <dsp:nvSpPr>
        <dsp:cNvPr id="0" name=""/>
        <dsp:cNvSpPr/>
      </dsp:nvSpPr>
      <dsp:spPr>
        <a:xfrm>
          <a:off x="1086" y="1870107"/>
          <a:ext cx="1679483" cy="6717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可用性</a:t>
          </a:r>
          <a:endParaRPr lang="zh-CN" altLang="en-US" sz="1600" b="1" kern="1200" dirty="0"/>
        </a:p>
      </dsp:txBody>
      <dsp:txXfrm>
        <a:off x="336983" y="1870107"/>
        <a:ext cx="1007690" cy="671793"/>
      </dsp:txXfrm>
    </dsp:sp>
    <dsp:sp modelId="{6B46D75A-28D6-424E-8271-AAA400C227B1}">
      <dsp:nvSpPr>
        <dsp:cNvPr id="0" name=""/>
        <dsp:cNvSpPr/>
      </dsp:nvSpPr>
      <dsp:spPr>
        <a:xfrm>
          <a:off x="1462237" y="1927210"/>
          <a:ext cx="1393971" cy="5575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单份数据</a:t>
          </a:r>
          <a:endParaRPr lang="zh-CN" altLang="en-US" sz="1600" kern="1200" dirty="0"/>
        </a:p>
      </dsp:txBody>
      <dsp:txXfrm>
        <a:off x="1741031" y="1927210"/>
        <a:ext cx="836383" cy="557588"/>
      </dsp:txXfrm>
    </dsp:sp>
    <dsp:sp modelId="{16F81109-E88D-47E2-BB90-EEE58C89662F}">
      <dsp:nvSpPr>
        <dsp:cNvPr id="0" name=""/>
        <dsp:cNvSpPr/>
      </dsp:nvSpPr>
      <dsp:spPr>
        <a:xfrm>
          <a:off x="2661053" y="1927210"/>
          <a:ext cx="1393971" cy="5575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数据复制</a:t>
          </a:r>
          <a:endParaRPr lang="zh-CN" altLang="en-US" sz="1600" kern="1200" dirty="0"/>
        </a:p>
      </dsp:txBody>
      <dsp:txXfrm>
        <a:off x="2939847" y="1927210"/>
        <a:ext cx="836383" cy="5575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C5362-511D-457D-B80F-D31CBF0D881E}">
      <dsp:nvSpPr>
        <dsp:cNvPr id="0" name=""/>
        <dsp:cNvSpPr/>
      </dsp:nvSpPr>
      <dsp:spPr>
        <a:xfrm rot="5400000">
          <a:off x="2501020" y="-962184"/>
          <a:ext cx="891099" cy="30416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1" kern="120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rPr>
            <a:t>增量式的、几乎无限的扩展性</a:t>
          </a:r>
          <a:endParaRPr lang="zh-CN" altLang="en-US" sz="1400" kern="1200" dirty="0"/>
        </a:p>
      </dsp:txBody>
      <dsp:txXfrm rot="-5400000">
        <a:off x="1425761" y="156575"/>
        <a:ext cx="2998117" cy="804099"/>
      </dsp:txXfrm>
    </dsp:sp>
    <dsp:sp modelId="{556CF9DF-4238-48D1-B056-75947E740732}">
      <dsp:nvSpPr>
        <dsp:cNvPr id="0" name=""/>
        <dsp:cNvSpPr/>
      </dsp:nvSpPr>
      <dsp:spPr>
        <a:xfrm>
          <a:off x="285148" y="1687"/>
          <a:ext cx="1140612" cy="11138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扩展性</a:t>
          </a:r>
          <a:endParaRPr lang="zh-CN" altLang="en-US" sz="2000" b="1" kern="1200" dirty="0"/>
        </a:p>
      </dsp:txBody>
      <dsp:txXfrm>
        <a:off x="339523" y="56062"/>
        <a:ext cx="1031862" cy="1005123"/>
      </dsp:txXfrm>
    </dsp:sp>
    <dsp:sp modelId="{2112FE91-20C9-4C2A-903B-0BDCAEC5C466}">
      <dsp:nvSpPr>
        <dsp:cNvPr id="0" name=""/>
        <dsp:cNvSpPr/>
      </dsp:nvSpPr>
      <dsp:spPr>
        <a:xfrm rot="5400000">
          <a:off x="2501020" y="207383"/>
          <a:ext cx="891099" cy="30416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1" kern="120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rPr>
            <a:t>要求系统总是在线运行</a:t>
          </a:r>
          <a:endParaRPr lang="zh-CN" altLang="en-US" sz="1400" kern="1200" dirty="0"/>
        </a:p>
      </dsp:txBody>
      <dsp:txXfrm rot="-5400000">
        <a:off x="1425761" y="1326142"/>
        <a:ext cx="2998117" cy="804099"/>
      </dsp:txXfrm>
    </dsp:sp>
    <dsp:sp modelId="{06AFC4C3-B66F-4FE5-B0CF-4EA235D80B42}">
      <dsp:nvSpPr>
        <dsp:cNvPr id="0" name=""/>
        <dsp:cNvSpPr/>
      </dsp:nvSpPr>
      <dsp:spPr>
        <a:xfrm>
          <a:off x="285148" y="1171255"/>
          <a:ext cx="1140612" cy="11138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可用性</a:t>
          </a:r>
          <a:endParaRPr lang="zh-CN" altLang="en-US" sz="2000" b="1" kern="1200" dirty="0"/>
        </a:p>
      </dsp:txBody>
      <dsp:txXfrm>
        <a:off x="339523" y="1225630"/>
        <a:ext cx="1031862" cy="1005123"/>
      </dsp:txXfrm>
    </dsp:sp>
    <dsp:sp modelId="{64EF7F26-F549-49DE-AE4D-88FB2653E780}">
      <dsp:nvSpPr>
        <dsp:cNvPr id="0" name=""/>
        <dsp:cNvSpPr/>
      </dsp:nvSpPr>
      <dsp:spPr>
        <a:xfrm rot="5400000">
          <a:off x="2501020" y="1376950"/>
          <a:ext cx="891099" cy="30416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1" kern="120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rPr>
            <a:t>灵活可动态改变的数据模型</a:t>
          </a:r>
          <a:endParaRPr lang="zh-CN" altLang="en-US" sz="1400" kern="1200" dirty="0"/>
        </a:p>
      </dsp:txBody>
      <dsp:txXfrm rot="-5400000">
        <a:off x="1425761" y="2495709"/>
        <a:ext cx="2998117" cy="804099"/>
      </dsp:txXfrm>
    </dsp:sp>
    <dsp:sp modelId="{E290E358-E7AA-4142-BA6A-F1D19DDB2B84}">
      <dsp:nvSpPr>
        <dsp:cNvPr id="0" name=""/>
        <dsp:cNvSpPr/>
      </dsp:nvSpPr>
      <dsp:spPr>
        <a:xfrm>
          <a:off x="285148" y="2340822"/>
          <a:ext cx="1140612" cy="11138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灵活性</a:t>
          </a:r>
          <a:endParaRPr lang="zh-CN" altLang="en-US" sz="2000" b="1" kern="1200" dirty="0"/>
        </a:p>
      </dsp:txBody>
      <dsp:txXfrm>
        <a:off x="339523" y="2395197"/>
        <a:ext cx="1031862" cy="1005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1FB95-A9B9-4B18-9622-01AF6211B2AD}" type="datetimeFigureOut">
              <a:rPr lang="en-US" smtClean="0"/>
              <a:pPr/>
              <a:t>7/21/2013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1364-15E5-4D19-9F44-7E52E8E6B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27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099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63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25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59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53050" y="0"/>
            <a:ext cx="379095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defRPr lang="en-US" sz="1600" b="0" i="0" baseline="0" smtClean="0">
                <a:latin typeface="+mn-lt"/>
              </a:defRPr>
            </a:lvl1pPr>
          </a:lstStyle>
          <a:p>
            <a:r>
              <a:rPr lang="en-US" dirty="0" smtClean="0"/>
              <a:t>Photo goes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CONFIDENTIAL</a:t>
            </a:r>
            <a:endParaRPr lang="en-US" sz="800" b="0" i="0" dirty="0">
              <a:solidFill>
                <a:schemeClr val="bg1"/>
              </a:solidFill>
              <a:latin typeface="Neo Sans Intel"/>
              <a:cs typeface="Neo Sans Intel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409575"/>
            <a:ext cx="4937760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anchor="ctr" anchorCtr="0"/>
          <a:lstStyle>
            <a:lvl1pPr marL="285750" indent="0"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+mn-lt"/>
                <a:ea typeface="Verdana" pitchFamily="34" charset="0"/>
                <a:cs typeface="Neo Sans Intel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4" r:id="rId8"/>
    <p:sldLayoutId id="2147483675" r:id="rId9"/>
    <p:sldLayoutId id="2147483676" r:id="rId10"/>
    <p:sldLayoutId id="2147483677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lang="en-US" altLang="ja-JP" sz="3000" b="1" i="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200"/>
        </a:spcBef>
        <a:buFont typeface="Arial" pitchFamily="34" charset="0"/>
        <a:buNone/>
        <a:defRPr lang="en-US" altLang="ja-JP" sz="24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spcBef>
          <a:spcPts val="900"/>
        </a:spcBef>
        <a:buFont typeface="Arial" pitchFamily="34" charset="0"/>
        <a:buChar char="•"/>
        <a:defRPr lang="en-US" altLang="ja-JP" sz="22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spcBef>
          <a:spcPts val="600"/>
        </a:spcBef>
        <a:buClr>
          <a:schemeClr val="tx2"/>
        </a:buClr>
        <a:buFont typeface="Neo Sans Intel" pitchFamily="34" charset="0"/>
        <a:buChar char="–"/>
        <a:defRPr lang="en-US" altLang="ja-JP" sz="20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171450" algn="l" defTabSz="914400" rtl="0" eaLnBrk="1" latinLnBrk="0" hangingPunct="1">
        <a:spcBef>
          <a:spcPts val="3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00100" indent="-171450" algn="l" defTabSz="914400" rtl="0" eaLnBrk="1" latinLnBrk="0" hangingPunct="1">
        <a:spcBef>
          <a:spcPts val="1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4.png"/><Relationship Id="rId21" Type="http://schemas.openxmlformats.org/officeDocument/2006/relationships/image" Target="../media/image80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image" Target="../media/image76.jpeg"/><Relationship Id="rId25" Type="http://schemas.openxmlformats.org/officeDocument/2006/relationships/image" Target="../media/image84.png"/><Relationship Id="rId33" Type="http://schemas.openxmlformats.org/officeDocument/2006/relationships/image" Target="../media/image91.png"/><Relationship Id="rId2" Type="http://schemas.openxmlformats.org/officeDocument/2006/relationships/image" Target="../media/image27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0.png"/><Relationship Id="rId5" Type="http://schemas.openxmlformats.org/officeDocument/2006/relationships/image" Target="../media/image65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89.png"/><Relationship Id="rId4" Type="http://schemas.openxmlformats.org/officeDocument/2006/relationships/image" Target="../media/image34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jpeg"/><Relationship Id="rId27" Type="http://schemas.openxmlformats.org/officeDocument/2006/relationships/image" Target="../media/image86.png"/><Relationship Id="rId30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tupian.hudong.com/s/%E6%99%BA%E8%83%BD%E4%BA%A4%E9%80%9A/xgtupian/1/1" TargetMode="External"/><Relationship Id="rId18" Type="http://schemas.openxmlformats.org/officeDocument/2006/relationships/image" Target="../media/image32.jpeg"/><Relationship Id="rId26" Type="http://schemas.openxmlformats.org/officeDocument/2006/relationships/image" Target="../media/image40.jpeg"/><Relationship Id="rId3" Type="http://schemas.openxmlformats.org/officeDocument/2006/relationships/image" Target="../media/image22.png"/><Relationship Id="rId21" Type="http://schemas.openxmlformats.org/officeDocument/2006/relationships/image" Target="../media/image35.png"/><Relationship Id="rId7" Type="http://schemas.openxmlformats.org/officeDocument/2006/relationships/image" Target="../media/image26.wmf"/><Relationship Id="rId12" Type="http://schemas.openxmlformats.org/officeDocument/2006/relationships/diagramColors" Target="../diagrams/colors2.xml"/><Relationship Id="rId17" Type="http://schemas.openxmlformats.org/officeDocument/2006/relationships/image" Target="../media/image31.jpeg"/><Relationship Id="rId25" Type="http://schemas.openxmlformats.org/officeDocument/2006/relationships/image" Target="../media/image39.png"/><Relationship Id="rId2" Type="http://schemas.openxmlformats.org/officeDocument/2006/relationships/image" Target="../media/image2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eg"/><Relationship Id="rId11" Type="http://schemas.openxmlformats.org/officeDocument/2006/relationships/diagramQuickStyle" Target="../diagrams/quickStyle2.xml"/><Relationship Id="rId24" Type="http://schemas.openxmlformats.org/officeDocument/2006/relationships/image" Target="../media/image38.png"/><Relationship Id="rId5" Type="http://schemas.openxmlformats.org/officeDocument/2006/relationships/image" Target="../media/image24.jpeg"/><Relationship Id="rId15" Type="http://schemas.openxmlformats.org/officeDocument/2006/relationships/image" Target="../media/image29.jpeg"/><Relationship Id="rId23" Type="http://schemas.openxmlformats.org/officeDocument/2006/relationships/image" Target="../media/image37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33.jpeg"/><Relationship Id="rId4" Type="http://schemas.openxmlformats.org/officeDocument/2006/relationships/image" Target="../media/image23.jpeg"/><Relationship Id="rId9" Type="http://schemas.openxmlformats.org/officeDocument/2006/relationships/diagramData" Target="../diagrams/data2.xml"/><Relationship Id="rId14" Type="http://schemas.openxmlformats.org/officeDocument/2006/relationships/image" Target="../media/image28.jpeg"/><Relationship Id="rId22" Type="http://schemas.openxmlformats.org/officeDocument/2006/relationships/image" Target="../media/image36.png"/><Relationship Id="rId27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microsoft.com/office/2007/relationships/diagramDrawing" Target="../diagrams/drawing3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42.png"/><Relationship Id="rId12" Type="http://schemas.openxmlformats.org/officeDocument/2006/relationships/image" Target="../media/image47.jpeg"/><Relationship Id="rId17" Type="http://schemas.openxmlformats.org/officeDocument/2006/relationships/image" Target="../media/image52.png"/><Relationship Id="rId2" Type="http://schemas.openxmlformats.org/officeDocument/2006/relationships/diagramData" Target="../diagrams/data3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11" Type="http://schemas.openxmlformats.org/officeDocument/2006/relationships/image" Target="../media/image46.jpeg"/><Relationship Id="rId5" Type="http://schemas.openxmlformats.org/officeDocument/2006/relationships/diagramColors" Target="../diagrams/colors3.xml"/><Relationship Id="rId15" Type="http://schemas.openxmlformats.org/officeDocument/2006/relationships/image" Target="../media/image50.jpeg"/><Relationship Id="rId10" Type="http://schemas.openxmlformats.org/officeDocument/2006/relationships/image" Target="../media/image45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4.png"/><Relationship Id="rId14" Type="http://schemas.openxmlformats.org/officeDocument/2006/relationships/image" Target="../media/image4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diagramColors" Target="../diagrams/colors6.xml"/><Relationship Id="rId18" Type="http://schemas.microsoft.com/office/2007/relationships/diagramDrawing" Target="../diagrams/drawing4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12" Type="http://schemas.openxmlformats.org/officeDocument/2006/relationships/diagramQuickStyle" Target="../diagrams/quickStyle6.xml"/><Relationship Id="rId17" Type="http://schemas.microsoft.com/office/2007/relationships/diagramDrawing" Target="../diagrams/drawing5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5.xml"/><Relationship Id="rId11" Type="http://schemas.openxmlformats.org/officeDocument/2006/relationships/diagramLayout" Target="../diagrams/layout6.xml"/><Relationship Id="rId5" Type="http://schemas.openxmlformats.org/officeDocument/2006/relationships/diagramColors" Target="../diagrams/colors4.xml"/><Relationship Id="rId10" Type="http://schemas.openxmlformats.org/officeDocument/2006/relationships/diagramData" Target="../diagrams/data6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大数</a:t>
            </a:r>
            <a:r>
              <a:rPr lang="zh-CN" altLang="en-US" dirty="0" smtClean="0"/>
              <a:t>据处理的背景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484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</a:t>
            </a:r>
            <a:r>
              <a:rPr lang="zh-CN" altLang="en-US" dirty="0" smtClean="0"/>
              <a:t>据处理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快速演进的技术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139273" y="1282344"/>
            <a:ext cx="7298083" cy="45348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31" tIns="45716" rIns="91431" bIns="4571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9273" y="1311855"/>
            <a:ext cx="0" cy="4914900"/>
          </a:xfrm>
          <a:prstGeom prst="straightConnector1">
            <a:avLst/>
          </a:prstGeom>
          <a:ln w="38100">
            <a:solidFill>
              <a:srgbClr val="0071C5">
                <a:alpha val="69804"/>
              </a:srgb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448" y="5817180"/>
            <a:ext cx="7829550" cy="0"/>
          </a:xfrm>
          <a:prstGeom prst="straightConnector1">
            <a:avLst/>
          </a:prstGeom>
          <a:ln w="38100">
            <a:solidFill>
              <a:srgbClr val="0071C5">
                <a:alpha val="69804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113" y="13139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预测性分析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716372" y="5694070"/>
            <a:ext cx="369332" cy="7078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zh-CN" altLang="en-US" sz="1200" dirty="0" smtClean="0"/>
              <a:t>实时处理</a:t>
            </a:r>
            <a:endParaRPr lang="zh-CN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58491" y="4016274"/>
            <a:ext cx="2338324" cy="1702505"/>
            <a:chOff x="3357025" y="3167594"/>
            <a:chExt cx="1691226" cy="1231361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3357025" y="3406398"/>
              <a:ext cx="1691226" cy="992557"/>
            </a:xfrm>
            <a:prstGeom prst="round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endParaRPr lang="zh-CN" altLang="en-US" sz="2000" kern="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556" y="3167594"/>
              <a:ext cx="1392394" cy="477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764" y="3582701"/>
              <a:ext cx="1161950" cy="638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775681" y="5264096"/>
            <a:ext cx="1079451" cy="28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73436" y="2831105"/>
            <a:ext cx="1673044" cy="2182668"/>
            <a:chOff x="6251756" y="2747975"/>
            <a:chExt cx="1673044" cy="2182668"/>
          </a:xfrm>
        </p:grpSpPr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325" y="3522615"/>
              <a:ext cx="1245033" cy="30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127" y="4005776"/>
              <a:ext cx="1186208" cy="248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219" y="3039255"/>
              <a:ext cx="1246778" cy="329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8" descr="HBas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6767" y="4431476"/>
              <a:ext cx="1413917" cy="35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6251756" y="2747975"/>
              <a:ext cx="1673044" cy="2182668"/>
            </a:xfrm>
            <a:prstGeom prst="roundRect">
              <a:avLst>
                <a:gd name="adj" fmla="val 10409"/>
              </a:avLst>
            </a:prstGeom>
            <a:noFill/>
            <a:ln w="12700" algn="ctr">
              <a:solidFill>
                <a:srgbClr val="DCDCDC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endParaRPr lang="zh-CN" altLang="en-US" sz="2000" kern="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8074" y="2775022"/>
              <a:ext cx="1167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 smtClean="0"/>
                <a:t>NoSQL</a:t>
              </a:r>
              <a:r>
                <a:rPr lang="zh-CN" altLang="en-US" sz="1200" dirty="0" smtClean="0"/>
                <a:t>数据库</a:t>
              </a:r>
              <a:endParaRPr lang="zh-CN" alt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3979" y="3313923"/>
            <a:ext cx="2091281" cy="1699850"/>
            <a:chOff x="1012299" y="3230793"/>
            <a:chExt cx="2091281" cy="1699850"/>
          </a:xfrm>
        </p:grpSpPr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788" y="3607947"/>
              <a:ext cx="469142" cy="547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747" y="3230793"/>
              <a:ext cx="932479" cy="448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012" y="3536423"/>
              <a:ext cx="701349" cy="174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183" y="4156893"/>
              <a:ext cx="459105" cy="75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090" y="3822904"/>
              <a:ext cx="1259195" cy="300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857" y="4289020"/>
              <a:ext cx="1133876" cy="332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203762" y="463012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支持工具</a:t>
              </a:r>
              <a:endParaRPr lang="zh-CN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9473" y="323079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监控和管理</a:t>
              </a:r>
              <a:endParaRPr lang="zh-CN" altLang="en-US" sz="1200" dirty="0"/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1012299" y="3259424"/>
              <a:ext cx="2079594" cy="1671219"/>
            </a:xfrm>
            <a:prstGeom prst="roundRect">
              <a:avLst>
                <a:gd name="adj" fmla="val 10409"/>
              </a:avLst>
            </a:prstGeom>
            <a:noFill/>
            <a:ln w="12700" algn="ctr">
              <a:solidFill>
                <a:srgbClr val="DCDCDC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endParaRPr lang="zh-CN" altLang="en-US" sz="2000" kern="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64562" y="5058698"/>
            <a:ext cx="2221330" cy="722842"/>
            <a:chOff x="1189186" y="4975568"/>
            <a:chExt cx="2221330" cy="722842"/>
          </a:xfrm>
        </p:grpSpPr>
        <p:grpSp>
          <p:nvGrpSpPr>
            <p:cNvPr id="32" name="Group 31"/>
            <p:cNvGrpSpPr/>
            <p:nvPr/>
          </p:nvGrpSpPr>
          <p:grpSpPr>
            <a:xfrm>
              <a:off x="1189186" y="4982708"/>
              <a:ext cx="2200071" cy="703509"/>
              <a:chOff x="1085849" y="4769039"/>
              <a:chExt cx="2200071" cy="703509"/>
            </a:xfrm>
          </p:grpSpPr>
          <p:pic>
            <p:nvPicPr>
              <p:cNvPr id="35" name="Picture 18" descr="http://sqoop.apache.org/images/sqoop-logo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0253" y="5135393"/>
                <a:ext cx="949138" cy="2891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9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5859" y="4769039"/>
                <a:ext cx="970061" cy="3297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21" descr="Open Source Integration Software and Data Management Tools - Tale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5849" y="5098783"/>
                <a:ext cx="998567" cy="373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378010" y="5028555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ETL</a:t>
              </a:r>
              <a:r>
                <a:rPr lang="zh-CN" altLang="en-US" sz="1200" dirty="0" smtClean="0"/>
                <a:t>工具</a:t>
              </a:r>
              <a:endParaRPr lang="zh-CN" altLang="en-US" sz="1200" dirty="0"/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1201377" y="4975568"/>
              <a:ext cx="2209139" cy="722842"/>
            </a:xfrm>
            <a:prstGeom prst="roundRect">
              <a:avLst>
                <a:gd name="adj" fmla="val 10409"/>
              </a:avLst>
            </a:prstGeom>
            <a:noFill/>
            <a:ln w="12700" algn="ctr">
              <a:solidFill>
                <a:srgbClr val="DCDCDC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endParaRPr lang="zh-CN" altLang="en-US" sz="2000" kern="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14637" y="2620058"/>
            <a:ext cx="3176092" cy="693131"/>
            <a:chOff x="992957" y="2536928"/>
            <a:chExt cx="3176092" cy="693131"/>
          </a:xfrm>
        </p:grpSpPr>
        <p:grpSp>
          <p:nvGrpSpPr>
            <p:cNvPr id="39" name="Group 38"/>
            <p:cNvGrpSpPr/>
            <p:nvPr/>
          </p:nvGrpSpPr>
          <p:grpSpPr>
            <a:xfrm>
              <a:off x="992957" y="2644287"/>
              <a:ext cx="3176092" cy="585772"/>
              <a:chOff x="992957" y="2644287"/>
              <a:chExt cx="3176092" cy="58577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056075" y="2675428"/>
                <a:ext cx="2977729" cy="476186"/>
                <a:chOff x="1085849" y="2730509"/>
                <a:chExt cx="2977729" cy="476186"/>
              </a:xfrm>
            </p:grpSpPr>
            <p:pic>
              <p:nvPicPr>
                <p:cNvPr id="43" name="Picture 4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0530" y="2747975"/>
                  <a:ext cx="337711" cy="4587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4" name="Picture 5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8099" y="2730509"/>
                  <a:ext cx="635479" cy="476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/>
                        <a:srcRect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5" name="Picture 9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5849" y="2882560"/>
                  <a:ext cx="1544058" cy="321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2" name="Rounded Rectangle 41"/>
              <p:cNvSpPr/>
              <p:nvPr/>
            </p:nvSpPr>
            <p:spPr bwMode="auto">
              <a:xfrm>
                <a:off x="992957" y="2644287"/>
                <a:ext cx="3176092" cy="585772"/>
              </a:xfrm>
              <a:prstGeom prst="roundRect">
                <a:avLst>
                  <a:gd name="adj" fmla="val 10409"/>
                </a:avLst>
              </a:prstGeom>
              <a:noFill/>
              <a:ln w="12700" algn="ctr">
                <a:solidFill>
                  <a:srgbClr val="DCDCD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31" tIns="45716" rIns="91431" bIns="45716" rtlCol="0" anchor="ctr"/>
              <a:lstStyle/>
              <a:p>
                <a:pPr mar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</a:pPr>
                <a:endParaRPr lang="zh-CN" altLang="en-US" sz="2000" kern="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936160" y="253692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数</a:t>
              </a:r>
              <a:r>
                <a:rPr lang="zh-CN" altLang="en-US" sz="1200" dirty="0" smtClean="0"/>
                <a:t>据处理</a:t>
              </a:r>
              <a:endParaRPr lang="zh-CN" altLang="en-US" sz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74743" y="1143844"/>
            <a:ext cx="1947097" cy="1413740"/>
            <a:chOff x="1053063" y="1060714"/>
            <a:chExt cx="1947097" cy="1413740"/>
          </a:xfrm>
        </p:grpSpPr>
        <p:grpSp>
          <p:nvGrpSpPr>
            <p:cNvPr id="47" name="Group 46"/>
            <p:cNvGrpSpPr/>
            <p:nvPr/>
          </p:nvGrpSpPr>
          <p:grpSpPr>
            <a:xfrm>
              <a:off x="1053063" y="1083643"/>
              <a:ext cx="1568704" cy="1390811"/>
              <a:chOff x="1053063" y="1083643"/>
              <a:chExt cx="1568704" cy="139081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280782" y="1139103"/>
                <a:ext cx="1067804" cy="1277651"/>
                <a:chOff x="1280782" y="1139103"/>
                <a:chExt cx="1067804" cy="1277651"/>
              </a:xfrm>
            </p:grpSpPr>
            <p:pic>
              <p:nvPicPr>
                <p:cNvPr id="51" name="Picture 1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t="3348"/>
                <a:stretch>
                  <a:fillRect/>
                </a:stretch>
              </p:blipFill>
              <p:spPr bwMode="auto">
                <a:xfrm>
                  <a:off x="1280782" y="1998206"/>
                  <a:ext cx="1067804" cy="4185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blipFill dpi="0" rotWithShape="0">
                        <a:blip/>
                        <a:srcRect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2" name="Picture 14" descr="R logo"/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0782" y="1139103"/>
                  <a:ext cx="952500" cy="723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0" name="Rounded Rectangle 49"/>
              <p:cNvSpPr/>
              <p:nvPr/>
            </p:nvSpPr>
            <p:spPr bwMode="auto">
              <a:xfrm>
                <a:off x="1053063" y="1083643"/>
                <a:ext cx="1568704" cy="1390811"/>
              </a:xfrm>
              <a:prstGeom prst="roundRect">
                <a:avLst>
                  <a:gd name="adj" fmla="val 10409"/>
                </a:avLst>
              </a:prstGeom>
              <a:noFill/>
              <a:ln w="12700" algn="ctr">
                <a:solidFill>
                  <a:srgbClr val="DCDCD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31" tIns="45716" rIns="91431" bIns="45716" rtlCol="0" anchor="ctr"/>
              <a:lstStyle/>
              <a:p>
                <a:pPr mar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</a:pPr>
                <a:endParaRPr lang="zh-CN" altLang="en-US" sz="2000" kern="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99941" y="106071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统计分析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和挖掘</a:t>
              </a:r>
              <a:endParaRPr lang="zh-CN" altLang="en-US" sz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55311" y="909635"/>
            <a:ext cx="1568704" cy="1170795"/>
            <a:chOff x="6033631" y="878898"/>
            <a:chExt cx="1568704" cy="1170795"/>
          </a:xfrm>
        </p:grpSpPr>
        <p:grpSp>
          <p:nvGrpSpPr>
            <p:cNvPr id="54" name="Group 53"/>
            <p:cNvGrpSpPr/>
            <p:nvPr/>
          </p:nvGrpSpPr>
          <p:grpSpPr>
            <a:xfrm>
              <a:off x="6033631" y="1135131"/>
              <a:ext cx="1568704" cy="914562"/>
              <a:chOff x="6033631" y="1135131"/>
              <a:chExt cx="1568704" cy="914562"/>
            </a:xfrm>
          </p:grpSpPr>
          <p:pic>
            <p:nvPicPr>
              <p:cNvPr id="56" name="Picture 16"/>
              <p:cNvPicPr>
                <a:picLocks noChangeArrowheads="1"/>
              </p:cNvPicPr>
              <p:nvPr/>
            </p:nvPicPr>
            <p:blipFill>
              <a:blip r:embed="rId23" cstate="print"/>
              <a:srcRect/>
              <a:stretch>
                <a:fillRect/>
              </a:stretch>
            </p:blipFill>
            <p:spPr bwMode="auto">
              <a:xfrm>
                <a:off x="6479513" y="1199214"/>
                <a:ext cx="835819" cy="371475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7" name="Picture 16" descr="http://incubator.apache.org/s4/images/s4_test.pn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4578" y="1786435"/>
                <a:ext cx="1372634" cy="218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Rounded Rectangle 57"/>
              <p:cNvSpPr/>
              <p:nvPr/>
            </p:nvSpPr>
            <p:spPr bwMode="auto">
              <a:xfrm>
                <a:off x="6033631" y="1135131"/>
                <a:ext cx="1568704" cy="914562"/>
              </a:xfrm>
              <a:prstGeom prst="roundRect">
                <a:avLst>
                  <a:gd name="adj" fmla="val 10409"/>
                </a:avLst>
              </a:prstGeom>
              <a:noFill/>
              <a:ln w="12700" algn="ctr">
                <a:solidFill>
                  <a:srgbClr val="DCDCD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31" tIns="45716" rIns="91431" bIns="45716" rtlCol="0" anchor="ctr"/>
              <a:lstStyle/>
              <a:p>
                <a:pPr mar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</a:pPr>
                <a:endParaRPr lang="zh-CN" altLang="en-US" sz="2000" kern="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6323312" y="87889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流数据处理</a:t>
              </a:r>
              <a:endParaRPr lang="zh-CN" altLang="en-US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37515" y="2057876"/>
            <a:ext cx="2108965" cy="642568"/>
            <a:chOff x="5815835" y="1974746"/>
            <a:chExt cx="2108965" cy="642568"/>
          </a:xfrm>
        </p:grpSpPr>
        <p:grpSp>
          <p:nvGrpSpPr>
            <p:cNvPr id="60" name="Group 59"/>
            <p:cNvGrpSpPr/>
            <p:nvPr/>
          </p:nvGrpSpPr>
          <p:grpSpPr>
            <a:xfrm>
              <a:off x="5815835" y="2117675"/>
              <a:ext cx="2108965" cy="499639"/>
              <a:chOff x="5815835" y="2117675"/>
              <a:chExt cx="2108965" cy="49963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5815835" y="2151346"/>
                <a:ext cx="1963128" cy="326337"/>
                <a:chOff x="6039106" y="2137960"/>
                <a:chExt cx="1963128" cy="326337"/>
              </a:xfrm>
            </p:grpSpPr>
            <p:pic>
              <p:nvPicPr>
                <p:cNvPr id="64" name="Picture 2"/>
                <p:cNvPicPr>
                  <a:picLocks noChangeArrowheads="1"/>
                </p:cNvPicPr>
                <p:nvPr/>
              </p:nvPicPr>
              <p:blipFill>
                <a:blip r:embed="rId25" cstate="print"/>
                <a:srcRect/>
                <a:stretch>
                  <a:fillRect/>
                </a:stretch>
              </p:blipFill>
              <p:spPr bwMode="auto">
                <a:xfrm>
                  <a:off x="7093726" y="2141188"/>
                  <a:ext cx="908508" cy="323109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  <p:pic>
              <p:nvPicPr>
                <p:cNvPr id="65" name="Picture 11"/>
                <p:cNvPicPr>
                  <a:picLocks noChangeArrowheads="1"/>
                </p:cNvPicPr>
                <p:nvPr/>
              </p:nvPicPr>
              <p:blipFill>
                <a:blip r:embed="rId26" cstate="print"/>
                <a:srcRect/>
                <a:stretch>
                  <a:fillRect/>
                </a:stretch>
              </p:blipFill>
              <p:spPr bwMode="auto">
                <a:xfrm>
                  <a:off x="6039106" y="2137960"/>
                  <a:ext cx="908508" cy="323109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p:grpSp>
          <p:sp>
            <p:nvSpPr>
              <p:cNvPr id="63" name="Rounded Rectangle 62"/>
              <p:cNvSpPr/>
              <p:nvPr/>
            </p:nvSpPr>
            <p:spPr bwMode="auto">
              <a:xfrm>
                <a:off x="5815835" y="2117675"/>
                <a:ext cx="2108965" cy="499639"/>
              </a:xfrm>
              <a:prstGeom prst="roundRect">
                <a:avLst>
                  <a:gd name="adj" fmla="val 10409"/>
                </a:avLst>
              </a:prstGeom>
              <a:noFill/>
              <a:ln w="12700" algn="ctr">
                <a:solidFill>
                  <a:srgbClr val="DCDCD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31" tIns="45716" rIns="91431" bIns="45716" rtlCol="0" anchor="ctr"/>
              <a:lstStyle/>
              <a:p>
                <a:pPr mar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</a:pPr>
                <a:endParaRPr lang="zh-CN" altLang="en-US" sz="2000" kern="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143459" y="1974746"/>
              <a:ext cx="1345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高速</a:t>
              </a:r>
              <a:r>
                <a:rPr lang="en-US" altLang="zh-CN" sz="1200" dirty="0" smtClean="0"/>
                <a:t>MR</a:t>
              </a:r>
              <a:r>
                <a:rPr lang="zh-CN" altLang="en-US" sz="1200" dirty="0"/>
                <a:t>分</a:t>
              </a:r>
              <a:r>
                <a:rPr lang="zh-CN" altLang="en-US" sz="1200" dirty="0" smtClean="0"/>
                <a:t>析框架</a:t>
              </a:r>
              <a:endParaRPr lang="zh-CN" altLang="en-US" sz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032435" y="1545141"/>
            <a:ext cx="2894719" cy="1080808"/>
            <a:chOff x="2810755" y="1462011"/>
            <a:chExt cx="2894719" cy="1080808"/>
          </a:xfrm>
        </p:grpSpPr>
        <p:grpSp>
          <p:nvGrpSpPr>
            <p:cNvPr id="67" name="Group 66"/>
            <p:cNvGrpSpPr/>
            <p:nvPr/>
          </p:nvGrpSpPr>
          <p:grpSpPr>
            <a:xfrm>
              <a:off x="2810755" y="1692533"/>
              <a:ext cx="2894719" cy="850286"/>
              <a:chOff x="2810755" y="1692533"/>
              <a:chExt cx="2894719" cy="850286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196424" y="1739010"/>
                <a:ext cx="2184319" cy="791579"/>
                <a:chOff x="3259023" y="1804810"/>
                <a:chExt cx="2184319" cy="791579"/>
              </a:xfrm>
            </p:grpSpPr>
            <p:pic>
              <p:nvPicPr>
                <p:cNvPr id="71" name="Picture 8"/>
                <p:cNvPicPr>
                  <a:picLocks noChangeAspect="1" noChangeArrowheads="1"/>
                </p:cNvPicPr>
                <p:nvPr/>
              </p:nvPicPr>
              <p:blipFill>
                <a:blip r:embed="rId27" cstate="print"/>
                <a:srcRect/>
                <a:stretch>
                  <a:fillRect/>
                </a:stretch>
              </p:blipFill>
              <p:spPr bwMode="auto">
                <a:xfrm>
                  <a:off x="3303294" y="2256119"/>
                  <a:ext cx="913429" cy="329134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  <p:pic>
              <p:nvPicPr>
                <p:cNvPr id="72" name="Picture 4"/>
                <p:cNvPicPr>
                  <a:picLocks noChangeArrowheads="1"/>
                </p:cNvPicPr>
                <p:nvPr/>
              </p:nvPicPr>
              <p:blipFill>
                <a:blip r:embed="rId28" cstate="print"/>
                <a:srcRect/>
                <a:stretch>
                  <a:fillRect/>
                </a:stretch>
              </p:blipFill>
              <p:spPr bwMode="auto">
                <a:xfrm>
                  <a:off x="3259023" y="1821487"/>
                  <a:ext cx="908508" cy="323109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  <p:pic>
              <p:nvPicPr>
                <p:cNvPr id="73" name="Picture 5"/>
                <p:cNvPicPr>
                  <a:picLocks noChangeArrowheads="1"/>
                </p:cNvPicPr>
                <p:nvPr/>
              </p:nvPicPr>
              <p:blipFill>
                <a:blip r:embed="rId29" cstate="print"/>
                <a:srcRect/>
                <a:stretch>
                  <a:fillRect/>
                </a:stretch>
              </p:blipFill>
              <p:spPr bwMode="auto">
                <a:xfrm>
                  <a:off x="4534834" y="2273280"/>
                  <a:ext cx="908508" cy="323109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  <p:pic>
              <p:nvPicPr>
                <p:cNvPr id="74" name="Picture 18" descr="http://t0.gstatic.com/images?q=tbn:ANd9GcReztYFR5i1m85ADdmAOYx54YKakygVOZ3jSEQ0Zodxup3mem1g"/>
                <p:cNvPicPr>
                  <a:picLocks noChangeArrowheads="1"/>
                </p:cNvPicPr>
                <p:nvPr/>
              </p:nvPicPr>
              <p:blipFill>
                <a:blip r:embed="rId30" cstate="print"/>
                <a:srcRect/>
                <a:stretch>
                  <a:fillRect/>
                </a:stretch>
              </p:blipFill>
              <p:spPr bwMode="auto">
                <a:xfrm>
                  <a:off x="4534834" y="1804810"/>
                  <a:ext cx="908508" cy="323110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p:grpSp>
          <p:sp>
            <p:nvSpPr>
              <p:cNvPr id="70" name="Rounded Rectangle 69"/>
              <p:cNvSpPr/>
              <p:nvPr/>
            </p:nvSpPr>
            <p:spPr bwMode="auto">
              <a:xfrm>
                <a:off x="2810755" y="1692533"/>
                <a:ext cx="2894719" cy="850286"/>
              </a:xfrm>
              <a:prstGeom prst="roundRect">
                <a:avLst>
                  <a:gd name="adj" fmla="val 10409"/>
                </a:avLst>
              </a:prstGeom>
              <a:noFill/>
              <a:ln w="12700" algn="ctr">
                <a:solidFill>
                  <a:srgbClr val="DCDCD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31" tIns="45716" rIns="91431" bIns="45716" rtlCol="0" anchor="ctr"/>
              <a:lstStyle/>
              <a:p>
                <a:pPr mar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</a:pPr>
                <a:endParaRPr lang="zh-CN" altLang="en-US" sz="2000" kern="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563904" y="1462011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并行算法和框架</a:t>
              </a:r>
              <a:endParaRPr lang="zh-CN" alt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655455" y="2869193"/>
            <a:ext cx="2416439" cy="1171575"/>
            <a:chOff x="3224203" y="2786063"/>
            <a:chExt cx="2416439" cy="1171575"/>
          </a:xfrm>
        </p:grpSpPr>
        <p:sp>
          <p:nvSpPr>
            <p:cNvPr id="76" name="TextBox 75"/>
            <p:cNvSpPr txBox="1"/>
            <p:nvPr/>
          </p:nvSpPr>
          <p:spPr>
            <a:xfrm>
              <a:off x="5072662" y="278653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搜索</a:t>
              </a:r>
            </a:p>
          </p:txBody>
        </p:sp>
        <p:pic>
          <p:nvPicPr>
            <p:cNvPr id="77" name="Picture 5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171" y="2882560"/>
              <a:ext cx="76200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17632" y="3411153"/>
              <a:ext cx="723010" cy="383036"/>
            </a:xfrm>
            <a:prstGeom prst="rect">
              <a:avLst/>
            </a:prstGeom>
          </p:spPr>
        </p:pic>
        <p:pic>
          <p:nvPicPr>
            <p:cNvPr id="79" name="Picture 25" descr="Lucene Logo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9395" y="3522615"/>
              <a:ext cx="1428747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Freeform 79"/>
            <p:cNvSpPr/>
            <p:nvPr/>
          </p:nvSpPr>
          <p:spPr bwMode="auto">
            <a:xfrm>
              <a:off x="3224203" y="2786063"/>
              <a:ext cx="2414588" cy="1171575"/>
            </a:xfrm>
            <a:custGeom>
              <a:avLst/>
              <a:gdLst>
                <a:gd name="connsiteX0" fmla="*/ 2414588 w 2414588"/>
                <a:gd name="connsiteY0" fmla="*/ 1066800 h 1171575"/>
                <a:gd name="connsiteX1" fmla="*/ 2414588 w 2414588"/>
                <a:gd name="connsiteY1" fmla="*/ 85725 h 1171575"/>
                <a:gd name="connsiteX2" fmla="*/ 2352675 w 2414588"/>
                <a:gd name="connsiteY2" fmla="*/ 0 h 1171575"/>
                <a:gd name="connsiteX3" fmla="*/ 1023938 w 2414588"/>
                <a:gd name="connsiteY3" fmla="*/ 9525 h 1171575"/>
                <a:gd name="connsiteX4" fmla="*/ 976313 w 2414588"/>
                <a:gd name="connsiteY4" fmla="*/ 57150 h 1171575"/>
                <a:gd name="connsiteX5" fmla="*/ 962025 w 2414588"/>
                <a:gd name="connsiteY5" fmla="*/ 119062 h 1171575"/>
                <a:gd name="connsiteX6" fmla="*/ 966788 w 2414588"/>
                <a:gd name="connsiteY6" fmla="*/ 609600 h 1171575"/>
                <a:gd name="connsiteX7" fmla="*/ 28575 w 2414588"/>
                <a:gd name="connsiteY7" fmla="*/ 614362 h 1171575"/>
                <a:gd name="connsiteX8" fmla="*/ 0 w 2414588"/>
                <a:gd name="connsiteY8" fmla="*/ 652462 h 1171575"/>
                <a:gd name="connsiteX9" fmla="*/ 9525 w 2414588"/>
                <a:gd name="connsiteY9" fmla="*/ 1147762 h 1171575"/>
                <a:gd name="connsiteX10" fmla="*/ 47625 w 2414588"/>
                <a:gd name="connsiteY10" fmla="*/ 1171575 h 1171575"/>
                <a:gd name="connsiteX11" fmla="*/ 2347913 w 2414588"/>
                <a:gd name="connsiteY11" fmla="*/ 1166812 h 1171575"/>
                <a:gd name="connsiteX12" fmla="*/ 2414588 w 2414588"/>
                <a:gd name="connsiteY12" fmla="*/ 1119187 h 1171575"/>
                <a:gd name="connsiteX13" fmla="*/ 2414588 w 2414588"/>
                <a:gd name="connsiteY13" fmla="*/ 106680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4588" h="1171575">
                  <a:moveTo>
                    <a:pt x="2414588" y="1066800"/>
                  </a:moveTo>
                  <a:lnTo>
                    <a:pt x="2414588" y="85725"/>
                  </a:lnTo>
                  <a:lnTo>
                    <a:pt x="2352675" y="0"/>
                  </a:lnTo>
                  <a:lnTo>
                    <a:pt x="1023938" y="9525"/>
                  </a:lnTo>
                  <a:lnTo>
                    <a:pt x="976313" y="57150"/>
                  </a:lnTo>
                  <a:lnTo>
                    <a:pt x="962025" y="119062"/>
                  </a:lnTo>
                  <a:cubicBezTo>
                    <a:pt x="963613" y="282575"/>
                    <a:pt x="965200" y="446087"/>
                    <a:pt x="966788" y="609600"/>
                  </a:cubicBezTo>
                  <a:lnTo>
                    <a:pt x="28575" y="614362"/>
                  </a:lnTo>
                  <a:lnTo>
                    <a:pt x="0" y="652462"/>
                  </a:lnTo>
                  <a:lnTo>
                    <a:pt x="9525" y="1147762"/>
                  </a:lnTo>
                  <a:lnTo>
                    <a:pt x="47625" y="1171575"/>
                  </a:lnTo>
                  <a:lnTo>
                    <a:pt x="2347913" y="1166812"/>
                  </a:lnTo>
                  <a:lnTo>
                    <a:pt x="2414588" y="1119187"/>
                  </a:lnTo>
                  <a:lnTo>
                    <a:pt x="2414588" y="1066800"/>
                  </a:lnTo>
                  <a:close/>
                </a:path>
              </a:pathLst>
            </a:custGeom>
            <a:noFill/>
            <a:ln w="12700" algn="ctr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endParaRPr lang="zh-CN" altLang="en-US" sz="2000" kern="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0568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海量数据的时代正在到来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013176"/>
            <a:ext cx="8877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6" descr="A9-PERS2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308304" y="2636912"/>
            <a:ext cx="1603612" cy="96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810653"/>
            <a:ext cx="9144000" cy="3139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IDC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预测全球的数据使用量到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2020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年会增长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倍，达到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35.2ZB (1ZB = 10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亿</a:t>
            </a:r>
            <a:r>
              <a:rPr lang="en-US" altLang="zh-CN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TB)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6457890"/>
            <a:ext cx="33528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Neo Sans Intel" pitchFamily="34" charset="0"/>
              </a:rPr>
              <a:t>*Source: McKinsey Global Institute Analysis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Neo Sans Intel" pitchFamily="34" charset="0"/>
              </a:rPr>
              <a:t>SG Cross Asset Research, PwC</a:t>
            </a:r>
            <a:endParaRPr lang="en-US" sz="1000" dirty="0">
              <a:solidFill>
                <a:schemeClr val="bg1"/>
              </a:solidFill>
              <a:latin typeface="Neo Sans Intel" pitchFamily="34" charset="0"/>
            </a:endParaRPr>
          </a:p>
        </p:txBody>
      </p:sp>
      <p:grpSp>
        <p:nvGrpSpPr>
          <p:cNvPr id="10" name="Group 35"/>
          <p:cNvGrpSpPr/>
          <p:nvPr/>
        </p:nvGrpSpPr>
        <p:grpSpPr>
          <a:xfrm>
            <a:off x="163489" y="2103851"/>
            <a:ext cx="1401678" cy="959882"/>
            <a:chOff x="509148" y="2149320"/>
            <a:chExt cx="1541809" cy="1275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" name="Rounded Rectangle 10"/>
            <p:cNvSpPr/>
            <p:nvPr/>
          </p:nvSpPr>
          <p:spPr bwMode="auto">
            <a:xfrm>
              <a:off x="509148" y="2149320"/>
              <a:ext cx="1541809" cy="1275087"/>
            </a:xfrm>
            <a:prstGeom prst="roundRect">
              <a:avLst>
                <a:gd name="adj" fmla="val 20942"/>
              </a:avLst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/>
            </a:scene3d>
            <a:sp3d prstMaterial="matte">
              <a:bevelT w="152400" h="158750" prst="hardEdge"/>
              <a:bevelB w="0" h="0"/>
            </a:sp3d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Aft>
                  <a:spcPts val="0"/>
                </a:spcAft>
                <a:buClr>
                  <a:srgbClr val="FFFFFF"/>
                </a:buClr>
                <a:defRPr/>
              </a:pPr>
              <a:endParaRPr lang="en-US" b="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o Sans Intel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74031" y="2225377"/>
              <a:ext cx="1408270" cy="1124818"/>
            </a:xfrm>
            <a:prstGeom prst="roundRect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rgbClr val="FFFFFF"/>
                </a:buClr>
                <a:defRPr/>
              </a:pPr>
              <a:endParaRPr lang="en-US" b="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o Sans Intel"/>
              </a:endParaRPr>
            </a:p>
          </p:txBody>
        </p:sp>
      </p:grpSp>
      <p:pic>
        <p:nvPicPr>
          <p:cNvPr id="13" name="Picture 2" descr="http://countingoncurrency.com/wp/wp-content/uploads/2009/06/internet-world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63489" y="3229342"/>
            <a:ext cx="1339262" cy="1115104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63500"/>
          </a:effectLst>
        </p:spPr>
      </p:pic>
      <p:pic>
        <p:nvPicPr>
          <p:cNvPr id="14" name="Picture 13" descr="revenue_cost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4164" y="3637451"/>
            <a:ext cx="1514653" cy="11471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/>
          <p:cNvCxnSpPr>
            <a:stCxn id="23" idx="1"/>
            <a:endCxn id="12" idx="3"/>
          </p:cNvCxnSpPr>
          <p:nvPr/>
        </p:nvCxnSpPr>
        <p:spPr>
          <a:xfrm flipH="1">
            <a:off x="1502751" y="2039359"/>
            <a:ext cx="4093421" cy="545128"/>
          </a:xfrm>
          <a:prstGeom prst="straightConnector1">
            <a:avLst/>
          </a:prstGeom>
          <a:ln w="31750">
            <a:solidFill>
              <a:schemeClr val="accent6"/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1"/>
          </p:cNvCxnSpPr>
          <p:nvPr/>
        </p:nvCxnSpPr>
        <p:spPr>
          <a:xfrm flipH="1">
            <a:off x="1565167" y="2039359"/>
            <a:ext cx="4031005" cy="1657530"/>
          </a:xfrm>
          <a:prstGeom prst="straightConnector1">
            <a:avLst/>
          </a:prstGeom>
          <a:ln w="31750">
            <a:solidFill>
              <a:schemeClr val="accent6"/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296621">
            <a:off x="1708365" y="287245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宽带、移动网络普及和提速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21165544">
            <a:off x="1478702" y="2085784"/>
            <a:ext cx="34192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移动网络和各种智能终端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18560330">
            <a:off x="1948278" y="3873364"/>
            <a:ext cx="3877985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视频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医疗影像、地理信息、监控录像等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4869160"/>
            <a:ext cx="2980303" cy="265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统计、分析、预测、实时处理</a:t>
            </a:r>
            <a:endParaRPr lang="en-US" altLang="en-US" sz="1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891" y="1052736"/>
            <a:ext cx="997372" cy="105111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3" idx="1"/>
          </p:cNvCxnSpPr>
          <p:nvPr/>
        </p:nvCxnSpPr>
        <p:spPr>
          <a:xfrm flipH="1">
            <a:off x="3059832" y="2039359"/>
            <a:ext cx="2536340" cy="3117833"/>
          </a:xfrm>
          <a:prstGeom prst="straightConnector1">
            <a:avLst/>
          </a:prstGeom>
          <a:ln w="31750">
            <a:solidFill>
              <a:schemeClr val="accent6"/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22383 cop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96172" y="1377371"/>
            <a:ext cx="1435320" cy="132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52400" dist="63500" dir="2700000" algn="tl" rotWithShape="0">
              <a:prstClr val="black">
                <a:alpha val="77000"/>
              </a:prstClr>
            </a:outerShdw>
          </a:effectLst>
        </p:spPr>
      </p:pic>
      <p:cxnSp>
        <p:nvCxnSpPr>
          <p:cNvPr id="24" name="Straight Arrow Connector 23"/>
          <p:cNvCxnSpPr/>
          <p:nvPr/>
        </p:nvCxnSpPr>
        <p:spPr>
          <a:xfrm flipH="1">
            <a:off x="6936284" y="3429000"/>
            <a:ext cx="1020092" cy="674568"/>
          </a:xfrm>
          <a:prstGeom prst="straightConnector1">
            <a:avLst/>
          </a:prstGeom>
          <a:ln w="31750">
            <a:solidFill>
              <a:schemeClr val="accent6"/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hamilt\AppData\Local\Microsoft\Windows\Temporary Internet Files\Content.IE5\JLP7F3A0\MP900438761[1]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3489" y="4497183"/>
            <a:ext cx="1401677" cy="94185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6" name="Straight Arrow Connector 25"/>
          <p:cNvCxnSpPr>
            <a:stCxn id="23" idx="1"/>
          </p:cNvCxnSpPr>
          <p:nvPr/>
        </p:nvCxnSpPr>
        <p:spPr>
          <a:xfrm flipH="1">
            <a:off x="1565167" y="2039359"/>
            <a:ext cx="4031005" cy="2774559"/>
          </a:xfrm>
          <a:prstGeom prst="straightConnector1">
            <a:avLst/>
          </a:prstGeom>
          <a:ln w="31750">
            <a:solidFill>
              <a:schemeClr val="accent6"/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521147">
            <a:off x="810605" y="3580887"/>
            <a:ext cx="4416594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传感器、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RFID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阅读器、导航终端等非传统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IT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设备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281491" y="2485323"/>
            <a:ext cx="18701" cy="1224136"/>
          </a:xfrm>
          <a:prstGeom prst="straightConnector1">
            <a:avLst/>
          </a:prstGeom>
          <a:ln w="31750">
            <a:solidFill>
              <a:schemeClr val="accent6"/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  <a:endCxn id="21" idx="3"/>
          </p:cNvCxnSpPr>
          <p:nvPr/>
        </p:nvCxnSpPr>
        <p:spPr>
          <a:xfrm flipH="1" flipV="1">
            <a:off x="1282263" y="1578294"/>
            <a:ext cx="4313909" cy="461065"/>
          </a:xfrm>
          <a:prstGeom prst="straightConnector1">
            <a:avLst/>
          </a:prstGeom>
          <a:ln w="31750">
            <a:solidFill>
              <a:schemeClr val="accent6"/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377895">
            <a:off x="1715982" y="1499523"/>
            <a:ext cx="3326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社交网络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400" dirty="0" err="1" smtClean="0">
                <a:latin typeface="楷体" pitchFamily="49" charset="-122"/>
                <a:ea typeface="楷体" pitchFamily="49" charset="-122"/>
              </a:rPr>
              <a:t>Facebook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Twitter,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微博等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400" dirty="0"/>
          </a:p>
        </p:txBody>
      </p:sp>
      <p:pic>
        <p:nvPicPr>
          <p:cNvPr id="31" name="Picture 4" descr="http://t0.gstatic.com/images?q=tbn:ANd9GcQOahqgqykkmmILi5KXgjUCa9ZVPqytR948sIEAlNI5Dwy9k_Gn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5157192"/>
            <a:ext cx="427088" cy="313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720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么是大数据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938" y="1313004"/>
            <a:ext cx="6365911" cy="285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99333" y="690265"/>
            <a:ext cx="300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Source: IDC 2012 on Big Data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46905" y="4221088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数据集主要特点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Volume: 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数据量从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TB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PB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级别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Variety: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数据类型复杂，超过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80%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的数据是非结构化的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Velocity: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数据量在持续增加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两位数的年增长率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其他特征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数据来自大量源，需要做相关性分析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需要实时或者准实时的流式采集，有些应用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90%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写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vs.10%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读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数据需要长时间存储，非热点数据也会被随机访问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94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</a:t>
            </a:r>
            <a:r>
              <a:rPr lang="zh-CN" altLang="en-US" dirty="0" smtClean="0"/>
              <a:t>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正在快速涌现的生态系统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07154" y="1065501"/>
            <a:ext cx="8788289" cy="4066827"/>
          </a:xfrm>
          <a:prstGeom prst="roundRect">
            <a:avLst>
              <a:gd name="adj" fmla="val 2728"/>
            </a:avLst>
          </a:prstGeom>
          <a:solidFill>
            <a:schemeClr val="bg1">
              <a:alpha val="50000"/>
            </a:schemeClr>
          </a:solidFill>
          <a:ln w="19050" algn="ctr">
            <a:solidFill>
              <a:schemeClr val="tx2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91431" tIns="45716" rIns="91431" bIns="4571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8511" y="4960716"/>
            <a:ext cx="8788289" cy="1333620"/>
            <a:chOff x="194454" y="902913"/>
            <a:chExt cx="8788289" cy="939027"/>
          </a:xfrm>
        </p:grpSpPr>
        <p:sp>
          <p:nvSpPr>
            <p:cNvPr id="6" name="Rounded Rectangle 19"/>
            <p:cNvSpPr>
              <a:spLocks noChangeArrowheads="1"/>
            </p:cNvSpPr>
            <p:nvPr/>
          </p:nvSpPr>
          <p:spPr bwMode="invGray">
            <a:xfrm>
              <a:off x="194454" y="902913"/>
              <a:ext cx="8788289" cy="939027"/>
            </a:xfrm>
            <a:prstGeom prst="round2SameRect">
              <a:avLst>
                <a:gd name="adj1" fmla="val 0"/>
                <a:gd name="adj2" fmla="val 1390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altLang="ja-JP" sz="2000" b="1" baseline="30000" dirty="0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6049" y="1114546"/>
              <a:ext cx="7788202" cy="520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5" tIns="45718" rIns="91435" bIns="45718" rtlCol="0" anchor="ctr" anchorCtr="0">
              <a:spAutoFit/>
            </a:bodyPr>
            <a:lstStyle/>
            <a:p>
              <a:pPr algn="just"/>
              <a:r>
                <a:rPr lang="zh-CN" altLang="en-US" sz="1400" dirty="0" smtClean="0"/>
                <a:t>大数据不仅仅是指大量的复杂数据</a:t>
              </a:r>
              <a:r>
                <a:rPr lang="en-US" altLang="zh-CN" sz="1400" dirty="0" smtClean="0"/>
                <a:t>; </a:t>
              </a:r>
              <a:r>
                <a:rPr lang="zh-CN" altLang="en-US" sz="1400" dirty="0" smtClean="0"/>
                <a:t>大数据描绘了一个正在快速涌现的生态系统，从新技术、新技能、新实践到崭新的商业模式，使企业和组织有能力对大量的、不断增长的、多样</a:t>
              </a:r>
              <a:r>
                <a:rPr lang="zh-CN" altLang="en-US" sz="1400" dirty="0"/>
                <a:t>的、多</a:t>
              </a:r>
              <a:r>
                <a:rPr lang="zh-CN" altLang="en-US" sz="1400" dirty="0" smtClean="0"/>
                <a:t>维的、结构化以及非结构化数据进行管理、分析并据此采取行动。</a:t>
              </a:r>
              <a:r>
                <a:rPr lang="en-US" altLang="zh-CN" sz="1400" dirty="0" smtClean="0"/>
                <a:t>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0604" y="1090902"/>
            <a:ext cx="5932937" cy="3793614"/>
            <a:chOff x="1590604" y="1090902"/>
            <a:chExt cx="5932937" cy="3793614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xmlns="" val="3893742336"/>
                </p:ext>
              </p:extLst>
            </p:nvPr>
          </p:nvGraphicFramePr>
          <p:xfrm>
            <a:off x="1590604" y="1090902"/>
            <a:ext cx="5932937" cy="37936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Straight Arrow Connector 9"/>
            <p:cNvCxnSpPr>
              <a:stCxn id="14" idx="4"/>
            </p:cNvCxnSpPr>
            <p:nvPr/>
          </p:nvCxnSpPr>
          <p:spPr>
            <a:xfrm flipH="1">
              <a:off x="4543407" y="3445173"/>
              <a:ext cx="5796" cy="58390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543407" y="1967696"/>
              <a:ext cx="0" cy="55558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4" idx="6"/>
            </p:cNvCxnSpPr>
            <p:nvPr/>
          </p:nvCxnSpPr>
          <p:spPr>
            <a:xfrm>
              <a:off x="5057775" y="2936601"/>
              <a:ext cx="80010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4" idx="2"/>
            </p:cNvCxnSpPr>
            <p:nvPr/>
          </p:nvCxnSpPr>
          <p:spPr>
            <a:xfrm flipH="1">
              <a:off x="3238500" y="2936601"/>
              <a:ext cx="802131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4040631" y="2428029"/>
              <a:ext cx="1017144" cy="1017144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accent6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r>
                <a:rPr lang="zh-CN" altLang="en-US" sz="1400" kern="0" dirty="0" smtClean="0">
                  <a:solidFill>
                    <a:schemeClr val="bg1"/>
                  </a:solidFill>
                </a:rPr>
                <a:t>大数据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57915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各行</a:t>
            </a:r>
            <a:r>
              <a:rPr lang="zh-CN" altLang="en-US" dirty="0" smtClean="0"/>
              <a:t>业大数据最佳实践</a:t>
            </a:r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617666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 bwMode="auto">
          <a:xfrm flipH="1" flipV="1">
            <a:off x="1448674" y="2617666"/>
            <a:ext cx="1965258" cy="94479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3529631" y="2626635"/>
            <a:ext cx="493902" cy="101202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4635916" y="2626635"/>
            <a:ext cx="709062" cy="93582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5395132" y="2626635"/>
            <a:ext cx="2209799" cy="93582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956731" y="3562458"/>
            <a:ext cx="2971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368" tIns="45686" rIns="91368" bIns="4568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061922"/>
              </a:buClr>
            </a:pPr>
            <a:r>
              <a:rPr lang="en-US" sz="1200" b="1" dirty="0" smtClean="0">
                <a:solidFill>
                  <a:srgbClr val="061922"/>
                </a:solidFill>
              </a:rPr>
              <a:t>Intelligent Systems Architecture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2214" y="1320685"/>
            <a:ext cx="748916" cy="26160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 defTabSz="914400"/>
            <a:r>
              <a:rPr lang="zh-CN" altLang="en-US" sz="1100" b="1" dirty="0" smtClean="0">
                <a:solidFill>
                  <a:srgbClr val="061922"/>
                </a:solidFill>
              </a:rPr>
              <a:t>智慧城市</a:t>
            </a:r>
            <a:endParaRPr lang="en-US" sz="1100" b="1" dirty="0" smtClean="0">
              <a:solidFill>
                <a:srgbClr val="0619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93324" y="1333514"/>
            <a:ext cx="1280155" cy="24621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914400"/>
            <a:r>
              <a:rPr lang="zh-CN" altLang="en-US" sz="1000" b="1" dirty="0" smtClean="0">
                <a:solidFill>
                  <a:srgbClr val="061922"/>
                </a:solidFill>
              </a:rPr>
              <a:t>电信</a:t>
            </a:r>
            <a:endParaRPr lang="en-US" sz="1000" b="1" dirty="0">
              <a:solidFill>
                <a:srgbClr val="06192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6831" y="1339785"/>
            <a:ext cx="1981200" cy="24621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914400"/>
            <a:r>
              <a:rPr lang="zh-CN" altLang="en-US" sz="1000" b="1" dirty="0" smtClean="0">
                <a:solidFill>
                  <a:srgbClr val="061922"/>
                </a:solidFill>
              </a:rPr>
              <a:t>零售</a:t>
            </a:r>
            <a:endParaRPr lang="en-US" sz="1000" b="1" dirty="0">
              <a:solidFill>
                <a:srgbClr val="061922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2500" y="1509802"/>
            <a:ext cx="2033600" cy="105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endCxn id="9" idx="3"/>
          </p:cNvCxnSpPr>
          <p:nvPr/>
        </p:nvCxnSpPr>
        <p:spPr bwMode="auto">
          <a:xfrm flipH="1" flipV="1">
            <a:off x="5928531" y="3791058"/>
            <a:ext cx="762000" cy="1524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2957388" y="5034679"/>
            <a:ext cx="2971800" cy="914400"/>
            <a:chOff x="6208900" y="5299982"/>
            <a:chExt cx="2971800" cy="9144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285100" y="5299982"/>
              <a:ext cx="28589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 smtClean="0">
                  <a:solidFill>
                    <a:schemeClr val="bg1"/>
                  </a:solidFill>
                </a:rPr>
                <a:t>终端设备</a:t>
              </a:r>
              <a:endParaRPr lang="en-US" sz="10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2" descr="C:\Users\usantoni\AppData\Local\Microsoft\Windows\Temporary Internet Files\Content.IE5\KM3JAWYX\MC900441332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7914" y="5452382"/>
              <a:ext cx="341587" cy="381001"/>
            </a:xfrm>
            <a:prstGeom prst="rect">
              <a:avLst/>
            </a:prstGeom>
            <a:noFill/>
          </p:spPr>
        </p:pic>
        <p:pic>
          <p:nvPicPr>
            <p:cNvPr id="18" name="Picture 7" descr="Ultra-Portable notebooks"/>
            <p:cNvPicPr>
              <a:picLocks noChangeAspect="1" noChangeArrowheads="1"/>
            </p:cNvPicPr>
            <p:nvPr/>
          </p:nvPicPr>
          <p:blipFill>
            <a:blip r:embed="rId4" cstate="print"/>
            <a:srcRect t="14583" r="11954"/>
            <a:stretch>
              <a:fillRect/>
            </a:stretch>
          </p:blipFill>
          <p:spPr bwMode="auto">
            <a:xfrm>
              <a:off x="6449245" y="5459376"/>
              <a:ext cx="332555" cy="297806"/>
            </a:xfrm>
            <a:prstGeom prst="rect">
              <a:avLst/>
            </a:prstGeom>
            <a:noFill/>
          </p:spPr>
        </p:pic>
        <p:pic>
          <p:nvPicPr>
            <p:cNvPr id="19" name="Picture 3" descr="C:\Users\usantoni\AppData\Local\Microsoft\Windows\Temporary Internet Files\Content.IE5\S25B046H\MP900442925[1]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59074" y="5528583"/>
              <a:ext cx="380807" cy="304800"/>
            </a:xfrm>
            <a:prstGeom prst="rect">
              <a:avLst/>
            </a:prstGeom>
            <a:noFill/>
          </p:spPr>
        </p:pic>
        <p:pic>
          <p:nvPicPr>
            <p:cNvPr id="20" name="Picture 5" descr="C:\Users\usantoni\AppData\Local\Microsoft\Windows\Temporary Internet Files\Content.IE5\N3I6WA81\MC900432517[1].wmf"/>
            <p:cNvPicPr>
              <a:picLocks noChangeAspect="1" noChangeArrowheads="1"/>
            </p:cNvPicPr>
            <p:nvPr/>
          </p:nvPicPr>
          <p:blipFill>
            <a:blip cstate="print"/>
            <a:srcRect/>
            <a:stretch>
              <a:fillRect/>
            </a:stretch>
          </p:blipFill>
          <p:spPr bwMode="auto">
            <a:xfrm>
              <a:off x="8792670" y="5452383"/>
              <a:ext cx="341586" cy="30480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735672" y="5891962"/>
              <a:ext cx="463828" cy="24622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smtClean="0">
                  <a:solidFill>
                    <a:schemeClr val="bg1"/>
                  </a:solidFill>
                </a:rPr>
                <a:t>HH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08900" y="5833382"/>
              <a:ext cx="762000" cy="24622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smtClean="0">
                  <a:solidFill>
                    <a:schemeClr val="bg1"/>
                  </a:solidFill>
                </a:rPr>
                <a:t>NB/ULT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47778" y="5851182"/>
              <a:ext cx="800822" cy="24622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smtClean="0">
                  <a:solidFill>
                    <a:schemeClr val="bg1"/>
                  </a:solidFill>
                </a:rPr>
                <a:t>Cameras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1" y="5815761"/>
              <a:ext cx="562140" cy="24622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err="1" smtClean="0">
                  <a:solidFill>
                    <a:schemeClr val="bg1"/>
                  </a:solidFill>
                </a:rPr>
                <a:t>PoS</a:t>
              </a:r>
              <a:endParaRPr 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79731" y="5825969"/>
              <a:ext cx="702270" cy="24622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smtClean="0">
                  <a:solidFill>
                    <a:schemeClr val="bg1"/>
                  </a:solidFill>
                </a:rPr>
                <a:t>Kiosk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86800" y="5736964"/>
              <a:ext cx="493900" cy="24622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smtClean="0">
                  <a:solidFill>
                    <a:schemeClr val="bg1"/>
                  </a:solidFill>
                </a:rPr>
                <a:t>DS</a:t>
              </a:r>
            </a:p>
          </p:txBody>
        </p:sp>
        <p:pic>
          <p:nvPicPr>
            <p:cNvPr id="27" name="Picture 7" descr="C:\Users\usantoni\AppData\Local\Microsoft\Windows\Temporary Internet Files\Content.IE5\S25B046H\MP900390153[1]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6378" y="5599423"/>
              <a:ext cx="364359" cy="289983"/>
            </a:xfrm>
            <a:prstGeom prst="rect">
              <a:avLst/>
            </a:prstGeom>
            <a:noFill/>
          </p:spPr>
        </p:pic>
        <p:pic>
          <p:nvPicPr>
            <p:cNvPr id="28" name="Picture 8" descr="C:\Users\usantoni\AppData\Local\Microsoft\Windows\Temporary Internet Files\Content.IE5\2U9DA7Y7\MC900295450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403390" y="5434762"/>
              <a:ext cx="312149" cy="398621"/>
            </a:xfrm>
            <a:prstGeom prst="rect">
              <a:avLst/>
            </a:prstGeom>
            <a:noFill/>
          </p:spPr>
        </p:pic>
      </p:grpSp>
      <p:sp>
        <p:nvSpPr>
          <p:cNvPr id="29" name="Rounded Rectangle 28"/>
          <p:cNvSpPr/>
          <p:nvPr/>
        </p:nvSpPr>
        <p:spPr bwMode="auto">
          <a:xfrm>
            <a:off x="6708893" y="3289238"/>
            <a:ext cx="1635007" cy="19740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7377" y="4170751"/>
            <a:ext cx="1322197" cy="45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7411" y="4319187"/>
            <a:ext cx="2371522" cy="1516389"/>
            <a:chOff x="1590604" y="1090902"/>
            <a:chExt cx="5932937" cy="3793614"/>
          </a:xfrm>
        </p:grpSpPr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xmlns="" val="3472271969"/>
                </p:ext>
              </p:extLst>
            </p:nvPr>
          </p:nvGraphicFramePr>
          <p:xfrm>
            <a:off x="1590604" y="1090902"/>
            <a:ext cx="5932937" cy="37936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cxnSp>
          <p:nvCxnSpPr>
            <p:cNvPr id="33" name="Straight Arrow Connector 32"/>
            <p:cNvCxnSpPr>
              <a:stCxn id="37" idx="4"/>
            </p:cNvCxnSpPr>
            <p:nvPr/>
          </p:nvCxnSpPr>
          <p:spPr>
            <a:xfrm>
              <a:off x="4543407" y="3414530"/>
              <a:ext cx="0" cy="592320"/>
            </a:xfrm>
            <a:prstGeom prst="straightConnector1">
              <a:avLst/>
            </a:prstGeom>
            <a:ln w="127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543407" y="1967696"/>
              <a:ext cx="0" cy="555583"/>
            </a:xfrm>
            <a:prstGeom prst="straightConnector1">
              <a:avLst/>
            </a:prstGeom>
            <a:ln w="127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7" idx="6"/>
            </p:cNvCxnSpPr>
            <p:nvPr/>
          </p:nvCxnSpPr>
          <p:spPr>
            <a:xfrm flipV="1">
              <a:off x="4989032" y="2968904"/>
              <a:ext cx="925993" cy="1"/>
            </a:xfrm>
            <a:prstGeom prst="straightConnector1">
              <a:avLst/>
            </a:prstGeom>
            <a:ln w="127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7" idx="2"/>
            </p:cNvCxnSpPr>
            <p:nvPr/>
          </p:nvCxnSpPr>
          <p:spPr>
            <a:xfrm flipH="1">
              <a:off x="3224213" y="2968905"/>
              <a:ext cx="873568" cy="0"/>
            </a:xfrm>
            <a:prstGeom prst="straightConnector1">
              <a:avLst/>
            </a:prstGeom>
            <a:ln w="127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 bwMode="auto">
            <a:xfrm>
              <a:off x="4097781" y="2523279"/>
              <a:ext cx="891251" cy="891251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accent6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endParaRPr lang="zh-CN" altLang="en-US" sz="400" kern="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Picture 2" descr="智能交通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65251" y="1630344"/>
            <a:ext cx="970530" cy="918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Picture 2" descr="C:\Users\thamilt\AppData\Local\Microsoft\Windows\Temporary Internet Files\Content.IE5\40QE8NJP\MC900438742[1]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46045" y="1657233"/>
            <a:ext cx="1048851" cy="90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01066" y="1659600"/>
            <a:ext cx="1318260" cy="988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Picture 2" descr="http://www.d-r-t.com/images/Car_with_Products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6590" y="1657233"/>
            <a:ext cx="1197978" cy="90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t0.gstatic.com/images?q=tbn:ANd9GcTRylOr2YuAS0RytW6sWID2Kzh3iDm7APsizq3yq8P5F4NmwpJXIHoJ2ZQ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" y="1571589"/>
            <a:ext cx="10382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134391" y="1332165"/>
            <a:ext cx="1280155" cy="24621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914400"/>
            <a:r>
              <a:rPr lang="zh-CN" altLang="en-US" sz="1000" b="1" dirty="0" smtClean="0">
                <a:solidFill>
                  <a:srgbClr val="061922"/>
                </a:solidFill>
              </a:rPr>
              <a:t>制造</a:t>
            </a:r>
            <a:endParaRPr lang="en-US" sz="1000" b="1" dirty="0">
              <a:solidFill>
                <a:srgbClr val="06192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3078" y="1334084"/>
            <a:ext cx="1280155" cy="24621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914400"/>
            <a:r>
              <a:rPr lang="zh-CN" altLang="en-US" sz="1000" b="1" dirty="0" smtClean="0">
                <a:solidFill>
                  <a:srgbClr val="061922"/>
                </a:solidFill>
              </a:rPr>
              <a:t>医疗</a:t>
            </a:r>
            <a:endParaRPr lang="en-US" sz="1000" b="1" dirty="0">
              <a:solidFill>
                <a:srgbClr val="06192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1777" y="1339785"/>
            <a:ext cx="1280155" cy="24621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914400"/>
            <a:r>
              <a:rPr lang="zh-CN" altLang="en-US" sz="1000" b="1" dirty="0" smtClean="0">
                <a:solidFill>
                  <a:srgbClr val="061922"/>
                </a:solidFill>
              </a:rPr>
              <a:t>物联网</a:t>
            </a:r>
            <a:endParaRPr lang="en-US" sz="1000" b="1" dirty="0">
              <a:solidFill>
                <a:srgbClr val="061922"/>
              </a:solidFill>
            </a:endParaRPr>
          </a:p>
        </p:txBody>
      </p:sp>
      <p:pic>
        <p:nvPicPr>
          <p:cNvPr id="46" name="Picture 6" descr="http://t2.gstatic.com/images?q=tbn:ANd9GcSUtM-c-oXmFgp-vHo0JsdnbAZFX0Ym7-D35DtcI2XsNaHpTdTHPE7hgz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1810" y="1657233"/>
            <a:ext cx="995235" cy="90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061506" y="1333514"/>
            <a:ext cx="1280155" cy="24621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914400"/>
            <a:r>
              <a:rPr lang="zh-CN" altLang="en-US" sz="1000" b="1" dirty="0" smtClean="0">
                <a:solidFill>
                  <a:srgbClr val="061922"/>
                </a:solidFill>
              </a:rPr>
              <a:t>金融服务</a:t>
            </a:r>
            <a:endParaRPr lang="en-US" sz="1000" b="1" dirty="0">
              <a:solidFill>
                <a:srgbClr val="061922"/>
              </a:solidFill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973588" y="4705459"/>
            <a:ext cx="1079451" cy="28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 descr="HBas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5798" y="3827536"/>
            <a:ext cx="1057241" cy="2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/>
          <p:cNvGrpSpPr/>
          <p:nvPr/>
        </p:nvGrpSpPr>
        <p:grpSpPr>
          <a:xfrm>
            <a:off x="2947863" y="4056924"/>
            <a:ext cx="2964113" cy="951831"/>
            <a:chOff x="2957388" y="5080122"/>
            <a:chExt cx="2964113" cy="951831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032931" y="5080122"/>
              <a:ext cx="2858900" cy="9144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061922"/>
                  </a:solidFill>
                </a:rPr>
                <a:t>数</a:t>
              </a:r>
              <a:r>
                <a:rPr lang="zh-CN" altLang="en-US" sz="1000" b="1" dirty="0" smtClean="0">
                  <a:solidFill>
                    <a:srgbClr val="061922"/>
                  </a:solidFill>
                </a:rPr>
                <a:t>据中心</a:t>
              </a:r>
              <a:endParaRPr lang="en-US" sz="1000" b="1" dirty="0" smtClean="0">
                <a:solidFill>
                  <a:srgbClr val="061922"/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128160" y="5366372"/>
              <a:ext cx="477586" cy="447204"/>
            </a:xfrm>
            <a:prstGeom prst="rect">
              <a:avLst/>
            </a:prstGeom>
            <a:effectLst/>
          </p:spPr>
        </p:pic>
        <p:pic>
          <p:nvPicPr>
            <p:cNvPr id="53" name="Picture 25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712" y="5484092"/>
              <a:ext cx="327490" cy="226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28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656" y="5339967"/>
              <a:ext cx="669261" cy="453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1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492" y="5352358"/>
              <a:ext cx="796017" cy="404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2957388" y="5785732"/>
              <a:ext cx="762000" cy="24622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smtClean="0">
                  <a:solidFill>
                    <a:srgbClr val="061922"/>
                  </a:solidFill>
                </a:rPr>
                <a:t>CPU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66962" y="5785732"/>
              <a:ext cx="762000" cy="24622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smtClean="0">
                  <a:solidFill>
                    <a:srgbClr val="061922"/>
                  </a:solidFill>
                </a:rPr>
                <a:t>SSD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66656" y="5785732"/>
              <a:ext cx="762000" cy="246221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smtClean="0">
                  <a:solidFill>
                    <a:srgbClr val="061922"/>
                  </a:solidFill>
                </a:rPr>
                <a:t>10GbE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35337" y="5785732"/>
              <a:ext cx="886164" cy="246217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algn="ctr" defTabSz="914400"/>
              <a:r>
                <a:rPr lang="en-US" sz="1000" dirty="0" err="1" smtClean="0">
                  <a:solidFill>
                    <a:srgbClr val="061922"/>
                  </a:solidFill>
                </a:rPr>
                <a:t>Infiniband</a:t>
              </a:r>
              <a:endParaRPr lang="en-US" sz="1000" dirty="0" smtClean="0">
                <a:solidFill>
                  <a:srgbClr val="061922"/>
                </a:solidFill>
              </a:endParaRPr>
            </a:p>
          </p:txBody>
        </p:sp>
      </p:grpSp>
      <p:pic>
        <p:nvPicPr>
          <p:cNvPr id="60" name="Picture 18" descr="http://t0.gstatic.com/images?q=tbn:ANd9GcReztYFR5i1m85ADdmAOYx54YKakygVOZ3jSEQ0Zodxup3mem1g"/>
          <p:cNvPicPr>
            <a:picLocks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7103574" y="3414445"/>
            <a:ext cx="908508" cy="323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" name="TextBox 60"/>
          <p:cNvSpPr txBox="1"/>
          <p:nvPr/>
        </p:nvSpPr>
        <p:spPr>
          <a:xfrm>
            <a:off x="7204032" y="487865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4267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电信</a:t>
            </a:r>
            <a:r>
              <a:rPr lang="zh-CN" altLang="en-US" dirty="0" smtClean="0"/>
              <a:t>业大数据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92581" y="940110"/>
            <a:ext cx="8788289" cy="5378261"/>
          </a:xfrm>
          <a:prstGeom prst="roundRect">
            <a:avLst>
              <a:gd name="adj" fmla="val 2728"/>
            </a:avLst>
          </a:prstGeom>
          <a:solidFill>
            <a:schemeClr val="bg1">
              <a:alpha val="95000"/>
            </a:schemeClr>
          </a:solidFill>
          <a:ln w="19050" algn="ctr">
            <a:solidFill>
              <a:schemeClr val="tx2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91431" tIns="45716" rIns="91431" bIns="4571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80605" y="4683213"/>
            <a:ext cx="2371522" cy="1516389"/>
            <a:chOff x="1590604" y="1090902"/>
            <a:chExt cx="5932937" cy="3793614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xmlns="" val="3249843086"/>
                </p:ext>
              </p:extLst>
            </p:nvPr>
          </p:nvGraphicFramePr>
          <p:xfrm>
            <a:off x="1590604" y="1090902"/>
            <a:ext cx="5932937" cy="37936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7" name="Straight Arrow Connector 6"/>
            <p:cNvCxnSpPr>
              <a:stCxn id="11" idx="4"/>
            </p:cNvCxnSpPr>
            <p:nvPr/>
          </p:nvCxnSpPr>
          <p:spPr>
            <a:xfrm>
              <a:off x="4543407" y="3414530"/>
              <a:ext cx="0" cy="592320"/>
            </a:xfrm>
            <a:prstGeom prst="straightConnector1">
              <a:avLst/>
            </a:prstGeom>
            <a:ln w="127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43407" y="1967696"/>
              <a:ext cx="0" cy="555583"/>
            </a:xfrm>
            <a:prstGeom prst="straightConnector1">
              <a:avLst/>
            </a:prstGeom>
            <a:ln w="127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6"/>
            </p:cNvCxnSpPr>
            <p:nvPr/>
          </p:nvCxnSpPr>
          <p:spPr>
            <a:xfrm flipV="1">
              <a:off x="4989032" y="2968904"/>
              <a:ext cx="925993" cy="1"/>
            </a:xfrm>
            <a:prstGeom prst="straightConnector1">
              <a:avLst/>
            </a:prstGeom>
            <a:ln w="127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3224213" y="2968905"/>
              <a:ext cx="873568" cy="0"/>
            </a:xfrm>
            <a:prstGeom prst="straightConnector1">
              <a:avLst/>
            </a:prstGeom>
            <a:ln w="127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 bwMode="auto">
            <a:xfrm>
              <a:off x="4097781" y="2523279"/>
              <a:ext cx="891251" cy="891251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accent6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endParaRPr lang="zh-CN" altLang="en-US" sz="400" kern="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388143"/>
              </p:ext>
            </p:extLst>
          </p:nvPr>
        </p:nvGraphicFramePr>
        <p:xfrm>
          <a:off x="5889632" y="999253"/>
          <a:ext cx="2927444" cy="21029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2011"/>
                <a:gridCol w="874169"/>
                <a:gridCol w="951264"/>
              </a:tblGrid>
              <a:tr h="61080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2"/>
                          </a:solidFill>
                        </a:rPr>
                        <a:t>数据源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(2011)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6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CDR</a:t>
                      </a:r>
                    </a:p>
                  </a:txBody>
                  <a:tcPr marT="0" marB="0" anchor="b">
                    <a:solidFill>
                      <a:srgbClr val="CACCD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~2TB/day</a:t>
                      </a:r>
                    </a:p>
                  </a:txBody>
                  <a:tcPr marT="0" marB="0" anchor="b">
                    <a:solidFill>
                      <a:srgbClr val="CACCD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Structured</a:t>
                      </a:r>
                      <a:r>
                        <a:rPr lang="en-US" altLang="zh-CN" sz="16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T="0" marB="0" anchor="b">
                    <a:solidFill>
                      <a:srgbClr val="CACCD0">
                        <a:alpha val="20000"/>
                      </a:srgbClr>
                    </a:solidFill>
                  </a:tcPr>
                </a:tc>
              </a:tr>
              <a:tr h="532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Click Streams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~4TB/day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T="0" marB="0" anchor="b"/>
                </a:tc>
              </a:tr>
              <a:tr h="532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Network Signaling</a:t>
                      </a:r>
                    </a:p>
                  </a:txBody>
                  <a:tcPr marT="0" marB="0" anchor="b"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~8TB/day</a:t>
                      </a:r>
                    </a:p>
                  </a:txBody>
                  <a:tcPr marT="0" marB="0" anchor="b"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T="0" marB="0" anchor="b"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8421" y="1035284"/>
            <a:ext cx="2193006" cy="140285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711" y="1010450"/>
            <a:ext cx="2384620" cy="142768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546391" y="2504049"/>
            <a:ext cx="5443690" cy="3780205"/>
            <a:chOff x="546391" y="2504049"/>
            <a:chExt cx="5443690" cy="3780205"/>
          </a:xfrm>
        </p:grpSpPr>
        <p:grpSp>
          <p:nvGrpSpPr>
            <p:cNvPr id="16" name="Group 15"/>
            <p:cNvGrpSpPr/>
            <p:nvPr/>
          </p:nvGrpSpPr>
          <p:grpSpPr>
            <a:xfrm>
              <a:off x="546391" y="2504049"/>
              <a:ext cx="5443690" cy="3780205"/>
              <a:chOff x="1276577" y="1076709"/>
              <a:chExt cx="6480100" cy="3807711"/>
            </a:xfrm>
          </p:grpSpPr>
          <p:pic>
            <p:nvPicPr>
              <p:cNvPr id="18" name="Picture 16" descr="PNG Build_00002.png"/>
              <p:cNvPicPr>
                <a:picLocks noChangeAspect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016661" y="4183766"/>
                <a:ext cx="876126" cy="595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27" descr="10-foot-ring-blur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 bwMode="auto">
              <a:xfrm>
                <a:off x="2405606" y="2771292"/>
                <a:ext cx="4320695" cy="826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052670" y="3209370"/>
                <a:ext cx="1074695" cy="310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zh-CN" altLang="en-US" sz="1400" dirty="0" smtClean="0">
                    <a:solidFill>
                      <a:srgbClr val="061922"/>
                    </a:solidFill>
                  </a:rPr>
                  <a:t>数据中心</a:t>
                </a:r>
                <a:endParaRPr lang="zh-CN" altLang="en-US" sz="1400" dirty="0">
                  <a:solidFill>
                    <a:srgbClr val="061922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3387583" y="2827878"/>
                <a:ext cx="433225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5293772" y="2816125"/>
                <a:ext cx="433225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3612860" y="2263744"/>
                <a:ext cx="437182" cy="129281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43" idx="1"/>
              </p:cNvCxnSpPr>
              <p:nvPr/>
            </p:nvCxnSpPr>
            <p:spPr bwMode="auto">
              <a:xfrm flipV="1">
                <a:off x="5046458" y="2314576"/>
                <a:ext cx="420600" cy="78449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 bwMode="auto">
              <a:xfrm flipV="1">
                <a:off x="4739244" y="2001074"/>
                <a:ext cx="405725" cy="415457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 bwMode="auto">
              <a:xfrm flipH="1" flipV="1">
                <a:off x="4023358" y="2001074"/>
                <a:ext cx="317322" cy="39195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46" idx="2"/>
              </p:cNvCxnSpPr>
              <p:nvPr/>
            </p:nvCxnSpPr>
            <p:spPr bwMode="auto">
              <a:xfrm flipH="1" flipV="1">
                <a:off x="4531295" y="1483951"/>
                <a:ext cx="21288" cy="909074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8" name="Picture 2" descr="http://www.dhsoo.com/wp-content/uploads/2011/08/Ultrabook2.jp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454862" y="4275838"/>
                <a:ext cx="1011729" cy="480320"/>
              </a:xfrm>
              <a:prstGeom prst="rect">
                <a:avLst/>
              </a:prstGeom>
              <a:noFill/>
            </p:spPr>
          </p:pic>
          <p:pic>
            <p:nvPicPr>
              <p:cNvPr id="29" name="Picture 28" descr="http://t0.gstatic.com/images?q=tbn:ANd9GcR3THLovYWi5g5GUbcQNv_f1zm0iD_3lEfo0QFfB8NMKOpLm15Hk8DIiwTA"/>
              <p:cNvPicPr/>
              <p:nvPr/>
            </p:nvPicPr>
            <p:blipFill>
              <a:blip r:embed="rId11" cstate="print"/>
              <a:srcRect l="39494" t="8824" r="15761" b="8088"/>
              <a:stretch>
                <a:fillRect/>
              </a:stretch>
            </p:blipFill>
            <p:spPr bwMode="auto">
              <a:xfrm>
                <a:off x="4884877" y="4292430"/>
                <a:ext cx="339943" cy="5919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29" descr="http://www.suprios.com/home/wp-content/uploads/2011/04/IntelPad.jpg"/>
              <p:cNvPicPr/>
              <p:nvPr/>
            </p:nvPicPr>
            <p:blipFill>
              <a:blip r:embed="rId12" cstate="print"/>
              <a:srcRect l="5333" t="5403" b="9263"/>
              <a:stretch>
                <a:fillRect/>
              </a:stretch>
            </p:blipFill>
            <p:spPr bwMode="auto">
              <a:xfrm>
                <a:off x="6083089" y="4192875"/>
                <a:ext cx="868489" cy="530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9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437886" y="3625760"/>
                <a:ext cx="582423" cy="4789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9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6046386" y="3634053"/>
                <a:ext cx="582423" cy="4789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32" descr="http://www.legasys.com/n/solutions/wireless/images/ggsn.jpg"/>
              <p:cNvPicPr/>
              <p:nvPr/>
            </p:nvPicPr>
            <p:blipFill>
              <a:blip r:embed="rId14" cstate="print"/>
              <a:srcRect t="15339" b="8855"/>
              <a:stretch>
                <a:fillRect/>
              </a:stretch>
            </p:blipFill>
            <p:spPr bwMode="auto">
              <a:xfrm>
                <a:off x="3379766" y="3584494"/>
                <a:ext cx="391431" cy="229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33" descr="http://www.legasys.com/n/solutions/wireless/images/ggsn.jpg"/>
              <p:cNvPicPr/>
              <p:nvPr/>
            </p:nvPicPr>
            <p:blipFill>
              <a:blip r:embed="rId15" cstate="print"/>
              <a:srcRect t="15339" b="8855"/>
              <a:stretch>
                <a:fillRect/>
              </a:stretch>
            </p:blipFill>
            <p:spPr bwMode="auto">
              <a:xfrm>
                <a:off x="5226833" y="3570152"/>
                <a:ext cx="415896" cy="2438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Arc 34"/>
              <p:cNvSpPr/>
              <p:nvPr/>
            </p:nvSpPr>
            <p:spPr bwMode="auto">
              <a:xfrm rot="16678459" flipH="1">
                <a:off x="5924137" y="2280879"/>
                <a:ext cx="940273" cy="2724806"/>
              </a:xfrm>
              <a:prstGeom prst="arc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b="1" dirty="0" smtClean="0">
                  <a:ln w="12700">
                    <a:solidFill>
                      <a:srgbClr val="939598">
                        <a:satMod val="155000"/>
                      </a:srgbClr>
                    </a:solidFill>
                    <a:prstDash val="solid"/>
                  </a:ln>
                  <a:solidFill>
                    <a:srgbClr val="B4BABD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36" name="Picture 9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3599954" y="3889267"/>
                <a:ext cx="423404" cy="348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9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4933267" y="3889267"/>
                <a:ext cx="423404" cy="348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Freeform 37"/>
              <p:cNvSpPr/>
              <p:nvPr/>
            </p:nvSpPr>
            <p:spPr bwMode="auto">
              <a:xfrm flipH="1">
                <a:off x="4602992" y="3523598"/>
                <a:ext cx="403663" cy="663687"/>
              </a:xfrm>
              <a:custGeom>
                <a:avLst/>
                <a:gdLst>
                  <a:gd name="connsiteX0" fmla="*/ 221876 w 221876"/>
                  <a:gd name="connsiteY0" fmla="*/ 0 h 537882"/>
                  <a:gd name="connsiteX1" fmla="*/ 154641 w 221876"/>
                  <a:gd name="connsiteY1" fmla="*/ 322729 h 537882"/>
                  <a:gd name="connsiteX2" fmla="*/ 0 w 221876"/>
                  <a:gd name="connsiteY2" fmla="*/ 537882 h 537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6" h="537882">
                    <a:moveTo>
                      <a:pt x="221876" y="0"/>
                    </a:moveTo>
                    <a:cubicBezTo>
                      <a:pt x="206748" y="116541"/>
                      <a:pt x="191620" y="233082"/>
                      <a:pt x="154641" y="322729"/>
                    </a:cubicBezTo>
                    <a:cubicBezTo>
                      <a:pt x="117662" y="412376"/>
                      <a:pt x="38100" y="515470"/>
                      <a:pt x="0" y="537882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dirty="0" smtClean="0">
                  <a:solidFill>
                    <a:srgbClr val="061922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942451" y="3523598"/>
                <a:ext cx="403663" cy="663687"/>
              </a:xfrm>
              <a:custGeom>
                <a:avLst/>
                <a:gdLst>
                  <a:gd name="connsiteX0" fmla="*/ 221876 w 221876"/>
                  <a:gd name="connsiteY0" fmla="*/ 0 h 537882"/>
                  <a:gd name="connsiteX1" fmla="*/ 154641 w 221876"/>
                  <a:gd name="connsiteY1" fmla="*/ 322729 h 537882"/>
                  <a:gd name="connsiteX2" fmla="*/ 0 w 221876"/>
                  <a:gd name="connsiteY2" fmla="*/ 537882 h 537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6" h="537882">
                    <a:moveTo>
                      <a:pt x="221876" y="0"/>
                    </a:moveTo>
                    <a:cubicBezTo>
                      <a:pt x="206748" y="116541"/>
                      <a:pt x="191620" y="233082"/>
                      <a:pt x="154641" y="322729"/>
                    </a:cubicBezTo>
                    <a:cubicBezTo>
                      <a:pt x="117662" y="412376"/>
                      <a:pt x="38100" y="515470"/>
                      <a:pt x="0" y="537882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dirty="0" smtClean="0">
                  <a:solidFill>
                    <a:srgbClr val="061922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5796310" y="2663336"/>
                <a:ext cx="1680911" cy="4072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27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 smtClean="0">
                    <a:solidFill>
                      <a:srgbClr val="061922"/>
                    </a:solidFill>
                  </a:rPr>
                  <a:t>实时数据统计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654683" y="2663336"/>
                <a:ext cx="1680911" cy="4072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27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zh-CN" altLang="en-US" sz="1100" dirty="0" smtClean="0">
                    <a:solidFill>
                      <a:srgbClr val="061922"/>
                    </a:solidFill>
                  </a:rPr>
                  <a:t>在线数据查询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 bwMode="auto">
              <a:xfrm>
                <a:off x="1931947" y="2110955"/>
                <a:ext cx="1680911" cy="4072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27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zh-CN" altLang="en-US" sz="1100" dirty="0" smtClean="0">
                    <a:solidFill>
                      <a:srgbClr val="061922"/>
                    </a:solidFill>
                  </a:rPr>
                  <a:t>网络优化</a:t>
                </a:r>
                <a:endParaRPr lang="en-US" altLang="zh-CN" sz="1100" dirty="0" smtClean="0">
                  <a:solidFill>
                    <a:srgbClr val="061922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>
                <a:off x="5467058" y="2110955"/>
                <a:ext cx="1680911" cy="4072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27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zh-CN" altLang="en-US" sz="1100" dirty="0" smtClean="0">
                    <a:solidFill>
                      <a:srgbClr val="061922"/>
                    </a:solidFill>
                  </a:rPr>
                  <a:t>趋势分析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 bwMode="auto">
              <a:xfrm>
                <a:off x="2521132" y="1582079"/>
                <a:ext cx="1836874" cy="4072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27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zh-CN" altLang="en-US" sz="1100" dirty="0" smtClean="0">
                    <a:solidFill>
                      <a:srgbClr val="061922"/>
                    </a:solidFill>
                  </a:rPr>
                  <a:t>客户分析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 bwMode="auto">
              <a:xfrm>
                <a:off x="4860545" y="1593832"/>
                <a:ext cx="1836874" cy="4072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27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zh-CN" altLang="en-US" sz="1100" dirty="0" smtClean="0">
                    <a:solidFill>
                      <a:srgbClr val="061922"/>
                    </a:solidFill>
                  </a:rPr>
                  <a:t>社会化推荐</a:t>
                </a:r>
                <a:endParaRPr lang="en-US" altLang="zh-CN" sz="1100" dirty="0" smtClean="0">
                  <a:solidFill>
                    <a:srgbClr val="061922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3612858" y="1076709"/>
                <a:ext cx="1836874" cy="4072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27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/>
                <a:r>
                  <a:rPr lang="zh-CN" altLang="en-US" sz="1100" dirty="0">
                    <a:solidFill>
                      <a:srgbClr val="061922"/>
                    </a:solidFill>
                  </a:rPr>
                  <a:t>基于</a:t>
                </a:r>
                <a:r>
                  <a:rPr lang="zh-CN" altLang="en-US" sz="1100" dirty="0" smtClean="0">
                    <a:solidFill>
                      <a:srgbClr val="061922"/>
                    </a:solidFill>
                  </a:rPr>
                  <a:t>位置的服务</a:t>
                </a:r>
                <a:endParaRPr lang="en-US" altLang="zh-CN" sz="1100" dirty="0" smtClean="0">
                  <a:solidFill>
                    <a:srgbClr val="061922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>
                <a:off x="1659930" y="3156680"/>
                <a:ext cx="1680911" cy="40724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270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 smtClean="0">
                    <a:solidFill>
                      <a:srgbClr val="061922"/>
                    </a:solidFill>
                  </a:rPr>
                  <a:t>流式分析</a:t>
                </a:r>
              </a:p>
            </p:txBody>
          </p:sp>
          <p:cxnSp>
            <p:nvCxnSpPr>
              <p:cNvPr id="48" name="Straight Arrow Connector 47"/>
              <p:cNvCxnSpPr>
                <a:stCxn id="34" idx="1"/>
                <a:endCxn id="47" idx="3"/>
              </p:cNvCxnSpPr>
              <p:nvPr/>
            </p:nvCxnSpPr>
            <p:spPr bwMode="auto">
              <a:xfrm flipH="1" flipV="1">
                <a:off x="3340841" y="3360301"/>
                <a:ext cx="1885992" cy="331756"/>
              </a:xfrm>
              <a:prstGeom prst="straightConnector1">
                <a:avLst/>
              </a:prstGeom>
              <a:ln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3" idx="0"/>
                <a:endCxn id="47" idx="3"/>
              </p:cNvCxnSpPr>
              <p:nvPr/>
            </p:nvCxnSpPr>
            <p:spPr bwMode="auto">
              <a:xfrm flipH="1" flipV="1">
                <a:off x="3340841" y="3360301"/>
                <a:ext cx="234641" cy="224193"/>
              </a:xfrm>
              <a:prstGeom prst="straightConnector1">
                <a:avLst/>
              </a:prstGeom>
              <a:ln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Arc 49"/>
              <p:cNvSpPr/>
              <p:nvPr/>
            </p:nvSpPr>
            <p:spPr bwMode="auto">
              <a:xfrm rot="4921541">
                <a:off x="2168843" y="2280880"/>
                <a:ext cx="940273" cy="2724806"/>
              </a:xfrm>
              <a:prstGeom prst="arc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b="1" dirty="0" smtClean="0">
                  <a:ln w="12700">
                    <a:solidFill>
                      <a:srgbClr val="939598">
                        <a:satMod val="155000"/>
                      </a:srgbClr>
                    </a:solidFill>
                    <a:prstDash val="solid"/>
                  </a:ln>
                  <a:solidFill>
                    <a:srgbClr val="B4BABD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7" name="Picture 16" descr="22383 copy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801245" y="3732974"/>
              <a:ext cx="1002994" cy="97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52400" dist="63500" dir="2700000" algn="tl" rotWithShape="0">
                <a:prstClr val="black">
                  <a:alpha val="77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4834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</a:t>
            </a:r>
            <a:r>
              <a:rPr lang="zh-CN" altLang="en-US" dirty="0" smtClean="0"/>
              <a:t>慧城市与大数据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17770" y="2508468"/>
            <a:ext cx="1131149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智能楼宇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3028" y="2155674"/>
            <a:ext cx="1131149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智能电网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2847" y="2951185"/>
            <a:ext cx="898111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污染监控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279008"/>
            <a:ext cx="1434601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移动医疗影像设备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1402" y="5287756"/>
            <a:ext cx="1131149" cy="430883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急救车</a:t>
            </a:r>
            <a:r>
              <a:rPr lang="zh-CN" altLang="en-US" sz="1100" dirty="0" smtClean="0">
                <a:solidFill>
                  <a:srgbClr val="C00000"/>
                </a:solidFill>
              </a:rPr>
              <a:t>上</a:t>
            </a:r>
            <a:endParaRPr lang="en-US" altLang="zh-CN" sz="11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C00000"/>
                </a:solidFill>
              </a:rPr>
              <a:t>传</a:t>
            </a:r>
            <a:r>
              <a:rPr lang="zh-CN" altLang="en-US" sz="1100" dirty="0">
                <a:solidFill>
                  <a:srgbClr val="C00000"/>
                </a:solidFill>
              </a:rPr>
              <a:t>感器</a:t>
            </a:r>
          </a:p>
        </p:txBody>
      </p:sp>
      <p:sp>
        <p:nvSpPr>
          <p:cNvPr id="9" name="Rectangle 8"/>
          <p:cNvSpPr/>
          <p:nvPr/>
        </p:nvSpPr>
        <p:spPr>
          <a:xfrm>
            <a:off x="2378143" y="5114072"/>
            <a:ext cx="1131149" cy="430883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手</a:t>
            </a:r>
            <a:r>
              <a:rPr lang="zh-CN" altLang="en-US" sz="1100" dirty="0" smtClean="0">
                <a:solidFill>
                  <a:srgbClr val="C00000"/>
                </a:solidFill>
              </a:rPr>
              <a:t>机附加</a:t>
            </a:r>
            <a:endParaRPr lang="en-US" altLang="zh-CN" sz="11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C00000"/>
                </a:solidFill>
              </a:rPr>
              <a:t>传</a:t>
            </a:r>
            <a:r>
              <a:rPr lang="zh-CN" altLang="en-US" sz="1100" dirty="0">
                <a:solidFill>
                  <a:srgbClr val="C00000"/>
                </a:solidFill>
              </a:rPr>
              <a:t>感器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3191" y="4152459"/>
            <a:ext cx="993040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智慧城市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5825" y="4766276"/>
            <a:ext cx="926876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智能医院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3274" y="4152459"/>
            <a:ext cx="1070774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智能工厂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>
            <a:stCxn id="77" idx="5"/>
          </p:cNvCxnSpPr>
          <p:nvPr/>
        </p:nvCxnSpPr>
        <p:spPr>
          <a:xfrm flipH="1">
            <a:off x="1491226" y="2916631"/>
            <a:ext cx="26600" cy="28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0" idx="19"/>
          </p:cNvCxnSpPr>
          <p:nvPr/>
        </p:nvCxnSpPr>
        <p:spPr>
          <a:xfrm flipH="1">
            <a:off x="1612200" y="2422838"/>
            <a:ext cx="231567" cy="85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2208" y="3054430"/>
            <a:ext cx="59810" cy="16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7053" y="3227252"/>
            <a:ext cx="59809" cy="34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3" idx="6"/>
          </p:cNvCxnSpPr>
          <p:nvPr/>
        </p:nvCxnSpPr>
        <p:spPr>
          <a:xfrm flipH="1" flipV="1">
            <a:off x="3674033" y="4559368"/>
            <a:ext cx="224785" cy="60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8" idx="16"/>
          </p:cNvCxnSpPr>
          <p:nvPr/>
        </p:nvCxnSpPr>
        <p:spPr>
          <a:xfrm flipV="1">
            <a:off x="1799033" y="4375607"/>
            <a:ext cx="537258" cy="66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0" idx="19"/>
          </p:cNvCxnSpPr>
          <p:nvPr/>
        </p:nvCxnSpPr>
        <p:spPr>
          <a:xfrm flipV="1">
            <a:off x="3014283" y="3641022"/>
            <a:ext cx="263225" cy="253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7" idx="17"/>
          </p:cNvCxnSpPr>
          <p:nvPr/>
        </p:nvCxnSpPr>
        <p:spPr>
          <a:xfrm flipH="1">
            <a:off x="1776755" y="2893102"/>
            <a:ext cx="385363" cy="69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41468" y="4559368"/>
            <a:ext cx="154231" cy="56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256947" y="4922842"/>
            <a:ext cx="455000" cy="437933"/>
          </a:xfrm>
          <a:prstGeom prst="arc">
            <a:avLst>
              <a:gd name="adj1" fmla="val 1699759"/>
              <a:gd name="adj2" fmla="val 11420849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Arc 22"/>
          <p:cNvSpPr/>
          <p:nvPr/>
        </p:nvSpPr>
        <p:spPr>
          <a:xfrm>
            <a:off x="1594707" y="2497893"/>
            <a:ext cx="667257" cy="642228"/>
          </a:xfrm>
          <a:prstGeom prst="arc">
            <a:avLst>
              <a:gd name="adj1" fmla="val 11775176"/>
              <a:gd name="adj2" fmla="val 20799604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4" name="Straight Connector 23"/>
          <p:cNvCxnSpPr>
            <a:endCxn id="43" idx="19"/>
          </p:cNvCxnSpPr>
          <p:nvPr/>
        </p:nvCxnSpPr>
        <p:spPr>
          <a:xfrm flipV="1">
            <a:off x="2798259" y="3465175"/>
            <a:ext cx="44734" cy="34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1442354" y="2289433"/>
            <a:ext cx="558034" cy="537102"/>
          </a:xfrm>
          <a:prstGeom prst="arc">
            <a:avLst>
              <a:gd name="adj1" fmla="val 8752283"/>
              <a:gd name="adj2" fmla="val 16455500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Arc 25"/>
          <p:cNvSpPr/>
          <p:nvPr/>
        </p:nvSpPr>
        <p:spPr>
          <a:xfrm>
            <a:off x="2104155" y="2922597"/>
            <a:ext cx="459799" cy="442552"/>
          </a:xfrm>
          <a:prstGeom prst="arc">
            <a:avLst>
              <a:gd name="adj1" fmla="val 17605577"/>
              <a:gd name="adj2" fmla="val 6179331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/>
          <p:cNvSpPr/>
          <p:nvPr/>
        </p:nvSpPr>
        <p:spPr>
          <a:xfrm>
            <a:off x="930492" y="2627416"/>
            <a:ext cx="489007" cy="470664"/>
          </a:xfrm>
          <a:prstGeom prst="arc">
            <a:avLst>
              <a:gd name="adj1" fmla="val 10226518"/>
              <a:gd name="adj2" fmla="val 20125953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843767" y="3314954"/>
            <a:ext cx="309718" cy="37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311029" y="4292105"/>
            <a:ext cx="942369" cy="64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58" idx="13"/>
          </p:cNvCxnSpPr>
          <p:nvPr/>
        </p:nvCxnSpPr>
        <p:spPr>
          <a:xfrm>
            <a:off x="1336542" y="4978750"/>
            <a:ext cx="467693" cy="16107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C:\Users\v-kmcmah\Documents\Clients\BuzzBee\1517_Intel\icons\city-sensor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280" y="2951822"/>
            <a:ext cx="6136699" cy="179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3890042" y="4766276"/>
            <a:ext cx="1026930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智能交通</a:t>
            </a:r>
            <a:endParaRPr lang="en-US" sz="11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8704" y="4368785"/>
            <a:ext cx="423027" cy="190584"/>
            <a:chOff x="3835027" y="-66582"/>
            <a:chExt cx="6353175" cy="2862263"/>
          </a:xfrm>
        </p:grpSpPr>
        <p:sp>
          <p:nvSpPr>
            <p:cNvPr id="34" name="Freeform 33"/>
            <p:cNvSpPr/>
            <p:nvPr/>
          </p:nvSpPr>
          <p:spPr>
            <a:xfrm>
              <a:off x="4392706" y="35859"/>
              <a:ext cx="5468470" cy="2653553"/>
            </a:xfrm>
            <a:custGeom>
              <a:avLst/>
              <a:gdLst>
                <a:gd name="connsiteX0" fmla="*/ 4787153 w 5468470"/>
                <a:gd name="connsiteY0" fmla="*/ 2644588 h 2653553"/>
                <a:gd name="connsiteX1" fmla="*/ 5181600 w 5468470"/>
                <a:gd name="connsiteY1" fmla="*/ 2590800 h 2653553"/>
                <a:gd name="connsiteX2" fmla="*/ 5468470 w 5468470"/>
                <a:gd name="connsiteY2" fmla="*/ 2214282 h 2653553"/>
                <a:gd name="connsiteX3" fmla="*/ 5468470 w 5468470"/>
                <a:gd name="connsiteY3" fmla="*/ 2133600 h 2653553"/>
                <a:gd name="connsiteX4" fmla="*/ 5441576 w 5468470"/>
                <a:gd name="connsiteY4" fmla="*/ 1981200 h 2653553"/>
                <a:gd name="connsiteX5" fmla="*/ 5432612 w 5468470"/>
                <a:gd name="connsiteY5" fmla="*/ 1936376 h 2653553"/>
                <a:gd name="connsiteX6" fmla="*/ 5414682 w 5468470"/>
                <a:gd name="connsiteY6" fmla="*/ 1882588 h 2653553"/>
                <a:gd name="connsiteX7" fmla="*/ 5405718 w 5468470"/>
                <a:gd name="connsiteY7" fmla="*/ 1855694 h 2653553"/>
                <a:gd name="connsiteX8" fmla="*/ 5405718 w 5468470"/>
                <a:gd name="connsiteY8" fmla="*/ 1801906 h 2653553"/>
                <a:gd name="connsiteX9" fmla="*/ 5145741 w 5468470"/>
                <a:gd name="connsiteY9" fmla="*/ 1362635 h 2653553"/>
                <a:gd name="connsiteX10" fmla="*/ 4948518 w 5468470"/>
                <a:gd name="connsiteY10" fmla="*/ 1317812 h 2653553"/>
                <a:gd name="connsiteX11" fmla="*/ 4831976 w 5468470"/>
                <a:gd name="connsiteY11" fmla="*/ 1308847 h 2653553"/>
                <a:gd name="connsiteX12" fmla="*/ 4751294 w 5468470"/>
                <a:gd name="connsiteY12" fmla="*/ 1299882 h 2653553"/>
                <a:gd name="connsiteX13" fmla="*/ 4410635 w 5468470"/>
                <a:gd name="connsiteY13" fmla="*/ 1290917 h 2653553"/>
                <a:gd name="connsiteX14" fmla="*/ 4114800 w 5468470"/>
                <a:gd name="connsiteY14" fmla="*/ 779929 h 2653553"/>
                <a:gd name="connsiteX15" fmla="*/ 2949388 w 5468470"/>
                <a:gd name="connsiteY15" fmla="*/ 26894 h 2653553"/>
                <a:gd name="connsiteX16" fmla="*/ 1783976 w 5468470"/>
                <a:gd name="connsiteY16" fmla="*/ 0 h 2653553"/>
                <a:gd name="connsiteX17" fmla="*/ 1093694 w 5468470"/>
                <a:gd name="connsiteY17" fmla="*/ 116541 h 2653553"/>
                <a:gd name="connsiteX18" fmla="*/ 62753 w 5468470"/>
                <a:gd name="connsiteY18" fmla="*/ 995082 h 2653553"/>
                <a:gd name="connsiteX19" fmla="*/ 0 w 5468470"/>
                <a:gd name="connsiteY19" fmla="*/ 1479176 h 2653553"/>
                <a:gd name="connsiteX20" fmla="*/ 71718 w 5468470"/>
                <a:gd name="connsiteY20" fmla="*/ 2052917 h 2653553"/>
                <a:gd name="connsiteX21" fmla="*/ 277906 w 5468470"/>
                <a:gd name="connsiteY21" fmla="*/ 2537012 h 2653553"/>
                <a:gd name="connsiteX22" fmla="*/ 573741 w 5468470"/>
                <a:gd name="connsiteY22" fmla="*/ 2599765 h 2653553"/>
                <a:gd name="connsiteX23" fmla="*/ 905435 w 5468470"/>
                <a:gd name="connsiteY23" fmla="*/ 2581835 h 2653553"/>
                <a:gd name="connsiteX24" fmla="*/ 1532965 w 5468470"/>
                <a:gd name="connsiteY24" fmla="*/ 2286000 h 2653553"/>
                <a:gd name="connsiteX25" fmla="*/ 3003176 w 5468470"/>
                <a:gd name="connsiteY25" fmla="*/ 2187388 h 2653553"/>
                <a:gd name="connsiteX26" fmla="*/ 4338918 w 5468470"/>
                <a:gd name="connsiteY26" fmla="*/ 2375647 h 2653553"/>
                <a:gd name="connsiteX27" fmla="*/ 4858870 w 5468470"/>
                <a:gd name="connsiteY27" fmla="*/ 2653553 h 26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68470" h="2653553">
                  <a:moveTo>
                    <a:pt x="4787153" y="2644588"/>
                  </a:moveTo>
                  <a:lnTo>
                    <a:pt x="5181600" y="2590800"/>
                  </a:lnTo>
                  <a:lnTo>
                    <a:pt x="5468470" y="2214282"/>
                  </a:lnTo>
                  <a:lnTo>
                    <a:pt x="5468470" y="2133600"/>
                  </a:lnTo>
                  <a:cubicBezTo>
                    <a:pt x="5459505" y="2082800"/>
                    <a:pt x="5450804" y="2031953"/>
                    <a:pt x="5441576" y="1981200"/>
                  </a:cubicBezTo>
                  <a:cubicBezTo>
                    <a:pt x="5438850" y="1966209"/>
                    <a:pt x="5436621" y="1951076"/>
                    <a:pt x="5432612" y="1936376"/>
                  </a:cubicBezTo>
                  <a:cubicBezTo>
                    <a:pt x="5427639" y="1918143"/>
                    <a:pt x="5420658" y="1900517"/>
                    <a:pt x="5414682" y="1882588"/>
                  </a:cubicBezTo>
                  <a:cubicBezTo>
                    <a:pt x="5411694" y="1873623"/>
                    <a:pt x="5405718" y="1865144"/>
                    <a:pt x="5405718" y="1855694"/>
                  </a:cubicBezTo>
                  <a:lnTo>
                    <a:pt x="5405718" y="1801906"/>
                  </a:lnTo>
                  <a:lnTo>
                    <a:pt x="5145741" y="1362635"/>
                  </a:lnTo>
                  <a:cubicBezTo>
                    <a:pt x="5080000" y="1347694"/>
                    <a:pt x="5014966" y="1329203"/>
                    <a:pt x="4948518" y="1317812"/>
                  </a:cubicBezTo>
                  <a:cubicBezTo>
                    <a:pt x="4910116" y="1311229"/>
                    <a:pt x="4870778" y="1312375"/>
                    <a:pt x="4831976" y="1308847"/>
                  </a:cubicBezTo>
                  <a:cubicBezTo>
                    <a:pt x="4805028" y="1306397"/>
                    <a:pt x="4778326" y="1301111"/>
                    <a:pt x="4751294" y="1299882"/>
                  </a:cubicBezTo>
                  <a:cubicBezTo>
                    <a:pt x="4548438" y="1290661"/>
                    <a:pt x="4531890" y="1290917"/>
                    <a:pt x="4410635" y="1290917"/>
                  </a:cubicBezTo>
                  <a:lnTo>
                    <a:pt x="4114800" y="779929"/>
                  </a:lnTo>
                  <a:lnTo>
                    <a:pt x="2949388" y="26894"/>
                  </a:lnTo>
                  <a:lnTo>
                    <a:pt x="1783976" y="0"/>
                  </a:lnTo>
                  <a:lnTo>
                    <a:pt x="1093694" y="116541"/>
                  </a:lnTo>
                  <a:lnTo>
                    <a:pt x="62753" y="995082"/>
                  </a:lnTo>
                  <a:lnTo>
                    <a:pt x="0" y="1479176"/>
                  </a:lnTo>
                  <a:lnTo>
                    <a:pt x="71718" y="2052917"/>
                  </a:lnTo>
                  <a:lnTo>
                    <a:pt x="277906" y="2537012"/>
                  </a:lnTo>
                  <a:lnTo>
                    <a:pt x="573741" y="2599765"/>
                  </a:lnTo>
                  <a:lnTo>
                    <a:pt x="905435" y="2581835"/>
                  </a:lnTo>
                  <a:lnTo>
                    <a:pt x="1532965" y="2286000"/>
                  </a:lnTo>
                  <a:lnTo>
                    <a:pt x="3003176" y="2187388"/>
                  </a:lnTo>
                  <a:lnTo>
                    <a:pt x="4338918" y="2375647"/>
                  </a:lnTo>
                  <a:lnTo>
                    <a:pt x="4858870" y="26535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835027" y="-66582"/>
              <a:ext cx="6353175" cy="2862263"/>
            </a:xfrm>
            <a:custGeom>
              <a:avLst/>
              <a:gdLst>
                <a:gd name="T0" fmla="*/ 3325 w 3783"/>
                <a:gd name="T1" fmla="*/ 635 h 1704"/>
                <a:gd name="T2" fmla="*/ 2464 w 3783"/>
                <a:gd name="T3" fmla="*/ 219 h 1704"/>
                <a:gd name="T4" fmla="*/ 1974 w 3783"/>
                <a:gd name="T5" fmla="*/ 0 h 1704"/>
                <a:gd name="T6" fmla="*/ 1205 w 3783"/>
                <a:gd name="T7" fmla="*/ 0 h 1704"/>
                <a:gd name="T8" fmla="*/ 935 w 3783"/>
                <a:gd name="T9" fmla="*/ 114 h 1704"/>
                <a:gd name="T10" fmla="*/ 332 w 3783"/>
                <a:gd name="T11" fmla="*/ 472 h 1704"/>
                <a:gd name="T12" fmla="*/ 139 w 3783"/>
                <a:gd name="T13" fmla="*/ 472 h 1704"/>
                <a:gd name="T14" fmla="*/ 34 w 3783"/>
                <a:gd name="T15" fmla="*/ 922 h 1704"/>
                <a:gd name="T16" fmla="*/ 139 w 3783"/>
                <a:gd name="T17" fmla="*/ 1198 h 1704"/>
                <a:gd name="T18" fmla="*/ 349 w 3783"/>
                <a:gd name="T19" fmla="*/ 1425 h 1704"/>
                <a:gd name="T20" fmla="*/ 734 w 3783"/>
                <a:gd name="T21" fmla="*/ 1704 h 1704"/>
                <a:gd name="T22" fmla="*/ 1057 w 3783"/>
                <a:gd name="T23" fmla="*/ 1582 h 1704"/>
                <a:gd name="T24" fmla="*/ 2892 w 3783"/>
                <a:gd name="T25" fmla="*/ 1582 h 1704"/>
                <a:gd name="T26" fmla="*/ 3268 w 3783"/>
                <a:gd name="T27" fmla="*/ 1704 h 1704"/>
                <a:gd name="T28" fmla="*/ 3591 w 3783"/>
                <a:gd name="T29" fmla="*/ 1477 h 1704"/>
                <a:gd name="T30" fmla="*/ 3714 w 3783"/>
                <a:gd name="T31" fmla="*/ 1469 h 1704"/>
                <a:gd name="T32" fmla="*/ 3783 w 3783"/>
                <a:gd name="T33" fmla="*/ 1032 h 1704"/>
                <a:gd name="T34" fmla="*/ 3325 w 3783"/>
                <a:gd name="T35" fmla="*/ 635 h 1704"/>
                <a:gd name="T36" fmla="*/ 752 w 3783"/>
                <a:gd name="T37" fmla="*/ 1538 h 1704"/>
                <a:gd name="T38" fmla="*/ 489 w 3783"/>
                <a:gd name="T39" fmla="*/ 1276 h 1704"/>
                <a:gd name="T40" fmla="*/ 752 w 3783"/>
                <a:gd name="T41" fmla="*/ 1014 h 1704"/>
                <a:gd name="T42" fmla="*/ 1014 w 3783"/>
                <a:gd name="T43" fmla="*/ 1276 h 1704"/>
                <a:gd name="T44" fmla="*/ 752 w 3783"/>
                <a:gd name="T45" fmla="*/ 1538 h 1704"/>
                <a:gd name="T46" fmla="*/ 1690 w 3783"/>
                <a:gd name="T47" fmla="*/ 214 h 1704"/>
                <a:gd name="T48" fmla="*/ 1690 w 3783"/>
                <a:gd name="T49" fmla="*/ 525 h 1704"/>
                <a:gd name="T50" fmla="*/ 1638 w 3783"/>
                <a:gd name="T51" fmla="*/ 525 h 1704"/>
                <a:gd name="T52" fmla="*/ 1319 w 3783"/>
                <a:gd name="T53" fmla="*/ 472 h 1704"/>
                <a:gd name="T54" fmla="*/ 956 w 3783"/>
                <a:gd name="T55" fmla="*/ 459 h 1704"/>
                <a:gd name="T56" fmla="*/ 871 w 3783"/>
                <a:gd name="T57" fmla="*/ 409 h 1704"/>
                <a:gd name="T58" fmla="*/ 917 w 3783"/>
                <a:gd name="T59" fmla="*/ 335 h 1704"/>
                <a:gd name="T60" fmla="*/ 1118 w 3783"/>
                <a:gd name="T61" fmla="*/ 214 h 1704"/>
                <a:gd name="T62" fmla="*/ 1332 w 3783"/>
                <a:gd name="T63" fmla="*/ 145 h 1704"/>
                <a:gd name="T64" fmla="*/ 1651 w 3783"/>
                <a:gd name="T65" fmla="*/ 145 h 1704"/>
                <a:gd name="T66" fmla="*/ 1690 w 3783"/>
                <a:gd name="T67" fmla="*/ 214 h 1704"/>
                <a:gd name="T68" fmla="*/ 2543 w 3783"/>
                <a:gd name="T69" fmla="*/ 573 h 1704"/>
                <a:gd name="T70" fmla="*/ 1839 w 3783"/>
                <a:gd name="T71" fmla="*/ 512 h 1704"/>
                <a:gd name="T72" fmla="*/ 1839 w 3783"/>
                <a:gd name="T73" fmla="*/ 145 h 1704"/>
                <a:gd name="T74" fmla="*/ 2040 w 3783"/>
                <a:gd name="T75" fmla="*/ 145 h 1704"/>
                <a:gd name="T76" fmla="*/ 2202 w 3783"/>
                <a:gd name="T77" fmla="*/ 214 h 1704"/>
                <a:gd name="T78" fmla="*/ 2709 w 3783"/>
                <a:gd name="T79" fmla="*/ 573 h 1704"/>
                <a:gd name="T80" fmla="*/ 2543 w 3783"/>
                <a:gd name="T81" fmla="*/ 573 h 1704"/>
                <a:gd name="T82" fmla="*/ 3224 w 3783"/>
                <a:gd name="T83" fmla="*/ 1538 h 1704"/>
                <a:gd name="T84" fmla="*/ 2962 w 3783"/>
                <a:gd name="T85" fmla="*/ 1276 h 1704"/>
                <a:gd name="T86" fmla="*/ 3224 w 3783"/>
                <a:gd name="T87" fmla="*/ 1014 h 1704"/>
                <a:gd name="T88" fmla="*/ 3486 w 3783"/>
                <a:gd name="T89" fmla="*/ 1276 h 1704"/>
                <a:gd name="T90" fmla="*/ 3224 w 3783"/>
                <a:gd name="T91" fmla="*/ 1538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83" h="1704">
                  <a:moveTo>
                    <a:pt x="3325" y="635"/>
                  </a:moveTo>
                  <a:cubicBezTo>
                    <a:pt x="2958" y="626"/>
                    <a:pt x="2611" y="315"/>
                    <a:pt x="2464" y="219"/>
                  </a:cubicBezTo>
                  <a:cubicBezTo>
                    <a:pt x="2349" y="144"/>
                    <a:pt x="2141" y="0"/>
                    <a:pt x="1974" y="0"/>
                  </a:cubicBezTo>
                  <a:cubicBezTo>
                    <a:pt x="1808" y="0"/>
                    <a:pt x="1319" y="0"/>
                    <a:pt x="1205" y="0"/>
                  </a:cubicBezTo>
                  <a:cubicBezTo>
                    <a:pt x="1092" y="0"/>
                    <a:pt x="935" y="114"/>
                    <a:pt x="935" y="114"/>
                  </a:cubicBezTo>
                  <a:cubicBezTo>
                    <a:pt x="935" y="114"/>
                    <a:pt x="428" y="472"/>
                    <a:pt x="332" y="472"/>
                  </a:cubicBezTo>
                  <a:cubicBezTo>
                    <a:pt x="235" y="472"/>
                    <a:pt x="139" y="472"/>
                    <a:pt x="139" y="472"/>
                  </a:cubicBezTo>
                  <a:cubicBezTo>
                    <a:pt x="192" y="586"/>
                    <a:pt x="0" y="900"/>
                    <a:pt x="34" y="922"/>
                  </a:cubicBezTo>
                  <a:cubicBezTo>
                    <a:pt x="69" y="944"/>
                    <a:pt x="139" y="1198"/>
                    <a:pt x="139" y="1198"/>
                  </a:cubicBezTo>
                  <a:cubicBezTo>
                    <a:pt x="349" y="1425"/>
                    <a:pt x="349" y="1425"/>
                    <a:pt x="349" y="1425"/>
                  </a:cubicBezTo>
                  <a:cubicBezTo>
                    <a:pt x="349" y="1425"/>
                    <a:pt x="480" y="1704"/>
                    <a:pt x="734" y="1704"/>
                  </a:cubicBezTo>
                  <a:cubicBezTo>
                    <a:pt x="935" y="1704"/>
                    <a:pt x="1057" y="1582"/>
                    <a:pt x="1057" y="1582"/>
                  </a:cubicBezTo>
                  <a:cubicBezTo>
                    <a:pt x="2892" y="1582"/>
                    <a:pt x="2892" y="1582"/>
                    <a:pt x="2892" y="1582"/>
                  </a:cubicBezTo>
                  <a:cubicBezTo>
                    <a:pt x="2892" y="1582"/>
                    <a:pt x="2993" y="1704"/>
                    <a:pt x="3268" y="1704"/>
                  </a:cubicBezTo>
                  <a:cubicBezTo>
                    <a:pt x="3530" y="1704"/>
                    <a:pt x="3591" y="1477"/>
                    <a:pt x="3591" y="1477"/>
                  </a:cubicBezTo>
                  <a:cubicBezTo>
                    <a:pt x="3714" y="1469"/>
                    <a:pt x="3714" y="1469"/>
                    <a:pt x="3714" y="1469"/>
                  </a:cubicBezTo>
                  <a:cubicBezTo>
                    <a:pt x="3714" y="1364"/>
                    <a:pt x="3783" y="1180"/>
                    <a:pt x="3783" y="1032"/>
                  </a:cubicBezTo>
                  <a:cubicBezTo>
                    <a:pt x="3783" y="813"/>
                    <a:pt x="3616" y="642"/>
                    <a:pt x="3325" y="635"/>
                  </a:cubicBezTo>
                  <a:close/>
                  <a:moveTo>
                    <a:pt x="752" y="1538"/>
                  </a:moveTo>
                  <a:cubicBezTo>
                    <a:pt x="607" y="1538"/>
                    <a:pt x="489" y="1421"/>
                    <a:pt x="489" y="1276"/>
                  </a:cubicBezTo>
                  <a:cubicBezTo>
                    <a:pt x="489" y="1131"/>
                    <a:pt x="607" y="1014"/>
                    <a:pt x="752" y="1014"/>
                  </a:cubicBezTo>
                  <a:cubicBezTo>
                    <a:pt x="896" y="1014"/>
                    <a:pt x="1014" y="1131"/>
                    <a:pt x="1014" y="1276"/>
                  </a:cubicBezTo>
                  <a:cubicBezTo>
                    <a:pt x="1014" y="1421"/>
                    <a:pt x="896" y="1538"/>
                    <a:pt x="752" y="1538"/>
                  </a:cubicBezTo>
                  <a:close/>
                  <a:moveTo>
                    <a:pt x="1690" y="214"/>
                  </a:moveTo>
                  <a:cubicBezTo>
                    <a:pt x="1690" y="241"/>
                    <a:pt x="1690" y="525"/>
                    <a:pt x="1690" y="525"/>
                  </a:cubicBezTo>
                  <a:cubicBezTo>
                    <a:pt x="1638" y="525"/>
                    <a:pt x="1638" y="525"/>
                    <a:pt x="1638" y="525"/>
                  </a:cubicBezTo>
                  <a:cubicBezTo>
                    <a:pt x="1568" y="525"/>
                    <a:pt x="1510" y="472"/>
                    <a:pt x="1319" y="472"/>
                  </a:cubicBezTo>
                  <a:cubicBezTo>
                    <a:pt x="1222" y="472"/>
                    <a:pt x="1065" y="459"/>
                    <a:pt x="956" y="459"/>
                  </a:cubicBezTo>
                  <a:cubicBezTo>
                    <a:pt x="903" y="459"/>
                    <a:pt x="871" y="427"/>
                    <a:pt x="871" y="409"/>
                  </a:cubicBezTo>
                  <a:cubicBezTo>
                    <a:pt x="871" y="393"/>
                    <a:pt x="889" y="353"/>
                    <a:pt x="917" y="335"/>
                  </a:cubicBezTo>
                  <a:cubicBezTo>
                    <a:pt x="984" y="291"/>
                    <a:pt x="1078" y="230"/>
                    <a:pt x="1118" y="214"/>
                  </a:cubicBezTo>
                  <a:cubicBezTo>
                    <a:pt x="1175" y="193"/>
                    <a:pt x="1271" y="145"/>
                    <a:pt x="1332" y="145"/>
                  </a:cubicBezTo>
                  <a:cubicBezTo>
                    <a:pt x="1393" y="145"/>
                    <a:pt x="1607" y="145"/>
                    <a:pt x="1651" y="145"/>
                  </a:cubicBezTo>
                  <a:cubicBezTo>
                    <a:pt x="1695" y="145"/>
                    <a:pt x="1690" y="171"/>
                    <a:pt x="1690" y="214"/>
                  </a:cubicBezTo>
                  <a:close/>
                  <a:moveTo>
                    <a:pt x="2543" y="573"/>
                  </a:moveTo>
                  <a:cubicBezTo>
                    <a:pt x="2407" y="573"/>
                    <a:pt x="2228" y="512"/>
                    <a:pt x="1839" y="512"/>
                  </a:cubicBezTo>
                  <a:cubicBezTo>
                    <a:pt x="1839" y="145"/>
                    <a:pt x="1839" y="145"/>
                    <a:pt x="1839" y="145"/>
                  </a:cubicBezTo>
                  <a:cubicBezTo>
                    <a:pt x="1839" y="145"/>
                    <a:pt x="1961" y="145"/>
                    <a:pt x="2040" y="145"/>
                  </a:cubicBezTo>
                  <a:cubicBezTo>
                    <a:pt x="2119" y="145"/>
                    <a:pt x="2202" y="214"/>
                    <a:pt x="2202" y="214"/>
                  </a:cubicBezTo>
                  <a:cubicBezTo>
                    <a:pt x="2709" y="573"/>
                    <a:pt x="2709" y="573"/>
                    <a:pt x="2709" y="573"/>
                  </a:cubicBezTo>
                  <a:cubicBezTo>
                    <a:pt x="2709" y="573"/>
                    <a:pt x="2678" y="573"/>
                    <a:pt x="2543" y="573"/>
                  </a:cubicBezTo>
                  <a:close/>
                  <a:moveTo>
                    <a:pt x="3224" y="1538"/>
                  </a:moveTo>
                  <a:cubicBezTo>
                    <a:pt x="3079" y="1538"/>
                    <a:pt x="2962" y="1421"/>
                    <a:pt x="2962" y="1276"/>
                  </a:cubicBezTo>
                  <a:cubicBezTo>
                    <a:pt x="2962" y="1131"/>
                    <a:pt x="3079" y="1014"/>
                    <a:pt x="3224" y="1014"/>
                  </a:cubicBezTo>
                  <a:cubicBezTo>
                    <a:pt x="3369" y="1014"/>
                    <a:pt x="3486" y="1131"/>
                    <a:pt x="3486" y="1276"/>
                  </a:cubicBezTo>
                  <a:cubicBezTo>
                    <a:pt x="3486" y="1421"/>
                    <a:pt x="3369" y="1538"/>
                    <a:pt x="3224" y="1538"/>
                  </a:cubicBezTo>
                  <a:close/>
                </a:path>
              </a:pathLst>
            </a:cu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0" scaled="1"/>
              <a:tileRect/>
            </a:gradFill>
            <a:ln w="19050">
              <a:noFill/>
              <a:round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90000"/>
                </a:lnSpc>
              </a:pPr>
              <a:endParaRPr lang="en-US" sz="105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674028" y="5370813"/>
            <a:ext cx="1131149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车载传感器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>
            <a:off x="3412481" y="5095124"/>
            <a:ext cx="455000" cy="437933"/>
          </a:xfrm>
          <a:prstGeom prst="arc">
            <a:avLst>
              <a:gd name="adj1" fmla="val 1699759"/>
              <a:gd name="adj2" fmla="val 11776927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Freeform 61"/>
          <p:cNvSpPr>
            <a:spLocks noEditPoints="1"/>
          </p:cNvSpPr>
          <p:nvPr/>
        </p:nvSpPr>
        <p:spPr bwMode="black">
          <a:xfrm>
            <a:off x="3769879" y="4007135"/>
            <a:ext cx="350637" cy="439326"/>
          </a:xfrm>
          <a:custGeom>
            <a:avLst/>
            <a:gdLst>
              <a:gd name="T0" fmla="*/ 91 w 162"/>
              <a:gd name="T1" fmla="*/ 100 h 203"/>
              <a:gd name="T2" fmla="*/ 128 w 162"/>
              <a:gd name="T3" fmla="*/ 203 h 203"/>
              <a:gd name="T4" fmla="*/ 108 w 162"/>
              <a:gd name="T5" fmla="*/ 203 h 203"/>
              <a:gd name="T6" fmla="*/ 81 w 162"/>
              <a:gd name="T7" fmla="*/ 180 h 203"/>
              <a:gd name="T8" fmla="*/ 54 w 162"/>
              <a:gd name="T9" fmla="*/ 203 h 203"/>
              <a:gd name="T10" fmla="*/ 34 w 162"/>
              <a:gd name="T11" fmla="*/ 203 h 203"/>
              <a:gd name="T12" fmla="*/ 71 w 162"/>
              <a:gd name="T13" fmla="*/ 100 h 203"/>
              <a:gd name="T14" fmla="*/ 64 w 162"/>
              <a:gd name="T15" fmla="*/ 86 h 203"/>
              <a:gd name="T16" fmla="*/ 81 w 162"/>
              <a:gd name="T17" fmla="*/ 69 h 203"/>
              <a:gd name="T18" fmla="*/ 98 w 162"/>
              <a:gd name="T19" fmla="*/ 86 h 203"/>
              <a:gd name="T20" fmla="*/ 91 w 162"/>
              <a:gd name="T21" fmla="*/ 100 h 203"/>
              <a:gd name="T22" fmla="*/ 81 w 162"/>
              <a:gd name="T23" fmla="*/ 34 h 203"/>
              <a:gd name="T24" fmla="*/ 130 w 162"/>
              <a:gd name="T25" fmla="*/ 83 h 203"/>
              <a:gd name="T26" fmla="*/ 107 w 162"/>
              <a:gd name="T27" fmla="*/ 123 h 203"/>
              <a:gd name="T28" fmla="*/ 106 w 162"/>
              <a:gd name="T29" fmla="*/ 117 h 203"/>
              <a:gd name="T30" fmla="*/ 121 w 162"/>
              <a:gd name="T31" fmla="*/ 86 h 203"/>
              <a:gd name="T32" fmla="*/ 81 w 162"/>
              <a:gd name="T33" fmla="*/ 47 h 203"/>
              <a:gd name="T34" fmla="*/ 42 w 162"/>
              <a:gd name="T35" fmla="*/ 86 h 203"/>
              <a:gd name="T36" fmla="*/ 56 w 162"/>
              <a:gd name="T37" fmla="*/ 117 h 203"/>
              <a:gd name="T38" fmla="*/ 55 w 162"/>
              <a:gd name="T39" fmla="*/ 123 h 203"/>
              <a:gd name="T40" fmla="*/ 33 w 162"/>
              <a:gd name="T41" fmla="*/ 83 h 203"/>
              <a:gd name="T42" fmla="*/ 81 w 162"/>
              <a:gd name="T43" fmla="*/ 34 h 203"/>
              <a:gd name="T44" fmla="*/ 81 w 162"/>
              <a:gd name="T45" fmla="*/ 0 h 203"/>
              <a:gd name="T46" fmla="*/ 162 w 162"/>
              <a:gd name="T47" fmla="*/ 81 h 203"/>
              <a:gd name="T48" fmla="*/ 118 w 162"/>
              <a:gd name="T49" fmla="*/ 154 h 203"/>
              <a:gd name="T50" fmla="*/ 115 w 162"/>
              <a:gd name="T51" fmla="*/ 148 h 203"/>
              <a:gd name="T52" fmla="*/ 153 w 162"/>
              <a:gd name="T53" fmla="*/ 85 h 203"/>
              <a:gd name="T54" fmla="*/ 81 w 162"/>
              <a:gd name="T55" fmla="*/ 13 h 203"/>
              <a:gd name="T56" fmla="*/ 10 w 162"/>
              <a:gd name="T57" fmla="*/ 85 h 203"/>
              <a:gd name="T58" fmla="*/ 47 w 162"/>
              <a:gd name="T59" fmla="*/ 148 h 203"/>
              <a:gd name="T60" fmla="*/ 45 w 162"/>
              <a:gd name="T61" fmla="*/ 154 h 203"/>
              <a:gd name="T62" fmla="*/ 0 w 162"/>
              <a:gd name="T63" fmla="*/ 81 h 203"/>
              <a:gd name="T64" fmla="*/ 81 w 162"/>
              <a:gd name="T65" fmla="*/ 0 h 203"/>
              <a:gd name="T66" fmla="*/ 81 w 162"/>
              <a:gd name="T67" fmla="*/ 124 h 203"/>
              <a:gd name="T68" fmla="*/ 89 w 162"/>
              <a:gd name="T69" fmla="*/ 132 h 203"/>
              <a:gd name="T70" fmla="*/ 81 w 162"/>
              <a:gd name="T71" fmla="*/ 139 h 203"/>
              <a:gd name="T72" fmla="*/ 73 w 162"/>
              <a:gd name="T73" fmla="*/ 132 h 203"/>
              <a:gd name="T74" fmla="*/ 81 w 162"/>
              <a:gd name="T75" fmla="*/ 124 h 203"/>
              <a:gd name="T76" fmla="*/ 81 w 162"/>
              <a:gd name="T77" fmla="*/ 171 h 203"/>
              <a:gd name="T78" fmla="*/ 95 w 162"/>
              <a:gd name="T79" fmla="*/ 160 h 203"/>
              <a:gd name="T80" fmla="*/ 81 w 162"/>
              <a:gd name="T81" fmla="*/ 149 h 203"/>
              <a:gd name="T82" fmla="*/ 68 w 162"/>
              <a:gd name="T83" fmla="*/ 160 h 203"/>
              <a:gd name="T84" fmla="*/ 81 w 162"/>
              <a:gd name="T85" fmla="*/ 17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2" h="203">
                <a:moveTo>
                  <a:pt x="91" y="100"/>
                </a:moveTo>
                <a:cubicBezTo>
                  <a:pt x="98" y="144"/>
                  <a:pt x="114" y="181"/>
                  <a:pt x="128" y="203"/>
                </a:cubicBezTo>
                <a:cubicBezTo>
                  <a:pt x="108" y="203"/>
                  <a:pt x="108" y="203"/>
                  <a:pt x="108" y="203"/>
                </a:cubicBezTo>
                <a:cubicBezTo>
                  <a:pt x="108" y="190"/>
                  <a:pt x="100" y="180"/>
                  <a:pt x="81" y="180"/>
                </a:cubicBezTo>
                <a:cubicBezTo>
                  <a:pt x="63" y="180"/>
                  <a:pt x="55" y="190"/>
                  <a:pt x="54" y="203"/>
                </a:cubicBezTo>
                <a:cubicBezTo>
                  <a:pt x="34" y="203"/>
                  <a:pt x="34" y="203"/>
                  <a:pt x="34" y="203"/>
                </a:cubicBezTo>
                <a:cubicBezTo>
                  <a:pt x="49" y="181"/>
                  <a:pt x="64" y="144"/>
                  <a:pt x="71" y="100"/>
                </a:cubicBezTo>
                <a:cubicBezTo>
                  <a:pt x="67" y="97"/>
                  <a:pt x="64" y="92"/>
                  <a:pt x="64" y="86"/>
                </a:cubicBezTo>
                <a:cubicBezTo>
                  <a:pt x="64" y="77"/>
                  <a:pt x="72" y="69"/>
                  <a:pt x="81" y="69"/>
                </a:cubicBezTo>
                <a:cubicBezTo>
                  <a:pt x="91" y="69"/>
                  <a:pt x="98" y="77"/>
                  <a:pt x="98" y="86"/>
                </a:cubicBezTo>
                <a:cubicBezTo>
                  <a:pt x="98" y="92"/>
                  <a:pt x="96" y="97"/>
                  <a:pt x="91" y="100"/>
                </a:cubicBezTo>
                <a:close/>
                <a:moveTo>
                  <a:pt x="81" y="34"/>
                </a:moveTo>
                <a:cubicBezTo>
                  <a:pt x="108" y="34"/>
                  <a:pt x="130" y="56"/>
                  <a:pt x="130" y="83"/>
                </a:cubicBezTo>
                <a:cubicBezTo>
                  <a:pt x="130" y="100"/>
                  <a:pt x="121" y="115"/>
                  <a:pt x="107" y="123"/>
                </a:cubicBezTo>
                <a:cubicBezTo>
                  <a:pt x="107" y="121"/>
                  <a:pt x="106" y="119"/>
                  <a:pt x="106" y="117"/>
                </a:cubicBezTo>
                <a:cubicBezTo>
                  <a:pt x="115" y="110"/>
                  <a:pt x="121" y="99"/>
                  <a:pt x="121" y="86"/>
                </a:cubicBezTo>
                <a:cubicBezTo>
                  <a:pt x="121" y="64"/>
                  <a:pt x="103" y="47"/>
                  <a:pt x="81" y="47"/>
                </a:cubicBezTo>
                <a:cubicBezTo>
                  <a:pt x="59" y="47"/>
                  <a:pt x="42" y="64"/>
                  <a:pt x="42" y="86"/>
                </a:cubicBezTo>
                <a:cubicBezTo>
                  <a:pt x="42" y="99"/>
                  <a:pt x="47" y="110"/>
                  <a:pt x="56" y="117"/>
                </a:cubicBezTo>
                <a:cubicBezTo>
                  <a:pt x="56" y="119"/>
                  <a:pt x="55" y="121"/>
                  <a:pt x="55" y="123"/>
                </a:cubicBezTo>
                <a:cubicBezTo>
                  <a:pt x="42" y="115"/>
                  <a:pt x="33" y="100"/>
                  <a:pt x="33" y="83"/>
                </a:cubicBezTo>
                <a:cubicBezTo>
                  <a:pt x="33" y="56"/>
                  <a:pt x="54" y="34"/>
                  <a:pt x="81" y="34"/>
                </a:cubicBezTo>
                <a:close/>
                <a:moveTo>
                  <a:pt x="81" y="0"/>
                </a:moveTo>
                <a:cubicBezTo>
                  <a:pt x="126" y="0"/>
                  <a:pt x="162" y="37"/>
                  <a:pt x="162" y="81"/>
                </a:cubicBezTo>
                <a:cubicBezTo>
                  <a:pt x="162" y="113"/>
                  <a:pt x="144" y="141"/>
                  <a:pt x="118" y="154"/>
                </a:cubicBezTo>
                <a:cubicBezTo>
                  <a:pt x="117" y="152"/>
                  <a:pt x="116" y="150"/>
                  <a:pt x="115" y="148"/>
                </a:cubicBezTo>
                <a:cubicBezTo>
                  <a:pt x="138" y="136"/>
                  <a:pt x="153" y="112"/>
                  <a:pt x="153" y="85"/>
                </a:cubicBezTo>
                <a:cubicBezTo>
                  <a:pt x="153" y="45"/>
                  <a:pt x="121" y="13"/>
                  <a:pt x="81" y="13"/>
                </a:cubicBezTo>
                <a:cubicBezTo>
                  <a:pt x="42" y="13"/>
                  <a:pt x="10" y="45"/>
                  <a:pt x="10" y="85"/>
                </a:cubicBezTo>
                <a:cubicBezTo>
                  <a:pt x="10" y="112"/>
                  <a:pt x="25" y="136"/>
                  <a:pt x="47" y="148"/>
                </a:cubicBezTo>
                <a:cubicBezTo>
                  <a:pt x="46" y="150"/>
                  <a:pt x="46" y="152"/>
                  <a:pt x="45" y="154"/>
                </a:cubicBezTo>
                <a:cubicBezTo>
                  <a:pt x="18" y="141"/>
                  <a:pt x="0" y="113"/>
                  <a:pt x="0" y="81"/>
                </a:cubicBezTo>
                <a:cubicBezTo>
                  <a:pt x="0" y="37"/>
                  <a:pt x="36" y="0"/>
                  <a:pt x="81" y="0"/>
                </a:cubicBezTo>
                <a:close/>
                <a:moveTo>
                  <a:pt x="81" y="124"/>
                </a:moveTo>
                <a:cubicBezTo>
                  <a:pt x="87" y="124"/>
                  <a:pt x="89" y="128"/>
                  <a:pt x="89" y="132"/>
                </a:cubicBezTo>
                <a:cubicBezTo>
                  <a:pt x="89" y="135"/>
                  <a:pt x="87" y="139"/>
                  <a:pt x="81" y="139"/>
                </a:cubicBezTo>
                <a:cubicBezTo>
                  <a:pt x="75" y="139"/>
                  <a:pt x="73" y="135"/>
                  <a:pt x="73" y="132"/>
                </a:cubicBezTo>
                <a:cubicBezTo>
                  <a:pt x="73" y="128"/>
                  <a:pt x="75" y="124"/>
                  <a:pt x="81" y="124"/>
                </a:cubicBezTo>
                <a:close/>
                <a:moveTo>
                  <a:pt x="81" y="171"/>
                </a:moveTo>
                <a:cubicBezTo>
                  <a:pt x="91" y="171"/>
                  <a:pt x="95" y="166"/>
                  <a:pt x="95" y="160"/>
                </a:cubicBezTo>
                <a:cubicBezTo>
                  <a:pt x="95" y="154"/>
                  <a:pt x="91" y="149"/>
                  <a:pt x="81" y="149"/>
                </a:cubicBezTo>
                <a:cubicBezTo>
                  <a:pt x="71" y="149"/>
                  <a:pt x="68" y="154"/>
                  <a:pt x="68" y="160"/>
                </a:cubicBezTo>
                <a:cubicBezTo>
                  <a:pt x="68" y="166"/>
                  <a:pt x="71" y="171"/>
                  <a:pt x="81" y="171"/>
                </a:cubicBezTo>
                <a:close/>
              </a:path>
            </a:pathLst>
          </a:cu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0" scaled="1"/>
            <a:tileRect/>
          </a:gradFill>
          <a:ln w="6350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90000"/>
              </a:lnSpc>
            </a:pPr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756406" y="3247221"/>
            <a:ext cx="257877" cy="257698"/>
            <a:chOff x="-6727825" y="1112838"/>
            <a:chExt cx="4538662" cy="4535487"/>
          </a:xfrm>
        </p:grpSpPr>
        <p:sp>
          <p:nvSpPr>
            <p:cNvPr id="40" name="Oval 39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41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42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43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57181" y="2204884"/>
            <a:ext cx="257877" cy="257698"/>
            <a:chOff x="-6727825" y="1112838"/>
            <a:chExt cx="4538662" cy="4535487"/>
          </a:xfrm>
        </p:grpSpPr>
        <p:sp>
          <p:nvSpPr>
            <p:cNvPr id="47" name="Oval 46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4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52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670095" y="4994431"/>
            <a:ext cx="257877" cy="257698"/>
            <a:chOff x="-6727825" y="1112838"/>
            <a:chExt cx="4538662" cy="4535487"/>
          </a:xfrm>
        </p:grpSpPr>
        <p:sp>
          <p:nvSpPr>
            <p:cNvPr id="54" name="Oval 53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55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57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59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86194" y="4830250"/>
            <a:ext cx="257877" cy="257698"/>
            <a:chOff x="-6727825" y="1112838"/>
            <a:chExt cx="4538662" cy="4535487"/>
          </a:xfrm>
        </p:grpSpPr>
        <p:sp>
          <p:nvSpPr>
            <p:cNvPr id="61" name="Oval 60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62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63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64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73215" y="3242625"/>
            <a:ext cx="188749" cy="188617"/>
            <a:chOff x="-6727825" y="1112838"/>
            <a:chExt cx="4538662" cy="4535487"/>
          </a:xfrm>
        </p:grpSpPr>
        <p:sp>
          <p:nvSpPr>
            <p:cNvPr id="68" name="Oval 67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69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70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71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73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423452" y="2739507"/>
            <a:ext cx="188749" cy="188617"/>
            <a:chOff x="-6727825" y="1112838"/>
            <a:chExt cx="4538662" cy="4535487"/>
          </a:xfrm>
        </p:grpSpPr>
        <p:sp>
          <p:nvSpPr>
            <p:cNvPr id="75" name="Oval 74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76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77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78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79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80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31910" y="2929153"/>
            <a:ext cx="188749" cy="188617"/>
            <a:chOff x="-6727825" y="1112838"/>
            <a:chExt cx="4538662" cy="4535487"/>
          </a:xfrm>
        </p:grpSpPr>
        <p:sp>
          <p:nvSpPr>
            <p:cNvPr id="82" name="Oval 81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83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84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86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87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72678" y="3093334"/>
            <a:ext cx="188749" cy="188617"/>
            <a:chOff x="-6727825" y="1112838"/>
            <a:chExt cx="4538662" cy="4535487"/>
          </a:xfrm>
        </p:grpSpPr>
        <p:sp>
          <p:nvSpPr>
            <p:cNvPr id="89" name="Oval 88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90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91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92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93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94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154604" y="3495630"/>
            <a:ext cx="257877" cy="257698"/>
            <a:chOff x="-6727825" y="1112838"/>
            <a:chExt cx="4538662" cy="4535487"/>
          </a:xfrm>
        </p:grpSpPr>
        <p:sp>
          <p:nvSpPr>
            <p:cNvPr id="96" name="Oval 95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9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98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99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00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01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120266" y="2764253"/>
            <a:ext cx="257877" cy="257698"/>
            <a:chOff x="-6727825" y="1112838"/>
            <a:chExt cx="4538662" cy="4535487"/>
          </a:xfrm>
        </p:grpSpPr>
        <p:sp>
          <p:nvSpPr>
            <p:cNvPr id="103" name="Oval 102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04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105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06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07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769879" y="5132688"/>
            <a:ext cx="257877" cy="257698"/>
            <a:chOff x="-6727825" y="1112838"/>
            <a:chExt cx="4538662" cy="4535487"/>
          </a:xfrm>
        </p:grpSpPr>
        <p:sp>
          <p:nvSpPr>
            <p:cNvPr id="110" name="Oval 109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11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112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13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14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15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363747" y="5020307"/>
            <a:ext cx="188749" cy="188617"/>
            <a:chOff x="-6727825" y="1112838"/>
            <a:chExt cx="4538662" cy="4535487"/>
          </a:xfrm>
        </p:grpSpPr>
        <p:sp>
          <p:nvSpPr>
            <p:cNvPr id="117" name="Oval 116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1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119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20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21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sp>
        <p:nvSpPr>
          <p:cNvPr id="123" name="Right Brace 122"/>
          <p:cNvSpPr/>
          <p:nvPr/>
        </p:nvSpPr>
        <p:spPr>
          <a:xfrm rot="10800000">
            <a:off x="7128963" y="1592159"/>
            <a:ext cx="431420" cy="2252985"/>
          </a:xfrm>
          <a:prstGeom prst="rightBrace">
            <a:avLst>
              <a:gd name="adj1" fmla="val 36781"/>
              <a:gd name="adj2" fmla="val 49420"/>
            </a:avLst>
          </a:prstGeom>
          <a:gradFill flip="none" rotWithShape="1">
            <a:gsLst>
              <a:gs pos="99000">
                <a:schemeClr val="accent2"/>
              </a:gs>
              <a:gs pos="2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lt1"/>
                </a:gs>
                <a:gs pos="4000">
                  <a:schemeClr val="lt1">
                    <a:alpha val="0"/>
                  </a:schemeClr>
                </a:gs>
                <a:gs pos="24000">
                  <a:schemeClr val="lt1"/>
                </a:gs>
              </a:gsLst>
              <a:lin ang="0" scaled="1"/>
              <a:tileRect/>
            </a:gra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 b="1" baseline="30000" dirty="0">
              <a:solidFill>
                <a:schemeClr val="bg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7493457" y="1604311"/>
            <a:ext cx="1628759" cy="2236371"/>
            <a:chOff x="6991487" y="975813"/>
            <a:chExt cx="2198463" cy="4398458"/>
          </a:xfrm>
        </p:grpSpPr>
        <p:sp>
          <p:nvSpPr>
            <p:cNvPr id="125" name="Rounded Rectangle 124"/>
            <p:cNvSpPr/>
            <p:nvPr/>
          </p:nvSpPr>
          <p:spPr bwMode="auto">
            <a:xfrm>
              <a:off x="6995390" y="975813"/>
              <a:ext cx="2016585" cy="998852"/>
            </a:xfrm>
            <a:prstGeom prst="roundRect">
              <a:avLst>
                <a:gd name="adj" fmla="val 2728"/>
              </a:avLst>
            </a:prstGeom>
            <a:solidFill>
              <a:schemeClr val="bg1">
                <a:alpha val="73000"/>
              </a:schemeClr>
            </a:solidFill>
            <a:ln w="19050" algn="ctr">
              <a:solidFill>
                <a:schemeClr val="accent1">
                  <a:alpha val="31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b="1" kern="0" dirty="0">
                <a:latin typeface="+mn-lt"/>
              </a:endParaRPr>
            </a:p>
          </p:txBody>
        </p:sp>
        <p:sp>
          <p:nvSpPr>
            <p:cNvPr id="126" name="Rounded Rectangle 125"/>
            <p:cNvSpPr/>
            <p:nvPr/>
          </p:nvSpPr>
          <p:spPr bwMode="auto">
            <a:xfrm>
              <a:off x="6995390" y="2109015"/>
              <a:ext cx="2016585" cy="998852"/>
            </a:xfrm>
            <a:prstGeom prst="roundRect">
              <a:avLst>
                <a:gd name="adj" fmla="val 2728"/>
              </a:avLst>
            </a:prstGeom>
            <a:solidFill>
              <a:schemeClr val="bg1">
                <a:alpha val="73000"/>
              </a:schemeClr>
            </a:solidFill>
            <a:ln w="19050" algn="ctr">
              <a:solidFill>
                <a:schemeClr val="accent1">
                  <a:alpha val="31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b="1" kern="0" dirty="0">
                <a:latin typeface="+mn-lt"/>
              </a:endParaRPr>
            </a:p>
          </p:txBody>
        </p:sp>
        <p:sp>
          <p:nvSpPr>
            <p:cNvPr id="127" name="Rounded Rectangle 126"/>
            <p:cNvSpPr/>
            <p:nvPr/>
          </p:nvSpPr>
          <p:spPr bwMode="auto">
            <a:xfrm>
              <a:off x="6995390" y="3242217"/>
              <a:ext cx="2016585" cy="998852"/>
            </a:xfrm>
            <a:prstGeom prst="roundRect">
              <a:avLst>
                <a:gd name="adj" fmla="val 2728"/>
              </a:avLst>
            </a:prstGeom>
            <a:solidFill>
              <a:schemeClr val="bg1">
                <a:alpha val="73000"/>
              </a:schemeClr>
            </a:solidFill>
            <a:ln w="19050" algn="ctr">
              <a:solidFill>
                <a:schemeClr val="accent1">
                  <a:alpha val="31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b="1" kern="0" dirty="0">
                <a:latin typeface="+mn-lt"/>
              </a:endParaRPr>
            </a:p>
          </p:txBody>
        </p:sp>
        <p:sp>
          <p:nvSpPr>
            <p:cNvPr id="128" name="Rounded Rectangle 127"/>
            <p:cNvSpPr/>
            <p:nvPr/>
          </p:nvSpPr>
          <p:spPr bwMode="auto">
            <a:xfrm>
              <a:off x="6995390" y="4375419"/>
              <a:ext cx="2016585" cy="998852"/>
            </a:xfrm>
            <a:prstGeom prst="roundRect">
              <a:avLst>
                <a:gd name="adj" fmla="val 2728"/>
              </a:avLst>
            </a:prstGeom>
            <a:solidFill>
              <a:schemeClr val="bg1">
                <a:alpha val="73000"/>
              </a:schemeClr>
            </a:solidFill>
            <a:ln w="19050" algn="ctr">
              <a:solidFill>
                <a:schemeClr val="accent1">
                  <a:alpha val="31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b="1" kern="0" dirty="0">
                <a:latin typeface="+mn-lt"/>
              </a:endParaRPr>
            </a:p>
          </p:txBody>
        </p:sp>
        <p:sp>
          <p:nvSpPr>
            <p:cNvPr id="129" name="Pentagon 128"/>
            <p:cNvSpPr/>
            <p:nvPr/>
          </p:nvSpPr>
          <p:spPr>
            <a:xfrm>
              <a:off x="6991487" y="981890"/>
              <a:ext cx="2198463" cy="996040"/>
            </a:xfrm>
            <a:prstGeom prst="homePlate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tIns="0" bIns="0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chemeClr val="tx2"/>
                  </a:solidFill>
                  <a:cs typeface="+mn-cs"/>
                </a:rPr>
                <a:t>机器生成数据</a:t>
              </a:r>
              <a:endParaRPr lang="en-US" sz="1400" b="1" dirty="0">
                <a:solidFill>
                  <a:schemeClr val="tx2"/>
                </a:solidFill>
                <a:cs typeface="+mn-cs"/>
              </a:endParaRPr>
            </a:p>
          </p:txBody>
        </p:sp>
        <p:sp>
          <p:nvSpPr>
            <p:cNvPr id="130" name="Pentagon 129"/>
            <p:cNvSpPr/>
            <p:nvPr/>
          </p:nvSpPr>
          <p:spPr>
            <a:xfrm>
              <a:off x="6991487" y="2132508"/>
              <a:ext cx="2198463" cy="968827"/>
            </a:xfrm>
            <a:prstGeom prst="homePlate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dirty="0" smtClean="0">
                  <a:solidFill>
                    <a:schemeClr val="tx2"/>
                  </a:solidFill>
                  <a:cs typeface="+mn-cs"/>
                </a:rPr>
                <a:t>7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x24</a:t>
              </a:r>
              <a:r>
                <a:rPr lang="zh-CN" altLang="en-US" sz="1400" b="1" dirty="0" smtClean="0">
                  <a:solidFill>
                    <a:schemeClr val="tx2"/>
                  </a:solidFill>
                </a:rPr>
                <a:t>不间断</a:t>
              </a:r>
              <a:endParaRPr lang="en-US" sz="1400" b="1" dirty="0">
                <a:solidFill>
                  <a:schemeClr val="tx2"/>
                </a:solidFill>
                <a:cs typeface="+mn-cs"/>
              </a:endParaRPr>
            </a:p>
          </p:txBody>
        </p:sp>
        <p:sp>
          <p:nvSpPr>
            <p:cNvPr id="131" name="Pentagon 130"/>
            <p:cNvSpPr/>
            <p:nvPr/>
          </p:nvSpPr>
          <p:spPr>
            <a:xfrm>
              <a:off x="6991487" y="3257000"/>
              <a:ext cx="2198463" cy="993865"/>
            </a:xfrm>
            <a:prstGeom prst="homePlate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chemeClr val="tx2"/>
                  </a:solidFill>
                  <a:cs typeface="+mn-cs"/>
                </a:rPr>
                <a:t>数据量大</a:t>
              </a:r>
              <a:endParaRPr lang="en-US" sz="1400" b="1" dirty="0">
                <a:solidFill>
                  <a:schemeClr val="tx2"/>
                </a:solidFill>
                <a:cs typeface="+mn-cs"/>
              </a:endParaRPr>
            </a:p>
          </p:txBody>
        </p:sp>
        <p:sp>
          <p:nvSpPr>
            <p:cNvPr id="132" name="Pentagon 131"/>
            <p:cNvSpPr/>
            <p:nvPr/>
          </p:nvSpPr>
          <p:spPr>
            <a:xfrm>
              <a:off x="6991487" y="4394558"/>
              <a:ext cx="2198463" cy="953588"/>
            </a:xfrm>
            <a:prstGeom prst="homePlate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chemeClr val="tx2"/>
                  </a:solidFill>
                  <a:cs typeface="+mn-cs"/>
                </a:rPr>
                <a:t>产生速度快</a:t>
              </a:r>
              <a:endParaRPr lang="en-US" sz="1400" b="1" dirty="0">
                <a:solidFill>
                  <a:schemeClr val="tx2"/>
                </a:solidFill>
                <a:cs typeface="+mn-cs"/>
              </a:endParaRPr>
            </a:p>
          </p:txBody>
        </p:sp>
      </p:grpSp>
      <p:pic>
        <p:nvPicPr>
          <p:cNvPr id="133" name="Picture 132" descr="icon_Deskto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839" y="4763911"/>
            <a:ext cx="361140" cy="329337"/>
          </a:xfrm>
          <a:prstGeom prst="rect">
            <a:avLst/>
          </a:prstGeom>
        </p:spPr>
      </p:pic>
      <p:pic>
        <p:nvPicPr>
          <p:cNvPr id="134" name="Picture 133" descr="icon_Deskto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6859" y="3568073"/>
            <a:ext cx="261585" cy="305749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3239931" y="5575522"/>
            <a:ext cx="150758" cy="260834"/>
            <a:chOff x="3127042" y="5665833"/>
            <a:chExt cx="280160" cy="484720"/>
          </a:xfrm>
        </p:grpSpPr>
        <p:sp>
          <p:nvSpPr>
            <p:cNvPr id="136" name="Rectangle 135"/>
            <p:cNvSpPr/>
            <p:nvPr/>
          </p:nvSpPr>
          <p:spPr bwMode="auto">
            <a:xfrm>
              <a:off x="3160889" y="6000003"/>
              <a:ext cx="214490" cy="95997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endParaRPr lang="en-US" sz="2000" kern="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7" name="Picture 136" descr="icon_Desktop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7042" y="5665833"/>
              <a:ext cx="280160" cy="484720"/>
            </a:xfrm>
            <a:prstGeom prst="rect">
              <a:avLst/>
            </a:prstGeom>
          </p:spPr>
        </p:pic>
      </p:grpSp>
      <p:grpSp>
        <p:nvGrpSpPr>
          <p:cNvPr id="138" name="Group 137"/>
          <p:cNvGrpSpPr/>
          <p:nvPr/>
        </p:nvGrpSpPr>
        <p:grpSpPr>
          <a:xfrm>
            <a:off x="93958" y="3709582"/>
            <a:ext cx="380175" cy="346696"/>
            <a:chOff x="4135054" y="5334000"/>
            <a:chExt cx="894145" cy="815405"/>
          </a:xfrm>
        </p:grpSpPr>
        <p:pic>
          <p:nvPicPr>
            <p:cNvPr id="139" name="Picture 138" descr="icon_Desktop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5054" y="5334000"/>
              <a:ext cx="894145" cy="815405"/>
            </a:xfrm>
            <a:prstGeom prst="rect">
              <a:avLst/>
            </a:prstGeom>
          </p:spPr>
        </p:pic>
        <p:pic>
          <p:nvPicPr>
            <p:cNvPr id="140" name="Picture 139" descr="icon_Desktop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2570" y="5543291"/>
              <a:ext cx="145844" cy="252331"/>
            </a:xfrm>
            <a:prstGeom prst="rect">
              <a:avLst/>
            </a:prstGeom>
          </p:spPr>
        </p:pic>
        <p:pic>
          <p:nvPicPr>
            <p:cNvPr id="141" name="Picture 140" descr="icon_Desktop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3312" y="5509043"/>
              <a:ext cx="222028" cy="259513"/>
            </a:xfrm>
            <a:prstGeom prst="rect">
              <a:avLst/>
            </a:prstGeom>
          </p:spPr>
        </p:pic>
        <p:pic>
          <p:nvPicPr>
            <p:cNvPr id="142" name="Picture 141" descr="icon_Desktop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1551" y="5652485"/>
              <a:ext cx="279474" cy="180902"/>
            </a:xfrm>
            <a:prstGeom prst="rect">
              <a:avLst/>
            </a:prstGeom>
          </p:spPr>
        </p:pic>
      </p:grpSp>
      <p:pic>
        <p:nvPicPr>
          <p:cNvPr id="143" name="Picture 142" descr="C:\Documents and Settings\tcramer\My Documents\My Dropbox\Intel\ppt png resources\person_orange.png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69" r="14627" b="24700"/>
          <a:stretch/>
        </p:blipFill>
        <p:spPr bwMode="auto">
          <a:xfrm>
            <a:off x="8570332" y="4875886"/>
            <a:ext cx="424121" cy="54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" name="Rounded Rectangle 143"/>
          <p:cNvSpPr/>
          <p:nvPr/>
        </p:nvSpPr>
        <p:spPr bwMode="auto">
          <a:xfrm>
            <a:off x="6805473" y="4446461"/>
            <a:ext cx="1598289" cy="433760"/>
          </a:xfrm>
          <a:prstGeom prst="roundRect">
            <a:avLst>
              <a:gd name="adj" fmla="val 2728"/>
            </a:avLst>
          </a:prstGeom>
          <a:solidFill>
            <a:schemeClr val="bg1">
              <a:alpha val="73000"/>
            </a:schemeClr>
          </a:solidFill>
          <a:ln w="19050" algn="ctr">
            <a:solidFill>
              <a:schemeClr val="accent1">
                <a:alpha val="31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91431" tIns="45716" rIns="91431" bIns="4571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400" b="1" kern="0" dirty="0">
              <a:latin typeface="+mn-lt"/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6791147" y="4938564"/>
            <a:ext cx="1612615" cy="433760"/>
          </a:xfrm>
          <a:prstGeom prst="roundRect">
            <a:avLst>
              <a:gd name="adj" fmla="val 2728"/>
            </a:avLst>
          </a:prstGeom>
          <a:solidFill>
            <a:schemeClr val="bg1">
              <a:alpha val="73000"/>
            </a:schemeClr>
          </a:solidFill>
          <a:ln w="19050" algn="ctr">
            <a:solidFill>
              <a:schemeClr val="accent1">
                <a:alpha val="31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91431" tIns="45716" rIns="91431" bIns="4571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400" b="1" kern="0" dirty="0">
              <a:latin typeface="+mn-lt"/>
            </a:endParaRP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6791147" y="5430666"/>
            <a:ext cx="1612615" cy="433760"/>
          </a:xfrm>
          <a:prstGeom prst="roundRect">
            <a:avLst>
              <a:gd name="adj" fmla="val 2728"/>
            </a:avLst>
          </a:prstGeom>
          <a:solidFill>
            <a:schemeClr val="bg1">
              <a:alpha val="73000"/>
            </a:schemeClr>
          </a:solidFill>
          <a:ln w="19050" algn="ctr">
            <a:solidFill>
              <a:schemeClr val="accent1">
                <a:alpha val="31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91431" tIns="45716" rIns="91431" bIns="4571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400" b="1" kern="0" dirty="0">
              <a:latin typeface="+mn-lt"/>
            </a:endParaRPr>
          </a:p>
        </p:txBody>
      </p:sp>
      <p:sp>
        <p:nvSpPr>
          <p:cNvPr id="147" name="Pentagon 146"/>
          <p:cNvSpPr/>
          <p:nvPr/>
        </p:nvSpPr>
        <p:spPr>
          <a:xfrm>
            <a:off x="6669848" y="4479224"/>
            <a:ext cx="1779577" cy="432539"/>
          </a:xfrm>
          <a:prstGeom prst="homePlate">
            <a:avLst/>
          </a:prstGeom>
          <a:noFill/>
          <a:ln>
            <a:noFill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0" bIns="0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b="1" dirty="0" smtClean="0">
                <a:solidFill>
                  <a:schemeClr val="tx2"/>
                </a:solidFill>
                <a:cs typeface="+mn-cs"/>
              </a:rPr>
              <a:t>实时分析</a:t>
            </a:r>
            <a:endParaRPr lang="en-US" sz="1400" b="1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48" name="Pentagon 147"/>
          <p:cNvSpPr/>
          <p:nvPr/>
        </p:nvSpPr>
        <p:spPr>
          <a:xfrm>
            <a:off x="6776233" y="4948766"/>
            <a:ext cx="1628759" cy="420721"/>
          </a:xfrm>
          <a:prstGeom prst="homePlate">
            <a:avLst/>
          </a:prstGeom>
          <a:noFill/>
          <a:ln>
            <a:noFill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b="1" dirty="0" smtClean="0">
                <a:solidFill>
                  <a:schemeClr val="tx2"/>
                </a:solidFill>
                <a:cs typeface="+mn-cs"/>
              </a:rPr>
              <a:t>流式分析</a:t>
            </a:r>
            <a:endParaRPr lang="en-US" sz="1400" b="1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49" name="Pentagon 148"/>
          <p:cNvSpPr/>
          <p:nvPr/>
        </p:nvSpPr>
        <p:spPr>
          <a:xfrm>
            <a:off x="6776233" y="5437086"/>
            <a:ext cx="1628759" cy="431594"/>
          </a:xfrm>
          <a:prstGeom prst="homePlate">
            <a:avLst/>
          </a:prstGeom>
          <a:noFill/>
          <a:ln>
            <a:noFill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b="1" dirty="0" smtClean="0">
                <a:solidFill>
                  <a:schemeClr val="tx2"/>
                </a:solidFill>
                <a:cs typeface="+mn-cs"/>
              </a:rPr>
              <a:t>模式挖掘</a:t>
            </a:r>
            <a:endParaRPr lang="en-US" sz="1400" b="1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50" name="Right Brace 149"/>
          <p:cNvSpPr/>
          <p:nvPr/>
        </p:nvSpPr>
        <p:spPr>
          <a:xfrm rot="10800000" flipH="1">
            <a:off x="8243355" y="4344486"/>
            <a:ext cx="369296" cy="1543430"/>
          </a:xfrm>
          <a:prstGeom prst="rightBrace">
            <a:avLst>
              <a:gd name="adj1" fmla="val 36781"/>
              <a:gd name="adj2" fmla="val 49420"/>
            </a:avLst>
          </a:prstGeom>
          <a:gradFill flip="none" rotWithShape="1">
            <a:gsLst>
              <a:gs pos="99000">
                <a:schemeClr val="accent2"/>
              </a:gs>
              <a:gs pos="2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lt1"/>
                </a:gs>
                <a:gs pos="4000">
                  <a:schemeClr val="lt1">
                    <a:alpha val="0"/>
                  </a:schemeClr>
                </a:gs>
                <a:gs pos="24000">
                  <a:schemeClr val="lt1"/>
                </a:gs>
              </a:gsLst>
              <a:lin ang="0" scaled="1"/>
              <a:tileRect/>
            </a:gra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en-US" sz="2000" b="1" baseline="30000" dirty="0">
              <a:solidFill>
                <a:schemeClr val="bg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343081" y="3319684"/>
            <a:ext cx="898111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智能电表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677368" y="2395668"/>
            <a:ext cx="1061931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工业自动化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753538" y="5207493"/>
            <a:ext cx="1131149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感应传感器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708444" y="5233560"/>
            <a:ext cx="1131149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电子警察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155" name="Straight Connector 154"/>
          <p:cNvCxnSpPr>
            <a:stCxn id="175" idx="2"/>
          </p:cNvCxnSpPr>
          <p:nvPr/>
        </p:nvCxnSpPr>
        <p:spPr>
          <a:xfrm>
            <a:off x="5577445" y="2700707"/>
            <a:ext cx="325425" cy="51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70" idx="2"/>
          </p:cNvCxnSpPr>
          <p:nvPr/>
        </p:nvCxnSpPr>
        <p:spPr>
          <a:xfrm flipH="1" flipV="1">
            <a:off x="5781895" y="4292105"/>
            <a:ext cx="145620" cy="76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92" idx="16"/>
          </p:cNvCxnSpPr>
          <p:nvPr/>
        </p:nvCxnSpPr>
        <p:spPr>
          <a:xfrm flipH="1" flipV="1">
            <a:off x="4805176" y="4451157"/>
            <a:ext cx="718165" cy="54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6363193" y="3220610"/>
            <a:ext cx="253531" cy="30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213" idx="23"/>
          </p:cNvCxnSpPr>
          <p:nvPr/>
        </p:nvCxnSpPr>
        <p:spPr>
          <a:xfrm flipH="1" flipV="1">
            <a:off x="6404140" y="3609106"/>
            <a:ext cx="302541" cy="8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99" idx="35"/>
          </p:cNvCxnSpPr>
          <p:nvPr/>
        </p:nvCxnSpPr>
        <p:spPr>
          <a:xfrm>
            <a:off x="5514839" y="3136590"/>
            <a:ext cx="208501" cy="27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/>
          <p:cNvSpPr/>
          <p:nvPr/>
        </p:nvSpPr>
        <p:spPr>
          <a:xfrm>
            <a:off x="5549104" y="2261451"/>
            <a:ext cx="1191950" cy="1147240"/>
          </a:xfrm>
          <a:prstGeom prst="arc">
            <a:avLst>
              <a:gd name="adj1" fmla="val 13266086"/>
              <a:gd name="adj2" fmla="val 1420753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2" name="Arc 161"/>
          <p:cNvSpPr/>
          <p:nvPr/>
        </p:nvSpPr>
        <p:spPr>
          <a:xfrm>
            <a:off x="5293952" y="2569516"/>
            <a:ext cx="558034" cy="537102"/>
          </a:xfrm>
          <a:prstGeom prst="arc">
            <a:avLst>
              <a:gd name="adj1" fmla="val 8010566"/>
              <a:gd name="adj2" fmla="val 14400794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3" name="Arc 162"/>
          <p:cNvSpPr/>
          <p:nvPr/>
        </p:nvSpPr>
        <p:spPr>
          <a:xfrm>
            <a:off x="6443580" y="3211970"/>
            <a:ext cx="455000" cy="437933"/>
          </a:xfrm>
          <a:prstGeom prst="arc">
            <a:avLst>
              <a:gd name="adj1" fmla="val 17878954"/>
              <a:gd name="adj2" fmla="val 3042281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4" name="Arc 163"/>
          <p:cNvSpPr/>
          <p:nvPr/>
        </p:nvSpPr>
        <p:spPr>
          <a:xfrm>
            <a:off x="4813818" y="3431243"/>
            <a:ext cx="1281768" cy="2242814"/>
          </a:xfrm>
          <a:prstGeom prst="arc">
            <a:avLst>
              <a:gd name="adj1" fmla="val 14641125"/>
              <a:gd name="adj2" fmla="val 1942338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5" name="Arc 164"/>
          <p:cNvSpPr/>
          <p:nvPr/>
        </p:nvSpPr>
        <p:spPr>
          <a:xfrm>
            <a:off x="4925319" y="3609107"/>
            <a:ext cx="861448" cy="1462931"/>
          </a:xfrm>
          <a:prstGeom prst="arc">
            <a:avLst>
              <a:gd name="adj1" fmla="val 14641125"/>
              <a:gd name="adj2" fmla="val 4201493"/>
            </a:avLst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5843737" y="5020354"/>
            <a:ext cx="257877" cy="257698"/>
            <a:chOff x="-6727825" y="1112838"/>
            <a:chExt cx="4538662" cy="4535487"/>
          </a:xfrm>
        </p:grpSpPr>
        <p:sp>
          <p:nvSpPr>
            <p:cNvPr id="167" name="Oval 166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6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169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70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72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448506" y="2443009"/>
            <a:ext cx="257877" cy="257698"/>
            <a:chOff x="-6727825" y="1112838"/>
            <a:chExt cx="4538662" cy="4535487"/>
          </a:xfrm>
        </p:grpSpPr>
        <p:sp>
          <p:nvSpPr>
            <p:cNvPr id="174" name="Oval 173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75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176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77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78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79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792137" y="3659783"/>
            <a:ext cx="257877" cy="257698"/>
            <a:chOff x="-6727825" y="1112838"/>
            <a:chExt cx="4538662" cy="4535487"/>
          </a:xfrm>
        </p:grpSpPr>
        <p:sp>
          <p:nvSpPr>
            <p:cNvPr id="181" name="Oval 180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82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183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84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85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86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428965" y="4968460"/>
            <a:ext cx="188749" cy="188617"/>
            <a:chOff x="-6727825" y="1112838"/>
            <a:chExt cx="4538662" cy="4535487"/>
          </a:xfrm>
        </p:grpSpPr>
        <p:sp>
          <p:nvSpPr>
            <p:cNvPr id="188" name="Oval 187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89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190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91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92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93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373705" y="2999025"/>
            <a:ext cx="188749" cy="188617"/>
            <a:chOff x="-6727825" y="1112838"/>
            <a:chExt cx="4538662" cy="4535487"/>
          </a:xfrm>
        </p:grpSpPr>
        <p:sp>
          <p:nvSpPr>
            <p:cNvPr id="195" name="Oval 194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96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197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98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99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00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495072" y="3074345"/>
            <a:ext cx="257877" cy="257698"/>
            <a:chOff x="-6727825" y="1112838"/>
            <a:chExt cx="4538662" cy="4535487"/>
          </a:xfrm>
        </p:grpSpPr>
        <p:sp>
          <p:nvSpPr>
            <p:cNvPr id="202" name="Oval 201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203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204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05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06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07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616724" y="3576248"/>
            <a:ext cx="188749" cy="188617"/>
            <a:chOff x="-6727825" y="1112838"/>
            <a:chExt cx="4538662" cy="4535487"/>
          </a:xfrm>
        </p:grpSpPr>
        <p:sp>
          <p:nvSpPr>
            <p:cNvPr id="209" name="Oval 208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210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211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12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13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14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012267" y="4980713"/>
            <a:ext cx="350940" cy="227161"/>
            <a:chOff x="-2594716" y="5691584"/>
            <a:chExt cx="857212" cy="554868"/>
          </a:xfrm>
        </p:grpSpPr>
        <p:sp>
          <p:nvSpPr>
            <p:cNvPr id="216" name="Rectangle 215"/>
            <p:cNvSpPr/>
            <p:nvPr/>
          </p:nvSpPr>
          <p:spPr bwMode="auto">
            <a:xfrm>
              <a:off x="-1969911" y="5734714"/>
              <a:ext cx="186267" cy="474175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</a:pPr>
              <a:endParaRPr lang="en-US" sz="2000" kern="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17" name="Picture 216" descr="icon_Desktop.gif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594716" y="5691584"/>
              <a:ext cx="857212" cy="554868"/>
            </a:xfrm>
            <a:prstGeom prst="rect">
              <a:avLst/>
            </a:prstGeom>
          </p:spPr>
        </p:pic>
      </p:grpSp>
      <p:grpSp>
        <p:nvGrpSpPr>
          <p:cNvPr id="218" name="Group 217"/>
          <p:cNvGrpSpPr/>
          <p:nvPr/>
        </p:nvGrpSpPr>
        <p:grpSpPr>
          <a:xfrm>
            <a:off x="6141155" y="5006307"/>
            <a:ext cx="288616" cy="218780"/>
            <a:chOff x="5338763" y="-4545013"/>
            <a:chExt cx="11166476" cy="8464551"/>
          </a:xfrm>
        </p:grpSpPr>
        <p:sp>
          <p:nvSpPr>
            <p:cNvPr id="219" name="Freeform 7"/>
            <p:cNvSpPr>
              <a:spLocks noEditPoints="1"/>
            </p:cNvSpPr>
            <p:nvPr/>
          </p:nvSpPr>
          <p:spPr bwMode="auto">
            <a:xfrm>
              <a:off x="6823076" y="-4545013"/>
              <a:ext cx="8928100" cy="6592888"/>
            </a:xfrm>
            <a:custGeom>
              <a:avLst/>
              <a:gdLst>
                <a:gd name="T0" fmla="*/ 2223 w 2810"/>
                <a:gd name="T1" fmla="*/ 36 h 2072"/>
                <a:gd name="T2" fmla="*/ 113 w 2810"/>
                <a:gd name="T3" fmla="*/ 987 h 2072"/>
                <a:gd name="T4" fmla="*/ 36 w 2810"/>
                <a:gd name="T5" fmla="*/ 1193 h 2072"/>
                <a:gd name="T6" fmla="*/ 381 w 2810"/>
                <a:gd name="T7" fmla="*/ 1959 h 2072"/>
                <a:gd name="T8" fmla="*/ 586 w 2810"/>
                <a:gd name="T9" fmla="*/ 2037 h 2072"/>
                <a:gd name="T10" fmla="*/ 2697 w 2810"/>
                <a:gd name="T11" fmla="*/ 1085 h 2072"/>
                <a:gd name="T12" fmla="*/ 2775 w 2810"/>
                <a:gd name="T13" fmla="*/ 880 h 2072"/>
                <a:gd name="T14" fmla="*/ 2429 w 2810"/>
                <a:gd name="T15" fmla="*/ 113 h 2072"/>
                <a:gd name="T16" fmla="*/ 2223 w 2810"/>
                <a:gd name="T17" fmla="*/ 36 h 2072"/>
                <a:gd name="T18" fmla="*/ 2285 w 2810"/>
                <a:gd name="T19" fmla="*/ 262 h 2072"/>
                <a:gd name="T20" fmla="*/ 2256 w 2810"/>
                <a:gd name="T21" fmla="*/ 338 h 2072"/>
                <a:gd name="T22" fmla="*/ 318 w 2810"/>
                <a:gd name="T23" fmla="*/ 1212 h 2072"/>
                <a:gd name="T24" fmla="*/ 242 w 2810"/>
                <a:gd name="T25" fmla="*/ 1183 h 2072"/>
                <a:gd name="T26" fmla="*/ 232 w 2810"/>
                <a:gd name="T27" fmla="*/ 1161 h 2072"/>
                <a:gd name="T28" fmla="*/ 261 w 2810"/>
                <a:gd name="T29" fmla="*/ 1085 h 2072"/>
                <a:gd name="T30" fmla="*/ 2199 w 2810"/>
                <a:gd name="T31" fmla="*/ 211 h 2072"/>
                <a:gd name="T32" fmla="*/ 2275 w 2810"/>
                <a:gd name="T33" fmla="*/ 240 h 2072"/>
                <a:gd name="T34" fmla="*/ 2285 w 2810"/>
                <a:gd name="T35" fmla="*/ 262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0" h="2072">
                  <a:moveTo>
                    <a:pt x="2223" y="36"/>
                  </a:moveTo>
                  <a:cubicBezTo>
                    <a:pt x="113" y="987"/>
                    <a:pt x="113" y="987"/>
                    <a:pt x="113" y="987"/>
                  </a:cubicBezTo>
                  <a:cubicBezTo>
                    <a:pt x="35" y="1023"/>
                    <a:pt x="0" y="1115"/>
                    <a:pt x="36" y="1193"/>
                  </a:cubicBezTo>
                  <a:cubicBezTo>
                    <a:pt x="381" y="1959"/>
                    <a:pt x="381" y="1959"/>
                    <a:pt x="381" y="1959"/>
                  </a:cubicBezTo>
                  <a:cubicBezTo>
                    <a:pt x="416" y="2037"/>
                    <a:pt x="508" y="2072"/>
                    <a:pt x="586" y="2037"/>
                  </a:cubicBezTo>
                  <a:cubicBezTo>
                    <a:pt x="2697" y="1085"/>
                    <a:pt x="2697" y="1085"/>
                    <a:pt x="2697" y="1085"/>
                  </a:cubicBezTo>
                  <a:cubicBezTo>
                    <a:pt x="2775" y="1050"/>
                    <a:pt x="2810" y="958"/>
                    <a:pt x="2775" y="880"/>
                  </a:cubicBezTo>
                  <a:cubicBezTo>
                    <a:pt x="2429" y="113"/>
                    <a:pt x="2429" y="113"/>
                    <a:pt x="2429" y="113"/>
                  </a:cubicBezTo>
                  <a:cubicBezTo>
                    <a:pt x="2394" y="35"/>
                    <a:pt x="2302" y="0"/>
                    <a:pt x="2223" y="36"/>
                  </a:cubicBezTo>
                  <a:close/>
                  <a:moveTo>
                    <a:pt x="2285" y="262"/>
                  </a:moveTo>
                  <a:cubicBezTo>
                    <a:pt x="2298" y="291"/>
                    <a:pt x="2285" y="325"/>
                    <a:pt x="2256" y="338"/>
                  </a:cubicBezTo>
                  <a:cubicBezTo>
                    <a:pt x="318" y="1212"/>
                    <a:pt x="318" y="1212"/>
                    <a:pt x="318" y="1212"/>
                  </a:cubicBezTo>
                  <a:cubicBezTo>
                    <a:pt x="289" y="1225"/>
                    <a:pt x="255" y="1212"/>
                    <a:pt x="242" y="1183"/>
                  </a:cubicBezTo>
                  <a:cubicBezTo>
                    <a:pt x="232" y="1161"/>
                    <a:pt x="232" y="1161"/>
                    <a:pt x="232" y="1161"/>
                  </a:cubicBezTo>
                  <a:cubicBezTo>
                    <a:pt x="219" y="1132"/>
                    <a:pt x="232" y="1098"/>
                    <a:pt x="261" y="1085"/>
                  </a:cubicBezTo>
                  <a:cubicBezTo>
                    <a:pt x="2199" y="211"/>
                    <a:pt x="2199" y="211"/>
                    <a:pt x="2199" y="211"/>
                  </a:cubicBezTo>
                  <a:cubicBezTo>
                    <a:pt x="2228" y="198"/>
                    <a:pt x="2262" y="211"/>
                    <a:pt x="2275" y="240"/>
                  </a:cubicBezTo>
                  <a:lnTo>
                    <a:pt x="2285" y="262"/>
                  </a:lnTo>
                  <a:close/>
                </a:path>
              </a:pathLst>
            </a:cu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0" scaled="1"/>
              <a:tileRect/>
            </a:gradFill>
            <a:ln w="19050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90000"/>
                </a:lnSpc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0" name="Freeform 8"/>
            <p:cNvSpPr>
              <a:spLocks/>
            </p:cNvSpPr>
            <p:nvPr/>
          </p:nvSpPr>
          <p:spPr bwMode="auto">
            <a:xfrm>
              <a:off x="5338763" y="-331788"/>
              <a:ext cx="2262188" cy="2822575"/>
            </a:xfrm>
            <a:custGeom>
              <a:avLst/>
              <a:gdLst>
                <a:gd name="T0" fmla="*/ 502 w 712"/>
                <a:gd name="T1" fmla="*/ 41 h 887"/>
                <a:gd name="T2" fmla="*/ 19 w 712"/>
                <a:gd name="T3" fmla="*/ 26 h 887"/>
                <a:gd name="T4" fmla="*/ 0 w 712"/>
                <a:gd name="T5" fmla="*/ 36 h 887"/>
                <a:gd name="T6" fmla="*/ 384 w 712"/>
                <a:gd name="T7" fmla="*/ 887 h 887"/>
                <a:gd name="T8" fmla="*/ 404 w 712"/>
                <a:gd name="T9" fmla="*/ 880 h 887"/>
                <a:gd name="T10" fmla="*/ 712 w 712"/>
                <a:gd name="T11" fmla="*/ 508 h 887"/>
                <a:gd name="T12" fmla="*/ 502 w 712"/>
                <a:gd name="T13" fmla="*/ 41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2" h="887">
                  <a:moveTo>
                    <a:pt x="502" y="41"/>
                  </a:moveTo>
                  <a:cubicBezTo>
                    <a:pt x="394" y="90"/>
                    <a:pt x="76" y="0"/>
                    <a:pt x="19" y="26"/>
                  </a:cubicBezTo>
                  <a:cubicBezTo>
                    <a:pt x="13" y="29"/>
                    <a:pt x="7" y="33"/>
                    <a:pt x="0" y="36"/>
                  </a:cubicBezTo>
                  <a:cubicBezTo>
                    <a:pt x="384" y="887"/>
                    <a:pt x="384" y="887"/>
                    <a:pt x="384" y="887"/>
                  </a:cubicBezTo>
                  <a:cubicBezTo>
                    <a:pt x="391" y="885"/>
                    <a:pt x="398" y="883"/>
                    <a:pt x="404" y="880"/>
                  </a:cubicBezTo>
                  <a:cubicBezTo>
                    <a:pt x="440" y="864"/>
                    <a:pt x="649" y="537"/>
                    <a:pt x="712" y="508"/>
                  </a:cubicBezTo>
                  <a:lnTo>
                    <a:pt x="502" y="41"/>
                  </a:lnTo>
                  <a:close/>
                </a:path>
              </a:pathLst>
            </a:cu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90000"/>
                </a:lnSpc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1" name="Freeform 9"/>
            <p:cNvSpPr>
              <a:spLocks/>
            </p:cNvSpPr>
            <p:nvPr/>
          </p:nvSpPr>
          <p:spPr bwMode="auto">
            <a:xfrm>
              <a:off x="11303001" y="158750"/>
              <a:ext cx="5202238" cy="3760788"/>
            </a:xfrm>
            <a:custGeom>
              <a:avLst/>
              <a:gdLst>
                <a:gd name="T0" fmla="*/ 729 w 1637"/>
                <a:gd name="T1" fmla="*/ 931 h 1182"/>
                <a:gd name="T2" fmla="*/ 576 w 1637"/>
                <a:gd name="T3" fmla="*/ 823 h 1182"/>
                <a:gd name="T4" fmla="*/ 576 w 1637"/>
                <a:gd name="T5" fmla="*/ 530 h 1182"/>
                <a:gd name="T6" fmla="*/ 797 w 1637"/>
                <a:gd name="T7" fmla="*/ 160 h 1182"/>
                <a:gd name="T8" fmla="*/ 765 w 1637"/>
                <a:gd name="T9" fmla="*/ 0 h 1182"/>
                <a:gd name="T10" fmla="*/ 0 w 1637"/>
                <a:gd name="T11" fmla="*/ 362 h 1182"/>
                <a:gd name="T12" fmla="*/ 307 w 1637"/>
                <a:gd name="T13" fmla="*/ 578 h 1182"/>
                <a:gd name="T14" fmla="*/ 307 w 1637"/>
                <a:gd name="T15" fmla="*/ 1088 h 1182"/>
                <a:gd name="T16" fmla="*/ 379 w 1637"/>
                <a:gd name="T17" fmla="*/ 1182 h 1182"/>
                <a:gd name="T18" fmla="*/ 1637 w 1637"/>
                <a:gd name="T19" fmla="*/ 1182 h 1182"/>
                <a:gd name="T20" fmla="*/ 1637 w 1637"/>
                <a:gd name="T21" fmla="*/ 931 h 1182"/>
                <a:gd name="T22" fmla="*/ 729 w 1637"/>
                <a:gd name="T23" fmla="*/ 931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7" h="1182">
                  <a:moveTo>
                    <a:pt x="729" y="931"/>
                  </a:moveTo>
                  <a:cubicBezTo>
                    <a:pt x="617" y="931"/>
                    <a:pt x="576" y="899"/>
                    <a:pt x="576" y="823"/>
                  </a:cubicBezTo>
                  <a:cubicBezTo>
                    <a:pt x="576" y="762"/>
                    <a:pt x="576" y="598"/>
                    <a:pt x="576" y="530"/>
                  </a:cubicBezTo>
                  <a:cubicBezTo>
                    <a:pt x="707" y="457"/>
                    <a:pt x="797" y="320"/>
                    <a:pt x="797" y="160"/>
                  </a:cubicBezTo>
                  <a:cubicBezTo>
                    <a:pt x="797" y="103"/>
                    <a:pt x="785" y="49"/>
                    <a:pt x="765" y="0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62" y="475"/>
                    <a:pt x="174" y="557"/>
                    <a:pt x="307" y="578"/>
                  </a:cubicBezTo>
                  <a:cubicBezTo>
                    <a:pt x="307" y="731"/>
                    <a:pt x="307" y="1057"/>
                    <a:pt x="307" y="1088"/>
                  </a:cubicBezTo>
                  <a:cubicBezTo>
                    <a:pt x="307" y="1128"/>
                    <a:pt x="320" y="1182"/>
                    <a:pt x="379" y="1182"/>
                  </a:cubicBezTo>
                  <a:cubicBezTo>
                    <a:pt x="437" y="1182"/>
                    <a:pt x="1637" y="1182"/>
                    <a:pt x="1637" y="1182"/>
                  </a:cubicBezTo>
                  <a:cubicBezTo>
                    <a:pt x="1637" y="931"/>
                    <a:pt x="1637" y="931"/>
                    <a:pt x="1637" y="931"/>
                  </a:cubicBezTo>
                  <a:lnTo>
                    <a:pt x="729" y="931"/>
                  </a:lnTo>
                  <a:close/>
                </a:path>
              </a:pathLst>
            </a:cu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90000"/>
                </a:lnSpc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22" name="Rectangle 221"/>
          <p:cNvSpPr/>
          <p:nvPr/>
        </p:nvSpPr>
        <p:spPr>
          <a:xfrm>
            <a:off x="3368825" y="3218371"/>
            <a:ext cx="1078498" cy="26160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</a:rPr>
              <a:t>气象监控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223" name="Straight Connector 222"/>
          <p:cNvCxnSpPr>
            <a:stCxn id="227" idx="5"/>
          </p:cNvCxnSpPr>
          <p:nvPr/>
        </p:nvCxnSpPr>
        <p:spPr>
          <a:xfrm>
            <a:off x="3745705" y="3867017"/>
            <a:ext cx="87087" cy="15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616766" y="3625022"/>
            <a:ext cx="257877" cy="257698"/>
            <a:chOff x="-6727825" y="1112838"/>
            <a:chExt cx="4538662" cy="4535487"/>
          </a:xfrm>
        </p:grpSpPr>
        <p:sp>
          <p:nvSpPr>
            <p:cNvPr id="225" name="Oval 224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226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227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28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29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30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  <p:cxnSp>
        <p:nvCxnSpPr>
          <p:cNvPr id="231" name="Straight Connector 230"/>
          <p:cNvCxnSpPr>
            <a:stCxn id="185" idx="26"/>
          </p:cNvCxnSpPr>
          <p:nvPr/>
        </p:nvCxnSpPr>
        <p:spPr>
          <a:xfrm flipH="1">
            <a:off x="4792137" y="3829106"/>
            <a:ext cx="51840" cy="3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8" idx="34"/>
          </p:cNvCxnSpPr>
          <p:nvPr/>
        </p:nvCxnSpPr>
        <p:spPr>
          <a:xfrm flipH="1">
            <a:off x="4429612" y="3755464"/>
            <a:ext cx="86800" cy="31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4387473" y="3539528"/>
            <a:ext cx="257877" cy="257698"/>
            <a:chOff x="-6727825" y="1112838"/>
            <a:chExt cx="4538662" cy="4535487"/>
          </a:xfrm>
        </p:grpSpPr>
        <p:sp>
          <p:nvSpPr>
            <p:cNvPr id="234" name="Oval 233"/>
            <p:cNvSpPr/>
            <p:nvPr/>
          </p:nvSpPr>
          <p:spPr bwMode="auto">
            <a:xfrm>
              <a:off x="-6535270" y="1317812"/>
              <a:ext cx="4087906" cy="40879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235" name="AutoShape 20"/>
            <p:cNvSpPr>
              <a:spLocks noChangeAspect="1" noChangeArrowheads="1" noTextEdit="1"/>
            </p:cNvSpPr>
            <p:nvPr/>
          </p:nvSpPr>
          <p:spPr bwMode="auto">
            <a:xfrm>
              <a:off x="-6727825" y="1112838"/>
              <a:ext cx="4538662" cy="453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  <p:sp>
          <p:nvSpPr>
            <p:cNvPr id="236" name="Freeform 22"/>
            <p:cNvSpPr>
              <a:spLocks noEditPoints="1"/>
            </p:cNvSpPr>
            <p:nvPr/>
          </p:nvSpPr>
          <p:spPr bwMode="auto">
            <a:xfrm>
              <a:off x="-6727825" y="1112838"/>
              <a:ext cx="4538662" cy="4535487"/>
            </a:xfrm>
            <a:custGeom>
              <a:avLst/>
              <a:gdLst>
                <a:gd name="T0" fmla="*/ 1239 w 2478"/>
                <a:gd name="T1" fmla="*/ 0 h 2478"/>
                <a:gd name="T2" fmla="*/ 0 w 2478"/>
                <a:gd name="T3" fmla="*/ 1239 h 2478"/>
                <a:gd name="T4" fmla="*/ 1239 w 2478"/>
                <a:gd name="T5" fmla="*/ 2478 h 2478"/>
                <a:gd name="T6" fmla="*/ 2478 w 2478"/>
                <a:gd name="T7" fmla="*/ 1239 h 2478"/>
                <a:gd name="T8" fmla="*/ 1239 w 2478"/>
                <a:gd name="T9" fmla="*/ 0 h 2478"/>
                <a:gd name="T10" fmla="*/ 1239 w 2478"/>
                <a:gd name="T11" fmla="*/ 2327 h 2478"/>
                <a:gd name="T12" fmla="*/ 150 w 2478"/>
                <a:gd name="T13" fmla="*/ 1239 h 2478"/>
                <a:gd name="T14" fmla="*/ 1239 w 2478"/>
                <a:gd name="T15" fmla="*/ 150 h 2478"/>
                <a:gd name="T16" fmla="*/ 2327 w 2478"/>
                <a:gd name="T17" fmla="*/ 1239 h 2478"/>
                <a:gd name="T18" fmla="*/ 1239 w 2478"/>
                <a:gd name="T19" fmla="*/ 2327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8" h="2478">
                  <a:moveTo>
                    <a:pt x="1239" y="0"/>
                  </a:moveTo>
                  <a:cubicBezTo>
                    <a:pt x="555" y="0"/>
                    <a:pt x="0" y="554"/>
                    <a:pt x="0" y="1239"/>
                  </a:cubicBezTo>
                  <a:cubicBezTo>
                    <a:pt x="0" y="1923"/>
                    <a:pt x="555" y="2478"/>
                    <a:pt x="1239" y="2478"/>
                  </a:cubicBezTo>
                  <a:cubicBezTo>
                    <a:pt x="1923" y="2478"/>
                    <a:pt x="2478" y="1923"/>
                    <a:pt x="2478" y="1239"/>
                  </a:cubicBezTo>
                  <a:cubicBezTo>
                    <a:pt x="2478" y="554"/>
                    <a:pt x="1923" y="0"/>
                    <a:pt x="1239" y="0"/>
                  </a:cubicBezTo>
                  <a:close/>
                  <a:moveTo>
                    <a:pt x="1239" y="2327"/>
                  </a:moveTo>
                  <a:cubicBezTo>
                    <a:pt x="638" y="2327"/>
                    <a:pt x="150" y="1840"/>
                    <a:pt x="150" y="1239"/>
                  </a:cubicBezTo>
                  <a:cubicBezTo>
                    <a:pt x="150" y="638"/>
                    <a:pt x="638" y="150"/>
                    <a:pt x="1239" y="150"/>
                  </a:cubicBezTo>
                  <a:cubicBezTo>
                    <a:pt x="1840" y="150"/>
                    <a:pt x="2327" y="638"/>
                    <a:pt x="2327" y="1239"/>
                  </a:cubicBezTo>
                  <a:cubicBezTo>
                    <a:pt x="2327" y="1840"/>
                    <a:pt x="1840" y="2327"/>
                    <a:pt x="1239" y="2327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37" name="Freeform 23"/>
            <p:cNvSpPr>
              <a:spLocks noEditPoints="1"/>
            </p:cNvSpPr>
            <p:nvPr/>
          </p:nvSpPr>
          <p:spPr bwMode="auto">
            <a:xfrm>
              <a:off x="-6383338" y="1457325"/>
              <a:ext cx="3849687" cy="3846512"/>
            </a:xfrm>
            <a:custGeom>
              <a:avLst/>
              <a:gdLst>
                <a:gd name="T0" fmla="*/ 0 w 2102"/>
                <a:gd name="T1" fmla="*/ 1051 h 2102"/>
                <a:gd name="T2" fmla="*/ 2102 w 2102"/>
                <a:gd name="T3" fmla="*/ 1051 h 2102"/>
                <a:gd name="T4" fmla="*/ 617 w 2102"/>
                <a:gd name="T5" fmla="*/ 148 h 2102"/>
                <a:gd name="T6" fmla="*/ 1051 w 2102"/>
                <a:gd name="T7" fmla="*/ 49 h 2102"/>
                <a:gd name="T8" fmla="*/ 1484 w 2102"/>
                <a:gd name="T9" fmla="*/ 148 h 2102"/>
                <a:gd name="T10" fmla="*/ 1475 w 2102"/>
                <a:gd name="T11" fmla="*/ 198 h 2102"/>
                <a:gd name="T12" fmla="*/ 1051 w 2102"/>
                <a:gd name="T13" fmla="*/ 100 h 2102"/>
                <a:gd name="T14" fmla="*/ 644 w 2102"/>
                <a:gd name="T15" fmla="*/ 191 h 2102"/>
                <a:gd name="T16" fmla="*/ 601 w 2102"/>
                <a:gd name="T17" fmla="*/ 172 h 2102"/>
                <a:gd name="T18" fmla="*/ 173 w 2102"/>
                <a:gd name="T19" fmla="*/ 1499 h 2102"/>
                <a:gd name="T20" fmla="*/ 150 w 2102"/>
                <a:gd name="T21" fmla="*/ 1484 h 2102"/>
                <a:gd name="T22" fmla="*/ 149 w 2102"/>
                <a:gd name="T23" fmla="*/ 616 h 2102"/>
                <a:gd name="T24" fmla="*/ 173 w 2102"/>
                <a:gd name="T25" fmla="*/ 599 h 2102"/>
                <a:gd name="T26" fmla="*/ 192 w 2102"/>
                <a:gd name="T27" fmla="*/ 643 h 2102"/>
                <a:gd name="T28" fmla="*/ 193 w 2102"/>
                <a:gd name="T29" fmla="*/ 1456 h 2102"/>
                <a:gd name="T30" fmla="*/ 173 w 2102"/>
                <a:gd name="T31" fmla="*/ 1499 h 2102"/>
                <a:gd name="T32" fmla="*/ 1485 w 2102"/>
                <a:gd name="T33" fmla="*/ 1950 h 2102"/>
                <a:gd name="T34" fmla="*/ 617 w 2102"/>
                <a:gd name="T35" fmla="*/ 1951 h 2102"/>
                <a:gd name="T36" fmla="*/ 601 w 2102"/>
                <a:gd name="T37" fmla="*/ 1926 h 2102"/>
                <a:gd name="T38" fmla="*/ 644 w 2102"/>
                <a:gd name="T39" fmla="*/ 1908 h 2102"/>
                <a:gd name="T40" fmla="*/ 1463 w 2102"/>
                <a:gd name="T41" fmla="*/ 1904 h 2102"/>
                <a:gd name="T42" fmla="*/ 1475 w 2102"/>
                <a:gd name="T43" fmla="*/ 1900 h 2102"/>
                <a:gd name="T44" fmla="*/ 1485 w 2102"/>
                <a:gd name="T45" fmla="*/ 1950 h 2102"/>
                <a:gd name="T46" fmla="*/ 175 w 2102"/>
                <a:gd name="T47" fmla="*/ 1051 h 2102"/>
                <a:gd name="T48" fmla="*/ 1927 w 2102"/>
                <a:gd name="T49" fmla="*/ 1051 h 2102"/>
                <a:gd name="T50" fmla="*/ 1952 w 2102"/>
                <a:gd name="T51" fmla="*/ 1482 h 2102"/>
                <a:gd name="T52" fmla="*/ 1902 w 2102"/>
                <a:gd name="T53" fmla="*/ 1473 h 2102"/>
                <a:gd name="T54" fmla="*/ 1908 w 2102"/>
                <a:gd name="T55" fmla="*/ 1458 h 2102"/>
                <a:gd name="T56" fmla="*/ 1906 w 2102"/>
                <a:gd name="T57" fmla="*/ 637 h 2102"/>
                <a:gd name="T58" fmla="*/ 1902 w 2102"/>
                <a:gd name="T59" fmla="*/ 625 h 2102"/>
                <a:gd name="T60" fmla="*/ 1952 w 2102"/>
                <a:gd name="T61" fmla="*/ 615 h 2102"/>
                <a:gd name="T62" fmla="*/ 2050 w 2102"/>
                <a:gd name="T63" fmla="*/ 1049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2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631"/>
                    <a:pt x="470" y="2102"/>
                    <a:pt x="1051" y="2102"/>
                  </a:cubicBezTo>
                  <a:cubicBezTo>
                    <a:pt x="1631" y="2102"/>
                    <a:pt x="2102" y="1631"/>
                    <a:pt x="2102" y="1051"/>
                  </a:cubicBezTo>
                  <a:cubicBezTo>
                    <a:pt x="2102" y="470"/>
                    <a:pt x="1631" y="0"/>
                    <a:pt x="1051" y="0"/>
                  </a:cubicBezTo>
                  <a:close/>
                  <a:moveTo>
                    <a:pt x="617" y="148"/>
                  </a:moveTo>
                  <a:cubicBezTo>
                    <a:pt x="616" y="148"/>
                    <a:pt x="616" y="148"/>
                    <a:pt x="616" y="148"/>
                  </a:cubicBezTo>
                  <a:cubicBezTo>
                    <a:pt x="747" y="85"/>
                    <a:pt x="895" y="49"/>
                    <a:pt x="1051" y="49"/>
                  </a:cubicBezTo>
                  <a:cubicBezTo>
                    <a:pt x="1206" y="49"/>
                    <a:pt x="1353" y="84"/>
                    <a:pt x="1484" y="147"/>
                  </a:cubicBezTo>
                  <a:cubicBezTo>
                    <a:pt x="1484" y="148"/>
                    <a:pt x="1484" y="148"/>
                    <a:pt x="1484" y="148"/>
                  </a:cubicBezTo>
                  <a:cubicBezTo>
                    <a:pt x="1494" y="152"/>
                    <a:pt x="1500" y="161"/>
                    <a:pt x="1500" y="172"/>
                  </a:cubicBezTo>
                  <a:cubicBezTo>
                    <a:pt x="1500" y="186"/>
                    <a:pt x="1489" y="198"/>
                    <a:pt x="1475" y="198"/>
                  </a:cubicBezTo>
                  <a:cubicBezTo>
                    <a:pt x="1468" y="198"/>
                    <a:pt x="1461" y="195"/>
                    <a:pt x="1457" y="190"/>
                  </a:cubicBezTo>
                  <a:cubicBezTo>
                    <a:pt x="1334" y="132"/>
                    <a:pt x="1196" y="100"/>
                    <a:pt x="1051" y="100"/>
                  </a:cubicBezTo>
                  <a:cubicBezTo>
                    <a:pt x="903" y="100"/>
                    <a:pt x="763" y="133"/>
                    <a:pt x="638" y="194"/>
                  </a:cubicBezTo>
                  <a:cubicBezTo>
                    <a:pt x="644" y="191"/>
                    <a:pt x="644" y="191"/>
                    <a:pt x="644" y="191"/>
                  </a:cubicBezTo>
                  <a:cubicBezTo>
                    <a:pt x="639" y="195"/>
                    <a:pt x="633" y="198"/>
                    <a:pt x="627" y="198"/>
                  </a:cubicBezTo>
                  <a:cubicBezTo>
                    <a:pt x="612" y="198"/>
                    <a:pt x="601" y="186"/>
                    <a:pt x="601" y="172"/>
                  </a:cubicBezTo>
                  <a:cubicBezTo>
                    <a:pt x="601" y="161"/>
                    <a:pt x="607" y="152"/>
                    <a:pt x="617" y="148"/>
                  </a:cubicBezTo>
                  <a:close/>
                  <a:moveTo>
                    <a:pt x="173" y="1499"/>
                  </a:moveTo>
                  <a:cubicBezTo>
                    <a:pt x="163" y="1499"/>
                    <a:pt x="154" y="1492"/>
                    <a:pt x="150" y="1483"/>
                  </a:cubicBezTo>
                  <a:cubicBezTo>
                    <a:pt x="150" y="1484"/>
                    <a:pt x="150" y="1484"/>
                    <a:pt x="150" y="1484"/>
                  </a:cubicBezTo>
                  <a:cubicBezTo>
                    <a:pt x="86" y="1352"/>
                    <a:pt x="51" y="1205"/>
                    <a:pt x="51" y="1049"/>
                  </a:cubicBezTo>
                  <a:cubicBezTo>
                    <a:pt x="51" y="894"/>
                    <a:pt x="86" y="747"/>
                    <a:pt x="149" y="616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153" y="606"/>
                    <a:pt x="162" y="599"/>
                    <a:pt x="173" y="599"/>
                  </a:cubicBezTo>
                  <a:cubicBezTo>
                    <a:pt x="188" y="599"/>
                    <a:pt x="199" y="611"/>
                    <a:pt x="199" y="625"/>
                  </a:cubicBezTo>
                  <a:cubicBezTo>
                    <a:pt x="199" y="632"/>
                    <a:pt x="196" y="638"/>
                    <a:pt x="192" y="643"/>
                  </a:cubicBezTo>
                  <a:cubicBezTo>
                    <a:pt x="134" y="766"/>
                    <a:pt x="101" y="904"/>
                    <a:pt x="101" y="1049"/>
                  </a:cubicBezTo>
                  <a:cubicBezTo>
                    <a:pt x="101" y="1194"/>
                    <a:pt x="134" y="1332"/>
                    <a:pt x="193" y="1456"/>
                  </a:cubicBezTo>
                  <a:cubicBezTo>
                    <a:pt x="197" y="1460"/>
                    <a:pt x="199" y="1466"/>
                    <a:pt x="199" y="1473"/>
                  </a:cubicBezTo>
                  <a:cubicBezTo>
                    <a:pt x="199" y="1487"/>
                    <a:pt x="188" y="1499"/>
                    <a:pt x="173" y="1499"/>
                  </a:cubicBezTo>
                  <a:close/>
                  <a:moveTo>
                    <a:pt x="1485" y="1950"/>
                  </a:moveTo>
                  <a:cubicBezTo>
                    <a:pt x="1485" y="1950"/>
                    <a:pt x="1485" y="1950"/>
                    <a:pt x="1485" y="1950"/>
                  </a:cubicBezTo>
                  <a:cubicBezTo>
                    <a:pt x="1354" y="2013"/>
                    <a:pt x="1206" y="2049"/>
                    <a:pt x="1050" y="2049"/>
                  </a:cubicBezTo>
                  <a:cubicBezTo>
                    <a:pt x="895" y="2049"/>
                    <a:pt x="748" y="2014"/>
                    <a:pt x="617" y="1951"/>
                  </a:cubicBezTo>
                  <a:cubicBezTo>
                    <a:pt x="617" y="1950"/>
                    <a:pt x="617" y="1950"/>
                    <a:pt x="617" y="1950"/>
                  </a:cubicBezTo>
                  <a:cubicBezTo>
                    <a:pt x="608" y="1946"/>
                    <a:pt x="601" y="1937"/>
                    <a:pt x="601" y="1926"/>
                  </a:cubicBezTo>
                  <a:cubicBezTo>
                    <a:pt x="601" y="1912"/>
                    <a:pt x="612" y="1900"/>
                    <a:pt x="627" y="1900"/>
                  </a:cubicBezTo>
                  <a:cubicBezTo>
                    <a:pt x="633" y="1900"/>
                    <a:pt x="640" y="1903"/>
                    <a:pt x="644" y="1908"/>
                  </a:cubicBezTo>
                  <a:cubicBezTo>
                    <a:pt x="767" y="1966"/>
                    <a:pt x="905" y="1998"/>
                    <a:pt x="1050" y="1998"/>
                  </a:cubicBezTo>
                  <a:cubicBezTo>
                    <a:pt x="1198" y="1998"/>
                    <a:pt x="1338" y="1965"/>
                    <a:pt x="1463" y="1904"/>
                  </a:cubicBezTo>
                  <a:cubicBezTo>
                    <a:pt x="1457" y="1907"/>
                    <a:pt x="1457" y="1907"/>
                    <a:pt x="1457" y="1907"/>
                  </a:cubicBezTo>
                  <a:cubicBezTo>
                    <a:pt x="1462" y="1903"/>
                    <a:pt x="1468" y="1900"/>
                    <a:pt x="1475" y="1900"/>
                  </a:cubicBezTo>
                  <a:cubicBezTo>
                    <a:pt x="1489" y="1900"/>
                    <a:pt x="1500" y="1912"/>
                    <a:pt x="1500" y="1926"/>
                  </a:cubicBezTo>
                  <a:cubicBezTo>
                    <a:pt x="1500" y="1937"/>
                    <a:pt x="1494" y="1946"/>
                    <a:pt x="1485" y="1950"/>
                  </a:cubicBezTo>
                  <a:close/>
                  <a:moveTo>
                    <a:pt x="1051" y="1927"/>
                  </a:moveTo>
                  <a:cubicBezTo>
                    <a:pt x="567" y="1927"/>
                    <a:pt x="175" y="1534"/>
                    <a:pt x="175" y="1051"/>
                  </a:cubicBezTo>
                  <a:cubicBezTo>
                    <a:pt x="175" y="567"/>
                    <a:pt x="567" y="175"/>
                    <a:pt x="1051" y="175"/>
                  </a:cubicBezTo>
                  <a:cubicBezTo>
                    <a:pt x="1534" y="175"/>
                    <a:pt x="1927" y="567"/>
                    <a:pt x="1927" y="1051"/>
                  </a:cubicBezTo>
                  <a:cubicBezTo>
                    <a:pt x="1927" y="1534"/>
                    <a:pt x="1534" y="1927"/>
                    <a:pt x="1051" y="1927"/>
                  </a:cubicBezTo>
                  <a:close/>
                  <a:moveTo>
                    <a:pt x="1952" y="1482"/>
                  </a:moveTo>
                  <a:cubicBezTo>
                    <a:pt x="1948" y="1492"/>
                    <a:pt x="1939" y="1499"/>
                    <a:pt x="1928" y="1499"/>
                  </a:cubicBezTo>
                  <a:cubicBezTo>
                    <a:pt x="1913" y="1499"/>
                    <a:pt x="1902" y="1487"/>
                    <a:pt x="1902" y="1473"/>
                  </a:cubicBezTo>
                  <a:cubicBezTo>
                    <a:pt x="1902" y="1466"/>
                    <a:pt x="1905" y="1460"/>
                    <a:pt x="1909" y="1455"/>
                  </a:cubicBezTo>
                  <a:cubicBezTo>
                    <a:pt x="1908" y="1458"/>
                    <a:pt x="1908" y="1458"/>
                    <a:pt x="1908" y="1458"/>
                  </a:cubicBezTo>
                  <a:cubicBezTo>
                    <a:pt x="1967" y="1334"/>
                    <a:pt x="2000" y="1196"/>
                    <a:pt x="2000" y="1049"/>
                  </a:cubicBezTo>
                  <a:cubicBezTo>
                    <a:pt x="2000" y="901"/>
                    <a:pt x="1966" y="761"/>
                    <a:pt x="1906" y="637"/>
                  </a:cubicBezTo>
                  <a:cubicBezTo>
                    <a:pt x="1909" y="642"/>
                    <a:pt x="1909" y="642"/>
                    <a:pt x="1909" y="642"/>
                  </a:cubicBezTo>
                  <a:cubicBezTo>
                    <a:pt x="1904" y="638"/>
                    <a:pt x="1902" y="632"/>
                    <a:pt x="1902" y="625"/>
                  </a:cubicBezTo>
                  <a:cubicBezTo>
                    <a:pt x="1902" y="611"/>
                    <a:pt x="1913" y="599"/>
                    <a:pt x="1928" y="599"/>
                  </a:cubicBezTo>
                  <a:cubicBezTo>
                    <a:pt x="1938" y="599"/>
                    <a:pt x="1948" y="606"/>
                    <a:pt x="1952" y="615"/>
                  </a:cubicBezTo>
                  <a:cubicBezTo>
                    <a:pt x="1951" y="614"/>
                    <a:pt x="1951" y="614"/>
                    <a:pt x="1951" y="614"/>
                  </a:cubicBezTo>
                  <a:cubicBezTo>
                    <a:pt x="2015" y="746"/>
                    <a:pt x="2050" y="893"/>
                    <a:pt x="2050" y="1049"/>
                  </a:cubicBezTo>
                  <a:cubicBezTo>
                    <a:pt x="2050" y="1204"/>
                    <a:pt x="2015" y="1351"/>
                    <a:pt x="1952" y="1482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38" name="Freeform 24"/>
            <p:cNvSpPr>
              <a:spLocks/>
            </p:cNvSpPr>
            <p:nvPr/>
          </p:nvSpPr>
          <p:spPr bwMode="auto">
            <a:xfrm>
              <a:off x="-5991225" y="1847850"/>
              <a:ext cx="3065462" cy="3065462"/>
            </a:xfrm>
            <a:custGeom>
              <a:avLst/>
              <a:gdLst>
                <a:gd name="T0" fmla="*/ 887 w 1674"/>
                <a:gd name="T1" fmla="*/ 1405 h 1674"/>
                <a:gd name="T2" fmla="*/ 887 w 1674"/>
                <a:gd name="T3" fmla="*/ 1341 h 1674"/>
                <a:gd name="T4" fmla="*/ 1504 w 1674"/>
                <a:gd name="T5" fmla="*/ 1341 h 1674"/>
                <a:gd name="T6" fmla="*/ 1541 w 1674"/>
                <a:gd name="T7" fmla="*/ 1290 h 1674"/>
                <a:gd name="T8" fmla="*/ 887 w 1674"/>
                <a:gd name="T9" fmla="*/ 1290 h 1674"/>
                <a:gd name="T10" fmla="*/ 887 w 1674"/>
                <a:gd name="T11" fmla="*/ 1226 h 1674"/>
                <a:gd name="T12" fmla="*/ 1578 w 1674"/>
                <a:gd name="T13" fmla="*/ 1226 h 1674"/>
                <a:gd name="T14" fmla="*/ 1603 w 1674"/>
                <a:gd name="T15" fmla="*/ 1175 h 1674"/>
                <a:gd name="T16" fmla="*/ 887 w 1674"/>
                <a:gd name="T17" fmla="*/ 1175 h 1674"/>
                <a:gd name="T18" fmla="*/ 887 w 1674"/>
                <a:gd name="T19" fmla="*/ 1111 h 1674"/>
                <a:gd name="T20" fmla="*/ 1627 w 1674"/>
                <a:gd name="T21" fmla="*/ 1111 h 1674"/>
                <a:gd name="T22" fmla="*/ 1644 w 1674"/>
                <a:gd name="T23" fmla="*/ 1060 h 1674"/>
                <a:gd name="T24" fmla="*/ 887 w 1674"/>
                <a:gd name="T25" fmla="*/ 1060 h 1674"/>
                <a:gd name="T26" fmla="*/ 887 w 1674"/>
                <a:gd name="T27" fmla="*/ 996 h 1674"/>
                <a:gd name="T28" fmla="*/ 1658 w 1674"/>
                <a:gd name="T29" fmla="*/ 996 h 1674"/>
                <a:gd name="T30" fmla="*/ 1674 w 1674"/>
                <a:gd name="T31" fmla="*/ 837 h 1674"/>
                <a:gd name="T32" fmla="*/ 837 w 1674"/>
                <a:gd name="T33" fmla="*/ 0 h 1674"/>
                <a:gd name="T34" fmla="*/ 0 w 1674"/>
                <a:gd name="T35" fmla="*/ 837 h 1674"/>
                <a:gd name="T36" fmla="*/ 15 w 1674"/>
                <a:gd name="T37" fmla="*/ 996 h 1674"/>
                <a:gd name="T38" fmla="*/ 779 w 1674"/>
                <a:gd name="T39" fmla="*/ 996 h 1674"/>
                <a:gd name="T40" fmla="*/ 779 w 1674"/>
                <a:gd name="T41" fmla="*/ 1060 h 1674"/>
                <a:gd name="T42" fmla="*/ 30 w 1674"/>
                <a:gd name="T43" fmla="*/ 1060 h 1674"/>
                <a:gd name="T44" fmla="*/ 46 w 1674"/>
                <a:gd name="T45" fmla="*/ 1111 h 1674"/>
                <a:gd name="T46" fmla="*/ 779 w 1674"/>
                <a:gd name="T47" fmla="*/ 1111 h 1674"/>
                <a:gd name="T48" fmla="*/ 779 w 1674"/>
                <a:gd name="T49" fmla="*/ 1175 h 1674"/>
                <a:gd name="T50" fmla="*/ 71 w 1674"/>
                <a:gd name="T51" fmla="*/ 1175 h 1674"/>
                <a:gd name="T52" fmla="*/ 96 w 1674"/>
                <a:gd name="T53" fmla="*/ 1226 h 1674"/>
                <a:gd name="T54" fmla="*/ 779 w 1674"/>
                <a:gd name="T55" fmla="*/ 1226 h 1674"/>
                <a:gd name="T56" fmla="*/ 779 w 1674"/>
                <a:gd name="T57" fmla="*/ 1290 h 1674"/>
                <a:gd name="T58" fmla="*/ 133 w 1674"/>
                <a:gd name="T59" fmla="*/ 1290 h 1674"/>
                <a:gd name="T60" fmla="*/ 169 w 1674"/>
                <a:gd name="T61" fmla="*/ 1341 h 1674"/>
                <a:gd name="T62" fmla="*/ 779 w 1674"/>
                <a:gd name="T63" fmla="*/ 1341 h 1674"/>
                <a:gd name="T64" fmla="*/ 779 w 1674"/>
                <a:gd name="T65" fmla="*/ 1405 h 1674"/>
                <a:gd name="T66" fmla="*/ 222 w 1674"/>
                <a:gd name="T67" fmla="*/ 1405 h 1674"/>
                <a:gd name="T68" fmla="*/ 837 w 1674"/>
                <a:gd name="T69" fmla="*/ 1674 h 1674"/>
                <a:gd name="T70" fmla="*/ 1451 w 1674"/>
                <a:gd name="T71" fmla="*/ 1405 h 1674"/>
                <a:gd name="T72" fmla="*/ 887 w 1674"/>
                <a:gd name="T73" fmla="*/ 1405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4" h="1674">
                  <a:moveTo>
                    <a:pt x="887" y="1405"/>
                  </a:moveTo>
                  <a:cubicBezTo>
                    <a:pt x="887" y="1341"/>
                    <a:pt x="887" y="1341"/>
                    <a:pt x="887" y="1341"/>
                  </a:cubicBezTo>
                  <a:cubicBezTo>
                    <a:pt x="1504" y="1341"/>
                    <a:pt x="1504" y="1341"/>
                    <a:pt x="1504" y="1341"/>
                  </a:cubicBezTo>
                  <a:cubicBezTo>
                    <a:pt x="1517" y="1325"/>
                    <a:pt x="1529" y="1307"/>
                    <a:pt x="1541" y="1290"/>
                  </a:cubicBezTo>
                  <a:cubicBezTo>
                    <a:pt x="887" y="1290"/>
                    <a:pt x="887" y="1290"/>
                    <a:pt x="887" y="1290"/>
                  </a:cubicBezTo>
                  <a:cubicBezTo>
                    <a:pt x="887" y="1226"/>
                    <a:pt x="887" y="1226"/>
                    <a:pt x="887" y="1226"/>
                  </a:cubicBezTo>
                  <a:cubicBezTo>
                    <a:pt x="1578" y="1226"/>
                    <a:pt x="1578" y="1226"/>
                    <a:pt x="1578" y="1226"/>
                  </a:cubicBezTo>
                  <a:cubicBezTo>
                    <a:pt x="1586" y="1209"/>
                    <a:pt x="1595" y="1192"/>
                    <a:pt x="1603" y="1175"/>
                  </a:cubicBezTo>
                  <a:cubicBezTo>
                    <a:pt x="887" y="1175"/>
                    <a:pt x="887" y="1175"/>
                    <a:pt x="887" y="1175"/>
                  </a:cubicBezTo>
                  <a:cubicBezTo>
                    <a:pt x="887" y="1111"/>
                    <a:pt x="887" y="1111"/>
                    <a:pt x="887" y="1111"/>
                  </a:cubicBezTo>
                  <a:cubicBezTo>
                    <a:pt x="1627" y="1111"/>
                    <a:pt x="1627" y="1111"/>
                    <a:pt x="1627" y="1111"/>
                  </a:cubicBezTo>
                  <a:cubicBezTo>
                    <a:pt x="1633" y="1094"/>
                    <a:pt x="1639" y="1077"/>
                    <a:pt x="1644" y="1060"/>
                  </a:cubicBezTo>
                  <a:cubicBezTo>
                    <a:pt x="887" y="1060"/>
                    <a:pt x="887" y="1060"/>
                    <a:pt x="887" y="1060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1658" y="996"/>
                    <a:pt x="1658" y="996"/>
                    <a:pt x="1658" y="996"/>
                  </a:cubicBezTo>
                  <a:cubicBezTo>
                    <a:pt x="1668" y="945"/>
                    <a:pt x="1674" y="891"/>
                    <a:pt x="1674" y="837"/>
                  </a:cubicBezTo>
                  <a:cubicBezTo>
                    <a:pt x="1674" y="375"/>
                    <a:pt x="1299" y="0"/>
                    <a:pt x="837" y="0"/>
                  </a:cubicBezTo>
                  <a:cubicBezTo>
                    <a:pt x="375" y="0"/>
                    <a:pt x="0" y="375"/>
                    <a:pt x="0" y="837"/>
                  </a:cubicBezTo>
                  <a:cubicBezTo>
                    <a:pt x="0" y="891"/>
                    <a:pt x="5" y="945"/>
                    <a:pt x="15" y="996"/>
                  </a:cubicBezTo>
                  <a:cubicBezTo>
                    <a:pt x="779" y="996"/>
                    <a:pt x="779" y="996"/>
                    <a:pt x="779" y="996"/>
                  </a:cubicBezTo>
                  <a:cubicBezTo>
                    <a:pt x="779" y="1060"/>
                    <a:pt x="779" y="1060"/>
                    <a:pt x="779" y="1060"/>
                  </a:cubicBezTo>
                  <a:cubicBezTo>
                    <a:pt x="30" y="1060"/>
                    <a:pt x="30" y="1060"/>
                    <a:pt x="30" y="1060"/>
                  </a:cubicBezTo>
                  <a:cubicBezTo>
                    <a:pt x="35" y="1077"/>
                    <a:pt x="40" y="1094"/>
                    <a:pt x="46" y="1111"/>
                  </a:cubicBezTo>
                  <a:cubicBezTo>
                    <a:pt x="779" y="1111"/>
                    <a:pt x="779" y="1111"/>
                    <a:pt x="779" y="1111"/>
                  </a:cubicBezTo>
                  <a:cubicBezTo>
                    <a:pt x="779" y="1175"/>
                    <a:pt x="779" y="1175"/>
                    <a:pt x="779" y="1175"/>
                  </a:cubicBezTo>
                  <a:cubicBezTo>
                    <a:pt x="71" y="1175"/>
                    <a:pt x="71" y="1175"/>
                    <a:pt x="71" y="1175"/>
                  </a:cubicBezTo>
                  <a:cubicBezTo>
                    <a:pt x="79" y="1192"/>
                    <a:pt x="87" y="1209"/>
                    <a:pt x="96" y="1226"/>
                  </a:cubicBezTo>
                  <a:cubicBezTo>
                    <a:pt x="779" y="1226"/>
                    <a:pt x="779" y="1226"/>
                    <a:pt x="779" y="1226"/>
                  </a:cubicBezTo>
                  <a:cubicBezTo>
                    <a:pt x="779" y="1290"/>
                    <a:pt x="779" y="1290"/>
                    <a:pt x="779" y="1290"/>
                  </a:cubicBezTo>
                  <a:cubicBezTo>
                    <a:pt x="133" y="1290"/>
                    <a:pt x="133" y="1290"/>
                    <a:pt x="133" y="1290"/>
                  </a:cubicBezTo>
                  <a:cubicBezTo>
                    <a:pt x="144" y="1307"/>
                    <a:pt x="156" y="1325"/>
                    <a:pt x="169" y="1341"/>
                  </a:cubicBezTo>
                  <a:cubicBezTo>
                    <a:pt x="779" y="1341"/>
                    <a:pt x="779" y="1341"/>
                    <a:pt x="779" y="1341"/>
                  </a:cubicBezTo>
                  <a:cubicBezTo>
                    <a:pt x="779" y="1405"/>
                    <a:pt x="779" y="1405"/>
                    <a:pt x="779" y="1405"/>
                  </a:cubicBezTo>
                  <a:cubicBezTo>
                    <a:pt x="222" y="1405"/>
                    <a:pt x="222" y="1405"/>
                    <a:pt x="222" y="1405"/>
                  </a:cubicBezTo>
                  <a:cubicBezTo>
                    <a:pt x="375" y="1570"/>
                    <a:pt x="594" y="1674"/>
                    <a:pt x="837" y="1674"/>
                  </a:cubicBezTo>
                  <a:cubicBezTo>
                    <a:pt x="1080" y="1674"/>
                    <a:pt x="1299" y="1570"/>
                    <a:pt x="1451" y="1405"/>
                  </a:cubicBezTo>
                  <a:lnTo>
                    <a:pt x="887" y="1405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60000"/>
                    <a:lumOff val="40000"/>
                  </a:schemeClr>
                </a:gs>
                <a:gs pos="0">
                  <a:schemeClr val="bg2"/>
                </a:gs>
              </a:gsLst>
              <a:lin ang="16200000" scaled="0"/>
            </a:gradFill>
            <a:ln w="38100" algn="ctr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31" tIns="45716" rIns="91431" bIns="45716" rtlCol="0" anchor="ctr"/>
            <a:lstStyle/>
            <a:p>
              <a:pPr algn="ctr"/>
              <a:endParaRPr lang="en-US" sz="1600" kern="0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39" name="Oval 25"/>
            <p:cNvSpPr>
              <a:spLocks noChangeArrowheads="1"/>
            </p:cNvSpPr>
            <p:nvPr/>
          </p:nvSpPr>
          <p:spPr bwMode="auto">
            <a:xfrm>
              <a:off x="-4530725" y="4643438"/>
              <a:ext cx="146050" cy="14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99843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</a:t>
            </a:r>
            <a:r>
              <a:rPr lang="zh-CN" altLang="en-US" dirty="0" smtClean="0"/>
              <a:t>慧医疗与大数据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92581" y="940110"/>
            <a:ext cx="8788289" cy="5378261"/>
          </a:xfrm>
          <a:prstGeom prst="roundRect">
            <a:avLst>
              <a:gd name="adj" fmla="val 2728"/>
            </a:avLst>
          </a:prstGeom>
          <a:solidFill>
            <a:schemeClr val="bg1">
              <a:alpha val="95000"/>
            </a:schemeClr>
          </a:solidFill>
          <a:ln w="19050" algn="ctr">
            <a:solidFill>
              <a:schemeClr val="tx2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lIns="91431" tIns="45716" rIns="91431" bIns="4571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1500" y="2652749"/>
            <a:ext cx="5163151" cy="338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7923921"/>
              </p:ext>
            </p:extLst>
          </p:nvPr>
        </p:nvGraphicFramePr>
        <p:xfrm>
          <a:off x="294682" y="1122938"/>
          <a:ext cx="2927444" cy="21029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3543"/>
                <a:gridCol w="2183901"/>
              </a:tblGrid>
              <a:tr h="61080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2"/>
                          </a:solidFill>
                        </a:rPr>
                        <a:t>面临挑战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6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数据源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rgbClr val="CACCD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结构化、半结构化（病历），非结构化（</a:t>
                      </a: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PACS</a:t>
                      </a: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影像</a:t>
                      </a: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0" marB="0" anchor="b">
                    <a:solidFill>
                      <a:srgbClr val="CACCD0">
                        <a:alpha val="20000"/>
                      </a:srgbClr>
                    </a:solidFill>
                  </a:tcPr>
                </a:tc>
              </a:tr>
              <a:tr h="532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数据格式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标准难制定</a:t>
                      </a: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或不断变化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/>
                </a:tc>
              </a:tr>
              <a:tr h="532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数据量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中型城市（</a:t>
                      </a: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万人口）存放</a:t>
                      </a: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年会达到</a:t>
                      </a: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10PB</a:t>
                      </a: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715500" y="1961009"/>
            <a:ext cx="1429500" cy="1538830"/>
            <a:chOff x="381000" y="3312570"/>
            <a:chExt cx="1429500" cy="153883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81000" y="3312570"/>
              <a:ext cx="1429500" cy="1538830"/>
            </a:xfrm>
            <a:prstGeom prst="roundRect">
              <a:avLst>
                <a:gd name="adj" fmla="val 4940"/>
              </a:avLst>
            </a:prstGeom>
            <a:solidFill>
              <a:schemeClr val="bg1"/>
            </a:solidFill>
            <a:ln w="3175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lvl="2" algn="ctr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医</a:t>
              </a:r>
              <a:r>
                <a:rPr lang="zh-CN" altLang="en-US" sz="1200" kern="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疗信息区域内准实时共享，医生可快速调阅病人信</a:t>
              </a:r>
              <a:r>
                <a:rPr lang="zh-CN" altLang="en-US" sz="1200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息</a:t>
              </a:r>
              <a:endParaRPr lang="en-US" altLang="zh-CN" sz="1200" kern="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81000" y="3312570"/>
              <a:ext cx="1429500" cy="374539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60000"/>
                </a:spcBef>
                <a:defRPr/>
              </a:pPr>
              <a:r>
                <a:rPr lang="zh-CN" altLang="en-US" sz="1100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信</a:t>
              </a:r>
              <a:r>
                <a:rPr lang="zh-CN" altLang="en-US" sz="1100" kern="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息共享提升效率</a:t>
              </a:r>
              <a:endParaRPr lang="en-US" altLang="zh-CN" sz="11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77400" y="4485383"/>
            <a:ext cx="1429500" cy="1538830"/>
            <a:chOff x="381000" y="3312570"/>
            <a:chExt cx="1429500" cy="153883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81000" y="3312570"/>
              <a:ext cx="1429500" cy="1538830"/>
            </a:xfrm>
            <a:prstGeom prst="roundRect">
              <a:avLst>
                <a:gd name="adj" fmla="val 4940"/>
              </a:avLst>
            </a:prstGeom>
            <a:solidFill>
              <a:schemeClr val="bg1"/>
            </a:solidFill>
            <a:ln w="3175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lvl="2" algn="ctr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基</a:t>
              </a:r>
              <a:r>
                <a:rPr lang="zh-CN" altLang="en-US" sz="1200" kern="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于病史的自动医疗、饮食等建议；针对病史和病症的</a:t>
              </a:r>
              <a:r>
                <a:rPr lang="en-US" altLang="zh-CN" sz="1200" kern="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OTC</a:t>
              </a:r>
              <a:r>
                <a:rPr lang="zh-CN" altLang="en-US" sz="1200" kern="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药物参</a:t>
              </a:r>
              <a:r>
                <a:rPr lang="zh-CN" altLang="en-US" sz="1200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考等</a:t>
              </a:r>
              <a:endParaRPr lang="en-US" altLang="zh-CN" sz="1200" kern="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81000" y="3312570"/>
              <a:ext cx="1429500" cy="374539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algn="ctr">
                <a:spcBef>
                  <a:spcPct val="60000"/>
                </a:spcBef>
                <a:defRPr/>
              </a:pPr>
              <a:r>
                <a:rPr lang="zh-CN" altLang="en-US" sz="1100" kern="0" dirty="0">
                  <a:solidFill>
                    <a:schemeClr val="tx1"/>
                  </a:solidFill>
                  <a:latin typeface="Verdana" pitchFamily="34" charset="0"/>
                </a:rPr>
                <a:t>个性化医疗</a:t>
              </a:r>
              <a:endParaRPr lang="en-US" altLang="zh-CN" sz="1100" kern="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95151" y="1113919"/>
            <a:ext cx="1429500" cy="1538830"/>
            <a:chOff x="381000" y="3312570"/>
            <a:chExt cx="1429500" cy="153883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381000" y="3312570"/>
              <a:ext cx="1429500" cy="1538830"/>
            </a:xfrm>
            <a:prstGeom prst="roundRect">
              <a:avLst>
                <a:gd name="adj" fmla="val 4940"/>
              </a:avLst>
            </a:prstGeom>
            <a:solidFill>
              <a:schemeClr val="bg1"/>
            </a:solidFill>
            <a:ln w="3175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lvl="2" algn="ctr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疾病自动分类和诊</a:t>
              </a:r>
              <a:r>
                <a:rPr lang="zh-CN" altLang="en-US" sz="1200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断</a:t>
              </a:r>
              <a:endParaRPr lang="en-US" altLang="zh-CN" sz="12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381000" y="3312570"/>
              <a:ext cx="1429500" cy="374539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60000"/>
                </a:spcBef>
                <a:defRPr/>
              </a:pPr>
              <a:r>
                <a:rPr lang="zh-CN" altLang="en-US" sz="1100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计</a:t>
              </a:r>
              <a:r>
                <a:rPr lang="zh-CN" altLang="en-US" sz="1100" kern="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算机辅助诊断</a:t>
              </a:r>
              <a:endParaRPr lang="en-US" altLang="zh-CN" sz="11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00700" y="1113919"/>
            <a:ext cx="1429500" cy="1538830"/>
            <a:chOff x="381000" y="3312570"/>
            <a:chExt cx="1429500" cy="153883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381000" y="3312570"/>
              <a:ext cx="1429500" cy="1538830"/>
            </a:xfrm>
            <a:prstGeom prst="roundRect">
              <a:avLst>
                <a:gd name="adj" fmla="val 4940"/>
              </a:avLst>
            </a:prstGeom>
            <a:solidFill>
              <a:schemeClr val="bg1"/>
            </a:solidFill>
            <a:ln w="3175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lIns="91431" tIns="45716" rIns="91431" bIns="45716" rtlCol="0" anchor="ctr"/>
            <a:lstStyle/>
            <a:p>
              <a:pPr marL="0" lvl="2" algn="ctr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2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趋</a:t>
              </a:r>
              <a:r>
                <a:rPr lang="zh-CN" altLang="en-US" sz="1200" kern="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势分析：例如，流行病扩展情况分析、癌症的历年趋势、药物效果</a:t>
              </a:r>
              <a:r>
                <a:rPr lang="zh-CN" altLang="en-US" sz="1200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分</a:t>
              </a:r>
              <a:r>
                <a:rPr lang="zh-CN" altLang="en-US" sz="1200" kern="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析</a:t>
              </a:r>
              <a:endParaRPr lang="en-US" altLang="zh-CN" sz="14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marL="0" lvl="2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400" kern="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81000" y="3312570"/>
              <a:ext cx="1429500" cy="374539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 w="127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60000"/>
                </a:spcBef>
                <a:defRPr/>
              </a:pPr>
              <a:r>
                <a:rPr lang="zh-CN" altLang="en-US" sz="1100" kern="0" dirty="0">
                  <a:solidFill>
                    <a:schemeClr val="tx1"/>
                  </a:solidFill>
                  <a:latin typeface="Verdana" pitchFamily="34" charset="0"/>
                </a:rPr>
                <a:t>决策辅助系统</a:t>
              </a:r>
              <a:endParaRPr lang="en-US" altLang="zh-CN" sz="11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9116880"/>
              </p:ext>
            </p:extLst>
          </p:nvPr>
        </p:nvGraphicFramePr>
        <p:xfrm>
          <a:off x="294682" y="3897856"/>
          <a:ext cx="2927444" cy="21522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3543"/>
                <a:gridCol w="2183901"/>
              </a:tblGrid>
              <a:tr h="48989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黑体" pitchFamily="49" charset="-122"/>
                          <a:ea typeface="黑体" pitchFamily="49" charset="-122"/>
                          <a:cs typeface="Verdana" pitchFamily="34" charset="0"/>
                        </a:rPr>
                        <a:t>区域医疗健康档案系统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1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解决问题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rgbClr val="CACCD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居民电子病历存储、查询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rgbClr val="CACCD0">
                        <a:alpha val="20000"/>
                      </a:srgbClr>
                    </a:solidFill>
                  </a:tcPr>
                </a:tc>
              </a:tr>
              <a:tr h="61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解决方案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300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分布式数据库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存放健康档案和</a:t>
                      </a:r>
                      <a:r>
                        <a:rPr lang="en-US" altLang="zh-CN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PACS</a:t>
                      </a: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影像数据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/>
                </a:tc>
              </a:tr>
              <a:tr h="704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特点优势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高速数据导入；实时数据查询；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300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关键字搜索； 分布式统计</a:t>
                      </a:r>
                      <a:endParaRPr lang="en-US" altLang="zh-CN" sz="1600" kern="1200" baseline="300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8963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</a:t>
            </a:r>
            <a:r>
              <a:rPr lang="zh-CN" altLang="en-US" dirty="0" smtClean="0"/>
              <a:t>据处理的需求和特点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860032" y="4321671"/>
          <a:ext cx="39604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152775" y="1707698"/>
            <a:ext cx="3405030" cy="78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60000"/>
              </a:spcBef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156176" y="4393679"/>
            <a:ext cx="2700261" cy="648072"/>
          </a:xfrm>
          <a:prstGeom prst="roundRect">
            <a:avLst>
              <a:gd name="adj" fmla="val 6379"/>
            </a:avLst>
          </a:prstGeom>
          <a:gradFill rotWithShape="1">
            <a:gsLst>
              <a:gs pos="0">
                <a:srgbClr val="567EB9"/>
              </a:gs>
              <a:gs pos="50000">
                <a:schemeClr val="bg2"/>
              </a:gs>
              <a:gs pos="100000">
                <a:srgbClr val="567EB9"/>
              </a:gs>
            </a:gsLst>
            <a:lin ang="5400000" scaled="1"/>
          </a:gradFill>
          <a:ln w="508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vl="0" algn="r">
              <a:spcBef>
                <a:spcPct val="60000"/>
              </a:spcBef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不要使用分布式事务处理</a:t>
            </a:r>
            <a:endParaRPr lang="zh-CN" altLang="en-US" b="1" dirty="0" smtClean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716016" y="1187533"/>
            <a:ext cx="0" cy="432970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0" y="5517232"/>
            <a:ext cx="914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734808" y="5138745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4668" y="5138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经验教训</a:t>
            </a:r>
            <a:endParaRPr lang="zh-CN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788024" y="4149080"/>
            <a:ext cx="4104456" cy="285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xmlns="" val="1190597034"/>
              </p:ext>
            </p:extLst>
          </p:nvPr>
        </p:nvGraphicFramePr>
        <p:xfrm>
          <a:off x="4788024" y="1340768"/>
          <a:ext cx="4056112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xmlns="" val="1930783219"/>
              </p:ext>
            </p:extLst>
          </p:nvPr>
        </p:nvGraphicFramePr>
        <p:xfrm>
          <a:off x="35496" y="1556792"/>
          <a:ext cx="475252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4" name="Down Arrow 13"/>
          <p:cNvSpPr/>
          <p:nvPr/>
        </p:nvSpPr>
        <p:spPr>
          <a:xfrm>
            <a:off x="5580112" y="2314972"/>
            <a:ext cx="144016" cy="216024"/>
          </a:xfrm>
          <a:prstGeom prst="downArrow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bg1"/>
              </a:gs>
            </a:gsLst>
            <a:lin ang="1620000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Down Arrow 14"/>
          <p:cNvSpPr/>
          <p:nvPr/>
        </p:nvSpPr>
        <p:spPr>
          <a:xfrm>
            <a:off x="5580112" y="3068960"/>
            <a:ext cx="144016" cy="216024"/>
          </a:xfrm>
          <a:prstGeom prst="downArrow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bg1"/>
              </a:gs>
            </a:gsLst>
            <a:lin ang="1620000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630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Stndrd_v12">
  <a:themeElements>
    <a:clrScheme name="IntelColors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2000" b="1" smtClean="0">
            <a:solidFill>
              <a:schemeClr val="tx1"/>
            </a:solidFill>
            <a:latin typeface="Neo Sans Inte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intel_PPT_LgtTmplt_Stndrd_v12</Template>
  <TotalTime>230</TotalTime>
  <Words>662</Words>
  <Application>Microsoft Macintosh PowerPoint</Application>
  <PresentationFormat>全屏显示(4:3)</PresentationFormat>
  <Paragraphs>174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intel_PPT_LgtTmplt_Stndrd_v12</vt:lpstr>
      <vt:lpstr>大数据处理的背景</vt:lpstr>
      <vt:lpstr>海量数据的时代正在到来</vt:lpstr>
      <vt:lpstr>什么是大数据</vt:lpstr>
      <vt:lpstr>大数据——正在快速涌现的生态系统</vt:lpstr>
      <vt:lpstr>各行业大数据最佳实践</vt:lpstr>
      <vt:lpstr>电信业大数据</vt:lpstr>
      <vt:lpstr>智慧城市与大数据</vt:lpstr>
      <vt:lpstr>智慧医疗与大数据</vt:lpstr>
      <vt:lpstr>大数据处理的需求和特点</vt:lpstr>
      <vt:lpstr>大数据处理——快速演进的技术</vt:lpstr>
      <vt:lpstr>幻灯片 11</vt:lpstr>
    </vt:vector>
  </TitlesOfParts>
  <Company>Microsoft 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Kang Chen</dc:creator>
  <cp:lastModifiedBy>deeplm</cp:lastModifiedBy>
  <cp:revision>51</cp:revision>
  <dcterms:created xsi:type="dcterms:W3CDTF">2012-08-20T11:21:07Z</dcterms:created>
  <dcterms:modified xsi:type="dcterms:W3CDTF">2013-07-21T14:36:45Z</dcterms:modified>
</cp:coreProperties>
</file>