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07" r:id="rId3"/>
    <p:sldId id="308" r:id="rId4"/>
    <p:sldId id="311" r:id="rId5"/>
    <p:sldId id="312" r:id="rId6"/>
    <p:sldId id="318" r:id="rId7"/>
    <p:sldId id="319" r:id="rId8"/>
    <p:sldId id="313" r:id="rId9"/>
    <p:sldId id="314" r:id="rId10"/>
    <p:sldId id="315" r:id="rId11"/>
    <p:sldId id="316" r:id="rId12"/>
    <p:sldId id="320" r:id="rId13"/>
    <p:sldId id="259" r:id="rId14"/>
    <p:sldId id="317" r:id="rId15"/>
    <p:sldId id="321" r:id="rId16"/>
    <p:sldId id="260" r:id="rId17"/>
    <p:sldId id="261" r:id="rId18"/>
    <p:sldId id="263" r:id="rId19"/>
    <p:sldId id="264" r:id="rId20"/>
    <p:sldId id="262" r:id="rId21"/>
    <p:sldId id="282" r:id="rId22"/>
    <p:sldId id="284" r:id="rId23"/>
    <p:sldId id="286" r:id="rId24"/>
    <p:sldId id="285" r:id="rId25"/>
    <p:sldId id="288"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864">
          <p15:clr>
            <a:srgbClr val="A4A3A4"/>
          </p15:clr>
        </p15:guide>
        <p15:guide id="3" orient="horz" pos="816">
          <p15:clr>
            <a:srgbClr val="A4A3A4"/>
          </p15:clr>
        </p15:guide>
        <p15:guide id="4" orient="horz" pos="3744">
          <p15:clr>
            <a:srgbClr val="A4A3A4"/>
          </p15:clr>
        </p15:guide>
        <p15:guide id="5" orient="horz" pos="258">
          <p15:clr>
            <a:srgbClr val="A4A3A4"/>
          </p15:clr>
        </p15:guide>
        <p15:guide id="6" pos="2880">
          <p15:clr>
            <a:srgbClr val="A4A3A4"/>
          </p15:clr>
        </p15:guide>
        <p15:guide id="7" pos="288">
          <p15:clr>
            <a:srgbClr val="A4A3A4"/>
          </p15:clr>
        </p15:guide>
        <p15:guide id="8"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showGuides="1">
      <p:cViewPr varScale="1">
        <p:scale>
          <a:sx n="70" d="100"/>
          <a:sy n="70" d="100"/>
        </p:scale>
        <p:origin x="-1368" y="-108"/>
      </p:cViewPr>
      <p:guideLst>
        <p:guide orient="horz" pos="2160"/>
        <p:guide orient="horz" pos="864"/>
        <p:guide orient="horz" pos="816"/>
        <p:guide orient="horz" pos="3744"/>
        <p:guide orient="horz" pos="258"/>
        <p:guide pos="2880"/>
        <p:guide pos="288"/>
        <p:guide pos="5472"/>
      </p:guideLst>
    </p:cSldViewPr>
  </p:slideViewPr>
  <p:notesTextViewPr>
    <p:cViewPr>
      <p:scale>
        <a:sx n="100" d="100"/>
        <a:sy n="100" d="100"/>
      </p:scale>
      <p:origin x="0" y="0"/>
    </p:cViewPr>
  </p:notesTextViewPr>
  <p:sorterViewPr>
    <p:cViewPr>
      <p:scale>
        <a:sx n="100" d="100"/>
        <a:sy n="100" d="100"/>
      </p:scale>
      <p:origin x="0" y="72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1FB95-A9B9-4B18-9622-01AF6211B2AD}" type="datetimeFigureOut">
              <a:rPr lang="en-US" smtClean="0"/>
              <a:pPr/>
              <a:t>7/22/2013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41364-15E5-4D19-9F44-7E52E8E6B660}" type="slidenum">
              <a:rPr lang="en-US" smtClean="0"/>
              <a:pPr/>
              <a:t>‹#›</a:t>
            </a:fld>
            <a:endParaRPr lang="en-US"/>
          </a:p>
        </p:txBody>
      </p:sp>
    </p:spTree>
    <p:extLst>
      <p:ext uri="{BB962C8B-B14F-4D97-AF65-F5344CB8AC3E}">
        <p14:creationId xmlns:p14="http://schemas.microsoft.com/office/powerpoint/2010/main" xmlns="" val="266327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678707"/>
            <a:ext cx="8269500" cy="3822320"/>
          </a:xfrm>
          <a:prstGeom prst="rect">
            <a:avLst/>
          </a:prstGeom>
        </p:spPr>
      </p:pic>
      <p:sp>
        <p:nvSpPr>
          <p:cNvPr id="48131" name="Rectangle 3"/>
          <p:cNvSpPr>
            <a:spLocks noGrp="1" noChangeArrowheads="1"/>
          </p:cNvSpPr>
          <p:nvPr>
            <p:ph type="ctrTitle"/>
          </p:nvPr>
        </p:nvSpPr>
        <p:spPr>
          <a:xfrm>
            <a:off x="457201" y="2624998"/>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53385"/>
            <a:ext cx="4466738" cy="933589"/>
          </a:xfrm>
          <a:prstGeom prst="rect">
            <a:avLst/>
          </a:prstGeom>
        </p:spPr>
        <p:txBody>
          <a:bodyPr wrap="square">
            <a:spAutoFit/>
          </a:bodyPr>
          <a:lstStyle>
            <a:lvl1pPr marL="0" indent="0" algn="l">
              <a:lnSpc>
                <a:spcPts val="2400"/>
              </a:lnSpc>
              <a:spcBef>
                <a:spcPts val="0"/>
              </a:spcBef>
              <a:spcAft>
                <a:spcPts val="1200"/>
              </a:spcAft>
              <a:defRPr sz="20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40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7" name="Slide Number Placeholder 6"/>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extLst>
      <p:ext uri="{BB962C8B-B14F-4D97-AF65-F5344CB8AC3E}">
        <p14:creationId xmlns:p14="http://schemas.microsoft.com/office/powerpoint/2010/main" xmlns="" val="394009940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a:xfrm>
            <a:off x="6400800" y="6356350"/>
            <a:ext cx="2289048" cy="365760"/>
          </a:xfrm>
          <a:prstGeom prst="rect">
            <a:avLst/>
          </a:prstGeom>
        </p:spPr>
        <p:txBody>
          <a:bodyPr/>
          <a:lstStyle/>
          <a:p>
            <a:fld id="{530820CF-B880-4189-942D-D702A7CBA730}" type="datetimeFigureOut">
              <a:rPr lang="zh-CN" altLang="en-US" smtClean="0"/>
              <a:pPr/>
              <a:t>2013/7/22</a:t>
            </a:fld>
            <a:endParaRPr lang="zh-CN" altLang="en-US"/>
          </a:p>
        </p:txBody>
      </p:sp>
      <p:sp>
        <p:nvSpPr>
          <p:cNvPr id="5" name="页脚占位符 4"/>
          <p:cNvSpPr>
            <a:spLocks noGrp="1"/>
          </p:cNvSpPr>
          <p:nvPr>
            <p:ph type="ftr" sz="quarter" idx="11"/>
          </p:nvPr>
        </p:nvSpPr>
        <p:spPr>
          <a:xfrm>
            <a:off x="2898648" y="6356350"/>
            <a:ext cx="3505200" cy="365760"/>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xmlns="" val="289560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63972"/>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p14="http://schemas.microsoft.com/office/powerpoint/2010/main" xmlns="" val="274363880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3">
    <p:spTree>
      <p:nvGrpSpPr>
        <p:cNvPr id="1" name=""/>
        <p:cNvGrpSpPr/>
        <p:nvPr/>
      </p:nvGrpSpPr>
      <p:grpSpPr>
        <a:xfrm>
          <a:off x="0" y="0"/>
          <a:ext cx="0" cy="0"/>
          <a:chOff x="0" y="0"/>
          <a:chExt cx="0" cy="0"/>
        </a:xfrm>
      </p:grpSpPr>
      <p:pic>
        <p:nvPicPr>
          <p:cNvPr id="5" name="Picture 4" descr="PPTCovers-03.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769534"/>
            <a:ext cx="8342654" cy="2904841"/>
          </a:xfrm>
          <a:prstGeom prst="rect">
            <a:avLst/>
          </a:prstGeom>
        </p:spPr>
      </p:pic>
      <p:pic>
        <p:nvPicPr>
          <p:cNvPr id="8" name="Picture 7"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
        <p:nvSpPr>
          <p:cNvPr id="9" name="Rectangle 3"/>
          <p:cNvSpPr>
            <a:spLocks noGrp="1" noChangeArrowheads="1"/>
          </p:cNvSpPr>
          <p:nvPr>
            <p:ph type="ctrTitle"/>
          </p:nvPr>
        </p:nvSpPr>
        <p:spPr>
          <a:xfrm>
            <a:off x="457201" y="2782553"/>
            <a:ext cx="6754008" cy="584775"/>
          </a:xfrm>
          <a:prstGeom prst="rect">
            <a:avLst/>
          </a:prstGeom>
        </p:spPr>
        <p:txBody>
          <a:bodyPr wrap="squar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59957" y="3750107"/>
            <a:ext cx="4343400" cy="630942"/>
          </a:xfrm>
          <a:prstGeom prst="rect">
            <a:avLst/>
          </a:prstGeom>
        </p:spPr>
        <p:txBody>
          <a:bodyPr wrap="square">
            <a:spAutoFit/>
          </a:bodyPr>
          <a:lstStyle>
            <a:lvl1pPr marL="0" indent="0" algn="l">
              <a:lnSpc>
                <a:spcPts val="3000"/>
              </a:lnSpc>
              <a:spcBef>
                <a:spcPts val="0"/>
              </a:spcBef>
              <a:defRPr sz="2000">
                <a:solidFill>
                  <a:schemeClr val="bg1"/>
                </a:solidFill>
                <a:latin typeface="+mn-lt"/>
                <a:cs typeface="Verdana"/>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p14="http://schemas.microsoft.com/office/powerpoint/2010/main" xmlns="" val="191325852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4">
    <p:spTree>
      <p:nvGrpSpPr>
        <p:cNvPr id="1" name=""/>
        <p:cNvGrpSpPr/>
        <p:nvPr/>
      </p:nvGrpSpPr>
      <p:grpSpPr>
        <a:xfrm>
          <a:off x="0" y="0"/>
          <a:ext cx="0" cy="0"/>
          <a:chOff x="0" y="0"/>
          <a:chExt cx="0" cy="0"/>
        </a:xfrm>
      </p:grpSpPr>
      <p:pic>
        <p:nvPicPr>
          <p:cNvPr id="6" name="Picture 5" descr="PPTCovers-04.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202543"/>
            <a:ext cx="8495059" cy="3724780"/>
          </a:xfrm>
          <a:prstGeom prst="rect">
            <a:avLst/>
          </a:prstGeom>
        </p:spPr>
      </p:pic>
      <p:pic>
        <p:nvPicPr>
          <p:cNvPr id="15" name="Picture 14"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
        <p:nvSpPr>
          <p:cNvPr id="10" name="Rectangle 3"/>
          <p:cNvSpPr>
            <a:spLocks noGrp="1" noChangeArrowheads="1"/>
          </p:cNvSpPr>
          <p:nvPr>
            <p:ph type="ctrTitle"/>
          </p:nvPr>
        </p:nvSpPr>
        <p:spPr>
          <a:xfrm>
            <a:off x="593531" y="2727579"/>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1" name="Rectangle 4"/>
          <p:cNvSpPr>
            <a:spLocks noGrp="1" noChangeArrowheads="1"/>
          </p:cNvSpPr>
          <p:nvPr>
            <p:ph type="subTitle" idx="1" hasCustomPrompt="1"/>
          </p:nvPr>
        </p:nvSpPr>
        <p:spPr>
          <a:xfrm>
            <a:off x="592333" y="3649814"/>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Medium"/>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p14="http://schemas.microsoft.com/office/powerpoint/2010/main" xmlns="" val="376859863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5" name="Slide Number Placeholder 4"/>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Picture Placeholder 7"/>
          <p:cNvSpPr>
            <a:spLocks noGrp="1"/>
          </p:cNvSpPr>
          <p:nvPr>
            <p:ph type="pic" sz="quarter" idx="10" hasCustomPrompt="1"/>
          </p:nvPr>
        </p:nvSpPr>
        <p:spPr>
          <a:xfrm>
            <a:off x="5353050" y="0"/>
            <a:ext cx="379095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6" name="Slide Number Placeholder 5"/>
          <p:cNvSpPr>
            <a:spLocks noGrp="1"/>
          </p:cNvSpPr>
          <p:nvPr>
            <p:ph type="sldNum" sz="quarter" idx="11"/>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Neo Sans Intel"/>
                <a:cs typeface="Neo Sans Intel"/>
              </a:rPr>
              <a:t>INTEL CONFIDENTIAL</a:t>
            </a:r>
            <a:endParaRPr lang="en-US" sz="800" b="0" i="0" dirty="0">
              <a:solidFill>
                <a:schemeClr val="bg1"/>
              </a:solidFill>
              <a:latin typeface="Neo Sans Intel"/>
              <a:cs typeface="Neo Sans Intel"/>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8" name="Picture Placeholder 7"/>
          <p:cNvSpPr>
            <a:spLocks noGrp="1"/>
          </p:cNvSpPr>
          <p:nvPr>
            <p:ph type="pic" sz="quarter" idx="10" hasCustomPrompt="1"/>
          </p:nvPr>
        </p:nvSpPr>
        <p:spPr>
          <a:xfrm>
            <a:off x="0" y="0"/>
            <a:ext cx="9144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493776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10CCBB2-23CF-43DD-999B-A7E7F6652AA9}" type="slidenum">
              <a:rPr lang="en-US" smtClean="0"/>
              <a:pPr/>
              <a:t>‹#›</a:t>
            </a:fld>
            <a:endParaRPr lang="en-US" dirty="0"/>
          </a:p>
        </p:txBody>
      </p:sp>
      <p:sp>
        <p:nvSpPr>
          <p:cNvPr id="7" name="Title 6"/>
          <p:cNvSpPr>
            <a:spLocks noGrp="1"/>
          </p:cNvSpPr>
          <p:nvPr>
            <p:ph type="title"/>
          </p:nvPr>
        </p:nvSpPr>
        <p:spPr>
          <a:xfrm>
            <a:off x="457200" y="409575"/>
            <a:ext cx="8229600" cy="885826"/>
          </a:xfrm>
          <a:prstGeom prst="rect">
            <a:avLst/>
          </a:prstGeom>
        </p:spPr>
        <p:txBody>
          <a:bodyPr/>
          <a:lstStyle/>
          <a:p>
            <a:r>
              <a:rPr lang="en-US" altLang="zh-CN" smtClean="0"/>
              <a:t>Click to edit Master title style</a:t>
            </a:r>
            <a:endParaRPr lang="en-US" dirty="0"/>
          </a:p>
        </p:txBody>
      </p:sp>
      <p:sp>
        <p:nvSpPr>
          <p:cNvPr id="9" name="Text Placeholder 8"/>
          <p:cNvSpPr>
            <a:spLocks noGrp="1"/>
          </p:cNvSpPr>
          <p:nvPr>
            <p:ph type="body" sz="quarter" idx="11"/>
          </p:nvPr>
        </p:nvSpPr>
        <p:spPr>
          <a:xfrm>
            <a:off x="457200" y="1371600"/>
            <a:ext cx="8229600" cy="45720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5613" y="1379539"/>
            <a:ext cx="4037012"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5025" y="1379539"/>
            <a:ext cx="40386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Slide Number Placeholder 4"/>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7" cstate="print"/>
          <a:stretch>
            <a:fillRect/>
          </a:stretch>
        </p:blipFill>
        <p:spPr>
          <a:xfrm>
            <a:off x="0" y="6362701"/>
            <a:ext cx="9144000" cy="495300"/>
          </a:xfrm>
          <a:prstGeom prst="rect">
            <a:avLst/>
          </a:prstGeom>
        </p:spPr>
      </p:pic>
      <p:sp>
        <p:nvSpPr>
          <p:cNvPr id="10" name="Slide Number Placeholder 9"/>
          <p:cNvSpPr>
            <a:spLocks noGrp="1"/>
          </p:cNvSpPr>
          <p:nvPr>
            <p:ph type="sldNum" sz="quarter" idx="4"/>
          </p:nvPr>
        </p:nvSpPr>
        <p:spPr>
          <a:xfrm>
            <a:off x="-3455" y="6592378"/>
            <a:ext cx="460655" cy="219456"/>
          </a:xfrm>
          <a:prstGeom prst="rect">
            <a:avLst/>
          </a:prstGeom>
        </p:spPr>
        <p:txBody>
          <a:bodyPr vert="horz" lIns="91440" tIns="45720" rIns="91440" bIns="45720" rtlCol="0" anchor="ctr"/>
          <a:lstStyle>
            <a:lvl1pPr marL="0" algn="r" defTabSz="914400" rtl="0" eaLnBrk="1" latinLnBrk="0" hangingPunct="1">
              <a:defRPr lang="en-US" sz="800" b="0" i="0" kern="1200" smtClean="0">
                <a:solidFill>
                  <a:schemeClr val="bg1"/>
                </a:solidFill>
                <a:latin typeface="+mn-lt"/>
                <a:ea typeface="Verdana" pitchFamily="34" charset="0"/>
                <a:cs typeface="Neo Sans Intel"/>
              </a:defRPr>
            </a:lvl1pPr>
          </a:lstStyle>
          <a:p>
            <a:fld id="{F10CCBB2-23CF-43DD-999B-A7E7F6652AA9}" type="slidenum">
              <a:rPr lang="en-US" smtClean="0"/>
              <a:pPr/>
              <a:t>‹#›</a:t>
            </a:fld>
            <a:endParaRPr lang="en-US" dirty="0"/>
          </a:p>
        </p:txBody>
      </p:sp>
      <p:sp>
        <p:nvSpPr>
          <p:cNvPr id="14" name="Title Placeholder 13"/>
          <p:cNvSpPr>
            <a:spLocks noGrp="1"/>
          </p:cNvSpPr>
          <p:nvPr>
            <p:ph type="title"/>
          </p:nvPr>
        </p:nvSpPr>
        <p:spPr>
          <a:xfrm>
            <a:off x="457200" y="409575"/>
            <a:ext cx="8229600" cy="885826"/>
          </a:xfrm>
          <a:prstGeom prst="rect">
            <a:avLst/>
          </a:prstGeom>
        </p:spPr>
        <p:txBody>
          <a:bodyPr vert="horz" lIns="0" tIns="0" rIns="0" bIns="0" rtlCol="0" anchor="t" anchorCtr="0">
            <a:noAutofit/>
          </a:bodyPr>
          <a:lstStyle/>
          <a:p>
            <a:r>
              <a:rPr lang="en-US" altLang="zh-CN" smtClean="0"/>
              <a:t>Click to edit Master title style</a:t>
            </a:r>
            <a:endParaRPr lang="en-US" dirty="0"/>
          </a:p>
        </p:txBody>
      </p:sp>
      <p:sp>
        <p:nvSpPr>
          <p:cNvPr id="15" name="Text Placeholder 14"/>
          <p:cNvSpPr>
            <a:spLocks noGrp="1"/>
          </p:cNvSpPr>
          <p:nvPr>
            <p:ph type="body" idx="1"/>
          </p:nvPr>
        </p:nvSpPr>
        <p:spPr>
          <a:xfrm>
            <a:off x="457200" y="1371600"/>
            <a:ext cx="8229600" cy="4572000"/>
          </a:xfrm>
          <a:prstGeom prst="rect">
            <a:avLst/>
          </a:prstGeom>
        </p:spPr>
        <p:txBody>
          <a:bodyPr vert="horz" lIns="0" tIns="0" rIns="0" bIns="0" rtlCol="0">
            <a:no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74" r:id="rId8"/>
    <p:sldLayoutId id="2147483675" r:id="rId9"/>
    <p:sldLayoutId id="2147483676" r:id="rId10"/>
    <p:sldLayoutId id="2147483677" r:id="rId11"/>
    <p:sldLayoutId id="2147483671" r:id="rId12"/>
    <p:sldLayoutId id="2147483672" r:id="rId13"/>
    <p:sldLayoutId id="2147483673" r:id="rId14"/>
    <p:sldLayoutId id="2147483678" r:id="rId15"/>
  </p:sldLayoutIdLst>
  <p:txStyles>
    <p:titleStyle>
      <a:lvl1pPr algn="l" defTabSz="914400" rtl="0" eaLnBrk="1" latinLnBrk="0" hangingPunct="1">
        <a:lnSpc>
          <a:spcPts val="2600"/>
        </a:lnSpc>
        <a:spcBef>
          <a:spcPct val="0"/>
        </a:spcBef>
        <a:buNone/>
        <a:defRPr lang="en-US" altLang="ja-JP" sz="3000" b="1" i="0" kern="1200" dirty="0" smtClean="0">
          <a:solidFill>
            <a:schemeClr val="accent1"/>
          </a:solidFill>
          <a:latin typeface="+mj-lt"/>
          <a:ea typeface="+mj-ea"/>
          <a:cs typeface="+mj-cs"/>
        </a:defRPr>
      </a:lvl1pPr>
    </p:titleStyle>
    <p:body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5" Type="http://schemas.openxmlformats.org/officeDocument/2006/relationships/image" Target="../media/image40.png"/><Relationship Id="rId33" Type="http://schemas.openxmlformats.org/officeDocument/2006/relationships/image" Target="../media/image48.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jpeg"/><Relationship Id="rId27" Type="http://schemas.openxmlformats.org/officeDocument/2006/relationships/image" Target="../media/image42.png"/><Relationship Id="rId30" Type="http://schemas.openxmlformats.org/officeDocument/2006/relationships/image" Target="../media/image4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nutch.apache.org/" TargetMode="External"/><Relationship Id="rId2" Type="http://schemas.openxmlformats.org/officeDocument/2006/relationships/hyperlink" Target="http://lucene.apache.org/" TargetMode="External"/><Relationship Id="rId1" Type="http://schemas.openxmlformats.org/officeDocument/2006/relationships/slideLayout" Target="../slideLayouts/slideLayout8.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2624998"/>
            <a:ext cx="2832507" cy="584775"/>
          </a:xfrm>
        </p:spPr>
        <p:txBody>
          <a:bodyPr/>
          <a:lstStyle/>
          <a:p>
            <a:r>
              <a:rPr lang="en-US" altLang="zh-CN" smtClean="0"/>
              <a:t>Hadoop</a:t>
            </a:r>
            <a:r>
              <a:rPr lang="zh-CN" altLang="en-US" smtClean="0"/>
              <a:t>概</a:t>
            </a:r>
            <a:r>
              <a:rPr lang="zh-CN" altLang="en-US" dirty="0" smtClean="0"/>
              <a:t>述</a:t>
            </a:r>
            <a:endParaRPr lang="zh-CN" altLang="en-US" dirty="0"/>
          </a:p>
        </p:txBody>
      </p:sp>
      <p:sp>
        <p:nvSpPr>
          <p:cNvPr id="3" name="Subtitle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xmlns="" val="157290671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409575"/>
            <a:ext cx="8229600" cy="885826"/>
          </a:xfrm>
        </p:spPr>
        <p:txBody>
          <a:bodyPr/>
          <a:lstStyle/>
          <a:p>
            <a:r>
              <a:rPr lang="en-US" altLang="zh-CN" dirty="0" err="1" smtClean="0"/>
              <a:t>Hadoop</a:t>
            </a:r>
            <a:r>
              <a:rPr lang="zh-CN" altLang="en-US" dirty="0" smtClean="0"/>
              <a:t>的历史</a:t>
            </a:r>
            <a:endParaRPr lang="zh-CN" altLang="en-US" dirty="0"/>
          </a:p>
        </p:txBody>
      </p:sp>
      <p:sp>
        <p:nvSpPr>
          <p:cNvPr id="7" name="文本占位符 2"/>
          <p:cNvSpPr>
            <a:spLocks noGrp="1"/>
          </p:cNvSpPr>
          <p:nvPr>
            <p:ph type="body" sz="quarter" idx="11"/>
          </p:nvPr>
        </p:nvSpPr>
        <p:spPr>
          <a:xfrm>
            <a:off x="457200" y="1371600"/>
            <a:ext cx="8229600" cy="4572000"/>
          </a:xfrm>
        </p:spPr>
        <p:txBody>
          <a:bodyPr/>
          <a:lstStyle/>
          <a:p>
            <a:r>
              <a:rPr lang="en-US" altLang="zh-CN" dirty="0" err="1" smtClean="0"/>
              <a:t>Hadoop</a:t>
            </a:r>
            <a:r>
              <a:rPr lang="zh-CN" altLang="en-US" dirty="0" smtClean="0"/>
              <a:t>名字的来历：</a:t>
            </a:r>
            <a:r>
              <a:rPr lang="en-US" altLang="zh-CN" dirty="0" smtClean="0"/>
              <a:t>Dong Cutting</a:t>
            </a:r>
            <a:r>
              <a:rPr lang="zh-CN" altLang="en-US" dirty="0" smtClean="0"/>
              <a:t>小孩的玩具大象</a:t>
            </a:r>
            <a:endParaRPr lang="en-US" altLang="zh-CN" dirty="0" smtClean="0"/>
          </a:p>
          <a:p>
            <a:r>
              <a:rPr lang="en-US" altLang="zh-CN" dirty="0" smtClean="0"/>
              <a:t>2006</a:t>
            </a:r>
            <a:r>
              <a:rPr lang="zh-CN" altLang="en-US" dirty="0" smtClean="0"/>
              <a:t>年之后，</a:t>
            </a:r>
            <a:r>
              <a:rPr lang="en-US" altLang="zh-CN" dirty="0" err="1" smtClean="0"/>
              <a:t>Hadoop</a:t>
            </a:r>
            <a:r>
              <a:rPr lang="zh-CN" altLang="en-US" dirty="0" smtClean="0"/>
              <a:t>不断完善，基本上还是遵循着</a:t>
            </a:r>
            <a:r>
              <a:rPr lang="en-US" altLang="zh-CN" dirty="0" smtClean="0"/>
              <a:t>Google</a:t>
            </a:r>
            <a:r>
              <a:rPr lang="zh-CN" altLang="en-US" dirty="0" smtClean="0"/>
              <a:t>发表的一系列论文来完成实现</a:t>
            </a:r>
            <a:endParaRPr lang="en-US" altLang="zh-CN" dirty="0" smtClean="0"/>
          </a:p>
          <a:p>
            <a:endParaRPr lang="en-US" altLang="zh-CN" dirty="0" smtClean="0"/>
          </a:p>
        </p:txBody>
      </p:sp>
      <p:pic>
        <p:nvPicPr>
          <p:cNvPr id="8" name="Picture 2" descr="Hadoop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74740" y="264646"/>
            <a:ext cx="19050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图片 9" descr="1551031twqk7774ts3w989[1].jpg"/>
          <p:cNvPicPr>
            <a:picLocks noChangeAspect="1"/>
          </p:cNvPicPr>
          <p:nvPr/>
        </p:nvPicPr>
        <p:blipFill>
          <a:blip r:embed="rId3"/>
          <a:stretch>
            <a:fillRect/>
          </a:stretch>
        </p:blipFill>
        <p:spPr>
          <a:xfrm>
            <a:off x="5036022" y="2584323"/>
            <a:ext cx="3566513" cy="34813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81000" y="228600"/>
            <a:ext cx="8436076" cy="523220"/>
          </a:xfrm>
        </p:spPr>
        <p:txBody>
          <a:bodyPr/>
          <a:lstStyle/>
          <a:p>
            <a:r>
              <a:rPr lang="en-US" altLang="zh-CN" sz="2800" b="1" dirty="0" err="1" smtClean="0"/>
              <a:t>Hadoop</a:t>
            </a:r>
            <a:r>
              <a:rPr lang="zh-CN" altLang="en-US" sz="2800" b="1" dirty="0" smtClean="0"/>
              <a:t>的组件</a:t>
            </a:r>
            <a:endParaRPr lang="zh-CN" altLang="en-US" sz="2800" b="1" dirty="0"/>
          </a:p>
        </p:txBody>
      </p:sp>
      <p:sp>
        <p:nvSpPr>
          <p:cNvPr id="5" name="文本占位符 3"/>
          <p:cNvSpPr>
            <a:spLocks noGrp="1"/>
          </p:cNvSpPr>
          <p:nvPr>
            <p:ph type="body" sz="quarter" idx="4294967295"/>
          </p:nvPr>
        </p:nvSpPr>
        <p:spPr>
          <a:xfrm>
            <a:off x="353962" y="6365874"/>
            <a:ext cx="8008988" cy="260351"/>
          </a:xfrm>
          <a:prstGeom prst="rect">
            <a:avLst/>
          </a:prstGeom>
        </p:spPr>
        <p:txBody>
          <a:bodyPr/>
          <a:lstStyle/>
          <a:p>
            <a:endParaRPr lang="zh-CN" altLang="en-US"/>
          </a:p>
        </p:txBody>
      </p:sp>
      <p:sp>
        <p:nvSpPr>
          <p:cNvPr id="6" name="灯片编号占位符 4"/>
          <p:cNvSpPr>
            <a:spLocks noGrp="1"/>
          </p:cNvSpPr>
          <p:nvPr>
            <p:ph type="sldNum" sz="quarter" idx="4294967295"/>
          </p:nvPr>
        </p:nvSpPr>
        <p:spPr>
          <a:xfrm>
            <a:off x="0" y="6613525"/>
            <a:ext cx="425768" cy="190500"/>
          </a:xfrm>
          <a:prstGeom prst="rect">
            <a:avLst/>
          </a:prstGeom>
        </p:spPr>
        <p:txBody>
          <a:bodyPr/>
          <a:lstStyle/>
          <a:p>
            <a:fld id="{FD44707B-D922-47D5-BD24-D96E91B70543}" type="slidenum">
              <a:rPr lang="en-US" smtClean="0"/>
              <a:pPr/>
              <a:t>11</a:t>
            </a:fld>
            <a:endParaRPr lang="en-US" dirty="0"/>
          </a:p>
        </p:txBody>
      </p:sp>
      <p:pic>
        <p:nvPicPr>
          <p:cNvPr id="7" name="图片 6" descr="未命名.jpg"/>
          <p:cNvPicPr>
            <a:picLocks noChangeAspect="1"/>
          </p:cNvPicPr>
          <p:nvPr/>
        </p:nvPicPr>
        <p:blipFill>
          <a:blip r:embed="rId2"/>
          <a:stretch>
            <a:fillRect/>
          </a:stretch>
        </p:blipFill>
        <p:spPr>
          <a:xfrm>
            <a:off x="357187" y="1016000"/>
            <a:ext cx="8429625" cy="49276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09575"/>
            <a:ext cx="8229600" cy="885826"/>
          </a:xfrm>
        </p:spPr>
        <p:txBody>
          <a:bodyPr/>
          <a:lstStyle/>
          <a:p>
            <a:r>
              <a:rPr lang="zh-CN" altLang="en-US" dirty="0"/>
              <a:t>大数</a:t>
            </a:r>
            <a:r>
              <a:rPr lang="zh-CN" altLang="en-US" dirty="0" smtClean="0"/>
              <a:t>据处理</a:t>
            </a:r>
            <a:r>
              <a:rPr lang="en-US" altLang="zh-CN" dirty="0" smtClean="0"/>
              <a:t>——</a:t>
            </a:r>
            <a:r>
              <a:rPr lang="zh-CN" altLang="en-US" dirty="0" smtClean="0"/>
              <a:t>快速演进的技术</a:t>
            </a:r>
            <a:endParaRPr lang="zh-CN" altLang="en-US" dirty="0"/>
          </a:p>
        </p:txBody>
      </p:sp>
      <p:sp>
        <p:nvSpPr>
          <p:cNvPr id="5" name="Rounded Rectangle 3"/>
          <p:cNvSpPr/>
          <p:nvPr/>
        </p:nvSpPr>
        <p:spPr bwMode="auto">
          <a:xfrm>
            <a:off x="1139273" y="1282344"/>
            <a:ext cx="7298083" cy="4534836"/>
          </a:xfrm>
          <a:prstGeom prst="roundRect">
            <a:avLst>
              <a:gd name="adj" fmla="val 0"/>
            </a:avLst>
          </a:prstGeom>
          <a:solidFill>
            <a:srgbClr val="FFFFFF"/>
          </a:solidFill>
          <a:ln w="19050" algn="ctr">
            <a:noFill/>
            <a:miter lim="800000"/>
            <a:headEnd type="none" w="sm" len="sm"/>
            <a:tailEnd type="none" w="sm" len="sm"/>
          </a:ln>
        </p:spPr>
        <p:txBody>
          <a:bodyPr lIns="91431" tIns="45716" rIns="91431" bIns="45716" rtlCol="0" anchor="ctr"/>
          <a:lstStyle/>
          <a:p>
            <a:pPr algn="ctr" fontAlgn="auto">
              <a:spcBef>
                <a:spcPts val="0"/>
              </a:spcBef>
              <a:spcAft>
                <a:spcPts val="0"/>
              </a:spcAft>
            </a:pPr>
            <a:endParaRPr lang="en-US" b="1" kern="0" dirty="0">
              <a:solidFill>
                <a:schemeClr val="tx1"/>
              </a:solidFill>
              <a:latin typeface="+mn-lt"/>
            </a:endParaRPr>
          </a:p>
        </p:txBody>
      </p:sp>
      <p:cxnSp>
        <p:nvCxnSpPr>
          <p:cNvPr id="6" name="Straight Arrow Connector 4"/>
          <p:cNvCxnSpPr/>
          <p:nvPr/>
        </p:nvCxnSpPr>
        <p:spPr>
          <a:xfrm flipV="1">
            <a:off x="1139273" y="1311855"/>
            <a:ext cx="0" cy="4914900"/>
          </a:xfrm>
          <a:prstGeom prst="straightConnector1">
            <a:avLst/>
          </a:prstGeom>
          <a:ln w="38100">
            <a:solidFill>
              <a:srgbClr val="0071C5">
                <a:alpha val="69804"/>
              </a:srgbClr>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5"/>
          <p:cNvCxnSpPr/>
          <p:nvPr/>
        </p:nvCxnSpPr>
        <p:spPr>
          <a:xfrm>
            <a:off x="647448" y="5817180"/>
            <a:ext cx="7829550" cy="0"/>
          </a:xfrm>
          <a:prstGeom prst="straightConnector1">
            <a:avLst/>
          </a:prstGeom>
          <a:ln w="38100">
            <a:solidFill>
              <a:srgbClr val="0071C5">
                <a:alpha val="69804"/>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4113" y="1313998"/>
            <a:ext cx="954107" cy="276999"/>
          </a:xfrm>
          <a:prstGeom prst="rect">
            <a:avLst/>
          </a:prstGeom>
          <a:noFill/>
        </p:spPr>
        <p:txBody>
          <a:bodyPr wrap="none" rtlCol="0">
            <a:spAutoFit/>
          </a:bodyPr>
          <a:lstStyle/>
          <a:p>
            <a:r>
              <a:rPr lang="zh-CN" altLang="en-US" sz="1200" dirty="0" smtClean="0"/>
              <a:t>预测性分析</a:t>
            </a:r>
            <a:endParaRPr lang="zh-CN" altLang="en-US" sz="1200" dirty="0"/>
          </a:p>
        </p:txBody>
      </p:sp>
      <p:sp>
        <p:nvSpPr>
          <p:cNvPr id="9" name="TextBox 8"/>
          <p:cNvSpPr txBox="1"/>
          <p:nvPr/>
        </p:nvSpPr>
        <p:spPr>
          <a:xfrm rot="5400000">
            <a:off x="7716372" y="5694070"/>
            <a:ext cx="369332" cy="707886"/>
          </a:xfrm>
          <a:prstGeom prst="rect">
            <a:avLst/>
          </a:prstGeom>
          <a:noFill/>
        </p:spPr>
        <p:txBody>
          <a:bodyPr vert="vert270" wrap="none" rtlCol="0">
            <a:spAutoFit/>
          </a:bodyPr>
          <a:lstStyle/>
          <a:p>
            <a:r>
              <a:rPr lang="zh-CN" altLang="en-US" sz="1200" dirty="0" smtClean="0"/>
              <a:t>实时处理</a:t>
            </a:r>
            <a:endParaRPr lang="zh-CN" altLang="en-US" sz="1200" dirty="0"/>
          </a:p>
        </p:txBody>
      </p:sp>
      <p:grpSp>
        <p:nvGrpSpPr>
          <p:cNvPr id="10" name="Group 8"/>
          <p:cNvGrpSpPr/>
          <p:nvPr/>
        </p:nvGrpSpPr>
        <p:grpSpPr>
          <a:xfrm>
            <a:off x="3758491" y="4016274"/>
            <a:ext cx="2338324" cy="1702505"/>
            <a:chOff x="3357025" y="3167594"/>
            <a:chExt cx="1691226" cy="1231361"/>
          </a:xfrm>
        </p:grpSpPr>
        <p:sp>
          <p:nvSpPr>
            <p:cNvPr id="11" name="Rounded Rectangle 9"/>
            <p:cNvSpPr/>
            <p:nvPr/>
          </p:nvSpPr>
          <p:spPr bwMode="auto">
            <a:xfrm>
              <a:off x="3357025" y="3406398"/>
              <a:ext cx="1691226" cy="992557"/>
            </a:xfrm>
            <a:prstGeom prst="roundRect">
              <a:avLst/>
            </a:prstGeom>
            <a:noFill/>
            <a:ln w="12700" algn="ctr">
              <a:solidFill>
                <a:schemeClr val="bg2"/>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pic>
          <p:nvPicPr>
            <p:cNvPr id="12"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79556" y="3167594"/>
              <a:ext cx="1392394" cy="477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1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43764" y="3582701"/>
              <a:ext cx="1161950" cy="638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4" name="Picture 3"/>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a:stretch/>
        </p:blipFill>
        <p:spPr bwMode="auto">
          <a:xfrm>
            <a:off x="6775681" y="5264096"/>
            <a:ext cx="1079451" cy="285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5" name="Group 13"/>
          <p:cNvGrpSpPr/>
          <p:nvPr/>
        </p:nvGrpSpPr>
        <p:grpSpPr>
          <a:xfrm>
            <a:off x="6473436" y="2831105"/>
            <a:ext cx="1673044" cy="2182668"/>
            <a:chOff x="6251756" y="2747975"/>
            <a:chExt cx="1673044" cy="2182668"/>
          </a:xfrm>
        </p:grpSpPr>
        <p:pic>
          <p:nvPicPr>
            <p:cNvPr id="16" name="Picture 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34325" y="3522615"/>
              <a:ext cx="1245033" cy="300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11"/>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416127" y="4005776"/>
              <a:ext cx="1186208" cy="248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404219" y="3039255"/>
              <a:ext cx="1246778" cy="3294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8" descr="HBase"/>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386767" y="4431476"/>
              <a:ext cx="1413917" cy="350822"/>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ounded Rectangle 18"/>
            <p:cNvSpPr/>
            <p:nvPr/>
          </p:nvSpPr>
          <p:spPr bwMode="auto">
            <a:xfrm>
              <a:off x="6251756" y="2747975"/>
              <a:ext cx="1673044" cy="2182668"/>
            </a:xfrm>
            <a:prstGeom prst="roundRect">
              <a:avLst>
                <a:gd name="adj" fmla="val 10409"/>
              </a:avLst>
            </a:prstGeom>
            <a:noFill/>
            <a:ln w="12700" algn="ctr">
              <a:solidFill>
                <a:srgbClr val="DCDCDC"/>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sp>
          <p:nvSpPr>
            <p:cNvPr id="21" name="TextBox 20"/>
            <p:cNvSpPr txBox="1"/>
            <p:nvPr/>
          </p:nvSpPr>
          <p:spPr>
            <a:xfrm>
              <a:off x="6458074" y="2775022"/>
              <a:ext cx="1167307" cy="276999"/>
            </a:xfrm>
            <a:prstGeom prst="rect">
              <a:avLst/>
            </a:prstGeom>
            <a:noFill/>
          </p:spPr>
          <p:txBody>
            <a:bodyPr wrap="none" rtlCol="0">
              <a:spAutoFit/>
            </a:bodyPr>
            <a:lstStyle/>
            <a:p>
              <a:r>
                <a:rPr lang="en-US" altLang="zh-CN" sz="1200" dirty="0" err="1" smtClean="0"/>
                <a:t>NoSQL</a:t>
              </a:r>
              <a:r>
                <a:rPr lang="zh-CN" altLang="en-US" sz="1200" dirty="0" smtClean="0"/>
                <a:t>数据库</a:t>
              </a:r>
              <a:endParaRPr lang="zh-CN" altLang="en-US" sz="1200" dirty="0"/>
            </a:p>
          </p:txBody>
        </p:sp>
      </p:grpSp>
      <p:grpSp>
        <p:nvGrpSpPr>
          <p:cNvPr id="22" name="Group 20"/>
          <p:cNvGrpSpPr/>
          <p:nvPr/>
        </p:nvGrpSpPr>
        <p:grpSpPr>
          <a:xfrm>
            <a:off x="1233979" y="3313923"/>
            <a:ext cx="2091281" cy="1699850"/>
            <a:chOff x="1012299" y="3230793"/>
            <a:chExt cx="2091281" cy="1699850"/>
          </a:xfrm>
        </p:grpSpPr>
        <p:pic>
          <p:nvPicPr>
            <p:cNvPr id="23" name="Picture 8"/>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183788" y="3607947"/>
              <a:ext cx="469142" cy="547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031747" y="3230793"/>
              <a:ext cx="932479" cy="4480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11"/>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114012" y="3536423"/>
              <a:ext cx="701349" cy="174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12"/>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198183" y="4156893"/>
              <a:ext cx="459105" cy="757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 name="Picture 7"/>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835090" y="3822904"/>
              <a:ext cx="1259195" cy="300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1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916857" y="4289020"/>
              <a:ext cx="1133876" cy="332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 name="TextBox 28"/>
            <p:cNvSpPr txBox="1"/>
            <p:nvPr/>
          </p:nvSpPr>
          <p:spPr>
            <a:xfrm>
              <a:off x="2203762" y="4630129"/>
              <a:ext cx="800219" cy="276999"/>
            </a:xfrm>
            <a:prstGeom prst="rect">
              <a:avLst/>
            </a:prstGeom>
            <a:noFill/>
          </p:spPr>
          <p:txBody>
            <a:bodyPr wrap="none" rtlCol="0">
              <a:spAutoFit/>
            </a:bodyPr>
            <a:lstStyle/>
            <a:p>
              <a:r>
                <a:rPr lang="zh-CN" altLang="en-US" sz="1200" dirty="0" smtClean="0"/>
                <a:t>支持工具</a:t>
              </a:r>
              <a:endParaRPr lang="zh-CN" altLang="en-US" sz="1200" dirty="0"/>
            </a:p>
          </p:txBody>
        </p:sp>
        <p:sp>
          <p:nvSpPr>
            <p:cNvPr id="30" name="TextBox 29"/>
            <p:cNvSpPr txBox="1"/>
            <p:nvPr/>
          </p:nvSpPr>
          <p:spPr>
            <a:xfrm>
              <a:off x="2149473" y="3230793"/>
              <a:ext cx="954107" cy="276999"/>
            </a:xfrm>
            <a:prstGeom prst="rect">
              <a:avLst/>
            </a:prstGeom>
            <a:noFill/>
          </p:spPr>
          <p:txBody>
            <a:bodyPr wrap="none" rtlCol="0">
              <a:spAutoFit/>
            </a:bodyPr>
            <a:lstStyle/>
            <a:p>
              <a:r>
                <a:rPr lang="zh-CN" altLang="en-US" sz="1200" dirty="0" smtClean="0"/>
                <a:t>监控和管理</a:t>
              </a:r>
              <a:endParaRPr lang="zh-CN" altLang="en-US" sz="1200" dirty="0"/>
            </a:p>
          </p:txBody>
        </p:sp>
        <p:sp>
          <p:nvSpPr>
            <p:cNvPr id="31" name="Rounded Rectangle 29"/>
            <p:cNvSpPr/>
            <p:nvPr/>
          </p:nvSpPr>
          <p:spPr bwMode="auto">
            <a:xfrm>
              <a:off x="1012299" y="3259424"/>
              <a:ext cx="2079594" cy="1671219"/>
            </a:xfrm>
            <a:prstGeom prst="roundRect">
              <a:avLst>
                <a:gd name="adj" fmla="val 10409"/>
              </a:avLst>
            </a:prstGeom>
            <a:noFill/>
            <a:ln w="12700" algn="ctr">
              <a:solidFill>
                <a:srgbClr val="DCDCDC"/>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grpSp>
      <p:grpSp>
        <p:nvGrpSpPr>
          <p:cNvPr id="32" name="Group 30"/>
          <p:cNvGrpSpPr/>
          <p:nvPr/>
        </p:nvGrpSpPr>
        <p:grpSpPr>
          <a:xfrm>
            <a:off x="1264562" y="5058698"/>
            <a:ext cx="2221330" cy="722842"/>
            <a:chOff x="1189186" y="4975568"/>
            <a:chExt cx="2221330" cy="722842"/>
          </a:xfrm>
        </p:grpSpPr>
        <p:grpSp>
          <p:nvGrpSpPr>
            <p:cNvPr id="33" name="Group 31"/>
            <p:cNvGrpSpPr/>
            <p:nvPr/>
          </p:nvGrpSpPr>
          <p:grpSpPr>
            <a:xfrm>
              <a:off x="1189186" y="4982708"/>
              <a:ext cx="2200071" cy="703509"/>
              <a:chOff x="1085849" y="4769039"/>
              <a:chExt cx="2200071" cy="703509"/>
            </a:xfrm>
          </p:grpSpPr>
          <p:pic>
            <p:nvPicPr>
              <p:cNvPr id="36" name="Picture 18" descr="http://sqoop.apache.org/images/sqoop-logo.png"/>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2290253" y="5135393"/>
                <a:ext cx="949138" cy="289142"/>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19"/>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2315859" y="4769039"/>
                <a:ext cx="970061" cy="3297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21" descr="Open Source Integration Software and Data Management Tools - Talend"/>
              <p:cNvPicPr>
                <a:picLocks noChangeAspect="1" noChangeArrowheads="1"/>
              </p:cNvPicPr>
              <p:nvPr/>
            </p:nvPicPr>
            <p:blipFill>
              <a:blip r:embed="rId17">
                <a:extLst>
                  <a:ext uri="{28A0092B-C50C-407E-A947-70E740481C1C}">
                    <a14:useLocalDpi xmlns:a14="http://schemas.microsoft.com/office/drawing/2010/main" xmlns="" val="0"/>
                  </a:ext>
                </a:extLst>
              </a:blip>
              <a:srcRect/>
              <a:stretch>
                <a:fillRect/>
              </a:stretch>
            </p:blipFill>
            <p:spPr bwMode="auto">
              <a:xfrm>
                <a:off x="1085849" y="5098783"/>
                <a:ext cx="998567" cy="37376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4" name="TextBox 33"/>
            <p:cNvSpPr txBox="1"/>
            <p:nvPr/>
          </p:nvSpPr>
          <p:spPr>
            <a:xfrm>
              <a:off x="1378010" y="5028555"/>
              <a:ext cx="769763" cy="276999"/>
            </a:xfrm>
            <a:prstGeom prst="rect">
              <a:avLst/>
            </a:prstGeom>
            <a:noFill/>
          </p:spPr>
          <p:txBody>
            <a:bodyPr wrap="none" rtlCol="0">
              <a:spAutoFit/>
            </a:bodyPr>
            <a:lstStyle/>
            <a:p>
              <a:r>
                <a:rPr lang="en-US" altLang="zh-CN" sz="1200" dirty="0" smtClean="0"/>
                <a:t>ETL</a:t>
              </a:r>
              <a:r>
                <a:rPr lang="zh-CN" altLang="en-US" sz="1200" dirty="0" smtClean="0"/>
                <a:t>工具</a:t>
              </a:r>
              <a:endParaRPr lang="zh-CN" altLang="en-US" sz="1200" dirty="0"/>
            </a:p>
          </p:txBody>
        </p:sp>
        <p:sp>
          <p:nvSpPr>
            <p:cNvPr id="35" name="Rounded Rectangle 33"/>
            <p:cNvSpPr/>
            <p:nvPr/>
          </p:nvSpPr>
          <p:spPr bwMode="auto">
            <a:xfrm>
              <a:off x="1201377" y="4975568"/>
              <a:ext cx="2209139" cy="722842"/>
            </a:xfrm>
            <a:prstGeom prst="roundRect">
              <a:avLst>
                <a:gd name="adj" fmla="val 10409"/>
              </a:avLst>
            </a:prstGeom>
            <a:noFill/>
            <a:ln w="12700" algn="ctr">
              <a:solidFill>
                <a:srgbClr val="DCDCDC"/>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grpSp>
      <p:grpSp>
        <p:nvGrpSpPr>
          <p:cNvPr id="39" name="Group 37"/>
          <p:cNvGrpSpPr/>
          <p:nvPr/>
        </p:nvGrpSpPr>
        <p:grpSpPr>
          <a:xfrm>
            <a:off x="1214637" y="2620058"/>
            <a:ext cx="3176092" cy="693131"/>
            <a:chOff x="992957" y="2536928"/>
            <a:chExt cx="3176092" cy="693131"/>
          </a:xfrm>
        </p:grpSpPr>
        <p:grpSp>
          <p:nvGrpSpPr>
            <p:cNvPr id="40" name="Group 38"/>
            <p:cNvGrpSpPr/>
            <p:nvPr/>
          </p:nvGrpSpPr>
          <p:grpSpPr>
            <a:xfrm>
              <a:off x="992957" y="2644287"/>
              <a:ext cx="3176092" cy="585772"/>
              <a:chOff x="992957" y="2644287"/>
              <a:chExt cx="3176092" cy="585772"/>
            </a:xfrm>
          </p:grpSpPr>
          <p:grpSp>
            <p:nvGrpSpPr>
              <p:cNvPr id="42" name="Group 40"/>
              <p:cNvGrpSpPr/>
              <p:nvPr/>
            </p:nvGrpSpPr>
            <p:grpSpPr>
              <a:xfrm>
                <a:off x="1056075" y="2675428"/>
                <a:ext cx="2977729" cy="476186"/>
                <a:chOff x="1085849" y="2730509"/>
                <a:chExt cx="2977729" cy="476186"/>
              </a:xfrm>
            </p:grpSpPr>
            <p:pic>
              <p:nvPicPr>
                <p:cNvPr id="44" name="Picture 4"/>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2840530" y="2747975"/>
                  <a:ext cx="337711" cy="458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 name="Picture 5"/>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3428099" y="2730509"/>
                  <a:ext cx="635479" cy="47618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46" name="Picture 9"/>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1085849" y="2882560"/>
                  <a:ext cx="1544058" cy="321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3" name="Rounded Rectangle 41"/>
              <p:cNvSpPr/>
              <p:nvPr/>
            </p:nvSpPr>
            <p:spPr bwMode="auto">
              <a:xfrm>
                <a:off x="992957" y="2644287"/>
                <a:ext cx="3176092" cy="585772"/>
              </a:xfrm>
              <a:prstGeom prst="roundRect">
                <a:avLst>
                  <a:gd name="adj" fmla="val 10409"/>
                </a:avLst>
              </a:prstGeom>
              <a:noFill/>
              <a:ln w="12700" algn="ctr">
                <a:solidFill>
                  <a:srgbClr val="DCDCDC"/>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grpSp>
        <p:sp>
          <p:nvSpPr>
            <p:cNvPr id="41" name="TextBox 40"/>
            <p:cNvSpPr txBox="1"/>
            <p:nvPr/>
          </p:nvSpPr>
          <p:spPr>
            <a:xfrm>
              <a:off x="1936160" y="2536928"/>
              <a:ext cx="800219" cy="276999"/>
            </a:xfrm>
            <a:prstGeom prst="rect">
              <a:avLst/>
            </a:prstGeom>
            <a:noFill/>
          </p:spPr>
          <p:txBody>
            <a:bodyPr wrap="none" rtlCol="0">
              <a:spAutoFit/>
            </a:bodyPr>
            <a:lstStyle/>
            <a:p>
              <a:r>
                <a:rPr lang="zh-CN" altLang="en-US" sz="1200" dirty="0"/>
                <a:t>数</a:t>
              </a:r>
              <a:r>
                <a:rPr lang="zh-CN" altLang="en-US" sz="1200" dirty="0" smtClean="0"/>
                <a:t>据处理</a:t>
              </a:r>
              <a:endParaRPr lang="zh-CN" altLang="en-US" sz="1200" dirty="0"/>
            </a:p>
          </p:txBody>
        </p:sp>
      </p:grpSp>
      <p:grpSp>
        <p:nvGrpSpPr>
          <p:cNvPr id="47" name="Group 45"/>
          <p:cNvGrpSpPr/>
          <p:nvPr/>
        </p:nvGrpSpPr>
        <p:grpSpPr>
          <a:xfrm>
            <a:off x="1274743" y="1143844"/>
            <a:ext cx="1947097" cy="1413740"/>
            <a:chOff x="1053063" y="1060714"/>
            <a:chExt cx="1947097" cy="1413740"/>
          </a:xfrm>
        </p:grpSpPr>
        <p:grpSp>
          <p:nvGrpSpPr>
            <p:cNvPr id="48" name="Group 46"/>
            <p:cNvGrpSpPr/>
            <p:nvPr/>
          </p:nvGrpSpPr>
          <p:grpSpPr>
            <a:xfrm>
              <a:off x="1053063" y="1083643"/>
              <a:ext cx="1568704" cy="1390811"/>
              <a:chOff x="1053063" y="1083643"/>
              <a:chExt cx="1568704" cy="1390811"/>
            </a:xfrm>
          </p:grpSpPr>
          <p:grpSp>
            <p:nvGrpSpPr>
              <p:cNvPr id="50" name="Group 48"/>
              <p:cNvGrpSpPr/>
              <p:nvPr/>
            </p:nvGrpSpPr>
            <p:grpSpPr>
              <a:xfrm>
                <a:off x="1280782" y="1139103"/>
                <a:ext cx="1067804" cy="1277651"/>
                <a:chOff x="1280782" y="1139103"/>
                <a:chExt cx="1067804" cy="1277651"/>
              </a:xfrm>
            </p:grpSpPr>
            <p:pic>
              <p:nvPicPr>
                <p:cNvPr id="52" name="Picture 1"/>
                <p:cNvPicPr>
                  <a:picLocks noChangeAspect="1" noChangeArrowheads="1"/>
                </p:cNvPicPr>
                <p:nvPr/>
              </p:nvPicPr>
              <p:blipFill>
                <a:blip r:embed="rId21" cstate="print">
                  <a:extLst>
                    <a:ext uri="{28A0092B-C50C-407E-A947-70E740481C1C}">
                      <a14:useLocalDpi xmlns:a14="http://schemas.microsoft.com/office/drawing/2010/main" xmlns="" val="0"/>
                    </a:ext>
                  </a:extLst>
                </a:blip>
                <a:srcRect t="3348"/>
                <a:stretch>
                  <a:fillRect/>
                </a:stretch>
              </p:blipFill>
              <p:spPr bwMode="auto">
                <a:xfrm>
                  <a:off x="1280782" y="1998206"/>
                  <a:ext cx="1067804" cy="41854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53" name="Picture 14" descr="R logo"/>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1280782" y="1139103"/>
                  <a:ext cx="952500" cy="72390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51" name="Rounded Rectangle 49"/>
              <p:cNvSpPr/>
              <p:nvPr/>
            </p:nvSpPr>
            <p:spPr bwMode="auto">
              <a:xfrm>
                <a:off x="1053063" y="1083643"/>
                <a:ext cx="1568704" cy="1390811"/>
              </a:xfrm>
              <a:prstGeom prst="roundRect">
                <a:avLst>
                  <a:gd name="adj" fmla="val 10409"/>
                </a:avLst>
              </a:prstGeom>
              <a:noFill/>
              <a:ln w="12700" algn="ctr">
                <a:solidFill>
                  <a:srgbClr val="DCDCDC"/>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grpSp>
        <p:sp>
          <p:nvSpPr>
            <p:cNvPr id="49" name="TextBox 48"/>
            <p:cNvSpPr txBox="1"/>
            <p:nvPr/>
          </p:nvSpPr>
          <p:spPr>
            <a:xfrm>
              <a:off x="2199941" y="1060714"/>
              <a:ext cx="800219" cy="461665"/>
            </a:xfrm>
            <a:prstGeom prst="rect">
              <a:avLst/>
            </a:prstGeom>
            <a:noFill/>
          </p:spPr>
          <p:txBody>
            <a:bodyPr wrap="none" rtlCol="0">
              <a:spAutoFit/>
            </a:bodyPr>
            <a:lstStyle/>
            <a:p>
              <a:r>
                <a:rPr lang="zh-CN" altLang="en-US" sz="1200" dirty="0" smtClean="0"/>
                <a:t>统计分析</a:t>
              </a:r>
              <a:endParaRPr lang="en-US" altLang="zh-CN" sz="1200" dirty="0" smtClean="0"/>
            </a:p>
            <a:p>
              <a:r>
                <a:rPr lang="zh-CN" altLang="en-US" sz="1200" dirty="0" smtClean="0"/>
                <a:t>和挖掘</a:t>
              </a:r>
              <a:endParaRPr lang="zh-CN" altLang="en-US" sz="1200" dirty="0"/>
            </a:p>
          </p:txBody>
        </p:sp>
      </p:grpSp>
      <p:grpSp>
        <p:nvGrpSpPr>
          <p:cNvPr id="54" name="Group 52"/>
          <p:cNvGrpSpPr/>
          <p:nvPr/>
        </p:nvGrpSpPr>
        <p:grpSpPr>
          <a:xfrm>
            <a:off x="6255311" y="909635"/>
            <a:ext cx="1568704" cy="1170795"/>
            <a:chOff x="6033631" y="878898"/>
            <a:chExt cx="1568704" cy="1170795"/>
          </a:xfrm>
        </p:grpSpPr>
        <p:grpSp>
          <p:nvGrpSpPr>
            <p:cNvPr id="55" name="Group 53"/>
            <p:cNvGrpSpPr/>
            <p:nvPr/>
          </p:nvGrpSpPr>
          <p:grpSpPr>
            <a:xfrm>
              <a:off x="6033631" y="1135131"/>
              <a:ext cx="1568704" cy="914562"/>
              <a:chOff x="6033631" y="1135131"/>
              <a:chExt cx="1568704" cy="914562"/>
            </a:xfrm>
          </p:grpSpPr>
          <p:pic>
            <p:nvPicPr>
              <p:cNvPr id="57" name="Picture 16"/>
              <p:cNvPicPr>
                <a:picLocks noChangeArrowheads="1"/>
              </p:cNvPicPr>
              <p:nvPr/>
            </p:nvPicPr>
            <p:blipFill>
              <a:blip r:embed="rId23" cstate="print"/>
              <a:srcRect/>
              <a:stretch>
                <a:fillRect/>
              </a:stretch>
            </p:blipFill>
            <p:spPr bwMode="auto">
              <a:xfrm>
                <a:off x="6479513" y="1199214"/>
                <a:ext cx="835819" cy="371475"/>
              </a:xfrm>
              <a:prstGeom prst="roundRect">
                <a:avLst/>
              </a:prstGeom>
              <a:ln>
                <a:solidFill>
                  <a:schemeClr val="bg1"/>
                </a:solidFill>
              </a:ln>
              <a:effectLst>
                <a:outerShdw blurRad="50800" dist="38100" dir="2700000" algn="tl" rotWithShape="0">
                  <a:prstClr val="black">
                    <a:alpha val="40000"/>
                  </a:prstClr>
                </a:outerShdw>
              </a:effectLst>
            </p:spPr>
          </p:pic>
          <p:pic>
            <p:nvPicPr>
              <p:cNvPr id="58" name="Picture 16" descr="http://incubator.apache.org/s4/images/s4_test.png"/>
              <p:cNvPicPr>
                <a:picLocks noChangeAspect="1" noChangeArrowheads="1"/>
              </p:cNvPicPr>
              <p:nvPr/>
            </p:nvPicPr>
            <p:blipFill>
              <a:blip r:embed="rId24">
                <a:extLst>
                  <a:ext uri="{28A0092B-C50C-407E-A947-70E740481C1C}">
                    <a14:useLocalDpi xmlns:a14="http://schemas.microsoft.com/office/drawing/2010/main" xmlns="" val="0"/>
                  </a:ext>
                </a:extLst>
              </a:blip>
              <a:srcRect/>
              <a:stretch>
                <a:fillRect/>
              </a:stretch>
            </p:blipFill>
            <p:spPr bwMode="auto">
              <a:xfrm>
                <a:off x="6124578" y="1786435"/>
                <a:ext cx="1372634" cy="218167"/>
              </a:xfrm>
              <a:prstGeom prst="rect">
                <a:avLst/>
              </a:prstGeom>
              <a:noFill/>
              <a:extLst>
                <a:ext uri="{909E8E84-426E-40dd-AFC4-6F175D3DCCD1}">
                  <a14:hiddenFill xmlns:a14="http://schemas.microsoft.com/office/drawing/2010/main" xmlns="">
                    <a:solidFill>
                      <a:srgbClr val="FFFFFF"/>
                    </a:solidFill>
                  </a14:hiddenFill>
                </a:ext>
              </a:extLst>
            </p:spPr>
          </p:pic>
          <p:sp>
            <p:nvSpPr>
              <p:cNvPr id="59" name="Rounded Rectangle 57"/>
              <p:cNvSpPr/>
              <p:nvPr/>
            </p:nvSpPr>
            <p:spPr bwMode="auto">
              <a:xfrm>
                <a:off x="6033631" y="1135131"/>
                <a:ext cx="1568704" cy="914562"/>
              </a:xfrm>
              <a:prstGeom prst="roundRect">
                <a:avLst>
                  <a:gd name="adj" fmla="val 10409"/>
                </a:avLst>
              </a:prstGeom>
              <a:noFill/>
              <a:ln w="12700" algn="ctr">
                <a:solidFill>
                  <a:srgbClr val="DCDCDC"/>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grpSp>
        <p:sp>
          <p:nvSpPr>
            <p:cNvPr id="56" name="TextBox 55"/>
            <p:cNvSpPr txBox="1"/>
            <p:nvPr/>
          </p:nvSpPr>
          <p:spPr>
            <a:xfrm>
              <a:off x="6323312" y="878898"/>
              <a:ext cx="954107" cy="276999"/>
            </a:xfrm>
            <a:prstGeom prst="rect">
              <a:avLst/>
            </a:prstGeom>
            <a:noFill/>
          </p:spPr>
          <p:txBody>
            <a:bodyPr wrap="none" rtlCol="0">
              <a:spAutoFit/>
            </a:bodyPr>
            <a:lstStyle/>
            <a:p>
              <a:r>
                <a:rPr lang="zh-CN" altLang="en-US" sz="1200" dirty="0" smtClean="0"/>
                <a:t>流数据处理</a:t>
              </a:r>
              <a:endParaRPr lang="zh-CN" altLang="en-US" sz="1200" dirty="0"/>
            </a:p>
          </p:txBody>
        </p:sp>
      </p:grpSp>
      <p:grpSp>
        <p:nvGrpSpPr>
          <p:cNvPr id="60" name="Group 58"/>
          <p:cNvGrpSpPr/>
          <p:nvPr/>
        </p:nvGrpSpPr>
        <p:grpSpPr>
          <a:xfrm>
            <a:off x="6037515" y="2057876"/>
            <a:ext cx="2108965" cy="642568"/>
            <a:chOff x="5815835" y="1974746"/>
            <a:chExt cx="2108965" cy="642568"/>
          </a:xfrm>
        </p:grpSpPr>
        <p:grpSp>
          <p:nvGrpSpPr>
            <p:cNvPr id="61" name="Group 59"/>
            <p:cNvGrpSpPr/>
            <p:nvPr/>
          </p:nvGrpSpPr>
          <p:grpSpPr>
            <a:xfrm>
              <a:off x="5815835" y="2117675"/>
              <a:ext cx="2108965" cy="499639"/>
              <a:chOff x="5815835" y="2117675"/>
              <a:chExt cx="2108965" cy="499639"/>
            </a:xfrm>
          </p:grpSpPr>
          <p:grpSp>
            <p:nvGrpSpPr>
              <p:cNvPr id="63" name="Group 61"/>
              <p:cNvGrpSpPr/>
              <p:nvPr/>
            </p:nvGrpSpPr>
            <p:grpSpPr>
              <a:xfrm>
                <a:off x="5815835" y="2151346"/>
                <a:ext cx="1963128" cy="326337"/>
                <a:chOff x="6039106" y="2137960"/>
                <a:chExt cx="1963128" cy="326337"/>
              </a:xfrm>
            </p:grpSpPr>
            <p:pic>
              <p:nvPicPr>
                <p:cNvPr id="65" name="Picture 2"/>
                <p:cNvPicPr>
                  <a:picLocks noChangeArrowheads="1"/>
                </p:cNvPicPr>
                <p:nvPr/>
              </p:nvPicPr>
              <p:blipFill>
                <a:blip r:embed="rId25" cstate="print"/>
                <a:srcRect/>
                <a:stretch>
                  <a:fillRect/>
                </a:stretch>
              </p:blipFill>
              <p:spPr bwMode="auto">
                <a:xfrm>
                  <a:off x="7093726" y="2141188"/>
                  <a:ext cx="908508" cy="323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6" name="Picture 11"/>
                <p:cNvPicPr>
                  <a:picLocks noChangeArrowheads="1"/>
                </p:cNvPicPr>
                <p:nvPr/>
              </p:nvPicPr>
              <p:blipFill>
                <a:blip r:embed="rId26" cstate="print"/>
                <a:srcRect/>
                <a:stretch>
                  <a:fillRect/>
                </a:stretch>
              </p:blipFill>
              <p:spPr bwMode="auto">
                <a:xfrm>
                  <a:off x="6039106" y="2137960"/>
                  <a:ext cx="908508" cy="323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64" name="Rounded Rectangle 62"/>
              <p:cNvSpPr/>
              <p:nvPr/>
            </p:nvSpPr>
            <p:spPr bwMode="auto">
              <a:xfrm>
                <a:off x="5815835" y="2117675"/>
                <a:ext cx="2108965" cy="499639"/>
              </a:xfrm>
              <a:prstGeom prst="roundRect">
                <a:avLst>
                  <a:gd name="adj" fmla="val 10409"/>
                </a:avLst>
              </a:prstGeom>
              <a:noFill/>
              <a:ln w="12700" algn="ctr">
                <a:solidFill>
                  <a:srgbClr val="DCDCDC"/>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grpSp>
        <p:sp>
          <p:nvSpPr>
            <p:cNvPr id="62" name="TextBox 61"/>
            <p:cNvSpPr txBox="1"/>
            <p:nvPr/>
          </p:nvSpPr>
          <p:spPr>
            <a:xfrm>
              <a:off x="6143459" y="1974746"/>
              <a:ext cx="1345240" cy="276999"/>
            </a:xfrm>
            <a:prstGeom prst="rect">
              <a:avLst/>
            </a:prstGeom>
            <a:noFill/>
          </p:spPr>
          <p:txBody>
            <a:bodyPr wrap="none" rtlCol="0">
              <a:spAutoFit/>
            </a:bodyPr>
            <a:lstStyle/>
            <a:p>
              <a:r>
                <a:rPr lang="zh-CN" altLang="en-US" sz="1200" dirty="0" smtClean="0"/>
                <a:t>高速</a:t>
              </a:r>
              <a:r>
                <a:rPr lang="en-US" altLang="zh-CN" sz="1200" dirty="0" smtClean="0"/>
                <a:t>MR</a:t>
              </a:r>
              <a:r>
                <a:rPr lang="zh-CN" altLang="en-US" sz="1200" dirty="0"/>
                <a:t>分</a:t>
              </a:r>
              <a:r>
                <a:rPr lang="zh-CN" altLang="en-US" sz="1200" dirty="0" smtClean="0"/>
                <a:t>析框架</a:t>
              </a:r>
              <a:endParaRPr lang="zh-CN" altLang="en-US" sz="1200" dirty="0"/>
            </a:p>
          </p:txBody>
        </p:sp>
      </p:grpSp>
      <p:grpSp>
        <p:nvGrpSpPr>
          <p:cNvPr id="67" name="Group 65"/>
          <p:cNvGrpSpPr/>
          <p:nvPr/>
        </p:nvGrpSpPr>
        <p:grpSpPr>
          <a:xfrm>
            <a:off x="3032435" y="1545141"/>
            <a:ext cx="2894719" cy="1080808"/>
            <a:chOff x="2810755" y="1462011"/>
            <a:chExt cx="2894719" cy="1080808"/>
          </a:xfrm>
        </p:grpSpPr>
        <p:grpSp>
          <p:nvGrpSpPr>
            <p:cNvPr id="68" name="Group 66"/>
            <p:cNvGrpSpPr/>
            <p:nvPr/>
          </p:nvGrpSpPr>
          <p:grpSpPr>
            <a:xfrm>
              <a:off x="2810755" y="1692533"/>
              <a:ext cx="2894719" cy="850286"/>
              <a:chOff x="2810755" y="1692533"/>
              <a:chExt cx="2894719" cy="850286"/>
            </a:xfrm>
          </p:grpSpPr>
          <p:grpSp>
            <p:nvGrpSpPr>
              <p:cNvPr id="70" name="Group 68"/>
              <p:cNvGrpSpPr/>
              <p:nvPr/>
            </p:nvGrpSpPr>
            <p:grpSpPr>
              <a:xfrm>
                <a:off x="3196424" y="1739010"/>
                <a:ext cx="2184319" cy="791579"/>
                <a:chOff x="3259023" y="1804810"/>
                <a:chExt cx="2184319" cy="791579"/>
              </a:xfrm>
            </p:grpSpPr>
            <p:pic>
              <p:nvPicPr>
                <p:cNvPr id="72" name="Picture 8"/>
                <p:cNvPicPr>
                  <a:picLocks noChangeAspect="1" noChangeArrowheads="1"/>
                </p:cNvPicPr>
                <p:nvPr/>
              </p:nvPicPr>
              <p:blipFill>
                <a:blip r:embed="rId27" cstate="print"/>
                <a:srcRect/>
                <a:stretch>
                  <a:fillRect/>
                </a:stretch>
              </p:blipFill>
              <p:spPr bwMode="auto">
                <a:xfrm>
                  <a:off x="3303294" y="2256119"/>
                  <a:ext cx="913429" cy="3291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3" name="Picture 4"/>
                <p:cNvPicPr>
                  <a:picLocks noChangeArrowheads="1"/>
                </p:cNvPicPr>
                <p:nvPr/>
              </p:nvPicPr>
              <p:blipFill>
                <a:blip r:embed="rId28" cstate="print"/>
                <a:srcRect/>
                <a:stretch>
                  <a:fillRect/>
                </a:stretch>
              </p:blipFill>
              <p:spPr bwMode="auto">
                <a:xfrm>
                  <a:off x="3259023" y="1821487"/>
                  <a:ext cx="908508" cy="323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4" name="Picture 5"/>
                <p:cNvPicPr>
                  <a:picLocks noChangeArrowheads="1"/>
                </p:cNvPicPr>
                <p:nvPr/>
              </p:nvPicPr>
              <p:blipFill>
                <a:blip r:embed="rId29" cstate="print"/>
                <a:srcRect/>
                <a:stretch>
                  <a:fillRect/>
                </a:stretch>
              </p:blipFill>
              <p:spPr bwMode="auto">
                <a:xfrm>
                  <a:off x="4534834" y="2273280"/>
                  <a:ext cx="908508" cy="323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5" name="Picture 18" descr="http://t0.gstatic.com/images?q=tbn:ANd9GcReztYFR5i1m85ADdmAOYx54YKakygVOZ3jSEQ0Zodxup3mem1g"/>
                <p:cNvPicPr>
                  <a:picLocks noChangeArrowheads="1"/>
                </p:cNvPicPr>
                <p:nvPr/>
              </p:nvPicPr>
              <p:blipFill>
                <a:blip r:embed="rId30" cstate="print"/>
                <a:srcRect/>
                <a:stretch>
                  <a:fillRect/>
                </a:stretch>
              </p:blipFill>
              <p:spPr bwMode="auto">
                <a:xfrm>
                  <a:off x="4534834" y="1804810"/>
                  <a:ext cx="908508" cy="3231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71" name="Rounded Rectangle 69"/>
              <p:cNvSpPr/>
              <p:nvPr/>
            </p:nvSpPr>
            <p:spPr bwMode="auto">
              <a:xfrm>
                <a:off x="2810755" y="1692533"/>
                <a:ext cx="2894719" cy="850286"/>
              </a:xfrm>
              <a:prstGeom prst="roundRect">
                <a:avLst>
                  <a:gd name="adj" fmla="val 10409"/>
                </a:avLst>
              </a:prstGeom>
              <a:noFill/>
              <a:ln w="12700" algn="ctr">
                <a:solidFill>
                  <a:srgbClr val="DCDCDC"/>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grpSp>
        <p:sp>
          <p:nvSpPr>
            <p:cNvPr id="69" name="TextBox 68"/>
            <p:cNvSpPr txBox="1"/>
            <p:nvPr/>
          </p:nvSpPr>
          <p:spPr>
            <a:xfrm>
              <a:off x="3563904" y="1462011"/>
              <a:ext cx="1261884" cy="276999"/>
            </a:xfrm>
            <a:prstGeom prst="rect">
              <a:avLst/>
            </a:prstGeom>
            <a:noFill/>
          </p:spPr>
          <p:txBody>
            <a:bodyPr wrap="none" rtlCol="0">
              <a:spAutoFit/>
            </a:bodyPr>
            <a:lstStyle/>
            <a:p>
              <a:r>
                <a:rPr lang="zh-CN" altLang="en-US" sz="1200" dirty="0" smtClean="0"/>
                <a:t>并行算法和框架</a:t>
              </a:r>
              <a:endParaRPr lang="zh-CN" altLang="en-US" sz="1200" dirty="0"/>
            </a:p>
          </p:txBody>
        </p:sp>
      </p:grpSp>
      <p:grpSp>
        <p:nvGrpSpPr>
          <p:cNvPr id="76" name="Group 74"/>
          <p:cNvGrpSpPr/>
          <p:nvPr/>
        </p:nvGrpSpPr>
        <p:grpSpPr>
          <a:xfrm>
            <a:off x="3655455" y="2869193"/>
            <a:ext cx="2416439" cy="1171575"/>
            <a:chOff x="3224203" y="2786063"/>
            <a:chExt cx="2416439" cy="1171575"/>
          </a:xfrm>
        </p:grpSpPr>
        <p:sp>
          <p:nvSpPr>
            <p:cNvPr id="77" name="TextBox 76"/>
            <p:cNvSpPr txBox="1"/>
            <p:nvPr/>
          </p:nvSpPr>
          <p:spPr>
            <a:xfrm>
              <a:off x="5072662" y="2786536"/>
              <a:ext cx="492443" cy="276999"/>
            </a:xfrm>
            <a:prstGeom prst="rect">
              <a:avLst/>
            </a:prstGeom>
            <a:noFill/>
          </p:spPr>
          <p:txBody>
            <a:bodyPr wrap="none" rtlCol="0">
              <a:spAutoFit/>
            </a:bodyPr>
            <a:lstStyle/>
            <a:p>
              <a:r>
                <a:rPr lang="zh-CN" altLang="en-US" sz="1200" dirty="0"/>
                <a:t>搜索</a:t>
              </a:r>
            </a:p>
          </p:txBody>
        </p:sp>
        <p:pic>
          <p:nvPicPr>
            <p:cNvPr id="78" name="Picture 5"/>
            <p:cNvPicPr>
              <a:picLocks noChangeAspect="1" noChangeArrowheads="1"/>
            </p:cNvPicPr>
            <p:nvPr/>
          </p:nvPicPr>
          <p:blipFill>
            <a:blip r:embed="rId31">
              <a:extLst>
                <a:ext uri="{28A0092B-C50C-407E-A947-70E740481C1C}">
                  <a14:useLocalDpi xmlns:a14="http://schemas.microsoft.com/office/drawing/2010/main" xmlns="" val="0"/>
                </a:ext>
              </a:extLst>
            </a:blip>
            <a:srcRect/>
            <a:stretch>
              <a:fillRect/>
            </a:stretch>
          </p:blipFill>
          <p:spPr bwMode="auto">
            <a:xfrm>
              <a:off x="4409171" y="2882560"/>
              <a:ext cx="762000" cy="36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9" name="Picture 77"/>
            <p:cNvPicPr>
              <a:picLocks noChangeAspect="1"/>
            </p:cNvPicPr>
            <p:nvPr/>
          </p:nvPicPr>
          <p:blipFill>
            <a:blip r:embed="rId32" cstate="print"/>
            <a:stretch>
              <a:fillRect/>
            </a:stretch>
          </p:blipFill>
          <p:spPr>
            <a:xfrm>
              <a:off x="4917632" y="3411153"/>
              <a:ext cx="723010" cy="383036"/>
            </a:xfrm>
            <a:prstGeom prst="rect">
              <a:avLst/>
            </a:prstGeom>
          </p:spPr>
        </p:pic>
        <p:pic>
          <p:nvPicPr>
            <p:cNvPr id="80" name="Picture 25" descr="Lucene Logo"/>
            <p:cNvPicPr>
              <a:picLocks noChangeAspect="1" noChangeArrowheads="1"/>
            </p:cNvPicPr>
            <p:nvPr/>
          </p:nvPicPr>
          <p:blipFill>
            <a:blip r:embed="rId33">
              <a:extLst>
                <a:ext uri="{28A0092B-C50C-407E-A947-70E740481C1C}">
                  <a14:useLocalDpi xmlns:a14="http://schemas.microsoft.com/office/drawing/2010/main" xmlns="" val="0"/>
                </a:ext>
              </a:extLst>
            </a:blip>
            <a:srcRect/>
            <a:stretch>
              <a:fillRect/>
            </a:stretch>
          </p:blipFill>
          <p:spPr bwMode="auto">
            <a:xfrm>
              <a:off x="3269395" y="3522615"/>
              <a:ext cx="1428747" cy="219075"/>
            </a:xfrm>
            <a:prstGeom prst="rect">
              <a:avLst/>
            </a:prstGeom>
            <a:noFill/>
            <a:extLst>
              <a:ext uri="{909E8E84-426E-40dd-AFC4-6F175D3DCCD1}">
                <a14:hiddenFill xmlns:a14="http://schemas.microsoft.com/office/drawing/2010/main" xmlns="">
                  <a:solidFill>
                    <a:srgbClr val="FFFFFF"/>
                  </a:solidFill>
                </a14:hiddenFill>
              </a:ext>
            </a:extLst>
          </p:spPr>
        </p:pic>
        <p:sp>
          <p:nvSpPr>
            <p:cNvPr id="81" name="Freeform 79"/>
            <p:cNvSpPr/>
            <p:nvPr/>
          </p:nvSpPr>
          <p:spPr bwMode="auto">
            <a:xfrm>
              <a:off x="3224203" y="2786063"/>
              <a:ext cx="2414588" cy="1171575"/>
            </a:xfrm>
            <a:custGeom>
              <a:avLst/>
              <a:gdLst>
                <a:gd name="connsiteX0" fmla="*/ 2414588 w 2414588"/>
                <a:gd name="connsiteY0" fmla="*/ 1066800 h 1171575"/>
                <a:gd name="connsiteX1" fmla="*/ 2414588 w 2414588"/>
                <a:gd name="connsiteY1" fmla="*/ 85725 h 1171575"/>
                <a:gd name="connsiteX2" fmla="*/ 2352675 w 2414588"/>
                <a:gd name="connsiteY2" fmla="*/ 0 h 1171575"/>
                <a:gd name="connsiteX3" fmla="*/ 1023938 w 2414588"/>
                <a:gd name="connsiteY3" fmla="*/ 9525 h 1171575"/>
                <a:gd name="connsiteX4" fmla="*/ 976313 w 2414588"/>
                <a:gd name="connsiteY4" fmla="*/ 57150 h 1171575"/>
                <a:gd name="connsiteX5" fmla="*/ 962025 w 2414588"/>
                <a:gd name="connsiteY5" fmla="*/ 119062 h 1171575"/>
                <a:gd name="connsiteX6" fmla="*/ 966788 w 2414588"/>
                <a:gd name="connsiteY6" fmla="*/ 609600 h 1171575"/>
                <a:gd name="connsiteX7" fmla="*/ 28575 w 2414588"/>
                <a:gd name="connsiteY7" fmla="*/ 614362 h 1171575"/>
                <a:gd name="connsiteX8" fmla="*/ 0 w 2414588"/>
                <a:gd name="connsiteY8" fmla="*/ 652462 h 1171575"/>
                <a:gd name="connsiteX9" fmla="*/ 9525 w 2414588"/>
                <a:gd name="connsiteY9" fmla="*/ 1147762 h 1171575"/>
                <a:gd name="connsiteX10" fmla="*/ 47625 w 2414588"/>
                <a:gd name="connsiteY10" fmla="*/ 1171575 h 1171575"/>
                <a:gd name="connsiteX11" fmla="*/ 2347913 w 2414588"/>
                <a:gd name="connsiteY11" fmla="*/ 1166812 h 1171575"/>
                <a:gd name="connsiteX12" fmla="*/ 2414588 w 2414588"/>
                <a:gd name="connsiteY12" fmla="*/ 1119187 h 1171575"/>
                <a:gd name="connsiteX13" fmla="*/ 2414588 w 2414588"/>
                <a:gd name="connsiteY13" fmla="*/ 1066800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4588" h="1171575">
                  <a:moveTo>
                    <a:pt x="2414588" y="1066800"/>
                  </a:moveTo>
                  <a:lnTo>
                    <a:pt x="2414588" y="85725"/>
                  </a:lnTo>
                  <a:lnTo>
                    <a:pt x="2352675" y="0"/>
                  </a:lnTo>
                  <a:lnTo>
                    <a:pt x="1023938" y="9525"/>
                  </a:lnTo>
                  <a:lnTo>
                    <a:pt x="976313" y="57150"/>
                  </a:lnTo>
                  <a:lnTo>
                    <a:pt x="962025" y="119062"/>
                  </a:lnTo>
                  <a:cubicBezTo>
                    <a:pt x="963613" y="282575"/>
                    <a:pt x="965200" y="446087"/>
                    <a:pt x="966788" y="609600"/>
                  </a:cubicBezTo>
                  <a:lnTo>
                    <a:pt x="28575" y="614362"/>
                  </a:lnTo>
                  <a:lnTo>
                    <a:pt x="0" y="652462"/>
                  </a:lnTo>
                  <a:lnTo>
                    <a:pt x="9525" y="1147762"/>
                  </a:lnTo>
                  <a:lnTo>
                    <a:pt x="47625" y="1171575"/>
                  </a:lnTo>
                  <a:lnTo>
                    <a:pt x="2347913" y="1166812"/>
                  </a:lnTo>
                  <a:lnTo>
                    <a:pt x="2414588" y="1119187"/>
                  </a:lnTo>
                  <a:lnTo>
                    <a:pt x="2414588" y="1066800"/>
                  </a:lnTo>
                  <a:close/>
                </a:path>
              </a:pathLst>
            </a:custGeom>
            <a:noFill/>
            <a:ln w="12700" algn="ctr">
              <a:solidFill>
                <a:schemeClr val="bg2">
                  <a:lumMod val="20000"/>
                  <a:lumOff val="80000"/>
                </a:schemeClr>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zh-CN" altLang="en-US" sz="2000" kern="0" dirty="0" smtClean="0">
                <a:solidFill>
                  <a:schemeClr val="bg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409575"/>
            <a:ext cx="8229600" cy="885826"/>
          </a:xfrm>
        </p:spPr>
        <p:txBody>
          <a:bodyPr/>
          <a:lstStyle/>
          <a:p>
            <a:r>
              <a:rPr lang="en-US" altLang="zh-CN" dirty="0" err="1" smtClean="0"/>
              <a:t>Hadoop</a:t>
            </a:r>
            <a:r>
              <a:rPr lang="zh-CN" altLang="en-US" dirty="0" smtClean="0"/>
              <a:t>的组成部分</a:t>
            </a:r>
            <a:endParaRPr lang="zh-CN" altLang="en-US" dirty="0"/>
          </a:p>
        </p:txBody>
      </p:sp>
      <p:graphicFrame>
        <p:nvGraphicFramePr>
          <p:cNvPr id="7" name="表格 6"/>
          <p:cNvGraphicFramePr>
            <a:graphicFrameLocks noGrp="1"/>
          </p:cNvGraphicFramePr>
          <p:nvPr>
            <p:extLst>
              <p:ext uri="{D42A27DB-BD31-4B8C-83A1-F6EECF244321}">
                <p14:modId xmlns="" xmlns:p14="http://schemas.microsoft.com/office/powerpoint/2010/main" val="1745610253"/>
              </p:ext>
            </p:extLst>
          </p:nvPr>
        </p:nvGraphicFramePr>
        <p:xfrm>
          <a:off x="121022" y="1075766"/>
          <a:ext cx="8834718" cy="4850040"/>
        </p:xfrm>
        <a:graphic>
          <a:graphicData uri="http://schemas.openxmlformats.org/drawingml/2006/table">
            <a:tbl>
              <a:tblPr firstRow="1" bandRow="1">
                <a:tableStyleId>{5C22544A-7EE6-4342-B048-85BDC9FD1C3A}</a:tableStyleId>
              </a:tblPr>
              <a:tblGrid>
                <a:gridCol w="2097742"/>
                <a:gridCol w="6736976"/>
              </a:tblGrid>
              <a:tr h="420996">
                <a:tc>
                  <a:txBody>
                    <a:bodyPr/>
                    <a:lstStyle/>
                    <a:p>
                      <a:r>
                        <a:rPr lang="zh-CN" altLang="en-US" dirty="0" smtClean="0"/>
                        <a:t>模块</a:t>
                      </a:r>
                      <a:endParaRPr lang="zh-CN" altLang="en-US" dirty="0"/>
                    </a:p>
                  </a:txBody>
                  <a:tcPr/>
                </a:tc>
                <a:tc>
                  <a:txBody>
                    <a:bodyPr/>
                    <a:lstStyle/>
                    <a:p>
                      <a:r>
                        <a:rPr lang="zh-CN" altLang="en-US" dirty="0" smtClean="0"/>
                        <a:t>功能</a:t>
                      </a:r>
                      <a:endParaRPr lang="zh-CN" altLang="en-US" dirty="0"/>
                    </a:p>
                  </a:txBody>
                  <a:tcPr/>
                </a:tc>
              </a:tr>
              <a:tr h="420996">
                <a:tc>
                  <a:txBody>
                    <a:bodyPr/>
                    <a:lstStyle/>
                    <a:p>
                      <a:r>
                        <a:rPr lang="en-US" altLang="zh-CN" dirty="0" err="1" smtClean="0"/>
                        <a:t>Hadoop</a:t>
                      </a:r>
                      <a:r>
                        <a:rPr lang="en-US" altLang="zh-CN" dirty="0" smtClean="0"/>
                        <a:t> Core</a:t>
                      </a:r>
                      <a:endParaRPr lang="zh-CN" altLang="en-US" dirty="0"/>
                    </a:p>
                  </a:txBody>
                  <a:tcPr/>
                </a:tc>
                <a:tc>
                  <a:txBody>
                    <a:bodyPr/>
                    <a:lstStyle/>
                    <a:p>
                      <a:r>
                        <a:rPr lang="zh-CN" altLang="en-US" dirty="0" smtClean="0"/>
                        <a:t>用以支持其它模块的一些核心功能，如文件系统接口等</a:t>
                      </a:r>
                      <a:endParaRPr lang="zh-CN" altLang="en-US" dirty="0"/>
                    </a:p>
                  </a:txBody>
                  <a:tcPr/>
                </a:tc>
              </a:tr>
              <a:tr h="420996">
                <a:tc>
                  <a:txBody>
                    <a:bodyPr/>
                    <a:lstStyle/>
                    <a:p>
                      <a:r>
                        <a:rPr lang="en-US" altLang="zh-CN" dirty="0" smtClean="0"/>
                        <a:t>Avro</a:t>
                      </a:r>
                      <a:endParaRPr lang="zh-CN" altLang="en-US" dirty="0"/>
                    </a:p>
                  </a:txBody>
                  <a:tcPr/>
                </a:tc>
                <a:tc>
                  <a:txBody>
                    <a:bodyPr/>
                    <a:lstStyle/>
                    <a:p>
                      <a:r>
                        <a:rPr lang="zh-CN" altLang="en-US" dirty="0" smtClean="0"/>
                        <a:t>数据序列化与反序列化的过程，用于远过程调用等</a:t>
                      </a:r>
                      <a:endParaRPr lang="zh-CN" altLang="en-US" dirty="0"/>
                    </a:p>
                  </a:txBody>
                  <a:tcPr/>
                </a:tc>
              </a:tr>
              <a:tr h="420996">
                <a:tc>
                  <a:txBody>
                    <a:bodyPr/>
                    <a:lstStyle/>
                    <a:p>
                      <a:r>
                        <a:rPr lang="en-US" altLang="zh-CN" dirty="0" smtClean="0"/>
                        <a:t>HDFS</a:t>
                      </a:r>
                      <a:endParaRPr lang="zh-CN" altLang="en-US" dirty="0"/>
                    </a:p>
                  </a:txBody>
                  <a:tcPr/>
                </a:tc>
                <a:tc>
                  <a:txBody>
                    <a:bodyPr/>
                    <a:lstStyle/>
                    <a:p>
                      <a:r>
                        <a:rPr lang="zh-CN" altLang="en-US" dirty="0" smtClean="0"/>
                        <a:t>分布式文件系统</a:t>
                      </a:r>
                      <a:endParaRPr lang="zh-CN" altLang="en-US" dirty="0"/>
                    </a:p>
                  </a:txBody>
                  <a:tcPr/>
                </a:tc>
              </a:tr>
              <a:tr h="420996">
                <a:tc>
                  <a:txBody>
                    <a:bodyPr/>
                    <a:lstStyle/>
                    <a:p>
                      <a:r>
                        <a:rPr lang="en-US" altLang="zh-CN" dirty="0" err="1" smtClean="0"/>
                        <a:t>MapReduce</a:t>
                      </a:r>
                      <a:endParaRPr lang="zh-CN" altLang="en-US" dirty="0"/>
                    </a:p>
                  </a:txBody>
                  <a:tcPr/>
                </a:tc>
                <a:tc>
                  <a:txBody>
                    <a:bodyPr/>
                    <a:lstStyle/>
                    <a:p>
                      <a:r>
                        <a:rPr lang="zh-CN" altLang="en-US" dirty="0" smtClean="0"/>
                        <a:t>分布式编程系统</a:t>
                      </a:r>
                      <a:endParaRPr lang="zh-CN" altLang="en-US" dirty="0"/>
                    </a:p>
                  </a:txBody>
                  <a:tcPr/>
                </a:tc>
              </a:tr>
              <a:tr h="420996">
                <a:tc>
                  <a:txBody>
                    <a:bodyPr/>
                    <a:lstStyle/>
                    <a:p>
                      <a:r>
                        <a:rPr lang="en-US" altLang="zh-CN" dirty="0" err="1" smtClean="0"/>
                        <a:t>ZooKeeper</a:t>
                      </a:r>
                      <a:endParaRPr lang="zh-CN" altLang="en-US" dirty="0"/>
                    </a:p>
                  </a:txBody>
                  <a:tcPr/>
                </a:tc>
                <a:tc>
                  <a:txBody>
                    <a:bodyPr/>
                    <a:lstStyle/>
                    <a:p>
                      <a:r>
                        <a:rPr lang="zh-CN" altLang="en-US" dirty="0" smtClean="0"/>
                        <a:t>分布式锁环境，表现为一个小型的文件系统，用于高可靠性保证</a:t>
                      </a:r>
                      <a:endParaRPr lang="zh-CN" altLang="en-US" dirty="0"/>
                    </a:p>
                  </a:txBody>
                  <a:tcPr/>
                </a:tc>
              </a:tr>
              <a:tr h="420996">
                <a:tc>
                  <a:txBody>
                    <a:bodyPr/>
                    <a:lstStyle/>
                    <a:p>
                      <a:r>
                        <a:rPr lang="en-US" altLang="zh-CN" dirty="0" smtClean="0"/>
                        <a:t>Pig</a:t>
                      </a:r>
                      <a:endParaRPr lang="zh-CN" altLang="en-US" dirty="0"/>
                    </a:p>
                  </a:txBody>
                  <a:tcPr/>
                </a:tc>
                <a:tc>
                  <a:txBody>
                    <a:bodyPr/>
                    <a:lstStyle/>
                    <a:p>
                      <a:r>
                        <a:rPr lang="zh-CN" altLang="en-US" dirty="0" smtClean="0"/>
                        <a:t>数据查询语言，被翻译为多个</a:t>
                      </a:r>
                      <a:r>
                        <a:rPr lang="en-US" altLang="zh-CN" dirty="0" err="1" smtClean="0"/>
                        <a:t>MapReduce</a:t>
                      </a:r>
                      <a:r>
                        <a:rPr lang="zh-CN" altLang="en-US" dirty="0" smtClean="0"/>
                        <a:t>的过程</a:t>
                      </a:r>
                      <a:endParaRPr lang="zh-CN" altLang="en-US" dirty="0"/>
                    </a:p>
                  </a:txBody>
                  <a:tcPr/>
                </a:tc>
              </a:tr>
              <a:tr h="420996">
                <a:tc>
                  <a:txBody>
                    <a:bodyPr/>
                    <a:lstStyle/>
                    <a:p>
                      <a:r>
                        <a:rPr lang="en-US" altLang="zh-CN" dirty="0" err="1" smtClean="0"/>
                        <a:t>Chukwa</a:t>
                      </a:r>
                      <a:endParaRPr lang="zh-CN" altLang="en-US" dirty="0"/>
                    </a:p>
                  </a:txBody>
                  <a:tcPr/>
                </a:tc>
                <a:tc>
                  <a:txBody>
                    <a:bodyPr/>
                    <a:lstStyle/>
                    <a:p>
                      <a:r>
                        <a:rPr lang="zh-CN" altLang="en-US" dirty="0" smtClean="0"/>
                        <a:t>数据搜集系统</a:t>
                      </a:r>
                      <a:endParaRPr lang="zh-CN" altLang="en-US" dirty="0"/>
                    </a:p>
                  </a:txBody>
                  <a:tcPr/>
                </a:tc>
              </a:tr>
              <a:tr h="420996">
                <a:tc>
                  <a:txBody>
                    <a:bodyPr/>
                    <a:lstStyle/>
                    <a:p>
                      <a:r>
                        <a:rPr lang="en-US" altLang="zh-CN" dirty="0" smtClean="0"/>
                        <a:t>Hive</a:t>
                      </a:r>
                      <a:endParaRPr lang="zh-CN" altLang="en-US" dirty="0"/>
                    </a:p>
                  </a:txBody>
                  <a:tcPr/>
                </a:tc>
                <a:tc>
                  <a:txBody>
                    <a:bodyPr/>
                    <a:lstStyle/>
                    <a:p>
                      <a:r>
                        <a:rPr lang="zh-CN" altLang="en-US" dirty="0" smtClean="0"/>
                        <a:t>使用</a:t>
                      </a:r>
                      <a:r>
                        <a:rPr lang="en-US" altLang="zh-CN" dirty="0" smtClean="0"/>
                        <a:t>Hive</a:t>
                      </a:r>
                      <a:r>
                        <a:rPr lang="en-US" altLang="zh-CN" baseline="0" dirty="0" smtClean="0"/>
                        <a:t> QL</a:t>
                      </a:r>
                      <a:r>
                        <a:rPr lang="zh-CN" altLang="en-US" baseline="0" dirty="0" smtClean="0"/>
                        <a:t>语言可以对数据进行查询，类似于</a:t>
                      </a:r>
                      <a:r>
                        <a:rPr lang="en-US" altLang="zh-CN" baseline="0" dirty="0" smtClean="0"/>
                        <a:t>SQL</a:t>
                      </a:r>
                      <a:r>
                        <a:rPr lang="zh-CN" altLang="en-US" baseline="0" dirty="0" smtClean="0"/>
                        <a:t>语言，被翻译为多个</a:t>
                      </a:r>
                      <a:r>
                        <a:rPr lang="en-US" altLang="zh-CN" baseline="0" dirty="0" err="1" smtClean="0"/>
                        <a:t>MapReduce</a:t>
                      </a:r>
                      <a:r>
                        <a:rPr lang="zh-CN" altLang="en-US" baseline="0" dirty="0" smtClean="0"/>
                        <a:t>过程进行调用</a:t>
                      </a:r>
                      <a:endParaRPr lang="zh-CN" altLang="en-US" dirty="0"/>
                    </a:p>
                  </a:txBody>
                  <a:tcPr/>
                </a:tc>
              </a:tr>
              <a:tr h="420996">
                <a:tc>
                  <a:txBody>
                    <a:bodyPr/>
                    <a:lstStyle/>
                    <a:p>
                      <a:r>
                        <a:rPr lang="en-US" altLang="zh-CN" dirty="0" err="1" smtClean="0"/>
                        <a:t>HBase</a:t>
                      </a:r>
                      <a:endParaRPr lang="zh-CN" altLang="en-US" dirty="0"/>
                    </a:p>
                  </a:txBody>
                  <a:tcPr/>
                </a:tc>
                <a:tc>
                  <a:txBody>
                    <a:bodyPr/>
                    <a:lstStyle/>
                    <a:p>
                      <a:r>
                        <a:rPr lang="zh-CN" altLang="en-US" dirty="0" smtClean="0"/>
                        <a:t>分布式数据库系统</a:t>
                      </a:r>
                      <a:endParaRPr lang="zh-CN" altLang="en-US" dirty="0"/>
                    </a:p>
                  </a:txBody>
                  <a:tcPr/>
                </a:tc>
              </a:tr>
              <a:tr h="420996">
                <a:tc>
                  <a:txBody>
                    <a:bodyPr/>
                    <a:lstStyle/>
                    <a:p>
                      <a:r>
                        <a:rPr lang="en-US" altLang="zh-CN" dirty="0" smtClean="0"/>
                        <a:t>Mahout</a:t>
                      </a:r>
                      <a:endParaRPr lang="zh-CN" altLang="en-US" dirty="0"/>
                    </a:p>
                  </a:txBody>
                  <a:tcPr/>
                </a:tc>
                <a:tc>
                  <a:txBody>
                    <a:bodyPr/>
                    <a:lstStyle/>
                    <a:p>
                      <a:r>
                        <a:rPr lang="zh-CN" altLang="en-US" dirty="0" smtClean="0"/>
                        <a:t>基于</a:t>
                      </a:r>
                      <a:r>
                        <a:rPr lang="en-US" altLang="zh-CN" dirty="0" err="1" smtClean="0"/>
                        <a:t>Hadoop</a:t>
                      </a:r>
                      <a:r>
                        <a:rPr lang="zh-CN" altLang="en-US" dirty="0" smtClean="0"/>
                        <a:t>实现的机器学习算法，数据挖掘算法等集合</a:t>
                      </a:r>
                      <a:endParaRPr lang="zh-CN" altLang="en-US" dirty="0"/>
                    </a:p>
                  </a:txBody>
                  <a:tcPr/>
                </a:tc>
              </a:tr>
            </a:tbl>
          </a:graphicData>
        </a:graphic>
      </p:graphicFrame>
    </p:spTree>
    <p:extLst>
      <p:ext uri="{BB962C8B-B14F-4D97-AF65-F5344CB8AC3E}">
        <p14:creationId xmlns:p14="http://schemas.microsoft.com/office/powerpoint/2010/main" xmlns="" val="37163520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09575"/>
            <a:ext cx="8229600" cy="885826"/>
          </a:xfrm>
        </p:spPr>
        <p:txBody>
          <a:bodyPr/>
          <a:lstStyle/>
          <a:p>
            <a:r>
              <a:rPr lang="en-US" altLang="zh-CN" dirty="0" err="1" smtClean="0"/>
              <a:t>Hadoop</a:t>
            </a:r>
            <a:r>
              <a:rPr lang="zh-CN" altLang="en-US" dirty="0" smtClean="0"/>
              <a:t>学习的重点内容</a:t>
            </a:r>
            <a:endParaRPr lang="zh-CN" altLang="en-US" dirty="0"/>
          </a:p>
        </p:txBody>
      </p:sp>
      <p:sp>
        <p:nvSpPr>
          <p:cNvPr id="5" name="文本占位符 2"/>
          <p:cNvSpPr>
            <a:spLocks noGrp="1"/>
          </p:cNvSpPr>
          <p:nvPr>
            <p:ph type="body" sz="quarter" idx="11"/>
          </p:nvPr>
        </p:nvSpPr>
        <p:spPr>
          <a:xfrm>
            <a:off x="457200" y="1371600"/>
            <a:ext cx="8229600" cy="4572000"/>
          </a:xfrm>
        </p:spPr>
        <p:txBody>
          <a:bodyPr>
            <a:normAutofit fontScale="92500" lnSpcReduction="10000"/>
          </a:bodyPr>
          <a:lstStyle/>
          <a:p>
            <a:r>
              <a:rPr lang="en-US" altLang="zh-CN" dirty="0" smtClean="0"/>
              <a:t>HDFS</a:t>
            </a:r>
          </a:p>
          <a:p>
            <a:pPr lvl="1"/>
            <a:r>
              <a:rPr lang="zh-CN" altLang="en-US" dirty="0" smtClean="0"/>
              <a:t>分布式文件系统，主要讲介绍分布式文件系统的基本原理，文件系统的界面操作以及文件系统的编程访问</a:t>
            </a:r>
            <a:endParaRPr lang="en-US" altLang="zh-CN" dirty="0" smtClean="0"/>
          </a:p>
          <a:p>
            <a:r>
              <a:rPr lang="en-US" altLang="zh-CN" dirty="0" err="1" smtClean="0"/>
              <a:t>MapReduce</a:t>
            </a:r>
            <a:endParaRPr lang="en-US" altLang="zh-CN" dirty="0" smtClean="0"/>
          </a:p>
          <a:p>
            <a:pPr lvl="1"/>
            <a:r>
              <a:rPr lang="zh-CN" altLang="en-US" dirty="0" smtClean="0"/>
              <a:t>分布式的编程环境，提供一个简单易懂的编程框架，程序员只需要专注于应用本身，无需考虑分布式环境的扩展性，可靠性问题</a:t>
            </a:r>
            <a:endParaRPr lang="en-US" altLang="zh-CN" dirty="0" smtClean="0"/>
          </a:p>
          <a:p>
            <a:r>
              <a:rPr lang="en-US" altLang="zh-CN" dirty="0" smtClean="0"/>
              <a:t>Hive</a:t>
            </a:r>
          </a:p>
          <a:p>
            <a:pPr lvl="1"/>
            <a:r>
              <a:rPr lang="zh-CN" altLang="en-US" dirty="0" smtClean="0"/>
              <a:t>用于数据仓库的查询语言，将通过多个</a:t>
            </a:r>
            <a:r>
              <a:rPr lang="en-US" altLang="zh-CN" dirty="0" err="1" smtClean="0"/>
              <a:t>MapReduce</a:t>
            </a:r>
            <a:r>
              <a:rPr lang="zh-CN" altLang="en-US" dirty="0" smtClean="0"/>
              <a:t>去操作大规模的数据，用户无需进行编程</a:t>
            </a:r>
            <a:endParaRPr lang="en-US" altLang="zh-CN" dirty="0" smtClean="0"/>
          </a:p>
          <a:p>
            <a:r>
              <a:rPr lang="en-US" altLang="zh-CN" dirty="0" err="1" smtClean="0"/>
              <a:t>HBase</a:t>
            </a:r>
            <a:r>
              <a:rPr lang="en-US" altLang="zh-CN" dirty="0" smtClean="0"/>
              <a:t> </a:t>
            </a:r>
          </a:p>
          <a:p>
            <a:pPr lvl="1"/>
            <a:r>
              <a:rPr lang="zh-CN" altLang="en-US" dirty="0" smtClean="0"/>
              <a:t>分布式数据库的实现原理与编程方法，存储结构化的数据</a:t>
            </a:r>
            <a:endParaRPr lang="en-US" altLang="zh-CN" dirty="0" smtClean="0"/>
          </a:p>
          <a:p>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09575"/>
            <a:ext cx="8229600" cy="885826"/>
          </a:xfrm>
        </p:spPr>
        <p:txBody>
          <a:bodyPr/>
          <a:lstStyle/>
          <a:p>
            <a:r>
              <a:rPr lang="en-US" altLang="zh-CN" dirty="0" err="1" smtClean="0"/>
              <a:t>Hadoop</a:t>
            </a:r>
            <a:r>
              <a:rPr lang="zh-CN" altLang="en-US" dirty="0" smtClean="0"/>
              <a:t>简介</a:t>
            </a:r>
            <a:endParaRPr lang="zh-CN" altLang="en-US" dirty="0"/>
          </a:p>
        </p:txBody>
      </p:sp>
      <p:sp>
        <p:nvSpPr>
          <p:cNvPr id="5" name="Text Placeholder 4"/>
          <p:cNvSpPr>
            <a:spLocks noGrp="1"/>
          </p:cNvSpPr>
          <p:nvPr>
            <p:ph type="body" sz="quarter" idx="11"/>
          </p:nvPr>
        </p:nvSpPr>
        <p:spPr>
          <a:xfrm>
            <a:off x="457200" y="1371600"/>
            <a:ext cx="8229600" cy="4572000"/>
          </a:xfrm>
        </p:spPr>
        <p:txBody>
          <a:bodyPr/>
          <a:lstStyle/>
          <a:p>
            <a:r>
              <a:rPr lang="zh-CN" altLang="en-US" dirty="0" smtClean="0"/>
              <a:t>每一个</a:t>
            </a:r>
            <a:r>
              <a:rPr lang="en-US" altLang="zh-CN" dirty="0" err="1" smtClean="0"/>
              <a:t>Hadoop</a:t>
            </a:r>
            <a:r>
              <a:rPr lang="zh-CN" altLang="en-US" dirty="0" smtClean="0"/>
              <a:t>的组成部分的操作可以分为两个部分，一个部分</a:t>
            </a:r>
            <a:r>
              <a:rPr lang="zh-CN" altLang="en-US" dirty="0"/>
              <a:t>命令</a:t>
            </a:r>
            <a:r>
              <a:rPr lang="zh-CN" altLang="en-US" dirty="0" smtClean="0"/>
              <a:t>行界面的操作，另外一个部分是</a:t>
            </a:r>
            <a:r>
              <a:rPr lang="en-US" altLang="zh-CN" dirty="0" smtClean="0"/>
              <a:t>Java</a:t>
            </a:r>
            <a:r>
              <a:rPr lang="zh-CN" altLang="en-US" dirty="0" smtClean="0"/>
              <a:t>编程接口的操作，通过编程的方式去操作</a:t>
            </a:r>
            <a:r>
              <a:rPr lang="en-US" altLang="zh-CN" dirty="0" err="1" smtClean="0"/>
              <a:t>Hadoop</a:t>
            </a:r>
            <a:r>
              <a:rPr lang="zh-CN" altLang="en-US" dirty="0" smtClean="0"/>
              <a:t>的组成部分</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Hadoop</a:t>
            </a:r>
            <a:r>
              <a:rPr lang="zh-CN" altLang="en-US" dirty="0" smtClean="0"/>
              <a:t>的分布式文件系统</a:t>
            </a:r>
            <a:endParaRPr lang="zh-CN" altLang="en-US" dirty="0"/>
          </a:p>
        </p:txBody>
      </p:sp>
      <p:sp>
        <p:nvSpPr>
          <p:cNvPr id="3" name="Text Placeholder 2"/>
          <p:cNvSpPr>
            <a:spLocks noGrp="1"/>
          </p:cNvSpPr>
          <p:nvPr>
            <p:ph type="body" sz="quarter" idx="11"/>
          </p:nvPr>
        </p:nvSpPr>
        <p:spPr>
          <a:xfrm>
            <a:off x="457200" y="1371600"/>
            <a:ext cx="4131129" cy="4572000"/>
          </a:xfrm>
        </p:spPr>
        <p:txBody>
          <a:bodyPr/>
          <a:lstStyle/>
          <a:p>
            <a:r>
              <a:rPr lang="en-US" altLang="zh-CN" dirty="0" err="1" smtClean="0"/>
              <a:t>Hadoop</a:t>
            </a:r>
            <a:r>
              <a:rPr lang="zh-CN" altLang="en-US" dirty="0" smtClean="0"/>
              <a:t>的分布式文件系统遵循着</a:t>
            </a:r>
            <a:r>
              <a:rPr lang="en-US" altLang="zh-CN" dirty="0" smtClean="0"/>
              <a:t>Google</a:t>
            </a:r>
            <a:r>
              <a:rPr lang="zh-CN" altLang="en-US" dirty="0" smtClean="0"/>
              <a:t>文件系统的实现方式，由一个名字节点以及多个数据节点构成</a:t>
            </a:r>
            <a:endParaRPr lang="en-US" altLang="zh-CN" dirty="0" smtClean="0"/>
          </a:p>
          <a:p>
            <a:r>
              <a:rPr lang="zh-CN" altLang="en-US" dirty="0" smtClean="0"/>
              <a:t>在</a:t>
            </a:r>
            <a:r>
              <a:rPr lang="en-US" altLang="zh-CN" dirty="0" smtClean="0"/>
              <a:t>HDFS</a:t>
            </a:r>
            <a:r>
              <a:rPr lang="zh-CN" altLang="en-US" dirty="0" smtClean="0"/>
              <a:t>中，主节点被称为名字节点，即</a:t>
            </a:r>
            <a:r>
              <a:rPr lang="en-US" altLang="zh-CN" dirty="0" err="1" smtClean="0"/>
              <a:t>NameNode</a:t>
            </a:r>
            <a:r>
              <a:rPr lang="zh-CN" altLang="en-US" dirty="0" smtClean="0"/>
              <a:t>；数据块的存储节点被称为数据节点，即</a:t>
            </a:r>
            <a:r>
              <a:rPr lang="en-US" altLang="zh-CN" dirty="0" err="1" smtClean="0"/>
              <a:t>DataNode</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4578669" y="3972927"/>
            <a:ext cx="4565331" cy="2264107"/>
          </a:xfrm>
          <a:prstGeom prst="rect">
            <a:avLst/>
          </a:prstGeom>
          <a:noFill/>
          <a:ln w="9525">
            <a:noFill/>
            <a:miter lim="800000"/>
            <a:headEnd/>
            <a:tailEnd/>
          </a:ln>
          <a:effectLst/>
        </p:spPr>
      </p:pic>
    </p:spTree>
    <p:extLst>
      <p:ext uri="{BB962C8B-B14F-4D97-AF65-F5344CB8AC3E}">
        <p14:creationId xmlns:p14="http://schemas.microsoft.com/office/powerpoint/2010/main" xmlns="" val="108853557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Hadoop</a:t>
            </a:r>
            <a:r>
              <a:rPr lang="zh-CN" altLang="en-US" dirty="0" smtClean="0"/>
              <a:t>的分布式编程环境</a:t>
            </a:r>
            <a:r>
              <a:rPr lang="en-US" altLang="zh-CN" dirty="0" err="1" smtClean="0"/>
              <a:t>MapReduce</a:t>
            </a:r>
            <a:endParaRPr lang="zh-CN" altLang="en-US" dirty="0"/>
          </a:p>
        </p:txBody>
      </p:sp>
      <p:sp>
        <p:nvSpPr>
          <p:cNvPr id="3" name="Text Placeholder 2"/>
          <p:cNvSpPr>
            <a:spLocks noGrp="1"/>
          </p:cNvSpPr>
          <p:nvPr>
            <p:ph type="body" sz="quarter" idx="11"/>
          </p:nvPr>
        </p:nvSpPr>
        <p:spPr>
          <a:xfrm>
            <a:off x="457200" y="1371600"/>
            <a:ext cx="3553097" cy="4572000"/>
          </a:xfrm>
        </p:spPr>
        <p:txBody>
          <a:bodyPr/>
          <a:lstStyle/>
          <a:p>
            <a:r>
              <a:rPr lang="zh-CN" altLang="en-US" dirty="0" smtClean="0"/>
              <a:t>在</a:t>
            </a:r>
            <a:r>
              <a:rPr lang="en-US" altLang="zh-CN" dirty="0" err="1" smtClean="0"/>
              <a:t>Hadoop</a:t>
            </a:r>
            <a:r>
              <a:rPr lang="zh-CN" altLang="en-US" dirty="0" smtClean="0"/>
              <a:t>中也有一个</a:t>
            </a:r>
            <a:r>
              <a:rPr lang="en-US" altLang="zh-CN" dirty="0" err="1" smtClean="0"/>
              <a:t>MapReduce</a:t>
            </a:r>
            <a:r>
              <a:rPr lang="zh-CN" altLang="en-US" dirty="0" smtClean="0"/>
              <a:t>编程环境</a:t>
            </a:r>
            <a:endParaRPr lang="en-US" altLang="zh-CN" dirty="0" smtClean="0"/>
          </a:p>
          <a:p>
            <a:r>
              <a:rPr lang="en-US" altLang="zh-CN" dirty="0" err="1" smtClean="0"/>
              <a:t>Hadoop</a:t>
            </a:r>
            <a:r>
              <a:rPr lang="zh-CN" altLang="en-US" dirty="0" smtClean="0"/>
              <a:t>的分布式编程环境</a:t>
            </a:r>
            <a:r>
              <a:rPr lang="en-US" altLang="zh-CN" dirty="0" err="1" smtClean="0"/>
              <a:t>MapReduce</a:t>
            </a:r>
            <a:r>
              <a:rPr lang="zh-CN" altLang="en-US" dirty="0" smtClean="0"/>
              <a:t>也具有与</a:t>
            </a:r>
            <a:r>
              <a:rPr lang="en-US" altLang="zh-CN" dirty="0" smtClean="0"/>
              <a:t>Google</a:t>
            </a:r>
            <a:r>
              <a:rPr lang="zh-CN" altLang="en-US" dirty="0" smtClean="0"/>
              <a:t>的</a:t>
            </a:r>
            <a:r>
              <a:rPr lang="en-US" altLang="zh-CN" dirty="0" err="1" smtClean="0"/>
              <a:t>MapReduce</a:t>
            </a:r>
            <a:r>
              <a:rPr lang="zh-CN" altLang="en-US" dirty="0" smtClean="0"/>
              <a:t>相似的环境</a:t>
            </a:r>
            <a:endParaRPr lang="en-US" altLang="zh-CN" dirty="0" smtClean="0"/>
          </a:p>
          <a:p>
            <a:r>
              <a:rPr lang="en-US" altLang="zh-CN" dirty="0" err="1" smtClean="0"/>
              <a:t>Hadoop</a:t>
            </a:r>
            <a:r>
              <a:rPr lang="zh-CN" altLang="en-US" dirty="0" smtClean="0"/>
              <a:t>的</a:t>
            </a:r>
            <a:r>
              <a:rPr lang="en-US" altLang="zh-CN" dirty="0" err="1" smtClean="0"/>
              <a:t>MapReduce</a:t>
            </a:r>
            <a:r>
              <a:rPr lang="zh-CN" altLang="en-US" dirty="0" smtClean="0"/>
              <a:t>运行环境由一个任务管理</a:t>
            </a:r>
            <a:r>
              <a:rPr lang="en-US" altLang="zh-CN" dirty="0" err="1" smtClean="0"/>
              <a:t>JobTracker</a:t>
            </a:r>
            <a:r>
              <a:rPr lang="zh-CN" altLang="en-US" dirty="0" smtClean="0"/>
              <a:t>器以及分任务管理器组成</a:t>
            </a:r>
            <a:r>
              <a:rPr lang="en-US" altLang="zh-CN" dirty="0" err="1" smtClean="0"/>
              <a:t>TaskTracker</a:t>
            </a:r>
            <a:endParaRPr lang="zh-CN" altLang="en-US" dirty="0"/>
          </a:p>
        </p:txBody>
      </p:sp>
      <p:pic>
        <p:nvPicPr>
          <p:cNvPr id="4" name="Content Placeholder 4" descr="mapreduce.png"/>
          <p:cNvPicPr>
            <a:picLocks noChangeAspect="1"/>
          </p:cNvPicPr>
          <p:nvPr/>
        </p:nvPicPr>
        <p:blipFill>
          <a:blip r:embed="rId2" cstate="print"/>
          <a:stretch>
            <a:fillRect/>
          </a:stretch>
        </p:blipFill>
        <p:spPr>
          <a:xfrm>
            <a:off x="4186645" y="1371600"/>
            <a:ext cx="4859383" cy="3949086"/>
          </a:xfrm>
          <a:prstGeom prst="rect">
            <a:avLst/>
          </a:prstGeom>
        </p:spPr>
      </p:pic>
    </p:spTree>
    <p:extLst>
      <p:ext uri="{BB962C8B-B14F-4D97-AF65-F5344CB8AC3E}">
        <p14:creationId xmlns:p14="http://schemas.microsoft.com/office/powerpoint/2010/main" xmlns="" val="41509006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endParaRPr lang="zh-CN" altLang="en-US" dirty="0"/>
          </a:p>
        </p:txBody>
      </p:sp>
      <p:sp>
        <p:nvSpPr>
          <p:cNvPr id="3" name="Text Placeholder 2"/>
          <p:cNvSpPr>
            <a:spLocks noGrp="1"/>
          </p:cNvSpPr>
          <p:nvPr>
            <p:ph type="body" sz="quarter" idx="11"/>
          </p:nvPr>
        </p:nvSpPr>
        <p:spPr>
          <a:xfrm>
            <a:off x="457200" y="1371600"/>
            <a:ext cx="4024993" cy="4572000"/>
          </a:xfrm>
        </p:spPr>
        <p:txBody>
          <a:bodyPr>
            <a:normAutofit fontScale="85000" lnSpcReduction="10000"/>
          </a:bodyPr>
          <a:lstStyle/>
          <a:p>
            <a:r>
              <a:rPr lang="en-US" altLang="zh-CN" dirty="0" smtClean="0"/>
              <a:t>Hive</a:t>
            </a:r>
            <a:r>
              <a:rPr lang="zh-CN" altLang="en-US" dirty="0" smtClean="0"/>
              <a:t>是建立在</a:t>
            </a:r>
            <a:r>
              <a:rPr lang="en-US" altLang="zh-CN" dirty="0" err="1" smtClean="0"/>
              <a:t>MapReduce</a:t>
            </a:r>
            <a:r>
              <a:rPr lang="zh-CN" altLang="en-US" dirty="0"/>
              <a:t>之</a:t>
            </a:r>
            <a:r>
              <a:rPr lang="zh-CN" altLang="en-US" dirty="0" smtClean="0"/>
              <a:t>上的数据查询语言</a:t>
            </a:r>
            <a:endParaRPr lang="en-US" altLang="zh-CN" dirty="0" smtClean="0"/>
          </a:p>
          <a:p>
            <a:r>
              <a:rPr lang="en-US" altLang="zh-CN" dirty="0" err="1" smtClean="0"/>
              <a:t>MapReduce</a:t>
            </a:r>
            <a:r>
              <a:rPr lang="zh-CN" altLang="en-US" dirty="0" smtClean="0"/>
              <a:t>可以被认为是一种过程性语言，地位相当于在单机操作系统中的</a:t>
            </a:r>
            <a:r>
              <a:rPr lang="en-US" altLang="zh-CN" dirty="0" smtClean="0"/>
              <a:t>C</a:t>
            </a:r>
            <a:r>
              <a:rPr lang="zh-CN" altLang="en-US" dirty="0" smtClean="0"/>
              <a:t>语言</a:t>
            </a:r>
            <a:endParaRPr lang="en-US" altLang="zh-CN" dirty="0" smtClean="0"/>
          </a:p>
          <a:p>
            <a:r>
              <a:rPr lang="en-US" altLang="zh-CN" dirty="0" smtClean="0"/>
              <a:t>Hive</a:t>
            </a:r>
            <a:r>
              <a:rPr lang="zh-CN" altLang="en-US" dirty="0"/>
              <a:t>可</a:t>
            </a:r>
            <a:r>
              <a:rPr lang="zh-CN" altLang="en-US" dirty="0" smtClean="0"/>
              <a:t>以</a:t>
            </a:r>
            <a:r>
              <a:rPr lang="zh-CN" altLang="en-US" dirty="0"/>
              <a:t>认</a:t>
            </a:r>
            <a:r>
              <a:rPr lang="zh-CN" altLang="en-US" dirty="0" smtClean="0"/>
              <a:t>为是为数据分析人员提供的语言，地位相当于在单机中的</a:t>
            </a:r>
            <a:r>
              <a:rPr lang="en-US" altLang="zh-CN" dirty="0" smtClean="0"/>
              <a:t>SQL</a:t>
            </a:r>
            <a:r>
              <a:rPr lang="zh-CN" altLang="en-US" dirty="0" smtClean="0"/>
              <a:t>结构化查询语言</a:t>
            </a:r>
            <a:endParaRPr lang="en-US" altLang="zh-CN" dirty="0" smtClean="0"/>
          </a:p>
          <a:p>
            <a:r>
              <a:rPr lang="en-US" altLang="zh-CN" dirty="0" smtClean="0"/>
              <a:t>Hive</a:t>
            </a:r>
            <a:r>
              <a:rPr lang="zh-CN" altLang="en-US" dirty="0" smtClean="0"/>
              <a:t>是一个查询引擎，在一个单一的节点上对用户的查询语句进行分析，并编译成为</a:t>
            </a:r>
            <a:r>
              <a:rPr lang="en-US" altLang="zh-CN" dirty="0" err="1" smtClean="0"/>
              <a:t>MapReduce</a:t>
            </a:r>
            <a:r>
              <a:rPr lang="zh-CN" altLang="en-US" dirty="0" smtClean="0"/>
              <a:t>的查询流程</a:t>
            </a:r>
            <a:r>
              <a:rPr lang="en-US" altLang="zh-CN" dirty="0" smtClean="0"/>
              <a:t>(Schema)</a:t>
            </a:r>
            <a:r>
              <a:rPr lang="zh-CN" altLang="en-US" dirty="0" smtClean="0"/>
              <a:t>，使用</a:t>
            </a:r>
            <a:r>
              <a:rPr lang="en-US" altLang="zh-CN" dirty="0" err="1" smtClean="0"/>
              <a:t>Hadoop</a:t>
            </a:r>
            <a:r>
              <a:rPr lang="zh-CN" altLang="en-US" dirty="0" smtClean="0"/>
              <a:t>本身的</a:t>
            </a:r>
            <a:r>
              <a:rPr lang="en-US" altLang="zh-CN" dirty="0" err="1" smtClean="0"/>
              <a:t>MapReduce</a:t>
            </a:r>
            <a:r>
              <a:rPr lang="zh-CN" altLang="en-US" dirty="0" smtClean="0"/>
              <a:t>引擎进行查询操作</a:t>
            </a:r>
            <a:endParaRPr lang="zh-CN" altLang="en-US" dirty="0"/>
          </a:p>
        </p:txBody>
      </p:sp>
      <p:pic>
        <p:nvPicPr>
          <p:cNvPr id="4" name="Picture 3"/>
          <p:cNvPicPr>
            <a:picLocks noGrp="1"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87696" y="1121911"/>
            <a:ext cx="3999104" cy="4413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6178819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endParaRPr lang="zh-CN" altLang="en-US" dirty="0"/>
          </a:p>
        </p:txBody>
      </p:sp>
      <p:sp>
        <p:nvSpPr>
          <p:cNvPr id="3" name="Text Placeholder 2"/>
          <p:cNvSpPr>
            <a:spLocks noGrp="1"/>
          </p:cNvSpPr>
          <p:nvPr>
            <p:ph type="body" sz="quarter" idx="11"/>
          </p:nvPr>
        </p:nvSpPr>
        <p:spPr>
          <a:xfrm>
            <a:off x="400049" y="1085849"/>
            <a:ext cx="8548007" cy="1404257"/>
          </a:xfrm>
        </p:spPr>
        <p:txBody>
          <a:bodyPr>
            <a:normAutofit fontScale="62500" lnSpcReduction="20000"/>
          </a:bodyPr>
          <a:lstStyle/>
          <a:p>
            <a:pPr>
              <a:lnSpc>
                <a:spcPct val="120000"/>
              </a:lnSpc>
              <a:spcBef>
                <a:spcPts val="0"/>
              </a:spcBef>
            </a:pPr>
            <a:r>
              <a:rPr lang="zh-CN" altLang="en-US" dirty="0"/>
              <a:t>依</a:t>
            </a:r>
            <a:r>
              <a:rPr lang="zh-CN" altLang="en-US" dirty="0" smtClean="0"/>
              <a:t>据</a:t>
            </a:r>
            <a:r>
              <a:rPr lang="en-US" altLang="zh-CN" dirty="0" smtClean="0"/>
              <a:t>Google </a:t>
            </a:r>
            <a:r>
              <a:rPr lang="en-US" altLang="zh-CN" dirty="0" err="1" smtClean="0"/>
              <a:t>BigTable</a:t>
            </a:r>
            <a:r>
              <a:rPr lang="zh-CN" altLang="en-US" dirty="0" smtClean="0"/>
              <a:t>实现的一个分布式数据库系统，如果在分布式的环境下，数据保存在</a:t>
            </a:r>
            <a:r>
              <a:rPr lang="en-US" altLang="zh-CN" dirty="0" smtClean="0"/>
              <a:t>HDFS</a:t>
            </a:r>
            <a:r>
              <a:rPr lang="zh-CN" altLang="en-US" dirty="0" smtClean="0"/>
              <a:t>中</a:t>
            </a:r>
            <a:endParaRPr lang="en-US" altLang="zh-CN" dirty="0" smtClean="0"/>
          </a:p>
          <a:p>
            <a:pPr>
              <a:lnSpc>
                <a:spcPct val="120000"/>
              </a:lnSpc>
              <a:spcBef>
                <a:spcPts val="0"/>
              </a:spcBef>
            </a:pPr>
            <a:r>
              <a:rPr lang="en-US" altLang="zh-CN" dirty="0" err="1" smtClean="0"/>
              <a:t>HBase</a:t>
            </a:r>
            <a:r>
              <a:rPr lang="zh-CN" altLang="en-US" dirty="0" smtClean="0"/>
              <a:t>有一个明确的数据模型，所有数据的读写都通过这个数据模型进行</a:t>
            </a:r>
            <a:endParaRPr lang="en-US" altLang="zh-CN" dirty="0" smtClean="0"/>
          </a:p>
          <a:p>
            <a:pPr>
              <a:lnSpc>
                <a:spcPct val="120000"/>
              </a:lnSpc>
              <a:spcBef>
                <a:spcPts val="0"/>
              </a:spcBef>
            </a:pPr>
            <a:r>
              <a:rPr lang="zh-CN" altLang="en-US" dirty="0"/>
              <a:t>虽</a:t>
            </a:r>
            <a:r>
              <a:rPr lang="zh-CN" altLang="en-US" dirty="0" smtClean="0"/>
              <a:t>然底层的</a:t>
            </a:r>
            <a:r>
              <a:rPr lang="en-US" altLang="zh-CN" dirty="0" smtClean="0"/>
              <a:t>HDFS</a:t>
            </a:r>
            <a:r>
              <a:rPr lang="zh-CN" altLang="en-US" dirty="0" smtClean="0"/>
              <a:t>对于数据的随机读写没有很强的支持，但是</a:t>
            </a:r>
            <a:r>
              <a:rPr lang="en-US" altLang="zh-CN" dirty="0" err="1" smtClean="0"/>
              <a:t>HBase</a:t>
            </a:r>
            <a:r>
              <a:rPr lang="zh-CN" altLang="en-US" dirty="0" smtClean="0"/>
              <a:t>通过自身的设计，使得对于数据库记录能够有很好的读写特性</a:t>
            </a:r>
            <a:endParaRPr lang="en-US" altLang="zh-CN" dirty="0" smtClean="0"/>
          </a:p>
          <a:p>
            <a:pPr>
              <a:lnSpc>
                <a:spcPct val="120000"/>
              </a:lnSpc>
              <a:spcBef>
                <a:spcPts val="0"/>
              </a:spcBef>
            </a:pPr>
            <a:r>
              <a:rPr lang="en-US" altLang="zh-CN" dirty="0" err="1" smtClean="0"/>
              <a:t>HBase</a:t>
            </a:r>
            <a:r>
              <a:rPr lang="zh-CN" altLang="en-US" dirty="0" smtClean="0"/>
              <a:t>支持记录的插入，删除以及修改操作</a:t>
            </a:r>
            <a:endParaRPr lang="en-US" altLang="zh-CN" dirty="0" smtClean="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2816678"/>
            <a:ext cx="7201527" cy="3641272"/>
          </a:xfrm>
          <a:prstGeom prst="rect">
            <a:avLst/>
          </a:prstGeom>
        </p:spPr>
      </p:pic>
    </p:spTree>
    <p:extLst>
      <p:ext uri="{BB962C8B-B14F-4D97-AF65-F5344CB8AC3E}">
        <p14:creationId xmlns:p14="http://schemas.microsoft.com/office/powerpoint/2010/main" xmlns="" val="29321197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nvSpPr>
        <p:spPr>
          <a:xfrm>
            <a:off x="517424" y="160665"/>
            <a:ext cx="8436076" cy="584775"/>
          </a:xfrm>
          <a:prstGeom prst="rect">
            <a:avLst/>
          </a:prstGeom>
        </p:spPr>
        <p:txBody>
          <a:bodyPr vert="horz" lIns="91440" tIns="45720" rIns="91440" bIns="45720" rtlCol="0" anchor="t" anchorCtr="0">
            <a:spAutoFit/>
          </a:bodyPr>
          <a:lstStyle>
            <a:lvl1pPr algn="l" defTabSz="914400" rtl="0" eaLnBrk="1" latinLnBrk="0" hangingPunct="1">
              <a:spcBef>
                <a:spcPct val="0"/>
              </a:spcBef>
              <a:buNone/>
              <a:defRPr sz="2400" b="0" kern="1200" baseline="0">
                <a:solidFill>
                  <a:schemeClr val="tx1"/>
                </a:solidFill>
                <a:latin typeface="+mj-lt"/>
                <a:ea typeface="+mj-ea"/>
                <a:cs typeface="+mj-cs"/>
              </a:defRPr>
            </a:lvl1pPr>
          </a:lstStyle>
          <a:p>
            <a:r>
              <a:rPr lang="zh-CN" altLang="en-US" sz="3200" dirty="0" smtClean="0"/>
              <a:t>传统数据的介绍</a:t>
            </a:r>
            <a:endParaRPr lang="zh-CN" altLang="en-US" sz="3200" dirty="0"/>
          </a:p>
        </p:txBody>
      </p:sp>
      <p:sp>
        <p:nvSpPr>
          <p:cNvPr id="9" name="内容占位符 2"/>
          <p:cNvSpPr>
            <a:spLocks noGrp="1"/>
          </p:cNvSpPr>
          <p:nvPr/>
        </p:nvSpPr>
        <p:spPr>
          <a:xfrm>
            <a:off x="544462" y="1018858"/>
            <a:ext cx="8436076" cy="5678478"/>
          </a:xfrm>
          <a:prstGeom prst="rect">
            <a:avLst/>
          </a:prstGeom>
        </p:spPr>
        <p:txBody>
          <a:bodyPr vert="horz" lIns="91440" tIns="45720" rIns="91440" bIns="45720" rtlCol="0">
            <a:spAutoFit/>
          </a:bodyPr>
          <a:lstStyle>
            <a:lvl1pPr marL="0" indent="0" algn="l" defTabSz="914400" rtl="0" eaLnBrk="1" latinLnBrk="0" hangingPunct="1">
              <a:spcBef>
                <a:spcPts val="600"/>
              </a:spcBef>
              <a:buClr>
                <a:schemeClr val="tx1"/>
              </a:buClr>
              <a:buFontTx/>
              <a:buNone/>
              <a:defRPr sz="1800" b="1" kern="1200">
                <a:solidFill>
                  <a:schemeClr val="accent1"/>
                </a:solidFill>
                <a:latin typeface="+mn-lt"/>
                <a:ea typeface="+mn-ea"/>
                <a:cs typeface="+mn-cs"/>
              </a:defRPr>
            </a:lvl1pPr>
            <a:lvl2pPr marL="0" indent="0" algn="l" defTabSz="914400" rtl="0" eaLnBrk="1" latinLnBrk="0" hangingPunct="1">
              <a:spcBef>
                <a:spcPts val="600"/>
              </a:spcBef>
              <a:buClr>
                <a:schemeClr val="tx2">
                  <a:lumMod val="40000"/>
                  <a:lumOff val="60000"/>
                </a:schemeClr>
              </a:buClr>
              <a:buFont typeface="Arial"/>
              <a:buNone/>
              <a:defRPr sz="1600" kern="1200">
                <a:solidFill>
                  <a:schemeClr val="tx1"/>
                </a:solidFill>
                <a:latin typeface="+mn-lt"/>
                <a:ea typeface="+mn-ea"/>
                <a:cs typeface="+mn-cs"/>
              </a:defRPr>
            </a:lvl2pPr>
            <a:lvl3pPr marL="169863" indent="-169863" algn="l" defTabSz="914400" rtl="0" eaLnBrk="1" latinLnBrk="0" hangingPunct="1">
              <a:spcBef>
                <a:spcPts val="600"/>
              </a:spcBef>
              <a:buClr>
                <a:schemeClr val="tx2">
                  <a:lumMod val="40000"/>
                  <a:lumOff val="60000"/>
                </a:schemeClr>
              </a:buClr>
              <a:buFont typeface="Arial"/>
              <a:buChar char="•"/>
              <a:defRPr sz="1600" kern="1200">
                <a:solidFill>
                  <a:schemeClr val="tx1"/>
                </a:solidFill>
                <a:latin typeface="+mn-lt"/>
                <a:ea typeface="+mn-ea"/>
                <a:cs typeface="+mn-cs"/>
              </a:defRPr>
            </a:lvl3pPr>
            <a:lvl4pPr marL="627063" indent="-169863" algn="l" defTabSz="914400" rtl="0" eaLnBrk="1" latinLnBrk="0" hangingPunct="1">
              <a:spcBef>
                <a:spcPts val="600"/>
              </a:spcBef>
              <a:buClr>
                <a:schemeClr val="tx2">
                  <a:lumMod val="40000"/>
                  <a:lumOff val="60000"/>
                </a:schemeClr>
              </a:buClr>
              <a:buFont typeface="Arial"/>
              <a:buChar char="•"/>
              <a:defRPr sz="1600" kern="1200">
                <a:solidFill>
                  <a:schemeClr val="tx1"/>
                </a:solidFill>
                <a:latin typeface="+mn-lt"/>
                <a:ea typeface="+mn-ea"/>
                <a:cs typeface="+mn-cs"/>
              </a:defRPr>
            </a:lvl4pPr>
            <a:lvl5pPr marL="1084263" indent="-169863" algn="l" defTabSz="914400" rtl="0" eaLnBrk="1" latinLnBrk="0" hangingPunct="1">
              <a:spcBef>
                <a:spcPts val="600"/>
              </a:spcBef>
              <a:buClr>
                <a:schemeClr val="tx2">
                  <a:lumMod val="40000"/>
                  <a:lumOff val="60000"/>
                </a:schemeClr>
              </a:buClr>
              <a:buFont typeface="Arial"/>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1</a:t>
            </a:r>
            <a:r>
              <a:rPr lang="zh-CN" altLang="en-US" dirty="0" smtClean="0"/>
              <a:t>、数据来源</a:t>
            </a:r>
            <a:endParaRPr lang="en-US" altLang="zh-CN" dirty="0" smtClean="0"/>
          </a:p>
          <a:p>
            <a:r>
              <a:rPr lang="en-US" altLang="zh-CN" dirty="0" smtClean="0"/>
              <a:t>	</a:t>
            </a:r>
            <a:r>
              <a:rPr lang="en-US" altLang="zh-CN" kern="0" dirty="0" smtClean="0">
                <a:solidFill>
                  <a:schemeClr val="tx1"/>
                </a:solidFill>
                <a:latin typeface="仿宋" pitchFamily="49" charset="-122"/>
                <a:ea typeface="仿宋" pitchFamily="49" charset="-122"/>
                <a:cs typeface="Segoe UI" pitchFamily="34" charset="0"/>
              </a:rPr>
              <a:t>a </a:t>
            </a:r>
            <a:r>
              <a:rPr lang="zh-CN" altLang="en-US" kern="0" dirty="0" smtClean="0">
                <a:solidFill>
                  <a:schemeClr val="tx1"/>
                </a:solidFill>
                <a:latin typeface="仿宋" pitchFamily="49" charset="-122"/>
                <a:ea typeface="仿宋" pitchFamily="49" charset="-122"/>
                <a:cs typeface="Segoe UI" pitchFamily="34" charset="0"/>
              </a:rPr>
              <a:t>数据采集终端</a:t>
            </a:r>
            <a:endParaRPr lang="en-US" altLang="zh-CN" kern="0" dirty="0" smtClean="0">
              <a:solidFill>
                <a:schemeClr val="tx1"/>
              </a:solidFill>
              <a:latin typeface="仿宋" pitchFamily="49" charset="-122"/>
              <a:ea typeface="仿宋" pitchFamily="49" charset="-122"/>
              <a:cs typeface="Segoe UI" pitchFamily="34" charset="0"/>
            </a:endParaRPr>
          </a:p>
          <a:p>
            <a:r>
              <a:rPr lang="en-US" altLang="zh-CN" kern="0" dirty="0" smtClean="0">
                <a:solidFill>
                  <a:schemeClr val="tx1"/>
                </a:solidFill>
                <a:latin typeface="仿宋" pitchFamily="49" charset="-122"/>
                <a:ea typeface="仿宋" pitchFamily="49" charset="-122"/>
                <a:cs typeface="Segoe UI" pitchFamily="34" charset="0"/>
              </a:rPr>
              <a:t>	b </a:t>
            </a:r>
            <a:r>
              <a:rPr lang="zh-CN" altLang="en-US" kern="0" dirty="0" smtClean="0">
                <a:solidFill>
                  <a:schemeClr val="tx1"/>
                </a:solidFill>
                <a:latin typeface="仿宋" pitchFamily="49" charset="-122"/>
                <a:ea typeface="仿宋" pitchFamily="49" charset="-122"/>
                <a:cs typeface="Segoe UI" pitchFamily="34" charset="0"/>
              </a:rPr>
              <a:t>企业内部管理系统</a:t>
            </a:r>
            <a:endParaRPr lang="en-US" altLang="zh-CN" kern="0" dirty="0" smtClean="0">
              <a:solidFill>
                <a:schemeClr val="tx1"/>
              </a:solidFill>
              <a:latin typeface="仿宋" pitchFamily="49" charset="-122"/>
              <a:ea typeface="仿宋" pitchFamily="49" charset="-122"/>
              <a:cs typeface="Segoe UI" pitchFamily="34" charset="0"/>
            </a:endParaRPr>
          </a:p>
          <a:p>
            <a:r>
              <a:rPr lang="en-US" altLang="zh-CN" dirty="0" smtClean="0"/>
              <a:t>2</a:t>
            </a:r>
            <a:r>
              <a:rPr lang="zh-CN" altLang="en-US" dirty="0" smtClean="0"/>
              <a:t>、数据特征</a:t>
            </a:r>
            <a:endParaRPr lang="en-US" altLang="zh-CN" dirty="0" smtClean="0"/>
          </a:p>
          <a:p>
            <a:r>
              <a:rPr lang="en-US" altLang="zh-CN" kern="0" dirty="0" smtClean="0">
                <a:solidFill>
                  <a:prstClr val="white"/>
                </a:solidFill>
                <a:latin typeface="仿宋" pitchFamily="49" charset="-122"/>
                <a:ea typeface="仿宋" pitchFamily="49" charset="-122"/>
                <a:cs typeface="Segoe UI" pitchFamily="34" charset="0"/>
              </a:rPr>
              <a:t>	</a:t>
            </a:r>
            <a:r>
              <a:rPr lang="en-US" altLang="zh-CN" kern="0" dirty="0" smtClean="0">
                <a:solidFill>
                  <a:schemeClr val="tx1"/>
                </a:solidFill>
                <a:latin typeface="仿宋" pitchFamily="49" charset="-122"/>
                <a:ea typeface="仿宋" pitchFamily="49" charset="-122"/>
                <a:cs typeface="Segoe UI" pitchFamily="34" charset="0"/>
              </a:rPr>
              <a:t>a </a:t>
            </a:r>
            <a:r>
              <a:rPr lang="zh-CN" altLang="en-US" kern="0" dirty="0" smtClean="0">
                <a:solidFill>
                  <a:schemeClr val="tx1"/>
                </a:solidFill>
                <a:latin typeface="仿宋" pitchFamily="49" charset="-122"/>
                <a:ea typeface="仿宋" pitchFamily="49" charset="-122"/>
                <a:cs typeface="Segoe UI" pitchFamily="34" charset="0"/>
              </a:rPr>
              <a:t>数据增长速度比较缓慢</a:t>
            </a:r>
            <a:endParaRPr lang="en-US" altLang="zh-CN" kern="0" dirty="0" smtClean="0">
              <a:solidFill>
                <a:schemeClr val="tx1"/>
              </a:solidFill>
              <a:latin typeface="仿宋" pitchFamily="49" charset="-122"/>
              <a:ea typeface="仿宋" pitchFamily="49" charset="-122"/>
              <a:cs typeface="Segoe UI" pitchFamily="34" charset="0"/>
            </a:endParaRPr>
          </a:p>
          <a:p>
            <a:r>
              <a:rPr lang="en-US" altLang="zh-CN" kern="0" dirty="0" smtClean="0">
                <a:solidFill>
                  <a:schemeClr val="tx1"/>
                </a:solidFill>
                <a:latin typeface="仿宋" pitchFamily="49" charset="-122"/>
                <a:ea typeface="仿宋" pitchFamily="49" charset="-122"/>
                <a:cs typeface="Segoe UI" pitchFamily="34" charset="0"/>
              </a:rPr>
              <a:t>	b </a:t>
            </a:r>
            <a:r>
              <a:rPr lang="zh-CN" altLang="en-US" kern="0" dirty="0" smtClean="0">
                <a:solidFill>
                  <a:schemeClr val="tx1"/>
                </a:solidFill>
                <a:latin typeface="仿宋" pitchFamily="49" charset="-122"/>
                <a:ea typeface="仿宋" pitchFamily="49" charset="-122"/>
                <a:cs typeface="Segoe UI" pitchFamily="34" charset="0"/>
              </a:rPr>
              <a:t>数据量为</a:t>
            </a:r>
            <a:r>
              <a:rPr lang="en-US" altLang="zh-CN" kern="0" dirty="0" smtClean="0">
                <a:solidFill>
                  <a:schemeClr val="tx1"/>
                </a:solidFill>
                <a:latin typeface="仿宋" pitchFamily="49" charset="-122"/>
                <a:ea typeface="仿宋" pitchFamily="49" charset="-122"/>
                <a:cs typeface="Segoe UI" pitchFamily="34" charset="0"/>
              </a:rPr>
              <a:t>GB</a:t>
            </a:r>
            <a:r>
              <a:rPr lang="zh-CN" altLang="en-US" kern="0" dirty="0" smtClean="0">
                <a:solidFill>
                  <a:schemeClr val="tx1"/>
                </a:solidFill>
                <a:latin typeface="仿宋" pitchFamily="49" charset="-122"/>
                <a:ea typeface="仿宋" pitchFamily="49" charset="-122"/>
                <a:cs typeface="Segoe UI" pitchFamily="34" charset="0"/>
              </a:rPr>
              <a:t>，</a:t>
            </a:r>
            <a:r>
              <a:rPr lang="en-US" altLang="zh-CN" kern="0" dirty="0" smtClean="0">
                <a:solidFill>
                  <a:schemeClr val="tx1"/>
                </a:solidFill>
                <a:latin typeface="仿宋" pitchFamily="49" charset="-122"/>
                <a:ea typeface="仿宋" pitchFamily="49" charset="-122"/>
                <a:cs typeface="Segoe UI" pitchFamily="34" charset="0"/>
              </a:rPr>
              <a:t>TB</a:t>
            </a:r>
            <a:r>
              <a:rPr lang="zh-CN" altLang="en-US" kern="0" dirty="0" smtClean="0">
                <a:solidFill>
                  <a:schemeClr val="tx1"/>
                </a:solidFill>
                <a:latin typeface="仿宋" pitchFamily="49" charset="-122"/>
                <a:ea typeface="仿宋" pitchFamily="49" charset="-122"/>
                <a:cs typeface="Segoe UI" pitchFamily="34" charset="0"/>
              </a:rPr>
              <a:t>级别</a:t>
            </a:r>
            <a:endParaRPr lang="en-US" altLang="zh-CN" dirty="0" smtClean="0">
              <a:solidFill>
                <a:schemeClr val="tx1"/>
              </a:solidFill>
            </a:endParaRPr>
          </a:p>
          <a:p>
            <a:r>
              <a:rPr lang="en-US" altLang="zh-CN" dirty="0" smtClean="0"/>
              <a:t>3</a:t>
            </a:r>
            <a:r>
              <a:rPr lang="zh-CN" altLang="en-US" dirty="0" smtClean="0"/>
              <a:t>、数据处理方式</a:t>
            </a:r>
            <a:endParaRPr lang="en-US" altLang="zh-CN" dirty="0" smtClean="0"/>
          </a:p>
          <a:p>
            <a:r>
              <a:rPr lang="en-US" altLang="zh-CN" dirty="0" smtClean="0"/>
              <a:t>	</a:t>
            </a:r>
            <a:r>
              <a:rPr lang="en-US" altLang="zh-CN" kern="0" dirty="0" smtClean="0">
                <a:solidFill>
                  <a:schemeClr val="tx1"/>
                </a:solidFill>
                <a:latin typeface="仿宋" pitchFamily="49" charset="-122"/>
                <a:ea typeface="仿宋" pitchFamily="49" charset="-122"/>
                <a:cs typeface="Segoe UI" pitchFamily="34" charset="0"/>
              </a:rPr>
              <a:t>a </a:t>
            </a:r>
            <a:r>
              <a:rPr lang="zh-CN" altLang="en-US" kern="0" dirty="0" smtClean="0">
                <a:solidFill>
                  <a:schemeClr val="tx1"/>
                </a:solidFill>
                <a:latin typeface="仿宋" pitchFamily="49" charset="-122"/>
                <a:ea typeface="仿宋" pitchFamily="49" charset="-122"/>
                <a:cs typeface="Segoe UI" pitchFamily="34" charset="0"/>
              </a:rPr>
              <a:t>保存在数据库中，通过应用程序到数据库中检索</a:t>
            </a:r>
            <a:endParaRPr lang="en-US" altLang="zh-CN" kern="0" dirty="0" smtClean="0">
              <a:solidFill>
                <a:schemeClr val="tx1"/>
              </a:solidFill>
              <a:latin typeface="仿宋" pitchFamily="49" charset="-122"/>
              <a:ea typeface="仿宋" pitchFamily="49" charset="-122"/>
              <a:cs typeface="Segoe UI" pitchFamily="34" charset="0"/>
            </a:endParaRPr>
          </a:p>
          <a:p>
            <a:r>
              <a:rPr lang="en-US" altLang="zh-CN" kern="0" dirty="0" smtClean="0">
                <a:solidFill>
                  <a:schemeClr val="tx1"/>
                </a:solidFill>
                <a:latin typeface="仿宋" pitchFamily="49" charset="-122"/>
                <a:ea typeface="仿宋" pitchFamily="49" charset="-122"/>
                <a:cs typeface="Segoe UI" pitchFamily="34" charset="0"/>
              </a:rPr>
              <a:t>	b </a:t>
            </a:r>
            <a:r>
              <a:rPr lang="zh-CN" altLang="en-US" kern="0" dirty="0" smtClean="0">
                <a:solidFill>
                  <a:schemeClr val="tx1"/>
                </a:solidFill>
                <a:latin typeface="仿宋" pitchFamily="49" charset="-122"/>
                <a:ea typeface="仿宋" pitchFamily="49" charset="-122"/>
                <a:cs typeface="Segoe UI" pitchFamily="34" charset="0"/>
              </a:rPr>
              <a:t>通过编写应用程序对数据进行数据挖掘</a:t>
            </a:r>
            <a:endParaRPr lang="en-US" altLang="zh-CN" kern="0" dirty="0" smtClean="0">
              <a:solidFill>
                <a:schemeClr val="tx1"/>
              </a:solidFill>
              <a:latin typeface="仿宋" pitchFamily="49" charset="-122"/>
              <a:ea typeface="仿宋" pitchFamily="49" charset="-122"/>
              <a:cs typeface="Segoe UI" pitchFamily="34" charset="0"/>
            </a:endParaRPr>
          </a:p>
          <a:p>
            <a:r>
              <a:rPr lang="en-US" altLang="zh-CN" dirty="0" smtClean="0"/>
              <a:t>4</a:t>
            </a:r>
            <a:r>
              <a:rPr lang="zh-CN" altLang="en-US" dirty="0" smtClean="0"/>
              <a:t>、遇到的问题</a:t>
            </a:r>
            <a:endParaRPr lang="en-US" altLang="zh-CN" dirty="0" smtClean="0"/>
          </a:p>
          <a:p>
            <a:r>
              <a:rPr lang="en-US" altLang="zh-CN" dirty="0" smtClean="0"/>
              <a:t>	</a:t>
            </a:r>
            <a:r>
              <a:rPr lang="zh-CN" altLang="en-US" kern="0" dirty="0" smtClean="0">
                <a:solidFill>
                  <a:schemeClr val="tx1"/>
                </a:solidFill>
                <a:latin typeface="仿宋" pitchFamily="49" charset="-122"/>
                <a:ea typeface="仿宋" pitchFamily="49" charset="-122"/>
                <a:cs typeface="Segoe UI" pitchFamily="34" charset="0"/>
              </a:rPr>
              <a:t>分析速度</a:t>
            </a:r>
            <a:endParaRPr lang="en-US" altLang="zh-CN" kern="0" dirty="0" smtClean="0">
              <a:solidFill>
                <a:schemeClr val="tx1"/>
              </a:solidFill>
              <a:latin typeface="仿宋" pitchFamily="49" charset="-122"/>
              <a:ea typeface="仿宋" pitchFamily="49" charset="-122"/>
              <a:cs typeface="Segoe UI" pitchFamily="34" charset="0"/>
            </a:endParaRPr>
          </a:p>
          <a:p>
            <a:r>
              <a:rPr lang="en-US" altLang="zh-CN" kern="0" dirty="0" smtClean="0">
                <a:solidFill>
                  <a:schemeClr val="tx1"/>
                </a:solidFill>
                <a:latin typeface="仿宋" pitchFamily="49" charset="-122"/>
                <a:ea typeface="仿宋" pitchFamily="49" charset="-122"/>
                <a:cs typeface="Segoe UI" pitchFamily="34" charset="0"/>
              </a:rPr>
              <a:t>		</a:t>
            </a:r>
            <a:r>
              <a:rPr lang="zh-CN" altLang="en-US" kern="0" dirty="0" smtClean="0">
                <a:solidFill>
                  <a:schemeClr val="tx1"/>
                </a:solidFill>
                <a:latin typeface="仿宋" pitchFamily="49" charset="-122"/>
                <a:ea typeface="仿宋" pitchFamily="49" charset="-122"/>
                <a:cs typeface="Segoe UI" pitchFamily="34" charset="0"/>
              </a:rPr>
              <a:t>查询的速度</a:t>
            </a:r>
            <a:endParaRPr lang="en-US" altLang="zh-CN" kern="0" dirty="0" smtClean="0">
              <a:solidFill>
                <a:schemeClr val="tx1"/>
              </a:solidFill>
              <a:latin typeface="仿宋" pitchFamily="49" charset="-122"/>
              <a:ea typeface="仿宋" pitchFamily="49" charset="-122"/>
              <a:cs typeface="Segoe UI" pitchFamily="34" charset="0"/>
            </a:endParaRPr>
          </a:p>
          <a:p>
            <a:r>
              <a:rPr lang="en-US" altLang="zh-CN" kern="0" dirty="0" smtClean="0">
                <a:solidFill>
                  <a:schemeClr val="tx1"/>
                </a:solidFill>
                <a:latin typeface="仿宋" pitchFamily="49" charset="-122"/>
                <a:ea typeface="仿宋" pitchFamily="49" charset="-122"/>
                <a:cs typeface="Segoe UI" pitchFamily="34" charset="0"/>
              </a:rPr>
              <a:t>		</a:t>
            </a:r>
            <a:r>
              <a:rPr lang="zh-CN" altLang="en-US" kern="0" dirty="0" smtClean="0">
                <a:solidFill>
                  <a:schemeClr val="tx1"/>
                </a:solidFill>
                <a:latin typeface="仿宋" pitchFamily="49" charset="-122"/>
                <a:ea typeface="仿宋" pitchFamily="49" charset="-122"/>
                <a:cs typeface="Segoe UI" pitchFamily="34" charset="0"/>
              </a:rPr>
              <a:t>数据处理的速度</a:t>
            </a:r>
            <a:endParaRPr lang="en-US" altLang="zh-CN" kern="0" dirty="0" smtClean="0">
              <a:solidFill>
                <a:schemeClr val="tx1"/>
              </a:solidFill>
              <a:latin typeface="仿宋" pitchFamily="49" charset="-122"/>
              <a:ea typeface="仿宋" pitchFamily="49" charset="-122"/>
              <a:cs typeface="Segoe UI" pitchFamily="34" charset="0"/>
            </a:endParaRPr>
          </a:p>
          <a:p>
            <a:endParaRPr lang="en-US" altLang="zh-CN" dirty="0" smtClean="0"/>
          </a:p>
          <a:p>
            <a:endParaRPr lang="en-US" altLang="zh-CN" dirty="0" smtClean="0"/>
          </a:p>
          <a:p>
            <a:endParaRPr lang="zh-CN" altLang="en-US" dirty="0"/>
          </a:p>
        </p:txBody>
      </p:sp>
      <p:sp>
        <p:nvSpPr>
          <p:cNvPr id="10" name="文本占位符 3"/>
          <p:cNvSpPr>
            <a:spLocks noGrp="1"/>
          </p:cNvSpPr>
          <p:nvPr/>
        </p:nvSpPr>
        <p:spPr>
          <a:xfrm>
            <a:off x="517424" y="6067108"/>
            <a:ext cx="8008988" cy="260351"/>
          </a:xfrm>
          <a:prstGeom prst="rect">
            <a:avLst/>
          </a:prstGeom>
        </p:spPr>
        <p:txBody>
          <a:bodyPr vert="horz" wrap="square" lIns="91440" tIns="45720" rIns="91440" bIns="45720" rtlCol="0" anchor="t" anchorCtr="0">
            <a:normAutofit/>
          </a:bodyPr>
          <a:lstStyle>
            <a:lvl1pPr marL="0" indent="0" algn="l" defTabSz="914400" rtl="0" eaLnBrk="1" latinLnBrk="0" hangingPunct="1">
              <a:lnSpc>
                <a:spcPct val="80000"/>
              </a:lnSpc>
              <a:spcBef>
                <a:spcPts val="200"/>
              </a:spcBef>
              <a:buClr>
                <a:schemeClr val="tx1"/>
              </a:buClr>
              <a:buFont typeface="Arial" pitchFamily="34" charset="0"/>
              <a:buNone/>
              <a:defRPr sz="700" b="0" kern="1200">
                <a:solidFill>
                  <a:srgbClr val="FFFFFF"/>
                </a:solidFill>
                <a:latin typeface="+mn-lt"/>
                <a:ea typeface="+mn-ea"/>
                <a:cs typeface="+mn-cs"/>
              </a:defRPr>
            </a:lvl1pPr>
            <a:lvl2pPr marL="171450" indent="-114300" algn="l" defTabSz="914400" rtl="0" eaLnBrk="1" latinLnBrk="0" hangingPunct="1">
              <a:spcBef>
                <a:spcPts val="600"/>
              </a:spcBef>
              <a:buClr>
                <a:schemeClr val="tx2">
                  <a:lumMod val="40000"/>
                  <a:lumOff val="60000"/>
                </a:schemeClr>
              </a:buClr>
              <a:buFont typeface="Arial"/>
              <a:buNone/>
              <a:defRPr sz="900" kern="1200">
                <a:solidFill>
                  <a:schemeClr val="tx1"/>
                </a:solidFill>
                <a:latin typeface="+mn-lt"/>
                <a:ea typeface="+mn-ea"/>
                <a:cs typeface="+mn-cs"/>
              </a:defRPr>
            </a:lvl2pPr>
            <a:lvl3pPr marL="342900" indent="-114300" algn="l" defTabSz="914400" rtl="0" eaLnBrk="1" latinLnBrk="0" hangingPunct="1">
              <a:spcBef>
                <a:spcPts val="600"/>
              </a:spcBef>
              <a:buClr>
                <a:schemeClr val="tx2">
                  <a:lumMod val="40000"/>
                  <a:lumOff val="60000"/>
                </a:schemeClr>
              </a:buClr>
              <a:buFont typeface="Arial"/>
              <a:buChar char="•"/>
              <a:defRPr sz="900" kern="1200">
                <a:solidFill>
                  <a:schemeClr val="tx1"/>
                </a:solidFill>
                <a:latin typeface="+mn-lt"/>
                <a:ea typeface="+mn-ea"/>
                <a:cs typeface="+mn-cs"/>
              </a:defRPr>
            </a:lvl3pPr>
            <a:lvl4pPr marL="514350" indent="-114300" algn="l" defTabSz="914400" rtl="0" eaLnBrk="1" latinLnBrk="0" hangingPunct="1">
              <a:spcBef>
                <a:spcPts val="600"/>
              </a:spcBef>
              <a:buClr>
                <a:schemeClr val="tx2">
                  <a:lumMod val="40000"/>
                  <a:lumOff val="60000"/>
                </a:schemeClr>
              </a:buClr>
              <a:buFont typeface="Arial"/>
              <a:buChar char="•"/>
              <a:defRPr sz="900" kern="1200">
                <a:solidFill>
                  <a:schemeClr val="tx1"/>
                </a:solidFill>
                <a:latin typeface="+mn-lt"/>
                <a:ea typeface="+mn-ea"/>
                <a:cs typeface="+mn-cs"/>
              </a:defRPr>
            </a:lvl4pPr>
            <a:lvl5pPr marL="685800" indent="-114300" algn="l" defTabSz="914400" rtl="0" eaLnBrk="1" latinLnBrk="0" hangingPunct="1">
              <a:spcBef>
                <a:spcPts val="600"/>
              </a:spcBef>
              <a:buClr>
                <a:schemeClr val="tx2">
                  <a:lumMod val="40000"/>
                  <a:lumOff val="60000"/>
                </a:schemeClr>
              </a:buClr>
              <a:buFont typeface="Arial"/>
              <a:buChar char="•"/>
              <a:defRPr sz="9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a:p>
        </p:txBody>
      </p:sp>
      <p:sp>
        <p:nvSpPr>
          <p:cNvPr id="11" name="灯片编号占位符 4"/>
          <p:cNvSpPr>
            <a:spLocks noGrp="1"/>
          </p:cNvSpPr>
          <p:nvPr/>
        </p:nvSpPr>
        <p:spPr>
          <a:xfrm>
            <a:off x="163462" y="6314759"/>
            <a:ext cx="425768" cy="190500"/>
          </a:xfrm>
          <a:prstGeom prst="rect">
            <a:avLst/>
          </a:prstGeom>
        </p:spPr>
        <p:txBody>
          <a:bodyPr vert="horz" wrap="none" lIns="91440" tIns="45720" rIns="91440" bIns="45720" rtlCol="0" anchor="ctr" anchorCtr="0"/>
          <a:lstStyle>
            <a:defPPr>
              <a:defRPr lang="en-US"/>
            </a:defPPr>
            <a:lvl1pPr algn="l" rtl="0" fontAlgn="base">
              <a:spcBef>
                <a:spcPct val="0"/>
              </a:spcBef>
              <a:spcAft>
                <a:spcPct val="0"/>
              </a:spcAft>
              <a:defRPr sz="800" kern="1200">
                <a:solidFill>
                  <a:schemeClr val="bg1"/>
                </a:solidFill>
                <a:latin typeface="+mn-lt"/>
                <a:ea typeface="+mn-ea"/>
                <a:cs typeface="Verdana" pitchFamily="34" charset="0"/>
              </a:defRPr>
            </a:lvl1pPr>
            <a:lvl2pPr marL="457200" algn="l" rtl="0" fontAlgn="base">
              <a:spcBef>
                <a:spcPct val="0"/>
              </a:spcBef>
              <a:spcAft>
                <a:spcPct val="0"/>
              </a:spcAft>
              <a:defRPr kern="1200">
                <a:solidFill>
                  <a:schemeClr val="tx2"/>
                </a:solidFill>
                <a:latin typeface="Verdana" pitchFamily="34" charset="0"/>
                <a:ea typeface="+mn-ea"/>
                <a:cs typeface="Arial" pitchFamily="34" charset="0"/>
              </a:defRPr>
            </a:lvl2pPr>
            <a:lvl3pPr marL="914400" algn="l" rtl="0" fontAlgn="base">
              <a:spcBef>
                <a:spcPct val="0"/>
              </a:spcBef>
              <a:spcAft>
                <a:spcPct val="0"/>
              </a:spcAft>
              <a:defRPr kern="1200">
                <a:solidFill>
                  <a:schemeClr val="tx2"/>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2"/>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2"/>
                </a:solidFill>
                <a:latin typeface="Verdana" pitchFamily="34" charset="0"/>
                <a:ea typeface="+mn-ea"/>
                <a:cs typeface="Arial" pitchFamily="34" charset="0"/>
              </a:defRPr>
            </a:lvl5pPr>
            <a:lvl6pPr marL="2286000" algn="l" defTabSz="914400" rtl="0" eaLnBrk="1" latinLnBrk="0" hangingPunct="1">
              <a:defRPr kern="1200">
                <a:solidFill>
                  <a:schemeClr val="tx2"/>
                </a:solidFill>
                <a:latin typeface="Verdana" pitchFamily="34" charset="0"/>
                <a:ea typeface="+mn-ea"/>
                <a:cs typeface="Arial" pitchFamily="34" charset="0"/>
              </a:defRPr>
            </a:lvl6pPr>
            <a:lvl7pPr marL="2743200" algn="l" defTabSz="914400" rtl="0" eaLnBrk="1" latinLnBrk="0" hangingPunct="1">
              <a:defRPr kern="1200">
                <a:solidFill>
                  <a:schemeClr val="tx2"/>
                </a:solidFill>
                <a:latin typeface="Verdana" pitchFamily="34" charset="0"/>
                <a:ea typeface="+mn-ea"/>
                <a:cs typeface="Arial" pitchFamily="34" charset="0"/>
              </a:defRPr>
            </a:lvl7pPr>
            <a:lvl8pPr marL="3200400" algn="l" defTabSz="914400" rtl="0" eaLnBrk="1" latinLnBrk="0" hangingPunct="1">
              <a:defRPr kern="1200">
                <a:solidFill>
                  <a:schemeClr val="tx2"/>
                </a:solidFill>
                <a:latin typeface="Verdana" pitchFamily="34" charset="0"/>
                <a:ea typeface="+mn-ea"/>
                <a:cs typeface="Arial" pitchFamily="34" charset="0"/>
              </a:defRPr>
            </a:lvl8pPr>
            <a:lvl9pPr marL="3657600" algn="l" defTabSz="914400" rtl="0" eaLnBrk="1" latinLnBrk="0" hangingPunct="1">
              <a:defRPr kern="1200">
                <a:solidFill>
                  <a:schemeClr val="tx2"/>
                </a:solidFill>
                <a:latin typeface="Verdana" pitchFamily="34" charset="0"/>
                <a:ea typeface="+mn-ea"/>
                <a:cs typeface="Arial" pitchFamily="34" charset="0"/>
              </a:defRPr>
            </a:lvl9pPr>
          </a:lstStyle>
          <a:p>
            <a:fld id="{FD44707B-D922-47D5-BD24-D96E91B70543}" type="slidenum">
              <a:rPr lang="en-US" smtClean="0"/>
              <a:pPr/>
              <a:t>2</a:t>
            </a:fld>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ZooKeeper</a:t>
            </a:r>
            <a:endParaRPr lang="zh-CN" altLang="en-US" dirty="0"/>
          </a:p>
        </p:txBody>
      </p:sp>
      <p:sp>
        <p:nvSpPr>
          <p:cNvPr id="3" name="Text Placeholder 2"/>
          <p:cNvSpPr>
            <a:spLocks noGrp="1"/>
          </p:cNvSpPr>
          <p:nvPr>
            <p:ph type="body" sz="quarter" idx="11"/>
          </p:nvPr>
        </p:nvSpPr>
        <p:spPr>
          <a:xfrm>
            <a:off x="457200" y="1061357"/>
            <a:ext cx="8229600" cy="1649186"/>
          </a:xfrm>
        </p:spPr>
        <p:txBody>
          <a:bodyPr/>
          <a:lstStyle/>
          <a:p>
            <a:pPr>
              <a:spcBef>
                <a:spcPts val="0"/>
              </a:spcBef>
            </a:pPr>
            <a:r>
              <a:rPr lang="en-US" altLang="zh-CN" dirty="0" err="1" smtClean="0"/>
              <a:t>ZooKeeper</a:t>
            </a:r>
            <a:r>
              <a:rPr lang="zh-CN" altLang="en-US" dirty="0" smtClean="0"/>
              <a:t>是一个非常稳固的分布式锁环境，编程接口类似于</a:t>
            </a:r>
            <a:r>
              <a:rPr lang="en-US" altLang="zh-CN" dirty="0" smtClean="0"/>
              <a:t>Google</a:t>
            </a:r>
            <a:r>
              <a:rPr lang="zh-CN" altLang="en-US" dirty="0" smtClean="0"/>
              <a:t>系统中的</a:t>
            </a:r>
            <a:r>
              <a:rPr lang="en-US" altLang="zh-CN" dirty="0" smtClean="0"/>
              <a:t>Chubby</a:t>
            </a:r>
            <a:r>
              <a:rPr lang="zh-CN" altLang="en-US" dirty="0" smtClean="0"/>
              <a:t>系统</a:t>
            </a:r>
            <a:endParaRPr lang="en-US" altLang="zh-CN" dirty="0" smtClean="0"/>
          </a:p>
          <a:p>
            <a:pPr>
              <a:spcBef>
                <a:spcPts val="0"/>
              </a:spcBef>
            </a:pPr>
            <a:r>
              <a:rPr lang="zh-CN" altLang="en-US" dirty="0" smtClean="0"/>
              <a:t>分布式的锁环境，与</a:t>
            </a:r>
            <a:r>
              <a:rPr lang="en-US" altLang="zh-CN" dirty="0" smtClean="0"/>
              <a:t>Google Chubby</a:t>
            </a:r>
            <a:r>
              <a:rPr lang="zh-CN" altLang="en-US" dirty="0" smtClean="0"/>
              <a:t>不同，</a:t>
            </a:r>
            <a:r>
              <a:rPr lang="en-US" altLang="zh-CN" dirty="0" err="1" smtClean="0"/>
              <a:t>ZooKeeper</a:t>
            </a:r>
            <a:r>
              <a:rPr lang="zh-CN" altLang="en-US" dirty="0" smtClean="0"/>
              <a:t>使用</a:t>
            </a:r>
            <a:r>
              <a:rPr lang="en-US" altLang="zh-CN" dirty="0" smtClean="0"/>
              <a:t>Reliable Broadcast</a:t>
            </a:r>
            <a:r>
              <a:rPr lang="zh-CN" altLang="en-US" dirty="0" smtClean="0"/>
              <a:t>来实现，而</a:t>
            </a:r>
            <a:r>
              <a:rPr lang="en-US" altLang="zh-CN" dirty="0" smtClean="0"/>
              <a:t>Chubby</a:t>
            </a:r>
            <a:r>
              <a:rPr lang="zh-CN" altLang="en-US" dirty="0" smtClean="0"/>
              <a:t>使用</a:t>
            </a:r>
            <a:r>
              <a:rPr lang="en-US" altLang="zh-CN" dirty="0" err="1" smtClean="0"/>
              <a:t>Paxos</a:t>
            </a:r>
            <a:r>
              <a:rPr lang="zh-CN" altLang="en-US" dirty="0" smtClean="0"/>
              <a:t>来实现</a:t>
            </a:r>
            <a:endParaRPr lang="zh-CN" altLang="en-US" dirty="0"/>
          </a:p>
        </p:txBody>
      </p:sp>
      <p:pic>
        <p:nvPicPr>
          <p:cNvPr id="2050" name="Picture 2" descr="http://niaklq.bay.livefilestore.com/y1pbARJq1ijQRd1v-pIceq9GqFvcw6FjLE7a7A60fTl07AbpaOJcT8aZ7NLnwWtVnCA-injs7P8s9lp4GoUZiTjUq3hkhuiBPVq/zookeeper-blog-1.jpg?psid=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14500" y="3362325"/>
            <a:ext cx="5715000" cy="22383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2332439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dirty="0" err="1" smtClean="0"/>
              <a:t>Hadoop</a:t>
            </a:r>
            <a:r>
              <a:rPr lang="zh-CN" altLang="en-US" dirty="0" smtClean="0"/>
              <a:t>编程的基本编译环境</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xmlns="" val="40516698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Hadoop</a:t>
            </a:r>
            <a:r>
              <a:rPr lang="zh-CN" altLang="en-US" dirty="0" smtClean="0"/>
              <a:t>程序的编译</a:t>
            </a:r>
            <a:r>
              <a:rPr lang="en-US" altLang="zh-CN" dirty="0" smtClean="0"/>
              <a:t>(</a:t>
            </a:r>
            <a:r>
              <a:rPr lang="en-US" altLang="zh-CN" dirty="0" err="1" smtClean="0"/>
              <a:t>Makefile</a:t>
            </a:r>
            <a:r>
              <a:rPr lang="en-US" altLang="zh-CN" dirty="0" smtClean="0"/>
              <a:t>)</a:t>
            </a:r>
            <a:endParaRPr lang="zh-CN" altLang="en-US" dirty="0"/>
          </a:p>
        </p:txBody>
      </p:sp>
      <p:sp>
        <p:nvSpPr>
          <p:cNvPr id="5" name="Text Placeholder 4"/>
          <p:cNvSpPr>
            <a:spLocks noGrp="1"/>
          </p:cNvSpPr>
          <p:nvPr>
            <p:ph type="body" sz="quarter" idx="11"/>
          </p:nvPr>
        </p:nvSpPr>
        <p:spPr/>
        <p:txBody>
          <a:bodyPr>
            <a:normAutofit fontScale="85000" lnSpcReduction="10000"/>
          </a:bodyPr>
          <a:lstStyle/>
          <a:p>
            <a:r>
              <a:rPr lang="en-US" altLang="zh-CN" dirty="0" err="1" smtClean="0"/>
              <a:t>Hadoop</a:t>
            </a:r>
            <a:r>
              <a:rPr lang="zh-CN" altLang="en-US" dirty="0" smtClean="0"/>
              <a:t>程序的编译与正常的</a:t>
            </a:r>
            <a:r>
              <a:rPr lang="en-US" altLang="zh-CN" dirty="0" smtClean="0"/>
              <a:t>Java</a:t>
            </a:r>
            <a:r>
              <a:rPr lang="zh-CN" altLang="en-US" dirty="0" smtClean="0"/>
              <a:t>程序编译没有任何区别，只是在编译的时候需要指定类所在的目录，将</a:t>
            </a:r>
            <a:r>
              <a:rPr lang="en-US" altLang="zh-CN" dirty="0" err="1" smtClean="0"/>
              <a:t>Hadoop</a:t>
            </a:r>
            <a:r>
              <a:rPr lang="zh-CN" altLang="en-US" dirty="0"/>
              <a:t>预</a:t>
            </a:r>
            <a:r>
              <a:rPr lang="zh-CN" altLang="en-US" dirty="0" smtClean="0"/>
              <a:t>先提供的类加入的编译环境中中，下面是编译中所需要的环境变量</a:t>
            </a:r>
            <a:r>
              <a:rPr lang="en-US" altLang="zh-CN" dirty="0" smtClean="0">
                <a:solidFill>
                  <a:srgbClr val="FF0000"/>
                </a:solidFill>
              </a:rPr>
              <a:t>(</a:t>
            </a:r>
            <a:r>
              <a:rPr lang="zh-CN" altLang="en-US" dirty="0" smtClean="0">
                <a:solidFill>
                  <a:srgbClr val="FF0000"/>
                </a:solidFill>
              </a:rPr>
              <a:t>不同的机器一遍编译环境变量不同，但是设置类似，请参考自己机器的配置情况，特别是在安装</a:t>
            </a:r>
            <a:r>
              <a:rPr lang="en-US" altLang="zh-CN" dirty="0" smtClean="0">
                <a:solidFill>
                  <a:srgbClr val="FF0000"/>
                </a:solidFill>
              </a:rPr>
              <a:t>IDH</a:t>
            </a:r>
            <a:r>
              <a:rPr lang="zh-CN" altLang="en-US" dirty="0" smtClean="0">
                <a:solidFill>
                  <a:srgbClr val="FF0000"/>
                </a:solidFill>
              </a:rPr>
              <a:t>之后会有不同的目录结构）</a:t>
            </a:r>
            <a:endParaRPr lang="en-US" altLang="zh-CN" dirty="0" smtClean="0">
              <a:solidFill>
                <a:srgbClr val="FF0000"/>
              </a:solidFill>
            </a:endParaRPr>
          </a:p>
          <a:p>
            <a:r>
              <a:rPr lang="en-US" altLang="zh-CN" dirty="0"/>
              <a:t>JAVA_HOME=/</a:t>
            </a:r>
            <a:r>
              <a:rPr lang="en-US" altLang="zh-CN" dirty="0" err="1"/>
              <a:t>usr</a:t>
            </a:r>
            <a:r>
              <a:rPr lang="en-US" altLang="zh-CN" dirty="0"/>
              <a:t>/</a:t>
            </a:r>
            <a:r>
              <a:rPr lang="en-US" altLang="zh-CN" dirty="0" err="1"/>
              <a:t>jdk</a:t>
            </a:r>
            <a:endParaRPr lang="en-US" altLang="zh-CN" dirty="0"/>
          </a:p>
          <a:p>
            <a:r>
              <a:rPr lang="en-US" altLang="zh-CN" dirty="0"/>
              <a:t>PATH:=${JAVA_HOME}/bin:${PATH}</a:t>
            </a:r>
          </a:p>
          <a:p>
            <a:r>
              <a:rPr lang="en-US" altLang="zh-CN" dirty="0"/>
              <a:t>HADOOP_PATH=/home/</a:t>
            </a:r>
            <a:r>
              <a:rPr lang="en-US" altLang="zh-CN" dirty="0" err="1"/>
              <a:t>hadoop</a:t>
            </a:r>
            <a:r>
              <a:rPr lang="en-US" altLang="zh-CN" dirty="0"/>
              <a:t>/hadoop-0.20.1</a:t>
            </a:r>
          </a:p>
          <a:p>
            <a:r>
              <a:rPr lang="en-US" altLang="zh-CN" dirty="0"/>
              <a:t>NEW_CLASSPATH=${HADOOP_PATH}/hadoop-0.20.1-core.jar:${HADOOP_PATH}/lib/*:${HADOOP_PATH}/lib/jetty-</a:t>
            </a:r>
            <a:r>
              <a:rPr lang="en-US" altLang="zh-CN" dirty="0" err="1"/>
              <a:t>ext</a:t>
            </a:r>
            <a:r>
              <a:rPr lang="en-US" altLang="zh-CN" dirty="0"/>
              <a:t>/*:${CLASSPATH</a:t>
            </a:r>
            <a:r>
              <a:rPr lang="en-US" altLang="zh-CN" dirty="0" smtClean="0"/>
              <a:t>}  </a:t>
            </a:r>
            <a:r>
              <a:rPr lang="zh-CN" altLang="en-US" dirty="0" smtClean="0"/>
              <a:t>（将所有</a:t>
            </a:r>
            <a:r>
              <a:rPr lang="en-US" altLang="zh-CN" dirty="0" err="1" smtClean="0"/>
              <a:t>Hadoop</a:t>
            </a:r>
            <a:r>
              <a:rPr lang="zh-CN" altLang="en-US" dirty="0" smtClean="0"/>
              <a:t>提供的包打入到环境变量</a:t>
            </a:r>
            <a:r>
              <a:rPr lang="en-US" altLang="zh-CN" dirty="0" smtClean="0"/>
              <a:t>NEW_CLASSPATH</a:t>
            </a:r>
            <a:r>
              <a:rPr lang="zh-CN" altLang="en-US" dirty="0" smtClean="0"/>
              <a:t>中，</a:t>
            </a:r>
            <a:r>
              <a:rPr lang="en-US" altLang="zh-CN" dirty="0" smtClean="0"/>
              <a:t>0.20.1</a:t>
            </a:r>
            <a:r>
              <a:rPr lang="zh-CN" altLang="en-US" dirty="0" smtClean="0"/>
              <a:t>是版本号，根据所安装的版本号修改）</a:t>
            </a:r>
            <a:endParaRPr lang="zh-CN" altLang="en-US" dirty="0"/>
          </a:p>
        </p:txBody>
      </p:sp>
    </p:spTree>
    <p:extLst>
      <p:ext uri="{BB962C8B-B14F-4D97-AF65-F5344CB8AC3E}">
        <p14:creationId xmlns:p14="http://schemas.microsoft.com/office/powerpoint/2010/main" xmlns="" val="106784606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Hadoop</a:t>
            </a:r>
            <a:r>
              <a:rPr lang="zh-CN" altLang="en-US" dirty="0" smtClean="0"/>
              <a:t>程序的编译</a:t>
            </a:r>
            <a:endParaRPr lang="zh-CN" altLang="en-US" dirty="0"/>
          </a:p>
        </p:txBody>
      </p:sp>
      <p:sp>
        <p:nvSpPr>
          <p:cNvPr id="3" name="Text Placeholder 2"/>
          <p:cNvSpPr>
            <a:spLocks noGrp="1"/>
          </p:cNvSpPr>
          <p:nvPr>
            <p:ph type="body" sz="quarter" idx="11"/>
          </p:nvPr>
        </p:nvSpPr>
        <p:spPr/>
        <p:txBody>
          <a:bodyPr>
            <a:normAutofit fontScale="70000" lnSpcReduction="20000"/>
          </a:bodyPr>
          <a:lstStyle/>
          <a:p>
            <a:r>
              <a:rPr lang="zh-CN" altLang="en-US" dirty="0"/>
              <a:t>进</a:t>
            </a:r>
            <a:r>
              <a:rPr lang="zh-CN" altLang="en-US" dirty="0" smtClean="0"/>
              <a:t>行编译以及打包成</a:t>
            </a:r>
            <a:r>
              <a:rPr lang="en-US" altLang="zh-CN" dirty="0" smtClean="0"/>
              <a:t>jar</a:t>
            </a:r>
            <a:r>
              <a:rPr lang="zh-CN" altLang="en-US" dirty="0" smtClean="0"/>
              <a:t>文件</a:t>
            </a:r>
            <a:endParaRPr lang="en-US" altLang="zh-CN" dirty="0" smtClean="0"/>
          </a:p>
          <a:p>
            <a:r>
              <a:rPr lang="en-US" altLang="zh-CN" dirty="0"/>
              <a:t>all: build</a:t>
            </a:r>
          </a:p>
          <a:p>
            <a:endParaRPr lang="en-US" altLang="zh-CN" dirty="0"/>
          </a:p>
          <a:p>
            <a:r>
              <a:rPr lang="en-US" altLang="zh-CN" dirty="0"/>
              <a:t>build: ${SRC}</a:t>
            </a:r>
          </a:p>
          <a:p>
            <a:r>
              <a:rPr lang="en-US" altLang="zh-CN" dirty="0"/>
              <a:t>        ${JAVA_HOME}/bin/</a:t>
            </a:r>
            <a:r>
              <a:rPr lang="en-US" altLang="zh-CN" dirty="0" err="1"/>
              <a:t>javac</a:t>
            </a:r>
            <a:r>
              <a:rPr lang="en-US" altLang="zh-CN" dirty="0"/>
              <a:t> -</a:t>
            </a:r>
            <a:r>
              <a:rPr lang="en-US" altLang="zh-CN" dirty="0" err="1"/>
              <a:t>classpath</a:t>
            </a:r>
            <a:r>
              <a:rPr lang="en-US" altLang="zh-CN" dirty="0"/>
              <a:t> ${NEW_CLASSPATH} ${SRC}</a:t>
            </a:r>
          </a:p>
          <a:p>
            <a:r>
              <a:rPr lang="en-US" altLang="zh-CN" dirty="0"/>
              <a:t>        ${JAVA_HOME}/bin/jar </a:t>
            </a:r>
            <a:r>
              <a:rPr lang="en-US" altLang="zh-CN" dirty="0" err="1"/>
              <a:t>cvf</a:t>
            </a:r>
            <a:r>
              <a:rPr lang="en-US" altLang="zh-CN" dirty="0"/>
              <a:t> build.jar *.</a:t>
            </a:r>
            <a:r>
              <a:rPr lang="en-US" altLang="zh-CN" dirty="0" smtClean="0"/>
              <a:t>class</a:t>
            </a:r>
          </a:p>
          <a:p>
            <a:r>
              <a:rPr lang="zh-CN" altLang="en-US" dirty="0"/>
              <a:t>将</a:t>
            </a:r>
            <a:r>
              <a:rPr lang="en-US" altLang="zh-CN" dirty="0"/>
              <a:t>build.jar</a:t>
            </a:r>
            <a:r>
              <a:rPr lang="zh-CN" altLang="en-US" dirty="0"/>
              <a:t>改变成任意的名字，例如</a:t>
            </a:r>
            <a:r>
              <a:rPr lang="en-US" altLang="zh-CN" dirty="0"/>
              <a:t>wc.jar </a:t>
            </a:r>
          </a:p>
          <a:p>
            <a:r>
              <a:rPr lang="zh-CN" altLang="en-US" dirty="0" smtClean="0"/>
              <a:t>例如，可以从源</a:t>
            </a:r>
            <a:r>
              <a:rPr lang="zh-CN" altLang="en-US" dirty="0"/>
              <a:t>代码中获得的</a:t>
            </a:r>
            <a:r>
              <a:rPr lang="en-US" altLang="zh-CN" dirty="0"/>
              <a:t>WordCount.java</a:t>
            </a:r>
            <a:r>
              <a:rPr lang="zh-CN" altLang="en-US" dirty="0"/>
              <a:t>，把第一行，即</a:t>
            </a:r>
            <a:r>
              <a:rPr lang="en-US" altLang="zh-CN" dirty="0"/>
              <a:t>package</a:t>
            </a:r>
            <a:r>
              <a:rPr lang="zh-CN" altLang="en-US" dirty="0"/>
              <a:t>这一行删除</a:t>
            </a:r>
            <a:r>
              <a:rPr lang="zh-CN" altLang="en-US" dirty="0" smtClean="0"/>
              <a:t>，使得最</a:t>
            </a:r>
            <a:r>
              <a:rPr lang="zh-CN" altLang="en-US" dirty="0"/>
              <a:t>后的包是第一级的包，而不是深入到具体的目录</a:t>
            </a:r>
            <a:r>
              <a:rPr lang="zh-CN" altLang="en-US" dirty="0" smtClean="0"/>
              <a:t>中</a:t>
            </a:r>
            <a:endParaRPr lang="en-US" altLang="zh-CN" dirty="0" smtClean="0"/>
          </a:p>
          <a:p>
            <a:r>
              <a:rPr lang="zh-CN" altLang="en-US" dirty="0"/>
              <a:t>另</a:t>
            </a:r>
            <a:r>
              <a:rPr lang="zh-CN" altLang="en-US" dirty="0" smtClean="0"/>
              <a:t>外，在编译注入</a:t>
            </a:r>
            <a:r>
              <a:rPr lang="en-US" altLang="zh-CN" dirty="0" err="1" smtClean="0"/>
              <a:t>HBase</a:t>
            </a:r>
            <a:r>
              <a:rPr lang="zh-CN" altLang="en-US" dirty="0" smtClean="0"/>
              <a:t>这样的代码的时候，还需要将</a:t>
            </a:r>
            <a:r>
              <a:rPr lang="en-US" altLang="zh-CN" dirty="0" err="1" smtClean="0"/>
              <a:t>HBase</a:t>
            </a:r>
            <a:r>
              <a:rPr lang="zh-CN" altLang="en-US" dirty="0" smtClean="0"/>
              <a:t>所使用的</a:t>
            </a:r>
            <a:r>
              <a:rPr lang="en-US" altLang="zh-CN" dirty="0" smtClean="0"/>
              <a:t>jar</a:t>
            </a:r>
            <a:r>
              <a:rPr lang="zh-CN" altLang="en-US" dirty="0" smtClean="0"/>
              <a:t>包加入到编译环境中，方法与上面类似</a:t>
            </a:r>
            <a:endParaRPr lang="zh-CN" altLang="en-US" dirty="0"/>
          </a:p>
          <a:p>
            <a:endParaRPr lang="zh-CN" altLang="en-US" dirty="0"/>
          </a:p>
        </p:txBody>
      </p:sp>
    </p:spTree>
    <p:extLst>
      <p:ext uri="{BB962C8B-B14F-4D97-AF65-F5344CB8AC3E}">
        <p14:creationId xmlns:p14="http://schemas.microsoft.com/office/powerpoint/2010/main" xmlns="" val="7425578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运行程序</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smtClean="0"/>
              <a:t>bin/</a:t>
            </a:r>
            <a:r>
              <a:rPr lang="en-US" altLang="zh-CN" dirty="0" err="1" smtClean="0"/>
              <a:t>hadoop</a:t>
            </a:r>
            <a:r>
              <a:rPr lang="en-US" altLang="zh-CN" dirty="0" smtClean="0"/>
              <a:t> </a:t>
            </a:r>
            <a:r>
              <a:rPr lang="en-US" altLang="zh-CN" dirty="0" err="1" smtClean="0"/>
              <a:t>fs</a:t>
            </a:r>
            <a:r>
              <a:rPr lang="en-US" altLang="zh-CN" dirty="0" smtClean="0"/>
              <a:t> –</a:t>
            </a:r>
            <a:r>
              <a:rPr lang="en-US" altLang="zh-CN" dirty="0" err="1" smtClean="0"/>
              <a:t>mkdir</a:t>
            </a:r>
            <a:r>
              <a:rPr lang="en-US" altLang="zh-CN" dirty="0" smtClean="0"/>
              <a:t> input</a:t>
            </a:r>
          </a:p>
          <a:p>
            <a:r>
              <a:rPr lang="en-US" altLang="zh-CN" dirty="0" smtClean="0"/>
              <a:t>bin/</a:t>
            </a:r>
            <a:r>
              <a:rPr lang="en-US" altLang="zh-CN" dirty="0" err="1" smtClean="0"/>
              <a:t>hadoop</a:t>
            </a:r>
            <a:r>
              <a:rPr lang="en-US" altLang="zh-CN" dirty="0" smtClean="0"/>
              <a:t> </a:t>
            </a:r>
            <a:r>
              <a:rPr lang="en-US" altLang="zh-CN" dirty="0" err="1" smtClean="0"/>
              <a:t>fs</a:t>
            </a:r>
            <a:r>
              <a:rPr lang="en-US" altLang="zh-CN" dirty="0" smtClean="0"/>
              <a:t> –put docs/*.html input</a:t>
            </a:r>
          </a:p>
          <a:p>
            <a:r>
              <a:rPr lang="en-US" altLang="zh-CN" dirty="0" smtClean="0"/>
              <a:t>bin/</a:t>
            </a:r>
            <a:r>
              <a:rPr lang="en-US" altLang="zh-CN" dirty="0" err="1" smtClean="0"/>
              <a:t>hadoop</a:t>
            </a:r>
            <a:r>
              <a:rPr lang="en-US" altLang="zh-CN" dirty="0" smtClean="0"/>
              <a:t> jar hadoop-0.20.1-examples.jar </a:t>
            </a:r>
            <a:r>
              <a:rPr lang="en-US" altLang="zh-CN" dirty="0" err="1" smtClean="0"/>
              <a:t>wordcount</a:t>
            </a:r>
            <a:r>
              <a:rPr lang="en-US" altLang="zh-CN" dirty="0" smtClean="0"/>
              <a:t> input output</a:t>
            </a:r>
          </a:p>
          <a:p>
            <a:endParaRPr lang="en-US" altLang="zh-CN" dirty="0" smtClean="0"/>
          </a:p>
          <a:p>
            <a:endParaRPr lang="en-US" altLang="zh-CN" dirty="0" smtClean="0"/>
          </a:p>
          <a:p>
            <a:r>
              <a:rPr lang="en-US" altLang="zh-CN" dirty="0" smtClean="0"/>
              <a:t>../hadoop-0.20.1/bin/</a:t>
            </a:r>
            <a:r>
              <a:rPr lang="en-US" altLang="zh-CN" dirty="0" err="1" smtClean="0"/>
              <a:t>hadoop</a:t>
            </a:r>
            <a:r>
              <a:rPr lang="en-US" altLang="zh-CN" dirty="0" smtClean="0"/>
              <a:t> jar wc.jar </a:t>
            </a:r>
            <a:r>
              <a:rPr lang="en-US" altLang="zh-CN" dirty="0" err="1" smtClean="0"/>
              <a:t>WordCount</a:t>
            </a:r>
            <a:r>
              <a:rPr lang="en-US" altLang="zh-CN" dirty="0" smtClean="0"/>
              <a:t> input output2</a:t>
            </a:r>
          </a:p>
          <a:p>
            <a:r>
              <a:rPr lang="zh-CN" altLang="en-US" dirty="0" smtClean="0"/>
              <a:t>上面是自己编写的程序的时候运行的代码行</a:t>
            </a:r>
            <a:endParaRPr lang="en-US" altLang="zh-CN" dirty="0" smtClean="0"/>
          </a:p>
          <a:p>
            <a:r>
              <a:rPr lang="zh-CN" altLang="en-US" dirty="0" smtClean="0"/>
              <a:t>后面有课程会描述在</a:t>
            </a:r>
            <a:r>
              <a:rPr lang="en-US" altLang="zh-CN" dirty="0" smtClean="0"/>
              <a:t>eclipse</a:t>
            </a:r>
            <a:r>
              <a:rPr lang="zh-CN" altLang="en-US" dirty="0" smtClean="0"/>
              <a:t>环境下如何进行编程</a:t>
            </a:r>
            <a:endParaRPr lang="en-US" altLang="zh-CN" dirty="0" smtClean="0"/>
          </a:p>
          <a:p>
            <a:endParaRPr lang="zh-CN" altLang="en-US" dirty="0"/>
          </a:p>
        </p:txBody>
      </p:sp>
    </p:spTree>
    <p:extLst>
      <p:ext uri="{BB962C8B-B14F-4D97-AF65-F5344CB8AC3E}">
        <p14:creationId xmlns:p14="http://schemas.microsoft.com/office/powerpoint/2010/main" xmlns="" val="2701418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48854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dirty="0" err="1" smtClean="0"/>
              <a:t>Hadoop</a:t>
            </a:r>
            <a:r>
              <a:rPr lang="zh-CN" altLang="en-US" dirty="0" smtClean="0"/>
              <a:t>的通用安装过程</a:t>
            </a:r>
            <a:endParaRPr lang="zh-CN" altLang="en-US" dirty="0"/>
          </a:p>
        </p:txBody>
      </p:sp>
      <p:sp>
        <p:nvSpPr>
          <p:cNvPr id="5" name="Subtitle 4"/>
          <p:cNvSpPr>
            <a:spLocks noGrp="1"/>
          </p:cNvSpPr>
          <p:nvPr>
            <p:ph type="subTitle" idx="1"/>
          </p:nvPr>
        </p:nvSpPr>
        <p:spPr>
          <a:xfrm>
            <a:off x="457200" y="4951890"/>
            <a:ext cx="8059783" cy="1154162"/>
          </a:xfrm>
        </p:spPr>
        <p:style>
          <a:lnRef idx="1">
            <a:schemeClr val="accent2"/>
          </a:lnRef>
          <a:fillRef idx="3">
            <a:schemeClr val="accent2"/>
          </a:fillRef>
          <a:effectRef idx="2">
            <a:schemeClr val="accent2"/>
          </a:effectRef>
          <a:fontRef idx="minor">
            <a:schemeClr val="lt1"/>
          </a:fontRef>
        </p:style>
        <p:txBody>
          <a:bodyPr/>
          <a:lstStyle/>
          <a:p>
            <a:r>
              <a:rPr lang="zh-CN" altLang="en-US" dirty="0" smtClean="0"/>
              <a:t>注意：</a:t>
            </a:r>
            <a:r>
              <a:rPr lang="en-US" altLang="zh-CN" dirty="0" smtClean="0"/>
              <a:t>IDH</a:t>
            </a:r>
            <a:r>
              <a:rPr lang="zh-CN" altLang="en-US" dirty="0" smtClean="0"/>
              <a:t>已经通过图形化的方式简化了整个安装和配置过程，因此不需要</a:t>
            </a:r>
            <a:r>
              <a:rPr lang="zh-CN" altLang="en-US" dirty="0"/>
              <a:t>通</a:t>
            </a:r>
            <a:r>
              <a:rPr lang="zh-CN" altLang="en-US" dirty="0" smtClean="0"/>
              <a:t>过下面的安装过程进行安装以及配置。但是，了解一下手工安装过程能够帮助使用者在出现问题的时候更快找到解决方法</a:t>
            </a:r>
            <a:endParaRPr lang="zh-CN" altLang="en-US" dirty="0"/>
          </a:p>
        </p:txBody>
      </p:sp>
    </p:spTree>
    <p:extLst>
      <p:ext uri="{BB962C8B-B14F-4D97-AF65-F5344CB8AC3E}">
        <p14:creationId xmlns:p14="http://schemas.microsoft.com/office/powerpoint/2010/main" xmlns="" val="38850636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安装步骤简述</a:t>
            </a:r>
            <a:endParaRPr lang="zh-CN" altLang="en-US" dirty="0"/>
          </a:p>
        </p:txBody>
      </p:sp>
      <p:sp>
        <p:nvSpPr>
          <p:cNvPr id="3" name="内容占位符 2"/>
          <p:cNvSpPr>
            <a:spLocks noGrp="1"/>
          </p:cNvSpPr>
          <p:nvPr>
            <p:ph sz="quarter" idx="1"/>
          </p:nvPr>
        </p:nvSpPr>
        <p:spPr/>
        <p:txBody>
          <a:bodyPr/>
          <a:lstStyle/>
          <a:p>
            <a:r>
              <a:rPr lang="zh-CN" altLang="en-US" dirty="0" smtClean="0"/>
              <a:t>安装</a:t>
            </a:r>
            <a:r>
              <a:rPr lang="en-US" altLang="zh-CN" dirty="0" smtClean="0"/>
              <a:t>JDK</a:t>
            </a:r>
          </a:p>
          <a:p>
            <a:r>
              <a:rPr lang="zh-CN" altLang="en-US" dirty="0" smtClean="0"/>
              <a:t>配置网络</a:t>
            </a:r>
            <a:endParaRPr lang="en-US" altLang="zh-CN" dirty="0" smtClean="0"/>
          </a:p>
          <a:p>
            <a:r>
              <a:rPr lang="zh-CN" altLang="en-US" dirty="0" smtClean="0"/>
              <a:t>配置</a:t>
            </a:r>
            <a:r>
              <a:rPr lang="en-US" altLang="zh-CN" dirty="0" smtClean="0"/>
              <a:t>SSH</a:t>
            </a:r>
          </a:p>
          <a:p>
            <a:r>
              <a:rPr lang="en-US" altLang="zh-CN" dirty="0" smtClean="0"/>
              <a:t>Disabling IPv6</a:t>
            </a:r>
          </a:p>
          <a:p>
            <a:r>
              <a:rPr lang="zh-CN" altLang="en-US" dirty="0" smtClean="0"/>
              <a:t>配置</a:t>
            </a:r>
            <a:r>
              <a:rPr lang="en-US" altLang="zh-CN" dirty="0" err="1" smtClean="0"/>
              <a:t>Hadoop</a:t>
            </a:r>
            <a:r>
              <a:rPr lang="zh-CN" altLang="en-US" dirty="0" smtClean="0"/>
              <a:t>的环境</a:t>
            </a:r>
            <a:endParaRPr lang="en-US" altLang="zh-CN" dirty="0" smtClean="0"/>
          </a:p>
          <a:p>
            <a:pPr lvl="1"/>
            <a:r>
              <a:rPr lang="en-US" altLang="zh-CN" dirty="0" smtClean="0"/>
              <a:t>hadoop-0.20.1/docs/cluster_setup.html</a:t>
            </a:r>
          </a:p>
          <a:p>
            <a:r>
              <a:rPr lang="zh-CN" altLang="en-US" dirty="0" smtClean="0"/>
              <a:t>格式化</a:t>
            </a:r>
            <a:r>
              <a:rPr lang="en-US" altLang="zh-CN" dirty="0" smtClean="0"/>
              <a:t>HDFS</a:t>
            </a:r>
            <a:r>
              <a:rPr lang="zh-CN" altLang="en-US" dirty="0" smtClean="0"/>
              <a:t>文件系统</a:t>
            </a:r>
            <a:endParaRPr lang="en-US" altLang="zh-CN" dirty="0" smtClean="0"/>
          </a:p>
          <a:p>
            <a:r>
              <a:rPr lang="zh-CN" altLang="en-US" dirty="0" smtClean="0"/>
              <a:t>启动</a:t>
            </a:r>
            <a:r>
              <a:rPr lang="en-US" altLang="zh-CN" dirty="0" err="1" smtClean="0"/>
              <a:t>Hadoop</a:t>
            </a:r>
            <a:r>
              <a:rPr lang="zh-CN" altLang="en-US" dirty="0" smtClean="0"/>
              <a:t>环境</a:t>
            </a:r>
            <a:endParaRPr lang="zh-CN" altLang="en-US" dirty="0"/>
          </a:p>
        </p:txBody>
      </p:sp>
    </p:spTree>
    <p:extLst>
      <p:ext uri="{BB962C8B-B14F-4D97-AF65-F5344CB8AC3E}">
        <p14:creationId xmlns:p14="http://schemas.microsoft.com/office/powerpoint/2010/main" xmlns="" val="3609185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smtClean="0"/>
              <a:t>JDK</a:t>
            </a:r>
            <a:r>
              <a:rPr lang="zh-CN" altLang="en-US" dirty="0" smtClean="0"/>
              <a:t>（每台机器）</a:t>
            </a:r>
            <a:endParaRPr lang="zh-CN" altLang="en-US" dirty="0"/>
          </a:p>
        </p:txBody>
      </p:sp>
      <p:sp>
        <p:nvSpPr>
          <p:cNvPr id="3" name="内容占位符 2"/>
          <p:cNvSpPr>
            <a:spLocks noGrp="1"/>
          </p:cNvSpPr>
          <p:nvPr>
            <p:ph sz="quarter" idx="1"/>
          </p:nvPr>
        </p:nvSpPr>
        <p:spPr/>
        <p:txBody>
          <a:bodyPr/>
          <a:lstStyle/>
          <a:p>
            <a:r>
              <a:rPr lang="en-US" altLang="zh-CN" dirty="0" smtClean="0"/>
              <a:t>Install to /</a:t>
            </a:r>
            <a:r>
              <a:rPr lang="en-US" altLang="zh-CN" dirty="0" err="1" smtClean="0"/>
              <a:t>usr</a:t>
            </a:r>
            <a:r>
              <a:rPr lang="en-US" altLang="zh-CN" dirty="0" smtClean="0"/>
              <a:t>/</a:t>
            </a:r>
            <a:r>
              <a:rPr lang="en-US" altLang="zh-CN" dirty="0" err="1" smtClean="0"/>
              <a:t>jdk</a:t>
            </a:r>
            <a:r>
              <a:rPr lang="en-US" altLang="zh-CN" dirty="0" smtClean="0"/>
              <a:t> (</a:t>
            </a:r>
            <a:r>
              <a:rPr lang="en-US" altLang="zh-CN" dirty="0" err="1" smtClean="0"/>
              <a:t>ln</a:t>
            </a:r>
            <a:r>
              <a:rPr lang="en-US" altLang="zh-CN" dirty="0" smtClean="0"/>
              <a:t> –s /</a:t>
            </a:r>
            <a:r>
              <a:rPr lang="en-US" altLang="zh-CN" dirty="0" err="1" smtClean="0"/>
              <a:t>usr</a:t>
            </a:r>
            <a:r>
              <a:rPr lang="en-US" altLang="zh-CN" dirty="0" smtClean="0"/>
              <a:t>/jdk1.6.0_06 /</a:t>
            </a:r>
            <a:r>
              <a:rPr lang="en-US" altLang="zh-CN" dirty="0" err="1" smtClean="0"/>
              <a:t>usr</a:t>
            </a:r>
            <a:r>
              <a:rPr lang="en-US" altLang="zh-CN" dirty="0" smtClean="0"/>
              <a:t>/</a:t>
            </a:r>
            <a:r>
              <a:rPr lang="en-US" altLang="zh-CN" dirty="0" err="1" smtClean="0"/>
              <a:t>jdk</a:t>
            </a:r>
            <a:r>
              <a:rPr lang="en-US" altLang="zh-CN" dirty="0" smtClean="0"/>
              <a:t>)</a:t>
            </a:r>
          </a:p>
          <a:p>
            <a:r>
              <a:rPr lang="en-US" altLang="zh-CN" dirty="0" smtClean="0"/>
              <a:t>Export JAVA_HOME=/</a:t>
            </a:r>
            <a:r>
              <a:rPr lang="en-US" altLang="zh-CN" dirty="0" err="1" smtClean="0"/>
              <a:t>usr</a:t>
            </a:r>
            <a:r>
              <a:rPr lang="en-US" altLang="zh-CN" dirty="0" smtClean="0"/>
              <a:t>/</a:t>
            </a:r>
            <a:r>
              <a:rPr lang="en-US" altLang="zh-CN" dirty="0" err="1" smtClean="0"/>
              <a:t>jdk</a:t>
            </a:r>
            <a:endParaRPr lang="en-US" altLang="zh-CN" dirty="0" smtClean="0"/>
          </a:p>
          <a:p>
            <a:r>
              <a:rPr lang="en-US" altLang="zh-CN" dirty="0" smtClean="0"/>
              <a:t>Export PATH=$JAVA_HOME/bin:$PATH</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xmlns="" val="662869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配置网络（每台机器）</a:t>
            </a:r>
            <a:endParaRPr lang="zh-CN" altLang="en-US" dirty="0"/>
          </a:p>
        </p:txBody>
      </p:sp>
      <p:sp>
        <p:nvSpPr>
          <p:cNvPr id="3" name="内容占位符 2"/>
          <p:cNvSpPr>
            <a:spLocks noGrp="1"/>
          </p:cNvSpPr>
          <p:nvPr>
            <p:ph sz="quarter" idx="1"/>
          </p:nvPr>
        </p:nvSpPr>
        <p:spPr/>
        <p:txBody>
          <a:bodyPr/>
          <a:lstStyle/>
          <a:p>
            <a:r>
              <a:rPr lang="en-US" altLang="zh-CN" dirty="0" smtClean="0"/>
              <a:t># /etc/hosts (for master AND slave) </a:t>
            </a:r>
          </a:p>
          <a:p>
            <a:r>
              <a:rPr lang="en-US" altLang="zh-CN" dirty="0" smtClean="0"/>
              <a:t>192.168.0.1 master </a:t>
            </a:r>
          </a:p>
          <a:p>
            <a:r>
              <a:rPr lang="en-US" altLang="zh-CN" dirty="0" smtClean="0"/>
              <a:t>192.168.0.2 slave</a:t>
            </a:r>
          </a:p>
          <a:p>
            <a:endParaRPr lang="en-US" altLang="zh-CN" dirty="0" smtClean="0"/>
          </a:p>
          <a:p>
            <a:r>
              <a:rPr lang="zh-CN" altLang="en-US" dirty="0" smtClean="0"/>
              <a:t>把</a:t>
            </a:r>
            <a:r>
              <a:rPr lang="en-US" altLang="zh-CN" dirty="0" smtClean="0"/>
              <a:t>127.0.0.1</a:t>
            </a:r>
            <a:r>
              <a:rPr lang="zh-CN" altLang="en-US" dirty="0" smtClean="0"/>
              <a:t>那一行的机器名字删除</a:t>
            </a:r>
            <a:r>
              <a:rPr lang="en-US" altLang="zh-CN" dirty="0" smtClean="0"/>
              <a:t> </a:t>
            </a:r>
            <a:endParaRPr lang="zh-CN" altLang="en-US" dirty="0"/>
          </a:p>
        </p:txBody>
      </p:sp>
    </p:spTree>
    <p:extLst>
      <p:ext uri="{BB962C8B-B14F-4D97-AF65-F5344CB8AC3E}">
        <p14:creationId xmlns:p14="http://schemas.microsoft.com/office/powerpoint/2010/main" xmlns="" val="3130447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81000" y="228600"/>
            <a:ext cx="8436076" cy="461665"/>
          </a:xfrm>
        </p:spPr>
        <p:txBody>
          <a:bodyPr/>
          <a:lstStyle/>
          <a:p>
            <a:r>
              <a:rPr lang="zh-CN" altLang="en-US" b="1" dirty="0" smtClean="0"/>
              <a:t>大数据</a:t>
            </a:r>
            <a:endParaRPr lang="zh-CN" altLang="en-US" b="1" dirty="0"/>
          </a:p>
        </p:txBody>
      </p:sp>
      <p:sp>
        <p:nvSpPr>
          <p:cNvPr id="5" name="文本占位符 3"/>
          <p:cNvSpPr>
            <a:spLocks noGrp="1"/>
          </p:cNvSpPr>
          <p:nvPr>
            <p:ph type="body" sz="quarter" idx="4294967295"/>
          </p:nvPr>
        </p:nvSpPr>
        <p:spPr>
          <a:xfrm>
            <a:off x="353962" y="6365874"/>
            <a:ext cx="8008988" cy="260351"/>
          </a:xfrm>
          <a:prstGeom prst="rect">
            <a:avLst/>
          </a:prstGeom>
        </p:spPr>
        <p:txBody>
          <a:bodyPr/>
          <a:lstStyle/>
          <a:p>
            <a:endParaRPr lang="zh-CN" altLang="en-US"/>
          </a:p>
        </p:txBody>
      </p:sp>
      <p:sp>
        <p:nvSpPr>
          <p:cNvPr id="6" name="灯片编号占位符 4"/>
          <p:cNvSpPr>
            <a:spLocks noGrp="1"/>
          </p:cNvSpPr>
          <p:nvPr>
            <p:ph type="sldNum" sz="quarter" idx="4294967295"/>
          </p:nvPr>
        </p:nvSpPr>
        <p:spPr>
          <a:xfrm>
            <a:off x="0" y="6613525"/>
            <a:ext cx="425768" cy="190500"/>
          </a:xfrm>
          <a:prstGeom prst="rect">
            <a:avLst/>
          </a:prstGeom>
        </p:spPr>
        <p:txBody>
          <a:bodyPr/>
          <a:lstStyle/>
          <a:p>
            <a:fld id="{FD44707B-D922-47D5-BD24-D96E91B70543}" type="slidenum">
              <a:rPr lang="en-US" smtClean="0"/>
              <a:pPr/>
              <a:t>3</a:t>
            </a:fld>
            <a:endParaRPr lang="en-US" dirty="0"/>
          </a:p>
        </p:txBody>
      </p:sp>
      <p:sp>
        <p:nvSpPr>
          <p:cNvPr id="7" name="TextBox 6"/>
          <p:cNvSpPr txBox="1"/>
          <p:nvPr/>
        </p:nvSpPr>
        <p:spPr>
          <a:xfrm>
            <a:off x="584200" y="927100"/>
            <a:ext cx="7429500" cy="1477328"/>
          </a:xfrm>
          <a:prstGeom prst="rect">
            <a:avLst/>
          </a:prstGeom>
          <a:noFill/>
        </p:spPr>
        <p:txBody>
          <a:bodyPr wrap="square" rtlCol="0">
            <a:spAutoFit/>
          </a:bodyPr>
          <a:lstStyle/>
          <a:p>
            <a:r>
              <a:rPr lang="zh-CN" altLang="en-US" dirty="0" smtClean="0"/>
              <a:t>大数据</a:t>
            </a:r>
            <a:r>
              <a:rPr lang="en-US" altLang="zh-CN" dirty="0" smtClean="0"/>
              <a:t> </a:t>
            </a:r>
            <a:r>
              <a:rPr lang="zh-CN" altLang="en-US" dirty="0" smtClean="0"/>
              <a:t>：指</a:t>
            </a:r>
            <a:r>
              <a:rPr lang="zh-CN" altLang="en-US" b="1" dirty="0" smtClean="0"/>
              <a:t>数据集的大小超过了现有典型的数据库软件和工具的处理能力的数据</a:t>
            </a:r>
            <a:r>
              <a:rPr lang="zh-CN" altLang="en-US" dirty="0" smtClean="0"/>
              <a:t>。与此同时，与及时捕捉、存储、聚合、管理这些大数据以及对数据的深度分析的新技术和新能力，正在快速增长。</a:t>
            </a:r>
            <a:endParaRPr lang="en-US" altLang="zh-CN" dirty="0" smtClean="0"/>
          </a:p>
          <a:p>
            <a:endParaRPr lang="en-US" altLang="zh-CN" dirty="0" smtClean="0"/>
          </a:p>
          <a:p>
            <a:r>
              <a:rPr lang="en-US" dirty="0" smtClean="0"/>
              <a:t>KB  </a:t>
            </a:r>
            <a:r>
              <a:rPr lang="en-US" altLang="zh-CN" dirty="0" smtClean="0"/>
              <a:t>》</a:t>
            </a:r>
            <a:r>
              <a:rPr lang="en-US" dirty="0" smtClean="0"/>
              <a:t> MB </a:t>
            </a:r>
            <a:r>
              <a:rPr lang="en-US" altLang="zh-CN" dirty="0" smtClean="0"/>
              <a:t>》</a:t>
            </a:r>
            <a:r>
              <a:rPr lang="en-US" dirty="0" smtClean="0"/>
              <a:t> GB </a:t>
            </a:r>
            <a:r>
              <a:rPr lang="en-US" altLang="zh-CN" dirty="0" smtClean="0"/>
              <a:t>》</a:t>
            </a:r>
            <a:r>
              <a:rPr lang="en-US" dirty="0" smtClean="0"/>
              <a:t> TB </a:t>
            </a:r>
            <a:r>
              <a:rPr lang="en-US" altLang="zh-CN" dirty="0" smtClean="0"/>
              <a:t>》</a:t>
            </a:r>
            <a:r>
              <a:rPr lang="en-US" dirty="0" smtClean="0"/>
              <a:t> PB  </a:t>
            </a:r>
            <a:r>
              <a:rPr lang="en-US" altLang="zh-CN" dirty="0" smtClean="0"/>
              <a:t>》 </a:t>
            </a:r>
            <a:r>
              <a:rPr lang="en-US" dirty="0" smtClean="0"/>
              <a:t>EB </a:t>
            </a:r>
            <a:r>
              <a:rPr lang="en-US" altLang="zh-CN" dirty="0" smtClean="0"/>
              <a:t>》</a:t>
            </a:r>
            <a:r>
              <a:rPr lang="en-US" dirty="0" smtClean="0"/>
              <a:t> ZB </a:t>
            </a:r>
            <a:r>
              <a:rPr lang="en-US" altLang="zh-CN" dirty="0" smtClean="0"/>
              <a:t>》</a:t>
            </a:r>
            <a:r>
              <a:rPr lang="en-US" dirty="0" smtClean="0"/>
              <a:t> YB         </a:t>
            </a:r>
            <a:r>
              <a:rPr lang="en-US" dirty="0" smtClean="0">
                <a:solidFill>
                  <a:srgbClr val="FF0000"/>
                </a:solidFill>
              </a:rPr>
              <a:t>1024</a:t>
            </a:r>
            <a:endParaRPr lang="en-US" altLang="zh-CN" dirty="0" smtClean="0">
              <a:solidFill>
                <a:srgbClr val="FF0000"/>
              </a:solidFill>
            </a:endParaRPr>
          </a:p>
        </p:txBody>
      </p:sp>
      <p:pic>
        <p:nvPicPr>
          <p:cNvPr id="8" name="Picture 1" descr="C:\Users\Administrator\AppData\Roaming\Tencent\Users\940955668\QQ\WinTemp\RichOle\%{{RSJIONYDE7O~S79`8ZT1.jpg"/>
          <p:cNvPicPr>
            <a:picLocks noChangeAspect="1" noChangeArrowheads="1"/>
          </p:cNvPicPr>
          <p:nvPr/>
        </p:nvPicPr>
        <p:blipFill>
          <a:blip r:embed="rId2"/>
          <a:srcRect/>
          <a:stretch>
            <a:fillRect/>
          </a:stretch>
        </p:blipFill>
        <p:spPr bwMode="auto">
          <a:xfrm>
            <a:off x="1333500" y="2404428"/>
            <a:ext cx="6257925" cy="3619500"/>
          </a:xfrm>
          <a:prstGeom prst="rect">
            <a:avLst/>
          </a:prstGeom>
          <a:noFill/>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smtClean="0"/>
              <a:t>SSH</a:t>
            </a:r>
            <a:r>
              <a:rPr lang="zh-CN" altLang="en-US" dirty="0" smtClean="0"/>
              <a:t>（</a:t>
            </a:r>
            <a:r>
              <a:rPr lang="en-US" altLang="zh-CN" dirty="0" smtClean="0"/>
              <a:t>master</a:t>
            </a:r>
            <a:r>
              <a:rPr lang="zh-CN" altLang="en-US" dirty="0" smtClean="0"/>
              <a:t>可以无密码连接</a:t>
            </a:r>
            <a:r>
              <a:rPr lang="en-US" altLang="zh-CN" dirty="0" smtClean="0"/>
              <a:t>slave</a:t>
            </a:r>
            <a:r>
              <a:rPr lang="zh-CN" altLang="en-US" dirty="0" smtClean="0"/>
              <a:t>）</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err="1" smtClean="0"/>
              <a:t>Ssh-keygen</a:t>
            </a:r>
            <a:r>
              <a:rPr lang="en-US" altLang="zh-CN" dirty="0" smtClean="0"/>
              <a:t> –t </a:t>
            </a:r>
            <a:r>
              <a:rPr lang="en-US" altLang="zh-CN" dirty="0" err="1" smtClean="0"/>
              <a:t>rsa</a:t>
            </a:r>
            <a:r>
              <a:rPr lang="en-US" altLang="zh-CN" dirty="0" smtClean="0"/>
              <a:t> –P “”</a:t>
            </a:r>
          </a:p>
          <a:p>
            <a:r>
              <a:rPr lang="en-US" altLang="zh-CN" dirty="0" smtClean="0"/>
              <a:t>Cat $HOME/.</a:t>
            </a:r>
            <a:r>
              <a:rPr lang="en-US" altLang="zh-CN" dirty="0" err="1" smtClean="0"/>
              <a:t>ssh</a:t>
            </a:r>
            <a:r>
              <a:rPr lang="en-US" altLang="zh-CN" dirty="0" smtClean="0"/>
              <a:t>/id_rsa.pub &gt;&gt;$HOME/.</a:t>
            </a:r>
            <a:r>
              <a:rPr lang="en-US" altLang="zh-CN" dirty="0" err="1" smtClean="0"/>
              <a:t>ssh</a:t>
            </a:r>
            <a:r>
              <a:rPr lang="en-US" altLang="zh-CN" dirty="0" smtClean="0"/>
              <a:t>/</a:t>
            </a:r>
            <a:r>
              <a:rPr lang="en-US" altLang="zh-CN" dirty="0" err="1" smtClean="0"/>
              <a:t>authorized_keys</a:t>
            </a:r>
            <a:endParaRPr lang="en-US" altLang="zh-CN" dirty="0" smtClean="0"/>
          </a:p>
          <a:p>
            <a:r>
              <a:rPr lang="en-US" altLang="zh-CN" dirty="0" smtClean="0"/>
              <a:t>Copy master’s </a:t>
            </a:r>
            <a:r>
              <a:rPr lang="en-US" altLang="zh-CN" dirty="0" err="1" smtClean="0"/>
              <a:t>id_rsa_pub</a:t>
            </a:r>
            <a:r>
              <a:rPr lang="en-US" altLang="zh-CN" dirty="0" smtClean="0"/>
              <a:t> to all slaves $HOME/.</a:t>
            </a:r>
            <a:r>
              <a:rPr lang="en-US" altLang="zh-CN" dirty="0" err="1" smtClean="0"/>
              <a:t>ssh</a:t>
            </a:r>
            <a:r>
              <a:rPr lang="en-US" altLang="zh-CN" dirty="0" smtClean="0"/>
              <a:t>/</a:t>
            </a:r>
            <a:r>
              <a:rPr lang="en-US" altLang="zh-CN" dirty="0" err="1" smtClean="0"/>
              <a:t>authorized_keys</a:t>
            </a:r>
            <a:endParaRPr lang="en-US" altLang="zh-CN" dirty="0" smtClean="0"/>
          </a:p>
          <a:p>
            <a:r>
              <a:rPr lang="zh-CN" altLang="en-US" dirty="0" smtClean="0"/>
              <a:t>设置权限</a:t>
            </a:r>
            <a:endParaRPr lang="en-US" altLang="zh-CN" dirty="0" smtClean="0"/>
          </a:p>
          <a:p>
            <a:endParaRPr lang="en-US" altLang="zh-CN" dirty="0" smtClean="0"/>
          </a:p>
          <a:p>
            <a:r>
              <a:rPr lang="zh-CN" altLang="en-US" dirty="0" smtClean="0"/>
              <a:t>实验一下，是不是不需要密码就可以了</a:t>
            </a:r>
            <a:endParaRPr lang="en-US" altLang="zh-CN" dirty="0" smtClean="0"/>
          </a:p>
          <a:p>
            <a:r>
              <a:rPr lang="en-US" altLang="zh-CN" dirty="0" smtClean="0"/>
              <a:t>Master$ </a:t>
            </a:r>
            <a:r>
              <a:rPr lang="en-US" altLang="zh-CN" dirty="0" err="1" smtClean="0"/>
              <a:t>ssh</a:t>
            </a:r>
            <a:r>
              <a:rPr lang="en-US" altLang="zh-CN" dirty="0" smtClean="0"/>
              <a:t> slave</a:t>
            </a:r>
          </a:p>
          <a:p>
            <a:r>
              <a:rPr lang="en-US" altLang="zh-CN" dirty="0" smtClean="0"/>
              <a:t>Slave$</a:t>
            </a:r>
            <a:endParaRPr lang="zh-CN" altLang="en-US" dirty="0"/>
          </a:p>
        </p:txBody>
      </p:sp>
    </p:spTree>
    <p:extLst>
      <p:ext uri="{BB962C8B-B14F-4D97-AF65-F5344CB8AC3E}">
        <p14:creationId xmlns:p14="http://schemas.microsoft.com/office/powerpoint/2010/main" xmlns="" val="867643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Disabling IPv6</a:t>
            </a:r>
            <a:r>
              <a:rPr lang="zh-CN" altLang="en-US" dirty="0" smtClean="0"/>
              <a:t>（每台机器）</a:t>
            </a:r>
            <a:endParaRPr lang="zh-CN" altLang="en-US" dirty="0"/>
          </a:p>
        </p:txBody>
      </p:sp>
      <p:sp>
        <p:nvSpPr>
          <p:cNvPr id="3" name="内容占位符 2"/>
          <p:cNvSpPr>
            <a:spLocks noGrp="1"/>
          </p:cNvSpPr>
          <p:nvPr>
            <p:ph sz="quarter" idx="1"/>
          </p:nvPr>
        </p:nvSpPr>
        <p:spPr/>
        <p:txBody>
          <a:bodyPr/>
          <a:lstStyle/>
          <a:p>
            <a:r>
              <a:rPr lang="en-US" altLang="zh-CN" dirty="0" smtClean="0"/>
              <a:t>/etc/</a:t>
            </a:r>
            <a:r>
              <a:rPr lang="en-US" altLang="zh-CN" dirty="0" err="1" smtClean="0"/>
              <a:t>modprobe.d</a:t>
            </a:r>
            <a:r>
              <a:rPr lang="en-US" altLang="zh-CN" dirty="0" smtClean="0"/>
              <a:t>/blacklist</a:t>
            </a:r>
          </a:p>
          <a:p>
            <a:endParaRPr lang="en-US" altLang="zh-CN" dirty="0" smtClean="0"/>
          </a:p>
          <a:p>
            <a:r>
              <a:rPr lang="en-US" altLang="zh-CN" dirty="0" smtClean="0"/>
              <a:t># disable IPv6</a:t>
            </a:r>
          </a:p>
          <a:p>
            <a:r>
              <a:rPr lang="en-US" altLang="zh-CN" dirty="0" smtClean="0"/>
              <a:t>blacklist ipv6 </a:t>
            </a:r>
          </a:p>
          <a:p>
            <a:endParaRPr lang="en-US" altLang="zh-CN" dirty="0" smtClean="0"/>
          </a:p>
          <a:p>
            <a:r>
              <a:rPr lang="zh-CN" altLang="en-US" dirty="0" smtClean="0"/>
              <a:t>或者</a:t>
            </a:r>
            <a:endParaRPr lang="en-US" altLang="zh-CN" dirty="0" smtClean="0"/>
          </a:p>
          <a:p>
            <a:r>
              <a:rPr lang="en-US" altLang="zh-CN" dirty="0" smtClean="0"/>
              <a:t>HADOOP_OPTS=-Djava.net.preferIPv4Stack=true </a:t>
            </a:r>
            <a:endParaRPr lang="zh-CN" altLang="en-US" dirty="0"/>
          </a:p>
        </p:txBody>
      </p:sp>
    </p:spTree>
    <p:extLst>
      <p:ext uri="{BB962C8B-B14F-4D97-AF65-F5344CB8AC3E}">
        <p14:creationId xmlns:p14="http://schemas.microsoft.com/office/powerpoint/2010/main" xmlns="" val="38247841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Hadoop</a:t>
            </a:r>
            <a:r>
              <a:rPr lang="zh-CN" altLang="en-US" dirty="0" smtClean="0"/>
              <a:t>环境</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smtClean="0"/>
              <a:t>在</a:t>
            </a:r>
            <a:r>
              <a:rPr lang="en-US" altLang="zh-CN" dirty="0" smtClean="0"/>
              <a:t>Master</a:t>
            </a:r>
            <a:r>
              <a:rPr lang="zh-CN" altLang="en-US" dirty="0" smtClean="0"/>
              <a:t>上做好，拷贝到所有</a:t>
            </a:r>
            <a:r>
              <a:rPr lang="en-US" altLang="zh-CN" dirty="0" smtClean="0"/>
              <a:t>slave</a:t>
            </a:r>
            <a:r>
              <a:rPr lang="zh-CN" altLang="en-US" dirty="0" smtClean="0"/>
              <a:t>上</a:t>
            </a:r>
            <a:endParaRPr lang="en-US" altLang="zh-CN" dirty="0" smtClean="0"/>
          </a:p>
          <a:p>
            <a:endParaRPr lang="en-US" altLang="zh-CN" dirty="0" smtClean="0"/>
          </a:p>
          <a:p>
            <a:r>
              <a:rPr lang="en-US" altLang="zh-CN" dirty="0" smtClean="0"/>
              <a:t>conf/masters</a:t>
            </a:r>
          </a:p>
          <a:p>
            <a:pPr lvl="1"/>
            <a:r>
              <a:rPr lang="zh-CN" altLang="en-US" dirty="0" smtClean="0"/>
              <a:t>填写</a:t>
            </a:r>
            <a:r>
              <a:rPr lang="en-US" altLang="zh-CN" dirty="0" smtClean="0"/>
              <a:t>masters</a:t>
            </a:r>
            <a:r>
              <a:rPr lang="zh-CN" altLang="en-US" dirty="0" smtClean="0"/>
              <a:t>的机器名</a:t>
            </a:r>
            <a:endParaRPr lang="en-US" altLang="zh-CN" dirty="0" smtClean="0"/>
          </a:p>
          <a:p>
            <a:r>
              <a:rPr lang="en-US" altLang="zh-CN" dirty="0" smtClean="0"/>
              <a:t>conf/slaves</a:t>
            </a:r>
          </a:p>
          <a:p>
            <a:pPr lvl="1"/>
            <a:r>
              <a:rPr lang="zh-CN" altLang="en-US" dirty="0" smtClean="0"/>
              <a:t>填写所有</a:t>
            </a:r>
            <a:r>
              <a:rPr lang="en-US" altLang="zh-CN" dirty="0" smtClean="0"/>
              <a:t>slave</a:t>
            </a:r>
            <a:r>
              <a:rPr lang="zh-CN" altLang="en-US" dirty="0" smtClean="0"/>
              <a:t>的机器名，一行一个机器名</a:t>
            </a:r>
            <a:endParaRPr lang="en-US" altLang="zh-CN" dirty="0" smtClean="0"/>
          </a:p>
          <a:p>
            <a:pPr lvl="1"/>
            <a:r>
              <a:rPr lang="en-US" altLang="zh-CN" dirty="0" smtClean="0"/>
              <a:t>master</a:t>
            </a:r>
          </a:p>
          <a:p>
            <a:pPr lvl="1"/>
            <a:r>
              <a:rPr lang="en-US" altLang="zh-CN" dirty="0" smtClean="0"/>
              <a:t>slave</a:t>
            </a:r>
          </a:p>
          <a:p>
            <a:pPr lvl="1"/>
            <a:r>
              <a:rPr lang="en-US" altLang="zh-CN" dirty="0" smtClean="0"/>
              <a:t>anotherslave01</a:t>
            </a:r>
          </a:p>
          <a:p>
            <a:pPr lvl="1"/>
            <a:r>
              <a:rPr lang="en-US" altLang="zh-CN" dirty="0" smtClean="0"/>
              <a:t>anotherslave02</a:t>
            </a:r>
          </a:p>
          <a:p>
            <a:pPr lvl="1"/>
            <a:r>
              <a:rPr lang="en-US" altLang="zh-CN" dirty="0" smtClean="0"/>
              <a:t>anotherslave03 </a:t>
            </a:r>
            <a:endParaRPr lang="zh-CN" altLang="en-US" dirty="0"/>
          </a:p>
        </p:txBody>
      </p:sp>
    </p:spTree>
    <p:extLst>
      <p:ext uri="{BB962C8B-B14F-4D97-AF65-F5344CB8AC3E}">
        <p14:creationId xmlns:p14="http://schemas.microsoft.com/office/powerpoint/2010/main" xmlns="" val="2525632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hadoop-env.sh</a:t>
            </a:r>
            <a:endParaRPr lang="zh-CN" altLang="en-US" dirty="0"/>
          </a:p>
        </p:txBody>
      </p:sp>
      <p:sp>
        <p:nvSpPr>
          <p:cNvPr id="3" name="内容占位符 2"/>
          <p:cNvSpPr>
            <a:spLocks noGrp="1"/>
          </p:cNvSpPr>
          <p:nvPr>
            <p:ph sz="quarter" idx="1"/>
          </p:nvPr>
        </p:nvSpPr>
        <p:spPr/>
        <p:txBody>
          <a:bodyPr/>
          <a:lstStyle/>
          <a:p>
            <a:r>
              <a:rPr lang="en-US" altLang="zh-CN" dirty="0" err="1" smtClean="0"/>
              <a:t>Hadoop</a:t>
            </a:r>
            <a:r>
              <a:rPr lang="zh-CN" altLang="en-US" dirty="0" smtClean="0"/>
              <a:t>的运行环境配置</a:t>
            </a:r>
            <a:endParaRPr lang="en-US" altLang="zh-CN" dirty="0" smtClean="0"/>
          </a:p>
          <a:p>
            <a:r>
              <a:rPr lang="zh-CN" altLang="en-US" dirty="0" smtClean="0"/>
              <a:t>需要更改的一行是</a:t>
            </a:r>
            <a:endParaRPr lang="en-US" altLang="zh-CN" dirty="0" smtClean="0"/>
          </a:p>
          <a:p>
            <a:r>
              <a:rPr lang="en-US" altLang="zh-CN" dirty="0" smtClean="0"/>
              <a:t>export JAVA_HOME=/</a:t>
            </a:r>
            <a:r>
              <a:rPr lang="en-US" altLang="zh-CN" dirty="0" err="1" smtClean="0"/>
              <a:t>usr</a:t>
            </a:r>
            <a:r>
              <a:rPr lang="en-US" altLang="zh-CN" dirty="0" smtClean="0"/>
              <a:t>/</a:t>
            </a:r>
            <a:r>
              <a:rPr lang="en-US" altLang="zh-CN" dirty="0" err="1" smtClean="0"/>
              <a:t>jdk</a:t>
            </a:r>
            <a:r>
              <a:rPr lang="zh-CN" altLang="en-US" dirty="0" smtClean="0"/>
              <a:t>即可</a:t>
            </a:r>
            <a:endParaRPr lang="en-US" altLang="zh-CN" dirty="0" smtClean="0"/>
          </a:p>
          <a:p>
            <a:endParaRPr lang="en-US" altLang="zh-CN" dirty="0" smtClean="0"/>
          </a:p>
          <a:p>
            <a:r>
              <a:rPr lang="zh-CN" altLang="en-US" dirty="0" smtClean="0"/>
              <a:t>可以配置如：</a:t>
            </a:r>
            <a:endParaRPr lang="en-US" altLang="zh-CN" dirty="0" smtClean="0"/>
          </a:p>
          <a:p>
            <a:r>
              <a:rPr lang="en-US" altLang="zh-CN" dirty="0" smtClean="0"/>
              <a:t>HADOOP_HEAPSIZE=2000</a:t>
            </a:r>
            <a:r>
              <a:rPr lang="zh-CN" altLang="en-US" dirty="0" smtClean="0"/>
              <a:t>，更新</a:t>
            </a:r>
            <a:r>
              <a:rPr lang="en-US" altLang="zh-CN" dirty="0" smtClean="0"/>
              <a:t>java</a:t>
            </a:r>
            <a:r>
              <a:rPr lang="zh-CN" altLang="en-US" dirty="0" smtClean="0"/>
              <a:t>运行的时候的堆的大小</a:t>
            </a:r>
            <a:endParaRPr lang="zh-CN" altLang="en-US" dirty="0"/>
          </a:p>
        </p:txBody>
      </p:sp>
    </p:spTree>
    <p:extLst>
      <p:ext uri="{BB962C8B-B14F-4D97-AF65-F5344CB8AC3E}">
        <p14:creationId xmlns:p14="http://schemas.microsoft.com/office/powerpoint/2010/main" xmlns="" val="3436666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core-site.xml</a:t>
            </a:r>
            <a:endParaRPr lang="zh-CN" altLang="en-US" dirty="0"/>
          </a:p>
        </p:txBody>
      </p:sp>
      <p:sp>
        <p:nvSpPr>
          <p:cNvPr id="3" name="内容占位符 2"/>
          <p:cNvSpPr>
            <a:spLocks noGrp="1"/>
          </p:cNvSpPr>
          <p:nvPr>
            <p:ph sz="quarter" idx="1"/>
          </p:nvPr>
        </p:nvSpPr>
        <p:spPr/>
        <p:txBody>
          <a:bodyPr/>
          <a:lstStyle/>
          <a:p>
            <a:r>
              <a:rPr lang="en-US" altLang="zh-CN" dirty="0" smtClean="0"/>
              <a:t>&lt;name&gt;</a:t>
            </a:r>
            <a:r>
              <a:rPr lang="en-US" altLang="zh-CN" dirty="0" err="1" smtClean="0"/>
              <a:t>hadoop.tmp.dir</a:t>
            </a:r>
            <a:r>
              <a:rPr lang="en-US" altLang="zh-CN" dirty="0" smtClean="0"/>
              <a:t>&lt;/name&gt;</a:t>
            </a:r>
          </a:p>
          <a:p>
            <a:endParaRPr lang="en-US" altLang="zh-CN" dirty="0" smtClean="0"/>
          </a:p>
          <a:p>
            <a:r>
              <a:rPr lang="en-US" altLang="zh-CN" dirty="0" smtClean="0"/>
              <a:t>&lt;name&gt;fs.default.name&lt;/name&gt;</a:t>
            </a:r>
          </a:p>
          <a:p>
            <a:r>
              <a:rPr lang="en-US" altLang="zh-CN" dirty="0" smtClean="0"/>
              <a:t>&lt;value&gt;hdfs://master:54510&lt;/value&gt;</a:t>
            </a:r>
            <a:endParaRPr lang="zh-CN" altLang="en-US" dirty="0"/>
          </a:p>
        </p:txBody>
      </p:sp>
    </p:spTree>
    <p:extLst>
      <p:ext uri="{BB962C8B-B14F-4D97-AF65-F5344CB8AC3E}">
        <p14:creationId xmlns:p14="http://schemas.microsoft.com/office/powerpoint/2010/main" xmlns="" val="4225334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hdfs-site.xml</a:t>
            </a:r>
            <a:endParaRPr lang="zh-CN" altLang="en-US" dirty="0"/>
          </a:p>
        </p:txBody>
      </p:sp>
      <p:sp>
        <p:nvSpPr>
          <p:cNvPr id="3" name="内容占位符 2"/>
          <p:cNvSpPr>
            <a:spLocks noGrp="1"/>
          </p:cNvSpPr>
          <p:nvPr>
            <p:ph sz="quarter" idx="1"/>
          </p:nvPr>
        </p:nvSpPr>
        <p:spPr/>
        <p:txBody>
          <a:bodyPr/>
          <a:lstStyle/>
          <a:p>
            <a:r>
              <a:rPr lang="en-US" altLang="zh-CN" dirty="0" smtClean="0"/>
              <a:t>&lt;property&gt;</a:t>
            </a:r>
          </a:p>
          <a:p>
            <a:pPr lvl="1"/>
            <a:r>
              <a:rPr lang="en-US" altLang="zh-CN" dirty="0" smtClean="0"/>
              <a:t>&lt;name&gt;</a:t>
            </a:r>
            <a:r>
              <a:rPr lang="en-US" altLang="zh-CN" dirty="0" err="1" smtClean="0"/>
              <a:t>dfs.replication</a:t>
            </a:r>
            <a:r>
              <a:rPr lang="en-US" altLang="zh-CN" dirty="0" smtClean="0"/>
              <a:t>&lt;/name&gt;</a:t>
            </a:r>
          </a:p>
          <a:p>
            <a:pPr lvl="1"/>
            <a:r>
              <a:rPr lang="en-US" altLang="zh-CN" dirty="0" smtClean="0"/>
              <a:t>&lt;value&gt;3&lt;/value&gt;</a:t>
            </a:r>
          </a:p>
          <a:p>
            <a:r>
              <a:rPr lang="en-US" altLang="zh-CN" dirty="0" smtClean="0"/>
              <a:t>&lt;property&gt;</a:t>
            </a:r>
          </a:p>
          <a:p>
            <a:endParaRPr lang="en-US" altLang="zh-CN" dirty="0" smtClean="0"/>
          </a:p>
          <a:p>
            <a:r>
              <a:rPr lang="en-US" altLang="zh-CN" dirty="0" err="1" smtClean="0"/>
              <a:t>dfs.name.dir</a:t>
            </a:r>
            <a:endParaRPr lang="zh-CN" altLang="en-US" dirty="0"/>
          </a:p>
        </p:txBody>
      </p:sp>
      <p:graphicFrame>
        <p:nvGraphicFramePr>
          <p:cNvPr id="4" name="表格 3"/>
          <p:cNvGraphicFramePr>
            <a:graphicFrameLocks noGrp="1"/>
          </p:cNvGraphicFramePr>
          <p:nvPr>
            <p:extLst/>
          </p:nvPr>
        </p:nvGraphicFramePr>
        <p:xfrm>
          <a:off x="3173856" y="2547256"/>
          <a:ext cx="5703858" cy="3533848"/>
        </p:xfrm>
        <a:graphic>
          <a:graphicData uri="http://schemas.openxmlformats.org/drawingml/2006/table">
            <a:tbl>
              <a:tblPr bandRow="1">
                <a:tableStyleId>{B301B821-A1FF-4177-AEE7-76D212191A09}</a:tableStyleId>
              </a:tblPr>
              <a:tblGrid>
                <a:gridCol w="1901286"/>
                <a:gridCol w="1901286"/>
                <a:gridCol w="1901286"/>
              </a:tblGrid>
              <a:tr h="247565">
                <a:tc>
                  <a:txBody>
                    <a:bodyPr/>
                    <a:lstStyle/>
                    <a:p>
                      <a:r>
                        <a:rPr lang="en-US" sz="1400" dirty="0"/>
                        <a:t>Parameter</a:t>
                      </a:r>
                    </a:p>
                  </a:txBody>
                  <a:tcPr marL="35649" marR="35649" marT="35649" marB="35649" anchor="ctr"/>
                </a:tc>
                <a:tc>
                  <a:txBody>
                    <a:bodyPr/>
                    <a:lstStyle/>
                    <a:p>
                      <a:r>
                        <a:rPr lang="en-US" sz="1400"/>
                        <a:t>Value</a:t>
                      </a:r>
                    </a:p>
                  </a:txBody>
                  <a:tcPr marL="35649" marR="35649" marT="35649" marB="35649" anchor="ctr"/>
                </a:tc>
                <a:tc>
                  <a:txBody>
                    <a:bodyPr/>
                    <a:lstStyle/>
                    <a:p>
                      <a:r>
                        <a:rPr lang="en-US" sz="1400"/>
                        <a:t>Notes</a:t>
                      </a:r>
                    </a:p>
                  </a:txBody>
                  <a:tcPr marL="35649" marR="35649" marT="35649" marB="35649" anchor="ctr"/>
                </a:tc>
              </a:tr>
              <a:tr h="1624595">
                <a:tc>
                  <a:txBody>
                    <a:bodyPr/>
                    <a:lstStyle/>
                    <a:p>
                      <a:r>
                        <a:rPr lang="en-US" sz="1400" dirty="0" err="1"/>
                        <a:t>dfs.name.dir</a:t>
                      </a:r>
                      <a:endParaRPr lang="en-US" sz="1400" dirty="0"/>
                    </a:p>
                  </a:txBody>
                  <a:tcPr marL="35649" marR="35649" marT="35649" marB="35649" anchor="ctr"/>
                </a:tc>
                <a:tc>
                  <a:txBody>
                    <a:bodyPr/>
                    <a:lstStyle/>
                    <a:p>
                      <a:r>
                        <a:rPr lang="en-US" sz="1400"/>
                        <a:t>Path on the local filesystem where the NameNode stores the namespace and transactions logs persistently.</a:t>
                      </a:r>
                    </a:p>
                  </a:txBody>
                  <a:tcPr marL="35649" marR="35649" marT="35649" marB="35649" anchor="ctr"/>
                </a:tc>
                <a:tc>
                  <a:txBody>
                    <a:bodyPr/>
                    <a:lstStyle/>
                    <a:p>
                      <a:r>
                        <a:rPr lang="en-US" sz="1400" dirty="0"/>
                        <a:t>If this is a comma-delimited list of directories then the name table is replicated in all of the directories, for redundancy. </a:t>
                      </a:r>
                    </a:p>
                  </a:txBody>
                  <a:tcPr marL="35649" marR="35649" marT="35649" marB="35649" anchor="ctr"/>
                </a:tc>
              </a:tr>
              <a:tr h="1624595">
                <a:tc>
                  <a:txBody>
                    <a:bodyPr/>
                    <a:lstStyle/>
                    <a:p>
                      <a:r>
                        <a:rPr lang="en-US" sz="1400"/>
                        <a:t>dfs.data.dir</a:t>
                      </a:r>
                    </a:p>
                  </a:txBody>
                  <a:tcPr marL="35649" marR="35649" marT="35649" marB="35649" anchor="ctr"/>
                </a:tc>
                <a:tc>
                  <a:txBody>
                    <a:bodyPr/>
                    <a:lstStyle/>
                    <a:p>
                      <a:r>
                        <a:rPr lang="en-US" sz="1400"/>
                        <a:t>Comma separated list of paths on the local filesystem of a DataNode where it should store its blocks. </a:t>
                      </a:r>
                    </a:p>
                  </a:txBody>
                  <a:tcPr marL="35649" marR="35649" marT="35649" marB="35649" anchor="ctr"/>
                </a:tc>
                <a:tc>
                  <a:txBody>
                    <a:bodyPr/>
                    <a:lstStyle/>
                    <a:p>
                      <a:r>
                        <a:rPr lang="en-US" sz="1400" dirty="0"/>
                        <a:t>If this is a comma-delimited list of directories, then data will be stored in all named directories, typically on different devices. </a:t>
                      </a:r>
                    </a:p>
                  </a:txBody>
                  <a:tcPr marL="35649" marR="35649" marT="35649" marB="35649" anchor="ctr"/>
                </a:tc>
              </a:tr>
            </a:tbl>
          </a:graphicData>
        </a:graphic>
      </p:graphicFrame>
    </p:spTree>
    <p:extLst>
      <p:ext uri="{BB962C8B-B14F-4D97-AF65-F5344CB8AC3E}">
        <p14:creationId xmlns:p14="http://schemas.microsoft.com/office/powerpoint/2010/main" xmlns="" val="347459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mapred-site.xml</a:t>
            </a:r>
            <a:endParaRPr lang="zh-CN" altLang="en-US" dirty="0"/>
          </a:p>
        </p:txBody>
      </p:sp>
      <p:sp>
        <p:nvSpPr>
          <p:cNvPr id="3" name="内容占位符 2"/>
          <p:cNvSpPr>
            <a:spLocks noGrp="1"/>
          </p:cNvSpPr>
          <p:nvPr>
            <p:ph sz="quarter" idx="1"/>
          </p:nvPr>
        </p:nvSpPr>
        <p:spPr/>
        <p:txBody>
          <a:bodyPr/>
          <a:lstStyle/>
          <a:p>
            <a:r>
              <a:rPr lang="en-US" altLang="zh-CN" dirty="0" smtClean="0"/>
              <a:t>&lt;name&gt;</a:t>
            </a:r>
            <a:r>
              <a:rPr lang="en-US" altLang="zh-CN" dirty="0" err="1" smtClean="0"/>
              <a:t>mapred.job.tracker</a:t>
            </a:r>
            <a:r>
              <a:rPr lang="en-US" altLang="zh-CN" dirty="0" smtClean="0"/>
              <a:t>&lt;/name&gt;</a:t>
            </a:r>
          </a:p>
          <a:p>
            <a:r>
              <a:rPr lang="en-US" altLang="zh-CN" dirty="0" smtClean="0"/>
              <a:t>&lt;value&gt;localhost:54511&lt;/value&gt;</a:t>
            </a:r>
            <a:endParaRPr lang="zh-CN" altLang="en-US" dirty="0"/>
          </a:p>
        </p:txBody>
      </p:sp>
    </p:spTree>
    <p:extLst>
      <p:ext uri="{BB962C8B-B14F-4D97-AF65-F5344CB8AC3E}">
        <p14:creationId xmlns:p14="http://schemas.microsoft.com/office/powerpoint/2010/main" xmlns="" val="3692293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格式化</a:t>
            </a:r>
            <a:r>
              <a:rPr lang="en-US" altLang="zh-CN" dirty="0" smtClean="0"/>
              <a:t>HDFS</a:t>
            </a:r>
            <a:endParaRPr lang="zh-CN" altLang="en-US" dirty="0"/>
          </a:p>
        </p:txBody>
      </p:sp>
      <p:sp>
        <p:nvSpPr>
          <p:cNvPr id="3" name="内容占位符 2"/>
          <p:cNvSpPr>
            <a:spLocks noGrp="1"/>
          </p:cNvSpPr>
          <p:nvPr>
            <p:ph sz="quarter" idx="1"/>
          </p:nvPr>
        </p:nvSpPr>
        <p:spPr/>
        <p:txBody>
          <a:bodyPr/>
          <a:lstStyle/>
          <a:p>
            <a:r>
              <a:rPr lang="en-US" altLang="zh-CN" dirty="0" smtClean="0"/>
              <a:t>bin/</a:t>
            </a:r>
            <a:r>
              <a:rPr lang="en-US" altLang="zh-CN" dirty="0" err="1" smtClean="0"/>
              <a:t>hadoop</a:t>
            </a:r>
            <a:r>
              <a:rPr lang="en-US" altLang="zh-CN" dirty="0" smtClean="0"/>
              <a:t> </a:t>
            </a:r>
            <a:r>
              <a:rPr lang="en-US" altLang="zh-CN" dirty="0" err="1" smtClean="0"/>
              <a:t>namenode</a:t>
            </a:r>
            <a:r>
              <a:rPr lang="en-US" altLang="zh-CN" dirty="0" smtClean="0"/>
              <a:t> –format</a:t>
            </a:r>
          </a:p>
          <a:p>
            <a:pPr lvl="1"/>
            <a:r>
              <a:rPr lang="zh-CN" altLang="en-US" dirty="0" smtClean="0"/>
              <a:t>在此之前无须建立目录，建立目录的话</a:t>
            </a:r>
            <a:r>
              <a:rPr lang="en-US" altLang="zh-CN" dirty="0" err="1" smtClean="0"/>
              <a:t>hadoop</a:t>
            </a:r>
            <a:r>
              <a:rPr lang="zh-CN" altLang="en-US" dirty="0" smtClean="0"/>
              <a:t>会退出，不进行格式化。</a:t>
            </a:r>
            <a:endParaRPr lang="en-US" altLang="zh-CN" dirty="0" smtClean="0"/>
          </a:p>
        </p:txBody>
      </p:sp>
    </p:spTree>
    <p:extLst>
      <p:ext uri="{BB962C8B-B14F-4D97-AF65-F5344CB8AC3E}">
        <p14:creationId xmlns:p14="http://schemas.microsoft.com/office/powerpoint/2010/main" xmlns="" val="5032046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Hadoop</a:t>
            </a:r>
            <a:r>
              <a:rPr lang="zh-CN" altLang="en-US" dirty="0" smtClean="0"/>
              <a:t>的启动与停止</a:t>
            </a:r>
            <a:endParaRPr lang="zh-CN" altLang="en-US" dirty="0"/>
          </a:p>
        </p:txBody>
      </p:sp>
      <p:sp>
        <p:nvSpPr>
          <p:cNvPr id="3" name="内容占位符 2"/>
          <p:cNvSpPr>
            <a:spLocks noGrp="1"/>
          </p:cNvSpPr>
          <p:nvPr>
            <p:ph sz="quarter" idx="1"/>
          </p:nvPr>
        </p:nvSpPr>
        <p:spPr/>
        <p:txBody>
          <a:bodyPr/>
          <a:lstStyle/>
          <a:p>
            <a:r>
              <a:rPr lang="zh-CN" altLang="en-US" dirty="0" smtClean="0"/>
              <a:t>启动</a:t>
            </a:r>
            <a:endParaRPr lang="en-US" altLang="zh-CN" dirty="0" smtClean="0"/>
          </a:p>
          <a:p>
            <a:r>
              <a:rPr lang="en-US" altLang="zh-CN" dirty="0" err="1" smtClean="0"/>
              <a:t>you@your</a:t>
            </a:r>
            <a:r>
              <a:rPr lang="en-US" altLang="zh-CN" dirty="0" smtClean="0"/>
              <a:t>-machine:~/</a:t>
            </a:r>
            <a:r>
              <a:rPr lang="en-US" altLang="zh-CN" dirty="0" err="1" smtClean="0"/>
              <a:t>hadoop</a:t>
            </a:r>
            <a:r>
              <a:rPr lang="en-US" altLang="zh-CN" dirty="0" smtClean="0"/>
              <a:t>$ bin/start-all.sh</a:t>
            </a:r>
          </a:p>
          <a:p>
            <a:r>
              <a:rPr lang="zh-CN" altLang="en-US" dirty="0" smtClean="0"/>
              <a:t>停止</a:t>
            </a:r>
            <a:endParaRPr lang="en-US" altLang="zh-CN" dirty="0" smtClean="0"/>
          </a:p>
          <a:p>
            <a:r>
              <a:rPr lang="en-US" altLang="zh-CN" dirty="0" err="1" smtClean="0"/>
              <a:t>you@your</a:t>
            </a:r>
            <a:r>
              <a:rPr lang="en-US" altLang="zh-CN" dirty="0" smtClean="0"/>
              <a:t>-machine:~/</a:t>
            </a:r>
            <a:r>
              <a:rPr lang="en-US" altLang="zh-CN" dirty="0" err="1" smtClean="0"/>
              <a:t>hadoop</a:t>
            </a:r>
            <a:r>
              <a:rPr lang="en-US" altLang="zh-CN" dirty="0" smtClean="0"/>
              <a:t>$ bin/stop-all.sh</a:t>
            </a:r>
          </a:p>
          <a:p>
            <a:r>
              <a:rPr lang="zh-CN" altLang="en-US" dirty="0" smtClean="0"/>
              <a:t>运行例子程序</a:t>
            </a:r>
            <a:endParaRPr lang="en-US" altLang="zh-CN" dirty="0" smtClean="0"/>
          </a:p>
          <a:p>
            <a:r>
              <a:rPr lang="en-US" altLang="zh-CN" dirty="0" err="1" smtClean="0"/>
              <a:t>hadoop-user@hadoop-desk</a:t>
            </a:r>
            <a:r>
              <a:rPr lang="en-US" altLang="zh-CN" dirty="0" smtClean="0"/>
              <a:t>:~/</a:t>
            </a:r>
            <a:r>
              <a:rPr lang="en-US" altLang="zh-CN" dirty="0" err="1" smtClean="0"/>
              <a:t>hadoop</a:t>
            </a:r>
            <a:r>
              <a:rPr lang="en-US" altLang="zh-CN" dirty="0" smtClean="0"/>
              <a:t>$ bin/</a:t>
            </a:r>
            <a:r>
              <a:rPr lang="en-US" altLang="zh-CN" dirty="0" err="1" smtClean="0"/>
              <a:t>hadoop</a:t>
            </a:r>
            <a:r>
              <a:rPr lang="en-US" altLang="zh-CN" dirty="0" smtClean="0"/>
              <a:t> jar hadoop-1.0.3-examples.jar pi 10 1000000</a:t>
            </a:r>
          </a:p>
          <a:p>
            <a:r>
              <a:rPr lang="zh-CN" altLang="en-US" dirty="0"/>
              <a:t>检</a:t>
            </a:r>
            <a:r>
              <a:rPr lang="zh-CN" altLang="en-US" dirty="0" smtClean="0"/>
              <a:t>验是否真正运行成功并能执行程序</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xmlns="" val="23938102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建立 </a:t>
            </a:r>
            <a:r>
              <a:rPr lang="en-US" altLang="zh-CN" dirty="0" err="1" smtClean="0"/>
              <a:t>hadoop</a:t>
            </a:r>
            <a:r>
              <a:rPr lang="en-US" altLang="zh-CN" dirty="0" smtClean="0"/>
              <a:t> </a:t>
            </a:r>
            <a:r>
              <a:rPr lang="zh-CN" altLang="en-US" dirty="0" smtClean="0"/>
              <a:t>用户</a:t>
            </a:r>
            <a:endParaRPr lang="zh-CN" altLang="en-US" dirty="0"/>
          </a:p>
        </p:txBody>
      </p:sp>
      <p:sp>
        <p:nvSpPr>
          <p:cNvPr id="3" name="Content Placeholder 2"/>
          <p:cNvSpPr>
            <a:spLocks noGrp="1"/>
          </p:cNvSpPr>
          <p:nvPr>
            <p:ph sz="quarter" idx="1"/>
          </p:nvPr>
        </p:nvSpPr>
        <p:spPr/>
        <p:txBody>
          <a:bodyPr/>
          <a:lstStyle/>
          <a:p>
            <a:r>
              <a:rPr lang="en-US" altLang="zh-CN" dirty="0" smtClean="0"/>
              <a:t>w14@w14-desktop:~/hadoop-0.20.1$ bin/</a:t>
            </a:r>
            <a:r>
              <a:rPr lang="en-US" altLang="zh-CN" dirty="0" err="1" smtClean="0"/>
              <a:t>hadoop</a:t>
            </a:r>
            <a:r>
              <a:rPr lang="en-US" altLang="zh-CN" dirty="0" smtClean="0"/>
              <a:t> </a:t>
            </a:r>
            <a:r>
              <a:rPr lang="en-US" altLang="zh-CN" dirty="0" err="1" smtClean="0"/>
              <a:t>fs</a:t>
            </a:r>
            <a:r>
              <a:rPr lang="en-US" altLang="zh-CN" dirty="0" smtClean="0"/>
              <a:t> -</a:t>
            </a:r>
            <a:r>
              <a:rPr lang="en-US" altLang="zh-CN" dirty="0" err="1" smtClean="0"/>
              <a:t>mkdir</a:t>
            </a:r>
            <a:r>
              <a:rPr lang="en-US" altLang="zh-CN" dirty="0" smtClean="0"/>
              <a:t> /user/</a:t>
            </a:r>
            <a:r>
              <a:rPr lang="en-US" altLang="zh-CN" dirty="0" err="1" smtClean="0"/>
              <a:t>newuser</a:t>
            </a:r>
            <a:endParaRPr lang="en-US" altLang="zh-CN" dirty="0" smtClean="0"/>
          </a:p>
          <a:p>
            <a:r>
              <a:rPr lang="en-US" altLang="zh-CN" dirty="0" smtClean="0"/>
              <a:t>w14@w14-desktop:~/hadoop-0.20.1$ bin/</a:t>
            </a:r>
            <a:r>
              <a:rPr lang="en-US" altLang="zh-CN" dirty="0" err="1" smtClean="0"/>
              <a:t>hadoop</a:t>
            </a:r>
            <a:r>
              <a:rPr lang="en-US" altLang="zh-CN" dirty="0" smtClean="0"/>
              <a:t> </a:t>
            </a:r>
            <a:r>
              <a:rPr lang="en-US" altLang="zh-CN" dirty="0" err="1" smtClean="0"/>
              <a:t>fs</a:t>
            </a:r>
            <a:r>
              <a:rPr lang="en-US" altLang="zh-CN" dirty="0" smtClean="0"/>
              <a:t> -</a:t>
            </a:r>
            <a:r>
              <a:rPr lang="en-US" altLang="zh-CN" dirty="0" err="1" smtClean="0"/>
              <a:t>chown</a:t>
            </a:r>
            <a:r>
              <a:rPr lang="en-US" altLang="zh-CN" dirty="0" smtClean="0"/>
              <a:t> </a:t>
            </a:r>
            <a:r>
              <a:rPr lang="en-US" altLang="zh-CN" dirty="0" err="1" smtClean="0"/>
              <a:t>newuser</a:t>
            </a:r>
            <a:r>
              <a:rPr lang="en-US" altLang="zh-CN" dirty="0" smtClean="0"/>
              <a:t> /user/</a:t>
            </a:r>
            <a:r>
              <a:rPr lang="en-US" altLang="zh-CN" dirty="0" err="1" smtClean="0"/>
              <a:t>newuser</a:t>
            </a:r>
            <a:endParaRPr lang="en-US" altLang="zh-CN" dirty="0" smtClean="0"/>
          </a:p>
          <a:p>
            <a:r>
              <a:rPr lang="en-US" altLang="zh-CN" dirty="0" smtClean="0"/>
              <a:t>w14@w14-desktop:~/hadoop-0.20.1$ bin/</a:t>
            </a:r>
            <a:r>
              <a:rPr lang="en-US" altLang="zh-CN" dirty="0" err="1" smtClean="0"/>
              <a:t>hadoop</a:t>
            </a:r>
            <a:r>
              <a:rPr lang="en-US" altLang="zh-CN" dirty="0" smtClean="0"/>
              <a:t> </a:t>
            </a:r>
            <a:r>
              <a:rPr lang="en-US" altLang="zh-CN" dirty="0" err="1" smtClean="0"/>
              <a:t>fs</a:t>
            </a:r>
            <a:r>
              <a:rPr lang="en-US" altLang="zh-CN" dirty="0" smtClean="0"/>
              <a:t> -</a:t>
            </a:r>
            <a:r>
              <a:rPr lang="en-US" altLang="zh-CN" dirty="0" err="1" smtClean="0"/>
              <a:t>chgrp</a:t>
            </a:r>
            <a:r>
              <a:rPr lang="en-US" altLang="zh-CN" dirty="0" smtClean="0"/>
              <a:t> </a:t>
            </a:r>
            <a:r>
              <a:rPr lang="en-US" altLang="zh-CN" dirty="0" err="1" smtClean="0"/>
              <a:t>newuser</a:t>
            </a:r>
            <a:r>
              <a:rPr lang="en-US" altLang="zh-CN" dirty="0" smtClean="0"/>
              <a:t> /user/</a:t>
            </a:r>
            <a:r>
              <a:rPr lang="en-US" altLang="zh-CN" dirty="0" err="1" smtClean="0"/>
              <a:t>newuser</a:t>
            </a:r>
            <a:endParaRPr lang="en-US" altLang="zh-CN" dirty="0" smtClean="0"/>
          </a:p>
          <a:p>
            <a:endParaRPr lang="zh-CN" altLang="en-US"/>
          </a:p>
        </p:txBody>
      </p:sp>
    </p:spTree>
    <p:extLst>
      <p:ext uri="{BB962C8B-B14F-4D97-AF65-F5344CB8AC3E}">
        <p14:creationId xmlns:p14="http://schemas.microsoft.com/office/powerpoint/2010/main" xmlns="" val="3100465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传统数据与大数据的比较</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4" name="图片 3" descr="未命名3.jpg"/>
          <p:cNvPicPr>
            <a:picLocks noChangeAspect="1"/>
          </p:cNvPicPr>
          <p:nvPr/>
        </p:nvPicPr>
        <p:blipFill>
          <a:blip r:embed="rId2"/>
          <a:stretch>
            <a:fillRect/>
          </a:stretch>
        </p:blipFill>
        <p:spPr>
          <a:xfrm>
            <a:off x="441976" y="1525649"/>
            <a:ext cx="8009874" cy="452202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Hadoop</a:t>
            </a:r>
            <a:r>
              <a:rPr lang="zh-CN" altLang="en-US" dirty="0" smtClean="0"/>
              <a:t>的网页监控界面</a:t>
            </a:r>
            <a:endParaRPr lang="zh-CN" altLang="en-US" dirty="0"/>
          </a:p>
        </p:txBody>
      </p:sp>
      <p:sp>
        <p:nvSpPr>
          <p:cNvPr id="3" name="内容占位符 2"/>
          <p:cNvSpPr>
            <a:spLocks noGrp="1"/>
          </p:cNvSpPr>
          <p:nvPr>
            <p:ph sz="quarter" idx="1"/>
          </p:nvPr>
        </p:nvSpPr>
        <p:spPr/>
        <p:txBody>
          <a:bodyPr/>
          <a:lstStyle/>
          <a:p>
            <a:r>
              <a:rPr lang="en-US" altLang="zh-CN" dirty="0" smtClean="0"/>
              <a:t>http://localhost:50030/ - web UI for </a:t>
            </a:r>
            <a:r>
              <a:rPr lang="en-US" altLang="zh-CN" dirty="0" err="1" smtClean="0"/>
              <a:t>MapReduce</a:t>
            </a:r>
            <a:r>
              <a:rPr lang="en-US" altLang="zh-CN" dirty="0" smtClean="0"/>
              <a:t> job tracker(s) </a:t>
            </a:r>
          </a:p>
          <a:p>
            <a:r>
              <a:rPr lang="en-US" altLang="zh-CN" dirty="0" smtClean="0"/>
              <a:t>http://localhost:50060/ - web UI for task tracker(s) </a:t>
            </a:r>
          </a:p>
          <a:p>
            <a:r>
              <a:rPr lang="en-US" altLang="zh-CN" dirty="0" smtClean="0"/>
              <a:t>http://localhost:50070/ - web UI for HDFS name node(s) </a:t>
            </a:r>
          </a:p>
        </p:txBody>
      </p:sp>
    </p:spTree>
    <p:extLst>
      <p:ext uri="{BB962C8B-B14F-4D97-AF65-F5344CB8AC3E}">
        <p14:creationId xmlns:p14="http://schemas.microsoft.com/office/powerpoint/2010/main" xmlns="" val="454001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下的</a:t>
            </a:r>
            <a:r>
              <a:rPr lang="en-US" altLang="zh-CN" dirty="0" smtClean="0"/>
              <a:t>hosts</a:t>
            </a:r>
            <a:r>
              <a:rPr lang="zh-CN" altLang="en-US" dirty="0" smtClean="0"/>
              <a:t>配置文件（在进行配置调试的时候，通过</a:t>
            </a:r>
            <a:r>
              <a:rPr lang="en-US" altLang="zh-CN" dirty="0" smtClean="0"/>
              <a:t>Windows</a:t>
            </a:r>
            <a:r>
              <a:rPr lang="zh-CN" altLang="en-US" dirty="0" smtClean="0"/>
              <a:t>进行配置时需要）</a:t>
            </a:r>
            <a:endParaRPr lang="zh-CN" altLang="en-US" dirty="0"/>
          </a:p>
        </p:txBody>
      </p:sp>
      <p:sp>
        <p:nvSpPr>
          <p:cNvPr id="3" name="内容占位符 2"/>
          <p:cNvSpPr>
            <a:spLocks noGrp="1"/>
          </p:cNvSpPr>
          <p:nvPr>
            <p:ph sz="quarter" idx="1"/>
          </p:nvPr>
        </p:nvSpPr>
        <p:spPr/>
        <p:txBody>
          <a:bodyPr/>
          <a:lstStyle/>
          <a:p>
            <a:r>
              <a:rPr lang="en-US" altLang="zh-CN" i="1" dirty="0" smtClean="0"/>
              <a:t>Windows 95/98/Me</a:t>
            </a:r>
            <a:r>
              <a:rPr lang="en-US" altLang="zh-CN" dirty="0" smtClean="0"/>
              <a:t> </a:t>
            </a:r>
            <a:r>
              <a:rPr lang="en-US" altLang="zh-CN" b="1" dirty="0" smtClean="0"/>
              <a:t>c:\windows\hosts </a:t>
            </a:r>
            <a:endParaRPr lang="en-US" altLang="zh-CN" dirty="0" smtClean="0"/>
          </a:p>
          <a:p>
            <a:r>
              <a:rPr lang="en-US" altLang="zh-CN" i="1" dirty="0" smtClean="0"/>
              <a:t>Windows NT/2000/XP Pro</a:t>
            </a:r>
            <a:r>
              <a:rPr lang="en-US" altLang="zh-CN" dirty="0" smtClean="0"/>
              <a:t>  </a:t>
            </a:r>
            <a:r>
              <a:rPr lang="en-US" altLang="zh-CN" b="1" dirty="0" smtClean="0"/>
              <a:t>c:\winnt\system32\drivers\etc\hosts</a:t>
            </a:r>
            <a:r>
              <a:rPr lang="en-US" altLang="zh-CN" dirty="0" smtClean="0"/>
              <a:t> </a:t>
            </a:r>
          </a:p>
          <a:p>
            <a:r>
              <a:rPr lang="en-US" altLang="zh-CN" i="1" dirty="0" smtClean="0"/>
              <a:t>Windows XP Home</a:t>
            </a:r>
            <a:r>
              <a:rPr lang="en-US" altLang="zh-CN" dirty="0" smtClean="0"/>
              <a:t> </a:t>
            </a:r>
            <a:r>
              <a:rPr lang="en-US" altLang="zh-CN" b="1" dirty="0" smtClean="0"/>
              <a:t>c:\windows\system32\drivers\etc\hosts</a:t>
            </a:r>
          </a:p>
          <a:p>
            <a:r>
              <a:rPr lang="zh-CN" altLang="en-US" b="1" dirty="0" smtClean="0"/>
              <a:t>在</a:t>
            </a:r>
            <a:r>
              <a:rPr lang="en-US" altLang="zh-CN" b="1" dirty="0" smtClean="0"/>
              <a:t>Windows</a:t>
            </a:r>
            <a:r>
              <a:rPr lang="zh-CN" altLang="en-US" b="1" dirty="0" smtClean="0"/>
              <a:t>下面使用</a:t>
            </a:r>
            <a:r>
              <a:rPr lang="en-US" altLang="zh-CN" b="1" dirty="0" smtClean="0"/>
              <a:t>eclipse</a:t>
            </a:r>
            <a:r>
              <a:rPr lang="zh-CN" altLang="en-US" b="1" dirty="0" smtClean="0"/>
              <a:t>编程的时候，可能也需要使用</a:t>
            </a:r>
            <a:r>
              <a:rPr lang="en-US" altLang="zh-CN" b="1" dirty="0" smtClean="0"/>
              <a:t>hosts</a:t>
            </a:r>
            <a:r>
              <a:rPr lang="en-US" altLang="zh-CN" dirty="0" smtClean="0"/>
              <a:t> </a:t>
            </a:r>
          </a:p>
        </p:txBody>
      </p:sp>
    </p:spTree>
    <p:extLst>
      <p:ext uri="{BB962C8B-B14F-4D97-AF65-F5344CB8AC3E}">
        <p14:creationId xmlns:p14="http://schemas.microsoft.com/office/powerpoint/2010/main" xmlns="" val="14103458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1804559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25768" y="459432"/>
            <a:ext cx="8436076" cy="461665"/>
          </a:xfrm>
        </p:spPr>
        <p:txBody>
          <a:bodyPr/>
          <a:lstStyle/>
          <a:p>
            <a:r>
              <a:rPr lang="zh-CN" altLang="en-US" b="1" dirty="0" smtClean="0"/>
              <a:t>企业新宠  </a:t>
            </a:r>
            <a:r>
              <a:rPr lang="en-US" altLang="zh-CN" b="1" dirty="0" smtClean="0"/>
              <a:t>Hadoop </a:t>
            </a:r>
            <a:endParaRPr lang="zh-CN" altLang="en-US" b="1" dirty="0"/>
          </a:p>
        </p:txBody>
      </p:sp>
      <p:sp>
        <p:nvSpPr>
          <p:cNvPr id="7" name="内容占位符 2"/>
          <p:cNvSpPr txBox="1">
            <a:spLocks/>
          </p:cNvSpPr>
          <p:nvPr/>
        </p:nvSpPr>
        <p:spPr>
          <a:xfrm>
            <a:off x="381000" y="1317625"/>
            <a:ext cx="8436076" cy="4539704"/>
          </a:xfrm>
          <a:prstGeom prst="rect">
            <a:avLst/>
          </a:prstGeom>
        </p:spPr>
        <p:txBody>
          <a:bodyPr/>
          <a:lstStyle/>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Hadoop</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lvl="0">
              <a:spcBef>
                <a:spcPts val="2200"/>
              </a:spcBef>
            </a:pPr>
            <a:r>
              <a:rPr lang="en-US" altLang="zh-CN" sz="2400" dirty="0" err="1" smtClean="0"/>
              <a:t>Hadoop</a:t>
            </a:r>
            <a:r>
              <a:rPr lang="en-US" altLang="zh-CN" sz="2400" dirty="0" smtClean="0"/>
              <a:t> </a:t>
            </a:r>
            <a:r>
              <a:rPr lang="zh-CN" altLang="en-US" sz="2400" dirty="0" smtClean="0"/>
              <a:t>是一个能够对大量数据进行数据挖掘、数据分析、数据存储、管理、维护的可靠、高效、可伸缩的分布式处理软件框架。</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8" name="文本占位符 3"/>
          <p:cNvSpPr>
            <a:spLocks noGrp="1"/>
          </p:cNvSpPr>
          <p:nvPr>
            <p:ph type="body" sz="quarter" idx="4294967295"/>
          </p:nvPr>
        </p:nvSpPr>
        <p:spPr>
          <a:xfrm>
            <a:off x="353962" y="6365874"/>
            <a:ext cx="8008988" cy="260351"/>
          </a:xfrm>
          <a:prstGeom prst="rect">
            <a:avLst/>
          </a:prstGeom>
        </p:spPr>
        <p:txBody>
          <a:bodyPr/>
          <a:lstStyle/>
          <a:p>
            <a:endParaRPr lang="zh-CN" altLang="en-US" dirty="0"/>
          </a:p>
        </p:txBody>
      </p:sp>
      <p:sp>
        <p:nvSpPr>
          <p:cNvPr id="9" name="灯片编号占位符 4"/>
          <p:cNvSpPr>
            <a:spLocks noGrp="1"/>
          </p:cNvSpPr>
          <p:nvPr>
            <p:ph type="sldNum" sz="quarter" idx="4294967295"/>
          </p:nvPr>
        </p:nvSpPr>
        <p:spPr>
          <a:xfrm>
            <a:off x="0" y="6613525"/>
            <a:ext cx="425768" cy="190500"/>
          </a:xfrm>
          <a:prstGeom prst="rect">
            <a:avLst/>
          </a:prstGeom>
        </p:spPr>
        <p:txBody>
          <a:bodyPr/>
          <a:lstStyle/>
          <a:p>
            <a:fld id="{FD44707B-D922-47D5-BD24-D96E91B70543}" type="slidenum">
              <a:rPr lang="en-US" smtClean="0"/>
              <a:pPr/>
              <a:t>5</a:t>
            </a:fld>
            <a:endParaRPr lang="en-US" dirty="0"/>
          </a:p>
        </p:txBody>
      </p:sp>
      <p:pic>
        <p:nvPicPr>
          <p:cNvPr id="10" name="图片 9" descr="79_110720101207_1[1].jpg"/>
          <p:cNvPicPr>
            <a:picLocks noChangeAspect="1"/>
          </p:cNvPicPr>
          <p:nvPr/>
        </p:nvPicPr>
        <p:blipFill>
          <a:blip r:embed="rId2"/>
          <a:stretch>
            <a:fillRect/>
          </a:stretch>
        </p:blipFill>
        <p:spPr>
          <a:xfrm>
            <a:off x="2336800" y="1600200"/>
            <a:ext cx="4436533" cy="33274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425768" y="459432"/>
            <a:ext cx="8436076" cy="523220"/>
          </a:xfrm>
        </p:spPr>
        <p:txBody>
          <a:bodyPr/>
          <a:lstStyle/>
          <a:p>
            <a:r>
              <a:rPr lang="en-US" altLang="zh-CN" sz="2800" b="1" dirty="0" err="1" smtClean="0"/>
              <a:t>Hadoop</a:t>
            </a:r>
            <a:r>
              <a:rPr lang="zh-CN" altLang="en-US" sz="2800" b="1" dirty="0" smtClean="0"/>
              <a:t>优点</a:t>
            </a:r>
            <a:endParaRPr lang="zh-CN" altLang="en-US" sz="2800" b="1" dirty="0"/>
          </a:p>
        </p:txBody>
      </p:sp>
      <p:sp>
        <p:nvSpPr>
          <p:cNvPr id="16" name="文本占位符 3"/>
          <p:cNvSpPr>
            <a:spLocks noGrp="1"/>
          </p:cNvSpPr>
          <p:nvPr>
            <p:ph type="body" sz="quarter" idx="4294967295"/>
          </p:nvPr>
        </p:nvSpPr>
        <p:spPr>
          <a:xfrm>
            <a:off x="353962" y="6365874"/>
            <a:ext cx="8008988" cy="260351"/>
          </a:xfrm>
          <a:prstGeom prst="rect">
            <a:avLst/>
          </a:prstGeom>
        </p:spPr>
        <p:txBody>
          <a:bodyPr/>
          <a:lstStyle/>
          <a:p>
            <a:endParaRPr lang="zh-CN" altLang="en-US" dirty="0"/>
          </a:p>
        </p:txBody>
      </p:sp>
      <p:sp>
        <p:nvSpPr>
          <p:cNvPr id="17" name="灯片编号占位符 4"/>
          <p:cNvSpPr>
            <a:spLocks noGrp="1"/>
          </p:cNvSpPr>
          <p:nvPr>
            <p:ph type="sldNum" sz="quarter" idx="4294967295"/>
          </p:nvPr>
        </p:nvSpPr>
        <p:spPr>
          <a:xfrm>
            <a:off x="0" y="6613525"/>
            <a:ext cx="425768" cy="190500"/>
          </a:xfrm>
          <a:prstGeom prst="rect">
            <a:avLst/>
          </a:prstGeom>
        </p:spPr>
        <p:txBody>
          <a:bodyPr/>
          <a:lstStyle/>
          <a:p>
            <a:fld id="{FD44707B-D922-47D5-BD24-D96E91B70543}" type="slidenum">
              <a:rPr lang="en-US" smtClean="0"/>
              <a:pPr/>
              <a:t>6</a:t>
            </a:fld>
            <a:endParaRPr lang="en-US" dirty="0"/>
          </a:p>
        </p:txBody>
      </p:sp>
      <p:sp>
        <p:nvSpPr>
          <p:cNvPr id="20" name="TextBox 19"/>
          <p:cNvSpPr txBox="1"/>
          <p:nvPr/>
        </p:nvSpPr>
        <p:spPr>
          <a:xfrm>
            <a:off x="464024" y="1378424"/>
            <a:ext cx="8038531" cy="4185761"/>
          </a:xfrm>
          <a:prstGeom prst="rect">
            <a:avLst/>
          </a:prstGeom>
          <a:noFill/>
        </p:spPr>
        <p:txBody>
          <a:bodyPr wrap="square" rtlCol="0">
            <a:spAutoFit/>
          </a:bodyPr>
          <a:lstStyle/>
          <a:p>
            <a:r>
              <a:rPr lang="zh-CN" altLang="en-US" b="1" dirty="0" smtClean="0"/>
              <a:t>集群</a:t>
            </a:r>
            <a:endParaRPr lang="en-US" altLang="zh-CN" b="1" dirty="0" smtClean="0"/>
          </a:p>
          <a:p>
            <a:r>
              <a:rPr lang="en-US" altLang="zh-CN" dirty="0" smtClean="0"/>
              <a:t>	</a:t>
            </a:r>
            <a:r>
              <a:rPr lang="zh-CN" altLang="en-US" sz="2000" kern="0" dirty="0" smtClean="0">
                <a:latin typeface="仿宋" pitchFamily="49" charset="-122"/>
                <a:ea typeface="仿宋" pitchFamily="49" charset="-122"/>
                <a:cs typeface="Segoe UI" pitchFamily="34" charset="0"/>
              </a:rPr>
              <a:t>集群是一组相互独立的、通过高速网络互联的计算机，它们构成了一个组，并以单一系统的模式加以管理。</a:t>
            </a:r>
            <a:endParaRPr lang="en-US" altLang="zh-CN" sz="2000" kern="0" dirty="0" smtClean="0">
              <a:latin typeface="仿宋" pitchFamily="49" charset="-122"/>
              <a:ea typeface="仿宋" pitchFamily="49" charset="-122"/>
              <a:cs typeface="Segoe UI" pitchFamily="34" charset="0"/>
            </a:endParaRPr>
          </a:p>
          <a:p>
            <a:r>
              <a:rPr lang="zh-CN" altLang="en-US" sz="2800" dirty="0" smtClean="0"/>
              <a:t>优点</a:t>
            </a:r>
            <a:endParaRPr lang="en-US" altLang="zh-CN" sz="2800" dirty="0" smtClean="0"/>
          </a:p>
          <a:p>
            <a:r>
              <a:rPr lang="en-US" altLang="zh-CN" dirty="0" smtClean="0"/>
              <a:t>	</a:t>
            </a:r>
            <a:r>
              <a:rPr lang="en-US" altLang="zh-CN" sz="2000" dirty="0" smtClean="0"/>
              <a:t>1</a:t>
            </a:r>
            <a:r>
              <a:rPr lang="zh-CN" altLang="en-US" sz="2000" dirty="0" smtClean="0"/>
              <a:t>、集群节点横向扩展</a:t>
            </a:r>
            <a:endParaRPr lang="en-US" altLang="zh-CN" sz="2000" dirty="0" smtClean="0"/>
          </a:p>
          <a:p>
            <a:r>
              <a:rPr lang="en-US" altLang="zh-CN" sz="2000" dirty="0" smtClean="0"/>
              <a:t>	2</a:t>
            </a:r>
            <a:r>
              <a:rPr lang="zh-CN" altLang="en-US" sz="2000" dirty="0" smtClean="0"/>
              <a:t>、集群容量无限大</a:t>
            </a:r>
            <a:endParaRPr lang="en-US" altLang="zh-CN" sz="2000" dirty="0" smtClean="0"/>
          </a:p>
          <a:p>
            <a:r>
              <a:rPr lang="en-US" altLang="zh-CN" sz="2000" dirty="0" smtClean="0"/>
              <a:t>	3</a:t>
            </a:r>
            <a:r>
              <a:rPr lang="zh-CN" altLang="en-US" sz="2000" dirty="0" smtClean="0"/>
              <a:t>、大文件存储</a:t>
            </a:r>
            <a:endParaRPr lang="en-US" altLang="zh-CN" sz="2000" dirty="0" smtClean="0"/>
          </a:p>
          <a:p>
            <a:r>
              <a:rPr lang="en-US" altLang="zh-CN" sz="2000" dirty="0" smtClean="0"/>
              <a:t>	4</a:t>
            </a:r>
            <a:r>
              <a:rPr lang="zh-CN" altLang="en-US" sz="2000" dirty="0" smtClean="0"/>
              <a:t>、高容错性</a:t>
            </a:r>
            <a:endParaRPr lang="en-US" altLang="zh-CN" sz="2000" dirty="0" smtClean="0"/>
          </a:p>
          <a:p>
            <a:r>
              <a:rPr lang="en-US" altLang="zh-CN" sz="2000" dirty="0" smtClean="0"/>
              <a:t>	5</a:t>
            </a:r>
            <a:r>
              <a:rPr lang="zh-CN" altLang="en-US" sz="2000" dirty="0" smtClean="0"/>
              <a:t>、数据格式没有限制</a:t>
            </a:r>
            <a:endParaRPr lang="en-US" altLang="zh-CN" sz="2000" dirty="0" smtClean="0"/>
          </a:p>
          <a:p>
            <a:r>
              <a:rPr lang="en-US" altLang="zh-CN" sz="2000" dirty="0" smtClean="0"/>
              <a:t>	6</a:t>
            </a:r>
            <a:r>
              <a:rPr lang="zh-CN" altLang="en-US" sz="2000" dirty="0" smtClean="0"/>
              <a:t>、数据处理速度快</a:t>
            </a:r>
            <a:endParaRPr lang="en-US" altLang="zh-CN" sz="2000" dirty="0" smtClean="0"/>
          </a:p>
          <a:p>
            <a:r>
              <a:rPr lang="en-US" altLang="zh-CN" sz="2000" dirty="0" smtClean="0"/>
              <a:t>	7</a:t>
            </a:r>
            <a:r>
              <a:rPr lang="zh-CN" altLang="en-US" sz="2000" dirty="0" smtClean="0"/>
              <a:t>、存储子系统简单</a:t>
            </a:r>
            <a:endParaRPr lang="en-US" altLang="zh-CN" sz="2000" dirty="0" smtClean="0"/>
          </a:p>
          <a:p>
            <a:r>
              <a:rPr lang="en-US" altLang="zh-CN" sz="2000" dirty="0" smtClean="0"/>
              <a:t>	8</a:t>
            </a:r>
            <a:r>
              <a:rPr lang="zh-CN" altLang="en-US" sz="2000" dirty="0" smtClean="0"/>
              <a:t>、硬件价格低廉（无需数据库）</a:t>
            </a:r>
            <a:endParaRPr lang="en-US" altLang="zh-CN" sz="2000" dirty="0" smtClean="0"/>
          </a:p>
          <a:p>
            <a:r>
              <a:rPr lang="en-US" altLang="zh-CN" sz="2000" dirty="0" smtClean="0"/>
              <a:t>	9</a:t>
            </a:r>
            <a:r>
              <a:rPr lang="zh-CN" altLang="en-US" sz="2000" dirty="0" smtClean="0"/>
              <a:t>、使用</a:t>
            </a:r>
            <a:r>
              <a:rPr lang="en-US" altLang="zh-CN" sz="2000" dirty="0" smtClean="0"/>
              <a:t>HDFS</a:t>
            </a:r>
            <a:r>
              <a:rPr lang="zh-CN" altLang="en-US" sz="2000" dirty="0" smtClean="0"/>
              <a:t>存储数据，</a:t>
            </a:r>
            <a:r>
              <a:rPr lang="en-US" altLang="zh-CN" sz="2000" dirty="0" err="1" smtClean="0"/>
              <a:t>Hadoop</a:t>
            </a:r>
            <a:r>
              <a:rPr lang="zh-CN" altLang="en-US" sz="2000" dirty="0" smtClean="0"/>
              <a:t>自己提供运行程序环境</a:t>
            </a:r>
            <a:endParaRPr lang="zh-CN" altLang="en-US" sz="2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25768" y="490210"/>
            <a:ext cx="8436076" cy="523220"/>
          </a:xfrm>
        </p:spPr>
        <p:txBody>
          <a:bodyPr/>
          <a:lstStyle/>
          <a:p>
            <a:r>
              <a:rPr lang="en-US" altLang="zh-CN" sz="2800" b="1" dirty="0" err="1" smtClean="0"/>
              <a:t>Hadoop</a:t>
            </a:r>
            <a:r>
              <a:rPr lang="zh-CN" altLang="en-US" sz="2800" b="1" dirty="0" smtClean="0"/>
              <a:t>缺点</a:t>
            </a:r>
            <a:endParaRPr lang="zh-CN" altLang="en-US" sz="2800" b="1" dirty="0"/>
          </a:p>
        </p:txBody>
      </p:sp>
      <p:sp>
        <p:nvSpPr>
          <p:cNvPr id="5" name="内容占位符 2"/>
          <p:cNvSpPr txBox="1">
            <a:spLocks/>
          </p:cNvSpPr>
          <p:nvPr/>
        </p:nvSpPr>
        <p:spPr>
          <a:xfrm>
            <a:off x="381000" y="1317625"/>
            <a:ext cx="8436076" cy="5678478"/>
          </a:xfrm>
          <a:prstGeom prst="rect">
            <a:avLst/>
          </a:prstGeom>
        </p:spPr>
        <p:txBody>
          <a:bodyPr/>
          <a:lstStyle/>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Hadoop</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缺点</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1</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altLang="ja-JP" sz="2400" b="0" i="0" u="none" strike="noStrike" kern="1200" cap="none" spc="0" normalizeH="0" baseline="0" noProof="0" smtClean="0">
                <a:ln>
                  <a:noFill/>
                </a:ln>
                <a:solidFill>
                  <a:schemeClr val="tx1"/>
                </a:solidFill>
                <a:effectLst/>
                <a:uLnTx/>
                <a:uFillTx/>
                <a:latin typeface="+mn-lt"/>
                <a:ea typeface="+mn-ea"/>
                <a:cs typeface="+mn-cs"/>
              </a:rPr>
              <a:t>Hadoop</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以及</a:t>
            </a:r>
            <a:r>
              <a:rPr kumimoji="0" lang="en-US" altLang="ja-JP" sz="2400" b="0" i="0" u="none" strike="noStrike" kern="1200" cap="none" spc="0" normalizeH="0" baseline="0" noProof="0" smtClean="0">
                <a:ln>
                  <a:noFill/>
                </a:ln>
                <a:solidFill>
                  <a:schemeClr val="tx1"/>
                </a:solidFill>
                <a:effectLst/>
                <a:uLnTx/>
                <a:uFillTx/>
                <a:latin typeface="+mn-lt"/>
                <a:ea typeface="+mn-ea"/>
                <a:cs typeface="+mn-cs"/>
              </a:rPr>
              <a:t>MapReduce</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所处的环境并非</a:t>
            </a:r>
            <a:r>
              <a:rPr kumimoji="0" lang="en-US" altLang="ja-JP" sz="2400" b="0" i="0" u="none" strike="noStrike" kern="1200" cap="none" spc="0" normalizeH="0" baseline="0" noProof="0" smtClean="0">
                <a:ln>
                  <a:noFill/>
                </a:ln>
                <a:solidFill>
                  <a:schemeClr val="tx1"/>
                </a:solidFill>
                <a:effectLst/>
                <a:uLnTx/>
                <a:uFillTx/>
                <a:latin typeface="+mn-lt"/>
                <a:ea typeface="+mn-ea"/>
                <a:cs typeface="+mn-cs"/>
              </a:rPr>
              <a:t>SQL</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环境。</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2</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、不善于处理小而多的文件</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3</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、存在单点问题</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4</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、网络带快，磁盘</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IO</a:t>
            </a: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200"/>
              </a:spcBef>
              <a:spcAft>
                <a:spcPts val="0"/>
              </a:spcAft>
              <a:buClrTx/>
              <a:buSzTx/>
              <a:buFont typeface="Arial" pitchFamily="34" charset="0"/>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文本占位符 3"/>
          <p:cNvSpPr>
            <a:spLocks noGrp="1"/>
          </p:cNvSpPr>
          <p:nvPr>
            <p:ph type="body" sz="quarter" idx="4294967295"/>
          </p:nvPr>
        </p:nvSpPr>
        <p:spPr>
          <a:xfrm>
            <a:off x="353962" y="6365874"/>
            <a:ext cx="8008988" cy="260351"/>
          </a:xfrm>
          <a:prstGeom prst="rect">
            <a:avLst/>
          </a:prstGeom>
        </p:spPr>
        <p:txBody>
          <a:bodyPr/>
          <a:lstStyle/>
          <a:p>
            <a:endParaRPr lang="zh-CN" altLang="en-US"/>
          </a:p>
        </p:txBody>
      </p:sp>
      <p:sp>
        <p:nvSpPr>
          <p:cNvPr id="7" name="灯片编号占位符 4"/>
          <p:cNvSpPr>
            <a:spLocks noGrp="1"/>
          </p:cNvSpPr>
          <p:nvPr>
            <p:ph type="sldNum" sz="quarter" idx="4294967295"/>
          </p:nvPr>
        </p:nvSpPr>
        <p:spPr>
          <a:xfrm>
            <a:off x="0" y="6613525"/>
            <a:ext cx="425768" cy="190500"/>
          </a:xfrm>
          <a:prstGeom prst="rect">
            <a:avLst/>
          </a:prstGeom>
        </p:spPr>
        <p:txBody>
          <a:bodyPr/>
          <a:lstStyle/>
          <a:p>
            <a:fld id="{FD44707B-D922-47D5-BD24-D96E91B70543}" type="slidenum">
              <a:rPr lang="en-US" smtClean="0"/>
              <a:pPr/>
              <a:t>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09575"/>
            <a:ext cx="8229600" cy="885826"/>
          </a:xfrm>
        </p:spPr>
        <p:txBody>
          <a:bodyPr/>
          <a:lstStyle/>
          <a:p>
            <a:r>
              <a:rPr lang="en-US" altLang="zh-CN" dirty="0" err="1" smtClean="0"/>
              <a:t>Hadoop</a:t>
            </a:r>
            <a:r>
              <a:rPr lang="zh-CN" altLang="en-US" dirty="0" smtClean="0"/>
              <a:t>的历史</a:t>
            </a:r>
            <a:endParaRPr lang="zh-CN" altLang="en-US" dirty="0"/>
          </a:p>
        </p:txBody>
      </p:sp>
      <p:sp>
        <p:nvSpPr>
          <p:cNvPr id="5" name="文本占位符 2"/>
          <p:cNvSpPr>
            <a:spLocks noGrp="1"/>
          </p:cNvSpPr>
          <p:nvPr>
            <p:ph type="body" sz="quarter" idx="11"/>
          </p:nvPr>
        </p:nvSpPr>
        <p:spPr>
          <a:xfrm>
            <a:off x="457200" y="1371600"/>
            <a:ext cx="8229600" cy="5002306"/>
          </a:xfrm>
        </p:spPr>
        <p:txBody>
          <a:bodyPr>
            <a:normAutofit fontScale="85000" lnSpcReduction="20000"/>
          </a:bodyPr>
          <a:lstStyle/>
          <a:p>
            <a:r>
              <a:rPr lang="en-US" altLang="zh-CN" dirty="0" smtClean="0"/>
              <a:t>2003</a:t>
            </a:r>
            <a:r>
              <a:rPr lang="zh-CN" altLang="en-US" dirty="0" smtClean="0"/>
              <a:t>年，</a:t>
            </a:r>
            <a:r>
              <a:rPr lang="en-US" altLang="zh-CN" dirty="0" smtClean="0"/>
              <a:t>Google</a:t>
            </a:r>
            <a:r>
              <a:rPr lang="zh-CN" altLang="en-US" dirty="0" smtClean="0"/>
              <a:t>发表论文</a:t>
            </a:r>
            <a:r>
              <a:rPr lang="en-US" altLang="zh-CN" dirty="0"/>
              <a:t> </a:t>
            </a:r>
            <a:r>
              <a:rPr lang="en-US" altLang="zh-CN" dirty="0" smtClean="0"/>
              <a:t>The Google File System</a:t>
            </a:r>
            <a:r>
              <a:rPr lang="zh-CN" altLang="en-US" dirty="0" smtClean="0"/>
              <a:t>，</a:t>
            </a:r>
            <a:r>
              <a:rPr lang="en-US" altLang="zh-CN" dirty="0" smtClean="0"/>
              <a:t>SOSP 2003</a:t>
            </a:r>
          </a:p>
          <a:p>
            <a:pPr lvl="1"/>
            <a:r>
              <a:rPr lang="zh-CN" altLang="en-US" dirty="0" smtClean="0"/>
              <a:t>这篇论文描述了如何构造一个分布式的文件系统，能够容量海量的数据，数据容量能够达到整个互联网所有数据的容量。</a:t>
            </a:r>
            <a:endParaRPr lang="en-US" altLang="zh-CN" dirty="0" smtClean="0"/>
          </a:p>
          <a:p>
            <a:r>
              <a:rPr lang="en-US" altLang="zh-CN" dirty="0" smtClean="0"/>
              <a:t>2004</a:t>
            </a:r>
            <a:r>
              <a:rPr lang="zh-CN" altLang="en-US" dirty="0" smtClean="0"/>
              <a:t>年，</a:t>
            </a:r>
            <a:r>
              <a:rPr lang="en-US" altLang="zh-CN" dirty="0" smtClean="0"/>
              <a:t>Google</a:t>
            </a:r>
            <a:r>
              <a:rPr lang="zh-CN" altLang="en-US" dirty="0" smtClean="0"/>
              <a:t>发表论文</a:t>
            </a:r>
            <a:r>
              <a:rPr lang="en-US" altLang="zh-CN" dirty="0" err="1" smtClean="0"/>
              <a:t>MapReduce</a:t>
            </a:r>
            <a:r>
              <a:rPr lang="en-US" altLang="zh-CN" dirty="0" smtClean="0"/>
              <a:t>: Simplified Data Processing on Large Cluster, OSDI2004</a:t>
            </a:r>
          </a:p>
          <a:p>
            <a:pPr lvl="1"/>
            <a:r>
              <a:rPr lang="zh-CN" altLang="en-US" dirty="0" smtClean="0"/>
              <a:t>这篇论文描述了如何在一个分布式环境下进行编程，以进行大规模的数据处理，同时不陷入到对于系统编程的细节中。</a:t>
            </a:r>
            <a:endParaRPr lang="en-US" altLang="zh-CN" dirty="0" smtClean="0"/>
          </a:p>
          <a:p>
            <a:r>
              <a:rPr lang="en-US" altLang="zh-CN" dirty="0" smtClean="0"/>
              <a:t>2006</a:t>
            </a:r>
            <a:r>
              <a:rPr lang="zh-CN" altLang="en-US" dirty="0" smtClean="0"/>
              <a:t>年，</a:t>
            </a:r>
            <a:r>
              <a:rPr lang="en-US" altLang="zh-CN" dirty="0" smtClean="0"/>
              <a:t>Google</a:t>
            </a:r>
            <a:r>
              <a:rPr lang="zh-CN" altLang="en-US" dirty="0" smtClean="0"/>
              <a:t>发表论文 </a:t>
            </a:r>
            <a:r>
              <a:rPr lang="en-US" altLang="zh-CN" dirty="0" err="1" smtClean="0"/>
              <a:t>Bigtable</a:t>
            </a:r>
            <a:r>
              <a:rPr lang="en-US" altLang="zh-CN" dirty="0" smtClean="0"/>
              <a:t>: A Distributed Storage System for Structured Data, OSDI 2006</a:t>
            </a:r>
          </a:p>
          <a:p>
            <a:pPr lvl="1"/>
            <a:r>
              <a:rPr lang="zh-CN" altLang="en-US" dirty="0"/>
              <a:t>这</a:t>
            </a:r>
            <a:r>
              <a:rPr lang="zh-CN" altLang="en-US" dirty="0" smtClean="0"/>
              <a:t>篇论文描述了如何在分布式文件系统的基础之上建立用以存储结构化数据的分布式数据库系统。</a:t>
            </a:r>
            <a:endParaRPr lang="en-US" altLang="zh-CN" dirty="0" smtClean="0"/>
          </a:p>
          <a:p>
            <a:r>
              <a:rPr lang="en-US" altLang="zh-CN" dirty="0" smtClean="0"/>
              <a:t>2006</a:t>
            </a:r>
            <a:r>
              <a:rPr lang="zh-CN" altLang="en-US" dirty="0" smtClean="0"/>
              <a:t>年，</a:t>
            </a:r>
            <a:r>
              <a:rPr lang="en-US" altLang="zh-CN" dirty="0" smtClean="0"/>
              <a:t>Google</a:t>
            </a:r>
            <a:r>
              <a:rPr lang="zh-CN" altLang="en-US" dirty="0" smtClean="0"/>
              <a:t>在同一个会议上发表另一篇论文 </a:t>
            </a:r>
            <a:r>
              <a:rPr lang="en-US" altLang="zh-CN" dirty="0"/>
              <a:t>The Chubby Lock Service for Loosely-Coupled Distributed </a:t>
            </a:r>
            <a:r>
              <a:rPr lang="en-US" altLang="zh-CN" dirty="0" smtClean="0"/>
              <a:t>Systems</a:t>
            </a:r>
          </a:p>
          <a:p>
            <a:pPr lvl="1"/>
            <a:r>
              <a:rPr lang="zh-CN" altLang="en-US" dirty="0"/>
              <a:t>这</a:t>
            </a:r>
            <a:r>
              <a:rPr lang="zh-CN" altLang="en-US" dirty="0" smtClean="0"/>
              <a:t>篇论文提供了基于</a:t>
            </a:r>
            <a:r>
              <a:rPr lang="en-US" altLang="zh-CN" dirty="0" err="1" smtClean="0"/>
              <a:t>Paxos</a:t>
            </a:r>
            <a:r>
              <a:rPr lang="zh-CN" altLang="en-US" dirty="0" smtClean="0"/>
              <a:t>实现的一个分布式的锁服务，以文件系统的形式提供编程接口</a:t>
            </a:r>
            <a:endParaRPr lang="en-US" altLang="zh-CN" dirty="0" smtClean="0"/>
          </a:p>
          <a:p>
            <a:endParaRPr lang="en-US" altLang="zh-CN" dirty="0" smtClean="0"/>
          </a:p>
          <a:p>
            <a:endParaRPr lang="zh-CN" altLang="en-US" dirty="0"/>
          </a:p>
        </p:txBody>
      </p:sp>
      <p:pic>
        <p:nvPicPr>
          <p:cNvPr id="6" name="Picture 2" descr="Hadoop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89892" y="358775"/>
            <a:ext cx="1905000" cy="685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09575"/>
            <a:ext cx="8229600" cy="885826"/>
          </a:xfrm>
        </p:spPr>
        <p:txBody>
          <a:bodyPr/>
          <a:lstStyle/>
          <a:p>
            <a:r>
              <a:rPr lang="en-US" altLang="zh-CN" dirty="0" err="1" smtClean="0"/>
              <a:t>Hadoop</a:t>
            </a:r>
            <a:r>
              <a:rPr lang="zh-CN" altLang="en-US" dirty="0" smtClean="0"/>
              <a:t>的历史</a:t>
            </a:r>
            <a:endParaRPr lang="zh-CN" altLang="en-US" dirty="0"/>
          </a:p>
        </p:txBody>
      </p:sp>
      <p:sp>
        <p:nvSpPr>
          <p:cNvPr id="5" name="文本占位符 2"/>
          <p:cNvSpPr>
            <a:spLocks noGrp="1"/>
          </p:cNvSpPr>
          <p:nvPr>
            <p:ph type="body" sz="quarter" idx="11"/>
          </p:nvPr>
        </p:nvSpPr>
        <p:spPr>
          <a:xfrm>
            <a:off x="457200" y="1371600"/>
            <a:ext cx="8229600" cy="4572000"/>
          </a:xfrm>
        </p:spPr>
        <p:txBody>
          <a:bodyPr>
            <a:normAutofit fontScale="92500" lnSpcReduction="10000"/>
          </a:bodyPr>
          <a:lstStyle/>
          <a:p>
            <a:r>
              <a:rPr lang="en-US" altLang="zh-CN" dirty="0" err="1" smtClean="0"/>
              <a:t>Hadoop</a:t>
            </a:r>
            <a:r>
              <a:rPr lang="zh-CN" altLang="en-US" dirty="0" smtClean="0"/>
              <a:t>脱胎于</a:t>
            </a:r>
            <a:r>
              <a:rPr lang="en-US" altLang="zh-CN" dirty="0" smtClean="0"/>
              <a:t>Apache</a:t>
            </a:r>
            <a:r>
              <a:rPr lang="zh-CN" altLang="en-US" dirty="0" smtClean="0"/>
              <a:t>的另外</a:t>
            </a:r>
            <a:r>
              <a:rPr lang="zh-CN" altLang="en-US" dirty="0"/>
              <a:t>两个</a:t>
            </a:r>
            <a:r>
              <a:rPr lang="zh-CN" altLang="en-US" dirty="0" smtClean="0"/>
              <a:t>个项目（</a:t>
            </a:r>
            <a:r>
              <a:rPr lang="en-US" altLang="zh-CN" dirty="0" smtClean="0"/>
              <a:t>2002~2004</a:t>
            </a:r>
            <a:r>
              <a:rPr lang="zh-CN" altLang="en-US" dirty="0" smtClean="0"/>
              <a:t>）</a:t>
            </a:r>
            <a:endParaRPr lang="en-US" altLang="zh-CN" dirty="0" smtClean="0"/>
          </a:p>
          <a:p>
            <a:pPr lvl="1"/>
            <a:r>
              <a:rPr lang="en-US" altLang="zh-CN" dirty="0" err="1" smtClean="0"/>
              <a:t>Lucene</a:t>
            </a:r>
            <a:r>
              <a:rPr lang="en-US" altLang="zh-CN" dirty="0" smtClean="0"/>
              <a:t>(</a:t>
            </a:r>
            <a:r>
              <a:rPr lang="en-US" altLang="zh-CN" dirty="0" smtClean="0">
                <a:hlinkClick r:id="rId2"/>
              </a:rPr>
              <a:t>http://lucene.apache.org</a:t>
            </a:r>
            <a:r>
              <a:rPr lang="en-US" altLang="zh-CN" dirty="0" smtClean="0"/>
              <a:t>)</a:t>
            </a:r>
            <a:r>
              <a:rPr lang="zh-CN" altLang="en-US" dirty="0" smtClean="0"/>
              <a:t>，这是一个用</a:t>
            </a:r>
            <a:r>
              <a:rPr lang="en-US" altLang="zh-CN" dirty="0" smtClean="0"/>
              <a:t>Java</a:t>
            </a:r>
            <a:r>
              <a:rPr lang="zh-CN" altLang="en-US" dirty="0" smtClean="0"/>
              <a:t>编写的文件索引引擎的</a:t>
            </a:r>
            <a:r>
              <a:rPr lang="en-US" altLang="zh-CN" dirty="0" smtClean="0"/>
              <a:t>API</a:t>
            </a:r>
          </a:p>
          <a:p>
            <a:pPr lvl="1"/>
            <a:r>
              <a:rPr lang="en-US" altLang="zh-CN" dirty="0" err="1" smtClean="0"/>
              <a:t>Nutch</a:t>
            </a:r>
            <a:r>
              <a:rPr lang="en-US" altLang="zh-CN" dirty="0" smtClean="0"/>
              <a:t>(</a:t>
            </a:r>
            <a:r>
              <a:rPr lang="en-US" altLang="zh-CN" dirty="0" smtClean="0">
                <a:hlinkClick r:id="rId3"/>
              </a:rPr>
              <a:t>http://nutch.apache.org</a:t>
            </a:r>
            <a:r>
              <a:rPr lang="en-US" altLang="zh-CN" dirty="0" smtClean="0"/>
              <a:t>)</a:t>
            </a:r>
            <a:r>
              <a:rPr lang="zh-CN" altLang="en-US" dirty="0" smtClean="0"/>
              <a:t>，这是使用</a:t>
            </a:r>
            <a:r>
              <a:rPr lang="en-US" altLang="zh-CN" dirty="0" err="1" smtClean="0"/>
              <a:t>Lucene</a:t>
            </a:r>
            <a:r>
              <a:rPr lang="zh-CN" altLang="en-US" dirty="0" smtClean="0"/>
              <a:t>引擎做的搜索引擎</a:t>
            </a:r>
            <a:endParaRPr lang="en-US" altLang="zh-CN" dirty="0" smtClean="0"/>
          </a:p>
          <a:p>
            <a:r>
              <a:rPr lang="en-US" altLang="zh-CN" dirty="0" err="1" smtClean="0"/>
              <a:t>Nutch</a:t>
            </a:r>
            <a:r>
              <a:rPr lang="zh-CN" altLang="en-US" dirty="0" smtClean="0"/>
              <a:t>在构建大规模搜索引擎的时候遇到性能瓶颈，即无法存储大量的网站数据</a:t>
            </a:r>
            <a:endParaRPr lang="en-US" altLang="zh-CN" dirty="0" smtClean="0"/>
          </a:p>
          <a:p>
            <a:r>
              <a:rPr lang="en-US" altLang="zh-CN" dirty="0" smtClean="0"/>
              <a:t>Dong Cutting</a:t>
            </a:r>
            <a:r>
              <a:rPr lang="zh-CN" altLang="en-US" dirty="0" smtClean="0"/>
              <a:t>依据</a:t>
            </a:r>
            <a:r>
              <a:rPr lang="en-US" altLang="zh-CN" dirty="0" smtClean="0"/>
              <a:t>GFS</a:t>
            </a:r>
            <a:r>
              <a:rPr lang="zh-CN" altLang="en-US" dirty="0" smtClean="0"/>
              <a:t>以及</a:t>
            </a:r>
            <a:r>
              <a:rPr lang="en-US" altLang="zh-CN" dirty="0" err="1" smtClean="0"/>
              <a:t>MapReduce</a:t>
            </a:r>
            <a:r>
              <a:rPr lang="zh-CN" altLang="en-US" dirty="0" smtClean="0"/>
              <a:t>论文将</a:t>
            </a:r>
            <a:r>
              <a:rPr lang="en-US" altLang="zh-CN" dirty="0" smtClean="0"/>
              <a:t>DFS</a:t>
            </a:r>
            <a:r>
              <a:rPr lang="zh-CN" altLang="en-US" dirty="0" smtClean="0"/>
              <a:t>以及</a:t>
            </a:r>
            <a:r>
              <a:rPr lang="en-US" altLang="zh-CN" dirty="0" err="1" smtClean="0"/>
              <a:t>MapReduce</a:t>
            </a:r>
            <a:r>
              <a:rPr lang="zh-CN" altLang="en-US" dirty="0" smtClean="0"/>
              <a:t>在</a:t>
            </a:r>
            <a:r>
              <a:rPr lang="en-US" altLang="zh-CN" dirty="0" err="1" smtClean="0"/>
              <a:t>Nutch</a:t>
            </a:r>
            <a:r>
              <a:rPr lang="zh-CN" altLang="en-US" dirty="0" smtClean="0"/>
              <a:t>中实现，最初版本在</a:t>
            </a:r>
            <a:r>
              <a:rPr lang="en-US" altLang="zh-CN" dirty="0" smtClean="0"/>
              <a:t>2004</a:t>
            </a:r>
            <a:r>
              <a:rPr lang="zh-CN" altLang="en-US" dirty="0" smtClean="0"/>
              <a:t>年实现</a:t>
            </a:r>
            <a:endParaRPr lang="en-US" altLang="zh-CN" dirty="0" smtClean="0"/>
          </a:p>
          <a:p>
            <a:r>
              <a:rPr lang="en-US" altLang="zh-CN" dirty="0" smtClean="0"/>
              <a:t>2006</a:t>
            </a:r>
            <a:r>
              <a:rPr lang="zh-CN" altLang="en-US" dirty="0" smtClean="0"/>
              <a:t>年</a:t>
            </a:r>
            <a:r>
              <a:rPr lang="en-US" altLang="zh-CN" dirty="0" smtClean="0"/>
              <a:t>1</a:t>
            </a:r>
            <a:r>
              <a:rPr lang="zh-CN" altLang="en-US" dirty="0" smtClean="0"/>
              <a:t>月雅虎聘请</a:t>
            </a:r>
            <a:r>
              <a:rPr lang="en-US" altLang="zh-CN" dirty="0" smtClean="0"/>
              <a:t>Dong Cutting</a:t>
            </a:r>
            <a:r>
              <a:rPr lang="zh-CN" altLang="en-US" dirty="0" smtClean="0"/>
              <a:t>，将</a:t>
            </a:r>
            <a:r>
              <a:rPr lang="en-US" altLang="zh-CN" dirty="0" err="1" smtClean="0"/>
              <a:t>Hadoop</a:t>
            </a:r>
            <a:r>
              <a:rPr lang="zh-CN" altLang="en-US" dirty="0" smtClean="0"/>
              <a:t>作为独立的开源软件提供</a:t>
            </a:r>
            <a:endParaRPr lang="en-US" altLang="zh-CN" dirty="0" smtClean="0"/>
          </a:p>
          <a:p>
            <a:endParaRPr lang="zh-CN" altLang="en-US" dirty="0"/>
          </a:p>
        </p:txBody>
      </p:sp>
      <p:pic>
        <p:nvPicPr>
          <p:cNvPr id="6" name="Picture 2" descr="Hadoop Logo"/>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74740" y="264646"/>
            <a:ext cx="1905000" cy="685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intel_PPT_LgtTmplt_Stndrd_v12</Template>
  <TotalTime>300</TotalTime>
  <Words>1951</Words>
  <Application>Microsoft Office PowerPoint</Application>
  <PresentationFormat>全屏显示(4:3)</PresentationFormat>
  <Paragraphs>288</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intel_PPT_LgtTmplt_Stndrd_v12</vt:lpstr>
      <vt:lpstr>Hadoop概述</vt:lpstr>
      <vt:lpstr>幻灯片 2</vt:lpstr>
      <vt:lpstr>大数据</vt:lpstr>
      <vt:lpstr>传统数据与大数据的比较</vt:lpstr>
      <vt:lpstr>企业新宠  Hadoop </vt:lpstr>
      <vt:lpstr>Hadoop优点</vt:lpstr>
      <vt:lpstr>Hadoop缺点</vt:lpstr>
      <vt:lpstr>Hadoop的历史</vt:lpstr>
      <vt:lpstr>Hadoop的历史</vt:lpstr>
      <vt:lpstr>Hadoop的历史</vt:lpstr>
      <vt:lpstr>Hadoop的组件</vt:lpstr>
      <vt:lpstr>大数据处理——快速演进的技术</vt:lpstr>
      <vt:lpstr>Hadoop的组成部分</vt:lpstr>
      <vt:lpstr>Hadoop学习的重点内容</vt:lpstr>
      <vt:lpstr>Hadoop简介</vt:lpstr>
      <vt:lpstr>Hadoop的分布式文件系统</vt:lpstr>
      <vt:lpstr>Hadoop的分布式编程环境MapReduce</vt:lpstr>
      <vt:lpstr>Hive</vt:lpstr>
      <vt:lpstr>HBase</vt:lpstr>
      <vt:lpstr>ZooKeeper</vt:lpstr>
      <vt:lpstr>Hadoop编程的基本编译环境</vt:lpstr>
      <vt:lpstr>Hadoop程序的编译(Makefile)</vt:lpstr>
      <vt:lpstr>Hadoop程序的编译</vt:lpstr>
      <vt:lpstr>运行程序</vt:lpstr>
      <vt:lpstr>幻灯片 25</vt:lpstr>
      <vt:lpstr>Hadoop的通用安装过程</vt:lpstr>
      <vt:lpstr>安装步骤简述</vt:lpstr>
      <vt:lpstr>安装JDK（每台机器）</vt:lpstr>
      <vt:lpstr>配置网络（每台机器）</vt:lpstr>
      <vt:lpstr>配置SSH（master可以无密码连接slave）</vt:lpstr>
      <vt:lpstr>Disabling IPv6（每台机器）</vt:lpstr>
      <vt:lpstr>配置Hadoop环境</vt:lpstr>
      <vt:lpstr>hadoop-env.sh</vt:lpstr>
      <vt:lpstr>core-site.xml</vt:lpstr>
      <vt:lpstr>hdfs-site.xml</vt:lpstr>
      <vt:lpstr>mapred-site.xml</vt:lpstr>
      <vt:lpstr>格式化HDFS</vt:lpstr>
      <vt:lpstr>Hadoop的启动与停止</vt:lpstr>
      <vt:lpstr>建立 hadoop 用户</vt:lpstr>
      <vt:lpstr>Hadoop的网页监控界面</vt:lpstr>
      <vt:lpstr>Windows下的hosts配置文件（在进行配置调试的时候，通过Windows进行配置时需要）</vt:lpstr>
      <vt:lpstr>幻灯片 42</vt:lpstr>
    </vt:vector>
  </TitlesOfParts>
  <Company>Microsoft 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Kang Chen</dc:creator>
  <cp:lastModifiedBy>deeplm</cp:lastModifiedBy>
  <cp:revision>92</cp:revision>
  <dcterms:created xsi:type="dcterms:W3CDTF">2012-08-20T11:22:54Z</dcterms:created>
  <dcterms:modified xsi:type="dcterms:W3CDTF">2013-07-22T07:58:51Z</dcterms:modified>
</cp:coreProperties>
</file>