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60" r:id="rId4"/>
    <p:sldId id="261" r:id="rId5"/>
    <p:sldId id="262" r:id="rId6"/>
    <p:sldId id="277" r:id="rId7"/>
    <p:sldId id="263" r:id="rId8"/>
    <p:sldId id="264" r:id="rId9"/>
    <p:sldId id="265" r:id="rId10"/>
    <p:sldId id="266" r:id="rId11"/>
    <p:sldId id="267" r:id="rId12"/>
    <p:sldId id="274" r:id="rId13"/>
    <p:sldId id="268" r:id="rId14"/>
    <p:sldId id="275" r:id="rId15"/>
    <p:sldId id="276" r:id="rId16"/>
    <p:sldId id="269" r:id="rId17"/>
    <p:sldId id="270" r:id="rId18"/>
    <p:sldId id="278" r:id="rId19"/>
    <p:sldId id="279" r:id="rId20"/>
    <p:sldId id="280" r:id="rId21"/>
    <p:sldId id="281" r:id="rId22"/>
    <p:sldId id="282"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864">
          <p15:clr>
            <a:srgbClr val="A4A3A4"/>
          </p15:clr>
        </p15:guide>
        <p15:guide id="3" orient="horz" pos="816">
          <p15:clr>
            <a:srgbClr val="A4A3A4"/>
          </p15:clr>
        </p15:guide>
        <p15:guide id="4" orient="horz" pos="3744">
          <p15:clr>
            <a:srgbClr val="A4A3A4"/>
          </p15:clr>
        </p15:guide>
        <p15:guide id="5" orient="horz" pos="258">
          <p15:clr>
            <a:srgbClr val="A4A3A4"/>
          </p15:clr>
        </p15:guide>
        <p15:guide id="6" pos="2880">
          <p15:clr>
            <a:srgbClr val="A4A3A4"/>
          </p15:clr>
        </p15:guide>
        <p15:guide id="7" pos="288">
          <p15:clr>
            <a:srgbClr val="A4A3A4"/>
          </p15:clr>
        </p15:guide>
        <p15:guide id="8"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showGuides="1">
      <p:cViewPr varScale="1">
        <p:scale>
          <a:sx n="70" d="100"/>
          <a:sy n="70" d="100"/>
        </p:scale>
        <p:origin x="-1368" y="-108"/>
      </p:cViewPr>
      <p:guideLst>
        <p:guide orient="horz" pos="2160"/>
        <p:guide orient="horz" pos="864"/>
        <p:guide orient="horz" pos="816"/>
        <p:guide orient="horz" pos="3744"/>
        <p:guide orient="horz" pos="258"/>
        <p:guide pos="2880"/>
        <p:guide pos="288"/>
        <p:guide pos="5472"/>
      </p:guideLst>
    </p:cSldViewPr>
  </p:slideViewPr>
  <p:notesTextViewPr>
    <p:cViewPr>
      <p:scale>
        <a:sx n="100" d="100"/>
        <a:sy n="100" d="100"/>
      </p:scale>
      <p:origin x="0" y="0"/>
    </p:cViewPr>
  </p:notesTextViewPr>
  <p:sorterViewPr>
    <p:cViewPr>
      <p:scale>
        <a:sx n="100" d="100"/>
        <a:sy n="100" d="100"/>
      </p:scale>
      <p:origin x="0" y="72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1FB95-A9B9-4B18-9622-01AF6211B2AD}" type="datetimeFigureOut">
              <a:rPr lang="en-US" smtClean="0"/>
              <a:pPr/>
              <a:t>7/24/2013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41364-15E5-4D19-9F44-7E52E8E6B660}" type="slidenum">
              <a:rPr lang="en-US" smtClean="0"/>
              <a:pPr/>
              <a:t>‹#›</a:t>
            </a:fld>
            <a:endParaRPr lang="en-US"/>
          </a:p>
        </p:txBody>
      </p:sp>
    </p:spTree>
    <p:extLst>
      <p:ext uri="{BB962C8B-B14F-4D97-AF65-F5344CB8AC3E}">
        <p14:creationId xmlns:p14="http://schemas.microsoft.com/office/powerpoint/2010/main" xmlns="" val="266327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329EAD4-5FD7-43C8-8EA1-07EF9A4BE749}" type="slidenum">
              <a:rPr lang="zh-CN" altLang="en-US" smtClean="0"/>
              <a:pPr/>
              <a:t>18</a:t>
            </a:fld>
            <a:endParaRPr lang="zh-CN" altLang="en-US"/>
          </a:p>
        </p:txBody>
      </p:sp>
    </p:spTree>
    <p:extLst>
      <p:ext uri="{BB962C8B-B14F-4D97-AF65-F5344CB8AC3E}">
        <p14:creationId xmlns:p14="http://schemas.microsoft.com/office/powerpoint/2010/main" xmlns="" val="4041725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678707"/>
            <a:ext cx="8269500" cy="3822320"/>
          </a:xfrm>
          <a:prstGeom prst="rect">
            <a:avLst/>
          </a:prstGeom>
        </p:spPr>
      </p:pic>
      <p:sp>
        <p:nvSpPr>
          <p:cNvPr id="48131" name="Rectangle 3"/>
          <p:cNvSpPr>
            <a:spLocks noGrp="1" noChangeArrowheads="1"/>
          </p:cNvSpPr>
          <p:nvPr>
            <p:ph type="ctrTitle"/>
          </p:nvPr>
        </p:nvSpPr>
        <p:spPr>
          <a:xfrm>
            <a:off x="457201" y="2624998"/>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53385"/>
            <a:ext cx="4466738" cy="933589"/>
          </a:xfrm>
          <a:prstGeom prst="rect">
            <a:avLst/>
          </a:prstGeom>
        </p:spPr>
        <p:txBody>
          <a:bodyPr wrap="square">
            <a:spAutoFit/>
          </a:bodyPr>
          <a:lstStyle>
            <a:lvl1pPr marL="0" indent="0" algn="l">
              <a:lnSpc>
                <a:spcPts val="2400"/>
              </a:lnSpc>
              <a:spcBef>
                <a:spcPts val="0"/>
              </a:spcBef>
              <a:spcAft>
                <a:spcPts val="1200"/>
              </a:spcAft>
              <a:defRPr sz="20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40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7" name="Slide Number Placeholder 6"/>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extLst>
      <p:ext uri="{BB962C8B-B14F-4D97-AF65-F5344CB8AC3E}">
        <p14:creationId xmlns:p14="http://schemas.microsoft.com/office/powerpoint/2010/main" xmlns="" val="394009940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5097509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63972"/>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p14="http://schemas.microsoft.com/office/powerpoint/2010/main" xmlns="" val="274363880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3">
    <p:spTree>
      <p:nvGrpSpPr>
        <p:cNvPr id="1" name=""/>
        <p:cNvGrpSpPr/>
        <p:nvPr/>
      </p:nvGrpSpPr>
      <p:grpSpPr>
        <a:xfrm>
          <a:off x="0" y="0"/>
          <a:ext cx="0" cy="0"/>
          <a:chOff x="0" y="0"/>
          <a:chExt cx="0" cy="0"/>
        </a:xfrm>
      </p:grpSpPr>
      <p:pic>
        <p:nvPicPr>
          <p:cNvPr id="5" name="Picture 4" descr="PPTCovers-03.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769534"/>
            <a:ext cx="8342654" cy="2904841"/>
          </a:xfrm>
          <a:prstGeom prst="rect">
            <a:avLst/>
          </a:prstGeom>
        </p:spPr>
      </p:pic>
      <p:pic>
        <p:nvPicPr>
          <p:cNvPr id="8" name="Picture 7"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
        <p:nvSpPr>
          <p:cNvPr id="9" name="Rectangle 3"/>
          <p:cNvSpPr>
            <a:spLocks noGrp="1" noChangeArrowheads="1"/>
          </p:cNvSpPr>
          <p:nvPr>
            <p:ph type="ctrTitle"/>
          </p:nvPr>
        </p:nvSpPr>
        <p:spPr>
          <a:xfrm>
            <a:off x="457201" y="2782553"/>
            <a:ext cx="6754008" cy="584775"/>
          </a:xfrm>
          <a:prstGeom prst="rect">
            <a:avLst/>
          </a:prstGeom>
        </p:spPr>
        <p:txBody>
          <a:bodyPr wrap="squar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59957" y="3750107"/>
            <a:ext cx="4343400" cy="630942"/>
          </a:xfrm>
          <a:prstGeom prst="rect">
            <a:avLst/>
          </a:prstGeom>
        </p:spPr>
        <p:txBody>
          <a:bodyPr wrap="square">
            <a:spAutoFit/>
          </a:bodyPr>
          <a:lstStyle>
            <a:lvl1pPr marL="0" indent="0" algn="l">
              <a:lnSpc>
                <a:spcPts val="3000"/>
              </a:lnSpc>
              <a:spcBef>
                <a:spcPts val="0"/>
              </a:spcBef>
              <a:defRPr sz="2000">
                <a:solidFill>
                  <a:schemeClr val="bg1"/>
                </a:solidFill>
                <a:latin typeface="+mn-lt"/>
                <a:cs typeface="Verdana"/>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p14="http://schemas.microsoft.com/office/powerpoint/2010/main" xmlns="" val="191325852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4">
    <p:spTree>
      <p:nvGrpSpPr>
        <p:cNvPr id="1" name=""/>
        <p:cNvGrpSpPr/>
        <p:nvPr/>
      </p:nvGrpSpPr>
      <p:grpSpPr>
        <a:xfrm>
          <a:off x="0" y="0"/>
          <a:ext cx="0" cy="0"/>
          <a:chOff x="0" y="0"/>
          <a:chExt cx="0" cy="0"/>
        </a:xfrm>
      </p:grpSpPr>
      <p:pic>
        <p:nvPicPr>
          <p:cNvPr id="6" name="Picture 5" descr="PPTCovers-04.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202543"/>
            <a:ext cx="8495059" cy="3724780"/>
          </a:xfrm>
          <a:prstGeom prst="rect">
            <a:avLst/>
          </a:prstGeom>
        </p:spPr>
      </p:pic>
      <p:pic>
        <p:nvPicPr>
          <p:cNvPr id="15" name="Picture 14"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
        <p:nvSpPr>
          <p:cNvPr id="10" name="Rectangle 3"/>
          <p:cNvSpPr>
            <a:spLocks noGrp="1" noChangeArrowheads="1"/>
          </p:cNvSpPr>
          <p:nvPr>
            <p:ph type="ctrTitle"/>
          </p:nvPr>
        </p:nvSpPr>
        <p:spPr>
          <a:xfrm>
            <a:off x="593531" y="2727579"/>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1" name="Rectangle 4"/>
          <p:cNvSpPr>
            <a:spLocks noGrp="1" noChangeArrowheads="1"/>
          </p:cNvSpPr>
          <p:nvPr>
            <p:ph type="subTitle" idx="1" hasCustomPrompt="1"/>
          </p:nvPr>
        </p:nvSpPr>
        <p:spPr>
          <a:xfrm>
            <a:off x="592333" y="3649814"/>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Medium"/>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p14="http://schemas.microsoft.com/office/powerpoint/2010/main" xmlns="" val="376859863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5" name="Slide Number Placeholder 4"/>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Picture Placeholder 7"/>
          <p:cNvSpPr>
            <a:spLocks noGrp="1"/>
          </p:cNvSpPr>
          <p:nvPr>
            <p:ph type="pic" sz="quarter" idx="10" hasCustomPrompt="1"/>
          </p:nvPr>
        </p:nvSpPr>
        <p:spPr>
          <a:xfrm>
            <a:off x="5353050" y="0"/>
            <a:ext cx="379095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6" name="Slide Number Placeholder 5"/>
          <p:cNvSpPr>
            <a:spLocks noGrp="1"/>
          </p:cNvSpPr>
          <p:nvPr>
            <p:ph type="sldNum" sz="quarter" idx="11"/>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Neo Sans Intel"/>
                <a:cs typeface="Neo Sans Intel"/>
              </a:rPr>
              <a:t>INTEL CONFIDENTIAL</a:t>
            </a:r>
            <a:endParaRPr lang="en-US" sz="800" b="0" i="0" dirty="0">
              <a:solidFill>
                <a:schemeClr val="bg1"/>
              </a:solidFill>
              <a:latin typeface="Neo Sans Intel"/>
              <a:cs typeface="Neo Sans Intel"/>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8" name="Picture Placeholder 7"/>
          <p:cNvSpPr>
            <a:spLocks noGrp="1"/>
          </p:cNvSpPr>
          <p:nvPr>
            <p:ph type="pic" sz="quarter" idx="10" hasCustomPrompt="1"/>
          </p:nvPr>
        </p:nvSpPr>
        <p:spPr>
          <a:xfrm>
            <a:off x="0" y="0"/>
            <a:ext cx="9144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493776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10CCBB2-23CF-43DD-999B-A7E7F6652AA9}" type="slidenum">
              <a:rPr lang="en-US" smtClean="0"/>
              <a:pPr/>
              <a:t>‹#›</a:t>
            </a:fld>
            <a:endParaRPr lang="en-US" dirty="0"/>
          </a:p>
        </p:txBody>
      </p:sp>
      <p:sp>
        <p:nvSpPr>
          <p:cNvPr id="7" name="Title 6"/>
          <p:cNvSpPr>
            <a:spLocks noGrp="1"/>
          </p:cNvSpPr>
          <p:nvPr>
            <p:ph type="title"/>
          </p:nvPr>
        </p:nvSpPr>
        <p:spPr>
          <a:xfrm>
            <a:off x="457200" y="409575"/>
            <a:ext cx="8229600" cy="885826"/>
          </a:xfrm>
          <a:prstGeom prst="rect">
            <a:avLst/>
          </a:prstGeom>
        </p:spPr>
        <p:txBody>
          <a:bodyPr/>
          <a:lstStyle/>
          <a:p>
            <a:r>
              <a:rPr lang="en-US" altLang="zh-CN" smtClean="0"/>
              <a:t>Click to edit Master title style</a:t>
            </a:r>
            <a:endParaRPr lang="en-US" dirty="0"/>
          </a:p>
        </p:txBody>
      </p:sp>
      <p:sp>
        <p:nvSpPr>
          <p:cNvPr id="9" name="Text Placeholder 8"/>
          <p:cNvSpPr>
            <a:spLocks noGrp="1"/>
          </p:cNvSpPr>
          <p:nvPr>
            <p:ph type="body" sz="quarter" idx="11"/>
          </p:nvPr>
        </p:nvSpPr>
        <p:spPr>
          <a:xfrm>
            <a:off x="457200" y="1371600"/>
            <a:ext cx="8229600" cy="45720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5613" y="1379539"/>
            <a:ext cx="4037012"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5025" y="1379539"/>
            <a:ext cx="40386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Slide Number Placeholder 4"/>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7" cstate="print"/>
          <a:stretch>
            <a:fillRect/>
          </a:stretch>
        </p:blipFill>
        <p:spPr>
          <a:xfrm>
            <a:off x="0" y="6362701"/>
            <a:ext cx="9144000" cy="495300"/>
          </a:xfrm>
          <a:prstGeom prst="rect">
            <a:avLst/>
          </a:prstGeom>
        </p:spPr>
      </p:pic>
      <p:sp>
        <p:nvSpPr>
          <p:cNvPr id="10" name="Slide Number Placeholder 9"/>
          <p:cNvSpPr>
            <a:spLocks noGrp="1"/>
          </p:cNvSpPr>
          <p:nvPr>
            <p:ph type="sldNum" sz="quarter" idx="4"/>
          </p:nvPr>
        </p:nvSpPr>
        <p:spPr>
          <a:xfrm>
            <a:off x="-3455" y="6592378"/>
            <a:ext cx="460655" cy="219456"/>
          </a:xfrm>
          <a:prstGeom prst="rect">
            <a:avLst/>
          </a:prstGeom>
        </p:spPr>
        <p:txBody>
          <a:bodyPr vert="horz" lIns="91440" tIns="45720" rIns="91440" bIns="45720" rtlCol="0" anchor="ctr"/>
          <a:lstStyle>
            <a:lvl1pPr marL="0" algn="r" defTabSz="914400" rtl="0" eaLnBrk="1" latinLnBrk="0" hangingPunct="1">
              <a:defRPr lang="en-US" sz="800" b="0" i="0" kern="1200" smtClean="0">
                <a:solidFill>
                  <a:schemeClr val="bg1"/>
                </a:solidFill>
                <a:latin typeface="+mn-lt"/>
                <a:ea typeface="Verdana" pitchFamily="34" charset="0"/>
                <a:cs typeface="Neo Sans Intel"/>
              </a:defRPr>
            </a:lvl1pPr>
          </a:lstStyle>
          <a:p>
            <a:fld id="{F10CCBB2-23CF-43DD-999B-A7E7F6652AA9}" type="slidenum">
              <a:rPr lang="en-US" smtClean="0"/>
              <a:pPr/>
              <a:t>‹#›</a:t>
            </a:fld>
            <a:endParaRPr lang="en-US" dirty="0"/>
          </a:p>
        </p:txBody>
      </p:sp>
      <p:sp>
        <p:nvSpPr>
          <p:cNvPr id="14" name="Title Placeholder 13"/>
          <p:cNvSpPr>
            <a:spLocks noGrp="1"/>
          </p:cNvSpPr>
          <p:nvPr>
            <p:ph type="title"/>
          </p:nvPr>
        </p:nvSpPr>
        <p:spPr>
          <a:xfrm>
            <a:off x="457200" y="409575"/>
            <a:ext cx="8229600" cy="885826"/>
          </a:xfrm>
          <a:prstGeom prst="rect">
            <a:avLst/>
          </a:prstGeom>
        </p:spPr>
        <p:txBody>
          <a:bodyPr vert="horz" lIns="0" tIns="0" rIns="0" bIns="0" rtlCol="0" anchor="t" anchorCtr="0">
            <a:noAutofit/>
          </a:bodyPr>
          <a:lstStyle/>
          <a:p>
            <a:r>
              <a:rPr lang="en-US" altLang="zh-CN" smtClean="0"/>
              <a:t>Click to edit Master title style</a:t>
            </a:r>
            <a:endParaRPr lang="en-US" dirty="0"/>
          </a:p>
        </p:txBody>
      </p:sp>
      <p:sp>
        <p:nvSpPr>
          <p:cNvPr id="15" name="Text Placeholder 14"/>
          <p:cNvSpPr>
            <a:spLocks noGrp="1"/>
          </p:cNvSpPr>
          <p:nvPr>
            <p:ph type="body" idx="1"/>
          </p:nvPr>
        </p:nvSpPr>
        <p:spPr>
          <a:xfrm>
            <a:off x="457200" y="1371600"/>
            <a:ext cx="8229600" cy="4572000"/>
          </a:xfrm>
          <a:prstGeom prst="rect">
            <a:avLst/>
          </a:prstGeom>
        </p:spPr>
        <p:txBody>
          <a:bodyPr vert="horz" lIns="0" tIns="0" rIns="0" bIns="0" rtlCol="0">
            <a:no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74" r:id="rId8"/>
    <p:sldLayoutId id="2147483675" r:id="rId9"/>
    <p:sldLayoutId id="2147483676" r:id="rId10"/>
    <p:sldLayoutId id="2147483677" r:id="rId11"/>
    <p:sldLayoutId id="2147483671" r:id="rId12"/>
    <p:sldLayoutId id="2147483672" r:id="rId13"/>
    <p:sldLayoutId id="2147483673" r:id="rId14"/>
    <p:sldLayoutId id="2147483678" r:id="rId15"/>
  </p:sldLayoutIdLst>
  <p:txStyles>
    <p:titleStyle>
      <a:lvl1pPr algn="l" defTabSz="914400" rtl="0" eaLnBrk="1" latinLnBrk="0" hangingPunct="1">
        <a:lnSpc>
          <a:spcPts val="2600"/>
        </a:lnSpc>
        <a:spcBef>
          <a:spcPct val="0"/>
        </a:spcBef>
        <a:buNone/>
        <a:defRPr lang="en-US" altLang="ja-JP" sz="3000" b="1" i="0" kern="1200" dirty="0" smtClean="0">
          <a:solidFill>
            <a:schemeClr val="accent1"/>
          </a:solidFill>
          <a:latin typeface="+mj-lt"/>
          <a:ea typeface="+mj-ea"/>
          <a:cs typeface="+mj-cs"/>
        </a:defRPr>
      </a:lvl1pPr>
    </p:titleStyle>
    <p:body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2624998"/>
            <a:ext cx="3411190" cy="584775"/>
          </a:xfrm>
        </p:spPr>
        <p:txBody>
          <a:bodyPr/>
          <a:lstStyle/>
          <a:p>
            <a:r>
              <a:rPr lang="zh-CN" altLang="en-US" dirty="0" smtClean="0"/>
              <a:t>分布式系统概述</a:t>
            </a:r>
            <a:endParaRPr lang="zh-CN" altLang="en-US" dirty="0"/>
          </a:p>
        </p:txBody>
      </p:sp>
      <p:sp>
        <p:nvSpPr>
          <p:cNvPr id="3" name="Subtitle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xmlns="" val="249008821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分布式系统中出现错误的情况举例</a:t>
            </a:r>
            <a:endParaRPr lang="zh-CN" altLang="en-US" dirty="0"/>
          </a:p>
        </p:txBody>
      </p:sp>
      <p:sp>
        <p:nvSpPr>
          <p:cNvPr id="3" name="文本占位符 2"/>
          <p:cNvSpPr>
            <a:spLocks noGrp="1"/>
          </p:cNvSpPr>
          <p:nvPr>
            <p:ph type="body" sz="quarter" idx="11"/>
          </p:nvPr>
        </p:nvSpPr>
        <p:spPr/>
        <p:txBody>
          <a:bodyPr/>
          <a:lstStyle/>
          <a:p>
            <a:r>
              <a:rPr lang="zh-CN" altLang="en-US" dirty="0" smtClean="0"/>
              <a:t>网络错误也是一类最为常见的出错情况</a:t>
            </a:r>
            <a:endParaRPr lang="en-US" altLang="zh-CN" dirty="0" smtClean="0"/>
          </a:p>
          <a:p>
            <a:pPr lvl="1"/>
            <a:r>
              <a:rPr lang="zh-CN" altLang="en-US" dirty="0" smtClean="0"/>
              <a:t>网络断线：某一部分节点无法与系统中的其它节点发生联系</a:t>
            </a:r>
            <a:endParaRPr lang="en-US" altLang="zh-CN" dirty="0" smtClean="0"/>
          </a:p>
          <a:p>
            <a:pPr lvl="1"/>
            <a:r>
              <a:rPr lang="zh-CN" altLang="en-US" dirty="0" smtClean="0"/>
              <a:t>网络分区：系统由于网络的问题被分为多个部分，各个部分不能连通</a:t>
            </a:r>
            <a:endParaRPr lang="en-US" altLang="zh-CN" dirty="0" smtClean="0"/>
          </a:p>
          <a:p>
            <a:pPr lvl="1"/>
            <a:r>
              <a:rPr lang="zh-CN" altLang="en-US" dirty="0" smtClean="0"/>
              <a:t>网络不稳定：由于物理原因，或者由于配置原因，往往会发生网络时断时续的情况</a:t>
            </a:r>
            <a:endParaRPr lang="en-US" altLang="zh-CN" dirty="0" smtClean="0"/>
          </a:p>
          <a:p>
            <a:pPr lvl="1"/>
            <a:r>
              <a:rPr lang="zh-CN" altLang="en-US" dirty="0" smtClean="0"/>
              <a:t>网络数据传输的问题：数据可能出错，数据可能重传，数据传输不保证顺序，数据可能丢失，数据可能被分割传输</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xmlns="" val="34032229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分布式系统缺乏统一的时钟</a:t>
            </a:r>
            <a:endParaRPr lang="zh-CN" altLang="en-US" dirty="0"/>
          </a:p>
        </p:txBody>
      </p:sp>
      <p:sp>
        <p:nvSpPr>
          <p:cNvPr id="3" name="文本占位符 2"/>
          <p:cNvSpPr>
            <a:spLocks noGrp="1"/>
          </p:cNvSpPr>
          <p:nvPr>
            <p:ph type="body" sz="quarter" idx="11"/>
          </p:nvPr>
        </p:nvSpPr>
        <p:spPr/>
        <p:txBody>
          <a:bodyPr/>
          <a:lstStyle/>
          <a:p>
            <a:r>
              <a:rPr lang="zh-CN" altLang="en-US" dirty="0" smtClean="0"/>
              <a:t>在分布式系统中，没有统一的时钟可以参考，时序可能会发生混乱，各个组成部分的本地时钟不同步，会打乱因果关系</a:t>
            </a:r>
            <a:endParaRPr lang="en-US" altLang="zh-CN" dirty="0" smtClean="0"/>
          </a:p>
          <a:p>
            <a:r>
              <a:rPr lang="zh-CN" altLang="en-US" dirty="0" smtClean="0"/>
              <a:t>由于异步环境下消息传输的时间没有上届，因此，消息无响应时，无法区分远程节点是出错，还是数据包在网络上丢失，或者实际延迟过长</a:t>
            </a:r>
            <a:endParaRPr lang="zh-CN" altLang="en-US" dirty="0"/>
          </a:p>
        </p:txBody>
      </p:sp>
    </p:spTree>
    <p:extLst>
      <p:ext uri="{BB962C8B-B14F-4D97-AF65-F5344CB8AC3E}">
        <p14:creationId xmlns:p14="http://schemas.microsoft.com/office/powerpoint/2010/main" xmlns="" val="6002630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分布式系统的时钟不一致性</a:t>
            </a:r>
            <a:endParaRPr lang="zh-CN" altLang="en-US" dirty="0"/>
          </a:p>
        </p:txBody>
      </p:sp>
      <p:graphicFrame>
        <p:nvGraphicFramePr>
          <p:cNvPr id="4" name="Object 13"/>
          <p:cNvGraphicFramePr>
            <a:graphicFrameLocks noChangeAspect="1"/>
          </p:cNvGraphicFramePr>
          <p:nvPr>
            <p:extLst>
              <p:ext uri="{D42A27DB-BD31-4B8C-83A1-F6EECF244321}">
                <p14:modId xmlns:p14="http://schemas.microsoft.com/office/powerpoint/2010/main" xmlns="" val="4195984353"/>
              </p:ext>
            </p:extLst>
          </p:nvPr>
        </p:nvGraphicFramePr>
        <p:xfrm>
          <a:off x="190861" y="1295400"/>
          <a:ext cx="8647075" cy="3524793"/>
        </p:xfrm>
        <a:graphic>
          <a:graphicData uri="http://schemas.openxmlformats.org/presentationml/2006/ole">
            <p:oleObj spid="_x0000_s1054" name="Visio" r:id="rId3" imgW="4300650" imgH="1751990" progId="Visio.Drawing.11">
              <p:embed/>
            </p:oleObj>
          </a:graphicData>
        </a:graphic>
      </p:graphicFrame>
      <p:sp>
        <p:nvSpPr>
          <p:cNvPr id="5" name="TextBox 4"/>
          <p:cNvSpPr txBox="1"/>
          <p:nvPr/>
        </p:nvSpPr>
        <p:spPr>
          <a:xfrm>
            <a:off x="489176" y="5133703"/>
            <a:ext cx="8348760" cy="369332"/>
          </a:xfrm>
          <a:prstGeom prst="rect">
            <a:avLst/>
          </a:prstGeom>
          <a:noFill/>
        </p:spPr>
        <p:txBody>
          <a:bodyPr wrap="none" rtlCol="0">
            <a:spAutoFit/>
          </a:bodyPr>
          <a:lstStyle/>
          <a:p>
            <a:r>
              <a:rPr lang="zh-CN" altLang="en-US" dirty="0" smtClean="0"/>
              <a:t>计算机</a:t>
            </a:r>
            <a:r>
              <a:rPr lang="en-US" altLang="zh-CN" dirty="0" smtClean="0"/>
              <a:t>B</a:t>
            </a:r>
            <a:r>
              <a:rPr lang="zh-CN" altLang="en-US" dirty="0" smtClean="0"/>
              <a:t>收到消息的时间还早于计算机</a:t>
            </a:r>
            <a:r>
              <a:rPr lang="en-US" altLang="zh-CN" dirty="0" smtClean="0"/>
              <a:t>A</a:t>
            </a:r>
            <a:r>
              <a:rPr lang="zh-CN" altLang="en-US" dirty="0"/>
              <a:t>发</a:t>
            </a:r>
            <a:r>
              <a:rPr lang="zh-CN" altLang="en-US" dirty="0" smtClean="0"/>
              <a:t>出消息的时间，这会造成因果性的错误</a:t>
            </a:r>
            <a:endParaRPr lang="zh-CN" altLang="en-US" dirty="0"/>
          </a:p>
        </p:txBody>
      </p:sp>
    </p:spTree>
    <p:extLst>
      <p:ext uri="{BB962C8B-B14F-4D97-AF65-F5344CB8AC3E}">
        <p14:creationId xmlns:p14="http://schemas.microsoft.com/office/powerpoint/2010/main" xmlns="" val="383035573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拜占庭错误</a:t>
            </a:r>
            <a:endParaRPr lang="zh-CN" altLang="en-US" dirty="0"/>
          </a:p>
        </p:txBody>
      </p:sp>
      <p:sp>
        <p:nvSpPr>
          <p:cNvPr id="3" name="文本占位符 2"/>
          <p:cNvSpPr>
            <a:spLocks noGrp="1"/>
          </p:cNvSpPr>
          <p:nvPr>
            <p:ph type="body" sz="quarter" idx="11"/>
          </p:nvPr>
        </p:nvSpPr>
        <p:spPr/>
        <p:txBody>
          <a:bodyPr/>
          <a:lstStyle/>
          <a:p>
            <a:r>
              <a:rPr lang="zh-CN" altLang="en-US" dirty="0" smtClean="0"/>
              <a:t>分布式系统中的错误不可预测，并且存在恶意的用户</a:t>
            </a:r>
            <a:endParaRPr lang="en-US" altLang="zh-CN" dirty="0" smtClean="0"/>
          </a:p>
          <a:p>
            <a:r>
              <a:rPr lang="zh-CN" altLang="en-US" dirty="0" smtClean="0"/>
              <a:t>拜占庭错误涵盖了最为广泛的错误情况，即在系统中的组成部分有可能出现任意的错误，包括出现故意的错误来阻止系统的正常运行</a:t>
            </a:r>
            <a:endParaRPr lang="en-US" altLang="zh-CN" dirty="0" smtClean="0"/>
          </a:p>
          <a:p>
            <a:r>
              <a:rPr lang="zh-CN" altLang="en-US" dirty="0" smtClean="0"/>
              <a:t>即使是在拜占庭错误的情况下，只要系统中具有足够多的正确节点，整个系统的正常节点相互合作，还是可以进行正常工作</a:t>
            </a:r>
            <a:endParaRPr lang="en-US" altLang="zh-CN" dirty="0" smtClean="0"/>
          </a:p>
          <a:p>
            <a:r>
              <a:rPr lang="zh-CN" altLang="en-US" dirty="0"/>
              <a:t>拜占</a:t>
            </a:r>
            <a:r>
              <a:rPr lang="zh-CN" altLang="en-US" dirty="0" smtClean="0"/>
              <a:t>庭将军是</a:t>
            </a:r>
            <a:r>
              <a:rPr lang="en-US" altLang="zh-CN" dirty="0"/>
              <a:t>Leslie </a:t>
            </a:r>
            <a:r>
              <a:rPr lang="en-US" altLang="zh-CN" dirty="0" err="1" smtClean="0"/>
              <a:t>Lamport</a:t>
            </a:r>
            <a:r>
              <a:rPr lang="zh-CN" altLang="en-US" dirty="0" smtClean="0"/>
              <a:t>提出的在分布式系统中达到一致性的基本问题</a:t>
            </a:r>
            <a:endParaRPr lang="en-US" altLang="zh-CN" dirty="0"/>
          </a:p>
        </p:txBody>
      </p:sp>
    </p:spTree>
    <p:extLst>
      <p:ext uri="{BB962C8B-B14F-4D97-AF65-F5344CB8AC3E}">
        <p14:creationId xmlns:p14="http://schemas.microsoft.com/office/powerpoint/2010/main" xmlns="" val="168489682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拜占</a:t>
            </a:r>
            <a:r>
              <a:rPr lang="zh-CN" altLang="en-US" dirty="0" smtClean="0"/>
              <a:t>庭</a:t>
            </a:r>
            <a:r>
              <a:rPr lang="zh-CN" altLang="en-US" dirty="0"/>
              <a:t>将</a:t>
            </a:r>
            <a:r>
              <a:rPr lang="zh-CN" altLang="en-US" dirty="0" smtClean="0"/>
              <a:t>军问题</a:t>
            </a:r>
            <a:endParaRPr lang="zh-CN" altLang="en-US" dirty="0"/>
          </a:p>
        </p:txBody>
      </p:sp>
      <p:sp>
        <p:nvSpPr>
          <p:cNvPr id="3" name="Text Placeholder 2"/>
          <p:cNvSpPr>
            <a:spLocks noGrp="1"/>
          </p:cNvSpPr>
          <p:nvPr>
            <p:ph type="body" sz="quarter" idx="11"/>
          </p:nvPr>
        </p:nvSpPr>
        <p:spPr/>
        <p:txBody>
          <a:bodyPr/>
          <a:lstStyle/>
          <a:p>
            <a:r>
              <a:rPr lang="zh-CN" altLang="en-US" dirty="0"/>
              <a:t>拜占庭位于现在土耳其的伊斯坦布尔，是东罗马帝国的首都</a:t>
            </a:r>
            <a:endParaRPr lang="en-US" altLang="zh-CN" dirty="0" smtClean="0"/>
          </a:p>
          <a:p>
            <a:r>
              <a:rPr lang="zh-CN" altLang="en-US" dirty="0" smtClean="0"/>
              <a:t>由</a:t>
            </a:r>
            <a:r>
              <a:rPr lang="zh-CN" altLang="en-US" dirty="0"/>
              <a:t>于当时拜占庭罗马帝国国土辽阔，为了防御目的，因此每个军队都分隔很远，将军与将军之间只能靠信差传消</a:t>
            </a:r>
            <a:r>
              <a:rPr lang="zh-CN" altLang="en-US" dirty="0" smtClean="0"/>
              <a:t>息</a:t>
            </a:r>
            <a:endParaRPr lang="en-US" altLang="zh-CN" dirty="0" smtClean="0"/>
          </a:p>
          <a:p>
            <a:r>
              <a:rPr lang="zh-CN" altLang="en-US" dirty="0"/>
              <a:t>在战争的时候，拜占庭军队内所有将军和副官必需达成一致的共识，决定是否有赢的机会才去攻打敌人的阵</a:t>
            </a:r>
            <a:r>
              <a:rPr lang="zh-CN" altLang="en-US" dirty="0" smtClean="0"/>
              <a:t>营</a:t>
            </a:r>
            <a:endParaRPr lang="en-US" altLang="zh-CN" dirty="0" smtClean="0"/>
          </a:p>
          <a:p>
            <a:r>
              <a:rPr lang="zh-CN" altLang="en-US" dirty="0"/>
              <a:t>军队可能有叛徒和敌军间谍，左右将军们的决定，扰乱军队整体的秩序。在进行共识时，结果并不代表大多数人的意</a:t>
            </a:r>
            <a:r>
              <a:rPr lang="zh-CN" altLang="en-US" dirty="0" smtClean="0"/>
              <a:t>见</a:t>
            </a:r>
            <a:endParaRPr lang="en-US" altLang="zh-CN" dirty="0" smtClean="0"/>
          </a:p>
          <a:p>
            <a:r>
              <a:rPr lang="zh-CN" altLang="en-US" dirty="0"/>
              <a:t>这时候，在已知有成员谋反的情况下，其余忠诚的将军在不受叛徒的影响下如何达成一致的协议</a:t>
            </a:r>
            <a:endParaRPr lang="en-US" altLang="zh-CN" dirty="0" smtClean="0"/>
          </a:p>
          <a:p>
            <a:endParaRPr lang="zh-CN" altLang="en-US" dirty="0"/>
          </a:p>
        </p:txBody>
      </p:sp>
    </p:spTree>
    <p:extLst>
      <p:ext uri="{BB962C8B-B14F-4D97-AF65-F5344CB8AC3E}">
        <p14:creationId xmlns:p14="http://schemas.microsoft.com/office/powerpoint/2010/main" xmlns="" val="9413161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拜占</a:t>
            </a:r>
            <a:r>
              <a:rPr lang="zh-CN" altLang="en-US" dirty="0" smtClean="0"/>
              <a:t>庭问题在分布式系统中的意义</a:t>
            </a:r>
            <a:endParaRPr lang="zh-CN" altLang="en-US" dirty="0"/>
          </a:p>
        </p:txBody>
      </p:sp>
      <p:sp>
        <p:nvSpPr>
          <p:cNvPr id="3" name="Text Placeholder 2"/>
          <p:cNvSpPr>
            <a:spLocks noGrp="1"/>
          </p:cNvSpPr>
          <p:nvPr>
            <p:ph type="body" sz="quarter" idx="11"/>
          </p:nvPr>
        </p:nvSpPr>
        <p:spPr/>
        <p:txBody>
          <a:bodyPr>
            <a:normAutofit lnSpcReduction="10000"/>
          </a:bodyPr>
          <a:lstStyle/>
          <a:p>
            <a:r>
              <a:rPr lang="zh-CN" altLang="en-US" dirty="0"/>
              <a:t>在分布式计算上，不同的计算机透过讯息交换，尝试达成共</a:t>
            </a:r>
            <a:r>
              <a:rPr lang="zh-CN" altLang="en-US" dirty="0" smtClean="0"/>
              <a:t>识（即一致性）</a:t>
            </a:r>
            <a:endParaRPr lang="en-US" altLang="zh-CN" dirty="0" smtClean="0"/>
          </a:p>
          <a:p>
            <a:r>
              <a:rPr lang="zh-CN" altLang="en-US" dirty="0"/>
              <a:t>系统</a:t>
            </a:r>
            <a:r>
              <a:rPr lang="zh-CN" altLang="en-US" dirty="0" smtClean="0"/>
              <a:t>上的成</a:t>
            </a:r>
            <a:r>
              <a:rPr lang="zh-CN" altLang="en-US" dirty="0"/>
              <a:t>员计算机 </a:t>
            </a:r>
            <a:r>
              <a:rPr lang="zh-CN" altLang="en-US" dirty="0" smtClean="0"/>
              <a:t>可</a:t>
            </a:r>
            <a:r>
              <a:rPr lang="zh-CN" altLang="en-US" dirty="0"/>
              <a:t>能因系统错误并交换错的讯</a:t>
            </a:r>
            <a:r>
              <a:rPr lang="zh-CN" altLang="en-US" dirty="0" smtClean="0"/>
              <a:t>息（并且会尝试进行共同破坏），</a:t>
            </a:r>
            <a:r>
              <a:rPr lang="zh-CN" altLang="en-US" dirty="0"/>
              <a:t>导致影响最终的系统一致</a:t>
            </a:r>
            <a:r>
              <a:rPr lang="zh-CN" altLang="en-US" dirty="0" smtClean="0"/>
              <a:t>性</a:t>
            </a:r>
            <a:endParaRPr lang="en-US" altLang="zh-CN" dirty="0" smtClean="0"/>
          </a:p>
          <a:p>
            <a:r>
              <a:rPr lang="zh-CN" altLang="en-US" dirty="0"/>
              <a:t>拜占庭将军问题就根据错误计算机的数量，寻找可能的解决办法 </a:t>
            </a:r>
            <a:endParaRPr lang="en-US" altLang="zh-CN" dirty="0" smtClean="0"/>
          </a:p>
          <a:p>
            <a:r>
              <a:rPr lang="zh-CN" altLang="en-US" dirty="0"/>
              <a:t>拜占</a:t>
            </a:r>
            <a:r>
              <a:rPr lang="zh-CN" altLang="en-US" dirty="0" smtClean="0"/>
              <a:t>庭问题的解：</a:t>
            </a:r>
            <a:r>
              <a:rPr lang="zh-CN" altLang="en-US" dirty="0"/>
              <a:t>假</a:t>
            </a:r>
            <a:r>
              <a:rPr lang="zh-CN" altLang="en-US" dirty="0" smtClean="0"/>
              <a:t>设：</a:t>
            </a:r>
            <a:r>
              <a:rPr lang="x-none" altLang="zh-CN" dirty="0" smtClean="0"/>
              <a:t>N</a:t>
            </a:r>
            <a:r>
              <a:rPr lang="zh-CN" altLang="en-US" dirty="0" smtClean="0"/>
              <a:t>为</a:t>
            </a:r>
            <a:r>
              <a:rPr lang="x-none" altLang="zh-CN" dirty="0" smtClean="0"/>
              <a:t>计</a:t>
            </a:r>
            <a:r>
              <a:rPr lang="x-none" altLang="zh-CN" dirty="0"/>
              <a:t>算机总</a:t>
            </a:r>
            <a:r>
              <a:rPr lang="x-none" altLang="zh-CN" dirty="0" smtClean="0"/>
              <a:t>数</a:t>
            </a:r>
            <a:r>
              <a:rPr lang="zh-CN" altLang="en-US" dirty="0" smtClean="0"/>
              <a:t>；</a:t>
            </a:r>
            <a:r>
              <a:rPr lang="x-none" altLang="zh-CN" dirty="0" smtClean="0"/>
              <a:t>F</a:t>
            </a:r>
            <a:r>
              <a:rPr lang="zh-CN" altLang="en-US" dirty="0" smtClean="0"/>
              <a:t>为</a:t>
            </a:r>
            <a:r>
              <a:rPr lang="x-none" altLang="zh-CN" dirty="0" smtClean="0"/>
              <a:t>有</a:t>
            </a:r>
            <a:r>
              <a:rPr lang="x-none" altLang="zh-CN" dirty="0"/>
              <a:t>问</a:t>
            </a:r>
            <a:r>
              <a:rPr lang="x-none" altLang="zh-CN" dirty="0" smtClean="0"/>
              <a:t>题</a:t>
            </a:r>
            <a:r>
              <a:rPr lang="zh-CN" altLang="en-US" dirty="0" smtClean="0"/>
              <a:t>（坏的或者有恶意的）</a:t>
            </a:r>
            <a:r>
              <a:rPr lang="x-none" altLang="zh-CN" dirty="0" smtClean="0"/>
              <a:t>计</a:t>
            </a:r>
            <a:r>
              <a:rPr lang="x-none" altLang="zh-CN" dirty="0"/>
              <a:t>算机总</a:t>
            </a:r>
            <a:r>
              <a:rPr lang="x-none" altLang="zh-CN" dirty="0" smtClean="0"/>
              <a:t>数</a:t>
            </a:r>
            <a:r>
              <a:rPr lang="zh-CN" altLang="en-US" dirty="0" smtClean="0"/>
              <a:t>。</a:t>
            </a:r>
            <a:r>
              <a:rPr lang="x-none" altLang="zh-CN" dirty="0" smtClean="0"/>
              <a:t>信</a:t>
            </a:r>
            <a:r>
              <a:rPr lang="x-none" altLang="zh-CN" dirty="0"/>
              <a:t>息在计算机间互相交换后，各计算机列出所有得到的信息，以大多数的结果作为解决办</a:t>
            </a:r>
            <a:r>
              <a:rPr lang="x-none" altLang="zh-CN" dirty="0" smtClean="0"/>
              <a:t>法</a:t>
            </a:r>
            <a:endParaRPr lang="x-none" altLang="zh-CN" dirty="0"/>
          </a:p>
          <a:p>
            <a:r>
              <a:rPr lang="x-none" altLang="zh-CN" dirty="0" smtClean="0"/>
              <a:t>在 </a:t>
            </a:r>
            <a:r>
              <a:rPr lang="x-none" altLang="zh-CN" dirty="0"/>
              <a:t>N ≥ 3F + 1 的情况下一致性是可能解决。</a:t>
            </a:r>
          </a:p>
          <a:p>
            <a:endParaRPr lang="zh-CN" altLang="en-US" dirty="0"/>
          </a:p>
        </p:txBody>
      </p:sp>
    </p:spTree>
    <p:extLst>
      <p:ext uri="{BB962C8B-B14F-4D97-AF65-F5344CB8AC3E}">
        <p14:creationId xmlns:p14="http://schemas.microsoft.com/office/powerpoint/2010/main" xmlns="" val="33852102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系统遭受恶意攻击</a:t>
            </a:r>
            <a:endParaRPr lang="zh-CN" altLang="en-US" dirty="0"/>
          </a:p>
        </p:txBody>
      </p:sp>
      <p:sp>
        <p:nvSpPr>
          <p:cNvPr id="3" name="文本占位符 2"/>
          <p:cNvSpPr>
            <a:spLocks noGrp="1"/>
          </p:cNvSpPr>
          <p:nvPr>
            <p:ph type="body" sz="quarter" idx="11"/>
          </p:nvPr>
        </p:nvSpPr>
        <p:spPr/>
        <p:txBody>
          <a:bodyPr/>
          <a:lstStyle/>
          <a:p>
            <a:r>
              <a:rPr lang="zh-CN" altLang="en-US" dirty="0" smtClean="0"/>
              <a:t>除了上述的拜占庭错误之外，系统还会出现更为恶劣的情况，即网络的攻击者通过系统的漏洞，将恶意代码注入到系统的模块中。</a:t>
            </a:r>
            <a:endParaRPr lang="en-US" altLang="zh-CN" dirty="0" smtClean="0"/>
          </a:p>
          <a:p>
            <a:r>
              <a:rPr lang="zh-CN" altLang="en-US" dirty="0" smtClean="0"/>
              <a:t>这种情况会将一个正常工作的节点更改为异常节点，会最终阻止整个系统正常运行</a:t>
            </a:r>
            <a:endParaRPr lang="zh-CN" altLang="en-US" dirty="0"/>
          </a:p>
        </p:txBody>
      </p:sp>
    </p:spTree>
    <p:extLst>
      <p:ext uri="{BB962C8B-B14F-4D97-AF65-F5344CB8AC3E}">
        <p14:creationId xmlns:p14="http://schemas.microsoft.com/office/powerpoint/2010/main" xmlns="" val="301148251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我们是否能够构建完美的分布式系统？</a:t>
            </a:r>
            <a:endParaRPr lang="zh-CN" altLang="en-US" dirty="0"/>
          </a:p>
        </p:txBody>
      </p:sp>
      <p:sp>
        <p:nvSpPr>
          <p:cNvPr id="3" name="文本占位符 2"/>
          <p:cNvSpPr>
            <a:spLocks noGrp="1"/>
          </p:cNvSpPr>
          <p:nvPr>
            <p:ph type="body" sz="quarter" idx="11"/>
          </p:nvPr>
        </p:nvSpPr>
        <p:spPr/>
        <p:txBody>
          <a:bodyPr>
            <a:normAutofit fontScale="92500" lnSpcReduction="10000"/>
          </a:bodyPr>
          <a:lstStyle/>
          <a:p>
            <a:r>
              <a:rPr lang="zh-CN" altLang="en-US" dirty="0" smtClean="0"/>
              <a:t>什么叫完美？</a:t>
            </a:r>
            <a:endParaRPr lang="en-US" altLang="zh-CN" dirty="0" smtClean="0"/>
          </a:p>
          <a:p>
            <a:r>
              <a:rPr lang="en-US" altLang="zh-CN" dirty="0" smtClean="0"/>
              <a:t>CAP</a:t>
            </a:r>
            <a:r>
              <a:rPr lang="zh-CN" altLang="en-US" dirty="0" smtClean="0"/>
              <a:t>：数据是一致的，整个系统具有很高的可用性，并且，能够容忍网络的分区错误。</a:t>
            </a:r>
            <a:endParaRPr lang="en-US" altLang="zh-CN" dirty="0" smtClean="0"/>
          </a:p>
          <a:p>
            <a:r>
              <a:rPr lang="en-US" altLang="zh-CN" dirty="0" smtClean="0"/>
              <a:t>C</a:t>
            </a:r>
            <a:r>
              <a:rPr lang="en-US" altLang="zh-CN" dirty="0"/>
              <a:t>: Consistency </a:t>
            </a:r>
            <a:r>
              <a:rPr lang="zh-CN" altLang="en-US" dirty="0"/>
              <a:t>一致性</a:t>
            </a:r>
          </a:p>
          <a:p>
            <a:r>
              <a:rPr lang="en-US" altLang="zh-CN" dirty="0"/>
              <a:t>A: Availability </a:t>
            </a:r>
            <a:r>
              <a:rPr lang="zh-CN" altLang="en-US" dirty="0"/>
              <a:t>可用性</a:t>
            </a:r>
            <a:r>
              <a:rPr lang="en-US" altLang="zh-CN" dirty="0"/>
              <a:t>(</a:t>
            </a:r>
            <a:r>
              <a:rPr lang="zh-CN" altLang="en-US" dirty="0"/>
              <a:t>指的是快速获取数据</a:t>
            </a:r>
            <a:r>
              <a:rPr lang="en-US" altLang="zh-CN" dirty="0"/>
              <a:t>)</a:t>
            </a:r>
          </a:p>
          <a:p>
            <a:r>
              <a:rPr lang="en-US" altLang="zh-CN" dirty="0"/>
              <a:t>P: Tolerance of network Partition </a:t>
            </a:r>
            <a:r>
              <a:rPr lang="zh-CN" altLang="en-US" dirty="0"/>
              <a:t>分区容忍性</a:t>
            </a:r>
            <a:r>
              <a:rPr lang="en-US" altLang="zh-CN" dirty="0"/>
              <a:t>(</a:t>
            </a:r>
            <a:r>
              <a:rPr lang="zh-CN" altLang="en-US" dirty="0"/>
              <a:t>分布式</a:t>
            </a:r>
            <a:r>
              <a:rPr lang="en-US" altLang="zh-CN" dirty="0" smtClean="0"/>
              <a:t>)</a:t>
            </a:r>
          </a:p>
          <a:p>
            <a:r>
              <a:rPr lang="en-US" altLang="zh-CN" dirty="0"/>
              <a:t>10</a:t>
            </a:r>
            <a:r>
              <a:rPr lang="zh-CN" altLang="en-US" dirty="0"/>
              <a:t>年前，</a:t>
            </a:r>
            <a:r>
              <a:rPr lang="en-US" altLang="zh-CN" dirty="0"/>
              <a:t>Eric Brewer</a:t>
            </a:r>
            <a:r>
              <a:rPr lang="zh-CN" altLang="en-US" dirty="0"/>
              <a:t>教授指出了著名的</a:t>
            </a:r>
            <a:r>
              <a:rPr lang="en-US" altLang="zh-CN" dirty="0"/>
              <a:t>CAP</a:t>
            </a:r>
            <a:r>
              <a:rPr lang="zh-CN" altLang="en-US" dirty="0"/>
              <a:t>理论，后来</a:t>
            </a:r>
            <a:r>
              <a:rPr lang="en-US" altLang="zh-CN" dirty="0"/>
              <a:t>Seth Gilbert </a:t>
            </a:r>
            <a:r>
              <a:rPr lang="zh-CN" altLang="en-US" dirty="0"/>
              <a:t>和 </a:t>
            </a:r>
            <a:r>
              <a:rPr lang="en-US" altLang="zh-CN" dirty="0"/>
              <a:t>Nancy lynch</a:t>
            </a:r>
            <a:r>
              <a:rPr lang="zh-CN" altLang="en-US" dirty="0"/>
              <a:t>两人证明了</a:t>
            </a:r>
            <a:r>
              <a:rPr lang="en-US" altLang="zh-CN" dirty="0"/>
              <a:t>CAP</a:t>
            </a:r>
            <a:r>
              <a:rPr lang="zh-CN" altLang="en-US" dirty="0"/>
              <a:t>理论的正确性。</a:t>
            </a:r>
            <a:r>
              <a:rPr lang="en-US" altLang="zh-CN" dirty="0"/>
              <a:t>CAP</a:t>
            </a:r>
            <a:r>
              <a:rPr lang="zh-CN" altLang="en-US" dirty="0"/>
              <a:t>理论告诉我们，一个分布式系统不可能满足一致性，可用性和分区容错性这三个需求，最多只能同时满足两个。</a:t>
            </a:r>
          </a:p>
        </p:txBody>
      </p:sp>
    </p:spTree>
    <p:extLst>
      <p:ext uri="{BB962C8B-B14F-4D97-AF65-F5344CB8AC3E}">
        <p14:creationId xmlns:p14="http://schemas.microsoft.com/office/powerpoint/2010/main" xmlns="" val="22938304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CAP</a:t>
            </a:r>
            <a:r>
              <a:rPr lang="zh-CN" altLang="en-US" dirty="0" smtClean="0"/>
              <a:t>定理</a:t>
            </a:r>
            <a:endParaRPr lang="en-US" altLang="zh-CN" dirty="0" smtClean="0"/>
          </a:p>
        </p:txBody>
      </p:sp>
      <p:sp>
        <p:nvSpPr>
          <p:cNvPr id="11" name="Content Placeholder 10"/>
          <p:cNvSpPr>
            <a:spLocks noGrp="1"/>
          </p:cNvSpPr>
          <p:nvPr>
            <p:ph idx="1"/>
          </p:nvPr>
        </p:nvSpPr>
        <p:spPr>
          <a:xfrm>
            <a:off x="457200" y="1600200"/>
            <a:ext cx="8229600" cy="4853136"/>
          </a:xfrm>
        </p:spPr>
        <p:txBody>
          <a:bodyPr>
            <a:normAutofit fontScale="85000" lnSpcReduction="20000"/>
          </a:bodyPr>
          <a:lstStyle/>
          <a:p>
            <a:r>
              <a:rPr lang="zh-CN" altLang="en-US" dirty="0" smtClean="0"/>
              <a:t>简要历史</a:t>
            </a:r>
            <a:endParaRPr lang="en-US" altLang="zh-CN" dirty="0" smtClean="0"/>
          </a:p>
          <a:p>
            <a:pPr lvl="1"/>
            <a:r>
              <a:rPr lang="en-US" altLang="zh-CN" dirty="0" smtClean="0"/>
              <a:t>Eric Brewer 1998</a:t>
            </a:r>
            <a:r>
              <a:rPr lang="zh-CN" altLang="en-US" dirty="0" smtClean="0"/>
              <a:t>年提出假设</a:t>
            </a:r>
            <a:endParaRPr lang="en-US" altLang="zh-CN" dirty="0" smtClean="0"/>
          </a:p>
          <a:p>
            <a:pPr lvl="1"/>
            <a:r>
              <a:rPr lang="en-US" altLang="zh-CN" dirty="0" smtClean="0"/>
              <a:t>2000</a:t>
            </a:r>
            <a:r>
              <a:rPr lang="zh-CN" altLang="en-US" dirty="0" smtClean="0"/>
              <a:t>年被学术界了解</a:t>
            </a:r>
            <a:endParaRPr lang="en-US" altLang="zh-CN" dirty="0" smtClean="0"/>
          </a:p>
          <a:p>
            <a:pPr lvl="1"/>
            <a:r>
              <a:rPr lang="en-US" altLang="zh-CN" dirty="0" smtClean="0"/>
              <a:t>2002</a:t>
            </a:r>
            <a:r>
              <a:rPr lang="zh-CN" altLang="en-US" dirty="0" smtClean="0"/>
              <a:t>年被证明</a:t>
            </a:r>
            <a:endParaRPr lang="en-US" altLang="zh-CN" dirty="0" smtClean="0"/>
          </a:p>
          <a:p>
            <a:r>
              <a:rPr lang="en-US" altLang="zh-CN" dirty="0" smtClean="0"/>
              <a:t>CAP</a:t>
            </a:r>
            <a:r>
              <a:rPr lang="zh-CN" altLang="en-US" dirty="0" smtClean="0"/>
              <a:t>三选二</a:t>
            </a:r>
            <a:endParaRPr lang="en-US" altLang="zh-CN" dirty="0" smtClean="0"/>
          </a:p>
          <a:p>
            <a:pPr lvl="1"/>
            <a:r>
              <a:rPr lang="zh-CN" altLang="en-US" dirty="0" smtClean="0"/>
              <a:t>数据一致性</a:t>
            </a:r>
            <a:r>
              <a:rPr lang="en-US" altLang="zh-CN" dirty="0" smtClean="0"/>
              <a:t>(C)</a:t>
            </a:r>
          </a:p>
          <a:p>
            <a:pPr lvl="2"/>
            <a:r>
              <a:rPr lang="zh-CN" altLang="en-US" dirty="0" smtClean="0"/>
              <a:t>所有的副本都是最新的</a:t>
            </a:r>
            <a:endParaRPr lang="en-US" altLang="zh-CN" dirty="0" smtClean="0"/>
          </a:p>
          <a:p>
            <a:pPr lvl="1"/>
            <a:r>
              <a:rPr lang="zh-CN" altLang="en-US" dirty="0" smtClean="0"/>
              <a:t>系统高可用性</a:t>
            </a:r>
            <a:r>
              <a:rPr lang="en-US" altLang="zh-CN" dirty="0" smtClean="0"/>
              <a:t>(A)</a:t>
            </a:r>
          </a:p>
          <a:p>
            <a:pPr lvl="2"/>
            <a:r>
              <a:rPr lang="zh-CN" altLang="en-US" dirty="0" smtClean="0"/>
              <a:t>系统总是可写</a:t>
            </a:r>
            <a:endParaRPr lang="en-US" altLang="zh-CN" dirty="0" smtClean="0"/>
          </a:p>
          <a:p>
            <a:pPr lvl="1"/>
            <a:r>
              <a:rPr lang="zh-CN" altLang="en-US" dirty="0" smtClean="0"/>
              <a:t>容忍网络隔离</a:t>
            </a:r>
            <a:r>
              <a:rPr lang="en-US" altLang="zh-CN" dirty="0" smtClean="0"/>
              <a:t>(P)</a:t>
            </a:r>
          </a:p>
          <a:p>
            <a:pPr lvl="2"/>
            <a:r>
              <a:rPr lang="zh-CN" altLang="en-US" dirty="0" smtClean="0"/>
              <a:t>允许网络通讯出现故障，</a:t>
            </a:r>
            <a:endParaRPr lang="en-US" altLang="zh-CN" dirty="0" smtClean="0"/>
          </a:p>
          <a:p>
            <a:pPr lvl="2">
              <a:buNone/>
            </a:pPr>
            <a:r>
              <a:rPr lang="zh-CN" altLang="en-US" dirty="0" smtClean="0"/>
              <a:t>     不论是短暂延时或长时间故障</a:t>
            </a:r>
            <a:endParaRPr lang="en-US" altLang="zh-CN" dirty="0" smtClean="0"/>
          </a:p>
          <a:p>
            <a:pPr lvl="2"/>
            <a:r>
              <a:rPr lang="zh-CN" altLang="en-US" dirty="0" smtClean="0"/>
              <a:t>容忍网络隔离意味着系统横向扩展性增强</a:t>
            </a:r>
            <a:endParaRPr lang="en-US" altLang="zh-CN" dirty="0" smtClean="0"/>
          </a:p>
          <a:p>
            <a:r>
              <a:rPr lang="zh-CN" altLang="en-US" dirty="0" smtClean="0"/>
              <a:t>容忍网络隔离是必选项</a:t>
            </a:r>
            <a:endParaRPr lang="en-US" altLang="zh-CN" dirty="0" smtClean="0"/>
          </a:p>
        </p:txBody>
      </p:sp>
      <p:grpSp>
        <p:nvGrpSpPr>
          <p:cNvPr id="12" name="Group 11"/>
          <p:cNvGrpSpPr/>
          <p:nvPr/>
        </p:nvGrpSpPr>
        <p:grpSpPr>
          <a:xfrm>
            <a:off x="4283968" y="1340768"/>
            <a:ext cx="4824536" cy="4608512"/>
            <a:chOff x="2411760" y="1268760"/>
            <a:chExt cx="4824536" cy="4608512"/>
          </a:xfrm>
        </p:grpSpPr>
        <p:sp>
          <p:nvSpPr>
            <p:cNvPr id="4" name="Oval 3"/>
            <p:cNvSpPr/>
            <p:nvPr/>
          </p:nvSpPr>
          <p:spPr bwMode="auto">
            <a:xfrm>
              <a:off x="3275856" y="1268760"/>
              <a:ext cx="2880320" cy="2880320"/>
            </a:xfrm>
            <a:prstGeom prst="ellipse">
              <a:avLst/>
            </a:prstGeom>
            <a:gradFill>
              <a:gsLst>
                <a:gs pos="0">
                  <a:schemeClr val="accent1">
                    <a:alpha val="0"/>
                  </a:schemeClr>
                </a:gs>
                <a:gs pos="40000">
                  <a:schemeClr val="dk1">
                    <a:tint val="45000"/>
                    <a:shade val="99000"/>
                    <a:satMod val="350000"/>
                    <a:alpha val="0"/>
                  </a:schemeClr>
                </a:gs>
                <a:gs pos="100000">
                  <a:schemeClr val="accent6">
                    <a:lumMod val="60000"/>
                    <a:lumOff val="40000"/>
                  </a:schemeClr>
                </a:gs>
              </a:gsLst>
              <a:path path="circle">
                <a:fillToRect l="50000" t="-80000" r="50000" b="180000"/>
              </a:path>
            </a:gradFill>
            <a:ln>
              <a:headEnd type="none" w="med" len="med"/>
              <a:tailEnd type="none" w="med" len="med"/>
            </a:ln>
          </p:spPr>
          <p:style>
            <a:lnRef idx="1">
              <a:schemeClr val="accent1"/>
            </a:lnRef>
            <a:fillRef idx="1002">
              <a:schemeClr val="dk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Verdana" pitchFamily="34" charset="0"/>
                </a:rPr>
                <a:t>Consistency</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smtClean="0">
                  <a:solidFill>
                    <a:schemeClr val="tx1"/>
                  </a:solidFill>
                  <a:latin typeface="Verdana" pitchFamily="34" charset="0"/>
                </a:rPr>
                <a:t>ACID</a:t>
              </a:r>
              <a:endParaRPr lang="en-US" altLang="zh-CN" sz="1600" dirty="0" smtClean="0">
                <a:solidFill>
                  <a:schemeClr val="tx1"/>
                </a:solidFill>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smtClean="0">
                  <a:solidFill>
                    <a:schemeClr val="tx1"/>
                  </a:solidFill>
                  <a:latin typeface="Verdana" pitchFamily="34" charset="0"/>
                </a:rPr>
                <a:t>Transactions </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smtClean="0">
                  <a:solidFill>
                    <a:schemeClr val="tx1"/>
                  </a:solidFill>
                  <a:latin typeface="Verdana" pitchFamily="34" charset="0"/>
                </a:rPr>
                <a:t>            </a:t>
              </a:r>
            </a:p>
          </p:txBody>
        </p:sp>
        <p:sp>
          <p:nvSpPr>
            <p:cNvPr id="5" name="Oval 4"/>
            <p:cNvSpPr/>
            <p:nvPr/>
          </p:nvSpPr>
          <p:spPr bwMode="auto">
            <a:xfrm>
              <a:off x="4355976" y="2996952"/>
              <a:ext cx="2880320" cy="2880320"/>
            </a:xfrm>
            <a:prstGeom prst="ellipse">
              <a:avLst/>
            </a:prstGeom>
            <a:gradFill>
              <a:gsLst>
                <a:gs pos="0">
                  <a:schemeClr val="dk1">
                    <a:tint val="40000"/>
                    <a:satMod val="350000"/>
                    <a:alpha val="0"/>
                  </a:schemeClr>
                </a:gs>
                <a:gs pos="40000">
                  <a:schemeClr val="dk1">
                    <a:tint val="45000"/>
                    <a:shade val="99000"/>
                    <a:satMod val="350000"/>
                    <a:alpha val="0"/>
                  </a:schemeClr>
                </a:gs>
                <a:gs pos="100000">
                  <a:schemeClr val="tx2">
                    <a:lumMod val="60000"/>
                    <a:lumOff val="40000"/>
                  </a:schemeClr>
                </a:gs>
              </a:gsLst>
              <a:path path="circle">
                <a:fillToRect l="50000" t="-80000" r="50000" b="180000"/>
              </a:path>
            </a:gradFill>
            <a:ln>
              <a:headEnd type="none" w="med" len="med"/>
              <a:tailEnd type="none" w="med" len="med"/>
            </a:ln>
          </p:spPr>
          <p:style>
            <a:lnRef idx="1">
              <a:schemeClr val="accent1"/>
            </a:lnRef>
            <a:fillRef idx="1002">
              <a:schemeClr val="dk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Verdana" pitchFamily="34" charset="0"/>
                </a:rPr>
                <a:t>        Availability</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Verdana" pitchFamily="34" charset="0"/>
                </a:rPr>
                <a:t>          Total </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smtClean="0">
                  <a:solidFill>
                    <a:schemeClr val="tx1"/>
                  </a:solidFill>
                  <a:latin typeface="Verdana" pitchFamily="34" charset="0"/>
                </a:rPr>
                <a:t>         </a:t>
              </a:r>
              <a:r>
                <a:rPr kumimoji="0" lang="en-US" altLang="zh-CN" sz="1400" b="0" i="0" u="none" strike="noStrike" cap="none" normalizeH="0" baseline="0" dirty="0" smtClean="0">
                  <a:ln>
                    <a:noFill/>
                  </a:ln>
                  <a:solidFill>
                    <a:schemeClr val="tx1"/>
                  </a:solidFill>
                  <a:effectLst/>
                  <a:latin typeface="Verdana" pitchFamily="34" charset="0"/>
                </a:rPr>
                <a:t>Redundancy</a:t>
              </a:r>
              <a:endParaRPr lang="en-US" altLang="zh-CN" sz="1400" dirty="0" smtClean="0">
                <a:solidFill>
                  <a:schemeClr val="tx1"/>
                </a:solidFill>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Verdana" pitchFamily="34" charset="0"/>
              </a:endParaRPr>
            </a:p>
          </p:txBody>
        </p:sp>
        <p:sp>
          <p:nvSpPr>
            <p:cNvPr id="6" name="Oval 5"/>
            <p:cNvSpPr/>
            <p:nvPr/>
          </p:nvSpPr>
          <p:spPr bwMode="auto">
            <a:xfrm>
              <a:off x="2411760" y="2996952"/>
              <a:ext cx="2880320" cy="2880320"/>
            </a:xfrm>
            <a:prstGeom prst="ellipse">
              <a:avLst/>
            </a:prstGeom>
            <a:gradFill>
              <a:gsLst>
                <a:gs pos="0">
                  <a:schemeClr val="dk1">
                    <a:tint val="40000"/>
                    <a:satMod val="350000"/>
                    <a:alpha val="0"/>
                  </a:schemeClr>
                </a:gs>
                <a:gs pos="40000">
                  <a:schemeClr val="dk1">
                    <a:tint val="45000"/>
                    <a:shade val="99000"/>
                    <a:satMod val="350000"/>
                    <a:alpha val="0"/>
                  </a:schemeClr>
                </a:gs>
                <a:gs pos="100000">
                  <a:srgbClr val="92D050"/>
                </a:gs>
              </a:gsLst>
              <a:path path="circle">
                <a:fillToRect l="50000" t="-80000" r="50000" b="180000"/>
              </a:path>
            </a:gradFill>
            <a:ln>
              <a:headEnd type="none" w="med" len="med"/>
              <a:tailEnd type="none" w="med" len="med"/>
            </a:ln>
          </p:spPr>
          <p:style>
            <a:lnRef idx="1">
              <a:schemeClr val="accent1"/>
            </a:lnRef>
            <a:fillRef idx="1002">
              <a:schemeClr val="dk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solidFill>
                    <a:schemeClr val="tx1"/>
                  </a:solidFill>
                  <a:latin typeface="Verdana" pitchFamily="34" charset="0"/>
                </a:rPr>
                <a:t> Partition   </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solidFill>
                    <a:schemeClr val="tx1"/>
                  </a:solidFill>
                  <a:latin typeface="Verdana" pitchFamily="34" charset="0"/>
                </a:rPr>
                <a:t>Tolerance  </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smtClean="0">
                  <a:solidFill>
                    <a:schemeClr val="tx1"/>
                  </a:solidFill>
                  <a:latin typeface="Verdana" pitchFamily="34" charset="0"/>
                </a:rPr>
                <a:t>infinite scale-out         </a:t>
              </a:r>
              <a:endParaRPr kumimoji="0" lang="zh-CN" altLang="en-US" sz="1400" b="0" i="0" u="none" strike="noStrike" cap="none" normalizeH="0" baseline="0" dirty="0" smtClean="0">
                <a:ln>
                  <a:noFill/>
                </a:ln>
                <a:solidFill>
                  <a:schemeClr val="tx1"/>
                </a:solidFill>
                <a:effectLst/>
                <a:latin typeface="Verdana" pitchFamily="34" charset="0"/>
              </a:endParaRPr>
            </a:p>
          </p:txBody>
        </p:sp>
        <p:sp>
          <p:nvSpPr>
            <p:cNvPr id="7" name="TextBox 6"/>
            <p:cNvSpPr txBox="1"/>
            <p:nvPr/>
          </p:nvSpPr>
          <p:spPr>
            <a:xfrm>
              <a:off x="5206807" y="3284984"/>
              <a:ext cx="476412" cy="400110"/>
            </a:xfrm>
            <a:prstGeom prst="rect">
              <a:avLst/>
            </a:prstGeom>
            <a:noFill/>
          </p:spPr>
          <p:txBody>
            <a:bodyPr wrap="none" rtlCol="0">
              <a:spAutoFit/>
            </a:bodyPr>
            <a:lstStyle/>
            <a:p>
              <a:r>
                <a:rPr lang="en-US" altLang="zh-CN" sz="2000" b="1" dirty="0" smtClean="0">
                  <a:solidFill>
                    <a:schemeClr val="tx1">
                      <a:lumMod val="50000"/>
                      <a:lumOff val="50000"/>
                    </a:schemeClr>
                  </a:solidFill>
                  <a:effectLst>
                    <a:outerShdw blurRad="38100" dist="38100" dir="2700000" algn="tl">
                      <a:srgbClr val="000000">
                        <a:alpha val="43137"/>
                      </a:srgbClr>
                    </a:outerShdw>
                  </a:effectLst>
                </a:rPr>
                <a:t>CA</a:t>
              </a:r>
              <a:endParaRPr lang="zh-CN" altLang="en-US" sz="2000" b="1" dirty="0">
                <a:solidFill>
                  <a:schemeClr val="tx1">
                    <a:lumMod val="50000"/>
                    <a:lumOff val="50000"/>
                  </a:schemeClr>
                </a:solidFill>
                <a:effectLst>
                  <a:outerShdw blurRad="38100" dist="38100" dir="2700000" algn="tl">
                    <a:srgbClr val="000000">
                      <a:alpha val="43137"/>
                    </a:srgbClr>
                  </a:outerShdw>
                </a:effectLst>
              </a:endParaRPr>
            </a:p>
          </p:txBody>
        </p:sp>
        <p:sp>
          <p:nvSpPr>
            <p:cNvPr id="8" name="TextBox 7"/>
            <p:cNvSpPr txBox="1"/>
            <p:nvPr/>
          </p:nvSpPr>
          <p:spPr>
            <a:xfrm>
              <a:off x="4558735" y="3717032"/>
              <a:ext cx="507768" cy="338554"/>
            </a:xfrm>
            <a:prstGeom prst="rect">
              <a:avLst/>
            </a:prstGeom>
            <a:noFill/>
          </p:spPr>
          <p:txBody>
            <a:bodyPr wrap="none" rtlCol="0">
              <a:spAutoFit/>
            </a:bodyPr>
            <a:lstStyle/>
            <a:p>
              <a:r>
                <a:rPr lang="en-US" altLang="zh-CN" sz="1600" dirty="0" smtClean="0">
                  <a:solidFill>
                    <a:schemeClr val="tx1">
                      <a:lumMod val="50000"/>
                      <a:lumOff val="50000"/>
                    </a:schemeClr>
                  </a:solidFill>
                  <a:effectLst>
                    <a:outerShdw blurRad="38100" dist="38100" dir="2700000" algn="tl">
                      <a:srgbClr val="000000">
                        <a:alpha val="43137"/>
                      </a:srgbClr>
                    </a:outerShdw>
                  </a:effectLst>
                </a:rPr>
                <a:t>N/A</a:t>
              </a:r>
              <a:endParaRPr lang="zh-CN" altLang="en-US" sz="1600" dirty="0">
                <a:solidFill>
                  <a:schemeClr val="tx1">
                    <a:lumMod val="50000"/>
                    <a:lumOff val="50000"/>
                  </a:schemeClr>
                </a:solidFill>
                <a:effectLst>
                  <a:outerShdw blurRad="38100" dist="38100" dir="2700000" algn="tl">
                    <a:srgbClr val="000000">
                      <a:alpha val="43137"/>
                    </a:srgbClr>
                  </a:outerShdw>
                </a:effectLst>
              </a:endParaRPr>
            </a:p>
          </p:txBody>
        </p:sp>
        <p:sp>
          <p:nvSpPr>
            <p:cNvPr id="9" name="TextBox 8"/>
            <p:cNvSpPr txBox="1"/>
            <p:nvPr/>
          </p:nvSpPr>
          <p:spPr>
            <a:xfrm>
              <a:off x="3910663" y="3337247"/>
              <a:ext cx="457176" cy="400110"/>
            </a:xfrm>
            <a:prstGeom prst="rect">
              <a:avLst/>
            </a:prstGeom>
            <a:noFill/>
          </p:spPr>
          <p:txBody>
            <a:bodyPr wrap="none" rtlCol="0">
              <a:spAutoFit/>
            </a:bodyPr>
            <a:lstStyle/>
            <a:p>
              <a:r>
                <a:rPr lang="en-US" altLang="zh-CN" sz="2000" b="1" dirty="0" smtClean="0">
                  <a:effectLst>
                    <a:outerShdw blurRad="38100" dist="38100" dir="2700000" algn="tl">
                      <a:srgbClr val="000000">
                        <a:alpha val="43137"/>
                      </a:srgbClr>
                    </a:outerShdw>
                  </a:effectLst>
                </a:rPr>
                <a:t>CP</a:t>
              </a:r>
              <a:endParaRPr lang="zh-CN" altLang="en-US" sz="2000" b="1" dirty="0">
                <a:effectLst>
                  <a:outerShdw blurRad="38100" dist="38100" dir="2700000" algn="tl">
                    <a:srgbClr val="000000">
                      <a:alpha val="43137"/>
                    </a:srgbClr>
                  </a:outerShdw>
                </a:effectLst>
              </a:endParaRPr>
            </a:p>
          </p:txBody>
        </p:sp>
        <p:sp>
          <p:nvSpPr>
            <p:cNvPr id="10" name="TextBox 9"/>
            <p:cNvSpPr txBox="1"/>
            <p:nvPr/>
          </p:nvSpPr>
          <p:spPr>
            <a:xfrm>
              <a:off x="4558735" y="4293096"/>
              <a:ext cx="476412" cy="400110"/>
            </a:xfrm>
            <a:prstGeom prst="rect">
              <a:avLst/>
            </a:prstGeom>
            <a:noFill/>
          </p:spPr>
          <p:txBody>
            <a:bodyPr wrap="none" rtlCol="0">
              <a:spAutoFit/>
            </a:bodyPr>
            <a:lstStyle/>
            <a:p>
              <a:r>
                <a:rPr lang="en-US" altLang="zh-CN" sz="2000" b="1" dirty="0" smtClean="0">
                  <a:effectLst>
                    <a:outerShdw blurRad="38100" dist="38100" dir="2700000" algn="tl">
                      <a:srgbClr val="000000">
                        <a:alpha val="43137"/>
                      </a:srgbClr>
                    </a:outerShdw>
                  </a:effectLst>
                </a:rPr>
                <a:t>AP</a:t>
              </a:r>
              <a:endParaRPr lang="zh-CN" altLang="en-US" sz="2000" b="1"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xmlns="" val="6321892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CAP</a:t>
            </a:r>
            <a:r>
              <a:rPr lang="zh-CN" altLang="en-US" dirty="0" smtClean="0"/>
              <a:t>定理图解 </a:t>
            </a:r>
            <a:r>
              <a:rPr lang="en-US" altLang="zh-CN" dirty="0" smtClean="0"/>
              <a:t>(CA)</a:t>
            </a:r>
            <a:endParaRPr lang="zh-CN" altLang="en-US" dirty="0"/>
          </a:p>
        </p:txBody>
      </p:sp>
      <p:pic>
        <p:nvPicPr>
          <p:cNvPr id="4" name="Picture 3" descr="server_BIG.pn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1331640" y="1127649"/>
            <a:ext cx="1048679" cy="2027817"/>
          </a:xfrm>
          <a:prstGeom prst="rect">
            <a:avLst/>
          </a:prstGeom>
        </p:spPr>
      </p:pic>
      <p:pic>
        <p:nvPicPr>
          <p:cNvPr id="5" name="Picture 4" descr="server_BIG.pn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6372200" y="2063753"/>
            <a:ext cx="1048679" cy="2027817"/>
          </a:xfrm>
          <a:prstGeom prst="rect">
            <a:avLst/>
          </a:prstGeom>
        </p:spPr>
      </p:pic>
      <p:cxnSp>
        <p:nvCxnSpPr>
          <p:cNvPr id="8" name="Elbow Connector 7"/>
          <p:cNvCxnSpPr>
            <a:stCxn id="4" idx="3"/>
            <a:endCxn id="5" idx="1"/>
          </p:cNvCxnSpPr>
          <p:nvPr/>
        </p:nvCxnSpPr>
        <p:spPr>
          <a:xfrm>
            <a:off x="2380319" y="2141558"/>
            <a:ext cx="3991881" cy="936104"/>
          </a:xfrm>
          <a:prstGeom prst="bent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pic>
        <p:nvPicPr>
          <p:cNvPr id="13" name="Picture 38" descr="Picture1 copy.png"/>
          <p:cNvPicPr>
            <a:picLocks noChangeAspect="1"/>
          </p:cNvPicPr>
          <p:nvPr/>
        </p:nvPicPr>
        <p:blipFill>
          <a:blip r:embed="rId3" cstate="email"/>
          <a:stretch>
            <a:fillRect/>
          </a:stretch>
        </p:blipFill>
        <p:spPr bwMode="auto">
          <a:xfrm>
            <a:off x="2771800" y="5016081"/>
            <a:ext cx="1600200" cy="717174"/>
          </a:xfrm>
          <a:prstGeom prst="rect">
            <a:avLst/>
          </a:prstGeom>
          <a:noFill/>
          <a:ln>
            <a:noFill/>
          </a:ln>
          <a:effectLst>
            <a:reflection blurRad="6350" stA="52000" endA="300" endPos="35000" dir="5400000" sy="-100000" algn="bl" rotWithShape="0"/>
          </a:effectLst>
        </p:spPr>
      </p:pic>
      <p:cxnSp>
        <p:nvCxnSpPr>
          <p:cNvPr id="21" name="Elbow Connector 20"/>
          <p:cNvCxnSpPr>
            <a:stCxn id="13" idx="1"/>
            <a:endCxn id="4" idx="2"/>
          </p:cNvCxnSpPr>
          <p:nvPr/>
        </p:nvCxnSpPr>
        <p:spPr>
          <a:xfrm rot="10800000">
            <a:off x="1855980" y="3155466"/>
            <a:ext cx="915820" cy="2219202"/>
          </a:xfrm>
          <a:prstGeom prst="bentConnector2">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6" name="Elbow Connector 20"/>
          <p:cNvCxnSpPr>
            <a:stCxn id="13" idx="2"/>
            <a:endCxn id="5" idx="2"/>
          </p:cNvCxnSpPr>
          <p:nvPr/>
        </p:nvCxnSpPr>
        <p:spPr>
          <a:xfrm rot="5400000" flipH="1" flipV="1">
            <a:off x="4413377" y="3250093"/>
            <a:ext cx="1641685" cy="3324640"/>
          </a:xfrm>
          <a:prstGeom prst="bentConnector3">
            <a:avLst>
              <a:gd name="adj1" fmla="val -13925"/>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2" name="TextBox 31"/>
          <p:cNvSpPr txBox="1"/>
          <p:nvPr/>
        </p:nvSpPr>
        <p:spPr>
          <a:xfrm>
            <a:off x="1331640" y="839617"/>
            <a:ext cx="1039067"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Object </a:t>
            </a:r>
            <a:r>
              <a:rPr lang="en-US" altLang="zh-CN" sz="1600" b="1" dirty="0" smtClean="0">
                <a:latin typeface="微软雅黑" pitchFamily="34" charset="-122"/>
                <a:ea typeface="微软雅黑" pitchFamily="34" charset="-122"/>
              </a:rPr>
              <a:t>X</a:t>
            </a:r>
            <a:endParaRPr lang="zh-CN" altLang="en-US" sz="1600" b="1" dirty="0" smtClean="0">
              <a:latin typeface="微软雅黑" pitchFamily="34" charset="-122"/>
              <a:ea typeface="微软雅黑" pitchFamily="34" charset="-122"/>
            </a:endParaRPr>
          </a:p>
        </p:txBody>
      </p:sp>
      <p:sp>
        <p:nvSpPr>
          <p:cNvPr id="33" name="TextBox 32"/>
          <p:cNvSpPr txBox="1"/>
          <p:nvPr/>
        </p:nvSpPr>
        <p:spPr>
          <a:xfrm>
            <a:off x="6372200" y="1703713"/>
            <a:ext cx="1704313"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Object </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的副本</a:t>
            </a:r>
          </a:p>
        </p:txBody>
      </p:sp>
      <p:sp>
        <p:nvSpPr>
          <p:cNvPr id="34" name="TextBox 33"/>
          <p:cNvSpPr txBox="1"/>
          <p:nvPr/>
        </p:nvSpPr>
        <p:spPr>
          <a:xfrm>
            <a:off x="323528" y="2063753"/>
            <a:ext cx="111120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服务器 </a:t>
            </a:r>
            <a:r>
              <a:rPr lang="en-US" altLang="zh-CN" sz="1600" b="1" dirty="0" smtClean="0">
                <a:latin typeface="微软雅黑" pitchFamily="34" charset="-122"/>
                <a:ea typeface="微软雅黑" pitchFamily="34" charset="-122"/>
              </a:rPr>
              <a:t>S1</a:t>
            </a:r>
            <a:endParaRPr lang="zh-CN" altLang="en-US" sz="1600" b="1" dirty="0" smtClean="0">
              <a:latin typeface="微软雅黑" pitchFamily="34" charset="-122"/>
              <a:ea typeface="微软雅黑" pitchFamily="34" charset="-122"/>
            </a:endParaRPr>
          </a:p>
        </p:txBody>
      </p:sp>
      <p:sp>
        <p:nvSpPr>
          <p:cNvPr id="35" name="TextBox 34"/>
          <p:cNvSpPr txBox="1"/>
          <p:nvPr/>
        </p:nvSpPr>
        <p:spPr>
          <a:xfrm>
            <a:off x="7380312" y="2783833"/>
            <a:ext cx="111120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服务器 </a:t>
            </a:r>
            <a:r>
              <a:rPr lang="en-US" altLang="zh-CN" sz="1600" b="1" dirty="0" smtClean="0">
                <a:latin typeface="微软雅黑" pitchFamily="34" charset="-122"/>
                <a:ea typeface="微软雅黑" pitchFamily="34" charset="-122"/>
              </a:rPr>
              <a:t>S2</a:t>
            </a:r>
            <a:endParaRPr lang="zh-CN" altLang="en-US" sz="1600" dirty="0" smtClean="0">
              <a:latin typeface="微软雅黑" pitchFamily="34" charset="-122"/>
              <a:ea typeface="微软雅黑" pitchFamily="34" charset="-122"/>
            </a:endParaRPr>
          </a:p>
        </p:txBody>
      </p:sp>
      <p:sp>
        <p:nvSpPr>
          <p:cNvPr id="36" name="TextBox 35"/>
          <p:cNvSpPr txBox="1"/>
          <p:nvPr/>
        </p:nvSpPr>
        <p:spPr>
          <a:xfrm>
            <a:off x="3419872" y="2351785"/>
            <a:ext cx="2098651"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S1</a:t>
            </a:r>
            <a:r>
              <a:rPr lang="zh-CN" altLang="en-US" sz="1600" dirty="0" smtClean="0">
                <a:latin typeface="微软雅黑" pitchFamily="34" charset="-122"/>
                <a:ea typeface="微软雅黑" pitchFamily="34" charset="-122"/>
              </a:rPr>
              <a:t>和</a:t>
            </a:r>
            <a:r>
              <a:rPr lang="en-US" altLang="zh-CN" sz="1600" dirty="0" smtClean="0">
                <a:latin typeface="微软雅黑" pitchFamily="34" charset="-122"/>
                <a:ea typeface="微软雅黑" pitchFamily="34" charset="-122"/>
              </a:rPr>
              <a:t>S2</a:t>
            </a:r>
            <a:r>
              <a:rPr lang="zh-CN" altLang="en-US" sz="1600" dirty="0" smtClean="0">
                <a:latin typeface="微软雅黑" pitchFamily="34" charset="-122"/>
                <a:ea typeface="微软雅黑" pitchFamily="34" charset="-122"/>
              </a:rPr>
              <a:t>可以正常通讯</a:t>
            </a:r>
          </a:p>
        </p:txBody>
      </p:sp>
      <p:sp>
        <p:nvSpPr>
          <p:cNvPr id="37" name="TextBox 36"/>
          <p:cNvSpPr txBox="1"/>
          <p:nvPr/>
        </p:nvSpPr>
        <p:spPr>
          <a:xfrm>
            <a:off x="1835696" y="4151985"/>
            <a:ext cx="1813189"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1. Update </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-&gt;</a:t>
            </a:r>
            <a:r>
              <a:rPr lang="en-US" altLang="zh-CN" sz="1600" b="1" dirty="0" smtClean="0">
                <a:latin typeface="微软雅黑" pitchFamily="34" charset="-122"/>
                <a:ea typeface="微软雅黑" pitchFamily="34" charset="-122"/>
              </a:rPr>
              <a:t>X</a:t>
            </a:r>
            <a:r>
              <a:rPr lang="en-US" altLang="zh-CN" sz="1600" b="1" baseline="30000" dirty="0" smtClean="0">
                <a:latin typeface="微软雅黑" pitchFamily="34" charset="-122"/>
                <a:ea typeface="微软雅黑" pitchFamily="34" charset="-122"/>
              </a:rPr>
              <a:t>1</a:t>
            </a:r>
            <a:endParaRPr lang="zh-CN" altLang="en-US" sz="1600" b="1" baseline="30000" dirty="0" smtClean="0">
              <a:latin typeface="微软雅黑" pitchFamily="34" charset="-122"/>
              <a:ea typeface="微软雅黑" pitchFamily="34" charset="-122"/>
            </a:endParaRPr>
          </a:p>
        </p:txBody>
      </p:sp>
      <p:cxnSp>
        <p:nvCxnSpPr>
          <p:cNvPr id="39" name="Straight Connector 38"/>
          <p:cNvCxnSpPr/>
          <p:nvPr/>
        </p:nvCxnSpPr>
        <p:spPr>
          <a:xfrm>
            <a:off x="2627784" y="1919737"/>
            <a:ext cx="144016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555776" y="1559697"/>
            <a:ext cx="1824538"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2. </a:t>
            </a:r>
            <a:r>
              <a:rPr lang="zh-CN" altLang="en-US" sz="1600" dirty="0" smtClean="0">
                <a:latin typeface="微软雅黑" pitchFamily="34" charset="-122"/>
                <a:ea typeface="微软雅黑" pitchFamily="34" charset="-122"/>
              </a:rPr>
              <a:t>同步复制</a:t>
            </a:r>
            <a:r>
              <a:rPr lang="en-US" altLang="zh-CN" sz="1600" b="1" dirty="0" smtClean="0">
                <a:latin typeface="微软雅黑" pitchFamily="34" charset="-122"/>
                <a:ea typeface="微软雅黑" pitchFamily="34" charset="-122"/>
              </a:rPr>
              <a:t>X</a:t>
            </a:r>
            <a:r>
              <a:rPr lang="zh-CN" altLang="en-US" sz="1600" dirty="0" smtClean="0">
                <a:latin typeface="微软雅黑" pitchFamily="34" charset="-122"/>
                <a:ea typeface="微软雅黑" pitchFamily="34" charset="-122"/>
              </a:rPr>
              <a:t>到</a:t>
            </a:r>
            <a:r>
              <a:rPr lang="en-US" altLang="zh-CN" sz="1600" dirty="0" smtClean="0">
                <a:latin typeface="微软雅黑" pitchFamily="34" charset="-122"/>
                <a:ea typeface="微软雅黑" pitchFamily="34" charset="-122"/>
              </a:rPr>
              <a:t>S2</a:t>
            </a:r>
            <a:endParaRPr lang="zh-CN" altLang="en-US" sz="1600" dirty="0" smtClean="0">
              <a:latin typeface="微软雅黑" pitchFamily="34" charset="-122"/>
              <a:ea typeface="微软雅黑" pitchFamily="34" charset="-122"/>
            </a:endParaRPr>
          </a:p>
        </p:txBody>
      </p:sp>
      <p:sp>
        <p:nvSpPr>
          <p:cNvPr id="42" name="TextBox 41"/>
          <p:cNvSpPr txBox="1"/>
          <p:nvPr/>
        </p:nvSpPr>
        <p:spPr>
          <a:xfrm>
            <a:off x="5305120" y="4919594"/>
            <a:ext cx="1813189"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3. Update </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-&gt;</a:t>
            </a:r>
            <a:r>
              <a:rPr lang="en-US" altLang="zh-CN" sz="1600" b="1" dirty="0" smtClean="0">
                <a:latin typeface="微软雅黑" pitchFamily="34" charset="-122"/>
                <a:ea typeface="微软雅黑" pitchFamily="34" charset="-122"/>
              </a:rPr>
              <a:t>X</a:t>
            </a:r>
            <a:r>
              <a:rPr lang="en-US" altLang="zh-CN" sz="1600" b="1" baseline="30000" dirty="0" smtClean="0">
                <a:latin typeface="微软雅黑" pitchFamily="34" charset="-122"/>
                <a:ea typeface="微软雅黑" pitchFamily="34" charset="-122"/>
              </a:rPr>
              <a:t>2</a:t>
            </a:r>
            <a:endParaRPr lang="zh-CN" altLang="en-US" sz="1600" b="1" baseline="30000" dirty="0" smtClean="0">
              <a:latin typeface="微软雅黑" pitchFamily="34" charset="-122"/>
              <a:ea typeface="微软雅黑" pitchFamily="34" charset="-122"/>
            </a:endParaRPr>
          </a:p>
        </p:txBody>
      </p:sp>
      <p:cxnSp>
        <p:nvCxnSpPr>
          <p:cNvPr id="43" name="Straight Connector 42"/>
          <p:cNvCxnSpPr/>
          <p:nvPr/>
        </p:nvCxnSpPr>
        <p:spPr>
          <a:xfrm flipH="1">
            <a:off x="4716016" y="3359897"/>
            <a:ext cx="1296144"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572000" y="3431905"/>
            <a:ext cx="1885453"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4. </a:t>
            </a:r>
            <a:r>
              <a:rPr lang="zh-CN" altLang="en-US" sz="1600" dirty="0" smtClean="0">
                <a:latin typeface="微软雅黑" pitchFamily="34" charset="-122"/>
                <a:ea typeface="微软雅黑" pitchFamily="34" charset="-122"/>
              </a:rPr>
              <a:t>同步复制</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到</a:t>
            </a:r>
            <a:r>
              <a:rPr lang="en-US" altLang="zh-CN" sz="1600" dirty="0" smtClean="0">
                <a:latin typeface="微软雅黑" pitchFamily="34" charset="-122"/>
                <a:ea typeface="微软雅黑" pitchFamily="34" charset="-122"/>
              </a:rPr>
              <a:t>S1</a:t>
            </a:r>
            <a:endParaRPr lang="zh-CN" altLang="en-US" sz="1600" dirty="0" smtClean="0">
              <a:latin typeface="微软雅黑" pitchFamily="34" charset="-122"/>
              <a:ea typeface="微软雅黑" pitchFamily="34" charset="-122"/>
            </a:endParaRPr>
          </a:p>
        </p:txBody>
      </p:sp>
      <p:sp>
        <p:nvSpPr>
          <p:cNvPr id="46" name="Rectangle 45"/>
          <p:cNvSpPr/>
          <p:nvPr/>
        </p:nvSpPr>
        <p:spPr>
          <a:xfrm>
            <a:off x="0" y="5995388"/>
            <a:ext cx="9144000" cy="313932"/>
          </a:xfrm>
          <a:prstGeom prst="rect">
            <a:avLst/>
          </a:prstGeom>
          <a:solidFill>
            <a:schemeClr val="tx1">
              <a:lumMod val="50000"/>
              <a:lumOff val="50000"/>
            </a:schemeClr>
          </a:solidFill>
        </p:spPr>
        <p:txBody>
          <a:bodyPr wrap="square">
            <a:spAutoFit/>
          </a:bodyPr>
          <a:lstStyle/>
          <a:p>
            <a:pPr lvl="1">
              <a:lnSpc>
                <a:spcPct val="80000"/>
              </a:lnSpc>
              <a:buNone/>
            </a:pPr>
            <a:r>
              <a:rPr lang="en-US" altLang="zh-CN" dirty="0" smtClean="0">
                <a:solidFill>
                  <a:schemeClr val="bg1"/>
                </a:solidFill>
                <a:latin typeface="楷体" pitchFamily="49" charset="-122"/>
                <a:ea typeface="楷体" pitchFamily="49" charset="-122"/>
              </a:rPr>
              <a:t>S1</a:t>
            </a:r>
            <a:r>
              <a:rPr lang="zh-CN" altLang="en-US" dirty="0" smtClean="0">
                <a:solidFill>
                  <a:schemeClr val="bg1"/>
                </a:solidFill>
                <a:latin typeface="楷体" pitchFamily="49" charset="-122"/>
                <a:ea typeface="楷体" pitchFamily="49" charset="-122"/>
              </a:rPr>
              <a:t>与</a:t>
            </a:r>
            <a:r>
              <a:rPr lang="en-US" altLang="zh-CN" dirty="0" smtClean="0">
                <a:solidFill>
                  <a:schemeClr val="bg1"/>
                </a:solidFill>
                <a:latin typeface="楷体" pitchFamily="49" charset="-122"/>
                <a:ea typeface="楷体" pitchFamily="49" charset="-122"/>
              </a:rPr>
              <a:t>S2</a:t>
            </a:r>
            <a:r>
              <a:rPr lang="zh-CN" altLang="en-US" dirty="0" smtClean="0">
                <a:solidFill>
                  <a:schemeClr val="bg1"/>
                </a:solidFill>
                <a:latin typeface="楷体" pitchFamily="49" charset="-122"/>
                <a:ea typeface="楷体" pitchFamily="49" charset="-122"/>
              </a:rPr>
              <a:t>能正常通讯时，可以同时保证</a:t>
            </a:r>
            <a:r>
              <a:rPr lang="en-US" altLang="zh-CN" dirty="0" smtClean="0">
                <a:solidFill>
                  <a:schemeClr val="bg1"/>
                </a:solidFill>
                <a:latin typeface="楷体" pitchFamily="49" charset="-122"/>
                <a:ea typeface="楷体" pitchFamily="49" charset="-122"/>
              </a:rPr>
              <a:t>C</a:t>
            </a:r>
            <a:r>
              <a:rPr lang="zh-CN" altLang="en-US" dirty="0" smtClean="0">
                <a:solidFill>
                  <a:schemeClr val="bg1"/>
                </a:solidFill>
                <a:latin typeface="楷体" pitchFamily="49" charset="-122"/>
                <a:ea typeface="楷体" pitchFamily="49" charset="-122"/>
              </a:rPr>
              <a:t>一致性和</a:t>
            </a:r>
            <a:r>
              <a:rPr lang="en-US" altLang="zh-CN" dirty="0" smtClean="0">
                <a:solidFill>
                  <a:schemeClr val="bg1"/>
                </a:solidFill>
                <a:latin typeface="楷体" pitchFamily="49" charset="-122"/>
                <a:ea typeface="楷体" pitchFamily="49" charset="-122"/>
              </a:rPr>
              <a:t>A</a:t>
            </a:r>
            <a:r>
              <a:rPr lang="zh-CN" altLang="en-US" dirty="0" smtClean="0">
                <a:solidFill>
                  <a:schemeClr val="bg1"/>
                </a:solidFill>
                <a:latin typeface="楷体" pitchFamily="49" charset="-122"/>
                <a:ea typeface="楷体" pitchFamily="49" charset="-122"/>
              </a:rPr>
              <a:t>可用性。但不能容忍网络隔离。</a:t>
            </a:r>
            <a:endParaRPr lang="en-US" altLang="zh-CN" dirty="0" smtClean="0">
              <a:solidFill>
                <a:schemeClr val="bg1"/>
              </a:solidFill>
              <a:latin typeface="楷体" pitchFamily="49" charset="-122"/>
              <a:ea typeface="楷体" pitchFamily="49" charset="-122"/>
            </a:endParaRPr>
          </a:p>
        </p:txBody>
      </p:sp>
      <p:sp>
        <p:nvSpPr>
          <p:cNvPr id="47" name="TextBox 46"/>
          <p:cNvSpPr txBox="1"/>
          <p:nvPr/>
        </p:nvSpPr>
        <p:spPr>
          <a:xfrm>
            <a:off x="3047560" y="4463285"/>
            <a:ext cx="3696846" cy="338554"/>
          </a:xfrm>
          <a:prstGeom prst="rect">
            <a:avLst/>
          </a:prstGeom>
          <a:noFill/>
        </p:spPr>
        <p:txBody>
          <a:bodyPr wrap="none" rtlCol="0">
            <a:spAutoFit/>
          </a:bodyPr>
          <a:lstStyle/>
          <a:p>
            <a:r>
              <a:rPr lang="zh-CN" altLang="en-US" sz="1600" dirty="0">
                <a:latin typeface="微软雅黑" pitchFamily="34" charset="-122"/>
                <a:ea typeface="微软雅黑" pitchFamily="34" charset="-122"/>
              </a:rPr>
              <a:t>最</a:t>
            </a:r>
            <a:r>
              <a:rPr lang="zh-CN" altLang="en-US" sz="1600" dirty="0" smtClean="0">
                <a:latin typeface="微软雅黑" pitchFamily="34" charset="-122"/>
                <a:ea typeface="微软雅黑" pitchFamily="34" charset="-122"/>
              </a:rPr>
              <a:t>新值为</a:t>
            </a:r>
            <a:r>
              <a:rPr lang="en-US" altLang="zh-CN" sz="1600" b="1" dirty="0" smtClean="0">
                <a:latin typeface="微软雅黑" pitchFamily="34" charset="-122"/>
              </a:rPr>
              <a:t>X</a:t>
            </a:r>
            <a:r>
              <a:rPr lang="en-US" altLang="zh-CN" sz="1600" b="1" baseline="30000" dirty="0" smtClean="0">
                <a:latin typeface="微软雅黑" pitchFamily="34" charset="-122"/>
              </a:rPr>
              <a:t>2</a:t>
            </a:r>
            <a:r>
              <a:rPr lang="zh-CN" altLang="en-US" sz="1600" dirty="0" smtClean="0">
                <a:latin typeface="微软雅黑" pitchFamily="34" charset="-122"/>
                <a:ea typeface="微软雅黑" pitchFamily="34" charset="-122"/>
              </a:rPr>
              <a:t>，兼顾了一致性和可用性！</a:t>
            </a:r>
          </a:p>
        </p:txBody>
      </p:sp>
    </p:spTree>
    <p:extLst>
      <p:ext uri="{BB962C8B-B14F-4D97-AF65-F5344CB8AC3E}">
        <p14:creationId xmlns:p14="http://schemas.microsoft.com/office/powerpoint/2010/main" xmlns="" val="9551495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16" presetID="3"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linds(horizontal)">
                                      <p:cBhvr>
                                        <p:cTn id="18"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4" presetID="3" presetClass="entr" presetSubtype="1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linds(horizontal)">
                                      <p:cBhvr>
                                        <p:cTn id="26"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par>
                                <p:cTn id="32" presetID="3" presetClass="entr" presetSubtype="1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linds(horizontal)">
                                      <p:cBhvr>
                                        <p:cTn id="34"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blinds(horizontal)">
                                      <p:cBhvr>
                                        <p:cTn id="3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p:bldP spid="42" grpId="0"/>
      <p:bldP spid="44"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典型的分布式系统应用</a:t>
            </a:r>
            <a:endParaRPr lang="zh-CN" altLang="en-US" dirty="0"/>
          </a:p>
        </p:txBody>
      </p:sp>
      <p:sp>
        <p:nvSpPr>
          <p:cNvPr id="6" name="文本占位符 5"/>
          <p:cNvSpPr>
            <a:spLocks noGrp="1"/>
          </p:cNvSpPr>
          <p:nvPr>
            <p:ph type="body" sz="quarter" idx="11"/>
          </p:nvPr>
        </p:nvSpPr>
        <p:spPr/>
        <p:txBody>
          <a:bodyPr>
            <a:normAutofit/>
          </a:bodyPr>
          <a:lstStyle/>
          <a:p>
            <a:r>
              <a:rPr lang="zh-CN" altLang="en-US" dirty="0" smtClean="0"/>
              <a:t>搜索引擎，索引整个互联网（谷歌，百度）</a:t>
            </a:r>
            <a:endParaRPr lang="en-US" altLang="zh-CN" dirty="0" smtClean="0"/>
          </a:p>
          <a:p>
            <a:r>
              <a:rPr lang="zh-CN" altLang="en-US" dirty="0" smtClean="0"/>
              <a:t>新闻网站（新浪，网易，搜狐）</a:t>
            </a:r>
            <a:endParaRPr lang="en-US" altLang="zh-CN" dirty="0" smtClean="0"/>
          </a:p>
          <a:p>
            <a:r>
              <a:rPr lang="zh-CN" altLang="en-US" dirty="0" smtClean="0"/>
              <a:t>电子邮件</a:t>
            </a:r>
            <a:endParaRPr lang="en-US" altLang="zh-CN" dirty="0" smtClean="0"/>
          </a:p>
          <a:p>
            <a:r>
              <a:rPr lang="zh-CN" altLang="en-US" dirty="0" smtClean="0"/>
              <a:t>聊天通信（腾讯）</a:t>
            </a:r>
            <a:endParaRPr lang="en-US" altLang="zh-CN" dirty="0" smtClean="0"/>
          </a:p>
          <a:p>
            <a:r>
              <a:rPr lang="zh-CN" altLang="en-US" dirty="0" smtClean="0"/>
              <a:t>博客，微博，社会关系网络</a:t>
            </a:r>
            <a:endParaRPr lang="en-US" altLang="zh-CN" dirty="0" smtClean="0"/>
          </a:p>
          <a:p>
            <a:endParaRPr lang="en-US" altLang="zh-CN" dirty="0"/>
          </a:p>
          <a:p>
            <a:r>
              <a:rPr lang="zh-CN" altLang="en-US" dirty="0" smtClean="0"/>
              <a:t>所有的这些互联网应用都有一个突出的特点：规模极其庞大</a:t>
            </a:r>
            <a:endParaRPr lang="zh-CN" altLang="en-US" dirty="0"/>
          </a:p>
        </p:txBody>
      </p:sp>
    </p:spTree>
    <p:extLst>
      <p:ext uri="{BB962C8B-B14F-4D97-AF65-F5344CB8AC3E}">
        <p14:creationId xmlns:p14="http://schemas.microsoft.com/office/powerpoint/2010/main" xmlns="" val="405978172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CAP</a:t>
            </a:r>
            <a:r>
              <a:rPr lang="zh-CN" altLang="en-US" dirty="0" smtClean="0"/>
              <a:t>定理图解</a:t>
            </a:r>
            <a:r>
              <a:rPr lang="en-US" altLang="zh-CN" dirty="0" smtClean="0"/>
              <a:t>(AP)</a:t>
            </a:r>
            <a:endParaRPr lang="zh-CN" altLang="en-US" dirty="0"/>
          </a:p>
        </p:txBody>
      </p:sp>
      <p:pic>
        <p:nvPicPr>
          <p:cNvPr id="4" name="Picture 3" descr="server_BIG.pn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1331640" y="1127649"/>
            <a:ext cx="1048679" cy="2027817"/>
          </a:xfrm>
          <a:prstGeom prst="rect">
            <a:avLst/>
          </a:prstGeom>
        </p:spPr>
      </p:pic>
      <p:pic>
        <p:nvPicPr>
          <p:cNvPr id="5" name="Picture 4" descr="server_BIG.pn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6372200" y="2063753"/>
            <a:ext cx="1048679" cy="2027817"/>
          </a:xfrm>
          <a:prstGeom prst="rect">
            <a:avLst/>
          </a:prstGeom>
        </p:spPr>
      </p:pic>
      <p:cxnSp>
        <p:nvCxnSpPr>
          <p:cNvPr id="8" name="Elbow Connector 7"/>
          <p:cNvCxnSpPr>
            <a:stCxn id="4" idx="3"/>
            <a:endCxn id="5" idx="1"/>
          </p:cNvCxnSpPr>
          <p:nvPr/>
        </p:nvCxnSpPr>
        <p:spPr>
          <a:xfrm>
            <a:off x="2380319" y="2141558"/>
            <a:ext cx="3991881" cy="936104"/>
          </a:xfrm>
          <a:prstGeom prst="bentConnector3">
            <a:avLst>
              <a:gd name="adj1" fmla="val 50000"/>
            </a:avLst>
          </a:prstGeom>
          <a:ln>
            <a:solidFill>
              <a:schemeClr val="accent6"/>
            </a:solidFill>
            <a:prstDash val="dashDot"/>
          </a:ln>
        </p:spPr>
        <p:style>
          <a:lnRef idx="2">
            <a:schemeClr val="accent1"/>
          </a:lnRef>
          <a:fillRef idx="0">
            <a:schemeClr val="accent1"/>
          </a:fillRef>
          <a:effectRef idx="1">
            <a:schemeClr val="accent1"/>
          </a:effectRef>
          <a:fontRef idx="minor">
            <a:schemeClr val="tx1"/>
          </a:fontRef>
        </p:style>
      </p:cxnSp>
      <p:pic>
        <p:nvPicPr>
          <p:cNvPr id="13" name="Picture 38" descr="Picture1 copy.png"/>
          <p:cNvPicPr>
            <a:picLocks noChangeAspect="1"/>
          </p:cNvPicPr>
          <p:nvPr/>
        </p:nvPicPr>
        <p:blipFill>
          <a:blip r:embed="rId3" cstate="email"/>
          <a:stretch>
            <a:fillRect/>
          </a:stretch>
        </p:blipFill>
        <p:spPr bwMode="auto">
          <a:xfrm>
            <a:off x="2771800" y="5016081"/>
            <a:ext cx="1600200" cy="717174"/>
          </a:xfrm>
          <a:prstGeom prst="rect">
            <a:avLst/>
          </a:prstGeom>
          <a:noFill/>
          <a:ln>
            <a:noFill/>
          </a:ln>
          <a:effectLst>
            <a:reflection blurRad="6350" stA="52000" endA="300" endPos="35000" dir="5400000" sy="-100000" algn="bl" rotWithShape="0"/>
          </a:effectLst>
        </p:spPr>
      </p:pic>
      <p:cxnSp>
        <p:nvCxnSpPr>
          <p:cNvPr id="21" name="Elbow Connector 20"/>
          <p:cNvCxnSpPr>
            <a:stCxn id="13" idx="1"/>
            <a:endCxn id="4" idx="2"/>
          </p:cNvCxnSpPr>
          <p:nvPr/>
        </p:nvCxnSpPr>
        <p:spPr>
          <a:xfrm rot="10800000">
            <a:off x="1855980" y="3155466"/>
            <a:ext cx="915820" cy="2219202"/>
          </a:xfrm>
          <a:prstGeom prst="bentConnector2">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6" name="Elbow Connector 20"/>
          <p:cNvCxnSpPr>
            <a:stCxn id="13" idx="2"/>
            <a:endCxn id="5" idx="2"/>
          </p:cNvCxnSpPr>
          <p:nvPr/>
        </p:nvCxnSpPr>
        <p:spPr>
          <a:xfrm rot="5400000" flipH="1" flipV="1">
            <a:off x="4413377" y="3250093"/>
            <a:ext cx="1641685" cy="3324640"/>
          </a:xfrm>
          <a:prstGeom prst="bentConnector3">
            <a:avLst>
              <a:gd name="adj1" fmla="val -13925"/>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2" name="TextBox 31"/>
          <p:cNvSpPr txBox="1"/>
          <p:nvPr/>
        </p:nvSpPr>
        <p:spPr>
          <a:xfrm>
            <a:off x="1331640" y="839617"/>
            <a:ext cx="1039067"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Object </a:t>
            </a:r>
            <a:r>
              <a:rPr lang="en-US" altLang="zh-CN" sz="1600" b="1" dirty="0" smtClean="0">
                <a:latin typeface="微软雅黑" pitchFamily="34" charset="-122"/>
                <a:ea typeface="微软雅黑" pitchFamily="34" charset="-122"/>
              </a:rPr>
              <a:t>X</a:t>
            </a:r>
            <a:endParaRPr lang="zh-CN" altLang="en-US" sz="1600" b="1" dirty="0" smtClean="0">
              <a:latin typeface="微软雅黑" pitchFamily="34" charset="-122"/>
              <a:ea typeface="微软雅黑" pitchFamily="34" charset="-122"/>
            </a:endParaRPr>
          </a:p>
        </p:txBody>
      </p:sp>
      <p:sp>
        <p:nvSpPr>
          <p:cNvPr id="33" name="TextBox 32"/>
          <p:cNvSpPr txBox="1"/>
          <p:nvPr/>
        </p:nvSpPr>
        <p:spPr>
          <a:xfrm>
            <a:off x="6372200" y="1703713"/>
            <a:ext cx="1704313"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Object </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的副本</a:t>
            </a:r>
          </a:p>
        </p:txBody>
      </p:sp>
      <p:sp>
        <p:nvSpPr>
          <p:cNvPr id="34" name="TextBox 33"/>
          <p:cNvSpPr txBox="1"/>
          <p:nvPr/>
        </p:nvSpPr>
        <p:spPr>
          <a:xfrm>
            <a:off x="323528" y="2063753"/>
            <a:ext cx="111120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服务器 </a:t>
            </a:r>
            <a:r>
              <a:rPr lang="en-US" altLang="zh-CN" sz="1600" b="1" dirty="0" smtClean="0">
                <a:latin typeface="微软雅黑" pitchFamily="34" charset="-122"/>
                <a:ea typeface="微软雅黑" pitchFamily="34" charset="-122"/>
              </a:rPr>
              <a:t>S1</a:t>
            </a:r>
            <a:endParaRPr lang="zh-CN" altLang="en-US" sz="1600" b="1" dirty="0" smtClean="0">
              <a:latin typeface="微软雅黑" pitchFamily="34" charset="-122"/>
              <a:ea typeface="微软雅黑" pitchFamily="34" charset="-122"/>
            </a:endParaRPr>
          </a:p>
        </p:txBody>
      </p:sp>
      <p:sp>
        <p:nvSpPr>
          <p:cNvPr id="35" name="TextBox 34"/>
          <p:cNvSpPr txBox="1"/>
          <p:nvPr/>
        </p:nvSpPr>
        <p:spPr>
          <a:xfrm>
            <a:off x="7380312" y="2783833"/>
            <a:ext cx="111120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服务器 </a:t>
            </a:r>
            <a:r>
              <a:rPr lang="en-US" altLang="zh-CN" sz="1600" b="1" dirty="0" smtClean="0">
                <a:latin typeface="微软雅黑" pitchFamily="34" charset="-122"/>
                <a:ea typeface="微软雅黑" pitchFamily="34" charset="-122"/>
              </a:rPr>
              <a:t>S2</a:t>
            </a:r>
            <a:endParaRPr lang="zh-CN" altLang="en-US" sz="1600" dirty="0" smtClean="0">
              <a:latin typeface="微软雅黑" pitchFamily="34" charset="-122"/>
              <a:ea typeface="微软雅黑" pitchFamily="34" charset="-122"/>
            </a:endParaRPr>
          </a:p>
        </p:txBody>
      </p:sp>
      <p:sp>
        <p:nvSpPr>
          <p:cNvPr id="36" name="TextBox 35"/>
          <p:cNvSpPr txBox="1"/>
          <p:nvPr/>
        </p:nvSpPr>
        <p:spPr>
          <a:xfrm>
            <a:off x="3419872" y="2351785"/>
            <a:ext cx="2098651"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S1</a:t>
            </a:r>
            <a:r>
              <a:rPr lang="zh-CN" altLang="en-US" sz="1600" dirty="0" smtClean="0">
                <a:latin typeface="微软雅黑" pitchFamily="34" charset="-122"/>
                <a:ea typeface="微软雅黑" pitchFamily="34" charset="-122"/>
              </a:rPr>
              <a:t>和</a:t>
            </a:r>
            <a:r>
              <a:rPr lang="en-US" altLang="zh-CN" sz="1600" dirty="0" smtClean="0">
                <a:latin typeface="微软雅黑" pitchFamily="34" charset="-122"/>
                <a:ea typeface="微软雅黑" pitchFamily="34" charset="-122"/>
              </a:rPr>
              <a:t>S2</a:t>
            </a:r>
            <a:r>
              <a:rPr lang="zh-CN" altLang="en-US" sz="1600" dirty="0" smtClean="0">
                <a:latin typeface="微软雅黑" pitchFamily="34" charset="-122"/>
                <a:ea typeface="微软雅黑" pitchFamily="34" charset="-122"/>
              </a:rPr>
              <a:t>无法正常通讯</a:t>
            </a:r>
          </a:p>
        </p:txBody>
      </p:sp>
      <p:sp>
        <p:nvSpPr>
          <p:cNvPr id="37" name="TextBox 36"/>
          <p:cNvSpPr txBox="1"/>
          <p:nvPr/>
        </p:nvSpPr>
        <p:spPr>
          <a:xfrm>
            <a:off x="1835696" y="4151985"/>
            <a:ext cx="1813189"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1. Update </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-&gt;</a:t>
            </a:r>
            <a:r>
              <a:rPr lang="en-US" altLang="zh-CN" sz="1600" b="1" dirty="0" smtClean="0">
                <a:latin typeface="微软雅黑" pitchFamily="34" charset="-122"/>
                <a:ea typeface="微软雅黑" pitchFamily="34" charset="-122"/>
              </a:rPr>
              <a:t>X</a:t>
            </a:r>
            <a:r>
              <a:rPr lang="en-US" altLang="zh-CN" sz="1600" b="1" baseline="30000" dirty="0" smtClean="0">
                <a:latin typeface="微软雅黑" pitchFamily="34" charset="-122"/>
                <a:ea typeface="微软雅黑" pitchFamily="34" charset="-122"/>
              </a:rPr>
              <a:t>1</a:t>
            </a:r>
            <a:endParaRPr lang="zh-CN" altLang="en-US" sz="1600" b="1" baseline="30000" dirty="0" smtClean="0">
              <a:latin typeface="微软雅黑" pitchFamily="34" charset="-122"/>
              <a:ea typeface="微软雅黑" pitchFamily="34" charset="-122"/>
            </a:endParaRPr>
          </a:p>
        </p:txBody>
      </p:sp>
      <p:cxnSp>
        <p:nvCxnSpPr>
          <p:cNvPr id="39" name="Straight Connector 38"/>
          <p:cNvCxnSpPr/>
          <p:nvPr/>
        </p:nvCxnSpPr>
        <p:spPr>
          <a:xfrm>
            <a:off x="2339752" y="1196752"/>
            <a:ext cx="720080" cy="21602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131840" y="1340768"/>
            <a:ext cx="413896" cy="338554"/>
          </a:xfrm>
          <a:prstGeom prst="rect">
            <a:avLst/>
          </a:prstGeom>
          <a:noFill/>
        </p:spPr>
        <p:txBody>
          <a:bodyPr wrap="none" rtlCol="0">
            <a:spAutoFit/>
          </a:bodyPr>
          <a:lstStyle/>
          <a:p>
            <a:r>
              <a:rPr lang="en-US" altLang="zh-CN" sz="1600" b="1" dirty="0" smtClean="0">
                <a:latin typeface="微软雅黑" pitchFamily="34" charset="-122"/>
                <a:ea typeface="微软雅黑" pitchFamily="34" charset="-122"/>
              </a:rPr>
              <a:t>X</a:t>
            </a:r>
            <a:r>
              <a:rPr lang="en-US" altLang="zh-CN" sz="1600" b="1" baseline="30000" dirty="0" smtClean="0">
                <a:latin typeface="微软雅黑" pitchFamily="34" charset="-122"/>
                <a:ea typeface="微软雅黑" pitchFamily="34" charset="-122"/>
              </a:rPr>
              <a:t>1</a:t>
            </a:r>
            <a:endParaRPr lang="zh-CN" altLang="en-US" sz="1600" b="1" baseline="30000" dirty="0" smtClean="0">
              <a:latin typeface="微软雅黑" pitchFamily="34" charset="-122"/>
              <a:ea typeface="微软雅黑" pitchFamily="34" charset="-122"/>
            </a:endParaRPr>
          </a:p>
        </p:txBody>
      </p:sp>
      <p:sp>
        <p:nvSpPr>
          <p:cNvPr id="42" name="TextBox 41"/>
          <p:cNvSpPr txBox="1"/>
          <p:nvPr/>
        </p:nvSpPr>
        <p:spPr>
          <a:xfrm>
            <a:off x="5076056" y="4869160"/>
            <a:ext cx="1813189"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2. Update </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-&gt;</a:t>
            </a:r>
            <a:r>
              <a:rPr lang="en-US" altLang="zh-CN" sz="1600" b="1" dirty="0" smtClean="0">
                <a:latin typeface="微软雅黑" pitchFamily="34" charset="-122"/>
                <a:ea typeface="微软雅黑" pitchFamily="34" charset="-122"/>
              </a:rPr>
              <a:t>X</a:t>
            </a:r>
            <a:r>
              <a:rPr lang="en-US" altLang="zh-CN" sz="1600" b="1" baseline="30000" dirty="0" smtClean="0">
                <a:latin typeface="微软雅黑" pitchFamily="34" charset="-122"/>
                <a:ea typeface="微软雅黑" pitchFamily="34" charset="-122"/>
              </a:rPr>
              <a:t>2</a:t>
            </a:r>
            <a:endParaRPr lang="zh-CN" altLang="en-US" sz="1600" b="1" baseline="30000" dirty="0" smtClean="0">
              <a:latin typeface="微软雅黑" pitchFamily="34" charset="-122"/>
              <a:ea typeface="微软雅黑" pitchFamily="34" charset="-122"/>
            </a:endParaRPr>
          </a:p>
        </p:txBody>
      </p:sp>
      <p:cxnSp>
        <p:nvCxnSpPr>
          <p:cNvPr id="43" name="Straight Connector 42"/>
          <p:cNvCxnSpPr/>
          <p:nvPr/>
        </p:nvCxnSpPr>
        <p:spPr>
          <a:xfrm flipH="1">
            <a:off x="5796136" y="1844824"/>
            <a:ext cx="50405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364088" y="1650286"/>
            <a:ext cx="413896" cy="338554"/>
          </a:xfrm>
          <a:prstGeom prst="rect">
            <a:avLst/>
          </a:prstGeom>
          <a:noFill/>
        </p:spPr>
        <p:txBody>
          <a:bodyPr wrap="none" rtlCol="0">
            <a:spAutoFit/>
          </a:bodyPr>
          <a:lstStyle/>
          <a:p>
            <a:r>
              <a:rPr lang="en-US" altLang="zh-CN" sz="1600" b="1" dirty="0" smtClean="0">
                <a:latin typeface="微软雅黑" pitchFamily="34" charset="-122"/>
                <a:ea typeface="微软雅黑" pitchFamily="34" charset="-122"/>
              </a:rPr>
              <a:t>X</a:t>
            </a:r>
            <a:r>
              <a:rPr lang="en-US" altLang="zh-CN" sz="1600" b="1" baseline="30000" dirty="0" smtClean="0">
                <a:latin typeface="微软雅黑" pitchFamily="34" charset="-122"/>
                <a:ea typeface="微软雅黑" pitchFamily="34" charset="-122"/>
              </a:rPr>
              <a:t>2</a:t>
            </a:r>
            <a:endParaRPr lang="zh-CN" altLang="en-US" sz="1600" b="1" baseline="30000" dirty="0" smtClean="0">
              <a:latin typeface="微软雅黑" pitchFamily="34" charset="-122"/>
              <a:ea typeface="微软雅黑" pitchFamily="34" charset="-122"/>
            </a:endParaRPr>
          </a:p>
        </p:txBody>
      </p:sp>
      <p:sp>
        <p:nvSpPr>
          <p:cNvPr id="46" name="Rectangle 45"/>
          <p:cNvSpPr/>
          <p:nvPr/>
        </p:nvSpPr>
        <p:spPr>
          <a:xfrm>
            <a:off x="0" y="5995388"/>
            <a:ext cx="9144000" cy="313932"/>
          </a:xfrm>
          <a:prstGeom prst="rect">
            <a:avLst/>
          </a:prstGeom>
          <a:solidFill>
            <a:schemeClr val="tx1">
              <a:lumMod val="50000"/>
              <a:lumOff val="50000"/>
            </a:schemeClr>
          </a:solidFill>
        </p:spPr>
        <p:txBody>
          <a:bodyPr wrap="square">
            <a:spAutoFit/>
          </a:bodyPr>
          <a:lstStyle/>
          <a:p>
            <a:pPr lvl="1">
              <a:lnSpc>
                <a:spcPct val="80000"/>
              </a:lnSpc>
              <a:buNone/>
            </a:pPr>
            <a:r>
              <a:rPr lang="zh-CN" altLang="en-US" dirty="0" smtClean="0">
                <a:solidFill>
                  <a:schemeClr val="bg1"/>
                </a:solidFill>
                <a:latin typeface="楷体" pitchFamily="49" charset="-122"/>
                <a:ea typeface="楷体" pitchFamily="49" charset="-122"/>
              </a:rPr>
              <a:t>网络隔离，</a:t>
            </a:r>
            <a:r>
              <a:rPr lang="en-US" altLang="zh-CN" dirty="0" smtClean="0">
                <a:solidFill>
                  <a:schemeClr val="bg1"/>
                </a:solidFill>
                <a:latin typeface="楷体" pitchFamily="49" charset="-122"/>
                <a:ea typeface="楷体" pitchFamily="49" charset="-122"/>
              </a:rPr>
              <a:t>S1</a:t>
            </a:r>
            <a:r>
              <a:rPr lang="zh-CN" altLang="en-US" dirty="0" smtClean="0">
                <a:solidFill>
                  <a:schemeClr val="bg1"/>
                </a:solidFill>
                <a:latin typeface="楷体" pitchFamily="49" charset="-122"/>
                <a:ea typeface="楷体" pitchFamily="49" charset="-122"/>
              </a:rPr>
              <a:t>与</a:t>
            </a:r>
            <a:r>
              <a:rPr lang="en-US" altLang="zh-CN" dirty="0" smtClean="0">
                <a:solidFill>
                  <a:schemeClr val="bg1"/>
                </a:solidFill>
                <a:latin typeface="楷体" pitchFamily="49" charset="-122"/>
                <a:ea typeface="楷体" pitchFamily="49" charset="-122"/>
              </a:rPr>
              <a:t>S2</a:t>
            </a:r>
            <a:r>
              <a:rPr lang="zh-CN" altLang="en-US" dirty="0" smtClean="0">
                <a:solidFill>
                  <a:schemeClr val="bg1"/>
                </a:solidFill>
                <a:latin typeface="楷体" pitchFamily="49" charset="-122"/>
                <a:ea typeface="楷体" pitchFamily="49" charset="-122"/>
              </a:rPr>
              <a:t>不能通讯，选择</a:t>
            </a:r>
            <a:r>
              <a:rPr lang="en-US" altLang="zh-CN" dirty="0" smtClean="0">
                <a:solidFill>
                  <a:schemeClr val="bg1"/>
                </a:solidFill>
                <a:latin typeface="楷体" pitchFamily="49" charset="-122"/>
                <a:ea typeface="楷体" pitchFamily="49" charset="-122"/>
              </a:rPr>
              <a:t>A,</a:t>
            </a:r>
            <a:r>
              <a:rPr lang="zh-CN" altLang="en-US" dirty="0" smtClean="0">
                <a:solidFill>
                  <a:schemeClr val="bg1"/>
                </a:solidFill>
                <a:latin typeface="楷体" pitchFamily="49" charset="-122"/>
                <a:ea typeface="楷体" pitchFamily="49" charset="-122"/>
              </a:rPr>
              <a:t>客户端可向</a:t>
            </a:r>
            <a:r>
              <a:rPr lang="en-US" altLang="zh-CN" dirty="0" smtClean="0">
                <a:solidFill>
                  <a:schemeClr val="bg1"/>
                </a:solidFill>
                <a:latin typeface="楷体" pitchFamily="49" charset="-122"/>
                <a:ea typeface="楷体" pitchFamily="49" charset="-122"/>
              </a:rPr>
              <a:t>S1</a:t>
            </a:r>
            <a:r>
              <a:rPr lang="zh-CN" altLang="en-US" dirty="0" smtClean="0">
                <a:solidFill>
                  <a:schemeClr val="bg1"/>
                </a:solidFill>
                <a:latin typeface="楷体" pitchFamily="49" charset="-122"/>
                <a:ea typeface="楷体" pitchFamily="49" charset="-122"/>
              </a:rPr>
              <a:t>或</a:t>
            </a:r>
            <a:r>
              <a:rPr lang="en-US" altLang="zh-CN" dirty="0" smtClean="0">
                <a:solidFill>
                  <a:schemeClr val="bg1"/>
                </a:solidFill>
                <a:latin typeface="楷体" pitchFamily="49" charset="-122"/>
                <a:ea typeface="楷体" pitchFamily="49" charset="-122"/>
              </a:rPr>
              <a:t>S2</a:t>
            </a:r>
            <a:r>
              <a:rPr lang="zh-CN" altLang="en-US" dirty="0" smtClean="0">
                <a:solidFill>
                  <a:schemeClr val="bg1"/>
                </a:solidFill>
                <a:latin typeface="楷体" pitchFamily="49" charset="-122"/>
                <a:ea typeface="楷体" pitchFamily="49" charset="-122"/>
              </a:rPr>
              <a:t>更新数据，此时无法保证</a:t>
            </a:r>
            <a:r>
              <a:rPr lang="en-US" altLang="zh-CN" dirty="0" smtClean="0">
                <a:solidFill>
                  <a:schemeClr val="bg1"/>
                </a:solidFill>
                <a:latin typeface="楷体" pitchFamily="49" charset="-122"/>
                <a:ea typeface="楷体" pitchFamily="49" charset="-122"/>
              </a:rPr>
              <a:t>C</a:t>
            </a:r>
            <a:r>
              <a:rPr lang="zh-CN" altLang="en-US" dirty="0" smtClean="0">
                <a:solidFill>
                  <a:schemeClr val="bg1"/>
                </a:solidFill>
                <a:latin typeface="楷体" pitchFamily="49" charset="-122"/>
                <a:ea typeface="楷体" pitchFamily="49" charset="-122"/>
              </a:rPr>
              <a:t>。</a:t>
            </a:r>
            <a:endParaRPr lang="en-US" altLang="zh-CN" dirty="0" smtClean="0">
              <a:solidFill>
                <a:schemeClr val="bg1"/>
              </a:solidFill>
              <a:latin typeface="楷体" pitchFamily="49" charset="-122"/>
              <a:ea typeface="楷体" pitchFamily="49" charset="-122"/>
            </a:endParaRPr>
          </a:p>
        </p:txBody>
      </p:sp>
      <p:sp>
        <p:nvSpPr>
          <p:cNvPr id="25" name="TextBox 24"/>
          <p:cNvSpPr txBox="1"/>
          <p:nvPr/>
        </p:nvSpPr>
        <p:spPr>
          <a:xfrm>
            <a:off x="3563888" y="4437112"/>
            <a:ext cx="3057247"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怎么办？补偿或者修复一致性！</a:t>
            </a:r>
          </a:p>
        </p:txBody>
      </p:sp>
    </p:spTree>
    <p:extLst>
      <p:ext uri="{BB962C8B-B14F-4D97-AF65-F5344CB8AC3E}">
        <p14:creationId xmlns:p14="http://schemas.microsoft.com/office/powerpoint/2010/main" xmlns="" val="402170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500"/>
                                        <p:tgtEl>
                                          <p:spTgt spid="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linds(horizontal)">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4" presetID="3" presetClass="entr" presetSubtype="1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linds(horizontal)">
                                      <p:cBhvr>
                                        <p:cTn id="26"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linds(horizontal)">
                                      <p:cBhvr>
                                        <p:cTn id="34" dur="500"/>
                                        <p:tgtEl>
                                          <p:spTgt spid="4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linds(horizontal)">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p:bldP spid="42" grpId="0"/>
      <p:bldP spid="4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CAP</a:t>
            </a:r>
            <a:r>
              <a:rPr lang="zh-CN" altLang="en-US" dirty="0" smtClean="0"/>
              <a:t>定理图解 </a:t>
            </a:r>
            <a:r>
              <a:rPr lang="en-US" altLang="zh-CN" dirty="0" smtClean="0"/>
              <a:t>(CP)</a:t>
            </a:r>
            <a:endParaRPr lang="zh-CN" altLang="en-US" dirty="0"/>
          </a:p>
        </p:txBody>
      </p:sp>
      <p:pic>
        <p:nvPicPr>
          <p:cNvPr id="4" name="Picture 3" descr="server_BIG.pn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1331640" y="1127649"/>
            <a:ext cx="1048679" cy="2027817"/>
          </a:xfrm>
          <a:prstGeom prst="rect">
            <a:avLst/>
          </a:prstGeom>
        </p:spPr>
      </p:pic>
      <p:pic>
        <p:nvPicPr>
          <p:cNvPr id="5" name="Picture 4" descr="server_BIG.pn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6372200" y="2063753"/>
            <a:ext cx="1048679" cy="2027817"/>
          </a:xfrm>
          <a:prstGeom prst="rect">
            <a:avLst/>
          </a:prstGeom>
        </p:spPr>
      </p:pic>
      <p:cxnSp>
        <p:nvCxnSpPr>
          <p:cNvPr id="8" name="Elbow Connector 7"/>
          <p:cNvCxnSpPr>
            <a:stCxn id="4" idx="3"/>
            <a:endCxn id="5" idx="1"/>
          </p:cNvCxnSpPr>
          <p:nvPr/>
        </p:nvCxnSpPr>
        <p:spPr>
          <a:xfrm>
            <a:off x="2380319" y="2141558"/>
            <a:ext cx="3991881" cy="936104"/>
          </a:xfrm>
          <a:prstGeom prst="bentConnector3">
            <a:avLst>
              <a:gd name="adj1" fmla="val 50000"/>
            </a:avLst>
          </a:prstGeom>
          <a:ln>
            <a:solidFill>
              <a:schemeClr val="accent6"/>
            </a:solidFill>
            <a:prstDash val="dashDot"/>
          </a:ln>
        </p:spPr>
        <p:style>
          <a:lnRef idx="2">
            <a:schemeClr val="accent1"/>
          </a:lnRef>
          <a:fillRef idx="0">
            <a:schemeClr val="accent1"/>
          </a:fillRef>
          <a:effectRef idx="1">
            <a:schemeClr val="accent1"/>
          </a:effectRef>
          <a:fontRef idx="minor">
            <a:schemeClr val="tx1"/>
          </a:fontRef>
        </p:style>
      </p:cxnSp>
      <p:pic>
        <p:nvPicPr>
          <p:cNvPr id="13" name="Picture 38" descr="Picture1 copy.png"/>
          <p:cNvPicPr>
            <a:picLocks noChangeAspect="1"/>
          </p:cNvPicPr>
          <p:nvPr/>
        </p:nvPicPr>
        <p:blipFill>
          <a:blip r:embed="rId3" cstate="email"/>
          <a:stretch>
            <a:fillRect/>
          </a:stretch>
        </p:blipFill>
        <p:spPr bwMode="auto">
          <a:xfrm>
            <a:off x="2771800" y="5016081"/>
            <a:ext cx="1600200" cy="717174"/>
          </a:xfrm>
          <a:prstGeom prst="rect">
            <a:avLst/>
          </a:prstGeom>
          <a:noFill/>
          <a:ln>
            <a:noFill/>
          </a:ln>
          <a:effectLst>
            <a:reflection blurRad="6350" stA="52000" endA="300" endPos="35000" dir="5400000" sy="-100000" algn="bl" rotWithShape="0"/>
          </a:effectLst>
        </p:spPr>
      </p:pic>
      <p:cxnSp>
        <p:nvCxnSpPr>
          <p:cNvPr id="21" name="Elbow Connector 20"/>
          <p:cNvCxnSpPr>
            <a:stCxn id="13" idx="1"/>
            <a:endCxn id="4" idx="2"/>
          </p:cNvCxnSpPr>
          <p:nvPr/>
        </p:nvCxnSpPr>
        <p:spPr>
          <a:xfrm rot="10800000">
            <a:off x="1855980" y="3155466"/>
            <a:ext cx="915820" cy="2219202"/>
          </a:xfrm>
          <a:prstGeom prst="bentConnector2">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6" name="Elbow Connector 20"/>
          <p:cNvCxnSpPr>
            <a:stCxn id="13" idx="2"/>
            <a:endCxn id="5" idx="2"/>
          </p:cNvCxnSpPr>
          <p:nvPr/>
        </p:nvCxnSpPr>
        <p:spPr>
          <a:xfrm rot="5400000" flipH="1" flipV="1">
            <a:off x="4413377" y="3250093"/>
            <a:ext cx="1641685" cy="3324640"/>
          </a:xfrm>
          <a:prstGeom prst="bentConnector3">
            <a:avLst>
              <a:gd name="adj1" fmla="val -13925"/>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2" name="TextBox 31"/>
          <p:cNvSpPr txBox="1"/>
          <p:nvPr/>
        </p:nvSpPr>
        <p:spPr>
          <a:xfrm>
            <a:off x="1331640" y="839617"/>
            <a:ext cx="1039067"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Object </a:t>
            </a:r>
            <a:r>
              <a:rPr lang="en-US" altLang="zh-CN" sz="1600" b="1" dirty="0" smtClean="0">
                <a:latin typeface="微软雅黑" pitchFamily="34" charset="-122"/>
                <a:ea typeface="微软雅黑" pitchFamily="34" charset="-122"/>
              </a:rPr>
              <a:t>X</a:t>
            </a:r>
            <a:endParaRPr lang="zh-CN" altLang="en-US" sz="1600" b="1" dirty="0" smtClean="0">
              <a:latin typeface="微软雅黑" pitchFamily="34" charset="-122"/>
              <a:ea typeface="微软雅黑" pitchFamily="34" charset="-122"/>
            </a:endParaRPr>
          </a:p>
        </p:txBody>
      </p:sp>
      <p:sp>
        <p:nvSpPr>
          <p:cNvPr id="33" name="TextBox 32"/>
          <p:cNvSpPr txBox="1"/>
          <p:nvPr/>
        </p:nvSpPr>
        <p:spPr>
          <a:xfrm>
            <a:off x="6372200" y="1703713"/>
            <a:ext cx="1704313"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Object </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的副本</a:t>
            </a:r>
          </a:p>
        </p:txBody>
      </p:sp>
      <p:sp>
        <p:nvSpPr>
          <p:cNvPr id="34" name="TextBox 33"/>
          <p:cNvSpPr txBox="1"/>
          <p:nvPr/>
        </p:nvSpPr>
        <p:spPr>
          <a:xfrm>
            <a:off x="323528" y="2063753"/>
            <a:ext cx="111120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服务器 </a:t>
            </a:r>
            <a:r>
              <a:rPr lang="en-US" altLang="zh-CN" sz="1600" b="1" dirty="0" smtClean="0">
                <a:latin typeface="微软雅黑" pitchFamily="34" charset="-122"/>
                <a:ea typeface="微软雅黑" pitchFamily="34" charset="-122"/>
              </a:rPr>
              <a:t>S1</a:t>
            </a:r>
            <a:endParaRPr lang="zh-CN" altLang="en-US" sz="1600" b="1" dirty="0" smtClean="0">
              <a:latin typeface="微软雅黑" pitchFamily="34" charset="-122"/>
              <a:ea typeface="微软雅黑" pitchFamily="34" charset="-122"/>
            </a:endParaRPr>
          </a:p>
        </p:txBody>
      </p:sp>
      <p:sp>
        <p:nvSpPr>
          <p:cNvPr id="35" name="TextBox 34"/>
          <p:cNvSpPr txBox="1"/>
          <p:nvPr/>
        </p:nvSpPr>
        <p:spPr>
          <a:xfrm>
            <a:off x="7380312" y="2783833"/>
            <a:ext cx="111120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服务器 </a:t>
            </a:r>
            <a:r>
              <a:rPr lang="en-US" altLang="zh-CN" sz="1600" b="1" dirty="0" smtClean="0">
                <a:latin typeface="微软雅黑" pitchFamily="34" charset="-122"/>
                <a:ea typeface="微软雅黑" pitchFamily="34" charset="-122"/>
              </a:rPr>
              <a:t>S2</a:t>
            </a:r>
            <a:endParaRPr lang="zh-CN" altLang="en-US" sz="1600" dirty="0" smtClean="0">
              <a:latin typeface="微软雅黑" pitchFamily="34" charset="-122"/>
              <a:ea typeface="微软雅黑" pitchFamily="34" charset="-122"/>
            </a:endParaRPr>
          </a:p>
        </p:txBody>
      </p:sp>
      <p:sp>
        <p:nvSpPr>
          <p:cNvPr id="36" name="TextBox 35"/>
          <p:cNvSpPr txBox="1"/>
          <p:nvPr/>
        </p:nvSpPr>
        <p:spPr>
          <a:xfrm>
            <a:off x="3419872" y="2351785"/>
            <a:ext cx="2098651"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S1</a:t>
            </a:r>
            <a:r>
              <a:rPr lang="zh-CN" altLang="en-US" sz="1600" dirty="0" smtClean="0">
                <a:latin typeface="微软雅黑" pitchFamily="34" charset="-122"/>
                <a:ea typeface="微软雅黑" pitchFamily="34" charset="-122"/>
              </a:rPr>
              <a:t>和</a:t>
            </a:r>
            <a:r>
              <a:rPr lang="en-US" altLang="zh-CN" sz="1600" dirty="0" smtClean="0">
                <a:latin typeface="微软雅黑" pitchFamily="34" charset="-122"/>
                <a:ea typeface="微软雅黑" pitchFamily="34" charset="-122"/>
              </a:rPr>
              <a:t>S2</a:t>
            </a:r>
            <a:r>
              <a:rPr lang="zh-CN" altLang="en-US" sz="1600" dirty="0" smtClean="0">
                <a:latin typeface="微软雅黑" pitchFamily="34" charset="-122"/>
                <a:ea typeface="微软雅黑" pitchFamily="34" charset="-122"/>
              </a:rPr>
              <a:t>无法正常通讯</a:t>
            </a:r>
          </a:p>
        </p:txBody>
      </p:sp>
      <p:sp>
        <p:nvSpPr>
          <p:cNvPr id="37" name="TextBox 36"/>
          <p:cNvSpPr txBox="1"/>
          <p:nvPr/>
        </p:nvSpPr>
        <p:spPr>
          <a:xfrm>
            <a:off x="1835696" y="4151985"/>
            <a:ext cx="1813189"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1. Update </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-&gt;</a:t>
            </a:r>
            <a:r>
              <a:rPr lang="en-US" altLang="zh-CN" sz="1600" b="1" dirty="0" smtClean="0">
                <a:latin typeface="微软雅黑" pitchFamily="34" charset="-122"/>
                <a:ea typeface="微软雅黑" pitchFamily="34" charset="-122"/>
              </a:rPr>
              <a:t>X</a:t>
            </a:r>
            <a:r>
              <a:rPr lang="en-US" altLang="zh-CN" sz="1600" b="1" baseline="30000" dirty="0" smtClean="0">
                <a:latin typeface="微软雅黑" pitchFamily="34" charset="-122"/>
                <a:ea typeface="微软雅黑" pitchFamily="34" charset="-122"/>
              </a:rPr>
              <a:t>1</a:t>
            </a:r>
            <a:endParaRPr lang="zh-CN" altLang="en-US" sz="1600" b="1" baseline="30000" dirty="0" smtClean="0">
              <a:latin typeface="微软雅黑" pitchFamily="34" charset="-122"/>
              <a:ea typeface="微软雅黑" pitchFamily="34" charset="-122"/>
            </a:endParaRPr>
          </a:p>
        </p:txBody>
      </p:sp>
      <p:cxnSp>
        <p:nvCxnSpPr>
          <p:cNvPr id="39" name="Straight Connector 38"/>
          <p:cNvCxnSpPr/>
          <p:nvPr/>
        </p:nvCxnSpPr>
        <p:spPr>
          <a:xfrm>
            <a:off x="2627784" y="1919737"/>
            <a:ext cx="144016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555776" y="1559697"/>
            <a:ext cx="2234907"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2. </a:t>
            </a:r>
            <a:r>
              <a:rPr lang="zh-CN" altLang="en-US" sz="1600" dirty="0" smtClean="0">
                <a:latin typeface="微软雅黑" pitchFamily="34" charset="-122"/>
                <a:ea typeface="微软雅黑" pitchFamily="34" charset="-122"/>
              </a:rPr>
              <a:t>反复尝试复制</a:t>
            </a:r>
            <a:r>
              <a:rPr lang="en-US" altLang="zh-CN" sz="1600" b="1" dirty="0" smtClean="0">
                <a:latin typeface="微软雅黑" pitchFamily="34" charset="-122"/>
                <a:ea typeface="微软雅黑" pitchFamily="34" charset="-122"/>
              </a:rPr>
              <a:t>X</a:t>
            </a:r>
            <a:r>
              <a:rPr lang="zh-CN" altLang="en-US" sz="1600" dirty="0" smtClean="0">
                <a:latin typeface="微软雅黑" pitchFamily="34" charset="-122"/>
                <a:ea typeface="微软雅黑" pitchFamily="34" charset="-122"/>
              </a:rPr>
              <a:t>到</a:t>
            </a:r>
            <a:r>
              <a:rPr lang="en-US" altLang="zh-CN" sz="1600" dirty="0" smtClean="0">
                <a:latin typeface="微软雅黑" pitchFamily="34" charset="-122"/>
                <a:ea typeface="微软雅黑" pitchFamily="34" charset="-122"/>
              </a:rPr>
              <a:t>S2</a:t>
            </a:r>
            <a:endParaRPr lang="zh-CN" altLang="en-US" sz="1600" dirty="0" smtClean="0">
              <a:latin typeface="微软雅黑" pitchFamily="34" charset="-122"/>
              <a:ea typeface="微软雅黑" pitchFamily="34" charset="-122"/>
            </a:endParaRPr>
          </a:p>
        </p:txBody>
      </p:sp>
      <p:sp>
        <p:nvSpPr>
          <p:cNvPr id="42" name="TextBox 41"/>
          <p:cNvSpPr txBox="1"/>
          <p:nvPr/>
        </p:nvSpPr>
        <p:spPr>
          <a:xfrm>
            <a:off x="5148064" y="5229200"/>
            <a:ext cx="1813189"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3. Update </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-&gt;</a:t>
            </a:r>
            <a:r>
              <a:rPr lang="en-US" altLang="zh-CN" sz="1600" b="1" dirty="0" smtClean="0">
                <a:latin typeface="微软雅黑" pitchFamily="34" charset="-122"/>
                <a:ea typeface="微软雅黑" pitchFamily="34" charset="-122"/>
              </a:rPr>
              <a:t>X</a:t>
            </a:r>
            <a:r>
              <a:rPr lang="en-US" altLang="zh-CN" sz="1600" b="1" baseline="30000" dirty="0" smtClean="0">
                <a:latin typeface="微软雅黑" pitchFamily="34" charset="-122"/>
                <a:ea typeface="微软雅黑" pitchFamily="34" charset="-122"/>
              </a:rPr>
              <a:t>1</a:t>
            </a:r>
            <a:endParaRPr lang="zh-CN" altLang="en-US" sz="1600" b="1" baseline="30000" dirty="0" smtClean="0">
              <a:latin typeface="微软雅黑" pitchFamily="34" charset="-122"/>
              <a:ea typeface="微软雅黑" pitchFamily="34" charset="-122"/>
            </a:endParaRPr>
          </a:p>
        </p:txBody>
      </p:sp>
      <p:cxnSp>
        <p:nvCxnSpPr>
          <p:cNvPr id="43" name="Straight Connector 42"/>
          <p:cNvCxnSpPr/>
          <p:nvPr/>
        </p:nvCxnSpPr>
        <p:spPr>
          <a:xfrm flipH="1">
            <a:off x="4716016" y="3359897"/>
            <a:ext cx="1296144"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355976" y="3431905"/>
            <a:ext cx="2295821"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4. </a:t>
            </a:r>
            <a:r>
              <a:rPr lang="zh-CN" altLang="en-US" sz="1600" dirty="0" smtClean="0">
                <a:latin typeface="微软雅黑" pitchFamily="34" charset="-122"/>
                <a:ea typeface="微软雅黑" pitchFamily="34" charset="-122"/>
              </a:rPr>
              <a:t>反复尝试复制</a:t>
            </a:r>
            <a:r>
              <a:rPr lang="en-US" altLang="zh-CN" sz="1600" b="1" dirty="0" smtClean="0">
                <a:latin typeface="微软雅黑" pitchFamily="34" charset="-122"/>
                <a:ea typeface="微软雅黑" pitchFamily="34" charset="-122"/>
              </a:rPr>
              <a:t>X</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到</a:t>
            </a:r>
            <a:r>
              <a:rPr lang="en-US" altLang="zh-CN" sz="1600" dirty="0" smtClean="0">
                <a:latin typeface="微软雅黑" pitchFamily="34" charset="-122"/>
                <a:ea typeface="微软雅黑" pitchFamily="34" charset="-122"/>
              </a:rPr>
              <a:t>S1</a:t>
            </a:r>
            <a:endParaRPr lang="zh-CN" altLang="en-US" sz="1600" dirty="0" smtClean="0">
              <a:latin typeface="微软雅黑" pitchFamily="34" charset="-122"/>
              <a:ea typeface="微软雅黑" pitchFamily="34" charset="-122"/>
            </a:endParaRPr>
          </a:p>
        </p:txBody>
      </p:sp>
      <p:sp>
        <p:nvSpPr>
          <p:cNvPr id="22" name="Rectangle 21"/>
          <p:cNvSpPr/>
          <p:nvPr/>
        </p:nvSpPr>
        <p:spPr>
          <a:xfrm>
            <a:off x="0" y="5995388"/>
            <a:ext cx="9144000" cy="313932"/>
          </a:xfrm>
          <a:prstGeom prst="rect">
            <a:avLst/>
          </a:prstGeom>
          <a:solidFill>
            <a:schemeClr val="tx1">
              <a:lumMod val="50000"/>
              <a:lumOff val="50000"/>
            </a:schemeClr>
          </a:solidFill>
        </p:spPr>
        <p:txBody>
          <a:bodyPr wrap="square">
            <a:spAutoFit/>
          </a:bodyPr>
          <a:lstStyle/>
          <a:p>
            <a:pPr lvl="1">
              <a:lnSpc>
                <a:spcPct val="80000"/>
              </a:lnSpc>
              <a:buNone/>
            </a:pPr>
            <a:r>
              <a:rPr lang="en-US" altLang="zh-CN" dirty="0" smtClean="0">
                <a:solidFill>
                  <a:schemeClr val="bg1"/>
                </a:solidFill>
                <a:latin typeface="楷体" pitchFamily="49" charset="-122"/>
                <a:ea typeface="楷体" pitchFamily="49" charset="-122"/>
              </a:rPr>
              <a:t>S1</a:t>
            </a:r>
            <a:r>
              <a:rPr lang="zh-CN" altLang="en-US" dirty="0" smtClean="0">
                <a:solidFill>
                  <a:schemeClr val="bg1"/>
                </a:solidFill>
                <a:latin typeface="楷体" pitchFamily="49" charset="-122"/>
                <a:ea typeface="楷体" pitchFamily="49" charset="-122"/>
              </a:rPr>
              <a:t>与</a:t>
            </a:r>
            <a:r>
              <a:rPr lang="en-US" altLang="zh-CN" dirty="0" smtClean="0">
                <a:solidFill>
                  <a:schemeClr val="bg1"/>
                </a:solidFill>
                <a:latin typeface="楷体" pitchFamily="49" charset="-122"/>
                <a:ea typeface="楷体" pitchFamily="49" charset="-122"/>
              </a:rPr>
              <a:t>S2</a:t>
            </a:r>
            <a:r>
              <a:rPr lang="zh-CN" altLang="en-US" dirty="0" smtClean="0">
                <a:solidFill>
                  <a:schemeClr val="bg1"/>
                </a:solidFill>
                <a:latin typeface="楷体" pitchFamily="49" charset="-122"/>
                <a:ea typeface="楷体" pitchFamily="49" charset="-122"/>
              </a:rPr>
              <a:t>不能通讯，选择</a:t>
            </a:r>
            <a:r>
              <a:rPr lang="en-US" altLang="zh-CN" dirty="0" smtClean="0">
                <a:solidFill>
                  <a:schemeClr val="bg1"/>
                </a:solidFill>
                <a:latin typeface="楷体" pitchFamily="49" charset="-122"/>
                <a:ea typeface="楷体" pitchFamily="49" charset="-122"/>
              </a:rPr>
              <a:t>C,</a:t>
            </a:r>
            <a:r>
              <a:rPr lang="zh-CN" altLang="en-US" dirty="0" smtClean="0">
                <a:solidFill>
                  <a:schemeClr val="bg1"/>
                </a:solidFill>
                <a:latin typeface="楷体" pitchFamily="49" charset="-122"/>
                <a:ea typeface="楷体" pitchFamily="49" charset="-122"/>
              </a:rPr>
              <a:t>客户端要么取消更新，要么反复尝试</a:t>
            </a:r>
            <a:r>
              <a:rPr lang="en-US" altLang="zh-CN" dirty="0" smtClean="0">
                <a:solidFill>
                  <a:schemeClr val="bg1"/>
                </a:solidFill>
                <a:latin typeface="楷体" pitchFamily="49" charset="-122"/>
                <a:ea typeface="楷体" pitchFamily="49" charset="-122"/>
              </a:rPr>
              <a:t>,</a:t>
            </a:r>
            <a:r>
              <a:rPr lang="zh-CN" altLang="en-US" dirty="0" smtClean="0">
                <a:solidFill>
                  <a:schemeClr val="bg1"/>
                </a:solidFill>
                <a:latin typeface="楷体" pitchFamily="49" charset="-122"/>
                <a:ea typeface="楷体" pitchFamily="49" charset="-122"/>
              </a:rPr>
              <a:t>系统可用性极大降低。</a:t>
            </a:r>
            <a:endParaRPr lang="en-US" altLang="zh-CN" dirty="0" smtClean="0">
              <a:solidFill>
                <a:schemeClr val="bg1"/>
              </a:solidFill>
              <a:latin typeface="楷体" pitchFamily="49" charset="-122"/>
              <a:ea typeface="楷体" pitchFamily="49" charset="-122"/>
            </a:endParaRPr>
          </a:p>
        </p:txBody>
      </p:sp>
      <p:sp>
        <p:nvSpPr>
          <p:cNvPr id="23" name="TextBox 22"/>
          <p:cNvSpPr txBox="1"/>
          <p:nvPr/>
        </p:nvSpPr>
        <p:spPr>
          <a:xfrm>
            <a:off x="3923928" y="4653136"/>
            <a:ext cx="141577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系统不可用！</a:t>
            </a:r>
          </a:p>
        </p:txBody>
      </p:sp>
    </p:spTree>
    <p:extLst>
      <p:ext uri="{BB962C8B-B14F-4D97-AF65-F5344CB8AC3E}">
        <p14:creationId xmlns:p14="http://schemas.microsoft.com/office/powerpoint/2010/main" xmlns="" val="5763573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16" presetID="3"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linds(horizontal)">
                                      <p:cBhvr>
                                        <p:cTn id="18"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4" presetID="3" presetClass="entr" presetSubtype="1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linds(horizontal)">
                                      <p:cBhvr>
                                        <p:cTn id="26"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par>
                                <p:cTn id="32" presetID="3" presetClass="entr" presetSubtype="1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linds(horizontal)">
                                      <p:cBhvr>
                                        <p:cTn id="34"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p:bldP spid="42" grpId="0"/>
      <p:bldP spid="44"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2012</a:t>
            </a:r>
            <a:r>
              <a:rPr lang="zh-CN" altLang="en-US" dirty="0" smtClean="0"/>
              <a:t>年重新认识</a:t>
            </a:r>
            <a:r>
              <a:rPr lang="en-US" altLang="zh-CN" dirty="0" smtClean="0"/>
              <a:t>CAP</a:t>
            </a:r>
            <a:r>
              <a:rPr lang="zh-CN" altLang="en-US" dirty="0" smtClean="0"/>
              <a:t>定理</a:t>
            </a:r>
            <a:endParaRPr lang="zh-CN" altLang="en-US" dirty="0"/>
          </a:p>
        </p:txBody>
      </p:sp>
      <p:sp>
        <p:nvSpPr>
          <p:cNvPr id="3" name="Content Placeholder 2"/>
          <p:cNvSpPr>
            <a:spLocks noGrp="1"/>
          </p:cNvSpPr>
          <p:nvPr>
            <p:ph idx="1"/>
          </p:nvPr>
        </p:nvSpPr>
        <p:spPr/>
        <p:txBody>
          <a:bodyPr>
            <a:noAutofit/>
          </a:bodyPr>
          <a:lstStyle/>
          <a:p>
            <a:r>
              <a:rPr lang="en-US" altLang="zh-CN" dirty="0" smtClean="0">
                <a:latin typeface="+mn-ea"/>
              </a:rPr>
              <a:t>CAP</a:t>
            </a:r>
            <a:r>
              <a:rPr lang="zh-CN" altLang="en-US" dirty="0" smtClean="0">
                <a:latin typeface="+mn-ea"/>
              </a:rPr>
              <a:t>每个属性是一个范围</a:t>
            </a:r>
            <a:endParaRPr lang="en-US" altLang="zh-CN" dirty="0" smtClean="0">
              <a:latin typeface="+mn-ea"/>
            </a:endParaRPr>
          </a:p>
          <a:p>
            <a:pPr lvl="1"/>
            <a:r>
              <a:rPr lang="zh-CN" altLang="en-US" sz="2000" dirty="0" smtClean="0">
                <a:latin typeface="+mn-ea"/>
              </a:rPr>
              <a:t>强一致性</a:t>
            </a:r>
            <a:r>
              <a:rPr lang="en-US" altLang="zh-CN" sz="2000" dirty="0" smtClean="0">
                <a:latin typeface="+mn-ea"/>
              </a:rPr>
              <a:t> </a:t>
            </a:r>
            <a:r>
              <a:rPr lang="en-US" altLang="zh-CN" sz="2000" dirty="0" smtClean="0">
                <a:latin typeface="+mn-ea"/>
                <a:sym typeface="Wingdings" pitchFamily="2" charset="2"/>
              </a:rPr>
              <a:t> </a:t>
            </a:r>
            <a:r>
              <a:rPr lang="zh-CN" altLang="en-US" sz="2000" dirty="0" smtClean="0">
                <a:latin typeface="+mn-ea"/>
                <a:sym typeface="Wingdings" pitchFamily="2" charset="2"/>
              </a:rPr>
              <a:t>最终一致性</a:t>
            </a:r>
            <a:endParaRPr lang="en-US" altLang="zh-CN" sz="2000" dirty="0" smtClean="0">
              <a:latin typeface="+mn-ea"/>
              <a:sym typeface="Wingdings" pitchFamily="2" charset="2"/>
            </a:endParaRPr>
          </a:p>
          <a:p>
            <a:pPr lvl="1"/>
            <a:r>
              <a:rPr lang="zh-CN" altLang="en-US" sz="2000" dirty="0" smtClean="0">
                <a:latin typeface="+mn-ea"/>
                <a:sym typeface="Wingdings" pitchFamily="2" charset="2"/>
              </a:rPr>
              <a:t>系统可用性从</a:t>
            </a:r>
            <a:r>
              <a:rPr lang="en-US" altLang="zh-CN" sz="2000" dirty="0" smtClean="0">
                <a:latin typeface="+mn-ea"/>
                <a:sym typeface="Wingdings" pitchFamily="2" charset="2"/>
              </a:rPr>
              <a:t>0%~100%</a:t>
            </a:r>
            <a:r>
              <a:rPr lang="zh-CN" altLang="en-US" sz="2000" dirty="0" smtClean="0">
                <a:latin typeface="+mn-ea"/>
                <a:sym typeface="Wingdings" pitchFamily="2" charset="2"/>
              </a:rPr>
              <a:t>，操作可用性选择</a:t>
            </a:r>
            <a:r>
              <a:rPr lang="en-US" altLang="zh-CN" sz="2000" dirty="0" smtClean="0">
                <a:latin typeface="+mn-ea"/>
                <a:sym typeface="Wingdings" pitchFamily="2" charset="2"/>
              </a:rPr>
              <a:t>(</a:t>
            </a:r>
            <a:r>
              <a:rPr lang="zh-CN" altLang="en-US" sz="2000" dirty="0" smtClean="0">
                <a:latin typeface="+mn-ea"/>
                <a:sym typeface="Wingdings" pitchFamily="2" charset="2"/>
              </a:rPr>
              <a:t>读或写</a:t>
            </a:r>
            <a:r>
              <a:rPr lang="en-US" altLang="zh-CN" sz="2000" dirty="0" smtClean="0">
                <a:latin typeface="+mn-ea"/>
                <a:sym typeface="Wingdings" pitchFamily="2" charset="2"/>
              </a:rPr>
              <a:t>)</a:t>
            </a:r>
          </a:p>
          <a:p>
            <a:pPr lvl="1"/>
            <a:r>
              <a:rPr lang="zh-CN" altLang="en-US" sz="2000" dirty="0" smtClean="0">
                <a:latin typeface="+mn-ea"/>
                <a:sym typeface="Wingdings" pitchFamily="2" charset="2"/>
              </a:rPr>
              <a:t>网络隔离以系统不同部分的视角来看都是不一样的</a:t>
            </a:r>
            <a:endParaRPr lang="en-US" altLang="zh-CN" sz="2000" dirty="0" smtClean="0">
              <a:latin typeface="+mn-ea"/>
              <a:sym typeface="Wingdings" pitchFamily="2" charset="2"/>
            </a:endParaRPr>
          </a:p>
          <a:p>
            <a:r>
              <a:rPr lang="en-US" altLang="zh-CN" dirty="0" smtClean="0">
                <a:latin typeface="+mn-ea"/>
              </a:rPr>
              <a:t>C</a:t>
            </a:r>
            <a:r>
              <a:rPr lang="zh-CN" altLang="en-US" dirty="0" smtClean="0">
                <a:latin typeface="+mn-ea"/>
              </a:rPr>
              <a:t>和</a:t>
            </a:r>
            <a:r>
              <a:rPr lang="en-US" altLang="zh-CN" dirty="0" smtClean="0">
                <a:latin typeface="+mn-ea"/>
              </a:rPr>
              <a:t>A</a:t>
            </a:r>
            <a:r>
              <a:rPr lang="zh-CN" altLang="en-US" dirty="0" smtClean="0">
                <a:latin typeface="+mn-ea"/>
              </a:rPr>
              <a:t>的选择灵活可变</a:t>
            </a:r>
            <a:endParaRPr lang="en-US" altLang="zh-CN" dirty="0" smtClean="0">
              <a:latin typeface="+mn-ea"/>
            </a:endParaRPr>
          </a:p>
          <a:p>
            <a:pPr lvl="1"/>
            <a:r>
              <a:rPr lang="en-US" altLang="zh-CN" sz="2000" dirty="0" smtClean="0">
                <a:latin typeface="+mn-ea"/>
              </a:rPr>
              <a:t>C</a:t>
            </a:r>
            <a:r>
              <a:rPr lang="zh-CN" altLang="en-US" sz="2000" dirty="0" smtClean="0">
                <a:latin typeface="+mn-ea"/>
              </a:rPr>
              <a:t>和</a:t>
            </a:r>
            <a:r>
              <a:rPr lang="en-US" altLang="zh-CN" sz="2000" dirty="0" smtClean="0">
                <a:latin typeface="+mn-ea"/>
              </a:rPr>
              <a:t>A</a:t>
            </a:r>
            <a:r>
              <a:rPr lang="zh-CN" altLang="en-US" sz="2000" dirty="0" smtClean="0">
                <a:latin typeface="+mn-ea"/>
              </a:rPr>
              <a:t>的选择决策在不同的应用、不同的操作、甚至系统不同时间，可以做出不同的选择。</a:t>
            </a:r>
            <a:endParaRPr lang="en-US" altLang="zh-CN" sz="2000" dirty="0" smtClean="0">
              <a:latin typeface="+mn-ea"/>
            </a:endParaRPr>
          </a:p>
          <a:p>
            <a:r>
              <a:rPr lang="zh-CN" altLang="en-US" dirty="0" smtClean="0">
                <a:latin typeface="+mn-ea"/>
                <a:sym typeface="Wingdings" pitchFamily="2" charset="2"/>
              </a:rPr>
              <a:t>网络隔离时：</a:t>
            </a:r>
            <a:endParaRPr lang="en-US" altLang="zh-CN" dirty="0" smtClean="0">
              <a:latin typeface="+mn-ea"/>
              <a:sym typeface="Wingdings" pitchFamily="2" charset="2"/>
            </a:endParaRPr>
          </a:p>
          <a:p>
            <a:pPr lvl="1"/>
            <a:r>
              <a:rPr lang="zh-CN" altLang="en-US" sz="2000" dirty="0" smtClean="0">
                <a:latin typeface="+mn-ea"/>
                <a:sym typeface="Wingdings" pitchFamily="2" charset="2"/>
              </a:rPr>
              <a:t>牺牲某些可用性；或者</a:t>
            </a:r>
            <a:r>
              <a:rPr lang="en-US" altLang="zh-CN" sz="2000" dirty="0" smtClean="0">
                <a:latin typeface="+mn-ea"/>
                <a:sym typeface="Wingdings" pitchFamily="2" charset="2"/>
              </a:rPr>
              <a:t>:</a:t>
            </a:r>
          </a:p>
          <a:p>
            <a:pPr lvl="1"/>
            <a:r>
              <a:rPr lang="zh-CN" altLang="en-US" sz="2000" dirty="0" smtClean="0">
                <a:latin typeface="+mn-ea"/>
                <a:sym typeface="Wingdings" pitchFamily="2" charset="2"/>
              </a:rPr>
              <a:t>修复一致性、补偿不一致的损害、或控制风险</a:t>
            </a:r>
            <a:endParaRPr lang="zh-CN" altLang="en-US" sz="2000" dirty="0">
              <a:latin typeface="+mn-ea"/>
            </a:endParaRPr>
          </a:p>
        </p:txBody>
      </p:sp>
    </p:spTree>
    <p:extLst>
      <p:ext uri="{BB962C8B-B14F-4D97-AF65-F5344CB8AC3E}">
        <p14:creationId xmlns:p14="http://schemas.microsoft.com/office/powerpoint/2010/main" xmlns="" val="38728054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834596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典型的分布式系统所面临的问题以及处理方法</a:t>
            </a:r>
            <a:endParaRPr lang="zh-CN" altLang="en-US" dirty="0"/>
          </a:p>
        </p:txBody>
      </p:sp>
      <p:sp>
        <p:nvSpPr>
          <p:cNvPr id="3" name="文本占位符 2"/>
          <p:cNvSpPr>
            <a:spLocks noGrp="1"/>
          </p:cNvSpPr>
          <p:nvPr>
            <p:ph type="body" sz="quarter" idx="11"/>
          </p:nvPr>
        </p:nvSpPr>
        <p:spPr>
          <a:xfrm>
            <a:off x="457200" y="2951747"/>
            <a:ext cx="8373979" cy="3416969"/>
          </a:xfrm>
        </p:spPr>
        <p:txBody>
          <a:bodyPr>
            <a:normAutofit/>
          </a:bodyPr>
          <a:lstStyle/>
          <a:p>
            <a:r>
              <a:rPr lang="zh-CN" altLang="en-US" dirty="0" smtClean="0"/>
              <a:t>要保证一个分布式系统能够正常地运行是十分困难的，因此，有一个原则就是，如果集中的方式能够解决问题，千万不要使用分布式的方式去解决。理解一个分布式系统往往需要从以下的几个方面去着手：</a:t>
            </a:r>
            <a:endParaRPr lang="en-US" altLang="zh-CN" dirty="0" smtClean="0"/>
          </a:p>
          <a:p>
            <a:pPr lvl="1"/>
            <a:r>
              <a:rPr lang="zh-CN" altLang="en-US" dirty="0" smtClean="0"/>
              <a:t>可靠性</a:t>
            </a:r>
            <a:endParaRPr lang="en-US" altLang="zh-CN" dirty="0" smtClean="0"/>
          </a:p>
          <a:p>
            <a:pPr lvl="1"/>
            <a:r>
              <a:rPr lang="zh-CN" altLang="en-US" dirty="0" smtClean="0"/>
              <a:t>扩展性</a:t>
            </a:r>
            <a:endParaRPr lang="en-US" altLang="zh-CN" dirty="0" smtClean="0"/>
          </a:p>
          <a:p>
            <a:pPr lvl="1"/>
            <a:r>
              <a:rPr lang="zh-CN" altLang="en-US" dirty="0" smtClean="0"/>
              <a:t>安全性</a:t>
            </a:r>
            <a:endParaRPr lang="en-US" altLang="zh-CN" dirty="0" smtClean="0"/>
          </a:p>
          <a:p>
            <a:pPr lvl="1"/>
            <a:r>
              <a:rPr lang="zh-CN" altLang="en-US" dirty="0"/>
              <a:t>一致性</a:t>
            </a:r>
            <a:endParaRPr lang="en-US" altLang="zh-CN" dirty="0" smtClean="0"/>
          </a:p>
          <a:p>
            <a:endParaRPr lang="zh-CN" altLang="en-US" dirty="0"/>
          </a:p>
        </p:txBody>
      </p:sp>
      <p:sp>
        <p:nvSpPr>
          <p:cNvPr id="4" name="Rectangle 5"/>
          <p:cNvSpPr txBox="1">
            <a:spLocks noChangeArrowheads="1"/>
          </p:cNvSpPr>
          <p:nvPr/>
        </p:nvSpPr>
        <p:spPr>
          <a:xfrm>
            <a:off x="457200" y="1183106"/>
            <a:ext cx="8229600" cy="1913020"/>
          </a:xfrm>
          <a:prstGeom prst="rect">
            <a:avLst/>
          </a:prstGeom>
        </p:spPr>
        <p:txBody>
          <a:bodyPr/>
          <a:lst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zh-CN" dirty="0" smtClean="0">
                <a:ea typeface="宋体" charset="-122"/>
              </a:rPr>
              <a:t>	“A distributed system is one in which the failure of a computer you didn't even know existed can render your own computer unusable”</a:t>
            </a:r>
          </a:p>
          <a:p>
            <a:pPr>
              <a:buFontTx/>
              <a:buNone/>
            </a:pPr>
            <a:r>
              <a:rPr lang="en-US" altLang="zh-CN" dirty="0" smtClean="0">
                <a:ea typeface="宋体" charset="-122"/>
              </a:rPr>
              <a:t>				-- Leslie </a:t>
            </a:r>
            <a:r>
              <a:rPr lang="en-US" altLang="zh-CN" dirty="0" err="1" smtClean="0">
                <a:ea typeface="宋体" charset="-122"/>
              </a:rPr>
              <a:t>Lamport</a:t>
            </a:r>
            <a:endParaRPr lang="en-US" altLang="zh-CN" dirty="0" smtClean="0">
              <a:ea typeface="宋体" charset="-122"/>
            </a:endParaRPr>
          </a:p>
          <a:p>
            <a:pPr>
              <a:buFontTx/>
              <a:buNone/>
            </a:pPr>
            <a:endParaRPr lang="en-US" altLang="zh-CN" dirty="0">
              <a:ea typeface="宋体" charset="-122"/>
            </a:endParaRPr>
          </a:p>
        </p:txBody>
      </p:sp>
    </p:spTree>
    <p:extLst>
      <p:ext uri="{BB962C8B-B14F-4D97-AF65-F5344CB8AC3E}">
        <p14:creationId xmlns:p14="http://schemas.microsoft.com/office/powerpoint/2010/main" xmlns="" val="11759669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分布式系统需要考虑可靠性</a:t>
            </a:r>
            <a:endParaRPr lang="zh-CN" altLang="en-US" dirty="0"/>
          </a:p>
        </p:txBody>
      </p:sp>
      <p:sp>
        <p:nvSpPr>
          <p:cNvPr id="3" name="文本占位符 2"/>
          <p:cNvSpPr>
            <a:spLocks noGrp="1"/>
          </p:cNvSpPr>
          <p:nvPr>
            <p:ph type="body" sz="quarter" idx="11"/>
          </p:nvPr>
        </p:nvSpPr>
        <p:spPr/>
        <p:txBody>
          <a:bodyPr/>
          <a:lstStyle/>
          <a:p>
            <a:r>
              <a:rPr lang="zh-CN" altLang="en-US" dirty="0" smtClean="0"/>
              <a:t>系统部分失效问题：由于分布式系统规模庞大，在其中的部分模块出现问题的时候，需要对这部分错误进行屏蔽，允许出现性能降级，但不能造成整个系统的不可用</a:t>
            </a:r>
            <a:endParaRPr lang="en-US" altLang="zh-CN" dirty="0" smtClean="0"/>
          </a:p>
          <a:p>
            <a:r>
              <a:rPr lang="zh-CN" altLang="en-US" dirty="0" smtClean="0"/>
              <a:t>数据可恢复问题：在某些节点出现错误的时候，需要将错误节点的工作立刻由其它正常节点接管</a:t>
            </a:r>
            <a:endParaRPr lang="en-US" altLang="zh-CN" dirty="0" smtClean="0"/>
          </a:p>
          <a:p>
            <a:r>
              <a:rPr lang="zh-CN" altLang="en-US" dirty="0" smtClean="0"/>
              <a:t>节点可恢复：节点会出现暂时的错误下线，但是需要具有可恢复的功能，重新加入到整个集群系统中</a:t>
            </a:r>
            <a:endParaRPr lang="en-US" altLang="zh-CN" dirty="0" smtClean="0"/>
          </a:p>
        </p:txBody>
      </p:sp>
    </p:spTree>
    <p:extLst>
      <p:ext uri="{BB962C8B-B14F-4D97-AF65-F5344CB8AC3E}">
        <p14:creationId xmlns:p14="http://schemas.microsoft.com/office/powerpoint/2010/main" xmlns="" val="26860206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分布式系统的一致性</a:t>
            </a:r>
            <a:endParaRPr lang="zh-CN" altLang="en-US" dirty="0"/>
          </a:p>
        </p:txBody>
      </p:sp>
      <p:sp>
        <p:nvSpPr>
          <p:cNvPr id="3" name="文本占位符 2"/>
          <p:cNvSpPr>
            <a:spLocks noGrp="1"/>
          </p:cNvSpPr>
          <p:nvPr>
            <p:ph type="body" sz="quarter" idx="11"/>
          </p:nvPr>
        </p:nvSpPr>
        <p:spPr/>
        <p:txBody>
          <a:bodyPr/>
          <a:lstStyle/>
          <a:p>
            <a:r>
              <a:rPr lang="zh-CN" altLang="en-US" dirty="0" smtClean="0"/>
              <a:t>并发访问：并发访问本质上是非确定性的，程序执行的结果在多次执行中会产生不同的结果，在这样的并发执行，或者在系统的某些模块出现错误的时候整个系统不应当出现外界可见的不一致性（如不同的客户端访问相同的数据的时候出现不同的结果的情况）</a:t>
            </a:r>
            <a:endParaRPr lang="en-US" altLang="zh-CN" dirty="0" smtClean="0"/>
          </a:p>
          <a:p>
            <a:endParaRPr lang="en-US" altLang="zh-CN" dirty="0"/>
          </a:p>
          <a:p>
            <a:r>
              <a:rPr lang="zh-CN" altLang="en-US" dirty="0" smtClean="0"/>
              <a:t>副本的一致性：为了保证数据的可靠性，往往将数据存放在不同的节点上，这些节点都有可能在地理上分布。一致性的要求即相同的数据在不同的节点上要求完全一致。由于会出现各种错误情况，这在理论上是不可能的，需要理解在不同情况下的出错模型</a:t>
            </a:r>
            <a:endParaRPr lang="en-US" altLang="zh-CN" dirty="0" smtClean="0"/>
          </a:p>
          <a:p>
            <a:endParaRPr lang="zh-CN" altLang="en-US" dirty="0"/>
          </a:p>
        </p:txBody>
      </p:sp>
    </p:spTree>
    <p:extLst>
      <p:ext uri="{BB962C8B-B14F-4D97-AF65-F5344CB8AC3E}">
        <p14:creationId xmlns:p14="http://schemas.microsoft.com/office/powerpoint/2010/main" xmlns="" val="17416098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纯</a:t>
            </a:r>
            <a:r>
              <a:rPr lang="zh-CN" altLang="en-US" dirty="0" smtClean="0"/>
              <a:t>粹异步分布式系统的不可能性结论</a:t>
            </a:r>
            <a:r>
              <a:rPr lang="en-US" altLang="zh-CN" dirty="0" smtClean="0"/>
              <a:t>FLP</a:t>
            </a:r>
            <a:endParaRPr lang="zh-CN" altLang="en-US" dirty="0"/>
          </a:p>
        </p:txBody>
      </p:sp>
      <p:sp>
        <p:nvSpPr>
          <p:cNvPr id="3" name="Text Placeholder 2"/>
          <p:cNvSpPr>
            <a:spLocks noGrp="1"/>
          </p:cNvSpPr>
          <p:nvPr>
            <p:ph type="body" sz="quarter" idx="11"/>
          </p:nvPr>
        </p:nvSpPr>
        <p:spPr/>
        <p:txBody>
          <a:bodyPr>
            <a:normAutofit fontScale="92500" lnSpcReduction="10000"/>
          </a:bodyPr>
          <a:lstStyle/>
          <a:p>
            <a:r>
              <a:rPr lang="en-US" altLang="zh-CN" dirty="0"/>
              <a:t>Michael J. Fischer, Nancy Lynch, and Mike </a:t>
            </a:r>
            <a:r>
              <a:rPr lang="en-US" altLang="zh-CN" dirty="0" smtClean="0"/>
              <a:t>Paterson</a:t>
            </a:r>
            <a:r>
              <a:rPr lang="zh-CN" altLang="en-US" dirty="0" smtClean="0"/>
              <a:t>三位学者证明：在一个完全的异步的系统中，没有任何一个算法能够保证在出现一个或者多个出错的时候达到系统的一致性（</a:t>
            </a:r>
            <a:r>
              <a:rPr lang="en-US" altLang="zh-CN" dirty="0" smtClean="0"/>
              <a:t>consensus</a:t>
            </a:r>
            <a:r>
              <a:rPr lang="zh-CN" altLang="en-US" dirty="0" smtClean="0"/>
              <a:t>），即系统中的所有节点在这样的条件下是无法对系统有一个一致的视图的</a:t>
            </a:r>
            <a:endParaRPr lang="en-US" altLang="zh-CN" dirty="0" smtClean="0"/>
          </a:p>
          <a:p>
            <a:r>
              <a:rPr lang="zh-CN" altLang="en-US" dirty="0"/>
              <a:t>一</a:t>
            </a:r>
            <a:r>
              <a:rPr lang="zh-CN" altLang="en-US" dirty="0" smtClean="0"/>
              <a:t>个简单的特例即两军问题：</a:t>
            </a:r>
            <a:endParaRPr lang="en-US" altLang="zh-CN" dirty="0" smtClean="0"/>
          </a:p>
          <a:p>
            <a:r>
              <a:rPr lang="zh-CN" altLang="en-US" dirty="0"/>
              <a:t>在作</a:t>
            </a:r>
            <a:r>
              <a:rPr lang="zh-CN" altLang="en-US" dirty="0" smtClean="0"/>
              <a:t>战的时候，只能通过传讯息的信差进行消息传递。军</a:t>
            </a:r>
            <a:r>
              <a:rPr lang="zh-CN" altLang="en-US" dirty="0"/>
              <a:t>队与军队之间分隔很远，传讯息的信差可能在途中路上阵亡，或因军队距离，不能在得到消息后即时回复，发送方也无法确认消息确实丢失的情形，导致不可能达到一致性。在分布式计算上，试图在异步系统和不可靠的通道上达到一致性是不可能的。因此对一致性的研究一般假设信道是可靠的，或</a:t>
            </a:r>
            <a:r>
              <a:rPr lang="zh-CN" altLang="en-US" dirty="0" smtClean="0"/>
              <a:t>不在完全异步的系统展开研究（集群系统中的节点往往具有这样的特性，即消息超时可以认为是丢失）</a:t>
            </a:r>
            <a:endParaRPr lang="zh-CN" altLang="en-US" dirty="0"/>
          </a:p>
        </p:txBody>
      </p:sp>
    </p:spTree>
    <p:extLst>
      <p:ext uri="{BB962C8B-B14F-4D97-AF65-F5344CB8AC3E}">
        <p14:creationId xmlns:p14="http://schemas.microsoft.com/office/powerpoint/2010/main" xmlns="" val="32031909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分布式系统的可扩展性问题</a:t>
            </a:r>
            <a:endParaRPr lang="zh-CN" altLang="en-US" dirty="0"/>
          </a:p>
        </p:txBody>
      </p:sp>
      <p:sp>
        <p:nvSpPr>
          <p:cNvPr id="3" name="文本占位符 2"/>
          <p:cNvSpPr>
            <a:spLocks noGrp="1"/>
          </p:cNvSpPr>
          <p:nvPr>
            <p:ph type="body" sz="quarter" idx="11"/>
          </p:nvPr>
        </p:nvSpPr>
        <p:spPr/>
        <p:txBody>
          <a:bodyPr/>
          <a:lstStyle/>
          <a:p>
            <a:r>
              <a:rPr lang="zh-CN" altLang="en-US" dirty="0" smtClean="0"/>
              <a:t>性能上的扩展性的问题：增加节点的时候，整个系统的数据处理能力会依据所增加节点数目增加对应的处理能力。异常情况下是节点增加的时候，处理能力不仅没有增加，反而会导致下降，如果不合理处理的同步问题，会很容易出现这个状况</a:t>
            </a:r>
            <a:endParaRPr lang="en-US" altLang="zh-CN" dirty="0" smtClean="0"/>
          </a:p>
          <a:p>
            <a:r>
              <a:rPr lang="zh-CN" altLang="en-US" dirty="0" smtClean="0"/>
              <a:t>增加系统的负载整个系统的运行时间会随着负载的增加而平缓增加，而不应当是突然下降，甚至立刻出现不可用的情况</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xmlns="" val="23303900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分布式系统的安全性问题</a:t>
            </a:r>
            <a:endParaRPr lang="zh-CN" altLang="en-US" dirty="0"/>
          </a:p>
        </p:txBody>
      </p:sp>
      <p:sp>
        <p:nvSpPr>
          <p:cNvPr id="3" name="文本占位符 2"/>
          <p:cNvSpPr>
            <a:spLocks noGrp="1"/>
          </p:cNvSpPr>
          <p:nvPr>
            <p:ph type="body" sz="quarter" idx="11"/>
          </p:nvPr>
        </p:nvSpPr>
        <p:spPr/>
        <p:txBody>
          <a:bodyPr/>
          <a:lstStyle/>
          <a:p>
            <a:r>
              <a:rPr lang="zh-CN" altLang="en-US" dirty="0" smtClean="0"/>
              <a:t>只允许有访问权限的用户访问，没有权限的用户不应当进行数据的访问</a:t>
            </a:r>
            <a:endParaRPr lang="en-US" altLang="zh-CN" dirty="0" smtClean="0"/>
          </a:p>
          <a:p>
            <a:r>
              <a:rPr lang="zh-CN" altLang="en-US" dirty="0" smtClean="0"/>
              <a:t>数据加密方式存储在系统中会有密钥管理的问题</a:t>
            </a:r>
            <a:endParaRPr lang="en-US" altLang="zh-CN" dirty="0" smtClean="0"/>
          </a:p>
          <a:p>
            <a:r>
              <a:rPr lang="zh-CN" altLang="en-US" dirty="0" smtClean="0"/>
              <a:t>在分布式环境中会出现比单机环境中更多的安全性问题，例如会同时发生对多个机器个攻击，会出现合作攻击的情况，会出现</a:t>
            </a:r>
            <a:r>
              <a:rPr lang="en-US" altLang="zh-CN" dirty="0" err="1" smtClean="0"/>
              <a:t>DDoS</a:t>
            </a:r>
            <a:r>
              <a:rPr lang="zh-CN" altLang="en-US" dirty="0" smtClean="0"/>
              <a:t>的攻击</a:t>
            </a:r>
            <a:endParaRPr lang="zh-CN" altLang="en-US" dirty="0"/>
          </a:p>
        </p:txBody>
      </p:sp>
    </p:spTree>
    <p:extLst>
      <p:ext uri="{BB962C8B-B14F-4D97-AF65-F5344CB8AC3E}">
        <p14:creationId xmlns:p14="http://schemas.microsoft.com/office/powerpoint/2010/main" xmlns="" val="28703818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分布式系统中的出错情况举例</a:t>
            </a:r>
            <a:endParaRPr lang="zh-CN" altLang="en-US" dirty="0"/>
          </a:p>
        </p:txBody>
      </p:sp>
      <p:sp>
        <p:nvSpPr>
          <p:cNvPr id="3" name="文本占位符 2"/>
          <p:cNvSpPr>
            <a:spLocks noGrp="1"/>
          </p:cNvSpPr>
          <p:nvPr>
            <p:ph type="body" sz="quarter" idx="11"/>
          </p:nvPr>
        </p:nvSpPr>
        <p:spPr/>
        <p:txBody>
          <a:bodyPr>
            <a:normAutofit lnSpcReduction="10000"/>
          </a:bodyPr>
          <a:lstStyle/>
          <a:p>
            <a:r>
              <a:rPr lang="zh-CN" altLang="en-US" dirty="0" smtClean="0"/>
              <a:t>单机编程与分布式编程的最大区别就在于在分布式环境下必须要处理各个组成部分出错的情况</a:t>
            </a:r>
            <a:endParaRPr lang="en-US" altLang="zh-CN" dirty="0" smtClean="0"/>
          </a:p>
          <a:p>
            <a:r>
              <a:rPr lang="zh-CN" altLang="en-US" dirty="0" smtClean="0"/>
              <a:t>下面就看一下在分布式环境下会出什么样的错误</a:t>
            </a:r>
            <a:endParaRPr lang="en-US" altLang="zh-CN" dirty="0" smtClean="0"/>
          </a:p>
          <a:p>
            <a:r>
              <a:rPr lang="zh-CN" altLang="en-US" dirty="0" smtClean="0"/>
              <a:t>系统的组成部分出现错误</a:t>
            </a:r>
            <a:endParaRPr lang="en-US" altLang="zh-CN" dirty="0" smtClean="0"/>
          </a:p>
          <a:p>
            <a:pPr lvl="1"/>
            <a:r>
              <a:rPr lang="zh-CN" altLang="en-US" dirty="0" smtClean="0"/>
              <a:t>系统的某一个或者几个模块出现错误，如某一部分的节点或者某一部分的网络停止工作</a:t>
            </a:r>
            <a:endParaRPr lang="en-US" altLang="zh-CN" dirty="0" smtClean="0"/>
          </a:p>
          <a:p>
            <a:r>
              <a:rPr lang="zh-CN" altLang="en-US" dirty="0" smtClean="0"/>
              <a:t>数据出现错误</a:t>
            </a:r>
            <a:endParaRPr lang="en-US" altLang="zh-CN" dirty="0" smtClean="0"/>
          </a:p>
          <a:p>
            <a:pPr lvl="1"/>
            <a:r>
              <a:rPr lang="zh-CN" altLang="en-US" dirty="0" smtClean="0"/>
              <a:t>数据包在通过各个路由器的时候发生丢弃（路由器内部缓存不够）</a:t>
            </a:r>
            <a:endParaRPr lang="en-US" altLang="zh-CN" dirty="0" smtClean="0"/>
          </a:p>
          <a:p>
            <a:pPr lvl="1"/>
            <a:r>
              <a:rPr lang="zh-CN" altLang="en-US" dirty="0" smtClean="0"/>
              <a:t>在接收端出现缓冲区满的情况而丢弃数据包</a:t>
            </a:r>
            <a:endParaRPr lang="en-US" altLang="zh-CN" dirty="0" smtClean="0"/>
          </a:p>
          <a:p>
            <a:pPr lvl="1"/>
            <a:r>
              <a:rPr lang="zh-CN" altLang="en-US" dirty="0" smtClean="0"/>
              <a:t>网络上的或者从磁盘读取的数据出现了错误的情况</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xmlns="" val="30762823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intel_PPT_LgtTmplt_Stndrd_v12</Template>
  <TotalTime>148</TotalTime>
  <Words>2010</Words>
  <Application>Microsoft Office PowerPoint</Application>
  <PresentationFormat>全屏显示(4:3)</PresentationFormat>
  <Paragraphs>159</Paragraphs>
  <Slides>23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intel_PPT_LgtTmplt_Stndrd_v12</vt:lpstr>
      <vt:lpstr>Visio</vt:lpstr>
      <vt:lpstr>分布式系统概述</vt:lpstr>
      <vt:lpstr>典型的分布式系统应用</vt:lpstr>
      <vt:lpstr>典型的分布式系统所面临的问题以及处理方法</vt:lpstr>
      <vt:lpstr>分布式系统需要考虑可靠性</vt:lpstr>
      <vt:lpstr>分布式系统的一致性</vt:lpstr>
      <vt:lpstr>纯粹异步分布式系统的不可能性结论FLP</vt:lpstr>
      <vt:lpstr>分布式系统的可扩展性问题</vt:lpstr>
      <vt:lpstr>分布式系统的安全性问题</vt:lpstr>
      <vt:lpstr>分布式系统中的出错情况举例</vt:lpstr>
      <vt:lpstr>分布式系统中出现错误的情况举例</vt:lpstr>
      <vt:lpstr>分布式系统缺乏统一的时钟</vt:lpstr>
      <vt:lpstr>分布式系统的时钟不一致性</vt:lpstr>
      <vt:lpstr>拜占庭错误</vt:lpstr>
      <vt:lpstr>拜占庭将军问题</vt:lpstr>
      <vt:lpstr>拜占庭问题在分布式系统中的意义</vt:lpstr>
      <vt:lpstr>系统遭受恶意攻击</vt:lpstr>
      <vt:lpstr>我们是否能够构建完美的分布式系统？</vt:lpstr>
      <vt:lpstr>CAP定理</vt:lpstr>
      <vt:lpstr>CAP定理图解 (CA)</vt:lpstr>
      <vt:lpstr>CAP定理图解(AP)</vt:lpstr>
      <vt:lpstr>CAP定理图解 (CP)</vt:lpstr>
      <vt:lpstr>2012年重新认识CAP定理</vt:lpstr>
      <vt:lpstr>幻灯片 23</vt:lpstr>
    </vt:vector>
  </TitlesOfParts>
  <Company>Microsoft 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Kang Chen</dc:creator>
  <cp:lastModifiedBy>deeplm</cp:lastModifiedBy>
  <cp:revision>33</cp:revision>
  <dcterms:created xsi:type="dcterms:W3CDTF">2012-08-20T11:22:54Z</dcterms:created>
  <dcterms:modified xsi:type="dcterms:W3CDTF">2013-07-23T16:39:29Z</dcterms:modified>
</cp:coreProperties>
</file>