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58" r:id="rId7"/>
    <p:sldId id="262" r:id="rId8"/>
    <p:sldId id="265" r:id="rId9"/>
    <p:sldId id="283" r:id="rId10"/>
    <p:sldId id="274" r:id="rId11"/>
    <p:sldId id="280" r:id="rId12"/>
    <p:sldId id="282" r:id="rId13"/>
    <p:sldId id="275" r:id="rId14"/>
    <p:sldId id="264" r:id="rId15"/>
    <p:sldId id="268" r:id="rId16"/>
    <p:sldId id="269" r:id="rId17"/>
    <p:sldId id="270" r:id="rId18"/>
    <p:sldId id="263" r:id="rId19"/>
    <p:sldId id="271" r:id="rId20"/>
    <p:sldId id="272" r:id="rId21"/>
    <p:sldId id="276" r:id="rId22"/>
    <p:sldId id="277" r:id="rId23"/>
    <p:sldId id="278" r:id="rId24"/>
    <p:sldId id="27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varScale="1">
        <p:scale>
          <a:sx n="70" d="100"/>
          <a:sy n="70" d="100"/>
        </p:scale>
        <p:origin x="-1368" y="-108"/>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72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5/14/2013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 xmlns:p14="http://schemas.microsoft.com/office/powerpoint/2010/main"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 xmlns:p14="http://schemas.microsoft.com/office/powerpoint/2010/main"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274363880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191325852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6"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7201" y="2624998"/>
            <a:ext cx="5015797" cy="584775"/>
          </a:xfrm>
        </p:spPr>
        <p:txBody>
          <a:bodyPr/>
          <a:lstStyle/>
          <a:p>
            <a:r>
              <a:rPr lang="en-US" altLang="zh-CN" dirty="0" smtClean="0"/>
              <a:t>IDH</a:t>
            </a:r>
            <a:r>
              <a:rPr lang="zh-CN" altLang="en-US" dirty="0"/>
              <a:t> </a:t>
            </a:r>
            <a:r>
              <a:rPr lang="zh-CN" altLang="en-US" dirty="0" smtClean="0"/>
              <a:t>运行的软硬件环境</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14168071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IDH</a:t>
            </a:r>
            <a:r>
              <a:rPr lang="zh-CN" altLang="en-US" dirty="0" smtClean="0"/>
              <a:t>的网络配置推荐</a:t>
            </a:r>
            <a:endParaRPr lang="zh-CN" altLang="en-US" dirty="0"/>
          </a:p>
        </p:txBody>
      </p:sp>
      <p:sp>
        <p:nvSpPr>
          <p:cNvPr id="3" name="Text Placeholder 2"/>
          <p:cNvSpPr>
            <a:spLocks noGrp="1"/>
          </p:cNvSpPr>
          <p:nvPr>
            <p:ph type="body" sz="quarter" idx="11"/>
          </p:nvPr>
        </p:nvSpPr>
        <p:spPr/>
        <p:txBody>
          <a:bodyPr/>
          <a:lstStyle/>
          <a:p>
            <a:r>
              <a:rPr lang="zh-CN" altLang="en-US" dirty="0" smtClean="0"/>
              <a:t>最常见的是使用服务器本身的千兆以太网络，每一个机架使用一个交换机，在多个机架之间进行带宽聚合。这种方式在总的节点数目较少（少于</a:t>
            </a:r>
            <a:r>
              <a:rPr lang="en-US" altLang="zh-CN" dirty="0" smtClean="0"/>
              <a:t>40</a:t>
            </a:r>
            <a:r>
              <a:rPr lang="zh-CN" altLang="en-US" dirty="0" smtClean="0"/>
              <a:t>个）集群比较合适</a:t>
            </a:r>
            <a:endParaRPr lang="en-US" altLang="zh-CN" dirty="0" smtClean="0"/>
          </a:p>
          <a:p>
            <a:r>
              <a:rPr lang="zh-CN" altLang="en-US" dirty="0"/>
              <a:t>如</a:t>
            </a:r>
            <a:r>
              <a:rPr lang="zh-CN" altLang="en-US" dirty="0" smtClean="0"/>
              <a:t>果应用（例如</a:t>
            </a:r>
            <a:r>
              <a:rPr lang="en-US" altLang="zh-CN" dirty="0" smtClean="0"/>
              <a:t>ETL</a:t>
            </a:r>
            <a:r>
              <a:rPr lang="zh-CN" altLang="en-US" dirty="0" smtClean="0"/>
              <a:t>的应用）的</a:t>
            </a:r>
            <a:r>
              <a:rPr lang="en-US" altLang="zh-CN" dirty="0" smtClean="0"/>
              <a:t>IO</a:t>
            </a:r>
            <a:r>
              <a:rPr lang="zh-CN" altLang="en-US" dirty="0" smtClean="0"/>
              <a:t>高负载，这样的话，网络会成为性能瓶颈</a:t>
            </a:r>
            <a:endParaRPr lang="en-US" altLang="zh-CN" dirty="0" smtClean="0"/>
          </a:p>
          <a:p>
            <a:pPr lvl="1"/>
            <a:r>
              <a:rPr lang="en-US" altLang="zh-CN" dirty="0" smtClean="0"/>
              <a:t>12</a:t>
            </a:r>
            <a:r>
              <a:rPr lang="zh-CN" altLang="en-US" dirty="0" smtClean="0"/>
              <a:t>块以上的硬盘，每块以</a:t>
            </a:r>
            <a:r>
              <a:rPr lang="en-US" altLang="zh-CN" dirty="0" smtClean="0"/>
              <a:t>100MB/s</a:t>
            </a:r>
            <a:r>
              <a:rPr lang="zh-CN" altLang="en-US" dirty="0"/>
              <a:t>速</a:t>
            </a:r>
            <a:r>
              <a:rPr lang="zh-CN" altLang="en-US" dirty="0" smtClean="0"/>
              <a:t>度运行，会很快吃掉所有网络带宽</a:t>
            </a:r>
            <a:endParaRPr lang="en-US" altLang="zh-CN" dirty="0" smtClean="0"/>
          </a:p>
          <a:p>
            <a:pPr lvl="1"/>
            <a:r>
              <a:rPr lang="zh-CN" altLang="en-US" dirty="0"/>
              <a:t>低</a:t>
            </a:r>
            <a:r>
              <a:rPr lang="zh-CN" altLang="en-US" dirty="0" smtClean="0"/>
              <a:t>端的交换器不能够支持线速，产生阻塞</a:t>
            </a:r>
            <a:endParaRPr lang="en-US" altLang="zh-CN" dirty="0" smtClean="0"/>
          </a:p>
          <a:p>
            <a:r>
              <a:rPr lang="zh-CN" altLang="en-US" dirty="0" smtClean="0"/>
              <a:t>提高网络速度最直接的办法是通过端口绑定，将服务器的多个端口绑定为一个</a:t>
            </a:r>
            <a:endParaRPr lang="en-US" altLang="zh-CN" dirty="0"/>
          </a:p>
          <a:p>
            <a:endParaRPr lang="zh-CN" altLang="en-US" dirty="0"/>
          </a:p>
        </p:txBody>
      </p:sp>
    </p:spTree>
    <p:extLst>
      <p:ext uri="{BB962C8B-B14F-4D97-AF65-F5344CB8AC3E}">
        <p14:creationId xmlns="" xmlns:p14="http://schemas.microsoft.com/office/powerpoint/2010/main" val="26308474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多网</a:t>
            </a:r>
            <a:r>
              <a:rPr lang="zh-CN" altLang="en-US" dirty="0" smtClean="0"/>
              <a:t>卡绑定</a:t>
            </a:r>
            <a:endParaRPr lang="zh-CN" altLang="en-US" dirty="0"/>
          </a:p>
        </p:txBody>
      </p:sp>
      <p:sp>
        <p:nvSpPr>
          <p:cNvPr id="3" name="Text Placeholder 2"/>
          <p:cNvSpPr>
            <a:spLocks noGrp="1"/>
          </p:cNvSpPr>
          <p:nvPr>
            <p:ph type="body" sz="quarter" idx="11"/>
          </p:nvPr>
        </p:nvSpPr>
        <p:spPr/>
        <p:txBody>
          <a:bodyPr>
            <a:normAutofit fontScale="92500" lnSpcReduction="10000"/>
          </a:bodyPr>
          <a:lstStyle/>
          <a:p>
            <a:r>
              <a:rPr lang="zh-CN" altLang="en-US" dirty="0"/>
              <a:t>通</a:t>
            </a:r>
            <a:r>
              <a:rPr lang="zh-CN" altLang="en-US" dirty="0" smtClean="0"/>
              <a:t>过多个网卡绑定为一个</a:t>
            </a:r>
            <a:r>
              <a:rPr lang="en-US" altLang="zh-CN" dirty="0" smtClean="0"/>
              <a:t>IP</a:t>
            </a:r>
            <a:r>
              <a:rPr lang="zh-CN" altLang="en-US" dirty="0" smtClean="0"/>
              <a:t>地址</a:t>
            </a:r>
            <a:endParaRPr lang="en-US" altLang="zh-CN" dirty="0" smtClean="0"/>
          </a:p>
          <a:p>
            <a:r>
              <a:rPr lang="zh-CN" altLang="en-US" dirty="0"/>
              <a:t>通</a:t>
            </a:r>
            <a:r>
              <a:rPr lang="zh-CN" altLang="en-US" dirty="0" smtClean="0"/>
              <a:t>过软硬件设置将两块或者多块网卡绑定到同一个</a:t>
            </a:r>
            <a:r>
              <a:rPr lang="en-US" altLang="zh-CN" dirty="0" err="1" smtClean="0"/>
              <a:t>ip</a:t>
            </a:r>
            <a:r>
              <a:rPr lang="zh-CN" altLang="en-US" dirty="0" smtClean="0"/>
              <a:t>地址上，可以增大网络带宽，形成网卡的冗余阵列、分担负载</a:t>
            </a:r>
            <a:endParaRPr lang="en-US" altLang="zh-CN" dirty="0" smtClean="0"/>
          </a:p>
          <a:p>
            <a:pPr lvl="1"/>
            <a:r>
              <a:rPr lang="zh-CN" altLang="en-US" dirty="0"/>
              <a:t>分</a:t>
            </a:r>
            <a:r>
              <a:rPr lang="zh-CN" altLang="en-US" dirty="0" smtClean="0"/>
              <a:t>担负载：网络流量可以被同时分配到多个网卡上，在同样的流量下，每块网卡负载降低；在流量增加的时候，由于多个物理网卡的协同作用，能够提高网络流量</a:t>
            </a:r>
            <a:endParaRPr lang="en-US" altLang="zh-CN" dirty="0" smtClean="0"/>
          </a:p>
          <a:p>
            <a:pPr lvl="1"/>
            <a:r>
              <a:rPr lang="zh-CN" altLang="en-US" dirty="0"/>
              <a:t>提</a:t>
            </a:r>
            <a:r>
              <a:rPr lang="zh-CN" altLang="en-US" dirty="0" smtClean="0"/>
              <a:t>高通信可靠性：当其中的一块网卡发生故障的时候，另外一块网卡可以继续工作，传输不被打断</a:t>
            </a:r>
            <a:endParaRPr lang="en-US" altLang="zh-CN" dirty="0" smtClean="0"/>
          </a:p>
          <a:p>
            <a:r>
              <a:rPr lang="zh-CN" altLang="en-US" dirty="0" smtClean="0"/>
              <a:t>在</a:t>
            </a:r>
            <a:r>
              <a:rPr lang="en-US" altLang="zh-CN" dirty="0" smtClean="0"/>
              <a:t>Windows</a:t>
            </a:r>
            <a:r>
              <a:rPr lang="zh-CN" altLang="en-US" dirty="0" smtClean="0"/>
              <a:t>下可以使用</a:t>
            </a:r>
            <a:r>
              <a:rPr lang="en-US" altLang="zh-CN" dirty="0" err="1" smtClean="0"/>
              <a:t>Nic</a:t>
            </a:r>
            <a:r>
              <a:rPr lang="en-US" altLang="zh-CN" dirty="0" smtClean="0"/>
              <a:t> Express</a:t>
            </a:r>
            <a:r>
              <a:rPr lang="zh-CN" altLang="en-US" dirty="0" smtClean="0"/>
              <a:t>软件绑定多块网卡（但是</a:t>
            </a:r>
            <a:r>
              <a:rPr lang="en-US" altLang="zh-CN" dirty="0" err="1" smtClean="0"/>
              <a:t>Hadoop</a:t>
            </a:r>
            <a:r>
              <a:rPr lang="zh-CN" altLang="en-US" dirty="0" smtClean="0"/>
              <a:t>并不会运行在</a:t>
            </a:r>
            <a:r>
              <a:rPr lang="en-US" altLang="zh-CN" dirty="0" smtClean="0"/>
              <a:t>Windows</a:t>
            </a:r>
            <a:r>
              <a:rPr lang="zh-CN" altLang="en-US" dirty="0"/>
              <a:t>之</a:t>
            </a:r>
            <a:r>
              <a:rPr lang="zh-CN" altLang="en-US" dirty="0" smtClean="0"/>
              <a:t>上）</a:t>
            </a:r>
            <a:endParaRPr lang="en-US" altLang="zh-CN" dirty="0" smtClean="0"/>
          </a:p>
          <a:p>
            <a:r>
              <a:rPr lang="zh-CN" altLang="en-US" dirty="0" smtClean="0"/>
              <a:t>在</a:t>
            </a:r>
            <a:r>
              <a:rPr lang="en-US" altLang="zh-CN" dirty="0" smtClean="0"/>
              <a:t>Linux</a:t>
            </a:r>
            <a:r>
              <a:rPr lang="zh-CN" altLang="en-US" dirty="0" smtClean="0"/>
              <a:t>下可以通过配置</a:t>
            </a:r>
            <a:r>
              <a:rPr lang="zh-CN" altLang="en-US" dirty="0"/>
              <a:t>文</a:t>
            </a:r>
            <a:r>
              <a:rPr lang="zh-CN" altLang="en-US" dirty="0" smtClean="0"/>
              <a:t>件的方式将两个物理网卡绑定在一起</a:t>
            </a:r>
            <a:endParaRPr lang="en-US" altLang="zh-CN" dirty="0" smtClean="0"/>
          </a:p>
          <a:p>
            <a:endParaRPr lang="zh-CN" altLang="en-US" dirty="0"/>
          </a:p>
        </p:txBody>
      </p:sp>
    </p:spTree>
    <p:extLst>
      <p:ext uri="{BB962C8B-B14F-4D97-AF65-F5344CB8AC3E}">
        <p14:creationId xmlns="" xmlns:p14="http://schemas.microsoft.com/office/powerpoint/2010/main" val="30711756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Linux</a:t>
            </a:r>
            <a:r>
              <a:rPr lang="zh-CN" altLang="en-US" dirty="0" smtClean="0"/>
              <a:t>绑定两个网卡</a:t>
            </a:r>
            <a:endParaRPr lang="zh-CN" altLang="en-US" dirty="0"/>
          </a:p>
        </p:txBody>
      </p:sp>
      <p:sp>
        <p:nvSpPr>
          <p:cNvPr id="3" name="Text Placeholder 2"/>
          <p:cNvSpPr>
            <a:spLocks noGrp="1"/>
          </p:cNvSpPr>
          <p:nvPr>
            <p:ph sz="half" idx="1"/>
          </p:nvPr>
        </p:nvSpPr>
        <p:spPr/>
        <p:txBody>
          <a:bodyPr>
            <a:normAutofit fontScale="85000" lnSpcReduction="20000"/>
          </a:bodyPr>
          <a:lstStyle/>
          <a:p>
            <a:pPr>
              <a:lnSpc>
                <a:spcPct val="120000"/>
              </a:lnSpc>
              <a:spcBef>
                <a:spcPts val="0"/>
              </a:spcBef>
            </a:pPr>
            <a:r>
              <a:rPr lang="zh-CN" altLang="en-US" dirty="0" smtClean="0"/>
              <a:t>修改</a:t>
            </a:r>
            <a:r>
              <a:rPr lang="en-US" altLang="zh-CN" dirty="0" smtClean="0"/>
              <a:t>eth0</a:t>
            </a:r>
            <a:r>
              <a:rPr lang="zh-CN" altLang="en-US" dirty="0" smtClean="0"/>
              <a:t>和</a:t>
            </a:r>
            <a:r>
              <a:rPr lang="en-US" altLang="zh-CN" dirty="0" smtClean="0"/>
              <a:t>eth1</a:t>
            </a:r>
            <a:r>
              <a:rPr lang="zh-CN" altLang="en-US" dirty="0" smtClean="0"/>
              <a:t>的配置文件</a:t>
            </a:r>
            <a:endParaRPr lang="en-US" altLang="zh-CN" dirty="0" smtClean="0"/>
          </a:p>
          <a:p>
            <a:pPr>
              <a:lnSpc>
                <a:spcPct val="120000"/>
              </a:lnSpc>
              <a:spcBef>
                <a:spcPts val="0"/>
              </a:spcBef>
            </a:pPr>
            <a:r>
              <a:rPr lang="en-US" altLang="zh-CN" dirty="0" smtClean="0"/>
              <a:t>/</a:t>
            </a:r>
            <a:r>
              <a:rPr lang="en-US" altLang="zh-CN" dirty="0" err="1" smtClean="0"/>
              <a:t>etc</a:t>
            </a:r>
            <a:r>
              <a:rPr lang="en-US" altLang="zh-CN" dirty="0" smtClean="0"/>
              <a:t>/</a:t>
            </a:r>
            <a:r>
              <a:rPr lang="en-US" altLang="zh-CN" dirty="0" err="1" smtClean="0"/>
              <a:t>sysconfig</a:t>
            </a:r>
            <a:r>
              <a:rPr lang="en-US" altLang="zh-CN" dirty="0" smtClean="0"/>
              <a:t>/network-scripts/</a:t>
            </a:r>
          </a:p>
          <a:p>
            <a:pPr>
              <a:lnSpc>
                <a:spcPct val="120000"/>
              </a:lnSpc>
              <a:spcBef>
                <a:spcPts val="0"/>
              </a:spcBef>
            </a:pPr>
            <a:r>
              <a:rPr lang="en-US" altLang="zh-CN" dirty="0" smtClean="0"/>
              <a:t>DEVICE=eth0(eth1)</a:t>
            </a:r>
          </a:p>
          <a:p>
            <a:pPr>
              <a:lnSpc>
                <a:spcPct val="120000"/>
              </a:lnSpc>
              <a:spcBef>
                <a:spcPts val="0"/>
              </a:spcBef>
            </a:pPr>
            <a:r>
              <a:rPr lang="en-US" altLang="zh-CN" dirty="0" smtClean="0"/>
              <a:t>ONBOOT=yes</a:t>
            </a:r>
          </a:p>
          <a:p>
            <a:pPr>
              <a:lnSpc>
                <a:spcPct val="120000"/>
              </a:lnSpc>
              <a:spcBef>
                <a:spcPts val="0"/>
              </a:spcBef>
            </a:pPr>
            <a:r>
              <a:rPr lang="en-US" altLang="zh-CN" dirty="0" smtClean="0"/>
              <a:t>MASTER=bond0</a:t>
            </a:r>
          </a:p>
          <a:p>
            <a:pPr>
              <a:lnSpc>
                <a:spcPct val="120000"/>
              </a:lnSpc>
              <a:spcBef>
                <a:spcPts val="0"/>
              </a:spcBef>
            </a:pPr>
            <a:r>
              <a:rPr lang="en-US" altLang="zh-CN" dirty="0" smtClean="0"/>
              <a:t>BOOTPROTO=none</a:t>
            </a:r>
          </a:p>
          <a:p>
            <a:pPr>
              <a:lnSpc>
                <a:spcPct val="120000"/>
              </a:lnSpc>
              <a:spcBef>
                <a:spcPts val="0"/>
              </a:spcBef>
            </a:pPr>
            <a:endParaRPr lang="en-US" altLang="zh-CN" dirty="0"/>
          </a:p>
          <a:p>
            <a:pPr>
              <a:lnSpc>
                <a:spcPct val="120000"/>
              </a:lnSpc>
              <a:spcBef>
                <a:spcPts val="0"/>
              </a:spcBef>
            </a:pPr>
            <a:r>
              <a:rPr lang="zh-CN" altLang="en-US" dirty="0" smtClean="0"/>
              <a:t>建立一个新的虚拟网卡</a:t>
            </a:r>
            <a:r>
              <a:rPr lang="en-US" altLang="zh-CN" dirty="0" smtClean="0"/>
              <a:t>bond0</a:t>
            </a:r>
          </a:p>
          <a:p>
            <a:pPr>
              <a:lnSpc>
                <a:spcPct val="120000"/>
              </a:lnSpc>
              <a:spcBef>
                <a:spcPts val="0"/>
              </a:spcBef>
            </a:pPr>
            <a:r>
              <a:rPr lang="en-US" altLang="zh-CN" dirty="0" smtClean="0"/>
              <a:t>/</a:t>
            </a:r>
            <a:r>
              <a:rPr lang="en-US" altLang="zh-CN" dirty="0" err="1" smtClean="0"/>
              <a:t>etc</a:t>
            </a:r>
            <a:r>
              <a:rPr lang="en-US" altLang="zh-CN" dirty="0" smtClean="0"/>
              <a:t>/</a:t>
            </a:r>
            <a:r>
              <a:rPr lang="en-US" altLang="zh-CN" dirty="0" err="1" smtClean="0"/>
              <a:t>sysconfig</a:t>
            </a:r>
            <a:r>
              <a:rPr lang="en-US" altLang="zh-CN" dirty="0" smtClean="0"/>
              <a:t>/network-scripts/ifcfg-eth0</a:t>
            </a:r>
          </a:p>
          <a:p>
            <a:pPr>
              <a:lnSpc>
                <a:spcPct val="120000"/>
              </a:lnSpc>
              <a:spcBef>
                <a:spcPts val="0"/>
              </a:spcBef>
            </a:pPr>
            <a:r>
              <a:rPr lang="en-US" altLang="zh-CN" dirty="0" smtClean="0"/>
              <a:t>DEVICE=bond0</a:t>
            </a:r>
          </a:p>
          <a:p>
            <a:pPr>
              <a:lnSpc>
                <a:spcPct val="120000"/>
              </a:lnSpc>
              <a:spcBef>
                <a:spcPts val="0"/>
              </a:spcBef>
            </a:pPr>
            <a:r>
              <a:rPr lang="en-US" altLang="zh-CN" dirty="0" smtClean="0"/>
              <a:t>ONBOOT=yes</a:t>
            </a:r>
          </a:p>
          <a:p>
            <a:pPr>
              <a:lnSpc>
                <a:spcPct val="120000"/>
              </a:lnSpc>
              <a:spcBef>
                <a:spcPts val="0"/>
              </a:spcBef>
            </a:pPr>
            <a:r>
              <a:rPr lang="en-US" altLang="zh-CN" dirty="0" smtClean="0"/>
              <a:t>BOOTPROTO=static</a:t>
            </a:r>
          </a:p>
          <a:p>
            <a:pPr>
              <a:lnSpc>
                <a:spcPct val="120000"/>
              </a:lnSpc>
              <a:spcBef>
                <a:spcPts val="0"/>
              </a:spcBef>
            </a:pPr>
            <a:r>
              <a:rPr lang="en-US" altLang="zh-CN" dirty="0" smtClean="0"/>
              <a:t>IPADDR=10.0.0.9</a:t>
            </a:r>
          </a:p>
          <a:p>
            <a:pPr>
              <a:lnSpc>
                <a:spcPct val="120000"/>
              </a:lnSpc>
              <a:spcBef>
                <a:spcPts val="0"/>
              </a:spcBef>
            </a:pPr>
            <a:r>
              <a:rPr lang="en-US" altLang="zh-CN" dirty="0" smtClean="0"/>
              <a:t>NETMASK=255.255.255.0</a:t>
            </a:r>
          </a:p>
          <a:p>
            <a:pPr>
              <a:lnSpc>
                <a:spcPct val="120000"/>
              </a:lnSpc>
              <a:spcBef>
                <a:spcPts val="0"/>
              </a:spcBef>
            </a:pPr>
            <a:r>
              <a:rPr lang="en-US" altLang="zh-CN" dirty="0" smtClean="0"/>
              <a:t>TYPE=</a:t>
            </a:r>
            <a:r>
              <a:rPr lang="en-US" altLang="zh-CN" dirty="0" err="1" smtClean="0"/>
              <a:t>ethernet</a:t>
            </a:r>
            <a:endParaRPr lang="en-US" altLang="zh-CN" dirty="0" smtClean="0"/>
          </a:p>
          <a:p>
            <a:endParaRPr lang="zh-CN" altLang="en-US" dirty="0"/>
          </a:p>
        </p:txBody>
      </p:sp>
      <p:sp>
        <p:nvSpPr>
          <p:cNvPr id="4" name="Content Placeholder 3"/>
          <p:cNvSpPr>
            <a:spLocks noGrp="1"/>
          </p:cNvSpPr>
          <p:nvPr>
            <p:ph sz="half" idx="2"/>
          </p:nvPr>
        </p:nvSpPr>
        <p:spPr/>
        <p:txBody>
          <a:bodyPr>
            <a:normAutofit fontScale="85000" lnSpcReduction="20000"/>
          </a:bodyPr>
          <a:lstStyle/>
          <a:p>
            <a:pPr>
              <a:spcBef>
                <a:spcPts val="0"/>
              </a:spcBef>
            </a:pPr>
            <a:r>
              <a:rPr lang="zh-CN" altLang="en-US" sz="1700" dirty="0"/>
              <a:t>修改</a:t>
            </a:r>
            <a:r>
              <a:rPr lang="en-US" altLang="zh-CN" sz="1700" dirty="0"/>
              <a:t>/</a:t>
            </a:r>
            <a:r>
              <a:rPr lang="en-US" altLang="zh-CN" sz="1700" dirty="0" err="1"/>
              <a:t>etc</a:t>
            </a:r>
            <a:r>
              <a:rPr lang="en-US" altLang="zh-CN" sz="1700" dirty="0"/>
              <a:t>/</a:t>
            </a:r>
            <a:r>
              <a:rPr lang="en-US" altLang="zh-CN" sz="1700" dirty="0" err="1"/>
              <a:t>modprobe.conf</a:t>
            </a:r>
            <a:endParaRPr lang="en-US" altLang="zh-CN" sz="1700" dirty="0"/>
          </a:p>
          <a:p>
            <a:pPr>
              <a:spcBef>
                <a:spcPts val="0"/>
              </a:spcBef>
            </a:pPr>
            <a:r>
              <a:rPr lang="en-US" altLang="zh-CN" sz="1700" dirty="0"/>
              <a:t>alias bond0 bonding</a:t>
            </a:r>
          </a:p>
          <a:p>
            <a:pPr>
              <a:spcBef>
                <a:spcPts val="0"/>
              </a:spcBef>
            </a:pPr>
            <a:r>
              <a:rPr lang="en-US" altLang="zh-CN" sz="1700" dirty="0"/>
              <a:t>options bond0 </a:t>
            </a:r>
            <a:r>
              <a:rPr lang="en-US" altLang="zh-CN" sz="1700" dirty="0" err="1"/>
              <a:t>miimon</a:t>
            </a:r>
            <a:r>
              <a:rPr lang="en-US" altLang="zh-CN" sz="1700" dirty="0"/>
              <a:t>=100 </a:t>
            </a:r>
            <a:r>
              <a:rPr lang="en-US" altLang="zh-CN" sz="1700" dirty="0" smtClean="0"/>
              <a:t>mode=6</a:t>
            </a:r>
            <a:endParaRPr lang="en-US" altLang="zh-CN" sz="1700" dirty="0"/>
          </a:p>
          <a:p>
            <a:pPr>
              <a:spcBef>
                <a:spcPts val="0"/>
              </a:spcBef>
            </a:pPr>
            <a:endParaRPr lang="en-US" altLang="zh-CN" sz="1700" dirty="0" smtClean="0"/>
          </a:p>
          <a:p>
            <a:r>
              <a:rPr lang="zh-CN" altLang="en-US" dirty="0" smtClean="0"/>
              <a:t>修改</a:t>
            </a:r>
            <a:r>
              <a:rPr lang="en-US" altLang="zh-CN" dirty="0" smtClean="0"/>
              <a:t>/</a:t>
            </a:r>
            <a:r>
              <a:rPr lang="en-US" altLang="zh-CN" dirty="0" err="1" smtClean="0"/>
              <a:t>etc</a:t>
            </a:r>
            <a:r>
              <a:rPr lang="en-US" altLang="zh-CN" dirty="0" smtClean="0"/>
              <a:t>/</a:t>
            </a:r>
            <a:r>
              <a:rPr lang="en-US" altLang="zh-CN" dirty="0" err="1" smtClean="0"/>
              <a:t>rc.d</a:t>
            </a:r>
            <a:r>
              <a:rPr lang="en-US" altLang="zh-CN" dirty="0" smtClean="0"/>
              <a:t>/</a:t>
            </a:r>
            <a:r>
              <a:rPr lang="en-US" altLang="zh-CN" dirty="0" err="1" smtClean="0"/>
              <a:t>rc.local</a:t>
            </a:r>
            <a:endParaRPr lang="en-US" altLang="zh-CN" dirty="0" smtClean="0"/>
          </a:p>
          <a:p>
            <a:r>
              <a:rPr lang="en-US" altLang="zh-CN" dirty="0" err="1" smtClean="0"/>
              <a:t>ifenslave</a:t>
            </a:r>
            <a:r>
              <a:rPr lang="en-US" altLang="zh-CN" dirty="0" smtClean="0"/>
              <a:t> bond0 eth0 eth1</a:t>
            </a:r>
          </a:p>
          <a:p>
            <a:r>
              <a:rPr lang="en-US" altLang="zh-CN" dirty="0" smtClean="0"/>
              <a:t>route add –net 10.0.0.255 </a:t>
            </a:r>
            <a:r>
              <a:rPr lang="en-US" altLang="zh-CN" dirty="0" err="1" smtClean="0"/>
              <a:t>netmask</a:t>
            </a:r>
            <a:r>
              <a:rPr lang="en-US" altLang="zh-CN" dirty="0" smtClean="0"/>
              <a:t> 255.255.255.0 bond0</a:t>
            </a:r>
          </a:p>
          <a:p>
            <a:endParaRPr lang="en-US" altLang="zh-CN" dirty="0"/>
          </a:p>
          <a:p>
            <a:r>
              <a:rPr lang="zh-CN" altLang="en-US" dirty="0" smtClean="0"/>
              <a:t>具体的网卡绑定操作可以参考对应</a:t>
            </a:r>
            <a:r>
              <a:rPr lang="en-US" altLang="zh-CN" dirty="0" err="1" smtClean="0"/>
              <a:t>linux</a:t>
            </a:r>
            <a:r>
              <a:rPr lang="zh-CN" altLang="en-US" dirty="0" smtClean="0"/>
              <a:t>版本的网络配置手册；另外，交换机也要进行相应的配置才能够达到网卡绑定的目的</a:t>
            </a:r>
            <a:endParaRPr lang="zh-CN" altLang="en-US" dirty="0"/>
          </a:p>
        </p:txBody>
      </p:sp>
    </p:spTree>
    <p:extLst>
      <p:ext uri="{BB962C8B-B14F-4D97-AF65-F5344CB8AC3E}">
        <p14:creationId xmlns="" xmlns:p14="http://schemas.microsoft.com/office/powerpoint/2010/main" val="4853197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IDH</a:t>
            </a:r>
            <a:r>
              <a:rPr lang="zh-CN" altLang="en-US" dirty="0" smtClean="0"/>
              <a:t>的中高端网络配置推荐</a:t>
            </a:r>
            <a:endParaRPr lang="zh-CN" altLang="en-US" dirty="0"/>
          </a:p>
        </p:txBody>
      </p:sp>
      <p:sp>
        <p:nvSpPr>
          <p:cNvPr id="3" name="Text Placeholder 2"/>
          <p:cNvSpPr>
            <a:spLocks noGrp="1"/>
          </p:cNvSpPr>
          <p:nvPr>
            <p:ph type="body" sz="quarter" idx="11"/>
          </p:nvPr>
        </p:nvSpPr>
        <p:spPr/>
        <p:txBody>
          <a:bodyPr>
            <a:normAutofit fontScale="92500"/>
          </a:bodyPr>
          <a:lstStyle/>
          <a:p>
            <a:r>
              <a:rPr lang="zh-CN" altLang="en-US" dirty="0" smtClean="0"/>
              <a:t>如果整个集群的负载比较高，或者非常高，这就需要</a:t>
            </a:r>
            <a:r>
              <a:rPr lang="zh-CN" altLang="en-US" dirty="0"/>
              <a:t>更</a:t>
            </a:r>
            <a:r>
              <a:rPr lang="zh-CN" altLang="en-US" dirty="0" smtClean="0"/>
              <a:t>换性能更好的网络</a:t>
            </a:r>
            <a:endParaRPr lang="en-US" altLang="zh-CN" dirty="0" smtClean="0"/>
          </a:p>
          <a:p>
            <a:r>
              <a:rPr lang="zh-CN" altLang="en-US" dirty="0" smtClean="0"/>
              <a:t>在较高负载的情况下，可以考虑使用性能更好</a:t>
            </a:r>
            <a:r>
              <a:rPr lang="en-US" altLang="zh-CN" dirty="0" smtClean="0"/>
              <a:t>10GBE</a:t>
            </a:r>
            <a:r>
              <a:rPr lang="zh-CN" altLang="en-US" dirty="0"/>
              <a:t>以太网</a:t>
            </a:r>
            <a:r>
              <a:rPr lang="zh-CN" altLang="en-US" dirty="0" smtClean="0"/>
              <a:t>络</a:t>
            </a:r>
            <a:endParaRPr lang="en-US" altLang="zh-CN" dirty="0" smtClean="0"/>
          </a:p>
          <a:p>
            <a:pPr lvl="1"/>
            <a:r>
              <a:rPr lang="zh-CN" altLang="en-US" dirty="0"/>
              <a:t>每一</a:t>
            </a:r>
            <a:r>
              <a:rPr lang="zh-CN" altLang="en-US" dirty="0" smtClean="0"/>
              <a:t>个网络端口的</a:t>
            </a:r>
            <a:r>
              <a:rPr lang="zh-CN" altLang="en-US" dirty="0"/>
              <a:t>成</a:t>
            </a:r>
            <a:r>
              <a:rPr lang="zh-CN" altLang="en-US" dirty="0" smtClean="0"/>
              <a:t>本会是原来的</a:t>
            </a:r>
            <a:r>
              <a:rPr lang="en-US" altLang="zh-CN" dirty="0" smtClean="0"/>
              <a:t>3</a:t>
            </a:r>
            <a:r>
              <a:rPr lang="zh-CN" altLang="en-US" dirty="0" smtClean="0"/>
              <a:t>倍，但有约</a:t>
            </a:r>
            <a:r>
              <a:rPr lang="en-US" altLang="zh-CN" dirty="0" smtClean="0"/>
              <a:t>10</a:t>
            </a:r>
            <a:r>
              <a:rPr lang="zh-CN" altLang="en-US" dirty="0" smtClean="0"/>
              <a:t>倍的性能提升</a:t>
            </a:r>
            <a:endParaRPr lang="en-US" altLang="zh-CN" dirty="0" smtClean="0"/>
          </a:p>
          <a:p>
            <a:pPr lvl="1"/>
            <a:r>
              <a:rPr lang="zh-CN" altLang="en-US" dirty="0"/>
              <a:t>一</a:t>
            </a:r>
            <a:r>
              <a:rPr lang="zh-CN" altLang="en-US" dirty="0" smtClean="0"/>
              <a:t>些</a:t>
            </a:r>
            <a:r>
              <a:rPr lang="en-US" altLang="zh-CN" dirty="0" err="1" smtClean="0"/>
              <a:t>Hadoop</a:t>
            </a:r>
            <a:r>
              <a:rPr lang="zh-CN" altLang="en-US" dirty="0" smtClean="0"/>
              <a:t>模块，例如</a:t>
            </a:r>
            <a:r>
              <a:rPr lang="en-US" altLang="zh-CN" dirty="0" err="1" smtClean="0"/>
              <a:t>HBase</a:t>
            </a:r>
            <a:r>
              <a:rPr lang="zh-CN" altLang="en-US" dirty="0" smtClean="0"/>
              <a:t>能够从低延迟中获得</a:t>
            </a:r>
            <a:r>
              <a:rPr lang="zh-CN" altLang="en-US" dirty="0"/>
              <a:t>利</a:t>
            </a:r>
            <a:r>
              <a:rPr lang="zh-CN" altLang="en-US" dirty="0" smtClean="0"/>
              <a:t>益，能够提高总体的性能</a:t>
            </a:r>
            <a:endParaRPr lang="en-US" altLang="zh-CN" dirty="0" smtClean="0"/>
          </a:p>
          <a:p>
            <a:r>
              <a:rPr lang="zh-CN" altLang="en-US" dirty="0"/>
              <a:t>如</a:t>
            </a:r>
            <a:r>
              <a:rPr lang="zh-CN" altLang="en-US" dirty="0" smtClean="0"/>
              <a:t>果需要的通信量更大，或者需要混合一些高性能计算程序，整个</a:t>
            </a:r>
            <a:r>
              <a:rPr lang="en-US" altLang="zh-CN" dirty="0" smtClean="0"/>
              <a:t>IDH</a:t>
            </a:r>
            <a:r>
              <a:rPr lang="zh-CN" altLang="en-US" dirty="0" smtClean="0"/>
              <a:t>需要更加高端的网络配置</a:t>
            </a:r>
            <a:endParaRPr lang="en-US" altLang="zh-CN" dirty="0" smtClean="0"/>
          </a:p>
          <a:p>
            <a:pPr lvl="1"/>
            <a:r>
              <a:rPr lang="zh-CN" altLang="en-US" dirty="0"/>
              <a:t>推</a:t>
            </a:r>
            <a:r>
              <a:rPr lang="zh-CN" altLang="en-US" dirty="0" smtClean="0"/>
              <a:t>荐使用</a:t>
            </a:r>
            <a:r>
              <a:rPr lang="en-US" altLang="zh-CN" dirty="0" err="1" smtClean="0"/>
              <a:t>InfiniBand</a:t>
            </a:r>
            <a:r>
              <a:rPr lang="zh-CN" altLang="en-US" dirty="0" smtClean="0"/>
              <a:t>网络，</a:t>
            </a:r>
            <a:r>
              <a:rPr lang="en-US" altLang="zh-CN" dirty="0" err="1" smtClean="0"/>
              <a:t>InifiBand</a:t>
            </a:r>
            <a:r>
              <a:rPr lang="zh-CN" altLang="en-US" dirty="0" smtClean="0"/>
              <a:t>网络具有更好的实现机制，能够减少网络的冲突</a:t>
            </a:r>
            <a:endParaRPr lang="en-US" altLang="zh-CN" dirty="0" smtClean="0"/>
          </a:p>
          <a:p>
            <a:pPr lvl="1"/>
            <a:r>
              <a:rPr lang="en-US" altLang="zh-CN" dirty="0" err="1" smtClean="0"/>
              <a:t>InfiniBand</a:t>
            </a:r>
            <a:r>
              <a:rPr lang="zh-CN" altLang="en-US" dirty="0" smtClean="0"/>
              <a:t>的带宽有</a:t>
            </a:r>
            <a:r>
              <a:rPr lang="en-US" altLang="zh-CN" dirty="0" smtClean="0"/>
              <a:t>10G</a:t>
            </a:r>
            <a:r>
              <a:rPr lang="zh-CN" altLang="en-US" dirty="0" smtClean="0"/>
              <a:t>，</a:t>
            </a:r>
            <a:r>
              <a:rPr lang="en-US" altLang="zh-CN" dirty="0" smtClean="0"/>
              <a:t>20G</a:t>
            </a:r>
            <a:r>
              <a:rPr lang="zh-CN" altLang="en-US" dirty="0" smtClean="0"/>
              <a:t>以及</a:t>
            </a:r>
            <a:r>
              <a:rPr lang="en-US" altLang="zh-CN" dirty="0" smtClean="0"/>
              <a:t>40G</a:t>
            </a:r>
            <a:r>
              <a:rPr lang="zh-CN" altLang="en-US" dirty="0" smtClean="0"/>
              <a:t>的选择，并延迟更短</a:t>
            </a:r>
            <a:endParaRPr lang="zh-CN" altLang="en-US" dirty="0"/>
          </a:p>
        </p:txBody>
      </p:sp>
    </p:spTree>
    <p:extLst>
      <p:ext uri="{BB962C8B-B14F-4D97-AF65-F5344CB8AC3E}">
        <p14:creationId xmlns="" xmlns:p14="http://schemas.microsoft.com/office/powerpoint/2010/main" val="9131759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硬件选择的考虑因素</a:t>
            </a:r>
            <a:endParaRPr lang="zh-CN" altLang="en-US" dirty="0"/>
          </a:p>
        </p:txBody>
      </p:sp>
      <p:sp>
        <p:nvSpPr>
          <p:cNvPr id="3" name="文本占位符 2"/>
          <p:cNvSpPr>
            <a:spLocks noGrp="1"/>
          </p:cNvSpPr>
          <p:nvPr>
            <p:ph type="body" sz="quarter" idx="11"/>
          </p:nvPr>
        </p:nvSpPr>
        <p:spPr/>
        <p:txBody>
          <a:bodyPr/>
          <a:lstStyle/>
          <a:p>
            <a:r>
              <a:rPr lang="zh-CN" altLang="en-US" dirty="0" smtClean="0"/>
              <a:t>要使得</a:t>
            </a:r>
            <a:r>
              <a:rPr lang="en-US" altLang="zh-CN" dirty="0" err="1" smtClean="0"/>
              <a:t>Hadoop</a:t>
            </a:r>
            <a:r>
              <a:rPr lang="zh-CN" altLang="en-US" dirty="0" smtClean="0"/>
              <a:t>集群能够充分发挥作用，需要足够好的硬件，以及足够好的软件。虽然台式机硬件也能够运行</a:t>
            </a:r>
            <a:r>
              <a:rPr lang="en-US" altLang="zh-CN" dirty="0" err="1" smtClean="0"/>
              <a:t>Hadoop</a:t>
            </a:r>
            <a:r>
              <a:rPr lang="zh-CN" altLang="en-US" dirty="0" smtClean="0"/>
              <a:t>环境，但是在性能上有差距，解决问题的规模有限</a:t>
            </a:r>
            <a:endParaRPr lang="en-US" altLang="zh-CN" dirty="0" smtClean="0"/>
          </a:p>
          <a:p>
            <a:r>
              <a:rPr lang="zh-CN" altLang="en-US" dirty="0" smtClean="0"/>
              <a:t>合理选择硬件需要对自己所需要处理的问题有全面地了解，这样才能够投资合理的硬件</a:t>
            </a:r>
            <a:endParaRPr lang="en-US" altLang="zh-CN" dirty="0" smtClean="0"/>
          </a:p>
          <a:p>
            <a:pPr lvl="1"/>
            <a:r>
              <a:rPr lang="zh-CN" altLang="en-US" dirty="0" smtClean="0"/>
              <a:t>计算密集型应用</a:t>
            </a:r>
            <a:endParaRPr lang="en-US" altLang="zh-CN" dirty="0" smtClean="0"/>
          </a:p>
          <a:p>
            <a:pPr lvl="2"/>
            <a:r>
              <a:rPr lang="zh-CN" altLang="en-US" dirty="0" smtClean="0"/>
              <a:t>机器学习</a:t>
            </a:r>
            <a:endParaRPr lang="en-US" altLang="zh-CN" dirty="0" smtClean="0"/>
          </a:p>
          <a:p>
            <a:pPr lvl="2"/>
            <a:r>
              <a:rPr lang="zh-CN" altLang="en-US" dirty="0" smtClean="0"/>
              <a:t>数据挖掘</a:t>
            </a:r>
            <a:endParaRPr lang="en-US" altLang="zh-CN" dirty="0" smtClean="0"/>
          </a:p>
          <a:p>
            <a:pPr lvl="1"/>
            <a:r>
              <a:rPr lang="en-US" altLang="zh-CN" dirty="0" smtClean="0"/>
              <a:t>IO</a:t>
            </a:r>
            <a:r>
              <a:rPr lang="zh-CN" altLang="en-US" dirty="0" smtClean="0"/>
              <a:t>密集型应用</a:t>
            </a:r>
            <a:endParaRPr lang="en-US" altLang="zh-CN" dirty="0" smtClean="0"/>
          </a:p>
          <a:p>
            <a:pPr lvl="2"/>
            <a:r>
              <a:rPr lang="zh-CN" altLang="en-US" dirty="0" smtClean="0"/>
              <a:t>索引，检索</a:t>
            </a:r>
            <a:endParaRPr lang="en-US" altLang="zh-CN" dirty="0" smtClean="0"/>
          </a:p>
          <a:p>
            <a:pPr lvl="2"/>
            <a:r>
              <a:rPr lang="zh-CN" altLang="en-US" dirty="0" smtClean="0"/>
              <a:t>统计，聚类</a:t>
            </a:r>
            <a:endParaRPr lang="en-US" altLang="zh-CN" dirty="0" smtClean="0"/>
          </a:p>
          <a:p>
            <a:pPr lvl="2"/>
            <a:r>
              <a:rPr lang="zh-CN" altLang="en-US" dirty="0" smtClean="0"/>
              <a:t>数据解码与解压缩</a:t>
            </a:r>
            <a:endParaRPr lang="en-US" altLang="zh-CN" dirty="0" smtClean="0"/>
          </a:p>
        </p:txBody>
      </p:sp>
    </p:spTree>
    <p:extLst>
      <p:ext uri="{BB962C8B-B14F-4D97-AF65-F5344CB8AC3E}">
        <p14:creationId xmlns="" xmlns:p14="http://schemas.microsoft.com/office/powerpoint/2010/main" val="313334840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小规模硬件</a:t>
            </a:r>
            <a:r>
              <a:rPr lang="zh-CN" altLang="en-US" dirty="0"/>
              <a:t>推荐</a:t>
            </a:r>
          </a:p>
        </p:txBody>
      </p:sp>
      <p:sp>
        <p:nvSpPr>
          <p:cNvPr id="3" name="文本占位符 2"/>
          <p:cNvSpPr>
            <a:spLocks noGrp="1"/>
          </p:cNvSpPr>
          <p:nvPr>
            <p:ph type="body" sz="quarter" idx="11"/>
          </p:nvPr>
        </p:nvSpPr>
        <p:spPr>
          <a:xfrm>
            <a:off x="457200" y="1371600"/>
            <a:ext cx="8229600" cy="658906"/>
          </a:xfrm>
        </p:spPr>
        <p:txBody>
          <a:bodyPr/>
          <a:lstStyle/>
          <a:p>
            <a:r>
              <a:rPr lang="en-US" altLang="zh-CN" dirty="0" smtClean="0"/>
              <a:t>4~10</a:t>
            </a:r>
            <a:r>
              <a:rPr lang="zh-CN" altLang="en-US" dirty="0" smtClean="0"/>
              <a:t>个节点，解决较小规模问题</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496969685"/>
              </p:ext>
            </p:extLst>
          </p:nvPr>
        </p:nvGraphicFramePr>
        <p:xfrm>
          <a:off x="676835" y="2257612"/>
          <a:ext cx="7261820" cy="2763520"/>
        </p:xfrm>
        <a:graphic>
          <a:graphicData uri="http://schemas.openxmlformats.org/drawingml/2006/table">
            <a:tbl>
              <a:tblPr firstRow="1" bandRow="1">
                <a:tableStyleId>{5C22544A-7EE6-4342-B048-85BDC9FD1C3A}</a:tableStyleId>
              </a:tblPr>
              <a:tblGrid>
                <a:gridCol w="3630910"/>
                <a:gridCol w="3630910"/>
              </a:tblGrid>
              <a:tr h="370840">
                <a:tc>
                  <a:txBody>
                    <a:bodyPr/>
                    <a:lstStyle/>
                    <a:p>
                      <a:r>
                        <a:rPr lang="zh-CN" altLang="en-US" dirty="0" smtClean="0"/>
                        <a:t>项目</a:t>
                      </a:r>
                      <a:endParaRPr lang="zh-CN" altLang="en-US" dirty="0"/>
                    </a:p>
                  </a:txBody>
                  <a:tcPr/>
                </a:tc>
                <a:tc>
                  <a:txBody>
                    <a:bodyPr/>
                    <a:lstStyle/>
                    <a:p>
                      <a:r>
                        <a:rPr lang="zh-CN" altLang="en-US" dirty="0" smtClean="0"/>
                        <a:t>指标</a:t>
                      </a:r>
                      <a:endParaRPr lang="zh-CN" altLang="en-US" dirty="0"/>
                    </a:p>
                  </a:txBody>
                  <a:tcPr/>
                </a:tc>
              </a:tr>
              <a:tr h="370840">
                <a:tc>
                  <a:txBody>
                    <a:bodyPr/>
                    <a:lstStyle/>
                    <a:p>
                      <a:r>
                        <a:rPr lang="zh-CN" altLang="en-US" dirty="0" smtClean="0"/>
                        <a:t>处理器</a:t>
                      </a:r>
                      <a:r>
                        <a:rPr lang="en-US" altLang="zh-CN" dirty="0" smtClean="0"/>
                        <a:t>CPU</a:t>
                      </a:r>
                      <a:endParaRPr lang="zh-CN" altLang="en-US" dirty="0"/>
                    </a:p>
                  </a:txBody>
                  <a:tcPr/>
                </a:tc>
                <a:tc>
                  <a:txBody>
                    <a:bodyPr/>
                    <a:lstStyle/>
                    <a:p>
                      <a:r>
                        <a:rPr lang="zh-CN" altLang="en-US" dirty="0" smtClean="0"/>
                        <a:t>双路四核服务器处理器，</a:t>
                      </a:r>
                      <a:r>
                        <a:rPr lang="en-US" altLang="zh-CN" dirty="0" smtClean="0"/>
                        <a:t>2x4 2.6GHz</a:t>
                      </a:r>
                      <a:endParaRPr lang="zh-CN" altLang="en-US" dirty="0"/>
                    </a:p>
                  </a:txBody>
                  <a:tcPr/>
                </a:tc>
              </a:tr>
              <a:tr h="370840">
                <a:tc>
                  <a:txBody>
                    <a:bodyPr/>
                    <a:lstStyle/>
                    <a:p>
                      <a:r>
                        <a:rPr lang="zh-CN" altLang="en-US" dirty="0" smtClean="0"/>
                        <a:t>内存</a:t>
                      </a:r>
                      <a:endParaRPr lang="zh-CN" altLang="en-US" dirty="0"/>
                    </a:p>
                  </a:txBody>
                  <a:tcPr/>
                </a:tc>
                <a:tc>
                  <a:txBody>
                    <a:bodyPr/>
                    <a:lstStyle/>
                    <a:p>
                      <a:r>
                        <a:rPr lang="en-US" altLang="zh-CN" dirty="0" smtClean="0"/>
                        <a:t>32G</a:t>
                      </a:r>
                      <a:r>
                        <a:rPr lang="zh-CN" altLang="en-US" dirty="0" smtClean="0"/>
                        <a:t>或者以上内存，</a:t>
                      </a:r>
                      <a:r>
                        <a:rPr lang="en-US" altLang="zh-CN" dirty="0" smtClean="0"/>
                        <a:t>DDR3</a:t>
                      </a:r>
                      <a:r>
                        <a:rPr lang="zh-CN" altLang="en-US" dirty="0" smtClean="0"/>
                        <a:t>，</a:t>
                      </a:r>
                      <a:r>
                        <a:rPr lang="en-US" altLang="zh-CN" dirty="0" smtClean="0"/>
                        <a:t>ECC</a:t>
                      </a:r>
                      <a:endParaRPr lang="zh-CN" altLang="en-US" dirty="0"/>
                    </a:p>
                  </a:txBody>
                  <a:tcPr/>
                </a:tc>
              </a:tr>
              <a:tr h="370840">
                <a:tc>
                  <a:txBody>
                    <a:bodyPr/>
                    <a:lstStyle/>
                    <a:p>
                      <a:r>
                        <a:rPr lang="zh-CN" altLang="en-US" dirty="0" smtClean="0"/>
                        <a:t>磁盘接口</a:t>
                      </a:r>
                      <a:endParaRPr lang="zh-CN" altLang="en-US" dirty="0"/>
                    </a:p>
                  </a:txBody>
                  <a:tcPr/>
                </a:tc>
                <a:tc>
                  <a:txBody>
                    <a:bodyPr/>
                    <a:lstStyle/>
                    <a:p>
                      <a:r>
                        <a:rPr lang="en-US" altLang="zh-CN" dirty="0" smtClean="0"/>
                        <a:t>SAS 6GB/s</a:t>
                      </a:r>
                      <a:endParaRPr lang="zh-CN" altLang="en-US" dirty="0"/>
                    </a:p>
                  </a:txBody>
                  <a:tcPr/>
                </a:tc>
              </a:tr>
              <a:tr h="370840">
                <a:tc>
                  <a:txBody>
                    <a:bodyPr/>
                    <a:lstStyle/>
                    <a:p>
                      <a:r>
                        <a:rPr lang="zh-CN" altLang="en-US" dirty="0" smtClean="0"/>
                        <a:t>磁盘</a:t>
                      </a:r>
                      <a:endParaRPr lang="zh-CN" altLang="en-US" dirty="0"/>
                    </a:p>
                  </a:txBody>
                  <a:tcPr/>
                </a:tc>
                <a:tc>
                  <a:txBody>
                    <a:bodyPr/>
                    <a:lstStyle/>
                    <a:p>
                      <a:r>
                        <a:rPr lang="en-US" altLang="zh-CN" dirty="0" smtClean="0"/>
                        <a:t>6x</a:t>
                      </a:r>
                      <a:r>
                        <a:rPr lang="zh-CN" altLang="en-US" dirty="0" smtClean="0"/>
                        <a:t>或者</a:t>
                      </a:r>
                      <a:r>
                        <a:rPr lang="en-US" altLang="zh-CN" dirty="0" smtClean="0"/>
                        <a:t>12x SATA 1T 7200RPM</a:t>
                      </a:r>
                      <a:r>
                        <a:rPr lang="zh-CN" altLang="en-US" dirty="0" smtClean="0"/>
                        <a:t>监控级硬盘</a:t>
                      </a:r>
                      <a:endParaRPr lang="zh-CN" altLang="en-US" dirty="0"/>
                    </a:p>
                  </a:txBody>
                  <a:tcPr/>
                </a:tc>
              </a:tr>
              <a:tr h="370840">
                <a:tc>
                  <a:txBody>
                    <a:bodyPr/>
                    <a:lstStyle/>
                    <a:p>
                      <a:r>
                        <a:rPr lang="zh-CN" altLang="en-US" dirty="0" smtClean="0"/>
                        <a:t>网络</a:t>
                      </a:r>
                      <a:endParaRPr lang="zh-CN" altLang="en-US" dirty="0"/>
                    </a:p>
                  </a:txBody>
                  <a:tcPr/>
                </a:tc>
                <a:tc>
                  <a:txBody>
                    <a:bodyPr/>
                    <a:lstStyle/>
                    <a:p>
                      <a:r>
                        <a:rPr lang="zh-CN" altLang="en-US" dirty="0" smtClean="0"/>
                        <a:t>两个以太网口</a:t>
                      </a:r>
                      <a:endParaRPr lang="zh-CN" altLang="en-US" dirty="0"/>
                    </a:p>
                  </a:txBody>
                  <a:tcPr/>
                </a:tc>
              </a:tr>
            </a:tbl>
          </a:graphicData>
        </a:graphic>
      </p:graphicFrame>
    </p:spTree>
    <p:extLst>
      <p:ext uri="{BB962C8B-B14F-4D97-AF65-F5344CB8AC3E}">
        <p14:creationId xmlns="" xmlns:p14="http://schemas.microsoft.com/office/powerpoint/2010/main" val="38106876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a:t>
            </a:r>
            <a:r>
              <a:rPr lang="zh-CN" altLang="en-US" dirty="0" smtClean="0"/>
              <a:t>规模硬件</a:t>
            </a:r>
            <a:r>
              <a:rPr lang="zh-CN" altLang="en-US" dirty="0"/>
              <a:t>推荐</a:t>
            </a:r>
          </a:p>
        </p:txBody>
      </p:sp>
      <p:sp>
        <p:nvSpPr>
          <p:cNvPr id="3" name="文本占位符 2"/>
          <p:cNvSpPr>
            <a:spLocks noGrp="1"/>
          </p:cNvSpPr>
          <p:nvPr>
            <p:ph type="body" sz="quarter" idx="11"/>
          </p:nvPr>
        </p:nvSpPr>
        <p:spPr>
          <a:xfrm>
            <a:off x="457200" y="1371600"/>
            <a:ext cx="8229600" cy="658906"/>
          </a:xfrm>
        </p:spPr>
        <p:txBody>
          <a:bodyPr/>
          <a:lstStyle/>
          <a:p>
            <a:r>
              <a:rPr lang="en-US" altLang="zh-CN" dirty="0" smtClean="0"/>
              <a:t>20+</a:t>
            </a:r>
            <a:r>
              <a:rPr lang="zh-CN" altLang="en-US" dirty="0" smtClean="0"/>
              <a:t>个节点，解决中等规模问题，实际上能够满足大多数中小企业的需求</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2027252498"/>
              </p:ext>
            </p:extLst>
          </p:nvPr>
        </p:nvGraphicFramePr>
        <p:xfrm>
          <a:off x="496724" y="2257612"/>
          <a:ext cx="7968402" cy="3037840"/>
        </p:xfrm>
        <a:graphic>
          <a:graphicData uri="http://schemas.openxmlformats.org/drawingml/2006/table">
            <a:tbl>
              <a:tblPr firstRow="1" bandRow="1">
                <a:tableStyleId>{5C22544A-7EE6-4342-B048-85BDC9FD1C3A}</a:tableStyleId>
              </a:tblPr>
              <a:tblGrid>
                <a:gridCol w="3984201"/>
                <a:gridCol w="3984201"/>
              </a:tblGrid>
              <a:tr h="370840">
                <a:tc>
                  <a:txBody>
                    <a:bodyPr/>
                    <a:lstStyle/>
                    <a:p>
                      <a:r>
                        <a:rPr lang="zh-CN" altLang="en-US" dirty="0" smtClean="0"/>
                        <a:t>项目</a:t>
                      </a:r>
                      <a:endParaRPr lang="zh-CN" altLang="en-US" dirty="0"/>
                    </a:p>
                  </a:txBody>
                  <a:tcPr/>
                </a:tc>
                <a:tc>
                  <a:txBody>
                    <a:bodyPr/>
                    <a:lstStyle/>
                    <a:p>
                      <a:r>
                        <a:rPr lang="zh-CN" altLang="en-US" dirty="0" smtClean="0"/>
                        <a:t>指标</a:t>
                      </a:r>
                      <a:endParaRPr lang="zh-CN" altLang="en-US" dirty="0"/>
                    </a:p>
                  </a:txBody>
                  <a:tcPr/>
                </a:tc>
              </a:tr>
              <a:tr h="370840">
                <a:tc>
                  <a:txBody>
                    <a:bodyPr/>
                    <a:lstStyle/>
                    <a:p>
                      <a:r>
                        <a:rPr lang="zh-CN" altLang="en-US" dirty="0" smtClean="0"/>
                        <a:t>处理器</a:t>
                      </a:r>
                      <a:r>
                        <a:rPr lang="en-US" altLang="zh-CN" dirty="0" smtClean="0"/>
                        <a:t>CPU</a:t>
                      </a:r>
                      <a:endParaRPr lang="zh-CN" altLang="en-US" dirty="0"/>
                    </a:p>
                  </a:txBody>
                  <a:tcPr/>
                </a:tc>
                <a:tc>
                  <a:txBody>
                    <a:bodyPr/>
                    <a:lstStyle/>
                    <a:p>
                      <a:r>
                        <a:rPr lang="zh-CN" altLang="en-US" dirty="0" smtClean="0"/>
                        <a:t>双路六核服务器处理器，处理器缓存</a:t>
                      </a:r>
                      <a:r>
                        <a:rPr lang="en-US" altLang="zh-CN" dirty="0" smtClean="0"/>
                        <a:t>15MB</a:t>
                      </a:r>
                      <a:r>
                        <a:rPr lang="zh-CN" altLang="en-US" dirty="0" smtClean="0"/>
                        <a:t>，</a:t>
                      </a:r>
                      <a:r>
                        <a:rPr lang="en-US" altLang="zh-CN" dirty="0" smtClean="0"/>
                        <a:t>2x6 2.9GHz</a:t>
                      </a:r>
                      <a:endParaRPr lang="zh-CN" altLang="en-US" dirty="0"/>
                    </a:p>
                  </a:txBody>
                  <a:tcPr/>
                </a:tc>
              </a:tr>
              <a:tr h="370840">
                <a:tc>
                  <a:txBody>
                    <a:bodyPr/>
                    <a:lstStyle/>
                    <a:p>
                      <a:r>
                        <a:rPr lang="zh-CN" altLang="en-US" dirty="0" smtClean="0"/>
                        <a:t>内存</a:t>
                      </a:r>
                      <a:endParaRPr lang="zh-CN" altLang="en-US" dirty="0"/>
                    </a:p>
                  </a:txBody>
                  <a:tcPr/>
                </a:tc>
                <a:tc>
                  <a:txBody>
                    <a:bodyPr/>
                    <a:lstStyle/>
                    <a:p>
                      <a:r>
                        <a:rPr lang="en-US" altLang="zh-CN" dirty="0" smtClean="0"/>
                        <a:t>64G</a:t>
                      </a:r>
                      <a:r>
                        <a:rPr lang="zh-CN" altLang="en-US" dirty="0" smtClean="0"/>
                        <a:t>或者以上内存，</a:t>
                      </a:r>
                      <a:r>
                        <a:rPr lang="en-US" altLang="zh-CN" dirty="0" smtClean="0"/>
                        <a:t>DDR3</a:t>
                      </a:r>
                      <a:r>
                        <a:rPr lang="zh-CN" altLang="en-US" dirty="0" smtClean="0"/>
                        <a:t>，</a:t>
                      </a:r>
                      <a:r>
                        <a:rPr lang="en-US" altLang="zh-CN" dirty="0" smtClean="0"/>
                        <a:t>ECC</a:t>
                      </a:r>
                      <a:endParaRPr lang="zh-CN" altLang="en-US" dirty="0"/>
                    </a:p>
                  </a:txBody>
                  <a:tcPr/>
                </a:tc>
              </a:tr>
              <a:tr h="370840">
                <a:tc>
                  <a:txBody>
                    <a:bodyPr/>
                    <a:lstStyle/>
                    <a:p>
                      <a:r>
                        <a:rPr lang="zh-CN" altLang="en-US" dirty="0" smtClean="0"/>
                        <a:t>磁盘接口</a:t>
                      </a:r>
                      <a:endParaRPr lang="zh-CN" altLang="en-US" dirty="0"/>
                    </a:p>
                  </a:txBody>
                  <a:tcPr/>
                </a:tc>
                <a:tc>
                  <a:txBody>
                    <a:bodyPr/>
                    <a:lstStyle/>
                    <a:p>
                      <a:r>
                        <a:rPr lang="en-US" altLang="zh-CN" dirty="0" smtClean="0"/>
                        <a:t>SAS 6GB/s</a:t>
                      </a:r>
                      <a:endParaRPr lang="zh-CN" altLang="en-US" dirty="0"/>
                    </a:p>
                  </a:txBody>
                  <a:tcPr/>
                </a:tc>
              </a:tr>
              <a:tr h="370840">
                <a:tc>
                  <a:txBody>
                    <a:bodyPr/>
                    <a:lstStyle/>
                    <a:p>
                      <a:r>
                        <a:rPr lang="zh-CN" altLang="en-US" dirty="0" smtClean="0"/>
                        <a:t>磁盘</a:t>
                      </a:r>
                      <a:endParaRPr lang="zh-CN" altLang="en-US" dirty="0"/>
                    </a:p>
                  </a:txBody>
                  <a:tcPr/>
                </a:tc>
                <a:tc>
                  <a:txBody>
                    <a:bodyPr/>
                    <a:lstStyle/>
                    <a:p>
                      <a:r>
                        <a:rPr lang="en-US" altLang="zh-CN" dirty="0" smtClean="0"/>
                        <a:t>6x</a:t>
                      </a:r>
                      <a:r>
                        <a:rPr lang="zh-CN" altLang="en-US" dirty="0" smtClean="0"/>
                        <a:t>或者</a:t>
                      </a:r>
                      <a:r>
                        <a:rPr lang="en-US" altLang="zh-CN" dirty="0" smtClean="0"/>
                        <a:t>12x SATA 1T</a:t>
                      </a:r>
                      <a:r>
                        <a:rPr lang="zh-CN" altLang="en-US" dirty="0" smtClean="0"/>
                        <a:t>或者</a:t>
                      </a:r>
                      <a:r>
                        <a:rPr lang="en-US" altLang="zh-CN" dirty="0" smtClean="0"/>
                        <a:t>3T 7200RPM</a:t>
                      </a:r>
                      <a:r>
                        <a:rPr lang="zh-CN" altLang="en-US" dirty="0" smtClean="0"/>
                        <a:t>监控级硬盘（依据数据规模而定）</a:t>
                      </a:r>
                      <a:endParaRPr lang="zh-CN" altLang="en-US" dirty="0"/>
                    </a:p>
                  </a:txBody>
                  <a:tcPr/>
                </a:tc>
              </a:tr>
              <a:tr h="370840">
                <a:tc>
                  <a:txBody>
                    <a:bodyPr/>
                    <a:lstStyle/>
                    <a:p>
                      <a:r>
                        <a:rPr lang="zh-CN" altLang="en-US" dirty="0" smtClean="0"/>
                        <a:t>网络</a:t>
                      </a:r>
                      <a:endParaRPr lang="zh-CN" altLang="en-US" dirty="0"/>
                    </a:p>
                  </a:txBody>
                  <a:tcPr/>
                </a:tc>
                <a:tc>
                  <a:txBody>
                    <a:bodyPr/>
                    <a:lstStyle/>
                    <a:p>
                      <a:r>
                        <a:rPr lang="zh-CN" altLang="en-US" dirty="0" smtClean="0"/>
                        <a:t>两个以太网口</a:t>
                      </a:r>
                      <a:endParaRPr lang="zh-CN" altLang="en-US" dirty="0"/>
                    </a:p>
                  </a:txBody>
                  <a:tcPr/>
                </a:tc>
              </a:tr>
            </a:tbl>
          </a:graphicData>
        </a:graphic>
      </p:graphicFrame>
    </p:spTree>
    <p:extLst>
      <p:ext uri="{BB962C8B-B14F-4D97-AF65-F5344CB8AC3E}">
        <p14:creationId xmlns="" xmlns:p14="http://schemas.microsoft.com/office/powerpoint/2010/main" val="38106876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高端硬件</a:t>
            </a:r>
            <a:r>
              <a:rPr lang="zh-CN" altLang="en-US" dirty="0"/>
              <a:t>推荐</a:t>
            </a:r>
          </a:p>
        </p:txBody>
      </p:sp>
      <p:sp>
        <p:nvSpPr>
          <p:cNvPr id="3" name="文本占位符 2"/>
          <p:cNvSpPr>
            <a:spLocks noGrp="1"/>
          </p:cNvSpPr>
          <p:nvPr>
            <p:ph type="body" sz="quarter" idx="11"/>
          </p:nvPr>
        </p:nvSpPr>
        <p:spPr>
          <a:xfrm>
            <a:off x="457200" y="1371600"/>
            <a:ext cx="8229600" cy="658906"/>
          </a:xfrm>
        </p:spPr>
        <p:txBody>
          <a:bodyPr/>
          <a:lstStyle/>
          <a:p>
            <a:r>
              <a:rPr lang="zh-CN" altLang="en-US" dirty="0" smtClean="0"/>
              <a:t>依据问题规模确定所需要的节点数目，解决大规模问题，使用高端的内存，</a:t>
            </a:r>
            <a:r>
              <a:rPr lang="zh-CN" altLang="en-US" dirty="0"/>
              <a:t>高速</a:t>
            </a:r>
            <a:r>
              <a:rPr lang="zh-CN" altLang="en-US" dirty="0" smtClean="0"/>
              <a:t>网络</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3288124713"/>
              </p:ext>
            </p:extLst>
          </p:nvPr>
        </p:nvGraphicFramePr>
        <p:xfrm>
          <a:off x="496724" y="2257612"/>
          <a:ext cx="7968402" cy="2768600"/>
        </p:xfrm>
        <a:graphic>
          <a:graphicData uri="http://schemas.openxmlformats.org/drawingml/2006/table">
            <a:tbl>
              <a:tblPr firstRow="1" bandRow="1">
                <a:tableStyleId>{5C22544A-7EE6-4342-B048-85BDC9FD1C3A}</a:tableStyleId>
              </a:tblPr>
              <a:tblGrid>
                <a:gridCol w="3984201"/>
                <a:gridCol w="3984201"/>
              </a:tblGrid>
              <a:tr h="370840">
                <a:tc>
                  <a:txBody>
                    <a:bodyPr/>
                    <a:lstStyle/>
                    <a:p>
                      <a:r>
                        <a:rPr lang="zh-CN" altLang="en-US" dirty="0" smtClean="0"/>
                        <a:t>项目</a:t>
                      </a:r>
                      <a:endParaRPr lang="zh-CN" altLang="en-US" dirty="0"/>
                    </a:p>
                  </a:txBody>
                  <a:tcPr/>
                </a:tc>
                <a:tc>
                  <a:txBody>
                    <a:bodyPr/>
                    <a:lstStyle/>
                    <a:p>
                      <a:r>
                        <a:rPr lang="zh-CN" altLang="en-US" dirty="0" smtClean="0"/>
                        <a:t>指标</a:t>
                      </a:r>
                      <a:endParaRPr lang="zh-CN" altLang="en-US" dirty="0"/>
                    </a:p>
                  </a:txBody>
                  <a:tcPr/>
                </a:tc>
              </a:tr>
              <a:tr h="370840">
                <a:tc>
                  <a:txBody>
                    <a:bodyPr/>
                    <a:lstStyle/>
                    <a:p>
                      <a:r>
                        <a:rPr lang="zh-CN" altLang="en-US" dirty="0" smtClean="0"/>
                        <a:t>处理器</a:t>
                      </a:r>
                      <a:r>
                        <a:rPr lang="en-US" altLang="zh-CN" dirty="0" smtClean="0"/>
                        <a:t>CPU</a:t>
                      </a:r>
                      <a:endParaRPr lang="zh-CN" altLang="en-US" dirty="0"/>
                    </a:p>
                  </a:txBody>
                  <a:tcPr/>
                </a:tc>
                <a:tc>
                  <a:txBody>
                    <a:bodyPr/>
                    <a:lstStyle/>
                    <a:p>
                      <a:r>
                        <a:rPr lang="zh-CN" altLang="en-US" dirty="0" smtClean="0"/>
                        <a:t>双路六核服务器处理器，处理器缓存</a:t>
                      </a:r>
                      <a:r>
                        <a:rPr lang="en-US" altLang="zh-CN" dirty="0" smtClean="0"/>
                        <a:t>15MB</a:t>
                      </a:r>
                      <a:r>
                        <a:rPr lang="zh-CN" altLang="en-US" dirty="0" smtClean="0"/>
                        <a:t>，</a:t>
                      </a:r>
                      <a:r>
                        <a:rPr lang="en-US" altLang="zh-CN" dirty="0" smtClean="0"/>
                        <a:t>2x6 2.9GHz</a:t>
                      </a:r>
                      <a:r>
                        <a:rPr lang="zh-CN" altLang="en-US" dirty="0" smtClean="0"/>
                        <a:t>，依据应用可以选用更高端的处理器</a:t>
                      </a:r>
                      <a:endParaRPr lang="zh-CN" altLang="en-US" dirty="0"/>
                    </a:p>
                  </a:txBody>
                  <a:tcPr/>
                </a:tc>
              </a:tr>
              <a:tr h="370840">
                <a:tc>
                  <a:txBody>
                    <a:bodyPr/>
                    <a:lstStyle/>
                    <a:p>
                      <a:r>
                        <a:rPr lang="zh-CN" altLang="en-US" dirty="0" smtClean="0"/>
                        <a:t>内存</a:t>
                      </a:r>
                      <a:endParaRPr lang="zh-CN" altLang="en-US" dirty="0"/>
                    </a:p>
                  </a:txBody>
                  <a:tcPr/>
                </a:tc>
                <a:tc>
                  <a:txBody>
                    <a:bodyPr/>
                    <a:lstStyle/>
                    <a:p>
                      <a:r>
                        <a:rPr lang="en-US" altLang="zh-CN" dirty="0" smtClean="0"/>
                        <a:t>96G</a:t>
                      </a:r>
                      <a:r>
                        <a:rPr lang="zh-CN" altLang="en-US" dirty="0" smtClean="0"/>
                        <a:t>或者以上内存，</a:t>
                      </a:r>
                      <a:r>
                        <a:rPr lang="en-US" altLang="zh-CN" dirty="0" smtClean="0"/>
                        <a:t>DDR3</a:t>
                      </a:r>
                      <a:r>
                        <a:rPr lang="zh-CN" altLang="en-US" dirty="0" smtClean="0"/>
                        <a:t>，</a:t>
                      </a:r>
                      <a:r>
                        <a:rPr lang="en-US" altLang="zh-CN" dirty="0" smtClean="0"/>
                        <a:t>ECC</a:t>
                      </a:r>
                      <a:endParaRPr lang="zh-CN" altLang="en-US" dirty="0"/>
                    </a:p>
                  </a:txBody>
                  <a:tcPr/>
                </a:tc>
              </a:tr>
              <a:tr h="370840">
                <a:tc>
                  <a:txBody>
                    <a:bodyPr/>
                    <a:lstStyle/>
                    <a:p>
                      <a:r>
                        <a:rPr lang="zh-CN" altLang="en-US" dirty="0" smtClean="0"/>
                        <a:t>磁盘接口</a:t>
                      </a:r>
                      <a:endParaRPr lang="zh-CN" altLang="en-US" dirty="0"/>
                    </a:p>
                  </a:txBody>
                  <a:tcPr/>
                </a:tc>
                <a:tc>
                  <a:txBody>
                    <a:bodyPr/>
                    <a:lstStyle/>
                    <a:p>
                      <a:r>
                        <a:rPr lang="en-US" altLang="zh-CN" dirty="0" smtClean="0"/>
                        <a:t>2xSAS 6GB/s</a:t>
                      </a:r>
                      <a:endParaRPr lang="zh-CN" altLang="en-US" dirty="0"/>
                    </a:p>
                  </a:txBody>
                  <a:tcPr/>
                </a:tc>
              </a:tr>
              <a:tr h="370840">
                <a:tc>
                  <a:txBody>
                    <a:bodyPr/>
                    <a:lstStyle/>
                    <a:p>
                      <a:r>
                        <a:rPr lang="zh-CN" altLang="en-US" dirty="0" smtClean="0"/>
                        <a:t>磁盘</a:t>
                      </a:r>
                      <a:endParaRPr lang="zh-CN" altLang="en-US" dirty="0"/>
                    </a:p>
                  </a:txBody>
                  <a:tcPr/>
                </a:tc>
                <a:tc>
                  <a:txBody>
                    <a:bodyPr/>
                    <a:lstStyle/>
                    <a:p>
                      <a:r>
                        <a:rPr lang="en-US" altLang="zh-CN" dirty="0" smtClean="0"/>
                        <a:t>24x</a:t>
                      </a:r>
                      <a:r>
                        <a:rPr lang="en-US" altLang="zh-CN" baseline="0" dirty="0" smtClean="0"/>
                        <a:t> 1TB </a:t>
                      </a:r>
                      <a:r>
                        <a:rPr lang="zh-CN" altLang="en-US" baseline="0" dirty="0" smtClean="0"/>
                        <a:t>高速</a:t>
                      </a:r>
                      <a:r>
                        <a:rPr lang="en-US" altLang="zh-CN" baseline="0" dirty="0" smtClean="0"/>
                        <a:t>SAS</a:t>
                      </a:r>
                      <a:r>
                        <a:rPr lang="zh-CN" altLang="en-US" baseline="0" dirty="0" smtClean="0"/>
                        <a:t>硬盘</a:t>
                      </a:r>
                      <a:endParaRPr lang="zh-CN" altLang="en-US" dirty="0"/>
                    </a:p>
                  </a:txBody>
                  <a:tcPr/>
                </a:tc>
              </a:tr>
              <a:tr h="370840">
                <a:tc>
                  <a:txBody>
                    <a:bodyPr/>
                    <a:lstStyle/>
                    <a:p>
                      <a:r>
                        <a:rPr lang="zh-CN" altLang="en-US" dirty="0" smtClean="0"/>
                        <a:t>网络</a:t>
                      </a:r>
                      <a:endParaRPr lang="zh-CN" altLang="en-US" dirty="0"/>
                    </a:p>
                  </a:txBody>
                  <a:tcPr/>
                </a:tc>
                <a:tc>
                  <a:txBody>
                    <a:bodyPr/>
                    <a:lstStyle/>
                    <a:p>
                      <a:r>
                        <a:rPr lang="en-US" altLang="zh-CN" dirty="0" smtClean="0"/>
                        <a:t>10Gb</a:t>
                      </a:r>
                      <a:r>
                        <a:rPr lang="zh-CN" altLang="en-US" smtClean="0"/>
                        <a:t>以太网口</a:t>
                      </a:r>
                      <a:endParaRPr lang="zh-CN" altLang="en-US" dirty="0"/>
                    </a:p>
                  </a:txBody>
                  <a:tcPr/>
                </a:tc>
              </a:tr>
            </a:tbl>
          </a:graphicData>
        </a:graphic>
      </p:graphicFrame>
      <p:sp>
        <p:nvSpPr>
          <p:cNvPr id="5" name="TextBox 4"/>
          <p:cNvSpPr txBox="1"/>
          <p:nvPr/>
        </p:nvSpPr>
        <p:spPr>
          <a:xfrm>
            <a:off x="1750423" y="5355771"/>
            <a:ext cx="4140877" cy="369332"/>
          </a:xfrm>
          <a:prstGeom prst="rect">
            <a:avLst/>
          </a:prstGeom>
          <a:noFill/>
        </p:spPr>
        <p:txBody>
          <a:bodyPr wrap="none" rtlCol="0">
            <a:spAutoFit/>
          </a:bodyPr>
          <a:lstStyle/>
          <a:p>
            <a:r>
              <a:rPr lang="zh-CN" altLang="en-US" dirty="0" smtClean="0"/>
              <a:t>高端网络可以考虑使用</a:t>
            </a:r>
            <a:r>
              <a:rPr lang="en-US" altLang="zh-CN" dirty="0" err="1" smtClean="0"/>
              <a:t>InifinBand</a:t>
            </a:r>
            <a:r>
              <a:rPr lang="zh-CN" altLang="en-US" dirty="0" smtClean="0"/>
              <a:t>网络</a:t>
            </a:r>
            <a:endParaRPr lang="zh-CN" altLang="en-US" dirty="0"/>
          </a:p>
        </p:txBody>
      </p:sp>
    </p:spTree>
    <p:extLst>
      <p:ext uri="{BB962C8B-B14F-4D97-AF65-F5344CB8AC3E}">
        <p14:creationId xmlns="" xmlns:p14="http://schemas.microsoft.com/office/powerpoint/2010/main" val="38920194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a:t>
            </a:r>
            <a:r>
              <a:rPr lang="zh-CN" altLang="en-US" dirty="0" smtClean="0"/>
              <a:t>软件环境的要求</a:t>
            </a:r>
            <a:endParaRPr lang="zh-CN" altLang="en-US" dirty="0"/>
          </a:p>
        </p:txBody>
      </p:sp>
      <p:sp>
        <p:nvSpPr>
          <p:cNvPr id="3" name="文本占位符 2"/>
          <p:cNvSpPr>
            <a:spLocks noGrp="1"/>
          </p:cNvSpPr>
          <p:nvPr>
            <p:ph type="body" sz="quarter" idx="11"/>
          </p:nvPr>
        </p:nvSpPr>
        <p:spPr/>
        <p:txBody>
          <a:bodyPr/>
          <a:lstStyle/>
          <a:p>
            <a:r>
              <a:rPr lang="zh-CN" altLang="en-US" dirty="0"/>
              <a:t>支持的操作系统包括：</a:t>
            </a:r>
          </a:p>
          <a:p>
            <a:r>
              <a:rPr lang="en-US" altLang="zh-CN" dirty="0"/>
              <a:t>1</a:t>
            </a:r>
            <a:r>
              <a:rPr lang="zh-CN" altLang="en-US" dirty="0"/>
              <a:t>．	</a:t>
            </a:r>
            <a:r>
              <a:rPr lang="en-US" altLang="zh-CN" dirty="0" err="1"/>
              <a:t>RedHat</a:t>
            </a:r>
            <a:r>
              <a:rPr lang="en-US" altLang="zh-CN" dirty="0"/>
              <a:t> Enterprise Linux</a:t>
            </a:r>
          </a:p>
          <a:p>
            <a:r>
              <a:rPr lang="en-US" altLang="zh-CN" dirty="0"/>
              <a:t>2</a:t>
            </a:r>
            <a:r>
              <a:rPr lang="zh-CN" altLang="en-US" dirty="0"/>
              <a:t>．	</a:t>
            </a:r>
            <a:r>
              <a:rPr lang="en-US" altLang="zh-CN" dirty="0" err="1"/>
              <a:t>CentOS</a:t>
            </a:r>
            <a:endParaRPr lang="en-US" altLang="zh-CN" dirty="0"/>
          </a:p>
          <a:p>
            <a:r>
              <a:rPr lang="en-US" altLang="zh-CN" dirty="0"/>
              <a:t>3</a:t>
            </a:r>
            <a:r>
              <a:rPr lang="zh-CN" altLang="en-US" dirty="0"/>
              <a:t>．	</a:t>
            </a:r>
            <a:r>
              <a:rPr lang="en-US" altLang="zh-CN" dirty="0"/>
              <a:t>Oracle Linux</a:t>
            </a:r>
          </a:p>
          <a:p>
            <a:r>
              <a:rPr lang="zh-CN" altLang="en-US" dirty="0"/>
              <a:t>要求所有的这些操作系统至少要</a:t>
            </a:r>
            <a:r>
              <a:rPr lang="en-US" altLang="zh-CN" dirty="0"/>
              <a:t>64</a:t>
            </a:r>
            <a:r>
              <a:rPr lang="zh-CN" altLang="en-US" dirty="0"/>
              <a:t>位系统，版本</a:t>
            </a:r>
            <a:r>
              <a:rPr lang="en-US" altLang="zh-CN" dirty="0"/>
              <a:t>6</a:t>
            </a:r>
            <a:r>
              <a:rPr lang="zh-CN" altLang="en-US" dirty="0"/>
              <a:t>以上。</a:t>
            </a:r>
          </a:p>
          <a:p>
            <a:r>
              <a:rPr lang="zh-CN" altLang="en-US" dirty="0"/>
              <a:t>	在把服务器加入集群前，须要确保</a:t>
            </a:r>
            <a:r>
              <a:rPr lang="en-US" altLang="zh-CN" dirty="0" err="1"/>
              <a:t>opnssh</a:t>
            </a:r>
            <a:r>
              <a:rPr lang="en-US" altLang="zh-CN" dirty="0"/>
              <a:t>-server</a:t>
            </a:r>
            <a:r>
              <a:rPr lang="zh-CN" altLang="en-US" dirty="0"/>
              <a:t>在运行。如果</a:t>
            </a:r>
            <a:r>
              <a:rPr lang="en-US" altLang="zh-CN" dirty="0" err="1"/>
              <a:t>opnssh</a:t>
            </a:r>
            <a:r>
              <a:rPr lang="en-US" altLang="zh-CN" dirty="0"/>
              <a:t>-server</a:t>
            </a:r>
            <a:r>
              <a:rPr lang="zh-CN" altLang="en-US" dirty="0"/>
              <a:t>没有在运行</a:t>
            </a:r>
            <a:r>
              <a:rPr lang="zh-CN" altLang="en-US" dirty="0" smtClean="0"/>
              <a:t>，在</a:t>
            </a:r>
            <a:r>
              <a:rPr lang="en-US" altLang="zh-CN" dirty="0" err="1"/>
              <a:t>Hadoop</a:t>
            </a:r>
            <a:r>
              <a:rPr lang="zh-CN" altLang="en-US" dirty="0"/>
              <a:t>集群中的所有节点中安装</a:t>
            </a:r>
            <a:r>
              <a:rPr lang="en-US" altLang="zh-CN" dirty="0" err="1"/>
              <a:t>openssh</a:t>
            </a:r>
            <a:r>
              <a:rPr lang="en-US" altLang="zh-CN" dirty="0"/>
              <a:t>-server</a:t>
            </a:r>
            <a:r>
              <a:rPr lang="zh-CN" altLang="en-US" dirty="0"/>
              <a:t>包</a:t>
            </a:r>
            <a:r>
              <a:rPr lang="zh-CN" altLang="en-US" dirty="0" smtClean="0"/>
              <a:t>。</a:t>
            </a:r>
            <a:endParaRPr lang="zh-CN" altLang="en-US" dirty="0"/>
          </a:p>
        </p:txBody>
      </p:sp>
    </p:spTree>
    <p:extLst>
      <p:ext uri="{BB962C8B-B14F-4D97-AF65-F5344CB8AC3E}">
        <p14:creationId xmlns="" xmlns:p14="http://schemas.microsoft.com/office/powerpoint/2010/main" val="211716256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a:t>
            </a:r>
            <a:r>
              <a:rPr lang="zh-CN" altLang="en-US" dirty="0" smtClean="0"/>
              <a:t>集群规划</a:t>
            </a:r>
            <a:endParaRPr lang="zh-CN" altLang="en-US" dirty="0"/>
          </a:p>
        </p:txBody>
      </p:sp>
      <p:sp>
        <p:nvSpPr>
          <p:cNvPr id="3" name="文本占位符 2"/>
          <p:cNvSpPr>
            <a:spLocks noGrp="1"/>
          </p:cNvSpPr>
          <p:nvPr>
            <p:ph type="body" sz="quarter" idx="11"/>
          </p:nvPr>
        </p:nvSpPr>
        <p:spPr/>
        <p:txBody>
          <a:bodyPr/>
          <a:lstStyle/>
          <a:p>
            <a:r>
              <a:rPr lang="zh-CN" altLang="en-US" dirty="0"/>
              <a:t>规划</a:t>
            </a:r>
            <a:r>
              <a:rPr lang="zh-CN" altLang="en-US" dirty="0" smtClean="0"/>
              <a:t>使用</a:t>
            </a:r>
            <a:r>
              <a:rPr lang="en-US" altLang="zh-CN" dirty="0" err="1" smtClean="0"/>
              <a:t>Hadoop</a:t>
            </a:r>
            <a:r>
              <a:rPr lang="zh-CN" altLang="en-US" dirty="0" smtClean="0"/>
              <a:t>的组件，这些组件包括</a:t>
            </a:r>
            <a:r>
              <a:rPr lang="en-US" altLang="zh-CN" dirty="0" smtClean="0"/>
              <a:t>HDFS</a:t>
            </a:r>
            <a:r>
              <a:rPr lang="zh-CN" altLang="en-US" dirty="0" smtClean="0"/>
              <a:t>，</a:t>
            </a:r>
            <a:r>
              <a:rPr lang="en-US" altLang="zh-CN" dirty="0" err="1" smtClean="0"/>
              <a:t>MapReduce</a:t>
            </a:r>
            <a:r>
              <a:rPr lang="zh-CN" altLang="en-US" dirty="0" smtClean="0"/>
              <a:t>，</a:t>
            </a:r>
            <a:r>
              <a:rPr lang="en-US" altLang="zh-CN" dirty="0" smtClean="0"/>
              <a:t>Hive</a:t>
            </a:r>
            <a:r>
              <a:rPr lang="zh-CN" altLang="en-US" dirty="0" smtClean="0"/>
              <a:t>，</a:t>
            </a:r>
            <a:r>
              <a:rPr lang="en-US" altLang="zh-CN" dirty="0" smtClean="0"/>
              <a:t>HA</a:t>
            </a:r>
            <a:r>
              <a:rPr lang="zh-CN" altLang="en-US" dirty="0" smtClean="0"/>
              <a:t>组件等</a:t>
            </a:r>
            <a:endParaRPr lang="en-US" altLang="zh-CN" dirty="0" smtClean="0"/>
          </a:p>
          <a:p>
            <a:r>
              <a:rPr lang="zh-CN" altLang="en-US" dirty="0"/>
              <a:t>规划</a:t>
            </a:r>
            <a:r>
              <a:rPr lang="zh-CN" altLang="en-US" dirty="0" smtClean="0"/>
              <a:t>集群的硬件参数，包括服务器数量，物理布局，机架数目以及服务器在机架上的分配</a:t>
            </a:r>
            <a:endParaRPr lang="en-US" altLang="zh-CN" dirty="0" smtClean="0"/>
          </a:p>
          <a:p>
            <a:r>
              <a:rPr lang="zh-CN" altLang="en-US" dirty="0" smtClean="0"/>
              <a:t>规划集群使用的网络，即决定使用网络的拓扑，节点到交换机的连接，机柜之间的连接</a:t>
            </a:r>
            <a:endParaRPr lang="en-US" altLang="zh-CN" dirty="0" smtClean="0"/>
          </a:p>
          <a:p>
            <a:r>
              <a:rPr lang="zh-CN" altLang="en-US" dirty="0" smtClean="0"/>
              <a:t>规划节点的</a:t>
            </a:r>
            <a:r>
              <a:rPr lang="en-US" altLang="zh-CN" dirty="0" smtClean="0"/>
              <a:t>IP</a:t>
            </a:r>
            <a:r>
              <a:rPr lang="zh-CN" altLang="en-US" dirty="0" smtClean="0"/>
              <a:t>地址设置以及节点的角色，例如用以各个逻辑角色管理的节点，用以存储元数据的</a:t>
            </a:r>
            <a:r>
              <a:rPr lang="en-US" altLang="zh-CN" dirty="0" err="1" smtClean="0"/>
              <a:t>NameNode</a:t>
            </a:r>
            <a:r>
              <a:rPr lang="zh-CN" altLang="en-US" dirty="0" smtClean="0"/>
              <a:t>，</a:t>
            </a:r>
            <a:r>
              <a:rPr lang="en-US" altLang="zh-CN" dirty="0" err="1" smtClean="0"/>
              <a:t>MapReduce</a:t>
            </a:r>
            <a:r>
              <a:rPr lang="zh-CN" altLang="en-US" dirty="0" smtClean="0"/>
              <a:t>程序的</a:t>
            </a:r>
            <a:r>
              <a:rPr lang="en-US" altLang="zh-CN" dirty="0" err="1" smtClean="0"/>
              <a:t>JobTracker</a:t>
            </a:r>
            <a:r>
              <a:rPr lang="zh-CN" altLang="en-US" dirty="0" smtClean="0"/>
              <a:t>，</a:t>
            </a:r>
            <a:r>
              <a:rPr lang="en-US" altLang="zh-CN" dirty="0" smtClean="0"/>
              <a:t>Intel IDH</a:t>
            </a:r>
            <a:r>
              <a:rPr lang="zh-CN" altLang="en-US" dirty="0" smtClean="0"/>
              <a:t>管理节点等</a:t>
            </a:r>
            <a:endParaRPr lang="en-US" altLang="zh-CN" dirty="0" smtClean="0"/>
          </a:p>
          <a:p>
            <a:endParaRPr lang="zh-CN" altLang="en-US" dirty="0"/>
          </a:p>
        </p:txBody>
      </p:sp>
    </p:spTree>
    <p:extLst>
      <p:ext uri="{BB962C8B-B14F-4D97-AF65-F5344CB8AC3E}">
        <p14:creationId xmlns="" xmlns:p14="http://schemas.microsoft.com/office/powerpoint/2010/main" val="1554071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IDH </a:t>
            </a:r>
            <a:r>
              <a:rPr lang="en-US" altLang="zh-CN" dirty="0" err="1" smtClean="0"/>
              <a:t>Hadoop</a:t>
            </a:r>
            <a:r>
              <a:rPr lang="zh-CN" altLang="en-US" dirty="0" smtClean="0"/>
              <a:t>运行的</a:t>
            </a:r>
            <a:r>
              <a:rPr lang="zh-CN" altLang="en-US" dirty="0"/>
              <a:t>软</a:t>
            </a:r>
            <a:r>
              <a:rPr lang="zh-CN" altLang="en-US" dirty="0" smtClean="0"/>
              <a:t>硬件环境</a:t>
            </a:r>
            <a:endParaRPr lang="zh-CN" altLang="en-US" dirty="0"/>
          </a:p>
        </p:txBody>
      </p:sp>
      <p:sp>
        <p:nvSpPr>
          <p:cNvPr id="5" name="文本占位符 4"/>
          <p:cNvSpPr>
            <a:spLocks noGrp="1"/>
          </p:cNvSpPr>
          <p:nvPr>
            <p:ph type="body" sz="quarter" idx="11"/>
          </p:nvPr>
        </p:nvSpPr>
        <p:spPr/>
        <p:txBody>
          <a:bodyPr/>
          <a:lstStyle/>
          <a:p>
            <a:r>
              <a:rPr lang="zh-CN" altLang="en-US" dirty="0" smtClean="0"/>
              <a:t>标准的</a:t>
            </a:r>
            <a:r>
              <a:rPr lang="en-US" altLang="zh-CN" dirty="0" smtClean="0"/>
              <a:t>x86</a:t>
            </a:r>
            <a:r>
              <a:rPr lang="zh-CN" altLang="en-US" dirty="0" smtClean="0"/>
              <a:t>的服务器</a:t>
            </a:r>
            <a:endParaRPr lang="en-US" altLang="zh-CN" dirty="0" smtClean="0"/>
          </a:p>
          <a:p>
            <a:r>
              <a:rPr lang="zh-CN" altLang="en-US" dirty="0"/>
              <a:t>以太</a:t>
            </a:r>
            <a:r>
              <a:rPr lang="zh-CN" altLang="en-US" dirty="0" smtClean="0"/>
              <a:t>网络</a:t>
            </a:r>
            <a:endParaRPr lang="en-US" altLang="zh-CN" dirty="0" smtClean="0"/>
          </a:p>
          <a:p>
            <a:r>
              <a:rPr lang="zh-CN" altLang="en-US" dirty="0"/>
              <a:t>多</a:t>
            </a:r>
            <a:r>
              <a:rPr lang="zh-CN" altLang="en-US" dirty="0" smtClean="0"/>
              <a:t>机架数据中心</a:t>
            </a:r>
            <a:endParaRPr lang="en-US" altLang="zh-CN" dirty="0" smtClean="0"/>
          </a:p>
          <a:p>
            <a:r>
              <a:rPr lang="zh-CN" altLang="en-US" dirty="0" smtClean="0"/>
              <a:t>软件环境</a:t>
            </a:r>
            <a:endParaRPr lang="en-US" altLang="zh-CN" dirty="0" smtClean="0"/>
          </a:p>
          <a:p>
            <a:r>
              <a:rPr lang="zh-CN" altLang="en-US" dirty="0" smtClean="0"/>
              <a:t>硬件的选择 （处理器，硬盘，网络）</a:t>
            </a:r>
            <a:endParaRPr lang="zh-CN" altLang="en-US" dirty="0"/>
          </a:p>
        </p:txBody>
      </p:sp>
    </p:spTree>
    <p:extLst>
      <p:ext uri="{BB962C8B-B14F-4D97-AF65-F5344CB8AC3E}">
        <p14:creationId xmlns="" xmlns:p14="http://schemas.microsoft.com/office/powerpoint/2010/main" val="243727090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构造集群的主要步骤</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 xmlns:p14="http://schemas.microsoft.com/office/powerpoint/2010/main" val="2861747926"/>
              </p:ext>
            </p:extLst>
          </p:nvPr>
        </p:nvGraphicFramePr>
        <p:xfrm>
          <a:off x="0" y="831272"/>
          <a:ext cx="9144000" cy="5786034"/>
        </p:xfrm>
        <a:graphic>
          <a:graphicData uri="http://schemas.openxmlformats.org/presentationml/2006/ole">
            <p:oleObj spid="_x0000_s2089" name="Visio" r:id="rId3" imgW="5057155" imgH="3199486" progId="Visio.Drawing.11">
              <p:embed/>
            </p:oleObj>
          </a:graphicData>
        </a:graphic>
      </p:graphicFrame>
    </p:spTree>
    <p:extLst>
      <p:ext uri="{BB962C8B-B14F-4D97-AF65-F5344CB8AC3E}">
        <p14:creationId xmlns="" xmlns:p14="http://schemas.microsoft.com/office/powerpoint/2010/main" val="28037331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IDH</a:t>
            </a:r>
            <a:r>
              <a:rPr lang="zh-CN" altLang="en-US" dirty="0" smtClean="0"/>
              <a:t>集群的规划，运行角色在节点上的分配</a:t>
            </a:r>
            <a:endParaRPr lang="zh-CN" altLang="en-US" dirty="0"/>
          </a:p>
        </p:txBody>
      </p:sp>
      <p:sp>
        <p:nvSpPr>
          <p:cNvPr id="3" name="Text Placeholder 2"/>
          <p:cNvSpPr>
            <a:spLocks noGrp="1"/>
          </p:cNvSpPr>
          <p:nvPr>
            <p:ph type="body" sz="quarter" idx="11"/>
          </p:nvPr>
        </p:nvSpPr>
        <p:spPr/>
        <p:txBody>
          <a:bodyPr/>
          <a:lstStyle/>
          <a:p>
            <a:r>
              <a:rPr lang="zh-CN" altLang="en-US" dirty="0" smtClean="0"/>
              <a:t>在</a:t>
            </a:r>
            <a:r>
              <a:rPr lang="en-US" altLang="zh-CN" dirty="0" smtClean="0"/>
              <a:t>IDH</a:t>
            </a:r>
            <a:r>
              <a:rPr lang="zh-CN" altLang="en-US" dirty="0" smtClean="0"/>
              <a:t>规划中，除了选取硬件之外，还需要进行角色的规划</a:t>
            </a:r>
            <a:endParaRPr lang="en-US" altLang="zh-CN" dirty="0" smtClean="0"/>
          </a:p>
          <a:p>
            <a:r>
              <a:rPr lang="zh-CN" altLang="en-US" dirty="0" smtClean="0"/>
              <a:t>角色的规划即确定</a:t>
            </a:r>
            <a:r>
              <a:rPr lang="en-US" altLang="zh-CN" dirty="0" smtClean="0"/>
              <a:t>IDH</a:t>
            </a:r>
            <a:r>
              <a:rPr lang="zh-CN" altLang="en-US" dirty="0" smtClean="0"/>
              <a:t>的某一个运行角色运行在哪个节点之上</a:t>
            </a:r>
            <a:endParaRPr lang="en-US" altLang="zh-CN" dirty="0" smtClean="0"/>
          </a:p>
          <a:p>
            <a:r>
              <a:rPr lang="zh-CN" altLang="en-US" dirty="0" smtClean="0"/>
              <a:t>与硬件推荐情况一致，首先需要确定</a:t>
            </a:r>
            <a:r>
              <a:rPr lang="en-US" altLang="zh-CN" dirty="0" smtClean="0"/>
              <a:t>IDH</a:t>
            </a:r>
            <a:r>
              <a:rPr lang="zh-CN" altLang="en-US" dirty="0" smtClean="0"/>
              <a:t>集群的本身负载，针对小规模，中规模以及大规模集群有不同的集群规划方案</a:t>
            </a:r>
            <a:endParaRPr lang="en-US" altLang="zh-CN" dirty="0" smtClean="0"/>
          </a:p>
          <a:p>
            <a:endParaRPr lang="en-US" altLang="zh-CN" dirty="0"/>
          </a:p>
          <a:p>
            <a:endParaRPr lang="en-US" altLang="zh-CN" dirty="0" smtClean="0"/>
          </a:p>
        </p:txBody>
      </p:sp>
    </p:spTree>
    <p:extLst>
      <p:ext uri="{BB962C8B-B14F-4D97-AF65-F5344CB8AC3E}">
        <p14:creationId xmlns="" xmlns:p14="http://schemas.microsoft.com/office/powerpoint/2010/main" val="2675718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小规</a:t>
            </a:r>
            <a:r>
              <a:rPr lang="zh-CN" altLang="en-US" dirty="0" smtClean="0"/>
              <a:t>模测试集群的规划</a:t>
            </a:r>
            <a:endParaRPr lang="zh-CN" altLang="en-US" dirty="0"/>
          </a:p>
        </p:txBody>
      </p:sp>
      <p:sp>
        <p:nvSpPr>
          <p:cNvPr id="3" name="Text Placeholder 2"/>
          <p:cNvSpPr>
            <a:spLocks noGrp="1"/>
          </p:cNvSpPr>
          <p:nvPr>
            <p:ph type="body" sz="quarter" idx="11"/>
          </p:nvPr>
        </p:nvSpPr>
        <p:spPr/>
        <p:txBody>
          <a:bodyPr/>
          <a:lstStyle/>
          <a:p>
            <a:r>
              <a:rPr lang="zh-CN" altLang="en-US" dirty="0" smtClean="0"/>
              <a:t>小规模测试集群不需要高可用性，无需</a:t>
            </a:r>
            <a:r>
              <a:rPr lang="en-US" altLang="zh-CN" dirty="0" err="1" smtClean="0"/>
              <a:t>NameNode</a:t>
            </a:r>
            <a:r>
              <a:rPr lang="zh-CN" altLang="en-US" dirty="0" smtClean="0"/>
              <a:t>的高可用性，将所有的头结点都配置到单个的节点中。配置方案：</a:t>
            </a:r>
            <a:endParaRPr lang="en-US" altLang="zh-CN" dirty="0" smtClean="0"/>
          </a:p>
          <a:p>
            <a:pPr lvl="1"/>
            <a:r>
              <a:rPr lang="zh-CN" altLang="en-US" dirty="0"/>
              <a:t>头结</a:t>
            </a:r>
            <a:r>
              <a:rPr lang="zh-CN" altLang="en-US" dirty="0" smtClean="0"/>
              <a:t>点</a:t>
            </a:r>
            <a:r>
              <a:rPr lang="en-US" altLang="zh-CN" dirty="0" smtClean="0"/>
              <a:t>Head Node</a:t>
            </a:r>
            <a:r>
              <a:rPr lang="zh-CN" altLang="en-US" dirty="0" smtClean="0"/>
              <a:t>：</a:t>
            </a:r>
            <a:r>
              <a:rPr lang="en-US" altLang="zh-CN" dirty="0" smtClean="0"/>
              <a:t>NN+2NN+JT+ZK+HMaster+IntelManager</a:t>
            </a:r>
          </a:p>
          <a:p>
            <a:pPr lvl="1"/>
            <a:r>
              <a:rPr lang="zh-CN" altLang="en-US" dirty="0"/>
              <a:t>数</a:t>
            </a:r>
            <a:r>
              <a:rPr lang="zh-CN" altLang="en-US" dirty="0" smtClean="0"/>
              <a:t>据节点</a:t>
            </a:r>
            <a:r>
              <a:rPr lang="en-US" altLang="zh-CN" dirty="0" smtClean="0"/>
              <a:t>Data Node</a:t>
            </a:r>
            <a:r>
              <a:rPr lang="zh-CN" altLang="en-US" dirty="0" smtClean="0"/>
              <a:t>：</a:t>
            </a:r>
            <a:endParaRPr altLang="zh-CN" dirty="0" smtClean="0"/>
          </a:p>
          <a:p>
            <a:pPr lvl="1">
              <a:buNone/>
            </a:pPr>
            <a:r>
              <a:rPr altLang="zh-CN" dirty="0"/>
              <a:t> </a:t>
            </a:r>
            <a:r>
              <a:rPr altLang="zh-CN" dirty="0" smtClean="0"/>
              <a:t>  </a:t>
            </a:r>
            <a:r>
              <a:rPr lang="en-US" altLang="zh-CN" dirty="0" smtClean="0"/>
              <a:t>DN+TT+RS</a:t>
            </a:r>
            <a:r>
              <a:rPr lang="en-US" altLang="zh-CN" dirty="0"/>
              <a:t>, </a:t>
            </a:r>
            <a:r>
              <a:rPr lang="zh-CN" altLang="en-US" dirty="0" smtClean="0"/>
              <a:t>在两个数据节点中部署</a:t>
            </a:r>
            <a:r>
              <a:rPr lang="en-US" altLang="zh-CN" dirty="0" err="1" smtClean="0"/>
              <a:t>ZK+HMaster</a:t>
            </a:r>
            <a:r>
              <a:rPr lang="en-US" altLang="zh-CN" dirty="0" smtClean="0"/>
              <a:t> </a:t>
            </a:r>
          </a:p>
          <a:p>
            <a:pPr lvl="1"/>
            <a:r>
              <a:rPr lang="zh-CN" altLang="en-US" dirty="0"/>
              <a:t>保</a:t>
            </a:r>
            <a:r>
              <a:rPr lang="zh-CN" altLang="en-US" dirty="0" smtClean="0"/>
              <a:t>证</a:t>
            </a:r>
            <a:r>
              <a:rPr lang="en-US" altLang="zh-CN" dirty="0" smtClean="0"/>
              <a:t>ZK</a:t>
            </a:r>
            <a:r>
              <a:rPr lang="zh-CN" altLang="en-US" dirty="0" smtClean="0"/>
              <a:t>的数目为奇数</a:t>
            </a:r>
            <a:endParaRPr lang="en-US" altLang="zh-CN" dirty="0" smtClean="0"/>
          </a:p>
          <a:p>
            <a:pPr lvl="1"/>
            <a:endParaRPr lang="en-US" altLang="zh-CN" dirty="0"/>
          </a:p>
          <a:p>
            <a:pPr lvl="1"/>
            <a:r>
              <a:rPr lang="en-US" altLang="zh-CN" dirty="0" err="1" smtClean="0"/>
              <a:t>NN</a:t>
            </a:r>
            <a:r>
              <a:rPr lang="en-US" altLang="zh-CN" dirty="0" err="1"/>
              <a:t>:</a:t>
            </a:r>
            <a:r>
              <a:rPr lang="en-US" altLang="zh-CN" dirty="0" err="1" smtClean="0"/>
              <a:t>NameNode</a:t>
            </a:r>
            <a:r>
              <a:rPr lang="zh-CN" altLang="en-US" dirty="0" smtClean="0"/>
              <a:t>，</a:t>
            </a:r>
            <a:r>
              <a:rPr lang="en-US" altLang="zh-CN" dirty="0" smtClean="0"/>
              <a:t>2NN</a:t>
            </a:r>
            <a:r>
              <a:rPr lang="en-US" altLang="zh-CN" dirty="0"/>
              <a:t>:</a:t>
            </a:r>
            <a:r>
              <a:rPr lang="en-US" altLang="zh-CN" dirty="0" smtClean="0"/>
              <a:t>SecondaryNameNode, </a:t>
            </a:r>
            <a:r>
              <a:rPr lang="en-US" altLang="zh-CN" dirty="0" err="1" smtClean="0"/>
              <a:t>JT:JobTracker</a:t>
            </a:r>
            <a:r>
              <a:rPr lang="en-US" altLang="zh-CN" dirty="0" smtClean="0"/>
              <a:t>, ZK: </a:t>
            </a:r>
            <a:r>
              <a:rPr lang="en-US" altLang="zh-CN" dirty="0" err="1" smtClean="0"/>
              <a:t>ZooKeeper</a:t>
            </a:r>
            <a:r>
              <a:rPr lang="en-US" altLang="zh-CN" dirty="0" smtClean="0"/>
              <a:t>, </a:t>
            </a:r>
            <a:r>
              <a:rPr lang="en-US" altLang="zh-CN" dirty="0" err="1" smtClean="0"/>
              <a:t>Hmaster</a:t>
            </a:r>
            <a:r>
              <a:rPr lang="en-US" altLang="zh-CN" dirty="0" smtClean="0"/>
              <a:t>: </a:t>
            </a:r>
            <a:r>
              <a:rPr lang="en-US" altLang="zh-CN" dirty="0" err="1" smtClean="0"/>
              <a:t>HBaseMaster</a:t>
            </a:r>
            <a:r>
              <a:rPr lang="en-US" altLang="zh-CN" dirty="0" smtClean="0"/>
              <a:t>, DN: </a:t>
            </a:r>
            <a:r>
              <a:rPr lang="en-US" altLang="zh-CN" dirty="0" err="1" smtClean="0"/>
              <a:t>DataNode</a:t>
            </a:r>
            <a:r>
              <a:rPr lang="en-US" altLang="zh-CN" dirty="0" smtClean="0"/>
              <a:t>, TT: </a:t>
            </a:r>
            <a:r>
              <a:rPr lang="en-US" altLang="zh-CN" dirty="0" err="1" smtClean="0"/>
              <a:t>TaskTracker</a:t>
            </a:r>
            <a:r>
              <a:rPr lang="en-US" altLang="zh-CN" dirty="0" smtClean="0"/>
              <a:t>, RS: </a:t>
            </a:r>
            <a:r>
              <a:rPr lang="en-US" altLang="zh-CN" dirty="0" err="1" smtClean="0"/>
              <a:t>HBase</a:t>
            </a:r>
            <a:r>
              <a:rPr lang="en-US" altLang="zh-CN" dirty="0" smtClean="0"/>
              <a:t> </a:t>
            </a:r>
            <a:r>
              <a:rPr lang="en-US" altLang="zh-CN" dirty="0" err="1" smtClean="0"/>
              <a:t>RegionServer</a:t>
            </a:r>
            <a:endParaRPr lang="en-US" altLang="zh-CN" dirty="0" smtClean="0"/>
          </a:p>
        </p:txBody>
      </p:sp>
    </p:spTree>
    <p:extLst>
      <p:ext uri="{BB962C8B-B14F-4D97-AF65-F5344CB8AC3E}">
        <p14:creationId xmlns="" xmlns:p14="http://schemas.microsoft.com/office/powerpoint/2010/main" val="36733870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小规</a:t>
            </a:r>
            <a:r>
              <a:rPr lang="zh-CN" altLang="en-US" dirty="0" smtClean="0"/>
              <a:t>模生产集群的规划</a:t>
            </a:r>
            <a:endParaRPr lang="zh-CN" altLang="en-US" dirty="0"/>
          </a:p>
        </p:txBody>
      </p:sp>
      <p:sp>
        <p:nvSpPr>
          <p:cNvPr id="3" name="Text Placeholder 2"/>
          <p:cNvSpPr>
            <a:spLocks noGrp="1"/>
          </p:cNvSpPr>
          <p:nvPr>
            <p:ph type="body" sz="quarter" idx="11"/>
          </p:nvPr>
        </p:nvSpPr>
        <p:spPr/>
        <p:txBody>
          <a:bodyPr/>
          <a:lstStyle/>
          <a:p>
            <a:r>
              <a:rPr lang="zh-CN" altLang="en-US" dirty="0" smtClean="0"/>
              <a:t>小规模生产需要高可用性，配置方案：</a:t>
            </a:r>
            <a:endParaRPr lang="en-US" altLang="zh-CN" dirty="0" smtClean="0"/>
          </a:p>
          <a:p>
            <a:pPr lvl="1"/>
            <a:r>
              <a:rPr lang="zh-CN" altLang="en-US" dirty="0"/>
              <a:t>头结</a:t>
            </a:r>
            <a:r>
              <a:rPr lang="zh-CN" altLang="en-US" dirty="0" smtClean="0"/>
              <a:t>点</a:t>
            </a:r>
            <a:r>
              <a:rPr lang="en-US" altLang="zh-CN" dirty="0" smtClean="0"/>
              <a:t>Head Node</a:t>
            </a:r>
            <a:r>
              <a:rPr lang="zh-CN" altLang="en-US" dirty="0" smtClean="0"/>
              <a:t>：</a:t>
            </a:r>
            <a:r>
              <a:rPr lang="en-US" altLang="zh-CN" dirty="0" err="1" smtClean="0"/>
              <a:t>NN+JT+ZK+Hmaster</a:t>
            </a:r>
            <a:endParaRPr lang="en-US" altLang="zh-CN" dirty="0" smtClean="0"/>
          </a:p>
          <a:p>
            <a:pPr lvl="1"/>
            <a:r>
              <a:rPr lang="zh-CN" altLang="en-US" dirty="0"/>
              <a:t>头结</a:t>
            </a:r>
            <a:r>
              <a:rPr lang="zh-CN" altLang="en-US" dirty="0" smtClean="0"/>
              <a:t>点的副本</a:t>
            </a:r>
            <a:r>
              <a:rPr lang="en-US" altLang="zh-CN" dirty="0" smtClean="0"/>
              <a:t>Backup Head Node</a:t>
            </a:r>
            <a:r>
              <a:rPr lang="zh-CN" altLang="en-US" dirty="0" smtClean="0"/>
              <a:t>：</a:t>
            </a:r>
            <a:r>
              <a:rPr lang="en-US" altLang="zh-CN" dirty="0"/>
              <a:t>Backup NN+2NN+Backup </a:t>
            </a:r>
            <a:r>
              <a:rPr lang="en-US" altLang="zh-CN" dirty="0" err="1"/>
              <a:t>JT+ZK+HMaster</a:t>
            </a:r>
            <a:r>
              <a:rPr lang="en-US" altLang="zh-CN" dirty="0"/>
              <a:t> + </a:t>
            </a:r>
            <a:r>
              <a:rPr lang="en-US" altLang="zh-CN" dirty="0" err="1"/>
              <a:t>IntelManager</a:t>
            </a:r>
            <a:endParaRPr lang="en-US" altLang="zh-CN" dirty="0" smtClean="0"/>
          </a:p>
          <a:p>
            <a:pPr lvl="1"/>
            <a:r>
              <a:rPr lang="zh-CN" altLang="en-US" dirty="0"/>
              <a:t>数</a:t>
            </a:r>
            <a:r>
              <a:rPr lang="zh-CN" altLang="en-US" dirty="0" smtClean="0"/>
              <a:t>据节点</a:t>
            </a:r>
            <a:r>
              <a:rPr lang="en-US" altLang="zh-CN" dirty="0" smtClean="0"/>
              <a:t>Data Node</a:t>
            </a:r>
            <a:r>
              <a:rPr lang="zh-CN" altLang="en-US" dirty="0" smtClean="0"/>
              <a:t>：</a:t>
            </a:r>
            <a:r>
              <a:rPr lang="en-US" altLang="zh-CN" dirty="0"/>
              <a:t>DN+TT+RS, </a:t>
            </a:r>
            <a:r>
              <a:rPr lang="zh-CN" altLang="en-US" dirty="0" smtClean="0"/>
              <a:t>在</a:t>
            </a:r>
            <a:r>
              <a:rPr lang="zh-CN" altLang="en-US" dirty="0"/>
              <a:t>一</a:t>
            </a:r>
            <a:r>
              <a:rPr lang="zh-CN" altLang="en-US" dirty="0" smtClean="0"/>
              <a:t>个数据节点中部署</a:t>
            </a:r>
            <a:r>
              <a:rPr lang="en-US" altLang="zh-CN" dirty="0" err="1" smtClean="0"/>
              <a:t>ZK+HMaster</a:t>
            </a:r>
            <a:r>
              <a:rPr lang="en-US" altLang="zh-CN" dirty="0" smtClean="0"/>
              <a:t> </a:t>
            </a:r>
          </a:p>
          <a:p>
            <a:pPr lvl="1"/>
            <a:r>
              <a:rPr lang="zh-CN" altLang="en-US" dirty="0"/>
              <a:t>保</a:t>
            </a:r>
            <a:r>
              <a:rPr lang="zh-CN" altLang="en-US" dirty="0" smtClean="0"/>
              <a:t>证</a:t>
            </a:r>
            <a:r>
              <a:rPr lang="en-US" altLang="zh-CN" dirty="0" smtClean="0"/>
              <a:t>ZK</a:t>
            </a:r>
            <a:r>
              <a:rPr lang="zh-CN" altLang="en-US" dirty="0" smtClean="0"/>
              <a:t>的数目为奇数</a:t>
            </a:r>
            <a:endParaRPr lang="en-US" altLang="zh-CN" dirty="0" smtClean="0"/>
          </a:p>
          <a:p>
            <a:pPr lvl="1"/>
            <a:endParaRPr lang="en-US" altLang="zh-CN" dirty="0"/>
          </a:p>
          <a:p>
            <a:pPr lvl="1"/>
            <a:r>
              <a:rPr lang="en-US" altLang="zh-CN" dirty="0" err="1" smtClean="0"/>
              <a:t>NN</a:t>
            </a:r>
            <a:r>
              <a:rPr lang="en-US" altLang="zh-CN" dirty="0" err="1"/>
              <a:t>:</a:t>
            </a:r>
            <a:r>
              <a:rPr lang="en-US" altLang="zh-CN" dirty="0" err="1" smtClean="0"/>
              <a:t>NameNode</a:t>
            </a:r>
            <a:r>
              <a:rPr lang="zh-CN" altLang="en-US" dirty="0" smtClean="0"/>
              <a:t>，</a:t>
            </a:r>
            <a:r>
              <a:rPr lang="en-US" altLang="zh-CN" dirty="0" smtClean="0"/>
              <a:t>2NN</a:t>
            </a:r>
            <a:r>
              <a:rPr lang="en-US" altLang="zh-CN" dirty="0"/>
              <a:t>:</a:t>
            </a:r>
            <a:r>
              <a:rPr lang="en-US" altLang="zh-CN" dirty="0" smtClean="0"/>
              <a:t>SecondaryNameNode, </a:t>
            </a:r>
            <a:r>
              <a:rPr lang="en-US" altLang="zh-CN" dirty="0" err="1" smtClean="0"/>
              <a:t>JT:JobTracker</a:t>
            </a:r>
            <a:r>
              <a:rPr lang="en-US" altLang="zh-CN" dirty="0" smtClean="0"/>
              <a:t>, ZK: </a:t>
            </a:r>
            <a:r>
              <a:rPr lang="en-US" altLang="zh-CN" dirty="0" err="1" smtClean="0"/>
              <a:t>ZooKeeper</a:t>
            </a:r>
            <a:r>
              <a:rPr lang="en-US" altLang="zh-CN" dirty="0" smtClean="0"/>
              <a:t>, </a:t>
            </a:r>
            <a:r>
              <a:rPr lang="en-US" altLang="zh-CN" dirty="0" err="1" smtClean="0"/>
              <a:t>Hmaster</a:t>
            </a:r>
            <a:r>
              <a:rPr lang="en-US" altLang="zh-CN" dirty="0" smtClean="0"/>
              <a:t>: </a:t>
            </a:r>
            <a:r>
              <a:rPr lang="en-US" altLang="zh-CN" dirty="0" err="1" smtClean="0"/>
              <a:t>HBaseMaster</a:t>
            </a:r>
            <a:r>
              <a:rPr lang="en-US" altLang="zh-CN" dirty="0" smtClean="0"/>
              <a:t>, DN: </a:t>
            </a:r>
            <a:r>
              <a:rPr lang="en-US" altLang="zh-CN" dirty="0" err="1" smtClean="0"/>
              <a:t>DataNode</a:t>
            </a:r>
            <a:r>
              <a:rPr lang="en-US" altLang="zh-CN" dirty="0" smtClean="0"/>
              <a:t>, TT: </a:t>
            </a:r>
            <a:r>
              <a:rPr lang="en-US" altLang="zh-CN" dirty="0" err="1" smtClean="0"/>
              <a:t>TaskTracker</a:t>
            </a:r>
            <a:r>
              <a:rPr lang="en-US" altLang="zh-CN" dirty="0" smtClean="0"/>
              <a:t>, RS: </a:t>
            </a:r>
            <a:r>
              <a:rPr lang="en-US" altLang="zh-CN" dirty="0" err="1" smtClean="0"/>
              <a:t>HBase</a:t>
            </a:r>
            <a:r>
              <a:rPr lang="en-US" altLang="zh-CN" dirty="0" smtClean="0"/>
              <a:t> </a:t>
            </a:r>
            <a:r>
              <a:rPr lang="en-US" altLang="zh-CN" dirty="0" err="1" smtClean="0"/>
              <a:t>RegionServer</a:t>
            </a:r>
            <a:endParaRPr lang="en-US" altLang="zh-CN" dirty="0" smtClean="0"/>
          </a:p>
        </p:txBody>
      </p:sp>
    </p:spTree>
    <p:extLst>
      <p:ext uri="{BB962C8B-B14F-4D97-AF65-F5344CB8AC3E}">
        <p14:creationId xmlns="" xmlns:p14="http://schemas.microsoft.com/office/powerpoint/2010/main" val="33338000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大规模集群的规划，高可用模式</a:t>
            </a:r>
            <a:endParaRPr lang="zh-CN" altLang="en-US" dirty="0"/>
          </a:p>
        </p:txBody>
      </p:sp>
      <p:sp>
        <p:nvSpPr>
          <p:cNvPr id="3" name="Text Placeholder 2"/>
          <p:cNvSpPr>
            <a:spLocks noGrp="1"/>
          </p:cNvSpPr>
          <p:nvPr>
            <p:ph type="body" sz="quarter" idx="11"/>
          </p:nvPr>
        </p:nvSpPr>
        <p:spPr/>
        <p:txBody>
          <a:bodyPr>
            <a:normAutofit fontScale="92500" lnSpcReduction="10000"/>
          </a:bodyPr>
          <a:lstStyle/>
          <a:p>
            <a:r>
              <a:rPr lang="zh-CN" altLang="en-US"/>
              <a:t>大</a:t>
            </a:r>
            <a:r>
              <a:rPr lang="zh-CN" altLang="en-US" smtClean="0"/>
              <a:t>规模</a:t>
            </a:r>
            <a:r>
              <a:rPr lang="zh-CN" altLang="en-US" dirty="0" smtClean="0"/>
              <a:t>生产需要高可用性，配置方案：</a:t>
            </a:r>
            <a:endParaRPr lang="en-US" altLang="zh-CN" dirty="0" smtClean="0"/>
          </a:p>
          <a:p>
            <a:pPr lvl="1"/>
            <a:r>
              <a:rPr lang="zh-CN" altLang="en-US" dirty="0" smtClean="0"/>
              <a:t>单独的</a:t>
            </a:r>
            <a:r>
              <a:rPr lang="en-US" altLang="zh-CN" dirty="0" err="1" smtClean="0"/>
              <a:t>NameNode</a:t>
            </a:r>
            <a:r>
              <a:rPr lang="zh-CN" altLang="en-US" dirty="0" smtClean="0"/>
              <a:t>节点：</a:t>
            </a:r>
            <a:r>
              <a:rPr lang="en-US" altLang="zh-CN" dirty="0" smtClean="0"/>
              <a:t>NN</a:t>
            </a:r>
            <a:endParaRPr lang="en-US" altLang="zh-CN" dirty="0"/>
          </a:p>
          <a:p>
            <a:pPr lvl="1"/>
            <a:r>
              <a:rPr lang="zh-CN" altLang="en-US" dirty="0" smtClean="0"/>
              <a:t>单独的</a:t>
            </a:r>
            <a:r>
              <a:rPr lang="en-US" altLang="zh-CN" dirty="0" err="1" smtClean="0"/>
              <a:t>JobTracker</a:t>
            </a:r>
            <a:r>
              <a:rPr lang="zh-CN" altLang="en-US" dirty="0" smtClean="0"/>
              <a:t>节点：</a:t>
            </a:r>
            <a:r>
              <a:rPr lang="en-US" altLang="zh-CN" dirty="0" err="1" smtClean="0"/>
              <a:t>JT+ZK+Hmaster</a:t>
            </a:r>
            <a:endParaRPr lang="en-US" altLang="zh-CN" dirty="0"/>
          </a:p>
          <a:p>
            <a:pPr lvl="1"/>
            <a:r>
              <a:rPr lang="en-US" altLang="zh-CN" dirty="0" err="1" smtClean="0"/>
              <a:t>NameNode</a:t>
            </a:r>
            <a:r>
              <a:rPr lang="zh-CN" altLang="en-US" dirty="0" smtClean="0"/>
              <a:t>的副本：</a:t>
            </a:r>
            <a:r>
              <a:rPr lang="en-US" altLang="zh-CN" dirty="0"/>
              <a:t> backup </a:t>
            </a:r>
            <a:r>
              <a:rPr lang="en-US" altLang="zh-CN" dirty="0" smtClean="0"/>
              <a:t>NN+2NN+ZK+Hmaster</a:t>
            </a:r>
          </a:p>
          <a:p>
            <a:pPr lvl="1"/>
            <a:r>
              <a:rPr lang="en-US" altLang="zh-CN" dirty="0" err="1" smtClean="0"/>
              <a:t>JobTracker</a:t>
            </a:r>
            <a:r>
              <a:rPr lang="zh-CN" altLang="en-US" dirty="0" smtClean="0"/>
              <a:t>节点的副本：</a:t>
            </a:r>
            <a:r>
              <a:rPr lang="en-US" altLang="zh-CN" dirty="0"/>
              <a:t>Backup </a:t>
            </a:r>
            <a:r>
              <a:rPr lang="en-US" altLang="zh-CN" dirty="0" err="1"/>
              <a:t>JT+ZK+HMaster</a:t>
            </a:r>
            <a:r>
              <a:rPr lang="en-US" altLang="zh-CN" dirty="0"/>
              <a:t> + </a:t>
            </a:r>
            <a:r>
              <a:rPr lang="en-US" altLang="zh-CN" dirty="0" err="1"/>
              <a:t>IntelManager</a:t>
            </a:r>
            <a:endParaRPr lang="en-US" altLang="zh-CN" dirty="0" smtClean="0"/>
          </a:p>
          <a:p>
            <a:pPr lvl="1"/>
            <a:r>
              <a:rPr lang="zh-CN" altLang="en-US" dirty="0" smtClean="0"/>
              <a:t>数据节点</a:t>
            </a:r>
            <a:r>
              <a:rPr lang="en-US" altLang="zh-CN" dirty="0" smtClean="0"/>
              <a:t>Data Node</a:t>
            </a:r>
            <a:r>
              <a:rPr lang="zh-CN" altLang="en-US" dirty="0" smtClean="0"/>
              <a:t>：</a:t>
            </a:r>
            <a:r>
              <a:rPr lang="en-US" altLang="zh-CN" dirty="0"/>
              <a:t>DN+TT+RS, </a:t>
            </a:r>
            <a:r>
              <a:rPr lang="zh-CN" altLang="en-US" dirty="0" smtClean="0"/>
              <a:t>在</a:t>
            </a:r>
            <a:r>
              <a:rPr lang="zh-CN" altLang="en-US" dirty="0"/>
              <a:t>一</a:t>
            </a:r>
            <a:r>
              <a:rPr lang="zh-CN" altLang="en-US" dirty="0" smtClean="0"/>
              <a:t>个数据节点中部署</a:t>
            </a:r>
            <a:r>
              <a:rPr lang="en-US" altLang="zh-CN" dirty="0" err="1" smtClean="0"/>
              <a:t>ZK+HMaster</a:t>
            </a:r>
            <a:r>
              <a:rPr lang="en-US" altLang="zh-CN" dirty="0" smtClean="0"/>
              <a:t> </a:t>
            </a:r>
          </a:p>
          <a:p>
            <a:pPr lvl="1"/>
            <a:r>
              <a:rPr lang="zh-CN" altLang="en-US" dirty="0"/>
              <a:t>保</a:t>
            </a:r>
            <a:r>
              <a:rPr lang="zh-CN" altLang="en-US" dirty="0" smtClean="0"/>
              <a:t>证</a:t>
            </a:r>
            <a:r>
              <a:rPr lang="en-US" altLang="zh-CN" dirty="0" smtClean="0"/>
              <a:t>ZK</a:t>
            </a:r>
            <a:r>
              <a:rPr lang="zh-CN" altLang="en-US" dirty="0" smtClean="0"/>
              <a:t>的数目为奇数</a:t>
            </a:r>
            <a:endParaRPr lang="en-US" altLang="zh-CN" dirty="0" smtClean="0"/>
          </a:p>
          <a:p>
            <a:pPr lvl="1"/>
            <a:endParaRPr lang="en-US" altLang="zh-CN" dirty="0"/>
          </a:p>
          <a:p>
            <a:pPr lvl="1"/>
            <a:r>
              <a:rPr lang="en-US" altLang="zh-CN" dirty="0" err="1" smtClean="0"/>
              <a:t>NN</a:t>
            </a:r>
            <a:r>
              <a:rPr lang="en-US" altLang="zh-CN" dirty="0" err="1"/>
              <a:t>:</a:t>
            </a:r>
            <a:r>
              <a:rPr lang="en-US" altLang="zh-CN" dirty="0" err="1" smtClean="0"/>
              <a:t>NameNode</a:t>
            </a:r>
            <a:r>
              <a:rPr lang="zh-CN" altLang="en-US" dirty="0" smtClean="0"/>
              <a:t>，</a:t>
            </a:r>
            <a:r>
              <a:rPr lang="en-US" altLang="zh-CN" dirty="0" smtClean="0"/>
              <a:t>2NN</a:t>
            </a:r>
            <a:r>
              <a:rPr lang="en-US" altLang="zh-CN" dirty="0"/>
              <a:t>:</a:t>
            </a:r>
            <a:r>
              <a:rPr lang="en-US" altLang="zh-CN" dirty="0" smtClean="0"/>
              <a:t>SecondaryNameNode, </a:t>
            </a:r>
            <a:r>
              <a:rPr lang="en-US" altLang="zh-CN" dirty="0" err="1" smtClean="0"/>
              <a:t>JT:JobTracker</a:t>
            </a:r>
            <a:r>
              <a:rPr lang="en-US" altLang="zh-CN" dirty="0" smtClean="0"/>
              <a:t>, ZK: </a:t>
            </a:r>
            <a:r>
              <a:rPr lang="en-US" altLang="zh-CN" dirty="0" err="1" smtClean="0"/>
              <a:t>ZooKeeper</a:t>
            </a:r>
            <a:r>
              <a:rPr lang="en-US" altLang="zh-CN" dirty="0" smtClean="0"/>
              <a:t>, </a:t>
            </a:r>
            <a:r>
              <a:rPr lang="en-US" altLang="zh-CN" dirty="0" err="1" smtClean="0"/>
              <a:t>Hmaster</a:t>
            </a:r>
            <a:r>
              <a:rPr lang="en-US" altLang="zh-CN" dirty="0" smtClean="0"/>
              <a:t>: </a:t>
            </a:r>
            <a:r>
              <a:rPr lang="en-US" altLang="zh-CN" dirty="0" err="1" smtClean="0"/>
              <a:t>HBaseMaster</a:t>
            </a:r>
            <a:r>
              <a:rPr lang="en-US" altLang="zh-CN" dirty="0" smtClean="0"/>
              <a:t>, DN: </a:t>
            </a:r>
            <a:r>
              <a:rPr lang="en-US" altLang="zh-CN" dirty="0" err="1" smtClean="0"/>
              <a:t>DataNode</a:t>
            </a:r>
            <a:r>
              <a:rPr lang="en-US" altLang="zh-CN" dirty="0" smtClean="0"/>
              <a:t>, TT: </a:t>
            </a:r>
            <a:r>
              <a:rPr lang="en-US" altLang="zh-CN" dirty="0" err="1" smtClean="0"/>
              <a:t>TaskTracker</a:t>
            </a:r>
            <a:r>
              <a:rPr lang="en-US" altLang="zh-CN" dirty="0" smtClean="0"/>
              <a:t>, RS: </a:t>
            </a:r>
            <a:r>
              <a:rPr lang="en-US" altLang="zh-CN" dirty="0" err="1" smtClean="0"/>
              <a:t>HBase</a:t>
            </a:r>
            <a:r>
              <a:rPr lang="en-US" altLang="zh-CN" dirty="0" smtClean="0"/>
              <a:t> </a:t>
            </a:r>
            <a:r>
              <a:rPr lang="en-US" altLang="zh-CN" dirty="0" err="1" smtClean="0"/>
              <a:t>RegionServer</a:t>
            </a:r>
            <a:endParaRPr lang="en-US" altLang="zh-CN" dirty="0" smtClean="0"/>
          </a:p>
        </p:txBody>
      </p:sp>
    </p:spTree>
    <p:extLst>
      <p:ext uri="{BB962C8B-B14F-4D97-AF65-F5344CB8AC3E}">
        <p14:creationId xmlns="" xmlns:p14="http://schemas.microsoft.com/office/powerpoint/2010/main" val="12260283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191089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 </a:t>
            </a:r>
            <a:r>
              <a:rPr lang="en-US" altLang="zh-CN" dirty="0" err="1" smtClean="0"/>
              <a:t>Hadoop</a:t>
            </a:r>
            <a:r>
              <a:rPr lang="zh-CN" altLang="en-US" dirty="0" smtClean="0"/>
              <a:t>集群中的模块逻辑结构</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 xmlns:p14="http://schemas.microsoft.com/office/powerpoint/2010/main" val="749676521"/>
              </p:ext>
            </p:extLst>
          </p:nvPr>
        </p:nvGraphicFramePr>
        <p:xfrm>
          <a:off x="648569" y="1358756"/>
          <a:ext cx="7355542" cy="4342599"/>
        </p:xfrm>
        <a:graphic>
          <a:graphicData uri="http://schemas.openxmlformats.org/presentationml/2006/ole">
            <p:oleObj spid="_x0000_s1132" name="Visio" r:id="rId3" imgW="4950180" imgH="2925972" progId="Visio.Drawing.11">
              <p:embed/>
            </p:oleObj>
          </a:graphicData>
        </a:graphic>
      </p:graphicFrame>
    </p:spTree>
    <p:extLst>
      <p:ext uri="{BB962C8B-B14F-4D97-AF65-F5344CB8AC3E}">
        <p14:creationId xmlns="" xmlns:p14="http://schemas.microsoft.com/office/powerpoint/2010/main" val="35896662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 </a:t>
            </a:r>
            <a:r>
              <a:rPr lang="en-US" altLang="zh-CN" dirty="0" err="1" smtClean="0"/>
              <a:t>Hadoop</a:t>
            </a:r>
            <a:r>
              <a:rPr lang="zh-CN" altLang="en-US" dirty="0" smtClean="0"/>
              <a:t>集群典型的节点分配</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2708644976"/>
              </p:ext>
            </p:extLst>
          </p:nvPr>
        </p:nvGraphicFramePr>
        <p:xfrm>
          <a:off x="322730" y="927846"/>
          <a:ext cx="8458200" cy="5660320"/>
        </p:xfrm>
        <a:graphic>
          <a:graphicData uri="http://schemas.openxmlformats.org/drawingml/2006/table">
            <a:tbl>
              <a:tblPr firstRow="1" bandRow="1">
                <a:tableStyleId>{5C22544A-7EE6-4342-B048-85BDC9FD1C3A}</a:tableStyleId>
              </a:tblPr>
              <a:tblGrid>
                <a:gridCol w="2819400"/>
                <a:gridCol w="2819400"/>
                <a:gridCol w="2819400"/>
              </a:tblGrid>
              <a:tr h="585365">
                <a:tc>
                  <a:txBody>
                    <a:bodyPr/>
                    <a:lstStyle/>
                    <a:p>
                      <a:r>
                        <a:rPr lang="zh-CN" altLang="en-US" dirty="0" smtClean="0"/>
                        <a:t>角色</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节点数目</a:t>
                      </a:r>
                      <a:endParaRPr lang="zh-CN" altLang="en-US" dirty="0"/>
                    </a:p>
                  </a:txBody>
                  <a:tcPr/>
                </a:tc>
              </a:tr>
              <a:tr h="1010355">
                <a:tc>
                  <a:txBody>
                    <a:bodyPr/>
                    <a:lstStyle/>
                    <a:p>
                      <a:r>
                        <a:rPr lang="en-US" altLang="zh-CN" dirty="0" smtClean="0"/>
                        <a:t>HDFS </a:t>
                      </a:r>
                      <a:r>
                        <a:rPr lang="en-US" altLang="zh-CN" dirty="0" err="1" smtClean="0"/>
                        <a:t>NameNode</a:t>
                      </a:r>
                      <a:endParaRPr lang="zh-CN" altLang="en-US" dirty="0"/>
                    </a:p>
                  </a:txBody>
                  <a:tcPr/>
                </a:tc>
                <a:tc>
                  <a:txBody>
                    <a:bodyPr/>
                    <a:lstStyle/>
                    <a:p>
                      <a:r>
                        <a:rPr lang="zh-CN" altLang="en-US" dirty="0" smtClean="0"/>
                        <a:t>分布式文件系统用以存储文件系统以及数据块的元数据</a:t>
                      </a:r>
                      <a:endParaRPr lang="zh-CN" altLang="en-US" dirty="0"/>
                    </a:p>
                  </a:txBody>
                  <a:tcPr/>
                </a:tc>
                <a:tc>
                  <a:txBody>
                    <a:bodyPr/>
                    <a:lstStyle/>
                    <a:p>
                      <a:r>
                        <a:rPr lang="en-US" altLang="zh-CN" dirty="0" smtClean="0"/>
                        <a:t>1</a:t>
                      </a:r>
                      <a:r>
                        <a:rPr lang="zh-CN" altLang="en-US" dirty="0" smtClean="0"/>
                        <a:t>个独立节点</a:t>
                      </a:r>
                      <a:endParaRPr lang="zh-CN" altLang="en-US" dirty="0"/>
                    </a:p>
                  </a:txBody>
                  <a:tcPr/>
                </a:tc>
              </a:tr>
              <a:tr h="1010355">
                <a:tc>
                  <a:txBody>
                    <a:bodyPr/>
                    <a:lstStyle/>
                    <a:p>
                      <a:r>
                        <a:rPr lang="en-US" altLang="zh-CN" dirty="0" smtClean="0"/>
                        <a:t>HDFS Secondary</a:t>
                      </a:r>
                      <a:r>
                        <a:rPr lang="en-US" altLang="zh-CN" baseline="0" dirty="0" smtClean="0"/>
                        <a:t> </a:t>
                      </a:r>
                      <a:r>
                        <a:rPr lang="en-US" altLang="zh-CN" baseline="0" dirty="0" err="1" smtClean="0"/>
                        <a:t>NameNode</a:t>
                      </a:r>
                      <a:endParaRPr lang="zh-CN" altLang="en-US" dirty="0"/>
                    </a:p>
                  </a:txBody>
                  <a:tcPr/>
                </a:tc>
                <a:tc>
                  <a:txBody>
                    <a:bodyPr/>
                    <a:lstStyle/>
                    <a:p>
                      <a:r>
                        <a:rPr lang="en-US" altLang="zh-CN" dirty="0" err="1" smtClean="0"/>
                        <a:t>NameNode</a:t>
                      </a:r>
                      <a:r>
                        <a:rPr lang="zh-CN" altLang="en-US" dirty="0" smtClean="0"/>
                        <a:t>的影子节点</a:t>
                      </a:r>
                      <a:endParaRPr lang="zh-CN" altLang="en-US" dirty="0"/>
                    </a:p>
                  </a:txBody>
                  <a:tcPr/>
                </a:tc>
                <a:tc>
                  <a:txBody>
                    <a:bodyPr/>
                    <a:lstStyle/>
                    <a:p>
                      <a:r>
                        <a:rPr lang="zh-CN" altLang="en-US" dirty="0" smtClean="0"/>
                        <a:t>小规模集群可以和</a:t>
                      </a:r>
                      <a:r>
                        <a:rPr lang="en-US" altLang="zh-CN" dirty="0" err="1" smtClean="0"/>
                        <a:t>NameNode</a:t>
                      </a:r>
                      <a:r>
                        <a:rPr lang="zh-CN" altLang="en-US" dirty="0" smtClean="0"/>
                        <a:t>共享节点，大规模集群用独立节点</a:t>
                      </a:r>
                      <a:endParaRPr lang="zh-CN" altLang="en-US" dirty="0"/>
                    </a:p>
                  </a:txBody>
                  <a:tcPr/>
                </a:tc>
              </a:tr>
              <a:tr h="585365">
                <a:tc>
                  <a:txBody>
                    <a:bodyPr/>
                    <a:lstStyle/>
                    <a:p>
                      <a:r>
                        <a:rPr lang="en-US" altLang="zh-CN" dirty="0" smtClean="0"/>
                        <a:t>HDFS </a:t>
                      </a:r>
                      <a:r>
                        <a:rPr lang="en-US" altLang="zh-CN" dirty="0" err="1" smtClean="0"/>
                        <a:t>DataNode</a:t>
                      </a:r>
                      <a:endParaRPr lang="zh-CN" altLang="en-US" dirty="0"/>
                    </a:p>
                  </a:txBody>
                  <a:tcPr/>
                </a:tc>
                <a:tc>
                  <a:txBody>
                    <a:bodyPr/>
                    <a:lstStyle/>
                    <a:p>
                      <a:r>
                        <a:rPr lang="en-US" altLang="zh-CN" dirty="0" smtClean="0"/>
                        <a:t>HDFS</a:t>
                      </a:r>
                      <a:r>
                        <a:rPr lang="zh-CN" altLang="en-US" dirty="0" smtClean="0"/>
                        <a:t>数据存储</a:t>
                      </a:r>
                      <a:endParaRPr lang="zh-CN" altLang="en-US" dirty="0"/>
                    </a:p>
                  </a:txBody>
                  <a:tcPr/>
                </a:tc>
                <a:tc>
                  <a:txBody>
                    <a:bodyPr/>
                    <a:lstStyle/>
                    <a:p>
                      <a:r>
                        <a:rPr lang="zh-CN" altLang="en-US" dirty="0" smtClean="0"/>
                        <a:t>多个独立节点</a:t>
                      </a:r>
                      <a:endParaRPr lang="zh-CN" altLang="en-US" dirty="0"/>
                    </a:p>
                  </a:txBody>
                  <a:tcPr/>
                </a:tc>
              </a:tr>
              <a:tr h="585365">
                <a:tc>
                  <a:txBody>
                    <a:bodyPr/>
                    <a:lstStyle/>
                    <a:p>
                      <a:r>
                        <a:rPr lang="en-US" altLang="zh-CN" dirty="0" err="1" smtClean="0"/>
                        <a:t>MapReduce</a:t>
                      </a:r>
                      <a:r>
                        <a:rPr lang="en-US" altLang="zh-CN" baseline="0" dirty="0" smtClean="0"/>
                        <a:t> </a:t>
                      </a:r>
                      <a:r>
                        <a:rPr lang="en-US" altLang="zh-CN" baseline="0" dirty="0" err="1" smtClean="0"/>
                        <a:t>JobTracker</a:t>
                      </a:r>
                      <a:endParaRPr lang="zh-CN" altLang="en-US" dirty="0"/>
                    </a:p>
                  </a:txBody>
                  <a:tcPr/>
                </a:tc>
                <a:tc>
                  <a:txBody>
                    <a:bodyPr/>
                    <a:lstStyle/>
                    <a:p>
                      <a:r>
                        <a:rPr lang="en-US" altLang="zh-CN" dirty="0" err="1" smtClean="0"/>
                        <a:t>MapReduce</a:t>
                      </a:r>
                      <a:r>
                        <a:rPr lang="zh-CN" altLang="en-US" dirty="0" smtClean="0"/>
                        <a:t>调度程序</a:t>
                      </a:r>
                      <a:endParaRPr lang="zh-CN" altLang="en-US" dirty="0"/>
                    </a:p>
                  </a:txBody>
                  <a:tcPr/>
                </a:tc>
                <a:tc>
                  <a:txBody>
                    <a:bodyPr/>
                    <a:lstStyle/>
                    <a:p>
                      <a:r>
                        <a:rPr lang="en-US" altLang="zh-CN" dirty="0" smtClean="0"/>
                        <a:t>1</a:t>
                      </a:r>
                      <a:r>
                        <a:rPr lang="zh-CN" altLang="en-US" dirty="0" smtClean="0"/>
                        <a:t>个独立节点，小规模集群可以与</a:t>
                      </a:r>
                      <a:r>
                        <a:rPr lang="en-US" altLang="zh-CN" dirty="0" err="1" smtClean="0"/>
                        <a:t>NameNode</a:t>
                      </a:r>
                      <a:r>
                        <a:rPr lang="zh-CN" altLang="en-US" dirty="0" smtClean="0"/>
                        <a:t>共享，大规模集群使用独立节点</a:t>
                      </a:r>
                      <a:endParaRPr lang="zh-CN" altLang="en-US" dirty="0"/>
                    </a:p>
                  </a:txBody>
                  <a:tcPr/>
                </a:tc>
              </a:tr>
              <a:tr h="585365">
                <a:tc>
                  <a:txBody>
                    <a:bodyPr/>
                    <a:lstStyle/>
                    <a:p>
                      <a:r>
                        <a:rPr lang="en-US" altLang="zh-CN" dirty="0" err="1" smtClean="0"/>
                        <a:t>MapReduce</a:t>
                      </a:r>
                      <a:r>
                        <a:rPr lang="en-US" altLang="zh-CN" dirty="0" smtClean="0"/>
                        <a:t> </a:t>
                      </a:r>
                      <a:r>
                        <a:rPr lang="en-US" altLang="zh-CN" dirty="0" err="1" smtClean="0"/>
                        <a:t>TaskTracker</a:t>
                      </a:r>
                      <a:endParaRPr lang="zh-CN" altLang="en-US" dirty="0"/>
                    </a:p>
                  </a:txBody>
                  <a:tcPr/>
                </a:tc>
                <a:tc>
                  <a:txBody>
                    <a:bodyPr/>
                    <a:lstStyle/>
                    <a:p>
                      <a:r>
                        <a:rPr lang="en-US" altLang="zh-CN" dirty="0" err="1" smtClean="0"/>
                        <a:t>MapReduce</a:t>
                      </a:r>
                      <a:r>
                        <a:rPr lang="zh-CN" altLang="en-US" dirty="0" smtClean="0"/>
                        <a:t>实际计算节点</a:t>
                      </a:r>
                      <a:endParaRPr lang="zh-CN" altLang="en-US" dirty="0"/>
                    </a:p>
                  </a:txBody>
                  <a:tcPr/>
                </a:tc>
                <a:tc>
                  <a:txBody>
                    <a:bodyPr/>
                    <a:lstStyle/>
                    <a:p>
                      <a:r>
                        <a:rPr lang="zh-CN" altLang="en-US" dirty="0" smtClean="0"/>
                        <a:t>与</a:t>
                      </a:r>
                      <a:r>
                        <a:rPr lang="en-US" altLang="zh-CN" dirty="0" err="1" smtClean="0"/>
                        <a:t>DataNode</a:t>
                      </a:r>
                      <a:r>
                        <a:rPr lang="zh-CN" altLang="en-US" dirty="0" smtClean="0"/>
                        <a:t>运行在相同的节点之上</a:t>
                      </a:r>
                      <a:endParaRPr lang="en-US" altLang="zh-CN" dirty="0" smtClean="0"/>
                    </a:p>
                  </a:txBody>
                  <a:tcPr/>
                </a:tc>
              </a:tr>
              <a:tr h="585365">
                <a:tc>
                  <a:txBody>
                    <a:bodyPr/>
                    <a:lstStyle/>
                    <a:p>
                      <a:r>
                        <a:rPr lang="en-US" altLang="zh-CN" dirty="0" smtClean="0"/>
                        <a:t>Hive</a:t>
                      </a:r>
                      <a:endParaRPr lang="zh-CN" altLang="en-US" dirty="0"/>
                    </a:p>
                  </a:txBody>
                  <a:tcPr/>
                </a:tc>
                <a:tc>
                  <a:txBody>
                    <a:bodyPr/>
                    <a:lstStyle/>
                    <a:p>
                      <a:r>
                        <a:rPr lang="en-US" altLang="zh-CN" dirty="0" smtClean="0"/>
                        <a:t>Hive</a:t>
                      </a:r>
                      <a:r>
                        <a:rPr lang="zh-CN" altLang="en-US" dirty="0" smtClean="0"/>
                        <a:t>元数据以及驱动程序</a:t>
                      </a:r>
                      <a:endParaRPr lang="zh-CN" altLang="en-US" dirty="0"/>
                    </a:p>
                  </a:txBody>
                  <a:tcPr/>
                </a:tc>
                <a:tc>
                  <a:txBody>
                    <a:bodyPr/>
                    <a:lstStyle/>
                    <a:p>
                      <a:r>
                        <a:rPr lang="zh-CN" altLang="en-US" dirty="0" smtClean="0"/>
                        <a:t>独立配置的话可以与</a:t>
                      </a:r>
                      <a:r>
                        <a:rPr lang="en-US" altLang="zh-CN" dirty="0" err="1" smtClean="0"/>
                        <a:t>NameNode</a:t>
                      </a:r>
                      <a:r>
                        <a:rPr lang="zh-CN" altLang="en-US" dirty="0" smtClean="0"/>
                        <a:t>共享节点，或者将元数据存放在客户端</a:t>
                      </a:r>
                      <a:endParaRPr lang="zh-CN" altLang="en-US" dirty="0"/>
                    </a:p>
                  </a:txBody>
                  <a:tcPr/>
                </a:tc>
              </a:tr>
            </a:tbl>
          </a:graphicData>
        </a:graphic>
      </p:graphicFrame>
    </p:spTree>
    <p:extLst>
      <p:ext uri="{BB962C8B-B14F-4D97-AF65-F5344CB8AC3E}">
        <p14:creationId xmlns="" xmlns:p14="http://schemas.microsoft.com/office/powerpoint/2010/main" val="15896618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 </a:t>
            </a:r>
            <a:r>
              <a:rPr lang="en-US" altLang="zh-CN" dirty="0" err="1" smtClean="0"/>
              <a:t>Hadoop</a:t>
            </a:r>
            <a:r>
              <a:rPr lang="zh-CN" altLang="en-US" dirty="0" smtClean="0"/>
              <a:t>集群典型的节点分配</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3247187053"/>
              </p:ext>
            </p:extLst>
          </p:nvPr>
        </p:nvGraphicFramePr>
        <p:xfrm>
          <a:off x="322730" y="927846"/>
          <a:ext cx="8458200" cy="4160555"/>
        </p:xfrm>
        <a:graphic>
          <a:graphicData uri="http://schemas.openxmlformats.org/drawingml/2006/table">
            <a:tbl>
              <a:tblPr firstRow="1" bandRow="1">
                <a:tableStyleId>{5C22544A-7EE6-4342-B048-85BDC9FD1C3A}</a:tableStyleId>
              </a:tblPr>
              <a:tblGrid>
                <a:gridCol w="2819400"/>
                <a:gridCol w="2819400"/>
                <a:gridCol w="2819400"/>
              </a:tblGrid>
              <a:tr h="585365">
                <a:tc>
                  <a:txBody>
                    <a:bodyPr/>
                    <a:lstStyle/>
                    <a:p>
                      <a:r>
                        <a:rPr lang="zh-CN" altLang="en-US" dirty="0" smtClean="0"/>
                        <a:t>角色</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节点数目</a:t>
                      </a:r>
                      <a:endParaRPr lang="zh-CN" altLang="en-US" dirty="0"/>
                    </a:p>
                  </a:txBody>
                  <a:tcPr/>
                </a:tc>
              </a:tr>
              <a:tr h="1010355">
                <a:tc>
                  <a:txBody>
                    <a:bodyPr/>
                    <a:lstStyle/>
                    <a:p>
                      <a:r>
                        <a:rPr lang="en-US" altLang="zh-CN" dirty="0" err="1" smtClean="0"/>
                        <a:t>ZooKeeper</a:t>
                      </a:r>
                      <a:endParaRPr lang="zh-CN" altLang="en-US" dirty="0"/>
                    </a:p>
                  </a:txBody>
                  <a:tcPr/>
                </a:tc>
                <a:tc>
                  <a:txBody>
                    <a:bodyPr/>
                    <a:lstStyle/>
                    <a:p>
                      <a:r>
                        <a:rPr lang="zh-CN" altLang="en-US" dirty="0" smtClean="0"/>
                        <a:t>用以提供集群高可用性的锁服务</a:t>
                      </a:r>
                      <a:endParaRPr lang="zh-CN" altLang="en-US" dirty="0"/>
                    </a:p>
                  </a:txBody>
                  <a:tcPr/>
                </a:tc>
                <a:tc>
                  <a:txBody>
                    <a:bodyPr/>
                    <a:lstStyle/>
                    <a:p>
                      <a:r>
                        <a:rPr lang="en-US" altLang="zh-CN" dirty="0" smtClean="0"/>
                        <a:t>3</a:t>
                      </a:r>
                      <a:r>
                        <a:rPr lang="zh-CN" altLang="en-US" dirty="0" smtClean="0"/>
                        <a:t>个或</a:t>
                      </a:r>
                      <a:r>
                        <a:rPr lang="en-US" altLang="zh-CN" dirty="0" smtClean="0"/>
                        <a:t>3</a:t>
                      </a:r>
                      <a:r>
                        <a:rPr lang="zh-CN" altLang="en-US" dirty="0" smtClean="0"/>
                        <a:t>个以上的奇数的独立节点（小规模可以和其它角色共享节点）</a:t>
                      </a:r>
                      <a:endParaRPr lang="zh-CN" altLang="en-US" dirty="0"/>
                    </a:p>
                  </a:txBody>
                  <a:tcPr/>
                </a:tc>
              </a:tr>
              <a:tr h="1010355">
                <a:tc>
                  <a:txBody>
                    <a:bodyPr/>
                    <a:lstStyle/>
                    <a:p>
                      <a:r>
                        <a:rPr lang="en-US" altLang="zh-CN" dirty="0" err="1" smtClean="0"/>
                        <a:t>HBase</a:t>
                      </a:r>
                      <a:r>
                        <a:rPr lang="en-US" altLang="zh-CN" dirty="0" smtClean="0"/>
                        <a:t> </a:t>
                      </a:r>
                      <a:r>
                        <a:rPr lang="en-US" altLang="zh-CN" dirty="0" err="1" smtClean="0"/>
                        <a:t>HMaster</a:t>
                      </a:r>
                      <a:endParaRPr lang="zh-CN" altLang="en-US" dirty="0"/>
                    </a:p>
                  </a:txBody>
                  <a:tcPr/>
                </a:tc>
                <a:tc>
                  <a:txBody>
                    <a:bodyPr/>
                    <a:lstStyle/>
                    <a:p>
                      <a:r>
                        <a:rPr lang="en-US" altLang="zh-CN" dirty="0" err="1" smtClean="0"/>
                        <a:t>HBase</a:t>
                      </a:r>
                      <a:r>
                        <a:rPr lang="zh-CN" altLang="en-US" dirty="0" smtClean="0"/>
                        <a:t>用以调度</a:t>
                      </a:r>
                      <a:r>
                        <a:rPr lang="en-US" altLang="zh-CN" dirty="0" err="1" smtClean="0"/>
                        <a:t>RegionServer</a:t>
                      </a:r>
                      <a:r>
                        <a:rPr lang="zh-CN" altLang="en-US" dirty="0" smtClean="0"/>
                        <a:t>的主模块</a:t>
                      </a:r>
                      <a:endParaRPr lang="zh-CN" altLang="en-US" dirty="0"/>
                    </a:p>
                  </a:txBody>
                  <a:tcPr/>
                </a:tc>
                <a:tc>
                  <a:txBody>
                    <a:bodyPr/>
                    <a:lstStyle/>
                    <a:p>
                      <a:r>
                        <a:rPr lang="zh-CN" altLang="en-US" dirty="0" smtClean="0"/>
                        <a:t>与其它角色共享节点的多个节点</a:t>
                      </a:r>
                      <a:endParaRPr lang="zh-CN" altLang="en-US" dirty="0"/>
                    </a:p>
                  </a:txBody>
                  <a:tcPr/>
                </a:tc>
              </a:tr>
              <a:tr h="585365">
                <a:tc>
                  <a:txBody>
                    <a:bodyPr/>
                    <a:lstStyle/>
                    <a:p>
                      <a:r>
                        <a:rPr lang="en-US" altLang="zh-CN" dirty="0" err="1" smtClean="0"/>
                        <a:t>HBase</a:t>
                      </a:r>
                      <a:r>
                        <a:rPr lang="en-US" altLang="zh-CN" baseline="0" dirty="0" smtClean="0"/>
                        <a:t> </a:t>
                      </a:r>
                      <a:r>
                        <a:rPr lang="en-US" altLang="zh-CN" baseline="0" dirty="0" err="1" smtClean="0"/>
                        <a:t>RegionServer</a:t>
                      </a:r>
                      <a:endParaRPr lang="zh-CN" altLang="en-US" dirty="0"/>
                    </a:p>
                  </a:txBody>
                  <a:tcPr/>
                </a:tc>
                <a:tc>
                  <a:txBody>
                    <a:bodyPr/>
                    <a:lstStyle/>
                    <a:p>
                      <a:r>
                        <a:rPr lang="en-US" altLang="zh-CN" dirty="0" err="1" smtClean="0"/>
                        <a:t>HBase</a:t>
                      </a:r>
                      <a:r>
                        <a:rPr lang="zh-CN" altLang="en-US" dirty="0" smtClean="0"/>
                        <a:t>中用以管理数据的模块</a:t>
                      </a:r>
                      <a:endParaRPr lang="zh-CN" altLang="en-US" dirty="0"/>
                    </a:p>
                  </a:txBody>
                  <a:tcPr/>
                </a:tc>
                <a:tc>
                  <a:txBody>
                    <a:bodyPr/>
                    <a:lstStyle/>
                    <a:p>
                      <a:r>
                        <a:rPr lang="zh-CN" altLang="en-US" dirty="0" smtClean="0"/>
                        <a:t>一般与</a:t>
                      </a:r>
                      <a:r>
                        <a:rPr lang="en-US" altLang="zh-CN" dirty="0" err="1" smtClean="0"/>
                        <a:t>DataNode</a:t>
                      </a:r>
                      <a:r>
                        <a:rPr lang="zh-CN" altLang="en-US" dirty="0" smtClean="0"/>
                        <a:t>运行与相同的节点之上</a:t>
                      </a:r>
                      <a:endParaRPr lang="zh-CN" altLang="en-US" dirty="0"/>
                    </a:p>
                  </a:txBody>
                  <a:tcPr/>
                </a:tc>
              </a:tr>
              <a:tr h="585365">
                <a:tc>
                  <a:txBody>
                    <a:bodyPr/>
                    <a:lstStyle/>
                    <a:p>
                      <a:r>
                        <a:rPr lang="en-US" altLang="zh-CN" dirty="0" smtClean="0"/>
                        <a:t>Management Node</a:t>
                      </a:r>
                      <a:endParaRPr lang="zh-CN" altLang="en-US" dirty="0"/>
                    </a:p>
                  </a:txBody>
                  <a:tcPr/>
                </a:tc>
                <a:tc>
                  <a:txBody>
                    <a:bodyPr/>
                    <a:lstStyle/>
                    <a:p>
                      <a:r>
                        <a:rPr lang="en-US" altLang="zh-CN" dirty="0" smtClean="0"/>
                        <a:t>IDH</a:t>
                      </a:r>
                      <a:r>
                        <a:rPr lang="zh-CN" altLang="en-US" dirty="0" smtClean="0"/>
                        <a:t>特有的管理节点</a:t>
                      </a:r>
                      <a:endParaRPr lang="zh-CN" altLang="en-US" dirty="0"/>
                    </a:p>
                  </a:txBody>
                  <a:tcPr/>
                </a:tc>
                <a:tc>
                  <a:txBody>
                    <a:bodyPr/>
                    <a:lstStyle/>
                    <a:p>
                      <a:r>
                        <a:rPr lang="zh-CN" altLang="en-US" dirty="0" smtClean="0"/>
                        <a:t>一般为一个独立的节点，如果小规模集群的话可以与其它角色共享</a:t>
                      </a:r>
                      <a:endParaRPr lang="zh-CN" altLang="en-US" dirty="0"/>
                    </a:p>
                  </a:txBody>
                  <a:tcPr/>
                </a:tc>
              </a:tr>
            </a:tbl>
          </a:graphicData>
        </a:graphic>
      </p:graphicFrame>
    </p:spTree>
    <p:extLst>
      <p:ext uri="{BB962C8B-B14F-4D97-AF65-F5344CB8AC3E}">
        <p14:creationId xmlns="" xmlns:p14="http://schemas.microsoft.com/office/powerpoint/2010/main" val="36080894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 </a:t>
            </a:r>
            <a:r>
              <a:rPr lang="zh-CN" altLang="en-US" dirty="0" smtClean="0"/>
              <a:t>发行版的硬件典型的需求</a:t>
            </a:r>
            <a:endParaRPr lang="zh-CN" altLang="en-US" dirty="0"/>
          </a:p>
        </p:txBody>
      </p:sp>
      <p:sp>
        <p:nvSpPr>
          <p:cNvPr id="3" name="文本占位符 2"/>
          <p:cNvSpPr>
            <a:spLocks noGrp="1"/>
          </p:cNvSpPr>
          <p:nvPr>
            <p:ph type="body" sz="quarter" idx="11"/>
          </p:nvPr>
        </p:nvSpPr>
        <p:spPr>
          <a:xfrm>
            <a:off x="457200" y="1371600"/>
            <a:ext cx="2904565" cy="4572000"/>
          </a:xfrm>
        </p:spPr>
        <p:txBody>
          <a:bodyPr/>
          <a:lstStyle/>
          <a:p>
            <a:r>
              <a:rPr lang="zh-CN" altLang="en-US" dirty="0"/>
              <a:t>服务器运行英特尔</a:t>
            </a:r>
            <a:r>
              <a:rPr lang="en-US" altLang="zh-CN" dirty="0" err="1"/>
              <a:t>Hadoop</a:t>
            </a:r>
            <a:r>
              <a:rPr lang="zh-CN" altLang="en-US" dirty="0"/>
              <a:t>发行版至少需要英特尔至强处理器，推荐使用双路</a:t>
            </a:r>
            <a:r>
              <a:rPr lang="en-US" altLang="zh-CN" dirty="0"/>
              <a:t>4</a:t>
            </a:r>
            <a:r>
              <a:rPr lang="zh-CN" altLang="en-US" dirty="0"/>
              <a:t>核英特尔处理器。</a:t>
            </a:r>
          </a:p>
          <a:p>
            <a:r>
              <a:rPr lang="zh-CN" altLang="en-US" dirty="0"/>
              <a:t>服务器运行英特尔</a:t>
            </a:r>
            <a:r>
              <a:rPr lang="en-US" altLang="zh-CN" dirty="0" err="1"/>
              <a:t>Hadoop</a:t>
            </a:r>
            <a:r>
              <a:rPr lang="zh-CN" altLang="en-US" dirty="0"/>
              <a:t>发行版的最低内存要求为</a:t>
            </a:r>
            <a:r>
              <a:rPr lang="en-US" altLang="zh-CN" dirty="0"/>
              <a:t>16GB</a:t>
            </a:r>
            <a:r>
              <a:rPr lang="zh-CN" altLang="en-US" dirty="0"/>
              <a:t>内存。在此基础上，不同服务器角色和服务类型有着各自的内存要求</a:t>
            </a:r>
          </a:p>
        </p:txBody>
      </p:sp>
      <p:graphicFrame>
        <p:nvGraphicFramePr>
          <p:cNvPr id="4" name="表格 3"/>
          <p:cNvGraphicFramePr>
            <a:graphicFrameLocks noGrp="1"/>
          </p:cNvGraphicFramePr>
          <p:nvPr>
            <p:extLst>
              <p:ext uri="{D42A27DB-BD31-4B8C-83A1-F6EECF244321}">
                <p14:modId xmlns="" xmlns:p14="http://schemas.microsoft.com/office/powerpoint/2010/main" val="2784453136"/>
              </p:ext>
            </p:extLst>
          </p:nvPr>
        </p:nvGraphicFramePr>
        <p:xfrm>
          <a:off x="3279532" y="855756"/>
          <a:ext cx="5864468" cy="5508380"/>
        </p:xfrm>
        <a:graphic>
          <a:graphicData uri="http://schemas.openxmlformats.org/drawingml/2006/table">
            <a:tbl>
              <a:tblPr firstRow="1" firstCol="1" bandRow="1">
                <a:tableStyleId>{5C22544A-7EE6-4342-B048-85BDC9FD1C3A}</a:tableStyleId>
              </a:tblPr>
              <a:tblGrid>
                <a:gridCol w="3125253"/>
                <a:gridCol w="2739215"/>
              </a:tblGrid>
              <a:tr h="314224">
                <a:tc>
                  <a:txBody>
                    <a:bodyPr/>
                    <a:lstStyle/>
                    <a:p>
                      <a:pPr algn="ctr">
                        <a:spcAft>
                          <a:spcPts val="500"/>
                        </a:spcAft>
                      </a:pPr>
                      <a:r>
                        <a:rPr lang="zh-CN" sz="1600" dirty="0">
                          <a:effectLst/>
                        </a:rPr>
                        <a:t>服务器角色及服务类型</a:t>
                      </a:r>
                      <a:endParaRPr lang="zh-CN" sz="1100" dirty="0">
                        <a:effectLst/>
                        <a:latin typeface="Verdana"/>
                        <a:ea typeface="宋体"/>
                        <a:cs typeface="Verdana"/>
                      </a:endParaRPr>
                    </a:p>
                  </a:txBody>
                  <a:tcPr marL="68580" marR="68580" marT="0" marB="0"/>
                </a:tc>
                <a:tc>
                  <a:txBody>
                    <a:bodyPr/>
                    <a:lstStyle/>
                    <a:p>
                      <a:pPr algn="ctr">
                        <a:spcAft>
                          <a:spcPts val="500"/>
                        </a:spcAft>
                      </a:pPr>
                      <a:r>
                        <a:rPr lang="zh-CN" sz="1600">
                          <a:effectLst/>
                        </a:rPr>
                        <a:t>内存要求</a:t>
                      </a:r>
                      <a:endParaRPr lang="zh-CN" sz="1100">
                        <a:effectLst/>
                        <a:latin typeface="Verdana"/>
                        <a:ea typeface="宋体"/>
                        <a:cs typeface="Verdana"/>
                      </a:endParaRPr>
                    </a:p>
                  </a:txBody>
                  <a:tcPr marL="68580" marR="68580" marT="0" marB="0"/>
                </a:tc>
              </a:tr>
              <a:tr h="314224">
                <a:tc>
                  <a:txBody>
                    <a:bodyPr/>
                    <a:lstStyle/>
                    <a:p>
                      <a:pPr>
                        <a:spcAft>
                          <a:spcPts val="500"/>
                        </a:spcAft>
                      </a:pPr>
                      <a:r>
                        <a:rPr lang="zh-CN" sz="1600">
                          <a:effectLst/>
                        </a:rPr>
                        <a:t>管理节点</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8GB</a:t>
                      </a:r>
                      <a:endParaRPr lang="zh-CN" sz="1100">
                        <a:effectLst/>
                        <a:latin typeface="Verdana"/>
                        <a:ea typeface="宋体"/>
                        <a:cs typeface="Verdana"/>
                      </a:endParaRPr>
                    </a:p>
                  </a:txBody>
                  <a:tcPr marL="68580" marR="68580" marT="0" marB="0"/>
                </a:tc>
              </a:tr>
              <a:tr h="737554">
                <a:tc>
                  <a:txBody>
                    <a:bodyPr/>
                    <a:lstStyle/>
                    <a:p>
                      <a:pPr>
                        <a:spcAft>
                          <a:spcPts val="500"/>
                        </a:spcAft>
                      </a:pPr>
                      <a:r>
                        <a:rPr lang="en-US" sz="1600">
                          <a:effectLst/>
                        </a:rPr>
                        <a:t>Hadoop </a:t>
                      </a:r>
                      <a:r>
                        <a:rPr lang="zh-CN" sz="1600">
                          <a:effectLst/>
                        </a:rPr>
                        <a:t>集群</a:t>
                      </a:r>
                      <a:r>
                        <a:rPr lang="en-US" sz="1600">
                          <a:effectLst/>
                        </a:rPr>
                        <a:t>:</a:t>
                      </a:r>
                      <a:endParaRPr lang="zh-CN" sz="1100">
                        <a:effectLst/>
                      </a:endParaRPr>
                    </a:p>
                    <a:p>
                      <a:pPr marL="342900" lvl="0" indent="-342900">
                        <a:spcAft>
                          <a:spcPts val="500"/>
                        </a:spcAft>
                        <a:buFont typeface="Wingdings"/>
                        <a:buChar char=""/>
                      </a:pPr>
                      <a:r>
                        <a:rPr lang="en-US" sz="1600">
                          <a:effectLst/>
                        </a:rPr>
                        <a:t>MapReduce Job Tracker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 </a:t>
                      </a:r>
                      <a:endParaRPr lang="zh-CN" sz="1100">
                        <a:effectLst/>
                      </a:endParaRPr>
                    </a:p>
                    <a:p>
                      <a:pPr>
                        <a:spcAft>
                          <a:spcPts val="500"/>
                        </a:spcAft>
                      </a:pPr>
                      <a:r>
                        <a:rPr lang="en-US" sz="1600">
                          <a:effectLst/>
                        </a:rPr>
                        <a:t>2GB</a:t>
                      </a:r>
                      <a:endParaRPr lang="zh-CN" sz="1100">
                        <a:effectLst/>
                        <a:latin typeface="Verdana"/>
                        <a:ea typeface="宋体"/>
                        <a:cs typeface="Verdana"/>
                      </a:endParaRPr>
                    </a:p>
                  </a:txBody>
                  <a:tcPr marL="68580" marR="68580" marT="0" marB="0"/>
                </a:tc>
              </a:tr>
              <a:tr h="628448">
                <a:tc>
                  <a:txBody>
                    <a:bodyPr/>
                    <a:lstStyle/>
                    <a:p>
                      <a:pPr marL="342900" lvl="0" indent="-342900">
                        <a:spcAft>
                          <a:spcPts val="500"/>
                        </a:spcAft>
                        <a:buFont typeface="Wingdings"/>
                        <a:buChar char=""/>
                      </a:pPr>
                      <a:r>
                        <a:rPr lang="en-US" sz="1600">
                          <a:effectLst/>
                        </a:rPr>
                        <a:t>MapReduce Task Tracker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2GB</a:t>
                      </a:r>
                      <a:endParaRPr lang="zh-CN" sz="1100">
                        <a:effectLst/>
                        <a:latin typeface="Verdana"/>
                        <a:ea typeface="宋体"/>
                        <a:cs typeface="Verdana"/>
                      </a:endParaRPr>
                    </a:p>
                  </a:txBody>
                  <a:tcPr marL="68580" marR="68580" marT="0" marB="0"/>
                </a:tc>
              </a:tr>
              <a:tr h="628448">
                <a:tc>
                  <a:txBody>
                    <a:bodyPr/>
                    <a:lstStyle/>
                    <a:p>
                      <a:pPr marL="342900" lvl="0" indent="-342900">
                        <a:spcAft>
                          <a:spcPts val="500"/>
                        </a:spcAft>
                        <a:buFont typeface="Wingdings"/>
                        <a:buChar char=""/>
                      </a:pPr>
                      <a:r>
                        <a:rPr lang="en-US" sz="1600">
                          <a:effectLst/>
                        </a:rPr>
                        <a:t>MapReduce Slots on Task Tracker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512MB * slot</a:t>
                      </a:r>
                      <a:r>
                        <a:rPr lang="zh-CN" sz="1600">
                          <a:effectLst/>
                        </a:rPr>
                        <a:t>数量</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HDFS NameNode</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16GB</a:t>
                      </a:r>
                      <a:endParaRPr lang="zh-CN" sz="1100">
                        <a:effectLst/>
                        <a:latin typeface="Verdana"/>
                        <a:ea typeface="宋体"/>
                        <a:cs typeface="Verdana"/>
                      </a:endParaRPr>
                    </a:p>
                  </a:txBody>
                  <a:tcPr marL="68580" marR="68580" marT="0" marB="0"/>
                </a:tc>
              </a:tr>
              <a:tr h="628448">
                <a:tc>
                  <a:txBody>
                    <a:bodyPr/>
                    <a:lstStyle/>
                    <a:p>
                      <a:pPr marL="342900" lvl="0" indent="-342900">
                        <a:spcAft>
                          <a:spcPts val="500"/>
                        </a:spcAft>
                        <a:buFont typeface="Wingdings"/>
                        <a:buChar char=""/>
                      </a:pPr>
                      <a:r>
                        <a:rPr lang="en-US" sz="1600">
                          <a:effectLst/>
                        </a:rPr>
                        <a:t>HDFS Secondary NameNode</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16GB</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HDFS DataNode</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2GB</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ZooKeeper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4GB</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HBase Master Server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2GB</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HBase Region Server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16GB</a:t>
                      </a:r>
                      <a:endParaRPr lang="zh-CN" sz="1100">
                        <a:effectLst/>
                        <a:latin typeface="Verdana"/>
                        <a:ea typeface="宋体"/>
                        <a:cs typeface="Verdana"/>
                      </a:endParaRPr>
                    </a:p>
                  </a:txBody>
                  <a:tcPr marL="68580" marR="68580" marT="0" marB="0"/>
                </a:tc>
              </a:tr>
              <a:tr h="314224">
                <a:tc>
                  <a:txBody>
                    <a:bodyPr/>
                    <a:lstStyle/>
                    <a:p>
                      <a:pPr marL="342900" lvl="0" indent="-342900">
                        <a:spcAft>
                          <a:spcPts val="500"/>
                        </a:spcAft>
                        <a:buFont typeface="Wingdings"/>
                        <a:buChar char=""/>
                      </a:pPr>
                      <a:r>
                        <a:rPr lang="en-US" sz="1600">
                          <a:effectLst/>
                        </a:rPr>
                        <a:t>Hive Server</a:t>
                      </a:r>
                      <a:endParaRPr lang="zh-CN" sz="1100">
                        <a:effectLst/>
                        <a:latin typeface="Verdana"/>
                        <a:ea typeface="宋体"/>
                        <a:cs typeface="Verdana"/>
                      </a:endParaRPr>
                    </a:p>
                  </a:txBody>
                  <a:tcPr marL="68580" marR="68580" marT="0" marB="0"/>
                </a:tc>
                <a:tc>
                  <a:txBody>
                    <a:bodyPr/>
                    <a:lstStyle/>
                    <a:p>
                      <a:pPr>
                        <a:spcAft>
                          <a:spcPts val="500"/>
                        </a:spcAft>
                      </a:pPr>
                      <a:r>
                        <a:rPr lang="en-US" sz="1600">
                          <a:effectLst/>
                        </a:rPr>
                        <a:t>2GB</a:t>
                      </a:r>
                      <a:endParaRPr lang="zh-CN" sz="1100">
                        <a:effectLst/>
                        <a:latin typeface="Verdana"/>
                        <a:ea typeface="宋体"/>
                        <a:cs typeface="Verdana"/>
                      </a:endParaRPr>
                    </a:p>
                  </a:txBody>
                  <a:tcPr marL="68580" marR="68580" marT="0" marB="0"/>
                </a:tc>
              </a:tr>
              <a:tr h="314224">
                <a:tc>
                  <a:txBody>
                    <a:bodyPr/>
                    <a:lstStyle/>
                    <a:p>
                      <a:pPr>
                        <a:spcAft>
                          <a:spcPts val="500"/>
                        </a:spcAft>
                      </a:pPr>
                      <a:r>
                        <a:rPr lang="zh-CN" sz="1600" dirty="0">
                          <a:effectLst/>
                        </a:rPr>
                        <a:t>客户端</a:t>
                      </a:r>
                      <a:endParaRPr lang="zh-CN" sz="1100" dirty="0">
                        <a:effectLst/>
                        <a:latin typeface="Verdana"/>
                        <a:ea typeface="宋体"/>
                        <a:cs typeface="Verdana"/>
                      </a:endParaRPr>
                    </a:p>
                  </a:txBody>
                  <a:tcPr marL="68580" marR="68580" marT="0" marB="0"/>
                </a:tc>
                <a:tc>
                  <a:txBody>
                    <a:bodyPr/>
                    <a:lstStyle/>
                    <a:p>
                      <a:pPr>
                        <a:spcAft>
                          <a:spcPts val="500"/>
                        </a:spcAft>
                      </a:pPr>
                      <a:r>
                        <a:rPr lang="en-US" sz="1600" dirty="0">
                          <a:effectLst/>
                        </a:rPr>
                        <a:t>8GB</a:t>
                      </a:r>
                      <a:endParaRPr lang="zh-CN" sz="1100" dirty="0">
                        <a:effectLst/>
                        <a:latin typeface="Verdana"/>
                        <a:ea typeface="宋体"/>
                        <a:cs typeface="Verdana"/>
                      </a:endParaRPr>
                    </a:p>
                  </a:txBody>
                  <a:tcPr marL="68580" marR="68580" marT="0" marB="0"/>
                </a:tc>
              </a:tr>
            </a:tbl>
          </a:graphicData>
        </a:graphic>
      </p:graphicFrame>
    </p:spTree>
    <p:extLst>
      <p:ext uri="{BB962C8B-B14F-4D97-AF65-F5344CB8AC3E}">
        <p14:creationId xmlns="" xmlns:p14="http://schemas.microsoft.com/office/powerpoint/2010/main" val="375219308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硬件配置的计算</a:t>
            </a:r>
            <a:endParaRPr lang="zh-CN" altLang="en-US" dirty="0"/>
          </a:p>
        </p:txBody>
      </p:sp>
      <p:sp>
        <p:nvSpPr>
          <p:cNvPr id="3" name="文本占位符 2"/>
          <p:cNvSpPr>
            <a:spLocks noGrp="1"/>
          </p:cNvSpPr>
          <p:nvPr>
            <p:ph type="body" sz="quarter" idx="11"/>
          </p:nvPr>
        </p:nvSpPr>
        <p:spPr/>
        <p:txBody>
          <a:bodyPr/>
          <a:lstStyle/>
          <a:p>
            <a:r>
              <a:rPr lang="zh-CN" altLang="en-US" dirty="0"/>
              <a:t>用户可以通过简单地叠加相应服务需要的内存要求来计算推荐的内存要求。比如一个服务器计划运行如下服务：</a:t>
            </a:r>
            <a:r>
              <a:rPr lang="en-US" altLang="zh-CN" dirty="0"/>
              <a:t>HDFS </a:t>
            </a:r>
            <a:r>
              <a:rPr lang="en-US" altLang="zh-CN" dirty="0" err="1"/>
              <a:t>DataNode</a:t>
            </a:r>
            <a:r>
              <a:rPr lang="en-US" altLang="zh-CN" dirty="0"/>
              <a:t>, </a:t>
            </a:r>
            <a:r>
              <a:rPr lang="en-US" altLang="zh-CN" dirty="0" err="1"/>
              <a:t>MapReduce</a:t>
            </a:r>
            <a:r>
              <a:rPr lang="en-US" altLang="zh-CN" dirty="0"/>
              <a:t> </a:t>
            </a:r>
            <a:r>
              <a:rPr lang="en-US" altLang="zh-CN" dirty="0" err="1"/>
              <a:t>TaskTracker</a:t>
            </a:r>
            <a:r>
              <a:rPr lang="en-US" altLang="zh-CN" dirty="0"/>
              <a:t> </a:t>
            </a:r>
            <a:r>
              <a:rPr lang="zh-CN" altLang="en-US" dirty="0"/>
              <a:t>和 </a:t>
            </a:r>
            <a:r>
              <a:rPr lang="en-US" altLang="zh-CN" dirty="0" err="1"/>
              <a:t>HBase</a:t>
            </a:r>
            <a:r>
              <a:rPr lang="en-US" altLang="zh-CN" dirty="0"/>
              <a:t> Region Server</a:t>
            </a:r>
            <a:r>
              <a:rPr lang="zh-CN" altLang="en-US" dirty="0"/>
              <a:t>。同时计划的</a:t>
            </a:r>
            <a:r>
              <a:rPr lang="en-US" altLang="zh-CN" dirty="0"/>
              <a:t>slot</a:t>
            </a:r>
            <a:r>
              <a:rPr lang="zh-CN" altLang="en-US" dirty="0"/>
              <a:t>数量（包括</a:t>
            </a:r>
            <a:r>
              <a:rPr lang="en-US" altLang="zh-CN" dirty="0"/>
              <a:t>map slots</a:t>
            </a:r>
            <a:r>
              <a:rPr lang="zh-CN" altLang="en-US" dirty="0"/>
              <a:t>和</a:t>
            </a:r>
            <a:r>
              <a:rPr lang="en-US" altLang="zh-CN" dirty="0"/>
              <a:t>reduce slots</a:t>
            </a:r>
            <a:r>
              <a:rPr lang="zh-CN" altLang="en-US" dirty="0"/>
              <a:t>）为</a:t>
            </a:r>
            <a:r>
              <a:rPr lang="en-US" altLang="zh-CN" dirty="0"/>
              <a:t>16</a:t>
            </a:r>
            <a:r>
              <a:rPr lang="zh-CN" altLang="en-US" dirty="0"/>
              <a:t>。这样，对于这个服务器的推荐内存为：</a:t>
            </a:r>
            <a:r>
              <a:rPr lang="en-US" altLang="zh-CN" dirty="0"/>
              <a:t>2GB + 2GB + 512MB*16 + 16GB = 28GB.</a:t>
            </a:r>
          </a:p>
          <a:p>
            <a:r>
              <a:rPr lang="zh-CN" altLang="en-US" dirty="0"/>
              <a:t>对于所有集群中的服务器（除了主命名节点和从命名节点），推荐在物理硬盘中不要使用</a:t>
            </a:r>
            <a:r>
              <a:rPr lang="en-US" altLang="zh-CN" dirty="0"/>
              <a:t>RAID</a:t>
            </a:r>
            <a:r>
              <a:rPr lang="zh-CN" altLang="en-US" dirty="0"/>
              <a:t>。但在</a:t>
            </a:r>
            <a:r>
              <a:rPr lang="en-US" altLang="zh-CN" dirty="0"/>
              <a:t>RAID</a:t>
            </a:r>
            <a:r>
              <a:rPr lang="zh-CN" altLang="en-US" dirty="0"/>
              <a:t>无法被移除的情况下，每一个物理硬盘可以被设为一个单独的</a:t>
            </a:r>
            <a:r>
              <a:rPr lang="en-US" altLang="zh-CN" dirty="0"/>
              <a:t>RAID 0</a:t>
            </a:r>
          </a:p>
          <a:p>
            <a:endParaRPr lang="zh-CN" altLang="en-US" dirty="0"/>
          </a:p>
        </p:txBody>
      </p:sp>
    </p:spTree>
    <p:extLst>
      <p:ext uri="{BB962C8B-B14F-4D97-AF65-F5344CB8AC3E}">
        <p14:creationId xmlns="" xmlns:p14="http://schemas.microsoft.com/office/powerpoint/2010/main" val="6678491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a:t>
            </a:r>
            <a:r>
              <a:rPr lang="zh-CN" altLang="en-US" dirty="0" smtClean="0"/>
              <a:t>集群环境的网络配置</a:t>
            </a:r>
            <a:endParaRPr lang="zh-CN" altLang="en-US" dirty="0"/>
          </a:p>
        </p:txBody>
      </p:sp>
      <p:sp>
        <p:nvSpPr>
          <p:cNvPr id="3" name="文本占位符 2"/>
          <p:cNvSpPr>
            <a:spLocks noGrp="1"/>
          </p:cNvSpPr>
          <p:nvPr>
            <p:ph type="body" sz="quarter" idx="11"/>
          </p:nvPr>
        </p:nvSpPr>
        <p:spPr/>
        <p:txBody>
          <a:bodyPr/>
          <a:lstStyle/>
          <a:p>
            <a:r>
              <a:rPr lang="zh-CN" altLang="en-US" dirty="0" smtClean="0"/>
              <a:t>典型使用以太网络，为了使得系统能够正常运行，最低使用</a:t>
            </a:r>
            <a:r>
              <a:rPr lang="zh-CN" altLang="zh-CN" dirty="0"/>
              <a:t>千兆以太网</a:t>
            </a:r>
            <a:r>
              <a:rPr lang="zh-CN" altLang="zh-CN" dirty="0" smtClean="0"/>
              <a:t>连接</a:t>
            </a:r>
            <a:r>
              <a:rPr lang="zh-CN" altLang="en-US" dirty="0" smtClean="0"/>
              <a:t>，由于需要有数据交换的需求，建议配置大容量的网络交换机</a:t>
            </a:r>
            <a:endParaRPr lang="en-US" altLang="zh-CN" dirty="0" smtClean="0"/>
          </a:p>
          <a:p>
            <a:r>
              <a:rPr lang="zh-CN" altLang="zh-CN" dirty="0"/>
              <a:t>当一台机器上有多个网络适配器时，推荐使用网络适配器绑定</a:t>
            </a:r>
            <a:r>
              <a:rPr lang="en-US" altLang="zh-CN" dirty="0"/>
              <a:t>Linux</a:t>
            </a:r>
            <a:r>
              <a:rPr lang="zh-CN" altLang="zh-CN" dirty="0"/>
              <a:t>的方法配置链路聚合，并把工作模式设为</a:t>
            </a:r>
            <a:r>
              <a:rPr lang="en-US" altLang="zh-CN" dirty="0"/>
              <a:t>6</a:t>
            </a:r>
            <a:r>
              <a:rPr lang="zh-CN" altLang="zh-CN" dirty="0" smtClean="0"/>
              <a:t>。在</a:t>
            </a:r>
            <a:r>
              <a:rPr lang="zh-CN" altLang="zh-CN" dirty="0"/>
              <a:t>工作模式为</a:t>
            </a:r>
            <a:r>
              <a:rPr lang="en-US" altLang="zh-CN" dirty="0"/>
              <a:t>6</a:t>
            </a:r>
            <a:r>
              <a:rPr lang="zh-CN" altLang="zh-CN" dirty="0"/>
              <a:t>时，负载平衡可以通过循环取得，并且这些网络适配器</a:t>
            </a:r>
            <a:r>
              <a:rPr lang="zh-CN" altLang="zh-CN" dirty="0" smtClean="0"/>
              <a:t>可以</a:t>
            </a:r>
            <a:r>
              <a:rPr lang="zh-CN" altLang="en-US" dirty="0" smtClean="0"/>
              <a:t>在</a:t>
            </a:r>
            <a:r>
              <a:rPr lang="zh-CN" altLang="zh-CN" dirty="0" smtClean="0"/>
              <a:t>没有</a:t>
            </a:r>
            <a:r>
              <a:rPr lang="zh-CN" altLang="zh-CN" dirty="0"/>
              <a:t>配置交换器的情况下正常</a:t>
            </a:r>
            <a:r>
              <a:rPr lang="zh-CN" altLang="zh-CN" dirty="0" smtClean="0"/>
              <a:t>工作</a:t>
            </a:r>
            <a:endParaRPr lang="en-US" altLang="zh-CN" dirty="0" smtClean="0"/>
          </a:p>
        </p:txBody>
      </p:sp>
    </p:spTree>
    <p:extLst>
      <p:ext uri="{BB962C8B-B14F-4D97-AF65-F5344CB8AC3E}">
        <p14:creationId xmlns="" xmlns:p14="http://schemas.microsoft.com/office/powerpoint/2010/main" val="34572110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网络配置环境中的交换机的重要性</a:t>
            </a:r>
            <a:endParaRPr lang="zh-CN" altLang="en-US" dirty="0"/>
          </a:p>
        </p:txBody>
      </p:sp>
      <p:sp>
        <p:nvSpPr>
          <p:cNvPr id="3" name="Text Placeholder 2"/>
          <p:cNvSpPr>
            <a:spLocks noGrp="1"/>
          </p:cNvSpPr>
          <p:nvPr>
            <p:ph type="body" sz="quarter" idx="11"/>
          </p:nvPr>
        </p:nvSpPr>
        <p:spPr/>
        <p:txBody>
          <a:bodyPr>
            <a:normAutofit fontScale="85000" lnSpcReduction="20000"/>
          </a:bodyPr>
          <a:lstStyle/>
          <a:p>
            <a:r>
              <a:rPr lang="zh-CN" altLang="en-US" dirty="0"/>
              <a:t>千兆以太网接口是最基本的要求，更重要的是交换机的背板带宽，是决定数据传输的关键因</a:t>
            </a:r>
            <a:r>
              <a:rPr lang="zh-CN" altLang="en-US" dirty="0" smtClean="0"/>
              <a:t>素</a:t>
            </a:r>
            <a:endParaRPr lang="en-US" altLang="zh-CN" dirty="0" smtClean="0"/>
          </a:p>
          <a:p>
            <a:r>
              <a:rPr lang="zh-CN" altLang="en-US" dirty="0" smtClean="0"/>
              <a:t>一个以太网交换机的接口是以太网交换机到主机的速度，这个速度决定主机到交换机的速度级别，在</a:t>
            </a:r>
            <a:r>
              <a:rPr lang="en-US" altLang="zh-CN" dirty="0" err="1" smtClean="0"/>
              <a:t>Hadoop</a:t>
            </a:r>
            <a:r>
              <a:rPr lang="zh-CN" altLang="en-US" dirty="0" smtClean="0"/>
              <a:t>环境中，这个速度最少应该是千兆以太网</a:t>
            </a:r>
            <a:endParaRPr lang="en-US" altLang="zh-CN" dirty="0" smtClean="0"/>
          </a:p>
          <a:p>
            <a:r>
              <a:rPr lang="zh-CN" altLang="en-US" dirty="0"/>
              <a:t>接</a:t>
            </a:r>
            <a:r>
              <a:rPr lang="zh-CN" altLang="en-US" dirty="0" smtClean="0"/>
              <a:t>口速度即使达到了千兆以太网，实际的运行速度可能并不能真正达到千兆以太网的速度，因为可能有数十个设备同时共享这个交换机</a:t>
            </a:r>
            <a:endParaRPr lang="en-US" altLang="zh-CN" dirty="0" smtClean="0"/>
          </a:p>
          <a:p>
            <a:r>
              <a:rPr lang="zh-CN" altLang="en-US" dirty="0"/>
              <a:t>决</a:t>
            </a:r>
            <a:r>
              <a:rPr lang="zh-CN" altLang="en-US" dirty="0" smtClean="0"/>
              <a:t>定交换机的性能的关键因素是交换机的背板带宽，具有良好背板交换能力的交换机能够使得任意两个接口之间的速度以及上行的速度都能够达到千兆的速度，而通过总线进行共享的带宽往往不能达到理想的速度</a:t>
            </a:r>
            <a:endParaRPr lang="en-US" altLang="zh-CN" dirty="0" smtClean="0"/>
          </a:p>
          <a:p>
            <a:r>
              <a:rPr lang="zh-CN" altLang="en-US" dirty="0"/>
              <a:t>为</a:t>
            </a:r>
            <a:r>
              <a:rPr lang="zh-CN" altLang="en-US" dirty="0" smtClean="0"/>
              <a:t>了能够使得</a:t>
            </a:r>
            <a:r>
              <a:rPr lang="en-US" altLang="zh-CN" dirty="0" err="1" smtClean="0"/>
              <a:t>Hadoop</a:t>
            </a:r>
            <a:r>
              <a:rPr lang="zh-CN" altLang="en-US" dirty="0" smtClean="0"/>
              <a:t>的处理能力能够得到充分的释放，交换机对于系统运行的性能起到了决定性的左右，建议在可能的情况下尽量选择高端的交换机，使得每一个接口都能够达到线</a:t>
            </a:r>
            <a:r>
              <a:rPr lang="zh-CN" altLang="en-US" smtClean="0"/>
              <a:t>速（网线能够达到什么速度，交换机就能够提供什么速度，没</a:t>
            </a:r>
            <a:r>
              <a:rPr lang="zh-CN" altLang="en-US" dirty="0" smtClean="0"/>
              <a:t>有性能损失）</a:t>
            </a:r>
            <a:endParaRPr lang="zh-CN" altLang="en-US" dirty="0"/>
          </a:p>
          <a:p>
            <a:endParaRPr lang="zh-CN" altLang="en-US" dirty="0"/>
          </a:p>
        </p:txBody>
      </p:sp>
    </p:spTree>
    <p:extLst>
      <p:ext uri="{BB962C8B-B14F-4D97-AF65-F5344CB8AC3E}">
        <p14:creationId xmlns="" xmlns:p14="http://schemas.microsoft.com/office/powerpoint/2010/main" val="1749757877"/>
      </p:ext>
    </p:extLst>
  </p:cSld>
  <p:clrMapOvr>
    <a:masterClrMapping/>
  </p:clrMapOvr>
  <p:transition/>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770</TotalTime>
  <Words>2066</Words>
  <Application>Microsoft Office PowerPoint</Application>
  <PresentationFormat>全屏显示(4:3)</PresentationFormat>
  <Paragraphs>231</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intel_PPT_LgtTmplt_Stndrd_v12</vt:lpstr>
      <vt:lpstr>Visio</vt:lpstr>
      <vt:lpstr>IDH 运行的软硬件环境</vt:lpstr>
      <vt:lpstr>IDH Hadoop运行的软硬件环境</vt:lpstr>
      <vt:lpstr>IDH Hadoop集群中的模块逻辑结构</vt:lpstr>
      <vt:lpstr>IDH Hadoop集群典型的节点分配</vt:lpstr>
      <vt:lpstr>IDH Hadoop集群典型的节点分配</vt:lpstr>
      <vt:lpstr>IDH 发行版的硬件典型的需求</vt:lpstr>
      <vt:lpstr>硬件配置的计算</vt:lpstr>
      <vt:lpstr>IDH集群环境的网络配置</vt:lpstr>
      <vt:lpstr>网络配置环境中的交换机的重要性</vt:lpstr>
      <vt:lpstr>IDH的网络配置推荐</vt:lpstr>
      <vt:lpstr>多网卡绑定</vt:lpstr>
      <vt:lpstr>Linux绑定两个网卡</vt:lpstr>
      <vt:lpstr>IDH的中高端网络配置推荐</vt:lpstr>
      <vt:lpstr>硬件选择的考虑因素</vt:lpstr>
      <vt:lpstr>小规模硬件推荐</vt:lpstr>
      <vt:lpstr>中规模硬件推荐</vt:lpstr>
      <vt:lpstr>高端硬件推荐</vt:lpstr>
      <vt:lpstr>IDH软件环境的要求</vt:lpstr>
      <vt:lpstr>IDH集群规划</vt:lpstr>
      <vt:lpstr>构造集群的主要步骤</vt:lpstr>
      <vt:lpstr>IDH集群的规划，运行角色在节点上的分配</vt:lpstr>
      <vt:lpstr>小规模测试集群的规划</vt:lpstr>
      <vt:lpstr>小规模生产集群的规划</vt:lpstr>
      <vt:lpstr>大规模集群的规划，高可用模式</vt:lpstr>
      <vt:lpstr>幻灯片 25</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116</cp:revision>
  <dcterms:created xsi:type="dcterms:W3CDTF">2012-08-20T11:22:54Z</dcterms:created>
  <dcterms:modified xsi:type="dcterms:W3CDTF">2013-05-14T02:33:17Z</dcterms:modified>
</cp:coreProperties>
</file>