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287" r:id="rId35"/>
    <p:sldId id="291" r:id="rId36"/>
    <p:sldId id="288"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864">
          <p15:clr>
            <a:srgbClr val="A4A3A4"/>
          </p15:clr>
        </p15:guide>
        <p15:guide id="3" orient="horz" pos="816">
          <p15:clr>
            <a:srgbClr val="A4A3A4"/>
          </p15:clr>
        </p15:guide>
        <p15:guide id="4" orient="horz" pos="3744">
          <p15:clr>
            <a:srgbClr val="A4A3A4"/>
          </p15:clr>
        </p15:guide>
        <p15:guide id="5" orient="horz" pos="258">
          <p15:clr>
            <a:srgbClr val="A4A3A4"/>
          </p15:clr>
        </p15:guide>
        <p15:guide id="6" pos="2880">
          <p15:clr>
            <a:srgbClr val="A4A3A4"/>
          </p15:clr>
        </p15:guide>
        <p15:guide id="7" pos="288">
          <p15:clr>
            <a:srgbClr val="A4A3A4"/>
          </p15:clr>
        </p15:guide>
        <p15:guide id="8"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showGuides="1">
      <p:cViewPr varScale="1">
        <p:scale>
          <a:sx n="70" d="100"/>
          <a:sy n="70" d="100"/>
        </p:scale>
        <p:origin x="-1368" y="-108"/>
      </p:cViewPr>
      <p:guideLst>
        <p:guide orient="horz" pos="2160"/>
        <p:guide orient="horz" pos="864"/>
        <p:guide orient="horz" pos="816"/>
        <p:guide orient="horz" pos="3744"/>
        <p:guide orient="horz" pos="258"/>
        <p:guide pos="2880"/>
        <p:guide pos="288"/>
        <p:guide pos="5472"/>
      </p:guideLst>
    </p:cSldViewPr>
  </p:slideViewPr>
  <p:notesTextViewPr>
    <p:cViewPr>
      <p:scale>
        <a:sx n="100" d="100"/>
        <a:sy n="100" d="100"/>
      </p:scale>
      <p:origin x="0" y="0"/>
    </p:cViewPr>
  </p:notesTextViewPr>
  <p:sorterViewPr>
    <p:cViewPr>
      <p:scale>
        <a:sx n="100" d="100"/>
        <a:sy n="100" d="100"/>
      </p:scale>
      <p:origin x="0" y="72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1FB95-A9B9-4B18-9622-01AF6211B2AD}" type="datetimeFigureOut">
              <a:rPr lang="en-US" smtClean="0"/>
              <a:pPr/>
              <a:t>5/14/2013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41364-15E5-4D19-9F44-7E52E8E6B660}" type="slidenum">
              <a:rPr lang="en-US" smtClean="0"/>
              <a:pPr/>
              <a:t>‹#›</a:t>
            </a:fld>
            <a:endParaRPr lang="en-US"/>
          </a:p>
        </p:txBody>
      </p:sp>
    </p:spTree>
    <p:extLst>
      <p:ext uri="{BB962C8B-B14F-4D97-AF65-F5344CB8AC3E}">
        <p14:creationId xmlns:p14="http://schemas.microsoft.com/office/powerpoint/2010/main" xmlns="" val="266327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678707"/>
            <a:ext cx="8269500" cy="3822320"/>
          </a:xfrm>
          <a:prstGeom prst="rect">
            <a:avLst/>
          </a:prstGeom>
        </p:spPr>
      </p:pic>
      <p:sp>
        <p:nvSpPr>
          <p:cNvPr id="48131" name="Rectangle 3"/>
          <p:cNvSpPr>
            <a:spLocks noGrp="1" noChangeArrowheads="1"/>
          </p:cNvSpPr>
          <p:nvPr>
            <p:ph type="ctrTitle"/>
          </p:nvPr>
        </p:nvSpPr>
        <p:spPr>
          <a:xfrm>
            <a:off x="457201" y="2624998"/>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53385"/>
            <a:ext cx="4466738" cy="933589"/>
          </a:xfrm>
          <a:prstGeom prst="rect">
            <a:avLst/>
          </a:prstGeom>
        </p:spPr>
        <p:txBody>
          <a:bodyPr wrap="square">
            <a:spAutoFit/>
          </a:bodyPr>
          <a:lstStyle>
            <a:lvl1pPr marL="0" indent="0" algn="l">
              <a:lnSpc>
                <a:spcPts val="2400"/>
              </a:lnSpc>
              <a:spcBef>
                <a:spcPts val="0"/>
              </a:spcBef>
              <a:spcAft>
                <a:spcPts val="1200"/>
              </a:spcAft>
              <a:defRPr sz="20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40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7" name="Slide Number Placeholder 6"/>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extLst>
      <p:ext uri="{BB962C8B-B14F-4D97-AF65-F5344CB8AC3E}">
        <p14:creationId xmlns:p14="http://schemas.microsoft.com/office/powerpoint/2010/main" xmlns="" val="394009940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63972"/>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p14="http://schemas.microsoft.com/office/powerpoint/2010/main" xmlns="" val="274363880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3">
    <p:spTree>
      <p:nvGrpSpPr>
        <p:cNvPr id="1" name=""/>
        <p:cNvGrpSpPr/>
        <p:nvPr/>
      </p:nvGrpSpPr>
      <p:grpSpPr>
        <a:xfrm>
          <a:off x="0" y="0"/>
          <a:ext cx="0" cy="0"/>
          <a:chOff x="0" y="0"/>
          <a:chExt cx="0" cy="0"/>
        </a:xfrm>
      </p:grpSpPr>
      <p:pic>
        <p:nvPicPr>
          <p:cNvPr id="5" name="Picture 4" descr="PPTCovers-03.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769534"/>
            <a:ext cx="8342654" cy="2904841"/>
          </a:xfrm>
          <a:prstGeom prst="rect">
            <a:avLst/>
          </a:prstGeom>
        </p:spPr>
      </p:pic>
      <p:pic>
        <p:nvPicPr>
          <p:cNvPr id="8" name="Picture 7"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
        <p:nvSpPr>
          <p:cNvPr id="9" name="Rectangle 3"/>
          <p:cNvSpPr>
            <a:spLocks noGrp="1" noChangeArrowheads="1"/>
          </p:cNvSpPr>
          <p:nvPr>
            <p:ph type="ctrTitle"/>
          </p:nvPr>
        </p:nvSpPr>
        <p:spPr>
          <a:xfrm>
            <a:off x="457201" y="2782553"/>
            <a:ext cx="6754008" cy="584775"/>
          </a:xfrm>
          <a:prstGeom prst="rect">
            <a:avLst/>
          </a:prstGeom>
        </p:spPr>
        <p:txBody>
          <a:bodyPr wrap="squar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59957" y="3750107"/>
            <a:ext cx="4343400" cy="630942"/>
          </a:xfrm>
          <a:prstGeom prst="rect">
            <a:avLst/>
          </a:prstGeom>
        </p:spPr>
        <p:txBody>
          <a:bodyPr wrap="square">
            <a:spAutoFit/>
          </a:bodyPr>
          <a:lstStyle>
            <a:lvl1pPr marL="0" indent="0" algn="l">
              <a:lnSpc>
                <a:spcPts val="3000"/>
              </a:lnSpc>
              <a:spcBef>
                <a:spcPts val="0"/>
              </a:spcBef>
              <a:defRPr sz="2000">
                <a:solidFill>
                  <a:schemeClr val="bg1"/>
                </a:solidFill>
                <a:latin typeface="+mn-lt"/>
                <a:cs typeface="Verdana"/>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p14="http://schemas.microsoft.com/office/powerpoint/2010/main" xmlns="" val="191325852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4">
    <p:spTree>
      <p:nvGrpSpPr>
        <p:cNvPr id="1" name=""/>
        <p:cNvGrpSpPr/>
        <p:nvPr/>
      </p:nvGrpSpPr>
      <p:grpSpPr>
        <a:xfrm>
          <a:off x="0" y="0"/>
          <a:ext cx="0" cy="0"/>
          <a:chOff x="0" y="0"/>
          <a:chExt cx="0" cy="0"/>
        </a:xfrm>
      </p:grpSpPr>
      <p:pic>
        <p:nvPicPr>
          <p:cNvPr id="6" name="Picture 5" descr="PPTCovers-04.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202543"/>
            <a:ext cx="8495059" cy="3724780"/>
          </a:xfrm>
          <a:prstGeom prst="rect">
            <a:avLst/>
          </a:prstGeom>
        </p:spPr>
      </p:pic>
      <p:pic>
        <p:nvPicPr>
          <p:cNvPr id="15" name="Picture 14" descr="intel_rgb_3000.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74399" y="301372"/>
            <a:ext cx="865548" cy="570685"/>
          </a:xfrm>
          <a:prstGeom prst="rect">
            <a:avLst/>
          </a:prstGeom>
        </p:spPr>
      </p:pic>
      <p:sp>
        <p:nvSpPr>
          <p:cNvPr id="10" name="Rectangle 3"/>
          <p:cNvSpPr>
            <a:spLocks noGrp="1" noChangeArrowheads="1"/>
          </p:cNvSpPr>
          <p:nvPr>
            <p:ph type="ctrTitle"/>
          </p:nvPr>
        </p:nvSpPr>
        <p:spPr>
          <a:xfrm>
            <a:off x="593531" y="2727579"/>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1" name="Rectangle 4"/>
          <p:cNvSpPr>
            <a:spLocks noGrp="1" noChangeArrowheads="1"/>
          </p:cNvSpPr>
          <p:nvPr>
            <p:ph type="subTitle" idx="1" hasCustomPrompt="1"/>
          </p:nvPr>
        </p:nvSpPr>
        <p:spPr>
          <a:xfrm>
            <a:off x="592333" y="3649814"/>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Medium"/>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p14="http://schemas.microsoft.com/office/powerpoint/2010/main" xmlns="" val="376859863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5" name="Slide Number Placeholder 4"/>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Picture Placeholder 7"/>
          <p:cNvSpPr>
            <a:spLocks noGrp="1"/>
          </p:cNvSpPr>
          <p:nvPr>
            <p:ph type="pic" sz="quarter" idx="10" hasCustomPrompt="1"/>
          </p:nvPr>
        </p:nvSpPr>
        <p:spPr>
          <a:xfrm>
            <a:off x="5353050" y="0"/>
            <a:ext cx="379095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6" name="Slide Number Placeholder 5"/>
          <p:cNvSpPr>
            <a:spLocks noGrp="1"/>
          </p:cNvSpPr>
          <p:nvPr>
            <p:ph type="sldNum" sz="quarter" idx="11"/>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Neo Sans Intel"/>
                <a:cs typeface="Neo Sans Intel"/>
              </a:rPr>
              <a:t>INTEL CONFIDENTIAL</a:t>
            </a:r>
            <a:endParaRPr lang="en-US" sz="800" b="0" i="0" dirty="0">
              <a:solidFill>
                <a:schemeClr val="bg1"/>
              </a:solidFill>
              <a:latin typeface="Neo Sans Intel"/>
              <a:cs typeface="Neo Sans Intel"/>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8" name="Picture Placeholder 7"/>
          <p:cNvSpPr>
            <a:spLocks noGrp="1"/>
          </p:cNvSpPr>
          <p:nvPr>
            <p:ph type="pic" sz="quarter" idx="10" hasCustomPrompt="1"/>
          </p:nvPr>
        </p:nvSpPr>
        <p:spPr>
          <a:xfrm>
            <a:off x="0" y="0"/>
            <a:ext cx="9144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493776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10CCBB2-23CF-43DD-999B-A7E7F6652AA9}" type="slidenum">
              <a:rPr lang="en-US" smtClean="0"/>
              <a:pPr/>
              <a:t>‹#›</a:t>
            </a:fld>
            <a:endParaRPr lang="en-US" dirty="0"/>
          </a:p>
        </p:txBody>
      </p:sp>
      <p:sp>
        <p:nvSpPr>
          <p:cNvPr id="7" name="Title 6"/>
          <p:cNvSpPr>
            <a:spLocks noGrp="1"/>
          </p:cNvSpPr>
          <p:nvPr>
            <p:ph type="title"/>
          </p:nvPr>
        </p:nvSpPr>
        <p:spPr>
          <a:xfrm>
            <a:off x="457200" y="409575"/>
            <a:ext cx="8229600" cy="885826"/>
          </a:xfrm>
          <a:prstGeom prst="rect">
            <a:avLst/>
          </a:prstGeom>
        </p:spPr>
        <p:txBody>
          <a:bodyPr/>
          <a:lstStyle/>
          <a:p>
            <a:r>
              <a:rPr lang="en-US" altLang="zh-CN" smtClean="0"/>
              <a:t>Click to edit Master title style</a:t>
            </a:r>
            <a:endParaRPr lang="en-US" dirty="0"/>
          </a:p>
        </p:txBody>
      </p:sp>
      <p:sp>
        <p:nvSpPr>
          <p:cNvPr id="9" name="Text Placeholder 8"/>
          <p:cNvSpPr>
            <a:spLocks noGrp="1"/>
          </p:cNvSpPr>
          <p:nvPr>
            <p:ph type="body" sz="quarter" idx="11"/>
          </p:nvPr>
        </p:nvSpPr>
        <p:spPr>
          <a:xfrm>
            <a:off x="457200" y="1371600"/>
            <a:ext cx="8229600" cy="45720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5613" y="1379539"/>
            <a:ext cx="4037012"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5025" y="1379539"/>
            <a:ext cx="40386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Slide Number Placeholder 4"/>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6" cstate="print"/>
          <a:stretch>
            <a:fillRect/>
          </a:stretch>
        </p:blipFill>
        <p:spPr>
          <a:xfrm>
            <a:off x="0" y="6362701"/>
            <a:ext cx="9144000" cy="495300"/>
          </a:xfrm>
          <a:prstGeom prst="rect">
            <a:avLst/>
          </a:prstGeom>
        </p:spPr>
      </p:pic>
      <p:sp>
        <p:nvSpPr>
          <p:cNvPr id="10" name="Slide Number Placeholder 9"/>
          <p:cNvSpPr>
            <a:spLocks noGrp="1"/>
          </p:cNvSpPr>
          <p:nvPr>
            <p:ph type="sldNum" sz="quarter" idx="4"/>
          </p:nvPr>
        </p:nvSpPr>
        <p:spPr>
          <a:xfrm>
            <a:off x="-3455" y="6592378"/>
            <a:ext cx="460655" cy="219456"/>
          </a:xfrm>
          <a:prstGeom prst="rect">
            <a:avLst/>
          </a:prstGeom>
        </p:spPr>
        <p:txBody>
          <a:bodyPr vert="horz" lIns="91440" tIns="45720" rIns="91440" bIns="45720" rtlCol="0" anchor="ctr"/>
          <a:lstStyle>
            <a:lvl1pPr marL="0" algn="r" defTabSz="914400" rtl="0" eaLnBrk="1" latinLnBrk="0" hangingPunct="1">
              <a:defRPr lang="en-US" sz="800" b="0" i="0" kern="1200" smtClean="0">
                <a:solidFill>
                  <a:schemeClr val="bg1"/>
                </a:solidFill>
                <a:latin typeface="+mn-lt"/>
                <a:ea typeface="Verdana" pitchFamily="34" charset="0"/>
                <a:cs typeface="Neo Sans Intel"/>
              </a:defRPr>
            </a:lvl1pPr>
          </a:lstStyle>
          <a:p>
            <a:fld id="{F10CCBB2-23CF-43DD-999B-A7E7F6652AA9}" type="slidenum">
              <a:rPr lang="en-US" smtClean="0"/>
              <a:pPr/>
              <a:t>‹#›</a:t>
            </a:fld>
            <a:endParaRPr lang="en-US" dirty="0"/>
          </a:p>
        </p:txBody>
      </p:sp>
      <p:sp>
        <p:nvSpPr>
          <p:cNvPr id="14" name="Title Placeholder 13"/>
          <p:cNvSpPr>
            <a:spLocks noGrp="1"/>
          </p:cNvSpPr>
          <p:nvPr>
            <p:ph type="title"/>
          </p:nvPr>
        </p:nvSpPr>
        <p:spPr>
          <a:xfrm>
            <a:off x="457200" y="409575"/>
            <a:ext cx="8229600" cy="885826"/>
          </a:xfrm>
          <a:prstGeom prst="rect">
            <a:avLst/>
          </a:prstGeom>
        </p:spPr>
        <p:txBody>
          <a:bodyPr vert="horz" lIns="0" tIns="0" rIns="0" bIns="0" rtlCol="0" anchor="t" anchorCtr="0">
            <a:noAutofit/>
          </a:bodyPr>
          <a:lstStyle/>
          <a:p>
            <a:r>
              <a:rPr lang="en-US" altLang="zh-CN" smtClean="0"/>
              <a:t>Click to edit Master title style</a:t>
            </a:r>
            <a:endParaRPr lang="en-US" dirty="0"/>
          </a:p>
        </p:txBody>
      </p:sp>
      <p:sp>
        <p:nvSpPr>
          <p:cNvPr id="15" name="Text Placeholder 14"/>
          <p:cNvSpPr>
            <a:spLocks noGrp="1"/>
          </p:cNvSpPr>
          <p:nvPr>
            <p:ph type="body" idx="1"/>
          </p:nvPr>
        </p:nvSpPr>
        <p:spPr>
          <a:xfrm>
            <a:off x="457200" y="1371600"/>
            <a:ext cx="8229600" cy="4572000"/>
          </a:xfrm>
          <a:prstGeom prst="rect">
            <a:avLst/>
          </a:prstGeom>
        </p:spPr>
        <p:txBody>
          <a:bodyPr vert="horz" lIns="0" tIns="0" rIns="0" bIns="0" rtlCol="0">
            <a:no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74" r:id="rId8"/>
    <p:sldLayoutId id="2147483675" r:id="rId9"/>
    <p:sldLayoutId id="2147483676" r:id="rId10"/>
    <p:sldLayoutId id="2147483677" r:id="rId11"/>
    <p:sldLayoutId id="2147483671" r:id="rId12"/>
    <p:sldLayoutId id="2147483672" r:id="rId13"/>
    <p:sldLayoutId id="2147483673" r:id="rId14"/>
  </p:sldLayoutIdLst>
  <p:txStyles>
    <p:titleStyle>
      <a:lvl1pPr algn="l" defTabSz="914400" rtl="0" eaLnBrk="1" latinLnBrk="0" hangingPunct="1">
        <a:lnSpc>
          <a:spcPts val="2600"/>
        </a:lnSpc>
        <a:spcBef>
          <a:spcPct val="0"/>
        </a:spcBef>
        <a:buNone/>
        <a:defRPr lang="en-US" altLang="ja-JP" sz="3000" b="1" i="0" kern="1200" dirty="0" smtClean="0">
          <a:solidFill>
            <a:schemeClr val="accent1"/>
          </a:solidFill>
          <a:latin typeface="+mj-lt"/>
          <a:ea typeface="+mj-ea"/>
          <a:cs typeface="+mj-cs"/>
        </a:defRPr>
      </a:lvl1pPr>
    </p:titleStyle>
    <p:body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7201" y="2624998"/>
            <a:ext cx="5899051" cy="584775"/>
          </a:xfrm>
        </p:spPr>
        <p:txBody>
          <a:bodyPr/>
          <a:lstStyle/>
          <a:p>
            <a:r>
              <a:rPr lang="en-US" altLang="zh-CN" dirty="0" smtClean="0"/>
              <a:t>IDH </a:t>
            </a:r>
            <a:r>
              <a:rPr lang="en-US" altLang="zh-CN" dirty="0" err="1" smtClean="0"/>
              <a:t>Hadoop</a:t>
            </a:r>
            <a:r>
              <a:rPr lang="zh-CN" altLang="en-US" dirty="0" smtClean="0"/>
              <a:t>的安装与运行</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xmlns="" val="37003759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在管理节点配置</a:t>
            </a:r>
            <a:r>
              <a:rPr lang="zh-CN" altLang="en-US" dirty="0" smtClean="0"/>
              <a:t>集群</a:t>
            </a:r>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smtClean="0"/>
              <a:t>在系统安装完毕之后，可以在管理节点对于整个系统进行配置，在配置完成之后可以将配置部署到整个集群中，从而完成集群的安装，这对于安装整个系统还是非常方便的。配置整个集群需要经过如下的几个步骤</a:t>
            </a:r>
            <a:endParaRPr lang="en-US" altLang="zh-CN" dirty="0" smtClean="0"/>
          </a:p>
          <a:p>
            <a:pPr marL="457200" indent="-457200">
              <a:buFont typeface="+mj-lt"/>
              <a:buAutoNum type="arabicPeriod"/>
            </a:pPr>
            <a:r>
              <a:rPr lang="zh-CN" altLang="en-US" dirty="0" smtClean="0"/>
              <a:t>登陆</a:t>
            </a:r>
            <a:r>
              <a:rPr lang="zh-CN" altLang="en-US" dirty="0"/>
              <a:t>并接受用户许可</a:t>
            </a:r>
            <a:r>
              <a:rPr lang="zh-CN" altLang="en-US" dirty="0" smtClean="0"/>
              <a:t>协议</a:t>
            </a:r>
            <a:endParaRPr lang="en-US" altLang="zh-CN" dirty="0" smtClean="0"/>
          </a:p>
          <a:p>
            <a:pPr marL="457200" indent="-457200">
              <a:buFont typeface="+mj-lt"/>
              <a:buAutoNum type="arabicPeriod"/>
            </a:pPr>
            <a:r>
              <a:rPr lang="zh-CN" altLang="en-US" dirty="0" smtClean="0"/>
              <a:t>集群</a:t>
            </a:r>
            <a:r>
              <a:rPr lang="zh-CN" altLang="en-US" dirty="0"/>
              <a:t>安装配置</a:t>
            </a:r>
            <a:r>
              <a:rPr lang="zh-CN" altLang="en-US" dirty="0" smtClean="0"/>
              <a:t>向导进行集群配置</a:t>
            </a:r>
            <a:endParaRPr lang="en-US" altLang="zh-CN" dirty="0" smtClean="0"/>
          </a:p>
          <a:p>
            <a:pPr marL="457200" indent="-457200">
              <a:buFont typeface="+mj-lt"/>
              <a:buAutoNum type="arabicPeriod"/>
            </a:pPr>
            <a:r>
              <a:rPr lang="zh-CN" altLang="en-US" dirty="0" smtClean="0"/>
              <a:t>集群</a:t>
            </a:r>
            <a:r>
              <a:rPr lang="zh-CN" altLang="en-US" dirty="0"/>
              <a:t>拓扑</a:t>
            </a:r>
            <a:r>
              <a:rPr lang="zh-CN" altLang="en-US" dirty="0" smtClean="0"/>
              <a:t>配置</a:t>
            </a:r>
            <a:endParaRPr lang="en-US" altLang="zh-CN" dirty="0" smtClean="0"/>
          </a:p>
          <a:p>
            <a:pPr marL="457200" indent="-457200">
              <a:buFont typeface="+mj-lt"/>
              <a:buAutoNum type="arabicPeriod"/>
            </a:pPr>
            <a:r>
              <a:rPr lang="zh-CN" altLang="en-US" dirty="0" smtClean="0"/>
              <a:t>输入许可证</a:t>
            </a:r>
            <a:endParaRPr lang="en-US" altLang="zh-CN" dirty="0" smtClean="0"/>
          </a:p>
          <a:p>
            <a:pPr marL="457200" indent="-457200">
              <a:buFont typeface="+mj-lt"/>
              <a:buAutoNum type="arabicPeriod"/>
            </a:pPr>
            <a:r>
              <a:rPr lang="zh-CN" altLang="en-US" dirty="0" smtClean="0"/>
              <a:t>配置节点</a:t>
            </a:r>
            <a:endParaRPr lang="en-US" altLang="zh-CN" dirty="0" smtClean="0"/>
          </a:p>
          <a:p>
            <a:pPr marL="457200" indent="-457200">
              <a:buFont typeface="+mj-lt"/>
              <a:buAutoNum type="arabicPeriod"/>
            </a:pPr>
            <a:r>
              <a:rPr lang="zh-CN" altLang="en-US" dirty="0" smtClean="0"/>
              <a:t>启动</a:t>
            </a:r>
            <a:r>
              <a:rPr lang="zh-CN" altLang="en-US" dirty="0"/>
              <a:t>集群</a:t>
            </a:r>
          </a:p>
        </p:txBody>
      </p:sp>
    </p:spTree>
    <p:extLst>
      <p:ext uri="{BB962C8B-B14F-4D97-AF65-F5344CB8AC3E}">
        <p14:creationId xmlns:p14="http://schemas.microsoft.com/office/powerpoint/2010/main" xmlns="" val="14246768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登陆并接受用户许可协议</a:t>
            </a:r>
          </a:p>
        </p:txBody>
      </p:sp>
      <p:sp>
        <p:nvSpPr>
          <p:cNvPr id="3" name="文本占位符 2"/>
          <p:cNvSpPr>
            <a:spLocks noGrp="1"/>
          </p:cNvSpPr>
          <p:nvPr>
            <p:ph type="body" sz="quarter" idx="11"/>
          </p:nvPr>
        </p:nvSpPr>
        <p:spPr>
          <a:xfrm>
            <a:off x="188260" y="1371600"/>
            <a:ext cx="3913094" cy="4572000"/>
          </a:xfrm>
        </p:spPr>
        <p:txBody>
          <a:bodyPr/>
          <a:lstStyle/>
          <a:p>
            <a:r>
              <a:rPr lang="zh-CN" altLang="zh-CN" sz="2000" dirty="0"/>
              <a:t>安装完英特尔</a:t>
            </a:r>
            <a:r>
              <a:rPr lang="en-US" altLang="zh-CN" sz="2000" dirty="0"/>
              <a:t>Hadoop</a:t>
            </a:r>
            <a:r>
              <a:rPr lang="zh-CN" altLang="zh-CN" sz="2000" dirty="0"/>
              <a:t>发行版后，管理员可以通过管理界面——</a:t>
            </a:r>
            <a:r>
              <a:rPr lang="en-US" altLang="zh-CN" sz="2000" dirty="0"/>
              <a:t>Intel</a:t>
            </a:r>
            <a:r>
              <a:rPr lang="en-US" altLang="zh-CN" sz="2000" baseline="30000" dirty="0"/>
              <a:t>® </a:t>
            </a:r>
            <a:r>
              <a:rPr lang="en-US" altLang="zh-CN" sz="2000" dirty="0"/>
              <a:t>Manager for Apache Hadoop</a:t>
            </a:r>
            <a:r>
              <a:rPr lang="zh-CN" altLang="zh-CN" sz="2000" dirty="0"/>
              <a:t>来完成配置。建议使用</a:t>
            </a:r>
            <a:r>
              <a:rPr lang="en-US" altLang="zh-CN" sz="2000" dirty="0"/>
              <a:t>Firefox 5</a:t>
            </a:r>
            <a:r>
              <a:rPr lang="zh-CN" altLang="zh-CN" sz="2000" dirty="0"/>
              <a:t>以上版本，并使用</a:t>
            </a:r>
            <a:r>
              <a:rPr lang="en-US" altLang="zh-CN" sz="2000" dirty="0"/>
              <a:t>1200 * 900</a:t>
            </a:r>
            <a:r>
              <a:rPr lang="zh-CN" altLang="zh-CN" sz="2000" dirty="0"/>
              <a:t>以上分辨率的浏览器来开启管理界面。</a:t>
            </a:r>
          </a:p>
          <a:p>
            <a:r>
              <a:rPr lang="zh-CN" altLang="zh-CN" sz="2000" dirty="0"/>
              <a:t>通过浏览器访问英特尔</a:t>
            </a:r>
            <a:r>
              <a:rPr lang="en-US" altLang="zh-CN" sz="2000" dirty="0"/>
              <a:t>Hadoop</a:t>
            </a:r>
            <a:r>
              <a:rPr lang="zh-CN" altLang="zh-CN" sz="2000" dirty="0"/>
              <a:t>发行版管理界面地址</a:t>
            </a:r>
            <a:r>
              <a:rPr lang="en-US" altLang="zh-CN" sz="2000" i="1" dirty="0"/>
              <a:t>https://</a:t>
            </a:r>
            <a:r>
              <a:rPr lang="zh-CN" altLang="zh-CN" sz="2000" i="1" dirty="0"/>
              <a:t>管理节点地址</a:t>
            </a:r>
            <a:r>
              <a:rPr lang="en-US" altLang="zh-CN" sz="2000" i="1" dirty="0"/>
              <a:t>:9443</a:t>
            </a:r>
            <a:r>
              <a:rPr lang="zh-CN" altLang="zh-CN" sz="2000" dirty="0"/>
              <a:t>，输入用户名和密码登陆后</a:t>
            </a:r>
            <a:r>
              <a:rPr lang="zh-CN" altLang="zh-CN" sz="2000" dirty="0" smtClean="0"/>
              <a:t>，英特尔</a:t>
            </a:r>
            <a:r>
              <a:rPr lang="zh-CN" altLang="zh-CN" sz="2000" dirty="0"/>
              <a:t>软件最终用户许可协议将会出现。请接受许可协议。</a:t>
            </a:r>
            <a:endParaRPr lang="zh-CN" altLang="en-US" sz="2000" dirty="0"/>
          </a:p>
        </p:txBody>
      </p:sp>
      <p:pic>
        <p:nvPicPr>
          <p:cNvPr id="4" name="Picture 24"/>
          <p:cNvPicPr/>
          <p:nvPr/>
        </p:nvPicPr>
        <p:blipFill rotWithShape="1">
          <a:blip r:embed="rId2"/>
          <a:srcRect t="2344"/>
          <a:stretch/>
        </p:blipFill>
        <p:spPr bwMode="auto">
          <a:xfrm>
            <a:off x="4146718" y="1523158"/>
            <a:ext cx="4997282" cy="3546383"/>
          </a:xfrm>
          <a:prstGeom prst="rect">
            <a:avLst/>
          </a:prstGeom>
          <a:ln w="19050">
            <a:solidFill>
              <a:schemeClr val="tx1"/>
            </a:solid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405363914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使用集群</a:t>
            </a:r>
            <a:r>
              <a:rPr lang="zh-CN" altLang="en-US" dirty="0"/>
              <a:t>安装配置</a:t>
            </a:r>
            <a:r>
              <a:rPr lang="zh-CN" altLang="en-US" dirty="0" smtClean="0"/>
              <a:t>向导（</a:t>
            </a:r>
            <a:r>
              <a:rPr lang="en-US" altLang="zh-CN" dirty="0" smtClean="0"/>
              <a:t>1</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en-US" dirty="0"/>
              <a:t>确认使用配置向导配置集群</a:t>
            </a:r>
          </a:p>
        </p:txBody>
      </p:sp>
      <p:pic>
        <p:nvPicPr>
          <p:cNvPr id="4" name="Picture 25"/>
          <p:cNvPicPr>
            <a:picLocks noChangeAspect="1"/>
          </p:cNvPicPr>
          <p:nvPr/>
        </p:nvPicPr>
        <p:blipFill>
          <a:blip r:embed="rId2"/>
          <a:stretch>
            <a:fillRect/>
          </a:stretch>
        </p:blipFill>
        <p:spPr>
          <a:xfrm>
            <a:off x="1739693" y="1865593"/>
            <a:ext cx="6743700" cy="4629150"/>
          </a:xfrm>
          <a:prstGeom prst="rect">
            <a:avLst/>
          </a:prstGeom>
          <a:ln w="19050">
            <a:solidFill>
              <a:schemeClr val="tx1"/>
            </a:solidFill>
          </a:ln>
        </p:spPr>
      </p:pic>
    </p:spTree>
    <p:extLst>
      <p:ext uri="{BB962C8B-B14F-4D97-AF65-F5344CB8AC3E}">
        <p14:creationId xmlns:p14="http://schemas.microsoft.com/office/powerpoint/2010/main" xmlns="" val="66308760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使用集群安装配置向导</a:t>
            </a:r>
            <a:r>
              <a:rPr lang="zh-CN" altLang="en-US" dirty="0" smtClean="0"/>
              <a:t>（</a:t>
            </a:r>
            <a:r>
              <a:rPr lang="en-US" altLang="zh-CN" dirty="0" smtClean="0"/>
              <a:t>2</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在配置新的集群界面中输入集群名称和集群中所要安装的组件</a:t>
            </a:r>
            <a:endParaRPr lang="zh-CN" altLang="en-US" dirty="0"/>
          </a:p>
        </p:txBody>
      </p:sp>
      <p:pic>
        <p:nvPicPr>
          <p:cNvPr id="4" name="Picture 26"/>
          <p:cNvPicPr>
            <a:picLocks noChangeAspect="1"/>
          </p:cNvPicPr>
          <p:nvPr/>
        </p:nvPicPr>
        <p:blipFill>
          <a:blip r:embed="rId2"/>
          <a:stretch>
            <a:fillRect/>
          </a:stretch>
        </p:blipFill>
        <p:spPr>
          <a:xfrm>
            <a:off x="1269047" y="1929335"/>
            <a:ext cx="6781800" cy="4667250"/>
          </a:xfrm>
          <a:prstGeom prst="rect">
            <a:avLst/>
          </a:prstGeom>
          <a:ln w="19050">
            <a:solidFill>
              <a:schemeClr val="tx1"/>
            </a:solidFill>
          </a:ln>
        </p:spPr>
      </p:pic>
    </p:spTree>
    <p:extLst>
      <p:ext uri="{BB962C8B-B14F-4D97-AF65-F5344CB8AC3E}">
        <p14:creationId xmlns:p14="http://schemas.microsoft.com/office/powerpoint/2010/main" xmlns="" val="29887321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使用集群安装配置向导（</a:t>
            </a:r>
            <a:r>
              <a:rPr lang="en-US" altLang="zh-CN" dirty="0" smtClean="0"/>
              <a:t>3</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首先选择网络环境。</a:t>
            </a:r>
            <a:r>
              <a:rPr lang="zh-CN" altLang="zh-CN" dirty="0" smtClean="0"/>
              <a:t>然后可以</a:t>
            </a:r>
            <a:r>
              <a:rPr lang="zh-CN" altLang="zh-CN" dirty="0"/>
              <a:t>添加或删除节点</a:t>
            </a:r>
            <a:endParaRPr lang="zh-CN" altLang="en-US" dirty="0"/>
          </a:p>
        </p:txBody>
      </p:sp>
      <p:pic>
        <p:nvPicPr>
          <p:cNvPr id="4" name="Picture 28"/>
          <p:cNvPicPr>
            <a:picLocks noChangeAspect="1"/>
          </p:cNvPicPr>
          <p:nvPr/>
        </p:nvPicPr>
        <p:blipFill>
          <a:blip r:embed="rId2"/>
          <a:stretch>
            <a:fillRect/>
          </a:stretch>
        </p:blipFill>
        <p:spPr>
          <a:xfrm>
            <a:off x="784943" y="1940554"/>
            <a:ext cx="6095048" cy="4200525"/>
          </a:xfrm>
          <a:prstGeom prst="rect">
            <a:avLst/>
          </a:prstGeom>
          <a:ln w="19050">
            <a:solidFill>
              <a:schemeClr val="tx1"/>
            </a:solidFill>
          </a:ln>
        </p:spPr>
      </p:pic>
    </p:spTree>
    <p:extLst>
      <p:ext uri="{BB962C8B-B14F-4D97-AF65-F5344CB8AC3E}">
        <p14:creationId xmlns:p14="http://schemas.microsoft.com/office/powerpoint/2010/main" xmlns="" val="8798703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使用集群安装配置向导</a:t>
            </a:r>
            <a:r>
              <a:rPr lang="zh-CN" altLang="en-US" dirty="0" smtClean="0"/>
              <a:t>（</a:t>
            </a:r>
            <a:r>
              <a:rPr lang="en-US" altLang="zh-CN" dirty="0" smtClean="0"/>
              <a:t>4</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批量增加</a:t>
            </a:r>
            <a:r>
              <a:rPr lang="zh-CN" altLang="zh-CN" dirty="0" smtClean="0"/>
              <a:t>，在</a:t>
            </a:r>
            <a:r>
              <a:rPr lang="zh-CN" altLang="zh-CN" dirty="0"/>
              <a:t>起始</a:t>
            </a:r>
            <a:r>
              <a:rPr lang="en-US" altLang="zh-CN" dirty="0"/>
              <a:t>IP</a:t>
            </a:r>
            <a:r>
              <a:rPr lang="zh-CN" altLang="zh-CN" dirty="0"/>
              <a:t>地址和结束</a:t>
            </a:r>
            <a:r>
              <a:rPr lang="en-US" altLang="zh-CN" dirty="0"/>
              <a:t>IP</a:t>
            </a:r>
            <a:r>
              <a:rPr lang="zh-CN" altLang="zh-CN" dirty="0"/>
              <a:t>地址栏目里输入需要搜索的</a:t>
            </a:r>
            <a:r>
              <a:rPr lang="en-US" altLang="zh-CN" dirty="0"/>
              <a:t>IP</a:t>
            </a:r>
            <a:r>
              <a:rPr lang="zh-CN" altLang="zh-CN" dirty="0"/>
              <a:t>地址段，并输入</a:t>
            </a:r>
            <a:r>
              <a:rPr lang="en-US" altLang="zh-CN" dirty="0"/>
              <a:t>root</a:t>
            </a:r>
            <a:r>
              <a:rPr lang="zh-CN" altLang="zh-CN" dirty="0"/>
              <a:t>密码。在界面中点击搜索节点按钮，进入检测机器界面</a:t>
            </a:r>
            <a:endParaRPr lang="zh-CN" altLang="en-US" dirty="0"/>
          </a:p>
        </p:txBody>
      </p:sp>
      <p:pic>
        <p:nvPicPr>
          <p:cNvPr id="4" name="Picture 31"/>
          <p:cNvPicPr>
            <a:picLocks noChangeAspect="1"/>
          </p:cNvPicPr>
          <p:nvPr/>
        </p:nvPicPr>
        <p:blipFill>
          <a:blip r:embed="rId2"/>
          <a:stretch>
            <a:fillRect/>
          </a:stretch>
        </p:blipFill>
        <p:spPr>
          <a:xfrm>
            <a:off x="3003716" y="2280863"/>
            <a:ext cx="5410200" cy="3718560"/>
          </a:xfrm>
          <a:prstGeom prst="rect">
            <a:avLst/>
          </a:prstGeom>
          <a:ln w="19050">
            <a:solidFill>
              <a:schemeClr val="tx1"/>
            </a:solidFill>
          </a:ln>
        </p:spPr>
      </p:pic>
    </p:spTree>
    <p:extLst>
      <p:ext uri="{BB962C8B-B14F-4D97-AF65-F5344CB8AC3E}">
        <p14:creationId xmlns:p14="http://schemas.microsoft.com/office/powerpoint/2010/main" xmlns="" val="259644684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使用集群安装配置向导</a:t>
            </a:r>
            <a:r>
              <a:rPr lang="zh-CN" altLang="en-US" dirty="0" smtClean="0"/>
              <a:t>（</a:t>
            </a:r>
            <a:r>
              <a:rPr lang="en-US" altLang="zh-CN" dirty="0" smtClean="0"/>
              <a:t>5</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当查找结束后，请勾选需要加入集群的机器，并点击</a:t>
            </a:r>
            <a:r>
              <a:rPr lang="en-US" altLang="zh-CN" dirty="0"/>
              <a:t>“</a:t>
            </a:r>
            <a:r>
              <a:rPr lang="zh-CN" altLang="zh-CN" dirty="0"/>
              <a:t>添加</a:t>
            </a:r>
            <a:r>
              <a:rPr lang="en-US" altLang="zh-CN" dirty="0"/>
              <a:t>”</a:t>
            </a:r>
            <a:r>
              <a:rPr lang="zh-CN" altLang="zh-CN" dirty="0"/>
              <a:t>。</a:t>
            </a:r>
            <a:endParaRPr lang="zh-CN" altLang="en-US" dirty="0"/>
          </a:p>
        </p:txBody>
      </p:sp>
      <p:pic>
        <p:nvPicPr>
          <p:cNvPr id="4" name="Picture 75"/>
          <p:cNvPicPr>
            <a:picLocks noChangeAspect="1"/>
          </p:cNvPicPr>
          <p:nvPr/>
        </p:nvPicPr>
        <p:blipFill>
          <a:blip r:embed="rId2"/>
          <a:stretch>
            <a:fillRect/>
          </a:stretch>
        </p:blipFill>
        <p:spPr>
          <a:xfrm>
            <a:off x="2291022" y="2298439"/>
            <a:ext cx="5402580" cy="3703320"/>
          </a:xfrm>
          <a:prstGeom prst="rect">
            <a:avLst/>
          </a:prstGeom>
          <a:ln w="19050">
            <a:solidFill>
              <a:schemeClr val="tx1"/>
            </a:solidFill>
          </a:ln>
        </p:spPr>
      </p:pic>
    </p:spTree>
    <p:extLst>
      <p:ext uri="{BB962C8B-B14F-4D97-AF65-F5344CB8AC3E}">
        <p14:creationId xmlns:p14="http://schemas.microsoft.com/office/powerpoint/2010/main" xmlns="" val="12696746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使用集群安装配置向导</a:t>
            </a:r>
            <a:r>
              <a:rPr lang="zh-CN" altLang="en-US" dirty="0" smtClean="0"/>
              <a:t>（</a:t>
            </a:r>
            <a:r>
              <a:rPr lang="en-US" altLang="zh-CN" dirty="0" smtClean="0"/>
              <a:t>6</a:t>
            </a:r>
            <a:r>
              <a:rPr lang="zh-CN" altLang="en-US" dirty="0" smtClean="0"/>
              <a:t>）</a:t>
            </a:r>
            <a:endParaRPr lang="zh-CN" altLang="en-US" dirty="0"/>
          </a:p>
        </p:txBody>
      </p:sp>
      <p:sp>
        <p:nvSpPr>
          <p:cNvPr id="3" name="文本占位符 2"/>
          <p:cNvSpPr>
            <a:spLocks noGrp="1"/>
          </p:cNvSpPr>
          <p:nvPr>
            <p:ph type="body" sz="quarter" idx="11"/>
          </p:nvPr>
        </p:nvSpPr>
        <p:spPr/>
        <p:txBody>
          <a:bodyPr/>
          <a:lstStyle/>
          <a:p>
            <a:endParaRPr lang="zh-CN" altLang="en-US" dirty="0"/>
          </a:p>
        </p:txBody>
      </p:sp>
      <p:pic>
        <p:nvPicPr>
          <p:cNvPr id="4" name="Picture 76"/>
          <p:cNvPicPr>
            <a:picLocks noChangeAspect="1"/>
          </p:cNvPicPr>
          <p:nvPr/>
        </p:nvPicPr>
        <p:blipFill>
          <a:blip r:embed="rId2"/>
          <a:stretch>
            <a:fillRect/>
          </a:stretch>
        </p:blipFill>
        <p:spPr>
          <a:xfrm>
            <a:off x="586854" y="1218672"/>
            <a:ext cx="7550883" cy="5217745"/>
          </a:xfrm>
          <a:prstGeom prst="rect">
            <a:avLst/>
          </a:prstGeom>
          <a:ln w="19050">
            <a:solidFill>
              <a:schemeClr val="tx1"/>
            </a:solidFill>
          </a:ln>
        </p:spPr>
      </p:pic>
    </p:spTree>
    <p:extLst>
      <p:ext uri="{BB962C8B-B14F-4D97-AF65-F5344CB8AC3E}">
        <p14:creationId xmlns:p14="http://schemas.microsoft.com/office/powerpoint/2010/main" xmlns="" val="26263584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使用集群安装配置向导</a:t>
            </a:r>
            <a:r>
              <a:rPr lang="zh-CN" altLang="en-US" dirty="0" smtClean="0"/>
              <a:t>（</a:t>
            </a:r>
            <a:r>
              <a:rPr lang="en-US" altLang="zh-CN" dirty="0" smtClean="0"/>
              <a:t>7</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en-US" dirty="0" smtClean="0"/>
              <a:t>显示已经连通的状态，点击完成</a:t>
            </a:r>
            <a:endParaRPr lang="zh-CN" altLang="en-US" dirty="0"/>
          </a:p>
        </p:txBody>
      </p:sp>
      <p:pic>
        <p:nvPicPr>
          <p:cNvPr id="4" name="Picture 78"/>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412047" y="1921510"/>
            <a:ext cx="5266667" cy="3677163"/>
          </a:xfrm>
          <a:prstGeom prst="rect">
            <a:avLst/>
          </a:prstGeom>
          <a:ln w="19050">
            <a:solidFill>
              <a:schemeClr val="tx1"/>
            </a:solidFill>
          </a:ln>
        </p:spPr>
      </p:pic>
    </p:spTree>
    <p:extLst>
      <p:ext uri="{BB962C8B-B14F-4D97-AF65-F5344CB8AC3E}">
        <p14:creationId xmlns:p14="http://schemas.microsoft.com/office/powerpoint/2010/main" xmlns="" val="12320788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使用集群安装配置向导（</a:t>
            </a:r>
            <a:r>
              <a:rPr lang="en-US" altLang="zh-CN" dirty="0" smtClean="0"/>
              <a:t>8</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选择安全政策并点击“下一步”继续</a:t>
            </a:r>
            <a:endParaRPr lang="zh-CN" altLang="en-US" dirty="0"/>
          </a:p>
        </p:txBody>
      </p:sp>
      <p:pic>
        <p:nvPicPr>
          <p:cNvPr id="4" name="Picture 35"/>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412047" y="1951355"/>
            <a:ext cx="6081609" cy="4160000"/>
          </a:xfrm>
          <a:prstGeom prst="rect">
            <a:avLst/>
          </a:prstGeom>
          <a:ln w="19050">
            <a:solidFill>
              <a:schemeClr val="tx1"/>
            </a:solidFill>
          </a:ln>
        </p:spPr>
      </p:pic>
    </p:spTree>
    <p:extLst>
      <p:ext uri="{BB962C8B-B14F-4D97-AF65-F5344CB8AC3E}">
        <p14:creationId xmlns:p14="http://schemas.microsoft.com/office/powerpoint/2010/main" xmlns="" val="37786678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构造集群的主要步骤</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3679027486"/>
              </p:ext>
            </p:extLst>
          </p:nvPr>
        </p:nvGraphicFramePr>
        <p:xfrm>
          <a:off x="0" y="831272"/>
          <a:ext cx="9144000" cy="5786034"/>
        </p:xfrm>
        <a:graphic>
          <a:graphicData uri="http://schemas.openxmlformats.org/presentationml/2006/ole">
            <p:oleObj spid="_x0000_s1102" name="Visio" r:id="rId3" imgW="5057155" imgH="3199486" progId="Visio.Drawing.11">
              <p:embed/>
            </p:oleObj>
          </a:graphicData>
        </a:graphic>
      </p:graphicFrame>
    </p:spTree>
    <p:extLst>
      <p:ext uri="{BB962C8B-B14F-4D97-AF65-F5344CB8AC3E}">
        <p14:creationId xmlns:p14="http://schemas.microsoft.com/office/powerpoint/2010/main" xmlns="" val="276381339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使用集群安装配置向导</a:t>
            </a:r>
            <a:r>
              <a:rPr lang="zh-CN" altLang="en-US" dirty="0" smtClean="0"/>
              <a:t>（</a:t>
            </a:r>
            <a:r>
              <a:rPr lang="en-US" altLang="zh-CN" dirty="0" smtClean="0"/>
              <a:t>9</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如果有节点的状态为“未安装”</a:t>
            </a:r>
            <a:r>
              <a:rPr lang="zh-CN" altLang="zh-CN" dirty="0" smtClean="0"/>
              <a:t>，点击</a:t>
            </a:r>
            <a:r>
              <a:rPr lang="zh-CN" altLang="zh-CN" dirty="0"/>
              <a:t>“安装未成功安装的节点”并点击“是”确认选择。</a:t>
            </a:r>
            <a:endParaRPr lang="zh-CN" altLang="en-US" dirty="0"/>
          </a:p>
        </p:txBody>
      </p:sp>
      <p:pic>
        <p:nvPicPr>
          <p:cNvPr id="4" name="Picture 79"/>
          <p:cNvPicPr>
            <a:picLocks noChangeAspect="1"/>
          </p:cNvPicPr>
          <p:nvPr/>
        </p:nvPicPr>
        <p:blipFill>
          <a:blip r:embed="rId2"/>
          <a:stretch>
            <a:fillRect/>
          </a:stretch>
        </p:blipFill>
        <p:spPr>
          <a:xfrm>
            <a:off x="1645564" y="2219325"/>
            <a:ext cx="6762750" cy="4638675"/>
          </a:xfrm>
          <a:prstGeom prst="rect">
            <a:avLst/>
          </a:prstGeom>
          <a:ln w="19050">
            <a:solidFill>
              <a:schemeClr val="tx1"/>
            </a:solidFill>
          </a:ln>
        </p:spPr>
      </p:pic>
    </p:spTree>
    <p:extLst>
      <p:ext uri="{BB962C8B-B14F-4D97-AF65-F5344CB8AC3E}">
        <p14:creationId xmlns:p14="http://schemas.microsoft.com/office/powerpoint/2010/main" xmlns="" val="34216439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使用集群安装配置向导</a:t>
            </a:r>
            <a:r>
              <a:rPr lang="zh-CN" altLang="en-US" dirty="0" smtClean="0"/>
              <a:t>（</a:t>
            </a:r>
            <a:r>
              <a:rPr lang="en-US" altLang="zh-CN" dirty="0" smtClean="0"/>
              <a:t>10</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如果所有节点的状态都为“成功”，点击“下一步”继续</a:t>
            </a:r>
            <a:endParaRPr lang="zh-CN" altLang="en-US" dirty="0"/>
          </a:p>
        </p:txBody>
      </p:sp>
      <p:pic>
        <p:nvPicPr>
          <p:cNvPr id="4" name="Picture 49"/>
          <p:cNvPicPr>
            <a:picLocks noChangeAspect="1"/>
          </p:cNvPicPr>
          <p:nvPr/>
        </p:nvPicPr>
        <p:blipFill>
          <a:blip r:embed="rId2"/>
          <a:stretch>
            <a:fillRect/>
          </a:stretch>
        </p:blipFill>
        <p:spPr>
          <a:xfrm>
            <a:off x="2412047" y="1941511"/>
            <a:ext cx="6112193" cy="4209098"/>
          </a:xfrm>
          <a:prstGeom prst="rect">
            <a:avLst/>
          </a:prstGeom>
          <a:ln w="19050">
            <a:solidFill>
              <a:schemeClr val="tx1"/>
            </a:solidFill>
          </a:ln>
        </p:spPr>
      </p:pic>
    </p:spTree>
    <p:extLst>
      <p:ext uri="{BB962C8B-B14F-4D97-AF65-F5344CB8AC3E}">
        <p14:creationId xmlns:p14="http://schemas.microsoft.com/office/powerpoint/2010/main" xmlns="" val="146300619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使用集群安装配置向导（</a:t>
            </a:r>
            <a:r>
              <a:rPr lang="en-US" altLang="zh-CN" dirty="0" smtClean="0"/>
              <a:t>11</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点击“完成”按钮结束安装配置向导</a:t>
            </a:r>
            <a:endParaRPr lang="zh-CN" altLang="en-US" dirty="0"/>
          </a:p>
        </p:txBody>
      </p:sp>
      <p:pic>
        <p:nvPicPr>
          <p:cNvPr id="4" name="Picture 50"/>
          <p:cNvPicPr>
            <a:picLocks noChangeAspect="1"/>
          </p:cNvPicPr>
          <p:nvPr/>
        </p:nvPicPr>
        <p:blipFill>
          <a:blip r:embed="rId2"/>
          <a:stretch>
            <a:fillRect/>
          </a:stretch>
        </p:blipFill>
        <p:spPr>
          <a:xfrm>
            <a:off x="2412047" y="1945321"/>
            <a:ext cx="6077903" cy="4174808"/>
          </a:xfrm>
          <a:prstGeom prst="rect">
            <a:avLst/>
          </a:prstGeom>
          <a:ln w="19050">
            <a:solidFill>
              <a:schemeClr val="tx1"/>
            </a:solidFill>
          </a:ln>
        </p:spPr>
      </p:pic>
    </p:spTree>
    <p:extLst>
      <p:ext uri="{BB962C8B-B14F-4D97-AF65-F5344CB8AC3E}">
        <p14:creationId xmlns:p14="http://schemas.microsoft.com/office/powerpoint/2010/main" xmlns="" val="202161003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集群拓扑</a:t>
            </a:r>
            <a:r>
              <a:rPr lang="zh-CN" altLang="en-US" dirty="0" smtClean="0"/>
              <a:t>配置（</a:t>
            </a:r>
            <a:r>
              <a:rPr lang="en-US" altLang="zh-CN" dirty="0" smtClean="0"/>
              <a:t>1</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系统在集群安装配置向导完成后，会自动提醒进行拓扑配置</a:t>
            </a:r>
            <a:r>
              <a:rPr lang="zh-CN" altLang="zh-CN" dirty="0" smtClean="0"/>
              <a:t>，点击</a:t>
            </a:r>
            <a:r>
              <a:rPr lang="zh-CN" altLang="zh-CN" dirty="0"/>
              <a:t>“</a:t>
            </a:r>
            <a:r>
              <a:rPr lang="en-US" altLang="zh-CN" dirty="0"/>
              <a:t>Yes</a:t>
            </a:r>
            <a:r>
              <a:rPr lang="zh-CN" altLang="zh-CN" dirty="0"/>
              <a:t>”按钮，进入集群拓扑推荐向导界面。</a:t>
            </a:r>
          </a:p>
          <a:p>
            <a:endParaRPr lang="zh-CN" altLang="en-US" dirty="0"/>
          </a:p>
        </p:txBody>
      </p:sp>
      <p:pic>
        <p:nvPicPr>
          <p:cNvPr id="4" name="Picture 80"/>
          <p:cNvPicPr>
            <a:picLocks noChangeAspect="1"/>
          </p:cNvPicPr>
          <p:nvPr/>
        </p:nvPicPr>
        <p:blipFill>
          <a:blip r:embed="rId2"/>
          <a:stretch>
            <a:fillRect/>
          </a:stretch>
        </p:blipFill>
        <p:spPr>
          <a:xfrm>
            <a:off x="390695" y="2339490"/>
            <a:ext cx="8155305" cy="3931920"/>
          </a:xfrm>
          <a:prstGeom prst="rect">
            <a:avLst/>
          </a:prstGeom>
          <a:ln w="19050">
            <a:solidFill>
              <a:schemeClr val="tx1"/>
            </a:solidFill>
          </a:ln>
        </p:spPr>
      </p:pic>
    </p:spTree>
    <p:extLst>
      <p:ext uri="{BB962C8B-B14F-4D97-AF65-F5344CB8AC3E}">
        <p14:creationId xmlns:p14="http://schemas.microsoft.com/office/powerpoint/2010/main" xmlns="" val="18369133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集群拓扑配置</a:t>
            </a:r>
            <a:r>
              <a:rPr lang="zh-CN" altLang="en-US" dirty="0" smtClean="0"/>
              <a:t>（</a:t>
            </a:r>
            <a:r>
              <a:rPr lang="en-US" altLang="zh-CN" dirty="0" smtClean="0"/>
              <a:t>2</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en-US" dirty="0" smtClean="0"/>
              <a:t>欢迎界面</a:t>
            </a:r>
            <a:endParaRPr lang="zh-CN" altLang="en-US" dirty="0"/>
          </a:p>
        </p:txBody>
      </p:sp>
      <p:pic>
        <p:nvPicPr>
          <p:cNvPr id="4" name="Picture 36"/>
          <p:cNvPicPr>
            <a:picLocks noChangeAspect="1"/>
          </p:cNvPicPr>
          <p:nvPr/>
        </p:nvPicPr>
        <p:blipFill>
          <a:blip r:embed="rId2"/>
          <a:stretch>
            <a:fillRect/>
          </a:stretch>
        </p:blipFill>
        <p:spPr>
          <a:xfrm>
            <a:off x="946317" y="1864117"/>
            <a:ext cx="6772275" cy="4695825"/>
          </a:xfrm>
          <a:prstGeom prst="rect">
            <a:avLst/>
          </a:prstGeom>
          <a:ln w="19050">
            <a:solidFill>
              <a:schemeClr val="tx1"/>
            </a:solidFill>
          </a:ln>
        </p:spPr>
      </p:pic>
    </p:spTree>
    <p:extLst>
      <p:ext uri="{BB962C8B-B14F-4D97-AF65-F5344CB8AC3E}">
        <p14:creationId xmlns:p14="http://schemas.microsoft.com/office/powerpoint/2010/main" xmlns="" val="109451280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集群拓扑配置</a:t>
            </a:r>
            <a:r>
              <a:rPr lang="zh-CN" altLang="en-US" dirty="0" smtClean="0"/>
              <a:t>（</a:t>
            </a:r>
            <a:r>
              <a:rPr lang="en-US" altLang="zh-CN" dirty="0" smtClean="0"/>
              <a:t>3</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进入</a:t>
            </a:r>
            <a:r>
              <a:rPr lang="en-US" altLang="zh-CN" dirty="0"/>
              <a:t>HDFS</a:t>
            </a:r>
            <a:r>
              <a:rPr lang="zh-CN" altLang="zh-CN" dirty="0"/>
              <a:t>组件控制节点的配置界面。分别一台服务器选择作为主命名节点，从命名节点。其中必须选择服务器作为主命名节点。而从命名节点是</a:t>
            </a:r>
            <a:r>
              <a:rPr lang="zh-CN" altLang="zh-CN" dirty="0" smtClean="0"/>
              <a:t>可选的</a:t>
            </a:r>
            <a:r>
              <a:rPr lang="zh-CN" altLang="en-US" dirty="0" smtClean="0"/>
              <a:t>。</a:t>
            </a:r>
            <a:endParaRPr lang="zh-CN" altLang="en-US" dirty="0"/>
          </a:p>
        </p:txBody>
      </p:sp>
      <p:pic>
        <p:nvPicPr>
          <p:cNvPr id="4" name="Picture 39"/>
          <p:cNvPicPr>
            <a:picLocks noChangeAspect="1"/>
          </p:cNvPicPr>
          <p:nvPr/>
        </p:nvPicPr>
        <p:blipFill rotWithShape="1">
          <a:blip r:embed="rId2">
            <a:extLst>
              <a:ext uri="{28A0092B-C50C-407E-A947-70E740481C1C}">
                <a14:useLocalDpi xmlns:a14="http://schemas.microsoft.com/office/drawing/2010/main" xmlns="" val="0"/>
              </a:ext>
            </a:extLst>
          </a:blip>
          <a:srcRect b="1567"/>
          <a:stretch/>
        </p:blipFill>
        <p:spPr bwMode="auto">
          <a:xfrm>
            <a:off x="946316" y="2544556"/>
            <a:ext cx="6342858" cy="4313444"/>
          </a:xfrm>
          <a:prstGeom prst="rect">
            <a:avLst/>
          </a:prstGeom>
          <a:ln w="19050">
            <a:solidFill>
              <a:schemeClr val="tx1"/>
            </a:solid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65384917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集群拓扑配置</a:t>
            </a:r>
            <a:r>
              <a:rPr lang="zh-CN" altLang="en-US" dirty="0" smtClean="0"/>
              <a:t>（</a:t>
            </a:r>
            <a:r>
              <a:rPr lang="en-US" altLang="zh-CN" dirty="0" smtClean="0"/>
              <a:t>4</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进入</a:t>
            </a:r>
            <a:r>
              <a:rPr lang="en-US" altLang="zh-CN" dirty="0"/>
              <a:t>MapReduce</a:t>
            </a:r>
            <a:r>
              <a:rPr lang="zh-CN" altLang="zh-CN" dirty="0"/>
              <a:t>组件控制节点的配置界面。这里必须选择一台服务器作为</a:t>
            </a:r>
            <a:r>
              <a:rPr lang="en-US" altLang="zh-CN" dirty="0"/>
              <a:t>MapReduce</a:t>
            </a:r>
            <a:r>
              <a:rPr lang="zh-CN" altLang="zh-CN" dirty="0"/>
              <a:t>的任务分配器，而在上一步配置</a:t>
            </a:r>
            <a:r>
              <a:rPr lang="en-US" altLang="zh-CN" dirty="0"/>
              <a:t>HDFS</a:t>
            </a:r>
            <a:r>
              <a:rPr lang="zh-CN" altLang="zh-CN" dirty="0"/>
              <a:t>组件控制节点中</a:t>
            </a:r>
            <a:r>
              <a:rPr lang="zh-CN" altLang="zh-CN" dirty="0" smtClean="0"/>
              <a:t>，</a:t>
            </a:r>
            <a:r>
              <a:rPr lang="zh-CN" altLang="en-US" dirty="0"/>
              <a:t>所</a:t>
            </a:r>
            <a:r>
              <a:rPr lang="zh-CN" altLang="zh-CN" dirty="0" smtClean="0"/>
              <a:t>选择</a:t>
            </a:r>
            <a:r>
              <a:rPr lang="zh-CN" altLang="zh-CN" dirty="0"/>
              <a:t>的主命名节点将被默认作为任务分配器</a:t>
            </a:r>
            <a:endParaRPr lang="zh-CN" altLang="en-US" dirty="0"/>
          </a:p>
        </p:txBody>
      </p:sp>
      <p:pic>
        <p:nvPicPr>
          <p:cNvPr id="4" name="Picture 41"/>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1058" y="2548853"/>
            <a:ext cx="6113046" cy="4201112"/>
          </a:xfrm>
          <a:prstGeom prst="rect">
            <a:avLst/>
          </a:prstGeom>
          <a:ln w="19050">
            <a:solidFill>
              <a:schemeClr val="tx1"/>
            </a:solidFill>
          </a:ln>
        </p:spPr>
      </p:pic>
    </p:spTree>
    <p:extLst>
      <p:ext uri="{BB962C8B-B14F-4D97-AF65-F5344CB8AC3E}">
        <p14:creationId xmlns:p14="http://schemas.microsoft.com/office/powerpoint/2010/main" xmlns="" val="140992221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集群拓扑配置</a:t>
            </a:r>
            <a:r>
              <a:rPr lang="zh-CN" altLang="en-US" dirty="0" smtClean="0"/>
              <a:t>（</a:t>
            </a:r>
            <a:r>
              <a:rPr lang="en-US" altLang="zh-CN" dirty="0" smtClean="0"/>
              <a:t>5</a:t>
            </a:r>
            <a:r>
              <a:rPr lang="zh-CN" altLang="en-US" dirty="0" smtClean="0"/>
              <a:t>）</a:t>
            </a:r>
            <a:endParaRPr lang="zh-CN" altLang="en-US" dirty="0"/>
          </a:p>
        </p:txBody>
      </p:sp>
      <p:sp>
        <p:nvSpPr>
          <p:cNvPr id="3" name="文本占位符 2"/>
          <p:cNvSpPr>
            <a:spLocks noGrp="1"/>
          </p:cNvSpPr>
          <p:nvPr>
            <p:ph type="body" sz="quarter" idx="11"/>
          </p:nvPr>
        </p:nvSpPr>
        <p:spPr>
          <a:xfrm>
            <a:off x="443753" y="1008529"/>
            <a:ext cx="8229600" cy="4572000"/>
          </a:xfrm>
        </p:spPr>
        <p:txBody>
          <a:bodyPr/>
          <a:lstStyle/>
          <a:p>
            <a:r>
              <a:rPr lang="zh-CN" altLang="zh-CN" dirty="0"/>
              <a:t>进入</a:t>
            </a:r>
            <a:r>
              <a:rPr lang="en-US" altLang="zh-CN" dirty="0"/>
              <a:t>HBase</a:t>
            </a:r>
            <a:r>
              <a:rPr lang="zh-CN" altLang="zh-CN" dirty="0"/>
              <a:t>组件控制节点配置界面</a:t>
            </a:r>
            <a:r>
              <a:rPr lang="zh-CN" altLang="zh-CN" dirty="0" smtClean="0"/>
              <a:t>。选择</a:t>
            </a:r>
            <a:r>
              <a:rPr lang="en-US" altLang="zh-CN" dirty="0"/>
              <a:t>ZooKeeper</a:t>
            </a:r>
            <a:r>
              <a:rPr lang="zh-CN" altLang="zh-CN" dirty="0"/>
              <a:t>节点，建议使用奇数</a:t>
            </a:r>
            <a:r>
              <a:rPr lang="en-US" altLang="zh-CN" dirty="0"/>
              <a:t>Zookeeper</a:t>
            </a:r>
            <a:r>
              <a:rPr lang="zh-CN" altLang="zh-CN" dirty="0"/>
              <a:t>并且数量至少为</a:t>
            </a:r>
            <a:r>
              <a:rPr lang="en-US" altLang="zh-CN" dirty="0"/>
              <a:t>3</a:t>
            </a:r>
            <a:r>
              <a:rPr lang="zh-CN" altLang="zh-CN" dirty="0"/>
              <a:t>。</a:t>
            </a:r>
            <a:endParaRPr lang="zh-CN" altLang="en-US" dirty="0"/>
          </a:p>
        </p:txBody>
      </p:sp>
      <p:pic>
        <p:nvPicPr>
          <p:cNvPr id="4" name="Picture 42"/>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959765" y="1834048"/>
            <a:ext cx="6897063" cy="4791744"/>
          </a:xfrm>
          <a:prstGeom prst="rect">
            <a:avLst/>
          </a:prstGeom>
          <a:ln w="19050">
            <a:solidFill>
              <a:schemeClr val="tx1"/>
            </a:solidFill>
          </a:ln>
        </p:spPr>
      </p:pic>
    </p:spTree>
    <p:extLst>
      <p:ext uri="{BB962C8B-B14F-4D97-AF65-F5344CB8AC3E}">
        <p14:creationId xmlns:p14="http://schemas.microsoft.com/office/powerpoint/2010/main" xmlns="" val="96861316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集群拓扑配置</a:t>
            </a:r>
            <a:r>
              <a:rPr lang="zh-CN" altLang="en-US" dirty="0" smtClean="0"/>
              <a:t>（</a:t>
            </a:r>
            <a:r>
              <a:rPr lang="en-US" altLang="zh-CN" dirty="0" smtClean="0"/>
              <a:t>6</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进入</a:t>
            </a:r>
            <a:r>
              <a:rPr lang="en-US" altLang="zh-CN" dirty="0"/>
              <a:t>Hive</a:t>
            </a:r>
            <a:r>
              <a:rPr lang="zh-CN" altLang="zh-CN" dirty="0"/>
              <a:t>组件控制节点配置界面。这里可以选择</a:t>
            </a:r>
            <a:r>
              <a:rPr lang="en-US" altLang="zh-CN" dirty="0"/>
              <a:t>Hive</a:t>
            </a:r>
            <a:r>
              <a:rPr lang="zh-CN" altLang="zh-CN" dirty="0"/>
              <a:t>服务所安装的服务器</a:t>
            </a:r>
            <a:endParaRPr lang="zh-CN" altLang="en-US" dirty="0"/>
          </a:p>
        </p:txBody>
      </p:sp>
      <p:pic>
        <p:nvPicPr>
          <p:cNvPr id="4" name="Picture 4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874165" y="2357620"/>
            <a:ext cx="6224504" cy="4243980"/>
          </a:xfrm>
          <a:prstGeom prst="rect">
            <a:avLst/>
          </a:prstGeom>
          <a:ln w="19050">
            <a:solidFill>
              <a:schemeClr val="tx1"/>
            </a:solidFill>
          </a:ln>
        </p:spPr>
      </p:pic>
    </p:spTree>
    <p:extLst>
      <p:ext uri="{BB962C8B-B14F-4D97-AF65-F5344CB8AC3E}">
        <p14:creationId xmlns:p14="http://schemas.microsoft.com/office/powerpoint/2010/main" xmlns="" val="52539335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集群拓扑配置</a:t>
            </a:r>
            <a:r>
              <a:rPr lang="zh-CN" altLang="en-US" dirty="0" smtClean="0"/>
              <a:t>（</a:t>
            </a:r>
            <a:r>
              <a:rPr lang="en-US" altLang="zh-CN" dirty="0" smtClean="0"/>
              <a:t>7</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确认集群拓扑主要节点配置完成，点击“完成”关闭向导</a:t>
            </a:r>
            <a:endParaRPr lang="zh-CN" altLang="en-US" dirty="0"/>
          </a:p>
        </p:txBody>
      </p:sp>
      <p:pic>
        <p:nvPicPr>
          <p:cNvPr id="4" name="Picture 44"/>
          <p:cNvPicPr>
            <a:picLocks noChangeAspect="1"/>
          </p:cNvPicPr>
          <p:nvPr/>
        </p:nvPicPr>
        <p:blipFill>
          <a:blip r:embed="rId2"/>
          <a:stretch>
            <a:fillRect/>
          </a:stretch>
        </p:blipFill>
        <p:spPr>
          <a:xfrm>
            <a:off x="2412047" y="1945322"/>
            <a:ext cx="6052185" cy="4157663"/>
          </a:xfrm>
          <a:prstGeom prst="rect">
            <a:avLst/>
          </a:prstGeom>
          <a:ln w="19050">
            <a:solidFill>
              <a:schemeClr val="tx1"/>
            </a:solidFill>
          </a:ln>
        </p:spPr>
      </p:pic>
    </p:spTree>
    <p:extLst>
      <p:ext uri="{BB962C8B-B14F-4D97-AF65-F5344CB8AC3E}">
        <p14:creationId xmlns:p14="http://schemas.microsoft.com/office/powerpoint/2010/main" xmlns="" val="263721584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IDH </a:t>
            </a:r>
            <a:r>
              <a:rPr lang="en-US" altLang="zh-CN" dirty="0" err="1"/>
              <a:t>Hadoop</a:t>
            </a:r>
            <a:r>
              <a:rPr lang="zh-CN" altLang="en-US" dirty="0"/>
              <a:t>集群中的模块逻辑结构</a:t>
            </a:r>
          </a:p>
        </p:txBody>
      </p:sp>
      <p:graphicFrame>
        <p:nvGraphicFramePr>
          <p:cNvPr id="4" name="对象 3"/>
          <p:cNvGraphicFramePr>
            <a:graphicFrameLocks noChangeAspect="1"/>
          </p:cNvGraphicFramePr>
          <p:nvPr>
            <p:extLst>
              <p:ext uri="{D42A27DB-BD31-4B8C-83A1-F6EECF244321}">
                <p14:modId xmlns:p14="http://schemas.microsoft.com/office/powerpoint/2010/main" xmlns="" val="697030264"/>
              </p:ext>
            </p:extLst>
          </p:nvPr>
        </p:nvGraphicFramePr>
        <p:xfrm>
          <a:off x="879909" y="1650134"/>
          <a:ext cx="7356475" cy="4343400"/>
        </p:xfrm>
        <a:graphic>
          <a:graphicData uri="http://schemas.openxmlformats.org/presentationml/2006/ole">
            <p:oleObj spid="_x0000_s2124" name="Visio" r:id="rId3" imgW="4950180" imgH="2925972" progId="Visio.Drawing.11">
              <p:embed/>
            </p:oleObj>
          </a:graphicData>
        </a:graphic>
      </p:graphicFrame>
    </p:spTree>
    <p:extLst>
      <p:ext uri="{BB962C8B-B14F-4D97-AF65-F5344CB8AC3E}">
        <p14:creationId xmlns:p14="http://schemas.microsoft.com/office/powerpoint/2010/main" xmlns="" val="424225490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集群拓扑配置</a:t>
            </a:r>
            <a:r>
              <a:rPr lang="zh-CN" altLang="en-US" dirty="0" smtClean="0"/>
              <a:t>（</a:t>
            </a:r>
            <a:r>
              <a:rPr lang="en-US" altLang="zh-CN" dirty="0" smtClean="0"/>
              <a:t>8</a:t>
            </a:r>
            <a:r>
              <a:rPr lang="zh-CN" altLang="en-US" dirty="0" smtClean="0"/>
              <a:t>）</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4" name="Picture 46"/>
          <p:cNvPicPr>
            <a:picLocks noChangeAspect="1"/>
          </p:cNvPicPr>
          <p:nvPr/>
        </p:nvPicPr>
        <p:blipFill>
          <a:blip r:embed="rId2"/>
          <a:stretch>
            <a:fillRect/>
          </a:stretch>
        </p:blipFill>
        <p:spPr>
          <a:xfrm>
            <a:off x="69532" y="2175511"/>
            <a:ext cx="9074468" cy="4313873"/>
          </a:xfrm>
          <a:prstGeom prst="rect">
            <a:avLst/>
          </a:prstGeom>
        </p:spPr>
      </p:pic>
    </p:spTree>
    <p:extLst>
      <p:ext uri="{BB962C8B-B14F-4D97-AF65-F5344CB8AC3E}">
        <p14:creationId xmlns:p14="http://schemas.microsoft.com/office/powerpoint/2010/main" xmlns="" val="141243562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zh-CN" altLang="en-US" dirty="0" smtClean="0"/>
              <a:t>许可证</a:t>
            </a:r>
            <a:r>
              <a:rPr lang="en-US" altLang="zh-CN" dirty="0" smtClean="0"/>
              <a:t>(1)</a:t>
            </a:r>
            <a:endParaRPr lang="zh-CN" altLang="en-US" dirty="0"/>
          </a:p>
        </p:txBody>
      </p:sp>
      <p:sp>
        <p:nvSpPr>
          <p:cNvPr id="3" name="文本占位符 2"/>
          <p:cNvSpPr>
            <a:spLocks noGrp="1"/>
          </p:cNvSpPr>
          <p:nvPr>
            <p:ph type="body" sz="quarter" idx="11"/>
          </p:nvPr>
        </p:nvSpPr>
        <p:spPr/>
        <p:txBody>
          <a:bodyPr/>
          <a:lstStyle/>
          <a:p>
            <a:r>
              <a:rPr lang="zh-CN" altLang="zh-CN" dirty="0"/>
              <a:t>许可证界面中会列出所有具有许可证验证功能的服务器列表</a:t>
            </a:r>
            <a:endParaRPr lang="zh-CN" altLang="en-US" dirty="0"/>
          </a:p>
        </p:txBody>
      </p:sp>
      <p:pic>
        <p:nvPicPr>
          <p:cNvPr id="4" name="Picture 1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2445" y="2121216"/>
            <a:ext cx="8081792" cy="3970301"/>
          </a:xfrm>
          <a:prstGeom prst="rect">
            <a:avLst/>
          </a:prstGeom>
          <a:ln w="19050">
            <a:solidFill>
              <a:schemeClr val="tx1"/>
            </a:solidFill>
          </a:ln>
        </p:spPr>
      </p:pic>
    </p:spTree>
    <p:extLst>
      <p:ext uri="{BB962C8B-B14F-4D97-AF65-F5344CB8AC3E}">
        <p14:creationId xmlns:p14="http://schemas.microsoft.com/office/powerpoint/2010/main" xmlns="" val="309215321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输入许可证</a:t>
            </a:r>
            <a:r>
              <a:rPr lang="en-US" altLang="zh-CN" dirty="0" smtClean="0"/>
              <a:t>(2)</a:t>
            </a:r>
            <a:endParaRPr lang="zh-CN" altLang="en-US" dirty="0"/>
          </a:p>
        </p:txBody>
      </p:sp>
      <p:sp>
        <p:nvSpPr>
          <p:cNvPr id="3" name="文本占位符 2"/>
          <p:cNvSpPr>
            <a:spLocks noGrp="1"/>
          </p:cNvSpPr>
          <p:nvPr>
            <p:ph type="body" sz="quarter" idx="11"/>
          </p:nvPr>
        </p:nvSpPr>
        <p:spPr/>
        <p:txBody>
          <a:bodyPr/>
          <a:lstStyle/>
          <a:p>
            <a:r>
              <a:rPr lang="zh-CN" altLang="zh-CN" dirty="0"/>
              <a:t>将许可证文件中的内容输入许可证文件输入框，然后点击上传按钮</a:t>
            </a:r>
            <a:endParaRPr lang="zh-CN" altLang="en-US" dirty="0"/>
          </a:p>
        </p:txBody>
      </p:sp>
      <p:pic>
        <p:nvPicPr>
          <p:cNvPr id="4" name="Picture 13"/>
          <p:cNvPicPr>
            <a:picLocks noChangeAspect="1"/>
          </p:cNvPicPr>
          <p:nvPr/>
        </p:nvPicPr>
        <p:blipFill>
          <a:blip r:embed="rId2"/>
          <a:stretch>
            <a:fillRect/>
          </a:stretch>
        </p:blipFill>
        <p:spPr>
          <a:xfrm>
            <a:off x="663929" y="2096845"/>
            <a:ext cx="6321685" cy="4371190"/>
          </a:xfrm>
          <a:prstGeom prst="rect">
            <a:avLst/>
          </a:prstGeom>
          <a:ln w="19050">
            <a:solidFill>
              <a:schemeClr val="tx1"/>
            </a:solidFill>
          </a:ln>
        </p:spPr>
      </p:pic>
    </p:spTree>
    <p:extLst>
      <p:ext uri="{BB962C8B-B14F-4D97-AF65-F5344CB8AC3E}">
        <p14:creationId xmlns:p14="http://schemas.microsoft.com/office/powerpoint/2010/main" xmlns="" val="22578840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输入许可证（</a:t>
            </a:r>
            <a:r>
              <a:rPr lang="en-US" altLang="zh-CN" dirty="0" smtClean="0"/>
              <a:t>3</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然后点击图许可证管理主界面左上角的更新许可证按钮，将许可证部署到机器中的相应服务器中。</a:t>
            </a:r>
          </a:p>
          <a:p>
            <a:endParaRPr lang="zh-CN" altLang="en-US" dirty="0"/>
          </a:p>
        </p:txBody>
      </p:sp>
      <p:pic>
        <p:nvPicPr>
          <p:cNvPr id="4" name="Picture 14"/>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9340" y="2241399"/>
            <a:ext cx="8163976" cy="4051823"/>
          </a:xfrm>
          <a:prstGeom prst="rect">
            <a:avLst/>
          </a:prstGeom>
          <a:ln w="19050">
            <a:solidFill>
              <a:schemeClr val="tx1"/>
            </a:solidFill>
          </a:ln>
        </p:spPr>
      </p:pic>
    </p:spTree>
    <p:extLst>
      <p:ext uri="{BB962C8B-B14F-4D97-AF65-F5344CB8AC3E}">
        <p14:creationId xmlns:p14="http://schemas.microsoft.com/office/powerpoint/2010/main" xmlns="" val="738355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配置节点（</a:t>
            </a:r>
            <a:r>
              <a:rPr lang="en-US" altLang="zh-CN" dirty="0" smtClean="0"/>
              <a:t>1</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smtClean="0"/>
              <a:t>点击所</a:t>
            </a:r>
            <a:r>
              <a:rPr lang="zh-CN" altLang="zh-CN" dirty="0"/>
              <a:t>示的“配置所有节点”，系统会同步在后台实施集群中各个服务器的安装配置工作。</a:t>
            </a:r>
            <a:endParaRPr lang="zh-CN" altLang="en-US" dirty="0"/>
          </a:p>
        </p:txBody>
      </p:sp>
      <p:pic>
        <p:nvPicPr>
          <p:cNvPr id="4" name="Picture 17"/>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2445" y="2362422"/>
            <a:ext cx="8218164" cy="4078717"/>
          </a:xfrm>
          <a:prstGeom prst="rect">
            <a:avLst/>
          </a:prstGeom>
          <a:ln w="19050">
            <a:solidFill>
              <a:schemeClr val="tx1"/>
            </a:solidFill>
          </a:ln>
        </p:spPr>
      </p:pic>
    </p:spTree>
    <p:extLst>
      <p:ext uri="{BB962C8B-B14F-4D97-AF65-F5344CB8AC3E}">
        <p14:creationId xmlns:p14="http://schemas.microsoft.com/office/powerpoint/2010/main" xmlns="" val="300011878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配置节点（</a:t>
            </a:r>
            <a:r>
              <a:rPr lang="en-US" altLang="zh-CN" dirty="0" smtClean="0"/>
              <a:t>2</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在启动过程界面的标题栏中可以查看启动服务器的总个数和完成个数</a:t>
            </a:r>
            <a:endParaRPr lang="zh-CN" altLang="en-US" dirty="0"/>
          </a:p>
        </p:txBody>
      </p:sp>
      <p:pic>
        <p:nvPicPr>
          <p:cNvPr id="4" name="Picture 20"/>
          <p:cNvPicPr>
            <a:picLocks noChangeAspect="1"/>
          </p:cNvPicPr>
          <p:nvPr/>
        </p:nvPicPr>
        <p:blipFill>
          <a:blip r:embed="rId2"/>
          <a:stretch>
            <a:fillRect/>
          </a:stretch>
        </p:blipFill>
        <p:spPr>
          <a:xfrm>
            <a:off x="1545104" y="1790046"/>
            <a:ext cx="6566816" cy="5067954"/>
          </a:xfrm>
          <a:prstGeom prst="rect">
            <a:avLst/>
          </a:prstGeom>
          <a:ln w="19050">
            <a:solidFill>
              <a:schemeClr val="tx1"/>
            </a:solidFill>
          </a:ln>
        </p:spPr>
      </p:pic>
    </p:spTree>
    <p:extLst>
      <p:ext uri="{BB962C8B-B14F-4D97-AF65-F5344CB8AC3E}">
        <p14:creationId xmlns:p14="http://schemas.microsoft.com/office/powerpoint/2010/main" xmlns="" val="184726839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启动集群（</a:t>
            </a:r>
            <a:r>
              <a:rPr lang="en-US" altLang="zh-CN" dirty="0" smtClean="0"/>
              <a:t>1</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en-US" dirty="0" smtClean="0"/>
              <a:t>启动的控制面板</a:t>
            </a:r>
            <a:endParaRPr lang="zh-CN" altLang="en-US" dirty="0"/>
          </a:p>
        </p:txBody>
      </p:sp>
      <p:pic>
        <p:nvPicPr>
          <p:cNvPr id="4" name="Picture 47"/>
          <p:cNvPicPr>
            <a:picLocks noChangeAspect="1"/>
          </p:cNvPicPr>
          <p:nvPr/>
        </p:nvPicPr>
        <p:blipFill>
          <a:blip r:embed="rId2"/>
          <a:stretch>
            <a:fillRect/>
          </a:stretch>
        </p:blipFill>
        <p:spPr>
          <a:xfrm>
            <a:off x="642022" y="2011025"/>
            <a:ext cx="8203189" cy="4282199"/>
          </a:xfrm>
          <a:prstGeom prst="rect">
            <a:avLst/>
          </a:prstGeom>
          <a:ln w="19050">
            <a:solidFill>
              <a:schemeClr val="tx1"/>
            </a:solidFill>
          </a:ln>
        </p:spPr>
      </p:pic>
    </p:spTree>
    <p:extLst>
      <p:ext uri="{BB962C8B-B14F-4D97-AF65-F5344CB8AC3E}">
        <p14:creationId xmlns:p14="http://schemas.microsoft.com/office/powerpoint/2010/main" xmlns="" val="191815810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启动集群（</a:t>
            </a:r>
            <a:r>
              <a:rPr lang="en-US" altLang="zh-CN" dirty="0" smtClean="0"/>
              <a:t>2</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在运行中的四样组件分别为</a:t>
            </a:r>
            <a:r>
              <a:rPr lang="en-US" altLang="zh-CN" dirty="0"/>
              <a:t>HDFS</a:t>
            </a:r>
            <a:r>
              <a:rPr lang="zh-CN" altLang="zh-CN" dirty="0"/>
              <a:t>，</a:t>
            </a:r>
            <a:r>
              <a:rPr lang="en-US" altLang="zh-CN" dirty="0"/>
              <a:t>MapReduce</a:t>
            </a:r>
            <a:r>
              <a:rPr lang="zh-CN" altLang="zh-CN" dirty="0"/>
              <a:t>，</a:t>
            </a:r>
            <a:r>
              <a:rPr lang="en-US" altLang="zh-CN" dirty="0"/>
              <a:t>HBase</a:t>
            </a:r>
            <a:r>
              <a:rPr lang="zh-CN" altLang="zh-CN" dirty="0"/>
              <a:t>和</a:t>
            </a:r>
            <a:r>
              <a:rPr lang="en-US" altLang="zh-CN" dirty="0"/>
              <a:t>Hive</a:t>
            </a:r>
            <a:r>
              <a:rPr lang="zh-CN" altLang="zh-CN" dirty="0"/>
              <a:t>。除</a:t>
            </a:r>
            <a:r>
              <a:rPr lang="en-US" altLang="zh-CN" dirty="0"/>
              <a:t>HDFS</a:t>
            </a:r>
            <a:r>
              <a:rPr lang="zh-CN" altLang="zh-CN" dirty="0"/>
              <a:t>外，所有组件都只有两种状态“运行中”和“未运行”，在界面的最右侧有操作列表，可以通过点击按钮来对集群单一组件进行“启动</a:t>
            </a:r>
            <a:r>
              <a:rPr lang="en-US" altLang="zh-CN" dirty="0"/>
              <a:t>/</a:t>
            </a:r>
            <a:r>
              <a:rPr lang="zh-CN" altLang="zh-CN" dirty="0"/>
              <a:t>停止”</a:t>
            </a:r>
            <a:r>
              <a:rPr lang="zh-CN" altLang="zh-CN" dirty="0" smtClean="0"/>
              <a:t>操作</a:t>
            </a:r>
            <a:endParaRPr lang="en-US" altLang="zh-CN" dirty="0" smtClean="0"/>
          </a:p>
          <a:p>
            <a:r>
              <a:rPr lang="zh-CN" altLang="en-US" dirty="0"/>
              <a:t>单一组件的启动必须满则如下要求：</a:t>
            </a:r>
          </a:p>
          <a:p>
            <a:pPr lvl="1"/>
            <a:r>
              <a:rPr lang="en-US" altLang="zh-CN" dirty="0" smtClean="0"/>
              <a:t>HDFS</a:t>
            </a:r>
            <a:r>
              <a:rPr lang="zh-CN" altLang="en-US" dirty="0"/>
              <a:t>不需要依赖另外组件；</a:t>
            </a:r>
          </a:p>
          <a:p>
            <a:pPr lvl="1"/>
            <a:r>
              <a:rPr lang="en-US" altLang="zh-CN" dirty="0" err="1" smtClean="0"/>
              <a:t>MapReduce</a:t>
            </a:r>
            <a:r>
              <a:rPr lang="zh-CN" altLang="en-US" dirty="0"/>
              <a:t>启动之前，需要确保</a:t>
            </a:r>
            <a:r>
              <a:rPr lang="en-US" altLang="zh-CN" dirty="0"/>
              <a:t>HDFS</a:t>
            </a:r>
            <a:r>
              <a:rPr lang="zh-CN" altLang="en-US" dirty="0"/>
              <a:t>处于运行状态下；</a:t>
            </a:r>
          </a:p>
          <a:p>
            <a:pPr lvl="1"/>
            <a:r>
              <a:rPr lang="en-US" altLang="zh-CN" dirty="0" err="1" smtClean="0"/>
              <a:t>HBase</a:t>
            </a:r>
            <a:r>
              <a:rPr lang="zh-CN" altLang="en-US" dirty="0"/>
              <a:t>启动之前，需要确保</a:t>
            </a:r>
            <a:r>
              <a:rPr lang="en-US" altLang="zh-CN" dirty="0"/>
              <a:t>HDFS</a:t>
            </a:r>
            <a:r>
              <a:rPr lang="zh-CN" altLang="en-US" dirty="0"/>
              <a:t>处于运行状态下；</a:t>
            </a:r>
          </a:p>
          <a:p>
            <a:pPr lvl="1"/>
            <a:r>
              <a:rPr lang="en-US" altLang="zh-CN" dirty="0" smtClean="0"/>
              <a:t>Hive</a:t>
            </a:r>
            <a:r>
              <a:rPr lang="zh-CN" altLang="en-US" dirty="0"/>
              <a:t>启动之前，需要确保</a:t>
            </a:r>
            <a:r>
              <a:rPr lang="en-US" altLang="zh-CN" dirty="0"/>
              <a:t>HDFS</a:t>
            </a:r>
            <a:r>
              <a:rPr lang="zh-CN" altLang="en-US" dirty="0"/>
              <a:t>，</a:t>
            </a:r>
            <a:r>
              <a:rPr lang="en-US" altLang="zh-CN" dirty="0" err="1"/>
              <a:t>MapReduce</a:t>
            </a:r>
            <a:r>
              <a:rPr lang="zh-CN" altLang="en-US" dirty="0"/>
              <a:t>以及</a:t>
            </a:r>
            <a:r>
              <a:rPr lang="en-US" altLang="zh-CN" dirty="0" err="1"/>
              <a:t>HBase</a:t>
            </a:r>
            <a:r>
              <a:rPr lang="zh-CN" altLang="en-US" dirty="0"/>
              <a:t>处于运行状态</a:t>
            </a:r>
            <a:r>
              <a:rPr lang="zh-CN" altLang="en-US" dirty="0" smtClean="0"/>
              <a:t>下</a:t>
            </a:r>
            <a:endParaRPr lang="zh-CN" altLang="en-US" dirty="0"/>
          </a:p>
          <a:p>
            <a:endParaRPr lang="zh-CN" altLang="en-US" dirty="0"/>
          </a:p>
        </p:txBody>
      </p:sp>
    </p:spTree>
    <p:extLst>
      <p:ext uri="{BB962C8B-B14F-4D97-AF65-F5344CB8AC3E}">
        <p14:creationId xmlns:p14="http://schemas.microsoft.com/office/powerpoint/2010/main" xmlns="" val="12837160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启动集群（</a:t>
            </a:r>
            <a:r>
              <a:rPr lang="en-US" altLang="zh-CN" dirty="0" smtClean="0"/>
              <a:t>3</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启动</a:t>
            </a:r>
            <a:r>
              <a:rPr lang="en-US" altLang="zh-CN" dirty="0"/>
              <a:t>HDFS</a:t>
            </a:r>
            <a:r>
              <a:rPr lang="zh-CN" altLang="zh-CN" dirty="0"/>
              <a:t>的进度</a:t>
            </a:r>
            <a:endParaRPr lang="zh-CN" altLang="en-US" dirty="0"/>
          </a:p>
        </p:txBody>
      </p:sp>
      <p:pic>
        <p:nvPicPr>
          <p:cNvPr id="4" name="Picture 4"/>
          <p:cNvPicPr>
            <a:picLocks noChangeAspect="1"/>
          </p:cNvPicPr>
          <p:nvPr/>
        </p:nvPicPr>
        <p:blipFill>
          <a:blip r:embed="rId2"/>
          <a:stretch>
            <a:fillRect/>
          </a:stretch>
        </p:blipFill>
        <p:spPr>
          <a:xfrm>
            <a:off x="798400" y="2265082"/>
            <a:ext cx="6517098" cy="4445000"/>
          </a:xfrm>
          <a:prstGeom prst="rect">
            <a:avLst/>
          </a:prstGeom>
          <a:ln w="19050">
            <a:solidFill>
              <a:schemeClr val="tx1"/>
            </a:solidFill>
          </a:ln>
        </p:spPr>
      </p:pic>
    </p:spTree>
    <p:extLst>
      <p:ext uri="{BB962C8B-B14F-4D97-AF65-F5344CB8AC3E}">
        <p14:creationId xmlns:p14="http://schemas.microsoft.com/office/powerpoint/2010/main" xmlns="" val="421284699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启动集群</a:t>
            </a:r>
            <a:r>
              <a:rPr lang="zh-CN" altLang="en-US" dirty="0" smtClean="0"/>
              <a:t>（</a:t>
            </a:r>
            <a:r>
              <a:rPr lang="en-US" altLang="zh-CN" dirty="0" smtClean="0"/>
              <a:t>4</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启动</a:t>
            </a:r>
            <a:r>
              <a:rPr lang="en-US" altLang="zh-CN" dirty="0"/>
              <a:t>MapReduce</a:t>
            </a:r>
            <a:r>
              <a:rPr lang="zh-CN" altLang="zh-CN" dirty="0"/>
              <a:t>的进度</a:t>
            </a:r>
            <a:endParaRPr lang="zh-CN" altLang="en-US" dirty="0"/>
          </a:p>
        </p:txBody>
      </p:sp>
      <p:pic>
        <p:nvPicPr>
          <p:cNvPr id="4" name="Picture 15"/>
          <p:cNvPicPr>
            <a:picLocks noChangeAspect="1"/>
          </p:cNvPicPr>
          <p:nvPr/>
        </p:nvPicPr>
        <p:blipFill>
          <a:blip r:embed="rId2"/>
          <a:stretch>
            <a:fillRect/>
          </a:stretch>
        </p:blipFill>
        <p:spPr>
          <a:xfrm>
            <a:off x="1148023" y="2094192"/>
            <a:ext cx="6099941" cy="4187377"/>
          </a:xfrm>
          <a:prstGeom prst="rect">
            <a:avLst/>
          </a:prstGeom>
          <a:ln w="19050">
            <a:solidFill>
              <a:schemeClr val="tx1"/>
            </a:solidFill>
          </a:ln>
        </p:spPr>
      </p:pic>
    </p:spTree>
    <p:extLst>
      <p:ext uri="{BB962C8B-B14F-4D97-AF65-F5344CB8AC3E}">
        <p14:creationId xmlns:p14="http://schemas.microsoft.com/office/powerpoint/2010/main" xmlns="" val="149955159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IDH</a:t>
            </a:r>
            <a:r>
              <a:rPr lang="zh-CN" altLang="en-US" dirty="0" smtClean="0"/>
              <a:t>系统的安装过程</a:t>
            </a:r>
            <a:endParaRPr lang="zh-CN" altLang="en-US" dirty="0"/>
          </a:p>
        </p:txBody>
      </p:sp>
      <p:sp>
        <p:nvSpPr>
          <p:cNvPr id="3" name="文本占位符 2"/>
          <p:cNvSpPr>
            <a:spLocks noGrp="1"/>
          </p:cNvSpPr>
          <p:nvPr>
            <p:ph type="body" sz="quarter" idx="11"/>
          </p:nvPr>
        </p:nvSpPr>
        <p:spPr/>
        <p:txBody>
          <a:bodyPr/>
          <a:lstStyle/>
          <a:p>
            <a:r>
              <a:rPr lang="zh-CN" altLang="en-US" dirty="0" smtClean="0"/>
              <a:t>操作系统的安装（略）</a:t>
            </a:r>
            <a:endParaRPr lang="en-US" altLang="zh-CN" dirty="0" smtClean="0"/>
          </a:p>
          <a:p>
            <a:r>
              <a:rPr lang="zh-CN" altLang="en-US" dirty="0" smtClean="0"/>
              <a:t>在管理节点安装</a:t>
            </a:r>
            <a:r>
              <a:rPr lang="en-US" altLang="zh-CN" dirty="0" smtClean="0"/>
              <a:t>IDH </a:t>
            </a:r>
            <a:r>
              <a:rPr lang="en-US" altLang="zh-CN" dirty="0" err="1" smtClean="0"/>
              <a:t>Hadoop</a:t>
            </a:r>
            <a:r>
              <a:rPr lang="zh-CN" altLang="en-US" dirty="0" smtClean="0"/>
              <a:t>发行版</a:t>
            </a:r>
            <a:endParaRPr lang="en-US" altLang="zh-CN" dirty="0" smtClean="0"/>
          </a:p>
          <a:p>
            <a:r>
              <a:rPr lang="zh-CN" altLang="en-US" dirty="0" smtClean="0"/>
              <a:t>在管理节点进行集群配置</a:t>
            </a:r>
            <a:endParaRPr lang="en-US" altLang="zh-CN" dirty="0" smtClean="0"/>
          </a:p>
          <a:p>
            <a:r>
              <a:rPr lang="zh-CN" altLang="en-US" dirty="0" smtClean="0"/>
              <a:t>启动集群</a:t>
            </a:r>
            <a:endParaRPr lang="zh-CN" altLang="en-US" dirty="0"/>
          </a:p>
        </p:txBody>
      </p:sp>
    </p:spTree>
    <p:extLst>
      <p:ext uri="{BB962C8B-B14F-4D97-AF65-F5344CB8AC3E}">
        <p14:creationId xmlns:p14="http://schemas.microsoft.com/office/powerpoint/2010/main" xmlns="" val="192924769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启动集群</a:t>
            </a:r>
            <a:r>
              <a:rPr lang="zh-CN" altLang="en-US" dirty="0" smtClean="0"/>
              <a:t>（</a:t>
            </a:r>
            <a:r>
              <a:rPr lang="en-US" altLang="zh-CN" dirty="0" smtClean="0"/>
              <a:t>5</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启动</a:t>
            </a:r>
            <a:r>
              <a:rPr lang="en-US" altLang="zh-CN" dirty="0"/>
              <a:t>HBase</a:t>
            </a:r>
            <a:r>
              <a:rPr lang="zh-CN" altLang="zh-CN" dirty="0"/>
              <a:t>的进度</a:t>
            </a:r>
            <a:endParaRPr lang="zh-CN" altLang="en-US" dirty="0"/>
          </a:p>
        </p:txBody>
      </p:sp>
      <p:pic>
        <p:nvPicPr>
          <p:cNvPr id="4" name="Picture 16"/>
          <p:cNvPicPr>
            <a:picLocks noChangeAspect="1"/>
          </p:cNvPicPr>
          <p:nvPr/>
        </p:nvPicPr>
        <p:blipFill>
          <a:blip r:embed="rId2"/>
          <a:stretch>
            <a:fillRect/>
          </a:stretch>
        </p:blipFill>
        <p:spPr>
          <a:xfrm>
            <a:off x="1000105" y="2062106"/>
            <a:ext cx="6276962" cy="4284905"/>
          </a:xfrm>
          <a:prstGeom prst="rect">
            <a:avLst/>
          </a:prstGeom>
          <a:ln w="19050">
            <a:solidFill>
              <a:schemeClr val="tx1"/>
            </a:solidFill>
          </a:ln>
        </p:spPr>
      </p:pic>
    </p:spTree>
    <p:extLst>
      <p:ext uri="{BB962C8B-B14F-4D97-AF65-F5344CB8AC3E}">
        <p14:creationId xmlns:p14="http://schemas.microsoft.com/office/powerpoint/2010/main" xmlns="" val="260826294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启动集群（</a:t>
            </a:r>
            <a:r>
              <a:rPr lang="en-US" altLang="zh-CN" dirty="0" smtClean="0"/>
              <a:t>6</a:t>
            </a:r>
            <a:r>
              <a:rPr lang="zh-CN" altLang="en-US" dirty="0"/>
              <a:t>）</a:t>
            </a:r>
          </a:p>
        </p:txBody>
      </p:sp>
      <p:sp>
        <p:nvSpPr>
          <p:cNvPr id="3" name="文本占位符 2"/>
          <p:cNvSpPr>
            <a:spLocks noGrp="1"/>
          </p:cNvSpPr>
          <p:nvPr>
            <p:ph type="body" sz="quarter" idx="11"/>
          </p:nvPr>
        </p:nvSpPr>
        <p:spPr/>
        <p:txBody>
          <a:bodyPr/>
          <a:lstStyle/>
          <a:p>
            <a:r>
              <a:rPr lang="zh-CN" altLang="zh-CN" dirty="0"/>
              <a:t>启动</a:t>
            </a:r>
            <a:r>
              <a:rPr lang="en-US" altLang="zh-CN" dirty="0"/>
              <a:t>Hive</a:t>
            </a:r>
            <a:r>
              <a:rPr lang="zh-CN" altLang="zh-CN" dirty="0"/>
              <a:t>的进度</a:t>
            </a:r>
            <a:endParaRPr lang="zh-CN" altLang="en-US" dirty="0"/>
          </a:p>
        </p:txBody>
      </p:sp>
      <p:pic>
        <p:nvPicPr>
          <p:cNvPr id="4" name="Picture 18"/>
          <p:cNvPicPr>
            <a:picLocks noChangeAspect="1"/>
          </p:cNvPicPr>
          <p:nvPr/>
        </p:nvPicPr>
        <p:blipFill>
          <a:blip r:embed="rId2"/>
          <a:stretch>
            <a:fillRect/>
          </a:stretch>
        </p:blipFill>
        <p:spPr>
          <a:xfrm>
            <a:off x="1027000" y="2105100"/>
            <a:ext cx="6436118" cy="4425718"/>
          </a:xfrm>
          <a:prstGeom prst="rect">
            <a:avLst/>
          </a:prstGeom>
          <a:ln w="19050">
            <a:solidFill>
              <a:schemeClr val="tx1"/>
            </a:solidFill>
          </a:ln>
        </p:spPr>
      </p:pic>
    </p:spTree>
    <p:extLst>
      <p:ext uri="{BB962C8B-B14F-4D97-AF65-F5344CB8AC3E}">
        <p14:creationId xmlns:p14="http://schemas.microsoft.com/office/powerpoint/2010/main" xmlns="" val="115278273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启动集群（</a:t>
            </a:r>
            <a:r>
              <a:rPr lang="en-US" altLang="zh-CN" dirty="0" smtClean="0"/>
              <a:t>7</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启动完成后，系统会显示所有服务已经在运行中，证明系统安装成功</a:t>
            </a:r>
            <a:endParaRPr lang="zh-CN" altLang="en-US" dirty="0"/>
          </a:p>
        </p:txBody>
      </p:sp>
      <p:pic>
        <p:nvPicPr>
          <p:cNvPr id="4" name="Picture 19"/>
          <p:cNvPicPr>
            <a:picLocks noChangeAspect="1"/>
          </p:cNvPicPr>
          <p:nvPr/>
        </p:nvPicPr>
        <p:blipFill>
          <a:blip r:embed="rId2"/>
          <a:stretch>
            <a:fillRect/>
          </a:stretch>
        </p:blipFill>
        <p:spPr>
          <a:xfrm>
            <a:off x="348316" y="2266912"/>
            <a:ext cx="8406040" cy="4133888"/>
          </a:xfrm>
          <a:prstGeom prst="rect">
            <a:avLst/>
          </a:prstGeom>
          <a:ln w="19050">
            <a:solidFill>
              <a:schemeClr val="tx1"/>
            </a:solidFill>
          </a:ln>
        </p:spPr>
      </p:pic>
    </p:spTree>
    <p:extLst>
      <p:ext uri="{BB962C8B-B14F-4D97-AF65-F5344CB8AC3E}">
        <p14:creationId xmlns:p14="http://schemas.microsoft.com/office/powerpoint/2010/main" xmlns="" val="104286095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IDH</a:t>
            </a:r>
            <a:r>
              <a:rPr lang="zh-CN" altLang="en-US" dirty="0" smtClean="0"/>
              <a:t>发行版的配置文件目录以及日志目录</a:t>
            </a:r>
            <a:endParaRPr lang="zh-CN" altLang="en-US" dirty="0"/>
          </a:p>
        </p:txBody>
      </p:sp>
      <p:sp>
        <p:nvSpPr>
          <p:cNvPr id="3" name="文本占位符 2"/>
          <p:cNvSpPr>
            <a:spLocks noGrp="1"/>
          </p:cNvSpPr>
          <p:nvPr>
            <p:ph type="body" sz="quarter" idx="11"/>
          </p:nvPr>
        </p:nvSpPr>
        <p:spPr/>
        <p:txBody>
          <a:bodyPr/>
          <a:lstStyle/>
          <a:p>
            <a:r>
              <a:rPr lang="zh-CN" altLang="en-US" dirty="0" smtClean="0"/>
              <a:t>由于通过是自动化的安装程序自动安装，因此无需用户自己手动编写配置文件</a:t>
            </a:r>
            <a:endParaRPr lang="en-US" altLang="zh-CN" dirty="0" smtClean="0"/>
          </a:p>
          <a:p>
            <a:r>
              <a:rPr lang="zh-CN" altLang="en-US" dirty="0" smtClean="0"/>
              <a:t>但是，如果出现问题，可以参考相应的配置文件以及系统日志</a:t>
            </a:r>
            <a:endParaRPr lang="en-US" altLang="zh-CN" dirty="0" smtClean="0"/>
          </a:p>
          <a:p>
            <a:r>
              <a:rPr lang="zh-CN" altLang="en-US" dirty="0" smtClean="0"/>
              <a:t>配置文件的目录</a:t>
            </a:r>
            <a:endParaRPr lang="en-US" altLang="zh-CN" dirty="0" smtClean="0"/>
          </a:p>
          <a:p>
            <a:pPr lvl="1"/>
            <a:r>
              <a:rPr lang="en-US" altLang="zh-CN" dirty="0" smtClean="0"/>
              <a:t>/</a:t>
            </a:r>
            <a:r>
              <a:rPr lang="en-US" altLang="zh-CN" dirty="0" err="1" smtClean="0"/>
              <a:t>etc</a:t>
            </a:r>
            <a:r>
              <a:rPr lang="en-US" altLang="zh-CN" dirty="0" smtClean="0"/>
              <a:t>/</a:t>
            </a:r>
            <a:r>
              <a:rPr lang="en-US" altLang="zh-CN" dirty="0" err="1" smtClean="0"/>
              <a:t>hadoop</a:t>
            </a:r>
            <a:r>
              <a:rPr lang="en-US" altLang="zh-CN" dirty="0" smtClean="0"/>
              <a:t>, /</a:t>
            </a:r>
            <a:r>
              <a:rPr lang="en-US" altLang="zh-CN" dirty="0" err="1" smtClean="0"/>
              <a:t>etc</a:t>
            </a:r>
            <a:r>
              <a:rPr lang="en-US" altLang="zh-CN" dirty="0" smtClean="0"/>
              <a:t>/hive, /</a:t>
            </a:r>
            <a:r>
              <a:rPr lang="en-US" altLang="zh-CN" dirty="0" err="1" smtClean="0"/>
              <a:t>etc</a:t>
            </a:r>
            <a:r>
              <a:rPr lang="en-US" altLang="zh-CN" dirty="0" smtClean="0"/>
              <a:t>/</a:t>
            </a:r>
            <a:r>
              <a:rPr lang="en-US" altLang="zh-CN" dirty="0" err="1" smtClean="0"/>
              <a:t>hbase</a:t>
            </a:r>
            <a:r>
              <a:rPr lang="en-US" altLang="zh-CN" dirty="0" smtClean="0"/>
              <a:t>, /</a:t>
            </a:r>
            <a:r>
              <a:rPr lang="en-US" altLang="zh-CN" dirty="0" err="1" smtClean="0"/>
              <a:t>etc</a:t>
            </a:r>
            <a:r>
              <a:rPr lang="en-US" altLang="zh-CN" dirty="0" smtClean="0"/>
              <a:t>/</a:t>
            </a:r>
            <a:r>
              <a:rPr lang="en-US" altLang="zh-CN" dirty="0" err="1" smtClean="0"/>
              <a:t>zookeep</a:t>
            </a:r>
            <a:endParaRPr lang="en-US" altLang="zh-CN" dirty="0" smtClean="0"/>
          </a:p>
          <a:p>
            <a:r>
              <a:rPr lang="zh-CN" altLang="en-US" dirty="0" smtClean="0"/>
              <a:t>日志的目录</a:t>
            </a:r>
            <a:endParaRPr lang="en-US" altLang="zh-CN" dirty="0" smtClean="0"/>
          </a:p>
          <a:p>
            <a:pPr lvl="1"/>
            <a:r>
              <a:rPr lang="zh-CN" altLang="en-US" dirty="0" smtClean="0"/>
              <a:t>日志可以通过管理界面查看</a:t>
            </a:r>
            <a:endParaRPr lang="en-US" altLang="zh-CN" dirty="0" smtClean="0"/>
          </a:p>
          <a:p>
            <a:pPr lvl="1"/>
            <a:r>
              <a:rPr lang="zh-CN" altLang="en-US" dirty="0" smtClean="0"/>
              <a:t>日志存放在目录</a:t>
            </a:r>
            <a:r>
              <a:rPr lang="en-US" altLang="zh-CN" dirty="0" smtClean="0"/>
              <a:t>/</a:t>
            </a:r>
            <a:r>
              <a:rPr lang="en-US" altLang="zh-CN" dirty="0" err="1" smtClean="0"/>
              <a:t>var</a:t>
            </a:r>
            <a:r>
              <a:rPr lang="en-US" altLang="zh-CN" dirty="0" smtClean="0"/>
              <a:t>/logs/</a:t>
            </a:r>
            <a:r>
              <a:rPr lang="en-US" altLang="zh-CN" dirty="0" err="1" smtClean="0"/>
              <a:t>hadoop</a:t>
            </a:r>
            <a:r>
              <a:rPr lang="zh-CN" altLang="en-US" dirty="0" smtClean="0"/>
              <a:t>对应的目录中</a:t>
            </a:r>
            <a:endParaRPr lang="zh-CN" altLang="en-US" dirty="0"/>
          </a:p>
        </p:txBody>
      </p:sp>
    </p:spTree>
    <p:extLst>
      <p:ext uri="{BB962C8B-B14F-4D97-AF65-F5344CB8AC3E}">
        <p14:creationId xmlns:p14="http://schemas.microsoft.com/office/powerpoint/2010/main" xmlns="" val="34346525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95239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在管理节点安装</a:t>
            </a:r>
            <a:r>
              <a:rPr lang="en-US" altLang="zh-CN" dirty="0" smtClean="0"/>
              <a:t>IDH</a:t>
            </a:r>
            <a:r>
              <a:rPr lang="zh-CN" altLang="en-US" dirty="0" smtClean="0"/>
              <a:t>发行版（</a:t>
            </a:r>
            <a:r>
              <a:rPr lang="en-US" altLang="zh-CN" dirty="0" smtClean="0"/>
              <a:t>1</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en-US" dirty="0" smtClean="0"/>
              <a:t>在选定的管理节点安装</a:t>
            </a:r>
            <a:r>
              <a:rPr lang="en-US" altLang="zh-CN" dirty="0" smtClean="0"/>
              <a:t>IDH</a:t>
            </a:r>
            <a:r>
              <a:rPr lang="zh-CN" altLang="en-US" dirty="0" smtClean="0"/>
              <a:t>发行版十分简单</a:t>
            </a:r>
            <a:endParaRPr lang="en-US" altLang="zh-CN" dirty="0"/>
          </a:p>
          <a:p>
            <a:r>
              <a:rPr lang="zh-CN" altLang="en-US" dirty="0" smtClean="0"/>
              <a:t>插入</a:t>
            </a:r>
            <a:r>
              <a:rPr lang="zh-CN" altLang="en-US" dirty="0"/>
              <a:t>光盘，在终端窗口输入以下命令进入安装目录并开始</a:t>
            </a:r>
            <a:r>
              <a:rPr lang="zh-CN" altLang="en-US" dirty="0" smtClean="0"/>
              <a:t>安装</a:t>
            </a:r>
            <a:endParaRPr lang="en-US" altLang="zh-CN" dirty="0" smtClean="0"/>
          </a:p>
          <a:p>
            <a:r>
              <a:rPr lang="en-US" altLang="zh-CN" dirty="0"/>
              <a:t>cd intelhadoop</a:t>
            </a:r>
            <a:endParaRPr lang="zh-CN" altLang="zh-CN" dirty="0"/>
          </a:p>
          <a:p>
            <a:r>
              <a:rPr lang="en-US" altLang="zh-CN" dirty="0"/>
              <a:t>./install.sh</a:t>
            </a:r>
            <a:endParaRPr lang="en-US" altLang="zh-CN" dirty="0" smtClean="0"/>
          </a:p>
        </p:txBody>
      </p:sp>
    </p:spTree>
    <p:extLst>
      <p:ext uri="{BB962C8B-B14F-4D97-AF65-F5344CB8AC3E}">
        <p14:creationId xmlns:p14="http://schemas.microsoft.com/office/powerpoint/2010/main" xmlns="" val="390548414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zh-CN" altLang="en-US" dirty="0" smtClean="0"/>
              <a:t>管理节点安装</a:t>
            </a:r>
            <a:r>
              <a:rPr lang="en-US" altLang="zh-CN" dirty="0" smtClean="0"/>
              <a:t>IDH</a:t>
            </a:r>
            <a:r>
              <a:rPr lang="zh-CN" altLang="en-US" dirty="0" smtClean="0"/>
              <a:t>发行版（</a:t>
            </a:r>
            <a:r>
              <a:rPr lang="en-US" altLang="zh-CN" dirty="0" smtClean="0"/>
              <a:t>2</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检查时间、日期和时区。如果这些信息是正确的，输入</a:t>
            </a:r>
            <a:r>
              <a:rPr lang="en-US" altLang="zh-CN" dirty="0"/>
              <a:t>yes</a:t>
            </a:r>
            <a:r>
              <a:rPr lang="zh-CN" altLang="zh-CN" dirty="0"/>
              <a:t>继续。</a:t>
            </a:r>
            <a:endParaRPr lang="zh-CN" altLang="en-US" dirty="0"/>
          </a:p>
        </p:txBody>
      </p:sp>
      <p:pic>
        <p:nvPicPr>
          <p:cNvPr id="4" name="Picture 1"/>
          <p:cNvPicPr>
            <a:picLocks noChangeAspect="1"/>
          </p:cNvPicPr>
          <p:nvPr/>
        </p:nvPicPr>
        <p:blipFill>
          <a:blip r:embed="rId2"/>
          <a:stretch>
            <a:fillRect/>
          </a:stretch>
        </p:blipFill>
        <p:spPr>
          <a:xfrm>
            <a:off x="165537" y="2716650"/>
            <a:ext cx="8507816" cy="1753919"/>
          </a:xfrm>
          <a:prstGeom prst="rect">
            <a:avLst/>
          </a:prstGeom>
        </p:spPr>
      </p:pic>
    </p:spTree>
    <p:extLst>
      <p:ext uri="{BB962C8B-B14F-4D97-AF65-F5344CB8AC3E}">
        <p14:creationId xmlns:p14="http://schemas.microsoft.com/office/powerpoint/2010/main" xmlns="" val="72911631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zh-CN" altLang="en-US" dirty="0" smtClean="0"/>
              <a:t>管理节点安装</a:t>
            </a:r>
            <a:r>
              <a:rPr lang="en-US" altLang="zh-CN" dirty="0" smtClean="0"/>
              <a:t>IDH</a:t>
            </a:r>
            <a:r>
              <a:rPr lang="zh-CN" altLang="en-US" dirty="0" smtClean="0"/>
              <a:t>发行版（</a:t>
            </a:r>
            <a:r>
              <a:rPr lang="en-US" altLang="zh-CN" dirty="0" smtClean="0"/>
              <a:t>3</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检查主机名。如果正确，键入</a:t>
            </a:r>
            <a:r>
              <a:rPr lang="en-US" altLang="zh-CN" dirty="0"/>
              <a:t>yes</a:t>
            </a:r>
            <a:r>
              <a:rPr lang="zh-CN" altLang="zh-CN" dirty="0"/>
              <a:t>继续</a:t>
            </a:r>
            <a:endParaRPr lang="zh-CN" altLang="en-US" dirty="0"/>
          </a:p>
        </p:txBody>
      </p:sp>
      <p:pic>
        <p:nvPicPr>
          <p:cNvPr id="4" name="Picture 22"/>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36380" y="2157413"/>
            <a:ext cx="8813656" cy="1400936"/>
          </a:xfrm>
          <a:prstGeom prst="rect">
            <a:avLst/>
          </a:prstGeom>
          <a:noFill/>
          <a:ln>
            <a:noFill/>
          </a:ln>
        </p:spPr>
      </p:pic>
    </p:spTree>
    <p:extLst>
      <p:ext uri="{BB962C8B-B14F-4D97-AF65-F5344CB8AC3E}">
        <p14:creationId xmlns:p14="http://schemas.microsoft.com/office/powerpoint/2010/main" xmlns="" val="405363914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zh-CN" altLang="en-US" dirty="0" smtClean="0"/>
              <a:t>管理节点安装</a:t>
            </a:r>
            <a:r>
              <a:rPr lang="en-US" altLang="zh-CN" dirty="0" smtClean="0"/>
              <a:t>IDH</a:t>
            </a:r>
            <a:r>
              <a:rPr lang="zh-CN" altLang="en-US" dirty="0" smtClean="0"/>
              <a:t>发行版（</a:t>
            </a:r>
            <a:r>
              <a:rPr lang="en-US" altLang="zh-CN" dirty="0"/>
              <a:t>4</a:t>
            </a:r>
            <a:r>
              <a:rPr lang="zh-CN" altLang="en-US" dirty="0" smtClean="0"/>
              <a:t>）</a:t>
            </a:r>
            <a:endParaRPr lang="zh-CN" altLang="en-US" dirty="0"/>
          </a:p>
        </p:txBody>
      </p:sp>
      <p:sp>
        <p:nvSpPr>
          <p:cNvPr id="3" name="文本占位符 2"/>
          <p:cNvSpPr>
            <a:spLocks noGrp="1"/>
          </p:cNvSpPr>
          <p:nvPr>
            <p:ph type="body" sz="quarter" idx="11"/>
          </p:nvPr>
        </p:nvSpPr>
        <p:spPr/>
        <p:txBody>
          <a:bodyPr/>
          <a:lstStyle/>
          <a:p>
            <a:r>
              <a:rPr lang="zh-CN" altLang="zh-CN" dirty="0"/>
              <a:t>如果电脑只有一个</a:t>
            </a:r>
            <a:r>
              <a:rPr lang="en-US" altLang="zh-CN" dirty="0"/>
              <a:t>IP</a:t>
            </a:r>
            <a:r>
              <a:rPr lang="zh-CN" altLang="zh-CN" dirty="0"/>
              <a:t>，您将会跳过这一步。如果电脑有多个</a:t>
            </a:r>
            <a:r>
              <a:rPr lang="en-US" altLang="zh-CN" dirty="0"/>
              <a:t>IP</a:t>
            </a:r>
            <a:r>
              <a:rPr lang="zh-CN" altLang="zh-CN" dirty="0"/>
              <a:t>，请选择并输入</a:t>
            </a:r>
            <a:r>
              <a:rPr lang="en-US" altLang="zh-CN" dirty="0"/>
              <a:t>Intel</a:t>
            </a:r>
            <a:r>
              <a:rPr lang="en-US" altLang="zh-CN" baseline="30000" dirty="0"/>
              <a:t>® </a:t>
            </a:r>
            <a:r>
              <a:rPr lang="en-US" altLang="zh-CN" dirty="0"/>
              <a:t>Manager for Apache Hadoop</a:t>
            </a:r>
            <a:r>
              <a:rPr lang="zh-CN" altLang="zh-CN" dirty="0"/>
              <a:t>将使用的</a:t>
            </a:r>
            <a:r>
              <a:rPr lang="en-US" altLang="zh-CN" dirty="0"/>
              <a:t>IP</a:t>
            </a:r>
            <a:endParaRPr lang="zh-CN" altLang="en-US" dirty="0"/>
          </a:p>
        </p:txBody>
      </p:sp>
      <p:pic>
        <p:nvPicPr>
          <p:cNvPr id="4" name="Picture 9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77099" y="2699961"/>
            <a:ext cx="8175630" cy="1576203"/>
          </a:xfrm>
          <a:prstGeom prst="rect">
            <a:avLst/>
          </a:prstGeom>
          <a:noFill/>
          <a:ln>
            <a:noFill/>
          </a:ln>
        </p:spPr>
      </p:pic>
    </p:spTree>
    <p:extLst>
      <p:ext uri="{BB962C8B-B14F-4D97-AF65-F5344CB8AC3E}">
        <p14:creationId xmlns:p14="http://schemas.microsoft.com/office/powerpoint/2010/main" xmlns="" val="40536391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zh-CN" altLang="en-US" dirty="0" smtClean="0"/>
              <a:t>管理节点安装</a:t>
            </a:r>
            <a:r>
              <a:rPr lang="en-US" altLang="zh-CN" dirty="0" smtClean="0"/>
              <a:t>IDH</a:t>
            </a:r>
            <a:r>
              <a:rPr lang="zh-CN" altLang="en-US" dirty="0" smtClean="0"/>
              <a:t>发行版（</a:t>
            </a:r>
            <a:r>
              <a:rPr lang="en-US" altLang="zh-CN" dirty="0" smtClean="0"/>
              <a:t>5</a:t>
            </a:r>
            <a:r>
              <a:rPr lang="zh-CN" altLang="en-US" dirty="0" smtClean="0"/>
              <a:t>）</a:t>
            </a:r>
            <a:endParaRPr lang="zh-CN" altLang="en-US" dirty="0"/>
          </a:p>
        </p:txBody>
      </p:sp>
      <p:sp>
        <p:nvSpPr>
          <p:cNvPr id="3" name="文本占位符 2"/>
          <p:cNvSpPr>
            <a:spLocks noGrp="1"/>
          </p:cNvSpPr>
          <p:nvPr>
            <p:ph type="body" sz="quarter" idx="11"/>
          </p:nvPr>
        </p:nvSpPr>
        <p:spPr>
          <a:xfrm>
            <a:off x="457200" y="983673"/>
            <a:ext cx="8229600" cy="1440872"/>
          </a:xfrm>
        </p:spPr>
        <p:txBody>
          <a:bodyPr/>
          <a:lstStyle/>
          <a:p>
            <a:r>
              <a:rPr lang="zh-CN" altLang="zh-CN" sz="1800" dirty="0"/>
              <a:t>安装英特尔</a:t>
            </a:r>
            <a:r>
              <a:rPr lang="en-US" altLang="zh-CN" sz="1800" dirty="0"/>
              <a:t>Hadoop</a:t>
            </a:r>
            <a:r>
              <a:rPr lang="zh-CN" altLang="zh-CN" sz="1800" dirty="0"/>
              <a:t>发行版和进行集群管理需要一个</a:t>
            </a:r>
            <a:r>
              <a:rPr lang="en-US" altLang="zh-CN" sz="1800" dirty="0"/>
              <a:t>Linux</a:t>
            </a:r>
            <a:r>
              <a:rPr lang="zh-CN" altLang="zh-CN" sz="1800" dirty="0"/>
              <a:t>系统的</a:t>
            </a:r>
            <a:r>
              <a:rPr lang="en-US" altLang="zh-CN" sz="1800" dirty="0"/>
              <a:t>yum</a:t>
            </a:r>
            <a:r>
              <a:rPr lang="zh-CN" altLang="zh-CN" sz="1800" dirty="0"/>
              <a:t>目录。您可以输入“</a:t>
            </a:r>
            <a:r>
              <a:rPr lang="en-US" altLang="zh-CN" sz="1800" dirty="0"/>
              <a:t>yes</a:t>
            </a:r>
            <a:r>
              <a:rPr lang="zh-CN" altLang="zh-CN" sz="1800" dirty="0"/>
              <a:t>”在本地主机上创建一个</a:t>
            </a:r>
            <a:r>
              <a:rPr lang="en-US" altLang="zh-CN" sz="1800" dirty="0"/>
              <a:t>yum</a:t>
            </a:r>
            <a:r>
              <a:rPr lang="zh-CN" altLang="zh-CN" sz="1800" dirty="0"/>
              <a:t>目录，或输入“</a:t>
            </a:r>
            <a:r>
              <a:rPr lang="en-US" altLang="zh-CN" sz="1800" dirty="0"/>
              <a:t>no</a:t>
            </a:r>
            <a:r>
              <a:rPr lang="zh-CN" altLang="zh-CN" sz="1800" dirty="0"/>
              <a:t>”来使用一个存在的目录。如果您输入了“</a:t>
            </a:r>
            <a:r>
              <a:rPr lang="en-US" altLang="zh-CN" sz="1800" dirty="0"/>
              <a:t>yes</a:t>
            </a:r>
            <a:r>
              <a:rPr lang="zh-CN" altLang="zh-CN" sz="1800" dirty="0"/>
              <a:t>”，您则需要一个</a:t>
            </a:r>
            <a:r>
              <a:rPr lang="en-US" altLang="zh-CN" sz="1800" dirty="0"/>
              <a:t>Linux</a:t>
            </a:r>
            <a:r>
              <a:rPr lang="zh-CN" altLang="zh-CN" sz="1800" dirty="0"/>
              <a:t>系统的安装</a:t>
            </a:r>
            <a:r>
              <a:rPr lang="en-US" altLang="zh-CN" sz="1800" dirty="0"/>
              <a:t>DVD</a:t>
            </a:r>
            <a:r>
              <a:rPr lang="zh-CN" altLang="zh-CN" sz="1800" dirty="0"/>
              <a:t>来创建</a:t>
            </a:r>
            <a:r>
              <a:rPr lang="en-US" altLang="zh-CN" sz="1800" dirty="0"/>
              <a:t>yum</a:t>
            </a:r>
            <a:r>
              <a:rPr lang="zh-CN" altLang="zh-CN" sz="1800" dirty="0"/>
              <a:t>目录。如果您输入了“</a:t>
            </a:r>
            <a:r>
              <a:rPr lang="en-US" altLang="zh-CN" sz="1800" dirty="0"/>
              <a:t>no</a:t>
            </a:r>
            <a:r>
              <a:rPr lang="zh-CN" altLang="zh-CN" sz="1800" dirty="0"/>
              <a:t>”，您须要输入已存在</a:t>
            </a:r>
            <a:r>
              <a:rPr lang="en-US" altLang="zh-CN" sz="1800" dirty="0"/>
              <a:t>Linux</a:t>
            </a:r>
            <a:r>
              <a:rPr lang="zh-CN" altLang="zh-CN" sz="1800" dirty="0"/>
              <a:t>系统目录的</a:t>
            </a:r>
            <a:r>
              <a:rPr lang="en-US" altLang="zh-CN" sz="1800" dirty="0"/>
              <a:t>URL</a:t>
            </a:r>
            <a:endParaRPr lang="zh-CN" altLang="en-US" sz="1800" dirty="0"/>
          </a:p>
        </p:txBody>
      </p:sp>
      <p:pic>
        <p:nvPicPr>
          <p:cNvPr id="4" name="Picture 27" descr="Description: C:\Users\weitingz\Documents\1\screen\2.png"/>
          <p:cNvPicPr>
            <a:picLocks noChangeAspect="1"/>
          </p:cNvPicPr>
          <p:nvPr/>
        </p:nvPicPr>
        <p:blipFill>
          <a:blip r:embed="rId2">
            <a:extLst>
              <a:ext uri="{28A0092B-C50C-407E-A947-70E740481C1C}">
                <a14:useLocalDpi xmlns:a14="http://schemas.microsoft.com/office/drawing/2010/main" xmlns="" val="0"/>
              </a:ext>
            </a:extLst>
          </a:blip>
          <a:srcRect r="32301"/>
          <a:stretch>
            <a:fillRect/>
          </a:stretch>
        </p:blipFill>
        <p:spPr bwMode="auto">
          <a:xfrm>
            <a:off x="143486" y="2279071"/>
            <a:ext cx="9000514" cy="1569095"/>
          </a:xfrm>
          <a:prstGeom prst="rect">
            <a:avLst/>
          </a:prstGeom>
          <a:noFill/>
          <a:ln>
            <a:noFill/>
          </a:ln>
        </p:spPr>
      </p:pic>
      <p:sp>
        <p:nvSpPr>
          <p:cNvPr id="5" name="矩形 4"/>
          <p:cNvSpPr/>
          <p:nvPr/>
        </p:nvSpPr>
        <p:spPr>
          <a:xfrm>
            <a:off x="2431609" y="4029486"/>
            <a:ext cx="4132863" cy="369332"/>
          </a:xfrm>
          <a:prstGeom prst="rect">
            <a:avLst/>
          </a:prstGeom>
        </p:spPr>
        <p:txBody>
          <a:bodyPr wrap="none">
            <a:spAutoFit/>
          </a:bodyPr>
          <a:lstStyle/>
          <a:p>
            <a:r>
              <a:rPr lang="zh-CN" altLang="zh-CN" dirty="0"/>
              <a:t>使用</a:t>
            </a:r>
            <a:r>
              <a:rPr lang="en-US" altLang="zh-CN" dirty="0"/>
              <a:t>Linux</a:t>
            </a:r>
            <a:r>
              <a:rPr lang="zh-CN" altLang="zh-CN" dirty="0"/>
              <a:t>系统安装</a:t>
            </a:r>
            <a:r>
              <a:rPr lang="en-US" altLang="zh-CN" dirty="0"/>
              <a:t>DVD</a:t>
            </a:r>
            <a:r>
              <a:rPr lang="zh-CN" altLang="zh-CN" dirty="0"/>
              <a:t>创建</a:t>
            </a:r>
            <a:r>
              <a:rPr lang="en-US" altLang="zh-CN" dirty="0"/>
              <a:t>yum</a:t>
            </a:r>
            <a:r>
              <a:rPr lang="zh-CN" altLang="zh-CN" dirty="0"/>
              <a:t>目录</a:t>
            </a:r>
            <a:endParaRPr lang="zh-CN" altLang="en-US" dirty="0"/>
          </a:p>
        </p:txBody>
      </p:sp>
      <p:pic>
        <p:nvPicPr>
          <p:cNvPr id="6" name="Picture 23" descr="Description: C:\Users\weitingz\Documents\1\screen\2.2.png"/>
          <p:cNvPicPr>
            <a:picLocks noChangeAspect="1"/>
          </p:cNvPicPr>
          <p:nvPr/>
        </p:nvPicPr>
        <p:blipFill>
          <a:blip r:embed="rId3">
            <a:extLst>
              <a:ext uri="{28A0092B-C50C-407E-A947-70E740481C1C}">
                <a14:useLocalDpi xmlns:a14="http://schemas.microsoft.com/office/drawing/2010/main" xmlns="" val="0"/>
              </a:ext>
            </a:extLst>
          </a:blip>
          <a:srcRect r="33073"/>
          <a:stretch>
            <a:fillRect/>
          </a:stretch>
        </p:blipFill>
        <p:spPr bwMode="auto">
          <a:xfrm>
            <a:off x="0" y="4583486"/>
            <a:ext cx="8996082" cy="601223"/>
          </a:xfrm>
          <a:prstGeom prst="rect">
            <a:avLst/>
          </a:prstGeom>
          <a:noFill/>
          <a:ln>
            <a:noFill/>
          </a:ln>
        </p:spPr>
      </p:pic>
      <p:sp>
        <p:nvSpPr>
          <p:cNvPr id="7" name="矩形 6"/>
          <p:cNvSpPr/>
          <p:nvPr/>
        </p:nvSpPr>
        <p:spPr>
          <a:xfrm>
            <a:off x="3354762" y="5187894"/>
            <a:ext cx="2262158" cy="369332"/>
          </a:xfrm>
          <a:prstGeom prst="rect">
            <a:avLst/>
          </a:prstGeom>
        </p:spPr>
        <p:txBody>
          <a:bodyPr wrap="none">
            <a:spAutoFit/>
          </a:bodyPr>
          <a:lstStyle/>
          <a:p>
            <a:r>
              <a:rPr lang="zh-CN" altLang="zh-CN" dirty="0"/>
              <a:t>使用一个存在的目录</a:t>
            </a:r>
            <a:endParaRPr lang="zh-CN" altLang="en-US" dirty="0"/>
          </a:p>
        </p:txBody>
      </p:sp>
      <p:sp>
        <p:nvSpPr>
          <p:cNvPr id="8" name="矩形 7"/>
          <p:cNvSpPr/>
          <p:nvPr/>
        </p:nvSpPr>
        <p:spPr>
          <a:xfrm>
            <a:off x="2139329" y="5566236"/>
            <a:ext cx="4693024" cy="646331"/>
          </a:xfrm>
          <a:prstGeom prst="rect">
            <a:avLst/>
          </a:prstGeom>
        </p:spPr>
        <p:txBody>
          <a:bodyPr wrap="square">
            <a:spAutoFit/>
          </a:bodyPr>
          <a:lstStyle/>
          <a:p>
            <a:r>
              <a:rPr lang="zh-CN" altLang="zh-CN" dirty="0"/>
              <a:t>当 “</a:t>
            </a:r>
            <a:r>
              <a:rPr lang="en-US" altLang="zh-CN" dirty="0"/>
              <a:t>Finished</a:t>
            </a:r>
            <a:r>
              <a:rPr lang="zh-CN" altLang="zh-CN" dirty="0"/>
              <a:t>”出现在终端窗口时，英特尔</a:t>
            </a:r>
            <a:r>
              <a:rPr lang="en-US" altLang="zh-CN" dirty="0" err="1"/>
              <a:t>Hadoop</a:t>
            </a:r>
            <a:r>
              <a:rPr lang="zh-CN" altLang="zh-CN" dirty="0"/>
              <a:t>发行版已经被成功安装</a:t>
            </a:r>
            <a:endParaRPr lang="zh-CN" altLang="en-US" dirty="0"/>
          </a:p>
        </p:txBody>
      </p:sp>
    </p:spTree>
    <p:extLst>
      <p:ext uri="{BB962C8B-B14F-4D97-AF65-F5344CB8AC3E}">
        <p14:creationId xmlns:p14="http://schemas.microsoft.com/office/powerpoint/2010/main" xmlns="" val="405363914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intel_PPT_LgtTmplt_Stndrd_v12</Template>
  <TotalTime>244</TotalTime>
  <Words>1306</Words>
  <Application>Microsoft Office PowerPoint</Application>
  <PresentationFormat>全屏显示(4:3)</PresentationFormat>
  <Paragraphs>108</Paragraphs>
  <Slides>44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intel_PPT_LgtTmplt_Stndrd_v12</vt:lpstr>
      <vt:lpstr>Visio</vt:lpstr>
      <vt:lpstr>IDH Hadoop的安装与运行</vt:lpstr>
      <vt:lpstr>构造集群的主要步骤</vt:lpstr>
      <vt:lpstr>IDH Hadoop集群中的模块逻辑结构</vt:lpstr>
      <vt:lpstr>IDH系统的安装过程</vt:lpstr>
      <vt:lpstr>在管理节点安装IDH发行版（1）</vt:lpstr>
      <vt:lpstr>在管理节点安装IDH发行版（2）</vt:lpstr>
      <vt:lpstr>在管理节点安装IDH发行版（3）</vt:lpstr>
      <vt:lpstr>在管理节点安装IDH发行版（4）</vt:lpstr>
      <vt:lpstr>在管理节点安装IDH发行版（5）</vt:lpstr>
      <vt:lpstr>在管理节点配置集群</vt:lpstr>
      <vt:lpstr>登陆并接受用户许可协议</vt:lpstr>
      <vt:lpstr>使用集群安装配置向导（1）</vt:lpstr>
      <vt:lpstr>使用集群安装配置向导（2）</vt:lpstr>
      <vt:lpstr>使用集群安装配置向导（3）</vt:lpstr>
      <vt:lpstr>使用集群安装配置向导（4）</vt:lpstr>
      <vt:lpstr>使用集群安装配置向导（5）</vt:lpstr>
      <vt:lpstr>使用集群安装配置向导（6）</vt:lpstr>
      <vt:lpstr>使用集群安装配置向导（7）</vt:lpstr>
      <vt:lpstr>使用集群安装配置向导（8）</vt:lpstr>
      <vt:lpstr>使用集群安装配置向导（9）</vt:lpstr>
      <vt:lpstr>使用集群安装配置向导（10）</vt:lpstr>
      <vt:lpstr>使用集群安装配置向导（11）</vt:lpstr>
      <vt:lpstr>集群拓扑配置（1）</vt:lpstr>
      <vt:lpstr>集群拓扑配置（2）</vt:lpstr>
      <vt:lpstr>集群拓扑配置（3）</vt:lpstr>
      <vt:lpstr>集群拓扑配置（4）</vt:lpstr>
      <vt:lpstr>集群拓扑配置（5）</vt:lpstr>
      <vt:lpstr>集群拓扑配置（6）</vt:lpstr>
      <vt:lpstr>集群拓扑配置（7）</vt:lpstr>
      <vt:lpstr>集群拓扑配置（8）</vt:lpstr>
      <vt:lpstr>输入许可证(1)</vt:lpstr>
      <vt:lpstr>输入许可证(2)</vt:lpstr>
      <vt:lpstr>输入许可证（3）</vt:lpstr>
      <vt:lpstr>配置节点（1）</vt:lpstr>
      <vt:lpstr>配置节点（2）</vt:lpstr>
      <vt:lpstr>启动集群（1）</vt:lpstr>
      <vt:lpstr>启动集群（2）</vt:lpstr>
      <vt:lpstr>启动集群（3）</vt:lpstr>
      <vt:lpstr>启动集群（4）</vt:lpstr>
      <vt:lpstr>启动集群（5）</vt:lpstr>
      <vt:lpstr>启动集群（6）</vt:lpstr>
      <vt:lpstr>启动集群（7）</vt:lpstr>
      <vt:lpstr>IDH发行版的配置文件目录以及日志目录</vt:lpstr>
      <vt:lpstr>幻灯片 44</vt:lpstr>
    </vt:vector>
  </TitlesOfParts>
  <Company>Microsoft 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Kang Chen</dc:creator>
  <cp:lastModifiedBy>deeplm</cp:lastModifiedBy>
  <cp:revision>77</cp:revision>
  <dcterms:created xsi:type="dcterms:W3CDTF">2012-08-20T11:22:54Z</dcterms:created>
  <dcterms:modified xsi:type="dcterms:W3CDTF">2013-05-14T02:56:22Z</dcterms:modified>
</cp:coreProperties>
</file>