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8" r:id="rId3"/>
    <p:sldId id="319" r:id="rId4"/>
    <p:sldId id="325" r:id="rId5"/>
    <p:sldId id="262" r:id="rId6"/>
    <p:sldId id="263" r:id="rId7"/>
    <p:sldId id="264" r:id="rId8"/>
    <p:sldId id="292" r:id="rId9"/>
    <p:sldId id="266" r:id="rId10"/>
    <p:sldId id="265" r:id="rId11"/>
    <p:sldId id="267" r:id="rId12"/>
    <p:sldId id="323" r:id="rId13"/>
    <p:sldId id="324" r:id="rId14"/>
    <p:sldId id="314" r:id="rId15"/>
    <p:sldId id="268" r:id="rId16"/>
    <p:sldId id="317" r:id="rId17"/>
    <p:sldId id="269" r:id="rId18"/>
    <p:sldId id="310" r:id="rId19"/>
    <p:sldId id="311" r:id="rId20"/>
    <p:sldId id="312" r:id="rId21"/>
    <p:sldId id="313" r:id="rId22"/>
    <p:sldId id="293" r:id="rId23"/>
    <p:sldId id="294" r:id="rId24"/>
    <p:sldId id="295" r:id="rId25"/>
    <p:sldId id="296" r:id="rId26"/>
    <p:sldId id="318" r:id="rId27"/>
    <p:sldId id="270" r:id="rId28"/>
    <p:sldId id="272" r:id="rId29"/>
    <p:sldId id="273" r:id="rId30"/>
    <p:sldId id="274" r:id="rId31"/>
    <p:sldId id="275" r:id="rId32"/>
    <p:sldId id="276" r:id="rId33"/>
    <p:sldId id="277" r:id="rId34"/>
    <p:sldId id="305" r:id="rId35"/>
    <p:sldId id="306" r:id="rId36"/>
    <p:sldId id="307" r:id="rId37"/>
    <p:sldId id="308" r:id="rId38"/>
    <p:sldId id="278" r:id="rId39"/>
    <p:sldId id="279" r:id="rId40"/>
    <p:sldId id="320" r:id="rId41"/>
    <p:sldId id="281" r:id="rId42"/>
    <p:sldId id="282" r:id="rId43"/>
    <p:sldId id="298" r:id="rId44"/>
    <p:sldId id="299" r:id="rId45"/>
    <p:sldId id="300" r:id="rId46"/>
    <p:sldId id="301" r:id="rId47"/>
    <p:sldId id="302" r:id="rId48"/>
    <p:sldId id="304" r:id="rId49"/>
    <p:sldId id="303" r:id="rId50"/>
    <p:sldId id="309" r:id="rId51"/>
    <p:sldId id="315" r:id="rId52"/>
    <p:sldId id="316" r:id="rId53"/>
    <p:sldId id="321" r:id="rId54"/>
    <p:sldId id="322" r:id="rId55"/>
    <p:sldId id="283" r:id="rId56"/>
    <p:sldId id="284" r:id="rId57"/>
    <p:sldId id="297" r:id="rId58"/>
    <p:sldId id="285" r:id="rId59"/>
    <p:sldId id="286" r:id="rId60"/>
    <p:sldId id="287" r:id="rId61"/>
    <p:sldId id="288" r:id="rId62"/>
    <p:sldId id="28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816">
          <p15:clr>
            <a:srgbClr val="A4A3A4"/>
          </p15:clr>
        </p15:guide>
        <p15:guide id="4" orient="horz" pos="3744">
          <p15:clr>
            <a:srgbClr val="A4A3A4"/>
          </p15:clr>
        </p15:guide>
        <p15:guide id="5" orient="horz" pos="258">
          <p15:clr>
            <a:srgbClr val="A4A3A4"/>
          </p15:clr>
        </p15:guide>
        <p15:guide id="6" pos="2880">
          <p15:clr>
            <a:srgbClr val="A4A3A4"/>
          </p15:clr>
        </p15:guide>
        <p15:guide id="7" pos="288">
          <p15:clr>
            <a:srgbClr val="A4A3A4"/>
          </p15:clr>
        </p15:guide>
        <p15:guide id="8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97959" autoAdjust="0"/>
  </p:normalViewPr>
  <p:slideViewPr>
    <p:cSldViewPr snapToGrid="0" showGuides="1">
      <p:cViewPr varScale="1">
        <p:scale>
          <a:sx n="69" d="100"/>
          <a:sy n="69" d="100"/>
        </p:scale>
        <p:origin x="-1398" y="-102"/>
      </p:cViewPr>
      <p:guideLst>
        <p:guide orient="horz" pos="2160"/>
        <p:guide orient="horz" pos="864"/>
        <p:guide orient="horz" pos="816"/>
        <p:guide orient="horz" pos="3744"/>
        <p:guide orient="horz" pos="258"/>
        <p:guide pos="2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1FB95-A9B9-4B18-9622-01AF6211B2AD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41364-15E5-4D19-9F44-7E52E8E6B6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327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，实际上文件以块的形式存储在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上，文件系统客户端向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请求所要执行操作的文件块（该块存储在指定的</a:t>
            </a:r>
            <a:r>
              <a:rPr lang="en-US" altLang="zh-CN" dirty="0" err="1" smtClean="0"/>
              <a:t>Dadanode</a:t>
            </a:r>
            <a:r>
              <a:rPr lang="zh-CN" altLang="en-US" dirty="0" smtClean="0"/>
              <a:t>数据结点上），然后通过与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结点交互来完成文件读写的操作。那么，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209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同时，是否需要执行对文件块的创建、删除、复制等操作，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数据结点进程还要在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的统一指挥调度下完成，当与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交互过程中收到了可以执行文件块的创建、删除或复制操作的命令后，才开始让文件系统客户端执行指定的操作。具体文件的操作并不是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来实际完成的，而是经过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许可后，文件系统客户端进程来执行实际操作。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以便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获取到工作集群中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结点状态的全局视图，从而掌握它们的状态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如果存在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结点失效的情况时，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会调度其它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执行失效结点上文件块的复制处理，保证文件块的副本数达到规定数量。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（列表中包含指定副本的存放位置，亦即某个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结点）</a:t>
            </a:r>
            <a:endParaRPr lang="en-US" altLang="zh-CN" dirty="0" smtClean="0"/>
          </a:p>
          <a:p>
            <a:r>
              <a:rPr lang="zh-CN" altLang="en-US" dirty="0" smtClean="0"/>
              <a:t>会首先将客户端缓存的文件块复制到第一个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结点上，此时并非整个块都复制到第一个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完成以后才复制到第二个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结点上，而是由第一个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向第二个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结点复制，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，如此下去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6559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你可以通过 </a:t>
            </a:r>
            <a:r>
              <a:rPr lang="en-US" dirty="0" smtClean="0"/>
              <a:t>bin/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dfsadmin</a:t>
            </a:r>
            <a:r>
              <a:rPr lang="en-US" dirty="0" smtClean="0"/>
              <a:t> -</a:t>
            </a:r>
            <a:r>
              <a:rPr lang="en-US" dirty="0" err="1" smtClean="0"/>
              <a:t>upgradeProgress</a:t>
            </a:r>
            <a:r>
              <a:rPr lang="en-US" dirty="0" smtClean="0"/>
              <a:t> </a:t>
            </a:r>
            <a:r>
              <a:rPr lang="zh-CN" altLang="en-US" dirty="0" smtClean="0"/>
              <a:t>命令来查看版本升级的情况。当然你可以使用</a:t>
            </a:r>
            <a:r>
              <a:rPr lang="en-US" dirty="0" smtClean="0"/>
              <a:t>bin/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dfsadmin</a:t>
            </a:r>
            <a:r>
              <a:rPr lang="en-US" dirty="0" smtClean="0"/>
              <a:t> -</a:t>
            </a:r>
            <a:r>
              <a:rPr lang="en-US" dirty="0" err="1" smtClean="0"/>
              <a:t>upgradeProgress</a:t>
            </a:r>
            <a:r>
              <a:rPr lang="en-US" dirty="0" smtClean="0"/>
              <a:t> details</a:t>
            </a:r>
            <a:r>
              <a:rPr lang="zh-CN" altLang="en-US" dirty="0" smtClean="0"/>
              <a:t>来查看更多的详细信息。当升级过程被阻塞的时候，你可以使用</a:t>
            </a:r>
            <a:r>
              <a:rPr lang="en-US" dirty="0" smtClean="0"/>
              <a:t>bin/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dfsadmin</a:t>
            </a:r>
            <a:r>
              <a:rPr lang="en-US" dirty="0" smtClean="0"/>
              <a:t> -</a:t>
            </a:r>
            <a:r>
              <a:rPr lang="en-US" dirty="0" err="1" smtClean="0"/>
              <a:t>upgradeProgress</a:t>
            </a:r>
            <a:r>
              <a:rPr lang="en-US" dirty="0" smtClean="0"/>
              <a:t> force </a:t>
            </a:r>
            <a:r>
              <a:rPr lang="zh-CN" altLang="en-US" dirty="0" smtClean="0"/>
              <a:t>来强制升级继续执行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pic>
        <p:nvPicPr>
          <p:cNvPr id="14" name="Picture 13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"/>
            <a:ext cx="8229600" cy="88696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40099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246102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pic>
        <p:nvPicPr>
          <p:cNvPr id="9" name="Picture 8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3638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pic>
        <p:nvPicPr>
          <p:cNvPr id="8" name="Picture 7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n-lt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258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n-lt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8598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353050" y="0"/>
            <a:ext cx="3790950" cy="6858000"/>
          </a:xfrm>
          <a:prstGeom prst="rect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defRPr lang="en-US" sz="1600" b="0" i="0" baseline="0" smtClean="0">
                <a:latin typeface="+mn-lt"/>
              </a:defRPr>
            </a:lvl1pPr>
          </a:lstStyle>
          <a:p>
            <a:r>
              <a:rPr lang="en-US" dirty="0" smtClean="0"/>
              <a:t>Photo goes here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b="0" i="0" dirty="0" smtClean="0">
                <a:solidFill>
                  <a:schemeClr val="bg1"/>
                </a:solidFill>
                <a:latin typeface="Neo Sans Intel"/>
                <a:cs typeface="Neo Sans Intel"/>
              </a:rPr>
              <a:t>INTEL CONFIDENTIAL</a:t>
            </a:r>
            <a:endParaRPr lang="en-US" sz="800" b="0" i="0" dirty="0">
              <a:solidFill>
                <a:schemeClr val="bg1"/>
              </a:solidFill>
              <a:latin typeface="Neo Sans Intel"/>
              <a:cs typeface="Neo Sans Intel"/>
            </a:endParaRP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txBody>
          <a:bodyPr anchor="ctr" anchorCtr="0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Photo goes here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409575"/>
            <a:ext cx="4937760" cy="1618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anchor="ctr" anchorCtr="0"/>
          <a:lstStyle>
            <a:lvl1pPr marL="285750" indent="0"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885826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"/>
            <a:ext cx="8229600" cy="88696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  <a:prstGeom prst="rect">
            <a:avLst/>
          </a:prstGeo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  <a:prstGeom prst="rect">
            <a:avLst/>
          </a:prstGeo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l_footer_121410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-3455" y="6592378"/>
            <a:ext cx="460655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+mn-lt"/>
                <a:ea typeface="Verdana" pitchFamily="34" charset="0"/>
                <a:cs typeface="Neo Sans Intel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88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4" r:id="rId8"/>
    <p:sldLayoutId id="2147483675" r:id="rId9"/>
    <p:sldLayoutId id="2147483676" r:id="rId10"/>
    <p:sldLayoutId id="2147483677" r:id="rId11"/>
    <p:sldLayoutId id="2147483671" r:id="rId12"/>
    <p:sldLayoutId id="2147483672" r:id="rId13"/>
    <p:sldLayoutId id="2147483673" r:id="rId14"/>
    <p:sldLayoutId id="2147483678" r:id="rId15"/>
  </p:sldLayoutIdLst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lang="en-US" altLang="ja-JP" sz="3000" b="1" i="0" kern="120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200"/>
        </a:spcBef>
        <a:buFont typeface="Arial" pitchFamily="34" charset="0"/>
        <a:buNone/>
        <a:defRPr lang="en-US" altLang="ja-JP" sz="24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spcBef>
          <a:spcPts val="900"/>
        </a:spcBef>
        <a:buFont typeface="Arial" pitchFamily="34" charset="0"/>
        <a:buChar char="•"/>
        <a:defRPr lang="en-US" altLang="ja-JP" sz="22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spcBef>
          <a:spcPts val="600"/>
        </a:spcBef>
        <a:buClr>
          <a:schemeClr val="tx2"/>
        </a:buClr>
        <a:buFont typeface="Neo Sans Intel" pitchFamily="34" charset="0"/>
        <a:buChar char="–"/>
        <a:defRPr lang="en-US" altLang="ja-JP" sz="20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28650" indent="-171450" algn="l" defTabSz="914400" rtl="0" eaLnBrk="1" latinLnBrk="0" hangingPunct="1">
        <a:spcBef>
          <a:spcPts val="300"/>
        </a:spcBef>
        <a:buClr>
          <a:schemeClr val="tx2"/>
        </a:buClr>
        <a:buFont typeface="Neo Sans Intel" pitchFamily="34" charset="0"/>
        <a:buChar char="–"/>
        <a:defRPr lang="en-US" altLang="ja-JP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00100" indent="-171450" algn="l" defTabSz="914400" rtl="0" eaLnBrk="1" latinLnBrk="0" hangingPunct="1">
        <a:spcBef>
          <a:spcPts val="100"/>
        </a:spcBef>
        <a:buClr>
          <a:schemeClr val="tx2"/>
        </a:buClr>
        <a:buFont typeface="Neo Sans Intel" pitchFamily="34" charset="0"/>
        <a:buChar char="–"/>
        <a:defRPr lang="en-US" altLang="ja-JP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namenode:50070/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2624998"/>
            <a:ext cx="6731010" cy="584775"/>
          </a:xfrm>
        </p:spPr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文件系统的操作与编程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90866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数据分布设计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3" y="1571612"/>
            <a:ext cx="663003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192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名字空间</a:t>
            </a:r>
            <a:endParaRPr lang="en-US" altLang="zh-CN" dirty="0" smtClean="0"/>
          </a:p>
          <a:p>
            <a:pPr lvl="1"/>
            <a:r>
              <a:rPr lang="zh-CN" altLang="en-US" dirty="0"/>
              <a:t>名</a:t>
            </a:r>
            <a:r>
              <a:rPr lang="zh-CN" altLang="en-US" dirty="0" smtClean="0"/>
              <a:t>字空间代表了目录树的信息，以及目录树中的每一个文件的保存位置信息，只保存在</a:t>
            </a:r>
            <a:r>
              <a:rPr lang="zh-CN" altLang="en-US" dirty="0"/>
              <a:t>名</a:t>
            </a:r>
            <a:r>
              <a:rPr lang="zh-CN" altLang="en-US" dirty="0" smtClean="0"/>
              <a:t>字节点中</a:t>
            </a:r>
            <a:endParaRPr lang="en-US" altLang="zh-CN" dirty="0" smtClean="0"/>
          </a:p>
          <a:p>
            <a:r>
              <a:rPr lang="zh-CN" altLang="en-US" dirty="0" smtClean="0"/>
              <a:t>副本选择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一个数据块会保存在多个地方，一般是保存在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副本选择也会考虑机架的情况，即不能把所有的副本都放在一个机架的服务器上，因为整个机架有可能同时掉电</a:t>
            </a:r>
            <a:endParaRPr lang="en-US" altLang="zh-CN" dirty="0" smtClean="0"/>
          </a:p>
          <a:p>
            <a:r>
              <a:rPr lang="en-US" altLang="zh-CN" dirty="0" smtClean="0"/>
              <a:t>HDFS</a:t>
            </a:r>
            <a:r>
              <a:rPr lang="zh-CN" altLang="en-US" dirty="0" smtClean="0"/>
              <a:t>的安全模式</a:t>
            </a:r>
            <a:r>
              <a:rPr lang="en-US" altLang="zh-CN" dirty="0" smtClean="0"/>
              <a:t>Safe Mode</a:t>
            </a:r>
          </a:p>
          <a:p>
            <a:pPr lvl="1"/>
            <a:r>
              <a:rPr lang="zh-CN" altLang="en-US" dirty="0" smtClean="0"/>
              <a:t>刚启动的时候，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会进入</a:t>
            </a:r>
            <a:r>
              <a:rPr lang="en-US" altLang="zh-CN" dirty="0" err="1" smtClean="0"/>
              <a:t>SafeMode</a:t>
            </a:r>
            <a:r>
              <a:rPr lang="zh-CN" altLang="en-US" dirty="0" smtClean="0"/>
              <a:t>状态，等待每一个</a:t>
            </a:r>
            <a:r>
              <a:rPr lang="en-US" altLang="zh-CN" dirty="0" err="1" smtClean="0"/>
              <a:t>DataMode</a:t>
            </a:r>
            <a:r>
              <a:rPr lang="zh-CN" altLang="en-US" dirty="0" smtClean="0"/>
              <a:t>报告情况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退出安全模式的时候才进行副本复制操作，以及允许数据的写入</a:t>
            </a:r>
            <a:endParaRPr lang="en-US" altLang="zh-CN" dirty="0" smtClean="0"/>
          </a:p>
          <a:p>
            <a:r>
              <a:rPr lang="en-US" altLang="zh-CN" dirty="0" err="1" smtClean="0"/>
              <a:t>NameNode</a:t>
            </a:r>
            <a:r>
              <a:rPr lang="zh-CN" altLang="en-US" dirty="0" smtClean="0"/>
              <a:t>有自己的 </a:t>
            </a:r>
            <a:r>
              <a:rPr lang="en-US" altLang="zh-CN" dirty="0" err="1" smtClean="0"/>
              <a:t>FsImage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EditLog</a:t>
            </a:r>
            <a:r>
              <a:rPr lang="zh-CN" altLang="en-US" dirty="0" smtClean="0"/>
              <a:t>，前者有自己的文件系统状态，后者是还没有更新的记录（在主机文件系统中为</a:t>
            </a:r>
            <a:r>
              <a:rPr lang="en-US" altLang="zh-CN" dirty="0" err="1" smtClean="0"/>
              <a:t>fsimage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edits</a:t>
            </a:r>
            <a:r>
              <a:rPr lang="zh-CN" altLang="en-US" dirty="0" smtClean="0"/>
              <a:t>文件）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261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Name Node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、管理</a:t>
            </a:r>
            <a:r>
              <a:rPr lang="en-US" altLang="zh-CN" dirty="0"/>
              <a:t>HDFS</a:t>
            </a:r>
            <a:r>
              <a:rPr lang="zh-CN" altLang="en-US" dirty="0"/>
              <a:t>集群中文件系统的名字空间（</a:t>
            </a:r>
            <a:r>
              <a:rPr lang="en-US" altLang="zh-CN" dirty="0"/>
              <a:t>Namespace</a:t>
            </a:r>
            <a:r>
              <a:rPr lang="zh-CN" altLang="en-US" dirty="0"/>
              <a:t>），例如打开文件系统、关闭文件系统、重命名文件或者目录等；另外，对任何请求对文件系统名字空间或者属性进行修改的操作，都被</a:t>
            </a:r>
            <a:r>
              <a:rPr lang="en-US" altLang="zh-CN" dirty="0"/>
              <a:t>Namenode</a:t>
            </a:r>
            <a:r>
              <a:rPr lang="zh-CN" altLang="en-US" dirty="0"/>
              <a:t>记录下来。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、管理客户端对</a:t>
            </a:r>
            <a:r>
              <a:rPr lang="en-US" altLang="zh-CN" dirty="0"/>
              <a:t>HDFS</a:t>
            </a:r>
            <a:r>
              <a:rPr lang="zh-CN" altLang="en-US" dirty="0"/>
              <a:t>集群中的文件系统中的文件的</a:t>
            </a:r>
            <a:r>
              <a:rPr lang="zh-CN" altLang="en-US" dirty="0" smtClean="0"/>
              <a:t>访问文件系统</a:t>
            </a:r>
            <a:r>
              <a:rPr lang="zh-CN" altLang="en-US" dirty="0"/>
              <a:t>客户端与</a:t>
            </a:r>
            <a:r>
              <a:rPr lang="en-US" altLang="zh-CN" dirty="0"/>
              <a:t>Namenode</a:t>
            </a:r>
            <a:r>
              <a:rPr lang="zh-CN" altLang="en-US" dirty="0"/>
              <a:t>交互的过程中</a:t>
            </a:r>
            <a:r>
              <a:rPr lang="zh-CN" altLang="en-US" dirty="0" smtClean="0"/>
              <a:t>，取</a:t>
            </a:r>
            <a:r>
              <a:rPr lang="zh-CN" altLang="en-US" dirty="0"/>
              <a:t>到了所请求的文件块所对应的</a:t>
            </a:r>
            <a:r>
              <a:rPr lang="en-US" altLang="zh-CN" dirty="0"/>
              <a:t>Datanode</a:t>
            </a:r>
            <a:r>
              <a:rPr lang="zh-CN" altLang="en-US" dirty="0"/>
              <a:t>结点</a:t>
            </a:r>
            <a:r>
              <a:rPr lang="zh-CN" altLang="en-US" dirty="0" smtClean="0"/>
              <a:t>，执行</a:t>
            </a:r>
            <a:r>
              <a:rPr lang="zh-CN" altLang="en-US" dirty="0"/>
              <a:t>文件的读写操作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结点负责</a:t>
            </a:r>
            <a:r>
              <a:rPr lang="zh-CN" altLang="en-US" dirty="0"/>
              <a:t>确定指定的文件块到具体的</a:t>
            </a:r>
            <a:r>
              <a:rPr lang="en-US" altLang="zh-CN" dirty="0"/>
              <a:t>Datanode</a:t>
            </a:r>
            <a:r>
              <a:rPr lang="zh-CN" altLang="en-US" dirty="0"/>
              <a:t>结点的映射关系。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、管理</a:t>
            </a:r>
            <a:r>
              <a:rPr lang="en-US" altLang="zh-CN" dirty="0"/>
              <a:t>Datanode</a:t>
            </a:r>
            <a:r>
              <a:rPr lang="zh-CN" altLang="en-US" dirty="0"/>
              <a:t>结点的状态报告，包括</a:t>
            </a:r>
            <a:r>
              <a:rPr lang="en-US" altLang="zh-CN" dirty="0"/>
              <a:t>Datanode</a:t>
            </a:r>
            <a:r>
              <a:rPr lang="zh-CN" altLang="en-US" dirty="0"/>
              <a:t>结点的健康状态报告和其所在结点上数据块状态报告，以便能够及时处理失效的数据结点。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8282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Node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、负责管理它所在结点上存储的数据的</a:t>
            </a:r>
            <a:r>
              <a:rPr lang="zh-CN" altLang="en-US" sz="2800" dirty="0" smtClean="0"/>
              <a:t>读写，</a:t>
            </a:r>
            <a:r>
              <a:rPr lang="zh-CN" altLang="en-US" sz="2800" dirty="0"/>
              <a:t>一般是文件系统客户端需要请求对指定数据结点进行读写操作，</a:t>
            </a:r>
            <a:r>
              <a:rPr lang="en-US" altLang="zh-CN" sz="2800" dirty="0" err="1"/>
              <a:t>Datanode</a:t>
            </a:r>
            <a:r>
              <a:rPr lang="zh-CN" altLang="en-US" sz="2800" dirty="0"/>
              <a:t>作为数据结点的服务进程来与文件系统客户端打交道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、向</a:t>
            </a:r>
            <a:r>
              <a:rPr lang="en-US" altLang="zh-CN" sz="2800" dirty="0"/>
              <a:t>Namenode</a:t>
            </a:r>
            <a:r>
              <a:rPr lang="zh-CN" altLang="en-US" sz="2800" dirty="0"/>
              <a:t>结点报告状态。每个</a:t>
            </a:r>
            <a:r>
              <a:rPr lang="en-US" altLang="zh-CN" sz="2800" dirty="0"/>
              <a:t>Datanode</a:t>
            </a:r>
            <a:r>
              <a:rPr lang="zh-CN" altLang="en-US" sz="2800" dirty="0"/>
              <a:t>结点会周期性地向</a:t>
            </a:r>
            <a:r>
              <a:rPr lang="en-US" altLang="zh-CN" sz="2800" dirty="0"/>
              <a:t>Namenode</a:t>
            </a:r>
            <a:r>
              <a:rPr lang="zh-CN" altLang="en-US" sz="2800" dirty="0"/>
              <a:t>发送心跳信号和文件块状态</a:t>
            </a:r>
            <a:r>
              <a:rPr lang="zh-CN" altLang="en-US" sz="2800" dirty="0" smtClean="0"/>
              <a:t>报告。</a:t>
            </a:r>
            <a:endParaRPr lang="zh-CN" altLang="en-US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、执行数据的流水线复制。当文件系统客户端从</a:t>
            </a:r>
            <a:r>
              <a:rPr lang="en-US" altLang="zh-CN" sz="2800" dirty="0"/>
              <a:t>Namenode</a:t>
            </a:r>
            <a:r>
              <a:rPr lang="zh-CN" altLang="en-US" sz="2800" dirty="0"/>
              <a:t>服务器进程获取到要进行复制的数据块</a:t>
            </a:r>
            <a:r>
              <a:rPr lang="zh-CN" altLang="en-US" sz="2800" dirty="0" smtClean="0"/>
              <a:t>列表后，完成</a:t>
            </a:r>
            <a:r>
              <a:rPr lang="zh-CN" altLang="en-US" sz="2800" dirty="0"/>
              <a:t>文件块及其块副本的流水线复制。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9310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SecondaryNamenode,fsimage,edits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Secondary Namenode</a:t>
            </a:r>
            <a:r>
              <a:rPr lang="zh-CN" altLang="en-US" dirty="0"/>
              <a:t>的作用是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fsimage</a:t>
            </a:r>
            <a:r>
              <a:rPr lang="en-US" altLang="zh-CN" dirty="0" smtClean="0"/>
              <a:t>, edits</a:t>
            </a:r>
            <a:r>
              <a:rPr lang="zh-CN" altLang="en-US" dirty="0" smtClean="0"/>
              <a:t>分</a:t>
            </a:r>
            <a:r>
              <a:rPr lang="zh-CN" altLang="en-US" dirty="0"/>
              <a:t>不开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err="1" smtClean="0"/>
              <a:t>fsimage</a:t>
            </a:r>
            <a:r>
              <a:rPr lang="zh-CN" altLang="en-US" dirty="0" smtClean="0"/>
              <a:t>中</a:t>
            </a:r>
            <a:r>
              <a:rPr lang="zh-CN" altLang="en-US" dirty="0"/>
              <a:t>保存的是整个文件系统的目录结构，</a:t>
            </a:r>
            <a:r>
              <a:rPr lang="zh-CN" altLang="en-US" dirty="0" smtClean="0"/>
              <a:t>而</a:t>
            </a:r>
            <a:r>
              <a:rPr lang="en-US" altLang="zh-CN" dirty="0" smtClean="0"/>
              <a:t>edits</a:t>
            </a:r>
            <a:r>
              <a:rPr lang="zh-CN" altLang="en-US" dirty="0" smtClean="0"/>
              <a:t>中</a:t>
            </a:r>
            <a:r>
              <a:rPr lang="zh-CN" altLang="en-US" dirty="0"/>
              <a:t>是一些操作的日志文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r>
              <a:rPr lang="en-US" altLang="zh-CN" dirty="0" err="1"/>
              <a:t>NameNode</a:t>
            </a:r>
            <a:r>
              <a:rPr lang="zh-CN" altLang="en-US" dirty="0"/>
              <a:t>将对文件系统的改动追加保存到本地文件系统上的一个日志文件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edits</a:t>
            </a:r>
            <a:r>
              <a:rPr lang="zh-CN" altLang="en-US" dirty="0" smtClean="0"/>
              <a:t>）。</a:t>
            </a:r>
            <a:r>
              <a:rPr lang="zh-CN" altLang="en-US" dirty="0"/>
              <a:t>当一个</a:t>
            </a:r>
            <a:r>
              <a:rPr lang="en-US" altLang="zh-CN" dirty="0" err="1"/>
              <a:t>NameNode</a:t>
            </a:r>
            <a:r>
              <a:rPr lang="zh-CN" altLang="en-US" dirty="0"/>
              <a:t>启动时，它首先从一个映像文件（</a:t>
            </a:r>
            <a:r>
              <a:rPr lang="en-US" altLang="zh-CN" dirty="0" err="1"/>
              <a:t>fsimage</a:t>
            </a:r>
            <a:r>
              <a:rPr lang="zh-CN" altLang="en-US" dirty="0"/>
              <a:t>）中读取</a:t>
            </a:r>
            <a:r>
              <a:rPr lang="en-US" altLang="zh-CN" dirty="0"/>
              <a:t>HDFS</a:t>
            </a:r>
            <a:r>
              <a:rPr lang="zh-CN" altLang="en-US" dirty="0"/>
              <a:t>的状态，接着应用日志文件中的</a:t>
            </a:r>
            <a:r>
              <a:rPr lang="en-US" altLang="zh-CN" dirty="0"/>
              <a:t>edits</a:t>
            </a:r>
            <a:r>
              <a:rPr lang="zh-CN" altLang="en-US" dirty="0"/>
              <a:t>操作。然后它将新的</a:t>
            </a:r>
            <a:r>
              <a:rPr lang="en-US" altLang="zh-CN" dirty="0"/>
              <a:t>HDFS</a:t>
            </a:r>
            <a:r>
              <a:rPr lang="zh-CN" altLang="en-US" dirty="0"/>
              <a:t>状态写入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fsimage</a:t>
            </a:r>
            <a:r>
              <a:rPr lang="zh-CN" altLang="en-US" dirty="0" smtClean="0"/>
              <a:t>）</a:t>
            </a:r>
            <a:r>
              <a:rPr lang="zh-CN" altLang="en-US" dirty="0"/>
              <a:t>中，并使用一个空的</a:t>
            </a:r>
            <a:r>
              <a:rPr lang="en-US" altLang="zh-CN" dirty="0"/>
              <a:t>edits</a:t>
            </a:r>
            <a:r>
              <a:rPr lang="zh-CN" altLang="en-US" dirty="0"/>
              <a:t>文件开始正常操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r>
              <a:rPr lang="zh-CN" altLang="en-US" dirty="0"/>
              <a:t>因为</a:t>
            </a:r>
            <a:r>
              <a:rPr lang="en-US" altLang="zh-CN" dirty="0"/>
              <a:t>NameNode</a:t>
            </a:r>
            <a:r>
              <a:rPr lang="zh-CN" altLang="en-US" dirty="0"/>
              <a:t>只有在启动阶段才合并</a:t>
            </a:r>
            <a:r>
              <a:rPr lang="en-US" altLang="zh-CN" dirty="0"/>
              <a:t>fsimage</a:t>
            </a:r>
            <a:r>
              <a:rPr lang="zh-CN" altLang="en-US" dirty="0"/>
              <a:t>和</a:t>
            </a:r>
            <a:r>
              <a:rPr lang="en-US" altLang="zh-CN" dirty="0"/>
              <a:t>edits</a:t>
            </a:r>
            <a:r>
              <a:rPr lang="zh-CN" altLang="en-US" dirty="0"/>
              <a:t>，所以久而久之日志文件可能会变得非常庞大，特别是对大型的集群。日志文件太大的另一个副作用是下一次</a:t>
            </a:r>
            <a:r>
              <a:rPr lang="en-US" altLang="zh-CN" dirty="0"/>
              <a:t>NameNode</a:t>
            </a:r>
            <a:r>
              <a:rPr lang="zh-CN" altLang="en-US" dirty="0"/>
              <a:t>启动会花很长时</a:t>
            </a:r>
            <a:r>
              <a:rPr lang="zh-CN" altLang="en-US" dirty="0" smtClean="0"/>
              <a:t>间</a:t>
            </a:r>
            <a:endParaRPr lang="en-US" altLang="zh-CN" dirty="0" smtClean="0"/>
          </a:p>
          <a:p>
            <a:r>
              <a:rPr lang="en-US" altLang="zh-CN" dirty="0"/>
              <a:t>SecondaryNameNode</a:t>
            </a:r>
            <a:r>
              <a:rPr lang="zh-CN" altLang="en-US" dirty="0"/>
              <a:t>定期合并</a:t>
            </a:r>
            <a:r>
              <a:rPr lang="en-US" altLang="zh-CN" dirty="0"/>
              <a:t>fsimage</a:t>
            </a:r>
            <a:r>
              <a:rPr lang="zh-CN" altLang="en-US" dirty="0"/>
              <a:t>和</a:t>
            </a:r>
            <a:r>
              <a:rPr lang="en-US" altLang="zh-CN" dirty="0"/>
              <a:t>edits</a:t>
            </a:r>
            <a:r>
              <a:rPr lang="zh-CN" altLang="en-US" dirty="0"/>
              <a:t>日志，将</a:t>
            </a:r>
            <a:r>
              <a:rPr lang="en-US" altLang="zh-CN" dirty="0"/>
              <a:t>edits</a:t>
            </a:r>
            <a:r>
              <a:rPr lang="zh-CN" altLang="en-US" dirty="0"/>
              <a:t>日志文件大小控制在一个限度下。因为内存需求和</a:t>
            </a:r>
            <a:r>
              <a:rPr lang="en-US" altLang="zh-CN" dirty="0"/>
              <a:t>NameNode</a:t>
            </a:r>
            <a:r>
              <a:rPr lang="zh-CN" altLang="en-US" dirty="0"/>
              <a:t>在一个数量级上， 所以通常</a:t>
            </a:r>
            <a:r>
              <a:rPr lang="en-US" altLang="zh-CN" dirty="0"/>
              <a:t>secondaryNameNode</a:t>
            </a:r>
            <a:r>
              <a:rPr lang="zh-CN" altLang="en-US" dirty="0"/>
              <a:t>和</a:t>
            </a:r>
            <a:r>
              <a:rPr lang="en-US" altLang="zh-CN" dirty="0"/>
              <a:t>NameNode</a:t>
            </a:r>
            <a:r>
              <a:rPr lang="zh-CN" altLang="en-US" dirty="0"/>
              <a:t>运行在不同的机器上。</a:t>
            </a:r>
            <a:r>
              <a:rPr lang="en-US" altLang="zh-CN" dirty="0"/>
              <a:t>Secondary NameNode</a:t>
            </a:r>
            <a:r>
              <a:rPr lang="zh-CN" altLang="en-US" dirty="0"/>
              <a:t>通过</a:t>
            </a:r>
            <a:r>
              <a:rPr lang="en-US" altLang="zh-CN" dirty="0"/>
              <a:t>bin/start-dfs.sh</a:t>
            </a:r>
            <a:r>
              <a:rPr lang="zh-CN" altLang="en-US" dirty="0"/>
              <a:t>在</a:t>
            </a:r>
            <a:r>
              <a:rPr lang="en-US" altLang="zh-CN" dirty="0"/>
              <a:t>conf/masters</a:t>
            </a:r>
            <a:r>
              <a:rPr lang="zh-CN" altLang="en-US" dirty="0"/>
              <a:t>中指定的节点上启动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6408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可靠性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节点失效的问题：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通过心跳信息来获得节点的情况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NameNode</a:t>
            </a:r>
            <a:r>
              <a:rPr lang="zh-CN" altLang="en-US" dirty="0" smtClean="0"/>
              <a:t>可以进行节点失效时候的数据重新分布</a:t>
            </a:r>
            <a:endParaRPr lang="en-US" altLang="zh-CN" dirty="0" smtClean="0"/>
          </a:p>
          <a:p>
            <a:r>
              <a:rPr lang="zh-CN" altLang="en-US" dirty="0" smtClean="0"/>
              <a:t>集群数据的重新进行负载均衡</a:t>
            </a:r>
            <a:endParaRPr lang="en-US" altLang="zh-CN" dirty="0" smtClean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据的完整性通过数据校验获得，</a:t>
            </a:r>
            <a:r>
              <a:rPr lang="en-US" altLang="zh-CN" dirty="0" smtClean="0"/>
              <a:t>64KB</a:t>
            </a:r>
            <a:r>
              <a:rPr lang="zh-CN" altLang="en-US" dirty="0" smtClean="0"/>
              <a:t>进行一次校验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果元数据磁盘失效，处理的办法：使用多个元数据的映像文件</a:t>
            </a:r>
            <a:r>
              <a:rPr lang="en-US" altLang="zh-CN" dirty="0" err="1" smtClean="0"/>
              <a:t>FsImag</a:t>
            </a:r>
            <a:r>
              <a:rPr lang="zh-CN" altLang="en-US" dirty="0" smtClean="0"/>
              <a:t>，使用元数据的修改日志</a:t>
            </a:r>
            <a:r>
              <a:rPr lang="en-US" altLang="zh-CN" dirty="0" err="1" smtClean="0"/>
              <a:t>EditLog</a:t>
            </a:r>
            <a:r>
              <a:rPr lang="zh-CN" altLang="en-US" dirty="0" smtClean="0"/>
              <a:t>，以及通过检查点的方式</a:t>
            </a:r>
            <a:r>
              <a:rPr lang="zh-CN" altLang="en-US" dirty="0"/>
              <a:t>进</a:t>
            </a:r>
            <a:r>
              <a:rPr lang="zh-CN" altLang="en-US" dirty="0" smtClean="0"/>
              <a:t>行恢复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照方式：快照方式可以进行数据的回滚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06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93531" y="2727579"/>
            <a:ext cx="4278415" cy="584775"/>
          </a:xfrm>
        </p:spPr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的配置与运行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43521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的基本配置过程（参考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系统安装）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hadoop-0.20.1.tar.gz</a:t>
            </a:r>
          </a:p>
          <a:p>
            <a:r>
              <a:rPr lang="en-US" altLang="zh-CN" dirty="0" smtClean="0"/>
              <a:t>tar 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hadoop-0.20.1.tar.gz</a:t>
            </a:r>
          </a:p>
          <a:p>
            <a:r>
              <a:rPr lang="zh-CN" altLang="en-US" dirty="0" smtClean="0"/>
              <a:t>所有配置文件在</a:t>
            </a:r>
            <a:r>
              <a:rPr lang="en-US" altLang="zh-CN" dirty="0" smtClean="0"/>
              <a:t>conf</a:t>
            </a:r>
            <a:r>
              <a:rPr lang="zh-CN" altLang="en-US" dirty="0" smtClean="0"/>
              <a:t>里面</a:t>
            </a:r>
            <a:endParaRPr lang="en-US" altLang="zh-CN" dirty="0" smtClean="0"/>
          </a:p>
          <a:p>
            <a:r>
              <a:rPr lang="en-US" altLang="zh-CN" dirty="0" smtClean="0"/>
              <a:t>conf/hadoop-defaults.xml</a:t>
            </a:r>
            <a:r>
              <a:rPr lang="zh-CN" altLang="en-US" dirty="0" smtClean="0"/>
              <a:t>是默认的配置，无需更改，但是配置的方法可以参考</a:t>
            </a:r>
            <a:endParaRPr lang="en-US" altLang="zh-CN" dirty="0" smtClean="0"/>
          </a:p>
          <a:p>
            <a:r>
              <a:rPr lang="zh-CN" altLang="en-US" dirty="0" smtClean="0"/>
              <a:t>下面是配置文件的格式</a:t>
            </a:r>
            <a:endParaRPr lang="en-US" altLang="zh-CN" dirty="0" smtClean="0"/>
          </a:p>
          <a:p>
            <a:r>
              <a:rPr lang="en-US" altLang="zh-CN" dirty="0" smtClean="0"/>
              <a:t>&lt;property&gt; </a:t>
            </a:r>
          </a:p>
          <a:p>
            <a:pPr lvl="1"/>
            <a:r>
              <a:rPr lang="en-US" altLang="zh-CN" dirty="0" smtClean="0"/>
              <a:t>&lt;name&gt;</a:t>
            </a:r>
            <a:r>
              <a:rPr lang="en-US" altLang="zh-CN" i="1" dirty="0" smtClean="0"/>
              <a:t>property-name</a:t>
            </a:r>
            <a:r>
              <a:rPr lang="en-US" altLang="zh-CN" dirty="0" smtClean="0"/>
              <a:t>&lt;/name&gt; </a:t>
            </a:r>
          </a:p>
          <a:p>
            <a:pPr lvl="1"/>
            <a:r>
              <a:rPr lang="en-US" altLang="zh-CN" dirty="0" smtClean="0"/>
              <a:t>&lt;value&gt;</a:t>
            </a:r>
            <a:r>
              <a:rPr lang="en-US" altLang="zh-CN" i="1" dirty="0" smtClean="0"/>
              <a:t>property-value</a:t>
            </a:r>
            <a:r>
              <a:rPr lang="en-US" altLang="zh-CN" dirty="0" smtClean="0"/>
              <a:t>&lt;/value&gt;</a:t>
            </a:r>
          </a:p>
          <a:p>
            <a:pPr lvl="1"/>
            <a:r>
              <a:rPr lang="en-US" altLang="zh-CN" dirty="0" smtClean="0"/>
              <a:t>&lt;final&gt;true&lt;/final&gt;//Optional: prevent overwrite from application</a:t>
            </a:r>
          </a:p>
          <a:p>
            <a:r>
              <a:rPr lang="en-US" altLang="zh-CN" dirty="0" smtClean="0"/>
              <a:t>&lt;/property&gt;</a:t>
            </a:r>
          </a:p>
          <a:p>
            <a:r>
              <a:rPr lang="en-US" altLang="zh-CN" dirty="0" smtClean="0">
                <a:hlinkClick r:id="rId2"/>
              </a:rPr>
              <a:t>http://namenode:50070/</a:t>
            </a:r>
            <a:r>
              <a:rPr lang="en-US" altLang="zh-CN" dirty="0" smtClean="0"/>
              <a:t>  (</a:t>
            </a:r>
            <a:r>
              <a:rPr lang="en-US" altLang="zh-CN" dirty="0" err="1" smtClean="0"/>
              <a:t>dfs.http.address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address:port</a:t>
            </a:r>
            <a:r>
              <a:rPr lang="en-US" altLang="zh-CN" dirty="0" smtClean="0"/>
              <a:t>, 0.0.0.0 for accept all)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IDH</a:t>
            </a:r>
            <a:r>
              <a:rPr lang="zh-CN" altLang="en-US" dirty="0" smtClean="0">
                <a:solidFill>
                  <a:srgbClr val="FF0000"/>
                </a:solidFill>
              </a:rPr>
              <a:t>发行版中的</a:t>
            </a:r>
            <a:r>
              <a:rPr lang="en-US" altLang="zh-CN" dirty="0" smtClean="0">
                <a:solidFill>
                  <a:srgbClr val="FF0000"/>
                </a:solidFill>
              </a:rPr>
              <a:t>HDFS</a:t>
            </a:r>
            <a:r>
              <a:rPr lang="zh-CN" altLang="en-US" dirty="0" smtClean="0">
                <a:solidFill>
                  <a:srgbClr val="FF0000"/>
                </a:solidFill>
              </a:rPr>
              <a:t>由图形化界面配置，简化了用户的操作，无需上述繁琐的操作，但是知晓其配置方法对于解决出现问题的集群非常有帮助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85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的配置文件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hadoop-env.sh </a:t>
            </a:r>
            <a:r>
              <a:rPr lang="zh-CN" altLang="en-US" dirty="0"/>
              <a:t>记录脚本要用的环境变量，以运</a:t>
            </a:r>
            <a:r>
              <a:rPr lang="zh-CN" altLang="en-US" dirty="0" smtClean="0"/>
              <a:t>行</a:t>
            </a:r>
            <a:r>
              <a:rPr lang="en-US" altLang="zh-CN" dirty="0" err="1"/>
              <a:t>h</a:t>
            </a:r>
            <a:r>
              <a:rPr lang="en-US" altLang="zh-CN" dirty="0" err="1" smtClean="0"/>
              <a:t>adoop</a:t>
            </a:r>
            <a:endParaRPr lang="en-US" altLang="zh-CN" dirty="0"/>
          </a:p>
          <a:p>
            <a:r>
              <a:rPr lang="en-US" altLang="zh-CN" dirty="0" smtClean="0"/>
              <a:t>core-site.xml </a:t>
            </a:r>
            <a:r>
              <a:rPr lang="en-US" altLang="zh-CN" dirty="0" err="1"/>
              <a:t>hadoop</a:t>
            </a:r>
            <a:r>
              <a:rPr lang="en-US" altLang="zh-CN" dirty="0"/>
              <a:t> core</a:t>
            </a:r>
            <a:r>
              <a:rPr lang="zh-CN" altLang="en-US" dirty="0"/>
              <a:t>的配置项，例</a:t>
            </a:r>
            <a:r>
              <a:rPr lang="zh-CN" altLang="en-US" dirty="0" smtClean="0"/>
              <a:t>如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和</a:t>
            </a:r>
            <a:r>
              <a:rPr lang="en-US" altLang="zh-CN" dirty="0" err="1"/>
              <a:t>mapreduce</a:t>
            </a:r>
            <a:r>
              <a:rPr lang="zh-CN" altLang="en-US" dirty="0"/>
              <a:t>常用的</a:t>
            </a:r>
            <a:r>
              <a:rPr lang="en-US" altLang="zh-CN" dirty="0"/>
              <a:t>i/o</a:t>
            </a:r>
            <a:r>
              <a:rPr lang="zh-CN" altLang="en-US" dirty="0"/>
              <a:t>设置等</a:t>
            </a:r>
          </a:p>
          <a:p>
            <a:r>
              <a:rPr lang="en-US" altLang="zh-CN" dirty="0" smtClean="0"/>
              <a:t>hdfs-site.xml HDFS</a:t>
            </a:r>
            <a:r>
              <a:rPr lang="zh-CN" altLang="en-US" dirty="0" smtClean="0"/>
              <a:t>守</a:t>
            </a:r>
            <a:r>
              <a:rPr lang="zh-CN" altLang="en-US" dirty="0"/>
              <a:t>护进程的配置项，包</a:t>
            </a:r>
            <a:r>
              <a:rPr lang="zh-CN" altLang="en-US" dirty="0" smtClean="0"/>
              <a:t>括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SecondaryNamenode</a:t>
            </a:r>
            <a:r>
              <a:rPr lang="zh-CN" altLang="en-US" dirty="0"/>
              <a:t>和</a:t>
            </a:r>
            <a:r>
              <a:rPr lang="en-US" altLang="zh-CN" dirty="0" err="1"/>
              <a:t>datanode</a:t>
            </a:r>
            <a:r>
              <a:rPr lang="zh-CN" altLang="en-US" dirty="0"/>
              <a:t>等</a:t>
            </a:r>
          </a:p>
          <a:p>
            <a:r>
              <a:rPr lang="en-US" altLang="zh-CN" dirty="0" smtClean="0"/>
              <a:t>mapred-site.xml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守护进程的配置项，包</a:t>
            </a:r>
            <a:r>
              <a:rPr lang="zh-CN" altLang="en-US" dirty="0" smtClean="0"/>
              <a:t>括</a:t>
            </a:r>
            <a:r>
              <a:rPr lang="en-US" altLang="zh-CN" dirty="0" err="1" smtClean="0"/>
              <a:t>JobTracker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TaskTracker</a:t>
            </a:r>
            <a:endParaRPr lang="en-US" altLang="zh-CN" dirty="0" smtClean="0"/>
          </a:p>
          <a:p>
            <a:r>
              <a:rPr lang="en-US" altLang="zh-CN" dirty="0" smtClean="0"/>
              <a:t>master </a:t>
            </a:r>
            <a:r>
              <a:rPr lang="zh-CN" altLang="en-US" dirty="0"/>
              <a:t>记录运</a:t>
            </a:r>
            <a:r>
              <a:rPr lang="zh-CN" altLang="en-US" dirty="0" smtClean="0"/>
              <a:t>行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SecondaryNameNode</a:t>
            </a:r>
            <a:r>
              <a:rPr lang="zh-CN" altLang="en-US" dirty="0" smtClean="0"/>
              <a:t>的</a:t>
            </a:r>
            <a:r>
              <a:rPr lang="zh-CN" altLang="en-US" dirty="0"/>
              <a:t>机器列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en-US" altLang="zh-CN" dirty="0"/>
              <a:t>slave </a:t>
            </a:r>
            <a:r>
              <a:rPr lang="zh-CN" altLang="en-US" dirty="0"/>
              <a:t>记录运</a:t>
            </a:r>
            <a:r>
              <a:rPr lang="zh-CN" altLang="en-US" dirty="0" smtClean="0"/>
              <a:t>行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TaskTracker</a:t>
            </a:r>
            <a:r>
              <a:rPr lang="zh-CN" altLang="en-US" dirty="0"/>
              <a:t>的机器列表</a:t>
            </a:r>
          </a:p>
        </p:txBody>
      </p:sp>
    </p:spTree>
    <p:extLst>
      <p:ext uri="{BB962C8B-B14F-4D97-AF65-F5344CB8AC3E}">
        <p14:creationId xmlns="" xmlns:p14="http://schemas.microsoft.com/office/powerpoint/2010/main" val="2872193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core-site.xml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&lt;?xml version="1.0"?&gt;</a:t>
            </a:r>
            <a:br>
              <a:rPr lang="en-US" altLang="zh-CN" dirty="0"/>
            </a:br>
            <a:r>
              <a:rPr lang="en-US" altLang="zh-CN" dirty="0"/>
              <a:t>&lt;?xml-stylesheet type="text/xsl" href="configuration.xsl"?&gt;</a:t>
            </a:r>
            <a:br>
              <a:rPr lang="en-US" altLang="zh-CN" dirty="0"/>
            </a:br>
            <a:r>
              <a:rPr lang="en-US" altLang="zh-CN" dirty="0"/>
              <a:t>&lt;!-- Put site-specific property overrides in this file. --&gt;</a:t>
            </a:r>
            <a:br>
              <a:rPr lang="en-US" altLang="zh-CN" dirty="0"/>
            </a:br>
            <a:r>
              <a:rPr lang="en-US" altLang="zh-CN" dirty="0"/>
              <a:t>&lt;configuration&gt;</a:t>
            </a:r>
            <a:br>
              <a:rPr lang="en-US" altLang="zh-CN" dirty="0"/>
            </a:br>
            <a:r>
              <a:rPr lang="en-US" altLang="zh-CN" dirty="0"/>
              <a:t>        &lt;property&gt;</a:t>
            </a:r>
            <a:br>
              <a:rPr lang="en-US" altLang="zh-CN" dirty="0"/>
            </a:br>
            <a:r>
              <a:rPr lang="en-US" altLang="zh-CN" dirty="0"/>
              <a:t>                &lt;name&gt;fs.default.name&lt;/name&gt;</a:t>
            </a:r>
            <a:br>
              <a:rPr lang="en-US" altLang="zh-CN" dirty="0"/>
            </a:br>
            <a:r>
              <a:rPr lang="en-US" altLang="zh-CN" dirty="0"/>
              <a:t>                &lt;value&gt;hdfs://cn001:30000&lt;/value&gt;</a:t>
            </a:r>
            <a:br>
              <a:rPr lang="en-US" altLang="zh-CN" dirty="0"/>
            </a:br>
            <a:r>
              <a:rPr lang="en-US" altLang="zh-CN" dirty="0"/>
              <a:t>                &lt;final&gt;true&lt;/final&gt;</a:t>
            </a:r>
            <a:br>
              <a:rPr lang="en-US" altLang="zh-CN" dirty="0"/>
            </a:br>
            <a:r>
              <a:rPr lang="en-US" altLang="zh-CN" dirty="0"/>
              <a:t>        &lt;/property&gt;</a:t>
            </a:r>
            <a:br>
              <a:rPr lang="en-US" altLang="zh-CN" dirty="0"/>
            </a:br>
            <a:r>
              <a:rPr lang="en-US" altLang="zh-CN" dirty="0"/>
              <a:t>        &lt;property&gt;</a:t>
            </a:r>
            <a:br>
              <a:rPr lang="en-US" altLang="zh-CN" dirty="0"/>
            </a:br>
            <a:r>
              <a:rPr lang="en-US" altLang="zh-CN" dirty="0"/>
              <a:t>                &lt;name&gt;io.file.buffer.size&lt;/name&gt;</a:t>
            </a:r>
            <a:br>
              <a:rPr lang="en-US" altLang="zh-CN" dirty="0"/>
            </a:br>
            <a:r>
              <a:rPr lang="en-US" altLang="zh-CN" dirty="0"/>
              <a:t>                &lt;value&gt;131072&lt;/value&gt;</a:t>
            </a:r>
            <a:br>
              <a:rPr lang="en-US" altLang="zh-CN" dirty="0"/>
            </a:br>
            <a:r>
              <a:rPr lang="en-US" altLang="zh-CN" dirty="0"/>
              <a:t>                &lt;final&gt;true&lt;/final&gt;</a:t>
            </a:r>
            <a:br>
              <a:rPr lang="en-US" altLang="zh-CN" dirty="0"/>
            </a:br>
            <a:r>
              <a:rPr lang="en-US" altLang="zh-CN" dirty="0"/>
              <a:t>        &lt;/property&gt;</a:t>
            </a:r>
            <a:br>
              <a:rPr lang="en-US" altLang="zh-CN" dirty="0"/>
            </a:br>
            <a:r>
              <a:rPr lang="en-US" altLang="zh-CN" dirty="0"/>
              <a:t>&lt;/configuration&gt;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231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的基本设计与原理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HDFS</a:t>
            </a:r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进行交互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HDFS</a:t>
            </a:r>
          </a:p>
          <a:p>
            <a:r>
              <a:rPr lang="zh-CN" altLang="en-US" dirty="0" smtClean="0"/>
              <a:t>编程使用</a:t>
            </a:r>
            <a:r>
              <a:rPr lang="en-US" altLang="zh-CN" dirty="0" smtClean="0"/>
              <a:t>HDFS</a:t>
            </a:r>
          </a:p>
          <a:p>
            <a:r>
              <a:rPr lang="en-US" altLang="zh-CN" dirty="0" smtClean="0"/>
              <a:t>HDFS</a:t>
            </a:r>
            <a:r>
              <a:rPr lang="zh-CN" altLang="en-US" dirty="0" smtClean="0"/>
              <a:t>的权限管理与安全性</a:t>
            </a:r>
            <a:endParaRPr lang="en-US" altLang="zh-CN" dirty="0" smtClean="0"/>
          </a:p>
          <a:p>
            <a:r>
              <a:rPr lang="en-US" altLang="zh-CN" dirty="0" smtClean="0"/>
              <a:t>HDFS</a:t>
            </a:r>
            <a:r>
              <a:rPr lang="zh-CN" altLang="en-US" dirty="0" smtClean="0"/>
              <a:t>的其它操作</a:t>
            </a:r>
            <a:endParaRPr lang="en-US" altLang="zh-CN" dirty="0" smtClean="0"/>
          </a:p>
          <a:p>
            <a:r>
              <a:rPr lang="en-US" altLang="zh-CN" dirty="0" smtClean="0"/>
              <a:t>HDFS</a:t>
            </a:r>
            <a:r>
              <a:rPr lang="zh-CN" altLang="en-US" dirty="0" smtClean="0"/>
              <a:t>的网络界面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3667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hdfs-site.xml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18457"/>
            <a:ext cx="8229600" cy="630936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&lt;?xml version="1.0"?&gt;</a:t>
            </a:r>
            <a:br>
              <a:rPr lang="en-US" altLang="zh-CN" dirty="0"/>
            </a:br>
            <a:r>
              <a:rPr lang="en-US" altLang="zh-CN" dirty="0"/>
              <a:t>&lt;?xml-stylesheet type="text/xsl" href="configuration.xsl"?&gt;</a:t>
            </a:r>
            <a:br>
              <a:rPr lang="en-US" altLang="zh-CN" dirty="0"/>
            </a:br>
            <a:r>
              <a:rPr lang="en-US" altLang="zh-CN" dirty="0" smtClean="0"/>
              <a:t>&lt;</a:t>
            </a:r>
            <a:r>
              <a:rPr lang="en-US" altLang="zh-CN" dirty="0"/>
              <a:t>configuration&gt;</a:t>
            </a:r>
            <a:br>
              <a:rPr lang="en-US" altLang="zh-CN" dirty="0"/>
            </a:br>
            <a:r>
              <a:rPr lang="en-US" altLang="zh-CN" dirty="0"/>
              <a:t>     &lt;property&gt;</a:t>
            </a:r>
            <a:br>
              <a:rPr lang="en-US" altLang="zh-CN" dirty="0"/>
            </a:br>
            <a:r>
              <a:rPr lang="en-US" altLang="zh-CN" dirty="0"/>
              <a:t>          &lt;name&gt;dfs.datanode.address&lt;/name&gt;</a:t>
            </a:r>
            <a:br>
              <a:rPr lang="en-US" altLang="zh-CN" dirty="0"/>
            </a:br>
            <a:r>
              <a:rPr lang="en-US" altLang="zh-CN" dirty="0"/>
              <a:t>          &lt;value&gt;0.0.0.0:30025&lt;/value&gt;</a:t>
            </a:r>
            <a:br>
              <a:rPr lang="en-US" altLang="zh-CN" dirty="0"/>
            </a:br>
            <a:r>
              <a:rPr lang="en-US" altLang="zh-CN" dirty="0"/>
              <a:t>     &lt;/property</a:t>
            </a:r>
            <a:r>
              <a:rPr lang="en-US" altLang="zh-CN" dirty="0" smtClean="0"/>
              <a:t>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 &lt;property&gt;</a:t>
            </a:r>
            <a:br>
              <a:rPr lang="en-US" altLang="zh-CN" dirty="0"/>
            </a:br>
            <a:r>
              <a:rPr lang="en-US" altLang="zh-CN" dirty="0"/>
              <a:t>          &lt;name&gt;dfs.datanode.ipc.address&lt;/name&gt;</a:t>
            </a:r>
            <a:br>
              <a:rPr lang="en-US" altLang="zh-CN" dirty="0"/>
            </a:br>
            <a:r>
              <a:rPr lang="en-US" altLang="zh-CN" dirty="0"/>
              <a:t>          &lt;value&gt;0.0.0.0:30030&lt;/value&gt;</a:t>
            </a:r>
            <a:br>
              <a:rPr lang="en-US" altLang="zh-CN" dirty="0"/>
            </a:br>
            <a:r>
              <a:rPr lang="en-US" altLang="zh-CN" dirty="0"/>
              <a:t>     &lt;/property</a:t>
            </a:r>
            <a:r>
              <a:rPr lang="en-US" altLang="zh-CN" dirty="0" smtClean="0"/>
              <a:t>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 &lt;property&gt;</a:t>
            </a:r>
            <a:br>
              <a:rPr lang="en-US" altLang="zh-CN" dirty="0"/>
            </a:br>
            <a:r>
              <a:rPr lang="en-US" altLang="zh-CN" dirty="0"/>
              <a:t>          &lt;name&gt;dfs.backup.address&lt;/name&gt;</a:t>
            </a:r>
            <a:br>
              <a:rPr lang="en-US" altLang="zh-CN" dirty="0"/>
            </a:br>
            <a:r>
              <a:rPr lang="en-US" altLang="zh-CN" dirty="0"/>
              <a:t>          &lt;value&gt;cn001:30035&lt;/value&gt;</a:t>
            </a:r>
            <a:br>
              <a:rPr lang="en-US" altLang="zh-CN" dirty="0"/>
            </a:br>
            <a:r>
              <a:rPr lang="en-US" altLang="zh-CN" dirty="0"/>
              <a:t>     &lt;/property</a:t>
            </a:r>
            <a:r>
              <a:rPr lang="en-US" altLang="zh-CN" dirty="0" smtClean="0"/>
              <a:t>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 &lt;property&gt;</a:t>
            </a:r>
            <a:br>
              <a:rPr lang="en-US" altLang="zh-CN" dirty="0"/>
            </a:br>
            <a:r>
              <a:rPr lang="en-US" altLang="zh-CN" dirty="0"/>
              <a:t>          &lt;name&gt;dfs.name.dir&lt;/name&gt;</a:t>
            </a:r>
            <a:br>
              <a:rPr lang="en-US" altLang="zh-CN" dirty="0"/>
            </a:br>
            <a:r>
              <a:rPr lang="en-US" altLang="zh-CN" dirty="0"/>
              <a:t>          &lt;value&gt;/local/hive/teach/store/name&lt;/value&gt;</a:t>
            </a:r>
            <a:br>
              <a:rPr lang="en-US" altLang="zh-CN" dirty="0"/>
            </a:br>
            <a:r>
              <a:rPr lang="en-US" altLang="zh-CN" dirty="0"/>
              <a:t>          &lt;final&gt;true&lt;/final&gt;</a:t>
            </a:r>
            <a:br>
              <a:rPr lang="en-US" altLang="zh-CN" dirty="0"/>
            </a:br>
            <a:r>
              <a:rPr lang="en-US" altLang="zh-CN" dirty="0"/>
              <a:t>     &lt;/property</a:t>
            </a:r>
            <a:r>
              <a:rPr lang="en-US" altLang="zh-CN" dirty="0" smtClean="0"/>
              <a:t>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 &lt;property&gt;</a:t>
            </a:r>
            <a:br>
              <a:rPr lang="en-US" altLang="zh-CN" dirty="0"/>
            </a:br>
            <a:r>
              <a:rPr lang="en-US" altLang="zh-CN" dirty="0"/>
              <a:t>          &lt;name&gt;dfs.data.dir&lt;/name&gt;</a:t>
            </a:r>
            <a:br>
              <a:rPr lang="en-US" altLang="zh-CN" dirty="0"/>
            </a:br>
            <a:r>
              <a:rPr lang="en-US" altLang="zh-CN" dirty="0"/>
              <a:t>          &lt;value&gt;/local/hive/teach/store/data&lt;/value&gt;</a:t>
            </a:r>
            <a:br>
              <a:rPr lang="en-US" altLang="zh-CN" dirty="0"/>
            </a:br>
            <a:r>
              <a:rPr lang="en-US" altLang="zh-CN" dirty="0"/>
              <a:t>          &lt;final&gt;true&lt;/final&gt;</a:t>
            </a:r>
            <a:br>
              <a:rPr lang="en-US" altLang="zh-CN" dirty="0"/>
            </a:br>
            <a:r>
              <a:rPr lang="en-US" altLang="zh-CN" dirty="0"/>
              <a:t>     &lt;/property</a:t>
            </a:r>
            <a:r>
              <a:rPr lang="en-US" altLang="zh-CN" dirty="0" smtClean="0"/>
              <a:t>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 &lt;property&gt;</a:t>
            </a:r>
            <a:br>
              <a:rPr lang="en-US" altLang="zh-CN" dirty="0"/>
            </a:br>
            <a:r>
              <a:rPr lang="en-US" altLang="zh-CN" dirty="0"/>
              <a:t>          &lt;name&gt;fs.checkpoint.dir&lt;/name&gt;</a:t>
            </a:r>
            <a:br>
              <a:rPr lang="en-US" altLang="zh-CN" dirty="0"/>
            </a:br>
            <a:r>
              <a:rPr lang="en-US" altLang="zh-CN" dirty="0"/>
              <a:t>          &lt;value&gt;/local/hive/teach/store/namesecondary&lt;/value&gt;</a:t>
            </a:r>
            <a:br>
              <a:rPr lang="en-US" altLang="zh-CN" dirty="0"/>
            </a:br>
            <a:r>
              <a:rPr lang="en-US" altLang="zh-CN" dirty="0"/>
              <a:t>          &lt;final&gt;true&lt;/final&gt;</a:t>
            </a:r>
            <a:br>
              <a:rPr lang="en-US" altLang="zh-CN" dirty="0"/>
            </a:br>
            <a:r>
              <a:rPr lang="en-US" altLang="zh-CN" dirty="0"/>
              <a:t>     &lt;/property</a:t>
            </a:r>
            <a:r>
              <a:rPr lang="en-US" altLang="zh-CN" dirty="0" smtClean="0"/>
              <a:t>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 &lt;property&gt;</a:t>
            </a:r>
            <a:br>
              <a:rPr lang="en-US" altLang="zh-CN" dirty="0"/>
            </a:br>
            <a:r>
              <a:rPr lang="en-US" altLang="zh-CN" dirty="0"/>
              <a:t>          &lt;name&gt;dfs.block.size&lt;/name&gt;</a:t>
            </a:r>
            <a:br>
              <a:rPr lang="en-US" altLang="zh-CN" dirty="0"/>
            </a:br>
            <a:r>
              <a:rPr lang="en-US" altLang="zh-CN" dirty="0"/>
              <a:t>          &lt;value&gt;268435456&lt;/value&gt;</a:t>
            </a:r>
            <a:br>
              <a:rPr lang="en-US" altLang="zh-CN" dirty="0"/>
            </a:br>
            <a:r>
              <a:rPr lang="en-US" altLang="zh-CN" dirty="0"/>
              <a:t>          &lt;final&gt;true&lt;/final&gt;</a:t>
            </a:r>
            <a:br>
              <a:rPr lang="en-US" altLang="zh-CN" dirty="0"/>
            </a:br>
            <a:r>
              <a:rPr lang="en-US" altLang="zh-CN" dirty="0"/>
              <a:t>     &lt;/property</a:t>
            </a:r>
            <a:r>
              <a:rPr lang="en-US" altLang="zh-CN" dirty="0" smtClean="0"/>
              <a:t>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&lt;/configuration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7457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mapred-site.xml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&lt;?xml version="1.0"?&gt;</a:t>
            </a:r>
            <a:br>
              <a:rPr lang="en-US" altLang="zh-CN" dirty="0"/>
            </a:br>
            <a:r>
              <a:rPr lang="en-US" altLang="zh-CN" dirty="0"/>
              <a:t>&lt;?xml-stylesheet type="text/xsl" href="configuration.xsl"?&gt;</a:t>
            </a:r>
            <a:br>
              <a:rPr lang="en-US" altLang="zh-CN" dirty="0"/>
            </a:br>
            <a:r>
              <a:rPr lang="en-US" altLang="zh-CN" dirty="0" smtClean="0"/>
              <a:t>&lt;</a:t>
            </a:r>
            <a:r>
              <a:rPr lang="en-US" altLang="zh-CN" dirty="0"/>
              <a:t>configuration&gt;</a:t>
            </a:r>
            <a:br>
              <a:rPr lang="en-US" altLang="zh-CN" dirty="0"/>
            </a:br>
            <a:r>
              <a:rPr lang="en-US" altLang="zh-CN" dirty="0"/>
              <a:t>     &lt;property&gt;</a:t>
            </a:r>
            <a:br>
              <a:rPr lang="en-US" altLang="zh-CN" dirty="0"/>
            </a:br>
            <a:r>
              <a:rPr lang="en-US" altLang="zh-CN" dirty="0"/>
              <a:t>          &lt;name&gt;mapred.job.tracker&lt;/name&gt;</a:t>
            </a:r>
            <a:br>
              <a:rPr lang="en-US" altLang="zh-CN" dirty="0"/>
            </a:br>
            <a:r>
              <a:rPr lang="en-US" altLang="zh-CN" dirty="0"/>
              <a:t>          &lt;value&gt;cn001:30050&lt;/value&gt;</a:t>
            </a:r>
            <a:br>
              <a:rPr lang="en-US" altLang="zh-CN" dirty="0"/>
            </a:br>
            <a:r>
              <a:rPr lang="en-US" altLang="zh-CN" dirty="0"/>
              <a:t>          &lt;final&gt;true&lt;/final&gt;</a:t>
            </a:r>
            <a:br>
              <a:rPr lang="en-US" altLang="zh-CN" dirty="0"/>
            </a:br>
            <a:r>
              <a:rPr lang="en-US" altLang="zh-CN" dirty="0"/>
              <a:t>     &lt;/property&gt;</a:t>
            </a:r>
            <a:br>
              <a:rPr lang="en-US" altLang="zh-CN" dirty="0"/>
            </a:br>
            <a:r>
              <a:rPr lang="en-US" altLang="zh-CN" dirty="0"/>
              <a:t>     &lt;property&gt;</a:t>
            </a:r>
            <a:br>
              <a:rPr lang="en-US" altLang="zh-CN" dirty="0"/>
            </a:br>
            <a:r>
              <a:rPr lang="en-US" altLang="zh-CN" dirty="0"/>
              <a:t>          &lt;name&gt;mapred.local.dir&lt;/name&gt;</a:t>
            </a:r>
            <a:br>
              <a:rPr lang="en-US" altLang="zh-CN" dirty="0"/>
            </a:br>
            <a:r>
              <a:rPr lang="en-US" altLang="zh-CN" dirty="0"/>
              <a:t>          &lt;value&gt;/local/hive/teach/mapred/local&lt;/value&gt;</a:t>
            </a:r>
            <a:br>
              <a:rPr lang="en-US" altLang="zh-CN" dirty="0"/>
            </a:br>
            <a:r>
              <a:rPr lang="en-US" altLang="zh-CN" dirty="0"/>
              <a:t>          &lt;final&gt;true&lt;/final&gt;</a:t>
            </a:r>
            <a:br>
              <a:rPr lang="en-US" altLang="zh-CN" dirty="0"/>
            </a:br>
            <a:r>
              <a:rPr lang="en-US" altLang="zh-CN" dirty="0"/>
              <a:t>     &lt;/property&gt;</a:t>
            </a:r>
            <a:br>
              <a:rPr lang="en-US" altLang="zh-CN" dirty="0"/>
            </a:br>
            <a:r>
              <a:rPr lang="en-US" altLang="zh-CN" dirty="0"/>
              <a:t>     &lt;property&gt;</a:t>
            </a:r>
            <a:br>
              <a:rPr lang="en-US" altLang="zh-CN" dirty="0"/>
            </a:br>
            <a:r>
              <a:rPr lang="en-US" altLang="zh-CN" dirty="0"/>
              <a:t>          &lt;name&gt;mapred.system.dir&lt;/name&gt;</a:t>
            </a:r>
            <a:br>
              <a:rPr lang="en-US" altLang="zh-CN" dirty="0"/>
            </a:br>
            <a:r>
              <a:rPr lang="en-US" altLang="zh-CN" dirty="0"/>
              <a:t>          &lt;value&gt;/local/hive/teach/mapred/system&lt;/value&gt;</a:t>
            </a:r>
            <a:br>
              <a:rPr lang="en-US" altLang="zh-CN" dirty="0"/>
            </a:br>
            <a:r>
              <a:rPr lang="en-US" altLang="zh-CN" dirty="0"/>
              <a:t>          &lt;final&gt;true&lt;/final&gt;</a:t>
            </a:r>
            <a:br>
              <a:rPr lang="en-US" altLang="zh-CN" dirty="0"/>
            </a:br>
            <a:r>
              <a:rPr lang="en-US" altLang="zh-CN" dirty="0"/>
              <a:t>     &lt;/property&gt;</a:t>
            </a:r>
            <a:br>
              <a:rPr lang="en-US" altLang="zh-CN" dirty="0"/>
            </a:br>
            <a:r>
              <a:rPr lang="en-US" altLang="zh-CN" dirty="0"/>
              <a:t>     &lt;property&gt;</a:t>
            </a:r>
            <a:br>
              <a:rPr lang="en-US" altLang="zh-CN" dirty="0"/>
            </a:br>
            <a:r>
              <a:rPr lang="en-US" altLang="zh-CN" dirty="0"/>
              <a:t>          &lt;name&gt;mapred.child.java.opts&lt;/name&gt;</a:t>
            </a:r>
            <a:br>
              <a:rPr lang="en-US" altLang="zh-CN" dirty="0"/>
            </a:br>
            <a:r>
              <a:rPr lang="en-US" altLang="zh-CN" dirty="0"/>
              <a:t>          &lt;value&gt;-Xmx2048m&lt;/value&gt;</a:t>
            </a:r>
            <a:br>
              <a:rPr lang="en-US" altLang="zh-CN" dirty="0"/>
            </a:br>
            <a:r>
              <a:rPr lang="en-US" altLang="zh-CN" dirty="0"/>
              <a:t>          &lt;final&gt;true&lt;/final&gt;</a:t>
            </a:r>
            <a:br>
              <a:rPr lang="en-US" altLang="zh-CN" dirty="0"/>
            </a:br>
            <a:r>
              <a:rPr lang="en-US" altLang="zh-CN" dirty="0"/>
              <a:t>     &lt;/property&gt;</a:t>
            </a:r>
            <a:br>
              <a:rPr lang="en-US" altLang="zh-CN" dirty="0"/>
            </a:br>
            <a:r>
              <a:rPr lang="en-US" altLang="zh-CN" dirty="0" smtClean="0"/>
              <a:t>&lt;/</a:t>
            </a:r>
            <a:r>
              <a:rPr lang="en-US" altLang="zh-CN" dirty="0"/>
              <a:t>configuration&gt;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29140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文件系统的启动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安装目录下，有一个脚本</a:t>
            </a:r>
            <a:r>
              <a:rPr lang="en-US" altLang="zh-CN" dirty="0" smtClean="0"/>
              <a:t>start-dfs.sh</a:t>
            </a:r>
            <a:r>
              <a:rPr lang="zh-CN" altLang="en-US" dirty="0" smtClean="0"/>
              <a:t>可以用来启动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r>
              <a:rPr lang="zh-CN" altLang="en-US" dirty="0" smtClean="0"/>
              <a:t>在同一个目录下，还有一个脚本为</a:t>
            </a:r>
            <a:r>
              <a:rPr lang="en-US" altLang="zh-CN" dirty="0" smtClean="0"/>
              <a:t>start-all.sh</a:t>
            </a:r>
            <a:r>
              <a:rPr lang="zh-CN" altLang="en-US" dirty="0"/>
              <a:t>用</a:t>
            </a:r>
            <a:r>
              <a:rPr lang="zh-CN" altLang="en-US" dirty="0" smtClean="0"/>
              <a:t>来启动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两个模块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般来说进行大数据处理的时候可以直接使用</a:t>
            </a:r>
            <a:r>
              <a:rPr lang="en-US" altLang="zh-CN" dirty="0" smtClean="0"/>
              <a:t>start-all.sh</a:t>
            </a:r>
            <a:r>
              <a:rPr lang="zh-CN" altLang="en-US" dirty="0" smtClean="0"/>
              <a:t>来启动所有的模块</a:t>
            </a:r>
            <a:endParaRPr lang="en-US" altLang="zh-CN" dirty="0" smtClean="0"/>
          </a:p>
          <a:p>
            <a:r>
              <a:rPr lang="zh-CN" altLang="en-US" dirty="0"/>
              <a:t>启</a:t>
            </a:r>
            <a:r>
              <a:rPr lang="zh-CN" altLang="en-US" dirty="0" smtClean="0"/>
              <a:t>动完成之后</a:t>
            </a:r>
            <a:r>
              <a:rPr lang="zh-CN" altLang="en-US" dirty="0"/>
              <a:t>可</a:t>
            </a:r>
            <a:r>
              <a:rPr lang="zh-CN" altLang="en-US" dirty="0" smtClean="0"/>
              <a:t>以之后介绍的命令查看是否真正启动成功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691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</a:t>
            </a:r>
            <a:r>
              <a:rPr lang="zh-CN" altLang="en-US" dirty="0" smtClean="0"/>
              <a:t>查启动的进程情况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头结</a:t>
            </a:r>
            <a:r>
              <a:rPr lang="zh-CN" altLang="en-US" dirty="0" smtClean="0"/>
              <a:t>点为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，其余节点一次为</a:t>
            </a:r>
            <a:r>
              <a:rPr lang="en-US" altLang="zh-CN" dirty="0" smtClean="0"/>
              <a:t>slave1, slave2, slave3, slave4……</a:t>
            </a:r>
          </a:p>
          <a:p>
            <a:r>
              <a:rPr lang="zh-CN" altLang="en-US" dirty="0"/>
              <a:t>可</a:t>
            </a:r>
            <a:r>
              <a:rPr lang="zh-CN" altLang="en-US" dirty="0" smtClean="0"/>
              <a:t>以通过查看启动进程的情况获知当前正常启动的服务情况</a:t>
            </a:r>
            <a:endParaRPr lang="en-US" altLang="zh-CN" dirty="0" smtClean="0"/>
          </a:p>
          <a:p>
            <a:r>
              <a:rPr lang="zh-CN" altLang="en-US" dirty="0"/>
              <a:t>列</a:t>
            </a:r>
            <a:r>
              <a:rPr lang="zh-CN" altLang="en-US" dirty="0" smtClean="0"/>
              <a:t>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进程的命令为</a:t>
            </a:r>
            <a:r>
              <a:rPr lang="en-US" altLang="zh-CN" dirty="0" err="1" smtClean="0"/>
              <a:t>jps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1774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master</a:t>
            </a:r>
            <a:r>
              <a:rPr lang="zh-CN" altLang="en-US" dirty="0"/>
              <a:t>上查看启动的进程情况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1415143"/>
            <a:ext cx="6257033" cy="4937125"/>
          </a:xfrm>
        </p:spPr>
      </p:pic>
      <p:sp>
        <p:nvSpPr>
          <p:cNvPr id="5" name="TextBox 4"/>
          <p:cNvSpPr txBox="1"/>
          <p:nvPr/>
        </p:nvSpPr>
        <p:spPr>
          <a:xfrm>
            <a:off x="7014754" y="558334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主控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23314" y="3657600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主控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4680" y="2180372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SecondaryNameNode</a:t>
            </a:r>
            <a:endParaRPr lang="zh-CN" altLang="en-US" dirty="0"/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 flipV="1">
            <a:off x="1423851" y="5345889"/>
            <a:ext cx="5590903" cy="42212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423851" y="3912694"/>
            <a:ext cx="5499463" cy="130807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1243604" y="2365038"/>
            <a:ext cx="5231076" cy="263830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上看到的进程状况</a:t>
            </a:r>
            <a:endParaRPr lang="zh-CN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5" y="1295401"/>
            <a:ext cx="6588884" cy="4937125"/>
          </a:xfrm>
        </p:spPr>
      </p:pic>
      <p:sp>
        <p:nvSpPr>
          <p:cNvPr id="7" name="TextBox 6"/>
          <p:cNvSpPr txBox="1"/>
          <p:nvPr/>
        </p:nvSpPr>
        <p:spPr>
          <a:xfrm>
            <a:off x="7171509" y="190717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存储进程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71509" y="2743199"/>
            <a:ext cx="1749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工作进程</a:t>
            </a:r>
            <a:endParaRPr lang="zh-CN" altLang="en-US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1593669" y="2091843"/>
            <a:ext cx="5577840" cy="28559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1724297" y="2586446"/>
            <a:ext cx="5447212" cy="47991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749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93531" y="2727579"/>
            <a:ext cx="3791102" cy="584775"/>
          </a:xfrm>
        </p:spPr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的交互操作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80247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简单交互交互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720" y="1236179"/>
            <a:ext cx="857825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someone@anynode:hadoop</a:t>
            </a:r>
            <a:r>
              <a:rPr lang="en-US" altLang="zh-CN" dirty="0" smtClean="0"/>
              <a:t>$ 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 </a:t>
            </a:r>
            <a:r>
              <a:rPr lang="zh-CN" altLang="en-US" dirty="0" smtClean="0"/>
              <a:t>列目录中的内容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0020" y="1707358"/>
            <a:ext cx="858396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someone@anynode:hadoop</a:t>
            </a:r>
            <a:r>
              <a:rPr lang="en-US" altLang="zh-CN" dirty="0" smtClean="0"/>
              <a:t>$ 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/ </a:t>
            </a:r>
            <a:r>
              <a:rPr lang="zh-CN" altLang="en-US" dirty="0" smtClean="0"/>
              <a:t>列根目录中的内容</a:t>
            </a:r>
            <a:endParaRPr lang="en-US" altLang="zh-CN" dirty="0" smtClean="0"/>
          </a:p>
          <a:p>
            <a:r>
              <a:rPr lang="en-US" altLang="zh-CN" dirty="0" smtClean="0"/>
              <a:t>Found 2 items</a:t>
            </a:r>
          </a:p>
          <a:p>
            <a:r>
              <a:rPr lang="en-US" altLang="zh-CN" dirty="0" err="1" smtClean="0"/>
              <a:t>drwxr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xr</a:t>
            </a:r>
            <a:r>
              <a:rPr lang="en-US" altLang="zh-CN" dirty="0" smtClean="0"/>
              <a:t>-x 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supergroup</a:t>
            </a:r>
            <a:r>
              <a:rPr lang="en-US" altLang="zh-CN" dirty="0" smtClean="0"/>
              <a:t> 0 2008-09-20 19:40 /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r>
              <a:rPr lang="en-US" altLang="zh-CN" dirty="0" err="1" smtClean="0"/>
              <a:t>drwxr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xr</a:t>
            </a:r>
            <a:r>
              <a:rPr lang="en-US" altLang="zh-CN" dirty="0" smtClean="0"/>
              <a:t>-x 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supergroup</a:t>
            </a:r>
            <a:r>
              <a:rPr lang="en-US" altLang="zh-CN" dirty="0" smtClean="0"/>
              <a:t> 0 2008-09-20 20:08 /</a:t>
            </a:r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9140" y="2980907"/>
            <a:ext cx="857483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someone@anynode:hadoop</a:t>
            </a:r>
            <a:r>
              <a:rPr lang="en-US" altLang="zh-CN" dirty="0" smtClean="0"/>
              <a:t>$ 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/user </a:t>
            </a:r>
            <a:r>
              <a:rPr lang="zh-CN" altLang="en-US" dirty="0" smtClean="0"/>
              <a:t>建目录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9139" y="3494308"/>
            <a:ext cx="857483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someone@anynode:hadoop</a:t>
            </a:r>
            <a:r>
              <a:rPr lang="en-US" altLang="zh-CN" dirty="0" smtClean="0"/>
              <a:t>$ 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/user/someone </a:t>
            </a:r>
            <a:r>
              <a:rPr lang="zh-CN" altLang="en-US" dirty="0" smtClean="0"/>
              <a:t>建用户目录，依据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用户以及权限模型需要在</a:t>
            </a:r>
            <a:r>
              <a:rPr lang="en-US" altLang="zh-CN" dirty="0" smtClean="0"/>
              <a:t>/user</a:t>
            </a:r>
            <a:r>
              <a:rPr lang="zh-CN" altLang="en-US" dirty="0" smtClean="0"/>
              <a:t>下面为每一个用户建立目录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0020" y="4294004"/>
            <a:ext cx="8583958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someone@anynode:hadoop</a:t>
            </a:r>
            <a:r>
              <a:rPr lang="en-US" altLang="zh-CN" dirty="0" smtClean="0"/>
              <a:t>$ 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-put /home/someone/interestingFile.txt /user/</a:t>
            </a:r>
            <a:r>
              <a:rPr lang="en-US" altLang="zh-CN" i="1" dirty="0" err="1" smtClean="0"/>
              <a:t>yourUserName</a:t>
            </a:r>
            <a:r>
              <a:rPr lang="en-US" altLang="zh-CN" dirty="0" smtClean="0"/>
              <a:t>/  </a:t>
            </a:r>
            <a:r>
              <a:rPr lang="zh-CN" altLang="en-US" dirty="0" smtClean="0"/>
              <a:t>从本地复制数据到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文件系统中，</a:t>
            </a:r>
            <a:r>
              <a:rPr lang="en-US" altLang="zh-CN" dirty="0" smtClean="0"/>
              <a:t>-put</a:t>
            </a:r>
            <a:r>
              <a:rPr lang="zh-CN" altLang="en-US" dirty="0" smtClean="0"/>
              <a:t>等同于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copyFromLocal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138" y="5370699"/>
            <a:ext cx="8574839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Put</a:t>
            </a:r>
            <a:r>
              <a:rPr lang="zh-CN" altLang="en-US" dirty="0" smtClean="0"/>
              <a:t>上传整个目录</a:t>
            </a:r>
            <a:endParaRPr lang="en-US" altLang="zh-CN" dirty="0" smtClean="0"/>
          </a:p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–put directory destination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420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 and 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打印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中文件</a:t>
            </a:r>
            <a:r>
              <a:rPr lang="en-US" altLang="zh-CN" dirty="0" smtClean="0"/>
              <a:t>foo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 cat foo</a:t>
            </a:r>
          </a:p>
          <a:p>
            <a:endParaRPr lang="en-US" altLang="zh-CN" dirty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中的文件</a:t>
            </a:r>
            <a:r>
              <a:rPr lang="en-US" altLang="zh-CN" dirty="0" smtClean="0"/>
              <a:t>foo</a:t>
            </a:r>
            <a:r>
              <a:rPr lang="zh-CN" altLang="en-US" dirty="0" smtClean="0"/>
              <a:t>拷贝到本地</a:t>
            </a:r>
            <a:endParaRPr lang="en-US" altLang="zh-CN" dirty="0" smtClean="0"/>
          </a:p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 get foo </a:t>
            </a:r>
            <a:r>
              <a:rPr lang="en-US" altLang="zh-CN" dirty="0" err="1" smtClean="0"/>
              <a:t>localFoo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968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交互命令行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909771021"/>
              </p:ext>
            </p:extLst>
          </p:nvPr>
        </p:nvGraphicFramePr>
        <p:xfrm>
          <a:off x="0" y="1188928"/>
          <a:ext cx="9144000" cy="5280265"/>
        </p:xfrm>
        <a:graphic>
          <a:graphicData uri="http://schemas.openxmlformats.org/drawingml/2006/table">
            <a:tbl>
              <a:tblPr firstCol="1" bandRow="1">
                <a:tableStyleId>{0505E3EF-67EA-436B-97B2-0124C06EBD24}</a:tableStyleId>
              </a:tblPr>
              <a:tblGrid>
                <a:gridCol w="1682502"/>
                <a:gridCol w="7461498"/>
              </a:tblGrid>
              <a:tr h="1302852"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ls</a:t>
                      </a:r>
                      <a:r>
                        <a:rPr lang="en-US" sz="2400" dirty="0"/>
                        <a:t> path</a:t>
                      </a:r>
                    </a:p>
                  </a:txBody>
                  <a:tcPr marL="68571" marR="68571" marT="34286" marB="34286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列目录信息，包括文件名，权限，拥有者，大小以及修改时间</a:t>
                      </a:r>
                      <a:endParaRPr lang="en-US" sz="2400" dirty="0"/>
                    </a:p>
                  </a:txBody>
                  <a:tcPr marL="68571" marR="68571" marT="34286" marB="34286" anchor="ctr"/>
                </a:tc>
              </a:tr>
              <a:tr h="685712">
                <a:tc>
                  <a:txBody>
                    <a:bodyPr/>
                    <a:lstStyle/>
                    <a:p>
                      <a:r>
                        <a:rPr lang="en-US" sz="2400"/>
                        <a:t>-lsr path</a:t>
                      </a:r>
                    </a:p>
                  </a:txBody>
                  <a:tcPr marL="68571" marR="68571" marT="34286" marB="34286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与</a:t>
                      </a:r>
                      <a:r>
                        <a:rPr lang="en-US" altLang="zh-CN" sz="2400" dirty="0" smtClean="0"/>
                        <a:t>-</a:t>
                      </a:r>
                      <a:r>
                        <a:rPr lang="en-US" altLang="zh-CN" sz="2400" dirty="0" err="1" smtClean="0"/>
                        <a:t>ls</a:t>
                      </a:r>
                      <a:r>
                        <a:rPr lang="zh-CN" altLang="en-US" sz="2400" dirty="0" smtClean="0"/>
                        <a:t>类似，同时还要列出子目录中的内容</a:t>
                      </a:r>
                      <a:endParaRPr lang="en-US" sz="2400" dirty="0"/>
                    </a:p>
                  </a:txBody>
                  <a:tcPr marL="68571" marR="68571" marT="34286" marB="34286" anchor="ctr"/>
                </a:tc>
              </a:tr>
              <a:tr h="891425">
                <a:tc>
                  <a:txBody>
                    <a:bodyPr/>
                    <a:lstStyle/>
                    <a:p>
                      <a:r>
                        <a:rPr lang="en-US" sz="2400"/>
                        <a:t>-du path</a:t>
                      </a:r>
                    </a:p>
                  </a:txBody>
                  <a:tcPr marL="68571" marR="68571" marT="34286" marB="34286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显示某一个目录的磁盘使用情况（每个文件，单位为字节数）</a:t>
                      </a:r>
                      <a:endParaRPr lang="en-US" sz="2400" dirty="0"/>
                    </a:p>
                  </a:txBody>
                  <a:tcPr marL="68571" marR="68571" marT="34286" marB="34286" anchor="ctr"/>
                </a:tc>
              </a:tr>
              <a:tr h="685712">
                <a:tc>
                  <a:txBody>
                    <a:bodyPr/>
                    <a:lstStyle/>
                    <a:p>
                      <a:r>
                        <a:rPr lang="en-US" sz="2400"/>
                        <a:t>-dus path</a:t>
                      </a:r>
                    </a:p>
                  </a:txBody>
                  <a:tcPr marL="68571" marR="68571" marT="34286" marB="34286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与</a:t>
                      </a:r>
                      <a:r>
                        <a:rPr lang="en-US" altLang="zh-CN" sz="2400" dirty="0" smtClean="0"/>
                        <a:t>-du</a:t>
                      </a:r>
                      <a:r>
                        <a:rPr lang="zh-CN" altLang="en-US" sz="2400" dirty="0" smtClean="0"/>
                        <a:t>类似，但是打印一个概要信息</a:t>
                      </a:r>
                      <a:endParaRPr lang="en-US" sz="2400" dirty="0"/>
                    </a:p>
                  </a:txBody>
                  <a:tcPr marL="68571" marR="68571" marT="34286" marB="34286" anchor="ctr"/>
                </a:tc>
              </a:tr>
              <a:tr h="685712">
                <a:tc>
                  <a:txBody>
                    <a:bodyPr/>
                    <a:lstStyle/>
                    <a:p>
                      <a:r>
                        <a:rPr lang="en-US" sz="2400"/>
                        <a:t>-mv src dest</a:t>
                      </a:r>
                    </a:p>
                  </a:txBody>
                  <a:tcPr marL="68571" marR="68571" marT="34286" marB="34286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在</a:t>
                      </a:r>
                      <a:r>
                        <a:rPr lang="en-US" altLang="zh-CN" sz="2400" dirty="0" smtClean="0"/>
                        <a:t>HDFS</a:t>
                      </a:r>
                      <a:r>
                        <a:rPr lang="zh-CN" altLang="en-US" sz="2400" dirty="0" smtClean="0"/>
                        <a:t>内部移动目录或者文件</a:t>
                      </a:r>
                      <a:endParaRPr lang="en-US" sz="2400" dirty="0"/>
                    </a:p>
                  </a:txBody>
                  <a:tcPr marL="68571" marR="68571" marT="34286" marB="34286" anchor="ctr"/>
                </a:tc>
              </a:tr>
              <a:tr h="685712">
                <a:tc>
                  <a:txBody>
                    <a:bodyPr/>
                    <a:lstStyle/>
                    <a:p>
                      <a:r>
                        <a:rPr lang="en-US" sz="2400" dirty="0"/>
                        <a:t>-cp 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dest</a:t>
                      </a:r>
                      <a:endParaRPr lang="en-US" sz="2400" dirty="0"/>
                    </a:p>
                  </a:txBody>
                  <a:tcPr marL="68571" marR="68571" marT="34286" marB="34286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在</a:t>
                      </a:r>
                      <a:r>
                        <a:rPr lang="en-US" altLang="zh-CN" sz="2400" dirty="0" smtClean="0"/>
                        <a:t>HDFS</a:t>
                      </a:r>
                      <a:r>
                        <a:rPr lang="zh-CN" altLang="en-US" sz="2400" dirty="0" smtClean="0"/>
                        <a:t>内部复制文件或者目录</a:t>
                      </a:r>
                      <a:endParaRPr lang="en-US" sz="2400" dirty="0"/>
                    </a:p>
                  </a:txBody>
                  <a:tcPr marL="68571" marR="68571" marT="34286" marB="34286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62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93531" y="2727579"/>
            <a:ext cx="5253041" cy="584775"/>
          </a:xfrm>
        </p:spPr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的基本设计与原理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87238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交互命令行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838872584"/>
              </p:ext>
            </p:extLst>
          </p:nvPr>
        </p:nvGraphicFramePr>
        <p:xfrm>
          <a:off x="0" y="1285860"/>
          <a:ext cx="9144000" cy="5335750"/>
        </p:xfrm>
        <a:graphic>
          <a:graphicData uri="http://schemas.openxmlformats.org/drawingml/2006/table">
            <a:tbl>
              <a:tblPr firstCol="1" bandRow="1">
                <a:tableStyleId>{0505E3EF-67EA-436B-97B2-0124C06EBD24}</a:tableStyleId>
              </a:tblPr>
              <a:tblGrid>
                <a:gridCol w="3000364"/>
                <a:gridCol w="6143636"/>
              </a:tblGrid>
              <a:tr h="853771"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rm</a:t>
                      </a:r>
                      <a:r>
                        <a:rPr lang="en-US" sz="2400" dirty="0"/>
                        <a:t> 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删除文件或者空的目录</a:t>
                      </a:r>
                      <a:endParaRPr lang="en-US" sz="2400" dirty="0"/>
                    </a:p>
                  </a:txBody>
                  <a:tcPr anchor="ctr"/>
                </a:tc>
              </a:tr>
              <a:tr h="1219673"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 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删除文件或者目录，删除目录时递归删除所有子目录以及文件</a:t>
                      </a:r>
                      <a:endParaRPr lang="en-US" sz="2400" dirty="0"/>
                    </a:p>
                  </a:txBody>
                  <a:tcPr anchor="ctr"/>
                </a:tc>
              </a:tr>
              <a:tr h="1219673">
                <a:tc>
                  <a:txBody>
                    <a:bodyPr/>
                    <a:lstStyle/>
                    <a:p>
                      <a:r>
                        <a:rPr lang="en-US" sz="2400"/>
                        <a:t>-put localSrc dest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拷贝本地文件或者目录到</a:t>
                      </a:r>
                      <a:r>
                        <a:rPr lang="en-US" altLang="zh-CN" sz="2400" dirty="0" smtClean="0"/>
                        <a:t>HDFS</a:t>
                      </a:r>
                      <a:r>
                        <a:rPr lang="zh-CN" altLang="en-US" sz="2400" dirty="0" smtClean="0"/>
                        <a:t>中</a:t>
                      </a:r>
                      <a:endParaRPr lang="en-US" sz="2400" dirty="0"/>
                    </a:p>
                  </a:txBody>
                  <a:tcPr anchor="ctr"/>
                </a:tc>
              </a:tr>
              <a:tr h="487869">
                <a:tc>
                  <a:txBody>
                    <a:bodyPr/>
                    <a:lstStyle/>
                    <a:p>
                      <a:r>
                        <a:rPr lang="en-US" sz="2400"/>
                        <a:t>-copyFromLocal localSrc dest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等同于</a:t>
                      </a:r>
                      <a:r>
                        <a:rPr lang="en-US" altLang="zh-CN" sz="2400" dirty="0" smtClean="0"/>
                        <a:t>-copy</a:t>
                      </a:r>
                      <a:endParaRPr lang="en-US" sz="2400" dirty="0"/>
                    </a:p>
                  </a:txBody>
                  <a:tcPr anchor="ctr"/>
                </a:tc>
              </a:tr>
              <a:tr h="1219673">
                <a:tc>
                  <a:txBody>
                    <a:bodyPr/>
                    <a:lstStyle/>
                    <a:p>
                      <a:r>
                        <a:rPr lang="en-US" sz="2400"/>
                        <a:t>-moveFromLocal localSrc dest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拷贝数据到</a:t>
                      </a:r>
                      <a:r>
                        <a:rPr lang="en-US" altLang="zh-CN" sz="2400" dirty="0" smtClean="0"/>
                        <a:t>HDFS</a:t>
                      </a:r>
                      <a:r>
                        <a:rPr lang="zh-CN" altLang="en-US" sz="2400" dirty="0" smtClean="0"/>
                        <a:t>，并且在成功后删除本地数据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128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371363017"/>
              </p:ext>
            </p:extLst>
          </p:nvPr>
        </p:nvGraphicFramePr>
        <p:xfrm>
          <a:off x="-3" y="1177348"/>
          <a:ext cx="9144002" cy="5151749"/>
        </p:xfrm>
        <a:graphic>
          <a:graphicData uri="http://schemas.openxmlformats.org/drawingml/2006/table">
            <a:tbl>
              <a:tblPr firstCol="1" bandRow="1">
                <a:tableStyleId>{8799B23B-EC83-4686-B30A-512413B5E67A}</a:tableStyleId>
              </a:tblPr>
              <a:tblGrid>
                <a:gridCol w="3214681"/>
                <a:gridCol w="5929321"/>
              </a:tblGrid>
              <a:tr h="1118916">
                <a:tc>
                  <a:txBody>
                    <a:bodyPr/>
                    <a:lstStyle/>
                    <a:p>
                      <a:r>
                        <a:rPr lang="en-US" sz="2000" dirty="0"/>
                        <a:t>-get [-</a:t>
                      </a:r>
                      <a:r>
                        <a:rPr lang="en-US" sz="2000" dirty="0" err="1"/>
                        <a:t>crc</a:t>
                      </a:r>
                      <a:r>
                        <a:rPr lang="en-US" sz="2000" dirty="0"/>
                        <a:t>] 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localDest</a:t>
                      </a:r>
                      <a:endParaRPr lang="en-US" sz="2000" dirty="0"/>
                    </a:p>
                  </a:txBody>
                  <a:tcPr marL="74805" marR="74805" marT="37402" marB="37402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从</a:t>
                      </a:r>
                      <a:r>
                        <a:rPr lang="en-US" altLang="zh-CN" sz="2000" dirty="0" smtClean="0"/>
                        <a:t>HDFS</a:t>
                      </a:r>
                      <a:r>
                        <a:rPr lang="zh-CN" altLang="en-US" sz="2000" dirty="0" smtClean="0"/>
                        <a:t>中拷贝文件或者目录到本地</a:t>
                      </a:r>
                      <a:endParaRPr lang="en-US" sz="2000" dirty="0"/>
                    </a:p>
                  </a:txBody>
                  <a:tcPr marL="74805" marR="74805" marT="37402" marB="37402" anchor="ctr"/>
                </a:tc>
              </a:tr>
              <a:tr h="1377128">
                <a:tc>
                  <a:txBody>
                    <a:bodyPr/>
                    <a:lstStyle/>
                    <a:p>
                      <a:r>
                        <a:rPr lang="en-US" sz="2000"/>
                        <a:t>-getmerge src localDest [addnl]</a:t>
                      </a:r>
                    </a:p>
                  </a:txBody>
                  <a:tcPr marL="74805" marR="74805" marT="37402" marB="37402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将</a:t>
                      </a:r>
                      <a:r>
                        <a:rPr lang="en-US" altLang="zh-CN" sz="2000" dirty="0" smtClean="0"/>
                        <a:t>HDFS</a:t>
                      </a:r>
                      <a:r>
                        <a:rPr lang="zh-CN" altLang="en-US" sz="2000" dirty="0" smtClean="0"/>
                        <a:t>目录中所有的文件取出，所有内容合并写入到一个本地文件中，用以将计算结果进行合并</a:t>
                      </a:r>
                      <a:endParaRPr lang="en-US" sz="2000" dirty="0"/>
                    </a:p>
                  </a:txBody>
                  <a:tcPr marL="74805" marR="74805" marT="37402" marB="37402" anchor="ctr"/>
                </a:tc>
              </a:tr>
              <a:tr h="602493">
                <a:tc>
                  <a:txBody>
                    <a:bodyPr/>
                    <a:lstStyle/>
                    <a:p>
                      <a:r>
                        <a:rPr lang="en-US" sz="2000"/>
                        <a:t>-cat filename</a:t>
                      </a:r>
                    </a:p>
                  </a:txBody>
                  <a:tcPr marL="74805" marR="74805" marT="37402" marB="37402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打印输出文件的内容</a:t>
                      </a:r>
                      <a:endParaRPr lang="en-US" sz="2000" dirty="0"/>
                    </a:p>
                  </a:txBody>
                  <a:tcPr marL="74805" marR="74805" marT="37402" marB="37402" anchor="ctr"/>
                </a:tc>
              </a:tr>
              <a:tr h="602493">
                <a:tc>
                  <a:txBody>
                    <a:bodyPr/>
                    <a:lstStyle/>
                    <a:p>
                      <a:r>
                        <a:rPr lang="en-US" sz="2000"/>
                        <a:t>-copyToLocal [-crc] src localDest</a:t>
                      </a:r>
                    </a:p>
                  </a:txBody>
                  <a:tcPr marL="74805" marR="74805" marT="37402" marB="37402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相当于</a:t>
                      </a:r>
                      <a:r>
                        <a:rPr lang="en-US" sz="2000" dirty="0" smtClean="0"/>
                        <a:t>-get</a:t>
                      </a:r>
                      <a:endParaRPr lang="en-US" sz="2000" dirty="0"/>
                    </a:p>
                  </a:txBody>
                  <a:tcPr marL="74805" marR="74805" marT="37402" marB="37402" anchor="ctr"/>
                </a:tc>
              </a:tr>
              <a:tr h="602493">
                <a:tc>
                  <a:txBody>
                    <a:bodyPr/>
                    <a:lstStyle/>
                    <a:p>
                      <a:r>
                        <a:rPr lang="en-US" sz="2000"/>
                        <a:t>-moveToLocal [-crc] src localDest</a:t>
                      </a:r>
                    </a:p>
                  </a:txBody>
                  <a:tcPr marL="74805" marR="74805" marT="37402" marB="37402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拷贝到本地成功后删除</a:t>
                      </a:r>
                      <a:r>
                        <a:rPr lang="en-US" altLang="zh-CN" sz="2000" dirty="0" smtClean="0"/>
                        <a:t>HDFS</a:t>
                      </a:r>
                      <a:r>
                        <a:rPr lang="zh-CN" altLang="en-US" sz="2000" dirty="0" smtClean="0"/>
                        <a:t>中的内容</a:t>
                      </a:r>
                      <a:endParaRPr lang="en-US" sz="2000" dirty="0"/>
                    </a:p>
                  </a:txBody>
                  <a:tcPr marL="74805" marR="74805" marT="37402" marB="37402" anchor="ctr"/>
                </a:tc>
              </a:tr>
              <a:tr h="638541">
                <a:tc>
                  <a:txBody>
                    <a:bodyPr/>
                    <a:lstStyle/>
                    <a:p>
                      <a:r>
                        <a:rPr lang="en-US" sz="2000"/>
                        <a:t>-mkdir path</a:t>
                      </a:r>
                    </a:p>
                  </a:txBody>
                  <a:tcPr marL="74805" marR="74805" marT="37402" marB="37402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类似</a:t>
                      </a:r>
                      <a:r>
                        <a:rPr lang="en-US" altLang="zh-CN" sz="2000" dirty="0" err="1" smtClean="0"/>
                        <a:t>mkdir</a:t>
                      </a:r>
                      <a:r>
                        <a:rPr lang="en-US" altLang="zh-CN" sz="2000" baseline="0" dirty="0" smtClean="0"/>
                        <a:t> –p</a:t>
                      </a:r>
                      <a:r>
                        <a:rPr lang="zh-CN" altLang="en-US" sz="2000" baseline="0" dirty="0" smtClean="0"/>
                        <a:t>进行目录创建，如果父目录没有则主动创建</a:t>
                      </a:r>
                      <a:endParaRPr lang="en-US" sz="2000" dirty="0"/>
                    </a:p>
                  </a:txBody>
                  <a:tcPr marL="74805" marR="74805" marT="37402" marB="37402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25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688696148"/>
              </p:ext>
            </p:extLst>
          </p:nvPr>
        </p:nvGraphicFramePr>
        <p:xfrm>
          <a:off x="-3" y="1219200"/>
          <a:ext cx="9144002" cy="5233136"/>
        </p:xfrm>
        <a:graphic>
          <a:graphicData uri="http://schemas.openxmlformats.org/drawingml/2006/table">
            <a:tbl>
              <a:tblPr firstCol="1" bandRow="1">
                <a:tableStyleId>{8799B23B-EC83-4686-B30A-512413B5E67A}</a:tableStyleId>
              </a:tblPr>
              <a:tblGrid>
                <a:gridCol w="2214549"/>
                <a:gridCol w="6929453"/>
              </a:tblGrid>
              <a:tr h="1326776"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setrep</a:t>
                      </a:r>
                      <a:r>
                        <a:rPr lang="en-US" sz="2400" dirty="0"/>
                        <a:t> [-R] [-w] rep path</a:t>
                      </a:r>
                    </a:p>
                  </a:txBody>
                  <a:tcPr marL="72605" marR="72605" marT="36302" marB="36302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/>
                        <a:t>设置文件</a:t>
                      </a:r>
                      <a:r>
                        <a:rPr lang="zh-CN" altLang="en-US" sz="2400" dirty="0" smtClean="0"/>
                        <a:t>的目标副本数目，实际的副本数目会逐渐变成设计的目标副本数目（不是马上完成操作，而是最终会达到目标副本数目）</a:t>
                      </a:r>
                      <a:endParaRPr lang="en-US" sz="2400" dirty="0"/>
                    </a:p>
                  </a:txBody>
                  <a:tcPr marL="72605" marR="72605" marT="36302" marB="36302" anchor="ctr"/>
                </a:tc>
              </a:tr>
              <a:tr h="1326776">
                <a:tc>
                  <a:txBody>
                    <a:bodyPr/>
                    <a:lstStyle/>
                    <a:p>
                      <a:r>
                        <a:rPr lang="en-US" sz="2400"/>
                        <a:t>-touchz path</a:t>
                      </a:r>
                    </a:p>
                  </a:txBody>
                  <a:tcPr marL="72605" marR="72605" marT="36302" marB="36302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建立一个大小为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文件，并具有当前的时间戳</a:t>
                      </a:r>
                      <a:endParaRPr lang="en-US" sz="2400" dirty="0" smtClean="0"/>
                    </a:p>
                  </a:txBody>
                  <a:tcPr marL="72605" marR="72605" marT="36302" marB="36302" anchor="ctr"/>
                </a:tc>
              </a:tr>
              <a:tr h="829236">
                <a:tc>
                  <a:txBody>
                    <a:bodyPr/>
                    <a:lstStyle/>
                    <a:p>
                      <a:r>
                        <a:rPr lang="en-US" sz="2400"/>
                        <a:t>-test -[ezd] path</a:t>
                      </a:r>
                    </a:p>
                  </a:txBody>
                  <a:tcPr marL="72605" marR="72605" marT="36302" marB="36302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测试</a:t>
                      </a:r>
                      <a:r>
                        <a:rPr lang="en-US" altLang="zh-CN" sz="2400" dirty="0" smtClean="0"/>
                        <a:t>path</a:t>
                      </a:r>
                      <a:r>
                        <a:rPr lang="zh-CN" altLang="en-US" sz="2400" dirty="0" smtClean="0"/>
                        <a:t>是否存在</a:t>
                      </a:r>
                      <a:r>
                        <a:rPr lang="en-US" altLang="zh-CN" sz="2400" dirty="0" smtClean="0"/>
                        <a:t>(e)</a:t>
                      </a:r>
                      <a:r>
                        <a:rPr lang="zh-CN" altLang="en-US" sz="2400" dirty="0" smtClean="0"/>
                        <a:t>，是否大小为</a:t>
                      </a:r>
                      <a:r>
                        <a:rPr lang="en-US" altLang="zh-CN" sz="2400" dirty="0" smtClean="0"/>
                        <a:t>0(z)</a:t>
                      </a:r>
                      <a:r>
                        <a:rPr lang="zh-CN" altLang="en-US" sz="2400" dirty="0" smtClean="0"/>
                        <a:t>，是否是目录</a:t>
                      </a:r>
                      <a:r>
                        <a:rPr lang="en-US" altLang="zh-CN" sz="2400" dirty="0" smtClean="0"/>
                        <a:t>(d)</a:t>
                      </a:r>
                      <a:r>
                        <a:rPr lang="zh-CN" altLang="en-US" sz="2400" dirty="0" smtClean="0"/>
                        <a:t>；测试成功返回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，失败返回</a:t>
                      </a:r>
                      <a:r>
                        <a:rPr lang="en-US" altLang="zh-CN" sz="2400" dirty="0" smtClean="0"/>
                        <a:t>0</a:t>
                      </a:r>
                      <a:endParaRPr lang="en-US" sz="2400" dirty="0"/>
                    </a:p>
                  </a:txBody>
                  <a:tcPr marL="72605" marR="72605" marT="36302" marB="36302" anchor="ctr"/>
                </a:tc>
              </a:tr>
              <a:tr h="653783">
                <a:tc>
                  <a:txBody>
                    <a:bodyPr/>
                    <a:lstStyle/>
                    <a:p>
                      <a:r>
                        <a:rPr lang="en-US" sz="2400"/>
                        <a:t>-stat [format] path</a:t>
                      </a:r>
                    </a:p>
                  </a:txBody>
                  <a:tcPr marL="72605" marR="72605" marT="36302" marB="36302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依据</a:t>
                      </a:r>
                      <a:r>
                        <a:rPr lang="en-US" altLang="zh-CN" sz="2400" dirty="0" smtClean="0"/>
                        <a:t>format</a:t>
                      </a:r>
                      <a:r>
                        <a:rPr lang="zh-CN" altLang="en-US" sz="2400" dirty="0" smtClean="0"/>
                        <a:t>指定的格式打印目录信息</a:t>
                      </a:r>
                      <a:endParaRPr lang="en-US" sz="2400" dirty="0"/>
                    </a:p>
                  </a:txBody>
                  <a:tcPr marL="72605" marR="72605" marT="36302" marB="36302" anchor="ctr"/>
                </a:tc>
              </a:tr>
              <a:tr h="580464">
                <a:tc>
                  <a:txBody>
                    <a:bodyPr/>
                    <a:lstStyle/>
                    <a:p>
                      <a:r>
                        <a:rPr lang="en-US" sz="2400"/>
                        <a:t>-tail [-f] file</a:t>
                      </a:r>
                    </a:p>
                  </a:txBody>
                  <a:tcPr marL="72605" marR="72605" marT="36302" marB="36302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打印文件最后</a:t>
                      </a:r>
                      <a:r>
                        <a:rPr lang="en-US" altLang="zh-CN" sz="2400" dirty="0" smtClean="0"/>
                        <a:t>1KB</a:t>
                      </a:r>
                      <a:r>
                        <a:rPr lang="zh-CN" altLang="en-US" sz="2400" dirty="0" smtClean="0"/>
                        <a:t>的数据</a:t>
                      </a:r>
                      <a:endParaRPr lang="en-US" sz="2400" dirty="0"/>
                    </a:p>
                  </a:txBody>
                  <a:tcPr marL="72605" marR="72605" marT="36302" marB="36302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269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4073633055"/>
              </p:ext>
            </p:extLst>
          </p:nvPr>
        </p:nvGraphicFramePr>
        <p:xfrm>
          <a:off x="-2" y="1000108"/>
          <a:ext cx="9144002" cy="5220950"/>
        </p:xfrm>
        <a:graphic>
          <a:graphicData uri="http://schemas.openxmlformats.org/drawingml/2006/table">
            <a:tbl>
              <a:tblPr firstCol="1" bandRow="1">
                <a:tableStyleId>{8799B23B-EC83-4686-B30A-512413B5E67A}</a:tableStyleId>
              </a:tblPr>
              <a:tblGrid>
                <a:gridCol w="2928928"/>
                <a:gridCol w="6215074"/>
              </a:tblGrid>
              <a:tr h="2099990"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chmod</a:t>
                      </a:r>
                      <a:r>
                        <a:rPr lang="en-US" sz="2400" dirty="0"/>
                        <a:t> [-R] </a:t>
                      </a:r>
                      <a:r>
                        <a:rPr lang="en-US" sz="2400" dirty="0" err="1"/>
                        <a:t>mode,mode</a:t>
                      </a:r>
                      <a:r>
                        <a:rPr lang="en-US" sz="2400" dirty="0"/>
                        <a:t>,... path...</a:t>
                      </a:r>
                    </a:p>
                  </a:txBody>
                  <a:tcPr marL="73688" marR="73688" marT="36844" marB="36844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设置目录属性，</a:t>
                      </a:r>
                      <a:r>
                        <a:rPr lang="en-US" sz="2400" dirty="0" smtClean="0"/>
                        <a:t>-R</a:t>
                      </a:r>
                      <a:r>
                        <a:rPr lang="zh-CN" altLang="en-US" sz="2400" dirty="0" smtClean="0"/>
                        <a:t>用于递归设置，设置方法与</a:t>
                      </a:r>
                      <a:r>
                        <a:rPr lang="en-US" altLang="zh-CN" sz="2400" dirty="0" smtClean="0"/>
                        <a:t>Linux</a:t>
                      </a:r>
                      <a:r>
                        <a:rPr lang="zh-CN" altLang="en-US" sz="2400" dirty="0" smtClean="0"/>
                        <a:t>下一致，使用</a:t>
                      </a:r>
                      <a:r>
                        <a:rPr lang="en-US" altLang="zh-CN" sz="2400" dirty="0" smtClean="0"/>
                        <a:t>3</a:t>
                      </a:r>
                      <a:r>
                        <a:rPr lang="zh-CN" altLang="en-US" sz="2400" dirty="0" smtClean="0"/>
                        <a:t>位八进制，或者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/>
                        <a:t>{</a:t>
                      </a:r>
                      <a:r>
                        <a:rPr lang="en-US" sz="2400" dirty="0" err="1"/>
                        <a:t>augo</a:t>
                      </a:r>
                      <a:r>
                        <a:rPr lang="en-US" sz="2400" dirty="0"/>
                        <a:t>}+/-{</a:t>
                      </a:r>
                      <a:r>
                        <a:rPr lang="en-US" sz="2400" dirty="0" err="1"/>
                        <a:t>rwxX</a:t>
                      </a:r>
                      <a:r>
                        <a:rPr lang="en-US" sz="2400" dirty="0" smtClean="0"/>
                        <a:t>}</a:t>
                      </a:r>
                      <a:endParaRPr lang="en-US" sz="2400" dirty="0"/>
                    </a:p>
                  </a:txBody>
                  <a:tcPr marL="73688" marR="73688" marT="36844" marB="36844" anchor="ctr"/>
                </a:tc>
              </a:tr>
              <a:tr h="1128641">
                <a:tc>
                  <a:txBody>
                    <a:bodyPr/>
                    <a:lstStyle/>
                    <a:p>
                      <a:r>
                        <a:rPr lang="en-US" sz="2400"/>
                        <a:t>-chown [-R] [owner][:[group]] path...</a:t>
                      </a:r>
                    </a:p>
                  </a:txBody>
                  <a:tcPr marL="73688" marR="73688" marT="36844" marB="36844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设置目录的拥有者属性</a:t>
                      </a:r>
                      <a:endParaRPr lang="en-US" sz="2400" dirty="0"/>
                    </a:p>
                  </a:txBody>
                  <a:tcPr marL="73688" marR="73688" marT="36844" marB="36844" anchor="ctr"/>
                </a:tc>
              </a:tr>
              <a:tr h="974996">
                <a:tc>
                  <a:txBody>
                    <a:bodyPr/>
                    <a:lstStyle/>
                    <a:p>
                      <a:r>
                        <a:rPr lang="en-US" sz="2400"/>
                        <a:t>-chgrp [-R] group path...</a:t>
                      </a:r>
                    </a:p>
                  </a:txBody>
                  <a:tcPr marL="73688" marR="73688" marT="36844" marB="36844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设置目录的拥有组属性</a:t>
                      </a:r>
                      <a:endParaRPr lang="en-US" sz="2400" dirty="0"/>
                    </a:p>
                  </a:txBody>
                  <a:tcPr marL="73688" marR="73688" marT="36844" marB="36844" anchor="ctr"/>
                </a:tc>
              </a:tr>
              <a:tr h="974996">
                <a:tc>
                  <a:txBody>
                    <a:bodyPr/>
                    <a:lstStyle/>
                    <a:p>
                      <a:r>
                        <a:rPr lang="en-US" sz="2400"/>
                        <a:t>-help cmd</a:t>
                      </a:r>
                    </a:p>
                  </a:txBody>
                  <a:tcPr marL="73688" marR="73688" marT="36844" marB="36844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打印命令的帮助信息</a:t>
                      </a:r>
                      <a:endParaRPr lang="en-US" sz="2400" dirty="0"/>
                    </a:p>
                  </a:txBody>
                  <a:tcPr marL="73688" marR="73688" marT="36844" marB="36844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2677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</a:t>
            </a:r>
            <a:r>
              <a:rPr lang="zh-CN" altLang="en-US" dirty="0" smtClean="0"/>
              <a:t>器界面浏览文件系统（默认端口</a:t>
            </a:r>
            <a:r>
              <a:rPr lang="en-US" altLang="zh-CN" dirty="0" smtClean="0"/>
              <a:t>50070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8" y="957943"/>
            <a:ext cx="6947696" cy="5171798"/>
          </a:xfrm>
        </p:spPr>
      </p:pic>
    </p:spTree>
    <p:extLst>
      <p:ext uri="{BB962C8B-B14F-4D97-AF65-F5344CB8AC3E}">
        <p14:creationId xmlns="" xmlns:p14="http://schemas.microsoft.com/office/powerpoint/2010/main" val="23848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浏览文件系统的内容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0" y="1140823"/>
            <a:ext cx="6917309" cy="5176218"/>
          </a:xfrm>
        </p:spPr>
      </p:pic>
    </p:spTree>
    <p:extLst>
      <p:ext uri="{BB962C8B-B14F-4D97-AF65-F5344CB8AC3E}">
        <p14:creationId xmlns="" xmlns:p14="http://schemas.microsoft.com/office/powerpoint/2010/main" val="428003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查看自己目录中的内容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84" y="1219200"/>
            <a:ext cx="6561432" cy="4937125"/>
          </a:xfrm>
        </p:spPr>
      </p:pic>
    </p:spTree>
    <p:extLst>
      <p:ext uri="{BB962C8B-B14F-4D97-AF65-F5344CB8AC3E}">
        <p14:creationId xmlns="" xmlns:p14="http://schemas.microsoft.com/office/powerpoint/2010/main" val="16002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查看文件内容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77" y="1219200"/>
            <a:ext cx="6736246" cy="4937125"/>
          </a:xfrm>
        </p:spPr>
      </p:pic>
    </p:spTree>
    <p:extLst>
      <p:ext uri="{BB962C8B-B14F-4D97-AF65-F5344CB8AC3E}">
        <p14:creationId xmlns="" xmlns:p14="http://schemas.microsoft.com/office/powerpoint/2010/main" val="22154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DFSAdmin</a:t>
            </a:r>
            <a:r>
              <a:rPr lang="zh-CN" altLang="en-US" dirty="0" smtClean="0"/>
              <a:t>命令，这是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的管理命令接口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获得总体的状态</a:t>
            </a:r>
            <a:endParaRPr lang="en-US" altLang="zh-CN" dirty="0" smtClean="0"/>
          </a:p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–report</a:t>
            </a:r>
          </a:p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metasave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filename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Filename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上的元数据状态</a:t>
            </a:r>
            <a:endParaRPr lang="en-US" altLang="zh-CN" dirty="0" smtClean="0"/>
          </a:p>
          <a:p>
            <a:r>
              <a:rPr lang="zh-CN" altLang="en-US" dirty="0" smtClean="0"/>
              <a:t>安全模式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HDFS</a:t>
            </a:r>
            <a:r>
              <a:rPr lang="zh-CN" altLang="en-US" dirty="0" smtClean="0"/>
              <a:t>文件系统被只读安装的一个模式，没有进行副本复制，不能进行文件创建于删除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dfs.safemode.threshold.pct </a:t>
            </a:r>
            <a:r>
              <a:rPr lang="zh-CN" altLang="en-US" dirty="0" smtClean="0"/>
              <a:t>控制自动退出安全模式的已经汇报的块总数的比例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safemode</a:t>
            </a:r>
            <a:r>
              <a:rPr lang="en-US" altLang="zh-CN" dirty="0" smtClean="0"/>
              <a:t> enter/leave/get/wait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294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DFSAdmin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更改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成员</a:t>
            </a:r>
            <a:endParaRPr lang="en-US" altLang="zh-CN" dirty="0" smtClean="0"/>
          </a:p>
          <a:p>
            <a:r>
              <a:rPr lang="zh-CN" altLang="en-US" dirty="0" smtClean="0"/>
              <a:t>升级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bin/start-dfs.sh –upgrade(</a:t>
            </a:r>
            <a:r>
              <a:rPr lang="zh-CN" altLang="en-US" dirty="0" smtClean="0"/>
              <a:t>第一次运行新版本的时候使用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upgradeProgress</a:t>
            </a:r>
            <a:r>
              <a:rPr lang="en-US" altLang="zh-CN" dirty="0" smtClean="0"/>
              <a:t> status</a:t>
            </a:r>
          </a:p>
          <a:p>
            <a:pPr lvl="1"/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upgradeProgress</a:t>
            </a:r>
            <a:r>
              <a:rPr lang="en-US" altLang="zh-CN" dirty="0" smtClean="0"/>
              <a:t> details</a:t>
            </a:r>
          </a:p>
          <a:p>
            <a:pPr lvl="1"/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upgradeProgress</a:t>
            </a:r>
            <a:r>
              <a:rPr lang="en-US" altLang="zh-CN" dirty="0" smtClean="0"/>
              <a:t> force (on your own risk!)</a:t>
            </a:r>
          </a:p>
          <a:p>
            <a:pPr lvl="1"/>
            <a:r>
              <a:rPr lang="en-US" altLang="zh-CN" dirty="0" smtClean="0"/>
              <a:t>bin/start-dfs.sh –rollback(</a:t>
            </a:r>
            <a:r>
              <a:rPr lang="zh-CN" altLang="en-US" dirty="0" smtClean="0"/>
              <a:t>在旧版本重新安装后使用</a:t>
            </a:r>
            <a:r>
              <a:rPr lang="en-US" altLang="zh-CN" dirty="0" smtClean="0"/>
              <a:t>)(on your own risk!)</a:t>
            </a:r>
          </a:p>
          <a:p>
            <a:r>
              <a:rPr lang="zh-CN" altLang="en-US" dirty="0" smtClean="0"/>
              <a:t>帮助 </a:t>
            </a:r>
            <a:r>
              <a:rPr lang="en-US" altLang="zh-CN" dirty="0" smtClean="0"/>
              <a:t>bin/admin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-help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700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HDFS</a:t>
            </a:r>
            <a:r>
              <a:rPr lang="zh-CN" altLang="en-US" dirty="0" smtClean="0"/>
              <a:t>核心思想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altLang="zh-CN" dirty="0" smtClean="0"/>
          </a:p>
          <a:p>
            <a:endParaRPr altLang="zh-CN" dirty="0"/>
          </a:p>
          <a:p>
            <a:r>
              <a:rPr lang="zh-CN" altLang="en-US" dirty="0" smtClean="0"/>
              <a:t>化整为零  分布存储</a:t>
            </a:r>
            <a:endParaRPr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次写入  多次读取</a:t>
            </a:r>
            <a:endParaRPr altLang="zh-CN" dirty="0" smtClean="0"/>
          </a:p>
          <a:p>
            <a:r>
              <a:rPr lang="zh-CN" altLang="en-US" dirty="0" smtClean="0"/>
              <a:t>顺序写入  多次读取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93531" y="2727579"/>
            <a:ext cx="4278415" cy="584775"/>
          </a:xfrm>
        </p:spPr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编程访问接口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37937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在程序中使用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接口包括：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命令行接口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Job</a:t>
            </a:r>
            <a:r>
              <a:rPr lang="zh-CN" altLang="en-US" dirty="0" smtClean="0"/>
              <a:t>的隐含的输入（在这种情况下，只需要将任务</a:t>
            </a:r>
            <a:r>
              <a:rPr lang="zh-CN" altLang="en-US" dirty="0"/>
              <a:t>交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系统即可，会自动调度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服务来提供数据）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程序直接操作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libhdfs</a:t>
            </a:r>
            <a:r>
              <a:rPr lang="zh-CN" altLang="en-US" dirty="0" smtClean="0"/>
              <a:t>从</a:t>
            </a:r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程序中操作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656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HDFSHelloWorld.java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HDFSHelloWorld.java</a:t>
            </a:r>
          </a:p>
          <a:p>
            <a:r>
              <a:rPr lang="en-US" altLang="zh-CN" dirty="0" smtClean="0"/>
              <a:t>$HADOOP_HOME/bin/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jar </a:t>
            </a:r>
            <a:r>
              <a:rPr lang="en-US" altLang="zh-CN" dirty="0" err="1" smtClean="0"/>
              <a:t>yourjar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HDFSHelloWorld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9586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程序的编译过程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如何在</a:t>
            </a:r>
            <a:r>
              <a:rPr lang="en-US" altLang="zh-CN" dirty="0"/>
              <a:t>eclipse</a:t>
            </a:r>
            <a:r>
              <a:rPr lang="zh-CN" altLang="en-US" dirty="0"/>
              <a:t>中编写和编译运行</a:t>
            </a:r>
            <a:r>
              <a:rPr lang="en-US" altLang="zh-CN" dirty="0"/>
              <a:t>HDFS</a:t>
            </a:r>
            <a:r>
              <a:rPr lang="zh-CN" altLang="en-US" dirty="0"/>
              <a:t>的读写程序：</a:t>
            </a:r>
            <a:endParaRPr lang="en-US" altLang="zh-CN" dirty="0" smtClean="0"/>
          </a:p>
          <a:p>
            <a:r>
              <a:rPr lang="en-US" altLang="zh-CN" dirty="0" smtClean="0"/>
              <a:t>hadoop-core-x.x.x.jar</a:t>
            </a:r>
            <a:r>
              <a:rPr lang="zh-CN" altLang="en-US" dirty="0"/>
              <a:t>和它</a:t>
            </a:r>
            <a:r>
              <a:rPr lang="zh-CN" altLang="en-US" dirty="0" smtClean="0"/>
              <a:t>所依赖的</a:t>
            </a:r>
            <a:r>
              <a:rPr lang="zh-CN" altLang="en-US" dirty="0"/>
              <a:t>库导入到</a:t>
            </a:r>
            <a:r>
              <a:rPr lang="en-US" altLang="zh-CN" dirty="0"/>
              <a:t>eclipse</a:t>
            </a:r>
            <a:r>
              <a:rPr lang="zh-CN" altLang="en-US" dirty="0"/>
              <a:t>工程的</a:t>
            </a:r>
            <a:r>
              <a:rPr lang="en-US" altLang="zh-CN" dirty="0"/>
              <a:t>build path</a:t>
            </a:r>
            <a:r>
              <a:rPr lang="zh-CN" altLang="en-US" dirty="0"/>
              <a:t>中。这个首先需要先下载解压</a:t>
            </a:r>
            <a:r>
              <a:rPr lang="en-US" altLang="zh-CN" dirty="0" err="1"/>
              <a:t>hadoop</a:t>
            </a:r>
            <a:r>
              <a:rPr lang="zh-CN" altLang="en-US" dirty="0"/>
              <a:t>包。然后在</a:t>
            </a:r>
            <a:r>
              <a:rPr lang="en-US" altLang="zh-CN" dirty="0"/>
              <a:t>eclipse</a:t>
            </a:r>
            <a:r>
              <a:rPr lang="zh-CN" altLang="en-US" dirty="0"/>
              <a:t>中，通过右键工程</a:t>
            </a:r>
            <a:r>
              <a:rPr lang="en-US" altLang="zh-CN" dirty="0"/>
              <a:t>-&gt;</a:t>
            </a:r>
            <a:r>
              <a:rPr lang="zh-CN" altLang="en-US" dirty="0"/>
              <a:t>属性</a:t>
            </a:r>
            <a:r>
              <a:rPr lang="en-US" altLang="zh-CN" dirty="0"/>
              <a:t>-&gt;Java Build Path-&gt;Libraries-&gt;Add External JARs</a:t>
            </a:r>
            <a:r>
              <a:rPr lang="zh-CN" altLang="en-US" dirty="0"/>
              <a:t>，在解压后的</a:t>
            </a:r>
            <a:r>
              <a:rPr lang="en-US" altLang="zh-CN" dirty="0" err="1"/>
              <a:t>hadoop</a:t>
            </a:r>
            <a:r>
              <a:rPr lang="zh-CN" altLang="en-US" dirty="0"/>
              <a:t>目录中点选</a:t>
            </a:r>
            <a:r>
              <a:rPr lang="en-US" altLang="zh-CN" dirty="0"/>
              <a:t>hadoop-core-x.x.x.jar</a:t>
            </a:r>
            <a:r>
              <a:rPr lang="zh-CN" altLang="en-US" dirty="0"/>
              <a:t>和</a:t>
            </a:r>
            <a:r>
              <a:rPr lang="en-US" altLang="zh-CN" dirty="0"/>
              <a:t>lib</a:t>
            </a:r>
            <a:r>
              <a:rPr lang="zh-CN" altLang="en-US" dirty="0"/>
              <a:t>目录下所有的</a:t>
            </a:r>
            <a:r>
              <a:rPr lang="en-US" altLang="zh-CN" dirty="0"/>
              <a:t>.jar</a:t>
            </a:r>
            <a:r>
              <a:rPr lang="zh-CN" altLang="en-US" dirty="0"/>
              <a:t>即可。</a:t>
            </a:r>
          </a:p>
        </p:txBody>
      </p:sp>
    </p:spTree>
    <p:extLst>
      <p:ext uri="{BB962C8B-B14F-4D97-AF65-F5344CB8AC3E}">
        <p14:creationId xmlns="" xmlns:p14="http://schemas.microsoft.com/office/powerpoint/2010/main" val="3016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配置环境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13" y="1295401"/>
            <a:ext cx="6527195" cy="4937125"/>
          </a:xfrm>
        </p:spPr>
      </p:pic>
      <p:sp>
        <p:nvSpPr>
          <p:cNvPr id="3" name="TextBox 2"/>
          <p:cNvSpPr txBox="1"/>
          <p:nvPr/>
        </p:nvSpPr>
        <p:spPr>
          <a:xfrm>
            <a:off x="91440" y="1685109"/>
            <a:ext cx="2259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安装包，解压缩之后将所需要的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包通过</a:t>
            </a:r>
            <a:r>
              <a:rPr lang="en-US" altLang="zh-CN" dirty="0" smtClean="0"/>
              <a:t>Add External Jars</a:t>
            </a:r>
            <a:r>
              <a:rPr lang="zh-CN" altLang="en-US" dirty="0" smtClean="0"/>
              <a:t>加入项目中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7395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</a:t>
            </a:r>
            <a:r>
              <a:rPr lang="zh-CN" altLang="en-US" dirty="0" smtClean="0"/>
              <a:t>建项目，编写代码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52488"/>
            <a:ext cx="7863840" cy="5932642"/>
          </a:xfrm>
        </p:spPr>
      </p:pic>
    </p:spTree>
    <p:extLst>
      <p:ext uri="{BB962C8B-B14F-4D97-AF65-F5344CB8AC3E}">
        <p14:creationId xmlns="" xmlns:p14="http://schemas.microsoft.com/office/powerpoint/2010/main" val="42319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出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2" y="1295401"/>
            <a:ext cx="3974911" cy="47756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340" y="1175480"/>
            <a:ext cx="4208458" cy="50154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232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拷贝程序到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主机，并运行程序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pscp</a:t>
            </a:r>
            <a:r>
              <a:rPr lang="en-US" altLang="zh-CN" dirty="0" smtClean="0"/>
              <a:t> (or 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) myhd.jar </a:t>
            </a:r>
            <a:r>
              <a:rPr lang="en-US" altLang="zh-CN" dirty="0" err="1" smtClean="0"/>
              <a:t>hadoop@master</a:t>
            </a:r>
            <a:r>
              <a:rPr lang="en-US" altLang="zh-CN" dirty="0" smtClean="0"/>
              <a:t>:/home/</a:t>
            </a:r>
            <a:r>
              <a:rPr lang="en-US" altLang="zh-CN" dirty="0" err="1" smtClean="0"/>
              <a:t>hadoop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2969"/>
            <a:ext cx="8933678" cy="5093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19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查看执行结果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12285" y="1295401"/>
            <a:ext cx="8519430" cy="45436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04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575"/>
            <a:ext cx="1563188" cy="885826"/>
          </a:xfrm>
        </p:spPr>
        <p:txBody>
          <a:bodyPr/>
          <a:lstStyle/>
          <a:p>
            <a:r>
              <a:rPr lang="zh-CN" altLang="en-US" dirty="0"/>
              <a:t>程</a:t>
            </a:r>
            <a:r>
              <a:rPr lang="zh-CN" altLang="en-US" dirty="0" smtClean="0"/>
              <a:t>序代码概览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388" y="757509"/>
            <a:ext cx="7059713" cy="56041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12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文件系统的特征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存储极大数目的信息（</a:t>
            </a:r>
            <a:r>
              <a:rPr lang="en-US" altLang="zh-CN" dirty="0" smtClean="0"/>
              <a:t>terabytes or </a:t>
            </a:r>
            <a:r>
              <a:rPr lang="en-US" altLang="zh-CN" dirty="0" err="1" smtClean="0"/>
              <a:t>petabytes</a:t>
            </a:r>
            <a:r>
              <a:rPr lang="zh-CN" altLang="en-US" dirty="0" smtClean="0"/>
              <a:t>），将数据保存到大量的节点当中。支持很大单个文件。</a:t>
            </a:r>
            <a:endParaRPr lang="en-US" altLang="zh-CN" dirty="0" smtClean="0"/>
          </a:p>
          <a:p>
            <a:r>
              <a:rPr lang="zh-CN" altLang="en-US" dirty="0" smtClean="0"/>
              <a:t>提供数据的高可靠性，单个或者多个节点不工作，对系统不会造成任何影响，数据仍然可用。</a:t>
            </a:r>
            <a:endParaRPr lang="en-US" altLang="zh-CN" dirty="0" smtClean="0"/>
          </a:p>
          <a:p>
            <a:r>
              <a:rPr lang="zh-CN" altLang="en-US" dirty="0" smtClean="0"/>
              <a:t>提供对这些信息的快速访问，并提供可扩展的方式。能够通过简单加入更多服务器的方式就能够服务更多的客户端。</a:t>
            </a:r>
            <a:endParaRPr lang="en-US" altLang="zh-CN" dirty="0" smtClean="0"/>
          </a:p>
          <a:p>
            <a:r>
              <a:rPr lang="en-US" altLang="zh-CN" dirty="0" smtClean="0"/>
              <a:t>HDFS</a:t>
            </a:r>
            <a:r>
              <a:rPr lang="zh-CN" altLang="en-US" dirty="0" smtClean="0"/>
              <a:t>是针对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设计的，使得数据尽可能根据其本地局部性进行访问与计算。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196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例子代码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演示了对于文件系统的各项操作，可以看到，与传统的本地文件系统的操作类似</a:t>
            </a:r>
            <a:endParaRPr lang="en-US" altLang="zh-CN" dirty="0" smtClean="0"/>
          </a:p>
          <a:p>
            <a:r>
              <a:rPr lang="zh-CN" altLang="en-US" dirty="0" smtClean="0"/>
              <a:t>位于包</a:t>
            </a:r>
            <a:r>
              <a:rPr lang="en-US" altLang="zh-CN" dirty="0" err="1" smtClean="0"/>
              <a:t>com.intel.hd.hdfs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515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客户端读文件的流程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zh-CN" altLang="en-US" dirty="0"/>
              <a:t>文件名，检索目录树，找到保存该文件属性信息的</a:t>
            </a:r>
            <a:r>
              <a:rPr lang="en-US" altLang="zh-CN" dirty="0"/>
              <a:t>INodeFile</a:t>
            </a:r>
            <a:r>
              <a:rPr lang="zh-CN" altLang="en-US" dirty="0"/>
              <a:t>，通过这个类得到该文件保存在那些数据块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得到</a:t>
            </a:r>
            <a:r>
              <a:rPr lang="zh-CN" altLang="en-US" dirty="0"/>
              <a:t>了这些数据块，对于每一个数据块进行下面的流程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/>
              <a:t>BlocksMap</a:t>
            </a:r>
            <a:r>
              <a:rPr lang="en-US" altLang="zh-CN" dirty="0"/>
              <a:t> </a:t>
            </a:r>
            <a:r>
              <a:rPr lang="zh-CN" altLang="en-US" dirty="0" smtClean="0"/>
              <a:t>可以</a:t>
            </a:r>
            <a:r>
              <a:rPr lang="zh-CN" altLang="en-US" dirty="0"/>
              <a:t>找到它存在于几个</a:t>
            </a:r>
            <a:r>
              <a:rPr lang="en-US" altLang="zh-CN" dirty="0"/>
              <a:t>DataNode </a:t>
            </a:r>
            <a:r>
              <a:rPr lang="zh-CN" altLang="en-US" dirty="0"/>
              <a:t>上（</a:t>
            </a:r>
            <a:r>
              <a:rPr lang="en-US" altLang="zh-CN" dirty="0"/>
              <a:t>BlocksMap.numNodes </a:t>
            </a:r>
            <a:r>
              <a:rPr lang="zh-CN" altLang="en-US" dirty="0"/>
              <a:t>方法）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r>
              <a:rPr lang="zh-CN" altLang="en-US" dirty="0"/>
              <a:t>包含该数据块但数据块是坏的</a:t>
            </a:r>
            <a:r>
              <a:rPr lang="en-US" altLang="zh-CN" dirty="0"/>
              <a:t>DataNode</a:t>
            </a:r>
            <a:r>
              <a:rPr lang="zh-CN" altLang="en-US" dirty="0"/>
              <a:t>的数目（通过</a:t>
            </a:r>
            <a:r>
              <a:rPr lang="en-US" altLang="zh-CN" dirty="0"/>
              <a:t>NameSystem.countNodes</a:t>
            </a:r>
            <a:r>
              <a:rPr lang="zh-CN" altLang="en-US" dirty="0"/>
              <a:t>方法</a:t>
            </a:r>
            <a:r>
              <a:rPr lang="zh-CN" altLang="en-US" dirty="0" smtClean="0"/>
              <a:t>，间接</a:t>
            </a:r>
            <a:r>
              <a:rPr lang="zh-CN" altLang="en-US" dirty="0"/>
              <a:t>访问</a:t>
            </a:r>
            <a:r>
              <a:rPr lang="en-US" altLang="zh-CN" dirty="0"/>
              <a:t>CorruptReplicasMap</a:t>
            </a:r>
            <a:r>
              <a:rPr lang="zh-CN" altLang="en-US" dirty="0"/>
              <a:t>中的信息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r>
              <a:rPr lang="zh-CN" altLang="en-US" dirty="0"/>
              <a:t>坏块的数目</a:t>
            </a:r>
            <a:r>
              <a:rPr lang="en-US" altLang="zh-CN" dirty="0"/>
              <a:t>(CorrutReplicasMap.numCorruptReplicas</a:t>
            </a:r>
            <a:r>
              <a:rPr lang="zh-CN" altLang="en-US" dirty="0"/>
              <a:t>方法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上面的计算</a:t>
            </a:r>
            <a:r>
              <a:rPr lang="zh-CN" altLang="en-US" dirty="0" smtClean="0"/>
              <a:t>，得到工作正常的数据</a:t>
            </a:r>
            <a:r>
              <a:rPr lang="zh-CN" altLang="en-US" dirty="0"/>
              <a:t>块的</a:t>
            </a:r>
            <a:r>
              <a:rPr lang="zh-CN" altLang="en-US" dirty="0" smtClean="0"/>
              <a:t>数目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/>
              <a:t>BlocksMap</a:t>
            </a:r>
            <a:r>
              <a:rPr lang="zh-CN" altLang="en-US" dirty="0"/>
              <a:t>中找出</a:t>
            </a:r>
            <a:r>
              <a:rPr lang="zh-CN" altLang="en-US" dirty="0" smtClean="0"/>
              <a:t>所有工作正常的</a:t>
            </a:r>
            <a:r>
              <a:rPr lang="zh-CN" altLang="en-US" dirty="0"/>
              <a:t>数据块对应的</a:t>
            </a:r>
            <a:r>
              <a:rPr lang="en-US" altLang="zh-CN" dirty="0" err="1" smtClean="0"/>
              <a:t>DatanodeDescriptor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zh-CN" altLang="en-US" dirty="0"/>
              <a:t>对应的</a:t>
            </a:r>
            <a:r>
              <a:rPr lang="en-US" altLang="zh-CN" dirty="0" err="1" smtClean="0"/>
              <a:t>LocatedBlock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收集</a:t>
            </a:r>
            <a:r>
              <a:rPr lang="zh-CN" altLang="en-US" dirty="0"/>
              <a:t>到所有数据块对应的</a:t>
            </a:r>
            <a:r>
              <a:rPr lang="en-US" altLang="zh-CN" dirty="0"/>
              <a:t>LocatedBlock</a:t>
            </a:r>
            <a:r>
              <a:rPr lang="zh-CN" altLang="en-US" dirty="0"/>
              <a:t>后就可以创建</a:t>
            </a:r>
            <a:r>
              <a:rPr lang="en-US" altLang="zh-CN" dirty="0"/>
              <a:t>LocatedBlocks</a:t>
            </a:r>
            <a:r>
              <a:rPr lang="zh-CN" altLang="en-US" dirty="0"/>
              <a:t>对象了，通过将这个对象返回给客户端，客户端就可以根据这些信息与相应的</a:t>
            </a:r>
            <a:r>
              <a:rPr lang="en-US" altLang="zh-CN" dirty="0"/>
              <a:t>DataNode</a:t>
            </a:r>
            <a:r>
              <a:rPr lang="zh-CN" altLang="en-US" dirty="0"/>
              <a:t>创建连接，读取数据。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51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客户端写入文件的流程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1"/>
            <a:ext cx="8229600" cy="55625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dirty="0" smtClean="0"/>
              <a:t>写入文件的准备步骤：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创建一个文件</a:t>
            </a:r>
            <a:r>
              <a:rPr lang="en-US" altLang="zh-CN" dirty="0" err="1"/>
              <a:t>INodeFile</a:t>
            </a:r>
            <a:r>
              <a:rPr lang="en-US" altLang="zh-CN" dirty="0"/>
              <a:t>,</a:t>
            </a:r>
            <a:r>
              <a:rPr lang="zh-CN" altLang="en-US" dirty="0"/>
              <a:t>通过文件路径，挂载到文件目录树上；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/>
              <a:t>2.</a:t>
            </a:r>
            <a:r>
              <a:rPr lang="zh-CN" altLang="en-US" dirty="0"/>
              <a:t>向文件中写数据，分配数据块，为数据块的</a:t>
            </a:r>
            <a:r>
              <a:rPr lang="zh-CN" altLang="en-US" dirty="0" smtClean="0"/>
              <a:t>副本选择存放</a:t>
            </a:r>
            <a:r>
              <a:rPr lang="zh-CN" altLang="en-US" dirty="0"/>
              <a:t>的</a:t>
            </a:r>
            <a:r>
              <a:rPr lang="en-US" altLang="zh-CN" dirty="0" err="1"/>
              <a:t>DataNode</a:t>
            </a:r>
            <a:r>
              <a:rPr lang="zh-CN" altLang="en-US" dirty="0"/>
              <a:t>节点；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dirty="0" smtClean="0"/>
              <a:t>通过上述两个步骤，</a:t>
            </a:r>
            <a:r>
              <a:rPr lang="en-US" altLang="zh-CN" dirty="0" smtClean="0"/>
              <a:t>HDFS</a:t>
            </a:r>
            <a:r>
              <a:rPr lang="zh-CN" altLang="en-US" dirty="0"/>
              <a:t>已经根据文件路径和文件名，创建好了文件并挂载到了目录树上，但是此时该文件对应的</a:t>
            </a:r>
            <a:r>
              <a:rPr lang="en-US" altLang="zh-CN" dirty="0" err="1"/>
              <a:t>INodeFile</a:t>
            </a:r>
            <a:r>
              <a:rPr lang="zh-CN" altLang="en-US" dirty="0"/>
              <a:t>对象中，只包含了文件的基本属性的信息，</a:t>
            </a:r>
            <a:r>
              <a:rPr lang="en-US" altLang="zh-CN" dirty="0" err="1"/>
              <a:t>INodeFile</a:t>
            </a:r>
            <a:r>
              <a:rPr lang="zh-CN" altLang="en-US" dirty="0"/>
              <a:t>中的</a:t>
            </a:r>
            <a:r>
              <a:rPr lang="en-US" altLang="zh-CN" dirty="0"/>
              <a:t>blocks</a:t>
            </a:r>
            <a:r>
              <a:rPr lang="zh-CN" altLang="en-US" dirty="0"/>
              <a:t>的列表为空，因为，此时并没有向该文件写入数据，只有当写入的数据大于指定的块的大小时，</a:t>
            </a:r>
            <a:r>
              <a:rPr lang="en-US" altLang="zh-CN" dirty="0"/>
              <a:t>HDFS</a:t>
            </a:r>
            <a:r>
              <a:rPr lang="zh-CN" altLang="en-US" dirty="0"/>
              <a:t>才会分配数据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dirty="0" smtClean="0"/>
              <a:t>当</a:t>
            </a:r>
            <a:r>
              <a:rPr lang="zh-CN" altLang="en-US" dirty="0"/>
              <a:t>写入的数据大于块的大小时，客户端就会调用</a:t>
            </a:r>
            <a:r>
              <a:rPr lang="en-US" altLang="zh-CN" dirty="0" err="1"/>
              <a:t>getAdditionalBlock</a:t>
            </a:r>
            <a:r>
              <a:rPr lang="zh-CN" altLang="en-US" dirty="0"/>
              <a:t>这样一个函数，分配数据块，在这个函数中要做的事情也可以分为两步：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创建</a:t>
            </a:r>
            <a:r>
              <a:rPr lang="en-US" altLang="zh-CN" dirty="0"/>
              <a:t>block</a:t>
            </a:r>
            <a:r>
              <a:rPr lang="zh-CN" altLang="en-US" dirty="0"/>
              <a:t>，主要是获得</a:t>
            </a:r>
            <a:r>
              <a:rPr lang="en-US" altLang="zh-CN" dirty="0" err="1"/>
              <a:t>blockid</a:t>
            </a:r>
            <a:r>
              <a:rPr lang="zh-CN" altLang="en-US" dirty="0"/>
              <a:t>；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为</a:t>
            </a:r>
            <a:r>
              <a:rPr lang="en-US" altLang="zh-CN" dirty="0" smtClean="0"/>
              <a:t>block</a:t>
            </a:r>
            <a:r>
              <a:rPr lang="zh-CN" altLang="en-US" dirty="0"/>
              <a:t>选择</a:t>
            </a:r>
            <a:r>
              <a:rPr lang="en-US" altLang="zh-CN" dirty="0" err="1" smtClean="0"/>
              <a:t>DataNode</a:t>
            </a:r>
            <a:r>
              <a:rPr lang="zh-CN" altLang="en-US" dirty="0"/>
              <a:t>来存放数据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zh-CN" altLang="en-US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dirty="0" err="1" smtClean="0"/>
              <a:t>DataNode</a:t>
            </a:r>
            <a:r>
              <a:rPr lang="zh-CN" altLang="en-US" dirty="0" smtClean="0"/>
              <a:t>的</a:t>
            </a:r>
            <a:r>
              <a:rPr lang="zh-CN" altLang="en-US" dirty="0"/>
              <a:t>选择</a:t>
            </a:r>
            <a:r>
              <a:rPr lang="zh-CN" altLang="en-US" dirty="0" smtClean="0"/>
              <a:t>策略</a:t>
            </a:r>
            <a:r>
              <a:rPr lang="zh-CN" altLang="en-US" dirty="0"/>
              <a:t>是：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首先</a:t>
            </a:r>
            <a:r>
              <a:rPr lang="zh-CN" altLang="en-US" dirty="0"/>
              <a:t>看发出写数据的客户端本身是不是一个</a:t>
            </a:r>
            <a:r>
              <a:rPr lang="en-US" altLang="zh-CN" dirty="0" err="1"/>
              <a:t>DataNode</a:t>
            </a:r>
            <a:r>
              <a:rPr lang="en-US" altLang="zh-CN" dirty="0"/>
              <a:t>,</a:t>
            </a:r>
            <a:r>
              <a:rPr lang="zh-CN" altLang="en-US" dirty="0"/>
              <a:t>如果是，就将一个副本放在本地；如果不是，则随机选择一个作为第一个</a:t>
            </a:r>
            <a:r>
              <a:rPr lang="en-US" altLang="zh-CN" dirty="0" err="1"/>
              <a:t>DataNode</a:t>
            </a:r>
            <a:r>
              <a:rPr lang="en-US" altLang="zh-CN" dirty="0"/>
              <a:t>;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在选择好</a:t>
            </a:r>
            <a:r>
              <a:rPr lang="zh-CN" altLang="en-US" dirty="0"/>
              <a:t>了第一个</a:t>
            </a:r>
            <a:r>
              <a:rPr lang="en-US" altLang="zh-CN" dirty="0" err="1"/>
              <a:t>DataNode</a:t>
            </a:r>
            <a:r>
              <a:rPr lang="zh-CN" altLang="en-US" dirty="0"/>
              <a:t>之后，选择的第二个</a:t>
            </a:r>
            <a:r>
              <a:rPr lang="en-US" altLang="zh-CN" dirty="0" err="1"/>
              <a:t>DataNode</a:t>
            </a:r>
            <a:r>
              <a:rPr lang="zh-CN" altLang="en-US" dirty="0"/>
              <a:t>要和第一个</a:t>
            </a:r>
            <a:r>
              <a:rPr lang="en-US" altLang="zh-CN" dirty="0" err="1"/>
              <a:t>DataNode</a:t>
            </a:r>
            <a:r>
              <a:rPr lang="zh-CN" altLang="en-US" dirty="0"/>
              <a:t>不在一个机架上；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如果还要选择第三</a:t>
            </a:r>
            <a:r>
              <a:rPr lang="zh-CN" altLang="en-US" dirty="0"/>
              <a:t>个副本，则该副本与第一个副本在同一个机架上的不同的</a:t>
            </a:r>
            <a:r>
              <a:rPr lang="en-US" altLang="zh-CN" dirty="0" err="1"/>
              <a:t>DataNode</a:t>
            </a:r>
            <a:r>
              <a:rPr lang="zh-CN" altLang="en-US" dirty="0"/>
              <a:t>上；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如果</a:t>
            </a:r>
            <a:r>
              <a:rPr lang="zh-CN" altLang="en-US" dirty="0"/>
              <a:t>需要的副本数大于四，那么其他的副本就随机的选择剩下的</a:t>
            </a:r>
            <a:r>
              <a:rPr lang="en-US" altLang="zh-CN" dirty="0" err="1"/>
              <a:t>DataNode</a:t>
            </a:r>
            <a:r>
              <a:rPr lang="zh-CN" altLang="en-US" dirty="0"/>
              <a:t>，副本数目不能大于整个系统中的</a:t>
            </a:r>
            <a:r>
              <a:rPr lang="en-US" altLang="zh-CN" dirty="0" err="1"/>
              <a:t>DataNode</a:t>
            </a:r>
            <a:r>
              <a:rPr lang="zh-CN" altLang="en-US" dirty="0"/>
              <a:t>的数目；</a:t>
            </a:r>
          </a:p>
        </p:txBody>
      </p:sp>
    </p:spTree>
    <p:extLst>
      <p:ext uri="{BB962C8B-B14F-4D97-AF65-F5344CB8AC3E}">
        <p14:creationId xmlns="" xmlns:p14="http://schemas.microsoft.com/office/powerpoint/2010/main" val="29063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程序中使用</a:t>
            </a:r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fs.default.name</a:t>
            </a:r>
            <a:r>
              <a:rPr lang="zh-CN" altLang="en-US" dirty="0" smtClean="0"/>
              <a:t>的配置选项，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程序可以自动从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中获得文件的情况</a:t>
            </a:r>
            <a:endParaRPr lang="en-US" altLang="zh-CN" dirty="0" smtClean="0"/>
          </a:p>
          <a:p>
            <a:r>
              <a:rPr lang="en-US" altLang="zh-CN" dirty="0" err="1" smtClean="0"/>
              <a:t>JobTracker</a:t>
            </a:r>
            <a:r>
              <a:rPr lang="zh-CN" altLang="en-US" dirty="0" smtClean="0"/>
              <a:t>在执行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任务之前会询问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数据的分布情况，随后将任务与数据进行组合，并通过调度利用局部性来进行任务分配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22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93531" y="2727579"/>
            <a:ext cx="7689606" cy="584775"/>
          </a:xfrm>
        </p:spPr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的安全，多用户以及其它特性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43039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权限控制与安全特性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类似于</a:t>
            </a:r>
            <a:r>
              <a:rPr lang="en-US" altLang="zh-CN" dirty="0" smtClean="0"/>
              <a:t>POSIX</a:t>
            </a:r>
            <a:r>
              <a:rPr lang="zh-CN" altLang="en-US" dirty="0" smtClean="0"/>
              <a:t>的安全特性</a:t>
            </a:r>
            <a:endParaRPr lang="en-US" altLang="zh-CN" dirty="0" smtClean="0"/>
          </a:p>
          <a:p>
            <a:r>
              <a:rPr lang="zh-CN" altLang="en-US" dirty="0" smtClean="0"/>
              <a:t>不完全，主要预防操作失误</a:t>
            </a:r>
            <a:endParaRPr lang="en-US" altLang="zh-CN" dirty="0" smtClean="0"/>
          </a:p>
          <a:p>
            <a:r>
              <a:rPr lang="zh-CN" altLang="en-US" dirty="0" smtClean="0"/>
              <a:t>不是一个强的安全模型，不能保证操作的完全安全性</a:t>
            </a:r>
            <a:endParaRPr lang="en-US" altLang="zh-CN" dirty="0" smtClean="0"/>
          </a:p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,-</a:t>
            </a:r>
            <a:r>
              <a:rPr lang="en-US" altLang="zh-CN" dirty="0" err="1" smtClean="0"/>
              <a:t>chown</a:t>
            </a:r>
            <a:r>
              <a:rPr lang="en-US" altLang="zh-CN" dirty="0" smtClean="0"/>
              <a:t>,-</a:t>
            </a:r>
            <a:r>
              <a:rPr lang="en-US" altLang="zh-CN" dirty="0" err="1" smtClean="0"/>
              <a:t>chgrp</a:t>
            </a:r>
            <a:endParaRPr lang="en-US" altLang="zh-CN" dirty="0" smtClean="0"/>
          </a:p>
          <a:p>
            <a:r>
              <a:rPr lang="zh-CN" altLang="en-US" dirty="0" smtClean="0"/>
              <a:t>用户：当前登录的用户名，即使用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自身设定的用户与组的概念</a:t>
            </a:r>
            <a:endParaRPr lang="en-US" altLang="zh-CN" dirty="0" smtClean="0"/>
          </a:p>
          <a:p>
            <a:r>
              <a:rPr lang="zh-CN" altLang="en-US" dirty="0" smtClean="0"/>
              <a:t>超级用户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进程的用户的用户名即为超级用户，这个用户使用一个特殊的用户名</a:t>
            </a:r>
            <a:r>
              <a:rPr lang="en-US" altLang="zh-CN" dirty="0" err="1" smtClean="0"/>
              <a:t>superuser</a:t>
            </a:r>
            <a:r>
              <a:rPr lang="zh-CN" altLang="en-US" dirty="0" smtClean="0"/>
              <a:t>来与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进行交互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样的话，如果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关闭，并由一个新的用户启动，这个新的用户将成为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的超级用户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763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权限控制与安全特性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超级用户组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配置参数：</a:t>
            </a:r>
            <a:r>
              <a:rPr lang="en-US" altLang="zh-CN" dirty="0" err="1" smtClean="0"/>
              <a:t>dfs.permissions.supergroup</a:t>
            </a:r>
            <a:r>
              <a:rPr lang="zh-CN" altLang="en-US" dirty="0" smtClean="0"/>
              <a:t>设置为某一个用户组，改组的用户即都为超级用户</a:t>
            </a:r>
            <a:endParaRPr lang="en-US" altLang="zh-CN" dirty="0" smtClean="0"/>
          </a:p>
          <a:p>
            <a:r>
              <a:rPr lang="en-US" altLang="zh-CN" dirty="0" smtClean="0"/>
              <a:t>Disabling permissions</a:t>
            </a:r>
            <a:r>
              <a:rPr lang="zh-CN" altLang="en-US" dirty="0" smtClean="0"/>
              <a:t>（不建议）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 err="1" smtClean="0"/>
              <a:t>dfs.permissions</a:t>
            </a:r>
            <a:r>
              <a:rPr lang="en-US" altLang="zh-CN" dirty="0" smtClean="0"/>
              <a:t> to false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71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的多用户支持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hdfs</a:t>
            </a:r>
            <a:r>
              <a:rPr lang="zh-CN" altLang="en-US" dirty="0"/>
              <a:t>的权限判断十分简单，就是拿发出指令的</a:t>
            </a:r>
            <a:r>
              <a:rPr lang="en-US" altLang="zh-CN" dirty="0"/>
              <a:t>user name</a:t>
            </a:r>
            <a:r>
              <a:rPr lang="zh-CN" altLang="en-US" dirty="0"/>
              <a:t>和文件的</a:t>
            </a:r>
            <a:r>
              <a:rPr lang="en-US" altLang="zh-CN" dirty="0"/>
              <a:t>user name </a:t>
            </a:r>
            <a:r>
              <a:rPr lang="zh-CN" altLang="en-US" dirty="0"/>
              <a:t>做比</a:t>
            </a:r>
            <a:r>
              <a:rPr lang="zh-CN" altLang="en-US" dirty="0" smtClean="0"/>
              <a:t>较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/>
              <a:t>hdfs</a:t>
            </a:r>
            <a:r>
              <a:rPr lang="zh-CN" altLang="en-US" dirty="0"/>
              <a:t>的</a:t>
            </a:r>
            <a:r>
              <a:rPr lang="en-US" altLang="zh-CN" dirty="0"/>
              <a:t>/user</a:t>
            </a:r>
            <a:r>
              <a:rPr lang="zh-CN" altLang="en-US" dirty="0"/>
              <a:t>目录下建立用户目录，并且</a:t>
            </a:r>
            <a:r>
              <a:rPr lang="en-US" altLang="zh-CN" dirty="0" err="1"/>
              <a:t>chown</a:t>
            </a:r>
            <a:r>
              <a:rPr lang="zh-CN" altLang="en-US" dirty="0"/>
              <a:t>为该用户</a:t>
            </a:r>
            <a:r>
              <a:rPr lang="zh-CN" altLang="en-US" dirty="0" smtClean="0"/>
              <a:t>，这就相</a:t>
            </a:r>
            <a:r>
              <a:rPr lang="zh-CN" altLang="en-US" dirty="0"/>
              <a:t>当于在</a:t>
            </a:r>
            <a:r>
              <a:rPr lang="en-US" altLang="zh-CN" dirty="0" err="1"/>
              <a:t>hdfs</a:t>
            </a:r>
            <a:r>
              <a:rPr lang="zh-CN" altLang="en-US" dirty="0"/>
              <a:t>下创建一个用户</a:t>
            </a:r>
            <a:r>
              <a:rPr lang="zh-CN" altLang="en-US" dirty="0" smtClean="0"/>
              <a:t>。因此，在多用户环境下需要做两个事情，一个是用户需要在对应的</a:t>
            </a:r>
            <a:r>
              <a:rPr lang="zh-CN" altLang="en-US" dirty="0"/>
              <a:t>访</a:t>
            </a:r>
            <a:r>
              <a:rPr lang="zh-CN" altLang="en-US" dirty="0" smtClean="0"/>
              <a:t>问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机器上拥有一个用户；另外一个是在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中创建</a:t>
            </a:r>
            <a:r>
              <a:rPr lang="en-US" altLang="zh-CN" dirty="0" smtClean="0"/>
              <a:t>/user/</a:t>
            </a:r>
            <a:r>
              <a:rPr lang="zh-CN" altLang="en-US" dirty="0" smtClean="0"/>
              <a:t>下对应的目录，并通过</a:t>
            </a:r>
            <a:r>
              <a:rPr lang="en-US" altLang="zh-CN" dirty="0" err="1" smtClean="0"/>
              <a:t>chgrp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chown</a:t>
            </a:r>
            <a:r>
              <a:rPr lang="zh-CN" altLang="en-US" dirty="0" smtClean="0"/>
              <a:t>来设置权限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如：在</a:t>
            </a:r>
            <a:r>
              <a:rPr lang="zh-CN" altLang="en-US" dirty="0"/>
              <a:t>多用户提交任务时遇到</a:t>
            </a:r>
            <a:r>
              <a:rPr lang="en-US" altLang="zh-CN" dirty="0"/>
              <a:t>Permission </a:t>
            </a:r>
            <a:r>
              <a:rPr lang="en-US" altLang="zh-CN" dirty="0" smtClean="0"/>
              <a:t>denied</a:t>
            </a:r>
            <a:r>
              <a:rPr lang="zh-CN" altLang="en-US" dirty="0" smtClean="0"/>
              <a:t>的</a:t>
            </a:r>
            <a:r>
              <a:rPr lang="zh-CN" altLang="en-US" dirty="0"/>
              <a:t>原因和任务提交的过程有关。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首先提交任务的客户端会把任务相关文件打包放在</a:t>
            </a:r>
            <a:r>
              <a:rPr lang="en-US" altLang="zh-CN" dirty="0" err="1"/>
              <a:t>hadoop.tmp.dir</a:t>
            </a:r>
            <a:r>
              <a:rPr lang="zh-CN" altLang="en-US" dirty="0"/>
              <a:t>中，这是本地目录，需要通过本地系统权限验证。由于是临时目录直接设置成为</a:t>
            </a:r>
            <a:r>
              <a:rPr lang="en-US" altLang="zh-CN" dirty="0"/>
              <a:t>777</a:t>
            </a:r>
            <a:r>
              <a:rPr lang="zh-CN" altLang="en-US" dirty="0"/>
              <a:t>就行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2.  </a:t>
            </a:r>
            <a:r>
              <a:rPr lang="zh-CN" altLang="en-US" dirty="0"/>
              <a:t>客户端会将任务文件打包写入</a:t>
            </a:r>
            <a:r>
              <a:rPr lang="en-US" altLang="zh-CN" dirty="0" err="1"/>
              <a:t>hdfs</a:t>
            </a:r>
            <a:r>
              <a:rPr lang="zh-CN" altLang="en-US" dirty="0"/>
              <a:t>的</a:t>
            </a:r>
            <a:r>
              <a:rPr lang="en-US" altLang="zh-CN" dirty="0" err="1"/>
              <a:t>mapreduce.jobtracker.staging.root.dir</a:t>
            </a:r>
            <a:r>
              <a:rPr lang="en-US" altLang="zh-CN" dirty="0"/>
              <a:t> + "/" + user + "/.staging" </a:t>
            </a:r>
            <a:r>
              <a:rPr lang="zh-CN" altLang="en-US" dirty="0"/>
              <a:t>目录，需要经过</a:t>
            </a:r>
            <a:r>
              <a:rPr lang="en-US" altLang="zh-CN" dirty="0" err="1"/>
              <a:t>hdfs</a:t>
            </a:r>
            <a:r>
              <a:rPr lang="zh-CN" altLang="en-US" dirty="0"/>
              <a:t>权限验证。通常可以选择两种方法解决。</a:t>
            </a:r>
          </a:p>
          <a:p>
            <a:pPr lvl="1"/>
            <a:r>
              <a:rPr lang="en-US" altLang="zh-CN" dirty="0"/>
              <a:t>1) </a:t>
            </a:r>
            <a:r>
              <a:rPr lang="zh-CN" altLang="en-US" dirty="0"/>
              <a:t>保持</a:t>
            </a:r>
            <a:r>
              <a:rPr lang="en-US" altLang="zh-CN" dirty="0" err="1"/>
              <a:t>mapreduce.jobtracker.staging.root.dir</a:t>
            </a:r>
            <a:r>
              <a:rPr lang="zh-CN" altLang="en-US" dirty="0"/>
              <a:t>为默认，将此目录</a:t>
            </a:r>
            <a:r>
              <a:rPr lang="en-US" altLang="zh-CN" dirty="0" err="1"/>
              <a:t>chmod</a:t>
            </a:r>
            <a:r>
              <a:rPr lang="en-US" altLang="zh-CN" dirty="0"/>
              <a:t> 777</a:t>
            </a:r>
          </a:p>
          <a:p>
            <a:pPr lvl="1"/>
            <a:r>
              <a:rPr lang="en-US" altLang="zh-CN" dirty="0"/>
              <a:t>2) </a:t>
            </a:r>
            <a:r>
              <a:rPr lang="zh-CN" altLang="en-US" dirty="0" smtClean="0"/>
              <a:t>在然</a:t>
            </a:r>
            <a:r>
              <a:rPr lang="zh-CN" altLang="en-US" dirty="0"/>
              <a:t>后设置</a:t>
            </a:r>
            <a:r>
              <a:rPr lang="en-US" altLang="zh-CN" dirty="0" err="1"/>
              <a:t>mapreduce.jobtracker.staging.root.dir</a:t>
            </a:r>
            <a:r>
              <a:rPr lang="zh-CN" altLang="en-US" dirty="0"/>
              <a:t>为</a:t>
            </a:r>
            <a:r>
              <a:rPr lang="en-US" altLang="zh-CN" dirty="0"/>
              <a:t>/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，相当于在用户自己目录下，这是官方推荐的做法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43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加入一个新节点的步骤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配置新节点上的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slaves</a:t>
            </a:r>
            <a:r>
              <a:rPr lang="zh-CN" altLang="en-US" dirty="0" smtClean="0"/>
              <a:t>文件中加入新的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节点上的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，会自动去联系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，加入到集群中</a:t>
            </a:r>
            <a:endParaRPr lang="en-US" altLang="zh-CN" dirty="0" smtClean="0"/>
          </a:p>
          <a:p>
            <a:r>
              <a:rPr lang="en-US" altLang="zh-CN" dirty="0" smtClean="0"/>
              <a:t>Balancer</a:t>
            </a:r>
            <a:r>
              <a:rPr lang="zh-CN" altLang="en-US" dirty="0" smtClean="0"/>
              <a:t>类用来做负载均衡，默认的均衡参数是</a:t>
            </a:r>
            <a:r>
              <a:rPr lang="en-US" altLang="zh-CN" dirty="0" smtClean="0"/>
              <a:t>10%</a:t>
            </a:r>
            <a:r>
              <a:rPr lang="zh-CN" altLang="en-US" dirty="0" smtClean="0"/>
              <a:t>范围内</a:t>
            </a:r>
            <a:endParaRPr lang="en-US" altLang="zh-CN" dirty="0" smtClean="0"/>
          </a:p>
          <a:p>
            <a:r>
              <a:rPr lang="en-US" altLang="zh-CN" dirty="0" smtClean="0"/>
              <a:t>bin/start-balancer.sh –threshold 5</a:t>
            </a:r>
          </a:p>
          <a:p>
            <a:r>
              <a:rPr lang="en-US" altLang="zh-CN" dirty="0" smtClean="0"/>
              <a:t>bin/stop-balancer.sh </a:t>
            </a:r>
            <a:r>
              <a:rPr lang="zh-CN" altLang="en-US" dirty="0" smtClean="0"/>
              <a:t>随时可以停止负载均衡的工作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balancer</a:t>
            </a:r>
            <a:r>
              <a:rPr lang="zh-CN" altLang="en-US" dirty="0" smtClean="0"/>
              <a:t>可以在线工作，配置参数</a:t>
            </a:r>
            <a:r>
              <a:rPr lang="en-US" altLang="zh-CN" dirty="0" err="1" smtClean="0"/>
              <a:t>dfs.balance.bandwidthPerSec</a:t>
            </a:r>
            <a:r>
              <a:rPr lang="zh-CN" altLang="en-US" dirty="0" smtClean="0"/>
              <a:t>可用来控制负载均衡所能够使用的</a:t>
            </a:r>
            <a:r>
              <a:rPr lang="zh-CN" altLang="en-US" dirty="0"/>
              <a:t>带宽</a:t>
            </a:r>
            <a:r>
              <a:rPr lang="zh-CN" altLang="en-US" dirty="0" smtClean="0"/>
              <a:t> </a:t>
            </a:r>
            <a:r>
              <a:rPr lang="en-US" altLang="zh-CN" dirty="0" smtClean="0"/>
              <a:t>(bytes/sec for each node)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97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分布式拷贝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distcp</a:t>
            </a:r>
            <a:r>
              <a:rPr lang="en-US" altLang="zh-CN" dirty="0" smtClean="0"/>
              <a:t> hdfs://SomeNameNode:9000/foo/bar/ hdfs://OtherNameNode:2000/baz/quux/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目标也可以是</a:t>
            </a:r>
            <a:r>
              <a:rPr lang="en-US" altLang="zh-CN" dirty="0" smtClean="0"/>
              <a:t>s3://bucket-name/key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86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适应的场景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大量地从文件中顺序读。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对顺序读进行了优化，代价是对于随机访问进行服务时负载较高</a:t>
            </a:r>
            <a:endParaRPr lang="en-US" altLang="zh-CN" dirty="0" smtClean="0"/>
          </a:p>
          <a:p>
            <a:r>
              <a:rPr lang="zh-CN" altLang="en-US" dirty="0" smtClean="0"/>
              <a:t>数据支持一次写入，多次读取。对于已经形成的数据的更新不支持</a:t>
            </a:r>
            <a:endParaRPr lang="en-US" altLang="zh-CN" dirty="0" smtClean="0"/>
          </a:p>
          <a:p>
            <a:r>
              <a:rPr lang="zh-CN" altLang="en-US" dirty="0" smtClean="0"/>
              <a:t>数据不进行本地缓存（文件很大，且顺序读没有局部性）</a:t>
            </a:r>
            <a:endParaRPr lang="en-US" altLang="zh-CN" dirty="0" smtClean="0"/>
          </a:p>
          <a:p>
            <a:r>
              <a:rPr lang="zh-CN" altLang="en-US" dirty="0" smtClean="0"/>
              <a:t>任何一台服务器都有可能失效，需要通过大量的数据复制使得性能不会受到大的影响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836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decommission nodes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46495"/>
            <a:ext cx="8229600" cy="49377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手工去掉某些节点</a:t>
            </a:r>
            <a:endParaRPr lang="en-US" altLang="zh-CN" dirty="0" smtClean="0"/>
          </a:p>
          <a:p>
            <a:r>
              <a:rPr lang="en-US" altLang="zh-CN" dirty="0" err="1" smtClean="0"/>
              <a:t>dfs.hosts.exclude</a:t>
            </a:r>
            <a:r>
              <a:rPr lang="zh-CN" altLang="en-US" dirty="0" smtClean="0"/>
              <a:t>配置到</a:t>
            </a:r>
            <a:r>
              <a:rPr lang="en-US" altLang="zh-CN" dirty="0" smtClean="0"/>
              <a:t>conf/hadoop-site.xml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是一个本地的文件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excludenodes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，指出需要去掉的节点</a:t>
            </a:r>
            <a:endParaRPr lang="en-US" altLang="zh-CN" dirty="0" smtClean="0"/>
          </a:p>
          <a:p>
            <a:r>
              <a:rPr lang="zh-CN" altLang="en-US" dirty="0" smtClean="0"/>
              <a:t>这个本地文件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excludenodes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的每一行是一个节点名，指出需要退出的节点</a:t>
            </a:r>
            <a:endParaRPr lang="en-US" altLang="zh-CN" dirty="0" smtClean="0"/>
          </a:p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refreshNodes</a:t>
            </a:r>
            <a:r>
              <a:rPr lang="zh-CN" altLang="en-US" dirty="0" smtClean="0"/>
              <a:t>，此时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会读入配置文件，知晓需要退出的节点，逐步将节点退出</a:t>
            </a:r>
            <a:endParaRPr lang="en-US" altLang="zh-CN" dirty="0" smtClean="0"/>
          </a:p>
          <a:p>
            <a:r>
              <a:rPr lang="zh-CN" altLang="en-US" dirty="0" smtClean="0"/>
              <a:t>上述过程结束后，退出的节点就可以关机，用</a:t>
            </a:r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–report</a:t>
            </a:r>
            <a:r>
              <a:rPr lang="zh-CN" altLang="en-US" dirty="0" smtClean="0"/>
              <a:t>会知道当前的节点</a:t>
            </a:r>
            <a:endParaRPr lang="en-US" altLang="zh-CN" dirty="0" smtClean="0"/>
          </a:p>
          <a:p>
            <a:r>
              <a:rPr lang="zh-CN" altLang="en-US" dirty="0" smtClean="0"/>
              <a:t>将节点从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excludenodes</a:t>
            </a:r>
            <a:r>
              <a:rPr lang="en-US" altLang="zh-CN" dirty="0" smtClean="0"/>
              <a:t>)</a:t>
            </a:r>
            <a:r>
              <a:rPr lang="zh-CN" altLang="en-US" dirty="0" smtClean="0"/>
              <a:t>文件中删除，再次运行</a:t>
            </a:r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refreshNodes</a:t>
            </a:r>
            <a:r>
              <a:rPr lang="zh-CN" altLang="en-US" dirty="0" smtClean="0"/>
              <a:t>就可以将节点重新加入集群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662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文件系统检查工具</a:t>
            </a:r>
            <a:r>
              <a:rPr lang="en-US" altLang="zh-CN" dirty="0" smtClean="0"/>
              <a:t>FSCK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fsck</a:t>
            </a:r>
            <a:r>
              <a:rPr lang="en-US" altLang="zh-CN" dirty="0" smtClean="0"/>
              <a:t> [path] [options]</a:t>
            </a:r>
          </a:p>
          <a:p>
            <a:pPr lvl="1"/>
            <a:r>
              <a:rPr lang="en-US" altLang="zh-CN" dirty="0" smtClean="0"/>
              <a:t>options: -move (to /</a:t>
            </a:r>
            <a:r>
              <a:rPr lang="en-US" altLang="zh-CN" dirty="0" err="1" smtClean="0"/>
              <a:t>lost+found</a:t>
            </a:r>
            <a:r>
              <a:rPr lang="en-US" altLang="zh-CN" dirty="0" smtClean="0"/>
              <a:t>) or –delete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fsck</a:t>
            </a:r>
            <a:r>
              <a:rPr lang="en-US" altLang="zh-CN" dirty="0" smtClean="0"/>
              <a:t> -- -files –blocks –racks –</a:t>
            </a:r>
            <a:r>
              <a:rPr lang="en-US" altLang="zh-CN" dirty="0" err="1" smtClean="0"/>
              <a:t>openforwrite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111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25677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基于块的文件存储</a:t>
            </a:r>
            <a:endParaRPr lang="en-US" altLang="zh-CN" dirty="0" smtClean="0"/>
          </a:p>
          <a:p>
            <a:r>
              <a:rPr lang="zh-CN" altLang="en-US" dirty="0" smtClean="0"/>
              <a:t>块进行复制的形式放置，按照块的方式随机选择存储节点</a:t>
            </a:r>
            <a:endParaRPr lang="en-US" altLang="zh-CN" dirty="0" smtClean="0"/>
          </a:p>
          <a:p>
            <a:r>
              <a:rPr lang="zh-CN" altLang="en-US" dirty="0" smtClean="0"/>
              <a:t>副本的默认数目是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，并可以通过配置文件进行制定</a:t>
            </a:r>
            <a:endParaRPr lang="en-US" altLang="zh-CN" dirty="0" smtClean="0"/>
          </a:p>
          <a:p>
            <a:r>
              <a:rPr lang="zh-CN" altLang="en-US" dirty="0" smtClean="0"/>
              <a:t>默认的块的大小是</a:t>
            </a:r>
            <a:r>
              <a:rPr lang="en-US" altLang="zh-CN" dirty="0" smtClean="0"/>
              <a:t>64MB</a:t>
            </a:r>
          </a:p>
          <a:p>
            <a:pPr lvl="1"/>
            <a:r>
              <a:rPr lang="zh-CN" altLang="en-US" dirty="0" smtClean="0"/>
              <a:t>减少元数据的量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有利于顺序读写（在磁盘上数据顺序存放）</a:t>
            </a:r>
            <a:endParaRPr lang="en-US" altLang="zh-CN" dirty="0" smtClean="0"/>
          </a:p>
          <a:p>
            <a:r>
              <a:rPr lang="zh-CN" altLang="en-US" dirty="0" smtClean="0"/>
              <a:t>适合于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依据</a:t>
            </a:r>
            <a:r>
              <a:rPr lang="en-US" altLang="zh-CN" dirty="0" smtClean="0"/>
              <a:t>Google File System</a:t>
            </a:r>
            <a:r>
              <a:rPr lang="zh-CN" altLang="en-US" dirty="0" smtClean="0"/>
              <a:t>的设计</a:t>
            </a:r>
            <a:r>
              <a:rPr lang="zh-CN" altLang="en-US" dirty="0"/>
              <a:t>进</a:t>
            </a:r>
            <a:r>
              <a:rPr lang="zh-CN" altLang="en-US" dirty="0" smtClean="0"/>
              <a:t>行实现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223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系统结构中的主要模块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系统结构：使用了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的结构，具有一个单个的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以及多个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的结构，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被称为名字节点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被称为数据节点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r>
              <a:rPr lang="en-US" altLang="zh-CN" dirty="0" err="1" smtClean="0"/>
              <a:t>NameNode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名字服务器运行在一个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的服务器之上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NameNode</a:t>
            </a:r>
            <a:r>
              <a:rPr lang="zh-CN" altLang="en-US" dirty="0" smtClean="0"/>
              <a:t>管理所有文件系统的名字空间（元数据）以及协调管理客户端对于数据的访问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NameNode</a:t>
            </a:r>
            <a:r>
              <a:rPr lang="zh-CN" altLang="en-US" dirty="0" smtClean="0"/>
              <a:t>存储以及</a:t>
            </a:r>
            <a:r>
              <a:rPr lang="zh-CN" altLang="en-US" dirty="0"/>
              <a:t>调</a:t>
            </a:r>
            <a:r>
              <a:rPr lang="zh-CN" altLang="en-US" dirty="0" smtClean="0"/>
              <a:t>整整个文件系统中的元数据</a:t>
            </a:r>
            <a:endParaRPr lang="en-US" altLang="zh-CN" dirty="0" smtClean="0"/>
          </a:p>
          <a:p>
            <a:r>
              <a:rPr lang="en-US" altLang="zh-CN" dirty="0" err="1" smtClean="0"/>
              <a:t>DataNode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运</a:t>
            </a:r>
            <a:r>
              <a:rPr lang="zh-CN" altLang="en-US" dirty="0" smtClean="0"/>
              <a:t>行在集群中的绝大多数节点之上</a:t>
            </a:r>
            <a:endParaRPr lang="en-US" altLang="zh-CN" dirty="0" smtClean="0"/>
          </a:p>
          <a:p>
            <a:pPr lvl="1"/>
            <a:r>
              <a:rPr lang="zh-CN" altLang="en-US" dirty="0"/>
              <a:t>管</a:t>
            </a:r>
            <a:r>
              <a:rPr lang="zh-CN" altLang="en-US" dirty="0" smtClean="0"/>
              <a:t>理文件系统中的数据存储</a:t>
            </a:r>
            <a:endParaRPr lang="en-US" altLang="zh-CN" dirty="0" smtClean="0"/>
          </a:p>
          <a:p>
            <a:pPr lvl="1"/>
            <a:r>
              <a:rPr lang="zh-CN" altLang="en-US" dirty="0"/>
              <a:t>从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中接收命令，并对数据进行组织管理上的操作（如负载均衡）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响应文件系统客户端的读写访问命令，提供数据服务</a:t>
            </a:r>
            <a:endParaRPr lang="en-US" altLang="zh-CN" dirty="0" smtClean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据通信的协议使用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协议，使用</a:t>
            </a:r>
            <a:r>
              <a:rPr lang="en-US" altLang="zh-CN" dirty="0" smtClean="0"/>
              <a:t>RPC</a:t>
            </a:r>
            <a:r>
              <a:rPr lang="zh-CN" altLang="en-US" dirty="0" smtClean="0"/>
              <a:t>进行远程信息访问请求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609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517" y="1207392"/>
            <a:ext cx="7377135" cy="509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449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_PPT_LgtTmplt_Stndrd_v12">
  <a:themeElements>
    <a:clrScheme name="IntelColors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2000" b="1" smtClean="0">
            <a:solidFill>
              <a:schemeClr val="tx1"/>
            </a:solidFill>
            <a:latin typeface="Neo Sans Inte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intel_PPT_LgtTmplt_Stndrd_v12</Template>
  <TotalTime>1634</TotalTime>
  <Words>3996</Words>
  <Application>Microsoft Office PowerPoint</Application>
  <PresentationFormat>全屏显示(4:3)</PresentationFormat>
  <Paragraphs>339</Paragraphs>
  <Slides>62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intel_PPT_LgtTmplt_Stndrd_v12</vt:lpstr>
      <vt:lpstr>Hadoop文件系统的操作与编程</vt:lpstr>
      <vt:lpstr>内容</vt:lpstr>
      <vt:lpstr>HDFS的基本设计与原理</vt:lpstr>
      <vt:lpstr>HDFS核心思想</vt:lpstr>
      <vt:lpstr>HDFS文件系统的特征</vt:lpstr>
      <vt:lpstr>HDFS适应的场景</vt:lpstr>
      <vt:lpstr>HDFS的设计</vt:lpstr>
      <vt:lpstr>HDFS系统结构中的主要模块</vt:lpstr>
      <vt:lpstr>HDFS体系结构</vt:lpstr>
      <vt:lpstr>HDFS数据分布设计</vt:lpstr>
      <vt:lpstr>HDFS设计要点</vt:lpstr>
      <vt:lpstr>Name Node</vt:lpstr>
      <vt:lpstr>Data Node</vt:lpstr>
      <vt:lpstr>SecondaryNamenode,fsimage,edits</vt:lpstr>
      <vt:lpstr>HDFS可靠性</vt:lpstr>
      <vt:lpstr>HDFS的配置与运行</vt:lpstr>
      <vt:lpstr>HDFS的基本配置过程（参考hadoop系统安装）</vt:lpstr>
      <vt:lpstr>HDFS的配置文件</vt:lpstr>
      <vt:lpstr>core-site.xml</vt:lpstr>
      <vt:lpstr>hdfs-site.xml </vt:lpstr>
      <vt:lpstr>mapred-site.xml</vt:lpstr>
      <vt:lpstr>HDFS文件系统的启动</vt:lpstr>
      <vt:lpstr>检查启动的进程情况</vt:lpstr>
      <vt:lpstr>在master上查看启动的进程情况 </vt:lpstr>
      <vt:lpstr>在Slave上看到的进程状况</vt:lpstr>
      <vt:lpstr>HDFS的交互操作</vt:lpstr>
      <vt:lpstr>HDFS简单交互交互</vt:lpstr>
      <vt:lpstr>Cat and Get</vt:lpstr>
      <vt:lpstr>HDFS交互命令行</vt:lpstr>
      <vt:lpstr>HDFS交互命令行</vt:lpstr>
      <vt:lpstr>命令行</vt:lpstr>
      <vt:lpstr>命令行</vt:lpstr>
      <vt:lpstr>命令行</vt:lpstr>
      <vt:lpstr>浏览器界面浏览文件系统（默认端口50070）</vt:lpstr>
      <vt:lpstr>浏览文件系统的内容</vt:lpstr>
      <vt:lpstr>查看自己目录中的内容</vt:lpstr>
      <vt:lpstr>查看文件内容</vt:lpstr>
      <vt:lpstr>DFSAdmin命令，这是HDFS的管理命令接口</vt:lpstr>
      <vt:lpstr>DFSAdmin命令</vt:lpstr>
      <vt:lpstr>HDFS编程访问接口</vt:lpstr>
      <vt:lpstr>在程序中使用HDFS接口</vt:lpstr>
      <vt:lpstr>HDFSHelloWorld.java</vt:lpstr>
      <vt:lpstr>程序的编译过程</vt:lpstr>
      <vt:lpstr>配置环境</vt:lpstr>
      <vt:lpstr>新建项目，编写代码</vt:lpstr>
      <vt:lpstr>导出jar文件</vt:lpstr>
      <vt:lpstr>拷贝程序到Linux主机，并运行程序</vt:lpstr>
      <vt:lpstr>查看执行结果</vt:lpstr>
      <vt:lpstr>程序代码概览</vt:lpstr>
      <vt:lpstr>例子代码</vt:lpstr>
      <vt:lpstr>HDFS客户端读文件的流程</vt:lpstr>
      <vt:lpstr>HDFS客户端写入文件的流程</vt:lpstr>
      <vt:lpstr>在MapReduce程序中使用HDFS</vt:lpstr>
      <vt:lpstr>HDFS的安全，多用户以及其它特性</vt:lpstr>
      <vt:lpstr>HDFS权限控制与安全特性</vt:lpstr>
      <vt:lpstr>HDFS权限控制与安全特性</vt:lpstr>
      <vt:lpstr>HDFS的多用户支持</vt:lpstr>
      <vt:lpstr>负载均衡</vt:lpstr>
      <vt:lpstr>分布式拷贝</vt:lpstr>
      <vt:lpstr>decommission nodes</vt:lpstr>
      <vt:lpstr>文件系统检查工具FSCK</vt:lpstr>
      <vt:lpstr>幻灯片 62</vt:lpstr>
    </vt:vector>
  </TitlesOfParts>
  <Company>Microsoft 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Kang Chen</dc:creator>
  <cp:lastModifiedBy>deeplm</cp:lastModifiedBy>
  <cp:revision>145</cp:revision>
  <dcterms:created xsi:type="dcterms:W3CDTF">2012-08-20T11:22:54Z</dcterms:created>
  <dcterms:modified xsi:type="dcterms:W3CDTF">2013-07-23T05:06:30Z</dcterms:modified>
</cp:coreProperties>
</file>