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43" r:id="rId25"/>
    <p:sldId id="344" r:id="rId26"/>
    <p:sldId id="345" r:id="rId27"/>
    <p:sldId id="346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52" r:id="rId42"/>
    <p:sldId id="354" r:id="rId43"/>
    <p:sldId id="353" r:id="rId44"/>
    <p:sldId id="355" r:id="rId45"/>
    <p:sldId id="356" r:id="rId46"/>
    <p:sldId id="357" r:id="rId47"/>
    <p:sldId id="358" r:id="rId48"/>
    <p:sldId id="359" r:id="rId49"/>
    <p:sldId id="360" r:id="rId50"/>
    <p:sldId id="374" r:id="rId51"/>
    <p:sldId id="375" r:id="rId52"/>
    <p:sldId id="376" r:id="rId53"/>
    <p:sldId id="377" r:id="rId54"/>
    <p:sldId id="301" r:id="rId55"/>
    <p:sldId id="302" r:id="rId56"/>
    <p:sldId id="379" r:id="rId57"/>
    <p:sldId id="380" r:id="rId58"/>
    <p:sldId id="303" r:id="rId59"/>
    <p:sldId id="381" r:id="rId60"/>
    <p:sldId id="382" r:id="rId61"/>
    <p:sldId id="383" r:id="rId62"/>
    <p:sldId id="384" r:id="rId63"/>
    <p:sldId id="378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33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32" r:id="rId94"/>
    <p:sldId id="273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258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9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1350" y="-108"/>
      </p:cViewPr>
      <p:guideLst>
        <p:guide orient="horz" pos="2160"/>
        <p:guide orient="horz" pos="864"/>
        <p:guide orient="horz" pos="816"/>
        <p:guide orient="horz" pos="3744"/>
        <p:guide orient="horz" pos="25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FB95-A9B9-4B18-9622-01AF6211B2AD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1364-15E5-4D19-9F44-7E52E8E6B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327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DC1D6-2B3B-4A50-8AC7-16AD1530339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3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4250542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F3D5C-9BE0-418C-B5EE-67A3DC25D4EF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961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38503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C96F4-1EE0-46D1-A620-7D6FF96B60E7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66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29128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93E49-1FD7-4DD5-9F9B-428D83801F54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73969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2C139-C73D-4974-BEDB-92750D6993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6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03119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BBDFE-D01F-449E-881B-DAB26801F6E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18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81129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80016-6AB9-4AD5-BD1B-A3FD7FF42D9F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3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47153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74663-7706-444D-B150-3DAD53CFEBD7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44792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55821-753D-4EBD-9CE5-6C8BB01F4552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7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63030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0E12F-D1E3-409D-88E2-E5FDC6F63CFE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2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46178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4F8D5-4B27-4D07-8905-4E29AA620284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47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75014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04E72-4D52-4129-98E1-309D8FA6A7E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2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426428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D26E45-994E-4D3C-B5FF-07CFB385E82A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6882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1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14800"/>
          </a:xfrm>
          <a:ln/>
        </p:spPr>
        <p:txBody>
          <a:bodyPr wrap="none" anchor="ctr"/>
          <a:lstStyle/>
          <a:p>
            <a:pPr defTabSz="457200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39695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4009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9537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63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25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859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53050" y="0"/>
            <a:ext cx="379095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defRPr lang="en-US" sz="1600" b="0" i="0" baseline="0" smtClean="0">
                <a:latin typeface="+mn-lt"/>
              </a:defRPr>
            </a:lvl1pPr>
          </a:lstStyle>
          <a:p>
            <a:r>
              <a:rPr lang="en-US" dirty="0" smtClean="0"/>
              <a:t>Photo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</a:t>
            </a:r>
            <a:endParaRPr lang="en-US" sz="800" b="0" i="0" dirty="0">
              <a:solidFill>
                <a:schemeClr val="bg1"/>
              </a:solidFill>
              <a:latin typeface="Neo Sans Intel"/>
              <a:cs typeface="Neo Sans Intel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409575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anchor="ctr" anchorCtr="0"/>
          <a:lstStyle>
            <a:lvl1pPr marL="285750" indent="0"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88696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l_footer_121410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800" b="0" i="0" kern="1200" smtClean="0">
                <a:solidFill>
                  <a:schemeClr val="bg1"/>
                </a:solidFill>
                <a:latin typeface="+mn-lt"/>
                <a:ea typeface="Verdana" pitchFamily="34" charset="0"/>
                <a:cs typeface="Neo Sans Intel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4" r:id="rId8"/>
    <p:sldLayoutId id="2147483675" r:id="rId9"/>
    <p:sldLayoutId id="2147483676" r:id="rId10"/>
    <p:sldLayoutId id="2147483677" r:id="rId11"/>
    <p:sldLayoutId id="2147483671" r:id="rId12"/>
    <p:sldLayoutId id="2147483672" r:id="rId13"/>
    <p:sldLayoutId id="2147483673" r:id="rId14"/>
    <p:sldLayoutId id="2147483678" r:id="rId15"/>
  </p:sldLayoutIdLst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lang="en-US" altLang="ja-JP" sz="3000" b="1" i="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200"/>
        </a:spcBef>
        <a:buFont typeface="Arial" pitchFamily="34" charset="0"/>
        <a:buNone/>
        <a:defRPr lang="en-US" altLang="ja-JP" sz="24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900"/>
        </a:spcBef>
        <a:buFont typeface="Arial" pitchFamily="34" charset="0"/>
        <a:buChar char="•"/>
        <a:defRPr lang="en-US" altLang="ja-JP" sz="22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600"/>
        </a:spcBef>
        <a:buClr>
          <a:schemeClr val="tx2"/>
        </a:buClr>
        <a:buFont typeface="Neo Sans Intel" pitchFamily="34" charset="0"/>
        <a:buChar char="–"/>
        <a:defRPr lang="en-US" altLang="ja-JP" sz="20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71450" algn="l" defTabSz="914400" rtl="0" eaLnBrk="1" latinLnBrk="0" hangingPunct="1">
        <a:spcBef>
          <a:spcPts val="3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00100" indent="-171450" algn="l" defTabSz="914400" rtl="0" eaLnBrk="1" latinLnBrk="0" hangingPunct="1">
        <a:spcBef>
          <a:spcPts val="100"/>
        </a:spcBef>
        <a:buClr>
          <a:schemeClr val="tx2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emp\hadoop-0.20.1\docs\api\org\apache\hadoop\mapreduce\Mapper.Context.html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temp\hadoop-0.20.1\docs\api\org\apache\hadoop\mapreduce\Reducer.Context.html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2624998"/>
            <a:ext cx="5781326" cy="584775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4542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InputFormat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定义了这些文件如何分割，读取</a:t>
            </a:r>
            <a:endParaRPr lang="en-US" altLang="zh-CN" dirty="0" smtClean="0"/>
          </a:p>
          <a:p>
            <a:r>
              <a:rPr lang="en-US" altLang="zh-CN" dirty="0" err="1" smtClean="0"/>
              <a:t>InputFile</a:t>
            </a:r>
            <a:r>
              <a:rPr lang="zh-CN" altLang="en-US" dirty="0" smtClean="0"/>
              <a:t>提供了以下一些功能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选择文件或者其它对象，用来作为输入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err="1" smtClean="0"/>
              <a:t>InputSplits</a:t>
            </a:r>
            <a:r>
              <a:rPr lang="zh-CN" altLang="en-US" dirty="0" smtClean="0"/>
              <a:t>，将一个文件分开成为任务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 err="1" smtClean="0"/>
              <a:t>RecordReader</a:t>
            </a:r>
            <a:r>
              <a:rPr lang="zh-CN" altLang="en-US" dirty="0" smtClean="0"/>
              <a:t>提供一个工厂，用来读取这个文件</a:t>
            </a:r>
            <a:endParaRPr lang="en-US" altLang="zh-CN" dirty="0" smtClean="0"/>
          </a:p>
          <a:p>
            <a:r>
              <a:rPr lang="zh-CN" altLang="en-US" dirty="0" smtClean="0"/>
              <a:t>有一个抽象的类</a:t>
            </a:r>
            <a:r>
              <a:rPr lang="en-US" altLang="zh-CN" dirty="0" err="1" smtClean="0"/>
              <a:t>FileInputFormat</a:t>
            </a:r>
            <a:r>
              <a:rPr lang="zh-CN" altLang="en-US" dirty="0" smtClean="0"/>
              <a:t>，所有的输入格式类都从这个类继承这个类的功能以及特性。当启动一个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任务的时候，一个输入文件所在的目录被输入到</a:t>
            </a:r>
            <a:r>
              <a:rPr lang="en-US" altLang="zh-CN" dirty="0" err="1" smtClean="0"/>
              <a:t>FileInputFormat</a:t>
            </a:r>
            <a:r>
              <a:rPr lang="zh-CN" altLang="en-US" dirty="0" smtClean="0"/>
              <a:t>对象中。</a:t>
            </a:r>
            <a:r>
              <a:rPr lang="en-US" altLang="zh-CN" dirty="0" err="1" smtClean="0"/>
              <a:t>FileInputFormat</a:t>
            </a:r>
            <a:r>
              <a:rPr lang="zh-CN" altLang="en-US" dirty="0" smtClean="0"/>
              <a:t>从这个目录中读取所有文件。然后</a:t>
            </a:r>
            <a:r>
              <a:rPr lang="en-US" altLang="zh-CN" dirty="0" err="1" smtClean="0"/>
              <a:t>FileInputFormat</a:t>
            </a:r>
            <a:r>
              <a:rPr lang="zh-CN" altLang="en-US" dirty="0" smtClean="0"/>
              <a:t>将这些文件分割为一个或者多个</a:t>
            </a:r>
            <a:r>
              <a:rPr lang="en-US" altLang="zh-CN" dirty="0" err="1" smtClean="0"/>
              <a:t>InputSplits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通过在</a:t>
            </a:r>
            <a:r>
              <a:rPr lang="en-US" altLang="zh-CN" dirty="0" err="1" smtClean="0"/>
              <a:t>JobConf</a:t>
            </a:r>
            <a:r>
              <a:rPr lang="zh-CN" altLang="en-US" dirty="0" smtClean="0"/>
              <a:t>对象上设置</a:t>
            </a:r>
            <a:r>
              <a:rPr lang="en-US" altLang="zh-CN" dirty="0" err="1" smtClean="0"/>
              <a:t>JobConf.setInputFormat</a:t>
            </a:r>
            <a:r>
              <a:rPr lang="zh-CN" altLang="en-US" dirty="0" smtClean="0"/>
              <a:t>设置文件输入的格式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822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预定义的文件输入格式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182771954"/>
              </p:ext>
            </p:extLst>
          </p:nvPr>
        </p:nvGraphicFramePr>
        <p:xfrm>
          <a:off x="142844" y="1214422"/>
          <a:ext cx="8858312" cy="506113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57454"/>
                <a:gridCol w="3071834"/>
                <a:gridCol w="1785950"/>
                <a:gridCol w="1643074"/>
              </a:tblGrid>
              <a:tr h="500066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InputFormat</a:t>
                      </a:r>
                      <a:r>
                        <a:rPr lang="en-US" sz="2000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Desptcrion</a:t>
                      </a:r>
                      <a:r>
                        <a:rPr lang="en-US" sz="2000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Value:</a:t>
                      </a:r>
                    </a:p>
                  </a:txBody>
                  <a:tcPr anchor="ctr"/>
                </a:tc>
              </a:tr>
              <a:tr h="1625215">
                <a:tc>
                  <a:txBody>
                    <a:bodyPr/>
                    <a:lstStyle/>
                    <a:p>
                      <a:r>
                        <a:rPr lang="en-US" sz="2000" dirty="0" err="1"/>
                        <a:t>TextInputFormat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Default format; reads lines of text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byte offset of the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line contents</a:t>
                      </a:r>
                    </a:p>
                  </a:txBody>
                  <a:tcPr anchor="ctr"/>
                </a:tc>
              </a:tr>
              <a:tr h="1250165">
                <a:tc>
                  <a:txBody>
                    <a:bodyPr/>
                    <a:lstStyle/>
                    <a:p>
                      <a:r>
                        <a:rPr lang="en-US" sz="2000" dirty="0" err="1"/>
                        <a:t>KeyValueInputFormat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Parses lines into key, </a:t>
                      </a:r>
                      <a:r>
                        <a:rPr lang="en-US" sz="2000" dirty="0" err="1"/>
                        <a:t>val</a:t>
                      </a:r>
                      <a:r>
                        <a:rPr lang="en-US" sz="2000" dirty="0"/>
                        <a:t>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Everything up to the first tab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remainder of the line</a:t>
                      </a:r>
                    </a:p>
                  </a:txBody>
                  <a:tcPr anchor="ctr"/>
                </a:tc>
              </a:tr>
              <a:tr h="1625215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SequenceFileInputFormat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</a:t>
                      </a:r>
                      <a:r>
                        <a:rPr lang="en-US" sz="2000" dirty="0" err="1"/>
                        <a:t>Hadoop</a:t>
                      </a:r>
                      <a:r>
                        <a:rPr lang="en-US" sz="2000" dirty="0"/>
                        <a:t>-specific high-performance binary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user-defined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user-defined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7317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</a:t>
            </a:r>
            <a:r>
              <a:rPr lang="en-US" altLang="zh-CN" dirty="0" err="1" smtClean="0"/>
              <a:t>InputFormat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TextInputFormat</a:t>
            </a:r>
            <a:r>
              <a:rPr lang="zh-CN" altLang="en-US" dirty="0" smtClean="0"/>
              <a:t>，默认的格式，每一行是一个单独的记录，并且作为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，文件的偏移值作为</a:t>
            </a:r>
            <a:r>
              <a:rPr lang="en-US" altLang="zh-CN" dirty="0" smtClean="0"/>
              <a:t>key</a:t>
            </a:r>
          </a:p>
          <a:p>
            <a:r>
              <a:rPr lang="en-US" altLang="zh-CN" dirty="0" err="1" smtClean="0"/>
              <a:t>KeyValueInputFormat</a:t>
            </a:r>
            <a:r>
              <a:rPr lang="zh-CN" altLang="en-US" dirty="0" smtClean="0"/>
              <a:t>，这个格式每一行也是一个单独的记录，但是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隔开，是默认的</a:t>
            </a:r>
            <a:r>
              <a:rPr lang="en-US" altLang="zh-CN" dirty="0" err="1" smtClean="0"/>
              <a:t>OutputFormat</a:t>
            </a:r>
            <a:r>
              <a:rPr lang="zh-CN" altLang="en-US" dirty="0" smtClean="0"/>
              <a:t>，可以作为中间结果，作为下一步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的输入。</a:t>
            </a:r>
            <a:endParaRPr lang="en-US" altLang="zh-CN" dirty="0" smtClean="0"/>
          </a:p>
          <a:p>
            <a:r>
              <a:rPr lang="en-US" altLang="zh-CN" dirty="0" err="1" smtClean="0"/>
              <a:t>SequenceFileInputFormat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基于块进行压缩的格式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对于几种类型数据的序列化和反序列化操作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用来将数据快速读取到</a:t>
            </a:r>
            <a:r>
              <a:rPr lang="en-US" altLang="zh-CN" dirty="0" err="1" smtClean="0"/>
              <a:t>Mapper</a:t>
            </a:r>
            <a:r>
              <a:rPr lang="zh-CN" altLang="en-US" dirty="0" smtClean="0"/>
              <a:t>类中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694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InputSplits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InputSplit</a:t>
            </a:r>
            <a:r>
              <a:rPr lang="zh-CN" altLang="en-US" dirty="0" smtClean="0"/>
              <a:t>定义了输入到单个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任务的输入数据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程序被统称为一个</a:t>
            </a:r>
            <a:r>
              <a:rPr lang="en-US" altLang="zh-CN" dirty="0" smtClean="0"/>
              <a:t>Job</a:t>
            </a:r>
            <a:r>
              <a:rPr lang="zh-CN" altLang="en-US" dirty="0" smtClean="0"/>
              <a:t>，可能有上百个任务构成</a:t>
            </a:r>
            <a:endParaRPr lang="en-US" altLang="zh-CN" dirty="0" smtClean="0"/>
          </a:p>
          <a:p>
            <a:r>
              <a:rPr lang="en-US" altLang="zh-CN" dirty="0" err="1" smtClean="0"/>
              <a:t>InputSplit</a:t>
            </a:r>
            <a:r>
              <a:rPr lang="zh-CN" altLang="en-US" dirty="0" smtClean="0"/>
              <a:t>将文件分为</a:t>
            </a:r>
            <a:r>
              <a:rPr lang="en-US" altLang="zh-CN" dirty="0" smtClean="0"/>
              <a:t>64MB</a:t>
            </a:r>
            <a:r>
              <a:rPr lang="zh-CN" altLang="en-US" dirty="0" smtClean="0"/>
              <a:t>的大小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hadoop-site.xml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mapred.min.split.size</a:t>
            </a:r>
            <a:r>
              <a:rPr lang="zh-CN" altLang="en-US" dirty="0" smtClean="0"/>
              <a:t>参数控制这个大小</a:t>
            </a:r>
            <a:endParaRPr lang="en-US" altLang="zh-CN" dirty="0" smtClean="0"/>
          </a:p>
          <a:p>
            <a:r>
              <a:rPr lang="en-US" altLang="zh-CN" dirty="0" err="1" smtClean="0"/>
              <a:t>mapred.tasktracker.map.taks.maximum</a:t>
            </a:r>
            <a:r>
              <a:rPr lang="zh-CN" altLang="en-US" dirty="0" smtClean="0"/>
              <a:t>用来控制某一个节点上所有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任务的最大数目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81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RecordReader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InputSplit</a:t>
            </a:r>
            <a:r>
              <a:rPr lang="zh-CN" altLang="en-US" dirty="0" smtClean="0"/>
              <a:t>定义了一项工作的大小，但是没有定义如何读取数据</a:t>
            </a:r>
            <a:endParaRPr lang="en-US" altLang="zh-CN" dirty="0" smtClean="0"/>
          </a:p>
          <a:p>
            <a:r>
              <a:rPr lang="en-US" altLang="zh-CN" dirty="0" err="1" smtClean="0"/>
              <a:t>RecordReader</a:t>
            </a:r>
            <a:r>
              <a:rPr lang="zh-CN" altLang="en-US" dirty="0" smtClean="0"/>
              <a:t>实际上定义了如何从数据上转化为一个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key,value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对，从而输出到</a:t>
            </a:r>
            <a:r>
              <a:rPr lang="en-US" altLang="zh-CN" dirty="0" err="1" smtClean="0"/>
              <a:t>Mapper</a:t>
            </a:r>
            <a:r>
              <a:rPr lang="zh-CN" altLang="en-US" dirty="0" smtClean="0"/>
              <a:t>类中</a:t>
            </a:r>
            <a:endParaRPr lang="en-US" altLang="zh-CN" dirty="0" smtClean="0"/>
          </a:p>
          <a:p>
            <a:r>
              <a:rPr lang="en-US" altLang="zh-CN" dirty="0" err="1" smtClean="0"/>
              <a:t>TextInputFormat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LineRecordReader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9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err="1" smtClean="0"/>
              <a:t>Mapper</a:t>
            </a:r>
            <a:r>
              <a:rPr lang="zh-CN" altLang="en-US" dirty="0" smtClean="0"/>
              <a:t>类的实例生成了一个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进程（在某一个</a:t>
            </a:r>
            <a:r>
              <a:rPr lang="en-US" altLang="zh-CN" dirty="0" err="1" smtClean="0"/>
              <a:t>InputSplit</a:t>
            </a:r>
            <a:r>
              <a:rPr lang="zh-CN" altLang="en-US" dirty="0" smtClean="0"/>
              <a:t>上执行）</a:t>
            </a:r>
            <a:endParaRPr lang="en-US" altLang="zh-CN" dirty="0" smtClean="0"/>
          </a:p>
          <a:p>
            <a:r>
              <a:rPr lang="zh-CN" altLang="en-US" dirty="0" smtClean="0"/>
              <a:t>有两个额外的参数</a:t>
            </a:r>
            <a:r>
              <a:rPr lang="en-US" altLang="zh-CN" dirty="0" err="1" smtClean="0"/>
              <a:t>OutputCollector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Reporter</a:t>
            </a:r>
            <a:r>
              <a:rPr lang="zh-CN" altLang="en-US" dirty="0" smtClean="0"/>
              <a:t>，前者用来收集中间结果，后者用来获得环境参数以及设置当前执行的状态。</a:t>
            </a:r>
            <a:endParaRPr lang="en-US" altLang="zh-CN" dirty="0" smtClean="0"/>
          </a:p>
          <a:p>
            <a:r>
              <a:rPr lang="zh-CN" altLang="en-US" dirty="0" smtClean="0"/>
              <a:t>现在用</a:t>
            </a:r>
            <a:r>
              <a:rPr lang="en-US" altLang="zh-CN" dirty="0" err="1" smtClean="0">
                <a:hlinkClick r:id="rId2" tooltip="class in org.apache.hadoop.mapreduce"/>
              </a:rPr>
              <a:t>Mapper.Context</a:t>
            </a:r>
            <a:r>
              <a:rPr lang="zh-CN" altLang="en-US" dirty="0" smtClean="0"/>
              <a:t>提供给每一个</a:t>
            </a:r>
            <a:r>
              <a:rPr lang="en-US" altLang="zh-CN" dirty="0" err="1" smtClean="0"/>
              <a:t>Mapper</a:t>
            </a:r>
            <a:r>
              <a:rPr lang="zh-CN" altLang="en-US" dirty="0" smtClean="0"/>
              <a:t>函数，用来提供上面两个对象的功能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729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Partition&amp;Shuffle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工作完成之后，每一个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函数会将结果传到对应的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所在的节点，此时，用户可以提供一个</a:t>
            </a:r>
            <a:r>
              <a:rPr lang="en-US" altLang="zh-CN" dirty="0" err="1" smtClean="0"/>
              <a:t>Partitioner</a:t>
            </a:r>
            <a:r>
              <a:rPr lang="zh-CN" altLang="en-US" dirty="0" smtClean="0"/>
              <a:t>类，用来决定一个给定的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key,value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对传输的具体位置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97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Sort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传输到每一个节点上的所有的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函数接收到得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对会被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自动排序（即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生成的结果传送到某一个节点的时候，会被自动排序）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68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做用户定义的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接收到一个</a:t>
            </a:r>
            <a:r>
              <a:rPr lang="en-US" altLang="zh-CN" dirty="0" err="1" smtClean="0"/>
              <a:t>OutputCollector</a:t>
            </a:r>
            <a:r>
              <a:rPr lang="zh-CN" altLang="en-US" dirty="0" smtClean="0"/>
              <a:t>的类作为输出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最新的编程接口是</a:t>
            </a:r>
            <a:r>
              <a:rPr lang="en-US" altLang="zh-CN" dirty="0" err="1" smtClean="0">
                <a:hlinkClick r:id="rId2" tooltip="class in org.apache.hadoop.mapreduce"/>
              </a:rPr>
              <a:t>Reducer.Context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35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OutputFormat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写入到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的所有</a:t>
            </a:r>
            <a:r>
              <a:rPr lang="en-US" altLang="zh-CN" dirty="0" err="1" smtClean="0"/>
              <a:t>OutputFormat</a:t>
            </a:r>
            <a:r>
              <a:rPr lang="zh-CN" altLang="en-US" dirty="0" smtClean="0"/>
              <a:t>都继承自</a:t>
            </a:r>
            <a:r>
              <a:rPr lang="en-US" altLang="zh-CN" dirty="0" err="1" smtClean="0"/>
              <a:t>FileOutputFormat</a:t>
            </a:r>
            <a:endParaRPr lang="en-US" altLang="zh-CN" dirty="0" smtClean="0"/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都写一个文件到一个共同的输出目录，文件名是</a:t>
            </a:r>
            <a:r>
              <a:rPr lang="en-US" altLang="zh-CN" dirty="0" smtClean="0"/>
              <a:t>part-</a:t>
            </a:r>
            <a:r>
              <a:rPr lang="en-US" altLang="zh-CN" dirty="0" err="1" smtClean="0"/>
              <a:t>nnnnn</a:t>
            </a:r>
            <a:r>
              <a:rPr lang="zh-CN" altLang="en-US" dirty="0" smtClean="0"/>
              <a:t>，其中</a:t>
            </a:r>
            <a:r>
              <a:rPr lang="en-US" altLang="zh-CN" dirty="0" err="1" smtClean="0"/>
              <a:t>nnnnn</a:t>
            </a:r>
            <a:r>
              <a:rPr lang="zh-CN" altLang="en-US" dirty="0" smtClean="0"/>
              <a:t>是与每一个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相关的一个号（</a:t>
            </a:r>
            <a:r>
              <a:rPr lang="en-US" altLang="zh-CN" dirty="0" smtClean="0"/>
              <a:t>partition id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FileOutputFormat.setOutputPath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JobConf.setOutputFormat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611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 err="1"/>
              <a:t>MapReduce</a:t>
            </a:r>
            <a:r>
              <a:rPr lang="zh-CN" altLang="en-US" dirty="0"/>
              <a:t>的数据流</a:t>
            </a:r>
            <a:endParaRPr lang="en-US" altLang="zh-CN" dirty="0"/>
          </a:p>
          <a:p>
            <a:r>
              <a:rPr lang="zh-CN" altLang="en-US" dirty="0"/>
              <a:t>检查点</a:t>
            </a:r>
            <a:endParaRPr lang="en-US" altLang="zh-CN" dirty="0"/>
          </a:p>
          <a:p>
            <a:r>
              <a:rPr lang="zh-CN" altLang="en-US" dirty="0"/>
              <a:t>相关编程要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61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 Format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28596" y="1714488"/>
          <a:ext cx="8501122" cy="3779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40318"/>
                <a:gridCol w="4060804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OutputFormat: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TextOutputFormat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Default; writes lines in "key \t value" form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SequenceFileOutputFormat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Writes binary files suitable for reading into subsequent MapReduce jobs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NullOutputFormat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Disregards its inputs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4942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RecordWriter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这个类用来指导如何输出一个记录到文件中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87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Combiner</a:t>
            </a:r>
            <a:endParaRPr lang="zh-CN" altLang="en-US" dirty="0"/>
          </a:p>
        </p:txBody>
      </p:sp>
      <p:pic>
        <p:nvPicPr>
          <p:cNvPr id="6" name="Content Placeholder 5" descr="combiner-flow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89460" y="1249667"/>
            <a:ext cx="8165080" cy="4876191"/>
          </a:xfrm>
        </p:spPr>
      </p:pic>
    </p:spTree>
    <p:extLst>
      <p:ext uri="{BB962C8B-B14F-4D97-AF65-F5344CB8AC3E}">
        <p14:creationId xmlns="" xmlns:p14="http://schemas.microsoft.com/office/powerpoint/2010/main" val="3278766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conf.setCombinerClass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Reduce.class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是在本地执行的一个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，满足一定的条件才能够执行。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28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系统自己解决</a:t>
            </a:r>
            <a:endParaRPr lang="en-US" altLang="zh-CN" dirty="0" smtClean="0"/>
          </a:p>
          <a:p>
            <a:r>
              <a:rPr lang="zh-CN" altLang="en-US" dirty="0" smtClean="0"/>
              <a:t>主要方法是将失败的任务进行再次执行</a:t>
            </a:r>
            <a:endParaRPr lang="en-US" altLang="zh-CN" dirty="0" smtClean="0"/>
          </a:p>
          <a:p>
            <a:r>
              <a:rPr lang="en-US" altLang="zh-CN" dirty="0" err="1" smtClean="0"/>
              <a:t>TaskTracker</a:t>
            </a:r>
            <a:r>
              <a:rPr lang="zh-CN" altLang="en-US" dirty="0" smtClean="0"/>
              <a:t>会把状态信息汇报给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，最终由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决定重新执行哪一个任务</a:t>
            </a:r>
            <a:endParaRPr lang="en-US" altLang="zh-CN" dirty="0" smtClean="0"/>
          </a:p>
          <a:p>
            <a:r>
              <a:rPr lang="zh-CN" altLang="en-US" dirty="0" smtClean="0"/>
              <a:t>为了加快执行的速度，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也会自动重复执行同一个任务，以最先执行成功的为准（投机执行）</a:t>
            </a:r>
            <a:endParaRPr lang="en-US" altLang="zh-CN" dirty="0" smtClean="0"/>
          </a:p>
          <a:p>
            <a:r>
              <a:rPr lang="en-US" altLang="zh-CN" dirty="0" err="1" smtClean="0"/>
              <a:t>mapred.map.tasks.speculative.execution</a:t>
            </a:r>
            <a:endParaRPr lang="en-US" altLang="zh-CN" dirty="0" smtClean="0"/>
          </a:p>
          <a:p>
            <a:r>
              <a:rPr lang="en-US" altLang="zh-CN" dirty="0" err="1" smtClean="0"/>
              <a:t>mapred.reduce.tasks.speculative.execution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5871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Chaining Jobs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Map1 -&gt; Reduce1 -&gt; Map2 -&gt; Reduce2 -&gt; Map3...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生成多个</a:t>
            </a:r>
            <a:r>
              <a:rPr lang="en-US" altLang="zh-CN" dirty="0" err="1" smtClean="0"/>
              <a:t>JobClient.runJob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，等待上一个任务结束，并且开始下一个任务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org.apache.hadoop.mapred.jobcontrol.Job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可以做一些任务控制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x.addDependingJob</a:t>
            </a:r>
            <a:r>
              <a:rPr lang="en-US" altLang="zh-CN" dirty="0" smtClean="0"/>
              <a:t>(y)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只有在</a:t>
            </a:r>
            <a:r>
              <a:rPr lang="en-US" altLang="zh-CN" dirty="0" smtClean="0"/>
              <a:t>y</a:t>
            </a:r>
            <a:r>
              <a:rPr lang="zh-CN" altLang="en-US" dirty="0" smtClean="0"/>
              <a:t>执行完了之后才能够开始执行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362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程序的调试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日志文件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分门别类存放在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-version/logs</a:t>
            </a:r>
            <a:r>
              <a:rPr lang="zh-CN" altLang="en-US" dirty="0" smtClean="0"/>
              <a:t>目录下面，</a:t>
            </a:r>
            <a:r>
              <a:rPr lang="en-US" altLang="zh-CN" dirty="0" smtClean="0"/>
              <a:t>hadoop-</a:t>
            </a:r>
            <a:r>
              <a:rPr lang="en-US" altLang="zh-CN" i="1" dirty="0" smtClean="0"/>
              <a:t>username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service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hostname</a:t>
            </a:r>
            <a:r>
              <a:rPr lang="en-US" altLang="zh-CN" dirty="0" smtClean="0"/>
              <a:t>.log</a:t>
            </a:r>
          </a:p>
          <a:p>
            <a:pPr lvl="1"/>
            <a:r>
              <a:rPr lang="zh-CN" altLang="en-US" dirty="0" smtClean="0"/>
              <a:t>对于用户程序来说，</a:t>
            </a:r>
            <a:r>
              <a:rPr lang="en-US" altLang="zh-CN" dirty="0" err="1" smtClean="0"/>
              <a:t>TaskTracker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可能是最重要的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每一个计算节点上有日志</a:t>
            </a:r>
            <a:r>
              <a:rPr lang="en-US" altLang="zh-CN" dirty="0" smtClean="0"/>
              <a:t>logs/</a:t>
            </a:r>
            <a:r>
              <a:rPr lang="en-US" altLang="zh-CN" dirty="0" err="1" smtClean="0"/>
              <a:t>userlogs</a:t>
            </a:r>
            <a:r>
              <a:rPr lang="zh-CN" altLang="en-US" dirty="0" smtClean="0"/>
              <a:t>日志，也有重要的日志信息</a:t>
            </a:r>
            <a:endParaRPr lang="en-US" altLang="zh-CN" dirty="0" smtClean="0"/>
          </a:p>
          <a:p>
            <a:r>
              <a:rPr lang="zh-CN" altLang="en-US" dirty="0" smtClean="0"/>
              <a:t>在单机上首先执行，看看是否能够正确执行，而后再在多机的集群系统上执行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022561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任务的控制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job –list</a:t>
            </a:r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job –kill </a:t>
            </a:r>
            <a:r>
              <a:rPr lang="en-US" altLang="zh-CN" dirty="0" err="1" smtClean="0"/>
              <a:t>jobid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3011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1" y="2490165"/>
            <a:ext cx="6754008" cy="1169551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527354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WordCount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具体分析一个</a:t>
            </a:r>
            <a:r>
              <a:rPr lang="en-US" altLang="zh-CN" dirty="0" err="1"/>
              <a:t>WordCount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en-US" altLang="zh-CN" dirty="0" smtClean="0"/>
              <a:t>WordCount.java</a:t>
            </a:r>
          </a:p>
          <a:p>
            <a:pPr marL="0" lvl="1" indent="0">
              <a:buNone/>
            </a:pPr>
            <a:endParaRPr lang="en-US" altLang="zh-CN" dirty="0" smtClean="0"/>
          </a:p>
          <a:p>
            <a:pPr marL="0" lvl="1" indent="0">
              <a:buNone/>
            </a:pPr>
            <a:r>
              <a:rPr lang="zh-CN" altLang="en-US" dirty="0"/>
              <a:t>首</a:t>
            </a:r>
            <a:r>
              <a:rPr lang="zh-CN" altLang="en-US" dirty="0" smtClean="0"/>
              <a:t>先将莎士比亚全集导入到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文件系统中，放置在</a:t>
            </a:r>
            <a:r>
              <a:rPr lang="en-US" altLang="zh-CN" dirty="0" err="1" smtClean="0"/>
              <a:t>shakespeare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copyFromLocal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shakespeare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shakespeare</a:t>
            </a:r>
            <a:endParaRPr lang="en-US" altLang="zh-CN" dirty="0" smtClean="0"/>
          </a:p>
          <a:p>
            <a:pPr marL="0" lvl="1" indent="0">
              <a:buNone/>
            </a:pPr>
            <a:endParaRPr lang="en-US" altLang="zh-CN" dirty="0"/>
          </a:p>
          <a:p>
            <a:pPr marL="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0822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过程通过在输入列表中的每一项执行函数，生成一系列的输出列表。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429000"/>
            <a:ext cx="4676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77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输入文件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57" y="1219200"/>
            <a:ext cx="6778086" cy="4937125"/>
          </a:xfrm>
        </p:spPr>
      </p:pic>
    </p:spTree>
    <p:extLst>
      <p:ext uri="{BB962C8B-B14F-4D97-AF65-F5344CB8AC3E}">
        <p14:creationId xmlns="" xmlns:p14="http://schemas.microsoft.com/office/powerpoint/2010/main" val="35330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写代码，生成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文件并执行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mapreduce</a:t>
            </a:r>
            <a:r>
              <a:rPr lang="en-US" altLang="zh-CN" dirty="0">
                <a:solidFill>
                  <a:srgbClr val="FF0000"/>
                </a:solidFill>
              </a:rPr>
              <a:t> job</a:t>
            </a:r>
            <a:r>
              <a:rPr lang="zh-CN" altLang="en-US" dirty="0">
                <a:solidFill>
                  <a:srgbClr val="FF0000"/>
                </a:solidFill>
              </a:rPr>
              <a:t>一定要编译成</a:t>
            </a:r>
            <a:r>
              <a:rPr lang="en-US" altLang="zh-CN" dirty="0" smtClean="0">
                <a:solidFill>
                  <a:srgbClr val="FF0000"/>
                </a:solidFill>
              </a:rPr>
              <a:t>jar</a:t>
            </a:r>
            <a:r>
              <a:rPr lang="zh-CN" altLang="en-US" dirty="0" smtClean="0">
                <a:solidFill>
                  <a:srgbClr val="FF0000"/>
                </a:solidFill>
              </a:rPr>
              <a:t>文件才可以在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r>
              <a:rPr lang="zh-CN" altLang="en-US" dirty="0" smtClean="0">
                <a:solidFill>
                  <a:srgbClr val="FF0000"/>
                </a:solidFill>
              </a:rPr>
              <a:t>环境中执行，通过</a:t>
            </a:r>
            <a:r>
              <a:rPr lang="en-US" altLang="zh-CN" dirty="0" smtClean="0">
                <a:solidFill>
                  <a:srgbClr val="FF0000"/>
                </a:solidFill>
              </a:rPr>
              <a:t>eclipse</a:t>
            </a:r>
            <a:r>
              <a:rPr lang="zh-CN" altLang="en-US" dirty="0" smtClean="0">
                <a:solidFill>
                  <a:srgbClr val="FF0000"/>
                </a:solidFill>
              </a:rPr>
              <a:t>工具，我们可以自动生成一个</a:t>
            </a:r>
            <a:r>
              <a:rPr lang="en-US" altLang="zh-CN" dirty="0" smtClean="0">
                <a:solidFill>
                  <a:srgbClr val="FF0000"/>
                </a:solidFill>
              </a:rPr>
              <a:t>jar</a:t>
            </a:r>
            <a:r>
              <a:rPr lang="zh-CN" altLang="en-US" dirty="0" smtClean="0">
                <a:solidFill>
                  <a:srgbClr val="FF0000"/>
                </a:solidFill>
              </a:rPr>
              <a:t>文件。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可以在任意一个能够执行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的环境中编写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程序（包括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），通过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工具生成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文件之后就可以上载到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执行所需的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环境中，通过下面的命令可以执行所编写的程序</a:t>
            </a:r>
            <a:endParaRPr lang="en-US" altLang="zh-CN" dirty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myhd.jar </a:t>
            </a:r>
            <a:r>
              <a:rPr lang="en-US" altLang="zh-CN" dirty="0" err="1" smtClean="0"/>
              <a:t>com.intel.hd.mapreduce.WordCount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shakespeare</a:t>
            </a:r>
            <a:r>
              <a:rPr lang="en-US" altLang="zh-CN" dirty="0" smtClean="0"/>
              <a:t> result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43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</a:t>
            </a:r>
            <a:r>
              <a:rPr lang="zh-CN" altLang="en-US" dirty="0" smtClean="0"/>
              <a:t>有执行任务的概况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01" y="1219200"/>
            <a:ext cx="6778798" cy="4937125"/>
          </a:xfrm>
        </p:spPr>
      </p:pic>
    </p:spTree>
    <p:extLst>
      <p:ext uri="{BB962C8B-B14F-4D97-AF65-F5344CB8AC3E}">
        <p14:creationId xmlns="" xmlns:p14="http://schemas.microsoft.com/office/powerpoint/2010/main" val="20971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务执行的流程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77" y="1219200"/>
            <a:ext cx="6787045" cy="4937125"/>
          </a:xfrm>
        </p:spPr>
      </p:pic>
    </p:spTree>
    <p:extLst>
      <p:ext uri="{BB962C8B-B14F-4D97-AF65-F5344CB8AC3E}">
        <p14:creationId xmlns="" xmlns:p14="http://schemas.microsoft.com/office/powerpoint/2010/main" val="19030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</a:t>
            </a:r>
            <a:r>
              <a:rPr lang="zh-CN" altLang="en-US" dirty="0" smtClean="0"/>
              <a:t>务执行流程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17" y="1219200"/>
            <a:ext cx="6762365" cy="4937125"/>
          </a:xfrm>
        </p:spPr>
      </p:pic>
    </p:spTree>
    <p:extLst>
      <p:ext uri="{BB962C8B-B14F-4D97-AF65-F5344CB8AC3E}">
        <p14:creationId xmlns="" xmlns:p14="http://schemas.microsoft.com/office/powerpoint/2010/main" val="37455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任务执行完毕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32" y="1219200"/>
            <a:ext cx="6729736" cy="4937125"/>
          </a:xfrm>
        </p:spPr>
      </p:pic>
    </p:spTree>
    <p:extLst>
      <p:ext uri="{BB962C8B-B14F-4D97-AF65-F5344CB8AC3E}">
        <p14:creationId xmlns="" xmlns:p14="http://schemas.microsoft.com/office/powerpoint/2010/main" val="18182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结果文件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3" y="1219200"/>
            <a:ext cx="6930374" cy="4937125"/>
          </a:xfrm>
        </p:spPr>
      </p:pic>
    </p:spTree>
    <p:extLst>
      <p:ext uri="{BB962C8B-B14F-4D97-AF65-F5344CB8AC3E}">
        <p14:creationId xmlns="" xmlns:p14="http://schemas.microsoft.com/office/powerpoint/2010/main" val="37151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结果文件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57" y="1219200"/>
            <a:ext cx="6778086" cy="4937125"/>
          </a:xfrm>
        </p:spPr>
      </p:pic>
    </p:spTree>
    <p:extLst>
      <p:ext uri="{BB962C8B-B14F-4D97-AF65-F5344CB8AC3E}">
        <p14:creationId xmlns="" xmlns:p14="http://schemas.microsoft.com/office/powerpoint/2010/main" val="41827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程序代码与分析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程序头部与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5" y="1056459"/>
            <a:ext cx="7155997" cy="46702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0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748548" cy="4032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74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过程在一个输入的列表进行扫描工作，随后生成一个聚集值，作为最后的输出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643182"/>
            <a:ext cx="44196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3606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函数（驱动过程）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9653" y="1472384"/>
            <a:ext cx="8404693" cy="4183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66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执行流程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9957" y="3750107"/>
            <a:ext cx="4343400" cy="769441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为例子，说明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程序的执行流程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0754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的执行流程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52487"/>
            <a:ext cx="6962503" cy="57350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26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执行流程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总体流程：</a:t>
            </a:r>
            <a:r>
              <a:rPr lang="zh-CN" altLang="en-US" dirty="0"/>
              <a:t>在用户使用</a:t>
            </a:r>
            <a:r>
              <a:rPr lang="en-US" altLang="zh-CN" dirty="0" err="1"/>
              <a:t>HadoopMapReduce</a:t>
            </a:r>
            <a:r>
              <a:rPr lang="zh-CN" altLang="en-US" dirty="0"/>
              <a:t>模型进行并行计算时，用户只需要写好</a:t>
            </a:r>
            <a:r>
              <a:rPr lang="en-US" altLang="zh-CN" dirty="0"/>
              <a:t>Map</a:t>
            </a:r>
            <a:r>
              <a:rPr lang="zh-CN" altLang="en-US" dirty="0"/>
              <a:t>函数、</a:t>
            </a:r>
            <a:r>
              <a:rPr lang="en-US" altLang="zh-CN" dirty="0"/>
              <a:t>Reduce</a:t>
            </a:r>
            <a:r>
              <a:rPr lang="zh-CN" altLang="en-US" dirty="0"/>
              <a:t>函数，之后调用</a:t>
            </a:r>
            <a:r>
              <a:rPr lang="en-US" altLang="zh-CN" dirty="0" err="1"/>
              <a:t>JobClient</a:t>
            </a:r>
            <a:r>
              <a:rPr lang="zh-CN" altLang="en-US" dirty="0"/>
              <a:t>将</a:t>
            </a:r>
            <a:r>
              <a:rPr lang="en-US" altLang="zh-CN" dirty="0"/>
              <a:t>Job</a:t>
            </a:r>
            <a:r>
              <a:rPr lang="zh-CN" altLang="en-US" dirty="0"/>
              <a:t>提</a:t>
            </a:r>
            <a:r>
              <a:rPr lang="zh-CN" altLang="en-US" dirty="0" smtClean="0"/>
              <a:t>交。</a:t>
            </a:r>
            <a:r>
              <a:rPr lang="zh-CN" altLang="en-US" dirty="0"/>
              <a:t>在</a:t>
            </a:r>
            <a:r>
              <a:rPr lang="en-US" altLang="zh-CN" dirty="0" err="1"/>
              <a:t>JobTracker</a:t>
            </a:r>
            <a:r>
              <a:rPr lang="zh-CN" altLang="en-US" dirty="0"/>
              <a:t>收到提交的</a:t>
            </a:r>
            <a:r>
              <a:rPr lang="en-US" altLang="zh-CN" dirty="0"/>
              <a:t>Job</a:t>
            </a:r>
            <a:r>
              <a:rPr lang="zh-CN" altLang="en-US" dirty="0"/>
              <a:t>之后，便会对</a:t>
            </a:r>
            <a:r>
              <a:rPr lang="en-US" altLang="zh-CN" dirty="0"/>
              <a:t>Job</a:t>
            </a:r>
            <a:r>
              <a:rPr lang="zh-CN" altLang="en-US" dirty="0"/>
              <a:t>进行一系列的配置，然后交给</a:t>
            </a:r>
            <a:r>
              <a:rPr lang="en-US" altLang="zh-CN" dirty="0" err="1"/>
              <a:t>TaskTracker</a:t>
            </a:r>
            <a:r>
              <a:rPr lang="zh-CN" altLang="en-US" dirty="0"/>
              <a:t>进行执行。执行完毕之后</a:t>
            </a:r>
            <a:r>
              <a:rPr lang="zh-CN" altLang="en-US" dirty="0" smtClean="0"/>
              <a:t>，</a:t>
            </a:r>
            <a:r>
              <a:rPr altLang="zh-CN"/>
              <a:t>TaskTracker</a:t>
            </a:r>
            <a:r>
              <a:rPr lang="zh-CN" altLang="en-US" dirty="0"/>
              <a:t>会通知</a:t>
            </a:r>
            <a:r>
              <a:rPr lang="en-US" altLang="zh-CN" dirty="0" err="1"/>
              <a:t>JobClient</a:t>
            </a:r>
            <a:r>
              <a:rPr lang="zh-CN" altLang="en-US" dirty="0"/>
              <a:t>任务完成，并将结果存入</a:t>
            </a:r>
            <a:r>
              <a:rPr lang="en-US" altLang="zh-CN" dirty="0"/>
              <a:t>HDFS</a:t>
            </a:r>
            <a:r>
              <a:rPr lang="zh-CN" altLang="en-US" dirty="0" smtClean="0"/>
              <a:t>中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MapReduce</a:t>
            </a:r>
            <a:r>
              <a:rPr lang="zh-CN" altLang="en-US" dirty="0"/>
              <a:t>为了防止一个</a:t>
            </a:r>
            <a:r>
              <a:rPr lang="en-US" altLang="zh-CN" dirty="0"/>
              <a:t>job</a:t>
            </a:r>
            <a:r>
              <a:rPr lang="zh-CN" altLang="en-US" dirty="0"/>
              <a:t>的输出结果覆盖之前</a:t>
            </a:r>
            <a:r>
              <a:rPr lang="en-US" altLang="zh-CN" dirty="0"/>
              <a:t>job</a:t>
            </a:r>
            <a:r>
              <a:rPr lang="zh-CN" altLang="en-US" dirty="0"/>
              <a:t>的输出结果，要求每个</a:t>
            </a:r>
            <a:r>
              <a:rPr lang="en-US" altLang="zh-CN" dirty="0"/>
              <a:t>job</a:t>
            </a:r>
            <a:r>
              <a:rPr lang="zh-CN" altLang="en-US" dirty="0"/>
              <a:t>的输出目录都必须独立与其它</a:t>
            </a:r>
            <a:r>
              <a:rPr lang="en-US" altLang="zh-CN" dirty="0"/>
              <a:t>job</a:t>
            </a:r>
            <a:r>
              <a:rPr lang="zh-CN" altLang="en-US" dirty="0"/>
              <a:t>，且这个目录在</a:t>
            </a:r>
            <a:r>
              <a:rPr lang="en-US" altLang="zh-CN" dirty="0"/>
              <a:t>job</a:t>
            </a:r>
            <a:r>
              <a:rPr lang="zh-CN" altLang="en-US" dirty="0"/>
              <a:t>初始化时不应该存在，只有</a:t>
            </a:r>
            <a:r>
              <a:rPr lang="en-US" altLang="zh-CN" dirty="0"/>
              <a:t>job</a:t>
            </a:r>
            <a:r>
              <a:rPr lang="zh-CN" altLang="en-US" dirty="0"/>
              <a:t>需要时才去创建，否则就会报</a:t>
            </a:r>
            <a:r>
              <a:rPr lang="zh-CN" altLang="en-US" dirty="0" smtClean="0"/>
              <a:t>错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423214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执行流程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获</a:t>
            </a:r>
            <a:r>
              <a:rPr lang="zh-CN" altLang="en-US" dirty="0" smtClean="0">
                <a:solidFill>
                  <a:srgbClr val="FF0000"/>
                </a:solidFill>
              </a:rPr>
              <a:t>取</a:t>
            </a:r>
            <a:r>
              <a:rPr lang="en-US" altLang="zh-CN" dirty="0" err="1" smtClean="0">
                <a:solidFill>
                  <a:srgbClr val="FF0000"/>
                </a:solidFill>
              </a:rPr>
              <a:t>JobID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在</a:t>
            </a:r>
            <a:r>
              <a:rPr lang="en-US" altLang="zh-CN" dirty="0"/>
              <a:t>job</a:t>
            </a:r>
            <a:r>
              <a:rPr lang="zh-CN" altLang="en-US" dirty="0"/>
              <a:t>提交初期，也如流程中的第二步，</a:t>
            </a:r>
            <a:r>
              <a:rPr lang="en-US" altLang="zh-CN" dirty="0"/>
              <a:t>client</a:t>
            </a:r>
            <a:r>
              <a:rPr lang="zh-CN" altLang="en-US" dirty="0"/>
              <a:t>会向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申</a:t>
            </a:r>
            <a:r>
              <a:rPr lang="zh-CN" altLang="en-US" dirty="0"/>
              <a:t>请一个</a:t>
            </a:r>
            <a:r>
              <a:rPr lang="en-US" altLang="zh-CN" dirty="0" err="1"/>
              <a:t>jobID</a:t>
            </a:r>
            <a:r>
              <a:rPr lang="zh-CN" altLang="en-US" dirty="0"/>
              <a:t>来作为</a:t>
            </a:r>
            <a:r>
              <a:rPr lang="en-US" altLang="zh-CN" dirty="0"/>
              <a:t>job</a:t>
            </a:r>
            <a:r>
              <a:rPr lang="zh-CN" altLang="en-US" dirty="0"/>
              <a:t>的标识符。</a:t>
            </a:r>
            <a:r>
              <a:rPr lang="en-US" altLang="zh-CN" dirty="0" err="1"/>
              <a:t>jobID</a:t>
            </a:r>
            <a:r>
              <a:rPr lang="zh-CN" altLang="en-US" dirty="0"/>
              <a:t>的格式如</a:t>
            </a:r>
            <a:r>
              <a:rPr lang="en-US" altLang="zh-CN" dirty="0"/>
              <a:t>job_201101281410_0001</a:t>
            </a:r>
            <a:r>
              <a:rPr lang="zh-CN" altLang="en-US" dirty="0"/>
              <a:t>，中间的字符串为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的</a:t>
            </a:r>
            <a:r>
              <a:rPr lang="zh-CN" altLang="en-US" dirty="0"/>
              <a:t>标识符，后面是</a:t>
            </a:r>
            <a:r>
              <a:rPr lang="en-US" altLang="zh-CN" dirty="0"/>
              <a:t>job</a:t>
            </a:r>
            <a:r>
              <a:rPr lang="zh-CN" altLang="en-US" dirty="0"/>
              <a:t>的序号，从</a:t>
            </a:r>
            <a:r>
              <a:rPr lang="en-US" altLang="zh-CN" dirty="0"/>
              <a:t>1</a:t>
            </a:r>
            <a:r>
              <a:rPr lang="zh-CN" altLang="en-US" dirty="0"/>
              <a:t>开始一直递</a:t>
            </a:r>
            <a:r>
              <a:rPr lang="zh-CN" altLang="en-US" dirty="0" smtClean="0"/>
              <a:t>增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拷</a:t>
            </a:r>
            <a:r>
              <a:rPr lang="zh-CN" altLang="en-US" dirty="0" smtClean="0">
                <a:solidFill>
                  <a:srgbClr val="FF0000"/>
                </a:solidFill>
              </a:rPr>
              <a:t>贝</a:t>
            </a:r>
            <a:r>
              <a:rPr lang="en-US" altLang="zh-CN" dirty="0" smtClean="0">
                <a:solidFill>
                  <a:srgbClr val="FF0000"/>
                </a:solidFill>
              </a:rPr>
              <a:t>Job</a:t>
            </a:r>
            <a:r>
              <a:rPr lang="zh-CN" altLang="en-US" dirty="0" smtClean="0">
                <a:solidFill>
                  <a:srgbClr val="FF0000"/>
                </a:solidFill>
              </a:rPr>
              <a:t>相关信息到</a:t>
            </a:r>
            <a:r>
              <a:rPr lang="en-US" altLang="zh-CN" dirty="0" smtClean="0">
                <a:solidFill>
                  <a:srgbClr val="FF0000"/>
                </a:solidFill>
              </a:rPr>
              <a:t>HDFS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在得到</a:t>
            </a:r>
            <a:r>
              <a:rPr lang="en-US" altLang="zh-CN" dirty="0" err="1"/>
              <a:t>jobID</a:t>
            </a:r>
            <a:r>
              <a:rPr lang="zh-CN" altLang="en-US" dirty="0"/>
              <a:t>后，</a:t>
            </a:r>
            <a:r>
              <a:rPr lang="en-US" altLang="zh-CN" dirty="0" err="1"/>
              <a:t>MapReduce</a:t>
            </a:r>
            <a:r>
              <a:rPr lang="zh-CN" altLang="en-US" dirty="0"/>
              <a:t>就需要将</a:t>
            </a:r>
            <a:r>
              <a:rPr lang="en-US" altLang="zh-CN" dirty="0"/>
              <a:t>job</a:t>
            </a:r>
            <a:r>
              <a:rPr lang="zh-CN" altLang="en-US" dirty="0"/>
              <a:t>执行必要的资源文件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File system</a:t>
            </a:r>
            <a:r>
              <a:rPr lang="zh-CN" altLang="en-US" dirty="0"/>
              <a:t>上去。在</a:t>
            </a:r>
            <a:r>
              <a:rPr lang="en-US" altLang="zh-CN" dirty="0"/>
              <a:t>copy</a:t>
            </a:r>
            <a:r>
              <a:rPr lang="zh-CN" altLang="en-US" dirty="0"/>
              <a:t>之前，我们得先确定这些资源文件存放在</a:t>
            </a:r>
            <a:r>
              <a:rPr lang="en-US" altLang="zh-CN" dirty="0"/>
              <a:t>File system</a:t>
            </a:r>
            <a:r>
              <a:rPr lang="zh-CN" altLang="en-US" dirty="0"/>
              <a:t>的什么地</a:t>
            </a:r>
            <a:r>
              <a:rPr lang="zh-CN" altLang="en-US" dirty="0" smtClean="0"/>
              <a:t>方：</a:t>
            </a:r>
            <a:endParaRPr lang="en-US" altLang="zh-CN" dirty="0" smtClean="0"/>
          </a:p>
          <a:p>
            <a:pPr lvl="1"/>
            <a:r>
              <a:rPr lang="en-US" altLang="zh-CN" dirty="0"/>
              <a:t>JT</a:t>
            </a:r>
            <a:r>
              <a:rPr lang="zh-CN" altLang="en-US" dirty="0"/>
              <a:t>设置有一个工作目录</a:t>
            </a:r>
            <a:r>
              <a:rPr lang="en-US" altLang="zh-CN" dirty="0"/>
              <a:t>(Staging area, </a:t>
            </a:r>
            <a:r>
              <a:rPr lang="zh-CN" altLang="en-US" dirty="0"/>
              <a:t>也称数据中转站</a:t>
            </a:r>
            <a:r>
              <a:rPr lang="en-US" altLang="zh-CN" dirty="0"/>
              <a:t>)</a:t>
            </a:r>
            <a:r>
              <a:rPr lang="zh-CN" altLang="en-US" dirty="0"/>
              <a:t>，用来存储与每个</a:t>
            </a:r>
            <a:r>
              <a:rPr lang="en-US" altLang="zh-CN" dirty="0"/>
              <a:t>job</a:t>
            </a:r>
            <a:r>
              <a:rPr lang="zh-CN" altLang="en-US" dirty="0"/>
              <a:t>相关的数据。这个目录的前缀由</a:t>
            </a:r>
            <a:r>
              <a:rPr lang="en-US" altLang="zh-CN" dirty="0" err="1"/>
              <a:t>mapreduce.jobtracker.staging.root.dir</a:t>
            </a:r>
            <a:r>
              <a:rPr lang="en-US" altLang="zh-CN" dirty="0"/>
              <a:t> </a:t>
            </a:r>
            <a:r>
              <a:rPr lang="zh-CN" altLang="en-US" dirty="0"/>
              <a:t>参数来指定，默认是</a:t>
            </a:r>
            <a:r>
              <a:rPr lang="en-US" altLang="zh-CN" dirty="0"/>
              <a:t>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mapred</a:t>
            </a:r>
            <a:r>
              <a:rPr lang="en-US" altLang="zh-CN" dirty="0" smtClean="0"/>
              <a:t>/staging(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1.0.3</a:t>
            </a:r>
            <a:r>
              <a:rPr lang="zh-CN" altLang="en-US" dirty="0" smtClean="0"/>
              <a:t>中是</a:t>
            </a:r>
            <a:r>
              <a:rPr lang="en-US" altLang="zh-CN" dirty="0" smtClean="0"/>
              <a:t>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/data/</a:t>
            </a:r>
            <a:r>
              <a:rPr lang="en-US" altLang="zh-CN" dirty="0" err="1" smtClean="0"/>
              <a:t>mapred</a:t>
            </a:r>
            <a:r>
              <a:rPr lang="en-US" altLang="zh-CN" dirty="0" smtClean="0"/>
              <a:t>/staging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每个</a:t>
            </a:r>
            <a:r>
              <a:rPr lang="en-US" altLang="zh-CN" dirty="0"/>
              <a:t>client user</a:t>
            </a:r>
            <a:r>
              <a:rPr lang="zh-CN" altLang="en-US" dirty="0"/>
              <a:t>可以提交多个</a:t>
            </a:r>
            <a:r>
              <a:rPr lang="en-US" altLang="zh-CN" dirty="0"/>
              <a:t>job</a:t>
            </a:r>
            <a:r>
              <a:rPr lang="zh-CN" altLang="en-US" dirty="0"/>
              <a:t>，在这个目录后就得附加</a:t>
            </a:r>
            <a:r>
              <a:rPr lang="en-US" altLang="zh-CN" dirty="0"/>
              <a:t>user name</a:t>
            </a:r>
            <a:r>
              <a:rPr lang="zh-CN" altLang="en-US" dirty="0"/>
              <a:t>的信息。所以这个工作目录</a:t>
            </a:r>
            <a:r>
              <a:rPr lang="en-US" altLang="zh-CN" dirty="0"/>
              <a:t>(Staging area)</a:t>
            </a:r>
            <a:r>
              <a:rPr lang="zh-CN" altLang="en-US" dirty="0"/>
              <a:t>类似于：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</a:t>
            </a:r>
            <a:r>
              <a:rPr lang="en-US" altLang="zh-CN" dirty="0"/>
              <a:t>/staging/</a:t>
            </a:r>
            <a:r>
              <a:rPr lang="en-US" altLang="zh-CN" dirty="0" err="1"/>
              <a:t>denny</a:t>
            </a:r>
            <a:r>
              <a:rPr lang="en-US" altLang="zh-CN" dirty="0"/>
              <a:t>/.staging/</a:t>
            </a:r>
            <a:r>
              <a:rPr lang="zh-CN" altLang="en-US" dirty="0"/>
              <a:t>。与</a:t>
            </a:r>
            <a:r>
              <a:rPr lang="en-US" altLang="zh-CN" dirty="0"/>
              <a:t>job</a:t>
            </a:r>
            <a:r>
              <a:rPr lang="zh-CN" altLang="en-US" dirty="0"/>
              <a:t>相关的资源文件存储的目录是工作目 录</a:t>
            </a:r>
            <a:r>
              <a:rPr lang="en-US" altLang="zh-CN" dirty="0"/>
              <a:t>+</a:t>
            </a:r>
            <a:r>
              <a:rPr lang="en-US" altLang="zh-CN" dirty="0" err="1"/>
              <a:t>jobID</a:t>
            </a:r>
            <a:r>
              <a:rPr lang="zh-CN" altLang="en-US" dirty="0"/>
              <a:t>：</a:t>
            </a:r>
            <a:r>
              <a:rPr lang="en-US" altLang="zh-CN" dirty="0"/>
              <a:t>${Staging area}/job_201101281410_0001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的环境下，上述文件保存在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中，在执行期间会一直存在，执行完毕后删除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685747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执行流程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副本设置：</a:t>
            </a:r>
            <a:r>
              <a:rPr lang="zh-CN" altLang="en-US" dirty="0" smtClean="0"/>
              <a:t>如</a:t>
            </a:r>
            <a:r>
              <a:rPr lang="zh-CN" altLang="en-US" dirty="0"/>
              <a:t>果当前的</a:t>
            </a:r>
            <a:r>
              <a:rPr lang="en-US" altLang="zh-CN" dirty="0"/>
              <a:t>File system</a:t>
            </a:r>
            <a:r>
              <a:rPr lang="zh-CN" altLang="en-US" dirty="0"/>
              <a:t>是</a:t>
            </a:r>
            <a:r>
              <a:rPr lang="en-US" altLang="zh-CN" dirty="0"/>
              <a:t>HDFS</a:t>
            </a:r>
            <a:r>
              <a:rPr lang="zh-CN" altLang="en-US" dirty="0"/>
              <a:t>，那么对于上面的每个文件</a:t>
            </a:r>
            <a:r>
              <a:rPr lang="zh-CN" altLang="en-US" dirty="0" smtClean="0"/>
              <a:t>，会</a:t>
            </a:r>
            <a:r>
              <a:rPr lang="zh-CN" altLang="en-US" dirty="0"/>
              <a:t>设置它在</a:t>
            </a:r>
            <a:r>
              <a:rPr lang="en-US" altLang="zh-CN" dirty="0"/>
              <a:t>HDFS</a:t>
            </a:r>
            <a:r>
              <a:rPr lang="zh-CN" altLang="en-US" dirty="0"/>
              <a:t>的</a:t>
            </a:r>
            <a:r>
              <a:rPr lang="en-US" altLang="zh-CN" dirty="0"/>
              <a:t>replication</a:t>
            </a:r>
            <a:r>
              <a:rPr lang="zh-CN" altLang="en-US" dirty="0"/>
              <a:t>，这个值由 </a:t>
            </a:r>
            <a:r>
              <a:rPr lang="en-US" altLang="zh-CN" dirty="0" err="1"/>
              <a:t>mapreduce.client.submit.file.replication</a:t>
            </a:r>
            <a:r>
              <a:rPr lang="zh-CN" altLang="en-US" dirty="0"/>
              <a:t>参数指定，默认是</a:t>
            </a:r>
            <a:r>
              <a:rPr lang="en-US" altLang="zh-CN" dirty="0"/>
              <a:t>10</a:t>
            </a:r>
            <a:r>
              <a:rPr lang="zh-CN" altLang="en-US" dirty="0"/>
              <a:t>，比普通</a:t>
            </a:r>
            <a:r>
              <a:rPr lang="en-US" altLang="zh-CN" dirty="0"/>
              <a:t>HDFS</a:t>
            </a:r>
            <a:r>
              <a:rPr lang="zh-CN" altLang="en-US" dirty="0"/>
              <a:t>文件的默认幅本数大很多</a:t>
            </a:r>
            <a:r>
              <a:rPr lang="zh-CN" altLang="en-US" dirty="0" smtClean="0"/>
              <a:t>，</a:t>
            </a:r>
            <a:r>
              <a:rPr lang="zh-CN" altLang="en-US" dirty="0"/>
              <a:t>能</a:t>
            </a:r>
            <a:r>
              <a:rPr lang="zh-CN" altLang="en-US" dirty="0" smtClean="0"/>
              <a:t>够提高整个集群中执行程序启动的速度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检查输出目录：</a:t>
            </a:r>
            <a:r>
              <a:rPr lang="zh-CN" altLang="en-US" dirty="0" smtClean="0"/>
              <a:t>把</a:t>
            </a:r>
            <a:r>
              <a:rPr lang="zh-CN" altLang="en-US" dirty="0"/>
              <a:t>资源文件上传到</a:t>
            </a:r>
            <a:r>
              <a:rPr lang="en-US" altLang="zh-CN" dirty="0"/>
              <a:t>File system</a:t>
            </a:r>
            <a:r>
              <a:rPr lang="zh-CN" altLang="en-US" dirty="0"/>
              <a:t>之后，负责</a:t>
            </a:r>
            <a:r>
              <a:rPr lang="en-US" altLang="zh-CN" dirty="0"/>
              <a:t>job</a:t>
            </a:r>
            <a:r>
              <a:rPr lang="zh-CN" altLang="en-US" dirty="0"/>
              <a:t>提交的程序会检查</a:t>
            </a:r>
            <a:r>
              <a:rPr lang="en-US" altLang="zh-CN" dirty="0"/>
              <a:t>job</a:t>
            </a:r>
            <a:r>
              <a:rPr lang="zh-CN" altLang="en-US" dirty="0"/>
              <a:t>设置的输出目录</a:t>
            </a:r>
            <a:r>
              <a:rPr lang="en-US" altLang="zh-CN" dirty="0"/>
              <a:t>(output </a:t>
            </a:r>
            <a:r>
              <a:rPr lang="en-US" altLang="zh-CN" dirty="0" err="1"/>
              <a:t>dir</a:t>
            </a:r>
            <a:r>
              <a:rPr lang="en-US" altLang="zh-CN" dirty="0"/>
              <a:t>)</a:t>
            </a:r>
            <a:r>
              <a:rPr lang="zh-CN" altLang="en-US" dirty="0"/>
              <a:t>。如果这个目录没有指定或是目录在</a:t>
            </a:r>
            <a:r>
              <a:rPr lang="en-US" altLang="zh-CN" dirty="0"/>
              <a:t>File system</a:t>
            </a:r>
            <a:r>
              <a:rPr lang="zh-CN" altLang="en-US" dirty="0"/>
              <a:t>上存在，就会抛出异</a:t>
            </a:r>
            <a:r>
              <a:rPr lang="zh-CN" altLang="en-US" dirty="0" smtClean="0"/>
              <a:t>常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数</a:t>
            </a:r>
            <a:r>
              <a:rPr lang="zh-CN" altLang="en-US" dirty="0" smtClean="0">
                <a:solidFill>
                  <a:srgbClr val="FF0000"/>
                </a:solidFill>
              </a:rPr>
              <a:t>据</a:t>
            </a:r>
            <a:r>
              <a:rPr lang="zh-CN" altLang="en-US" dirty="0">
                <a:solidFill>
                  <a:srgbClr val="FF0000"/>
                </a:solidFill>
              </a:rPr>
              <a:t>分片：</a:t>
            </a:r>
            <a:r>
              <a:rPr lang="zh-CN" altLang="en-US" dirty="0"/>
              <a:t>分片的数量决定</a:t>
            </a:r>
            <a:r>
              <a:rPr lang="en-US" altLang="zh-CN" dirty="0"/>
              <a:t>map task</a:t>
            </a:r>
            <a:r>
              <a:rPr lang="zh-CN" altLang="en-US" dirty="0"/>
              <a:t>的数量，它们之间一一对应。这种数据分片</a:t>
            </a:r>
            <a:r>
              <a:rPr lang="en-US" altLang="zh-CN" dirty="0"/>
              <a:t>(split)</a:t>
            </a:r>
            <a:r>
              <a:rPr lang="zh-CN" altLang="en-US" dirty="0"/>
              <a:t>只是逻辑分片，记录它应当访问哪个</a:t>
            </a:r>
            <a:r>
              <a:rPr lang="en-US" altLang="zh-CN" dirty="0"/>
              <a:t>block</a:t>
            </a:r>
            <a:r>
              <a:rPr lang="zh-CN" altLang="en-US" dirty="0"/>
              <a:t>，及在这个</a:t>
            </a:r>
            <a:r>
              <a:rPr lang="en-US" altLang="zh-CN" dirty="0"/>
              <a:t>block</a:t>
            </a:r>
            <a:r>
              <a:rPr lang="zh-CN" altLang="en-US" dirty="0"/>
              <a:t>上的起始</a:t>
            </a:r>
            <a:r>
              <a:rPr lang="en-US" altLang="zh-CN" dirty="0"/>
              <a:t>index</a:t>
            </a:r>
            <a:r>
              <a:rPr lang="zh-CN" altLang="en-US" dirty="0"/>
              <a:t>及数据长度的信息</a:t>
            </a:r>
            <a:r>
              <a:rPr lang="zh-CN" altLang="en-US" dirty="0" smtClean="0"/>
              <a:t>。分片的信息</a:t>
            </a:r>
            <a:r>
              <a:rPr lang="zh-CN" altLang="en-US" dirty="0"/>
              <a:t>也</a:t>
            </a:r>
            <a:r>
              <a:rPr lang="zh-CN" altLang="en-US" dirty="0" smtClean="0"/>
              <a:t>会与对应的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文件记录在同一个地方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2459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数据分片的过程（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job</a:t>
            </a:r>
            <a:r>
              <a:rPr lang="zh-CN" altLang="en-US" dirty="0"/>
              <a:t>可能会有多个输入文件，或许分布在不同的目录下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获</a:t>
            </a:r>
            <a:r>
              <a:rPr lang="zh-CN" altLang="en-US" dirty="0"/>
              <a:t>取输入目录的设置，然后识别得</a:t>
            </a:r>
            <a:r>
              <a:rPr lang="zh-CN" altLang="en-US" dirty="0" smtClean="0"/>
              <a:t>到需</a:t>
            </a:r>
            <a:r>
              <a:rPr lang="zh-CN" altLang="en-US" dirty="0"/>
              <a:t>要处理</a:t>
            </a:r>
            <a:r>
              <a:rPr lang="zh-CN" altLang="en-US" dirty="0" smtClean="0"/>
              <a:t>的文</a:t>
            </a:r>
            <a:r>
              <a:rPr lang="zh-CN" altLang="en-US" dirty="0"/>
              <a:t>件</a:t>
            </a:r>
            <a:r>
              <a:rPr lang="zh-CN" altLang="en-US" dirty="0" smtClean="0"/>
              <a:t>。可</a:t>
            </a:r>
            <a:r>
              <a:rPr lang="zh-CN" altLang="en-US" dirty="0"/>
              <a:t>以设置一个</a:t>
            </a:r>
            <a:r>
              <a:rPr lang="en-US" altLang="zh-CN" dirty="0" err="1"/>
              <a:t>PathFilter</a:t>
            </a:r>
            <a:r>
              <a:rPr lang="zh-CN" altLang="en-US" dirty="0"/>
              <a:t>来过</a:t>
            </a:r>
            <a:r>
              <a:rPr lang="zh-CN" altLang="en-US" dirty="0" smtClean="0"/>
              <a:t>滤目</a:t>
            </a:r>
            <a:r>
              <a:rPr lang="zh-CN" altLang="en-US" dirty="0"/>
              <a:t>录中的文件是否符</a:t>
            </a:r>
            <a:r>
              <a:rPr lang="zh-CN" altLang="en-US" dirty="0" smtClean="0"/>
              <a:t>合要</a:t>
            </a:r>
            <a:r>
              <a:rPr lang="zh-CN" altLang="en-US" dirty="0"/>
              <a:t>求，自定义的</a:t>
            </a:r>
            <a:r>
              <a:rPr lang="en-US" altLang="zh-CN" dirty="0" err="1"/>
              <a:t>PathFilter</a:t>
            </a:r>
            <a:r>
              <a:rPr lang="zh-CN" altLang="en-US" dirty="0"/>
              <a:t>类可由</a:t>
            </a:r>
            <a:r>
              <a:rPr lang="en-US" altLang="zh-CN" dirty="0" err="1"/>
              <a:t>mapreduce.input.pathFilter.class</a:t>
            </a:r>
            <a:r>
              <a:rPr lang="zh-CN" altLang="en-US" dirty="0"/>
              <a:t>属性来设置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对于获</a:t>
            </a:r>
            <a:r>
              <a:rPr lang="zh-CN" altLang="en-US" dirty="0"/>
              <a:t>取的每一个输入文件，根</a:t>
            </a:r>
            <a:r>
              <a:rPr lang="zh-CN" altLang="en-US" dirty="0" smtClean="0"/>
              <a:t>据</a:t>
            </a:r>
            <a:r>
              <a:rPr lang="en-US" altLang="zh-CN" dirty="0" smtClean="0"/>
              <a:t>block</a:t>
            </a:r>
            <a:r>
              <a:rPr lang="zh-CN" altLang="en-US" dirty="0"/>
              <a:t>信息产生数据分片，文件之间不能产生分片</a:t>
            </a:r>
            <a:r>
              <a:rPr lang="zh-CN" altLang="en-US" dirty="0" smtClean="0"/>
              <a:t>。设</a:t>
            </a:r>
            <a:r>
              <a:rPr lang="zh-CN" altLang="en-US" dirty="0"/>
              <a:t>置数据分片的数据大小，最小字节数由</a:t>
            </a:r>
            <a:r>
              <a:rPr lang="en-US" altLang="zh-CN" dirty="0" err="1"/>
              <a:t>mapreduce.input.fileinputformat.split.minsize</a:t>
            </a:r>
            <a:r>
              <a:rPr lang="zh-CN" altLang="en-US" dirty="0"/>
              <a:t>设置，默认是</a:t>
            </a:r>
            <a:r>
              <a:rPr lang="en-US" altLang="zh-CN" dirty="0"/>
              <a:t>1</a:t>
            </a:r>
            <a:r>
              <a:rPr lang="zh-CN" altLang="en-US" dirty="0"/>
              <a:t>，最大字节数由</a:t>
            </a:r>
            <a:r>
              <a:rPr lang="en-US" altLang="zh-CN" dirty="0" err="1"/>
              <a:t>mapreduce.input.fileinputformat.split.maxsize</a:t>
            </a:r>
            <a:r>
              <a:rPr lang="zh-CN" altLang="en-US" dirty="0"/>
              <a:t>设置，默认是</a:t>
            </a:r>
            <a:r>
              <a:rPr lang="en-US" altLang="zh-CN" dirty="0" err="1"/>
              <a:t>Long.MAX_VALUE</a:t>
            </a:r>
            <a:r>
              <a:rPr lang="zh-CN" altLang="en-US" dirty="0"/>
              <a:t>。由用户定义的分片大小的设置及每个文件</a:t>
            </a:r>
            <a:r>
              <a:rPr lang="en-US" altLang="zh-CN" dirty="0"/>
              <a:t>block</a:t>
            </a:r>
            <a:r>
              <a:rPr lang="zh-CN" altLang="en-US" dirty="0"/>
              <a:t>大小的设置，可以计算得分片的大小。计算分片大小的公式是</a:t>
            </a:r>
          </a:p>
          <a:p>
            <a:r>
              <a:rPr lang="en-US" altLang="zh-CN" dirty="0" err="1" smtClean="0"/>
              <a:t>splitSize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Math.max</a:t>
            </a:r>
            <a:r>
              <a:rPr lang="en-US" altLang="zh-CN" dirty="0"/>
              <a:t>(</a:t>
            </a:r>
            <a:r>
              <a:rPr lang="en-US" altLang="zh-CN" dirty="0" err="1"/>
              <a:t>minSize</a:t>
            </a:r>
            <a:r>
              <a:rPr lang="en-US" altLang="zh-CN" dirty="0"/>
              <a:t>, </a:t>
            </a:r>
            <a:r>
              <a:rPr lang="en-US" altLang="zh-CN" dirty="0" err="1"/>
              <a:t>Math.min</a:t>
            </a:r>
            <a:r>
              <a:rPr lang="en-US" altLang="zh-CN" dirty="0"/>
              <a:t>(</a:t>
            </a:r>
            <a:r>
              <a:rPr lang="en-US" altLang="zh-CN" dirty="0" err="1"/>
              <a:t>maxSize</a:t>
            </a:r>
            <a:r>
              <a:rPr lang="en-US" altLang="zh-CN" dirty="0"/>
              <a:t>, </a:t>
            </a:r>
            <a:r>
              <a:rPr lang="en-US" altLang="zh-CN" dirty="0" err="1"/>
              <a:t>blockSize</a:t>
            </a:r>
            <a:r>
              <a:rPr lang="en-US" altLang="zh-CN" dirty="0"/>
              <a:t>))  </a:t>
            </a:r>
          </a:p>
          <a:p>
            <a:r>
              <a:rPr lang="zh-CN" altLang="en-US" dirty="0"/>
              <a:t>从公式可以看出，如果</a:t>
            </a:r>
            <a:r>
              <a:rPr lang="en-US" altLang="zh-CN" dirty="0" err="1"/>
              <a:t>maxSize</a:t>
            </a:r>
            <a:r>
              <a:rPr lang="zh-CN" altLang="en-US" dirty="0"/>
              <a:t>设置大于</a:t>
            </a:r>
            <a:r>
              <a:rPr lang="en-US" altLang="zh-CN" dirty="0" err="1"/>
              <a:t>blockSize</a:t>
            </a:r>
            <a:r>
              <a:rPr lang="zh-CN" altLang="en-US" dirty="0"/>
              <a:t>，那么每个</a:t>
            </a:r>
            <a:r>
              <a:rPr lang="en-US" altLang="zh-CN" dirty="0"/>
              <a:t>block</a:t>
            </a:r>
            <a:r>
              <a:rPr lang="zh-CN" altLang="en-US" dirty="0"/>
              <a:t>就是一个分片，否则就会将一个</a:t>
            </a:r>
            <a:r>
              <a:rPr lang="en-US" altLang="zh-CN" dirty="0"/>
              <a:t>block</a:t>
            </a:r>
            <a:r>
              <a:rPr lang="zh-CN" altLang="en-US" dirty="0"/>
              <a:t>文件分隔为多个分片，如果</a:t>
            </a:r>
            <a:r>
              <a:rPr lang="en-US" altLang="zh-CN" dirty="0"/>
              <a:t>block</a:t>
            </a:r>
            <a:r>
              <a:rPr lang="zh-CN" altLang="en-US" dirty="0"/>
              <a:t>中剩下的一小段数据量小于</a:t>
            </a:r>
            <a:r>
              <a:rPr lang="en-US" altLang="zh-CN" dirty="0" err="1"/>
              <a:t>splitSize</a:t>
            </a:r>
            <a:r>
              <a:rPr lang="zh-CN" altLang="en-US" dirty="0"/>
              <a:t>，还是认为它是独立的分</a:t>
            </a:r>
            <a:r>
              <a:rPr lang="zh-CN" altLang="en-US" dirty="0" smtClean="0"/>
              <a:t>片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735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数据分片过程（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最后序列化得到的分片结果到</a:t>
            </a:r>
            <a:r>
              <a:rPr lang="en-US" altLang="zh-CN" dirty="0" err="1"/>
              <a:t>stagingArea</a:t>
            </a:r>
            <a:r>
              <a:rPr lang="en-US" altLang="zh-CN" dirty="0"/>
              <a:t>/</a:t>
            </a:r>
            <a:r>
              <a:rPr lang="en-US" altLang="zh-CN" dirty="0" err="1"/>
              <a:t>job_yyyyMMddHHmm_tttt</a:t>
            </a:r>
            <a:r>
              <a:rPr lang="en-US" altLang="zh-CN" dirty="0"/>
              <a:t>/</a:t>
            </a:r>
            <a:r>
              <a:rPr lang="en-US" altLang="zh-CN" dirty="0" err="1"/>
              <a:t>job.split</a:t>
            </a:r>
            <a:r>
              <a:rPr lang="zh-CN" altLang="en-US" dirty="0"/>
              <a:t>在</a:t>
            </a:r>
            <a:r>
              <a:rPr lang="en-US" altLang="zh-CN" dirty="0"/>
              <a:t>map task,</a:t>
            </a:r>
            <a:r>
              <a:rPr lang="zh-CN" altLang="en-US" dirty="0"/>
              <a:t>运行时才可以访问</a:t>
            </a:r>
            <a:r>
              <a:rPr lang="zh-CN" altLang="en-US" dirty="0" smtClean="0"/>
              <a:t>到</a:t>
            </a:r>
            <a:endParaRPr lang="en-US" altLang="zh-CN" dirty="0"/>
          </a:p>
          <a:p>
            <a:r>
              <a:rPr lang="zh-CN" altLang="en-US" dirty="0" smtClean="0"/>
              <a:t>需要为</a:t>
            </a:r>
            <a:r>
              <a:rPr lang="zh-CN" altLang="en-US" dirty="0"/>
              <a:t>每个分片分成一个</a:t>
            </a:r>
            <a:r>
              <a:rPr lang="en-US" altLang="zh-CN" dirty="0" err="1"/>
              <a:t>MetaData</a:t>
            </a:r>
            <a:r>
              <a:rPr lang="zh-CN" altLang="en-US" dirty="0"/>
              <a:t>信息，这个</a:t>
            </a:r>
            <a:r>
              <a:rPr lang="en-US" altLang="zh-CN" dirty="0" err="1"/>
              <a:t>MetaData</a:t>
            </a:r>
            <a:r>
              <a:rPr lang="zh-CN" altLang="en-US" dirty="0"/>
              <a:t>信息包含每个分片是放在哪台</a:t>
            </a:r>
            <a:r>
              <a:rPr lang="en-US" altLang="zh-CN" dirty="0"/>
              <a:t>slave server</a:t>
            </a:r>
            <a:r>
              <a:rPr lang="zh-CN" altLang="en-US" dirty="0"/>
              <a:t>上，它是由</a:t>
            </a:r>
            <a:r>
              <a:rPr lang="en-US" altLang="zh-CN" dirty="0"/>
              <a:t>JT</a:t>
            </a:r>
            <a:r>
              <a:rPr lang="zh-CN" altLang="en-US" dirty="0"/>
              <a:t>访问，且作为有效分发</a:t>
            </a:r>
            <a:r>
              <a:rPr lang="en-US" altLang="zh-CN" dirty="0"/>
              <a:t>map task</a:t>
            </a:r>
            <a:r>
              <a:rPr lang="zh-CN" altLang="en-US" dirty="0"/>
              <a:t>到拥有物理文件的那台</a:t>
            </a:r>
            <a:r>
              <a:rPr lang="en-US" altLang="zh-CN" dirty="0"/>
              <a:t>slave server</a:t>
            </a:r>
            <a:r>
              <a:rPr lang="zh-CN" altLang="en-US" dirty="0"/>
              <a:t>的依据。</a:t>
            </a:r>
            <a:r>
              <a:rPr lang="en-US" altLang="zh-CN" dirty="0" err="1"/>
              <a:t>MetaData</a:t>
            </a:r>
            <a:r>
              <a:rPr lang="zh-CN" altLang="en-US" dirty="0"/>
              <a:t>信息保存于</a:t>
            </a:r>
            <a:r>
              <a:rPr lang="en-US" altLang="zh-CN" dirty="0" err="1"/>
              <a:t>stagingArea</a:t>
            </a:r>
            <a:r>
              <a:rPr lang="en-US" altLang="zh-CN" dirty="0"/>
              <a:t>/</a:t>
            </a:r>
            <a:r>
              <a:rPr lang="en-US" altLang="zh-CN" dirty="0" err="1"/>
              <a:t>job_yyyyMMddHHmm_tttt</a:t>
            </a:r>
            <a:r>
              <a:rPr lang="en-US" altLang="zh-CN" dirty="0"/>
              <a:t>/</a:t>
            </a:r>
            <a:r>
              <a:rPr lang="en-US" altLang="zh-CN" dirty="0" err="1"/>
              <a:t>job.splitmetainfo</a:t>
            </a:r>
            <a:r>
              <a:rPr lang="zh-CN" altLang="en-US" dirty="0"/>
              <a:t>文件中。</a:t>
            </a:r>
          </a:p>
        </p:txBody>
      </p:sp>
    </p:spTree>
    <p:extLst>
      <p:ext uri="{BB962C8B-B14F-4D97-AF65-F5344CB8AC3E}">
        <p14:creationId xmlns="" xmlns:p14="http://schemas.microsoft.com/office/powerpoint/2010/main" val="2291557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提交任务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提交所需要准备的数据大都已经就绪，前面一步的分片任务也确定了需要多少个</a:t>
            </a:r>
            <a:r>
              <a:rPr lang="en-US" altLang="zh-CN" dirty="0"/>
              <a:t>map task</a:t>
            </a:r>
            <a:r>
              <a:rPr lang="zh-CN" altLang="en-US" dirty="0"/>
              <a:t>，与</a:t>
            </a:r>
            <a:r>
              <a:rPr lang="en-US" altLang="zh-CN" dirty="0"/>
              <a:t>job</a:t>
            </a:r>
            <a:r>
              <a:rPr lang="zh-CN" altLang="en-US" dirty="0"/>
              <a:t>相关的配置都已确定。把</a:t>
            </a:r>
            <a:r>
              <a:rPr lang="en-US" altLang="zh-CN" dirty="0"/>
              <a:t>job</a:t>
            </a:r>
            <a:r>
              <a:rPr lang="zh-CN" altLang="en-US" dirty="0"/>
              <a:t>的配置文件上传到</a:t>
            </a:r>
            <a:r>
              <a:rPr lang="en-US" altLang="zh-CN" dirty="0" err="1"/>
              <a:t>stagingArea</a:t>
            </a:r>
            <a:r>
              <a:rPr lang="en-US" altLang="zh-CN" dirty="0"/>
              <a:t>/</a:t>
            </a:r>
            <a:r>
              <a:rPr lang="en-US" altLang="zh-CN" dirty="0" err="1"/>
              <a:t>job_yyyyMMddHHmm_tttt</a:t>
            </a:r>
            <a:r>
              <a:rPr lang="en-US" altLang="zh-CN" dirty="0"/>
              <a:t>/job.xml</a:t>
            </a:r>
            <a:r>
              <a:rPr lang="zh-CN" altLang="en-US" dirty="0"/>
              <a:t>文件中，在</a:t>
            </a:r>
            <a:r>
              <a:rPr lang="en-US" altLang="zh-CN" dirty="0"/>
              <a:t>client</a:t>
            </a:r>
            <a:r>
              <a:rPr lang="zh-CN" altLang="en-US" dirty="0"/>
              <a:t>端做的任务就完成了。</a:t>
            </a:r>
            <a:r>
              <a:rPr lang="en-US" altLang="zh-CN" dirty="0"/>
              <a:t>Client</a:t>
            </a:r>
            <a:r>
              <a:rPr lang="zh-CN" altLang="en-US" dirty="0"/>
              <a:t>尝试与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通</a:t>
            </a:r>
            <a:r>
              <a:rPr lang="zh-CN" altLang="en-US" dirty="0"/>
              <a:t>信，然后把</a:t>
            </a:r>
            <a:r>
              <a:rPr lang="en-US" altLang="zh-CN" dirty="0"/>
              <a:t>job</a:t>
            </a:r>
            <a:r>
              <a:rPr lang="zh-CN" altLang="en-US" dirty="0"/>
              <a:t>提交到</a:t>
            </a:r>
            <a:r>
              <a:rPr lang="en-US" altLang="zh-CN" dirty="0" err="1" smtClean="0"/>
              <a:t>JobTracker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JobTracker</a:t>
            </a:r>
            <a:r>
              <a:rPr lang="zh-CN" altLang="en-US" dirty="0" smtClean="0"/>
              <a:t>会根据集群中的节点的情况进行任务调度，调度单位即使上面进行的数据分片单位构成的任务单位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246123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数</a:t>
            </a:r>
            <a:r>
              <a:rPr lang="zh-CN" altLang="en-US" dirty="0" smtClean="0">
                <a:solidFill>
                  <a:srgbClr val="FF0000"/>
                </a:solidFill>
              </a:rPr>
              <a:t>据读入与</a:t>
            </a:r>
            <a:r>
              <a:rPr lang="en-US" altLang="zh-CN" dirty="0" smtClean="0">
                <a:solidFill>
                  <a:srgbClr val="FF0000"/>
                </a:solidFill>
              </a:rPr>
              <a:t>Map</a:t>
            </a:r>
            <a:r>
              <a:rPr lang="zh-CN" altLang="en-US" dirty="0" smtClean="0">
                <a:solidFill>
                  <a:srgbClr val="FF0000"/>
                </a:solidFill>
              </a:rPr>
              <a:t>函数执行：</a:t>
            </a:r>
            <a:r>
              <a:rPr lang="zh-CN" altLang="en-US" dirty="0" smtClean="0"/>
              <a:t>每</a:t>
            </a:r>
            <a:r>
              <a:rPr lang="zh-CN" altLang="en-US" dirty="0"/>
              <a:t>个</a:t>
            </a:r>
            <a:r>
              <a:rPr lang="en-US" altLang="zh-CN" dirty="0"/>
              <a:t>map</a:t>
            </a:r>
            <a:r>
              <a:rPr lang="zh-CN" altLang="en-US" dirty="0"/>
              <a:t>任务使用默认的</a:t>
            </a:r>
            <a:r>
              <a:rPr lang="en-US" altLang="zh-CN" dirty="0"/>
              <a:t>textinputformat</a:t>
            </a:r>
            <a:r>
              <a:rPr lang="zh-CN" altLang="en-US" dirty="0"/>
              <a:t>类的</a:t>
            </a:r>
            <a:r>
              <a:rPr lang="en-US" altLang="zh-CN" dirty="0"/>
              <a:t>LineRecordReader</a:t>
            </a:r>
            <a:r>
              <a:rPr lang="zh-CN" altLang="en-US" dirty="0"/>
              <a:t>方法按行读取文件，这个读取的行数据就被交给</a:t>
            </a:r>
            <a:r>
              <a:rPr lang="en-US" altLang="zh-CN" dirty="0"/>
              <a:t>map</a:t>
            </a:r>
            <a:r>
              <a:rPr lang="zh-CN" altLang="en-US" dirty="0"/>
              <a:t>函数去执行，</a:t>
            </a:r>
            <a:r>
              <a:rPr lang="en-US" altLang="zh-CN" dirty="0"/>
              <a:t>wordcount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做的就是提取里面的单词，并以单词为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en-US" altLang="zh-CN" dirty="0"/>
              <a:t>value</a:t>
            </a:r>
            <a:r>
              <a:rPr lang="zh-CN" altLang="en-US" dirty="0" smtClean="0"/>
              <a:t>作为</a:t>
            </a:r>
            <a:r>
              <a:rPr lang="zh-CN" altLang="en-US" dirty="0"/>
              <a:t>输出，格式为：</a:t>
            </a:r>
            <a:r>
              <a:rPr lang="en-US" altLang="zh-CN" dirty="0"/>
              <a:t>&lt;wordinteger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smtClean="0"/>
              <a:t>&gt;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可</a:t>
            </a:r>
            <a:r>
              <a:rPr lang="zh-CN" altLang="en-US" dirty="0" smtClean="0">
                <a:solidFill>
                  <a:srgbClr val="FF0000"/>
                </a:solidFill>
              </a:rPr>
              <a:t>选的</a:t>
            </a:r>
            <a:r>
              <a:rPr lang="en-US" altLang="zh-CN" dirty="0" smtClean="0">
                <a:solidFill>
                  <a:srgbClr val="FF0000"/>
                </a:solidFill>
              </a:rPr>
              <a:t>Combiner</a:t>
            </a:r>
            <a:r>
              <a:rPr lang="zh-CN" altLang="en-US" dirty="0" smtClean="0">
                <a:solidFill>
                  <a:srgbClr val="FF0000"/>
                </a:solidFill>
              </a:rPr>
              <a:t>函数：</a:t>
            </a:r>
            <a:r>
              <a:rPr lang="zh-CN" altLang="en-US" dirty="0"/>
              <a:t>如果有</a:t>
            </a:r>
            <a:r>
              <a:rPr lang="en-US" altLang="zh-CN" dirty="0"/>
              <a:t>combine</a:t>
            </a:r>
            <a:r>
              <a:rPr lang="zh-CN" altLang="en-US" dirty="0"/>
              <a:t>，先对第一步的输出结果就行</a:t>
            </a:r>
            <a:r>
              <a:rPr lang="en-US" altLang="zh-CN" dirty="0"/>
              <a:t>combine</a:t>
            </a:r>
            <a:r>
              <a:rPr lang="zh-CN" altLang="en-US" dirty="0"/>
              <a:t>操作。</a:t>
            </a:r>
            <a:r>
              <a:rPr lang="en-US" altLang="zh-CN" dirty="0"/>
              <a:t>Combine</a:t>
            </a:r>
            <a:r>
              <a:rPr lang="zh-CN" altLang="en-US" dirty="0"/>
              <a:t>就是个小</a:t>
            </a:r>
            <a:r>
              <a:rPr lang="en-US" altLang="zh-CN" dirty="0"/>
              <a:t>reduce</a:t>
            </a:r>
            <a:r>
              <a:rPr lang="zh-CN" altLang="en-US" dirty="0"/>
              <a:t>操作，作用就是对某个</a:t>
            </a:r>
            <a:r>
              <a:rPr lang="en-US" altLang="zh-CN" dirty="0"/>
              <a:t>map</a:t>
            </a:r>
            <a:r>
              <a:rPr lang="zh-CN" altLang="en-US" dirty="0"/>
              <a:t>自己的输出结果先进行一次归并，把相同</a:t>
            </a:r>
            <a:r>
              <a:rPr lang="en-US" altLang="zh-CN" dirty="0"/>
              <a:t>word</a:t>
            </a:r>
            <a:r>
              <a:rPr lang="zh-CN" altLang="en-US" dirty="0"/>
              <a:t>的计数累加，这样假设某个</a:t>
            </a:r>
            <a:r>
              <a:rPr lang="en-US" altLang="zh-CN" dirty="0"/>
              <a:t>map</a:t>
            </a:r>
            <a:r>
              <a:rPr lang="zh-CN" altLang="en-US" dirty="0"/>
              <a:t>输出结果做如果有</a:t>
            </a:r>
            <a:r>
              <a:rPr lang="en-US" altLang="zh-CN" dirty="0"/>
              <a:t>50%</a:t>
            </a:r>
            <a:r>
              <a:rPr lang="zh-CN" altLang="en-US" dirty="0"/>
              <a:t>的重复</a:t>
            </a:r>
            <a:r>
              <a:rPr lang="en-US" altLang="zh-CN" dirty="0"/>
              <a:t>word</a:t>
            </a:r>
            <a:r>
              <a:rPr lang="zh-CN" altLang="en-US" dirty="0"/>
              <a:t>，那</a:t>
            </a:r>
            <a:r>
              <a:rPr lang="en-US" altLang="zh-CN" dirty="0"/>
              <a:t>combine</a:t>
            </a:r>
            <a:r>
              <a:rPr lang="zh-CN" altLang="en-US" dirty="0"/>
              <a:t>后的中间结果大小可以减少一半，可减少后续的</a:t>
            </a:r>
            <a:r>
              <a:rPr lang="en-US" altLang="zh-CN" dirty="0"/>
              <a:t>patition</a:t>
            </a:r>
            <a:r>
              <a:rPr lang="zh-CN" altLang="en-US" dirty="0"/>
              <a:t>、</a:t>
            </a:r>
            <a:r>
              <a:rPr lang="en-US" altLang="zh-CN" dirty="0"/>
              <a:t>copy</a:t>
            </a:r>
            <a:r>
              <a:rPr lang="zh-CN" altLang="en-US" dirty="0"/>
              <a:t>、</a:t>
            </a:r>
            <a:r>
              <a:rPr lang="en-US" altLang="zh-CN" dirty="0"/>
              <a:t>sort</a:t>
            </a:r>
            <a:r>
              <a:rPr lang="zh-CN" altLang="en-US" dirty="0"/>
              <a:t>等的开销，提高性能。</a:t>
            </a:r>
          </a:p>
        </p:txBody>
      </p:sp>
    </p:spTree>
    <p:extLst>
      <p:ext uri="{BB962C8B-B14F-4D97-AF65-F5344CB8AC3E}">
        <p14:creationId xmlns="" xmlns:p14="http://schemas.microsoft.com/office/powerpoint/2010/main" val="327959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所有不同的颜色代表不同的键值（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）。所有相同键值的列表被输入到同一个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任务中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000372"/>
            <a:ext cx="43815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45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/>
              <a:t>任</a:t>
            </a:r>
            <a:r>
              <a:rPr lang="zh-CN" altLang="en-US" dirty="0" smtClean="0"/>
              <a:t>务的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完</a:t>
            </a:r>
            <a:r>
              <a:rPr lang="zh-CN" altLang="en-US" dirty="0" smtClean="0">
                <a:solidFill>
                  <a:srgbClr val="FF0000"/>
                </a:solidFill>
              </a:rPr>
              <a:t>成之后的</a:t>
            </a:r>
            <a:r>
              <a:rPr lang="en-US" altLang="zh-CN" dirty="0" smtClean="0">
                <a:solidFill>
                  <a:srgbClr val="FF0000"/>
                </a:solidFill>
              </a:rPr>
              <a:t>Partition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每个</a:t>
            </a:r>
            <a:r>
              <a:rPr lang="en-US" altLang="zh-CN" dirty="0"/>
              <a:t>map</a:t>
            </a:r>
            <a:r>
              <a:rPr lang="zh-CN" altLang="en-US" dirty="0"/>
              <a:t>对自己的输出文件进行</a:t>
            </a:r>
            <a:r>
              <a:rPr lang="en-US" altLang="zh-CN" dirty="0" err="1"/>
              <a:t>patition</a:t>
            </a:r>
            <a:r>
              <a:rPr lang="zh-CN" altLang="en-US" dirty="0"/>
              <a:t>操作。上面提到有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reducer</a:t>
            </a:r>
            <a:r>
              <a:rPr lang="zh-CN" altLang="en-US" dirty="0"/>
              <a:t>任务，那默认的</a:t>
            </a:r>
            <a:r>
              <a:rPr lang="en-US" altLang="zh-CN" dirty="0" err="1"/>
              <a:t>patition</a:t>
            </a:r>
            <a:r>
              <a:rPr lang="zh-CN" altLang="en-US" dirty="0"/>
              <a:t>操作就是对</a:t>
            </a:r>
            <a:r>
              <a:rPr lang="en-US" altLang="zh-CN" dirty="0"/>
              <a:t>map</a:t>
            </a:r>
            <a:r>
              <a:rPr lang="zh-CN" altLang="en-US" dirty="0"/>
              <a:t>的输出</a:t>
            </a:r>
            <a:r>
              <a:rPr lang="en-US" altLang="zh-CN" dirty="0" err="1"/>
              <a:t>kay</a:t>
            </a:r>
            <a:r>
              <a:rPr lang="zh-CN" altLang="en-US" dirty="0"/>
              <a:t>进行</a:t>
            </a:r>
            <a:r>
              <a:rPr lang="en-US" altLang="zh-CN" dirty="0"/>
              <a:t>hash</a:t>
            </a:r>
            <a:r>
              <a:rPr lang="zh-CN" altLang="en-US" dirty="0"/>
              <a:t>，并对</a:t>
            </a:r>
            <a:r>
              <a:rPr lang="en-US" altLang="zh-CN" dirty="0"/>
              <a:t>10</a:t>
            </a:r>
            <a:r>
              <a:rPr lang="zh-CN" altLang="en-US" dirty="0"/>
              <a:t>求余（</a:t>
            </a:r>
            <a:r>
              <a:rPr lang="en-US" altLang="zh-CN" dirty="0"/>
              <a:t>hash(key)</a:t>
            </a:r>
            <a:r>
              <a:rPr lang="zh-CN" altLang="en-US" dirty="0"/>
              <a:t>），并提供</a:t>
            </a:r>
            <a:r>
              <a:rPr lang="en-US" altLang="zh-CN" dirty="0"/>
              <a:t>10</a:t>
            </a:r>
            <a:r>
              <a:rPr lang="zh-CN" altLang="en-US" dirty="0"/>
              <a:t>个文件（内存足够的话可以是链表等内存数据结构），假设是</a:t>
            </a:r>
            <a:r>
              <a:rPr lang="en-US" altLang="zh-CN" dirty="0"/>
              <a:t>r1</a:t>
            </a:r>
            <a:r>
              <a:rPr lang="zh-CN" altLang="en-US" dirty="0"/>
              <a:t>、</a:t>
            </a:r>
            <a:r>
              <a:rPr lang="en-US" altLang="zh-CN" dirty="0"/>
              <a:t>r2….r10</a:t>
            </a:r>
            <a:r>
              <a:rPr lang="zh-CN" altLang="en-US" dirty="0"/>
              <a:t>这</a:t>
            </a:r>
            <a:r>
              <a:rPr lang="en-US" altLang="zh-CN" dirty="0"/>
              <a:t>10</a:t>
            </a:r>
            <a:r>
              <a:rPr lang="zh-CN" altLang="en-US" dirty="0"/>
              <a:t>个文件，把不同</a:t>
            </a:r>
            <a:r>
              <a:rPr lang="en-US" altLang="zh-CN" dirty="0"/>
              <a:t>key</a:t>
            </a:r>
            <a:r>
              <a:rPr lang="zh-CN" altLang="en-US" dirty="0"/>
              <a:t>的放到不同的文件，这次操作就可以把相同</a:t>
            </a:r>
            <a:r>
              <a:rPr lang="en-US" altLang="zh-CN" dirty="0"/>
              <a:t>key</a:t>
            </a:r>
            <a:r>
              <a:rPr lang="zh-CN" altLang="en-US" dirty="0"/>
              <a:t>聚合到同一个文件。由于算法一样，保证了每个</a:t>
            </a:r>
            <a:r>
              <a:rPr lang="en-US" altLang="zh-CN" dirty="0"/>
              <a:t>map</a:t>
            </a:r>
            <a:r>
              <a:rPr lang="zh-CN" altLang="en-US" dirty="0"/>
              <a:t>的输出结果经过这个操作后，相同</a:t>
            </a:r>
            <a:r>
              <a:rPr lang="en-US" altLang="zh-CN" dirty="0"/>
              <a:t>key</a:t>
            </a:r>
            <a:r>
              <a:rPr lang="zh-CN" altLang="en-US" dirty="0"/>
              <a:t>的肯定在同一个聚合文件里，比如某个单词</a:t>
            </a:r>
            <a:r>
              <a:rPr lang="en-US" altLang="zh-CN" dirty="0"/>
              <a:t>word</a:t>
            </a:r>
            <a:r>
              <a:rPr lang="zh-CN" altLang="en-US" dirty="0"/>
              <a:t>肯定都在</a:t>
            </a:r>
            <a:r>
              <a:rPr lang="en-US" altLang="zh-CN" dirty="0"/>
              <a:t>r1</a:t>
            </a:r>
            <a:r>
              <a:rPr lang="zh-CN" altLang="en-US" dirty="0"/>
              <a:t>文件里。</a:t>
            </a:r>
          </a:p>
        </p:txBody>
      </p:sp>
    </p:spTree>
    <p:extLst>
      <p:ext uri="{BB962C8B-B14F-4D97-AF65-F5344CB8AC3E}">
        <p14:creationId xmlns="" xmlns:p14="http://schemas.microsoft.com/office/powerpoint/2010/main" val="222110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的中间</a:t>
            </a:r>
            <a:r>
              <a:rPr lang="zh-CN" altLang="en-US" dirty="0"/>
              <a:t>数</a:t>
            </a:r>
            <a:r>
              <a:rPr lang="zh-CN" altLang="en-US" dirty="0" smtClean="0"/>
              <a:t>据传输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copy</a:t>
            </a:r>
            <a:r>
              <a:rPr lang="zh-CN" altLang="en-US" dirty="0"/>
              <a:t>文件的过程了，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r>
              <a:rPr lang="en-US" altLang="zh-CN" dirty="0"/>
              <a:t>reducer</a:t>
            </a:r>
            <a:r>
              <a:rPr lang="zh-CN" altLang="en-US" dirty="0"/>
              <a:t>任务各自从所有</a:t>
            </a:r>
            <a:r>
              <a:rPr lang="en-US" altLang="zh-CN" dirty="0"/>
              <a:t>map</a:t>
            </a:r>
            <a:r>
              <a:rPr lang="zh-CN" altLang="en-US" dirty="0"/>
              <a:t>机器上取到属于自己的文件，比如</a:t>
            </a:r>
            <a:r>
              <a:rPr lang="en-US" altLang="zh-CN" dirty="0"/>
              <a:t>reducer1</a:t>
            </a:r>
            <a:r>
              <a:rPr lang="zh-CN" altLang="en-US" dirty="0"/>
              <a:t>会从</a:t>
            </a:r>
            <a:r>
              <a:rPr lang="en-US" altLang="zh-CN" dirty="0"/>
              <a:t>100</a:t>
            </a:r>
            <a:r>
              <a:rPr lang="zh-CN" altLang="en-US" dirty="0"/>
              <a:t>台</a:t>
            </a:r>
            <a:r>
              <a:rPr lang="en-US" altLang="zh-CN" dirty="0"/>
              <a:t>map</a:t>
            </a:r>
            <a:r>
              <a:rPr lang="zh-CN" altLang="en-US" dirty="0"/>
              <a:t>机器上取到所有</a:t>
            </a:r>
            <a:r>
              <a:rPr lang="en-US" altLang="zh-CN" dirty="0"/>
              <a:t>r1</a:t>
            </a:r>
            <a:r>
              <a:rPr lang="zh-CN" altLang="en-US" dirty="0"/>
              <a:t>文件，</a:t>
            </a:r>
            <a:r>
              <a:rPr lang="en-US" altLang="zh-CN" dirty="0"/>
              <a:t>reducer2</a:t>
            </a:r>
            <a:r>
              <a:rPr lang="zh-CN" altLang="en-US" dirty="0"/>
              <a:t>取所有</a:t>
            </a:r>
            <a:r>
              <a:rPr lang="en-US" altLang="zh-CN" dirty="0"/>
              <a:t>r2</a:t>
            </a:r>
            <a:r>
              <a:rPr lang="zh-CN" altLang="en-US" dirty="0"/>
              <a:t>的文件，这样同一类</a:t>
            </a:r>
            <a:r>
              <a:rPr lang="en-US" altLang="zh-CN" dirty="0"/>
              <a:t>word</a:t>
            </a:r>
            <a:r>
              <a:rPr lang="zh-CN" altLang="en-US" dirty="0"/>
              <a:t>已经到了同一台</a:t>
            </a:r>
            <a:r>
              <a:rPr lang="en-US" altLang="zh-CN" dirty="0"/>
              <a:t>reducer</a:t>
            </a:r>
            <a:r>
              <a:rPr lang="zh-CN" altLang="en-US" dirty="0"/>
              <a:t>机器上了。</a:t>
            </a:r>
          </a:p>
        </p:txBody>
      </p:sp>
    </p:spTree>
    <p:extLst>
      <p:ext uri="{BB962C8B-B14F-4D97-AF65-F5344CB8AC3E}">
        <p14:creationId xmlns="" xmlns:p14="http://schemas.microsoft.com/office/powerpoint/2010/main" val="821123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</a:t>
            </a:r>
            <a:r>
              <a:rPr lang="zh-CN" altLang="en-US" dirty="0" smtClean="0"/>
              <a:t>函数的数据准备过程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数据合并：</a:t>
            </a:r>
            <a:r>
              <a:rPr lang="zh-CN" altLang="en-US" dirty="0"/>
              <a:t>每个</a:t>
            </a:r>
            <a:r>
              <a:rPr lang="en-US" altLang="zh-CN" dirty="0"/>
              <a:t>reducer</a:t>
            </a:r>
            <a:r>
              <a:rPr lang="zh-CN" altLang="en-US" dirty="0"/>
              <a:t>合并（</a:t>
            </a:r>
            <a:r>
              <a:rPr lang="en-US" altLang="zh-CN" dirty="0"/>
              <a:t>meger</a:t>
            </a:r>
            <a:r>
              <a:rPr lang="zh-CN" altLang="en-US" dirty="0"/>
              <a:t>）自己取到的文件，</a:t>
            </a:r>
            <a:r>
              <a:rPr lang="en-US" altLang="zh-CN" dirty="0"/>
              <a:t>reducer1</a:t>
            </a:r>
            <a:r>
              <a:rPr lang="zh-CN" altLang="en-US" dirty="0"/>
              <a:t>就是合并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r1</a:t>
            </a:r>
            <a:r>
              <a:rPr lang="zh-CN" altLang="en-US" dirty="0"/>
              <a:t>文件（实际过程是在上面第</a:t>
            </a:r>
            <a:r>
              <a:rPr lang="en-US" altLang="zh-CN" dirty="0"/>
              <a:t>4</a:t>
            </a:r>
            <a:r>
              <a:rPr lang="zh-CN" altLang="en-US" dirty="0"/>
              <a:t>步操作中会边</a:t>
            </a:r>
            <a:r>
              <a:rPr lang="en-US" altLang="zh-CN" dirty="0"/>
              <a:t>copy</a:t>
            </a:r>
            <a:r>
              <a:rPr lang="zh-CN" altLang="en-US" dirty="0"/>
              <a:t>边</a:t>
            </a:r>
            <a:r>
              <a:rPr lang="en-US" altLang="zh-CN" dirty="0"/>
              <a:t>meger</a:t>
            </a:r>
            <a:r>
              <a:rPr lang="zh-CN" altLang="en-US" dirty="0"/>
              <a:t>，在内存中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数</a:t>
            </a:r>
            <a:r>
              <a:rPr lang="zh-CN" altLang="en-US" dirty="0" smtClean="0">
                <a:solidFill>
                  <a:srgbClr val="FF0000"/>
                </a:solidFill>
              </a:rPr>
              <a:t>据排</a:t>
            </a:r>
            <a:r>
              <a:rPr lang="zh-CN" altLang="en-US" dirty="0">
                <a:solidFill>
                  <a:srgbClr val="FF0000"/>
                </a:solidFill>
              </a:rPr>
              <a:t>序：</a:t>
            </a:r>
            <a:r>
              <a:rPr lang="zh-CN" altLang="en-US" dirty="0"/>
              <a:t>合并好后进行下</a:t>
            </a:r>
            <a:r>
              <a:rPr lang="en-US" altLang="zh-CN" dirty="0"/>
              <a:t>sort</a:t>
            </a:r>
            <a:r>
              <a:rPr lang="zh-CN" altLang="en-US" dirty="0"/>
              <a:t>（排序）操作，再次把不同小文件中的同一个单词聚合在一起。作为提供给</a:t>
            </a:r>
            <a:r>
              <a:rPr lang="en-US" altLang="zh-CN" dirty="0"/>
              <a:t>reduce</a:t>
            </a:r>
            <a:r>
              <a:rPr lang="zh-CN" altLang="en-US" dirty="0"/>
              <a:t>操作的数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Reduce</a:t>
            </a:r>
            <a:r>
              <a:rPr lang="zh-CN" altLang="en-US" dirty="0" smtClean="0">
                <a:solidFill>
                  <a:srgbClr val="FF0000"/>
                </a:solidFill>
              </a:rPr>
              <a:t>函数的执</a:t>
            </a:r>
            <a:r>
              <a:rPr lang="zh-CN" altLang="en-US" dirty="0">
                <a:solidFill>
                  <a:srgbClr val="FF0000"/>
                </a:solidFill>
              </a:rPr>
              <a:t>行：</a:t>
            </a:r>
            <a:r>
              <a:rPr lang="zh-CN" altLang="en-US" dirty="0"/>
              <a:t>进行</a:t>
            </a:r>
            <a:r>
              <a:rPr lang="en-US" altLang="zh-CN" dirty="0"/>
              <a:t>reduce</a:t>
            </a:r>
            <a:r>
              <a:rPr lang="zh-CN" altLang="en-US" dirty="0"/>
              <a:t>操作，对同一个单词的</a:t>
            </a:r>
            <a:r>
              <a:rPr lang="en-US" altLang="zh-CN" dirty="0"/>
              <a:t>value</a:t>
            </a:r>
            <a:r>
              <a:rPr lang="zh-CN" altLang="en-US" dirty="0"/>
              <a:t>列表再次进行累加，最终得到某个单词的词频数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FF0000"/>
                </a:solidFill>
              </a:rPr>
              <a:t>Outputformat</a:t>
            </a:r>
            <a:r>
              <a:rPr lang="zh-CN" altLang="en-US" dirty="0">
                <a:solidFill>
                  <a:srgbClr val="FF0000"/>
                </a:solidFill>
              </a:rPr>
              <a:t>操</a:t>
            </a:r>
            <a:r>
              <a:rPr lang="zh-CN" altLang="en-US" dirty="0" smtClean="0">
                <a:solidFill>
                  <a:srgbClr val="FF0000"/>
                </a:solidFill>
              </a:rPr>
              <a:t>作：</a:t>
            </a:r>
            <a:r>
              <a:rPr lang="zh-CN" altLang="en-US" dirty="0" smtClean="0"/>
              <a:t>把</a:t>
            </a:r>
            <a:r>
              <a:rPr lang="en-US" altLang="zh-CN" dirty="0"/>
              <a:t>reduce</a:t>
            </a:r>
            <a:r>
              <a:rPr lang="zh-CN" altLang="en-US" dirty="0"/>
              <a:t>结果写到磁盘</a:t>
            </a:r>
          </a:p>
        </p:txBody>
      </p:sp>
    </p:spTree>
    <p:extLst>
      <p:ext uri="{BB962C8B-B14F-4D97-AF65-F5344CB8AC3E}">
        <p14:creationId xmlns="" xmlns:p14="http://schemas.microsoft.com/office/powerpoint/2010/main" val="2115956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</a:t>
            </a:r>
            <a:r>
              <a:rPr lang="zh-CN" altLang="en-US" dirty="0" smtClean="0"/>
              <a:t>行阶段的流程概述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Inputformat</a:t>
            </a:r>
            <a:r>
              <a:rPr lang="en-US" altLang="zh-CN" dirty="0"/>
              <a:t>——》map——》</a:t>
            </a:r>
            <a:r>
              <a:rPr lang="zh-CN" altLang="en-US" dirty="0"/>
              <a:t>（</a:t>
            </a:r>
            <a:r>
              <a:rPr lang="en-US" altLang="zh-CN" dirty="0"/>
              <a:t>combine</a:t>
            </a:r>
            <a:r>
              <a:rPr lang="zh-CN" altLang="en-US" dirty="0"/>
              <a:t>）</a:t>
            </a:r>
            <a:r>
              <a:rPr lang="en-US" altLang="zh-CN" dirty="0"/>
              <a:t>——》partition——》</a:t>
            </a:r>
            <a:r>
              <a:rPr lang="en-US" altLang="zh-CN" dirty="0" err="1"/>
              <a:t>copy&amp;merge</a:t>
            </a:r>
            <a:r>
              <a:rPr lang="en-US" altLang="zh-CN" dirty="0"/>
              <a:t>——》sort——》reduce——》</a:t>
            </a:r>
            <a:r>
              <a:rPr lang="en-US" altLang="zh-CN" dirty="0" err="1"/>
              <a:t>outputformat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3721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的实际应用举例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92333" y="3649814"/>
            <a:ext cx="4343400" cy="384721"/>
          </a:xfrm>
        </p:spPr>
        <p:txBody>
          <a:bodyPr/>
          <a:lstStyle/>
          <a:p>
            <a:r>
              <a:rPr lang="zh-CN" altLang="en-US" dirty="0" smtClean="0"/>
              <a:t>倒排表的生成</a:t>
            </a:r>
          </a:p>
        </p:txBody>
      </p:sp>
    </p:spTree>
    <p:extLst>
      <p:ext uri="{BB962C8B-B14F-4D97-AF65-F5344CB8AC3E}">
        <p14:creationId xmlns="" xmlns:p14="http://schemas.microsoft.com/office/powerpoint/2010/main" val="2285446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倒排表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倒排表</a:t>
            </a:r>
            <a:r>
              <a:rPr lang="en-US" altLang="zh-CN" dirty="0" smtClean="0"/>
              <a:t>Inverted Index</a:t>
            </a:r>
            <a:r>
              <a:rPr lang="zh-CN" altLang="en-US" dirty="0" smtClean="0"/>
              <a:t>是搜索引擎索引的基本</a:t>
            </a:r>
            <a:r>
              <a:rPr lang="zh-CN" altLang="en-US" dirty="0"/>
              <a:t>数</a:t>
            </a:r>
            <a:r>
              <a:rPr lang="zh-CN" altLang="en-US" dirty="0" smtClean="0"/>
              <a:t>据结构，在索引完毕之后，所有的倒排表都会被保存在磁盘上</a:t>
            </a:r>
            <a:endParaRPr lang="en-US" altLang="zh-CN" dirty="0" smtClean="0"/>
          </a:p>
          <a:p>
            <a:r>
              <a:rPr lang="zh-CN" altLang="en-US" dirty="0"/>
              <a:t>倒排</a:t>
            </a:r>
            <a:r>
              <a:rPr lang="zh-CN" altLang="en-US" dirty="0" smtClean="0"/>
              <a:t>表建立了单词对文档之间的联系，即形成了如下的映射关系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单词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，文档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，文档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，文档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，文档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，。。。。。。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单词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，文档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，文档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，文档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，。。。。。。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在搜索阶段，就可以通过倒排表就能够直接获得查询的结果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过将多个结果进行归并就能够获得联合查询的结果</a:t>
            </a:r>
            <a:endParaRPr lang="en-US" altLang="zh-CN" dirty="0" smtClean="0"/>
          </a:p>
          <a:p>
            <a:r>
              <a:rPr lang="zh-CN" altLang="en-US" dirty="0"/>
              <a:t>通</a:t>
            </a:r>
            <a:r>
              <a:rPr lang="zh-CN" altLang="en-US" dirty="0" smtClean="0"/>
              <a:t>过记录单词在各个文档中的位置，通过归并能获得短语查询的结果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93522298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</a:t>
            </a:r>
            <a:r>
              <a:rPr lang="zh-CN" altLang="en-US" dirty="0" smtClean="0"/>
              <a:t>行程序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4" y="2468880"/>
            <a:ext cx="8761251" cy="2011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261954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</a:t>
            </a:r>
            <a:r>
              <a:rPr lang="zh-CN" altLang="en-US" dirty="0" smtClean="0"/>
              <a:t>序执行的结果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852488"/>
            <a:ext cx="8138160" cy="59429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833130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实现文档集合的倒排表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zh-CN" altLang="en-US" dirty="0"/>
              <a:t>文</a:t>
            </a:r>
            <a:r>
              <a:rPr lang="zh-CN" altLang="en-US" dirty="0" smtClean="0"/>
              <a:t>档对应某一行在文件中的偏移，一行文本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切分单词，输出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单词，文档名</a:t>
            </a:r>
            <a:r>
              <a:rPr lang="en-US" altLang="zh-CN" dirty="0"/>
              <a:t>&gt;</a:t>
            </a:r>
          </a:p>
          <a:p>
            <a:r>
              <a:rPr lang="en-US" altLang="zh-CN" dirty="0" smtClean="0"/>
              <a:t>Reduce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去重，格式化整理最终的输出格式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74802642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599"/>
            <a:ext cx="8504533" cy="42193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50491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</a:t>
            </a:r>
            <a:r>
              <a:rPr lang="zh-CN" altLang="en-US" dirty="0" smtClean="0"/>
              <a:t>程接口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Mapper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public static class </a:t>
            </a:r>
            <a:r>
              <a:rPr lang="en-US" altLang="zh-CN" dirty="0" err="1" smtClean="0"/>
              <a:t>TokenizerMapper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       extends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&lt;Object, Text, Text, </a:t>
            </a:r>
            <a:r>
              <a:rPr lang="en-US" altLang="zh-CN" dirty="0" err="1" smtClean="0"/>
              <a:t>IntWritable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Reducer</a:t>
            </a:r>
          </a:p>
          <a:p>
            <a:pPr lvl="1"/>
            <a:r>
              <a:rPr lang="en-US" altLang="zh-CN" dirty="0" smtClean="0"/>
              <a:t> public static class </a:t>
            </a:r>
            <a:r>
              <a:rPr lang="en-US" altLang="zh-CN" dirty="0" err="1" smtClean="0"/>
              <a:t>IntSumReducer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       extends Reducer&lt;</a:t>
            </a:r>
            <a:r>
              <a:rPr lang="en-US" altLang="zh-CN" dirty="0" err="1" smtClean="0"/>
              <a:t>Text,IntWritable,Text,IntWritable</a:t>
            </a:r>
            <a:r>
              <a:rPr lang="en-US" altLang="zh-CN" dirty="0" smtClean="0"/>
              <a:t>&gt; </a:t>
            </a:r>
          </a:p>
          <a:p>
            <a:r>
              <a:rPr lang="en-US" altLang="zh-CN" dirty="0" smtClean="0"/>
              <a:t>Driver</a:t>
            </a:r>
          </a:p>
          <a:p>
            <a:pPr lvl="1"/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org.apache.hadoop.mapreduce.Job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181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代码分析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23925"/>
            <a:ext cx="6374674" cy="54714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884691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码分析，</a:t>
            </a:r>
            <a:r>
              <a:rPr lang="en-US" altLang="zh-CN" dirty="0" err="1" smtClean="0"/>
              <a:t>stopword</a:t>
            </a:r>
            <a:r>
              <a:rPr lang="zh-CN" altLang="en-US" dirty="0" smtClean="0"/>
              <a:t>全局设定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72911"/>
            <a:ext cx="6753497" cy="52480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3328021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</a:t>
            </a:r>
            <a:r>
              <a:rPr lang="zh-CN" altLang="en-US" dirty="0" smtClean="0"/>
              <a:t>码分析：主程序驱动过程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86926"/>
            <a:ext cx="8040575" cy="5100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752711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的实际应用举例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92333" y="3649814"/>
            <a:ext cx="4343400" cy="348044"/>
          </a:xfrm>
        </p:spPr>
        <p:txBody>
          <a:bodyPr/>
          <a:lstStyle/>
          <a:p>
            <a:r>
              <a:rPr lang="en-US" altLang="zh-CN" dirty="0" smtClean="0"/>
              <a:t>PageRank</a:t>
            </a:r>
            <a:r>
              <a:rPr lang="zh-CN" altLang="en-US" dirty="0" smtClean="0"/>
              <a:t>的迭代计算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2028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747897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dirty="0"/>
              <a:t>网</a:t>
            </a:r>
            <a:r>
              <a:rPr lang="zh-CN" altLang="en-US" dirty="0" smtClean="0"/>
              <a:t>页重要关系的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算法</a:t>
            </a:r>
            <a:r>
              <a:rPr lang="en-GB" dirty="0" smtClean="0"/>
              <a:t>PageRank</a:t>
            </a:r>
            <a:r>
              <a:rPr lang="en-GB" dirty="0"/>
              <a:t>: Random Walks Over The Web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2658548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Page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算法提供了一种进行网页重要程度排序的方法，将每一个网页都赋予一个</a:t>
            </a:r>
            <a:r>
              <a:rPr lang="en-US" altLang="zh-CN" dirty="0"/>
              <a:t>PageRank</a:t>
            </a:r>
            <a:r>
              <a:rPr lang="zh-CN" altLang="en-US" dirty="0" smtClean="0"/>
              <a:t>值，以标记其重要程度</a:t>
            </a:r>
            <a:endParaRPr lang="en-US" altLang="zh-CN" dirty="0" smtClean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PageRank</a:t>
            </a:r>
            <a:r>
              <a:rPr lang="zh-CN" altLang="en-US" dirty="0" smtClean="0"/>
              <a:t>值的具体含义可以解释为用户随机进入到一个网页，并且</a:t>
            </a:r>
            <a:r>
              <a:rPr lang="zh-CN" altLang="en-US" dirty="0"/>
              <a:t>通</a:t>
            </a:r>
            <a:r>
              <a:rPr lang="zh-CN" altLang="en-US" dirty="0" smtClean="0"/>
              <a:t>过网页上的链接进行网上浏览。到达某一个网页的概率即为这个网页的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值</a:t>
            </a:r>
            <a:endParaRPr lang="en-GB" dirty="0" smtClean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Page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试图能够进行网页排序，使得更加受受欢迎的网页或者更具有价值的网页具有更高的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值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76507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27782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7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PageRank</a:t>
            </a:r>
            <a:r>
              <a:rPr lang="zh-CN" altLang="en-US" dirty="0" smtClean="0"/>
              <a:t>图形解释</a:t>
            </a:r>
            <a:endParaRPr lang="en-GB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161211" cy="4937760"/>
          </a:xfrm>
        </p:spPr>
        <p:txBody>
          <a:bodyPr/>
          <a:lstStyle/>
          <a:p>
            <a:r>
              <a:rPr lang="zh-CN" altLang="en-US" dirty="0"/>
              <a:t>矩形面积更大的网页更容易</a:t>
            </a:r>
            <a:r>
              <a:rPr lang="zh-CN" altLang="en-US" dirty="0" smtClean="0"/>
              <a:t>被访问到</a:t>
            </a:r>
            <a:endParaRPr lang="en-US" altLang="zh-CN" dirty="0" smtClean="0"/>
          </a:p>
          <a:p>
            <a:r>
              <a:rPr lang="zh-CN" altLang="en-US" dirty="0"/>
              <a:t>原</a:t>
            </a:r>
            <a:r>
              <a:rPr lang="zh-CN" altLang="en-US" dirty="0" smtClean="0"/>
              <a:t>因是有更多的网页指向这些“重要”的网页</a:t>
            </a:r>
            <a:endParaRPr lang="zh-CN" altLang="en-US" dirty="0"/>
          </a:p>
        </p:txBody>
      </p:sp>
      <p:graphicFrame>
        <p:nvGraphicFramePr>
          <p:cNvPr id="22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55524961"/>
              </p:ext>
            </p:extLst>
          </p:nvPr>
        </p:nvGraphicFramePr>
        <p:xfrm>
          <a:off x="4005263" y="1219200"/>
          <a:ext cx="5138737" cy="5257800"/>
        </p:xfrm>
        <a:graphic>
          <a:graphicData uri="http://schemas.openxmlformats.org/presentationml/2006/ole">
            <p:oleObj spid="_x0000_s1158" r:id="rId4" imgW="6615275" imgH="6767528" progId="Visio.Drawing.11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88366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PageRank</a:t>
            </a:r>
            <a:r>
              <a:rPr lang="zh-CN" altLang="en-US" dirty="0" smtClean="0"/>
              <a:t>的计算公式</a:t>
            </a:r>
            <a:endParaRPr lang="en-GB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385431"/>
          </a:xfrm>
          <a:ln/>
        </p:spPr>
        <p:txBody>
          <a:bodyPr lIns="0" tIns="0" rIns="0" bIns="0">
            <a:spAutoFit/>
          </a:bodyPr>
          <a:lstStyle/>
          <a:p>
            <a:pPr marL="19050" indent="0" defTabSz="457200">
              <a:lnSpc>
                <a:spcPct val="81000"/>
              </a:lnSpc>
              <a:buFontTx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zh-CN" altLang="en-US" dirty="0"/>
              <a:t>给</a:t>
            </a:r>
            <a:r>
              <a:rPr lang="zh-CN" altLang="en-US" dirty="0" smtClean="0"/>
              <a:t>定一个网页</a:t>
            </a:r>
            <a:r>
              <a:rPr lang="en-GB" dirty="0" smtClean="0"/>
              <a:t>A</a:t>
            </a:r>
            <a:r>
              <a:rPr lang="en-GB" dirty="0"/>
              <a:t>, </a:t>
            </a:r>
            <a:r>
              <a:rPr lang="zh-CN" altLang="en-US" dirty="0" smtClean="0"/>
              <a:t>网页</a:t>
            </a:r>
            <a:r>
              <a:rPr lang="en-GB" dirty="0" smtClean="0"/>
              <a:t>T</a:t>
            </a:r>
            <a:r>
              <a:rPr lang="en-GB" baseline="-33000" dirty="0" smtClean="0"/>
              <a:t>1</a:t>
            </a:r>
            <a:r>
              <a:rPr lang="zh-CN" altLang="en-US" dirty="0" smtClean="0"/>
              <a:t>到</a:t>
            </a:r>
            <a:r>
              <a:rPr lang="en-GB" dirty="0" err="1" smtClean="0"/>
              <a:t>T</a:t>
            </a:r>
            <a:r>
              <a:rPr lang="en-GB" baseline="-33000" dirty="0" err="1" smtClean="0"/>
              <a:t>n</a:t>
            </a:r>
            <a:r>
              <a:rPr lang="en-GB" dirty="0" smtClean="0"/>
              <a:t> </a:t>
            </a:r>
            <a:r>
              <a:rPr lang="zh-CN" altLang="en-US" dirty="0" smtClean="0"/>
              <a:t>指向</a:t>
            </a:r>
            <a:r>
              <a:rPr lang="en-GB" dirty="0" smtClean="0"/>
              <a:t>A</a:t>
            </a:r>
            <a:r>
              <a:rPr lang="en-GB" dirty="0"/>
              <a:t>, </a:t>
            </a:r>
            <a:r>
              <a:rPr lang="zh-CN" altLang="en-US" dirty="0" smtClean="0"/>
              <a:t>这样的话，网页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GB" dirty="0" smtClean="0"/>
              <a:t>PageRank</a:t>
            </a:r>
            <a:r>
              <a:rPr lang="zh-CN" altLang="en-US" dirty="0" smtClean="0"/>
              <a:t>值按照下面的方式进行定义</a:t>
            </a:r>
            <a:r>
              <a:rPr lang="en-GB" dirty="0" smtClean="0"/>
              <a:t>:</a:t>
            </a:r>
            <a:endParaRPr lang="en-GB" dirty="0"/>
          </a:p>
          <a:p>
            <a:pPr marL="19050" indent="0" defTabSz="457200">
              <a:lnSpc>
                <a:spcPct val="81000"/>
              </a:lnSpc>
              <a:buFontTx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endParaRPr lang="en-GB" dirty="0"/>
          </a:p>
          <a:p>
            <a:pPr marL="19050" indent="0" defTabSz="457200">
              <a:lnSpc>
                <a:spcPct val="81000"/>
              </a:lnSpc>
              <a:buFontTx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/>
              <a:t>PR(A) = (1-d) + d (PR(T</a:t>
            </a:r>
            <a:r>
              <a:rPr lang="en-GB" baseline="-33000" dirty="0"/>
              <a:t>1</a:t>
            </a:r>
            <a:r>
              <a:rPr lang="en-GB" dirty="0"/>
              <a:t>)/C(T</a:t>
            </a:r>
            <a:r>
              <a:rPr lang="en-GB" baseline="-33000" dirty="0"/>
              <a:t>1</a:t>
            </a:r>
            <a:r>
              <a:rPr lang="en-GB" dirty="0"/>
              <a:t>) + ... +</a:t>
            </a:r>
          </a:p>
          <a:p>
            <a:pPr marL="19050" indent="0" defTabSz="457200">
              <a:lnSpc>
                <a:spcPct val="81000"/>
              </a:lnSpc>
              <a:buFontTx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/>
              <a:t>                  PR(</a:t>
            </a:r>
            <a:r>
              <a:rPr lang="en-GB" dirty="0" err="1"/>
              <a:t>T</a:t>
            </a:r>
            <a:r>
              <a:rPr lang="en-GB" baseline="-33000" dirty="0" err="1"/>
              <a:t>n</a:t>
            </a:r>
            <a:r>
              <a:rPr lang="en-GB" dirty="0"/>
              <a:t>)/C(</a:t>
            </a:r>
            <a:r>
              <a:rPr lang="en-GB" dirty="0" err="1"/>
              <a:t>T</a:t>
            </a:r>
            <a:r>
              <a:rPr lang="en-GB" baseline="-33000" dirty="0" err="1"/>
              <a:t>n</a:t>
            </a:r>
            <a:r>
              <a:rPr lang="en-GB" dirty="0"/>
              <a:t>))</a:t>
            </a:r>
          </a:p>
          <a:p>
            <a:pPr marL="19050" indent="0" defTabSz="457200">
              <a:lnSpc>
                <a:spcPct val="81000"/>
              </a:lnSpc>
              <a:buFontTx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endParaRPr lang="en-GB" dirty="0"/>
          </a:p>
          <a:p>
            <a:pPr marL="19050" indent="0" defTabSz="457200">
              <a:lnSpc>
                <a:spcPct val="81000"/>
              </a:lnSpc>
              <a:buFontTx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/>
              <a:t>C(P) </a:t>
            </a:r>
            <a:r>
              <a:rPr lang="zh-CN" altLang="en-US" dirty="0" smtClean="0"/>
              <a:t>是网页</a:t>
            </a:r>
            <a:r>
              <a:rPr lang="en-GB" dirty="0" smtClean="0"/>
              <a:t>P</a:t>
            </a:r>
            <a:r>
              <a:rPr lang="zh-CN" altLang="en-US" dirty="0" smtClean="0"/>
              <a:t>的出度（网页</a:t>
            </a:r>
            <a:r>
              <a:rPr lang="en-US" altLang="zh-CN" dirty="0" smtClean="0"/>
              <a:t>P</a:t>
            </a:r>
            <a:r>
              <a:rPr lang="zh-CN" altLang="en-US" dirty="0" smtClean="0"/>
              <a:t>有多少条指向外面的网页）</a:t>
            </a:r>
            <a:endParaRPr lang="en-GB" dirty="0"/>
          </a:p>
          <a:p>
            <a:pPr marL="19050" indent="0" defTabSz="457200">
              <a:lnSpc>
                <a:spcPct val="81000"/>
              </a:lnSpc>
              <a:buFontTx/>
              <a:buNone/>
              <a:tabLst>
                <a:tab pos="141288" algn="l"/>
                <a:tab pos="598488" algn="l"/>
                <a:tab pos="1055688" algn="l"/>
                <a:tab pos="1512888" algn="l"/>
                <a:tab pos="1970088" algn="l"/>
                <a:tab pos="2427288" algn="l"/>
                <a:tab pos="2884488" algn="l"/>
                <a:tab pos="3341688" algn="l"/>
                <a:tab pos="3798888" algn="l"/>
                <a:tab pos="4256088" algn="l"/>
                <a:tab pos="4713288" algn="l"/>
                <a:tab pos="5170488" algn="l"/>
                <a:tab pos="5627688" algn="l"/>
                <a:tab pos="6084888" algn="l"/>
                <a:tab pos="6542088" algn="l"/>
                <a:tab pos="6999288" algn="l"/>
                <a:tab pos="7456488" algn="l"/>
                <a:tab pos="7913688" algn="l"/>
                <a:tab pos="8370888" algn="l"/>
                <a:tab pos="8828088" algn="l"/>
              </a:tabLst>
            </a:pPr>
            <a:r>
              <a:rPr lang="en-GB" dirty="0"/>
              <a:t>d </a:t>
            </a:r>
            <a:r>
              <a:rPr lang="zh-CN" altLang="en-US" dirty="0" smtClean="0"/>
              <a:t>阻尼系数（</a:t>
            </a:r>
            <a:r>
              <a:rPr lang="zh-CN" altLang="en-US" dirty="0"/>
              <a:t>初</a:t>
            </a:r>
            <a:r>
              <a:rPr lang="zh-CN" altLang="en-US" dirty="0" smtClean="0"/>
              <a:t>始网页的随机选取概率），如果没有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的话，有一个全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的平凡解，没有意义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35597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PageRank</a:t>
            </a:r>
            <a:r>
              <a:rPr lang="zh-CN" altLang="en-US" dirty="0" smtClean="0"/>
              <a:t>计算过程解释</a:t>
            </a:r>
            <a:endParaRPr lang="en-GB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2807948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sz="3000" dirty="0" smtClean="0"/>
              <a:t>计算过程是递归的</a:t>
            </a:r>
            <a:r>
              <a:rPr lang="en-GB" sz="3000" dirty="0" smtClean="0"/>
              <a:t>PR</a:t>
            </a:r>
            <a:r>
              <a:rPr lang="en-GB" sz="3000" baseline="-33000" dirty="0" smtClean="0"/>
              <a:t>i+1</a:t>
            </a:r>
            <a:r>
              <a:rPr lang="en-GB" sz="3000" dirty="0" smtClean="0"/>
              <a:t> </a:t>
            </a:r>
            <a:r>
              <a:rPr lang="zh-CN" altLang="en-US" sz="3000" dirty="0" smtClean="0"/>
              <a:t>依赖于</a:t>
            </a:r>
            <a:r>
              <a:rPr lang="en-GB" sz="3000" dirty="0" err="1" smtClean="0"/>
              <a:t>PR</a:t>
            </a:r>
            <a:r>
              <a:rPr lang="en-GB" sz="3000" baseline="-33000" dirty="0" err="1" smtClean="0"/>
              <a:t>i</a:t>
            </a:r>
            <a:endParaRPr lang="en-GB" sz="3000" baseline="-33000" dirty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sz="3000" dirty="0" smtClean="0"/>
              <a:t>每一个网页将自己的</a:t>
            </a:r>
            <a:r>
              <a:rPr lang="en-GB" sz="3000" dirty="0" err="1" smtClean="0"/>
              <a:t>PR</a:t>
            </a:r>
            <a:r>
              <a:rPr lang="en-GB" sz="3000" baseline="-33000" dirty="0" err="1" smtClean="0"/>
              <a:t>i</a:t>
            </a:r>
            <a:r>
              <a:rPr lang="en-GB" sz="3000" dirty="0" smtClean="0"/>
              <a:t> </a:t>
            </a:r>
            <a:r>
              <a:rPr lang="zh-CN" altLang="en-US" sz="3000" dirty="0" smtClean="0"/>
              <a:t>值平均分配给所有指向的网页。而被指向的网页从其它网页处获得对应值之后加在一起，形成自己的下一个</a:t>
            </a:r>
            <a:r>
              <a:rPr lang="en-GB" sz="3000" dirty="0" smtClean="0"/>
              <a:t>PR</a:t>
            </a:r>
            <a:r>
              <a:rPr lang="en-GB" sz="3000" baseline="-33000" dirty="0" smtClean="0"/>
              <a:t>i+1</a:t>
            </a:r>
            <a:r>
              <a:rPr lang="zh-CN" altLang="en-US" sz="3000" dirty="0" smtClean="0"/>
              <a:t>值</a:t>
            </a:r>
            <a:endParaRPr lang="en-GB" sz="3000" baseline="-33000" dirty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i="1" dirty="0"/>
              <a:t>d </a:t>
            </a:r>
            <a:r>
              <a:rPr lang="zh-CN" altLang="en-US" sz="3000" dirty="0" smtClean="0"/>
              <a:t>是一个可调参数</a:t>
            </a:r>
            <a:r>
              <a:rPr lang="en-GB" sz="3000" dirty="0" smtClean="0"/>
              <a:t>(</a:t>
            </a:r>
            <a:r>
              <a:rPr lang="zh-CN" altLang="en-US" sz="3000" dirty="0" smtClean="0"/>
              <a:t>通常取</a:t>
            </a:r>
            <a:r>
              <a:rPr lang="en-GB" sz="3000" dirty="0" smtClean="0"/>
              <a:t>0.85)</a:t>
            </a:r>
            <a:r>
              <a:rPr lang="zh-CN" altLang="en-US" sz="3000" dirty="0" smtClean="0"/>
              <a:t>，代表一个随机跳转的参数</a:t>
            </a:r>
            <a:endParaRPr lang="en-GB" sz="3000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457200" y="5029200"/>
            <a:ext cx="8226425" cy="160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28600" y="5300663"/>
            <a:ext cx="8686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19050" lvl="1" algn="ctr" defTabSz="457200" eaLnBrk="0" hangingPunct="0">
              <a:lnSpc>
                <a:spcPct val="81000"/>
              </a:lnSpc>
              <a:buClr>
                <a:srgbClr val="9999CC"/>
              </a:buClr>
              <a:buSzPct val="100000"/>
              <a:buFont typeface="Wingdings" pitchFamily="2" charset="2"/>
              <a:buNone/>
              <a:tabLst>
                <a:tab pos="19050" algn="l"/>
                <a:tab pos="476250" algn="l"/>
                <a:tab pos="933450" algn="l"/>
                <a:tab pos="1390650" algn="l"/>
                <a:tab pos="1847850" algn="l"/>
                <a:tab pos="2305050" algn="l"/>
                <a:tab pos="2762250" algn="l"/>
                <a:tab pos="3219450" algn="l"/>
                <a:tab pos="3676650" algn="l"/>
                <a:tab pos="4133850" algn="l"/>
                <a:tab pos="4591050" algn="l"/>
                <a:tab pos="5048250" algn="l"/>
                <a:tab pos="5505450" algn="l"/>
                <a:tab pos="5962650" algn="l"/>
                <a:tab pos="6419850" algn="l"/>
                <a:tab pos="6877050" algn="l"/>
                <a:tab pos="7334250" algn="l"/>
                <a:tab pos="7791450" algn="l"/>
                <a:tab pos="8248650" algn="l"/>
                <a:tab pos="8705850" algn="l"/>
                <a:tab pos="9163050" algn="l"/>
              </a:tabLst>
            </a:pPr>
            <a:r>
              <a:rPr lang="en-GB" sz="2600">
                <a:solidFill>
                  <a:srgbClr val="4C4C4C"/>
                </a:solidFill>
              </a:rPr>
              <a:t>PR(A) = (1-d) + d (PR(T</a:t>
            </a:r>
            <a:r>
              <a:rPr lang="en-GB" sz="2600" baseline="-33000">
                <a:solidFill>
                  <a:srgbClr val="4C4C4C"/>
                </a:solidFill>
              </a:rPr>
              <a:t>1</a:t>
            </a:r>
            <a:r>
              <a:rPr lang="en-GB" sz="2600">
                <a:solidFill>
                  <a:srgbClr val="4C4C4C"/>
                </a:solidFill>
              </a:rPr>
              <a:t>)/C(T</a:t>
            </a:r>
            <a:r>
              <a:rPr lang="en-GB" sz="2600" baseline="-33000">
                <a:solidFill>
                  <a:srgbClr val="4C4C4C"/>
                </a:solidFill>
              </a:rPr>
              <a:t>1</a:t>
            </a:r>
            <a:r>
              <a:rPr lang="en-GB" sz="2600">
                <a:solidFill>
                  <a:srgbClr val="4C4C4C"/>
                </a:solidFill>
              </a:rPr>
              <a:t>) + ... + PR(T</a:t>
            </a:r>
            <a:r>
              <a:rPr lang="en-GB" sz="2600" baseline="-33000">
                <a:solidFill>
                  <a:srgbClr val="4C4C4C"/>
                </a:solidFill>
              </a:rPr>
              <a:t>n</a:t>
            </a:r>
            <a:r>
              <a:rPr lang="en-GB" sz="2600">
                <a:solidFill>
                  <a:srgbClr val="4C4C4C"/>
                </a:solidFill>
              </a:rPr>
              <a:t>)/C(T</a:t>
            </a:r>
            <a:r>
              <a:rPr lang="en-GB" sz="2600" baseline="-33000">
                <a:solidFill>
                  <a:srgbClr val="4C4C4C"/>
                </a:solidFill>
              </a:rPr>
              <a:t>n</a:t>
            </a:r>
            <a:r>
              <a:rPr lang="en-GB" sz="2600">
                <a:solidFill>
                  <a:srgbClr val="4C4C4C"/>
                </a:solidFill>
              </a:rPr>
              <a:t>))</a:t>
            </a:r>
          </a:p>
        </p:txBody>
      </p:sp>
    </p:spTree>
    <p:extLst>
      <p:ext uri="{BB962C8B-B14F-4D97-AF65-F5344CB8AC3E}">
        <p14:creationId xmlns="" xmlns:p14="http://schemas.microsoft.com/office/powerpoint/2010/main" val="20991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PageRank</a:t>
            </a:r>
            <a:r>
              <a:rPr lang="zh-CN" altLang="en-US" dirty="0"/>
              <a:t>粗</a:t>
            </a:r>
            <a:r>
              <a:rPr lang="zh-CN" altLang="en-US" dirty="0" smtClean="0"/>
              <a:t>略实现</a:t>
            </a:r>
            <a:endParaRPr lang="en-GB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3539046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建立两张表，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，分别用来保存当前轮所有网页的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值以及下一轮的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值。在初始化的时候，所有的</a:t>
            </a:r>
            <a:r>
              <a:rPr lang="en-US" altLang="zh-CN" dirty="0" smtClean="0"/>
              <a:t>PR</a:t>
            </a:r>
            <a:r>
              <a:rPr lang="zh-CN" altLang="en-US" dirty="0" smtClean="0"/>
              <a:t>值可以给一个统一的初值，并保存到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表中</a:t>
            </a:r>
            <a:endParaRPr lang="en-GB" dirty="0" smtClean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依</a:t>
            </a:r>
            <a:r>
              <a:rPr lang="zh-CN" altLang="en-US" dirty="0" smtClean="0"/>
              <a:t>次访问图中的所有网页，对于每一个网页将其的</a:t>
            </a:r>
            <a:r>
              <a:rPr lang="en-US" altLang="zh-CN" dirty="0" smtClean="0"/>
              <a:t>PR</a:t>
            </a:r>
            <a:r>
              <a:rPr lang="zh-CN" altLang="en-US" dirty="0" smtClean="0"/>
              <a:t>值依据网页向外链接的情况，分配给对应网页的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值</a:t>
            </a:r>
            <a:endParaRPr lang="en-GB" dirty="0" smtClean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current </a:t>
            </a:r>
            <a:r>
              <a:rPr lang="en-GB" dirty="0"/>
              <a:t>:= next; next := </a:t>
            </a:r>
            <a:r>
              <a:rPr lang="en-GB" dirty="0" err="1"/>
              <a:t>fresh_table</a:t>
            </a:r>
            <a:r>
              <a:rPr lang="en-GB" dirty="0" smtClean="0"/>
              <a:t>();</a:t>
            </a:r>
            <a:r>
              <a:rPr lang="en-US" dirty="0" smtClean="0"/>
              <a:t>//</a:t>
            </a:r>
            <a:r>
              <a:rPr lang="zh-CN" altLang="en-US" dirty="0" smtClean="0"/>
              <a:t>建立一个新表</a:t>
            </a:r>
            <a:endParaRPr lang="en-GB" dirty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循环上述的过程，直到整个计算过程收敛，或者计算的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值已经到一个可以使用的精度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523590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dirty="0" smtClean="0"/>
              <a:t>算法的并行化：并行特征观察</a:t>
            </a:r>
            <a:endParaRPr lang="en-GB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2315827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上述的算法非常直观，下一步需要的工作就是将这一个算法移植到分布式的环境中，使得算法能够并行执行</a:t>
            </a:r>
            <a:endParaRPr lang="en-GB" dirty="0"/>
          </a:p>
          <a:p>
            <a:pPr marL="731838" lvl="1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所有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表中的每一项的计算都依赖于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表，但是并不依赖与</a:t>
            </a:r>
            <a:r>
              <a:rPr lang="en-US" altLang="zh-CN" dirty="0" smtClean="0"/>
              <a:t>next</a:t>
            </a:r>
            <a:r>
              <a:rPr lang="zh-CN" altLang="en-US" dirty="0"/>
              <a:t>表</a:t>
            </a:r>
            <a:r>
              <a:rPr lang="zh-CN" altLang="en-US" dirty="0" smtClean="0"/>
              <a:t>中的其它各个行</a:t>
            </a:r>
            <a:endParaRPr lang="en-GB" dirty="0"/>
          </a:p>
          <a:p>
            <a:pPr marL="731838" lvl="1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邻接矩阵（用以表示所有的网页之间的连接关系）中的的各个行都可以进行并行处理</a:t>
            </a:r>
            <a:endParaRPr lang="en-GB" dirty="0"/>
          </a:p>
          <a:p>
            <a:pPr marL="731838" lvl="1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这个邻接矩阵是个稀疏矩阵，每一行相对来说都比较小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07014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的数据流程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00174"/>
            <a:ext cx="72294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868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dirty="0" smtClean="0"/>
              <a:t>算法的并行化：表达为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的形式</a:t>
            </a:r>
            <a:endParaRPr lang="en-GB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2957733"/>
          </a:xfrm>
          <a:ln/>
        </p:spPr>
        <p:txBody>
          <a:bodyPr lIns="0" tIns="0" rIns="0" bIns="0">
            <a:spAutoFit/>
          </a:bodyPr>
          <a:lstStyle/>
          <a:p>
            <a:pPr marL="228600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阶段，将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中的每一行到一系列的网页与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对，即</a:t>
            </a:r>
            <a:r>
              <a:rPr lang="en-US" altLang="zh-CN" dirty="0" smtClean="0"/>
              <a:t>&lt;page, PR&gt;</a:t>
            </a:r>
            <a:r>
              <a:rPr lang="zh-CN" altLang="en-US" dirty="0" smtClean="0"/>
              <a:t>的形式</a:t>
            </a:r>
            <a:endParaRPr lang="en-GB" dirty="0" smtClean="0"/>
          </a:p>
          <a:p>
            <a:pPr marL="503238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上一步获得的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对会在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阶段按照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的方式输入到同一个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函数中，在这个阶段就可以将这个值通过相加的方式获得对应的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表中的值</a:t>
            </a:r>
            <a:endParaRPr lang="en-GB" dirty="0" smtClean="0"/>
          </a:p>
          <a:p>
            <a:pPr marL="503238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邻接矩阵可以只表达为每一个网页，因为在计算的时候，只需要记录某一个网页指向别的网页的连接，没有权重，即所有邻接矩阵单元中的值不是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1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2598283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4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41017665"/>
              </p:ext>
            </p:extLst>
          </p:nvPr>
        </p:nvGraphicFramePr>
        <p:xfrm>
          <a:off x="1369423" y="852488"/>
          <a:ext cx="5410200" cy="5184775"/>
        </p:xfrm>
        <a:graphic>
          <a:graphicData uri="http://schemas.openxmlformats.org/presentationml/2006/ole">
            <p:oleObj spid="_x0000_s2180" name="Visio" r:id="rId4" imgW="6812731" imgH="6684264" progId="Visio.Drawing.11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的过程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6233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747897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dirty="0" smtClean="0"/>
              <a:t>算法实现步骤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初始</a:t>
            </a:r>
            <a:r>
              <a:rPr lang="zh-CN" altLang="en-US" dirty="0" smtClean="0"/>
              <a:t>化</a:t>
            </a:r>
            <a:r>
              <a:rPr lang="zh-CN" altLang="en-US" dirty="0"/>
              <a:t>，</a:t>
            </a:r>
            <a:r>
              <a:rPr lang="zh-CN" altLang="en-US" dirty="0" smtClean="0"/>
              <a:t>对所有输入的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网页进行分析</a:t>
            </a:r>
            <a:endParaRPr lang="en-GB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3012556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Map</a:t>
            </a:r>
            <a:r>
              <a:rPr lang="zh-CN" altLang="en-US" dirty="0" smtClean="0"/>
              <a:t>的输入为</a:t>
            </a:r>
            <a:r>
              <a:rPr lang="en-US" altLang="zh-CN" dirty="0" smtClean="0"/>
              <a:t>(URL, page content)</a:t>
            </a:r>
            <a:r>
              <a:rPr lang="zh-CN" altLang="en-US" dirty="0" smtClean="0"/>
              <a:t>，即一个网页以及对应的网页的内容</a:t>
            </a:r>
            <a:endParaRPr lang="en-US" altLang="zh-CN" dirty="0"/>
          </a:p>
          <a:p>
            <a:pPr marL="560388" lvl="1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函数中完成下面的工作：将输入转化为（</a:t>
            </a:r>
            <a:r>
              <a:rPr lang="en-GB" altLang="zh-CN" dirty="0"/>
              <a:t> URL, </a:t>
            </a:r>
            <a:r>
              <a:rPr lang="zh-CN" altLang="en-US" dirty="0" smtClean="0"/>
              <a:t>（</a:t>
            </a:r>
            <a:r>
              <a:rPr lang="en-GB" altLang="zh-CN" dirty="0" err="1" smtClean="0"/>
              <a:t>PR</a:t>
            </a:r>
            <a:r>
              <a:rPr lang="en-GB" altLang="zh-CN" baseline="-33000" dirty="0" err="1" smtClean="0"/>
              <a:t>init</a:t>
            </a:r>
            <a:r>
              <a:rPr lang="en-GB" altLang="zh-CN" dirty="0"/>
              <a:t>, </a:t>
            </a:r>
            <a:r>
              <a:rPr lang="en-GB" altLang="zh-CN" dirty="0" smtClean="0"/>
              <a:t>list-of-</a:t>
            </a:r>
            <a:r>
              <a:rPr lang="en-GB" altLang="zh-CN" dirty="0" err="1" smtClean="0"/>
              <a:t>urls</a:t>
            </a:r>
            <a:r>
              <a:rPr lang="zh-CN" altLang="en-US" dirty="0" smtClean="0"/>
              <a:t>））形式</a:t>
            </a:r>
            <a:endParaRPr lang="en-US" altLang="zh-CN" dirty="0" smtClean="0"/>
          </a:p>
          <a:p>
            <a:pPr marL="560388" lvl="1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其</a:t>
            </a:r>
            <a:r>
              <a:rPr lang="zh-CN" altLang="en-US" dirty="0" smtClean="0"/>
              <a:t>中，</a:t>
            </a:r>
            <a:r>
              <a:rPr lang="en-GB" altLang="zh-CN" dirty="0" err="1"/>
              <a:t>PR</a:t>
            </a:r>
            <a:r>
              <a:rPr lang="en-GB" altLang="zh-CN" baseline="-33000" dirty="0" err="1"/>
              <a:t>init</a:t>
            </a:r>
            <a:r>
              <a:rPr lang="en-GB" altLang="zh-CN" dirty="0"/>
              <a:t> </a:t>
            </a:r>
            <a:r>
              <a:rPr lang="zh-CN" altLang="en-US" dirty="0" smtClean="0"/>
              <a:t>是初始值，即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所指向的网页的</a:t>
            </a:r>
            <a:r>
              <a:rPr lang="en-US" altLang="zh-CN" dirty="0" smtClean="0"/>
              <a:t>PR</a:t>
            </a:r>
            <a:r>
              <a:rPr lang="zh-CN" altLang="en-US" dirty="0" smtClean="0"/>
              <a:t>初始值</a:t>
            </a:r>
            <a:endParaRPr lang="en-US" altLang="zh-CN" dirty="0" smtClean="0"/>
          </a:p>
          <a:p>
            <a:pPr marL="560388" lvl="1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list-of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urls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包含了所有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所指向的网页</a:t>
            </a:r>
            <a:endParaRPr lang="en-US" altLang="zh-CN" dirty="0" smtClean="0"/>
          </a:p>
          <a:p>
            <a:pPr marL="560388" lvl="1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 smtClean="0"/>
              <a:t>Redue</a:t>
            </a:r>
            <a:r>
              <a:rPr lang="zh-CN" altLang="en-US" dirty="0" smtClean="0"/>
              <a:t>函数可以什么都不做，将输入值直接输出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74506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dirty="0"/>
              <a:t>算</a:t>
            </a:r>
            <a:r>
              <a:rPr lang="zh-CN" altLang="en-US" dirty="0" smtClean="0"/>
              <a:t>法实现步骤</a:t>
            </a:r>
            <a:r>
              <a:rPr lang="en-US" altLang="zh-CN" dirty="0" smtClean="0"/>
              <a:t>2</a:t>
            </a:r>
            <a:r>
              <a:rPr lang="en-GB" dirty="0" smtClean="0"/>
              <a:t>: </a:t>
            </a:r>
            <a:r>
              <a:rPr lang="zh-CN" altLang="en-US" dirty="0" smtClean="0"/>
              <a:t>并行</a:t>
            </a:r>
            <a:r>
              <a:rPr lang="zh-CN" altLang="en-US" dirty="0"/>
              <a:t>计</a:t>
            </a:r>
            <a:r>
              <a:rPr lang="zh-CN" altLang="en-US" dirty="0" smtClean="0"/>
              <a:t>算中的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函数</a:t>
            </a:r>
            <a:endParaRPr lang="en-GB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2258182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Map</a:t>
            </a:r>
            <a:r>
              <a:rPr lang="zh-CN" altLang="en-US" dirty="0" smtClean="0"/>
              <a:t>函数的输入为</a:t>
            </a:r>
            <a:r>
              <a:rPr lang="en-GB" dirty="0" smtClean="0"/>
              <a:t> </a:t>
            </a:r>
            <a:r>
              <a:rPr lang="en-GB" dirty="0"/>
              <a:t>(URL, (</a:t>
            </a:r>
            <a:r>
              <a:rPr lang="en-GB" dirty="0" err="1"/>
              <a:t>cur_rank</a:t>
            </a:r>
            <a:r>
              <a:rPr lang="en-GB" dirty="0"/>
              <a:t>, </a:t>
            </a:r>
            <a:r>
              <a:rPr lang="en-GB" dirty="0" err="1"/>
              <a:t>url_list</a:t>
            </a:r>
            <a:r>
              <a:rPr lang="en-GB" dirty="0"/>
              <a:t>))</a:t>
            </a:r>
          </a:p>
          <a:p>
            <a:pPr marL="731838" lvl="1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在每一个</a:t>
            </a:r>
            <a:r>
              <a:rPr lang="en-US" altLang="zh-CN" dirty="0" err="1" smtClean="0"/>
              <a:t>url_list</a:t>
            </a:r>
            <a:r>
              <a:rPr lang="zh-CN" altLang="en-US" dirty="0" smtClean="0"/>
              <a:t>中出现的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，输出中间结果</a:t>
            </a:r>
            <a:r>
              <a:rPr lang="en-GB" dirty="0" smtClean="0"/>
              <a:t>emit </a:t>
            </a:r>
            <a:r>
              <a:rPr lang="en-GB" sz="2400" dirty="0"/>
              <a:t>(</a:t>
            </a:r>
            <a:r>
              <a:rPr lang="en-GB" sz="2400" i="1" dirty="0"/>
              <a:t>u</a:t>
            </a:r>
            <a:r>
              <a:rPr lang="en-GB" sz="2400" dirty="0"/>
              <a:t>, </a:t>
            </a:r>
            <a:r>
              <a:rPr lang="en-GB" sz="2400" dirty="0" err="1"/>
              <a:t>cur_rank</a:t>
            </a:r>
            <a:r>
              <a:rPr lang="en-GB" sz="2400" dirty="0"/>
              <a:t>/|</a:t>
            </a:r>
            <a:r>
              <a:rPr lang="en-GB" sz="2400" dirty="0" err="1"/>
              <a:t>url_list</a:t>
            </a:r>
            <a:r>
              <a:rPr lang="en-GB" sz="2400" dirty="0"/>
              <a:t>|)</a:t>
            </a:r>
          </a:p>
          <a:p>
            <a:pPr marL="731838" lvl="1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同时还要将原始的网页列表输出，便于下一轮的迭代使用</a:t>
            </a:r>
            <a:r>
              <a:rPr lang="en-GB" dirty="0" smtClean="0"/>
              <a:t>Emit </a:t>
            </a:r>
            <a:r>
              <a:rPr lang="en-GB" dirty="0"/>
              <a:t>(URL, </a:t>
            </a:r>
            <a:r>
              <a:rPr lang="en-GB" dirty="0" err="1"/>
              <a:t>url_list</a:t>
            </a:r>
            <a:r>
              <a:rPr lang="en-GB" dirty="0" smtClean="0"/>
              <a:t>)</a:t>
            </a:r>
            <a:endParaRPr lang="en-GB" dirty="0"/>
          </a:p>
          <a:p>
            <a:pPr marL="331788" indent="-331788" defTabSz="457200">
              <a:lnSpc>
                <a:spcPct val="81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228600" y="4473575"/>
            <a:ext cx="8686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19050" lvl="1" algn="ctr" defTabSz="457200" eaLnBrk="0" hangingPunct="0">
              <a:lnSpc>
                <a:spcPct val="81000"/>
              </a:lnSpc>
              <a:buClr>
                <a:srgbClr val="9999CC"/>
              </a:buClr>
              <a:buSzPct val="100000"/>
              <a:buFont typeface="Wingdings" pitchFamily="2" charset="2"/>
              <a:buNone/>
              <a:tabLst>
                <a:tab pos="19050" algn="l"/>
                <a:tab pos="476250" algn="l"/>
                <a:tab pos="933450" algn="l"/>
                <a:tab pos="1390650" algn="l"/>
                <a:tab pos="1847850" algn="l"/>
                <a:tab pos="2305050" algn="l"/>
                <a:tab pos="2762250" algn="l"/>
                <a:tab pos="3219450" algn="l"/>
                <a:tab pos="3676650" algn="l"/>
                <a:tab pos="4133850" algn="l"/>
                <a:tab pos="4591050" algn="l"/>
                <a:tab pos="5048250" algn="l"/>
                <a:tab pos="5505450" algn="l"/>
                <a:tab pos="5962650" algn="l"/>
                <a:tab pos="6419850" algn="l"/>
                <a:tab pos="6877050" algn="l"/>
                <a:tab pos="7334250" algn="l"/>
                <a:tab pos="7791450" algn="l"/>
                <a:tab pos="8248650" algn="l"/>
                <a:tab pos="8705850" algn="l"/>
                <a:tab pos="9163050" algn="l"/>
              </a:tabLst>
            </a:pPr>
            <a:r>
              <a:rPr lang="en-GB" sz="2600">
                <a:solidFill>
                  <a:srgbClr val="4C4C4C"/>
                </a:solidFill>
              </a:rPr>
              <a:t>PR(A) = (1-d) + d (PR(T</a:t>
            </a:r>
            <a:r>
              <a:rPr lang="en-GB" sz="2600" baseline="-33000">
                <a:solidFill>
                  <a:srgbClr val="4C4C4C"/>
                </a:solidFill>
              </a:rPr>
              <a:t>1</a:t>
            </a:r>
            <a:r>
              <a:rPr lang="en-GB" sz="2600">
                <a:solidFill>
                  <a:srgbClr val="4C4C4C"/>
                </a:solidFill>
              </a:rPr>
              <a:t>)/C(T</a:t>
            </a:r>
            <a:r>
              <a:rPr lang="en-GB" sz="2600" baseline="-33000">
                <a:solidFill>
                  <a:srgbClr val="4C4C4C"/>
                </a:solidFill>
              </a:rPr>
              <a:t>1</a:t>
            </a:r>
            <a:r>
              <a:rPr lang="en-GB" sz="2600">
                <a:solidFill>
                  <a:srgbClr val="4C4C4C"/>
                </a:solidFill>
              </a:rPr>
              <a:t>) + ... + PR(T</a:t>
            </a:r>
            <a:r>
              <a:rPr lang="en-GB" sz="2600" baseline="-33000">
                <a:solidFill>
                  <a:srgbClr val="4C4C4C"/>
                </a:solidFill>
              </a:rPr>
              <a:t>n</a:t>
            </a:r>
            <a:r>
              <a:rPr lang="en-GB" sz="2600">
                <a:solidFill>
                  <a:srgbClr val="4C4C4C"/>
                </a:solidFill>
              </a:rPr>
              <a:t>)/C(T</a:t>
            </a:r>
            <a:r>
              <a:rPr lang="en-GB" sz="2600" baseline="-33000">
                <a:solidFill>
                  <a:srgbClr val="4C4C4C"/>
                </a:solidFill>
              </a:rPr>
              <a:t>n</a:t>
            </a:r>
            <a:r>
              <a:rPr lang="en-GB" sz="2600">
                <a:solidFill>
                  <a:srgbClr val="4C4C4C"/>
                </a:solidFill>
              </a:rPr>
              <a:t>))</a:t>
            </a:r>
          </a:p>
        </p:txBody>
      </p:sp>
    </p:spTree>
    <p:extLst>
      <p:ext uri="{BB962C8B-B14F-4D97-AF65-F5344CB8AC3E}">
        <p14:creationId xmlns="" xmlns:p14="http://schemas.microsoft.com/office/powerpoint/2010/main" val="1054737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dirty="0"/>
              <a:t>算</a:t>
            </a:r>
            <a:r>
              <a:rPr lang="zh-CN" altLang="en-US" dirty="0" smtClean="0"/>
              <a:t>法实现步骤</a:t>
            </a:r>
            <a:r>
              <a:rPr lang="en-US" altLang="zh-CN" dirty="0" smtClean="0"/>
              <a:t>2</a:t>
            </a:r>
            <a:r>
              <a:rPr lang="en-GB" dirty="0" smtClean="0"/>
              <a:t>: </a:t>
            </a:r>
            <a:r>
              <a:rPr lang="zh-CN" altLang="en-US" dirty="0" smtClean="0"/>
              <a:t>并行计算中的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函数</a:t>
            </a:r>
            <a:endParaRPr lang="en-GB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1926168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Reduce</a:t>
            </a:r>
            <a:r>
              <a:rPr lang="zh-CN" altLang="en-US" dirty="0" smtClean="0"/>
              <a:t>函数的输入为</a:t>
            </a:r>
            <a:r>
              <a:rPr lang="en-GB" dirty="0" smtClean="0"/>
              <a:t> (</a:t>
            </a:r>
            <a:r>
              <a:rPr lang="en-GB" dirty="0"/>
              <a:t>URL, </a:t>
            </a:r>
            <a:r>
              <a:rPr lang="en-GB" dirty="0" err="1"/>
              <a:t>url_list</a:t>
            </a:r>
            <a:r>
              <a:rPr lang="en-GB" dirty="0" smtClean="0"/>
              <a:t>)</a:t>
            </a:r>
            <a:r>
              <a:rPr lang="zh-CN" altLang="en-US" dirty="0" smtClean="0"/>
              <a:t>以及多个</a:t>
            </a:r>
            <a:r>
              <a:rPr lang="en-GB" dirty="0" smtClean="0"/>
              <a:t>(</a:t>
            </a:r>
            <a:r>
              <a:rPr lang="en-GB" dirty="0"/>
              <a:t>URL, </a:t>
            </a:r>
            <a:r>
              <a:rPr lang="en-GB" i="1" dirty="0" err="1"/>
              <a:t>val</a:t>
            </a:r>
            <a:r>
              <a:rPr lang="en-GB" dirty="0" smtClean="0"/>
              <a:t>)</a:t>
            </a:r>
            <a:r>
              <a:rPr lang="zh-CN" altLang="en-US" dirty="0" smtClean="0"/>
              <a:t>对，其中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是指向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的网页分配给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</a:t>
            </a:r>
            <a:r>
              <a:rPr lang="zh-CN" altLang="en-US" dirty="0" smtClean="0"/>
              <a:t>值</a:t>
            </a:r>
            <a:endParaRPr lang="en-GB" dirty="0"/>
          </a:p>
          <a:p>
            <a:pPr marL="731838" lvl="1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将所有的</a:t>
            </a:r>
            <a:r>
              <a:rPr lang="en-US" altLang="zh-CN" dirty="0" err="1" smtClean="0"/>
              <a:t>val</a:t>
            </a:r>
            <a:r>
              <a:rPr lang="zh-CN" altLang="en-US" dirty="0"/>
              <a:t>相</a:t>
            </a:r>
            <a:r>
              <a:rPr lang="zh-CN" altLang="en-US" dirty="0" smtClean="0"/>
              <a:t>加，并通过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公式进行计算，即考虑阻尼系数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，算出下一轮的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值</a:t>
            </a:r>
            <a:endParaRPr lang="en-GB" i="1" dirty="0"/>
          </a:p>
          <a:p>
            <a:pPr marL="731838" lvl="1" indent="-27463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按照迭代需求的格式将信息输出，便于下一轮的迭代使用</a:t>
            </a:r>
            <a:r>
              <a:rPr lang="en-GB" dirty="0" smtClean="0"/>
              <a:t>Emit </a:t>
            </a:r>
            <a:r>
              <a:rPr lang="en-GB" dirty="0"/>
              <a:t>(URL, (</a:t>
            </a:r>
            <a:r>
              <a:rPr lang="en-GB" dirty="0" err="1"/>
              <a:t>new_rank</a:t>
            </a:r>
            <a:r>
              <a:rPr lang="en-GB" dirty="0"/>
              <a:t>, </a:t>
            </a:r>
            <a:r>
              <a:rPr lang="en-GB" dirty="0" err="1"/>
              <a:t>url_list</a:t>
            </a:r>
            <a:r>
              <a:rPr lang="en-GB" dirty="0"/>
              <a:t>))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228600" y="4473575"/>
            <a:ext cx="86868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marL="19050" lvl="1" algn="ctr" defTabSz="457200" eaLnBrk="0" hangingPunct="0">
              <a:lnSpc>
                <a:spcPct val="81000"/>
              </a:lnSpc>
              <a:buClr>
                <a:srgbClr val="9999CC"/>
              </a:buClr>
              <a:buSzPct val="100000"/>
              <a:buFont typeface="Wingdings" pitchFamily="2" charset="2"/>
              <a:buNone/>
              <a:tabLst>
                <a:tab pos="19050" algn="l"/>
                <a:tab pos="476250" algn="l"/>
                <a:tab pos="933450" algn="l"/>
                <a:tab pos="1390650" algn="l"/>
                <a:tab pos="1847850" algn="l"/>
                <a:tab pos="2305050" algn="l"/>
                <a:tab pos="2762250" algn="l"/>
                <a:tab pos="3219450" algn="l"/>
                <a:tab pos="3676650" algn="l"/>
                <a:tab pos="4133850" algn="l"/>
                <a:tab pos="4591050" algn="l"/>
                <a:tab pos="5048250" algn="l"/>
                <a:tab pos="5505450" algn="l"/>
                <a:tab pos="5962650" algn="l"/>
                <a:tab pos="6419850" algn="l"/>
                <a:tab pos="6877050" algn="l"/>
                <a:tab pos="7334250" algn="l"/>
                <a:tab pos="7791450" algn="l"/>
                <a:tab pos="8248650" algn="l"/>
                <a:tab pos="8705850" algn="l"/>
                <a:tab pos="9163050" algn="l"/>
              </a:tabLst>
            </a:pPr>
            <a:r>
              <a:rPr lang="en-GB" sz="2600">
                <a:solidFill>
                  <a:srgbClr val="4C4C4C"/>
                </a:solidFill>
              </a:rPr>
              <a:t>PR(A) = (1-d) + d (PR(T</a:t>
            </a:r>
            <a:r>
              <a:rPr lang="en-GB" sz="2600" baseline="-33000">
                <a:solidFill>
                  <a:srgbClr val="4C4C4C"/>
                </a:solidFill>
              </a:rPr>
              <a:t>1</a:t>
            </a:r>
            <a:r>
              <a:rPr lang="en-GB" sz="2600">
                <a:solidFill>
                  <a:srgbClr val="4C4C4C"/>
                </a:solidFill>
              </a:rPr>
              <a:t>)/C(T</a:t>
            </a:r>
            <a:r>
              <a:rPr lang="en-GB" sz="2600" baseline="-33000">
                <a:solidFill>
                  <a:srgbClr val="4C4C4C"/>
                </a:solidFill>
              </a:rPr>
              <a:t>1</a:t>
            </a:r>
            <a:r>
              <a:rPr lang="en-GB" sz="2600">
                <a:solidFill>
                  <a:srgbClr val="4C4C4C"/>
                </a:solidFill>
              </a:rPr>
              <a:t>) + ... + PR(T</a:t>
            </a:r>
            <a:r>
              <a:rPr lang="en-GB" sz="2600" baseline="-33000">
                <a:solidFill>
                  <a:srgbClr val="4C4C4C"/>
                </a:solidFill>
              </a:rPr>
              <a:t>n</a:t>
            </a:r>
            <a:r>
              <a:rPr lang="en-GB" sz="2600">
                <a:solidFill>
                  <a:srgbClr val="4C4C4C"/>
                </a:solidFill>
              </a:rPr>
              <a:t>)/C(T</a:t>
            </a:r>
            <a:r>
              <a:rPr lang="en-GB" sz="2600" baseline="-33000">
                <a:solidFill>
                  <a:srgbClr val="4C4C4C"/>
                </a:solidFill>
              </a:rPr>
              <a:t>n</a:t>
            </a:r>
            <a:r>
              <a:rPr lang="en-GB" sz="2600">
                <a:solidFill>
                  <a:srgbClr val="4C4C4C"/>
                </a:solidFill>
              </a:rPr>
              <a:t>))</a:t>
            </a:r>
          </a:p>
        </p:txBody>
      </p:sp>
    </p:spTree>
    <p:extLst>
      <p:ext uri="{BB962C8B-B14F-4D97-AF65-F5344CB8AC3E}">
        <p14:creationId xmlns="" xmlns:p14="http://schemas.microsoft.com/office/powerpoint/2010/main" val="3343741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dirty="0" smtClean="0"/>
              <a:t>循环迭代结束</a:t>
            </a:r>
            <a:endParaRPr lang="en-GB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3239861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通过迭代结束条件来判断是否迭代收敛，可以通过所有网页对于两轮迭代的差值来判断是否达到收敛条件</a:t>
            </a:r>
            <a:endParaRPr lang="en-GB" dirty="0" smtClean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/>
              <a:t>最简</a:t>
            </a:r>
            <a:r>
              <a:rPr lang="zh-CN" altLang="en-US" dirty="0" smtClean="0"/>
              <a:t>单的做法是固定迭代的轮次，因为我们只需要一个相对能够代表网页的重要程度的数值即可，并不需要一个非常精确的线性方程的解，可能迭代收敛</a:t>
            </a:r>
            <a:r>
              <a:rPr lang="zh-CN" altLang="en-US" dirty="0" smtClean="0"/>
              <a:t>需要很长时间</a:t>
            </a:r>
            <a:endParaRPr lang="en-GB" dirty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完成迭代，输出结果，完成计算</a:t>
            </a:r>
            <a:endParaRPr lang="en-GB" dirty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如果判断尚未收敛，则通过将上一个轮次的输出作为下一个轮次的输入，再次进入步骤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的迭代过程</a:t>
            </a:r>
            <a:endParaRPr lang="en-GB" dirty="0" smtClean="0"/>
          </a:p>
        </p:txBody>
      </p:sp>
    </p:spTree>
    <p:extLst>
      <p:ext uri="{BB962C8B-B14F-4D97-AF65-F5344CB8AC3E}">
        <p14:creationId xmlns="" xmlns:p14="http://schemas.microsoft.com/office/powerpoint/2010/main" val="3466419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575"/>
            <a:ext cx="8229600" cy="373949"/>
          </a:xfrm>
          <a:ln/>
        </p:spPr>
        <p:txBody>
          <a:bodyPr lIns="0" tIns="0" rIns="0" bIns="0">
            <a:spAutoFit/>
          </a:bodyPr>
          <a:lstStyle/>
          <a:p>
            <a:pPr defTabSz="457200">
              <a:lnSpc>
                <a:spcPct val="8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dirty="0" err="1" smtClean="0"/>
              <a:t>MapReduce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过程的总结</a:t>
            </a:r>
            <a:endParaRPr lang="en-GB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3855286"/>
          </a:xfrm>
          <a:ln/>
        </p:spPr>
        <p:txBody>
          <a:bodyPr lIns="0" tIns="0" rIns="0" bIns="0">
            <a:spAutoFit/>
          </a:bodyPr>
          <a:lstStyle/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实际上，对于线性方程组的解来说，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并</a:t>
            </a:r>
            <a:r>
              <a:rPr lang="zh-CN" altLang="en-US" dirty="0" smtClean="0"/>
              <a:t>不见得是最有效地做法，在线性方程的数值解方法中，有更加快的做法，但是，我们也直观的看到了求解过程是能够并行化的，并且能够通过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编程框架来迭代求解</a:t>
            </a:r>
            <a:endParaRPr lang="en-GB" dirty="0" smtClean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PageRank</a:t>
            </a:r>
            <a:r>
              <a:rPr lang="zh-CN" altLang="en-US" dirty="0" smtClean="0"/>
              <a:t>能够并行求解的本质原因是在计算的过程中，每一个网页的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迭代过程在每一轮的内部是相对独立的，没有互相之间的依赖关系</a:t>
            </a:r>
            <a:endParaRPr lang="en-GB" altLang="zh-CN" dirty="0" smtClean="0"/>
          </a:p>
          <a:p>
            <a:pPr marL="331788" indent="-331788" defTabSz="457200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dirty="0" smtClean="0"/>
              <a:t>对于程序的优化来说，需要考虑的一个重要因素是尽量减少在网络上的数据传输。现在的做法需要传输大量的数据，因此在计算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规模的时候会有困难，但是计算中等规模</a:t>
            </a:r>
            <a:r>
              <a:rPr lang="zh-CN" altLang="en-US" dirty="0"/>
              <a:t>图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PageRank</a:t>
            </a:r>
            <a:r>
              <a:rPr lang="zh-CN" altLang="en-US" dirty="0" smtClean="0"/>
              <a:t>值的时候没有问题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36132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程序编写流程</a:t>
            </a:r>
            <a:endParaRPr lang="zh-CN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9148709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基本程序的编写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NEW_CLASSPATH=${HADOOP_PATH}/hadoop-0.20.1-core.jar:${HADOOP_PATH}/lib/*:${HADOOP_PATH}/lib/jetty-ext/*:${CLASSPATH}</a:t>
            </a:r>
          </a:p>
          <a:p>
            <a:r>
              <a:rPr lang="zh-CN" altLang="en-US" dirty="0" smtClean="0"/>
              <a:t>上述是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提供的包，类关系都在上述的包中</a:t>
            </a:r>
            <a:endParaRPr lang="en-US" altLang="zh-CN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意，不同的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版本提供的包并不相同，但是所有的编程包都放置在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/lib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en-US" altLang="zh-CN" dirty="0" smtClean="0"/>
              <a:t>docs/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</a:t>
            </a:r>
            <a:r>
              <a:rPr lang="zh-CN" altLang="en-US" dirty="0" smtClean="0"/>
              <a:t>里面给出了接口文档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90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程序的编译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Makefile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jdk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PATH:=${JAVA_HOME}/bin:${PATH}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HADOOP_PATH=/home/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/hadoop-0.20.1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NEW_CLASSPATH=${HADOOP_PATH}/hadoop-0.20.1-core.jar:${HADOOP_PATH}/lib/*:${HADOOP_PATH}/lib/jetty-ext/*:${CLASSPATH}</a:t>
            </a:r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SRC = $(wildcard *.java)</a:t>
            </a:r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all: build</a:t>
            </a:r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build: ${SRC}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      ${JAVA_HOME}/bin/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${NEW_CLASSPATH} ${SRC}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      ${JAVA_HOME}/bin/jar </a:t>
            </a:r>
            <a:r>
              <a:rPr lang="en-US" altLang="zh-CN" dirty="0" err="1" smtClean="0"/>
              <a:t>cvf</a:t>
            </a:r>
            <a:r>
              <a:rPr lang="en-US" altLang="zh-CN" dirty="0" smtClean="0"/>
              <a:t> build.jar *.class</a:t>
            </a:r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 smtClean="0"/>
              <a:t>将</a:t>
            </a:r>
            <a:r>
              <a:rPr lang="en-US" altLang="zh-CN" dirty="0" smtClean="0"/>
              <a:t>build.jar</a:t>
            </a:r>
            <a:r>
              <a:rPr lang="zh-CN" altLang="en-US" dirty="0" smtClean="0"/>
              <a:t>改变成任意的名字，例如</a:t>
            </a:r>
            <a:r>
              <a:rPr lang="en-US" altLang="zh-CN" dirty="0" smtClean="0"/>
              <a:t>wc.jar </a:t>
            </a:r>
          </a:p>
          <a:p>
            <a:pPr>
              <a:spcBef>
                <a:spcPts val="0"/>
              </a:spcBef>
            </a:pPr>
            <a:r>
              <a:rPr lang="zh-CN" altLang="en-US" dirty="0" smtClean="0"/>
              <a:t>例子程序是从源代码中获得的</a:t>
            </a:r>
            <a:r>
              <a:rPr lang="en-US" altLang="zh-CN" dirty="0" smtClean="0"/>
              <a:t>WordCount.java</a:t>
            </a:r>
            <a:r>
              <a:rPr lang="zh-CN" altLang="en-US" dirty="0" smtClean="0"/>
              <a:t>，把第一行，即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这一行</a:t>
            </a:r>
            <a:r>
              <a:rPr lang="zh-CN" altLang="en-US" smtClean="0"/>
              <a:t>删除</a:t>
            </a:r>
            <a:r>
              <a:rPr lang="zh-CN" altLang="en-US" smtClean="0"/>
              <a:t>，</a:t>
            </a:r>
            <a:r>
              <a:rPr lang="zh-CN" altLang="en-US"/>
              <a:t>使得</a:t>
            </a:r>
            <a:r>
              <a:rPr lang="zh-CN" altLang="en-US" smtClean="0"/>
              <a:t>最后</a:t>
            </a:r>
            <a:r>
              <a:rPr lang="zh-CN" altLang="en-US" dirty="0" smtClean="0"/>
              <a:t>的包是第一级的包，而不是深入到具体的目录中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05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zh-CN" altLang="en-US" dirty="0" smtClean="0"/>
              <a:t>的执行过程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857232"/>
            <a:ext cx="68675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6587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程序的编译，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Ant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28610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altLang="zh-CN" dirty="0" smtClean="0"/>
              <a:t>&lt;?xml version="1.0" encoding="UTF-8"?&gt;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&lt;project name="project" default="package"&gt;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&lt;description&gt;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  Sample programs for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tutorial.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&lt;/description&gt;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&lt;property name="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" value="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&lt;property name="bin" value="bin"/&gt;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&lt;property name="target" value="bin/example.jar"/&gt;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&lt;property name="manifest" value="MANIFEST.MF"/&gt;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&lt;property name="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" value="/home/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/hadoop-0.20.1/hadoop-0.20.1-core.jar:/home/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/hadoop-0.20.1/lib/*:/home/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/hadoop-0.20.1/lib/jetty-ext/* -</a:t>
            </a:r>
            <a:r>
              <a:rPr lang="en-US" altLang="zh-CN" dirty="0" err="1" smtClean="0"/>
              <a:t>Xlint</a:t>
            </a:r>
            <a:r>
              <a:rPr lang="en-US" altLang="zh-CN" dirty="0" smtClean="0"/>
              <a:t>"/&gt;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	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&lt;target name="package" depends="compile"&gt;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  &lt;jar </a:t>
            </a:r>
            <a:r>
              <a:rPr lang="en-US" altLang="zh-CN" dirty="0" err="1" smtClean="0"/>
              <a:t>destfile</a:t>
            </a:r>
            <a:r>
              <a:rPr lang="en-US" altLang="zh-CN" dirty="0" smtClean="0"/>
              <a:t>="${target}" </a:t>
            </a:r>
            <a:r>
              <a:rPr lang="en-US" altLang="zh-CN" dirty="0" err="1" smtClean="0"/>
              <a:t>basedir</a:t>
            </a:r>
            <a:r>
              <a:rPr lang="en-US" altLang="zh-CN" dirty="0" smtClean="0"/>
              <a:t>="${bin}" manifest="${manifest}"&gt;&lt;/jar&gt;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&lt;/target&gt;</a:t>
            </a:r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&lt;target name="compile"&gt;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  &lt;</a:t>
            </a:r>
            <a:r>
              <a:rPr lang="en-US" altLang="zh-CN" dirty="0" err="1" smtClean="0"/>
              <a:t>javac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srcdir</a:t>
            </a:r>
            <a:r>
              <a:rPr lang="en-US" altLang="zh-CN" dirty="0" smtClean="0"/>
              <a:t>="${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}" </a:t>
            </a:r>
            <a:r>
              <a:rPr lang="en-US" altLang="zh-CN" dirty="0" err="1" smtClean="0"/>
              <a:t>destdir</a:t>
            </a:r>
            <a:r>
              <a:rPr lang="en-US" altLang="zh-CN" dirty="0" smtClean="0"/>
              <a:t>="${bin}" 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="${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}"/&gt; 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&lt;/target&gt;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&lt;/project&gt;</a:t>
            </a:r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如</a:t>
            </a:r>
            <a:r>
              <a:rPr lang="zh-CN" altLang="en-US" dirty="0" smtClean="0"/>
              <a:t>果使用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的话，设置好编程库，可以直接生成上述的文件，无需手工配置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893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作为例子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演示程序编写过程</a:t>
            </a:r>
            <a:endParaRPr lang="en-US" altLang="zh-CN" dirty="0" smtClean="0"/>
          </a:p>
          <a:p>
            <a:r>
              <a:rPr lang="zh-CN" altLang="en-US" dirty="0" smtClean="0"/>
              <a:t>演示通过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的编译过程</a:t>
            </a:r>
            <a:endParaRPr lang="en-US" altLang="zh-CN" dirty="0" smtClean="0"/>
          </a:p>
          <a:p>
            <a:r>
              <a:rPr lang="zh-CN" altLang="en-US" dirty="0" smtClean="0"/>
              <a:t>演示通过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的编译过程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r>
              <a:rPr lang="en-US" altLang="zh-CN" dirty="0" err="1" smtClean="0"/>
              <a:t>WordCount</a:t>
            </a:r>
            <a:r>
              <a:rPr lang="zh-CN" altLang="en-US" dirty="0" smtClean="0"/>
              <a:t>的运行过程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128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smtClean="0"/>
              <a:t>中编写程序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如果有了一个</a:t>
            </a:r>
            <a:r>
              <a:rPr lang="en-US" altLang="zh-CN" dirty="0" smtClean="0"/>
              <a:t>build.xml</a:t>
            </a:r>
            <a:r>
              <a:rPr lang="zh-CN" altLang="en-US" dirty="0" smtClean="0"/>
              <a:t>，则可以在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中导入一个</a:t>
            </a:r>
            <a:r>
              <a:rPr lang="en-US" altLang="zh-CN" dirty="0" smtClean="0"/>
              <a:t>project</a:t>
            </a:r>
          </a:p>
          <a:p>
            <a:r>
              <a:rPr lang="zh-CN" altLang="en-US" dirty="0" smtClean="0"/>
              <a:t>如果是目录的话，需要先创建一个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，配置相关的包关系，然后导入一个目录，或者就是添加类到项目中</a:t>
            </a:r>
            <a:r>
              <a:rPr lang="en-US" altLang="zh-CN" dirty="0" smtClean="0"/>
              <a:t>(for Windows)</a:t>
            </a:r>
          </a:p>
          <a:p>
            <a:r>
              <a:rPr lang="zh-CN" altLang="en-US" dirty="0" smtClean="0"/>
              <a:t>添加的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就是上面所说的编译所需要的所有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，可以在编程的机器上保留一份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的安装包或者源码包，将所有编程库所需的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文件加入到项目的依赖环境中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环境中，有所需要的编程的提示，非常方便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902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开启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198295"/>
            <a:ext cx="5930916" cy="544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886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Java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6431" y="1142984"/>
            <a:ext cx="6040294" cy="546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317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1" y="1173537"/>
            <a:ext cx="5310203" cy="5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321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External Jars</a:t>
            </a:r>
            <a:endParaRPr lang="zh-CN" altLang="en-US" dirty="0"/>
          </a:p>
        </p:txBody>
      </p:sp>
      <p:pic>
        <p:nvPicPr>
          <p:cNvPr id="4" name="内容占位符 3" descr="jar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53874" y="1285860"/>
            <a:ext cx="6190126" cy="4937125"/>
          </a:xfrm>
        </p:spPr>
      </p:pic>
      <p:sp>
        <p:nvSpPr>
          <p:cNvPr id="5" name="TextBox 4"/>
          <p:cNvSpPr txBox="1"/>
          <p:nvPr/>
        </p:nvSpPr>
        <p:spPr>
          <a:xfrm>
            <a:off x="71406" y="2000240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hadoop-0.20.1-core.jar</a:t>
            </a:r>
          </a:p>
          <a:p>
            <a:r>
              <a:rPr lang="zh-CN" altLang="en-US" dirty="0" smtClean="0"/>
              <a:t>以及</a:t>
            </a:r>
            <a:r>
              <a:rPr lang="en-US" altLang="zh-CN" dirty="0" smtClean="0"/>
              <a:t>lib</a:t>
            </a:r>
            <a:r>
              <a:rPr lang="zh-CN" altLang="en-US" dirty="0" smtClean="0"/>
              <a:t>下所有的</a:t>
            </a:r>
            <a:r>
              <a:rPr lang="en-US" altLang="zh-CN" dirty="0" smtClean="0"/>
              <a:t>jar</a:t>
            </a:r>
          </a:p>
          <a:p>
            <a:r>
              <a:rPr lang="zh-CN" altLang="en-US" dirty="0" smtClean="0"/>
              <a:t>以及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子目录下所有的</a:t>
            </a:r>
            <a:r>
              <a:rPr lang="en-US" altLang="zh-CN" dirty="0" smtClean="0"/>
              <a:t>jar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545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所有的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都加入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142984"/>
            <a:ext cx="5381641" cy="54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629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生成名为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package</a:t>
            </a:r>
          </a:p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example.WordCount.java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97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编写代码</a:t>
            </a:r>
            <a:r>
              <a:rPr lang="en-US" altLang="zh-CN" dirty="0" smtClean="0"/>
              <a:t>, Eclipse</a:t>
            </a:r>
            <a:r>
              <a:rPr lang="zh-CN" altLang="en-US" dirty="0" smtClean="0"/>
              <a:t>自动完成编译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214422"/>
            <a:ext cx="5940442" cy="54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025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Files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输入文件一般 保存在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文件的类型不固定，可能是文本的，也有可能是其它形式的文件</a:t>
            </a:r>
            <a:endParaRPr lang="en-US" altLang="zh-CN" dirty="0" smtClean="0"/>
          </a:p>
          <a:p>
            <a:r>
              <a:rPr lang="zh-CN" altLang="en-US" dirty="0" smtClean="0"/>
              <a:t>文件经常很大，甚至有几十个</a:t>
            </a:r>
            <a:r>
              <a:rPr lang="en-US" altLang="zh-CN" dirty="0" smtClean="0"/>
              <a:t>GB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08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071546"/>
            <a:ext cx="6215074" cy="567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460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文件，并上传到执行目录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导出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文件的时候可以指定一个主类</a:t>
            </a:r>
            <a:r>
              <a:rPr lang="en-US" altLang="zh-CN" dirty="0" err="1" smtClean="0"/>
              <a:t>MainClass</a:t>
            </a:r>
            <a:r>
              <a:rPr lang="zh-CN" altLang="en-US" dirty="0" smtClean="0"/>
              <a:t>，作为默认执行的一个类</a:t>
            </a:r>
            <a:endParaRPr lang="en-US" altLang="zh-CN" dirty="0" smtClean="0"/>
          </a:p>
          <a:p>
            <a:r>
              <a:rPr lang="zh-CN" altLang="en-US" dirty="0" smtClean="0"/>
              <a:t>上传到执行目录，就可以通过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的安装包进行执行，下面是执行过程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229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input</a:t>
            </a:r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–put docs/*.html input</a:t>
            </a:r>
          </a:p>
          <a:p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hadoop-0.20.1-examples.jar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input output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../hadoop-0.20.1/bin/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wc.jar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input output2</a:t>
            </a:r>
          </a:p>
          <a:p>
            <a:r>
              <a:rPr lang="zh-CN" altLang="en-US" smtClean="0"/>
              <a:t>上面是自己编写的程序的时候运行的代码行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524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手工进行编译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javac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 {NEW_CLASSPATH} ${SRC}</a:t>
            </a:r>
          </a:p>
          <a:p>
            <a:r>
              <a:rPr lang="en-US" altLang="zh-CN" dirty="0" smtClean="0"/>
              <a:t> jar </a:t>
            </a:r>
            <a:r>
              <a:rPr lang="en-US" altLang="zh-CN" dirty="0" err="1" smtClean="0"/>
              <a:t>cvf</a:t>
            </a:r>
            <a:r>
              <a:rPr lang="en-US" altLang="zh-CN" dirty="0" smtClean="0"/>
              <a:t> build.jar *.class</a:t>
            </a:r>
          </a:p>
          <a:p>
            <a:endParaRPr lang="en-US" altLang="zh-CN" dirty="0"/>
          </a:p>
          <a:p>
            <a:r>
              <a:rPr lang="zh-CN" altLang="en-US" dirty="0" smtClean="0"/>
              <a:t>或者使用前面提供的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进行手工编译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551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57201" y="2624998"/>
            <a:ext cx="974626" cy="584775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6273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Stndrd_v12">
  <a:themeElements>
    <a:clrScheme name="IntelColors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2000" b="1" smtClean="0">
            <a:solidFill>
              <a:schemeClr val="tx1"/>
            </a:solidFill>
            <a:latin typeface="Neo Sans Inte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intel_PPT_LgtTmplt_Stndrd_v12</Template>
  <TotalTime>2352</TotalTime>
  <Words>4732</Words>
  <Application>Microsoft Office PowerPoint</Application>
  <PresentationFormat>全屏显示(4:3)</PresentationFormat>
  <Paragraphs>373</Paragraphs>
  <Slides>94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94</vt:i4>
      </vt:variant>
    </vt:vector>
  </HeadingPairs>
  <TitlesOfParts>
    <vt:vector size="97" baseType="lpstr">
      <vt:lpstr>intel_PPT_LgtTmplt_Stndrd_v12</vt:lpstr>
      <vt:lpstr>Microsoft Visio 绘图</vt:lpstr>
      <vt:lpstr>Visio</vt:lpstr>
      <vt:lpstr>Hadoop MapReduce编程</vt:lpstr>
      <vt:lpstr>内容</vt:lpstr>
      <vt:lpstr>Map过程</vt:lpstr>
      <vt:lpstr>Reduce过程</vt:lpstr>
      <vt:lpstr>MapReduce的Reduce过程</vt:lpstr>
      <vt:lpstr>编程接口</vt:lpstr>
      <vt:lpstr>MapReduce的数据流程模型</vt:lpstr>
      <vt:lpstr>MapReduce的执行过程</vt:lpstr>
      <vt:lpstr>Input Files</vt:lpstr>
      <vt:lpstr>InputFormat</vt:lpstr>
      <vt:lpstr>预定义的文件输入格式</vt:lpstr>
      <vt:lpstr>各种InputFormat</vt:lpstr>
      <vt:lpstr>InputSplits</vt:lpstr>
      <vt:lpstr>RecordReader</vt:lpstr>
      <vt:lpstr>Mapper</vt:lpstr>
      <vt:lpstr>Partition&amp;Shuffle</vt:lpstr>
      <vt:lpstr>Sort</vt:lpstr>
      <vt:lpstr>Reduce</vt:lpstr>
      <vt:lpstr>OutputFormat</vt:lpstr>
      <vt:lpstr>Output Format</vt:lpstr>
      <vt:lpstr>RecordWriter</vt:lpstr>
      <vt:lpstr>Combiner</vt:lpstr>
      <vt:lpstr>Combiner</vt:lpstr>
      <vt:lpstr>容错</vt:lpstr>
      <vt:lpstr>Chaining Jobs</vt:lpstr>
      <vt:lpstr>程序的调试</vt:lpstr>
      <vt:lpstr>任务的控制</vt:lpstr>
      <vt:lpstr>MapReduce程序1：WordCount</vt:lpstr>
      <vt:lpstr>MapReduce程序1：WordCount</vt:lpstr>
      <vt:lpstr>输入文件</vt:lpstr>
      <vt:lpstr>编写代码，生成jar文件并执行</vt:lpstr>
      <vt:lpstr>所有执行任务的概况</vt:lpstr>
      <vt:lpstr>任务执行的流程</vt:lpstr>
      <vt:lpstr>任务执行流程</vt:lpstr>
      <vt:lpstr>任务执行完毕</vt:lpstr>
      <vt:lpstr>结果文件</vt:lpstr>
      <vt:lpstr>结果文件</vt:lpstr>
      <vt:lpstr>程序代码与分析(程序头部与Map函数)</vt:lpstr>
      <vt:lpstr>Reduce函数</vt:lpstr>
      <vt:lpstr>Main函数（驱动过程）</vt:lpstr>
      <vt:lpstr>Hadoop MapReduce执行流程</vt:lpstr>
      <vt:lpstr>Hadoop MapReduce的执行流程</vt:lpstr>
      <vt:lpstr>Hadoop MapReduce执行流程</vt:lpstr>
      <vt:lpstr>Hadoop MapReduce执行流程</vt:lpstr>
      <vt:lpstr>Hadoop MapReduce执行流程</vt:lpstr>
      <vt:lpstr>数据分片的过程（1）</vt:lpstr>
      <vt:lpstr>数据分片过程（2）</vt:lpstr>
      <vt:lpstr>提交任务</vt:lpstr>
      <vt:lpstr>Map流程</vt:lpstr>
      <vt:lpstr>Map任务的Partition流程</vt:lpstr>
      <vt:lpstr>MapReduce的中间数据传输</vt:lpstr>
      <vt:lpstr>Reduce函数的数据准备过程</vt:lpstr>
      <vt:lpstr>执行阶段的流程概述</vt:lpstr>
      <vt:lpstr>MapReduce的实际应用举例</vt:lpstr>
      <vt:lpstr>倒排表</vt:lpstr>
      <vt:lpstr>执行程序</vt:lpstr>
      <vt:lpstr>程序执行的结果</vt:lpstr>
      <vt:lpstr>利用MapReduce实现文档集合的倒排表</vt:lpstr>
      <vt:lpstr>代码分析，Map函数</vt:lpstr>
      <vt:lpstr>代码分析Reduce函数</vt:lpstr>
      <vt:lpstr>代码分析，stopword全局设定</vt:lpstr>
      <vt:lpstr>代码分析：主程序驱动过程</vt:lpstr>
      <vt:lpstr>MapReduce的实际应用举例</vt:lpstr>
      <vt:lpstr>网页重要关系的PageRank算法PageRank: Random Walks Over The Web</vt:lpstr>
      <vt:lpstr>PageRank图形解释</vt:lpstr>
      <vt:lpstr>PageRank的计算公式</vt:lpstr>
      <vt:lpstr>PageRank计算过程解释</vt:lpstr>
      <vt:lpstr>PageRank粗略实现</vt:lpstr>
      <vt:lpstr>算法的并行化：并行特征观察</vt:lpstr>
      <vt:lpstr>算法的并行化：表达为MapReduce的形式</vt:lpstr>
      <vt:lpstr>MapReduce计算PageRank的过程</vt:lpstr>
      <vt:lpstr>算法实现步骤1：初始化，对所有输入的HTML网页进行分析</vt:lpstr>
      <vt:lpstr>算法实现步骤2: 并行计算中的Map函数</vt:lpstr>
      <vt:lpstr>算法实现步骤2: 并行计算中的Reduce函数</vt:lpstr>
      <vt:lpstr>循环迭代结束</vt:lpstr>
      <vt:lpstr>MapReduce计算PageRank过程的总结</vt:lpstr>
      <vt:lpstr>MapReduce程序编写流程</vt:lpstr>
      <vt:lpstr>基本程序的编写</vt:lpstr>
      <vt:lpstr>Hadoop程序的编译(Makefile)</vt:lpstr>
      <vt:lpstr>Hadoop程序的编译，eclipse（Ant）（build.xml）</vt:lpstr>
      <vt:lpstr>用WordCount作为例子</vt:lpstr>
      <vt:lpstr>在Eclipse中编写程序</vt:lpstr>
      <vt:lpstr>开启Eclipse</vt:lpstr>
      <vt:lpstr>新建Java Project</vt:lpstr>
      <vt:lpstr>配置Project环境</vt:lpstr>
      <vt:lpstr>Add External Jars</vt:lpstr>
      <vt:lpstr>所有的jar都加入</vt:lpstr>
      <vt:lpstr>编写代码</vt:lpstr>
      <vt:lpstr>编写代码, Eclipse自动完成编译</vt:lpstr>
      <vt:lpstr>导出jar文件</vt:lpstr>
      <vt:lpstr>导出jar文件，并上传到执行目录</vt:lpstr>
      <vt:lpstr>运行程序</vt:lpstr>
      <vt:lpstr>手工进行编译</vt:lpstr>
      <vt:lpstr>谢谢</vt:lpstr>
    </vt:vector>
  </TitlesOfParts>
  <Company>Microsoft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Kang Chen</dc:creator>
  <cp:lastModifiedBy>deeplm</cp:lastModifiedBy>
  <cp:revision>173</cp:revision>
  <dcterms:created xsi:type="dcterms:W3CDTF">2012-08-20T11:22:54Z</dcterms:created>
  <dcterms:modified xsi:type="dcterms:W3CDTF">2013-07-02T02:58:48Z</dcterms:modified>
</cp:coreProperties>
</file>