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sldIdLst>
    <p:sldId id="256" r:id="rId2"/>
    <p:sldId id="257" r:id="rId3"/>
    <p:sldId id="258" r:id="rId4"/>
    <p:sldId id="259" r:id="rId5"/>
    <p:sldId id="260" r:id="rId6"/>
    <p:sldId id="261" r:id="rId7"/>
    <p:sldId id="262" r:id="rId8"/>
    <p:sldId id="284" r:id="rId9"/>
    <p:sldId id="282" r:id="rId10"/>
    <p:sldId id="263" r:id="rId11"/>
    <p:sldId id="264" r:id="rId12"/>
    <p:sldId id="265" r:id="rId13"/>
    <p:sldId id="267" r:id="rId14"/>
    <p:sldId id="266"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312" r:id="rId28"/>
    <p:sldId id="313" r:id="rId29"/>
    <p:sldId id="314" r:id="rId30"/>
    <p:sldId id="317" r:id="rId31"/>
    <p:sldId id="318" r:id="rId32"/>
    <p:sldId id="315" r:id="rId33"/>
    <p:sldId id="316" r:id="rId34"/>
    <p:sldId id="319" r:id="rId35"/>
    <p:sldId id="320" r:id="rId36"/>
    <p:sldId id="285"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286" r:id="rId62"/>
    <p:sldId id="287" r:id="rId63"/>
    <p:sldId id="280" r:id="rId64"/>
    <p:sldId id="281" r:id="rId65"/>
    <p:sldId id="283" r:id="rId6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orient="horz" pos="864">
          <p15:clr>
            <a:srgbClr val="A4A3A4"/>
          </p15:clr>
        </p15:guide>
        <p15:guide id="3" orient="horz" pos="816">
          <p15:clr>
            <a:srgbClr val="A4A3A4"/>
          </p15:clr>
        </p15:guide>
        <p15:guide id="4" orient="horz" pos="3744">
          <p15:clr>
            <a:srgbClr val="A4A3A4"/>
          </p15:clr>
        </p15:guide>
        <p15:guide id="5" orient="horz" pos="258">
          <p15:clr>
            <a:srgbClr val="A4A3A4"/>
          </p15:clr>
        </p15:guide>
        <p15:guide id="6" pos="2880">
          <p15:clr>
            <a:srgbClr val="A4A3A4"/>
          </p15:clr>
        </p15:guide>
        <p15:guide id="7" pos="288">
          <p15:clr>
            <a:srgbClr val="A4A3A4"/>
          </p15:clr>
        </p15:guide>
        <p15:guide id="8" pos="547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987" autoAdjust="0"/>
    <p:restoredTop sz="94660"/>
  </p:normalViewPr>
  <p:slideViewPr>
    <p:cSldViewPr snapToGrid="0" showGuides="1">
      <p:cViewPr varScale="1">
        <p:scale>
          <a:sx n="70" d="100"/>
          <a:sy n="70" d="100"/>
        </p:scale>
        <p:origin x="-1368" y="-108"/>
      </p:cViewPr>
      <p:guideLst>
        <p:guide orient="horz" pos="2160"/>
        <p:guide orient="horz" pos="864"/>
        <p:guide orient="horz" pos="816"/>
        <p:guide orient="horz" pos="3744"/>
        <p:guide orient="horz" pos="258"/>
        <p:guide pos="2880"/>
        <p:guide pos="288"/>
        <p:guide pos="5472"/>
      </p:guideLst>
    </p:cSldViewPr>
  </p:slideViewPr>
  <p:notesTextViewPr>
    <p:cViewPr>
      <p:scale>
        <a:sx n="100" d="100"/>
        <a:sy n="100" d="100"/>
      </p:scale>
      <p:origin x="0" y="0"/>
    </p:cViewPr>
  </p:notesTextViewPr>
  <p:sorterViewPr>
    <p:cViewPr>
      <p:scale>
        <a:sx n="100" d="100"/>
        <a:sy n="100" d="100"/>
      </p:scale>
      <p:origin x="0" y="-972"/>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41FB95-A9B9-4B18-9622-01AF6211B2AD}" type="datetimeFigureOut">
              <a:rPr lang="en-US" smtClean="0"/>
              <a:pPr/>
              <a:t>6/29/2013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D41364-15E5-4D19-9F44-7E52E8E6B660}" type="slidenum">
              <a:rPr lang="en-US" smtClean="0"/>
              <a:pPr/>
              <a:t>‹#›</a:t>
            </a:fld>
            <a:endParaRPr lang="en-US"/>
          </a:p>
        </p:txBody>
      </p:sp>
    </p:spTree>
    <p:extLst>
      <p:ext uri="{BB962C8B-B14F-4D97-AF65-F5344CB8AC3E}">
        <p14:creationId xmlns="" xmlns:p14="http://schemas.microsoft.com/office/powerpoint/2010/main" val="2663279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Option 1">
    <p:spTree>
      <p:nvGrpSpPr>
        <p:cNvPr id="1" name=""/>
        <p:cNvGrpSpPr/>
        <p:nvPr/>
      </p:nvGrpSpPr>
      <p:grpSpPr>
        <a:xfrm>
          <a:off x="0" y="0"/>
          <a:ext cx="0" cy="0"/>
          <a:chOff x="0" y="0"/>
          <a:chExt cx="0" cy="0"/>
        </a:xfrm>
      </p:grpSpPr>
      <p:pic>
        <p:nvPicPr>
          <p:cNvPr id="6" name="Picture 5" descr="PPTCovers-01.png"/>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0" y="1678707"/>
            <a:ext cx="8269500" cy="3822320"/>
          </a:xfrm>
          <a:prstGeom prst="rect">
            <a:avLst/>
          </a:prstGeom>
        </p:spPr>
      </p:pic>
      <p:sp>
        <p:nvSpPr>
          <p:cNvPr id="48131" name="Rectangle 3"/>
          <p:cNvSpPr>
            <a:spLocks noGrp="1" noChangeArrowheads="1"/>
          </p:cNvSpPr>
          <p:nvPr>
            <p:ph type="ctrTitle"/>
          </p:nvPr>
        </p:nvSpPr>
        <p:spPr>
          <a:xfrm>
            <a:off x="457201" y="2624998"/>
            <a:ext cx="6020027" cy="584775"/>
          </a:xfrm>
          <a:prstGeom prst="rect">
            <a:avLst/>
          </a:prstGeom>
        </p:spPr>
        <p:txBody>
          <a:bodyPr wrap="none" anchor="ctr" anchorCtr="0">
            <a:spAutoFit/>
          </a:bodyPr>
          <a:lstStyle>
            <a:lvl1pPr algn="l">
              <a:lnSpc>
                <a:spcPct val="100000"/>
              </a:lnSpc>
              <a:defRPr sz="3800" b="0" i="0">
                <a:solidFill>
                  <a:schemeClr val="bg1"/>
                </a:solidFill>
                <a:latin typeface="+mn-lt"/>
                <a:cs typeface="Neo Sans Intel"/>
              </a:defRPr>
            </a:lvl1pPr>
          </a:lstStyle>
          <a:p>
            <a:r>
              <a:rPr lang="en-US" altLang="ja-JP" smtClean="0"/>
              <a:t>Click to edit Master title style</a:t>
            </a:r>
            <a:endParaRPr lang="en-US" altLang="ja-JP" dirty="0"/>
          </a:p>
        </p:txBody>
      </p:sp>
      <p:sp>
        <p:nvSpPr>
          <p:cNvPr id="48132" name="Rectangle 4"/>
          <p:cNvSpPr>
            <a:spLocks noGrp="1" noChangeArrowheads="1"/>
          </p:cNvSpPr>
          <p:nvPr>
            <p:ph type="subTitle" idx="1" hasCustomPrompt="1"/>
          </p:nvPr>
        </p:nvSpPr>
        <p:spPr>
          <a:xfrm>
            <a:off x="2378240" y="4353385"/>
            <a:ext cx="4466738" cy="933589"/>
          </a:xfrm>
          <a:prstGeom prst="rect">
            <a:avLst/>
          </a:prstGeom>
        </p:spPr>
        <p:txBody>
          <a:bodyPr wrap="square">
            <a:spAutoFit/>
          </a:bodyPr>
          <a:lstStyle>
            <a:lvl1pPr marL="0" indent="0" algn="l">
              <a:lnSpc>
                <a:spcPts val="2400"/>
              </a:lnSpc>
              <a:spcBef>
                <a:spcPts val="0"/>
              </a:spcBef>
              <a:spcAft>
                <a:spcPts val="1200"/>
              </a:spcAft>
              <a:defRPr sz="2000" b="0" i="0">
                <a:solidFill>
                  <a:schemeClr val="bg1"/>
                </a:solidFill>
                <a:latin typeface="+mn-lt"/>
                <a:cs typeface="Neo Sans Intel"/>
              </a:defRPr>
            </a:lvl1pPr>
          </a:lstStyle>
          <a:p>
            <a:pPr>
              <a:lnSpc>
                <a:spcPct val="80000"/>
              </a:lnSpc>
              <a:spcAft>
                <a:spcPts val="800"/>
              </a:spcAft>
            </a:pPr>
            <a:r>
              <a:rPr lang="en-US" dirty="0" smtClean="0">
                <a:latin typeface="Verdana" charset="0"/>
              </a:rPr>
              <a:t>Subtitle</a:t>
            </a:r>
          </a:p>
          <a:p>
            <a:pPr>
              <a:lnSpc>
                <a:spcPts val="2160"/>
              </a:lnSpc>
              <a:spcAft>
                <a:spcPts val="0"/>
              </a:spcAft>
            </a:pPr>
            <a:r>
              <a:rPr lang="en-US" sz="1600" dirty="0" smtClean="0">
                <a:latin typeface="Verdana" charset="0"/>
              </a:rPr>
              <a:t>Additional Info</a:t>
            </a:r>
            <a:endParaRPr lang="en-US" dirty="0" smtClean="0">
              <a:latin typeface="Verdana" charset="0"/>
            </a:endParaRPr>
          </a:p>
          <a:p>
            <a:endParaRPr lang="en-US" dirty="0"/>
          </a:p>
        </p:txBody>
      </p:sp>
      <p:pic>
        <p:nvPicPr>
          <p:cNvPr id="14" name="Picture 13" descr="intel_rgb_3000.png"/>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7974399" y="301372"/>
            <a:ext cx="865548" cy="570685"/>
          </a:xfrm>
          <a:prstGeom prst="rect">
            <a:avLst/>
          </a:prstGeom>
        </p:spPr>
      </p:pic>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411480"/>
            <a:ext cx="8229600" cy="886968"/>
          </a:xfrm>
          <a:prstGeom prst="rect">
            <a:avLst/>
          </a:prstGeom>
        </p:spPr>
        <p:txBody>
          <a:bodyPr/>
          <a:lstStyle/>
          <a:p>
            <a:r>
              <a:rPr lang="en-US" altLang="zh-CN" smtClean="0"/>
              <a:t>Click to edit Master title style</a:t>
            </a:r>
            <a:endParaRPr lang="en-US" dirty="0"/>
          </a:p>
        </p:txBody>
      </p:sp>
      <p:sp>
        <p:nvSpPr>
          <p:cNvPr id="3" name="Slide Number Placeholder 2"/>
          <p:cNvSpPr>
            <a:spLocks noGrp="1"/>
          </p:cNvSpPr>
          <p:nvPr>
            <p:ph type="sldNum" sz="quarter" idx="10"/>
          </p:nvPr>
        </p:nvSpPr>
        <p:spPr/>
        <p:txBody>
          <a:bodyPr/>
          <a:lstStyle/>
          <a:p>
            <a:fld id="{F10CCBB2-23CF-43DD-999B-A7E7F6652AA9}" type="slidenum">
              <a:rPr lang="en-US" smtClean="0"/>
              <a:pPr/>
              <a:t>‹#›</a:t>
            </a:fld>
            <a:endParaRPr lang="en-US" dirty="0"/>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F10CCBB2-23CF-43DD-999B-A7E7F6652AA9}" type="slidenum">
              <a:rPr lang="en-US" smtClean="0"/>
              <a:pPr/>
              <a:t>‹#›</a:t>
            </a:fld>
            <a:endParaRPr lang="en-US" dirty="0"/>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gradFill flip="none" rotWithShape="1">
          <a:gsLst>
            <a:gs pos="5000">
              <a:schemeClr val="accent2"/>
            </a:gs>
            <a:gs pos="95000">
              <a:schemeClr val="accent1"/>
            </a:gs>
          </a:gsLst>
          <a:lin ang="162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514601"/>
            <a:ext cx="6477000" cy="1362075"/>
          </a:xfrm>
          <a:prstGeom prst="rect">
            <a:avLst/>
          </a:prstGeom>
        </p:spPr>
        <p:txBody>
          <a:bodyPr anchor="ctr" anchorCtr="0"/>
          <a:lstStyle>
            <a:lvl1pPr algn="l">
              <a:lnSpc>
                <a:spcPct val="100000"/>
              </a:lnSpc>
              <a:defRPr sz="4000" b="0" i="0" cap="none">
                <a:solidFill>
                  <a:srgbClr val="FFFFFF"/>
                </a:solidFill>
                <a:latin typeface="+mn-lt"/>
                <a:cs typeface="Neo Sans Intel"/>
              </a:defRPr>
            </a:lvl1pPr>
          </a:lstStyle>
          <a:p>
            <a:r>
              <a:rPr lang="en-US" dirty="0" smtClean="0"/>
              <a:t>Thank You</a:t>
            </a:r>
            <a:endParaRPr lang="en-US" dirty="0"/>
          </a:p>
        </p:txBody>
      </p:sp>
      <p:pic>
        <p:nvPicPr>
          <p:cNvPr id="5" name="Picture 4" descr="Intel_logo_white.png"/>
          <p:cNvPicPr>
            <a:picLocks noChangeAspect="1"/>
          </p:cNvPicPr>
          <p:nvPr userDrawn="1"/>
        </p:nvPicPr>
        <p:blipFill>
          <a:blip r:embed="rId2" cstate="print"/>
          <a:stretch>
            <a:fillRect/>
          </a:stretch>
        </p:blipFill>
        <p:spPr>
          <a:xfrm>
            <a:off x="7970663" y="301373"/>
            <a:ext cx="869284" cy="573176"/>
          </a:xfrm>
          <a:prstGeom prst="rect">
            <a:avLst/>
          </a:prstGeom>
        </p:spPr>
      </p:pic>
      <p:sp>
        <p:nvSpPr>
          <p:cNvPr id="7" name="Slide Number Placeholder 6"/>
          <p:cNvSpPr>
            <a:spLocks noGrp="1"/>
          </p:cNvSpPr>
          <p:nvPr>
            <p:ph type="sldNum" sz="quarter" idx="10"/>
          </p:nvPr>
        </p:nvSpPr>
        <p:spPr/>
        <p:txBody>
          <a:bodyPr/>
          <a:lstStyle>
            <a:lvl1pPr>
              <a:defRPr>
                <a:latin typeface="+mn-lt"/>
              </a:defRPr>
            </a:lvl1pPr>
          </a:lstStyle>
          <a:p>
            <a:fld id="{F10CCBB2-23CF-43DD-999B-A7E7F6652AA9}" type="slidenum">
              <a:rPr lang="en-US" smtClean="0"/>
              <a:pPr/>
              <a:t>‹#›</a:t>
            </a:fld>
            <a:endParaRPr lang="en-US" dirty="0"/>
          </a:p>
        </p:txBody>
      </p:sp>
    </p:spTree>
    <p:extLst>
      <p:ext uri="{BB962C8B-B14F-4D97-AF65-F5344CB8AC3E}">
        <p14:creationId xmlns="" xmlns:p14="http://schemas.microsoft.com/office/powerpoint/2010/main" val="3940099409"/>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Final Slide with White Logo">
    <p:bg>
      <p:bgPr>
        <a:gradFill flip="none" rotWithShape="1">
          <a:gsLst>
            <a:gs pos="5000">
              <a:schemeClr val="accent2"/>
            </a:gs>
            <a:gs pos="95000">
              <a:schemeClr val="accent1"/>
            </a:gs>
          </a:gsLst>
          <a:lin ang="16200000" scaled="0"/>
          <a:tileRect/>
        </a:gradFill>
        <a:effectLst/>
      </p:bgPr>
    </p:bg>
    <p:spTree>
      <p:nvGrpSpPr>
        <p:cNvPr id="1" name=""/>
        <p:cNvGrpSpPr/>
        <p:nvPr/>
      </p:nvGrpSpPr>
      <p:grpSpPr>
        <a:xfrm>
          <a:off x="0" y="0"/>
          <a:ext cx="0" cy="0"/>
          <a:chOff x="0" y="0"/>
          <a:chExt cx="0" cy="0"/>
        </a:xfrm>
      </p:grpSpPr>
      <p:pic>
        <p:nvPicPr>
          <p:cNvPr id="4" name="Picture 3" descr="intel_wht_rgb_3000.png"/>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3122676" y="2473413"/>
            <a:ext cx="2898648" cy="1911175"/>
          </a:xfrm>
          <a:prstGeom prst="rect">
            <a:avLst/>
          </a:prstGeom>
        </p:spPr>
      </p:pic>
    </p:spTree>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Final Slide with Blue Logo">
    <p:spTree>
      <p:nvGrpSpPr>
        <p:cNvPr id="1" name=""/>
        <p:cNvGrpSpPr/>
        <p:nvPr/>
      </p:nvGrpSpPr>
      <p:grpSpPr>
        <a:xfrm>
          <a:off x="0" y="0"/>
          <a:ext cx="0" cy="0"/>
          <a:chOff x="0" y="0"/>
          <a:chExt cx="0" cy="0"/>
        </a:xfrm>
      </p:grpSpPr>
      <p:pic>
        <p:nvPicPr>
          <p:cNvPr id="5" name="Picture 4" descr="intel_rgb_3000.png"/>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3122676" y="2473413"/>
            <a:ext cx="2898648" cy="1911175"/>
          </a:xfrm>
          <a:prstGeom prst="rect">
            <a:avLst/>
          </a:prstGeom>
        </p:spPr>
      </p:pic>
    </p:spTree>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Option 2">
    <p:spTree>
      <p:nvGrpSpPr>
        <p:cNvPr id="1" name=""/>
        <p:cNvGrpSpPr/>
        <p:nvPr/>
      </p:nvGrpSpPr>
      <p:grpSpPr>
        <a:xfrm>
          <a:off x="0" y="0"/>
          <a:ext cx="0" cy="0"/>
          <a:chOff x="0" y="0"/>
          <a:chExt cx="0" cy="0"/>
        </a:xfrm>
      </p:grpSpPr>
      <p:pic>
        <p:nvPicPr>
          <p:cNvPr id="3" name="Picture 2" descr="PPTCovers-02.png"/>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0" y="1625600"/>
            <a:ext cx="8257308" cy="4102745"/>
          </a:xfrm>
          <a:prstGeom prst="rect">
            <a:avLst/>
          </a:prstGeom>
        </p:spPr>
      </p:pic>
      <p:pic>
        <p:nvPicPr>
          <p:cNvPr id="9" name="Picture 8" descr="intel_rgb_3000.png"/>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7974399" y="301372"/>
            <a:ext cx="865548" cy="570685"/>
          </a:xfrm>
          <a:prstGeom prst="rect">
            <a:avLst/>
          </a:prstGeom>
        </p:spPr>
      </p:pic>
      <p:sp>
        <p:nvSpPr>
          <p:cNvPr id="8" name="Rectangle 3"/>
          <p:cNvSpPr>
            <a:spLocks noGrp="1" noChangeArrowheads="1"/>
          </p:cNvSpPr>
          <p:nvPr>
            <p:ph type="ctrTitle"/>
          </p:nvPr>
        </p:nvSpPr>
        <p:spPr>
          <a:xfrm>
            <a:off x="457201" y="2363972"/>
            <a:ext cx="6020027" cy="584775"/>
          </a:xfrm>
          <a:prstGeom prst="rect">
            <a:avLst/>
          </a:prstGeom>
        </p:spPr>
        <p:txBody>
          <a:bodyPr wrap="none" anchor="ctr" anchorCtr="0">
            <a:spAutoFit/>
          </a:bodyPr>
          <a:lstStyle>
            <a:lvl1pPr algn="l">
              <a:lnSpc>
                <a:spcPct val="100000"/>
              </a:lnSpc>
              <a:defRPr sz="3800" b="0" i="0">
                <a:solidFill>
                  <a:schemeClr val="bg1"/>
                </a:solidFill>
                <a:latin typeface="+mn-lt"/>
                <a:cs typeface="Neo Sans Intel"/>
              </a:defRPr>
            </a:lvl1pPr>
          </a:lstStyle>
          <a:p>
            <a:r>
              <a:rPr lang="en-US" altLang="ja-JP" smtClean="0"/>
              <a:t>Click to edit Master title style</a:t>
            </a:r>
            <a:endParaRPr lang="en-US" altLang="ja-JP" dirty="0"/>
          </a:p>
        </p:txBody>
      </p:sp>
      <p:sp>
        <p:nvSpPr>
          <p:cNvPr id="10" name="Rectangle 4"/>
          <p:cNvSpPr>
            <a:spLocks noGrp="1" noChangeArrowheads="1"/>
          </p:cNvSpPr>
          <p:nvPr>
            <p:ph type="subTitle" idx="1" hasCustomPrompt="1"/>
          </p:nvPr>
        </p:nvSpPr>
        <p:spPr>
          <a:xfrm>
            <a:off x="460188" y="3264183"/>
            <a:ext cx="4343400" cy="630942"/>
          </a:xfrm>
          <a:prstGeom prst="rect">
            <a:avLst/>
          </a:prstGeom>
        </p:spPr>
        <p:txBody>
          <a:bodyPr wrap="square">
            <a:spAutoFit/>
          </a:bodyPr>
          <a:lstStyle>
            <a:lvl1pPr marL="0" indent="0" algn="l">
              <a:lnSpc>
                <a:spcPts val="3000"/>
              </a:lnSpc>
              <a:spcBef>
                <a:spcPts val="0"/>
              </a:spcBef>
              <a:defRPr sz="2000" b="0" i="0">
                <a:solidFill>
                  <a:schemeClr val="bg1"/>
                </a:solidFill>
                <a:latin typeface="+mn-lt"/>
                <a:cs typeface="Neo Sans Intel"/>
              </a:defRPr>
            </a:lvl1pPr>
          </a:lstStyle>
          <a:p>
            <a:pPr>
              <a:lnSpc>
                <a:spcPct val="80000"/>
              </a:lnSpc>
              <a:spcAft>
                <a:spcPts val="800"/>
              </a:spcAft>
            </a:pPr>
            <a:r>
              <a:rPr lang="en-US" b="0" i="0" dirty="0" smtClean="0">
                <a:latin typeface="Neo Sans Intel"/>
                <a:cs typeface="Neo Sans Intel"/>
              </a:rPr>
              <a:t>Subtitle</a:t>
            </a:r>
            <a:endParaRPr lang="en-US" dirty="0" smtClean="0">
              <a:latin typeface="Verdana" charset="0"/>
            </a:endParaRPr>
          </a:p>
          <a:p>
            <a:pPr>
              <a:lnSpc>
                <a:spcPts val="2160"/>
              </a:lnSpc>
              <a:spcAft>
                <a:spcPts val="0"/>
              </a:spcAft>
            </a:pPr>
            <a:r>
              <a:rPr lang="en-US" sz="1600" b="0" i="0" dirty="0" smtClean="0">
                <a:latin typeface="Neo Sans Intel"/>
                <a:cs typeface="Neo Sans Intel"/>
              </a:rPr>
              <a:t>Additional Info</a:t>
            </a:r>
            <a:endParaRPr lang="en-US" sz="1600" dirty="0" smtClean="0">
              <a:latin typeface="Verdana" charset="0"/>
            </a:endParaRPr>
          </a:p>
        </p:txBody>
      </p:sp>
    </p:spTree>
    <p:extLst>
      <p:ext uri="{BB962C8B-B14F-4D97-AF65-F5344CB8AC3E}">
        <p14:creationId xmlns="" xmlns:p14="http://schemas.microsoft.com/office/powerpoint/2010/main" val="2743638803"/>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Slide Option 3">
    <p:spTree>
      <p:nvGrpSpPr>
        <p:cNvPr id="1" name=""/>
        <p:cNvGrpSpPr/>
        <p:nvPr/>
      </p:nvGrpSpPr>
      <p:grpSpPr>
        <a:xfrm>
          <a:off x="0" y="0"/>
          <a:ext cx="0" cy="0"/>
          <a:chOff x="0" y="0"/>
          <a:chExt cx="0" cy="0"/>
        </a:xfrm>
      </p:grpSpPr>
      <p:pic>
        <p:nvPicPr>
          <p:cNvPr id="5" name="Picture 4" descr="PPTCovers-03.png"/>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0" y="1769534"/>
            <a:ext cx="8342654" cy="2904841"/>
          </a:xfrm>
          <a:prstGeom prst="rect">
            <a:avLst/>
          </a:prstGeom>
        </p:spPr>
      </p:pic>
      <p:pic>
        <p:nvPicPr>
          <p:cNvPr id="8" name="Picture 7" descr="intel_rgb_3000.png"/>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7974399" y="301372"/>
            <a:ext cx="865548" cy="570685"/>
          </a:xfrm>
          <a:prstGeom prst="rect">
            <a:avLst/>
          </a:prstGeom>
        </p:spPr>
      </p:pic>
      <p:sp>
        <p:nvSpPr>
          <p:cNvPr id="9" name="Rectangle 3"/>
          <p:cNvSpPr>
            <a:spLocks noGrp="1" noChangeArrowheads="1"/>
          </p:cNvSpPr>
          <p:nvPr>
            <p:ph type="ctrTitle"/>
          </p:nvPr>
        </p:nvSpPr>
        <p:spPr>
          <a:xfrm>
            <a:off x="457201" y="2782553"/>
            <a:ext cx="6754008" cy="584775"/>
          </a:xfrm>
          <a:prstGeom prst="rect">
            <a:avLst/>
          </a:prstGeom>
        </p:spPr>
        <p:txBody>
          <a:bodyPr wrap="square" anchor="ctr" anchorCtr="0">
            <a:spAutoFit/>
          </a:bodyPr>
          <a:lstStyle>
            <a:lvl1pPr algn="l">
              <a:lnSpc>
                <a:spcPct val="100000"/>
              </a:lnSpc>
              <a:defRPr sz="3800" b="0" i="0">
                <a:solidFill>
                  <a:schemeClr val="bg1"/>
                </a:solidFill>
                <a:latin typeface="+mn-lt"/>
                <a:cs typeface="Neo Sans Intel"/>
              </a:defRPr>
            </a:lvl1pPr>
          </a:lstStyle>
          <a:p>
            <a:r>
              <a:rPr lang="en-US" altLang="ja-JP" smtClean="0"/>
              <a:t>Click to edit Master title style</a:t>
            </a:r>
            <a:endParaRPr lang="en-US" altLang="ja-JP" dirty="0"/>
          </a:p>
        </p:txBody>
      </p:sp>
      <p:sp>
        <p:nvSpPr>
          <p:cNvPr id="10" name="Rectangle 4"/>
          <p:cNvSpPr>
            <a:spLocks noGrp="1" noChangeArrowheads="1"/>
          </p:cNvSpPr>
          <p:nvPr>
            <p:ph type="subTitle" idx="1" hasCustomPrompt="1"/>
          </p:nvPr>
        </p:nvSpPr>
        <p:spPr>
          <a:xfrm>
            <a:off x="459957" y="3750107"/>
            <a:ext cx="4343400" cy="630942"/>
          </a:xfrm>
          <a:prstGeom prst="rect">
            <a:avLst/>
          </a:prstGeom>
        </p:spPr>
        <p:txBody>
          <a:bodyPr wrap="square">
            <a:spAutoFit/>
          </a:bodyPr>
          <a:lstStyle>
            <a:lvl1pPr marL="0" indent="0" algn="l">
              <a:lnSpc>
                <a:spcPts val="3000"/>
              </a:lnSpc>
              <a:spcBef>
                <a:spcPts val="0"/>
              </a:spcBef>
              <a:defRPr sz="2000">
                <a:solidFill>
                  <a:schemeClr val="bg1"/>
                </a:solidFill>
                <a:latin typeface="+mn-lt"/>
                <a:cs typeface="Verdana"/>
              </a:defRPr>
            </a:lvl1pPr>
          </a:lstStyle>
          <a:p>
            <a:pPr>
              <a:lnSpc>
                <a:spcPct val="80000"/>
              </a:lnSpc>
              <a:spcAft>
                <a:spcPts val="800"/>
              </a:spcAft>
            </a:pPr>
            <a:r>
              <a:rPr lang="en-US" b="0" i="0" dirty="0" smtClean="0">
                <a:latin typeface="Neo Sans Intel"/>
                <a:cs typeface="Neo Sans Intel"/>
              </a:rPr>
              <a:t>Subtitle</a:t>
            </a:r>
            <a:endParaRPr lang="en-US" dirty="0" smtClean="0">
              <a:latin typeface="Verdana" charset="0"/>
            </a:endParaRPr>
          </a:p>
          <a:p>
            <a:pPr>
              <a:lnSpc>
                <a:spcPts val="2160"/>
              </a:lnSpc>
              <a:spcAft>
                <a:spcPts val="0"/>
              </a:spcAft>
            </a:pPr>
            <a:r>
              <a:rPr lang="en-US" sz="1600" b="0" i="0" dirty="0" smtClean="0">
                <a:latin typeface="Neo Sans Intel"/>
                <a:cs typeface="Neo Sans Intel"/>
              </a:rPr>
              <a:t>Additional Info</a:t>
            </a:r>
            <a:endParaRPr lang="en-US" sz="1600" dirty="0" smtClean="0">
              <a:latin typeface="Verdana" charset="0"/>
            </a:endParaRPr>
          </a:p>
        </p:txBody>
      </p:sp>
    </p:spTree>
    <p:extLst>
      <p:ext uri="{BB962C8B-B14F-4D97-AF65-F5344CB8AC3E}">
        <p14:creationId xmlns="" xmlns:p14="http://schemas.microsoft.com/office/powerpoint/2010/main" val="1913258524"/>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Title Slide Option 4">
    <p:spTree>
      <p:nvGrpSpPr>
        <p:cNvPr id="1" name=""/>
        <p:cNvGrpSpPr/>
        <p:nvPr/>
      </p:nvGrpSpPr>
      <p:grpSpPr>
        <a:xfrm>
          <a:off x="0" y="0"/>
          <a:ext cx="0" cy="0"/>
          <a:chOff x="0" y="0"/>
          <a:chExt cx="0" cy="0"/>
        </a:xfrm>
      </p:grpSpPr>
      <p:pic>
        <p:nvPicPr>
          <p:cNvPr id="6" name="Picture 5" descr="PPTCovers-04.png"/>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0" y="1202543"/>
            <a:ext cx="8495059" cy="3724780"/>
          </a:xfrm>
          <a:prstGeom prst="rect">
            <a:avLst/>
          </a:prstGeom>
        </p:spPr>
      </p:pic>
      <p:pic>
        <p:nvPicPr>
          <p:cNvPr id="15" name="Picture 14" descr="intel_rgb_3000.png"/>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7974399" y="301372"/>
            <a:ext cx="865548" cy="570685"/>
          </a:xfrm>
          <a:prstGeom prst="rect">
            <a:avLst/>
          </a:prstGeom>
        </p:spPr>
      </p:pic>
      <p:sp>
        <p:nvSpPr>
          <p:cNvPr id="10" name="Rectangle 3"/>
          <p:cNvSpPr>
            <a:spLocks noGrp="1" noChangeArrowheads="1"/>
          </p:cNvSpPr>
          <p:nvPr>
            <p:ph type="ctrTitle"/>
          </p:nvPr>
        </p:nvSpPr>
        <p:spPr>
          <a:xfrm>
            <a:off x="593531" y="2727579"/>
            <a:ext cx="6020027" cy="584775"/>
          </a:xfrm>
          <a:prstGeom prst="rect">
            <a:avLst/>
          </a:prstGeom>
        </p:spPr>
        <p:txBody>
          <a:bodyPr wrap="none" anchor="ctr" anchorCtr="0">
            <a:spAutoFit/>
          </a:bodyPr>
          <a:lstStyle>
            <a:lvl1pPr algn="l">
              <a:lnSpc>
                <a:spcPct val="100000"/>
              </a:lnSpc>
              <a:defRPr sz="3800" b="0" i="0">
                <a:solidFill>
                  <a:schemeClr val="bg1"/>
                </a:solidFill>
                <a:latin typeface="+mn-lt"/>
                <a:cs typeface="Neo Sans Intel"/>
              </a:defRPr>
            </a:lvl1pPr>
          </a:lstStyle>
          <a:p>
            <a:r>
              <a:rPr lang="en-US" altLang="ja-JP" smtClean="0"/>
              <a:t>Click to edit Master title style</a:t>
            </a:r>
            <a:endParaRPr lang="en-US" altLang="ja-JP" dirty="0"/>
          </a:p>
        </p:txBody>
      </p:sp>
      <p:sp>
        <p:nvSpPr>
          <p:cNvPr id="11" name="Rectangle 4"/>
          <p:cNvSpPr>
            <a:spLocks noGrp="1" noChangeArrowheads="1"/>
          </p:cNvSpPr>
          <p:nvPr>
            <p:ph type="subTitle" idx="1" hasCustomPrompt="1"/>
          </p:nvPr>
        </p:nvSpPr>
        <p:spPr>
          <a:xfrm>
            <a:off x="592333" y="3649814"/>
            <a:ext cx="4343400" cy="630942"/>
          </a:xfrm>
          <a:prstGeom prst="rect">
            <a:avLst/>
          </a:prstGeom>
        </p:spPr>
        <p:txBody>
          <a:bodyPr wrap="square">
            <a:spAutoFit/>
          </a:bodyPr>
          <a:lstStyle>
            <a:lvl1pPr marL="0" indent="0" algn="l">
              <a:lnSpc>
                <a:spcPts val="3000"/>
              </a:lnSpc>
              <a:spcBef>
                <a:spcPts val="0"/>
              </a:spcBef>
              <a:defRPr sz="2000" b="0" i="0">
                <a:solidFill>
                  <a:schemeClr val="bg1"/>
                </a:solidFill>
                <a:latin typeface="+mn-lt"/>
                <a:cs typeface="Neo Sans Intel Medium"/>
              </a:defRPr>
            </a:lvl1pPr>
          </a:lstStyle>
          <a:p>
            <a:pPr>
              <a:lnSpc>
                <a:spcPct val="80000"/>
              </a:lnSpc>
              <a:spcAft>
                <a:spcPts val="800"/>
              </a:spcAft>
            </a:pPr>
            <a:r>
              <a:rPr lang="en-US" b="0" i="0" dirty="0" smtClean="0">
                <a:latin typeface="Neo Sans Intel"/>
                <a:cs typeface="Neo Sans Intel"/>
              </a:rPr>
              <a:t>Subtitle</a:t>
            </a:r>
            <a:endParaRPr lang="en-US" dirty="0" smtClean="0">
              <a:latin typeface="Verdana" charset="0"/>
            </a:endParaRPr>
          </a:p>
          <a:p>
            <a:pPr>
              <a:lnSpc>
                <a:spcPts val="2160"/>
              </a:lnSpc>
              <a:spcAft>
                <a:spcPts val="0"/>
              </a:spcAft>
            </a:pPr>
            <a:r>
              <a:rPr lang="en-US" sz="1600" b="0" i="0" dirty="0" smtClean="0">
                <a:latin typeface="Neo Sans Intel"/>
                <a:cs typeface="Neo Sans Intel"/>
              </a:rPr>
              <a:t>Additional Info</a:t>
            </a:r>
            <a:endParaRPr lang="en-US" sz="1600" dirty="0" smtClean="0">
              <a:latin typeface="Verdana" charset="0"/>
            </a:endParaRPr>
          </a:p>
        </p:txBody>
      </p:sp>
    </p:spTree>
    <p:extLst>
      <p:ext uri="{BB962C8B-B14F-4D97-AF65-F5344CB8AC3E}">
        <p14:creationId xmlns="" xmlns:p14="http://schemas.microsoft.com/office/powerpoint/2010/main" val="3768598635"/>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bg>
      <p:bgPr>
        <a:gradFill flip="none" rotWithShape="1">
          <a:gsLst>
            <a:gs pos="5000">
              <a:schemeClr val="accent2"/>
            </a:gs>
            <a:gs pos="95000">
              <a:schemeClr val="accent1"/>
            </a:gs>
          </a:gsLst>
          <a:lin ang="162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514601"/>
            <a:ext cx="6477000" cy="1362075"/>
          </a:xfrm>
          <a:prstGeom prst="rect">
            <a:avLst/>
          </a:prstGeom>
        </p:spPr>
        <p:txBody>
          <a:bodyPr anchor="ctr" anchorCtr="0"/>
          <a:lstStyle>
            <a:lvl1pPr algn="l">
              <a:lnSpc>
                <a:spcPct val="100000"/>
              </a:lnSpc>
              <a:defRPr sz="3800" b="0" i="0" cap="none">
                <a:solidFill>
                  <a:srgbClr val="FFFFFF"/>
                </a:solidFill>
                <a:latin typeface="+mn-lt"/>
                <a:cs typeface="Neo Sans Intel"/>
              </a:defRPr>
            </a:lvl1pPr>
          </a:lstStyle>
          <a:p>
            <a:r>
              <a:rPr lang="en-US" dirty="0" smtClean="0"/>
              <a:t>Click To Edit Section Divider title Style</a:t>
            </a:r>
            <a:endParaRPr lang="en-US" dirty="0"/>
          </a:p>
        </p:txBody>
      </p:sp>
      <p:sp>
        <p:nvSpPr>
          <p:cNvPr id="5" name="Slide Number Placeholder 4"/>
          <p:cNvSpPr>
            <a:spLocks noGrp="1"/>
          </p:cNvSpPr>
          <p:nvPr>
            <p:ph type="sldNum" sz="quarter" idx="10"/>
          </p:nvPr>
        </p:nvSpPr>
        <p:spPr/>
        <p:txBody>
          <a:bodyPr/>
          <a:lstStyle>
            <a:lvl1pPr>
              <a:defRPr>
                <a:latin typeface="+mn-lt"/>
              </a:defRPr>
            </a:lvl1pPr>
          </a:lstStyle>
          <a:p>
            <a:fld id="{F10CCBB2-23CF-43DD-999B-A7E7F6652AA9}" type="slidenum">
              <a:rPr lang="en-US" smtClean="0"/>
              <a:pPr/>
              <a:t>‹#›</a:t>
            </a:fld>
            <a:endParaRPr lang="en-US" dirty="0"/>
          </a:p>
        </p:txBody>
      </p:sp>
    </p:spTree>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Divider-option 2">
    <p:bg>
      <p:bgPr>
        <a:gradFill flip="none" rotWithShape="1">
          <a:gsLst>
            <a:gs pos="5000">
              <a:schemeClr val="accent2"/>
            </a:gs>
            <a:gs pos="95000">
              <a:schemeClr val="accent1"/>
            </a:gs>
          </a:gsLst>
          <a:lin ang="162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514601"/>
            <a:ext cx="4627756" cy="1362075"/>
          </a:xfrm>
          <a:prstGeom prst="rect">
            <a:avLst/>
          </a:prstGeom>
        </p:spPr>
        <p:txBody>
          <a:bodyPr anchor="ctr" anchorCtr="0"/>
          <a:lstStyle>
            <a:lvl1pPr algn="l">
              <a:lnSpc>
                <a:spcPct val="100000"/>
              </a:lnSpc>
              <a:defRPr sz="3800" b="0" i="0" cap="none">
                <a:solidFill>
                  <a:srgbClr val="FFFFFF"/>
                </a:solidFill>
                <a:latin typeface="+mn-lt"/>
                <a:cs typeface="Neo Sans Intel"/>
              </a:defRPr>
            </a:lvl1pPr>
          </a:lstStyle>
          <a:p>
            <a:r>
              <a:rPr lang="en-US" dirty="0" smtClean="0"/>
              <a:t>Click To Edit Section Divider title Style</a:t>
            </a:r>
            <a:endParaRPr lang="en-US" dirty="0"/>
          </a:p>
        </p:txBody>
      </p:sp>
      <p:sp>
        <p:nvSpPr>
          <p:cNvPr id="8" name="Picture Placeholder 7"/>
          <p:cNvSpPr>
            <a:spLocks noGrp="1"/>
          </p:cNvSpPr>
          <p:nvPr>
            <p:ph type="pic" sz="quarter" idx="10" hasCustomPrompt="1"/>
          </p:nvPr>
        </p:nvSpPr>
        <p:spPr>
          <a:xfrm>
            <a:off x="5353050" y="0"/>
            <a:ext cx="3790950" cy="6858000"/>
          </a:xfrm>
          <a:prstGeom prst="rect">
            <a:avLst/>
          </a:prstGeom>
          <a:solidFill>
            <a:schemeClr val="tx2"/>
          </a:solidFill>
        </p:spPr>
        <p:txBody>
          <a:bodyPr anchor="ctr" anchorCtr="0"/>
          <a:lstStyle>
            <a:lvl1pPr algn="ctr">
              <a:defRPr lang="en-US" sz="1600" b="0" i="0" baseline="0" smtClean="0">
                <a:latin typeface="+mn-lt"/>
              </a:defRPr>
            </a:lvl1pPr>
          </a:lstStyle>
          <a:p>
            <a:r>
              <a:rPr lang="en-US" dirty="0" smtClean="0"/>
              <a:t>Photo goes here </a:t>
            </a:r>
            <a:endParaRPr lang="en-US" dirty="0"/>
          </a:p>
        </p:txBody>
      </p:sp>
      <p:sp>
        <p:nvSpPr>
          <p:cNvPr id="6" name="Slide Number Placeholder 5"/>
          <p:cNvSpPr>
            <a:spLocks noGrp="1"/>
          </p:cNvSpPr>
          <p:nvPr>
            <p:ph type="sldNum" sz="quarter" idx="11"/>
          </p:nvPr>
        </p:nvSpPr>
        <p:spPr/>
        <p:txBody>
          <a:bodyPr/>
          <a:lstStyle>
            <a:lvl1pPr>
              <a:defRPr>
                <a:latin typeface="+mn-lt"/>
              </a:defRPr>
            </a:lvl1pPr>
          </a:lstStyle>
          <a:p>
            <a:fld id="{F10CCBB2-23CF-43DD-999B-A7E7F6652AA9}" type="slidenum">
              <a:rPr lang="en-US" smtClean="0"/>
              <a:pPr/>
              <a:t>‹#›</a:t>
            </a:fld>
            <a:endParaRPr lang="en-US" dirty="0"/>
          </a:p>
        </p:txBody>
      </p:sp>
    </p:spTree>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_Divider-option 3">
    <p:bg>
      <p:bgPr>
        <a:gradFill flip="none" rotWithShape="1">
          <a:gsLst>
            <a:gs pos="5000">
              <a:schemeClr val="accent2"/>
            </a:gs>
            <a:gs pos="95000">
              <a:schemeClr val="accent1"/>
            </a:gs>
          </a:gsLst>
          <a:lin ang="16200000" scaled="0"/>
          <a:tileRect/>
        </a:gradFill>
        <a:effectLst/>
      </p:bgPr>
    </p:bg>
    <p:spTree>
      <p:nvGrpSpPr>
        <p:cNvPr id="1" name=""/>
        <p:cNvGrpSpPr/>
        <p:nvPr/>
      </p:nvGrpSpPr>
      <p:grpSpPr>
        <a:xfrm>
          <a:off x="0" y="0"/>
          <a:ext cx="0" cy="0"/>
          <a:chOff x="0" y="0"/>
          <a:chExt cx="0" cy="0"/>
        </a:xfrm>
      </p:grpSpPr>
      <p:sp>
        <p:nvSpPr>
          <p:cNvPr id="14" name="Text Box 5"/>
          <p:cNvSpPr txBox="1">
            <a:spLocks noChangeArrowheads="1"/>
          </p:cNvSpPr>
          <p:nvPr userDrawn="1"/>
        </p:nvSpPr>
        <p:spPr bwMode="auto">
          <a:xfrm>
            <a:off x="524794" y="6644046"/>
            <a:ext cx="2890838" cy="123111"/>
          </a:xfrm>
          <a:prstGeom prst="rect">
            <a:avLst/>
          </a:prstGeom>
          <a:noFill/>
          <a:ln w="50800" algn="ctr">
            <a:noFill/>
            <a:miter lim="800000"/>
            <a:headEnd type="none" w="sm" len="sm"/>
            <a:tailEnd type="none" w="sm" len="sm"/>
          </a:ln>
          <a:effectLst/>
        </p:spPr>
        <p:txBody>
          <a:bodyPr wrap="square" lIns="0" tIns="0" rIns="0" bIns="0">
            <a:spAutoFit/>
          </a:bodyPr>
          <a:lstStyle/>
          <a:p>
            <a:pPr eaLnBrk="0" hangingPunct="0">
              <a:spcBef>
                <a:spcPct val="50000"/>
              </a:spcBef>
              <a:defRPr/>
            </a:pPr>
            <a:r>
              <a:rPr lang="en-US" sz="800" b="0" i="0" dirty="0" smtClean="0">
                <a:solidFill>
                  <a:schemeClr val="bg1"/>
                </a:solidFill>
                <a:latin typeface="Neo Sans Intel"/>
                <a:cs typeface="Neo Sans Intel"/>
              </a:rPr>
              <a:t>INTEL CONFIDENTIAL</a:t>
            </a:r>
            <a:endParaRPr lang="en-US" sz="800" b="0" i="0" dirty="0">
              <a:solidFill>
                <a:schemeClr val="bg1"/>
              </a:solidFill>
              <a:latin typeface="Neo Sans Intel"/>
              <a:cs typeface="Neo Sans Intel"/>
            </a:endParaRPr>
          </a:p>
        </p:txBody>
      </p:sp>
      <p:sp>
        <p:nvSpPr>
          <p:cNvPr id="15" name="Rectangle 4"/>
          <p:cNvSpPr>
            <a:spLocks noGrp="1" noChangeArrowheads="1"/>
          </p:cNvSpPr>
          <p:nvPr>
            <p:ph type="sldNum" sz="quarter" idx="4"/>
          </p:nvPr>
        </p:nvSpPr>
        <p:spPr bwMode="auto">
          <a:xfrm>
            <a:off x="76202" y="6553200"/>
            <a:ext cx="415925" cy="3048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lgn="ctr" eaLnBrk="0" hangingPunct="0">
              <a:defRPr sz="800" b="0">
                <a:solidFill>
                  <a:schemeClr val="bg1"/>
                </a:solidFill>
                <a:latin typeface="Neo Sans Intel Light" pitchFamily="34" charset="0"/>
                <a:ea typeface="MS PGothic" pitchFamily="34" charset="-128"/>
                <a:cs typeface="Arial" pitchFamily="34" charset="0"/>
              </a:defRPr>
            </a:lvl1pPr>
          </a:lstStyle>
          <a:p>
            <a:pPr>
              <a:defRPr/>
            </a:pPr>
            <a:fld id="{B44C7BE5-B578-44C2-B697-AD60B2F34A37}" type="slidenum">
              <a:rPr lang="ja-JP" altLang="en-US" smtClean="0"/>
              <a:pPr>
                <a:defRPr/>
              </a:pPr>
              <a:t>‹#›</a:t>
            </a:fld>
            <a:endParaRPr lang="en-US" altLang="ja-JP" dirty="0"/>
          </a:p>
        </p:txBody>
      </p:sp>
      <p:sp>
        <p:nvSpPr>
          <p:cNvPr id="8" name="Picture Placeholder 7"/>
          <p:cNvSpPr>
            <a:spLocks noGrp="1"/>
          </p:cNvSpPr>
          <p:nvPr>
            <p:ph type="pic" sz="quarter" idx="10" hasCustomPrompt="1"/>
          </p:nvPr>
        </p:nvSpPr>
        <p:spPr>
          <a:xfrm>
            <a:off x="0" y="0"/>
            <a:ext cx="9144000" cy="6858000"/>
          </a:xfrm>
          <a:prstGeom prst="rect">
            <a:avLst/>
          </a:prstGeom>
          <a:solidFill>
            <a:schemeClr val="tx2"/>
          </a:solidFill>
        </p:spPr>
        <p:txBody>
          <a:bodyPr anchor="ctr" anchorCtr="0"/>
          <a:lstStyle>
            <a:lvl1pPr marL="0" marR="0" indent="0" algn="ctr" defTabSz="914400" rtl="0" eaLnBrk="1" fontAlgn="base" latinLnBrk="0" hangingPunct="1">
              <a:lnSpc>
                <a:spcPct val="100000"/>
              </a:lnSpc>
              <a:spcBef>
                <a:spcPct val="75000"/>
              </a:spcBef>
              <a:spcAft>
                <a:spcPct val="0"/>
              </a:spcAft>
              <a:buClrTx/>
              <a:buSzTx/>
              <a:buFontTx/>
              <a:buNone/>
              <a:tabLst/>
              <a:defRPr/>
            </a:lvl1pPr>
          </a:lstStyle>
          <a:p>
            <a:r>
              <a:rPr lang="en-US" dirty="0" smtClean="0"/>
              <a:t>Photo goes here</a:t>
            </a:r>
          </a:p>
          <a:p>
            <a:endParaRPr lang="en-US" dirty="0"/>
          </a:p>
        </p:txBody>
      </p:sp>
      <p:sp>
        <p:nvSpPr>
          <p:cNvPr id="9" name="Title 1"/>
          <p:cNvSpPr>
            <a:spLocks noGrp="1" noChangeAspect="1"/>
          </p:cNvSpPr>
          <p:nvPr>
            <p:ph type="title" hasCustomPrompt="1"/>
          </p:nvPr>
        </p:nvSpPr>
        <p:spPr>
          <a:xfrm>
            <a:off x="0" y="409575"/>
            <a:ext cx="4937760" cy="1618488"/>
          </a:xfrm>
          <a:prstGeom prst="rect">
            <a:avLst/>
          </a:prstGeom>
          <a:blipFill>
            <a:blip r:embed="rId2" cstate="print"/>
            <a:stretch>
              <a:fillRect/>
            </a:stretch>
          </a:blipFill>
        </p:spPr>
        <p:txBody>
          <a:bodyPr anchor="ctr" anchorCtr="0"/>
          <a:lstStyle>
            <a:lvl1pPr marL="285750" indent="0" algn="l">
              <a:lnSpc>
                <a:spcPct val="100000"/>
              </a:lnSpc>
              <a:defRPr sz="3600" b="0" i="0" cap="none">
                <a:solidFill>
                  <a:srgbClr val="FFFFFF"/>
                </a:solidFill>
                <a:latin typeface="+mn-lt"/>
                <a:cs typeface="Neo Sans Intel"/>
              </a:defRPr>
            </a:lvl1pPr>
          </a:lstStyle>
          <a:p>
            <a:r>
              <a:rPr lang="en-US" dirty="0" smtClean="0"/>
              <a:t>Click To Edit Section Divider title Style</a:t>
            </a:r>
            <a:endParaRPr lang="en-US" dirty="0"/>
          </a:p>
        </p:txBody>
      </p:sp>
    </p:spTree>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10CCBB2-23CF-43DD-999B-A7E7F6652AA9}" type="slidenum">
              <a:rPr lang="en-US" smtClean="0"/>
              <a:pPr/>
              <a:t>‹#›</a:t>
            </a:fld>
            <a:endParaRPr lang="en-US" dirty="0"/>
          </a:p>
        </p:txBody>
      </p:sp>
      <p:sp>
        <p:nvSpPr>
          <p:cNvPr id="7" name="Title 6"/>
          <p:cNvSpPr>
            <a:spLocks noGrp="1"/>
          </p:cNvSpPr>
          <p:nvPr>
            <p:ph type="title"/>
          </p:nvPr>
        </p:nvSpPr>
        <p:spPr>
          <a:xfrm>
            <a:off x="457200" y="409575"/>
            <a:ext cx="8229600" cy="885826"/>
          </a:xfrm>
          <a:prstGeom prst="rect">
            <a:avLst/>
          </a:prstGeom>
        </p:spPr>
        <p:txBody>
          <a:bodyPr/>
          <a:lstStyle/>
          <a:p>
            <a:r>
              <a:rPr lang="en-US" altLang="zh-CN" smtClean="0"/>
              <a:t>Click to edit Master title style</a:t>
            </a:r>
            <a:endParaRPr lang="en-US" dirty="0"/>
          </a:p>
        </p:txBody>
      </p:sp>
      <p:sp>
        <p:nvSpPr>
          <p:cNvPr id="9" name="Text Placeholder 8"/>
          <p:cNvSpPr>
            <a:spLocks noGrp="1"/>
          </p:cNvSpPr>
          <p:nvPr>
            <p:ph type="body" sz="quarter" idx="11"/>
          </p:nvPr>
        </p:nvSpPr>
        <p:spPr>
          <a:xfrm>
            <a:off x="457200" y="1371600"/>
            <a:ext cx="8229600" cy="4572000"/>
          </a:xfrm>
          <a:prstGeom prst="rect">
            <a:avLst/>
          </a:prstGeo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Tree>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11480"/>
            <a:ext cx="8229600" cy="886968"/>
          </a:xfrm>
          <a:prstGeom prst="rect">
            <a:avLst/>
          </a:prstGeom>
        </p:spPr>
        <p:txBody>
          <a:bodyPr/>
          <a:lstStyle/>
          <a:p>
            <a:r>
              <a:rPr lang="en-US" altLang="zh-CN" smtClean="0"/>
              <a:t>Click to edit Master title style</a:t>
            </a:r>
            <a:endParaRPr lang="en-US"/>
          </a:p>
        </p:txBody>
      </p:sp>
      <p:sp>
        <p:nvSpPr>
          <p:cNvPr id="3" name="Content Placeholder 2"/>
          <p:cNvSpPr>
            <a:spLocks noGrp="1"/>
          </p:cNvSpPr>
          <p:nvPr>
            <p:ph sz="half" idx="1"/>
          </p:nvPr>
        </p:nvSpPr>
        <p:spPr>
          <a:xfrm>
            <a:off x="455613" y="1379539"/>
            <a:ext cx="4037012" cy="4537075"/>
          </a:xfrm>
          <a:prstGeom prst="rect">
            <a:avLst/>
          </a:prstGeom>
        </p:spPr>
        <p:txBody>
          <a:bodyPr/>
          <a:lstStyle>
            <a:lvl1pPr marL="0" indent="0">
              <a:defRPr sz="20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Content Placeholder 3"/>
          <p:cNvSpPr>
            <a:spLocks noGrp="1"/>
          </p:cNvSpPr>
          <p:nvPr>
            <p:ph sz="half" idx="2"/>
          </p:nvPr>
        </p:nvSpPr>
        <p:spPr>
          <a:xfrm>
            <a:off x="4645025" y="1379539"/>
            <a:ext cx="4038600" cy="4537075"/>
          </a:xfrm>
          <a:prstGeom prst="rect">
            <a:avLst/>
          </a:prstGeom>
        </p:spPr>
        <p:txBody>
          <a:bodyPr/>
          <a:lstStyle>
            <a:lvl1pPr marL="0" indent="0">
              <a:defRPr sz="20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Slide Number Placeholder 4"/>
          <p:cNvSpPr>
            <a:spLocks noGrp="1"/>
          </p:cNvSpPr>
          <p:nvPr>
            <p:ph type="sldNum" sz="quarter" idx="10"/>
          </p:nvPr>
        </p:nvSpPr>
        <p:spPr/>
        <p:txBody>
          <a:bodyPr/>
          <a:lstStyle/>
          <a:p>
            <a:fld id="{F10CCBB2-23CF-43DD-999B-A7E7F6652AA9}" type="slidenum">
              <a:rPr lang="en-US" smtClean="0"/>
              <a:pPr/>
              <a:t>‹#›</a:t>
            </a:fld>
            <a:endParaRPr lang="en-US" dirty="0"/>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Intel_footer_121410.png"/>
          <p:cNvPicPr>
            <a:picLocks noChangeAspect="1"/>
          </p:cNvPicPr>
          <p:nvPr/>
        </p:nvPicPr>
        <p:blipFill>
          <a:blip r:embed="rId16" cstate="print"/>
          <a:stretch>
            <a:fillRect/>
          </a:stretch>
        </p:blipFill>
        <p:spPr>
          <a:xfrm>
            <a:off x="0" y="6362701"/>
            <a:ext cx="9144000" cy="495300"/>
          </a:xfrm>
          <a:prstGeom prst="rect">
            <a:avLst/>
          </a:prstGeom>
        </p:spPr>
      </p:pic>
      <p:sp>
        <p:nvSpPr>
          <p:cNvPr id="10" name="Slide Number Placeholder 9"/>
          <p:cNvSpPr>
            <a:spLocks noGrp="1"/>
          </p:cNvSpPr>
          <p:nvPr>
            <p:ph type="sldNum" sz="quarter" idx="4"/>
          </p:nvPr>
        </p:nvSpPr>
        <p:spPr>
          <a:xfrm>
            <a:off x="-3455" y="6592378"/>
            <a:ext cx="460655" cy="219456"/>
          </a:xfrm>
          <a:prstGeom prst="rect">
            <a:avLst/>
          </a:prstGeom>
        </p:spPr>
        <p:txBody>
          <a:bodyPr vert="horz" lIns="91440" tIns="45720" rIns="91440" bIns="45720" rtlCol="0" anchor="ctr"/>
          <a:lstStyle>
            <a:lvl1pPr marL="0" algn="r" defTabSz="914400" rtl="0" eaLnBrk="1" latinLnBrk="0" hangingPunct="1">
              <a:defRPr lang="en-US" sz="800" b="0" i="0" kern="1200" smtClean="0">
                <a:solidFill>
                  <a:schemeClr val="bg1"/>
                </a:solidFill>
                <a:latin typeface="+mn-lt"/>
                <a:ea typeface="Verdana" pitchFamily="34" charset="0"/>
                <a:cs typeface="Neo Sans Intel"/>
              </a:defRPr>
            </a:lvl1pPr>
          </a:lstStyle>
          <a:p>
            <a:fld id="{F10CCBB2-23CF-43DD-999B-A7E7F6652AA9}" type="slidenum">
              <a:rPr lang="en-US" smtClean="0"/>
              <a:pPr/>
              <a:t>‹#›</a:t>
            </a:fld>
            <a:endParaRPr lang="en-US" dirty="0"/>
          </a:p>
        </p:txBody>
      </p:sp>
      <p:sp>
        <p:nvSpPr>
          <p:cNvPr id="14" name="Title Placeholder 13"/>
          <p:cNvSpPr>
            <a:spLocks noGrp="1"/>
          </p:cNvSpPr>
          <p:nvPr>
            <p:ph type="title"/>
          </p:nvPr>
        </p:nvSpPr>
        <p:spPr>
          <a:xfrm>
            <a:off x="457200" y="409575"/>
            <a:ext cx="8229600" cy="885826"/>
          </a:xfrm>
          <a:prstGeom prst="rect">
            <a:avLst/>
          </a:prstGeom>
        </p:spPr>
        <p:txBody>
          <a:bodyPr vert="horz" lIns="0" tIns="0" rIns="0" bIns="0" rtlCol="0" anchor="t" anchorCtr="0">
            <a:noAutofit/>
          </a:bodyPr>
          <a:lstStyle/>
          <a:p>
            <a:r>
              <a:rPr lang="en-US" altLang="zh-CN" smtClean="0"/>
              <a:t>Click to edit Master title style</a:t>
            </a:r>
            <a:endParaRPr lang="en-US" dirty="0"/>
          </a:p>
        </p:txBody>
      </p:sp>
      <p:sp>
        <p:nvSpPr>
          <p:cNvPr id="15" name="Text Placeholder 14"/>
          <p:cNvSpPr>
            <a:spLocks noGrp="1"/>
          </p:cNvSpPr>
          <p:nvPr>
            <p:ph type="body" idx="1"/>
          </p:nvPr>
        </p:nvSpPr>
        <p:spPr>
          <a:xfrm>
            <a:off x="457200" y="1371600"/>
            <a:ext cx="8229600" cy="4572000"/>
          </a:xfrm>
          <a:prstGeom prst="rect">
            <a:avLst/>
          </a:prstGeom>
        </p:spPr>
        <p:txBody>
          <a:bodyPr vert="horz" lIns="0" tIns="0" rIns="0" bIns="0" rtlCol="0">
            <a:no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74" r:id="rId8"/>
    <p:sldLayoutId id="2147483675" r:id="rId9"/>
    <p:sldLayoutId id="2147483676" r:id="rId10"/>
    <p:sldLayoutId id="2147483677" r:id="rId11"/>
    <p:sldLayoutId id="2147483671" r:id="rId12"/>
    <p:sldLayoutId id="2147483672" r:id="rId13"/>
    <p:sldLayoutId id="2147483673" r:id="rId14"/>
  </p:sldLayoutIdLst>
  <p:txStyles>
    <p:titleStyle>
      <a:lvl1pPr algn="l" defTabSz="914400" rtl="0" eaLnBrk="1" latinLnBrk="0" hangingPunct="1">
        <a:lnSpc>
          <a:spcPts val="2600"/>
        </a:lnSpc>
        <a:spcBef>
          <a:spcPct val="0"/>
        </a:spcBef>
        <a:buNone/>
        <a:defRPr lang="en-US" altLang="ja-JP" sz="3000" b="1" i="0" kern="1200" dirty="0" smtClean="0">
          <a:solidFill>
            <a:schemeClr val="accent1"/>
          </a:solidFill>
          <a:latin typeface="+mj-lt"/>
          <a:ea typeface="+mj-ea"/>
          <a:cs typeface="+mj-cs"/>
        </a:defRPr>
      </a:lvl1pPr>
    </p:titleStyle>
    <p:bodyStyle>
      <a:lvl1pPr marL="0" indent="0" algn="l" defTabSz="914400" rtl="0" eaLnBrk="1" latinLnBrk="0" hangingPunct="1">
        <a:spcBef>
          <a:spcPts val="2200"/>
        </a:spcBef>
        <a:buFont typeface="Arial" pitchFamily="34" charset="0"/>
        <a:buNone/>
        <a:defRPr lang="en-US" altLang="ja-JP" sz="2400" b="0" i="0" kern="1200" dirty="0" smtClean="0">
          <a:solidFill>
            <a:schemeClr val="tx1"/>
          </a:solidFill>
          <a:latin typeface="+mn-lt"/>
          <a:ea typeface="+mn-ea"/>
          <a:cs typeface="+mn-cs"/>
        </a:defRPr>
      </a:lvl1pPr>
      <a:lvl2pPr marL="228600" indent="-228600" algn="l" defTabSz="914400" rtl="0" eaLnBrk="1" latinLnBrk="0" hangingPunct="1">
        <a:spcBef>
          <a:spcPts val="900"/>
        </a:spcBef>
        <a:buFont typeface="Arial" pitchFamily="34" charset="0"/>
        <a:buChar char="•"/>
        <a:defRPr lang="en-US" altLang="ja-JP" sz="2200" b="0" i="0" kern="1200" dirty="0" smtClean="0">
          <a:solidFill>
            <a:schemeClr val="tx1"/>
          </a:solidFill>
          <a:latin typeface="+mn-lt"/>
          <a:ea typeface="+mn-ea"/>
          <a:cs typeface="+mn-cs"/>
        </a:defRPr>
      </a:lvl2pPr>
      <a:lvl3pPr marL="457200" indent="-228600" algn="l" defTabSz="914400" rtl="0" eaLnBrk="1" latinLnBrk="0" hangingPunct="1">
        <a:spcBef>
          <a:spcPts val="600"/>
        </a:spcBef>
        <a:buClr>
          <a:schemeClr val="tx2"/>
        </a:buClr>
        <a:buFont typeface="Neo Sans Intel" pitchFamily="34" charset="0"/>
        <a:buChar char="–"/>
        <a:defRPr lang="en-US" altLang="ja-JP" sz="2000" b="0" i="0" kern="1200" dirty="0" smtClean="0">
          <a:solidFill>
            <a:schemeClr val="tx1"/>
          </a:solidFill>
          <a:latin typeface="+mn-lt"/>
          <a:ea typeface="+mn-ea"/>
          <a:cs typeface="+mn-cs"/>
        </a:defRPr>
      </a:lvl3pPr>
      <a:lvl4pPr marL="628650" indent="-171450" algn="l" defTabSz="914400" rtl="0" eaLnBrk="1" latinLnBrk="0" hangingPunct="1">
        <a:spcBef>
          <a:spcPts val="300"/>
        </a:spcBef>
        <a:buClr>
          <a:schemeClr val="tx2"/>
        </a:buClr>
        <a:buFont typeface="Neo Sans Intel" pitchFamily="34" charset="0"/>
        <a:buChar char="–"/>
        <a:defRPr lang="en-US" altLang="ja-JP" sz="1800" b="0" i="0" kern="1200" dirty="0" smtClean="0">
          <a:solidFill>
            <a:schemeClr val="tx1"/>
          </a:solidFill>
          <a:latin typeface="+mn-lt"/>
          <a:ea typeface="+mn-ea"/>
          <a:cs typeface="+mn-cs"/>
        </a:defRPr>
      </a:lvl4pPr>
      <a:lvl5pPr marL="800100" indent="-171450" algn="l" defTabSz="914400" rtl="0" eaLnBrk="1" latinLnBrk="0" hangingPunct="1">
        <a:spcBef>
          <a:spcPts val="100"/>
        </a:spcBef>
        <a:buClr>
          <a:schemeClr val="tx2"/>
        </a:buClr>
        <a:buFont typeface="Neo Sans Intel" pitchFamily="34" charset="0"/>
        <a:buChar char="–"/>
        <a:defRPr lang="en-US" altLang="ja-JP" sz="1800" b="0" i="0" kern="120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1" y="2624998"/>
            <a:ext cx="3996800" cy="584775"/>
          </a:xfrm>
        </p:spPr>
        <p:txBody>
          <a:bodyPr/>
          <a:lstStyle/>
          <a:p>
            <a:r>
              <a:rPr lang="en-US" altLang="zh-CN" dirty="0" smtClean="0"/>
              <a:t>Hive</a:t>
            </a:r>
            <a:r>
              <a:rPr lang="zh-CN" altLang="en-US" dirty="0" smtClean="0"/>
              <a:t>的原理与操作</a:t>
            </a:r>
            <a:endParaRPr lang="zh-CN" altLang="en-US" dirty="0"/>
          </a:p>
        </p:txBody>
      </p:sp>
      <p:sp>
        <p:nvSpPr>
          <p:cNvPr id="3" name="Subtitle 2"/>
          <p:cNvSpPr>
            <a:spLocks noGrp="1"/>
          </p:cNvSpPr>
          <p:nvPr>
            <p:ph type="subTitle" idx="1"/>
          </p:nvPr>
        </p:nvSpPr>
        <p:spPr/>
        <p:txBody>
          <a:bodyPr/>
          <a:lstStyle/>
          <a:p>
            <a:endParaRPr lang="zh-CN" altLang="en-US"/>
          </a:p>
        </p:txBody>
      </p:sp>
    </p:spTree>
    <p:extLst>
      <p:ext uri="{BB962C8B-B14F-4D97-AF65-F5344CB8AC3E}">
        <p14:creationId xmlns="" xmlns:p14="http://schemas.microsoft.com/office/powerpoint/2010/main" val="4210750755"/>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Hive</a:t>
            </a:r>
            <a:r>
              <a:rPr lang="zh-CN" altLang="en-US" dirty="0" smtClean="0"/>
              <a:t>的数据模型</a:t>
            </a:r>
            <a:endParaRPr lang="zh-CN" altLang="en-US" dirty="0"/>
          </a:p>
        </p:txBody>
      </p:sp>
      <p:sp>
        <p:nvSpPr>
          <p:cNvPr id="3" name="Text Placeholder 2"/>
          <p:cNvSpPr>
            <a:spLocks noGrp="1"/>
          </p:cNvSpPr>
          <p:nvPr>
            <p:ph type="body" sz="quarter" idx="11"/>
          </p:nvPr>
        </p:nvSpPr>
        <p:spPr>
          <a:xfrm>
            <a:off x="457200" y="1371600"/>
            <a:ext cx="8229600" cy="4572000"/>
          </a:xfrm>
        </p:spPr>
        <p:txBody>
          <a:bodyPr>
            <a:normAutofit fontScale="92500" lnSpcReduction="10000"/>
          </a:bodyPr>
          <a:lstStyle/>
          <a:p>
            <a:r>
              <a:rPr lang="zh-CN" altLang="en-US" dirty="0" smtClean="0"/>
              <a:t>每一个类似于数据库的系统都首先需要定义一个数据模型，然后才是在这个数据模型之上的各种操作</a:t>
            </a:r>
            <a:endParaRPr lang="en-US" altLang="zh-CN" dirty="0" smtClean="0"/>
          </a:p>
          <a:p>
            <a:r>
              <a:rPr lang="en-US" altLang="zh-CN" dirty="0" smtClean="0"/>
              <a:t>Tables</a:t>
            </a:r>
            <a:r>
              <a:rPr lang="zh-CN" altLang="en-US" dirty="0" smtClean="0"/>
              <a:t>：</a:t>
            </a:r>
            <a:r>
              <a:rPr lang="en-US" altLang="zh-CN" dirty="0" smtClean="0"/>
              <a:t>Hive</a:t>
            </a:r>
            <a:r>
              <a:rPr lang="zh-CN" altLang="en-US" dirty="0" smtClean="0"/>
              <a:t>的数据模型由数据表组成</a:t>
            </a:r>
            <a:endParaRPr lang="en-US" altLang="zh-CN" dirty="0" smtClean="0"/>
          </a:p>
          <a:p>
            <a:pPr lvl="1"/>
            <a:r>
              <a:rPr lang="zh-CN" altLang="en-US" dirty="0"/>
              <a:t>数据</a:t>
            </a:r>
            <a:r>
              <a:rPr lang="zh-CN" altLang="en-US" dirty="0" smtClean="0"/>
              <a:t>表中的列是有类型的（</a:t>
            </a:r>
            <a:r>
              <a:rPr lang="en-US" altLang="zh-CN" dirty="0" err="1" smtClean="0"/>
              <a:t>int</a:t>
            </a:r>
            <a:r>
              <a:rPr lang="en-US" altLang="zh-CN" dirty="0" smtClean="0"/>
              <a:t>, float, string, data, </a:t>
            </a:r>
            <a:r>
              <a:rPr lang="en-US" altLang="zh-CN" dirty="0" err="1" smtClean="0"/>
              <a:t>boolean</a:t>
            </a:r>
            <a:r>
              <a:rPr lang="zh-CN" altLang="en-US" dirty="0" smtClean="0"/>
              <a:t>）</a:t>
            </a:r>
            <a:endParaRPr lang="en-US" altLang="zh-CN" dirty="0" smtClean="0"/>
          </a:p>
          <a:p>
            <a:pPr lvl="1"/>
            <a:r>
              <a:rPr lang="zh-CN" altLang="en-US" dirty="0"/>
              <a:t>也可</a:t>
            </a:r>
            <a:r>
              <a:rPr lang="zh-CN" altLang="en-US" dirty="0" smtClean="0"/>
              <a:t>以是复合的类型，如</a:t>
            </a:r>
            <a:r>
              <a:rPr lang="en-US" altLang="zh-CN" dirty="0" smtClean="0"/>
              <a:t>list: map </a:t>
            </a:r>
            <a:r>
              <a:rPr lang="zh-CN" altLang="en-US" dirty="0" smtClean="0"/>
              <a:t>（类似于</a:t>
            </a:r>
            <a:r>
              <a:rPr lang="en-US" altLang="zh-CN" dirty="0" smtClean="0"/>
              <a:t>JSON</a:t>
            </a:r>
            <a:r>
              <a:rPr lang="zh-CN" altLang="en-US" dirty="0" smtClean="0"/>
              <a:t>形式的数据）</a:t>
            </a:r>
            <a:endParaRPr lang="en-US" altLang="zh-CN" dirty="0" smtClean="0"/>
          </a:p>
          <a:p>
            <a:r>
              <a:rPr lang="en-US" altLang="zh-CN" dirty="0" smtClean="0"/>
              <a:t>Partitions</a:t>
            </a:r>
            <a:r>
              <a:rPr lang="zh-CN" altLang="en-US" dirty="0" smtClean="0"/>
              <a:t>：数</a:t>
            </a:r>
            <a:r>
              <a:rPr lang="zh-CN" altLang="en-US" dirty="0"/>
              <a:t>据</a:t>
            </a:r>
            <a:r>
              <a:rPr lang="zh-CN" altLang="en-US" dirty="0" smtClean="0"/>
              <a:t>表可以按照一定的规则进行划分</a:t>
            </a:r>
            <a:r>
              <a:rPr lang="en-US" altLang="zh-CN" dirty="0" smtClean="0"/>
              <a:t>Partition</a:t>
            </a:r>
          </a:p>
          <a:p>
            <a:pPr lvl="1"/>
            <a:r>
              <a:rPr lang="zh-CN" altLang="en-US" dirty="0" smtClean="0"/>
              <a:t>例如，通过日期的方式将数据表进行划分</a:t>
            </a:r>
            <a:endParaRPr lang="en-US" altLang="zh-CN" dirty="0" smtClean="0"/>
          </a:p>
          <a:p>
            <a:r>
              <a:rPr lang="en-US" altLang="zh-CN" dirty="0" smtClean="0"/>
              <a:t>Buckets</a:t>
            </a:r>
            <a:r>
              <a:rPr lang="zh-CN" altLang="en-US" dirty="0" smtClean="0"/>
              <a:t>：数据存储的桶</a:t>
            </a:r>
            <a:endParaRPr lang="en-US" altLang="zh-CN" dirty="0" smtClean="0"/>
          </a:p>
          <a:p>
            <a:r>
              <a:rPr lang="zh-CN" altLang="en-US" dirty="0" smtClean="0"/>
              <a:t>在一定范围内的数据按照</a:t>
            </a:r>
            <a:r>
              <a:rPr lang="en-US" altLang="zh-CN" dirty="0" smtClean="0"/>
              <a:t>Hash</a:t>
            </a:r>
            <a:r>
              <a:rPr lang="zh-CN" altLang="en-US" dirty="0" smtClean="0"/>
              <a:t>的方式进行划分（这对于数据的抽样以及对于</a:t>
            </a:r>
            <a:r>
              <a:rPr lang="en-US" altLang="zh-CN" dirty="0" smtClean="0"/>
              <a:t>join</a:t>
            </a:r>
            <a:r>
              <a:rPr lang="zh-CN" altLang="en-US" dirty="0" smtClean="0"/>
              <a:t>的优化很有意义）</a:t>
            </a:r>
            <a:endParaRPr lang="en-US" altLang="zh-CN" dirty="0" smtClean="0"/>
          </a:p>
          <a:p>
            <a:endParaRPr lang="zh-CN" altLang="en-US" dirty="0"/>
          </a:p>
        </p:txBody>
      </p:sp>
    </p:spTree>
    <p:extLst>
      <p:ext uri="{BB962C8B-B14F-4D97-AF65-F5344CB8AC3E}">
        <p14:creationId xmlns="" xmlns:p14="http://schemas.microsoft.com/office/powerpoint/2010/main" val="2004703612"/>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元数</a:t>
            </a:r>
            <a:r>
              <a:rPr lang="zh-CN" altLang="en-US" dirty="0" smtClean="0"/>
              <a:t>据存储：</a:t>
            </a:r>
            <a:r>
              <a:rPr lang="en-US" altLang="zh-CN" dirty="0" err="1" smtClean="0"/>
              <a:t>Metastore</a:t>
            </a:r>
            <a:endParaRPr lang="zh-CN" altLang="en-US" dirty="0"/>
          </a:p>
        </p:txBody>
      </p:sp>
      <p:sp>
        <p:nvSpPr>
          <p:cNvPr id="3" name="Text Placeholder 2"/>
          <p:cNvSpPr>
            <a:spLocks noGrp="1"/>
          </p:cNvSpPr>
          <p:nvPr>
            <p:ph type="body" sz="quarter" idx="11"/>
          </p:nvPr>
        </p:nvSpPr>
        <p:spPr/>
        <p:txBody>
          <a:bodyPr/>
          <a:lstStyle/>
          <a:p>
            <a:r>
              <a:rPr lang="zh-CN" altLang="en-US" dirty="0" smtClean="0"/>
              <a:t>在</a:t>
            </a:r>
            <a:r>
              <a:rPr lang="en-US" altLang="zh-CN" dirty="0" smtClean="0"/>
              <a:t>Hive</a:t>
            </a:r>
            <a:r>
              <a:rPr lang="zh-CN" altLang="en-US" dirty="0" smtClean="0"/>
              <a:t>中由一系列的数据表格组成一个名字空间，关于这个名字空间的描述信息会保存在</a:t>
            </a:r>
            <a:r>
              <a:rPr lang="en-US" altLang="zh-CN" dirty="0" err="1" smtClean="0"/>
              <a:t>Metastore</a:t>
            </a:r>
            <a:r>
              <a:rPr lang="zh-CN" altLang="en-US" dirty="0" smtClean="0"/>
              <a:t>的空间中</a:t>
            </a:r>
            <a:endParaRPr lang="en-US" altLang="zh-CN" dirty="0" smtClean="0"/>
          </a:p>
          <a:p>
            <a:r>
              <a:rPr lang="zh-CN" altLang="en-US" dirty="0" smtClean="0"/>
              <a:t>元</a:t>
            </a:r>
            <a:r>
              <a:rPr lang="zh-CN" altLang="en-US" dirty="0"/>
              <a:t>数</a:t>
            </a:r>
            <a:r>
              <a:rPr lang="zh-CN" altLang="en-US" dirty="0" smtClean="0"/>
              <a:t>据使用</a:t>
            </a:r>
            <a:r>
              <a:rPr lang="en-US" altLang="zh-CN" dirty="0" smtClean="0"/>
              <a:t>SQL</a:t>
            </a:r>
            <a:r>
              <a:rPr lang="zh-CN" altLang="en-US" dirty="0" smtClean="0"/>
              <a:t>的形式存储在传统的关系数据库中，因此可以使用任意一种关系数据库，例如</a:t>
            </a:r>
            <a:r>
              <a:rPr lang="en-US" altLang="zh-CN" dirty="0" smtClean="0"/>
              <a:t>Derby(apache</a:t>
            </a:r>
            <a:r>
              <a:rPr lang="zh-CN" altLang="en-US" dirty="0" smtClean="0"/>
              <a:t>的关系数据库实现</a:t>
            </a:r>
            <a:r>
              <a:rPr lang="en-US" altLang="zh-CN" dirty="0" smtClean="0"/>
              <a:t>)</a:t>
            </a:r>
            <a:r>
              <a:rPr lang="zh-CN" altLang="en-US" dirty="0" smtClean="0"/>
              <a:t>，</a:t>
            </a:r>
            <a:r>
              <a:rPr lang="en-US" altLang="zh-CN" dirty="0" smtClean="0"/>
              <a:t>MySQL</a:t>
            </a:r>
            <a:r>
              <a:rPr lang="zh-CN" altLang="en-US" dirty="0" smtClean="0"/>
              <a:t>以及其他的多种关系数据库存储方法</a:t>
            </a:r>
            <a:endParaRPr lang="en-US" altLang="zh-CN" dirty="0" smtClean="0"/>
          </a:p>
          <a:p>
            <a:r>
              <a:rPr lang="zh-CN" altLang="en-US" dirty="0" smtClean="0"/>
              <a:t>在数据库中，保存最重要的信息是有关数据库中的数据表格描述，包括每一个表的格式定义，列的类型，物理的分布情况，数据划分情况等</a:t>
            </a:r>
            <a:endParaRPr lang="zh-CN" altLang="en-US" dirty="0"/>
          </a:p>
        </p:txBody>
      </p:sp>
    </p:spTree>
    <p:extLst>
      <p:ext uri="{BB962C8B-B14F-4D97-AF65-F5344CB8AC3E}">
        <p14:creationId xmlns="" xmlns:p14="http://schemas.microsoft.com/office/powerpoint/2010/main" val="1217333799"/>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数据的物理分布情况</a:t>
            </a:r>
            <a:endParaRPr lang="zh-CN" altLang="en-US" dirty="0"/>
          </a:p>
        </p:txBody>
      </p:sp>
      <p:sp>
        <p:nvSpPr>
          <p:cNvPr id="3" name="Text Placeholder 2"/>
          <p:cNvSpPr>
            <a:spLocks noGrp="1"/>
          </p:cNvSpPr>
          <p:nvPr>
            <p:ph type="body" sz="quarter" idx="11"/>
          </p:nvPr>
        </p:nvSpPr>
        <p:spPr/>
        <p:txBody>
          <a:bodyPr>
            <a:normAutofit fontScale="92500"/>
          </a:bodyPr>
          <a:lstStyle/>
          <a:p>
            <a:r>
              <a:rPr lang="en-US" altLang="zh-CN" dirty="0" smtClean="0"/>
              <a:t>Hive</a:t>
            </a:r>
            <a:r>
              <a:rPr lang="zh-CN" altLang="en-US" dirty="0" smtClean="0"/>
              <a:t>在</a:t>
            </a:r>
            <a:r>
              <a:rPr lang="en-US" altLang="zh-CN" dirty="0" smtClean="0"/>
              <a:t>HDFS</a:t>
            </a:r>
            <a:r>
              <a:rPr lang="zh-CN" altLang="en-US" dirty="0" smtClean="0"/>
              <a:t>中有固定的位置，通常被放置在</a:t>
            </a:r>
            <a:r>
              <a:rPr lang="en-US" altLang="zh-CN" dirty="0" smtClean="0"/>
              <a:t>HDFS</a:t>
            </a:r>
            <a:r>
              <a:rPr lang="zh-CN" altLang="en-US" dirty="0" smtClean="0"/>
              <a:t>的如下目录中</a:t>
            </a:r>
            <a:endParaRPr lang="en-US" altLang="zh-CN" dirty="0" smtClean="0"/>
          </a:p>
          <a:p>
            <a:r>
              <a:rPr lang="en-US" altLang="zh-CN" dirty="0" smtClean="0"/>
              <a:t>/home/hive/warehouse</a:t>
            </a:r>
          </a:p>
          <a:p>
            <a:r>
              <a:rPr lang="zh-CN" altLang="en-US" dirty="0"/>
              <a:t>每</a:t>
            </a:r>
            <a:r>
              <a:rPr lang="zh-CN" altLang="en-US" dirty="0" smtClean="0"/>
              <a:t>个数据表被存放在</a:t>
            </a:r>
            <a:r>
              <a:rPr lang="en-US" altLang="zh-CN" dirty="0" smtClean="0"/>
              <a:t>warehouse</a:t>
            </a:r>
            <a:r>
              <a:rPr lang="zh-CN" altLang="en-US" dirty="0" smtClean="0"/>
              <a:t>的子目录中</a:t>
            </a:r>
            <a:endParaRPr lang="en-US" altLang="zh-CN" dirty="0" smtClean="0"/>
          </a:p>
          <a:p>
            <a:pPr lvl="1"/>
            <a:r>
              <a:rPr lang="zh-CN" altLang="en-US" dirty="0" smtClean="0"/>
              <a:t>进一步来说，数据划分</a:t>
            </a:r>
            <a:r>
              <a:rPr lang="en-US" altLang="zh-CN" dirty="0" smtClean="0"/>
              <a:t>Partition</a:t>
            </a:r>
            <a:r>
              <a:rPr lang="zh-CN" altLang="en-US" dirty="0" smtClean="0"/>
              <a:t>，数据桶</a:t>
            </a:r>
            <a:r>
              <a:rPr lang="en-US" altLang="zh-CN" dirty="0" smtClean="0"/>
              <a:t>Buckets</a:t>
            </a:r>
            <a:r>
              <a:rPr lang="zh-CN" altLang="en-US" dirty="0" smtClean="0"/>
              <a:t>形成了数据表的子目录</a:t>
            </a:r>
            <a:endParaRPr lang="en-US" altLang="zh-CN" dirty="0"/>
          </a:p>
          <a:p>
            <a:r>
              <a:rPr lang="zh-CN" altLang="en-US" dirty="0"/>
              <a:t>上</a:t>
            </a:r>
            <a:r>
              <a:rPr lang="zh-CN" altLang="en-US" dirty="0" smtClean="0"/>
              <a:t>述数据实际上是数据表文件的元数据，保存在</a:t>
            </a:r>
            <a:r>
              <a:rPr lang="en-US" altLang="zh-CN" dirty="0" smtClean="0"/>
              <a:t>HDFS</a:t>
            </a:r>
            <a:r>
              <a:rPr lang="zh-CN" altLang="en-US" dirty="0" smtClean="0"/>
              <a:t>的</a:t>
            </a:r>
            <a:r>
              <a:rPr lang="en-US" altLang="zh-CN" dirty="0" err="1" smtClean="0"/>
              <a:t>NameNode</a:t>
            </a:r>
            <a:r>
              <a:rPr lang="zh-CN" altLang="en-US" dirty="0" smtClean="0"/>
              <a:t>中，实际数据则存储在</a:t>
            </a:r>
            <a:r>
              <a:rPr lang="en-US" altLang="zh-CN" dirty="0" err="1" smtClean="0"/>
              <a:t>DataNode</a:t>
            </a:r>
            <a:r>
              <a:rPr lang="zh-CN" altLang="en-US" dirty="0" smtClean="0"/>
              <a:t>中，可能以任意一种形式存储，例如：</a:t>
            </a:r>
            <a:endParaRPr lang="en-US" altLang="zh-CN" dirty="0" smtClean="0"/>
          </a:p>
          <a:p>
            <a:pPr lvl="1"/>
            <a:r>
              <a:rPr lang="zh-CN" altLang="en-US" dirty="0"/>
              <a:t>使</a:t>
            </a:r>
            <a:r>
              <a:rPr lang="zh-CN" altLang="en-US" dirty="0" smtClean="0"/>
              <a:t>用分隔符的文本文件，或者是</a:t>
            </a:r>
            <a:r>
              <a:rPr lang="en-US" altLang="zh-CN" dirty="0" err="1" smtClean="0"/>
              <a:t>SequenceFile</a:t>
            </a:r>
            <a:endParaRPr lang="en-US" altLang="zh-CN" dirty="0" smtClean="0"/>
          </a:p>
          <a:p>
            <a:pPr lvl="1"/>
            <a:r>
              <a:rPr lang="zh-CN" altLang="en-US" dirty="0"/>
              <a:t>使</a:t>
            </a:r>
            <a:r>
              <a:rPr lang="zh-CN" altLang="en-US" dirty="0" smtClean="0"/>
              <a:t>用用户自定义的</a:t>
            </a:r>
            <a:r>
              <a:rPr lang="en-US" altLang="zh-CN" dirty="0" err="1" smtClean="0"/>
              <a:t>SerDe</a:t>
            </a:r>
            <a:r>
              <a:rPr lang="zh-CN" altLang="en-US" dirty="0" smtClean="0"/>
              <a:t>，则可以定义任意格式的文件</a:t>
            </a:r>
            <a:endParaRPr lang="zh-CN" altLang="en-US" dirty="0"/>
          </a:p>
        </p:txBody>
      </p:sp>
    </p:spTree>
    <p:extLst>
      <p:ext uri="{BB962C8B-B14F-4D97-AF65-F5344CB8AC3E}">
        <p14:creationId xmlns="" xmlns:p14="http://schemas.microsoft.com/office/powerpoint/2010/main" val="4193563474"/>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Hive</a:t>
            </a:r>
            <a:r>
              <a:rPr lang="zh-CN" altLang="en-US" dirty="0" smtClean="0"/>
              <a:t>系统的配置</a:t>
            </a:r>
            <a:endParaRPr lang="zh-CN" altLang="en-US" dirty="0"/>
          </a:p>
        </p:txBody>
      </p:sp>
      <p:sp>
        <p:nvSpPr>
          <p:cNvPr id="3" name="Text Placeholder 2"/>
          <p:cNvSpPr>
            <a:spLocks noGrp="1"/>
          </p:cNvSpPr>
          <p:nvPr>
            <p:ph type="body" sz="quarter" idx="11"/>
          </p:nvPr>
        </p:nvSpPr>
        <p:spPr/>
        <p:txBody>
          <a:bodyPr/>
          <a:lstStyle/>
          <a:p>
            <a:r>
              <a:rPr lang="zh-CN" altLang="en-US" dirty="0"/>
              <a:t>要想</a:t>
            </a:r>
            <a:r>
              <a:rPr lang="en-US" altLang="zh-CN" dirty="0"/>
              <a:t>Hive</a:t>
            </a:r>
            <a:r>
              <a:rPr lang="zh-CN" altLang="en-US" dirty="0"/>
              <a:t>使用</a:t>
            </a:r>
            <a:r>
              <a:rPr lang="en-US" altLang="zh-CN" dirty="0"/>
              <a:t>HDFS</a:t>
            </a:r>
            <a:r>
              <a:rPr lang="zh-CN" altLang="en-US" dirty="0"/>
              <a:t>进行数据仓库的存储，使用</a:t>
            </a:r>
            <a:r>
              <a:rPr lang="en-US" altLang="zh-CN" dirty="0" err="1"/>
              <a:t>MapReduce</a:t>
            </a:r>
            <a:r>
              <a:rPr lang="zh-CN" altLang="en-US" dirty="0"/>
              <a:t>进行</a:t>
            </a:r>
            <a:r>
              <a:rPr lang="en-US" altLang="zh-CN" dirty="0"/>
              <a:t>HQL</a:t>
            </a:r>
            <a:r>
              <a:rPr lang="zh-CN" altLang="en-US" dirty="0"/>
              <a:t>语言的执行</a:t>
            </a:r>
            <a:r>
              <a:rPr lang="zh-CN" altLang="en-US" dirty="0" smtClean="0"/>
              <a:t>，需</a:t>
            </a:r>
            <a:r>
              <a:rPr lang="zh-CN" altLang="en-US" dirty="0"/>
              <a:t>要进行相应的配置。首先，需要创建</a:t>
            </a:r>
            <a:r>
              <a:rPr lang="en-US" altLang="zh-CN" dirty="0"/>
              <a:t>Hive</a:t>
            </a:r>
            <a:r>
              <a:rPr lang="zh-CN" altLang="en-US" dirty="0"/>
              <a:t>的配置文件</a:t>
            </a:r>
            <a:r>
              <a:rPr lang="en-US" altLang="zh-CN" dirty="0"/>
              <a:t>hive-site.xml(</a:t>
            </a:r>
            <a:r>
              <a:rPr lang="zh-CN" altLang="en-US" dirty="0"/>
              <a:t>注意，</a:t>
            </a:r>
            <a:r>
              <a:rPr lang="en-US" altLang="zh-CN" dirty="0"/>
              <a:t>Hive</a:t>
            </a:r>
            <a:r>
              <a:rPr lang="zh-CN" altLang="en-US" dirty="0"/>
              <a:t>安装包中包含一个配置文件模板－</a:t>
            </a:r>
            <a:r>
              <a:rPr lang="en-US" altLang="zh-CN" dirty="0"/>
              <a:t>hive-</a:t>
            </a:r>
            <a:r>
              <a:rPr lang="en-US" altLang="zh-CN" dirty="0" err="1"/>
              <a:t>default.xml.template</a:t>
            </a:r>
            <a:r>
              <a:rPr lang="zh-CN" altLang="en-US" dirty="0" smtClean="0"/>
              <a:t>）。</a:t>
            </a:r>
            <a:endParaRPr lang="en-US" altLang="zh-CN" dirty="0" smtClean="0"/>
          </a:p>
          <a:p>
            <a:pPr lvl="1"/>
            <a:r>
              <a:rPr lang="en-US" altLang="zh-CN" dirty="0" smtClean="0"/>
              <a:t>fs.default.name</a:t>
            </a:r>
            <a:r>
              <a:rPr lang="zh-CN" altLang="en-US" dirty="0" smtClean="0"/>
              <a:t>用以告知</a:t>
            </a:r>
            <a:r>
              <a:rPr lang="en-US" altLang="zh-CN" dirty="0" smtClean="0"/>
              <a:t>Hive</a:t>
            </a:r>
            <a:r>
              <a:rPr lang="zh-CN" altLang="en-US" dirty="0" smtClean="0"/>
              <a:t>对应的</a:t>
            </a:r>
            <a:r>
              <a:rPr lang="en-US" altLang="zh-CN" dirty="0" smtClean="0"/>
              <a:t>HDFS</a:t>
            </a:r>
            <a:r>
              <a:rPr lang="zh-CN" altLang="en-US" dirty="0" smtClean="0"/>
              <a:t>文件系统的名字节点在什么位置</a:t>
            </a:r>
            <a:endParaRPr lang="en-US" altLang="zh-CN" dirty="0" smtClean="0"/>
          </a:p>
          <a:p>
            <a:pPr lvl="1"/>
            <a:r>
              <a:rPr lang="en-US" altLang="zh-CN" dirty="0" err="1" smtClean="0"/>
              <a:t>mapred.job.tracker</a:t>
            </a:r>
            <a:r>
              <a:rPr lang="zh-CN" altLang="en-US" dirty="0" smtClean="0"/>
              <a:t>用以告知</a:t>
            </a:r>
            <a:r>
              <a:rPr lang="en-US" altLang="zh-CN" dirty="0" smtClean="0"/>
              <a:t>Hive</a:t>
            </a:r>
            <a:r>
              <a:rPr lang="zh-CN" altLang="en-US" dirty="0" smtClean="0"/>
              <a:t>对应的</a:t>
            </a:r>
            <a:r>
              <a:rPr lang="en-US" altLang="zh-CN" dirty="0" err="1" smtClean="0"/>
              <a:t>MapReduce</a:t>
            </a:r>
            <a:r>
              <a:rPr lang="zh-CN" altLang="en-US" dirty="0" smtClean="0"/>
              <a:t>处理系统的任务管理器在什么位置</a:t>
            </a:r>
            <a:endParaRPr lang="en-US" altLang="zh-CN" dirty="0" smtClean="0"/>
          </a:p>
          <a:p>
            <a:r>
              <a:rPr lang="zh-CN" altLang="en-US" dirty="0"/>
              <a:t>通</a:t>
            </a:r>
            <a:r>
              <a:rPr lang="zh-CN" altLang="en-US" dirty="0" smtClean="0"/>
              <a:t>过上面两点的配置，就可以让</a:t>
            </a:r>
            <a:r>
              <a:rPr lang="en-US" altLang="zh-CN" dirty="0" smtClean="0"/>
              <a:t>Hive</a:t>
            </a:r>
            <a:r>
              <a:rPr lang="zh-CN" altLang="en-US" dirty="0" smtClean="0"/>
              <a:t>系统与对应的</a:t>
            </a:r>
            <a:r>
              <a:rPr lang="en-US" altLang="zh-CN" dirty="0" smtClean="0"/>
              <a:t>HDFS</a:t>
            </a:r>
            <a:r>
              <a:rPr lang="zh-CN" altLang="en-US" dirty="0" smtClean="0"/>
              <a:t>以及</a:t>
            </a:r>
            <a:r>
              <a:rPr lang="en-US" altLang="zh-CN" dirty="0" err="1" smtClean="0"/>
              <a:t>MapReduce</a:t>
            </a:r>
            <a:r>
              <a:rPr lang="zh-CN" altLang="en-US" dirty="0" smtClean="0"/>
              <a:t>进行交互，完成数据的存取以及查询的操作</a:t>
            </a:r>
            <a:endParaRPr lang="en-US" altLang="zh-CN" dirty="0" smtClean="0"/>
          </a:p>
        </p:txBody>
      </p:sp>
    </p:spTree>
    <p:extLst>
      <p:ext uri="{BB962C8B-B14F-4D97-AF65-F5344CB8AC3E}">
        <p14:creationId xmlns="" xmlns:p14="http://schemas.microsoft.com/office/powerpoint/2010/main" val="1135933454"/>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启动</a:t>
            </a:r>
            <a:r>
              <a:rPr lang="en-US" altLang="zh-CN" dirty="0" smtClean="0"/>
              <a:t>Hive</a:t>
            </a:r>
            <a:r>
              <a:rPr lang="zh-CN" altLang="en-US" dirty="0" smtClean="0"/>
              <a:t>的命令行界面</a:t>
            </a:r>
            <a:r>
              <a:rPr lang="en-US" altLang="zh-CN" dirty="0" smtClean="0"/>
              <a:t>shell</a:t>
            </a:r>
            <a:endParaRPr lang="zh-CN" altLang="en-US" dirty="0"/>
          </a:p>
        </p:txBody>
      </p:sp>
      <p:sp>
        <p:nvSpPr>
          <p:cNvPr id="3" name="Text Placeholder 2"/>
          <p:cNvSpPr>
            <a:spLocks noGrp="1"/>
          </p:cNvSpPr>
          <p:nvPr>
            <p:ph type="body" sz="quarter" idx="11"/>
          </p:nvPr>
        </p:nvSpPr>
        <p:spPr/>
        <p:txBody>
          <a:bodyPr>
            <a:normAutofit fontScale="92500" lnSpcReduction="20000"/>
          </a:bodyPr>
          <a:lstStyle/>
          <a:p>
            <a:r>
              <a:rPr lang="zh-CN" altLang="en-US" dirty="0"/>
              <a:t>完</a:t>
            </a:r>
            <a:r>
              <a:rPr lang="zh-CN" altLang="en-US" dirty="0" smtClean="0"/>
              <a:t>成</a:t>
            </a:r>
            <a:r>
              <a:rPr lang="en-US" altLang="zh-CN" dirty="0" smtClean="0"/>
              <a:t>Hive</a:t>
            </a:r>
            <a:r>
              <a:rPr lang="zh-CN" altLang="en-US" dirty="0"/>
              <a:t>系</a:t>
            </a:r>
            <a:r>
              <a:rPr lang="zh-CN" altLang="en-US" dirty="0" smtClean="0"/>
              <a:t>统的合适配置之后，打开任意一个命令行界面，执行下面的命令就可以启动</a:t>
            </a:r>
            <a:r>
              <a:rPr lang="en-US" altLang="zh-CN" dirty="0" smtClean="0"/>
              <a:t>hive</a:t>
            </a:r>
            <a:r>
              <a:rPr lang="zh-CN" altLang="en-US" dirty="0" smtClean="0"/>
              <a:t>的界面</a:t>
            </a:r>
            <a:endParaRPr lang="en-US" altLang="zh-CN" dirty="0" smtClean="0"/>
          </a:p>
          <a:p>
            <a:r>
              <a:rPr lang="en-US" altLang="zh-CN" dirty="0" smtClean="0"/>
              <a:t>$cd /hive/install/directory</a:t>
            </a:r>
            <a:r>
              <a:rPr lang="zh-CN" altLang="en-US" dirty="0"/>
              <a:t> 进</a:t>
            </a:r>
            <a:r>
              <a:rPr lang="zh-CN" altLang="en-US" dirty="0" smtClean="0"/>
              <a:t>入</a:t>
            </a:r>
            <a:r>
              <a:rPr lang="en-US" altLang="zh-CN" dirty="0" smtClean="0"/>
              <a:t>hive</a:t>
            </a:r>
            <a:r>
              <a:rPr lang="zh-CN" altLang="en-US" dirty="0" smtClean="0"/>
              <a:t>的安装目录，如果通过</a:t>
            </a:r>
            <a:r>
              <a:rPr lang="en-US" altLang="zh-CN" dirty="0" smtClean="0"/>
              <a:t>IDH</a:t>
            </a:r>
            <a:r>
              <a:rPr lang="zh-CN" altLang="en-US" dirty="0" smtClean="0"/>
              <a:t>安装，并配置好环境变量，则不需要这一步</a:t>
            </a:r>
            <a:endParaRPr lang="en-US" altLang="zh-CN" dirty="0" smtClean="0"/>
          </a:p>
          <a:p>
            <a:r>
              <a:rPr lang="en-US" altLang="zh-CN" dirty="0" smtClean="0"/>
              <a:t>$bin/hive </a:t>
            </a:r>
            <a:r>
              <a:rPr lang="zh-CN" altLang="en-US" dirty="0"/>
              <a:t>如</a:t>
            </a:r>
            <a:r>
              <a:rPr lang="zh-CN" altLang="en-US" dirty="0" smtClean="0"/>
              <a:t>果已经将</a:t>
            </a:r>
            <a:r>
              <a:rPr lang="en-US" altLang="zh-CN" dirty="0" smtClean="0"/>
              <a:t>hive</a:t>
            </a:r>
            <a:r>
              <a:rPr lang="zh-CN" altLang="en-US" dirty="0"/>
              <a:t>加</a:t>
            </a:r>
            <a:r>
              <a:rPr lang="zh-CN" altLang="en-US" dirty="0" smtClean="0"/>
              <a:t>入到执行路径，则可以直接执行</a:t>
            </a:r>
            <a:r>
              <a:rPr lang="en-US" altLang="zh-CN" dirty="0" smtClean="0"/>
              <a:t>hive</a:t>
            </a:r>
            <a:r>
              <a:rPr lang="zh-CN" altLang="en-US" dirty="0" smtClean="0"/>
              <a:t>即可</a:t>
            </a:r>
            <a:endParaRPr lang="en-US" altLang="zh-CN" dirty="0" smtClean="0"/>
          </a:p>
          <a:p>
            <a:endParaRPr lang="en-US" altLang="zh-CN" dirty="0"/>
          </a:p>
          <a:p>
            <a:r>
              <a:rPr lang="zh-CN" altLang="en-US" dirty="0" smtClean="0"/>
              <a:t>成功的话，我们就可以看到</a:t>
            </a:r>
            <a:r>
              <a:rPr lang="en-US" altLang="zh-CN" dirty="0" smtClean="0"/>
              <a:t>hive</a:t>
            </a:r>
            <a:r>
              <a:rPr lang="zh-CN" altLang="en-US" dirty="0" smtClean="0"/>
              <a:t>的主界面</a:t>
            </a:r>
            <a:endParaRPr lang="en-US" altLang="zh-CN" dirty="0" smtClean="0"/>
          </a:p>
          <a:p>
            <a:r>
              <a:rPr lang="en-US" altLang="zh-CN" dirty="0" smtClean="0"/>
              <a:t>hive&gt;</a:t>
            </a:r>
          </a:p>
          <a:p>
            <a:r>
              <a:rPr lang="zh-CN" altLang="en-US" dirty="0"/>
              <a:t>等</a:t>
            </a:r>
            <a:r>
              <a:rPr lang="zh-CN" altLang="en-US" dirty="0" smtClean="0"/>
              <a:t>待用户输入查询命令</a:t>
            </a:r>
            <a:endParaRPr lang="en-US" altLang="zh-CN" dirty="0" smtClean="0"/>
          </a:p>
        </p:txBody>
      </p:sp>
    </p:spTree>
    <p:extLst>
      <p:ext uri="{BB962C8B-B14F-4D97-AF65-F5344CB8AC3E}">
        <p14:creationId xmlns="" xmlns:p14="http://schemas.microsoft.com/office/powerpoint/2010/main" val="2936856601"/>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创建数据表的命令</a:t>
            </a:r>
            <a:endParaRPr lang="zh-CN" altLang="en-US" dirty="0"/>
          </a:p>
        </p:txBody>
      </p:sp>
      <p:sp>
        <p:nvSpPr>
          <p:cNvPr id="3" name="Text Placeholder 2"/>
          <p:cNvSpPr>
            <a:spLocks noGrp="1"/>
          </p:cNvSpPr>
          <p:nvPr>
            <p:ph type="body" sz="quarter" idx="11"/>
          </p:nvPr>
        </p:nvSpPr>
        <p:spPr/>
        <p:txBody>
          <a:bodyPr>
            <a:normAutofit lnSpcReduction="10000"/>
          </a:bodyPr>
          <a:lstStyle/>
          <a:p>
            <a:r>
              <a:rPr lang="en-US" altLang="zh-CN" dirty="0" smtClean="0"/>
              <a:t>hive&gt; show tables; </a:t>
            </a:r>
          </a:p>
          <a:p>
            <a:r>
              <a:rPr lang="zh-CN" altLang="en-US" dirty="0" smtClean="0"/>
              <a:t>显示所有的数据表</a:t>
            </a:r>
            <a:endParaRPr lang="en-US" altLang="zh-CN" dirty="0" smtClean="0"/>
          </a:p>
          <a:p>
            <a:r>
              <a:rPr lang="en-US" altLang="zh-CN" dirty="0" smtClean="0"/>
              <a:t>hive&gt; create table </a:t>
            </a:r>
            <a:r>
              <a:rPr lang="en-US" altLang="zh-CN" dirty="0" err="1" smtClean="0"/>
              <a:t>shakespeare</a:t>
            </a:r>
            <a:r>
              <a:rPr lang="en-US" altLang="zh-CN" dirty="0" smtClean="0"/>
              <a:t> (</a:t>
            </a:r>
            <a:r>
              <a:rPr lang="en-US" altLang="zh-CN" dirty="0" err="1" smtClean="0"/>
              <a:t>freq</a:t>
            </a:r>
            <a:r>
              <a:rPr lang="en-US" altLang="zh-CN" dirty="0" smtClean="0"/>
              <a:t> </a:t>
            </a:r>
            <a:r>
              <a:rPr lang="en-US" altLang="zh-CN" dirty="0" err="1" smtClean="0"/>
              <a:t>int</a:t>
            </a:r>
            <a:r>
              <a:rPr lang="en-US" altLang="zh-CN" dirty="0" smtClean="0"/>
              <a:t>, word string) row format delimited fields terminated by ‘\t’ stored as </a:t>
            </a:r>
            <a:r>
              <a:rPr lang="en-US" altLang="zh-CN" dirty="0" err="1" smtClean="0"/>
              <a:t>textfile</a:t>
            </a:r>
            <a:r>
              <a:rPr lang="en-US" altLang="zh-CN" dirty="0" smtClean="0"/>
              <a:t>;</a:t>
            </a:r>
          </a:p>
          <a:p>
            <a:r>
              <a:rPr lang="zh-CN" altLang="en-US" dirty="0"/>
              <a:t>创</a:t>
            </a:r>
            <a:r>
              <a:rPr lang="zh-CN" altLang="en-US" dirty="0" smtClean="0"/>
              <a:t>建一个表，这个表包括两列，分别是整数类型以及字符串类型，使用文本文件表达，数据域之间的分隔符为</a:t>
            </a:r>
            <a:r>
              <a:rPr lang="en-US" altLang="zh-CN" dirty="0" smtClean="0"/>
              <a:t>\t</a:t>
            </a:r>
          </a:p>
          <a:p>
            <a:r>
              <a:rPr lang="en-US" altLang="zh-CN" dirty="0" smtClean="0"/>
              <a:t>hive&gt; describe </a:t>
            </a:r>
            <a:r>
              <a:rPr lang="en-US" altLang="zh-CN" dirty="0" err="1" smtClean="0"/>
              <a:t>shakespeare</a:t>
            </a:r>
            <a:r>
              <a:rPr lang="zh-CN" altLang="en-US" dirty="0" smtClean="0"/>
              <a:t>；</a:t>
            </a:r>
            <a:endParaRPr lang="en-US" altLang="zh-CN" dirty="0" smtClean="0"/>
          </a:p>
          <a:p>
            <a:r>
              <a:rPr lang="zh-CN" altLang="en-US" dirty="0"/>
              <a:t>显</a:t>
            </a:r>
            <a:r>
              <a:rPr lang="zh-CN" altLang="en-US" dirty="0" smtClean="0"/>
              <a:t>示所创建的数据表的描述，即创建时候对于数据表的定义</a:t>
            </a:r>
            <a:endParaRPr lang="zh-CN" altLang="en-US" dirty="0"/>
          </a:p>
        </p:txBody>
      </p:sp>
    </p:spTree>
    <p:extLst>
      <p:ext uri="{BB962C8B-B14F-4D97-AF65-F5344CB8AC3E}">
        <p14:creationId xmlns="" xmlns:p14="http://schemas.microsoft.com/office/powerpoint/2010/main" val="3655616711"/>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生成数据</a:t>
            </a:r>
            <a:endParaRPr lang="zh-CN" altLang="en-US" dirty="0"/>
          </a:p>
        </p:txBody>
      </p:sp>
      <p:sp>
        <p:nvSpPr>
          <p:cNvPr id="3" name="Text Placeholder 2"/>
          <p:cNvSpPr>
            <a:spLocks noGrp="1"/>
          </p:cNvSpPr>
          <p:nvPr>
            <p:ph type="body" sz="quarter" idx="11"/>
          </p:nvPr>
        </p:nvSpPr>
        <p:spPr/>
        <p:txBody>
          <a:bodyPr/>
          <a:lstStyle/>
          <a:p>
            <a:r>
              <a:rPr lang="zh-CN" altLang="en-US" dirty="0" smtClean="0"/>
              <a:t>将数据集</a:t>
            </a:r>
            <a:r>
              <a:rPr lang="en-US" altLang="zh-CN" dirty="0" err="1" smtClean="0"/>
              <a:t>shakespeare</a:t>
            </a:r>
            <a:r>
              <a:rPr lang="zh-CN" altLang="en-US" dirty="0" smtClean="0"/>
              <a:t>数据集中的数据获取</a:t>
            </a:r>
            <a:r>
              <a:rPr lang="en-US" altLang="zh-CN" dirty="0" smtClean="0"/>
              <a:t>(word, frequency)</a:t>
            </a:r>
            <a:r>
              <a:rPr lang="zh-CN" altLang="en-US" dirty="0" smtClean="0"/>
              <a:t>信息</a:t>
            </a:r>
            <a:endParaRPr lang="en-US" altLang="zh-CN" dirty="0" smtClean="0"/>
          </a:p>
          <a:p>
            <a:endParaRPr lang="en-US" altLang="zh-CN" dirty="0"/>
          </a:p>
          <a:p>
            <a:r>
              <a:rPr lang="en-US" altLang="zh-CN" dirty="0" err="1" smtClean="0"/>
              <a:t>hadoop</a:t>
            </a:r>
            <a:r>
              <a:rPr lang="en-US" altLang="zh-CN" dirty="0" smtClean="0"/>
              <a:t> jar $HADOOP_HOME/hadoop-*-examples.jar </a:t>
            </a:r>
            <a:r>
              <a:rPr lang="en-US" altLang="zh-CN" dirty="0" err="1" smtClean="0"/>
              <a:t>grep</a:t>
            </a:r>
            <a:r>
              <a:rPr lang="en-US" altLang="zh-CN" dirty="0" smtClean="0"/>
              <a:t> input </a:t>
            </a:r>
            <a:r>
              <a:rPr lang="en-US" altLang="zh-CN" dirty="0" err="1" smtClean="0"/>
              <a:t>shakespeare_freq</a:t>
            </a:r>
            <a:r>
              <a:rPr lang="en-US" altLang="zh-CN" dirty="0" smtClean="0"/>
              <a:t> ‘\w+’</a:t>
            </a:r>
          </a:p>
          <a:p>
            <a:endParaRPr lang="zh-CN" altLang="en-US" dirty="0"/>
          </a:p>
        </p:txBody>
      </p:sp>
    </p:spTree>
    <p:extLst>
      <p:ext uri="{BB962C8B-B14F-4D97-AF65-F5344CB8AC3E}">
        <p14:creationId xmlns="" xmlns:p14="http://schemas.microsoft.com/office/powerpoint/2010/main" val="1697396464"/>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装</a:t>
            </a:r>
            <a:r>
              <a:rPr lang="zh-CN" altLang="en-US" dirty="0" smtClean="0"/>
              <a:t>入数据</a:t>
            </a:r>
            <a:endParaRPr lang="zh-CN" altLang="en-US" dirty="0"/>
          </a:p>
        </p:txBody>
      </p:sp>
      <p:sp>
        <p:nvSpPr>
          <p:cNvPr id="3" name="Text Placeholder 2"/>
          <p:cNvSpPr>
            <a:spLocks noGrp="1"/>
          </p:cNvSpPr>
          <p:nvPr>
            <p:ph type="body" sz="quarter" idx="11"/>
          </p:nvPr>
        </p:nvSpPr>
        <p:spPr/>
        <p:txBody>
          <a:bodyPr/>
          <a:lstStyle/>
          <a:p>
            <a:r>
              <a:rPr lang="zh-CN" altLang="en-US" dirty="0" smtClean="0"/>
              <a:t>删除日志</a:t>
            </a:r>
            <a:endParaRPr lang="en-US" altLang="zh-CN" dirty="0" smtClean="0"/>
          </a:p>
          <a:p>
            <a:r>
              <a:rPr lang="en-US" altLang="zh-CN" dirty="0" err="1" smtClean="0"/>
              <a:t>hadoop</a:t>
            </a:r>
            <a:r>
              <a:rPr lang="en-US" altLang="zh-CN" dirty="0" smtClean="0"/>
              <a:t> </a:t>
            </a:r>
            <a:r>
              <a:rPr lang="en-US" altLang="zh-CN" dirty="0" err="1" smtClean="0"/>
              <a:t>fs</a:t>
            </a:r>
            <a:r>
              <a:rPr lang="en-US" altLang="zh-CN" dirty="0" smtClean="0"/>
              <a:t> –</a:t>
            </a:r>
            <a:r>
              <a:rPr lang="en-US" altLang="zh-CN" dirty="0" err="1" smtClean="0"/>
              <a:t>rmr</a:t>
            </a:r>
            <a:r>
              <a:rPr lang="en-US" altLang="zh-CN" dirty="0" smtClean="0"/>
              <a:t> </a:t>
            </a:r>
            <a:r>
              <a:rPr lang="en-US" altLang="zh-CN" dirty="0" err="1" smtClean="0"/>
              <a:t>shakespeare_freq</a:t>
            </a:r>
            <a:r>
              <a:rPr lang="en-US" altLang="zh-CN" dirty="0" smtClean="0"/>
              <a:t>/_logs</a:t>
            </a:r>
          </a:p>
          <a:p>
            <a:r>
              <a:rPr lang="zh-CN" altLang="en-US" dirty="0"/>
              <a:t>数</a:t>
            </a:r>
            <a:r>
              <a:rPr lang="zh-CN" altLang="en-US" dirty="0" smtClean="0"/>
              <a:t>据装入到</a:t>
            </a:r>
            <a:r>
              <a:rPr lang="en-US" altLang="zh-CN" dirty="0" smtClean="0"/>
              <a:t>Hive</a:t>
            </a:r>
            <a:r>
              <a:rPr lang="zh-CN" altLang="en-US" dirty="0" smtClean="0"/>
              <a:t>中</a:t>
            </a:r>
            <a:endParaRPr lang="en-US" altLang="zh-CN" dirty="0" smtClean="0"/>
          </a:p>
          <a:p>
            <a:r>
              <a:rPr lang="en-US" altLang="zh-CN" dirty="0" smtClean="0"/>
              <a:t>hive&gt; load data </a:t>
            </a:r>
            <a:r>
              <a:rPr lang="en-US" altLang="zh-CN" dirty="0" err="1" smtClean="0"/>
              <a:t>inpath</a:t>
            </a:r>
            <a:r>
              <a:rPr lang="en-US" altLang="zh-CN" dirty="0" smtClean="0"/>
              <a:t> “</a:t>
            </a:r>
            <a:r>
              <a:rPr lang="en-US" altLang="zh-CN" dirty="0" err="1" smtClean="0"/>
              <a:t>shakespeare_freq</a:t>
            </a:r>
            <a:r>
              <a:rPr lang="en-US" altLang="zh-CN" dirty="0" smtClean="0"/>
              <a:t>” into table </a:t>
            </a:r>
            <a:r>
              <a:rPr lang="en-US" altLang="zh-CN" dirty="0" err="1" smtClean="0"/>
              <a:t>shakespeare</a:t>
            </a:r>
            <a:r>
              <a:rPr lang="en-US" altLang="zh-CN" dirty="0" smtClean="0"/>
              <a:t>;</a:t>
            </a:r>
            <a:endParaRPr lang="zh-CN" altLang="en-US" dirty="0"/>
          </a:p>
        </p:txBody>
      </p:sp>
    </p:spTree>
    <p:extLst>
      <p:ext uri="{BB962C8B-B14F-4D97-AF65-F5344CB8AC3E}">
        <p14:creationId xmlns="" xmlns:p14="http://schemas.microsoft.com/office/powerpoint/2010/main" val="1524954462"/>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数</a:t>
            </a:r>
            <a:r>
              <a:rPr lang="zh-CN" altLang="en-US" dirty="0" smtClean="0"/>
              <a:t>据查询</a:t>
            </a:r>
            <a:r>
              <a:rPr lang="en-US" altLang="zh-CN" dirty="0" smtClean="0"/>
              <a:t>select</a:t>
            </a:r>
            <a:r>
              <a:rPr lang="zh-CN" altLang="en-US" dirty="0" smtClean="0"/>
              <a:t>语句</a:t>
            </a:r>
            <a:endParaRPr lang="zh-CN" altLang="en-US" dirty="0"/>
          </a:p>
        </p:txBody>
      </p:sp>
      <p:sp>
        <p:nvSpPr>
          <p:cNvPr id="3" name="Text Placeholder 2"/>
          <p:cNvSpPr>
            <a:spLocks noGrp="1"/>
          </p:cNvSpPr>
          <p:nvPr>
            <p:ph type="body" sz="quarter" idx="11"/>
          </p:nvPr>
        </p:nvSpPr>
        <p:spPr/>
        <p:txBody>
          <a:bodyPr/>
          <a:lstStyle/>
          <a:p>
            <a:r>
              <a:rPr lang="en-US" altLang="zh-CN" dirty="0" smtClean="0"/>
              <a:t>hive&gt; select * from </a:t>
            </a:r>
            <a:r>
              <a:rPr lang="en-US" altLang="zh-CN" dirty="0" err="1" smtClean="0"/>
              <a:t>shakespeare</a:t>
            </a:r>
            <a:r>
              <a:rPr lang="en-US" altLang="zh-CN" dirty="0" smtClean="0"/>
              <a:t> limit 10;</a:t>
            </a:r>
          </a:p>
          <a:p>
            <a:endParaRPr lang="en-US" altLang="zh-CN" dirty="0"/>
          </a:p>
          <a:p>
            <a:r>
              <a:rPr lang="en-US" altLang="zh-CN" dirty="0" smtClean="0"/>
              <a:t>hive&gt; select * from </a:t>
            </a:r>
            <a:r>
              <a:rPr lang="en-US" altLang="zh-CN" dirty="0" err="1" smtClean="0"/>
              <a:t>shakespeare</a:t>
            </a:r>
            <a:r>
              <a:rPr lang="en-US" altLang="zh-CN" dirty="0" smtClean="0"/>
              <a:t> where </a:t>
            </a:r>
            <a:r>
              <a:rPr lang="en-US" altLang="zh-CN" dirty="0" err="1" smtClean="0"/>
              <a:t>freq</a:t>
            </a:r>
            <a:r>
              <a:rPr lang="en-US" altLang="zh-CN" dirty="0" smtClean="0"/>
              <a:t> &gt; 100 sort by </a:t>
            </a:r>
            <a:r>
              <a:rPr lang="en-US" altLang="zh-CN" dirty="0" err="1" smtClean="0"/>
              <a:t>freq</a:t>
            </a:r>
            <a:r>
              <a:rPr lang="en-US" altLang="zh-CN" dirty="0" smtClean="0"/>
              <a:t> </a:t>
            </a:r>
            <a:r>
              <a:rPr lang="en-US" altLang="zh-CN" dirty="0" err="1" smtClean="0"/>
              <a:t>asc</a:t>
            </a:r>
            <a:r>
              <a:rPr lang="en-US" altLang="zh-CN" dirty="0" smtClean="0"/>
              <a:t> limit 10;</a:t>
            </a:r>
            <a:endParaRPr lang="zh-CN" altLang="en-US" dirty="0"/>
          </a:p>
        </p:txBody>
      </p:sp>
    </p:spTree>
    <p:extLst>
      <p:ext uri="{BB962C8B-B14F-4D97-AF65-F5344CB8AC3E}">
        <p14:creationId xmlns="" xmlns:p14="http://schemas.microsoft.com/office/powerpoint/2010/main" val="3546575273"/>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查询语句，获取频率最高的单词</a:t>
            </a:r>
            <a:endParaRPr lang="zh-CN" altLang="en-US" dirty="0"/>
          </a:p>
        </p:txBody>
      </p:sp>
      <p:sp>
        <p:nvSpPr>
          <p:cNvPr id="3" name="Text Placeholder 2"/>
          <p:cNvSpPr>
            <a:spLocks noGrp="1"/>
          </p:cNvSpPr>
          <p:nvPr>
            <p:ph type="body" sz="quarter" idx="11"/>
          </p:nvPr>
        </p:nvSpPr>
        <p:spPr/>
        <p:txBody>
          <a:bodyPr/>
          <a:lstStyle/>
          <a:p>
            <a:r>
              <a:rPr lang="en-US" altLang="zh-CN" dirty="0" smtClean="0"/>
              <a:t>hive&gt; select </a:t>
            </a:r>
            <a:r>
              <a:rPr lang="en-US" altLang="zh-CN" dirty="0" err="1" smtClean="0"/>
              <a:t>freq</a:t>
            </a:r>
            <a:r>
              <a:rPr lang="en-US" altLang="zh-CN" dirty="0" smtClean="0"/>
              <a:t>, count(1) as f2 from </a:t>
            </a:r>
            <a:r>
              <a:rPr lang="en-US" altLang="zh-CN" dirty="0" err="1" smtClean="0"/>
              <a:t>shakespeare</a:t>
            </a:r>
            <a:r>
              <a:rPr lang="en-US" altLang="zh-CN" dirty="0" smtClean="0"/>
              <a:t> group by </a:t>
            </a:r>
            <a:r>
              <a:rPr lang="en-US" altLang="zh-CN" dirty="0" err="1" smtClean="0"/>
              <a:t>freq</a:t>
            </a:r>
            <a:r>
              <a:rPr lang="en-US" altLang="zh-CN" dirty="0" smtClean="0"/>
              <a:t> sort by f2 </a:t>
            </a:r>
            <a:r>
              <a:rPr lang="en-US" altLang="zh-CN" dirty="0" err="1" smtClean="0"/>
              <a:t>desc</a:t>
            </a:r>
            <a:r>
              <a:rPr lang="en-US" altLang="zh-CN" dirty="0" smtClean="0"/>
              <a:t> limit 10;</a:t>
            </a:r>
          </a:p>
          <a:p>
            <a:endParaRPr lang="en-US" altLang="zh-CN" dirty="0"/>
          </a:p>
          <a:p>
            <a:r>
              <a:rPr lang="en-US" altLang="zh-CN" dirty="0" smtClean="0"/>
              <a:t>hive&gt; explain select </a:t>
            </a:r>
            <a:r>
              <a:rPr lang="en-US" altLang="zh-CN" dirty="0" err="1" smtClean="0"/>
              <a:t>freq</a:t>
            </a:r>
            <a:r>
              <a:rPr lang="en-US" altLang="zh-CN" dirty="0" smtClean="0"/>
              <a:t>, count(1) as f2 from </a:t>
            </a:r>
            <a:r>
              <a:rPr lang="en-US" altLang="zh-CN" dirty="0" err="1" smtClean="0"/>
              <a:t>shakespeare</a:t>
            </a:r>
            <a:r>
              <a:rPr lang="en-US" altLang="zh-CN" dirty="0" smtClean="0"/>
              <a:t> group by </a:t>
            </a:r>
            <a:r>
              <a:rPr lang="en-US" altLang="zh-CN" dirty="0" err="1" smtClean="0"/>
              <a:t>freq</a:t>
            </a:r>
            <a:r>
              <a:rPr lang="en-US" altLang="zh-CN" dirty="0" smtClean="0"/>
              <a:t> sort by f2 </a:t>
            </a:r>
            <a:r>
              <a:rPr lang="en-US" altLang="zh-CN" dirty="0" err="1" smtClean="0"/>
              <a:t>desc</a:t>
            </a:r>
            <a:r>
              <a:rPr lang="en-US" altLang="zh-CN" dirty="0" smtClean="0"/>
              <a:t> limit 10;</a:t>
            </a:r>
            <a:endParaRPr lang="zh-CN" altLang="en-US" dirty="0"/>
          </a:p>
        </p:txBody>
      </p:sp>
    </p:spTree>
    <p:extLst>
      <p:ext uri="{BB962C8B-B14F-4D97-AF65-F5344CB8AC3E}">
        <p14:creationId xmlns="" xmlns:p14="http://schemas.microsoft.com/office/powerpoint/2010/main" val="343004528"/>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zh-CN" altLang="en-US" dirty="0" smtClean="0"/>
              <a:t>内容</a:t>
            </a:r>
            <a:endParaRPr lang="zh-CN" altLang="en-US" dirty="0"/>
          </a:p>
        </p:txBody>
      </p:sp>
      <p:sp>
        <p:nvSpPr>
          <p:cNvPr id="5" name="Text Placeholder 4"/>
          <p:cNvSpPr>
            <a:spLocks noGrp="1"/>
          </p:cNvSpPr>
          <p:nvPr>
            <p:ph type="body" sz="quarter" idx="11"/>
          </p:nvPr>
        </p:nvSpPr>
        <p:spPr/>
        <p:txBody>
          <a:bodyPr/>
          <a:lstStyle/>
          <a:p>
            <a:r>
              <a:rPr lang="en-US" altLang="zh-CN" dirty="0" smtClean="0"/>
              <a:t>Hive</a:t>
            </a:r>
            <a:r>
              <a:rPr lang="zh-CN" altLang="en-US" dirty="0" smtClean="0"/>
              <a:t>简介</a:t>
            </a:r>
            <a:endParaRPr lang="en-US" altLang="zh-CN" dirty="0" smtClean="0"/>
          </a:p>
          <a:p>
            <a:r>
              <a:rPr lang="en-US" altLang="zh-CN" dirty="0" smtClean="0"/>
              <a:t>Hive</a:t>
            </a:r>
            <a:r>
              <a:rPr lang="zh-CN" altLang="en-US" dirty="0" smtClean="0"/>
              <a:t>的数据模型</a:t>
            </a:r>
            <a:endParaRPr lang="en-US" altLang="zh-CN" dirty="0" smtClean="0"/>
          </a:p>
          <a:p>
            <a:r>
              <a:rPr lang="en-US" altLang="zh-CN" dirty="0" smtClean="0"/>
              <a:t>Hive</a:t>
            </a:r>
            <a:r>
              <a:rPr lang="zh-CN" altLang="en-US" dirty="0" smtClean="0"/>
              <a:t>的执行引擎</a:t>
            </a:r>
            <a:endParaRPr lang="en-US" altLang="zh-CN" dirty="0" smtClean="0"/>
          </a:p>
          <a:p>
            <a:r>
              <a:rPr lang="en-US" altLang="zh-CN" dirty="0" smtClean="0"/>
              <a:t>Hive</a:t>
            </a:r>
            <a:r>
              <a:rPr lang="zh-CN" altLang="en-US" dirty="0" smtClean="0"/>
              <a:t>操作</a:t>
            </a:r>
            <a:endParaRPr lang="zh-CN" altLang="en-US" dirty="0"/>
          </a:p>
        </p:txBody>
      </p:sp>
    </p:spTree>
    <p:extLst>
      <p:ext uri="{BB962C8B-B14F-4D97-AF65-F5344CB8AC3E}">
        <p14:creationId xmlns="" xmlns:p14="http://schemas.microsoft.com/office/powerpoint/2010/main" val="4002014693"/>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数据</a:t>
            </a:r>
            <a:r>
              <a:rPr lang="zh-CN" altLang="en-US" dirty="0" smtClean="0"/>
              <a:t>表的</a:t>
            </a:r>
            <a:r>
              <a:rPr lang="en-US" altLang="zh-CN" dirty="0" smtClean="0"/>
              <a:t>join</a:t>
            </a:r>
            <a:endParaRPr lang="zh-CN" altLang="en-US" dirty="0"/>
          </a:p>
        </p:txBody>
      </p:sp>
      <p:sp>
        <p:nvSpPr>
          <p:cNvPr id="3" name="Text Placeholder 2"/>
          <p:cNvSpPr>
            <a:spLocks noGrp="1"/>
          </p:cNvSpPr>
          <p:nvPr>
            <p:ph type="body" sz="quarter" idx="11"/>
          </p:nvPr>
        </p:nvSpPr>
        <p:spPr/>
        <p:txBody>
          <a:bodyPr/>
          <a:lstStyle/>
          <a:p>
            <a:r>
              <a:rPr lang="zh-CN" altLang="en-US" dirty="0" smtClean="0"/>
              <a:t>在</a:t>
            </a:r>
            <a:r>
              <a:rPr lang="en-US" altLang="zh-CN" dirty="0" smtClean="0"/>
              <a:t>Hive</a:t>
            </a:r>
            <a:r>
              <a:rPr lang="zh-CN" altLang="en-US" dirty="0" smtClean="0"/>
              <a:t>中，数据表能够进行合并查询</a:t>
            </a:r>
            <a:endParaRPr lang="en-US" altLang="zh-CN" dirty="0" smtClean="0"/>
          </a:p>
          <a:p>
            <a:r>
              <a:rPr lang="zh-CN" altLang="en-US" dirty="0" smtClean="0"/>
              <a:t>现在有了</a:t>
            </a:r>
            <a:r>
              <a:rPr lang="en-US" altLang="zh-CN" dirty="0" err="1" smtClean="0"/>
              <a:t>shakespeare</a:t>
            </a:r>
            <a:r>
              <a:rPr lang="zh-CN" altLang="en-US" dirty="0" smtClean="0"/>
              <a:t>的数据</a:t>
            </a:r>
            <a:r>
              <a:rPr lang="en-US" altLang="zh-CN" dirty="0" smtClean="0"/>
              <a:t>(</a:t>
            </a:r>
            <a:r>
              <a:rPr lang="en-US" altLang="zh-CN" dirty="0" err="1" smtClean="0"/>
              <a:t>freq,word</a:t>
            </a:r>
            <a:r>
              <a:rPr lang="en-US" altLang="zh-CN" dirty="0" smtClean="0"/>
              <a:t>)</a:t>
            </a:r>
          </a:p>
          <a:p>
            <a:r>
              <a:rPr lang="zh-CN" altLang="en-US" dirty="0"/>
              <a:t>同</a:t>
            </a:r>
            <a:r>
              <a:rPr lang="zh-CN" altLang="en-US" dirty="0" smtClean="0"/>
              <a:t>样，我们可以用另外一个数据集</a:t>
            </a:r>
            <a:r>
              <a:rPr lang="en-US" altLang="zh-CN" dirty="0" smtClean="0"/>
              <a:t>KJV</a:t>
            </a:r>
            <a:r>
              <a:rPr lang="zh-CN" altLang="en-US" dirty="0" smtClean="0"/>
              <a:t>生成同样的数据</a:t>
            </a:r>
            <a:endParaRPr lang="en-US" altLang="zh-CN" dirty="0" smtClean="0"/>
          </a:p>
          <a:p>
            <a:r>
              <a:rPr lang="zh-CN" altLang="en-US" dirty="0"/>
              <a:t>然</a:t>
            </a:r>
            <a:r>
              <a:rPr lang="zh-CN" altLang="en-US" dirty="0" smtClean="0"/>
              <a:t>后对这两个数据集进行联合查询</a:t>
            </a:r>
            <a:endParaRPr lang="zh-CN" altLang="en-US" dirty="0"/>
          </a:p>
        </p:txBody>
      </p:sp>
    </p:spTree>
    <p:extLst>
      <p:ext uri="{BB962C8B-B14F-4D97-AF65-F5344CB8AC3E}">
        <p14:creationId xmlns="" xmlns:p14="http://schemas.microsoft.com/office/powerpoint/2010/main" val="1823333051"/>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建</a:t>
            </a:r>
            <a:r>
              <a:rPr lang="zh-CN" altLang="en-US" dirty="0" smtClean="0"/>
              <a:t>立数据集</a:t>
            </a:r>
            <a:endParaRPr lang="zh-CN" altLang="en-US" dirty="0"/>
          </a:p>
        </p:txBody>
      </p:sp>
      <p:sp>
        <p:nvSpPr>
          <p:cNvPr id="3" name="Text Placeholder 2"/>
          <p:cNvSpPr>
            <a:spLocks noGrp="1"/>
          </p:cNvSpPr>
          <p:nvPr>
            <p:ph type="body" sz="quarter" idx="11"/>
          </p:nvPr>
        </p:nvSpPr>
        <p:spPr/>
        <p:txBody>
          <a:bodyPr/>
          <a:lstStyle/>
          <a:p>
            <a:r>
              <a:rPr lang="en-US" altLang="zh-CN" dirty="0" smtClean="0"/>
              <a:t>$tar </a:t>
            </a:r>
            <a:r>
              <a:rPr lang="en-US" altLang="zh-CN" dirty="0" err="1" smtClean="0"/>
              <a:t>zxf</a:t>
            </a:r>
            <a:r>
              <a:rPr lang="en-US" altLang="zh-CN" dirty="0" smtClean="0"/>
              <a:t> bible.tar.gz</a:t>
            </a:r>
          </a:p>
          <a:p>
            <a:r>
              <a:rPr lang="en-US" altLang="zh-CN" dirty="0" smtClean="0"/>
              <a:t>$</a:t>
            </a:r>
            <a:r>
              <a:rPr lang="en-US" altLang="zh-CN" dirty="0" err="1" smtClean="0"/>
              <a:t>hadoop</a:t>
            </a:r>
            <a:r>
              <a:rPr lang="en-US" altLang="zh-CN" dirty="0" smtClean="0"/>
              <a:t> </a:t>
            </a:r>
            <a:r>
              <a:rPr lang="en-US" altLang="zh-CN" dirty="0" err="1" smtClean="0"/>
              <a:t>fs</a:t>
            </a:r>
            <a:r>
              <a:rPr lang="en-US" altLang="zh-CN" dirty="0" smtClean="0"/>
              <a:t> –put bible </a:t>
            </a:r>
            <a:r>
              <a:rPr lang="en-US" altLang="zh-CN" dirty="0" err="1" smtClean="0"/>
              <a:t>bible</a:t>
            </a:r>
            <a:endParaRPr lang="en-US" altLang="zh-CN" dirty="0" smtClean="0"/>
          </a:p>
          <a:p>
            <a:r>
              <a:rPr lang="en-US" altLang="zh-CN" dirty="0" smtClean="0"/>
              <a:t>$</a:t>
            </a:r>
            <a:r>
              <a:rPr lang="en-US" altLang="zh-CN" dirty="0" err="1" smtClean="0"/>
              <a:t>hadoop</a:t>
            </a:r>
            <a:r>
              <a:rPr lang="en-US" altLang="zh-CN" dirty="0" smtClean="0"/>
              <a:t> jar $HADOOP_HOME/hadoop-*-examples.jar </a:t>
            </a:r>
            <a:r>
              <a:rPr lang="en-US" altLang="zh-CN" dirty="0" err="1" smtClean="0"/>
              <a:t>grep</a:t>
            </a:r>
            <a:r>
              <a:rPr lang="en-US" altLang="zh-CN" dirty="0" smtClean="0"/>
              <a:t> </a:t>
            </a:r>
            <a:r>
              <a:rPr lang="en-US" altLang="zh-CN" dirty="0" err="1" smtClean="0"/>
              <a:t>bible_freq</a:t>
            </a:r>
            <a:r>
              <a:rPr lang="en-US" altLang="zh-CN" dirty="0" smtClean="0"/>
              <a:t> ‘\w’</a:t>
            </a:r>
          </a:p>
          <a:p>
            <a:endParaRPr lang="zh-CN" altLang="en-US" dirty="0"/>
          </a:p>
        </p:txBody>
      </p:sp>
    </p:spTree>
    <p:extLst>
      <p:ext uri="{BB962C8B-B14F-4D97-AF65-F5344CB8AC3E}">
        <p14:creationId xmlns="" xmlns:p14="http://schemas.microsoft.com/office/powerpoint/2010/main" val="1888302534"/>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建立新的数据表</a:t>
            </a:r>
            <a:endParaRPr lang="zh-CN" altLang="en-US" dirty="0"/>
          </a:p>
        </p:txBody>
      </p:sp>
      <p:sp>
        <p:nvSpPr>
          <p:cNvPr id="3" name="Text Placeholder 2"/>
          <p:cNvSpPr>
            <a:spLocks noGrp="1"/>
          </p:cNvSpPr>
          <p:nvPr>
            <p:ph type="body" sz="quarter" idx="11"/>
          </p:nvPr>
        </p:nvSpPr>
        <p:spPr/>
        <p:txBody>
          <a:bodyPr/>
          <a:lstStyle/>
          <a:p>
            <a:r>
              <a:rPr lang="en-US" altLang="zh-CN" dirty="0" smtClean="0"/>
              <a:t>hive&gt; create table </a:t>
            </a:r>
            <a:r>
              <a:rPr lang="en-US" altLang="zh-CN" dirty="0" err="1" smtClean="0"/>
              <a:t>kjv</a:t>
            </a:r>
            <a:r>
              <a:rPr lang="en-US" altLang="zh-CN" dirty="0" smtClean="0"/>
              <a:t> (</a:t>
            </a:r>
            <a:r>
              <a:rPr lang="en-US" altLang="zh-CN" dirty="0" err="1" smtClean="0"/>
              <a:t>freq</a:t>
            </a:r>
            <a:r>
              <a:rPr lang="en-US" altLang="zh-CN" dirty="0"/>
              <a:t> </a:t>
            </a:r>
            <a:r>
              <a:rPr lang="en-US" altLang="zh-CN" dirty="0" err="1" smtClean="0"/>
              <a:t>int</a:t>
            </a:r>
            <a:r>
              <a:rPr lang="en-US" altLang="zh-CN" dirty="0" smtClean="0"/>
              <a:t>, word string) row format delimited fields terminated by ‘\t’ stored as </a:t>
            </a:r>
            <a:r>
              <a:rPr lang="en-US" altLang="zh-CN" dirty="0" err="1" smtClean="0"/>
              <a:t>textfile</a:t>
            </a:r>
            <a:r>
              <a:rPr lang="en-US" altLang="zh-CN" dirty="0" smtClean="0"/>
              <a:t>;</a:t>
            </a:r>
          </a:p>
          <a:p>
            <a:endParaRPr lang="en-US" altLang="zh-CN" dirty="0"/>
          </a:p>
          <a:p>
            <a:r>
              <a:rPr lang="en-US" altLang="zh-CN" dirty="0" smtClean="0"/>
              <a:t>hive&gt; show tables;</a:t>
            </a:r>
          </a:p>
          <a:p>
            <a:r>
              <a:rPr lang="en-US" altLang="zh-CN" dirty="0" smtClean="0"/>
              <a:t>hive&gt; describe </a:t>
            </a:r>
            <a:r>
              <a:rPr lang="en-US" altLang="zh-CN" dirty="0" err="1" smtClean="0"/>
              <a:t>kjv</a:t>
            </a:r>
            <a:r>
              <a:rPr lang="en-US" altLang="zh-CN" dirty="0" smtClean="0"/>
              <a:t>;</a:t>
            </a:r>
            <a:endParaRPr lang="zh-CN" altLang="en-US" dirty="0"/>
          </a:p>
        </p:txBody>
      </p:sp>
    </p:spTree>
    <p:extLst>
      <p:ext uri="{BB962C8B-B14F-4D97-AF65-F5344CB8AC3E}">
        <p14:creationId xmlns="" xmlns:p14="http://schemas.microsoft.com/office/powerpoint/2010/main" val="610465175"/>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导入数据</a:t>
            </a:r>
            <a:endParaRPr lang="zh-CN" altLang="en-US" dirty="0"/>
          </a:p>
        </p:txBody>
      </p:sp>
      <p:sp>
        <p:nvSpPr>
          <p:cNvPr id="3" name="Text Placeholder 2"/>
          <p:cNvSpPr>
            <a:spLocks noGrp="1"/>
          </p:cNvSpPr>
          <p:nvPr>
            <p:ph type="body" sz="quarter" idx="11"/>
          </p:nvPr>
        </p:nvSpPr>
        <p:spPr/>
        <p:txBody>
          <a:bodyPr/>
          <a:lstStyle/>
          <a:p>
            <a:r>
              <a:rPr lang="en-US" altLang="zh-CN" dirty="0" smtClean="0"/>
              <a:t>$</a:t>
            </a:r>
            <a:r>
              <a:rPr lang="en-US" altLang="zh-CN" dirty="0" err="1" smtClean="0"/>
              <a:t>hadoop</a:t>
            </a:r>
            <a:r>
              <a:rPr lang="en-US" altLang="zh-CN" dirty="0" smtClean="0"/>
              <a:t> </a:t>
            </a:r>
            <a:r>
              <a:rPr lang="en-US" altLang="zh-CN" dirty="0" err="1" smtClean="0"/>
              <a:t>fs</a:t>
            </a:r>
            <a:r>
              <a:rPr lang="en-US" altLang="zh-CN" dirty="0" smtClean="0"/>
              <a:t> –</a:t>
            </a:r>
            <a:r>
              <a:rPr lang="en-US" altLang="zh-CN" dirty="0" err="1" smtClean="0"/>
              <a:t>rmr</a:t>
            </a:r>
            <a:r>
              <a:rPr lang="en-US" altLang="zh-CN" dirty="0" smtClean="0"/>
              <a:t> </a:t>
            </a:r>
            <a:r>
              <a:rPr lang="en-US" altLang="zh-CN" dirty="0" err="1" smtClean="0"/>
              <a:t>bible_freq</a:t>
            </a:r>
            <a:r>
              <a:rPr lang="en-US" altLang="zh-CN" dirty="0" smtClean="0"/>
              <a:t>/_logs</a:t>
            </a:r>
          </a:p>
          <a:p>
            <a:r>
              <a:rPr lang="en-US" altLang="zh-CN" dirty="0" smtClean="0"/>
              <a:t>hive&gt; load data </a:t>
            </a:r>
            <a:r>
              <a:rPr lang="en-US" altLang="zh-CN" dirty="0" err="1" smtClean="0"/>
              <a:t>inpath</a:t>
            </a:r>
            <a:r>
              <a:rPr lang="en-US" altLang="zh-CN" dirty="0" smtClean="0"/>
              <a:t> “</a:t>
            </a:r>
            <a:r>
              <a:rPr lang="en-US" altLang="zh-CN" dirty="0" err="1" smtClean="0"/>
              <a:t>bible_freq</a:t>
            </a:r>
            <a:r>
              <a:rPr lang="en-US" altLang="zh-CN" dirty="0" smtClean="0"/>
              <a:t>” into table </a:t>
            </a:r>
            <a:r>
              <a:rPr lang="en-US" altLang="zh-CN" dirty="0" err="1" smtClean="0"/>
              <a:t>kjv</a:t>
            </a:r>
            <a:r>
              <a:rPr lang="en-US" altLang="zh-CN" dirty="0" smtClean="0"/>
              <a:t>;</a:t>
            </a:r>
          </a:p>
          <a:p>
            <a:endParaRPr lang="zh-CN" altLang="en-US" dirty="0"/>
          </a:p>
        </p:txBody>
      </p:sp>
    </p:spTree>
    <p:extLst>
      <p:ext uri="{BB962C8B-B14F-4D97-AF65-F5344CB8AC3E}">
        <p14:creationId xmlns="" xmlns:p14="http://schemas.microsoft.com/office/powerpoint/2010/main" val="732961320"/>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创建一个中间数据表</a:t>
            </a:r>
            <a:endParaRPr lang="zh-CN" altLang="en-US" dirty="0"/>
          </a:p>
        </p:txBody>
      </p:sp>
      <p:sp>
        <p:nvSpPr>
          <p:cNvPr id="3" name="Text Placeholder 2"/>
          <p:cNvSpPr>
            <a:spLocks noGrp="1"/>
          </p:cNvSpPr>
          <p:nvPr>
            <p:ph type="body" sz="quarter" idx="11"/>
          </p:nvPr>
        </p:nvSpPr>
        <p:spPr/>
        <p:txBody>
          <a:bodyPr/>
          <a:lstStyle/>
          <a:p>
            <a:r>
              <a:rPr lang="en-US" altLang="zh-CN" dirty="0" smtClean="0"/>
              <a:t>hive&gt; create table merged (word string, </a:t>
            </a:r>
            <a:r>
              <a:rPr lang="en-US" altLang="zh-CN" dirty="0" err="1" smtClean="0"/>
              <a:t>shake_f</a:t>
            </a:r>
            <a:r>
              <a:rPr lang="en-US" altLang="zh-CN" dirty="0" smtClean="0"/>
              <a:t> </a:t>
            </a:r>
            <a:r>
              <a:rPr lang="en-US" altLang="zh-CN" dirty="0" err="1" smtClean="0"/>
              <a:t>int</a:t>
            </a:r>
            <a:r>
              <a:rPr lang="en-US" altLang="zh-CN" dirty="0" smtClean="0"/>
              <a:t>, </a:t>
            </a:r>
            <a:r>
              <a:rPr lang="en-US" altLang="zh-CN" dirty="0" err="1" smtClean="0"/>
              <a:t>kjv_f</a:t>
            </a:r>
            <a:r>
              <a:rPr lang="en-US" altLang="zh-CN" dirty="0" smtClean="0"/>
              <a:t> </a:t>
            </a:r>
            <a:r>
              <a:rPr lang="en-US" altLang="zh-CN" dirty="0" err="1" smtClean="0"/>
              <a:t>int</a:t>
            </a:r>
            <a:r>
              <a:rPr lang="en-US" altLang="zh-CN" dirty="0" smtClean="0"/>
              <a:t>);</a:t>
            </a:r>
          </a:p>
          <a:p>
            <a:endParaRPr lang="zh-CN" altLang="en-US" dirty="0"/>
          </a:p>
        </p:txBody>
      </p:sp>
    </p:spTree>
    <p:extLst>
      <p:ext uri="{BB962C8B-B14F-4D97-AF65-F5344CB8AC3E}">
        <p14:creationId xmlns="" xmlns:p14="http://schemas.microsoft.com/office/powerpoint/2010/main" val="1701923360"/>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运</a:t>
            </a:r>
            <a:r>
              <a:rPr lang="zh-CN" altLang="en-US" dirty="0" smtClean="0"/>
              <a:t>行联合查询</a:t>
            </a:r>
            <a:endParaRPr lang="zh-CN" altLang="en-US" dirty="0"/>
          </a:p>
        </p:txBody>
      </p:sp>
      <p:sp>
        <p:nvSpPr>
          <p:cNvPr id="3" name="Text Placeholder 2"/>
          <p:cNvSpPr>
            <a:spLocks noGrp="1"/>
          </p:cNvSpPr>
          <p:nvPr>
            <p:ph type="body" sz="quarter" idx="11"/>
          </p:nvPr>
        </p:nvSpPr>
        <p:spPr/>
        <p:txBody>
          <a:bodyPr/>
          <a:lstStyle/>
          <a:p>
            <a:r>
              <a:rPr lang="en-US" altLang="zh-CN" dirty="0" smtClean="0"/>
              <a:t>hive&gt; insert overwrite table merged select </a:t>
            </a:r>
            <a:r>
              <a:rPr lang="en-US" altLang="zh-CN" dirty="0" err="1" smtClean="0"/>
              <a:t>s.word</a:t>
            </a:r>
            <a:r>
              <a:rPr lang="en-US" altLang="zh-CN" dirty="0" smtClean="0"/>
              <a:t>, </a:t>
            </a:r>
            <a:r>
              <a:rPr lang="en-US" altLang="zh-CN" dirty="0" err="1" smtClean="0"/>
              <a:t>s.freq</a:t>
            </a:r>
            <a:r>
              <a:rPr lang="en-US" altLang="zh-CN" dirty="0" smtClean="0"/>
              <a:t>, </a:t>
            </a:r>
            <a:r>
              <a:rPr lang="en-US" altLang="zh-CN" dirty="0" err="1" smtClean="0"/>
              <a:t>k.freq</a:t>
            </a:r>
            <a:r>
              <a:rPr lang="en-US" altLang="zh-CN" dirty="0" smtClean="0"/>
              <a:t> from </a:t>
            </a:r>
            <a:r>
              <a:rPr lang="en-US" altLang="zh-CN" dirty="0" err="1" smtClean="0"/>
              <a:t>shakespeare</a:t>
            </a:r>
            <a:r>
              <a:rPr lang="en-US" altLang="zh-CN" dirty="0" smtClean="0"/>
              <a:t> s join </a:t>
            </a:r>
            <a:r>
              <a:rPr lang="en-US" altLang="zh-CN" dirty="0" err="1" smtClean="0"/>
              <a:t>kjv</a:t>
            </a:r>
            <a:r>
              <a:rPr lang="en-US" altLang="zh-CN" dirty="0" smtClean="0"/>
              <a:t> k on (</a:t>
            </a:r>
            <a:r>
              <a:rPr lang="en-US" altLang="zh-CN" dirty="0" err="1" smtClean="0"/>
              <a:t>s.word</a:t>
            </a:r>
            <a:r>
              <a:rPr lang="en-US" altLang="zh-CN" dirty="0" smtClean="0"/>
              <a:t> = </a:t>
            </a:r>
            <a:r>
              <a:rPr lang="en-US" altLang="zh-CN" dirty="0" err="1" smtClean="0"/>
              <a:t>k.word</a:t>
            </a:r>
            <a:r>
              <a:rPr lang="en-US" altLang="zh-CN" dirty="0" smtClean="0"/>
              <a:t>) where </a:t>
            </a:r>
            <a:r>
              <a:rPr lang="en-US" altLang="zh-CN" dirty="0" err="1" smtClean="0"/>
              <a:t>s.freq</a:t>
            </a:r>
            <a:r>
              <a:rPr lang="en-US" altLang="zh-CN" dirty="0" smtClean="0"/>
              <a:t>&gt;=1 and </a:t>
            </a:r>
            <a:r>
              <a:rPr lang="en-US" altLang="zh-CN" dirty="0" err="1" smtClean="0"/>
              <a:t>k.freq</a:t>
            </a:r>
            <a:r>
              <a:rPr lang="en-US" altLang="zh-CN" dirty="0" smtClean="0"/>
              <a:t>&gt;=1;</a:t>
            </a:r>
          </a:p>
          <a:p>
            <a:endParaRPr lang="en-US" altLang="zh-CN" dirty="0"/>
          </a:p>
          <a:p>
            <a:r>
              <a:rPr lang="en-US" altLang="zh-CN" dirty="0" smtClean="0"/>
              <a:t>hive&gt;select * from merged limit 20;</a:t>
            </a:r>
          </a:p>
          <a:p>
            <a:endParaRPr lang="zh-CN" altLang="en-US" dirty="0"/>
          </a:p>
        </p:txBody>
      </p:sp>
    </p:spTree>
    <p:extLst>
      <p:ext uri="{BB962C8B-B14F-4D97-AF65-F5344CB8AC3E}">
        <p14:creationId xmlns="" xmlns:p14="http://schemas.microsoft.com/office/powerpoint/2010/main" val="3858169728"/>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查询频率最高的单词</a:t>
            </a:r>
            <a:endParaRPr lang="zh-CN" altLang="en-US" dirty="0"/>
          </a:p>
        </p:txBody>
      </p:sp>
      <p:sp>
        <p:nvSpPr>
          <p:cNvPr id="3" name="Text Placeholder 2"/>
          <p:cNvSpPr>
            <a:spLocks noGrp="1"/>
          </p:cNvSpPr>
          <p:nvPr>
            <p:ph type="body" sz="quarter" idx="11"/>
          </p:nvPr>
        </p:nvSpPr>
        <p:spPr/>
        <p:txBody>
          <a:bodyPr/>
          <a:lstStyle/>
          <a:p>
            <a:r>
              <a:rPr lang="en-US" altLang="zh-CN" dirty="0" smtClean="0"/>
              <a:t>hive&gt; select word, </a:t>
            </a:r>
            <a:r>
              <a:rPr lang="en-US" altLang="zh-CN" dirty="0" err="1" smtClean="0"/>
              <a:t>shake_f</a:t>
            </a:r>
            <a:r>
              <a:rPr lang="en-US" altLang="zh-CN" dirty="0" smtClean="0"/>
              <a:t>, </a:t>
            </a:r>
            <a:r>
              <a:rPr lang="en-US" altLang="zh-CN" dirty="0" err="1" smtClean="0"/>
              <a:t>kjv_f</a:t>
            </a:r>
            <a:r>
              <a:rPr lang="en-US" altLang="zh-CN" dirty="0" smtClean="0"/>
              <a:t>, (</a:t>
            </a:r>
            <a:r>
              <a:rPr lang="en-US" altLang="zh-CN" dirty="0" err="1" smtClean="0"/>
              <a:t>shake_f+kjv_f</a:t>
            </a:r>
            <a:r>
              <a:rPr lang="en-US" altLang="zh-CN" dirty="0" smtClean="0"/>
              <a:t>) as </a:t>
            </a:r>
            <a:r>
              <a:rPr lang="en-US" altLang="zh-CN" dirty="0" err="1" smtClean="0"/>
              <a:t>ss</a:t>
            </a:r>
            <a:r>
              <a:rPr lang="en-US" altLang="zh-CN" dirty="0" smtClean="0"/>
              <a:t> from merged sort by </a:t>
            </a:r>
            <a:r>
              <a:rPr lang="en-US" altLang="zh-CN" dirty="0" err="1" smtClean="0"/>
              <a:t>ss</a:t>
            </a:r>
            <a:r>
              <a:rPr lang="en-US" altLang="zh-CN" dirty="0" smtClean="0"/>
              <a:t> </a:t>
            </a:r>
            <a:r>
              <a:rPr lang="en-US" altLang="zh-CN" dirty="0" err="1" smtClean="0"/>
              <a:t>desc</a:t>
            </a:r>
            <a:r>
              <a:rPr lang="en-US" altLang="zh-CN" dirty="0" smtClean="0"/>
              <a:t> limit 20;</a:t>
            </a:r>
          </a:p>
          <a:p>
            <a:endParaRPr lang="zh-CN" altLang="en-US" dirty="0"/>
          </a:p>
        </p:txBody>
      </p:sp>
    </p:spTree>
    <p:extLst>
      <p:ext uri="{BB962C8B-B14F-4D97-AF65-F5344CB8AC3E}">
        <p14:creationId xmlns="" xmlns:p14="http://schemas.microsoft.com/office/powerpoint/2010/main" val="930941208"/>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93531" y="2727579"/>
            <a:ext cx="3022174" cy="584775"/>
          </a:xfrm>
        </p:spPr>
        <p:txBody>
          <a:bodyPr/>
          <a:lstStyle/>
          <a:p>
            <a:r>
              <a:rPr lang="en-US" altLang="zh-CN" dirty="0" smtClean="0"/>
              <a:t>Hive</a:t>
            </a:r>
            <a:r>
              <a:rPr lang="zh-CN" altLang="en-US" dirty="0" smtClean="0"/>
              <a:t>深入了解</a:t>
            </a:r>
            <a:endParaRPr lang="zh-CN" altLang="en-US" dirty="0"/>
          </a:p>
        </p:txBody>
      </p:sp>
      <p:sp>
        <p:nvSpPr>
          <p:cNvPr id="5" name="Subtitle 4"/>
          <p:cNvSpPr>
            <a:spLocks noGrp="1"/>
          </p:cNvSpPr>
          <p:nvPr>
            <p:ph type="subTitle" idx="1"/>
          </p:nvPr>
        </p:nvSpPr>
        <p:spPr/>
        <p:txBody>
          <a:bodyPr/>
          <a:lstStyle/>
          <a:p>
            <a:endParaRPr lang="zh-CN" altLang="en-US"/>
          </a:p>
        </p:txBody>
      </p:sp>
    </p:spTree>
    <p:extLst>
      <p:ext uri="{BB962C8B-B14F-4D97-AF65-F5344CB8AC3E}">
        <p14:creationId xmlns="" xmlns:p14="http://schemas.microsoft.com/office/powerpoint/2010/main" val="2965919834"/>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Hive</a:t>
            </a:r>
            <a:r>
              <a:rPr lang="zh-CN" altLang="en-US" dirty="0" smtClean="0"/>
              <a:t>可以通过不同的形式提供服务</a:t>
            </a:r>
            <a:endParaRPr lang="zh-CN" altLang="en-US" dirty="0"/>
          </a:p>
        </p:txBody>
      </p:sp>
      <p:sp>
        <p:nvSpPr>
          <p:cNvPr id="3" name="Text Placeholder 2"/>
          <p:cNvSpPr>
            <a:spLocks noGrp="1"/>
          </p:cNvSpPr>
          <p:nvPr>
            <p:ph type="body" sz="quarter" idx="11"/>
          </p:nvPr>
        </p:nvSpPr>
        <p:spPr/>
        <p:txBody>
          <a:bodyPr>
            <a:normAutofit fontScale="92500"/>
          </a:bodyPr>
          <a:lstStyle/>
          <a:p>
            <a:r>
              <a:rPr lang="en-US" altLang="zh-CN" dirty="0" smtClean="0"/>
              <a:t>cli</a:t>
            </a:r>
            <a:r>
              <a:rPr lang="zh-CN" altLang="en-US" dirty="0" smtClean="0"/>
              <a:t>：</a:t>
            </a:r>
            <a:r>
              <a:rPr lang="en-US" altLang="zh-CN" dirty="0" smtClean="0"/>
              <a:t>Hive</a:t>
            </a:r>
            <a:r>
              <a:rPr lang="zh-CN" altLang="en-US" dirty="0" smtClean="0"/>
              <a:t>的命令行接口，这是默认的服务</a:t>
            </a:r>
            <a:endParaRPr lang="en-US" altLang="zh-CN" dirty="0" smtClean="0"/>
          </a:p>
          <a:p>
            <a:r>
              <a:rPr lang="en-US" altLang="zh-CN" dirty="0" err="1" smtClean="0"/>
              <a:t>hiveserver</a:t>
            </a:r>
            <a:r>
              <a:rPr lang="en-US" altLang="zh-CN" dirty="0" smtClean="0"/>
              <a:t>:</a:t>
            </a:r>
            <a:r>
              <a:rPr lang="zh-CN" altLang="en-US" dirty="0" smtClean="0"/>
              <a:t>让</a:t>
            </a:r>
            <a:r>
              <a:rPr lang="en-US" altLang="zh-CN" dirty="0" smtClean="0"/>
              <a:t>Hive</a:t>
            </a:r>
            <a:r>
              <a:rPr lang="zh-CN" altLang="en-US" dirty="0" smtClean="0"/>
              <a:t>以</a:t>
            </a:r>
            <a:r>
              <a:rPr lang="en-US" altLang="zh-CN" dirty="0" smtClean="0"/>
              <a:t>Thrift</a:t>
            </a:r>
            <a:r>
              <a:rPr lang="zh-CN" altLang="en-US" dirty="0" smtClean="0"/>
              <a:t>服务器的形式运行，接受</a:t>
            </a:r>
            <a:r>
              <a:rPr lang="en-US" altLang="zh-CN" dirty="0" smtClean="0"/>
              <a:t>Thrift</a:t>
            </a:r>
            <a:r>
              <a:rPr lang="zh-CN" altLang="en-US" dirty="0" smtClean="0"/>
              <a:t>，</a:t>
            </a:r>
            <a:r>
              <a:rPr lang="en-US" altLang="zh-CN" dirty="0" smtClean="0"/>
              <a:t>JDBC</a:t>
            </a:r>
            <a:r>
              <a:rPr lang="zh-CN" altLang="en-US" dirty="0" smtClean="0"/>
              <a:t>，</a:t>
            </a:r>
            <a:r>
              <a:rPr lang="en-US" altLang="zh-CN" dirty="0" smtClean="0"/>
              <a:t>ODBC</a:t>
            </a:r>
            <a:r>
              <a:rPr lang="zh-CN" altLang="en-US" dirty="0" smtClean="0"/>
              <a:t>连接的客户端的通信，默认端口为</a:t>
            </a:r>
            <a:r>
              <a:rPr lang="en-US" altLang="zh-CN" dirty="0" smtClean="0"/>
              <a:t>HIVE_PORT=10000</a:t>
            </a:r>
          </a:p>
          <a:p>
            <a:r>
              <a:rPr lang="en-US" altLang="zh-CN" dirty="0" err="1" smtClean="0"/>
              <a:t>hwi</a:t>
            </a:r>
            <a:r>
              <a:rPr lang="zh-CN" altLang="en-US" dirty="0" smtClean="0"/>
              <a:t>：</a:t>
            </a:r>
            <a:r>
              <a:rPr lang="en-US" altLang="zh-CN" dirty="0" smtClean="0"/>
              <a:t>Hive</a:t>
            </a:r>
            <a:r>
              <a:rPr lang="zh-CN" altLang="en-US" dirty="0" smtClean="0"/>
              <a:t>的</a:t>
            </a:r>
            <a:r>
              <a:rPr lang="en-US" altLang="zh-CN" dirty="0" smtClean="0"/>
              <a:t>Web</a:t>
            </a:r>
            <a:r>
              <a:rPr lang="zh-CN" altLang="en-US" dirty="0" smtClean="0"/>
              <a:t>接口</a:t>
            </a:r>
            <a:endParaRPr lang="en-US" altLang="zh-CN" dirty="0" smtClean="0"/>
          </a:p>
          <a:p>
            <a:r>
              <a:rPr lang="en-US" altLang="zh-CN" dirty="0" smtClean="0"/>
              <a:t>jar</a:t>
            </a:r>
            <a:r>
              <a:rPr lang="zh-CN" altLang="en-US" dirty="0" smtClean="0"/>
              <a:t>：这个接口与</a:t>
            </a:r>
            <a:r>
              <a:rPr lang="en-US" altLang="zh-CN" dirty="0" err="1" smtClean="0"/>
              <a:t>hadoop</a:t>
            </a:r>
            <a:r>
              <a:rPr lang="en-US" altLang="zh-CN" dirty="0" smtClean="0"/>
              <a:t> jar</a:t>
            </a:r>
            <a:r>
              <a:rPr lang="zh-CN" altLang="en-US" dirty="0" smtClean="0"/>
              <a:t>等价，在运行</a:t>
            </a:r>
            <a:r>
              <a:rPr lang="en-US" altLang="zh-CN" dirty="0" smtClean="0"/>
              <a:t>jar</a:t>
            </a:r>
            <a:r>
              <a:rPr lang="zh-CN" altLang="en-US" dirty="0" smtClean="0"/>
              <a:t>包的时候同时将类路径包含了</a:t>
            </a:r>
            <a:r>
              <a:rPr lang="en-US" altLang="zh-CN" dirty="0" err="1" smtClean="0"/>
              <a:t>Hadoop</a:t>
            </a:r>
            <a:r>
              <a:rPr lang="zh-CN" altLang="en-US" dirty="0" smtClean="0"/>
              <a:t>以及</a:t>
            </a:r>
            <a:r>
              <a:rPr lang="en-US" altLang="zh-CN" dirty="0" smtClean="0"/>
              <a:t>Hive</a:t>
            </a:r>
            <a:r>
              <a:rPr lang="zh-CN" altLang="en-US" dirty="0" smtClean="0"/>
              <a:t>的类路径</a:t>
            </a:r>
            <a:endParaRPr lang="en-US" altLang="zh-CN" dirty="0" smtClean="0"/>
          </a:p>
          <a:p>
            <a:r>
              <a:rPr lang="en-US" altLang="zh-CN" dirty="0" err="1" smtClean="0"/>
              <a:t>metastore</a:t>
            </a:r>
            <a:r>
              <a:rPr lang="zh-CN" altLang="en-US" dirty="0" smtClean="0"/>
              <a:t>：</a:t>
            </a:r>
            <a:r>
              <a:rPr lang="zh-CN" altLang="en-US" dirty="0"/>
              <a:t>在</a:t>
            </a:r>
            <a:r>
              <a:rPr lang="zh-CN" altLang="en-US" dirty="0" smtClean="0"/>
              <a:t>通常情况下，</a:t>
            </a:r>
            <a:r>
              <a:rPr lang="en-US" altLang="zh-CN" dirty="0" err="1" smtClean="0"/>
              <a:t>metastore</a:t>
            </a:r>
            <a:r>
              <a:rPr lang="zh-CN" altLang="en-US" dirty="0" smtClean="0"/>
              <a:t>和</a:t>
            </a:r>
            <a:r>
              <a:rPr lang="en-US" altLang="zh-CN" dirty="0" smtClean="0"/>
              <a:t>Hive</a:t>
            </a:r>
            <a:r>
              <a:rPr lang="zh-CN" altLang="en-US" dirty="0" smtClean="0"/>
              <a:t>服务运行在同一个进程，使用这个服务，可以让</a:t>
            </a:r>
            <a:r>
              <a:rPr lang="en-US" altLang="zh-CN" dirty="0" err="1" smtClean="0"/>
              <a:t>metastore</a:t>
            </a:r>
            <a:r>
              <a:rPr lang="zh-CN" altLang="en-US" dirty="0" smtClean="0"/>
              <a:t>作为单独的进程运行，环境变量</a:t>
            </a:r>
            <a:r>
              <a:rPr lang="en-US" altLang="zh-CN" dirty="0" smtClean="0"/>
              <a:t>METASTORE_PORT</a:t>
            </a:r>
            <a:r>
              <a:rPr lang="zh-CN" altLang="en-US" dirty="0" smtClean="0"/>
              <a:t>可以指定服务器监听端口号</a:t>
            </a:r>
            <a:endParaRPr lang="en-US" altLang="zh-CN" dirty="0" smtClean="0"/>
          </a:p>
          <a:p>
            <a:endParaRPr lang="zh-CN" altLang="en-US" dirty="0"/>
          </a:p>
        </p:txBody>
      </p:sp>
    </p:spTree>
    <p:extLst>
      <p:ext uri="{BB962C8B-B14F-4D97-AF65-F5344CB8AC3E}">
        <p14:creationId xmlns="" xmlns:p14="http://schemas.microsoft.com/office/powerpoint/2010/main" val="4094597994"/>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Hive Web Interface(HWI)</a:t>
            </a:r>
            <a:endParaRPr lang="zh-CN" altLang="en-US" dirty="0"/>
          </a:p>
        </p:txBody>
      </p:sp>
      <p:sp>
        <p:nvSpPr>
          <p:cNvPr id="3" name="Text Placeholder 2"/>
          <p:cNvSpPr>
            <a:spLocks noGrp="1"/>
          </p:cNvSpPr>
          <p:nvPr>
            <p:ph type="body" sz="quarter" idx="11"/>
          </p:nvPr>
        </p:nvSpPr>
        <p:spPr/>
        <p:txBody>
          <a:bodyPr/>
          <a:lstStyle/>
          <a:p>
            <a:r>
              <a:rPr lang="zh-CN" altLang="en-US" dirty="0" smtClean="0"/>
              <a:t>编辑配置文件，</a:t>
            </a:r>
            <a:r>
              <a:rPr lang="en-US" altLang="zh-CN" dirty="0" err="1" smtClean="0"/>
              <a:t>conf</a:t>
            </a:r>
            <a:r>
              <a:rPr lang="en-US" altLang="zh-CN" dirty="0" smtClean="0"/>
              <a:t>/hive-site.xml</a:t>
            </a:r>
          </a:p>
          <a:p>
            <a:endParaRPr lang="zh-CN" altLang="en-US" dirty="0"/>
          </a:p>
        </p:txBody>
      </p:sp>
      <p:pic>
        <p:nvPicPr>
          <p:cNvPr id="5" name="Picture 4"/>
          <p:cNvPicPr>
            <a:picLocks noChangeAspect="1"/>
          </p:cNvPicPr>
          <p:nvPr/>
        </p:nvPicPr>
        <p:blipFill>
          <a:blip r:embed="rId2"/>
          <a:stretch>
            <a:fillRect/>
          </a:stretch>
        </p:blipFill>
        <p:spPr>
          <a:xfrm>
            <a:off x="627912" y="1847849"/>
            <a:ext cx="7146185" cy="3947643"/>
          </a:xfrm>
          <a:prstGeom prst="rect">
            <a:avLst/>
          </a:prstGeom>
        </p:spPr>
      </p:pic>
    </p:spTree>
    <p:extLst>
      <p:ext uri="{BB962C8B-B14F-4D97-AF65-F5344CB8AC3E}">
        <p14:creationId xmlns="" xmlns:p14="http://schemas.microsoft.com/office/powerpoint/2010/main" val="3628153040"/>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Hive</a:t>
            </a:r>
            <a:r>
              <a:rPr lang="zh-CN" altLang="en-US" dirty="0"/>
              <a:t>简介</a:t>
            </a:r>
          </a:p>
        </p:txBody>
      </p:sp>
      <p:sp>
        <p:nvSpPr>
          <p:cNvPr id="3" name="Text Placeholder 2"/>
          <p:cNvSpPr>
            <a:spLocks noGrp="1"/>
          </p:cNvSpPr>
          <p:nvPr>
            <p:ph type="body" sz="quarter" idx="11"/>
          </p:nvPr>
        </p:nvSpPr>
        <p:spPr/>
        <p:txBody>
          <a:bodyPr>
            <a:normAutofit fontScale="92500" lnSpcReduction="10000"/>
          </a:bodyPr>
          <a:lstStyle/>
          <a:p>
            <a:r>
              <a:rPr lang="en-US" altLang="zh-CN" dirty="0" smtClean="0"/>
              <a:t>Hive</a:t>
            </a:r>
            <a:r>
              <a:rPr lang="zh-CN" altLang="en-US" dirty="0" smtClean="0"/>
              <a:t>可以被认为是一种数据仓库，包括数据的存储以及查询</a:t>
            </a:r>
            <a:endParaRPr lang="en-US" altLang="zh-CN" dirty="0" smtClean="0"/>
          </a:p>
          <a:p>
            <a:r>
              <a:rPr lang="en-US" altLang="zh-CN" dirty="0" smtClean="0"/>
              <a:t>Hive</a:t>
            </a:r>
            <a:r>
              <a:rPr lang="zh-CN" altLang="en-US" dirty="0"/>
              <a:t>包括</a:t>
            </a:r>
            <a:r>
              <a:rPr lang="zh-CN" altLang="en-US" dirty="0" smtClean="0"/>
              <a:t>一个高层语言的执行引擎，类似于</a:t>
            </a:r>
            <a:r>
              <a:rPr lang="en-US" altLang="zh-CN" dirty="0" smtClean="0"/>
              <a:t>SQL</a:t>
            </a:r>
            <a:r>
              <a:rPr lang="zh-CN" altLang="en-US" dirty="0" smtClean="0"/>
              <a:t>的执行</a:t>
            </a:r>
            <a:endParaRPr lang="en-US" altLang="zh-CN" dirty="0" smtClean="0"/>
          </a:p>
          <a:p>
            <a:r>
              <a:rPr lang="en-US" altLang="zh-CN" dirty="0" smtClean="0"/>
              <a:t>Hive</a:t>
            </a:r>
            <a:r>
              <a:rPr lang="zh-CN" altLang="en-US" dirty="0" smtClean="0"/>
              <a:t>建立在</a:t>
            </a:r>
            <a:r>
              <a:rPr lang="en-US" altLang="zh-CN" dirty="0" err="1" smtClean="0"/>
              <a:t>Hadoop</a:t>
            </a:r>
            <a:r>
              <a:rPr lang="zh-CN" altLang="en-US" dirty="0" smtClean="0"/>
              <a:t>的其它组成部分之上，包括</a:t>
            </a:r>
            <a:r>
              <a:rPr lang="en-US" altLang="zh-CN" dirty="0" smtClean="0"/>
              <a:t>Hive</a:t>
            </a:r>
            <a:r>
              <a:rPr lang="zh-CN" altLang="en-US" dirty="0" smtClean="0"/>
              <a:t>依赖于</a:t>
            </a:r>
            <a:r>
              <a:rPr lang="en-US" altLang="zh-CN" dirty="0" smtClean="0"/>
              <a:t>HDFS</a:t>
            </a:r>
            <a:r>
              <a:rPr lang="zh-CN" altLang="en-US" dirty="0" smtClean="0"/>
              <a:t>进行数据保存，依赖于</a:t>
            </a:r>
            <a:r>
              <a:rPr lang="en-US" altLang="zh-CN" dirty="0" err="1" smtClean="0"/>
              <a:t>MapReduce</a:t>
            </a:r>
            <a:r>
              <a:rPr lang="zh-CN" altLang="en-US" dirty="0" smtClean="0"/>
              <a:t>完成查询操作</a:t>
            </a:r>
            <a:endParaRPr lang="en-US" altLang="zh-CN" dirty="0"/>
          </a:p>
          <a:p>
            <a:r>
              <a:rPr lang="en-US" altLang="zh-CN" dirty="0" smtClean="0"/>
              <a:t>Hive</a:t>
            </a:r>
            <a:r>
              <a:rPr lang="zh-CN" altLang="en-US" dirty="0"/>
              <a:t>最</a:t>
            </a:r>
            <a:r>
              <a:rPr lang="zh-CN" altLang="en-US" dirty="0" smtClean="0"/>
              <a:t>初的开发由</a:t>
            </a:r>
            <a:r>
              <a:rPr lang="en-US" altLang="zh-CN" dirty="0" smtClean="0"/>
              <a:t>Facebook</a:t>
            </a:r>
            <a:r>
              <a:rPr lang="zh-CN" altLang="en-US" dirty="0" smtClean="0"/>
              <a:t>推动，在</a:t>
            </a:r>
            <a:r>
              <a:rPr lang="en-US" altLang="zh-CN" dirty="0" smtClean="0"/>
              <a:t>Facebook</a:t>
            </a:r>
            <a:r>
              <a:rPr lang="zh-CN" altLang="en-US" dirty="0" smtClean="0"/>
              <a:t>内部每天会搜集大量的数据，并需要在这些数据上进行大量分析</a:t>
            </a:r>
            <a:endParaRPr lang="en-US" altLang="zh-CN" dirty="0" smtClean="0"/>
          </a:p>
          <a:p>
            <a:r>
              <a:rPr lang="zh-CN" altLang="en-US" dirty="0"/>
              <a:t>最</a:t>
            </a:r>
            <a:r>
              <a:rPr lang="zh-CN" altLang="en-US" dirty="0" smtClean="0"/>
              <a:t>初的分析是通过手工的</a:t>
            </a:r>
            <a:r>
              <a:rPr lang="en-US" altLang="zh-CN" dirty="0" smtClean="0"/>
              <a:t>python</a:t>
            </a:r>
            <a:r>
              <a:rPr lang="zh-CN" altLang="en-US" dirty="0" smtClean="0"/>
              <a:t>脚本形式进行</a:t>
            </a:r>
            <a:endParaRPr lang="en-US" altLang="zh-CN" dirty="0" smtClean="0"/>
          </a:p>
          <a:p>
            <a:r>
              <a:rPr lang="zh-CN" altLang="en-US" dirty="0"/>
              <a:t>数</a:t>
            </a:r>
            <a:r>
              <a:rPr lang="zh-CN" altLang="en-US" dirty="0" smtClean="0"/>
              <a:t>据分析的数量十分巨大，在</a:t>
            </a:r>
            <a:r>
              <a:rPr lang="en-US" altLang="zh-CN" dirty="0" smtClean="0"/>
              <a:t>2006</a:t>
            </a:r>
            <a:r>
              <a:rPr lang="zh-CN" altLang="en-US" dirty="0" smtClean="0"/>
              <a:t>年每天需要分析</a:t>
            </a:r>
            <a:r>
              <a:rPr lang="zh-CN" altLang="en-US" dirty="0"/>
              <a:t>数十</a:t>
            </a:r>
            <a:r>
              <a:rPr lang="zh-CN" altLang="en-US" dirty="0" smtClean="0"/>
              <a:t>个</a:t>
            </a:r>
            <a:r>
              <a:rPr lang="en-US" altLang="zh-CN" dirty="0" smtClean="0"/>
              <a:t>10s GB</a:t>
            </a:r>
            <a:r>
              <a:rPr lang="zh-CN" altLang="en-US" dirty="0" smtClean="0"/>
              <a:t>左右的数据，在</a:t>
            </a:r>
            <a:r>
              <a:rPr lang="en-US" altLang="zh-CN" dirty="0" smtClean="0"/>
              <a:t>2007</a:t>
            </a:r>
            <a:r>
              <a:rPr lang="zh-CN" altLang="en-US" dirty="0" smtClean="0"/>
              <a:t>年增长到大约</a:t>
            </a:r>
            <a:r>
              <a:rPr lang="en-US" altLang="zh-CN" dirty="0" smtClean="0"/>
              <a:t>TB</a:t>
            </a:r>
            <a:r>
              <a:rPr lang="zh-CN" altLang="en-US" dirty="0" smtClean="0"/>
              <a:t>的量级，现在数据分析的数量可能是这个数量的</a:t>
            </a:r>
            <a:r>
              <a:rPr lang="en-US" altLang="zh-CN" dirty="0" smtClean="0"/>
              <a:t>10</a:t>
            </a:r>
            <a:r>
              <a:rPr lang="zh-CN" altLang="en-US" dirty="0" smtClean="0"/>
              <a:t>倍</a:t>
            </a:r>
            <a:endParaRPr lang="en-US" altLang="zh-CN" dirty="0" smtClean="0"/>
          </a:p>
          <a:p>
            <a:endParaRPr lang="zh-CN" altLang="en-US" dirty="0"/>
          </a:p>
        </p:txBody>
      </p:sp>
    </p:spTree>
    <p:extLst>
      <p:ext uri="{BB962C8B-B14F-4D97-AF65-F5344CB8AC3E}">
        <p14:creationId xmlns="" xmlns:p14="http://schemas.microsoft.com/office/powerpoint/2010/main" val="879440750"/>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HWI</a:t>
            </a:r>
            <a:endParaRPr lang="zh-CN" altLang="en-US" dirty="0"/>
          </a:p>
        </p:txBody>
      </p:sp>
      <p:sp>
        <p:nvSpPr>
          <p:cNvPr id="3" name="Text Placeholder 2"/>
          <p:cNvSpPr>
            <a:spLocks noGrp="1"/>
          </p:cNvSpPr>
          <p:nvPr>
            <p:ph type="body" sz="quarter" idx="11"/>
          </p:nvPr>
        </p:nvSpPr>
        <p:spPr/>
        <p:txBody>
          <a:bodyPr/>
          <a:lstStyle/>
          <a:p>
            <a:r>
              <a:rPr lang="zh-CN" altLang="en-US" dirty="0" smtClean="0"/>
              <a:t>启动</a:t>
            </a:r>
            <a:r>
              <a:rPr lang="en-US" altLang="zh-CN" dirty="0" err="1" smtClean="0"/>
              <a:t>hwi</a:t>
            </a:r>
            <a:r>
              <a:rPr lang="zh-CN" altLang="en-US" dirty="0" smtClean="0"/>
              <a:t>服务：</a:t>
            </a:r>
            <a:endParaRPr lang="en-US" altLang="zh-CN" dirty="0" smtClean="0"/>
          </a:p>
          <a:p>
            <a:r>
              <a:rPr lang="en-US" altLang="zh-CN" dirty="0"/>
              <a:t>% </a:t>
            </a:r>
            <a:r>
              <a:rPr lang="en-US" altLang="zh-CN" b="1" dirty="0"/>
              <a:t>export ANT_LIB=</a:t>
            </a:r>
            <a:r>
              <a:rPr lang="en-US" altLang="zh-CN" b="1" i="1" dirty="0"/>
              <a:t>/path/to/ant/lib</a:t>
            </a:r>
          </a:p>
          <a:p>
            <a:r>
              <a:rPr lang="en-US" altLang="zh-CN" dirty="0"/>
              <a:t>% </a:t>
            </a:r>
            <a:r>
              <a:rPr lang="en-US" altLang="zh-CN" b="1" dirty="0"/>
              <a:t>hive --service </a:t>
            </a:r>
            <a:r>
              <a:rPr lang="en-US" altLang="zh-CN" b="1" dirty="0" err="1" smtClean="0"/>
              <a:t>hwi</a:t>
            </a:r>
            <a:endParaRPr lang="en-US" altLang="zh-CN" b="1" dirty="0" smtClean="0"/>
          </a:p>
          <a:p>
            <a:r>
              <a:rPr lang="zh-CN" altLang="en-US" b="1" dirty="0" smtClean="0"/>
              <a:t>通过浏览器连接</a:t>
            </a:r>
            <a:r>
              <a:rPr lang="en-US" altLang="zh-CN" b="1" dirty="0" err="1" smtClean="0"/>
              <a:t>hwi</a:t>
            </a:r>
            <a:r>
              <a:rPr lang="zh-CN" altLang="en-US" b="1" dirty="0" smtClean="0"/>
              <a:t>服务</a:t>
            </a:r>
            <a:endParaRPr lang="zh-CN" altLang="en-US" dirty="0"/>
          </a:p>
        </p:txBody>
      </p:sp>
    </p:spTree>
    <p:extLst>
      <p:ext uri="{BB962C8B-B14F-4D97-AF65-F5344CB8AC3E}">
        <p14:creationId xmlns="" xmlns:p14="http://schemas.microsoft.com/office/powerpoint/2010/main" val="4098559399"/>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HWI</a:t>
            </a:r>
            <a:r>
              <a:rPr lang="zh-CN" altLang="en-US" dirty="0" smtClean="0"/>
              <a:t>界面</a:t>
            </a:r>
            <a:endParaRPr lang="zh-CN" altLang="en-US" dirty="0"/>
          </a:p>
        </p:txBody>
      </p:sp>
      <p:sp>
        <p:nvSpPr>
          <p:cNvPr id="3" name="Text Placeholder 2"/>
          <p:cNvSpPr>
            <a:spLocks noGrp="1"/>
          </p:cNvSpPr>
          <p:nvPr>
            <p:ph type="body" sz="quarter" idx="11"/>
          </p:nvPr>
        </p:nvSpPr>
        <p:spPr/>
        <p:txBody>
          <a:bodyPr/>
          <a:lstStyle/>
          <a:p>
            <a:r>
              <a:rPr lang="en-US" altLang="zh-CN" dirty="0" smtClean="0"/>
              <a:t>Localhost:9999/</a:t>
            </a:r>
            <a:r>
              <a:rPr lang="en-US" altLang="zh-CN" dirty="0" err="1" smtClean="0"/>
              <a:t>hwi</a:t>
            </a:r>
            <a:endParaRPr lang="zh-CN" altLang="en-US" dirty="0"/>
          </a:p>
        </p:txBody>
      </p:sp>
      <p:pic>
        <p:nvPicPr>
          <p:cNvPr id="4" name="Picture 3"/>
          <p:cNvPicPr>
            <a:picLocks noChangeAspect="1"/>
          </p:cNvPicPr>
          <p:nvPr/>
        </p:nvPicPr>
        <p:blipFill>
          <a:blip r:embed="rId2"/>
          <a:stretch>
            <a:fillRect/>
          </a:stretch>
        </p:blipFill>
        <p:spPr>
          <a:xfrm>
            <a:off x="1545465" y="1993057"/>
            <a:ext cx="6338284" cy="4250379"/>
          </a:xfrm>
          <a:prstGeom prst="rect">
            <a:avLst/>
          </a:prstGeom>
        </p:spPr>
      </p:pic>
    </p:spTree>
    <p:extLst>
      <p:ext uri="{BB962C8B-B14F-4D97-AF65-F5344CB8AC3E}">
        <p14:creationId xmlns="" xmlns:p14="http://schemas.microsoft.com/office/powerpoint/2010/main" val="3107865889"/>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Hive</a:t>
            </a:r>
            <a:r>
              <a:rPr lang="zh-CN" altLang="en-US" dirty="0" smtClean="0"/>
              <a:t>客户端</a:t>
            </a:r>
            <a:endParaRPr lang="zh-CN" altLang="en-US" dirty="0"/>
          </a:p>
        </p:txBody>
      </p:sp>
      <p:sp>
        <p:nvSpPr>
          <p:cNvPr id="3" name="Text Placeholder 2"/>
          <p:cNvSpPr>
            <a:spLocks noGrp="1"/>
          </p:cNvSpPr>
          <p:nvPr>
            <p:ph type="body" sz="quarter" idx="11"/>
          </p:nvPr>
        </p:nvSpPr>
        <p:spPr/>
        <p:txBody>
          <a:bodyPr/>
          <a:lstStyle/>
          <a:p>
            <a:r>
              <a:rPr lang="zh-CN" altLang="en-US" dirty="0" smtClean="0"/>
              <a:t>通过将</a:t>
            </a:r>
            <a:r>
              <a:rPr lang="en-US" altLang="zh-CN" dirty="0" smtClean="0"/>
              <a:t>Hive</a:t>
            </a:r>
            <a:r>
              <a:rPr lang="zh-CN" altLang="en-US" dirty="0" smtClean="0"/>
              <a:t>运行为服务器</a:t>
            </a:r>
            <a:r>
              <a:rPr lang="en-US" altLang="zh-CN" dirty="0" smtClean="0"/>
              <a:t>hive –service </a:t>
            </a:r>
            <a:r>
              <a:rPr lang="en-US" altLang="zh-CN" dirty="0" err="1" smtClean="0"/>
              <a:t>hiveserver</a:t>
            </a:r>
            <a:r>
              <a:rPr lang="zh-CN" altLang="en-US" dirty="0" smtClean="0"/>
              <a:t>可以启动一个服务，而后可以通过不同的客户端连接到这个服务去访问</a:t>
            </a:r>
            <a:r>
              <a:rPr lang="en-US" altLang="zh-CN" dirty="0" smtClean="0"/>
              <a:t>Hive</a:t>
            </a:r>
            <a:r>
              <a:rPr lang="zh-CN" altLang="en-US" dirty="0" smtClean="0"/>
              <a:t>提供的功能</a:t>
            </a:r>
            <a:endParaRPr lang="zh-CN" altLang="en-US" dirty="0"/>
          </a:p>
        </p:txBody>
      </p:sp>
      <p:pic>
        <p:nvPicPr>
          <p:cNvPr id="5" name="Picture 4"/>
          <p:cNvPicPr>
            <a:picLocks noChangeAspect="1"/>
          </p:cNvPicPr>
          <p:nvPr/>
        </p:nvPicPr>
        <p:blipFill>
          <a:blip r:embed="rId2"/>
          <a:stretch>
            <a:fillRect/>
          </a:stretch>
        </p:blipFill>
        <p:spPr>
          <a:xfrm>
            <a:off x="457200" y="2594575"/>
            <a:ext cx="7851480" cy="3832500"/>
          </a:xfrm>
          <a:prstGeom prst="rect">
            <a:avLst/>
          </a:prstGeom>
        </p:spPr>
      </p:pic>
    </p:spTree>
    <p:extLst>
      <p:ext uri="{BB962C8B-B14F-4D97-AF65-F5344CB8AC3E}">
        <p14:creationId xmlns="" xmlns:p14="http://schemas.microsoft.com/office/powerpoint/2010/main" val="3151582962"/>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Hive</a:t>
            </a:r>
            <a:r>
              <a:rPr lang="zh-CN" altLang="en-US" dirty="0" smtClean="0"/>
              <a:t>客户端</a:t>
            </a:r>
            <a:endParaRPr lang="zh-CN" altLang="en-US" dirty="0"/>
          </a:p>
        </p:txBody>
      </p:sp>
      <p:sp>
        <p:nvSpPr>
          <p:cNvPr id="3" name="Text Placeholder 2"/>
          <p:cNvSpPr>
            <a:spLocks noGrp="1"/>
          </p:cNvSpPr>
          <p:nvPr>
            <p:ph type="body" sz="quarter" idx="11"/>
          </p:nvPr>
        </p:nvSpPr>
        <p:spPr/>
        <p:txBody>
          <a:bodyPr/>
          <a:lstStyle/>
          <a:p>
            <a:r>
              <a:rPr lang="en-US" altLang="zh-CN" dirty="0" smtClean="0"/>
              <a:t>Thrift</a:t>
            </a:r>
            <a:r>
              <a:rPr lang="zh-CN" altLang="en-US" dirty="0" smtClean="0"/>
              <a:t>客户端</a:t>
            </a:r>
            <a:r>
              <a:rPr lang="zh-CN" altLang="en-US" dirty="0"/>
              <a:t>：</a:t>
            </a:r>
            <a:r>
              <a:rPr lang="zh-CN" altLang="en-US" dirty="0" smtClean="0"/>
              <a:t>被绑定在多种语言中，包括</a:t>
            </a:r>
            <a:r>
              <a:rPr lang="en-US" altLang="zh-CN" dirty="0" smtClean="0"/>
              <a:t>C++</a:t>
            </a:r>
            <a:r>
              <a:rPr lang="zh-CN" altLang="en-US" dirty="0" smtClean="0"/>
              <a:t>，</a:t>
            </a:r>
            <a:r>
              <a:rPr lang="en-US" altLang="zh-CN" dirty="0" smtClean="0"/>
              <a:t>Java</a:t>
            </a:r>
            <a:r>
              <a:rPr lang="zh-CN" altLang="en-US" dirty="0" smtClean="0"/>
              <a:t>，</a:t>
            </a:r>
            <a:r>
              <a:rPr lang="en-US" altLang="zh-CN" dirty="0" smtClean="0"/>
              <a:t>PHP</a:t>
            </a:r>
            <a:r>
              <a:rPr lang="zh-CN" altLang="en-US" dirty="0" smtClean="0"/>
              <a:t>，</a:t>
            </a:r>
            <a:r>
              <a:rPr lang="en-US" altLang="zh-CN" dirty="0" smtClean="0"/>
              <a:t>Python</a:t>
            </a:r>
            <a:r>
              <a:rPr lang="zh-CN" altLang="en-US" dirty="0" smtClean="0"/>
              <a:t>以及</a:t>
            </a:r>
            <a:r>
              <a:rPr lang="en-US" altLang="zh-CN" dirty="0" smtClean="0"/>
              <a:t>Ruby</a:t>
            </a:r>
            <a:r>
              <a:rPr lang="zh-CN" altLang="en-US" dirty="0" smtClean="0"/>
              <a:t>等</a:t>
            </a:r>
            <a:endParaRPr lang="en-US" altLang="zh-CN" dirty="0" smtClean="0"/>
          </a:p>
          <a:p>
            <a:r>
              <a:rPr lang="en-US" altLang="zh-CN" dirty="0" smtClean="0"/>
              <a:t>JDBC</a:t>
            </a:r>
            <a:r>
              <a:rPr lang="zh-CN" altLang="en-US" dirty="0" smtClean="0"/>
              <a:t>驱动：提供纯</a:t>
            </a:r>
            <a:r>
              <a:rPr lang="en-US" altLang="zh-CN" dirty="0" smtClean="0"/>
              <a:t>Java</a:t>
            </a:r>
            <a:r>
              <a:rPr lang="zh-CN" altLang="en-US" dirty="0" smtClean="0"/>
              <a:t>的</a:t>
            </a:r>
            <a:r>
              <a:rPr lang="en-US" altLang="zh-CN" dirty="0" smtClean="0"/>
              <a:t>JDBC</a:t>
            </a:r>
            <a:r>
              <a:rPr lang="zh-CN" altLang="en-US" dirty="0" smtClean="0"/>
              <a:t>驱动，连接字符串类似于</a:t>
            </a:r>
            <a:r>
              <a:rPr lang="en-US" altLang="zh-CN" dirty="0"/>
              <a:t>jdbc:hive://</a:t>
            </a:r>
            <a:r>
              <a:rPr lang="en-US" altLang="zh-CN" i="1" dirty="0" err="1" smtClean="0"/>
              <a:t>host</a:t>
            </a:r>
            <a:r>
              <a:rPr lang="en-US" altLang="zh-CN" dirty="0" err="1" smtClean="0"/>
              <a:t>:</a:t>
            </a:r>
            <a:r>
              <a:rPr lang="en-US" altLang="zh-CN" i="1" dirty="0" err="1" smtClean="0"/>
              <a:t>port</a:t>
            </a:r>
            <a:r>
              <a:rPr lang="en-US" altLang="zh-CN" dirty="0" smtClean="0"/>
              <a:t>/</a:t>
            </a:r>
            <a:r>
              <a:rPr lang="en-US" altLang="zh-CN" i="1" dirty="0" err="1" smtClean="0"/>
              <a:t>dbname</a:t>
            </a:r>
            <a:r>
              <a:rPr lang="zh-CN" altLang="en-US" i="1" dirty="0" smtClean="0"/>
              <a:t>，</a:t>
            </a:r>
            <a:r>
              <a:rPr lang="zh-CN" altLang="en-US" dirty="0" smtClean="0"/>
              <a:t>除非使用了嵌入的模式，否则</a:t>
            </a:r>
            <a:r>
              <a:rPr lang="en-US" altLang="zh-CN" dirty="0" smtClean="0"/>
              <a:t>JDBC</a:t>
            </a:r>
            <a:r>
              <a:rPr lang="zh-CN" altLang="en-US" dirty="0" smtClean="0"/>
              <a:t>模式的驱动访问了</a:t>
            </a:r>
            <a:r>
              <a:rPr lang="en-US" altLang="zh-CN" dirty="0" smtClean="0"/>
              <a:t>Thrift</a:t>
            </a:r>
            <a:r>
              <a:rPr lang="zh-CN" altLang="en-US" dirty="0"/>
              <a:t>服务器</a:t>
            </a:r>
            <a:endParaRPr lang="en-US" altLang="zh-CN" dirty="0" smtClean="0"/>
          </a:p>
          <a:p>
            <a:r>
              <a:rPr lang="en-US" altLang="zh-CN" dirty="0" smtClean="0"/>
              <a:t>ODBC</a:t>
            </a:r>
            <a:r>
              <a:rPr lang="zh-CN" altLang="en-US" dirty="0" smtClean="0"/>
              <a:t>驱动：与</a:t>
            </a:r>
            <a:r>
              <a:rPr lang="en-US" altLang="zh-CN" dirty="0" smtClean="0"/>
              <a:t>JDBC</a:t>
            </a:r>
            <a:r>
              <a:rPr lang="zh-CN" altLang="en-US" dirty="0" smtClean="0"/>
              <a:t>类似，但尚未成熟</a:t>
            </a:r>
            <a:endParaRPr lang="zh-CN" altLang="en-US" dirty="0"/>
          </a:p>
        </p:txBody>
      </p:sp>
    </p:spTree>
    <p:extLst>
      <p:ext uri="{BB962C8B-B14F-4D97-AF65-F5344CB8AC3E}">
        <p14:creationId xmlns="" xmlns:p14="http://schemas.microsoft.com/office/powerpoint/2010/main" val="4274107506"/>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Hive</a:t>
            </a:r>
            <a:r>
              <a:rPr lang="zh-CN" altLang="en-US" dirty="0" smtClean="0"/>
              <a:t>中的元数据存储</a:t>
            </a:r>
            <a:r>
              <a:rPr lang="en-US" altLang="zh-CN" dirty="0" err="1" smtClean="0"/>
              <a:t>metastore</a:t>
            </a:r>
            <a:endParaRPr lang="zh-CN" altLang="en-US" dirty="0"/>
          </a:p>
        </p:txBody>
      </p:sp>
      <p:sp>
        <p:nvSpPr>
          <p:cNvPr id="3" name="Text Placeholder 2"/>
          <p:cNvSpPr>
            <a:spLocks noGrp="1"/>
          </p:cNvSpPr>
          <p:nvPr>
            <p:ph type="body" sz="quarter" idx="11"/>
          </p:nvPr>
        </p:nvSpPr>
        <p:spPr/>
        <p:txBody>
          <a:bodyPr/>
          <a:lstStyle/>
          <a:p>
            <a:r>
              <a:rPr lang="en-US" altLang="zh-CN" dirty="0" err="1" smtClean="0"/>
              <a:t>metastore</a:t>
            </a:r>
            <a:r>
              <a:rPr lang="zh-CN" altLang="en-US" dirty="0" smtClean="0"/>
              <a:t>包括两个部分：服务和后台的数据存储</a:t>
            </a:r>
            <a:endParaRPr lang="en-US" altLang="zh-CN" dirty="0" smtClean="0"/>
          </a:p>
          <a:p>
            <a:pPr lvl="1"/>
            <a:r>
              <a:rPr lang="en-US" altLang="zh-CN" dirty="0" smtClean="0"/>
              <a:t>Embedded </a:t>
            </a:r>
            <a:r>
              <a:rPr lang="en-US" altLang="zh-CN" dirty="0" err="1" smtClean="0"/>
              <a:t>metastore</a:t>
            </a:r>
            <a:r>
              <a:rPr lang="en-US" altLang="zh-CN" dirty="0" smtClean="0"/>
              <a:t>: </a:t>
            </a:r>
            <a:r>
              <a:rPr lang="zh-CN" altLang="en-US" dirty="0" smtClean="0"/>
              <a:t>默认使用内嵌的</a:t>
            </a:r>
            <a:r>
              <a:rPr lang="en-US" altLang="zh-CN" dirty="0" smtClean="0"/>
              <a:t>Derby</a:t>
            </a:r>
            <a:r>
              <a:rPr lang="zh-CN" altLang="en-US" dirty="0" smtClean="0"/>
              <a:t>数据库实例，每次只能打开一个</a:t>
            </a:r>
            <a:r>
              <a:rPr lang="en-US" altLang="zh-CN" dirty="0" smtClean="0"/>
              <a:t>Hive</a:t>
            </a:r>
            <a:r>
              <a:rPr lang="zh-CN" altLang="en-US" dirty="0" smtClean="0"/>
              <a:t>会话</a:t>
            </a:r>
            <a:endParaRPr lang="en-US" altLang="zh-CN" dirty="0" smtClean="0"/>
          </a:p>
          <a:p>
            <a:pPr lvl="1"/>
            <a:r>
              <a:rPr lang="en-US" altLang="zh-CN" dirty="0" smtClean="0"/>
              <a:t>Local </a:t>
            </a:r>
            <a:r>
              <a:rPr lang="en-US" altLang="zh-CN" dirty="0" err="1" smtClean="0"/>
              <a:t>metastore</a:t>
            </a:r>
            <a:r>
              <a:rPr lang="en-US" altLang="zh-CN" dirty="0" smtClean="0"/>
              <a:t>: </a:t>
            </a:r>
            <a:r>
              <a:rPr lang="zh-CN" altLang="en-US" dirty="0" smtClean="0"/>
              <a:t>可以使用运行在一个进程中的</a:t>
            </a:r>
            <a:r>
              <a:rPr lang="en-US" altLang="zh-CN" dirty="0" err="1" smtClean="0"/>
              <a:t>metastore</a:t>
            </a:r>
            <a:r>
              <a:rPr lang="zh-CN" altLang="en-US" dirty="0" smtClean="0"/>
              <a:t>进程来访问独立的数据库，可通过</a:t>
            </a:r>
            <a:r>
              <a:rPr lang="en-US" altLang="zh-CN" dirty="0" smtClean="0"/>
              <a:t>JDBC</a:t>
            </a:r>
            <a:r>
              <a:rPr lang="zh-CN" altLang="en-US" dirty="0" smtClean="0"/>
              <a:t>进行设置具体的数据库访问</a:t>
            </a:r>
            <a:endParaRPr lang="en-US" altLang="zh-CN" dirty="0" smtClean="0"/>
          </a:p>
          <a:p>
            <a:pPr lvl="1"/>
            <a:r>
              <a:rPr lang="en-US" altLang="zh-CN" dirty="0" smtClean="0"/>
              <a:t>Remote </a:t>
            </a:r>
            <a:r>
              <a:rPr lang="en-US" altLang="zh-CN" dirty="0" err="1" smtClean="0"/>
              <a:t>metastore</a:t>
            </a:r>
            <a:r>
              <a:rPr lang="en-US" altLang="zh-CN" dirty="0" smtClean="0"/>
              <a:t>: </a:t>
            </a:r>
            <a:r>
              <a:rPr lang="zh-CN" altLang="en-US" dirty="0" smtClean="0"/>
              <a:t>一个或者多个</a:t>
            </a:r>
            <a:r>
              <a:rPr lang="en-US" altLang="zh-CN" dirty="0" err="1" smtClean="0"/>
              <a:t>metastore</a:t>
            </a:r>
            <a:r>
              <a:rPr lang="zh-CN" altLang="en-US" dirty="0" smtClean="0"/>
              <a:t>服务器和</a:t>
            </a:r>
            <a:r>
              <a:rPr lang="en-US" altLang="zh-CN" dirty="0" smtClean="0"/>
              <a:t>Hive</a:t>
            </a:r>
            <a:r>
              <a:rPr lang="zh-CN" altLang="en-US" dirty="0" smtClean="0"/>
              <a:t>服务运行在不同的进程内</a:t>
            </a:r>
            <a:endParaRPr lang="zh-CN" altLang="en-US" dirty="0"/>
          </a:p>
        </p:txBody>
      </p:sp>
    </p:spTree>
    <p:extLst>
      <p:ext uri="{BB962C8B-B14F-4D97-AF65-F5344CB8AC3E}">
        <p14:creationId xmlns="" xmlns:p14="http://schemas.microsoft.com/office/powerpoint/2010/main" val="2080957489"/>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metastore</a:t>
            </a:r>
            <a:r>
              <a:rPr lang="zh-CN" altLang="en-US" dirty="0" smtClean="0"/>
              <a:t>的配置情况</a:t>
            </a:r>
            <a:endParaRPr lang="zh-CN" altLang="en-US" dirty="0"/>
          </a:p>
        </p:txBody>
      </p:sp>
      <p:sp>
        <p:nvSpPr>
          <p:cNvPr id="3" name="Text Placeholder 2"/>
          <p:cNvSpPr>
            <a:spLocks noGrp="1"/>
          </p:cNvSpPr>
          <p:nvPr>
            <p:ph type="body" sz="quarter" idx="11"/>
          </p:nvPr>
        </p:nvSpPr>
        <p:spPr/>
        <p:txBody>
          <a:bodyPr/>
          <a:lstStyle/>
          <a:p>
            <a:endParaRPr lang="zh-CN" altLang="en-US"/>
          </a:p>
        </p:txBody>
      </p:sp>
      <p:pic>
        <p:nvPicPr>
          <p:cNvPr id="4" name="Picture 3"/>
          <p:cNvPicPr>
            <a:picLocks noChangeAspect="1"/>
          </p:cNvPicPr>
          <p:nvPr/>
        </p:nvPicPr>
        <p:blipFill>
          <a:blip r:embed="rId2"/>
          <a:stretch>
            <a:fillRect/>
          </a:stretch>
        </p:blipFill>
        <p:spPr>
          <a:xfrm>
            <a:off x="1854558" y="852488"/>
            <a:ext cx="4996600" cy="5186947"/>
          </a:xfrm>
          <a:prstGeom prst="rect">
            <a:avLst/>
          </a:prstGeom>
        </p:spPr>
      </p:pic>
    </p:spTree>
    <p:extLst>
      <p:ext uri="{BB962C8B-B14F-4D97-AF65-F5344CB8AC3E}">
        <p14:creationId xmlns="" xmlns:p14="http://schemas.microsoft.com/office/powerpoint/2010/main" val="483561795"/>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93531" y="2727579"/>
            <a:ext cx="3488647" cy="584775"/>
          </a:xfrm>
        </p:spPr>
        <p:txBody>
          <a:bodyPr/>
          <a:lstStyle/>
          <a:p>
            <a:r>
              <a:rPr lang="en-US" altLang="zh-CN" dirty="0" smtClean="0"/>
              <a:t>Hive JDBC</a:t>
            </a:r>
            <a:r>
              <a:rPr lang="zh-CN" altLang="en-US" dirty="0" smtClean="0"/>
              <a:t>编程</a:t>
            </a:r>
            <a:endParaRPr lang="zh-CN" altLang="en-US" dirty="0"/>
          </a:p>
        </p:txBody>
      </p:sp>
      <p:sp>
        <p:nvSpPr>
          <p:cNvPr id="5" name="Subtitle 4"/>
          <p:cNvSpPr>
            <a:spLocks noGrp="1"/>
          </p:cNvSpPr>
          <p:nvPr>
            <p:ph type="subTitle" idx="1"/>
          </p:nvPr>
        </p:nvSpPr>
        <p:spPr/>
        <p:txBody>
          <a:bodyPr/>
          <a:lstStyle/>
          <a:p>
            <a:endParaRPr lang="zh-CN" altLang="en-US"/>
          </a:p>
        </p:txBody>
      </p:sp>
    </p:spTree>
    <p:extLst>
      <p:ext uri="{BB962C8B-B14F-4D97-AF65-F5344CB8AC3E}">
        <p14:creationId xmlns="" xmlns:p14="http://schemas.microsoft.com/office/powerpoint/2010/main" val="3066129264"/>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CN" dirty="0" smtClean="0"/>
              <a:t>Hive JDBC</a:t>
            </a:r>
            <a:endParaRPr lang="zh-CN" altLang="en-US" dirty="0"/>
          </a:p>
        </p:txBody>
      </p:sp>
      <p:sp>
        <p:nvSpPr>
          <p:cNvPr id="5" name="Text Placeholder 4"/>
          <p:cNvSpPr>
            <a:spLocks noGrp="1"/>
          </p:cNvSpPr>
          <p:nvPr>
            <p:ph type="body" sz="quarter" idx="11"/>
          </p:nvPr>
        </p:nvSpPr>
        <p:spPr/>
        <p:txBody>
          <a:bodyPr/>
          <a:lstStyle/>
          <a:p>
            <a:r>
              <a:rPr lang="en-US" altLang="zh-CN" dirty="0" smtClean="0"/>
              <a:t>Hive </a:t>
            </a:r>
            <a:r>
              <a:rPr lang="zh-CN" altLang="en-US" dirty="0"/>
              <a:t>支持</a:t>
            </a:r>
            <a:r>
              <a:rPr lang="zh-CN" altLang="en-US" dirty="0" smtClean="0"/>
              <a:t>了标准的数据库查询接口</a:t>
            </a:r>
            <a:r>
              <a:rPr lang="en-US" altLang="zh-CN" dirty="0" smtClean="0"/>
              <a:t>JDBC</a:t>
            </a:r>
            <a:endParaRPr lang="en-US" altLang="zh-CN" dirty="0"/>
          </a:p>
          <a:p>
            <a:r>
              <a:rPr lang="zh-CN" altLang="en-US" dirty="0" smtClean="0"/>
              <a:t>在</a:t>
            </a:r>
            <a:r>
              <a:rPr lang="en-US" altLang="zh-CN" dirty="0" smtClean="0"/>
              <a:t>JDBC</a:t>
            </a:r>
            <a:r>
              <a:rPr lang="zh-CN" altLang="en-US" dirty="0" smtClean="0"/>
              <a:t>中需要指定驱动字符串以及连接字符串</a:t>
            </a:r>
            <a:endParaRPr lang="en-US" altLang="zh-CN" dirty="0" smtClean="0"/>
          </a:p>
          <a:p>
            <a:r>
              <a:rPr lang="zh-CN" altLang="en-US" dirty="0"/>
              <a:t>驱动</a:t>
            </a:r>
            <a:r>
              <a:rPr lang="zh-CN" altLang="en-US" dirty="0" smtClean="0"/>
              <a:t>器字符串为</a:t>
            </a:r>
            <a:r>
              <a:rPr lang="en-US" altLang="zh-CN" dirty="0" smtClean="0"/>
              <a:t>“</a:t>
            </a:r>
            <a:r>
              <a:rPr lang="en-US" altLang="zh-CN" dirty="0" err="1" smtClean="0"/>
              <a:t>org.apache.hadoop.hive.jdbc.HiveDriver</a:t>
            </a:r>
            <a:r>
              <a:rPr lang="en-US" altLang="zh-CN" dirty="0" smtClean="0"/>
              <a:t>”</a:t>
            </a:r>
            <a:r>
              <a:rPr lang="zh-CN" altLang="en-US" dirty="0" smtClean="0"/>
              <a:t>，即在</a:t>
            </a:r>
            <a:r>
              <a:rPr lang="en-US" altLang="zh-CN" dirty="0" smtClean="0"/>
              <a:t>Hive</a:t>
            </a:r>
            <a:r>
              <a:rPr lang="zh-CN" altLang="en-US" dirty="0" smtClean="0"/>
              <a:t>的软件包中已经加入了对应的</a:t>
            </a:r>
            <a:r>
              <a:rPr lang="en-US" altLang="zh-CN" dirty="0" smtClean="0"/>
              <a:t>JDBC</a:t>
            </a:r>
            <a:r>
              <a:rPr lang="zh-CN" altLang="en-US" dirty="0" smtClean="0"/>
              <a:t>的驱动程序</a:t>
            </a:r>
            <a:endParaRPr lang="en-US" altLang="zh-CN" dirty="0" smtClean="0"/>
          </a:p>
          <a:p>
            <a:r>
              <a:rPr lang="zh-CN" altLang="en-US" dirty="0"/>
              <a:t>连</a:t>
            </a:r>
            <a:r>
              <a:rPr lang="zh-CN" altLang="en-US" dirty="0" smtClean="0"/>
              <a:t>接字符串则是标志了对应</a:t>
            </a:r>
            <a:r>
              <a:rPr lang="en-US" altLang="zh-CN" dirty="0" smtClean="0"/>
              <a:t>Hive</a:t>
            </a:r>
            <a:r>
              <a:rPr lang="zh-CN" altLang="en-US" dirty="0" smtClean="0"/>
              <a:t>服务器，例如</a:t>
            </a:r>
            <a:r>
              <a:rPr lang="en-US" altLang="zh-CN" dirty="0"/>
              <a:t>"jdbc:hive://master:10000/default"</a:t>
            </a:r>
          </a:p>
          <a:p>
            <a:r>
              <a:rPr lang="zh-CN" altLang="en-US" dirty="0" smtClean="0"/>
              <a:t>之后，可以直接使用传统的</a:t>
            </a:r>
            <a:r>
              <a:rPr lang="en-US" altLang="zh-CN" dirty="0" smtClean="0"/>
              <a:t>JDBC</a:t>
            </a:r>
            <a:r>
              <a:rPr lang="zh-CN" altLang="en-US" dirty="0" smtClean="0"/>
              <a:t>编程技术去访问</a:t>
            </a:r>
            <a:r>
              <a:rPr lang="en-US" altLang="zh-CN" dirty="0" smtClean="0"/>
              <a:t>Hive</a:t>
            </a:r>
            <a:r>
              <a:rPr lang="zh-CN" altLang="en-US" dirty="0" smtClean="0"/>
              <a:t>所提供的功能</a:t>
            </a:r>
            <a:endParaRPr lang="en-US" altLang="zh-CN" dirty="0" smtClean="0"/>
          </a:p>
          <a:p>
            <a:endParaRPr lang="zh-CN" altLang="en-US" dirty="0"/>
          </a:p>
        </p:txBody>
      </p:sp>
    </p:spTree>
    <p:extLst>
      <p:ext uri="{BB962C8B-B14F-4D97-AF65-F5344CB8AC3E}">
        <p14:creationId xmlns="" xmlns:p14="http://schemas.microsoft.com/office/powerpoint/2010/main" val="2202380581"/>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Hive JDBC</a:t>
            </a:r>
            <a:r>
              <a:rPr lang="zh-CN" altLang="en-US" dirty="0" smtClean="0"/>
              <a:t>程序举例</a:t>
            </a:r>
            <a:endParaRPr lang="zh-CN" altLang="en-US" dirty="0"/>
          </a:p>
        </p:txBody>
      </p:sp>
      <p:pic>
        <p:nvPicPr>
          <p:cNvPr id="4" name="Picture 3"/>
          <p:cNvPicPr>
            <a:picLocks noChangeAspect="1"/>
          </p:cNvPicPr>
          <p:nvPr/>
        </p:nvPicPr>
        <p:blipFill>
          <a:blip r:embed="rId2"/>
          <a:stretch>
            <a:fillRect/>
          </a:stretch>
        </p:blipFill>
        <p:spPr>
          <a:xfrm>
            <a:off x="457200" y="1163391"/>
            <a:ext cx="8022245" cy="4735133"/>
          </a:xfrm>
          <a:prstGeom prst="rect">
            <a:avLst/>
          </a:prstGeom>
        </p:spPr>
      </p:pic>
    </p:spTree>
    <p:extLst>
      <p:ext uri="{BB962C8B-B14F-4D97-AF65-F5344CB8AC3E}">
        <p14:creationId xmlns="" xmlns:p14="http://schemas.microsoft.com/office/powerpoint/2010/main" val="2383449579"/>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Hive JDBC</a:t>
            </a:r>
            <a:r>
              <a:rPr lang="zh-CN" altLang="en-US" dirty="0" smtClean="0"/>
              <a:t>程序的执行</a:t>
            </a:r>
            <a:endParaRPr lang="zh-CN" altLang="en-US" dirty="0"/>
          </a:p>
        </p:txBody>
      </p:sp>
      <p:sp>
        <p:nvSpPr>
          <p:cNvPr id="3" name="Text Placeholder 2"/>
          <p:cNvSpPr>
            <a:spLocks noGrp="1"/>
          </p:cNvSpPr>
          <p:nvPr>
            <p:ph type="body" sz="quarter" idx="11"/>
          </p:nvPr>
        </p:nvSpPr>
        <p:spPr/>
        <p:txBody>
          <a:bodyPr>
            <a:normAutofit fontScale="85000" lnSpcReduction="20000"/>
          </a:bodyPr>
          <a:lstStyle/>
          <a:p>
            <a:pPr>
              <a:lnSpc>
                <a:spcPct val="120000"/>
              </a:lnSpc>
              <a:spcBef>
                <a:spcPts val="0"/>
              </a:spcBef>
            </a:pPr>
            <a:r>
              <a:rPr lang="zh-CN" altLang="en-US" dirty="0" smtClean="0"/>
              <a:t>程序的编译只需要通过</a:t>
            </a:r>
            <a:r>
              <a:rPr lang="en-US" altLang="zh-CN" dirty="0" err="1" smtClean="0"/>
              <a:t>javac</a:t>
            </a:r>
            <a:r>
              <a:rPr lang="zh-CN" altLang="en-US" dirty="0" smtClean="0"/>
              <a:t>进行编译即可，因为</a:t>
            </a:r>
            <a:r>
              <a:rPr lang="en-US" altLang="zh-CN" dirty="0" smtClean="0"/>
              <a:t>JDBC</a:t>
            </a:r>
            <a:r>
              <a:rPr lang="zh-CN" altLang="en-US" dirty="0" smtClean="0"/>
              <a:t>的整个框架已经在标准的</a:t>
            </a:r>
            <a:r>
              <a:rPr lang="en-US" altLang="zh-CN" dirty="0" smtClean="0"/>
              <a:t>Java</a:t>
            </a:r>
            <a:r>
              <a:rPr lang="zh-CN" altLang="en-US" dirty="0" smtClean="0"/>
              <a:t>环境中，可以直接编译通过</a:t>
            </a:r>
            <a:endParaRPr lang="en-US" altLang="zh-CN" dirty="0" smtClean="0"/>
          </a:p>
          <a:p>
            <a:pPr>
              <a:lnSpc>
                <a:spcPct val="120000"/>
              </a:lnSpc>
              <a:spcBef>
                <a:spcPts val="0"/>
              </a:spcBef>
            </a:pPr>
            <a:r>
              <a:rPr lang="zh-CN" altLang="en-US" dirty="0" smtClean="0"/>
              <a:t>以服务器的形式运行</a:t>
            </a:r>
            <a:r>
              <a:rPr lang="en-US" altLang="zh-CN" dirty="0" smtClean="0"/>
              <a:t>hive</a:t>
            </a:r>
            <a:endParaRPr lang="en-US" altLang="zh-CN" dirty="0"/>
          </a:p>
          <a:p>
            <a:pPr>
              <a:lnSpc>
                <a:spcPct val="120000"/>
              </a:lnSpc>
              <a:spcBef>
                <a:spcPts val="0"/>
              </a:spcBef>
            </a:pPr>
            <a:r>
              <a:rPr lang="en-US" altLang="zh-CN" dirty="0" smtClean="0"/>
              <a:t>Hive –service </a:t>
            </a:r>
            <a:r>
              <a:rPr lang="en-US" altLang="zh-CN" dirty="0" err="1" smtClean="0"/>
              <a:t>hiveserver</a:t>
            </a:r>
            <a:endParaRPr lang="en-US" altLang="zh-CN" dirty="0" smtClean="0"/>
          </a:p>
          <a:p>
            <a:pPr>
              <a:lnSpc>
                <a:spcPct val="120000"/>
              </a:lnSpc>
              <a:spcBef>
                <a:spcPts val="0"/>
              </a:spcBef>
            </a:pPr>
            <a:r>
              <a:rPr lang="zh-CN" altLang="en-US" dirty="0"/>
              <a:t>然</a:t>
            </a:r>
            <a:r>
              <a:rPr lang="zh-CN" altLang="en-US" dirty="0" smtClean="0"/>
              <a:t>后编写一个脚本去执行前面的程序代码（大部分用于设置类路径）：</a:t>
            </a:r>
            <a:endParaRPr lang="en-US" altLang="zh-CN" dirty="0" smtClean="0"/>
          </a:p>
          <a:p>
            <a:pPr>
              <a:lnSpc>
                <a:spcPct val="120000"/>
              </a:lnSpc>
              <a:spcBef>
                <a:spcPts val="0"/>
              </a:spcBef>
            </a:pPr>
            <a:endParaRPr lang="en-US" altLang="zh-CN" dirty="0"/>
          </a:p>
          <a:p>
            <a:pPr>
              <a:lnSpc>
                <a:spcPct val="120000"/>
              </a:lnSpc>
              <a:spcBef>
                <a:spcPts val="0"/>
              </a:spcBef>
            </a:pPr>
            <a:r>
              <a:rPr lang="en-US" altLang="zh-CN" dirty="0"/>
              <a:t>HIVE_HOME=/home/</a:t>
            </a:r>
            <a:r>
              <a:rPr lang="en-US" altLang="zh-CN" dirty="0" err="1"/>
              <a:t>hadoop</a:t>
            </a:r>
            <a:r>
              <a:rPr lang="en-US" altLang="zh-CN" dirty="0"/>
              <a:t>/hive-0.9.0/</a:t>
            </a:r>
          </a:p>
          <a:p>
            <a:pPr>
              <a:lnSpc>
                <a:spcPct val="120000"/>
              </a:lnSpc>
              <a:spcBef>
                <a:spcPts val="0"/>
              </a:spcBef>
            </a:pPr>
            <a:r>
              <a:rPr lang="en-US" altLang="zh-CN" dirty="0"/>
              <a:t>HADOOP_HOME=/home/</a:t>
            </a:r>
            <a:r>
              <a:rPr lang="en-US" altLang="zh-CN" dirty="0" err="1"/>
              <a:t>hadoop</a:t>
            </a:r>
            <a:r>
              <a:rPr lang="en-US" altLang="zh-CN" dirty="0"/>
              <a:t>/hadoop-1.0.3</a:t>
            </a:r>
          </a:p>
          <a:p>
            <a:pPr>
              <a:lnSpc>
                <a:spcPct val="120000"/>
              </a:lnSpc>
              <a:spcBef>
                <a:spcPts val="0"/>
              </a:spcBef>
            </a:pPr>
            <a:r>
              <a:rPr lang="en-US" altLang="zh-CN" dirty="0" smtClean="0"/>
              <a:t>HADOOP_CORE</a:t>
            </a:r>
            <a:r>
              <a:rPr lang="en-US" altLang="zh-CN" dirty="0"/>
              <a:t>=`</a:t>
            </a:r>
            <a:r>
              <a:rPr lang="en-US" altLang="zh-CN" dirty="0" err="1"/>
              <a:t>ls</a:t>
            </a:r>
            <a:r>
              <a:rPr lang="en-US" altLang="zh-CN" dirty="0"/>
              <a:t> $HADOOP_HOME/</a:t>
            </a:r>
            <a:r>
              <a:rPr lang="en-US" altLang="zh-CN" dirty="0" err="1"/>
              <a:t>hadoop</a:t>
            </a:r>
            <a:r>
              <a:rPr lang="en-US" altLang="zh-CN" dirty="0"/>
              <a:t>-core-*.jar`</a:t>
            </a:r>
          </a:p>
          <a:p>
            <a:pPr>
              <a:lnSpc>
                <a:spcPct val="120000"/>
              </a:lnSpc>
              <a:spcBef>
                <a:spcPts val="0"/>
              </a:spcBef>
            </a:pPr>
            <a:r>
              <a:rPr lang="en-US" altLang="zh-CN" dirty="0"/>
              <a:t>CLASSPATH=.:$HADOOP_CORE:$HIVE_HOME/</a:t>
            </a:r>
            <a:r>
              <a:rPr lang="en-US" altLang="zh-CN" dirty="0" err="1"/>
              <a:t>conf</a:t>
            </a:r>
            <a:endParaRPr lang="en-US" altLang="zh-CN" dirty="0"/>
          </a:p>
          <a:p>
            <a:pPr>
              <a:lnSpc>
                <a:spcPct val="120000"/>
              </a:lnSpc>
              <a:spcBef>
                <a:spcPts val="0"/>
              </a:spcBef>
            </a:pPr>
            <a:endParaRPr lang="en-US" altLang="zh-CN" dirty="0"/>
          </a:p>
          <a:p>
            <a:pPr>
              <a:lnSpc>
                <a:spcPct val="120000"/>
              </a:lnSpc>
              <a:spcBef>
                <a:spcPts val="0"/>
              </a:spcBef>
            </a:pPr>
            <a:r>
              <a:rPr lang="en-US" altLang="zh-CN" dirty="0"/>
              <a:t>for </a:t>
            </a:r>
            <a:r>
              <a:rPr lang="en-US" altLang="zh-CN" dirty="0" err="1"/>
              <a:t>i</a:t>
            </a:r>
            <a:r>
              <a:rPr lang="en-US" altLang="zh-CN" dirty="0"/>
              <a:t> in ${HIVE_HOME}/lib/*.jar ; do</a:t>
            </a:r>
          </a:p>
          <a:p>
            <a:pPr>
              <a:lnSpc>
                <a:spcPct val="120000"/>
              </a:lnSpc>
              <a:spcBef>
                <a:spcPts val="0"/>
              </a:spcBef>
            </a:pPr>
            <a:r>
              <a:rPr lang="en-US" altLang="zh-CN" dirty="0"/>
              <a:t>    CLASSPATH=$CLASSPATH:$</a:t>
            </a:r>
            <a:r>
              <a:rPr lang="en-US" altLang="zh-CN" dirty="0" err="1"/>
              <a:t>i</a:t>
            </a:r>
            <a:endParaRPr lang="en-US" altLang="zh-CN" dirty="0"/>
          </a:p>
          <a:p>
            <a:pPr>
              <a:lnSpc>
                <a:spcPct val="120000"/>
              </a:lnSpc>
              <a:spcBef>
                <a:spcPts val="0"/>
              </a:spcBef>
            </a:pPr>
            <a:r>
              <a:rPr lang="en-US" altLang="zh-CN" dirty="0"/>
              <a:t>done</a:t>
            </a:r>
          </a:p>
          <a:p>
            <a:pPr>
              <a:lnSpc>
                <a:spcPct val="120000"/>
              </a:lnSpc>
              <a:spcBef>
                <a:spcPts val="0"/>
              </a:spcBef>
            </a:pPr>
            <a:r>
              <a:rPr lang="en-US" altLang="zh-CN" dirty="0"/>
              <a:t>java -</a:t>
            </a:r>
            <a:r>
              <a:rPr lang="en-US" altLang="zh-CN" dirty="0" err="1"/>
              <a:t>cp</a:t>
            </a:r>
            <a:r>
              <a:rPr lang="en-US" altLang="zh-CN" dirty="0"/>
              <a:t> $CLASSPATH </a:t>
            </a:r>
            <a:r>
              <a:rPr lang="en-US" altLang="zh-CN" dirty="0" err="1"/>
              <a:t>HiveExample</a:t>
            </a:r>
            <a:endParaRPr lang="en-US" altLang="zh-CN" dirty="0"/>
          </a:p>
          <a:p>
            <a:pPr>
              <a:lnSpc>
                <a:spcPct val="120000"/>
              </a:lnSpc>
              <a:spcBef>
                <a:spcPts val="0"/>
              </a:spcBef>
            </a:pPr>
            <a:endParaRPr lang="en-US" altLang="zh-CN" dirty="0" smtClean="0"/>
          </a:p>
          <a:p>
            <a:pPr>
              <a:lnSpc>
                <a:spcPct val="120000"/>
              </a:lnSpc>
              <a:spcBef>
                <a:spcPts val="0"/>
              </a:spcBef>
            </a:pPr>
            <a:endParaRPr lang="zh-CN" altLang="en-US" dirty="0"/>
          </a:p>
        </p:txBody>
      </p:sp>
    </p:spTree>
    <p:extLst>
      <p:ext uri="{BB962C8B-B14F-4D97-AF65-F5344CB8AC3E}">
        <p14:creationId xmlns="" xmlns:p14="http://schemas.microsoft.com/office/powerpoint/2010/main" val="2933728674"/>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使</a:t>
            </a:r>
            <a:r>
              <a:rPr lang="zh-CN" altLang="en-US" dirty="0" smtClean="0"/>
              <a:t>用</a:t>
            </a:r>
            <a:r>
              <a:rPr lang="en-US" altLang="zh-CN" dirty="0" err="1" smtClean="0"/>
              <a:t>Hadoop</a:t>
            </a:r>
            <a:r>
              <a:rPr lang="zh-CN" altLang="en-US" dirty="0" smtClean="0"/>
              <a:t>进行数据分析</a:t>
            </a:r>
            <a:endParaRPr lang="zh-CN" altLang="en-US" dirty="0"/>
          </a:p>
        </p:txBody>
      </p:sp>
      <p:sp>
        <p:nvSpPr>
          <p:cNvPr id="3" name="Text Placeholder 2"/>
          <p:cNvSpPr>
            <a:spLocks noGrp="1"/>
          </p:cNvSpPr>
          <p:nvPr>
            <p:ph type="body" sz="quarter" idx="11"/>
          </p:nvPr>
        </p:nvSpPr>
        <p:spPr/>
        <p:txBody>
          <a:bodyPr>
            <a:normAutofit lnSpcReduction="10000"/>
          </a:bodyPr>
          <a:lstStyle/>
          <a:p>
            <a:r>
              <a:rPr lang="zh-CN" altLang="en-US" dirty="0" smtClean="0"/>
              <a:t>通过前面的课程知道，上述的分析任务可以通过</a:t>
            </a:r>
            <a:r>
              <a:rPr lang="en-US" altLang="zh-CN" dirty="0" err="1" smtClean="0"/>
              <a:t>Hadoop</a:t>
            </a:r>
            <a:r>
              <a:rPr lang="zh-CN" altLang="en-US" dirty="0" smtClean="0"/>
              <a:t>集群进行，即可以通过</a:t>
            </a:r>
            <a:r>
              <a:rPr lang="en-US" altLang="zh-CN" dirty="0" err="1" smtClean="0"/>
              <a:t>Hadoop</a:t>
            </a:r>
            <a:r>
              <a:rPr lang="zh-CN" altLang="en-US" dirty="0" smtClean="0"/>
              <a:t>集群将任务分布到数百甚至上千个节点中进行分析，</a:t>
            </a:r>
            <a:r>
              <a:rPr lang="zh-CN" altLang="en-US" dirty="0"/>
              <a:t>通</a:t>
            </a:r>
            <a:r>
              <a:rPr lang="zh-CN" altLang="en-US" dirty="0" smtClean="0"/>
              <a:t>过并行执行锁定分析的时间</a:t>
            </a:r>
            <a:endParaRPr lang="en-US" altLang="zh-CN" dirty="0" smtClean="0"/>
          </a:p>
          <a:p>
            <a:r>
              <a:rPr lang="zh-CN" altLang="en-US" dirty="0"/>
              <a:t>如</a:t>
            </a:r>
            <a:r>
              <a:rPr lang="zh-CN" altLang="en-US" dirty="0" smtClean="0"/>
              <a:t>果原始数据使用数据库形式的话，则需要进行数据的转换，将数据存储到分布式文件系统</a:t>
            </a:r>
            <a:r>
              <a:rPr lang="en-US" altLang="zh-CN" dirty="0" smtClean="0"/>
              <a:t>HDFS</a:t>
            </a:r>
            <a:r>
              <a:rPr lang="zh-CN" altLang="en-US" dirty="0" smtClean="0"/>
              <a:t>中，然后通过</a:t>
            </a:r>
            <a:r>
              <a:rPr lang="en-US" altLang="zh-CN" dirty="0" err="1" smtClean="0"/>
              <a:t>MapReduce</a:t>
            </a:r>
            <a:r>
              <a:rPr lang="zh-CN" altLang="en-US" dirty="0" smtClean="0"/>
              <a:t>程序进行分析</a:t>
            </a:r>
            <a:endParaRPr lang="en-US" altLang="zh-CN" dirty="0" smtClean="0"/>
          </a:p>
          <a:p>
            <a:r>
              <a:rPr lang="en-US" altLang="zh-CN" dirty="0" err="1" smtClean="0"/>
              <a:t>Hadoop</a:t>
            </a:r>
            <a:r>
              <a:rPr lang="zh-CN" altLang="en-US" dirty="0" smtClean="0"/>
              <a:t>通过</a:t>
            </a:r>
            <a:r>
              <a:rPr lang="en-US" altLang="zh-CN" dirty="0" err="1" smtClean="0"/>
              <a:t>MapReduce</a:t>
            </a:r>
            <a:r>
              <a:rPr lang="zh-CN" altLang="en-US" dirty="0" smtClean="0"/>
              <a:t>的并行化方式进行并行处理，能够充分利用数目庞大的分析机器</a:t>
            </a:r>
            <a:endParaRPr lang="en-US" altLang="zh-CN" dirty="0" smtClean="0"/>
          </a:p>
          <a:p>
            <a:r>
              <a:rPr lang="zh-CN" altLang="en-US" dirty="0"/>
              <a:t>但</a:t>
            </a:r>
            <a:r>
              <a:rPr lang="zh-CN" altLang="en-US" dirty="0" smtClean="0"/>
              <a:t>是，</a:t>
            </a:r>
            <a:r>
              <a:rPr lang="en-US" altLang="zh-CN" dirty="0" err="1" smtClean="0"/>
              <a:t>MapReduce</a:t>
            </a:r>
            <a:r>
              <a:rPr lang="zh-CN" altLang="en-US" dirty="0" smtClean="0"/>
              <a:t>是一个底层的编程接口，对于数据分析人员来说，这个编程接口并不是十分友好，还需要进行大量的编程以及调试工作</a:t>
            </a:r>
            <a:endParaRPr lang="zh-CN" altLang="en-US" dirty="0"/>
          </a:p>
        </p:txBody>
      </p:sp>
    </p:spTree>
    <p:extLst>
      <p:ext uri="{BB962C8B-B14F-4D97-AF65-F5344CB8AC3E}">
        <p14:creationId xmlns="" xmlns:p14="http://schemas.microsoft.com/office/powerpoint/2010/main" val="1895444575"/>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93531" y="2727579"/>
            <a:ext cx="3509487" cy="584775"/>
          </a:xfrm>
        </p:spPr>
        <p:txBody>
          <a:bodyPr/>
          <a:lstStyle/>
          <a:p>
            <a:r>
              <a:rPr lang="en-US" altLang="zh-CN" dirty="0" smtClean="0"/>
              <a:t>Hive</a:t>
            </a:r>
            <a:r>
              <a:rPr lang="zh-CN" altLang="en-US" dirty="0" smtClean="0"/>
              <a:t>的分区和桶</a:t>
            </a:r>
            <a:endParaRPr lang="zh-CN" altLang="en-US" dirty="0"/>
          </a:p>
        </p:txBody>
      </p:sp>
      <p:sp>
        <p:nvSpPr>
          <p:cNvPr id="5" name="Subtitle 4"/>
          <p:cNvSpPr>
            <a:spLocks noGrp="1"/>
          </p:cNvSpPr>
          <p:nvPr>
            <p:ph type="subTitle" idx="1"/>
          </p:nvPr>
        </p:nvSpPr>
        <p:spPr/>
        <p:txBody>
          <a:bodyPr/>
          <a:lstStyle/>
          <a:p>
            <a:endParaRPr lang="zh-CN" altLang="en-US"/>
          </a:p>
        </p:txBody>
      </p:sp>
    </p:spTree>
    <p:extLst>
      <p:ext uri="{BB962C8B-B14F-4D97-AF65-F5344CB8AC3E}">
        <p14:creationId xmlns="" xmlns:p14="http://schemas.microsoft.com/office/powerpoint/2010/main" val="2279345200"/>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Hive</a:t>
            </a:r>
            <a:r>
              <a:rPr lang="zh-CN" altLang="en-US" dirty="0" smtClean="0"/>
              <a:t>的分区和桶</a:t>
            </a:r>
            <a:endParaRPr lang="zh-CN" altLang="en-US" dirty="0"/>
          </a:p>
        </p:txBody>
      </p:sp>
      <p:sp>
        <p:nvSpPr>
          <p:cNvPr id="3" name="Text Placeholder 2"/>
          <p:cNvSpPr>
            <a:spLocks noGrp="1"/>
          </p:cNvSpPr>
          <p:nvPr>
            <p:ph type="body" sz="quarter" idx="11"/>
          </p:nvPr>
        </p:nvSpPr>
        <p:spPr/>
        <p:txBody>
          <a:bodyPr/>
          <a:lstStyle/>
          <a:p>
            <a:r>
              <a:rPr lang="en-US" altLang="zh-CN" dirty="0" smtClean="0"/>
              <a:t>Hive</a:t>
            </a:r>
            <a:r>
              <a:rPr lang="zh-CN" altLang="en-US" dirty="0" smtClean="0"/>
              <a:t>把表组织成分区</a:t>
            </a:r>
            <a:r>
              <a:rPr lang="en-US" altLang="zh-CN" dirty="0" smtClean="0"/>
              <a:t>partition</a:t>
            </a:r>
            <a:r>
              <a:rPr lang="zh-CN" altLang="en-US" dirty="0" smtClean="0"/>
              <a:t>的形式</a:t>
            </a:r>
            <a:endParaRPr lang="en-US" altLang="zh-CN" dirty="0" smtClean="0"/>
          </a:p>
          <a:p>
            <a:r>
              <a:rPr lang="zh-CN" altLang="en-US" dirty="0"/>
              <a:t>分</a:t>
            </a:r>
            <a:r>
              <a:rPr lang="zh-CN" altLang="en-US" dirty="0" smtClean="0"/>
              <a:t>区实际上是使用分区列</a:t>
            </a:r>
            <a:r>
              <a:rPr lang="en-US" altLang="zh-CN" dirty="0" smtClean="0"/>
              <a:t>partition column</a:t>
            </a:r>
            <a:r>
              <a:rPr lang="zh-CN" altLang="en-US" dirty="0" smtClean="0"/>
              <a:t>的值对表进行粗略划分的方式，使用分区可以加速数据分片</a:t>
            </a:r>
            <a:r>
              <a:rPr lang="en-US" altLang="zh-CN" dirty="0" smtClean="0"/>
              <a:t>slice</a:t>
            </a:r>
            <a:r>
              <a:rPr lang="zh-CN" altLang="en-US" dirty="0" smtClean="0"/>
              <a:t>的查询速度</a:t>
            </a:r>
            <a:endParaRPr lang="en-US" altLang="zh-CN" dirty="0" smtClean="0"/>
          </a:p>
          <a:p>
            <a:pPr lvl="1"/>
            <a:r>
              <a:rPr lang="zh-CN" altLang="en-US" dirty="0" smtClean="0"/>
              <a:t>例如，在进行日志分析的时候可以依据日志的日期以及日志发生的地面建立不同的分区</a:t>
            </a:r>
            <a:endParaRPr lang="en-US" altLang="zh-CN" dirty="0" smtClean="0"/>
          </a:p>
          <a:p>
            <a:r>
              <a:rPr lang="zh-CN" altLang="en-US" dirty="0" smtClean="0"/>
              <a:t>表或者分区可以进一步被划分为桶，能够为数据提供额外的结构，以获得更高效率的查询速度</a:t>
            </a:r>
            <a:endParaRPr lang="en-US" altLang="zh-CN" dirty="0" smtClean="0"/>
          </a:p>
          <a:p>
            <a:pPr lvl="1"/>
            <a:r>
              <a:rPr lang="zh-CN" altLang="en-US" dirty="0"/>
              <a:t>例</a:t>
            </a:r>
            <a:r>
              <a:rPr lang="zh-CN" altLang="en-US" dirty="0" smtClean="0"/>
              <a:t>如在进行用户点击分析的时候，可以依据用户的</a:t>
            </a:r>
            <a:r>
              <a:rPr lang="en-US" altLang="zh-CN" dirty="0" smtClean="0"/>
              <a:t>ID</a:t>
            </a:r>
            <a:r>
              <a:rPr lang="zh-CN" altLang="en-US" dirty="0" smtClean="0"/>
              <a:t>号来进行桶的划分</a:t>
            </a:r>
            <a:endParaRPr lang="zh-CN" altLang="en-US" dirty="0"/>
          </a:p>
        </p:txBody>
      </p:sp>
    </p:spTree>
    <p:extLst>
      <p:ext uri="{BB962C8B-B14F-4D97-AF65-F5344CB8AC3E}">
        <p14:creationId xmlns="" xmlns:p14="http://schemas.microsoft.com/office/powerpoint/2010/main" val="2793382212"/>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Hive</a:t>
            </a:r>
            <a:r>
              <a:rPr lang="zh-CN" altLang="en-US" dirty="0" smtClean="0"/>
              <a:t>的分区</a:t>
            </a:r>
            <a:endParaRPr lang="zh-CN" altLang="en-US" dirty="0"/>
          </a:p>
        </p:txBody>
      </p:sp>
      <p:sp>
        <p:nvSpPr>
          <p:cNvPr id="3" name="Text Placeholder 2"/>
          <p:cNvSpPr>
            <a:spLocks noGrp="1"/>
          </p:cNvSpPr>
          <p:nvPr>
            <p:ph type="body" sz="quarter" idx="11"/>
          </p:nvPr>
        </p:nvSpPr>
        <p:spPr/>
        <p:txBody>
          <a:bodyPr/>
          <a:lstStyle/>
          <a:p>
            <a:r>
              <a:rPr lang="zh-CN" altLang="en-US" dirty="0" smtClean="0"/>
              <a:t>以一个典型的日志分析应用为例，可以依据不同的日期进行分区，这样的话，同一天的日志记录会被存放在同一个分区中</a:t>
            </a:r>
            <a:endParaRPr lang="en-US" altLang="zh-CN" dirty="0" smtClean="0"/>
          </a:p>
          <a:p>
            <a:pPr lvl="1"/>
            <a:r>
              <a:rPr lang="zh-CN" altLang="en-US" dirty="0" smtClean="0"/>
              <a:t>针对特定分区的查询就无需涉及到其它的分区，能够提高查询的效率，只需要特定分区中的文件</a:t>
            </a:r>
            <a:endParaRPr lang="en-US" altLang="zh-CN" dirty="0" smtClean="0"/>
          </a:p>
          <a:p>
            <a:pPr lvl="1"/>
            <a:r>
              <a:rPr lang="zh-CN" altLang="en-US" dirty="0"/>
              <a:t>分区不</a:t>
            </a:r>
            <a:r>
              <a:rPr lang="zh-CN" altLang="en-US" dirty="0" smtClean="0"/>
              <a:t>会影响在全体数据上的查询，仍可以定义在多个分区上的查询</a:t>
            </a:r>
            <a:endParaRPr lang="en-US" altLang="zh-CN" dirty="0" smtClean="0"/>
          </a:p>
          <a:p>
            <a:pPr lvl="1"/>
            <a:r>
              <a:rPr lang="zh-CN" altLang="en-US" dirty="0"/>
              <a:t>分</a:t>
            </a:r>
            <a:r>
              <a:rPr lang="zh-CN" altLang="en-US" dirty="0" smtClean="0"/>
              <a:t>区下面可以继续定义子分区</a:t>
            </a:r>
            <a:endParaRPr lang="en-US" altLang="zh-CN" dirty="0"/>
          </a:p>
          <a:p>
            <a:endParaRPr lang="zh-CN" altLang="en-US" dirty="0"/>
          </a:p>
        </p:txBody>
      </p:sp>
    </p:spTree>
    <p:extLst>
      <p:ext uri="{BB962C8B-B14F-4D97-AF65-F5344CB8AC3E}">
        <p14:creationId xmlns="" xmlns:p14="http://schemas.microsoft.com/office/powerpoint/2010/main" val="741303884"/>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分区方法举例 </a:t>
            </a:r>
            <a:r>
              <a:rPr lang="en-US" altLang="zh-CN" dirty="0" smtClean="0"/>
              <a:t>1</a:t>
            </a:r>
            <a:endParaRPr lang="zh-CN" altLang="en-US" dirty="0"/>
          </a:p>
        </p:txBody>
      </p:sp>
      <p:sp>
        <p:nvSpPr>
          <p:cNvPr id="3" name="Text Placeholder 2"/>
          <p:cNvSpPr>
            <a:spLocks noGrp="1"/>
          </p:cNvSpPr>
          <p:nvPr>
            <p:ph type="body" sz="quarter" idx="11"/>
          </p:nvPr>
        </p:nvSpPr>
        <p:spPr/>
        <p:txBody>
          <a:bodyPr/>
          <a:lstStyle/>
          <a:p>
            <a:r>
              <a:rPr lang="zh-CN" altLang="en-US" dirty="0" smtClean="0"/>
              <a:t>以日志信息为例，假设每条日志包含一个时间戳，可以根据日期对其进行区分，同一天的记录会被存放在同一个分区中</a:t>
            </a:r>
            <a:endParaRPr lang="en-US" altLang="zh-CN" dirty="0" smtClean="0"/>
          </a:p>
          <a:p>
            <a:r>
              <a:rPr lang="zh-CN" altLang="en-US" dirty="0" smtClean="0"/>
              <a:t>另外，除了使用日期进行分区之外，还可以根据国家进行子分区</a:t>
            </a:r>
            <a:r>
              <a:rPr lang="en-US" altLang="zh-CN" dirty="0" smtClean="0"/>
              <a:t>(</a:t>
            </a:r>
            <a:r>
              <a:rPr lang="en-US" altLang="zh-CN" dirty="0" err="1" smtClean="0"/>
              <a:t>subpartition</a:t>
            </a:r>
            <a:r>
              <a:rPr lang="en-US" altLang="zh-CN" dirty="0" smtClean="0"/>
              <a:t>)</a:t>
            </a:r>
          </a:p>
          <a:p>
            <a:r>
              <a:rPr lang="en-US" altLang="zh-CN" dirty="0" smtClean="0"/>
              <a:t>CREATE TABLE logs (timestamp BIGINT, line STRING) PARTITIONED BY (date STRING, country STRING)</a:t>
            </a:r>
          </a:p>
          <a:p>
            <a:r>
              <a:rPr lang="zh-CN" altLang="en-US" dirty="0"/>
              <a:t>这</a:t>
            </a:r>
            <a:r>
              <a:rPr lang="zh-CN" altLang="en-US" dirty="0" smtClean="0"/>
              <a:t>样的话数据空间首先是进行日期分区，然后进行按照国家进行分区</a:t>
            </a:r>
            <a:endParaRPr lang="en-US" altLang="zh-CN" dirty="0" smtClean="0"/>
          </a:p>
          <a:p>
            <a:endParaRPr lang="zh-CN" altLang="en-US" dirty="0"/>
          </a:p>
        </p:txBody>
      </p:sp>
    </p:spTree>
    <p:extLst>
      <p:ext uri="{BB962C8B-B14F-4D97-AF65-F5344CB8AC3E}">
        <p14:creationId xmlns="" xmlns:p14="http://schemas.microsoft.com/office/powerpoint/2010/main" val="1622549104"/>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分区方法举例 </a:t>
            </a:r>
            <a:r>
              <a:rPr lang="en-US" altLang="zh-CN" dirty="0" smtClean="0"/>
              <a:t>2</a:t>
            </a:r>
            <a:endParaRPr lang="zh-CN" altLang="en-US" dirty="0"/>
          </a:p>
        </p:txBody>
      </p:sp>
      <p:sp>
        <p:nvSpPr>
          <p:cNvPr id="3" name="Text Placeholder 2"/>
          <p:cNvSpPr>
            <a:spLocks noGrp="1"/>
          </p:cNvSpPr>
          <p:nvPr>
            <p:ph type="body" sz="quarter" idx="11"/>
          </p:nvPr>
        </p:nvSpPr>
        <p:spPr>
          <a:xfrm>
            <a:off x="457200" y="1371600"/>
            <a:ext cx="8229600" cy="3187521"/>
          </a:xfrm>
        </p:spPr>
        <p:txBody>
          <a:bodyPr/>
          <a:lstStyle/>
          <a:p>
            <a:r>
              <a:rPr lang="zh-CN" altLang="en-US" dirty="0" smtClean="0"/>
              <a:t>数据装入的时候需要显示指定分区值</a:t>
            </a:r>
            <a:endParaRPr lang="en-US" altLang="zh-CN" dirty="0" smtClean="0"/>
          </a:p>
          <a:p>
            <a:r>
              <a:rPr lang="en-US" altLang="zh-CN" dirty="0" smtClean="0"/>
              <a:t>LOAD DATA LOCAL INPATH ‘input/hive/partitions/file1’ INTO TABLE logs PARTITION (date=‘2012-11-20’, country=‘China’)</a:t>
            </a:r>
          </a:p>
          <a:p>
            <a:r>
              <a:rPr lang="zh-CN" altLang="en-US" dirty="0" smtClean="0"/>
              <a:t>从文件系统的角度来说，分区是表目录下嵌套的子目录，把文件加载到日志表之后，整个目录结构依据分区以及子分区的情况可能为如下</a:t>
            </a:r>
            <a:r>
              <a:rPr lang="en-US" altLang="zh-CN" dirty="0" smtClean="0"/>
              <a:t>:</a:t>
            </a:r>
          </a:p>
        </p:txBody>
      </p:sp>
      <p:sp>
        <p:nvSpPr>
          <p:cNvPr id="4" name="TextBox 3"/>
          <p:cNvSpPr txBox="1"/>
          <p:nvPr/>
        </p:nvSpPr>
        <p:spPr>
          <a:xfrm>
            <a:off x="566670" y="4635320"/>
            <a:ext cx="7921271" cy="1754326"/>
          </a:xfrm>
          <a:prstGeom prst="rect">
            <a:avLst/>
          </a:prstGeom>
          <a:noFill/>
        </p:spPr>
        <p:txBody>
          <a:bodyPr wrap="none" rtlCol="0">
            <a:spAutoFit/>
          </a:bodyPr>
          <a:lstStyle/>
          <a:p>
            <a:r>
              <a:rPr lang="en-US" altLang="zh-CN" dirty="0"/>
              <a:t>/user/hive/warehouse/logs/date=2012-10-10/country=China/file1</a:t>
            </a:r>
            <a:endParaRPr lang="zh-CN" altLang="en-US" dirty="0"/>
          </a:p>
          <a:p>
            <a:r>
              <a:rPr lang="en-US" altLang="zh-CN" dirty="0" smtClean="0"/>
              <a:t>                                                                  country=US/file2</a:t>
            </a:r>
          </a:p>
          <a:p>
            <a:r>
              <a:rPr lang="en-US" altLang="zh-CN" dirty="0"/>
              <a:t> </a:t>
            </a:r>
            <a:r>
              <a:rPr lang="en-US" altLang="zh-CN" dirty="0" smtClean="0"/>
              <a:t>                                                                                  /file3</a:t>
            </a:r>
          </a:p>
          <a:p>
            <a:r>
              <a:rPr lang="en-US" altLang="zh-CN" dirty="0" smtClean="0"/>
              <a:t>                                      /date=2012-11-20/country=China/file4</a:t>
            </a:r>
          </a:p>
          <a:p>
            <a:r>
              <a:rPr lang="en-US" altLang="zh-CN" dirty="0"/>
              <a:t> </a:t>
            </a:r>
            <a:r>
              <a:rPr lang="en-US" altLang="zh-CN" dirty="0" smtClean="0"/>
              <a:t>                                                                                      /file5</a:t>
            </a:r>
          </a:p>
          <a:p>
            <a:r>
              <a:rPr lang="en-US" altLang="zh-CN" dirty="0"/>
              <a:t> </a:t>
            </a:r>
            <a:r>
              <a:rPr lang="en-US" altLang="zh-CN" dirty="0" smtClean="0"/>
              <a:t>                                                                /country=Japan/file6</a:t>
            </a:r>
            <a:endParaRPr lang="zh-CN" altLang="en-US" dirty="0"/>
          </a:p>
        </p:txBody>
      </p:sp>
    </p:spTree>
    <p:extLst>
      <p:ext uri="{BB962C8B-B14F-4D97-AF65-F5344CB8AC3E}">
        <p14:creationId xmlns="" xmlns:p14="http://schemas.microsoft.com/office/powerpoint/2010/main" val="1350881496"/>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分区方法举例</a:t>
            </a:r>
            <a:r>
              <a:rPr lang="en-US" altLang="zh-CN" dirty="0"/>
              <a:t> </a:t>
            </a:r>
            <a:r>
              <a:rPr lang="en-US" altLang="zh-CN" dirty="0" smtClean="0"/>
              <a:t>3 </a:t>
            </a:r>
            <a:endParaRPr lang="zh-CN" altLang="en-US" dirty="0"/>
          </a:p>
        </p:txBody>
      </p:sp>
      <p:sp>
        <p:nvSpPr>
          <p:cNvPr id="3" name="Text Placeholder 2"/>
          <p:cNvSpPr>
            <a:spLocks noGrp="1"/>
          </p:cNvSpPr>
          <p:nvPr>
            <p:ph type="body" sz="quarter" idx="11"/>
          </p:nvPr>
        </p:nvSpPr>
        <p:spPr/>
        <p:txBody>
          <a:bodyPr/>
          <a:lstStyle/>
          <a:p>
            <a:r>
              <a:rPr lang="zh-CN" altLang="en-US" dirty="0" smtClean="0"/>
              <a:t>从上面的介绍以及举例来说，在具体的物理存储位置上，</a:t>
            </a:r>
            <a:r>
              <a:rPr lang="en-US" altLang="zh-CN" dirty="0" smtClean="0"/>
              <a:t>Hive</a:t>
            </a:r>
            <a:r>
              <a:rPr lang="zh-CN" altLang="en-US" dirty="0" smtClean="0"/>
              <a:t>中的表的分区无非是在数据表目录下的子目录</a:t>
            </a:r>
            <a:endParaRPr lang="en-US" altLang="zh-CN" dirty="0" smtClean="0"/>
          </a:p>
          <a:p>
            <a:r>
              <a:rPr lang="zh-CN" altLang="en-US" dirty="0"/>
              <a:t>使</a:t>
            </a:r>
            <a:r>
              <a:rPr lang="zh-CN" altLang="en-US" dirty="0" smtClean="0"/>
              <a:t>用下面的命令获取分表情况</a:t>
            </a:r>
            <a:endParaRPr lang="en-US" altLang="zh-CN" dirty="0" smtClean="0"/>
          </a:p>
          <a:p>
            <a:r>
              <a:rPr lang="en-US" altLang="zh-CN" dirty="0" smtClean="0"/>
              <a:t>hive&gt;show partitions logs;</a:t>
            </a:r>
          </a:p>
          <a:p>
            <a:r>
              <a:rPr lang="en-US" altLang="zh-CN" dirty="0" smtClean="0"/>
              <a:t>date=2012-10-10/country=China</a:t>
            </a:r>
          </a:p>
          <a:p>
            <a:r>
              <a:rPr lang="en-US" altLang="zh-CN" dirty="0" smtClean="0"/>
              <a:t>date=2012-10-10/country=US</a:t>
            </a:r>
          </a:p>
          <a:p>
            <a:r>
              <a:rPr lang="en-US" altLang="zh-CN" dirty="0" smtClean="0"/>
              <a:t>date=2012-11-20/country=China</a:t>
            </a:r>
          </a:p>
          <a:p>
            <a:r>
              <a:rPr lang="en-US" altLang="zh-CN" dirty="0" smtClean="0"/>
              <a:t>date=2012-11-20/country=Japan</a:t>
            </a:r>
          </a:p>
          <a:p>
            <a:endParaRPr lang="zh-CN" altLang="en-US" dirty="0"/>
          </a:p>
        </p:txBody>
      </p:sp>
    </p:spTree>
    <p:extLst>
      <p:ext uri="{BB962C8B-B14F-4D97-AF65-F5344CB8AC3E}">
        <p14:creationId xmlns="" xmlns:p14="http://schemas.microsoft.com/office/powerpoint/2010/main" val="4018097995"/>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分区的查询方法</a:t>
            </a:r>
            <a:endParaRPr lang="zh-CN" altLang="en-US" dirty="0"/>
          </a:p>
        </p:txBody>
      </p:sp>
      <p:sp>
        <p:nvSpPr>
          <p:cNvPr id="3" name="Text Placeholder 2"/>
          <p:cNvSpPr>
            <a:spLocks noGrp="1"/>
          </p:cNvSpPr>
          <p:nvPr>
            <p:ph type="body" sz="quarter" idx="11"/>
          </p:nvPr>
        </p:nvSpPr>
        <p:spPr/>
        <p:txBody>
          <a:bodyPr>
            <a:normAutofit fontScale="92500" lnSpcReduction="20000"/>
          </a:bodyPr>
          <a:lstStyle/>
          <a:p>
            <a:r>
              <a:rPr lang="en-US" altLang="zh-CN" dirty="0" smtClean="0"/>
              <a:t>SELECT timestamp, date, line</a:t>
            </a:r>
          </a:p>
          <a:p>
            <a:r>
              <a:rPr lang="en-US" altLang="zh-CN" dirty="0" smtClean="0"/>
              <a:t>FROM logs</a:t>
            </a:r>
          </a:p>
          <a:p>
            <a:r>
              <a:rPr lang="en-US" altLang="zh-CN" dirty="0" smtClean="0"/>
              <a:t>WHERE country=‘China’</a:t>
            </a:r>
          </a:p>
          <a:p>
            <a:r>
              <a:rPr lang="zh-CN" altLang="en-US" dirty="0"/>
              <a:t>这</a:t>
            </a:r>
            <a:r>
              <a:rPr lang="zh-CN" altLang="en-US" dirty="0" smtClean="0"/>
              <a:t>个时候，整个扫面将只扫描</a:t>
            </a:r>
            <a:r>
              <a:rPr lang="en-US" altLang="zh-CN" dirty="0" smtClean="0"/>
              <a:t>country=‘China’</a:t>
            </a:r>
            <a:r>
              <a:rPr lang="zh-CN" altLang="en-US" dirty="0" smtClean="0"/>
              <a:t>的分区中的文件，而不用扫面其它的文件</a:t>
            </a:r>
            <a:endParaRPr lang="en-US" altLang="zh-CN" dirty="0" smtClean="0"/>
          </a:p>
          <a:p>
            <a:r>
              <a:rPr lang="zh-CN" altLang="en-US" dirty="0"/>
              <a:t>这</a:t>
            </a:r>
            <a:r>
              <a:rPr lang="zh-CN" altLang="en-US" dirty="0" smtClean="0"/>
              <a:t>个查询</a:t>
            </a:r>
            <a:r>
              <a:rPr lang="zh-CN" altLang="en-US" dirty="0"/>
              <a:t>只</a:t>
            </a:r>
            <a:r>
              <a:rPr lang="zh-CN" altLang="en-US" dirty="0" smtClean="0"/>
              <a:t>会去查询目录名中包含</a:t>
            </a:r>
            <a:r>
              <a:rPr lang="en-US" altLang="zh-CN" dirty="0" smtClean="0"/>
              <a:t>country=China</a:t>
            </a:r>
            <a:r>
              <a:rPr lang="zh-CN" altLang="en-US" dirty="0" smtClean="0"/>
              <a:t>的目录下面的文件，不会去读取其它的目录中的文件，从而能够提高查询效率</a:t>
            </a:r>
            <a:endParaRPr lang="en-US" altLang="zh-CN" dirty="0" smtClean="0"/>
          </a:p>
          <a:p>
            <a:r>
              <a:rPr lang="zh-CN" altLang="en-US" dirty="0"/>
              <a:t>注</a:t>
            </a:r>
            <a:r>
              <a:rPr lang="zh-CN" altLang="en-US" dirty="0" smtClean="0"/>
              <a:t>意：分区中的域，例如前面的</a:t>
            </a:r>
            <a:r>
              <a:rPr lang="en-US" altLang="zh-CN" dirty="0" smtClean="0"/>
              <a:t>date</a:t>
            </a:r>
            <a:r>
              <a:rPr lang="zh-CN" altLang="en-US" dirty="0" smtClean="0"/>
              <a:t>以及</a:t>
            </a:r>
            <a:r>
              <a:rPr lang="en-US" altLang="zh-CN" dirty="0" smtClean="0"/>
              <a:t>country</a:t>
            </a:r>
            <a:r>
              <a:rPr lang="zh-CN" altLang="en-US" dirty="0" smtClean="0"/>
              <a:t>并不会在具体的日志记录中出现，即日志记录中并没有</a:t>
            </a:r>
            <a:r>
              <a:rPr lang="en-US" altLang="zh-CN" dirty="0" smtClean="0"/>
              <a:t>date</a:t>
            </a:r>
            <a:r>
              <a:rPr lang="zh-CN" altLang="en-US" dirty="0" smtClean="0"/>
              <a:t>以及</a:t>
            </a:r>
            <a:r>
              <a:rPr lang="en-US" altLang="zh-CN" dirty="0" smtClean="0"/>
              <a:t>country</a:t>
            </a:r>
            <a:r>
              <a:rPr lang="zh-CN" altLang="en-US" dirty="0" smtClean="0"/>
              <a:t>，</a:t>
            </a:r>
            <a:r>
              <a:rPr lang="en-US" altLang="zh-CN" dirty="0" smtClean="0"/>
              <a:t>date</a:t>
            </a:r>
            <a:r>
              <a:rPr lang="zh-CN" altLang="en-US" dirty="0" smtClean="0"/>
              <a:t>以及</a:t>
            </a:r>
            <a:r>
              <a:rPr lang="en-US" altLang="zh-CN" dirty="0" smtClean="0"/>
              <a:t>country</a:t>
            </a:r>
            <a:r>
              <a:rPr lang="zh-CN" altLang="en-US" dirty="0" smtClean="0"/>
              <a:t>只用来标记对应的分区（即从物理位置上来说就是标记对应的目录名字）</a:t>
            </a:r>
            <a:endParaRPr lang="zh-CN" altLang="en-US" dirty="0"/>
          </a:p>
        </p:txBody>
      </p:sp>
    </p:spTree>
    <p:extLst>
      <p:ext uri="{BB962C8B-B14F-4D97-AF65-F5344CB8AC3E}">
        <p14:creationId xmlns="" xmlns:p14="http://schemas.microsoft.com/office/powerpoint/2010/main" val="850404868"/>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Hive</a:t>
            </a:r>
            <a:r>
              <a:rPr lang="zh-CN" altLang="en-US" dirty="0" smtClean="0"/>
              <a:t>中的桶</a:t>
            </a:r>
            <a:endParaRPr lang="zh-CN" altLang="en-US" dirty="0"/>
          </a:p>
        </p:txBody>
      </p:sp>
      <p:sp>
        <p:nvSpPr>
          <p:cNvPr id="3" name="Text Placeholder 2"/>
          <p:cNvSpPr>
            <a:spLocks noGrp="1"/>
          </p:cNvSpPr>
          <p:nvPr>
            <p:ph type="body" sz="quarter" idx="11"/>
          </p:nvPr>
        </p:nvSpPr>
        <p:spPr/>
        <p:txBody>
          <a:bodyPr/>
          <a:lstStyle/>
          <a:p>
            <a:r>
              <a:rPr lang="zh-CN" altLang="en-US" dirty="0" smtClean="0"/>
              <a:t>在</a:t>
            </a:r>
            <a:r>
              <a:rPr lang="en-US" altLang="zh-CN" dirty="0" smtClean="0"/>
              <a:t>Hive</a:t>
            </a:r>
            <a:r>
              <a:rPr lang="zh-CN" altLang="en-US" dirty="0" smtClean="0"/>
              <a:t>中可以把数据按照桶的方式存放在不同文件中</a:t>
            </a:r>
            <a:endParaRPr lang="en-US" altLang="zh-CN" dirty="0" smtClean="0"/>
          </a:p>
          <a:p>
            <a:r>
              <a:rPr lang="zh-CN" altLang="en-US" dirty="0" smtClean="0"/>
              <a:t>需要注意的是桶与分区是两个独立的概念，任何一个概念都不包含对方</a:t>
            </a:r>
            <a:endParaRPr lang="en-US" altLang="zh-CN" dirty="0" smtClean="0"/>
          </a:p>
          <a:p>
            <a:r>
              <a:rPr lang="zh-CN" altLang="en-US" dirty="0" smtClean="0"/>
              <a:t>分区包含的域，即前面的</a:t>
            </a:r>
            <a:r>
              <a:rPr lang="en-US" altLang="zh-CN" dirty="0" smtClean="0"/>
              <a:t>date</a:t>
            </a:r>
            <a:r>
              <a:rPr lang="zh-CN" altLang="en-US" dirty="0" smtClean="0"/>
              <a:t>以及</a:t>
            </a:r>
            <a:r>
              <a:rPr lang="en-US" altLang="zh-CN" dirty="0" smtClean="0"/>
              <a:t>country</a:t>
            </a:r>
            <a:r>
              <a:rPr lang="zh-CN" altLang="en-US" dirty="0" smtClean="0"/>
              <a:t>实际上并不会在数据记录中出现，而作为桶的域则需要在数据记录中出现</a:t>
            </a:r>
            <a:endParaRPr lang="en-US" altLang="zh-CN" dirty="0" smtClean="0"/>
          </a:p>
          <a:p>
            <a:r>
              <a:rPr lang="zh-CN" altLang="en-US" dirty="0" smtClean="0"/>
              <a:t>通过桶的方式能够获得更高的查询处理效率，依据桶带来的额外的结构，连接两个在相同列上划分了桶的表，可以使用</a:t>
            </a:r>
            <a:r>
              <a:rPr lang="en-US" altLang="zh-CN" dirty="0" smtClean="0"/>
              <a:t>map</a:t>
            </a:r>
            <a:r>
              <a:rPr lang="zh-CN" altLang="en-US" dirty="0" smtClean="0"/>
              <a:t>端连接高效地实现</a:t>
            </a:r>
            <a:endParaRPr lang="en-US" altLang="zh-CN" dirty="0" smtClean="0"/>
          </a:p>
          <a:p>
            <a:r>
              <a:rPr lang="zh-CN" altLang="en-US" dirty="0" smtClean="0"/>
              <a:t>通过桶也可以提高取样的效率</a:t>
            </a:r>
            <a:endParaRPr lang="zh-CN" altLang="en-US" dirty="0"/>
          </a:p>
        </p:txBody>
      </p:sp>
    </p:spTree>
    <p:extLst>
      <p:ext uri="{BB962C8B-B14F-4D97-AF65-F5344CB8AC3E}">
        <p14:creationId xmlns="" xmlns:p14="http://schemas.microsoft.com/office/powerpoint/2010/main" val="935014716"/>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桶的划分</a:t>
            </a:r>
            <a:r>
              <a:rPr lang="en-US" altLang="zh-CN" dirty="0" smtClean="0"/>
              <a:t>1</a:t>
            </a:r>
            <a:endParaRPr lang="zh-CN" altLang="en-US" dirty="0"/>
          </a:p>
        </p:txBody>
      </p:sp>
      <p:sp>
        <p:nvSpPr>
          <p:cNvPr id="3" name="Text Placeholder 2"/>
          <p:cNvSpPr>
            <a:spLocks noGrp="1"/>
          </p:cNvSpPr>
          <p:nvPr>
            <p:ph type="body" sz="quarter" idx="11"/>
          </p:nvPr>
        </p:nvSpPr>
        <p:spPr/>
        <p:txBody>
          <a:bodyPr/>
          <a:lstStyle/>
          <a:p>
            <a:r>
              <a:rPr lang="zh-CN" altLang="en-US" dirty="0" smtClean="0"/>
              <a:t>通过使用</a:t>
            </a:r>
            <a:r>
              <a:rPr lang="en-US" altLang="zh-CN" dirty="0" smtClean="0"/>
              <a:t>CLUSTER BY</a:t>
            </a:r>
            <a:r>
              <a:rPr lang="zh-CN" altLang="en-US" dirty="0" smtClean="0"/>
              <a:t>子句可以将数据记录划分到桶中，例如以下的对用户的划分</a:t>
            </a:r>
            <a:endParaRPr lang="en-US" altLang="zh-CN" dirty="0" smtClean="0"/>
          </a:p>
          <a:p>
            <a:r>
              <a:rPr lang="en-US" altLang="zh-CN" dirty="0" smtClean="0"/>
              <a:t>CREATE TABLE </a:t>
            </a:r>
            <a:r>
              <a:rPr lang="en-US" altLang="zh-CN" dirty="0" err="1" smtClean="0"/>
              <a:t>bucketed_users</a:t>
            </a:r>
            <a:r>
              <a:rPr lang="en-US" altLang="zh-CN" dirty="0" smtClean="0"/>
              <a:t>(id INT, name STRING)</a:t>
            </a:r>
          </a:p>
          <a:p>
            <a:r>
              <a:rPr lang="en-US" altLang="zh-CN" dirty="0" smtClean="0"/>
              <a:t>CLUSTERED BY (id) INTO 4 BUCKETS;</a:t>
            </a:r>
          </a:p>
          <a:p>
            <a:r>
              <a:rPr lang="zh-CN" altLang="en-US" dirty="0" smtClean="0"/>
              <a:t>对于</a:t>
            </a:r>
            <a:r>
              <a:rPr lang="en-US" altLang="zh-CN" dirty="0" smtClean="0"/>
              <a:t>Hive</a:t>
            </a:r>
            <a:r>
              <a:rPr lang="zh-CN" altLang="en-US" dirty="0" smtClean="0"/>
              <a:t>来说，在分析这条语句的时候会将用户</a:t>
            </a:r>
            <a:r>
              <a:rPr lang="en-US" altLang="zh-CN" dirty="0" smtClean="0"/>
              <a:t>ID</a:t>
            </a:r>
            <a:r>
              <a:rPr lang="zh-CN" altLang="en-US" dirty="0" smtClean="0"/>
              <a:t>用来做哈希值，然后分布到不同的桶中（除以桶的个数取余数）</a:t>
            </a:r>
            <a:endParaRPr lang="en-US" altLang="zh-CN" dirty="0" smtClean="0"/>
          </a:p>
          <a:p>
            <a:r>
              <a:rPr lang="zh-CN" altLang="en-US" dirty="0" smtClean="0"/>
              <a:t>对于</a:t>
            </a:r>
            <a:r>
              <a:rPr lang="en-US" altLang="zh-CN" dirty="0" smtClean="0"/>
              <a:t>map</a:t>
            </a:r>
            <a:r>
              <a:rPr lang="zh-CN" altLang="en-US" dirty="0" smtClean="0"/>
              <a:t>端连接的情况而言，两个表以相同的方式划分桶，处理其中一个表的</a:t>
            </a:r>
            <a:r>
              <a:rPr lang="en-US" altLang="zh-CN" dirty="0" smtClean="0"/>
              <a:t>mapper</a:t>
            </a:r>
            <a:r>
              <a:rPr lang="zh-CN" altLang="en-US" dirty="0" smtClean="0"/>
              <a:t>知道另外一个表的匹配的行的具体的桶，就可以无需访问其它的桶</a:t>
            </a:r>
            <a:endParaRPr lang="en-US" altLang="zh-CN" dirty="0" smtClean="0"/>
          </a:p>
          <a:p>
            <a:endParaRPr lang="en-US" altLang="zh-CN" dirty="0" smtClean="0"/>
          </a:p>
          <a:p>
            <a:endParaRPr lang="zh-CN" altLang="en-US" dirty="0"/>
          </a:p>
        </p:txBody>
      </p:sp>
    </p:spTree>
    <p:extLst>
      <p:ext uri="{BB962C8B-B14F-4D97-AF65-F5344CB8AC3E}">
        <p14:creationId xmlns="" xmlns:p14="http://schemas.microsoft.com/office/powerpoint/2010/main" val="121257972"/>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桶的划分</a:t>
            </a:r>
            <a:r>
              <a:rPr lang="en-US" altLang="zh-CN" dirty="0" smtClean="0"/>
              <a:t>2</a:t>
            </a:r>
            <a:endParaRPr lang="zh-CN" altLang="en-US" dirty="0"/>
          </a:p>
        </p:txBody>
      </p:sp>
      <p:sp>
        <p:nvSpPr>
          <p:cNvPr id="3" name="Text Placeholder 2"/>
          <p:cNvSpPr>
            <a:spLocks noGrp="1"/>
          </p:cNvSpPr>
          <p:nvPr>
            <p:ph type="body" sz="quarter" idx="11"/>
          </p:nvPr>
        </p:nvSpPr>
        <p:spPr/>
        <p:txBody>
          <a:bodyPr/>
          <a:lstStyle/>
          <a:p>
            <a:r>
              <a:rPr lang="zh-CN" altLang="en-US" dirty="0" smtClean="0"/>
              <a:t>桶的数据可以根据一个或者多个列另外进行排序，这样在支持连接的时候可以可以获得归并排序的能力（</a:t>
            </a:r>
            <a:r>
              <a:rPr lang="en-US" altLang="zh-CN" dirty="0" smtClean="0"/>
              <a:t>merge-sort</a:t>
            </a:r>
            <a:r>
              <a:rPr lang="zh-CN" altLang="en-US" dirty="0" smtClean="0"/>
              <a:t>），可以进一步提升</a:t>
            </a:r>
            <a:r>
              <a:rPr lang="en-US" altLang="zh-CN" dirty="0" smtClean="0"/>
              <a:t>map</a:t>
            </a:r>
            <a:r>
              <a:rPr lang="zh-CN" altLang="en-US" dirty="0" smtClean="0"/>
              <a:t>端的连接效率</a:t>
            </a:r>
            <a:endParaRPr lang="en-US" altLang="zh-CN" dirty="0" smtClean="0"/>
          </a:p>
          <a:p>
            <a:r>
              <a:rPr lang="en-US" altLang="zh-CN" dirty="0" smtClean="0"/>
              <a:t>CREATE TABLE </a:t>
            </a:r>
            <a:r>
              <a:rPr lang="en-US" altLang="zh-CN" dirty="0" err="1" smtClean="0"/>
              <a:t>bucketed_users</a:t>
            </a:r>
            <a:r>
              <a:rPr lang="en-US" altLang="zh-CN" dirty="0" smtClean="0"/>
              <a:t>(id INT, name STRING)</a:t>
            </a:r>
          </a:p>
          <a:p>
            <a:r>
              <a:rPr lang="en-US" altLang="zh-CN" dirty="0" smtClean="0"/>
              <a:t>CLUSTERED BY (id) SORTED BY (id ASC) INTO 4 BUCKETS</a:t>
            </a:r>
            <a:endParaRPr lang="zh-CN" altLang="en-US" dirty="0"/>
          </a:p>
        </p:txBody>
      </p:sp>
    </p:spTree>
    <p:extLst>
      <p:ext uri="{BB962C8B-B14F-4D97-AF65-F5344CB8AC3E}">
        <p14:creationId xmlns="" xmlns:p14="http://schemas.microsoft.com/office/powerpoint/2010/main" val="3818599187"/>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在</a:t>
            </a:r>
            <a:r>
              <a:rPr lang="en-US" altLang="zh-CN" dirty="0" err="1" smtClean="0"/>
              <a:t>Hadoop</a:t>
            </a:r>
            <a:r>
              <a:rPr lang="zh-CN" altLang="en-US" dirty="0" smtClean="0"/>
              <a:t>上加入数据分析的功能</a:t>
            </a:r>
            <a:endParaRPr lang="zh-CN" altLang="en-US" dirty="0"/>
          </a:p>
        </p:txBody>
      </p:sp>
      <p:sp>
        <p:nvSpPr>
          <p:cNvPr id="3" name="Text Placeholder 2"/>
          <p:cNvSpPr>
            <a:spLocks noGrp="1"/>
          </p:cNvSpPr>
          <p:nvPr>
            <p:ph type="body" sz="quarter" idx="11"/>
          </p:nvPr>
        </p:nvSpPr>
        <p:spPr/>
        <p:txBody>
          <a:bodyPr>
            <a:normAutofit/>
          </a:bodyPr>
          <a:lstStyle/>
          <a:p>
            <a:r>
              <a:rPr lang="zh-CN" altLang="en-US" dirty="0" smtClean="0"/>
              <a:t>显然，为了能够支持一个类似于</a:t>
            </a:r>
            <a:r>
              <a:rPr lang="en-US" altLang="zh-CN" dirty="0" smtClean="0"/>
              <a:t>SQL</a:t>
            </a:r>
            <a:r>
              <a:rPr lang="zh-CN" altLang="en-US" dirty="0" smtClean="0"/>
              <a:t>相关的数据查询语言，</a:t>
            </a:r>
            <a:r>
              <a:rPr lang="en-US" altLang="zh-CN" dirty="0" err="1" smtClean="0"/>
              <a:t>Hadoop</a:t>
            </a:r>
            <a:r>
              <a:rPr lang="zh-CN" altLang="en-US" dirty="0" smtClean="0"/>
              <a:t>还需要加入一些额外的模块才能够方便数据分析人员的使用，这些额外的模块包括：</a:t>
            </a:r>
            <a:endParaRPr lang="en-US" altLang="zh-CN" dirty="0" smtClean="0"/>
          </a:p>
          <a:p>
            <a:pPr lvl="1"/>
            <a:r>
              <a:rPr lang="zh-CN" altLang="en-US" dirty="0"/>
              <a:t>数</a:t>
            </a:r>
            <a:r>
              <a:rPr lang="zh-CN" altLang="en-US" dirty="0" smtClean="0"/>
              <a:t>据查询语言本身的定义与构造，这是与终端用户进行交互的接口，最简单的可以通过命令行接口的方式展开用户与系统的交互</a:t>
            </a:r>
            <a:endParaRPr lang="en-US" altLang="zh-CN" dirty="0" smtClean="0"/>
          </a:p>
          <a:p>
            <a:pPr lvl="1"/>
            <a:r>
              <a:rPr lang="zh-CN" altLang="en-US" dirty="0"/>
              <a:t>构</a:t>
            </a:r>
            <a:r>
              <a:rPr lang="zh-CN" altLang="en-US" dirty="0" smtClean="0"/>
              <a:t>造数据查询语言的执行引擎，即将上述的查询语言进行编译，并通过分布式的执行引擎完成查询，在</a:t>
            </a:r>
            <a:r>
              <a:rPr lang="en-US" altLang="zh-CN" dirty="0" smtClean="0"/>
              <a:t>Hive</a:t>
            </a:r>
            <a:r>
              <a:rPr lang="zh-CN" altLang="en-US" dirty="0"/>
              <a:t>中，执行引擎会将查询语</a:t>
            </a:r>
            <a:r>
              <a:rPr lang="zh-CN" altLang="en-US" dirty="0" smtClean="0"/>
              <a:t>言翻译为多个</a:t>
            </a:r>
            <a:r>
              <a:rPr lang="en-US" altLang="zh-CN" dirty="0" err="1" smtClean="0"/>
              <a:t>MapReduce</a:t>
            </a:r>
            <a:r>
              <a:rPr lang="zh-CN" altLang="en-US" dirty="0" smtClean="0"/>
              <a:t>的任务序列，交给</a:t>
            </a:r>
            <a:r>
              <a:rPr lang="en-US" altLang="zh-CN" dirty="0" err="1" smtClean="0"/>
              <a:t>MapReduce</a:t>
            </a:r>
            <a:r>
              <a:rPr lang="zh-CN" altLang="en-US" dirty="0" smtClean="0"/>
              <a:t>程序去执行</a:t>
            </a:r>
            <a:endParaRPr lang="en-US" altLang="zh-CN" dirty="0" smtClean="0"/>
          </a:p>
          <a:p>
            <a:pPr lvl="1"/>
            <a:r>
              <a:rPr lang="zh-CN" altLang="en-US" dirty="0"/>
              <a:t>数</a:t>
            </a:r>
            <a:r>
              <a:rPr lang="zh-CN" altLang="en-US" dirty="0" smtClean="0"/>
              <a:t>据查询语言本身需要定义一套数据组织的格式</a:t>
            </a:r>
            <a:endParaRPr lang="zh-CN" altLang="en-US" dirty="0"/>
          </a:p>
        </p:txBody>
      </p:sp>
    </p:spTree>
    <p:extLst>
      <p:ext uri="{BB962C8B-B14F-4D97-AF65-F5344CB8AC3E}">
        <p14:creationId xmlns="" xmlns:p14="http://schemas.microsoft.com/office/powerpoint/2010/main" val="1901192888"/>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将数据插入到分桶的表中</a:t>
            </a:r>
            <a:endParaRPr lang="zh-CN" altLang="en-US" dirty="0"/>
          </a:p>
        </p:txBody>
      </p:sp>
      <p:sp>
        <p:nvSpPr>
          <p:cNvPr id="3" name="Text Placeholder 2"/>
          <p:cNvSpPr>
            <a:spLocks noGrp="1"/>
          </p:cNvSpPr>
          <p:nvPr>
            <p:ph type="body" sz="quarter" idx="11"/>
          </p:nvPr>
        </p:nvSpPr>
        <p:spPr/>
        <p:txBody>
          <a:bodyPr>
            <a:normAutofit fontScale="70000" lnSpcReduction="20000"/>
          </a:bodyPr>
          <a:lstStyle/>
          <a:p>
            <a:r>
              <a:rPr lang="zh-CN" altLang="en-US" dirty="0" smtClean="0"/>
              <a:t>将</a:t>
            </a:r>
            <a:r>
              <a:rPr lang="en-US" altLang="zh-CN" dirty="0" err="1" smtClean="0"/>
              <a:t>hive.enforce.bucketing</a:t>
            </a:r>
            <a:r>
              <a:rPr lang="zh-CN" altLang="en-US" dirty="0" smtClean="0"/>
              <a:t>属性设置为</a:t>
            </a:r>
            <a:r>
              <a:rPr lang="en-US" altLang="zh-CN" dirty="0" smtClean="0"/>
              <a:t>true</a:t>
            </a:r>
          </a:p>
          <a:p>
            <a:r>
              <a:rPr lang="zh-CN" altLang="en-US" dirty="0" smtClean="0"/>
              <a:t>下面的语句将数据从不分桶的表插入到分桶的表</a:t>
            </a:r>
            <a:endParaRPr lang="en-US" altLang="zh-CN" dirty="0" smtClean="0"/>
          </a:p>
          <a:p>
            <a:r>
              <a:rPr lang="en-US" altLang="zh-CN" dirty="0" smtClean="0"/>
              <a:t>INSERT OVERWRITE TABLE </a:t>
            </a:r>
            <a:r>
              <a:rPr lang="en-US" altLang="zh-CN" dirty="0" err="1" smtClean="0"/>
              <a:t>bucketed_users</a:t>
            </a:r>
            <a:endParaRPr lang="en-US" altLang="zh-CN" dirty="0" smtClean="0"/>
          </a:p>
          <a:p>
            <a:r>
              <a:rPr lang="en-US" altLang="zh-CN" dirty="0" smtClean="0"/>
              <a:t>SELECT * from users;</a:t>
            </a:r>
          </a:p>
          <a:p>
            <a:r>
              <a:rPr lang="zh-CN" altLang="en-US" dirty="0" smtClean="0"/>
              <a:t>桶在物理上实际就是文件系统中的表目录中的一个文件。文件名不是很重要，桶</a:t>
            </a:r>
            <a:r>
              <a:rPr lang="en-US" altLang="zh-CN" dirty="0" smtClean="0"/>
              <a:t>n</a:t>
            </a:r>
            <a:r>
              <a:rPr lang="zh-CN" altLang="en-US" dirty="0" smtClean="0"/>
              <a:t>无非是这个目录中按照字典顺序排序的第</a:t>
            </a:r>
            <a:r>
              <a:rPr lang="en-US" altLang="zh-CN" dirty="0" smtClean="0"/>
              <a:t>n</a:t>
            </a:r>
            <a:r>
              <a:rPr lang="zh-CN" altLang="en-US" dirty="0" smtClean="0"/>
              <a:t>个文件，就对应于</a:t>
            </a:r>
            <a:r>
              <a:rPr lang="en-US" altLang="zh-CN" dirty="0" err="1" smtClean="0"/>
              <a:t>MapReduce</a:t>
            </a:r>
            <a:r>
              <a:rPr lang="zh-CN" altLang="en-US" dirty="0" smtClean="0"/>
              <a:t>的输出文件分区</a:t>
            </a:r>
            <a:endParaRPr lang="en-US" altLang="zh-CN" dirty="0" smtClean="0"/>
          </a:p>
          <a:p>
            <a:r>
              <a:rPr lang="zh-CN" altLang="en-US" dirty="0" smtClean="0"/>
              <a:t>例如：</a:t>
            </a:r>
            <a:endParaRPr lang="en-US" altLang="zh-CN" dirty="0" smtClean="0"/>
          </a:p>
          <a:p>
            <a:pPr lvl="1"/>
            <a:r>
              <a:rPr lang="en-US" altLang="zh-CN" dirty="0" smtClean="0"/>
              <a:t>hive&gt;</a:t>
            </a:r>
            <a:r>
              <a:rPr lang="en-US" altLang="zh-CN" dirty="0" err="1" smtClean="0"/>
              <a:t>dfs</a:t>
            </a:r>
            <a:r>
              <a:rPr lang="en-US" altLang="zh-CN" dirty="0" smtClean="0"/>
              <a:t> –</a:t>
            </a:r>
            <a:r>
              <a:rPr lang="en-US" altLang="zh-CN" dirty="0" err="1" smtClean="0"/>
              <a:t>ls</a:t>
            </a:r>
            <a:r>
              <a:rPr lang="en-US" altLang="zh-CN" dirty="0" smtClean="0"/>
              <a:t> /user/hive/warehouse/</a:t>
            </a:r>
            <a:r>
              <a:rPr lang="en-US" altLang="zh-CN" dirty="0" err="1" smtClean="0"/>
              <a:t>bucketed_users</a:t>
            </a:r>
            <a:r>
              <a:rPr lang="en-US" altLang="zh-CN" dirty="0" smtClean="0"/>
              <a:t>;</a:t>
            </a:r>
          </a:p>
          <a:p>
            <a:pPr lvl="1"/>
            <a:r>
              <a:rPr lang="en-US" altLang="zh-CN" dirty="0" smtClean="0"/>
              <a:t>Attempt_201211221523_0023_4_000000_0</a:t>
            </a:r>
          </a:p>
          <a:p>
            <a:pPr lvl="1"/>
            <a:r>
              <a:rPr lang="en-US" altLang="zh-CN" dirty="0" smtClean="0"/>
              <a:t>Attempt_201211221523_0023_4_000001_0</a:t>
            </a:r>
          </a:p>
          <a:p>
            <a:pPr lvl="1"/>
            <a:r>
              <a:rPr lang="en-US" altLang="zh-CN" dirty="0" smtClean="0"/>
              <a:t>Attempt_201211221523_0023_4_000002_0</a:t>
            </a:r>
          </a:p>
          <a:p>
            <a:pPr lvl="1"/>
            <a:r>
              <a:rPr lang="en-US" altLang="zh-CN" dirty="0" smtClean="0"/>
              <a:t>Attempt_201211221523_0023_4_000003_0</a:t>
            </a:r>
          </a:p>
        </p:txBody>
      </p:sp>
    </p:spTree>
    <p:extLst>
      <p:ext uri="{BB962C8B-B14F-4D97-AF65-F5344CB8AC3E}">
        <p14:creationId xmlns="" xmlns:p14="http://schemas.microsoft.com/office/powerpoint/2010/main" val="654843472"/>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桶中的数据取样</a:t>
            </a:r>
            <a:endParaRPr lang="zh-CN" altLang="en-US" dirty="0"/>
          </a:p>
        </p:txBody>
      </p:sp>
      <p:sp>
        <p:nvSpPr>
          <p:cNvPr id="3" name="Text Placeholder 2"/>
          <p:cNvSpPr>
            <a:spLocks noGrp="1"/>
          </p:cNvSpPr>
          <p:nvPr>
            <p:ph type="body" sz="quarter" idx="11"/>
          </p:nvPr>
        </p:nvSpPr>
        <p:spPr/>
        <p:txBody>
          <a:bodyPr/>
          <a:lstStyle/>
          <a:p>
            <a:r>
              <a:rPr lang="zh-CN" altLang="en-US" dirty="0" smtClean="0"/>
              <a:t>使用</a:t>
            </a:r>
            <a:r>
              <a:rPr lang="en-US" altLang="zh-CN" dirty="0" smtClean="0"/>
              <a:t>TABLESAMPLE</a:t>
            </a:r>
            <a:r>
              <a:rPr lang="zh-CN" altLang="en-US" dirty="0" smtClean="0"/>
              <a:t>子句可以对表进行取样，这样可以把查询限定在一部分的桶内，而不是整个表</a:t>
            </a:r>
            <a:endParaRPr lang="en-US" altLang="zh-CN" dirty="0" smtClean="0"/>
          </a:p>
          <a:p>
            <a:r>
              <a:rPr lang="en-US" altLang="zh-CN" dirty="0" smtClean="0"/>
              <a:t>SELECT * FROM </a:t>
            </a:r>
            <a:r>
              <a:rPr lang="en-US" altLang="zh-CN" dirty="0" err="1" smtClean="0"/>
              <a:t>bucketed_users</a:t>
            </a:r>
            <a:r>
              <a:rPr lang="en-US" altLang="zh-CN" dirty="0" smtClean="0"/>
              <a:t> TABLESAMPLE(BUCKET 1 OUT OF 4 ON id);</a:t>
            </a:r>
          </a:p>
          <a:p>
            <a:r>
              <a:rPr lang="zh-CN" altLang="en-US" dirty="0" smtClean="0"/>
              <a:t>注意，桶的个数从</a:t>
            </a:r>
            <a:r>
              <a:rPr lang="en-US" altLang="zh-CN" dirty="0" smtClean="0"/>
              <a:t>1</a:t>
            </a:r>
            <a:r>
              <a:rPr lang="zh-CN" altLang="en-US" dirty="0" smtClean="0"/>
              <a:t>开始计数，返回大约</a:t>
            </a:r>
            <a:r>
              <a:rPr lang="en-US" altLang="zh-CN" dirty="0" smtClean="0"/>
              <a:t>1/4</a:t>
            </a:r>
            <a:r>
              <a:rPr lang="zh-CN" altLang="en-US" dirty="0" smtClean="0"/>
              <a:t>的数据</a:t>
            </a:r>
            <a:endParaRPr lang="en-US" altLang="zh-CN" dirty="0" smtClean="0"/>
          </a:p>
          <a:p>
            <a:r>
              <a:rPr lang="zh-CN" altLang="en-US" dirty="0" smtClean="0"/>
              <a:t>下面的查询则返回大约</a:t>
            </a:r>
            <a:r>
              <a:rPr lang="en-US" altLang="zh-CN" dirty="0" smtClean="0"/>
              <a:t>1/2</a:t>
            </a:r>
            <a:r>
              <a:rPr lang="zh-CN" altLang="en-US" dirty="0" smtClean="0"/>
              <a:t>的数据</a:t>
            </a:r>
            <a:endParaRPr lang="en-US" altLang="zh-CN" dirty="0" smtClean="0"/>
          </a:p>
          <a:p>
            <a:r>
              <a:rPr lang="en-US" altLang="zh-CN" dirty="0"/>
              <a:t>SELECT * FROM </a:t>
            </a:r>
            <a:r>
              <a:rPr lang="en-US" altLang="zh-CN" dirty="0" err="1"/>
              <a:t>bucketed_users</a:t>
            </a:r>
            <a:r>
              <a:rPr lang="en-US" altLang="zh-CN" dirty="0"/>
              <a:t> TABLESAMPLE(BUCKET 1 OUT OF </a:t>
            </a:r>
            <a:r>
              <a:rPr lang="en-US" altLang="zh-CN" dirty="0" smtClean="0"/>
              <a:t>2 </a:t>
            </a:r>
            <a:r>
              <a:rPr lang="en-US" altLang="zh-CN" dirty="0"/>
              <a:t>ON id);</a:t>
            </a:r>
          </a:p>
          <a:p>
            <a:endParaRPr lang="zh-CN" altLang="en-US" dirty="0"/>
          </a:p>
        </p:txBody>
      </p:sp>
    </p:spTree>
    <p:extLst>
      <p:ext uri="{BB962C8B-B14F-4D97-AF65-F5344CB8AC3E}">
        <p14:creationId xmlns="" xmlns:p14="http://schemas.microsoft.com/office/powerpoint/2010/main" val="2201232073"/>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93531" y="2727579"/>
            <a:ext cx="3996800" cy="584775"/>
          </a:xfrm>
        </p:spPr>
        <p:txBody>
          <a:bodyPr/>
          <a:lstStyle/>
          <a:p>
            <a:r>
              <a:rPr lang="en-US" altLang="zh-CN" dirty="0" smtClean="0"/>
              <a:t>Hive</a:t>
            </a:r>
            <a:r>
              <a:rPr lang="zh-CN" altLang="en-US" dirty="0" smtClean="0"/>
              <a:t>中的连接操作</a:t>
            </a:r>
            <a:endParaRPr lang="zh-CN" altLang="en-US" dirty="0"/>
          </a:p>
        </p:txBody>
      </p:sp>
      <p:sp>
        <p:nvSpPr>
          <p:cNvPr id="5" name="Subtitle 4"/>
          <p:cNvSpPr>
            <a:spLocks noGrp="1"/>
          </p:cNvSpPr>
          <p:nvPr>
            <p:ph type="subTitle" idx="1"/>
          </p:nvPr>
        </p:nvSpPr>
        <p:spPr/>
        <p:txBody>
          <a:bodyPr/>
          <a:lstStyle/>
          <a:p>
            <a:endParaRPr lang="zh-CN" altLang="en-US"/>
          </a:p>
        </p:txBody>
      </p:sp>
    </p:spTree>
    <p:extLst>
      <p:ext uri="{BB962C8B-B14F-4D97-AF65-F5344CB8AC3E}">
        <p14:creationId xmlns="" xmlns:p14="http://schemas.microsoft.com/office/powerpoint/2010/main" val="504957531"/>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CN" dirty="0" smtClean="0"/>
              <a:t>Hive</a:t>
            </a:r>
            <a:r>
              <a:rPr lang="zh-CN" altLang="en-US" dirty="0" smtClean="0"/>
              <a:t>中的连接</a:t>
            </a:r>
            <a:endParaRPr lang="zh-CN" altLang="en-US" dirty="0"/>
          </a:p>
        </p:txBody>
      </p:sp>
      <p:sp>
        <p:nvSpPr>
          <p:cNvPr id="5" name="Text Placeholder 4"/>
          <p:cNvSpPr>
            <a:spLocks noGrp="1"/>
          </p:cNvSpPr>
          <p:nvPr>
            <p:ph type="body" sz="quarter" idx="11"/>
          </p:nvPr>
        </p:nvSpPr>
        <p:spPr/>
        <p:txBody>
          <a:bodyPr/>
          <a:lstStyle/>
          <a:p>
            <a:r>
              <a:rPr lang="zh-CN" altLang="en-US" dirty="0" smtClean="0"/>
              <a:t>内连接</a:t>
            </a:r>
            <a:endParaRPr lang="en-US" altLang="zh-CN" dirty="0" smtClean="0"/>
          </a:p>
          <a:p>
            <a:r>
              <a:rPr lang="zh-CN" altLang="en-US" dirty="0"/>
              <a:t>外</a:t>
            </a:r>
            <a:r>
              <a:rPr lang="zh-CN" altLang="en-US" dirty="0" smtClean="0"/>
              <a:t>连接</a:t>
            </a:r>
            <a:endParaRPr lang="en-US" altLang="zh-CN" dirty="0" smtClean="0"/>
          </a:p>
          <a:p>
            <a:r>
              <a:rPr lang="en-US" altLang="zh-CN" dirty="0" smtClean="0"/>
              <a:t>Map</a:t>
            </a:r>
            <a:r>
              <a:rPr lang="zh-CN" altLang="en-US" dirty="0" smtClean="0"/>
              <a:t>连接</a:t>
            </a:r>
            <a:endParaRPr lang="zh-CN" altLang="en-US" dirty="0"/>
          </a:p>
        </p:txBody>
      </p:sp>
    </p:spTree>
    <p:extLst>
      <p:ext uri="{BB962C8B-B14F-4D97-AF65-F5344CB8AC3E}">
        <p14:creationId xmlns="" xmlns:p14="http://schemas.microsoft.com/office/powerpoint/2010/main" val="1634389500"/>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zh-CN" altLang="en-US" dirty="0" smtClean="0"/>
              <a:t>数据表举例</a:t>
            </a:r>
            <a:endParaRPr lang="zh-CN" altLang="en-US" dirty="0"/>
          </a:p>
        </p:txBody>
      </p:sp>
      <p:sp>
        <p:nvSpPr>
          <p:cNvPr id="5" name="Content Placeholder 4"/>
          <p:cNvSpPr>
            <a:spLocks noGrp="1"/>
          </p:cNvSpPr>
          <p:nvPr>
            <p:ph sz="half" idx="1"/>
          </p:nvPr>
        </p:nvSpPr>
        <p:spPr/>
        <p:txBody>
          <a:bodyPr/>
          <a:lstStyle/>
          <a:p>
            <a:r>
              <a:rPr lang="en-US" altLang="zh-CN" dirty="0"/>
              <a:t>hive&gt; </a:t>
            </a:r>
            <a:r>
              <a:rPr lang="en-US" altLang="zh-CN" b="1" dirty="0"/>
              <a:t>SELECT * FROM sales;</a:t>
            </a:r>
          </a:p>
          <a:p>
            <a:r>
              <a:rPr lang="en-US" altLang="zh-CN" dirty="0"/>
              <a:t>Joe 2</a:t>
            </a:r>
          </a:p>
          <a:p>
            <a:r>
              <a:rPr lang="en-US" altLang="zh-CN" dirty="0"/>
              <a:t>Hank 4</a:t>
            </a:r>
          </a:p>
          <a:p>
            <a:r>
              <a:rPr lang="en-US" altLang="zh-CN" dirty="0"/>
              <a:t>Ali 0</a:t>
            </a:r>
          </a:p>
          <a:p>
            <a:r>
              <a:rPr lang="en-US" altLang="zh-CN" dirty="0"/>
              <a:t>Eve 3</a:t>
            </a:r>
          </a:p>
          <a:p>
            <a:r>
              <a:rPr lang="en-US" altLang="zh-CN" dirty="0"/>
              <a:t>Hank 2</a:t>
            </a:r>
            <a:endParaRPr lang="zh-CN" altLang="en-US" dirty="0"/>
          </a:p>
        </p:txBody>
      </p:sp>
      <p:sp>
        <p:nvSpPr>
          <p:cNvPr id="6" name="Content Placeholder 5"/>
          <p:cNvSpPr>
            <a:spLocks noGrp="1"/>
          </p:cNvSpPr>
          <p:nvPr>
            <p:ph sz="half" idx="2"/>
          </p:nvPr>
        </p:nvSpPr>
        <p:spPr/>
        <p:txBody>
          <a:bodyPr/>
          <a:lstStyle/>
          <a:p>
            <a:r>
              <a:rPr lang="en-US" altLang="zh-CN" dirty="0"/>
              <a:t>hive&gt; </a:t>
            </a:r>
            <a:r>
              <a:rPr lang="en-US" altLang="zh-CN" b="1" dirty="0"/>
              <a:t>SELECT * FROM things;</a:t>
            </a:r>
          </a:p>
          <a:p>
            <a:r>
              <a:rPr lang="en-US" altLang="zh-CN" dirty="0"/>
              <a:t>2 Tie</a:t>
            </a:r>
          </a:p>
          <a:p>
            <a:r>
              <a:rPr lang="en-US" altLang="zh-CN" dirty="0"/>
              <a:t>4 Coat</a:t>
            </a:r>
          </a:p>
          <a:p>
            <a:r>
              <a:rPr lang="en-US" altLang="zh-CN" dirty="0"/>
              <a:t>3 Hat</a:t>
            </a:r>
          </a:p>
          <a:p>
            <a:r>
              <a:rPr lang="en-US" altLang="zh-CN" dirty="0"/>
              <a:t>1 Scarf</a:t>
            </a:r>
            <a:endParaRPr lang="zh-CN" altLang="en-US" dirty="0"/>
          </a:p>
        </p:txBody>
      </p:sp>
    </p:spTree>
    <p:extLst>
      <p:ext uri="{BB962C8B-B14F-4D97-AF65-F5344CB8AC3E}">
        <p14:creationId xmlns="" xmlns:p14="http://schemas.microsoft.com/office/powerpoint/2010/main" val="1980554033"/>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内连接的结果</a:t>
            </a:r>
            <a:endParaRPr lang="zh-CN" altLang="en-US" dirty="0"/>
          </a:p>
        </p:txBody>
      </p:sp>
      <p:sp>
        <p:nvSpPr>
          <p:cNvPr id="3" name="Text Placeholder 2"/>
          <p:cNvSpPr>
            <a:spLocks noGrp="1"/>
          </p:cNvSpPr>
          <p:nvPr>
            <p:ph type="body" sz="quarter" idx="11"/>
          </p:nvPr>
        </p:nvSpPr>
        <p:spPr/>
        <p:txBody>
          <a:bodyPr/>
          <a:lstStyle/>
          <a:p>
            <a:r>
              <a:rPr lang="en-US" altLang="zh-CN" dirty="0"/>
              <a:t>hive&gt; </a:t>
            </a:r>
            <a:r>
              <a:rPr lang="en-US" altLang="zh-CN" b="1" dirty="0"/>
              <a:t>SELECT sales.*, things</a:t>
            </a:r>
            <a:r>
              <a:rPr lang="en-US" altLang="zh-CN" b="1" dirty="0" smtClean="0"/>
              <a:t>.*</a:t>
            </a:r>
            <a:r>
              <a:rPr lang="en-US" altLang="zh-CN" dirty="0" smtClean="0"/>
              <a:t> </a:t>
            </a:r>
            <a:r>
              <a:rPr lang="en-US" altLang="zh-CN" b="1" dirty="0"/>
              <a:t>FROM sales JOIN things ON (sales.id = things.id);</a:t>
            </a:r>
          </a:p>
          <a:p>
            <a:r>
              <a:rPr lang="en-US" altLang="zh-CN" dirty="0"/>
              <a:t>Joe 2 2 Tie</a:t>
            </a:r>
          </a:p>
          <a:p>
            <a:r>
              <a:rPr lang="en-US" altLang="zh-CN" dirty="0"/>
              <a:t>Hank 2 2 Tie</a:t>
            </a:r>
          </a:p>
          <a:p>
            <a:r>
              <a:rPr lang="en-US" altLang="zh-CN" dirty="0"/>
              <a:t>Eve 3 3 Hat</a:t>
            </a:r>
          </a:p>
          <a:p>
            <a:r>
              <a:rPr lang="en-US" altLang="zh-CN" dirty="0"/>
              <a:t>Hank 4 4 </a:t>
            </a:r>
            <a:r>
              <a:rPr lang="en-US" altLang="zh-CN" dirty="0" smtClean="0"/>
              <a:t>Coat</a:t>
            </a:r>
          </a:p>
          <a:p>
            <a:r>
              <a:rPr lang="en-US" altLang="zh-CN" dirty="0" smtClean="0"/>
              <a:t>Hive</a:t>
            </a:r>
            <a:r>
              <a:rPr lang="zh-CN" altLang="en-US" dirty="0" smtClean="0"/>
              <a:t>中只支持等值连接，在谓词中只能使用等号</a:t>
            </a:r>
            <a:endParaRPr lang="zh-CN" altLang="en-US" dirty="0"/>
          </a:p>
        </p:txBody>
      </p:sp>
    </p:spTree>
    <p:extLst>
      <p:ext uri="{BB962C8B-B14F-4D97-AF65-F5344CB8AC3E}">
        <p14:creationId xmlns="" xmlns:p14="http://schemas.microsoft.com/office/powerpoint/2010/main" val="2818117353"/>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左外连接的结果</a:t>
            </a:r>
            <a:endParaRPr lang="zh-CN" altLang="en-US" dirty="0"/>
          </a:p>
        </p:txBody>
      </p:sp>
      <p:sp>
        <p:nvSpPr>
          <p:cNvPr id="3" name="Text Placeholder 2"/>
          <p:cNvSpPr>
            <a:spLocks noGrp="1"/>
          </p:cNvSpPr>
          <p:nvPr>
            <p:ph type="body" sz="quarter" idx="11"/>
          </p:nvPr>
        </p:nvSpPr>
        <p:spPr/>
        <p:txBody>
          <a:bodyPr>
            <a:normAutofit fontScale="92500" lnSpcReduction="20000"/>
          </a:bodyPr>
          <a:lstStyle/>
          <a:p>
            <a:r>
              <a:rPr lang="en-US" altLang="zh-CN" dirty="0"/>
              <a:t>hive&gt; </a:t>
            </a:r>
            <a:r>
              <a:rPr lang="en-US" altLang="zh-CN" b="1" dirty="0"/>
              <a:t>SELECT sales.*, things.*</a:t>
            </a:r>
          </a:p>
          <a:p>
            <a:r>
              <a:rPr lang="en-US" altLang="zh-CN" dirty="0"/>
              <a:t>&gt; </a:t>
            </a:r>
            <a:r>
              <a:rPr lang="en-US" altLang="zh-CN" b="1" dirty="0"/>
              <a:t>FROM sales LEFT OUTER JOIN things ON (sales.id = things.id);</a:t>
            </a:r>
          </a:p>
          <a:p>
            <a:r>
              <a:rPr lang="en-US" altLang="zh-CN" dirty="0"/>
              <a:t>Ali 0 NULL </a:t>
            </a:r>
            <a:r>
              <a:rPr lang="en-US" altLang="zh-CN" dirty="0" err="1" smtClean="0"/>
              <a:t>NULL</a:t>
            </a:r>
            <a:endParaRPr lang="en-US" altLang="zh-CN" dirty="0" smtClean="0"/>
          </a:p>
          <a:p>
            <a:r>
              <a:rPr lang="en-US" altLang="zh-CN" dirty="0"/>
              <a:t>Joe 2 2 Tie</a:t>
            </a:r>
          </a:p>
          <a:p>
            <a:r>
              <a:rPr lang="en-US" altLang="zh-CN" dirty="0"/>
              <a:t>Hank 2 2 Tie</a:t>
            </a:r>
          </a:p>
          <a:p>
            <a:r>
              <a:rPr lang="en-US" altLang="zh-CN" dirty="0"/>
              <a:t>Eve 3 3 Hat</a:t>
            </a:r>
          </a:p>
          <a:p>
            <a:r>
              <a:rPr lang="en-US" altLang="zh-CN" dirty="0"/>
              <a:t>Hank 4 4 </a:t>
            </a:r>
            <a:r>
              <a:rPr lang="en-US" altLang="zh-CN" dirty="0" smtClean="0"/>
              <a:t>Coat</a:t>
            </a:r>
          </a:p>
          <a:p>
            <a:r>
              <a:rPr lang="zh-CN" altLang="en-US" dirty="0"/>
              <a:t>左</a:t>
            </a:r>
            <a:r>
              <a:rPr lang="zh-CN" altLang="en-US" dirty="0" smtClean="0"/>
              <a:t>表中的所有数据（没有对应匹配的数据在表</a:t>
            </a:r>
            <a:r>
              <a:rPr lang="en-US" altLang="zh-CN" dirty="0" smtClean="0"/>
              <a:t>things</a:t>
            </a:r>
            <a:r>
              <a:rPr lang="zh-CN" altLang="en-US" dirty="0" smtClean="0"/>
              <a:t>中）</a:t>
            </a:r>
            <a:endParaRPr lang="zh-CN" altLang="en-US" dirty="0"/>
          </a:p>
        </p:txBody>
      </p:sp>
    </p:spTree>
    <p:extLst>
      <p:ext uri="{BB962C8B-B14F-4D97-AF65-F5344CB8AC3E}">
        <p14:creationId xmlns="" xmlns:p14="http://schemas.microsoft.com/office/powerpoint/2010/main" val="421607196"/>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右外连接的结果</a:t>
            </a:r>
            <a:endParaRPr lang="zh-CN" altLang="en-US" dirty="0"/>
          </a:p>
        </p:txBody>
      </p:sp>
      <p:sp>
        <p:nvSpPr>
          <p:cNvPr id="3" name="Text Placeholder 2"/>
          <p:cNvSpPr>
            <a:spLocks noGrp="1"/>
          </p:cNvSpPr>
          <p:nvPr>
            <p:ph type="body" sz="quarter" idx="11"/>
          </p:nvPr>
        </p:nvSpPr>
        <p:spPr/>
        <p:txBody>
          <a:bodyPr>
            <a:normAutofit fontScale="92500" lnSpcReduction="20000"/>
          </a:bodyPr>
          <a:lstStyle/>
          <a:p>
            <a:r>
              <a:rPr lang="en-US" altLang="zh-CN" dirty="0"/>
              <a:t>hive&gt; </a:t>
            </a:r>
            <a:r>
              <a:rPr lang="en-US" altLang="zh-CN" b="1" dirty="0"/>
              <a:t>SELECT sales.*, things.*</a:t>
            </a:r>
          </a:p>
          <a:p>
            <a:r>
              <a:rPr lang="en-US" altLang="zh-CN" dirty="0"/>
              <a:t>&gt; </a:t>
            </a:r>
            <a:r>
              <a:rPr lang="en-US" altLang="zh-CN" b="1" dirty="0"/>
              <a:t>FROM sales RIGHT OUTER JOIN things ON (sales.id = things.id);</a:t>
            </a:r>
          </a:p>
          <a:p>
            <a:r>
              <a:rPr lang="en-US" altLang="zh-CN" dirty="0"/>
              <a:t>NULL NULL 1 Scarf</a:t>
            </a:r>
          </a:p>
          <a:p>
            <a:r>
              <a:rPr lang="en-US" altLang="zh-CN" dirty="0"/>
              <a:t>Joe 2 2 Tie</a:t>
            </a:r>
          </a:p>
          <a:p>
            <a:r>
              <a:rPr lang="en-US" altLang="zh-CN" dirty="0"/>
              <a:t>Hank 2 2 Tie</a:t>
            </a:r>
          </a:p>
          <a:p>
            <a:r>
              <a:rPr lang="en-US" altLang="zh-CN" dirty="0"/>
              <a:t>Eve 3 3 Hat</a:t>
            </a:r>
          </a:p>
          <a:p>
            <a:r>
              <a:rPr lang="en-US" altLang="zh-CN" dirty="0"/>
              <a:t>Hank 4 4 </a:t>
            </a:r>
            <a:r>
              <a:rPr lang="en-US" altLang="zh-CN" dirty="0" smtClean="0"/>
              <a:t>Coat</a:t>
            </a:r>
          </a:p>
          <a:p>
            <a:r>
              <a:rPr lang="zh-CN" altLang="en-US" dirty="0" smtClean="0"/>
              <a:t>返回所有在</a:t>
            </a:r>
            <a:r>
              <a:rPr lang="en-US" altLang="zh-CN" dirty="0" smtClean="0"/>
              <a:t>things</a:t>
            </a:r>
            <a:r>
              <a:rPr lang="zh-CN" altLang="en-US" dirty="0" smtClean="0"/>
              <a:t>里面出现的内容</a:t>
            </a:r>
            <a:endParaRPr lang="zh-CN" altLang="en-US" dirty="0"/>
          </a:p>
        </p:txBody>
      </p:sp>
    </p:spTree>
    <p:extLst>
      <p:ext uri="{BB962C8B-B14F-4D97-AF65-F5344CB8AC3E}">
        <p14:creationId xmlns="" xmlns:p14="http://schemas.microsoft.com/office/powerpoint/2010/main" val="1424426851"/>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全外连接</a:t>
            </a:r>
            <a:endParaRPr lang="zh-CN" altLang="en-US" dirty="0"/>
          </a:p>
        </p:txBody>
      </p:sp>
      <p:sp>
        <p:nvSpPr>
          <p:cNvPr id="3" name="Text Placeholder 2"/>
          <p:cNvSpPr>
            <a:spLocks noGrp="1"/>
          </p:cNvSpPr>
          <p:nvPr>
            <p:ph type="body" sz="quarter" idx="11"/>
          </p:nvPr>
        </p:nvSpPr>
        <p:spPr/>
        <p:txBody>
          <a:bodyPr>
            <a:normAutofit fontScale="92500" lnSpcReduction="20000"/>
          </a:bodyPr>
          <a:lstStyle/>
          <a:p>
            <a:r>
              <a:rPr lang="en-US" altLang="zh-CN" dirty="0"/>
              <a:t>hive&gt; </a:t>
            </a:r>
            <a:r>
              <a:rPr lang="en-US" altLang="zh-CN" b="1" dirty="0"/>
              <a:t>SELECT sales.*, things.*</a:t>
            </a:r>
          </a:p>
          <a:p>
            <a:r>
              <a:rPr lang="en-US" altLang="zh-CN" dirty="0"/>
              <a:t>&gt; </a:t>
            </a:r>
            <a:r>
              <a:rPr lang="en-US" altLang="zh-CN" b="1" dirty="0"/>
              <a:t>FROM sales FULL OUTER JOIN things ON (sales.id = things.id);</a:t>
            </a:r>
          </a:p>
          <a:p>
            <a:r>
              <a:rPr lang="en-US" altLang="zh-CN" dirty="0"/>
              <a:t>Ali 0 NULL NULL</a:t>
            </a:r>
          </a:p>
          <a:p>
            <a:r>
              <a:rPr lang="en-US" altLang="zh-CN" dirty="0"/>
              <a:t>NULL NULL 1 Scarf</a:t>
            </a:r>
          </a:p>
          <a:p>
            <a:r>
              <a:rPr lang="en-US" altLang="zh-CN" dirty="0"/>
              <a:t>Joe 2 2 Tie</a:t>
            </a:r>
          </a:p>
          <a:p>
            <a:r>
              <a:rPr lang="en-US" altLang="zh-CN" dirty="0"/>
              <a:t>Hank 2 2 Tie</a:t>
            </a:r>
          </a:p>
          <a:p>
            <a:r>
              <a:rPr lang="en-US" altLang="zh-CN" dirty="0"/>
              <a:t>Eve 3 3 Hat</a:t>
            </a:r>
          </a:p>
          <a:p>
            <a:r>
              <a:rPr lang="en-US" altLang="zh-CN" dirty="0"/>
              <a:t>Hank 4 4 Coat</a:t>
            </a:r>
            <a:endParaRPr lang="zh-CN" altLang="en-US" dirty="0"/>
          </a:p>
        </p:txBody>
      </p:sp>
    </p:spTree>
    <p:extLst>
      <p:ext uri="{BB962C8B-B14F-4D97-AF65-F5344CB8AC3E}">
        <p14:creationId xmlns="" xmlns:p14="http://schemas.microsoft.com/office/powerpoint/2010/main" val="1356120936"/>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半连接（只返回一半的内容并且去重）</a:t>
            </a:r>
            <a:endParaRPr lang="zh-CN" altLang="en-US" dirty="0"/>
          </a:p>
        </p:txBody>
      </p:sp>
      <p:sp>
        <p:nvSpPr>
          <p:cNvPr id="3" name="Text Placeholder 2"/>
          <p:cNvSpPr>
            <a:spLocks noGrp="1"/>
          </p:cNvSpPr>
          <p:nvPr>
            <p:ph type="body" sz="quarter" idx="11"/>
          </p:nvPr>
        </p:nvSpPr>
        <p:spPr/>
        <p:txBody>
          <a:bodyPr>
            <a:normAutofit fontScale="62500" lnSpcReduction="20000"/>
          </a:bodyPr>
          <a:lstStyle/>
          <a:p>
            <a:r>
              <a:rPr lang="en-US" altLang="zh-CN" dirty="0"/>
              <a:t>hive&gt; </a:t>
            </a:r>
            <a:r>
              <a:rPr lang="en-US" altLang="zh-CN" b="1" dirty="0"/>
              <a:t>SELECT *</a:t>
            </a:r>
          </a:p>
          <a:p>
            <a:r>
              <a:rPr lang="en-US" altLang="zh-CN" dirty="0"/>
              <a:t>&gt; </a:t>
            </a:r>
            <a:r>
              <a:rPr lang="en-US" altLang="zh-CN" b="1" dirty="0"/>
              <a:t>FROM things LEFT SEMI JOIN sales ON (sales.id = things.id);</a:t>
            </a:r>
          </a:p>
          <a:p>
            <a:r>
              <a:rPr lang="en-US" altLang="zh-CN" dirty="0"/>
              <a:t>2 Tie</a:t>
            </a:r>
          </a:p>
          <a:p>
            <a:r>
              <a:rPr lang="en-US" altLang="zh-CN" dirty="0"/>
              <a:t>3 Hat</a:t>
            </a:r>
          </a:p>
          <a:p>
            <a:r>
              <a:rPr lang="en-US" altLang="zh-CN" dirty="0"/>
              <a:t>4 </a:t>
            </a:r>
            <a:r>
              <a:rPr lang="en-US" altLang="zh-CN" dirty="0" smtClean="0"/>
              <a:t>Coat</a:t>
            </a:r>
          </a:p>
          <a:p>
            <a:r>
              <a:rPr lang="zh-CN" altLang="en-US" dirty="0" smtClean="0"/>
              <a:t>等价于</a:t>
            </a:r>
            <a:endParaRPr lang="en-US" altLang="zh-CN" dirty="0" smtClean="0"/>
          </a:p>
          <a:p>
            <a:r>
              <a:rPr lang="en-US" altLang="zh-CN" dirty="0"/>
              <a:t>SELECT *</a:t>
            </a:r>
          </a:p>
          <a:p>
            <a:r>
              <a:rPr lang="en-US" altLang="zh-CN" dirty="0"/>
              <a:t>FROM things</a:t>
            </a:r>
          </a:p>
          <a:p>
            <a:r>
              <a:rPr lang="en-US" altLang="zh-CN" dirty="0"/>
              <a:t>WHERE things.id IN (SELECT id from sales</a:t>
            </a:r>
            <a:r>
              <a:rPr lang="en-US" altLang="zh-CN" dirty="0" smtClean="0"/>
              <a:t>);</a:t>
            </a:r>
          </a:p>
          <a:p>
            <a:r>
              <a:rPr lang="zh-CN" altLang="en-US" dirty="0" smtClean="0"/>
              <a:t>在</a:t>
            </a:r>
            <a:r>
              <a:rPr lang="en-US" altLang="zh-CN" dirty="0" smtClean="0"/>
              <a:t>Hive</a:t>
            </a:r>
            <a:r>
              <a:rPr lang="zh-CN" altLang="en-US" dirty="0" smtClean="0"/>
              <a:t>中并不支持</a:t>
            </a:r>
            <a:r>
              <a:rPr lang="en-US" altLang="zh-CN" dirty="0" smtClean="0"/>
              <a:t>IN</a:t>
            </a:r>
            <a:r>
              <a:rPr lang="zh-CN" altLang="en-US" dirty="0" smtClean="0"/>
              <a:t>子句的操作</a:t>
            </a:r>
            <a:endParaRPr lang="zh-CN" altLang="en-US" dirty="0"/>
          </a:p>
        </p:txBody>
      </p:sp>
    </p:spTree>
    <p:extLst>
      <p:ext uri="{BB962C8B-B14F-4D97-AF65-F5344CB8AC3E}">
        <p14:creationId xmlns="" xmlns:p14="http://schemas.microsoft.com/office/powerpoint/2010/main" val="3534953334"/>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Hive</a:t>
            </a:r>
            <a:r>
              <a:rPr lang="zh-CN" altLang="en-US" dirty="0" smtClean="0"/>
              <a:t>的应用范围举例</a:t>
            </a:r>
            <a:endParaRPr lang="zh-CN" altLang="en-US" dirty="0"/>
          </a:p>
        </p:txBody>
      </p:sp>
      <p:sp>
        <p:nvSpPr>
          <p:cNvPr id="3" name="Text Placeholder 2"/>
          <p:cNvSpPr>
            <a:spLocks noGrp="1"/>
          </p:cNvSpPr>
          <p:nvPr>
            <p:ph type="body" sz="quarter" idx="11"/>
          </p:nvPr>
        </p:nvSpPr>
        <p:spPr/>
        <p:txBody>
          <a:bodyPr>
            <a:normAutofit fontScale="92500" lnSpcReduction="10000"/>
          </a:bodyPr>
          <a:lstStyle/>
          <a:p>
            <a:r>
              <a:rPr lang="zh-CN" altLang="en-US" dirty="0" smtClean="0"/>
              <a:t>日志分析：在互联网公司中，每天会产生大量的日志数据，分析这些日志数据是每天都需要进行的重要工作；日志分析可以优化系统，可以获知用户行为，也可以获知数据的统计信息</a:t>
            </a:r>
            <a:endParaRPr lang="en-US" altLang="zh-CN" dirty="0" smtClean="0"/>
          </a:p>
          <a:p>
            <a:r>
              <a:rPr lang="zh-CN" altLang="en-US" dirty="0"/>
              <a:t>数</a:t>
            </a:r>
            <a:r>
              <a:rPr lang="zh-CN" altLang="en-US" dirty="0" smtClean="0"/>
              <a:t>据挖掘：通过对结构化数据的挖掘，能够获得原先使用者没有意识到的信息</a:t>
            </a:r>
            <a:endParaRPr lang="en-US" altLang="zh-CN" dirty="0" smtClean="0"/>
          </a:p>
          <a:p>
            <a:r>
              <a:rPr lang="zh-CN" altLang="en-US" dirty="0"/>
              <a:t>文</a:t>
            </a:r>
            <a:r>
              <a:rPr lang="zh-CN" altLang="en-US" dirty="0" smtClean="0"/>
              <a:t>档索引：可以对一系列文档进行分析，并形成文档的索引结构，不一定是完成的倒排表，可能是关联信息的索引</a:t>
            </a:r>
            <a:endParaRPr lang="en-US" altLang="zh-CN" dirty="0" smtClean="0"/>
          </a:p>
          <a:p>
            <a:r>
              <a:rPr lang="zh-CN" altLang="en-US" dirty="0"/>
              <a:t>商</a:t>
            </a:r>
            <a:r>
              <a:rPr lang="zh-CN" altLang="en-US" dirty="0" smtClean="0"/>
              <a:t>业智能信息处理：可以对商业信息进行查询分析，从中可以获得一些智能决策的信息</a:t>
            </a:r>
            <a:endParaRPr lang="en-US" altLang="zh-CN" dirty="0" smtClean="0"/>
          </a:p>
          <a:p>
            <a:r>
              <a:rPr lang="zh-CN" altLang="en-US" dirty="0"/>
              <a:t>即</a:t>
            </a:r>
            <a:r>
              <a:rPr lang="zh-CN" altLang="en-US" dirty="0" smtClean="0"/>
              <a:t>时查询以及数据验证：数据分析人员可能</a:t>
            </a:r>
            <a:r>
              <a:rPr lang="zh-CN" altLang="en-US" dirty="0"/>
              <a:t>临</a:t>
            </a:r>
            <a:r>
              <a:rPr lang="zh-CN" altLang="en-US" dirty="0" smtClean="0"/>
              <a:t>时需要验证数据的特性，需要查询引擎迅速进行数据统计分析</a:t>
            </a:r>
            <a:endParaRPr lang="en-US" altLang="zh-CN" dirty="0" smtClean="0"/>
          </a:p>
        </p:txBody>
      </p:sp>
    </p:spTree>
    <p:extLst>
      <p:ext uri="{BB962C8B-B14F-4D97-AF65-F5344CB8AC3E}">
        <p14:creationId xmlns="" xmlns:p14="http://schemas.microsoft.com/office/powerpoint/2010/main" val="1280452570"/>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Map Join</a:t>
            </a:r>
            <a:endParaRPr lang="zh-CN" altLang="en-US" dirty="0"/>
          </a:p>
        </p:txBody>
      </p:sp>
      <p:sp>
        <p:nvSpPr>
          <p:cNvPr id="3" name="Text Placeholder 2"/>
          <p:cNvSpPr>
            <a:spLocks noGrp="1"/>
          </p:cNvSpPr>
          <p:nvPr>
            <p:ph type="body" sz="quarter" idx="11"/>
          </p:nvPr>
        </p:nvSpPr>
        <p:spPr/>
        <p:txBody>
          <a:bodyPr>
            <a:normAutofit fontScale="85000" lnSpcReduction="20000"/>
          </a:bodyPr>
          <a:lstStyle/>
          <a:p>
            <a:pPr>
              <a:lnSpc>
                <a:spcPct val="120000"/>
              </a:lnSpc>
              <a:spcBef>
                <a:spcPts val="0"/>
              </a:spcBef>
            </a:pPr>
            <a:r>
              <a:rPr lang="zh-CN" altLang="en-US" dirty="0" smtClean="0"/>
              <a:t>在进行连接的两个表中，如果一个表足够小，则可以把较小的表放入到每个</a:t>
            </a:r>
            <a:r>
              <a:rPr lang="en-US" altLang="zh-CN" dirty="0" smtClean="0"/>
              <a:t>mapper</a:t>
            </a:r>
            <a:r>
              <a:rPr lang="zh-CN" altLang="en-US" dirty="0" smtClean="0"/>
              <a:t>的内存中执行连接操作。使用</a:t>
            </a:r>
            <a:r>
              <a:rPr lang="en-US" altLang="zh-CN" dirty="0" smtClean="0"/>
              <a:t>Map Join</a:t>
            </a:r>
            <a:r>
              <a:rPr lang="zh-CN" altLang="en-US" dirty="0" smtClean="0"/>
              <a:t>的方法是在</a:t>
            </a:r>
            <a:r>
              <a:rPr lang="en-US" altLang="zh-CN" dirty="0" smtClean="0"/>
              <a:t>SQL</a:t>
            </a:r>
            <a:r>
              <a:rPr lang="zh-CN" altLang="en-US" dirty="0" smtClean="0"/>
              <a:t>语句中使用</a:t>
            </a:r>
            <a:r>
              <a:rPr lang="en-US" altLang="zh-CN" dirty="0" smtClean="0"/>
              <a:t>C</a:t>
            </a:r>
            <a:r>
              <a:rPr lang="zh-CN" altLang="en-US" dirty="0" smtClean="0"/>
              <a:t>语言风格的注释</a:t>
            </a:r>
            <a:endParaRPr lang="en-US" altLang="zh-CN" dirty="0" smtClean="0"/>
          </a:p>
          <a:p>
            <a:pPr>
              <a:lnSpc>
                <a:spcPct val="120000"/>
              </a:lnSpc>
              <a:spcBef>
                <a:spcPts val="0"/>
              </a:spcBef>
            </a:pPr>
            <a:r>
              <a:rPr lang="en-US" altLang="zh-CN" dirty="0"/>
              <a:t>hive&gt; </a:t>
            </a:r>
            <a:r>
              <a:rPr lang="en-US" altLang="zh-CN" b="1" dirty="0"/>
              <a:t>SELECT /*+ MAPJOIN(things) */ sales.*, things.*</a:t>
            </a:r>
          </a:p>
          <a:p>
            <a:pPr>
              <a:lnSpc>
                <a:spcPct val="120000"/>
              </a:lnSpc>
              <a:spcBef>
                <a:spcPts val="0"/>
              </a:spcBef>
            </a:pPr>
            <a:r>
              <a:rPr lang="en-US" altLang="zh-CN" dirty="0"/>
              <a:t>&gt; </a:t>
            </a:r>
            <a:r>
              <a:rPr lang="en-US" altLang="zh-CN" b="1" dirty="0"/>
              <a:t>FROM sales JOIN things ON (sales.id = things.id);</a:t>
            </a:r>
          </a:p>
          <a:p>
            <a:pPr>
              <a:lnSpc>
                <a:spcPct val="120000"/>
              </a:lnSpc>
              <a:spcBef>
                <a:spcPts val="0"/>
              </a:spcBef>
            </a:pPr>
            <a:r>
              <a:rPr lang="en-US" altLang="zh-CN" dirty="0"/>
              <a:t>Joe 2 2 Tie</a:t>
            </a:r>
          </a:p>
          <a:p>
            <a:pPr>
              <a:lnSpc>
                <a:spcPct val="120000"/>
              </a:lnSpc>
              <a:spcBef>
                <a:spcPts val="0"/>
              </a:spcBef>
            </a:pPr>
            <a:r>
              <a:rPr lang="en-US" altLang="zh-CN" dirty="0"/>
              <a:t>Hank 4 4 Coat</a:t>
            </a:r>
          </a:p>
          <a:p>
            <a:pPr>
              <a:lnSpc>
                <a:spcPct val="120000"/>
              </a:lnSpc>
              <a:spcBef>
                <a:spcPts val="0"/>
              </a:spcBef>
            </a:pPr>
            <a:r>
              <a:rPr lang="en-US" altLang="zh-CN" dirty="0"/>
              <a:t>Eve 3 3 Hat</a:t>
            </a:r>
          </a:p>
          <a:p>
            <a:pPr>
              <a:lnSpc>
                <a:spcPct val="120000"/>
              </a:lnSpc>
              <a:spcBef>
                <a:spcPts val="0"/>
              </a:spcBef>
            </a:pPr>
            <a:r>
              <a:rPr lang="en-US" altLang="zh-CN" dirty="0"/>
              <a:t>Hank 2 2 </a:t>
            </a:r>
            <a:r>
              <a:rPr lang="en-US" altLang="zh-CN" dirty="0" smtClean="0"/>
              <a:t>Tie</a:t>
            </a:r>
          </a:p>
          <a:p>
            <a:pPr>
              <a:lnSpc>
                <a:spcPct val="120000"/>
              </a:lnSpc>
              <a:spcBef>
                <a:spcPts val="0"/>
              </a:spcBef>
            </a:pPr>
            <a:r>
              <a:rPr lang="zh-CN" altLang="en-US" dirty="0" smtClean="0"/>
              <a:t>执行这个查询的请求没有</a:t>
            </a:r>
            <a:r>
              <a:rPr lang="en-US" altLang="zh-CN" dirty="0" smtClean="0"/>
              <a:t>reducer</a:t>
            </a:r>
            <a:r>
              <a:rPr lang="zh-CN" altLang="en-US" dirty="0" smtClean="0"/>
              <a:t>，这个请求对于</a:t>
            </a:r>
            <a:r>
              <a:rPr lang="en-US" altLang="zh-CN" dirty="0" smtClean="0"/>
              <a:t>RIGHT</a:t>
            </a:r>
            <a:r>
              <a:rPr lang="zh-CN" altLang="en-US" dirty="0" smtClean="0"/>
              <a:t>以及</a:t>
            </a:r>
            <a:r>
              <a:rPr lang="en-US" altLang="zh-CN" dirty="0" smtClean="0"/>
              <a:t>FULL OUTER JOIN</a:t>
            </a:r>
            <a:r>
              <a:rPr lang="zh-CN" altLang="en-US" dirty="0" smtClean="0"/>
              <a:t>是无效的，因为这些连接都需要在所有的输入中进行聚合操作，需要引入</a:t>
            </a:r>
            <a:r>
              <a:rPr lang="en-US" altLang="zh-CN" dirty="0" smtClean="0"/>
              <a:t>reducer</a:t>
            </a:r>
            <a:r>
              <a:rPr lang="zh-CN" altLang="en-US" dirty="0" smtClean="0"/>
              <a:t>，获知无法匹配的数据。</a:t>
            </a:r>
            <a:endParaRPr lang="en-US" altLang="zh-CN" dirty="0" smtClean="0"/>
          </a:p>
          <a:p>
            <a:pPr>
              <a:lnSpc>
                <a:spcPct val="120000"/>
              </a:lnSpc>
              <a:spcBef>
                <a:spcPts val="0"/>
              </a:spcBef>
            </a:pPr>
            <a:r>
              <a:rPr lang="en-US" altLang="zh-CN" dirty="0" smtClean="0"/>
              <a:t>Map Join</a:t>
            </a:r>
            <a:r>
              <a:rPr lang="zh-CN" altLang="en-US" dirty="0" smtClean="0"/>
              <a:t>可以利用分桶的表，即加载右边对应的桶即可，需要启动优化选项：</a:t>
            </a:r>
            <a:endParaRPr lang="en-US" altLang="zh-CN" dirty="0" smtClean="0"/>
          </a:p>
          <a:p>
            <a:pPr>
              <a:lnSpc>
                <a:spcPct val="120000"/>
              </a:lnSpc>
              <a:spcBef>
                <a:spcPts val="0"/>
              </a:spcBef>
            </a:pPr>
            <a:r>
              <a:rPr lang="en-US" altLang="zh-CN" dirty="0"/>
              <a:t>SET hive.optimize.bucketmapjoin=true;</a:t>
            </a:r>
            <a:endParaRPr lang="zh-CN" altLang="en-US" dirty="0"/>
          </a:p>
        </p:txBody>
      </p:sp>
    </p:spTree>
    <p:extLst>
      <p:ext uri="{BB962C8B-B14F-4D97-AF65-F5344CB8AC3E}">
        <p14:creationId xmlns="" xmlns:p14="http://schemas.microsoft.com/office/powerpoint/2010/main" val="1285305814"/>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3531" y="2727579"/>
            <a:ext cx="4484113" cy="584775"/>
          </a:xfrm>
        </p:spPr>
        <p:txBody>
          <a:bodyPr/>
          <a:lstStyle/>
          <a:p>
            <a:r>
              <a:rPr lang="en-US" altLang="zh-CN" dirty="0" smtClean="0"/>
              <a:t>Hive</a:t>
            </a:r>
            <a:r>
              <a:rPr lang="zh-CN" altLang="en-US" dirty="0" smtClean="0"/>
              <a:t>特性的补充说明</a:t>
            </a:r>
            <a:endParaRPr lang="zh-CN" altLang="en-US" dirty="0"/>
          </a:p>
        </p:txBody>
      </p:sp>
      <p:sp>
        <p:nvSpPr>
          <p:cNvPr id="3" name="Subtitle 2"/>
          <p:cNvSpPr>
            <a:spLocks noGrp="1"/>
          </p:cNvSpPr>
          <p:nvPr>
            <p:ph type="subTitle" idx="1"/>
          </p:nvPr>
        </p:nvSpPr>
        <p:spPr/>
        <p:txBody>
          <a:bodyPr/>
          <a:lstStyle/>
          <a:p>
            <a:endParaRPr lang="zh-CN" altLang="en-US"/>
          </a:p>
        </p:txBody>
      </p:sp>
    </p:spTree>
    <p:extLst>
      <p:ext uri="{BB962C8B-B14F-4D97-AF65-F5344CB8AC3E}">
        <p14:creationId xmlns="" xmlns:p14="http://schemas.microsoft.com/office/powerpoint/2010/main" val="4157917489"/>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zh-CN" altLang="en-US" dirty="0" smtClean="0"/>
              <a:t>关于更新，事务和索引</a:t>
            </a:r>
            <a:endParaRPr lang="zh-CN" altLang="en-US" dirty="0"/>
          </a:p>
        </p:txBody>
      </p:sp>
      <p:sp>
        <p:nvSpPr>
          <p:cNvPr id="5" name="Text Placeholder 4"/>
          <p:cNvSpPr>
            <a:spLocks noGrp="1"/>
          </p:cNvSpPr>
          <p:nvPr>
            <p:ph type="body" sz="quarter" idx="11"/>
          </p:nvPr>
        </p:nvSpPr>
        <p:spPr/>
        <p:txBody>
          <a:bodyPr/>
          <a:lstStyle/>
          <a:p>
            <a:r>
              <a:rPr lang="zh-CN" altLang="en-US" dirty="0" smtClean="0"/>
              <a:t>更新，事务和索引是传统数据库的重要特性</a:t>
            </a:r>
            <a:endParaRPr lang="en-US" altLang="zh-CN" dirty="0" smtClean="0"/>
          </a:p>
          <a:p>
            <a:r>
              <a:rPr lang="zh-CN" altLang="en-US" dirty="0" smtClean="0"/>
              <a:t>在</a:t>
            </a:r>
            <a:r>
              <a:rPr lang="en-US" altLang="zh-CN" dirty="0" smtClean="0"/>
              <a:t>Hive</a:t>
            </a:r>
            <a:r>
              <a:rPr lang="zh-CN" altLang="en-US" dirty="0" smtClean="0"/>
              <a:t>中没有支持这些特性，因为</a:t>
            </a:r>
            <a:r>
              <a:rPr lang="en-US" altLang="zh-CN" dirty="0" smtClean="0"/>
              <a:t>Hive</a:t>
            </a:r>
            <a:r>
              <a:rPr lang="zh-CN" altLang="en-US" dirty="0" smtClean="0"/>
              <a:t>被设计使用</a:t>
            </a:r>
            <a:r>
              <a:rPr lang="en-US" altLang="zh-CN" dirty="0" err="1" smtClean="0"/>
              <a:t>MapReduce</a:t>
            </a:r>
            <a:r>
              <a:rPr lang="zh-CN" altLang="en-US" dirty="0" smtClean="0"/>
              <a:t>去操作</a:t>
            </a:r>
            <a:r>
              <a:rPr lang="en-US" altLang="zh-CN" dirty="0" smtClean="0"/>
              <a:t>HDFS</a:t>
            </a:r>
            <a:r>
              <a:rPr lang="zh-CN" altLang="en-US" dirty="0" smtClean="0"/>
              <a:t>中的数据</a:t>
            </a:r>
            <a:endParaRPr lang="en-US" altLang="zh-CN" dirty="0" smtClean="0"/>
          </a:p>
          <a:p>
            <a:r>
              <a:rPr lang="zh-CN" altLang="en-US" dirty="0"/>
              <a:t>在这</a:t>
            </a:r>
            <a:r>
              <a:rPr lang="zh-CN" altLang="en-US" dirty="0" smtClean="0"/>
              <a:t>样的环境下，全表扫面是一个常态操作，数据更新可以通过将数据放入到新表中实现，在</a:t>
            </a:r>
            <a:r>
              <a:rPr lang="en-US" altLang="zh-CN" dirty="0" smtClean="0"/>
              <a:t>Hive</a:t>
            </a:r>
            <a:r>
              <a:rPr lang="zh-CN" altLang="en-US" dirty="0" smtClean="0"/>
              <a:t>中并不支持</a:t>
            </a:r>
            <a:endParaRPr lang="en-US" altLang="zh-CN" dirty="0" smtClean="0"/>
          </a:p>
          <a:p>
            <a:r>
              <a:rPr lang="zh-CN" altLang="en-US" dirty="0"/>
              <a:t>对</a:t>
            </a:r>
            <a:r>
              <a:rPr lang="zh-CN" altLang="en-US" dirty="0" smtClean="0"/>
              <a:t>于事务来说，</a:t>
            </a:r>
            <a:r>
              <a:rPr lang="en-US" altLang="zh-CN" dirty="0" smtClean="0"/>
              <a:t>Hive</a:t>
            </a:r>
            <a:r>
              <a:rPr lang="zh-CN" altLang="en-US" dirty="0" smtClean="0"/>
              <a:t>当前没有对表的并发访问没有清楚的语义，应用程序需要通过应用层自己的锁来达到这一点</a:t>
            </a:r>
            <a:endParaRPr lang="en-US" altLang="zh-CN" dirty="0" smtClean="0"/>
          </a:p>
          <a:p>
            <a:r>
              <a:rPr lang="zh-CN" altLang="en-US" dirty="0"/>
              <a:t>另</a:t>
            </a:r>
            <a:r>
              <a:rPr lang="zh-CN" altLang="en-US" dirty="0" smtClean="0"/>
              <a:t>外，一些特性在</a:t>
            </a:r>
            <a:r>
              <a:rPr lang="en-US" altLang="zh-CN" dirty="0" err="1" smtClean="0"/>
              <a:t>HBase</a:t>
            </a:r>
            <a:r>
              <a:rPr lang="zh-CN" altLang="en-US" dirty="0" smtClean="0"/>
              <a:t>中进行了体现，可以使用</a:t>
            </a:r>
            <a:r>
              <a:rPr lang="en-US" altLang="zh-CN" dirty="0" err="1" smtClean="0"/>
              <a:t>HBase</a:t>
            </a:r>
            <a:r>
              <a:rPr lang="zh-CN" altLang="en-US" dirty="0" smtClean="0"/>
              <a:t>作为后台的存储</a:t>
            </a:r>
            <a:endParaRPr lang="zh-CN" altLang="en-US" dirty="0"/>
          </a:p>
        </p:txBody>
      </p:sp>
    </p:spTree>
    <p:extLst>
      <p:ext uri="{BB962C8B-B14F-4D97-AF65-F5344CB8AC3E}">
        <p14:creationId xmlns="" xmlns:p14="http://schemas.microsoft.com/office/powerpoint/2010/main" val="2320911637"/>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Hive</a:t>
            </a:r>
            <a:r>
              <a:rPr lang="zh-CN" altLang="en-US" dirty="0" smtClean="0"/>
              <a:t>的高级特征</a:t>
            </a:r>
            <a:endParaRPr lang="zh-CN" altLang="en-US" dirty="0"/>
          </a:p>
        </p:txBody>
      </p:sp>
      <p:sp>
        <p:nvSpPr>
          <p:cNvPr id="3" name="Text Placeholder 2"/>
          <p:cNvSpPr>
            <a:spLocks noGrp="1"/>
          </p:cNvSpPr>
          <p:nvPr>
            <p:ph type="body" sz="quarter" idx="11"/>
          </p:nvPr>
        </p:nvSpPr>
        <p:spPr/>
        <p:txBody>
          <a:bodyPr/>
          <a:lstStyle/>
          <a:p>
            <a:r>
              <a:rPr lang="en-US" altLang="zh-CN" dirty="0" smtClean="0"/>
              <a:t>Transform</a:t>
            </a:r>
            <a:r>
              <a:rPr lang="zh-CN" altLang="en-US" dirty="0" smtClean="0"/>
              <a:t>：转换特性，能够在</a:t>
            </a:r>
            <a:r>
              <a:rPr lang="en-US" altLang="zh-CN" dirty="0" smtClean="0"/>
              <a:t>SQL</a:t>
            </a:r>
            <a:r>
              <a:rPr lang="zh-CN" altLang="en-US" dirty="0" smtClean="0"/>
              <a:t>语句中使用</a:t>
            </a:r>
            <a:r>
              <a:rPr lang="en-US" altLang="zh-CN" dirty="0" err="1" smtClean="0"/>
              <a:t>MapReduce</a:t>
            </a:r>
            <a:endParaRPr lang="en-US" altLang="zh-CN" dirty="0" smtClean="0"/>
          </a:p>
          <a:p>
            <a:r>
              <a:rPr lang="zh-CN" altLang="en-US" dirty="0"/>
              <a:t>用</a:t>
            </a:r>
            <a:r>
              <a:rPr lang="zh-CN" altLang="en-US" dirty="0" smtClean="0"/>
              <a:t>户自定义的</a:t>
            </a:r>
            <a:r>
              <a:rPr lang="en-US" altLang="zh-CN" dirty="0" err="1" smtClean="0"/>
              <a:t>SerDe</a:t>
            </a:r>
            <a:r>
              <a:rPr lang="zh-CN" altLang="en-US" dirty="0" smtClean="0"/>
              <a:t>（序列化与反序列化）：这样可以使用任意类型的文件格式，典型的</a:t>
            </a:r>
            <a:r>
              <a:rPr lang="zh-CN" altLang="en-US" dirty="0"/>
              <a:t>应</a:t>
            </a:r>
            <a:r>
              <a:rPr lang="zh-CN" altLang="en-US" dirty="0" smtClean="0"/>
              <a:t>用：</a:t>
            </a:r>
            <a:endParaRPr lang="en-US" altLang="zh-CN" dirty="0" smtClean="0"/>
          </a:p>
          <a:p>
            <a:pPr lvl="1"/>
            <a:r>
              <a:rPr lang="zh-CN" altLang="en-US" dirty="0"/>
              <a:t>元数</a:t>
            </a:r>
            <a:r>
              <a:rPr lang="zh-CN" altLang="en-US" dirty="0" smtClean="0"/>
              <a:t>据检查工具</a:t>
            </a:r>
            <a:endParaRPr lang="en-US" altLang="zh-CN" dirty="0" smtClean="0"/>
          </a:p>
          <a:p>
            <a:pPr lvl="1"/>
            <a:r>
              <a:rPr lang="zh-CN" altLang="en-US" dirty="0"/>
              <a:t>结构</a:t>
            </a:r>
            <a:r>
              <a:rPr lang="zh-CN" altLang="en-US" dirty="0" smtClean="0"/>
              <a:t>化的查询日志</a:t>
            </a:r>
            <a:endParaRPr lang="zh-CN" altLang="en-US" dirty="0"/>
          </a:p>
        </p:txBody>
      </p:sp>
    </p:spTree>
    <p:extLst>
      <p:ext uri="{BB962C8B-B14F-4D97-AF65-F5344CB8AC3E}">
        <p14:creationId xmlns="" xmlns:p14="http://schemas.microsoft.com/office/powerpoint/2010/main" val="1826751743"/>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Hive</a:t>
            </a:r>
            <a:r>
              <a:rPr lang="zh-CN" altLang="en-US" dirty="0" smtClean="0"/>
              <a:t>总结</a:t>
            </a:r>
            <a:endParaRPr lang="zh-CN" altLang="en-US" dirty="0"/>
          </a:p>
        </p:txBody>
      </p:sp>
      <p:sp>
        <p:nvSpPr>
          <p:cNvPr id="3" name="Text Placeholder 2"/>
          <p:cNvSpPr>
            <a:spLocks noGrp="1"/>
          </p:cNvSpPr>
          <p:nvPr>
            <p:ph type="body" sz="quarter" idx="11"/>
          </p:nvPr>
        </p:nvSpPr>
        <p:spPr/>
        <p:txBody>
          <a:bodyPr/>
          <a:lstStyle/>
          <a:p>
            <a:r>
              <a:rPr lang="en-US" altLang="zh-CN" dirty="0" smtClean="0"/>
              <a:t>Hive</a:t>
            </a:r>
            <a:r>
              <a:rPr lang="zh-CN" altLang="en-US" dirty="0" smtClean="0"/>
              <a:t>提供了一种类似于</a:t>
            </a:r>
            <a:r>
              <a:rPr lang="en-US" altLang="zh-CN" dirty="0" smtClean="0"/>
              <a:t>SQL</a:t>
            </a:r>
            <a:r>
              <a:rPr lang="zh-CN" altLang="en-US" dirty="0" smtClean="0"/>
              <a:t>的查询语言，使得其能够用于用户的交互查询</a:t>
            </a:r>
            <a:endParaRPr lang="en-US" altLang="zh-CN" dirty="0" smtClean="0"/>
          </a:p>
          <a:p>
            <a:r>
              <a:rPr lang="zh-CN" altLang="en-US" dirty="0" smtClean="0"/>
              <a:t>与传统的数据库类似，</a:t>
            </a:r>
            <a:r>
              <a:rPr lang="en-US" altLang="zh-CN" dirty="0" smtClean="0"/>
              <a:t>Hive</a:t>
            </a:r>
            <a:r>
              <a:rPr lang="zh-CN" altLang="en-US" dirty="0" smtClean="0"/>
              <a:t>提供了多个数据表之间的联合查询，能够完成高效的多个数据表之间的查询</a:t>
            </a:r>
            <a:endParaRPr lang="en-US" altLang="zh-CN" dirty="0" smtClean="0"/>
          </a:p>
          <a:p>
            <a:r>
              <a:rPr lang="zh-CN" altLang="en-US" dirty="0" smtClean="0"/>
              <a:t>通过底层执行引擎的工作，</a:t>
            </a:r>
            <a:r>
              <a:rPr lang="en-US" altLang="zh-CN" dirty="0" smtClean="0"/>
              <a:t>Hive</a:t>
            </a:r>
            <a:r>
              <a:rPr lang="zh-CN" altLang="en-US" dirty="0" smtClean="0"/>
              <a:t>将</a:t>
            </a:r>
            <a:r>
              <a:rPr lang="en-US" altLang="zh-CN" dirty="0" smtClean="0"/>
              <a:t>SQL</a:t>
            </a:r>
            <a:r>
              <a:rPr lang="zh-CN" altLang="en-US" dirty="0" smtClean="0"/>
              <a:t>语言扩展到很大的查询规模</a:t>
            </a:r>
            <a:endParaRPr lang="zh-CN" altLang="en-US" dirty="0"/>
          </a:p>
        </p:txBody>
      </p:sp>
    </p:spTree>
    <p:extLst>
      <p:ext uri="{BB962C8B-B14F-4D97-AF65-F5344CB8AC3E}">
        <p14:creationId xmlns="" xmlns:p14="http://schemas.microsoft.com/office/powerpoint/2010/main" val="1165682278"/>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404996936"/>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Hive</a:t>
            </a:r>
            <a:r>
              <a:rPr lang="zh-CN" altLang="en-US" dirty="0" smtClean="0"/>
              <a:t>的组成模块（</a:t>
            </a:r>
            <a:r>
              <a:rPr lang="en-US" altLang="zh-CN" dirty="0" smtClean="0"/>
              <a:t>1</a:t>
            </a:r>
            <a:r>
              <a:rPr lang="zh-CN" altLang="en-US" dirty="0" smtClean="0"/>
              <a:t>）</a:t>
            </a:r>
            <a:endParaRPr lang="zh-CN" altLang="en-US" dirty="0"/>
          </a:p>
        </p:txBody>
      </p:sp>
      <p:sp>
        <p:nvSpPr>
          <p:cNvPr id="3" name="Text Placeholder 2"/>
          <p:cNvSpPr>
            <a:spLocks noGrp="1"/>
          </p:cNvSpPr>
          <p:nvPr>
            <p:ph type="body" sz="quarter" idx="11"/>
          </p:nvPr>
        </p:nvSpPr>
        <p:spPr>
          <a:xfrm>
            <a:off x="822960" y="1201782"/>
            <a:ext cx="7393577" cy="4271555"/>
          </a:xfrm>
        </p:spPr>
        <p:txBody>
          <a:bodyPr>
            <a:normAutofit/>
          </a:bodyPr>
          <a:lstStyle/>
          <a:p>
            <a:r>
              <a:rPr lang="en-US" altLang="zh-CN" dirty="0" smtClean="0"/>
              <a:t>Hive</a:t>
            </a:r>
            <a:r>
              <a:rPr lang="zh-CN" altLang="en-US" dirty="0" smtClean="0"/>
              <a:t>的模块非常类似于传统的数据库的模块，下面是</a:t>
            </a:r>
            <a:r>
              <a:rPr lang="en-US" altLang="zh-CN" dirty="0" smtClean="0"/>
              <a:t>Hive</a:t>
            </a:r>
            <a:r>
              <a:rPr lang="zh-CN" altLang="en-US" dirty="0" smtClean="0"/>
              <a:t>的必要组成模块以及对应的功能介绍</a:t>
            </a:r>
            <a:endParaRPr lang="en-US" altLang="zh-CN" dirty="0" smtClean="0"/>
          </a:p>
          <a:p>
            <a:r>
              <a:rPr lang="en-US" altLang="zh-CN" dirty="0" err="1" smtClean="0"/>
              <a:t>HiveQL</a:t>
            </a:r>
            <a:r>
              <a:rPr lang="zh-CN" altLang="en-US" dirty="0" smtClean="0"/>
              <a:t>：这是</a:t>
            </a:r>
            <a:r>
              <a:rPr lang="en-US" altLang="zh-CN" dirty="0" smtClean="0"/>
              <a:t>Hive</a:t>
            </a:r>
            <a:r>
              <a:rPr lang="zh-CN" altLang="en-US" dirty="0" smtClean="0"/>
              <a:t>的数据查询语言，与</a:t>
            </a:r>
            <a:r>
              <a:rPr lang="en-US" altLang="zh-CN" dirty="0" smtClean="0"/>
              <a:t>SQL</a:t>
            </a:r>
            <a:r>
              <a:rPr lang="zh-CN" altLang="en-US" dirty="0" smtClean="0"/>
              <a:t>非常类似。</a:t>
            </a:r>
            <a:r>
              <a:rPr lang="en-US" altLang="zh-CN" dirty="0" smtClean="0"/>
              <a:t>Hive</a:t>
            </a:r>
            <a:r>
              <a:rPr lang="zh-CN" altLang="en-US" dirty="0" smtClean="0"/>
              <a:t>提供了这个数据查询语言与用户的接口，包括一个</a:t>
            </a:r>
            <a:r>
              <a:rPr lang="en-US" altLang="zh-CN" dirty="0" smtClean="0"/>
              <a:t>shell</a:t>
            </a:r>
            <a:r>
              <a:rPr lang="zh-CN" altLang="en-US" dirty="0" smtClean="0"/>
              <a:t>的接口，可以进行用户的交互以及网络接口与</a:t>
            </a:r>
            <a:r>
              <a:rPr lang="en-US" altLang="zh-CN" dirty="0" smtClean="0"/>
              <a:t>JDBC</a:t>
            </a:r>
            <a:r>
              <a:rPr lang="zh-CN" altLang="en-US" dirty="0" smtClean="0"/>
              <a:t>接口。</a:t>
            </a:r>
            <a:r>
              <a:rPr lang="en-US" altLang="zh-CN" dirty="0" smtClean="0"/>
              <a:t>JDBC</a:t>
            </a:r>
            <a:r>
              <a:rPr lang="zh-CN" altLang="en-US" dirty="0" smtClean="0"/>
              <a:t>接口可以用于编程，与传统的数据库编程类似，使得程序可以直接使用</a:t>
            </a:r>
            <a:r>
              <a:rPr lang="en-US" altLang="zh-CN" dirty="0" smtClean="0"/>
              <a:t>Hive</a:t>
            </a:r>
            <a:r>
              <a:rPr lang="zh-CN" altLang="en-US" dirty="0" smtClean="0"/>
              <a:t>功能而无需更改</a:t>
            </a:r>
            <a:endParaRPr lang="en-US" altLang="zh-CN" dirty="0" smtClean="0"/>
          </a:p>
          <a:p>
            <a:r>
              <a:rPr lang="en-US" altLang="zh-CN" dirty="0" smtClean="0"/>
              <a:t>Driver: </a:t>
            </a:r>
            <a:r>
              <a:rPr lang="zh-CN" altLang="en-US" dirty="0" smtClean="0"/>
              <a:t>执行的驱动，用以将各个组成部分形成一个有机的执行系统，包括会话的处理，查询获取以及执行驱动</a:t>
            </a:r>
            <a:endParaRPr lang="en-US" altLang="zh-CN" dirty="0" smtClean="0"/>
          </a:p>
        </p:txBody>
      </p:sp>
    </p:spTree>
    <p:extLst>
      <p:ext uri="{BB962C8B-B14F-4D97-AF65-F5344CB8AC3E}">
        <p14:creationId xmlns="" xmlns:p14="http://schemas.microsoft.com/office/powerpoint/2010/main" val="3456063241"/>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Hive</a:t>
            </a:r>
            <a:r>
              <a:rPr lang="zh-CN" altLang="en-US" dirty="0" smtClean="0"/>
              <a:t>的组成模块（</a:t>
            </a:r>
            <a:r>
              <a:rPr lang="en-US" altLang="zh-CN" dirty="0" smtClean="0"/>
              <a:t>2</a:t>
            </a:r>
            <a:r>
              <a:rPr lang="zh-CN" altLang="en-US" dirty="0" smtClean="0"/>
              <a:t>）</a:t>
            </a:r>
            <a:endParaRPr lang="zh-CN" altLang="en-US" dirty="0"/>
          </a:p>
        </p:txBody>
      </p:sp>
      <p:sp>
        <p:nvSpPr>
          <p:cNvPr id="3" name="Text Placeholder 2"/>
          <p:cNvSpPr>
            <a:spLocks noGrp="1"/>
          </p:cNvSpPr>
          <p:nvPr>
            <p:ph type="body" sz="quarter" idx="11"/>
          </p:nvPr>
        </p:nvSpPr>
        <p:spPr/>
        <p:txBody>
          <a:bodyPr/>
          <a:lstStyle/>
          <a:p>
            <a:r>
              <a:rPr lang="en-US" altLang="zh-CN" dirty="0"/>
              <a:t>Compiler</a:t>
            </a:r>
            <a:r>
              <a:rPr lang="zh-CN" altLang="en-US" dirty="0"/>
              <a:t>：</a:t>
            </a:r>
            <a:r>
              <a:rPr lang="en-US" altLang="zh-CN" dirty="0"/>
              <a:t>Hive</a:t>
            </a:r>
            <a:r>
              <a:rPr lang="zh-CN" altLang="en-US" dirty="0"/>
              <a:t>需要一个编译器，将</a:t>
            </a:r>
            <a:r>
              <a:rPr lang="en-US" altLang="zh-CN" dirty="0" err="1"/>
              <a:t>HiveQL</a:t>
            </a:r>
            <a:r>
              <a:rPr lang="zh-CN" altLang="en-US" dirty="0"/>
              <a:t>语言编译成中间表示，包括对于</a:t>
            </a:r>
            <a:r>
              <a:rPr lang="en-US" altLang="zh-CN" dirty="0" err="1"/>
              <a:t>HiveQL</a:t>
            </a:r>
            <a:r>
              <a:rPr lang="zh-CN" altLang="en-US" dirty="0"/>
              <a:t>语言的分析，执行计划的生成以及优化等工作</a:t>
            </a:r>
            <a:endParaRPr lang="en-US" altLang="zh-CN" dirty="0"/>
          </a:p>
          <a:p>
            <a:r>
              <a:rPr lang="en-US" altLang="zh-CN" dirty="0"/>
              <a:t>Execution Engine</a:t>
            </a:r>
            <a:r>
              <a:rPr lang="zh-CN" altLang="en-US" dirty="0"/>
              <a:t>：执行引擎，在</a:t>
            </a:r>
            <a:r>
              <a:rPr lang="en-US" altLang="zh-CN" dirty="0"/>
              <a:t>Driver</a:t>
            </a:r>
            <a:r>
              <a:rPr lang="zh-CN" altLang="en-US" dirty="0"/>
              <a:t>的驱动下，具体完成执行操作，包括</a:t>
            </a:r>
            <a:r>
              <a:rPr lang="en-US" altLang="zh-CN" dirty="0" err="1"/>
              <a:t>MapReduce</a:t>
            </a:r>
            <a:r>
              <a:rPr lang="zh-CN" altLang="en-US" dirty="0"/>
              <a:t>执行，或者</a:t>
            </a:r>
            <a:r>
              <a:rPr lang="en-US" altLang="zh-CN" dirty="0"/>
              <a:t>HDFS</a:t>
            </a:r>
            <a:r>
              <a:rPr lang="zh-CN" altLang="en-US" dirty="0"/>
              <a:t>操作，或者元数据操作</a:t>
            </a:r>
            <a:endParaRPr lang="en-US" altLang="zh-CN" dirty="0"/>
          </a:p>
          <a:p>
            <a:r>
              <a:rPr lang="en-US" altLang="zh-CN" dirty="0" err="1"/>
              <a:t>Metastore</a:t>
            </a:r>
            <a:r>
              <a:rPr lang="zh-CN" altLang="en-US" dirty="0"/>
              <a:t>：用以存储元数据：存储操作的数据对象的格式信息，在</a:t>
            </a:r>
            <a:r>
              <a:rPr lang="en-US" altLang="zh-CN" dirty="0"/>
              <a:t>HDFS</a:t>
            </a:r>
            <a:r>
              <a:rPr lang="zh-CN" altLang="en-US" dirty="0"/>
              <a:t>中的存储位置的信息以及其他的用于数据转换的信息</a:t>
            </a:r>
            <a:r>
              <a:rPr lang="en-US" altLang="zh-CN" dirty="0" err="1"/>
              <a:t>SerDe</a:t>
            </a:r>
            <a:r>
              <a:rPr lang="zh-CN" altLang="en-US" dirty="0" smtClean="0"/>
              <a:t>等</a:t>
            </a:r>
            <a:endParaRPr lang="zh-CN" altLang="en-US" dirty="0"/>
          </a:p>
        </p:txBody>
      </p:sp>
    </p:spTree>
    <p:extLst>
      <p:ext uri="{BB962C8B-B14F-4D97-AF65-F5344CB8AC3E}">
        <p14:creationId xmlns="" xmlns:p14="http://schemas.microsoft.com/office/powerpoint/2010/main" val="418142028"/>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Hive</a:t>
            </a:r>
            <a:r>
              <a:rPr lang="zh-CN" altLang="en-US" dirty="0" smtClean="0"/>
              <a:t>的系统结构</a:t>
            </a:r>
            <a:endParaRPr lang="zh-CN" altLang="en-US" dirty="0"/>
          </a:p>
        </p:txBody>
      </p:sp>
      <p:pic>
        <p:nvPicPr>
          <p:cNvPr id="4" name="Picture 2" descr="http://articles.csdn.net/uploads/allimg/101129/2_1147133221.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97393" y="1105998"/>
            <a:ext cx="8703992" cy="4501171"/>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107021633"/>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intel_PPT_LgtTmplt_Stndrd_v12">
  <a:themeElements>
    <a:clrScheme name="IntelColors">
      <a:dk1>
        <a:srgbClr val="061922"/>
      </a:dk1>
      <a:lt1>
        <a:srgbClr val="FFFFFF"/>
      </a:lt1>
      <a:dk2>
        <a:srgbClr val="939598"/>
      </a:dk2>
      <a:lt2>
        <a:srgbClr val="B4BABD"/>
      </a:lt2>
      <a:accent1>
        <a:srgbClr val="0071C5"/>
      </a:accent1>
      <a:accent2>
        <a:srgbClr val="00AEEF"/>
      </a:accent2>
      <a:accent3>
        <a:srgbClr val="004280"/>
      </a:accent3>
      <a:accent4>
        <a:srgbClr val="FFDA00"/>
      </a:accent4>
      <a:accent5>
        <a:srgbClr val="A6CE39"/>
      </a:accent5>
      <a:accent6>
        <a:srgbClr val="FDB813"/>
      </a:accent6>
      <a:hlink>
        <a:srgbClr val="0071C5"/>
      </a:hlink>
      <a:folHlink>
        <a:srgbClr val="00AEEF"/>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5000">
              <a:schemeClr val="accent2"/>
            </a:gs>
            <a:gs pos="95000">
              <a:schemeClr val="accent1"/>
            </a:gs>
          </a:gsLst>
          <a:lin ang="16200000" scaled="0"/>
          <a:tileRect/>
        </a:gradFill>
        <a:ln w="3175" cap="flat" cmpd="sng" algn="ctr">
          <a:solidFill>
            <a:schemeClr val="tx1"/>
          </a:solidFill>
          <a:prstDash val="solid"/>
          <a:round/>
          <a:headEnd type="none" w="sm" len="sm"/>
          <a:tailEnd type="none" w="sm" len="sm"/>
        </a:ln>
        <a:effectLst/>
      </a:spPr>
      <a:bodyPr vert="horz" wrap="none" lIns="91440" tIns="45720" rIns="91440" bIns="45720" numCol="1" rtlCol="0" anchor="ctr" anchorCtr="0" compatLnSpc="1">
        <a:prstTxWarp prst="textNoShape">
          <a:avLst/>
        </a:prstTxWarp>
      </a:bodyPr>
      <a:lstStyle>
        <a:defPPr algn="ctr" eaLnBrk="0" fontAlgn="base" hangingPunct="0">
          <a:spcBef>
            <a:spcPct val="0"/>
          </a:spcBef>
          <a:spcAft>
            <a:spcPct val="0"/>
          </a:spcAft>
          <a:defRPr sz="2000" b="1" smtClean="0">
            <a:solidFill>
              <a:schemeClr val="tx1"/>
            </a:solidFill>
            <a:latin typeface="Neo Sans Intel" pitchFamily="34" charset="0"/>
            <a:cs typeface="Arial" pitchFamily="34" charset="0"/>
          </a:defRPr>
        </a:defPPr>
      </a:lst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intel_PPT_LgtTmplt_Stndrd_v12</Template>
  <TotalTime>5314</TotalTime>
  <Words>4063</Words>
  <Application>Microsoft Office PowerPoint</Application>
  <PresentationFormat>全屏显示(4:3)</PresentationFormat>
  <Paragraphs>337</Paragraphs>
  <Slides>65</Slides>
  <Notes>0</Notes>
  <HiddenSlides>0</HiddenSlides>
  <MMClips>0</MMClips>
  <ScaleCrop>false</ScaleCrop>
  <HeadingPairs>
    <vt:vector size="4" baseType="variant">
      <vt:variant>
        <vt:lpstr>主题</vt:lpstr>
      </vt:variant>
      <vt:variant>
        <vt:i4>1</vt:i4>
      </vt:variant>
      <vt:variant>
        <vt:lpstr>幻灯片标题</vt:lpstr>
      </vt:variant>
      <vt:variant>
        <vt:i4>65</vt:i4>
      </vt:variant>
    </vt:vector>
  </HeadingPairs>
  <TitlesOfParts>
    <vt:vector size="66" baseType="lpstr">
      <vt:lpstr>intel_PPT_LgtTmplt_Stndrd_v12</vt:lpstr>
      <vt:lpstr>Hive的原理与操作</vt:lpstr>
      <vt:lpstr>内容</vt:lpstr>
      <vt:lpstr>Hive简介</vt:lpstr>
      <vt:lpstr>使用Hadoop进行数据分析</vt:lpstr>
      <vt:lpstr>在Hadoop上加入数据分析的功能</vt:lpstr>
      <vt:lpstr>Hive的应用范围举例</vt:lpstr>
      <vt:lpstr>Hive的组成模块（1）</vt:lpstr>
      <vt:lpstr>Hive的组成模块（2）</vt:lpstr>
      <vt:lpstr>Hive的系统结构</vt:lpstr>
      <vt:lpstr>Hive的数据模型</vt:lpstr>
      <vt:lpstr>元数据存储：Metastore</vt:lpstr>
      <vt:lpstr>数据的物理分布情况</vt:lpstr>
      <vt:lpstr>Hive系统的配置</vt:lpstr>
      <vt:lpstr>启动Hive的命令行界面shell</vt:lpstr>
      <vt:lpstr>创建数据表的命令</vt:lpstr>
      <vt:lpstr>生成数据</vt:lpstr>
      <vt:lpstr>装入数据</vt:lpstr>
      <vt:lpstr>数据查询select语句</vt:lpstr>
      <vt:lpstr>查询语句，获取频率最高的单词</vt:lpstr>
      <vt:lpstr>数据表的join</vt:lpstr>
      <vt:lpstr>建立数据集</vt:lpstr>
      <vt:lpstr>建立新的数据表</vt:lpstr>
      <vt:lpstr>导入数据</vt:lpstr>
      <vt:lpstr>创建一个中间数据表</vt:lpstr>
      <vt:lpstr>运行联合查询</vt:lpstr>
      <vt:lpstr>查询频率最高的单词</vt:lpstr>
      <vt:lpstr>Hive深入了解</vt:lpstr>
      <vt:lpstr>Hive可以通过不同的形式提供服务</vt:lpstr>
      <vt:lpstr>Hive Web Interface(HWI)</vt:lpstr>
      <vt:lpstr>HWI</vt:lpstr>
      <vt:lpstr>HWI界面</vt:lpstr>
      <vt:lpstr>Hive客户端</vt:lpstr>
      <vt:lpstr>Hive客户端</vt:lpstr>
      <vt:lpstr>Hive中的元数据存储metastore</vt:lpstr>
      <vt:lpstr>metastore的配置情况</vt:lpstr>
      <vt:lpstr>Hive JDBC编程</vt:lpstr>
      <vt:lpstr>Hive JDBC</vt:lpstr>
      <vt:lpstr>Hive JDBC程序举例</vt:lpstr>
      <vt:lpstr>Hive JDBC程序的执行</vt:lpstr>
      <vt:lpstr>Hive的分区和桶</vt:lpstr>
      <vt:lpstr>Hive的分区和桶</vt:lpstr>
      <vt:lpstr>Hive的分区</vt:lpstr>
      <vt:lpstr>分区方法举例 1</vt:lpstr>
      <vt:lpstr>分区方法举例 2</vt:lpstr>
      <vt:lpstr>分区方法举例 3 </vt:lpstr>
      <vt:lpstr>分区的查询方法</vt:lpstr>
      <vt:lpstr>Hive中的桶</vt:lpstr>
      <vt:lpstr>桶的划分1</vt:lpstr>
      <vt:lpstr>桶的划分2</vt:lpstr>
      <vt:lpstr>将数据插入到分桶的表中</vt:lpstr>
      <vt:lpstr>桶中的数据取样</vt:lpstr>
      <vt:lpstr>Hive中的连接操作</vt:lpstr>
      <vt:lpstr>Hive中的连接</vt:lpstr>
      <vt:lpstr>数据表举例</vt:lpstr>
      <vt:lpstr>内连接的结果</vt:lpstr>
      <vt:lpstr>左外连接的结果</vt:lpstr>
      <vt:lpstr>右外连接的结果</vt:lpstr>
      <vt:lpstr>全外连接</vt:lpstr>
      <vt:lpstr>半连接（只返回一半的内容并且去重）</vt:lpstr>
      <vt:lpstr>Map Join</vt:lpstr>
      <vt:lpstr>Hive特性的补充说明</vt:lpstr>
      <vt:lpstr>关于更新，事务和索引</vt:lpstr>
      <vt:lpstr>Hive的高级特征</vt:lpstr>
      <vt:lpstr>Hive总结</vt:lpstr>
      <vt:lpstr>幻灯片 65</vt:lpstr>
    </vt:vector>
  </TitlesOfParts>
  <Company>Microsoft IT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Kang Chen</dc:creator>
  <cp:lastModifiedBy>deeplm</cp:lastModifiedBy>
  <cp:revision>203</cp:revision>
  <dcterms:created xsi:type="dcterms:W3CDTF">2012-08-20T11:22:54Z</dcterms:created>
  <dcterms:modified xsi:type="dcterms:W3CDTF">2013-06-29T10:50:34Z</dcterms:modified>
</cp:coreProperties>
</file>