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ink/ink1.xml" ContentType="application/inkml+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77"/>
  </p:notesMasterIdLst>
  <p:sldIdLst>
    <p:sldId id="256" r:id="rId3"/>
    <p:sldId id="259" r:id="rId4"/>
    <p:sldId id="260" r:id="rId5"/>
    <p:sldId id="257" r:id="rId6"/>
    <p:sldId id="258"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99" r:id="rId20"/>
    <p:sldId id="300" r:id="rId21"/>
    <p:sldId id="276" r:id="rId22"/>
    <p:sldId id="280" r:id="rId23"/>
    <p:sldId id="274" r:id="rId24"/>
    <p:sldId id="275" r:id="rId25"/>
    <p:sldId id="301" r:id="rId26"/>
    <p:sldId id="277" r:id="rId27"/>
    <p:sldId id="278" r:id="rId28"/>
    <p:sldId id="279" r:id="rId29"/>
    <p:sldId id="265" r:id="rId30"/>
    <p:sldId id="281" r:id="rId31"/>
    <p:sldId id="298" r:id="rId32"/>
    <p:sldId id="282" r:id="rId33"/>
    <p:sldId id="283" r:id="rId34"/>
    <p:sldId id="284" r:id="rId35"/>
    <p:sldId id="285" r:id="rId36"/>
    <p:sldId id="286" r:id="rId37"/>
    <p:sldId id="287" r:id="rId38"/>
    <p:sldId id="288" r:id="rId39"/>
    <p:sldId id="289" r:id="rId40"/>
    <p:sldId id="290" r:id="rId41"/>
    <p:sldId id="291" r:id="rId42"/>
    <p:sldId id="292" r:id="rId43"/>
    <p:sldId id="303" r:id="rId44"/>
    <p:sldId id="293" r:id="rId45"/>
    <p:sldId id="302" r:id="rId46"/>
    <p:sldId id="294" r:id="rId47"/>
    <p:sldId id="295" r:id="rId48"/>
    <p:sldId id="296" r:id="rId49"/>
    <p:sldId id="304" r:id="rId50"/>
    <p:sldId id="297" r:id="rId51"/>
    <p:sldId id="305" r:id="rId52"/>
    <p:sldId id="306" r:id="rId53"/>
    <p:sldId id="308" r:id="rId54"/>
    <p:sldId id="309" r:id="rId55"/>
    <p:sldId id="310" r:id="rId56"/>
    <p:sldId id="329" r:id="rId57"/>
    <p:sldId id="311" r:id="rId58"/>
    <p:sldId id="315" r:id="rId59"/>
    <p:sldId id="318" r:id="rId60"/>
    <p:sldId id="319" r:id="rId61"/>
    <p:sldId id="320" r:id="rId62"/>
    <p:sldId id="321" r:id="rId63"/>
    <p:sldId id="322" r:id="rId64"/>
    <p:sldId id="323" r:id="rId65"/>
    <p:sldId id="312" r:id="rId66"/>
    <p:sldId id="313" r:id="rId67"/>
    <p:sldId id="316" r:id="rId68"/>
    <p:sldId id="314" r:id="rId69"/>
    <p:sldId id="317" r:id="rId70"/>
    <p:sldId id="325" r:id="rId71"/>
    <p:sldId id="324" r:id="rId72"/>
    <p:sldId id="326" r:id="rId73"/>
    <p:sldId id="327" r:id="rId74"/>
    <p:sldId id="328" r:id="rId75"/>
    <p:sldId id="307"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864">
          <p15:clr>
            <a:srgbClr val="A4A3A4"/>
          </p15:clr>
        </p15:guide>
        <p15:guide id="3" orient="horz" pos="816">
          <p15:clr>
            <a:srgbClr val="A4A3A4"/>
          </p15:clr>
        </p15:guide>
        <p15:guide id="4" orient="horz" pos="3744">
          <p15:clr>
            <a:srgbClr val="A4A3A4"/>
          </p15:clr>
        </p15:guide>
        <p15:guide id="5" orient="horz" pos="258">
          <p15:clr>
            <a:srgbClr val="A4A3A4"/>
          </p15:clr>
        </p15:guide>
        <p15:guide id="6" pos="2880">
          <p15:clr>
            <a:srgbClr val="A4A3A4"/>
          </p15:clr>
        </p15:guide>
        <p15:guide id="7" pos="288">
          <p15:clr>
            <a:srgbClr val="A4A3A4"/>
          </p15:clr>
        </p15:guide>
        <p15:guide id="8"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7" autoAdjust="0"/>
    <p:restoredTop sz="94434" autoAdjust="0"/>
  </p:normalViewPr>
  <p:slideViewPr>
    <p:cSldViewPr snapToGrid="0" showGuides="1">
      <p:cViewPr>
        <p:scale>
          <a:sx n="66" d="100"/>
          <a:sy n="66" d="100"/>
        </p:scale>
        <p:origin x="-588" y="-12"/>
      </p:cViewPr>
      <p:guideLst>
        <p:guide orient="horz" pos="2160"/>
        <p:guide orient="horz" pos="864"/>
        <p:guide orient="horz" pos="816"/>
        <p:guide orient="horz" pos="3744"/>
        <p:guide orient="horz" pos="258"/>
        <p:guide pos="2880"/>
        <p:guide pos="288"/>
        <p:guide pos="5472"/>
      </p:guideLst>
    </p:cSldViewPr>
  </p:slideViewPr>
  <p:notesTextViewPr>
    <p:cViewPr>
      <p:scale>
        <a:sx n="100" d="100"/>
        <a:sy n="100" d="100"/>
      </p:scale>
      <p:origin x="0" y="0"/>
    </p:cViewPr>
  </p:notesTextViewPr>
  <p:sorterViewPr>
    <p:cViewPr>
      <p:scale>
        <a:sx n="100" d="100"/>
        <a:sy n="100" d="100"/>
      </p:scale>
      <p:origin x="0" y="72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ink/ink1.xml><?xml version="1.0" encoding="utf-8"?>
<inkml:ink xmlns:inkml="http://www.w3.org/2003/InkML">
  <inkml:definitions>
    <inkml:context xml:id="ctx0">
      <inkml:inkSource xml:id="inkSrc0">
        <inkml:traceFormat>
          <inkml:channel name="X" type="integer" max="27760" units="cm"/>
          <inkml:channel name="Y" type="integer" max="15694" units="cm"/>
          <inkml:channel name="F" type="integer" max="255" units="dev"/>
        </inkml:traceFormat>
        <inkml:channelProperties>
          <inkml:channelProperty channel="X" name="resolution" value="1000" units="1/cm"/>
          <inkml:channelProperty channel="Y" name="resolution" value="1000.25494" units="1/cm"/>
          <inkml:channelProperty channel="F" name="resolution" value="0" units="1/dev"/>
        </inkml:channelProperties>
      </inkml:inkSource>
      <inkml:timestamp xml:id="ts0" timeString="2012-11-25T04:13:50.329"/>
    </inkml:context>
    <inkml:brush xml:id="br0">
      <inkml:brushProperty name="width" value="0.05292" units="cm"/>
      <inkml:brushProperty name="height" value="0.05292" units="cm"/>
      <inkml:brushProperty name="color" value="#FF0000"/>
    </inkml:brush>
  </inkml:definitions>
  <inkml:trace contextRef="#ctx0" brushRef="#br0">17147 14331 29,'30'6'28,"-10"-15"-2,10 8 0,1-9-23,-2-2-1,7 1-1,-2-1-1,2 0 2,-4-3 1,5 7 2,-8-6 0,7 12 1,-8-11 1,11 9-1,-6-9 0,9 7-1,-1-8-2,7 5 0,0-6 0,5 4-2,-3-3 0,4-1 1,-2-1-1,3 2 1,-2-2-1,4 1 0,-4-1 0,5-1 2,1-3-3,2 3 2,2-3-2,0 3 1,-1-2-1,1 0 1,-1 0-2,-2 2 1,-2 0 1,1-1-1,-3 0 0,0-1 1,-1-3 0,2-3-1,1-4 2,3 0-3,-1-2 1,-1-2 1,4-2-1,-2-2 0,0 3 0,0-1 0,0 0 0,-1 1 1,-2-3 0,2 1-1,1 2 1,1-5-1,3-1 0,0-2 0,2-1-1,-1-1 1,2 0-1,-1-1 1,-1-5-1,-2 4 1,-3-5 0,-2 2 0,0-2 0,0-2 0,-4-1 1,-1 0-1,0-3-1,-1-3 1,-2 4-1,-1-3 1,-4-3 0,0 0 0,-5 1-1,-1 0 1,-3 0 1,-4-1-2,-5 0 1,-4 0 0,-2 0-1,-5 2 1,-2-8 0,-5-3 0,-4-2-1,-2-3 2,-3-3-1,-1-4 0,-4 0 0,-1-2 1,-2 2-1,-5 1 0,-3 5 0,0 1 0,-3-4 0,-1 3 0,-5 3 1,-1 5-1,-1-2 1,1 5-2,-4-2 2,0 3-1,-1 3 0,-2 7 1,-1-4-1,1 0 0,-2-1 0,0 2 1,0 0 1,-3 2-2,2 3 1,-2-2-1,-1-1 1,-1 4 0,1 7-1,-4-2 0,-1 2-1,0 0 1,-3 1-1,1 4 2,-3 3-2,-2 0 1,-3-2-1,3 3 1,-2 2 0,-1 0 0,1-1 1,-2-1-2,-1 4 2,0 1-1,2 2 0,-1 3 0,0 0 0,1 1 0,-2 3 0,0-1 0,-1 1 0,1 2 0,0-3 0,-1 1 0,1 1 1,0-4 0,1 6-2,3 1 1,-2-2 0,1 0 0,-1 0 0,1 3 0,-3 1 0,-2 6 0,-2-5 0,-2-1 1,1 5-1,-2 0 0,0 2 0,-2-4 0,3 5-1,0 1 1,1-1 0,3 4 0,2-1 1,0 1 0,1-2-1,1 5 0,-5-4 0,1 2 0,-2 0 0,0 0 0,-2 2 1,-1 1-2,3 1 1,0 3 0,3 0 0,3 2 0,3 1 0,0 2 0,0-1-1,0-2-1,-2 3 2,3-3 0,-2 0 0,1-1 0,2-1 0,3-2 0,2 0 0,4 3 1,3-3-1,0 4 0,4-2 0,-1 0 0,2-1 0,1 3 0,4-2 0,1 3 0,6-4 0,4-2 0,3 0 0,12-1 0,-12 4 0,12-4-1,0 0 1,0 0-1,0 0-1,0 0-6,0 0-27,-2-22-3,5 4 2,-1-11-2</inkml:trace>
  <inkml:trace contextRef="#ctx0" brushRef="#br0" timeOffset="1468.5048">17237 8101 44,'0'0'31,"0"0"-3,0 0-2,0 0-27,0 0-4,-16 12-1,13 0 1,-10-4 2,1 1 3,-2 2 2,-3-6 2,3 6 1,-7-6 1,8 5-2,-7-5 1,6 5-2,-6 1-1,6 2-1,-5-3 0,3 4 0,-3-2 0,1 1 0,-2 1 0,2 1 0,-3-2-1,1 2 1,0 0-1,0 1 1,-1-1-1,3 2 0,-1-2 1,-1-2-1,2 2 0,-3 0 1,0 4 0,-1-3-1,0-2 0,0 0 1,-2 1 0,1 1 0,-2 0 0,5 1 0,-1-7-1,1 2-1,3-2 1,1 2 0,4-6 0,12-6 0,-17 11 0,17-11 0,0 0 1,0 0 0,0 0 0,0 0 0,0 0 0,0 0 0,0 0-1,0 0 1,13 0-1,-13 0 1,14 0 0,-14 0 1,12 0-2,-12 0 0,14 3 1,-14-3-1,14 6 1,-14-6-1,17 8 1,-6-2-1,0-1 1,3 1 0,0 3 0,1 2 0,3-3-1,3 1 1,0 2-1,2 1 1,0 1 0,4-1 0,0-4 0,2 3-1,0 0 1,2 5 0,2-2 0,1 2-1,4-1 1,0 2 0,2 2-1,0 3 1,-1-1-1,3-3 0,-4 1 1,1-1 0,-4 2-1,-2-3 1,-2-3 0,-3-1-1,-3-4 1,0 0-1,-3-1 0,-4 0 0,-3-4 0,-3-1 0,-12-3 0,17 5 1,-17-5-2,0 0-1,10 13-12,-10-13-23,-22-5 1,1-8-1,-11-16-1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41FB95-A9B9-4B18-9622-01AF6211B2AD}" type="datetimeFigureOut">
              <a:rPr lang="en-US" smtClean="0"/>
              <a:pPr/>
              <a:t>7/17/2013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D41364-15E5-4D19-9F44-7E52E8E6B660}" type="slidenum">
              <a:rPr lang="en-US" smtClean="0"/>
              <a:pPr/>
              <a:t>‹#›</a:t>
            </a:fld>
            <a:endParaRPr lang="en-US"/>
          </a:p>
        </p:txBody>
      </p:sp>
    </p:spTree>
    <p:extLst>
      <p:ext uri="{BB962C8B-B14F-4D97-AF65-F5344CB8AC3E}">
        <p14:creationId xmlns="" xmlns:p14="http://schemas.microsoft.com/office/powerpoint/2010/main" val="2663279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onsistency_(database_system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en.wikipedia.org/w/index.php?title=Network_partitioning&amp;action=edit&amp;redlink=1" TargetMode="External"/><Relationship Id="rId4" Type="http://schemas.openxmlformats.org/officeDocument/2006/relationships/hyperlink" Target="http://en.wikipedia.org/wiki/Availability"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i="1" dirty="0" smtClean="0">
                <a:hlinkClick r:id="rId3" tooltip="Consistency (database systems)"/>
              </a:rPr>
              <a:t>Consistency</a:t>
            </a:r>
            <a:r>
              <a:rPr lang="en-US" altLang="zh-CN" dirty="0" smtClean="0"/>
              <a:t> (all nodes see the same data at the same time)</a:t>
            </a:r>
          </a:p>
          <a:p>
            <a:r>
              <a:rPr lang="en-US" altLang="zh-CN" i="1" dirty="0" smtClean="0">
                <a:hlinkClick r:id="rId4" tooltip="Availability"/>
              </a:rPr>
              <a:t>Availability</a:t>
            </a:r>
            <a:r>
              <a:rPr lang="en-US" altLang="zh-CN" dirty="0" smtClean="0"/>
              <a:t> (a guarantee that every request receives a response about whether it was successful or failed)</a:t>
            </a:r>
          </a:p>
          <a:p>
            <a:r>
              <a:rPr lang="en-US" altLang="zh-CN" i="1" dirty="0" smtClean="0">
                <a:hlinkClick r:id="rId5" tooltip="Network partitioning (page does not exist)"/>
              </a:rPr>
              <a:t>Partition tolerance</a:t>
            </a:r>
            <a:r>
              <a:rPr lang="en-US" altLang="zh-CN" dirty="0" smtClean="0"/>
              <a:t> (the system continues to operate despite arbitrary message loss)</a:t>
            </a:r>
          </a:p>
          <a:p>
            <a:r>
              <a:rPr lang="en-US" altLang="zh-CN" dirty="0" smtClean="0"/>
              <a:t>CAP theorem says</a:t>
            </a:r>
            <a:r>
              <a:rPr lang="en-US" altLang="zh-CN" baseline="0" dirty="0" smtClean="0"/>
              <a:t> a</a:t>
            </a:r>
            <a:r>
              <a:rPr lang="en-US" altLang="zh-CN" dirty="0" smtClean="0"/>
              <a:t> distributed system can satisfy any two of these guarantees at the same time, but not all three.</a:t>
            </a:r>
          </a:p>
        </p:txBody>
      </p:sp>
      <p:sp>
        <p:nvSpPr>
          <p:cNvPr id="4" name="Slide Number Placeholder 3"/>
          <p:cNvSpPr>
            <a:spLocks noGrp="1"/>
          </p:cNvSpPr>
          <p:nvPr>
            <p:ph type="sldNum" sz="quarter" idx="10"/>
          </p:nvPr>
        </p:nvSpPr>
        <p:spPr/>
        <p:txBody>
          <a:bodyPr/>
          <a:lstStyle/>
          <a:p>
            <a:pPr>
              <a:defRPr/>
            </a:pPr>
            <a:fld id="{BF1B5EA4-5562-4B5E-9F82-027EC29F2F3D}" type="slidenum">
              <a:rPr lang="en-US" smtClean="0"/>
              <a:pPr>
                <a:defRPr/>
              </a:pPr>
              <a:t>4</a:t>
            </a:fld>
            <a:endParaRPr lang="en-US"/>
          </a:p>
        </p:txBody>
      </p:sp>
    </p:spTree>
    <p:extLst>
      <p:ext uri="{BB962C8B-B14F-4D97-AF65-F5344CB8AC3E}">
        <p14:creationId xmlns="" xmlns:p14="http://schemas.microsoft.com/office/powerpoint/2010/main" val="556226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lvl="0"/>
            <a:r>
              <a:rPr lang="zh-CN" altLang="en-US" sz="3000" dirty="0" smtClean="0"/>
              <a:t>关系数据库的局限总结</a:t>
            </a:r>
            <a:endParaRPr lang="en-US" altLang="zh-CN" sz="3000" dirty="0" smtClean="0"/>
          </a:p>
          <a:p>
            <a:pPr lvl="0"/>
            <a:endParaRPr lang="en-US" altLang="zh-CN" sz="2800" dirty="0" smtClean="0"/>
          </a:p>
          <a:p>
            <a:pPr lvl="0"/>
            <a:r>
              <a:rPr lang="zh-CN" altLang="en-US" sz="2800" dirty="0" smtClean="0"/>
              <a:t>关系数据库扩展性存在内生缺陷</a:t>
            </a:r>
            <a:endParaRPr lang="en-GB" altLang="zh-CN" sz="2800" dirty="0" smtClean="0"/>
          </a:p>
          <a:p>
            <a:pPr lvl="2"/>
            <a:r>
              <a:rPr lang="en-GB" altLang="zh-CN" sz="1300" dirty="0" smtClean="0"/>
              <a:t>Scale up</a:t>
            </a:r>
            <a:r>
              <a:rPr lang="zh-CN" altLang="en-US" sz="1300" dirty="0" smtClean="0"/>
              <a:t>，很快达到单机物理极限</a:t>
            </a:r>
            <a:endParaRPr lang="en-US" altLang="zh-CN" sz="1300" dirty="0" smtClean="0"/>
          </a:p>
          <a:p>
            <a:pPr lvl="2"/>
            <a:r>
              <a:rPr lang="en-US" altLang="zh-CN" sz="1300" dirty="0" smtClean="0"/>
              <a:t>Scale out,  </a:t>
            </a:r>
            <a:r>
              <a:rPr lang="zh-CN" altLang="en-US" sz="1300" dirty="0" smtClean="0"/>
              <a:t>专有的软硬件，非常昂贵</a:t>
            </a:r>
            <a:endParaRPr lang="en-GB" altLang="zh-CN" sz="1300" dirty="0" smtClean="0"/>
          </a:p>
          <a:p>
            <a:pPr lvl="3"/>
            <a:r>
              <a:rPr lang="en-GB" altLang="zh-CN" sz="1300" dirty="0" smtClean="0"/>
              <a:t>Oracle </a:t>
            </a:r>
            <a:r>
              <a:rPr lang="en-US" altLang="zh-CN" sz="1300" dirty="0" smtClean="0"/>
              <a:t>Clustering or IBM Parallel Database (never scale out to 30 nodes)</a:t>
            </a:r>
          </a:p>
          <a:p>
            <a:pPr lvl="3"/>
            <a:r>
              <a:rPr lang="en-US" altLang="zh-CN" sz="1300" dirty="0" smtClean="0"/>
              <a:t>Minicomputers…</a:t>
            </a:r>
          </a:p>
          <a:p>
            <a:pPr lvl="3"/>
            <a:r>
              <a:rPr lang="en-US" altLang="zh-CN" sz="1300" dirty="0" smtClean="0"/>
              <a:t>Dedicated SAN/Storage System</a:t>
            </a:r>
            <a:endParaRPr lang="en-GB" altLang="zh-CN" sz="1300" dirty="0" smtClean="0"/>
          </a:p>
          <a:p>
            <a:pPr lvl="0"/>
            <a:r>
              <a:rPr lang="zh-CN" altLang="en-US" sz="2800" dirty="0" smtClean="0"/>
              <a:t>数据量很难达到</a:t>
            </a:r>
            <a:r>
              <a:rPr lang="en-US" altLang="zh-CN" sz="2800" dirty="0" smtClean="0"/>
              <a:t>TB</a:t>
            </a:r>
            <a:r>
              <a:rPr lang="zh-CN" altLang="en-US" sz="2800" dirty="0" smtClean="0"/>
              <a:t>和</a:t>
            </a:r>
            <a:r>
              <a:rPr lang="en-US" altLang="zh-CN" sz="2800" dirty="0" smtClean="0"/>
              <a:t>PB</a:t>
            </a:r>
            <a:r>
              <a:rPr lang="zh-CN" altLang="en-US" sz="2800" dirty="0" smtClean="0"/>
              <a:t>级别</a:t>
            </a:r>
            <a:endParaRPr lang="en-US" altLang="zh-CN" sz="2800" dirty="0" smtClean="0"/>
          </a:p>
          <a:p>
            <a:pPr lvl="0"/>
            <a:r>
              <a:rPr lang="zh-CN" altLang="en-US" sz="2800" dirty="0" smtClean="0"/>
              <a:t>关系数据库分库</a:t>
            </a:r>
            <a:r>
              <a:rPr lang="en-US" altLang="zh-CN" sz="2800" dirty="0" smtClean="0"/>
              <a:t>(</a:t>
            </a:r>
            <a:r>
              <a:rPr lang="en-GB" altLang="zh-CN" sz="2800" dirty="0" smtClean="0"/>
              <a:t>shard / partition)</a:t>
            </a:r>
            <a:r>
              <a:rPr lang="zh-CN" altLang="en-US" sz="2800" dirty="0" smtClean="0"/>
              <a:t>困难</a:t>
            </a:r>
            <a:endParaRPr lang="en-US" altLang="zh-CN" sz="2800" dirty="0" smtClean="0"/>
          </a:p>
          <a:p>
            <a:pPr lvl="0"/>
            <a:r>
              <a:rPr lang="zh-CN" altLang="en-US" sz="2800" dirty="0" smtClean="0"/>
              <a:t>读写性能</a:t>
            </a:r>
            <a:r>
              <a:rPr lang="en-US" altLang="zh-CN" sz="2800" dirty="0" smtClean="0"/>
              <a:t>(</a:t>
            </a:r>
            <a:r>
              <a:rPr lang="zh-CN" altLang="en-US" sz="2800" dirty="0" smtClean="0"/>
              <a:t>吞吐量</a:t>
            </a:r>
            <a:r>
              <a:rPr lang="en-US" altLang="zh-CN" sz="2800" dirty="0" smtClean="0"/>
              <a:t>)</a:t>
            </a:r>
            <a:r>
              <a:rPr lang="zh-CN" altLang="en-US" sz="2800" dirty="0" smtClean="0"/>
              <a:t>无法扩展</a:t>
            </a:r>
            <a:endParaRPr lang="en-GB" altLang="zh-CN" sz="2800" dirty="0" smtClean="0"/>
          </a:p>
          <a:p>
            <a:pPr lvl="2"/>
            <a:r>
              <a:rPr lang="zh-CN" altLang="en-US" sz="1300" dirty="0" smtClean="0"/>
              <a:t>不适合实时要求较高的读写和查询</a:t>
            </a:r>
            <a:endParaRPr lang="en-US" altLang="zh-CN" sz="1300" dirty="0" smtClean="0"/>
          </a:p>
          <a:p>
            <a:pPr lvl="2"/>
            <a:r>
              <a:rPr lang="zh-CN" altLang="en-US" sz="1300" dirty="0" smtClean="0"/>
              <a:t>不适合进行大数据分析</a:t>
            </a:r>
            <a:endParaRPr lang="en-US" altLang="zh-CN" sz="1300" dirty="0" smtClean="0"/>
          </a:p>
          <a:p>
            <a:endParaRPr lang="en-US" altLang="zh-CN" dirty="0" smtClean="0"/>
          </a:p>
          <a:p>
            <a:r>
              <a:rPr lang="en-US" altLang="zh-CN" dirty="0" smtClean="0"/>
              <a:t>In this slide we show the results of execution of the same query logic from on</a:t>
            </a:r>
            <a:r>
              <a:rPr lang="en-US" altLang="zh-CN" baseline="0" dirty="0" smtClean="0"/>
              <a:t> 2 different </a:t>
            </a:r>
            <a:r>
              <a:rPr lang="en-US" altLang="zh-CN" dirty="0" smtClean="0"/>
              <a:t>clusters,</a:t>
            </a:r>
            <a:r>
              <a:rPr lang="en-US" altLang="zh-CN" baseline="0" dirty="0" smtClean="0"/>
              <a:t> a 12 node cluster, and a 60 node cluster in </a:t>
            </a:r>
            <a:r>
              <a:rPr lang="en-US" altLang="zh-CN" baseline="0" dirty="0" err="1" smtClean="0"/>
              <a:t>idc</a:t>
            </a:r>
            <a:endParaRPr lang="en-US" altLang="zh-CN" baseline="0" dirty="0" smtClean="0"/>
          </a:p>
          <a:p>
            <a:r>
              <a:rPr lang="en-US" altLang="zh-CN" baseline="0" dirty="0" smtClean="0"/>
              <a:t>comparing the performance against the </a:t>
            </a:r>
            <a:r>
              <a:rPr lang="en-US" altLang="zh-CN" baseline="0" dirty="0" err="1" smtClean="0"/>
              <a:t>Sql</a:t>
            </a:r>
            <a:r>
              <a:rPr lang="en-US" altLang="zh-CN" baseline="0" dirty="0" smtClean="0"/>
              <a:t> Server execution query time (the light blue = table with indexes, and purple = full table scan and no indexes)</a:t>
            </a:r>
          </a:p>
          <a:p>
            <a:endParaRPr lang="en-US" altLang="zh-CN" baseline="0" dirty="0" smtClean="0"/>
          </a:p>
          <a:p>
            <a:r>
              <a:rPr lang="en-US" altLang="zh-CN" baseline="0" dirty="0" smtClean="0"/>
              <a:t>We started execution the JWR use-case on a 2 weeks of raw JLD data, and up to 6 months of raw data.</a:t>
            </a:r>
          </a:p>
          <a:p>
            <a:r>
              <a:rPr lang="en-US" altLang="zh-CN" baseline="0" dirty="0" err="1" smtClean="0"/>
              <a:t>Sql</a:t>
            </a:r>
            <a:r>
              <a:rPr lang="en-US" altLang="zh-CN" baseline="0" dirty="0" smtClean="0"/>
              <a:t> server stopped handling the query after querying 3 months of data.</a:t>
            </a:r>
          </a:p>
          <a:p>
            <a:endParaRPr lang="en-US" altLang="zh-CN" dirty="0" smtClean="0"/>
          </a:p>
          <a:p>
            <a:r>
              <a:rPr lang="en-US" altLang="zh-CN" dirty="0" smtClean="0"/>
              <a:t>We can see the linear execution time</a:t>
            </a:r>
            <a:r>
              <a:rPr lang="en-US" altLang="zh-CN" baseline="0" dirty="0" smtClean="0"/>
              <a:t> reduction on hadoop cluster as we added more machines (from 12 nodes to 60 nodes we went down from 1000 </a:t>
            </a:r>
            <a:r>
              <a:rPr lang="en-US" altLang="zh-CN" baseline="0" dirty="0" err="1" smtClean="0"/>
              <a:t>secs</a:t>
            </a:r>
            <a:r>
              <a:rPr lang="en-US" altLang="zh-CN" baseline="0" dirty="0" smtClean="0"/>
              <a:t> to ~180)</a:t>
            </a:r>
          </a:p>
          <a:p>
            <a:endParaRPr lang="en-US" altLang="zh-CN" baseline="0" dirty="0" smtClean="0"/>
          </a:p>
          <a:p>
            <a:endParaRPr lang="en-US" altLang="zh-CN" baseline="0" dirty="0" smtClean="0"/>
          </a:p>
          <a:p>
            <a:endParaRPr lang="en-US" altLang="zh-CN" baseline="0" dirty="0" smtClean="0"/>
          </a:p>
          <a:p>
            <a:endParaRPr lang="en-US" altLang="zh-CN" baseline="0" dirty="0" smtClean="0"/>
          </a:p>
          <a:p>
            <a:pPr defTabSz="864931" fontAlgn="base">
              <a:spcBef>
                <a:spcPct val="30000"/>
              </a:spcBef>
              <a:spcAft>
                <a:spcPct val="0"/>
              </a:spcAft>
              <a:defRPr/>
            </a:pPr>
            <a:r>
              <a:rPr lang="en-US" altLang="zh-CN" sz="1100" dirty="0" smtClean="0">
                <a:latin typeface="Verdana" pitchFamily="34" charset="0"/>
              </a:rPr>
              <a:t>The SQL server that was a used for the benchmarking was a brand new HP DL380 G7, with dual-socket six-core Xeon E5650 2.67GHz processors with </a:t>
            </a:r>
            <a:r>
              <a:rPr lang="en-US" altLang="zh-CN" sz="1100" dirty="0" err="1" smtClean="0">
                <a:latin typeface="Verdana" pitchFamily="34" charset="0"/>
              </a:rPr>
              <a:t>hyperthreading</a:t>
            </a:r>
            <a:r>
              <a:rPr lang="en-US" altLang="zh-CN" sz="1100" dirty="0" smtClean="0">
                <a:latin typeface="Verdana" pitchFamily="34" charset="0"/>
              </a:rPr>
              <a:t> enabled, 72GB RAM and 6TB ECM </a:t>
            </a:r>
            <a:r>
              <a:rPr lang="en-US" altLang="zh-CN" sz="1100" dirty="0" err="1" smtClean="0">
                <a:latin typeface="Verdana" pitchFamily="34" charset="0"/>
              </a:rPr>
              <a:t>Clariion</a:t>
            </a:r>
            <a:r>
              <a:rPr lang="en-US" altLang="zh-CN" sz="1100" dirty="0" smtClean="0">
                <a:latin typeface="Verdana" pitchFamily="34" charset="0"/>
              </a:rPr>
              <a:t> RAID5 storage. The server was installed with Windows 2008 R2 operating system and running Microsoft SQL 2008 R2 software.</a:t>
            </a:r>
            <a:endParaRPr lang="zh-CN" altLang="zh-CN" sz="1100" dirty="0" smtClean="0">
              <a:latin typeface="Verdana" pitchFamily="34" charset="0"/>
            </a:endParaRPr>
          </a:p>
          <a:p>
            <a:endParaRPr lang="en-US" altLang="zh-CN" dirty="0" smtClean="0"/>
          </a:p>
          <a:p>
            <a:endParaRPr lang="en-US" altLang="zh-CN" dirty="0" smtClean="0"/>
          </a:p>
          <a:p>
            <a:r>
              <a:rPr lang="en-US" altLang="zh-CN" dirty="0" smtClean="0"/>
              <a:t>https://intelpedia.intel.com/Hadoop</a:t>
            </a:r>
          </a:p>
          <a:p>
            <a:endParaRPr lang="en-US" altLang="zh-CN" dirty="0" smtClean="0"/>
          </a:p>
          <a:p>
            <a:r>
              <a:rPr lang="en-US" altLang="zh-CN" dirty="0" smtClean="0"/>
              <a:t>select </a:t>
            </a:r>
            <a:r>
              <a:rPr lang="en-US" altLang="zh-CN" dirty="0" err="1" smtClean="0"/>
              <a:t>ShortIntelWorkweekName</a:t>
            </a:r>
            <a:r>
              <a:rPr lang="en-US" altLang="zh-CN" dirty="0" smtClean="0"/>
              <a:t>, </a:t>
            </a:r>
            <a:r>
              <a:rPr lang="en-US" altLang="zh-CN" dirty="0" err="1" smtClean="0"/>
              <a:t>exit_cd</a:t>
            </a:r>
            <a:r>
              <a:rPr lang="en-US" altLang="zh-CN" dirty="0" smtClean="0"/>
              <a:t>, </a:t>
            </a:r>
            <a:r>
              <a:rPr lang="en-US" altLang="zh-CN" dirty="0" err="1" smtClean="0"/>
              <a:t>user_idsid</a:t>
            </a:r>
            <a:r>
              <a:rPr lang="en-US" altLang="zh-CN" dirty="0" smtClean="0"/>
              <a:t>, </a:t>
            </a:r>
            <a:r>
              <a:rPr lang="en-US" altLang="zh-CN" dirty="0" err="1" smtClean="0"/>
              <a:t>pool_dmn_nm</a:t>
            </a:r>
            <a:r>
              <a:rPr lang="en-US" altLang="zh-CN" dirty="0" smtClean="0"/>
              <a:t>, </a:t>
            </a:r>
            <a:r>
              <a:rPr lang="en-US" altLang="zh-CN" dirty="0" err="1" smtClean="0"/>
              <a:t>pool_nm</a:t>
            </a:r>
            <a:r>
              <a:rPr lang="en-US" altLang="zh-CN" dirty="0" smtClean="0"/>
              <a:t>, </a:t>
            </a:r>
            <a:r>
              <a:rPr lang="en-US" altLang="zh-CN" dirty="0" err="1" smtClean="0"/>
              <a:t>cmpte_job_que_nm</a:t>
            </a:r>
            <a:r>
              <a:rPr lang="en-US" altLang="zh-CN" dirty="0" smtClean="0"/>
              <a:t>, </a:t>
            </a:r>
            <a:r>
              <a:rPr lang="en-US" altLang="zh-CN" dirty="0" err="1" smtClean="0"/>
              <a:t>que_slot_nm</a:t>
            </a:r>
            <a:r>
              <a:rPr lang="en-US" altLang="zh-CN" dirty="0" smtClean="0"/>
              <a:t>, CASE WHEN CHARINDEX('/', REVERSE(</a:t>
            </a:r>
            <a:r>
              <a:rPr lang="en-US" altLang="zh-CN" dirty="0" err="1" smtClean="0"/>
              <a:t>cmd_txt</a:t>
            </a:r>
            <a:r>
              <a:rPr lang="en-US" altLang="zh-CN" dirty="0" smtClean="0"/>
              <a:t>))-1&gt;0 THEN RIGHT(</a:t>
            </a:r>
            <a:r>
              <a:rPr lang="en-US" altLang="zh-CN" dirty="0" err="1" smtClean="0"/>
              <a:t>cmd_txt</a:t>
            </a:r>
            <a:r>
              <a:rPr lang="en-US" altLang="zh-CN" dirty="0" smtClean="0"/>
              <a:t>, CHARINDEX('/', REVERSE(</a:t>
            </a:r>
            <a:r>
              <a:rPr lang="en-US" altLang="zh-CN" dirty="0" err="1" smtClean="0"/>
              <a:t>cmd_txt</a:t>
            </a:r>
            <a:r>
              <a:rPr lang="en-US" altLang="zh-CN" dirty="0" smtClean="0"/>
              <a:t>))-1) ELSE </a:t>
            </a:r>
            <a:r>
              <a:rPr lang="en-US" altLang="zh-CN" dirty="0" err="1" smtClean="0"/>
              <a:t>cmd_txt</a:t>
            </a:r>
            <a:r>
              <a:rPr lang="en-US" altLang="zh-CN" dirty="0" smtClean="0"/>
              <a:t> END as </a:t>
            </a:r>
            <a:r>
              <a:rPr lang="en-US" altLang="zh-CN" dirty="0" err="1" smtClean="0"/>
              <a:t>cmd_txt</a:t>
            </a:r>
            <a:r>
              <a:rPr lang="en-US" altLang="zh-CN" dirty="0" smtClean="0"/>
              <a:t>, COUNT(*) as </a:t>
            </a:r>
            <a:r>
              <a:rPr lang="en-US" altLang="zh-CN" dirty="0" err="1" smtClean="0"/>
              <a:t>jobCount</a:t>
            </a:r>
            <a:r>
              <a:rPr lang="en-US" altLang="zh-CN" dirty="0" smtClean="0"/>
              <a:t>, round(sum(</a:t>
            </a:r>
            <a:r>
              <a:rPr lang="en-US" altLang="zh-CN" dirty="0" err="1" smtClean="0"/>
              <a:t>tot_wall_clck_tm-tot_susp_tm</a:t>
            </a:r>
            <a:r>
              <a:rPr lang="en-US" altLang="zh-CN" dirty="0" smtClean="0"/>
              <a:t>)/3600,0) as </a:t>
            </a:r>
            <a:r>
              <a:rPr lang="en-US" altLang="zh-CN" dirty="0" err="1" smtClean="0"/>
              <a:t>runHours</a:t>
            </a:r>
            <a:r>
              <a:rPr lang="en-US" altLang="zh-CN" dirty="0" smtClean="0"/>
              <a:t> from </a:t>
            </a:r>
            <a:r>
              <a:rPr lang="en-US" altLang="zh-CN" dirty="0" err="1" smtClean="0"/>
              <a:t>BM_BATCHJLDMSTR_Table</a:t>
            </a:r>
            <a:r>
              <a:rPr lang="en-US" altLang="zh-CN" dirty="0" smtClean="0"/>
              <a:t> (</a:t>
            </a:r>
            <a:r>
              <a:rPr lang="en-US" altLang="zh-CN" dirty="0" err="1" smtClean="0"/>
              <a:t>nolock</a:t>
            </a:r>
            <a:r>
              <a:rPr lang="en-US" altLang="zh-CN" dirty="0" smtClean="0"/>
              <a:t>) where </a:t>
            </a:r>
            <a:r>
              <a:rPr lang="en-US" altLang="zh-CN" dirty="0" err="1" smtClean="0"/>
              <a:t>pool_nm</a:t>
            </a:r>
            <a:r>
              <a:rPr lang="en-US" altLang="zh-CN" dirty="0" smtClean="0"/>
              <a:t> NOT IN ( 'hd_vp','pdx_vpool','DEG_VirtualPool_nb6','BLR_VP','ch_vp','vpool_isw','gdc_vp','fc_vp','an_vp','vpool_sie','iil_vplocal','vpool_upc','FDC_VirtualPool', 'vpool_idc','CSE_VirtualPool_nb6','nb71suse_vp','scvp' ) and not ( </a:t>
            </a:r>
            <a:r>
              <a:rPr lang="en-US" altLang="zh-CN" dirty="0" err="1" smtClean="0"/>
              <a:t>tot_wall_clck_tm</a:t>
            </a:r>
            <a:r>
              <a:rPr lang="en-US" altLang="zh-CN" dirty="0" smtClean="0"/>
              <a:t>&lt;</a:t>
            </a:r>
            <a:r>
              <a:rPr lang="en-US" altLang="zh-CN" dirty="0" err="1" smtClean="0"/>
              <a:t>tot_susp_tm</a:t>
            </a:r>
            <a:r>
              <a:rPr lang="en-US" altLang="zh-CN" dirty="0" smtClean="0"/>
              <a:t> or </a:t>
            </a:r>
            <a:r>
              <a:rPr lang="en-US" altLang="zh-CN" dirty="0" err="1" smtClean="0"/>
              <a:t>tot_wall_clck_tm</a:t>
            </a:r>
            <a:r>
              <a:rPr lang="en-US" altLang="zh-CN" dirty="0" smtClean="0"/>
              <a:t> &lt; 0 or </a:t>
            </a:r>
            <a:r>
              <a:rPr lang="en-US" altLang="zh-CN" dirty="0" err="1" smtClean="0"/>
              <a:t>tot_user_tm</a:t>
            </a:r>
            <a:r>
              <a:rPr lang="en-US" altLang="zh-CN" dirty="0" smtClean="0"/>
              <a:t> &lt; 0 or </a:t>
            </a:r>
            <a:r>
              <a:rPr lang="en-US" altLang="zh-CN" dirty="0" err="1" smtClean="0"/>
              <a:t>tot_sys_tm</a:t>
            </a:r>
            <a:r>
              <a:rPr lang="en-US" altLang="zh-CN" dirty="0" smtClean="0"/>
              <a:t> &lt; 0 or DATEDIFF(</a:t>
            </a:r>
            <a:r>
              <a:rPr lang="en-US" altLang="zh-CN" dirty="0" err="1" smtClean="0"/>
              <a:t>ss,strt_dtm,fini_dtm</a:t>
            </a:r>
            <a:r>
              <a:rPr lang="en-US" altLang="zh-CN" dirty="0" smtClean="0"/>
              <a:t>) &lt; 0 ) group by </a:t>
            </a:r>
            <a:r>
              <a:rPr lang="en-US" altLang="zh-CN" dirty="0" err="1" smtClean="0"/>
              <a:t>ShortIntelWorkweekName</a:t>
            </a:r>
            <a:r>
              <a:rPr lang="en-US" altLang="zh-CN" dirty="0" smtClean="0"/>
              <a:t>, </a:t>
            </a:r>
            <a:r>
              <a:rPr lang="en-US" altLang="zh-CN" dirty="0" err="1" smtClean="0"/>
              <a:t>exit_cd</a:t>
            </a:r>
            <a:r>
              <a:rPr lang="en-US" altLang="zh-CN" dirty="0" smtClean="0"/>
              <a:t>, </a:t>
            </a:r>
            <a:r>
              <a:rPr lang="en-US" altLang="zh-CN" dirty="0" err="1" smtClean="0"/>
              <a:t>user_idsid</a:t>
            </a:r>
            <a:r>
              <a:rPr lang="en-US" altLang="zh-CN" dirty="0" smtClean="0"/>
              <a:t>, </a:t>
            </a:r>
            <a:r>
              <a:rPr lang="en-US" altLang="zh-CN" dirty="0" err="1" smtClean="0"/>
              <a:t>pool_dmn_nm</a:t>
            </a:r>
            <a:r>
              <a:rPr lang="en-US" altLang="zh-CN" dirty="0" smtClean="0"/>
              <a:t>, </a:t>
            </a:r>
            <a:r>
              <a:rPr lang="en-US" altLang="zh-CN" dirty="0" err="1" smtClean="0"/>
              <a:t>pool_nm</a:t>
            </a:r>
            <a:r>
              <a:rPr lang="en-US" altLang="zh-CN" dirty="0" smtClean="0"/>
              <a:t>, </a:t>
            </a:r>
            <a:r>
              <a:rPr lang="en-US" altLang="zh-CN" dirty="0" err="1" smtClean="0"/>
              <a:t>cmpte_job_que_nm</a:t>
            </a:r>
            <a:r>
              <a:rPr lang="en-US" altLang="zh-CN" dirty="0" smtClean="0"/>
              <a:t>, </a:t>
            </a:r>
            <a:r>
              <a:rPr lang="en-US" altLang="zh-CN" dirty="0" err="1" smtClean="0"/>
              <a:t>que_slot_nm</a:t>
            </a:r>
            <a:r>
              <a:rPr lang="en-US" altLang="zh-CN" dirty="0" smtClean="0"/>
              <a:t>, CASE WHEN CHARINDEX('/', REVERSE(</a:t>
            </a:r>
            <a:r>
              <a:rPr lang="en-US" altLang="zh-CN" dirty="0" err="1" smtClean="0"/>
              <a:t>cmd_txt</a:t>
            </a:r>
            <a:r>
              <a:rPr lang="en-US" altLang="zh-CN" dirty="0" smtClean="0"/>
              <a:t>))-1&gt;0 THEN RIGHT(</a:t>
            </a:r>
            <a:r>
              <a:rPr lang="en-US" altLang="zh-CN" dirty="0" err="1" smtClean="0"/>
              <a:t>cmd_txt</a:t>
            </a:r>
            <a:r>
              <a:rPr lang="en-US" altLang="zh-CN" dirty="0" smtClean="0"/>
              <a:t>, CHARINDEX('/', REVERSE(</a:t>
            </a:r>
            <a:r>
              <a:rPr lang="en-US" altLang="zh-CN" dirty="0" err="1" smtClean="0"/>
              <a:t>cmd_txt</a:t>
            </a:r>
            <a:r>
              <a:rPr lang="en-US" altLang="zh-CN" dirty="0" smtClean="0"/>
              <a:t>))-1) ELSE </a:t>
            </a:r>
            <a:r>
              <a:rPr lang="en-US" altLang="zh-CN" dirty="0" err="1" smtClean="0"/>
              <a:t>cmd_txt</a:t>
            </a:r>
            <a:r>
              <a:rPr lang="en-US" altLang="zh-CN" dirty="0" smtClean="0"/>
              <a:t> END </a:t>
            </a:r>
          </a:p>
          <a:p>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B9C10FA3-A7ED-4A50-9166-203115E01E5A}" type="slidenum">
              <a:rPr lang="zh-CN" altLang="en-US" smtClean="0"/>
              <a:pPr/>
              <a:t>5</a:t>
            </a:fld>
            <a:endParaRPr lang="en-US" altLang="zh-CN"/>
          </a:p>
        </p:txBody>
      </p:sp>
    </p:spTree>
    <p:extLst>
      <p:ext uri="{BB962C8B-B14F-4D97-AF65-F5344CB8AC3E}">
        <p14:creationId xmlns="" xmlns:p14="http://schemas.microsoft.com/office/powerpoint/2010/main" val="785888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7</a:t>
            </a:fld>
            <a:endParaRPr lang="en-US"/>
          </a:p>
        </p:txBody>
      </p:sp>
    </p:spTree>
    <p:extLst>
      <p:ext uri="{BB962C8B-B14F-4D97-AF65-F5344CB8AC3E}">
        <p14:creationId xmlns="" xmlns:p14="http://schemas.microsoft.com/office/powerpoint/2010/main" val="377408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Option 1">
    <p:spTree>
      <p:nvGrpSpPr>
        <p:cNvPr id="1" name=""/>
        <p:cNvGrpSpPr/>
        <p:nvPr/>
      </p:nvGrpSpPr>
      <p:grpSpPr>
        <a:xfrm>
          <a:off x="0" y="0"/>
          <a:ext cx="0" cy="0"/>
          <a:chOff x="0" y="0"/>
          <a:chExt cx="0" cy="0"/>
        </a:xfrm>
      </p:grpSpPr>
      <p:pic>
        <p:nvPicPr>
          <p:cNvPr id="6" name="Picture 5" descr="PPTCovers-01.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678707"/>
            <a:ext cx="8269500" cy="3822320"/>
          </a:xfrm>
          <a:prstGeom prst="rect">
            <a:avLst/>
          </a:prstGeom>
        </p:spPr>
      </p:pic>
      <p:sp>
        <p:nvSpPr>
          <p:cNvPr id="48131" name="Rectangle 3"/>
          <p:cNvSpPr>
            <a:spLocks noGrp="1" noChangeArrowheads="1"/>
          </p:cNvSpPr>
          <p:nvPr>
            <p:ph type="ctrTitle"/>
          </p:nvPr>
        </p:nvSpPr>
        <p:spPr>
          <a:xfrm>
            <a:off x="457201" y="2624998"/>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48132" name="Rectangle 4"/>
          <p:cNvSpPr>
            <a:spLocks noGrp="1" noChangeArrowheads="1"/>
          </p:cNvSpPr>
          <p:nvPr>
            <p:ph type="subTitle" idx="1" hasCustomPrompt="1"/>
          </p:nvPr>
        </p:nvSpPr>
        <p:spPr>
          <a:xfrm>
            <a:off x="2378240" y="4353385"/>
            <a:ext cx="4466738" cy="933589"/>
          </a:xfrm>
          <a:prstGeom prst="rect">
            <a:avLst/>
          </a:prstGeom>
        </p:spPr>
        <p:txBody>
          <a:bodyPr wrap="square">
            <a:spAutoFit/>
          </a:bodyPr>
          <a:lstStyle>
            <a:lvl1pPr marL="0" indent="0" algn="l">
              <a:lnSpc>
                <a:spcPts val="2400"/>
              </a:lnSpc>
              <a:spcBef>
                <a:spcPts val="0"/>
              </a:spcBef>
              <a:spcAft>
                <a:spcPts val="1200"/>
              </a:spcAft>
              <a:defRPr sz="2000" b="0" i="0">
                <a:solidFill>
                  <a:schemeClr val="bg1"/>
                </a:solidFill>
                <a:latin typeface="+mn-lt"/>
                <a:cs typeface="Neo Sans Intel"/>
              </a:defRPr>
            </a:lvl1pPr>
          </a:lstStyle>
          <a:p>
            <a:pPr>
              <a:lnSpc>
                <a:spcPct val="80000"/>
              </a:lnSpc>
              <a:spcAft>
                <a:spcPts val="800"/>
              </a:spcAft>
            </a:pPr>
            <a:r>
              <a:rPr lang="en-US" dirty="0" smtClean="0">
                <a:latin typeface="Verdana" charset="0"/>
              </a:rPr>
              <a:t>Subtitle</a:t>
            </a:r>
          </a:p>
          <a:p>
            <a:pPr>
              <a:lnSpc>
                <a:spcPts val="2160"/>
              </a:lnSpc>
              <a:spcAft>
                <a:spcPts val="0"/>
              </a:spcAft>
            </a:pPr>
            <a:r>
              <a:rPr lang="en-US" sz="1600" dirty="0" smtClean="0">
                <a:latin typeface="Verdana" charset="0"/>
              </a:rPr>
              <a:t>Additional Info</a:t>
            </a:r>
            <a:endParaRPr lang="en-US" dirty="0" smtClean="0">
              <a:latin typeface="Verdana" charset="0"/>
            </a:endParaRPr>
          </a:p>
          <a:p>
            <a:endParaRPr lang="en-US" dirty="0"/>
          </a:p>
        </p:txBody>
      </p:sp>
      <p:pic>
        <p:nvPicPr>
          <p:cNvPr id="14" name="Picture 13" descr="intel_rgb_3000.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974399" y="301372"/>
            <a:ext cx="865548" cy="570685"/>
          </a:xfrm>
          <a:prstGeom prst="rect">
            <a:avLst/>
          </a:prstGeom>
        </p:spPr>
      </p:pic>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
            <a:ext cx="8229600" cy="886968"/>
          </a:xfrm>
          <a:prstGeom prst="rect">
            <a:avLst/>
          </a:prstGeom>
        </p:spPr>
        <p:txBody>
          <a:bodyPr/>
          <a:lstStyle/>
          <a:p>
            <a:r>
              <a:rPr lang="en-US" altLang="zh-CN" smtClean="0"/>
              <a:t>Click to edit Master title style</a:t>
            </a:r>
            <a:endParaRPr lang="en-US" dirty="0"/>
          </a:p>
        </p:txBody>
      </p:sp>
      <p:sp>
        <p:nvSpPr>
          <p:cNvPr id="3" name="Slide Number Placeholder 2"/>
          <p:cNvSpPr>
            <a:spLocks noGrp="1"/>
          </p:cNvSpPr>
          <p:nvPr>
            <p:ph type="sldNum" sz="quarter" idx="10"/>
          </p:nvPr>
        </p:nvSpPr>
        <p:spPr/>
        <p:txBody>
          <a:bodyPr/>
          <a:lstStyle/>
          <a:p>
            <a:fld id="{F10CCBB2-23CF-43DD-999B-A7E7F6652AA9}" type="slidenum">
              <a:rPr lang="en-US" smtClean="0"/>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10CCBB2-23CF-43DD-999B-A7E7F6652AA9}" type="slidenum">
              <a:rPr lang="en-US" smtClean="0"/>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6477000" cy="1362075"/>
          </a:xfrm>
          <a:prstGeom prst="rect">
            <a:avLst/>
          </a:prstGeom>
        </p:spPr>
        <p:txBody>
          <a:bodyPr anchor="ctr" anchorCtr="0"/>
          <a:lstStyle>
            <a:lvl1pPr algn="l">
              <a:lnSpc>
                <a:spcPct val="100000"/>
              </a:lnSpc>
              <a:defRPr sz="4000" b="0" i="0" cap="none">
                <a:solidFill>
                  <a:srgbClr val="FFFFFF"/>
                </a:solidFill>
                <a:latin typeface="+mn-lt"/>
                <a:cs typeface="Neo Sans Intel"/>
              </a:defRPr>
            </a:lvl1pPr>
          </a:lstStyle>
          <a:p>
            <a:r>
              <a:rPr lang="en-US" dirty="0" smtClean="0"/>
              <a:t>Thank You</a:t>
            </a:r>
            <a:endParaRPr lang="en-US" dirty="0"/>
          </a:p>
        </p:txBody>
      </p:sp>
      <p:pic>
        <p:nvPicPr>
          <p:cNvPr id="5" name="Picture 4" descr="Intel_logo_white.png"/>
          <p:cNvPicPr>
            <a:picLocks noChangeAspect="1"/>
          </p:cNvPicPr>
          <p:nvPr userDrawn="1"/>
        </p:nvPicPr>
        <p:blipFill>
          <a:blip r:embed="rId2" cstate="print"/>
          <a:stretch>
            <a:fillRect/>
          </a:stretch>
        </p:blipFill>
        <p:spPr>
          <a:xfrm>
            <a:off x="7970663" y="301373"/>
            <a:ext cx="869284" cy="573176"/>
          </a:xfrm>
          <a:prstGeom prst="rect">
            <a:avLst/>
          </a:prstGeom>
        </p:spPr>
      </p:pic>
      <p:sp>
        <p:nvSpPr>
          <p:cNvPr id="7" name="Slide Number Placeholder 6"/>
          <p:cNvSpPr>
            <a:spLocks noGrp="1"/>
          </p:cNvSpPr>
          <p:nvPr>
            <p:ph type="sldNum" sz="quarter" idx="10"/>
          </p:nvPr>
        </p:nvSpPr>
        <p:spPr/>
        <p:txBody>
          <a:bodyPr/>
          <a:lstStyle>
            <a:lvl1pPr>
              <a:defRPr>
                <a:latin typeface="+mn-lt"/>
              </a:defRPr>
            </a:lvl1pPr>
          </a:lstStyle>
          <a:p>
            <a:fld id="{F10CCBB2-23CF-43DD-999B-A7E7F6652AA9}" type="slidenum">
              <a:rPr lang="en-US" smtClean="0"/>
              <a:pPr/>
              <a:t>‹#›</a:t>
            </a:fld>
            <a:endParaRPr lang="en-US" dirty="0"/>
          </a:p>
        </p:txBody>
      </p:sp>
    </p:spTree>
    <p:extLst>
      <p:ext uri="{BB962C8B-B14F-4D97-AF65-F5344CB8AC3E}">
        <p14:creationId xmlns="" xmlns:p14="http://schemas.microsoft.com/office/powerpoint/2010/main" val="3940099409"/>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with White Logo">
    <p:spTree>
      <p:nvGrpSpPr>
        <p:cNvPr id="1" name=""/>
        <p:cNvGrpSpPr/>
        <p:nvPr/>
      </p:nvGrpSpPr>
      <p:grpSpPr>
        <a:xfrm>
          <a:off x="0" y="0"/>
          <a:ext cx="0" cy="0"/>
          <a:chOff x="0" y="0"/>
          <a:chExt cx="0" cy="0"/>
        </a:xfrm>
      </p:grpSpPr>
      <p:pic>
        <p:nvPicPr>
          <p:cNvPr id="4" name="Picture 3" descr="intel_wht_rgb_3000.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122676" y="2473413"/>
            <a:ext cx="2898648" cy="1911175"/>
          </a:xfrm>
          <a:prstGeom prst="rect">
            <a:avLst/>
          </a:prstGeom>
        </p:spPr>
      </p:pic>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with Blue Logo">
    <p:spTree>
      <p:nvGrpSpPr>
        <p:cNvPr id="1" name=""/>
        <p:cNvGrpSpPr/>
        <p:nvPr/>
      </p:nvGrpSpPr>
      <p:grpSpPr>
        <a:xfrm>
          <a:off x="0" y="0"/>
          <a:ext cx="0" cy="0"/>
          <a:chOff x="0" y="0"/>
          <a:chExt cx="0" cy="0"/>
        </a:xfrm>
      </p:grpSpPr>
      <p:pic>
        <p:nvPicPr>
          <p:cNvPr id="5" name="Picture 4" descr="intel_rgb_3000.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122676" y="2473413"/>
            <a:ext cx="2898648" cy="1911175"/>
          </a:xfrm>
          <a:prstGeom prst="rect">
            <a:avLst/>
          </a:prstGeom>
        </p:spPr>
      </p:pic>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4503843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Option 1">
    <p:spTree>
      <p:nvGrpSpPr>
        <p:cNvPr id="1" name=""/>
        <p:cNvGrpSpPr/>
        <p:nvPr/>
      </p:nvGrpSpPr>
      <p:grpSpPr>
        <a:xfrm>
          <a:off x="0" y="0"/>
          <a:ext cx="0" cy="0"/>
          <a:chOff x="0" y="0"/>
          <a:chExt cx="0" cy="0"/>
        </a:xfrm>
      </p:grpSpPr>
      <p:pic>
        <p:nvPicPr>
          <p:cNvPr id="6" name="Picture 5" descr="PPTCovers-01.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678707"/>
            <a:ext cx="8269500" cy="3822320"/>
          </a:xfrm>
          <a:prstGeom prst="rect">
            <a:avLst/>
          </a:prstGeom>
        </p:spPr>
      </p:pic>
      <p:sp>
        <p:nvSpPr>
          <p:cNvPr id="48131" name="Rectangle 3"/>
          <p:cNvSpPr>
            <a:spLocks noGrp="1" noChangeArrowheads="1"/>
          </p:cNvSpPr>
          <p:nvPr>
            <p:ph type="ctrTitle"/>
          </p:nvPr>
        </p:nvSpPr>
        <p:spPr>
          <a:xfrm>
            <a:off x="457201" y="2624998"/>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48132" name="Rectangle 4"/>
          <p:cNvSpPr>
            <a:spLocks noGrp="1" noChangeArrowheads="1"/>
          </p:cNvSpPr>
          <p:nvPr>
            <p:ph type="subTitle" idx="1" hasCustomPrompt="1"/>
          </p:nvPr>
        </p:nvSpPr>
        <p:spPr>
          <a:xfrm>
            <a:off x="2378240" y="4353385"/>
            <a:ext cx="4466738" cy="933589"/>
          </a:xfrm>
          <a:prstGeom prst="rect">
            <a:avLst/>
          </a:prstGeom>
        </p:spPr>
        <p:txBody>
          <a:bodyPr wrap="square">
            <a:spAutoFit/>
          </a:bodyPr>
          <a:lstStyle>
            <a:lvl1pPr marL="0" indent="0" algn="l">
              <a:lnSpc>
                <a:spcPts val="2400"/>
              </a:lnSpc>
              <a:spcBef>
                <a:spcPts val="0"/>
              </a:spcBef>
              <a:spcAft>
                <a:spcPts val="1200"/>
              </a:spcAft>
              <a:defRPr sz="2000" b="0" i="0">
                <a:solidFill>
                  <a:schemeClr val="bg1"/>
                </a:solidFill>
                <a:latin typeface="+mn-lt"/>
                <a:cs typeface="Neo Sans Intel"/>
              </a:defRPr>
            </a:lvl1pPr>
          </a:lstStyle>
          <a:p>
            <a:pPr>
              <a:lnSpc>
                <a:spcPct val="80000"/>
              </a:lnSpc>
              <a:spcAft>
                <a:spcPts val="800"/>
              </a:spcAft>
            </a:pPr>
            <a:r>
              <a:rPr lang="en-US" dirty="0" smtClean="0">
                <a:latin typeface="Verdana" charset="0"/>
              </a:rPr>
              <a:t>Subtitle</a:t>
            </a:r>
          </a:p>
          <a:p>
            <a:pPr>
              <a:lnSpc>
                <a:spcPts val="2160"/>
              </a:lnSpc>
              <a:spcAft>
                <a:spcPts val="0"/>
              </a:spcAft>
            </a:pPr>
            <a:r>
              <a:rPr lang="en-US" sz="1600" dirty="0" smtClean="0">
                <a:latin typeface="Verdana" charset="0"/>
              </a:rPr>
              <a:t>Additional Info</a:t>
            </a:r>
            <a:endParaRPr lang="en-US" dirty="0" smtClean="0">
              <a:latin typeface="Verdana" charset="0"/>
            </a:endParaRPr>
          </a:p>
          <a:p>
            <a:endParaRPr lang="en-US" dirty="0"/>
          </a:p>
        </p:txBody>
      </p:sp>
      <p:pic>
        <p:nvPicPr>
          <p:cNvPr id="14" name="Picture 13" descr="intel_rgb_3000.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974399" y="301372"/>
            <a:ext cx="865548" cy="570685"/>
          </a:xfrm>
          <a:prstGeom prst="rect">
            <a:avLst/>
          </a:prstGeom>
        </p:spPr>
      </p:pic>
    </p:spTree>
    <p:extLst>
      <p:ext uri="{BB962C8B-B14F-4D97-AF65-F5344CB8AC3E}">
        <p14:creationId xmlns="" xmlns:p14="http://schemas.microsoft.com/office/powerpoint/2010/main" val="3263628317"/>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2">
    <p:spTree>
      <p:nvGrpSpPr>
        <p:cNvPr id="1" name=""/>
        <p:cNvGrpSpPr/>
        <p:nvPr/>
      </p:nvGrpSpPr>
      <p:grpSpPr>
        <a:xfrm>
          <a:off x="0" y="0"/>
          <a:ext cx="0" cy="0"/>
          <a:chOff x="0" y="0"/>
          <a:chExt cx="0" cy="0"/>
        </a:xfrm>
      </p:grpSpPr>
      <p:pic>
        <p:nvPicPr>
          <p:cNvPr id="3" name="Picture 2" descr="PPTCovers-02.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625600"/>
            <a:ext cx="8257308" cy="4102745"/>
          </a:xfrm>
          <a:prstGeom prst="rect">
            <a:avLst/>
          </a:prstGeom>
        </p:spPr>
      </p:pic>
      <p:pic>
        <p:nvPicPr>
          <p:cNvPr id="9" name="Picture 8" descr="intel_rgb_3000.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974399" y="301372"/>
            <a:ext cx="865548" cy="570685"/>
          </a:xfrm>
          <a:prstGeom prst="rect">
            <a:avLst/>
          </a:prstGeom>
        </p:spPr>
      </p:pic>
      <p:sp>
        <p:nvSpPr>
          <p:cNvPr id="8" name="Rectangle 3"/>
          <p:cNvSpPr>
            <a:spLocks noGrp="1" noChangeArrowheads="1"/>
          </p:cNvSpPr>
          <p:nvPr>
            <p:ph type="ctrTitle"/>
          </p:nvPr>
        </p:nvSpPr>
        <p:spPr>
          <a:xfrm>
            <a:off x="457201" y="2363972"/>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0" name="Rectangle 4"/>
          <p:cNvSpPr>
            <a:spLocks noGrp="1" noChangeArrowheads="1"/>
          </p:cNvSpPr>
          <p:nvPr>
            <p:ph type="subTitle" idx="1" hasCustomPrompt="1"/>
          </p:nvPr>
        </p:nvSpPr>
        <p:spPr>
          <a:xfrm>
            <a:off x="460188" y="3264183"/>
            <a:ext cx="4343400" cy="630942"/>
          </a:xfrm>
          <a:prstGeom prst="rect">
            <a:avLst/>
          </a:prstGeom>
        </p:spPr>
        <p:txBody>
          <a:bodyPr wrap="square">
            <a:spAutoFit/>
          </a:bodyPr>
          <a:lstStyle>
            <a:lvl1pPr marL="0" indent="0" algn="l">
              <a:lnSpc>
                <a:spcPts val="3000"/>
              </a:lnSpc>
              <a:spcBef>
                <a:spcPts val="0"/>
              </a:spcBef>
              <a:defRPr sz="2000" b="0" i="0">
                <a:solidFill>
                  <a:schemeClr val="bg1"/>
                </a:solidFill>
                <a:latin typeface="+mn-lt"/>
                <a:cs typeface="Neo Sans Intel"/>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 xmlns:p14="http://schemas.microsoft.com/office/powerpoint/2010/main" val="1029729922"/>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 Option 3">
    <p:spTree>
      <p:nvGrpSpPr>
        <p:cNvPr id="1" name=""/>
        <p:cNvGrpSpPr/>
        <p:nvPr/>
      </p:nvGrpSpPr>
      <p:grpSpPr>
        <a:xfrm>
          <a:off x="0" y="0"/>
          <a:ext cx="0" cy="0"/>
          <a:chOff x="0" y="0"/>
          <a:chExt cx="0" cy="0"/>
        </a:xfrm>
      </p:grpSpPr>
      <p:pic>
        <p:nvPicPr>
          <p:cNvPr id="5" name="Picture 4" descr="PPTCovers-03.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769534"/>
            <a:ext cx="8342654" cy="2904841"/>
          </a:xfrm>
          <a:prstGeom prst="rect">
            <a:avLst/>
          </a:prstGeom>
        </p:spPr>
      </p:pic>
      <p:pic>
        <p:nvPicPr>
          <p:cNvPr id="8" name="Picture 7" descr="intel_rgb_3000.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974399" y="301372"/>
            <a:ext cx="865548" cy="570685"/>
          </a:xfrm>
          <a:prstGeom prst="rect">
            <a:avLst/>
          </a:prstGeom>
        </p:spPr>
      </p:pic>
      <p:sp>
        <p:nvSpPr>
          <p:cNvPr id="9" name="Rectangle 3"/>
          <p:cNvSpPr>
            <a:spLocks noGrp="1" noChangeArrowheads="1"/>
          </p:cNvSpPr>
          <p:nvPr>
            <p:ph type="ctrTitle"/>
          </p:nvPr>
        </p:nvSpPr>
        <p:spPr>
          <a:xfrm>
            <a:off x="457201" y="2782553"/>
            <a:ext cx="6754008" cy="584775"/>
          </a:xfrm>
          <a:prstGeom prst="rect">
            <a:avLst/>
          </a:prstGeom>
        </p:spPr>
        <p:txBody>
          <a:bodyPr wrap="squar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0" name="Rectangle 4"/>
          <p:cNvSpPr>
            <a:spLocks noGrp="1" noChangeArrowheads="1"/>
          </p:cNvSpPr>
          <p:nvPr>
            <p:ph type="subTitle" idx="1" hasCustomPrompt="1"/>
          </p:nvPr>
        </p:nvSpPr>
        <p:spPr>
          <a:xfrm>
            <a:off x="459957" y="3750107"/>
            <a:ext cx="4343400" cy="630942"/>
          </a:xfrm>
          <a:prstGeom prst="rect">
            <a:avLst/>
          </a:prstGeom>
        </p:spPr>
        <p:txBody>
          <a:bodyPr wrap="square">
            <a:spAutoFit/>
          </a:bodyPr>
          <a:lstStyle>
            <a:lvl1pPr marL="0" indent="0" algn="l">
              <a:lnSpc>
                <a:spcPts val="3000"/>
              </a:lnSpc>
              <a:spcBef>
                <a:spcPts val="0"/>
              </a:spcBef>
              <a:defRPr sz="2000">
                <a:solidFill>
                  <a:schemeClr val="bg1"/>
                </a:solidFill>
                <a:latin typeface="+mn-lt"/>
                <a:cs typeface="Verdana"/>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 xmlns:p14="http://schemas.microsoft.com/office/powerpoint/2010/main" val="1973605162"/>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itle Slide Option 4">
    <p:spTree>
      <p:nvGrpSpPr>
        <p:cNvPr id="1" name=""/>
        <p:cNvGrpSpPr/>
        <p:nvPr/>
      </p:nvGrpSpPr>
      <p:grpSpPr>
        <a:xfrm>
          <a:off x="0" y="0"/>
          <a:ext cx="0" cy="0"/>
          <a:chOff x="0" y="0"/>
          <a:chExt cx="0" cy="0"/>
        </a:xfrm>
      </p:grpSpPr>
      <p:pic>
        <p:nvPicPr>
          <p:cNvPr id="6" name="Picture 5" descr="PPTCovers-04.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202543"/>
            <a:ext cx="8495059" cy="3724780"/>
          </a:xfrm>
          <a:prstGeom prst="rect">
            <a:avLst/>
          </a:prstGeom>
        </p:spPr>
      </p:pic>
      <p:pic>
        <p:nvPicPr>
          <p:cNvPr id="15" name="Picture 14" descr="intel_rgb_3000.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974399" y="301372"/>
            <a:ext cx="865548" cy="570685"/>
          </a:xfrm>
          <a:prstGeom prst="rect">
            <a:avLst/>
          </a:prstGeom>
        </p:spPr>
      </p:pic>
      <p:sp>
        <p:nvSpPr>
          <p:cNvPr id="10" name="Rectangle 3"/>
          <p:cNvSpPr>
            <a:spLocks noGrp="1" noChangeArrowheads="1"/>
          </p:cNvSpPr>
          <p:nvPr>
            <p:ph type="ctrTitle"/>
          </p:nvPr>
        </p:nvSpPr>
        <p:spPr>
          <a:xfrm>
            <a:off x="593531" y="2727579"/>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1" name="Rectangle 4"/>
          <p:cNvSpPr>
            <a:spLocks noGrp="1" noChangeArrowheads="1"/>
          </p:cNvSpPr>
          <p:nvPr>
            <p:ph type="subTitle" idx="1" hasCustomPrompt="1"/>
          </p:nvPr>
        </p:nvSpPr>
        <p:spPr>
          <a:xfrm>
            <a:off x="592333" y="3649814"/>
            <a:ext cx="4343400" cy="630942"/>
          </a:xfrm>
          <a:prstGeom prst="rect">
            <a:avLst/>
          </a:prstGeom>
        </p:spPr>
        <p:txBody>
          <a:bodyPr wrap="square">
            <a:spAutoFit/>
          </a:bodyPr>
          <a:lstStyle>
            <a:lvl1pPr marL="0" indent="0" algn="l">
              <a:lnSpc>
                <a:spcPts val="3000"/>
              </a:lnSpc>
              <a:spcBef>
                <a:spcPts val="0"/>
              </a:spcBef>
              <a:defRPr sz="2000" b="0" i="0">
                <a:solidFill>
                  <a:schemeClr val="bg1"/>
                </a:solidFill>
                <a:latin typeface="+mn-lt"/>
                <a:cs typeface="Neo Sans Intel Medium"/>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 xmlns:p14="http://schemas.microsoft.com/office/powerpoint/2010/main" val="4116125170"/>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pic>
        <p:nvPicPr>
          <p:cNvPr id="3" name="Picture 2" descr="PPTCovers-02.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625600"/>
            <a:ext cx="8257308" cy="4102745"/>
          </a:xfrm>
          <a:prstGeom prst="rect">
            <a:avLst/>
          </a:prstGeom>
        </p:spPr>
      </p:pic>
      <p:pic>
        <p:nvPicPr>
          <p:cNvPr id="9" name="Picture 8" descr="intel_rgb_3000.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974399" y="301372"/>
            <a:ext cx="865548" cy="570685"/>
          </a:xfrm>
          <a:prstGeom prst="rect">
            <a:avLst/>
          </a:prstGeom>
        </p:spPr>
      </p:pic>
      <p:sp>
        <p:nvSpPr>
          <p:cNvPr id="8" name="Rectangle 3"/>
          <p:cNvSpPr>
            <a:spLocks noGrp="1" noChangeArrowheads="1"/>
          </p:cNvSpPr>
          <p:nvPr>
            <p:ph type="ctrTitle"/>
          </p:nvPr>
        </p:nvSpPr>
        <p:spPr>
          <a:xfrm>
            <a:off x="457201" y="2363972"/>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0" name="Rectangle 4"/>
          <p:cNvSpPr>
            <a:spLocks noGrp="1" noChangeArrowheads="1"/>
          </p:cNvSpPr>
          <p:nvPr>
            <p:ph type="subTitle" idx="1" hasCustomPrompt="1"/>
          </p:nvPr>
        </p:nvSpPr>
        <p:spPr>
          <a:xfrm>
            <a:off x="460188" y="3264183"/>
            <a:ext cx="4343400" cy="630942"/>
          </a:xfrm>
          <a:prstGeom prst="rect">
            <a:avLst/>
          </a:prstGeom>
        </p:spPr>
        <p:txBody>
          <a:bodyPr wrap="square">
            <a:spAutoFit/>
          </a:bodyPr>
          <a:lstStyle>
            <a:lvl1pPr marL="0" indent="0" algn="l">
              <a:lnSpc>
                <a:spcPts val="3000"/>
              </a:lnSpc>
              <a:spcBef>
                <a:spcPts val="0"/>
              </a:spcBef>
              <a:defRPr sz="2000" b="0" i="0">
                <a:solidFill>
                  <a:schemeClr val="bg1"/>
                </a:solidFill>
                <a:latin typeface="+mn-lt"/>
                <a:cs typeface="Neo Sans Intel"/>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 xmlns:p14="http://schemas.microsoft.com/office/powerpoint/2010/main" val="2743638803"/>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6477000"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5" name="Slide Number Placeholder 4"/>
          <p:cNvSpPr>
            <a:spLocks noGrp="1"/>
          </p:cNvSpPr>
          <p:nvPr>
            <p:ph type="sldNum" sz="quarter" idx="10"/>
          </p:nvPr>
        </p:nvSpPr>
        <p:spPr/>
        <p:txBody>
          <a:bodyPr/>
          <a:lstStyle>
            <a:lvl1pPr>
              <a:defRPr>
                <a:latin typeface="+mn-lt"/>
              </a:defRPr>
            </a:lvl1pPr>
          </a:lstStyle>
          <a:p>
            <a:fld id="{F10CCBB2-23CF-43DD-999B-A7E7F6652AA9}" type="slidenum">
              <a:rPr smtClean="0">
                <a:solidFill>
                  <a:srgbClr val="FFFFFF"/>
                </a:solidFill>
              </a:rPr>
              <a:pPr/>
              <a:t>‹#›</a:t>
            </a:fld>
            <a:endParaRPr dirty="0">
              <a:solidFill>
                <a:srgbClr val="FFFFFF"/>
              </a:solidFill>
            </a:endParaRPr>
          </a:p>
        </p:txBody>
      </p:sp>
    </p:spTree>
    <p:extLst>
      <p:ext uri="{BB962C8B-B14F-4D97-AF65-F5344CB8AC3E}">
        <p14:creationId xmlns="" xmlns:p14="http://schemas.microsoft.com/office/powerpoint/2010/main" val="3439893296"/>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Divider-option 2">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4627756"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8" name="Picture Placeholder 7"/>
          <p:cNvSpPr>
            <a:spLocks noGrp="1"/>
          </p:cNvSpPr>
          <p:nvPr>
            <p:ph type="pic" sz="quarter" idx="10" hasCustomPrompt="1"/>
          </p:nvPr>
        </p:nvSpPr>
        <p:spPr>
          <a:xfrm>
            <a:off x="5353050" y="0"/>
            <a:ext cx="3790950" cy="6858000"/>
          </a:xfrm>
          <a:prstGeom prst="rect">
            <a:avLst/>
          </a:prstGeom>
          <a:solidFill>
            <a:schemeClr val="tx2"/>
          </a:solidFill>
        </p:spPr>
        <p:txBody>
          <a:bodyPr anchor="ctr" anchorCtr="0"/>
          <a:lstStyle>
            <a:lvl1pPr algn="ctr">
              <a:defRPr lang="en-US" sz="1600" b="0" i="0" baseline="0" smtClean="0">
                <a:latin typeface="+mn-lt"/>
              </a:defRPr>
            </a:lvl1pPr>
          </a:lstStyle>
          <a:p>
            <a:r>
              <a:rPr lang="en-US" dirty="0" smtClean="0"/>
              <a:t>Photo goes here </a:t>
            </a:r>
            <a:endParaRPr lang="en-US" dirty="0"/>
          </a:p>
        </p:txBody>
      </p:sp>
      <p:sp>
        <p:nvSpPr>
          <p:cNvPr id="6" name="Slide Number Placeholder 5"/>
          <p:cNvSpPr>
            <a:spLocks noGrp="1"/>
          </p:cNvSpPr>
          <p:nvPr>
            <p:ph type="sldNum" sz="quarter" idx="11"/>
          </p:nvPr>
        </p:nvSpPr>
        <p:spPr/>
        <p:txBody>
          <a:bodyPr/>
          <a:lstStyle>
            <a:lvl1pPr>
              <a:defRPr>
                <a:latin typeface="+mn-lt"/>
              </a:defRPr>
            </a:lvl1pPr>
          </a:lstStyle>
          <a:p>
            <a:fld id="{F10CCBB2-23CF-43DD-999B-A7E7F6652AA9}" type="slidenum">
              <a:rPr smtClean="0">
                <a:solidFill>
                  <a:srgbClr val="FFFFFF"/>
                </a:solidFill>
              </a:rPr>
              <a:pPr/>
              <a:t>‹#›</a:t>
            </a:fld>
            <a:endParaRPr dirty="0">
              <a:solidFill>
                <a:srgbClr val="FFFFFF"/>
              </a:solidFill>
            </a:endParaRPr>
          </a:p>
        </p:txBody>
      </p:sp>
    </p:spTree>
    <p:extLst>
      <p:ext uri="{BB962C8B-B14F-4D97-AF65-F5344CB8AC3E}">
        <p14:creationId xmlns="" xmlns:p14="http://schemas.microsoft.com/office/powerpoint/2010/main" val="2718194616"/>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Divider-option 3">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14" name="Text Box 5"/>
          <p:cNvSpPr txBox="1">
            <a:spLocks noChangeArrowheads="1"/>
          </p:cNvSpPr>
          <p:nvPr userDrawn="1"/>
        </p:nvSpPr>
        <p:spPr bwMode="auto">
          <a:xfrm>
            <a:off x="524794" y="6644046"/>
            <a:ext cx="2890838" cy="123111"/>
          </a:xfrm>
          <a:prstGeom prst="rect">
            <a:avLst/>
          </a:prstGeom>
          <a:noFill/>
          <a:ln w="50800" algn="ctr">
            <a:noFill/>
            <a:miter lim="800000"/>
            <a:headEnd type="none" w="sm" len="sm"/>
            <a:tailEnd type="none" w="sm" len="sm"/>
          </a:ln>
          <a:effectLst/>
        </p:spPr>
        <p:txBody>
          <a:bodyPr wrap="square" lIns="0" tIns="0" rIns="0" bIns="0">
            <a:spAutoFit/>
          </a:bodyPr>
          <a:lstStyle/>
          <a:p>
            <a:pPr eaLnBrk="0" hangingPunct="0">
              <a:spcBef>
                <a:spcPct val="50000"/>
              </a:spcBef>
              <a:defRPr/>
            </a:pPr>
            <a:r>
              <a:rPr lang="en-US" sz="800" dirty="0" smtClean="0">
                <a:solidFill>
                  <a:srgbClr val="FFFFFF"/>
                </a:solidFill>
                <a:latin typeface="Neo Sans Intel"/>
                <a:cs typeface="Neo Sans Intel"/>
              </a:rPr>
              <a:t>INTEL CONFIDENTIAL</a:t>
            </a:r>
            <a:endParaRPr lang="en-US" sz="800" dirty="0">
              <a:solidFill>
                <a:srgbClr val="FFFFFF"/>
              </a:solidFill>
              <a:latin typeface="Neo Sans Intel"/>
              <a:cs typeface="Neo Sans Intel"/>
            </a:endParaRPr>
          </a:p>
        </p:txBody>
      </p:sp>
      <p:sp>
        <p:nvSpPr>
          <p:cNvPr id="15" name="Rectangle 4"/>
          <p:cNvSpPr>
            <a:spLocks noGrp="1" noChangeArrowheads="1"/>
          </p:cNvSpPr>
          <p:nvPr>
            <p:ph type="sldNum" sz="quarter" idx="4"/>
          </p:nvPr>
        </p:nvSpPr>
        <p:spPr bwMode="auto">
          <a:xfrm>
            <a:off x="76202" y="6553200"/>
            <a:ext cx="415925" cy="30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eaLnBrk="0" hangingPunct="0">
              <a:defRPr sz="800" b="0">
                <a:solidFill>
                  <a:schemeClr val="bg1"/>
                </a:solidFill>
                <a:latin typeface="Neo Sans Intel Light" pitchFamily="34" charset="0"/>
                <a:ea typeface="MS PGothic" pitchFamily="34" charset="-128"/>
                <a:cs typeface="Arial" pitchFamily="34" charset="0"/>
              </a:defRPr>
            </a:lvl1pPr>
          </a:lstStyle>
          <a:p>
            <a:pPr>
              <a:defRPr/>
            </a:pPr>
            <a:fld id="{B44C7BE5-B578-44C2-B697-AD60B2F34A37}" type="slidenum">
              <a:rPr lang="ja-JP" altLang="en-US" smtClean="0">
                <a:solidFill>
                  <a:srgbClr val="FFFFFF"/>
                </a:solidFill>
              </a:rPr>
              <a:pPr>
                <a:defRPr/>
              </a:pPr>
              <a:t>‹#›</a:t>
            </a:fld>
            <a:endParaRPr altLang="ja-JP" dirty="0">
              <a:solidFill>
                <a:srgbClr val="FFFFFF"/>
              </a:solidFill>
            </a:endParaRPr>
          </a:p>
        </p:txBody>
      </p:sp>
      <p:sp>
        <p:nvSpPr>
          <p:cNvPr id="8" name="Picture Placeholder 7"/>
          <p:cNvSpPr>
            <a:spLocks noGrp="1"/>
          </p:cNvSpPr>
          <p:nvPr>
            <p:ph type="pic" sz="quarter" idx="10" hasCustomPrompt="1"/>
          </p:nvPr>
        </p:nvSpPr>
        <p:spPr>
          <a:xfrm>
            <a:off x="0" y="0"/>
            <a:ext cx="9144000" cy="6858000"/>
          </a:xfrm>
          <a:prstGeom prst="rect">
            <a:avLst/>
          </a:prstGeom>
          <a:solidFill>
            <a:schemeClr val="tx2"/>
          </a:solidFill>
        </p:spPr>
        <p:txBody>
          <a:bodyPr anchor="ctr" anchorCtr="0"/>
          <a:lstStyle>
            <a:lvl1pPr marL="0" marR="0" indent="0" algn="ctr" defTabSz="914400" rtl="0" eaLnBrk="1" fontAlgn="base" latinLnBrk="0" hangingPunct="1">
              <a:lnSpc>
                <a:spcPct val="100000"/>
              </a:lnSpc>
              <a:spcBef>
                <a:spcPct val="75000"/>
              </a:spcBef>
              <a:spcAft>
                <a:spcPct val="0"/>
              </a:spcAft>
              <a:buClrTx/>
              <a:buSzTx/>
              <a:buFontTx/>
              <a:buNone/>
              <a:tabLst/>
              <a:defRPr/>
            </a:lvl1pPr>
          </a:lstStyle>
          <a:p>
            <a:r>
              <a:rPr lang="en-US" dirty="0" smtClean="0"/>
              <a:t>Photo goes here</a:t>
            </a:r>
          </a:p>
          <a:p>
            <a:endParaRPr lang="en-US" dirty="0"/>
          </a:p>
        </p:txBody>
      </p:sp>
      <p:sp>
        <p:nvSpPr>
          <p:cNvPr id="9" name="Title 1"/>
          <p:cNvSpPr>
            <a:spLocks noGrp="1" noChangeAspect="1"/>
          </p:cNvSpPr>
          <p:nvPr>
            <p:ph type="title" hasCustomPrompt="1"/>
          </p:nvPr>
        </p:nvSpPr>
        <p:spPr>
          <a:xfrm>
            <a:off x="0" y="409575"/>
            <a:ext cx="4937760" cy="1618488"/>
          </a:xfrm>
          <a:prstGeom prst="rect">
            <a:avLst/>
          </a:prstGeom>
          <a:blipFill>
            <a:blip r:embed="rId2" cstate="print"/>
            <a:stretch>
              <a:fillRect/>
            </a:stretch>
          </a:blipFill>
        </p:spPr>
        <p:txBody>
          <a:bodyPr anchor="ctr" anchorCtr="0"/>
          <a:lstStyle>
            <a:lvl1pPr marL="285750" indent="0" algn="l">
              <a:lnSpc>
                <a:spcPct val="100000"/>
              </a:lnSpc>
              <a:defRPr sz="3600" b="0" i="0" cap="none">
                <a:solidFill>
                  <a:srgbClr val="FFFFFF"/>
                </a:solidFill>
                <a:latin typeface="+mn-lt"/>
                <a:cs typeface="Neo Sans Intel"/>
              </a:defRPr>
            </a:lvl1pPr>
          </a:lstStyle>
          <a:p>
            <a:r>
              <a:rPr lang="en-US" dirty="0" smtClean="0"/>
              <a:t>Click To Edit Section Divider title Style</a:t>
            </a:r>
            <a:endParaRPr lang="en-US" dirty="0"/>
          </a:p>
        </p:txBody>
      </p:sp>
    </p:spTree>
    <p:extLst>
      <p:ext uri="{BB962C8B-B14F-4D97-AF65-F5344CB8AC3E}">
        <p14:creationId xmlns="" xmlns:p14="http://schemas.microsoft.com/office/powerpoint/2010/main" val="167170221"/>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10CCBB2-23CF-43DD-999B-A7E7F6652AA9}" type="slidenum">
              <a:rPr>
                <a:solidFill>
                  <a:srgbClr val="FFFFFF"/>
                </a:solidFill>
              </a:rPr>
              <a:pPr/>
              <a:t>‹#›</a:t>
            </a:fld>
            <a:endParaRPr dirty="0">
              <a:solidFill>
                <a:srgbClr val="FFFFFF"/>
              </a:solidFill>
            </a:endParaRPr>
          </a:p>
        </p:txBody>
      </p:sp>
      <p:sp>
        <p:nvSpPr>
          <p:cNvPr id="7" name="Title 6"/>
          <p:cNvSpPr>
            <a:spLocks noGrp="1"/>
          </p:cNvSpPr>
          <p:nvPr>
            <p:ph type="title"/>
          </p:nvPr>
        </p:nvSpPr>
        <p:spPr>
          <a:xfrm>
            <a:off x="457200" y="409575"/>
            <a:ext cx="8229600" cy="885826"/>
          </a:xfrm>
          <a:prstGeom prst="rect">
            <a:avLst/>
          </a:prstGeom>
        </p:spPr>
        <p:txBody>
          <a:bodyPr/>
          <a:lstStyle/>
          <a:p>
            <a:r>
              <a:rPr lang="en-US" altLang="zh-CN" smtClean="0"/>
              <a:t>Click to edit Master title style</a:t>
            </a:r>
            <a:endParaRPr lang="en-US" dirty="0"/>
          </a:p>
        </p:txBody>
      </p:sp>
      <p:sp>
        <p:nvSpPr>
          <p:cNvPr id="9" name="Text Placeholder 8"/>
          <p:cNvSpPr>
            <a:spLocks noGrp="1"/>
          </p:cNvSpPr>
          <p:nvPr>
            <p:ph type="body" sz="quarter" idx="11"/>
          </p:nvPr>
        </p:nvSpPr>
        <p:spPr>
          <a:xfrm>
            <a:off x="457200" y="1371600"/>
            <a:ext cx="8229600" cy="4572000"/>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extLst>
      <p:ext uri="{BB962C8B-B14F-4D97-AF65-F5344CB8AC3E}">
        <p14:creationId xmlns="" xmlns:p14="http://schemas.microsoft.com/office/powerpoint/2010/main" val="2738655969"/>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
            <a:ext cx="8229600" cy="886968"/>
          </a:xfrm>
          <a:prstGeom prst="rect">
            <a:avLst/>
          </a:prstGeom>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5613" y="1379539"/>
            <a:ext cx="4037012"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45025" y="1379539"/>
            <a:ext cx="4038600"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Slide Number Placeholder 4"/>
          <p:cNvSpPr>
            <a:spLocks noGrp="1"/>
          </p:cNvSpPr>
          <p:nvPr>
            <p:ph type="sldNum" sz="quarter" idx="10"/>
          </p:nvPr>
        </p:nvSpPr>
        <p:spPr/>
        <p:txBody>
          <a:bodyPr/>
          <a:lstStyle/>
          <a:p>
            <a:fld id="{F10CCBB2-23CF-43DD-999B-A7E7F6652AA9}" type="slidenum">
              <a:rPr>
                <a:solidFill>
                  <a:srgbClr val="FFFFFF"/>
                </a:solidFill>
              </a:rPr>
              <a:pPr/>
              <a:t>‹#›</a:t>
            </a:fld>
            <a:endParaRPr dirty="0">
              <a:solidFill>
                <a:srgbClr val="FFFFFF"/>
              </a:solidFill>
            </a:endParaRPr>
          </a:p>
        </p:txBody>
      </p:sp>
    </p:spTree>
    <p:extLst>
      <p:ext uri="{BB962C8B-B14F-4D97-AF65-F5344CB8AC3E}">
        <p14:creationId xmlns="" xmlns:p14="http://schemas.microsoft.com/office/powerpoint/2010/main" val="276922811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
            <a:ext cx="8229600" cy="886968"/>
          </a:xfrm>
          <a:prstGeom prst="rect">
            <a:avLst/>
          </a:prstGeom>
        </p:spPr>
        <p:txBody>
          <a:bodyPr/>
          <a:lstStyle/>
          <a:p>
            <a:r>
              <a:rPr lang="en-US" altLang="zh-CN" smtClean="0"/>
              <a:t>Click to edit Master title style</a:t>
            </a:r>
            <a:endParaRPr lang="en-US" dirty="0"/>
          </a:p>
        </p:txBody>
      </p:sp>
      <p:sp>
        <p:nvSpPr>
          <p:cNvPr id="3" name="Slide Number Placeholder 2"/>
          <p:cNvSpPr>
            <a:spLocks noGrp="1"/>
          </p:cNvSpPr>
          <p:nvPr>
            <p:ph type="sldNum" sz="quarter" idx="10"/>
          </p:nvPr>
        </p:nvSpPr>
        <p:spPr/>
        <p:txBody>
          <a:bodyPr/>
          <a:lstStyle/>
          <a:p>
            <a:fld id="{F10CCBB2-23CF-43DD-999B-A7E7F6652AA9}" type="slidenum">
              <a:rPr>
                <a:solidFill>
                  <a:srgbClr val="FFFFFF"/>
                </a:solidFill>
              </a:rPr>
              <a:pPr/>
              <a:t>‹#›</a:t>
            </a:fld>
            <a:endParaRPr dirty="0">
              <a:solidFill>
                <a:srgbClr val="FFFFFF"/>
              </a:solidFill>
            </a:endParaRPr>
          </a:p>
        </p:txBody>
      </p:sp>
    </p:spTree>
    <p:extLst>
      <p:ext uri="{BB962C8B-B14F-4D97-AF65-F5344CB8AC3E}">
        <p14:creationId xmlns="" xmlns:p14="http://schemas.microsoft.com/office/powerpoint/2010/main" val="32170619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10CCBB2-23CF-43DD-999B-A7E7F6652AA9}" type="slidenum">
              <a:rPr>
                <a:solidFill>
                  <a:srgbClr val="FFFFFF"/>
                </a:solidFill>
              </a:rPr>
              <a:pPr/>
              <a:t>‹#›</a:t>
            </a:fld>
            <a:endParaRPr dirty="0">
              <a:solidFill>
                <a:srgbClr val="FFFFFF"/>
              </a:solidFill>
            </a:endParaRPr>
          </a:p>
        </p:txBody>
      </p:sp>
    </p:spTree>
    <p:extLst>
      <p:ext uri="{BB962C8B-B14F-4D97-AF65-F5344CB8AC3E}">
        <p14:creationId xmlns="" xmlns:p14="http://schemas.microsoft.com/office/powerpoint/2010/main" val="422976911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6477000" cy="1362075"/>
          </a:xfrm>
          <a:prstGeom prst="rect">
            <a:avLst/>
          </a:prstGeom>
        </p:spPr>
        <p:txBody>
          <a:bodyPr anchor="ctr" anchorCtr="0"/>
          <a:lstStyle>
            <a:lvl1pPr algn="l">
              <a:lnSpc>
                <a:spcPct val="100000"/>
              </a:lnSpc>
              <a:defRPr sz="4000" b="0" i="0" cap="none">
                <a:solidFill>
                  <a:srgbClr val="FFFFFF"/>
                </a:solidFill>
                <a:latin typeface="+mn-lt"/>
                <a:cs typeface="Neo Sans Intel"/>
              </a:defRPr>
            </a:lvl1pPr>
          </a:lstStyle>
          <a:p>
            <a:r>
              <a:rPr lang="en-US" dirty="0" smtClean="0"/>
              <a:t>Thank You</a:t>
            </a:r>
            <a:endParaRPr lang="en-US" dirty="0"/>
          </a:p>
        </p:txBody>
      </p:sp>
      <p:pic>
        <p:nvPicPr>
          <p:cNvPr id="5" name="Picture 4" descr="Intel_logo_white.png"/>
          <p:cNvPicPr>
            <a:picLocks noChangeAspect="1"/>
          </p:cNvPicPr>
          <p:nvPr userDrawn="1"/>
        </p:nvPicPr>
        <p:blipFill>
          <a:blip r:embed="rId2" cstate="print"/>
          <a:stretch>
            <a:fillRect/>
          </a:stretch>
        </p:blipFill>
        <p:spPr>
          <a:xfrm>
            <a:off x="7970663" y="301373"/>
            <a:ext cx="869284" cy="573176"/>
          </a:xfrm>
          <a:prstGeom prst="rect">
            <a:avLst/>
          </a:prstGeom>
        </p:spPr>
      </p:pic>
      <p:sp>
        <p:nvSpPr>
          <p:cNvPr id="7" name="Slide Number Placeholder 6"/>
          <p:cNvSpPr>
            <a:spLocks noGrp="1"/>
          </p:cNvSpPr>
          <p:nvPr>
            <p:ph type="sldNum" sz="quarter" idx="10"/>
          </p:nvPr>
        </p:nvSpPr>
        <p:spPr/>
        <p:txBody>
          <a:bodyPr/>
          <a:lstStyle>
            <a:lvl1pPr>
              <a:defRPr>
                <a:latin typeface="+mn-lt"/>
              </a:defRPr>
            </a:lvl1pPr>
          </a:lstStyle>
          <a:p>
            <a:fld id="{F10CCBB2-23CF-43DD-999B-A7E7F6652AA9}" type="slidenum">
              <a:rPr smtClean="0">
                <a:solidFill>
                  <a:srgbClr val="FFFFFF"/>
                </a:solidFill>
              </a:rPr>
              <a:pPr/>
              <a:t>‹#›</a:t>
            </a:fld>
            <a:endParaRPr dirty="0">
              <a:solidFill>
                <a:srgbClr val="FFFFFF"/>
              </a:solidFill>
            </a:endParaRPr>
          </a:p>
        </p:txBody>
      </p:sp>
    </p:spTree>
    <p:extLst>
      <p:ext uri="{BB962C8B-B14F-4D97-AF65-F5344CB8AC3E}">
        <p14:creationId xmlns="" xmlns:p14="http://schemas.microsoft.com/office/powerpoint/2010/main" val="772179887"/>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inal Slide with White Logo">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pic>
        <p:nvPicPr>
          <p:cNvPr id="4" name="Picture 3" descr="intel_wht_rgb_3000.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122676" y="2473413"/>
            <a:ext cx="2898648" cy="1911175"/>
          </a:xfrm>
          <a:prstGeom prst="rect">
            <a:avLst/>
          </a:prstGeom>
        </p:spPr>
      </p:pic>
    </p:spTree>
    <p:extLst>
      <p:ext uri="{BB962C8B-B14F-4D97-AF65-F5344CB8AC3E}">
        <p14:creationId xmlns="" xmlns:p14="http://schemas.microsoft.com/office/powerpoint/2010/main" val="879428353"/>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inal Slide with Blue Logo">
    <p:spTree>
      <p:nvGrpSpPr>
        <p:cNvPr id="1" name=""/>
        <p:cNvGrpSpPr/>
        <p:nvPr/>
      </p:nvGrpSpPr>
      <p:grpSpPr>
        <a:xfrm>
          <a:off x="0" y="0"/>
          <a:ext cx="0" cy="0"/>
          <a:chOff x="0" y="0"/>
          <a:chExt cx="0" cy="0"/>
        </a:xfrm>
      </p:grpSpPr>
      <p:pic>
        <p:nvPicPr>
          <p:cNvPr id="5" name="Picture 4" descr="intel_rgb_3000.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122676" y="2473413"/>
            <a:ext cx="2898648" cy="1911175"/>
          </a:xfrm>
          <a:prstGeom prst="rect">
            <a:avLst/>
          </a:prstGeom>
        </p:spPr>
      </p:pic>
    </p:spTree>
    <p:extLst>
      <p:ext uri="{BB962C8B-B14F-4D97-AF65-F5344CB8AC3E}">
        <p14:creationId xmlns="" xmlns:p14="http://schemas.microsoft.com/office/powerpoint/2010/main" val="129894075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Option 3">
    <p:spTree>
      <p:nvGrpSpPr>
        <p:cNvPr id="1" name=""/>
        <p:cNvGrpSpPr/>
        <p:nvPr/>
      </p:nvGrpSpPr>
      <p:grpSpPr>
        <a:xfrm>
          <a:off x="0" y="0"/>
          <a:ext cx="0" cy="0"/>
          <a:chOff x="0" y="0"/>
          <a:chExt cx="0" cy="0"/>
        </a:xfrm>
      </p:grpSpPr>
      <p:pic>
        <p:nvPicPr>
          <p:cNvPr id="5" name="Picture 4" descr="PPTCovers-03.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769534"/>
            <a:ext cx="8342654" cy="2904841"/>
          </a:xfrm>
          <a:prstGeom prst="rect">
            <a:avLst/>
          </a:prstGeom>
        </p:spPr>
      </p:pic>
      <p:pic>
        <p:nvPicPr>
          <p:cNvPr id="8" name="Picture 7" descr="intel_rgb_3000.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974399" y="301372"/>
            <a:ext cx="865548" cy="570685"/>
          </a:xfrm>
          <a:prstGeom prst="rect">
            <a:avLst/>
          </a:prstGeom>
        </p:spPr>
      </p:pic>
      <p:sp>
        <p:nvSpPr>
          <p:cNvPr id="9" name="Rectangle 3"/>
          <p:cNvSpPr>
            <a:spLocks noGrp="1" noChangeArrowheads="1"/>
          </p:cNvSpPr>
          <p:nvPr>
            <p:ph type="ctrTitle"/>
          </p:nvPr>
        </p:nvSpPr>
        <p:spPr>
          <a:xfrm>
            <a:off x="457201" y="2782553"/>
            <a:ext cx="6754008" cy="584775"/>
          </a:xfrm>
          <a:prstGeom prst="rect">
            <a:avLst/>
          </a:prstGeom>
        </p:spPr>
        <p:txBody>
          <a:bodyPr wrap="squar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0" name="Rectangle 4"/>
          <p:cNvSpPr>
            <a:spLocks noGrp="1" noChangeArrowheads="1"/>
          </p:cNvSpPr>
          <p:nvPr>
            <p:ph type="subTitle" idx="1" hasCustomPrompt="1"/>
          </p:nvPr>
        </p:nvSpPr>
        <p:spPr>
          <a:xfrm>
            <a:off x="459957" y="3750107"/>
            <a:ext cx="4343400" cy="630942"/>
          </a:xfrm>
          <a:prstGeom prst="rect">
            <a:avLst/>
          </a:prstGeom>
        </p:spPr>
        <p:txBody>
          <a:bodyPr wrap="square">
            <a:spAutoFit/>
          </a:bodyPr>
          <a:lstStyle>
            <a:lvl1pPr marL="0" indent="0" algn="l">
              <a:lnSpc>
                <a:spcPts val="3000"/>
              </a:lnSpc>
              <a:spcBef>
                <a:spcPts val="0"/>
              </a:spcBef>
              <a:defRPr sz="2000">
                <a:solidFill>
                  <a:schemeClr val="bg1"/>
                </a:solidFill>
                <a:latin typeface="+mn-lt"/>
                <a:cs typeface="Verdana"/>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 xmlns:p14="http://schemas.microsoft.com/office/powerpoint/2010/main" val="1913258524"/>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a:xfrm>
            <a:off x="6400800" y="6356350"/>
            <a:ext cx="2289048" cy="365760"/>
          </a:xfrm>
          <a:prstGeom prst="rect">
            <a:avLst/>
          </a:prstGeom>
        </p:spPr>
        <p:txBody>
          <a:bodyPr/>
          <a:lstStyle/>
          <a:p>
            <a:fld id="{530820CF-B880-4189-942D-D702A7CBA730}" type="datetimeFigureOut">
              <a:rPr lang="zh-CN" altLang="en-US" smtClean="0">
                <a:solidFill>
                  <a:srgbClr val="061922"/>
                </a:solidFill>
              </a:rPr>
              <a:pPr/>
              <a:t>2013/7/17</a:t>
            </a:fld>
            <a:endParaRPr lang="zh-CN" altLang="en-US">
              <a:solidFill>
                <a:srgbClr val="061922"/>
              </a:solidFill>
            </a:endParaRPr>
          </a:p>
        </p:txBody>
      </p:sp>
      <p:sp>
        <p:nvSpPr>
          <p:cNvPr id="5" name="页脚占位符 4"/>
          <p:cNvSpPr>
            <a:spLocks noGrp="1"/>
          </p:cNvSpPr>
          <p:nvPr>
            <p:ph type="ftr" sz="quarter" idx="11"/>
          </p:nvPr>
        </p:nvSpPr>
        <p:spPr>
          <a:xfrm>
            <a:off x="2898648" y="6356350"/>
            <a:ext cx="3505200" cy="365760"/>
          </a:xfrm>
          <a:prstGeom prst="rect">
            <a:avLst/>
          </a:prstGeom>
        </p:spPr>
        <p:txBody>
          <a:bodyPr/>
          <a:lstStyle/>
          <a:p>
            <a:endParaRPr lang="zh-CN" altLang="en-US">
              <a:solidFill>
                <a:srgbClr val="061922"/>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a:solidFill>
                  <a:srgbClr val="FFFFFF"/>
                </a:solidFill>
              </a:rPr>
              <a:pPr/>
              <a:t>‹#›</a:t>
            </a:fld>
            <a:endParaRPr lang="zh-CN" altLang="en-US">
              <a:solidFill>
                <a:srgbClr val="FFFFFF"/>
              </a:solidFill>
            </a:endParaRPr>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 xmlns:p14="http://schemas.microsoft.com/office/powerpoint/2010/main" val="1309945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Option 4">
    <p:spTree>
      <p:nvGrpSpPr>
        <p:cNvPr id="1" name=""/>
        <p:cNvGrpSpPr/>
        <p:nvPr/>
      </p:nvGrpSpPr>
      <p:grpSpPr>
        <a:xfrm>
          <a:off x="0" y="0"/>
          <a:ext cx="0" cy="0"/>
          <a:chOff x="0" y="0"/>
          <a:chExt cx="0" cy="0"/>
        </a:xfrm>
      </p:grpSpPr>
      <p:pic>
        <p:nvPicPr>
          <p:cNvPr id="6" name="Picture 5" descr="PPTCovers-04.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202543"/>
            <a:ext cx="8495059" cy="3724780"/>
          </a:xfrm>
          <a:prstGeom prst="rect">
            <a:avLst/>
          </a:prstGeom>
        </p:spPr>
      </p:pic>
      <p:pic>
        <p:nvPicPr>
          <p:cNvPr id="15" name="Picture 14" descr="intel_rgb_3000.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974399" y="301372"/>
            <a:ext cx="865548" cy="570685"/>
          </a:xfrm>
          <a:prstGeom prst="rect">
            <a:avLst/>
          </a:prstGeom>
        </p:spPr>
      </p:pic>
      <p:sp>
        <p:nvSpPr>
          <p:cNvPr id="10" name="Rectangle 3"/>
          <p:cNvSpPr>
            <a:spLocks noGrp="1" noChangeArrowheads="1"/>
          </p:cNvSpPr>
          <p:nvPr>
            <p:ph type="ctrTitle"/>
          </p:nvPr>
        </p:nvSpPr>
        <p:spPr>
          <a:xfrm>
            <a:off x="593531" y="2727579"/>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1" name="Rectangle 4"/>
          <p:cNvSpPr>
            <a:spLocks noGrp="1" noChangeArrowheads="1"/>
          </p:cNvSpPr>
          <p:nvPr>
            <p:ph type="subTitle" idx="1" hasCustomPrompt="1"/>
          </p:nvPr>
        </p:nvSpPr>
        <p:spPr>
          <a:xfrm>
            <a:off x="592333" y="3649814"/>
            <a:ext cx="4343400" cy="630942"/>
          </a:xfrm>
          <a:prstGeom prst="rect">
            <a:avLst/>
          </a:prstGeom>
        </p:spPr>
        <p:txBody>
          <a:bodyPr wrap="square">
            <a:spAutoFit/>
          </a:bodyPr>
          <a:lstStyle>
            <a:lvl1pPr marL="0" indent="0" algn="l">
              <a:lnSpc>
                <a:spcPts val="3000"/>
              </a:lnSpc>
              <a:spcBef>
                <a:spcPts val="0"/>
              </a:spcBef>
              <a:defRPr sz="2000" b="0" i="0">
                <a:solidFill>
                  <a:schemeClr val="bg1"/>
                </a:solidFill>
                <a:latin typeface="+mn-lt"/>
                <a:cs typeface="Neo Sans Intel Medium"/>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 xmlns:p14="http://schemas.microsoft.com/office/powerpoint/2010/main" val="3768598635"/>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6477000"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5" name="Slide Number Placeholder 4"/>
          <p:cNvSpPr>
            <a:spLocks noGrp="1"/>
          </p:cNvSpPr>
          <p:nvPr>
            <p:ph type="sldNum" sz="quarter" idx="10"/>
          </p:nvPr>
        </p:nvSpPr>
        <p:spPr/>
        <p:txBody>
          <a:bodyPr/>
          <a:lstStyle>
            <a:lvl1pPr>
              <a:defRPr>
                <a:latin typeface="+mn-lt"/>
              </a:defRPr>
            </a:lvl1pPr>
          </a:lstStyle>
          <a:p>
            <a:fld id="{F10CCBB2-23CF-43DD-999B-A7E7F6652AA9}"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ivider-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4627756"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8" name="Picture Placeholder 7"/>
          <p:cNvSpPr>
            <a:spLocks noGrp="1"/>
          </p:cNvSpPr>
          <p:nvPr>
            <p:ph type="pic" sz="quarter" idx="10" hasCustomPrompt="1"/>
          </p:nvPr>
        </p:nvSpPr>
        <p:spPr>
          <a:xfrm>
            <a:off x="5353050" y="0"/>
            <a:ext cx="3790950" cy="6858000"/>
          </a:xfrm>
          <a:prstGeom prst="rect">
            <a:avLst/>
          </a:prstGeom>
          <a:solidFill>
            <a:schemeClr val="tx2"/>
          </a:solidFill>
        </p:spPr>
        <p:txBody>
          <a:bodyPr anchor="ctr" anchorCtr="0"/>
          <a:lstStyle>
            <a:lvl1pPr algn="ctr">
              <a:defRPr lang="en-US" sz="1600" b="0" i="0" baseline="0" smtClean="0">
                <a:latin typeface="+mn-lt"/>
              </a:defRPr>
            </a:lvl1pPr>
          </a:lstStyle>
          <a:p>
            <a:r>
              <a:rPr lang="en-US" dirty="0" smtClean="0"/>
              <a:t>Photo goes here </a:t>
            </a:r>
            <a:endParaRPr lang="en-US" dirty="0"/>
          </a:p>
        </p:txBody>
      </p:sp>
      <p:sp>
        <p:nvSpPr>
          <p:cNvPr id="6" name="Slide Number Placeholder 5"/>
          <p:cNvSpPr>
            <a:spLocks noGrp="1"/>
          </p:cNvSpPr>
          <p:nvPr>
            <p:ph type="sldNum" sz="quarter" idx="11"/>
          </p:nvPr>
        </p:nvSpPr>
        <p:spPr/>
        <p:txBody>
          <a:bodyPr/>
          <a:lstStyle>
            <a:lvl1pPr>
              <a:defRPr>
                <a:latin typeface="+mn-lt"/>
              </a:defRPr>
            </a:lvl1pPr>
          </a:lstStyle>
          <a:p>
            <a:fld id="{F10CCBB2-23CF-43DD-999B-A7E7F6652AA9}"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Divider-option 3">
    <p:spTree>
      <p:nvGrpSpPr>
        <p:cNvPr id="1" name=""/>
        <p:cNvGrpSpPr/>
        <p:nvPr/>
      </p:nvGrpSpPr>
      <p:grpSpPr>
        <a:xfrm>
          <a:off x="0" y="0"/>
          <a:ext cx="0" cy="0"/>
          <a:chOff x="0" y="0"/>
          <a:chExt cx="0" cy="0"/>
        </a:xfrm>
      </p:grpSpPr>
      <p:sp>
        <p:nvSpPr>
          <p:cNvPr id="14" name="Text Box 5"/>
          <p:cNvSpPr txBox="1">
            <a:spLocks noChangeArrowheads="1"/>
          </p:cNvSpPr>
          <p:nvPr userDrawn="1"/>
        </p:nvSpPr>
        <p:spPr bwMode="auto">
          <a:xfrm>
            <a:off x="524794" y="6644046"/>
            <a:ext cx="2890838" cy="123111"/>
          </a:xfrm>
          <a:prstGeom prst="rect">
            <a:avLst/>
          </a:prstGeom>
          <a:noFill/>
          <a:ln w="50800" algn="ctr">
            <a:noFill/>
            <a:miter lim="800000"/>
            <a:headEnd type="none" w="sm" len="sm"/>
            <a:tailEnd type="none" w="sm" len="sm"/>
          </a:ln>
          <a:effectLst/>
        </p:spPr>
        <p:txBody>
          <a:bodyPr wrap="square" lIns="0" tIns="0" rIns="0" bIns="0">
            <a:spAutoFit/>
          </a:bodyPr>
          <a:lstStyle/>
          <a:p>
            <a:pPr eaLnBrk="0" hangingPunct="0">
              <a:spcBef>
                <a:spcPct val="50000"/>
              </a:spcBef>
              <a:defRPr/>
            </a:pPr>
            <a:r>
              <a:rPr lang="en-US" sz="800" b="0" i="0" dirty="0" smtClean="0">
                <a:solidFill>
                  <a:schemeClr val="bg1"/>
                </a:solidFill>
                <a:latin typeface="Neo Sans Intel"/>
                <a:cs typeface="Neo Sans Intel"/>
              </a:rPr>
              <a:t>INTEL CONFIDENTIAL</a:t>
            </a:r>
            <a:endParaRPr lang="en-US" sz="800" b="0" i="0" dirty="0">
              <a:solidFill>
                <a:schemeClr val="bg1"/>
              </a:solidFill>
              <a:latin typeface="Neo Sans Intel"/>
              <a:cs typeface="Neo Sans Intel"/>
            </a:endParaRPr>
          </a:p>
        </p:txBody>
      </p:sp>
      <p:sp>
        <p:nvSpPr>
          <p:cNvPr id="15" name="Rectangle 4"/>
          <p:cNvSpPr>
            <a:spLocks noGrp="1" noChangeArrowheads="1"/>
          </p:cNvSpPr>
          <p:nvPr>
            <p:ph type="sldNum" sz="quarter" idx="4"/>
          </p:nvPr>
        </p:nvSpPr>
        <p:spPr bwMode="auto">
          <a:xfrm>
            <a:off x="76202" y="6553200"/>
            <a:ext cx="415925" cy="30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eaLnBrk="0" hangingPunct="0">
              <a:defRPr sz="800" b="0">
                <a:solidFill>
                  <a:schemeClr val="bg1"/>
                </a:solidFill>
                <a:latin typeface="Neo Sans Intel Light" pitchFamily="34" charset="0"/>
                <a:ea typeface="MS PGothic" pitchFamily="34" charset="-128"/>
                <a:cs typeface="Arial" pitchFamily="34" charset="0"/>
              </a:defRPr>
            </a:lvl1pPr>
          </a:lstStyle>
          <a:p>
            <a:pPr>
              <a:defRPr/>
            </a:pPr>
            <a:fld id="{B44C7BE5-B578-44C2-B697-AD60B2F34A37}" type="slidenum">
              <a:rPr lang="ja-JP" altLang="en-US" smtClean="0"/>
              <a:pPr>
                <a:defRPr/>
              </a:pPr>
              <a:t>‹#›</a:t>
            </a:fld>
            <a:endParaRPr lang="en-US" altLang="ja-JP" dirty="0"/>
          </a:p>
        </p:txBody>
      </p:sp>
      <p:sp>
        <p:nvSpPr>
          <p:cNvPr id="8" name="Picture Placeholder 7"/>
          <p:cNvSpPr>
            <a:spLocks noGrp="1"/>
          </p:cNvSpPr>
          <p:nvPr>
            <p:ph type="pic" sz="quarter" idx="10" hasCustomPrompt="1"/>
          </p:nvPr>
        </p:nvSpPr>
        <p:spPr>
          <a:xfrm>
            <a:off x="0" y="0"/>
            <a:ext cx="9144000" cy="6858000"/>
          </a:xfrm>
          <a:prstGeom prst="rect">
            <a:avLst/>
          </a:prstGeom>
          <a:solidFill>
            <a:schemeClr val="tx2"/>
          </a:solidFill>
        </p:spPr>
        <p:txBody>
          <a:bodyPr anchor="ctr" anchorCtr="0"/>
          <a:lstStyle>
            <a:lvl1pPr marL="0" marR="0" indent="0" algn="ctr" defTabSz="914400" rtl="0" eaLnBrk="1" fontAlgn="base" latinLnBrk="0" hangingPunct="1">
              <a:lnSpc>
                <a:spcPct val="100000"/>
              </a:lnSpc>
              <a:spcBef>
                <a:spcPct val="75000"/>
              </a:spcBef>
              <a:spcAft>
                <a:spcPct val="0"/>
              </a:spcAft>
              <a:buClrTx/>
              <a:buSzTx/>
              <a:buFontTx/>
              <a:buNone/>
              <a:tabLst/>
              <a:defRPr/>
            </a:lvl1pPr>
          </a:lstStyle>
          <a:p>
            <a:r>
              <a:rPr lang="en-US" dirty="0" smtClean="0"/>
              <a:t>Photo goes here</a:t>
            </a:r>
          </a:p>
          <a:p>
            <a:endParaRPr lang="en-US" dirty="0"/>
          </a:p>
        </p:txBody>
      </p:sp>
      <p:sp>
        <p:nvSpPr>
          <p:cNvPr id="9" name="Title 1"/>
          <p:cNvSpPr>
            <a:spLocks noGrp="1" noChangeAspect="1"/>
          </p:cNvSpPr>
          <p:nvPr>
            <p:ph type="title" hasCustomPrompt="1"/>
          </p:nvPr>
        </p:nvSpPr>
        <p:spPr>
          <a:xfrm>
            <a:off x="0" y="409575"/>
            <a:ext cx="4937760" cy="1618488"/>
          </a:xfrm>
          <a:prstGeom prst="rect">
            <a:avLst/>
          </a:prstGeom>
          <a:blipFill>
            <a:blip r:embed="rId2" cstate="print"/>
            <a:stretch>
              <a:fillRect/>
            </a:stretch>
          </a:blipFill>
        </p:spPr>
        <p:txBody>
          <a:bodyPr anchor="ctr" anchorCtr="0"/>
          <a:lstStyle>
            <a:lvl1pPr marL="285750" indent="0" algn="l">
              <a:lnSpc>
                <a:spcPct val="100000"/>
              </a:lnSpc>
              <a:defRPr sz="3600" b="0" i="0" cap="none">
                <a:solidFill>
                  <a:srgbClr val="FFFFFF"/>
                </a:solidFill>
                <a:latin typeface="+mn-lt"/>
                <a:cs typeface="Neo Sans Intel"/>
              </a:defRPr>
            </a:lvl1pPr>
          </a:lstStyle>
          <a:p>
            <a:r>
              <a:rPr lang="en-US" dirty="0" smtClean="0"/>
              <a:t>Click To Edit Section Divider title Style</a:t>
            </a:r>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10CCBB2-23CF-43DD-999B-A7E7F6652AA9}" type="slidenum">
              <a:rPr lang="en-US" smtClean="0"/>
              <a:pPr/>
              <a:t>‹#›</a:t>
            </a:fld>
            <a:endParaRPr lang="en-US" dirty="0"/>
          </a:p>
        </p:txBody>
      </p:sp>
      <p:sp>
        <p:nvSpPr>
          <p:cNvPr id="7" name="Title 6"/>
          <p:cNvSpPr>
            <a:spLocks noGrp="1"/>
          </p:cNvSpPr>
          <p:nvPr>
            <p:ph type="title"/>
          </p:nvPr>
        </p:nvSpPr>
        <p:spPr>
          <a:xfrm>
            <a:off x="457200" y="409575"/>
            <a:ext cx="8229600" cy="885826"/>
          </a:xfrm>
          <a:prstGeom prst="rect">
            <a:avLst/>
          </a:prstGeom>
        </p:spPr>
        <p:txBody>
          <a:bodyPr/>
          <a:lstStyle/>
          <a:p>
            <a:r>
              <a:rPr lang="en-US" altLang="zh-CN" smtClean="0"/>
              <a:t>Click to edit Master title style</a:t>
            </a:r>
            <a:endParaRPr lang="en-US" dirty="0"/>
          </a:p>
        </p:txBody>
      </p:sp>
      <p:sp>
        <p:nvSpPr>
          <p:cNvPr id="9" name="Text Placeholder 8"/>
          <p:cNvSpPr>
            <a:spLocks noGrp="1"/>
          </p:cNvSpPr>
          <p:nvPr>
            <p:ph type="body" sz="quarter" idx="11"/>
          </p:nvPr>
        </p:nvSpPr>
        <p:spPr>
          <a:xfrm>
            <a:off x="457200" y="1371600"/>
            <a:ext cx="8229600" cy="4572000"/>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
            <a:ext cx="8229600" cy="886968"/>
          </a:xfrm>
          <a:prstGeom prst="rect">
            <a:avLst/>
          </a:prstGeom>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5613" y="1379539"/>
            <a:ext cx="4037012"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45025" y="1379539"/>
            <a:ext cx="4038600"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Slide Number Placeholder 4"/>
          <p:cNvSpPr>
            <a:spLocks noGrp="1"/>
          </p:cNvSpPr>
          <p:nvPr>
            <p:ph type="sldNum" sz="quarter" idx="10"/>
          </p:nvPr>
        </p:nvSpPr>
        <p:spPr/>
        <p:txBody>
          <a:bodyPr/>
          <a:lstStyle/>
          <a:p>
            <a:fld id="{F10CCBB2-23CF-43DD-999B-A7E7F6652AA9}" type="slidenum">
              <a:rPr lang="en-US" smtClean="0"/>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Intel_footer_121410.png"/>
          <p:cNvPicPr>
            <a:picLocks noChangeAspect="1"/>
          </p:cNvPicPr>
          <p:nvPr/>
        </p:nvPicPr>
        <p:blipFill>
          <a:blip r:embed="rId17" cstate="print"/>
          <a:stretch>
            <a:fillRect/>
          </a:stretch>
        </p:blipFill>
        <p:spPr>
          <a:xfrm>
            <a:off x="0" y="6362701"/>
            <a:ext cx="9144000" cy="495300"/>
          </a:xfrm>
          <a:prstGeom prst="rect">
            <a:avLst/>
          </a:prstGeom>
        </p:spPr>
      </p:pic>
      <p:sp>
        <p:nvSpPr>
          <p:cNvPr id="10" name="Slide Number Placeholder 9"/>
          <p:cNvSpPr>
            <a:spLocks noGrp="1"/>
          </p:cNvSpPr>
          <p:nvPr>
            <p:ph type="sldNum" sz="quarter" idx="4"/>
          </p:nvPr>
        </p:nvSpPr>
        <p:spPr>
          <a:xfrm>
            <a:off x="-3455" y="6592378"/>
            <a:ext cx="460655" cy="219456"/>
          </a:xfrm>
          <a:prstGeom prst="rect">
            <a:avLst/>
          </a:prstGeom>
        </p:spPr>
        <p:txBody>
          <a:bodyPr vert="horz" lIns="91440" tIns="45720" rIns="91440" bIns="45720" rtlCol="0" anchor="ctr"/>
          <a:lstStyle>
            <a:lvl1pPr marL="0" algn="r" defTabSz="914400" rtl="0" eaLnBrk="1" latinLnBrk="0" hangingPunct="1">
              <a:defRPr lang="en-US" sz="800" b="0" i="0" kern="1200" smtClean="0">
                <a:solidFill>
                  <a:schemeClr val="bg1"/>
                </a:solidFill>
                <a:latin typeface="+mn-lt"/>
                <a:ea typeface="Verdana" pitchFamily="34" charset="0"/>
                <a:cs typeface="Neo Sans Intel"/>
              </a:defRPr>
            </a:lvl1pPr>
          </a:lstStyle>
          <a:p>
            <a:fld id="{F10CCBB2-23CF-43DD-999B-A7E7F6652AA9}" type="slidenum">
              <a:rPr lang="en-US" smtClean="0"/>
              <a:pPr/>
              <a:t>‹#›</a:t>
            </a:fld>
            <a:endParaRPr lang="en-US" dirty="0"/>
          </a:p>
        </p:txBody>
      </p:sp>
      <p:sp>
        <p:nvSpPr>
          <p:cNvPr id="14" name="Title Placeholder 13"/>
          <p:cNvSpPr>
            <a:spLocks noGrp="1"/>
          </p:cNvSpPr>
          <p:nvPr>
            <p:ph type="title"/>
          </p:nvPr>
        </p:nvSpPr>
        <p:spPr>
          <a:xfrm>
            <a:off x="457200" y="409575"/>
            <a:ext cx="8229600" cy="885826"/>
          </a:xfrm>
          <a:prstGeom prst="rect">
            <a:avLst/>
          </a:prstGeom>
        </p:spPr>
        <p:txBody>
          <a:bodyPr vert="horz" lIns="0" tIns="0" rIns="0" bIns="0" rtlCol="0" anchor="t" anchorCtr="0">
            <a:noAutofit/>
          </a:bodyPr>
          <a:lstStyle/>
          <a:p>
            <a:r>
              <a:rPr lang="en-US" altLang="zh-CN" smtClean="0"/>
              <a:t>Click to edit Master title style</a:t>
            </a:r>
            <a:endParaRPr lang="en-US" dirty="0"/>
          </a:p>
        </p:txBody>
      </p:sp>
      <p:sp>
        <p:nvSpPr>
          <p:cNvPr id="15" name="Text Placeholder 14"/>
          <p:cNvSpPr>
            <a:spLocks noGrp="1"/>
          </p:cNvSpPr>
          <p:nvPr>
            <p:ph type="body" idx="1"/>
          </p:nvPr>
        </p:nvSpPr>
        <p:spPr>
          <a:xfrm>
            <a:off x="457200" y="1371600"/>
            <a:ext cx="8229600" cy="4572000"/>
          </a:xfrm>
          <a:prstGeom prst="rect">
            <a:avLst/>
          </a:prstGeom>
        </p:spPr>
        <p:txBody>
          <a:bodyPr vert="horz" lIns="0" tIns="0" rIns="0" bIns="0" rtlCol="0">
            <a:no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74" r:id="rId8"/>
    <p:sldLayoutId id="2147483675" r:id="rId9"/>
    <p:sldLayoutId id="2147483676" r:id="rId10"/>
    <p:sldLayoutId id="2147483677" r:id="rId11"/>
    <p:sldLayoutId id="2147483671" r:id="rId12"/>
    <p:sldLayoutId id="2147483672" r:id="rId13"/>
    <p:sldLayoutId id="2147483673" r:id="rId14"/>
    <p:sldLayoutId id="2147483678" r:id="rId15"/>
  </p:sldLayoutIdLst>
  <p:txStyles>
    <p:titleStyle>
      <a:lvl1pPr algn="l" defTabSz="914400" rtl="0" eaLnBrk="1" latinLnBrk="0" hangingPunct="1">
        <a:lnSpc>
          <a:spcPts val="2600"/>
        </a:lnSpc>
        <a:spcBef>
          <a:spcPct val="0"/>
        </a:spcBef>
        <a:buNone/>
        <a:defRPr lang="en-US" altLang="ja-JP" sz="3000" b="1" i="0" kern="1200" dirty="0" smtClean="0">
          <a:solidFill>
            <a:schemeClr val="accent1"/>
          </a:solidFill>
          <a:latin typeface="+mj-lt"/>
          <a:ea typeface="+mj-ea"/>
          <a:cs typeface="+mj-cs"/>
        </a:defRPr>
      </a:lvl1pPr>
    </p:titleStyle>
    <p:bodyStyle>
      <a:lvl1pPr marL="0" indent="0" algn="l" defTabSz="914400" rtl="0" eaLnBrk="1" latinLnBrk="0" hangingPunct="1">
        <a:spcBef>
          <a:spcPts val="2200"/>
        </a:spcBef>
        <a:buFont typeface="Arial" pitchFamily="34" charset="0"/>
        <a:buNone/>
        <a:defRPr lang="en-US" altLang="ja-JP" sz="2400" b="0" i="0" kern="1200" dirty="0" smtClean="0">
          <a:solidFill>
            <a:schemeClr val="tx1"/>
          </a:solidFill>
          <a:latin typeface="+mn-lt"/>
          <a:ea typeface="+mn-ea"/>
          <a:cs typeface="+mn-cs"/>
        </a:defRPr>
      </a:lvl1pPr>
      <a:lvl2pPr marL="228600" indent="-228600" algn="l" defTabSz="914400" rtl="0" eaLnBrk="1" latinLnBrk="0" hangingPunct="1">
        <a:spcBef>
          <a:spcPts val="900"/>
        </a:spcBef>
        <a:buFont typeface="Arial" pitchFamily="34" charset="0"/>
        <a:buChar char="•"/>
        <a:defRPr lang="en-US" altLang="ja-JP" sz="2200" b="0" i="0" kern="1200" dirty="0" smtClean="0">
          <a:solidFill>
            <a:schemeClr val="tx1"/>
          </a:solidFill>
          <a:latin typeface="+mn-lt"/>
          <a:ea typeface="+mn-ea"/>
          <a:cs typeface="+mn-cs"/>
        </a:defRPr>
      </a:lvl2pPr>
      <a:lvl3pPr marL="457200" indent="-228600" algn="l" defTabSz="914400" rtl="0" eaLnBrk="1" latinLnBrk="0" hangingPunct="1">
        <a:spcBef>
          <a:spcPts val="600"/>
        </a:spcBef>
        <a:buClr>
          <a:schemeClr val="tx2"/>
        </a:buClr>
        <a:buFont typeface="Neo Sans Intel" pitchFamily="34" charset="0"/>
        <a:buChar char="–"/>
        <a:defRPr lang="en-US" altLang="ja-JP" sz="2000" b="0" i="0" kern="1200" dirty="0" smtClean="0">
          <a:solidFill>
            <a:schemeClr val="tx1"/>
          </a:solidFill>
          <a:latin typeface="+mn-lt"/>
          <a:ea typeface="+mn-ea"/>
          <a:cs typeface="+mn-cs"/>
        </a:defRPr>
      </a:lvl3pPr>
      <a:lvl4pPr marL="628650" indent="-171450" algn="l" defTabSz="914400" rtl="0" eaLnBrk="1" latinLnBrk="0" hangingPunct="1">
        <a:spcBef>
          <a:spcPts val="3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4pPr>
      <a:lvl5pPr marL="800100" indent="-171450" algn="l" defTabSz="914400" rtl="0" eaLnBrk="1" latinLnBrk="0" hangingPunct="1">
        <a:spcBef>
          <a:spcPts val="1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Intel_footer_121410.png"/>
          <p:cNvPicPr>
            <a:picLocks noChangeAspect="1"/>
          </p:cNvPicPr>
          <p:nvPr/>
        </p:nvPicPr>
        <p:blipFill>
          <a:blip r:embed="rId17" cstate="print"/>
          <a:stretch>
            <a:fillRect/>
          </a:stretch>
        </p:blipFill>
        <p:spPr>
          <a:xfrm>
            <a:off x="0" y="6362701"/>
            <a:ext cx="9144000" cy="495300"/>
          </a:xfrm>
          <a:prstGeom prst="rect">
            <a:avLst/>
          </a:prstGeom>
        </p:spPr>
      </p:pic>
      <p:sp>
        <p:nvSpPr>
          <p:cNvPr id="10" name="Slide Number Placeholder 9"/>
          <p:cNvSpPr>
            <a:spLocks noGrp="1"/>
          </p:cNvSpPr>
          <p:nvPr>
            <p:ph type="sldNum" sz="quarter" idx="4"/>
          </p:nvPr>
        </p:nvSpPr>
        <p:spPr>
          <a:xfrm>
            <a:off x="-3455" y="6592378"/>
            <a:ext cx="460655" cy="219456"/>
          </a:xfrm>
          <a:prstGeom prst="rect">
            <a:avLst/>
          </a:prstGeom>
        </p:spPr>
        <p:txBody>
          <a:bodyPr vert="horz" lIns="91440" tIns="45720" rIns="91440" bIns="45720" rtlCol="0" anchor="ctr"/>
          <a:lstStyle>
            <a:lvl1pPr marL="0" algn="r" defTabSz="914400" rtl="0" eaLnBrk="1" latinLnBrk="0" hangingPunct="1">
              <a:defRPr lang="en-US" sz="800" b="0" i="0" kern="1200" smtClean="0">
                <a:solidFill>
                  <a:schemeClr val="bg1"/>
                </a:solidFill>
                <a:latin typeface="+mn-lt"/>
                <a:ea typeface="Verdana" pitchFamily="34" charset="0"/>
                <a:cs typeface="Neo Sans Intel"/>
              </a:defRPr>
            </a:lvl1pPr>
          </a:lstStyle>
          <a:p>
            <a:fld id="{F10CCBB2-23CF-43DD-999B-A7E7F6652AA9}" type="slidenum">
              <a:rPr>
                <a:solidFill>
                  <a:srgbClr val="FFFFFF"/>
                </a:solidFill>
              </a:rPr>
              <a:pPr/>
              <a:t>‹#›</a:t>
            </a:fld>
            <a:endParaRPr dirty="0">
              <a:solidFill>
                <a:srgbClr val="FFFFFF"/>
              </a:solidFill>
            </a:endParaRPr>
          </a:p>
        </p:txBody>
      </p:sp>
      <p:sp>
        <p:nvSpPr>
          <p:cNvPr id="14" name="Title Placeholder 13"/>
          <p:cNvSpPr>
            <a:spLocks noGrp="1"/>
          </p:cNvSpPr>
          <p:nvPr>
            <p:ph type="title"/>
          </p:nvPr>
        </p:nvSpPr>
        <p:spPr>
          <a:xfrm>
            <a:off x="457200" y="409575"/>
            <a:ext cx="8229600" cy="885826"/>
          </a:xfrm>
          <a:prstGeom prst="rect">
            <a:avLst/>
          </a:prstGeom>
        </p:spPr>
        <p:txBody>
          <a:bodyPr vert="horz" lIns="0" tIns="0" rIns="0" bIns="0" rtlCol="0" anchor="t" anchorCtr="0">
            <a:noAutofit/>
          </a:bodyPr>
          <a:lstStyle/>
          <a:p>
            <a:r>
              <a:rPr lang="en-US" altLang="zh-CN" smtClean="0"/>
              <a:t>Click to edit Master title style</a:t>
            </a:r>
            <a:endParaRPr lang="en-US" dirty="0"/>
          </a:p>
        </p:txBody>
      </p:sp>
      <p:sp>
        <p:nvSpPr>
          <p:cNvPr id="15" name="Text Placeholder 14"/>
          <p:cNvSpPr>
            <a:spLocks noGrp="1"/>
          </p:cNvSpPr>
          <p:nvPr>
            <p:ph type="body" idx="1"/>
          </p:nvPr>
        </p:nvSpPr>
        <p:spPr>
          <a:xfrm>
            <a:off x="457200" y="1371600"/>
            <a:ext cx="8229600" cy="4572000"/>
          </a:xfrm>
          <a:prstGeom prst="rect">
            <a:avLst/>
          </a:prstGeom>
        </p:spPr>
        <p:txBody>
          <a:bodyPr vert="horz" lIns="0" tIns="0" rIns="0" bIns="0" rtlCol="0">
            <a:no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extLst>
      <p:ext uri="{BB962C8B-B14F-4D97-AF65-F5344CB8AC3E}">
        <p14:creationId xmlns="" xmlns:p14="http://schemas.microsoft.com/office/powerpoint/2010/main" val="409976976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Lst>
  <p:txStyles>
    <p:titleStyle>
      <a:lvl1pPr algn="l" defTabSz="914400" rtl="0" eaLnBrk="1" latinLnBrk="0" hangingPunct="1">
        <a:lnSpc>
          <a:spcPts val="2600"/>
        </a:lnSpc>
        <a:spcBef>
          <a:spcPct val="0"/>
        </a:spcBef>
        <a:buNone/>
        <a:defRPr lang="en-US" altLang="ja-JP" sz="3000" b="1" i="0" kern="1200" dirty="0" smtClean="0">
          <a:solidFill>
            <a:schemeClr val="accent1"/>
          </a:solidFill>
          <a:latin typeface="+mj-lt"/>
          <a:ea typeface="+mj-ea"/>
          <a:cs typeface="+mj-cs"/>
        </a:defRPr>
      </a:lvl1pPr>
    </p:titleStyle>
    <p:bodyStyle>
      <a:lvl1pPr marL="0" indent="0" algn="l" defTabSz="914400" rtl="0" eaLnBrk="1" latinLnBrk="0" hangingPunct="1">
        <a:spcBef>
          <a:spcPts val="2200"/>
        </a:spcBef>
        <a:buFont typeface="Arial" pitchFamily="34" charset="0"/>
        <a:buNone/>
        <a:defRPr lang="en-US" altLang="ja-JP" sz="2400" b="0" i="0" kern="1200" dirty="0" smtClean="0">
          <a:solidFill>
            <a:schemeClr val="tx1"/>
          </a:solidFill>
          <a:latin typeface="+mn-lt"/>
          <a:ea typeface="+mn-ea"/>
          <a:cs typeface="+mn-cs"/>
        </a:defRPr>
      </a:lvl1pPr>
      <a:lvl2pPr marL="228600" indent="-228600" algn="l" defTabSz="914400" rtl="0" eaLnBrk="1" latinLnBrk="0" hangingPunct="1">
        <a:spcBef>
          <a:spcPts val="900"/>
        </a:spcBef>
        <a:buFont typeface="Arial" pitchFamily="34" charset="0"/>
        <a:buChar char="•"/>
        <a:defRPr lang="en-US" altLang="ja-JP" sz="2200" b="0" i="0" kern="1200" dirty="0" smtClean="0">
          <a:solidFill>
            <a:schemeClr val="tx1"/>
          </a:solidFill>
          <a:latin typeface="+mn-lt"/>
          <a:ea typeface="+mn-ea"/>
          <a:cs typeface="+mn-cs"/>
        </a:defRPr>
      </a:lvl2pPr>
      <a:lvl3pPr marL="457200" indent="-228600" algn="l" defTabSz="914400" rtl="0" eaLnBrk="1" latinLnBrk="0" hangingPunct="1">
        <a:spcBef>
          <a:spcPts val="600"/>
        </a:spcBef>
        <a:buClr>
          <a:schemeClr val="tx2"/>
        </a:buClr>
        <a:buFont typeface="Neo Sans Intel" pitchFamily="34" charset="0"/>
        <a:buChar char="–"/>
        <a:defRPr lang="en-US" altLang="ja-JP" sz="2000" b="0" i="0" kern="1200" dirty="0" smtClean="0">
          <a:solidFill>
            <a:schemeClr val="tx1"/>
          </a:solidFill>
          <a:latin typeface="+mn-lt"/>
          <a:ea typeface="+mn-ea"/>
          <a:cs typeface="+mn-cs"/>
        </a:defRPr>
      </a:lvl3pPr>
      <a:lvl4pPr marL="628650" indent="-171450" algn="l" defTabSz="914400" rtl="0" eaLnBrk="1" latinLnBrk="0" hangingPunct="1">
        <a:spcBef>
          <a:spcPts val="3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4pPr>
      <a:lvl5pPr marL="800100" indent="-171450" algn="l" defTabSz="914400" rtl="0" eaLnBrk="1" latinLnBrk="0" hangingPunct="1">
        <a:spcBef>
          <a:spcPts val="1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2.png"/><Relationship Id="rId1" Type="http://schemas.openxmlformats.org/officeDocument/2006/relationships/slideLayout" Target="../slideLayouts/slideLayout8.xml"/><Relationship Id="rId4" Type="http://schemas.openxmlformats.org/officeDocument/2006/relationships/image" Target="../media/image33.emf"/></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1" y="2624998"/>
            <a:ext cx="4946867" cy="584775"/>
          </a:xfrm>
        </p:spPr>
        <p:txBody>
          <a:bodyPr/>
          <a:lstStyle/>
          <a:p>
            <a:r>
              <a:rPr lang="en-US" altLang="zh-CN" dirty="0" err="1" smtClean="0"/>
              <a:t>HBase</a:t>
            </a:r>
            <a:r>
              <a:rPr lang="zh-CN" altLang="en-US" dirty="0" smtClean="0"/>
              <a:t>基本原理与操作</a:t>
            </a:r>
            <a:endParaRPr lang="zh-CN" altLang="en-US" dirty="0"/>
          </a:p>
        </p:txBody>
      </p:sp>
      <p:sp>
        <p:nvSpPr>
          <p:cNvPr id="3" name="Subtitle 2"/>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276700154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列族</a:t>
            </a:r>
          </a:p>
        </p:txBody>
      </p:sp>
      <p:sp>
        <p:nvSpPr>
          <p:cNvPr id="3" name="Content Placeholder 2"/>
          <p:cNvSpPr>
            <a:spLocks noGrp="1"/>
          </p:cNvSpPr>
          <p:nvPr>
            <p:ph idx="1"/>
          </p:nvPr>
        </p:nvSpPr>
        <p:spPr/>
        <p:txBody>
          <a:bodyPr/>
          <a:lstStyle/>
          <a:p>
            <a:r>
              <a:rPr lang="zh-CN" altLang="en-US" dirty="0" smtClean="0"/>
              <a:t>列族的设计与传统数据库中的列不一致</a:t>
            </a:r>
            <a:endParaRPr lang="en-US" altLang="zh-CN" dirty="0" smtClean="0"/>
          </a:p>
          <a:p>
            <a:r>
              <a:rPr lang="zh-CN" altLang="en-US" dirty="0" smtClean="0"/>
              <a:t>与</a:t>
            </a:r>
            <a:r>
              <a:rPr lang="en-US" altLang="zh-CN" dirty="0" err="1" smtClean="0"/>
              <a:t>BigTable</a:t>
            </a:r>
            <a:r>
              <a:rPr lang="zh-CN" altLang="en-US" dirty="0" smtClean="0"/>
              <a:t>中的模式一样，</a:t>
            </a:r>
            <a:r>
              <a:rPr lang="en-US" altLang="zh-CN" dirty="0" err="1" smtClean="0"/>
              <a:t>hbase</a:t>
            </a:r>
            <a:r>
              <a:rPr lang="zh-CN" altLang="en-US" dirty="0"/>
              <a:t>表中的每个列，都归属与某个列族。列族是表</a:t>
            </a:r>
            <a:r>
              <a:rPr lang="zh-CN" altLang="en-US" dirty="0" smtClean="0"/>
              <a:t>的</a:t>
            </a:r>
            <a:r>
              <a:rPr lang="en-US" altLang="zh-CN" dirty="0" smtClean="0"/>
              <a:t>schema</a:t>
            </a:r>
            <a:r>
              <a:rPr lang="zh-CN" altLang="en-US" dirty="0"/>
              <a:t>的一部</a:t>
            </a:r>
            <a:r>
              <a:rPr lang="zh-CN" altLang="en-US" dirty="0" smtClean="0"/>
              <a:t>分，</a:t>
            </a:r>
            <a:r>
              <a:rPr lang="zh-CN" altLang="en-US" dirty="0"/>
              <a:t>必须在使用表之前定义。列名都以列族作为前缀。例如</a:t>
            </a:r>
            <a:r>
              <a:rPr lang="en-US" altLang="zh-CN" i="1" dirty="0"/>
              <a:t>courses:history</a:t>
            </a:r>
            <a:r>
              <a:rPr lang="zh-CN" altLang="en-US" i="1" dirty="0"/>
              <a:t>，</a:t>
            </a:r>
            <a:r>
              <a:rPr lang="en-US" altLang="zh-CN" i="1" dirty="0"/>
              <a:t>courses:math</a:t>
            </a:r>
            <a:r>
              <a:rPr lang="zh-CN" altLang="en-US" dirty="0"/>
              <a:t> </a:t>
            </a:r>
            <a:r>
              <a:rPr lang="zh-CN" altLang="en-US" i="1" dirty="0"/>
              <a:t>都属于</a:t>
            </a:r>
            <a:r>
              <a:rPr lang="en-US" altLang="zh-CN" i="1" dirty="0"/>
              <a:t>courses</a:t>
            </a:r>
            <a:r>
              <a:rPr lang="zh-CN" altLang="en-US" dirty="0"/>
              <a:t> 这个列族。</a:t>
            </a:r>
          </a:p>
          <a:p>
            <a:r>
              <a:rPr lang="zh-CN" altLang="en-US" dirty="0"/>
              <a:t>访问控制、磁盘和内存的使用统计都是在列族层面进行的。实际应用中，列族上的控制权限能帮</a:t>
            </a:r>
            <a:r>
              <a:rPr lang="zh-CN" altLang="en-US" dirty="0" smtClean="0"/>
              <a:t>助管</a:t>
            </a:r>
            <a:r>
              <a:rPr lang="zh-CN" altLang="en-US" dirty="0"/>
              <a:t>理不同类型的应用</a:t>
            </a:r>
            <a:r>
              <a:rPr lang="zh-CN" altLang="en-US" dirty="0" smtClean="0"/>
              <a:t>：允</a:t>
            </a:r>
            <a:r>
              <a:rPr lang="zh-CN" altLang="en-US" dirty="0"/>
              <a:t>许一些应用可以添加新的基本数据、一些应用可以读取基本数据并创建继承的列族、一些应用则只允许浏览数据（甚至可能因为隐私的原因不能浏览所有数据</a:t>
            </a:r>
            <a:r>
              <a:rPr lang="zh-CN" altLang="en-US" dirty="0" smtClean="0"/>
              <a:t>）</a:t>
            </a:r>
            <a:endParaRPr lang="zh-CN" altLang="en-US" dirty="0"/>
          </a:p>
          <a:p>
            <a:endParaRPr lang="zh-CN" altLang="en-US" dirty="0"/>
          </a:p>
        </p:txBody>
      </p:sp>
    </p:spTree>
    <p:extLst>
      <p:ext uri="{BB962C8B-B14F-4D97-AF65-F5344CB8AC3E}">
        <p14:creationId xmlns="" xmlns:p14="http://schemas.microsoft.com/office/powerpoint/2010/main" val="159459812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时</a:t>
            </a:r>
            <a:r>
              <a:rPr lang="zh-CN" altLang="en-US" dirty="0" smtClean="0"/>
              <a:t>间戳</a:t>
            </a:r>
            <a:r>
              <a:rPr lang="en-US" altLang="zh-CN" dirty="0" smtClean="0"/>
              <a:t>timestamp</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err="1"/>
              <a:t>HBase</a:t>
            </a:r>
            <a:r>
              <a:rPr lang="zh-CN" altLang="en-US" dirty="0"/>
              <a:t>中通过</a:t>
            </a:r>
            <a:r>
              <a:rPr lang="en-US" altLang="zh-CN" dirty="0"/>
              <a:t>row</a:t>
            </a:r>
            <a:r>
              <a:rPr lang="zh-CN" altLang="en-US" dirty="0"/>
              <a:t>和</a:t>
            </a:r>
            <a:r>
              <a:rPr lang="en-US" altLang="zh-CN" dirty="0"/>
              <a:t>columns</a:t>
            </a:r>
            <a:r>
              <a:rPr lang="zh-CN" altLang="en-US" dirty="0"/>
              <a:t>确定的为一个存贮单元称</a:t>
            </a:r>
            <a:r>
              <a:rPr lang="zh-CN" altLang="en-US" dirty="0" smtClean="0"/>
              <a:t>为单元格</a:t>
            </a:r>
            <a:r>
              <a:rPr lang="en-US" altLang="zh-CN" dirty="0" smtClean="0"/>
              <a:t>cell</a:t>
            </a:r>
            <a:r>
              <a:rPr lang="zh-CN" altLang="en-US" dirty="0"/>
              <a:t>。每个 </a:t>
            </a:r>
            <a:r>
              <a:rPr lang="en-US" altLang="zh-CN" dirty="0"/>
              <a:t>cell</a:t>
            </a:r>
            <a:r>
              <a:rPr lang="zh-CN" altLang="en-US" dirty="0"/>
              <a:t>都保存着同一份数据的多个版本。版本通过时间戳来索引。时间戳的类型是 </a:t>
            </a:r>
            <a:r>
              <a:rPr lang="en-US" altLang="zh-CN" dirty="0"/>
              <a:t>64</a:t>
            </a:r>
            <a:r>
              <a:rPr lang="zh-CN" altLang="en-US" dirty="0"/>
              <a:t>位整型。时间戳可以</a:t>
            </a:r>
            <a:r>
              <a:rPr lang="zh-CN" altLang="en-US" dirty="0" smtClean="0"/>
              <a:t>由</a:t>
            </a:r>
            <a:r>
              <a:rPr lang="en-US" altLang="zh-CN" dirty="0" err="1" smtClean="0"/>
              <a:t>HBase</a:t>
            </a:r>
            <a:r>
              <a:rPr lang="en-US" altLang="zh-CN" dirty="0"/>
              <a:t>(</a:t>
            </a:r>
            <a:r>
              <a:rPr lang="zh-CN" altLang="en-US" dirty="0"/>
              <a:t>在数据写入时自动 </a:t>
            </a:r>
            <a:r>
              <a:rPr lang="en-US" altLang="zh-CN" dirty="0"/>
              <a:t>)</a:t>
            </a:r>
            <a:r>
              <a:rPr lang="zh-CN" altLang="en-US" dirty="0"/>
              <a:t>赋值，此时时间戳是精确到毫秒的当前系统时间。时间戳也可以由客户显式赋值。如果应用程序要避免数据版本冲突，就必须自己生成具有唯一性的时间戳。每</a:t>
            </a:r>
            <a:r>
              <a:rPr lang="zh-CN" altLang="en-US" dirty="0" smtClean="0"/>
              <a:t>个</a:t>
            </a:r>
            <a:r>
              <a:rPr lang="en-US" altLang="zh-CN" dirty="0" smtClean="0"/>
              <a:t>cell</a:t>
            </a:r>
            <a:r>
              <a:rPr lang="zh-CN" altLang="en-US" dirty="0"/>
              <a:t>中，不同版本的数据按照时间倒序排序，即最新的数据排在最前面。</a:t>
            </a:r>
          </a:p>
          <a:p>
            <a:r>
              <a:rPr lang="zh-CN" altLang="en-US" dirty="0"/>
              <a:t>为了避免数据存在过多版本造成的的管理 </a:t>
            </a:r>
            <a:r>
              <a:rPr lang="en-US" altLang="zh-CN" dirty="0"/>
              <a:t>(</a:t>
            </a:r>
            <a:r>
              <a:rPr lang="zh-CN" altLang="en-US" dirty="0"/>
              <a:t>包括存贮和索引</a:t>
            </a:r>
            <a:r>
              <a:rPr lang="en-US" altLang="zh-CN" dirty="0"/>
              <a:t>)</a:t>
            </a:r>
            <a:r>
              <a:rPr lang="zh-CN" altLang="en-US" dirty="0"/>
              <a:t>负担</a:t>
            </a:r>
            <a:r>
              <a:rPr lang="zh-CN" altLang="en-US" dirty="0" smtClean="0"/>
              <a:t>，</a:t>
            </a:r>
            <a:r>
              <a:rPr lang="en-US" altLang="zh-CN" dirty="0" err="1" smtClean="0"/>
              <a:t>HBase</a:t>
            </a:r>
            <a:r>
              <a:rPr lang="zh-CN" altLang="en-US" dirty="0"/>
              <a:t>提供了两种数据版本回收方式。一是保存数据的最后</a:t>
            </a:r>
            <a:r>
              <a:rPr lang="en-US" altLang="zh-CN" dirty="0"/>
              <a:t>n</a:t>
            </a:r>
            <a:r>
              <a:rPr lang="zh-CN" altLang="en-US" dirty="0"/>
              <a:t>个版本，二是保存最近一段时间内的版本（比如最近七天）。用户可以针对每个列族进行设置。</a:t>
            </a:r>
          </a:p>
        </p:txBody>
      </p:sp>
    </p:spTree>
    <p:extLst>
      <p:ext uri="{BB962C8B-B14F-4D97-AF65-F5344CB8AC3E}">
        <p14:creationId xmlns="" xmlns:p14="http://schemas.microsoft.com/office/powerpoint/2010/main" val="360956061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数据单元的映射关系</a:t>
            </a:r>
            <a:endParaRPr lang="zh-CN" altLang="en-US" dirty="0"/>
          </a:p>
        </p:txBody>
      </p:sp>
      <p:sp>
        <p:nvSpPr>
          <p:cNvPr id="3" name="Content Placeholder 2"/>
          <p:cNvSpPr>
            <a:spLocks noGrp="1"/>
          </p:cNvSpPr>
          <p:nvPr>
            <p:ph idx="1"/>
          </p:nvPr>
        </p:nvSpPr>
        <p:spPr/>
        <p:txBody>
          <a:bodyPr/>
          <a:lstStyle/>
          <a:p>
            <a:r>
              <a:rPr lang="zh-CN" altLang="en-US" dirty="0"/>
              <a:t>由</a:t>
            </a:r>
            <a:r>
              <a:rPr lang="en-US" altLang="zh-CN" i="1" dirty="0"/>
              <a:t>{row key, column(</a:t>
            </a:r>
            <a:r>
              <a:rPr lang="en-US" altLang="zh-CN" dirty="0"/>
              <a:t>=&lt;family&gt; + &lt;label&gt;</a:t>
            </a:r>
            <a:r>
              <a:rPr lang="en-US" altLang="zh-CN" i="1" dirty="0"/>
              <a:t>), </a:t>
            </a:r>
            <a:r>
              <a:rPr lang="en-US" altLang="zh-CN" i="1" dirty="0" smtClean="0"/>
              <a:t>version(timestamp)}</a:t>
            </a:r>
            <a:r>
              <a:rPr lang="en-US" altLang="zh-CN" dirty="0"/>
              <a:t> </a:t>
            </a:r>
            <a:r>
              <a:rPr lang="zh-CN" altLang="en-US" dirty="0"/>
              <a:t>唯一确定的单元。</a:t>
            </a:r>
            <a:r>
              <a:rPr lang="en-US" altLang="zh-CN" dirty="0"/>
              <a:t>cell</a:t>
            </a:r>
            <a:r>
              <a:rPr lang="zh-CN" altLang="en-US" dirty="0"/>
              <a:t>中的数据是没有类型的，全部是字节码形式存贮。</a:t>
            </a:r>
          </a:p>
        </p:txBody>
      </p:sp>
    </p:spTree>
    <p:extLst>
      <p:ext uri="{BB962C8B-B14F-4D97-AF65-F5344CB8AC3E}">
        <p14:creationId xmlns="" xmlns:p14="http://schemas.microsoft.com/office/powerpoint/2010/main" val="6258429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zh-CN" altLang="en-US" dirty="0" smtClean="0"/>
              <a:t>中的数据表</a:t>
            </a:r>
            <a:endParaRPr lang="zh-CN" altLang="en-US" dirty="0"/>
          </a:p>
        </p:txBody>
      </p:sp>
      <p:sp>
        <p:nvSpPr>
          <p:cNvPr id="3" name="Content Placeholder 2"/>
          <p:cNvSpPr>
            <a:spLocks noGrp="1"/>
          </p:cNvSpPr>
          <p:nvPr>
            <p:ph idx="1"/>
          </p:nvPr>
        </p:nvSpPr>
        <p:spPr/>
        <p:txBody>
          <a:bodyPr/>
          <a:lstStyle/>
          <a:p>
            <a:r>
              <a:rPr lang="zh-CN" altLang="en-US" dirty="0"/>
              <a:t>以</a:t>
            </a:r>
            <a:r>
              <a:rPr lang="en-US" altLang="zh-CN" dirty="0"/>
              <a:t>Region</a:t>
            </a:r>
            <a:r>
              <a:rPr lang="zh-CN" altLang="en-US" dirty="0"/>
              <a:t>为单位管</a:t>
            </a:r>
            <a:r>
              <a:rPr lang="zh-CN" altLang="en-US" dirty="0" smtClean="0"/>
              <a:t>理</a:t>
            </a:r>
            <a:r>
              <a:rPr lang="en-US" altLang="zh-CN" dirty="0" err="1" smtClean="0"/>
              <a:t>HRegion</a:t>
            </a:r>
            <a:r>
              <a:rPr lang="en-US" altLang="zh-CN" dirty="0" smtClean="0"/>
              <a:t>(</a:t>
            </a:r>
            <a:r>
              <a:rPr lang="en-US" altLang="zh-CN" dirty="0" err="1" smtClean="0"/>
              <a:t>startKey,endKey</a:t>
            </a:r>
            <a:r>
              <a:rPr lang="en-US" altLang="zh-CN" dirty="0"/>
              <a:t>)</a:t>
            </a:r>
            <a:r>
              <a:rPr lang="zh-CN" altLang="en-US" dirty="0"/>
              <a:t>；</a:t>
            </a:r>
            <a:endParaRPr lang="en-US" altLang="zh-CN" dirty="0"/>
          </a:p>
          <a:p>
            <a:r>
              <a:rPr lang="zh-CN" altLang="en-US" dirty="0"/>
              <a:t>每个</a:t>
            </a:r>
            <a:r>
              <a:rPr lang="en-US" altLang="zh-CN" dirty="0"/>
              <a:t>Column Family</a:t>
            </a:r>
            <a:r>
              <a:rPr lang="zh-CN" altLang="en-US" dirty="0"/>
              <a:t>单独存储：</a:t>
            </a:r>
            <a:r>
              <a:rPr lang="en-US" altLang="zh-CN" dirty="0" err="1"/>
              <a:t>storeFile</a:t>
            </a:r>
            <a:r>
              <a:rPr lang="zh-CN" altLang="en-US" dirty="0"/>
              <a:t>；</a:t>
            </a:r>
            <a:endParaRPr lang="en-US" altLang="zh-CN" dirty="0"/>
          </a:p>
          <a:p>
            <a:r>
              <a:rPr lang="zh-CN" altLang="en-US" dirty="0"/>
              <a:t>当某个</a:t>
            </a:r>
            <a:r>
              <a:rPr lang="en-US" altLang="zh-CN" dirty="0"/>
              <a:t>Column Family</a:t>
            </a:r>
            <a:r>
              <a:rPr lang="zh-CN" altLang="en-US" dirty="0"/>
              <a:t>累积的大小 </a:t>
            </a:r>
            <a:r>
              <a:rPr lang="en-US" altLang="zh-CN" dirty="0"/>
              <a:t>&gt; </a:t>
            </a:r>
            <a:r>
              <a:rPr lang="zh-CN" altLang="en-US" dirty="0"/>
              <a:t>某阈值时，自动分裂成两个</a:t>
            </a:r>
            <a:r>
              <a:rPr lang="en-US" altLang="zh-CN" dirty="0"/>
              <a:t>Region</a:t>
            </a:r>
            <a:r>
              <a:rPr lang="zh-CN" altLang="en-US" dirty="0"/>
              <a:t>；</a:t>
            </a:r>
            <a:endParaRPr lang="en-US" altLang="zh-CN" dirty="0"/>
          </a:p>
          <a:p>
            <a:pPr lvl="1"/>
            <a:r>
              <a:rPr lang="zh-CN" altLang="en-US" dirty="0"/>
              <a:t>如何找到某行属于哪个</a:t>
            </a:r>
            <a:r>
              <a:rPr lang="en-US" altLang="zh-CN" dirty="0"/>
              <a:t>region</a:t>
            </a:r>
            <a:r>
              <a:rPr lang="zh-CN" altLang="en-US" dirty="0"/>
              <a:t>呢？</a:t>
            </a:r>
            <a:endParaRPr lang="en-US" altLang="zh-CN" dirty="0"/>
          </a:p>
          <a:p>
            <a:pPr lvl="2"/>
            <a:r>
              <a:rPr lang="en-US" altLang="zh-CN" dirty="0"/>
              <a:t>-ROOT- &amp; .META.</a:t>
            </a:r>
            <a:endParaRPr lang="zh-CN" altLang="en-US" dirty="0"/>
          </a:p>
          <a:p>
            <a:endParaRPr lang="zh-CN" altLang="en-US" dirty="0"/>
          </a:p>
        </p:txBody>
      </p:sp>
    </p:spTree>
    <p:extLst>
      <p:ext uri="{BB962C8B-B14F-4D97-AF65-F5344CB8AC3E}">
        <p14:creationId xmlns="" xmlns:p14="http://schemas.microsoft.com/office/powerpoint/2010/main" val="294090273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Region in </a:t>
            </a:r>
            <a:r>
              <a:rPr lang="en-US" altLang="zh-CN" dirty="0" err="1" smtClean="0"/>
              <a:t>HBase</a:t>
            </a:r>
            <a:endParaRPr lang="zh-CN" altLang="en-US" dirty="0"/>
          </a:p>
        </p:txBody>
      </p:sp>
      <p:sp>
        <p:nvSpPr>
          <p:cNvPr id="3" name="Content Placeholder 2"/>
          <p:cNvSpPr>
            <a:spLocks noGrp="1"/>
          </p:cNvSpPr>
          <p:nvPr>
            <p:ph idx="1"/>
          </p:nvPr>
        </p:nvSpPr>
        <p:spPr/>
        <p:txBody>
          <a:bodyPr/>
          <a:lstStyle/>
          <a:p>
            <a:r>
              <a:rPr lang="en-US" altLang="zh-CN" dirty="0"/>
              <a:t>Table </a:t>
            </a:r>
            <a:r>
              <a:rPr lang="zh-CN" altLang="en-US" dirty="0"/>
              <a:t>在行的方向上分割为多</a:t>
            </a:r>
            <a:r>
              <a:rPr lang="zh-CN" altLang="en-US" dirty="0" smtClean="0"/>
              <a:t>个</a:t>
            </a:r>
            <a:r>
              <a:rPr lang="en-US" altLang="zh-CN" dirty="0" err="1" smtClean="0"/>
              <a:t>HRegion</a:t>
            </a:r>
            <a:endParaRPr lang="zh-CN" altLang="en-US" dirty="0"/>
          </a:p>
        </p:txBody>
      </p:sp>
      <p:pic>
        <p:nvPicPr>
          <p:cNvPr id="5" name="Picture 4"/>
          <p:cNvPicPr>
            <a:picLocks noChangeAspect="1"/>
          </p:cNvPicPr>
          <p:nvPr/>
        </p:nvPicPr>
        <p:blipFill>
          <a:blip r:embed="rId2"/>
          <a:stretch>
            <a:fillRect/>
          </a:stretch>
        </p:blipFill>
        <p:spPr>
          <a:xfrm>
            <a:off x="2867890" y="2358303"/>
            <a:ext cx="2647950" cy="3152775"/>
          </a:xfrm>
          <a:prstGeom prst="rect">
            <a:avLst/>
          </a:prstGeom>
        </p:spPr>
      </p:pic>
    </p:spTree>
    <p:extLst>
      <p:ext uri="{BB962C8B-B14F-4D97-AF65-F5344CB8AC3E}">
        <p14:creationId xmlns="" xmlns:p14="http://schemas.microsoft.com/office/powerpoint/2010/main" val="195941622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HRegion</a:t>
            </a:r>
            <a:r>
              <a:rPr lang="zh-CN" altLang="en-US" dirty="0" smtClean="0"/>
              <a:t>的分割</a:t>
            </a:r>
            <a:endParaRPr lang="zh-CN" altLang="en-US" dirty="0"/>
          </a:p>
        </p:txBody>
      </p:sp>
      <p:sp>
        <p:nvSpPr>
          <p:cNvPr id="3" name="Content Placeholder 2"/>
          <p:cNvSpPr>
            <a:spLocks noGrp="1"/>
          </p:cNvSpPr>
          <p:nvPr>
            <p:ph idx="1"/>
          </p:nvPr>
        </p:nvSpPr>
        <p:spPr/>
        <p:txBody>
          <a:bodyPr/>
          <a:lstStyle/>
          <a:p>
            <a:r>
              <a:rPr lang="en-US" altLang="zh-CN" dirty="0" err="1"/>
              <a:t>H</a:t>
            </a:r>
            <a:r>
              <a:rPr lang="en-US" altLang="zh-CN" dirty="0" err="1" smtClean="0"/>
              <a:t>Region</a:t>
            </a:r>
            <a:r>
              <a:rPr lang="zh-CN" altLang="en-US" dirty="0"/>
              <a:t>按大小分割的，每个表一开始只有一</a:t>
            </a:r>
            <a:r>
              <a:rPr lang="zh-CN" altLang="en-US" dirty="0" smtClean="0"/>
              <a:t>个</a:t>
            </a:r>
            <a:r>
              <a:rPr lang="en-US" altLang="zh-CN" dirty="0" err="1" smtClean="0"/>
              <a:t>HRegion</a:t>
            </a:r>
            <a:r>
              <a:rPr lang="zh-CN" altLang="en-US" dirty="0"/>
              <a:t>，随着数据不断插入表</a:t>
            </a:r>
            <a:r>
              <a:rPr lang="zh-CN" altLang="en-US" dirty="0" smtClean="0"/>
              <a:t>，</a:t>
            </a:r>
            <a:r>
              <a:rPr lang="en-US" altLang="zh-CN" dirty="0" err="1" smtClean="0"/>
              <a:t>HRegion</a:t>
            </a:r>
            <a:r>
              <a:rPr lang="zh-CN" altLang="en-US" dirty="0"/>
              <a:t>不断增大，当增大到一个阀值的时候</a:t>
            </a:r>
            <a:r>
              <a:rPr lang="zh-CN" altLang="en-US" dirty="0" smtClean="0"/>
              <a:t>，原来的</a:t>
            </a:r>
            <a:r>
              <a:rPr lang="en-US" altLang="zh-CN" dirty="0" err="1" smtClean="0"/>
              <a:t>HRegion</a:t>
            </a:r>
            <a:r>
              <a:rPr lang="zh-CN" altLang="en-US" dirty="0"/>
              <a:t>就会等分会两个新</a:t>
            </a:r>
            <a:r>
              <a:rPr lang="zh-CN" altLang="en-US" dirty="0" smtClean="0"/>
              <a:t>的</a:t>
            </a:r>
            <a:r>
              <a:rPr lang="en-US" altLang="zh-CN" dirty="0" err="1" smtClean="0"/>
              <a:t>HRegion</a:t>
            </a:r>
            <a:r>
              <a:rPr lang="zh-CN" altLang="en-US" dirty="0"/>
              <a:t>。当</a:t>
            </a:r>
            <a:r>
              <a:rPr lang="en-US" altLang="zh-CN" dirty="0"/>
              <a:t>table</a:t>
            </a:r>
            <a:r>
              <a:rPr lang="zh-CN" altLang="en-US" dirty="0"/>
              <a:t>中的行不断增多</a:t>
            </a:r>
            <a:r>
              <a:rPr lang="zh-CN" altLang="en-US" dirty="0" smtClean="0"/>
              <a:t>，</a:t>
            </a:r>
            <a:r>
              <a:rPr lang="en-US" altLang="zh-CN" dirty="0" err="1" smtClean="0"/>
              <a:t>HRegion</a:t>
            </a:r>
            <a:r>
              <a:rPr lang="zh-CN" altLang="en-US" dirty="0" smtClean="0"/>
              <a:t>的数目也会逐渐增多</a:t>
            </a:r>
            <a:endParaRPr lang="zh-CN" altLang="en-US" dirty="0"/>
          </a:p>
        </p:txBody>
      </p:sp>
      <p:pic>
        <p:nvPicPr>
          <p:cNvPr id="4" name="Picture 3"/>
          <p:cNvPicPr>
            <a:picLocks noChangeAspect="1"/>
          </p:cNvPicPr>
          <p:nvPr/>
        </p:nvPicPr>
        <p:blipFill>
          <a:blip r:embed="rId2"/>
          <a:stretch>
            <a:fillRect/>
          </a:stretch>
        </p:blipFill>
        <p:spPr>
          <a:xfrm>
            <a:off x="1962150" y="3115973"/>
            <a:ext cx="5219700" cy="3286125"/>
          </a:xfrm>
          <a:prstGeom prst="rect">
            <a:avLst/>
          </a:prstGeom>
        </p:spPr>
      </p:pic>
    </p:spTree>
    <p:extLst>
      <p:ext uri="{BB962C8B-B14F-4D97-AF65-F5344CB8AC3E}">
        <p14:creationId xmlns="" xmlns:p14="http://schemas.microsoft.com/office/powerpoint/2010/main" val="184021157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Region</a:t>
            </a:r>
            <a:r>
              <a:rPr lang="zh-CN" altLang="en-US" dirty="0" smtClean="0"/>
              <a:t>到数据分表的分配</a:t>
            </a:r>
            <a:endParaRPr lang="zh-CN" altLang="en-US" dirty="0"/>
          </a:p>
        </p:txBody>
      </p:sp>
      <p:sp>
        <p:nvSpPr>
          <p:cNvPr id="3" name="Content Placeholder 2"/>
          <p:cNvSpPr>
            <a:spLocks noGrp="1"/>
          </p:cNvSpPr>
          <p:nvPr>
            <p:ph idx="1"/>
          </p:nvPr>
        </p:nvSpPr>
        <p:spPr/>
        <p:txBody>
          <a:bodyPr/>
          <a:lstStyle/>
          <a:p>
            <a:r>
              <a:rPr lang="en-US" altLang="zh-CN" dirty="0"/>
              <a:t>R</a:t>
            </a:r>
            <a:r>
              <a:rPr lang="en-US" altLang="zh-CN" dirty="0" smtClean="0"/>
              <a:t>egion</a:t>
            </a:r>
            <a:r>
              <a:rPr lang="zh-CN" altLang="en-US" dirty="0"/>
              <a:t>是</a:t>
            </a:r>
            <a:r>
              <a:rPr lang="en-US" altLang="zh-CN" dirty="0"/>
              <a:t>Hbase</a:t>
            </a:r>
            <a:r>
              <a:rPr lang="zh-CN" altLang="en-US" dirty="0"/>
              <a:t>中分布式存储和负载均衡的最小单元。最小单元就表示不同</a:t>
            </a:r>
            <a:r>
              <a:rPr lang="zh-CN" altLang="en-US" dirty="0" smtClean="0"/>
              <a:t>的</a:t>
            </a:r>
            <a:r>
              <a:rPr lang="en-US" altLang="zh-CN" dirty="0" err="1"/>
              <a:t>H</a:t>
            </a:r>
            <a:r>
              <a:rPr lang="en-US" altLang="zh-CN" dirty="0" err="1" smtClean="0"/>
              <a:t>Region</a:t>
            </a:r>
            <a:r>
              <a:rPr lang="zh-CN" altLang="en-US" dirty="0"/>
              <a:t>可以分布在不同</a:t>
            </a:r>
            <a:r>
              <a:rPr lang="zh-CN" altLang="en-US" dirty="0" smtClean="0"/>
              <a:t>的</a:t>
            </a:r>
            <a:r>
              <a:rPr lang="en-US" altLang="zh-CN" dirty="0" err="1" smtClean="0"/>
              <a:t>HRegion</a:t>
            </a:r>
            <a:r>
              <a:rPr lang="en-US" altLang="zh-CN" dirty="0" smtClean="0"/>
              <a:t> </a:t>
            </a:r>
            <a:r>
              <a:rPr lang="en-US" altLang="zh-CN" dirty="0"/>
              <a:t>server</a:t>
            </a:r>
            <a:r>
              <a:rPr lang="zh-CN" altLang="en-US" dirty="0"/>
              <a:t>上。但一</a:t>
            </a:r>
            <a:r>
              <a:rPr lang="zh-CN" altLang="en-US" dirty="0" smtClean="0"/>
              <a:t>个</a:t>
            </a:r>
            <a:r>
              <a:rPr lang="en-US" altLang="zh-CN" dirty="0" err="1" smtClean="0"/>
              <a:t>HRegion</a:t>
            </a:r>
            <a:r>
              <a:rPr lang="zh-CN" altLang="en-US" dirty="0"/>
              <a:t>是不会拆分到多个</a:t>
            </a:r>
            <a:r>
              <a:rPr lang="en-US" altLang="zh-CN" dirty="0"/>
              <a:t>server</a:t>
            </a:r>
            <a:r>
              <a:rPr lang="zh-CN" altLang="en-US" dirty="0" smtClean="0"/>
              <a:t>上</a:t>
            </a:r>
            <a:endParaRPr lang="zh-CN" altLang="en-US" dirty="0"/>
          </a:p>
        </p:txBody>
      </p:sp>
      <p:pic>
        <p:nvPicPr>
          <p:cNvPr id="4" name="Picture 3"/>
          <p:cNvPicPr>
            <a:picLocks noChangeAspect="1"/>
          </p:cNvPicPr>
          <p:nvPr/>
        </p:nvPicPr>
        <p:blipFill>
          <a:blip r:embed="rId2"/>
          <a:stretch>
            <a:fillRect/>
          </a:stretch>
        </p:blipFill>
        <p:spPr>
          <a:xfrm>
            <a:off x="1847850" y="2943225"/>
            <a:ext cx="5448300" cy="3000375"/>
          </a:xfrm>
          <a:prstGeom prst="rect">
            <a:avLst/>
          </a:prstGeom>
        </p:spPr>
      </p:pic>
    </p:spTree>
    <p:extLst>
      <p:ext uri="{BB962C8B-B14F-4D97-AF65-F5344CB8AC3E}">
        <p14:creationId xmlns="" xmlns:p14="http://schemas.microsoft.com/office/powerpoint/2010/main" val="51446832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Region</a:t>
            </a:r>
            <a:r>
              <a:rPr lang="zh-CN" altLang="en-US" dirty="0" smtClean="0"/>
              <a:t>的内部</a:t>
            </a:r>
            <a:endParaRPr lang="zh-CN" altLang="en-US" dirty="0"/>
          </a:p>
        </p:txBody>
      </p:sp>
      <p:sp>
        <p:nvSpPr>
          <p:cNvPr id="3" name="Content Placeholder 2"/>
          <p:cNvSpPr>
            <a:spLocks noGrp="1"/>
          </p:cNvSpPr>
          <p:nvPr>
            <p:ph idx="1"/>
          </p:nvPr>
        </p:nvSpPr>
        <p:spPr/>
        <p:txBody>
          <a:bodyPr/>
          <a:lstStyle/>
          <a:p>
            <a:r>
              <a:rPr lang="en-US" altLang="zh-CN" dirty="0" err="1" smtClean="0"/>
              <a:t>HRegion</a:t>
            </a:r>
            <a:r>
              <a:rPr lang="zh-CN" altLang="en-US" dirty="0"/>
              <a:t>由一个或者多个</a:t>
            </a:r>
            <a:r>
              <a:rPr lang="en-US" altLang="zh-CN" dirty="0"/>
              <a:t>Store</a:t>
            </a:r>
            <a:r>
              <a:rPr lang="zh-CN" altLang="en-US" dirty="0"/>
              <a:t>组成，每个</a:t>
            </a:r>
            <a:r>
              <a:rPr lang="en-US" altLang="zh-CN" dirty="0"/>
              <a:t>store</a:t>
            </a:r>
            <a:r>
              <a:rPr lang="zh-CN" altLang="en-US" dirty="0"/>
              <a:t>保存一个</a:t>
            </a:r>
            <a:r>
              <a:rPr lang="en-US" altLang="zh-CN" dirty="0"/>
              <a:t>columns family</a:t>
            </a:r>
            <a:r>
              <a:rPr lang="zh-CN" altLang="en-US" dirty="0"/>
              <a:t>。</a:t>
            </a:r>
          </a:p>
          <a:p>
            <a:r>
              <a:rPr lang="zh-CN" altLang="en-US" dirty="0"/>
              <a:t>每个</a:t>
            </a:r>
            <a:r>
              <a:rPr lang="en-US" altLang="zh-CN" dirty="0"/>
              <a:t>Strore</a:t>
            </a:r>
            <a:r>
              <a:rPr lang="zh-CN" altLang="en-US" dirty="0"/>
              <a:t>又由一个</a:t>
            </a:r>
            <a:r>
              <a:rPr lang="en-US" altLang="zh-CN" dirty="0"/>
              <a:t>memStore</a:t>
            </a:r>
            <a:r>
              <a:rPr lang="zh-CN" altLang="en-US" dirty="0"/>
              <a:t>和</a:t>
            </a:r>
            <a:r>
              <a:rPr lang="en-US" altLang="zh-CN" dirty="0"/>
              <a:t>0</a:t>
            </a:r>
            <a:r>
              <a:rPr lang="zh-CN" altLang="en-US" dirty="0"/>
              <a:t>至多个</a:t>
            </a:r>
            <a:r>
              <a:rPr lang="en-US" altLang="zh-CN" dirty="0"/>
              <a:t>StoreFile</a:t>
            </a:r>
            <a:r>
              <a:rPr lang="zh-CN" altLang="en-US" dirty="0"/>
              <a:t>组成</a:t>
            </a:r>
            <a:r>
              <a:rPr lang="zh-CN" altLang="en-US" dirty="0" smtClean="0"/>
              <a:t>。</a:t>
            </a:r>
            <a:endParaRPr lang="zh-CN" altLang="en-US" dirty="0"/>
          </a:p>
          <a:p>
            <a:r>
              <a:rPr lang="en-US" altLang="zh-CN" dirty="0"/>
              <a:t>StoreFile</a:t>
            </a:r>
            <a:r>
              <a:rPr lang="zh-CN" altLang="en-US" dirty="0"/>
              <a:t>以</a:t>
            </a:r>
            <a:r>
              <a:rPr lang="en-US" altLang="zh-CN" dirty="0"/>
              <a:t>HFile</a:t>
            </a:r>
            <a:r>
              <a:rPr lang="zh-CN" altLang="en-US" dirty="0"/>
              <a:t>格式保存在</a:t>
            </a:r>
            <a:r>
              <a:rPr lang="en-US" altLang="zh-CN" dirty="0"/>
              <a:t>HDFS</a:t>
            </a:r>
            <a:r>
              <a:rPr lang="zh-CN" altLang="en-US" dirty="0"/>
              <a:t>上。</a:t>
            </a:r>
          </a:p>
          <a:p>
            <a:endParaRPr lang="zh-CN" altLang="en-US" dirty="0"/>
          </a:p>
        </p:txBody>
      </p:sp>
      <p:pic>
        <p:nvPicPr>
          <p:cNvPr id="4" name="Picture 3"/>
          <p:cNvPicPr>
            <a:picLocks noChangeAspect="1"/>
          </p:cNvPicPr>
          <p:nvPr/>
        </p:nvPicPr>
        <p:blipFill>
          <a:blip r:embed="rId2"/>
          <a:stretch>
            <a:fillRect/>
          </a:stretch>
        </p:blipFill>
        <p:spPr>
          <a:xfrm>
            <a:off x="1947862" y="3657600"/>
            <a:ext cx="5248275" cy="2676525"/>
          </a:xfrm>
          <a:prstGeom prst="rect">
            <a:avLst/>
          </a:prstGeom>
        </p:spPr>
      </p:pic>
    </p:spTree>
    <p:extLst>
      <p:ext uri="{BB962C8B-B14F-4D97-AF65-F5344CB8AC3E}">
        <p14:creationId xmlns="" xmlns:p14="http://schemas.microsoft.com/office/powerpoint/2010/main" val="254840928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zh-CN" altLang="en-US" dirty="0" smtClean="0"/>
              <a:t>存储格式</a:t>
            </a:r>
            <a:endParaRPr lang="zh-CN" altLang="en-US" dirty="0"/>
          </a:p>
        </p:txBody>
      </p:sp>
      <p:sp>
        <p:nvSpPr>
          <p:cNvPr id="3" name="Content Placeholder 2"/>
          <p:cNvSpPr>
            <a:spLocks noGrp="1"/>
          </p:cNvSpPr>
          <p:nvPr>
            <p:ph idx="1"/>
          </p:nvPr>
        </p:nvSpPr>
        <p:spPr/>
        <p:txBody>
          <a:bodyPr/>
          <a:lstStyle/>
          <a:p>
            <a:r>
              <a:rPr lang="en-US" altLang="zh-CN" dirty="0"/>
              <a:t>HBase</a:t>
            </a:r>
            <a:r>
              <a:rPr lang="zh-CN" altLang="en-US" dirty="0"/>
              <a:t>中的所有数据文件都存储在</a:t>
            </a:r>
            <a:r>
              <a:rPr lang="en-US" altLang="zh-CN" dirty="0"/>
              <a:t>Hadoop HDFS</a:t>
            </a:r>
            <a:r>
              <a:rPr lang="zh-CN" altLang="en-US" dirty="0"/>
              <a:t>文件系统上，主要包括上述提出的两种文件类型：</a:t>
            </a:r>
          </a:p>
          <a:p>
            <a:r>
              <a:rPr lang="en-US" altLang="zh-CN" dirty="0" smtClean="0"/>
              <a:t>1.HFile</a:t>
            </a:r>
            <a:r>
              <a:rPr lang="zh-CN" altLang="en-US" dirty="0"/>
              <a:t>， </a:t>
            </a:r>
            <a:r>
              <a:rPr lang="en-US" altLang="zh-CN" dirty="0"/>
              <a:t>HBase</a:t>
            </a:r>
            <a:r>
              <a:rPr lang="zh-CN" altLang="en-US" dirty="0"/>
              <a:t>中</a:t>
            </a:r>
            <a:r>
              <a:rPr lang="en-US" altLang="zh-CN" dirty="0"/>
              <a:t>KeyValue</a:t>
            </a:r>
            <a:r>
              <a:rPr lang="zh-CN" altLang="en-US" dirty="0"/>
              <a:t>数据的存储格式，</a:t>
            </a:r>
            <a:r>
              <a:rPr lang="en-US" altLang="zh-CN" dirty="0"/>
              <a:t>HFile</a:t>
            </a:r>
            <a:r>
              <a:rPr lang="zh-CN" altLang="en-US" dirty="0"/>
              <a:t>是</a:t>
            </a:r>
            <a:r>
              <a:rPr lang="en-US" altLang="zh-CN" dirty="0"/>
              <a:t>Hadoop</a:t>
            </a:r>
            <a:r>
              <a:rPr lang="zh-CN" altLang="en-US" dirty="0"/>
              <a:t>的二进制格式文件，实际上</a:t>
            </a:r>
            <a:r>
              <a:rPr lang="en-US" altLang="zh-CN" dirty="0"/>
              <a:t>StoreFile</a:t>
            </a:r>
            <a:r>
              <a:rPr lang="zh-CN" altLang="en-US" dirty="0"/>
              <a:t>就是对</a:t>
            </a:r>
            <a:r>
              <a:rPr lang="en-US" altLang="zh-CN" dirty="0"/>
              <a:t>HFile</a:t>
            </a:r>
            <a:r>
              <a:rPr lang="zh-CN" altLang="en-US" dirty="0"/>
              <a:t>做了轻量级包装，即</a:t>
            </a:r>
            <a:r>
              <a:rPr lang="en-US" altLang="zh-CN" dirty="0"/>
              <a:t>StoreFile</a:t>
            </a:r>
            <a:r>
              <a:rPr lang="zh-CN" altLang="en-US" dirty="0"/>
              <a:t>底层就是</a:t>
            </a:r>
            <a:r>
              <a:rPr lang="en-US" altLang="zh-CN" dirty="0"/>
              <a:t>HFile</a:t>
            </a:r>
          </a:p>
          <a:p>
            <a:r>
              <a:rPr lang="en-US" altLang="zh-CN" dirty="0" smtClean="0"/>
              <a:t>2.HLogFile</a:t>
            </a:r>
            <a:r>
              <a:rPr lang="zh-CN" altLang="en-US" dirty="0"/>
              <a:t>，</a:t>
            </a:r>
            <a:r>
              <a:rPr lang="en-US" altLang="zh-CN" dirty="0"/>
              <a:t>HBase</a:t>
            </a:r>
            <a:r>
              <a:rPr lang="zh-CN" altLang="en-US" dirty="0"/>
              <a:t>中</a:t>
            </a:r>
            <a:r>
              <a:rPr lang="en-US" altLang="zh-CN" dirty="0"/>
              <a:t>WAL</a:t>
            </a:r>
            <a:r>
              <a:rPr lang="zh-CN" altLang="en-US" dirty="0"/>
              <a:t>（</a:t>
            </a:r>
            <a:r>
              <a:rPr lang="en-US" altLang="zh-CN" dirty="0"/>
              <a:t>Write Ahead Log</a:t>
            </a:r>
            <a:r>
              <a:rPr lang="zh-CN" altLang="en-US" dirty="0"/>
              <a:t>） 的存储格式，物理上是</a:t>
            </a:r>
            <a:r>
              <a:rPr lang="en-US" altLang="zh-CN" dirty="0"/>
              <a:t>Hadoop</a:t>
            </a:r>
            <a:r>
              <a:rPr lang="zh-CN" altLang="en-US" dirty="0"/>
              <a:t>的</a:t>
            </a:r>
            <a:r>
              <a:rPr lang="en-US" altLang="zh-CN" dirty="0"/>
              <a:t>Sequence File</a:t>
            </a:r>
          </a:p>
          <a:p>
            <a:endParaRPr lang="zh-CN" altLang="en-US" dirty="0"/>
          </a:p>
        </p:txBody>
      </p:sp>
    </p:spTree>
    <p:extLst>
      <p:ext uri="{BB962C8B-B14F-4D97-AF65-F5344CB8AC3E}">
        <p14:creationId xmlns="" xmlns:p14="http://schemas.microsoft.com/office/powerpoint/2010/main" val="3686843871"/>
      </p:ext>
    </p:extLst>
  </p:cSld>
  <p:clrMapOvr>
    <a:masterClrMapping/>
  </p:clrMapOvr>
  <mc:AlternateContent xmlns:mc="http://schemas.openxmlformats.org/markup-compatibility/2006">
    <mc:Choice xmlns="" xmlns:p14="http://schemas.microsoft.com/office/powerpoint/2010/main" Requires="p14">
      <p:transition p14:dur="0"/>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HFile</a:t>
            </a:r>
            <a:endParaRPr lang="zh-CN" altLang="en-US" dirty="0"/>
          </a:p>
        </p:txBody>
      </p:sp>
      <p:sp>
        <p:nvSpPr>
          <p:cNvPr id="3" name="Content Placeholder 2"/>
          <p:cNvSpPr>
            <a:spLocks noGrp="1"/>
          </p:cNvSpPr>
          <p:nvPr>
            <p:ph idx="1"/>
          </p:nvPr>
        </p:nvSpPr>
        <p:spPr>
          <a:xfrm>
            <a:off x="457200" y="1371600"/>
            <a:ext cx="8229600" cy="2798618"/>
          </a:xfrm>
        </p:spPr>
        <p:txBody>
          <a:bodyPr>
            <a:normAutofit fontScale="70000" lnSpcReduction="20000"/>
          </a:bodyPr>
          <a:lstStyle/>
          <a:p>
            <a:r>
              <a:rPr lang="zh-CN" altLang="en-US" dirty="0"/>
              <a:t>首先</a:t>
            </a:r>
            <a:r>
              <a:rPr lang="en-US" altLang="zh-CN" dirty="0"/>
              <a:t>HFile</a:t>
            </a:r>
            <a:r>
              <a:rPr lang="zh-CN" altLang="en-US" dirty="0"/>
              <a:t>文件是不定长的，长度固定的只有其中的两块：</a:t>
            </a:r>
            <a:r>
              <a:rPr lang="en-US" altLang="zh-CN" dirty="0"/>
              <a:t>Trailer</a:t>
            </a:r>
            <a:r>
              <a:rPr lang="zh-CN" altLang="en-US" dirty="0" smtClean="0"/>
              <a:t>和</a:t>
            </a:r>
            <a:r>
              <a:rPr lang="en-US" altLang="zh-CN" dirty="0" err="1" smtClean="0"/>
              <a:t>FileInfo</a:t>
            </a:r>
            <a:r>
              <a:rPr lang="zh-CN" altLang="en-US" dirty="0" smtClean="0"/>
              <a:t>。</a:t>
            </a:r>
            <a:r>
              <a:rPr lang="en-US" altLang="zh-CN" dirty="0" smtClean="0"/>
              <a:t>Trailer</a:t>
            </a:r>
            <a:r>
              <a:rPr lang="zh-CN" altLang="en-US" dirty="0"/>
              <a:t>中有指针指向其他数据块的起始点。</a:t>
            </a:r>
            <a:r>
              <a:rPr lang="en-US" altLang="zh-CN" dirty="0"/>
              <a:t>File Info</a:t>
            </a:r>
            <a:r>
              <a:rPr lang="zh-CN" altLang="en-US" dirty="0"/>
              <a:t>中记录了文件的一些</a:t>
            </a:r>
            <a:r>
              <a:rPr lang="en-US" altLang="zh-CN" dirty="0"/>
              <a:t>Meta</a:t>
            </a:r>
            <a:r>
              <a:rPr lang="zh-CN" altLang="en-US" dirty="0" smtClean="0"/>
              <a:t>信息</a:t>
            </a:r>
            <a:r>
              <a:rPr lang="zh-CN" altLang="en-US" dirty="0"/>
              <a:t>，例如：</a:t>
            </a:r>
            <a:r>
              <a:rPr lang="en-US" altLang="zh-CN" dirty="0"/>
              <a:t>AVG_KEY_LEN, AVG_VALUE_LEN, LAST_KEY, COMPARATOR, MAX_SEQ_ID_KEY</a:t>
            </a:r>
            <a:r>
              <a:rPr lang="zh-CN" altLang="en-US" dirty="0"/>
              <a:t>等。</a:t>
            </a:r>
            <a:r>
              <a:rPr lang="en-US" altLang="zh-CN" dirty="0"/>
              <a:t>Data Index</a:t>
            </a:r>
            <a:r>
              <a:rPr lang="zh-CN" altLang="en-US" dirty="0"/>
              <a:t>和</a:t>
            </a:r>
            <a:r>
              <a:rPr lang="en-US" altLang="zh-CN" dirty="0"/>
              <a:t>Meta Index</a:t>
            </a:r>
            <a:r>
              <a:rPr lang="zh-CN" altLang="en-US" dirty="0"/>
              <a:t>块记录了每个</a:t>
            </a:r>
            <a:r>
              <a:rPr lang="en-US" altLang="zh-CN" dirty="0"/>
              <a:t>Data</a:t>
            </a:r>
            <a:r>
              <a:rPr lang="zh-CN" altLang="en-US" dirty="0"/>
              <a:t>块和</a:t>
            </a:r>
            <a:r>
              <a:rPr lang="en-US" altLang="zh-CN" dirty="0"/>
              <a:t>Meta</a:t>
            </a:r>
            <a:r>
              <a:rPr lang="zh-CN" altLang="en-US" dirty="0"/>
              <a:t>块的起始点。</a:t>
            </a:r>
          </a:p>
          <a:p>
            <a:r>
              <a:rPr lang="en-US" altLang="zh-CN" dirty="0"/>
              <a:t>Data Block</a:t>
            </a:r>
            <a:r>
              <a:rPr lang="zh-CN" altLang="en-US" dirty="0"/>
              <a:t>是</a:t>
            </a:r>
            <a:r>
              <a:rPr lang="en-US" altLang="zh-CN" dirty="0"/>
              <a:t>HBase I/O</a:t>
            </a:r>
            <a:r>
              <a:rPr lang="zh-CN" altLang="en-US" dirty="0"/>
              <a:t>的基本单元，为了提高效率，</a:t>
            </a:r>
            <a:r>
              <a:rPr lang="en-US" altLang="zh-CN" dirty="0"/>
              <a:t>HRegionServer</a:t>
            </a:r>
            <a:r>
              <a:rPr lang="zh-CN" altLang="en-US" dirty="0"/>
              <a:t>中有基于</a:t>
            </a:r>
            <a:r>
              <a:rPr lang="en-US" altLang="zh-CN" dirty="0"/>
              <a:t>LRU</a:t>
            </a:r>
            <a:r>
              <a:rPr lang="zh-CN" altLang="en-US" dirty="0"/>
              <a:t>的</a:t>
            </a:r>
            <a:r>
              <a:rPr lang="en-US" altLang="zh-CN" dirty="0"/>
              <a:t>Block Cache</a:t>
            </a:r>
            <a:r>
              <a:rPr lang="zh-CN" altLang="en-US" dirty="0"/>
              <a:t>机制。每个</a:t>
            </a:r>
            <a:r>
              <a:rPr lang="en-US" altLang="zh-CN" dirty="0"/>
              <a:t>Data</a:t>
            </a:r>
            <a:r>
              <a:rPr lang="zh-CN" altLang="en-US" dirty="0"/>
              <a:t>块的大小可以在创建一个</a:t>
            </a:r>
            <a:r>
              <a:rPr lang="en-US" altLang="zh-CN" dirty="0"/>
              <a:t>Table</a:t>
            </a:r>
            <a:r>
              <a:rPr lang="zh-CN" altLang="en-US" dirty="0"/>
              <a:t>的时候通过参数指定，大号的</a:t>
            </a:r>
            <a:r>
              <a:rPr lang="en-US" altLang="zh-CN" dirty="0"/>
              <a:t>Block</a:t>
            </a:r>
            <a:r>
              <a:rPr lang="zh-CN" altLang="en-US" dirty="0"/>
              <a:t>有利于顺序</a:t>
            </a:r>
            <a:r>
              <a:rPr lang="en-US" altLang="zh-CN" dirty="0"/>
              <a:t>Scan</a:t>
            </a:r>
            <a:r>
              <a:rPr lang="zh-CN" altLang="en-US" dirty="0"/>
              <a:t>，小号</a:t>
            </a:r>
            <a:r>
              <a:rPr lang="en-US" altLang="zh-CN" dirty="0"/>
              <a:t>Block</a:t>
            </a:r>
            <a:r>
              <a:rPr lang="zh-CN" altLang="en-US" dirty="0"/>
              <a:t>利于随机查询。每个</a:t>
            </a:r>
            <a:r>
              <a:rPr lang="en-US" altLang="zh-CN" dirty="0"/>
              <a:t>Data</a:t>
            </a:r>
            <a:r>
              <a:rPr lang="zh-CN" altLang="en-US" dirty="0"/>
              <a:t>块除了开头的</a:t>
            </a:r>
            <a:r>
              <a:rPr lang="en-US" altLang="zh-CN" dirty="0"/>
              <a:t>Magic</a:t>
            </a:r>
            <a:r>
              <a:rPr lang="zh-CN" altLang="en-US" dirty="0"/>
              <a:t>以外就是一个个</a:t>
            </a:r>
            <a:r>
              <a:rPr lang="en-US" altLang="zh-CN" dirty="0"/>
              <a:t>KeyValue</a:t>
            </a:r>
            <a:r>
              <a:rPr lang="zh-CN" altLang="en-US" dirty="0"/>
              <a:t>对拼接而成</a:t>
            </a:r>
            <a:r>
              <a:rPr lang="en-US" altLang="zh-CN" dirty="0"/>
              <a:t>, Magic</a:t>
            </a:r>
            <a:r>
              <a:rPr lang="zh-CN" altLang="en-US" dirty="0"/>
              <a:t>内容就是一些随机数字，目的是防止数据损坏。后面会详细介绍每个</a:t>
            </a:r>
            <a:r>
              <a:rPr lang="en-US" altLang="zh-CN" dirty="0"/>
              <a:t>KeyValue</a:t>
            </a:r>
            <a:r>
              <a:rPr lang="zh-CN" altLang="en-US" dirty="0"/>
              <a:t>对的内部构造。</a:t>
            </a:r>
          </a:p>
          <a:p>
            <a:endParaRPr lang="zh-CN" altLang="en-US" dirty="0"/>
          </a:p>
        </p:txBody>
      </p:sp>
      <p:pic>
        <p:nvPicPr>
          <p:cNvPr id="4" name="Picture 3"/>
          <p:cNvPicPr>
            <a:picLocks noChangeAspect="1"/>
          </p:cNvPicPr>
          <p:nvPr/>
        </p:nvPicPr>
        <p:blipFill>
          <a:blip r:embed="rId2"/>
          <a:stretch>
            <a:fillRect/>
          </a:stretch>
        </p:blipFill>
        <p:spPr>
          <a:xfrm>
            <a:off x="2127539" y="4066309"/>
            <a:ext cx="5276850" cy="1524000"/>
          </a:xfrm>
          <a:prstGeom prst="rect">
            <a:avLst/>
          </a:prstGeom>
        </p:spPr>
      </p:pic>
    </p:spTree>
    <p:extLst>
      <p:ext uri="{BB962C8B-B14F-4D97-AF65-F5344CB8AC3E}">
        <p14:creationId xmlns="" xmlns:p14="http://schemas.microsoft.com/office/powerpoint/2010/main" val="169426585"/>
      </p:ext>
    </p:extLst>
  </p:cSld>
  <p:clrMapOvr>
    <a:masterClrMapping/>
  </p:clrMapOvr>
  <mc:AlternateContent xmlns:mc="http://schemas.openxmlformats.org/markup-compatibility/2006">
    <mc:Choice xmlns="" xmlns:p14="http://schemas.microsoft.com/office/powerpoint/2010/main" Requires="p14">
      <p:transition p14:dur="0"/>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err="1" smtClean="0"/>
              <a:t>HBase</a:t>
            </a:r>
            <a:r>
              <a:rPr lang="zh-CN" altLang="en-US" dirty="0" smtClean="0"/>
              <a:t>简介</a:t>
            </a:r>
            <a:r>
              <a:rPr lang="en-US" altLang="zh-CN" dirty="0" smtClean="0"/>
              <a:t> </a:t>
            </a:r>
            <a:endParaRPr lang="zh-CN" altLang="en-US" dirty="0"/>
          </a:p>
        </p:txBody>
      </p:sp>
      <p:sp>
        <p:nvSpPr>
          <p:cNvPr id="5" name="Text Placeholder 4"/>
          <p:cNvSpPr>
            <a:spLocks noGrp="1"/>
          </p:cNvSpPr>
          <p:nvPr>
            <p:ph type="body" sz="quarter" idx="11"/>
          </p:nvPr>
        </p:nvSpPr>
        <p:spPr/>
        <p:txBody>
          <a:bodyPr/>
          <a:lstStyle/>
          <a:p>
            <a:r>
              <a:rPr lang="en-US" altLang="zh-CN" dirty="0" err="1" smtClean="0"/>
              <a:t>HBase</a:t>
            </a:r>
            <a:r>
              <a:rPr lang="zh-CN" altLang="en-US" dirty="0" smtClean="0"/>
              <a:t>与传统关系数据库</a:t>
            </a:r>
            <a:endParaRPr lang="en-US" altLang="zh-CN" dirty="0" smtClean="0"/>
          </a:p>
          <a:p>
            <a:r>
              <a:rPr lang="en-US" altLang="zh-CN" dirty="0" err="1" smtClean="0"/>
              <a:t>HBase</a:t>
            </a:r>
            <a:r>
              <a:rPr lang="zh-CN" altLang="en-US" dirty="0" smtClean="0"/>
              <a:t>的基本构成</a:t>
            </a:r>
            <a:endParaRPr lang="en-US" altLang="zh-CN" dirty="0" smtClean="0"/>
          </a:p>
          <a:p>
            <a:r>
              <a:rPr lang="en-US" altLang="zh-CN" dirty="0" err="1" smtClean="0"/>
              <a:t>HBase</a:t>
            </a:r>
            <a:r>
              <a:rPr lang="zh-CN" altLang="en-US" dirty="0" smtClean="0"/>
              <a:t>的运行机制</a:t>
            </a:r>
            <a:endParaRPr lang="en-US" altLang="zh-CN" dirty="0" smtClean="0"/>
          </a:p>
          <a:p>
            <a:r>
              <a:rPr lang="en-US" altLang="zh-CN" dirty="0" err="1" smtClean="0"/>
              <a:t>HBase</a:t>
            </a:r>
            <a:r>
              <a:rPr lang="zh-CN" altLang="en-US" dirty="0" smtClean="0"/>
              <a:t>的对外接口</a:t>
            </a:r>
            <a:endParaRPr lang="zh-CN" altLang="en-US" dirty="0"/>
          </a:p>
        </p:txBody>
      </p:sp>
    </p:spTree>
    <p:extLst>
      <p:ext uri="{BB962C8B-B14F-4D97-AF65-F5344CB8AC3E}">
        <p14:creationId xmlns="" xmlns:p14="http://schemas.microsoft.com/office/powerpoint/2010/main" val="295809417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HFile</a:t>
            </a:r>
            <a:r>
              <a:rPr lang="zh-CN" altLang="en-US" dirty="0" smtClean="0"/>
              <a:t>文件的格式</a:t>
            </a:r>
            <a:r>
              <a:rPr lang="zh-CN" altLang="en-US" dirty="0"/>
              <a:t>描</a:t>
            </a:r>
            <a:r>
              <a:rPr lang="zh-CN" altLang="en-US" dirty="0" smtClean="0"/>
              <a:t>述（</a:t>
            </a:r>
            <a:r>
              <a:rPr lang="en-US" altLang="zh-CN" dirty="0" smtClean="0"/>
              <a:t>1</a:t>
            </a:r>
            <a:r>
              <a:rPr lang="zh-CN" altLang="en-US" dirty="0" smtClean="0"/>
              <a:t>）</a:t>
            </a:r>
            <a:endParaRPr lang="zh-CN" altLang="en-US" dirty="0"/>
          </a:p>
        </p:txBody>
      </p:sp>
      <p:sp>
        <p:nvSpPr>
          <p:cNvPr id="3" name="Content Placeholder 2"/>
          <p:cNvSpPr>
            <a:spLocks noGrp="1"/>
          </p:cNvSpPr>
          <p:nvPr>
            <p:ph idx="1"/>
          </p:nvPr>
        </p:nvSpPr>
        <p:spPr/>
        <p:txBody>
          <a:bodyPr>
            <a:normAutofit fontScale="85000" lnSpcReduction="20000"/>
          </a:bodyPr>
          <a:lstStyle/>
          <a:p>
            <a:r>
              <a:rPr lang="en-US" altLang="zh-CN" dirty="0"/>
              <a:t>Data Block </a:t>
            </a:r>
            <a:r>
              <a:rPr lang="zh-CN" altLang="en-US" dirty="0"/>
              <a:t>段</a:t>
            </a:r>
            <a:r>
              <a:rPr lang="en-US" altLang="zh-CN" dirty="0"/>
              <a:t>–</a:t>
            </a:r>
            <a:r>
              <a:rPr lang="zh-CN" altLang="en-US" dirty="0"/>
              <a:t>保存表中的数据，这部分可以被压缩</a:t>
            </a:r>
          </a:p>
          <a:p>
            <a:r>
              <a:rPr lang="en-US" altLang="zh-CN" dirty="0"/>
              <a:t>Meta Block </a:t>
            </a:r>
            <a:r>
              <a:rPr lang="zh-CN" altLang="en-US" dirty="0"/>
              <a:t>段 </a:t>
            </a:r>
            <a:r>
              <a:rPr lang="en-US" altLang="zh-CN" dirty="0"/>
              <a:t>(</a:t>
            </a:r>
            <a:r>
              <a:rPr lang="zh-CN" altLang="en-US" dirty="0"/>
              <a:t>可选的</a:t>
            </a:r>
            <a:r>
              <a:rPr lang="en-US" altLang="zh-CN" dirty="0"/>
              <a:t>)–</a:t>
            </a:r>
            <a:r>
              <a:rPr lang="zh-CN" altLang="en-US" dirty="0"/>
              <a:t>保存用户自定义的</a:t>
            </a:r>
            <a:r>
              <a:rPr lang="en-US" altLang="zh-CN" dirty="0"/>
              <a:t>kv</a:t>
            </a:r>
            <a:r>
              <a:rPr lang="zh-CN" altLang="en-US" dirty="0"/>
              <a:t>对，可以被压缩。</a:t>
            </a:r>
          </a:p>
          <a:p>
            <a:r>
              <a:rPr lang="en-US" altLang="zh-CN" dirty="0"/>
              <a:t>File Info </a:t>
            </a:r>
            <a:r>
              <a:rPr lang="zh-CN" altLang="en-US" dirty="0"/>
              <a:t>段</a:t>
            </a:r>
            <a:r>
              <a:rPr lang="en-US" altLang="zh-CN" dirty="0"/>
              <a:t>–</a:t>
            </a:r>
            <a:r>
              <a:rPr lang="en-US" altLang="zh-CN" dirty="0" err="1" smtClean="0"/>
              <a:t>HFile</a:t>
            </a:r>
            <a:r>
              <a:rPr lang="zh-CN" altLang="en-US" dirty="0"/>
              <a:t>的元信息，不被压缩，用户也可以在这一部分添加自己的元信息。</a:t>
            </a:r>
          </a:p>
          <a:p>
            <a:r>
              <a:rPr lang="en-US" altLang="zh-CN" dirty="0"/>
              <a:t>Data Block Index </a:t>
            </a:r>
            <a:r>
              <a:rPr lang="zh-CN" altLang="en-US" dirty="0"/>
              <a:t>段</a:t>
            </a:r>
            <a:r>
              <a:rPr lang="en-US" altLang="zh-CN" dirty="0"/>
              <a:t>–Data Block</a:t>
            </a:r>
            <a:r>
              <a:rPr lang="zh-CN" altLang="en-US" dirty="0"/>
              <a:t>的索引。每条索引的</a:t>
            </a:r>
            <a:r>
              <a:rPr lang="en-US" altLang="zh-CN" dirty="0"/>
              <a:t>key</a:t>
            </a:r>
            <a:r>
              <a:rPr lang="zh-CN" altLang="en-US" dirty="0"/>
              <a:t>是被索引的</a:t>
            </a:r>
            <a:r>
              <a:rPr lang="en-US" altLang="zh-CN" dirty="0"/>
              <a:t>block</a:t>
            </a:r>
            <a:r>
              <a:rPr lang="zh-CN" altLang="en-US" dirty="0"/>
              <a:t>的第一条记录的</a:t>
            </a:r>
            <a:r>
              <a:rPr lang="en-US" altLang="zh-CN" dirty="0"/>
              <a:t>key</a:t>
            </a:r>
            <a:r>
              <a:rPr lang="zh-CN" altLang="en-US" dirty="0"/>
              <a:t>。</a:t>
            </a:r>
          </a:p>
          <a:p>
            <a:r>
              <a:rPr lang="en-US" altLang="zh-CN" dirty="0"/>
              <a:t>Meta Block Index</a:t>
            </a:r>
            <a:r>
              <a:rPr lang="zh-CN" altLang="en-US" dirty="0"/>
              <a:t>段 </a:t>
            </a:r>
            <a:r>
              <a:rPr lang="en-US" altLang="zh-CN" dirty="0"/>
              <a:t>(</a:t>
            </a:r>
            <a:r>
              <a:rPr lang="zh-CN" altLang="en-US" dirty="0"/>
              <a:t>可选的</a:t>
            </a:r>
            <a:r>
              <a:rPr lang="en-US" altLang="zh-CN" dirty="0"/>
              <a:t>)–Meta Block</a:t>
            </a:r>
            <a:r>
              <a:rPr lang="zh-CN" altLang="en-US" dirty="0"/>
              <a:t>的索引。</a:t>
            </a:r>
          </a:p>
          <a:p>
            <a:r>
              <a:rPr lang="en-US" altLang="zh-CN" dirty="0"/>
              <a:t>Trailer–</a:t>
            </a:r>
            <a:r>
              <a:rPr lang="zh-CN" altLang="en-US" dirty="0"/>
              <a:t>这一段是定长的。保存了每一段的偏移量，读取一个</a:t>
            </a:r>
            <a:r>
              <a:rPr lang="en-US" altLang="zh-CN" dirty="0"/>
              <a:t>HFile</a:t>
            </a:r>
            <a:r>
              <a:rPr lang="zh-CN" altLang="en-US" dirty="0"/>
              <a:t>时，会首先读取</a:t>
            </a:r>
            <a:r>
              <a:rPr lang="en-US" altLang="zh-CN" dirty="0"/>
              <a:t>Trailer</a:t>
            </a:r>
            <a:r>
              <a:rPr lang="zh-CN" altLang="en-US" dirty="0"/>
              <a:t>，</a:t>
            </a:r>
            <a:r>
              <a:rPr lang="en-US" altLang="zh-CN" dirty="0"/>
              <a:t>Trailer</a:t>
            </a:r>
            <a:r>
              <a:rPr lang="zh-CN" altLang="en-US" dirty="0"/>
              <a:t>保存了每个段的起始位置</a:t>
            </a:r>
            <a:r>
              <a:rPr lang="en-US" altLang="zh-CN" dirty="0"/>
              <a:t>(</a:t>
            </a:r>
            <a:r>
              <a:rPr lang="zh-CN" altLang="en-US" dirty="0"/>
              <a:t>段的</a:t>
            </a:r>
            <a:r>
              <a:rPr lang="en-US" altLang="zh-CN" dirty="0"/>
              <a:t>Magic Number</a:t>
            </a:r>
            <a:r>
              <a:rPr lang="zh-CN" altLang="en-US" dirty="0"/>
              <a:t>用来做安全</a:t>
            </a:r>
            <a:r>
              <a:rPr lang="en-US" altLang="zh-CN" dirty="0"/>
              <a:t>check)</a:t>
            </a:r>
            <a:r>
              <a:rPr lang="zh-CN" altLang="en-US" dirty="0"/>
              <a:t>，然后，</a:t>
            </a:r>
            <a:r>
              <a:rPr lang="en-US" altLang="zh-CN" dirty="0"/>
              <a:t>DataBlock Index</a:t>
            </a:r>
            <a:r>
              <a:rPr lang="zh-CN" altLang="en-US" dirty="0"/>
              <a:t>会被读取到内存中，这样，当检索某个</a:t>
            </a:r>
            <a:r>
              <a:rPr lang="en-US" altLang="zh-CN" dirty="0"/>
              <a:t>key</a:t>
            </a:r>
            <a:r>
              <a:rPr lang="zh-CN" altLang="en-US" dirty="0"/>
              <a:t>时，不需要扫描整个</a:t>
            </a:r>
            <a:r>
              <a:rPr lang="en-US" altLang="zh-CN" dirty="0"/>
              <a:t>HFile</a:t>
            </a:r>
            <a:r>
              <a:rPr lang="zh-CN" altLang="en-US" dirty="0"/>
              <a:t>，而只需从内存中找到</a:t>
            </a:r>
            <a:r>
              <a:rPr lang="en-US" altLang="zh-CN" dirty="0"/>
              <a:t>key</a:t>
            </a:r>
            <a:r>
              <a:rPr lang="zh-CN" altLang="en-US" dirty="0"/>
              <a:t>所在的</a:t>
            </a:r>
            <a:r>
              <a:rPr lang="en-US" altLang="zh-CN" dirty="0"/>
              <a:t>block</a:t>
            </a:r>
            <a:r>
              <a:rPr lang="zh-CN" altLang="en-US" dirty="0"/>
              <a:t>，通过一次磁盘</a:t>
            </a:r>
            <a:r>
              <a:rPr lang="en-US" altLang="zh-CN" dirty="0"/>
              <a:t>io</a:t>
            </a:r>
            <a:r>
              <a:rPr lang="zh-CN" altLang="en-US" dirty="0"/>
              <a:t>将整个</a:t>
            </a:r>
            <a:r>
              <a:rPr lang="en-US" altLang="zh-CN" dirty="0"/>
              <a:t>block</a:t>
            </a:r>
            <a:r>
              <a:rPr lang="zh-CN" altLang="en-US" dirty="0"/>
              <a:t>读取到内存中，再找到需要的</a:t>
            </a:r>
            <a:r>
              <a:rPr lang="en-US" altLang="zh-CN" dirty="0"/>
              <a:t>key</a:t>
            </a:r>
            <a:r>
              <a:rPr lang="zh-CN" altLang="en-US" dirty="0"/>
              <a:t>。</a:t>
            </a:r>
            <a:r>
              <a:rPr lang="en-US" altLang="zh-CN" dirty="0"/>
              <a:t>DataBlock Index</a:t>
            </a:r>
            <a:r>
              <a:rPr lang="zh-CN" altLang="en-US" dirty="0"/>
              <a:t>采用</a:t>
            </a:r>
            <a:r>
              <a:rPr lang="en-US" altLang="zh-CN" dirty="0"/>
              <a:t>LRU</a:t>
            </a:r>
            <a:r>
              <a:rPr lang="zh-CN" altLang="en-US" dirty="0"/>
              <a:t>机制淘汰</a:t>
            </a:r>
            <a:r>
              <a:rPr lang="zh-CN" altLang="en-US" dirty="0" smtClean="0"/>
              <a:t>。</a:t>
            </a:r>
            <a:endParaRPr lang="zh-CN" altLang="en-US" dirty="0"/>
          </a:p>
        </p:txBody>
      </p:sp>
    </p:spTree>
    <p:extLst>
      <p:ext uri="{BB962C8B-B14F-4D97-AF65-F5344CB8AC3E}">
        <p14:creationId xmlns="" xmlns:p14="http://schemas.microsoft.com/office/powerpoint/2010/main" val="50464139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HFile</a:t>
            </a:r>
            <a:r>
              <a:rPr lang="zh-CN" altLang="en-US" dirty="0" smtClean="0"/>
              <a:t>文件的格式（</a:t>
            </a:r>
            <a:r>
              <a:rPr lang="en-US" altLang="zh-CN" dirty="0" smtClean="0"/>
              <a:t>2</a:t>
            </a:r>
            <a:r>
              <a:rPr lang="zh-CN" altLang="en-US" dirty="0" smtClean="0"/>
              <a:t>）</a:t>
            </a:r>
            <a:endParaRPr lang="zh-CN" altLang="en-US" dirty="0"/>
          </a:p>
        </p:txBody>
      </p:sp>
      <p:sp>
        <p:nvSpPr>
          <p:cNvPr id="3" name="Content Placeholder 2"/>
          <p:cNvSpPr>
            <a:spLocks noGrp="1"/>
          </p:cNvSpPr>
          <p:nvPr>
            <p:ph idx="1"/>
          </p:nvPr>
        </p:nvSpPr>
        <p:spPr/>
        <p:txBody>
          <a:bodyPr>
            <a:normAutofit fontScale="70000" lnSpcReduction="20000"/>
          </a:bodyPr>
          <a:lstStyle/>
          <a:p>
            <a:r>
              <a:rPr lang="en-US" altLang="zh-CN" dirty="0" err="1" smtClean="0"/>
              <a:t>HFile</a:t>
            </a:r>
            <a:r>
              <a:rPr lang="zh-CN" altLang="en-US" dirty="0"/>
              <a:t>的</a:t>
            </a:r>
            <a:r>
              <a:rPr lang="en-US" altLang="zh-CN" dirty="0"/>
              <a:t>Data Block</a:t>
            </a:r>
            <a:r>
              <a:rPr lang="zh-CN" altLang="en-US" dirty="0"/>
              <a:t>，</a:t>
            </a:r>
            <a:r>
              <a:rPr lang="en-US" altLang="zh-CN" dirty="0"/>
              <a:t>Meta Block</a:t>
            </a:r>
            <a:r>
              <a:rPr lang="zh-CN" altLang="en-US" dirty="0"/>
              <a:t>通常采用压缩方式存储，压缩之后可以大大减少网络</a:t>
            </a:r>
            <a:r>
              <a:rPr lang="en-US" altLang="zh-CN" dirty="0"/>
              <a:t>IO</a:t>
            </a:r>
            <a:r>
              <a:rPr lang="zh-CN" altLang="en-US" dirty="0"/>
              <a:t>和磁盘</a:t>
            </a:r>
            <a:r>
              <a:rPr lang="en-US" altLang="zh-CN" dirty="0"/>
              <a:t>IO</a:t>
            </a:r>
            <a:r>
              <a:rPr lang="zh-CN" altLang="en-US" dirty="0"/>
              <a:t>，随之而来的开销当然是需要花费</a:t>
            </a:r>
            <a:r>
              <a:rPr lang="en-US" altLang="zh-CN" dirty="0"/>
              <a:t>cpu</a:t>
            </a:r>
            <a:r>
              <a:rPr lang="zh-CN" altLang="en-US" dirty="0"/>
              <a:t>进行压缩和解压缩</a:t>
            </a:r>
            <a:r>
              <a:rPr lang="zh-CN" altLang="en-US" dirty="0" smtClean="0"/>
              <a:t>。目</a:t>
            </a:r>
            <a:r>
              <a:rPr lang="zh-CN" altLang="en-US" dirty="0"/>
              <a:t>标</a:t>
            </a:r>
            <a:r>
              <a:rPr lang="en-US" altLang="zh-CN" dirty="0"/>
              <a:t>Hfile</a:t>
            </a:r>
            <a:r>
              <a:rPr lang="zh-CN" altLang="en-US" dirty="0"/>
              <a:t>的压缩支持两种方式：</a:t>
            </a:r>
            <a:r>
              <a:rPr lang="en-US" altLang="zh-CN" dirty="0"/>
              <a:t>Gzip</a:t>
            </a:r>
            <a:r>
              <a:rPr lang="zh-CN" altLang="en-US" dirty="0"/>
              <a:t>，</a:t>
            </a:r>
            <a:r>
              <a:rPr lang="en-US" altLang="zh-CN" dirty="0"/>
              <a:t>Lzo</a:t>
            </a:r>
            <a:r>
              <a:rPr lang="zh-CN" altLang="en-US" dirty="0"/>
              <a:t>。</a:t>
            </a:r>
          </a:p>
          <a:p>
            <a:r>
              <a:rPr lang="en-US" altLang="zh-CN" dirty="0"/>
              <a:t>HLog(WAL log</a:t>
            </a:r>
            <a:r>
              <a:rPr lang="en-US" altLang="zh-CN" dirty="0" smtClean="0"/>
              <a:t>): WAL </a:t>
            </a:r>
            <a:r>
              <a:rPr lang="zh-CN" altLang="en-US" dirty="0"/>
              <a:t>意为</a:t>
            </a:r>
            <a:r>
              <a:rPr lang="en-US" altLang="zh-CN" dirty="0"/>
              <a:t>Write ahead </a:t>
            </a:r>
            <a:r>
              <a:rPr lang="en-US" altLang="zh-CN" dirty="0" smtClean="0"/>
              <a:t>log</a:t>
            </a:r>
            <a:r>
              <a:rPr lang="zh-CN" altLang="en-US" dirty="0" smtClean="0"/>
              <a:t>，用</a:t>
            </a:r>
            <a:r>
              <a:rPr lang="zh-CN" altLang="en-US" dirty="0"/>
              <a:t>来做灾难恢复只用，</a:t>
            </a:r>
            <a:r>
              <a:rPr lang="en-US" altLang="zh-CN" dirty="0"/>
              <a:t>Hlog</a:t>
            </a:r>
            <a:r>
              <a:rPr lang="zh-CN" altLang="en-US" dirty="0"/>
              <a:t>记录数据的所有变更</a:t>
            </a:r>
            <a:r>
              <a:rPr lang="en-US" altLang="zh-CN" dirty="0"/>
              <a:t>,</a:t>
            </a:r>
            <a:r>
              <a:rPr lang="zh-CN" altLang="en-US" dirty="0"/>
              <a:t>一旦数据修改，就可以从</a:t>
            </a:r>
            <a:r>
              <a:rPr lang="en-US" altLang="zh-CN" dirty="0"/>
              <a:t>log</a:t>
            </a:r>
            <a:r>
              <a:rPr lang="zh-CN" altLang="en-US" dirty="0"/>
              <a:t>中进行恢复。</a:t>
            </a:r>
          </a:p>
          <a:p>
            <a:r>
              <a:rPr lang="zh-CN" altLang="en-US" dirty="0"/>
              <a:t>每个</a:t>
            </a:r>
            <a:r>
              <a:rPr lang="en-US" altLang="zh-CN" dirty="0"/>
              <a:t>Region Server</a:t>
            </a:r>
            <a:r>
              <a:rPr lang="zh-CN" altLang="en-US" dirty="0"/>
              <a:t>维护一个</a:t>
            </a:r>
            <a:r>
              <a:rPr lang="en-US" altLang="zh-CN" dirty="0"/>
              <a:t>Hlog,</a:t>
            </a:r>
            <a:r>
              <a:rPr lang="zh-CN" altLang="en-US" dirty="0"/>
              <a:t>而不是每个</a:t>
            </a:r>
            <a:r>
              <a:rPr lang="en-US" altLang="zh-CN" dirty="0"/>
              <a:t>Region</a:t>
            </a:r>
            <a:r>
              <a:rPr lang="zh-CN" altLang="en-US" dirty="0"/>
              <a:t>一个。这样不同</a:t>
            </a:r>
            <a:r>
              <a:rPr lang="en-US" altLang="zh-CN" dirty="0"/>
              <a:t>region(</a:t>
            </a:r>
            <a:r>
              <a:rPr lang="zh-CN" altLang="en-US" dirty="0"/>
              <a:t>来自不同</a:t>
            </a:r>
            <a:r>
              <a:rPr lang="en-US" altLang="zh-CN" dirty="0"/>
              <a:t>table)</a:t>
            </a:r>
            <a:r>
              <a:rPr lang="zh-CN" altLang="en-US" dirty="0"/>
              <a:t>的日志会混在一起，这样做的目的是不断追加单个文件相对于同时写多个文件而言，可以减少磁盘寻址次数，因此可以提高对</a:t>
            </a:r>
            <a:r>
              <a:rPr lang="en-US" altLang="zh-CN" dirty="0"/>
              <a:t>table</a:t>
            </a:r>
            <a:r>
              <a:rPr lang="zh-CN" altLang="en-US" dirty="0"/>
              <a:t>的写性能。带来的麻烦是，如果一台</a:t>
            </a:r>
            <a:r>
              <a:rPr lang="en-US" altLang="zh-CN" dirty="0"/>
              <a:t>region server</a:t>
            </a:r>
            <a:r>
              <a:rPr lang="zh-CN" altLang="en-US" dirty="0"/>
              <a:t>下线，为了恢复其上的</a:t>
            </a:r>
            <a:r>
              <a:rPr lang="en-US" altLang="zh-CN" dirty="0"/>
              <a:t>region</a:t>
            </a:r>
            <a:r>
              <a:rPr lang="zh-CN" altLang="en-US" dirty="0"/>
              <a:t>，需要将</a:t>
            </a:r>
            <a:r>
              <a:rPr lang="en-US" altLang="zh-CN" dirty="0"/>
              <a:t>region server</a:t>
            </a:r>
            <a:r>
              <a:rPr lang="zh-CN" altLang="en-US" dirty="0"/>
              <a:t>上的</a:t>
            </a:r>
            <a:r>
              <a:rPr lang="en-US" altLang="zh-CN" dirty="0"/>
              <a:t>log</a:t>
            </a:r>
            <a:r>
              <a:rPr lang="zh-CN" altLang="en-US" dirty="0"/>
              <a:t>进行拆分，然后分发到其它</a:t>
            </a:r>
            <a:r>
              <a:rPr lang="en-US" altLang="zh-CN" dirty="0"/>
              <a:t>region server</a:t>
            </a:r>
            <a:r>
              <a:rPr lang="zh-CN" altLang="en-US" dirty="0"/>
              <a:t>上进行恢复。</a:t>
            </a:r>
          </a:p>
          <a:p>
            <a:r>
              <a:rPr lang="en-US" altLang="zh-CN" dirty="0"/>
              <a:t>HLog</a:t>
            </a:r>
            <a:r>
              <a:rPr lang="zh-CN" altLang="en-US" dirty="0"/>
              <a:t>文件就是一个普通的</a:t>
            </a:r>
            <a:r>
              <a:rPr lang="en-US" altLang="zh-CN" dirty="0"/>
              <a:t>Hadoop Sequence File</a:t>
            </a:r>
            <a:r>
              <a:rPr lang="zh-CN" altLang="en-US" dirty="0"/>
              <a:t>，</a:t>
            </a:r>
            <a:r>
              <a:rPr lang="en-US" altLang="zh-CN" dirty="0"/>
              <a:t>Sequence File </a:t>
            </a:r>
            <a:r>
              <a:rPr lang="zh-CN" altLang="en-US" dirty="0"/>
              <a:t>的</a:t>
            </a:r>
            <a:r>
              <a:rPr lang="en-US" altLang="zh-CN" dirty="0"/>
              <a:t>Key</a:t>
            </a:r>
            <a:r>
              <a:rPr lang="zh-CN" altLang="en-US" dirty="0"/>
              <a:t>是</a:t>
            </a:r>
            <a:r>
              <a:rPr lang="en-US" altLang="zh-CN" dirty="0"/>
              <a:t>HLogKey</a:t>
            </a:r>
            <a:r>
              <a:rPr lang="zh-CN" altLang="en-US" dirty="0"/>
              <a:t>对象，</a:t>
            </a:r>
            <a:r>
              <a:rPr lang="en-US" altLang="zh-CN" dirty="0"/>
              <a:t>HLogKey</a:t>
            </a:r>
            <a:r>
              <a:rPr lang="zh-CN" altLang="en-US" dirty="0"/>
              <a:t>中记录了写入数据的归属信息，除了</a:t>
            </a:r>
            <a:r>
              <a:rPr lang="en-US" altLang="zh-CN" dirty="0"/>
              <a:t>table</a:t>
            </a:r>
            <a:r>
              <a:rPr lang="zh-CN" altLang="en-US" dirty="0"/>
              <a:t>和</a:t>
            </a:r>
            <a:r>
              <a:rPr lang="en-US" altLang="zh-CN" dirty="0"/>
              <a:t>region</a:t>
            </a:r>
            <a:r>
              <a:rPr lang="zh-CN" altLang="en-US" dirty="0"/>
              <a:t>名字外，同时还包括 </a:t>
            </a:r>
            <a:r>
              <a:rPr lang="en-US" altLang="zh-CN" dirty="0"/>
              <a:t>sequence number</a:t>
            </a:r>
            <a:r>
              <a:rPr lang="zh-CN" altLang="en-US" dirty="0"/>
              <a:t>和</a:t>
            </a:r>
            <a:r>
              <a:rPr lang="en-US" altLang="zh-CN" dirty="0"/>
              <a:t>timestamp</a:t>
            </a:r>
            <a:r>
              <a:rPr lang="zh-CN" altLang="en-US" dirty="0"/>
              <a:t>，</a:t>
            </a:r>
            <a:r>
              <a:rPr lang="en-US" altLang="zh-CN" dirty="0"/>
              <a:t>timestamp</a:t>
            </a:r>
            <a:r>
              <a:rPr lang="zh-CN" altLang="en-US" dirty="0"/>
              <a:t>是”写入时间”，</a:t>
            </a:r>
            <a:r>
              <a:rPr lang="en-US" altLang="zh-CN" dirty="0"/>
              <a:t>sequence number</a:t>
            </a:r>
            <a:r>
              <a:rPr lang="zh-CN" altLang="en-US" dirty="0"/>
              <a:t>的起始值为</a:t>
            </a:r>
            <a:r>
              <a:rPr lang="en-US" altLang="zh-CN" dirty="0"/>
              <a:t>0</a:t>
            </a:r>
            <a:r>
              <a:rPr lang="zh-CN" altLang="en-US" dirty="0"/>
              <a:t>，或者是最近一次存入文件系统中</a:t>
            </a:r>
            <a:r>
              <a:rPr lang="en-US" altLang="zh-CN" dirty="0"/>
              <a:t>sequence number</a:t>
            </a:r>
            <a:r>
              <a:rPr lang="zh-CN" altLang="en-US" dirty="0"/>
              <a:t>。</a:t>
            </a:r>
            <a:r>
              <a:rPr lang="en-US" altLang="zh-CN" dirty="0"/>
              <a:t>HLog Sequece File</a:t>
            </a:r>
            <a:r>
              <a:rPr lang="zh-CN" altLang="en-US" dirty="0"/>
              <a:t>的</a:t>
            </a:r>
            <a:r>
              <a:rPr lang="en-US" altLang="zh-CN" dirty="0"/>
              <a:t>Value</a:t>
            </a:r>
            <a:r>
              <a:rPr lang="zh-CN" altLang="en-US" dirty="0"/>
              <a:t>是</a:t>
            </a:r>
            <a:r>
              <a:rPr lang="en-US" altLang="zh-CN" dirty="0"/>
              <a:t>HBase</a:t>
            </a:r>
            <a:r>
              <a:rPr lang="zh-CN" altLang="en-US" dirty="0"/>
              <a:t>的</a:t>
            </a:r>
            <a:r>
              <a:rPr lang="en-US" altLang="zh-CN" dirty="0"/>
              <a:t>KeyValue</a:t>
            </a:r>
            <a:r>
              <a:rPr lang="zh-CN" altLang="en-US" dirty="0"/>
              <a:t>对象，即对应</a:t>
            </a:r>
            <a:r>
              <a:rPr lang="en-US" altLang="zh-CN" dirty="0"/>
              <a:t>HFile</a:t>
            </a:r>
            <a:r>
              <a:rPr lang="zh-CN" altLang="en-US" dirty="0"/>
              <a:t>中的</a:t>
            </a:r>
            <a:r>
              <a:rPr lang="en-US" altLang="zh-CN" dirty="0"/>
              <a:t>KeyValue</a:t>
            </a:r>
            <a:r>
              <a:rPr lang="zh-CN" altLang="en-US" dirty="0"/>
              <a:t>，</a:t>
            </a:r>
          </a:p>
          <a:p>
            <a:endParaRPr lang="zh-CN" altLang="en-US" dirty="0"/>
          </a:p>
        </p:txBody>
      </p:sp>
    </p:spTree>
    <p:extLst>
      <p:ext uri="{BB962C8B-B14F-4D97-AF65-F5344CB8AC3E}">
        <p14:creationId xmlns="" xmlns:p14="http://schemas.microsoft.com/office/powerpoint/2010/main" val="50464139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HFile</a:t>
            </a:r>
            <a:r>
              <a:rPr lang="zh-CN" altLang="en-US" dirty="0" smtClean="0"/>
              <a:t>文件的格式</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4" name="Picture 3"/>
          <p:cNvPicPr>
            <a:picLocks noChangeAspect="1"/>
          </p:cNvPicPr>
          <p:nvPr/>
        </p:nvPicPr>
        <p:blipFill>
          <a:blip r:embed="rId2"/>
          <a:stretch>
            <a:fillRect/>
          </a:stretch>
        </p:blipFill>
        <p:spPr>
          <a:xfrm>
            <a:off x="528637" y="809625"/>
            <a:ext cx="8086725" cy="6048375"/>
          </a:xfrm>
          <a:prstGeom prst="rect">
            <a:avLst/>
          </a:prstGeom>
        </p:spPr>
      </p:pic>
    </p:spTree>
    <p:extLst>
      <p:ext uri="{BB962C8B-B14F-4D97-AF65-F5344CB8AC3E}">
        <p14:creationId xmlns="" xmlns:p14="http://schemas.microsoft.com/office/powerpoint/2010/main" val="281296485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Trailer</a:t>
            </a:r>
            <a:r>
              <a:rPr lang="zh-CN" altLang="en-US" dirty="0" smtClean="0"/>
              <a:t>部分的格式</a:t>
            </a:r>
            <a:endParaRPr lang="zh-CN" altLang="en-US" dirty="0"/>
          </a:p>
        </p:txBody>
      </p:sp>
      <p:sp>
        <p:nvSpPr>
          <p:cNvPr id="3" name="Content Placeholder 2"/>
          <p:cNvSpPr>
            <a:spLocks noGrp="1"/>
          </p:cNvSpPr>
          <p:nvPr>
            <p:ph idx="1"/>
          </p:nvPr>
        </p:nvSpPr>
        <p:spPr/>
        <p:txBody>
          <a:bodyPr/>
          <a:lstStyle/>
          <a:p>
            <a:endParaRPr lang="zh-CN" altLang="en-US"/>
          </a:p>
        </p:txBody>
      </p:sp>
      <p:pic>
        <p:nvPicPr>
          <p:cNvPr id="4" name="Picture 3"/>
          <p:cNvPicPr>
            <a:picLocks noChangeAspect="1"/>
          </p:cNvPicPr>
          <p:nvPr/>
        </p:nvPicPr>
        <p:blipFill>
          <a:blip r:embed="rId2"/>
          <a:stretch>
            <a:fillRect/>
          </a:stretch>
        </p:blipFill>
        <p:spPr>
          <a:xfrm>
            <a:off x="2400300" y="2447059"/>
            <a:ext cx="4343400" cy="2933700"/>
          </a:xfrm>
          <a:prstGeom prst="rect">
            <a:avLst/>
          </a:prstGeom>
        </p:spPr>
      </p:pic>
    </p:spTree>
    <p:extLst>
      <p:ext uri="{BB962C8B-B14F-4D97-AF65-F5344CB8AC3E}">
        <p14:creationId xmlns="" xmlns:p14="http://schemas.microsoft.com/office/powerpoint/2010/main" val="248119633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HLogFile</a:t>
            </a:r>
            <a:endParaRPr lang="zh-CN" altLang="en-US" dirty="0"/>
          </a:p>
        </p:txBody>
      </p:sp>
      <p:sp>
        <p:nvSpPr>
          <p:cNvPr id="3" name="Content Placeholder 2"/>
          <p:cNvSpPr>
            <a:spLocks noGrp="1"/>
          </p:cNvSpPr>
          <p:nvPr>
            <p:ph idx="1"/>
          </p:nvPr>
        </p:nvSpPr>
        <p:spPr>
          <a:xfrm>
            <a:off x="457200" y="1371600"/>
            <a:ext cx="8229600" cy="1579418"/>
          </a:xfrm>
        </p:spPr>
        <p:txBody>
          <a:bodyPr>
            <a:normAutofit fontScale="70000" lnSpcReduction="20000"/>
          </a:bodyPr>
          <a:lstStyle/>
          <a:p>
            <a:r>
              <a:rPr lang="zh-CN" altLang="en-US" dirty="0"/>
              <a:t>其实</a:t>
            </a:r>
            <a:r>
              <a:rPr lang="en-US" altLang="zh-CN" dirty="0"/>
              <a:t>HLog</a:t>
            </a:r>
            <a:r>
              <a:rPr lang="zh-CN" altLang="en-US" dirty="0"/>
              <a:t>文件就是一个普通的</a:t>
            </a:r>
            <a:r>
              <a:rPr lang="en-US" altLang="zh-CN" dirty="0"/>
              <a:t>Hadoop Sequence File</a:t>
            </a:r>
            <a:r>
              <a:rPr lang="zh-CN" altLang="en-US" dirty="0"/>
              <a:t>，</a:t>
            </a:r>
            <a:r>
              <a:rPr lang="en-US" altLang="zh-CN" dirty="0"/>
              <a:t>Sequence File </a:t>
            </a:r>
            <a:r>
              <a:rPr lang="zh-CN" altLang="en-US" dirty="0"/>
              <a:t>的</a:t>
            </a:r>
            <a:r>
              <a:rPr lang="en-US" altLang="zh-CN" dirty="0"/>
              <a:t>Key</a:t>
            </a:r>
            <a:r>
              <a:rPr lang="zh-CN" altLang="en-US" dirty="0"/>
              <a:t>是</a:t>
            </a:r>
            <a:r>
              <a:rPr lang="en-US" altLang="zh-CN" dirty="0"/>
              <a:t>HLogKey</a:t>
            </a:r>
            <a:r>
              <a:rPr lang="zh-CN" altLang="en-US" dirty="0"/>
              <a:t>对象，</a:t>
            </a:r>
            <a:r>
              <a:rPr lang="en-US" altLang="zh-CN" dirty="0"/>
              <a:t>HLogKey</a:t>
            </a:r>
            <a:r>
              <a:rPr lang="zh-CN" altLang="en-US" dirty="0"/>
              <a:t>中记录了写入数据的归属信息，除了</a:t>
            </a:r>
            <a:r>
              <a:rPr lang="en-US" altLang="zh-CN" dirty="0"/>
              <a:t>table</a:t>
            </a:r>
            <a:r>
              <a:rPr lang="zh-CN" altLang="en-US" dirty="0"/>
              <a:t>和</a:t>
            </a:r>
            <a:r>
              <a:rPr lang="en-US" altLang="zh-CN" dirty="0"/>
              <a:t>region</a:t>
            </a:r>
            <a:r>
              <a:rPr lang="zh-CN" altLang="en-US" dirty="0"/>
              <a:t>名字外，同时还包括 </a:t>
            </a:r>
            <a:r>
              <a:rPr lang="en-US" altLang="zh-CN" dirty="0"/>
              <a:t>sequence number</a:t>
            </a:r>
            <a:r>
              <a:rPr lang="zh-CN" altLang="en-US" dirty="0"/>
              <a:t>和</a:t>
            </a:r>
            <a:r>
              <a:rPr lang="en-US" altLang="zh-CN" dirty="0"/>
              <a:t>timestamp</a:t>
            </a:r>
            <a:r>
              <a:rPr lang="zh-CN" altLang="en-US" dirty="0"/>
              <a:t>，</a:t>
            </a:r>
            <a:r>
              <a:rPr lang="en-US" altLang="zh-CN" dirty="0"/>
              <a:t>timestamp</a:t>
            </a:r>
            <a:r>
              <a:rPr lang="zh-CN" altLang="en-US" dirty="0"/>
              <a:t>是“写入时间”，</a:t>
            </a:r>
            <a:r>
              <a:rPr lang="en-US" altLang="zh-CN" dirty="0"/>
              <a:t>sequence number</a:t>
            </a:r>
            <a:r>
              <a:rPr lang="zh-CN" altLang="en-US" dirty="0"/>
              <a:t>的起始值为</a:t>
            </a:r>
            <a:r>
              <a:rPr lang="en-US" altLang="zh-CN" dirty="0"/>
              <a:t>0</a:t>
            </a:r>
            <a:r>
              <a:rPr lang="zh-CN" altLang="en-US" dirty="0"/>
              <a:t>，或者是最近一次存入文件系统中</a:t>
            </a:r>
            <a:r>
              <a:rPr lang="en-US" altLang="zh-CN" dirty="0"/>
              <a:t>sequence number</a:t>
            </a:r>
            <a:r>
              <a:rPr lang="zh-CN" altLang="en-US" dirty="0"/>
              <a:t>。</a:t>
            </a:r>
          </a:p>
          <a:p>
            <a:r>
              <a:rPr lang="en-US" altLang="zh-CN" dirty="0"/>
              <a:t>HLog Sequece File</a:t>
            </a:r>
            <a:r>
              <a:rPr lang="zh-CN" altLang="en-US" dirty="0"/>
              <a:t>的</a:t>
            </a:r>
            <a:r>
              <a:rPr lang="en-US" altLang="zh-CN" dirty="0"/>
              <a:t>Value</a:t>
            </a:r>
            <a:r>
              <a:rPr lang="zh-CN" altLang="en-US" dirty="0"/>
              <a:t>是</a:t>
            </a:r>
            <a:r>
              <a:rPr lang="en-US" altLang="zh-CN" dirty="0"/>
              <a:t>HBase</a:t>
            </a:r>
            <a:r>
              <a:rPr lang="zh-CN" altLang="en-US" dirty="0"/>
              <a:t>的</a:t>
            </a:r>
            <a:r>
              <a:rPr lang="en-US" altLang="zh-CN" dirty="0"/>
              <a:t>KeyValue</a:t>
            </a:r>
            <a:r>
              <a:rPr lang="zh-CN" altLang="en-US" dirty="0"/>
              <a:t>对象，即对应</a:t>
            </a:r>
            <a:r>
              <a:rPr lang="en-US" altLang="zh-CN" dirty="0"/>
              <a:t>HFile</a:t>
            </a:r>
            <a:r>
              <a:rPr lang="zh-CN" altLang="en-US" dirty="0"/>
              <a:t>中的</a:t>
            </a:r>
            <a:r>
              <a:rPr lang="en-US" altLang="zh-CN" dirty="0" err="1" smtClean="0"/>
              <a:t>KeyValue</a:t>
            </a:r>
            <a:endParaRPr lang="en-US" altLang="zh-CN" dirty="0"/>
          </a:p>
        </p:txBody>
      </p:sp>
      <p:pic>
        <p:nvPicPr>
          <p:cNvPr id="4" name="Picture 3"/>
          <p:cNvPicPr>
            <a:picLocks noChangeAspect="1"/>
          </p:cNvPicPr>
          <p:nvPr/>
        </p:nvPicPr>
        <p:blipFill>
          <a:blip r:embed="rId2"/>
          <a:stretch>
            <a:fillRect/>
          </a:stretch>
        </p:blipFill>
        <p:spPr>
          <a:xfrm>
            <a:off x="2090737" y="2951018"/>
            <a:ext cx="5267325" cy="3333750"/>
          </a:xfrm>
          <a:prstGeom prst="rect">
            <a:avLst/>
          </a:prstGeom>
        </p:spPr>
      </p:pic>
    </p:spTree>
    <p:extLst>
      <p:ext uri="{BB962C8B-B14F-4D97-AF65-F5344CB8AC3E}">
        <p14:creationId xmlns="" xmlns:p14="http://schemas.microsoft.com/office/powerpoint/2010/main" val="37982173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zh-CN" altLang="en-US" dirty="0" smtClean="0"/>
              <a:t>的运行</a:t>
            </a:r>
            <a:r>
              <a:rPr lang="zh-CN" altLang="en-US" dirty="0"/>
              <a:t>组成</a:t>
            </a:r>
          </a:p>
        </p:txBody>
      </p:sp>
      <p:sp>
        <p:nvSpPr>
          <p:cNvPr id="3" name="Content Placeholder 2"/>
          <p:cNvSpPr>
            <a:spLocks noGrp="1"/>
          </p:cNvSpPr>
          <p:nvPr>
            <p:ph idx="1"/>
          </p:nvPr>
        </p:nvSpPr>
        <p:spPr/>
        <p:txBody>
          <a:bodyPr/>
          <a:lstStyle/>
          <a:p>
            <a:endParaRPr lang="zh-CN" altLang="en-US" dirty="0"/>
          </a:p>
        </p:txBody>
      </p:sp>
      <p:pic>
        <p:nvPicPr>
          <p:cNvPr id="4" name="Picture 3"/>
          <p:cNvPicPr>
            <a:picLocks noChangeAspect="1"/>
          </p:cNvPicPr>
          <p:nvPr/>
        </p:nvPicPr>
        <p:blipFill>
          <a:blip r:embed="rId2"/>
          <a:stretch>
            <a:fillRect/>
          </a:stretch>
        </p:blipFill>
        <p:spPr>
          <a:xfrm>
            <a:off x="1933575" y="2351809"/>
            <a:ext cx="5276850" cy="3429000"/>
          </a:xfrm>
          <a:prstGeom prst="rect">
            <a:avLst/>
          </a:prstGeom>
        </p:spPr>
      </p:pic>
    </p:spTree>
    <p:extLst>
      <p:ext uri="{BB962C8B-B14F-4D97-AF65-F5344CB8AC3E}">
        <p14:creationId xmlns="" xmlns:p14="http://schemas.microsoft.com/office/powerpoint/2010/main" val="234628763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zh-CN" altLang="en-US" dirty="0" smtClean="0"/>
              <a:t>的数据存储</a:t>
            </a:r>
            <a:endParaRPr lang="zh-CN" altLang="en-US" dirty="0"/>
          </a:p>
        </p:txBody>
      </p:sp>
      <p:pic>
        <p:nvPicPr>
          <p:cNvPr id="4" name="Content Placeholder 3"/>
          <p:cNvPicPr>
            <a:picLocks noGrp="1" noChangeAspect="1"/>
          </p:cNvPicPr>
          <p:nvPr>
            <p:ph idx="1"/>
          </p:nvPr>
        </p:nvPicPr>
        <p:blipFill>
          <a:blip r:embed="rId2"/>
          <a:stretch>
            <a:fillRect/>
          </a:stretch>
        </p:blipFill>
        <p:spPr>
          <a:xfrm>
            <a:off x="1535569" y="1080654"/>
            <a:ext cx="5544104" cy="5641029"/>
          </a:xfrm>
          <a:prstGeom prst="rect">
            <a:avLst/>
          </a:prstGeom>
        </p:spPr>
      </p:pic>
    </p:spTree>
    <p:extLst>
      <p:ext uri="{BB962C8B-B14F-4D97-AF65-F5344CB8AC3E}">
        <p14:creationId xmlns="" xmlns:p14="http://schemas.microsoft.com/office/powerpoint/2010/main" val="96583748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zh-CN" altLang="en-US" dirty="0" smtClean="0"/>
              <a:t>体系结构</a:t>
            </a:r>
            <a:endParaRPr lang="zh-CN" altLang="en-US" dirty="0"/>
          </a:p>
        </p:txBody>
      </p:sp>
      <p:pic>
        <p:nvPicPr>
          <p:cNvPr id="4" name="内容占位符 3" descr="hbase-arch.png"/>
          <p:cNvPicPr>
            <a:picLocks noGrp="1" noChangeAspect="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85114" y="1295401"/>
            <a:ext cx="8973772" cy="4537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09098757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zh-CN" altLang="en-US" dirty="0" smtClean="0"/>
              <a:t>的</a:t>
            </a:r>
            <a:r>
              <a:rPr lang="zh-CN" altLang="en-US" dirty="0"/>
              <a:t>组成</a:t>
            </a:r>
            <a:r>
              <a:rPr lang="zh-CN" altLang="en-US" dirty="0" smtClean="0"/>
              <a:t>模块</a:t>
            </a:r>
            <a:r>
              <a:rPr lang="en-US" altLang="zh-CN" dirty="0" smtClean="0"/>
              <a:t>(1)</a:t>
            </a:r>
            <a:endParaRPr lang="zh-CN" altLang="en-US" dirty="0"/>
          </a:p>
        </p:txBody>
      </p:sp>
      <p:sp>
        <p:nvSpPr>
          <p:cNvPr id="3" name="Content Placeholder 2"/>
          <p:cNvSpPr>
            <a:spLocks noGrp="1"/>
          </p:cNvSpPr>
          <p:nvPr>
            <p:ph idx="1"/>
          </p:nvPr>
        </p:nvSpPr>
        <p:spPr/>
        <p:txBody>
          <a:bodyPr/>
          <a:lstStyle/>
          <a:p>
            <a:r>
              <a:rPr lang="en-US" altLang="zh-CN" dirty="0" smtClean="0"/>
              <a:t>Client:</a:t>
            </a:r>
            <a:r>
              <a:rPr lang="zh-CN" altLang="en-US" dirty="0"/>
              <a:t>包含访问</a:t>
            </a:r>
            <a:r>
              <a:rPr lang="en-US" altLang="zh-CN" dirty="0"/>
              <a:t>hbase</a:t>
            </a:r>
            <a:r>
              <a:rPr lang="zh-CN" altLang="en-US" dirty="0"/>
              <a:t>的接口，</a:t>
            </a:r>
            <a:r>
              <a:rPr lang="en-US" altLang="zh-CN" dirty="0"/>
              <a:t>client</a:t>
            </a:r>
            <a:r>
              <a:rPr lang="zh-CN" altLang="en-US" dirty="0"/>
              <a:t>维护着一些</a:t>
            </a:r>
            <a:r>
              <a:rPr lang="en-US" altLang="zh-CN" dirty="0"/>
              <a:t>cache</a:t>
            </a:r>
            <a:r>
              <a:rPr lang="zh-CN" altLang="en-US" dirty="0"/>
              <a:t>来加快对</a:t>
            </a:r>
            <a:r>
              <a:rPr lang="en-US" altLang="zh-CN" dirty="0"/>
              <a:t>hbase</a:t>
            </a:r>
            <a:r>
              <a:rPr lang="zh-CN" altLang="en-US" dirty="0"/>
              <a:t>的访问，比如</a:t>
            </a:r>
            <a:r>
              <a:rPr lang="en-US" altLang="zh-CN" dirty="0"/>
              <a:t>regione</a:t>
            </a:r>
            <a:r>
              <a:rPr lang="zh-CN" altLang="en-US" dirty="0"/>
              <a:t>的位置信息</a:t>
            </a:r>
            <a:r>
              <a:rPr lang="zh-CN" altLang="en-US" dirty="0" smtClean="0"/>
              <a:t>。</a:t>
            </a:r>
            <a:endParaRPr lang="en-US" altLang="zh-CN" dirty="0" smtClean="0"/>
          </a:p>
          <a:p>
            <a:r>
              <a:rPr lang="en-US" altLang="zh-CN" dirty="0" smtClean="0"/>
              <a:t>Zookeeper</a:t>
            </a:r>
          </a:p>
          <a:p>
            <a:pPr lvl="1"/>
            <a:r>
              <a:rPr lang="zh-CN" altLang="en-US" dirty="0" smtClean="0"/>
              <a:t>保</a:t>
            </a:r>
            <a:r>
              <a:rPr lang="zh-CN" altLang="en-US" dirty="0"/>
              <a:t>证任何时候，集群中只有一个</a:t>
            </a:r>
            <a:r>
              <a:rPr lang="en-US" altLang="zh-CN" dirty="0"/>
              <a:t>master</a:t>
            </a:r>
          </a:p>
          <a:p>
            <a:pPr lvl="1"/>
            <a:r>
              <a:rPr lang="zh-CN" altLang="en-US" dirty="0" smtClean="0"/>
              <a:t>存</a:t>
            </a:r>
            <a:r>
              <a:rPr lang="zh-CN" altLang="en-US" dirty="0"/>
              <a:t>贮所有</a:t>
            </a:r>
            <a:r>
              <a:rPr lang="en-US" altLang="zh-CN" dirty="0"/>
              <a:t>Region</a:t>
            </a:r>
            <a:r>
              <a:rPr lang="zh-CN" altLang="en-US" dirty="0"/>
              <a:t>的寻址入口。</a:t>
            </a:r>
          </a:p>
          <a:p>
            <a:pPr lvl="1"/>
            <a:r>
              <a:rPr lang="zh-CN" altLang="en-US" dirty="0" smtClean="0"/>
              <a:t>实</a:t>
            </a:r>
            <a:r>
              <a:rPr lang="zh-CN" altLang="en-US" dirty="0"/>
              <a:t>时监控</a:t>
            </a:r>
            <a:r>
              <a:rPr lang="en-US" altLang="zh-CN" dirty="0"/>
              <a:t>Region Server</a:t>
            </a:r>
            <a:r>
              <a:rPr lang="zh-CN" altLang="en-US" dirty="0"/>
              <a:t>的状态，将</a:t>
            </a:r>
            <a:r>
              <a:rPr lang="en-US" altLang="zh-CN" dirty="0"/>
              <a:t>Region server</a:t>
            </a:r>
            <a:r>
              <a:rPr lang="zh-CN" altLang="en-US" dirty="0"/>
              <a:t>的上线和下线信息实时通知给</a:t>
            </a:r>
            <a:r>
              <a:rPr lang="en-US" altLang="zh-CN" dirty="0"/>
              <a:t>Master</a:t>
            </a:r>
          </a:p>
          <a:p>
            <a:pPr lvl="1"/>
            <a:r>
              <a:rPr lang="zh-CN" altLang="en-US" dirty="0" smtClean="0"/>
              <a:t>存</a:t>
            </a:r>
            <a:r>
              <a:rPr lang="zh-CN" altLang="en-US" dirty="0"/>
              <a:t>储</a:t>
            </a:r>
            <a:r>
              <a:rPr lang="en-US" altLang="zh-CN" dirty="0"/>
              <a:t>Hbase</a:t>
            </a:r>
            <a:r>
              <a:rPr lang="zh-CN" altLang="en-US" dirty="0"/>
              <a:t>的</a:t>
            </a:r>
            <a:r>
              <a:rPr lang="en-US" altLang="zh-CN" dirty="0"/>
              <a:t>schema,</a:t>
            </a:r>
            <a:r>
              <a:rPr lang="zh-CN" altLang="en-US" dirty="0"/>
              <a:t>包括有哪些</a:t>
            </a:r>
            <a:r>
              <a:rPr lang="en-US" altLang="zh-CN" dirty="0"/>
              <a:t>table</a:t>
            </a:r>
            <a:r>
              <a:rPr lang="zh-CN" altLang="en-US" dirty="0"/>
              <a:t>，每个</a:t>
            </a:r>
            <a:r>
              <a:rPr lang="en-US" altLang="zh-CN" dirty="0"/>
              <a:t>table</a:t>
            </a:r>
            <a:r>
              <a:rPr lang="zh-CN" altLang="en-US" dirty="0"/>
              <a:t>有哪些</a:t>
            </a:r>
            <a:r>
              <a:rPr lang="en-US" altLang="zh-CN" dirty="0"/>
              <a:t>column family</a:t>
            </a:r>
          </a:p>
          <a:p>
            <a:endParaRPr lang="zh-CN" altLang="en-US" dirty="0"/>
          </a:p>
        </p:txBody>
      </p:sp>
    </p:spTree>
    <p:extLst>
      <p:ext uri="{BB962C8B-B14F-4D97-AF65-F5344CB8AC3E}">
        <p14:creationId xmlns="" xmlns:p14="http://schemas.microsoft.com/office/powerpoint/2010/main" val="1038542272"/>
      </p:ext>
    </p:extLst>
  </p:cSld>
  <p:clrMapOvr>
    <a:masterClrMapping/>
  </p:clrMapOvr>
  <mc:AlternateContent xmlns:mc="http://schemas.openxmlformats.org/markup-compatibility/2006">
    <mc:Choice xmlns="" xmlns:p14="http://schemas.microsoft.com/office/powerpoint/2010/main" Requires="p14">
      <p:transition p14:dur="0"/>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zh-CN" altLang="en-US" dirty="0" smtClean="0"/>
              <a:t>的组成模块</a:t>
            </a:r>
            <a:r>
              <a:rPr lang="en-US" altLang="zh-CN" dirty="0" smtClean="0"/>
              <a:t>(2)</a:t>
            </a:r>
            <a:endParaRPr lang="zh-CN" altLang="en-US" dirty="0"/>
          </a:p>
        </p:txBody>
      </p:sp>
      <p:sp>
        <p:nvSpPr>
          <p:cNvPr id="3" name="Content Placeholder 2"/>
          <p:cNvSpPr>
            <a:spLocks noGrp="1"/>
          </p:cNvSpPr>
          <p:nvPr>
            <p:ph idx="1"/>
          </p:nvPr>
        </p:nvSpPr>
        <p:spPr/>
        <p:txBody>
          <a:bodyPr>
            <a:normAutofit fontScale="85000" lnSpcReduction="20000"/>
          </a:bodyPr>
          <a:lstStyle/>
          <a:p>
            <a:r>
              <a:rPr lang="en-US" altLang="zh-CN" b="1" dirty="0" err="1" smtClean="0"/>
              <a:t>HMaster</a:t>
            </a:r>
            <a:endParaRPr lang="en-US" altLang="zh-CN" dirty="0"/>
          </a:p>
          <a:p>
            <a:pPr lvl="1"/>
            <a:r>
              <a:rPr lang="zh-CN" altLang="en-US" dirty="0" smtClean="0"/>
              <a:t>为</a:t>
            </a:r>
            <a:r>
              <a:rPr lang="en-US" altLang="zh-CN" dirty="0"/>
              <a:t>Region server</a:t>
            </a:r>
            <a:r>
              <a:rPr lang="zh-CN" altLang="en-US" dirty="0"/>
              <a:t>分配</a:t>
            </a:r>
            <a:r>
              <a:rPr lang="en-US" altLang="zh-CN" dirty="0"/>
              <a:t>region</a:t>
            </a:r>
          </a:p>
          <a:p>
            <a:pPr lvl="1"/>
            <a:r>
              <a:rPr lang="zh-CN" altLang="en-US" dirty="0" smtClean="0"/>
              <a:t>负</a:t>
            </a:r>
            <a:r>
              <a:rPr lang="zh-CN" altLang="en-US" dirty="0"/>
              <a:t>责</a:t>
            </a:r>
            <a:r>
              <a:rPr lang="en-US" altLang="zh-CN" dirty="0"/>
              <a:t>region server</a:t>
            </a:r>
            <a:r>
              <a:rPr lang="zh-CN" altLang="en-US" dirty="0"/>
              <a:t>的负载均衡</a:t>
            </a:r>
          </a:p>
          <a:p>
            <a:pPr lvl="1"/>
            <a:r>
              <a:rPr lang="zh-CN" altLang="en-US" dirty="0" smtClean="0"/>
              <a:t>发</a:t>
            </a:r>
            <a:r>
              <a:rPr lang="zh-CN" altLang="en-US" dirty="0"/>
              <a:t>现失效的</a:t>
            </a:r>
            <a:r>
              <a:rPr lang="en-US" altLang="zh-CN" dirty="0"/>
              <a:t>region server</a:t>
            </a:r>
            <a:r>
              <a:rPr lang="zh-CN" altLang="en-US" dirty="0"/>
              <a:t>并重新分配其上的</a:t>
            </a:r>
            <a:r>
              <a:rPr lang="en-US" altLang="zh-CN" dirty="0"/>
              <a:t>region</a:t>
            </a:r>
          </a:p>
          <a:p>
            <a:pPr lvl="1"/>
            <a:r>
              <a:rPr lang="en-US" altLang="zh-CN" dirty="0" smtClean="0"/>
              <a:t>GFS</a:t>
            </a:r>
            <a:r>
              <a:rPr lang="zh-CN" altLang="en-US" dirty="0"/>
              <a:t>上的垃圾文件回收</a:t>
            </a:r>
          </a:p>
          <a:p>
            <a:pPr lvl="1"/>
            <a:r>
              <a:rPr lang="zh-CN" altLang="en-US" dirty="0" smtClean="0"/>
              <a:t>处</a:t>
            </a:r>
            <a:r>
              <a:rPr lang="zh-CN" altLang="en-US" dirty="0"/>
              <a:t>理</a:t>
            </a:r>
            <a:r>
              <a:rPr lang="en-US" altLang="zh-CN" dirty="0"/>
              <a:t>schema</a:t>
            </a:r>
            <a:r>
              <a:rPr lang="zh-CN" altLang="en-US" dirty="0"/>
              <a:t>更新请求</a:t>
            </a:r>
          </a:p>
          <a:p>
            <a:r>
              <a:rPr lang="en-US" altLang="zh-CN" b="1" dirty="0"/>
              <a:t>Region Server</a:t>
            </a:r>
            <a:endParaRPr lang="en-US" altLang="zh-CN" dirty="0"/>
          </a:p>
          <a:p>
            <a:pPr lvl="1"/>
            <a:r>
              <a:rPr lang="en-US" altLang="zh-CN" dirty="0" smtClean="0"/>
              <a:t>Region </a:t>
            </a:r>
            <a:r>
              <a:rPr lang="en-US" altLang="zh-CN" dirty="0"/>
              <a:t>server</a:t>
            </a:r>
            <a:r>
              <a:rPr lang="zh-CN" altLang="en-US" dirty="0"/>
              <a:t>维护</a:t>
            </a:r>
            <a:r>
              <a:rPr lang="en-US" altLang="zh-CN" dirty="0"/>
              <a:t>Master</a:t>
            </a:r>
            <a:r>
              <a:rPr lang="zh-CN" altLang="en-US" dirty="0"/>
              <a:t>分配给它的</a:t>
            </a:r>
            <a:r>
              <a:rPr lang="en-US" altLang="zh-CN" dirty="0"/>
              <a:t>region</a:t>
            </a:r>
            <a:r>
              <a:rPr lang="zh-CN" altLang="en-US" dirty="0"/>
              <a:t>，处理对这些</a:t>
            </a:r>
            <a:r>
              <a:rPr lang="en-US" altLang="zh-CN" dirty="0"/>
              <a:t>region</a:t>
            </a:r>
            <a:r>
              <a:rPr lang="zh-CN" altLang="en-US" dirty="0"/>
              <a:t>的</a:t>
            </a:r>
            <a:r>
              <a:rPr lang="en-US" altLang="zh-CN" dirty="0"/>
              <a:t>IO</a:t>
            </a:r>
            <a:r>
              <a:rPr lang="zh-CN" altLang="en-US" dirty="0"/>
              <a:t>请求</a:t>
            </a:r>
          </a:p>
          <a:p>
            <a:pPr lvl="1"/>
            <a:r>
              <a:rPr lang="en-US" altLang="zh-CN" dirty="0" smtClean="0"/>
              <a:t>Region </a:t>
            </a:r>
            <a:r>
              <a:rPr lang="en-US" altLang="zh-CN" dirty="0"/>
              <a:t>server</a:t>
            </a:r>
            <a:r>
              <a:rPr lang="zh-CN" altLang="en-US" dirty="0"/>
              <a:t>负责切分在运行过程中变得过大的</a:t>
            </a:r>
            <a:r>
              <a:rPr lang="en-US" altLang="zh-CN" dirty="0"/>
              <a:t>region</a:t>
            </a:r>
          </a:p>
          <a:p>
            <a:r>
              <a:rPr lang="zh-CN" altLang="en-US" dirty="0"/>
              <a:t>可以看到，</a:t>
            </a:r>
            <a:r>
              <a:rPr lang="en-US" altLang="zh-CN" dirty="0"/>
              <a:t>client</a:t>
            </a:r>
            <a:r>
              <a:rPr lang="zh-CN" altLang="en-US" dirty="0"/>
              <a:t>访问</a:t>
            </a:r>
            <a:r>
              <a:rPr lang="en-US" altLang="zh-CN" dirty="0"/>
              <a:t>hbase</a:t>
            </a:r>
            <a:r>
              <a:rPr lang="zh-CN" altLang="en-US" dirty="0"/>
              <a:t>上数据的过程并不需要</a:t>
            </a:r>
            <a:r>
              <a:rPr lang="en-US" altLang="zh-CN" dirty="0"/>
              <a:t>master</a:t>
            </a:r>
            <a:r>
              <a:rPr lang="zh-CN" altLang="en-US" dirty="0"/>
              <a:t>参与（寻址访问</a:t>
            </a:r>
            <a:r>
              <a:rPr lang="en-US" altLang="zh-CN" dirty="0"/>
              <a:t>zookeeper</a:t>
            </a:r>
            <a:r>
              <a:rPr lang="zh-CN" altLang="en-US" dirty="0"/>
              <a:t>和</a:t>
            </a:r>
            <a:r>
              <a:rPr lang="en-US" altLang="zh-CN" dirty="0"/>
              <a:t>region server</a:t>
            </a:r>
            <a:r>
              <a:rPr lang="zh-CN" altLang="en-US" dirty="0"/>
              <a:t>，数据读写访问</a:t>
            </a:r>
            <a:r>
              <a:rPr lang="en-US" altLang="zh-CN" dirty="0"/>
              <a:t>regione server</a:t>
            </a:r>
            <a:r>
              <a:rPr lang="zh-CN" altLang="en-US" dirty="0"/>
              <a:t>），</a:t>
            </a:r>
            <a:r>
              <a:rPr lang="en-US" altLang="zh-CN" dirty="0"/>
              <a:t>master</a:t>
            </a:r>
            <a:r>
              <a:rPr lang="zh-CN" altLang="en-US" dirty="0"/>
              <a:t>仅仅维护者</a:t>
            </a:r>
            <a:r>
              <a:rPr lang="en-US" altLang="zh-CN" dirty="0"/>
              <a:t>table</a:t>
            </a:r>
            <a:r>
              <a:rPr lang="zh-CN" altLang="en-US" dirty="0"/>
              <a:t>和</a:t>
            </a:r>
            <a:r>
              <a:rPr lang="en-US" altLang="zh-CN" dirty="0"/>
              <a:t>region</a:t>
            </a:r>
            <a:r>
              <a:rPr lang="zh-CN" altLang="en-US" dirty="0"/>
              <a:t>的元数据信息，负载很低。</a:t>
            </a:r>
          </a:p>
          <a:p>
            <a:endParaRPr lang="zh-CN" altLang="en-US" dirty="0"/>
          </a:p>
        </p:txBody>
      </p:sp>
    </p:spTree>
    <p:extLst>
      <p:ext uri="{BB962C8B-B14F-4D97-AF65-F5344CB8AC3E}">
        <p14:creationId xmlns="" xmlns:p14="http://schemas.microsoft.com/office/powerpoint/2010/main" val="349960578"/>
      </p:ext>
    </p:extLst>
  </p:cSld>
  <p:clrMapOvr>
    <a:masterClrMapping/>
  </p:clrMapOvr>
  <mc:AlternateContent xmlns:mc="http://schemas.openxmlformats.org/markup-compatibility/2006">
    <mc:Choice xmlns="" xmlns:p14="http://schemas.microsoft.com/office/powerpoint/2010/main" Requires="p14">
      <p:transition p14:dur="0"/>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传统的关系数据库与</a:t>
            </a:r>
            <a:r>
              <a:rPr lang="en-US" altLang="zh-CN" dirty="0" err="1" smtClean="0"/>
              <a:t>BigTable</a:t>
            </a:r>
            <a:endParaRPr lang="zh-CN" altLang="en-US" dirty="0"/>
          </a:p>
        </p:txBody>
      </p:sp>
      <p:sp>
        <p:nvSpPr>
          <p:cNvPr id="3" name="Text Placeholder 2"/>
          <p:cNvSpPr>
            <a:spLocks noGrp="1"/>
          </p:cNvSpPr>
          <p:nvPr>
            <p:ph type="body" sz="quarter" idx="11"/>
          </p:nvPr>
        </p:nvSpPr>
        <p:spPr/>
        <p:txBody>
          <a:bodyPr/>
          <a:lstStyle/>
          <a:p>
            <a:r>
              <a:rPr lang="zh-CN" altLang="en-US" dirty="0"/>
              <a:t>数据库系统已无法适应大型分布式数据存储的需</a:t>
            </a:r>
            <a:r>
              <a:rPr lang="zh-CN" altLang="en-US" dirty="0" smtClean="0"/>
              <a:t>要，这些大型的分布式应用程序往往数据规模十分的巨大</a:t>
            </a:r>
            <a:endParaRPr lang="en-US" altLang="zh-CN" dirty="0"/>
          </a:p>
          <a:p>
            <a:r>
              <a:rPr lang="zh-CN" altLang="en-US" dirty="0"/>
              <a:t>关系模型对数据的操作使数据的存贮变得复杂</a:t>
            </a:r>
          </a:p>
          <a:p>
            <a:r>
              <a:rPr lang="zh-CN" altLang="en-US" dirty="0" smtClean="0"/>
              <a:t>可以对传统的数据库进行改良，但是改</a:t>
            </a:r>
            <a:r>
              <a:rPr lang="zh-CN" altLang="en-US" dirty="0"/>
              <a:t>良的关系数据库（副本、分区等）难于安装与维</a:t>
            </a:r>
            <a:r>
              <a:rPr lang="zh-CN" altLang="en-US" dirty="0" smtClean="0"/>
              <a:t>护</a:t>
            </a:r>
            <a:endParaRPr lang="en-US" altLang="zh-CN" dirty="0" smtClean="0"/>
          </a:p>
          <a:p>
            <a:r>
              <a:rPr lang="zh-CN" altLang="en-US" dirty="0" smtClean="0"/>
              <a:t>因此，</a:t>
            </a:r>
            <a:r>
              <a:rPr lang="en-US" altLang="zh-CN" dirty="0" smtClean="0"/>
              <a:t>Google</a:t>
            </a:r>
            <a:r>
              <a:rPr lang="zh-CN" altLang="en-US" dirty="0" smtClean="0"/>
              <a:t>启动了</a:t>
            </a:r>
            <a:r>
              <a:rPr lang="en-US" altLang="zh-CN" dirty="0" err="1" smtClean="0"/>
              <a:t>BigTable</a:t>
            </a:r>
            <a:r>
              <a:rPr lang="zh-CN" altLang="en-US" dirty="0" smtClean="0"/>
              <a:t>项目，用以处理</a:t>
            </a:r>
            <a:r>
              <a:rPr lang="en-US" altLang="zh-CN" dirty="0" smtClean="0"/>
              <a:t>Google</a:t>
            </a:r>
            <a:r>
              <a:rPr lang="zh-CN" altLang="en-US" dirty="0" smtClean="0"/>
              <a:t>内部的大规模的结构化以及半结构化数据</a:t>
            </a:r>
            <a:endParaRPr lang="en-US" altLang="zh-CN" dirty="0" smtClean="0"/>
          </a:p>
          <a:p>
            <a:endParaRPr lang="zh-CN" altLang="en-US" dirty="0"/>
          </a:p>
          <a:p>
            <a:endParaRPr lang="zh-CN" altLang="en-US" dirty="0"/>
          </a:p>
        </p:txBody>
      </p:sp>
    </p:spTree>
    <p:extLst>
      <p:ext uri="{BB962C8B-B14F-4D97-AF65-F5344CB8AC3E}">
        <p14:creationId xmlns="" xmlns:p14="http://schemas.microsoft.com/office/powerpoint/2010/main" val="323407098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HRegionServer</a:t>
            </a:r>
            <a:endParaRPr lang="zh-CN" altLang="en-US" dirty="0"/>
          </a:p>
        </p:txBody>
      </p:sp>
      <p:sp>
        <p:nvSpPr>
          <p:cNvPr id="3" name="Content Placeholder 2"/>
          <p:cNvSpPr>
            <a:spLocks noGrp="1"/>
          </p:cNvSpPr>
          <p:nvPr>
            <p:ph idx="1"/>
          </p:nvPr>
        </p:nvSpPr>
        <p:spPr/>
        <p:txBody>
          <a:bodyPr/>
          <a:lstStyle/>
          <a:p>
            <a:r>
              <a:rPr lang="en-US" altLang="zh-CN" dirty="0"/>
              <a:t>HRegionServer</a:t>
            </a:r>
            <a:r>
              <a:rPr lang="zh-CN" altLang="en-US" dirty="0"/>
              <a:t>主要负责响应用户</a:t>
            </a:r>
            <a:r>
              <a:rPr lang="en-US" altLang="zh-CN" dirty="0"/>
              <a:t>I/O</a:t>
            </a:r>
            <a:r>
              <a:rPr lang="zh-CN" altLang="en-US" dirty="0"/>
              <a:t>请求，向</a:t>
            </a:r>
            <a:r>
              <a:rPr lang="en-US" altLang="zh-CN" dirty="0"/>
              <a:t>HDFS</a:t>
            </a:r>
            <a:r>
              <a:rPr lang="zh-CN" altLang="en-US" dirty="0"/>
              <a:t>文件系统中读写数据，是</a:t>
            </a:r>
            <a:r>
              <a:rPr lang="en-US" altLang="zh-CN" dirty="0"/>
              <a:t>HBase</a:t>
            </a:r>
            <a:r>
              <a:rPr lang="zh-CN" altLang="en-US" dirty="0"/>
              <a:t>中最核心的模块</a:t>
            </a:r>
          </a:p>
        </p:txBody>
      </p:sp>
      <p:pic>
        <p:nvPicPr>
          <p:cNvPr id="4" name="Picture 3"/>
          <p:cNvPicPr>
            <a:picLocks noChangeAspect="1"/>
          </p:cNvPicPr>
          <p:nvPr/>
        </p:nvPicPr>
        <p:blipFill>
          <a:blip r:embed="rId2"/>
          <a:stretch>
            <a:fillRect/>
          </a:stretch>
        </p:blipFill>
        <p:spPr>
          <a:xfrm>
            <a:off x="457200" y="2247467"/>
            <a:ext cx="5267325" cy="3305175"/>
          </a:xfrm>
          <a:prstGeom prst="rect">
            <a:avLst/>
          </a:prstGeom>
        </p:spPr>
      </p:pic>
    </p:spTree>
    <p:extLst>
      <p:ext uri="{BB962C8B-B14F-4D97-AF65-F5344CB8AC3E}">
        <p14:creationId xmlns="" xmlns:p14="http://schemas.microsoft.com/office/powerpoint/2010/main" val="19231825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en-US" altLang="zh-CN" dirty="0" smtClean="0"/>
              <a:t> Region</a:t>
            </a:r>
            <a:r>
              <a:rPr lang="zh-CN" altLang="en-US" dirty="0" smtClean="0"/>
              <a:t>的定位</a:t>
            </a:r>
            <a:r>
              <a:rPr lang="en-US" altLang="zh-CN" dirty="0" smtClean="0"/>
              <a:t>(1)</a:t>
            </a:r>
            <a:endParaRPr lang="zh-CN" altLang="en-US" dirty="0"/>
          </a:p>
        </p:txBody>
      </p:sp>
      <p:sp>
        <p:nvSpPr>
          <p:cNvPr id="3" name="Content Placeholder 2"/>
          <p:cNvSpPr>
            <a:spLocks noGrp="1"/>
          </p:cNvSpPr>
          <p:nvPr>
            <p:ph idx="1"/>
          </p:nvPr>
        </p:nvSpPr>
        <p:spPr/>
        <p:txBody>
          <a:bodyPr/>
          <a:lstStyle/>
          <a:p>
            <a:r>
              <a:rPr lang="en-US" altLang="zh-CN" dirty="0" err="1" smtClean="0"/>
              <a:t>HBase</a:t>
            </a:r>
            <a:r>
              <a:rPr lang="zh-CN" altLang="en-US" dirty="0" smtClean="0"/>
              <a:t>使</a:t>
            </a:r>
            <a:r>
              <a:rPr lang="zh-CN" altLang="en-US" dirty="0"/>
              <a:t>用三层类似</a:t>
            </a:r>
            <a:r>
              <a:rPr lang="en-US" altLang="zh-CN" dirty="0"/>
              <a:t>B+</a:t>
            </a:r>
            <a:r>
              <a:rPr lang="zh-CN" altLang="en-US" dirty="0"/>
              <a:t>树的结构来保存</a:t>
            </a:r>
            <a:r>
              <a:rPr lang="en-US" altLang="zh-CN" dirty="0"/>
              <a:t>region</a:t>
            </a:r>
            <a:r>
              <a:rPr lang="zh-CN" altLang="en-US" dirty="0"/>
              <a:t>位置。</a:t>
            </a:r>
          </a:p>
          <a:p>
            <a:r>
              <a:rPr lang="zh-CN" altLang="en-US" dirty="0"/>
              <a:t>第一层是保存</a:t>
            </a:r>
            <a:r>
              <a:rPr lang="en-US" altLang="zh-CN" dirty="0"/>
              <a:t>zookeeper</a:t>
            </a:r>
            <a:r>
              <a:rPr lang="zh-CN" altLang="en-US" dirty="0"/>
              <a:t>里面的文件，它持有</a:t>
            </a:r>
            <a:r>
              <a:rPr lang="en-US" altLang="zh-CN" dirty="0"/>
              <a:t>root region</a:t>
            </a:r>
            <a:r>
              <a:rPr lang="zh-CN" altLang="en-US" dirty="0"/>
              <a:t>的位置。</a:t>
            </a:r>
          </a:p>
          <a:p>
            <a:r>
              <a:rPr lang="zh-CN" altLang="en-US" dirty="0"/>
              <a:t>第二层</a:t>
            </a:r>
            <a:r>
              <a:rPr lang="en-US" altLang="zh-CN" dirty="0"/>
              <a:t>root region</a:t>
            </a:r>
            <a:r>
              <a:rPr lang="zh-CN" altLang="en-US" dirty="0"/>
              <a:t>是</a:t>
            </a:r>
            <a:r>
              <a:rPr lang="en-US" altLang="zh-CN" dirty="0"/>
              <a:t>.META.</a:t>
            </a:r>
            <a:r>
              <a:rPr lang="zh-CN" altLang="en-US" dirty="0"/>
              <a:t>表的第一个</a:t>
            </a:r>
            <a:r>
              <a:rPr lang="en-US" altLang="zh-CN" dirty="0"/>
              <a:t>region</a:t>
            </a:r>
            <a:r>
              <a:rPr lang="zh-CN" altLang="en-US" dirty="0"/>
              <a:t>其中保存了</a:t>
            </a:r>
            <a:r>
              <a:rPr lang="en-US" altLang="zh-CN" dirty="0"/>
              <a:t>.META</a:t>
            </a:r>
            <a:r>
              <a:rPr lang="en-US" altLang="zh-CN" dirty="0" smtClean="0"/>
              <a:t>.</a:t>
            </a:r>
            <a:r>
              <a:rPr lang="zh-CN" altLang="en-US" dirty="0" smtClean="0"/>
              <a:t>表</a:t>
            </a:r>
            <a:r>
              <a:rPr lang="zh-CN" altLang="en-US" dirty="0"/>
              <a:t>其它</a:t>
            </a:r>
            <a:r>
              <a:rPr lang="en-US" altLang="zh-CN" dirty="0"/>
              <a:t>region</a:t>
            </a:r>
            <a:r>
              <a:rPr lang="zh-CN" altLang="en-US" dirty="0"/>
              <a:t>的位置。通过</a:t>
            </a:r>
            <a:r>
              <a:rPr lang="en-US" altLang="zh-CN" dirty="0"/>
              <a:t>root region</a:t>
            </a:r>
            <a:r>
              <a:rPr lang="zh-CN" altLang="en-US" dirty="0"/>
              <a:t>，我们就可以访问</a:t>
            </a:r>
            <a:r>
              <a:rPr lang="en-US" altLang="zh-CN" dirty="0"/>
              <a:t>.META.</a:t>
            </a:r>
            <a:r>
              <a:rPr lang="zh-CN" altLang="en-US" dirty="0"/>
              <a:t>表的数据。</a:t>
            </a:r>
          </a:p>
          <a:p>
            <a:r>
              <a:rPr lang="en-US" altLang="zh-CN" dirty="0"/>
              <a:t>.META.</a:t>
            </a:r>
            <a:r>
              <a:rPr lang="zh-CN" altLang="en-US" dirty="0"/>
              <a:t>是第三层，它是一个特殊的表，保存</a:t>
            </a:r>
            <a:r>
              <a:rPr lang="zh-CN" altLang="en-US" dirty="0" smtClean="0"/>
              <a:t>了</a:t>
            </a:r>
            <a:r>
              <a:rPr lang="en-US" altLang="zh-CN" dirty="0" err="1" smtClean="0"/>
              <a:t>HBase</a:t>
            </a:r>
            <a:r>
              <a:rPr lang="zh-CN" altLang="en-US" dirty="0"/>
              <a:t>中所有数据表的</a:t>
            </a:r>
            <a:r>
              <a:rPr lang="en-US" altLang="zh-CN" dirty="0"/>
              <a:t>region </a:t>
            </a:r>
            <a:r>
              <a:rPr lang="zh-CN" altLang="en-US" dirty="0"/>
              <a:t>位置信息。</a:t>
            </a:r>
          </a:p>
        </p:txBody>
      </p:sp>
    </p:spTree>
    <p:extLst>
      <p:ext uri="{BB962C8B-B14F-4D97-AF65-F5344CB8AC3E}">
        <p14:creationId xmlns="" xmlns:p14="http://schemas.microsoft.com/office/powerpoint/2010/main" val="191180613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en-US" altLang="zh-CN" dirty="0" smtClean="0"/>
              <a:t> Region</a:t>
            </a:r>
            <a:r>
              <a:rPr lang="zh-CN" altLang="en-US" dirty="0" smtClean="0"/>
              <a:t>的定位</a:t>
            </a:r>
            <a:r>
              <a:rPr lang="en-US" altLang="zh-CN" dirty="0" smtClean="0"/>
              <a:t>(2)</a:t>
            </a:r>
            <a:endParaRPr lang="zh-CN" altLang="en-US" dirty="0"/>
          </a:p>
        </p:txBody>
      </p:sp>
      <p:pic>
        <p:nvPicPr>
          <p:cNvPr id="4" name="Content Placeholder 3"/>
          <p:cNvPicPr>
            <a:picLocks noGrp="1" noChangeAspect="1"/>
          </p:cNvPicPr>
          <p:nvPr>
            <p:ph idx="1"/>
          </p:nvPr>
        </p:nvPicPr>
        <p:blipFill>
          <a:blip r:embed="rId2"/>
          <a:stretch>
            <a:fillRect/>
          </a:stretch>
        </p:blipFill>
        <p:spPr>
          <a:xfrm>
            <a:off x="804862" y="1462087"/>
            <a:ext cx="7534275" cy="4391025"/>
          </a:xfrm>
          <a:prstGeom prst="rect">
            <a:avLst/>
          </a:prstGeom>
        </p:spPr>
      </p:pic>
    </p:spTree>
    <p:extLst>
      <p:ext uri="{BB962C8B-B14F-4D97-AF65-F5344CB8AC3E}">
        <p14:creationId xmlns="" xmlns:p14="http://schemas.microsoft.com/office/powerpoint/2010/main" val="392682753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en-US" altLang="zh-CN" dirty="0" smtClean="0"/>
              <a:t> Region</a:t>
            </a:r>
            <a:r>
              <a:rPr lang="zh-CN" altLang="en-US" dirty="0" smtClean="0"/>
              <a:t>的定位（</a:t>
            </a:r>
            <a:r>
              <a:rPr lang="en-US" altLang="zh-CN" dirty="0" smtClean="0"/>
              <a:t>3</a:t>
            </a:r>
            <a:r>
              <a:rPr lang="zh-CN" altLang="en-US" dirty="0" smtClean="0"/>
              <a:t>）</a:t>
            </a:r>
            <a:endParaRPr lang="zh-CN" altLang="en-US" dirty="0"/>
          </a:p>
        </p:txBody>
      </p:sp>
      <p:sp>
        <p:nvSpPr>
          <p:cNvPr id="3" name="Content Placeholder 2"/>
          <p:cNvSpPr>
            <a:spLocks noGrp="1"/>
          </p:cNvSpPr>
          <p:nvPr>
            <p:ph idx="1"/>
          </p:nvPr>
        </p:nvSpPr>
        <p:spPr/>
        <p:txBody>
          <a:bodyPr>
            <a:normAutofit fontScale="77500" lnSpcReduction="20000"/>
          </a:bodyPr>
          <a:lstStyle/>
          <a:p>
            <a:r>
              <a:rPr lang="en-US" altLang="zh-CN" dirty="0" smtClean="0"/>
              <a:t>root </a:t>
            </a:r>
            <a:r>
              <a:rPr lang="en-US" altLang="zh-CN" dirty="0"/>
              <a:t>region</a:t>
            </a:r>
            <a:r>
              <a:rPr lang="zh-CN" altLang="en-US" dirty="0"/>
              <a:t>永远不会</a:t>
            </a:r>
            <a:r>
              <a:rPr lang="zh-CN" altLang="en-US" dirty="0" smtClean="0"/>
              <a:t>被</a:t>
            </a:r>
            <a:r>
              <a:rPr lang="zh-CN" altLang="en-US" dirty="0"/>
              <a:t>分</a:t>
            </a:r>
            <a:r>
              <a:rPr lang="zh-CN" altLang="en-US" dirty="0" smtClean="0"/>
              <a:t>割为多个</a:t>
            </a:r>
            <a:r>
              <a:rPr lang="en-US" altLang="zh-CN" dirty="0" smtClean="0"/>
              <a:t>region</a:t>
            </a:r>
            <a:r>
              <a:rPr lang="zh-CN" altLang="en-US" dirty="0" smtClean="0"/>
              <a:t>，</a:t>
            </a:r>
            <a:r>
              <a:rPr lang="zh-CN" altLang="en-US" dirty="0"/>
              <a:t>保证了最需要三次跳转，就能定位到任意</a:t>
            </a:r>
            <a:r>
              <a:rPr lang="en-US" altLang="zh-CN" dirty="0"/>
              <a:t>region </a:t>
            </a:r>
            <a:r>
              <a:rPr lang="zh-CN" altLang="en-US" dirty="0"/>
              <a:t>。</a:t>
            </a:r>
          </a:p>
          <a:p>
            <a:r>
              <a:rPr lang="en-US" altLang="zh-CN" dirty="0" smtClean="0"/>
              <a:t>META</a:t>
            </a:r>
            <a:r>
              <a:rPr lang="en-US" altLang="zh-CN" dirty="0"/>
              <a:t>.</a:t>
            </a:r>
            <a:r>
              <a:rPr lang="zh-CN" altLang="en-US" dirty="0"/>
              <a:t>表每行保存一个</a:t>
            </a:r>
            <a:r>
              <a:rPr lang="en-US" altLang="zh-CN" dirty="0"/>
              <a:t>region</a:t>
            </a:r>
            <a:r>
              <a:rPr lang="zh-CN" altLang="en-US" dirty="0"/>
              <a:t>的位置信息，</a:t>
            </a:r>
            <a:r>
              <a:rPr lang="en-US" altLang="zh-CN" dirty="0"/>
              <a:t>row key </a:t>
            </a:r>
            <a:r>
              <a:rPr lang="zh-CN" altLang="en-US" dirty="0"/>
              <a:t>采用表名</a:t>
            </a:r>
            <a:r>
              <a:rPr lang="en-US" altLang="zh-CN" dirty="0"/>
              <a:t>+</a:t>
            </a:r>
            <a:r>
              <a:rPr lang="zh-CN" altLang="en-US" dirty="0"/>
              <a:t>表的最后一样编码而成。</a:t>
            </a:r>
          </a:p>
          <a:p>
            <a:r>
              <a:rPr lang="zh-CN" altLang="en-US" dirty="0" smtClean="0"/>
              <a:t>为</a:t>
            </a:r>
            <a:r>
              <a:rPr lang="zh-CN" altLang="en-US" dirty="0"/>
              <a:t>了加快访问，</a:t>
            </a:r>
            <a:r>
              <a:rPr lang="en-US" altLang="zh-CN" dirty="0"/>
              <a:t>.META.</a:t>
            </a:r>
            <a:r>
              <a:rPr lang="zh-CN" altLang="en-US" dirty="0"/>
              <a:t>表的全部</a:t>
            </a:r>
            <a:r>
              <a:rPr lang="en-US" altLang="zh-CN" dirty="0"/>
              <a:t>region</a:t>
            </a:r>
            <a:r>
              <a:rPr lang="zh-CN" altLang="en-US" dirty="0"/>
              <a:t>都保存在内存中。</a:t>
            </a:r>
          </a:p>
          <a:p>
            <a:r>
              <a:rPr lang="zh-CN" altLang="en-US" dirty="0"/>
              <a:t>假设，</a:t>
            </a:r>
            <a:r>
              <a:rPr lang="en-US" altLang="zh-CN" dirty="0"/>
              <a:t>.META.</a:t>
            </a:r>
            <a:r>
              <a:rPr lang="zh-CN" altLang="en-US" dirty="0"/>
              <a:t>表的一行在内存中大约占用</a:t>
            </a:r>
            <a:r>
              <a:rPr lang="en-US" altLang="zh-CN" dirty="0"/>
              <a:t>1KB</a:t>
            </a:r>
            <a:r>
              <a:rPr lang="zh-CN" altLang="en-US" dirty="0"/>
              <a:t>。并且每个</a:t>
            </a:r>
            <a:r>
              <a:rPr lang="en-US" altLang="zh-CN" dirty="0"/>
              <a:t>region</a:t>
            </a:r>
            <a:r>
              <a:rPr lang="zh-CN" altLang="en-US" dirty="0"/>
              <a:t>限制为</a:t>
            </a:r>
            <a:r>
              <a:rPr lang="en-US" altLang="zh-CN" dirty="0"/>
              <a:t>128MB</a:t>
            </a:r>
            <a:r>
              <a:rPr lang="zh-CN" altLang="en-US" dirty="0"/>
              <a:t>。</a:t>
            </a:r>
          </a:p>
          <a:p>
            <a:r>
              <a:rPr lang="zh-CN" altLang="en-US" dirty="0"/>
              <a:t>那么上面的三层结构可以保存的</a:t>
            </a:r>
            <a:r>
              <a:rPr lang="en-US" altLang="zh-CN" dirty="0"/>
              <a:t>region</a:t>
            </a:r>
            <a:r>
              <a:rPr lang="zh-CN" altLang="en-US" dirty="0"/>
              <a:t>数目为：</a:t>
            </a:r>
          </a:p>
          <a:p>
            <a:r>
              <a:rPr lang="en-US" altLang="zh-CN" dirty="0"/>
              <a:t>(128MB/1KB) * (128MB/1KB) = = 2(34)</a:t>
            </a:r>
            <a:r>
              <a:rPr lang="zh-CN" altLang="en-US" dirty="0"/>
              <a:t>个</a:t>
            </a:r>
            <a:r>
              <a:rPr lang="en-US" altLang="zh-CN" dirty="0"/>
              <a:t>region</a:t>
            </a:r>
          </a:p>
          <a:p>
            <a:r>
              <a:rPr lang="en-US" altLang="zh-CN" dirty="0" smtClean="0"/>
              <a:t>client</a:t>
            </a:r>
            <a:r>
              <a:rPr lang="zh-CN" altLang="en-US" dirty="0"/>
              <a:t>会将查询过的位置信息保存缓存起来，缓存不会主动失效，因此如果</a:t>
            </a:r>
            <a:r>
              <a:rPr lang="en-US" altLang="zh-CN" dirty="0"/>
              <a:t>client</a:t>
            </a:r>
            <a:r>
              <a:rPr lang="zh-CN" altLang="en-US" dirty="0"/>
              <a:t>上的缓存全部失效，则需要进行</a:t>
            </a:r>
            <a:r>
              <a:rPr lang="en-US" altLang="zh-CN" dirty="0"/>
              <a:t>6</a:t>
            </a:r>
            <a:r>
              <a:rPr lang="zh-CN" altLang="en-US" dirty="0"/>
              <a:t>次网络来回，才能定位到正确的</a:t>
            </a:r>
            <a:r>
              <a:rPr lang="en-US" altLang="zh-CN" dirty="0"/>
              <a:t>region(</a:t>
            </a:r>
            <a:r>
              <a:rPr lang="zh-CN" altLang="en-US" dirty="0"/>
              <a:t>其中三次用来发现缓存失效，另外三次用来获取位置信息</a:t>
            </a:r>
            <a:r>
              <a:rPr lang="en-US" altLang="zh-CN" dirty="0"/>
              <a:t>)</a:t>
            </a:r>
            <a:r>
              <a:rPr lang="zh-CN" altLang="en-US" dirty="0"/>
              <a:t>。</a:t>
            </a:r>
          </a:p>
          <a:p>
            <a:endParaRPr lang="zh-CN" altLang="en-US" dirty="0"/>
          </a:p>
        </p:txBody>
      </p:sp>
    </p:spTree>
    <p:extLst>
      <p:ext uri="{BB962C8B-B14F-4D97-AF65-F5344CB8AC3E}">
        <p14:creationId xmlns="" xmlns:p14="http://schemas.microsoft.com/office/powerpoint/2010/main" val="174401322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以日志方式完成数据的写入机制</a:t>
            </a:r>
            <a:endParaRPr lang="zh-CN" altLang="en-US" dirty="0"/>
          </a:p>
        </p:txBody>
      </p:sp>
      <p:sp>
        <p:nvSpPr>
          <p:cNvPr id="3" name="Content Placeholder 2"/>
          <p:cNvSpPr>
            <a:spLocks noGrp="1"/>
          </p:cNvSpPr>
          <p:nvPr>
            <p:ph idx="1"/>
          </p:nvPr>
        </p:nvSpPr>
        <p:spPr/>
        <p:txBody>
          <a:bodyPr>
            <a:normAutofit fontScale="70000" lnSpcReduction="20000"/>
          </a:bodyPr>
          <a:lstStyle/>
          <a:p>
            <a:r>
              <a:rPr lang="en-US" altLang="zh-CN" dirty="0"/>
              <a:t>hbase</a:t>
            </a:r>
            <a:r>
              <a:rPr lang="zh-CN" altLang="en-US" dirty="0"/>
              <a:t>使用</a:t>
            </a:r>
            <a:r>
              <a:rPr lang="en-US" altLang="zh-CN" dirty="0"/>
              <a:t>MemStore</a:t>
            </a:r>
            <a:r>
              <a:rPr lang="zh-CN" altLang="en-US" dirty="0"/>
              <a:t>和</a:t>
            </a:r>
            <a:r>
              <a:rPr lang="en-US" altLang="zh-CN" dirty="0"/>
              <a:t>StoreFile</a:t>
            </a:r>
            <a:r>
              <a:rPr lang="zh-CN" altLang="en-US" dirty="0"/>
              <a:t>存储对表的更新。</a:t>
            </a:r>
          </a:p>
          <a:p>
            <a:r>
              <a:rPr lang="zh-CN" altLang="en-US" dirty="0"/>
              <a:t>数据在更新时首先写入</a:t>
            </a:r>
            <a:r>
              <a:rPr lang="en-US" altLang="zh-CN" dirty="0"/>
              <a:t>Log(WAL log)</a:t>
            </a:r>
            <a:r>
              <a:rPr lang="zh-CN" altLang="en-US" dirty="0"/>
              <a:t>和内存</a:t>
            </a:r>
            <a:r>
              <a:rPr lang="en-US" altLang="zh-CN" dirty="0"/>
              <a:t>(MemStore)</a:t>
            </a:r>
            <a:r>
              <a:rPr lang="zh-CN" altLang="en-US" dirty="0"/>
              <a:t>中，</a:t>
            </a:r>
            <a:r>
              <a:rPr lang="en-US" altLang="zh-CN" dirty="0"/>
              <a:t>MemStore</a:t>
            </a:r>
            <a:r>
              <a:rPr lang="zh-CN" altLang="en-US" dirty="0"/>
              <a:t>中的数据是排序的，当</a:t>
            </a:r>
            <a:r>
              <a:rPr lang="en-US" altLang="zh-CN" dirty="0"/>
              <a:t>MemStore</a:t>
            </a:r>
            <a:r>
              <a:rPr lang="zh-CN" altLang="en-US" dirty="0"/>
              <a:t>累计到一定阈值时，就会创建一个新的</a:t>
            </a:r>
            <a:r>
              <a:rPr lang="en-US" altLang="zh-CN" dirty="0"/>
              <a:t>MemStore</a:t>
            </a:r>
            <a:r>
              <a:rPr lang="zh-CN" altLang="en-US" dirty="0"/>
              <a:t>，并且将老的</a:t>
            </a:r>
            <a:r>
              <a:rPr lang="en-US" altLang="zh-CN" dirty="0"/>
              <a:t>MemStore</a:t>
            </a:r>
            <a:r>
              <a:rPr lang="zh-CN" altLang="en-US" dirty="0"/>
              <a:t>添加到</a:t>
            </a:r>
            <a:r>
              <a:rPr lang="en-US" altLang="zh-CN" dirty="0"/>
              <a:t>flush</a:t>
            </a:r>
            <a:r>
              <a:rPr lang="zh-CN" altLang="en-US" dirty="0"/>
              <a:t>队列，由单独的线程</a:t>
            </a:r>
            <a:r>
              <a:rPr lang="en-US" altLang="zh-CN" dirty="0"/>
              <a:t>flush</a:t>
            </a:r>
            <a:r>
              <a:rPr lang="zh-CN" altLang="en-US" dirty="0"/>
              <a:t>到磁盘上，成为一个</a:t>
            </a:r>
            <a:r>
              <a:rPr lang="en-US" altLang="zh-CN" dirty="0"/>
              <a:t>StoreFile</a:t>
            </a:r>
            <a:r>
              <a:rPr lang="zh-CN" altLang="en-US" dirty="0"/>
              <a:t>。于此同时，系统会在</a:t>
            </a:r>
            <a:r>
              <a:rPr lang="en-US" altLang="zh-CN" dirty="0"/>
              <a:t>zookeeper</a:t>
            </a:r>
            <a:r>
              <a:rPr lang="zh-CN" altLang="en-US" dirty="0"/>
              <a:t>中记录一个</a:t>
            </a:r>
            <a:r>
              <a:rPr lang="en-US" altLang="zh-CN" dirty="0"/>
              <a:t>redo point</a:t>
            </a:r>
            <a:r>
              <a:rPr lang="zh-CN" altLang="en-US" dirty="0"/>
              <a:t>，表示这个时刻之前的变更已经持久化</a:t>
            </a:r>
            <a:r>
              <a:rPr lang="zh-CN" altLang="en-US" dirty="0" smtClean="0"/>
              <a:t>了</a:t>
            </a:r>
            <a:r>
              <a:rPr lang="en-US" altLang="zh-CN" dirty="0" smtClean="0"/>
              <a:t>(</a:t>
            </a:r>
            <a:r>
              <a:rPr lang="zh-CN" altLang="en-US" dirty="0" smtClean="0"/>
              <a:t>保存在硬盘中</a:t>
            </a:r>
            <a:r>
              <a:rPr lang="en-US" altLang="zh-CN" dirty="0" smtClean="0"/>
              <a:t>)</a:t>
            </a:r>
            <a:r>
              <a:rPr lang="zh-CN" altLang="en-US" dirty="0" smtClean="0"/>
              <a:t>。</a:t>
            </a:r>
            <a:r>
              <a:rPr lang="en-US" altLang="zh-CN" dirty="0"/>
              <a:t>(minor compact)</a:t>
            </a:r>
          </a:p>
          <a:p>
            <a:r>
              <a:rPr lang="zh-CN" altLang="en-US" dirty="0"/>
              <a:t>当系统出现意外时，可能导致内存</a:t>
            </a:r>
            <a:r>
              <a:rPr lang="en-US" altLang="zh-CN" dirty="0"/>
              <a:t>(MemStore)</a:t>
            </a:r>
            <a:r>
              <a:rPr lang="zh-CN" altLang="en-US" dirty="0"/>
              <a:t>中的数据丢失，此时使用</a:t>
            </a:r>
            <a:r>
              <a:rPr lang="en-US" altLang="zh-CN" dirty="0"/>
              <a:t>Log(WAL log)</a:t>
            </a:r>
            <a:r>
              <a:rPr lang="zh-CN" altLang="en-US" dirty="0"/>
              <a:t>来恢复</a:t>
            </a:r>
            <a:r>
              <a:rPr lang="en-US" altLang="zh-CN" dirty="0"/>
              <a:t>checkpoint</a:t>
            </a:r>
            <a:r>
              <a:rPr lang="zh-CN" altLang="en-US" dirty="0"/>
              <a:t>之后的数据。</a:t>
            </a:r>
          </a:p>
          <a:p>
            <a:r>
              <a:rPr lang="zh-CN" altLang="en-US" dirty="0"/>
              <a:t>前面提到过</a:t>
            </a:r>
            <a:r>
              <a:rPr lang="en-US" altLang="zh-CN" dirty="0"/>
              <a:t>StoreFile</a:t>
            </a:r>
            <a:r>
              <a:rPr lang="zh-CN" altLang="en-US" dirty="0"/>
              <a:t>是只读的，一旦创建后就不可以再修改。因此</a:t>
            </a:r>
            <a:r>
              <a:rPr lang="en-US" altLang="zh-CN" dirty="0"/>
              <a:t>Hbase</a:t>
            </a:r>
            <a:r>
              <a:rPr lang="zh-CN" altLang="en-US" dirty="0"/>
              <a:t>的更新其实是不断追加的操作。当一个</a:t>
            </a:r>
            <a:r>
              <a:rPr lang="en-US" altLang="zh-CN" dirty="0"/>
              <a:t>Store</a:t>
            </a:r>
            <a:r>
              <a:rPr lang="zh-CN" altLang="en-US" dirty="0"/>
              <a:t>中的</a:t>
            </a:r>
            <a:r>
              <a:rPr lang="en-US" altLang="zh-CN" dirty="0"/>
              <a:t>StoreFile</a:t>
            </a:r>
            <a:r>
              <a:rPr lang="zh-CN" altLang="en-US" dirty="0"/>
              <a:t>达到一定的阈值后，就会进行一次合并</a:t>
            </a:r>
            <a:r>
              <a:rPr lang="en-US" altLang="zh-CN" dirty="0"/>
              <a:t>(major compact),</a:t>
            </a:r>
            <a:r>
              <a:rPr lang="zh-CN" altLang="en-US" dirty="0"/>
              <a:t>将对同一个</a:t>
            </a:r>
            <a:r>
              <a:rPr lang="en-US" altLang="zh-CN" dirty="0"/>
              <a:t>key</a:t>
            </a:r>
            <a:r>
              <a:rPr lang="zh-CN" altLang="en-US" dirty="0"/>
              <a:t>的修改合并到一起，形成一个大的</a:t>
            </a:r>
            <a:r>
              <a:rPr lang="en-US" altLang="zh-CN" dirty="0"/>
              <a:t>StoreFile</a:t>
            </a:r>
            <a:r>
              <a:rPr lang="zh-CN" altLang="en-US" dirty="0"/>
              <a:t>，当</a:t>
            </a:r>
            <a:r>
              <a:rPr lang="en-US" altLang="zh-CN" dirty="0"/>
              <a:t>StoreFile</a:t>
            </a:r>
            <a:r>
              <a:rPr lang="zh-CN" altLang="en-US" dirty="0"/>
              <a:t>的大小达到一定阈值后，又会对</a:t>
            </a:r>
            <a:r>
              <a:rPr lang="en-US" altLang="zh-CN" dirty="0"/>
              <a:t>StoreFile</a:t>
            </a:r>
            <a:r>
              <a:rPr lang="zh-CN" altLang="en-US" dirty="0"/>
              <a:t>进行</a:t>
            </a:r>
            <a:r>
              <a:rPr lang="en-US" altLang="zh-CN" dirty="0"/>
              <a:t>split</a:t>
            </a:r>
            <a:r>
              <a:rPr lang="zh-CN" altLang="en-US" dirty="0"/>
              <a:t>，等分为两个</a:t>
            </a:r>
            <a:r>
              <a:rPr lang="en-US" altLang="zh-CN" dirty="0"/>
              <a:t>StoreFile</a:t>
            </a:r>
            <a:r>
              <a:rPr lang="zh-CN" altLang="en-US" dirty="0"/>
              <a:t>。</a:t>
            </a:r>
          </a:p>
          <a:p>
            <a:r>
              <a:rPr lang="zh-CN" altLang="en-US" dirty="0"/>
              <a:t>由于对表的更新是不断追加的，处理读请求时，需要访问</a:t>
            </a:r>
            <a:r>
              <a:rPr lang="en-US" altLang="zh-CN" dirty="0"/>
              <a:t>Store</a:t>
            </a:r>
            <a:r>
              <a:rPr lang="zh-CN" altLang="en-US" dirty="0"/>
              <a:t>中全部的</a:t>
            </a:r>
            <a:r>
              <a:rPr lang="en-US" altLang="zh-CN" dirty="0"/>
              <a:t>StoreFile</a:t>
            </a:r>
            <a:r>
              <a:rPr lang="zh-CN" altLang="en-US" dirty="0"/>
              <a:t>和</a:t>
            </a:r>
            <a:r>
              <a:rPr lang="en-US" altLang="zh-CN" dirty="0"/>
              <a:t>MemStore</a:t>
            </a:r>
            <a:r>
              <a:rPr lang="zh-CN" altLang="en-US" dirty="0"/>
              <a:t>，</a:t>
            </a:r>
            <a:r>
              <a:rPr lang="zh-CN" altLang="en-US" dirty="0" smtClean="0"/>
              <a:t>将</a:t>
            </a:r>
            <a:r>
              <a:rPr lang="zh-CN" altLang="en-US" dirty="0"/>
              <a:t>它们</a:t>
            </a:r>
            <a:r>
              <a:rPr lang="zh-CN" altLang="en-US" dirty="0" smtClean="0"/>
              <a:t>按</a:t>
            </a:r>
            <a:r>
              <a:rPr lang="zh-CN" altLang="en-US" dirty="0"/>
              <a:t>照</a:t>
            </a:r>
            <a:r>
              <a:rPr lang="en-US" altLang="zh-CN" dirty="0"/>
              <a:t>row key</a:t>
            </a:r>
            <a:r>
              <a:rPr lang="zh-CN" altLang="en-US" dirty="0"/>
              <a:t>进行合并，由于</a:t>
            </a:r>
            <a:r>
              <a:rPr lang="en-US" altLang="zh-CN" dirty="0"/>
              <a:t>StoreFile</a:t>
            </a:r>
            <a:r>
              <a:rPr lang="zh-CN" altLang="en-US" dirty="0"/>
              <a:t>和</a:t>
            </a:r>
            <a:r>
              <a:rPr lang="en-US" altLang="zh-CN" dirty="0"/>
              <a:t>MemStore</a:t>
            </a:r>
            <a:r>
              <a:rPr lang="zh-CN" altLang="en-US" dirty="0"/>
              <a:t>都是经过排序的，并且</a:t>
            </a:r>
            <a:r>
              <a:rPr lang="en-US" altLang="zh-CN" dirty="0"/>
              <a:t>StoreFile</a:t>
            </a:r>
            <a:r>
              <a:rPr lang="zh-CN" altLang="en-US" dirty="0"/>
              <a:t>带有内存中索引，合并的过</a:t>
            </a:r>
            <a:r>
              <a:rPr lang="zh-CN" altLang="en-US" dirty="0" smtClean="0"/>
              <a:t>程</a:t>
            </a:r>
            <a:r>
              <a:rPr lang="zh-CN" altLang="en-US" dirty="0"/>
              <a:t>会</a:t>
            </a:r>
            <a:r>
              <a:rPr lang="zh-CN" altLang="en-US" dirty="0" smtClean="0"/>
              <a:t>比</a:t>
            </a:r>
            <a:r>
              <a:rPr lang="zh-CN" altLang="en-US" dirty="0"/>
              <a:t>较快</a:t>
            </a:r>
            <a:r>
              <a:rPr lang="zh-CN" altLang="en-US" dirty="0" smtClean="0"/>
              <a:t>。</a:t>
            </a:r>
            <a:endParaRPr lang="zh-CN" altLang="en-US" dirty="0"/>
          </a:p>
        </p:txBody>
      </p:sp>
    </p:spTree>
    <p:extLst>
      <p:ext uri="{BB962C8B-B14F-4D97-AF65-F5344CB8AC3E}">
        <p14:creationId xmlns="" xmlns:p14="http://schemas.microsoft.com/office/powerpoint/2010/main" val="327899876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数据写入过程</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1 client</a:t>
            </a:r>
            <a:r>
              <a:rPr lang="zh-CN" altLang="en-US" dirty="0"/>
              <a:t>向</a:t>
            </a:r>
            <a:r>
              <a:rPr lang="en-US" altLang="zh-CN" dirty="0"/>
              <a:t>region server</a:t>
            </a:r>
            <a:r>
              <a:rPr lang="zh-CN" altLang="en-US" dirty="0"/>
              <a:t>提交写请求</a:t>
            </a:r>
          </a:p>
          <a:p>
            <a:r>
              <a:rPr lang="en-US" altLang="zh-CN" dirty="0"/>
              <a:t>2 region server</a:t>
            </a:r>
            <a:r>
              <a:rPr lang="zh-CN" altLang="en-US" dirty="0"/>
              <a:t>找到目标</a:t>
            </a:r>
            <a:r>
              <a:rPr lang="en-US" altLang="zh-CN" dirty="0"/>
              <a:t>region</a:t>
            </a:r>
          </a:p>
          <a:p>
            <a:r>
              <a:rPr lang="en-US" altLang="zh-CN" dirty="0"/>
              <a:t>3 region</a:t>
            </a:r>
            <a:r>
              <a:rPr lang="zh-CN" altLang="en-US" dirty="0"/>
              <a:t>检查数据是否与</a:t>
            </a:r>
            <a:r>
              <a:rPr lang="en-US" altLang="zh-CN" dirty="0"/>
              <a:t>schema</a:t>
            </a:r>
            <a:r>
              <a:rPr lang="zh-CN" altLang="en-US" dirty="0"/>
              <a:t>一致</a:t>
            </a:r>
          </a:p>
          <a:p>
            <a:r>
              <a:rPr lang="en-US" altLang="zh-CN" dirty="0"/>
              <a:t>4 </a:t>
            </a:r>
            <a:r>
              <a:rPr lang="zh-CN" altLang="en-US" dirty="0"/>
              <a:t>如果客户端没有指定版本，则获取当前系统时间作为数据版本</a:t>
            </a:r>
          </a:p>
          <a:p>
            <a:r>
              <a:rPr lang="en-US" altLang="zh-CN" dirty="0"/>
              <a:t>5 </a:t>
            </a:r>
            <a:r>
              <a:rPr lang="zh-CN" altLang="en-US" dirty="0"/>
              <a:t>将更新写入</a:t>
            </a:r>
            <a:r>
              <a:rPr lang="en-US" altLang="zh-CN" dirty="0"/>
              <a:t>WAL log</a:t>
            </a:r>
          </a:p>
          <a:p>
            <a:r>
              <a:rPr lang="en-US" altLang="zh-CN" dirty="0"/>
              <a:t>6 </a:t>
            </a:r>
            <a:r>
              <a:rPr lang="zh-CN" altLang="en-US" dirty="0"/>
              <a:t>将更新写入</a:t>
            </a:r>
            <a:r>
              <a:rPr lang="en-US" altLang="zh-CN" dirty="0" err="1"/>
              <a:t>Memstore</a:t>
            </a:r>
            <a:endParaRPr lang="en-US" altLang="zh-CN" dirty="0"/>
          </a:p>
          <a:p>
            <a:r>
              <a:rPr lang="en-US" altLang="zh-CN" dirty="0"/>
              <a:t>7 </a:t>
            </a:r>
            <a:r>
              <a:rPr lang="zh-CN" altLang="en-US" dirty="0"/>
              <a:t>判断</a:t>
            </a:r>
            <a:r>
              <a:rPr lang="en-US" altLang="zh-CN" dirty="0" err="1"/>
              <a:t>Memstore</a:t>
            </a:r>
            <a:r>
              <a:rPr lang="zh-CN" altLang="en-US" dirty="0"/>
              <a:t>的是否需要</a:t>
            </a:r>
            <a:r>
              <a:rPr lang="en-US" altLang="zh-CN" dirty="0"/>
              <a:t>flush</a:t>
            </a:r>
            <a:r>
              <a:rPr lang="zh-CN" altLang="en-US" dirty="0"/>
              <a:t>为</a:t>
            </a:r>
            <a:r>
              <a:rPr lang="en-US" altLang="zh-CN" dirty="0"/>
              <a:t>Store</a:t>
            </a:r>
            <a:r>
              <a:rPr lang="zh-CN" altLang="en-US" dirty="0"/>
              <a:t>文件。</a:t>
            </a:r>
          </a:p>
        </p:txBody>
      </p:sp>
    </p:spTree>
    <p:extLst>
      <p:ext uri="{BB962C8B-B14F-4D97-AF65-F5344CB8AC3E}">
        <p14:creationId xmlns="" xmlns:p14="http://schemas.microsoft.com/office/powerpoint/2010/main" val="267933140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Region</a:t>
            </a:r>
            <a:r>
              <a:rPr lang="zh-CN" altLang="en-US" dirty="0" smtClean="0"/>
              <a:t>的分配</a:t>
            </a:r>
            <a:endParaRPr lang="zh-CN" altLang="en-US" dirty="0"/>
          </a:p>
        </p:txBody>
      </p:sp>
      <p:sp>
        <p:nvSpPr>
          <p:cNvPr id="3" name="Content Placeholder 2"/>
          <p:cNvSpPr>
            <a:spLocks noGrp="1"/>
          </p:cNvSpPr>
          <p:nvPr>
            <p:ph idx="1"/>
          </p:nvPr>
        </p:nvSpPr>
        <p:spPr/>
        <p:txBody>
          <a:bodyPr/>
          <a:lstStyle/>
          <a:p>
            <a:r>
              <a:rPr lang="zh-CN" altLang="en-US" dirty="0"/>
              <a:t>任何时刻，一个</a:t>
            </a:r>
            <a:r>
              <a:rPr lang="en-US" altLang="zh-CN" dirty="0"/>
              <a:t>region</a:t>
            </a:r>
            <a:r>
              <a:rPr lang="zh-CN" altLang="en-US" dirty="0"/>
              <a:t>只能分配给一个</a:t>
            </a:r>
            <a:r>
              <a:rPr lang="en-US" altLang="zh-CN" dirty="0"/>
              <a:t>region server</a:t>
            </a:r>
            <a:r>
              <a:rPr lang="zh-CN" altLang="en-US" dirty="0"/>
              <a:t>。</a:t>
            </a:r>
            <a:r>
              <a:rPr lang="en-US" altLang="zh-CN" dirty="0"/>
              <a:t>master</a:t>
            </a:r>
            <a:r>
              <a:rPr lang="zh-CN" altLang="en-US" dirty="0"/>
              <a:t>记录了当前有哪些可用的</a:t>
            </a:r>
            <a:r>
              <a:rPr lang="en-US" altLang="zh-CN" dirty="0"/>
              <a:t>region server</a:t>
            </a:r>
            <a:r>
              <a:rPr lang="zh-CN" altLang="en-US" dirty="0"/>
              <a:t>。以及当前哪些</a:t>
            </a:r>
            <a:r>
              <a:rPr lang="en-US" altLang="zh-CN" dirty="0"/>
              <a:t>region</a:t>
            </a:r>
            <a:r>
              <a:rPr lang="zh-CN" altLang="en-US" dirty="0"/>
              <a:t>分配给了哪些</a:t>
            </a:r>
            <a:r>
              <a:rPr lang="en-US" altLang="zh-CN" dirty="0"/>
              <a:t>region server</a:t>
            </a:r>
            <a:r>
              <a:rPr lang="zh-CN" altLang="en-US" dirty="0"/>
              <a:t>，哪些</a:t>
            </a:r>
            <a:r>
              <a:rPr lang="en-US" altLang="zh-CN" dirty="0"/>
              <a:t>region</a:t>
            </a:r>
            <a:r>
              <a:rPr lang="zh-CN" altLang="en-US" dirty="0"/>
              <a:t>还没有分配。当存在未分配的</a:t>
            </a:r>
            <a:r>
              <a:rPr lang="en-US" altLang="zh-CN" dirty="0"/>
              <a:t>region</a:t>
            </a:r>
            <a:r>
              <a:rPr lang="zh-CN" altLang="en-US" dirty="0"/>
              <a:t>，并且有一个</a:t>
            </a:r>
            <a:r>
              <a:rPr lang="en-US" altLang="zh-CN" dirty="0"/>
              <a:t>region server</a:t>
            </a:r>
            <a:r>
              <a:rPr lang="zh-CN" altLang="en-US" dirty="0"/>
              <a:t>上有可用空间时，</a:t>
            </a:r>
            <a:r>
              <a:rPr lang="en-US" altLang="zh-CN" dirty="0"/>
              <a:t>master</a:t>
            </a:r>
            <a:r>
              <a:rPr lang="zh-CN" altLang="en-US" dirty="0"/>
              <a:t>就给这个</a:t>
            </a:r>
            <a:r>
              <a:rPr lang="en-US" altLang="zh-CN" dirty="0"/>
              <a:t>region server</a:t>
            </a:r>
            <a:r>
              <a:rPr lang="zh-CN" altLang="en-US" dirty="0"/>
              <a:t>发送一个装载请求，把</a:t>
            </a:r>
            <a:r>
              <a:rPr lang="en-US" altLang="zh-CN" dirty="0"/>
              <a:t>region</a:t>
            </a:r>
            <a:r>
              <a:rPr lang="zh-CN" altLang="en-US" dirty="0"/>
              <a:t>分配给这个</a:t>
            </a:r>
            <a:r>
              <a:rPr lang="en-US" altLang="zh-CN" dirty="0"/>
              <a:t>region server</a:t>
            </a:r>
            <a:r>
              <a:rPr lang="zh-CN" altLang="en-US" dirty="0"/>
              <a:t>。</a:t>
            </a:r>
            <a:r>
              <a:rPr lang="en-US" altLang="zh-CN" dirty="0"/>
              <a:t>region server</a:t>
            </a:r>
            <a:r>
              <a:rPr lang="zh-CN" altLang="en-US" dirty="0"/>
              <a:t>得到请求后，就开始对此</a:t>
            </a:r>
            <a:r>
              <a:rPr lang="en-US" altLang="zh-CN" dirty="0"/>
              <a:t>region</a:t>
            </a:r>
            <a:r>
              <a:rPr lang="zh-CN" altLang="en-US" dirty="0"/>
              <a:t>提供服务。</a:t>
            </a:r>
          </a:p>
        </p:txBody>
      </p:sp>
    </p:spTree>
    <p:extLst>
      <p:ext uri="{BB962C8B-B14F-4D97-AF65-F5344CB8AC3E}">
        <p14:creationId xmlns="" xmlns:p14="http://schemas.microsoft.com/office/powerpoint/2010/main" val="1968470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Region Server</a:t>
            </a:r>
            <a:r>
              <a:rPr lang="zh-CN" altLang="en-US" dirty="0" smtClean="0"/>
              <a:t>的上线</a:t>
            </a:r>
            <a:endParaRPr lang="zh-CN" altLang="en-US" dirty="0"/>
          </a:p>
        </p:txBody>
      </p:sp>
      <p:sp>
        <p:nvSpPr>
          <p:cNvPr id="3" name="Content Placeholder 2"/>
          <p:cNvSpPr>
            <a:spLocks noGrp="1"/>
          </p:cNvSpPr>
          <p:nvPr>
            <p:ph idx="1"/>
          </p:nvPr>
        </p:nvSpPr>
        <p:spPr/>
        <p:txBody>
          <a:bodyPr/>
          <a:lstStyle/>
          <a:p>
            <a:r>
              <a:rPr lang="en-US" altLang="zh-CN" dirty="0"/>
              <a:t>master</a:t>
            </a:r>
            <a:r>
              <a:rPr lang="zh-CN" altLang="en-US" dirty="0"/>
              <a:t>使用</a:t>
            </a:r>
            <a:r>
              <a:rPr lang="en-US" altLang="zh-CN" dirty="0"/>
              <a:t>zookeeper</a:t>
            </a:r>
            <a:r>
              <a:rPr lang="zh-CN" altLang="en-US" dirty="0"/>
              <a:t>来跟踪</a:t>
            </a:r>
            <a:r>
              <a:rPr lang="en-US" altLang="zh-CN" dirty="0"/>
              <a:t>region server</a:t>
            </a:r>
            <a:r>
              <a:rPr lang="zh-CN" altLang="en-US" dirty="0"/>
              <a:t>状态。当某个</a:t>
            </a:r>
            <a:r>
              <a:rPr lang="en-US" altLang="zh-CN" dirty="0"/>
              <a:t>region server</a:t>
            </a:r>
            <a:r>
              <a:rPr lang="zh-CN" altLang="en-US" dirty="0"/>
              <a:t>启动时，会首先在</a:t>
            </a:r>
            <a:r>
              <a:rPr lang="en-US" altLang="zh-CN" dirty="0"/>
              <a:t>zookeeper</a:t>
            </a:r>
            <a:r>
              <a:rPr lang="zh-CN" altLang="en-US" dirty="0"/>
              <a:t>上的</a:t>
            </a:r>
            <a:r>
              <a:rPr lang="en-US" altLang="zh-CN" dirty="0"/>
              <a:t>server</a:t>
            </a:r>
            <a:r>
              <a:rPr lang="zh-CN" altLang="en-US" dirty="0"/>
              <a:t>目录下建立代表自己的文件，并获得该文件的独占锁。由于</a:t>
            </a:r>
            <a:r>
              <a:rPr lang="en-US" altLang="zh-CN" dirty="0"/>
              <a:t>master</a:t>
            </a:r>
            <a:r>
              <a:rPr lang="zh-CN" altLang="en-US" dirty="0"/>
              <a:t>订阅了</a:t>
            </a:r>
            <a:r>
              <a:rPr lang="en-US" altLang="zh-CN" dirty="0"/>
              <a:t>server</a:t>
            </a:r>
            <a:r>
              <a:rPr lang="zh-CN" altLang="en-US" dirty="0"/>
              <a:t>目录上的变更消息，当</a:t>
            </a:r>
            <a:r>
              <a:rPr lang="en-US" altLang="zh-CN" dirty="0"/>
              <a:t>server</a:t>
            </a:r>
            <a:r>
              <a:rPr lang="zh-CN" altLang="en-US" dirty="0"/>
              <a:t>目录下的文件出现新增或删除操作时，</a:t>
            </a:r>
            <a:r>
              <a:rPr lang="en-US" altLang="zh-CN" dirty="0"/>
              <a:t>master</a:t>
            </a:r>
            <a:r>
              <a:rPr lang="zh-CN" altLang="en-US" dirty="0"/>
              <a:t>可以得到来自</a:t>
            </a:r>
            <a:r>
              <a:rPr lang="en-US" altLang="zh-CN" dirty="0"/>
              <a:t>zookeeper</a:t>
            </a:r>
            <a:r>
              <a:rPr lang="zh-CN" altLang="en-US" dirty="0"/>
              <a:t>的实时通知。因此一旦</a:t>
            </a:r>
            <a:r>
              <a:rPr lang="en-US" altLang="zh-CN" dirty="0"/>
              <a:t>region server</a:t>
            </a:r>
            <a:r>
              <a:rPr lang="zh-CN" altLang="en-US" dirty="0"/>
              <a:t>上线，</a:t>
            </a:r>
            <a:r>
              <a:rPr lang="en-US" altLang="zh-CN" dirty="0"/>
              <a:t>master</a:t>
            </a:r>
            <a:r>
              <a:rPr lang="zh-CN" altLang="en-US" dirty="0"/>
              <a:t>能马上得到消息。</a:t>
            </a:r>
          </a:p>
        </p:txBody>
      </p:sp>
    </p:spTree>
    <p:extLst>
      <p:ext uri="{BB962C8B-B14F-4D97-AF65-F5344CB8AC3E}">
        <p14:creationId xmlns="" xmlns:p14="http://schemas.microsoft.com/office/powerpoint/2010/main" val="161983062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Region Server</a:t>
            </a:r>
            <a:r>
              <a:rPr lang="zh-CN" altLang="en-US" dirty="0" smtClean="0"/>
              <a:t>的下线</a:t>
            </a:r>
            <a:endParaRPr lang="zh-CN" altLang="en-US" dirty="0"/>
          </a:p>
        </p:txBody>
      </p:sp>
      <p:sp>
        <p:nvSpPr>
          <p:cNvPr id="3" name="Content Placeholder 2"/>
          <p:cNvSpPr>
            <a:spLocks noGrp="1"/>
          </p:cNvSpPr>
          <p:nvPr>
            <p:ph idx="1"/>
          </p:nvPr>
        </p:nvSpPr>
        <p:spPr/>
        <p:txBody>
          <a:bodyPr>
            <a:normAutofit fontScale="77500" lnSpcReduction="20000"/>
          </a:bodyPr>
          <a:lstStyle/>
          <a:p>
            <a:r>
              <a:rPr lang="zh-CN" altLang="en-US" dirty="0"/>
              <a:t>当</a:t>
            </a:r>
            <a:r>
              <a:rPr lang="en-US" altLang="zh-CN" dirty="0"/>
              <a:t>region server</a:t>
            </a:r>
            <a:r>
              <a:rPr lang="zh-CN" altLang="en-US" dirty="0"/>
              <a:t>下线时，它和</a:t>
            </a:r>
            <a:r>
              <a:rPr lang="en-US" altLang="zh-CN" dirty="0"/>
              <a:t>zookeeper</a:t>
            </a:r>
            <a:r>
              <a:rPr lang="zh-CN" altLang="en-US" dirty="0"/>
              <a:t>的会话断开，</a:t>
            </a:r>
            <a:r>
              <a:rPr lang="en-US" altLang="zh-CN" dirty="0"/>
              <a:t>zookeeper</a:t>
            </a:r>
            <a:r>
              <a:rPr lang="zh-CN" altLang="en-US" dirty="0"/>
              <a:t>而自动释放代表这台</a:t>
            </a:r>
            <a:r>
              <a:rPr lang="en-US" altLang="zh-CN" dirty="0"/>
              <a:t>server</a:t>
            </a:r>
            <a:r>
              <a:rPr lang="zh-CN" altLang="en-US" dirty="0"/>
              <a:t>的文件上的独占锁。而</a:t>
            </a:r>
            <a:r>
              <a:rPr lang="en-US" altLang="zh-CN" dirty="0"/>
              <a:t>master</a:t>
            </a:r>
            <a:r>
              <a:rPr lang="zh-CN" altLang="en-US" dirty="0"/>
              <a:t>不断轮询</a:t>
            </a:r>
            <a:r>
              <a:rPr lang="en-US" altLang="zh-CN" dirty="0"/>
              <a:t>server</a:t>
            </a:r>
            <a:r>
              <a:rPr lang="zh-CN" altLang="en-US" dirty="0"/>
              <a:t>目录下文件的锁状态。如果</a:t>
            </a:r>
            <a:r>
              <a:rPr lang="en-US" altLang="zh-CN" dirty="0"/>
              <a:t>master</a:t>
            </a:r>
            <a:r>
              <a:rPr lang="zh-CN" altLang="en-US" dirty="0"/>
              <a:t>发现某个</a:t>
            </a:r>
            <a:r>
              <a:rPr lang="en-US" altLang="zh-CN" dirty="0"/>
              <a:t>region server</a:t>
            </a:r>
            <a:r>
              <a:rPr lang="zh-CN" altLang="en-US" dirty="0"/>
              <a:t>丢失了它自己的独占锁，</a:t>
            </a:r>
            <a:r>
              <a:rPr lang="en-US" altLang="zh-CN" dirty="0"/>
              <a:t>(</a:t>
            </a:r>
            <a:r>
              <a:rPr lang="zh-CN" altLang="en-US" dirty="0"/>
              <a:t>或者</a:t>
            </a:r>
            <a:r>
              <a:rPr lang="en-US" altLang="zh-CN" dirty="0"/>
              <a:t>master</a:t>
            </a:r>
            <a:r>
              <a:rPr lang="zh-CN" altLang="en-US" dirty="0"/>
              <a:t>连续几次和</a:t>
            </a:r>
            <a:r>
              <a:rPr lang="en-US" altLang="zh-CN" dirty="0"/>
              <a:t>region server</a:t>
            </a:r>
            <a:r>
              <a:rPr lang="zh-CN" altLang="en-US" dirty="0"/>
              <a:t>通信都无法成功</a:t>
            </a:r>
            <a:r>
              <a:rPr lang="en-US" altLang="zh-CN" dirty="0"/>
              <a:t>),master</a:t>
            </a:r>
            <a:r>
              <a:rPr lang="zh-CN" altLang="en-US" dirty="0"/>
              <a:t>就是尝试去获取代表这个</a:t>
            </a:r>
            <a:r>
              <a:rPr lang="en-US" altLang="zh-CN" dirty="0"/>
              <a:t>region server</a:t>
            </a:r>
            <a:r>
              <a:rPr lang="zh-CN" altLang="en-US" dirty="0"/>
              <a:t>的读写锁，一旦获取成功，就可以确定：</a:t>
            </a:r>
          </a:p>
          <a:p>
            <a:r>
              <a:rPr lang="en-US" altLang="zh-CN" dirty="0"/>
              <a:t>1 region server</a:t>
            </a:r>
            <a:r>
              <a:rPr lang="zh-CN" altLang="en-US" dirty="0"/>
              <a:t>和</a:t>
            </a:r>
            <a:r>
              <a:rPr lang="en-US" altLang="zh-CN" dirty="0"/>
              <a:t>zookeeper</a:t>
            </a:r>
            <a:r>
              <a:rPr lang="zh-CN" altLang="en-US" dirty="0"/>
              <a:t>之间的网络断开了。</a:t>
            </a:r>
          </a:p>
          <a:p>
            <a:r>
              <a:rPr lang="en-US" altLang="zh-CN" dirty="0"/>
              <a:t>2 region </a:t>
            </a:r>
            <a:r>
              <a:rPr lang="en-US" altLang="zh-CN" dirty="0" smtClean="0"/>
              <a:t>server</a:t>
            </a:r>
            <a:r>
              <a:rPr lang="zh-CN" altLang="en-US" dirty="0" smtClean="0"/>
              <a:t>失效。</a:t>
            </a:r>
            <a:endParaRPr lang="zh-CN" altLang="en-US" dirty="0"/>
          </a:p>
          <a:p>
            <a:r>
              <a:rPr lang="zh-CN" altLang="en-US" dirty="0" smtClean="0"/>
              <a:t>其</a:t>
            </a:r>
            <a:r>
              <a:rPr lang="zh-CN" altLang="en-US" dirty="0"/>
              <a:t>中一种情况发生了，无论哪种情况，</a:t>
            </a:r>
            <a:r>
              <a:rPr lang="en-US" altLang="zh-CN" dirty="0"/>
              <a:t>region server</a:t>
            </a:r>
            <a:r>
              <a:rPr lang="zh-CN" altLang="en-US" dirty="0"/>
              <a:t>都无法继续为它的</a:t>
            </a:r>
            <a:r>
              <a:rPr lang="en-US" altLang="zh-CN" dirty="0"/>
              <a:t>region</a:t>
            </a:r>
            <a:r>
              <a:rPr lang="zh-CN" altLang="en-US" dirty="0"/>
              <a:t>提供服务了，此时</a:t>
            </a:r>
            <a:r>
              <a:rPr lang="en-US" altLang="zh-CN" dirty="0"/>
              <a:t>master</a:t>
            </a:r>
            <a:r>
              <a:rPr lang="zh-CN" altLang="en-US" dirty="0"/>
              <a:t>会删除</a:t>
            </a:r>
            <a:r>
              <a:rPr lang="en-US" altLang="zh-CN" dirty="0"/>
              <a:t>server</a:t>
            </a:r>
            <a:r>
              <a:rPr lang="zh-CN" altLang="en-US" dirty="0"/>
              <a:t>目录下代表这台</a:t>
            </a:r>
            <a:r>
              <a:rPr lang="en-US" altLang="zh-CN" dirty="0"/>
              <a:t>region server</a:t>
            </a:r>
            <a:r>
              <a:rPr lang="zh-CN" altLang="en-US" dirty="0"/>
              <a:t>的文件，并将这台</a:t>
            </a:r>
            <a:r>
              <a:rPr lang="en-US" altLang="zh-CN" dirty="0"/>
              <a:t>region server</a:t>
            </a:r>
            <a:r>
              <a:rPr lang="zh-CN" altLang="en-US" dirty="0"/>
              <a:t>的</a:t>
            </a:r>
            <a:r>
              <a:rPr lang="en-US" altLang="zh-CN" dirty="0"/>
              <a:t>region</a:t>
            </a:r>
            <a:r>
              <a:rPr lang="zh-CN" altLang="en-US" dirty="0"/>
              <a:t>分配给其它还活着的同志。</a:t>
            </a:r>
          </a:p>
          <a:p>
            <a:r>
              <a:rPr lang="zh-CN" altLang="en-US" dirty="0"/>
              <a:t>如果网络短暂出现问题导致</a:t>
            </a:r>
            <a:r>
              <a:rPr lang="en-US" altLang="zh-CN" dirty="0"/>
              <a:t>region server</a:t>
            </a:r>
            <a:r>
              <a:rPr lang="zh-CN" altLang="en-US" dirty="0"/>
              <a:t>丢失了它的锁，那么</a:t>
            </a:r>
            <a:r>
              <a:rPr lang="en-US" altLang="zh-CN" dirty="0"/>
              <a:t>region server</a:t>
            </a:r>
            <a:r>
              <a:rPr lang="zh-CN" altLang="en-US" dirty="0"/>
              <a:t>重新连接到</a:t>
            </a:r>
            <a:r>
              <a:rPr lang="en-US" altLang="zh-CN" dirty="0"/>
              <a:t>zookeeper</a:t>
            </a:r>
            <a:r>
              <a:rPr lang="zh-CN" altLang="en-US" dirty="0"/>
              <a:t>之后，只要代表它的文件还在，它就会不断尝试获取这个文件上的锁，一旦获取到了，就可以继续提供服务。</a:t>
            </a:r>
          </a:p>
          <a:p>
            <a:endParaRPr lang="zh-CN" altLang="en-US" dirty="0"/>
          </a:p>
        </p:txBody>
      </p:sp>
    </p:spTree>
    <p:extLst>
      <p:ext uri="{BB962C8B-B14F-4D97-AF65-F5344CB8AC3E}">
        <p14:creationId xmlns="" xmlns:p14="http://schemas.microsoft.com/office/powerpoint/2010/main" val="175184049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Master</a:t>
            </a:r>
            <a:r>
              <a:rPr lang="zh-CN" altLang="en-US" dirty="0" smtClean="0"/>
              <a:t>上线</a:t>
            </a:r>
            <a:endParaRPr lang="zh-CN" altLang="en-US" dirty="0"/>
          </a:p>
        </p:txBody>
      </p:sp>
      <p:sp>
        <p:nvSpPr>
          <p:cNvPr id="3" name="Content Placeholder 2"/>
          <p:cNvSpPr>
            <a:spLocks noGrp="1"/>
          </p:cNvSpPr>
          <p:nvPr>
            <p:ph idx="1"/>
          </p:nvPr>
        </p:nvSpPr>
        <p:spPr/>
        <p:txBody>
          <a:bodyPr/>
          <a:lstStyle/>
          <a:p>
            <a:r>
              <a:rPr lang="zh-CN" altLang="en-US" dirty="0" smtClean="0"/>
              <a:t>从</a:t>
            </a:r>
            <a:r>
              <a:rPr lang="en-US" altLang="zh-CN" dirty="0"/>
              <a:t>zookeeper</a:t>
            </a:r>
            <a:r>
              <a:rPr lang="zh-CN" altLang="en-US" dirty="0"/>
              <a:t>上获取唯一一个代码</a:t>
            </a:r>
            <a:r>
              <a:rPr lang="en-US" altLang="zh-CN" dirty="0"/>
              <a:t>master</a:t>
            </a:r>
            <a:r>
              <a:rPr lang="zh-CN" altLang="en-US" dirty="0"/>
              <a:t>的锁，用来阻止其它</a:t>
            </a:r>
            <a:r>
              <a:rPr lang="en-US" altLang="zh-CN" dirty="0"/>
              <a:t>master</a:t>
            </a:r>
            <a:r>
              <a:rPr lang="zh-CN" altLang="en-US" dirty="0"/>
              <a:t>成为</a:t>
            </a:r>
            <a:r>
              <a:rPr lang="en-US" altLang="zh-CN" dirty="0"/>
              <a:t>master</a:t>
            </a:r>
            <a:r>
              <a:rPr lang="zh-CN" altLang="en-US" dirty="0"/>
              <a:t>。</a:t>
            </a:r>
          </a:p>
          <a:p>
            <a:r>
              <a:rPr lang="zh-CN" altLang="en-US" dirty="0" smtClean="0"/>
              <a:t>扫</a:t>
            </a:r>
            <a:r>
              <a:rPr lang="zh-CN" altLang="en-US" dirty="0"/>
              <a:t>描</a:t>
            </a:r>
            <a:r>
              <a:rPr lang="en-US" altLang="zh-CN" dirty="0"/>
              <a:t>zookeeper</a:t>
            </a:r>
            <a:r>
              <a:rPr lang="zh-CN" altLang="en-US" dirty="0"/>
              <a:t>上的</a:t>
            </a:r>
            <a:r>
              <a:rPr lang="en-US" altLang="zh-CN" dirty="0"/>
              <a:t>server</a:t>
            </a:r>
            <a:r>
              <a:rPr lang="zh-CN" altLang="en-US" dirty="0"/>
              <a:t>目录，获得当前可用的</a:t>
            </a:r>
            <a:r>
              <a:rPr lang="en-US" altLang="zh-CN" dirty="0"/>
              <a:t>region server</a:t>
            </a:r>
            <a:r>
              <a:rPr lang="zh-CN" altLang="en-US" dirty="0"/>
              <a:t>列表。</a:t>
            </a:r>
          </a:p>
          <a:p>
            <a:r>
              <a:rPr lang="en-US" altLang="zh-CN" dirty="0" smtClean="0"/>
              <a:t>master</a:t>
            </a:r>
            <a:r>
              <a:rPr lang="zh-CN" altLang="en-US" dirty="0" smtClean="0"/>
              <a:t>与每</a:t>
            </a:r>
            <a:r>
              <a:rPr lang="zh-CN" altLang="en-US" dirty="0"/>
              <a:t>个</a:t>
            </a:r>
            <a:r>
              <a:rPr lang="en-US" altLang="zh-CN" dirty="0"/>
              <a:t>region server</a:t>
            </a:r>
            <a:r>
              <a:rPr lang="zh-CN" altLang="en-US" dirty="0"/>
              <a:t>通信，获得当前已分配的</a:t>
            </a:r>
            <a:r>
              <a:rPr lang="en-US" altLang="zh-CN" dirty="0"/>
              <a:t>region</a:t>
            </a:r>
            <a:r>
              <a:rPr lang="zh-CN" altLang="en-US" dirty="0"/>
              <a:t>和</a:t>
            </a:r>
            <a:r>
              <a:rPr lang="en-US" altLang="zh-CN" dirty="0"/>
              <a:t>region server</a:t>
            </a:r>
            <a:r>
              <a:rPr lang="zh-CN" altLang="en-US" dirty="0"/>
              <a:t>的对应关系。</a:t>
            </a:r>
          </a:p>
          <a:p>
            <a:r>
              <a:rPr lang="zh-CN" altLang="en-US" dirty="0" smtClean="0"/>
              <a:t>扫描</a:t>
            </a:r>
            <a:r>
              <a:rPr lang="en-US" altLang="zh-CN" dirty="0"/>
              <a:t>.</a:t>
            </a:r>
            <a:r>
              <a:rPr lang="en-US" altLang="zh-CN" dirty="0" err="1"/>
              <a:t>META.region</a:t>
            </a:r>
            <a:r>
              <a:rPr lang="zh-CN" altLang="en-US" dirty="0"/>
              <a:t>的集合，计算得到当前还未分配的</a:t>
            </a:r>
            <a:r>
              <a:rPr lang="en-US" altLang="zh-CN" dirty="0"/>
              <a:t>region</a:t>
            </a:r>
            <a:r>
              <a:rPr lang="zh-CN" altLang="en-US" dirty="0"/>
              <a:t>，将他们放入待分配</a:t>
            </a:r>
            <a:r>
              <a:rPr lang="en-US" altLang="zh-CN" dirty="0"/>
              <a:t>region</a:t>
            </a:r>
            <a:r>
              <a:rPr lang="zh-CN" altLang="en-US" dirty="0"/>
              <a:t>列表。</a:t>
            </a:r>
          </a:p>
        </p:txBody>
      </p:sp>
    </p:spTree>
    <p:extLst>
      <p:ext uri="{BB962C8B-B14F-4D97-AF65-F5344CB8AC3E}">
        <p14:creationId xmlns="" xmlns:p14="http://schemas.microsoft.com/office/powerpoint/2010/main" val="115302410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zh-CN" altLang="en-US" dirty="0"/>
              <a:t>关系数据库的理论局限性</a:t>
            </a:r>
            <a:endParaRPr lang="en-US" altLang="zh-CN" dirty="0"/>
          </a:p>
        </p:txBody>
      </p:sp>
      <p:sp>
        <p:nvSpPr>
          <p:cNvPr id="484355" name="Rectangle 3"/>
          <p:cNvSpPr>
            <a:spLocks noGrp="1" noChangeArrowheads="1"/>
          </p:cNvSpPr>
          <p:nvPr>
            <p:ph type="body" idx="1"/>
          </p:nvPr>
        </p:nvSpPr>
        <p:spPr>
          <a:xfrm>
            <a:off x="428625" y="1417861"/>
            <a:ext cx="8415338" cy="4243387"/>
          </a:xfrm>
        </p:spPr>
        <p:txBody>
          <a:bodyPr>
            <a:normAutofit fontScale="70000" lnSpcReduction="20000"/>
          </a:bodyPr>
          <a:lstStyle/>
          <a:p>
            <a:r>
              <a:rPr lang="en-US" altLang="zh-CN" sz="2600" dirty="0" smtClean="0">
                <a:latin typeface="+mn-ea"/>
              </a:rPr>
              <a:t>RDBMS</a:t>
            </a:r>
            <a:r>
              <a:rPr lang="zh-CN" altLang="en-US" sz="2600" dirty="0" smtClean="0">
                <a:latin typeface="+mn-ea"/>
              </a:rPr>
              <a:t>选择</a:t>
            </a:r>
            <a:r>
              <a:rPr lang="en-US" altLang="zh-CN" sz="2600" dirty="0" smtClean="0">
                <a:latin typeface="+mn-ea"/>
              </a:rPr>
              <a:t>ACID (CAP</a:t>
            </a:r>
            <a:r>
              <a:rPr lang="zh-CN" altLang="en-US" sz="2600" dirty="0" smtClean="0">
                <a:latin typeface="+mn-ea"/>
              </a:rPr>
              <a:t>定理中的</a:t>
            </a:r>
            <a:r>
              <a:rPr lang="en-US" altLang="zh-CN" sz="2600" dirty="0" smtClean="0">
                <a:latin typeface="+mn-ea"/>
              </a:rPr>
              <a:t>C)</a:t>
            </a:r>
            <a:r>
              <a:rPr lang="zh-CN" altLang="en-US" sz="2600" dirty="0" smtClean="0">
                <a:latin typeface="+mn-ea"/>
              </a:rPr>
              <a:t>，然后是</a:t>
            </a:r>
            <a:r>
              <a:rPr lang="en-US" altLang="zh-CN" sz="2600" dirty="0" smtClean="0">
                <a:latin typeface="+mn-ea"/>
              </a:rPr>
              <a:t>A</a:t>
            </a:r>
            <a:r>
              <a:rPr lang="zh-CN" altLang="en-US" sz="2600" dirty="0" smtClean="0">
                <a:latin typeface="+mn-ea"/>
              </a:rPr>
              <a:t>。</a:t>
            </a:r>
            <a:r>
              <a:rPr lang="en-US" altLang="zh-CN" sz="2600" dirty="0" smtClean="0">
                <a:latin typeface="+mn-ea"/>
              </a:rPr>
              <a:t>(</a:t>
            </a:r>
            <a:r>
              <a:rPr lang="zh-CN" altLang="en-US" sz="2600" dirty="0" smtClean="0">
                <a:latin typeface="+mn-ea"/>
              </a:rPr>
              <a:t>回忆一下分布式系统概述中的内容</a:t>
            </a:r>
            <a:r>
              <a:rPr lang="en-US" altLang="zh-CN" sz="2600" dirty="0" smtClean="0">
                <a:latin typeface="+mn-ea"/>
              </a:rPr>
              <a:t>)</a:t>
            </a:r>
            <a:endParaRPr lang="en-US" altLang="zh-CN" sz="2600" dirty="0">
              <a:latin typeface="+mn-ea"/>
            </a:endParaRPr>
          </a:p>
          <a:p>
            <a:pPr lvl="1"/>
            <a:r>
              <a:rPr lang="zh-CN" altLang="en-US" sz="2600" dirty="0" smtClean="0">
                <a:latin typeface="+mn-ea"/>
              </a:rPr>
              <a:t>网络隔离</a:t>
            </a:r>
            <a:r>
              <a:rPr lang="en-US" altLang="zh-CN" sz="2600" dirty="0" smtClean="0">
                <a:latin typeface="+mn-ea"/>
              </a:rPr>
              <a:t>(Network Partitions)</a:t>
            </a:r>
            <a:r>
              <a:rPr lang="zh-CN" altLang="en-US" sz="2600" dirty="0" smtClean="0">
                <a:latin typeface="+mn-ea"/>
              </a:rPr>
              <a:t>在大型系统中不可避免</a:t>
            </a:r>
            <a:endParaRPr lang="en-US" altLang="zh-CN" sz="2600" dirty="0">
              <a:latin typeface="+mn-ea"/>
            </a:endParaRPr>
          </a:p>
          <a:p>
            <a:pPr lvl="1"/>
            <a:r>
              <a:rPr lang="zh-CN" altLang="en-US" sz="2600" dirty="0" smtClean="0">
                <a:latin typeface="+mn-ea"/>
              </a:rPr>
              <a:t>系统扩展时性能和可靠性下降</a:t>
            </a:r>
            <a:endParaRPr lang="en-US" altLang="zh-CN" sz="2600" dirty="0">
              <a:latin typeface="+mn-ea"/>
            </a:endParaRPr>
          </a:p>
          <a:p>
            <a:r>
              <a:rPr lang="en-US" altLang="zh-CN" sz="2600" dirty="0">
                <a:latin typeface="+mn-ea"/>
              </a:rPr>
              <a:t>Scale up, not out</a:t>
            </a:r>
          </a:p>
          <a:p>
            <a:pPr lvl="1"/>
            <a:r>
              <a:rPr lang="zh-CN" altLang="en-US" sz="2600" dirty="0" smtClean="0">
                <a:latin typeface="+mn-ea"/>
              </a:rPr>
              <a:t>并行数据库</a:t>
            </a:r>
            <a:r>
              <a:rPr lang="en-US" altLang="zh-CN" sz="2600" dirty="0" smtClean="0">
                <a:latin typeface="+mn-ea"/>
              </a:rPr>
              <a:t> </a:t>
            </a:r>
            <a:r>
              <a:rPr lang="zh-CN" altLang="en-US" sz="2600" dirty="0" smtClean="0">
                <a:latin typeface="+mn-ea"/>
              </a:rPr>
              <a:t>的扩展性</a:t>
            </a:r>
            <a:endParaRPr lang="en-US" altLang="zh-CN" sz="2600" dirty="0">
              <a:latin typeface="+mn-ea"/>
            </a:endParaRPr>
          </a:p>
          <a:p>
            <a:pPr lvl="2"/>
            <a:r>
              <a:rPr lang="zh-CN" altLang="en-US" sz="2200" dirty="0" smtClean="0">
                <a:latin typeface="+mn-ea"/>
              </a:rPr>
              <a:t>经验定律：当集群节点数每增加</a:t>
            </a:r>
            <a:r>
              <a:rPr lang="en-US" altLang="zh-CN" sz="2200" dirty="0" smtClean="0">
                <a:latin typeface="+mn-ea"/>
              </a:rPr>
              <a:t>4~16</a:t>
            </a:r>
            <a:r>
              <a:rPr lang="zh-CN" altLang="en-US" sz="2200" dirty="0" smtClean="0">
                <a:latin typeface="+mn-ea"/>
              </a:rPr>
              <a:t>台</a:t>
            </a:r>
            <a:r>
              <a:rPr lang="en-US" altLang="zh-CN" sz="2200" dirty="0" smtClean="0">
                <a:latin typeface="+mn-ea"/>
              </a:rPr>
              <a:t>, </a:t>
            </a:r>
            <a:r>
              <a:rPr lang="zh-CN" altLang="en-US" sz="2200" dirty="0" smtClean="0">
                <a:latin typeface="+mn-ea"/>
              </a:rPr>
              <a:t>每个节点的效率下降一半</a:t>
            </a:r>
            <a:endParaRPr lang="en-US" altLang="zh-CN" sz="2200" dirty="0">
              <a:latin typeface="+mn-ea"/>
            </a:endParaRPr>
          </a:p>
          <a:p>
            <a:pPr lvl="1"/>
            <a:r>
              <a:rPr lang="zh-CN" altLang="en-US" sz="2600" dirty="0" smtClean="0">
                <a:solidFill>
                  <a:srgbClr val="FF5C00"/>
                </a:solidFill>
                <a:latin typeface="+mn-ea"/>
              </a:rPr>
              <a:t>无法扩展超过</a:t>
            </a:r>
            <a:r>
              <a:rPr lang="en-US" altLang="zh-CN" sz="2600" dirty="0" smtClean="0">
                <a:solidFill>
                  <a:srgbClr val="FF5C00"/>
                </a:solidFill>
                <a:latin typeface="+mn-ea"/>
              </a:rPr>
              <a:t>~40</a:t>
            </a:r>
            <a:r>
              <a:rPr lang="zh-CN" altLang="en-US" sz="2600" dirty="0" smtClean="0">
                <a:solidFill>
                  <a:srgbClr val="FF5C00"/>
                </a:solidFill>
                <a:latin typeface="+mn-ea"/>
              </a:rPr>
              <a:t>节点</a:t>
            </a:r>
            <a:endParaRPr lang="en-US" altLang="zh-CN" sz="2600" dirty="0">
              <a:solidFill>
                <a:srgbClr val="FF5C00"/>
              </a:solidFill>
              <a:latin typeface="+mn-ea"/>
            </a:endParaRPr>
          </a:p>
          <a:p>
            <a:pPr lvl="2"/>
            <a:r>
              <a:rPr lang="zh-CN" altLang="en-US" sz="2200" dirty="0" smtClean="0">
                <a:latin typeface="+mn-ea"/>
              </a:rPr>
              <a:t>最新的</a:t>
            </a:r>
            <a:r>
              <a:rPr lang="en-US" altLang="zh-CN" sz="2200" dirty="0" smtClean="0">
                <a:latin typeface="+mn-ea"/>
              </a:rPr>
              <a:t>TPC-C</a:t>
            </a:r>
            <a:r>
              <a:rPr lang="zh-CN" altLang="en-US" sz="2200" dirty="0" smtClean="0">
                <a:latin typeface="+mn-ea"/>
              </a:rPr>
              <a:t>世界纪录</a:t>
            </a:r>
            <a:r>
              <a:rPr lang="en-US" altLang="zh-CN" sz="2200" dirty="0" smtClean="0">
                <a:latin typeface="+mn-ea"/>
              </a:rPr>
              <a:t>: </a:t>
            </a:r>
            <a:r>
              <a:rPr lang="en-US" altLang="zh-CN" sz="2200" dirty="0">
                <a:latin typeface="+mn-ea"/>
              </a:rPr>
              <a:t>27 servers</a:t>
            </a:r>
          </a:p>
          <a:p>
            <a:pPr lvl="2"/>
            <a:r>
              <a:rPr lang="zh-CN" altLang="en-US" sz="2200" dirty="0" smtClean="0">
                <a:latin typeface="+mn-ea"/>
              </a:rPr>
              <a:t>最新的</a:t>
            </a:r>
            <a:r>
              <a:rPr lang="en-US" altLang="zh-CN" sz="2200" dirty="0" smtClean="0">
                <a:latin typeface="+mn-ea"/>
              </a:rPr>
              <a:t>TPC-H</a:t>
            </a:r>
            <a:r>
              <a:rPr lang="zh-CN" altLang="en-US" sz="2200" dirty="0" smtClean="0">
                <a:latin typeface="+mn-ea"/>
              </a:rPr>
              <a:t>世界纪录</a:t>
            </a:r>
            <a:r>
              <a:rPr lang="en-US" altLang="zh-CN" sz="2200" dirty="0" smtClean="0">
                <a:latin typeface="+mn-ea"/>
              </a:rPr>
              <a:t>: </a:t>
            </a:r>
            <a:r>
              <a:rPr lang="en-US" altLang="zh-CN" sz="2200" dirty="0">
                <a:latin typeface="+mn-ea"/>
              </a:rPr>
              <a:t>32 </a:t>
            </a:r>
            <a:r>
              <a:rPr lang="en-US" altLang="zh-CN" sz="2200" dirty="0" smtClean="0">
                <a:latin typeface="+mn-ea"/>
              </a:rPr>
              <a:t>servers</a:t>
            </a:r>
          </a:p>
          <a:p>
            <a:r>
              <a:rPr lang="en-US" altLang="zh-CN" sz="2600" dirty="0" smtClean="0">
                <a:latin typeface="+mn-ea"/>
              </a:rPr>
              <a:t>“One size does not fit all”</a:t>
            </a:r>
          </a:p>
          <a:p>
            <a:pPr lvl="1"/>
            <a:r>
              <a:rPr lang="zh-CN" altLang="en-US" sz="2600" dirty="0" smtClean="0">
                <a:latin typeface="+mn-ea"/>
              </a:rPr>
              <a:t>在所有数据库的主要应用领域，新的架构轻易得有</a:t>
            </a:r>
            <a:r>
              <a:rPr lang="en-US" altLang="zh-CN" sz="2600" dirty="0" smtClean="0">
                <a:latin typeface="+mn-ea"/>
              </a:rPr>
              <a:t>10x</a:t>
            </a:r>
            <a:r>
              <a:rPr lang="zh-CN" altLang="en-US" sz="2600" dirty="0" smtClean="0">
                <a:latin typeface="+mn-ea"/>
              </a:rPr>
              <a:t>倍性能提升</a:t>
            </a:r>
            <a:r>
              <a:rPr lang="en-US" altLang="zh-CN" sz="2600" dirty="0" smtClean="0">
                <a:latin typeface="+mn-ea"/>
              </a:rPr>
              <a:t> (</a:t>
            </a:r>
            <a:r>
              <a:rPr lang="zh-CN" altLang="en-US" sz="2600" dirty="0" smtClean="0">
                <a:latin typeface="+mn-ea"/>
              </a:rPr>
              <a:t>数据仓库</a:t>
            </a:r>
            <a:r>
              <a:rPr lang="en-US" altLang="zh-CN" sz="2600" dirty="0" smtClean="0">
                <a:latin typeface="+mn-ea"/>
              </a:rPr>
              <a:t>, </a:t>
            </a:r>
            <a:r>
              <a:rPr lang="zh-CN" altLang="en-US" sz="2600" dirty="0" smtClean="0">
                <a:latin typeface="+mn-ea"/>
              </a:rPr>
              <a:t>流处理</a:t>
            </a:r>
            <a:r>
              <a:rPr lang="en-US" altLang="zh-CN" sz="2600" dirty="0" smtClean="0">
                <a:latin typeface="+mn-ea"/>
              </a:rPr>
              <a:t>,</a:t>
            </a:r>
            <a:r>
              <a:rPr lang="zh-CN" altLang="en-US" sz="2600" dirty="0" smtClean="0">
                <a:latin typeface="+mn-ea"/>
              </a:rPr>
              <a:t>科学计算</a:t>
            </a:r>
            <a:r>
              <a:rPr lang="en-US" altLang="zh-CN" sz="2600" dirty="0" smtClean="0">
                <a:latin typeface="+mn-ea"/>
              </a:rPr>
              <a:t>, </a:t>
            </a:r>
            <a:r>
              <a:rPr lang="zh-CN" altLang="en-US" sz="2600" dirty="0" smtClean="0">
                <a:latin typeface="+mn-ea"/>
              </a:rPr>
              <a:t>非结构化数据处理，</a:t>
            </a:r>
            <a:r>
              <a:rPr lang="en-US" altLang="zh-CN" sz="2600" dirty="0" smtClean="0">
                <a:latin typeface="+mn-ea"/>
              </a:rPr>
              <a:t>OLTP</a:t>
            </a:r>
            <a:r>
              <a:rPr lang="zh-CN" altLang="en-US" sz="2600" dirty="0" smtClean="0">
                <a:latin typeface="+mn-ea"/>
              </a:rPr>
              <a:t>在线事务处理</a:t>
            </a:r>
            <a:r>
              <a:rPr lang="en-US" altLang="zh-CN" sz="2600" dirty="0" smtClean="0">
                <a:latin typeface="+mn-ea"/>
              </a:rPr>
              <a:t>)*</a:t>
            </a:r>
          </a:p>
          <a:p>
            <a:pPr lvl="1"/>
            <a:endParaRPr lang="en-US" altLang="zh-CN" sz="2600" dirty="0">
              <a:latin typeface="+mn-ea"/>
            </a:endParaRPr>
          </a:p>
        </p:txBody>
      </p:sp>
      <p:sp>
        <p:nvSpPr>
          <p:cNvPr id="18" name="TextBox 8"/>
          <p:cNvSpPr txBox="1">
            <a:spLocks noChangeArrowheads="1"/>
          </p:cNvSpPr>
          <p:nvPr/>
        </p:nvSpPr>
        <p:spPr bwMode="auto">
          <a:xfrm>
            <a:off x="430674" y="5589240"/>
            <a:ext cx="8317790" cy="95410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altLang="en-US" sz="1400" i="1" dirty="0">
                <a:solidFill>
                  <a:srgbClr val="C00000"/>
                </a:solidFill>
                <a:latin typeface="Arial" pitchFamily="34" charset="0"/>
                <a:ea typeface="黑体" pitchFamily="49" charset="-122"/>
                <a:cs typeface="Arial" pitchFamily="34" charset="0"/>
              </a:rPr>
              <a:t>* </a:t>
            </a:r>
            <a:r>
              <a:rPr lang="en-US" altLang="en-US" sz="1400" i="1" dirty="0" smtClean="0">
                <a:solidFill>
                  <a:srgbClr val="C00000"/>
                </a:solidFill>
                <a:latin typeface="Arial" pitchFamily="34" charset="0"/>
                <a:ea typeface="黑体" pitchFamily="49" charset="-122"/>
                <a:cs typeface="Arial" pitchFamily="34" charset="0"/>
              </a:rPr>
              <a:t>ACM SIGACT News, Volume 33 Issue 2 (2002):</a:t>
            </a:r>
            <a:r>
              <a:rPr lang="en-US" altLang="zh-CN" sz="1400" i="1" dirty="0" smtClean="0">
                <a:solidFill>
                  <a:srgbClr val="C00000"/>
                </a:solidFill>
                <a:latin typeface="Arial" pitchFamily="34" charset="0"/>
                <a:ea typeface="黑体" pitchFamily="49" charset="-122"/>
                <a:cs typeface="Arial" pitchFamily="34" charset="0"/>
              </a:rPr>
              <a:t> “Brewer's conjecture and the feasibility of consistent,</a:t>
            </a:r>
          </a:p>
          <a:p>
            <a:r>
              <a:rPr lang="en-US" altLang="zh-CN" sz="1400" i="1" dirty="0" smtClean="0">
                <a:solidFill>
                  <a:srgbClr val="C00000"/>
                </a:solidFill>
                <a:latin typeface="Arial" pitchFamily="34" charset="0"/>
                <a:ea typeface="黑体" pitchFamily="49" charset="-122"/>
                <a:cs typeface="Arial" pitchFamily="34" charset="0"/>
              </a:rPr>
              <a:t> available, partition-tolerant web services” </a:t>
            </a:r>
            <a:endParaRPr lang="zh-CN" altLang="en-US" sz="1400" i="1" dirty="0" smtClean="0">
              <a:solidFill>
                <a:srgbClr val="C00000"/>
              </a:solidFill>
              <a:latin typeface="Arial" pitchFamily="34" charset="0"/>
              <a:ea typeface="黑体" pitchFamily="49" charset="-122"/>
              <a:cs typeface="Arial" pitchFamily="34" charset="0"/>
            </a:endParaRPr>
          </a:p>
          <a:p>
            <a:pPr algn="l" eaLnBrk="1" hangingPunct="1"/>
            <a:r>
              <a:rPr lang="zh-CN" altLang="en-US" sz="1400" i="1" dirty="0" smtClean="0">
                <a:solidFill>
                  <a:srgbClr val="C00000"/>
                </a:solidFill>
                <a:latin typeface="Arial" pitchFamily="34" charset="0"/>
                <a:ea typeface="黑体" pitchFamily="49" charset="-122"/>
                <a:cs typeface="Arial" pitchFamily="34" charset="0"/>
              </a:rPr>
              <a:t>* </a:t>
            </a:r>
            <a:r>
              <a:rPr lang="en-US" altLang="en-US" sz="1400" i="1" dirty="0" smtClean="0">
                <a:solidFill>
                  <a:srgbClr val="C00000"/>
                </a:solidFill>
                <a:latin typeface="Arial" pitchFamily="34" charset="0"/>
                <a:ea typeface="黑体" pitchFamily="49" charset="-122"/>
                <a:cs typeface="Arial" pitchFamily="34" charset="0"/>
              </a:rPr>
              <a:t>ICDE 2005: “One Size Fits All”: An Idea Whose Time Has Come and Gone</a:t>
            </a:r>
          </a:p>
          <a:p>
            <a:pPr algn="l" eaLnBrk="1" hangingPunct="1"/>
            <a:r>
              <a:rPr lang="en-US" altLang="zh-CN" sz="1400" i="1" dirty="0" smtClean="0">
                <a:solidFill>
                  <a:srgbClr val="C00000"/>
                </a:solidFill>
                <a:latin typeface="Arial" pitchFamily="34" charset="0"/>
                <a:ea typeface="黑体" pitchFamily="49" charset="-122"/>
                <a:cs typeface="Arial" pitchFamily="34" charset="0"/>
              </a:rPr>
              <a:t>* </a:t>
            </a:r>
            <a:r>
              <a:rPr lang="en-US" altLang="en-US" sz="1400" i="1" dirty="0">
                <a:solidFill>
                  <a:srgbClr val="C00000"/>
                </a:solidFill>
                <a:latin typeface="Arial" pitchFamily="34" charset="0"/>
                <a:ea typeface="黑体" pitchFamily="49" charset="-122"/>
                <a:cs typeface="Arial" pitchFamily="34" charset="0"/>
              </a:rPr>
              <a:t>VLDB 2007: </a:t>
            </a:r>
            <a:r>
              <a:rPr lang="en-US" altLang="zh-CN" sz="1400" i="1" dirty="0">
                <a:solidFill>
                  <a:srgbClr val="C00000"/>
                </a:solidFill>
                <a:latin typeface="Arial" pitchFamily="34" charset="0"/>
                <a:ea typeface="黑体" pitchFamily="49" charset="-122"/>
                <a:cs typeface="Arial" pitchFamily="34" charset="0"/>
              </a:rPr>
              <a:t>The End of an Architectural Era (It’s Time for a Complete Rewrite)</a:t>
            </a:r>
            <a:endParaRPr lang="zh-CN" altLang="en-US" sz="1400" i="1" dirty="0">
              <a:solidFill>
                <a:srgbClr val="C00000"/>
              </a:solidFill>
              <a:latin typeface="Arial" pitchFamily="34" charset="0"/>
              <a:ea typeface="黑体" pitchFamily="49" charset="-122"/>
              <a:cs typeface="Arial" pitchFamily="34" charset="0"/>
            </a:endParaRPr>
          </a:p>
        </p:txBody>
      </p:sp>
    </p:spTree>
    <p:extLst>
      <p:ext uri="{BB962C8B-B14F-4D97-AF65-F5344CB8AC3E}">
        <p14:creationId xmlns="" xmlns:p14="http://schemas.microsoft.com/office/powerpoint/2010/main" val="2874325725"/>
      </p:ext>
    </p:extLst>
  </p:cSld>
  <p:clrMapOvr>
    <a:masterClrMapping/>
  </p:clrMapOvr>
  <mc:AlternateContent xmlns:mc="http://schemas.openxmlformats.org/markup-compatibility/2006">
    <mc:Choice xmlns="" xmlns:p14="http://schemas.microsoft.com/office/powerpoint/2010/main" Requires="p14">
      <p:transition p14:dur="0"/>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Master</a:t>
            </a:r>
            <a:r>
              <a:rPr lang="zh-CN" altLang="en-US" dirty="0" smtClean="0"/>
              <a:t>下线</a:t>
            </a:r>
            <a:endParaRPr lang="zh-CN" altLang="en-US" dirty="0"/>
          </a:p>
        </p:txBody>
      </p:sp>
      <p:sp>
        <p:nvSpPr>
          <p:cNvPr id="3" name="Content Placeholder 2"/>
          <p:cNvSpPr>
            <a:spLocks noGrp="1"/>
          </p:cNvSpPr>
          <p:nvPr>
            <p:ph idx="1"/>
          </p:nvPr>
        </p:nvSpPr>
        <p:spPr/>
        <p:txBody>
          <a:bodyPr/>
          <a:lstStyle/>
          <a:p>
            <a:r>
              <a:rPr lang="zh-CN" altLang="en-US" dirty="0"/>
              <a:t>由于</a:t>
            </a:r>
            <a:r>
              <a:rPr lang="en-US" altLang="zh-CN" dirty="0"/>
              <a:t>master</a:t>
            </a:r>
            <a:r>
              <a:rPr lang="zh-CN" altLang="en-US" dirty="0"/>
              <a:t>只维护表和</a:t>
            </a:r>
            <a:r>
              <a:rPr lang="en-US" altLang="zh-CN" dirty="0"/>
              <a:t>region</a:t>
            </a:r>
            <a:r>
              <a:rPr lang="zh-CN" altLang="en-US" dirty="0"/>
              <a:t>的元数据，而不参与表数据</a:t>
            </a:r>
            <a:r>
              <a:rPr lang="en-US" altLang="zh-CN" dirty="0"/>
              <a:t>IO</a:t>
            </a:r>
            <a:r>
              <a:rPr lang="zh-CN" altLang="en-US" dirty="0"/>
              <a:t>的过程，</a:t>
            </a:r>
            <a:r>
              <a:rPr lang="en-US" altLang="zh-CN" dirty="0"/>
              <a:t>master</a:t>
            </a:r>
            <a:r>
              <a:rPr lang="zh-CN" altLang="en-US" dirty="0"/>
              <a:t>下线仅导致所有元数据的修改被冻结</a:t>
            </a:r>
            <a:r>
              <a:rPr lang="en-US" altLang="zh-CN" dirty="0"/>
              <a:t>(</a:t>
            </a:r>
            <a:r>
              <a:rPr lang="zh-CN" altLang="en-US" dirty="0"/>
              <a:t>无法创建删除表，无法修改表的</a:t>
            </a:r>
            <a:r>
              <a:rPr lang="en-US" altLang="zh-CN" dirty="0"/>
              <a:t>schema</a:t>
            </a:r>
            <a:r>
              <a:rPr lang="zh-CN" altLang="en-US" dirty="0"/>
              <a:t>，无法进行</a:t>
            </a:r>
            <a:r>
              <a:rPr lang="en-US" altLang="zh-CN" dirty="0"/>
              <a:t>region</a:t>
            </a:r>
            <a:r>
              <a:rPr lang="zh-CN" altLang="en-US" dirty="0"/>
              <a:t>的负载均衡，无法处理</a:t>
            </a:r>
            <a:r>
              <a:rPr lang="en-US" altLang="zh-CN" dirty="0"/>
              <a:t>region</a:t>
            </a:r>
            <a:r>
              <a:rPr lang="zh-CN" altLang="en-US" dirty="0"/>
              <a:t>上下线，无法进行</a:t>
            </a:r>
            <a:r>
              <a:rPr lang="en-US" altLang="zh-CN" dirty="0"/>
              <a:t>region</a:t>
            </a:r>
            <a:r>
              <a:rPr lang="zh-CN" altLang="en-US" dirty="0"/>
              <a:t>的合并，唯一例外的是</a:t>
            </a:r>
            <a:r>
              <a:rPr lang="en-US" altLang="zh-CN" dirty="0"/>
              <a:t>region</a:t>
            </a:r>
            <a:r>
              <a:rPr lang="zh-CN" altLang="en-US" dirty="0"/>
              <a:t>的</a:t>
            </a:r>
            <a:r>
              <a:rPr lang="en-US" altLang="zh-CN" dirty="0"/>
              <a:t>split</a:t>
            </a:r>
            <a:r>
              <a:rPr lang="zh-CN" altLang="en-US" dirty="0"/>
              <a:t>可以正常进行，因为只有</a:t>
            </a:r>
            <a:r>
              <a:rPr lang="en-US" altLang="zh-CN" dirty="0"/>
              <a:t>region server</a:t>
            </a:r>
            <a:r>
              <a:rPr lang="zh-CN" altLang="en-US" dirty="0"/>
              <a:t>参与</a:t>
            </a:r>
            <a:r>
              <a:rPr lang="en-US" altLang="zh-CN" dirty="0"/>
              <a:t>)</a:t>
            </a:r>
            <a:r>
              <a:rPr lang="zh-CN" altLang="en-US" dirty="0"/>
              <a:t>，表的数据读写还可以正常进行。因此</a:t>
            </a:r>
            <a:r>
              <a:rPr lang="en-US" altLang="zh-CN" dirty="0"/>
              <a:t>master</a:t>
            </a:r>
            <a:r>
              <a:rPr lang="zh-CN" altLang="en-US" dirty="0"/>
              <a:t>下线短时间内对整个</a:t>
            </a:r>
            <a:r>
              <a:rPr lang="en-US" altLang="zh-CN" dirty="0"/>
              <a:t>hbase</a:t>
            </a:r>
            <a:r>
              <a:rPr lang="zh-CN" altLang="en-US" dirty="0"/>
              <a:t>集群没有影响。从上线过程可以看到，</a:t>
            </a:r>
            <a:r>
              <a:rPr lang="en-US" altLang="zh-CN" dirty="0"/>
              <a:t>master</a:t>
            </a:r>
            <a:r>
              <a:rPr lang="zh-CN" altLang="en-US" dirty="0"/>
              <a:t>保存的信息全是可以冗余信息（都可以从系统其它地方收集到或者计算出来），因此，一般</a:t>
            </a:r>
            <a:r>
              <a:rPr lang="en-US" altLang="zh-CN" dirty="0"/>
              <a:t>hbase</a:t>
            </a:r>
            <a:r>
              <a:rPr lang="zh-CN" altLang="en-US" dirty="0"/>
              <a:t>集群中总是有一个</a:t>
            </a:r>
            <a:r>
              <a:rPr lang="en-US" altLang="zh-CN" dirty="0"/>
              <a:t>master</a:t>
            </a:r>
            <a:r>
              <a:rPr lang="zh-CN" altLang="en-US" dirty="0"/>
              <a:t>在提供服务，还有一个以上</a:t>
            </a:r>
            <a:r>
              <a:rPr lang="zh-CN" altLang="en-US" dirty="0" smtClean="0"/>
              <a:t>的‘</a:t>
            </a:r>
            <a:r>
              <a:rPr lang="en-US" altLang="zh-CN" dirty="0" smtClean="0"/>
              <a:t>master</a:t>
            </a:r>
            <a:r>
              <a:rPr lang="en-US" altLang="zh-CN" dirty="0"/>
              <a:t>’</a:t>
            </a:r>
            <a:r>
              <a:rPr lang="zh-CN" altLang="en-US" dirty="0"/>
              <a:t>在等待时机抢占它的位置。</a:t>
            </a:r>
          </a:p>
        </p:txBody>
      </p:sp>
    </p:spTree>
    <p:extLst>
      <p:ext uri="{BB962C8B-B14F-4D97-AF65-F5344CB8AC3E}">
        <p14:creationId xmlns="" xmlns:p14="http://schemas.microsoft.com/office/powerpoint/2010/main" val="40277405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zh-CN" altLang="en-US" dirty="0" smtClean="0"/>
              <a:t>的访问接口</a:t>
            </a:r>
            <a:endParaRPr lang="zh-CN" altLang="en-US" dirty="0"/>
          </a:p>
        </p:txBody>
      </p:sp>
      <p:sp>
        <p:nvSpPr>
          <p:cNvPr id="3" name="Content Placeholder 2"/>
          <p:cNvSpPr>
            <a:spLocks noGrp="1"/>
          </p:cNvSpPr>
          <p:nvPr>
            <p:ph idx="1"/>
          </p:nvPr>
        </p:nvSpPr>
        <p:spPr/>
        <p:txBody>
          <a:bodyPr>
            <a:normAutofit fontScale="85000" lnSpcReduction="20000"/>
          </a:bodyPr>
          <a:lstStyle/>
          <a:p>
            <a:r>
              <a:rPr lang="en-US" altLang="zh-CN" dirty="0" smtClean="0"/>
              <a:t>1.Native </a:t>
            </a:r>
            <a:r>
              <a:rPr lang="en-US" altLang="zh-CN" dirty="0"/>
              <a:t>Java API</a:t>
            </a:r>
            <a:r>
              <a:rPr lang="zh-CN" altLang="en-US" dirty="0"/>
              <a:t>，最常规和高效的访问方式，适合</a:t>
            </a:r>
            <a:r>
              <a:rPr lang="en-US" altLang="zh-CN" dirty="0"/>
              <a:t>Hadoop MapReduce Job</a:t>
            </a:r>
            <a:r>
              <a:rPr lang="zh-CN" altLang="en-US" dirty="0"/>
              <a:t>并行批处理</a:t>
            </a:r>
            <a:r>
              <a:rPr lang="en-US" altLang="zh-CN" dirty="0"/>
              <a:t>HBase</a:t>
            </a:r>
            <a:r>
              <a:rPr lang="zh-CN" altLang="en-US" dirty="0"/>
              <a:t>表数据</a:t>
            </a:r>
          </a:p>
          <a:p>
            <a:r>
              <a:rPr lang="en-US" altLang="zh-CN" dirty="0" smtClean="0"/>
              <a:t>2.HBase </a:t>
            </a:r>
            <a:r>
              <a:rPr lang="en-US" altLang="zh-CN" dirty="0"/>
              <a:t>Shell</a:t>
            </a:r>
            <a:r>
              <a:rPr lang="zh-CN" altLang="en-US" dirty="0"/>
              <a:t>，</a:t>
            </a:r>
            <a:r>
              <a:rPr lang="en-US" altLang="zh-CN" dirty="0"/>
              <a:t>HBase</a:t>
            </a:r>
            <a:r>
              <a:rPr lang="zh-CN" altLang="en-US" dirty="0"/>
              <a:t>的命令行工具，最简单的接口，适合</a:t>
            </a:r>
            <a:r>
              <a:rPr lang="en-US" altLang="zh-CN" dirty="0"/>
              <a:t>HBase</a:t>
            </a:r>
            <a:r>
              <a:rPr lang="zh-CN" altLang="en-US" dirty="0"/>
              <a:t>管理使用</a:t>
            </a:r>
          </a:p>
          <a:p>
            <a:r>
              <a:rPr lang="en-US" altLang="zh-CN" dirty="0" smtClean="0"/>
              <a:t>3.Thrift </a:t>
            </a:r>
            <a:r>
              <a:rPr lang="en-US" altLang="zh-CN" dirty="0"/>
              <a:t>Gateway</a:t>
            </a:r>
            <a:r>
              <a:rPr lang="zh-CN" altLang="en-US" dirty="0"/>
              <a:t>，利用</a:t>
            </a:r>
            <a:r>
              <a:rPr lang="en-US" altLang="zh-CN" dirty="0"/>
              <a:t>Thrift</a:t>
            </a:r>
            <a:r>
              <a:rPr lang="zh-CN" altLang="en-US" dirty="0"/>
              <a:t>序列化技术，支持</a:t>
            </a:r>
            <a:r>
              <a:rPr lang="en-US" altLang="zh-CN" dirty="0"/>
              <a:t>C++</a:t>
            </a:r>
            <a:r>
              <a:rPr lang="zh-CN" altLang="en-US" dirty="0"/>
              <a:t>，</a:t>
            </a:r>
            <a:r>
              <a:rPr lang="en-US" altLang="zh-CN" dirty="0"/>
              <a:t>PHP</a:t>
            </a:r>
            <a:r>
              <a:rPr lang="zh-CN" altLang="en-US" dirty="0"/>
              <a:t>，</a:t>
            </a:r>
            <a:r>
              <a:rPr lang="en-US" altLang="zh-CN" dirty="0"/>
              <a:t>Python</a:t>
            </a:r>
            <a:r>
              <a:rPr lang="zh-CN" altLang="en-US" dirty="0"/>
              <a:t>等多种语言，适合其他异构系统在线访问</a:t>
            </a:r>
            <a:r>
              <a:rPr lang="en-US" altLang="zh-CN" dirty="0"/>
              <a:t>HBase</a:t>
            </a:r>
            <a:r>
              <a:rPr lang="zh-CN" altLang="en-US" dirty="0"/>
              <a:t>表数据</a:t>
            </a:r>
          </a:p>
          <a:p>
            <a:r>
              <a:rPr lang="en-US" altLang="zh-CN" dirty="0"/>
              <a:t>4</a:t>
            </a:r>
            <a:r>
              <a:rPr lang="en-US" altLang="zh-CN" dirty="0" smtClean="0"/>
              <a:t>. REST </a:t>
            </a:r>
            <a:r>
              <a:rPr lang="en-US" altLang="zh-CN" dirty="0"/>
              <a:t>Gateway</a:t>
            </a:r>
            <a:r>
              <a:rPr lang="zh-CN" altLang="en-US" dirty="0"/>
              <a:t>，支持</a:t>
            </a:r>
            <a:r>
              <a:rPr lang="en-US" altLang="zh-CN" dirty="0"/>
              <a:t>REST </a:t>
            </a:r>
            <a:r>
              <a:rPr lang="zh-CN" altLang="en-US" dirty="0"/>
              <a:t>风格的</a:t>
            </a:r>
            <a:r>
              <a:rPr lang="en-US" altLang="zh-CN" dirty="0"/>
              <a:t>Http API</a:t>
            </a:r>
            <a:r>
              <a:rPr lang="zh-CN" altLang="en-US" dirty="0"/>
              <a:t>访问</a:t>
            </a:r>
            <a:r>
              <a:rPr lang="en-US" altLang="zh-CN" dirty="0"/>
              <a:t>HBase, </a:t>
            </a:r>
            <a:r>
              <a:rPr lang="zh-CN" altLang="en-US" dirty="0"/>
              <a:t>解除了语言限制</a:t>
            </a:r>
          </a:p>
          <a:p>
            <a:r>
              <a:rPr lang="en-US" altLang="zh-CN" dirty="0"/>
              <a:t>5</a:t>
            </a:r>
            <a:r>
              <a:rPr lang="en-US" altLang="zh-CN" dirty="0" smtClean="0"/>
              <a:t>. Pig</a:t>
            </a:r>
            <a:r>
              <a:rPr lang="zh-CN" altLang="en-US" dirty="0"/>
              <a:t>，可以使用</a:t>
            </a:r>
            <a:r>
              <a:rPr lang="en-US" altLang="zh-CN" dirty="0"/>
              <a:t>Pig Latin</a:t>
            </a:r>
            <a:r>
              <a:rPr lang="zh-CN" altLang="en-US" dirty="0"/>
              <a:t>流式编程语言来操作</a:t>
            </a:r>
            <a:r>
              <a:rPr lang="en-US" altLang="zh-CN" dirty="0"/>
              <a:t>HBase</a:t>
            </a:r>
            <a:r>
              <a:rPr lang="zh-CN" altLang="en-US" dirty="0"/>
              <a:t>中的数据，和</a:t>
            </a:r>
            <a:r>
              <a:rPr lang="en-US" altLang="zh-CN" dirty="0"/>
              <a:t>Hive</a:t>
            </a:r>
            <a:r>
              <a:rPr lang="zh-CN" altLang="en-US" dirty="0"/>
              <a:t>类似，本质最终也是编译成</a:t>
            </a:r>
            <a:r>
              <a:rPr lang="en-US" altLang="zh-CN" dirty="0"/>
              <a:t>MapReduce Job</a:t>
            </a:r>
            <a:r>
              <a:rPr lang="zh-CN" altLang="en-US" dirty="0"/>
              <a:t>来处理</a:t>
            </a:r>
            <a:r>
              <a:rPr lang="en-US" altLang="zh-CN" dirty="0"/>
              <a:t>HBase</a:t>
            </a:r>
            <a:r>
              <a:rPr lang="zh-CN" altLang="en-US" dirty="0"/>
              <a:t>表数据，适合做数据统计</a:t>
            </a:r>
          </a:p>
          <a:p>
            <a:r>
              <a:rPr lang="en-US" altLang="zh-CN" dirty="0" smtClean="0"/>
              <a:t>6.Hive</a:t>
            </a:r>
            <a:r>
              <a:rPr lang="zh-CN" altLang="en-US" dirty="0" smtClean="0"/>
              <a:t>，使</a:t>
            </a:r>
            <a:r>
              <a:rPr lang="zh-CN" altLang="en-US" dirty="0"/>
              <a:t>用类似</a:t>
            </a:r>
            <a:r>
              <a:rPr lang="en-US" altLang="zh-CN" dirty="0"/>
              <a:t>SQL</a:t>
            </a:r>
            <a:r>
              <a:rPr lang="zh-CN" altLang="en-US" dirty="0"/>
              <a:t>语言来访问</a:t>
            </a:r>
            <a:r>
              <a:rPr lang="en-US" altLang="zh-CN" dirty="0"/>
              <a:t>HBase</a:t>
            </a:r>
          </a:p>
          <a:p>
            <a:endParaRPr lang="zh-CN" altLang="en-US" dirty="0"/>
          </a:p>
        </p:txBody>
      </p:sp>
    </p:spTree>
    <p:extLst>
      <p:ext uri="{BB962C8B-B14F-4D97-AF65-F5344CB8AC3E}">
        <p14:creationId xmlns="" xmlns:p14="http://schemas.microsoft.com/office/powerpoint/2010/main" val="55847629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531" y="2727579"/>
            <a:ext cx="5434180" cy="584775"/>
          </a:xfrm>
        </p:spPr>
        <p:txBody>
          <a:bodyPr/>
          <a:lstStyle/>
          <a:p>
            <a:r>
              <a:rPr lang="en-US" altLang="zh-CN" dirty="0" err="1" smtClean="0"/>
              <a:t>HBase</a:t>
            </a:r>
            <a:r>
              <a:rPr lang="zh-CN" altLang="en-US" dirty="0" smtClean="0"/>
              <a:t>的安装配置与运行</a:t>
            </a:r>
            <a:endParaRPr lang="zh-CN" altLang="en-US" dirty="0"/>
          </a:p>
        </p:txBody>
      </p:sp>
      <p:sp>
        <p:nvSpPr>
          <p:cNvPr id="5" name="Subtitle 4"/>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49763531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zh-CN" altLang="en-US" dirty="0" smtClean="0"/>
              <a:t>的配置文件</a:t>
            </a:r>
            <a:endParaRPr lang="zh-CN" altLang="en-US" dirty="0"/>
          </a:p>
        </p:txBody>
      </p:sp>
      <p:sp>
        <p:nvSpPr>
          <p:cNvPr id="3" name="Content Placeholder 2"/>
          <p:cNvSpPr>
            <a:spLocks noGrp="1"/>
          </p:cNvSpPr>
          <p:nvPr>
            <p:ph idx="1"/>
          </p:nvPr>
        </p:nvSpPr>
        <p:spPr/>
        <p:txBody>
          <a:bodyPr/>
          <a:lstStyle/>
          <a:p>
            <a:r>
              <a:rPr lang="zh-CN" altLang="en-US" dirty="0" smtClean="0"/>
              <a:t>由于</a:t>
            </a:r>
            <a:r>
              <a:rPr lang="en-US" altLang="zh-CN" dirty="0" err="1" smtClean="0"/>
              <a:t>HBase</a:t>
            </a:r>
            <a:r>
              <a:rPr lang="zh-CN" altLang="en-US" dirty="0" smtClean="0"/>
              <a:t>需要使用</a:t>
            </a:r>
            <a:r>
              <a:rPr lang="en-US" altLang="zh-CN" dirty="0" err="1" smtClean="0"/>
              <a:t>Hadoop</a:t>
            </a:r>
            <a:r>
              <a:rPr lang="zh-CN" altLang="en-US" dirty="0" smtClean="0"/>
              <a:t>以及</a:t>
            </a:r>
            <a:r>
              <a:rPr lang="en-US" altLang="zh-CN" dirty="0" err="1" smtClean="0"/>
              <a:t>ZooKeeper</a:t>
            </a:r>
            <a:r>
              <a:rPr lang="zh-CN" altLang="en-US" dirty="0" smtClean="0"/>
              <a:t>才能运行，因此在运行</a:t>
            </a:r>
            <a:r>
              <a:rPr lang="en-US" altLang="zh-CN" dirty="0" err="1" smtClean="0"/>
              <a:t>HBase</a:t>
            </a:r>
            <a:r>
              <a:rPr lang="zh-CN" altLang="en-US" dirty="0" smtClean="0"/>
              <a:t>之前必须要首先运行</a:t>
            </a:r>
            <a:r>
              <a:rPr lang="en-US" altLang="zh-CN" dirty="0" err="1" smtClean="0"/>
              <a:t>Hadoop</a:t>
            </a:r>
            <a:r>
              <a:rPr lang="zh-CN" altLang="en-US" dirty="0" smtClean="0"/>
              <a:t>以及</a:t>
            </a:r>
            <a:r>
              <a:rPr lang="en-US" altLang="zh-CN" dirty="0" err="1" smtClean="0"/>
              <a:t>HBase</a:t>
            </a:r>
            <a:r>
              <a:rPr lang="zh-CN" altLang="en-US" dirty="0" smtClean="0"/>
              <a:t>，并且在</a:t>
            </a:r>
            <a:r>
              <a:rPr lang="en-US" altLang="zh-CN" dirty="0" err="1" smtClean="0"/>
              <a:t>HBase</a:t>
            </a:r>
            <a:r>
              <a:rPr lang="zh-CN" altLang="en-US" dirty="0" smtClean="0"/>
              <a:t>的文件中正确配置相应的设置</a:t>
            </a:r>
            <a:endParaRPr lang="en-US" altLang="zh-CN" dirty="0" smtClean="0"/>
          </a:p>
          <a:p>
            <a:r>
              <a:rPr lang="zh-CN" altLang="en-US" dirty="0" smtClean="0"/>
              <a:t>在</a:t>
            </a:r>
            <a:r>
              <a:rPr lang="en-US" altLang="zh-CN" dirty="0" err="1" smtClean="0"/>
              <a:t>HBase</a:t>
            </a:r>
            <a:r>
              <a:rPr lang="zh-CN" altLang="en-US" dirty="0" smtClean="0"/>
              <a:t>中需要配置如下三个文件</a:t>
            </a:r>
            <a:endParaRPr lang="en-US" altLang="zh-CN" dirty="0" smtClean="0"/>
          </a:p>
          <a:p>
            <a:pPr lvl="1"/>
            <a:r>
              <a:rPr lang="en-US" altLang="zh-CN" dirty="0" err="1" smtClean="0"/>
              <a:t>hbase-env.h</a:t>
            </a:r>
            <a:r>
              <a:rPr lang="en-US" altLang="zh-CN" dirty="0" smtClean="0"/>
              <a:t> </a:t>
            </a:r>
            <a:r>
              <a:rPr lang="zh-CN" altLang="en-US" dirty="0" smtClean="0"/>
              <a:t>这个配置文件列出</a:t>
            </a:r>
            <a:r>
              <a:rPr lang="en-US" altLang="zh-CN" dirty="0" err="1" smtClean="0"/>
              <a:t>HBase</a:t>
            </a:r>
            <a:r>
              <a:rPr lang="zh-CN" altLang="en-US" dirty="0" smtClean="0"/>
              <a:t>所需要的环境变量，以能够运行</a:t>
            </a:r>
            <a:r>
              <a:rPr lang="en-US" altLang="zh-CN" dirty="0" err="1" smtClean="0"/>
              <a:t>HBase</a:t>
            </a:r>
            <a:endParaRPr lang="en-US" altLang="zh-CN" dirty="0" smtClean="0"/>
          </a:p>
          <a:p>
            <a:pPr lvl="1"/>
            <a:r>
              <a:rPr lang="en-US" altLang="zh-CN" dirty="0" smtClean="0"/>
              <a:t>hbase-size.xml </a:t>
            </a:r>
            <a:r>
              <a:rPr lang="zh-CN" altLang="en-US" dirty="0" smtClean="0"/>
              <a:t>这个配置文件列出</a:t>
            </a:r>
            <a:r>
              <a:rPr lang="en-US" altLang="zh-CN" dirty="0" err="1" smtClean="0"/>
              <a:t>HBase</a:t>
            </a:r>
            <a:r>
              <a:rPr lang="zh-CN" altLang="en-US" dirty="0" smtClean="0"/>
              <a:t>特有的配置</a:t>
            </a:r>
            <a:endParaRPr lang="en-US" altLang="zh-CN" dirty="0" smtClean="0"/>
          </a:p>
          <a:p>
            <a:pPr lvl="1"/>
            <a:r>
              <a:rPr lang="en-US" altLang="zh-CN" dirty="0" err="1" smtClean="0"/>
              <a:t>regionservers</a:t>
            </a:r>
            <a:r>
              <a:rPr lang="en-US" altLang="zh-CN" dirty="0" smtClean="0"/>
              <a:t> </a:t>
            </a:r>
            <a:r>
              <a:rPr lang="zh-CN" altLang="en-US" dirty="0" smtClean="0"/>
              <a:t>在这个配置文件中列出需要作为</a:t>
            </a:r>
            <a:r>
              <a:rPr lang="en-US" altLang="zh-CN" dirty="0" err="1" smtClean="0"/>
              <a:t>regionserver</a:t>
            </a:r>
            <a:r>
              <a:rPr lang="zh-CN" altLang="en-US" dirty="0" smtClean="0"/>
              <a:t>的服务器的名字</a:t>
            </a:r>
            <a:endParaRPr lang="en-US" altLang="zh-CN" dirty="0" smtClean="0"/>
          </a:p>
        </p:txBody>
      </p:sp>
    </p:spTree>
    <p:extLst>
      <p:ext uri="{BB962C8B-B14F-4D97-AF65-F5344CB8AC3E}">
        <p14:creationId xmlns="" xmlns:p14="http://schemas.microsoft.com/office/powerpoint/2010/main" val="82101244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hbase-env.h</a:t>
            </a:r>
            <a:endParaRPr lang="zh-CN" altLang="en-US" dirty="0"/>
          </a:p>
        </p:txBody>
      </p:sp>
      <p:sp>
        <p:nvSpPr>
          <p:cNvPr id="3" name="Content Placeholder 2"/>
          <p:cNvSpPr>
            <a:spLocks noGrp="1"/>
          </p:cNvSpPr>
          <p:nvPr>
            <p:ph idx="1"/>
          </p:nvPr>
        </p:nvSpPr>
        <p:spPr/>
        <p:txBody>
          <a:bodyPr/>
          <a:lstStyle/>
          <a:p>
            <a:r>
              <a:rPr lang="zh-CN" altLang="en-US" dirty="0"/>
              <a:t>配</a:t>
            </a:r>
            <a:r>
              <a:rPr lang="zh-CN" altLang="en-US" dirty="0" smtClean="0"/>
              <a:t>置</a:t>
            </a:r>
            <a:r>
              <a:rPr lang="en-US" altLang="zh-CN" dirty="0" smtClean="0"/>
              <a:t>Java</a:t>
            </a:r>
            <a:r>
              <a:rPr lang="zh-CN" altLang="en-US" dirty="0" smtClean="0"/>
              <a:t>执行环境</a:t>
            </a:r>
            <a:endParaRPr lang="en-US" altLang="zh-CN" dirty="0" smtClean="0"/>
          </a:p>
          <a:p>
            <a:r>
              <a:rPr lang="en-US" altLang="zh-CN" dirty="0" smtClean="0"/>
              <a:t>export </a:t>
            </a:r>
            <a:r>
              <a:rPr lang="en-US" altLang="zh-CN" dirty="0"/>
              <a:t>JAVA_HOME=/</a:t>
            </a:r>
            <a:r>
              <a:rPr lang="en-US" altLang="zh-CN" dirty="0" err="1" smtClean="0"/>
              <a:t>usr</a:t>
            </a:r>
            <a:r>
              <a:rPr lang="en-US" altLang="zh-CN" dirty="0" smtClean="0"/>
              <a:t>/</a:t>
            </a:r>
            <a:r>
              <a:rPr lang="en-US" altLang="zh-CN" dirty="0" err="1" smtClean="0"/>
              <a:t>jdk</a:t>
            </a:r>
            <a:endParaRPr lang="en-US" altLang="zh-CN" dirty="0" smtClean="0"/>
          </a:p>
          <a:p>
            <a:r>
              <a:rPr lang="zh-CN" altLang="en-US" dirty="0"/>
              <a:t>配</a:t>
            </a:r>
            <a:r>
              <a:rPr lang="zh-CN" altLang="en-US" dirty="0" smtClean="0"/>
              <a:t>置</a:t>
            </a:r>
            <a:r>
              <a:rPr lang="en-US" altLang="zh-CN" dirty="0" err="1" smtClean="0"/>
              <a:t>Hadoop</a:t>
            </a:r>
            <a:r>
              <a:rPr lang="zh-CN" altLang="en-US" dirty="0" smtClean="0"/>
              <a:t>的环境，一遍</a:t>
            </a:r>
            <a:r>
              <a:rPr lang="en-US" altLang="zh-CN" dirty="0" err="1" smtClean="0"/>
              <a:t>HBase</a:t>
            </a:r>
            <a:r>
              <a:rPr lang="zh-CN" altLang="en-US" dirty="0" smtClean="0"/>
              <a:t>能够找到对应的</a:t>
            </a:r>
            <a:r>
              <a:rPr lang="en-US" altLang="zh-CN" dirty="0" err="1" smtClean="0"/>
              <a:t>Hadoop</a:t>
            </a:r>
            <a:endParaRPr lang="en-US" altLang="zh-CN" dirty="0"/>
          </a:p>
          <a:p>
            <a:r>
              <a:rPr lang="en-US" altLang="zh-CN" dirty="0"/>
              <a:t>export HBASE_CLASSPATH=/</a:t>
            </a:r>
            <a:r>
              <a:rPr lang="en-US" altLang="zh-CN" dirty="0" smtClean="0"/>
              <a:t>home/</a:t>
            </a:r>
            <a:r>
              <a:rPr lang="en-US" altLang="zh-CN" dirty="0" err="1" smtClean="0"/>
              <a:t>hadoop</a:t>
            </a:r>
            <a:r>
              <a:rPr lang="en-US" altLang="zh-CN" dirty="0" smtClean="0"/>
              <a:t>/hadoop-1.0.3/</a:t>
            </a:r>
            <a:r>
              <a:rPr lang="en-US" altLang="zh-CN" dirty="0" err="1" smtClean="0"/>
              <a:t>conf</a:t>
            </a:r>
            <a:endParaRPr lang="en-US" altLang="zh-CN" dirty="0" smtClean="0"/>
          </a:p>
          <a:p>
            <a:r>
              <a:rPr lang="zh-CN" altLang="en-US" dirty="0" smtClean="0"/>
              <a:t>使用单独的</a:t>
            </a:r>
            <a:r>
              <a:rPr lang="en-US" altLang="zh-CN" dirty="0" err="1" smtClean="0"/>
              <a:t>ZooKeeper</a:t>
            </a:r>
            <a:r>
              <a:rPr lang="zh-CN" altLang="en-US" dirty="0" smtClean="0"/>
              <a:t>而不是</a:t>
            </a:r>
            <a:r>
              <a:rPr lang="en-US" altLang="zh-CN" dirty="0" err="1" smtClean="0"/>
              <a:t>HBase</a:t>
            </a:r>
            <a:r>
              <a:rPr lang="zh-CN" altLang="en-US" dirty="0" smtClean="0"/>
              <a:t>自带的</a:t>
            </a:r>
            <a:r>
              <a:rPr lang="en-US" altLang="zh-CN" dirty="0" err="1" smtClean="0"/>
              <a:t>ZooKeeper</a:t>
            </a:r>
            <a:endParaRPr lang="en-US" altLang="zh-CN" dirty="0"/>
          </a:p>
          <a:p>
            <a:r>
              <a:rPr lang="en-US" altLang="zh-CN" dirty="0"/>
              <a:t>export HBASE_MANAGES_ZK=false</a:t>
            </a:r>
            <a:endParaRPr lang="zh-CN" altLang="en-US" dirty="0"/>
          </a:p>
        </p:txBody>
      </p:sp>
    </p:spTree>
    <p:extLst>
      <p:ext uri="{BB962C8B-B14F-4D97-AF65-F5344CB8AC3E}">
        <p14:creationId xmlns="" xmlns:p14="http://schemas.microsoft.com/office/powerpoint/2010/main" val="3889156528"/>
      </p:ext>
    </p:extLst>
  </p:cSld>
  <p:clrMapOvr>
    <a:masterClrMapping/>
  </p:clrMapOvr>
  <mc:AlternateContent xmlns:mc="http://schemas.openxmlformats.org/markup-compatibility/2006">
    <mc:Choice xmlns="" xmlns:p14="http://schemas.microsoft.com/office/powerpoint/2010/main" Requires="p14">
      <p:transition p14:dur="0"/>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hbase-site.h</a:t>
            </a:r>
            <a:endParaRPr lang="zh-CN" altLang="en-US" dirty="0"/>
          </a:p>
        </p:txBody>
      </p:sp>
      <p:sp>
        <p:nvSpPr>
          <p:cNvPr id="3" name="Content Placeholder 2"/>
          <p:cNvSpPr>
            <a:spLocks noGrp="1"/>
          </p:cNvSpPr>
          <p:nvPr>
            <p:ph idx="1"/>
          </p:nvPr>
        </p:nvSpPr>
        <p:spPr/>
        <p:txBody>
          <a:bodyPr>
            <a:normAutofit fontScale="55000" lnSpcReduction="20000"/>
          </a:bodyPr>
          <a:lstStyle/>
          <a:p>
            <a:pPr>
              <a:lnSpc>
                <a:spcPct val="120000"/>
              </a:lnSpc>
              <a:spcBef>
                <a:spcPts val="0"/>
              </a:spcBef>
            </a:pPr>
            <a:r>
              <a:rPr lang="en-US" altLang="zh-CN" dirty="0"/>
              <a:t>&lt;configuration&gt;</a:t>
            </a:r>
          </a:p>
          <a:p>
            <a:pPr>
              <a:lnSpc>
                <a:spcPct val="120000"/>
              </a:lnSpc>
              <a:spcBef>
                <a:spcPts val="0"/>
              </a:spcBef>
            </a:pPr>
            <a:r>
              <a:rPr lang="en-US" altLang="zh-CN" dirty="0" smtClean="0"/>
              <a:t>&lt;</a:t>
            </a:r>
            <a:r>
              <a:rPr lang="en-US" altLang="zh-CN" dirty="0"/>
              <a:t>property&gt;</a:t>
            </a:r>
          </a:p>
          <a:p>
            <a:pPr>
              <a:lnSpc>
                <a:spcPct val="120000"/>
              </a:lnSpc>
              <a:spcBef>
                <a:spcPts val="0"/>
              </a:spcBef>
            </a:pPr>
            <a:r>
              <a:rPr lang="en-US" altLang="zh-CN" dirty="0"/>
              <a:t>    &lt;name&gt;</a:t>
            </a:r>
            <a:r>
              <a:rPr lang="en-US" altLang="zh-CN" dirty="0" err="1"/>
              <a:t>hbase.rootdir</a:t>
            </a:r>
            <a:r>
              <a:rPr lang="en-US" altLang="zh-CN" dirty="0"/>
              <a:t>&lt;/name&gt;</a:t>
            </a:r>
          </a:p>
          <a:p>
            <a:pPr>
              <a:lnSpc>
                <a:spcPct val="120000"/>
              </a:lnSpc>
              <a:spcBef>
                <a:spcPts val="0"/>
              </a:spcBef>
            </a:pPr>
            <a:r>
              <a:rPr lang="en-US" altLang="zh-CN" dirty="0"/>
              <a:t>    &lt;value&gt;hdfs://master:54310/hbase&lt;/value&gt;</a:t>
            </a:r>
          </a:p>
          <a:p>
            <a:pPr>
              <a:lnSpc>
                <a:spcPct val="120000"/>
              </a:lnSpc>
              <a:spcBef>
                <a:spcPts val="0"/>
              </a:spcBef>
            </a:pPr>
            <a:r>
              <a:rPr lang="en-US" altLang="zh-CN" dirty="0"/>
              <a:t>  &lt;/property</a:t>
            </a:r>
            <a:r>
              <a:rPr lang="en-US" altLang="zh-CN" dirty="0" smtClean="0"/>
              <a:t>&gt;</a:t>
            </a:r>
            <a:endParaRPr lang="en-US" altLang="zh-CN" dirty="0"/>
          </a:p>
          <a:p>
            <a:pPr>
              <a:lnSpc>
                <a:spcPct val="120000"/>
              </a:lnSpc>
              <a:spcBef>
                <a:spcPts val="0"/>
              </a:spcBef>
            </a:pPr>
            <a:r>
              <a:rPr lang="en-US" altLang="zh-CN" dirty="0"/>
              <a:t>  &lt;property&gt;</a:t>
            </a:r>
          </a:p>
          <a:p>
            <a:pPr>
              <a:lnSpc>
                <a:spcPct val="120000"/>
              </a:lnSpc>
              <a:spcBef>
                <a:spcPts val="0"/>
              </a:spcBef>
            </a:pPr>
            <a:r>
              <a:rPr lang="en-US" altLang="zh-CN" dirty="0"/>
              <a:t>    &lt;name&gt;</a:t>
            </a:r>
            <a:r>
              <a:rPr lang="en-US" altLang="zh-CN" dirty="0" err="1"/>
              <a:t>hbase.cluster.distributed</a:t>
            </a:r>
            <a:r>
              <a:rPr lang="en-US" altLang="zh-CN" dirty="0"/>
              <a:t>&lt;/name&gt;</a:t>
            </a:r>
          </a:p>
          <a:p>
            <a:pPr>
              <a:lnSpc>
                <a:spcPct val="120000"/>
              </a:lnSpc>
              <a:spcBef>
                <a:spcPts val="0"/>
              </a:spcBef>
            </a:pPr>
            <a:r>
              <a:rPr lang="en-US" altLang="zh-CN" dirty="0"/>
              <a:t>    &lt;value&gt;true&lt;/value&gt;</a:t>
            </a:r>
          </a:p>
          <a:p>
            <a:pPr>
              <a:lnSpc>
                <a:spcPct val="120000"/>
              </a:lnSpc>
              <a:spcBef>
                <a:spcPts val="0"/>
              </a:spcBef>
            </a:pPr>
            <a:r>
              <a:rPr lang="en-US" altLang="zh-CN" dirty="0"/>
              <a:t>  &lt;/property</a:t>
            </a:r>
            <a:r>
              <a:rPr lang="en-US" altLang="zh-CN" dirty="0" smtClean="0"/>
              <a:t>&gt;</a:t>
            </a:r>
            <a:endParaRPr lang="en-US" altLang="zh-CN" dirty="0"/>
          </a:p>
          <a:p>
            <a:pPr>
              <a:lnSpc>
                <a:spcPct val="120000"/>
              </a:lnSpc>
              <a:spcBef>
                <a:spcPts val="0"/>
              </a:spcBef>
            </a:pPr>
            <a:r>
              <a:rPr lang="en-US" altLang="zh-CN" dirty="0"/>
              <a:t>  &lt;property&gt;</a:t>
            </a:r>
          </a:p>
          <a:p>
            <a:pPr>
              <a:lnSpc>
                <a:spcPct val="120000"/>
              </a:lnSpc>
              <a:spcBef>
                <a:spcPts val="0"/>
              </a:spcBef>
            </a:pPr>
            <a:r>
              <a:rPr lang="en-US" altLang="zh-CN" dirty="0"/>
              <a:t>    &lt;name&gt;</a:t>
            </a:r>
            <a:r>
              <a:rPr lang="en-US" altLang="zh-CN" dirty="0" err="1"/>
              <a:t>hbase.zookeeper.quorum</a:t>
            </a:r>
            <a:r>
              <a:rPr lang="en-US" altLang="zh-CN" dirty="0"/>
              <a:t>&lt;/name&gt;</a:t>
            </a:r>
          </a:p>
          <a:p>
            <a:pPr>
              <a:lnSpc>
                <a:spcPct val="120000"/>
              </a:lnSpc>
              <a:spcBef>
                <a:spcPts val="0"/>
              </a:spcBef>
            </a:pPr>
            <a:r>
              <a:rPr lang="en-US" altLang="zh-CN" dirty="0"/>
              <a:t>    &lt;value&gt;master,slave1,slave2&lt;/value&gt;</a:t>
            </a:r>
          </a:p>
          <a:p>
            <a:pPr>
              <a:lnSpc>
                <a:spcPct val="120000"/>
              </a:lnSpc>
              <a:spcBef>
                <a:spcPts val="0"/>
              </a:spcBef>
            </a:pPr>
            <a:r>
              <a:rPr lang="en-US" altLang="zh-CN" dirty="0"/>
              <a:t>  &lt;/property</a:t>
            </a:r>
            <a:r>
              <a:rPr lang="en-US" altLang="zh-CN" dirty="0" smtClean="0"/>
              <a:t>&gt;</a:t>
            </a:r>
            <a:endParaRPr lang="en-US" altLang="zh-CN" dirty="0"/>
          </a:p>
          <a:p>
            <a:pPr>
              <a:lnSpc>
                <a:spcPct val="120000"/>
              </a:lnSpc>
              <a:spcBef>
                <a:spcPts val="0"/>
              </a:spcBef>
            </a:pPr>
            <a:r>
              <a:rPr lang="en-US" altLang="zh-CN" dirty="0"/>
              <a:t>  &lt;property&gt;</a:t>
            </a:r>
          </a:p>
          <a:p>
            <a:pPr>
              <a:lnSpc>
                <a:spcPct val="120000"/>
              </a:lnSpc>
              <a:spcBef>
                <a:spcPts val="0"/>
              </a:spcBef>
            </a:pPr>
            <a:r>
              <a:rPr lang="en-US" altLang="zh-CN" dirty="0"/>
              <a:t>    &lt;name&gt;</a:t>
            </a:r>
            <a:r>
              <a:rPr lang="en-US" altLang="zh-CN" dirty="0" err="1"/>
              <a:t>hbase.zookeeper.clientPort</a:t>
            </a:r>
            <a:r>
              <a:rPr lang="en-US" altLang="zh-CN" dirty="0"/>
              <a:t>&lt;/name&gt;</a:t>
            </a:r>
          </a:p>
          <a:p>
            <a:pPr>
              <a:lnSpc>
                <a:spcPct val="120000"/>
              </a:lnSpc>
              <a:spcBef>
                <a:spcPts val="0"/>
              </a:spcBef>
            </a:pPr>
            <a:r>
              <a:rPr lang="en-US" altLang="zh-CN" dirty="0"/>
              <a:t>    &lt;value&gt;2181&lt;/value&gt;</a:t>
            </a:r>
          </a:p>
          <a:p>
            <a:pPr>
              <a:lnSpc>
                <a:spcPct val="120000"/>
              </a:lnSpc>
              <a:spcBef>
                <a:spcPts val="0"/>
              </a:spcBef>
            </a:pPr>
            <a:r>
              <a:rPr lang="en-US" altLang="zh-CN" dirty="0"/>
              <a:t>  &lt;/property&gt;</a:t>
            </a:r>
          </a:p>
          <a:p>
            <a:pPr>
              <a:lnSpc>
                <a:spcPct val="120000"/>
              </a:lnSpc>
              <a:spcBef>
                <a:spcPts val="0"/>
              </a:spcBef>
            </a:pPr>
            <a:r>
              <a:rPr lang="en-US" altLang="zh-CN" dirty="0"/>
              <a:t> &lt;property&gt;</a:t>
            </a:r>
          </a:p>
          <a:p>
            <a:pPr>
              <a:lnSpc>
                <a:spcPct val="120000"/>
              </a:lnSpc>
              <a:spcBef>
                <a:spcPts val="0"/>
              </a:spcBef>
            </a:pPr>
            <a:r>
              <a:rPr lang="en-US" altLang="zh-CN" dirty="0"/>
              <a:t>    &lt;name&gt;</a:t>
            </a:r>
            <a:r>
              <a:rPr lang="en-US" altLang="zh-CN" dirty="0" err="1"/>
              <a:t>dfs.support.append</a:t>
            </a:r>
            <a:r>
              <a:rPr lang="en-US" altLang="zh-CN" dirty="0"/>
              <a:t>&lt;/name&gt;</a:t>
            </a:r>
          </a:p>
          <a:p>
            <a:pPr>
              <a:lnSpc>
                <a:spcPct val="120000"/>
              </a:lnSpc>
              <a:spcBef>
                <a:spcPts val="0"/>
              </a:spcBef>
            </a:pPr>
            <a:r>
              <a:rPr lang="en-US" altLang="zh-CN" dirty="0"/>
              <a:t>    &lt;value&gt;true&lt;/value&gt;</a:t>
            </a:r>
          </a:p>
          <a:p>
            <a:pPr>
              <a:lnSpc>
                <a:spcPct val="120000"/>
              </a:lnSpc>
              <a:spcBef>
                <a:spcPts val="0"/>
              </a:spcBef>
            </a:pPr>
            <a:r>
              <a:rPr lang="en-US" altLang="zh-CN" dirty="0"/>
              <a:t>  &lt;/property</a:t>
            </a:r>
            <a:r>
              <a:rPr lang="en-US" altLang="zh-CN" dirty="0" smtClean="0"/>
              <a:t>&gt;</a:t>
            </a:r>
            <a:endParaRPr lang="en-US" altLang="zh-CN" dirty="0"/>
          </a:p>
          <a:p>
            <a:pPr>
              <a:lnSpc>
                <a:spcPct val="120000"/>
              </a:lnSpc>
              <a:spcBef>
                <a:spcPts val="0"/>
              </a:spcBef>
            </a:pPr>
            <a:r>
              <a:rPr lang="en-US" altLang="zh-CN" dirty="0"/>
              <a:t>&lt;/configuration&gt;</a:t>
            </a:r>
          </a:p>
          <a:p>
            <a:pPr>
              <a:lnSpc>
                <a:spcPct val="120000"/>
              </a:lnSpc>
              <a:spcBef>
                <a:spcPts val="0"/>
              </a:spcBef>
            </a:pPr>
            <a:endParaRPr lang="zh-CN" altLang="en-US" dirty="0"/>
          </a:p>
        </p:txBody>
      </p:sp>
    </p:spTree>
    <p:extLst>
      <p:ext uri="{BB962C8B-B14F-4D97-AF65-F5344CB8AC3E}">
        <p14:creationId xmlns="" xmlns:p14="http://schemas.microsoft.com/office/powerpoint/2010/main" val="71393948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zh-CN" altLang="en-US" dirty="0" smtClean="0"/>
              <a:t>的启动</a:t>
            </a:r>
            <a:endParaRPr lang="zh-CN" altLang="en-US" dirty="0"/>
          </a:p>
        </p:txBody>
      </p:sp>
      <p:sp>
        <p:nvSpPr>
          <p:cNvPr id="3" name="Content Placeholder 2"/>
          <p:cNvSpPr>
            <a:spLocks noGrp="1"/>
          </p:cNvSpPr>
          <p:nvPr>
            <p:ph idx="1"/>
          </p:nvPr>
        </p:nvSpPr>
        <p:spPr/>
        <p:txBody>
          <a:bodyPr/>
          <a:lstStyle/>
          <a:p>
            <a:r>
              <a:rPr lang="zh-CN" altLang="en-US" dirty="0" smtClean="0"/>
              <a:t>将已经配置完成的</a:t>
            </a:r>
            <a:r>
              <a:rPr lang="en-US" altLang="zh-CN" dirty="0" err="1" smtClean="0"/>
              <a:t>HBase</a:t>
            </a:r>
            <a:r>
              <a:rPr lang="zh-CN" altLang="en-US" dirty="0" smtClean="0"/>
              <a:t>传输到所有的节点中</a:t>
            </a:r>
            <a:endParaRPr lang="en-US" altLang="zh-CN" dirty="0" smtClean="0"/>
          </a:p>
          <a:p>
            <a:r>
              <a:rPr lang="zh-CN" altLang="en-US" dirty="0" smtClean="0"/>
              <a:t>在头结点上可以启动</a:t>
            </a:r>
            <a:r>
              <a:rPr lang="en-US" altLang="zh-CN" dirty="0" smtClean="0"/>
              <a:t>bin/start-hbase.sh</a:t>
            </a:r>
            <a:r>
              <a:rPr lang="zh-CN" altLang="en-US" dirty="0" smtClean="0"/>
              <a:t>的脚本，以启动</a:t>
            </a:r>
            <a:r>
              <a:rPr lang="en-US" altLang="zh-CN" dirty="0" err="1" smtClean="0"/>
              <a:t>HBase</a:t>
            </a:r>
            <a:endParaRPr lang="zh-CN" altLang="en-US" dirty="0"/>
          </a:p>
        </p:txBody>
      </p:sp>
    </p:spTree>
    <p:extLst>
      <p:ext uri="{BB962C8B-B14F-4D97-AF65-F5344CB8AC3E}">
        <p14:creationId xmlns="" xmlns:p14="http://schemas.microsoft.com/office/powerpoint/2010/main" val="15084189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531" y="2727579"/>
            <a:ext cx="5025415" cy="584775"/>
          </a:xfrm>
        </p:spPr>
        <p:txBody>
          <a:bodyPr/>
          <a:lstStyle/>
          <a:p>
            <a:r>
              <a:rPr lang="en-US" altLang="zh-CN" dirty="0" err="1" smtClean="0"/>
              <a:t>HBase</a:t>
            </a:r>
            <a:r>
              <a:rPr lang="en-US" altLang="zh-CN" dirty="0" smtClean="0"/>
              <a:t> Shell </a:t>
            </a:r>
            <a:r>
              <a:rPr lang="zh-CN" altLang="en-US" dirty="0" smtClean="0"/>
              <a:t>操作举例</a:t>
            </a:r>
            <a:endParaRPr lang="zh-CN" altLang="en-US" dirty="0"/>
          </a:p>
        </p:txBody>
      </p:sp>
      <p:sp>
        <p:nvSpPr>
          <p:cNvPr id="5" name="Subtitle 4"/>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203779047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en-US" altLang="zh-CN" dirty="0" smtClean="0"/>
              <a:t> Shell</a:t>
            </a:r>
            <a:r>
              <a:rPr lang="zh-CN" altLang="en-US" dirty="0" smtClean="0"/>
              <a:t>操作</a:t>
            </a:r>
            <a:endParaRPr lang="zh-CN" altLang="en-US" dirty="0"/>
          </a:p>
        </p:txBody>
      </p:sp>
      <p:sp>
        <p:nvSpPr>
          <p:cNvPr id="3" name="Content Placeholder 2"/>
          <p:cNvSpPr>
            <a:spLocks noGrp="1"/>
          </p:cNvSpPr>
          <p:nvPr>
            <p:ph idx="1"/>
          </p:nvPr>
        </p:nvSpPr>
        <p:spPr>
          <a:xfrm>
            <a:off x="457200" y="1371600"/>
            <a:ext cx="8229600" cy="637309"/>
          </a:xfrm>
        </p:spPr>
        <p:txBody>
          <a:bodyPr/>
          <a:lstStyle/>
          <a:p>
            <a:r>
              <a:rPr lang="zh-CN" altLang="en-US" dirty="0" smtClean="0"/>
              <a:t>我们建立如下的表以及数据  </a:t>
            </a:r>
            <a:r>
              <a:rPr lang="en-US" altLang="zh-CN" dirty="0" err="1" smtClean="0"/>
              <a:t>table:students</a:t>
            </a:r>
            <a:endParaRPr lang="zh-CN" altLang="en-US" dirty="0"/>
          </a:p>
        </p:txBody>
      </p:sp>
      <p:graphicFrame>
        <p:nvGraphicFramePr>
          <p:cNvPr id="4" name="Table 3"/>
          <p:cNvGraphicFramePr>
            <a:graphicFrameLocks noGrp="1"/>
          </p:cNvGraphicFramePr>
          <p:nvPr>
            <p:extLst>
              <p:ext uri="{D42A27DB-BD31-4B8C-83A1-F6EECF244321}">
                <p14:modId xmlns="" xmlns:p14="http://schemas.microsoft.com/office/powerpoint/2010/main" val="1128090786"/>
              </p:ext>
            </p:extLst>
          </p:nvPr>
        </p:nvGraphicFramePr>
        <p:xfrm>
          <a:off x="277089" y="2151166"/>
          <a:ext cx="8250383" cy="3435271"/>
        </p:xfrm>
        <a:graphic>
          <a:graphicData uri="http://schemas.openxmlformats.org/drawingml/2006/table">
            <a:tbl>
              <a:tblPr>
                <a:tableStyleId>{284E427A-3D55-4303-BF80-6455036E1DE7}</a:tableStyleId>
              </a:tblPr>
              <a:tblGrid>
                <a:gridCol w="938984"/>
                <a:gridCol w="1192190"/>
                <a:gridCol w="1192190"/>
                <a:gridCol w="1082383"/>
                <a:gridCol w="974938"/>
                <a:gridCol w="1434849"/>
                <a:gridCol w="1434849"/>
              </a:tblGrid>
              <a:tr h="532961">
                <a:tc rowSpan="2">
                  <a:txBody>
                    <a:bodyPr/>
                    <a:lstStyle/>
                    <a:p>
                      <a:r>
                        <a:rPr lang="en-US" sz="1600" dirty="0" smtClean="0">
                          <a:effectLst/>
                        </a:rPr>
                        <a:t>ID</a:t>
                      </a:r>
                      <a:endParaRPr lang="en-US" sz="1600" dirty="0">
                        <a:effectLst/>
                      </a:endParaRPr>
                    </a:p>
                  </a:txBody>
                  <a:tcPr marL="142815" marR="0" marT="0" marB="0" anchor="ctr"/>
                </a:tc>
                <a:tc gridSpan="2">
                  <a:txBody>
                    <a:bodyPr/>
                    <a:lstStyle/>
                    <a:p>
                      <a:r>
                        <a:rPr lang="en-US" sz="1600" dirty="0" smtClean="0">
                          <a:effectLst/>
                        </a:rPr>
                        <a:t>Description</a:t>
                      </a:r>
                      <a:endParaRPr lang="en-US" sz="1600" dirty="0">
                        <a:effectLst/>
                      </a:endParaRPr>
                    </a:p>
                  </a:txBody>
                  <a:tcPr marL="142815" marR="0" marT="0" marB="0" anchor="ctr"/>
                </a:tc>
                <a:tc hMerge="1">
                  <a:txBody>
                    <a:bodyPr/>
                    <a:lstStyle/>
                    <a:p>
                      <a:endParaRPr lang="zh-CN" altLang="en-US"/>
                    </a:p>
                  </a:txBody>
                  <a:tcPr/>
                </a:tc>
                <a:tc gridSpan="3">
                  <a:txBody>
                    <a:bodyPr/>
                    <a:lstStyle/>
                    <a:p>
                      <a:r>
                        <a:rPr lang="en-US" sz="1600" dirty="0" smtClean="0">
                          <a:effectLst/>
                        </a:rPr>
                        <a:t>Courses</a:t>
                      </a:r>
                      <a:endParaRPr lang="en-US" sz="1600" dirty="0">
                        <a:effectLst/>
                      </a:endParaRPr>
                    </a:p>
                  </a:txBody>
                  <a:tcPr marL="142815" marR="0" marT="0" marB="0" anchor="ctr"/>
                </a:tc>
                <a:tc hMerge="1">
                  <a:txBody>
                    <a:bodyPr/>
                    <a:lstStyle/>
                    <a:p>
                      <a:endParaRPr lang="zh-CN" altLang="en-US"/>
                    </a:p>
                  </a:txBody>
                  <a:tcPr/>
                </a:tc>
                <a:tc hMerge="1">
                  <a:txBody>
                    <a:bodyPr/>
                    <a:lstStyle/>
                    <a:p>
                      <a:endParaRPr lang="zh-CN" altLang="en-US"/>
                    </a:p>
                  </a:txBody>
                  <a:tcPr/>
                </a:tc>
                <a:tc>
                  <a:txBody>
                    <a:bodyPr/>
                    <a:lstStyle/>
                    <a:p>
                      <a:r>
                        <a:rPr lang="en-US" sz="1600" dirty="0" smtClean="0">
                          <a:effectLst/>
                        </a:rPr>
                        <a:t>Home</a:t>
                      </a:r>
                      <a:endParaRPr lang="en-US" sz="1600" dirty="0">
                        <a:effectLst/>
                      </a:endParaRPr>
                    </a:p>
                  </a:txBody>
                  <a:tcPr marL="142815" marR="0" marT="0" marB="0" anchor="ctr"/>
                </a:tc>
              </a:tr>
              <a:tr h="532961">
                <a:tc vMerge="1">
                  <a:txBody>
                    <a:bodyPr/>
                    <a:lstStyle/>
                    <a:p>
                      <a:endParaRPr lang="zh-CN" altLang="en-US"/>
                    </a:p>
                  </a:txBody>
                  <a:tcPr/>
                </a:tc>
                <a:tc>
                  <a:txBody>
                    <a:bodyPr/>
                    <a:lstStyle/>
                    <a:p>
                      <a:r>
                        <a:rPr lang="en-US" sz="1600" dirty="0" smtClean="0">
                          <a:effectLst/>
                        </a:rPr>
                        <a:t>Name</a:t>
                      </a:r>
                      <a:endParaRPr lang="en-US" sz="1600" dirty="0">
                        <a:effectLst/>
                      </a:endParaRPr>
                    </a:p>
                  </a:txBody>
                  <a:tcPr marL="142815" marR="0" marT="0" marB="0" anchor="ctr"/>
                </a:tc>
                <a:tc>
                  <a:txBody>
                    <a:bodyPr/>
                    <a:lstStyle/>
                    <a:p>
                      <a:r>
                        <a:rPr lang="en-US" sz="1600" dirty="0" smtClean="0">
                          <a:effectLst/>
                        </a:rPr>
                        <a:t>Height</a:t>
                      </a:r>
                      <a:endParaRPr lang="en-US" sz="1600" dirty="0">
                        <a:effectLst/>
                      </a:endParaRPr>
                    </a:p>
                  </a:txBody>
                  <a:tcPr marL="142815" marR="0" marT="0" marB="0" anchor="ctr"/>
                </a:tc>
                <a:tc>
                  <a:txBody>
                    <a:bodyPr/>
                    <a:lstStyle/>
                    <a:p>
                      <a:r>
                        <a:rPr lang="en-US" sz="1600" dirty="0" smtClean="0">
                          <a:effectLst/>
                        </a:rPr>
                        <a:t>Chinese</a:t>
                      </a:r>
                      <a:endParaRPr lang="en-US" sz="1600" dirty="0">
                        <a:effectLst/>
                      </a:endParaRPr>
                    </a:p>
                  </a:txBody>
                  <a:tcPr marL="142815" marR="0" marT="0" marB="0" anchor="ctr"/>
                </a:tc>
                <a:tc>
                  <a:txBody>
                    <a:bodyPr/>
                    <a:lstStyle/>
                    <a:p>
                      <a:r>
                        <a:rPr lang="en-US" sz="1600" dirty="0" smtClean="0">
                          <a:effectLst/>
                        </a:rPr>
                        <a:t>Math</a:t>
                      </a:r>
                      <a:endParaRPr lang="en-US" sz="1600" dirty="0">
                        <a:effectLst/>
                      </a:endParaRPr>
                    </a:p>
                  </a:txBody>
                  <a:tcPr marL="142815" marR="0" marT="0" marB="0" anchor="ctr"/>
                </a:tc>
                <a:tc>
                  <a:txBody>
                    <a:bodyPr/>
                    <a:lstStyle/>
                    <a:p>
                      <a:r>
                        <a:rPr lang="en-US" sz="1600" dirty="0" smtClean="0">
                          <a:effectLst/>
                        </a:rPr>
                        <a:t>Physics</a:t>
                      </a:r>
                      <a:endParaRPr lang="en-US" sz="1600" dirty="0">
                        <a:effectLst/>
                      </a:endParaRPr>
                    </a:p>
                  </a:txBody>
                  <a:tcPr marL="142815" marR="0" marT="0" marB="0" anchor="ctr"/>
                </a:tc>
                <a:tc>
                  <a:txBody>
                    <a:bodyPr/>
                    <a:lstStyle/>
                    <a:p>
                      <a:r>
                        <a:rPr lang="en-US" sz="1600" dirty="0" smtClean="0">
                          <a:effectLst/>
                        </a:rPr>
                        <a:t>Province</a:t>
                      </a:r>
                      <a:endParaRPr lang="en-US" sz="1600" dirty="0">
                        <a:effectLst/>
                      </a:endParaRPr>
                    </a:p>
                  </a:txBody>
                  <a:tcPr marL="142815" marR="0" marT="0" marB="0" anchor="ctr"/>
                </a:tc>
              </a:tr>
              <a:tr h="1030152">
                <a:tc>
                  <a:txBody>
                    <a:bodyPr/>
                    <a:lstStyle/>
                    <a:p>
                      <a:r>
                        <a:rPr lang="en-US" sz="1600" dirty="0" smtClean="0">
                          <a:effectLst/>
                        </a:rPr>
                        <a:t>001</a:t>
                      </a:r>
                      <a:endParaRPr lang="en-US" sz="1600" dirty="0">
                        <a:effectLst/>
                      </a:endParaRPr>
                    </a:p>
                  </a:txBody>
                  <a:tcPr marL="142815" marR="0" marT="0" marB="0" anchor="ctr"/>
                </a:tc>
                <a:tc>
                  <a:txBody>
                    <a:bodyPr/>
                    <a:lstStyle/>
                    <a:p>
                      <a:r>
                        <a:rPr lang="en-US" sz="1600" dirty="0" smtClean="0">
                          <a:effectLst/>
                        </a:rPr>
                        <a:t>Li</a:t>
                      </a:r>
                      <a:r>
                        <a:rPr lang="en-US" sz="1600" baseline="0" dirty="0" smtClean="0">
                          <a:effectLst/>
                        </a:rPr>
                        <a:t> Lei</a:t>
                      </a:r>
                      <a:endParaRPr lang="en-US" sz="1600" dirty="0">
                        <a:effectLst/>
                      </a:endParaRPr>
                    </a:p>
                  </a:txBody>
                  <a:tcPr marL="142815" marR="0" marT="0" marB="0" anchor="ctr"/>
                </a:tc>
                <a:tc>
                  <a:txBody>
                    <a:bodyPr/>
                    <a:lstStyle/>
                    <a:p>
                      <a:r>
                        <a:rPr lang="en-US" altLang="zh-CN" sz="1600" dirty="0" smtClean="0">
                          <a:effectLst/>
                        </a:rPr>
                        <a:t>176</a:t>
                      </a:r>
                      <a:endParaRPr lang="zh-CN" altLang="en-US" sz="1600" dirty="0">
                        <a:effectLst/>
                      </a:endParaRPr>
                    </a:p>
                  </a:txBody>
                  <a:tcPr marL="142815" marR="0" marT="0" marB="0" anchor="ctr"/>
                </a:tc>
                <a:tc>
                  <a:txBody>
                    <a:bodyPr/>
                    <a:lstStyle/>
                    <a:p>
                      <a:r>
                        <a:rPr lang="en-US" sz="1600" dirty="0" smtClean="0">
                          <a:effectLst/>
                        </a:rPr>
                        <a:t>80</a:t>
                      </a:r>
                      <a:endParaRPr lang="en-US" sz="1600" dirty="0">
                        <a:effectLst/>
                      </a:endParaRPr>
                    </a:p>
                  </a:txBody>
                  <a:tcPr marL="142815" marR="0" marT="0" marB="0" anchor="ctr"/>
                </a:tc>
                <a:tc>
                  <a:txBody>
                    <a:bodyPr/>
                    <a:lstStyle/>
                    <a:p>
                      <a:r>
                        <a:rPr lang="en-US" altLang="zh-CN" sz="1600" dirty="0" smtClean="0">
                          <a:effectLst/>
                        </a:rPr>
                        <a:t>90</a:t>
                      </a:r>
                      <a:endParaRPr lang="zh-CN" altLang="en-US" sz="1600" dirty="0">
                        <a:effectLst/>
                      </a:endParaRPr>
                    </a:p>
                  </a:txBody>
                  <a:tcPr marL="142815" marR="0" marT="0" marB="0" anchor="ctr"/>
                </a:tc>
                <a:tc>
                  <a:txBody>
                    <a:bodyPr/>
                    <a:lstStyle/>
                    <a:p>
                      <a:r>
                        <a:rPr lang="en-US" altLang="zh-CN" sz="1600" dirty="0" smtClean="0">
                          <a:effectLst/>
                        </a:rPr>
                        <a:t>95</a:t>
                      </a:r>
                      <a:endParaRPr lang="zh-CN" altLang="en-US" sz="1600" dirty="0">
                        <a:effectLst/>
                      </a:endParaRPr>
                    </a:p>
                  </a:txBody>
                  <a:tcPr marL="142815" marR="0" marT="0" marB="0" anchor="ctr"/>
                </a:tc>
                <a:tc>
                  <a:txBody>
                    <a:bodyPr/>
                    <a:lstStyle/>
                    <a:p>
                      <a:r>
                        <a:rPr lang="en-US" altLang="zh-CN" sz="1600" dirty="0" err="1" smtClean="0">
                          <a:effectLst/>
                        </a:rPr>
                        <a:t>Zhe</a:t>
                      </a:r>
                      <a:r>
                        <a:rPr lang="en-US" altLang="zh-CN" sz="1600" baseline="0" dirty="0" smtClean="0">
                          <a:effectLst/>
                        </a:rPr>
                        <a:t> Jiang</a:t>
                      </a:r>
                      <a:endParaRPr lang="zh-CN" altLang="en-US" sz="1600" dirty="0">
                        <a:effectLst/>
                      </a:endParaRPr>
                    </a:p>
                  </a:txBody>
                  <a:tcPr marL="142815" marR="0" marT="0" marB="0" anchor="ctr"/>
                </a:tc>
              </a:tr>
              <a:tr h="721106">
                <a:tc>
                  <a:txBody>
                    <a:bodyPr/>
                    <a:lstStyle/>
                    <a:p>
                      <a:r>
                        <a:rPr lang="en-US" sz="1600" dirty="0" smtClean="0">
                          <a:effectLst/>
                        </a:rPr>
                        <a:t>002</a:t>
                      </a:r>
                      <a:endParaRPr lang="en-US" sz="1600" dirty="0">
                        <a:effectLst/>
                      </a:endParaRPr>
                    </a:p>
                  </a:txBody>
                  <a:tcPr marL="142815" marR="0" marT="0" marB="0" anchor="ctr"/>
                </a:tc>
                <a:tc>
                  <a:txBody>
                    <a:bodyPr/>
                    <a:lstStyle/>
                    <a:p>
                      <a:r>
                        <a:rPr lang="en-US" sz="1600" dirty="0" smtClean="0">
                          <a:effectLst/>
                        </a:rPr>
                        <a:t>Han </a:t>
                      </a:r>
                      <a:r>
                        <a:rPr lang="en-US" sz="1600" dirty="0" err="1" smtClean="0">
                          <a:effectLst/>
                        </a:rPr>
                        <a:t>Meimei</a:t>
                      </a:r>
                      <a:endParaRPr lang="en-US" sz="1600" dirty="0">
                        <a:effectLst/>
                      </a:endParaRPr>
                    </a:p>
                  </a:txBody>
                  <a:tcPr marL="142815" marR="0" marT="0" marB="0" anchor="ctr"/>
                </a:tc>
                <a:tc>
                  <a:txBody>
                    <a:bodyPr/>
                    <a:lstStyle/>
                    <a:p>
                      <a:r>
                        <a:rPr lang="en-US" altLang="zh-CN" sz="1600" dirty="0" smtClean="0">
                          <a:effectLst/>
                        </a:rPr>
                        <a:t>183</a:t>
                      </a:r>
                      <a:endParaRPr lang="zh-CN" altLang="en-US" sz="1600" dirty="0">
                        <a:effectLst/>
                      </a:endParaRPr>
                    </a:p>
                  </a:txBody>
                  <a:tcPr marL="142815" marR="0" marT="0" marB="0" anchor="ctr"/>
                </a:tc>
                <a:tc>
                  <a:txBody>
                    <a:bodyPr/>
                    <a:lstStyle/>
                    <a:p>
                      <a:r>
                        <a:rPr lang="en-US" sz="1600" dirty="0" smtClean="0">
                          <a:effectLst/>
                        </a:rPr>
                        <a:t>88</a:t>
                      </a:r>
                      <a:endParaRPr lang="en-US" sz="1600" dirty="0">
                        <a:effectLst/>
                      </a:endParaRPr>
                    </a:p>
                  </a:txBody>
                  <a:tcPr marL="142815" marR="0" marT="0" marB="0" anchor="ctr"/>
                </a:tc>
                <a:tc>
                  <a:txBody>
                    <a:bodyPr/>
                    <a:lstStyle/>
                    <a:p>
                      <a:r>
                        <a:rPr lang="en-US" altLang="zh-CN" sz="1600" dirty="0" smtClean="0">
                          <a:effectLst/>
                        </a:rPr>
                        <a:t>77</a:t>
                      </a:r>
                      <a:endParaRPr lang="zh-CN" altLang="en-US" sz="1600" dirty="0">
                        <a:effectLst/>
                      </a:endParaRPr>
                    </a:p>
                  </a:txBody>
                  <a:tcPr marL="142815" marR="0" marT="0" marB="0" anchor="ctr"/>
                </a:tc>
                <a:tc>
                  <a:txBody>
                    <a:bodyPr/>
                    <a:lstStyle/>
                    <a:p>
                      <a:r>
                        <a:rPr lang="en-US" sz="1600" dirty="0" smtClean="0">
                          <a:effectLst/>
                        </a:rPr>
                        <a:t>66</a:t>
                      </a:r>
                      <a:endParaRPr lang="en-US" sz="1600" dirty="0">
                        <a:effectLst/>
                      </a:endParaRPr>
                    </a:p>
                  </a:txBody>
                  <a:tcPr marL="142815" marR="0" marT="0" marB="0" anchor="ctr"/>
                </a:tc>
                <a:tc>
                  <a:txBody>
                    <a:bodyPr/>
                    <a:lstStyle/>
                    <a:p>
                      <a:r>
                        <a:rPr lang="en-US" altLang="zh-CN" sz="1600" dirty="0" err="1" smtClean="0">
                          <a:effectLst/>
                        </a:rPr>
                        <a:t>Bei</a:t>
                      </a:r>
                      <a:r>
                        <a:rPr lang="en-US" altLang="zh-CN" sz="1600" dirty="0" smtClean="0">
                          <a:effectLst/>
                        </a:rPr>
                        <a:t> Jing</a:t>
                      </a:r>
                      <a:endParaRPr lang="zh-CN" altLang="en-US" sz="1600" dirty="0">
                        <a:effectLst/>
                      </a:endParaRPr>
                    </a:p>
                  </a:txBody>
                  <a:tcPr marL="142815" marR="0" marT="0" marB="0" anchor="ctr"/>
                </a:tc>
              </a:tr>
              <a:tr h="618091">
                <a:tc>
                  <a:txBody>
                    <a:bodyPr/>
                    <a:lstStyle/>
                    <a:p>
                      <a:r>
                        <a:rPr lang="en-US" sz="1600" dirty="0" smtClean="0">
                          <a:effectLst/>
                        </a:rPr>
                        <a:t>003</a:t>
                      </a:r>
                      <a:endParaRPr lang="en-US" sz="1600" dirty="0">
                        <a:effectLst/>
                      </a:endParaRPr>
                    </a:p>
                  </a:txBody>
                  <a:tcPr marL="142815" marR="0" marT="0" marB="0" anchor="ctr"/>
                </a:tc>
                <a:tc>
                  <a:txBody>
                    <a:bodyPr/>
                    <a:lstStyle/>
                    <a:p>
                      <a:r>
                        <a:rPr lang="en-US" altLang="zh-CN" sz="1600" dirty="0" smtClean="0">
                          <a:effectLst/>
                        </a:rPr>
                        <a:t>Xiao</a:t>
                      </a:r>
                      <a:r>
                        <a:rPr lang="en-US" altLang="zh-CN" sz="1600" baseline="0" dirty="0" smtClean="0">
                          <a:effectLst/>
                        </a:rPr>
                        <a:t> Ming</a:t>
                      </a:r>
                      <a:endParaRPr lang="zh-CN" altLang="en-US" sz="1600" dirty="0">
                        <a:effectLst/>
                      </a:endParaRPr>
                    </a:p>
                  </a:txBody>
                  <a:tcPr marL="142815" marR="0" marT="0" marB="0" anchor="ctr"/>
                </a:tc>
                <a:tc>
                  <a:txBody>
                    <a:bodyPr/>
                    <a:lstStyle/>
                    <a:p>
                      <a:r>
                        <a:rPr lang="en-US" sz="1600" dirty="0" smtClean="0">
                          <a:effectLst/>
                        </a:rPr>
                        <a:t>162</a:t>
                      </a:r>
                      <a:endParaRPr lang="en-US" sz="1600" dirty="0">
                        <a:effectLst/>
                      </a:endParaRPr>
                    </a:p>
                  </a:txBody>
                  <a:tcPr marL="142815" marR="0" marT="0" marB="0" anchor="ctr"/>
                </a:tc>
                <a:tc>
                  <a:txBody>
                    <a:bodyPr/>
                    <a:lstStyle/>
                    <a:p>
                      <a:r>
                        <a:rPr lang="en-US" altLang="zh-CN" sz="1600" dirty="0" smtClean="0">
                          <a:effectLst/>
                        </a:rPr>
                        <a:t>90</a:t>
                      </a:r>
                      <a:endParaRPr lang="zh-CN" altLang="en-US" sz="1600" dirty="0">
                        <a:effectLst/>
                      </a:endParaRPr>
                    </a:p>
                  </a:txBody>
                  <a:tcPr marL="142815" marR="0" marT="0" marB="0" anchor="ctr"/>
                </a:tc>
                <a:tc>
                  <a:txBody>
                    <a:bodyPr/>
                    <a:lstStyle/>
                    <a:p>
                      <a:r>
                        <a:rPr lang="en-US" altLang="zh-CN" sz="1600" dirty="0" smtClean="0">
                          <a:effectLst/>
                        </a:rPr>
                        <a:t>90</a:t>
                      </a:r>
                      <a:endParaRPr lang="zh-CN" altLang="en-US" sz="1600" dirty="0">
                        <a:effectLst/>
                      </a:endParaRPr>
                    </a:p>
                  </a:txBody>
                  <a:tcPr marL="142815" marR="0" marT="0" marB="0" anchor="ctr"/>
                </a:tc>
                <a:tc>
                  <a:txBody>
                    <a:bodyPr/>
                    <a:lstStyle/>
                    <a:p>
                      <a:r>
                        <a:rPr lang="en-US" altLang="zh-CN" sz="1600" dirty="0" smtClean="0">
                          <a:effectLst/>
                        </a:rPr>
                        <a:t>90</a:t>
                      </a:r>
                      <a:endParaRPr lang="zh-CN" altLang="en-US" sz="1600" dirty="0">
                        <a:effectLst/>
                      </a:endParaRPr>
                    </a:p>
                  </a:txBody>
                  <a:tcPr marL="142815" marR="0" marT="0" marB="0" anchor="ctr"/>
                </a:tc>
                <a:tc>
                  <a:txBody>
                    <a:bodyPr/>
                    <a:lstStyle/>
                    <a:p>
                      <a:r>
                        <a:rPr lang="en-US" sz="1600" dirty="0" smtClean="0">
                          <a:effectLst/>
                        </a:rPr>
                        <a:t>Shang </a:t>
                      </a:r>
                      <a:r>
                        <a:rPr lang="en-US" sz="1600" dirty="0" err="1" smtClean="0">
                          <a:effectLst/>
                        </a:rPr>
                        <a:t>Hai</a:t>
                      </a:r>
                      <a:endParaRPr lang="en-US" sz="1600" dirty="0">
                        <a:effectLst/>
                      </a:endParaRPr>
                    </a:p>
                  </a:txBody>
                  <a:tcPr marL="142815" marR="0" marT="0" marB="0" anchor="ctr"/>
                </a:tc>
              </a:tr>
            </a:tbl>
          </a:graphicData>
        </a:graphic>
      </p:graphicFrame>
    </p:spTree>
    <p:extLst>
      <p:ext uri="{BB962C8B-B14F-4D97-AF65-F5344CB8AC3E}">
        <p14:creationId xmlns="" xmlns:p14="http://schemas.microsoft.com/office/powerpoint/2010/main" val="3879198999"/>
      </p:ext>
    </p:extLst>
  </p:cSld>
  <p:clrMapOvr>
    <a:masterClrMapping/>
  </p:clrMapOvr>
  <mc:AlternateContent xmlns:mc="http://schemas.openxmlformats.org/markup-compatibility/2006">
    <mc:Choice xmlns="" xmlns:p14="http://schemas.microsoft.com/office/powerpoint/2010/main" Requires="p14">
      <p:transition p14:dur="0"/>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创建</a:t>
            </a:r>
            <a:r>
              <a:rPr lang="zh-CN" altLang="en-US" dirty="0"/>
              <a:t>表</a:t>
            </a:r>
            <a:r>
              <a:rPr lang="zh-CN" altLang="en-US" dirty="0" smtClean="0"/>
              <a:t>格与列举表格</a:t>
            </a:r>
            <a:endParaRPr lang="zh-CN" altLang="en-US" dirty="0"/>
          </a:p>
        </p:txBody>
      </p:sp>
      <p:pic>
        <p:nvPicPr>
          <p:cNvPr id="4" name="Content Placeholder 3"/>
          <p:cNvPicPr>
            <a:picLocks noGrp="1" noChangeAspect="1"/>
          </p:cNvPicPr>
          <p:nvPr>
            <p:ph idx="1"/>
          </p:nvPr>
        </p:nvPicPr>
        <p:blipFill>
          <a:blip r:embed="rId2"/>
          <a:stretch>
            <a:fillRect/>
          </a:stretch>
        </p:blipFill>
        <p:spPr>
          <a:xfrm>
            <a:off x="810615" y="1108364"/>
            <a:ext cx="7522769" cy="5129542"/>
          </a:xfrm>
          <a:prstGeom prst="rect">
            <a:avLst/>
          </a:prstGeom>
        </p:spPr>
      </p:pic>
    </p:spTree>
    <p:extLst>
      <p:ext uri="{BB962C8B-B14F-4D97-AF65-F5344CB8AC3E}">
        <p14:creationId xmlns="" xmlns:p14="http://schemas.microsoft.com/office/powerpoint/2010/main" val="115444296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RDBMS</a:t>
            </a:r>
            <a:r>
              <a:rPr lang="zh-CN" altLang="en-US" dirty="0"/>
              <a:t>的实现局限性</a:t>
            </a:r>
            <a:endParaRPr lang="en-US" altLang="zh-CN" dirty="0"/>
          </a:p>
        </p:txBody>
      </p:sp>
      <p:sp>
        <p:nvSpPr>
          <p:cNvPr id="483331" name="Rectangle 3"/>
          <p:cNvSpPr>
            <a:spLocks noGrp="1" noChangeArrowheads="1"/>
          </p:cNvSpPr>
          <p:nvPr>
            <p:ph type="body" idx="1"/>
          </p:nvPr>
        </p:nvSpPr>
        <p:spPr>
          <a:xfrm>
            <a:off x="428625" y="1370013"/>
            <a:ext cx="8462963" cy="4286250"/>
          </a:xfrm>
        </p:spPr>
        <p:txBody>
          <a:bodyPr/>
          <a:lstStyle/>
          <a:p>
            <a:r>
              <a:rPr lang="en-US" altLang="zh-CN" sz="2000" b="1" dirty="0" smtClean="0">
                <a:latin typeface="+mn-ea"/>
              </a:rPr>
              <a:t>RDBMS</a:t>
            </a:r>
            <a:r>
              <a:rPr lang="zh-CN" altLang="en-US" sz="2000" b="1" dirty="0" smtClean="0">
                <a:latin typeface="+mn-ea"/>
              </a:rPr>
              <a:t>实现和操作上的局限性</a:t>
            </a:r>
            <a:r>
              <a:rPr lang="en-US" altLang="zh-CN" sz="2000" b="1" dirty="0" smtClean="0">
                <a:latin typeface="+mn-ea"/>
              </a:rPr>
              <a:t> – </a:t>
            </a:r>
            <a:r>
              <a:rPr lang="zh-CN" altLang="en-US" sz="2000" b="1" dirty="0" smtClean="0">
                <a:latin typeface="+mn-ea"/>
              </a:rPr>
              <a:t>不适合新的应用</a:t>
            </a:r>
            <a:endParaRPr lang="en-US" altLang="zh-CN" sz="2000" b="1" dirty="0">
              <a:latin typeface="+mn-ea"/>
            </a:endParaRPr>
          </a:p>
          <a:p>
            <a:pPr lvl="2"/>
            <a:r>
              <a:rPr lang="zh-CN" altLang="en-US" sz="1800" b="1" i="1" dirty="0" smtClean="0">
                <a:solidFill>
                  <a:srgbClr val="FF5C00"/>
                </a:solidFill>
                <a:latin typeface="+mn-ea"/>
              </a:rPr>
              <a:t>大表</a:t>
            </a:r>
            <a:r>
              <a:rPr lang="en-US" altLang="zh-CN" sz="1800" b="1" i="1" dirty="0" smtClean="0">
                <a:solidFill>
                  <a:srgbClr val="FF5C00"/>
                </a:solidFill>
                <a:latin typeface="+mn-ea"/>
              </a:rPr>
              <a:t>  - </a:t>
            </a:r>
            <a:r>
              <a:rPr lang="zh-CN" altLang="en-US" sz="1800" dirty="0" smtClean="0">
                <a:latin typeface="+mn-ea"/>
              </a:rPr>
              <a:t>在一张表中存储</a:t>
            </a:r>
            <a:r>
              <a:rPr lang="en-US" altLang="zh-CN" sz="1800" dirty="0" smtClean="0">
                <a:latin typeface="+mn-ea"/>
              </a:rPr>
              <a:t>500GB</a:t>
            </a:r>
            <a:r>
              <a:rPr lang="zh-CN" altLang="en-US" sz="1800" dirty="0" smtClean="0">
                <a:latin typeface="+mn-ea"/>
              </a:rPr>
              <a:t>的数据</a:t>
            </a:r>
            <a:r>
              <a:rPr lang="en-US" altLang="zh-CN" sz="1800" dirty="0" smtClean="0">
                <a:latin typeface="+mn-ea"/>
              </a:rPr>
              <a:t>?</a:t>
            </a:r>
            <a:endParaRPr lang="en-US" altLang="zh-CN" sz="1800" dirty="0">
              <a:latin typeface="+mn-ea"/>
            </a:endParaRPr>
          </a:p>
          <a:p>
            <a:pPr lvl="2"/>
            <a:r>
              <a:rPr lang="zh-CN" altLang="en-US" sz="1800" b="1" i="1" dirty="0" smtClean="0">
                <a:solidFill>
                  <a:srgbClr val="FF5C00"/>
                </a:solidFill>
                <a:latin typeface="+mn-ea"/>
              </a:rPr>
              <a:t>灵活动态可变的表结构  </a:t>
            </a:r>
            <a:r>
              <a:rPr lang="en-US" altLang="zh-CN" sz="1800" b="1" i="1" dirty="0" smtClean="0">
                <a:solidFill>
                  <a:srgbClr val="FF5C00"/>
                </a:solidFill>
                <a:latin typeface="+mn-ea"/>
              </a:rPr>
              <a:t>- </a:t>
            </a:r>
            <a:r>
              <a:rPr lang="zh-CN" altLang="en-US" sz="1800" dirty="0" smtClean="0">
                <a:latin typeface="+mn-ea"/>
              </a:rPr>
              <a:t>为大表修改表结构</a:t>
            </a:r>
            <a:r>
              <a:rPr lang="en-US" altLang="zh-CN" sz="1800" dirty="0" smtClean="0">
                <a:latin typeface="+mn-ea"/>
              </a:rPr>
              <a:t>(Alter Table )</a:t>
            </a:r>
            <a:r>
              <a:rPr lang="zh-CN" altLang="en-US" sz="1800" dirty="0" smtClean="0">
                <a:latin typeface="+mn-ea"/>
              </a:rPr>
              <a:t>？</a:t>
            </a:r>
            <a:endParaRPr lang="en-US" altLang="zh-CN" sz="1800" dirty="0">
              <a:latin typeface="+mn-ea"/>
            </a:endParaRPr>
          </a:p>
          <a:p>
            <a:pPr lvl="2"/>
            <a:r>
              <a:rPr lang="zh-CN" altLang="en-US" sz="1800" b="1" i="1" dirty="0" smtClean="0">
                <a:solidFill>
                  <a:srgbClr val="FF5C00"/>
                </a:solidFill>
                <a:latin typeface="+mn-ea"/>
              </a:rPr>
              <a:t>无停机时间的在线大表分区和动态扩容 </a:t>
            </a:r>
            <a:r>
              <a:rPr lang="en-US" altLang="zh-CN" sz="1800" b="1" i="1" dirty="0" smtClean="0">
                <a:solidFill>
                  <a:srgbClr val="FF5C00"/>
                </a:solidFill>
                <a:latin typeface="+mn-ea"/>
              </a:rPr>
              <a:t>- </a:t>
            </a:r>
            <a:r>
              <a:rPr lang="en-US" altLang="zh-CN" sz="1800" dirty="0" smtClean="0">
                <a:latin typeface="+mn-ea"/>
              </a:rPr>
              <a:t>…</a:t>
            </a:r>
            <a:endParaRPr lang="en-US" altLang="zh-CN" sz="1800" dirty="0">
              <a:latin typeface="+mn-ea"/>
            </a:endParaRPr>
          </a:p>
        </p:txBody>
      </p:sp>
      <p:pic>
        <p:nvPicPr>
          <p:cNvPr id="4" name="Picture 8" descr="poc-query-time.png"/>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75656" y="3356992"/>
            <a:ext cx="4410916" cy="2888046"/>
          </a:xfrm>
          <a:prstGeom prst="rect">
            <a:avLst/>
          </a:prstGeom>
          <a:noFill/>
          <a:ln w="9525">
            <a:noFill/>
            <a:miter lim="800000"/>
            <a:headEnd/>
            <a:tailEn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5-Point Star 4"/>
          <p:cNvSpPr/>
          <p:nvPr/>
        </p:nvSpPr>
        <p:spPr>
          <a:xfrm>
            <a:off x="3707904" y="3429000"/>
            <a:ext cx="1419200" cy="1125572"/>
          </a:xfrm>
          <a:prstGeom prst="star5">
            <a:avLst/>
          </a:prstGeom>
          <a:solidFill>
            <a:schemeClr val="bg2">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600" dirty="0" smtClean="0"/>
              <a:t>SQL limitation – query on 0.5TB data</a:t>
            </a:r>
            <a:endParaRPr lang="en-US" sz="600" dirty="0"/>
          </a:p>
        </p:txBody>
      </p:sp>
      <p:sp>
        <p:nvSpPr>
          <p:cNvPr id="6" name="TextBox 5"/>
          <p:cNvSpPr txBox="1"/>
          <p:nvPr/>
        </p:nvSpPr>
        <p:spPr>
          <a:xfrm>
            <a:off x="1475656" y="2924944"/>
            <a:ext cx="2829621" cy="307777"/>
          </a:xfrm>
          <a:prstGeom prst="rect">
            <a:avLst/>
          </a:prstGeom>
          <a:noFill/>
        </p:spPr>
        <p:txBody>
          <a:bodyPr wrap="none" rtlCol="0">
            <a:spAutoFit/>
          </a:bodyPr>
          <a:lstStyle/>
          <a:p>
            <a:r>
              <a:rPr lang="zh-CN" altLang="en-US" sz="1400" b="1" dirty="0" smtClean="0"/>
              <a:t>关系数据库</a:t>
            </a:r>
            <a:r>
              <a:rPr lang="en-US" sz="1400" b="1" dirty="0" smtClean="0"/>
              <a:t> vs. Hadoop/Hive</a:t>
            </a:r>
          </a:p>
        </p:txBody>
      </p:sp>
      <p:sp>
        <p:nvSpPr>
          <p:cNvPr id="7" name="TextBox 6"/>
          <p:cNvSpPr txBox="1"/>
          <p:nvPr/>
        </p:nvSpPr>
        <p:spPr>
          <a:xfrm>
            <a:off x="6228184" y="3349266"/>
            <a:ext cx="2742456" cy="461665"/>
          </a:xfrm>
          <a:prstGeom prst="rect">
            <a:avLst/>
          </a:prstGeom>
          <a:noFill/>
        </p:spPr>
        <p:txBody>
          <a:bodyPr wrap="square" rtlCol="0">
            <a:spAutoFit/>
          </a:bodyPr>
          <a:lstStyle/>
          <a:p>
            <a:pPr algn="l"/>
            <a:r>
              <a:rPr lang="en-US" altLang="zh-CN" sz="1200" dirty="0" smtClean="0">
                <a:solidFill>
                  <a:srgbClr val="02203A"/>
                </a:solidFill>
              </a:rPr>
              <a:t>Intel silicon design environment usage analysis, 40M records/day</a:t>
            </a:r>
            <a:endParaRPr lang="zh-CN" altLang="en-US" sz="1200" dirty="0">
              <a:solidFill>
                <a:srgbClr val="02203A"/>
              </a:solidFill>
            </a:endParaRPr>
          </a:p>
        </p:txBody>
      </p:sp>
    </p:spTree>
    <p:extLst>
      <p:ext uri="{BB962C8B-B14F-4D97-AF65-F5344CB8AC3E}">
        <p14:creationId xmlns="" xmlns:p14="http://schemas.microsoft.com/office/powerpoint/2010/main" val="727613972"/>
      </p:ext>
    </p:extLst>
  </p:cSld>
  <p:clrMapOvr>
    <a:masterClrMapping/>
  </p:clrMapOvr>
  <mc:AlternateContent xmlns:mc="http://schemas.openxmlformats.org/markup-compatibility/2006">
    <mc:Choice xmlns="" xmlns:p14="http://schemas.microsoft.com/office/powerpoint/2010/main" Requires="p14">
      <p:transition p14:dur="0"/>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插入数据</a:t>
            </a:r>
            <a:endParaRPr lang="zh-CN" altLang="en-US" dirty="0"/>
          </a:p>
        </p:txBody>
      </p:sp>
      <p:pic>
        <p:nvPicPr>
          <p:cNvPr id="5" name="Content Placeholder 4"/>
          <p:cNvPicPr>
            <a:picLocks noGrp="1" noChangeAspect="1"/>
          </p:cNvPicPr>
          <p:nvPr>
            <p:ph idx="1"/>
          </p:nvPr>
        </p:nvPicPr>
        <p:blipFill>
          <a:blip r:embed="rId2"/>
          <a:stretch>
            <a:fillRect/>
          </a:stretch>
        </p:blipFill>
        <p:spPr>
          <a:xfrm>
            <a:off x="457200" y="1191491"/>
            <a:ext cx="7786255" cy="5326526"/>
          </a:xfrm>
          <a:prstGeom prst="rect">
            <a:avLst/>
          </a:prstGeom>
        </p:spPr>
      </p:pic>
    </p:spTree>
    <p:extLst>
      <p:ext uri="{BB962C8B-B14F-4D97-AF65-F5344CB8AC3E}">
        <p14:creationId xmlns="" xmlns:p14="http://schemas.microsoft.com/office/powerpoint/2010/main" val="3095749530"/>
      </p:ext>
    </p:extLst>
  </p:cSld>
  <p:clrMapOvr>
    <a:masterClrMapping/>
  </p:clrMapOvr>
  <mc:AlternateContent xmlns:mc="http://schemas.openxmlformats.org/markup-compatibility/2006">
    <mc:Choice xmlns="" xmlns:p14="http://schemas.microsoft.com/office/powerpoint/2010/main" Requires="p14">
      <p:transition p14:dur="0"/>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描述表信息</a:t>
            </a:r>
            <a:endParaRPr lang="zh-CN" altLang="en-US" dirty="0"/>
          </a:p>
        </p:txBody>
      </p:sp>
      <p:pic>
        <p:nvPicPr>
          <p:cNvPr id="4" name="Content Placeholder 3"/>
          <p:cNvPicPr>
            <a:picLocks noGrp="1" noChangeAspect="1"/>
          </p:cNvPicPr>
          <p:nvPr>
            <p:ph idx="1"/>
          </p:nvPr>
        </p:nvPicPr>
        <p:blipFill>
          <a:blip r:embed="rId2"/>
          <a:stretch>
            <a:fillRect/>
          </a:stretch>
        </p:blipFill>
        <p:spPr>
          <a:xfrm>
            <a:off x="560466" y="1039089"/>
            <a:ext cx="7973933" cy="5446983"/>
          </a:xfrm>
          <a:prstGeom prst="rect">
            <a:avLst/>
          </a:prstGeom>
        </p:spPr>
      </p:pic>
    </p:spTree>
    <p:extLst>
      <p:ext uri="{BB962C8B-B14F-4D97-AF65-F5344CB8AC3E}">
        <p14:creationId xmlns="" xmlns:p14="http://schemas.microsoft.com/office/powerpoint/2010/main" val="2376707691"/>
      </p:ext>
    </p:extLst>
  </p:cSld>
  <p:clrMapOvr>
    <a:masterClrMapping/>
  </p:clrMapOvr>
  <mc:AlternateContent xmlns:mc="http://schemas.openxmlformats.org/markup-compatibility/2006">
    <mc:Choice xmlns="" xmlns:p14="http://schemas.microsoft.com/office/powerpoint/2010/main" Requires="p14">
      <p:transition p14:dur="0"/>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输入数据与扫描数据</a:t>
            </a:r>
            <a:endParaRPr lang="zh-CN" altLang="en-US" dirty="0"/>
          </a:p>
        </p:txBody>
      </p:sp>
      <p:pic>
        <p:nvPicPr>
          <p:cNvPr id="4" name="Content Placeholder 3"/>
          <p:cNvPicPr>
            <a:picLocks noGrp="1" noChangeAspect="1"/>
          </p:cNvPicPr>
          <p:nvPr>
            <p:ph idx="1"/>
          </p:nvPr>
        </p:nvPicPr>
        <p:blipFill>
          <a:blip r:embed="rId2"/>
          <a:stretch>
            <a:fillRect/>
          </a:stretch>
        </p:blipFill>
        <p:spPr>
          <a:xfrm>
            <a:off x="457200" y="852488"/>
            <a:ext cx="7980218" cy="5490744"/>
          </a:xfrm>
          <a:prstGeom prst="rect">
            <a:avLst/>
          </a:prstGeom>
        </p:spPr>
      </p:pic>
    </p:spTree>
    <p:extLst>
      <p:ext uri="{BB962C8B-B14F-4D97-AF65-F5344CB8AC3E}">
        <p14:creationId xmlns="" xmlns:p14="http://schemas.microsoft.com/office/powerpoint/2010/main" val="1326819952"/>
      </p:ext>
    </p:extLst>
  </p:cSld>
  <p:clrMapOvr>
    <a:masterClrMapping/>
  </p:clrMapOvr>
  <mc:AlternateContent xmlns:mc="http://schemas.openxmlformats.org/markup-compatibility/2006">
    <mc:Choice xmlns="" xmlns:p14="http://schemas.microsoft.com/office/powerpoint/2010/main" Requires="p14">
      <p:transition p14:dur="0"/>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限制列进行扫描</a:t>
            </a:r>
            <a:endParaRPr lang="zh-CN" altLang="en-US" dirty="0"/>
          </a:p>
        </p:txBody>
      </p:sp>
      <p:pic>
        <p:nvPicPr>
          <p:cNvPr id="4" name="Content Placeholder 3"/>
          <p:cNvPicPr>
            <a:picLocks noGrp="1" noChangeAspect="1"/>
          </p:cNvPicPr>
          <p:nvPr>
            <p:ph idx="1"/>
          </p:nvPr>
        </p:nvPicPr>
        <p:blipFill>
          <a:blip r:embed="rId2"/>
          <a:stretch>
            <a:fillRect/>
          </a:stretch>
        </p:blipFill>
        <p:spPr>
          <a:xfrm>
            <a:off x="457200" y="2291437"/>
            <a:ext cx="8229600" cy="2732325"/>
          </a:xfrm>
          <a:prstGeom prst="rect">
            <a:avLst/>
          </a:prstGeom>
        </p:spPr>
      </p:pic>
    </p:spTree>
    <p:extLst>
      <p:ext uri="{BB962C8B-B14F-4D97-AF65-F5344CB8AC3E}">
        <p14:creationId xmlns="" xmlns:p14="http://schemas.microsoft.com/office/powerpoint/2010/main" val="2561068459"/>
      </p:ext>
    </p:extLst>
  </p:cSld>
  <p:clrMapOvr>
    <a:masterClrMapping/>
  </p:clrMapOvr>
  <mc:AlternateContent xmlns:mc="http://schemas.openxmlformats.org/markup-compatibility/2006">
    <mc:Choice xmlns="" xmlns:p14="http://schemas.microsoft.com/office/powerpoint/2010/main" Requires="p14">
      <p:transition p14:dur="0"/>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en-US" altLang="zh-CN" dirty="0" smtClean="0"/>
              <a:t> shell</a:t>
            </a:r>
            <a:r>
              <a:rPr lang="zh-CN" altLang="en-US" dirty="0" smtClean="0"/>
              <a:t>常用命令</a:t>
            </a:r>
            <a:endParaRPr lang="zh-CN" altLang="en-US" dirty="0"/>
          </a:p>
        </p:txBody>
      </p:sp>
      <p:sp>
        <p:nvSpPr>
          <p:cNvPr id="3" name="Content Placeholder 2"/>
          <p:cNvSpPr>
            <a:spLocks noGrp="1"/>
          </p:cNvSpPr>
          <p:nvPr>
            <p:ph idx="1"/>
          </p:nvPr>
        </p:nvSpPr>
        <p:spPr/>
        <p:txBody>
          <a:bodyPr/>
          <a:lstStyle/>
          <a:p>
            <a:r>
              <a:rPr lang="en-US" altLang="zh-CN" dirty="0"/>
              <a:t>hbase shell</a:t>
            </a:r>
            <a:r>
              <a:rPr lang="zh-CN" altLang="en-US" dirty="0"/>
              <a:t>常用的操作命令有</a:t>
            </a:r>
            <a:r>
              <a:rPr lang="en-US" altLang="zh-CN" dirty="0"/>
              <a:t>create,describe,disable, enable,drop,list,scan,put,get,delete,deleteall,count,status</a:t>
            </a:r>
            <a:r>
              <a:rPr lang="zh-CN" altLang="en-US" dirty="0"/>
              <a:t>等，通过</a:t>
            </a:r>
            <a:r>
              <a:rPr lang="en-US" altLang="zh-CN" dirty="0"/>
              <a:t>help</a:t>
            </a:r>
            <a:r>
              <a:rPr lang="zh-CN" altLang="en-US" dirty="0"/>
              <a:t>可以看到详细的用法</a:t>
            </a:r>
            <a:r>
              <a:rPr lang="zh-CN" altLang="en-US" dirty="0" smtClean="0"/>
              <a:t>。</a:t>
            </a:r>
            <a:endParaRPr lang="zh-CN" altLang="en-US" dirty="0"/>
          </a:p>
        </p:txBody>
      </p:sp>
    </p:spTree>
    <p:extLst>
      <p:ext uri="{BB962C8B-B14F-4D97-AF65-F5344CB8AC3E}">
        <p14:creationId xmlns="" xmlns:p14="http://schemas.microsoft.com/office/powerpoint/2010/main" val="20614472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zh-CN" altLang="en-US" dirty="0" smtClean="0"/>
              <a:t>中的</a:t>
            </a:r>
            <a:r>
              <a:rPr lang="en-US" altLang="zh-CN" dirty="0" smtClean="0"/>
              <a:t>disable</a:t>
            </a:r>
            <a:r>
              <a:rPr lang="zh-CN" altLang="en-US" dirty="0" smtClean="0"/>
              <a:t>和</a:t>
            </a:r>
            <a:r>
              <a:rPr lang="en-US" altLang="zh-CN" dirty="0" smtClean="0"/>
              <a:t>enable</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disable</a:t>
            </a:r>
            <a:r>
              <a:rPr lang="zh-CN" altLang="en-US" dirty="0"/>
              <a:t>和</a:t>
            </a:r>
            <a:r>
              <a:rPr lang="en-US" altLang="zh-CN" dirty="0"/>
              <a:t>enable</a:t>
            </a:r>
            <a:r>
              <a:rPr lang="zh-CN" altLang="en-US" dirty="0"/>
              <a:t>都是</a:t>
            </a:r>
            <a:r>
              <a:rPr lang="en-US" altLang="zh-CN" dirty="0" err="1"/>
              <a:t>hbase</a:t>
            </a:r>
            <a:r>
              <a:rPr lang="zh-CN" altLang="en-US" dirty="0"/>
              <a:t>中比较常见的操作，很多对</a:t>
            </a:r>
            <a:r>
              <a:rPr lang="en-US" altLang="zh-CN" dirty="0"/>
              <a:t>table</a:t>
            </a:r>
            <a:r>
              <a:rPr lang="zh-CN" altLang="en-US" dirty="0"/>
              <a:t>的修改都需要表在</a:t>
            </a:r>
            <a:r>
              <a:rPr lang="en-US" altLang="zh-CN" dirty="0"/>
              <a:t>disable</a:t>
            </a:r>
            <a:r>
              <a:rPr lang="zh-CN" altLang="en-US" dirty="0"/>
              <a:t>的状态下才能</a:t>
            </a:r>
            <a:r>
              <a:rPr lang="zh-CN" altLang="en-US" dirty="0" smtClean="0"/>
              <a:t>进行</a:t>
            </a:r>
            <a:endParaRPr lang="en-US" altLang="zh-CN" dirty="0" smtClean="0"/>
          </a:p>
          <a:p>
            <a:r>
              <a:rPr lang="en-US" altLang="zh-CN" dirty="0"/>
              <a:t>disable </a:t>
            </a:r>
            <a:r>
              <a:rPr lang="en-US" altLang="zh-CN" dirty="0" smtClean="0"/>
              <a:t>‘students′</a:t>
            </a:r>
            <a:r>
              <a:rPr lang="zh-CN" altLang="en-US" dirty="0"/>
              <a:t>将</a:t>
            </a:r>
            <a:r>
              <a:rPr lang="zh-CN" altLang="en-US" dirty="0" smtClean="0"/>
              <a:t>表</a:t>
            </a:r>
            <a:r>
              <a:rPr lang="en-US" altLang="zh-CN" dirty="0" smtClean="0"/>
              <a:t>students</a:t>
            </a:r>
            <a:r>
              <a:rPr lang="zh-CN" altLang="en-US" dirty="0" smtClean="0"/>
              <a:t>的</a:t>
            </a:r>
            <a:r>
              <a:rPr lang="zh-CN" altLang="en-US" dirty="0"/>
              <a:t>状态更改为</a:t>
            </a:r>
            <a:r>
              <a:rPr lang="en-US" altLang="zh-CN" dirty="0"/>
              <a:t>disable</a:t>
            </a:r>
            <a:r>
              <a:rPr lang="zh-CN" altLang="en-US" dirty="0"/>
              <a:t>的时候，</a:t>
            </a:r>
            <a:r>
              <a:rPr lang="en-US" altLang="zh-CN" dirty="0"/>
              <a:t>hbase</a:t>
            </a:r>
            <a:r>
              <a:rPr lang="zh-CN" altLang="en-US" dirty="0"/>
              <a:t>会在</a:t>
            </a:r>
            <a:r>
              <a:rPr lang="en-US" altLang="zh-CN" dirty="0"/>
              <a:t>zookeeper</a:t>
            </a:r>
            <a:r>
              <a:rPr lang="zh-CN" altLang="en-US" dirty="0"/>
              <a:t>中的</a:t>
            </a:r>
            <a:r>
              <a:rPr lang="en-US" altLang="zh-CN" dirty="0"/>
              <a:t>table</a:t>
            </a:r>
            <a:r>
              <a:rPr lang="zh-CN" altLang="en-US" dirty="0"/>
              <a:t>结点下</a:t>
            </a:r>
            <a:r>
              <a:rPr lang="zh-CN" altLang="en-US" dirty="0" smtClean="0"/>
              <a:t>做记录</a:t>
            </a:r>
            <a:endParaRPr lang="en-US" altLang="zh-CN" dirty="0" smtClean="0"/>
          </a:p>
          <a:p>
            <a:r>
              <a:rPr lang="zh-CN" altLang="en-US" dirty="0"/>
              <a:t>在</a:t>
            </a:r>
            <a:r>
              <a:rPr lang="en-US" altLang="zh-CN" dirty="0"/>
              <a:t>zookeeper</a:t>
            </a:r>
            <a:r>
              <a:rPr lang="zh-CN" altLang="en-US" dirty="0"/>
              <a:t>记录下该表的同时，还会将</a:t>
            </a:r>
            <a:r>
              <a:rPr lang="zh-CN" altLang="en-US" dirty="0" smtClean="0"/>
              <a:t>表的</a:t>
            </a:r>
            <a:r>
              <a:rPr lang="en-US" altLang="zh-CN" dirty="0"/>
              <a:t>region</a:t>
            </a:r>
            <a:r>
              <a:rPr lang="zh-CN" altLang="en-US" dirty="0"/>
              <a:t>全部下线，</a:t>
            </a:r>
            <a:r>
              <a:rPr lang="en-US" altLang="zh-CN" dirty="0"/>
              <a:t>region</a:t>
            </a:r>
            <a:r>
              <a:rPr lang="zh-CN" altLang="en-US" dirty="0"/>
              <a:t>为</a:t>
            </a:r>
            <a:r>
              <a:rPr lang="en-US" altLang="zh-CN" dirty="0"/>
              <a:t>offline</a:t>
            </a:r>
            <a:r>
              <a:rPr lang="zh-CN" altLang="en-US" dirty="0" smtClean="0"/>
              <a:t>状态</a:t>
            </a:r>
            <a:endParaRPr lang="en-US" altLang="zh-CN" dirty="0" smtClean="0"/>
          </a:p>
          <a:p>
            <a:r>
              <a:rPr lang="en-US" altLang="zh-CN" dirty="0"/>
              <a:t>enable</a:t>
            </a:r>
            <a:r>
              <a:rPr lang="zh-CN" altLang="en-US" dirty="0"/>
              <a:t>的过程和</a:t>
            </a:r>
            <a:r>
              <a:rPr lang="en-US" altLang="zh-CN" dirty="0"/>
              <a:t>disable</a:t>
            </a:r>
            <a:r>
              <a:rPr lang="zh-CN" altLang="en-US" dirty="0"/>
              <a:t>相反，会把</a:t>
            </a:r>
            <a:r>
              <a:rPr lang="zh-CN" altLang="en-US" dirty="0" smtClean="0"/>
              <a:t>表的</a:t>
            </a:r>
            <a:r>
              <a:rPr lang="zh-CN" altLang="en-US" dirty="0"/>
              <a:t>所有</a:t>
            </a:r>
            <a:r>
              <a:rPr lang="en-US" altLang="zh-CN" dirty="0"/>
              <a:t>region</a:t>
            </a:r>
            <a:r>
              <a:rPr lang="zh-CN" altLang="en-US" dirty="0"/>
              <a:t>上线，并删除</a:t>
            </a:r>
            <a:r>
              <a:rPr lang="en-US" altLang="zh-CN" dirty="0"/>
              <a:t>zookeeper</a:t>
            </a:r>
            <a:r>
              <a:rPr lang="zh-CN" altLang="en-US" dirty="0"/>
              <a:t>下的标志</a:t>
            </a:r>
            <a:r>
              <a:rPr lang="zh-CN" altLang="en-US" dirty="0" smtClean="0"/>
              <a:t>。如果</a:t>
            </a:r>
            <a:r>
              <a:rPr lang="zh-CN" altLang="en-US" dirty="0"/>
              <a:t>在</a:t>
            </a:r>
            <a:r>
              <a:rPr lang="en-US" altLang="zh-CN" dirty="0"/>
              <a:t>enable</a:t>
            </a:r>
            <a:r>
              <a:rPr lang="zh-CN" altLang="en-US" dirty="0"/>
              <a:t>前，</a:t>
            </a:r>
            <a:r>
              <a:rPr lang="en-US" altLang="zh-CN" dirty="0"/>
              <a:t>META</a:t>
            </a:r>
            <a:r>
              <a:rPr lang="zh-CN" altLang="en-US" dirty="0"/>
              <a:t>中有</a:t>
            </a:r>
            <a:r>
              <a:rPr lang="en-US" altLang="zh-CN" dirty="0"/>
              <a:t>region</a:t>
            </a:r>
            <a:r>
              <a:rPr lang="zh-CN" altLang="en-US" dirty="0"/>
              <a:t>的</a:t>
            </a:r>
            <a:r>
              <a:rPr lang="en-US" altLang="zh-CN" dirty="0"/>
              <a:t>server</a:t>
            </a:r>
            <a:r>
              <a:rPr lang="zh-CN" altLang="en-US" dirty="0"/>
              <a:t>信息，那么此时会在该</a:t>
            </a:r>
            <a:r>
              <a:rPr lang="en-US" altLang="zh-CN" dirty="0"/>
              <a:t>server</a:t>
            </a:r>
            <a:r>
              <a:rPr lang="zh-CN" altLang="en-US" dirty="0"/>
              <a:t>上将该</a:t>
            </a:r>
            <a:r>
              <a:rPr lang="en-US" altLang="zh-CN" dirty="0"/>
              <a:t>region online</a:t>
            </a:r>
            <a:r>
              <a:rPr lang="zh-CN" altLang="en-US" dirty="0"/>
              <a:t>；如果没有</a:t>
            </a:r>
            <a:r>
              <a:rPr lang="en-US" altLang="zh-CN" dirty="0"/>
              <a:t>server</a:t>
            </a:r>
            <a:r>
              <a:rPr lang="zh-CN" altLang="en-US" dirty="0"/>
              <a:t>的信息，那么此时还要随机选择一台机器作为该</a:t>
            </a:r>
            <a:r>
              <a:rPr lang="en-US" altLang="zh-CN" dirty="0"/>
              <a:t>region</a:t>
            </a:r>
            <a:r>
              <a:rPr lang="zh-CN" altLang="en-US" dirty="0"/>
              <a:t>的</a:t>
            </a:r>
            <a:r>
              <a:rPr lang="en-US" altLang="zh-CN" dirty="0" smtClean="0"/>
              <a:t>server</a:t>
            </a:r>
            <a:endParaRPr lang="zh-CN" altLang="en-US" dirty="0"/>
          </a:p>
        </p:txBody>
      </p:sp>
    </p:spTree>
    <p:extLst>
      <p:ext uri="{BB962C8B-B14F-4D97-AF65-F5344CB8AC3E}">
        <p14:creationId xmlns="" xmlns:p14="http://schemas.microsoft.com/office/powerpoint/2010/main" val="10056618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zh-CN" dirty="0" err="1" smtClean="0"/>
              <a:t>HBase</a:t>
            </a:r>
            <a:r>
              <a:rPr lang="zh-CN" altLang="en-US" dirty="0" smtClean="0"/>
              <a:t>的</a:t>
            </a:r>
            <a:r>
              <a:rPr lang="en-US" altLang="zh-CN" dirty="0" smtClean="0"/>
              <a:t>Java</a:t>
            </a:r>
            <a:r>
              <a:rPr lang="zh-CN" altLang="en-US" dirty="0" smtClean="0"/>
              <a:t>编程</a:t>
            </a:r>
            <a:endParaRPr lang="zh-CN" altLang="en-US" dirty="0"/>
          </a:p>
        </p:txBody>
      </p:sp>
      <p:sp>
        <p:nvSpPr>
          <p:cNvPr id="5" name="Subtitle 4"/>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236658543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en-US" altLang="zh-CN" dirty="0" smtClean="0"/>
              <a:t> Java</a:t>
            </a:r>
            <a:r>
              <a:rPr lang="zh-CN" altLang="en-US" dirty="0" smtClean="0"/>
              <a:t>编程接口概述</a:t>
            </a:r>
            <a:r>
              <a:rPr lang="en-US" altLang="zh-CN" dirty="0" err="1" smtClean="0"/>
              <a:t>HBaseConfiguration</a:t>
            </a:r>
            <a:endParaRPr lang="zh-CN" altLang="en-US" dirty="0"/>
          </a:p>
        </p:txBody>
      </p:sp>
      <p:sp>
        <p:nvSpPr>
          <p:cNvPr id="3" name="Text Placeholder 2"/>
          <p:cNvSpPr>
            <a:spLocks noGrp="1"/>
          </p:cNvSpPr>
          <p:nvPr>
            <p:ph type="body" sz="quarter" idx="11"/>
          </p:nvPr>
        </p:nvSpPr>
        <p:spPr/>
        <p:txBody>
          <a:bodyPr>
            <a:normAutofit fontScale="85000" lnSpcReduction="10000"/>
          </a:bodyPr>
          <a:lstStyle/>
          <a:p>
            <a:r>
              <a:rPr lang="en-US" altLang="zh-CN" dirty="0"/>
              <a:t>HBaseConfiguration</a:t>
            </a:r>
            <a:r>
              <a:rPr lang="zh-CN" altLang="en-US" dirty="0"/>
              <a:t>是每一个</a:t>
            </a:r>
            <a:r>
              <a:rPr lang="en-US" altLang="zh-CN" dirty="0"/>
              <a:t>hbase client</a:t>
            </a:r>
            <a:r>
              <a:rPr lang="zh-CN" altLang="en-US" dirty="0"/>
              <a:t>都会使用到的对象，它代表的是</a:t>
            </a:r>
            <a:r>
              <a:rPr lang="en-US" altLang="zh-CN" dirty="0" err="1" smtClean="0"/>
              <a:t>HBase</a:t>
            </a:r>
            <a:r>
              <a:rPr lang="zh-CN" altLang="en-US" dirty="0" smtClean="0"/>
              <a:t>配置信息。</a:t>
            </a:r>
            <a:endParaRPr lang="en-US" altLang="zh-CN" dirty="0" smtClean="0"/>
          </a:p>
          <a:p>
            <a:r>
              <a:rPr lang="zh-CN" altLang="en-US" dirty="0"/>
              <a:t>默认的构造方式会尝试从</a:t>
            </a:r>
            <a:r>
              <a:rPr lang="en-US" altLang="zh-CN" dirty="0"/>
              <a:t>hbase-default.xml</a:t>
            </a:r>
            <a:r>
              <a:rPr lang="zh-CN" altLang="en-US" dirty="0"/>
              <a:t>和</a:t>
            </a:r>
            <a:r>
              <a:rPr lang="en-US" altLang="zh-CN" dirty="0"/>
              <a:t>hbase-site.xml</a:t>
            </a:r>
            <a:r>
              <a:rPr lang="zh-CN" altLang="en-US" dirty="0"/>
              <a:t>中读取配置。如果</a:t>
            </a:r>
            <a:r>
              <a:rPr lang="en-US" altLang="zh-CN" dirty="0" err="1"/>
              <a:t>classpath</a:t>
            </a:r>
            <a:r>
              <a:rPr lang="zh-CN" altLang="en-US" dirty="0"/>
              <a:t>没有这两个文件，就需要你自己设置配置。</a:t>
            </a:r>
          </a:p>
          <a:p>
            <a:r>
              <a:rPr lang="en-US" altLang="zh-CN" dirty="0" smtClean="0"/>
              <a:t>Configuration </a:t>
            </a:r>
            <a:r>
              <a:rPr lang="en-US" altLang="zh-CN" dirty="0"/>
              <a:t>HBASE_CONFIG = new Configuration();</a:t>
            </a:r>
          </a:p>
          <a:p>
            <a:r>
              <a:rPr lang="en-US" altLang="zh-CN" dirty="0" err="1" smtClean="0"/>
              <a:t>HBASE_CONFIG.set</a:t>
            </a:r>
            <a:r>
              <a:rPr lang="en-US" altLang="zh-CN" dirty="0"/>
              <a:t>(“</a:t>
            </a:r>
            <a:r>
              <a:rPr lang="en-US" altLang="zh-CN" dirty="0" err="1"/>
              <a:t>hbase.zookeeper.quorum</a:t>
            </a:r>
            <a:r>
              <a:rPr lang="en-US" altLang="zh-CN" dirty="0"/>
              <a:t>”, “</a:t>
            </a:r>
            <a:r>
              <a:rPr lang="en-US" altLang="zh-CN" dirty="0" err="1"/>
              <a:t>zkServer</a:t>
            </a:r>
            <a:r>
              <a:rPr lang="en-US" altLang="zh-CN" dirty="0"/>
              <a:t>”);</a:t>
            </a:r>
          </a:p>
          <a:p>
            <a:r>
              <a:rPr lang="en-US" altLang="zh-CN" dirty="0" err="1" smtClean="0"/>
              <a:t>HBASE_CONFIG.set</a:t>
            </a:r>
            <a:r>
              <a:rPr lang="en-US" altLang="zh-CN" dirty="0"/>
              <a:t>(“</a:t>
            </a:r>
            <a:r>
              <a:rPr lang="en-US" altLang="zh-CN" dirty="0" err="1"/>
              <a:t>hbase.zookeeper.property.clientPort</a:t>
            </a:r>
            <a:r>
              <a:rPr lang="en-US" altLang="zh-CN" dirty="0"/>
              <a:t>”, “2181″);</a:t>
            </a:r>
          </a:p>
          <a:p>
            <a:r>
              <a:rPr lang="en-US" altLang="zh-CN" dirty="0" err="1" smtClean="0"/>
              <a:t>HBaseConfiguration</a:t>
            </a:r>
            <a:r>
              <a:rPr lang="en-US" altLang="zh-CN" dirty="0" smtClean="0"/>
              <a:t> </a:t>
            </a:r>
            <a:r>
              <a:rPr lang="en-US" altLang="zh-CN" dirty="0" err="1"/>
              <a:t>cfg</a:t>
            </a:r>
            <a:r>
              <a:rPr lang="en-US" altLang="zh-CN" dirty="0"/>
              <a:t> = new </a:t>
            </a:r>
            <a:r>
              <a:rPr lang="en-US" altLang="zh-CN" dirty="0" err="1"/>
              <a:t>HBaseConfiguration</a:t>
            </a:r>
            <a:r>
              <a:rPr lang="en-US" altLang="zh-CN" dirty="0"/>
              <a:t>(HBASE_CONFIG);</a:t>
            </a:r>
            <a:endParaRPr lang="zh-CN" altLang="en-US" dirty="0"/>
          </a:p>
        </p:txBody>
      </p:sp>
    </p:spTree>
    <p:extLst>
      <p:ext uri="{BB962C8B-B14F-4D97-AF65-F5344CB8AC3E}">
        <p14:creationId xmlns="" xmlns:p14="http://schemas.microsoft.com/office/powerpoint/2010/main" val="1946249954"/>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HBase</a:t>
            </a:r>
            <a:r>
              <a:rPr lang="en-US" altLang="zh-CN" dirty="0"/>
              <a:t> Java</a:t>
            </a:r>
            <a:r>
              <a:rPr lang="zh-CN" altLang="en-US" dirty="0"/>
              <a:t>编程接口</a:t>
            </a:r>
            <a:r>
              <a:rPr lang="zh-CN" altLang="en-US" dirty="0" smtClean="0"/>
              <a:t>概述 创建表</a:t>
            </a:r>
            <a:endParaRPr lang="zh-CN" altLang="en-US" dirty="0"/>
          </a:p>
        </p:txBody>
      </p:sp>
      <p:sp>
        <p:nvSpPr>
          <p:cNvPr id="3" name="Text Placeholder 2"/>
          <p:cNvSpPr>
            <a:spLocks noGrp="1"/>
          </p:cNvSpPr>
          <p:nvPr>
            <p:ph type="body" sz="quarter" idx="11"/>
          </p:nvPr>
        </p:nvSpPr>
        <p:spPr/>
        <p:txBody>
          <a:bodyPr>
            <a:normAutofit fontScale="92500" lnSpcReduction="20000"/>
          </a:bodyPr>
          <a:lstStyle/>
          <a:p>
            <a:pPr marL="342900" indent="-342900">
              <a:buFont typeface="Arial" panose="020B0604020202020204" pitchFamily="34" charset="0"/>
              <a:buChar char="•"/>
            </a:pPr>
            <a:r>
              <a:rPr lang="zh-CN" altLang="en-US" dirty="0"/>
              <a:t>创建表是通过</a:t>
            </a:r>
            <a:r>
              <a:rPr lang="en-US" altLang="zh-CN" dirty="0" err="1"/>
              <a:t>HBaseAdmin</a:t>
            </a:r>
            <a:r>
              <a:rPr lang="zh-CN" altLang="en-US" dirty="0"/>
              <a:t>对象来操作的。</a:t>
            </a:r>
            <a:r>
              <a:rPr lang="en-US" altLang="zh-CN" dirty="0" err="1"/>
              <a:t>HBaseAdmin</a:t>
            </a:r>
            <a:r>
              <a:rPr lang="zh-CN" altLang="en-US" dirty="0"/>
              <a:t>负责表的</a:t>
            </a:r>
            <a:r>
              <a:rPr lang="en-US" altLang="zh-CN" dirty="0"/>
              <a:t>META</a:t>
            </a:r>
            <a:r>
              <a:rPr lang="zh-CN" altLang="en-US" dirty="0"/>
              <a:t>信息处理。</a:t>
            </a:r>
            <a:r>
              <a:rPr lang="en-US" altLang="zh-CN" dirty="0" err="1"/>
              <a:t>HBaseAdmin</a:t>
            </a:r>
            <a:r>
              <a:rPr lang="zh-CN" altLang="en-US" dirty="0"/>
              <a:t>提供了</a:t>
            </a:r>
            <a:r>
              <a:rPr lang="en-US" altLang="zh-CN" dirty="0" err="1"/>
              <a:t>createTable</a:t>
            </a:r>
            <a:r>
              <a:rPr lang="zh-CN" altLang="en-US" dirty="0"/>
              <a:t>这个方法</a:t>
            </a:r>
            <a:r>
              <a:rPr lang="zh-CN" altLang="en-US" dirty="0" smtClean="0"/>
              <a:t>：</a:t>
            </a:r>
            <a:r>
              <a:rPr lang="en-US" altLang="zh-CN" dirty="0"/>
              <a:t>public void </a:t>
            </a:r>
            <a:r>
              <a:rPr lang="en-US" altLang="zh-CN" dirty="0" err="1"/>
              <a:t>createTable</a:t>
            </a:r>
            <a:r>
              <a:rPr lang="en-US" altLang="zh-CN" dirty="0"/>
              <a:t>(</a:t>
            </a:r>
            <a:r>
              <a:rPr lang="en-US" altLang="zh-CN" dirty="0" err="1"/>
              <a:t>HTableDescriptor</a:t>
            </a:r>
            <a:r>
              <a:rPr lang="en-US" altLang="zh-CN" dirty="0"/>
              <a:t> </a:t>
            </a:r>
            <a:r>
              <a:rPr lang="en-US" altLang="zh-CN" dirty="0" err="1"/>
              <a:t>desc</a:t>
            </a:r>
            <a:r>
              <a:rPr lang="en-US" altLang="zh-CN" dirty="0" smtClean="0"/>
              <a:t>)</a:t>
            </a:r>
          </a:p>
          <a:p>
            <a:pPr marL="342900" indent="-342900">
              <a:buFont typeface="Arial" panose="020B0604020202020204" pitchFamily="34" charset="0"/>
              <a:buChar char="•"/>
            </a:pPr>
            <a:r>
              <a:rPr lang="en-US" altLang="zh-CN" dirty="0" err="1"/>
              <a:t>HTableDescriptor</a:t>
            </a:r>
            <a:r>
              <a:rPr lang="en-US" altLang="zh-CN" dirty="0"/>
              <a:t> </a:t>
            </a:r>
            <a:r>
              <a:rPr lang="zh-CN" altLang="en-US" dirty="0"/>
              <a:t>代表的是表的</a:t>
            </a:r>
            <a:r>
              <a:rPr lang="en-US" altLang="zh-CN" dirty="0" smtClean="0"/>
              <a:t>schema</a:t>
            </a:r>
          </a:p>
          <a:p>
            <a:pPr marL="342900" indent="-342900">
              <a:buFont typeface="Arial" panose="020B0604020202020204" pitchFamily="34" charset="0"/>
              <a:buChar char="•"/>
            </a:pPr>
            <a:r>
              <a:rPr lang="en-US" altLang="zh-CN" dirty="0" err="1"/>
              <a:t>HColumnDescriptor</a:t>
            </a:r>
            <a:r>
              <a:rPr lang="en-US" altLang="zh-CN" dirty="0"/>
              <a:t> </a:t>
            </a:r>
            <a:r>
              <a:rPr lang="zh-CN" altLang="en-US" dirty="0"/>
              <a:t>代表的是</a:t>
            </a:r>
            <a:r>
              <a:rPr lang="en-US" altLang="zh-CN" dirty="0"/>
              <a:t>column</a:t>
            </a:r>
            <a:r>
              <a:rPr lang="zh-CN" altLang="en-US" dirty="0"/>
              <a:t>的</a:t>
            </a:r>
            <a:r>
              <a:rPr lang="en-US" altLang="zh-CN" dirty="0" smtClean="0"/>
              <a:t>schema</a:t>
            </a:r>
          </a:p>
          <a:p>
            <a:pPr marL="571500" lvl="1" indent="-342900"/>
            <a:r>
              <a:rPr lang="en-US" altLang="zh-CN" dirty="0" err="1"/>
              <a:t>HBaseAdmin</a:t>
            </a:r>
            <a:r>
              <a:rPr lang="en-US" altLang="zh-CN" dirty="0"/>
              <a:t> </a:t>
            </a:r>
            <a:r>
              <a:rPr lang="en-US" altLang="zh-CN" dirty="0" err="1"/>
              <a:t>hAdmin</a:t>
            </a:r>
            <a:r>
              <a:rPr lang="en-US" altLang="zh-CN" dirty="0"/>
              <a:t> = new </a:t>
            </a:r>
            <a:r>
              <a:rPr lang="en-US" altLang="zh-CN" dirty="0" err="1"/>
              <a:t>HBaseAdmin</a:t>
            </a:r>
            <a:r>
              <a:rPr lang="en-US" altLang="zh-CN" dirty="0"/>
              <a:t>(</a:t>
            </a:r>
            <a:r>
              <a:rPr lang="en-US" altLang="zh-CN" dirty="0" err="1"/>
              <a:t>hbaseConfig</a:t>
            </a:r>
            <a:r>
              <a:rPr lang="en-US" altLang="zh-CN" dirty="0"/>
              <a:t>);</a:t>
            </a:r>
          </a:p>
          <a:p>
            <a:pPr marL="571500" lvl="1" indent="-342900"/>
            <a:r>
              <a:rPr lang="en-US" altLang="zh-CN" dirty="0" err="1"/>
              <a:t>HTableDescriptor</a:t>
            </a:r>
            <a:r>
              <a:rPr lang="en-US" altLang="zh-CN" dirty="0"/>
              <a:t> t = new </a:t>
            </a:r>
            <a:r>
              <a:rPr lang="en-US" altLang="zh-CN" dirty="0" err="1"/>
              <a:t>HTableDescriptor</a:t>
            </a:r>
            <a:r>
              <a:rPr lang="en-US" altLang="zh-CN" dirty="0"/>
              <a:t>(</a:t>
            </a:r>
            <a:r>
              <a:rPr lang="en-US" altLang="zh-CN" dirty="0" err="1"/>
              <a:t>tableName</a:t>
            </a:r>
            <a:r>
              <a:rPr lang="en-US" altLang="zh-CN" dirty="0"/>
              <a:t>);</a:t>
            </a:r>
          </a:p>
          <a:p>
            <a:pPr marL="571500" lvl="1" indent="-342900"/>
            <a:r>
              <a:rPr lang="en-US" altLang="zh-CN" dirty="0" err="1"/>
              <a:t>t.addFamily</a:t>
            </a:r>
            <a:r>
              <a:rPr lang="en-US" altLang="zh-CN" dirty="0"/>
              <a:t>(new </a:t>
            </a:r>
            <a:r>
              <a:rPr lang="en-US" altLang="zh-CN" dirty="0" err="1"/>
              <a:t>HColumnDescriptor</a:t>
            </a:r>
            <a:r>
              <a:rPr lang="en-US" altLang="zh-CN" dirty="0"/>
              <a:t>(“f1″));</a:t>
            </a:r>
          </a:p>
          <a:p>
            <a:pPr marL="571500" lvl="1" indent="-342900"/>
            <a:r>
              <a:rPr lang="en-US" altLang="zh-CN" dirty="0" err="1"/>
              <a:t>t.addFamily</a:t>
            </a:r>
            <a:r>
              <a:rPr lang="en-US" altLang="zh-CN" dirty="0"/>
              <a:t>(new </a:t>
            </a:r>
            <a:r>
              <a:rPr lang="en-US" altLang="zh-CN" dirty="0" err="1"/>
              <a:t>HColumnDescriptor</a:t>
            </a:r>
            <a:r>
              <a:rPr lang="en-US" altLang="zh-CN" dirty="0"/>
              <a:t>(“f2″));</a:t>
            </a:r>
          </a:p>
          <a:p>
            <a:pPr marL="571500" lvl="1" indent="-342900"/>
            <a:r>
              <a:rPr lang="en-US" altLang="zh-CN" dirty="0" err="1"/>
              <a:t>t.addFamily</a:t>
            </a:r>
            <a:r>
              <a:rPr lang="en-US" altLang="zh-CN" dirty="0"/>
              <a:t>(new </a:t>
            </a:r>
            <a:r>
              <a:rPr lang="en-US" altLang="zh-CN" dirty="0" err="1"/>
              <a:t>HColumnDescriptor</a:t>
            </a:r>
            <a:r>
              <a:rPr lang="en-US" altLang="zh-CN" dirty="0"/>
              <a:t>(“f3″));</a:t>
            </a:r>
          </a:p>
          <a:p>
            <a:pPr marL="571500" lvl="1" indent="-342900"/>
            <a:r>
              <a:rPr lang="en-US" altLang="zh-CN" dirty="0" err="1"/>
              <a:t>t.addFamily</a:t>
            </a:r>
            <a:r>
              <a:rPr lang="en-US" altLang="zh-CN" dirty="0"/>
              <a:t>(new </a:t>
            </a:r>
            <a:r>
              <a:rPr lang="en-US" altLang="zh-CN" dirty="0" err="1"/>
              <a:t>HColumnDescriptor</a:t>
            </a:r>
            <a:r>
              <a:rPr lang="en-US" altLang="zh-CN" dirty="0"/>
              <a:t>(“f4″));</a:t>
            </a:r>
          </a:p>
          <a:p>
            <a:pPr marL="571500" lvl="1" indent="-342900"/>
            <a:r>
              <a:rPr lang="en-US" altLang="zh-CN" dirty="0" err="1"/>
              <a:t>hAdmin.createTable</a:t>
            </a:r>
            <a:r>
              <a:rPr lang="en-US" altLang="zh-CN" dirty="0"/>
              <a:t>(t);</a:t>
            </a:r>
            <a:endParaRPr lang="zh-CN" altLang="en-US" dirty="0"/>
          </a:p>
        </p:txBody>
      </p:sp>
    </p:spTree>
    <p:extLst>
      <p:ext uri="{BB962C8B-B14F-4D97-AF65-F5344CB8AC3E}">
        <p14:creationId xmlns="" xmlns:p14="http://schemas.microsoft.com/office/powerpoint/2010/main" val="426423306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en-US" altLang="zh-CN" dirty="0" smtClean="0"/>
              <a:t> Java</a:t>
            </a:r>
            <a:r>
              <a:rPr lang="zh-CN" altLang="en-US" dirty="0" smtClean="0"/>
              <a:t>编程接口概述 删除表</a:t>
            </a:r>
            <a:endParaRPr lang="zh-CN" altLang="en-US" dirty="0"/>
          </a:p>
        </p:txBody>
      </p:sp>
      <p:sp>
        <p:nvSpPr>
          <p:cNvPr id="3" name="Text Placeholder 2"/>
          <p:cNvSpPr>
            <a:spLocks noGrp="1"/>
          </p:cNvSpPr>
          <p:nvPr>
            <p:ph type="body" sz="quarter" idx="11"/>
          </p:nvPr>
        </p:nvSpPr>
        <p:spPr/>
        <p:txBody>
          <a:bodyPr>
            <a:normAutofit lnSpcReduction="10000"/>
          </a:bodyPr>
          <a:lstStyle/>
          <a:p>
            <a:r>
              <a:rPr lang="zh-CN" altLang="en-US" dirty="0"/>
              <a:t>删除</a:t>
            </a:r>
            <a:r>
              <a:rPr lang="zh-CN" altLang="en-US" dirty="0" smtClean="0"/>
              <a:t>表通过</a:t>
            </a:r>
            <a:r>
              <a:rPr lang="en-US" altLang="zh-CN" dirty="0" err="1"/>
              <a:t>HBaseAdmin</a:t>
            </a:r>
            <a:r>
              <a:rPr lang="zh-CN" altLang="en-US" dirty="0"/>
              <a:t>来操作，删除表之前首先要</a:t>
            </a:r>
            <a:r>
              <a:rPr lang="en-US" altLang="zh-CN" dirty="0"/>
              <a:t>disable</a:t>
            </a:r>
            <a:r>
              <a:rPr lang="zh-CN" altLang="en-US" dirty="0"/>
              <a:t>表。这是一个非常耗时的操作，所以不建议频繁删除</a:t>
            </a:r>
            <a:r>
              <a:rPr lang="zh-CN" altLang="en-US" dirty="0" smtClean="0"/>
              <a:t>表。</a:t>
            </a:r>
            <a:r>
              <a:rPr lang="en-US" altLang="zh-CN" dirty="0" err="1"/>
              <a:t>disableTable</a:t>
            </a:r>
            <a:r>
              <a:rPr lang="zh-CN" altLang="en-US" dirty="0"/>
              <a:t>和</a:t>
            </a:r>
            <a:r>
              <a:rPr lang="en-US" altLang="zh-CN" dirty="0" err="1" smtClean="0"/>
              <a:t>deleteTable</a:t>
            </a:r>
            <a:r>
              <a:rPr lang="zh-CN" altLang="en-US" dirty="0" smtClean="0"/>
              <a:t>分别</a:t>
            </a:r>
            <a:r>
              <a:rPr lang="zh-CN" altLang="en-US" dirty="0"/>
              <a:t>用来</a:t>
            </a:r>
            <a:r>
              <a:rPr lang="en-US" altLang="zh-CN" dirty="0"/>
              <a:t>disable</a:t>
            </a:r>
            <a:r>
              <a:rPr lang="zh-CN" altLang="en-US" dirty="0"/>
              <a:t>和</a:t>
            </a:r>
            <a:r>
              <a:rPr lang="en-US" altLang="zh-CN" dirty="0"/>
              <a:t>delete</a:t>
            </a:r>
            <a:r>
              <a:rPr lang="zh-CN" altLang="en-US" dirty="0" smtClean="0"/>
              <a:t>表</a:t>
            </a:r>
            <a:endParaRPr lang="en-US" altLang="zh-CN" dirty="0" smtClean="0"/>
          </a:p>
          <a:p>
            <a:r>
              <a:rPr lang="en-US" altLang="zh-CN" dirty="0"/>
              <a:t>HBaseAdmin hAdmin = </a:t>
            </a:r>
            <a:r>
              <a:rPr lang="en-US" altLang="zh-CN" b="1" dirty="0"/>
              <a:t>new</a:t>
            </a:r>
            <a:r>
              <a:rPr lang="en-US" altLang="zh-CN" dirty="0"/>
              <a:t> HBaseAdmin(</a:t>
            </a:r>
            <a:r>
              <a:rPr lang="en-US" altLang="zh-CN" i="1" dirty="0"/>
              <a:t>hbaseConfig</a:t>
            </a:r>
            <a:r>
              <a:rPr lang="en-US" altLang="zh-CN" dirty="0"/>
              <a:t>);</a:t>
            </a:r>
          </a:p>
          <a:p>
            <a:r>
              <a:rPr lang="en-US" altLang="zh-CN" b="1" dirty="0"/>
              <a:t>if</a:t>
            </a:r>
            <a:r>
              <a:rPr lang="en-US" altLang="zh-CN" dirty="0"/>
              <a:t> (hAdmin.tableExists(tableName)) {</a:t>
            </a:r>
          </a:p>
          <a:p>
            <a:r>
              <a:rPr lang="en-US" altLang="zh-CN" dirty="0"/>
              <a:t>       hAdmin.disableTable(tableName);</a:t>
            </a:r>
          </a:p>
          <a:p>
            <a:r>
              <a:rPr lang="en-US" altLang="zh-CN" dirty="0"/>
              <a:t>       hAdmin.deleteTable(tableName);</a:t>
            </a:r>
          </a:p>
          <a:p>
            <a:r>
              <a:rPr lang="en-US" altLang="zh-CN" dirty="0" smtClean="0"/>
              <a:t>}</a:t>
            </a:r>
            <a:endParaRPr lang="en-US" altLang="zh-CN" dirty="0"/>
          </a:p>
        </p:txBody>
      </p:sp>
    </p:spTree>
    <p:extLst>
      <p:ext uri="{BB962C8B-B14F-4D97-AF65-F5344CB8AC3E}">
        <p14:creationId xmlns="" xmlns:p14="http://schemas.microsoft.com/office/powerpoint/2010/main" val="217021888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zh-CN" altLang="en-US" dirty="0" smtClean="0"/>
              <a:t>的历史与简介</a:t>
            </a:r>
            <a:endParaRPr lang="zh-CN" altLang="en-US" dirty="0"/>
          </a:p>
        </p:txBody>
      </p:sp>
      <p:sp>
        <p:nvSpPr>
          <p:cNvPr id="3" name="Text Placeholder 2"/>
          <p:cNvSpPr>
            <a:spLocks noGrp="1"/>
          </p:cNvSpPr>
          <p:nvPr>
            <p:ph type="body" sz="quarter" idx="11"/>
          </p:nvPr>
        </p:nvSpPr>
        <p:spPr/>
        <p:txBody>
          <a:bodyPr>
            <a:normAutofit fontScale="92500"/>
          </a:bodyPr>
          <a:lstStyle/>
          <a:p>
            <a:pPr lvl="1"/>
            <a:r>
              <a:rPr lang="en-US" altLang="zh-CN" sz="2400" dirty="0" smtClean="0"/>
              <a:t>2006</a:t>
            </a:r>
            <a:r>
              <a:rPr lang="zh-CN" altLang="en-US" sz="2400" dirty="0" smtClean="0"/>
              <a:t>年</a:t>
            </a:r>
            <a:r>
              <a:rPr lang="en-US" altLang="zh-CN" sz="2400" dirty="0" smtClean="0"/>
              <a:t>Google</a:t>
            </a:r>
            <a:r>
              <a:rPr lang="zh-CN" altLang="en-US" sz="2400" dirty="0" smtClean="0"/>
              <a:t>发表了</a:t>
            </a:r>
            <a:r>
              <a:rPr lang="en-US" altLang="zh-CN" sz="2400" dirty="0" err="1" smtClean="0"/>
              <a:t>BigTable</a:t>
            </a:r>
            <a:r>
              <a:rPr lang="zh-CN" altLang="en-US" sz="2400" dirty="0" smtClean="0"/>
              <a:t>论文</a:t>
            </a:r>
            <a:endParaRPr lang="en-US" altLang="zh-CN" sz="2400" dirty="0" smtClean="0"/>
          </a:p>
          <a:p>
            <a:pPr lvl="1"/>
            <a:r>
              <a:rPr lang="en-US" altLang="zh-CN" sz="2400" dirty="0" smtClean="0"/>
              <a:t>2006</a:t>
            </a:r>
            <a:r>
              <a:rPr lang="zh-CN" altLang="en-US" sz="2400" dirty="0"/>
              <a:t>年底由</a:t>
            </a:r>
            <a:r>
              <a:rPr lang="en-US" altLang="zh-CN" sz="2400" dirty="0" err="1"/>
              <a:t>PowerSet</a:t>
            </a:r>
            <a:r>
              <a:rPr lang="en-US" altLang="zh-CN" sz="2400" dirty="0"/>
              <a:t> </a:t>
            </a:r>
            <a:r>
              <a:rPr lang="zh-CN" altLang="en-US" sz="2400" dirty="0"/>
              <a:t>的</a:t>
            </a:r>
            <a:r>
              <a:rPr lang="en-US" altLang="zh-CN" sz="2400" dirty="0"/>
              <a:t>Chad Walters</a:t>
            </a:r>
            <a:r>
              <a:rPr lang="zh-CN" altLang="en-US" sz="2400" dirty="0"/>
              <a:t>和</a:t>
            </a:r>
            <a:r>
              <a:rPr lang="en-US" altLang="zh-CN" sz="2400" dirty="0"/>
              <a:t>Jim Kellerman </a:t>
            </a:r>
            <a:r>
              <a:rPr lang="zh-CN" altLang="en-US" sz="2400" dirty="0"/>
              <a:t>发</a:t>
            </a:r>
            <a:r>
              <a:rPr lang="zh-CN" altLang="en-US" sz="2400" dirty="0" smtClean="0"/>
              <a:t>起了</a:t>
            </a:r>
            <a:r>
              <a:rPr lang="en-US" altLang="zh-CN" sz="2400" dirty="0" err="1" smtClean="0"/>
              <a:t>HBase</a:t>
            </a:r>
            <a:r>
              <a:rPr lang="zh-CN" altLang="en-US" sz="2400" dirty="0" smtClean="0"/>
              <a:t>项目，依据</a:t>
            </a:r>
            <a:r>
              <a:rPr lang="en-US" altLang="zh-CN" sz="2400" dirty="0" err="1" smtClean="0"/>
              <a:t>BigTable</a:t>
            </a:r>
            <a:r>
              <a:rPr lang="zh-CN" altLang="en-US" sz="2400" dirty="0" smtClean="0"/>
              <a:t>的论文重构关系数据库</a:t>
            </a:r>
            <a:endParaRPr lang="en-US" altLang="zh-CN" sz="2400" dirty="0" smtClean="0"/>
          </a:p>
          <a:p>
            <a:pPr lvl="1"/>
            <a:r>
              <a:rPr lang="en-US" altLang="zh-CN" sz="2400" dirty="0" smtClean="0"/>
              <a:t>2007</a:t>
            </a:r>
            <a:r>
              <a:rPr lang="zh-CN" altLang="en-US" sz="2400" dirty="0" smtClean="0"/>
              <a:t>年</a:t>
            </a:r>
            <a:r>
              <a:rPr lang="en-US" altLang="zh-CN" sz="2400" dirty="0" smtClean="0"/>
              <a:t>2</a:t>
            </a:r>
            <a:r>
              <a:rPr lang="zh-CN" altLang="en-US" sz="2400" dirty="0" smtClean="0"/>
              <a:t>月建立了</a:t>
            </a:r>
            <a:r>
              <a:rPr lang="en-US" altLang="zh-CN" sz="2400" dirty="0" err="1" smtClean="0"/>
              <a:t>HBase</a:t>
            </a:r>
            <a:r>
              <a:rPr lang="zh-CN" altLang="en-US" sz="2400" dirty="0" smtClean="0"/>
              <a:t>的原型版本</a:t>
            </a:r>
            <a:endParaRPr lang="en-US" altLang="zh-CN" sz="2400" dirty="0" smtClean="0"/>
          </a:p>
          <a:p>
            <a:pPr lvl="1"/>
            <a:r>
              <a:rPr lang="en-US" altLang="zh-CN" sz="2400" dirty="0" smtClean="0"/>
              <a:t>2007</a:t>
            </a:r>
            <a:r>
              <a:rPr lang="zh-CN" altLang="en-US" sz="2400" dirty="0" smtClean="0"/>
              <a:t>年</a:t>
            </a:r>
            <a:r>
              <a:rPr lang="en-US" altLang="zh-CN" sz="2400" dirty="0" smtClean="0"/>
              <a:t>10</a:t>
            </a:r>
            <a:r>
              <a:rPr lang="zh-CN" altLang="en-US" sz="2400" dirty="0" smtClean="0"/>
              <a:t>月建立了第一个可用的</a:t>
            </a:r>
            <a:r>
              <a:rPr lang="en-US" altLang="zh-CN" sz="2400" dirty="0" err="1" smtClean="0"/>
              <a:t>HBase</a:t>
            </a:r>
            <a:r>
              <a:rPr lang="zh-CN" altLang="en-US" sz="2400" dirty="0" smtClean="0"/>
              <a:t>版本</a:t>
            </a:r>
            <a:endParaRPr lang="en-US" altLang="zh-CN" sz="2400" dirty="0"/>
          </a:p>
          <a:p>
            <a:pPr lvl="1"/>
            <a:r>
              <a:rPr lang="en-US" altLang="zh-CN" sz="2400" dirty="0"/>
              <a:t>2008</a:t>
            </a:r>
            <a:r>
              <a:rPr lang="zh-CN" altLang="en-US" sz="2400" dirty="0"/>
              <a:t>年成为</a:t>
            </a:r>
            <a:r>
              <a:rPr lang="en-US" altLang="zh-CN" sz="2400" dirty="0"/>
              <a:t>Apache </a:t>
            </a:r>
            <a:r>
              <a:rPr lang="en-US" altLang="zh-CN" sz="2400" dirty="0" err="1"/>
              <a:t>Hadoop</a:t>
            </a:r>
            <a:r>
              <a:rPr lang="zh-CN" altLang="en-US" sz="2400" dirty="0"/>
              <a:t>的一个子项目</a:t>
            </a:r>
            <a:endParaRPr lang="en-US" altLang="zh-CN" sz="2400" dirty="0"/>
          </a:p>
          <a:p>
            <a:r>
              <a:rPr lang="en-US" altLang="zh-CN" dirty="0" err="1"/>
              <a:t>HBase</a:t>
            </a:r>
            <a:r>
              <a:rPr lang="zh-CN" altLang="en-US" dirty="0"/>
              <a:t>是</a:t>
            </a:r>
            <a:r>
              <a:rPr lang="en-US" altLang="zh-CN" dirty="0"/>
              <a:t>Google </a:t>
            </a:r>
            <a:r>
              <a:rPr lang="en-US" altLang="zh-CN" dirty="0" err="1"/>
              <a:t>Bigtable</a:t>
            </a:r>
            <a:r>
              <a:rPr lang="zh-CN" altLang="en-US" dirty="0"/>
              <a:t>的开源实现</a:t>
            </a:r>
            <a:r>
              <a:rPr lang="zh-CN" altLang="en-US" dirty="0" smtClean="0"/>
              <a:t>，</a:t>
            </a:r>
            <a:r>
              <a:rPr lang="en-US" altLang="zh-CN" dirty="0" err="1" smtClean="0"/>
              <a:t>Bigtable</a:t>
            </a:r>
            <a:r>
              <a:rPr lang="zh-CN" altLang="en-US" dirty="0"/>
              <a:t>利用</a:t>
            </a:r>
            <a:r>
              <a:rPr lang="en-US" altLang="zh-CN" dirty="0"/>
              <a:t>GFS</a:t>
            </a:r>
            <a:r>
              <a:rPr lang="zh-CN" altLang="en-US" dirty="0"/>
              <a:t>作为其文件存储系统，</a:t>
            </a:r>
            <a:r>
              <a:rPr lang="en-US" altLang="zh-CN" dirty="0" err="1" smtClean="0"/>
              <a:t>HBase</a:t>
            </a:r>
            <a:r>
              <a:rPr lang="zh-CN" altLang="en-US" dirty="0" smtClean="0"/>
              <a:t>使用</a:t>
            </a:r>
            <a:r>
              <a:rPr lang="en-US" altLang="zh-CN" dirty="0" smtClean="0"/>
              <a:t>HDFS</a:t>
            </a:r>
            <a:r>
              <a:rPr lang="zh-CN" altLang="en-US" dirty="0"/>
              <a:t>作为其文件存储系</a:t>
            </a:r>
            <a:r>
              <a:rPr lang="zh-CN" altLang="en-US" dirty="0" smtClean="0"/>
              <a:t>统。</a:t>
            </a:r>
            <a:r>
              <a:rPr lang="en-US" altLang="zh-CN" dirty="0" smtClean="0"/>
              <a:t>Google </a:t>
            </a:r>
            <a:r>
              <a:rPr lang="en-US" altLang="zh-CN" dirty="0" err="1"/>
              <a:t>Bigtable</a:t>
            </a:r>
            <a:r>
              <a:rPr lang="zh-CN" altLang="en-US" dirty="0"/>
              <a:t>利用 </a:t>
            </a:r>
            <a:r>
              <a:rPr lang="en-US" altLang="zh-CN" dirty="0"/>
              <a:t>Chubby</a:t>
            </a:r>
            <a:r>
              <a:rPr lang="zh-CN" altLang="en-US" dirty="0"/>
              <a:t>作</a:t>
            </a:r>
            <a:r>
              <a:rPr lang="zh-CN" altLang="en-US" dirty="0" smtClean="0"/>
              <a:t>为</a:t>
            </a:r>
            <a:r>
              <a:rPr lang="zh-CN" altLang="en-US" dirty="0"/>
              <a:t>一</a:t>
            </a:r>
            <a:r>
              <a:rPr lang="zh-CN" altLang="en-US" dirty="0" smtClean="0"/>
              <a:t>个可靠服务的根，</a:t>
            </a:r>
            <a:r>
              <a:rPr lang="en-US" altLang="zh-CN" dirty="0" smtClean="0"/>
              <a:t>Chubby</a:t>
            </a:r>
            <a:r>
              <a:rPr lang="zh-CN" altLang="en-US" dirty="0" smtClean="0"/>
              <a:t>提供了</a:t>
            </a:r>
            <a:r>
              <a:rPr lang="en-US" altLang="zh-CN" dirty="0" err="1" smtClean="0"/>
              <a:t>BigTable</a:t>
            </a:r>
            <a:r>
              <a:rPr lang="zh-CN" altLang="en-US" dirty="0" smtClean="0"/>
              <a:t>中的根元数据表的指针以及用以监控所有数据分表服务，在</a:t>
            </a:r>
            <a:r>
              <a:rPr lang="en-US" altLang="zh-CN" dirty="0" err="1" smtClean="0"/>
              <a:t>HBase</a:t>
            </a:r>
            <a:r>
              <a:rPr lang="zh-CN" altLang="en-US" dirty="0" smtClean="0"/>
              <a:t>中，对应的系统服务为</a:t>
            </a:r>
            <a:r>
              <a:rPr lang="en-US" altLang="zh-CN" dirty="0" err="1" smtClean="0"/>
              <a:t>ZooKeeper</a:t>
            </a:r>
            <a:endParaRPr lang="zh-CN" altLang="en-US" dirty="0"/>
          </a:p>
        </p:txBody>
      </p:sp>
    </p:spTree>
    <p:extLst>
      <p:ext uri="{BB962C8B-B14F-4D97-AF65-F5344CB8AC3E}">
        <p14:creationId xmlns="" xmlns:p14="http://schemas.microsoft.com/office/powerpoint/2010/main" val="2700660778"/>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en-US" altLang="zh-CN" dirty="0" smtClean="0"/>
              <a:t> Java</a:t>
            </a:r>
            <a:r>
              <a:rPr lang="zh-CN" altLang="en-US" dirty="0" smtClean="0"/>
              <a:t>编程接口 查询数据</a:t>
            </a:r>
            <a:endParaRPr lang="zh-CN" altLang="en-US" dirty="0"/>
          </a:p>
        </p:txBody>
      </p:sp>
      <p:sp>
        <p:nvSpPr>
          <p:cNvPr id="3" name="Text Placeholder 2"/>
          <p:cNvSpPr>
            <a:spLocks noGrp="1"/>
          </p:cNvSpPr>
          <p:nvPr>
            <p:ph type="body" sz="quarter" idx="11"/>
          </p:nvPr>
        </p:nvSpPr>
        <p:spPr/>
        <p:txBody>
          <a:bodyPr>
            <a:normAutofit fontScale="70000" lnSpcReduction="20000"/>
          </a:bodyPr>
          <a:lstStyle/>
          <a:p>
            <a:r>
              <a:rPr lang="zh-CN" altLang="en-US" dirty="0"/>
              <a:t>查询分为单条随机查询和批量查询。</a:t>
            </a:r>
          </a:p>
          <a:p>
            <a:r>
              <a:rPr lang="zh-CN" altLang="en-US" dirty="0" smtClean="0"/>
              <a:t>单条</a:t>
            </a:r>
            <a:r>
              <a:rPr lang="zh-CN" altLang="en-US" dirty="0"/>
              <a:t>查询是通过</a:t>
            </a:r>
            <a:r>
              <a:rPr lang="en-US" altLang="zh-CN" dirty="0" err="1"/>
              <a:t>rowkey</a:t>
            </a:r>
            <a:r>
              <a:rPr lang="zh-CN" altLang="en-US" dirty="0"/>
              <a:t>在</a:t>
            </a:r>
            <a:r>
              <a:rPr lang="en-US" altLang="zh-CN" dirty="0"/>
              <a:t>table</a:t>
            </a:r>
            <a:r>
              <a:rPr lang="zh-CN" altLang="en-US" dirty="0"/>
              <a:t>中查询某一行的数据。</a:t>
            </a:r>
            <a:r>
              <a:rPr lang="en-US" altLang="zh-CN" dirty="0" err="1"/>
              <a:t>HTable</a:t>
            </a:r>
            <a:r>
              <a:rPr lang="zh-CN" altLang="en-US" dirty="0"/>
              <a:t>提供了</a:t>
            </a:r>
            <a:r>
              <a:rPr lang="en-US" altLang="zh-CN" dirty="0"/>
              <a:t>get</a:t>
            </a:r>
            <a:r>
              <a:rPr lang="zh-CN" altLang="en-US" dirty="0"/>
              <a:t>方法来完成单条查询。</a:t>
            </a:r>
          </a:p>
          <a:p>
            <a:r>
              <a:rPr lang="zh-CN" altLang="en-US" dirty="0" smtClean="0"/>
              <a:t>批量</a:t>
            </a:r>
            <a:r>
              <a:rPr lang="zh-CN" altLang="en-US" dirty="0"/>
              <a:t>查询是通过制定一段</a:t>
            </a:r>
            <a:r>
              <a:rPr lang="en-US" altLang="zh-CN" dirty="0" err="1"/>
              <a:t>rowkey</a:t>
            </a:r>
            <a:r>
              <a:rPr lang="zh-CN" altLang="en-US" dirty="0"/>
              <a:t>的范围来查询。</a:t>
            </a:r>
            <a:r>
              <a:rPr lang="en-US" altLang="zh-CN" dirty="0" err="1"/>
              <a:t>HTable</a:t>
            </a:r>
            <a:r>
              <a:rPr lang="zh-CN" altLang="en-US" dirty="0"/>
              <a:t>提供了个</a:t>
            </a:r>
            <a:r>
              <a:rPr lang="en-US" altLang="zh-CN" dirty="0" err="1"/>
              <a:t>getScanner</a:t>
            </a:r>
            <a:r>
              <a:rPr lang="zh-CN" altLang="en-US" dirty="0"/>
              <a:t>方法来完成批量查询</a:t>
            </a:r>
            <a:r>
              <a:rPr lang="zh-CN" altLang="en-US" dirty="0" smtClean="0"/>
              <a:t>。</a:t>
            </a:r>
            <a:endParaRPr lang="en-US" altLang="zh-CN" dirty="0" smtClean="0"/>
          </a:p>
          <a:p>
            <a:pPr lvl="1"/>
            <a:r>
              <a:rPr lang="en-US" altLang="zh-CN" dirty="0"/>
              <a:t>Scan s = new Scan();</a:t>
            </a:r>
          </a:p>
          <a:p>
            <a:pPr lvl="1"/>
            <a:r>
              <a:rPr lang="en-US" altLang="zh-CN" dirty="0" err="1"/>
              <a:t>s.setMaxVersions</a:t>
            </a:r>
            <a:r>
              <a:rPr lang="en-US" altLang="zh-CN" dirty="0"/>
              <a:t>();</a:t>
            </a:r>
          </a:p>
          <a:p>
            <a:pPr lvl="1"/>
            <a:r>
              <a:rPr lang="en-US" altLang="zh-CN" dirty="0" err="1"/>
              <a:t>ResultScanner</a:t>
            </a:r>
            <a:r>
              <a:rPr lang="en-US" altLang="zh-CN" dirty="0"/>
              <a:t> </a:t>
            </a:r>
            <a:r>
              <a:rPr lang="en-US" altLang="zh-CN" dirty="0" err="1"/>
              <a:t>ss</a:t>
            </a:r>
            <a:r>
              <a:rPr lang="en-US" altLang="zh-CN" dirty="0"/>
              <a:t> = </a:t>
            </a:r>
            <a:r>
              <a:rPr lang="en-US" altLang="zh-CN" dirty="0" err="1"/>
              <a:t>table.getScanner</a:t>
            </a:r>
            <a:r>
              <a:rPr lang="en-US" altLang="zh-CN" dirty="0"/>
              <a:t>(s);</a:t>
            </a:r>
          </a:p>
          <a:p>
            <a:pPr lvl="1"/>
            <a:r>
              <a:rPr lang="en-US" altLang="zh-CN" dirty="0"/>
              <a:t>for(Result r:ss){</a:t>
            </a:r>
          </a:p>
          <a:p>
            <a:pPr lvl="1"/>
            <a:r>
              <a:rPr lang="en-US" altLang="zh-CN" dirty="0"/>
              <a:t>    </a:t>
            </a:r>
            <a:r>
              <a:rPr lang="en-US" altLang="zh-CN" dirty="0" err="1"/>
              <a:t>System.out.println</a:t>
            </a:r>
            <a:r>
              <a:rPr lang="en-US" altLang="zh-CN" dirty="0"/>
              <a:t>(new String(</a:t>
            </a:r>
            <a:r>
              <a:rPr lang="en-US" altLang="zh-CN" dirty="0" err="1"/>
              <a:t>r.getRow</a:t>
            </a:r>
            <a:r>
              <a:rPr lang="en-US" altLang="zh-CN" dirty="0"/>
              <a:t>()));</a:t>
            </a:r>
          </a:p>
          <a:p>
            <a:pPr lvl="1"/>
            <a:r>
              <a:rPr lang="en-US" altLang="zh-CN" dirty="0"/>
              <a:t>    for(</a:t>
            </a:r>
            <a:r>
              <a:rPr lang="en-US" altLang="zh-CN" dirty="0" err="1"/>
              <a:t>KeyValue</a:t>
            </a:r>
            <a:r>
              <a:rPr lang="en-US" altLang="zh-CN" dirty="0"/>
              <a:t> </a:t>
            </a:r>
            <a:r>
              <a:rPr lang="en-US" altLang="zh-CN" dirty="0" err="1"/>
              <a:t>kv:r.raw</a:t>
            </a:r>
            <a:r>
              <a:rPr lang="en-US" altLang="zh-CN" dirty="0"/>
              <a:t>()){</a:t>
            </a:r>
          </a:p>
          <a:p>
            <a:pPr lvl="1"/>
            <a:r>
              <a:rPr lang="en-US" altLang="zh-CN" dirty="0"/>
              <a:t>       </a:t>
            </a:r>
            <a:r>
              <a:rPr lang="en-US" altLang="zh-CN" dirty="0" err="1"/>
              <a:t>System.out.println</a:t>
            </a:r>
            <a:r>
              <a:rPr lang="en-US" altLang="zh-CN" dirty="0"/>
              <a:t>(new String(</a:t>
            </a:r>
            <a:r>
              <a:rPr lang="en-US" altLang="zh-CN" dirty="0" err="1"/>
              <a:t>kv.getColumn</a:t>
            </a:r>
            <a:r>
              <a:rPr lang="en-US" altLang="zh-CN" dirty="0"/>
              <a:t>()));</a:t>
            </a:r>
          </a:p>
          <a:p>
            <a:pPr lvl="1"/>
            <a:r>
              <a:rPr lang="en-US" altLang="zh-CN" dirty="0"/>
              <a:t>    }</a:t>
            </a:r>
          </a:p>
          <a:p>
            <a:pPr lvl="1"/>
            <a:r>
              <a:rPr lang="en-US" altLang="zh-CN" dirty="0"/>
              <a:t>}</a:t>
            </a:r>
            <a:endParaRPr lang="zh-CN" altLang="en-US" dirty="0"/>
          </a:p>
        </p:txBody>
      </p:sp>
    </p:spTree>
    <p:extLst>
      <p:ext uri="{BB962C8B-B14F-4D97-AF65-F5344CB8AC3E}">
        <p14:creationId xmlns="" xmlns:p14="http://schemas.microsoft.com/office/powerpoint/2010/main" val="799218636"/>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HBase</a:t>
            </a:r>
            <a:r>
              <a:rPr lang="en-US" altLang="zh-CN" dirty="0"/>
              <a:t> Java</a:t>
            </a:r>
            <a:r>
              <a:rPr lang="zh-CN" altLang="en-US" dirty="0"/>
              <a:t>编程</a:t>
            </a:r>
            <a:r>
              <a:rPr lang="zh-CN" altLang="en-US" dirty="0" smtClean="0"/>
              <a:t>接口 插入数据</a:t>
            </a:r>
            <a:endParaRPr lang="zh-CN" altLang="en-US" dirty="0"/>
          </a:p>
        </p:txBody>
      </p:sp>
      <p:sp>
        <p:nvSpPr>
          <p:cNvPr id="3" name="Text Placeholder 2"/>
          <p:cNvSpPr>
            <a:spLocks noGrp="1"/>
          </p:cNvSpPr>
          <p:nvPr>
            <p:ph type="body" sz="quarter" idx="11"/>
          </p:nvPr>
        </p:nvSpPr>
        <p:spPr/>
        <p:txBody>
          <a:bodyPr>
            <a:normAutofit fontScale="77500" lnSpcReduction="20000"/>
          </a:bodyPr>
          <a:lstStyle/>
          <a:p>
            <a:r>
              <a:rPr lang="en-US" altLang="zh-CN" dirty="0" err="1"/>
              <a:t>HTable</a:t>
            </a:r>
            <a:r>
              <a:rPr lang="zh-CN" altLang="en-US" dirty="0"/>
              <a:t>通过</a:t>
            </a:r>
            <a:r>
              <a:rPr lang="en-US" altLang="zh-CN" dirty="0"/>
              <a:t>put</a:t>
            </a:r>
            <a:r>
              <a:rPr lang="zh-CN" altLang="en-US" dirty="0"/>
              <a:t>方法来插入数据，可以传递单个批</a:t>
            </a:r>
            <a:r>
              <a:rPr lang="en-US" altLang="zh-CN" dirty="0"/>
              <a:t>Put</a:t>
            </a:r>
            <a:r>
              <a:rPr lang="zh-CN" altLang="en-US" dirty="0"/>
              <a:t>对象或者</a:t>
            </a:r>
            <a:r>
              <a:rPr lang="en-US" altLang="zh-CN" dirty="0"/>
              <a:t>List put</a:t>
            </a:r>
            <a:r>
              <a:rPr lang="zh-CN" altLang="en-US" dirty="0"/>
              <a:t>对象来分别实现单条插入和批量</a:t>
            </a:r>
            <a:r>
              <a:rPr lang="zh-CN" altLang="en-US" dirty="0" smtClean="0"/>
              <a:t>插入</a:t>
            </a:r>
            <a:endParaRPr lang="en-US" altLang="zh-CN" dirty="0"/>
          </a:p>
          <a:p>
            <a:r>
              <a:rPr lang="en-US" altLang="zh-CN" dirty="0" smtClean="0"/>
              <a:t>Put</a:t>
            </a:r>
            <a:r>
              <a:rPr lang="zh-CN" altLang="en-US" dirty="0" smtClean="0"/>
              <a:t>对象的常用的方法：</a:t>
            </a:r>
            <a:endParaRPr lang="en-US" altLang="zh-CN" dirty="0" smtClean="0"/>
          </a:p>
          <a:p>
            <a:pPr lvl="1"/>
            <a:r>
              <a:rPr lang="en-US" altLang="zh-CN" dirty="0"/>
              <a:t>add:</a:t>
            </a:r>
            <a:r>
              <a:rPr lang="zh-CN" altLang="en-US" dirty="0"/>
              <a:t>增加一个</a:t>
            </a:r>
            <a:r>
              <a:rPr lang="en-US" altLang="zh-CN" dirty="0"/>
              <a:t>Cell</a:t>
            </a:r>
          </a:p>
          <a:p>
            <a:pPr lvl="1"/>
            <a:r>
              <a:rPr lang="en-US" altLang="zh-CN" dirty="0" err="1"/>
              <a:t>setTimeStamp</a:t>
            </a:r>
            <a:r>
              <a:rPr lang="en-US" altLang="zh-CN" dirty="0"/>
              <a:t>:</a:t>
            </a:r>
            <a:r>
              <a:rPr lang="zh-CN" altLang="en-US" dirty="0"/>
              <a:t>指定所有</a:t>
            </a:r>
            <a:r>
              <a:rPr lang="en-US" altLang="zh-CN" dirty="0"/>
              <a:t>cell</a:t>
            </a:r>
            <a:r>
              <a:rPr lang="zh-CN" altLang="en-US" dirty="0"/>
              <a:t>默认的</a:t>
            </a:r>
            <a:r>
              <a:rPr lang="en-US" altLang="zh-CN" dirty="0"/>
              <a:t>timestamp,</a:t>
            </a:r>
            <a:r>
              <a:rPr lang="zh-CN" altLang="en-US" dirty="0"/>
              <a:t>如果一个</a:t>
            </a:r>
            <a:r>
              <a:rPr lang="en-US" altLang="zh-CN" dirty="0"/>
              <a:t>Cell</a:t>
            </a:r>
            <a:r>
              <a:rPr lang="zh-CN" altLang="en-US" dirty="0"/>
              <a:t>没有指定</a:t>
            </a:r>
            <a:r>
              <a:rPr lang="en-US" altLang="zh-CN" dirty="0"/>
              <a:t>timestamp,</a:t>
            </a:r>
            <a:r>
              <a:rPr lang="zh-CN" altLang="en-US" dirty="0"/>
              <a:t>就会用到这个值。如果没有调用，</a:t>
            </a:r>
            <a:r>
              <a:rPr lang="en-US" altLang="zh-CN" dirty="0" err="1"/>
              <a:t>HBase</a:t>
            </a:r>
            <a:r>
              <a:rPr lang="zh-CN" altLang="en-US" dirty="0"/>
              <a:t>会将当前时间作为未指定</a:t>
            </a:r>
            <a:r>
              <a:rPr lang="en-US" altLang="zh-CN" dirty="0"/>
              <a:t>timestamp</a:t>
            </a:r>
            <a:r>
              <a:rPr lang="zh-CN" altLang="en-US" dirty="0"/>
              <a:t>的</a:t>
            </a:r>
            <a:r>
              <a:rPr lang="en-US" altLang="zh-CN" dirty="0"/>
              <a:t>cell</a:t>
            </a:r>
            <a:r>
              <a:rPr lang="zh-CN" altLang="en-US" dirty="0"/>
              <a:t>的</a:t>
            </a:r>
            <a:r>
              <a:rPr lang="en-US" altLang="zh-CN" dirty="0"/>
              <a:t>timestamp.</a:t>
            </a:r>
          </a:p>
          <a:p>
            <a:pPr lvl="1"/>
            <a:r>
              <a:rPr lang="en-US" altLang="zh-CN" dirty="0" err="1"/>
              <a:t>setWriteToWAL</a:t>
            </a:r>
            <a:r>
              <a:rPr lang="en-US" altLang="zh-CN" dirty="0"/>
              <a:t>: WAL</a:t>
            </a:r>
            <a:r>
              <a:rPr lang="zh-CN" altLang="en-US" dirty="0"/>
              <a:t>是</a:t>
            </a:r>
            <a:r>
              <a:rPr lang="en-US" altLang="zh-CN" dirty="0"/>
              <a:t>Write Ahead Log</a:t>
            </a:r>
            <a:r>
              <a:rPr lang="zh-CN" altLang="en-US" dirty="0"/>
              <a:t>的缩写，指的是</a:t>
            </a:r>
            <a:r>
              <a:rPr lang="en-US" altLang="zh-CN" dirty="0" err="1"/>
              <a:t>HBase</a:t>
            </a:r>
            <a:r>
              <a:rPr lang="zh-CN" altLang="en-US" dirty="0"/>
              <a:t>在插入操作前是否写</a:t>
            </a:r>
            <a:r>
              <a:rPr lang="en-US" altLang="zh-CN" dirty="0"/>
              <a:t>Log</a:t>
            </a:r>
            <a:r>
              <a:rPr lang="zh-CN" altLang="en-US" dirty="0"/>
              <a:t>。默认是打开，关掉会提高性能，但是如果系统出现故障</a:t>
            </a:r>
            <a:r>
              <a:rPr lang="en-US" altLang="zh-CN" dirty="0"/>
              <a:t>(</a:t>
            </a:r>
            <a:r>
              <a:rPr lang="zh-CN" altLang="en-US" dirty="0"/>
              <a:t>负责插入的</a:t>
            </a:r>
            <a:r>
              <a:rPr lang="en-US" altLang="zh-CN" dirty="0"/>
              <a:t>Region Server</a:t>
            </a:r>
            <a:r>
              <a:rPr lang="zh-CN" altLang="en-US" dirty="0"/>
              <a:t>挂掉</a:t>
            </a:r>
            <a:r>
              <a:rPr lang="en-US" altLang="zh-CN" dirty="0"/>
              <a:t>)</a:t>
            </a:r>
            <a:r>
              <a:rPr lang="zh-CN" altLang="en-US" dirty="0"/>
              <a:t>，数据可能会丢失</a:t>
            </a:r>
            <a:r>
              <a:rPr lang="zh-CN" altLang="en-US" dirty="0" smtClean="0"/>
              <a:t>。</a:t>
            </a:r>
            <a:endParaRPr lang="en-US" altLang="zh-CN" dirty="0"/>
          </a:p>
          <a:p>
            <a:r>
              <a:rPr lang="zh-CN" altLang="en-US" dirty="0"/>
              <a:t>另外</a:t>
            </a:r>
            <a:r>
              <a:rPr lang="en-US" altLang="zh-CN" dirty="0" err="1"/>
              <a:t>HTable</a:t>
            </a:r>
            <a:r>
              <a:rPr lang="zh-CN" altLang="en-US" dirty="0"/>
              <a:t>也有两个方法也会影响插入的</a:t>
            </a:r>
            <a:r>
              <a:rPr lang="zh-CN" altLang="en-US" dirty="0" smtClean="0"/>
              <a:t>性能</a:t>
            </a:r>
            <a:endParaRPr lang="en-US" altLang="zh-CN" dirty="0" smtClean="0"/>
          </a:p>
          <a:p>
            <a:pPr lvl="1"/>
            <a:r>
              <a:rPr lang="en-US" altLang="zh-CN" dirty="0"/>
              <a:t>setAutoFlash: AutoFlush</a:t>
            </a:r>
            <a:r>
              <a:rPr lang="zh-CN" altLang="en-US" dirty="0"/>
              <a:t>指的是在每次调用</a:t>
            </a:r>
            <a:r>
              <a:rPr lang="en-US" altLang="zh-CN" dirty="0"/>
              <a:t>HBase</a:t>
            </a:r>
            <a:r>
              <a:rPr lang="zh-CN" altLang="en-US" dirty="0"/>
              <a:t>的</a:t>
            </a:r>
            <a:r>
              <a:rPr lang="en-US" altLang="zh-CN" dirty="0"/>
              <a:t>Put</a:t>
            </a:r>
            <a:r>
              <a:rPr lang="zh-CN" altLang="en-US" dirty="0"/>
              <a:t>操作，是否提交到</a:t>
            </a:r>
            <a:r>
              <a:rPr lang="en-US" altLang="zh-CN" dirty="0"/>
              <a:t>HBase Server</a:t>
            </a:r>
            <a:r>
              <a:rPr lang="zh-CN" altLang="en-US" dirty="0"/>
              <a:t>。默认是</a:t>
            </a:r>
            <a:r>
              <a:rPr lang="en-US" altLang="zh-CN" dirty="0"/>
              <a:t>true,</a:t>
            </a:r>
            <a:r>
              <a:rPr lang="zh-CN" altLang="en-US" dirty="0"/>
              <a:t>每次会提交。如果此时是单条插入，就会有更多的</a:t>
            </a:r>
            <a:r>
              <a:rPr lang="en-US" altLang="zh-CN" dirty="0"/>
              <a:t>IO,</a:t>
            </a:r>
            <a:r>
              <a:rPr lang="zh-CN" altLang="en-US" dirty="0"/>
              <a:t>从而降低性能</a:t>
            </a:r>
            <a:r>
              <a:rPr lang="en-US" altLang="zh-CN" dirty="0"/>
              <a:t>.</a:t>
            </a:r>
            <a:endParaRPr lang="zh-CN" altLang="en-US" dirty="0"/>
          </a:p>
          <a:p>
            <a:pPr lvl="1"/>
            <a:r>
              <a:rPr lang="en-US" altLang="zh-CN" dirty="0"/>
              <a:t>setWriteBufferSize: Write Buffer Size</a:t>
            </a:r>
            <a:r>
              <a:rPr lang="zh-CN" altLang="en-US" dirty="0"/>
              <a:t>在</a:t>
            </a:r>
            <a:r>
              <a:rPr lang="en-US" altLang="zh-CN" dirty="0"/>
              <a:t>AutoFlush</a:t>
            </a:r>
            <a:r>
              <a:rPr lang="zh-CN" altLang="en-US" dirty="0"/>
              <a:t>为</a:t>
            </a:r>
            <a:r>
              <a:rPr lang="en-US" altLang="zh-CN" dirty="0"/>
              <a:t>false</a:t>
            </a:r>
            <a:r>
              <a:rPr lang="zh-CN" altLang="en-US" dirty="0"/>
              <a:t>的时候起作用，默认是</a:t>
            </a:r>
            <a:r>
              <a:rPr lang="en-US" altLang="zh-CN" dirty="0"/>
              <a:t>2MB,</a:t>
            </a:r>
            <a:r>
              <a:rPr lang="zh-CN" altLang="en-US" dirty="0"/>
              <a:t>也就是当插入数据超过</a:t>
            </a:r>
            <a:r>
              <a:rPr lang="en-US" altLang="zh-CN" dirty="0"/>
              <a:t>2MB,</a:t>
            </a:r>
            <a:r>
              <a:rPr lang="zh-CN" altLang="en-US" dirty="0"/>
              <a:t>就会自动提交到</a:t>
            </a:r>
            <a:r>
              <a:rPr lang="en-US" altLang="zh-CN" dirty="0" smtClean="0"/>
              <a:t>Server</a:t>
            </a:r>
            <a:endParaRPr lang="en-US" altLang="zh-CN" dirty="0"/>
          </a:p>
        </p:txBody>
      </p:sp>
    </p:spTree>
    <p:extLst>
      <p:ext uri="{BB962C8B-B14F-4D97-AF65-F5344CB8AC3E}">
        <p14:creationId xmlns="" xmlns:p14="http://schemas.microsoft.com/office/powerpoint/2010/main" val="183710729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HBase</a:t>
            </a:r>
            <a:r>
              <a:rPr lang="en-US" altLang="zh-CN" dirty="0"/>
              <a:t> Java</a:t>
            </a:r>
            <a:r>
              <a:rPr lang="zh-CN" altLang="en-US" dirty="0"/>
              <a:t>编程接口 删除</a:t>
            </a:r>
            <a:r>
              <a:rPr lang="zh-CN" altLang="en-US" dirty="0" smtClean="0"/>
              <a:t>数据</a:t>
            </a:r>
            <a:endParaRPr lang="zh-CN" altLang="en-US" dirty="0"/>
          </a:p>
        </p:txBody>
      </p:sp>
      <p:sp>
        <p:nvSpPr>
          <p:cNvPr id="3" name="Text Placeholder 2"/>
          <p:cNvSpPr>
            <a:spLocks noGrp="1"/>
          </p:cNvSpPr>
          <p:nvPr>
            <p:ph type="body" sz="quarter" idx="11"/>
          </p:nvPr>
        </p:nvSpPr>
        <p:spPr/>
        <p:txBody>
          <a:bodyPr/>
          <a:lstStyle/>
          <a:p>
            <a:r>
              <a:rPr lang="en-US" altLang="zh-CN" dirty="0"/>
              <a:t>HTable </a:t>
            </a:r>
            <a:r>
              <a:rPr lang="zh-CN" altLang="en-US" dirty="0"/>
              <a:t>通过</a:t>
            </a:r>
            <a:r>
              <a:rPr lang="en-US" altLang="zh-CN" dirty="0"/>
              <a:t>delete</a:t>
            </a:r>
            <a:r>
              <a:rPr lang="zh-CN" altLang="en-US" dirty="0"/>
              <a:t>方法来删除</a:t>
            </a:r>
            <a:r>
              <a:rPr lang="zh-CN" altLang="en-US" dirty="0" smtClean="0"/>
              <a:t>数据</a:t>
            </a:r>
            <a:r>
              <a:rPr lang="en-US" altLang="zh-CN" dirty="0" smtClean="0"/>
              <a:t>: delete(final Delete delete)</a:t>
            </a:r>
          </a:p>
          <a:p>
            <a:r>
              <a:rPr lang="en-US" altLang="zh-CN" dirty="0" smtClean="0"/>
              <a:t>Delete</a:t>
            </a:r>
            <a:r>
              <a:rPr lang="zh-CN" altLang="en-US" dirty="0" smtClean="0"/>
              <a:t>常用方法：</a:t>
            </a:r>
            <a:r>
              <a:rPr lang="en-US" altLang="zh-CN" dirty="0" err="1" smtClean="0"/>
              <a:t>deleteFamily</a:t>
            </a:r>
            <a:r>
              <a:rPr lang="en-US" altLang="zh-CN" dirty="0" smtClean="0"/>
              <a:t>/</a:t>
            </a:r>
            <a:r>
              <a:rPr lang="en-US" altLang="zh-CN" dirty="0" err="1" smtClean="0"/>
              <a:t>deleteColumns</a:t>
            </a:r>
            <a:r>
              <a:rPr lang="en-US" altLang="zh-CN" dirty="0"/>
              <a:t>:</a:t>
            </a:r>
            <a:r>
              <a:rPr lang="zh-CN" altLang="en-US" dirty="0"/>
              <a:t>指定要删除的</a:t>
            </a:r>
            <a:r>
              <a:rPr lang="en-US" altLang="zh-CN" dirty="0"/>
              <a:t>family</a:t>
            </a:r>
            <a:r>
              <a:rPr lang="zh-CN" altLang="en-US" dirty="0"/>
              <a:t>或者</a:t>
            </a:r>
            <a:r>
              <a:rPr lang="en-US" altLang="zh-CN" dirty="0"/>
              <a:t>column</a:t>
            </a:r>
            <a:r>
              <a:rPr lang="zh-CN" altLang="en-US" dirty="0"/>
              <a:t>的数据。如果不调用任何这样的方法，将会删除整</a:t>
            </a:r>
            <a:r>
              <a:rPr lang="zh-CN" altLang="en-US" dirty="0" smtClean="0"/>
              <a:t>行</a:t>
            </a:r>
            <a:endParaRPr lang="en-US" altLang="zh-CN" dirty="0" smtClean="0"/>
          </a:p>
          <a:p>
            <a:pPr lvl="1"/>
            <a:r>
              <a:rPr lang="en-US" altLang="zh-CN" dirty="0" err="1"/>
              <a:t>HTable</a:t>
            </a:r>
            <a:r>
              <a:rPr lang="en-US" altLang="zh-CN" dirty="0"/>
              <a:t> table = new </a:t>
            </a:r>
            <a:r>
              <a:rPr lang="en-US" altLang="zh-CN" dirty="0" err="1"/>
              <a:t>HTable</a:t>
            </a:r>
            <a:r>
              <a:rPr lang="en-US" altLang="zh-CN" dirty="0"/>
              <a:t>(</a:t>
            </a:r>
            <a:r>
              <a:rPr lang="en-US" altLang="zh-CN" dirty="0" err="1"/>
              <a:t>hbaseConfig</a:t>
            </a:r>
            <a:r>
              <a:rPr lang="en-US" altLang="zh-CN" dirty="0"/>
              <a:t>, “</a:t>
            </a:r>
            <a:r>
              <a:rPr lang="en-US" altLang="zh-CN" dirty="0" err="1"/>
              <a:t>mytest</a:t>
            </a:r>
            <a:r>
              <a:rPr lang="en-US" altLang="zh-CN" dirty="0" smtClean="0"/>
              <a:t>”);</a:t>
            </a:r>
            <a:endParaRPr lang="en-US" altLang="zh-CN" dirty="0"/>
          </a:p>
          <a:p>
            <a:pPr lvl="1"/>
            <a:r>
              <a:rPr lang="en-US" altLang="zh-CN" dirty="0"/>
              <a:t>Delete d = new Delete(“row1″.getBytes</a:t>
            </a:r>
            <a:r>
              <a:rPr lang="en-US" altLang="zh-CN" dirty="0" smtClean="0"/>
              <a:t>());</a:t>
            </a:r>
            <a:endParaRPr lang="en-US" altLang="zh-CN" dirty="0"/>
          </a:p>
          <a:p>
            <a:pPr lvl="1"/>
            <a:r>
              <a:rPr lang="en-US" altLang="zh-CN" dirty="0" err="1"/>
              <a:t>table.delete</a:t>
            </a:r>
            <a:r>
              <a:rPr lang="en-US" altLang="zh-CN" dirty="0"/>
              <a:t>(d) </a:t>
            </a:r>
            <a:endParaRPr lang="zh-CN" altLang="en-US" dirty="0"/>
          </a:p>
        </p:txBody>
      </p:sp>
    </p:spTree>
    <p:extLst>
      <p:ext uri="{BB962C8B-B14F-4D97-AF65-F5344CB8AC3E}">
        <p14:creationId xmlns="" xmlns:p14="http://schemas.microsoft.com/office/powerpoint/2010/main" val="3832768890"/>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en-US" altLang="zh-CN" dirty="0" smtClean="0"/>
              <a:t> </a:t>
            </a:r>
            <a:r>
              <a:rPr lang="en-US" altLang="zh-CN" dirty="0"/>
              <a:t>Java</a:t>
            </a:r>
            <a:r>
              <a:rPr lang="zh-CN" altLang="en-US" dirty="0"/>
              <a:t>编程</a:t>
            </a:r>
            <a:r>
              <a:rPr lang="zh-CN" altLang="en-US" dirty="0" smtClean="0"/>
              <a:t>接口 切分表</a:t>
            </a:r>
            <a:endParaRPr lang="zh-CN" altLang="en-US" dirty="0"/>
          </a:p>
        </p:txBody>
      </p:sp>
      <p:sp>
        <p:nvSpPr>
          <p:cNvPr id="3" name="Text Placeholder 2"/>
          <p:cNvSpPr>
            <a:spLocks noGrp="1"/>
          </p:cNvSpPr>
          <p:nvPr>
            <p:ph type="body" sz="quarter" idx="11"/>
          </p:nvPr>
        </p:nvSpPr>
        <p:spPr/>
        <p:txBody>
          <a:bodyPr/>
          <a:lstStyle/>
          <a:p>
            <a:r>
              <a:rPr lang="zh-CN" altLang="en-US" dirty="0"/>
              <a:t>参数</a:t>
            </a:r>
            <a:r>
              <a:rPr lang="en-US" altLang="zh-CN" b="1" dirty="0" err="1" smtClean="0"/>
              <a:t>hbase.hregion.max.filesize</a:t>
            </a:r>
            <a:r>
              <a:rPr lang="zh-CN" altLang="en-US" dirty="0"/>
              <a:t>指示在当前</a:t>
            </a:r>
            <a:r>
              <a:rPr lang="en-US" altLang="zh-CN" dirty="0" err="1"/>
              <a:t>ReigonServer</a:t>
            </a:r>
            <a:r>
              <a:rPr lang="zh-CN" altLang="en-US" dirty="0"/>
              <a:t>上单个</a:t>
            </a:r>
            <a:r>
              <a:rPr lang="en-US" altLang="zh-CN" dirty="0" err="1"/>
              <a:t>Reigon</a:t>
            </a:r>
            <a:r>
              <a:rPr lang="zh-CN" altLang="en-US" dirty="0"/>
              <a:t>的最大存储空间，单个</a:t>
            </a:r>
            <a:r>
              <a:rPr lang="en-US" altLang="zh-CN" dirty="0"/>
              <a:t>Region</a:t>
            </a:r>
            <a:r>
              <a:rPr lang="zh-CN" altLang="en-US" dirty="0"/>
              <a:t>超过该值时，这个</a:t>
            </a:r>
            <a:r>
              <a:rPr lang="en-US" altLang="zh-CN" dirty="0"/>
              <a:t>Region</a:t>
            </a:r>
            <a:r>
              <a:rPr lang="zh-CN" altLang="en-US" dirty="0"/>
              <a:t>会被自动</a:t>
            </a:r>
            <a:r>
              <a:rPr lang="en-US" altLang="zh-CN" dirty="0"/>
              <a:t>split</a:t>
            </a:r>
            <a:r>
              <a:rPr lang="zh-CN" altLang="en-US" dirty="0"/>
              <a:t>成更小的</a:t>
            </a:r>
            <a:r>
              <a:rPr lang="en-US" altLang="zh-CN" dirty="0"/>
              <a:t>region</a:t>
            </a:r>
            <a:r>
              <a:rPr lang="zh-CN" altLang="en-US" dirty="0"/>
              <a:t>。</a:t>
            </a:r>
            <a:endParaRPr lang="en-US" altLang="zh-CN" dirty="0" smtClean="0"/>
          </a:p>
          <a:p>
            <a:r>
              <a:rPr lang="en-US" altLang="zh-CN" dirty="0" err="1" smtClean="0"/>
              <a:t>HBaseAdmin</a:t>
            </a:r>
            <a:r>
              <a:rPr lang="zh-CN" altLang="en-US" dirty="0"/>
              <a:t>提供</a:t>
            </a:r>
            <a:r>
              <a:rPr lang="en-US" altLang="zh-CN" dirty="0"/>
              <a:t>split</a:t>
            </a:r>
            <a:r>
              <a:rPr lang="zh-CN" altLang="en-US" dirty="0"/>
              <a:t>方法来将</a:t>
            </a:r>
            <a:r>
              <a:rPr lang="en-US" altLang="zh-CN" dirty="0"/>
              <a:t>table </a:t>
            </a:r>
            <a:r>
              <a:rPr lang="zh-CN" altLang="en-US" dirty="0" smtClean="0"/>
              <a:t>进行</a:t>
            </a:r>
            <a:r>
              <a:rPr lang="zh-CN" altLang="en-US" dirty="0"/>
              <a:t>手工</a:t>
            </a:r>
            <a:r>
              <a:rPr lang="en-US" altLang="zh-CN" dirty="0" smtClean="0"/>
              <a:t>split</a:t>
            </a:r>
            <a:r>
              <a:rPr lang="en-US" altLang="zh-CN" dirty="0"/>
              <a:t>.</a:t>
            </a:r>
          </a:p>
          <a:p>
            <a:r>
              <a:rPr lang="en-US" altLang="zh-CN" b="1" dirty="0"/>
              <a:t>public</a:t>
            </a:r>
            <a:r>
              <a:rPr lang="en-US" altLang="zh-CN" dirty="0"/>
              <a:t> </a:t>
            </a:r>
            <a:r>
              <a:rPr lang="en-US" altLang="zh-CN" b="1" dirty="0"/>
              <a:t>void</a:t>
            </a:r>
            <a:r>
              <a:rPr lang="en-US" altLang="zh-CN" dirty="0"/>
              <a:t> split(</a:t>
            </a:r>
            <a:r>
              <a:rPr lang="en-US" altLang="zh-CN" b="1" dirty="0"/>
              <a:t>final</a:t>
            </a:r>
            <a:r>
              <a:rPr lang="en-US" altLang="zh-CN" dirty="0"/>
              <a:t> String tableNameOrRegionName)</a:t>
            </a:r>
          </a:p>
          <a:p>
            <a:r>
              <a:rPr lang="zh-CN" altLang="en-US" dirty="0"/>
              <a:t>如果提供的</a:t>
            </a:r>
            <a:r>
              <a:rPr lang="en-US" altLang="zh-CN" dirty="0"/>
              <a:t>tableName</a:t>
            </a:r>
            <a:r>
              <a:rPr lang="zh-CN" altLang="en-US" dirty="0"/>
              <a:t>，那么会将</a:t>
            </a:r>
            <a:r>
              <a:rPr lang="en-US" altLang="zh-CN" dirty="0"/>
              <a:t>table</a:t>
            </a:r>
            <a:r>
              <a:rPr lang="zh-CN" altLang="en-US" dirty="0"/>
              <a:t>所有</a:t>
            </a:r>
            <a:r>
              <a:rPr lang="en-US" altLang="zh-CN" dirty="0"/>
              <a:t>region</a:t>
            </a:r>
            <a:r>
              <a:rPr lang="zh-CN" altLang="en-US" dirty="0"/>
              <a:t>进行</a:t>
            </a:r>
            <a:r>
              <a:rPr lang="en-US" altLang="zh-CN" dirty="0"/>
              <a:t>split ;</a:t>
            </a:r>
            <a:r>
              <a:rPr lang="zh-CN" altLang="en-US" dirty="0"/>
              <a:t>如果提供的</a:t>
            </a:r>
            <a:r>
              <a:rPr lang="en-US" altLang="zh-CN" dirty="0"/>
              <a:t>region Name</a:t>
            </a:r>
            <a:r>
              <a:rPr lang="zh-CN" altLang="en-US" dirty="0"/>
              <a:t>，那么只会</a:t>
            </a:r>
            <a:r>
              <a:rPr lang="en-US" altLang="zh-CN" dirty="0"/>
              <a:t>split</a:t>
            </a:r>
            <a:r>
              <a:rPr lang="zh-CN" altLang="en-US" dirty="0"/>
              <a:t>这个</a:t>
            </a:r>
            <a:r>
              <a:rPr lang="en-US" altLang="zh-CN" dirty="0"/>
              <a:t>region.</a:t>
            </a:r>
          </a:p>
          <a:p>
            <a:r>
              <a:rPr lang="zh-CN" altLang="en-US" dirty="0"/>
              <a:t>由于</a:t>
            </a:r>
            <a:r>
              <a:rPr lang="en-US" altLang="zh-CN" dirty="0"/>
              <a:t>split</a:t>
            </a:r>
            <a:r>
              <a:rPr lang="zh-CN" altLang="en-US" dirty="0"/>
              <a:t>是一个异步操作</a:t>
            </a:r>
            <a:r>
              <a:rPr lang="zh-CN" altLang="en-US" dirty="0" smtClean="0"/>
              <a:t>，并不</a:t>
            </a:r>
            <a:r>
              <a:rPr lang="zh-CN" altLang="en-US" dirty="0"/>
              <a:t>能确切的控制</a:t>
            </a:r>
            <a:r>
              <a:rPr lang="en-US" altLang="zh-CN" dirty="0"/>
              <a:t>region</a:t>
            </a:r>
            <a:r>
              <a:rPr lang="zh-CN" altLang="en-US" dirty="0"/>
              <a:t>的个数</a:t>
            </a:r>
            <a:r>
              <a:rPr lang="zh-CN" altLang="en-US" dirty="0" smtClean="0"/>
              <a:t>。</a:t>
            </a:r>
            <a:endParaRPr lang="zh-CN" altLang="en-US" dirty="0"/>
          </a:p>
        </p:txBody>
      </p:sp>
    </p:spTree>
    <p:extLst>
      <p:ext uri="{BB962C8B-B14F-4D97-AF65-F5344CB8AC3E}">
        <p14:creationId xmlns="" xmlns:p14="http://schemas.microsoft.com/office/powerpoint/2010/main" val="1129817908"/>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err="1" smtClean="0"/>
              <a:t>HBase</a:t>
            </a:r>
            <a:r>
              <a:rPr lang="en-US" altLang="zh-CN" dirty="0" smtClean="0"/>
              <a:t> Java</a:t>
            </a:r>
            <a:r>
              <a:rPr lang="zh-CN" altLang="en-US" dirty="0" smtClean="0"/>
              <a:t>程序的编写与运行</a:t>
            </a:r>
            <a:endParaRPr lang="zh-CN" altLang="en-US" dirty="0"/>
          </a:p>
        </p:txBody>
      </p:sp>
      <p:sp>
        <p:nvSpPr>
          <p:cNvPr id="6" name="Text Placeholder 5"/>
          <p:cNvSpPr>
            <a:spLocks noGrp="1"/>
          </p:cNvSpPr>
          <p:nvPr>
            <p:ph type="body" sz="quarter" idx="11"/>
          </p:nvPr>
        </p:nvSpPr>
        <p:spPr/>
        <p:txBody>
          <a:bodyPr/>
          <a:lstStyle/>
          <a:p>
            <a:r>
              <a:rPr lang="zh-CN" altLang="en-US" dirty="0" smtClean="0"/>
              <a:t>与</a:t>
            </a:r>
            <a:r>
              <a:rPr lang="en-US" altLang="zh-CN" dirty="0" err="1" smtClean="0"/>
              <a:t>Hadoop</a:t>
            </a:r>
            <a:r>
              <a:rPr lang="zh-CN" altLang="en-US" dirty="0" smtClean="0"/>
              <a:t>编程类似，在进行</a:t>
            </a:r>
            <a:r>
              <a:rPr lang="en-US" altLang="zh-CN" dirty="0" err="1" smtClean="0"/>
              <a:t>HBase</a:t>
            </a:r>
            <a:r>
              <a:rPr lang="en-US" altLang="zh-CN" dirty="0" smtClean="0"/>
              <a:t> Java</a:t>
            </a:r>
            <a:r>
              <a:rPr lang="zh-CN" altLang="en-US" dirty="0" smtClean="0"/>
              <a:t>编程的时候也需要配置相关的类包文件</a:t>
            </a:r>
            <a:r>
              <a:rPr lang="en-US" altLang="zh-CN" dirty="0" smtClean="0"/>
              <a:t>jar</a:t>
            </a:r>
            <a:r>
              <a:rPr lang="zh-CN" altLang="en-US" dirty="0" smtClean="0"/>
              <a:t>文件</a:t>
            </a:r>
            <a:endParaRPr lang="en-US" altLang="zh-CN" dirty="0" smtClean="0"/>
          </a:p>
          <a:p>
            <a:r>
              <a:rPr lang="zh-CN" altLang="en-US" dirty="0" smtClean="0"/>
              <a:t>在程序执行的时候，还需要给出类库的目录</a:t>
            </a:r>
            <a:endParaRPr lang="zh-CN" altLang="en-US" dirty="0"/>
          </a:p>
        </p:txBody>
      </p:sp>
    </p:spTree>
    <p:extLst>
      <p:ext uri="{BB962C8B-B14F-4D97-AF65-F5344CB8AC3E}">
        <p14:creationId xmlns="" xmlns:p14="http://schemas.microsoft.com/office/powerpoint/2010/main" val="3562032223"/>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在准备</a:t>
            </a:r>
            <a:r>
              <a:rPr lang="en-US" altLang="zh-CN" dirty="0" smtClean="0"/>
              <a:t>eclipse</a:t>
            </a:r>
            <a:r>
              <a:rPr lang="zh-CN" altLang="en-US" dirty="0" smtClean="0"/>
              <a:t>中准备</a:t>
            </a:r>
            <a:r>
              <a:rPr lang="en-US" altLang="zh-CN" dirty="0" smtClean="0"/>
              <a:t>jar</a:t>
            </a:r>
            <a:r>
              <a:rPr lang="zh-CN" altLang="en-US" dirty="0" smtClean="0"/>
              <a:t>包</a:t>
            </a:r>
            <a:endParaRPr lang="zh-CN" altLang="en-US" dirty="0"/>
          </a:p>
        </p:txBody>
      </p:sp>
      <p:sp>
        <p:nvSpPr>
          <p:cNvPr id="3" name="Text Placeholder 2"/>
          <p:cNvSpPr>
            <a:spLocks noGrp="1"/>
          </p:cNvSpPr>
          <p:nvPr>
            <p:ph type="body" sz="quarter" idx="11"/>
          </p:nvPr>
        </p:nvSpPr>
        <p:spPr/>
        <p:txBody>
          <a:bodyPr/>
          <a:lstStyle/>
          <a:p>
            <a:r>
              <a:rPr lang="zh-CN" altLang="en-US" dirty="0" smtClean="0"/>
              <a:t>将</a:t>
            </a:r>
            <a:r>
              <a:rPr lang="en-US" altLang="zh-CN" dirty="0" err="1" smtClean="0"/>
              <a:t>hbase</a:t>
            </a:r>
            <a:r>
              <a:rPr lang="zh-CN" altLang="en-US" dirty="0" smtClean="0"/>
              <a:t>目录中的</a:t>
            </a:r>
            <a:r>
              <a:rPr lang="en-US" altLang="zh-CN" dirty="0" smtClean="0"/>
              <a:t>jar</a:t>
            </a:r>
            <a:r>
              <a:rPr lang="zh-CN" altLang="en-US" dirty="0" smtClean="0"/>
              <a:t>包以及</a:t>
            </a:r>
            <a:r>
              <a:rPr lang="en-US" altLang="zh-CN" dirty="0" smtClean="0"/>
              <a:t>lib</a:t>
            </a:r>
            <a:r>
              <a:rPr lang="zh-CN" altLang="en-US" dirty="0" smtClean="0"/>
              <a:t>中的所有</a:t>
            </a:r>
            <a:r>
              <a:rPr lang="en-US" altLang="zh-CN" dirty="0" smtClean="0"/>
              <a:t>jar</a:t>
            </a:r>
            <a:r>
              <a:rPr lang="zh-CN" altLang="en-US" dirty="0" smtClean="0"/>
              <a:t>包都</a:t>
            </a:r>
            <a:endParaRPr lang="zh-CN" altLang="en-US" dirty="0"/>
          </a:p>
        </p:txBody>
      </p:sp>
      <p:pic>
        <p:nvPicPr>
          <p:cNvPr id="4" name="Picture 3"/>
          <p:cNvPicPr>
            <a:picLocks noChangeAspect="1"/>
          </p:cNvPicPr>
          <p:nvPr/>
        </p:nvPicPr>
        <p:blipFill>
          <a:blip r:embed="rId2"/>
          <a:stretch>
            <a:fillRect/>
          </a:stretch>
        </p:blipFill>
        <p:spPr>
          <a:xfrm>
            <a:off x="170597" y="2132818"/>
            <a:ext cx="6201784" cy="4281631"/>
          </a:xfrm>
          <a:prstGeom prst="rect">
            <a:avLst/>
          </a:prstGeom>
        </p:spPr>
      </p:pic>
      <p:cxnSp>
        <p:nvCxnSpPr>
          <p:cNvPr id="6" name="Straight Arrow Connector 5"/>
          <p:cNvCxnSpPr/>
          <p:nvPr/>
        </p:nvCxnSpPr>
        <p:spPr>
          <a:xfrm flipH="1" flipV="1">
            <a:off x="5691116" y="3384645"/>
            <a:ext cx="1378424" cy="8052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796585" y="4435522"/>
            <a:ext cx="1890215" cy="923330"/>
          </a:xfrm>
          <a:prstGeom prst="rect">
            <a:avLst/>
          </a:prstGeom>
          <a:noFill/>
        </p:spPr>
        <p:txBody>
          <a:bodyPr wrap="square" rtlCol="0">
            <a:spAutoFit/>
          </a:bodyPr>
          <a:lstStyle/>
          <a:p>
            <a:r>
              <a:rPr lang="zh-CN" altLang="en-US" dirty="0"/>
              <a:t>所</a:t>
            </a:r>
            <a:r>
              <a:rPr lang="zh-CN" altLang="en-US" dirty="0" smtClean="0"/>
              <a:t>需的包都加入到</a:t>
            </a:r>
            <a:r>
              <a:rPr lang="en-US" altLang="zh-CN" dirty="0" smtClean="0"/>
              <a:t>External Jars</a:t>
            </a:r>
            <a:r>
              <a:rPr lang="zh-CN" altLang="en-US" dirty="0" smtClean="0"/>
              <a:t>包中</a:t>
            </a:r>
            <a:endParaRPr lang="zh-CN" altLang="en-US" dirty="0"/>
          </a:p>
        </p:txBody>
      </p:sp>
    </p:spTree>
    <p:extLst>
      <p:ext uri="{BB962C8B-B14F-4D97-AF65-F5344CB8AC3E}">
        <p14:creationId xmlns="" xmlns:p14="http://schemas.microsoft.com/office/powerpoint/2010/main" val="2706737014"/>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程序代码编写</a:t>
            </a:r>
            <a:endParaRPr lang="zh-CN" altLang="en-US" dirty="0"/>
          </a:p>
        </p:txBody>
      </p:sp>
      <p:sp>
        <p:nvSpPr>
          <p:cNvPr id="3" name="Text Placeholder 2"/>
          <p:cNvSpPr>
            <a:spLocks noGrp="1"/>
          </p:cNvSpPr>
          <p:nvPr>
            <p:ph type="body" sz="quarter" idx="11"/>
          </p:nvPr>
        </p:nvSpPr>
        <p:spPr/>
        <p:txBody>
          <a:bodyPr/>
          <a:lstStyle/>
          <a:p>
            <a:r>
              <a:rPr lang="zh-CN" altLang="en-US" dirty="0" smtClean="0"/>
              <a:t>与编写其它</a:t>
            </a:r>
            <a:r>
              <a:rPr lang="en-US" altLang="zh-CN" dirty="0" smtClean="0"/>
              <a:t>Java</a:t>
            </a:r>
            <a:r>
              <a:rPr lang="zh-CN" altLang="en-US" dirty="0" smtClean="0"/>
              <a:t>代码类似，可以通过</a:t>
            </a:r>
            <a:r>
              <a:rPr lang="en-US" altLang="zh-CN" dirty="0" smtClean="0"/>
              <a:t>eclipse</a:t>
            </a:r>
            <a:r>
              <a:rPr lang="zh-CN" altLang="en-US" dirty="0" smtClean="0"/>
              <a:t>进行代码编写</a:t>
            </a:r>
            <a:endParaRPr lang="en-US" altLang="zh-CN" dirty="0" smtClean="0"/>
          </a:p>
          <a:p>
            <a:r>
              <a:rPr lang="zh-CN" altLang="en-US" dirty="0" smtClean="0"/>
              <a:t>参考例子代码进行代码分析，例子代码掩饰了数据库的各项操作，包括创建表，插入记录，删除记录，查询等</a:t>
            </a:r>
            <a:endParaRPr lang="zh-CN" altLang="en-US" dirty="0"/>
          </a:p>
        </p:txBody>
      </p:sp>
      <p:pic>
        <p:nvPicPr>
          <p:cNvPr id="4" name="Picture 3"/>
          <p:cNvPicPr>
            <a:picLocks noChangeAspect="1"/>
          </p:cNvPicPr>
          <p:nvPr/>
        </p:nvPicPr>
        <p:blipFill>
          <a:blip r:embed="rId2"/>
          <a:stretch>
            <a:fillRect/>
          </a:stretch>
        </p:blipFill>
        <p:spPr>
          <a:xfrm>
            <a:off x="834787" y="3028950"/>
            <a:ext cx="7162800" cy="3829050"/>
          </a:xfrm>
          <a:prstGeom prst="rect">
            <a:avLst/>
          </a:prstGeom>
        </p:spPr>
      </p:pic>
    </p:spTree>
    <p:extLst>
      <p:ext uri="{BB962C8B-B14F-4D97-AF65-F5344CB8AC3E}">
        <p14:creationId xmlns="" xmlns:p14="http://schemas.microsoft.com/office/powerpoint/2010/main" val="2170147855"/>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zh-CN" altLang="en-US" dirty="0" smtClean="0"/>
              <a:t>程序代码的命令行编译</a:t>
            </a:r>
            <a:endParaRPr lang="zh-CN" altLang="en-US" dirty="0"/>
          </a:p>
        </p:txBody>
      </p:sp>
      <p:sp>
        <p:nvSpPr>
          <p:cNvPr id="3" name="Text Placeholder 2"/>
          <p:cNvSpPr>
            <a:spLocks noGrp="1"/>
          </p:cNvSpPr>
          <p:nvPr>
            <p:ph type="body" sz="quarter" idx="11"/>
          </p:nvPr>
        </p:nvSpPr>
        <p:spPr/>
        <p:txBody>
          <a:bodyPr/>
          <a:lstStyle/>
          <a:p>
            <a:r>
              <a:rPr lang="en-US" altLang="zh-CN" sz="1600" dirty="0" err="1" smtClean="0"/>
              <a:t>HBase</a:t>
            </a:r>
            <a:r>
              <a:rPr lang="zh-CN" altLang="en-US" sz="1600" dirty="0" smtClean="0"/>
              <a:t>的示例代码可以通过命令行进行编译，方法是需要设置适当的</a:t>
            </a:r>
            <a:r>
              <a:rPr lang="en-US" altLang="zh-CN" sz="1600" dirty="0" smtClean="0"/>
              <a:t>CLASSPATH</a:t>
            </a:r>
            <a:r>
              <a:rPr lang="zh-CN" altLang="en-US" sz="1600" dirty="0" smtClean="0"/>
              <a:t>，但是</a:t>
            </a:r>
            <a:r>
              <a:rPr lang="en-US" altLang="zh-CN" sz="1600" dirty="0" smtClean="0"/>
              <a:t>CLASSPATH</a:t>
            </a:r>
            <a:r>
              <a:rPr lang="zh-CN" altLang="en-US" sz="1600" dirty="0" smtClean="0"/>
              <a:t>需要加入很多的</a:t>
            </a:r>
            <a:r>
              <a:rPr lang="en-US" altLang="zh-CN" sz="1600" dirty="0" smtClean="0"/>
              <a:t>JAR</a:t>
            </a:r>
            <a:r>
              <a:rPr lang="zh-CN" altLang="en-US" sz="1600" dirty="0" smtClean="0"/>
              <a:t>文件，通过</a:t>
            </a:r>
            <a:r>
              <a:rPr lang="en-US" altLang="zh-CN" sz="1600" dirty="0" err="1" smtClean="0"/>
              <a:t>hbase</a:t>
            </a:r>
            <a:r>
              <a:rPr lang="en-US" altLang="zh-CN" sz="1600" dirty="0" smtClean="0"/>
              <a:t> </a:t>
            </a:r>
            <a:r>
              <a:rPr lang="en-US" altLang="zh-CN" sz="1600" dirty="0" err="1" smtClean="0"/>
              <a:t>classpath</a:t>
            </a:r>
            <a:r>
              <a:rPr lang="zh-CN" altLang="en-US" sz="1600" dirty="0" smtClean="0"/>
              <a:t>命令可以获得所需的</a:t>
            </a:r>
            <a:r>
              <a:rPr lang="en-US" altLang="zh-CN" sz="1600" dirty="0" err="1" smtClean="0"/>
              <a:t>classpath</a:t>
            </a:r>
            <a:endParaRPr lang="en-US" altLang="zh-CN" sz="1600" dirty="0"/>
          </a:p>
          <a:p>
            <a:r>
              <a:rPr lang="zh-CN" altLang="en-US" sz="1600" dirty="0" smtClean="0"/>
              <a:t>实际上</a:t>
            </a:r>
            <a:r>
              <a:rPr lang="en-US" altLang="zh-CN" sz="1600" dirty="0" err="1" smtClean="0"/>
              <a:t>hadoop</a:t>
            </a:r>
            <a:r>
              <a:rPr lang="en-US" altLang="zh-CN" sz="1600" dirty="0" smtClean="0"/>
              <a:t> </a:t>
            </a:r>
            <a:r>
              <a:rPr lang="en-US" altLang="zh-CN" sz="1600" dirty="0" err="1" smtClean="0"/>
              <a:t>classpath</a:t>
            </a:r>
            <a:r>
              <a:rPr lang="zh-CN" altLang="en-US" sz="1600" dirty="0" smtClean="0"/>
              <a:t>命令也可以获得类似的效果</a:t>
            </a:r>
            <a:endParaRPr lang="en-US" altLang="zh-CN" sz="1600" dirty="0" smtClean="0"/>
          </a:p>
          <a:p>
            <a:r>
              <a:rPr lang="zh-CN" altLang="en-US" sz="1600" dirty="0" smtClean="0"/>
              <a:t>命令行编译 </a:t>
            </a:r>
            <a:r>
              <a:rPr lang="en-US" altLang="zh-CN" sz="1600" dirty="0" err="1" smtClean="0"/>
              <a:t>javac</a:t>
            </a:r>
            <a:r>
              <a:rPr lang="en-US" altLang="zh-CN" sz="1600" dirty="0" smtClean="0"/>
              <a:t> HBaseSample.java –</a:t>
            </a:r>
            <a:r>
              <a:rPr lang="en-US" altLang="zh-CN" sz="1600" dirty="0" err="1" smtClean="0"/>
              <a:t>cp</a:t>
            </a:r>
            <a:r>
              <a:rPr lang="en-US" altLang="zh-CN" sz="1600" dirty="0" smtClean="0"/>
              <a:t> $HBASECLASSPATH</a:t>
            </a:r>
            <a:endParaRPr lang="zh-CN" altLang="en-US" sz="1600" dirty="0"/>
          </a:p>
        </p:txBody>
      </p:sp>
      <p:pic>
        <p:nvPicPr>
          <p:cNvPr id="4" name="Picture 3"/>
          <p:cNvPicPr>
            <a:picLocks noChangeAspect="1"/>
          </p:cNvPicPr>
          <p:nvPr/>
        </p:nvPicPr>
        <p:blipFill>
          <a:blip r:embed="rId2"/>
          <a:stretch>
            <a:fillRect/>
          </a:stretch>
        </p:blipFill>
        <p:spPr>
          <a:xfrm>
            <a:off x="1139589" y="3330053"/>
            <a:ext cx="5558181" cy="3527947"/>
          </a:xfrm>
          <a:prstGeom prst="rect">
            <a:avLst/>
          </a:prstGeom>
        </p:spPr>
      </p:pic>
      <p:cxnSp>
        <p:nvCxnSpPr>
          <p:cNvPr id="6" name="Curved Connector 5"/>
          <p:cNvCxnSpPr/>
          <p:nvPr/>
        </p:nvCxnSpPr>
        <p:spPr>
          <a:xfrm>
            <a:off x="5841242" y="4995081"/>
            <a:ext cx="40943" cy="12700"/>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 xmlns:p14="http://schemas.microsoft.com/office/powerpoint/2010/main" Requires="p14">
          <p:contentPart p14:bwMode="auto" r:id="rId3">
            <p14:nvContentPartPr>
              <p14:cNvPr id="12" name="Ink 11"/>
              <p14:cNvContentPartPr/>
              <p14:nvPr/>
            </p14:nvContentPartPr>
            <p14:xfrm>
              <a:off x="6002995" y="2844244"/>
              <a:ext cx="1788840" cy="2245320"/>
            </p14:xfrm>
          </p:contentPart>
        </mc:Choice>
        <mc:Fallback>
          <p:pic>
            <p:nvPicPr>
              <p:cNvPr id="12" name="Ink 11"/>
              <p:cNvPicPr/>
              <p:nvPr/>
            </p:nvPicPr>
            <p:blipFill>
              <a:blip r:embed="rId4"/>
              <a:stretch>
                <a:fillRect/>
              </a:stretch>
            </p:blipFill>
            <p:spPr>
              <a:xfrm>
                <a:off x="5991475" y="2834524"/>
                <a:ext cx="1813320" cy="2260440"/>
              </a:xfrm>
              <a:prstGeom prst="rect">
                <a:avLst/>
              </a:prstGeom>
            </p:spPr>
          </p:pic>
        </mc:Fallback>
      </mc:AlternateContent>
      <p:sp>
        <p:nvSpPr>
          <p:cNvPr id="13" name="TextBox 12"/>
          <p:cNvSpPr txBox="1"/>
          <p:nvPr/>
        </p:nvSpPr>
        <p:spPr>
          <a:xfrm>
            <a:off x="6818580" y="3330052"/>
            <a:ext cx="2198811" cy="2308324"/>
          </a:xfrm>
          <a:prstGeom prst="rect">
            <a:avLst/>
          </a:prstGeom>
          <a:noFill/>
        </p:spPr>
        <p:txBody>
          <a:bodyPr wrap="square" rtlCol="0">
            <a:spAutoFit/>
          </a:bodyPr>
          <a:lstStyle/>
          <a:p>
            <a:r>
              <a:rPr lang="zh-CN" altLang="en-US" dirty="0" smtClean="0"/>
              <a:t>这里所有出现的目录路径都需要加入到这个</a:t>
            </a:r>
            <a:r>
              <a:rPr lang="en-US" altLang="zh-CN" dirty="0" smtClean="0"/>
              <a:t>HBASECLASSPATH</a:t>
            </a:r>
            <a:r>
              <a:rPr lang="zh-CN" altLang="en-US" dirty="0" smtClean="0"/>
              <a:t>中，因此可以构造脚本文件做这个事情，或者使用环境变量</a:t>
            </a:r>
            <a:endParaRPr lang="zh-CN" altLang="en-US" dirty="0"/>
          </a:p>
        </p:txBody>
      </p:sp>
    </p:spTree>
    <p:extLst>
      <p:ext uri="{BB962C8B-B14F-4D97-AF65-F5344CB8AC3E}">
        <p14:creationId xmlns="" xmlns:p14="http://schemas.microsoft.com/office/powerpoint/2010/main" val="2823739775"/>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zh-CN" altLang="en-US" dirty="0" smtClean="0"/>
              <a:t>程序的执行</a:t>
            </a:r>
            <a:endParaRPr lang="zh-CN" altLang="en-US" dirty="0"/>
          </a:p>
        </p:txBody>
      </p:sp>
      <p:sp>
        <p:nvSpPr>
          <p:cNvPr id="3" name="Text Placeholder 2"/>
          <p:cNvSpPr>
            <a:spLocks noGrp="1"/>
          </p:cNvSpPr>
          <p:nvPr>
            <p:ph type="body" sz="quarter" idx="11"/>
          </p:nvPr>
        </p:nvSpPr>
        <p:spPr/>
        <p:txBody>
          <a:bodyPr/>
          <a:lstStyle/>
          <a:p>
            <a:r>
              <a:rPr lang="en-US" altLang="zh-CN" dirty="0" err="1"/>
              <a:t>HBase</a:t>
            </a:r>
            <a:r>
              <a:rPr lang="zh-CN" altLang="en-US" dirty="0"/>
              <a:t>代码可以通过</a:t>
            </a:r>
            <a:r>
              <a:rPr lang="en-US" altLang="zh-CN" dirty="0"/>
              <a:t>java</a:t>
            </a:r>
            <a:r>
              <a:rPr lang="zh-CN" altLang="en-US" dirty="0"/>
              <a:t>命令行进行</a:t>
            </a:r>
            <a:r>
              <a:rPr lang="zh-CN" altLang="en-US" dirty="0" smtClean="0"/>
              <a:t>执行，执行的时候需要指定类路径，指定方法与前面的编程类路径类似，因此可以通过脚本去执行程序</a:t>
            </a:r>
            <a:endParaRPr lang="en-US" altLang="zh-CN" dirty="0" smtClean="0"/>
          </a:p>
          <a:p>
            <a:r>
              <a:rPr lang="en-US" altLang="zh-CN" dirty="0" smtClean="0"/>
              <a:t>java –</a:t>
            </a:r>
            <a:r>
              <a:rPr lang="en-US" altLang="zh-CN" dirty="0" err="1" smtClean="0"/>
              <a:t>cp</a:t>
            </a:r>
            <a:r>
              <a:rPr lang="en-US" altLang="zh-CN" dirty="0" smtClean="0"/>
              <a:t> .:$HBASECALSSPATH </a:t>
            </a:r>
            <a:r>
              <a:rPr lang="en-US" altLang="zh-CN" dirty="0" err="1" smtClean="0"/>
              <a:t>HBaseSample</a:t>
            </a:r>
            <a:endParaRPr lang="en-US" altLang="zh-CN" dirty="0" smtClean="0"/>
          </a:p>
          <a:p>
            <a:endParaRPr lang="en-US" altLang="zh-CN" dirty="0"/>
          </a:p>
          <a:p>
            <a:endParaRPr lang="zh-CN" altLang="en-US" dirty="0"/>
          </a:p>
        </p:txBody>
      </p:sp>
      <p:pic>
        <p:nvPicPr>
          <p:cNvPr id="4" name="Picture 3"/>
          <p:cNvPicPr>
            <a:picLocks noChangeAspect="1"/>
          </p:cNvPicPr>
          <p:nvPr/>
        </p:nvPicPr>
        <p:blipFill>
          <a:blip r:embed="rId2"/>
          <a:stretch>
            <a:fillRect/>
          </a:stretch>
        </p:blipFill>
        <p:spPr>
          <a:xfrm>
            <a:off x="1797173" y="3196078"/>
            <a:ext cx="5797329" cy="3661922"/>
          </a:xfrm>
          <a:prstGeom prst="rect">
            <a:avLst/>
          </a:prstGeom>
        </p:spPr>
      </p:pic>
    </p:spTree>
    <p:extLst>
      <p:ext uri="{BB962C8B-B14F-4D97-AF65-F5344CB8AC3E}">
        <p14:creationId xmlns="" xmlns:p14="http://schemas.microsoft.com/office/powerpoint/2010/main" val="568766027"/>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531" y="2727579"/>
            <a:ext cx="5509522" cy="584775"/>
          </a:xfrm>
        </p:spPr>
        <p:txBody>
          <a:bodyPr/>
          <a:lstStyle/>
          <a:p>
            <a:r>
              <a:rPr lang="en-US" altLang="zh-CN" dirty="0" err="1" smtClean="0"/>
              <a:t>HBase</a:t>
            </a:r>
            <a:r>
              <a:rPr lang="zh-CN" altLang="en-US" dirty="0" smtClean="0"/>
              <a:t>中的</a:t>
            </a:r>
            <a:r>
              <a:rPr lang="en-US" altLang="zh-CN" dirty="0" smtClean="0"/>
              <a:t>Coprocessor</a:t>
            </a:r>
            <a:endParaRPr lang="zh-CN" altLang="en-US" dirty="0"/>
          </a:p>
        </p:txBody>
      </p:sp>
      <p:sp>
        <p:nvSpPr>
          <p:cNvPr id="5" name="Subtitle 4"/>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701451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zh-CN" altLang="en-US" dirty="0" smtClean="0"/>
              <a:t>的特性</a:t>
            </a:r>
            <a:endParaRPr lang="zh-CN" altLang="en-US" dirty="0"/>
          </a:p>
        </p:txBody>
      </p:sp>
      <p:sp>
        <p:nvSpPr>
          <p:cNvPr id="3" name="Content Placeholder 2"/>
          <p:cNvSpPr>
            <a:spLocks noGrp="1"/>
          </p:cNvSpPr>
          <p:nvPr>
            <p:ph idx="1"/>
          </p:nvPr>
        </p:nvSpPr>
        <p:spPr/>
        <p:txBody>
          <a:bodyPr/>
          <a:lstStyle/>
          <a:p>
            <a:r>
              <a:rPr lang="en-US" altLang="zh-CN" dirty="0" err="1" smtClean="0"/>
              <a:t>HBase</a:t>
            </a:r>
            <a:r>
              <a:rPr lang="zh-CN" altLang="en-US" dirty="0" smtClean="0"/>
              <a:t>设计阶段开始就进行了扩展性方面的考虑</a:t>
            </a:r>
            <a:endParaRPr lang="zh-CN" altLang="en-US" dirty="0"/>
          </a:p>
          <a:p>
            <a:r>
              <a:rPr lang="en-US" altLang="zh-CN" dirty="0" err="1" smtClean="0"/>
              <a:t>HBase</a:t>
            </a:r>
            <a:r>
              <a:rPr lang="zh-CN" altLang="en-US" dirty="0" smtClean="0"/>
              <a:t>中具有很强的横向扩展特性，因此，在空</a:t>
            </a:r>
            <a:r>
              <a:rPr lang="zh-CN" altLang="en-US" dirty="0"/>
              <a:t>间的扩</a:t>
            </a:r>
            <a:r>
              <a:rPr lang="zh-CN" altLang="en-US" dirty="0" smtClean="0"/>
              <a:t>展上只</a:t>
            </a:r>
            <a:r>
              <a:rPr lang="zh-CN" altLang="en-US" dirty="0"/>
              <a:t>需要加</a:t>
            </a:r>
            <a:r>
              <a:rPr lang="zh-CN" altLang="en-US" dirty="0" smtClean="0"/>
              <a:t>入新的存</a:t>
            </a:r>
            <a:r>
              <a:rPr lang="zh-CN" altLang="en-US" dirty="0"/>
              <a:t>储结</a:t>
            </a:r>
            <a:r>
              <a:rPr lang="zh-CN" altLang="en-US" dirty="0" smtClean="0"/>
              <a:t>点即可</a:t>
            </a:r>
            <a:endParaRPr lang="zh-CN" altLang="en-US" dirty="0"/>
          </a:p>
          <a:p>
            <a:r>
              <a:rPr lang="zh-CN" altLang="en-US" dirty="0" smtClean="0"/>
              <a:t>在</a:t>
            </a:r>
            <a:r>
              <a:rPr lang="en-US" altLang="zh-CN" dirty="0" err="1" smtClean="0"/>
              <a:t>HBase</a:t>
            </a:r>
            <a:r>
              <a:rPr lang="zh-CN" altLang="en-US" dirty="0" smtClean="0"/>
              <a:t>中，使用了表的概念，但是实际上</a:t>
            </a:r>
            <a:r>
              <a:rPr lang="en-US" altLang="zh-CN" dirty="0" err="1" smtClean="0"/>
              <a:t>HBase</a:t>
            </a:r>
            <a:r>
              <a:rPr lang="zh-CN" altLang="en-US" dirty="0" smtClean="0"/>
              <a:t>的表并不等同于关系数据库中的表，</a:t>
            </a:r>
            <a:r>
              <a:rPr lang="en-US" altLang="zh-CN" dirty="0" err="1" smtClean="0"/>
              <a:t>HBase</a:t>
            </a:r>
            <a:r>
              <a:rPr lang="zh-CN" altLang="en-US" dirty="0" smtClean="0"/>
              <a:t>中的表不支持</a:t>
            </a:r>
            <a:r>
              <a:rPr lang="en-US" altLang="zh-CN" dirty="0" smtClean="0"/>
              <a:t>SQL</a:t>
            </a:r>
          </a:p>
          <a:p>
            <a:r>
              <a:rPr lang="zh-CN" altLang="en-US" dirty="0" smtClean="0"/>
              <a:t>从本质上看，</a:t>
            </a:r>
            <a:r>
              <a:rPr lang="en-US" altLang="zh-CN" dirty="0" err="1" smtClean="0"/>
              <a:t>HBase</a:t>
            </a:r>
            <a:r>
              <a:rPr lang="zh-CN" altLang="en-US" dirty="0"/>
              <a:t>实际</a:t>
            </a:r>
            <a:r>
              <a:rPr lang="zh-CN" altLang="en-US" dirty="0" smtClean="0"/>
              <a:t>上是一张极大的，非常稀疏的表，这张表保存在一个分布式的文件系统</a:t>
            </a:r>
            <a:r>
              <a:rPr lang="en-US" altLang="zh-CN" dirty="0" smtClean="0"/>
              <a:t>HDFS</a:t>
            </a:r>
            <a:r>
              <a:rPr lang="zh-CN" altLang="en-US" dirty="0" smtClean="0"/>
              <a:t>之上</a:t>
            </a:r>
            <a:endParaRPr lang="en-US" altLang="zh-CN" dirty="0" smtClean="0"/>
          </a:p>
          <a:p>
            <a:endParaRPr lang="zh-CN" altLang="en-US" dirty="0"/>
          </a:p>
        </p:txBody>
      </p:sp>
    </p:spTree>
    <p:extLst>
      <p:ext uri="{BB962C8B-B14F-4D97-AF65-F5344CB8AC3E}">
        <p14:creationId xmlns="" xmlns:p14="http://schemas.microsoft.com/office/powerpoint/2010/main" val="934293864"/>
      </p:ext>
    </p:extLst>
  </p:cSld>
  <p:clrMapOvr>
    <a:masterClrMapping/>
  </p:clrMapOvr>
  <mc:AlternateContent xmlns:mc="http://schemas.openxmlformats.org/markup-compatibility/2006">
    <mc:Choice xmlns="" xmlns:p14="http://schemas.microsoft.com/office/powerpoint/2010/main" Requires="p14">
      <p:transition p14:dur="0"/>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zh-CN" altLang="en-US" dirty="0" smtClean="0"/>
              <a:t>中的</a:t>
            </a:r>
            <a:r>
              <a:rPr lang="en-US" altLang="zh-CN" dirty="0" smtClean="0"/>
              <a:t>Coprocessor</a:t>
            </a:r>
            <a:endParaRPr lang="zh-CN" altLang="en-US" dirty="0"/>
          </a:p>
        </p:txBody>
      </p:sp>
      <p:sp>
        <p:nvSpPr>
          <p:cNvPr id="3" name="Text Placeholder 2"/>
          <p:cNvSpPr>
            <a:spLocks noGrp="1"/>
          </p:cNvSpPr>
          <p:nvPr>
            <p:ph type="body" sz="quarter" idx="11"/>
          </p:nvPr>
        </p:nvSpPr>
        <p:spPr/>
        <p:txBody>
          <a:bodyPr>
            <a:normAutofit fontScale="70000" lnSpcReduction="20000"/>
          </a:bodyPr>
          <a:lstStyle/>
          <a:p>
            <a:r>
              <a:rPr lang="en-US" altLang="zh-CN" dirty="0"/>
              <a:t>Coprocessors</a:t>
            </a:r>
            <a:r>
              <a:rPr lang="zh-CN" altLang="en-US" dirty="0"/>
              <a:t>是对</a:t>
            </a:r>
            <a:r>
              <a:rPr lang="en-US" altLang="zh-CN" dirty="0"/>
              <a:t>hbase</a:t>
            </a:r>
            <a:r>
              <a:rPr lang="zh-CN" altLang="en-US" dirty="0"/>
              <a:t>很好的补充</a:t>
            </a:r>
            <a:r>
              <a:rPr lang="en-US" altLang="zh-CN" dirty="0"/>
              <a:t>,</a:t>
            </a:r>
            <a:r>
              <a:rPr lang="zh-CN" altLang="en-US" dirty="0"/>
              <a:t>使</a:t>
            </a:r>
            <a:r>
              <a:rPr lang="en-US" altLang="zh-CN" dirty="0"/>
              <a:t>hbase</a:t>
            </a:r>
            <a:r>
              <a:rPr lang="zh-CN" altLang="en-US" dirty="0"/>
              <a:t>有了除</a:t>
            </a:r>
            <a:r>
              <a:rPr lang="en-US" altLang="zh-CN" dirty="0"/>
              <a:t>mapred</a:t>
            </a:r>
            <a:r>
              <a:rPr lang="zh-CN" altLang="en-US" dirty="0"/>
              <a:t>以外的更加灵活的分布式计算的</a:t>
            </a:r>
            <a:r>
              <a:rPr lang="zh-CN" altLang="en-US" dirty="0" smtClean="0"/>
              <a:t>框架，</a:t>
            </a:r>
            <a:r>
              <a:rPr lang="en-US" altLang="zh-CN" dirty="0" smtClean="0"/>
              <a:t>Coprocessor</a:t>
            </a:r>
            <a:r>
              <a:rPr lang="zh-CN" altLang="en-US" dirty="0" smtClean="0"/>
              <a:t>可以被认为是一个钩子函数，能够在进行数据处理的时候协助进行代码处理</a:t>
            </a:r>
            <a:endParaRPr lang="en-US" altLang="zh-CN" dirty="0" smtClean="0"/>
          </a:p>
          <a:p>
            <a:r>
              <a:rPr lang="zh-CN" altLang="en-US" dirty="0" smtClean="0"/>
              <a:t>在以下的几个位置可以装入</a:t>
            </a:r>
            <a:r>
              <a:rPr lang="en-US" altLang="zh-CN" dirty="0" smtClean="0"/>
              <a:t>coprocessor</a:t>
            </a:r>
          </a:p>
          <a:p>
            <a:pPr marL="457200" lvl="1" indent="-457200">
              <a:buFont typeface="+mj-lt"/>
              <a:buAutoNum type="arabicPeriod"/>
            </a:pPr>
            <a:r>
              <a:rPr lang="en-US" altLang="zh-CN" dirty="0"/>
              <a:t>RegionObserver: Provides hooks for data manipulation events, Get, Put, Delete, Scan, and so on. There is an instance of a RegionObserver coprocessor for every table region and the scope of the observations they can make is constrained to that </a:t>
            </a:r>
            <a:r>
              <a:rPr lang="en-US" altLang="zh-CN" dirty="0" smtClean="0"/>
              <a:t>region. </a:t>
            </a:r>
            <a:r>
              <a:rPr lang="zh-CN" altLang="en-US" dirty="0" smtClean="0"/>
              <a:t>在数据操作的时候插入钩子</a:t>
            </a:r>
            <a:endParaRPr lang="en-US" altLang="zh-CN" dirty="0" smtClean="0"/>
          </a:p>
          <a:p>
            <a:pPr marL="457200" lvl="1" indent="-457200">
              <a:buFont typeface="+mj-lt"/>
              <a:buAutoNum type="arabicPeriod"/>
            </a:pPr>
            <a:r>
              <a:rPr lang="en-US" altLang="zh-CN" dirty="0" err="1" smtClean="0"/>
              <a:t>WALObserver</a:t>
            </a:r>
            <a:r>
              <a:rPr lang="en-US" altLang="zh-CN" dirty="0"/>
              <a:t>: Provides hooks for write-ahead log (WAL) related operations. This is a way to observe or intercept WAL writing and reconstruction events. A WALObserver runs in the context of WAL processing. There is one such context per region </a:t>
            </a:r>
            <a:r>
              <a:rPr lang="en-US" altLang="zh-CN" dirty="0" smtClean="0"/>
              <a:t>server.</a:t>
            </a:r>
            <a:r>
              <a:rPr lang="zh-CN" altLang="en-US" dirty="0" smtClean="0"/>
              <a:t>在日志记录的时候插入钩子</a:t>
            </a:r>
            <a:endParaRPr lang="en-US" altLang="zh-CN" dirty="0" smtClean="0"/>
          </a:p>
          <a:p>
            <a:pPr marL="457200" lvl="1" indent="-457200">
              <a:buFont typeface="+mj-lt"/>
              <a:buAutoNum type="arabicPeriod"/>
            </a:pPr>
            <a:r>
              <a:rPr lang="en-US" altLang="zh-CN" dirty="0" err="1" smtClean="0"/>
              <a:t>MasterObserver</a:t>
            </a:r>
            <a:r>
              <a:rPr lang="en-US" altLang="zh-CN" dirty="0"/>
              <a:t>: Provides hooks for DDL-type operation, i.e., create, delete, modify table, etc. The MasterObserver runs within the context of the HBase master</a:t>
            </a:r>
            <a:r>
              <a:rPr lang="en-US" altLang="zh-CN" dirty="0" smtClean="0"/>
              <a:t>.</a:t>
            </a:r>
            <a:r>
              <a:rPr lang="zh-CN" altLang="en-US" dirty="0" smtClean="0"/>
              <a:t>在数据定义的时候插入钩子</a:t>
            </a:r>
            <a:endParaRPr lang="en-US" altLang="zh-CN" dirty="0" smtClean="0"/>
          </a:p>
          <a:p>
            <a:pPr indent="-228600"/>
            <a:r>
              <a:rPr lang="en-US" altLang="zh-CN" dirty="0"/>
              <a:t>RegionObserver</a:t>
            </a:r>
            <a:r>
              <a:rPr lang="zh-CN" altLang="en-US" dirty="0"/>
              <a:t>，</a:t>
            </a:r>
            <a:r>
              <a:rPr lang="en-US" altLang="zh-CN" dirty="0"/>
              <a:t>WALObserver</a:t>
            </a:r>
            <a:r>
              <a:rPr lang="zh-CN" altLang="en-US" dirty="0"/>
              <a:t>，</a:t>
            </a:r>
            <a:r>
              <a:rPr lang="en-US" altLang="zh-CN" dirty="0"/>
              <a:t>MasterObserver</a:t>
            </a:r>
            <a:r>
              <a:rPr lang="zh-CN" altLang="en-US" dirty="0"/>
              <a:t>跟数据库的触发器很</a:t>
            </a:r>
            <a:r>
              <a:rPr lang="zh-CN" altLang="en-US" dirty="0" smtClean="0"/>
              <a:t>像</a:t>
            </a:r>
            <a:endParaRPr lang="en-US" altLang="zh-CN" dirty="0" smtClean="0"/>
          </a:p>
        </p:txBody>
      </p:sp>
    </p:spTree>
    <p:extLst>
      <p:ext uri="{BB962C8B-B14F-4D97-AF65-F5344CB8AC3E}">
        <p14:creationId xmlns="" xmlns:p14="http://schemas.microsoft.com/office/powerpoint/2010/main" val="1854213997"/>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Coprocessor 1 </a:t>
            </a:r>
            <a:r>
              <a:rPr lang="en-US" altLang="zh-CN" dirty="0" err="1"/>
              <a:t>P</a:t>
            </a:r>
            <a:r>
              <a:rPr lang="en-US" altLang="zh-CN" dirty="0" err="1" smtClean="0"/>
              <a:t>reGet</a:t>
            </a:r>
            <a:endParaRPr lang="zh-CN" altLang="en-US" dirty="0"/>
          </a:p>
        </p:txBody>
      </p:sp>
      <p:sp>
        <p:nvSpPr>
          <p:cNvPr id="3" name="Text Placeholder 2"/>
          <p:cNvSpPr>
            <a:spLocks noGrp="1"/>
          </p:cNvSpPr>
          <p:nvPr>
            <p:ph type="body" sz="quarter" idx="11"/>
          </p:nvPr>
        </p:nvSpPr>
        <p:spPr/>
        <p:txBody>
          <a:bodyPr/>
          <a:lstStyle/>
          <a:p>
            <a:r>
              <a:rPr lang="zh-CN" altLang="en-US" dirty="0"/>
              <a:t>下面</a:t>
            </a:r>
            <a:r>
              <a:rPr lang="zh-CN" altLang="en-US" dirty="0" smtClean="0"/>
              <a:t>的</a:t>
            </a:r>
            <a:r>
              <a:rPr lang="zh-CN" altLang="en-US" dirty="0"/>
              <a:t>代码会在</a:t>
            </a:r>
            <a:r>
              <a:rPr lang="en-US" altLang="zh-CN" dirty="0"/>
              <a:t>get</a:t>
            </a:r>
            <a:r>
              <a:rPr lang="zh-CN" altLang="en-US" dirty="0"/>
              <a:t>操作之前，将</a:t>
            </a:r>
            <a:r>
              <a:rPr lang="en-US" altLang="zh-CN" dirty="0"/>
              <a:t>get</a:t>
            </a:r>
            <a:r>
              <a:rPr lang="zh-CN" altLang="en-US" dirty="0"/>
              <a:t>要访问的</a:t>
            </a:r>
            <a:r>
              <a:rPr lang="en-US" altLang="zh-CN" dirty="0"/>
              <a:t>row</a:t>
            </a:r>
            <a:r>
              <a:rPr lang="zh-CN" altLang="en-US" dirty="0"/>
              <a:t>获取到，并保存到另外一张</a:t>
            </a:r>
            <a:r>
              <a:rPr lang="zh-CN" altLang="en-US" dirty="0" smtClean="0"/>
              <a:t>表</a:t>
            </a:r>
            <a:r>
              <a:rPr lang="en-US" altLang="zh-CN" dirty="0" err="1" smtClean="0"/>
              <a:t>logtable</a:t>
            </a:r>
            <a:r>
              <a:rPr lang="zh-CN" altLang="en-US" dirty="0" smtClean="0"/>
              <a:t>表中 </a:t>
            </a:r>
            <a:r>
              <a:rPr lang="en-US" altLang="zh-CN" dirty="0" smtClean="0"/>
              <a:t>(PreGet.java)</a:t>
            </a:r>
            <a:endParaRPr lang="zh-CN" altLang="en-US" dirty="0"/>
          </a:p>
        </p:txBody>
      </p:sp>
      <p:pic>
        <p:nvPicPr>
          <p:cNvPr id="4" name="Picture 3"/>
          <p:cNvPicPr>
            <a:picLocks noChangeAspect="1"/>
          </p:cNvPicPr>
          <p:nvPr/>
        </p:nvPicPr>
        <p:blipFill>
          <a:blip r:embed="rId2"/>
          <a:stretch>
            <a:fillRect/>
          </a:stretch>
        </p:blipFill>
        <p:spPr>
          <a:xfrm>
            <a:off x="1273507" y="2118104"/>
            <a:ext cx="6000750" cy="4562475"/>
          </a:xfrm>
          <a:prstGeom prst="rect">
            <a:avLst/>
          </a:prstGeom>
        </p:spPr>
      </p:pic>
    </p:spTree>
    <p:extLst>
      <p:ext uri="{BB962C8B-B14F-4D97-AF65-F5344CB8AC3E}">
        <p14:creationId xmlns="" xmlns:p14="http://schemas.microsoft.com/office/powerpoint/2010/main" val="1257321971"/>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PreGet</a:t>
            </a:r>
            <a:r>
              <a:rPr lang="zh-CN" altLang="en-US" dirty="0" smtClean="0"/>
              <a:t>的编译与打包</a:t>
            </a:r>
            <a:endParaRPr lang="zh-CN" altLang="en-US" dirty="0"/>
          </a:p>
        </p:txBody>
      </p:sp>
      <p:sp>
        <p:nvSpPr>
          <p:cNvPr id="3" name="Text Placeholder 2"/>
          <p:cNvSpPr>
            <a:spLocks noGrp="1"/>
          </p:cNvSpPr>
          <p:nvPr>
            <p:ph type="body" sz="quarter" idx="11"/>
          </p:nvPr>
        </p:nvSpPr>
        <p:spPr/>
        <p:txBody>
          <a:bodyPr>
            <a:normAutofit fontScale="85000" lnSpcReduction="20000"/>
          </a:bodyPr>
          <a:lstStyle/>
          <a:p>
            <a:r>
              <a:rPr lang="zh-CN" altLang="en-US" dirty="0" smtClean="0"/>
              <a:t>与</a:t>
            </a:r>
            <a:r>
              <a:rPr lang="en-US" altLang="zh-CN" dirty="0" smtClean="0"/>
              <a:t>Java</a:t>
            </a:r>
            <a:r>
              <a:rPr lang="zh-CN" altLang="en-US" dirty="0" smtClean="0"/>
              <a:t>程序在</a:t>
            </a:r>
            <a:r>
              <a:rPr lang="en-US" altLang="zh-CN" dirty="0" err="1" smtClean="0"/>
              <a:t>HBase</a:t>
            </a:r>
            <a:r>
              <a:rPr lang="zh-CN" altLang="en-US" dirty="0" smtClean="0"/>
              <a:t>环境中编译一样方式通过</a:t>
            </a:r>
            <a:r>
              <a:rPr lang="en-US" altLang="zh-CN" dirty="0" err="1" smtClean="0"/>
              <a:t>javac</a:t>
            </a:r>
            <a:r>
              <a:rPr lang="zh-CN" altLang="en-US" dirty="0" smtClean="0"/>
              <a:t>进行编译，注意设置足够多的</a:t>
            </a:r>
            <a:r>
              <a:rPr lang="en-US" altLang="zh-CN" dirty="0" smtClean="0"/>
              <a:t>java</a:t>
            </a:r>
            <a:r>
              <a:rPr lang="zh-CN" altLang="en-US" dirty="0" smtClean="0"/>
              <a:t>到</a:t>
            </a:r>
            <a:r>
              <a:rPr lang="en-US" altLang="zh-CN" dirty="0" smtClean="0"/>
              <a:t>CLASSPATH</a:t>
            </a:r>
            <a:r>
              <a:rPr lang="zh-CN" altLang="en-US" dirty="0" smtClean="0"/>
              <a:t>中，请参考前面的例子</a:t>
            </a:r>
            <a:endParaRPr lang="en-US" altLang="zh-CN" dirty="0" smtClean="0"/>
          </a:p>
          <a:p>
            <a:r>
              <a:rPr lang="zh-CN" altLang="en-US" dirty="0" smtClean="0"/>
              <a:t>命令行</a:t>
            </a:r>
            <a:r>
              <a:rPr lang="en-US" altLang="zh-CN" dirty="0" smtClean="0"/>
              <a:t>(</a:t>
            </a:r>
            <a:r>
              <a:rPr lang="zh-CN" altLang="en-US" dirty="0" smtClean="0"/>
              <a:t>先创建一个</a:t>
            </a:r>
            <a:r>
              <a:rPr lang="en-US" altLang="zh-CN" dirty="0" smtClean="0"/>
              <a:t>coprocessor</a:t>
            </a:r>
            <a:r>
              <a:rPr lang="zh-CN" altLang="en-US" dirty="0" smtClean="0"/>
              <a:t>子目录，这样就会使得编译生成的</a:t>
            </a:r>
            <a:r>
              <a:rPr lang="en-US" altLang="zh-CN" dirty="0" smtClean="0"/>
              <a:t>class</a:t>
            </a:r>
            <a:r>
              <a:rPr lang="zh-CN" altLang="en-US" dirty="0" smtClean="0"/>
              <a:t>文件放到这个目录中，便于后面的打包</a:t>
            </a:r>
            <a:r>
              <a:rPr lang="en-US" altLang="zh-CN" dirty="0" smtClean="0"/>
              <a:t>)</a:t>
            </a:r>
          </a:p>
          <a:p>
            <a:r>
              <a:rPr lang="en-US" altLang="zh-CN" dirty="0" err="1" smtClean="0"/>
              <a:t>javac</a:t>
            </a:r>
            <a:r>
              <a:rPr lang="en-US" altLang="zh-CN" dirty="0" smtClean="0"/>
              <a:t> –d coprocessor PreGet.java –</a:t>
            </a:r>
            <a:r>
              <a:rPr lang="en-US" altLang="zh-CN" dirty="0" err="1" smtClean="0"/>
              <a:t>cp</a:t>
            </a:r>
            <a:r>
              <a:rPr lang="en-US" altLang="zh-CN" dirty="0" smtClean="0"/>
              <a:t> $HBASECLASSPATH</a:t>
            </a:r>
          </a:p>
          <a:p>
            <a:r>
              <a:rPr lang="zh-CN" altLang="en-US" dirty="0" smtClean="0"/>
              <a:t>打包</a:t>
            </a:r>
            <a:endParaRPr lang="en-US" altLang="zh-CN" dirty="0" smtClean="0"/>
          </a:p>
          <a:p>
            <a:r>
              <a:rPr lang="en-US" altLang="zh-CN" dirty="0" smtClean="0"/>
              <a:t>jar –</a:t>
            </a:r>
            <a:r>
              <a:rPr lang="en-US" altLang="zh-CN" dirty="0" err="1" smtClean="0"/>
              <a:t>cvf</a:t>
            </a:r>
            <a:r>
              <a:rPr lang="en-US" altLang="zh-CN" dirty="0" smtClean="0"/>
              <a:t> coprocessor.jar –C coprocessor .</a:t>
            </a:r>
          </a:p>
          <a:p>
            <a:r>
              <a:rPr lang="zh-CN" altLang="en-US" dirty="0" smtClean="0"/>
              <a:t>这样在当前目录中就出现一个</a:t>
            </a:r>
            <a:r>
              <a:rPr lang="en-US" altLang="zh-CN" dirty="0" smtClean="0"/>
              <a:t>coprocessor.jar</a:t>
            </a:r>
          </a:p>
          <a:p>
            <a:r>
              <a:rPr lang="zh-CN" altLang="en-US" dirty="0"/>
              <a:t>上</a:t>
            </a:r>
            <a:r>
              <a:rPr lang="zh-CN" altLang="en-US" dirty="0" smtClean="0"/>
              <a:t>传到</a:t>
            </a:r>
            <a:r>
              <a:rPr lang="en-US" altLang="zh-CN" dirty="0" err="1" smtClean="0"/>
              <a:t>hdfs</a:t>
            </a:r>
            <a:r>
              <a:rPr lang="zh-CN" altLang="en-US" dirty="0" smtClean="0"/>
              <a:t>文件系统中</a:t>
            </a:r>
            <a:endParaRPr lang="en-US" altLang="zh-CN" dirty="0" smtClean="0"/>
          </a:p>
          <a:p>
            <a:r>
              <a:rPr lang="en-US" altLang="zh-CN" dirty="0" err="1" smtClean="0"/>
              <a:t>hadoop</a:t>
            </a:r>
            <a:r>
              <a:rPr lang="en-US" altLang="zh-CN" dirty="0" smtClean="0"/>
              <a:t> </a:t>
            </a:r>
            <a:r>
              <a:rPr lang="en-US" altLang="zh-CN" dirty="0" err="1" smtClean="0"/>
              <a:t>fs</a:t>
            </a:r>
            <a:r>
              <a:rPr lang="en-US" altLang="zh-CN" dirty="0" smtClean="0"/>
              <a:t> –put coprocessor.jar .</a:t>
            </a:r>
          </a:p>
        </p:txBody>
      </p:sp>
    </p:spTree>
    <p:extLst>
      <p:ext uri="{BB962C8B-B14F-4D97-AF65-F5344CB8AC3E}">
        <p14:creationId xmlns="" xmlns:p14="http://schemas.microsoft.com/office/powerpoint/2010/main" val="3172084695"/>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配置</a:t>
            </a:r>
            <a:r>
              <a:rPr lang="en-US" altLang="zh-CN" dirty="0" smtClean="0"/>
              <a:t>Coprocessor</a:t>
            </a:r>
            <a:endParaRPr lang="zh-CN" altLang="en-US" dirty="0"/>
          </a:p>
        </p:txBody>
      </p:sp>
      <p:sp>
        <p:nvSpPr>
          <p:cNvPr id="3" name="Text Placeholder 2"/>
          <p:cNvSpPr>
            <a:spLocks noGrp="1"/>
          </p:cNvSpPr>
          <p:nvPr>
            <p:ph type="body" sz="quarter" idx="11"/>
          </p:nvPr>
        </p:nvSpPr>
        <p:spPr/>
        <p:txBody>
          <a:bodyPr/>
          <a:lstStyle/>
          <a:p>
            <a:r>
              <a:rPr lang="zh-CN" altLang="en-US" sz="2000" dirty="0" smtClean="0"/>
              <a:t>在对应表中设置</a:t>
            </a:r>
            <a:r>
              <a:rPr lang="en-US" altLang="zh-CN" sz="2000" dirty="0" smtClean="0"/>
              <a:t>coprocessor </a:t>
            </a:r>
          </a:p>
          <a:p>
            <a:r>
              <a:rPr lang="en-US" altLang="zh-CN" sz="2000" dirty="0" smtClean="0"/>
              <a:t>disable 'students‘</a:t>
            </a:r>
          </a:p>
          <a:p>
            <a:r>
              <a:rPr lang="en-US" altLang="zh-CN" sz="2000" dirty="0"/>
              <a:t> alter 'students', METHOD=&gt;'table_</a:t>
            </a:r>
            <a:r>
              <a:rPr lang="en-US" altLang="zh-CN" sz="2000" dirty="0" err="1"/>
              <a:t>att</a:t>
            </a:r>
            <a:r>
              <a:rPr lang="en-US" altLang="zh-CN" sz="2000" dirty="0"/>
              <a:t>','coprocessor'=&gt;'</a:t>
            </a:r>
            <a:r>
              <a:rPr lang="en-US" altLang="zh-CN" sz="2000" dirty="0" err="1"/>
              <a:t>hdfs</a:t>
            </a:r>
            <a:r>
              <a:rPr lang="en-US" altLang="zh-CN" sz="2000" dirty="0"/>
              <a:t>://master:54310/user/</a:t>
            </a:r>
            <a:r>
              <a:rPr lang="en-US" altLang="zh-CN" sz="2000" dirty="0" err="1"/>
              <a:t>hadoop</a:t>
            </a:r>
            <a:r>
              <a:rPr lang="en-US" altLang="zh-CN" sz="2000" dirty="0"/>
              <a:t>/coprocessor.jar|PreGet|100</a:t>
            </a:r>
            <a:r>
              <a:rPr lang="en-US" altLang="zh-CN" sz="2000" dirty="0" smtClean="0"/>
              <a:t>|‘</a:t>
            </a:r>
          </a:p>
          <a:p>
            <a:r>
              <a:rPr lang="zh-CN" altLang="en-US" sz="2000" dirty="0" smtClean="0"/>
              <a:t>创建所需要的表</a:t>
            </a:r>
            <a:endParaRPr lang="en-US" altLang="zh-CN" sz="2000" dirty="0" smtClean="0"/>
          </a:p>
          <a:p>
            <a:r>
              <a:rPr lang="en-US" altLang="zh-CN" sz="2000" dirty="0"/>
              <a:t> create 'logtable',</a:t>
            </a:r>
            <a:r>
              <a:rPr lang="en-US" altLang="zh-CN" sz="2000" dirty="0" smtClean="0"/>
              <a:t>'f1‘</a:t>
            </a:r>
          </a:p>
          <a:p>
            <a:r>
              <a:rPr lang="zh-CN" altLang="en-US" sz="2000" dirty="0" smtClean="0"/>
              <a:t>执行</a:t>
            </a:r>
            <a:r>
              <a:rPr lang="en-US" altLang="zh-CN" sz="2000" dirty="0" smtClean="0"/>
              <a:t>get</a:t>
            </a:r>
            <a:r>
              <a:rPr lang="zh-CN" altLang="en-US" sz="2000" dirty="0" smtClean="0"/>
              <a:t>命令，并检查</a:t>
            </a:r>
            <a:endParaRPr lang="en-US" altLang="zh-CN" sz="2000" dirty="0" smtClean="0"/>
          </a:p>
          <a:p>
            <a:r>
              <a:rPr lang="zh-CN" altLang="en-US" sz="2000" dirty="0" smtClean="0"/>
              <a:t>其它的</a:t>
            </a:r>
            <a:r>
              <a:rPr lang="en-US" altLang="zh-CN" sz="2000" dirty="0" smtClean="0"/>
              <a:t>coprocessor</a:t>
            </a:r>
            <a:r>
              <a:rPr lang="zh-CN" altLang="en-US" sz="2000" dirty="0" smtClean="0"/>
              <a:t>类似</a:t>
            </a:r>
            <a:endParaRPr lang="zh-CN" altLang="en-US" sz="2000" dirty="0"/>
          </a:p>
        </p:txBody>
      </p:sp>
      <p:pic>
        <p:nvPicPr>
          <p:cNvPr id="4" name="Picture 3"/>
          <p:cNvPicPr>
            <a:picLocks noChangeAspect="1"/>
          </p:cNvPicPr>
          <p:nvPr/>
        </p:nvPicPr>
        <p:blipFill>
          <a:blip r:embed="rId2"/>
          <a:stretch>
            <a:fillRect/>
          </a:stretch>
        </p:blipFill>
        <p:spPr>
          <a:xfrm>
            <a:off x="3968087" y="4093049"/>
            <a:ext cx="5029200" cy="1428750"/>
          </a:xfrm>
          <a:prstGeom prst="rect">
            <a:avLst/>
          </a:prstGeom>
        </p:spPr>
      </p:pic>
      <p:pic>
        <p:nvPicPr>
          <p:cNvPr id="5" name="Picture 4"/>
          <p:cNvPicPr>
            <a:picLocks noChangeAspect="1"/>
          </p:cNvPicPr>
          <p:nvPr/>
        </p:nvPicPr>
        <p:blipFill>
          <a:blip r:embed="rId3"/>
          <a:stretch>
            <a:fillRect/>
          </a:stretch>
        </p:blipFill>
        <p:spPr>
          <a:xfrm>
            <a:off x="2693655" y="5924550"/>
            <a:ext cx="5667375" cy="933450"/>
          </a:xfrm>
          <a:prstGeom prst="rect">
            <a:avLst/>
          </a:prstGeom>
        </p:spPr>
      </p:pic>
    </p:spTree>
    <p:extLst>
      <p:ext uri="{BB962C8B-B14F-4D97-AF65-F5344CB8AC3E}">
        <p14:creationId xmlns="" xmlns:p14="http://schemas.microsoft.com/office/powerpoint/2010/main" val="1747517452"/>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61047946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HBase</a:t>
            </a:r>
            <a:r>
              <a:rPr lang="zh-CN" altLang="en-US" dirty="0" smtClean="0"/>
              <a:t>中的数据模型</a:t>
            </a:r>
            <a:endParaRPr lang="zh-CN" altLang="en-US" dirty="0"/>
          </a:p>
        </p:txBody>
      </p:sp>
      <p:sp>
        <p:nvSpPr>
          <p:cNvPr id="6" name="TextBox 5"/>
          <p:cNvSpPr txBox="1"/>
          <p:nvPr/>
        </p:nvSpPr>
        <p:spPr>
          <a:xfrm>
            <a:off x="609600" y="852488"/>
            <a:ext cx="877163" cy="369332"/>
          </a:xfrm>
          <a:prstGeom prst="rect">
            <a:avLst/>
          </a:prstGeom>
          <a:noFill/>
        </p:spPr>
        <p:txBody>
          <a:bodyPr wrap="none" rtlCol="0">
            <a:spAutoFit/>
          </a:bodyPr>
          <a:lstStyle/>
          <a:p>
            <a:r>
              <a:rPr lang="zh-CN" altLang="en-US" dirty="0" smtClean="0"/>
              <a:t>行主键</a:t>
            </a:r>
            <a:endParaRPr lang="zh-CN" altLang="en-US" dirty="0"/>
          </a:p>
        </p:txBody>
      </p:sp>
      <p:sp>
        <p:nvSpPr>
          <p:cNvPr id="7" name="TextBox 6"/>
          <p:cNvSpPr txBox="1"/>
          <p:nvPr/>
        </p:nvSpPr>
        <p:spPr>
          <a:xfrm>
            <a:off x="5292436" y="886033"/>
            <a:ext cx="646331" cy="369332"/>
          </a:xfrm>
          <a:prstGeom prst="rect">
            <a:avLst/>
          </a:prstGeom>
          <a:noFill/>
        </p:spPr>
        <p:txBody>
          <a:bodyPr wrap="none" rtlCol="0">
            <a:spAutoFit/>
          </a:bodyPr>
          <a:lstStyle/>
          <a:p>
            <a:r>
              <a:rPr lang="zh-CN" altLang="en-US" dirty="0" smtClean="0"/>
              <a:t>列族</a:t>
            </a:r>
            <a:endParaRPr lang="zh-CN" altLang="en-US" dirty="0"/>
          </a:p>
        </p:txBody>
      </p:sp>
      <p:graphicFrame>
        <p:nvGraphicFramePr>
          <p:cNvPr id="8" name="Table 7"/>
          <p:cNvGraphicFramePr>
            <a:graphicFrameLocks noGrp="1"/>
          </p:cNvGraphicFramePr>
          <p:nvPr>
            <p:extLst>
              <p:ext uri="{D42A27DB-BD31-4B8C-83A1-F6EECF244321}">
                <p14:modId xmlns="" xmlns:p14="http://schemas.microsoft.com/office/powerpoint/2010/main" val="1440791962"/>
              </p:ext>
            </p:extLst>
          </p:nvPr>
        </p:nvGraphicFramePr>
        <p:xfrm>
          <a:off x="616528" y="1403020"/>
          <a:ext cx="7910944" cy="3435271"/>
        </p:xfrm>
        <a:graphic>
          <a:graphicData uri="http://schemas.openxmlformats.org/drawingml/2006/table">
            <a:tbl>
              <a:tblPr>
                <a:tableStyleId>{284E427A-3D55-4303-BF80-6455036E1DE7}</a:tableStyleId>
              </a:tblPr>
              <a:tblGrid>
                <a:gridCol w="900352"/>
                <a:gridCol w="1143141"/>
                <a:gridCol w="1143141"/>
                <a:gridCol w="900352"/>
                <a:gridCol w="1072326"/>
                <a:gridCol w="1375816"/>
                <a:gridCol w="1375816"/>
              </a:tblGrid>
              <a:tr h="532961">
                <a:tc rowSpan="2">
                  <a:txBody>
                    <a:bodyPr/>
                    <a:lstStyle/>
                    <a:p>
                      <a:r>
                        <a:rPr lang="en-US" sz="1200" dirty="0" smtClean="0">
                          <a:effectLst/>
                        </a:rPr>
                        <a:t>row </a:t>
                      </a:r>
                      <a:r>
                        <a:rPr lang="en-US" sz="1200" dirty="0">
                          <a:effectLst/>
                        </a:rPr>
                        <a:t>Key</a:t>
                      </a:r>
                    </a:p>
                  </a:txBody>
                  <a:tcPr marL="142815" marR="0" marT="0" marB="0" anchor="ctr"/>
                </a:tc>
                <a:tc gridSpan="2">
                  <a:txBody>
                    <a:bodyPr/>
                    <a:lstStyle/>
                    <a:p>
                      <a:r>
                        <a:rPr lang="en-US" sz="1200">
                          <a:effectLst/>
                        </a:rPr>
                        <a:t>column-family1</a:t>
                      </a:r>
                    </a:p>
                  </a:txBody>
                  <a:tcPr marL="142815" marR="0" marT="0" marB="0" anchor="ctr"/>
                </a:tc>
                <a:tc hMerge="1">
                  <a:txBody>
                    <a:bodyPr/>
                    <a:lstStyle/>
                    <a:p>
                      <a:endParaRPr lang="zh-CN" altLang="en-US"/>
                    </a:p>
                  </a:txBody>
                  <a:tcPr/>
                </a:tc>
                <a:tc gridSpan="3">
                  <a:txBody>
                    <a:bodyPr/>
                    <a:lstStyle/>
                    <a:p>
                      <a:r>
                        <a:rPr lang="en-US" sz="1200">
                          <a:effectLst/>
                        </a:rPr>
                        <a:t>column-family2</a:t>
                      </a:r>
                    </a:p>
                  </a:txBody>
                  <a:tcPr marL="142815" marR="0" marT="0" marB="0" anchor="ctr"/>
                </a:tc>
                <a:tc hMerge="1">
                  <a:txBody>
                    <a:bodyPr/>
                    <a:lstStyle/>
                    <a:p>
                      <a:endParaRPr lang="zh-CN" altLang="en-US"/>
                    </a:p>
                  </a:txBody>
                  <a:tcPr/>
                </a:tc>
                <a:tc hMerge="1">
                  <a:txBody>
                    <a:bodyPr/>
                    <a:lstStyle/>
                    <a:p>
                      <a:endParaRPr lang="zh-CN" altLang="en-US"/>
                    </a:p>
                  </a:txBody>
                  <a:tcPr/>
                </a:tc>
                <a:tc>
                  <a:txBody>
                    <a:bodyPr/>
                    <a:lstStyle/>
                    <a:p>
                      <a:r>
                        <a:rPr lang="en-US" sz="1200">
                          <a:effectLst/>
                        </a:rPr>
                        <a:t>column-family3</a:t>
                      </a:r>
                    </a:p>
                  </a:txBody>
                  <a:tcPr marL="142815" marR="0" marT="0" marB="0" anchor="ctr"/>
                </a:tc>
              </a:tr>
              <a:tr h="532961">
                <a:tc vMerge="1">
                  <a:txBody>
                    <a:bodyPr/>
                    <a:lstStyle/>
                    <a:p>
                      <a:endParaRPr lang="zh-CN" altLang="en-US"/>
                    </a:p>
                  </a:txBody>
                  <a:tcPr/>
                </a:tc>
                <a:tc>
                  <a:txBody>
                    <a:bodyPr/>
                    <a:lstStyle/>
                    <a:p>
                      <a:r>
                        <a:rPr lang="en-US" sz="1200">
                          <a:effectLst/>
                        </a:rPr>
                        <a:t>column1</a:t>
                      </a:r>
                    </a:p>
                  </a:txBody>
                  <a:tcPr marL="142815" marR="0" marT="0" marB="0" anchor="ctr"/>
                </a:tc>
                <a:tc>
                  <a:txBody>
                    <a:bodyPr/>
                    <a:lstStyle/>
                    <a:p>
                      <a:r>
                        <a:rPr lang="en-US" sz="1200">
                          <a:effectLst/>
                        </a:rPr>
                        <a:t>column1</a:t>
                      </a:r>
                    </a:p>
                  </a:txBody>
                  <a:tcPr marL="142815" marR="0" marT="0" marB="0" anchor="ctr"/>
                </a:tc>
                <a:tc>
                  <a:txBody>
                    <a:bodyPr/>
                    <a:lstStyle/>
                    <a:p>
                      <a:r>
                        <a:rPr lang="en-US" sz="1200">
                          <a:effectLst/>
                        </a:rPr>
                        <a:t>column1</a:t>
                      </a:r>
                    </a:p>
                  </a:txBody>
                  <a:tcPr marL="142815" marR="0" marT="0" marB="0" anchor="ctr"/>
                </a:tc>
                <a:tc>
                  <a:txBody>
                    <a:bodyPr/>
                    <a:lstStyle/>
                    <a:p>
                      <a:r>
                        <a:rPr lang="en-US" sz="1200">
                          <a:effectLst/>
                        </a:rPr>
                        <a:t>column2</a:t>
                      </a:r>
                    </a:p>
                  </a:txBody>
                  <a:tcPr marL="142815" marR="0" marT="0" marB="0" anchor="ctr"/>
                </a:tc>
                <a:tc>
                  <a:txBody>
                    <a:bodyPr/>
                    <a:lstStyle/>
                    <a:p>
                      <a:r>
                        <a:rPr lang="en-US" sz="1200">
                          <a:effectLst/>
                        </a:rPr>
                        <a:t>column3</a:t>
                      </a:r>
                    </a:p>
                  </a:txBody>
                  <a:tcPr marL="142815" marR="0" marT="0" marB="0" anchor="ctr"/>
                </a:tc>
                <a:tc>
                  <a:txBody>
                    <a:bodyPr/>
                    <a:lstStyle/>
                    <a:p>
                      <a:r>
                        <a:rPr lang="en-US" sz="1200">
                          <a:effectLst/>
                        </a:rPr>
                        <a:t>column1</a:t>
                      </a:r>
                    </a:p>
                  </a:txBody>
                  <a:tcPr marL="142815" marR="0" marT="0" marB="0" anchor="ctr"/>
                </a:tc>
              </a:tr>
              <a:tr h="1030152">
                <a:tc>
                  <a:txBody>
                    <a:bodyPr/>
                    <a:lstStyle/>
                    <a:p>
                      <a:r>
                        <a:rPr lang="en-US" sz="1200">
                          <a:effectLst/>
                        </a:rPr>
                        <a:t>key1</a:t>
                      </a:r>
                    </a:p>
                  </a:txBody>
                  <a:tcPr marL="142815" marR="0" marT="0" marB="0" anchor="ctr"/>
                </a:tc>
                <a:tc>
                  <a:txBody>
                    <a:bodyPr/>
                    <a:lstStyle/>
                    <a:p>
                      <a:r>
                        <a:rPr lang="en-US" sz="1200">
                          <a:effectLst/>
                        </a:rPr>
                        <a:t>t1:abc</a:t>
                      </a:r>
                      <a:br>
                        <a:rPr lang="en-US" sz="1200">
                          <a:effectLst/>
                        </a:rPr>
                      </a:br>
                      <a:r>
                        <a:rPr lang="en-US" sz="1200">
                          <a:effectLst/>
                        </a:rPr>
                        <a:t>t2:gdxdf</a:t>
                      </a:r>
                    </a:p>
                  </a:txBody>
                  <a:tcPr marL="142815" marR="0" marT="0" marB="0" anchor="ctr"/>
                </a:tc>
                <a:tc>
                  <a:txBody>
                    <a:bodyPr/>
                    <a:lstStyle/>
                    <a:p>
                      <a:endParaRPr lang="zh-CN" altLang="en-US" sz="1200">
                        <a:effectLst/>
                      </a:endParaRPr>
                    </a:p>
                  </a:txBody>
                  <a:tcPr marL="142815" marR="0" marT="0" marB="0" anchor="ctr"/>
                </a:tc>
                <a:tc>
                  <a:txBody>
                    <a:bodyPr/>
                    <a:lstStyle/>
                    <a:p>
                      <a:r>
                        <a:rPr lang="en-US" sz="1200">
                          <a:effectLst/>
                        </a:rPr>
                        <a:t>t4:dfads</a:t>
                      </a:r>
                      <a:br>
                        <a:rPr lang="en-US" sz="1200">
                          <a:effectLst/>
                        </a:rPr>
                      </a:br>
                      <a:r>
                        <a:rPr lang="en-US" sz="1200">
                          <a:effectLst/>
                        </a:rPr>
                        <a:t>t3:hello</a:t>
                      </a:r>
                      <a:br>
                        <a:rPr lang="en-US" sz="1200">
                          <a:effectLst/>
                        </a:rPr>
                      </a:br>
                      <a:r>
                        <a:rPr lang="en-US" sz="1200">
                          <a:effectLst/>
                        </a:rPr>
                        <a:t>t2:world</a:t>
                      </a:r>
                    </a:p>
                  </a:txBody>
                  <a:tcPr marL="142815" marR="0" marT="0" marB="0" anchor="ctr"/>
                </a:tc>
                <a:tc>
                  <a:txBody>
                    <a:bodyPr/>
                    <a:lstStyle/>
                    <a:p>
                      <a:endParaRPr lang="zh-CN" altLang="en-US" sz="1200">
                        <a:effectLst/>
                      </a:endParaRPr>
                    </a:p>
                  </a:txBody>
                  <a:tcPr marL="142815" marR="0" marT="0" marB="0" anchor="ctr"/>
                </a:tc>
                <a:tc>
                  <a:txBody>
                    <a:bodyPr/>
                    <a:lstStyle/>
                    <a:p>
                      <a:endParaRPr lang="zh-CN" altLang="en-US" sz="1200">
                        <a:effectLst/>
                      </a:endParaRPr>
                    </a:p>
                  </a:txBody>
                  <a:tcPr marL="142815" marR="0" marT="0" marB="0" anchor="ctr"/>
                </a:tc>
                <a:tc>
                  <a:txBody>
                    <a:bodyPr/>
                    <a:lstStyle/>
                    <a:p>
                      <a:endParaRPr lang="zh-CN" altLang="en-US" sz="1200">
                        <a:effectLst/>
                      </a:endParaRPr>
                    </a:p>
                  </a:txBody>
                  <a:tcPr marL="142815" marR="0" marT="0" marB="0" anchor="ctr"/>
                </a:tc>
              </a:tr>
              <a:tr h="721106">
                <a:tc>
                  <a:txBody>
                    <a:bodyPr/>
                    <a:lstStyle/>
                    <a:p>
                      <a:r>
                        <a:rPr lang="en-US" sz="1200">
                          <a:effectLst/>
                        </a:rPr>
                        <a:t>key2</a:t>
                      </a:r>
                    </a:p>
                  </a:txBody>
                  <a:tcPr marL="142815" marR="0" marT="0" marB="0" anchor="ctr"/>
                </a:tc>
                <a:tc>
                  <a:txBody>
                    <a:bodyPr/>
                    <a:lstStyle/>
                    <a:p>
                      <a:r>
                        <a:rPr lang="en-US" sz="1200">
                          <a:effectLst/>
                        </a:rPr>
                        <a:t>t3:abc</a:t>
                      </a:r>
                      <a:br>
                        <a:rPr lang="en-US" sz="1200">
                          <a:effectLst/>
                        </a:rPr>
                      </a:br>
                      <a:r>
                        <a:rPr lang="en-US" sz="1200">
                          <a:effectLst/>
                        </a:rPr>
                        <a:t>t1:gdxdf</a:t>
                      </a:r>
                    </a:p>
                  </a:txBody>
                  <a:tcPr marL="142815" marR="0" marT="0" marB="0" anchor="ctr"/>
                </a:tc>
                <a:tc>
                  <a:txBody>
                    <a:bodyPr/>
                    <a:lstStyle/>
                    <a:p>
                      <a:endParaRPr lang="zh-CN" altLang="en-US" sz="1200">
                        <a:effectLst/>
                      </a:endParaRPr>
                    </a:p>
                  </a:txBody>
                  <a:tcPr marL="142815" marR="0" marT="0" marB="0" anchor="ctr"/>
                </a:tc>
                <a:tc>
                  <a:txBody>
                    <a:bodyPr/>
                    <a:lstStyle/>
                    <a:p>
                      <a:r>
                        <a:rPr lang="en-US" sz="1200">
                          <a:effectLst/>
                        </a:rPr>
                        <a:t>t4:dfads</a:t>
                      </a:r>
                      <a:br>
                        <a:rPr lang="en-US" sz="1200">
                          <a:effectLst/>
                        </a:rPr>
                      </a:br>
                      <a:r>
                        <a:rPr lang="en-US" sz="1200">
                          <a:effectLst/>
                        </a:rPr>
                        <a:t>t3:hello</a:t>
                      </a:r>
                    </a:p>
                  </a:txBody>
                  <a:tcPr marL="142815" marR="0" marT="0" marB="0" anchor="ctr"/>
                </a:tc>
                <a:tc>
                  <a:txBody>
                    <a:bodyPr/>
                    <a:lstStyle/>
                    <a:p>
                      <a:endParaRPr lang="zh-CN" altLang="en-US" sz="1200">
                        <a:effectLst/>
                      </a:endParaRPr>
                    </a:p>
                  </a:txBody>
                  <a:tcPr marL="142815" marR="0" marT="0" marB="0" anchor="ctr"/>
                </a:tc>
                <a:tc>
                  <a:txBody>
                    <a:bodyPr/>
                    <a:lstStyle/>
                    <a:p>
                      <a:r>
                        <a:rPr lang="en-US" sz="1200">
                          <a:effectLst/>
                        </a:rPr>
                        <a:t>t2:dfdsfa</a:t>
                      </a:r>
                      <a:br>
                        <a:rPr lang="en-US" sz="1200">
                          <a:effectLst/>
                        </a:rPr>
                      </a:br>
                      <a:r>
                        <a:rPr lang="en-US" sz="1200">
                          <a:effectLst/>
                        </a:rPr>
                        <a:t>t3:dfdf</a:t>
                      </a:r>
                    </a:p>
                  </a:txBody>
                  <a:tcPr marL="142815" marR="0" marT="0" marB="0" anchor="ctr"/>
                </a:tc>
                <a:tc>
                  <a:txBody>
                    <a:bodyPr/>
                    <a:lstStyle/>
                    <a:p>
                      <a:endParaRPr lang="zh-CN" altLang="en-US" sz="1200">
                        <a:effectLst/>
                      </a:endParaRPr>
                    </a:p>
                  </a:txBody>
                  <a:tcPr marL="142815" marR="0" marT="0" marB="0" anchor="ctr"/>
                </a:tc>
              </a:tr>
              <a:tr h="618091">
                <a:tc>
                  <a:txBody>
                    <a:bodyPr/>
                    <a:lstStyle/>
                    <a:p>
                      <a:r>
                        <a:rPr lang="en-US" sz="1200">
                          <a:effectLst/>
                        </a:rPr>
                        <a:t>key3</a:t>
                      </a:r>
                    </a:p>
                  </a:txBody>
                  <a:tcPr marL="142815" marR="0" marT="0" marB="0" anchor="ctr"/>
                </a:tc>
                <a:tc>
                  <a:txBody>
                    <a:bodyPr/>
                    <a:lstStyle/>
                    <a:p>
                      <a:endParaRPr lang="zh-CN" altLang="en-US" sz="1200">
                        <a:effectLst/>
                      </a:endParaRPr>
                    </a:p>
                  </a:txBody>
                  <a:tcPr marL="142815" marR="0" marT="0" marB="0" anchor="ctr"/>
                </a:tc>
                <a:tc>
                  <a:txBody>
                    <a:bodyPr/>
                    <a:lstStyle/>
                    <a:p>
                      <a:r>
                        <a:rPr lang="en-US" sz="1200">
                          <a:effectLst/>
                        </a:rPr>
                        <a:t>t2:dfadfasd</a:t>
                      </a:r>
                      <a:br>
                        <a:rPr lang="en-US" sz="1200">
                          <a:effectLst/>
                        </a:rPr>
                      </a:br>
                      <a:r>
                        <a:rPr lang="en-US" sz="1200">
                          <a:effectLst/>
                        </a:rPr>
                        <a:t>t1:dfdasddsf</a:t>
                      </a:r>
                    </a:p>
                  </a:txBody>
                  <a:tcPr marL="142815" marR="0" marT="0" marB="0" anchor="ctr"/>
                </a:tc>
                <a:tc>
                  <a:txBody>
                    <a:bodyPr/>
                    <a:lstStyle/>
                    <a:p>
                      <a:endParaRPr lang="zh-CN" altLang="en-US" sz="1200">
                        <a:effectLst/>
                      </a:endParaRPr>
                    </a:p>
                  </a:txBody>
                  <a:tcPr marL="142815" marR="0" marT="0" marB="0" anchor="ctr"/>
                </a:tc>
                <a:tc>
                  <a:txBody>
                    <a:bodyPr/>
                    <a:lstStyle/>
                    <a:p>
                      <a:endParaRPr lang="zh-CN" altLang="en-US" sz="1200">
                        <a:effectLst/>
                      </a:endParaRPr>
                    </a:p>
                  </a:txBody>
                  <a:tcPr marL="142815" marR="0" marT="0" marB="0" anchor="ctr"/>
                </a:tc>
                <a:tc>
                  <a:txBody>
                    <a:bodyPr/>
                    <a:lstStyle/>
                    <a:p>
                      <a:endParaRPr lang="zh-CN" altLang="en-US" sz="1200">
                        <a:effectLst/>
                      </a:endParaRPr>
                    </a:p>
                  </a:txBody>
                  <a:tcPr marL="142815" marR="0" marT="0" marB="0" anchor="ctr"/>
                </a:tc>
                <a:tc>
                  <a:txBody>
                    <a:bodyPr/>
                    <a:lstStyle/>
                    <a:p>
                      <a:r>
                        <a:rPr lang="en-US" sz="1200" dirty="0">
                          <a:effectLst/>
                        </a:rPr>
                        <a:t>t2:dfxxdfasd</a:t>
                      </a:r>
                    </a:p>
                    <a:p>
                      <a:r>
                        <a:rPr lang="en-US" sz="1200" dirty="0">
                          <a:effectLst/>
                        </a:rPr>
                        <a:t>t1:taobao.com</a:t>
                      </a:r>
                    </a:p>
                  </a:txBody>
                  <a:tcPr marL="142815" marR="0" marT="0" marB="0" anchor="ctr"/>
                </a:tc>
              </a:tr>
            </a:tbl>
          </a:graphicData>
        </a:graphic>
      </p:graphicFrame>
      <p:sp>
        <p:nvSpPr>
          <p:cNvPr id="9" name="TextBox 8"/>
          <p:cNvSpPr txBox="1"/>
          <p:nvPr/>
        </p:nvSpPr>
        <p:spPr>
          <a:xfrm>
            <a:off x="1981200" y="5016870"/>
            <a:ext cx="877163" cy="369332"/>
          </a:xfrm>
          <a:prstGeom prst="rect">
            <a:avLst/>
          </a:prstGeom>
          <a:noFill/>
        </p:spPr>
        <p:txBody>
          <a:bodyPr wrap="none" rtlCol="0">
            <a:spAutoFit/>
          </a:bodyPr>
          <a:lstStyle/>
          <a:p>
            <a:r>
              <a:rPr lang="zh-CN" altLang="en-US" dirty="0"/>
              <a:t>时</a:t>
            </a:r>
            <a:r>
              <a:rPr lang="zh-CN" altLang="en-US" dirty="0" smtClean="0"/>
              <a:t>间戳</a:t>
            </a:r>
            <a:endParaRPr lang="zh-CN" altLang="en-US" dirty="0"/>
          </a:p>
        </p:txBody>
      </p:sp>
    </p:spTree>
    <p:extLst>
      <p:ext uri="{BB962C8B-B14F-4D97-AF65-F5344CB8AC3E}">
        <p14:creationId xmlns="" xmlns:p14="http://schemas.microsoft.com/office/powerpoint/2010/main" val="3264297630"/>
      </p:ext>
    </p:extLst>
  </p:cSld>
  <p:clrMapOvr>
    <a:masterClrMapping/>
  </p:clrMapOvr>
  <mc:AlternateContent xmlns:mc="http://schemas.openxmlformats.org/markup-compatibility/2006">
    <mc:Choice xmlns="" xmlns:p14="http://schemas.microsoft.com/office/powerpoint/2010/main" Requires="p14">
      <p:transition p14:dur="0"/>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行主键</a:t>
            </a:r>
            <a:endParaRPr lang="zh-CN" altLang="en-US" dirty="0"/>
          </a:p>
        </p:txBody>
      </p:sp>
      <p:sp>
        <p:nvSpPr>
          <p:cNvPr id="3" name="Content Placeholder 2"/>
          <p:cNvSpPr>
            <a:spLocks noGrp="1"/>
          </p:cNvSpPr>
          <p:nvPr>
            <p:ph idx="1"/>
          </p:nvPr>
        </p:nvSpPr>
        <p:spPr/>
        <p:txBody>
          <a:bodyPr>
            <a:normAutofit fontScale="85000" lnSpcReduction="20000"/>
          </a:bodyPr>
          <a:lstStyle/>
          <a:p>
            <a:r>
              <a:rPr lang="zh-CN" altLang="en-US" dirty="0"/>
              <a:t>行主键</a:t>
            </a:r>
            <a:r>
              <a:rPr lang="en-US" altLang="zh-CN" dirty="0" smtClean="0"/>
              <a:t>row </a:t>
            </a:r>
            <a:r>
              <a:rPr lang="en-US" altLang="zh-CN" dirty="0"/>
              <a:t>key</a:t>
            </a:r>
            <a:r>
              <a:rPr lang="zh-CN" altLang="en-US" dirty="0"/>
              <a:t>是用来检索记录的主键</a:t>
            </a:r>
            <a:r>
              <a:rPr lang="zh-CN" altLang="en-US" dirty="0" smtClean="0"/>
              <a:t>。这样的话，访问</a:t>
            </a:r>
            <a:r>
              <a:rPr lang="en-US" altLang="zh-CN" dirty="0" err="1"/>
              <a:t>HB</a:t>
            </a:r>
            <a:r>
              <a:rPr lang="en-US" altLang="zh-CN" dirty="0" err="1" smtClean="0"/>
              <a:t>ase</a:t>
            </a:r>
            <a:r>
              <a:rPr lang="en-US" altLang="zh-CN" dirty="0" smtClean="0"/>
              <a:t> </a:t>
            </a:r>
            <a:r>
              <a:rPr lang="en-US" altLang="zh-CN" dirty="0"/>
              <a:t>table</a:t>
            </a:r>
            <a:r>
              <a:rPr lang="zh-CN" altLang="en-US" dirty="0"/>
              <a:t>中的行</a:t>
            </a:r>
            <a:r>
              <a:rPr lang="zh-CN" altLang="en-US" dirty="0" smtClean="0"/>
              <a:t>，有</a:t>
            </a:r>
            <a:r>
              <a:rPr lang="zh-CN" altLang="en-US" dirty="0"/>
              <a:t>三种方式</a:t>
            </a:r>
            <a:r>
              <a:rPr lang="zh-CN" altLang="en-US" dirty="0" smtClean="0"/>
              <a:t>：</a:t>
            </a:r>
            <a:r>
              <a:rPr lang="en-US" altLang="zh-CN" dirty="0" smtClean="0"/>
              <a:t>1 </a:t>
            </a:r>
            <a:r>
              <a:rPr lang="zh-CN" altLang="en-US" dirty="0"/>
              <a:t>通过单个</a:t>
            </a:r>
            <a:r>
              <a:rPr lang="en-US" altLang="zh-CN" dirty="0"/>
              <a:t>row key</a:t>
            </a:r>
            <a:r>
              <a:rPr lang="zh-CN" altLang="en-US" dirty="0"/>
              <a:t>访</a:t>
            </a:r>
            <a:r>
              <a:rPr lang="zh-CN" altLang="en-US" dirty="0" smtClean="0"/>
              <a:t>问；</a:t>
            </a:r>
            <a:r>
              <a:rPr lang="en-US" altLang="zh-CN" dirty="0" smtClean="0"/>
              <a:t>2 </a:t>
            </a:r>
            <a:r>
              <a:rPr lang="zh-CN" altLang="en-US" dirty="0"/>
              <a:t>通过</a:t>
            </a:r>
            <a:r>
              <a:rPr lang="en-US" altLang="zh-CN" dirty="0"/>
              <a:t>row key</a:t>
            </a:r>
            <a:r>
              <a:rPr lang="zh-CN" altLang="en-US" dirty="0" smtClean="0"/>
              <a:t>的范围</a:t>
            </a:r>
            <a:r>
              <a:rPr lang="en-US" altLang="zh-CN" dirty="0" smtClean="0"/>
              <a:t>range</a:t>
            </a:r>
            <a:r>
              <a:rPr lang="zh-CN" altLang="en-US" dirty="0" smtClean="0"/>
              <a:t>来访问；</a:t>
            </a:r>
            <a:r>
              <a:rPr lang="en-US" altLang="zh-CN" dirty="0" smtClean="0"/>
              <a:t>3 </a:t>
            </a:r>
            <a:r>
              <a:rPr lang="zh-CN" altLang="en-US" dirty="0"/>
              <a:t>全表扫</a:t>
            </a:r>
            <a:r>
              <a:rPr lang="zh-CN" altLang="en-US" dirty="0" smtClean="0"/>
              <a:t>描</a:t>
            </a:r>
            <a:endParaRPr lang="zh-CN" altLang="en-US" dirty="0"/>
          </a:p>
          <a:p>
            <a:r>
              <a:rPr lang="zh-CN" altLang="en-US" dirty="0" smtClean="0"/>
              <a:t>行</a:t>
            </a:r>
            <a:r>
              <a:rPr lang="zh-CN" altLang="en-US" dirty="0"/>
              <a:t>键 </a:t>
            </a:r>
            <a:r>
              <a:rPr lang="en-US" altLang="zh-CN" dirty="0"/>
              <a:t>(Row key)</a:t>
            </a:r>
            <a:r>
              <a:rPr lang="zh-CN" altLang="en-US" dirty="0"/>
              <a:t>可以是任意字符串</a:t>
            </a:r>
            <a:r>
              <a:rPr lang="en-US" altLang="zh-CN" dirty="0"/>
              <a:t>(</a:t>
            </a:r>
            <a:r>
              <a:rPr lang="zh-CN" altLang="en-US" dirty="0"/>
              <a:t>最大长度是 </a:t>
            </a:r>
            <a:r>
              <a:rPr lang="en-US" altLang="zh-CN" dirty="0"/>
              <a:t>64KB</a:t>
            </a:r>
            <a:r>
              <a:rPr lang="zh-CN" altLang="en-US" dirty="0"/>
              <a:t>，实际应用中长度一般为 </a:t>
            </a:r>
            <a:r>
              <a:rPr lang="en-US" altLang="zh-CN" dirty="0"/>
              <a:t>10-100bytes)</a:t>
            </a:r>
            <a:r>
              <a:rPr lang="zh-CN" altLang="en-US" dirty="0"/>
              <a:t>，</a:t>
            </a:r>
            <a:r>
              <a:rPr lang="zh-CN" altLang="en-US" dirty="0" smtClean="0"/>
              <a:t>在</a:t>
            </a:r>
            <a:r>
              <a:rPr lang="en-US" altLang="zh-CN" dirty="0" err="1"/>
              <a:t>HB</a:t>
            </a:r>
            <a:r>
              <a:rPr lang="en-US" altLang="zh-CN" dirty="0" err="1" smtClean="0"/>
              <a:t>ase</a:t>
            </a:r>
            <a:r>
              <a:rPr lang="zh-CN" altLang="en-US" dirty="0"/>
              <a:t>内部，</a:t>
            </a:r>
            <a:r>
              <a:rPr lang="en-US" altLang="zh-CN" dirty="0"/>
              <a:t>row key</a:t>
            </a:r>
            <a:r>
              <a:rPr lang="zh-CN" altLang="en-US" dirty="0"/>
              <a:t>保存为字节数组。</a:t>
            </a:r>
          </a:p>
          <a:p>
            <a:r>
              <a:rPr lang="zh-CN" altLang="en-US" dirty="0"/>
              <a:t>存储时，数据按照</a:t>
            </a:r>
            <a:r>
              <a:rPr lang="en-US" altLang="zh-CN" dirty="0"/>
              <a:t>Row key</a:t>
            </a:r>
            <a:r>
              <a:rPr lang="zh-CN" altLang="en-US" dirty="0"/>
              <a:t>的字典序</a:t>
            </a:r>
            <a:r>
              <a:rPr lang="en-US" altLang="zh-CN" dirty="0"/>
              <a:t>(byte order)</a:t>
            </a:r>
            <a:r>
              <a:rPr lang="zh-CN" altLang="en-US" dirty="0"/>
              <a:t>排序存储</a:t>
            </a:r>
            <a:r>
              <a:rPr lang="zh-CN" altLang="en-US" dirty="0" smtClean="0"/>
              <a:t>。</a:t>
            </a:r>
            <a:r>
              <a:rPr lang="zh-CN" altLang="en-US" dirty="0"/>
              <a:t>这</a:t>
            </a:r>
            <a:r>
              <a:rPr lang="zh-CN" altLang="en-US" dirty="0" smtClean="0"/>
              <a:t>样的话，设</a:t>
            </a:r>
            <a:r>
              <a:rPr lang="zh-CN" altLang="en-US" dirty="0"/>
              <a:t>计</a:t>
            </a:r>
            <a:r>
              <a:rPr lang="en-US" altLang="zh-CN" dirty="0"/>
              <a:t>key</a:t>
            </a:r>
            <a:r>
              <a:rPr lang="zh-CN" altLang="en-US" dirty="0"/>
              <a:t>时，要充分排序存储这个特性，将经常一起读取的行存储放到一起。</a:t>
            </a:r>
            <a:r>
              <a:rPr lang="en-US" altLang="zh-CN" dirty="0" smtClean="0"/>
              <a:t>(</a:t>
            </a:r>
            <a:r>
              <a:rPr lang="zh-CN" altLang="en-US" dirty="0" smtClean="0"/>
              <a:t>空间局部性</a:t>
            </a:r>
            <a:r>
              <a:rPr lang="en-US" altLang="zh-CN" dirty="0" smtClean="0"/>
              <a:t>)</a:t>
            </a:r>
            <a:endParaRPr lang="en-US" altLang="zh-CN" dirty="0"/>
          </a:p>
          <a:p>
            <a:r>
              <a:rPr lang="zh-CN" altLang="en-US" dirty="0" smtClean="0"/>
              <a:t>字</a:t>
            </a:r>
            <a:r>
              <a:rPr lang="zh-CN" altLang="en-US" dirty="0"/>
              <a:t>典序对</a:t>
            </a:r>
            <a:r>
              <a:rPr lang="en-US" altLang="zh-CN" dirty="0"/>
              <a:t>int</a:t>
            </a:r>
            <a:r>
              <a:rPr lang="zh-CN" altLang="en-US" dirty="0"/>
              <a:t>排序的结果是</a:t>
            </a:r>
            <a:r>
              <a:rPr lang="en-US" altLang="zh-CN" dirty="0"/>
              <a:t>1,10,100,11,12,13,14,15,16,17,18,19,2,20,21,…,9,91,92,93,94,95,96,97,98,99</a:t>
            </a:r>
            <a:r>
              <a:rPr lang="zh-CN" altLang="en-US" dirty="0"/>
              <a:t>。要保持整形的自然序，行键必须用</a:t>
            </a:r>
            <a:r>
              <a:rPr lang="en-US" altLang="zh-CN" dirty="0"/>
              <a:t>0</a:t>
            </a:r>
            <a:r>
              <a:rPr lang="zh-CN" altLang="en-US" dirty="0"/>
              <a:t>作左填充。</a:t>
            </a:r>
          </a:p>
          <a:p>
            <a:r>
              <a:rPr lang="zh-CN" altLang="en-US" dirty="0" smtClean="0"/>
              <a:t>行</a:t>
            </a:r>
            <a:r>
              <a:rPr lang="zh-CN" altLang="en-US" dirty="0"/>
              <a:t>的一次读写是原子操作 </a:t>
            </a:r>
            <a:r>
              <a:rPr lang="en-US" altLang="zh-CN" dirty="0"/>
              <a:t>(</a:t>
            </a:r>
            <a:r>
              <a:rPr lang="zh-CN" altLang="en-US" dirty="0"/>
              <a:t>不论一次读写多少列</a:t>
            </a:r>
            <a:r>
              <a:rPr lang="en-US" altLang="zh-CN" dirty="0"/>
              <a:t>)</a:t>
            </a:r>
            <a:r>
              <a:rPr lang="zh-CN" altLang="en-US" dirty="0" smtClean="0"/>
              <a:t>。这样的设计兼顾了用户可以理解在一行中的读写行为以及设计上的可扩展性</a:t>
            </a:r>
            <a:endParaRPr lang="zh-CN" altLang="en-US" dirty="0"/>
          </a:p>
          <a:p>
            <a:endParaRPr lang="zh-CN" altLang="en-US" dirty="0"/>
          </a:p>
        </p:txBody>
      </p:sp>
    </p:spTree>
    <p:extLst>
      <p:ext uri="{BB962C8B-B14F-4D97-AF65-F5344CB8AC3E}">
        <p14:creationId xmlns="" xmlns:p14="http://schemas.microsoft.com/office/powerpoint/2010/main" val="3764985193"/>
      </p:ext>
    </p:extLst>
  </p:cSld>
  <p:clrMapOvr>
    <a:masterClrMapping/>
  </p:clrMapOvr>
  <mc:AlternateContent xmlns:mc="http://schemas.openxmlformats.org/markup-compatibility/2006">
    <mc:Choice xmlns="" xmlns:p14="http://schemas.microsoft.com/office/powerpoint/2010/main" Requires="p14">
      <p:transition p14:dur="0"/>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intel_PPT_LgtTmplt_Stndrd_v12">
  <a:themeElements>
    <a:clrScheme name="IntelColors">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2000" b="1" smtClean="0">
            <a:solidFill>
              <a:schemeClr val="tx1"/>
            </a:solidFill>
            <a:latin typeface="Neo Sans Intel" pitchFamily="34" charset="0"/>
            <a:cs typeface="Arial" pitchFamily="34" charset="0"/>
          </a:defRPr>
        </a:defPPr>
      </a:lst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intel_PPT_LgtTmplt_Stndrd_v12">
  <a:themeElements>
    <a:clrScheme name="IntelColors">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2000" b="1" smtClean="0">
            <a:solidFill>
              <a:schemeClr val="tx1"/>
            </a:solidFill>
            <a:latin typeface="Neo Sans Intel" pitchFamily="34" charset="0"/>
            <a:cs typeface="Arial" pitchFamily="34" charset="0"/>
          </a:defRPr>
        </a:defPPr>
      </a:lst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intel_PPT_LgtTmplt_Stndrd_v12</Template>
  <TotalTime>1683</TotalTime>
  <Words>5884</Words>
  <Application>Microsoft Office PowerPoint</Application>
  <PresentationFormat>全屏显示(4:3)</PresentationFormat>
  <Paragraphs>430</Paragraphs>
  <Slides>74</Slides>
  <Notes>3</Notes>
  <HiddenSlides>0</HiddenSlides>
  <MMClips>0</MMClips>
  <ScaleCrop>false</ScaleCrop>
  <HeadingPairs>
    <vt:vector size="4" baseType="variant">
      <vt:variant>
        <vt:lpstr>主题</vt:lpstr>
      </vt:variant>
      <vt:variant>
        <vt:i4>2</vt:i4>
      </vt:variant>
      <vt:variant>
        <vt:lpstr>幻灯片标题</vt:lpstr>
      </vt:variant>
      <vt:variant>
        <vt:i4>74</vt:i4>
      </vt:variant>
    </vt:vector>
  </HeadingPairs>
  <TitlesOfParts>
    <vt:vector size="76" baseType="lpstr">
      <vt:lpstr>intel_PPT_LgtTmplt_Stndrd_v12</vt:lpstr>
      <vt:lpstr>1_intel_PPT_LgtTmplt_Stndrd_v12</vt:lpstr>
      <vt:lpstr>HBase基本原理与操作</vt:lpstr>
      <vt:lpstr>HBase简介 </vt:lpstr>
      <vt:lpstr>传统的关系数据库与BigTable</vt:lpstr>
      <vt:lpstr>关系数据库的理论局限性</vt:lpstr>
      <vt:lpstr>RDBMS的实现局限性</vt:lpstr>
      <vt:lpstr>HBase的历史与简介</vt:lpstr>
      <vt:lpstr>HBase的特性</vt:lpstr>
      <vt:lpstr>HBase中的数据模型</vt:lpstr>
      <vt:lpstr>行主键</vt:lpstr>
      <vt:lpstr>列族</vt:lpstr>
      <vt:lpstr>时间戳timestamp</vt:lpstr>
      <vt:lpstr>数据单元的映射关系</vt:lpstr>
      <vt:lpstr>HBase中的数据表</vt:lpstr>
      <vt:lpstr>Region in HBase</vt:lpstr>
      <vt:lpstr>HRegion的分割</vt:lpstr>
      <vt:lpstr>Region到数据分表的分配</vt:lpstr>
      <vt:lpstr>Region的内部</vt:lpstr>
      <vt:lpstr>HBase存储格式</vt:lpstr>
      <vt:lpstr>HFile</vt:lpstr>
      <vt:lpstr>HFile文件的格式描述（1）</vt:lpstr>
      <vt:lpstr>HFile文件的格式（2）</vt:lpstr>
      <vt:lpstr>HFile文件的格式</vt:lpstr>
      <vt:lpstr>Trailer部分的格式</vt:lpstr>
      <vt:lpstr>HLogFile</vt:lpstr>
      <vt:lpstr>HBase的运行组成</vt:lpstr>
      <vt:lpstr>HBase的数据存储</vt:lpstr>
      <vt:lpstr>HBase体系结构</vt:lpstr>
      <vt:lpstr>HBase的组成模块(1)</vt:lpstr>
      <vt:lpstr>HBase的组成模块(2)</vt:lpstr>
      <vt:lpstr>HRegionServer</vt:lpstr>
      <vt:lpstr>HBase Region的定位(1)</vt:lpstr>
      <vt:lpstr>HBase Region的定位(2)</vt:lpstr>
      <vt:lpstr>HBase Region的定位（3）</vt:lpstr>
      <vt:lpstr>以日志方式完成数据的写入机制</vt:lpstr>
      <vt:lpstr>数据写入过程</vt:lpstr>
      <vt:lpstr>Region的分配</vt:lpstr>
      <vt:lpstr>Region Server的上线</vt:lpstr>
      <vt:lpstr>Region Server的下线</vt:lpstr>
      <vt:lpstr>Master上线</vt:lpstr>
      <vt:lpstr>Master下线</vt:lpstr>
      <vt:lpstr>HBase的访问接口</vt:lpstr>
      <vt:lpstr>HBase的安装配置与运行</vt:lpstr>
      <vt:lpstr>HBase的配置文件</vt:lpstr>
      <vt:lpstr>hbase-env.h</vt:lpstr>
      <vt:lpstr>hbase-site.h</vt:lpstr>
      <vt:lpstr>HBase的启动</vt:lpstr>
      <vt:lpstr>HBase Shell 操作举例</vt:lpstr>
      <vt:lpstr>HBase Shell操作</vt:lpstr>
      <vt:lpstr>创建表格与列举表格</vt:lpstr>
      <vt:lpstr>插入数据</vt:lpstr>
      <vt:lpstr>描述表信息</vt:lpstr>
      <vt:lpstr>输入数据与扫描数据</vt:lpstr>
      <vt:lpstr>限制列进行扫描</vt:lpstr>
      <vt:lpstr>HBase shell常用命令</vt:lpstr>
      <vt:lpstr>HBase中的disable和enable</vt:lpstr>
      <vt:lpstr>HBase的Java编程</vt:lpstr>
      <vt:lpstr>HBase Java编程接口概述HBaseConfiguration</vt:lpstr>
      <vt:lpstr>HBase Java编程接口概述 创建表</vt:lpstr>
      <vt:lpstr>HBase Java编程接口概述 删除表</vt:lpstr>
      <vt:lpstr>HBase Java编程接口 查询数据</vt:lpstr>
      <vt:lpstr>HBase Java编程接口 插入数据</vt:lpstr>
      <vt:lpstr>HBase Java编程接口 删除数据</vt:lpstr>
      <vt:lpstr>HBase Java编程接口 切分表</vt:lpstr>
      <vt:lpstr>HBase Java程序的编写与运行</vt:lpstr>
      <vt:lpstr>在准备eclipse中准备jar包</vt:lpstr>
      <vt:lpstr>程序代码编写</vt:lpstr>
      <vt:lpstr>HBase程序代码的命令行编译</vt:lpstr>
      <vt:lpstr>HBase程序的执行</vt:lpstr>
      <vt:lpstr>HBase中的Coprocessor</vt:lpstr>
      <vt:lpstr>HBase中的Coprocessor</vt:lpstr>
      <vt:lpstr>Coprocessor 1 PreGet</vt:lpstr>
      <vt:lpstr>PreGet的编译与打包</vt:lpstr>
      <vt:lpstr>配置Coprocessor</vt:lpstr>
      <vt:lpstr>幻灯片 74</vt:lpstr>
    </vt:vector>
  </TitlesOfParts>
  <Company>Microsoft 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Kang Chen</dc:creator>
  <cp:lastModifiedBy>deeplm</cp:lastModifiedBy>
  <cp:revision>213</cp:revision>
  <dcterms:created xsi:type="dcterms:W3CDTF">2012-08-20T11:22:54Z</dcterms:created>
  <dcterms:modified xsi:type="dcterms:W3CDTF">2013-07-16T17:16:39Z</dcterms:modified>
</cp:coreProperties>
</file>