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gif" ContentType="image/gif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60" r:id="rId3"/>
    <p:sldId id="273" r:id="rId4"/>
    <p:sldId id="261" r:id="rId5"/>
    <p:sldId id="257" r:id="rId6"/>
    <p:sldId id="262" r:id="rId7"/>
    <p:sldId id="259" r:id="rId8"/>
    <p:sldId id="264" r:id="rId9"/>
    <p:sldId id="279" r:id="rId10"/>
    <p:sldId id="280" r:id="rId11"/>
    <p:sldId id="281" r:id="rId12"/>
    <p:sldId id="282" r:id="rId13"/>
    <p:sldId id="274" r:id="rId14"/>
    <p:sldId id="275" r:id="rId15"/>
    <p:sldId id="276" r:id="rId16"/>
    <p:sldId id="277" r:id="rId17"/>
    <p:sldId id="287" r:id="rId18"/>
    <p:sldId id="286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258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816">
          <p15:clr>
            <a:srgbClr val="A4A3A4"/>
          </p15:clr>
        </p15:guide>
        <p15:guide id="4" orient="horz" pos="3744">
          <p15:clr>
            <a:srgbClr val="A4A3A4"/>
          </p15:clr>
        </p15:guide>
        <p15:guide id="5" orient="horz" pos="258">
          <p15:clr>
            <a:srgbClr val="A4A3A4"/>
          </p15:clr>
        </p15:guide>
        <p15:guide id="6" pos="2880">
          <p15:clr>
            <a:srgbClr val="A4A3A4"/>
          </p15:clr>
        </p15:guide>
        <p15:guide id="7" pos="288">
          <p15:clr>
            <a:srgbClr val="A4A3A4"/>
          </p15:clr>
        </p15:guide>
        <p15:guide id="8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-1368" y="-108"/>
      </p:cViewPr>
      <p:guideLst>
        <p:guide orient="horz" pos="2160"/>
        <p:guide orient="horz" pos="864"/>
        <p:guide orient="horz" pos="816"/>
        <p:guide orient="horz" pos="3744"/>
        <p:guide orient="horz" pos="258"/>
        <p:guide pos="2880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2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1FB95-A9B9-4B18-9622-01AF6211B2AD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41364-15E5-4D19-9F44-7E52E8E6B6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327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8371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6383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9764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3702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6411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3805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2062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310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2920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342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437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3253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7392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9374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6606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1990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0040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0040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0040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00405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0040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5218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10453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52285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52285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52285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54473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81037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93404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30073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98435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29225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9882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86249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User defined functions (UDFs) can be written for column transformation (TOUPPER), or aggregation (SUM)</a:t>
            </a:r>
          </a:p>
          <a:p>
            <a:r>
              <a:rPr lang="en-US" altLang="zh-CN" dirty="0" smtClean="0"/>
              <a:t>UDFs can be written to take advantage of the combiner</a:t>
            </a:r>
          </a:p>
          <a:p>
            <a:r>
              <a:rPr lang="en-US" altLang="zh-CN" dirty="0" smtClean="0"/>
              <a:t>Four join implementations built in:  hash, fragment-replicate, merge, skewed</a:t>
            </a:r>
          </a:p>
          <a:p>
            <a:r>
              <a:rPr lang="en-US" altLang="zh-CN" dirty="0" smtClean="0"/>
              <a:t>Multi-query:  Pig will combine certain types of operations together in a single pipeline to reduce the number of times data is scanned</a:t>
            </a:r>
          </a:p>
          <a:p>
            <a:r>
              <a:rPr lang="en-US" altLang="zh-CN" dirty="0" smtClean="0"/>
              <a:t>Order by provides total ordering across reducers in a balanced way</a:t>
            </a:r>
          </a:p>
          <a:p>
            <a:r>
              <a:rPr lang="en-US" altLang="zh-CN" dirty="0" smtClean="0"/>
              <a:t>Writing load and store functions is easy once an </a:t>
            </a:r>
            <a:r>
              <a:rPr lang="en-US" altLang="zh-CN" dirty="0" err="1" smtClean="0"/>
              <a:t>InputFormat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OutputFormat</a:t>
            </a:r>
            <a:r>
              <a:rPr lang="en-US" altLang="zh-CN" dirty="0" smtClean="0"/>
              <a:t> exist</a:t>
            </a:r>
          </a:p>
          <a:p>
            <a:r>
              <a:rPr lang="en-US" altLang="zh-CN" dirty="0" smtClean="0"/>
              <a:t>Piggybank, a collection of user contributed UDFs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04873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67352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83719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32535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机器学习、人工智能以及数据挖掘之间的区别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机器学习可以分成下面几种类别：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dirty="0" smtClean="0"/>
              <a:t>监督学习</a:t>
            </a:r>
            <a:r>
              <a:rPr lang="en-US" altLang="zh-CN" dirty="0" smtClean="0"/>
              <a:t>(Supervised learning)</a:t>
            </a:r>
            <a:r>
              <a:rPr lang="zh-CN" altLang="en-US" dirty="0" smtClean="0"/>
              <a:t>：从给定的训练数据集中学习出一个函数，当新的数据到来时，可以根据这个函数预测结果。监督学习的训练集要求是包括输入和输出，也可以说是特征和目标。训练集中的目标是由人标注的。常见的监督学习算法包括回归分析和统计分类。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dirty="0" smtClean="0"/>
              <a:t>无监督学习</a:t>
            </a:r>
            <a:r>
              <a:rPr lang="en-US" altLang="zh-CN" dirty="0" smtClean="0"/>
              <a:t>(Unsupervised learning)</a:t>
            </a:r>
            <a:r>
              <a:rPr lang="zh-CN" altLang="en-US" dirty="0" smtClean="0"/>
              <a:t>：与监督学习相比，训练集没有人为标注的结果。常见的无监督学习算法有聚类。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dirty="0" smtClean="0"/>
              <a:t>半监督学习</a:t>
            </a:r>
            <a:r>
              <a:rPr lang="en-US" altLang="zh-CN" dirty="0" smtClean="0"/>
              <a:t>(Semi-supervised</a:t>
            </a:r>
            <a:r>
              <a:rPr lang="en-US" altLang="zh-CN" baseline="0" dirty="0" smtClean="0"/>
              <a:t> learning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：介于监督学习与无监督学习之间。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dirty="0" smtClean="0"/>
              <a:t>增强学习</a:t>
            </a:r>
            <a:r>
              <a:rPr lang="en-US" altLang="zh-CN" dirty="0" smtClean="0"/>
              <a:t>(Learning-to-learning)</a:t>
            </a:r>
            <a:r>
              <a:rPr lang="zh-CN" altLang="en-US" dirty="0" smtClean="0"/>
              <a:t>：通过观察来学习做成如何的动作。每个动作都会对环境有所影响，学习对象根据观察到的周围环境的反馈来做出判断。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86249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63044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集群，也叫“聚类”</a:t>
            </a:r>
            <a:endParaRPr lang="en-US" altLang="zh-CN" dirty="0" smtClean="0"/>
          </a:p>
          <a:p>
            <a:r>
              <a:rPr lang="en-US" altLang="zh-CN" dirty="0" smtClean="0"/>
              <a:t>http://en.wikipedia.org/wiki/Cluster_analysis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83996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分类，也叫“归类”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http://en.wikipedia.org/wiki/Statistical_classification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96810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90428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3804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69532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*:</a:t>
            </a:r>
            <a:r>
              <a:rPr lang="en-US" baseline="0" dirty="0" smtClean="0"/>
              <a:t> Clustering</a:t>
            </a:r>
            <a:r>
              <a:rPr lang="zh-CN" altLang="en-US" baseline="0" dirty="0" smtClean="0"/>
              <a:t>为可选步骤</a:t>
            </a:r>
            <a:endParaRPr lang="en-US" altLang="zh-CN" baseline="0" dirty="0" smtClean="0"/>
          </a:p>
          <a:p>
            <a:r>
              <a:rPr lang="en-US" baseline="0" dirty="0" smtClean="0"/>
              <a:t>**: </a:t>
            </a:r>
            <a:r>
              <a:rPr lang="zh-CN" altLang="en-US" baseline="0" dirty="0" smtClean="0"/>
              <a:t>只有进行了</a:t>
            </a:r>
            <a:r>
              <a:rPr lang="en-US" altLang="zh-CN" baseline="0" dirty="0" smtClean="0"/>
              <a:t>Clustering</a:t>
            </a:r>
            <a:r>
              <a:rPr lang="zh-CN" altLang="en-US" baseline="0" dirty="0" smtClean="0"/>
              <a:t>步骤才有此</a:t>
            </a:r>
            <a:r>
              <a:rPr lang="en-US" altLang="zh-CN" baseline="0" dirty="0" smtClean="0"/>
              <a:t>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11278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80993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99037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见下页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06335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66333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7501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56200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6353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43709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2658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3370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3908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4215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346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pic>
        <p:nvPicPr>
          <p:cNvPr id="14" name="Picture 13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480"/>
            <a:ext cx="8229600" cy="88696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0099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pic>
        <p:nvPicPr>
          <p:cNvPr id="9" name="Picture 8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3094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3638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pic>
        <p:nvPicPr>
          <p:cNvPr id="8" name="Picture 7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3094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n-lt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3258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3094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n-lt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8598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353050" y="0"/>
            <a:ext cx="3790950" cy="6858000"/>
          </a:xfrm>
          <a:prstGeom prst="rect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defRPr lang="en-US" sz="1600" b="0" i="0" baseline="0" smtClean="0">
                <a:latin typeface="+mn-lt"/>
              </a:defRPr>
            </a:lvl1pPr>
          </a:lstStyle>
          <a:p>
            <a:r>
              <a:rPr lang="en-US" dirty="0" smtClean="0"/>
              <a:t>Photo goes here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524794" y="6644046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800" b="0" i="0" dirty="0" smtClean="0">
                <a:solidFill>
                  <a:schemeClr val="bg1"/>
                </a:solidFill>
                <a:latin typeface="Neo Sans Intel"/>
                <a:cs typeface="Neo Sans Intel"/>
              </a:rPr>
              <a:t>INTEL CONFIDENTIAL</a:t>
            </a:r>
            <a:endParaRPr lang="en-US" sz="800" b="0" i="0" dirty="0">
              <a:solidFill>
                <a:schemeClr val="bg1"/>
              </a:solidFill>
              <a:latin typeface="Neo Sans Intel"/>
              <a:cs typeface="Neo Sans Intel"/>
            </a:endParaRP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txBody>
          <a:bodyPr anchor="ctr" anchorCtr="0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Photo goes here</a:t>
            </a:r>
          </a:p>
          <a:p>
            <a:endParaRPr lang="en-US" dirty="0"/>
          </a:p>
        </p:txBody>
      </p:sp>
      <p:sp>
        <p:nvSpPr>
          <p:cNvPr id="9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0" y="409575"/>
            <a:ext cx="4937760" cy="1618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anchor="ctr" anchorCtr="0"/>
          <a:lstStyle>
            <a:lvl1pPr marL="285750" indent="0"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09575"/>
            <a:ext cx="8229600" cy="885826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480"/>
            <a:ext cx="8229600" cy="88696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  <a:prstGeom prst="rect">
            <a:avLst/>
          </a:prstGeo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  <a:prstGeom prst="rect">
            <a:avLst/>
          </a:prstGeo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-3455" y="6592378"/>
            <a:ext cx="460655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+mn-lt"/>
                <a:ea typeface="Verdana" pitchFamily="34" charset="0"/>
                <a:cs typeface="Neo Sans Intel"/>
              </a:defRPr>
            </a:lvl1pPr>
          </a:lstStyle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457200" y="409575"/>
            <a:ext cx="8229600" cy="8858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74" r:id="rId8"/>
    <p:sldLayoutId id="2147483675" r:id="rId9"/>
    <p:sldLayoutId id="2147483676" r:id="rId10"/>
    <p:sldLayoutId id="2147483677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lang="en-US" altLang="ja-JP" sz="3000" b="1" i="0" kern="1200" dirty="0" smtClean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2200"/>
        </a:spcBef>
        <a:buFont typeface="Arial" pitchFamily="34" charset="0"/>
        <a:buNone/>
        <a:defRPr lang="en-US" altLang="ja-JP" sz="24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spcBef>
          <a:spcPts val="900"/>
        </a:spcBef>
        <a:buFont typeface="Arial" pitchFamily="34" charset="0"/>
        <a:buChar char="•"/>
        <a:defRPr lang="en-US" altLang="ja-JP" sz="22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spcBef>
          <a:spcPts val="600"/>
        </a:spcBef>
        <a:buClr>
          <a:schemeClr val="tx2"/>
        </a:buClr>
        <a:buFont typeface="Neo Sans Intel" pitchFamily="34" charset="0"/>
        <a:buChar char="–"/>
        <a:defRPr lang="en-US" altLang="ja-JP" sz="20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28650" indent="-171450" algn="l" defTabSz="914400" rtl="0" eaLnBrk="1" latinLnBrk="0" hangingPunct="1">
        <a:spcBef>
          <a:spcPts val="300"/>
        </a:spcBef>
        <a:buClr>
          <a:schemeClr val="tx2"/>
        </a:buClr>
        <a:buFont typeface="Neo Sans Intel" pitchFamily="34" charset="0"/>
        <a:buChar char="–"/>
        <a:defRPr lang="en-US" altLang="ja-JP" sz="18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00100" indent="-171450" algn="l" defTabSz="914400" rtl="0" eaLnBrk="1" latinLnBrk="0" hangingPunct="1">
        <a:spcBef>
          <a:spcPts val="100"/>
        </a:spcBef>
        <a:buClr>
          <a:schemeClr val="tx2"/>
        </a:buClr>
        <a:buFont typeface="Neo Sans Intel" pitchFamily="34" charset="0"/>
        <a:buChar char="–"/>
        <a:defRPr lang="en-US" altLang="ja-JP" sz="18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qoop.apache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sqoop.apache.org/docs/1.4.2/SqoopUserGuid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ig.apache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pig.apache.org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5" Type="http://schemas.openxmlformats.org/officeDocument/2006/relationships/hyperlink" Target="Pig,%20Making%20Hadoop%20Easy" TargetMode="External"/><Relationship Id="rId4" Type="http://schemas.openxmlformats.org/officeDocument/2006/relationships/hyperlink" Target="https://cwiki.apache.org/confluence/display/PIG/PigTools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jpe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cwiki.apache.org/confluence/display/MAHOUT/Locally+Weighted+Linear+Regression" TargetMode="External"/><Relationship Id="rId13" Type="http://schemas.openxmlformats.org/officeDocument/2006/relationships/hyperlink" Target="https://cwiki.apache.org/confluence/display/MAHOUT/Gaussian+Discriminative+Analysis" TargetMode="External"/><Relationship Id="rId3" Type="http://schemas.openxmlformats.org/officeDocument/2006/relationships/hyperlink" Target="https://cwiki.apache.org/confluence/display/MAHOUT/Logistic+Regression" TargetMode="External"/><Relationship Id="rId7" Type="http://schemas.openxmlformats.org/officeDocument/2006/relationships/hyperlink" Target="https://cwiki.apache.org/confluence/display/MAHOUT/Parallel+Frequent+Pattern+Mining" TargetMode="External"/><Relationship Id="rId12" Type="http://schemas.openxmlformats.org/officeDocument/2006/relationships/hyperlink" Target="https://cwiki.apache.org/confluence/display/MAHOUT/Independent+Component+Analysis" TargetMode="External"/><Relationship Id="rId2" Type="http://schemas.openxmlformats.org/officeDocument/2006/relationships/notesSlide" Target="../notesSlides/notesSlide48.xml"/><Relationship Id="rId16" Type="http://schemas.openxmlformats.org/officeDocument/2006/relationships/hyperlink" Target="https://cwiki.apache.org/confluence/display/MAHOUT/Collaborative+Filtering+with+ALS-WR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cwiki.apache.org/confluence/display/MAHOUT/Reference+Reading" TargetMode="External"/><Relationship Id="rId11" Type="http://schemas.openxmlformats.org/officeDocument/2006/relationships/hyperlink" Target="https://cwiki.apache.org/confluence/display/MAHOUT/Principal+Components+Analysis" TargetMode="External"/><Relationship Id="rId5" Type="http://schemas.openxmlformats.org/officeDocument/2006/relationships/hyperlink" Target="https://cwiki.apache.org/confluence/display/MAHOUT/Hidden+Markov+Models" TargetMode="External"/><Relationship Id="rId15" Type="http://schemas.openxmlformats.org/officeDocument/2006/relationships/hyperlink" Target="https://cwiki.apache.org/confluence/display/MAHOUT/Itembased+Collaborative+Filtering" TargetMode="External"/><Relationship Id="rId10" Type="http://schemas.openxmlformats.org/officeDocument/2006/relationships/hyperlink" Target="https://cwiki.apache.org/confluence/display/MAHOUT/Stochastic+Singular+Value+Decomposition" TargetMode="External"/><Relationship Id="rId4" Type="http://schemas.openxmlformats.org/officeDocument/2006/relationships/hyperlink" Target="https://cwiki.apache.org/confluence/display/MAHOUT/Bayesian" TargetMode="External"/><Relationship Id="rId9" Type="http://schemas.openxmlformats.org/officeDocument/2006/relationships/hyperlink" Target="https://cwiki.apache.org/confluence/display/MAHOUT/Dimensional+Reduction" TargetMode="External"/><Relationship Id="rId14" Type="http://schemas.openxmlformats.org/officeDocument/2006/relationships/hyperlink" Target="https://cwiki.apache.org/confluence/display/MAHOUT/Recommender+Documentation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mahout.apache.org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2624998"/>
            <a:ext cx="2507097" cy="584775"/>
          </a:xfrm>
        </p:spPr>
        <p:txBody>
          <a:bodyPr/>
          <a:lstStyle/>
          <a:p>
            <a:r>
              <a:rPr lang="en-US" altLang="zh-CN" dirty="0" smtClean="0"/>
              <a:t>Sqoop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83927" y="6488668"/>
            <a:ext cx="26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2012.11.30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008821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</a:t>
            </a:r>
            <a:r>
              <a:rPr lang="zh-CN" altLang="en-US" dirty="0" smtClean="0"/>
              <a:t>示例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数据准备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CN" sz="1200" dirty="0">
                <a:latin typeface="Arial" pitchFamily="34" charset="0"/>
                <a:cs typeface="Arial" pitchFamily="34" charset="0"/>
              </a:rPr>
              <a:t>mysql&gt; 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CREATE TABLE widgets(id INT NOT NULL PRIMARY KEY AUTO_INCREMENT,</a:t>
            </a:r>
          </a:p>
          <a:p>
            <a:pPr>
              <a:spcBef>
                <a:spcPts val="200"/>
              </a:spcBef>
            </a:pPr>
            <a:r>
              <a:rPr lang="en-US" altLang="zh-CN" sz="1200" dirty="0">
                <a:latin typeface="Arial" pitchFamily="34" charset="0"/>
                <a:cs typeface="Arial" pitchFamily="34" charset="0"/>
              </a:rPr>
              <a:t>-&gt; 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widget_name VARCHAR(64) NOT NULL,</a:t>
            </a:r>
          </a:p>
          <a:p>
            <a:pPr>
              <a:spcBef>
                <a:spcPts val="200"/>
              </a:spcBef>
            </a:pPr>
            <a:r>
              <a:rPr lang="en-US" altLang="zh-CN" sz="1200" dirty="0">
                <a:latin typeface="Arial" pitchFamily="34" charset="0"/>
                <a:cs typeface="Arial" pitchFamily="34" charset="0"/>
              </a:rPr>
              <a:t>-&gt; 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price DECIMAL(10,2),</a:t>
            </a:r>
          </a:p>
          <a:p>
            <a:pPr>
              <a:spcBef>
                <a:spcPts val="200"/>
              </a:spcBef>
            </a:pPr>
            <a:r>
              <a:rPr lang="en-US" altLang="zh-CN" sz="1200" dirty="0">
                <a:latin typeface="Arial" pitchFamily="34" charset="0"/>
                <a:cs typeface="Arial" pitchFamily="34" charset="0"/>
              </a:rPr>
              <a:t>-&gt; 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design_date DATE,</a:t>
            </a:r>
          </a:p>
          <a:p>
            <a:pPr>
              <a:spcBef>
                <a:spcPts val="200"/>
              </a:spcBef>
            </a:pPr>
            <a:r>
              <a:rPr lang="en-US" altLang="zh-CN" sz="1200" dirty="0">
                <a:latin typeface="Arial" pitchFamily="34" charset="0"/>
                <a:cs typeface="Arial" pitchFamily="34" charset="0"/>
              </a:rPr>
              <a:t>-&gt; 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version INT,</a:t>
            </a:r>
          </a:p>
          <a:p>
            <a:pPr>
              <a:spcBef>
                <a:spcPts val="200"/>
              </a:spcBef>
            </a:pPr>
            <a:r>
              <a:rPr lang="en-US" altLang="zh-CN" sz="1200" dirty="0">
                <a:latin typeface="Arial" pitchFamily="34" charset="0"/>
                <a:cs typeface="Arial" pitchFamily="34" charset="0"/>
              </a:rPr>
              <a:t>-&gt; 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design_comment VARCHAR(100));</a:t>
            </a:r>
          </a:p>
          <a:p>
            <a:pPr>
              <a:spcBef>
                <a:spcPts val="200"/>
              </a:spcBef>
            </a:pPr>
            <a:r>
              <a:rPr lang="en-US" altLang="zh-CN" sz="1200" dirty="0">
                <a:latin typeface="Arial" pitchFamily="34" charset="0"/>
                <a:cs typeface="Arial" pitchFamily="34" charset="0"/>
              </a:rPr>
              <a:t>Query OK, 0 rows affected (0.00 sec)</a:t>
            </a:r>
          </a:p>
          <a:p>
            <a:pPr>
              <a:spcBef>
                <a:spcPts val="200"/>
              </a:spcBef>
            </a:pPr>
            <a:endParaRPr lang="en-US" altLang="zh-CN" sz="12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CN" sz="1200" dirty="0" err="1" smtClean="0">
                <a:latin typeface="Arial" pitchFamily="34" charset="0"/>
                <a:cs typeface="Arial" pitchFamily="34" charset="0"/>
              </a:rPr>
              <a:t>mysql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&gt; 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INSERT INTO widgets VALUES (NULL, 'sprocket', 0.25, '2010-02-10',</a:t>
            </a:r>
          </a:p>
          <a:p>
            <a:pPr>
              <a:spcBef>
                <a:spcPts val="200"/>
              </a:spcBef>
            </a:pPr>
            <a:r>
              <a:rPr lang="en-US" altLang="zh-CN" sz="1200" dirty="0">
                <a:latin typeface="Arial" pitchFamily="34" charset="0"/>
                <a:cs typeface="Arial" pitchFamily="34" charset="0"/>
              </a:rPr>
              <a:t>-&gt; 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1, 'Connects two gizmos');</a:t>
            </a:r>
          </a:p>
          <a:p>
            <a:pPr>
              <a:spcBef>
                <a:spcPts val="200"/>
              </a:spcBef>
            </a:pPr>
            <a:r>
              <a:rPr lang="en-US" altLang="zh-CN" sz="1200" dirty="0">
                <a:latin typeface="Arial" pitchFamily="34" charset="0"/>
                <a:cs typeface="Arial" pitchFamily="34" charset="0"/>
              </a:rPr>
              <a:t>Query OK, 1 row affected (0.00 sec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endParaRPr lang="en-US" altLang="zh-CN" sz="12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CN" sz="1200" dirty="0">
                <a:latin typeface="Arial" pitchFamily="34" charset="0"/>
                <a:cs typeface="Arial" pitchFamily="34" charset="0"/>
              </a:rPr>
              <a:t>mysql&gt; 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INSERT INTO widgets VALUES (NULL, 'gizmo', 4.00, '2009-11-30', 4,</a:t>
            </a:r>
          </a:p>
          <a:p>
            <a:pPr>
              <a:spcBef>
                <a:spcPts val="200"/>
              </a:spcBef>
            </a:pPr>
            <a:r>
              <a:rPr lang="en-US" altLang="zh-CN" sz="1200" dirty="0">
                <a:latin typeface="Arial" pitchFamily="34" charset="0"/>
                <a:cs typeface="Arial" pitchFamily="34" charset="0"/>
              </a:rPr>
              <a:t>-&gt; 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NULL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altLang="zh-CN" sz="1200" dirty="0">
                <a:latin typeface="Arial" pitchFamily="34" charset="0"/>
                <a:cs typeface="Arial" pitchFamily="34" charset="0"/>
              </a:rPr>
              <a:t>Query OK, 1 row affected (0.00 sec)</a:t>
            </a:r>
          </a:p>
          <a:p>
            <a:pPr>
              <a:spcBef>
                <a:spcPts val="200"/>
              </a:spcBef>
            </a:pPr>
            <a:endParaRPr lang="en-US" altLang="zh-CN" sz="12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CN" sz="1200" dirty="0" err="1" smtClean="0">
                <a:latin typeface="Arial" pitchFamily="34" charset="0"/>
                <a:cs typeface="Arial" pitchFamily="34" charset="0"/>
              </a:rPr>
              <a:t>mysql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&gt; 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INSERT INTO widgets VALUES (NULL, 'gadget', 99.99, '1983-08-13',</a:t>
            </a:r>
          </a:p>
          <a:p>
            <a:pPr>
              <a:spcBef>
                <a:spcPts val="200"/>
              </a:spcBef>
            </a:pPr>
            <a:r>
              <a:rPr lang="en-US" altLang="zh-CN" sz="1200" dirty="0">
                <a:latin typeface="Arial" pitchFamily="34" charset="0"/>
                <a:cs typeface="Arial" pitchFamily="34" charset="0"/>
              </a:rPr>
              <a:t>-&gt; 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13, 'Our flagship product');</a:t>
            </a:r>
          </a:p>
          <a:p>
            <a:pPr>
              <a:spcBef>
                <a:spcPts val="200"/>
              </a:spcBef>
            </a:pPr>
            <a:r>
              <a:rPr lang="en-US" altLang="zh-CN" sz="1200" dirty="0">
                <a:latin typeface="Arial" pitchFamily="34" charset="0"/>
                <a:cs typeface="Arial" pitchFamily="34" charset="0"/>
              </a:rPr>
              <a:t>Query OK, 1 row affected (0.00 sec)</a:t>
            </a:r>
          </a:p>
          <a:p>
            <a:pPr>
              <a:spcBef>
                <a:spcPts val="200"/>
              </a:spcBef>
            </a:pPr>
            <a:endParaRPr lang="en-US" altLang="zh-CN" sz="12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CN" sz="1200" dirty="0" err="1" smtClean="0">
                <a:latin typeface="Arial" pitchFamily="34" charset="0"/>
                <a:cs typeface="Arial" pitchFamily="34" charset="0"/>
              </a:rPr>
              <a:t>mysql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&gt; 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quit;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015725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</a:t>
            </a:r>
            <a:r>
              <a:rPr lang="zh-CN" altLang="en-US" dirty="0" smtClean="0"/>
              <a:t>示例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运行命令行工具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8229600" cy="2763982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CN" sz="1200" dirty="0">
                <a:latin typeface="Arial" pitchFamily="34" charset="0"/>
                <a:cs typeface="Arial" pitchFamily="34" charset="0"/>
              </a:rPr>
              <a:t>% 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sqoop import --connect jdbc:mysql://</a:t>
            </a:r>
            <a:r>
              <a:rPr lang="en-US" altLang="zh-CN" sz="1200" b="1" dirty="0" err="1" smtClean="0">
                <a:latin typeface="Arial" pitchFamily="34" charset="0"/>
                <a:cs typeface="Arial" pitchFamily="34" charset="0"/>
              </a:rPr>
              <a:t>localhost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altLang="zh-CN" sz="1200" b="1" dirty="0" err="1" smtClean="0">
                <a:latin typeface="Arial" pitchFamily="34" charset="0"/>
                <a:cs typeface="Arial" pitchFamily="34" charset="0"/>
              </a:rPr>
              <a:t>hadoopguide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 --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table widgets -m 1</a:t>
            </a:r>
          </a:p>
          <a:p>
            <a:pPr>
              <a:spcBef>
                <a:spcPts val="200"/>
              </a:spcBef>
            </a:pPr>
            <a:endParaRPr lang="en-US" altLang="zh-CN" sz="12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10/06/23 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14:44:18 INFO tool.CodeGenTool: Beginning code generation</a:t>
            </a:r>
          </a:p>
          <a:p>
            <a:pPr>
              <a:spcBef>
                <a:spcPts val="200"/>
              </a:spcBef>
            </a:pPr>
            <a:r>
              <a:rPr lang="en-US" altLang="zh-CN" sz="1200" dirty="0">
                <a:latin typeface="Arial" pitchFamily="34" charset="0"/>
                <a:cs typeface="Arial" pitchFamily="34" charset="0"/>
              </a:rPr>
              <a:t>...</a:t>
            </a:r>
          </a:p>
          <a:p>
            <a:pPr>
              <a:spcBef>
                <a:spcPts val="200"/>
              </a:spcBef>
            </a:pPr>
            <a:r>
              <a:rPr lang="en-US" altLang="zh-CN" sz="1200" dirty="0">
                <a:latin typeface="Arial" pitchFamily="34" charset="0"/>
                <a:cs typeface="Arial" pitchFamily="34" charset="0"/>
              </a:rPr>
              <a:t>10/06/23 14:44:20 INFO mapred.JobClient: Running job: job_201006231439_0002</a:t>
            </a:r>
          </a:p>
          <a:p>
            <a:pPr>
              <a:spcBef>
                <a:spcPts val="200"/>
              </a:spcBef>
            </a:pPr>
            <a:r>
              <a:rPr lang="en-US" altLang="zh-CN" sz="1200" dirty="0">
                <a:latin typeface="Arial" pitchFamily="34" charset="0"/>
                <a:cs typeface="Arial" pitchFamily="34" charset="0"/>
              </a:rPr>
              <a:t>10/06/23 14:44:21 INFO mapred.JobClient: map 0% reduce 0%</a:t>
            </a:r>
          </a:p>
          <a:p>
            <a:pPr>
              <a:spcBef>
                <a:spcPts val="200"/>
              </a:spcBef>
            </a:pPr>
            <a:r>
              <a:rPr lang="en-US" altLang="zh-CN" sz="1200" dirty="0">
                <a:latin typeface="Arial" pitchFamily="34" charset="0"/>
                <a:cs typeface="Arial" pitchFamily="34" charset="0"/>
              </a:rPr>
              <a:t>10/06/23 14:44:32 INFO mapred.JobClient: map 100% reduce 0%</a:t>
            </a:r>
          </a:p>
          <a:p>
            <a:pPr>
              <a:spcBef>
                <a:spcPts val="200"/>
              </a:spcBef>
            </a:pPr>
            <a:r>
              <a:rPr lang="en-US" altLang="zh-CN" sz="1200" dirty="0">
                <a:latin typeface="Arial" pitchFamily="34" charset="0"/>
                <a:cs typeface="Arial" pitchFamily="34" charset="0"/>
              </a:rPr>
              <a:t>10/06/23 14:44:34 INFO mapred.JobClient: Job complete:</a:t>
            </a:r>
          </a:p>
          <a:p>
            <a:pPr>
              <a:spcBef>
                <a:spcPts val="200"/>
              </a:spcBef>
            </a:pPr>
            <a:r>
              <a:rPr lang="en-US" altLang="zh-CN" sz="1200" dirty="0">
                <a:latin typeface="Arial" pitchFamily="34" charset="0"/>
                <a:cs typeface="Arial" pitchFamily="34" charset="0"/>
              </a:rPr>
              <a:t>job_201006231439_0002</a:t>
            </a:r>
          </a:p>
          <a:p>
            <a:pPr>
              <a:spcBef>
                <a:spcPts val="200"/>
              </a:spcBef>
            </a:pPr>
            <a:r>
              <a:rPr lang="en-US" altLang="zh-CN" sz="1200" dirty="0">
                <a:latin typeface="Arial" pitchFamily="34" charset="0"/>
                <a:cs typeface="Arial" pitchFamily="34" charset="0"/>
              </a:rPr>
              <a:t>...</a:t>
            </a:r>
          </a:p>
          <a:p>
            <a:pPr>
              <a:spcBef>
                <a:spcPts val="200"/>
              </a:spcBef>
            </a:pPr>
            <a:r>
              <a:rPr lang="en-US" altLang="zh-CN" sz="1200" dirty="0">
                <a:latin typeface="Arial" pitchFamily="34" charset="0"/>
                <a:cs typeface="Arial" pitchFamily="34" charset="0"/>
              </a:rPr>
              <a:t>10/06/23 14:44:34 INFO mapreduce.ImportJobBase: Retrieved 3 records.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4518" y="3945082"/>
            <a:ext cx="8229600" cy="24141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2200"/>
              </a:spcBef>
              <a:buFont typeface="Arial" pitchFamily="34" charset="0"/>
              <a:buNone/>
              <a:defRPr lang="en-US" altLang="ja-JP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spcBef>
                <a:spcPts val="900"/>
              </a:spcBef>
              <a:buFont typeface="Arial" pitchFamily="34" charset="0"/>
              <a:buChar char="•"/>
              <a:defRPr lang="en-US" altLang="ja-JP" sz="2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20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171450" algn="l" defTabSz="914400" rtl="0" eaLnBrk="1" latinLnBrk="0" hangingPunct="1">
              <a:spcBef>
                <a:spcPts val="3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0100" indent="-171450" algn="l" defTabSz="914400" rtl="0" eaLnBrk="1" latinLnBrk="0" hangingPunct="1">
              <a:spcBef>
                <a:spcPts val="1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2" indent="0">
              <a:buFont typeface="Neo Sans Intel" pitchFamily="34" charset="0"/>
              <a:buNone/>
            </a:pPr>
            <a:endParaRPr lang="en-US" altLang="zh-CN" dirty="0" smtClean="0"/>
          </a:p>
          <a:p>
            <a:pPr marL="228600" lvl="2" indent="0">
              <a:buFont typeface="Neo Sans Intel" pitchFamily="34" charset="0"/>
              <a:buNone/>
            </a:pPr>
            <a:r>
              <a:rPr lang="zh-CN" altLang="en-US" dirty="0" smtClean="0"/>
              <a:t>将</a:t>
            </a:r>
            <a:r>
              <a:rPr lang="en-US" altLang="zh-CN" dirty="0" smtClean="0"/>
              <a:t>”widgets”</a:t>
            </a:r>
            <a:r>
              <a:rPr lang="zh-CN" altLang="en-US" dirty="0" smtClean="0"/>
              <a:t>数据表导入至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目录</a:t>
            </a:r>
          </a:p>
          <a:p>
            <a:pPr marL="685800" lvl="3" indent="-285750"/>
            <a:r>
              <a:rPr lang="en-US" altLang="zh-CN" dirty="0" smtClean="0"/>
              <a:t>HDFS</a:t>
            </a:r>
            <a:r>
              <a:rPr lang="zh-CN" altLang="en-US" dirty="0" smtClean="0"/>
              <a:t>文件格式可以是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SequenceFile</a:t>
            </a:r>
            <a:endParaRPr lang="en-US" altLang="zh-CN" dirty="0" smtClean="0"/>
          </a:p>
          <a:p>
            <a:pPr marL="685800" lvl="3" indent="-285750"/>
            <a:r>
              <a:rPr lang="zh-CN" altLang="en-US" dirty="0" smtClean="0"/>
              <a:t>支持导入时压缩或者切分数据</a:t>
            </a:r>
            <a:endParaRPr lang="en-US" altLang="zh-CN" dirty="0" smtClean="0"/>
          </a:p>
          <a:p>
            <a:pPr marL="228600" lvl="2" indent="0">
              <a:buNone/>
            </a:pPr>
            <a:r>
              <a:rPr lang="zh-CN" altLang="en-US" dirty="0" smtClean="0"/>
              <a:t>显式指定只用一个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任务进行导入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只生成一个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pPr marL="685800" lvl="3" indent="-285750"/>
            <a:r>
              <a:rPr lang="zh-CN" altLang="en-US" dirty="0"/>
              <a:t>支</a:t>
            </a:r>
            <a:r>
              <a:rPr lang="zh-CN" altLang="en-US" dirty="0" smtClean="0"/>
              <a:t>持指定并行数据分割规则</a:t>
            </a:r>
            <a:endParaRPr lang="en-US" altLang="zh-CN" dirty="0"/>
          </a:p>
          <a:p>
            <a:pPr marL="228600" lvl="2" indent="0">
              <a:buNone/>
            </a:pPr>
            <a:r>
              <a:rPr lang="zh-CN" altLang="en-US" dirty="0" smtClean="0"/>
              <a:t>自动生成</a:t>
            </a:r>
            <a:r>
              <a:rPr lang="en-US" altLang="zh-CN" dirty="0"/>
              <a:t>widgets</a:t>
            </a:r>
            <a:r>
              <a:rPr lang="en-US" altLang="zh-CN" dirty="0" smtClean="0"/>
              <a:t>.java</a:t>
            </a:r>
            <a:r>
              <a:rPr lang="zh-CN" altLang="en-US" dirty="0" smtClean="0"/>
              <a:t>文件供用户使用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5663973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</a:t>
            </a:r>
            <a:r>
              <a:rPr lang="zh-CN" altLang="en-US" dirty="0" smtClean="0"/>
              <a:t>示例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运</a:t>
            </a:r>
            <a:r>
              <a:rPr lang="zh-CN" altLang="en-US" dirty="0" smtClean="0"/>
              <a:t>行结果展示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8229600" cy="2701636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CN" sz="1200" dirty="0">
                <a:latin typeface="Arial" pitchFamily="34" charset="0"/>
                <a:cs typeface="Arial" pitchFamily="34" charset="0"/>
              </a:rPr>
              <a:t>% 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hadoop fs -cat 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widgets/part-m-00000</a:t>
            </a:r>
          </a:p>
          <a:p>
            <a:pPr>
              <a:spcBef>
                <a:spcPts val="200"/>
              </a:spcBef>
            </a:pPr>
            <a:endParaRPr lang="en-US" altLang="zh-CN" sz="1200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CN" sz="1200" dirty="0">
                <a:latin typeface="Arial" pitchFamily="34" charset="0"/>
                <a:cs typeface="Arial" pitchFamily="34" charset="0"/>
              </a:rPr>
              <a:t>1,sprocket,0.25,2010-02-10,1,Connects two gizmos</a:t>
            </a:r>
          </a:p>
          <a:p>
            <a:pPr>
              <a:spcBef>
                <a:spcPts val="200"/>
              </a:spcBef>
            </a:pPr>
            <a:r>
              <a:rPr lang="en-US" altLang="zh-CN" sz="1200" dirty="0">
                <a:latin typeface="Arial" pitchFamily="34" charset="0"/>
                <a:cs typeface="Arial" pitchFamily="34" charset="0"/>
              </a:rPr>
              <a:t>2,gizmo,4.00,2009-11-30,4,null</a:t>
            </a:r>
          </a:p>
          <a:p>
            <a:pPr>
              <a:spcBef>
                <a:spcPts val="200"/>
              </a:spcBef>
            </a:pPr>
            <a:r>
              <a:rPr lang="en-US" altLang="zh-CN" sz="1200" dirty="0">
                <a:latin typeface="Arial" pitchFamily="34" charset="0"/>
                <a:cs typeface="Arial" pitchFamily="34" charset="0"/>
              </a:rPr>
              <a:t>3,gadget,99.99,1983-08-13,13,Our flagship product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74518" y="3945082"/>
            <a:ext cx="8229600" cy="24141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2200"/>
              </a:spcBef>
              <a:buFont typeface="Arial" pitchFamily="34" charset="0"/>
              <a:buNone/>
              <a:defRPr lang="en-US" altLang="ja-JP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spcBef>
                <a:spcPts val="900"/>
              </a:spcBef>
              <a:buFont typeface="Arial" pitchFamily="34" charset="0"/>
              <a:buChar char="•"/>
              <a:defRPr lang="en-US" altLang="ja-JP" sz="2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20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171450" algn="l" defTabSz="914400" rtl="0" eaLnBrk="1" latinLnBrk="0" hangingPunct="1">
              <a:spcBef>
                <a:spcPts val="3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0100" indent="-171450" algn="l" defTabSz="914400" rtl="0" eaLnBrk="1" latinLnBrk="0" hangingPunct="1">
              <a:spcBef>
                <a:spcPts val="1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2" indent="0">
              <a:buFont typeface="Neo Sans Intel" pitchFamily="34" charset="0"/>
              <a:buNone/>
            </a:pPr>
            <a:endParaRPr lang="en-US" altLang="zh-CN" dirty="0" smtClean="0"/>
          </a:p>
          <a:p>
            <a:pPr marL="228600" lvl="2" indent="0">
              <a:buFont typeface="Neo Sans Intel" pitchFamily="34" charset="0"/>
              <a:buNone/>
            </a:pPr>
            <a:r>
              <a:rPr lang="zh-CN" altLang="en-US" dirty="0" smtClean="0"/>
              <a:t>*支持自定义文件格式，包括分隔符，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值表示，压缩等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14842284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Import-</a:t>
            </a:r>
            <a:r>
              <a:rPr lang="zh-CN" altLang="en-US" dirty="0"/>
              <a:t>基</a:t>
            </a:r>
            <a:r>
              <a:rPr lang="zh-CN" altLang="en-US" dirty="0" smtClean="0"/>
              <a:t>本选项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92634344"/>
              </p:ext>
            </p:extLst>
          </p:nvPr>
        </p:nvGraphicFramePr>
        <p:xfrm>
          <a:off x="479562" y="1111469"/>
          <a:ext cx="82296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--connect &lt;</a:t>
                      </a:r>
                      <a:r>
                        <a:rPr lang="en-US" dirty="0" err="1">
                          <a:effectLst/>
                        </a:rPr>
                        <a:t>jdbc-uri</a:t>
                      </a:r>
                      <a:r>
                        <a:rPr lang="en-US" dirty="0">
                          <a:effectLst/>
                        </a:rPr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JDBC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连接字符串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--connection-manager &lt;class-name&gt;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指定连接管理器类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--driver &lt;class-name&gt;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手动指定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JDBC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驱动程序类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--hadoop-home &lt;dir&gt;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effectLst/>
                        </a:rPr>
                        <a:t>覆盖</a:t>
                      </a:r>
                      <a:r>
                        <a:rPr lang="en-US" dirty="0" smtClean="0">
                          <a:effectLst/>
                        </a:rPr>
                        <a:t>$HADOOP_HOME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--help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打印用法说明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-P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从控制台读取密码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--password &lt;password&gt;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设置身份验证密码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--username &lt;username&gt;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设置身份验证的用户名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--verbose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打印工作时的更多信息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--connection-param-file &lt;filename&gt;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可选的属性文件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提供连接参数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09858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Import-</a:t>
            </a:r>
            <a:r>
              <a:rPr lang="zh-CN" altLang="en-US" dirty="0"/>
              <a:t>控制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79326668"/>
              </p:ext>
            </p:extLst>
          </p:nvPr>
        </p:nvGraphicFramePr>
        <p:xfrm>
          <a:off x="474305" y="986045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--append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数据附加到一个现有的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HDFS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数据集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--as-avrodatafile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effectLst/>
                        </a:rPr>
                        <a:t>导入</a:t>
                      </a:r>
                      <a:r>
                        <a:rPr lang="en-US" dirty="0" smtClean="0">
                          <a:effectLst/>
                        </a:rPr>
                        <a:t>Avro</a:t>
                      </a:r>
                      <a:r>
                        <a:rPr lang="zh-CN" altLang="en-US" dirty="0" smtClean="0">
                          <a:effectLst/>
                        </a:rPr>
                        <a:t>数据文件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--as-sequencefile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effectLst/>
                        </a:rPr>
                        <a:t>导入</a:t>
                      </a:r>
                      <a:r>
                        <a:rPr lang="en-US" dirty="0" smtClean="0">
                          <a:effectLst/>
                        </a:rPr>
                        <a:t>Sequence</a:t>
                      </a:r>
                      <a:r>
                        <a:rPr lang="zh-CN" altLang="en-US" dirty="0" smtClean="0">
                          <a:effectLst/>
                        </a:rPr>
                        <a:t>文件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--as-</a:t>
                      </a:r>
                      <a:r>
                        <a:rPr lang="en-US" dirty="0" err="1">
                          <a:effectLst/>
                        </a:rPr>
                        <a:t>textfile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导入数据为纯文本</a:t>
                      </a:r>
                      <a:r>
                        <a:rPr lang="en-US" dirty="0" smtClean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default)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--boundary-query &lt;statement&gt;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边界查询用于创建</a:t>
                      </a:r>
                      <a:r>
                        <a:rPr lang="en-US" dirty="0" smtClean="0">
                          <a:effectLst/>
                        </a:rPr>
                        <a:t>splits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--columns &lt;col,col,col…&gt;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从表列导入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--direct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Use direct import fast path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--direct-split-size &lt;n&gt;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Split the input stream every </a:t>
                      </a:r>
                      <a:r>
                        <a:rPr lang="en-US" i="1">
                          <a:effectLst/>
                        </a:rPr>
                        <a:t>n</a:t>
                      </a:r>
                      <a:r>
                        <a:rPr lang="en-US">
                          <a:effectLst/>
                        </a:rPr>
                        <a:t> bytes when importing in direct mode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--inline-lob-limit &lt;n&gt;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Set the maximum size for an inline LOB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99593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Import-</a:t>
            </a:r>
            <a:r>
              <a:rPr lang="zh-CN" altLang="en-US" dirty="0"/>
              <a:t>控制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28586707"/>
              </p:ext>
            </p:extLst>
          </p:nvPr>
        </p:nvGraphicFramePr>
        <p:xfrm>
          <a:off x="0" y="817880"/>
          <a:ext cx="9144000" cy="5631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35100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575501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-m,--</a:t>
                      </a:r>
                      <a:r>
                        <a:rPr lang="en-US" dirty="0" err="1">
                          <a:effectLst/>
                        </a:rPr>
                        <a:t>num</a:t>
                      </a:r>
                      <a:r>
                        <a:rPr lang="en-US" dirty="0">
                          <a:effectLst/>
                        </a:rPr>
                        <a:t>-mappers &lt;n&gt;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Use </a:t>
                      </a:r>
                      <a:r>
                        <a:rPr lang="en-US" i="1">
                          <a:effectLst/>
                        </a:rPr>
                        <a:t>n</a:t>
                      </a:r>
                      <a:r>
                        <a:rPr lang="en-US">
                          <a:effectLst/>
                        </a:rPr>
                        <a:t> map tasks to import in parallel </a:t>
                      </a:r>
                    </a:p>
                  </a:txBody>
                  <a:tcPr anchor="ctr"/>
                </a:tc>
              </a:tr>
              <a:tr h="35100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-e,--query &lt;statement&gt;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Import the results of </a:t>
                      </a:r>
                      <a:r>
                        <a:rPr lang="en-US" i="1">
                          <a:effectLst/>
                        </a:rPr>
                        <a:t>statement</a:t>
                      </a:r>
                      <a:r>
                        <a:rPr lang="en-US">
                          <a:effectLst/>
                        </a:rPr>
                        <a:t>. </a:t>
                      </a:r>
                    </a:p>
                  </a:txBody>
                  <a:tcPr anchor="ctr"/>
                </a:tc>
              </a:tr>
              <a:tr h="61426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--split-by &lt;column-name&gt;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Column of the table used to split work units </a:t>
                      </a:r>
                    </a:p>
                  </a:txBody>
                  <a:tcPr anchor="ctr"/>
                </a:tc>
              </a:tr>
              <a:tr h="35100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--table &lt;table-name&gt;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Table to read </a:t>
                      </a:r>
                    </a:p>
                  </a:txBody>
                  <a:tcPr anchor="ctr"/>
                </a:tc>
              </a:tr>
              <a:tr h="35100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--target-</a:t>
                      </a:r>
                      <a:r>
                        <a:rPr lang="en-US" dirty="0" err="1">
                          <a:effectLst/>
                        </a:rPr>
                        <a:t>dir</a:t>
                      </a:r>
                      <a:r>
                        <a:rPr lang="en-US" dirty="0">
                          <a:effectLst/>
                        </a:rPr>
                        <a:t> &lt;</a:t>
                      </a:r>
                      <a:r>
                        <a:rPr lang="en-US" dirty="0" err="1">
                          <a:effectLst/>
                        </a:rPr>
                        <a:t>dir</a:t>
                      </a:r>
                      <a:r>
                        <a:rPr lang="en-US" dirty="0">
                          <a:effectLst/>
                        </a:rPr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HDFS destination dir </a:t>
                      </a:r>
                    </a:p>
                  </a:txBody>
                  <a:tcPr anchor="ctr"/>
                </a:tc>
              </a:tr>
              <a:tr h="35100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--warehouse-</a:t>
                      </a:r>
                      <a:r>
                        <a:rPr lang="en-US" dirty="0" err="1">
                          <a:effectLst/>
                        </a:rPr>
                        <a:t>dir</a:t>
                      </a:r>
                      <a:r>
                        <a:rPr lang="en-US" dirty="0">
                          <a:effectLst/>
                        </a:rPr>
                        <a:t> &lt;</a:t>
                      </a:r>
                      <a:r>
                        <a:rPr lang="en-US" dirty="0" err="1">
                          <a:effectLst/>
                        </a:rPr>
                        <a:t>dir</a:t>
                      </a:r>
                      <a:r>
                        <a:rPr lang="en-US" dirty="0">
                          <a:effectLst/>
                        </a:rPr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HDFS parent for table destination </a:t>
                      </a:r>
                    </a:p>
                  </a:txBody>
                  <a:tcPr anchor="ctr"/>
                </a:tc>
              </a:tr>
              <a:tr h="575501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--where &lt;where clause&gt;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WHERE clause to use during import </a:t>
                      </a:r>
                    </a:p>
                  </a:txBody>
                  <a:tcPr anchor="ctr"/>
                </a:tc>
              </a:tr>
              <a:tr h="35100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-z,--compress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Enable compression </a:t>
                      </a:r>
                    </a:p>
                  </a:txBody>
                  <a:tcPr anchor="ctr"/>
                </a:tc>
              </a:tr>
              <a:tr h="35100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--compression-codec &lt;c&gt;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Use Hadoop codec (default gzip) </a:t>
                      </a:r>
                    </a:p>
                  </a:txBody>
                  <a:tcPr anchor="ctr"/>
                </a:tc>
              </a:tr>
              <a:tr h="61426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--null-string &lt;null-string&gt;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The string to be written for a null value for string columns </a:t>
                      </a:r>
                    </a:p>
                  </a:txBody>
                  <a:tcPr anchor="ctr"/>
                </a:tc>
              </a:tr>
              <a:tr h="61426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--null-non-string &lt;null-string&gt;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The string to be written for a null value for non-string columns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99593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Import-</a:t>
            </a:r>
            <a:r>
              <a:rPr lang="zh-CN" altLang="en-US" dirty="0"/>
              <a:t>类</a:t>
            </a:r>
            <a:r>
              <a:rPr lang="zh-CN" altLang="en-US" dirty="0" smtClean="0"/>
              <a:t>型映射控制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3026948"/>
              </p:ext>
            </p:extLst>
          </p:nvPr>
        </p:nvGraphicFramePr>
        <p:xfrm>
          <a:off x="455038" y="1153160"/>
          <a:ext cx="8229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--map-column-java &lt;mapping&gt;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Override mapping from SQL to Java type for configured columns.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--map-column-hive &lt;mapping&gt;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Override mapping from SQL to Hive type for configured columns.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99593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</a:t>
            </a:r>
            <a:r>
              <a:rPr lang="zh-CN" altLang="en-US" dirty="0" smtClean="0"/>
              <a:t>常用场景举例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8229600" cy="665018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$ </a:t>
            </a:r>
            <a:r>
              <a:rPr lang="en-US" altLang="zh-CN" sz="1200" b="1" dirty="0" err="1">
                <a:latin typeface="Arial" pitchFamily="34" charset="0"/>
                <a:cs typeface="Arial" pitchFamily="34" charset="0"/>
              </a:rPr>
              <a:t>sqoop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 import --connect </a:t>
            </a:r>
            <a:r>
              <a:rPr lang="en-US" altLang="zh-CN" sz="1200" b="1" dirty="0" err="1">
                <a:latin typeface="Arial" pitchFamily="34" charset="0"/>
                <a:cs typeface="Arial" pitchFamily="34" charset="0"/>
              </a:rPr>
              <a:t>jdbc:mysql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://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db.foo.com/</a:t>
            </a:r>
            <a:r>
              <a:rPr lang="en-US" altLang="zh-CN" sz="1200" b="1" dirty="0" err="1">
                <a:latin typeface="Arial" pitchFamily="34" charset="0"/>
                <a:cs typeface="Arial" pitchFamily="34" charset="0"/>
              </a:rPr>
              <a:t>somedb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--table </a:t>
            </a:r>
            <a:r>
              <a:rPr lang="en-US" altLang="zh-CN" sz="1200" b="1" dirty="0" err="1">
                <a:latin typeface="Arial" pitchFamily="34" charset="0"/>
                <a:cs typeface="Arial" pitchFamily="34" charset="0"/>
              </a:rPr>
              <a:t>sometable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\</a:t>
            </a:r>
            <a:endParaRPr lang="en-US" altLang="zh-CN" sz="1200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	 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--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columns "</a:t>
            </a:r>
            <a:r>
              <a:rPr lang="en-US" altLang="zh-CN" sz="1200" b="1" dirty="0" err="1">
                <a:latin typeface="Arial" pitchFamily="34" charset="0"/>
                <a:cs typeface="Arial" pitchFamily="34" charset="0"/>
              </a:rPr>
              <a:t>employee_id,first_name,last_name,job_title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"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74518" y="2074718"/>
            <a:ext cx="8229600" cy="8243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2200"/>
              </a:spcBef>
              <a:buFont typeface="Arial" pitchFamily="34" charset="0"/>
              <a:buNone/>
              <a:defRPr lang="en-US" altLang="ja-JP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spcBef>
                <a:spcPts val="900"/>
              </a:spcBef>
              <a:buFont typeface="Arial" pitchFamily="34" charset="0"/>
              <a:buChar char="•"/>
              <a:defRPr lang="en-US" altLang="ja-JP" sz="2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20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171450" algn="l" defTabSz="914400" rtl="0" eaLnBrk="1" latinLnBrk="0" hangingPunct="1">
              <a:spcBef>
                <a:spcPts val="3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0100" indent="-171450" algn="l" defTabSz="914400" rtl="0" eaLnBrk="1" latinLnBrk="0" hangingPunct="1">
              <a:spcBef>
                <a:spcPts val="1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2" indent="0">
              <a:buFont typeface="Neo Sans Intel" pitchFamily="34" charset="0"/>
              <a:buNone/>
            </a:pPr>
            <a:r>
              <a:rPr lang="zh-CN" altLang="en-US" dirty="0" smtClean="0"/>
              <a:t>只选定指定</a:t>
            </a:r>
            <a:r>
              <a:rPr lang="en-US" altLang="zh-CN" dirty="0" smtClean="0"/>
              <a:t>Column</a:t>
            </a:r>
            <a:r>
              <a:rPr lang="zh-CN" altLang="en-US" dirty="0" smtClean="0"/>
              <a:t>导入</a:t>
            </a:r>
            <a:endParaRPr lang="en-US" altLang="zh-CN" dirty="0" smtClean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4518" y="2899063"/>
            <a:ext cx="8229600" cy="6650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2200"/>
              </a:spcBef>
              <a:buFont typeface="Arial" pitchFamily="34" charset="0"/>
              <a:buNone/>
              <a:defRPr lang="en-US" altLang="ja-JP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spcBef>
                <a:spcPts val="900"/>
              </a:spcBef>
              <a:buFont typeface="Arial" pitchFamily="34" charset="0"/>
              <a:buChar char="•"/>
              <a:defRPr lang="en-US" altLang="ja-JP" sz="2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20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171450" algn="l" defTabSz="914400" rtl="0" eaLnBrk="1" latinLnBrk="0" hangingPunct="1">
              <a:spcBef>
                <a:spcPts val="3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0100" indent="-171450" algn="l" defTabSz="914400" rtl="0" eaLnBrk="1" latinLnBrk="0" hangingPunct="1">
              <a:spcBef>
                <a:spcPts val="1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$ </a:t>
            </a:r>
            <a:r>
              <a:rPr lang="en-US" altLang="zh-CN" sz="1200" b="1" dirty="0" err="1">
                <a:latin typeface="Arial" pitchFamily="34" charset="0"/>
                <a:cs typeface="Arial" pitchFamily="34" charset="0"/>
              </a:rPr>
              <a:t>sqoop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 import --connect </a:t>
            </a:r>
            <a:r>
              <a:rPr lang="en-US" altLang="zh-CN" sz="1200" b="1" dirty="0" err="1">
                <a:latin typeface="Arial" pitchFamily="34" charset="0"/>
                <a:cs typeface="Arial" pitchFamily="34" charset="0"/>
              </a:rPr>
              <a:t>jdbc:mysql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://db.foo.com/</a:t>
            </a:r>
            <a:r>
              <a:rPr lang="en-US" altLang="zh-CN" sz="1200" b="1" dirty="0" err="1">
                <a:latin typeface="Arial" pitchFamily="34" charset="0"/>
                <a:cs typeface="Arial" pitchFamily="34" charset="0"/>
              </a:rPr>
              <a:t>somedb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\</a:t>
            </a:r>
          </a:p>
          <a:p>
            <a:pPr>
              <a:spcBef>
                <a:spcPts val="200"/>
              </a:spcBef>
            </a:pP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--query 'SELECT a.*, b.* FROM a JOIN b on (a.id == b.id) WHERE $CONDITIONS' 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\</a:t>
            </a:r>
          </a:p>
          <a:p>
            <a:pPr>
              <a:spcBef>
                <a:spcPts val="200"/>
              </a:spcBef>
            </a:pP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--split-by a.id --target-</a:t>
            </a:r>
            <a:r>
              <a:rPr lang="en-US" altLang="zh-CN" sz="1200" b="1" dirty="0" err="1">
                <a:latin typeface="Arial" pitchFamily="34" charset="0"/>
                <a:cs typeface="Arial" pitchFamily="34" charset="0"/>
              </a:rPr>
              <a:t>dir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 /user/foo/</a:t>
            </a:r>
            <a:r>
              <a:rPr lang="en-US" altLang="zh-CN" sz="1200" b="1" dirty="0" err="1">
                <a:latin typeface="Arial" pitchFamily="34" charset="0"/>
                <a:cs typeface="Arial" pitchFamily="34" charset="0"/>
              </a:rPr>
              <a:t>joinresults</a:t>
            </a:r>
            <a:endParaRPr lang="en-US" altLang="zh-CN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91836" y="3567544"/>
            <a:ext cx="8229600" cy="8243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2200"/>
              </a:spcBef>
              <a:buFont typeface="Arial" pitchFamily="34" charset="0"/>
              <a:buNone/>
              <a:defRPr lang="en-US" altLang="ja-JP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spcBef>
                <a:spcPts val="900"/>
              </a:spcBef>
              <a:buFont typeface="Arial" pitchFamily="34" charset="0"/>
              <a:buChar char="•"/>
              <a:defRPr lang="en-US" altLang="ja-JP" sz="2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20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171450" algn="l" defTabSz="914400" rtl="0" eaLnBrk="1" latinLnBrk="0" hangingPunct="1">
              <a:spcBef>
                <a:spcPts val="3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0100" indent="-171450" algn="l" defTabSz="914400" rtl="0" eaLnBrk="1" latinLnBrk="0" hangingPunct="1">
              <a:spcBef>
                <a:spcPts val="1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2" indent="0">
              <a:buNone/>
            </a:pPr>
            <a:r>
              <a:rPr lang="zh-CN" altLang="en-US" dirty="0" smtClean="0"/>
              <a:t>使用用户自定义查询语句导入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需指定数据分割规则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71054" y="4554679"/>
            <a:ext cx="8229600" cy="6650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2200"/>
              </a:spcBef>
              <a:buFont typeface="Arial" pitchFamily="34" charset="0"/>
              <a:buNone/>
              <a:defRPr lang="en-US" altLang="ja-JP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spcBef>
                <a:spcPts val="900"/>
              </a:spcBef>
              <a:buFont typeface="Arial" pitchFamily="34" charset="0"/>
              <a:buChar char="•"/>
              <a:defRPr lang="en-US" altLang="ja-JP" sz="2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20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171450" algn="l" defTabSz="914400" rtl="0" eaLnBrk="1" latinLnBrk="0" hangingPunct="1">
              <a:spcBef>
                <a:spcPts val="3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0100" indent="-171450" algn="l" defTabSz="914400" rtl="0" eaLnBrk="1" latinLnBrk="0" hangingPunct="1">
              <a:spcBef>
                <a:spcPts val="1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$ </a:t>
            </a:r>
            <a:r>
              <a:rPr lang="en-US" altLang="zh-CN" sz="1200" b="1" dirty="0" err="1" smtClean="0">
                <a:latin typeface="Arial" pitchFamily="34" charset="0"/>
                <a:cs typeface="Arial" pitchFamily="34" charset="0"/>
              </a:rPr>
              <a:t>sqoop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 import --connect </a:t>
            </a:r>
            <a:r>
              <a:rPr lang="en-US" altLang="zh-CN" sz="1200" b="1" dirty="0" err="1" smtClean="0">
                <a:latin typeface="Arial" pitchFamily="34" charset="0"/>
                <a:cs typeface="Arial" pitchFamily="34" charset="0"/>
              </a:rPr>
              <a:t>jdbc:mysql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://db.foo.com/</a:t>
            </a:r>
            <a:r>
              <a:rPr lang="en-US" altLang="zh-CN" sz="1200" b="1" dirty="0" err="1" smtClean="0">
                <a:latin typeface="Arial" pitchFamily="34" charset="0"/>
                <a:cs typeface="Arial" pitchFamily="34" charset="0"/>
              </a:rPr>
              <a:t>somedb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 --table </a:t>
            </a:r>
            <a:r>
              <a:rPr lang="en-US" altLang="zh-CN" sz="1200" b="1" dirty="0" err="1" smtClean="0">
                <a:latin typeface="Arial" pitchFamily="34" charset="0"/>
                <a:cs typeface="Arial" pitchFamily="34" charset="0"/>
              </a:rPr>
              <a:t>sometable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 \</a:t>
            </a:r>
          </a:p>
          <a:p>
            <a:pPr>
              <a:spcBef>
                <a:spcPts val="200"/>
              </a:spcBef>
            </a:pP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  	 --where "id &gt; 100000" --target-</a:t>
            </a:r>
            <a:r>
              <a:rPr lang="en-US" altLang="zh-CN" sz="1200" b="1" dirty="0" err="1" smtClean="0">
                <a:latin typeface="Arial" pitchFamily="34" charset="0"/>
                <a:cs typeface="Arial" pitchFamily="34" charset="0"/>
              </a:rPr>
              <a:t>dir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 /</a:t>
            </a:r>
            <a:r>
              <a:rPr lang="en-US" altLang="zh-CN" sz="1200" b="1" dirty="0" err="1" smtClean="0">
                <a:latin typeface="Arial" pitchFamily="34" charset="0"/>
                <a:cs typeface="Arial" pitchFamily="34" charset="0"/>
              </a:rPr>
              <a:t>incremental_dataset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 --append</a:t>
            </a:r>
            <a:endParaRPr lang="en-US" altLang="zh-CN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88372" y="5223160"/>
            <a:ext cx="8229600" cy="8243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2200"/>
              </a:spcBef>
              <a:buFont typeface="Arial" pitchFamily="34" charset="0"/>
              <a:buNone/>
              <a:defRPr lang="en-US" altLang="ja-JP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spcBef>
                <a:spcPts val="900"/>
              </a:spcBef>
              <a:buFont typeface="Arial" pitchFamily="34" charset="0"/>
              <a:buChar char="•"/>
              <a:defRPr lang="en-US" altLang="ja-JP" sz="2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20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171450" algn="l" defTabSz="914400" rtl="0" eaLnBrk="1" latinLnBrk="0" hangingPunct="1">
              <a:spcBef>
                <a:spcPts val="3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0100" indent="-171450" algn="l" defTabSz="914400" rtl="0" eaLnBrk="1" latinLnBrk="0" hangingPunct="1">
              <a:spcBef>
                <a:spcPts val="1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2" indent="0">
              <a:buFont typeface="Neo Sans Intel" pitchFamily="34" charset="0"/>
              <a:buNone/>
            </a:pPr>
            <a:r>
              <a:rPr lang="zh-CN" altLang="en-US" dirty="0" smtClean="0"/>
              <a:t>增量导入</a:t>
            </a:r>
            <a:r>
              <a:rPr lang="en-US" altLang="zh-CN" dirty="0" smtClean="0"/>
              <a:t>id</a:t>
            </a:r>
            <a:r>
              <a:rPr lang="zh-CN" altLang="en-US" dirty="0"/>
              <a:t>大于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的数据</a:t>
            </a:r>
            <a:endParaRPr lang="en-US" altLang="zh-CN" dirty="0" smtClean="0"/>
          </a:p>
          <a:p>
            <a:pPr marL="228600" lvl="2" indent="0">
              <a:buFont typeface="Neo Sans Intel" pitchFamily="34" charset="0"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967116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</a:t>
            </a:r>
            <a:r>
              <a:rPr lang="zh-CN" altLang="en-US" dirty="0" smtClean="0"/>
              <a:t>常用场景举例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8229600" cy="665018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$ </a:t>
            </a:r>
            <a:r>
              <a:rPr lang="en-US" altLang="zh-CN" sz="1200" b="1" dirty="0" err="1">
                <a:latin typeface="Arial" pitchFamily="34" charset="0"/>
                <a:cs typeface="Arial" pitchFamily="34" charset="0"/>
              </a:rPr>
              <a:t>sqoop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 import --connect </a:t>
            </a:r>
            <a:r>
              <a:rPr lang="en-US" altLang="zh-CN" sz="1200" b="1" dirty="0" err="1">
                <a:latin typeface="Arial" pitchFamily="34" charset="0"/>
                <a:cs typeface="Arial" pitchFamily="34" charset="0"/>
              </a:rPr>
              <a:t>jdbc:mysql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://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db.foo.com/</a:t>
            </a:r>
            <a:r>
              <a:rPr lang="en-US" altLang="zh-CN" sz="1200" b="1" dirty="0" err="1">
                <a:latin typeface="Arial" pitchFamily="34" charset="0"/>
                <a:cs typeface="Arial" pitchFamily="34" charset="0"/>
              </a:rPr>
              <a:t>somedb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--table </a:t>
            </a:r>
            <a:r>
              <a:rPr lang="en-US" altLang="zh-CN" sz="1200" b="1" dirty="0" err="1">
                <a:latin typeface="Arial" pitchFamily="34" charset="0"/>
                <a:cs typeface="Arial" pitchFamily="34" charset="0"/>
              </a:rPr>
              <a:t>sometable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\</a:t>
            </a:r>
            <a:endParaRPr lang="en-US" altLang="zh-CN" sz="1200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	 --hive-import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74518" y="2074718"/>
            <a:ext cx="8229600" cy="8243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2200"/>
              </a:spcBef>
              <a:buFont typeface="Arial" pitchFamily="34" charset="0"/>
              <a:buNone/>
              <a:defRPr lang="en-US" altLang="ja-JP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spcBef>
                <a:spcPts val="900"/>
              </a:spcBef>
              <a:buFont typeface="Arial" pitchFamily="34" charset="0"/>
              <a:buChar char="•"/>
              <a:defRPr lang="en-US" altLang="ja-JP" sz="2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20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171450" algn="l" defTabSz="914400" rtl="0" eaLnBrk="1" latinLnBrk="0" hangingPunct="1">
              <a:spcBef>
                <a:spcPts val="3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0100" indent="-171450" algn="l" defTabSz="914400" rtl="0" eaLnBrk="1" latinLnBrk="0" hangingPunct="1">
              <a:spcBef>
                <a:spcPts val="1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2" indent="0">
              <a:buFont typeface="Neo Sans Intel" pitchFamily="34" charset="0"/>
              <a:buNone/>
            </a:pPr>
            <a:r>
              <a:rPr lang="zh-CN" altLang="en-US" dirty="0" smtClean="0"/>
              <a:t>导入至</a:t>
            </a:r>
            <a:r>
              <a:rPr lang="en-US" altLang="zh-CN" dirty="0" smtClean="0"/>
              <a:t>Hive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4518" y="2899063"/>
            <a:ext cx="8229600" cy="6650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2200"/>
              </a:spcBef>
              <a:buFont typeface="Arial" pitchFamily="34" charset="0"/>
              <a:buNone/>
              <a:defRPr lang="en-US" altLang="ja-JP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spcBef>
                <a:spcPts val="900"/>
              </a:spcBef>
              <a:buFont typeface="Arial" pitchFamily="34" charset="0"/>
              <a:buChar char="•"/>
              <a:defRPr lang="en-US" altLang="ja-JP" sz="2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20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171450" algn="l" defTabSz="914400" rtl="0" eaLnBrk="1" latinLnBrk="0" hangingPunct="1">
              <a:spcBef>
                <a:spcPts val="3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0100" indent="-171450" algn="l" defTabSz="914400" rtl="0" eaLnBrk="1" latinLnBrk="0" hangingPunct="1">
              <a:spcBef>
                <a:spcPts val="1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$ </a:t>
            </a:r>
            <a:r>
              <a:rPr lang="en-US" altLang="zh-CN" sz="1200" b="1" dirty="0" err="1">
                <a:latin typeface="Arial" pitchFamily="34" charset="0"/>
                <a:cs typeface="Arial" pitchFamily="34" charset="0"/>
              </a:rPr>
              <a:t>sqoop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 import --connect </a:t>
            </a:r>
            <a:r>
              <a:rPr lang="en-US" altLang="zh-CN" sz="1200" b="1" dirty="0" err="1">
                <a:latin typeface="Arial" pitchFamily="34" charset="0"/>
                <a:cs typeface="Arial" pitchFamily="34" charset="0"/>
              </a:rPr>
              <a:t>jdbc:mysql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://db.foo.com/</a:t>
            </a:r>
            <a:r>
              <a:rPr lang="en-US" altLang="zh-CN" sz="1200" b="1" dirty="0" err="1">
                <a:latin typeface="Arial" pitchFamily="34" charset="0"/>
                <a:cs typeface="Arial" pitchFamily="34" charset="0"/>
              </a:rPr>
              <a:t>somedb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 --table </a:t>
            </a:r>
            <a:r>
              <a:rPr lang="en-US" altLang="zh-CN" sz="1200" b="1" dirty="0" err="1">
                <a:latin typeface="Arial" pitchFamily="34" charset="0"/>
                <a:cs typeface="Arial" pitchFamily="34" charset="0"/>
              </a:rPr>
              <a:t>sometable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 \</a:t>
            </a:r>
          </a:p>
          <a:p>
            <a:pPr>
              <a:spcBef>
                <a:spcPts val="200"/>
              </a:spcBef>
            </a:pP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	 --</a:t>
            </a:r>
            <a:r>
              <a:rPr lang="en-US" altLang="zh-CN" sz="1200" b="1" dirty="0" err="1" smtClean="0">
                <a:latin typeface="Arial" pitchFamily="34" charset="0"/>
                <a:cs typeface="Arial" pitchFamily="34" charset="0"/>
              </a:rPr>
              <a:t>hbase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-table </a:t>
            </a:r>
            <a:r>
              <a:rPr lang="en-US" altLang="zh-CN" sz="1200" b="1" dirty="0" err="1" smtClean="0">
                <a:latin typeface="Arial" pitchFamily="34" charset="0"/>
                <a:cs typeface="Arial" pitchFamily="34" charset="0"/>
              </a:rPr>
              <a:t>htablename</a:t>
            </a:r>
            <a:endParaRPr lang="en-US" altLang="zh-CN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91836" y="3567544"/>
            <a:ext cx="8229600" cy="8243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2200"/>
              </a:spcBef>
              <a:buFont typeface="Arial" pitchFamily="34" charset="0"/>
              <a:buNone/>
              <a:defRPr lang="en-US" altLang="ja-JP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spcBef>
                <a:spcPts val="900"/>
              </a:spcBef>
              <a:buFont typeface="Arial" pitchFamily="34" charset="0"/>
              <a:buChar char="•"/>
              <a:defRPr lang="en-US" altLang="ja-JP" sz="2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20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171450" algn="l" defTabSz="914400" rtl="0" eaLnBrk="1" latinLnBrk="0" hangingPunct="1">
              <a:spcBef>
                <a:spcPts val="3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0100" indent="-171450" algn="l" defTabSz="914400" rtl="0" eaLnBrk="1" latinLnBrk="0" hangingPunct="1">
              <a:spcBef>
                <a:spcPts val="1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2" indent="0">
              <a:buNone/>
            </a:pPr>
            <a:r>
              <a:rPr lang="zh-CN" altLang="en-US" dirty="0"/>
              <a:t>导入至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表</a:t>
            </a:r>
            <a:endParaRPr lang="en-US" altLang="zh-CN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71054" y="4554679"/>
            <a:ext cx="8229600" cy="6650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2200"/>
              </a:spcBef>
              <a:buFont typeface="Arial" pitchFamily="34" charset="0"/>
              <a:buNone/>
              <a:defRPr lang="en-US" altLang="ja-JP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spcBef>
                <a:spcPts val="900"/>
              </a:spcBef>
              <a:buFont typeface="Arial" pitchFamily="34" charset="0"/>
              <a:buChar char="•"/>
              <a:defRPr lang="en-US" altLang="ja-JP" sz="2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20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171450" algn="l" defTabSz="914400" rtl="0" eaLnBrk="1" latinLnBrk="0" hangingPunct="1">
              <a:spcBef>
                <a:spcPts val="3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0100" indent="-171450" algn="l" defTabSz="914400" rtl="0" eaLnBrk="1" latinLnBrk="0" hangingPunct="1">
              <a:spcBef>
                <a:spcPts val="1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$ </a:t>
            </a:r>
            <a:r>
              <a:rPr lang="en-US" altLang="zh-CN" sz="1200" b="1" dirty="0" err="1" smtClean="0">
                <a:latin typeface="Arial" pitchFamily="34" charset="0"/>
                <a:cs typeface="Arial" pitchFamily="34" charset="0"/>
              </a:rPr>
              <a:t>sqoop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 import --connect </a:t>
            </a:r>
            <a:r>
              <a:rPr lang="en-US" altLang="zh-CN" sz="1200" b="1" dirty="0" err="1" smtClean="0">
                <a:latin typeface="Arial" pitchFamily="34" charset="0"/>
                <a:cs typeface="Arial" pitchFamily="34" charset="0"/>
              </a:rPr>
              <a:t>jdbc:mysql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://db.foo.com/</a:t>
            </a:r>
            <a:r>
              <a:rPr lang="en-US" altLang="zh-CN" sz="1200" b="1" dirty="0" err="1" smtClean="0">
                <a:latin typeface="Arial" pitchFamily="34" charset="0"/>
                <a:cs typeface="Arial" pitchFamily="34" charset="0"/>
              </a:rPr>
              <a:t>somedb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 --table </a:t>
            </a:r>
            <a:r>
              <a:rPr lang="en-US" altLang="zh-CN" sz="1200" b="1" dirty="0" err="1" smtClean="0">
                <a:latin typeface="Arial" pitchFamily="34" charset="0"/>
                <a:cs typeface="Arial" pitchFamily="34" charset="0"/>
              </a:rPr>
              <a:t>sometable</a:t>
            </a: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 \</a:t>
            </a:r>
          </a:p>
          <a:p>
            <a:pPr>
              <a:spcBef>
                <a:spcPts val="200"/>
              </a:spcBef>
            </a:pPr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  	</a:t>
            </a:r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  --direct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88372" y="5223160"/>
            <a:ext cx="8229600" cy="8243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2200"/>
              </a:spcBef>
              <a:buFont typeface="Arial" pitchFamily="34" charset="0"/>
              <a:buNone/>
              <a:defRPr lang="en-US" altLang="ja-JP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spcBef>
                <a:spcPts val="900"/>
              </a:spcBef>
              <a:buFont typeface="Arial" pitchFamily="34" charset="0"/>
              <a:buChar char="•"/>
              <a:defRPr lang="en-US" altLang="ja-JP" sz="2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20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171450" algn="l" defTabSz="914400" rtl="0" eaLnBrk="1" latinLnBrk="0" hangingPunct="1">
              <a:spcBef>
                <a:spcPts val="3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0100" indent="-171450" algn="l" defTabSz="914400" rtl="0" eaLnBrk="1" latinLnBrk="0" hangingPunct="1">
              <a:spcBef>
                <a:spcPts val="1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2" indent="0">
              <a:buFont typeface="Neo Sans Intel" pitchFamily="34" charset="0"/>
              <a:buNone/>
            </a:pPr>
            <a:r>
              <a:rPr lang="zh-CN" altLang="en-US" dirty="0" smtClean="0"/>
              <a:t>针对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数据源使用更高性能的</a:t>
            </a:r>
            <a:r>
              <a:rPr lang="en-US" altLang="zh-CN" dirty="0" smtClean="0"/>
              <a:t>direct mode</a:t>
            </a:r>
          </a:p>
        </p:txBody>
      </p:sp>
    </p:spTree>
    <p:extLst>
      <p:ext uri="{BB962C8B-B14F-4D97-AF65-F5344CB8AC3E}">
        <p14:creationId xmlns:p14="http://schemas.microsoft.com/office/powerpoint/2010/main" xmlns="" val="2529180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开源项目主页：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http://sqoop.apache.org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Sqoop 1.4.2</a:t>
            </a:r>
            <a:r>
              <a:rPr lang="zh-CN" altLang="en-US" dirty="0" smtClean="0"/>
              <a:t>用户手册：</a:t>
            </a:r>
            <a:r>
              <a:rPr lang="en-US" altLang="zh-CN" dirty="0"/>
              <a:t> 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sqoop.apache.org/docs/1.4.2/SqoopUserGuide.html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54439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Sqoop = SQL-to-Hadoop</a:t>
            </a:r>
          </a:p>
          <a:p>
            <a:r>
              <a:rPr lang="en-US" altLang="zh-CN" dirty="0" smtClean="0"/>
              <a:t>Hadoop</a:t>
            </a:r>
            <a:r>
              <a:rPr lang="zh-CN" altLang="en-US" dirty="0" smtClean="0"/>
              <a:t>周边的开源</a:t>
            </a:r>
            <a:r>
              <a:rPr lang="en-US" altLang="zh-CN" dirty="0" smtClean="0"/>
              <a:t>ETL</a:t>
            </a:r>
            <a:r>
              <a:rPr lang="zh-CN" altLang="en-US" dirty="0" smtClean="0"/>
              <a:t>工具，用于高效的将数据在</a:t>
            </a:r>
            <a:r>
              <a:rPr lang="en-US" altLang="zh-CN" dirty="0" smtClean="0"/>
              <a:t>Hadoop</a:t>
            </a:r>
            <a:r>
              <a:rPr lang="zh-CN" altLang="en-US" dirty="0"/>
              <a:t>与</a:t>
            </a:r>
            <a:r>
              <a:rPr lang="zh-CN" altLang="en-US" dirty="0" smtClean="0"/>
              <a:t>其他</a:t>
            </a:r>
            <a:r>
              <a:rPr lang="zh-CN" altLang="en-US" dirty="0"/>
              <a:t>结构化</a:t>
            </a:r>
            <a:r>
              <a:rPr lang="zh-CN" altLang="en-US" dirty="0" smtClean="0"/>
              <a:t>数据</a:t>
            </a:r>
            <a:r>
              <a:rPr lang="zh-CN" altLang="en-US" dirty="0"/>
              <a:t>存储</a:t>
            </a:r>
            <a:r>
              <a:rPr lang="zh-CN" altLang="en-US" dirty="0" smtClean="0"/>
              <a:t>之间进行转移。</a:t>
            </a:r>
            <a:endParaRPr lang="en-US" altLang="zh-CN" dirty="0" smtClean="0"/>
          </a:p>
          <a:p>
            <a:r>
              <a:rPr lang="zh-CN" altLang="en-US" dirty="0"/>
              <a:t>结构化数据存</a:t>
            </a:r>
            <a:r>
              <a:rPr lang="zh-CN" altLang="en-US" dirty="0" smtClean="0"/>
              <a:t>储</a:t>
            </a:r>
            <a:r>
              <a:rPr lang="zh-CN" altLang="en-US" dirty="0"/>
              <a:t>包</a:t>
            </a:r>
            <a:r>
              <a:rPr lang="zh-CN" altLang="en-US" dirty="0" smtClean="0"/>
              <a:t>括：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关系型数据库，如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2"/>
            <a:r>
              <a:rPr lang="zh-CN" altLang="en-US" dirty="0"/>
              <a:t>企</a:t>
            </a:r>
            <a:r>
              <a:rPr lang="zh-CN" altLang="en-US" dirty="0" smtClean="0"/>
              <a:t>业级数据仓库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NoSQL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DataStore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08679619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2624998"/>
            <a:ext cx="1703993" cy="584775"/>
          </a:xfrm>
        </p:spPr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83927" y="6488668"/>
            <a:ext cx="26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2013.01.15</a:t>
            </a:r>
            <a:endParaRPr lang="zh-CN" altLang="en-US" dirty="0"/>
          </a:p>
        </p:txBody>
      </p:sp>
      <p:pic>
        <p:nvPicPr>
          <p:cNvPr id="1026" name="Picture 2" descr="P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677" y="530225"/>
            <a:ext cx="71437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54370" y="6488668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A11484-AF89-4F6F-BC6E-9241ADF8B578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69457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Apache Pig</a:t>
            </a:r>
            <a:r>
              <a:rPr lang="zh-CN" altLang="en-US" dirty="0" smtClean="0"/>
              <a:t>是一个高级过程语言</a:t>
            </a:r>
            <a:r>
              <a:rPr lang="en-US" altLang="zh-CN" dirty="0" smtClean="0"/>
              <a:t>, </a:t>
            </a:r>
            <a:r>
              <a:rPr lang="zh-CN" altLang="en-US" dirty="0" smtClean="0"/>
              <a:t>适合于使用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和</a:t>
            </a:r>
            <a:r>
              <a:rPr lang="en-US" altLang="zh-CN" b="1" u="sng" dirty="0" smtClean="0"/>
              <a:t>MapReduce</a:t>
            </a:r>
            <a:r>
              <a:rPr lang="zh-CN" altLang="en-US" dirty="0" smtClean="0"/>
              <a:t>平台来分析</a:t>
            </a:r>
            <a:r>
              <a:rPr lang="zh-CN" altLang="en-US" b="1" u="sng" dirty="0" smtClean="0"/>
              <a:t>大型半结构化数据集</a:t>
            </a:r>
            <a:r>
              <a:rPr lang="zh-CN" altLang="en-US" dirty="0" smtClean="0"/>
              <a:t>。通过使用类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的查询语言，可以极大简化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的应用。</a:t>
            </a:r>
            <a:endParaRPr lang="en-US" altLang="zh-CN" dirty="0" smtClean="0"/>
          </a:p>
          <a:p>
            <a:r>
              <a:rPr lang="en-US" altLang="zh-CN" dirty="0" smtClean="0"/>
              <a:t>Pig</a:t>
            </a:r>
            <a:r>
              <a:rPr lang="zh-CN" altLang="en-US" dirty="0"/>
              <a:t>提</a:t>
            </a:r>
            <a:r>
              <a:rPr lang="zh-CN" altLang="en-US" dirty="0" smtClean="0"/>
              <a:t>供的</a:t>
            </a:r>
            <a:r>
              <a:rPr lang="en-US" altLang="zh-CN" dirty="0" smtClean="0"/>
              <a:t>SQL-Like</a:t>
            </a:r>
            <a:r>
              <a:rPr lang="zh-CN" altLang="en-US" dirty="0" smtClean="0"/>
              <a:t>语言叫</a:t>
            </a:r>
            <a:r>
              <a:rPr lang="en-US" altLang="zh-CN" dirty="0" smtClean="0"/>
              <a:t>Pig Latin</a:t>
            </a:r>
            <a:r>
              <a:rPr lang="zh-CN" altLang="en-US" dirty="0" smtClean="0"/>
              <a:t>，该语言编译器会把类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的数据分析请求转换为一系列经过优化处理的</a:t>
            </a:r>
            <a:r>
              <a:rPr lang="en-US" altLang="zh-CN" dirty="0" smtClean="0"/>
              <a:t>MapReduce</a:t>
            </a:r>
            <a:r>
              <a:rPr lang="zh-CN" altLang="en-US" dirty="0" smtClean="0"/>
              <a:t>运算。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54370" y="6488668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A11484-AF89-4F6F-BC6E-9241ADF8B578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28439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主要有两部分组成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Pig Latin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Pig Latin</a:t>
            </a:r>
            <a:r>
              <a:rPr lang="zh-CN" altLang="en-US" dirty="0" smtClean="0"/>
              <a:t>的编译器</a:t>
            </a:r>
            <a:endParaRPr lang="en-US" altLang="zh-CN" dirty="0" smtClean="0"/>
          </a:p>
          <a:p>
            <a:r>
              <a:rPr lang="en-US" altLang="zh-CN" dirty="0" smtClean="0"/>
              <a:t>Pig</a:t>
            </a:r>
            <a:r>
              <a:rPr lang="zh-CN" altLang="en-US" dirty="0" smtClean="0"/>
              <a:t>的运行可以有两种方式</a:t>
            </a:r>
            <a:r>
              <a:rPr lang="en-US" altLang="zh-CN" dirty="0" smtClean="0"/>
              <a:t>:</a:t>
            </a:r>
          </a:p>
          <a:p>
            <a:pPr marL="571500" lvl="1" indent="-342900"/>
            <a:r>
              <a:rPr lang="zh-CN" altLang="en-US" dirty="0"/>
              <a:t>本</a:t>
            </a:r>
            <a:r>
              <a:rPr lang="zh-CN" altLang="en-US" dirty="0" smtClean="0"/>
              <a:t>地模式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不需要安装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，所有的执行都在本地完成</a:t>
            </a:r>
            <a:endParaRPr lang="en-US" altLang="zh-CN" dirty="0" smtClean="0"/>
          </a:p>
          <a:p>
            <a:pPr marL="571500" lvl="1" indent="-342900"/>
            <a:r>
              <a:rPr lang="en-US" altLang="zh-CN" dirty="0" smtClean="0"/>
              <a:t>MapReduce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需要在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的环境中运行</a:t>
            </a:r>
            <a:endParaRPr lang="en-US" altLang="zh-CN" dirty="0" smtClean="0"/>
          </a:p>
          <a:p>
            <a:r>
              <a:rPr lang="en-US" altLang="zh-CN" dirty="0" smtClean="0"/>
              <a:t>Pig</a:t>
            </a:r>
            <a:r>
              <a:rPr lang="zh-CN" altLang="en-US" dirty="0" smtClean="0"/>
              <a:t>语句的执行</a:t>
            </a:r>
            <a:r>
              <a:rPr lang="en-US" altLang="zh-CN" dirty="0" smtClean="0"/>
              <a:t>:</a:t>
            </a:r>
          </a:p>
          <a:p>
            <a:pPr marL="571500" lvl="1" indent="-342900"/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grunt shell</a:t>
            </a:r>
            <a:r>
              <a:rPr lang="zh-CN" altLang="en-US" dirty="0" smtClean="0"/>
              <a:t>或是命令行</a:t>
            </a:r>
            <a:endParaRPr lang="en-US" altLang="zh-CN" dirty="0" smtClean="0"/>
          </a:p>
          <a:p>
            <a:pPr marL="571500" lvl="1" indent="-342900"/>
            <a:r>
              <a:rPr lang="en-US" altLang="zh-CN" dirty="0" smtClean="0"/>
              <a:t>Script</a:t>
            </a:r>
            <a:r>
              <a:rPr lang="zh-CN" altLang="en-US" dirty="0" smtClean="0"/>
              <a:t>批处理模式</a:t>
            </a:r>
            <a:endParaRPr lang="en-US" altLang="zh-CN" dirty="0" smtClean="0"/>
          </a:p>
          <a:p>
            <a:pPr marL="571500" lvl="1" indent="-342900"/>
            <a:r>
              <a:rPr lang="en-US" altLang="zh-CN" dirty="0" smtClean="0"/>
              <a:t>Java API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PigServer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PigRunner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26479" y="3719149"/>
            <a:ext cx="2238693" cy="2573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54370" y="6488668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A11484-AF89-4F6F-BC6E-9241ADF8B578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90278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应用现状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Yahoo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40%</a:t>
            </a:r>
            <a:r>
              <a:rPr lang="zh-CN" altLang="en-US" dirty="0"/>
              <a:t>数</a:t>
            </a:r>
            <a:r>
              <a:rPr lang="zh-CN" altLang="en-US" dirty="0" smtClean="0"/>
              <a:t>据生产任务使用</a:t>
            </a:r>
            <a:r>
              <a:rPr lang="en-US" altLang="zh-CN" dirty="0" smtClean="0"/>
              <a:t>Pig</a:t>
            </a:r>
            <a:endParaRPr lang="en-US" altLang="zh-CN" dirty="0"/>
          </a:p>
          <a:p>
            <a:r>
              <a:rPr lang="zh-CN" altLang="en-US" dirty="0"/>
              <a:t>其</a:t>
            </a:r>
            <a:r>
              <a:rPr lang="zh-CN" altLang="en-US" dirty="0" smtClean="0"/>
              <a:t>他</a:t>
            </a:r>
            <a:r>
              <a:rPr lang="en-US" altLang="zh-CN" dirty="0" smtClean="0"/>
              <a:t>Pig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: </a:t>
            </a:r>
            <a:r>
              <a:rPr lang="en-US" altLang="zh-CN" dirty="0"/>
              <a:t>Twitter, LinkedIn, </a:t>
            </a:r>
            <a:r>
              <a:rPr lang="en-US" altLang="zh-CN" dirty="0" smtClean="0"/>
              <a:t>EBay, </a:t>
            </a:r>
            <a:r>
              <a:rPr lang="en-US" altLang="zh-CN" dirty="0"/>
              <a:t>AOL, …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Pig</a:t>
            </a:r>
            <a:r>
              <a:rPr lang="zh-CN" altLang="en-US" dirty="0" smtClean="0"/>
              <a:t>使用场景示例</a:t>
            </a:r>
            <a:endParaRPr lang="en-US" altLang="zh-CN" dirty="0"/>
          </a:p>
          <a:p>
            <a:pPr lvl="2"/>
            <a:r>
              <a:rPr lang="zh-CN" altLang="en-US" dirty="0" smtClean="0"/>
              <a:t>处理网站日志</a:t>
            </a:r>
            <a:endParaRPr lang="en-US" altLang="zh-CN" dirty="0"/>
          </a:p>
          <a:p>
            <a:pPr lvl="2"/>
            <a:r>
              <a:rPr lang="zh-CN" altLang="en-US" dirty="0" smtClean="0"/>
              <a:t>建立用户行为模型</a:t>
            </a:r>
            <a:endParaRPr lang="en-US" altLang="zh-CN" dirty="0"/>
          </a:p>
          <a:p>
            <a:pPr lvl="2"/>
            <a:r>
              <a:rPr lang="zh-CN" altLang="en-US" dirty="0"/>
              <a:t>图</a:t>
            </a:r>
            <a:r>
              <a:rPr lang="zh-CN" altLang="en-US" dirty="0" smtClean="0"/>
              <a:t>像处理</a:t>
            </a:r>
            <a:endParaRPr lang="en-US" altLang="zh-CN" dirty="0"/>
          </a:p>
          <a:p>
            <a:pPr lvl="2"/>
            <a:r>
              <a:rPr lang="zh-CN" altLang="en-US" dirty="0" smtClean="0"/>
              <a:t>建立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地图</a:t>
            </a:r>
            <a:endParaRPr lang="en-US" altLang="zh-CN" dirty="0"/>
          </a:p>
          <a:p>
            <a:pPr lvl="2"/>
            <a:r>
              <a:rPr lang="zh-CN" altLang="en-US" dirty="0" smtClean="0"/>
              <a:t>基于原生数据集的研究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54370" y="6488668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A11484-AF89-4F6F-BC6E-9241ADF8B578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58660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来源及动机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3817620" cy="4572000"/>
          </a:xfrm>
        </p:spPr>
        <p:txBody>
          <a:bodyPr/>
          <a:lstStyle/>
          <a:p>
            <a:r>
              <a:rPr lang="zh-CN" altLang="en-US" dirty="0" smtClean="0"/>
              <a:t>起源于</a:t>
            </a:r>
            <a:r>
              <a:rPr lang="en-US" altLang="zh-CN" dirty="0" smtClean="0"/>
              <a:t>Yahoo</a:t>
            </a:r>
          </a:p>
          <a:p>
            <a:r>
              <a:rPr lang="zh-CN" altLang="en-US" dirty="0"/>
              <a:t>考</a:t>
            </a:r>
            <a:r>
              <a:rPr lang="zh-CN" altLang="en-US" dirty="0" smtClean="0"/>
              <a:t>虑如下场景</a:t>
            </a:r>
            <a:r>
              <a:rPr lang="en-US" altLang="zh-CN" dirty="0" smtClean="0"/>
              <a:t>:</a:t>
            </a:r>
          </a:p>
          <a:p>
            <a:pPr marL="571500" lvl="1" indent="-342900"/>
            <a:r>
              <a:rPr lang="zh-CN" altLang="en-US" dirty="0"/>
              <a:t>一</a:t>
            </a:r>
            <a:r>
              <a:rPr lang="zh-CN" altLang="en-US" dirty="0" smtClean="0"/>
              <a:t>个文件存储用户信息</a:t>
            </a:r>
            <a:endParaRPr lang="en-US" altLang="zh-CN" dirty="0" smtClean="0"/>
          </a:p>
          <a:p>
            <a:pPr marL="571500" lvl="1" indent="-342900"/>
            <a:r>
              <a:rPr lang="zh-CN" altLang="en-US" dirty="0" smtClean="0"/>
              <a:t>另一个文件存储网站访问数据</a:t>
            </a:r>
            <a:endParaRPr lang="en-US" altLang="zh-CN" dirty="0" smtClean="0"/>
          </a:p>
          <a:p>
            <a:pPr marL="571500" lvl="1" indent="-342900"/>
            <a:r>
              <a:rPr lang="zh-CN" altLang="en-US" dirty="0" smtClean="0"/>
              <a:t>需找出年龄在</a:t>
            </a:r>
            <a:r>
              <a:rPr lang="en-US" altLang="zh-CN" dirty="0" smtClean="0"/>
              <a:t>18</a:t>
            </a:r>
            <a:r>
              <a:rPr lang="zh-CN" altLang="en-US" dirty="0" smtClean="0"/>
              <a:t>至</a:t>
            </a:r>
            <a:r>
              <a:rPr lang="en-US" altLang="zh-CN" dirty="0" smtClean="0"/>
              <a:t>25</a:t>
            </a:r>
            <a:r>
              <a:rPr lang="zh-CN" altLang="en-US" dirty="0" smtClean="0"/>
              <a:t>岁之间的用户最喜欢访问的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个页面</a:t>
            </a:r>
            <a:endParaRPr lang="en-US" altLang="zh-CN" dirty="0" smtClean="0"/>
          </a:p>
        </p:txBody>
      </p:sp>
      <p:grpSp>
        <p:nvGrpSpPr>
          <p:cNvPr id="39" name="Group 38"/>
          <p:cNvGrpSpPr/>
          <p:nvPr/>
        </p:nvGrpSpPr>
        <p:grpSpPr>
          <a:xfrm>
            <a:off x="4583113" y="1416843"/>
            <a:ext cx="4016375" cy="4232691"/>
            <a:chOff x="2563813" y="1298575"/>
            <a:chExt cx="4016375" cy="4232691"/>
          </a:xfrm>
        </p:grpSpPr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586038" y="1298575"/>
              <a:ext cx="1425575" cy="338554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/>
                <a:t>Load Users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5154613" y="1306512"/>
              <a:ext cx="1425575" cy="338554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/>
                <a:t>Load Pages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2563813" y="1992312"/>
              <a:ext cx="1524000" cy="338554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/>
                <a:t>Filter by age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935413" y="2754312"/>
              <a:ext cx="1600200" cy="338554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/>
                <a:t>Join on name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935413" y="3363912"/>
              <a:ext cx="1600200" cy="338554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/>
                <a:t>Group on url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4011613" y="3973512"/>
              <a:ext cx="1425575" cy="338554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/>
                <a:t>Count clicks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3783013" y="4583112"/>
              <a:ext cx="1828800" cy="338554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/>
                <a:t>Order by clicks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087813" y="5192712"/>
              <a:ext cx="1371600" cy="338554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/>
                <a:t>Take top 5</a:t>
              </a: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3249613" y="168751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4697413" y="3135312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3249613" y="2373312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3249613" y="2601912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 flipV="1">
              <a:off x="5916613" y="1687512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4697413" y="2601912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4697413" y="3744912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 flipH="1">
              <a:off x="4697413" y="4354512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/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 flipH="1">
              <a:off x="4697413" y="4964112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854370" y="6488668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A11484-AF89-4F6F-BC6E-9241ADF8B578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68031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MapReduce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91317211"/>
              </p:ext>
            </p:extLst>
          </p:nvPr>
        </p:nvGraphicFramePr>
        <p:xfrm>
          <a:off x="18961" y="1484417"/>
          <a:ext cx="9125039" cy="4763365"/>
        </p:xfrm>
        <a:graphic>
          <a:graphicData uri="http://schemas.openxmlformats.org/presentationml/2006/ole">
            <p:oleObj spid="_x0000_s1026" name="Document" r:id="rId3" imgW="13704299" imgH="9550610" progId="Word.Document.8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54370" y="6488668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A11484-AF89-4F6F-BC6E-9241ADF8B578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62010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Users = </a:t>
            </a:r>
            <a:r>
              <a:rPr lang="en-US" altLang="zh-CN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load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‘users’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as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 (name, age);</a:t>
            </a:r>
            <a:b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</a:br>
            <a:r>
              <a:rPr lang="en-US" altLang="zh-CN" dirty="0" err="1">
                <a:latin typeface="Courier New" charset="0"/>
                <a:ea typeface="MS PGothic" pitchFamily="34" charset="-128"/>
                <a:cs typeface="MS PGothic" pitchFamily="34" charset="-128"/>
              </a:rPr>
              <a:t>Fltrd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 = </a:t>
            </a:r>
            <a:r>
              <a:rPr lang="en-US" altLang="zh-CN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filter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 Users </a:t>
            </a:r>
            <a:r>
              <a:rPr lang="en-US" altLang="zh-CN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by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 </a:t>
            </a:r>
            <a:b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</a:b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        age &gt;= 18 </a:t>
            </a:r>
            <a:r>
              <a:rPr lang="en-US" altLang="zh-CN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and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 age &lt;= 25; </a:t>
            </a:r>
            <a:b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</a:b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Pages = </a:t>
            </a:r>
            <a:r>
              <a:rPr lang="en-US" altLang="zh-CN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load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 ‘pages’ </a:t>
            </a:r>
            <a:r>
              <a:rPr lang="en-US" altLang="zh-CN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as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 (user, </a:t>
            </a:r>
            <a:r>
              <a:rPr lang="en-US" altLang="zh-CN" dirty="0" err="1">
                <a:latin typeface="Courier New" charset="0"/>
                <a:ea typeface="MS PGothic" pitchFamily="34" charset="-128"/>
                <a:cs typeface="MS PGothic" pitchFamily="34" charset="-128"/>
              </a:rPr>
              <a:t>url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);</a:t>
            </a:r>
            <a:b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</a:br>
            <a:r>
              <a:rPr lang="en-US" altLang="zh-CN" dirty="0" err="1">
                <a:latin typeface="Courier New" charset="0"/>
                <a:ea typeface="MS PGothic" pitchFamily="34" charset="-128"/>
                <a:cs typeface="MS PGothic" pitchFamily="34" charset="-128"/>
              </a:rPr>
              <a:t>Jnd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 = </a:t>
            </a:r>
            <a:r>
              <a:rPr lang="en-US" altLang="zh-CN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join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 </a:t>
            </a:r>
            <a:r>
              <a:rPr lang="en-US" altLang="zh-CN" dirty="0" err="1">
                <a:latin typeface="Courier New" charset="0"/>
                <a:ea typeface="MS PGothic" pitchFamily="34" charset="-128"/>
                <a:cs typeface="MS PGothic" pitchFamily="34" charset="-128"/>
              </a:rPr>
              <a:t>Fltrd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by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 name, Pages </a:t>
            </a:r>
            <a:r>
              <a:rPr lang="en-US" altLang="zh-CN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by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 user;</a:t>
            </a:r>
            <a:b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</a:br>
            <a:r>
              <a:rPr lang="en-US" altLang="zh-CN" dirty="0" err="1">
                <a:latin typeface="Courier New" charset="0"/>
                <a:ea typeface="MS PGothic" pitchFamily="34" charset="-128"/>
                <a:cs typeface="MS PGothic" pitchFamily="34" charset="-128"/>
              </a:rPr>
              <a:t>Grpd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 = </a:t>
            </a:r>
            <a:r>
              <a:rPr lang="en-US" altLang="zh-CN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group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 </a:t>
            </a:r>
            <a:r>
              <a:rPr lang="en-US" altLang="zh-CN" dirty="0" err="1">
                <a:latin typeface="Courier New" charset="0"/>
                <a:ea typeface="MS PGothic" pitchFamily="34" charset="-128"/>
                <a:cs typeface="MS PGothic" pitchFamily="34" charset="-128"/>
              </a:rPr>
              <a:t>Jnd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by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 </a:t>
            </a:r>
            <a:r>
              <a:rPr lang="en-US" altLang="zh-CN" dirty="0" err="1">
                <a:latin typeface="Courier New" charset="0"/>
                <a:ea typeface="MS PGothic" pitchFamily="34" charset="-128"/>
                <a:cs typeface="MS PGothic" pitchFamily="34" charset="-128"/>
              </a:rPr>
              <a:t>url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;</a:t>
            </a:r>
            <a:b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</a:br>
            <a:r>
              <a:rPr lang="en-US" altLang="zh-CN" dirty="0" err="1">
                <a:latin typeface="Courier New" charset="0"/>
                <a:ea typeface="MS PGothic" pitchFamily="34" charset="-128"/>
                <a:cs typeface="MS PGothic" pitchFamily="34" charset="-128"/>
              </a:rPr>
              <a:t>Smmd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 = </a:t>
            </a:r>
            <a:r>
              <a:rPr lang="en-US" altLang="zh-CN" dirty="0" err="1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foreach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 </a:t>
            </a:r>
            <a:r>
              <a:rPr lang="en-US" altLang="zh-CN" dirty="0" err="1">
                <a:latin typeface="Courier New" charset="0"/>
                <a:ea typeface="MS PGothic" pitchFamily="34" charset="-128"/>
                <a:cs typeface="MS PGothic" pitchFamily="34" charset="-128"/>
              </a:rPr>
              <a:t>Grpd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generate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 group,</a:t>
            </a:r>
            <a:b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</a:b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       COUNT(</a:t>
            </a:r>
            <a:r>
              <a:rPr lang="en-US" altLang="zh-CN" dirty="0" err="1">
                <a:latin typeface="Courier New" charset="0"/>
                <a:ea typeface="MS PGothic" pitchFamily="34" charset="-128"/>
                <a:cs typeface="MS PGothic" pitchFamily="34" charset="-128"/>
              </a:rPr>
              <a:t>Jnd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) </a:t>
            </a:r>
            <a:r>
              <a:rPr lang="en-US" altLang="zh-CN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as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 clicks;</a:t>
            </a:r>
            <a:b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</a:br>
            <a:r>
              <a:rPr lang="en-US" altLang="zh-CN" dirty="0" err="1">
                <a:latin typeface="Courier New" charset="0"/>
                <a:ea typeface="MS PGothic" pitchFamily="34" charset="-128"/>
                <a:cs typeface="MS PGothic" pitchFamily="34" charset="-128"/>
              </a:rPr>
              <a:t>Srtd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 = </a:t>
            </a:r>
            <a:r>
              <a:rPr lang="en-US" altLang="zh-CN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order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 </a:t>
            </a:r>
            <a:r>
              <a:rPr lang="en-US" altLang="zh-CN" dirty="0" err="1">
                <a:latin typeface="Courier New" charset="0"/>
                <a:ea typeface="MS PGothic" pitchFamily="34" charset="-128"/>
                <a:cs typeface="MS PGothic" pitchFamily="34" charset="-128"/>
              </a:rPr>
              <a:t>Smmd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by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 clicks </a:t>
            </a:r>
            <a:r>
              <a:rPr lang="en-US" altLang="zh-CN" dirty="0" err="1">
                <a:latin typeface="Courier New" charset="0"/>
                <a:ea typeface="MS PGothic" pitchFamily="34" charset="-128"/>
                <a:cs typeface="MS PGothic" pitchFamily="34" charset="-128"/>
              </a:rPr>
              <a:t>desc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;</a:t>
            </a:r>
            <a:b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</a:b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Top5 = </a:t>
            </a:r>
            <a:r>
              <a:rPr lang="en-US" altLang="zh-CN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limit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 </a:t>
            </a:r>
            <a:r>
              <a:rPr lang="en-US" altLang="zh-CN" dirty="0" err="1">
                <a:latin typeface="Courier New" charset="0"/>
                <a:ea typeface="MS PGothic" pitchFamily="34" charset="-128"/>
                <a:cs typeface="MS PGothic" pitchFamily="34" charset="-128"/>
              </a:rPr>
              <a:t>Srtd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 5;</a:t>
            </a:r>
            <a:b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</a:br>
            <a:r>
              <a:rPr lang="en-US" altLang="zh-CN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store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 Top5 </a:t>
            </a:r>
            <a:r>
              <a:rPr lang="en-US" altLang="zh-CN" dirty="0">
                <a:solidFill>
                  <a:srgbClr val="FF0000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into</a:t>
            </a:r>
            <a:r>
              <a:rPr lang="en-US" altLang="zh-CN" dirty="0">
                <a:latin typeface="Courier New" charset="0"/>
                <a:ea typeface="MS PGothic" pitchFamily="34" charset="-128"/>
                <a:cs typeface="MS PGothic" pitchFamily="34" charset="-128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‘top5sites</a:t>
            </a:r>
            <a:r>
              <a:rPr lang="en-US" altLang="zh-CN" dirty="0" smtClean="0">
                <a:solidFill>
                  <a:srgbClr val="0000FF"/>
                </a:solidFill>
                <a:latin typeface="Courier New" charset="0"/>
                <a:ea typeface="MS PGothic" pitchFamily="34" charset="-128"/>
                <a:cs typeface="MS PGothic" pitchFamily="34" charset="-128"/>
              </a:rPr>
              <a:t>’</a:t>
            </a:r>
            <a:r>
              <a:rPr lang="en-US" altLang="zh-CN" dirty="0" smtClean="0">
                <a:latin typeface="Courier New" charset="0"/>
                <a:ea typeface="MS PGothic" pitchFamily="34" charset="-128"/>
                <a:cs typeface="MS PGothic" pitchFamily="34" charset="-128"/>
              </a:rPr>
              <a:t>;</a:t>
            </a:r>
            <a:endParaRPr lang="en-US" altLang="zh-CN" sz="4800" dirty="0">
              <a:latin typeface="Courier New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4370" y="6488668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A11484-AF89-4F6F-BC6E-9241ADF8B578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16756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性能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54370" y="6488668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A11484-AF89-4F6F-BC6E-9241ADF8B578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18" name="Picture 17" descr="pigvsmr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70" y="986061"/>
            <a:ext cx="8666660" cy="5218386"/>
          </a:xfrm>
          <a:prstGeom prst="rect">
            <a:avLst/>
          </a:prstGeom>
        </p:spPr>
      </p:pic>
      <p:sp>
        <p:nvSpPr>
          <p:cNvPr id="19" name="TextBox 5"/>
          <p:cNvSpPr txBox="1"/>
          <p:nvPr/>
        </p:nvSpPr>
        <p:spPr>
          <a:xfrm>
            <a:off x="2260299" y="2033211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20" name="TextBox 6"/>
          <p:cNvSpPr txBox="1"/>
          <p:nvPr/>
        </p:nvSpPr>
        <p:spPr>
          <a:xfrm>
            <a:off x="3156127" y="2033212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21" name="TextBox 7"/>
          <p:cNvSpPr txBox="1"/>
          <p:nvPr/>
        </p:nvSpPr>
        <p:spPr>
          <a:xfrm>
            <a:off x="5991036" y="2034005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22" name="TextBox 8"/>
          <p:cNvSpPr txBox="1"/>
          <p:nvPr/>
        </p:nvSpPr>
        <p:spPr>
          <a:xfrm>
            <a:off x="6898210" y="2033211"/>
            <a:ext cx="56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0.4,</a:t>
            </a:r>
          </a:p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3" name="TextBox 9"/>
          <p:cNvSpPr txBox="1"/>
          <p:nvPr/>
        </p:nvSpPr>
        <p:spPr>
          <a:xfrm>
            <a:off x="7846886" y="2034005"/>
            <a:ext cx="56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0.6, </a:t>
            </a:r>
          </a:p>
          <a:p>
            <a:r>
              <a:rPr lang="en-US" dirty="0" smtClean="0"/>
              <a:t>0.7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9" idx="1"/>
          </p:cNvCxnSpPr>
          <p:nvPr/>
        </p:nvCxnSpPr>
        <p:spPr>
          <a:xfrm rot="10800000">
            <a:off x="1784035" y="2033211"/>
            <a:ext cx="476264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</p:cNvCxnSpPr>
          <p:nvPr/>
        </p:nvCxnSpPr>
        <p:spPr>
          <a:xfrm rot="5400000">
            <a:off x="2726045" y="3085404"/>
            <a:ext cx="1365721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</p:cNvCxnSpPr>
          <p:nvPr/>
        </p:nvCxnSpPr>
        <p:spPr>
          <a:xfrm rot="16200000" flipH="1">
            <a:off x="5471465" y="3175685"/>
            <a:ext cx="154469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2"/>
          </p:cNvCxnSpPr>
          <p:nvPr/>
        </p:nvCxnSpPr>
        <p:spPr>
          <a:xfrm rot="5400000">
            <a:off x="6479929" y="3382667"/>
            <a:ext cx="140625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2"/>
          </p:cNvCxnSpPr>
          <p:nvPr/>
        </p:nvCxnSpPr>
        <p:spPr>
          <a:xfrm rot="16200000" flipH="1">
            <a:off x="7428605" y="3383460"/>
            <a:ext cx="1406252" cy="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56862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运行原理</a:t>
            </a:r>
            <a:endParaRPr lang="zh-CN" alt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453027" y="2095500"/>
            <a:ext cx="255493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Courier New"/>
                <a:cs typeface="Courier New"/>
              </a:rPr>
              <a:t>A = LOAD ‘</a:t>
            </a:r>
            <a:r>
              <a:rPr lang="en-US" sz="1400" dirty="0" err="1" smtClean="0">
                <a:latin typeface="Courier New"/>
                <a:cs typeface="Courier New"/>
              </a:rPr>
              <a:t>myfile</a:t>
            </a:r>
            <a:r>
              <a:rPr lang="en-US" sz="1400" dirty="0" smtClean="0">
                <a:latin typeface="Courier New"/>
                <a:cs typeface="Courier New"/>
              </a:rPr>
              <a:t>’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AS (</a:t>
            </a:r>
            <a:r>
              <a:rPr lang="en-US" sz="1400" dirty="0" err="1" smtClean="0">
                <a:latin typeface="Courier New"/>
                <a:cs typeface="Courier New"/>
              </a:rPr>
              <a:t>x</a:t>
            </a:r>
            <a:r>
              <a:rPr lang="en-US" sz="1400" dirty="0" smtClean="0">
                <a:latin typeface="Courier New"/>
                <a:cs typeface="Courier New"/>
              </a:rPr>
              <a:t>, </a:t>
            </a:r>
            <a:r>
              <a:rPr lang="en-US" sz="1400" dirty="0" err="1" smtClean="0">
                <a:latin typeface="Courier New"/>
                <a:cs typeface="Courier New"/>
              </a:rPr>
              <a:t>y</a:t>
            </a:r>
            <a:r>
              <a:rPr lang="en-US" sz="1400" dirty="0" smtClean="0">
                <a:latin typeface="Courier New"/>
                <a:cs typeface="Courier New"/>
              </a:rPr>
              <a:t>, </a:t>
            </a:r>
            <a:r>
              <a:rPr lang="en-US" sz="1400" dirty="0" err="1" smtClean="0">
                <a:latin typeface="Courier New"/>
                <a:cs typeface="Courier New"/>
              </a:rPr>
              <a:t>z</a:t>
            </a:r>
            <a:r>
              <a:rPr lang="en-US" sz="14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B = FILTER A by </a:t>
            </a:r>
            <a:r>
              <a:rPr lang="en-US" sz="1400" dirty="0" err="1" smtClean="0">
                <a:latin typeface="Courier New"/>
                <a:cs typeface="Courier New"/>
              </a:rPr>
              <a:t>x</a:t>
            </a:r>
            <a:r>
              <a:rPr lang="en-US" sz="1400" dirty="0" smtClean="0">
                <a:latin typeface="Courier New"/>
                <a:cs typeface="Courier New"/>
              </a:rPr>
              <a:t> &gt; 0; 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C = GROUP B BY </a:t>
            </a:r>
            <a:r>
              <a:rPr lang="en-US" sz="1400" dirty="0" err="1" smtClean="0">
                <a:latin typeface="Courier New"/>
                <a:cs typeface="Courier New"/>
              </a:rPr>
              <a:t>x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D = FOREACH A GENERATE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</a:t>
            </a:r>
            <a:r>
              <a:rPr lang="en-US" sz="1400" dirty="0" err="1" smtClean="0">
                <a:latin typeface="Courier New"/>
                <a:cs typeface="Courier New"/>
              </a:rPr>
              <a:t>x</a:t>
            </a:r>
            <a:r>
              <a:rPr lang="en-US" sz="1400" dirty="0" smtClean="0">
                <a:latin typeface="Courier New"/>
                <a:cs typeface="Courier New"/>
              </a:rPr>
              <a:t>, COUNT(B);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STORE D INTO ‘output’;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453027" y="16383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Pig Latin</a:t>
            </a:r>
            <a:endParaRPr lang="en-US" dirty="0"/>
          </a:p>
        </p:txBody>
      </p:sp>
      <p:sp>
        <p:nvSpPr>
          <p:cNvPr id="6" name="TextBox 7"/>
          <p:cNvSpPr txBox="1"/>
          <p:nvPr/>
        </p:nvSpPr>
        <p:spPr>
          <a:xfrm>
            <a:off x="6658634" y="2680275"/>
            <a:ext cx="22517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/>
              <a:t>执行计划</a:t>
            </a:r>
            <a:endParaRPr lang="en-US" dirty="0" smtClean="0"/>
          </a:p>
          <a:p>
            <a:r>
              <a:rPr lang="en-US" dirty="0" smtClean="0"/>
              <a:t>Map:</a:t>
            </a:r>
          </a:p>
          <a:p>
            <a:r>
              <a:rPr lang="en-US" dirty="0" smtClean="0"/>
              <a:t>    Filter</a:t>
            </a:r>
          </a:p>
          <a:p>
            <a:r>
              <a:rPr lang="en-US" dirty="0" smtClean="0"/>
              <a:t>    Count</a:t>
            </a:r>
          </a:p>
          <a:p>
            <a:endParaRPr lang="en-US" dirty="0" smtClean="0"/>
          </a:p>
          <a:p>
            <a:r>
              <a:rPr lang="en-US" dirty="0" smtClean="0"/>
              <a:t>Combine/Reduce:</a:t>
            </a:r>
          </a:p>
          <a:p>
            <a:r>
              <a:rPr lang="en-US" dirty="0" smtClean="0"/>
              <a:t>    Sum</a:t>
            </a:r>
            <a:endParaRPr lang="en-US" dirty="0"/>
          </a:p>
        </p:txBody>
      </p:sp>
      <p:sp>
        <p:nvSpPr>
          <p:cNvPr id="7" name="TextBox 8"/>
          <p:cNvSpPr txBox="1"/>
          <p:nvPr/>
        </p:nvSpPr>
        <p:spPr>
          <a:xfrm>
            <a:off x="3729627" y="2552700"/>
            <a:ext cx="20136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pig.jar</a:t>
            </a:r>
            <a:r>
              <a:rPr lang="en-US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zh-CN" altLang="en-US" dirty="0" smtClean="0"/>
              <a:t>分析</a:t>
            </a:r>
            <a:endParaRPr lang="en-US" altLang="zh-CN" dirty="0" smtClean="0"/>
          </a:p>
          <a:p>
            <a:pPr lvl="1">
              <a:buFont typeface="Arial"/>
              <a:buChar char="•"/>
            </a:pPr>
            <a:r>
              <a:rPr lang="zh-CN" altLang="en-US" dirty="0" smtClean="0"/>
              <a:t>检查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zh-CN" altLang="en-US" dirty="0" smtClean="0"/>
              <a:t>优化</a:t>
            </a:r>
            <a:endParaRPr lang="en-US" altLang="zh-CN" dirty="0" smtClean="0"/>
          </a:p>
          <a:p>
            <a:pPr lvl="1">
              <a:buFont typeface="Arial"/>
              <a:buChar char="•"/>
            </a:pPr>
            <a:r>
              <a:rPr lang="zh-CN" altLang="en-US" dirty="0" smtClean="0"/>
              <a:t>执行计划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zh-CN" altLang="en-US" dirty="0" smtClean="0"/>
              <a:t>提交</a:t>
            </a:r>
            <a:r>
              <a:rPr lang="en-US" dirty="0" smtClean="0"/>
              <a:t> jar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zh-CN" altLang="en-US" dirty="0" smtClean="0"/>
              <a:t>到 </a:t>
            </a:r>
            <a:r>
              <a:rPr lang="en-US" altLang="zh-CN" dirty="0" err="1" smtClean="0"/>
              <a:t>Hadoop</a:t>
            </a:r>
            <a:endParaRPr lang="en-US" altLang="zh-CN" dirty="0" smtClean="0"/>
          </a:p>
          <a:p>
            <a:pPr lvl="1">
              <a:buFont typeface="Arial"/>
              <a:buChar char="•"/>
            </a:pPr>
            <a:r>
              <a:rPr lang="zh-CN" altLang="en-US" dirty="0" smtClean="0"/>
              <a:t>监控</a:t>
            </a:r>
            <a:r>
              <a:rPr lang="en-US" altLang="zh-CN" dirty="0" smtClean="0"/>
              <a:t>job</a:t>
            </a:r>
            <a:r>
              <a:rPr lang="zh-CN" altLang="en-US" dirty="0" smtClean="0"/>
              <a:t>进展</a:t>
            </a:r>
          </a:p>
          <a:p>
            <a:pPr lvl="1">
              <a:buFont typeface="Arial"/>
              <a:buChar char="•"/>
            </a:pPr>
            <a:endParaRPr lang="en-US" dirty="0"/>
          </a:p>
        </p:txBody>
      </p:sp>
      <p:pic>
        <p:nvPicPr>
          <p:cNvPr id="8" name="Picture 7" descr="Pig_use3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5827" y="1409700"/>
            <a:ext cx="1352400" cy="1143000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>
            <a:off x="2739027" y="2400300"/>
            <a:ext cx="9144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4567033" y="5067300"/>
            <a:ext cx="305594" cy="79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hadoop-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27" y="5372100"/>
            <a:ext cx="2897746" cy="6858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5418161" y="2857500"/>
            <a:ext cx="1207066" cy="977521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31809" y="3848669"/>
            <a:ext cx="1345818" cy="685231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4370" y="6488668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A11484-AF89-4F6F-BC6E-9241ADF8B578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97014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Latin vs</a:t>
            </a:r>
            <a:r>
              <a:rPr lang="en-US" altLang="zh-CN" dirty="0" smtClean="0"/>
              <a:t>. SQL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 smtClean="0"/>
              <a:t>Pig Latin</a:t>
            </a:r>
          </a:p>
          <a:p>
            <a:pPr marL="571500" lvl="1" indent="-342900"/>
            <a:r>
              <a:rPr lang="zh-CN" altLang="en-US" dirty="0"/>
              <a:t>属</a:t>
            </a:r>
            <a:r>
              <a:rPr lang="zh-CN" altLang="en-US" dirty="0" smtClean="0"/>
              <a:t>于</a:t>
            </a:r>
            <a:r>
              <a:rPr lang="zh-CN" altLang="en-US" dirty="0"/>
              <a:t>定</a:t>
            </a:r>
            <a:r>
              <a:rPr lang="zh-CN" altLang="en-US" dirty="0" smtClean="0"/>
              <a:t>义</a:t>
            </a:r>
            <a:r>
              <a:rPr lang="zh-CN" altLang="en-US" dirty="0"/>
              <a:t>数据</a:t>
            </a:r>
            <a:r>
              <a:rPr lang="zh-CN" altLang="en-US" dirty="0" smtClean="0"/>
              <a:t>流 </a:t>
            </a:r>
            <a:r>
              <a:rPr lang="en-US" altLang="zh-CN" dirty="0" smtClean="0"/>
              <a:t>(data flow)</a:t>
            </a:r>
            <a:r>
              <a:rPr lang="zh-CN" altLang="en-US" dirty="0" smtClean="0"/>
              <a:t>的过程式</a:t>
            </a:r>
            <a:r>
              <a:rPr lang="zh-CN" altLang="en-US" dirty="0"/>
              <a:t>编程语言</a:t>
            </a:r>
            <a:r>
              <a:rPr lang="en-US" altLang="zh-CN" dirty="0" smtClean="0"/>
              <a:t>(procedural programming language)</a:t>
            </a:r>
            <a:r>
              <a:rPr lang="zh-CN" altLang="en-US" dirty="0" smtClean="0"/>
              <a:t>，比较符合程序员的思维</a:t>
            </a:r>
            <a:endParaRPr lang="en-US" altLang="zh-CN" dirty="0" smtClean="0"/>
          </a:p>
          <a:p>
            <a:pPr marL="571500" lvl="1" indent="-342900"/>
            <a:r>
              <a:rPr lang="zh-CN" altLang="en-US" dirty="0"/>
              <a:t>程序是相对于输入的一步步操</a:t>
            </a:r>
            <a:r>
              <a:rPr lang="zh-CN" altLang="en-US" dirty="0" smtClean="0"/>
              <a:t>作，其</a:t>
            </a:r>
            <a:r>
              <a:rPr lang="zh-CN" altLang="en-US" dirty="0"/>
              <a:t>中每一步都是对数据的一个简单的变</a:t>
            </a:r>
            <a:r>
              <a:rPr lang="zh-CN" altLang="en-US" dirty="0" smtClean="0"/>
              <a:t>换</a:t>
            </a:r>
            <a:endParaRPr lang="en-US" altLang="zh-CN" dirty="0" smtClean="0"/>
          </a:p>
          <a:p>
            <a:pPr marL="571500" lvl="1" indent="-342900"/>
            <a:r>
              <a:rPr lang="zh-CN" altLang="en-US" dirty="0"/>
              <a:t>更像在</a:t>
            </a:r>
            <a:r>
              <a:rPr lang="en-US" altLang="zh-CN" dirty="0"/>
              <a:t>RDBMS</a:t>
            </a:r>
            <a:r>
              <a:rPr lang="zh-CN" altLang="en-US" dirty="0" smtClean="0"/>
              <a:t>中查</a:t>
            </a:r>
            <a:r>
              <a:rPr lang="zh-CN" altLang="en-US" dirty="0"/>
              <a:t>询规划</a:t>
            </a:r>
            <a:r>
              <a:rPr lang="zh-CN" altLang="en-US" dirty="0" smtClean="0"/>
              <a:t>器</a:t>
            </a:r>
            <a:r>
              <a:rPr lang="en-US" altLang="zh-CN" dirty="0" smtClean="0"/>
              <a:t>(query planner)</a:t>
            </a:r>
            <a:r>
              <a:rPr lang="zh-CN" altLang="en-US" dirty="0" smtClean="0"/>
              <a:t>层</a:t>
            </a:r>
            <a:r>
              <a:rPr lang="zh-CN" altLang="en-US" dirty="0"/>
              <a:t>对数据进行操作</a:t>
            </a:r>
            <a:r>
              <a:rPr lang="zh-CN" altLang="en-US" dirty="0" smtClean="0"/>
              <a:t>，决定如</a:t>
            </a:r>
            <a:r>
              <a:rPr lang="zh-CN" altLang="en-US" dirty="0"/>
              <a:t>何将描述型语句转化为一系列系统化执行的步骤</a:t>
            </a:r>
            <a:endParaRPr lang="en-US" altLang="zh-CN" dirty="0" smtClean="0"/>
          </a:p>
          <a:p>
            <a:r>
              <a:rPr lang="en-US" altLang="zh-CN" b="1" dirty="0" smtClean="0"/>
              <a:t>SQL</a:t>
            </a:r>
          </a:p>
          <a:p>
            <a:pPr marL="571500" lvl="1" indent="-342900"/>
            <a:r>
              <a:rPr lang="zh-CN" altLang="en-US" dirty="0"/>
              <a:t>属于</a:t>
            </a:r>
            <a:r>
              <a:rPr lang="zh-CN" altLang="en-US" dirty="0" smtClean="0"/>
              <a:t>描</a:t>
            </a:r>
            <a:r>
              <a:rPr lang="zh-CN" altLang="en-US" dirty="0"/>
              <a:t>述性编程语</a:t>
            </a:r>
            <a:r>
              <a:rPr lang="zh-CN" altLang="en-US" dirty="0" smtClean="0"/>
              <a:t>言</a:t>
            </a:r>
            <a:r>
              <a:rPr lang="en-US" altLang="zh-CN" dirty="0" smtClean="0"/>
              <a:t>(declarative </a:t>
            </a:r>
            <a:r>
              <a:rPr lang="en-US" altLang="zh-CN" dirty="0"/>
              <a:t>programming </a:t>
            </a:r>
            <a:r>
              <a:rPr lang="en-US" altLang="zh-CN" dirty="0" smtClean="0"/>
              <a:t>language)</a:t>
            </a:r>
          </a:p>
          <a:p>
            <a:pPr marL="571500" lvl="1" indent="-342900"/>
            <a:r>
              <a:rPr lang="zh-CN" altLang="en-US" dirty="0" smtClean="0"/>
              <a:t>程序是</a:t>
            </a:r>
            <a:r>
              <a:rPr lang="zh-CN" altLang="en-US" dirty="0"/>
              <a:t>一个约束的集合，这些约束结合在一起，定义了输</a:t>
            </a:r>
            <a:r>
              <a:rPr lang="zh-CN" altLang="en-US" dirty="0" smtClean="0"/>
              <a:t>出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54370" y="6488668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A11484-AF89-4F6F-BC6E-9241ADF8B578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02421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Sqoop</a:t>
            </a:r>
            <a:r>
              <a:rPr lang="zh-CN" altLang="en-US" dirty="0" smtClean="0"/>
              <a:t>历史以及版本演变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月成为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顶级项目</a:t>
            </a:r>
            <a:endParaRPr lang="en-US" altLang="zh-CN" dirty="0" smtClean="0"/>
          </a:p>
          <a:p>
            <a:r>
              <a:rPr lang="zh-CN" altLang="en-US" dirty="0"/>
              <a:t>当</a:t>
            </a:r>
            <a:r>
              <a:rPr lang="zh-CN" altLang="en-US" dirty="0" smtClean="0"/>
              <a:t>前开源最新版本</a:t>
            </a:r>
            <a:r>
              <a:rPr lang="en-US" altLang="zh-CN" dirty="0" smtClean="0"/>
              <a:t>1.4.2</a:t>
            </a:r>
            <a:endParaRPr lang="zh-CN" altLang="en-US" dirty="0"/>
          </a:p>
        </p:txBody>
      </p:sp>
      <p:pic>
        <p:nvPicPr>
          <p:cNvPr id="1026" name="Picture 2" descr="Sqoop 成为 Apache 顶级项目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5057" y="2718954"/>
            <a:ext cx="65246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6328871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vs</a:t>
            </a:r>
            <a:r>
              <a:rPr lang="en-US" altLang="zh-CN" dirty="0" smtClean="0"/>
              <a:t>. RDBMS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54370" y="6488668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A11484-AF89-4F6F-BC6E-9241ADF8B578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68656597"/>
              </p:ext>
            </p:extLst>
          </p:nvPr>
        </p:nvGraphicFramePr>
        <p:xfrm>
          <a:off x="498915" y="913962"/>
          <a:ext cx="8158350" cy="553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450"/>
                <a:gridCol w="2719450"/>
                <a:gridCol w="271945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RDBMS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编程语言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Pig Latin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数据来源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文件*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格式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结构化，严格</a:t>
                      </a:r>
                      <a:r>
                        <a:rPr lang="en-US" altLang="zh-CN" dirty="0" smtClean="0"/>
                        <a:t>schema</a:t>
                      </a:r>
                      <a:r>
                        <a:rPr lang="zh-CN" altLang="en-US" dirty="0" smtClean="0"/>
                        <a:t>定义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无需，亦可运行时指定或用户实现**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数据结构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扁平</a:t>
                      </a:r>
                      <a:r>
                        <a:rPr lang="en-US" altLang="zh-CN" dirty="0" smtClean="0"/>
                        <a:t>(flat)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复杂，可嵌套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UDF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流式处理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响应延时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长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读写模式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随机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流式、批量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高级</a:t>
                      </a:r>
                      <a:r>
                        <a:rPr lang="en-US" altLang="zh-CN" dirty="0" smtClean="0"/>
                        <a:t>DB</a:t>
                      </a:r>
                      <a:r>
                        <a:rPr lang="zh-CN" altLang="en-US" dirty="0" smtClean="0"/>
                        <a:t>功能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索引、事务等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数据导入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导出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适用</a:t>
                      </a:r>
                      <a:r>
                        <a:rPr lang="en-US" altLang="zh-CN" b="1" dirty="0" smtClean="0"/>
                        <a:t>workload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OLAP + OLTP</a:t>
                      </a:r>
                    </a:p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联机分析处理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联机事务处理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基于</a:t>
                      </a:r>
                      <a:r>
                        <a:rPr lang="en-US" altLang="zh-CN" b="1" dirty="0" smtClean="0"/>
                        <a:t>scan</a:t>
                      </a:r>
                      <a:r>
                        <a:rPr lang="zh-CN" altLang="en-US" b="1" dirty="0" smtClean="0"/>
                        <a:t>的分析应用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51880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r>
              <a:rPr lang="zh-CN" altLang="en-US" dirty="0" smtClean="0"/>
              <a:t>定位在</a:t>
            </a:r>
            <a:r>
              <a:rPr lang="en-US" altLang="zh-CN" dirty="0" smtClean="0"/>
              <a:t>Pig</a:t>
            </a:r>
            <a:r>
              <a:rPr lang="zh-CN" altLang="en-US" dirty="0" smtClean="0"/>
              <a:t>和传统</a:t>
            </a:r>
            <a:r>
              <a:rPr lang="en-US" altLang="zh-CN" dirty="0" smtClean="0"/>
              <a:t>RDBMS</a:t>
            </a:r>
            <a:r>
              <a:rPr lang="zh-CN" altLang="en-US" dirty="0" smtClean="0"/>
              <a:t>之间</a:t>
            </a:r>
            <a:endParaRPr lang="en-US" altLang="zh-CN" dirty="0" smtClean="0"/>
          </a:p>
          <a:p>
            <a:r>
              <a:rPr lang="en-US" altLang="zh-CN" b="1" dirty="0" smtClean="0"/>
              <a:t>Hive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Pig</a:t>
            </a:r>
            <a:r>
              <a:rPr lang="zh-CN" altLang="en-US" b="1" dirty="0" smtClean="0"/>
              <a:t>的相同点</a:t>
            </a:r>
            <a:endParaRPr lang="en-US" altLang="zh-CN" b="1" dirty="0" smtClean="0"/>
          </a:p>
          <a:p>
            <a:pPr marL="571500" lvl="1" indent="-342900"/>
            <a:r>
              <a:rPr lang="zh-CN" altLang="en-US" dirty="0" smtClean="0"/>
              <a:t>使用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作为底层存储</a:t>
            </a:r>
            <a:endParaRPr lang="en-US" altLang="zh-CN" dirty="0" smtClean="0"/>
          </a:p>
          <a:p>
            <a:pPr marL="971550" lvl="3" indent="-342900"/>
            <a:r>
              <a:rPr lang="zh-CN" altLang="en-US" dirty="0"/>
              <a:t>不支持随机读和随机写，所有的写都是批量的、流式的写操作</a:t>
            </a:r>
            <a:endParaRPr lang="en-US" altLang="zh-CN" dirty="0"/>
          </a:p>
          <a:p>
            <a:pPr marL="571500" lvl="1" indent="-342900"/>
            <a:r>
              <a:rPr lang="zh-CN" altLang="en-US" dirty="0" smtClean="0"/>
              <a:t>使用</a:t>
            </a:r>
            <a:r>
              <a:rPr lang="en-US" altLang="zh-CN" dirty="0" smtClean="0"/>
              <a:t>MapReduce</a:t>
            </a:r>
            <a:r>
              <a:rPr lang="zh-CN" altLang="en-US" dirty="0" smtClean="0"/>
              <a:t>作为执行框架</a:t>
            </a:r>
            <a:endParaRPr lang="en-US" altLang="zh-CN" dirty="0" smtClean="0"/>
          </a:p>
          <a:p>
            <a:pPr marL="971550" lvl="3" indent="-342900"/>
            <a:r>
              <a:rPr lang="zh-CN" altLang="en-US" dirty="0" smtClean="0"/>
              <a:t>任务响应延时长</a:t>
            </a:r>
            <a:endParaRPr lang="en-US" altLang="zh-CN" dirty="0" smtClean="0"/>
          </a:p>
          <a:p>
            <a:pPr marL="571500" lvl="1" indent="-342900"/>
            <a:r>
              <a:rPr lang="zh-CN" altLang="en-US" dirty="0" smtClean="0"/>
              <a:t>不</a:t>
            </a:r>
            <a:r>
              <a:rPr lang="zh-CN" altLang="en-US" dirty="0"/>
              <a:t>支</a:t>
            </a:r>
            <a:r>
              <a:rPr lang="zh-CN" altLang="en-US" dirty="0" smtClean="0"/>
              <a:t>持</a:t>
            </a:r>
            <a:r>
              <a:rPr lang="zh-CN" altLang="en-US" dirty="0"/>
              <a:t>更新，事务和索</a:t>
            </a:r>
            <a:r>
              <a:rPr lang="zh-CN" altLang="en-US" dirty="0" smtClean="0"/>
              <a:t>引等传统数据库功能</a:t>
            </a:r>
            <a:endParaRPr lang="en-US" altLang="zh-CN" dirty="0"/>
          </a:p>
          <a:p>
            <a:r>
              <a:rPr lang="en-US" altLang="zh-CN" b="1" dirty="0" smtClean="0"/>
              <a:t>Hive</a:t>
            </a:r>
            <a:r>
              <a:rPr lang="zh-CN" altLang="en-US" b="1" dirty="0" smtClean="0"/>
              <a:t>和传统</a:t>
            </a:r>
            <a:r>
              <a:rPr lang="en-US" altLang="zh-CN" b="1" dirty="0" smtClean="0"/>
              <a:t>RDBMS</a:t>
            </a:r>
            <a:r>
              <a:rPr lang="zh-CN" altLang="en-US" b="1" dirty="0" smtClean="0"/>
              <a:t>的相同点</a:t>
            </a:r>
            <a:endParaRPr lang="en-US" altLang="zh-CN" b="1" dirty="0" smtClean="0"/>
          </a:p>
          <a:p>
            <a:pPr marL="571500" lvl="1" indent="-342900"/>
            <a:r>
              <a:rPr lang="zh-CN" altLang="en-US" dirty="0" smtClean="0"/>
              <a:t>查询</a:t>
            </a:r>
            <a:r>
              <a:rPr lang="zh-CN" altLang="en-US" dirty="0"/>
              <a:t>语</a:t>
            </a:r>
            <a:r>
              <a:rPr lang="zh-CN" altLang="en-US" dirty="0" smtClean="0"/>
              <a:t>言类似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HiveQL</a:t>
            </a:r>
            <a:r>
              <a:rPr lang="en-US" altLang="zh-CN" dirty="0" smtClean="0"/>
              <a:t> vs. SQL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marL="571500" lvl="1" indent="-342900"/>
            <a:r>
              <a:rPr lang="zh-CN" altLang="en-US" dirty="0"/>
              <a:t>数</a:t>
            </a:r>
            <a:r>
              <a:rPr lang="zh-CN" altLang="en-US" dirty="0" smtClean="0"/>
              <a:t>据必须以表的形式存储，并</a:t>
            </a:r>
            <a:r>
              <a:rPr lang="zh-CN" altLang="en-US" dirty="0"/>
              <a:t>由</a:t>
            </a:r>
            <a:r>
              <a:rPr lang="zh-CN" altLang="en-US" dirty="0" smtClean="0"/>
              <a:t>系统管理表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信息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54370" y="6488668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A11484-AF89-4F6F-BC6E-9241ADF8B578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61261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8229600" cy="457200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与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同</a:t>
            </a:r>
            <a:r>
              <a:rPr lang="en-US" altLang="zh-CN" dirty="0" smtClean="0"/>
              <a:t>Pig Latin</a:t>
            </a:r>
            <a:r>
              <a:rPr lang="zh-CN" altLang="en-US" dirty="0" smtClean="0"/>
              <a:t>，或</a:t>
            </a:r>
            <a:r>
              <a:rPr lang="en-US" altLang="zh-CN" dirty="0" smtClean="0"/>
              <a:t>RDBMS</a:t>
            </a:r>
            <a:r>
              <a:rPr lang="zh-CN" altLang="en-US" dirty="0" smtClean="0"/>
              <a:t>同</a:t>
            </a:r>
            <a:r>
              <a:rPr lang="en-US" altLang="zh-CN" dirty="0" smtClean="0"/>
              <a:t>Pig</a:t>
            </a:r>
            <a:r>
              <a:rPr lang="zh-CN" altLang="en-US" dirty="0" smtClean="0"/>
              <a:t>的产品定位区别相似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程序</a:t>
            </a:r>
            <a:r>
              <a:rPr lang="en-US" altLang="zh-CN" dirty="0" smtClean="0"/>
              <a:t>=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+</a:t>
            </a:r>
            <a:r>
              <a:rPr lang="zh-CN" altLang="en-US" dirty="0" smtClean="0"/>
              <a:t>运算</a:t>
            </a:r>
            <a:endParaRPr lang="en-US" altLang="zh-CN" dirty="0" smtClean="0"/>
          </a:p>
          <a:p>
            <a:pPr marL="971550" lvl="3" indent="-342900"/>
            <a:r>
              <a:rPr lang="zh-CN" altLang="en-US" dirty="0"/>
              <a:t>虽</a:t>
            </a:r>
            <a:r>
              <a:rPr lang="zh-CN" altLang="en-US" dirty="0" smtClean="0"/>
              <a:t>然</a:t>
            </a:r>
            <a:r>
              <a:rPr lang="en-US" altLang="zh-CN" dirty="0" smtClean="0"/>
              <a:t>Pig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的程序在物理数据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和运算执行上可能类似甚至相同，但其背后的逻辑思想以及对数据和运算的观念角度有本质不同</a:t>
            </a:r>
            <a:endParaRPr lang="en-US" altLang="zh-C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Pig</a:t>
            </a:r>
            <a:r>
              <a:rPr lang="zh-CN" altLang="en-US" dirty="0" smtClean="0"/>
              <a:t>产品定位的区别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54370" y="6488668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A11484-AF89-4F6F-BC6E-9241ADF8B578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95922241"/>
              </p:ext>
            </p:extLst>
          </p:nvPr>
        </p:nvGraphicFramePr>
        <p:xfrm>
          <a:off x="2253731" y="3593936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前端编程语言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HiveQL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Pig Latin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结构化数据集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复杂结构文档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计算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查询统计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适用场景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流水线</a:t>
                      </a:r>
                      <a:r>
                        <a:rPr lang="en-US" altLang="zh-CN" dirty="0" smtClean="0"/>
                        <a:t>(Pipeline)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实现</a:t>
                      </a:r>
                      <a:r>
                        <a:rPr lang="en-US" altLang="zh-CN" dirty="0" smtClean="0"/>
                        <a:t>Hadoop</a:t>
                      </a:r>
                      <a:r>
                        <a:rPr lang="zh-CN" altLang="en-US" dirty="0" smtClean="0"/>
                        <a:t>上的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简化</a:t>
                      </a:r>
                      <a:r>
                        <a:rPr lang="en-US" altLang="zh-CN" dirty="0" smtClean="0"/>
                        <a:t>MapReduce</a:t>
                      </a:r>
                      <a:r>
                        <a:rPr lang="zh-CN" altLang="en-US" dirty="0" smtClean="0"/>
                        <a:t>任务编程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38864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Pig</a:t>
            </a:r>
            <a:r>
              <a:rPr lang="zh-CN" altLang="en-US" dirty="0"/>
              <a:t>功</a:t>
            </a:r>
            <a:r>
              <a:rPr lang="zh-CN" altLang="en-US" dirty="0" smtClean="0"/>
              <a:t>能的不同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 smtClean="0"/>
              <a:t>Hive</a:t>
            </a:r>
          </a:p>
          <a:p>
            <a:pPr marL="571500" lvl="1" indent="-342900"/>
            <a:r>
              <a:rPr lang="zh-CN" altLang="en-US" dirty="0" smtClean="0"/>
              <a:t>描述性编程语言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HiveQL</a:t>
            </a:r>
            <a:endParaRPr lang="en-US" altLang="zh-CN" dirty="0" smtClean="0"/>
          </a:p>
          <a:p>
            <a:pPr marL="571500" lvl="1" indent="-342900"/>
            <a:r>
              <a:rPr lang="zh-CN" altLang="en-US" dirty="0" smtClean="0"/>
              <a:t>支持数据</a:t>
            </a:r>
            <a:r>
              <a:rPr lang="en-US" altLang="zh-CN" dirty="0" smtClean="0"/>
              <a:t>insert</a:t>
            </a:r>
          </a:p>
          <a:p>
            <a:pPr marL="571500" lvl="1" indent="-342900"/>
            <a:r>
              <a:rPr lang="zh-CN" altLang="en-US" dirty="0" smtClean="0"/>
              <a:t>有表、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等概念</a:t>
            </a:r>
            <a:endParaRPr lang="en-US" altLang="zh-CN" dirty="0" smtClean="0"/>
          </a:p>
          <a:p>
            <a:pPr marL="571500" lvl="1" indent="-342900"/>
            <a:r>
              <a:rPr lang="zh-CN" altLang="en-US" dirty="0" smtClean="0"/>
              <a:t>支持</a:t>
            </a:r>
            <a:r>
              <a:rPr lang="en-US" altLang="zh-CN" dirty="0" smtClean="0"/>
              <a:t>Thrift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JDBC/ODBC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marL="571500" lvl="1" indent="-342900"/>
            <a:r>
              <a:rPr lang="en-US" altLang="zh-CN" dirty="0" smtClean="0"/>
              <a:t>Web UI</a:t>
            </a:r>
            <a:r>
              <a:rPr lang="zh-CN" altLang="en-US" smtClean="0"/>
              <a:t>界面</a:t>
            </a:r>
            <a:endParaRPr lang="en-US" altLang="zh-CN" dirty="0" smtClean="0"/>
          </a:p>
          <a:p>
            <a:r>
              <a:rPr lang="en-US" altLang="zh-CN" b="1" dirty="0" smtClean="0"/>
              <a:t>Pig</a:t>
            </a:r>
          </a:p>
          <a:p>
            <a:pPr marL="571500" lvl="1" indent="-342900"/>
            <a:r>
              <a:rPr lang="zh-CN" altLang="en-US" dirty="0"/>
              <a:t>数据</a:t>
            </a:r>
            <a:r>
              <a:rPr lang="zh-CN" altLang="en-US" dirty="0" smtClean="0"/>
              <a:t>流</a:t>
            </a:r>
            <a:r>
              <a:rPr lang="zh-CN" altLang="en-US" dirty="0"/>
              <a:t>编程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: Pig Latin</a:t>
            </a:r>
          </a:p>
          <a:p>
            <a:pPr marL="571500" lvl="1" indent="-342900"/>
            <a:r>
              <a:rPr lang="zh-CN" altLang="en-US" dirty="0" smtClean="0"/>
              <a:t>支持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, cat</a:t>
            </a:r>
            <a:r>
              <a:rPr lang="zh-CN" altLang="en-US" dirty="0" smtClean="0"/>
              <a:t>等命令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54370" y="6488668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A11484-AF89-4F6F-BC6E-9241ADF8B578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72702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</a:t>
            </a:r>
            <a:r>
              <a:rPr lang="zh-CN" altLang="en-US" dirty="0"/>
              <a:t>与</a:t>
            </a:r>
            <a:r>
              <a:rPr lang="en-US" altLang="zh-CN" dirty="0" smtClean="0"/>
              <a:t>Pig</a:t>
            </a:r>
            <a:r>
              <a:rPr lang="zh-CN" altLang="en-US" dirty="0" smtClean="0"/>
              <a:t>的角色</a:t>
            </a:r>
            <a:endParaRPr lang="zh-CN" altLang="en-US" dirty="0"/>
          </a:p>
        </p:txBody>
      </p:sp>
      <p:pic>
        <p:nvPicPr>
          <p:cNvPr id="4" name="Picture 3" descr="data-center-servers-t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23" y="1750055"/>
            <a:ext cx="2447146" cy="1777841"/>
          </a:xfrm>
          <a:prstGeom prst="rect">
            <a:avLst/>
          </a:prstGeom>
        </p:spPr>
      </p:pic>
      <p:pic>
        <p:nvPicPr>
          <p:cNvPr id="5" name="Picture 4" descr="factory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705" y="1750055"/>
            <a:ext cx="2162239" cy="1777841"/>
          </a:xfrm>
          <a:prstGeom prst="rect">
            <a:avLst/>
          </a:prstGeom>
        </p:spPr>
      </p:pic>
      <p:pic>
        <p:nvPicPr>
          <p:cNvPr id="6" name="Picture 5" descr="Warehous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572" y="1750055"/>
            <a:ext cx="2290278" cy="177784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161055" y="2264943"/>
            <a:ext cx="571650" cy="651760"/>
          </a:xfrm>
          <a:prstGeom prst="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" name="Right Arrow 7"/>
          <p:cNvSpPr/>
          <p:nvPr/>
        </p:nvSpPr>
        <p:spPr>
          <a:xfrm>
            <a:off x="5955922" y="2264943"/>
            <a:ext cx="571650" cy="651760"/>
          </a:xfrm>
          <a:prstGeom prst="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910808" y="3946905"/>
            <a:ext cx="186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Data Collection</a:t>
            </a:r>
            <a:endParaRPr lang="en-US" b="1" dirty="0"/>
          </a:p>
        </p:txBody>
      </p:sp>
      <p:sp>
        <p:nvSpPr>
          <p:cNvPr id="10" name="TextBox 11"/>
          <p:cNvSpPr txBox="1"/>
          <p:nvPr/>
        </p:nvSpPr>
        <p:spPr>
          <a:xfrm>
            <a:off x="3879560" y="3914639"/>
            <a:ext cx="184056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Data Factory</a:t>
            </a:r>
          </a:p>
          <a:p>
            <a:endParaRPr lang="en-US" b="1" dirty="0" smtClean="0"/>
          </a:p>
          <a:p>
            <a:r>
              <a:rPr lang="en-US" sz="2400" b="1" dirty="0" smtClean="0"/>
              <a:t>Pig</a:t>
            </a:r>
          </a:p>
          <a:p>
            <a:endParaRPr lang="en-US" dirty="0" smtClean="0"/>
          </a:p>
          <a:p>
            <a:r>
              <a:rPr lang="zh-CN" altLang="en-US" dirty="0" smtClean="0"/>
              <a:t>数据流水线</a:t>
            </a:r>
            <a:endParaRPr lang="en-US" dirty="0" smtClean="0"/>
          </a:p>
          <a:p>
            <a:r>
              <a:rPr lang="zh-CN" altLang="en-US" dirty="0" smtClean="0"/>
              <a:t>迭代处理</a:t>
            </a:r>
            <a:endParaRPr lang="en-US" altLang="zh-CN" dirty="0" smtClean="0"/>
          </a:p>
          <a:p>
            <a:r>
              <a:rPr lang="zh-CN" altLang="en-US" dirty="0"/>
              <a:t>研究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1" name="TextBox 12"/>
          <p:cNvSpPr txBox="1"/>
          <p:nvPr/>
        </p:nvSpPr>
        <p:spPr>
          <a:xfrm>
            <a:off x="6591979" y="3914639"/>
            <a:ext cx="2331087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Data Warehouse</a:t>
            </a:r>
          </a:p>
          <a:p>
            <a:endParaRPr lang="en-US" b="1" dirty="0" smtClean="0"/>
          </a:p>
          <a:p>
            <a:r>
              <a:rPr lang="en-US" sz="2800" b="1" dirty="0" smtClean="0"/>
              <a:t>Hive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BI</a:t>
            </a:r>
            <a:r>
              <a:rPr lang="zh-CN" altLang="en-US" dirty="0" smtClean="0"/>
              <a:t>工具</a:t>
            </a:r>
            <a:endParaRPr lang="en-US" dirty="0" smtClean="0"/>
          </a:p>
          <a:p>
            <a:r>
              <a:rPr lang="zh-CN" altLang="en-US" dirty="0" smtClean="0"/>
              <a:t>分析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854370" y="6488668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A11484-AF89-4F6F-BC6E-9241ADF8B578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04195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Latin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7040" y="1107440"/>
            <a:ext cx="8229600" cy="4883052"/>
          </a:xfrm>
        </p:spPr>
        <p:txBody>
          <a:bodyPr/>
          <a:lstStyle/>
          <a:p>
            <a:r>
              <a:rPr lang="en-US" altLang="zh-CN" dirty="0" smtClean="0"/>
              <a:t>Pig Latin</a:t>
            </a:r>
            <a:r>
              <a:rPr lang="zh-CN" altLang="en-US" dirty="0" smtClean="0"/>
              <a:t>是一个相对简单的语言，它可以执行语句。一条语句就是一个操作，它需要一个输入包，并发出另一个包作为其输出。它有以下的一些优点：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 smtClean="0"/>
              <a:t>易使用 </a:t>
            </a:r>
            <a:r>
              <a:rPr lang="en-US" altLang="zh-CN" sz="2000" dirty="0" smtClean="0"/>
              <a:t>– </a:t>
            </a:r>
            <a:r>
              <a:rPr lang="zh-CN" altLang="en-US" sz="2000" dirty="0" smtClean="0"/>
              <a:t>编写简单的</a:t>
            </a:r>
            <a:r>
              <a:rPr lang="en-US" altLang="zh-CN" sz="2000" dirty="0" smtClean="0"/>
              <a:t>Pig</a:t>
            </a:r>
            <a:r>
              <a:rPr lang="zh-CN" altLang="en-US" sz="2000" dirty="0" smtClean="0"/>
              <a:t>来执行复杂的数据处理程序</a:t>
            </a: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/>
              <a:t>自</a:t>
            </a:r>
            <a:r>
              <a:rPr lang="zh-CN" altLang="en-US" sz="2000" dirty="0" smtClean="0"/>
              <a:t>动优化 </a:t>
            </a:r>
            <a:r>
              <a:rPr lang="en-US" altLang="zh-CN" sz="2000" dirty="0" smtClean="0"/>
              <a:t>– Pig</a:t>
            </a:r>
            <a:r>
              <a:rPr lang="zh-CN" altLang="en-US" sz="2000" dirty="0" smtClean="0"/>
              <a:t>编译器会优化</a:t>
            </a:r>
            <a:r>
              <a:rPr lang="en-US" altLang="zh-CN" sz="2000" dirty="0" smtClean="0"/>
              <a:t>MapReduce</a:t>
            </a:r>
            <a:r>
              <a:rPr lang="zh-CN" altLang="en-US" sz="2000" dirty="0" smtClean="0"/>
              <a:t>的执行，使得用户可以专注于数据分析</a:t>
            </a: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 smtClean="0"/>
              <a:t>可扩展性 </a:t>
            </a:r>
            <a:r>
              <a:rPr lang="en-US" altLang="zh-CN" sz="2000" dirty="0" smtClean="0"/>
              <a:t>– </a:t>
            </a:r>
            <a:r>
              <a:rPr lang="zh-CN" altLang="en-US" sz="2000" dirty="0"/>
              <a:t>允</a:t>
            </a:r>
            <a:r>
              <a:rPr lang="zh-CN" altLang="en-US" sz="2000" dirty="0" smtClean="0"/>
              <a:t>许用户定制代码</a:t>
            </a:r>
            <a:endParaRPr lang="en-US" altLang="zh-CN" sz="2000" dirty="0" smtClean="0"/>
          </a:p>
          <a:p>
            <a:r>
              <a:rPr lang="zh-CN" altLang="en-US" dirty="0" smtClean="0"/>
              <a:t>典型的</a:t>
            </a:r>
            <a:r>
              <a:rPr lang="en-US" altLang="zh-CN" dirty="0" smtClean="0"/>
              <a:t>Pig</a:t>
            </a:r>
            <a:r>
              <a:rPr lang="zh-CN" altLang="en-US" dirty="0" smtClean="0"/>
              <a:t>处理流程，包括：</a:t>
            </a:r>
            <a:endParaRPr lang="en-US" altLang="zh-CN" dirty="0" smtClean="0"/>
          </a:p>
          <a:p>
            <a:r>
              <a:rPr lang="en-US" altLang="zh-CN" sz="1800" dirty="0" smtClean="0">
                <a:sym typeface="Wingdings" pitchFamily="2" charset="2"/>
              </a:rPr>
              <a:t>	</a:t>
            </a:r>
            <a:r>
              <a:rPr lang="zh-CN" altLang="en-US" sz="1800" dirty="0" smtClean="0">
                <a:sym typeface="Wingdings" pitchFamily="2" charset="2"/>
              </a:rPr>
              <a:t>加载数据</a:t>
            </a:r>
            <a:r>
              <a:rPr lang="en-US" altLang="zh-CN" sz="1800" dirty="0" smtClean="0">
                <a:sym typeface="Wingdings" pitchFamily="2" charset="2"/>
              </a:rPr>
              <a:t> </a:t>
            </a:r>
            <a:r>
              <a:rPr lang="zh-CN" altLang="en-US" sz="1800" dirty="0" smtClean="0"/>
              <a:t>数据处理流程 </a:t>
            </a:r>
            <a:r>
              <a:rPr lang="en-US" altLang="zh-CN" sz="1800" dirty="0" smtClean="0">
                <a:sym typeface="Wingdings" pitchFamily="2" charset="2"/>
              </a:rPr>
              <a:t> </a:t>
            </a:r>
            <a:r>
              <a:rPr lang="zh-CN" altLang="en-US" sz="1800" dirty="0" smtClean="0"/>
              <a:t>输出数据</a:t>
            </a:r>
            <a:endParaRPr lang="en-US" altLang="zh-CN" sz="1800" dirty="0" smtClean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54370" y="6488668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A11484-AF89-4F6F-BC6E-9241ADF8B578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00969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Latin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Pig Latin</a:t>
            </a:r>
            <a:r>
              <a:rPr lang="zh-CN" altLang="en-US" dirty="0" smtClean="0"/>
              <a:t>程序</a:t>
            </a:r>
            <a:r>
              <a:rPr lang="en-US" altLang="zh-CN" dirty="0" smtClean="0"/>
              <a:t>(Program)</a:t>
            </a:r>
            <a:r>
              <a:rPr lang="zh-CN" altLang="en-US" dirty="0" smtClean="0"/>
              <a:t>是由一系列的语句</a:t>
            </a:r>
            <a:r>
              <a:rPr lang="en-US" altLang="zh-CN" dirty="0" smtClean="0"/>
              <a:t>(Statement)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r>
              <a:rPr lang="zh-CN" altLang="en-US" smtClean="0"/>
              <a:t>每</a:t>
            </a:r>
            <a:r>
              <a:rPr lang="zh-CN" altLang="en-US" smtClean="0"/>
              <a:t>条</a:t>
            </a:r>
            <a:r>
              <a:rPr lang="zh-CN" altLang="en-US" dirty="0" smtClean="0"/>
              <a:t>语句以分号分隔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可以是一个操作</a:t>
            </a:r>
            <a:r>
              <a:rPr lang="en-US" altLang="zh-CN" dirty="0" smtClean="0"/>
              <a:t>(operation)</a:t>
            </a:r>
            <a:r>
              <a:rPr lang="zh-CN" altLang="en-US" dirty="0" smtClean="0"/>
              <a:t>或者命令</a:t>
            </a:r>
            <a:r>
              <a:rPr lang="en-US" altLang="zh-CN" dirty="0" smtClean="0"/>
              <a:t>(command)</a:t>
            </a:r>
          </a:p>
          <a:p>
            <a:pPr marL="971550" lvl="3" indent="-342900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有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些命令可以没分号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如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ls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),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建议统一使用分号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/>
              <a:t>Pig</a:t>
            </a:r>
            <a:r>
              <a:rPr lang="zh-CN" altLang="en-US" dirty="0" smtClean="0"/>
              <a:t>会验证所有输入的语句，只有当</a:t>
            </a:r>
            <a:r>
              <a:rPr lang="en-US" altLang="zh-CN" dirty="0" smtClean="0"/>
              <a:t>Pig</a:t>
            </a:r>
            <a:r>
              <a:rPr lang="zh-CN" altLang="en-US" dirty="0" smtClean="0"/>
              <a:t>遇到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或是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语句时，</a:t>
            </a:r>
            <a:r>
              <a:rPr lang="en-US" altLang="zh-CN" dirty="0" smtClean="0"/>
              <a:t>Pig</a:t>
            </a:r>
            <a:r>
              <a:rPr lang="zh-CN" altLang="en-US" dirty="0" smtClean="0"/>
              <a:t>才会执行所有的语句</a:t>
            </a:r>
            <a:endParaRPr lang="en-US" altLang="zh-CN" dirty="0" smtClean="0"/>
          </a:p>
          <a:p>
            <a:r>
              <a:rPr lang="zh-CN" altLang="en-US" dirty="0" smtClean="0"/>
              <a:t>操作符与命令不区分大小写，但变量</a:t>
            </a:r>
            <a:r>
              <a:rPr lang="zh-CN" altLang="en-US" dirty="0"/>
              <a:t>名</a:t>
            </a:r>
            <a:r>
              <a:rPr lang="zh-CN" altLang="en-US" dirty="0" smtClean="0"/>
              <a:t>及函数名区分</a:t>
            </a:r>
            <a:endParaRPr lang="en-US" altLang="zh-CN" dirty="0" smtClean="0"/>
          </a:p>
          <a:p>
            <a:r>
              <a:rPr lang="zh-CN" altLang="en-US" dirty="0" smtClean="0"/>
              <a:t>注释使用</a:t>
            </a:r>
            <a:r>
              <a:rPr lang="en-US" altLang="zh-CN" dirty="0" smtClean="0"/>
              <a:t>--</a:t>
            </a:r>
            <a:r>
              <a:rPr lang="zh-CN" altLang="en-US" sz="1600" dirty="0" smtClean="0"/>
              <a:t>（如</a:t>
            </a:r>
            <a:r>
              <a:rPr lang="en-US" altLang="zh-CN" sz="1600" dirty="0" smtClean="0"/>
              <a:t>C++</a:t>
            </a:r>
            <a:r>
              <a:rPr lang="zh-CN" altLang="en-US" sz="1600" dirty="0" smtClean="0"/>
              <a:t>中</a:t>
            </a:r>
            <a:r>
              <a:rPr lang="en-US" altLang="zh-CN" sz="1600" dirty="0" smtClean="0"/>
              <a:t>//)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/**/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4370" y="6488668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A11484-AF89-4F6F-BC6E-9241ADF8B578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86026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Latin</a:t>
            </a:r>
            <a:r>
              <a:rPr lang="zh-CN" altLang="en-US" dirty="0" smtClean="0"/>
              <a:t>操作语句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语法风格类似</a:t>
            </a:r>
            <a:r>
              <a:rPr lang="en-US" altLang="zh-CN" dirty="0" smtClean="0"/>
              <a:t>SQL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加载数据</a:t>
            </a:r>
            <a:r>
              <a:rPr lang="en-US" altLang="zh-CN" dirty="0" smtClean="0"/>
              <a:t>:</a:t>
            </a:r>
          </a:p>
          <a:p>
            <a:pPr marL="800100" lvl="2" indent="-342900"/>
            <a:r>
              <a:rPr lang="en-US" altLang="zh-CN" dirty="0" smtClean="0"/>
              <a:t>LOAD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处理数据</a:t>
            </a:r>
            <a:r>
              <a:rPr lang="en-US" altLang="zh-CN" dirty="0" smtClean="0"/>
              <a:t>:</a:t>
            </a:r>
          </a:p>
          <a:p>
            <a:pPr marL="800100" lvl="2" indent="-342900"/>
            <a:r>
              <a:rPr lang="en-US" altLang="zh-CN" dirty="0" smtClean="0"/>
              <a:t>FILTER, GROUP, UNION, FOREACH, SPLIT,…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输出</a:t>
            </a:r>
            <a:r>
              <a:rPr lang="en-US" altLang="zh-CN" dirty="0" smtClean="0"/>
              <a:t>/</a:t>
            </a:r>
            <a:r>
              <a:rPr lang="zh-CN" altLang="en-US" dirty="0" smtClean="0"/>
              <a:t>存储数据</a:t>
            </a:r>
            <a:r>
              <a:rPr lang="en-US" altLang="zh-CN" dirty="0" smtClean="0"/>
              <a:t>:</a:t>
            </a:r>
          </a:p>
          <a:p>
            <a:pPr marL="800100" lvl="2" indent="-342900"/>
            <a:r>
              <a:rPr lang="en-US" altLang="zh-CN" dirty="0" smtClean="0"/>
              <a:t>STORE, DUMP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4370" y="6488668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A11484-AF89-4F6F-BC6E-9241ADF8B578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31762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Latin</a:t>
            </a:r>
            <a:r>
              <a:rPr lang="zh-CN" altLang="en-US" dirty="0" smtClean="0"/>
              <a:t>命令语句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语法风格类</a:t>
            </a:r>
            <a:r>
              <a:rPr lang="zh-CN" altLang="en-US" dirty="0" smtClean="0"/>
              <a:t>似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脚本类语言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文件命令</a:t>
            </a:r>
            <a:r>
              <a:rPr lang="en-US" altLang="zh-CN" dirty="0" smtClean="0"/>
              <a:t>:</a:t>
            </a:r>
          </a:p>
          <a:p>
            <a:pPr marL="800100" lvl="2" indent="-342900"/>
            <a:r>
              <a:rPr lang="en-US" altLang="zh-CN" dirty="0" smtClean="0"/>
              <a:t>FS, LS, CD, CP, …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调</a:t>
            </a:r>
            <a:r>
              <a:rPr lang="zh-CN" altLang="en-US" dirty="0" smtClean="0"/>
              <a:t>试命令</a:t>
            </a:r>
            <a:r>
              <a:rPr lang="en-US" altLang="zh-CN" dirty="0" smtClean="0"/>
              <a:t>:</a:t>
            </a:r>
          </a:p>
          <a:p>
            <a:pPr marL="800100" lvl="2" indent="-342900"/>
            <a:r>
              <a:rPr lang="en-US" altLang="zh-CN" dirty="0" smtClean="0"/>
              <a:t>DESCRIBE</a:t>
            </a:r>
            <a:r>
              <a:rPr lang="en-US" altLang="zh-CN" dirty="0"/>
              <a:t>, </a:t>
            </a:r>
            <a:r>
              <a:rPr lang="en-US" altLang="zh-CN" dirty="0" smtClean="0"/>
              <a:t>ILLUSTRATE, DUMP, EXPLAIN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辅助命令</a:t>
            </a:r>
            <a:r>
              <a:rPr lang="en-US" altLang="zh-CN" dirty="0" smtClean="0"/>
              <a:t>:</a:t>
            </a:r>
          </a:p>
          <a:p>
            <a:pPr marL="800100" lvl="2" indent="-342900"/>
            <a:r>
              <a:rPr lang="en-US" altLang="zh-CN" dirty="0" smtClean="0"/>
              <a:t>EXEC, RUN, KILL, SET, HELP, QUIT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4370" y="6488668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A11484-AF89-4F6F-BC6E-9241ADF8B578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8873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样例代码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6400" y="1137920"/>
            <a:ext cx="8341360" cy="4978400"/>
          </a:xfrm>
        </p:spPr>
        <p:txBody>
          <a:bodyPr/>
          <a:lstStyle/>
          <a:p>
            <a:r>
              <a:rPr lang="en-US" altLang="zh-CN" dirty="0" smtClean="0"/>
              <a:t>#pig</a:t>
            </a:r>
          </a:p>
          <a:p>
            <a:r>
              <a:rPr lang="en-US" altLang="zh-CN" dirty="0"/>
              <a:t>g</a:t>
            </a:r>
            <a:r>
              <a:rPr lang="en-US" altLang="zh-CN" dirty="0" smtClean="0"/>
              <a:t>runt&gt;records = LOAD ‘echo_assist.csv’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using </a:t>
            </a:r>
            <a:r>
              <a:rPr lang="en-US" altLang="zh-CN" dirty="0" err="1" smtClean="0"/>
              <a:t>PigStorage</a:t>
            </a:r>
            <a:r>
              <a:rPr lang="en-US" altLang="zh-CN" dirty="0" smtClean="0"/>
              <a:t>(‘,’)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AS (</a:t>
            </a:r>
            <a:r>
              <a:rPr lang="en-US" altLang="zh-CN" dirty="0" err="1" smtClean="0"/>
              <a:t>country:chararray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sum:long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g</a:t>
            </a:r>
            <a:r>
              <a:rPr lang="en-US" altLang="zh-CN" dirty="0" smtClean="0"/>
              <a:t>runt&gt;grouped = GROUP records BY country;</a:t>
            </a:r>
          </a:p>
          <a:p>
            <a:r>
              <a:rPr lang="en-US" altLang="zh-CN" dirty="0" smtClean="0"/>
              <a:t>grunt&gt;</a:t>
            </a:r>
            <a:r>
              <a:rPr lang="en-US" altLang="zh-CN" dirty="0" err="1" smtClean="0"/>
              <a:t>thesum</a:t>
            </a:r>
            <a:r>
              <a:rPr lang="en-US" altLang="zh-CN" dirty="0" smtClean="0"/>
              <a:t> = FOREACH grouped GENERATE group,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SUM(records, sum);</a:t>
            </a:r>
          </a:p>
          <a:p>
            <a:r>
              <a:rPr lang="en-US" altLang="zh-CN" dirty="0"/>
              <a:t>g</a:t>
            </a:r>
            <a:r>
              <a:rPr lang="en-US" altLang="zh-CN" dirty="0" smtClean="0"/>
              <a:t>runt&gt;DUMP </a:t>
            </a:r>
            <a:r>
              <a:rPr lang="en-US" altLang="zh-CN" dirty="0" err="1" smtClean="0"/>
              <a:t>thesum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54370" y="6488668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A11484-AF89-4F6F-BC6E-9241ADF8B578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59290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基本特点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88720"/>
            <a:ext cx="8229600" cy="501904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自动</a:t>
            </a:r>
            <a:r>
              <a:rPr lang="zh-CN" altLang="en-US" dirty="0"/>
              <a:t>数</a:t>
            </a:r>
            <a:r>
              <a:rPr lang="zh-CN" altLang="en-US" dirty="0" smtClean="0"/>
              <a:t>据类型映射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自</a:t>
            </a:r>
            <a:r>
              <a:rPr lang="zh-CN" altLang="en-US" dirty="0" smtClean="0"/>
              <a:t>动生成代码使</a:t>
            </a:r>
            <a:r>
              <a:rPr lang="zh-CN" altLang="en-US" dirty="0"/>
              <a:t>用</a:t>
            </a:r>
            <a:r>
              <a:rPr lang="en-US" altLang="zh-CN" dirty="0" smtClean="0"/>
              <a:t>Map-Reduce</a:t>
            </a:r>
            <a:r>
              <a:rPr lang="zh-CN" altLang="en-US" dirty="0" smtClean="0"/>
              <a:t>任务并行处理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通用外部数据连接</a:t>
            </a:r>
            <a:r>
              <a:rPr lang="en-US" altLang="zh-CN" dirty="0" smtClean="0"/>
              <a:t>(connector)</a:t>
            </a:r>
            <a:r>
              <a:rPr lang="zh-CN" altLang="en-US" dirty="0" smtClean="0"/>
              <a:t>实现基于</a:t>
            </a:r>
            <a:r>
              <a:rPr lang="en-US" altLang="zh-CN" dirty="0" smtClean="0"/>
              <a:t>JDBC</a:t>
            </a:r>
          </a:p>
          <a:p>
            <a:pPr marL="971550" lvl="3" indent="-342900"/>
            <a:r>
              <a:rPr lang="zh-CN" altLang="en-US" dirty="0"/>
              <a:t>兼容</a:t>
            </a:r>
            <a:r>
              <a:rPr lang="zh-CN" altLang="en-US" dirty="0" smtClean="0"/>
              <a:t>大量流行数据库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内</a:t>
            </a:r>
            <a:r>
              <a:rPr lang="zh-CN" altLang="en-US" dirty="0" smtClean="0"/>
              <a:t>置外</a:t>
            </a:r>
            <a:r>
              <a:rPr lang="zh-CN" altLang="en-US" dirty="0"/>
              <a:t>部数据连接</a:t>
            </a:r>
            <a:r>
              <a:rPr lang="en-US" altLang="zh-CN" dirty="0" smtClean="0"/>
              <a:t>(connector)</a:t>
            </a:r>
            <a:r>
              <a:rPr lang="zh-CN" altLang="en-US" dirty="0" smtClean="0"/>
              <a:t>优化实现，如</a:t>
            </a:r>
            <a:r>
              <a:rPr lang="en-US" altLang="zh-CN" dirty="0" smtClean="0"/>
              <a:t>MySQL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用</a:t>
            </a:r>
            <a:r>
              <a:rPr lang="zh-CN" altLang="en-US" dirty="0" smtClean="0"/>
              <a:t>户可以定制</a:t>
            </a:r>
            <a:r>
              <a:rPr lang="en-US" altLang="zh-CN" dirty="0" smtClean="0"/>
              <a:t>Connector</a:t>
            </a:r>
            <a:r>
              <a:rPr lang="zh-CN" altLang="en-US" dirty="0" smtClean="0"/>
              <a:t>以连接特殊的数据源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与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系统轻松集成</a:t>
            </a:r>
            <a:endParaRPr lang="en-US" altLang="zh-CN" dirty="0" smtClean="0"/>
          </a:p>
          <a:p>
            <a:pPr marL="800100" lvl="2" indent="-342900"/>
            <a:r>
              <a:rPr lang="en-US" altLang="zh-CN" dirty="0" smtClean="0"/>
              <a:t>HDFS</a:t>
            </a:r>
          </a:p>
          <a:p>
            <a:pPr marL="800100" lvl="2" indent="-342900"/>
            <a:r>
              <a:rPr lang="en-US" altLang="zh-CN" dirty="0" smtClean="0"/>
              <a:t>HBase</a:t>
            </a:r>
          </a:p>
          <a:p>
            <a:pPr marL="800100" lvl="2" indent="-342900"/>
            <a:r>
              <a:rPr lang="en-US" altLang="zh-CN" dirty="0" smtClean="0"/>
              <a:t>Hive</a:t>
            </a:r>
          </a:p>
        </p:txBody>
      </p:sp>
    </p:spTree>
    <p:extLst>
      <p:ext uri="{BB962C8B-B14F-4D97-AF65-F5344CB8AC3E}">
        <p14:creationId xmlns:p14="http://schemas.microsoft.com/office/powerpoint/2010/main" xmlns="" val="180602597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Latin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/>
              <a:t>包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bag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、元组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tuple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和域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field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，类似于数据库中的表、行和</a:t>
            </a:r>
            <a:r>
              <a:rPr lang="en-US" altLang="zh-CN" dirty="0" smtClean="0"/>
              <a:t>cell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/>
              <a:t>域可通过位置引用，</a:t>
            </a:r>
            <a:r>
              <a:rPr lang="en-US" altLang="zh-CN" dirty="0" smtClean="0"/>
              <a:t>$0, $1, $2; </a:t>
            </a:r>
            <a:r>
              <a:rPr lang="zh-CN" altLang="en-US" dirty="0" smtClean="0"/>
              <a:t>也可通过名字引用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/>
              <a:t>简单类型：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long, float, double, </a:t>
            </a:r>
            <a:r>
              <a:rPr lang="en-US" altLang="zh-CN" dirty="0" err="1" smtClean="0"/>
              <a:t>chararray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bytearray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boolean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/>
              <a:t>复</a:t>
            </a:r>
            <a:r>
              <a:rPr lang="zh-CN" altLang="en-US" dirty="0" smtClean="0"/>
              <a:t>杂类型：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bag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； （</a:t>
            </a:r>
            <a:r>
              <a:rPr lang="en-US" altLang="zh-CN" dirty="0" smtClean="0"/>
              <a:t>19,2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//tuple; {(19,2), (18,1)}//bag; [</a:t>
            </a:r>
            <a:r>
              <a:rPr lang="en-US" altLang="zh-CN" dirty="0" err="1" smtClean="0"/>
              <a:t>open#apache</a:t>
            </a:r>
            <a:r>
              <a:rPr lang="en-US" altLang="zh-CN" dirty="0" smtClean="0"/>
              <a:t>]//map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54370" y="6488668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A11484-AF89-4F6F-BC6E-9241ADF8B578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46496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/>
              <a:t>运算</a:t>
            </a:r>
            <a:r>
              <a:rPr lang="zh-CN" altLang="en-US" dirty="0" smtClean="0"/>
              <a:t>符及函数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为支持多种数据类型，</a:t>
            </a:r>
            <a:r>
              <a:rPr lang="en-US" altLang="zh-CN" dirty="0" smtClean="0"/>
              <a:t>Pig</a:t>
            </a:r>
            <a:r>
              <a:rPr lang="zh-CN" altLang="en-US" dirty="0" smtClean="0"/>
              <a:t>也提供了丰富的运算符：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算术运算符</a:t>
            </a:r>
            <a:r>
              <a:rPr lang="en-US" altLang="zh-CN" dirty="0" smtClean="0"/>
              <a:t>: +,-,*,/,%,?:,</a:t>
            </a:r>
          </a:p>
          <a:p>
            <a:pPr marL="457200" indent="-457200">
              <a:buAutoNum type="arabicPeriod"/>
            </a:pPr>
            <a:r>
              <a:rPr lang="zh-CN" altLang="en-US" dirty="0" smtClean="0"/>
              <a:t>比较运算符</a:t>
            </a:r>
            <a:r>
              <a:rPr lang="en-US" altLang="zh-CN" dirty="0" smtClean="0"/>
              <a:t>: ==,!=,&gt;,&lt;,&gt;=,&lt;=,matches</a:t>
            </a:r>
          </a:p>
          <a:p>
            <a:pPr marL="457200" indent="-457200">
              <a:buAutoNum type="arabicPeriod"/>
            </a:pPr>
            <a:r>
              <a:rPr lang="zh-CN" altLang="en-US" dirty="0"/>
              <a:t>关</a:t>
            </a:r>
            <a:r>
              <a:rPr lang="zh-CN" altLang="en-US" dirty="0" smtClean="0"/>
              <a:t>系运算符</a:t>
            </a:r>
            <a:r>
              <a:rPr lang="en-US" altLang="zh-CN" dirty="0" smtClean="0"/>
              <a:t>: FILTER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FOREACH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SPLIT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STORE</a:t>
            </a:r>
          </a:p>
          <a:p>
            <a:pPr marL="457200" indent="-457200">
              <a:buAutoNum type="arabicPeriod"/>
            </a:pPr>
            <a:r>
              <a:rPr lang="zh-CN" altLang="en-US" dirty="0"/>
              <a:t>函</a:t>
            </a:r>
            <a:r>
              <a:rPr lang="zh-CN" altLang="en-US" dirty="0" smtClean="0"/>
              <a:t>数</a:t>
            </a:r>
            <a:r>
              <a:rPr lang="en-US" altLang="zh-CN" dirty="0" smtClean="0"/>
              <a:t>: is null, is not null, tuple(.), map(#), COUNT_STAR, CONCAT, SIZE</a:t>
            </a:r>
          </a:p>
          <a:p>
            <a:pPr marL="457200" indent="-457200">
              <a:buAutoNum type="arabicPeriod"/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54370" y="6488668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A11484-AF89-4F6F-BC6E-9241ADF8B578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04692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域表达式：</a:t>
            </a:r>
            <a:r>
              <a:rPr lang="en-US" altLang="zh-CN" dirty="0" smtClean="0"/>
              <a:t>tuple.id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tuple.(id,…); bag.id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bag.(id,…); </a:t>
            </a:r>
            <a:r>
              <a:rPr lang="en-US" altLang="zh-CN" dirty="0" err="1" smtClean="0"/>
              <a:t>map#’key</a:t>
            </a:r>
            <a:r>
              <a:rPr lang="en-US" altLang="zh-CN" dirty="0" smtClean="0"/>
              <a:t>’</a:t>
            </a:r>
          </a:p>
          <a:p>
            <a:r>
              <a:rPr lang="en-US" altLang="zh-CN" dirty="0" smtClean="0"/>
              <a:t>*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r>
              <a:rPr lang="zh-CN" altLang="en-US" dirty="0"/>
              <a:t>范</a:t>
            </a:r>
            <a:r>
              <a:rPr lang="zh-CN" altLang="en-US" dirty="0" smtClean="0"/>
              <a:t>围表达式：</a:t>
            </a:r>
            <a:r>
              <a:rPr lang="en-US" altLang="zh-CN" dirty="0" smtClean="0"/>
              <a:t>..$x, $</a:t>
            </a:r>
            <a:r>
              <a:rPr lang="en-US" altLang="zh-CN" dirty="0" err="1" smtClean="0"/>
              <a:t>x..$y</a:t>
            </a:r>
            <a:r>
              <a:rPr lang="en-US" altLang="zh-CN" dirty="0" smtClean="0"/>
              <a:t>, $x..</a:t>
            </a:r>
          </a:p>
          <a:p>
            <a:r>
              <a:rPr lang="zh-CN" altLang="en-US" dirty="0"/>
              <a:t>布</a:t>
            </a:r>
            <a:r>
              <a:rPr lang="zh-CN" altLang="en-US" dirty="0" smtClean="0"/>
              <a:t>尔表达式</a:t>
            </a:r>
            <a:endParaRPr lang="en-US" altLang="zh-CN" dirty="0" smtClean="0"/>
          </a:p>
          <a:p>
            <a:r>
              <a:rPr lang="en-US" altLang="zh-CN" dirty="0" smtClean="0"/>
              <a:t>Tuple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r>
              <a:rPr lang="zh-CN" altLang="en-US" dirty="0"/>
              <a:t>普</a:t>
            </a:r>
            <a:r>
              <a:rPr lang="zh-CN" altLang="en-US" dirty="0" smtClean="0"/>
              <a:t>通表达式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54370" y="6488668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A11484-AF89-4F6F-BC6E-9241ADF8B578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01009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Relational 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提供了很多类似于关系型数据库提供的操作符：</a:t>
            </a:r>
            <a:endParaRPr lang="en-US" altLang="zh-CN" dirty="0" smtClean="0"/>
          </a:p>
          <a:p>
            <a:r>
              <a:rPr lang="zh-CN" altLang="en-US" dirty="0"/>
              <a:t>加</a:t>
            </a:r>
            <a:r>
              <a:rPr lang="zh-CN" altLang="en-US" dirty="0" smtClean="0"/>
              <a:t>载和输出：</a:t>
            </a:r>
            <a:r>
              <a:rPr lang="en-US" altLang="zh-CN" dirty="0" smtClean="0"/>
              <a:t>LOAD, STORE, DUMP</a:t>
            </a:r>
          </a:p>
          <a:p>
            <a:r>
              <a:rPr lang="zh-CN" altLang="en-US" dirty="0"/>
              <a:t>过</a:t>
            </a:r>
            <a:r>
              <a:rPr lang="zh-CN" altLang="en-US" dirty="0" smtClean="0"/>
              <a:t>滤：</a:t>
            </a:r>
            <a:r>
              <a:rPr lang="en-US" altLang="zh-CN" dirty="0" smtClean="0"/>
              <a:t>FILTER, DISTINCT, FOREACH, … GENERATE, STREAM, SAMPLE</a:t>
            </a:r>
          </a:p>
          <a:p>
            <a:r>
              <a:rPr lang="zh-CN" altLang="en-US" dirty="0"/>
              <a:t>分</a:t>
            </a:r>
            <a:r>
              <a:rPr lang="zh-CN" altLang="en-US" dirty="0" smtClean="0"/>
              <a:t>组和连接：</a:t>
            </a:r>
            <a:r>
              <a:rPr lang="en-US" altLang="zh-CN" dirty="0" smtClean="0"/>
              <a:t>JOIN, COGROUP, GROUP, CROSS</a:t>
            </a:r>
          </a:p>
          <a:p>
            <a:r>
              <a:rPr lang="zh-CN" altLang="en-US" dirty="0"/>
              <a:t>排</a:t>
            </a:r>
            <a:r>
              <a:rPr lang="zh-CN" altLang="en-US" dirty="0" smtClean="0"/>
              <a:t>序：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LIMIT</a:t>
            </a:r>
          </a:p>
          <a:p>
            <a:r>
              <a:rPr lang="zh-CN" altLang="en-US" dirty="0"/>
              <a:t>联</a:t>
            </a:r>
            <a:r>
              <a:rPr lang="zh-CN" altLang="en-US" dirty="0" smtClean="0"/>
              <a:t>合和</a:t>
            </a:r>
            <a:r>
              <a:rPr lang="zh-CN" altLang="en-US" dirty="0"/>
              <a:t>切</a:t>
            </a:r>
            <a:r>
              <a:rPr lang="zh-CN" altLang="en-US" dirty="0" smtClean="0"/>
              <a:t>片：</a:t>
            </a:r>
            <a:r>
              <a:rPr lang="en-US" altLang="zh-CN" dirty="0" smtClean="0"/>
              <a:t>UNION, SPLIT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54370" y="6488668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A11484-AF89-4F6F-BC6E-9241ADF8B578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15501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用户自定义函数（</a:t>
            </a:r>
            <a:r>
              <a:rPr lang="en-US" altLang="zh-CN" dirty="0" smtClean="0"/>
              <a:t>UDF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UDF</a:t>
            </a:r>
          </a:p>
          <a:p>
            <a:r>
              <a:rPr lang="zh-CN" altLang="en-US" dirty="0"/>
              <a:t>打</a:t>
            </a:r>
            <a:r>
              <a:rPr lang="zh-CN" altLang="en-US" dirty="0" smtClean="0"/>
              <a:t>成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pig</a:t>
            </a:r>
            <a:r>
              <a:rPr lang="zh-CN" altLang="en-US" dirty="0" smtClean="0"/>
              <a:t>中用</a:t>
            </a:r>
            <a:r>
              <a:rPr lang="en-US" altLang="zh-CN" dirty="0" smtClean="0"/>
              <a:t>REGISTER</a:t>
            </a:r>
            <a:r>
              <a:rPr lang="zh-CN" altLang="en-US" dirty="0" smtClean="0"/>
              <a:t>命令注册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54370" y="6488668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A11484-AF89-4F6F-BC6E-9241ADF8B578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32425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54370" y="6488668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A11484-AF89-4F6F-BC6E-9241ADF8B578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3479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程序优化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默认是把优化打开的，也可以选择性地把优化关闭：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pig –</a:t>
            </a:r>
            <a:r>
              <a:rPr lang="en-US" altLang="zh-CN" dirty="0" err="1" smtClean="0"/>
              <a:t>optimizer_off</a:t>
            </a:r>
            <a:r>
              <a:rPr lang="en-US" altLang="zh-CN" dirty="0" smtClean="0"/>
              <a:t> [</a:t>
            </a:r>
            <a:r>
              <a:rPr lang="en-US" altLang="zh-CN" dirty="0" err="1" smtClean="0"/>
              <a:t>opt_rule</a:t>
            </a:r>
            <a:r>
              <a:rPr lang="en-US" altLang="zh-CN" dirty="0" smtClean="0"/>
              <a:t> | all]</a:t>
            </a:r>
          </a:p>
          <a:p>
            <a:r>
              <a:rPr lang="zh-CN" altLang="en-US" dirty="0"/>
              <a:t>优</a:t>
            </a:r>
            <a:r>
              <a:rPr lang="zh-CN" altLang="en-US" dirty="0" smtClean="0"/>
              <a:t>化方法：</a:t>
            </a:r>
            <a:endParaRPr lang="en-US" altLang="zh-CN" dirty="0" smtClean="0"/>
          </a:p>
          <a:p>
            <a:pPr lvl="1"/>
            <a:r>
              <a:rPr lang="zh-CN" altLang="en-US" sz="1800" dirty="0"/>
              <a:t>使</a:t>
            </a:r>
            <a:r>
              <a:rPr lang="zh-CN" altLang="en-US" sz="1800" dirty="0" smtClean="0"/>
              <a:t>用确切的数据类型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过滤后续处理不用的数据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减少处理步骤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多使用</a:t>
            </a:r>
            <a:r>
              <a:rPr lang="en-US" altLang="zh-CN" sz="1800" dirty="0" smtClean="0"/>
              <a:t>LIMIT</a:t>
            </a:r>
            <a:r>
              <a:rPr lang="zh-CN" altLang="en-US" sz="1800" dirty="0" smtClean="0"/>
              <a:t>操作符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设</a:t>
            </a:r>
            <a:r>
              <a:rPr lang="zh-CN" altLang="en-US" sz="1800" dirty="0" smtClean="0"/>
              <a:t>置</a:t>
            </a:r>
            <a:r>
              <a:rPr lang="en-US" altLang="zh-CN" sz="1800" dirty="0" smtClean="0"/>
              <a:t>Reducer</a:t>
            </a:r>
            <a:r>
              <a:rPr lang="zh-CN" altLang="en-US" sz="1800" dirty="0" smtClean="0"/>
              <a:t>数目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对中间结果使用压缩</a:t>
            </a:r>
            <a:endParaRPr lang="en-US" altLang="zh-CN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54370" y="6488668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A11484-AF89-4F6F-BC6E-9241ADF8B578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2057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参考资源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Apache Pig</a:t>
            </a:r>
            <a:r>
              <a:rPr lang="zh-CN" altLang="en-US" dirty="0" smtClean="0">
                <a:hlinkClick r:id="rId3"/>
              </a:rPr>
              <a:t>项目主页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Pig Latin</a:t>
            </a:r>
            <a:r>
              <a:rPr lang="zh-CN" altLang="en-US" dirty="0">
                <a:hlinkClick r:id="rId4"/>
              </a:rPr>
              <a:t>编辑器</a:t>
            </a:r>
            <a:endParaRPr lang="en-US" altLang="zh-CN" dirty="0"/>
          </a:p>
          <a:p>
            <a:r>
              <a:rPr lang="en-US" altLang="zh-CN" dirty="0">
                <a:hlinkClick r:id="rId5" action="ppaction://hlinkfile"/>
              </a:rPr>
              <a:t>Pig, Making Hadoop Easy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54370" y="6488668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A11484-AF89-4F6F-BC6E-9241ADF8B578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06363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2624998"/>
            <a:ext cx="2782813" cy="584775"/>
          </a:xfrm>
        </p:spPr>
        <p:txBody>
          <a:bodyPr/>
          <a:lstStyle/>
          <a:p>
            <a:r>
              <a:rPr lang="en-US" altLang="zh-CN" dirty="0" smtClean="0"/>
              <a:t>Mahout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83927" y="6488668"/>
            <a:ext cx="26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2012.01.16</a:t>
            </a:r>
            <a:endParaRPr lang="zh-CN" altLang="en-US" dirty="0"/>
          </a:p>
        </p:txBody>
      </p:sp>
      <p:pic>
        <p:nvPicPr>
          <p:cNvPr id="1026" name="Picture 2" descr="https://issues.apache.org/jira/secure/attachment/12438836/mahout-logo-1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152" y="495300"/>
            <a:ext cx="22764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4171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Mahout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源于</a:t>
            </a:r>
            <a:r>
              <a:rPr lang="en-US" altLang="zh-CN" dirty="0" smtClean="0"/>
              <a:t>Apache 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的子项目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</a:t>
            </a:r>
            <a:r>
              <a:rPr lang="zh-CN" altLang="en-US" dirty="0"/>
              <a:t>于</a:t>
            </a:r>
            <a:r>
              <a:rPr lang="en-US" altLang="zh-CN" dirty="0"/>
              <a:t>Hadoop</a:t>
            </a:r>
            <a:r>
              <a:rPr lang="zh-CN" altLang="en-US" dirty="0"/>
              <a:t>的可扩展的机器学习工具</a:t>
            </a:r>
            <a:r>
              <a:rPr lang="zh-CN" altLang="en-US" dirty="0" smtClean="0"/>
              <a:t>库</a:t>
            </a:r>
            <a:endParaRPr lang="en-US" altLang="zh-CN" dirty="0"/>
          </a:p>
          <a:p>
            <a:pPr marL="971550" lvl="3" indent="-342900"/>
            <a:r>
              <a:rPr lang="zh-CN" altLang="en-US" dirty="0" smtClean="0"/>
              <a:t>面向开发人员的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程序库，无</a:t>
            </a:r>
            <a:r>
              <a:rPr lang="en-US" altLang="zh-CN" dirty="0" smtClean="0"/>
              <a:t>UI/Server/Installer</a:t>
            </a:r>
          </a:p>
          <a:p>
            <a:pPr marL="971550" lvl="3" indent="-342900"/>
            <a:r>
              <a:rPr lang="zh-CN" altLang="en-US" dirty="0"/>
              <a:t>核</a:t>
            </a:r>
            <a:r>
              <a:rPr lang="zh-CN" altLang="en-US" dirty="0" smtClean="0"/>
              <a:t>心算法库使用</a:t>
            </a:r>
            <a:r>
              <a:rPr lang="en-US" altLang="zh-CN" dirty="0" smtClean="0"/>
              <a:t>MapReduce</a:t>
            </a:r>
            <a:r>
              <a:rPr lang="zh-CN" altLang="en-US" dirty="0"/>
              <a:t>实</a:t>
            </a:r>
            <a:r>
              <a:rPr lang="zh-CN" altLang="en-US" dirty="0" smtClean="0"/>
              <a:t>现</a:t>
            </a:r>
            <a:endParaRPr lang="en-US" altLang="zh-CN" dirty="0" smtClean="0"/>
          </a:p>
          <a:p>
            <a:pPr marL="971550" lvl="3" indent="-342900"/>
            <a:r>
              <a:rPr lang="zh-CN" altLang="en-US" dirty="0"/>
              <a:t>弹性</a:t>
            </a:r>
            <a:r>
              <a:rPr lang="zh-CN" altLang="en-US" dirty="0" smtClean="0"/>
              <a:t>好，擅长海量数据处理</a:t>
            </a:r>
            <a:endParaRPr lang="en-US" altLang="zh-CN" dirty="0" smtClean="0"/>
          </a:p>
          <a:p>
            <a:pPr lvl="1"/>
            <a:r>
              <a:rPr lang="zh-CN" altLang="en-US" dirty="0"/>
              <a:t>算</a:t>
            </a:r>
            <a:r>
              <a:rPr lang="zh-CN" altLang="en-US" dirty="0" smtClean="0"/>
              <a:t>法不局限于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，也为其他的分布式集群甚至单个节点进行了优化</a:t>
            </a:r>
            <a:endParaRPr lang="en-US" altLang="zh-CN" dirty="0" smtClean="0"/>
          </a:p>
          <a:p>
            <a:pPr lvl="1"/>
            <a:r>
              <a:rPr lang="zh-CN" altLang="en-US" dirty="0"/>
              <a:t>目</a:t>
            </a:r>
            <a:r>
              <a:rPr lang="zh-CN" altLang="en-US" dirty="0" smtClean="0"/>
              <a:t>前主要实现了四大类算法：推荐引擎，聚类，分类以及频繁项集分析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项目开源</a:t>
            </a:r>
            <a:r>
              <a:rPr lang="en-US" altLang="zh-CN" dirty="0" smtClean="0"/>
              <a:t>(Apache</a:t>
            </a:r>
            <a:r>
              <a:rPr lang="zh-CN" altLang="en-US" dirty="0" smtClean="0"/>
              <a:t>许可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、开放（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社区）</a:t>
            </a:r>
            <a:endParaRPr lang="en-US" altLang="zh-CN" dirty="0" smtClean="0"/>
          </a:p>
          <a:p>
            <a:pPr marL="971550" lvl="3" indent="-342900"/>
            <a:r>
              <a:rPr lang="zh-CN" altLang="en-US" dirty="0"/>
              <a:t>已</a:t>
            </a:r>
            <a:r>
              <a:rPr lang="zh-CN" altLang="en-US" dirty="0" smtClean="0"/>
              <a:t>有大量常用机器学习算法实现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041713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Sqoop</a:t>
            </a:r>
            <a:r>
              <a:rPr lang="zh-CN" altLang="en-US" dirty="0" smtClean="0"/>
              <a:t>基本原理</a:t>
            </a:r>
            <a:r>
              <a:rPr lang="en-US" altLang="zh-CN" dirty="0" smtClean="0"/>
              <a:t>(Import)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Step 1: </a:t>
            </a:r>
            <a:r>
              <a:rPr lang="zh-CN" altLang="en-US" dirty="0" smtClean="0"/>
              <a:t>连接数据库，获取表结构</a:t>
            </a:r>
            <a:endParaRPr lang="en-US" altLang="zh-CN" dirty="0" smtClean="0"/>
          </a:p>
          <a:p>
            <a:r>
              <a:rPr lang="en-US" altLang="zh-CN" dirty="0" smtClean="0"/>
              <a:t>Step 2: </a:t>
            </a:r>
            <a:r>
              <a:rPr lang="zh-CN" altLang="en-US" dirty="0" smtClean="0"/>
              <a:t>根据表结构自动生成表示行数据记录的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类（</a:t>
            </a:r>
            <a:r>
              <a:rPr lang="zh-CN" altLang="en-US" dirty="0"/>
              <a:t>可</a:t>
            </a:r>
            <a:r>
              <a:rPr lang="zh-CN" altLang="en-US" dirty="0" smtClean="0"/>
              <a:t>供用户复用）</a:t>
            </a:r>
            <a:endParaRPr lang="en-US" altLang="zh-CN" dirty="0" smtClean="0"/>
          </a:p>
          <a:p>
            <a:r>
              <a:rPr lang="en-US" altLang="zh-CN" dirty="0" smtClean="0"/>
              <a:t>Step 3: </a:t>
            </a:r>
            <a:r>
              <a:rPr lang="zh-CN" altLang="en-US" dirty="0" smtClean="0"/>
              <a:t>构造</a:t>
            </a:r>
            <a:r>
              <a:rPr lang="en-US" altLang="zh-CN" dirty="0" smtClean="0"/>
              <a:t>Map-Reduce</a:t>
            </a:r>
            <a:r>
              <a:rPr lang="zh-CN" altLang="en-US" dirty="0" smtClean="0"/>
              <a:t>任务，用户可指定并行任务数据划分规则</a:t>
            </a:r>
            <a:endParaRPr lang="en-US" altLang="zh-CN" dirty="0" smtClean="0"/>
          </a:p>
          <a:p>
            <a:r>
              <a:rPr lang="en-US" altLang="zh-CN" dirty="0" smtClean="0"/>
              <a:t>Step 4: </a:t>
            </a:r>
            <a:r>
              <a:rPr lang="zh-CN" altLang="en-US" dirty="0" smtClean="0"/>
              <a:t>运行</a:t>
            </a:r>
            <a:r>
              <a:rPr lang="en-US" altLang="zh-CN" dirty="0"/>
              <a:t>Map-Reduce</a:t>
            </a:r>
            <a:r>
              <a:rPr lang="zh-CN" altLang="en-US" dirty="0"/>
              <a:t>任</a:t>
            </a:r>
            <a:r>
              <a:rPr lang="zh-CN" altLang="en-US" dirty="0" smtClean="0"/>
              <a:t>务。每个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</a:t>
            </a:r>
            <a:r>
              <a:rPr lang="zh-CN" altLang="en-US" dirty="0"/>
              <a:t>通</a:t>
            </a:r>
            <a:r>
              <a:rPr lang="zh-CN" altLang="en-US" dirty="0" smtClean="0"/>
              <a:t>过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从源数据读入相应数据</a:t>
            </a:r>
            <a:r>
              <a:rPr lang="en-US" altLang="zh-CN" dirty="0" err="1" smtClean="0"/>
              <a:t>ResultSet</a:t>
            </a:r>
            <a:endParaRPr lang="en-US" altLang="zh-CN" dirty="0" smtClean="0"/>
          </a:p>
          <a:p>
            <a:pPr lvl="1"/>
            <a:r>
              <a:rPr lang="en-US" altLang="zh-CN" sz="1600" dirty="0"/>
              <a:t>public void readFields(ResultSet __dbResults) throws SQLException;</a:t>
            </a:r>
          </a:p>
          <a:p>
            <a:pPr lvl="1"/>
            <a:r>
              <a:rPr lang="en-US" altLang="zh-CN" sz="1600" dirty="0"/>
              <a:t>public void write(PreparedStatement __dbStmt) throws </a:t>
            </a:r>
            <a:r>
              <a:rPr lang="en-US" altLang="zh-CN" sz="1600" dirty="0" err="1"/>
              <a:t>SQLException</a:t>
            </a:r>
            <a:r>
              <a:rPr lang="en-US" altLang="zh-CN" sz="16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575607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r>
              <a:rPr lang="en-US" altLang="zh-CN" dirty="0" smtClean="0"/>
              <a:t>101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机</a:t>
            </a:r>
            <a:r>
              <a:rPr lang="zh-CN" altLang="en-US" dirty="0" smtClean="0"/>
              <a:t>器学习是人工智能的分支，其从样本数据中自动分析出规律，并利用规律对未知数据进行预测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常见机器学习任务</a:t>
            </a:r>
            <a:endParaRPr lang="en-US" altLang="zh-CN" dirty="0" smtClean="0"/>
          </a:p>
          <a:p>
            <a:pPr marL="800100" lvl="2" indent="-342900"/>
            <a:r>
              <a:rPr lang="zh-CN" altLang="en-US" dirty="0" smtClean="0"/>
              <a:t>推荐引擎</a:t>
            </a:r>
            <a:r>
              <a:rPr lang="en-US" altLang="zh-CN" dirty="0" smtClean="0"/>
              <a:t>Recommender Engine</a:t>
            </a:r>
            <a:r>
              <a:rPr lang="zh-CN" altLang="en-US" dirty="0" smtClean="0"/>
              <a:t>（或者协</a:t>
            </a:r>
            <a:r>
              <a:rPr lang="zh-CN" altLang="en-US" dirty="0"/>
              <a:t>同</a:t>
            </a:r>
            <a:r>
              <a:rPr lang="zh-CN" altLang="en-US" dirty="0" smtClean="0"/>
              <a:t>过滤）</a:t>
            </a:r>
            <a:endParaRPr lang="en-US" altLang="zh-CN" dirty="0" smtClean="0"/>
          </a:p>
          <a:p>
            <a:pPr marL="800100" lvl="2" indent="-342900"/>
            <a:r>
              <a:rPr lang="zh-CN" altLang="en-US" dirty="0" smtClean="0"/>
              <a:t>聚</a:t>
            </a:r>
            <a:r>
              <a:rPr lang="zh-CN" altLang="en-US" dirty="0"/>
              <a:t>类</a:t>
            </a:r>
            <a:r>
              <a:rPr lang="en-US" altLang="zh-CN" dirty="0" smtClean="0"/>
              <a:t>(</a:t>
            </a:r>
            <a:r>
              <a:rPr lang="en-US" altLang="ja-JP" dirty="0"/>
              <a:t>clustering</a:t>
            </a:r>
            <a:r>
              <a:rPr lang="en-US" altLang="zh-CN" dirty="0" smtClean="0"/>
              <a:t>)</a:t>
            </a:r>
          </a:p>
          <a:p>
            <a:pPr marL="800100" lvl="2" indent="-342900"/>
            <a:r>
              <a:rPr lang="zh-CN" altLang="en-US" dirty="0"/>
              <a:t>分</a:t>
            </a:r>
            <a:r>
              <a:rPr lang="zh-CN" altLang="en-US" dirty="0" smtClean="0"/>
              <a:t>类</a:t>
            </a:r>
            <a:r>
              <a:rPr lang="en-US" altLang="zh-CN" dirty="0" smtClean="0"/>
              <a:t>(</a:t>
            </a:r>
            <a:r>
              <a:rPr lang="en-US" altLang="ja-JP" dirty="0" smtClean="0"/>
              <a:t>classification</a:t>
            </a:r>
            <a:r>
              <a:rPr lang="en-US" altLang="zh-CN" dirty="0" smtClean="0"/>
              <a:t>)</a:t>
            </a:r>
          </a:p>
          <a:p>
            <a:pPr marL="800100" lvl="2" indent="-342900"/>
            <a:r>
              <a:rPr lang="zh-CN" altLang="en-US" dirty="0"/>
              <a:t>频</a:t>
            </a:r>
            <a:r>
              <a:rPr lang="zh-CN" altLang="en-US" dirty="0" smtClean="0"/>
              <a:t>繁项集分析（</a:t>
            </a:r>
            <a:r>
              <a:rPr lang="en-US" altLang="zh-CN" dirty="0" smtClean="0"/>
              <a:t>Frequent </a:t>
            </a:r>
            <a:r>
              <a:rPr lang="en-US" altLang="zh-CN" dirty="0" err="1" smtClean="0"/>
              <a:t>Itemset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62491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协同过滤</a:t>
            </a:r>
            <a:r>
              <a:rPr lang="en-US" altLang="zh-CN" dirty="0" smtClean="0"/>
              <a:t>(</a:t>
            </a:r>
            <a:r>
              <a:rPr lang="en-US" altLang="ja-JP" dirty="0" smtClean="0"/>
              <a:t>Collaborative Filtering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5382" y="1382617"/>
            <a:ext cx="8229600" cy="4572000"/>
          </a:xfrm>
        </p:spPr>
        <p:txBody>
          <a:bodyPr/>
          <a:lstStyle/>
          <a:p>
            <a:r>
              <a:rPr lang="zh-CN" altLang="en-US" dirty="0" smtClean="0"/>
              <a:t>通过用户历史信息计算出用户及其项目之间的相似度</a:t>
            </a:r>
            <a:endParaRPr lang="en-US" altLang="zh-CN" dirty="0" smtClean="0"/>
          </a:p>
          <a:p>
            <a:r>
              <a:rPr lang="zh-CN" altLang="en-US" dirty="0" smtClean="0"/>
              <a:t>通常用于推荐系统，典型方法包括：</a:t>
            </a:r>
            <a:endParaRPr lang="en-US" altLang="zh-CN" dirty="0" smtClean="0"/>
          </a:p>
          <a:p>
            <a:pPr lvl="2"/>
            <a:r>
              <a:rPr lang="zh-CN" altLang="en-US" dirty="0"/>
              <a:t>基</a:t>
            </a:r>
            <a:r>
              <a:rPr lang="zh-CN" altLang="en-US" dirty="0" smtClean="0"/>
              <a:t>于用户相似度推荐</a:t>
            </a:r>
            <a:endParaRPr lang="en-US" altLang="zh-CN" dirty="0" smtClean="0"/>
          </a:p>
          <a:p>
            <a:pPr lvl="2"/>
            <a:r>
              <a:rPr lang="zh-CN" altLang="en-US" dirty="0"/>
              <a:t>基</a:t>
            </a:r>
            <a:r>
              <a:rPr lang="zh-CN" altLang="en-US" dirty="0" smtClean="0"/>
              <a:t>于项目</a:t>
            </a:r>
            <a:r>
              <a:rPr lang="zh-CN" altLang="en-US" dirty="0"/>
              <a:t>相似度推</a:t>
            </a:r>
            <a:r>
              <a:rPr lang="zh-CN" altLang="en-US" dirty="0" smtClean="0"/>
              <a:t>荐</a:t>
            </a:r>
          </a:p>
          <a:p>
            <a:pPr lvl="2"/>
            <a:r>
              <a:rPr lang="en-US" dirty="0" smtClean="0"/>
              <a:t>Slope-One</a:t>
            </a:r>
          </a:p>
          <a:p>
            <a:pPr lvl="2"/>
            <a:r>
              <a:rPr lang="zh-CN" altLang="en-US" dirty="0" smtClean="0"/>
              <a:t>基于模型</a:t>
            </a:r>
            <a:endParaRPr lang="en-US" altLang="zh-CN" dirty="0" smtClean="0"/>
          </a:p>
          <a:p>
            <a:pPr marL="0" lvl="1" indent="0">
              <a:buNone/>
            </a:pPr>
            <a:r>
              <a:rPr lang="zh-CN" altLang="en-US" sz="2400" dirty="0"/>
              <a:t>应用场景</a:t>
            </a:r>
            <a:endParaRPr lang="en-US" altLang="zh-CN" sz="2400" dirty="0"/>
          </a:p>
          <a:p>
            <a:pPr lvl="2"/>
            <a:r>
              <a:rPr lang="zh-CN" altLang="en-US" dirty="0"/>
              <a:t>电子商务</a:t>
            </a:r>
            <a:endParaRPr lang="en-US" altLang="zh-CN" dirty="0"/>
          </a:p>
          <a:p>
            <a:pPr lvl="2"/>
            <a:r>
              <a:rPr lang="zh-CN" altLang="en-US" dirty="0"/>
              <a:t>社交媒体</a:t>
            </a:r>
            <a:endParaRPr lang="en-US" altLang="zh-CN" dirty="0"/>
          </a:p>
          <a:p>
            <a:pPr marL="0" lvl="1" indent="0">
              <a:buNone/>
            </a:pPr>
            <a:r>
              <a:rPr lang="zh-CN" altLang="en-US" sz="2400" dirty="0"/>
              <a:t>某个机构曾做过一个调查，使用协同过滤可以使某网站的销售额提升</a:t>
            </a:r>
            <a:r>
              <a:rPr lang="en-US" altLang="zh-CN" sz="2400" dirty="0"/>
              <a:t>8%</a:t>
            </a:r>
            <a:r>
              <a:rPr lang="zh-CN" altLang="en-US" sz="2400" dirty="0"/>
              <a:t>到</a:t>
            </a:r>
            <a:r>
              <a:rPr lang="en-US" altLang="zh-CN" sz="2400" dirty="0"/>
              <a:t>12%</a:t>
            </a:r>
            <a:endParaRPr lang="en-US" altLang="ja-JP" sz="2400" dirty="0"/>
          </a:p>
        </p:txBody>
      </p:sp>
      <p:pic>
        <p:nvPicPr>
          <p:cNvPr id="2050" name="Picture 2" descr="Amazon 上的协作筛选示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56232" y="2527112"/>
            <a:ext cx="52387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98554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</a:t>
            </a:r>
            <a:r>
              <a:rPr lang="zh-CN" altLang="en-US" dirty="0" smtClean="0"/>
              <a:t>类</a:t>
            </a:r>
            <a:r>
              <a:rPr lang="en-US" altLang="zh-CN" dirty="0" smtClean="0"/>
              <a:t>(Clustering)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8229600" cy="1558887"/>
          </a:xfrm>
        </p:spPr>
        <p:txBody>
          <a:bodyPr/>
          <a:lstStyle/>
          <a:p>
            <a:r>
              <a:rPr lang="zh-CN" altLang="en-US" dirty="0"/>
              <a:t>将相似的对象通过静态分</a:t>
            </a:r>
            <a:r>
              <a:rPr lang="zh-CN" altLang="en-US" dirty="0" smtClean="0"/>
              <a:t>类方</a:t>
            </a:r>
            <a:r>
              <a:rPr lang="zh-CN" altLang="en-US" dirty="0"/>
              <a:t>法分成不同的组别</a:t>
            </a:r>
            <a:r>
              <a:rPr lang="zh-CN" altLang="en-US" dirty="0" smtClean="0"/>
              <a:t>或更</a:t>
            </a:r>
            <a:r>
              <a:rPr lang="zh-CN" altLang="en-US" dirty="0"/>
              <a:t>多的子</a:t>
            </a:r>
            <a:r>
              <a:rPr lang="zh-CN" altLang="en-US" dirty="0" smtClean="0"/>
              <a:t>集</a:t>
            </a:r>
            <a:r>
              <a:rPr lang="en-US" altLang="zh-CN" dirty="0" smtClean="0"/>
              <a:t>(subset)</a:t>
            </a:r>
            <a:r>
              <a:rPr lang="zh-CN" altLang="en-US" dirty="0" smtClean="0"/>
              <a:t>，</a:t>
            </a:r>
            <a:r>
              <a:rPr lang="zh-CN" altLang="en-US" dirty="0"/>
              <a:t>使</a:t>
            </a:r>
            <a:r>
              <a:rPr lang="zh-CN" altLang="en-US" dirty="0" smtClean="0"/>
              <a:t>得同</a:t>
            </a:r>
            <a:r>
              <a:rPr lang="zh-CN" altLang="en-US" dirty="0"/>
              <a:t>一个子集中</a:t>
            </a:r>
            <a:r>
              <a:rPr lang="zh-CN" altLang="en-US" dirty="0" smtClean="0"/>
              <a:t>的对</a:t>
            </a:r>
            <a:r>
              <a:rPr lang="zh-CN" altLang="en-US" dirty="0"/>
              <a:t>象都有相似的一些属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r>
              <a:rPr lang="zh-CN" altLang="en-US" dirty="0"/>
              <a:t>无监督学习</a:t>
            </a:r>
            <a:r>
              <a:rPr lang="en-US" altLang="zh-CN" dirty="0"/>
              <a:t>(Unsupervised learning)</a:t>
            </a:r>
            <a:endParaRPr lang="en-US" dirty="0"/>
          </a:p>
        </p:txBody>
      </p:sp>
      <p:pic>
        <p:nvPicPr>
          <p:cNvPr id="3076" name="Picture 4" descr="File:SLINK-Gaussian-data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0150" y="2299656"/>
            <a:ext cx="413385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488414" y="3108593"/>
            <a:ext cx="4414092" cy="31269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2200"/>
              </a:spcBef>
              <a:buFont typeface="Arial" pitchFamily="34" charset="0"/>
              <a:buNone/>
              <a:defRPr lang="en-US" altLang="ja-JP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spcBef>
                <a:spcPts val="900"/>
              </a:spcBef>
              <a:buFont typeface="Arial" pitchFamily="34" charset="0"/>
              <a:buChar char="•"/>
              <a:defRPr lang="en-US" altLang="ja-JP" sz="2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20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171450" algn="l" defTabSz="914400" rtl="0" eaLnBrk="1" latinLnBrk="0" hangingPunct="1">
              <a:spcBef>
                <a:spcPts val="3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0100" indent="-171450" algn="l" defTabSz="914400" rtl="0" eaLnBrk="1" latinLnBrk="0" hangingPunct="1">
              <a:spcBef>
                <a:spcPts val="100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 lvl="2"/>
            <a:r>
              <a:rPr lang="en-US" altLang="zh-CN" dirty="0"/>
              <a:t>Google News</a:t>
            </a:r>
            <a:r>
              <a:rPr lang="zh-CN" altLang="en-US" dirty="0"/>
              <a:t>给用户推荐可能感兴趣的新闻</a:t>
            </a:r>
            <a:endParaRPr lang="en-US" altLang="zh-CN" dirty="0"/>
          </a:p>
          <a:p>
            <a:pPr lvl="2"/>
            <a:r>
              <a:rPr lang="zh-CN" altLang="en-US" dirty="0"/>
              <a:t>根据顾客的收入，居住位置以及购买习惯来更好的制定销售策略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428715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3778" y="3178730"/>
            <a:ext cx="4978400" cy="315277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02978" y="3807379"/>
            <a:ext cx="2257425" cy="2400300"/>
          </a:xfrm>
          <a:prstGeom prst="roundRect">
            <a:avLst>
              <a:gd name="adj" fmla="val 8650"/>
            </a:avLst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4725" y="3797855"/>
            <a:ext cx="2044700" cy="24003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</a:t>
            </a:r>
            <a:r>
              <a:rPr lang="en-US" altLang="zh-CN" dirty="0" smtClean="0"/>
              <a:t>(</a:t>
            </a:r>
            <a:r>
              <a:rPr lang="en-US" altLang="ja-JP" dirty="0" smtClean="0"/>
              <a:t>Classification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根据已有的类别</a:t>
            </a:r>
            <a:r>
              <a:rPr lang="en-US" altLang="zh-CN" dirty="0" smtClean="0"/>
              <a:t>(category)</a:t>
            </a:r>
            <a:r>
              <a:rPr lang="zh-CN" altLang="en-US" dirty="0" smtClean="0"/>
              <a:t>以及已知的样本对象分类经验，将新进对象归入到相应的类别</a:t>
            </a:r>
            <a:endParaRPr lang="en-US" altLang="zh-CN" dirty="0" smtClean="0"/>
          </a:p>
          <a:p>
            <a:r>
              <a:rPr lang="zh-CN" altLang="en-US" dirty="0" smtClean="0"/>
              <a:t>监</a:t>
            </a:r>
            <a:r>
              <a:rPr lang="zh-CN" altLang="en-US" dirty="0"/>
              <a:t>督学习</a:t>
            </a:r>
            <a:r>
              <a:rPr lang="en-US" altLang="zh-CN" dirty="0"/>
              <a:t>(Supervised learning)</a:t>
            </a:r>
            <a:endParaRPr lang="en-US" dirty="0"/>
          </a:p>
        </p:txBody>
      </p:sp>
      <p:pic>
        <p:nvPicPr>
          <p:cNvPr id="4098" name="Picture 2" descr="http://img155.poco.cn/mypoco/myphoto/20090918/09/52957191200909180927581667310831794_004_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03987" y="3726417"/>
            <a:ext cx="1780747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encrypted-tbn3.gstatic.com/images?q=tbn:ANd9GcTbmc7lPIvCq_RUAip-l0U5BsxigGxcfW0p1ap-MRvLIbKFpbCDc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hQSEBUUEhQUFBQVFxcVGBUXFRQXFBUUFBQVFRQXFBQXHCYeFxwkGRQUHy8gJCcpLCwsFR4xNTAqNSYrLCkBCQoKDgwOFw8PFykcHBwpKSkpKSkpKSkpKSkpKSkpLCkpKSwpKSksKSkpKSwpKSkpKSksKSksLCwsLCksKSkpLP/AABEIAMIBAwMBIgACEQEDEQH/xAAcAAABBQEBAQAAAAAAAAAAAAADAAIEBQYBBwj/xAA2EAABAwIDBgUDBAIDAAMAAAABAAIRAwQhMUEFBhJRYXGBkaGx8CLB0RMy4fEHQhQjUhUzov/EABkBAAMBAQEAAAAAAAAAAAAAAAABAgMEBf/EACMRAAICAgIDAQADAQAAAAAAAAABAhEDIRIxBBNBUVJhcTL/2gAMAwEAAhEDEQA/AM1w4ojWLoGKcAuk8N9nQ1Ea1caEQBAhBqeAkAngIA4Anhq6AnAJgNhLhT4ShNCBcK5wo3CucKsQLhS4UXhXIQAPhS4UThXeFAAuFLhROFLhSsYItTS1HLU0tRYEcsQ3MUktTHNVWBEcxDc1SnNQnNVWBGITCEdzUMhMQEhMIRiEwhIYEhDcEchDISAA5qE4KS4ITgkAFJdISSodmi1Twm6p7VkN9j2hEATGojUCHNCIAmtTwgR0BOhIJwCYHAF2E4BdATAbCUIrKRJgAk8lc7E3XqV3YtIbqSI8jz6IboqMXJ0ih4VP2fsCtW/+umXAa5DzK9Psd2KFID/ra5wH7i0SfsrMADIALJ5fw7I+H/Jnn9l/jh7mzUeGHHCOLHSSCreh/jqgBDi9x5zC1PElKyeRs6V4+NfDMVP8d25yLx4gxlOY7+aFb/44og/U97vIcv5WsBXUc3+lenH+GXvv8f0HgcEsjljPKZ+ZrK7V3IrU8Wt4hMCMXeQy0XqSSayNET8eEv6PC7i1cwkEEEdDpmozgvcr/ZVOs0h7QZ1jHusbc/40JceGoIOpBkDrzPkto5V9OSfjSXWzztwQnBa7bG5r6RhoJGMczGbnaALMVbZwzEei1jJM5pQceyG4ITgpDgguC0JBFqaWohXCEmxAXNQ3BSCEJzVNjAOCE5qkOahuCXIKI/CuokLiOQUXaeE2MU4BSN9hAiNQ2hPAQIICiBDaERoU2A8IgCYxq1O7m5//ACIc50M1jPzyScqLhBydIorazc9wDWkk6AE+y2+xdxGwHVsZH7cQR4rT2Gy6VFobTaB1zce5zUolZSyM9DH4yjuWytobt27IimMOcn3VlkgXd62m3icYCg2m1hVJ4SICxlkV0dSil0i04lyUD9VcrPgHmlyGHLkmuUChcEjHuntuFKmOibKReo366jVLmfZNyoCxFROlVzayPRryhTCiSHLoeguPSVVbfuXMZxNAwxJkz4QPVU3SEXjmA5qk2zupSrAw0NcdQBJPVO3b26Lhhn9zfVXDjCcZWrQpRUtM8X27upUoGXZaQCR55LO1GwvoatbsqCHAEHmAV5hvpua6kS+mJpk9ZHQrojlPPzePx2jCEJsIzqaYWqnM5KBELhCIQmEKHMqgTmoTgpBCG5qjmFEeEk4tSS9g6LvgxTg1E4MU4MR7CWtjGtTw1PDE8MSeUKGtai0qJJgJ1Ni9H3Q3bpspirUZLziOKDwjtzS52a48Tm6IG6e5pwqVwQB+1vPv0W2c8NEDCNBkEn1cFAq1wTAxPoFMp0enjxqCpEptaTJTH3XJR6tbhB4cT3GfJAkgTnAnufHusnM0ozW/e1S0ANx4ddSZjDlj7FP3UltISfqOpOJ7HPNZne+vNVjBiScdZDccu5PmtPsCQwCAByyWUNtsbNPSrcwn1LqO3t3VeLoNEHDv9ig1b3kfPIqnMRIrXg0w+fPVNo3IyOv2VbVqgnAx9xy7qObiMfmUH0hZcnZRo8sj8IUX9bAzlJPlAHsojLzQ9/DVCuLgcMTn98T7rVtNEIl07zGOqk0bvGZw+6zouCceZjwEqVbvkAz2HTmdFESmaelcgod4QWGQPEA+6qaVcgyST7DxUx9bibzHp7QuiMrIZkNkbRNG7Ik5mZGEHoMseU6L0anUDgDzC8m3gpindMeHxJ4S3mD21Xom793x0RjJb7fMPBKDptD+E3iLHRoeqlkB7SHAEEQQciFV1rwGWnAgx46eadY3uh5qk6YGJ373NFP/ALqLTwf7AY8PhGAWCdTXvtWqC1wdBBBnUZYyvFdr02io7gGE9oSnPicObGk7RUFqYWqQWJhasXlOeiOWobmqSWobmqXlK4kYtXUSEkvaHEveDFODEThxTg1R7SWtjA1PDU8MTw1S8ocTts6HAhelbNvz/wAdhMTlAjALzZoWt2NdTbluox8FcMt2dOB1Iun7SDgeQwnmdYQWXhn+eXJUrbnHlGA5Dnh8wKcLzlph6z4aHondnoFwLj3xPcwAB4qTe1eGmfL4FBsX4gcjPkMPufJP2hUim4nSD6/x6K10I8+2qS68A5NGPc4xny5LbbLbwsy9PeAsMagfdPIE/UBj0aAtjs8SIAx8fsEoAybWuJ/gT7oBHh4ET4YhT2WcCTPjl5Kq2ldhnbock5KuyRhEmPyhPqwI5++v3VfV2kA4EHHPDLL+l24uZx+dT0whQMmiucBnmPz7IdWsfIY9x/SjW712tgenPmIT+CCU6mMHw7fCE6ltDEmZygBVNxdmI+EKgudpmmCeIjSZyGqaH2emWVdtTIgH18yrA0C1uMn2XnmwNpTi1jndRBjvitzs3bIhodOI1z7LaDvsmSMdvzSI4XtJMEGDOEclq9zrnMD/AMg//qT7qm3vpNcx0EZH4MUXcS8DuHH/AFjxjH1U9TBf8mj2k6CSNY7YSq1l7Dp0JxxyPPxB9FZbVaY8cD14ScehxHiFla1xEeXoY/Hirl2I1Wy7zi4pxEHxAwI7rzPazP8AtdGU/JGhWroXppUXO1Oh1GAPoFkbh0uJ5rk8jIkkjnzd0Q3NQy1SS1MLVx82YURi1Cc1SnNQnNS5MdEYtXUSEk+TGXwCcAuhqe1qx9gOJwNTwE4NXYSeQOJwBTdn3hY6VEDU8BSsrTsaVFxeU8A5veOWp+6h0quAEyc/Gf49F20uYMHI4IjrYNPENf5XfiyqZ2458kaDZjcJ6f37BA3gr8LCDgB9RPbhPuXKRZYNnxnpl+fNZzeu+4mOA1EeBI/BXU3oujMbDdxVJObiT5knXuvQrCs0AA59fwvO9nU+EytPayRicCohKgkXV9tiSWsxIxIbGWpc44AdSvPd4966bCQalMux+hkv6YkACeyW/Wyq3ATSe4U3QXNEgEj/ANR+4ea8xrUKgJ+l0nA6g5HE65DyW6XLsSNns3eAPGmB9xlitZs+pxtB+eXkvM9k2DqhpgNIOROU4k4L1/d7ZBpsaDi445ZDRZOO6RXwlWVph88fVSaltAKuLXZeEqX/APHiIW0cejJsw1zYSDn/AHmvNd8qVRhc0/SJnr0he+XWxZH0rJb17lfrUxA+puBOJ4hnj6+aXBxKUjwunfOa8OYSzq1xnqZB7r0bc3eK7ruDKjuNjfqDnD6wIgfUMweRnmoDdyWtd+0eIEjzzWw2Ns5tFsNGJzPPxVtoGc2zcEtM8uqrtz7406uOQdI6c/SfJWm1qUtOaDunsnjeRpBx6xgfAwVhJPkgT0ej3I/UoyM49Y/pYp9EmoZwAJK0O7O0P3Un/uH0kdW4e0Kk3if+m8sHj2xj0hXlyJR5EN8dlVtW84zAyGHkSqxzUdwTSF48puTtnK9vZHLUMtUktQnBTYqI7ghOCO8ITgqsdACEk8hcRYUaENRAEuFPa1ZNFtHAEQU09rEQNSoVAf013gR+BODFFBRHDVNta2hyPoh8C61uKcW4u0UtFheXRawDp74Kn2hbE5jHl9ludlbOBYHPYQQMCcexCodq2wDivZ4tRUn9OpStGMLOE5FaKzZhOHh/aiVbL6slMtxB5d0oibFccjl5f2qK62CwmQwSTnkJ6LUPoyMz9kFtoJxEDP4VatAiHsTd1jYcRll86ra2Fq0DLHqq7Z7AY0AyVw25DcOS6Ma+sUiWyknfoqtrbapsbxOeAFVV9/KI/aeJbckI036aBc20hUltvrReQCYlW9te8eWWnVO0xGe2lsoSS2ATmDgCevz8KtbT0Ay1xnzWo2zTIYXAZZ9QqTgHPPpiPysWtgyk2nMK03Qs4JOsKFf28uHXXL2V/sqh+lSJP0yMCp+2RZRvuTTui52GOekaIO37xtapxA6AYjMjVDvsXkyT1OaiELyJ5ZNOPyzJydUAe1DIRnBCKwJBuQnBGITHNVUUkR3hBcFJe1Ac1OiqAwkukJIHRpeFEa1DaUQKqKoIE9qFKKwqWhUECdCY0p4WTQhK83b2P+o7jd+0eqBsTY/6zsZDRmfwttQoBjQ1ogBd/ieNyfOXRcY/RVGDhiFktsUoJWsq1FnNqYlejm6NTNvPmm0mGcSfBdvaUKLTujOS5RF3ReI09Y/lIu4uvbJRbepPZWdrh3WnYkyRZ04EnPkn3t4GtwGPhKBcXENzOM4jGO6pq97AdBL/ALLaOkDZldt7YbVqPklrKYx0lx0WYfvRTbgDPihb4Vw1z8SWPIJ5ysE92K0jfRSR6Vab6UQ4B0ETkcv4W63c28TV4A4lgHEx05tOIB9l8+29bhdOB6FepbjbTJEkCTAHQDkm7sUlqz2xlYPbEzI81S3NmRgMQlsS9OAzHM5qfXjiPn4JvZnZTUbfieOSvKtUCnEgRzVdRbwy44DqNfH8IF++W4AEdJBHgfwuXLl4JkFJeGXH8fhQ3hTqrRz8x9x+FDqNXkdmbI1QoSdUcmtQ0JChDIR4TS1NI2SAFqE9ilFqDUC0odEQhJFNNJKgLVr1Ia9QWVEdr0IqiRxp7XKLxojXoaBoltejUcTChserjYNOaggSUlDlJIk2exbXgpDzU57k1uAQK9WF7ySjGvw1BXFYKkv6w0BPbFWNWsDoq68eeS5puxlJcOkxqqe6wOqtbyoBjyVbVqhwxOKwYCsbyD0yU07UFOo0PwDsA6cJOQhUdR0dPsjMrtqDhOYwB17KoyJo1NzXPD200WbvrzAg+nUotHaRaOCp2B5jqeap9t1yJgGOi3UkTRjt53B0jOcuaxFWlBWx2xUwyPuVn6xJH0Uz3P4Vxns0RCt7aSJGC3e69wGgCAsvY21UwOCffxWo2LsqrI+mOgxSc9idUep7u1+ONYV9dMLyGgfvz0wGkrLbFomkB+oceWpW12O3i+o56dAtE70ZVYyvZFjIAGAWZun48j6fwt7dNlhWC2w8Bx+eYXn+bGqYSVFZc1VDfUXLiviorqq89PZixzkRgQmlFYtWioxCcKXCnArkppGqGliG6milyY4rRIqgBakukriKFQmsKM0qQ6hil/x1kUhrApDQmNpokIBiWw3P2fALyM8lmbCgXPAAzK9GtKApsAHJdfiY7lyfwlLYZ7lAuiEepUUC4bPPzXoT6KI76g7eOKrb26MYCUauwj+/kqHWeAM/NcrGVFzTe6Z81Xvs4OZOPhCtqtc5Kvc08Uz80UUMhXP1A9FXOqxlp88VJ2pXJHCP9sJ6HA/ZRqjY9lLQCdtExBAI0R6G02OHC8RpKri2fRMqmCO6naCi0r2DH5cJ5KDU2L08sgo7AcdPgUqjVdkSY7qk2TQW12MJBMN65K6oVG0x9Ak/+uUch5eaq2gnM/2rKzaNVsiaJtvWMyczqtlsK5+nFZa3tBotDs+hAwMH0WsU07Cy9r1zwGM1gdvXBJMgT8yWyr1OGmTgsFtp8mRHmCubzXpImWylrOQWlEqBDAXlwWyGHaURr8EBrk1z1vJ0i0Sv1k01lEFRdD1EZWNEsPTX1FHNVMdWXQiwhqJKKaiSqxGmJTkBtVGXONnA5FAlQ3HFTtn0TUcGgSSnTegs1O6mzQAXkY6LQ1HoNlbinTA6Lj3SvZxQ4RSEDrFQLhztMFJrXACrbu/ExklNoCLct6u+yq7kkGeKfT2UutzLvCSoN0BoJ7H8rnZVgHVJQXwgurgaeiE64z+aa+qSBkS5ZiMPn9+yh3x8/n2VlUcD3KiVacn585IoVlS55GPzqjOoziO6K+2nDkntpwPmuaii7IdR5y159fgT2Vf5+aIz6WfQpzaWKdCJFo6fnz5CsrdoKrqNKDgptCv8C0RLLizaW5H7hX9hX0I8VnLav8lXmzXSQtYkMudqEijIBPYwfNYC/qhxOBB6xPovRdotm3cInBea16eK4/OtNCZCqBR6ik1lDq1FyQVEHP1FyULjRGuSmrLR2E19RJz0CoVK0NMcaqG6qmFyG5yrkVZ01UkPiSTsVmvYEdroUcVEVr1dFMdUKv8Ac+2l5doNVnuGSAFvdiW4p0RhBOa6fGhylf4ZlrUeoVxXACdUr/Sqm5rFek9ILFXuI5qquarTnPkj3FWMz4KurXHFy8YXPIpEO5J/1OHh/ahi9cDDifz3UpxM54dIUO6qDICfBZNF2GuHA+6hVdR8+Sh/8sN7cuSTqwIke6BDIIOf8YplSphI8ki6XD5ouPEjlrCKAdSrjX5quVj89PuhNic4Ohn0KcR2j5iEAOGWPwpvGm03YY9vFJjEAGbUyKKxmPLkUGmwYqSx2ipIRPtaHIrRbMdET5rOUa4GqtLG8cThC0jSIbNjcO4qDgMcOcLAXVOJn1K2FaoRbOOseawV7cHH+fuubzatE9kS5cqqtWxUi4rKrrVFwpaESm1EUPVc2suiuk3QywNRCqVEJj02sVltspHH1UI10CrVUGpcrWMLJciwNZJU7rjqktvWyOZ6HSKO0pJIOhlnsnGo3utycgkku/xemQwVwfpVTXd7/lJJdEhFVtFyqqrsvBJJc0uzRDnnLsod3quJIYIrq/8Ar3Cba5HukkpXZb6Hk59/snOP3+ySSZDAuzPzRGt8wkkp+j+DOfh7lSNfL2XElYhoP1Hv9kgcWpJIESaDsVd2eiSSuJLNHWcf+K/E5LDbU1SSWHl/P8JRQ3BVfXzSSXEuhASUSikkoGSqaZVSSWcS/hXXCq7g4pJLtxmMwS4kkty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1264" y="5171242"/>
            <a:ext cx="574627" cy="819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0475" y="5290303"/>
            <a:ext cx="77569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1436" y="4413294"/>
            <a:ext cx="438150" cy="62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5325" y="4128253"/>
            <a:ext cx="97916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5853" y="5395074"/>
            <a:ext cx="985758" cy="61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2775" y="4521752"/>
            <a:ext cx="801131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62178" y="4509845"/>
            <a:ext cx="643649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1160" y="5380786"/>
            <a:ext cx="702746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64064" y="334756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狗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14175" y="33570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猫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65760" y="32486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9456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Mahout</a:t>
            </a:r>
            <a:r>
              <a:rPr lang="zh-CN" altLang="en-US" dirty="0" smtClean="0"/>
              <a:t>已有算法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63893654"/>
              </p:ext>
            </p:extLst>
          </p:nvPr>
        </p:nvGraphicFramePr>
        <p:xfrm>
          <a:off x="407625" y="859315"/>
          <a:ext cx="8361802" cy="54423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3669"/>
                <a:gridCol w="5588133"/>
              </a:tblGrid>
              <a:tr h="144321">
                <a:tc rowSpan="10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Classification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2" marR="6062" marT="60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>
                          <a:effectLst/>
                          <a:hlinkClick r:id="rId3" tooltip="Logistic Regression"/>
                        </a:rPr>
                        <a:t>Logistic Regression (SGD)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062" marR="6062" marT="6062" marB="0" anchor="ctr"/>
                </a:tc>
              </a:tr>
              <a:tr h="144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>
                          <a:effectLst/>
                          <a:hlinkClick r:id="rId4" tooltip="Bayesian"/>
                        </a:rPr>
                        <a:t>Bayesian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062" marR="6062" marT="6062" marB="0" anchor="ctr"/>
                </a:tc>
              </a:tr>
              <a:tr h="215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Support Vector Machines (SVM) (open: MAHOUT-14, MAHOUT-232 and MAHOUT-334)</a:t>
                      </a:r>
                      <a:endParaRPr lang="en-US" sz="600" b="0" i="0" u="none" strike="noStrike">
                        <a:solidFill>
                          <a:srgbClr val="29456B"/>
                        </a:solidFill>
                        <a:effectLst/>
                        <a:latin typeface="Verdana"/>
                      </a:endParaRPr>
                    </a:p>
                  </a:txBody>
                  <a:tcPr marL="6062" marR="6062" marT="6062" marB="0" anchor="ctr"/>
                </a:tc>
              </a:tr>
              <a:tr h="144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Perceptron and Winnow (open: MAHOUT-85)</a:t>
                      </a:r>
                      <a:endParaRPr lang="en-US" sz="600" b="0" i="0" u="none" strike="noStrike">
                        <a:solidFill>
                          <a:srgbClr val="29456B"/>
                        </a:solidFill>
                        <a:effectLst/>
                        <a:latin typeface="Verdana"/>
                      </a:endParaRPr>
                    </a:p>
                  </a:txBody>
                  <a:tcPr marL="6062" marR="6062" marT="6062" marB="0" anchor="ctr"/>
                </a:tc>
              </a:tr>
              <a:tr h="144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Neural Network (open, but MAHOUT-228 might help)</a:t>
                      </a:r>
                      <a:endParaRPr lang="en-US" sz="600" b="0" i="0" u="none" strike="noStrike">
                        <a:solidFill>
                          <a:srgbClr val="29456B"/>
                        </a:solidFill>
                        <a:effectLst/>
                        <a:latin typeface="Verdana"/>
                      </a:endParaRPr>
                    </a:p>
                  </a:txBody>
                  <a:tcPr marL="6062" marR="6062" marT="6062" marB="0" anchor="ctr"/>
                </a:tc>
              </a:tr>
              <a:tr h="215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Random Forests (integrated - MAHOUT-122, MAHOUT-140, MAHOUT-145)</a:t>
                      </a:r>
                      <a:endParaRPr lang="en-US" sz="600" b="0" i="0" u="none" strike="noStrike">
                        <a:solidFill>
                          <a:srgbClr val="29456B"/>
                        </a:solidFill>
                        <a:effectLst/>
                        <a:latin typeface="Verdana"/>
                      </a:endParaRPr>
                    </a:p>
                  </a:txBody>
                  <a:tcPr marL="6062" marR="6062" marT="6062" marB="0" anchor="ctr"/>
                </a:tc>
              </a:tr>
              <a:tr h="2150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Restricted Boltzmann Machines (open, MAHOUT-375, GSOC2010)</a:t>
                      </a:r>
                      <a:endParaRPr lang="en-US" sz="600" b="0" i="0" u="none" strike="noStrike" dirty="0">
                        <a:solidFill>
                          <a:srgbClr val="29456B"/>
                        </a:solidFill>
                        <a:effectLst/>
                        <a:latin typeface="Verdana"/>
                      </a:endParaRPr>
                    </a:p>
                  </a:txBody>
                  <a:tcPr marL="6062" marR="6062" marT="6062" marB="0" anchor="ctr"/>
                </a:tc>
              </a:tr>
              <a:tr h="144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Online Passive Aggressive (integrated, MAHOUT-702)</a:t>
                      </a:r>
                      <a:endParaRPr lang="en-US" sz="600" b="0" i="0" u="none" strike="noStrike">
                        <a:solidFill>
                          <a:srgbClr val="29456B"/>
                        </a:solidFill>
                        <a:effectLst/>
                        <a:latin typeface="Verdana"/>
                      </a:endParaRPr>
                    </a:p>
                  </a:txBody>
                  <a:tcPr marL="6062" marR="6062" marT="6062" marB="0" anchor="ctr"/>
                </a:tc>
              </a:tr>
              <a:tr h="144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Boosting (awaiting patch commit, MAHOUT-716)</a:t>
                      </a:r>
                      <a:endParaRPr lang="en-US" sz="600" b="0" i="0" u="none" strike="noStrike">
                        <a:solidFill>
                          <a:srgbClr val="29456B"/>
                        </a:solidFill>
                        <a:effectLst/>
                        <a:latin typeface="Verdana"/>
                      </a:endParaRPr>
                    </a:p>
                  </a:txBody>
                  <a:tcPr marL="6062" marR="6062" marT="6062" marB="0" anchor="ctr"/>
                </a:tc>
              </a:tr>
              <a:tr h="288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>
                          <a:effectLst/>
                          <a:hlinkClick r:id="rId5" tooltip="Hidden Markov Models"/>
                        </a:rPr>
                        <a:t>Hidden Markov Models (HMM) (MAHOUT-627, MAHOUT-396, MAHOUT-734) - Training is done in Map-Reduce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062" marR="6062" marT="6062" marB="0" anchor="ctr"/>
                </a:tc>
              </a:tr>
              <a:tr h="144321">
                <a:tc rowSpan="1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Clustering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2" marR="6062" marT="60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>
                          <a:effectLst/>
                          <a:hlinkClick r:id="rId6" tooltip="Reference Reading"/>
                        </a:rPr>
                        <a:t>Reference Reading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062" marR="6062" marT="6062" marB="0" anchor="ctr"/>
                </a:tc>
              </a:tr>
              <a:tr h="144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Canopy Clustering (MAHOUT-3 - integrated)</a:t>
                      </a:r>
                      <a:endParaRPr lang="en-US" sz="600" b="0" i="0" u="none" strike="noStrike">
                        <a:solidFill>
                          <a:srgbClr val="29456B"/>
                        </a:solidFill>
                        <a:effectLst/>
                        <a:latin typeface="Verdana"/>
                      </a:endParaRPr>
                    </a:p>
                  </a:txBody>
                  <a:tcPr marL="6062" marR="6062" marT="6062" marB="0" anchor="ctr"/>
                </a:tc>
              </a:tr>
              <a:tr h="144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K-Means Clustering (MAHOUT-5 - integrated)</a:t>
                      </a:r>
                      <a:endParaRPr lang="en-US" sz="600" b="0" i="0" u="none" strike="noStrike">
                        <a:solidFill>
                          <a:srgbClr val="29456B"/>
                        </a:solidFill>
                        <a:effectLst/>
                        <a:latin typeface="Verdana"/>
                      </a:endParaRPr>
                    </a:p>
                  </a:txBody>
                  <a:tcPr marL="6062" marR="6062" marT="6062" marB="0" anchor="ctr"/>
                </a:tc>
              </a:tr>
              <a:tr h="144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Fuzzy K-Means (MAHOUT-74 - integrated)</a:t>
                      </a:r>
                      <a:endParaRPr lang="en-US" sz="600" b="0" i="0" u="none" strike="noStrike">
                        <a:solidFill>
                          <a:srgbClr val="29456B"/>
                        </a:solidFill>
                        <a:effectLst/>
                        <a:latin typeface="Verdana"/>
                      </a:endParaRPr>
                    </a:p>
                  </a:txBody>
                  <a:tcPr marL="6062" marR="6062" marT="6062" marB="0" anchor="ctr"/>
                </a:tc>
              </a:tr>
              <a:tr h="144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Expectation Maximization (EM) (MAHOUT-28)</a:t>
                      </a:r>
                      <a:endParaRPr lang="en-US" sz="600" b="0" i="0" u="none" strike="noStrike">
                        <a:solidFill>
                          <a:srgbClr val="29456B"/>
                        </a:solidFill>
                        <a:effectLst/>
                        <a:latin typeface="Verdana"/>
                      </a:endParaRPr>
                    </a:p>
                  </a:txBody>
                  <a:tcPr marL="6062" marR="6062" marT="6062" marB="0" anchor="ctr"/>
                </a:tc>
              </a:tr>
              <a:tr h="144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Mean Shift Clustering (MAHOUT-15 - integrated)</a:t>
                      </a:r>
                      <a:endParaRPr lang="en-US" sz="600" b="0" i="0" u="none" strike="noStrike">
                        <a:solidFill>
                          <a:srgbClr val="29456B"/>
                        </a:solidFill>
                        <a:effectLst/>
                        <a:latin typeface="Verdana"/>
                      </a:endParaRPr>
                    </a:p>
                  </a:txBody>
                  <a:tcPr marL="6062" marR="6062" marT="6062" marB="0" anchor="ctr"/>
                </a:tc>
              </a:tr>
              <a:tr h="144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Hierarchical Clustering (MAHOUT-19)</a:t>
                      </a:r>
                      <a:endParaRPr lang="en-US" sz="600" b="0" i="0" u="none" strike="noStrike">
                        <a:solidFill>
                          <a:srgbClr val="29456B"/>
                        </a:solidFill>
                        <a:effectLst/>
                        <a:latin typeface="Verdana"/>
                      </a:endParaRPr>
                    </a:p>
                  </a:txBody>
                  <a:tcPr marL="6062" marR="6062" marT="6062" marB="0" anchor="ctr"/>
                </a:tc>
              </a:tr>
              <a:tr h="144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Dirichlet Process Clustering (MAHOUT-30 - integrated)</a:t>
                      </a:r>
                      <a:endParaRPr lang="en-US" sz="600" b="0" i="0" u="none" strike="noStrike">
                        <a:solidFill>
                          <a:srgbClr val="29456B"/>
                        </a:solidFill>
                        <a:effectLst/>
                        <a:latin typeface="Verdana"/>
                      </a:endParaRPr>
                    </a:p>
                  </a:txBody>
                  <a:tcPr marL="6062" marR="6062" marT="6062" marB="0" anchor="ctr"/>
                </a:tc>
              </a:tr>
              <a:tr h="144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Latent Dirichlet Allocation (MAHOUT-123 - integrated)</a:t>
                      </a:r>
                      <a:endParaRPr lang="en-US" sz="600" b="0" i="0" u="none" strike="noStrike">
                        <a:solidFill>
                          <a:srgbClr val="29456B"/>
                        </a:solidFill>
                        <a:effectLst/>
                        <a:latin typeface="Verdana"/>
                      </a:endParaRPr>
                    </a:p>
                  </a:txBody>
                  <a:tcPr marL="6062" marR="6062" marT="6062" marB="0" anchor="ctr"/>
                </a:tc>
              </a:tr>
              <a:tr h="144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Spectral Clustering (MAHOUT-363 - integrated)</a:t>
                      </a:r>
                      <a:endParaRPr lang="en-US" sz="600" b="0" i="0" u="none" strike="noStrike">
                        <a:solidFill>
                          <a:srgbClr val="29456B"/>
                        </a:solidFill>
                        <a:effectLst/>
                        <a:latin typeface="Verdana"/>
                      </a:endParaRPr>
                    </a:p>
                  </a:txBody>
                  <a:tcPr marL="6062" marR="6062" marT="6062" marB="0" anchor="ctr"/>
                </a:tc>
              </a:tr>
              <a:tr h="144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Minhash Clustering (MAHOUT-344 - integrated)</a:t>
                      </a:r>
                      <a:endParaRPr lang="en-US" sz="600" b="0" i="0" u="none" strike="noStrike">
                        <a:solidFill>
                          <a:srgbClr val="29456B"/>
                        </a:solidFill>
                        <a:effectLst/>
                        <a:latin typeface="Verdana"/>
                      </a:endParaRPr>
                    </a:p>
                  </a:txBody>
                  <a:tcPr marL="6062" marR="6062" marT="6062" marB="0" anchor="ctr"/>
                </a:tc>
              </a:tr>
              <a:tr h="144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Top Down Clustering (MAHOUT-843 - integrated)</a:t>
                      </a:r>
                      <a:endParaRPr lang="en-US" sz="600" b="0" i="0" u="none" strike="noStrike">
                        <a:solidFill>
                          <a:srgbClr val="29456B"/>
                        </a:solidFill>
                        <a:effectLst/>
                        <a:latin typeface="Verdana"/>
                      </a:endParaRPr>
                    </a:p>
                  </a:txBody>
                  <a:tcPr marL="6062" marR="6062" marT="6062" marB="0" anchor="ctr"/>
                </a:tc>
              </a:tr>
              <a:tr h="26121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Pattern Mining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>
                          <a:effectLst/>
                          <a:hlinkClick r:id="rId7" tooltip="Parallel Frequent Pattern Mining"/>
                        </a:rPr>
                        <a:t>Parallel FP Growth Algorithm (Also known as Frequent Itemset mining)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062" marR="6062" marT="6062" marB="0" anchor="ctr"/>
                </a:tc>
              </a:tr>
              <a:tr h="14432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Regression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>
                          <a:effectLst/>
                          <a:hlinkClick r:id="rId8" tooltip="Locally Weighted Linear Regression"/>
                        </a:rPr>
                        <a:t>Locally Weighted Linear Regression (open)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062" marR="6062" marT="6062" marB="0" anchor="ctr"/>
                </a:tc>
              </a:tr>
              <a:tr h="261219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Dimension reduction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2" marR="6062" marT="60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>
                          <a:effectLst/>
                          <a:hlinkClick r:id="rId9" tooltip="Dimensional Reduction"/>
                        </a:rPr>
                        <a:t>Singular Value Decomposition and other Dimension Reduction Techniques (available since 0.3)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062" marR="6062" marT="6062" marB="0" anchor="ctr"/>
                </a:tc>
              </a:tr>
              <a:tr h="261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>
                          <a:effectLst/>
                          <a:hlinkClick r:id="rId10" tooltip="Stochastic Singular Value Decomposition"/>
                        </a:rPr>
                        <a:t>Stochastic Singular Value Decomposition with PCA workflow (PCA workflow now integrated)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062" marR="6062" marT="6062" marB="0" anchor="ctr"/>
                </a:tc>
              </a:tr>
              <a:tr h="144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>
                          <a:effectLst/>
                          <a:hlinkClick r:id="rId11" tooltip="Principal Components Analysis"/>
                        </a:rPr>
                        <a:t>Principal Components Analysis (PCA) (open)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062" marR="6062" marT="6062" marB="0" anchor="ctr"/>
                </a:tc>
              </a:tr>
              <a:tr h="144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>
                          <a:effectLst/>
                          <a:hlinkClick r:id="rId12" tooltip="Independent Component Analysis"/>
                        </a:rPr>
                        <a:t>Independent Component Analysis (open)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062" marR="6062" marT="6062" marB="0" anchor="ctr"/>
                </a:tc>
              </a:tr>
              <a:tr h="144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>
                          <a:effectLst/>
                          <a:hlinkClick r:id="rId13" tooltip="Gaussian Discriminative Analysis"/>
                        </a:rPr>
                        <a:t>Gaussian Discriminative Analysis (GDA) (open)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062" marR="6062" marT="6062" marB="0" anchor="ctr"/>
                </a:tc>
              </a:tr>
              <a:tr h="14432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Recommenders / Collaborative Filtering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2" marR="6062" marT="60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>
                          <a:effectLst/>
                          <a:hlinkClick r:id="rId14" tooltip="Recommender Documentation"/>
                        </a:rPr>
                        <a:t>Non-distributed recommenders ("Taste") (integrated)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54558" marR="6062" marT="6062" marB="0" anchor="ctr"/>
                </a:tc>
              </a:tr>
              <a:tr h="144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>
                          <a:effectLst/>
                          <a:hlinkClick r:id="rId15" tooltip="Itembased Collaborative Filtering"/>
                        </a:rPr>
                        <a:t>Distributed Item-Based Collaborative Filtering (integrated)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54558" marR="6062" marT="6062" marB="0" anchor="ctr"/>
                </a:tc>
              </a:tr>
              <a:tr h="261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sng" strike="noStrike" dirty="0">
                          <a:effectLst/>
                          <a:hlinkClick r:id="rId16" tooltip="Collaborative Filtering with ALS-WR"/>
                        </a:rPr>
                        <a:t>Collaborative Filtering using a parallel matrix factorization (integrated)</a:t>
                      </a:r>
                      <a:endParaRPr lang="en-US" sz="7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54558" marR="6062" marT="606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39258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K-means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基于最小平均距离的</a:t>
            </a:r>
            <a:r>
              <a:rPr lang="zh-CN" altLang="en-US" dirty="0"/>
              <a:t>聚</a:t>
            </a:r>
            <a:r>
              <a:rPr lang="zh-CN" altLang="en-US" dirty="0" smtClean="0"/>
              <a:t>类算法，将数据分成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Cluster</a:t>
            </a:r>
          </a:p>
          <a:p>
            <a:pPr lvl="1"/>
            <a:r>
              <a:rPr lang="en-US" dirty="0" smtClean="0"/>
              <a:t>NP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/>
              <a:t>适</a:t>
            </a:r>
            <a:r>
              <a:rPr lang="zh-CN" altLang="en-US" dirty="0" smtClean="0"/>
              <a:t>合</a:t>
            </a:r>
            <a:r>
              <a:rPr lang="en-US" altLang="zh-CN" dirty="0" smtClean="0"/>
              <a:t>Map-Reduce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zh-CN" altLang="en-US" dirty="0"/>
              <a:t>算</a:t>
            </a:r>
            <a:r>
              <a:rPr lang="zh-CN" altLang="en-US" dirty="0" smtClean="0"/>
              <a:t>法步骤简介：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Step1: </a:t>
            </a:r>
            <a:r>
              <a:rPr lang="zh-CN" altLang="en-US" dirty="0" smtClean="0"/>
              <a:t>随机生成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个初始</a:t>
            </a:r>
            <a:r>
              <a:rPr lang="en-US" altLang="zh-CN" dirty="0" smtClean="0"/>
              <a:t>mean</a:t>
            </a:r>
          </a:p>
          <a:p>
            <a:pPr lvl="4"/>
            <a:r>
              <a:rPr lang="en-US" altLang="zh-CN" dirty="0" smtClean="0"/>
              <a:t>Step2: </a:t>
            </a:r>
            <a:r>
              <a:rPr lang="zh-CN" altLang="en-US" dirty="0" smtClean="0"/>
              <a:t>将各样本数据归到其最近的</a:t>
            </a:r>
            <a:r>
              <a:rPr lang="en-US" altLang="zh-CN" dirty="0" smtClean="0"/>
              <a:t>mean</a:t>
            </a:r>
            <a:r>
              <a:rPr lang="zh-CN" altLang="en-US" dirty="0" smtClean="0"/>
              <a:t>，从而产生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Cluster</a:t>
            </a:r>
          </a:p>
          <a:p>
            <a:pPr lvl="4"/>
            <a:r>
              <a:rPr lang="en-US" altLang="zh-CN" dirty="0" smtClean="0"/>
              <a:t>Step3: </a:t>
            </a:r>
            <a:r>
              <a:rPr lang="zh-CN" altLang="en-US" dirty="0" smtClean="0"/>
              <a:t>计算每个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Centroid</a:t>
            </a:r>
            <a:r>
              <a:rPr lang="zh-CN" altLang="en-US" dirty="0" smtClean="0"/>
              <a:t>，并使其成为新的</a:t>
            </a:r>
            <a:r>
              <a:rPr lang="en-US" altLang="zh-CN" dirty="0" smtClean="0"/>
              <a:t>mean</a:t>
            </a:r>
          </a:p>
          <a:p>
            <a:pPr lvl="4"/>
            <a:r>
              <a:rPr lang="en-US" altLang="zh-CN" dirty="0" smtClean="0"/>
              <a:t>Step4: </a:t>
            </a:r>
            <a:r>
              <a:rPr lang="zh-CN" altLang="en-US" dirty="0" smtClean="0"/>
              <a:t>重复步骤</a:t>
            </a:r>
            <a:r>
              <a:rPr lang="en-US" altLang="zh-CN" dirty="0" smtClean="0"/>
              <a:t>2-3,</a:t>
            </a:r>
            <a:r>
              <a:rPr lang="zh-CN" altLang="en-US" dirty="0" smtClean="0"/>
              <a:t>直到收敛</a:t>
            </a:r>
            <a:r>
              <a:rPr lang="en-US" altLang="zh-CN" dirty="0" smtClean="0"/>
              <a:t>(C</a:t>
            </a:r>
            <a:r>
              <a:rPr lang="en-US" altLang="ja-JP" dirty="0" smtClean="0"/>
              <a:t>onvergence</a:t>
            </a:r>
            <a:r>
              <a:rPr lang="en-US" altLang="zh-CN" dirty="0" smtClean="0"/>
              <a:t>)</a:t>
            </a:r>
            <a:endParaRPr lang="en-US" dirty="0"/>
          </a:p>
        </p:txBody>
      </p:sp>
      <p:pic>
        <p:nvPicPr>
          <p:cNvPr id="8194" name="Picture 2" descr="http://upload.wikimedia.org/wikipedia/commons/thumb/5/5e/K_Means_Example_Step_1.svg/124px-K_Means_Example_Step_1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642" y="4759587"/>
            <a:ext cx="11811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upload.wikimedia.org/wikipedia/commons/thumb/a/a5/K_Means_Example_Step_2.svg/139px-K_Means_Example_Step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36609" y="4759588"/>
            <a:ext cx="13239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upload.wikimedia.org/wikipedia/commons/thumb/3/3e/K_Means_Example_Step_3.svg/139px-K_Means_Example_Step_3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9237" y="4759590"/>
            <a:ext cx="13239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upload.wikimedia.org/wikipedia/commons/thumb/d/d2/K_Means_Example_Step_4.svg/139px-K_Means_Example_Step_4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09489" y="4759590"/>
            <a:ext cx="13239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1748529" y="5166781"/>
            <a:ext cx="464458" cy="328611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234779" y="5176079"/>
            <a:ext cx="464458" cy="328611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134725" y="5176883"/>
            <a:ext cx="464458" cy="328611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7370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in Map-Reduce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输</a:t>
            </a:r>
            <a:r>
              <a:rPr lang="zh-CN" altLang="en-US" dirty="0" smtClean="0"/>
              <a:t>入</a:t>
            </a:r>
            <a:r>
              <a:rPr lang="en-US" altLang="zh-CN" dirty="0" smtClean="0"/>
              <a:t>:</a:t>
            </a:r>
            <a:endParaRPr lang="en-US" dirty="0" smtClean="0"/>
          </a:p>
          <a:p>
            <a:pPr marL="571500" lvl="1" indent="-342900"/>
            <a:r>
              <a:rPr lang="zh-CN" altLang="en-US" dirty="0" smtClean="0"/>
              <a:t>需</a:t>
            </a:r>
            <a:r>
              <a:rPr lang="zh-CN" altLang="en-US" dirty="0"/>
              <a:t>聚</a:t>
            </a:r>
            <a:r>
              <a:rPr lang="zh-CN" altLang="en-US" dirty="0" smtClean="0"/>
              <a:t>集的原始数据</a:t>
            </a:r>
            <a:r>
              <a:rPr lang="en-US" altLang="zh-CN" dirty="0" smtClean="0"/>
              <a:t>(Vector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)</a:t>
            </a:r>
          </a:p>
          <a:p>
            <a:pPr marL="571500" lvl="1" indent="-342900"/>
            <a:r>
              <a:rPr lang="zh-CN" altLang="en-US" dirty="0"/>
              <a:t>给</a:t>
            </a:r>
            <a:r>
              <a:rPr lang="zh-CN" altLang="en-US" dirty="0" smtClean="0"/>
              <a:t>定聚集的个数</a:t>
            </a:r>
            <a:r>
              <a:rPr lang="en-US" altLang="zh-CN" dirty="0" smtClean="0"/>
              <a:t>(K)</a:t>
            </a:r>
            <a:r>
              <a:rPr lang="zh-CN" altLang="en-US" dirty="0" smtClean="0"/>
              <a:t>或者预定义的</a:t>
            </a:r>
            <a:r>
              <a:rPr lang="en-US" altLang="zh-CN" dirty="0" smtClean="0"/>
              <a:t>Centroid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r>
              <a:rPr lang="zh-CN" altLang="en-US" dirty="0" smtClean="0"/>
              <a:t>迭代运算</a:t>
            </a:r>
            <a:r>
              <a:rPr lang="en-US" altLang="zh-CN" dirty="0" smtClean="0"/>
              <a:t>:</a:t>
            </a:r>
            <a:endParaRPr lang="en-US" dirty="0" smtClean="0"/>
          </a:p>
          <a:p>
            <a:pPr marL="571500" lvl="1" indent="-342900"/>
            <a:r>
              <a:rPr lang="zh-CN" altLang="en-US" dirty="0" smtClean="0"/>
              <a:t>计算</a:t>
            </a:r>
            <a:r>
              <a:rPr lang="en-US" altLang="zh-CN" dirty="0" smtClean="0"/>
              <a:t>Centroid</a:t>
            </a:r>
            <a:endParaRPr lang="en-US" dirty="0" smtClean="0"/>
          </a:p>
          <a:p>
            <a:r>
              <a:rPr lang="en-US" dirty="0" smtClean="0"/>
              <a:t>Clustering*</a:t>
            </a:r>
            <a:r>
              <a:rPr lang="en-US" altLang="zh-CN" dirty="0" smtClean="0"/>
              <a:t>:</a:t>
            </a:r>
          </a:p>
          <a:p>
            <a:pPr marL="571500" lvl="1" indent="-342900"/>
            <a:r>
              <a:rPr lang="zh-CN" altLang="en-US" dirty="0" smtClean="0"/>
              <a:t>根据计算出的</a:t>
            </a:r>
            <a:r>
              <a:rPr lang="en-US" altLang="zh-CN" dirty="0" smtClean="0"/>
              <a:t>Centroid</a:t>
            </a:r>
            <a:r>
              <a:rPr lang="zh-CN" altLang="en-US" dirty="0" smtClean="0"/>
              <a:t>将原始数据聚集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marL="571500" lvl="1" indent="-342900"/>
            <a:r>
              <a:rPr lang="en-US" dirty="0" smtClean="0"/>
              <a:t>Centroid(Vector</a:t>
            </a:r>
            <a:r>
              <a:rPr lang="zh-CN" altLang="en-US" dirty="0" smtClean="0"/>
              <a:t>表示</a:t>
            </a:r>
            <a:r>
              <a:rPr lang="en-US" dirty="0" smtClean="0"/>
              <a:t>)</a:t>
            </a:r>
          </a:p>
          <a:p>
            <a:pPr marL="571500" lvl="1" indent="-342900"/>
            <a:r>
              <a:rPr lang="zh-CN" altLang="en-US" dirty="0" smtClean="0"/>
              <a:t>每</a:t>
            </a:r>
            <a:r>
              <a:rPr lang="en-US" altLang="zh-CN" dirty="0" smtClean="0"/>
              <a:t>Centroid</a:t>
            </a:r>
            <a:r>
              <a:rPr lang="zh-CN" altLang="en-US" dirty="0" smtClean="0"/>
              <a:t>对应的原始数据</a:t>
            </a:r>
            <a:r>
              <a:rPr lang="en-US" altLang="zh-CN" dirty="0" smtClean="0"/>
              <a:t>(</a:t>
            </a:r>
            <a:r>
              <a:rPr lang="en-US" dirty="0" smtClean="0"/>
              <a:t>Point)**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6666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</a:t>
            </a:r>
            <a:r>
              <a:rPr lang="en-US" dirty="0" err="1" smtClean="0"/>
              <a:t>Reduc</a:t>
            </a:r>
            <a:r>
              <a:rPr lang="zh-CN" altLang="en-US" dirty="0" smtClean="0"/>
              <a:t>迭代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每</a:t>
            </a:r>
            <a:r>
              <a:rPr lang="zh-CN" altLang="en-US" dirty="0" smtClean="0"/>
              <a:t>次计算</a:t>
            </a:r>
            <a:r>
              <a:rPr lang="en-US" altLang="zh-CN" dirty="0" smtClean="0"/>
              <a:t>Centroid</a:t>
            </a:r>
            <a:r>
              <a:rPr lang="zh-CN" altLang="en-US" dirty="0" smtClean="0"/>
              <a:t>迭代的内部实现</a:t>
            </a:r>
            <a:r>
              <a:rPr lang="en-US" altLang="zh-CN" dirty="0" smtClean="0"/>
              <a:t>:</a:t>
            </a:r>
          </a:p>
          <a:p>
            <a:pPr marL="571500" lvl="1" indent="-342900"/>
            <a:r>
              <a:rPr lang="en-US" dirty="0" err="1" smtClean="0"/>
              <a:t>KMeansMapper</a:t>
            </a:r>
            <a:endParaRPr lang="en-US" dirty="0" smtClean="0"/>
          </a:p>
          <a:p>
            <a:pPr marL="571500" lvl="1" indent="-342900"/>
            <a:r>
              <a:rPr lang="en-US" dirty="0" err="1" smtClean="0"/>
              <a:t>KMeansCombiner</a:t>
            </a:r>
            <a:endParaRPr lang="en-US" dirty="0" smtClean="0"/>
          </a:p>
          <a:p>
            <a:pPr marL="571500" lvl="1" indent="-342900"/>
            <a:r>
              <a:rPr lang="en-US" dirty="0" err="1" smtClean="0"/>
              <a:t>KMeansReducer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Clustering</a:t>
            </a:r>
            <a:r>
              <a:rPr lang="zh-CN" altLang="en-US" dirty="0" smtClean="0"/>
              <a:t>步骤</a:t>
            </a:r>
            <a:r>
              <a:rPr lang="en-US" altLang="zh-CN" dirty="0" smtClean="0"/>
              <a:t>:</a:t>
            </a:r>
          </a:p>
          <a:p>
            <a:pPr marL="571500" lvl="1" indent="-342900"/>
            <a:r>
              <a:rPr lang="en-US" altLang="zh-CN" dirty="0" err="1" smtClean="0"/>
              <a:t>KMeansClusterMapper</a:t>
            </a:r>
            <a:endParaRPr lang="en-US" altLang="zh-CN" dirty="0" smtClean="0"/>
          </a:p>
          <a:p>
            <a:pPr marL="800100" lvl="2" indent="-342900"/>
            <a:r>
              <a:rPr lang="zh-CN" altLang="en-US" dirty="0"/>
              <a:t>基于</a:t>
            </a:r>
            <a:r>
              <a:rPr lang="zh-CN" altLang="en-US" dirty="0" smtClean="0"/>
              <a:t>每</a:t>
            </a:r>
            <a:r>
              <a:rPr lang="zh-CN" altLang="en-US" dirty="0"/>
              <a:t>个</a:t>
            </a:r>
            <a:r>
              <a:rPr lang="en-US" altLang="zh-CN" dirty="0"/>
              <a:t>Centroid</a:t>
            </a:r>
            <a:r>
              <a:rPr lang="zh-CN" altLang="en-US" dirty="0"/>
              <a:t>计算</a:t>
            </a:r>
            <a:r>
              <a:rPr lang="en-US" altLang="zh-CN" dirty="0" smtClean="0"/>
              <a:t>Point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35462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KMeansMapper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Setup: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装</a:t>
            </a:r>
            <a:r>
              <a:rPr lang="zh-CN" altLang="en-US" dirty="0" smtClean="0"/>
              <a:t>载当前</a:t>
            </a:r>
            <a:r>
              <a:rPr lang="en-US" altLang="zh-CN" dirty="0" smtClean="0"/>
              <a:t>Centroid</a:t>
            </a:r>
          </a:p>
          <a:p>
            <a:pPr marL="800100" lvl="2" indent="-342900"/>
            <a:r>
              <a:rPr lang="zh-CN" altLang="en-US" dirty="0" smtClean="0"/>
              <a:t>初始值或由上次迭代生成</a:t>
            </a:r>
            <a:endParaRPr lang="en-US" altLang="zh-CN" dirty="0" smtClean="0"/>
          </a:p>
          <a:p>
            <a:r>
              <a:rPr lang="en-US" dirty="0" smtClean="0"/>
              <a:t>Map: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对于每一个原始数据样本：计算其与各</a:t>
            </a:r>
            <a:r>
              <a:rPr lang="en-US" altLang="zh-CN" dirty="0" smtClean="0"/>
              <a:t>Centroid</a:t>
            </a:r>
            <a:r>
              <a:rPr lang="zh-CN" altLang="en-US" dirty="0" smtClean="0"/>
              <a:t>的距离并输出</a:t>
            </a:r>
            <a:r>
              <a:rPr lang="zh-CN" altLang="en-US" dirty="0"/>
              <a:t>距离</a:t>
            </a:r>
            <a:r>
              <a:rPr lang="zh-CN" altLang="en-US" dirty="0" smtClean="0"/>
              <a:t>最近的</a:t>
            </a:r>
            <a:r>
              <a:rPr lang="en-US" altLang="zh-CN" dirty="0" smtClean="0"/>
              <a:t>Centroid</a:t>
            </a:r>
          </a:p>
          <a:p>
            <a:pPr marL="800100" lvl="2" indent="-342900"/>
            <a:r>
              <a:rPr lang="zh-CN" altLang="en-US" dirty="0"/>
              <a:t>距</a:t>
            </a:r>
            <a:r>
              <a:rPr lang="zh-CN" altLang="en-US" dirty="0" smtClean="0"/>
              <a:t>离算法可以通过插件方式指定</a:t>
            </a:r>
            <a:r>
              <a:rPr lang="en-US" altLang="zh-CN" dirty="0" smtClean="0"/>
              <a:t>(Manhattan, Euclidean, …)</a:t>
            </a:r>
            <a:endParaRPr lang="en-US" dirty="0"/>
          </a:p>
        </p:txBody>
      </p:sp>
      <p:pic>
        <p:nvPicPr>
          <p:cNvPr id="4" name="Picture 4" descr="http://upload.wikimedia.org/wikipedia/commons/thumb/a/a5/K_Means_Example_Step_2.svg/139px-K_Means_Example_Step_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42785" y="1372027"/>
            <a:ext cx="13239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31035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KMeansReducer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Setup:</a:t>
            </a:r>
          </a:p>
          <a:p>
            <a:pPr marL="571500" lvl="1" indent="-342900"/>
            <a:r>
              <a:rPr lang="zh-CN" altLang="en-US" dirty="0"/>
              <a:t>装</a:t>
            </a:r>
            <a:r>
              <a:rPr lang="zh-CN" altLang="en-US" dirty="0" smtClean="0"/>
              <a:t>载</a:t>
            </a:r>
            <a:r>
              <a:rPr lang="en-US" altLang="zh-CN" dirty="0" smtClean="0"/>
              <a:t>Cluster</a:t>
            </a:r>
            <a:endParaRPr lang="en-US" dirty="0" smtClean="0"/>
          </a:p>
          <a:p>
            <a:pPr marL="571500" lvl="1" indent="-342900"/>
            <a:r>
              <a:rPr lang="zh-CN" altLang="en-US" dirty="0" smtClean="0"/>
              <a:t>生成收敛信息</a:t>
            </a:r>
            <a:endParaRPr lang="en-US" altLang="zh-CN" dirty="0" smtClean="0"/>
          </a:p>
          <a:p>
            <a:pPr marL="571500" lvl="1" indent="-342900"/>
            <a:r>
              <a:rPr lang="en-US" dirty="0" err="1" smtClean="0"/>
              <a:t>KMeansCombiner</a:t>
            </a:r>
            <a:r>
              <a:rPr lang="zh-CN" altLang="en-US" dirty="0" smtClean="0"/>
              <a:t>生成的中间结果</a:t>
            </a:r>
            <a:r>
              <a:rPr lang="en-US" altLang="zh-CN" dirty="0" smtClean="0"/>
              <a:t>*</a:t>
            </a:r>
          </a:p>
          <a:p>
            <a:r>
              <a:rPr lang="en-US" dirty="0" smtClean="0"/>
              <a:t>Reduce:</a:t>
            </a:r>
          </a:p>
          <a:p>
            <a:pPr marL="571500" lvl="1" indent="-342900"/>
            <a:r>
              <a:rPr lang="zh-CN" altLang="en-US" dirty="0" smtClean="0"/>
              <a:t>计算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中所有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的总和，从而得出新的</a:t>
            </a:r>
            <a:r>
              <a:rPr lang="en-US" altLang="zh-CN" dirty="0" smtClean="0"/>
              <a:t>Centroid</a:t>
            </a:r>
          </a:p>
          <a:p>
            <a:pPr marL="571500" lvl="1" indent="-342900"/>
            <a:r>
              <a:rPr lang="zh-CN" altLang="en-US" dirty="0"/>
              <a:t>检查</a:t>
            </a:r>
            <a:r>
              <a:rPr lang="zh-CN" altLang="en-US" dirty="0" smtClean="0"/>
              <a:t>是否收敛</a:t>
            </a:r>
            <a:endParaRPr lang="en-US" altLang="zh-CN" dirty="0" smtClean="0"/>
          </a:p>
          <a:p>
            <a:r>
              <a:rPr lang="en-US" dirty="0" smtClean="0"/>
              <a:t>Output</a:t>
            </a:r>
          </a:p>
          <a:p>
            <a:pPr marL="571500" lvl="1" indent="-342900"/>
            <a:r>
              <a:rPr lang="en-US" altLang="zh-CN" dirty="0" smtClean="0"/>
              <a:t>Cluster</a:t>
            </a:r>
            <a:endParaRPr lang="en-US" dirty="0" smtClean="0"/>
          </a:p>
        </p:txBody>
      </p:sp>
      <p:pic>
        <p:nvPicPr>
          <p:cNvPr id="4" name="Picture 6" descr="http://upload.wikimedia.org/wikipedia/commons/thumb/3/3e/K_Means_Example_Step_3.svg/139px-K_Means_Example_Step_3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6399" y="1380768"/>
            <a:ext cx="13239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://upload.wikimedia.org/wikipedia/commons/thumb/d/d2/K_Means_Example_Step_4.svg/139px-K_Means_Example_Step_4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5538" y="1380770"/>
            <a:ext cx="13239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6790720" y="1788769"/>
            <a:ext cx="464458" cy="328611"/>
          </a:xfrm>
          <a:prstGeom prst="right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1550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Sqoop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设置</a:t>
            </a:r>
            <a:r>
              <a:rPr lang="en-US" altLang="zh-CN" dirty="0" smtClean="0"/>
              <a:t>HADOOP_HOME</a:t>
            </a:r>
            <a:r>
              <a:rPr lang="zh-CN" altLang="en-US" dirty="0" smtClean="0"/>
              <a:t>等环境变量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 smtClean="0"/>
              <a:t>将需要的</a:t>
            </a:r>
            <a:r>
              <a:rPr lang="en-US" altLang="zh-CN" b="1" dirty="0" smtClean="0"/>
              <a:t>JDBC jar</a:t>
            </a:r>
            <a:r>
              <a:rPr lang="zh-CN" altLang="en-US" b="1" dirty="0" smtClean="0"/>
              <a:t>包拷贝到</a:t>
            </a:r>
            <a:r>
              <a:rPr lang="en-US" altLang="zh-CN" b="1" dirty="0" err="1" smtClean="0"/>
              <a:t>sqoop</a:t>
            </a:r>
            <a:r>
              <a:rPr lang="zh-CN" altLang="en-US" b="1" dirty="0" smtClean="0"/>
              <a:t>包目录下</a:t>
            </a:r>
            <a:r>
              <a:rPr lang="en-US" altLang="zh-CN" b="1" dirty="0" smtClean="0"/>
              <a:t>lib</a:t>
            </a:r>
            <a:r>
              <a:rPr lang="zh-CN" altLang="en-US" b="1" dirty="0" smtClean="0"/>
              <a:t>目录中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运</a:t>
            </a:r>
            <a:r>
              <a:rPr lang="zh-CN" altLang="en-US" dirty="0" smtClean="0"/>
              <a:t>行</a:t>
            </a:r>
            <a:r>
              <a:rPr lang="en-US" altLang="zh-CN" dirty="0" err="1" smtClean="0"/>
              <a:t>sqoop</a:t>
            </a:r>
            <a:r>
              <a:rPr lang="zh-CN" altLang="en-US" dirty="0" smtClean="0"/>
              <a:t>包目录下</a:t>
            </a:r>
            <a:r>
              <a:rPr lang="en-US" altLang="zh-CN" dirty="0" smtClean="0"/>
              <a:t>bin/</a:t>
            </a:r>
            <a:r>
              <a:rPr lang="en-US" altLang="zh-CN" dirty="0" err="1" smtClean="0"/>
              <a:t>sqoop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脚本命令行直接运行：</a:t>
            </a:r>
            <a:endParaRPr lang="en-US" altLang="zh-CN" dirty="0" smtClean="0"/>
          </a:p>
          <a:p>
            <a:pPr lvl="4"/>
            <a:r>
              <a:rPr lang="en-US" altLang="zh-CN" dirty="0" err="1" smtClean="0"/>
              <a:t>sqoop</a:t>
            </a:r>
            <a:r>
              <a:rPr lang="en-US" altLang="zh-CN" dirty="0" smtClean="0"/>
              <a:t> &lt;tool-name&gt; [generic-arguments] [</a:t>
            </a:r>
            <a:r>
              <a:rPr lang="en-US" altLang="zh-CN" dirty="0"/>
              <a:t>tool-arguments</a:t>
            </a:r>
            <a:r>
              <a:rPr lang="en-US" altLang="zh-CN" dirty="0" smtClean="0"/>
              <a:t>]</a:t>
            </a:r>
          </a:p>
          <a:p>
            <a:pPr lvl="3"/>
            <a:r>
              <a:rPr lang="zh-CN" altLang="en-US" dirty="0"/>
              <a:t>使</a:t>
            </a:r>
            <a:r>
              <a:rPr lang="zh-CN" altLang="en-US" dirty="0" smtClean="0"/>
              <a:t>用参数文件启动</a:t>
            </a:r>
            <a:endParaRPr lang="en-US" altLang="zh-CN" dirty="0" smtClean="0"/>
          </a:p>
          <a:p>
            <a:pPr lvl="4"/>
            <a:r>
              <a:rPr lang="en-US" altLang="zh-CN" dirty="0" err="1"/>
              <a:t>sqoop</a:t>
            </a:r>
            <a:r>
              <a:rPr lang="en-US" altLang="zh-CN" dirty="0"/>
              <a:t> </a:t>
            </a:r>
            <a:r>
              <a:rPr lang="en-US" altLang="zh-CN" dirty="0" smtClean="0"/>
              <a:t>–options-file &lt;file-name&gt; …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387419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KMeansCombiner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Combiner</a:t>
            </a:r>
          </a:p>
          <a:p>
            <a:pPr marL="571500" lvl="1" indent="-342900"/>
            <a:r>
              <a:rPr lang="en-US" dirty="0" smtClean="0"/>
              <a:t>Map</a:t>
            </a:r>
            <a:r>
              <a:rPr lang="zh-CN" altLang="en-US" dirty="0" smtClean="0"/>
              <a:t>端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，用于节省</a:t>
            </a:r>
            <a:r>
              <a:rPr lang="en-US" altLang="zh-CN" dirty="0" smtClean="0"/>
              <a:t>IO</a:t>
            </a:r>
            <a:r>
              <a:rPr lang="zh-CN" altLang="en-US" dirty="0" smtClean="0"/>
              <a:t>资源</a:t>
            </a:r>
            <a:endParaRPr lang="en-US" altLang="zh-CN" dirty="0"/>
          </a:p>
          <a:p>
            <a:pPr marL="342900" indent="-342900"/>
            <a:r>
              <a:rPr lang="en-US" dirty="0" err="1"/>
              <a:t>KMeansCombiner</a:t>
            </a:r>
            <a:endParaRPr lang="en-US" dirty="0"/>
          </a:p>
          <a:p>
            <a:pPr marL="571500" lvl="1" indent="-342900"/>
            <a:r>
              <a:rPr lang="zh-CN" altLang="en-US" dirty="0" smtClean="0"/>
              <a:t>作用类似</a:t>
            </a:r>
            <a:r>
              <a:rPr lang="en-US" altLang="zh-CN" dirty="0" err="1" smtClean="0"/>
              <a:t>KMeansReducer</a:t>
            </a:r>
            <a:r>
              <a:rPr lang="zh-CN" altLang="en-US" dirty="0" smtClean="0"/>
              <a:t>，但只</a:t>
            </a:r>
            <a:r>
              <a:rPr lang="zh-CN" altLang="en-US" dirty="0"/>
              <a:t>针对</a:t>
            </a:r>
            <a:r>
              <a:rPr lang="zh-CN" altLang="en-US" dirty="0" smtClean="0"/>
              <a:t>本地</a:t>
            </a:r>
            <a:r>
              <a:rPr lang="en-US" altLang="zh-CN" dirty="0" smtClean="0"/>
              <a:t>Mapper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的部分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的总和</a:t>
            </a:r>
            <a:endParaRPr lang="en-US" dirty="0"/>
          </a:p>
        </p:txBody>
      </p:sp>
      <p:pic>
        <p:nvPicPr>
          <p:cNvPr id="4" name="Picture 6" descr="http://upload.wikimedia.org/wikipedia/commons/thumb/3/3e/K_Means_Example_Step_3.svg/139px-K_Means_Example_Step_3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97470" y="1425374"/>
            <a:ext cx="13239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71526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KMeansClusterMapper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Setup:</a:t>
            </a:r>
          </a:p>
          <a:p>
            <a:pPr marL="571500" lvl="1" indent="-342900"/>
            <a:r>
              <a:rPr lang="zh-CN" altLang="en-US" dirty="0"/>
              <a:t>装</a:t>
            </a:r>
            <a:r>
              <a:rPr lang="zh-CN" altLang="en-US" dirty="0" smtClean="0"/>
              <a:t>载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以及使用的距离算法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DistanceMeansure</a:t>
            </a:r>
            <a:r>
              <a:rPr lang="en-US" altLang="zh-CN" dirty="0" smtClean="0"/>
              <a:t>)</a:t>
            </a:r>
          </a:p>
          <a:p>
            <a:r>
              <a:rPr lang="en-US" dirty="0" smtClean="0"/>
              <a:t>Map:</a:t>
            </a:r>
          </a:p>
          <a:p>
            <a:pPr marL="571500" lvl="1" indent="-342900"/>
            <a:r>
              <a:rPr lang="zh-CN" altLang="en-US" dirty="0"/>
              <a:t>计</a:t>
            </a:r>
            <a:r>
              <a:rPr lang="zh-CN" altLang="en-US" dirty="0" smtClean="0"/>
              <a:t>算原始数据</a:t>
            </a:r>
            <a:r>
              <a:rPr lang="en-US" altLang="zh-CN" dirty="0" smtClean="0"/>
              <a:t>(Point)</a:t>
            </a:r>
            <a:r>
              <a:rPr lang="zh-CN" altLang="en-US" dirty="0" smtClean="0"/>
              <a:t>所属的</a:t>
            </a:r>
            <a:r>
              <a:rPr lang="en-US" altLang="zh-CN" dirty="0" smtClean="0"/>
              <a:t>Cluster</a:t>
            </a:r>
          </a:p>
          <a:p>
            <a:pPr marL="571500" lvl="1" indent="-342900"/>
            <a:r>
              <a:rPr lang="zh-CN" altLang="en-US" dirty="0"/>
              <a:t>输</a:t>
            </a:r>
            <a:r>
              <a:rPr lang="zh-CN" altLang="en-US" dirty="0" smtClean="0"/>
              <a:t>出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ClusterId</a:t>
            </a:r>
            <a:r>
              <a:rPr lang="en-US" altLang="zh-CN" dirty="0" smtClean="0"/>
              <a:t>, Vector&gt;</a:t>
            </a:r>
            <a:r>
              <a:rPr lang="zh-CN" altLang="en-US" dirty="0" smtClean="0"/>
              <a:t>配对</a:t>
            </a:r>
            <a:endParaRPr lang="en-US" dirty="0" smtClean="0"/>
          </a:p>
          <a:p>
            <a:endParaRPr 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此步骤对于只关心</a:t>
            </a:r>
            <a:r>
              <a:rPr lang="en-US" altLang="zh-CN" dirty="0" smtClean="0"/>
              <a:t>Centroid</a:t>
            </a:r>
            <a:r>
              <a:rPr lang="zh-CN" altLang="en-US" dirty="0" smtClean="0"/>
              <a:t>的应用场景可略过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2428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Mahout</a:t>
            </a:r>
            <a:r>
              <a:rPr lang="zh-CN" altLang="en-US" dirty="0" smtClean="0"/>
              <a:t>样例</a:t>
            </a:r>
            <a:r>
              <a:rPr lang="en-US" altLang="zh-CN" dirty="0" smtClean="0"/>
              <a:t>:K-means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数据准备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运行样例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637" y="2185988"/>
            <a:ext cx="80867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636" y="4095750"/>
            <a:ext cx="78009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77471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结果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/>
              <a:t>文</a:t>
            </a:r>
            <a:r>
              <a:rPr lang="zh-CN" altLang="en-US" dirty="0" smtClean="0"/>
              <a:t>件片段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" y="1909763"/>
            <a:ext cx="73914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" y="4995863"/>
            <a:ext cx="77914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66823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分析结果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聚</a:t>
            </a:r>
            <a:r>
              <a:rPr lang="zh-CN" altLang="en-US" dirty="0" smtClean="0"/>
              <a:t>类的结果是以</a:t>
            </a:r>
            <a:r>
              <a:rPr lang="en-US" altLang="zh-CN" dirty="0" err="1" smtClean="0"/>
              <a:t>SequenceFile</a:t>
            </a:r>
            <a:r>
              <a:rPr lang="zh-CN" altLang="en-US" dirty="0"/>
              <a:t>存</a:t>
            </a:r>
            <a:r>
              <a:rPr lang="zh-CN" altLang="en-US" dirty="0" smtClean="0"/>
              <a:t>储的，可以借助</a:t>
            </a:r>
            <a:r>
              <a:rPr lang="en-US" altLang="zh-CN" dirty="0" err="1" smtClean="0"/>
              <a:t>clusterdump</a:t>
            </a:r>
            <a:r>
              <a:rPr lang="zh-CN" altLang="en-US" dirty="0" smtClean="0"/>
              <a:t>工具来查看结果。</a:t>
            </a:r>
            <a:endParaRPr lang="en-US" altLang="zh-CN" dirty="0" smtClean="0"/>
          </a:p>
          <a:p>
            <a:r>
              <a:rPr lang="en-US" altLang="zh-CN" sz="1600" dirty="0"/>
              <a:t>mahout </a:t>
            </a:r>
            <a:r>
              <a:rPr lang="en-US" altLang="zh-CN" sz="1600" dirty="0" err="1"/>
              <a:t>clusterdump</a:t>
            </a:r>
            <a:r>
              <a:rPr lang="en-US" altLang="zh-CN" sz="1600" dirty="0"/>
              <a:t> --</a:t>
            </a:r>
            <a:r>
              <a:rPr lang="en-US" altLang="zh-CN" sz="1600" dirty="0" err="1"/>
              <a:t>seqFileDir</a:t>
            </a:r>
            <a:r>
              <a:rPr lang="en-US" altLang="zh-CN" sz="1600" dirty="0"/>
              <a:t> ./output/clusters-10-final/ --</a:t>
            </a:r>
            <a:r>
              <a:rPr lang="en-US" altLang="zh-CN" sz="1600" dirty="0" err="1"/>
              <a:t>pointsDir</a:t>
            </a:r>
            <a:r>
              <a:rPr lang="en-US" altLang="zh-CN" sz="1600" dirty="0"/>
              <a:t> ./output/</a:t>
            </a:r>
            <a:r>
              <a:rPr lang="en-US" altLang="zh-CN" sz="1600" dirty="0" err="1"/>
              <a:t>clusteredPoints</a:t>
            </a:r>
            <a:r>
              <a:rPr lang="en-US" altLang="zh-CN" sz="1600" dirty="0"/>
              <a:t>/ --output </a:t>
            </a:r>
            <a:r>
              <a:rPr lang="en-US" altLang="zh-CN" sz="1600" dirty="0" smtClean="0"/>
              <a:t>clusteranalysis.txt</a:t>
            </a:r>
          </a:p>
          <a:p>
            <a:r>
              <a:rPr lang="zh-CN" altLang="en-US" sz="1600" dirty="0"/>
              <a:t>输</a:t>
            </a:r>
            <a:r>
              <a:rPr lang="zh-CN" altLang="en-US" sz="1600" dirty="0" smtClean="0"/>
              <a:t>出格式</a:t>
            </a:r>
            <a:r>
              <a:rPr lang="zh-CN" altLang="en-US" sz="1600" dirty="0"/>
              <a:t>例子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en-US" altLang="zh-CN" sz="1600" dirty="0" smtClean="0"/>
              <a:t>VL-596 {n=23</a:t>
            </a:r>
            <a:r>
              <a:rPr lang="zh-CN" altLang="en-US" sz="1600" dirty="0" smtClean="0"/>
              <a:t>， </a:t>
            </a:r>
            <a:r>
              <a:rPr lang="en-US" altLang="zh-CN" sz="1600" dirty="0" smtClean="0"/>
              <a:t>c=[……], r=[……]} //cluster</a:t>
            </a:r>
            <a:r>
              <a:rPr lang="zh-CN" altLang="en-US" sz="1600" dirty="0" smtClean="0"/>
              <a:t>的信息</a:t>
            </a:r>
            <a:endParaRPr lang="en-US" altLang="zh-CN" sz="1600" dirty="0" smtClean="0"/>
          </a:p>
          <a:p>
            <a:r>
              <a:rPr lang="en-US" altLang="zh-CN" sz="1600" dirty="0" err="1" smtClean="0"/>
              <a:t>Weight:Point</a:t>
            </a:r>
            <a:endParaRPr lang="en-US" altLang="zh-CN" sz="1600" dirty="0" smtClean="0"/>
          </a:p>
          <a:p>
            <a:r>
              <a:rPr lang="en-US" altLang="zh-CN" sz="1600" dirty="0" smtClean="0"/>
              <a:t>[……] //cluster</a:t>
            </a:r>
            <a:r>
              <a:rPr lang="zh-CN" altLang="en-US" sz="1600" dirty="0" smtClean="0"/>
              <a:t>当中点的信息</a:t>
            </a:r>
            <a:endParaRPr lang="en-US" altLang="zh-CN" sz="16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44912878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开源项目主页：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</a:t>
            </a:r>
            <a:r>
              <a:rPr lang="en-US" altLang="zh-CN" dirty="0" smtClean="0">
                <a:hlinkClick r:id="rId3"/>
              </a:rPr>
              <a:t>://mahout.apache.org/</a:t>
            </a:r>
            <a:endParaRPr lang="en-US" altLang="zh-CN" dirty="0" smtClean="0"/>
          </a:p>
          <a:p>
            <a:r>
              <a:rPr lang="en-US" altLang="zh-CN" dirty="0"/>
              <a:t>Mahout in Action: </a:t>
            </a:r>
            <a:r>
              <a:rPr lang="en-US" altLang="zh-CN" sz="1800" dirty="0"/>
              <a:t>Sean Owen, Robin Anil, Ted Dunning, and Ellen Friedman</a:t>
            </a:r>
            <a:endParaRPr lang="en-US" altLang="zh-CN" sz="18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98522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83459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Sqoop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	</a:t>
            </a:r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58014068"/>
              </p:ext>
            </p:extLst>
          </p:nvPr>
        </p:nvGraphicFramePr>
        <p:xfrm>
          <a:off x="505838" y="1397000"/>
          <a:ext cx="813232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538912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codegen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生成表示数据库行记录的</a:t>
                      </a:r>
                      <a:r>
                        <a:rPr lang="en-US" altLang="zh-CN" dirty="0" smtClean="0"/>
                        <a:t>Java</a:t>
                      </a:r>
                      <a:r>
                        <a:rPr lang="zh-CN" altLang="en-US" dirty="0" smtClean="0"/>
                        <a:t>类代码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create-hive-table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</a:t>
                      </a:r>
                      <a:r>
                        <a:rPr lang="en-US" altLang="zh-CN" dirty="0" smtClean="0"/>
                        <a:t>Hive</a:t>
                      </a:r>
                      <a:r>
                        <a:rPr lang="zh-CN" altLang="en-US" dirty="0" smtClean="0"/>
                        <a:t>表结构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执行一条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指令并显示结果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export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</a:t>
                      </a:r>
                      <a:r>
                        <a:rPr lang="en-US" altLang="zh-CN" dirty="0" smtClean="0"/>
                        <a:t>HDFS</a:t>
                      </a:r>
                      <a:r>
                        <a:rPr lang="zh-CN" altLang="en-US" dirty="0" smtClean="0"/>
                        <a:t>文件导出至数据库表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help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列出所有可用命令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import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将一张数据库表导入</a:t>
                      </a:r>
                      <a:r>
                        <a:rPr lang="en-US" altLang="zh-CN" dirty="0" smtClean="0"/>
                        <a:t>HDFS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import-all-tables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将数据库中多张表导入</a:t>
                      </a:r>
                      <a:r>
                        <a:rPr lang="en-US" altLang="zh-CN" dirty="0" smtClean="0"/>
                        <a:t>HDFS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list-databases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列出服务器上所有可用数据库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list-tables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列出数据库中所有可用表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显示版本信息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39554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命令行参数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85522332"/>
              </p:ext>
            </p:extLst>
          </p:nvPr>
        </p:nvGraphicFramePr>
        <p:xfrm>
          <a:off x="505838" y="1397000"/>
          <a:ext cx="82296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通用选项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r>
                        <a:rPr lang="en-US" altLang="zh-CN" dirty="0" err="1" smtClean="0"/>
                        <a:t>conf</a:t>
                      </a:r>
                      <a:r>
                        <a:rPr lang="en-US" altLang="zh-CN" dirty="0" smtClean="0"/>
                        <a:t> &lt;configuration file&gt;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指定配置文件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-D &lt;property=value&gt;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定义</a:t>
                      </a:r>
                      <a:r>
                        <a:rPr lang="en-US" altLang="zh-CN" dirty="0" smtClean="0"/>
                        <a:t>Java</a:t>
                      </a:r>
                      <a:r>
                        <a:rPr lang="zh-CN" altLang="en-US" dirty="0" smtClean="0"/>
                        <a:t>属性值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r>
                        <a:rPr lang="en-US" altLang="zh-CN" dirty="0" err="1" smtClean="0"/>
                        <a:t>fs</a:t>
                      </a:r>
                      <a:r>
                        <a:rPr lang="en-US" altLang="zh-CN" dirty="0" smtClean="0"/>
                        <a:t> &lt;</a:t>
                      </a:r>
                      <a:r>
                        <a:rPr lang="en-US" altLang="zh-CN" dirty="0" err="1" smtClean="0"/>
                        <a:t>local|namenode:port</a:t>
                      </a:r>
                      <a:r>
                        <a:rPr lang="en-US" altLang="zh-CN" dirty="0" smtClean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</a:t>
                      </a:r>
                      <a:r>
                        <a:rPr lang="en-US" altLang="zh-CN" dirty="0" smtClean="0"/>
                        <a:t>HDFS </a:t>
                      </a:r>
                      <a:r>
                        <a:rPr lang="en-US" altLang="zh-CN" dirty="0" err="1" smtClean="0"/>
                        <a:t>NameNode</a:t>
                      </a:r>
                      <a:r>
                        <a:rPr lang="zh-CN" altLang="en-US" dirty="0" smtClean="0"/>
                        <a:t>地址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r>
                        <a:rPr lang="en-US" altLang="zh-CN" dirty="0" err="1" smtClean="0"/>
                        <a:t>jt</a:t>
                      </a:r>
                      <a:r>
                        <a:rPr lang="en-US" altLang="zh-CN" dirty="0" smtClean="0"/>
                        <a:t> &lt;</a:t>
                      </a:r>
                      <a:r>
                        <a:rPr lang="en-US" altLang="zh-CN" dirty="0" err="1" smtClean="0"/>
                        <a:t>local|jobtracker:port</a:t>
                      </a:r>
                      <a:r>
                        <a:rPr lang="en-US" altLang="zh-CN" dirty="0" smtClean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</a:t>
                      </a:r>
                      <a:r>
                        <a:rPr lang="en-US" altLang="zh-CN" dirty="0" smtClean="0"/>
                        <a:t>Map-Reduce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err="1" smtClean="0"/>
                        <a:t>JobTracker</a:t>
                      </a:r>
                      <a:r>
                        <a:rPr lang="zh-CN" altLang="en-US" dirty="0" smtClean="0"/>
                        <a:t>地址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-files &lt;comma separated list of files&gt;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指定需要拷贝到</a:t>
                      </a:r>
                      <a:r>
                        <a:rPr lang="en-US" altLang="zh-CN" dirty="0" smtClean="0"/>
                        <a:t>Map-Reduce</a:t>
                      </a:r>
                      <a:r>
                        <a:rPr lang="zh-CN" altLang="en-US" dirty="0" smtClean="0"/>
                        <a:t>集群的文件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r>
                        <a:rPr lang="en-US" altLang="zh-CN" dirty="0" err="1" smtClean="0"/>
                        <a:t>libjars</a:t>
                      </a:r>
                      <a:r>
                        <a:rPr lang="en-US" altLang="zh-CN" dirty="0" smtClean="0"/>
                        <a:t> &lt;comma separated list of jars&gt;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添加</a:t>
                      </a:r>
                      <a:r>
                        <a:rPr lang="en-US" altLang="zh-CN" dirty="0" smtClean="0"/>
                        <a:t>jar</a:t>
                      </a:r>
                      <a:r>
                        <a:rPr lang="zh-CN" altLang="en-US" dirty="0" smtClean="0"/>
                        <a:t>文件列表至</a:t>
                      </a:r>
                      <a:r>
                        <a:rPr lang="en-US" altLang="zh-CN" dirty="0" err="1" smtClean="0"/>
                        <a:t>classpath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-archives &lt;comma separated list of archives&gt;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指定需要解压的文件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94184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功</a:t>
            </a:r>
            <a:r>
              <a:rPr lang="zh-CN" altLang="en-US" dirty="0" smtClean="0"/>
              <a:t>能特点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语句导入以及</a:t>
            </a:r>
            <a:r>
              <a:rPr lang="en-US" altLang="zh-CN" dirty="0" smtClean="0"/>
              <a:t>Column</a:t>
            </a:r>
            <a:r>
              <a:rPr lang="zh-CN" altLang="en-US" dirty="0" smtClean="0"/>
              <a:t>指定</a:t>
            </a:r>
            <a:endParaRPr lang="en-US" altLang="zh-CN" dirty="0" smtClean="0"/>
          </a:p>
          <a:p>
            <a:pPr lvl="1"/>
            <a:r>
              <a:rPr lang="zh-CN" altLang="en-US" dirty="0"/>
              <a:t>支</a:t>
            </a:r>
            <a:r>
              <a:rPr lang="zh-CN" altLang="en-US" dirty="0" smtClean="0"/>
              <a:t>持细粒度导入结果文件格式定义</a:t>
            </a:r>
            <a:r>
              <a:rPr lang="en-US" altLang="zh-CN" dirty="0" smtClean="0"/>
              <a:t>, </a:t>
            </a:r>
            <a:r>
              <a:rPr lang="zh-CN" altLang="en-US" dirty="0" smtClean="0"/>
              <a:t>例</a:t>
            </a:r>
            <a:r>
              <a:rPr lang="zh-CN" altLang="en-US" dirty="0"/>
              <a:t>普</a:t>
            </a:r>
            <a:r>
              <a:rPr lang="zh-CN" altLang="en-US" dirty="0" smtClean="0"/>
              <a:t>通文本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SequenceFile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Avro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/>
              <a:t>支</a:t>
            </a:r>
            <a:r>
              <a:rPr lang="zh-CN" altLang="en-US" dirty="0" smtClean="0"/>
              <a:t>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到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和到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基本的类型映射</a:t>
            </a:r>
            <a:endParaRPr lang="en-US" altLang="zh-CN" dirty="0" smtClean="0"/>
          </a:p>
          <a:p>
            <a:pPr lvl="1"/>
            <a:r>
              <a:rPr lang="zh-CN" altLang="en-US" dirty="0"/>
              <a:t>支</a:t>
            </a:r>
            <a:r>
              <a:rPr lang="zh-CN" altLang="en-US" dirty="0" smtClean="0"/>
              <a:t>持导入至</a:t>
            </a:r>
            <a:r>
              <a:rPr lang="en-US" altLang="zh-CN" dirty="0" smtClean="0"/>
              <a:t>HDFS, HBase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Hive</a:t>
            </a:r>
          </a:p>
          <a:p>
            <a:pPr lvl="1"/>
            <a:r>
              <a:rPr lang="zh-CN" altLang="en-US" dirty="0"/>
              <a:t>支</a:t>
            </a:r>
            <a:r>
              <a:rPr lang="zh-CN" altLang="en-US" dirty="0" smtClean="0"/>
              <a:t>持增量导入</a:t>
            </a:r>
            <a:endParaRPr lang="en-US" altLang="zh-CN" dirty="0" smtClean="0"/>
          </a:p>
          <a:p>
            <a:pPr lvl="1"/>
            <a:r>
              <a:rPr lang="zh-CN" altLang="en-US" dirty="0"/>
              <a:t>支</a:t>
            </a:r>
            <a:r>
              <a:rPr lang="zh-CN" altLang="en-US" dirty="0" smtClean="0"/>
              <a:t>持自定义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并发规则，默认的</a:t>
            </a:r>
            <a:r>
              <a:rPr lang="en-US" altLang="zh-CN" dirty="0" smtClean="0"/>
              <a:t>Mapper</a:t>
            </a:r>
            <a:r>
              <a:rPr lang="zh-CN" altLang="en-US" dirty="0" smtClean="0"/>
              <a:t>数量是</a:t>
            </a:r>
            <a:r>
              <a:rPr lang="en-US" altLang="zh-CN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191389824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intel_PPT_LgtTmplt_Stndrd_v12">
  <a:themeElements>
    <a:clrScheme name="IntelColors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2000" b="1" smtClean="0">
            <a:solidFill>
              <a:schemeClr val="tx1"/>
            </a:solidFill>
            <a:latin typeface="Neo Sans Intel" pitchFamily="34" charset="0"/>
            <a:cs typeface="Arial" pitchFamily="34" charset="0"/>
          </a:defRPr>
        </a:defPPr>
      </a:lst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intel_PPT_LgtTmplt_Stndrd_v12</Template>
  <TotalTime>6249</TotalTime>
  <Words>3935</Words>
  <Application>Microsoft Office PowerPoint</Application>
  <PresentationFormat>全屏显示(4:3)</PresentationFormat>
  <Paragraphs>765</Paragraphs>
  <Slides>66</Slides>
  <Notes>59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68" baseType="lpstr">
      <vt:lpstr>intel_PPT_LgtTmplt_Stndrd_v12</vt:lpstr>
      <vt:lpstr>Document</vt:lpstr>
      <vt:lpstr>Sqoop基础</vt:lpstr>
      <vt:lpstr>简介</vt:lpstr>
      <vt:lpstr>Sqoop历史以及版本演变</vt:lpstr>
      <vt:lpstr>基本特点</vt:lpstr>
      <vt:lpstr>Sqoop基本原理(Import)</vt:lpstr>
      <vt:lpstr>运行Sqoop工具</vt:lpstr>
      <vt:lpstr>Sqoop命令</vt:lpstr>
      <vt:lpstr>通用Hadoop命令行参数</vt:lpstr>
      <vt:lpstr>Import</vt:lpstr>
      <vt:lpstr>Import示例 数据准备</vt:lpstr>
      <vt:lpstr>Import示例 运行命令行工具</vt:lpstr>
      <vt:lpstr>Import示例 运行结果展示</vt:lpstr>
      <vt:lpstr>Import-基本选项</vt:lpstr>
      <vt:lpstr>Import-控制选项1</vt:lpstr>
      <vt:lpstr>Import-控制选项2</vt:lpstr>
      <vt:lpstr>Import-类型映射控制</vt:lpstr>
      <vt:lpstr>Import常用场景举例1</vt:lpstr>
      <vt:lpstr>Import常用场景举例2</vt:lpstr>
      <vt:lpstr>参考</vt:lpstr>
      <vt:lpstr>Pig基础</vt:lpstr>
      <vt:lpstr>简介</vt:lpstr>
      <vt:lpstr>Pig</vt:lpstr>
      <vt:lpstr>Pig应用现状</vt:lpstr>
      <vt:lpstr>Pig来源及动机</vt:lpstr>
      <vt:lpstr>MapReduce实现</vt:lpstr>
      <vt:lpstr>Pig实现</vt:lpstr>
      <vt:lpstr>Pig性能</vt:lpstr>
      <vt:lpstr>Pig运行原理</vt:lpstr>
      <vt:lpstr>Pig Latin vs. SQL</vt:lpstr>
      <vt:lpstr>Pig vs. RDBMS</vt:lpstr>
      <vt:lpstr>Hive</vt:lpstr>
      <vt:lpstr>Hive与Pig产品定位的区别</vt:lpstr>
      <vt:lpstr>Hive与Pig功能的不同</vt:lpstr>
      <vt:lpstr>Hive与Pig的角色</vt:lpstr>
      <vt:lpstr>Pig Latin</vt:lpstr>
      <vt:lpstr>Pig Latin语句</vt:lpstr>
      <vt:lpstr>Pig Latin操作语句</vt:lpstr>
      <vt:lpstr>Pig Latin命令语句</vt:lpstr>
      <vt:lpstr>Pig样例代码</vt:lpstr>
      <vt:lpstr>Pig Latin数据类型</vt:lpstr>
      <vt:lpstr>Pig运算符及函数</vt:lpstr>
      <vt:lpstr>Pig表达式</vt:lpstr>
      <vt:lpstr>Relational 操作符</vt:lpstr>
      <vt:lpstr>用户自定义函数（UDF）</vt:lpstr>
      <vt:lpstr>举例</vt:lpstr>
      <vt:lpstr>Pig程序优化</vt:lpstr>
      <vt:lpstr>参考资源</vt:lpstr>
      <vt:lpstr>Mahout基础</vt:lpstr>
      <vt:lpstr>简介</vt:lpstr>
      <vt:lpstr>机器学习101</vt:lpstr>
      <vt:lpstr>协同过滤(Collaborative Filtering)</vt:lpstr>
      <vt:lpstr>聚类(Clustering)</vt:lpstr>
      <vt:lpstr>分类(Classification)</vt:lpstr>
      <vt:lpstr>Mahout已有算法</vt:lpstr>
      <vt:lpstr>K-means</vt:lpstr>
      <vt:lpstr>K-means in Map-Reduce</vt:lpstr>
      <vt:lpstr>Map-Reduc迭代</vt:lpstr>
      <vt:lpstr>KMeansMapper</vt:lpstr>
      <vt:lpstr>KMeansReducer</vt:lpstr>
      <vt:lpstr>KMeansCombiner</vt:lpstr>
      <vt:lpstr>KMeansClusterMapper</vt:lpstr>
      <vt:lpstr>Mahout样例:K-means</vt:lpstr>
      <vt:lpstr>运行结果</vt:lpstr>
      <vt:lpstr>分析结果</vt:lpstr>
      <vt:lpstr>参考</vt:lpstr>
      <vt:lpstr>幻灯片 66</vt:lpstr>
    </vt:vector>
  </TitlesOfParts>
  <Company>Microsoft 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Kang Chen</dc:creator>
  <cp:lastModifiedBy>deeplm</cp:lastModifiedBy>
  <cp:revision>123</cp:revision>
  <dcterms:created xsi:type="dcterms:W3CDTF">2012-08-20T11:22:54Z</dcterms:created>
  <dcterms:modified xsi:type="dcterms:W3CDTF">2013-07-02T09:06:02Z</dcterms:modified>
</cp:coreProperties>
</file>