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notesSlides/notesSlide27.xml" ContentType="application/vnd.openxmlformats-officedocument.presentationml.notesSlide+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tags/tag16.xml" ContentType="application/vnd.openxmlformats-officedocument.presentationml.tags+xml"/>
  <Override PartName="/ppt/diagrams/data6.xml" ContentType="application/vnd.openxmlformats-officedocument.drawingml.diagramData+xml"/>
  <Override PartName="/ppt/tags/tag27.xml" ContentType="application/vnd.openxmlformats-officedocument.presentationml.tag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diagrams/colors8.xml" ContentType="application/vnd.openxmlformats-officedocument.drawingml.diagramColors+xml"/>
  <Override PartName="/ppt/notesSlides/notesSlide30.xml" ContentType="application/vnd.openxmlformats-officedocument.presentationml.notesSlide+xml"/>
  <Override PartName="/ppt/diagrams/quickStyle13.xml" ContentType="application/vnd.openxmlformats-officedocument.drawingml.diagramStyle+xml"/>
  <Override PartName="/ppt/diagrams/layout1.xml" ContentType="application/vnd.openxmlformats-officedocument.drawingml.diagramLayout+xml"/>
  <Override PartName="/ppt/diagrams/data2.xml" ContentType="application/vnd.openxmlformats-officedocument.drawingml.diagramData+xml"/>
  <Override PartName="/ppt/tags/tag12.xml" ContentType="application/vnd.openxmlformats-officedocument.presentationml.tags+xml"/>
  <Override PartName="/ppt/notesSlides/notesSlide7.xml" ContentType="application/vnd.openxmlformats-officedocument.presentationml.notesSlide+xml"/>
  <Override PartName="/ppt/diagrams/drawing7.xml" ContentType="application/vnd.ms-office.drawingml.diagramDrawing+xml"/>
  <Override PartName="/ppt/tags/tag23.xml" ContentType="application/vnd.openxmlformats-officedocument.presentationml.tags+xml"/>
  <Override PartName="/ppt/diagrams/layout13.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3.xml" ContentType="application/vnd.openxmlformats-officedocument.presentationml.notesSlide+xml"/>
  <Override PartName="/ppt/diagrams/drawing3.xml" ContentType="application/vnd.ms-office.drawingml.diagramDrawing+xml"/>
  <Default Extension="bin" ContentType="application/vnd.openxmlformats-officedocument.oleObject"/>
  <Override PartName="/ppt/diagrams/colors12.xml" ContentType="application/vnd.openxmlformats-officedocument.drawingml.diagramColors+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diagrams/layout6.xml" ContentType="application/vnd.openxmlformats-officedocument.drawingml.diagramLayout+xml"/>
  <Override PartName="/ppt/diagrams/data10.xml" ContentType="application/vnd.openxmlformats-officedocument.drawingml.diagramData+xml"/>
  <Override PartName="/ppt/tags/tag28.xml" ContentType="application/vnd.openxmlformats-officedocument.presentationml.tags+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layout2.xml" ContentType="application/vnd.openxmlformats-officedocument.drawingml.diagramLayout+xml"/>
  <Override PartName="/ppt/notesSlides/notesSlide8.xml" ContentType="application/vnd.openxmlformats-officedocument.presentationml.notesSlide+xml"/>
  <Default Extension="vml" ContentType="application/vnd.openxmlformats-officedocument.vmlDrawing"/>
  <Override PartName="/ppt/diagrams/drawing8.xml" ContentType="application/vnd.ms-office.drawingml.diagramDrawing+xml"/>
  <Override PartName="/ppt/tags/tag24.xml" ContentType="application/vnd.openxmlformats-officedocument.presentationml.tags+xml"/>
  <Override PartName="/ppt/notesSlides/notesSlide20.xml" ContentType="application/vnd.openxmlformats-officedocument.presentationml.notesSlide+xml"/>
  <Default Extension="gif" ContentType="image/gif"/>
  <Override PartName="/ppt/diagrams/data3.xml" ContentType="application/vnd.openxmlformats-officedocument.drawingml.diagramData+xml"/>
  <Override PartName="/ppt/tags/tag13.xml" ContentType="application/vnd.openxmlformats-officedocument.presentationml.tags+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tags/tag31.xml" ContentType="application/vnd.openxmlformats-officedocument.presentationml.tags+xml"/>
  <Override PartName="/ppt/notesSlides/notesSlide4.xml" ContentType="application/vnd.openxmlformats-officedocument.presentationml.notesSlide+xml"/>
  <Override PartName="/ppt/diagrams/drawing4.xml" ContentType="application/vnd.ms-office.drawingml.diagramDrawing+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diagrams/colors1.xml" ContentType="application/vnd.openxmlformats-officedocument.drawingml.diagramColors+xml"/>
  <Override PartName="/ppt/tags/tag6.xml" ContentType="application/vnd.openxmlformats-officedocument.presentationml.tag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wmf" ContentType="image/x-wmf"/>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tags/tag29.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notesSlides/notesSlide14.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tags/tag14.xml" ContentType="application/vnd.openxmlformats-officedocument.presentationml.tags+xml"/>
  <Override PartName="/ppt/notesSlides/notesSlide9.xml" ContentType="application/vnd.openxmlformats-officedocument.presentationml.notesSlide+xml"/>
  <Override PartName="/ppt/diagrams/drawing9.xml" ContentType="application/vnd.ms-office.drawingml.diagramDrawing+xml"/>
  <Override PartName="/ppt/tags/tag25.xml" ContentType="application/vnd.openxmlformats-officedocument.presentationml.tags+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tags/tag32.xml" ContentType="application/vnd.openxmlformats-officedocument.presentationml.tags+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diagrams/drawing5.xml" ContentType="application/vnd.ms-office.drawingml.diagramDrawing+xml"/>
  <Override PartName="/ppt/tags/tag21.xml" ContentType="application/vnd.openxmlformats-officedocument.presentationml.tags+xml"/>
  <Override PartName="/ppt/diagrams/layout11.xml" ContentType="application/vnd.openxmlformats-officedocument.drawingml.diagramLayout+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tags/tag7.xml" ContentType="application/vnd.openxmlformats-officedocument.presentationml.tag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diagrams/colors10.xml" ContentType="application/vnd.openxmlformats-officedocument.drawingml.diagramColors+xml"/>
  <Override PartName="/ppt/slides/slide24.xml" ContentType="application/vnd.openxmlformats-officedocument.presentationml.slide+xml"/>
  <Override PartName="/ppt/slides/slide35.xml" ContentType="application/vnd.openxmlformats-officedocument.presentationml.slide+xml"/>
  <Override PartName="/ppt/diagrams/quickStyle1.xml" ContentType="application/vnd.openxmlformats-officedocument.drawingml.diagramStyle+xml"/>
  <Override PartName="/ppt/tags/tag3.xml" ContentType="application/vnd.openxmlformats-officedocument.presentationml.tags+xml"/>
  <Default Extension="jpeg" ContentType="image/jpeg"/>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diagrams/data9.xml" ContentType="application/vnd.openxmlformats-officedocument.drawingml.diagramData+xml"/>
  <Override PartName="/ppt/notesSlides/notesSlide26.xml" ContentType="application/vnd.openxmlformats-officedocument.presentationml.notesSlide+xml"/>
  <Override PartName="/ppt/slides/slide20.xml" ContentType="application/vnd.openxmlformats-officedocument.presentationml.slide+xml"/>
  <Override PartName="/ppt/diagrams/layout4.xml" ContentType="application/vnd.openxmlformats-officedocument.drawingml.diagramLayout+xml"/>
  <Override PartName="/ppt/notesSlides/notesSlide22.xml" ContentType="application/vnd.openxmlformats-officedocument.presentationml.notesSlide+xml"/>
  <Override PartName="/ppt/tags/tag26.xml" ContentType="application/vnd.openxmlformats-officedocument.presentationml.tags+xml"/>
  <Override PartName="/ppt/diagrams/data5.xml" ContentType="application/vnd.openxmlformats-officedocument.drawingml.diagramData+xml"/>
  <Override PartName="/ppt/tags/tag15.xml" ContentType="application/vnd.openxmlformats-officedocument.presentationml.tags+xml"/>
  <Override PartName="/ppt/notesSlides/notesSlide11.xml" ContentType="application/vnd.openxmlformats-officedocument.presentationml.notesSlide+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tags/tag33.xml" ContentType="application/vnd.openxmlformats-officedocument.presentationml.tags+xml"/>
  <Override PartName="/ppt/notesSlides/notesSlide6.xml" ContentType="application/vnd.openxmlformats-officedocument.presentationml.notesSlide+xml"/>
  <Override PartName="/ppt/diagrams/drawing6.xml" ContentType="application/vnd.ms-office.drawingml.diagramDrawing+xml"/>
  <Override PartName="/ppt/tags/tag22.xml" ContentType="application/vnd.openxmlformats-officedocument.presentationml.tags+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tags/tag11.xml" ContentType="application/vnd.openxmlformats-officedocument.presentationml.tags+xml"/>
  <Override PartName="/ppt/diagrams/quickStyle6.xml" ContentType="application/vnd.openxmlformats-officedocument.drawingml.diagramStyle+xml"/>
  <Override PartName="/ppt/diagrams/layout12.xml" ContentType="application/vnd.openxmlformats-officedocument.drawingml.diagramLayout+xml"/>
  <Override PartName="/ppt/slides/slide29.xml" ContentType="application/vnd.openxmlformats-officedocument.presentationml.slide+xml"/>
  <Override PartName="/ppt/diagrams/drawing2.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63"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B2B2B2"/>
    <a:srgbClr val="FF7401"/>
    <a:srgbClr val="FC9204"/>
    <a:srgbClr val="CC3300"/>
    <a:srgbClr val="FF3300"/>
    <a:srgbClr val="FFCC00"/>
    <a:srgbClr val="EBEE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p:cViewPr varScale="1">
        <p:scale>
          <a:sx n="72" d="100"/>
          <a:sy n="72" d="100"/>
        </p:scale>
        <p:origin x="-1104"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6.xml"/><Relationship Id="rId13" Type="http://schemas.openxmlformats.org/officeDocument/2006/relationships/slide" Target="slides/slide23.xml"/><Relationship Id="rId18" Type="http://schemas.openxmlformats.org/officeDocument/2006/relationships/slide" Target="slides/slide33.xml"/><Relationship Id="rId3" Type="http://schemas.openxmlformats.org/officeDocument/2006/relationships/slide" Target="slides/slide6.xml"/><Relationship Id="rId21" Type="http://schemas.openxmlformats.org/officeDocument/2006/relationships/slide" Target="slides/slide40.xml"/><Relationship Id="rId7" Type="http://schemas.openxmlformats.org/officeDocument/2006/relationships/slide" Target="slides/slide15.xml"/><Relationship Id="rId12" Type="http://schemas.openxmlformats.org/officeDocument/2006/relationships/slide" Target="slides/slide22.xml"/><Relationship Id="rId17" Type="http://schemas.openxmlformats.org/officeDocument/2006/relationships/slide" Target="slides/slide28.xml"/><Relationship Id="rId2" Type="http://schemas.openxmlformats.org/officeDocument/2006/relationships/slide" Target="slides/slide5.xml"/><Relationship Id="rId16" Type="http://schemas.openxmlformats.org/officeDocument/2006/relationships/slide" Target="slides/slide27.xml"/><Relationship Id="rId20" Type="http://schemas.openxmlformats.org/officeDocument/2006/relationships/slide" Target="slides/slide36.xml"/><Relationship Id="rId1" Type="http://schemas.openxmlformats.org/officeDocument/2006/relationships/slide" Target="slides/slide1.xml"/><Relationship Id="rId6" Type="http://schemas.openxmlformats.org/officeDocument/2006/relationships/slide" Target="slides/slide13.xml"/><Relationship Id="rId11" Type="http://schemas.openxmlformats.org/officeDocument/2006/relationships/slide" Target="slides/slide20.xml"/><Relationship Id="rId5" Type="http://schemas.openxmlformats.org/officeDocument/2006/relationships/slide" Target="slides/slide12.xml"/><Relationship Id="rId15" Type="http://schemas.openxmlformats.org/officeDocument/2006/relationships/slide" Target="slides/slide26.xml"/><Relationship Id="rId10" Type="http://schemas.openxmlformats.org/officeDocument/2006/relationships/slide" Target="slides/slide19.xml"/><Relationship Id="rId19" Type="http://schemas.openxmlformats.org/officeDocument/2006/relationships/slide" Target="slides/slide35.xml"/><Relationship Id="rId4" Type="http://schemas.openxmlformats.org/officeDocument/2006/relationships/slide" Target="slides/slide9.xml"/><Relationship Id="rId9" Type="http://schemas.openxmlformats.org/officeDocument/2006/relationships/slide" Target="slides/slide17.xml"/><Relationship Id="rId14"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EFEC5D-4864-4CD1-A9ED-3F76AE29CB3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E959760-311F-4B4A-8D7D-06D23E73F6D9}">
      <dgm:prSet phldrT="[Text]" custT="1"/>
      <dgm:spPr>
        <a:solidFill>
          <a:schemeClr val="accent2"/>
        </a:solidFill>
      </dgm:spPr>
      <dgm:t>
        <a:bodyPr/>
        <a:lstStyle/>
        <a:p>
          <a:r>
            <a:rPr lang="en-US" sz="2000" b="1" dirty="0" smtClean="0"/>
            <a:t>It’s About </a:t>
          </a:r>
          <a:r>
            <a:rPr lang="en-US" sz="2000" b="1" u="sng" dirty="0" smtClean="0"/>
            <a:t>Risks</a:t>
          </a:r>
          <a:r>
            <a:rPr lang="en-US" sz="2000" b="1" dirty="0" smtClean="0"/>
            <a:t>, Not Just Vulnerabilities</a:t>
          </a:r>
          <a:endParaRPr lang="en-US" sz="2000" b="1" dirty="0"/>
        </a:p>
      </dgm:t>
    </dgm:pt>
    <dgm:pt modelId="{460356CD-8D7E-4976-8448-DA4F40D75958}" type="parTrans" cxnId="{A329ABF4-5190-48C3-9EA2-863B5DE71CCB}">
      <dgm:prSet/>
      <dgm:spPr/>
      <dgm:t>
        <a:bodyPr/>
        <a:lstStyle/>
        <a:p>
          <a:endParaRPr lang="en-US" sz="2400"/>
        </a:p>
      </dgm:t>
    </dgm:pt>
    <dgm:pt modelId="{71A85AB1-ACBA-4FDD-88C1-05CC6674824F}" type="sibTrans" cxnId="{A329ABF4-5190-48C3-9EA2-863B5DE71CCB}">
      <dgm:prSet/>
      <dgm:spPr/>
      <dgm:t>
        <a:bodyPr/>
        <a:lstStyle/>
        <a:p>
          <a:endParaRPr lang="en-US" sz="2400"/>
        </a:p>
      </dgm:t>
    </dgm:pt>
    <dgm:pt modelId="{98581BE4-7BEA-4F83-BA8F-49E420096D3A}">
      <dgm:prSet phldrT="[Text]" custT="1"/>
      <dgm:spPr>
        <a:solidFill>
          <a:schemeClr val="accent2"/>
        </a:solidFill>
      </dgm:spPr>
      <dgm:t>
        <a:bodyPr/>
        <a:lstStyle/>
        <a:p>
          <a:r>
            <a:rPr lang="en-US" sz="2000" b="1" dirty="0" smtClean="0"/>
            <a:t>OWASP Top 10 Risk Rating Methodology</a:t>
          </a:r>
          <a:endParaRPr lang="en-US" sz="2000" b="1" dirty="0"/>
        </a:p>
      </dgm:t>
    </dgm:pt>
    <dgm:pt modelId="{026E117D-2912-426A-ADC1-C18EAB1DC97C}" type="parTrans" cxnId="{4F19B017-8220-4142-BE0B-050151C57650}">
      <dgm:prSet/>
      <dgm:spPr/>
      <dgm:t>
        <a:bodyPr/>
        <a:lstStyle/>
        <a:p>
          <a:endParaRPr lang="en-US" sz="2400"/>
        </a:p>
      </dgm:t>
    </dgm:pt>
    <dgm:pt modelId="{D203DADC-75EA-4734-A38F-EBBAFD9F2527}" type="sibTrans" cxnId="{4F19B017-8220-4142-BE0B-050151C57650}">
      <dgm:prSet/>
      <dgm:spPr/>
      <dgm:t>
        <a:bodyPr/>
        <a:lstStyle/>
        <a:p>
          <a:endParaRPr lang="en-US" sz="2400"/>
        </a:p>
      </dgm:t>
    </dgm:pt>
    <dgm:pt modelId="{ECCE94F0-5A42-47E0-8A9E-E7FBD7D2527E}">
      <dgm:prSet phldrT="[Text]" custT="1"/>
      <dgm:spPr>
        <a:solidFill>
          <a:schemeClr val="accent2"/>
        </a:solidFill>
      </dgm:spPr>
      <dgm:t>
        <a:bodyPr/>
        <a:lstStyle/>
        <a:p>
          <a:r>
            <a:rPr lang="en-US" sz="2000" b="1" dirty="0" smtClean="0"/>
            <a:t>2 Risks Added, 2 Dropped</a:t>
          </a:r>
          <a:endParaRPr lang="en-US" sz="2000" b="1" dirty="0"/>
        </a:p>
      </dgm:t>
    </dgm:pt>
    <dgm:pt modelId="{09EB68FF-FB33-4CDE-909A-C29E07E26E6F}" type="parTrans" cxnId="{12D7B1EC-8607-49CC-BCF3-7ACF1CE23A5E}">
      <dgm:prSet/>
      <dgm:spPr/>
      <dgm:t>
        <a:bodyPr/>
        <a:lstStyle/>
        <a:p>
          <a:endParaRPr lang="en-US" sz="2400"/>
        </a:p>
      </dgm:t>
    </dgm:pt>
    <dgm:pt modelId="{A1284A3B-4EE3-4952-96CF-9CB17952EFE7}" type="sibTrans" cxnId="{12D7B1EC-8607-49CC-BCF3-7ACF1CE23A5E}">
      <dgm:prSet/>
      <dgm:spPr/>
      <dgm:t>
        <a:bodyPr/>
        <a:lstStyle/>
        <a:p>
          <a:endParaRPr lang="en-US" sz="2400"/>
        </a:p>
      </dgm:t>
    </dgm:pt>
    <dgm:pt modelId="{C132B44B-16E0-4651-B360-5E2F8BEFF4BA}">
      <dgm:prSet phldrT="[Text]" custT="1"/>
      <dgm:spPr/>
      <dgm:t>
        <a:bodyPr/>
        <a:lstStyle/>
        <a:p>
          <a:r>
            <a:rPr lang="en-US" sz="1600" dirty="0" smtClean="0"/>
            <a:t>New title is: “The Top 10 Most Critical Web Application Security </a:t>
          </a:r>
          <a:r>
            <a:rPr lang="en-US" sz="1600" u="sng" dirty="0" smtClean="0"/>
            <a:t>Risks</a:t>
          </a:r>
          <a:r>
            <a:rPr lang="en-US" sz="1600" dirty="0" smtClean="0"/>
            <a:t>”</a:t>
          </a:r>
          <a:endParaRPr lang="en-US" sz="1600" dirty="0"/>
        </a:p>
      </dgm:t>
    </dgm:pt>
    <dgm:pt modelId="{02B1AFFA-D35E-4853-B8C1-226CA8846C9F}" type="parTrans" cxnId="{8B7CC3EB-A0CB-431D-A9E5-53323E544DA2}">
      <dgm:prSet/>
      <dgm:spPr/>
      <dgm:t>
        <a:bodyPr/>
        <a:lstStyle/>
        <a:p>
          <a:endParaRPr lang="en-US" sz="2400"/>
        </a:p>
      </dgm:t>
    </dgm:pt>
    <dgm:pt modelId="{23F56525-31D6-4F59-9217-3639C65A07FD}" type="sibTrans" cxnId="{8B7CC3EB-A0CB-431D-A9E5-53323E544DA2}">
      <dgm:prSet/>
      <dgm:spPr/>
      <dgm:t>
        <a:bodyPr/>
        <a:lstStyle/>
        <a:p>
          <a:endParaRPr lang="en-US" sz="2400"/>
        </a:p>
      </dgm:t>
    </dgm:pt>
    <dgm:pt modelId="{42D368B9-57A4-449D-9530-ED63475167BB}">
      <dgm:prSet phldrT="[Text]" custT="1"/>
      <dgm:spPr/>
      <dgm:t>
        <a:bodyPr/>
        <a:lstStyle/>
        <a:p>
          <a:r>
            <a:rPr lang="en-US" sz="1600" dirty="0" smtClean="0"/>
            <a:t>Based on the OWASP Risk Rating Methodology, used to prioritize Top 10</a:t>
          </a:r>
          <a:endParaRPr lang="en-US" sz="1600" dirty="0"/>
        </a:p>
      </dgm:t>
    </dgm:pt>
    <dgm:pt modelId="{4AA75E58-C442-48BB-B933-936C6D5D0B5A}" type="parTrans" cxnId="{49678DC1-8F0F-4319-9273-F92EA12E1B49}">
      <dgm:prSet/>
      <dgm:spPr/>
      <dgm:t>
        <a:bodyPr/>
        <a:lstStyle/>
        <a:p>
          <a:endParaRPr lang="en-US" sz="2400"/>
        </a:p>
      </dgm:t>
    </dgm:pt>
    <dgm:pt modelId="{4C1AED23-E95A-4FC7-B76C-CA4B1F6FBE61}" type="sibTrans" cxnId="{49678DC1-8F0F-4319-9273-F92EA12E1B49}">
      <dgm:prSet/>
      <dgm:spPr/>
      <dgm:t>
        <a:bodyPr/>
        <a:lstStyle/>
        <a:p>
          <a:endParaRPr lang="en-US" sz="2400"/>
        </a:p>
      </dgm:t>
    </dgm:pt>
    <dgm:pt modelId="{74B4FBF5-CDD7-4BB5-BB5D-5FEDB8A545E3}">
      <dgm:prSet phldrT="[Text]" custT="1"/>
      <dgm:spPr/>
      <dgm:t>
        <a:bodyPr/>
        <a:lstStyle/>
        <a:p>
          <a:pPr marL="171450">
            <a:spcAft>
              <a:spcPct val="15000"/>
            </a:spcAft>
          </a:pPr>
          <a:r>
            <a:rPr lang="en-US" sz="1600" b="1" dirty="0" smtClean="0">
              <a:solidFill>
                <a:schemeClr val="tx2"/>
              </a:solidFill>
            </a:rPr>
            <a:t>Added: A6 – Security </a:t>
          </a:r>
          <a:r>
            <a:rPr lang="en-US" sz="1600" b="1" dirty="0" err="1" smtClean="0">
              <a:solidFill>
                <a:schemeClr val="tx2"/>
              </a:solidFill>
            </a:rPr>
            <a:t>Misconfiguration</a:t>
          </a:r>
          <a:endParaRPr lang="en-US" sz="1600" b="1" dirty="0"/>
        </a:p>
      </dgm:t>
    </dgm:pt>
    <dgm:pt modelId="{C458CEED-9AE3-497A-8FA4-BD39DE70E0F4}" type="parTrans" cxnId="{59FE96D2-57C3-419A-B2BC-B96782BC7C4C}">
      <dgm:prSet/>
      <dgm:spPr/>
      <dgm:t>
        <a:bodyPr/>
        <a:lstStyle/>
        <a:p>
          <a:endParaRPr lang="en-US" sz="2400"/>
        </a:p>
      </dgm:t>
    </dgm:pt>
    <dgm:pt modelId="{CE9370AD-0582-4384-9106-C23F6A50B93C}" type="sibTrans" cxnId="{59FE96D2-57C3-419A-B2BC-B96782BC7C4C}">
      <dgm:prSet/>
      <dgm:spPr/>
      <dgm:t>
        <a:bodyPr/>
        <a:lstStyle/>
        <a:p>
          <a:endParaRPr lang="en-US" sz="2400"/>
        </a:p>
      </dgm:t>
    </dgm:pt>
    <dgm:pt modelId="{5C275E6D-9B63-4820-AB48-5F5965280EA0}">
      <dgm:prSet custT="1"/>
      <dgm:spPr/>
      <dgm:t>
        <a:bodyPr/>
        <a:lstStyle/>
        <a:p>
          <a:pPr marL="457200">
            <a:spcAft>
              <a:spcPts val="600"/>
            </a:spcAft>
          </a:pPr>
          <a:r>
            <a:rPr lang="en-US" sz="1400" dirty="0" smtClean="0">
              <a:solidFill>
                <a:schemeClr val="tx2"/>
              </a:solidFill>
            </a:rPr>
            <a:t>Was A10 in 2004 Top 10: Insecure Configuration Management</a:t>
          </a:r>
        </a:p>
      </dgm:t>
    </dgm:pt>
    <dgm:pt modelId="{BE440D9A-8B95-4641-9179-63EB38AF3173}" type="parTrans" cxnId="{59392694-2984-48A6-9842-71F771830209}">
      <dgm:prSet/>
      <dgm:spPr/>
      <dgm:t>
        <a:bodyPr/>
        <a:lstStyle/>
        <a:p>
          <a:endParaRPr lang="en-US" sz="2400"/>
        </a:p>
      </dgm:t>
    </dgm:pt>
    <dgm:pt modelId="{5A9CF23A-607F-485D-AB42-69DFD9332804}" type="sibTrans" cxnId="{59392694-2984-48A6-9842-71F771830209}">
      <dgm:prSet/>
      <dgm:spPr/>
      <dgm:t>
        <a:bodyPr/>
        <a:lstStyle/>
        <a:p>
          <a:endParaRPr lang="en-US" sz="2400"/>
        </a:p>
      </dgm:t>
    </dgm:pt>
    <dgm:pt modelId="{A07124A7-5922-422F-89E3-DCC88EC6D092}">
      <dgm:prSet custT="1"/>
      <dgm:spPr/>
      <dgm:t>
        <a:bodyPr/>
        <a:lstStyle/>
        <a:p>
          <a:pPr marL="171450">
            <a:spcAft>
              <a:spcPct val="15000"/>
            </a:spcAft>
          </a:pPr>
          <a:r>
            <a:rPr lang="en-US" sz="1600" b="1" dirty="0" smtClean="0">
              <a:solidFill>
                <a:schemeClr val="tx2"/>
              </a:solidFill>
            </a:rPr>
            <a:t>Added: A8 – </a:t>
          </a:r>
          <a:r>
            <a:rPr lang="en-US" sz="1600" b="1" dirty="0" err="1" smtClean="0">
              <a:solidFill>
                <a:schemeClr val="tx2"/>
              </a:solidFill>
            </a:rPr>
            <a:t>Unvalidated</a:t>
          </a:r>
          <a:r>
            <a:rPr lang="en-US" sz="1600" b="1" dirty="0" smtClean="0">
              <a:solidFill>
                <a:schemeClr val="tx2"/>
              </a:solidFill>
            </a:rPr>
            <a:t> Redirects and Forwards</a:t>
          </a:r>
        </a:p>
      </dgm:t>
    </dgm:pt>
    <dgm:pt modelId="{E2FA4758-8651-44F4-B0D8-521F85C9D8DA}" type="parTrans" cxnId="{7C3EC34F-C897-4FA0-B8EE-91816EA49D07}">
      <dgm:prSet/>
      <dgm:spPr/>
      <dgm:t>
        <a:bodyPr/>
        <a:lstStyle/>
        <a:p>
          <a:endParaRPr lang="en-US" sz="2400"/>
        </a:p>
      </dgm:t>
    </dgm:pt>
    <dgm:pt modelId="{A922694B-FCC3-4301-9C5D-AA89BE0D8510}" type="sibTrans" cxnId="{7C3EC34F-C897-4FA0-B8EE-91816EA49D07}">
      <dgm:prSet/>
      <dgm:spPr/>
      <dgm:t>
        <a:bodyPr/>
        <a:lstStyle/>
        <a:p>
          <a:endParaRPr lang="en-US" sz="2400"/>
        </a:p>
      </dgm:t>
    </dgm:pt>
    <dgm:pt modelId="{BD3981AE-ACE6-4C12-8769-4EC96A6A2348}">
      <dgm:prSet custT="1"/>
      <dgm:spPr/>
      <dgm:t>
        <a:bodyPr/>
        <a:lstStyle/>
        <a:p>
          <a:pPr marL="457200">
            <a:spcAft>
              <a:spcPts val="600"/>
            </a:spcAft>
          </a:pPr>
          <a:r>
            <a:rPr lang="en-US" sz="1400" dirty="0" smtClean="0">
              <a:solidFill>
                <a:schemeClr val="tx2"/>
              </a:solidFill>
            </a:rPr>
            <a:t>Relatively common and VERY dangerous flaw that is not well known</a:t>
          </a:r>
        </a:p>
      </dgm:t>
    </dgm:pt>
    <dgm:pt modelId="{6AD5558F-CBF3-45A4-8AB6-51F63AC743AA}" type="parTrans" cxnId="{37379420-C9A9-4C13-82DB-40BD6C5A403C}">
      <dgm:prSet/>
      <dgm:spPr/>
      <dgm:t>
        <a:bodyPr/>
        <a:lstStyle/>
        <a:p>
          <a:endParaRPr lang="en-US" sz="2400"/>
        </a:p>
      </dgm:t>
    </dgm:pt>
    <dgm:pt modelId="{77BC832E-0B4D-4389-825B-3191E35C2D71}" type="sibTrans" cxnId="{37379420-C9A9-4C13-82DB-40BD6C5A403C}">
      <dgm:prSet/>
      <dgm:spPr/>
      <dgm:t>
        <a:bodyPr/>
        <a:lstStyle/>
        <a:p>
          <a:endParaRPr lang="en-US" sz="2400"/>
        </a:p>
      </dgm:t>
    </dgm:pt>
    <dgm:pt modelId="{4FE5EC1D-117D-43C8-AD6F-622435F55946}">
      <dgm:prSet custT="1"/>
      <dgm:spPr/>
      <dgm:t>
        <a:bodyPr/>
        <a:lstStyle/>
        <a:p>
          <a:pPr marL="171450">
            <a:spcAft>
              <a:spcPct val="15000"/>
            </a:spcAft>
          </a:pPr>
          <a:r>
            <a:rPr lang="en-US" sz="1600" b="1" dirty="0" smtClean="0">
              <a:solidFill>
                <a:schemeClr val="tx2"/>
              </a:solidFill>
            </a:rPr>
            <a:t>Removed: A3 – Malicious File Execution</a:t>
          </a:r>
        </a:p>
      </dgm:t>
    </dgm:pt>
    <dgm:pt modelId="{A3118543-59C0-443E-8EA1-F3EE55C146C4}" type="parTrans" cxnId="{C1901300-8562-439C-BD54-63953B3E26DC}">
      <dgm:prSet/>
      <dgm:spPr/>
      <dgm:t>
        <a:bodyPr/>
        <a:lstStyle/>
        <a:p>
          <a:endParaRPr lang="en-US" sz="2400"/>
        </a:p>
      </dgm:t>
    </dgm:pt>
    <dgm:pt modelId="{FEADB2AE-EDAD-42E9-BD34-5D77BD854771}" type="sibTrans" cxnId="{C1901300-8562-439C-BD54-63953B3E26DC}">
      <dgm:prSet/>
      <dgm:spPr/>
      <dgm:t>
        <a:bodyPr/>
        <a:lstStyle/>
        <a:p>
          <a:endParaRPr lang="en-US" sz="2400"/>
        </a:p>
      </dgm:t>
    </dgm:pt>
    <dgm:pt modelId="{708C6C5E-0B01-481F-814F-45E765782093}">
      <dgm:prSet custT="1"/>
      <dgm:spPr/>
      <dgm:t>
        <a:bodyPr/>
        <a:lstStyle/>
        <a:p>
          <a:pPr marL="457200">
            <a:spcAft>
              <a:spcPts val="600"/>
            </a:spcAft>
          </a:pPr>
          <a:r>
            <a:rPr lang="en-US" sz="1400" dirty="0" smtClean="0">
              <a:solidFill>
                <a:schemeClr val="tx2"/>
              </a:solidFill>
            </a:rPr>
            <a:t>Primarily a PHP flaw that is dropping in prevalence</a:t>
          </a:r>
          <a:endParaRPr lang="en-US" sz="1600" dirty="0" smtClean="0">
            <a:solidFill>
              <a:schemeClr val="tx2"/>
            </a:solidFill>
          </a:endParaRPr>
        </a:p>
      </dgm:t>
    </dgm:pt>
    <dgm:pt modelId="{6EAAE60D-D97D-4C9B-8666-AC517C64EB59}" type="parTrans" cxnId="{DACB4A1B-AFF1-4BF4-A147-98863A7AF9EE}">
      <dgm:prSet/>
      <dgm:spPr/>
      <dgm:t>
        <a:bodyPr/>
        <a:lstStyle/>
        <a:p>
          <a:endParaRPr lang="en-US" sz="2400"/>
        </a:p>
      </dgm:t>
    </dgm:pt>
    <dgm:pt modelId="{BC73871A-B9F5-490D-829A-7E33B5F229BD}" type="sibTrans" cxnId="{DACB4A1B-AFF1-4BF4-A147-98863A7AF9EE}">
      <dgm:prSet/>
      <dgm:spPr/>
      <dgm:t>
        <a:bodyPr/>
        <a:lstStyle/>
        <a:p>
          <a:endParaRPr lang="en-US" sz="2400"/>
        </a:p>
      </dgm:t>
    </dgm:pt>
    <dgm:pt modelId="{6F672A8D-2EE9-4B4C-B032-10A845BBFC53}">
      <dgm:prSet custT="1"/>
      <dgm:spPr/>
      <dgm:t>
        <a:bodyPr/>
        <a:lstStyle/>
        <a:p>
          <a:pPr marL="171450">
            <a:spcAft>
              <a:spcPct val="15000"/>
            </a:spcAft>
          </a:pPr>
          <a:r>
            <a:rPr lang="en-US" sz="1600" b="1" dirty="0" smtClean="0">
              <a:solidFill>
                <a:schemeClr val="tx2"/>
              </a:solidFill>
            </a:rPr>
            <a:t>Removed: A6 – Information Leakage and Improper Error Handling</a:t>
          </a:r>
        </a:p>
      </dgm:t>
    </dgm:pt>
    <dgm:pt modelId="{DA575879-A1D1-4D9D-8F1B-114B12F87374}" type="parTrans" cxnId="{2621EEC5-20D4-453D-82DE-DBCB842116EC}">
      <dgm:prSet/>
      <dgm:spPr/>
      <dgm:t>
        <a:bodyPr/>
        <a:lstStyle/>
        <a:p>
          <a:endParaRPr lang="en-US" sz="2400"/>
        </a:p>
      </dgm:t>
    </dgm:pt>
    <dgm:pt modelId="{F7EB97A7-EB3C-4A87-83AB-9BE12779CD1F}" type="sibTrans" cxnId="{2621EEC5-20D4-453D-82DE-DBCB842116EC}">
      <dgm:prSet/>
      <dgm:spPr/>
      <dgm:t>
        <a:bodyPr/>
        <a:lstStyle/>
        <a:p>
          <a:endParaRPr lang="en-US" sz="2400"/>
        </a:p>
      </dgm:t>
    </dgm:pt>
    <dgm:pt modelId="{BD566743-7A24-4552-B4E0-F048A991A731}">
      <dgm:prSet custT="1"/>
      <dgm:spPr/>
      <dgm:t>
        <a:bodyPr/>
        <a:lstStyle/>
        <a:p>
          <a:pPr marL="457200">
            <a:spcAft>
              <a:spcPct val="15000"/>
            </a:spcAft>
          </a:pPr>
          <a:r>
            <a:rPr lang="en-US" sz="1400" dirty="0" smtClean="0">
              <a:solidFill>
                <a:schemeClr val="tx2"/>
              </a:solidFill>
            </a:rPr>
            <a:t>A very prevalent flaw, that does not introduce much risk (normally)</a:t>
          </a:r>
          <a:endParaRPr lang="en-US" sz="1400" dirty="0"/>
        </a:p>
      </dgm:t>
    </dgm:pt>
    <dgm:pt modelId="{4A9C2732-EA3A-455A-8F37-494BD31860E6}" type="parTrans" cxnId="{1CD46C46-BB70-4372-91D3-F37274FCE550}">
      <dgm:prSet/>
      <dgm:spPr/>
      <dgm:t>
        <a:bodyPr/>
        <a:lstStyle/>
        <a:p>
          <a:endParaRPr lang="en-US" sz="2400"/>
        </a:p>
      </dgm:t>
    </dgm:pt>
    <dgm:pt modelId="{BEC3B498-4E17-4C0F-A362-5B2498E8B4A0}" type="sibTrans" cxnId="{1CD46C46-BB70-4372-91D3-F37274FCE550}">
      <dgm:prSet/>
      <dgm:spPr/>
      <dgm:t>
        <a:bodyPr/>
        <a:lstStyle/>
        <a:p>
          <a:endParaRPr lang="en-US" sz="2400"/>
        </a:p>
      </dgm:t>
    </dgm:pt>
    <dgm:pt modelId="{EE0A392F-AC93-4785-847A-9652DE26C236}" type="pres">
      <dgm:prSet presAssocID="{A4EFEC5D-4864-4CD1-A9ED-3F76AE29CB39}" presName="linear" presStyleCnt="0">
        <dgm:presLayoutVars>
          <dgm:dir/>
          <dgm:animLvl val="lvl"/>
          <dgm:resizeHandles val="exact"/>
        </dgm:presLayoutVars>
      </dgm:prSet>
      <dgm:spPr/>
      <dgm:t>
        <a:bodyPr/>
        <a:lstStyle/>
        <a:p>
          <a:endParaRPr lang="en-US"/>
        </a:p>
      </dgm:t>
    </dgm:pt>
    <dgm:pt modelId="{61427506-ADB7-45BA-B1A6-93C13346DC35}" type="pres">
      <dgm:prSet presAssocID="{5E959760-311F-4B4A-8D7D-06D23E73F6D9}" presName="parentLin" presStyleCnt="0"/>
      <dgm:spPr/>
    </dgm:pt>
    <dgm:pt modelId="{21932C80-77A1-4D3F-9F42-32910FFB90E1}" type="pres">
      <dgm:prSet presAssocID="{5E959760-311F-4B4A-8D7D-06D23E73F6D9}" presName="parentLeftMargin" presStyleLbl="node1" presStyleIdx="0" presStyleCnt="3"/>
      <dgm:spPr/>
      <dgm:t>
        <a:bodyPr/>
        <a:lstStyle/>
        <a:p>
          <a:endParaRPr lang="en-US"/>
        </a:p>
      </dgm:t>
    </dgm:pt>
    <dgm:pt modelId="{EECC9B0E-3D40-41CE-8C27-DB1AB293F165}" type="pres">
      <dgm:prSet presAssocID="{5E959760-311F-4B4A-8D7D-06D23E73F6D9}" presName="parentText" presStyleLbl="node1" presStyleIdx="0" presStyleCnt="3" custScaleX="95074">
        <dgm:presLayoutVars>
          <dgm:chMax val="0"/>
          <dgm:bulletEnabled val="1"/>
        </dgm:presLayoutVars>
      </dgm:prSet>
      <dgm:spPr/>
      <dgm:t>
        <a:bodyPr/>
        <a:lstStyle/>
        <a:p>
          <a:endParaRPr lang="en-US"/>
        </a:p>
      </dgm:t>
    </dgm:pt>
    <dgm:pt modelId="{E27393DC-DF7F-4D72-8FE1-3090D34F7B9E}" type="pres">
      <dgm:prSet presAssocID="{5E959760-311F-4B4A-8D7D-06D23E73F6D9}" presName="negativeSpace" presStyleCnt="0"/>
      <dgm:spPr/>
    </dgm:pt>
    <dgm:pt modelId="{C87234FC-34C2-4AEC-8F82-4A8E33631598}" type="pres">
      <dgm:prSet presAssocID="{5E959760-311F-4B4A-8D7D-06D23E73F6D9}" presName="childText" presStyleLbl="conFgAcc1" presStyleIdx="0" presStyleCnt="3">
        <dgm:presLayoutVars>
          <dgm:bulletEnabled val="1"/>
        </dgm:presLayoutVars>
      </dgm:prSet>
      <dgm:spPr/>
      <dgm:t>
        <a:bodyPr/>
        <a:lstStyle/>
        <a:p>
          <a:endParaRPr lang="en-US"/>
        </a:p>
      </dgm:t>
    </dgm:pt>
    <dgm:pt modelId="{E9750BB2-890D-4388-8E45-C94F097D0940}" type="pres">
      <dgm:prSet presAssocID="{71A85AB1-ACBA-4FDD-88C1-05CC6674824F}" presName="spaceBetweenRectangles" presStyleCnt="0"/>
      <dgm:spPr/>
    </dgm:pt>
    <dgm:pt modelId="{7033237E-0D48-49FF-BF61-6B2A571E9B46}" type="pres">
      <dgm:prSet presAssocID="{98581BE4-7BEA-4F83-BA8F-49E420096D3A}" presName="parentLin" presStyleCnt="0"/>
      <dgm:spPr/>
    </dgm:pt>
    <dgm:pt modelId="{F805CD2F-C683-4E65-8BBE-1A7F4F7DFD99}" type="pres">
      <dgm:prSet presAssocID="{98581BE4-7BEA-4F83-BA8F-49E420096D3A}" presName="parentLeftMargin" presStyleLbl="node1" presStyleIdx="0" presStyleCnt="3"/>
      <dgm:spPr/>
      <dgm:t>
        <a:bodyPr/>
        <a:lstStyle/>
        <a:p>
          <a:endParaRPr lang="en-US"/>
        </a:p>
      </dgm:t>
    </dgm:pt>
    <dgm:pt modelId="{BB7965C2-AA11-47B5-8B03-E09E683DC7B5}" type="pres">
      <dgm:prSet presAssocID="{98581BE4-7BEA-4F83-BA8F-49E420096D3A}" presName="parentText" presStyleLbl="node1" presStyleIdx="1" presStyleCnt="3" custScaleX="95074">
        <dgm:presLayoutVars>
          <dgm:chMax val="0"/>
          <dgm:bulletEnabled val="1"/>
        </dgm:presLayoutVars>
      </dgm:prSet>
      <dgm:spPr/>
      <dgm:t>
        <a:bodyPr/>
        <a:lstStyle/>
        <a:p>
          <a:endParaRPr lang="en-US"/>
        </a:p>
      </dgm:t>
    </dgm:pt>
    <dgm:pt modelId="{5E8F40A2-E6D5-44D9-8D99-050BBF748A5F}" type="pres">
      <dgm:prSet presAssocID="{98581BE4-7BEA-4F83-BA8F-49E420096D3A}" presName="negativeSpace" presStyleCnt="0"/>
      <dgm:spPr/>
    </dgm:pt>
    <dgm:pt modelId="{30EE8C5C-690F-4BB4-834D-FD3892049F31}" type="pres">
      <dgm:prSet presAssocID="{98581BE4-7BEA-4F83-BA8F-49E420096D3A}" presName="childText" presStyleLbl="conFgAcc1" presStyleIdx="1" presStyleCnt="3">
        <dgm:presLayoutVars>
          <dgm:bulletEnabled val="1"/>
        </dgm:presLayoutVars>
      </dgm:prSet>
      <dgm:spPr/>
      <dgm:t>
        <a:bodyPr/>
        <a:lstStyle/>
        <a:p>
          <a:endParaRPr lang="en-US"/>
        </a:p>
      </dgm:t>
    </dgm:pt>
    <dgm:pt modelId="{B718E666-5930-4F15-BB42-D5E7EFA4E285}" type="pres">
      <dgm:prSet presAssocID="{D203DADC-75EA-4734-A38F-EBBAFD9F2527}" presName="spaceBetweenRectangles" presStyleCnt="0"/>
      <dgm:spPr/>
    </dgm:pt>
    <dgm:pt modelId="{B49A2FD3-A981-4BEB-8B0F-7B82FC902EEE}" type="pres">
      <dgm:prSet presAssocID="{ECCE94F0-5A42-47E0-8A9E-E7FBD7D2527E}" presName="parentLin" presStyleCnt="0"/>
      <dgm:spPr/>
    </dgm:pt>
    <dgm:pt modelId="{074DF06D-1D52-4545-B5D9-14E14B657816}" type="pres">
      <dgm:prSet presAssocID="{ECCE94F0-5A42-47E0-8A9E-E7FBD7D2527E}" presName="parentLeftMargin" presStyleLbl="node1" presStyleIdx="1" presStyleCnt="3"/>
      <dgm:spPr/>
      <dgm:t>
        <a:bodyPr/>
        <a:lstStyle/>
        <a:p>
          <a:endParaRPr lang="en-US"/>
        </a:p>
      </dgm:t>
    </dgm:pt>
    <dgm:pt modelId="{25BE8F90-EC86-4FC1-B0D4-0C0B50734FD4}" type="pres">
      <dgm:prSet presAssocID="{ECCE94F0-5A42-47E0-8A9E-E7FBD7D2527E}" presName="parentText" presStyleLbl="node1" presStyleIdx="2" presStyleCnt="3" custScaleX="95074">
        <dgm:presLayoutVars>
          <dgm:chMax val="0"/>
          <dgm:bulletEnabled val="1"/>
        </dgm:presLayoutVars>
      </dgm:prSet>
      <dgm:spPr/>
      <dgm:t>
        <a:bodyPr/>
        <a:lstStyle/>
        <a:p>
          <a:endParaRPr lang="en-US"/>
        </a:p>
      </dgm:t>
    </dgm:pt>
    <dgm:pt modelId="{BCA0930D-9BF7-4E07-9DB4-B0ECA6C3A8F4}" type="pres">
      <dgm:prSet presAssocID="{ECCE94F0-5A42-47E0-8A9E-E7FBD7D2527E}" presName="negativeSpace" presStyleCnt="0"/>
      <dgm:spPr/>
    </dgm:pt>
    <dgm:pt modelId="{7098E34F-EAB4-411E-8D19-C05A3F8A6508}" type="pres">
      <dgm:prSet presAssocID="{ECCE94F0-5A42-47E0-8A9E-E7FBD7D2527E}" presName="childText" presStyleLbl="conFgAcc1" presStyleIdx="2" presStyleCnt="3">
        <dgm:presLayoutVars>
          <dgm:bulletEnabled val="1"/>
        </dgm:presLayoutVars>
      </dgm:prSet>
      <dgm:spPr/>
      <dgm:t>
        <a:bodyPr/>
        <a:lstStyle/>
        <a:p>
          <a:endParaRPr lang="en-US"/>
        </a:p>
      </dgm:t>
    </dgm:pt>
  </dgm:ptLst>
  <dgm:cxnLst>
    <dgm:cxn modelId="{B7587D3D-4902-4EE7-92C0-D1AF9AB80CB8}" type="presOf" srcId="{A4EFEC5D-4864-4CD1-A9ED-3F76AE29CB39}" destId="{EE0A392F-AC93-4785-847A-9652DE26C236}" srcOrd="0" destOrd="0" presId="urn:microsoft.com/office/officeart/2005/8/layout/list1"/>
    <dgm:cxn modelId="{24FEC2FD-9E22-439A-B215-CF93AA8F55A7}" type="presOf" srcId="{BD3981AE-ACE6-4C12-8769-4EC96A6A2348}" destId="{7098E34F-EAB4-411E-8D19-C05A3F8A6508}" srcOrd="0" destOrd="3" presId="urn:microsoft.com/office/officeart/2005/8/layout/list1"/>
    <dgm:cxn modelId="{1CD46C46-BB70-4372-91D3-F37274FCE550}" srcId="{6F672A8D-2EE9-4B4C-B032-10A845BBFC53}" destId="{BD566743-7A24-4552-B4E0-F048A991A731}" srcOrd="0" destOrd="0" parTransId="{4A9C2732-EA3A-455A-8F37-494BD31860E6}" sibTransId="{BEC3B498-4E17-4C0F-A362-5B2498E8B4A0}"/>
    <dgm:cxn modelId="{7C3EC34F-C897-4FA0-B8EE-91816EA49D07}" srcId="{ECCE94F0-5A42-47E0-8A9E-E7FBD7D2527E}" destId="{A07124A7-5922-422F-89E3-DCC88EC6D092}" srcOrd="1" destOrd="0" parTransId="{E2FA4758-8651-44F4-B0D8-521F85C9D8DA}" sibTransId="{A922694B-FCC3-4301-9C5D-AA89BE0D8510}"/>
    <dgm:cxn modelId="{A34157EC-A598-4D63-8F50-4017D8E340F7}" type="presOf" srcId="{ECCE94F0-5A42-47E0-8A9E-E7FBD7D2527E}" destId="{25BE8F90-EC86-4FC1-B0D4-0C0B50734FD4}" srcOrd="1" destOrd="0" presId="urn:microsoft.com/office/officeart/2005/8/layout/list1"/>
    <dgm:cxn modelId="{2621EEC5-20D4-453D-82DE-DBCB842116EC}" srcId="{ECCE94F0-5A42-47E0-8A9E-E7FBD7D2527E}" destId="{6F672A8D-2EE9-4B4C-B032-10A845BBFC53}" srcOrd="3" destOrd="0" parTransId="{DA575879-A1D1-4D9D-8F1B-114B12F87374}" sibTransId="{F7EB97A7-EB3C-4A87-83AB-9BE12779CD1F}"/>
    <dgm:cxn modelId="{C1901300-8562-439C-BD54-63953B3E26DC}" srcId="{ECCE94F0-5A42-47E0-8A9E-E7FBD7D2527E}" destId="{4FE5EC1D-117D-43C8-AD6F-622435F55946}" srcOrd="2" destOrd="0" parTransId="{A3118543-59C0-443E-8EA1-F3EE55C146C4}" sibTransId="{FEADB2AE-EDAD-42E9-BD34-5D77BD854771}"/>
    <dgm:cxn modelId="{FFBFF5D2-716E-4E4A-8016-A63981E1FCA4}" type="presOf" srcId="{BD566743-7A24-4552-B4E0-F048A991A731}" destId="{7098E34F-EAB4-411E-8D19-C05A3F8A6508}" srcOrd="0" destOrd="7" presId="urn:microsoft.com/office/officeart/2005/8/layout/list1"/>
    <dgm:cxn modelId="{A329ABF4-5190-48C3-9EA2-863B5DE71CCB}" srcId="{A4EFEC5D-4864-4CD1-A9ED-3F76AE29CB39}" destId="{5E959760-311F-4B4A-8D7D-06D23E73F6D9}" srcOrd="0" destOrd="0" parTransId="{460356CD-8D7E-4976-8448-DA4F40D75958}" sibTransId="{71A85AB1-ACBA-4FDD-88C1-05CC6674824F}"/>
    <dgm:cxn modelId="{9DC737D6-33CC-47BD-8C1B-B4837233F409}" type="presOf" srcId="{A07124A7-5922-422F-89E3-DCC88EC6D092}" destId="{7098E34F-EAB4-411E-8D19-C05A3F8A6508}" srcOrd="0" destOrd="2" presId="urn:microsoft.com/office/officeart/2005/8/layout/list1"/>
    <dgm:cxn modelId="{4F19B017-8220-4142-BE0B-050151C57650}" srcId="{A4EFEC5D-4864-4CD1-A9ED-3F76AE29CB39}" destId="{98581BE4-7BEA-4F83-BA8F-49E420096D3A}" srcOrd="1" destOrd="0" parTransId="{026E117D-2912-426A-ADC1-C18EAB1DC97C}" sibTransId="{D203DADC-75EA-4734-A38F-EBBAFD9F2527}"/>
    <dgm:cxn modelId="{12D7B1EC-8607-49CC-BCF3-7ACF1CE23A5E}" srcId="{A4EFEC5D-4864-4CD1-A9ED-3F76AE29CB39}" destId="{ECCE94F0-5A42-47E0-8A9E-E7FBD7D2527E}" srcOrd="2" destOrd="0" parTransId="{09EB68FF-FB33-4CDE-909A-C29E07E26E6F}" sibTransId="{A1284A3B-4EE3-4952-96CF-9CB17952EFE7}"/>
    <dgm:cxn modelId="{2AF920C8-9514-4C93-977B-1F1A3589D08C}" type="presOf" srcId="{98581BE4-7BEA-4F83-BA8F-49E420096D3A}" destId="{F805CD2F-C683-4E65-8BBE-1A7F4F7DFD99}" srcOrd="0" destOrd="0" presId="urn:microsoft.com/office/officeart/2005/8/layout/list1"/>
    <dgm:cxn modelId="{4A9F6CB4-CB69-48C2-9AF6-F77F087A5114}" type="presOf" srcId="{5C275E6D-9B63-4820-AB48-5F5965280EA0}" destId="{7098E34F-EAB4-411E-8D19-C05A3F8A6508}" srcOrd="0" destOrd="1" presId="urn:microsoft.com/office/officeart/2005/8/layout/list1"/>
    <dgm:cxn modelId="{37D06FE7-1399-4546-863A-2D14B43445B7}" type="presOf" srcId="{98581BE4-7BEA-4F83-BA8F-49E420096D3A}" destId="{BB7965C2-AA11-47B5-8B03-E09E683DC7B5}" srcOrd="1" destOrd="0" presId="urn:microsoft.com/office/officeart/2005/8/layout/list1"/>
    <dgm:cxn modelId="{37379420-C9A9-4C13-82DB-40BD6C5A403C}" srcId="{A07124A7-5922-422F-89E3-DCC88EC6D092}" destId="{BD3981AE-ACE6-4C12-8769-4EC96A6A2348}" srcOrd="0" destOrd="0" parTransId="{6AD5558F-CBF3-45A4-8AB6-51F63AC743AA}" sibTransId="{77BC832E-0B4D-4389-825B-3191E35C2D71}"/>
    <dgm:cxn modelId="{6E31966A-08EF-43B1-A5CB-3756E973AC1F}" type="presOf" srcId="{5E959760-311F-4B4A-8D7D-06D23E73F6D9}" destId="{21932C80-77A1-4D3F-9F42-32910FFB90E1}" srcOrd="0" destOrd="0" presId="urn:microsoft.com/office/officeart/2005/8/layout/list1"/>
    <dgm:cxn modelId="{59392694-2984-48A6-9842-71F771830209}" srcId="{74B4FBF5-CDD7-4BB5-BB5D-5FEDB8A545E3}" destId="{5C275E6D-9B63-4820-AB48-5F5965280EA0}" srcOrd="0" destOrd="0" parTransId="{BE440D9A-8B95-4641-9179-63EB38AF3173}" sibTransId="{5A9CF23A-607F-485D-AB42-69DFD9332804}"/>
    <dgm:cxn modelId="{14443B95-FB4D-428A-8FA7-EFC6492D1049}" type="presOf" srcId="{ECCE94F0-5A42-47E0-8A9E-E7FBD7D2527E}" destId="{074DF06D-1D52-4545-B5D9-14E14B657816}" srcOrd="0" destOrd="0" presId="urn:microsoft.com/office/officeart/2005/8/layout/list1"/>
    <dgm:cxn modelId="{0E1193F2-2B01-4DC6-AEBA-F2062FAC9806}" type="presOf" srcId="{708C6C5E-0B01-481F-814F-45E765782093}" destId="{7098E34F-EAB4-411E-8D19-C05A3F8A6508}" srcOrd="0" destOrd="5" presId="urn:microsoft.com/office/officeart/2005/8/layout/list1"/>
    <dgm:cxn modelId="{C9B6EC9C-27AB-4468-B427-F122CFC47981}" type="presOf" srcId="{6F672A8D-2EE9-4B4C-B032-10A845BBFC53}" destId="{7098E34F-EAB4-411E-8D19-C05A3F8A6508}" srcOrd="0" destOrd="6" presId="urn:microsoft.com/office/officeart/2005/8/layout/list1"/>
    <dgm:cxn modelId="{7F923342-ACA0-4C63-85CD-AC5A9297FE59}" type="presOf" srcId="{5E959760-311F-4B4A-8D7D-06D23E73F6D9}" destId="{EECC9B0E-3D40-41CE-8C27-DB1AB293F165}" srcOrd="1" destOrd="0" presId="urn:microsoft.com/office/officeart/2005/8/layout/list1"/>
    <dgm:cxn modelId="{EE20ACA1-4EC9-406D-A299-807C426C9BBD}" type="presOf" srcId="{42D368B9-57A4-449D-9530-ED63475167BB}" destId="{30EE8C5C-690F-4BB4-834D-FD3892049F31}" srcOrd="0" destOrd="0" presId="urn:microsoft.com/office/officeart/2005/8/layout/list1"/>
    <dgm:cxn modelId="{49678DC1-8F0F-4319-9273-F92EA12E1B49}" srcId="{98581BE4-7BEA-4F83-BA8F-49E420096D3A}" destId="{42D368B9-57A4-449D-9530-ED63475167BB}" srcOrd="0" destOrd="0" parTransId="{4AA75E58-C442-48BB-B933-936C6D5D0B5A}" sibTransId="{4C1AED23-E95A-4FC7-B76C-CA4B1F6FBE61}"/>
    <dgm:cxn modelId="{A6DCB775-184F-466D-9DBD-975FDC1BD217}" type="presOf" srcId="{C132B44B-16E0-4651-B360-5E2F8BEFF4BA}" destId="{C87234FC-34C2-4AEC-8F82-4A8E33631598}" srcOrd="0" destOrd="0" presId="urn:microsoft.com/office/officeart/2005/8/layout/list1"/>
    <dgm:cxn modelId="{14951A0D-3D6D-4466-AF26-38C07E9F0EA0}" type="presOf" srcId="{4FE5EC1D-117D-43C8-AD6F-622435F55946}" destId="{7098E34F-EAB4-411E-8D19-C05A3F8A6508}" srcOrd="0" destOrd="4" presId="urn:microsoft.com/office/officeart/2005/8/layout/list1"/>
    <dgm:cxn modelId="{DACB4A1B-AFF1-4BF4-A147-98863A7AF9EE}" srcId="{4FE5EC1D-117D-43C8-AD6F-622435F55946}" destId="{708C6C5E-0B01-481F-814F-45E765782093}" srcOrd="0" destOrd="0" parTransId="{6EAAE60D-D97D-4C9B-8666-AC517C64EB59}" sibTransId="{BC73871A-B9F5-490D-829A-7E33B5F229BD}"/>
    <dgm:cxn modelId="{59FE96D2-57C3-419A-B2BC-B96782BC7C4C}" srcId="{ECCE94F0-5A42-47E0-8A9E-E7FBD7D2527E}" destId="{74B4FBF5-CDD7-4BB5-BB5D-5FEDB8A545E3}" srcOrd="0" destOrd="0" parTransId="{C458CEED-9AE3-497A-8FA4-BD39DE70E0F4}" sibTransId="{CE9370AD-0582-4384-9106-C23F6A50B93C}"/>
    <dgm:cxn modelId="{D949FE0B-8AA5-4B21-AB87-DAD48F9DE335}" type="presOf" srcId="{74B4FBF5-CDD7-4BB5-BB5D-5FEDB8A545E3}" destId="{7098E34F-EAB4-411E-8D19-C05A3F8A6508}" srcOrd="0" destOrd="0" presId="urn:microsoft.com/office/officeart/2005/8/layout/list1"/>
    <dgm:cxn modelId="{8B7CC3EB-A0CB-431D-A9E5-53323E544DA2}" srcId="{5E959760-311F-4B4A-8D7D-06D23E73F6D9}" destId="{C132B44B-16E0-4651-B360-5E2F8BEFF4BA}" srcOrd="0" destOrd="0" parTransId="{02B1AFFA-D35E-4853-B8C1-226CA8846C9F}" sibTransId="{23F56525-31D6-4F59-9217-3639C65A07FD}"/>
    <dgm:cxn modelId="{28A052DE-6116-4025-B0C8-7528FFD78FCA}" type="presParOf" srcId="{EE0A392F-AC93-4785-847A-9652DE26C236}" destId="{61427506-ADB7-45BA-B1A6-93C13346DC35}" srcOrd="0" destOrd="0" presId="urn:microsoft.com/office/officeart/2005/8/layout/list1"/>
    <dgm:cxn modelId="{11947927-D3DA-42B9-AF5B-A7F857F920B9}" type="presParOf" srcId="{61427506-ADB7-45BA-B1A6-93C13346DC35}" destId="{21932C80-77A1-4D3F-9F42-32910FFB90E1}" srcOrd="0" destOrd="0" presId="urn:microsoft.com/office/officeart/2005/8/layout/list1"/>
    <dgm:cxn modelId="{D63952C0-7B32-4070-8CCD-14E33EEE287E}" type="presParOf" srcId="{61427506-ADB7-45BA-B1A6-93C13346DC35}" destId="{EECC9B0E-3D40-41CE-8C27-DB1AB293F165}" srcOrd="1" destOrd="0" presId="urn:microsoft.com/office/officeart/2005/8/layout/list1"/>
    <dgm:cxn modelId="{14209799-EAFE-47F2-B1DD-B12C80E6DC5F}" type="presParOf" srcId="{EE0A392F-AC93-4785-847A-9652DE26C236}" destId="{E27393DC-DF7F-4D72-8FE1-3090D34F7B9E}" srcOrd="1" destOrd="0" presId="urn:microsoft.com/office/officeart/2005/8/layout/list1"/>
    <dgm:cxn modelId="{52A50E6E-C203-4EBD-B6EB-D0079E21C1EA}" type="presParOf" srcId="{EE0A392F-AC93-4785-847A-9652DE26C236}" destId="{C87234FC-34C2-4AEC-8F82-4A8E33631598}" srcOrd="2" destOrd="0" presId="urn:microsoft.com/office/officeart/2005/8/layout/list1"/>
    <dgm:cxn modelId="{D5C83060-568F-4373-88BF-A62B38A9A89D}" type="presParOf" srcId="{EE0A392F-AC93-4785-847A-9652DE26C236}" destId="{E9750BB2-890D-4388-8E45-C94F097D0940}" srcOrd="3" destOrd="0" presId="urn:microsoft.com/office/officeart/2005/8/layout/list1"/>
    <dgm:cxn modelId="{DCE83973-A7F3-47A4-A196-F919ECD201B8}" type="presParOf" srcId="{EE0A392F-AC93-4785-847A-9652DE26C236}" destId="{7033237E-0D48-49FF-BF61-6B2A571E9B46}" srcOrd="4" destOrd="0" presId="urn:microsoft.com/office/officeart/2005/8/layout/list1"/>
    <dgm:cxn modelId="{F49CABE8-D57D-4B44-B9D4-727865FE5827}" type="presParOf" srcId="{7033237E-0D48-49FF-BF61-6B2A571E9B46}" destId="{F805CD2F-C683-4E65-8BBE-1A7F4F7DFD99}" srcOrd="0" destOrd="0" presId="urn:microsoft.com/office/officeart/2005/8/layout/list1"/>
    <dgm:cxn modelId="{7A62DB94-EFC9-4DFA-9256-771F1B17B2DF}" type="presParOf" srcId="{7033237E-0D48-49FF-BF61-6B2A571E9B46}" destId="{BB7965C2-AA11-47B5-8B03-E09E683DC7B5}" srcOrd="1" destOrd="0" presId="urn:microsoft.com/office/officeart/2005/8/layout/list1"/>
    <dgm:cxn modelId="{E4453B9E-9BB6-4017-8C71-EE091BFA9FD6}" type="presParOf" srcId="{EE0A392F-AC93-4785-847A-9652DE26C236}" destId="{5E8F40A2-E6D5-44D9-8D99-050BBF748A5F}" srcOrd="5" destOrd="0" presId="urn:microsoft.com/office/officeart/2005/8/layout/list1"/>
    <dgm:cxn modelId="{7BDB44FF-5AAC-4FCE-88EF-1AE323631FDD}" type="presParOf" srcId="{EE0A392F-AC93-4785-847A-9652DE26C236}" destId="{30EE8C5C-690F-4BB4-834D-FD3892049F31}" srcOrd="6" destOrd="0" presId="urn:microsoft.com/office/officeart/2005/8/layout/list1"/>
    <dgm:cxn modelId="{260CA3EE-A78A-4627-BCA4-1B4910D80A72}" type="presParOf" srcId="{EE0A392F-AC93-4785-847A-9652DE26C236}" destId="{B718E666-5930-4F15-BB42-D5E7EFA4E285}" srcOrd="7" destOrd="0" presId="urn:microsoft.com/office/officeart/2005/8/layout/list1"/>
    <dgm:cxn modelId="{3DF01B1D-4634-4D74-BBA6-6EBB1FF7D133}" type="presParOf" srcId="{EE0A392F-AC93-4785-847A-9652DE26C236}" destId="{B49A2FD3-A981-4BEB-8B0F-7B82FC902EEE}" srcOrd="8" destOrd="0" presId="urn:microsoft.com/office/officeart/2005/8/layout/list1"/>
    <dgm:cxn modelId="{C865BF48-B6CB-4C09-AC91-124143503DB3}" type="presParOf" srcId="{B49A2FD3-A981-4BEB-8B0F-7B82FC902EEE}" destId="{074DF06D-1D52-4545-B5D9-14E14B657816}" srcOrd="0" destOrd="0" presId="urn:microsoft.com/office/officeart/2005/8/layout/list1"/>
    <dgm:cxn modelId="{289C80C8-4134-4EED-BAA5-BF6CAD33807F}" type="presParOf" srcId="{B49A2FD3-A981-4BEB-8B0F-7B82FC902EEE}" destId="{25BE8F90-EC86-4FC1-B0D4-0C0B50734FD4}" srcOrd="1" destOrd="0" presId="urn:microsoft.com/office/officeart/2005/8/layout/list1"/>
    <dgm:cxn modelId="{0F5D96CA-A8E3-4BF7-918D-571ADC2797FE}" type="presParOf" srcId="{EE0A392F-AC93-4785-847A-9652DE26C236}" destId="{BCA0930D-9BF7-4E07-9DB4-B0ECA6C3A8F4}" srcOrd="9" destOrd="0" presId="urn:microsoft.com/office/officeart/2005/8/layout/list1"/>
    <dgm:cxn modelId="{74220153-327C-4B87-8240-F8BB35975FD5}" type="presParOf" srcId="{EE0A392F-AC93-4785-847A-9652DE26C236}" destId="{7098E34F-EAB4-411E-8D19-C05A3F8A6508}"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D770AC2-7F77-4CBE-AC66-DCB51983D4F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921CAA07-372A-442C-8EEB-4D78DFC065FD}">
      <dgm:prSet phldrT="[Text]"/>
      <dgm:spPr>
        <a:solidFill>
          <a:schemeClr val="accent2"/>
        </a:solidFill>
      </dgm:spPr>
      <dgm:t>
        <a:bodyPr/>
        <a:lstStyle/>
        <a:p>
          <a:r>
            <a:rPr lang="en-US" dirty="0" smtClean="0"/>
            <a:t>Web application redirects are very common</a:t>
          </a:r>
          <a:endParaRPr lang="en-US" dirty="0"/>
        </a:p>
      </dgm:t>
    </dgm:pt>
    <dgm:pt modelId="{94D3654C-CA11-4932-88FC-5BFC5FEAF4AF}" type="parTrans" cxnId="{B48A86E8-6D07-4C11-BA71-3955EEE600EE}">
      <dgm:prSet/>
      <dgm:spPr/>
      <dgm:t>
        <a:bodyPr/>
        <a:lstStyle/>
        <a:p>
          <a:endParaRPr lang="en-US"/>
        </a:p>
      </dgm:t>
    </dgm:pt>
    <dgm:pt modelId="{85866F3E-B42B-47FE-8498-795891432F28}" type="sibTrans" cxnId="{B48A86E8-6D07-4C11-BA71-3955EEE600EE}">
      <dgm:prSet/>
      <dgm:spPr/>
      <dgm:t>
        <a:bodyPr/>
        <a:lstStyle/>
        <a:p>
          <a:endParaRPr lang="en-US"/>
        </a:p>
      </dgm:t>
    </dgm:pt>
    <dgm:pt modelId="{36B659D2-1555-4DE8-89F6-F88932864E2D}">
      <dgm:prSet/>
      <dgm:spPr/>
      <dgm:t>
        <a:bodyPr/>
        <a:lstStyle/>
        <a:p>
          <a:r>
            <a:rPr lang="en-US" dirty="0" smtClean="0"/>
            <a:t>And frequently include user supplied parameters in the destination URL</a:t>
          </a:r>
        </a:p>
      </dgm:t>
    </dgm:pt>
    <dgm:pt modelId="{0B799272-71AE-45FA-8AAC-675BD31FE6F8}" type="parTrans" cxnId="{8188B2C3-322B-4C09-86F9-BC964BBA2BDB}">
      <dgm:prSet/>
      <dgm:spPr/>
      <dgm:t>
        <a:bodyPr/>
        <a:lstStyle/>
        <a:p>
          <a:endParaRPr lang="en-US"/>
        </a:p>
      </dgm:t>
    </dgm:pt>
    <dgm:pt modelId="{8EC9006A-E94C-462C-971D-ED946FA33354}" type="sibTrans" cxnId="{8188B2C3-322B-4C09-86F9-BC964BBA2BDB}">
      <dgm:prSet/>
      <dgm:spPr/>
      <dgm:t>
        <a:bodyPr/>
        <a:lstStyle/>
        <a:p>
          <a:endParaRPr lang="en-US"/>
        </a:p>
      </dgm:t>
    </dgm:pt>
    <dgm:pt modelId="{42D9F7D2-4CD4-4595-966E-E6EFEAF417AB}">
      <dgm:prSet/>
      <dgm:spPr/>
      <dgm:t>
        <a:bodyPr/>
        <a:lstStyle/>
        <a:p>
          <a:r>
            <a:rPr lang="en-US" dirty="0" smtClean="0"/>
            <a:t>If they aren’t validated, attacker can send victim to a site of their choice</a:t>
          </a:r>
        </a:p>
      </dgm:t>
    </dgm:pt>
    <dgm:pt modelId="{9B091BDB-DBC4-48F3-AE7C-12486CB28094}" type="parTrans" cxnId="{3C2E0EB9-C361-4FE8-9D4B-05910113D0B2}">
      <dgm:prSet/>
      <dgm:spPr/>
      <dgm:t>
        <a:bodyPr/>
        <a:lstStyle/>
        <a:p>
          <a:endParaRPr lang="en-US"/>
        </a:p>
      </dgm:t>
    </dgm:pt>
    <dgm:pt modelId="{8FF3B180-6974-4B13-8EFB-FC4FA55D3A5C}" type="sibTrans" cxnId="{3C2E0EB9-C361-4FE8-9D4B-05910113D0B2}">
      <dgm:prSet/>
      <dgm:spPr/>
      <dgm:t>
        <a:bodyPr/>
        <a:lstStyle/>
        <a:p>
          <a:endParaRPr lang="en-US"/>
        </a:p>
      </dgm:t>
    </dgm:pt>
    <dgm:pt modelId="{E90F77E3-7BD8-4006-B00E-34E43321C413}">
      <dgm:prSet custT="1"/>
      <dgm:spPr>
        <a:solidFill>
          <a:schemeClr val="accent2"/>
        </a:solidFill>
      </dgm:spPr>
      <dgm:t>
        <a:bodyPr/>
        <a:lstStyle/>
        <a:p>
          <a:r>
            <a:rPr lang="en-US" sz="1800" dirty="0" smtClean="0"/>
            <a:t>Forwards (</a:t>
          </a:r>
          <a:r>
            <a:rPr lang="en-US" sz="1400" dirty="0" smtClean="0"/>
            <a:t>aka Transfer in .NET</a:t>
          </a:r>
          <a:r>
            <a:rPr lang="en-US" sz="1800" dirty="0" smtClean="0"/>
            <a:t>) are common too</a:t>
          </a:r>
        </a:p>
      </dgm:t>
    </dgm:pt>
    <dgm:pt modelId="{D4768BFD-E20F-48C3-9F20-31B0E18A5CA9}" type="parTrans" cxnId="{232889ED-3339-4288-AB83-B265134AB6C6}">
      <dgm:prSet/>
      <dgm:spPr/>
      <dgm:t>
        <a:bodyPr/>
        <a:lstStyle/>
        <a:p>
          <a:endParaRPr lang="en-US"/>
        </a:p>
      </dgm:t>
    </dgm:pt>
    <dgm:pt modelId="{67579B1A-589F-4CEA-BE98-BB1A3B5A2ED3}" type="sibTrans" cxnId="{232889ED-3339-4288-AB83-B265134AB6C6}">
      <dgm:prSet/>
      <dgm:spPr/>
      <dgm:t>
        <a:bodyPr/>
        <a:lstStyle/>
        <a:p>
          <a:endParaRPr lang="en-US"/>
        </a:p>
      </dgm:t>
    </dgm:pt>
    <dgm:pt modelId="{97614980-C798-4E21-A63F-78068A03D4CF}">
      <dgm:prSet/>
      <dgm:spPr/>
      <dgm:t>
        <a:bodyPr/>
        <a:lstStyle/>
        <a:p>
          <a:r>
            <a:rPr lang="en-US" dirty="0" smtClean="0"/>
            <a:t>They internally send the request to a new page in the same application</a:t>
          </a:r>
        </a:p>
      </dgm:t>
    </dgm:pt>
    <dgm:pt modelId="{D0313E7C-0DDF-4C06-9A69-987DDA38517C}" type="parTrans" cxnId="{6EA2B77F-D808-4714-929C-8F4FD7025919}">
      <dgm:prSet/>
      <dgm:spPr/>
      <dgm:t>
        <a:bodyPr/>
        <a:lstStyle/>
        <a:p>
          <a:endParaRPr lang="en-US"/>
        </a:p>
      </dgm:t>
    </dgm:pt>
    <dgm:pt modelId="{304CD475-5837-4A8D-8067-684659AB4A44}" type="sibTrans" cxnId="{6EA2B77F-D808-4714-929C-8F4FD7025919}">
      <dgm:prSet/>
      <dgm:spPr/>
      <dgm:t>
        <a:bodyPr/>
        <a:lstStyle/>
        <a:p>
          <a:endParaRPr lang="en-US"/>
        </a:p>
      </dgm:t>
    </dgm:pt>
    <dgm:pt modelId="{B1BC917F-AFEF-450D-AF52-F37E9809B6C3}">
      <dgm:prSet/>
      <dgm:spPr/>
      <dgm:t>
        <a:bodyPr/>
        <a:lstStyle/>
        <a:p>
          <a:r>
            <a:rPr lang="en-US" dirty="0" smtClean="0"/>
            <a:t>Sometimes parameters define the target page</a:t>
          </a:r>
        </a:p>
      </dgm:t>
    </dgm:pt>
    <dgm:pt modelId="{3D772109-5CAD-4DC6-8776-F9BF576B6A95}" type="parTrans" cxnId="{9A0AF3F1-92D7-49D1-8360-125B153FC367}">
      <dgm:prSet/>
      <dgm:spPr/>
      <dgm:t>
        <a:bodyPr/>
        <a:lstStyle/>
        <a:p>
          <a:endParaRPr lang="en-US"/>
        </a:p>
      </dgm:t>
    </dgm:pt>
    <dgm:pt modelId="{F1E1530A-4A93-42AA-A590-F87C493349C9}" type="sibTrans" cxnId="{9A0AF3F1-92D7-49D1-8360-125B153FC367}">
      <dgm:prSet/>
      <dgm:spPr/>
      <dgm:t>
        <a:bodyPr/>
        <a:lstStyle/>
        <a:p>
          <a:endParaRPr lang="en-US"/>
        </a:p>
      </dgm:t>
    </dgm:pt>
    <dgm:pt modelId="{4F062FF8-DA3B-42BD-8EF5-92D1B1DBC446}">
      <dgm:prSet/>
      <dgm:spPr/>
      <dgm:t>
        <a:bodyPr/>
        <a:lstStyle/>
        <a:p>
          <a:r>
            <a:rPr lang="en-US" dirty="0" smtClean="0"/>
            <a:t>If not validated, attacker may be able to use </a:t>
          </a:r>
          <a:r>
            <a:rPr lang="en-US" dirty="0" err="1" smtClean="0"/>
            <a:t>unvalidated</a:t>
          </a:r>
          <a:r>
            <a:rPr lang="en-US" dirty="0" smtClean="0"/>
            <a:t> forward to bypass authentication or authorization checks</a:t>
          </a:r>
        </a:p>
      </dgm:t>
    </dgm:pt>
    <dgm:pt modelId="{2A6785BC-15F7-4B6B-8E51-826159EB5B4B}" type="parTrans" cxnId="{9BEAD05D-601C-40FF-BE48-E3A1D1317666}">
      <dgm:prSet/>
      <dgm:spPr/>
      <dgm:t>
        <a:bodyPr/>
        <a:lstStyle/>
        <a:p>
          <a:endParaRPr lang="en-US"/>
        </a:p>
      </dgm:t>
    </dgm:pt>
    <dgm:pt modelId="{BE8416F2-12DB-41DC-9812-3DE08419F5A6}" type="sibTrans" cxnId="{9BEAD05D-601C-40FF-BE48-E3A1D1317666}">
      <dgm:prSet/>
      <dgm:spPr/>
      <dgm:t>
        <a:bodyPr/>
        <a:lstStyle/>
        <a:p>
          <a:endParaRPr lang="en-US"/>
        </a:p>
      </dgm:t>
    </dgm:pt>
    <dgm:pt modelId="{ACD718EE-16B7-49AB-950A-0CE7C3F60711}">
      <dgm:prSet/>
      <dgm:spPr>
        <a:solidFill>
          <a:schemeClr val="accent2"/>
        </a:solidFill>
      </dgm:spPr>
      <dgm:t>
        <a:bodyPr/>
        <a:lstStyle/>
        <a:p>
          <a:r>
            <a:rPr lang="en-US" dirty="0" smtClean="0"/>
            <a:t>Typical Impact</a:t>
          </a:r>
        </a:p>
      </dgm:t>
    </dgm:pt>
    <dgm:pt modelId="{0D69B4AF-2456-45D3-B878-B4AC373CB3FF}" type="parTrans" cxnId="{C6CAFB11-8BAE-422D-89C8-57072630FDD5}">
      <dgm:prSet/>
      <dgm:spPr/>
      <dgm:t>
        <a:bodyPr/>
        <a:lstStyle/>
        <a:p>
          <a:endParaRPr lang="en-US"/>
        </a:p>
      </dgm:t>
    </dgm:pt>
    <dgm:pt modelId="{D680E67F-B44F-4CDD-A1F7-CFFC2135D15F}" type="sibTrans" cxnId="{C6CAFB11-8BAE-422D-89C8-57072630FDD5}">
      <dgm:prSet/>
      <dgm:spPr/>
      <dgm:t>
        <a:bodyPr/>
        <a:lstStyle/>
        <a:p>
          <a:endParaRPr lang="en-US"/>
        </a:p>
      </dgm:t>
    </dgm:pt>
    <dgm:pt modelId="{5D8EF362-6786-4F15-80D1-A2291851F303}">
      <dgm:prSet/>
      <dgm:spPr/>
      <dgm:t>
        <a:bodyPr/>
        <a:lstStyle/>
        <a:p>
          <a:r>
            <a:rPr lang="en-US" dirty="0" smtClean="0"/>
            <a:t>Redirect victim to phishing or malware site</a:t>
          </a:r>
        </a:p>
      </dgm:t>
    </dgm:pt>
    <dgm:pt modelId="{A095B9AF-EE29-41F7-B5E2-D55CE789295E}" type="parTrans" cxnId="{BF5C3125-4AFA-47D9-952A-174283FF6EBC}">
      <dgm:prSet/>
      <dgm:spPr/>
      <dgm:t>
        <a:bodyPr/>
        <a:lstStyle/>
        <a:p>
          <a:endParaRPr lang="en-US"/>
        </a:p>
      </dgm:t>
    </dgm:pt>
    <dgm:pt modelId="{70682F13-BA80-40C4-AFA1-34AEB796D75E}" type="sibTrans" cxnId="{BF5C3125-4AFA-47D9-952A-174283FF6EBC}">
      <dgm:prSet/>
      <dgm:spPr/>
      <dgm:t>
        <a:bodyPr/>
        <a:lstStyle/>
        <a:p>
          <a:endParaRPr lang="en-US"/>
        </a:p>
      </dgm:t>
    </dgm:pt>
    <dgm:pt modelId="{D4C5227B-1A15-4436-9822-3694C5D6F4AE}">
      <dgm:prSet/>
      <dgm:spPr/>
      <dgm:t>
        <a:bodyPr/>
        <a:lstStyle/>
        <a:p>
          <a:r>
            <a:rPr lang="en-US" dirty="0" smtClean="0"/>
            <a:t>Attacker’s request is forwarded past security checks, allowing unauthorized function or data access</a:t>
          </a:r>
          <a:endParaRPr lang="en-US" dirty="0"/>
        </a:p>
      </dgm:t>
    </dgm:pt>
    <dgm:pt modelId="{F0BF14A2-A8C4-4B7C-9D69-38F1AAC22091}" type="parTrans" cxnId="{0CA3F38A-2177-4C72-91D8-CFCB9FA4CFE1}">
      <dgm:prSet/>
      <dgm:spPr/>
      <dgm:t>
        <a:bodyPr/>
        <a:lstStyle/>
        <a:p>
          <a:endParaRPr lang="en-US"/>
        </a:p>
      </dgm:t>
    </dgm:pt>
    <dgm:pt modelId="{C6A730C6-0961-47AF-B107-E37EA30FBD14}" type="sibTrans" cxnId="{0CA3F38A-2177-4C72-91D8-CFCB9FA4CFE1}">
      <dgm:prSet/>
      <dgm:spPr/>
      <dgm:t>
        <a:bodyPr/>
        <a:lstStyle/>
        <a:p>
          <a:endParaRPr lang="en-US"/>
        </a:p>
      </dgm:t>
    </dgm:pt>
    <dgm:pt modelId="{9CD7385B-C819-4000-96A3-B26CE6417179}" type="pres">
      <dgm:prSet presAssocID="{4D770AC2-7F77-4CBE-AC66-DCB51983D4F8}" presName="linear" presStyleCnt="0">
        <dgm:presLayoutVars>
          <dgm:dir/>
          <dgm:animLvl val="lvl"/>
          <dgm:resizeHandles val="exact"/>
        </dgm:presLayoutVars>
      </dgm:prSet>
      <dgm:spPr/>
      <dgm:t>
        <a:bodyPr/>
        <a:lstStyle/>
        <a:p>
          <a:endParaRPr lang="en-US"/>
        </a:p>
      </dgm:t>
    </dgm:pt>
    <dgm:pt modelId="{EFDF76DC-FCD9-4393-982B-BC9E6E2C4928}" type="pres">
      <dgm:prSet presAssocID="{921CAA07-372A-442C-8EEB-4D78DFC065FD}" presName="parentLin" presStyleCnt="0"/>
      <dgm:spPr/>
    </dgm:pt>
    <dgm:pt modelId="{7AFB2E35-15E8-4828-8771-2FD506670641}" type="pres">
      <dgm:prSet presAssocID="{921CAA07-372A-442C-8EEB-4D78DFC065FD}" presName="parentLeftMargin" presStyleLbl="node1" presStyleIdx="0" presStyleCnt="3"/>
      <dgm:spPr/>
      <dgm:t>
        <a:bodyPr/>
        <a:lstStyle/>
        <a:p>
          <a:endParaRPr lang="en-US"/>
        </a:p>
      </dgm:t>
    </dgm:pt>
    <dgm:pt modelId="{81A8D53A-045C-48B3-8F34-733007B211D3}" type="pres">
      <dgm:prSet presAssocID="{921CAA07-372A-442C-8EEB-4D78DFC065FD}" presName="parentText" presStyleLbl="node1" presStyleIdx="0" presStyleCnt="3">
        <dgm:presLayoutVars>
          <dgm:chMax val="0"/>
          <dgm:bulletEnabled val="1"/>
        </dgm:presLayoutVars>
      </dgm:prSet>
      <dgm:spPr/>
      <dgm:t>
        <a:bodyPr/>
        <a:lstStyle/>
        <a:p>
          <a:endParaRPr lang="en-US"/>
        </a:p>
      </dgm:t>
    </dgm:pt>
    <dgm:pt modelId="{1537CA45-9F49-4708-9891-64C4DAACA661}" type="pres">
      <dgm:prSet presAssocID="{921CAA07-372A-442C-8EEB-4D78DFC065FD}" presName="negativeSpace" presStyleCnt="0"/>
      <dgm:spPr/>
    </dgm:pt>
    <dgm:pt modelId="{64F40EA1-93B0-41A9-AB58-A512C231CA02}" type="pres">
      <dgm:prSet presAssocID="{921CAA07-372A-442C-8EEB-4D78DFC065FD}" presName="childText" presStyleLbl="conFgAcc1" presStyleIdx="0" presStyleCnt="3" custLinFactNeighborY="-2453">
        <dgm:presLayoutVars>
          <dgm:bulletEnabled val="1"/>
        </dgm:presLayoutVars>
      </dgm:prSet>
      <dgm:spPr/>
      <dgm:t>
        <a:bodyPr/>
        <a:lstStyle/>
        <a:p>
          <a:endParaRPr lang="en-US"/>
        </a:p>
      </dgm:t>
    </dgm:pt>
    <dgm:pt modelId="{3EBB101F-08AB-402B-B78A-27E5B8D17D36}" type="pres">
      <dgm:prSet presAssocID="{85866F3E-B42B-47FE-8498-795891432F28}" presName="spaceBetweenRectangles" presStyleCnt="0"/>
      <dgm:spPr/>
    </dgm:pt>
    <dgm:pt modelId="{04665652-1E69-46EB-9233-4EC9EAE6D3EB}" type="pres">
      <dgm:prSet presAssocID="{E90F77E3-7BD8-4006-B00E-34E43321C413}" presName="parentLin" presStyleCnt="0"/>
      <dgm:spPr/>
    </dgm:pt>
    <dgm:pt modelId="{0E4700F7-DB03-465B-9D0F-26E463512BE8}" type="pres">
      <dgm:prSet presAssocID="{E90F77E3-7BD8-4006-B00E-34E43321C413}" presName="parentLeftMargin" presStyleLbl="node1" presStyleIdx="0" presStyleCnt="3"/>
      <dgm:spPr/>
      <dgm:t>
        <a:bodyPr/>
        <a:lstStyle/>
        <a:p>
          <a:endParaRPr lang="en-US"/>
        </a:p>
      </dgm:t>
    </dgm:pt>
    <dgm:pt modelId="{113676CA-F308-4C84-A887-F499B3FF5A9B}" type="pres">
      <dgm:prSet presAssocID="{E90F77E3-7BD8-4006-B00E-34E43321C413}" presName="parentText" presStyleLbl="node1" presStyleIdx="1" presStyleCnt="3">
        <dgm:presLayoutVars>
          <dgm:chMax val="0"/>
          <dgm:bulletEnabled val="1"/>
        </dgm:presLayoutVars>
      </dgm:prSet>
      <dgm:spPr/>
      <dgm:t>
        <a:bodyPr/>
        <a:lstStyle/>
        <a:p>
          <a:endParaRPr lang="en-US"/>
        </a:p>
      </dgm:t>
    </dgm:pt>
    <dgm:pt modelId="{E4C4F2CF-0AEB-4902-AF42-02193A2A0C92}" type="pres">
      <dgm:prSet presAssocID="{E90F77E3-7BD8-4006-B00E-34E43321C413}" presName="negativeSpace" presStyleCnt="0"/>
      <dgm:spPr/>
    </dgm:pt>
    <dgm:pt modelId="{283E2ADF-9E12-4337-96DE-E31FAE70CFE0}" type="pres">
      <dgm:prSet presAssocID="{E90F77E3-7BD8-4006-B00E-34E43321C413}" presName="childText" presStyleLbl="conFgAcc1" presStyleIdx="1" presStyleCnt="3">
        <dgm:presLayoutVars>
          <dgm:bulletEnabled val="1"/>
        </dgm:presLayoutVars>
      </dgm:prSet>
      <dgm:spPr/>
      <dgm:t>
        <a:bodyPr/>
        <a:lstStyle/>
        <a:p>
          <a:endParaRPr lang="en-US"/>
        </a:p>
      </dgm:t>
    </dgm:pt>
    <dgm:pt modelId="{1295F5BD-F977-49D6-96E6-F6E1F534E57D}" type="pres">
      <dgm:prSet presAssocID="{67579B1A-589F-4CEA-BE98-BB1A3B5A2ED3}" presName="spaceBetweenRectangles" presStyleCnt="0"/>
      <dgm:spPr/>
    </dgm:pt>
    <dgm:pt modelId="{9C726ADF-69A1-42F2-BEEC-C26E1AC6C767}" type="pres">
      <dgm:prSet presAssocID="{ACD718EE-16B7-49AB-950A-0CE7C3F60711}" presName="parentLin" presStyleCnt="0"/>
      <dgm:spPr/>
    </dgm:pt>
    <dgm:pt modelId="{491EF20B-4B96-4975-A899-4C4F423BB968}" type="pres">
      <dgm:prSet presAssocID="{ACD718EE-16B7-49AB-950A-0CE7C3F60711}" presName="parentLeftMargin" presStyleLbl="node1" presStyleIdx="1" presStyleCnt="3"/>
      <dgm:spPr/>
      <dgm:t>
        <a:bodyPr/>
        <a:lstStyle/>
        <a:p>
          <a:endParaRPr lang="en-US"/>
        </a:p>
      </dgm:t>
    </dgm:pt>
    <dgm:pt modelId="{16705340-0965-4EB0-9C8F-0B8BAEF7B685}" type="pres">
      <dgm:prSet presAssocID="{ACD718EE-16B7-49AB-950A-0CE7C3F60711}" presName="parentText" presStyleLbl="node1" presStyleIdx="2" presStyleCnt="3">
        <dgm:presLayoutVars>
          <dgm:chMax val="0"/>
          <dgm:bulletEnabled val="1"/>
        </dgm:presLayoutVars>
      </dgm:prSet>
      <dgm:spPr/>
      <dgm:t>
        <a:bodyPr/>
        <a:lstStyle/>
        <a:p>
          <a:endParaRPr lang="en-US"/>
        </a:p>
      </dgm:t>
    </dgm:pt>
    <dgm:pt modelId="{F51154E8-020F-49DA-9CA7-16BD2698B012}" type="pres">
      <dgm:prSet presAssocID="{ACD718EE-16B7-49AB-950A-0CE7C3F60711}" presName="negativeSpace" presStyleCnt="0"/>
      <dgm:spPr/>
    </dgm:pt>
    <dgm:pt modelId="{3EE93D49-400E-44AF-8E6B-7B9430869BBE}" type="pres">
      <dgm:prSet presAssocID="{ACD718EE-16B7-49AB-950A-0CE7C3F60711}" presName="childText" presStyleLbl="conFgAcc1" presStyleIdx="2" presStyleCnt="3">
        <dgm:presLayoutVars>
          <dgm:bulletEnabled val="1"/>
        </dgm:presLayoutVars>
      </dgm:prSet>
      <dgm:spPr/>
      <dgm:t>
        <a:bodyPr/>
        <a:lstStyle/>
        <a:p>
          <a:endParaRPr lang="en-US"/>
        </a:p>
      </dgm:t>
    </dgm:pt>
  </dgm:ptLst>
  <dgm:cxnLst>
    <dgm:cxn modelId="{64C42A47-B5FF-4E9A-97A7-EEF266CFF6D7}" type="presOf" srcId="{97614980-C798-4E21-A63F-78068A03D4CF}" destId="{283E2ADF-9E12-4337-96DE-E31FAE70CFE0}" srcOrd="0" destOrd="0" presId="urn:microsoft.com/office/officeart/2005/8/layout/list1"/>
    <dgm:cxn modelId="{6D974232-904B-49DB-B36C-477F5B6BF88F}" type="presOf" srcId="{4D770AC2-7F77-4CBE-AC66-DCB51983D4F8}" destId="{9CD7385B-C819-4000-96A3-B26CE6417179}" srcOrd="0" destOrd="0" presId="urn:microsoft.com/office/officeart/2005/8/layout/list1"/>
    <dgm:cxn modelId="{B48A86E8-6D07-4C11-BA71-3955EEE600EE}" srcId="{4D770AC2-7F77-4CBE-AC66-DCB51983D4F8}" destId="{921CAA07-372A-442C-8EEB-4D78DFC065FD}" srcOrd="0" destOrd="0" parTransId="{94D3654C-CA11-4932-88FC-5BFC5FEAF4AF}" sibTransId="{85866F3E-B42B-47FE-8498-795891432F28}"/>
    <dgm:cxn modelId="{8188B2C3-322B-4C09-86F9-BC964BBA2BDB}" srcId="{921CAA07-372A-442C-8EEB-4D78DFC065FD}" destId="{36B659D2-1555-4DE8-89F6-F88932864E2D}" srcOrd="0" destOrd="0" parTransId="{0B799272-71AE-45FA-8AAC-675BD31FE6F8}" sibTransId="{8EC9006A-E94C-462C-971D-ED946FA33354}"/>
    <dgm:cxn modelId="{9BEAD05D-601C-40FF-BE48-E3A1D1317666}" srcId="{E90F77E3-7BD8-4006-B00E-34E43321C413}" destId="{4F062FF8-DA3B-42BD-8EF5-92D1B1DBC446}" srcOrd="2" destOrd="0" parTransId="{2A6785BC-15F7-4B6B-8E51-826159EB5B4B}" sibTransId="{BE8416F2-12DB-41DC-9812-3DE08419F5A6}"/>
    <dgm:cxn modelId="{C25AC8DA-C241-4F28-9115-527A30D30D2C}" type="presOf" srcId="{4F062FF8-DA3B-42BD-8EF5-92D1B1DBC446}" destId="{283E2ADF-9E12-4337-96DE-E31FAE70CFE0}" srcOrd="0" destOrd="2" presId="urn:microsoft.com/office/officeart/2005/8/layout/list1"/>
    <dgm:cxn modelId="{AE8B3EB2-B8F9-403A-AA82-7BFF9B3BD875}" type="presOf" srcId="{E90F77E3-7BD8-4006-B00E-34E43321C413}" destId="{113676CA-F308-4C84-A887-F499B3FF5A9B}" srcOrd="1" destOrd="0" presId="urn:microsoft.com/office/officeart/2005/8/layout/list1"/>
    <dgm:cxn modelId="{AF2CC384-3FBF-4C24-9A84-E0A1B7CC83FE}" type="presOf" srcId="{42D9F7D2-4CD4-4595-966E-E6EFEAF417AB}" destId="{64F40EA1-93B0-41A9-AB58-A512C231CA02}" srcOrd="0" destOrd="1" presId="urn:microsoft.com/office/officeart/2005/8/layout/list1"/>
    <dgm:cxn modelId="{232889ED-3339-4288-AB83-B265134AB6C6}" srcId="{4D770AC2-7F77-4CBE-AC66-DCB51983D4F8}" destId="{E90F77E3-7BD8-4006-B00E-34E43321C413}" srcOrd="1" destOrd="0" parTransId="{D4768BFD-E20F-48C3-9F20-31B0E18A5CA9}" sibTransId="{67579B1A-589F-4CEA-BE98-BB1A3B5A2ED3}"/>
    <dgm:cxn modelId="{3C2E0EB9-C361-4FE8-9D4B-05910113D0B2}" srcId="{921CAA07-372A-442C-8EEB-4D78DFC065FD}" destId="{42D9F7D2-4CD4-4595-966E-E6EFEAF417AB}" srcOrd="1" destOrd="0" parTransId="{9B091BDB-DBC4-48F3-AE7C-12486CB28094}" sibTransId="{8FF3B180-6974-4B13-8EFB-FC4FA55D3A5C}"/>
    <dgm:cxn modelId="{125B5E43-4C46-4EF8-9216-EB668383EA3A}" type="presOf" srcId="{D4C5227B-1A15-4436-9822-3694C5D6F4AE}" destId="{3EE93D49-400E-44AF-8E6B-7B9430869BBE}" srcOrd="0" destOrd="1" presId="urn:microsoft.com/office/officeart/2005/8/layout/list1"/>
    <dgm:cxn modelId="{C6CAFB11-8BAE-422D-89C8-57072630FDD5}" srcId="{4D770AC2-7F77-4CBE-AC66-DCB51983D4F8}" destId="{ACD718EE-16B7-49AB-950A-0CE7C3F60711}" srcOrd="2" destOrd="0" parTransId="{0D69B4AF-2456-45D3-B878-B4AC373CB3FF}" sibTransId="{D680E67F-B44F-4CDD-A1F7-CFFC2135D15F}"/>
    <dgm:cxn modelId="{9A0AF3F1-92D7-49D1-8360-125B153FC367}" srcId="{E90F77E3-7BD8-4006-B00E-34E43321C413}" destId="{B1BC917F-AFEF-450D-AF52-F37E9809B6C3}" srcOrd="1" destOrd="0" parTransId="{3D772109-5CAD-4DC6-8776-F9BF576B6A95}" sibTransId="{F1E1530A-4A93-42AA-A590-F87C493349C9}"/>
    <dgm:cxn modelId="{53D96A5A-D15D-42A2-90A6-B54477BBE438}" type="presOf" srcId="{ACD718EE-16B7-49AB-950A-0CE7C3F60711}" destId="{16705340-0965-4EB0-9C8F-0B8BAEF7B685}" srcOrd="1" destOrd="0" presId="urn:microsoft.com/office/officeart/2005/8/layout/list1"/>
    <dgm:cxn modelId="{C0D13A4F-CA7D-48B1-9C7F-E4ACFB323F00}" type="presOf" srcId="{921CAA07-372A-442C-8EEB-4D78DFC065FD}" destId="{7AFB2E35-15E8-4828-8771-2FD506670641}" srcOrd="0" destOrd="0" presId="urn:microsoft.com/office/officeart/2005/8/layout/list1"/>
    <dgm:cxn modelId="{16D4E79A-BC06-4B89-BF72-6AB8108AE822}" type="presOf" srcId="{B1BC917F-AFEF-450D-AF52-F37E9809B6C3}" destId="{283E2ADF-9E12-4337-96DE-E31FAE70CFE0}" srcOrd="0" destOrd="1" presId="urn:microsoft.com/office/officeart/2005/8/layout/list1"/>
    <dgm:cxn modelId="{BF5C3125-4AFA-47D9-952A-174283FF6EBC}" srcId="{ACD718EE-16B7-49AB-950A-0CE7C3F60711}" destId="{5D8EF362-6786-4F15-80D1-A2291851F303}" srcOrd="0" destOrd="0" parTransId="{A095B9AF-EE29-41F7-B5E2-D55CE789295E}" sibTransId="{70682F13-BA80-40C4-AFA1-34AEB796D75E}"/>
    <dgm:cxn modelId="{6EA2B77F-D808-4714-929C-8F4FD7025919}" srcId="{E90F77E3-7BD8-4006-B00E-34E43321C413}" destId="{97614980-C798-4E21-A63F-78068A03D4CF}" srcOrd="0" destOrd="0" parTransId="{D0313E7C-0DDF-4C06-9A69-987DDA38517C}" sibTransId="{304CD475-5837-4A8D-8067-684659AB4A44}"/>
    <dgm:cxn modelId="{DF96A199-40E6-4DD3-B1D4-554E4EC6D933}" type="presOf" srcId="{921CAA07-372A-442C-8EEB-4D78DFC065FD}" destId="{81A8D53A-045C-48B3-8F34-733007B211D3}" srcOrd="1" destOrd="0" presId="urn:microsoft.com/office/officeart/2005/8/layout/list1"/>
    <dgm:cxn modelId="{0CA3F38A-2177-4C72-91D8-CFCB9FA4CFE1}" srcId="{ACD718EE-16B7-49AB-950A-0CE7C3F60711}" destId="{D4C5227B-1A15-4436-9822-3694C5D6F4AE}" srcOrd="1" destOrd="0" parTransId="{F0BF14A2-A8C4-4B7C-9D69-38F1AAC22091}" sibTransId="{C6A730C6-0961-47AF-B107-E37EA30FBD14}"/>
    <dgm:cxn modelId="{B032267B-FC47-4B06-8D5F-C2912FFEC4A3}" type="presOf" srcId="{36B659D2-1555-4DE8-89F6-F88932864E2D}" destId="{64F40EA1-93B0-41A9-AB58-A512C231CA02}" srcOrd="0" destOrd="0" presId="urn:microsoft.com/office/officeart/2005/8/layout/list1"/>
    <dgm:cxn modelId="{BA82339C-B413-47DF-B7FA-1FF2A8C85A63}" type="presOf" srcId="{E90F77E3-7BD8-4006-B00E-34E43321C413}" destId="{0E4700F7-DB03-465B-9D0F-26E463512BE8}" srcOrd="0" destOrd="0" presId="urn:microsoft.com/office/officeart/2005/8/layout/list1"/>
    <dgm:cxn modelId="{2790409F-C5EE-48B9-9049-6F978C18221D}" type="presOf" srcId="{5D8EF362-6786-4F15-80D1-A2291851F303}" destId="{3EE93D49-400E-44AF-8E6B-7B9430869BBE}" srcOrd="0" destOrd="0" presId="urn:microsoft.com/office/officeart/2005/8/layout/list1"/>
    <dgm:cxn modelId="{25FA228F-60FF-4688-92BC-53A0F00997E0}" type="presOf" srcId="{ACD718EE-16B7-49AB-950A-0CE7C3F60711}" destId="{491EF20B-4B96-4975-A899-4C4F423BB968}" srcOrd="0" destOrd="0" presId="urn:microsoft.com/office/officeart/2005/8/layout/list1"/>
    <dgm:cxn modelId="{91357316-708B-4D15-A7D4-AD33FE30459C}" type="presParOf" srcId="{9CD7385B-C819-4000-96A3-B26CE6417179}" destId="{EFDF76DC-FCD9-4393-982B-BC9E6E2C4928}" srcOrd="0" destOrd="0" presId="urn:microsoft.com/office/officeart/2005/8/layout/list1"/>
    <dgm:cxn modelId="{70CFE93E-C331-48D9-98EE-2BD898D81B9E}" type="presParOf" srcId="{EFDF76DC-FCD9-4393-982B-BC9E6E2C4928}" destId="{7AFB2E35-15E8-4828-8771-2FD506670641}" srcOrd="0" destOrd="0" presId="urn:microsoft.com/office/officeart/2005/8/layout/list1"/>
    <dgm:cxn modelId="{4E52F3A7-F45F-4E19-9A09-5D0DF298B272}" type="presParOf" srcId="{EFDF76DC-FCD9-4393-982B-BC9E6E2C4928}" destId="{81A8D53A-045C-48B3-8F34-733007B211D3}" srcOrd="1" destOrd="0" presId="urn:microsoft.com/office/officeart/2005/8/layout/list1"/>
    <dgm:cxn modelId="{CCE6BCF6-BD9D-4E05-BBE6-71659A19F386}" type="presParOf" srcId="{9CD7385B-C819-4000-96A3-B26CE6417179}" destId="{1537CA45-9F49-4708-9891-64C4DAACA661}" srcOrd="1" destOrd="0" presId="urn:microsoft.com/office/officeart/2005/8/layout/list1"/>
    <dgm:cxn modelId="{7B8B24EC-7DD8-435A-9BE9-14BDBF16E2D9}" type="presParOf" srcId="{9CD7385B-C819-4000-96A3-B26CE6417179}" destId="{64F40EA1-93B0-41A9-AB58-A512C231CA02}" srcOrd="2" destOrd="0" presId="urn:microsoft.com/office/officeart/2005/8/layout/list1"/>
    <dgm:cxn modelId="{CA095265-B716-4A80-95D2-80232531720B}" type="presParOf" srcId="{9CD7385B-C819-4000-96A3-B26CE6417179}" destId="{3EBB101F-08AB-402B-B78A-27E5B8D17D36}" srcOrd="3" destOrd="0" presId="urn:microsoft.com/office/officeart/2005/8/layout/list1"/>
    <dgm:cxn modelId="{50C0E697-50EF-4E3F-9EBE-6E0393EFBF74}" type="presParOf" srcId="{9CD7385B-C819-4000-96A3-B26CE6417179}" destId="{04665652-1E69-46EB-9233-4EC9EAE6D3EB}" srcOrd="4" destOrd="0" presId="urn:microsoft.com/office/officeart/2005/8/layout/list1"/>
    <dgm:cxn modelId="{B30A632E-E96A-4038-911A-6A974D713309}" type="presParOf" srcId="{04665652-1E69-46EB-9233-4EC9EAE6D3EB}" destId="{0E4700F7-DB03-465B-9D0F-26E463512BE8}" srcOrd="0" destOrd="0" presId="urn:microsoft.com/office/officeart/2005/8/layout/list1"/>
    <dgm:cxn modelId="{4CD9FCC0-92D3-4A66-962C-638A40106DC1}" type="presParOf" srcId="{04665652-1E69-46EB-9233-4EC9EAE6D3EB}" destId="{113676CA-F308-4C84-A887-F499B3FF5A9B}" srcOrd="1" destOrd="0" presId="urn:microsoft.com/office/officeart/2005/8/layout/list1"/>
    <dgm:cxn modelId="{B7B1EC45-41A0-4936-A416-FD02B329BF23}" type="presParOf" srcId="{9CD7385B-C819-4000-96A3-B26CE6417179}" destId="{E4C4F2CF-0AEB-4902-AF42-02193A2A0C92}" srcOrd="5" destOrd="0" presId="urn:microsoft.com/office/officeart/2005/8/layout/list1"/>
    <dgm:cxn modelId="{DA77D088-8194-47E8-AEDC-B8F8F3D8583A}" type="presParOf" srcId="{9CD7385B-C819-4000-96A3-B26CE6417179}" destId="{283E2ADF-9E12-4337-96DE-E31FAE70CFE0}" srcOrd="6" destOrd="0" presId="urn:microsoft.com/office/officeart/2005/8/layout/list1"/>
    <dgm:cxn modelId="{060324EB-6DAD-4F1E-AF70-F7F509EA72DC}" type="presParOf" srcId="{9CD7385B-C819-4000-96A3-B26CE6417179}" destId="{1295F5BD-F977-49D6-96E6-F6E1F534E57D}" srcOrd="7" destOrd="0" presId="urn:microsoft.com/office/officeart/2005/8/layout/list1"/>
    <dgm:cxn modelId="{DD213433-784C-4B9E-B79F-8580A4E44A23}" type="presParOf" srcId="{9CD7385B-C819-4000-96A3-B26CE6417179}" destId="{9C726ADF-69A1-42F2-BEEC-C26E1AC6C767}" srcOrd="8" destOrd="0" presId="urn:microsoft.com/office/officeart/2005/8/layout/list1"/>
    <dgm:cxn modelId="{2C6216CB-A4F9-46D9-BBA2-7B078687A2F6}" type="presParOf" srcId="{9C726ADF-69A1-42F2-BEEC-C26E1AC6C767}" destId="{491EF20B-4B96-4975-A899-4C4F423BB968}" srcOrd="0" destOrd="0" presId="urn:microsoft.com/office/officeart/2005/8/layout/list1"/>
    <dgm:cxn modelId="{765A338D-EFBF-408D-8122-E67E942DF60B}" type="presParOf" srcId="{9C726ADF-69A1-42F2-BEEC-C26E1AC6C767}" destId="{16705340-0965-4EB0-9C8F-0B8BAEF7B685}" srcOrd="1" destOrd="0" presId="urn:microsoft.com/office/officeart/2005/8/layout/list1"/>
    <dgm:cxn modelId="{417B66F8-A73B-450A-A587-04964A374CF1}" type="presParOf" srcId="{9CD7385B-C819-4000-96A3-B26CE6417179}" destId="{F51154E8-020F-49DA-9CA7-16BD2698B012}" srcOrd="9" destOrd="0" presId="urn:microsoft.com/office/officeart/2005/8/layout/list1"/>
    <dgm:cxn modelId="{79516351-E607-41A5-BE86-D9C1A158804D}" type="presParOf" srcId="{9CD7385B-C819-4000-96A3-B26CE6417179}" destId="{3EE93D49-400E-44AF-8E6B-7B9430869BBE}"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B4E6F92-2B2A-4B8F-8FAD-0352D52DAF8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8D14541-75F2-4D07-8AFC-24F454D493AE}">
      <dgm:prSet phldrT="[Text]" custT="1"/>
      <dgm:spPr>
        <a:solidFill>
          <a:schemeClr val="accent2"/>
        </a:solidFill>
      </dgm:spPr>
      <dgm:t>
        <a:bodyPr/>
        <a:lstStyle/>
        <a:p>
          <a:r>
            <a:rPr lang="en-US" sz="2000" dirty="0" smtClean="0"/>
            <a:t>Storing sensitive data insecurely</a:t>
          </a:r>
          <a:endParaRPr lang="en-US" sz="2200" dirty="0"/>
        </a:p>
      </dgm:t>
    </dgm:pt>
    <dgm:pt modelId="{64D5E0B8-DC34-4404-99E4-BEEAE1E95273}" type="parTrans" cxnId="{A85E93E9-757D-448D-9DE7-E4E5045153E5}">
      <dgm:prSet/>
      <dgm:spPr/>
      <dgm:t>
        <a:bodyPr/>
        <a:lstStyle/>
        <a:p>
          <a:endParaRPr lang="en-US"/>
        </a:p>
      </dgm:t>
    </dgm:pt>
    <dgm:pt modelId="{B26D7020-D5E7-48CE-839F-ADF41DCFA5BD}" type="sibTrans" cxnId="{A85E93E9-757D-448D-9DE7-E4E5045153E5}">
      <dgm:prSet/>
      <dgm:spPr/>
      <dgm:t>
        <a:bodyPr/>
        <a:lstStyle/>
        <a:p>
          <a:endParaRPr lang="en-US"/>
        </a:p>
      </dgm:t>
    </dgm:pt>
    <dgm:pt modelId="{D50E6B80-8F44-405B-A939-928C95B723D6}">
      <dgm:prSet/>
      <dgm:spPr/>
      <dgm:t>
        <a:bodyPr/>
        <a:lstStyle/>
        <a:p>
          <a:r>
            <a:rPr lang="en-US" sz="1800" dirty="0" smtClean="0"/>
            <a:t>Failure to identify all sensitive data</a:t>
          </a:r>
        </a:p>
      </dgm:t>
    </dgm:pt>
    <dgm:pt modelId="{3B807EA4-9B29-4BF0-B4F0-301BBE70CB4C}" type="parTrans" cxnId="{19B42ABF-9B87-4B3F-8F28-95FB133A6155}">
      <dgm:prSet/>
      <dgm:spPr/>
      <dgm:t>
        <a:bodyPr/>
        <a:lstStyle/>
        <a:p>
          <a:endParaRPr lang="en-US"/>
        </a:p>
      </dgm:t>
    </dgm:pt>
    <dgm:pt modelId="{DA4103ED-C382-4507-B501-6A6782D509B0}" type="sibTrans" cxnId="{19B42ABF-9B87-4B3F-8F28-95FB133A6155}">
      <dgm:prSet/>
      <dgm:spPr/>
      <dgm:t>
        <a:bodyPr/>
        <a:lstStyle/>
        <a:p>
          <a:endParaRPr lang="en-US"/>
        </a:p>
      </dgm:t>
    </dgm:pt>
    <dgm:pt modelId="{35B2B8E1-D849-4BDF-8C31-B328D700610B}">
      <dgm:prSet/>
      <dgm:spPr/>
      <dgm:t>
        <a:bodyPr/>
        <a:lstStyle/>
        <a:p>
          <a:r>
            <a:rPr lang="en-US" sz="1800" dirty="0" smtClean="0"/>
            <a:t>Failure to identify all the places that this sensitive data gets stored</a:t>
          </a:r>
        </a:p>
      </dgm:t>
    </dgm:pt>
    <dgm:pt modelId="{75F71D5B-14B5-477B-AB27-97AF0B038C88}" type="parTrans" cxnId="{4596C9E3-8B96-45B6-97DB-F7448B5FC12B}">
      <dgm:prSet/>
      <dgm:spPr/>
      <dgm:t>
        <a:bodyPr/>
        <a:lstStyle/>
        <a:p>
          <a:endParaRPr lang="en-US"/>
        </a:p>
      </dgm:t>
    </dgm:pt>
    <dgm:pt modelId="{C93AC399-A132-490F-9A76-0251F59AF6BF}" type="sibTrans" cxnId="{4596C9E3-8B96-45B6-97DB-F7448B5FC12B}">
      <dgm:prSet/>
      <dgm:spPr/>
      <dgm:t>
        <a:bodyPr/>
        <a:lstStyle/>
        <a:p>
          <a:endParaRPr lang="en-US"/>
        </a:p>
      </dgm:t>
    </dgm:pt>
    <dgm:pt modelId="{991E1756-78EA-4775-AD7E-F0F4B94AA18A}">
      <dgm:prSet custT="1"/>
      <dgm:spPr/>
      <dgm:t>
        <a:bodyPr/>
        <a:lstStyle/>
        <a:p>
          <a:r>
            <a:rPr lang="en-US" sz="1600" dirty="0" smtClean="0"/>
            <a:t>Databases, files, directories, log files, backups, etc.</a:t>
          </a:r>
        </a:p>
      </dgm:t>
    </dgm:pt>
    <dgm:pt modelId="{7B6CAFA2-C5AB-47B7-8C9C-D75306668D72}" type="parTrans" cxnId="{9D8EA6C9-9EDA-40BA-9C92-BE436717950A}">
      <dgm:prSet/>
      <dgm:spPr/>
      <dgm:t>
        <a:bodyPr/>
        <a:lstStyle/>
        <a:p>
          <a:endParaRPr lang="en-US"/>
        </a:p>
      </dgm:t>
    </dgm:pt>
    <dgm:pt modelId="{46B39D4E-647C-4C9B-A6F1-BEB9F048FE98}" type="sibTrans" cxnId="{9D8EA6C9-9EDA-40BA-9C92-BE436717950A}">
      <dgm:prSet/>
      <dgm:spPr/>
      <dgm:t>
        <a:bodyPr/>
        <a:lstStyle/>
        <a:p>
          <a:endParaRPr lang="en-US"/>
        </a:p>
      </dgm:t>
    </dgm:pt>
    <dgm:pt modelId="{BB292E58-F149-430D-8FE8-B71FFEBF5E34}">
      <dgm:prSet/>
      <dgm:spPr/>
      <dgm:t>
        <a:bodyPr/>
        <a:lstStyle/>
        <a:p>
          <a:r>
            <a:rPr lang="en-US" sz="1800" dirty="0" smtClean="0"/>
            <a:t>Failure to properly protect this data in every location</a:t>
          </a:r>
        </a:p>
      </dgm:t>
    </dgm:pt>
    <dgm:pt modelId="{C8C6ECBC-8D62-4572-984B-F2BFF61551AE}" type="parTrans" cxnId="{FCD89509-A8DB-4ECC-AFF4-9B5641F211D3}">
      <dgm:prSet/>
      <dgm:spPr/>
      <dgm:t>
        <a:bodyPr/>
        <a:lstStyle/>
        <a:p>
          <a:endParaRPr lang="en-US"/>
        </a:p>
      </dgm:t>
    </dgm:pt>
    <dgm:pt modelId="{45D887B3-F91D-4E29-A413-C940E0B438AE}" type="sibTrans" cxnId="{FCD89509-A8DB-4ECC-AFF4-9B5641F211D3}">
      <dgm:prSet/>
      <dgm:spPr/>
      <dgm:t>
        <a:bodyPr/>
        <a:lstStyle/>
        <a:p>
          <a:endParaRPr lang="en-US"/>
        </a:p>
      </dgm:t>
    </dgm:pt>
    <dgm:pt modelId="{B8F058C8-6164-4DB0-BD5C-B1A76520F5AA}">
      <dgm:prSet custT="1"/>
      <dgm:spPr>
        <a:solidFill>
          <a:schemeClr val="accent2"/>
        </a:solidFill>
      </dgm:spPr>
      <dgm:t>
        <a:bodyPr/>
        <a:lstStyle/>
        <a:p>
          <a:r>
            <a:rPr lang="en-US" sz="2000" dirty="0" smtClean="0"/>
            <a:t>Typical Impact</a:t>
          </a:r>
          <a:endParaRPr lang="en-US" sz="2200" dirty="0" smtClean="0"/>
        </a:p>
      </dgm:t>
    </dgm:pt>
    <dgm:pt modelId="{AA77EDE0-881C-423F-91BF-60760B685333}" type="parTrans" cxnId="{B38349C7-4DB2-4C7B-A69E-DA27F3663BBB}">
      <dgm:prSet/>
      <dgm:spPr/>
      <dgm:t>
        <a:bodyPr/>
        <a:lstStyle/>
        <a:p>
          <a:endParaRPr lang="en-US"/>
        </a:p>
      </dgm:t>
    </dgm:pt>
    <dgm:pt modelId="{FD576F5A-61C5-4D9F-95F6-AE1FBD4C4E74}" type="sibTrans" cxnId="{B38349C7-4DB2-4C7B-A69E-DA27F3663BBB}">
      <dgm:prSet/>
      <dgm:spPr/>
      <dgm:t>
        <a:bodyPr/>
        <a:lstStyle/>
        <a:p>
          <a:endParaRPr lang="en-US"/>
        </a:p>
      </dgm:t>
    </dgm:pt>
    <dgm:pt modelId="{0500ADBD-F6DF-4F8E-B779-AAAF2EF01D9F}">
      <dgm:prSet/>
      <dgm:spPr/>
      <dgm:t>
        <a:bodyPr/>
        <a:lstStyle/>
        <a:p>
          <a:r>
            <a:rPr lang="en-US" sz="1700" dirty="0" smtClean="0"/>
            <a:t>Attackers access or modify confidential or private information</a:t>
          </a:r>
        </a:p>
      </dgm:t>
    </dgm:pt>
    <dgm:pt modelId="{595F2F23-1CF4-4023-AA01-5EA6160754B6}" type="parTrans" cxnId="{A9454979-A0D3-4A70-B3AC-7601B8F3AF6A}">
      <dgm:prSet/>
      <dgm:spPr/>
      <dgm:t>
        <a:bodyPr/>
        <a:lstStyle/>
        <a:p>
          <a:endParaRPr lang="en-US"/>
        </a:p>
      </dgm:t>
    </dgm:pt>
    <dgm:pt modelId="{E311B22F-86EE-4EFA-8D52-FD5601A548E5}" type="sibTrans" cxnId="{A9454979-A0D3-4A70-B3AC-7601B8F3AF6A}">
      <dgm:prSet/>
      <dgm:spPr/>
      <dgm:t>
        <a:bodyPr/>
        <a:lstStyle/>
        <a:p>
          <a:endParaRPr lang="en-US"/>
        </a:p>
      </dgm:t>
    </dgm:pt>
    <dgm:pt modelId="{70238455-96D5-4080-93C8-6E571C986424}">
      <dgm:prSet/>
      <dgm:spPr/>
      <dgm:t>
        <a:bodyPr/>
        <a:lstStyle/>
        <a:p>
          <a:r>
            <a:rPr lang="en-US" sz="1700" dirty="0" smtClean="0"/>
            <a:t>Attackers extract secrets to use in additional attacks</a:t>
          </a:r>
        </a:p>
      </dgm:t>
    </dgm:pt>
    <dgm:pt modelId="{C1DECA91-F3E1-4328-8EC6-BBB912AC23F3}" type="parTrans" cxnId="{299AB85E-9A5F-457E-AC2E-AE60A2E62C06}">
      <dgm:prSet/>
      <dgm:spPr/>
      <dgm:t>
        <a:bodyPr/>
        <a:lstStyle/>
        <a:p>
          <a:endParaRPr lang="en-US"/>
        </a:p>
      </dgm:t>
    </dgm:pt>
    <dgm:pt modelId="{FB912107-E92D-4892-B9A6-33EB4F3C7965}" type="sibTrans" cxnId="{299AB85E-9A5F-457E-AC2E-AE60A2E62C06}">
      <dgm:prSet/>
      <dgm:spPr/>
      <dgm:t>
        <a:bodyPr/>
        <a:lstStyle/>
        <a:p>
          <a:endParaRPr lang="en-US"/>
        </a:p>
      </dgm:t>
    </dgm:pt>
    <dgm:pt modelId="{1BC3FE82-8400-4310-BCE8-6C6354E97714}">
      <dgm:prSet/>
      <dgm:spPr/>
      <dgm:t>
        <a:bodyPr/>
        <a:lstStyle/>
        <a:p>
          <a:r>
            <a:rPr lang="en-US" sz="1700" dirty="0" smtClean="0"/>
            <a:t>Company embarrassment, customer dissatisfaction, and loss of trust</a:t>
          </a:r>
        </a:p>
      </dgm:t>
    </dgm:pt>
    <dgm:pt modelId="{9B241693-5C24-4475-B9A1-E5F89F65EFFC}" type="parTrans" cxnId="{2AE6669B-DBE1-46FF-966A-64EBEDD80AF2}">
      <dgm:prSet/>
      <dgm:spPr/>
      <dgm:t>
        <a:bodyPr/>
        <a:lstStyle/>
        <a:p>
          <a:endParaRPr lang="en-US"/>
        </a:p>
      </dgm:t>
    </dgm:pt>
    <dgm:pt modelId="{89CDC1CD-0F79-4DD6-AB1B-959336B76CD1}" type="sibTrans" cxnId="{2AE6669B-DBE1-46FF-966A-64EBEDD80AF2}">
      <dgm:prSet/>
      <dgm:spPr/>
      <dgm:t>
        <a:bodyPr/>
        <a:lstStyle/>
        <a:p>
          <a:endParaRPr lang="en-US"/>
        </a:p>
      </dgm:t>
    </dgm:pt>
    <dgm:pt modelId="{29EA0178-2431-420C-9D07-EEFA4A241159}">
      <dgm:prSet/>
      <dgm:spPr/>
      <dgm:t>
        <a:bodyPr/>
        <a:lstStyle/>
        <a:p>
          <a:r>
            <a:rPr lang="en-US" sz="1700" dirty="0" smtClean="0"/>
            <a:t>Expense of cleaning up the incident, such as forensics, sending apology letters, reissuing thousands of credit cards, providing identity theft insurance</a:t>
          </a:r>
        </a:p>
      </dgm:t>
    </dgm:pt>
    <dgm:pt modelId="{664D258B-2524-4910-9E66-ED8C5EB7694A}" type="parTrans" cxnId="{2E68900B-75ED-44ED-BEC5-DB14C49DE8A9}">
      <dgm:prSet/>
      <dgm:spPr/>
      <dgm:t>
        <a:bodyPr/>
        <a:lstStyle/>
        <a:p>
          <a:endParaRPr lang="en-US"/>
        </a:p>
      </dgm:t>
    </dgm:pt>
    <dgm:pt modelId="{B9988CC9-3104-41FB-9D24-5F837264181A}" type="sibTrans" cxnId="{2E68900B-75ED-44ED-BEC5-DB14C49DE8A9}">
      <dgm:prSet/>
      <dgm:spPr/>
      <dgm:t>
        <a:bodyPr/>
        <a:lstStyle/>
        <a:p>
          <a:endParaRPr lang="en-US"/>
        </a:p>
      </dgm:t>
    </dgm:pt>
    <dgm:pt modelId="{BA084C21-31F3-41D7-A291-7A7A4E7439BE}">
      <dgm:prSet/>
      <dgm:spPr/>
      <dgm:t>
        <a:bodyPr/>
        <a:lstStyle/>
        <a:p>
          <a:r>
            <a:rPr lang="en-US" sz="1700" dirty="0" smtClean="0"/>
            <a:t>Business gets sued and/or fined</a:t>
          </a:r>
        </a:p>
      </dgm:t>
    </dgm:pt>
    <dgm:pt modelId="{A67BB8EC-2332-4FE6-9B81-D4203211B20B}" type="parTrans" cxnId="{EE97A899-E075-48D1-A027-ADB38261D9D5}">
      <dgm:prSet/>
      <dgm:spPr/>
      <dgm:t>
        <a:bodyPr/>
        <a:lstStyle/>
        <a:p>
          <a:endParaRPr lang="en-US"/>
        </a:p>
      </dgm:t>
    </dgm:pt>
    <dgm:pt modelId="{1D613B10-A261-4F09-AB65-ACDE0FDDF4FC}" type="sibTrans" cxnId="{EE97A899-E075-48D1-A027-ADB38261D9D5}">
      <dgm:prSet/>
      <dgm:spPr/>
      <dgm:t>
        <a:bodyPr/>
        <a:lstStyle/>
        <a:p>
          <a:endParaRPr lang="en-US"/>
        </a:p>
      </dgm:t>
    </dgm:pt>
    <dgm:pt modelId="{901F5BA3-84A7-4D4C-8ED6-78C2F687E539}">
      <dgm:prSet custT="1"/>
      <dgm:spPr/>
      <dgm:t>
        <a:bodyPr/>
        <a:lstStyle/>
        <a:p>
          <a:r>
            <a:rPr lang="en-US" sz="1600" dirty="0" err="1" smtClean="0"/>
            <a:t>e.g</a:t>
          </a:r>
          <a:r>
            <a:rPr lang="en-US" sz="1600" dirty="0" smtClean="0"/>
            <a:t>, credit cards, health care records, financial data (yours or your customers)</a:t>
          </a:r>
        </a:p>
      </dgm:t>
    </dgm:pt>
    <dgm:pt modelId="{244CDF5E-E977-435E-B063-83E71BDA5F09}" type="sibTrans" cxnId="{12390967-F5BA-4227-9FB7-54F397AFF534}">
      <dgm:prSet/>
      <dgm:spPr/>
      <dgm:t>
        <a:bodyPr/>
        <a:lstStyle/>
        <a:p>
          <a:endParaRPr lang="en-US"/>
        </a:p>
      </dgm:t>
    </dgm:pt>
    <dgm:pt modelId="{9D36B9DE-3E1F-4A7A-918F-237405C9A5BE}" type="parTrans" cxnId="{12390967-F5BA-4227-9FB7-54F397AFF534}">
      <dgm:prSet/>
      <dgm:spPr/>
      <dgm:t>
        <a:bodyPr/>
        <a:lstStyle/>
        <a:p>
          <a:endParaRPr lang="en-US"/>
        </a:p>
      </dgm:t>
    </dgm:pt>
    <dgm:pt modelId="{AE97D99D-450D-4E77-8F95-0786723BD95A}" type="pres">
      <dgm:prSet presAssocID="{4B4E6F92-2B2A-4B8F-8FAD-0352D52DAF82}" presName="linear" presStyleCnt="0">
        <dgm:presLayoutVars>
          <dgm:dir/>
          <dgm:animLvl val="lvl"/>
          <dgm:resizeHandles val="exact"/>
        </dgm:presLayoutVars>
      </dgm:prSet>
      <dgm:spPr/>
      <dgm:t>
        <a:bodyPr/>
        <a:lstStyle/>
        <a:p>
          <a:endParaRPr lang="en-US"/>
        </a:p>
      </dgm:t>
    </dgm:pt>
    <dgm:pt modelId="{23A8EFB1-AB20-415E-BA8A-77E4ABA975B9}" type="pres">
      <dgm:prSet presAssocID="{B8D14541-75F2-4D07-8AFC-24F454D493AE}" presName="parentLin" presStyleCnt="0"/>
      <dgm:spPr/>
    </dgm:pt>
    <dgm:pt modelId="{79532BCD-B119-4BA0-82A2-8B78A6E5CD10}" type="pres">
      <dgm:prSet presAssocID="{B8D14541-75F2-4D07-8AFC-24F454D493AE}" presName="parentLeftMargin" presStyleLbl="node1" presStyleIdx="0" presStyleCnt="2"/>
      <dgm:spPr/>
      <dgm:t>
        <a:bodyPr/>
        <a:lstStyle/>
        <a:p>
          <a:endParaRPr lang="en-US"/>
        </a:p>
      </dgm:t>
    </dgm:pt>
    <dgm:pt modelId="{5C1B0F61-0110-42A2-8473-2313298D993C}" type="pres">
      <dgm:prSet presAssocID="{B8D14541-75F2-4D07-8AFC-24F454D493AE}" presName="parentText" presStyleLbl="node1" presStyleIdx="0" presStyleCnt="2">
        <dgm:presLayoutVars>
          <dgm:chMax val="0"/>
          <dgm:bulletEnabled val="1"/>
        </dgm:presLayoutVars>
      </dgm:prSet>
      <dgm:spPr/>
      <dgm:t>
        <a:bodyPr/>
        <a:lstStyle/>
        <a:p>
          <a:endParaRPr lang="en-US"/>
        </a:p>
      </dgm:t>
    </dgm:pt>
    <dgm:pt modelId="{B2AB612C-C253-43AF-886A-E6CB08F10E22}" type="pres">
      <dgm:prSet presAssocID="{B8D14541-75F2-4D07-8AFC-24F454D493AE}" presName="negativeSpace" presStyleCnt="0"/>
      <dgm:spPr/>
    </dgm:pt>
    <dgm:pt modelId="{D755766A-AD1A-4BD8-AF7D-FE5A11A1E61A}" type="pres">
      <dgm:prSet presAssocID="{B8D14541-75F2-4D07-8AFC-24F454D493AE}" presName="childText" presStyleLbl="conFgAcc1" presStyleIdx="0" presStyleCnt="2">
        <dgm:presLayoutVars>
          <dgm:bulletEnabled val="1"/>
        </dgm:presLayoutVars>
      </dgm:prSet>
      <dgm:spPr/>
      <dgm:t>
        <a:bodyPr/>
        <a:lstStyle/>
        <a:p>
          <a:endParaRPr lang="en-US"/>
        </a:p>
      </dgm:t>
    </dgm:pt>
    <dgm:pt modelId="{EAB032C7-415F-4467-9862-0B29ED0F6BCB}" type="pres">
      <dgm:prSet presAssocID="{B26D7020-D5E7-48CE-839F-ADF41DCFA5BD}" presName="spaceBetweenRectangles" presStyleCnt="0"/>
      <dgm:spPr/>
    </dgm:pt>
    <dgm:pt modelId="{20AF8797-D317-4C80-913C-A341A5BA753A}" type="pres">
      <dgm:prSet presAssocID="{B8F058C8-6164-4DB0-BD5C-B1A76520F5AA}" presName="parentLin" presStyleCnt="0"/>
      <dgm:spPr/>
    </dgm:pt>
    <dgm:pt modelId="{A65C7111-7127-4B05-A01C-CD5B20EA9FEA}" type="pres">
      <dgm:prSet presAssocID="{B8F058C8-6164-4DB0-BD5C-B1A76520F5AA}" presName="parentLeftMargin" presStyleLbl="node1" presStyleIdx="0" presStyleCnt="2"/>
      <dgm:spPr/>
      <dgm:t>
        <a:bodyPr/>
        <a:lstStyle/>
        <a:p>
          <a:endParaRPr lang="en-US"/>
        </a:p>
      </dgm:t>
    </dgm:pt>
    <dgm:pt modelId="{E74937B4-1212-49F2-B1AE-BE62171B1040}" type="pres">
      <dgm:prSet presAssocID="{B8F058C8-6164-4DB0-BD5C-B1A76520F5AA}" presName="parentText" presStyleLbl="node1" presStyleIdx="1" presStyleCnt="2">
        <dgm:presLayoutVars>
          <dgm:chMax val="0"/>
          <dgm:bulletEnabled val="1"/>
        </dgm:presLayoutVars>
      </dgm:prSet>
      <dgm:spPr/>
      <dgm:t>
        <a:bodyPr/>
        <a:lstStyle/>
        <a:p>
          <a:endParaRPr lang="en-US"/>
        </a:p>
      </dgm:t>
    </dgm:pt>
    <dgm:pt modelId="{69D9A8DF-3E3C-41D0-9234-382A5A644D4C}" type="pres">
      <dgm:prSet presAssocID="{B8F058C8-6164-4DB0-BD5C-B1A76520F5AA}" presName="negativeSpace" presStyleCnt="0"/>
      <dgm:spPr/>
    </dgm:pt>
    <dgm:pt modelId="{1DA5C2A3-D57B-47CF-BECF-2056B3723615}" type="pres">
      <dgm:prSet presAssocID="{B8F058C8-6164-4DB0-BD5C-B1A76520F5AA}" presName="childText" presStyleLbl="conFgAcc1" presStyleIdx="1" presStyleCnt="2">
        <dgm:presLayoutVars>
          <dgm:bulletEnabled val="1"/>
        </dgm:presLayoutVars>
      </dgm:prSet>
      <dgm:spPr/>
      <dgm:t>
        <a:bodyPr/>
        <a:lstStyle/>
        <a:p>
          <a:endParaRPr lang="en-US"/>
        </a:p>
      </dgm:t>
    </dgm:pt>
  </dgm:ptLst>
  <dgm:cxnLst>
    <dgm:cxn modelId="{A9454979-A0D3-4A70-B3AC-7601B8F3AF6A}" srcId="{B8F058C8-6164-4DB0-BD5C-B1A76520F5AA}" destId="{0500ADBD-F6DF-4F8E-B779-AAAF2EF01D9F}" srcOrd="0" destOrd="0" parTransId="{595F2F23-1CF4-4023-AA01-5EA6160754B6}" sibTransId="{E311B22F-86EE-4EFA-8D52-FD5601A548E5}"/>
    <dgm:cxn modelId="{2E68900B-75ED-44ED-BEC5-DB14C49DE8A9}" srcId="{B8F058C8-6164-4DB0-BD5C-B1A76520F5AA}" destId="{29EA0178-2431-420C-9D07-EEFA4A241159}" srcOrd="3" destOrd="0" parTransId="{664D258B-2524-4910-9E66-ED8C5EB7694A}" sibTransId="{B9988CC9-3104-41FB-9D24-5F837264181A}"/>
    <dgm:cxn modelId="{9D8EA6C9-9EDA-40BA-9C92-BE436717950A}" srcId="{35B2B8E1-D849-4BDF-8C31-B328D700610B}" destId="{991E1756-78EA-4775-AD7E-F0F4B94AA18A}" srcOrd="0" destOrd="0" parTransId="{7B6CAFA2-C5AB-47B7-8C9C-D75306668D72}" sibTransId="{46B39D4E-647C-4C9B-A6F1-BEB9F048FE98}"/>
    <dgm:cxn modelId="{2AE6669B-DBE1-46FF-966A-64EBEDD80AF2}" srcId="{B8F058C8-6164-4DB0-BD5C-B1A76520F5AA}" destId="{1BC3FE82-8400-4310-BCE8-6C6354E97714}" srcOrd="2" destOrd="0" parTransId="{9B241693-5C24-4475-B9A1-E5F89F65EFFC}" sibTransId="{89CDC1CD-0F79-4DD6-AB1B-959336B76CD1}"/>
    <dgm:cxn modelId="{B38349C7-4DB2-4C7B-A69E-DA27F3663BBB}" srcId="{4B4E6F92-2B2A-4B8F-8FAD-0352D52DAF82}" destId="{B8F058C8-6164-4DB0-BD5C-B1A76520F5AA}" srcOrd="1" destOrd="0" parTransId="{AA77EDE0-881C-423F-91BF-60760B685333}" sibTransId="{FD576F5A-61C5-4D9F-95F6-AE1FBD4C4E74}"/>
    <dgm:cxn modelId="{53F509CA-2E9C-4905-9249-6FCC9AA6ED93}" type="presOf" srcId="{29EA0178-2431-420C-9D07-EEFA4A241159}" destId="{1DA5C2A3-D57B-47CF-BECF-2056B3723615}" srcOrd="0" destOrd="4" presId="urn:microsoft.com/office/officeart/2005/8/layout/list1"/>
    <dgm:cxn modelId="{CA7BF53D-62A2-4078-8240-AC0B0878CBA2}" type="presOf" srcId="{B8F058C8-6164-4DB0-BD5C-B1A76520F5AA}" destId="{A65C7111-7127-4B05-A01C-CD5B20EA9FEA}" srcOrd="0" destOrd="0" presId="urn:microsoft.com/office/officeart/2005/8/layout/list1"/>
    <dgm:cxn modelId="{02061118-C92C-405C-967E-AFE6B42C2945}" type="presOf" srcId="{901F5BA3-84A7-4D4C-8ED6-78C2F687E539}" destId="{1DA5C2A3-D57B-47CF-BECF-2056B3723615}" srcOrd="0" destOrd="1" presId="urn:microsoft.com/office/officeart/2005/8/layout/list1"/>
    <dgm:cxn modelId="{AD4275FC-46C2-4C8A-87E2-001B43EBFD3C}" type="presOf" srcId="{D50E6B80-8F44-405B-A939-928C95B723D6}" destId="{D755766A-AD1A-4BD8-AF7D-FE5A11A1E61A}" srcOrd="0" destOrd="0" presId="urn:microsoft.com/office/officeart/2005/8/layout/list1"/>
    <dgm:cxn modelId="{2664A48D-5576-41A4-93C7-E9723EDB29D1}" type="presOf" srcId="{0500ADBD-F6DF-4F8E-B779-AAAF2EF01D9F}" destId="{1DA5C2A3-D57B-47CF-BECF-2056B3723615}" srcOrd="0" destOrd="0" presId="urn:microsoft.com/office/officeart/2005/8/layout/list1"/>
    <dgm:cxn modelId="{0FADBC41-BACB-4455-A150-7A9AFC024C94}" type="presOf" srcId="{1BC3FE82-8400-4310-BCE8-6C6354E97714}" destId="{1DA5C2A3-D57B-47CF-BECF-2056B3723615}" srcOrd="0" destOrd="3" presId="urn:microsoft.com/office/officeart/2005/8/layout/list1"/>
    <dgm:cxn modelId="{CCE0DB28-4444-4DB2-A09C-42F81E742C34}" type="presOf" srcId="{70238455-96D5-4080-93C8-6E571C986424}" destId="{1DA5C2A3-D57B-47CF-BECF-2056B3723615}" srcOrd="0" destOrd="2" presId="urn:microsoft.com/office/officeart/2005/8/layout/list1"/>
    <dgm:cxn modelId="{4596C9E3-8B96-45B6-97DB-F7448B5FC12B}" srcId="{B8D14541-75F2-4D07-8AFC-24F454D493AE}" destId="{35B2B8E1-D849-4BDF-8C31-B328D700610B}" srcOrd="1" destOrd="0" parTransId="{75F71D5B-14B5-477B-AB27-97AF0B038C88}" sibTransId="{C93AC399-A132-490F-9A76-0251F59AF6BF}"/>
    <dgm:cxn modelId="{A85E93E9-757D-448D-9DE7-E4E5045153E5}" srcId="{4B4E6F92-2B2A-4B8F-8FAD-0352D52DAF82}" destId="{B8D14541-75F2-4D07-8AFC-24F454D493AE}" srcOrd="0" destOrd="0" parTransId="{64D5E0B8-DC34-4404-99E4-BEEAE1E95273}" sibTransId="{B26D7020-D5E7-48CE-839F-ADF41DCFA5BD}"/>
    <dgm:cxn modelId="{9E194834-05C8-4B31-8ADA-7C3EB8ACCA87}" type="presOf" srcId="{B8D14541-75F2-4D07-8AFC-24F454D493AE}" destId="{79532BCD-B119-4BA0-82A2-8B78A6E5CD10}" srcOrd="0" destOrd="0" presId="urn:microsoft.com/office/officeart/2005/8/layout/list1"/>
    <dgm:cxn modelId="{05156BD7-6B3A-48FF-8128-81919E6AD7F8}" type="presOf" srcId="{BA084C21-31F3-41D7-A291-7A7A4E7439BE}" destId="{1DA5C2A3-D57B-47CF-BECF-2056B3723615}" srcOrd="0" destOrd="5" presId="urn:microsoft.com/office/officeart/2005/8/layout/list1"/>
    <dgm:cxn modelId="{B5B3ACDB-47B4-4887-BD83-395B255B906E}" type="presOf" srcId="{35B2B8E1-D849-4BDF-8C31-B328D700610B}" destId="{D755766A-AD1A-4BD8-AF7D-FE5A11A1E61A}" srcOrd="0" destOrd="1" presId="urn:microsoft.com/office/officeart/2005/8/layout/list1"/>
    <dgm:cxn modelId="{22C9F842-A6E8-4FB1-964D-F81D29C9F9F5}" type="presOf" srcId="{4B4E6F92-2B2A-4B8F-8FAD-0352D52DAF82}" destId="{AE97D99D-450D-4E77-8F95-0786723BD95A}" srcOrd="0" destOrd="0" presId="urn:microsoft.com/office/officeart/2005/8/layout/list1"/>
    <dgm:cxn modelId="{19B42ABF-9B87-4B3F-8F28-95FB133A6155}" srcId="{B8D14541-75F2-4D07-8AFC-24F454D493AE}" destId="{D50E6B80-8F44-405B-A939-928C95B723D6}" srcOrd="0" destOrd="0" parTransId="{3B807EA4-9B29-4BF0-B4F0-301BBE70CB4C}" sibTransId="{DA4103ED-C382-4507-B501-6A6782D509B0}"/>
    <dgm:cxn modelId="{063298DA-979E-4CB0-955D-BFB9EB2B1AC8}" type="presOf" srcId="{B8F058C8-6164-4DB0-BD5C-B1A76520F5AA}" destId="{E74937B4-1212-49F2-B1AE-BE62171B1040}" srcOrd="1" destOrd="0" presId="urn:microsoft.com/office/officeart/2005/8/layout/list1"/>
    <dgm:cxn modelId="{8421CD6F-D612-46C1-8537-C1A08B569799}" type="presOf" srcId="{BB292E58-F149-430D-8FE8-B71FFEBF5E34}" destId="{D755766A-AD1A-4BD8-AF7D-FE5A11A1E61A}" srcOrd="0" destOrd="3" presId="urn:microsoft.com/office/officeart/2005/8/layout/list1"/>
    <dgm:cxn modelId="{AD118E04-C923-4FA7-8AC2-B52B7FD0252F}" type="presOf" srcId="{B8D14541-75F2-4D07-8AFC-24F454D493AE}" destId="{5C1B0F61-0110-42A2-8473-2313298D993C}" srcOrd="1" destOrd="0" presId="urn:microsoft.com/office/officeart/2005/8/layout/list1"/>
    <dgm:cxn modelId="{FCD89509-A8DB-4ECC-AFF4-9B5641F211D3}" srcId="{B8D14541-75F2-4D07-8AFC-24F454D493AE}" destId="{BB292E58-F149-430D-8FE8-B71FFEBF5E34}" srcOrd="2" destOrd="0" parTransId="{C8C6ECBC-8D62-4572-984B-F2BFF61551AE}" sibTransId="{45D887B3-F91D-4E29-A413-C940E0B438AE}"/>
    <dgm:cxn modelId="{12390967-F5BA-4227-9FB7-54F397AFF534}" srcId="{0500ADBD-F6DF-4F8E-B779-AAAF2EF01D9F}" destId="{901F5BA3-84A7-4D4C-8ED6-78C2F687E539}" srcOrd="0" destOrd="0" parTransId="{9D36B9DE-3E1F-4A7A-918F-237405C9A5BE}" sibTransId="{244CDF5E-E977-435E-B063-83E71BDA5F09}"/>
    <dgm:cxn modelId="{299AB85E-9A5F-457E-AC2E-AE60A2E62C06}" srcId="{B8F058C8-6164-4DB0-BD5C-B1A76520F5AA}" destId="{70238455-96D5-4080-93C8-6E571C986424}" srcOrd="1" destOrd="0" parTransId="{C1DECA91-F3E1-4328-8EC6-BBB912AC23F3}" sibTransId="{FB912107-E92D-4892-B9A6-33EB4F3C7965}"/>
    <dgm:cxn modelId="{EE97A899-E075-48D1-A027-ADB38261D9D5}" srcId="{B8F058C8-6164-4DB0-BD5C-B1A76520F5AA}" destId="{BA084C21-31F3-41D7-A291-7A7A4E7439BE}" srcOrd="4" destOrd="0" parTransId="{A67BB8EC-2332-4FE6-9B81-D4203211B20B}" sibTransId="{1D613B10-A261-4F09-AB65-ACDE0FDDF4FC}"/>
    <dgm:cxn modelId="{AC49B193-7B59-4EE9-936C-D07ABB0BD623}" type="presOf" srcId="{991E1756-78EA-4775-AD7E-F0F4B94AA18A}" destId="{D755766A-AD1A-4BD8-AF7D-FE5A11A1E61A}" srcOrd="0" destOrd="2" presId="urn:microsoft.com/office/officeart/2005/8/layout/list1"/>
    <dgm:cxn modelId="{8A696822-080C-4D49-9530-4C6F64C294DC}" type="presParOf" srcId="{AE97D99D-450D-4E77-8F95-0786723BD95A}" destId="{23A8EFB1-AB20-415E-BA8A-77E4ABA975B9}" srcOrd="0" destOrd="0" presId="urn:microsoft.com/office/officeart/2005/8/layout/list1"/>
    <dgm:cxn modelId="{EF82F8E5-66A4-4081-8D74-F133720AB3F7}" type="presParOf" srcId="{23A8EFB1-AB20-415E-BA8A-77E4ABA975B9}" destId="{79532BCD-B119-4BA0-82A2-8B78A6E5CD10}" srcOrd="0" destOrd="0" presId="urn:microsoft.com/office/officeart/2005/8/layout/list1"/>
    <dgm:cxn modelId="{54652690-3DF3-4B5E-8161-9DFF6FFFF6FE}" type="presParOf" srcId="{23A8EFB1-AB20-415E-BA8A-77E4ABA975B9}" destId="{5C1B0F61-0110-42A2-8473-2313298D993C}" srcOrd="1" destOrd="0" presId="urn:microsoft.com/office/officeart/2005/8/layout/list1"/>
    <dgm:cxn modelId="{A52698AA-EA80-4949-9279-AD4F12E192BA}" type="presParOf" srcId="{AE97D99D-450D-4E77-8F95-0786723BD95A}" destId="{B2AB612C-C253-43AF-886A-E6CB08F10E22}" srcOrd="1" destOrd="0" presId="urn:microsoft.com/office/officeart/2005/8/layout/list1"/>
    <dgm:cxn modelId="{C73E4096-FF44-4C66-8E92-A005E6BE8C76}" type="presParOf" srcId="{AE97D99D-450D-4E77-8F95-0786723BD95A}" destId="{D755766A-AD1A-4BD8-AF7D-FE5A11A1E61A}" srcOrd="2" destOrd="0" presId="urn:microsoft.com/office/officeart/2005/8/layout/list1"/>
    <dgm:cxn modelId="{5F0DAAB2-8474-4A96-BB28-06D57C6FC723}" type="presParOf" srcId="{AE97D99D-450D-4E77-8F95-0786723BD95A}" destId="{EAB032C7-415F-4467-9862-0B29ED0F6BCB}" srcOrd="3" destOrd="0" presId="urn:microsoft.com/office/officeart/2005/8/layout/list1"/>
    <dgm:cxn modelId="{12A45B29-46A7-4C10-AF18-70254C128086}" type="presParOf" srcId="{AE97D99D-450D-4E77-8F95-0786723BD95A}" destId="{20AF8797-D317-4C80-913C-A341A5BA753A}" srcOrd="4" destOrd="0" presId="urn:microsoft.com/office/officeart/2005/8/layout/list1"/>
    <dgm:cxn modelId="{3EC24303-7B3E-4ED2-A89D-B36FA698E4D9}" type="presParOf" srcId="{20AF8797-D317-4C80-913C-A341A5BA753A}" destId="{A65C7111-7127-4B05-A01C-CD5B20EA9FEA}" srcOrd="0" destOrd="0" presId="urn:microsoft.com/office/officeart/2005/8/layout/list1"/>
    <dgm:cxn modelId="{8AF72E5F-6034-4556-8C27-02750B4D4301}" type="presParOf" srcId="{20AF8797-D317-4C80-913C-A341A5BA753A}" destId="{E74937B4-1212-49F2-B1AE-BE62171B1040}" srcOrd="1" destOrd="0" presId="urn:microsoft.com/office/officeart/2005/8/layout/list1"/>
    <dgm:cxn modelId="{67FA2547-662B-4A89-8D79-C4088295DA95}" type="presParOf" srcId="{AE97D99D-450D-4E77-8F95-0786723BD95A}" destId="{69D9A8DF-3E3C-41D0-9234-382A5A644D4C}" srcOrd="5" destOrd="0" presId="urn:microsoft.com/office/officeart/2005/8/layout/list1"/>
    <dgm:cxn modelId="{689C803C-A9C3-42E5-B74D-4787B9173621}" type="presParOf" srcId="{AE97D99D-450D-4E77-8F95-0786723BD95A}" destId="{1DA5C2A3-D57B-47CF-BECF-2056B3723615}" srcOrd="6" destOrd="0" presId="urn:microsoft.com/office/officeart/2005/8/layout/list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F7D656B-03EA-4DDE-846E-BAE0A613A56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7F9AF76-4469-4429-AEAA-FA62F8CCF9AC}">
      <dgm:prSet phldrT="[Text]" custT="1"/>
      <dgm:spPr>
        <a:solidFill>
          <a:schemeClr val="accent2"/>
        </a:solidFill>
      </dgm:spPr>
      <dgm:t>
        <a:bodyPr/>
        <a:lstStyle/>
        <a:p>
          <a:r>
            <a:rPr lang="en-US" sz="2000" dirty="0" smtClean="0"/>
            <a:t>Transmitting sensitive data insecurely</a:t>
          </a:r>
          <a:endParaRPr lang="en-US" sz="2000" dirty="0"/>
        </a:p>
      </dgm:t>
    </dgm:pt>
    <dgm:pt modelId="{5BA3EEEF-470C-4E01-9810-4CC0FE7E9E22}" type="parTrans" cxnId="{FF44E5AF-52F2-474A-9EB5-1CF2E7077854}">
      <dgm:prSet/>
      <dgm:spPr/>
      <dgm:t>
        <a:bodyPr/>
        <a:lstStyle/>
        <a:p>
          <a:endParaRPr lang="en-US"/>
        </a:p>
      </dgm:t>
    </dgm:pt>
    <dgm:pt modelId="{C742137A-BEB9-4F0E-80A0-F85B66C3F15F}" type="sibTrans" cxnId="{FF44E5AF-52F2-474A-9EB5-1CF2E7077854}">
      <dgm:prSet/>
      <dgm:spPr/>
      <dgm:t>
        <a:bodyPr/>
        <a:lstStyle/>
        <a:p>
          <a:endParaRPr lang="en-US"/>
        </a:p>
      </dgm:t>
    </dgm:pt>
    <dgm:pt modelId="{C21ABC6E-75AA-476B-974A-0720435A00C4}">
      <dgm:prSet/>
      <dgm:spPr/>
      <dgm:t>
        <a:bodyPr/>
        <a:lstStyle/>
        <a:p>
          <a:r>
            <a:rPr lang="en-US" sz="1800" dirty="0" smtClean="0"/>
            <a:t>Failure to identify all sensitive data</a:t>
          </a:r>
        </a:p>
      </dgm:t>
    </dgm:pt>
    <dgm:pt modelId="{9AD3CF06-47A9-44C9-AFFC-589C6106099F}" type="parTrans" cxnId="{21F4B50B-E2F4-4E2B-AF89-B5A28023995D}">
      <dgm:prSet/>
      <dgm:spPr/>
      <dgm:t>
        <a:bodyPr/>
        <a:lstStyle/>
        <a:p>
          <a:endParaRPr lang="en-US"/>
        </a:p>
      </dgm:t>
    </dgm:pt>
    <dgm:pt modelId="{B81D4951-40D0-402F-974C-00D808E57A0D}" type="sibTrans" cxnId="{21F4B50B-E2F4-4E2B-AF89-B5A28023995D}">
      <dgm:prSet/>
      <dgm:spPr/>
      <dgm:t>
        <a:bodyPr/>
        <a:lstStyle/>
        <a:p>
          <a:endParaRPr lang="en-US"/>
        </a:p>
      </dgm:t>
    </dgm:pt>
    <dgm:pt modelId="{1ACCAB68-43C6-4249-82B1-3B4D7D4E8C99}">
      <dgm:prSet/>
      <dgm:spPr/>
      <dgm:t>
        <a:bodyPr/>
        <a:lstStyle/>
        <a:p>
          <a:r>
            <a:rPr lang="en-US" sz="1800" dirty="0" smtClean="0"/>
            <a:t>Failure to identify all the places that this sensitive data is sent</a:t>
          </a:r>
        </a:p>
      </dgm:t>
    </dgm:pt>
    <dgm:pt modelId="{7A036C4B-3F78-4B8F-A3C2-6B49BCA14137}" type="parTrans" cxnId="{D8C72E8A-F5BD-49F3-BE7E-87A390BBAD53}">
      <dgm:prSet/>
      <dgm:spPr/>
      <dgm:t>
        <a:bodyPr/>
        <a:lstStyle/>
        <a:p>
          <a:endParaRPr lang="en-US"/>
        </a:p>
      </dgm:t>
    </dgm:pt>
    <dgm:pt modelId="{3E4A3B8E-5020-4C00-9A40-7C0D0DBC8CC6}" type="sibTrans" cxnId="{D8C72E8A-F5BD-49F3-BE7E-87A390BBAD53}">
      <dgm:prSet/>
      <dgm:spPr/>
      <dgm:t>
        <a:bodyPr/>
        <a:lstStyle/>
        <a:p>
          <a:endParaRPr lang="en-US"/>
        </a:p>
      </dgm:t>
    </dgm:pt>
    <dgm:pt modelId="{4034F3F5-8289-4956-8808-9A0D4E294390}">
      <dgm:prSet custT="1"/>
      <dgm:spPr/>
      <dgm:t>
        <a:bodyPr/>
        <a:lstStyle/>
        <a:p>
          <a:r>
            <a:rPr lang="en-US" sz="1600" dirty="0" smtClean="0"/>
            <a:t>On the web, to backend databases, to business partners, internal communications</a:t>
          </a:r>
        </a:p>
      </dgm:t>
    </dgm:pt>
    <dgm:pt modelId="{A7945E36-D45A-499A-81F4-5F9C95F454CB}" type="parTrans" cxnId="{D314CA38-B89D-431C-943D-00BB17E345D6}">
      <dgm:prSet/>
      <dgm:spPr/>
      <dgm:t>
        <a:bodyPr/>
        <a:lstStyle/>
        <a:p>
          <a:endParaRPr lang="en-US"/>
        </a:p>
      </dgm:t>
    </dgm:pt>
    <dgm:pt modelId="{6116F77B-49D8-4A18-B361-6EEA71E3E20D}" type="sibTrans" cxnId="{D314CA38-B89D-431C-943D-00BB17E345D6}">
      <dgm:prSet/>
      <dgm:spPr/>
      <dgm:t>
        <a:bodyPr/>
        <a:lstStyle/>
        <a:p>
          <a:endParaRPr lang="en-US"/>
        </a:p>
      </dgm:t>
    </dgm:pt>
    <dgm:pt modelId="{4DB90978-3564-41EE-93D9-0CCE196554F2}">
      <dgm:prSet/>
      <dgm:spPr/>
      <dgm:t>
        <a:bodyPr/>
        <a:lstStyle/>
        <a:p>
          <a:r>
            <a:rPr lang="en-US" sz="1800" dirty="0" smtClean="0"/>
            <a:t>Failure to properly protect this data in every location</a:t>
          </a:r>
        </a:p>
      </dgm:t>
    </dgm:pt>
    <dgm:pt modelId="{7CD33A2C-786F-4B2A-8DA1-B518CE0F0524}" type="parTrans" cxnId="{4B929ED8-F3BE-4A14-91D9-FF61E14EBCD7}">
      <dgm:prSet/>
      <dgm:spPr/>
      <dgm:t>
        <a:bodyPr/>
        <a:lstStyle/>
        <a:p>
          <a:endParaRPr lang="en-US"/>
        </a:p>
      </dgm:t>
    </dgm:pt>
    <dgm:pt modelId="{70FFF9A4-0BFE-4EC4-A515-F78385860859}" type="sibTrans" cxnId="{4B929ED8-F3BE-4A14-91D9-FF61E14EBCD7}">
      <dgm:prSet/>
      <dgm:spPr/>
      <dgm:t>
        <a:bodyPr/>
        <a:lstStyle/>
        <a:p>
          <a:endParaRPr lang="en-US"/>
        </a:p>
      </dgm:t>
    </dgm:pt>
    <dgm:pt modelId="{10E0AF1B-3E35-40A2-A706-0E04F76DC001}">
      <dgm:prSet custT="1"/>
      <dgm:spPr>
        <a:solidFill>
          <a:schemeClr val="accent2"/>
        </a:solidFill>
      </dgm:spPr>
      <dgm:t>
        <a:bodyPr/>
        <a:lstStyle/>
        <a:p>
          <a:r>
            <a:rPr lang="en-US" sz="2000" dirty="0" smtClean="0"/>
            <a:t>Typical Impact</a:t>
          </a:r>
        </a:p>
      </dgm:t>
    </dgm:pt>
    <dgm:pt modelId="{100AA5F8-FB9D-4F89-8D64-E2F3B4ED6BB6}" type="parTrans" cxnId="{54359322-1AED-45DF-964E-2B560296A5E2}">
      <dgm:prSet/>
      <dgm:spPr/>
      <dgm:t>
        <a:bodyPr/>
        <a:lstStyle/>
        <a:p>
          <a:endParaRPr lang="en-US"/>
        </a:p>
      </dgm:t>
    </dgm:pt>
    <dgm:pt modelId="{8474E688-1B1B-4376-9503-C78EC20D45B2}" type="sibTrans" cxnId="{54359322-1AED-45DF-964E-2B560296A5E2}">
      <dgm:prSet/>
      <dgm:spPr/>
      <dgm:t>
        <a:bodyPr/>
        <a:lstStyle/>
        <a:p>
          <a:endParaRPr lang="en-US"/>
        </a:p>
      </dgm:t>
    </dgm:pt>
    <dgm:pt modelId="{24194C0C-DFF6-4DBD-BA1D-0176922C6BB7}">
      <dgm:prSet custT="1"/>
      <dgm:spPr/>
      <dgm:t>
        <a:bodyPr/>
        <a:lstStyle/>
        <a:p>
          <a:r>
            <a:rPr lang="en-US" sz="1800" dirty="0" smtClean="0"/>
            <a:t>Attackers access or modify confidential or private information</a:t>
          </a:r>
        </a:p>
      </dgm:t>
    </dgm:pt>
    <dgm:pt modelId="{B8853856-E6B5-455E-90CB-91650FD239B2}" type="parTrans" cxnId="{E63E00DC-1B62-4A59-8AEB-C66D6229A948}">
      <dgm:prSet/>
      <dgm:spPr/>
      <dgm:t>
        <a:bodyPr/>
        <a:lstStyle/>
        <a:p>
          <a:endParaRPr lang="en-US"/>
        </a:p>
      </dgm:t>
    </dgm:pt>
    <dgm:pt modelId="{A2185A34-CB43-4586-8C9B-CA211E8E6391}" type="sibTrans" cxnId="{E63E00DC-1B62-4A59-8AEB-C66D6229A948}">
      <dgm:prSet/>
      <dgm:spPr/>
      <dgm:t>
        <a:bodyPr/>
        <a:lstStyle/>
        <a:p>
          <a:endParaRPr lang="en-US"/>
        </a:p>
      </dgm:t>
    </dgm:pt>
    <dgm:pt modelId="{13512707-ABE7-432C-9C5D-A2434A2FC25E}">
      <dgm:prSet custT="1"/>
      <dgm:spPr/>
      <dgm:t>
        <a:bodyPr/>
        <a:lstStyle/>
        <a:p>
          <a:r>
            <a:rPr lang="en-US" sz="1600" dirty="0" err="1" smtClean="0"/>
            <a:t>e.g</a:t>
          </a:r>
          <a:r>
            <a:rPr lang="en-US" sz="1600" dirty="0" smtClean="0"/>
            <a:t>, credit cards, health care records, financial data (yours or your customers)</a:t>
          </a:r>
        </a:p>
      </dgm:t>
    </dgm:pt>
    <dgm:pt modelId="{794A22AE-3C20-45C2-930F-9FD16A9EC4CC}" type="parTrans" cxnId="{FA0E056B-50DF-4C2A-98C7-C3D6ABB1AF2A}">
      <dgm:prSet/>
      <dgm:spPr/>
      <dgm:t>
        <a:bodyPr/>
        <a:lstStyle/>
        <a:p>
          <a:endParaRPr lang="en-US"/>
        </a:p>
      </dgm:t>
    </dgm:pt>
    <dgm:pt modelId="{587C25E5-8BA2-4DEB-A879-FE4ACA662565}" type="sibTrans" cxnId="{FA0E056B-50DF-4C2A-98C7-C3D6ABB1AF2A}">
      <dgm:prSet/>
      <dgm:spPr/>
      <dgm:t>
        <a:bodyPr/>
        <a:lstStyle/>
        <a:p>
          <a:endParaRPr lang="en-US"/>
        </a:p>
      </dgm:t>
    </dgm:pt>
    <dgm:pt modelId="{8BBC8A86-79C8-4CDD-913A-3A3B9D42FC5D}">
      <dgm:prSet custT="1"/>
      <dgm:spPr/>
      <dgm:t>
        <a:bodyPr/>
        <a:lstStyle/>
        <a:p>
          <a:r>
            <a:rPr lang="en-US" sz="1800" dirty="0" smtClean="0"/>
            <a:t>Attackers extract secrets to use in additional attacks</a:t>
          </a:r>
        </a:p>
      </dgm:t>
    </dgm:pt>
    <dgm:pt modelId="{405D2B49-0864-449B-8024-5E690C79A25B}" type="parTrans" cxnId="{B676BC73-BBBA-457C-BEFE-A3CBCA04F71B}">
      <dgm:prSet/>
      <dgm:spPr/>
      <dgm:t>
        <a:bodyPr/>
        <a:lstStyle/>
        <a:p>
          <a:endParaRPr lang="en-US"/>
        </a:p>
      </dgm:t>
    </dgm:pt>
    <dgm:pt modelId="{B63FD9AC-696F-4B5E-AE97-43B997EE7579}" type="sibTrans" cxnId="{B676BC73-BBBA-457C-BEFE-A3CBCA04F71B}">
      <dgm:prSet/>
      <dgm:spPr/>
      <dgm:t>
        <a:bodyPr/>
        <a:lstStyle/>
        <a:p>
          <a:endParaRPr lang="en-US"/>
        </a:p>
      </dgm:t>
    </dgm:pt>
    <dgm:pt modelId="{E31CE13E-D69F-413C-A78D-CB6C5513F412}">
      <dgm:prSet custT="1"/>
      <dgm:spPr/>
      <dgm:t>
        <a:bodyPr/>
        <a:lstStyle/>
        <a:p>
          <a:r>
            <a:rPr lang="en-US" sz="1800" dirty="0" smtClean="0"/>
            <a:t>Company embarrassment, customer dissatisfaction, and loss of trust</a:t>
          </a:r>
        </a:p>
      </dgm:t>
    </dgm:pt>
    <dgm:pt modelId="{2E44586E-C99C-479D-B10E-DB2C5C5FFCFF}" type="parTrans" cxnId="{8BB536A3-8A59-4B36-A09C-49D0A9B5F166}">
      <dgm:prSet/>
      <dgm:spPr/>
      <dgm:t>
        <a:bodyPr/>
        <a:lstStyle/>
        <a:p>
          <a:endParaRPr lang="en-US"/>
        </a:p>
      </dgm:t>
    </dgm:pt>
    <dgm:pt modelId="{1C6C122C-8FDA-40EA-B3E9-EC4B98D4D84E}" type="sibTrans" cxnId="{8BB536A3-8A59-4B36-A09C-49D0A9B5F166}">
      <dgm:prSet/>
      <dgm:spPr/>
      <dgm:t>
        <a:bodyPr/>
        <a:lstStyle/>
        <a:p>
          <a:endParaRPr lang="en-US"/>
        </a:p>
      </dgm:t>
    </dgm:pt>
    <dgm:pt modelId="{0F77CACC-BACB-4C1B-A4F3-66B4908AFCC1}">
      <dgm:prSet custT="1"/>
      <dgm:spPr/>
      <dgm:t>
        <a:bodyPr/>
        <a:lstStyle/>
        <a:p>
          <a:r>
            <a:rPr lang="en-US" sz="1800" dirty="0" smtClean="0"/>
            <a:t>Expense of cleaning up the incident</a:t>
          </a:r>
        </a:p>
      </dgm:t>
    </dgm:pt>
    <dgm:pt modelId="{AABDCB07-C9BF-4F5B-B298-7851840E9E54}" type="parTrans" cxnId="{98536A0C-87FA-411C-B35A-79E588AF36D1}">
      <dgm:prSet/>
      <dgm:spPr/>
      <dgm:t>
        <a:bodyPr/>
        <a:lstStyle/>
        <a:p>
          <a:endParaRPr lang="en-US"/>
        </a:p>
      </dgm:t>
    </dgm:pt>
    <dgm:pt modelId="{B9DF10DA-ED1B-4CF9-B81C-45F6DB3CDE20}" type="sibTrans" cxnId="{98536A0C-87FA-411C-B35A-79E588AF36D1}">
      <dgm:prSet/>
      <dgm:spPr/>
      <dgm:t>
        <a:bodyPr/>
        <a:lstStyle/>
        <a:p>
          <a:endParaRPr lang="en-US"/>
        </a:p>
      </dgm:t>
    </dgm:pt>
    <dgm:pt modelId="{2122F3D0-01A7-4DD5-A947-C3BFD253B296}">
      <dgm:prSet custT="1"/>
      <dgm:spPr/>
      <dgm:t>
        <a:bodyPr/>
        <a:lstStyle/>
        <a:p>
          <a:r>
            <a:rPr lang="en-US" sz="1800" dirty="0" smtClean="0"/>
            <a:t>Business gets sued and/or fined</a:t>
          </a:r>
        </a:p>
      </dgm:t>
    </dgm:pt>
    <dgm:pt modelId="{2D2E2E3C-F1E5-4AF8-A3EE-A2D3B70C43B7}" type="parTrans" cxnId="{9E043EC8-9989-450F-A373-BAA96FE469F5}">
      <dgm:prSet/>
      <dgm:spPr/>
      <dgm:t>
        <a:bodyPr/>
        <a:lstStyle/>
        <a:p>
          <a:endParaRPr lang="en-US"/>
        </a:p>
      </dgm:t>
    </dgm:pt>
    <dgm:pt modelId="{61FD086B-DE2F-4EBB-8AF6-9367368F4806}" type="sibTrans" cxnId="{9E043EC8-9989-450F-A373-BAA96FE469F5}">
      <dgm:prSet/>
      <dgm:spPr/>
      <dgm:t>
        <a:bodyPr/>
        <a:lstStyle/>
        <a:p>
          <a:endParaRPr lang="en-US"/>
        </a:p>
      </dgm:t>
    </dgm:pt>
    <dgm:pt modelId="{02A74329-3C3D-401D-B0AA-4A7F1CDA8D0B}" type="pres">
      <dgm:prSet presAssocID="{2F7D656B-03EA-4DDE-846E-BAE0A613A56A}" presName="linear" presStyleCnt="0">
        <dgm:presLayoutVars>
          <dgm:dir/>
          <dgm:animLvl val="lvl"/>
          <dgm:resizeHandles val="exact"/>
        </dgm:presLayoutVars>
      </dgm:prSet>
      <dgm:spPr/>
      <dgm:t>
        <a:bodyPr/>
        <a:lstStyle/>
        <a:p>
          <a:endParaRPr lang="en-US"/>
        </a:p>
      </dgm:t>
    </dgm:pt>
    <dgm:pt modelId="{A9C7D624-A33B-40D0-A235-76D4910A146F}" type="pres">
      <dgm:prSet presAssocID="{D7F9AF76-4469-4429-AEAA-FA62F8CCF9AC}" presName="parentLin" presStyleCnt="0"/>
      <dgm:spPr/>
    </dgm:pt>
    <dgm:pt modelId="{18B2EBBA-F3B0-4E48-BF0B-479DA5562706}" type="pres">
      <dgm:prSet presAssocID="{D7F9AF76-4469-4429-AEAA-FA62F8CCF9AC}" presName="parentLeftMargin" presStyleLbl="node1" presStyleIdx="0" presStyleCnt="2"/>
      <dgm:spPr/>
      <dgm:t>
        <a:bodyPr/>
        <a:lstStyle/>
        <a:p>
          <a:endParaRPr lang="en-US"/>
        </a:p>
      </dgm:t>
    </dgm:pt>
    <dgm:pt modelId="{FA3D2824-F4E6-40BD-9E5A-9E1A65B0DC5C}" type="pres">
      <dgm:prSet presAssocID="{D7F9AF76-4469-4429-AEAA-FA62F8CCF9AC}" presName="parentText" presStyleLbl="node1" presStyleIdx="0" presStyleCnt="2">
        <dgm:presLayoutVars>
          <dgm:chMax val="0"/>
          <dgm:bulletEnabled val="1"/>
        </dgm:presLayoutVars>
      </dgm:prSet>
      <dgm:spPr/>
      <dgm:t>
        <a:bodyPr/>
        <a:lstStyle/>
        <a:p>
          <a:endParaRPr lang="en-US"/>
        </a:p>
      </dgm:t>
    </dgm:pt>
    <dgm:pt modelId="{718B85A9-74EA-4FE7-9B9E-6AD4E66E7BE5}" type="pres">
      <dgm:prSet presAssocID="{D7F9AF76-4469-4429-AEAA-FA62F8CCF9AC}" presName="negativeSpace" presStyleCnt="0"/>
      <dgm:spPr/>
    </dgm:pt>
    <dgm:pt modelId="{96A96571-BC41-451B-AD1A-D933A62EFD35}" type="pres">
      <dgm:prSet presAssocID="{D7F9AF76-4469-4429-AEAA-FA62F8CCF9AC}" presName="childText" presStyleLbl="conFgAcc1" presStyleIdx="0" presStyleCnt="2">
        <dgm:presLayoutVars>
          <dgm:bulletEnabled val="1"/>
        </dgm:presLayoutVars>
      </dgm:prSet>
      <dgm:spPr/>
      <dgm:t>
        <a:bodyPr/>
        <a:lstStyle/>
        <a:p>
          <a:endParaRPr lang="en-US"/>
        </a:p>
      </dgm:t>
    </dgm:pt>
    <dgm:pt modelId="{355C8084-7CA2-48FA-A748-E20601A5B12D}" type="pres">
      <dgm:prSet presAssocID="{C742137A-BEB9-4F0E-80A0-F85B66C3F15F}" presName="spaceBetweenRectangles" presStyleCnt="0"/>
      <dgm:spPr/>
    </dgm:pt>
    <dgm:pt modelId="{FD693A9E-5DB8-4A53-BDC7-0492A5A14F1E}" type="pres">
      <dgm:prSet presAssocID="{10E0AF1B-3E35-40A2-A706-0E04F76DC001}" presName="parentLin" presStyleCnt="0"/>
      <dgm:spPr/>
    </dgm:pt>
    <dgm:pt modelId="{472217BF-0BCF-469D-86C1-3289645B8120}" type="pres">
      <dgm:prSet presAssocID="{10E0AF1B-3E35-40A2-A706-0E04F76DC001}" presName="parentLeftMargin" presStyleLbl="node1" presStyleIdx="0" presStyleCnt="2"/>
      <dgm:spPr/>
      <dgm:t>
        <a:bodyPr/>
        <a:lstStyle/>
        <a:p>
          <a:endParaRPr lang="en-US"/>
        </a:p>
      </dgm:t>
    </dgm:pt>
    <dgm:pt modelId="{755694C0-0414-4F0E-93CF-C0609002B924}" type="pres">
      <dgm:prSet presAssocID="{10E0AF1B-3E35-40A2-A706-0E04F76DC001}" presName="parentText" presStyleLbl="node1" presStyleIdx="1" presStyleCnt="2">
        <dgm:presLayoutVars>
          <dgm:chMax val="0"/>
          <dgm:bulletEnabled val="1"/>
        </dgm:presLayoutVars>
      </dgm:prSet>
      <dgm:spPr/>
      <dgm:t>
        <a:bodyPr/>
        <a:lstStyle/>
        <a:p>
          <a:endParaRPr lang="en-US"/>
        </a:p>
      </dgm:t>
    </dgm:pt>
    <dgm:pt modelId="{074A7711-F40F-4E80-8B64-4931FC31A2A1}" type="pres">
      <dgm:prSet presAssocID="{10E0AF1B-3E35-40A2-A706-0E04F76DC001}" presName="negativeSpace" presStyleCnt="0"/>
      <dgm:spPr/>
    </dgm:pt>
    <dgm:pt modelId="{35E30AFE-27A5-4400-8A49-EA7E99E9329B}" type="pres">
      <dgm:prSet presAssocID="{10E0AF1B-3E35-40A2-A706-0E04F76DC001}" presName="childText" presStyleLbl="conFgAcc1" presStyleIdx="1" presStyleCnt="2">
        <dgm:presLayoutVars>
          <dgm:bulletEnabled val="1"/>
        </dgm:presLayoutVars>
      </dgm:prSet>
      <dgm:spPr/>
      <dgm:t>
        <a:bodyPr/>
        <a:lstStyle/>
        <a:p>
          <a:endParaRPr lang="en-US"/>
        </a:p>
      </dgm:t>
    </dgm:pt>
  </dgm:ptLst>
  <dgm:cxnLst>
    <dgm:cxn modelId="{1FB9D75C-4370-4C20-9212-2CFA8F12EEE1}" type="presOf" srcId="{13512707-ABE7-432C-9C5D-A2434A2FC25E}" destId="{35E30AFE-27A5-4400-8A49-EA7E99E9329B}" srcOrd="0" destOrd="1" presId="urn:microsoft.com/office/officeart/2005/8/layout/list1"/>
    <dgm:cxn modelId="{2096CB84-390F-4353-95E6-2B65B657E954}" type="presOf" srcId="{24194C0C-DFF6-4DBD-BA1D-0176922C6BB7}" destId="{35E30AFE-27A5-4400-8A49-EA7E99E9329B}" srcOrd="0" destOrd="0" presId="urn:microsoft.com/office/officeart/2005/8/layout/list1"/>
    <dgm:cxn modelId="{F35EAA91-37E5-42D8-BEA8-C538344DFD61}" type="presOf" srcId="{4034F3F5-8289-4956-8808-9A0D4E294390}" destId="{96A96571-BC41-451B-AD1A-D933A62EFD35}" srcOrd="0" destOrd="2" presId="urn:microsoft.com/office/officeart/2005/8/layout/list1"/>
    <dgm:cxn modelId="{4B929ED8-F3BE-4A14-91D9-FF61E14EBCD7}" srcId="{D7F9AF76-4469-4429-AEAA-FA62F8CCF9AC}" destId="{4DB90978-3564-41EE-93D9-0CCE196554F2}" srcOrd="2" destOrd="0" parTransId="{7CD33A2C-786F-4B2A-8DA1-B518CE0F0524}" sibTransId="{70FFF9A4-0BFE-4EC4-A515-F78385860859}"/>
    <dgm:cxn modelId="{D8C72E8A-F5BD-49F3-BE7E-87A390BBAD53}" srcId="{D7F9AF76-4469-4429-AEAA-FA62F8CCF9AC}" destId="{1ACCAB68-43C6-4249-82B1-3B4D7D4E8C99}" srcOrd="1" destOrd="0" parTransId="{7A036C4B-3F78-4B8F-A3C2-6B49BCA14137}" sibTransId="{3E4A3B8E-5020-4C00-9A40-7C0D0DBC8CC6}"/>
    <dgm:cxn modelId="{D13B068A-984E-444A-AC43-5B77183221C0}" type="presOf" srcId="{C21ABC6E-75AA-476B-974A-0720435A00C4}" destId="{96A96571-BC41-451B-AD1A-D933A62EFD35}" srcOrd="0" destOrd="0" presId="urn:microsoft.com/office/officeart/2005/8/layout/list1"/>
    <dgm:cxn modelId="{115EC894-C2E4-4DB5-B6FC-F9C814F660C9}" type="presOf" srcId="{1ACCAB68-43C6-4249-82B1-3B4D7D4E8C99}" destId="{96A96571-BC41-451B-AD1A-D933A62EFD35}" srcOrd="0" destOrd="1" presId="urn:microsoft.com/office/officeart/2005/8/layout/list1"/>
    <dgm:cxn modelId="{E63E00DC-1B62-4A59-8AEB-C66D6229A948}" srcId="{10E0AF1B-3E35-40A2-A706-0E04F76DC001}" destId="{24194C0C-DFF6-4DBD-BA1D-0176922C6BB7}" srcOrd="0" destOrd="0" parTransId="{B8853856-E6B5-455E-90CB-91650FD239B2}" sibTransId="{A2185A34-CB43-4586-8C9B-CA211E8E6391}"/>
    <dgm:cxn modelId="{21F4B50B-E2F4-4E2B-AF89-B5A28023995D}" srcId="{D7F9AF76-4469-4429-AEAA-FA62F8CCF9AC}" destId="{C21ABC6E-75AA-476B-974A-0720435A00C4}" srcOrd="0" destOrd="0" parTransId="{9AD3CF06-47A9-44C9-AFFC-589C6106099F}" sibTransId="{B81D4951-40D0-402F-974C-00D808E57A0D}"/>
    <dgm:cxn modelId="{9E043EC8-9989-450F-A373-BAA96FE469F5}" srcId="{10E0AF1B-3E35-40A2-A706-0E04F76DC001}" destId="{2122F3D0-01A7-4DD5-A947-C3BFD253B296}" srcOrd="4" destOrd="0" parTransId="{2D2E2E3C-F1E5-4AF8-A3EE-A2D3B70C43B7}" sibTransId="{61FD086B-DE2F-4EBB-8AF6-9367368F4806}"/>
    <dgm:cxn modelId="{983C4431-1F93-481F-8FEA-3244006A7AC2}" type="presOf" srcId="{10E0AF1B-3E35-40A2-A706-0E04F76DC001}" destId="{755694C0-0414-4F0E-93CF-C0609002B924}" srcOrd="1" destOrd="0" presId="urn:microsoft.com/office/officeart/2005/8/layout/list1"/>
    <dgm:cxn modelId="{4CE2E68F-E886-435D-9BC5-EA629D9BC038}" type="presOf" srcId="{4DB90978-3564-41EE-93D9-0CCE196554F2}" destId="{96A96571-BC41-451B-AD1A-D933A62EFD35}" srcOrd="0" destOrd="3" presId="urn:microsoft.com/office/officeart/2005/8/layout/list1"/>
    <dgm:cxn modelId="{B676BC73-BBBA-457C-BEFE-A3CBCA04F71B}" srcId="{10E0AF1B-3E35-40A2-A706-0E04F76DC001}" destId="{8BBC8A86-79C8-4CDD-913A-3A3B9D42FC5D}" srcOrd="1" destOrd="0" parTransId="{405D2B49-0864-449B-8024-5E690C79A25B}" sibTransId="{B63FD9AC-696F-4B5E-AE97-43B997EE7579}"/>
    <dgm:cxn modelId="{FF44E5AF-52F2-474A-9EB5-1CF2E7077854}" srcId="{2F7D656B-03EA-4DDE-846E-BAE0A613A56A}" destId="{D7F9AF76-4469-4429-AEAA-FA62F8CCF9AC}" srcOrd="0" destOrd="0" parTransId="{5BA3EEEF-470C-4E01-9810-4CC0FE7E9E22}" sibTransId="{C742137A-BEB9-4F0E-80A0-F85B66C3F15F}"/>
    <dgm:cxn modelId="{FAC4A878-595F-4E96-BC4F-464DDF5EB0E8}" type="presOf" srcId="{D7F9AF76-4469-4429-AEAA-FA62F8CCF9AC}" destId="{FA3D2824-F4E6-40BD-9E5A-9E1A65B0DC5C}" srcOrd="1" destOrd="0" presId="urn:microsoft.com/office/officeart/2005/8/layout/list1"/>
    <dgm:cxn modelId="{FA0E056B-50DF-4C2A-98C7-C3D6ABB1AF2A}" srcId="{24194C0C-DFF6-4DBD-BA1D-0176922C6BB7}" destId="{13512707-ABE7-432C-9C5D-A2434A2FC25E}" srcOrd="0" destOrd="0" parTransId="{794A22AE-3C20-45C2-930F-9FD16A9EC4CC}" sibTransId="{587C25E5-8BA2-4DEB-A879-FE4ACA662565}"/>
    <dgm:cxn modelId="{6D58A557-36A4-4271-A139-2EAE5668E367}" type="presOf" srcId="{10E0AF1B-3E35-40A2-A706-0E04F76DC001}" destId="{472217BF-0BCF-469D-86C1-3289645B8120}" srcOrd="0" destOrd="0" presId="urn:microsoft.com/office/officeart/2005/8/layout/list1"/>
    <dgm:cxn modelId="{C0791F27-06A4-4372-BDA3-A2582E8DD987}" type="presOf" srcId="{2F7D656B-03EA-4DDE-846E-BAE0A613A56A}" destId="{02A74329-3C3D-401D-B0AA-4A7F1CDA8D0B}" srcOrd="0" destOrd="0" presId="urn:microsoft.com/office/officeart/2005/8/layout/list1"/>
    <dgm:cxn modelId="{D70ACA01-9900-46F1-B7EC-18C4C2823846}" type="presOf" srcId="{0F77CACC-BACB-4C1B-A4F3-66B4908AFCC1}" destId="{35E30AFE-27A5-4400-8A49-EA7E99E9329B}" srcOrd="0" destOrd="4" presId="urn:microsoft.com/office/officeart/2005/8/layout/list1"/>
    <dgm:cxn modelId="{7CDB5C95-2826-48E4-839D-B82CB126C824}" type="presOf" srcId="{2122F3D0-01A7-4DD5-A947-C3BFD253B296}" destId="{35E30AFE-27A5-4400-8A49-EA7E99E9329B}" srcOrd="0" destOrd="5" presId="urn:microsoft.com/office/officeart/2005/8/layout/list1"/>
    <dgm:cxn modelId="{54359322-1AED-45DF-964E-2B560296A5E2}" srcId="{2F7D656B-03EA-4DDE-846E-BAE0A613A56A}" destId="{10E0AF1B-3E35-40A2-A706-0E04F76DC001}" srcOrd="1" destOrd="0" parTransId="{100AA5F8-FB9D-4F89-8D64-E2F3B4ED6BB6}" sibTransId="{8474E688-1B1B-4376-9503-C78EC20D45B2}"/>
    <dgm:cxn modelId="{B64751C4-2F52-43EF-9EA5-ADD0CC7C628F}" type="presOf" srcId="{E31CE13E-D69F-413C-A78D-CB6C5513F412}" destId="{35E30AFE-27A5-4400-8A49-EA7E99E9329B}" srcOrd="0" destOrd="3" presId="urn:microsoft.com/office/officeart/2005/8/layout/list1"/>
    <dgm:cxn modelId="{D314CA38-B89D-431C-943D-00BB17E345D6}" srcId="{1ACCAB68-43C6-4249-82B1-3B4D7D4E8C99}" destId="{4034F3F5-8289-4956-8808-9A0D4E294390}" srcOrd="0" destOrd="0" parTransId="{A7945E36-D45A-499A-81F4-5F9C95F454CB}" sibTransId="{6116F77B-49D8-4A18-B361-6EEA71E3E20D}"/>
    <dgm:cxn modelId="{38E0736B-4B17-4BC1-9B34-D1E1411A73E3}" type="presOf" srcId="{8BBC8A86-79C8-4CDD-913A-3A3B9D42FC5D}" destId="{35E30AFE-27A5-4400-8A49-EA7E99E9329B}" srcOrd="0" destOrd="2" presId="urn:microsoft.com/office/officeart/2005/8/layout/list1"/>
    <dgm:cxn modelId="{8BB536A3-8A59-4B36-A09C-49D0A9B5F166}" srcId="{10E0AF1B-3E35-40A2-A706-0E04F76DC001}" destId="{E31CE13E-D69F-413C-A78D-CB6C5513F412}" srcOrd="2" destOrd="0" parTransId="{2E44586E-C99C-479D-B10E-DB2C5C5FFCFF}" sibTransId="{1C6C122C-8FDA-40EA-B3E9-EC4B98D4D84E}"/>
    <dgm:cxn modelId="{98536A0C-87FA-411C-B35A-79E588AF36D1}" srcId="{10E0AF1B-3E35-40A2-A706-0E04F76DC001}" destId="{0F77CACC-BACB-4C1B-A4F3-66B4908AFCC1}" srcOrd="3" destOrd="0" parTransId="{AABDCB07-C9BF-4F5B-B298-7851840E9E54}" sibTransId="{B9DF10DA-ED1B-4CF9-B81C-45F6DB3CDE20}"/>
    <dgm:cxn modelId="{0568BA7A-FE2E-4074-A7D9-4EE646B40BC2}" type="presOf" srcId="{D7F9AF76-4469-4429-AEAA-FA62F8CCF9AC}" destId="{18B2EBBA-F3B0-4E48-BF0B-479DA5562706}" srcOrd="0" destOrd="0" presId="urn:microsoft.com/office/officeart/2005/8/layout/list1"/>
    <dgm:cxn modelId="{2571D824-AB9D-42E6-BB74-41209C883AC7}" type="presParOf" srcId="{02A74329-3C3D-401D-B0AA-4A7F1CDA8D0B}" destId="{A9C7D624-A33B-40D0-A235-76D4910A146F}" srcOrd="0" destOrd="0" presId="urn:microsoft.com/office/officeart/2005/8/layout/list1"/>
    <dgm:cxn modelId="{ADE483B5-0F4E-43DB-A41E-36498CA4F4E8}" type="presParOf" srcId="{A9C7D624-A33B-40D0-A235-76D4910A146F}" destId="{18B2EBBA-F3B0-4E48-BF0B-479DA5562706}" srcOrd="0" destOrd="0" presId="urn:microsoft.com/office/officeart/2005/8/layout/list1"/>
    <dgm:cxn modelId="{B1D333A1-E495-4F44-B756-838532D0885D}" type="presParOf" srcId="{A9C7D624-A33B-40D0-A235-76D4910A146F}" destId="{FA3D2824-F4E6-40BD-9E5A-9E1A65B0DC5C}" srcOrd="1" destOrd="0" presId="urn:microsoft.com/office/officeart/2005/8/layout/list1"/>
    <dgm:cxn modelId="{E622ECC8-3C4C-4306-91F5-05A14EE1AFB6}" type="presParOf" srcId="{02A74329-3C3D-401D-B0AA-4A7F1CDA8D0B}" destId="{718B85A9-74EA-4FE7-9B9E-6AD4E66E7BE5}" srcOrd="1" destOrd="0" presId="urn:microsoft.com/office/officeart/2005/8/layout/list1"/>
    <dgm:cxn modelId="{A5CB7ECE-F167-4EA7-8A00-7924F085D5ED}" type="presParOf" srcId="{02A74329-3C3D-401D-B0AA-4A7F1CDA8D0B}" destId="{96A96571-BC41-451B-AD1A-D933A62EFD35}" srcOrd="2" destOrd="0" presId="urn:microsoft.com/office/officeart/2005/8/layout/list1"/>
    <dgm:cxn modelId="{2002B16A-64F0-4A79-933D-0CA203AF1FAC}" type="presParOf" srcId="{02A74329-3C3D-401D-B0AA-4A7F1CDA8D0B}" destId="{355C8084-7CA2-48FA-A748-E20601A5B12D}" srcOrd="3" destOrd="0" presId="urn:microsoft.com/office/officeart/2005/8/layout/list1"/>
    <dgm:cxn modelId="{C7A2B051-C51B-4BFE-858A-A4EFED208EEA}" type="presParOf" srcId="{02A74329-3C3D-401D-B0AA-4A7F1CDA8D0B}" destId="{FD693A9E-5DB8-4A53-BDC7-0492A5A14F1E}" srcOrd="4" destOrd="0" presId="urn:microsoft.com/office/officeart/2005/8/layout/list1"/>
    <dgm:cxn modelId="{E5E8DE04-9CFF-4E9F-9A76-533786A4DF8C}" type="presParOf" srcId="{FD693A9E-5DB8-4A53-BDC7-0492A5A14F1E}" destId="{472217BF-0BCF-469D-86C1-3289645B8120}" srcOrd="0" destOrd="0" presId="urn:microsoft.com/office/officeart/2005/8/layout/list1"/>
    <dgm:cxn modelId="{B5FF374F-E401-4732-B955-8E3B9DEA941D}" type="presParOf" srcId="{FD693A9E-5DB8-4A53-BDC7-0492A5A14F1E}" destId="{755694C0-0414-4F0E-93CF-C0609002B924}" srcOrd="1" destOrd="0" presId="urn:microsoft.com/office/officeart/2005/8/layout/list1"/>
    <dgm:cxn modelId="{5079E8D3-58D5-47DD-B86D-D5D880C79E8F}" type="presParOf" srcId="{02A74329-3C3D-401D-B0AA-4A7F1CDA8D0B}" destId="{074A7711-F40F-4E80-8B64-4931FC31A2A1}" srcOrd="5" destOrd="0" presId="urn:microsoft.com/office/officeart/2005/8/layout/list1"/>
    <dgm:cxn modelId="{8F2B4CE0-31E9-4825-B635-8B0C98E4D6E7}" type="presParOf" srcId="{02A74329-3C3D-401D-B0AA-4A7F1CDA8D0B}" destId="{35E30AFE-27A5-4400-8A49-EA7E99E9329B}" srcOrd="6" destOrd="0" presId="urn:microsoft.com/office/officeart/2005/8/layout/list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E82DEDC-9068-45C1-B7F6-A99C0874467C}" type="doc">
      <dgm:prSet loTypeId="urn:microsoft.com/office/officeart/2005/8/layout/hierarchy4" loCatId="list" qsTypeId="urn:microsoft.com/office/officeart/2005/8/quickstyle/3d4" qsCatId="3D" csTypeId="urn:microsoft.com/office/officeart/2005/8/colors/accent2_3" csCatId="accent2" phldr="1"/>
      <dgm:spPr/>
      <dgm:t>
        <a:bodyPr/>
        <a:lstStyle/>
        <a:p>
          <a:endParaRPr lang="en-US"/>
        </a:p>
      </dgm:t>
    </dgm:pt>
    <dgm:pt modelId="{5A245CDB-A4CC-4199-AECB-6901E56E8E46}">
      <dgm:prSet phldrT="[Text]" custT="1"/>
      <dgm:spPr>
        <a:xfrm>
          <a:off x="0" y="433514"/>
          <a:ext cx="8141345" cy="813483"/>
        </a:xfrm>
        <a:solidFill>
          <a:srgbClr val="659A2A"/>
        </a:solidFill>
        <a:ln>
          <a:noFill/>
        </a:ln>
        <a:effectLst/>
        <a:scene3d>
          <a:camera prst="orthographicFront"/>
          <a:lightRig rig="chilly" dir="t"/>
        </a:scene3d>
        <a:sp3d prstMaterial="translucentPowder">
          <a:bevelT w="127000" h="25400" prst="softRound"/>
        </a:sp3d>
      </dgm:spPr>
      <dgm:t>
        <a:bodyPr/>
        <a:lstStyle/>
        <a:p>
          <a:r>
            <a:rPr lang="en-US" sz="2400" b="1" dirty="0" smtClean="0">
              <a:solidFill>
                <a:srgbClr val="FFFFFF"/>
              </a:solidFill>
              <a:latin typeface="Tahoma"/>
              <a:ea typeface="+mn-ea"/>
              <a:cs typeface="+mn-cs"/>
            </a:rPr>
            <a:t>Custom Enterprise Web Application</a:t>
          </a:r>
          <a:endParaRPr lang="en-US" sz="2400" b="1" dirty="0">
            <a:solidFill>
              <a:srgbClr val="FFFFFF"/>
            </a:solidFill>
            <a:latin typeface="Tahoma"/>
            <a:ea typeface="+mn-ea"/>
            <a:cs typeface="+mn-cs"/>
          </a:endParaRPr>
        </a:p>
      </dgm:t>
    </dgm:pt>
    <dgm:pt modelId="{7EB04A94-2209-4CF5-A713-CCBB160D3930}" type="parTrans" cxnId="{385FCF19-75A7-4BFC-B852-C5E947A1C805}">
      <dgm:prSet/>
      <dgm:spPr/>
      <dgm:t>
        <a:bodyPr/>
        <a:lstStyle/>
        <a:p>
          <a:endParaRPr lang="en-US" b="1">
            <a:solidFill>
              <a:schemeClr val="tx1"/>
            </a:solidFill>
          </a:endParaRPr>
        </a:p>
      </dgm:t>
    </dgm:pt>
    <dgm:pt modelId="{511F169A-0CB9-48C0-B69A-4451E700F836}" type="sibTrans" cxnId="{385FCF19-75A7-4BFC-B852-C5E947A1C805}">
      <dgm:prSet/>
      <dgm:spPr/>
      <dgm:t>
        <a:bodyPr/>
        <a:lstStyle/>
        <a:p>
          <a:endParaRPr lang="en-US" b="1">
            <a:solidFill>
              <a:schemeClr val="tx1"/>
            </a:solidFill>
          </a:endParaRPr>
        </a:p>
      </dgm:t>
    </dgm:pt>
    <dgm:pt modelId="{115BFA12-3E27-42AC-BF96-CFD5284DFCD9}">
      <dgm:prSet phldrT="[Text]"/>
      <dgm:spPr>
        <a:xfrm>
          <a:off x="9240" y="2078070"/>
          <a:ext cx="558603" cy="2562070"/>
        </a:xfrm>
        <a:solidFill>
          <a:srgbClr val="333399"/>
        </a:solidFill>
        <a:ln>
          <a:noFill/>
        </a:ln>
        <a:effectLst/>
        <a:scene3d>
          <a:camera prst="orthographicFront"/>
          <a:lightRig rig="chilly" dir="t"/>
        </a:scene3d>
        <a:sp3d prstMaterial="translucentPowder">
          <a:bevelT w="127000" h="25400" prst="softRound"/>
        </a:sp3d>
      </dgm:spPr>
      <dgm:t>
        <a:bodyPr vert="vert270"/>
        <a:lstStyle/>
        <a:p>
          <a:pPr algn="ctr"/>
          <a:r>
            <a:rPr lang="en-US" b="1" dirty="0" smtClean="0">
              <a:solidFill>
                <a:srgbClr val="FFFFFF"/>
              </a:solidFill>
              <a:latin typeface="Tahoma"/>
              <a:ea typeface="+mn-ea"/>
              <a:cs typeface="+mn-cs"/>
            </a:rPr>
            <a:t>Authenticator</a:t>
          </a:r>
          <a:endParaRPr lang="en-US" b="1" dirty="0">
            <a:solidFill>
              <a:srgbClr val="FFFFFF"/>
            </a:solidFill>
            <a:latin typeface="Tahoma"/>
            <a:ea typeface="+mn-ea"/>
            <a:cs typeface="+mn-cs"/>
          </a:endParaRPr>
        </a:p>
      </dgm:t>
    </dgm:pt>
    <dgm:pt modelId="{5E1FC6EE-D18A-4A00-B4A2-F883630B05D5}" type="parTrans" cxnId="{954B135A-2C9A-4A7F-9EAF-BEF816725647}">
      <dgm:prSet/>
      <dgm:spPr/>
      <dgm:t>
        <a:bodyPr/>
        <a:lstStyle/>
        <a:p>
          <a:endParaRPr lang="en-US" b="1">
            <a:solidFill>
              <a:schemeClr val="tx1"/>
            </a:solidFill>
          </a:endParaRPr>
        </a:p>
      </dgm:t>
    </dgm:pt>
    <dgm:pt modelId="{04AA2EE3-DB9C-45D6-ACC2-2E48977A2797}" type="sibTrans" cxnId="{954B135A-2C9A-4A7F-9EAF-BEF816725647}">
      <dgm:prSet/>
      <dgm:spPr/>
      <dgm:t>
        <a:bodyPr/>
        <a:lstStyle/>
        <a:p>
          <a:endParaRPr lang="en-US" b="1">
            <a:solidFill>
              <a:schemeClr val="tx1"/>
            </a:solidFill>
          </a:endParaRPr>
        </a:p>
      </dgm:t>
    </dgm:pt>
    <dgm:pt modelId="{174E7D08-880A-400C-BA20-3B667022FD34}">
      <dgm:prSet phldrT="[Text]"/>
      <dgm:spPr>
        <a:xfrm>
          <a:off x="591305" y="2078070"/>
          <a:ext cx="558603" cy="2562070"/>
        </a:xfrm>
        <a:solidFill>
          <a:srgbClr val="333399"/>
        </a:solidFill>
        <a:ln>
          <a:noFill/>
        </a:ln>
        <a:effectLst/>
        <a:scene3d>
          <a:camera prst="orthographicFront"/>
          <a:lightRig rig="chilly" dir="t"/>
        </a:scene3d>
        <a:sp3d prstMaterial="translucentPowder">
          <a:bevelT w="127000" h="25400" prst="softRound"/>
        </a:sp3d>
      </dgm:spPr>
      <dgm:t>
        <a:bodyPr vert="vert270"/>
        <a:lstStyle/>
        <a:p>
          <a:pPr algn="ctr"/>
          <a:r>
            <a:rPr lang="en-US" b="1" dirty="0" smtClean="0">
              <a:solidFill>
                <a:srgbClr val="FFFFFF"/>
              </a:solidFill>
              <a:latin typeface="Tahoma"/>
              <a:ea typeface="+mn-ea"/>
              <a:cs typeface="+mn-cs"/>
            </a:rPr>
            <a:t>User</a:t>
          </a:r>
          <a:endParaRPr lang="en-US" b="1" dirty="0">
            <a:solidFill>
              <a:srgbClr val="FFFFFF"/>
            </a:solidFill>
            <a:latin typeface="Tahoma"/>
            <a:ea typeface="+mn-ea"/>
            <a:cs typeface="+mn-cs"/>
          </a:endParaRPr>
        </a:p>
      </dgm:t>
    </dgm:pt>
    <dgm:pt modelId="{D9AB2B17-773B-4C16-B3D6-BB0EE14F150F}" type="parTrans" cxnId="{6DC500A6-DBB4-4159-8443-5C1EA77A0A0D}">
      <dgm:prSet/>
      <dgm:spPr/>
      <dgm:t>
        <a:bodyPr/>
        <a:lstStyle/>
        <a:p>
          <a:endParaRPr lang="en-US" b="1">
            <a:solidFill>
              <a:schemeClr val="tx1"/>
            </a:solidFill>
          </a:endParaRPr>
        </a:p>
      </dgm:t>
    </dgm:pt>
    <dgm:pt modelId="{BFBF7DEC-8C31-4149-BBF2-6E0ABC809E13}" type="sibTrans" cxnId="{6DC500A6-DBB4-4159-8443-5C1EA77A0A0D}">
      <dgm:prSet/>
      <dgm:spPr/>
      <dgm:t>
        <a:bodyPr/>
        <a:lstStyle/>
        <a:p>
          <a:endParaRPr lang="en-US" b="1">
            <a:solidFill>
              <a:schemeClr val="tx1"/>
            </a:solidFill>
          </a:endParaRPr>
        </a:p>
      </dgm:t>
    </dgm:pt>
    <dgm:pt modelId="{D767E1ED-1E1B-4B46-B813-FA19FBF83379}">
      <dgm:prSet phldrT="[Text]"/>
      <dgm:spPr>
        <a:xfrm>
          <a:off x="1173370" y="2078070"/>
          <a:ext cx="558603" cy="2562070"/>
        </a:xfrm>
        <a:solidFill>
          <a:srgbClr val="333399"/>
        </a:solidFill>
        <a:ln>
          <a:noFill/>
        </a:ln>
        <a:effectLst/>
        <a:scene3d>
          <a:camera prst="orthographicFront"/>
          <a:lightRig rig="chilly" dir="t"/>
        </a:scene3d>
        <a:sp3d prstMaterial="translucentPowder">
          <a:bevelT w="127000" h="25400" prst="softRound"/>
        </a:sp3d>
      </dgm:spPr>
      <dgm:t>
        <a:bodyPr vert="vert270"/>
        <a:lstStyle/>
        <a:p>
          <a:pPr algn="ctr"/>
          <a:r>
            <a:rPr lang="en-US" b="1" dirty="0" err="1" smtClean="0">
              <a:solidFill>
                <a:srgbClr val="FFFFFF"/>
              </a:solidFill>
              <a:latin typeface="Tahoma"/>
              <a:ea typeface="+mn-ea"/>
              <a:cs typeface="+mn-cs"/>
            </a:rPr>
            <a:t>AccessController</a:t>
          </a:r>
          <a:endParaRPr lang="en-US" b="1" dirty="0">
            <a:solidFill>
              <a:srgbClr val="FFFFFF"/>
            </a:solidFill>
            <a:latin typeface="Tahoma"/>
            <a:ea typeface="+mn-ea"/>
            <a:cs typeface="+mn-cs"/>
          </a:endParaRPr>
        </a:p>
      </dgm:t>
    </dgm:pt>
    <dgm:pt modelId="{50973A03-FF97-417F-ABCF-39BF49CC7821}" type="parTrans" cxnId="{7774AA85-A667-403D-9BB6-BD2EFA470E85}">
      <dgm:prSet/>
      <dgm:spPr/>
      <dgm:t>
        <a:bodyPr/>
        <a:lstStyle/>
        <a:p>
          <a:endParaRPr lang="en-US" b="1">
            <a:solidFill>
              <a:schemeClr val="tx1"/>
            </a:solidFill>
          </a:endParaRPr>
        </a:p>
      </dgm:t>
    </dgm:pt>
    <dgm:pt modelId="{AE442838-4B8A-4AFE-9526-D09B68534943}" type="sibTrans" cxnId="{7774AA85-A667-403D-9BB6-BD2EFA470E85}">
      <dgm:prSet/>
      <dgm:spPr/>
      <dgm:t>
        <a:bodyPr/>
        <a:lstStyle/>
        <a:p>
          <a:endParaRPr lang="en-US" b="1">
            <a:solidFill>
              <a:schemeClr val="tx1"/>
            </a:solidFill>
          </a:endParaRPr>
        </a:p>
      </dgm:t>
    </dgm:pt>
    <dgm:pt modelId="{675A6E7C-DEB5-41B6-B6EA-9864FEF7DAFC}">
      <dgm:prSet phldrT="[Text]"/>
      <dgm:spPr>
        <a:xfrm>
          <a:off x="1755435" y="2078070"/>
          <a:ext cx="558603" cy="2562070"/>
        </a:xfrm>
        <a:solidFill>
          <a:srgbClr val="333399"/>
        </a:solidFill>
        <a:ln>
          <a:noFill/>
        </a:ln>
        <a:effectLst/>
        <a:scene3d>
          <a:camera prst="orthographicFront"/>
          <a:lightRig rig="chilly" dir="t"/>
        </a:scene3d>
        <a:sp3d prstMaterial="translucentPowder">
          <a:bevelT w="127000" h="25400" prst="softRound"/>
        </a:sp3d>
      </dgm:spPr>
      <dgm:t>
        <a:bodyPr vert="vert270"/>
        <a:lstStyle/>
        <a:p>
          <a:pPr algn="ctr"/>
          <a:r>
            <a:rPr lang="en-US" b="1" dirty="0" err="1" smtClean="0">
              <a:solidFill>
                <a:srgbClr val="FFFFFF"/>
              </a:solidFill>
              <a:latin typeface="Tahoma"/>
              <a:ea typeface="+mn-ea"/>
              <a:cs typeface="+mn-cs"/>
            </a:rPr>
            <a:t>AccessReferenceMap</a:t>
          </a:r>
          <a:endParaRPr lang="en-US" b="1" dirty="0">
            <a:solidFill>
              <a:srgbClr val="FFFFFF"/>
            </a:solidFill>
            <a:latin typeface="Tahoma"/>
            <a:ea typeface="+mn-ea"/>
            <a:cs typeface="+mn-cs"/>
          </a:endParaRPr>
        </a:p>
      </dgm:t>
    </dgm:pt>
    <dgm:pt modelId="{16846935-2905-43EA-9F5D-8975EA56DDEB}" type="parTrans" cxnId="{289819E4-1300-4D3B-AD96-2E3D02ADECE8}">
      <dgm:prSet/>
      <dgm:spPr/>
      <dgm:t>
        <a:bodyPr/>
        <a:lstStyle/>
        <a:p>
          <a:endParaRPr lang="en-US" b="1">
            <a:solidFill>
              <a:schemeClr val="tx1"/>
            </a:solidFill>
          </a:endParaRPr>
        </a:p>
      </dgm:t>
    </dgm:pt>
    <dgm:pt modelId="{A82CDB7E-779E-4AE5-AD5A-7AD1FDDDB8CD}" type="sibTrans" cxnId="{289819E4-1300-4D3B-AD96-2E3D02ADECE8}">
      <dgm:prSet/>
      <dgm:spPr/>
      <dgm:t>
        <a:bodyPr/>
        <a:lstStyle/>
        <a:p>
          <a:endParaRPr lang="en-US" b="1">
            <a:solidFill>
              <a:schemeClr val="tx1"/>
            </a:solidFill>
          </a:endParaRPr>
        </a:p>
      </dgm:t>
    </dgm:pt>
    <dgm:pt modelId="{0CF48BD0-D5F1-4B6F-8858-AF8418D6911D}">
      <dgm:prSet phldrT="[Text]"/>
      <dgm:spPr>
        <a:xfrm>
          <a:off x="2337500" y="2078070"/>
          <a:ext cx="558603" cy="2562070"/>
        </a:xfrm>
        <a:solidFill>
          <a:srgbClr val="333399"/>
        </a:solidFill>
        <a:ln>
          <a:noFill/>
        </a:ln>
        <a:effectLst/>
        <a:scene3d>
          <a:camera prst="orthographicFront"/>
          <a:lightRig rig="chilly" dir="t"/>
        </a:scene3d>
        <a:sp3d prstMaterial="translucentPowder">
          <a:bevelT w="127000" h="25400" prst="softRound"/>
        </a:sp3d>
      </dgm:spPr>
      <dgm:t>
        <a:bodyPr vert="vert270"/>
        <a:lstStyle/>
        <a:p>
          <a:pPr algn="ctr"/>
          <a:r>
            <a:rPr lang="en-US" b="1" dirty="0" err="1" smtClean="0">
              <a:solidFill>
                <a:srgbClr val="FFFFFF"/>
              </a:solidFill>
              <a:latin typeface="Tahoma"/>
              <a:ea typeface="+mn-ea"/>
              <a:cs typeface="+mn-cs"/>
            </a:rPr>
            <a:t>Validator</a:t>
          </a:r>
          <a:endParaRPr lang="en-US" b="1" dirty="0">
            <a:solidFill>
              <a:srgbClr val="FFFFFF"/>
            </a:solidFill>
            <a:latin typeface="Tahoma"/>
            <a:ea typeface="+mn-ea"/>
            <a:cs typeface="+mn-cs"/>
          </a:endParaRPr>
        </a:p>
      </dgm:t>
    </dgm:pt>
    <dgm:pt modelId="{2FB7C4B9-6DAC-4AC3-919B-FEA23A8EA9EF}" type="parTrans" cxnId="{553F1B01-BEBA-452E-8131-10CC8F234C4D}">
      <dgm:prSet/>
      <dgm:spPr/>
      <dgm:t>
        <a:bodyPr/>
        <a:lstStyle/>
        <a:p>
          <a:endParaRPr lang="en-US" b="1">
            <a:solidFill>
              <a:schemeClr val="tx1"/>
            </a:solidFill>
          </a:endParaRPr>
        </a:p>
      </dgm:t>
    </dgm:pt>
    <dgm:pt modelId="{0ED67663-10E4-4AA4-BE17-6931FE196688}" type="sibTrans" cxnId="{553F1B01-BEBA-452E-8131-10CC8F234C4D}">
      <dgm:prSet/>
      <dgm:spPr/>
      <dgm:t>
        <a:bodyPr/>
        <a:lstStyle/>
        <a:p>
          <a:endParaRPr lang="en-US" b="1">
            <a:solidFill>
              <a:schemeClr val="tx1"/>
            </a:solidFill>
          </a:endParaRPr>
        </a:p>
      </dgm:t>
    </dgm:pt>
    <dgm:pt modelId="{5C63D56C-24BB-41C1-B380-8365321B5833}">
      <dgm:prSet phldrT="[Text]"/>
      <dgm:spPr>
        <a:xfrm>
          <a:off x="2919566" y="2078070"/>
          <a:ext cx="558603" cy="2562070"/>
        </a:xfrm>
        <a:solidFill>
          <a:srgbClr val="333399"/>
        </a:solidFill>
        <a:ln>
          <a:noFill/>
        </a:ln>
        <a:effectLst/>
        <a:scene3d>
          <a:camera prst="orthographicFront"/>
          <a:lightRig rig="chilly" dir="t"/>
        </a:scene3d>
        <a:sp3d prstMaterial="translucentPowder">
          <a:bevelT w="127000" h="25400" prst="softRound"/>
        </a:sp3d>
      </dgm:spPr>
      <dgm:t>
        <a:bodyPr vert="vert270"/>
        <a:lstStyle/>
        <a:p>
          <a:pPr algn="ctr"/>
          <a:r>
            <a:rPr lang="en-US" b="1" dirty="0" smtClean="0">
              <a:solidFill>
                <a:srgbClr val="FFFFFF"/>
              </a:solidFill>
              <a:latin typeface="Tahoma"/>
              <a:ea typeface="+mn-ea"/>
              <a:cs typeface="+mn-cs"/>
            </a:rPr>
            <a:t>Encoder</a:t>
          </a:r>
          <a:endParaRPr lang="en-US" b="1" dirty="0">
            <a:solidFill>
              <a:srgbClr val="FFFFFF"/>
            </a:solidFill>
            <a:latin typeface="Tahoma"/>
            <a:ea typeface="+mn-ea"/>
            <a:cs typeface="+mn-cs"/>
          </a:endParaRPr>
        </a:p>
      </dgm:t>
    </dgm:pt>
    <dgm:pt modelId="{107AEE38-BDD6-4766-984F-BFB74FAE9707}" type="parTrans" cxnId="{F1965135-D79D-4308-8485-F37F651297F2}">
      <dgm:prSet/>
      <dgm:spPr/>
      <dgm:t>
        <a:bodyPr/>
        <a:lstStyle/>
        <a:p>
          <a:endParaRPr lang="en-US" b="1">
            <a:solidFill>
              <a:schemeClr val="tx1"/>
            </a:solidFill>
          </a:endParaRPr>
        </a:p>
      </dgm:t>
    </dgm:pt>
    <dgm:pt modelId="{544CC2A8-3F17-41F8-8096-CFF2A44E41E9}" type="sibTrans" cxnId="{F1965135-D79D-4308-8485-F37F651297F2}">
      <dgm:prSet/>
      <dgm:spPr/>
      <dgm:t>
        <a:bodyPr/>
        <a:lstStyle/>
        <a:p>
          <a:endParaRPr lang="en-US" b="1">
            <a:solidFill>
              <a:schemeClr val="tx1"/>
            </a:solidFill>
          </a:endParaRPr>
        </a:p>
      </dgm:t>
    </dgm:pt>
    <dgm:pt modelId="{B2FE1027-6E85-41C8-9A4C-E420DCBC52A7}">
      <dgm:prSet phldrT="[Text]"/>
      <dgm:spPr>
        <a:xfrm>
          <a:off x="3501631" y="2078070"/>
          <a:ext cx="558603" cy="2562070"/>
        </a:xfrm>
        <a:solidFill>
          <a:srgbClr val="333399"/>
        </a:solidFill>
        <a:ln>
          <a:noFill/>
        </a:ln>
        <a:effectLst/>
        <a:scene3d>
          <a:camera prst="orthographicFront"/>
          <a:lightRig rig="chilly" dir="t"/>
        </a:scene3d>
        <a:sp3d prstMaterial="translucentPowder">
          <a:bevelT w="127000" h="25400" prst="softRound"/>
        </a:sp3d>
      </dgm:spPr>
      <dgm:t>
        <a:bodyPr vert="vert270"/>
        <a:lstStyle/>
        <a:p>
          <a:pPr algn="ctr"/>
          <a:r>
            <a:rPr lang="en-US" b="1" dirty="0" err="1" smtClean="0">
              <a:solidFill>
                <a:srgbClr val="FFFFFF"/>
              </a:solidFill>
              <a:latin typeface="Tahoma"/>
              <a:ea typeface="+mn-ea"/>
              <a:cs typeface="+mn-cs"/>
            </a:rPr>
            <a:t>HTTPUtilities</a:t>
          </a:r>
          <a:endParaRPr lang="en-US" b="1" dirty="0">
            <a:solidFill>
              <a:srgbClr val="FFFFFF"/>
            </a:solidFill>
            <a:latin typeface="Tahoma"/>
            <a:ea typeface="+mn-ea"/>
            <a:cs typeface="+mn-cs"/>
          </a:endParaRPr>
        </a:p>
      </dgm:t>
    </dgm:pt>
    <dgm:pt modelId="{F207EFD8-D533-43C4-87F1-D6A3ADE62B83}" type="parTrans" cxnId="{34BFEB77-783F-44B4-8ABB-F01626B0B0CE}">
      <dgm:prSet/>
      <dgm:spPr/>
      <dgm:t>
        <a:bodyPr/>
        <a:lstStyle/>
        <a:p>
          <a:endParaRPr lang="en-US" b="1">
            <a:solidFill>
              <a:schemeClr val="tx1"/>
            </a:solidFill>
          </a:endParaRPr>
        </a:p>
      </dgm:t>
    </dgm:pt>
    <dgm:pt modelId="{33858E58-4122-42DC-9867-732D6D01710F}" type="sibTrans" cxnId="{34BFEB77-783F-44B4-8ABB-F01626B0B0CE}">
      <dgm:prSet/>
      <dgm:spPr/>
      <dgm:t>
        <a:bodyPr/>
        <a:lstStyle/>
        <a:p>
          <a:endParaRPr lang="en-US" b="1">
            <a:solidFill>
              <a:schemeClr val="tx1"/>
            </a:solidFill>
          </a:endParaRPr>
        </a:p>
      </dgm:t>
    </dgm:pt>
    <dgm:pt modelId="{B5CCDD8B-FC74-4449-A6C4-AE1EE95D10FB}">
      <dgm:prSet phldrT="[Text]"/>
      <dgm:spPr>
        <a:xfrm>
          <a:off x="4083696" y="2078070"/>
          <a:ext cx="558603" cy="2562070"/>
        </a:xfrm>
        <a:solidFill>
          <a:srgbClr val="333399"/>
        </a:solidFill>
        <a:ln>
          <a:noFill/>
        </a:ln>
        <a:effectLst/>
        <a:scene3d>
          <a:camera prst="orthographicFront"/>
          <a:lightRig rig="chilly" dir="t"/>
        </a:scene3d>
        <a:sp3d prstMaterial="translucentPowder">
          <a:bevelT w="127000" h="25400" prst="softRound"/>
        </a:sp3d>
      </dgm:spPr>
      <dgm:t>
        <a:bodyPr vert="vert270"/>
        <a:lstStyle/>
        <a:p>
          <a:pPr algn="ctr"/>
          <a:r>
            <a:rPr lang="en-US" b="1" dirty="0" err="1" smtClean="0">
              <a:solidFill>
                <a:srgbClr val="FFFFFF"/>
              </a:solidFill>
              <a:latin typeface="Tahoma"/>
              <a:ea typeface="+mn-ea"/>
              <a:cs typeface="+mn-cs"/>
            </a:rPr>
            <a:t>Encryptor</a:t>
          </a:r>
          <a:endParaRPr lang="en-US" b="1" dirty="0">
            <a:solidFill>
              <a:srgbClr val="FFFFFF"/>
            </a:solidFill>
            <a:latin typeface="Tahoma"/>
            <a:ea typeface="+mn-ea"/>
            <a:cs typeface="+mn-cs"/>
          </a:endParaRPr>
        </a:p>
      </dgm:t>
    </dgm:pt>
    <dgm:pt modelId="{05D17C0D-84AD-49BF-B370-44FE2124E299}" type="parTrans" cxnId="{95D4A454-C02B-49B9-BAAF-E254ECB3A69A}">
      <dgm:prSet/>
      <dgm:spPr/>
      <dgm:t>
        <a:bodyPr/>
        <a:lstStyle/>
        <a:p>
          <a:endParaRPr lang="en-US" b="1">
            <a:solidFill>
              <a:schemeClr val="tx1"/>
            </a:solidFill>
          </a:endParaRPr>
        </a:p>
      </dgm:t>
    </dgm:pt>
    <dgm:pt modelId="{1305D0CA-6C1D-4CC7-8102-C8936A6411C0}" type="sibTrans" cxnId="{95D4A454-C02B-49B9-BAAF-E254ECB3A69A}">
      <dgm:prSet/>
      <dgm:spPr/>
      <dgm:t>
        <a:bodyPr/>
        <a:lstStyle/>
        <a:p>
          <a:endParaRPr lang="en-US" b="1">
            <a:solidFill>
              <a:schemeClr val="tx1"/>
            </a:solidFill>
          </a:endParaRPr>
        </a:p>
      </dgm:t>
    </dgm:pt>
    <dgm:pt modelId="{71D04F8E-BF58-4724-A086-E9FA378F94A9}">
      <dgm:prSet phldrT="[Text]"/>
      <dgm:spPr>
        <a:xfrm>
          <a:off x="4665761" y="2078070"/>
          <a:ext cx="558603" cy="2562070"/>
        </a:xfrm>
        <a:solidFill>
          <a:srgbClr val="333399"/>
        </a:solidFill>
        <a:ln>
          <a:noFill/>
        </a:ln>
        <a:effectLst/>
        <a:scene3d>
          <a:camera prst="orthographicFront"/>
          <a:lightRig rig="chilly" dir="t"/>
        </a:scene3d>
        <a:sp3d prstMaterial="translucentPowder">
          <a:bevelT w="127000" h="25400" prst="softRound"/>
        </a:sp3d>
      </dgm:spPr>
      <dgm:t>
        <a:bodyPr vert="vert270"/>
        <a:lstStyle/>
        <a:p>
          <a:pPr algn="ctr"/>
          <a:r>
            <a:rPr lang="en-US" b="1" dirty="0" err="1" smtClean="0">
              <a:solidFill>
                <a:srgbClr val="FFFFFF"/>
              </a:solidFill>
              <a:latin typeface="Tahoma"/>
              <a:ea typeface="+mn-ea"/>
              <a:cs typeface="+mn-cs"/>
            </a:rPr>
            <a:t>EncryptedProperties</a:t>
          </a:r>
          <a:endParaRPr lang="en-US" b="1" dirty="0">
            <a:solidFill>
              <a:srgbClr val="FFFFFF"/>
            </a:solidFill>
            <a:latin typeface="Tahoma"/>
            <a:ea typeface="+mn-ea"/>
            <a:cs typeface="+mn-cs"/>
          </a:endParaRPr>
        </a:p>
      </dgm:t>
    </dgm:pt>
    <dgm:pt modelId="{E158F2CD-2C13-4D0E-8A0B-0947BFC49B39}" type="parTrans" cxnId="{69C4138F-4003-428C-B60C-8317E1A83554}">
      <dgm:prSet/>
      <dgm:spPr/>
      <dgm:t>
        <a:bodyPr/>
        <a:lstStyle/>
        <a:p>
          <a:endParaRPr lang="en-US" b="1">
            <a:solidFill>
              <a:schemeClr val="tx1"/>
            </a:solidFill>
          </a:endParaRPr>
        </a:p>
      </dgm:t>
    </dgm:pt>
    <dgm:pt modelId="{43678F31-B60E-4973-AD91-803211A79E49}" type="sibTrans" cxnId="{69C4138F-4003-428C-B60C-8317E1A83554}">
      <dgm:prSet/>
      <dgm:spPr/>
      <dgm:t>
        <a:bodyPr/>
        <a:lstStyle/>
        <a:p>
          <a:endParaRPr lang="en-US" b="1">
            <a:solidFill>
              <a:schemeClr val="tx1"/>
            </a:solidFill>
          </a:endParaRPr>
        </a:p>
      </dgm:t>
    </dgm:pt>
    <dgm:pt modelId="{B0295E24-C12C-44E8-A1AA-81E139E8C686}">
      <dgm:prSet phldrT="[Text]"/>
      <dgm:spPr>
        <a:xfrm>
          <a:off x="5247827" y="2078070"/>
          <a:ext cx="558603" cy="2562070"/>
        </a:xfrm>
        <a:solidFill>
          <a:srgbClr val="333399"/>
        </a:solidFill>
        <a:ln>
          <a:noFill/>
        </a:ln>
        <a:effectLst/>
        <a:scene3d>
          <a:camera prst="orthographicFront"/>
          <a:lightRig rig="chilly" dir="t"/>
        </a:scene3d>
        <a:sp3d prstMaterial="translucentPowder">
          <a:bevelT w="127000" h="25400" prst="softRound"/>
        </a:sp3d>
      </dgm:spPr>
      <dgm:t>
        <a:bodyPr vert="vert270"/>
        <a:lstStyle/>
        <a:p>
          <a:pPr algn="ctr"/>
          <a:r>
            <a:rPr lang="en-US" b="1" dirty="0" smtClean="0">
              <a:solidFill>
                <a:srgbClr val="FFFFFF"/>
              </a:solidFill>
              <a:latin typeface="Tahoma"/>
              <a:ea typeface="+mn-ea"/>
              <a:cs typeface="+mn-cs"/>
            </a:rPr>
            <a:t>Randomizer</a:t>
          </a:r>
          <a:endParaRPr lang="en-US" b="1" dirty="0">
            <a:solidFill>
              <a:srgbClr val="FFFFFF"/>
            </a:solidFill>
            <a:latin typeface="Tahoma"/>
            <a:ea typeface="+mn-ea"/>
            <a:cs typeface="+mn-cs"/>
          </a:endParaRPr>
        </a:p>
      </dgm:t>
    </dgm:pt>
    <dgm:pt modelId="{7A5B7810-9249-4C8A-9BBF-10F254A4B485}" type="parTrans" cxnId="{D49C8A82-7903-4F20-A28B-3F40DAF6C6DC}">
      <dgm:prSet/>
      <dgm:spPr/>
      <dgm:t>
        <a:bodyPr/>
        <a:lstStyle/>
        <a:p>
          <a:endParaRPr lang="en-US" b="1">
            <a:solidFill>
              <a:schemeClr val="tx1"/>
            </a:solidFill>
          </a:endParaRPr>
        </a:p>
      </dgm:t>
    </dgm:pt>
    <dgm:pt modelId="{08938B07-AA6A-4BCA-8EF1-015571AE360F}" type="sibTrans" cxnId="{D49C8A82-7903-4F20-A28B-3F40DAF6C6DC}">
      <dgm:prSet/>
      <dgm:spPr/>
      <dgm:t>
        <a:bodyPr/>
        <a:lstStyle/>
        <a:p>
          <a:endParaRPr lang="en-US" b="1">
            <a:solidFill>
              <a:schemeClr val="tx1"/>
            </a:solidFill>
          </a:endParaRPr>
        </a:p>
      </dgm:t>
    </dgm:pt>
    <dgm:pt modelId="{CF62263B-AC40-4C2E-AF55-E373E63BA1B5}">
      <dgm:prSet phldrT="[Text]"/>
      <dgm:spPr>
        <a:xfrm>
          <a:off x="6411957" y="2078070"/>
          <a:ext cx="558603" cy="2562070"/>
        </a:xfrm>
        <a:solidFill>
          <a:srgbClr val="333399"/>
        </a:solidFill>
        <a:ln>
          <a:noFill/>
        </a:ln>
        <a:effectLst/>
        <a:scene3d>
          <a:camera prst="orthographicFront"/>
          <a:lightRig rig="chilly" dir="t"/>
        </a:scene3d>
        <a:sp3d prstMaterial="translucentPowder">
          <a:bevelT w="127000" h="25400" prst="softRound"/>
        </a:sp3d>
      </dgm:spPr>
      <dgm:t>
        <a:bodyPr vert="vert270"/>
        <a:lstStyle/>
        <a:p>
          <a:pPr algn="ctr"/>
          <a:r>
            <a:rPr lang="en-US" b="1" dirty="0" smtClean="0">
              <a:solidFill>
                <a:srgbClr val="FFFFFF"/>
              </a:solidFill>
              <a:latin typeface="Tahoma"/>
              <a:ea typeface="+mn-ea"/>
              <a:cs typeface="+mn-cs"/>
            </a:rPr>
            <a:t>Logger</a:t>
          </a:r>
          <a:endParaRPr lang="en-US" b="1" dirty="0">
            <a:solidFill>
              <a:srgbClr val="FFFFFF"/>
            </a:solidFill>
            <a:latin typeface="Tahoma"/>
            <a:ea typeface="+mn-ea"/>
            <a:cs typeface="+mn-cs"/>
          </a:endParaRPr>
        </a:p>
      </dgm:t>
    </dgm:pt>
    <dgm:pt modelId="{8D4C8D3D-BE30-49F2-9520-4CDF78540225}" type="parTrans" cxnId="{C03591FC-93F0-46E9-A7FD-0F0EF9F17C91}">
      <dgm:prSet/>
      <dgm:spPr/>
      <dgm:t>
        <a:bodyPr/>
        <a:lstStyle/>
        <a:p>
          <a:endParaRPr lang="en-US" b="1">
            <a:solidFill>
              <a:schemeClr val="tx1"/>
            </a:solidFill>
          </a:endParaRPr>
        </a:p>
      </dgm:t>
    </dgm:pt>
    <dgm:pt modelId="{E1E98E4E-AC97-4B6C-8D26-86529E65ECAE}" type="sibTrans" cxnId="{C03591FC-93F0-46E9-A7FD-0F0EF9F17C91}">
      <dgm:prSet/>
      <dgm:spPr/>
      <dgm:t>
        <a:bodyPr/>
        <a:lstStyle/>
        <a:p>
          <a:endParaRPr lang="en-US" b="1">
            <a:solidFill>
              <a:schemeClr val="tx1"/>
            </a:solidFill>
          </a:endParaRPr>
        </a:p>
      </dgm:t>
    </dgm:pt>
    <dgm:pt modelId="{FCC54787-A8A5-4ED0-9C44-DCA661B7E70A}">
      <dgm:prSet phldrT="[Text]"/>
      <dgm:spPr>
        <a:xfrm>
          <a:off x="6994022" y="2078070"/>
          <a:ext cx="558603" cy="2562070"/>
        </a:xfrm>
        <a:solidFill>
          <a:srgbClr val="333399"/>
        </a:solidFill>
        <a:ln>
          <a:noFill/>
        </a:ln>
        <a:effectLst/>
        <a:scene3d>
          <a:camera prst="orthographicFront"/>
          <a:lightRig rig="chilly" dir="t"/>
        </a:scene3d>
        <a:sp3d prstMaterial="translucentPowder">
          <a:bevelT w="127000" h="25400" prst="softRound"/>
        </a:sp3d>
      </dgm:spPr>
      <dgm:t>
        <a:bodyPr vert="vert270"/>
        <a:lstStyle/>
        <a:p>
          <a:pPr algn="ctr"/>
          <a:r>
            <a:rPr lang="en-US" b="1" dirty="0" err="1" smtClean="0">
              <a:solidFill>
                <a:srgbClr val="FFFFFF"/>
              </a:solidFill>
              <a:latin typeface="Tahoma"/>
              <a:ea typeface="+mn-ea"/>
              <a:cs typeface="+mn-cs"/>
            </a:rPr>
            <a:t>IntrusionDetector</a:t>
          </a:r>
          <a:endParaRPr lang="en-US" b="1" dirty="0">
            <a:solidFill>
              <a:srgbClr val="FFFFFF"/>
            </a:solidFill>
            <a:latin typeface="Tahoma"/>
            <a:ea typeface="+mn-ea"/>
            <a:cs typeface="+mn-cs"/>
          </a:endParaRPr>
        </a:p>
      </dgm:t>
    </dgm:pt>
    <dgm:pt modelId="{639EC182-C11A-4029-8B93-7E0FAB5768A6}" type="parTrans" cxnId="{A99D3657-DBF6-46E4-B40F-F90172C9C3C9}">
      <dgm:prSet/>
      <dgm:spPr/>
      <dgm:t>
        <a:bodyPr/>
        <a:lstStyle/>
        <a:p>
          <a:endParaRPr lang="en-US" b="1">
            <a:solidFill>
              <a:schemeClr val="tx1"/>
            </a:solidFill>
          </a:endParaRPr>
        </a:p>
      </dgm:t>
    </dgm:pt>
    <dgm:pt modelId="{CBDBB7BE-0A92-47EC-A9C5-C6EE7E76A9ED}" type="sibTrans" cxnId="{A99D3657-DBF6-46E4-B40F-F90172C9C3C9}">
      <dgm:prSet/>
      <dgm:spPr/>
      <dgm:t>
        <a:bodyPr/>
        <a:lstStyle/>
        <a:p>
          <a:endParaRPr lang="en-US" b="1">
            <a:solidFill>
              <a:schemeClr val="tx1"/>
            </a:solidFill>
          </a:endParaRPr>
        </a:p>
      </dgm:t>
    </dgm:pt>
    <dgm:pt modelId="{C95CFFFC-7BAB-471D-AD57-E8B1AD48F67F}">
      <dgm:prSet phldrT="[Text]" custT="1"/>
      <dgm:spPr>
        <a:xfrm>
          <a:off x="0" y="1284636"/>
          <a:ext cx="8125451" cy="757988"/>
        </a:xfrm>
        <a:solidFill>
          <a:srgbClr val="2D2D8A">
            <a:lumMod val="50000"/>
          </a:srgbClr>
        </a:solidFill>
        <a:ln>
          <a:noFill/>
        </a:ln>
        <a:effectLst/>
        <a:scene3d>
          <a:camera prst="orthographicFront"/>
          <a:lightRig rig="chilly" dir="t"/>
        </a:scene3d>
        <a:sp3d prstMaterial="translucentPowder">
          <a:bevelT w="127000" h="25400" prst="softRound"/>
        </a:sp3d>
      </dgm:spPr>
      <dgm:t>
        <a:bodyPr/>
        <a:lstStyle/>
        <a:p>
          <a:r>
            <a:rPr lang="en-US" sz="2400" b="1" dirty="0" smtClean="0">
              <a:solidFill>
                <a:srgbClr val="FFFFFF"/>
              </a:solidFill>
              <a:latin typeface="Tahoma"/>
              <a:ea typeface="+mn-ea"/>
              <a:cs typeface="+mn-cs"/>
            </a:rPr>
            <a:t>OWASP Enterprise Security API</a:t>
          </a:r>
          <a:endParaRPr lang="en-US" sz="2400" b="1" dirty="0">
            <a:solidFill>
              <a:srgbClr val="FFFFFF"/>
            </a:solidFill>
            <a:latin typeface="Tahoma"/>
            <a:ea typeface="+mn-ea"/>
            <a:cs typeface="+mn-cs"/>
          </a:endParaRPr>
        </a:p>
      </dgm:t>
    </dgm:pt>
    <dgm:pt modelId="{E6497C19-BF58-485E-BCF6-FE1E89D14420}" type="parTrans" cxnId="{D13628B0-D068-43BE-8DB4-D2D51E90EC39}">
      <dgm:prSet/>
      <dgm:spPr/>
      <dgm:t>
        <a:bodyPr/>
        <a:lstStyle/>
        <a:p>
          <a:endParaRPr lang="en-US"/>
        </a:p>
      </dgm:t>
    </dgm:pt>
    <dgm:pt modelId="{0F55AB7D-2025-4D24-A81B-1FF586E20B02}" type="sibTrans" cxnId="{D13628B0-D068-43BE-8DB4-D2D51E90EC39}">
      <dgm:prSet/>
      <dgm:spPr/>
      <dgm:t>
        <a:bodyPr/>
        <a:lstStyle/>
        <a:p>
          <a:endParaRPr lang="en-US"/>
        </a:p>
      </dgm:t>
    </dgm:pt>
    <dgm:pt modelId="{E1B40A93-19AB-49DF-A670-4FA216E99E9E}">
      <dgm:prSet phldrT="[Text]"/>
      <dgm:spPr>
        <a:xfrm>
          <a:off x="5829892" y="2078070"/>
          <a:ext cx="558603" cy="2562070"/>
        </a:xfrm>
        <a:solidFill>
          <a:srgbClr val="333399"/>
        </a:solidFill>
        <a:ln>
          <a:noFill/>
        </a:ln>
        <a:effectLst/>
        <a:scene3d>
          <a:camera prst="orthographicFront"/>
          <a:lightRig rig="chilly" dir="t"/>
        </a:scene3d>
        <a:sp3d prstMaterial="translucentPowder">
          <a:bevelT w="127000" h="25400" prst="softRound"/>
        </a:sp3d>
      </dgm:spPr>
      <dgm:t>
        <a:bodyPr vert="vert270"/>
        <a:lstStyle/>
        <a:p>
          <a:pPr algn="ctr"/>
          <a:r>
            <a:rPr lang="en-US" b="1" dirty="0" smtClean="0">
              <a:solidFill>
                <a:srgbClr val="FFFFFF"/>
              </a:solidFill>
              <a:latin typeface="Tahoma"/>
              <a:ea typeface="+mn-ea"/>
              <a:cs typeface="+mn-cs"/>
            </a:rPr>
            <a:t>Exception Handling</a:t>
          </a:r>
          <a:endParaRPr lang="en-US" b="1" dirty="0">
            <a:solidFill>
              <a:srgbClr val="FFFFFF"/>
            </a:solidFill>
            <a:latin typeface="Tahoma"/>
            <a:ea typeface="+mn-ea"/>
            <a:cs typeface="+mn-cs"/>
          </a:endParaRPr>
        </a:p>
      </dgm:t>
    </dgm:pt>
    <dgm:pt modelId="{EE75EC45-B608-4415-98C5-B3379DE171BD}" type="parTrans" cxnId="{5DFDB74A-F18A-411B-9095-7FC06B28A86E}">
      <dgm:prSet/>
      <dgm:spPr/>
      <dgm:t>
        <a:bodyPr/>
        <a:lstStyle/>
        <a:p>
          <a:endParaRPr lang="en-US"/>
        </a:p>
      </dgm:t>
    </dgm:pt>
    <dgm:pt modelId="{89EE1E44-96F7-4122-B1C4-E354B53F37F6}" type="sibTrans" cxnId="{5DFDB74A-F18A-411B-9095-7FC06B28A86E}">
      <dgm:prSet/>
      <dgm:spPr/>
      <dgm:t>
        <a:bodyPr/>
        <a:lstStyle/>
        <a:p>
          <a:endParaRPr lang="en-US"/>
        </a:p>
      </dgm:t>
    </dgm:pt>
    <dgm:pt modelId="{A0902E7D-F490-4471-BBF9-8AE9A1718076}">
      <dgm:prSet phldrT="[Text]"/>
      <dgm:spPr>
        <a:xfrm>
          <a:off x="7576088" y="2078070"/>
          <a:ext cx="558603" cy="2562070"/>
        </a:xfrm>
        <a:solidFill>
          <a:srgbClr val="333399"/>
        </a:solidFill>
        <a:ln>
          <a:noFill/>
        </a:ln>
        <a:effectLst/>
        <a:scene3d>
          <a:camera prst="orthographicFront"/>
          <a:lightRig rig="chilly" dir="t"/>
        </a:scene3d>
        <a:sp3d prstMaterial="translucentPowder">
          <a:bevelT w="127000" h="25400" prst="softRound"/>
        </a:sp3d>
      </dgm:spPr>
      <dgm:t>
        <a:bodyPr vert="vert270"/>
        <a:lstStyle/>
        <a:p>
          <a:pPr algn="ctr"/>
          <a:r>
            <a:rPr lang="en-US" b="1" dirty="0" err="1" smtClean="0">
              <a:solidFill>
                <a:srgbClr val="FFFFFF"/>
              </a:solidFill>
              <a:latin typeface="Tahoma"/>
              <a:ea typeface="+mn-ea"/>
              <a:cs typeface="+mn-cs"/>
            </a:rPr>
            <a:t>SecurityConfiguration</a:t>
          </a:r>
          <a:endParaRPr lang="en-US" b="1" dirty="0">
            <a:solidFill>
              <a:srgbClr val="FFFFFF"/>
            </a:solidFill>
            <a:latin typeface="Tahoma"/>
            <a:ea typeface="+mn-ea"/>
            <a:cs typeface="+mn-cs"/>
          </a:endParaRPr>
        </a:p>
      </dgm:t>
    </dgm:pt>
    <dgm:pt modelId="{AAF9A447-C050-4CCC-97A7-A32F74160BB6}" type="parTrans" cxnId="{185BE467-E63B-4408-A1D3-EDFE3DBA812A}">
      <dgm:prSet/>
      <dgm:spPr/>
      <dgm:t>
        <a:bodyPr/>
        <a:lstStyle/>
        <a:p>
          <a:endParaRPr lang="en-US"/>
        </a:p>
      </dgm:t>
    </dgm:pt>
    <dgm:pt modelId="{0B8DCFF7-FE61-4AA2-935A-FEECACC54769}" type="sibTrans" cxnId="{185BE467-E63B-4408-A1D3-EDFE3DBA812A}">
      <dgm:prSet/>
      <dgm:spPr/>
      <dgm:t>
        <a:bodyPr/>
        <a:lstStyle/>
        <a:p>
          <a:endParaRPr lang="en-US"/>
        </a:p>
      </dgm:t>
    </dgm:pt>
    <dgm:pt modelId="{82A7DFC0-2659-4EB1-AE8C-10B820A79A75}" type="pres">
      <dgm:prSet presAssocID="{5E82DEDC-9068-45C1-B7F6-A99C0874467C}" presName="Name0" presStyleCnt="0">
        <dgm:presLayoutVars>
          <dgm:chPref val="1"/>
          <dgm:dir/>
          <dgm:animOne val="branch"/>
          <dgm:animLvl val="lvl"/>
          <dgm:resizeHandles/>
        </dgm:presLayoutVars>
      </dgm:prSet>
      <dgm:spPr/>
      <dgm:t>
        <a:bodyPr/>
        <a:lstStyle/>
        <a:p>
          <a:endParaRPr lang="en-US"/>
        </a:p>
      </dgm:t>
    </dgm:pt>
    <dgm:pt modelId="{878559F7-1EF3-459C-B796-F5DB45EF90A4}" type="pres">
      <dgm:prSet presAssocID="{5A245CDB-A4CC-4199-AECB-6901E56E8E46}" presName="vertOne" presStyleCnt="0"/>
      <dgm:spPr/>
    </dgm:pt>
    <dgm:pt modelId="{CC5E8D77-A450-48C2-8A88-CD223B4541FB}" type="pres">
      <dgm:prSet presAssocID="{5A245CDB-A4CC-4199-AECB-6901E56E8E46}" presName="txOne" presStyleLbl="node0" presStyleIdx="0" presStyleCnt="1" custScaleY="31751" custLinFactY="6969" custLinFactNeighborX="-27" custLinFactNeighborY="100000">
        <dgm:presLayoutVars>
          <dgm:chPref val="3"/>
        </dgm:presLayoutVars>
      </dgm:prSet>
      <dgm:spPr>
        <a:prstGeom prst="roundRect">
          <a:avLst>
            <a:gd name="adj" fmla="val 10000"/>
          </a:avLst>
        </a:prstGeom>
      </dgm:spPr>
      <dgm:t>
        <a:bodyPr/>
        <a:lstStyle/>
        <a:p>
          <a:endParaRPr lang="en-US"/>
        </a:p>
      </dgm:t>
    </dgm:pt>
    <dgm:pt modelId="{3A540078-9FD2-4274-A421-2162FD130B0B}" type="pres">
      <dgm:prSet presAssocID="{5A245CDB-A4CC-4199-AECB-6901E56E8E46}" presName="parTransOne" presStyleCnt="0"/>
      <dgm:spPr/>
    </dgm:pt>
    <dgm:pt modelId="{75ADFA90-4484-4A3C-9C5F-E3BF0AC3E36C}" type="pres">
      <dgm:prSet presAssocID="{5A245CDB-A4CC-4199-AECB-6901E56E8E46}" presName="horzOne" presStyleCnt="0"/>
      <dgm:spPr/>
    </dgm:pt>
    <dgm:pt modelId="{E2A21602-BD6A-46CB-BE10-DB6C89C42D43}" type="pres">
      <dgm:prSet presAssocID="{C95CFFFC-7BAB-471D-AD57-E8B1AD48F67F}" presName="vertTwo" presStyleCnt="0"/>
      <dgm:spPr/>
    </dgm:pt>
    <dgm:pt modelId="{B2BCDAB2-FFE4-478F-8E30-EC5D46553CCE}" type="pres">
      <dgm:prSet presAssocID="{C95CFFFC-7BAB-471D-AD57-E8B1AD48F67F}" presName="txTwo" presStyleLbl="node2" presStyleIdx="0" presStyleCnt="1" custScaleY="29585" custLinFactNeighborX="-125" custLinFactNeighborY="85914">
        <dgm:presLayoutVars>
          <dgm:chPref val="3"/>
        </dgm:presLayoutVars>
      </dgm:prSet>
      <dgm:spPr>
        <a:prstGeom prst="roundRect">
          <a:avLst>
            <a:gd name="adj" fmla="val 10000"/>
          </a:avLst>
        </a:prstGeom>
      </dgm:spPr>
      <dgm:t>
        <a:bodyPr/>
        <a:lstStyle/>
        <a:p>
          <a:endParaRPr lang="en-US"/>
        </a:p>
      </dgm:t>
    </dgm:pt>
    <dgm:pt modelId="{73370E9B-187B-41B4-B0AC-EFEA393F3DE9}" type="pres">
      <dgm:prSet presAssocID="{C95CFFFC-7BAB-471D-AD57-E8B1AD48F67F}" presName="parTransTwo" presStyleCnt="0"/>
      <dgm:spPr/>
    </dgm:pt>
    <dgm:pt modelId="{DA6BEDEE-3EDD-4447-B2AB-BF47A2AF54FE}" type="pres">
      <dgm:prSet presAssocID="{C95CFFFC-7BAB-471D-AD57-E8B1AD48F67F}" presName="horzTwo" presStyleCnt="0"/>
      <dgm:spPr/>
    </dgm:pt>
    <dgm:pt modelId="{891E7E58-0617-4C1D-A966-8CCB2E80CEAE}" type="pres">
      <dgm:prSet presAssocID="{115BFA12-3E27-42AC-BF96-CFD5284DFCD9}" presName="vertThree" presStyleCnt="0"/>
      <dgm:spPr/>
    </dgm:pt>
    <dgm:pt modelId="{1310CA2D-92B0-429D-9BF5-B01897562CFE}" type="pres">
      <dgm:prSet presAssocID="{115BFA12-3E27-42AC-BF96-CFD5284DFCD9}" presName="txThree" presStyleLbl="node3" presStyleIdx="0" presStyleCnt="14">
        <dgm:presLayoutVars>
          <dgm:chPref val="3"/>
        </dgm:presLayoutVars>
      </dgm:prSet>
      <dgm:spPr>
        <a:prstGeom prst="roundRect">
          <a:avLst>
            <a:gd name="adj" fmla="val 10000"/>
          </a:avLst>
        </a:prstGeom>
      </dgm:spPr>
      <dgm:t>
        <a:bodyPr/>
        <a:lstStyle/>
        <a:p>
          <a:endParaRPr lang="en-US"/>
        </a:p>
      </dgm:t>
    </dgm:pt>
    <dgm:pt modelId="{D393C169-FBA8-4EE3-BBBE-84AF0A0469C0}" type="pres">
      <dgm:prSet presAssocID="{115BFA12-3E27-42AC-BF96-CFD5284DFCD9}" presName="horzThree" presStyleCnt="0"/>
      <dgm:spPr/>
    </dgm:pt>
    <dgm:pt modelId="{7296D6AF-E084-4F1C-BF24-82802F78C234}" type="pres">
      <dgm:prSet presAssocID="{04AA2EE3-DB9C-45D6-ACC2-2E48977A2797}" presName="sibSpaceThree" presStyleCnt="0"/>
      <dgm:spPr/>
    </dgm:pt>
    <dgm:pt modelId="{CA2CC81A-AEA7-4046-9D40-EC3EF7162CEA}" type="pres">
      <dgm:prSet presAssocID="{174E7D08-880A-400C-BA20-3B667022FD34}" presName="vertThree" presStyleCnt="0"/>
      <dgm:spPr/>
    </dgm:pt>
    <dgm:pt modelId="{1E148C46-ACC1-4792-B37F-63750643FA1A}" type="pres">
      <dgm:prSet presAssocID="{174E7D08-880A-400C-BA20-3B667022FD34}" presName="txThree" presStyleLbl="node3" presStyleIdx="1" presStyleCnt="14">
        <dgm:presLayoutVars>
          <dgm:chPref val="3"/>
        </dgm:presLayoutVars>
      </dgm:prSet>
      <dgm:spPr>
        <a:prstGeom prst="roundRect">
          <a:avLst>
            <a:gd name="adj" fmla="val 10000"/>
          </a:avLst>
        </a:prstGeom>
      </dgm:spPr>
      <dgm:t>
        <a:bodyPr/>
        <a:lstStyle/>
        <a:p>
          <a:endParaRPr lang="en-US"/>
        </a:p>
      </dgm:t>
    </dgm:pt>
    <dgm:pt modelId="{3E9DBC6A-2AE2-4D6A-908F-3CC6836A5D55}" type="pres">
      <dgm:prSet presAssocID="{174E7D08-880A-400C-BA20-3B667022FD34}" presName="horzThree" presStyleCnt="0"/>
      <dgm:spPr/>
    </dgm:pt>
    <dgm:pt modelId="{E6769709-020F-41BC-A77A-CCE480F15E5D}" type="pres">
      <dgm:prSet presAssocID="{BFBF7DEC-8C31-4149-BBF2-6E0ABC809E13}" presName="sibSpaceThree" presStyleCnt="0"/>
      <dgm:spPr/>
    </dgm:pt>
    <dgm:pt modelId="{89572285-C7BE-462D-A32C-D39037B5E44D}" type="pres">
      <dgm:prSet presAssocID="{D767E1ED-1E1B-4B46-B813-FA19FBF83379}" presName="vertThree" presStyleCnt="0"/>
      <dgm:spPr/>
    </dgm:pt>
    <dgm:pt modelId="{B7224589-3D84-4F26-B38F-F65CF9D69FE3}" type="pres">
      <dgm:prSet presAssocID="{D767E1ED-1E1B-4B46-B813-FA19FBF83379}" presName="txThree" presStyleLbl="node3" presStyleIdx="2" presStyleCnt="14">
        <dgm:presLayoutVars>
          <dgm:chPref val="3"/>
        </dgm:presLayoutVars>
      </dgm:prSet>
      <dgm:spPr>
        <a:prstGeom prst="roundRect">
          <a:avLst>
            <a:gd name="adj" fmla="val 10000"/>
          </a:avLst>
        </a:prstGeom>
      </dgm:spPr>
      <dgm:t>
        <a:bodyPr/>
        <a:lstStyle/>
        <a:p>
          <a:endParaRPr lang="en-US"/>
        </a:p>
      </dgm:t>
    </dgm:pt>
    <dgm:pt modelId="{626B5DD3-ACD5-47D0-993A-7E868CB88D6D}" type="pres">
      <dgm:prSet presAssocID="{D767E1ED-1E1B-4B46-B813-FA19FBF83379}" presName="horzThree" presStyleCnt="0"/>
      <dgm:spPr/>
    </dgm:pt>
    <dgm:pt modelId="{CC643B64-5317-469D-B516-2284DF5298F6}" type="pres">
      <dgm:prSet presAssocID="{AE442838-4B8A-4AFE-9526-D09B68534943}" presName="sibSpaceThree" presStyleCnt="0"/>
      <dgm:spPr/>
    </dgm:pt>
    <dgm:pt modelId="{8D8C4BC4-07B2-4F8A-A1EE-F0332A95BF5B}" type="pres">
      <dgm:prSet presAssocID="{675A6E7C-DEB5-41B6-B6EA-9864FEF7DAFC}" presName="vertThree" presStyleCnt="0"/>
      <dgm:spPr/>
    </dgm:pt>
    <dgm:pt modelId="{DA047933-D13A-4FC2-82C0-447337779992}" type="pres">
      <dgm:prSet presAssocID="{675A6E7C-DEB5-41B6-B6EA-9864FEF7DAFC}" presName="txThree" presStyleLbl="node3" presStyleIdx="3" presStyleCnt="14">
        <dgm:presLayoutVars>
          <dgm:chPref val="3"/>
        </dgm:presLayoutVars>
      </dgm:prSet>
      <dgm:spPr>
        <a:prstGeom prst="roundRect">
          <a:avLst>
            <a:gd name="adj" fmla="val 10000"/>
          </a:avLst>
        </a:prstGeom>
      </dgm:spPr>
      <dgm:t>
        <a:bodyPr/>
        <a:lstStyle/>
        <a:p>
          <a:endParaRPr lang="en-US"/>
        </a:p>
      </dgm:t>
    </dgm:pt>
    <dgm:pt modelId="{D7A0978C-B354-4C23-849B-171F24B4DDB5}" type="pres">
      <dgm:prSet presAssocID="{675A6E7C-DEB5-41B6-B6EA-9864FEF7DAFC}" presName="horzThree" presStyleCnt="0"/>
      <dgm:spPr/>
    </dgm:pt>
    <dgm:pt modelId="{36068045-1CA2-439F-89CA-D94572F571D0}" type="pres">
      <dgm:prSet presAssocID="{A82CDB7E-779E-4AE5-AD5A-7AD1FDDDB8CD}" presName="sibSpaceThree" presStyleCnt="0"/>
      <dgm:spPr/>
    </dgm:pt>
    <dgm:pt modelId="{0482124A-8118-4E8C-83A1-1E48273C2D6A}" type="pres">
      <dgm:prSet presAssocID="{0CF48BD0-D5F1-4B6F-8858-AF8418D6911D}" presName="vertThree" presStyleCnt="0"/>
      <dgm:spPr/>
    </dgm:pt>
    <dgm:pt modelId="{EAEDB256-52C4-4E72-98E0-BF8BEF9CBF16}" type="pres">
      <dgm:prSet presAssocID="{0CF48BD0-D5F1-4B6F-8858-AF8418D6911D}" presName="txThree" presStyleLbl="node3" presStyleIdx="4" presStyleCnt="14">
        <dgm:presLayoutVars>
          <dgm:chPref val="3"/>
        </dgm:presLayoutVars>
      </dgm:prSet>
      <dgm:spPr>
        <a:prstGeom prst="roundRect">
          <a:avLst>
            <a:gd name="adj" fmla="val 10000"/>
          </a:avLst>
        </a:prstGeom>
      </dgm:spPr>
      <dgm:t>
        <a:bodyPr/>
        <a:lstStyle/>
        <a:p>
          <a:endParaRPr lang="en-US"/>
        </a:p>
      </dgm:t>
    </dgm:pt>
    <dgm:pt modelId="{E44C0DC8-DC01-4A16-A90F-6D36788E2A7F}" type="pres">
      <dgm:prSet presAssocID="{0CF48BD0-D5F1-4B6F-8858-AF8418D6911D}" presName="horzThree" presStyleCnt="0"/>
      <dgm:spPr/>
    </dgm:pt>
    <dgm:pt modelId="{319944BE-03A2-47E0-9AE3-A1C518E83D72}" type="pres">
      <dgm:prSet presAssocID="{0ED67663-10E4-4AA4-BE17-6931FE196688}" presName="sibSpaceThree" presStyleCnt="0"/>
      <dgm:spPr/>
    </dgm:pt>
    <dgm:pt modelId="{958228B8-E7E2-4D25-8064-68ED274E9C05}" type="pres">
      <dgm:prSet presAssocID="{5C63D56C-24BB-41C1-B380-8365321B5833}" presName="vertThree" presStyleCnt="0"/>
      <dgm:spPr/>
    </dgm:pt>
    <dgm:pt modelId="{897B20DD-66A0-4F0F-A77B-FBF79348313E}" type="pres">
      <dgm:prSet presAssocID="{5C63D56C-24BB-41C1-B380-8365321B5833}" presName="txThree" presStyleLbl="node3" presStyleIdx="5" presStyleCnt="14">
        <dgm:presLayoutVars>
          <dgm:chPref val="3"/>
        </dgm:presLayoutVars>
      </dgm:prSet>
      <dgm:spPr>
        <a:prstGeom prst="roundRect">
          <a:avLst>
            <a:gd name="adj" fmla="val 10000"/>
          </a:avLst>
        </a:prstGeom>
      </dgm:spPr>
      <dgm:t>
        <a:bodyPr/>
        <a:lstStyle/>
        <a:p>
          <a:endParaRPr lang="en-US"/>
        </a:p>
      </dgm:t>
    </dgm:pt>
    <dgm:pt modelId="{71742C1C-9E05-4E02-A87C-6B8F5CCEF242}" type="pres">
      <dgm:prSet presAssocID="{5C63D56C-24BB-41C1-B380-8365321B5833}" presName="horzThree" presStyleCnt="0"/>
      <dgm:spPr/>
    </dgm:pt>
    <dgm:pt modelId="{D333826E-67F9-4B90-890E-ACE28596BABA}" type="pres">
      <dgm:prSet presAssocID="{544CC2A8-3F17-41F8-8096-CFF2A44E41E9}" presName="sibSpaceThree" presStyleCnt="0"/>
      <dgm:spPr/>
    </dgm:pt>
    <dgm:pt modelId="{9011DCAA-7DD2-456C-A869-CB23CFE248E8}" type="pres">
      <dgm:prSet presAssocID="{B2FE1027-6E85-41C8-9A4C-E420DCBC52A7}" presName="vertThree" presStyleCnt="0"/>
      <dgm:spPr/>
    </dgm:pt>
    <dgm:pt modelId="{C5167C67-47E1-40A4-BEBE-FE2E97251587}" type="pres">
      <dgm:prSet presAssocID="{B2FE1027-6E85-41C8-9A4C-E420DCBC52A7}" presName="txThree" presStyleLbl="node3" presStyleIdx="6" presStyleCnt="14">
        <dgm:presLayoutVars>
          <dgm:chPref val="3"/>
        </dgm:presLayoutVars>
      </dgm:prSet>
      <dgm:spPr>
        <a:prstGeom prst="roundRect">
          <a:avLst>
            <a:gd name="adj" fmla="val 10000"/>
          </a:avLst>
        </a:prstGeom>
      </dgm:spPr>
      <dgm:t>
        <a:bodyPr/>
        <a:lstStyle/>
        <a:p>
          <a:endParaRPr lang="en-US"/>
        </a:p>
      </dgm:t>
    </dgm:pt>
    <dgm:pt modelId="{2ECFCB68-B352-4FE1-B58A-D1DF84CFC078}" type="pres">
      <dgm:prSet presAssocID="{B2FE1027-6E85-41C8-9A4C-E420DCBC52A7}" presName="horzThree" presStyleCnt="0"/>
      <dgm:spPr/>
    </dgm:pt>
    <dgm:pt modelId="{01184F96-ED4F-4C19-ADC1-08C167C47F02}" type="pres">
      <dgm:prSet presAssocID="{33858E58-4122-42DC-9867-732D6D01710F}" presName="sibSpaceThree" presStyleCnt="0"/>
      <dgm:spPr/>
    </dgm:pt>
    <dgm:pt modelId="{A8BA5F79-D231-405C-9CFF-2A44CC22205B}" type="pres">
      <dgm:prSet presAssocID="{B5CCDD8B-FC74-4449-A6C4-AE1EE95D10FB}" presName="vertThree" presStyleCnt="0"/>
      <dgm:spPr/>
    </dgm:pt>
    <dgm:pt modelId="{B16DC942-FBD3-493D-8BB5-1546DB4F6A46}" type="pres">
      <dgm:prSet presAssocID="{B5CCDD8B-FC74-4449-A6C4-AE1EE95D10FB}" presName="txThree" presStyleLbl="node3" presStyleIdx="7" presStyleCnt="14">
        <dgm:presLayoutVars>
          <dgm:chPref val="3"/>
        </dgm:presLayoutVars>
      </dgm:prSet>
      <dgm:spPr>
        <a:prstGeom prst="roundRect">
          <a:avLst>
            <a:gd name="adj" fmla="val 10000"/>
          </a:avLst>
        </a:prstGeom>
      </dgm:spPr>
      <dgm:t>
        <a:bodyPr/>
        <a:lstStyle/>
        <a:p>
          <a:endParaRPr lang="en-US"/>
        </a:p>
      </dgm:t>
    </dgm:pt>
    <dgm:pt modelId="{36ACCBFF-47BA-4B7B-9506-C34BAF3A5086}" type="pres">
      <dgm:prSet presAssocID="{B5CCDD8B-FC74-4449-A6C4-AE1EE95D10FB}" presName="horzThree" presStyleCnt="0"/>
      <dgm:spPr/>
    </dgm:pt>
    <dgm:pt modelId="{31EA1DDD-705A-4ECA-B118-F43165897157}" type="pres">
      <dgm:prSet presAssocID="{1305D0CA-6C1D-4CC7-8102-C8936A6411C0}" presName="sibSpaceThree" presStyleCnt="0"/>
      <dgm:spPr/>
    </dgm:pt>
    <dgm:pt modelId="{A3A0AAF3-E6AC-44B5-996B-63CD39F4B9A1}" type="pres">
      <dgm:prSet presAssocID="{71D04F8E-BF58-4724-A086-E9FA378F94A9}" presName="vertThree" presStyleCnt="0"/>
      <dgm:spPr/>
    </dgm:pt>
    <dgm:pt modelId="{1E59F0C6-1250-4508-985F-398145FC6B04}" type="pres">
      <dgm:prSet presAssocID="{71D04F8E-BF58-4724-A086-E9FA378F94A9}" presName="txThree" presStyleLbl="node3" presStyleIdx="8" presStyleCnt="14">
        <dgm:presLayoutVars>
          <dgm:chPref val="3"/>
        </dgm:presLayoutVars>
      </dgm:prSet>
      <dgm:spPr>
        <a:prstGeom prst="roundRect">
          <a:avLst>
            <a:gd name="adj" fmla="val 10000"/>
          </a:avLst>
        </a:prstGeom>
      </dgm:spPr>
      <dgm:t>
        <a:bodyPr/>
        <a:lstStyle/>
        <a:p>
          <a:endParaRPr lang="en-US"/>
        </a:p>
      </dgm:t>
    </dgm:pt>
    <dgm:pt modelId="{F5DB9953-AD3B-4073-AA4D-43AE92FDFD28}" type="pres">
      <dgm:prSet presAssocID="{71D04F8E-BF58-4724-A086-E9FA378F94A9}" presName="horzThree" presStyleCnt="0"/>
      <dgm:spPr/>
    </dgm:pt>
    <dgm:pt modelId="{157299A9-0BC8-4807-863D-2B3E14D0412D}" type="pres">
      <dgm:prSet presAssocID="{43678F31-B60E-4973-AD91-803211A79E49}" presName="sibSpaceThree" presStyleCnt="0"/>
      <dgm:spPr/>
    </dgm:pt>
    <dgm:pt modelId="{AF908929-6902-44DA-AAE5-B42BCE93ED35}" type="pres">
      <dgm:prSet presAssocID="{B0295E24-C12C-44E8-A1AA-81E139E8C686}" presName="vertThree" presStyleCnt="0"/>
      <dgm:spPr/>
    </dgm:pt>
    <dgm:pt modelId="{DF50857C-7BAD-4B02-A4D8-124ED847A302}" type="pres">
      <dgm:prSet presAssocID="{B0295E24-C12C-44E8-A1AA-81E139E8C686}" presName="txThree" presStyleLbl="node3" presStyleIdx="9" presStyleCnt="14">
        <dgm:presLayoutVars>
          <dgm:chPref val="3"/>
        </dgm:presLayoutVars>
      </dgm:prSet>
      <dgm:spPr>
        <a:prstGeom prst="roundRect">
          <a:avLst>
            <a:gd name="adj" fmla="val 10000"/>
          </a:avLst>
        </a:prstGeom>
      </dgm:spPr>
      <dgm:t>
        <a:bodyPr/>
        <a:lstStyle/>
        <a:p>
          <a:endParaRPr lang="en-US"/>
        </a:p>
      </dgm:t>
    </dgm:pt>
    <dgm:pt modelId="{781D93DF-1750-40CF-AC07-9E32DC61E98B}" type="pres">
      <dgm:prSet presAssocID="{B0295E24-C12C-44E8-A1AA-81E139E8C686}" presName="horzThree" presStyleCnt="0"/>
      <dgm:spPr/>
    </dgm:pt>
    <dgm:pt modelId="{C716C8AE-3A6F-4822-9D81-12E0BB5594A1}" type="pres">
      <dgm:prSet presAssocID="{08938B07-AA6A-4BCA-8EF1-015571AE360F}" presName="sibSpaceThree" presStyleCnt="0"/>
      <dgm:spPr/>
    </dgm:pt>
    <dgm:pt modelId="{3CF73C25-2EC9-422F-B7FE-AAA1AA19A37D}" type="pres">
      <dgm:prSet presAssocID="{E1B40A93-19AB-49DF-A670-4FA216E99E9E}" presName="vertThree" presStyleCnt="0"/>
      <dgm:spPr/>
    </dgm:pt>
    <dgm:pt modelId="{AC7CE723-C373-48E7-9DB5-D9191F379A86}" type="pres">
      <dgm:prSet presAssocID="{E1B40A93-19AB-49DF-A670-4FA216E99E9E}" presName="txThree" presStyleLbl="node3" presStyleIdx="10" presStyleCnt="14">
        <dgm:presLayoutVars>
          <dgm:chPref val="3"/>
        </dgm:presLayoutVars>
      </dgm:prSet>
      <dgm:spPr>
        <a:prstGeom prst="roundRect">
          <a:avLst>
            <a:gd name="adj" fmla="val 10000"/>
          </a:avLst>
        </a:prstGeom>
      </dgm:spPr>
      <dgm:t>
        <a:bodyPr/>
        <a:lstStyle/>
        <a:p>
          <a:endParaRPr lang="en-US"/>
        </a:p>
      </dgm:t>
    </dgm:pt>
    <dgm:pt modelId="{0E3B802D-C772-4C29-B0FA-4E7A9A2487E4}" type="pres">
      <dgm:prSet presAssocID="{E1B40A93-19AB-49DF-A670-4FA216E99E9E}" presName="horzThree" presStyleCnt="0"/>
      <dgm:spPr/>
    </dgm:pt>
    <dgm:pt modelId="{DB8213A0-DC53-4648-92BC-6D846E7D6193}" type="pres">
      <dgm:prSet presAssocID="{89EE1E44-96F7-4122-B1C4-E354B53F37F6}" presName="sibSpaceThree" presStyleCnt="0"/>
      <dgm:spPr/>
    </dgm:pt>
    <dgm:pt modelId="{3396783D-7BAA-4357-B513-9BAE5E1B7880}" type="pres">
      <dgm:prSet presAssocID="{CF62263B-AC40-4C2E-AF55-E373E63BA1B5}" presName="vertThree" presStyleCnt="0"/>
      <dgm:spPr/>
    </dgm:pt>
    <dgm:pt modelId="{46E4D9A1-3176-43A4-85E6-FC1242530567}" type="pres">
      <dgm:prSet presAssocID="{CF62263B-AC40-4C2E-AF55-E373E63BA1B5}" presName="txThree" presStyleLbl="node3" presStyleIdx="11" presStyleCnt="14">
        <dgm:presLayoutVars>
          <dgm:chPref val="3"/>
        </dgm:presLayoutVars>
      </dgm:prSet>
      <dgm:spPr>
        <a:prstGeom prst="roundRect">
          <a:avLst>
            <a:gd name="adj" fmla="val 10000"/>
          </a:avLst>
        </a:prstGeom>
      </dgm:spPr>
      <dgm:t>
        <a:bodyPr/>
        <a:lstStyle/>
        <a:p>
          <a:endParaRPr lang="en-US"/>
        </a:p>
      </dgm:t>
    </dgm:pt>
    <dgm:pt modelId="{EC01A7A7-C310-4CCA-BAD0-417F1A46B4CB}" type="pres">
      <dgm:prSet presAssocID="{CF62263B-AC40-4C2E-AF55-E373E63BA1B5}" presName="horzThree" presStyleCnt="0"/>
      <dgm:spPr/>
    </dgm:pt>
    <dgm:pt modelId="{C5236776-77CC-4E06-84A5-C512CEFF0B1B}" type="pres">
      <dgm:prSet presAssocID="{E1E98E4E-AC97-4B6C-8D26-86529E65ECAE}" presName="sibSpaceThree" presStyleCnt="0"/>
      <dgm:spPr/>
    </dgm:pt>
    <dgm:pt modelId="{87631E57-4A2D-4C4C-96FF-2B3166F591AB}" type="pres">
      <dgm:prSet presAssocID="{FCC54787-A8A5-4ED0-9C44-DCA661B7E70A}" presName="vertThree" presStyleCnt="0"/>
      <dgm:spPr/>
    </dgm:pt>
    <dgm:pt modelId="{641D1ABE-D6AD-4DF0-B338-9F9A3F75D0CE}" type="pres">
      <dgm:prSet presAssocID="{FCC54787-A8A5-4ED0-9C44-DCA661B7E70A}" presName="txThree" presStyleLbl="node3" presStyleIdx="12" presStyleCnt="14">
        <dgm:presLayoutVars>
          <dgm:chPref val="3"/>
        </dgm:presLayoutVars>
      </dgm:prSet>
      <dgm:spPr>
        <a:prstGeom prst="roundRect">
          <a:avLst>
            <a:gd name="adj" fmla="val 10000"/>
          </a:avLst>
        </a:prstGeom>
      </dgm:spPr>
      <dgm:t>
        <a:bodyPr/>
        <a:lstStyle/>
        <a:p>
          <a:endParaRPr lang="en-US"/>
        </a:p>
      </dgm:t>
    </dgm:pt>
    <dgm:pt modelId="{8D84B37D-9C27-4F9C-A260-28D3C5720AAD}" type="pres">
      <dgm:prSet presAssocID="{FCC54787-A8A5-4ED0-9C44-DCA661B7E70A}" presName="horzThree" presStyleCnt="0"/>
      <dgm:spPr/>
    </dgm:pt>
    <dgm:pt modelId="{10EC4C2B-4422-4E2E-8F4E-0601F27776E0}" type="pres">
      <dgm:prSet presAssocID="{CBDBB7BE-0A92-47EC-A9C5-C6EE7E76A9ED}" presName="sibSpaceThree" presStyleCnt="0"/>
      <dgm:spPr/>
    </dgm:pt>
    <dgm:pt modelId="{379DF506-BB49-4C2F-9F37-9F79EE47FDC2}" type="pres">
      <dgm:prSet presAssocID="{A0902E7D-F490-4471-BBF9-8AE9A1718076}" presName="vertThree" presStyleCnt="0"/>
      <dgm:spPr/>
    </dgm:pt>
    <dgm:pt modelId="{8A6F70EB-27B4-498A-8E23-E74FEB0DE387}" type="pres">
      <dgm:prSet presAssocID="{A0902E7D-F490-4471-BBF9-8AE9A1718076}" presName="txThree" presStyleLbl="node3" presStyleIdx="13" presStyleCnt="14">
        <dgm:presLayoutVars>
          <dgm:chPref val="3"/>
        </dgm:presLayoutVars>
      </dgm:prSet>
      <dgm:spPr>
        <a:prstGeom prst="roundRect">
          <a:avLst>
            <a:gd name="adj" fmla="val 10000"/>
          </a:avLst>
        </a:prstGeom>
      </dgm:spPr>
      <dgm:t>
        <a:bodyPr/>
        <a:lstStyle/>
        <a:p>
          <a:endParaRPr lang="en-US"/>
        </a:p>
      </dgm:t>
    </dgm:pt>
    <dgm:pt modelId="{0ED3A616-A115-487A-B5D0-9ECBC43DF298}" type="pres">
      <dgm:prSet presAssocID="{A0902E7D-F490-4471-BBF9-8AE9A1718076}" presName="horzThree" presStyleCnt="0"/>
      <dgm:spPr/>
    </dgm:pt>
  </dgm:ptLst>
  <dgm:cxnLst>
    <dgm:cxn modelId="{553F1B01-BEBA-452E-8131-10CC8F234C4D}" srcId="{C95CFFFC-7BAB-471D-AD57-E8B1AD48F67F}" destId="{0CF48BD0-D5F1-4B6F-8858-AF8418D6911D}" srcOrd="4" destOrd="0" parTransId="{2FB7C4B9-6DAC-4AC3-919B-FEA23A8EA9EF}" sibTransId="{0ED67663-10E4-4AA4-BE17-6931FE196688}"/>
    <dgm:cxn modelId="{34BFEB77-783F-44B4-8ABB-F01626B0B0CE}" srcId="{C95CFFFC-7BAB-471D-AD57-E8B1AD48F67F}" destId="{B2FE1027-6E85-41C8-9A4C-E420DCBC52A7}" srcOrd="6" destOrd="0" parTransId="{F207EFD8-D533-43C4-87F1-D6A3ADE62B83}" sibTransId="{33858E58-4122-42DC-9867-732D6D01710F}"/>
    <dgm:cxn modelId="{D0A3B624-721A-458F-91A9-93848CBB971D}" type="presOf" srcId="{B5CCDD8B-FC74-4449-A6C4-AE1EE95D10FB}" destId="{B16DC942-FBD3-493D-8BB5-1546DB4F6A46}" srcOrd="0" destOrd="0" presId="urn:microsoft.com/office/officeart/2005/8/layout/hierarchy4"/>
    <dgm:cxn modelId="{F1965135-D79D-4308-8485-F37F651297F2}" srcId="{C95CFFFC-7BAB-471D-AD57-E8B1AD48F67F}" destId="{5C63D56C-24BB-41C1-B380-8365321B5833}" srcOrd="5" destOrd="0" parTransId="{107AEE38-BDD6-4766-984F-BFB74FAE9707}" sibTransId="{544CC2A8-3F17-41F8-8096-CFF2A44E41E9}"/>
    <dgm:cxn modelId="{D13628B0-D068-43BE-8DB4-D2D51E90EC39}" srcId="{5A245CDB-A4CC-4199-AECB-6901E56E8E46}" destId="{C95CFFFC-7BAB-471D-AD57-E8B1AD48F67F}" srcOrd="0" destOrd="0" parTransId="{E6497C19-BF58-485E-BCF6-FE1E89D14420}" sibTransId="{0F55AB7D-2025-4D24-A81B-1FF586E20B02}"/>
    <dgm:cxn modelId="{67BD9D0F-9F00-43CA-A4FB-412D9BD95921}" type="presOf" srcId="{D767E1ED-1E1B-4B46-B813-FA19FBF83379}" destId="{B7224589-3D84-4F26-B38F-F65CF9D69FE3}" srcOrd="0" destOrd="0" presId="urn:microsoft.com/office/officeart/2005/8/layout/hierarchy4"/>
    <dgm:cxn modelId="{33CC7D3F-B661-49D3-8AF9-A0C5048EAE26}" type="presOf" srcId="{A0902E7D-F490-4471-BBF9-8AE9A1718076}" destId="{8A6F70EB-27B4-498A-8E23-E74FEB0DE387}" srcOrd="0" destOrd="0" presId="urn:microsoft.com/office/officeart/2005/8/layout/hierarchy4"/>
    <dgm:cxn modelId="{A99D3657-DBF6-46E4-B40F-F90172C9C3C9}" srcId="{C95CFFFC-7BAB-471D-AD57-E8B1AD48F67F}" destId="{FCC54787-A8A5-4ED0-9C44-DCA661B7E70A}" srcOrd="12" destOrd="0" parTransId="{639EC182-C11A-4029-8B93-7E0FAB5768A6}" sibTransId="{CBDBB7BE-0A92-47EC-A9C5-C6EE7E76A9ED}"/>
    <dgm:cxn modelId="{22A2B87C-36EF-4B19-AC44-61B2E2256622}" type="presOf" srcId="{B0295E24-C12C-44E8-A1AA-81E139E8C686}" destId="{DF50857C-7BAD-4B02-A4D8-124ED847A302}" srcOrd="0" destOrd="0" presId="urn:microsoft.com/office/officeart/2005/8/layout/hierarchy4"/>
    <dgm:cxn modelId="{B833D9F6-A06D-4B58-9ADA-8D098C23916C}" type="presOf" srcId="{675A6E7C-DEB5-41B6-B6EA-9864FEF7DAFC}" destId="{DA047933-D13A-4FC2-82C0-447337779992}" srcOrd="0" destOrd="0" presId="urn:microsoft.com/office/officeart/2005/8/layout/hierarchy4"/>
    <dgm:cxn modelId="{67A01BFC-832D-42C2-BCAD-D1B357820490}" type="presOf" srcId="{71D04F8E-BF58-4724-A086-E9FA378F94A9}" destId="{1E59F0C6-1250-4508-985F-398145FC6B04}" srcOrd="0" destOrd="0" presId="urn:microsoft.com/office/officeart/2005/8/layout/hierarchy4"/>
    <dgm:cxn modelId="{62BBFBE9-3B1D-46FE-95A6-12AC89EFDE6C}" type="presOf" srcId="{C95CFFFC-7BAB-471D-AD57-E8B1AD48F67F}" destId="{B2BCDAB2-FFE4-478F-8E30-EC5D46553CCE}" srcOrd="0" destOrd="0" presId="urn:microsoft.com/office/officeart/2005/8/layout/hierarchy4"/>
    <dgm:cxn modelId="{67CB8C22-9942-47C8-92F0-6E16E6FD27E1}" type="presOf" srcId="{E1B40A93-19AB-49DF-A670-4FA216E99E9E}" destId="{AC7CE723-C373-48E7-9DB5-D9191F379A86}" srcOrd="0" destOrd="0" presId="urn:microsoft.com/office/officeart/2005/8/layout/hierarchy4"/>
    <dgm:cxn modelId="{D49C8A82-7903-4F20-A28B-3F40DAF6C6DC}" srcId="{C95CFFFC-7BAB-471D-AD57-E8B1AD48F67F}" destId="{B0295E24-C12C-44E8-A1AA-81E139E8C686}" srcOrd="9" destOrd="0" parTransId="{7A5B7810-9249-4C8A-9BBF-10F254A4B485}" sibTransId="{08938B07-AA6A-4BCA-8EF1-015571AE360F}"/>
    <dgm:cxn modelId="{6DC500A6-DBB4-4159-8443-5C1EA77A0A0D}" srcId="{C95CFFFC-7BAB-471D-AD57-E8B1AD48F67F}" destId="{174E7D08-880A-400C-BA20-3B667022FD34}" srcOrd="1" destOrd="0" parTransId="{D9AB2B17-773B-4C16-B3D6-BB0EE14F150F}" sibTransId="{BFBF7DEC-8C31-4149-BBF2-6E0ABC809E13}"/>
    <dgm:cxn modelId="{72D5AD0C-14D2-4E8A-8B66-BCB81018F0DF}" type="presOf" srcId="{FCC54787-A8A5-4ED0-9C44-DCA661B7E70A}" destId="{641D1ABE-D6AD-4DF0-B338-9F9A3F75D0CE}" srcOrd="0" destOrd="0" presId="urn:microsoft.com/office/officeart/2005/8/layout/hierarchy4"/>
    <dgm:cxn modelId="{95D4A454-C02B-49B9-BAAF-E254ECB3A69A}" srcId="{C95CFFFC-7BAB-471D-AD57-E8B1AD48F67F}" destId="{B5CCDD8B-FC74-4449-A6C4-AE1EE95D10FB}" srcOrd="7" destOrd="0" parTransId="{05D17C0D-84AD-49BF-B370-44FE2124E299}" sibTransId="{1305D0CA-6C1D-4CC7-8102-C8936A6411C0}"/>
    <dgm:cxn modelId="{289819E4-1300-4D3B-AD96-2E3D02ADECE8}" srcId="{C95CFFFC-7BAB-471D-AD57-E8B1AD48F67F}" destId="{675A6E7C-DEB5-41B6-B6EA-9864FEF7DAFC}" srcOrd="3" destOrd="0" parTransId="{16846935-2905-43EA-9F5D-8975EA56DDEB}" sibTransId="{A82CDB7E-779E-4AE5-AD5A-7AD1FDDDB8CD}"/>
    <dgm:cxn modelId="{DCD19A5C-B788-40C1-A5EA-C5D61CB3E4AF}" type="presOf" srcId="{5C63D56C-24BB-41C1-B380-8365321B5833}" destId="{897B20DD-66A0-4F0F-A77B-FBF79348313E}" srcOrd="0" destOrd="0" presId="urn:microsoft.com/office/officeart/2005/8/layout/hierarchy4"/>
    <dgm:cxn modelId="{C03591FC-93F0-46E9-A7FD-0F0EF9F17C91}" srcId="{C95CFFFC-7BAB-471D-AD57-E8B1AD48F67F}" destId="{CF62263B-AC40-4C2E-AF55-E373E63BA1B5}" srcOrd="11" destOrd="0" parTransId="{8D4C8D3D-BE30-49F2-9520-4CDF78540225}" sibTransId="{E1E98E4E-AC97-4B6C-8D26-86529E65ECAE}"/>
    <dgm:cxn modelId="{BDFCE851-761A-4F18-A5F2-508F3255722F}" type="presOf" srcId="{CF62263B-AC40-4C2E-AF55-E373E63BA1B5}" destId="{46E4D9A1-3176-43A4-85E6-FC1242530567}" srcOrd="0" destOrd="0" presId="urn:microsoft.com/office/officeart/2005/8/layout/hierarchy4"/>
    <dgm:cxn modelId="{EBE44233-914B-4446-9677-45BB56B2E9D2}" type="presOf" srcId="{115BFA12-3E27-42AC-BF96-CFD5284DFCD9}" destId="{1310CA2D-92B0-429D-9BF5-B01897562CFE}" srcOrd="0" destOrd="0" presId="urn:microsoft.com/office/officeart/2005/8/layout/hierarchy4"/>
    <dgm:cxn modelId="{954B135A-2C9A-4A7F-9EAF-BEF816725647}" srcId="{C95CFFFC-7BAB-471D-AD57-E8B1AD48F67F}" destId="{115BFA12-3E27-42AC-BF96-CFD5284DFCD9}" srcOrd="0" destOrd="0" parTransId="{5E1FC6EE-D18A-4A00-B4A2-F883630B05D5}" sibTransId="{04AA2EE3-DB9C-45D6-ACC2-2E48977A2797}"/>
    <dgm:cxn modelId="{E0C8EE6C-BA0B-4935-A563-68A330EF3228}" type="presOf" srcId="{5A245CDB-A4CC-4199-AECB-6901E56E8E46}" destId="{CC5E8D77-A450-48C2-8A88-CD223B4541FB}" srcOrd="0" destOrd="0" presId="urn:microsoft.com/office/officeart/2005/8/layout/hierarchy4"/>
    <dgm:cxn modelId="{F7231858-0E83-4182-B899-C7F521CFC7F3}" type="presOf" srcId="{5E82DEDC-9068-45C1-B7F6-A99C0874467C}" destId="{82A7DFC0-2659-4EB1-AE8C-10B820A79A75}" srcOrd="0" destOrd="0" presId="urn:microsoft.com/office/officeart/2005/8/layout/hierarchy4"/>
    <dgm:cxn modelId="{385FCF19-75A7-4BFC-B852-C5E947A1C805}" srcId="{5E82DEDC-9068-45C1-B7F6-A99C0874467C}" destId="{5A245CDB-A4CC-4199-AECB-6901E56E8E46}" srcOrd="0" destOrd="0" parTransId="{7EB04A94-2209-4CF5-A713-CCBB160D3930}" sibTransId="{511F169A-0CB9-48C0-B69A-4451E700F836}"/>
    <dgm:cxn modelId="{7774AA85-A667-403D-9BB6-BD2EFA470E85}" srcId="{C95CFFFC-7BAB-471D-AD57-E8B1AD48F67F}" destId="{D767E1ED-1E1B-4B46-B813-FA19FBF83379}" srcOrd="2" destOrd="0" parTransId="{50973A03-FF97-417F-ABCF-39BF49CC7821}" sibTransId="{AE442838-4B8A-4AFE-9526-D09B68534943}"/>
    <dgm:cxn modelId="{185BE467-E63B-4408-A1D3-EDFE3DBA812A}" srcId="{C95CFFFC-7BAB-471D-AD57-E8B1AD48F67F}" destId="{A0902E7D-F490-4471-BBF9-8AE9A1718076}" srcOrd="13" destOrd="0" parTransId="{AAF9A447-C050-4CCC-97A7-A32F74160BB6}" sibTransId="{0B8DCFF7-FE61-4AA2-935A-FEECACC54769}"/>
    <dgm:cxn modelId="{69C4138F-4003-428C-B60C-8317E1A83554}" srcId="{C95CFFFC-7BAB-471D-AD57-E8B1AD48F67F}" destId="{71D04F8E-BF58-4724-A086-E9FA378F94A9}" srcOrd="8" destOrd="0" parTransId="{E158F2CD-2C13-4D0E-8A0B-0947BFC49B39}" sibTransId="{43678F31-B60E-4973-AD91-803211A79E49}"/>
    <dgm:cxn modelId="{C66C1AE0-D55F-42B1-AE28-010358CDED2A}" type="presOf" srcId="{0CF48BD0-D5F1-4B6F-8858-AF8418D6911D}" destId="{EAEDB256-52C4-4E72-98E0-BF8BEF9CBF16}" srcOrd="0" destOrd="0" presId="urn:microsoft.com/office/officeart/2005/8/layout/hierarchy4"/>
    <dgm:cxn modelId="{5DFDB74A-F18A-411B-9095-7FC06B28A86E}" srcId="{C95CFFFC-7BAB-471D-AD57-E8B1AD48F67F}" destId="{E1B40A93-19AB-49DF-A670-4FA216E99E9E}" srcOrd="10" destOrd="0" parTransId="{EE75EC45-B608-4415-98C5-B3379DE171BD}" sibTransId="{89EE1E44-96F7-4122-B1C4-E354B53F37F6}"/>
    <dgm:cxn modelId="{FD6754CC-14CC-48F9-914B-255B624C32A2}" type="presOf" srcId="{B2FE1027-6E85-41C8-9A4C-E420DCBC52A7}" destId="{C5167C67-47E1-40A4-BEBE-FE2E97251587}" srcOrd="0" destOrd="0" presId="urn:microsoft.com/office/officeart/2005/8/layout/hierarchy4"/>
    <dgm:cxn modelId="{D4016868-D486-41C1-9B9E-F6B763D30A6B}" type="presOf" srcId="{174E7D08-880A-400C-BA20-3B667022FD34}" destId="{1E148C46-ACC1-4792-B37F-63750643FA1A}" srcOrd="0" destOrd="0" presId="urn:microsoft.com/office/officeart/2005/8/layout/hierarchy4"/>
    <dgm:cxn modelId="{D3C6E63C-B5CC-4345-B86B-22B8DC590EB1}" type="presParOf" srcId="{82A7DFC0-2659-4EB1-AE8C-10B820A79A75}" destId="{878559F7-1EF3-459C-B796-F5DB45EF90A4}" srcOrd="0" destOrd="0" presId="urn:microsoft.com/office/officeart/2005/8/layout/hierarchy4"/>
    <dgm:cxn modelId="{71B45CCE-2E0B-4F5C-A102-CBACE0D696E5}" type="presParOf" srcId="{878559F7-1EF3-459C-B796-F5DB45EF90A4}" destId="{CC5E8D77-A450-48C2-8A88-CD223B4541FB}" srcOrd="0" destOrd="0" presId="urn:microsoft.com/office/officeart/2005/8/layout/hierarchy4"/>
    <dgm:cxn modelId="{365C4B2E-34E9-4D80-9CDB-6F87518AC6D0}" type="presParOf" srcId="{878559F7-1EF3-459C-B796-F5DB45EF90A4}" destId="{3A540078-9FD2-4274-A421-2162FD130B0B}" srcOrd="1" destOrd="0" presId="urn:microsoft.com/office/officeart/2005/8/layout/hierarchy4"/>
    <dgm:cxn modelId="{DCDDDBB7-3368-4739-B588-D6C91A9CFD90}" type="presParOf" srcId="{878559F7-1EF3-459C-B796-F5DB45EF90A4}" destId="{75ADFA90-4484-4A3C-9C5F-E3BF0AC3E36C}" srcOrd="2" destOrd="0" presId="urn:microsoft.com/office/officeart/2005/8/layout/hierarchy4"/>
    <dgm:cxn modelId="{8CD459C6-BF09-46B6-B3A5-A268100B31AB}" type="presParOf" srcId="{75ADFA90-4484-4A3C-9C5F-E3BF0AC3E36C}" destId="{E2A21602-BD6A-46CB-BE10-DB6C89C42D43}" srcOrd="0" destOrd="0" presId="urn:microsoft.com/office/officeart/2005/8/layout/hierarchy4"/>
    <dgm:cxn modelId="{99A11354-57CF-4D3F-8C14-DFF97C23B92C}" type="presParOf" srcId="{E2A21602-BD6A-46CB-BE10-DB6C89C42D43}" destId="{B2BCDAB2-FFE4-478F-8E30-EC5D46553CCE}" srcOrd="0" destOrd="0" presId="urn:microsoft.com/office/officeart/2005/8/layout/hierarchy4"/>
    <dgm:cxn modelId="{FE09F7C0-AEF5-4417-8785-729AB3FE7778}" type="presParOf" srcId="{E2A21602-BD6A-46CB-BE10-DB6C89C42D43}" destId="{73370E9B-187B-41B4-B0AC-EFEA393F3DE9}" srcOrd="1" destOrd="0" presId="urn:microsoft.com/office/officeart/2005/8/layout/hierarchy4"/>
    <dgm:cxn modelId="{95480539-5F58-434D-86D1-68D7846E8FC0}" type="presParOf" srcId="{E2A21602-BD6A-46CB-BE10-DB6C89C42D43}" destId="{DA6BEDEE-3EDD-4447-B2AB-BF47A2AF54FE}" srcOrd="2" destOrd="0" presId="urn:microsoft.com/office/officeart/2005/8/layout/hierarchy4"/>
    <dgm:cxn modelId="{C857C53E-08D2-49F1-AD67-07A42C84E654}" type="presParOf" srcId="{DA6BEDEE-3EDD-4447-B2AB-BF47A2AF54FE}" destId="{891E7E58-0617-4C1D-A966-8CCB2E80CEAE}" srcOrd="0" destOrd="0" presId="urn:microsoft.com/office/officeart/2005/8/layout/hierarchy4"/>
    <dgm:cxn modelId="{C32E6652-E951-45F9-AF50-6E562C7CDDDF}" type="presParOf" srcId="{891E7E58-0617-4C1D-A966-8CCB2E80CEAE}" destId="{1310CA2D-92B0-429D-9BF5-B01897562CFE}" srcOrd="0" destOrd="0" presId="urn:microsoft.com/office/officeart/2005/8/layout/hierarchy4"/>
    <dgm:cxn modelId="{6EE18144-E777-47C9-B342-5D5A63279559}" type="presParOf" srcId="{891E7E58-0617-4C1D-A966-8CCB2E80CEAE}" destId="{D393C169-FBA8-4EE3-BBBE-84AF0A0469C0}" srcOrd="1" destOrd="0" presId="urn:microsoft.com/office/officeart/2005/8/layout/hierarchy4"/>
    <dgm:cxn modelId="{D569D047-4CA4-459B-ACA2-619D44D58D93}" type="presParOf" srcId="{DA6BEDEE-3EDD-4447-B2AB-BF47A2AF54FE}" destId="{7296D6AF-E084-4F1C-BF24-82802F78C234}" srcOrd="1" destOrd="0" presId="urn:microsoft.com/office/officeart/2005/8/layout/hierarchy4"/>
    <dgm:cxn modelId="{91066B63-898A-4326-9E64-231423F5D1FA}" type="presParOf" srcId="{DA6BEDEE-3EDD-4447-B2AB-BF47A2AF54FE}" destId="{CA2CC81A-AEA7-4046-9D40-EC3EF7162CEA}" srcOrd="2" destOrd="0" presId="urn:microsoft.com/office/officeart/2005/8/layout/hierarchy4"/>
    <dgm:cxn modelId="{5638F68A-C1E7-4585-BE67-CD7B8EAFBBBE}" type="presParOf" srcId="{CA2CC81A-AEA7-4046-9D40-EC3EF7162CEA}" destId="{1E148C46-ACC1-4792-B37F-63750643FA1A}" srcOrd="0" destOrd="0" presId="urn:microsoft.com/office/officeart/2005/8/layout/hierarchy4"/>
    <dgm:cxn modelId="{D1E440CE-11ED-49D3-A71A-95609F37E27F}" type="presParOf" srcId="{CA2CC81A-AEA7-4046-9D40-EC3EF7162CEA}" destId="{3E9DBC6A-2AE2-4D6A-908F-3CC6836A5D55}" srcOrd="1" destOrd="0" presId="urn:microsoft.com/office/officeart/2005/8/layout/hierarchy4"/>
    <dgm:cxn modelId="{7B34CA47-5D0A-490D-87AB-D8B567E21690}" type="presParOf" srcId="{DA6BEDEE-3EDD-4447-B2AB-BF47A2AF54FE}" destId="{E6769709-020F-41BC-A77A-CCE480F15E5D}" srcOrd="3" destOrd="0" presId="urn:microsoft.com/office/officeart/2005/8/layout/hierarchy4"/>
    <dgm:cxn modelId="{FB0765F9-E7F6-4EE8-8CCA-C03D7B30F8CD}" type="presParOf" srcId="{DA6BEDEE-3EDD-4447-B2AB-BF47A2AF54FE}" destId="{89572285-C7BE-462D-A32C-D39037B5E44D}" srcOrd="4" destOrd="0" presId="urn:microsoft.com/office/officeart/2005/8/layout/hierarchy4"/>
    <dgm:cxn modelId="{34B27E02-D723-41C1-88C3-E203EF72E3CC}" type="presParOf" srcId="{89572285-C7BE-462D-A32C-D39037B5E44D}" destId="{B7224589-3D84-4F26-B38F-F65CF9D69FE3}" srcOrd="0" destOrd="0" presId="urn:microsoft.com/office/officeart/2005/8/layout/hierarchy4"/>
    <dgm:cxn modelId="{5CE36A4E-2C01-4058-96F8-7DEFFC24D446}" type="presParOf" srcId="{89572285-C7BE-462D-A32C-D39037B5E44D}" destId="{626B5DD3-ACD5-47D0-993A-7E868CB88D6D}" srcOrd="1" destOrd="0" presId="urn:microsoft.com/office/officeart/2005/8/layout/hierarchy4"/>
    <dgm:cxn modelId="{54274220-A8A5-4BB2-A972-CC1568A61F40}" type="presParOf" srcId="{DA6BEDEE-3EDD-4447-B2AB-BF47A2AF54FE}" destId="{CC643B64-5317-469D-B516-2284DF5298F6}" srcOrd="5" destOrd="0" presId="urn:microsoft.com/office/officeart/2005/8/layout/hierarchy4"/>
    <dgm:cxn modelId="{21B0159A-F8A2-4B6B-8A57-2EC98157CE41}" type="presParOf" srcId="{DA6BEDEE-3EDD-4447-B2AB-BF47A2AF54FE}" destId="{8D8C4BC4-07B2-4F8A-A1EE-F0332A95BF5B}" srcOrd="6" destOrd="0" presId="urn:microsoft.com/office/officeart/2005/8/layout/hierarchy4"/>
    <dgm:cxn modelId="{39B8BA6F-1B38-4886-BDD8-77945D9A4010}" type="presParOf" srcId="{8D8C4BC4-07B2-4F8A-A1EE-F0332A95BF5B}" destId="{DA047933-D13A-4FC2-82C0-447337779992}" srcOrd="0" destOrd="0" presId="urn:microsoft.com/office/officeart/2005/8/layout/hierarchy4"/>
    <dgm:cxn modelId="{EE3A0AD4-01AD-4074-8E72-5CDDBFF0C5EA}" type="presParOf" srcId="{8D8C4BC4-07B2-4F8A-A1EE-F0332A95BF5B}" destId="{D7A0978C-B354-4C23-849B-171F24B4DDB5}" srcOrd="1" destOrd="0" presId="urn:microsoft.com/office/officeart/2005/8/layout/hierarchy4"/>
    <dgm:cxn modelId="{DCF97B06-6656-40C6-BC6B-BFF6981EBFAD}" type="presParOf" srcId="{DA6BEDEE-3EDD-4447-B2AB-BF47A2AF54FE}" destId="{36068045-1CA2-439F-89CA-D94572F571D0}" srcOrd="7" destOrd="0" presId="urn:microsoft.com/office/officeart/2005/8/layout/hierarchy4"/>
    <dgm:cxn modelId="{94013FC2-1E78-47E0-BEE5-354285857CCF}" type="presParOf" srcId="{DA6BEDEE-3EDD-4447-B2AB-BF47A2AF54FE}" destId="{0482124A-8118-4E8C-83A1-1E48273C2D6A}" srcOrd="8" destOrd="0" presId="urn:microsoft.com/office/officeart/2005/8/layout/hierarchy4"/>
    <dgm:cxn modelId="{E07860DA-6CDF-45F7-BE87-545E9B2C100A}" type="presParOf" srcId="{0482124A-8118-4E8C-83A1-1E48273C2D6A}" destId="{EAEDB256-52C4-4E72-98E0-BF8BEF9CBF16}" srcOrd="0" destOrd="0" presId="urn:microsoft.com/office/officeart/2005/8/layout/hierarchy4"/>
    <dgm:cxn modelId="{AFD3AB03-7C32-4DE9-B808-903820922DD9}" type="presParOf" srcId="{0482124A-8118-4E8C-83A1-1E48273C2D6A}" destId="{E44C0DC8-DC01-4A16-A90F-6D36788E2A7F}" srcOrd="1" destOrd="0" presId="urn:microsoft.com/office/officeart/2005/8/layout/hierarchy4"/>
    <dgm:cxn modelId="{2899D72C-FDDE-434D-995A-CD652FFFD06C}" type="presParOf" srcId="{DA6BEDEE-3EDD-4447-B2AB-BF47A2AF54FE}" destId="{319944BE-03A2-47E0-9AE3-A1C518E83D72}" srcOrd="9" destOrd="0" presId="urn:microsoft.com/office/officeart/2005/8/layout/hierarchy4"/>
    <dgm:cxn modelId="{E99ABB22-4A5E-4770-A34B-D215971777DB}" type="presParOf" srcId="{DA6BEDEE-3EDD-4447-B2AB-BF47A2AF54FE}" destId="{958228B8-E7E2-4D25-8064-68ED274E9C05}" srcOrd="10" destOrd="0" presId="urn:microsoft.com/office/officeart/2005/8/layout/hierarchy4"/>
    <dgm:cxn modelId="{33FE572D-3DDE-4D96-AA46-7498FEEC6F00}" type="presParOf" srcId="{958228B8-E7E2-4D25-8064-68ED274E9C05}" destId="{897B20DD-66A0-4F0F-A77B-FBF79348313E}" srcOrd="0" destOrd="0" presId="urn:microsoft.com/office/officeart/2005/8/layout/hierarchy4"/>
    <dgm:cxn modelId="{A2DCF529-B49B-4294-B25C-A0815DB093CF}" type="presParOf" srcId="{958228B8-E7E2-4D25-8064-68ED274E9C05}" destId="{71742C1C-9E05-4E02-A87C-6B8F5CCEF242}" srcOrd="1" destOrd="0" presId="urn:microsoft.com/office/officeart/2005/8/layout/hierarchy4"/>
    <dgm:cxn modelId="{7DD8D62E-723B-419D-B769-A4A92FC14B5A}" type="presParOf" srcId="{DA6BEDEE-3EDD-4447-B2AB-BF47A2AF54FE}" destId="{D333826E-67F9-4B90-890E-ACE28596BABA}" srcOrd="11" destOrd="0" presId="urn:microsoft.com/office/officeart/2005/8/layout/hierarchy4"/>
    <dgm:cxn modelId="{D4587557-0E19-49CC-A693-59791E32CD30}" type="presParOf" srcId="{DA6BEDEE-3EDD-4447-B2AB-BF47A2AF54FE}" destId="{9011DCAA-7DD2-456C-A869-CB23CFE248E8}" srcOrd="12" destOrd="0" presId="urn:microsoft.com/office/officeart/2005/8/layout/hierarchy4"/>
    <dgm:cxn modelId="{5BB4A8BD-C940-45B7-9D60-7C3369F54D4C}" type="presParOf" srcId="{9011DCAA-7DD2-456C-A869-CB23CFE248E8}" destId="{C5167C67-47E1-40A4-BEBE-FE2E97251587}" srcOrd="0" destOrd="0" presId="urn:microsoft.com/office/officeart/2005/8/layout/hierarchy4"/>
    <dgm:cxn modelId="{7165C5C2-7668-4062-AC08-C354579762CB}" type="presParOf" srcId="{9011DCAA-7DD2-456C-A869-CB23CFE248E8}" destId="{2ECFCB68-B352-4FE1-B58A-D1DF84CFC078}" srcOrd="1" destOrd="0" presId="urn:microsoft.com/office/officeart/2005/8/layout/hierarchy4"/>
    <dgm:cxn modelId="{8E75864F-D8EA-4A12-B0E1-841874D39E70}" type="presParOf" srcId="{DA6BEDEE-3EDD-4447-B2AB-BF47A2AF54FE}" destId="{01184F96-ED4F-4C19-ADC1-08C167C47F02}" srcOrd="13" destOrd="0" presId="urn:microsoft.com/office/officeart/2005/8/layout/hierarchy4"/>
    <dgm:cxn modelId="{E1E07A8D-C194-4E61-94DC-7F8D1D54A13A}" type="presParOf" srcId="{DA6BEDEE-3EDD-4447-B2AB-BF47A2AF54FE}" destId="{A8BA5F79-D231-405C-9CFF-2A44CC22205B}" srcOrd="14" destOrd="0" presId="urn:microsoft.com/office/officeart/2005/8/layout/hierarchy4"/>
    <dgm:cxn modelId="{2C15C8DB-2DA4-4EA4-BDCF-2D7347FD51FE}" type="presParOf" srcId="{A8BA5F79-D231-405C-9CFF-2A44CC22205B}" destId="{B16DC942-FBD3-493D-8BB5-1546DB4F6A46}" srcOrd="0" destOrd="0" presId="urn:microsoft.com/office/officeart/2005/8/layout/hierarchy4"/>
    <dgm:cxn modelId="{D004FB93-4143-45FD-ABA5-99CAE40EDF5F}" type="presParOf" srcId="{A8BA5F79-D231-405C-9CFF-2A44CC22205B}" destId="{36ACCBFF-47BA-4B7B-9506-C34BAF3A5086}" srcOrd="1" destOrd="0" presId="urn:microsoft.com/office/officeart/2005/8/layout/hierarchy4"/>
    <dgm:cxn modelId="{A5CD006C-C302-41EF-87C2-766F6BCBF4BF}" type="presParOf" srcId="{DA6BEDEE-3EDD-4447-B2AB-BF47A2AF54FE}" destId="{31EA1DDD-705A-4ECA-B118-F43165897157}" srcOrd="15" destOrd="0" presId="urn:microsoft.com/office/officeart/2005/8/layout/hierarchy4"/>
    <dgm:cxn modelId="{5C50165D-8893-48D6-8F18-FE0A28D34F2A}" type="presParOf" srcId="{DA6BEDEE-3EDD-4447-B2AB-BF47A2AF54FE}" destId="{A3A0AAF3-E6AC-44B5-996B-63CD39F4B9A1}" srcOrd="16" destOrd="0" presId="urn:microsoft.com/office/officeart/2005/8/layout/hierarchy4"/>
    <dgm:cxn modelId="{FBF4174D-D7F5-4D13-9727-12112FA67890}" type="presParOf" srcId="{A3A0AAF3-E6AC-44B5-996B-63CD39F4B9A1}" destId="{1E59F0C6-1250-4508-985F-398145FC6B04}" srcOrd="0" destOrd="0" presId="urn:microsoft.com/office/officeart/2005/8/layout/hierarchy4"/>
    <dgm:cxn modelId="{AAE4890B-4175-45C0-856D-7DFAB320F131}" type="presParOf" srcId="{A3A0AAF3-E6AC-44B5-996B-63CD39F4B9A1}" destId="{F5DB9953-AD3B-4073-AA4D-43AE92FDFD28}" srcOrd="1" destOrd="0" presId="urn:microsoft.com/office/officeart/2005/8/layout/hierarchy4"/>
    <dgm:cxn modelId="{56E4DE18-FFDE-4228-AE92-79D70B6275F5}" type="presParOf" srcId="{DA6BEDEE-3EDD-4447-B2AB-BF47A2AF54FE}" destId="{157299A9-0BC8-4807-863D-2B3E14D0412D}" srcOrd="17" destOrd="0" presId="urn:microsoft.com/office/officeart/2005/8/layout/hierarchy4"/>
    <dgm:cxn modelId="{2EE74D68-1AF1-4498-9586-A7D801FAFAE4}" type="presParOf" srcId="{DA6BEDEE-3EDD-4447-B2AB-BF47A2AF54FE}" destId="{AF908929-6902-44DA-AAE5-B42BCE93ED35}" srcOrd="18" destOrd="0" presId="urn:microsoft.com/office/officeart/2005/8/layout/hierarchy4"/>
    <dgm:cxn modelId="{51D762C8-6FB6-48D0-801F-77F08DA4E3F2}" type="presParOf" srcId="{AF908929-6902-44DA-AAE5-B42BCE93ED35}" destId="{DF50857C-7BAD-4B02-A4D8-124ED847A302}" srcOrd="0" destOrd="0" presId="urn:microsoft.com/office/officeart/2005/8/layout/hierarchy4"/>
    <dgm:cxn modelId="{2848E00B-8F93-46B1-9271-F0680455A613}" type="presParOf" srcId="{AF908929-6902-44DA-AAE5-B42BCE93ED35}" destId="{781D93DF-1750-40CF-AC07-9E32DC61E98B}" srcOrd="1" destOrd="0" presId="urn:microsoft.com/office/officeart/2005/8/layout/hierarchy4"/>
    <dgm:cxn modelId="{0315AD0C-942E-4F45-99E3-E1AA128F1D03}" type="presParOf" srcId="{DA6BEDEE-3EDD-4447-B2AB-BF47A2AF54FE}" destId="{C716C8AE-3A6F-4822-9D81-12E0BB5594A1}" srcOrd="19" destOrd="0" presId="urn:microsoft.com/office/officeart/2005/8/layout/hierarchy4"/>
    <dgm:cxn modelId="{C92D34D8-768B-48FF-A2AA-04833EB54F15}" type="presParOf" srcId="{DA6BEDEE-3EDD-4447-B2AB-BF47A2AF54FE}" destId="{3CF73C25-2EC9-422F-B7FE-AAA1AA19A37D}" srcOrd="20" destOrd="0" presId="urn:microsoft.com/office/officeart/2005/8/layout/hierarchy4"/>
    <dgm:cxn modelId="{992AD2AE-C199-4B9D-ACFE-615D9720B00B}" type="presParOf" srcId="{3CF73C25-2EC9-422F-B7FE-AAA1AA19A37D}" destId="{AC7CE723-C373-48E7-9DB5-D9191F379A86}" srcOrd="0" destOrd="0" presId="urn:microsoft.com/office/officeart/2005/8/layout/hierarchy4"/>
    <dgm:cxn modelId="{3745048A-8C50-4226-BC89-D7381A0B962A}" type="presParOf" srcId="{3CF73C25-2EC9-422F-B7FE-AAA1AA19A37D}" destId="{0E3B802D-C772-4C29-B0FA-4E7A9A2487E4}" srcOrd="1" destOrd="0" presId="urn:microsoft.com/office/officeart/2005/8/layout/hierarchy4"/>
    <dgm:cxn modelId="{A35E7DED-E90A-4E35-ABC6-910015F01A7A}" type="presParOf" srcId="{DA6BEDEE-3EDD-4447-B2AB-BF47A2AF54FE}" destId="{DB8213A0-DC53-4648-92BC-6D846E7D6193}" srcOrd="21" destOrd="0" presId="urn:microsoft.com/office/officeart/2005/8/layout/hierarchy4"/>
    <dgm:cxn modelId="{3928AC36-B945-4803-85F5-008A5106FFFB}" type="presParOf" srcId="{DA6BEDEE-3EDD-4447-B2AB-BF47A2AF54FE}" destId="{3396783D-7BAA-4357-B513-9BAE5E1B7880}" srcOrd="22" destOrd="0" presId="urn:microsoft.com/office/officeart/2005/8/layout/hierarchy4"/>
    <dgm:cxn modelId="{1F8717AB-2F63-449A-9FB5-8CCF6A86149D}" type="presParOf" srcId="{3396783D-7BAA-4357-B513-9BAE5E1B7880}" destId="{46E4D9A1-3176-43A4-85E6-FC1242530567}" srcOrd="0" destOrd="0" presId="urn:microsoft.com/office/officeart/2005/8/layout/hierarchy4"/>
    <dgm:cxn modelId="{B661D391-458A-426B-AF99-848EAA08F959}" type="presParOf" srcId="{3396783D-7BAA-4357-B513-9BAE5E1B7880}" destId="{EC01A7A7-C310-4CCA-BAD0-417F1A46B4CB}" srcOrd="1" destOrd="0" presId="urn:microsoft.com/office/officeart/2005/8/layout/hierarchy4"/>
    <dgm:cxn modelId="{C9BBA62C-4C57-4B57-87DD-15476ACBDAB2}" type="presParOf" srcId="{DA6BEDEE-3EDD-4447-B2AB-BF47A2AF54FE}" destId="{C5236776-77CC-4E06-84A5-C512CEFF0B1B}" srcOrd="23" destOrd="0" presId="urn:microsoft.com/office/officeart/2005/8/layout/hierarchy4"/>
    <dgm:cxn modelId="{01AAEDE5-90DD-4EEA-ABD8-00CD282DDD21}" type="presParOf" srcId="{DA6BEDEE-3EDD-4447-B2AB-BF47A2AF54FE}" destId="{87631E57-4A2D-4C4C-96FF-2B3166F591AB}" srcOrd="24" destOrd="0" presId="urn:microsoft.com/office/officeart/2005/8/layout/hierarchy4"/>
    <dgm:cxn modelId="{6A11E6B1-EF3D-4F46-B9A1-24C5566CB258}" type="presParOf" srcId="{87631E57-4A2D-4C4C-96FF-2B3166F591AB}" destId="{641D1ABE-D6AD-4DF0-B338-9F9A3F75D0CE}" srcOrd="0" destOrd="0" presId="urn:microsoft.com/office/officeart/2005/8/layout/hierarchy4"/>
    <dgm:cxn modelId="{7FE3CE50-2822-46DB-8985-D9776B487E8E}" type="presParOf" srcId="{87631E57-4A2D-4C4C-96FF-2B3166F591AB}" destId="{8D84B37D-9C27-4F9C-A260-28D3C5720AAD}" srcOrd="1" destOrd="0" presId="urn:microsoft.com/office/officeart/2005/8/layout/hierarchy4"/>
    <dgm:cxn modelId="{44C186CC-B977-4194-BC8A-27679254A710}" type="presParOf" srcId="{DA6BEDEE-3EDD-4447-B2AB-BF47A2AF54FE}" destId="{10EC4C2B-4422-4E2E-8F4E-0601F27776E0}" srcOrd="25" destOrd="0" presId="urn:microsoft.com/office/officeart/2005/8/layout/hierarchy4"/>
    <dgm:cxn modelId="{29F3C3D7-4F7E-4925-A4CA-A8163D2BC91D}" type="presParOf" srcId="{DA6BEDEE-3EDD-4447-B2AB-BF47A2AF54FE}" destId="{379DF506-BB49-4C2F-9F37-9F79EE47FDC2}" srcOrd="26" destOrd="0" presId="urn:microsoft.com/office/officeart/2005/8/layout/hierarchy4"/>
    <dgm:cxn modelId="{BE44A280-2369-477B-8BD6-71A52AE1EE3C}" type="presParOf" srcId="{379DF506-BB49-4C2F-9F37-9F79EE47FDC2}" destId="{8A6F70EB-27B4-498A-8E23-E74FEB0DE387}" srcOrd="0" destOrd="0" presId="urn:microsoft.com/office/officeart/2005/8/layout/hierarchy4"/>
    <dgm:cxn modelId="{5AB8DB39-7472-47BA-9652-4B54206C9C06}" type="presParOf" srcId="{379DF506-BB49-4C2F-9F37-9F79EE47FDC2}" destId="{0ED3A616-A115-487A-B5D0-9ECBC43DF298}" srcOrd="1" destOrd="0" presId="urn:microsoft.com/office/officeart/2005/8/layout/hierarchy4"/>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7281CF-8B67-4D2B-AFDC-72ADEAA7440C}" type="doc">
      <dgm:prSet loTypeId="urn:microsoft.com/office/officeart/2005/8/layout/default" loCatId="list" qsTypeId="urn:microsoft.com/office/officeart/2005/8/quickstyle/3d6" qsCatId="3D" csTypeId="urn:microsoft.com/office/officeart/2005/8/colors/accent6_2" csCatId="accent6" phldr="1"/>
      <dgm:spPr/>
      <dgm:t>
        <a:bodyPr/>
        <a:lstStyle/>
        <a:p>
          <a:endParaRPr lang="en-US"/>
        </a:p>
      </dgm:t>
    </dgm:pt>
    <dgm:pt modelId="{64169CBD-621B-41AC-8098-190EB836285B}">
      <dgm:prSet phldrT="[Text]"/>
      <dgm:spPr>
        <a:solidFill>
          <a:schemeClr val="accent2"/>
        </a:solidFill>
      </dgm:spPr>
      <dgm:t>
        <a:bodyPr/>
        <a:lstStyle/>
        <a:p>
          <a:pPr rtl="0"/>
          <a:r>
            <a:rPr kumimoji="0" lang="en-US" b="1" i="0" u="none" strike="noStrike" cap="none" spc="0" normalizeH="0" baseline="0" noProof="0" dirty="0" smtClean="0">
              <a:ln/>
              <a:effectLst/>
              <a:uLnTx/>
              <a:uFillTx/>
              <a:latin typeface="+mn-lt"/>
            </a:rPr>
            <a:t>A1: Injection</a:t>
          </a:r>
          <a:endParaRPr lang="en-US" b="1" dirty="0"/>
        </a:p>
      </dgm:t>
    </dgm:pt>
    <dgm:pt modelId="{C2478B4C-85CC-4B56-8035-A1D085B2572C}" type="parTrans" cxnId="{E8FA1B3E-891C-44F5-8B95-213F7D5CE5C0}">
      <dgm:prSet/>
      <dgm:spPr/>
      <dgm:t>
        <a:bodyPr/>
        <a:lstStyle/>
        <a:p>
          <a:endParaRPr lang="en-US"/>
        </a:p>
      </dgm:t>
    </dgm:pt>
    <dgm:pt modelId="{55DCDCCE-3CAF-428A-ABFC-A8BC8FEF6AA5}" type="sibTrans" cxnId="{E8FA1B3E-891C-44F5-8B95-213F7D5CE5C0}">
      <dgm:prSet/>
      <dgm:spPr/>
      <dgm:t>
        <a:bodyPr/>
        <a:lstStyle/>
        <a:p>
          <a:endParaRPr lang="en-US"/>
        </a:p>
      </dgm:t>
    </dgm:pt>
    <dgm:pt modelId="{8BCDC084-67CA-4889-BB16-FDAA18262BAD}">
      <dgm:prSet phldrT="[Text]"/>
      <dgm:spPr>
        <a:solidFill>
          <a:srgbClr val="FF0000"/>
        </a:solidFill>
      </dgm:spPr>
      <dgm:t>
        <a:bodyPr/>
        <a:lstStyle/>
        <a:p>
          <a:r>
            <a:rPr lang="en-US" b="1" dirty="0" smtClean="0"/>
            <a:t>A6: Security </a:t>
          </a:r>
          <a:r>
            <a:rPr lang="en-US" b="1" dirty="0" err="1" smtClean="0"/>
            <a:t>Misconfiguration</a:t>
          </a:r>
          <a:endParaRPr lang="en-US" b="1" dirty="0"/>
        </a:p>
      </dgm:t>
    </dgm:pt>
    <dgm:pt modelId="{DFCC82B9-B307-4045-991F-0A63623D1F34}" type="parTrans" cxnId="{87367C5A-800E-4ABA-8B2B-CF70A5C89137}">
      <dgm:prSet/>
      <dgm:spPr/>
      <dgm:t>
        <a:bodyPr/>
        <a:lstStyle/>
        <a:p>
          <a:endParaRPr lang="en-US"/>
        </a:p>
      </dgm:t>
    </dgm:pt>
    <dgm:pt modelId="{C306F358-4A0E-4076-9570-D654E65D82B2}" type="sibTrans" cxnId="{87367C5A-800E-4ABA-8B2B-CF70A5C89137}">
      <dgm:prSet/>
      <dgm:spPr/>
      <dgm:t>
        <a:bodyPr/>
        <a:lstStyle/>
        <a:p>
          <a:endParaRPr lang="en-US"/>
        </a:p>
      </dgm:t>
    </dgm:pt>
    <dgm:pt modelId="{05B6A14E-A58A-427E-80F5-495E20005676}">
      <dgm:prSet/>
      <dgm:spPr>
        <a:solidFill>
          <a:schemeClr val="accent2"/>
        </a:solidFill>
      </dgm:spPr>
      <dgm:t>
        <a:bodyPr/>
        <a:lstStyle/>
        <a:p>
          <a:pPr rtl="0"/>
          <a:r>
            <a:rPr lang="en-US" b="1" dirty="0" smtClean="0"/>
            <a:t>A3: </a:t>
          </a:r>
          <a:r>
            <a:rPr lang="en-US" altLang="ja-JP" b="1" dirty="0" smtClean="0">
              <a:ea typeface="ＭＳ Ｐゴシック" pitchFamily="1" charset="-128"/>
            </a:rPr>
            <a:t>Broken Authentication and Session Management</a:t>
          </a:r>
          <a:endParaRPr kumimoji="0" lang="en-US" b="1" i="0" u="none" strike="noStrike" cap="none" spc="0" normalizeH="0" baseline="0" noProof="0" dirty="0" smtClean="0">
            <a:ln/>
            <a:effectLst/>
            <a:uLnTx/>
            <a:uFillTx/>
            <a:latin typeface="+mn-lt"/>
          </a:endParaRPr>
        </a:p>
      </dgm:t>
    </dgm:pt>
    <dgm:pt modelId="{2F9BC56F-924A-4353-9F8F-40E52BE6F39F}" type="parTrans" cxnId="{AE4E6705-38DF-4ECA-80E1-760699C4E255}">
      <dgm:prSet/>
      <dgm:spPr/>
      <dgm:t>
        <a:bodyPr/>
        <a:lstStyle/>
        <a:p>
          <a:endParaRPr lang="en-US"/>
        </a:p>
      </dgm:t>
    </dgm:pt>
    <dgm:pt modelId="{E232C4F9-D265-42B7-A469-2C93E3FE3984}" type="sibTrans" cxnId="{AE4E6705-38DF-4ECA-80E1-760699C4E255}">
      <dgm:prSet/>
      <dgm:spPr/>
      <dgm:t>
        <a:bodyPr/>
        <a:lstStyle/>
        <a:p>
          <a:endParaRPr lang="en-US"/>
        </a:p>
      </dgm:t>
    </dgm:pt>
    <dgm:pt modelId="{7FBC627C-7A5D-4F89-A1E1-F66E815CA8A7}">
      <dgm:prSet/>
      <dgm:spPr>
        <a:solidFill>
          <a:schemeClr val="accent2"/>
        </a:solidFill>
      </dgm:spPr>
      <dgm:t>
        <a:bodyPr/>
        <a:lstStyle/>
        <a:p>
          <a:pPr rtl="0"/>
          <a:r>
            <a:rPr kumimoji="0" lang="en-US" b="1" i="0" u="none" strike="noStrike" cap="none" spc="0" normalizeH="0" baseline="0" noProof="0" dirty="0" smtClean="0">
              <a:ln/>
              <a:effectLst/>
              <a:uLnTx/>
              <a:uFillTx/>
              <a:latin typeface="+mn-lt"/>
            </a:rPr>
            <a:t>A4: </a:t>
          </a:r>
          <a:r>
            <a:rPr kumimoji="0" lang="en-US" altLang="ja-JP" b="1" i="0" u="none" strike="noStrike" cap="none" spc="0" normalizeH="0" baseline="0" noProof="0" dirty="0" smtClean="0">
              <a:ln/>
              <a:effectLst/>
              <a:uLnTx/>
              <a:uFillTx/>
              <a:latin typeface="+mn-lt"/>
              <a:ea typeface="ＭＳ Ｐゴシック" pitchFamily="1" charset="-128"/>
            </a:rPr>
            <a:t>Insecure Direct Object References </a:t>
          </a:r>
          <a:endParaRPr kumimoji="0" lang="en-US" b="1" i="0" u="none" strike="noStrike" cap="none" spc="0" normalizeH="0" baseline="0" noProof="0" dirty="0" smtClean="0">
            <a:ln/>
            <a:effectLst/>
            <a:uLnTx/>
            <a:uFillTx/>
            <a:latin typeface="+mn-lt"/>
          </a:endParaRPr>
        </a:p>
      </dgm:t>
    </dgm:pt>
    <dgm:pt modelId="{C77C0D7A-4688-41D5-A7B6-ECC1745C80BA}" type="parTrans" cxnId="{62F5A9D3-EBF9-4BEC-9613-FD255126CCE1}">
      <dgm:prSet/>
      <dgm:spPr/>
      <dgm:t>
        <a:bodyPr/>
        <a:lstStyle/>
        <a:p>
          <a:endParaRPr lang="en-US"/>
        </a:p>
      </dgm:t>
    </dgm:pt>
    <dgm:pt modelId="{678EE478-5D87-49D0-AC29-0A904E85A9CD}" type="sibTrans" cxnId="{62F5A9D3-EBF9-4BEC-9613-FD255126CCE1}">
      <dgm:prSet/>
      <dgm:spPr/>
      <dgm:t>
        <a:bodyPr/>
        <a:lstStyle/>
        <a:p>
          <a:endParaRPr lang="en-US"/>
        </a:p>
      </dgm:t>
    </dgm:pt>
    <dgm:pt modelId="{C1059736-A6E2-4762-8F49-0456CD8B7C69}">
      <dgm:prSet/>
      <dgm:spPr>
        <a:solidFill>
          <a:schemeClr val="accent2"/>
        </a:solidFill>
      </dgm:spPr>
      <dgm:t>
        <a:bodyPr/>
        <a:lstStyle/>
        <a:p>
          <a:pPr rtl="0"/>
          <a:r>
            <a:rPr kumimoji="0" lang="en-US" b="1" i="0" u="none" strike="noStrike" cap="none" spc="0" normalizeH="0" baseline="0" noProof="0" dirty="0" smtClean="0">
              <a:ln/>
              <a:effectLst/>
              <a:uLnTx/>
              <a:uFillTx/>
              <a:latin typeface="+mn-lt"/>
            </a:rPr>
            <a:t>A5: </a:t>
          </a:r>
          <a:r>
            <a:rPr kumimoji="0" lang="en-US" altLang="ja-JP" b="1" i="0" u="none" strike="noStrike" cap="none" spc="0" normalizeH="0" baseline="0" noProof="0" dirty="0" smtClean="0">
              <a:ln/>
              <a:effectLst/>
              <a:uLnTx/>
              <a:uFillTx/>
              <a:latin typeface="+mn-lt"/>
              <a:ea typeface="ＭＳ Ｐゴシック" pitchFamily="1" charset="-128"/>
            </a:rPr>
            <a:t>Cross Site Request Forgery (CSRF) </a:t>
          </a:r>
          <a:endParaRPr kumimoji="0" lang="en-US" b="1" i="0" u="none" strike="noStrike" cap="none" spc="0" normalizeH="0" baseline="0" noProof="0" dirty="0">
            <a:ln/>
            <a:effectLst/>
            <a:uLnTx/>
            <a:uFillTx/>
            <a:latin typeface="+mn-lt"/>
          </a:endParaRPr>
        </a:p>
      </dgm:t>
    </dgm:pt>
    <dgm:pt modelId="{DBCB215F-2702-4FBF-9B10-EE479A00694C}" type="parTrans" cxnId="{63E0B01F-E6B0-4341-846D-AEB7BCF19307}">
      <dgm:prSet/>
      <dgm:spPr/>
      <dgm:t>
        <a:bodyPr/>
        <a:lstStyle/>
        <a:p>
          <a:endParaRPr lang="en-US"/>
        </a:p>
      </dgm:t>
    </dgm:pt>
    <dgm:pt modelId="{C998CC39-D1D3-43DE-8252-4B94A9279E42}" type="sibTrans" cxnId="{63E0B01F-E6B0-4341-846D-AEB7BCF19307}">
      <dgm:prSet/>
      <dgm:spPr/>
      <dgm:t>
        <a:bodyPr/>
        <a:lstStyle/>
        <a:p>
          <a:endParaRPr lang="en-US"/>
        </a:p>
      </dgm:t>
    </dgm:pt>
    <dgm:pt modelId="{5C24D233-3DB0-4C32-81EF-7ACC332CB1F3}">
      <dgm:prSet/>
      <dgm:spPr>
        <a:gradFill flip="none" rotWithShape="0">
          <a:gsLst>
            <a:gs pos="0">
              <a:srgbClr val="0066CC">
                <a:shade val="30000"/>
                <a:satMod val="115000"/>
              </a:srgbClr>
            </a:gs>
            <a:gs pos="50000">
              <a:srgbClr val="0066CC">
                <a:shade val="67500"/>
                <a:satMod val="115000"/>
              </a:srgbClr>
            </a:gs>
            <a:gs pos="100000">
              <a:srgbClr val="0066CC">
                <a:shade val="100000"/>
                <a:satMod val="115000"/>
              </a:srgbClr>
            </a:gs>
          </a:gsLst>
          <a:lin ang="5400000" scaled="1"/>
          <a:tileRect/>
        </a:gradFill>
      </dgm:spPr>
      <dgm:t>
        <a:bodyPr/>
        <a:lstStyle/>
        <a:p>
          <a:r>
            <a:rPr lang="en-US" b="1" dirty="0" smtClean="0"/>
            <a:t>A7: </a:t>
          </a:r>
          <a:r>
            <a:rPr lang="en-US" altLang="ja-JP" b="1" dirty="0" smtClean="0">
              <a:ea typeface="ＭＳ Ｐゴシック" pitchFamily="1" charset="-128"/>
            </a:rPr>
            <a:t>Failure to Restrict URL Access</a:t>
          </a:r>
          <a:endParaRPr lang="en-US" b="1" dirty="0"/>
        </a:p>
      </dgm:t>
    </dgm:pt>
    <dgm:pt modelId="{F5591FC6-FDE3-41DF-8680-4B5B59B25A82}" type="parTrans" cxnId="{CA5F0586-67E5-44E0-94E6-0C3E3514C615}">
      <dgm:prSet/>
      <dgm:spPr/>
      <dgm:t>
        <a:bodyPr/>
        <a:lstStyle/>
        <a:p>
          <a:endParaRPr lang="en-US"/>
        </a:p>
      </dgm:t>
    </dgm:pt>
    <dgm:pt modelId="{E603982F-10ED-4D46-B99D-396ABE011015}" type="sibTrans" cxnId="{CA5F0586-67E5-44E0-94E6-0C3E3514C615}">
      <dgm:prSet/>
      <dgm:spPr/>
      <dgm:t>
        <a:bodyPr/>
        <a:lstStyle/>
        <a:p>
          <a:endParaRPr lang="en-US"/>
        </a:p>
      </dgm:t>
    </dgm:pt>
    <dgm:pt modelId="{84B38A77-F4AB-48EC-BE27-B8F2C8B986E2}">
      <dgm:prSet/>
      <dgm:spPr>
        <a:gradFill flip="none" rotWithShape="0">
          <a:gsLst>
            <a:gs pos="0">
              <a:srgbClr val="0066CC">
                <a:shade val="30000"/>
                <a:satMod val="115000"/>
              </a:srgbClr>
            </a:gs>
            <a:gs pos="50000">
              <a:srgbClr val="0066CC">
                <a:shade val="67500"/>
                <a:satMod val="115000"/>
              </a:srgbClr>
            </a:gs>
            <a:gs pos="100000">
              <a:srgbClr val="0066CC">
                <a:shade val="100000"/>
                <a:satMod val="115000"/>
              </a:srgbClr>
            </a:gs>
          </a:gsLst>
          <a:lin ang="5400000" scaled="1"/>
          <a:tileRect/>
        </a:gradFill>
      </dgm:spPr>
      <dgm:t>
        <a:bodyPr/>
        <a:lstStyle/>
        <a:p>
          <a:r>
            <a:rPr lang="en-US" b="1" dirty="0" smtClean="0"/>
            <a:t>A10: </a:t>
          </a:r>
          <a:r>
            <a:rPr lang="en-US" b="1" i="0" u="none" dirty="0" smtClean="0"/>
            <a:t>Insufficient Transport Layer Protection</a:t>
          </a:r>
          <a:endParaRPr lang="en-US" b="1" dirty="0"/>
        </a:p>
      </dgm:t>
    </dgm:pt>
    <dgm:pt modelId="{6AD7C044-BEFE-43E1-AF8D-75816B83B709}" type="parTrans" cxnId="{2925D981-E56F-46C4-AE56-96FB49841DB6}">
      <dgm:prSet/>
      <dgm:spPr/>
      <dgm:t>
        <a:bodyPr/>
        <a:lstStyle/>
        <a:p>
          <a:endParaRPr lang="en-US"/>
        </a:p>
      </dgm:t>
    </dgm:pt>
    <dgm:pt modelId="{52E71ADB-8DE7-48E6-8ED5-C1EE6B7F6519}" type="sibTrans" cxnId="{2925D981-E56F-46C4-AE56-96FB49841DB6}">
      <dgm:prSet/>
      <dgm:spPr/>
      <dgm:t>
        <a:bodyPr/>
        <a:lstStyle/>
        <a:p>
          <a:endParaRPr lang="en-US"/>
        </a:p>
      </dgm:t>
    </dgm:pt>
    <dgm:pt modelId="{584DF2DC-A3E2-42A9-A4DD-34ECE38ABCD8}">
      <dgm:prSet phldrT="[Text]"/>
      <dgm:spPr>
        <a:solidFill>
          <a:schemeClr val="accent2"/>
        </a:solidFill>
      </dgm:spPr>
      <dgm:t>
        <a:bodyPr/>
        <a:lstStyle/>
        <a:p>
          <a:pPr rtl="0"/>
          <a:r>
            <a:rPr kumimoji="0" lang="en-US" b="1" i="0" u="none" strike="noStrike" cap="none" spc="0" normalizeH="0" baseline="0" noProof="0" dirty="0" smtClean="0">
              <a:ln/>
              <a:effectLst/>
              <a:uLnTx/>
              <a:uFillTx/>
              <a:latin typeface="+mn-lt"/>
            </a:rPr>
            <a:t>A2: Cross Site Scripting (XSS)</a:t>
          </a:r>
          <a:endParaRPr lang="en-US" b="1" dirty="0"/>
        </a:p>
      </dgm:t>
    </dgm:pt>
    <dgm:pt modelId="{27909C0A-2D2F-4337-9888-7CCBACA70B81}" type="parTrans" cxnId="{068981B0-B9E8-47B0-B8BE-FE4E45596C89}">
      <dgm:prSet/>
      <dgm:spPr/>
      <dgm:t>
        <a:bodyPr/>
        <a:lstStyle/>
        <a:p>
          <a:endParaRPr lang="en-US"/>
        </a:p>
      </dgm:t>
    </dgm:pt>
    <dgm:pt modelId="{7570567D-28CF-418F-AC7F-DC79EC5FF975}" type="sibTrans" cxnId="{068981B0-B9E8-47B0-B8BE-FE4E45596C89}">
      <dgm:prSet/>
      <dgm:spPr/>
      <dgm:t>
        <a:bodyPr/>
        <a:lstStyle/>
        <a:p>
          <a:endParaRPr lang="en-US"/>
        </a:p>
      </dgm:t>
    </dgm:pt>
    <dgm:pt modelId="{846EF5E7-7A12-4A2D-8078-692B44CFA137}">
      <dgm:prSet/>
      <dgm:spPr>
        <a:gradFill flip="none" rotWithShape="0">
          <a:gsLst>
            <a:gs pos="0">
              <a:srgbClr val="0066CC">
                <a:shade val="30000"/>
                <a:satMod val="115000"/>
              </a:srgbClr>
            </a:gs>
            <a:gs pos="50000">
              <a:srgbClr val="0066CC">
                <a:shade val="67500"/>
                <a:satMod val="115000"/>
              </a:srgbClr>
            </a:gs>
            <a:gs pos="100000">
              <a:srgbClr val="0066CC">
                <a:shade val="100000"/>
                <a:satMod val="115000"/>
              </a:srgbClr>
            </a:gs>
          </a:gsLst>
          <a:lin ang="5400000" scaled="1"/>
          <a:tileRect/>
        </a:gradFill>
      </dgm:spPr>
      <dgm:t>
        <a:bodyPr/>
        <a:lstStyle/>
        <a:p>
          <a:r>
            <a:rPr lang="en-US" b="1" dirty="0" smtClean="0"/>
            <a:t>A9: Insecure Cryptographic Storage</a:t>
          </a:r>
          <a:endParaRPr lang="en-US" b="1" dirty="0"/>
        </a:p>
      </dgm:t>
    </dgm:pt>
    <dgm:pt modelId="{43814BFA-CD4E-419C-A63A-DC90D2A57CC5}" type="sibTrans" cxnId="{EE63E925-AA23-4845-AFDE-51A13445419A}">
      <dgm:prSet/>
      <dgm:spPr/>
      <dgm:t>
        <a:bodyPr/>
        <a:lstStyle/>
        <a:p>
          <a:endParaRPr lang="en-US"/>
        </a:p>
      </dgm:t>
    </dgm:pt>
    <dgm:pt modelId="{8B8DF4B1-CA44-47CA-904E-75C1DB8D30C6}" type="parTrans" cxnId="{EE63E925-AA23-4845-AFDE-51A13445419A}">
      <dgm:prSet/>
      <dgm:spPr/>
      <dgm:t>
        <a:bodyPr/>
        <a:lstStyle/>
        <a:p>
          <a:endParaRPr lang="en-US"/>
        </a:p>
      </dgm:t>
    </dgm:pt>
    <dgm:pt modelId="{E3082521-43B2-4C4A-A315-C30A88ECFA26}">
      <dgm:prSet/>
      <dgm:spPr>
        <a:solidFill>
          <a:srgbClr val="FF0000"/>
        </a:solidFill>
      </dgm:spPr>
      <dgm:t>
        <a:bodyPr/>
        <a:lstStyle/>
        <a:p>
          <a:r>
            <a:rPr lang="en-US" b="1" dirty="0" smtClean="0"/>
            <a:t>A8:  </a:t>
          </a:r>
          <a:r>
            <a:rPr lang="en-US" b="1" i="0" u="none" dirty="0" err="1" smtClean="0"/>
            <a:t>Unvalidated</a:t>
          </a:r>
          <a:r>
            <a:rPr lang="en-US" b="1" i="0" u="none" dirty="0" smtClean="0"/>
            <a:t> Redirects and Forwards</a:t>
          </a:r>
          <a:endParaRPr lang="en-US" b="1" dirty="0"/>
        </a:p>
      </dgm:t>
    </dgm:pt>
    <dgm:pt modelId="{D6DE54C6-2288-4630-8340-24A01192AE88}" type="parTrans" cxnId="{D269E425-07A1-4CC4-8F5F-FC0E85536531}">
      <dgm:prSet/>
      <dgm:spPr/>
      <dgm:t>
        <a:bodyPr/>
        <a:lstStyle/>
        <a:p>
          <a:endParaRPr lang="en-US"/>
        </a:p>
      </dgm:t>
    </dgm:pt>
    <dgm:pt modelId="{EA7292A8-6354-4FF1-B1CA-CA7EADE1DBF1}" type="sibTrans" cxnId="{D269E425-07A1-4CC4-8F5F-FC0E85536531}">
      <dgm:prSet/>
      <dgm:spPr/>
      <dgm:t>
        <a:bodyPr/>
        <a:lstStyle/>
        <a:p>
          <a:endParaRPr lang="en-US"/>
        </a:p>
      </dgm:t>
    </dgm:pt>
    <dgm:pt modelId="{E1CE3EE4-2936-4D8B-92A3-E104BE0FAA24}" type="pres">
      <dgm:prSet presAssocID="{267281CF-8B67-4D2B-AFDC-72ADEAA7440C}" presName="diagram" presStyleCnt="0">
        <dgm:presLayoutVars>
          <dgm:dir/>
          <dgm:resizeHandles val="exact"/>
        </dgm:presLayoutVars>
      </dgm:prSet>
      <dgm:spPr/>
      <dgm:t>
        <a:bodyPr/>
        <a:lstStyle/>
        <a:p>
          <a:endParaRPr lang="en-US"/>
        </a:p>
      </dgm:t>
    </dgm:pt>
    <dgm:pt modelId="{AD2E9B06-A06B-443C-83A3-58564550A9C4}" type="pres">
      <dgm:prSet presAssocID="{64169CBD-621B-41AC-8098-190EB836285B}" presName="node" presStyleLbl="node1" presStyleIdx="0" presStyleCnt="10">
        <dgm:presLayoutVars>
          <dgm:bulletEnabled val="1"/>
        </dgm:presLayoutVars>
      </dgm:prSet>
      <dgm:spPr/>
      <dgm:t>
        <a:bodyPr/>
        <a:lstStyle/>
        <a:p>
          <a:endParaRPr lang="en-US"/>
        </a:p>
      </dgm:t>
    </dgm:pt>
    <dgm:pt modelId="{A30A05D7-A3A0-471E-BE40-D9A5641B2C43}" type="pres">
      <dgm:prSet presAssocID="{55DCDCCE-3CAF-428A-ABFC-A8BC8FEF6AA5}" presName="sibTrans" presStyleCnt="0"/>
      <dgm:spPr/>
    </dgm:pt>
    <dgm:pt modelId="{B1556E44-69BD-4479-8EA4-18F7FE371684}" type="pres">
      <dgm:prSet presAssocID="{584DF2DC-A3E2-42A9-A4DD-34ECE38ABCD8}" presName="node" presStyleLbl="node1" presStyleIdx="1" presStyleCnt="10">
        <dgm:presLayoutVars>
          <dgm:bulletEnabled val="1"/>
        </dgm:presLayoutVars>
      </dgm:prSet>
      <dgm:spPr/>
      <dgm:t>
        <a:bodyPr/>
        <a:lstStyle/>
        <a:p>
          <a:endParaRPr lang="en-US"/>
        </a:p>
      </dgm:t>
    </dgm:pt>
    <dgm:pt modelId="{2B819F13-AFCE-4A33-B523-90120380CD70}" type="pres">
      <dgm:prSet presAssocID="{7570567D-28CF-418F-AC7F-DC79EC5FF975}" presName="sibTrans" presStyleCnt="0"/>
      <dgm:spPr/>
    </dgm:pt>
    <dgm:pt modelId="{049F4145-C84A-42C6-8C4A-A73F5D1F13B1}" type="pres">
      <dgm:prSet presAssocID="{05B6A14E-A58A-427E-80F5-495E20005676}" presName="node" presStyleLbl="node1" presStyleIdx="2" presStyleCnt="10" custLinFactNeighborX="-195">
        <dgm:presLayoutVars>
          <dgm:bulletEnabled val="1"/>
        </dgm:presLayoutVars>
      </dgm:prSet>
      <dgm:spPr/>
      <dgm:t>
        <a:bodyPr/>
        <a:lstStyle/>
        <a:p>
          <a:endParaRPr lang="en-US"/>
        </a:p>
      </dgm:t>
    </dgm:pt>
    <dgm:pt modelId="{83238806-E393-4882-A18C-F18C628330C0}" type="pres">
      <dgm:prSet presAssocID="{E232C4F9-D265-42B7-A469-2C93E3FE3984}" presName="sibTrans" presStyleCnt="0"/>
      <dgm:spPr/>
    </dgm:pt>
    <dgm:pt modelId="{C3E7A39C-1CAB-4280-9674-550D9EBD3664}" type="pres">
      <dgm:prSet presAssocID="{7FBC627C-7A5D-4F89-A1E1-F66E815CA8A7}" presName="node" presStyleLbl="node1" presStyleIdx="3" presStyleCnt="10">
        <dgm:presLayoutVars>
          <dgm:bulletEnabled val="1"/>
        </dgm:presLayoutVars>
      </dgm:prSet>
      <dgm:spPr/>
      <dgm:t>
        <a:bodyPr/>
        <a:lstStyle/>
        <a:p>
          <a:endParaRPr lang="en-US"/>
        </a:p>
      </dgm:t>
    </dgm:pt>
    <dgm:pt modelId="{931C115E-C0A7-4720-AB3F-606E25B53088}" type="pres">
      <dgm:prSet presAssocID="{678EE478-5D87-49D0-AC29-0A904E85A9CD}" presName="sibTrans" presStyleCnt="0"/>
      <dgm:spPr/>
    </dgm:pt>
    <dgm:pt modelId="{E75F8F30-3FA0-429A-A777-BC11F620C600}" type="pres">
      <dgm:prSet presAssocID="{C1059736-A6E2-4762-8F49-0456CD8B7C69}" presName="node" presStyleLbl="node1" presStyleIdx="4" presStyleCnt="10">
        <dgm:presLayoutVars>
          <dgm:bulletEnabled val="1"/>
        </dgm:presLayoutVars>
      </dgm:prSet>
      <dgm:spPr/>
      <dgm:t>
        <a:bodyPr/>
        <a:lstStyle/>
        <a:p>
          <a:endParaRPr lang="en-US"/>
        </a:p>
      </dgm:t>
    </dgm:pt>
    <dgm:pt modelId="{52B5463B-623E-4AEB-A7DB-47178B6C71AF}" type="pres">
      <dgm:prSet presAssocID="{C998CC39-D1D3-43DE-8252-4B94A9279E42}" presName="sibTrans" presStyleCnt="0"/>
      <dgm:spPr/>
    </dgm:pt>
    <dgm:pt modelId="{764C6158-AD60-4271-9C65-2ABDF85CAA50}" type="pres">
      <dgm:prSet presAssocID="{8BCDC084-67CA-4889-BB16-FDAA18262BAD}" presName="node" presStyleLbl="node1" presStyleIdx="5" presStyleCnt="10">
        <dgm:presLayoutVars>
          <dgm:bulletEnabled val="1"/>
        </dgm:presLayoutVars>
      </dgm:prSet>
      <dgm:spPr/>
      <dgm:t>
        <a:bodyPr/>
        <a:lstStyle/>
        <a:p>
          <a:endParaRPr lang="en-US"/>
        </a:p>
      </dgm:t>
    </dgm:pt>
    <dgm:pt modelId="{14B07B39-8E48-404A-8551-E175E2765349}" type="pres">
      <dgm:prSet presAssocID="{C306F358-4A0E-4076-9570-D654E65D82B2}" presName="sibTrans" presStyleCnt="0"/>
      <dgm:spPr/>
    </dgm:pt>
    <dgm:pt modelId="{7EE8E211-C96C-4DF9-8900-734142B29595}" type="pres">
      <dgm:prSet presAssocID="{5C24D233-3DB0-4C32-81EF-7ACC332CB1F3}" presName="node" presStyleLbl="node1" presStyleIdx="6" presStyleCnt="10">
        <dgm:presLayoutVars>
          <dgm:bulletEnabled val="1"/>
        </dgm:presLayoutVars>
      </dgm:prSet>
      <dgm:spPr/>
      <dgm:t>
        <a:bodyPr/>
        <a:lstStyle/>
        <a:p>
          <a:endParaRPr lang="en-US"/>
        </a:p>
      </dgm:t>
    </dgm:pt>
    <dgm:pt modelId="{E9E71F50-CD50-47B8-B891-E1981D4DA6A9}" type="pres">
      <dgm:prSet presAssocID="{E603982F-10ED-4D46-B99D-396ABE011015}" presName="sibTrans" presStyleCnt="0"/>
      <dgm:spPr/>
    </dgm:pt>
    <dgm:pt modelId="{2BFD1927-216E-430A-B0C4-24997B033C54}" type="pres">
      <dgm:prSet presAssocID="{E3082521-43B2-4C4A-A315-C30A88ECFA26}" presName="node" presStyleLbl="node1" presStyleIdx="7" presStyleCnt="10">
        <dgm:presLayoutVars>
          <dgm:bulletEnabled val="1"/>
        </dgm:presLayoutVars>
      </dgm:prSet>
      <dgm:spPr/>
      <dgm:t>
        <a:bodyPr/>
        <a:lstStyle/>
        <a:p>
          <a:endParaRPr lang="en-US"/>
        </a:p>
      </dgm:t>
    </dgm:pt>
    <dgm:pt modelId="{A8360D21-B5BE-4606-8CD3-B3FFDA897778}" type="pres">
      <dgm:prSet presAssocID="{EA7292A8-6354-4FF1-B1CA-CA7EADE1DBF1}" presName="sibTrans" presStyleCnt="0"/>
      <dgm:spPr/>
    </dgm:pt>
    <dgm:pt modelId="{197F7632-2D2A-4420-B291-4012329DD8F7}" type="pres">
      <dgm:prSet presAssocID="{846EF5E7-7A12-4A2D-8078-692B44CFA137}" presName="node" presStyleLbl="node1" presStyleIdx="8" presStyleCnt="10" custLinFactNeighborX="195" custLinFactNeighborY="2508">
        <dgm:presLayoutVars>
          <dgm:bulletEnabled val="1"/>
        </dgm:presLayoutVars>
      </dgm:prSet>
      <dgm:spPr/>
      <dgm:t>
        <a:bodyPr/>
        <a:lstStyle/>
        <a:p>
          <a:endParaRPr lang="en-US"/>
        </a:p>
      </dgm:t>
    </dgm:pt>
    <dgm:pt modelId="{7FE07918-1660-4087-9562-142F8850DBDE}" type="pres">
      <dgm:prSet presAssocID="{43814BFA-CD4E-419C-A63A-DC90D2A57CC5}" presName="sibTrans" presStyleCnt="0"/>
      <dgm:spPr/>
    </dgm:pt>
    <dgm:pt modelId="{9F4DF532-F70D-4CBC-9753-6C2F6F868710}" type="pres">
      <dgm:prSet presAssocID="{84B38A77-F4AB-48EC-BE27-B8F2C8B986E2}" presName="node" presStyleLbl="node1" presStyleIdx="9" presStyleCnt="10">
        <dgm:presLayoutVars>
          <dgm:bulletEnabled val="1"/>
        </dgm:presLayoutVars>
      </dgm:prSet>
      <dgm:spPr/>
      <dgm:t>
        <a:bodyPr/>
        <a:lstStyle/>
        <a:p>
          <a:endParaRPr lang="en-US"/>
        </a:p>
      </dgm:t>
    </dgm:pt>
  </dgm:ptLst>
  <dgm:cxnLst>
    <dgm:cxn modelId="{62F5A9D3-EBF9-4BEC-9613-FD255126CCE1}" srcId="{267281CF-8B67-4D2B-AFDC-72ADEAA7440C}" destId="{7FBC627C-7A5D-4F89-A1E1-F66E815CA8A7}" srcOrd="3" destOrd="0" parTransId="{C77C0D7A-4688-41D5-A7B6-ECC1745C80BA}" sibTransId="{678EE478-5D87-49D0-AC29-0A904E85A9CD}"/>
    <dgm:cxn modelId="{710FCF7E-A212-43BD-84A5-B5328D0ACF42}" type="presOf" srcId="{05B6A14E-A58A-427E-80F5-495E20005676}" destId="{049F4145-C84A-42C6-8C4A-A73F5D1F13B1}" srcOrd="0" destOrd="0" presId="urn:microsoft.com/office/officeart/2005/8/layout/default"/>
    <dgm:cxn modelId="{AE4E6705-38DF-4ECA-80E1-760699C4E255}" srcId="{267281CF-8B67-4D2B-AFDC-72ADEAA7440C}" destId="{05B6A14E-A58A-427E-80F5-495E20005676}" srcOrd="2" destOrd="0" parTransId="{2F9BC56F-924A-4353-9F8F-40E52BE6F39F}" sibTransId="{E232C4F9-D265-42B7-A469-2C93E3FE3984}"/>
    <dgm:cxn modelId="{068981B0-B9E8-47B0-B8BE-FE4E45596C89}" srcId="{267281CF-8B67-4D2B-AFDC-72ADEAA7440C}" destId="{584DF2DC-A3E2-42A9-A4DD-34ECE38ABCD8}" srcOrd="1" destOrd="0" parTransId="{27909C0A-2D2F-4337-9888-7CCBACA70B81}" sibTransId="{7570567D-28CF-418F-AC7F-DC79EC5FF975}"/>
    <dgm:cxn modelId="{94CD163C-1883-4F0F-AB79-2441A996967A}" type="presOf" srcId="{8BCDC084-67CA-4889-BB16-FDAA18262BAD}" destId="{764C6158-AD60-4271-9C65-2ABDF85CAA50}" srcOrd="0" destOrd="0" presId="urn:microsoft.com/office/officeart/2005/8/layout/default"/>
    <dgm:cxn modelId="{B3057EC5-6D8A-4C2F-BE8D-30E12D54E033}" type="presOf" srcId="{584DF2DC-A3E2-42A9-A4DD-34ECE38ABCD8}" destId="{B1556E44-69BD-4479-8EA4-18F7FE371684}" srcOrd="0" destOrd="0" presId="urn:microsoft.com/office/officeart/2005/8/layout/default"/>
    <dgm:cxn modelId="{03410D15-AC1A-4BCD-8DDE-C040CD4068DA}" type="presOf" srcId="{E3082521-43B2-4C4A-A315-C30A88ECFA26}" destId="{2BFD1927-216E-430A-B0C4-24997B033C54}" srcOrd="0" destOrd="0" presId="urn:microsoft.com/office/officeart/2005/8/layout/default"/>
    <dgm:cxn modelId="{C0BDCD59-9587-406D-9E66-E1721FCED0DF}" type="presOf" srcId="{846EF5E7-7A12-4A2D-8078-692B44CFA137}" destId="{197F7632-2D2A-4420-B291-4012329DD8F7}" srcOrd="0" destOrd="0" presId="urn:microsoft.com/office/officeart/2005/8/layout/default"/>
    <dgm:cxn modelId="{D269E425-07A1-4CC4-8F5F-FC0E85536531}" srcId="{267281CF-8B67-4D2B-AFDC-72ADEAA7440C}" destId="{E3082521-43B2-4C4A-A315-C30A88ECFA26}" srcOrd="7" destOrd="0" parTransId="{D6DE54C6-2288-4630-8340-24A01192AE88}" sibTransId="{EA7292A8-6354-4FF1-B1CA-CA7EADE1DBF1}"/>
    <dgm:cxn modelId="{FC0B8724-4C9C-4FFA-AB1A-3A6825BF69CC}" type="presOf" srcId="{267281CF-8B67-4D2B-AFDC-72ADEAA7440C}" destId="{E1CE3EE4-2936-4D8B-92A3-E104BE0FAA24}" srcOrd="0" destOrd="0" presId="urn:microsoft.com/office/officeart/2005/8/layout/default"/>
    <dgm:cxn modelId="{5A921243-A90F-4BBE-9126-52F9883483B3}" type="presOf" srcId="{64169CBD-621B-41AC-8098-190EB836285B}" destId="{AD2E9B06-A06B-443C-83A3-58564550A9C4}" srcOrd="0" destOrd="0" presId="urn:microsoft.com/office/officeart/2005/8/layout/default"/>
    <dgm:cxn modelId="{6B5B9982-441E-48B4-876A-AF32CD36E0C4}" type="presOf" srcId="{5C24D233-3DB0-4C32-81EF-7ACC332CB1F3}" destId="{7EE8E211-C96C-4DF9-8900-734142B29595}" srcOrd="0" destOrd="0" presId="urn:microsoft.com/office/officeart/2005/8/layout/default"/>
    <dgm:cxn modelId="{52D3180C-8658-497B-8561-6C2119D79C7A}" type="presOf" srcId="{84B38A77-F4AB-48EC-BE27-B8F2C8B986E2}" destId="{9F4DF532-F70D-4CBC-9753-6C2F6F868710}" srcOrd="0" destOrd="0" presId="urn:microsoft.com/office/officeart/2005/8/layout/default"/>
    <dgm:cxn modelId="{63E0B01F-E6B0-4341-846D-AEB7BCF19307}" srcId="{267281CF-8B67-4D2B-AFDC-72ADEAA7440C}" destId="{C1059736-A6E2-4762-8F49-0456CD8B7C69}" srcOrd="4" destOrd="0" parTransId="{DBCB215F-2702-4FBF-9B10-EE479A00694C}" sibTransId="{C998CC39-D1D3-43DE-8252-4B94A9279E42}"/>
    <dgm:cxn modelId="{322AB869-85F4-43AD-9569-31E2A1FF6D5C}" type="presOf" srcId="{7FBC627C-7A5D-4F89-A1E1-F66E815CA8A7}" destId="{C3E7A39C-1CAB-4280-9674-550D9EBD3664}" srcOrd="0" destOrd="0" presId="urn:microsoft.com/office/officeart/2005/8/layout/default"/>
    <dgm:cxn modelId="{F6779815-9DD5-4E1D-8354-1D4E0FFC719C}" type="presOf" srcId="{C1059736-A6E2-4762-8F49-0456CD8B7C69}" destId="{E75F8F30-3FA0-429A-A777-BC11F620C600}" srcOrd="0" destOrd="0" presId="urn:microsoft.com/office/officeart/2005/8/layout/default"/>
    <dgm:cxn modelId="{87367C5A-800E-4ABA-8B2B-CF70A5C89137}" srcId="{267281CF-8B67-4D2B-AFDC-72ADEAA7440C}" destId="{8BCDC084-67CA-4889-BB16-FDAA18262BAD}" srcOrd="5" destOrd="0" parTransId="{DFCC82B9-B307-4045-991F-0A63623D1F34}" sibTransId="{C306F358-4A0E-4076-9570-D654E65D82B2}"/>
    <dgm:cxn modelId="{E8FA1B3E-891C-44F5-8B95-213F7D5CE5C0}" srcId="{267281CF-8B67-4D2B-AFDC-72ADEAA7440C}" destId="{64169CBD-621B-41AC-8098-190EB836285B}" srcOrd="0" destOrd="0" parTransId="{C2478B4C-85CC-4B56-8035-A1D085B2572C}" sibTransId="{55DCDCCE-3CAF-428A-ABFC-A8BC8FEF6AA5}"/>
    <dgm:cxn modelId="{CA5F0586-67E5-44E0-94E6-0C3E3514C615}" srcId="{267281CF-8B67-4D2B-AFDC-72ADEAA7440C}" destId="{5C24D233-3DB0-4C32-81EF-7ACC332CB1F3}" srcOrd="6" destOrd="0" parTransId="{F5591FC6-FDE3-41DF-8680-4B5B59B25A82}" sibTransId="{E603982F-10ED-4D46-B99D-396ABE011015}"/>
    <dgm:cxn modelId="{2925D981-E56F-46C4-AE56-96FB49841DB6}" srcId="{267281CF-8B67-4D2B-AFDC-72ADEAA7440C}" destId="{84B38A77-F4AB-48EC-BE27-B8F2C8B986E2}" srcOrd="9" destOrd="0" parTransId="{6AD7C044-BEFE-43E1-AF8D-75816B83B709}" sibTransId="{52E71ADB-8DE7-48E6-8ED5-C1EE6B7F6519}"/>
    <dgm:cxn modelId="{EE63E925-AA23-4845-AFDE-51A13445419A}" srcId="{267281CF-8B67-4D2B-AFDC-72ADEAA7440C}" destId="{846EF5E7-7A12-4A2D-8078-692B44CFA137}" srcOrd="8" destOrd="0" parTransId="{8B8DF4B1-CA44-47CA-904E-75C1DB8D30C6}" sibTransId="{43814BFA-CD4E-419C-A63A-DC90D2A57CC5}"/>
    <dgm:cxn modelId="{02D8EE29-199A-42A4-AB63-AE8274CF14A5}" type="presParOf" srcId="{E1CE3EE4-2936-4D8B-92A3-E104BE0FAA24}" destId="{AD2E9B06-A06B-443C-83A3-58564550A9C4}" srcOrd="0" destOrd="0" presId="urn:microsoft.com/office/officeart/2005/8/layout/default"/>
    <dgm:cxn modelId="{B4074826-77DD-44DE-834E-ECA270137127}" type="presParOf" srcId="{E1CE3EE4-2936-4D8B-92A3-E104BE0FAA24}" destId="{A30A05D7-A3A0-471E-BE40-D9A5641B2C43}" srcOrd="1" destOrd="0" presId="urn:microsoft.com/office/officeart/2005/8/layout/default"/>
    <dgm:cxn modelId="{92D6A685-1155-45F2-9A9F-77223A86FFF1}" type="presParOf" srcId="{E1CE3EE4-2936-4D8B-92A3-E104BE0FAA24}" destId="{B1556E44-69BD-4479-8EA4-18F7FE371684}" srcOrd="2" destOrd="0" presId="urn:microsoft.com/office/officeart/2005/8/layout/default"/>
    <dgm:cxn modelId="{78D8FB93-BC98-4BD3-8CD1-37DE98B0B8AC}" type="presParOf" srcId="{E1CE3EE4-2936-4D8B-92A3-E104BE0FAA24}" destId="{2B819F13-AFCE-4A33-B523-90120380CD70}" srcOrd="3" destOrd="0" presId="urn:microsoft.com/office/officeart/2005/8/layout/default"/>
    <dgm:cxn modelId="{5C1CBB4D-1FA3-4F0B-9E84-666B46F03E07}" type="presParOf" srcId="{E1CE3EE4-2936-4D8B-92A3-E104BE0FAA24}" destId="{049F4145-C84A-42C6-8C4A-A73F5D1F13B1}" srcOrd="4" destOrd="0" presId="urn:microsoft.com/office/officeart/2005/8/layout/default"/>
    <dgm:cxn modelId="{31AE1118-123D-4848-8426-434B6B78D9D7}" type="presParOf" srcId="{E1CE3EE4-2936-4D8B-92A3-E104BE0FAA24}" destId="{83238806-E393-4882-A18C-F18C628330C0}" srcOrd="5" destOrd="0" presId="urn:microsoft.com/office/officeart/2005/8/layout/default"/>
    <dgm:cxn modelId="{BF07AAF2-141E-4288-BB40-F4B18B1DE682}" type="presParOf" srcId="{E1CE3EE4-2936-4D8B-92A3-E104BE0FAA24}" destId="{C3E7A39C-1CAB-4280-9674-550D9EBD3664}" srcOrd="6" destOrd="0" presId="urn:microsoft.com/office/officeart/2005/8/layout/default"/>
    <dgm:cxn modelId="{87D7FB4F-2672-48E3-9144-9CF471129D3D}" type="presParOf" srcId="{E1CE3EE4-2936-4D8B-92A3-E104BE0FAA24}" destId="{931C115E-C0A7-4720-AB3F-606E25B53088}" srcOrd="7" destOrd="0" presId="urn:microsoft.com/office/officeart/2005/8/layout/default"/>
    <dgm:cxn modelId="{F427F582-5F7D-48D9-9808-F7C0ACB7E3AC}" type="presParOf" srcId="{E1CE3EE4-2936-4D8B-92A3-E104BE0FAA24}" destId="{E75F8F30-3FA0-429A-A777-BC11F620C600}" srcOrd="8" destOrd="0" presId="urn:microsoft.com/office/officeart/2005/8/layout/default"/>
    <dgm:cxn modelId="{A80D4EEE-946D-483C-9FBE-55E53A92B91D}" type="presParOf" srcId="{E1CE3EE4-2936-4D8B-92A3-E104BE0FAA24}" destId="{52B5463B-623E-4AEB-A7DB-47178B6C71AF}" srcOrd="9" destOrd="0" presId="urn:microsoft.com/office/officeart/2005/8/layout/default"/>
    <dgm:cxn modelId="{13AEBFF0-E4E1-4C5E-90E6-0A6F9E38E0D8}" type="presParOf" srcId="{E1CE3EE4-2936-4D8B-92A3-E104BE0FAA24}" destId="{764C6158-AD60-4271-9C65-2ABDF85CAA50}" srcOrd="10" destOrd="0" presId="urn:microsoft.com/office/officeart/2005/8/layout/default"/>
    <dgm:cxn modelId="{D4AEFC39-52DE-43BA-A585-7B1861258A71}" type="presParOf" srcId="{E1CE3EE4-2936-4D8B-92A3-E104BE0FAA24}" destId="{14B07B39-8E48-404A-8551-E175E2765349}" srcOrd="11" destOrd="0" presId="urn:microsoft.com/office/officeart/2005/8/layout/default"/>
    <dgm:cxn modelId="{CB79DA5A-5600-47F3-8A57-025C37D81F16}" type="presParOf" srcId="{E1CE3EE4-2936-4D8B-92A3-E104BE0FAA24}" destId="{7EE8E211-C96C-4DF9-8900-734142B29595}" srcOrd="12" destOrd="0" presId="urn:microsoft.com/office/officeart/2005/8/layout/default"/>
    <dgm:cxn modelId="{ED02BA14-3EFB-46AA-9634-F7CFC5A312D1}" type="presParOf" srcId="{E1CE3EE4-2936-4D8B-92A3-E104BE0FAA24}" destId="{E9E71F50-CD50-47B8-B891-E1981D4DA6A9}" srcOrd="13" destOrd="0" presId="urn:microsoft.com/office/officeart/2005/8/layout/default"/>
    <dgm:cxn modelId="{7D7B365F-758A-4426-BACD-F211CC8B9FF2}" type="presParOf" srcId="{E1CE3EE4-2936-4D8B-92A3-E104BE0FAA24}" destId="{2BFD1927-216E-430A-B0C4-24997B033C54}" srcOrd="14" destOrd="0" presId="urn:microsoft.com/office/officeart/2005/8/layout/default"/>
    <dgm:cxn modelId="{C547E864-65F1-4403-A738-B627B5490D34}" type="presParOf" srcId="{E1CE3EE4-2936-4D8B-92A3-E104BE0FAA24}" destId="{A8360D21-B5BE-4606-8CD3-B3FFDA897778}" srcOrd="15" destOrd="0" presId="urn:microsoft.com/office/officeart/2005/8/layout/default"/>
    <dgm:cxn modelId="{FD112385-7E71-4741-AFA0-492596D9376B}" type="presParOf" srcId="{E1CE3EE4-2936-4D8B-92A3-E104BE0FAA24}" destId="{197F7632-2D2A-4420-B291-4012329DD8F7}" srcOrd="16" destOrd="0" presId="urn:microsoft.com/office/officeart/2005/8/layout/default"/>
    <dgm:cxn modelId="{481F4602-04C7-42CD-BAE3-D29245B3707A}" type="presParOf" srcId="{E1CE3EE4-2936-4D8B-92A3-E104BE0FAA24}" destId="{7FE07918-1660-4087-9562-142F8850DBDE}" srcOrd="17" destOrd="0" presId="urn:microsoft.com/office/officeart/2005/8/layout/default"/>
    <dgm:cxn modelId="{477008BC-AF03-4675-9A18-AEAE9F8FFCB1}" type="presParOf" srcId="{E1CE3EE4-2936-4D8B-92A3-E104BE0FAA24}" destId="{9F4DF532-F70D-4CBC-9753-6C2F6F868710}" srcOrd="18" destOrd="0" presId="urn:microsoft.com/office/officeart/2005/8/layout/default"/>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876F7C-E241-41EF-9B9B-57321D7CECD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937EA3F-F180-4E4A-A61C-82485C2DF7E1}">
      <dgm:prSet phldrT="[Text]"/>
      <dgm:spPr>
        <a:solidFill>
          <a:schemeClr val="accent2"/>
        </a:solidFill>
      </dgm:spPr>
      <dgm:t>
        <a:bodyPr/>
        <a:lstStyle/>
        <a:p>
          <a:r>
            <a:rPr lang="en-US" dirty="0" smtClean="0"/>
            <a:t>Injection means…</a:t>
          </a:r>
          <a:endParaRPr lang="en-US" dirty="0"/>
        </a:p>
      </dgm:t>
    </dgm:pt>
    <dgm:pt modelId="{72E00A95-27F6-41C1-8C5D-6C65204BB3C5}" type="parTrans" cxnId="{6E7CB017-9119-4B03-AAC7-C9E8EDA62A09}">
      <dgm:prSet/>
      <dgm:spPr/>
      <dgm:t>
        <a:bodyPr/>
        <a:lstStyle/>
        <a:p>
          <a:endParaRPr lang="en-US"/>
        </a:p>
      </dgm:t>
    </dgm:pt>
    <dgm:pt modelId="{FAB9B14C-FAC9-46E2-A8D4-890897F29FAF}" type="sibTrans" cxnId="{6E7CB017-9119-4B03-AAC7-C9E8EDA62A09}">
      <dgm:prSet/>
      <dgm:spPr/>
      <dgm:t>
        <a:bodyPr/>
        <a:lstStyle/>
        <a:p>
          <a:endParaRPr lang="en-US"/>
        </a:p>
      </dgm:t>
    </dgm:pt>
    <dgm:pt modelId="{5C3B5A1D-62FD-44EE-959E-C4286B76AB69}">
      <dgm:prSet/>
      <dgm:spPr/>
      <dgm:t>
        <a:bodyPr/>
        <a:lstStyle/>
        <a:p>
          <a:r>
            <a:rPr lang="en-US" dirty="0" smtClean="0"/>
            <a:t>Tricking an application into including unintended commands in the data sent to an interpreter</a:t>
          </a:r>
        </a:p>
      </dgm:t>
    </dgm:pt>
    <dgm:pt modelId="{BC43ADA6-FB32-4FEF-AA85-7C294B8CB060}" type="parTrans" cxnId="{70C1A6F1-1C37-4859-BCCC-97434C26E1BA}">
      <dgm:prSet/>
      <dgm:spPr/>
      <dgm:t>
        <a:bodyPr/>
        <a:lstStyle/>
        <a:p>
          <a:endParaRPr lang="en-US"/>
        </a:p>
      </dgm:t>
    </dgm:pt>
    <dgm:pt modelId="{7F244656-2FE7-4007-81B3-4C3338C4CEA3}" type="sibTrans" cxnId="{70C1A6F1-1C37-4859-BCCC-97434C26E1BA}">
      <dgm:prSet/>
      <dgm:spPr/>
      <dgm:t>
        <a:bodyPr/>
        <a:lstStyle/>
        <a:p>
          <a:endParaRPr lang="en-US"/>
        </a:p>
      </dgm:t>
    </dgm:pt>
    <dgm:pt modelId="{CF1E9FBC-E61E-4864-A78E-83EE28250D6A}">
      <dgm:prSet/>
      <dgm:spPr>
        <a:solidFill>
          <a:schemeClr val="accent2"/>
        </a:solidFill>
      </dgm:spPr>
      <dgm:t>
        <a:bodyPr/>
        <a:lstStyle/>
        <a:p>
          <a:r>
            <a:rPr lang="en-US" dirty="0" smtClean="0"/>
            <a:t>Interpreters…</a:t>
          </a:r>
        </a:p>
      </dgm:t>
    </dgm:pt>
    <dgm:pt modelId="{8B1B7235-990B-4F53-94F0-72B3BB6F8B4A}" type="parTrans" cxnId="{856A73F5-BA30-4AB3-9E3F-6891C43F4EA1}">
      <dgm:prSet/>
      <dgm:spPr/>
      <dgm:t>
        <a:bodyPr/>
        <a:lstStyle/>
        <a:p>
          <a:endParaRPr lang="en-US"/>
        </a:p>
      </dgm:t>
    </dgm:pt>
    <dgm:pt modelId="{D735FCAD-9664-49E9-94B1-577FD69E5332}" type="sibTrans" cxnId="{856A73F5-BA30-4AB3-9E3F-6891C43F4EA1}">
      <dgm:prSet/>
      <dgm:spPr/>
      <dgm:t>
        <a:bodyPr/>
        <a:lstStyle/>
        <a:p>
          <a:endParaRPr lang="en-US"/>
        </a:p>
      </dgm:t>
    </dgm:pt>
    <dgm:pt modelId="{076FAF60-C9A8-409E-B575-30262A011165}">
      <dgm:prSet/>
      <dgm:spPr/>
      <dgm:t>
        <a:bodyPr/>
        <a:lstStyle/>
        <a:p>
          <a:r>
            <a:rPr lang="en-US" dirty="0" smtClean="0"/>
            <a:t>Take strings and interpret them as commands</a:t>
          </a:r>
        </a:p>
      </dgm:t>
    </dgm:pt>
    <dgm:pt modelId="{EF8F5DC3-2707-4B08-B792-11FEA7979169}" type="parTrans" cxnId="{89FF61D1-A7E9-45A3-BAD5-9E8AC46C5003}">
      <dgm:prSet/>
      <dgm:spPr/>
      <dgm:t>
        <a:bodyPr/>
        <a:lstStyle/>
        <a:p>
          <a:endParaRPr lang="en-US"/>
        </a:p>
      </dgm:t>
    </dgm:pt>
    <dgm:pt modelId="{DB9574D7-B47E-44FD-9360-FBAECCE33553}" type="sibTrans" cxnId="{89FF61D1-A7E9-45A3-BAD5-9E8AC46C5003}">
      <dgm:prSet/>
      <dgm:spPr/>
      <dgm:t>
        <a:bodyPr/>
        <a:lstStyle/>
        <a:p>
          <a:endParaRPr lang="en-US"/>
        </a:p>
      </dgm:t>
    </dgm:pt>
    <dgm:pt modelId="{1A87584A-77BB-4D3C-BAB7-A2DD64CDD0DC}">
      <dgm:prSet/>
      <dgm:spPr/>
      <dgm:t>
        <a:bodyPr/>
        <a:lstStyle/>
        <a:p>
          <a:r>
            <a:rPr lang="en-US" dirty="0" smtClean="0"/>
            <a:t>SQL, OS Shell, LDAP, </a:t>
          </a:r>
          <a:r>
            <a:rPr lang="en-US" dirty="0" err="1" smtClean="0"/>
            <a:t>XPath</a:t>
          </a:r>
          <a:r>
            <a:rPr lang="en-US" dirty="0" smtClean="0"/>
            <a:t>, Hibernate, etc…</a:t>
          </a:r>
        </a:p>
      </dgm:t>
    </dgm:pt>
    <dgm:pt modelId="{47398738-6D15-4A9A-89A2-A229EC47C997}" type="parTrans" cxnId="{851F00EA-F60C-4FEB-BDEB-350CE720FAA9}">
      <dgm:prSet/>
      <dgm:spPr/>
      <dgm:t>
        <a:bodyPr/>
        <a:lstStyle/>
        <a:p>
          <a:endParaRPr lang="en-US"/>
        </a:p>
      </dgm:t>
    </dgm:pt>
    <dgm:pt modelId="{E4ED12E3-4A5C-4820-B7A4-E2B16A78C24B}" type="sibTrans" cxnId="{851F00EA-F60C-4FEB-BDEB-350CE720FAA9}">
      <dgm:prSet/>
      <dgm:spPr/>
      <dgm:t>
        <a:bodyPr/>
        <a:lstStyle/>
        <a:p>
          <a:endParaRPr lang="en-US"/>
        </a:p>
      </dgm:t>
    </dgm:pt>
    <dgm:pt modelId="{A5172356-56F0-4263-B3A7-08F8D2E5DBC4}">
      <dgm:prSet/>
      <dgm:spPr>
        <a:solidFill>
          <a:schemeClr val="accent2"/>
        </a:solidFill>
      </dgm:spPr>
      <dgm:t>
        <a:bodyPr/>
        <a:lstStyle/>
        <a:p>
          <a:r>
            <a:rPr lang="en-US" dirty="0" smtClean="0"/>
            <a:t>SQL injection is still quite common</a:t>
          </a:r>
        </a:p>
      </dgm:t>
    </dgm:pt>
    <dgm:pt modelId="{2DE9E5FD-C3D4-45A4-90E7-26E4F916A864}" type="parTrans" cxnId="{D20E1A15-D063-4155-8E93-9195E58CBAC9}">
      <dgm:prSet/>
      <dgm:spPr/>
      <dgm:t>
        <a:bodyPr/>
        <a:lstStyle/>
        <a:p>
          <a:endParaRPr lang="en-US"/>
        </a:p>
      </dgm:t>
    </dgm:pt>
    <dgm:pt modelId="{82540F70-7CA1-4A14-A27C-35E850D28450}" type="sibTrans" cxnId="{D20E1A15-D063-4155-8E93-9195E58CBAC9}">
      <dgm:prSet/>
      <dgm:spPr/>
      <dgm:t>
        <a:bodyPr/>
        <a:lstStyle/>
        <a:p>
          <a:endParaRPr lang="en-US"/>
        </a:p>
      </dgm:t>
    </dgm:pt>
    <dgm:pt modelId="{3E4EAAEA-2E0C-46DE-B4FA-3BEF73B617D9}">
      <dgm:prSet/>
      <dgm:spPr/>
      <dgm:t>
        <a:bodyPr/>
        <a:lstStyle/>
        <a:p>
          <a:r>
            <a:rPr lang="en-US" dirty="0" smtClean="0"/>
            <a:t>Many applications still susceptible (really don’t know why)</a:t>
          </a:r>
        </a:p>
      </dgm:t>
    </dgm:pt>
    <dgm:pt modelId="{9EB4B81D-D038-4345-B636-720F97410527}" type="parTrans" cxnId="{D815515C-341A-4E9A-9611-0370D6336FF5}">
      <dgm:prSet/>
      <dgm:spPr/>
      <dgm:t>
        <a:bodyPr/>
        <a:lstStyle/>
        <a:p>
          <a:endParaRPr lang="en-US"/>
        </a:p>
      </dgm:t>
    </dgm:pt>
    <dgm:pt modelId="{EF2082B3-305D-4135-AB3D-632355FB77D0}" type="sibTrans" cxnId="{D815515C-341A-4E9A-9611-0370D6336FF5}">
      <dgm:prSet/>
      <dgm:spPr/>
      <dgm:t>
        <a:bodyPr/>
        <a:lstStyle/>
        <a:p>
          <a:endParaRPr lang="en-US"/>
        </a:p>
      </dgm:t>
    </dgm:pt>
    <dgm:pt modelId="{A596B207-0522-4ADA-A9E3-7EF89B4825A0}">
      <dgm:prSet/>
      <dgm:spPr/>
      <dgm:t>
        <a:bodyPr/>
        <a:lstStyle/>
        <a:p>
          <a:r>
            <a:rPr lang="en-US" dirty="0" smtClean="0"/>
            <a:t>Even though it’s usually very simple to avoid</a:t>
          </a:r>
        </a:p>
      </dgm:t>
    </dgm:pt>
    <dgm:pt modelId="{99934F61-AAE9-405D-B0F6-76DA81F27FCC}" type="parTrans" cxnId="{3A34C370-07A3-4183-B37A-3184FB49CB1F}">
      <dgm:prSet/>
      <dgm:spPr/>
      <dgm:t>
        <a:bodyPr/>
        <a:lstStyle/>
        <a:p>
          <a:endParaRPr lang="en-US"/>
        </a:p>
      </dgm:t>
    </dgm:pt>
    <dgm:pt modelId="{BD114494-21FD-4F03-B9B9-E909F1E5C071}" type="sibTrans" cxnId="{3A34C370-07A3-4183-B37A-3184FB49CB1F}">
      <dgm:prSet/>
      <dgm:spPr/>
      <dgm:t>
        <a:bodyPr/>
        <a:lstStyle/>
        <a:p>
          <a:endParaRPr lang="en-US"/>
        </a:p>
      </dgm:t>
    </dgm:pt>
    <dgm:pt modelId="{781BE36B-AADC-4B24-834B-0FB2CF8DCBEF}">
      <dgm:prSet/>
      <dgm:spPr>
        <a:solidFill>
          <a:schemeClr val="accent2"/>
        </a:solidFill>
      </dgm:spPr>
      <dgm:t>
        <a:bodyPr/>
        <a:lstStyle/>
        <a:p>
          <a:r>
            <a:rPr lang="en-US" dirty="0" smtClean="0"/>
            <a:t>Typical Impact</a:t>
          </a:r>
        </a:p>
      </dgm:t>
    </dgm:pt>
    <dgm:pt modelId="{6C531D8D-99D4-4AD5-8BD3-F48481A1D264}" type="parTrans" cxnId="{8E57B91B-D0D8-4F25-A585-EB3FCB2D907B}">
      <dgm:prSet/>
      <dgm:spPr/>
      <dgm:t>
        <a:bodyPr/>
        <a:lstStyle/>
        <a:p>
          <a:endParaRPr lang="en-US"/>
        </a:p>
      </dgm:t>
    </dgm:pt>
    <dgm:pt modelId="{0C04F30F-763A-4A77-B947-CD91FF2A0CE5}" type="sibTrans" cxnId="{8E57B91B-D0D8-4F25-A585-EB3FCB2D907B}">
      <dgm:prSet/>
      <dgm:spPr/>
      <dgm:t>
        <a:bodyPr/>
        <a:lstStyle/>
        <a:p>
          <a:endParaRPr lang="en-US"/>
        </a:p>
      </dgm:t>
    </dgm:pt>
    <dgm:pt modelId="{BEB6EBA1-F114-4901-A13B-E8FCA025F852}">
      <dgm:prSet/>
      <dgm:spPr/>
      <dgm:t>
        <a:bodyPr/>
        <a:lstStyle/>
        <a:p>
          <a:r>
            <a:rPr lang="en-US" dirty="0" smtClean="0"/>
            <a:t>Usually severe. Entire database can usually be read or modified</a:t>
          </a:r>
        </a:p>
      </dgm:t>
    </dgm:pt>
    <dgm:pt modelId="{276ADC36-6201-48F4-B99F-7913A0512864}" type="parTrans" cxnId="{BAE46533-0D9B-4ED7-A132-97B901ED0AD4}">
      <dgm:prSet/>
      <dgm:spPr/>
      <dgm:t>
        <a:bodyPr/>
        <a:lstStyle/>
        <a:p>
          <a:endParaRPr lang="en-US"/>
        </a:p>
      </dgm:t>
    </dgm:pt>
    <dgm:pt modelId="{5CF0CBD5-20FA-451D-8C82-7B8FCBCFD729}" type="sibTrans" cxnId="{BAE46533-0D9B-4ED7-A132-97B901ED0AD4}">
      <dgm:prSet/>
      <dgm:spPr/>
      <dgm:t>
        <a:bodyPr/>
        <a:lstStyle/>
        <a:p>
          <a:endParaRPr lang="en-US"/>
        </a:p>
      </dgm:t>
    </dgm:pt>
    <dgm:pt modelId="{164AAB2F-D41A-4F06-9218-FF2D004DD39F}">
      <dgm:prSet/>
      <dgm:spPr/>
      <dgm:t>
        <a:bodyPr/>
        <a:lstStyle/>
        <a:p>
          <a:r>
            <a:rPr lang="en-US" dirty="0" smtClean="0"/>
            <a:t>May also allow full database schema, or account access, or even OS level access</a:t>
          </a:r>
        </a:p>
      </dgm:t>
    </dgm:pt>
    <dgm:pt modelId="{2D79F28F-7EAD-403F-B751-FF8E3A4E5F80}" type="parTrans" cxnId="{F5C87CFC-4E66-441E-85A0-E13DA0EFE2A3}">
      <dgm:prSet/>
      <dgm:spPr/>
      <dgm:t>
        <a:bodyPr/>
        <a:lstStyle/>
        <a:p>
          <a:endParaRPr lang="en-US"/>
        </a:p>
      </dgm:t>
    </dgm:pt>
    <dgm:pt modelId="{F9474BB1-30D9-4FEB-B450-11D4CD383765}" type="sibTrans" cxnId="{F5C87CFC-4E66-441E-85A0-E13DA0EFE2A3}">
      <dgm:prSet/>
      <dgm:spPr/>
      <dgm:t>
        <a:bodyPr/>
        <a:lstStyle/>
        <a:p>
          <a:endParaRPr lang="en-US"/>
        </a:p>
      </dgm:t>
    </dgm:pt>
    <dgm:pt modelId="{ED51FC07-6CC9-4290-A56B-6422F1B8682A}" type="pres">
      <dgm:prSet presAssocID="{35876F7C-E241-41EF-9B9B-57321D7CECDB}" presName="linear" presStyleCnt="0">
        <dgm:presLayoutVars>
          <dgm:dir/>
          <dgm:animLvl val="lvl"/>
          <dgm:resizeHandles val="exact"/>
        </dgm:presLayoutVars>
      </dgm:prSet>
      <dgm:spPr/>
      <dgm:t>
        <a:bodyPr/>
        <a:lstStyle/>
        <a:p>
          <a:endParaRPr lang="en-US"/>
        </a:p>
      </dgm:t>
    </dgm:pt>
    <dgm:pt modelId="{29F70B5B-ADB8-47ED-A541-EA75EBA4279B}" type="pres">
      <dgm:prSet presAssocID="{0937EA3F-F180-4E4A-A61C-82485C2DF7E1}" presName="parentLin" presStyleCnt="0"/>
      <dgm:spPr/>
    </dgm:pt>
    <dgm:pt modelId="{54D29B3C-133A-4CBB-820E-3EE75E0EF89A}" type="pres">
      <dgm:prSet presAssocID="{0937EA3F-F180-4E4A-A61C-82485C2DF7E1}" presName="parentLeftMargin" presStyleLbl="node1" presStyleIdx="0" presStyleCnt="4"/>
      <dgm:spPr/>
      <dgm:t>
        <a:bodyPr/>
        <a:lstStyle/>
        <a:p>
          <a:endParaRPr lang="en-US"/>
        </a:p>
      </dgm:t>
    </dgm:pt>
    <dgm:pt modelId="{94FB6206-372C-425F-9829-D5D30F9CA07E}" type="pres">
      <dgm:prSet presAssocID="{0937EA3F-F180-4E4A-A61C-82485C2DF7E1}" presName="parentText" presStyleLbl="node1" presStyleIdx="0" presStyleCnt="4">
        <dgm:presLayoutVars>
          <dgm:chMax val="0"/>
          <dgm:bulletEnabled val="1"/>
        </dgm:presLayoutVars>
      </dgm:prSet>
      <dgm:spPr/>
      <dgm:t>
        <a:bodyPr/>
        <a:lstStyle/>
        <a:p>
          <a:endParaRPr lang="en-US"/>
        </a:p>
      </dgm:t>
    </dgm:pt>
    <dgm:pt modelId="{3FC6DDA2-CAC5-4781-9255-24EDA28F1246}" type="pres">
      <dgm:prSet presAssocID="{0937EA3F-F180-4E4A-A61C-82485C2DF7E1}" presName="negativeSpace" presStyleCnt="0"/>
      <dgm:spPr/>
    </dgm:pt>
    <dgm:pt modelId="{A659F99F-B4F5-4C58-A467-AD73CAE6EC61}" type="pres">
      <dgm:prSet presAssocID="{0937EA3F-F180-4E4A-A61C-82485C2DF7E1}" presName="childText" presStyleLbl="conFgAcc1" presStyleIdx="0" presStyleCnt="4">
        <dgm:presLayoutVars>
          <dgm:bulletEnabled val="1"/>
        </dgm:presLayoutVars>
      </dgm:prSet>
      <dgm:spPr/>
      <dgm:t>
        <a:bodyPr/>
        <a:lstStyle/>
        <a:p>
          <a:endParaRPr lang="en-US"/>
        </a:p>
      </dgm:t>
    </dgm:pt>
    <dgm:pt modelId="{3F0B98B2-4ABA-41B2-A9C3-1CFC48CF4FB8}" type="pres">
      <dgm:prSet presAssocID="{FAB9B14C-FAC9-46E2-A8D4-890897F29FAF}" presName="spaceBetweenRectangles" presStyleCnt="0"/>
      <dgm:spPr/>
    </dgm:pt>
    <dgm:pt modelId="{79CA41A5-D452-46A5-BA3C-EB41A65943B2}" type="pres">
      <dgm:prSet presAssocID="{CF1E9FBC-E61E-4864-A78E-83EE28250D6A}" presName="parentLin" presStyleCnt="0"/>
      <dgm:spPr/>
    </dgm:pt>
    <dgm:pt modelId="{C6C9BE28-145F-4B04-93D8-98E5CE4E3D86}" type="pres">
      <dgm:prSet presAssocID="{CF1E9FBC-E61E-4864-A78E-83EE28250D6A}" presName="parentLeftMargin" presStyleLbl="node1" presStyleIdx="0" presStyleCnt="4"/>
      <dgm:spPr/>
      <dgm:t>
        <a:bodyPr/>
        <a:lstStyle/>
        <a:p>
          <a:endParaRPr lang="en-US"/>
        </a:p>
      </dgm:t>
    </dgm:pt>
    <dgm:pt modelId="{68EF5B30-57B1-4A5F-9D1B-2F632ADB504A}" type="pres">
      <dgm:prSet presAssocID="{CF1E9FBC-E61E-4864-A78E-83EE28250D6A}" presName="parentText" presStyleLbl="node1" presStyleIdx="1" presStyleCnt="4">
        <dgm:presLayoutVars>
          <dgm:chMax val="0"/>
          <dgm:bulletEnabled val="1"/>
        </dgm:presLayoutVars>
      </dgm:prSet>
      <dgm:spPr/>
      <dgm:t>
        <a:bodyPr/>
        <a:lstStyle/>
        <a:p>
          <a:endParaRPr lang="en-US"/>
        </a:p>
      </dgm:t>
    </dgm:pt>
    <dgm:pt modelId="{213418C4-7345-46E0-8D8E-E72F2581E75A}" type="pres">
      <dgm:prSet presAssocID="{CF1E9FBC-E61E-4864-A78E-83EE28250D6A}" presName="negativeSpace" presStyleCnt="0"/>
      <dgm:spPr/>
    </dgm:pt>
    <dgm:pt modelId="{04799F29-2223-4CE7-9075-60D9BACB9C11}" type="pres">
      <dgm:prSet presAssocID="{CF1E9FBC-E61E-4864-A78E-83EE28250D6A}" presName="childText" presStyleLbl="conFgAcc1" presStyleIdx="1" presStyleCnt="4">
        <dgm:presLayoutVars>
          <dgm:bulletEnabled val="1"/>
        </dgm:presLayoutVars>
      </dgm:prSet>
      <dgm:spPr/>
      <dgm:t>
        <a:bodyPr/>
        <a:lstStyle/>
        <a:p>
          <a:endParaRPr lang="en-US"/>
        </a:p>
      </dgm:t>
    </dgm:pt>
    <dgm:pt modelId="{2F9FEE3B-6B90-4200-9361-CFF3620AB436}" type="pres">
      <dgm:prSet presAssocID="{D735FCAD-9664-49E9-94B1-577FD69E5332}" presName="spaceBetweenRectangles" presStyleCnt="0"/>
      <dgm:spPr/>
    </dgm:pt>
    <dgm:pt modelId="{FCF5F922-65D2-40AE-BE6A-8FF01EA58B3B}" type="pres">
      <dgm:prSet presAssocID="{A5172356-56F0-4263-B3A7-08F8D2E5DBC4}" presName="parentLin" presStyleCnt="0"/>
      <dgm:spPr/>
    </dgm:pt>
    <dgm:pt modelId="{13E044E7-7A4D-4796-9615-2214503E13A6}" type="pres">
      <dgm:prSet presAssocID="{A5172356-56F0-4263-B3A7-08F8D2E5DBC4}" presName="parentLeftMargin" presStyleLbl="node1" presStyleIdx="1" presStyleCnt="4"/>
      <dgm:spPr/>
      <dgm:t>
        <a:bodyPr/>
        <a:lstStyle/>
        <a:p>
          <a:endParaRPr lang="en-US"/>
        </a:p>
      </dgm:t>
    </dgm:pt>
    <dgm:pt modelId="{A840093C-7916-46CF-BB35-A305A6DBEF8B}" type="pres">
      <dgm:prSet presAssocID="{A5172356-56F0-4263-B3A7-08F8D2E5DBC4}" presName="parentText" presStyleLbl="node1" presStyleIdx="2" presStyleCnt="4">
        <dgm:presLayoutVars>
          <dgm:chMax val="0"/>
          <dgm:bulletEnabled val="1"/>
        </dgm:presLayoutVars>
      </dgm:prSet>
      <dgm:spPr/>
      <dgm:t>
        <a:bodyPr/>
        <a:lstStyle/>
        <a:p>
          <a:endParaRPr lang="en-US"/>
        </a:p>
      </dgm:t>
    </dgm:pt>
    <dgm:pt modelId="{05960AF8-63B0-45D7-A38A-43E1B00DDECF}" type="pres">
      <dgm:prSet presAssocID="{A5172356-56F0-4263-B3A7-08F8D2E5DBC4}" presName="negativeSpace" presStyleCnt="0"/>
      <dgm:spPr/>
    </dgm:pt>
    <dgm:pt modelId="{1A5563CE-4F3E-4F63-BBD4-35F1C512B2C7}" type="pres">
      <dgm:prSet presAssocID="{A5172356-56F0-4263-B3A7-08F8D2E5DBC4}" presName="childText" presStyleLbl="conFgAcc1" presStyleIdx="2" presStyleCnt="4">
        <dgm:presLayoutVars>
          <dgm:bulletEnabled val="1"/>
        </dgm:presLayoutVars>
      </dgm:prSet>
      <dgm:spPr/>
      <dgm:t>
        <a:bodyPr/>
        <a:lstStyle/>
        <a:p>
          <a:endParaRPr lang="en-US"/>
        </a:p>
      </dgm:t>
    </dgm:pt>
    <dgm:pt modelId="{41BA5168-2FC8-4417-80E0-58A128CA228F}" type="pres">
      <dgm:prSet presAssocID="{82540F70-7CA1-4A14-A27C-35E850D28450}" presName="spaceBetweenRectangles" presStyleCnt="0"/>
      <dgm:spPr/>
    </dgm:pt>
    <dgm:pt modelId="{4D5C0A69-CE03-4CDB-B195-ADA01AB3EB99}" type="pres">
      <dgm:prSet presAssocID="{781BE36B-AADC-4B24-834B-0FB2CF8DCBEF}" presName="parentLin" presStyleCnt="0"/>
      <dgm:spPr/>
    </dgm:pt>
    <dgm:pt modelId="{DEDBFBE8-790A-45C7-94F7-2D02D4C74066}" type="pres">
      <dgm:prSet presAssocID="{781BE36B-AADC-4B24-834B-0FB2CF8DCBEF}" presName="parentLeftMargin" presStyleLbl="node1" presStyleIdx="2" presStyleCnt="4"/>
      <dgm:spPr/>
      <dgm:t>
        <a:bodyPr/>
        <a:lstStyle/>
        <a:p>
          <a:endParaRPr lang="en-US"/>
        </a:p>
      </dgm:t>
    </dgm:pt>
    <dgm:pt modelId="{6EDA3725-04A2-4FC9-8283-13D3C50CCEFE}" type="pres">
      <dgm:prSet presAssocID="{781BE36B-AADC-4B24-834B-0FB2CF8DCBEF}" presName="parentText" presStyleLbl="node1" presStyleIdx="3" presStyleCnt="4">
        <dgm:presLayoutVars>
          <dgm:chMax val="0"/>
          <dgm:bulletEnabled val="1"/>
        </dgm:presLayoutVars>
      </dgm:prSet>
      <dgm:spPr/>
      <dgm:t>
        <a:bodyPr/>
        <a:lstStyle/>
        <a:p>
          <a:endParaRPr lang="en-US"/>
        </a:p>
      </dgm:t>
    </dgm:pt>
    <dgm:pt modelId="{19C4A281-543A-43C3-8919-B4E4033D3B89}" type="pres">
      <dgm:prSet presAssocID="{781BE36B-AADC-4B24-834B-0FB2CF8DCBEF}" presName="negativeSpace" presStyleCnt="0"/>
      <dgm:spPr/>
    </dgm:pt>
    <dgm:pt modelId="{2CE58D8E-C49B-4FDE-8004-E0949DB9DFE4}" type="pres">
      <dgm:prSet presAssocID="{781BE36B-AADC-4B24-834B-0FB2CF8DCBEF}" presName="childText" presStyleLbl="conFgAcc1" presStyleIdx="3" presStyleCnt="4">
        <dgm:presLayoutVars>
          <dgm:bulletEnabled val="1"/>
        </dgm:presLayoutVars>
      </dgm:prSet>
      <dgm:spPr/>
      <dgm:t>
        <a:bodyPr/>
        <a:lstStyle/>
        <a:p>
          <a:endParaRPr lang="en-US"/>
        </a:p>
      </dgm:t>
    </dgm:pt>
  </dgm:ptLst>
  <dgm:cxnLst>
    <dgm:cxn modelId="{851F00EA-F60C-4FEB-BDEB-350CE720FAA9}" srcId="{CF1E9FBC-E61E-4864-A78E-83EE28250D6A}" destId="{1A87584A-77BB-4D3C-BAB7-A2DD64CDD0DC}" srcOrd="1" destOrd="0" parTransId="{47398738-6D15-4A9A-89A2-A229EC47C997}" sibTransId="{E4ED12E3-4A5C-4820-B7A4-E2B16A78C24B}"/>
    <dgm:cxn modelId="{E00EA19E-69E2-4920-8692-7DEF20752291}" type="presOf" srcId="{0937EA3F-F180-4E4A-A61C-82485C2DF7E1}" destId="{94FB6206-372C-425F-9829-D5D30F9CA07E}" srcOrd="1" destOrd="0" presId="urn:microsoft.com/office/officeart/2005/8/layout/list1"/>
    <dgm:cxn modelId="{95867947-6286-47F5-9756-A7887746F416}" type="presOf" srcId="{1A87584A-77BB-4D3C-BAB7-A2DD64CDD0DC}" destId="{04799F29-2223-4CE7-9075-60D9BACB9C11}" srcOrd="0" destOrd="1" presId="urn:microsoft.com/office/officeart/2005/8/layout/list1"/>
    <dgm:cxn modelId="{149A7259-1162-4D3B-BF9D-85E79747324D}" type="presOf" srcId="{0937EA3F-F180-4E4A-A61C-82485C2DF7E1}" destId="{54D29B3C-133A-4CBB-820E-3EE75E0EF89A}" srcOrd="0" destOrd="0" presId="urn:microsoft.com/office/officeart/2005/8/layout/list1"/>
    <dgm:cxn modelId="{BAE46533-0D9B-4ED7-A132-97B901ED0AD4}" srcId="{781BE36B-AADC-4B24-834B-0FB2CF8DCBEF}" destId="{BEB6EBA1-F114-4901-A13B-E8FCA025F852}" srcOrd="0" destOrd="0" parTransId="{276ADC36-6201-48F4-B99F-7913A0512864}" sibTransId="{5CF0CBD5-20FA-451D-8C82-7B8FCBCFD729}"/>
    <dgm:cxn modelId="{4BE43626-BCDE-433C-A410-EA7563403293}" type="presOf" srcId="{076FAF60-C9A8-409E-B575-30262A011165}" destId="{04799F29-2223-4CE7-9075-60D9BACB9C11}" srcOrd="0" destOrd="0" presId="urn:microsoft.com/office/officeart/2005/8/layout/list1"/>
    <dgm:cxn modelId="{8E57B91B-D0D8-4F25-A585-EB3FCB2D907B}" srcId="{35876F7C-E241-41EF-9B9B-57321D7CECDB}" destId="{781BE36B-AADC-4B24-834B-0FB2CF8DCBEF}" srcOrd="3" destOrd="0" parTransId="{6C531D8D-99D4-4AD5-8BD3-F48481A1D264}" sibTransId="{0C04F30F-763A-4A77-B947-CD91FF2A0CE5}"/>
    <dgm:cxn modelId="{302C1EC3-9AD8-4B0E-9821-E25A2AF14046}" type="presOf" srcId="{3E4EAAEA-2E0C-46DE-B4FA-3BEF73B617D9}" destId="{1A5563CE-4F3E-4F63-BBD4-35F1C512B2C7}" srcOrd="0" destOrd="0" presId="urn:microsoft.com/office/officeart/2005/8/layout/list1"/>
    <dgm:cxn modelId="{D75C7D9A-C63B-4D14-AE09-7DC53E4F082B}" type="presOf" srcId="{A596B207-0522-4ADA-A9E3-7EF89B4825A0}" destId="{1A5563CE-4F3E-4F63-BBD4-35F1C512B2C7}" srcOrd="0" destOrd="1" presId="urn:microsoft.com/office/officeart/2005/8/layout/list1"/>
    <dgm:cxn modelId="{A52AD255-353F-443E-8200-904BF6AB6B0C}" type="presOf" srcId="{A5172356-56F0-4263-B3A7-08F8D2E5DBC4}" destId="{13E044E7-7A4D-4796-9615-2214503E13A6}" srcOrd="0" destOrd="0" presId="urn:microsoft.com/office/officeart/2005/8/layout/list1"/>
    <dgm:cxn modelId="{70C1A6F1-1C37-4859-BCCC-97434C26E1BA}" srcId="{0937EA3F-F180-4E4A-A61C-82485C2DF7E1}" destId="{5C3B5A1D-62FD-44EE-959E-C4286B76AB69}" srcOrd="0" destOrd="0" parTransId="{BC43ADA6-FB32-4FEF-AA85-7C294B8CB060}" sibTransId="{7F244656-2FE7-4007-81B3-4C3338C4CEA3}"/>
    <dgm:cxn modelId="{2E7F4565-3997-4B63-9F42-74CE628DFF08}" type="presOf" srcId="{5C3B5A1D-62FD-44EE-959E-C4286B76AB69}" destId="{A659F99F-B4F5-4C58-A467-AD73CAE6EC61}" srcOrd="0" destOrd="0" presId="urn:microsoft.com/office/officeart/2005/8/layout/list1"/>
    <dgm:cxn modelId="{D58010AC-D036-4264-A253-67E18A5A3C36}" type="presOf" srcId="{781BE36B-AADC-4B24-834B-0FB2CF8DCBEF}" destId="{6EDA3725-04A2-4FC9-8283-13D3C50CCEFE}" srcOrd="1" destOrd="0" presId="urn:microsoft.com/office/officeart/2005/8/layout/list1"/>
    <dgm:cxn modelId="{89FF61D1-A7E9-45A3-BAD5-9E8AC46C5003}" srcId="{CF1E9FBC-E61E-4864-A78E-83EE28250D6A}" destId="{076FAF60-C9A8-409E-B575-30262A011165}" srcOrd="0" destOrd="0" parTransId="{EF8F5DC3-2707-4B08-B792-11FEA7979169}" sibTransId="{DB9574D7-B47E-44FD-9360-FBAECCE33553}"/>
    <dgm:cxn modelId="{D815515C-341A-4E9A-9611-0370D6336FF5}" srcId="{A5172356-56F0-4263-B3A7-08F8D2E5DBC4}" destId="{3E4EAAEA-2E0C-46DE-B4FA-3BEF73B617D9}" srcOrd="0" destOrd="0" parTransId="{9EB4B81D-D038-4345-B636-720F97410527}" sibTransId="{EF2082B3-305D-4135-AB3D-632355FB77D0}"/>
    <dgm:cxn modelId="{F5C87CFC-4E66-441E-85A0-E13DA0EFE2A3}" srcId="{781BE36B-AADC-4B24-834B-0FB2CF8DCBEF}" destId="{164AAB2F-D41A-4F06-9218-FF2D004DD39F}" srcOrd="1" destOrd="0" parTransId="{2D79F28F-7EAD-403F-B751-FF8E3A4E5F80}" sibTransId="{F9474BB1-30D9-4FEB-B450-11D4CD383765}"/>
    <dgm:cxn modelId="{D20E1A15-D063-4155-8E93-9195E58CBAC9}" srcId="{35876F7C-E241-41EF-9B9B-57321D7CECDB}" destId="{A5172356-56F0-4263-B3A7-08F8D2E5DBC4}" srcOrd="2" destOrd="0" parTransId="{2DE9E5FD-C3D4-45A4-90E7-26E4F916A864}" sibTransId="{82540F70-7CA1-4A14-A27C-35E850D28450}"/>
    <dgm:cxn modelId="{856A73F5-BA30-4AB3-9E3F-6891C43F4EA1}" srcId="{35876F7C-E241-41EF-9B9B-57321D7CECDB}" destId="{CF1E9FBC-E61E-4864-A78E-83EE28250D6A}" srcOrd="1" destOrd="0" parTransId="{8B1B7235-990B-4F53-94F0-72B3BB6F8B4A}" sibTransId="{D735FCAD-9664-49E9-94B1-577FD69E5332}"/>
    <dgm:cxn modelId="{13792049-0488-4F4D-BDBD-6DE32064C2B6}" type="presOf" srcId="{781BE36B-AADC-4B24-834B-0FB2CF8DCBEF}" destId="{DEDBFBE8-790A-45C7-94F7-2D02D4C74066}" srcOrd="0" destOrd="0" presId="urn:microsoft.com/office/officeart/2005/8/layout/list1"/>
    <dgm:cxn modelId="{F93856BB-48D2-4F9E-B380-A6D093AAC9BF}" type="presOf" srcId="{CF1E9FBC-E61E-4864-A78E-83EE28250D6A}" destId="{C6C9BE28-145F-4B04-93D8-98E5CE4E3D86}" srcOrd="0" destOrd="0" presId="urn:microsoft.com/office/officeart/2005/8/layout/list1"/>
    <dgm:cxn modelId="{A81BF1C9-7BAF-44E2-89CA-23B6E1B705CB}" type="presOf" srcId="{A5172356-56F0-4263-B3A7-08F8D2E5DBC4}" destId="{A840093C-7916-46CF-BB35-A305A6DBEF8B}" srcOrd="1" destOrd="0" presId="urn:microsoft.com/office/officeart/2005/8/layout/list1"/>
    <dgm:cxn modelId="{84293AEA-DC3F-424E-9DCC-EE322D61262F}" type="presOf" srcId="{35876F7C-E241-41EF-9B9B-57321D7CECDB}" destId="{ED51FC07-6CC9-4290-A56B-6422F1B8682A}" srcOrd="0" destOrd="0" presId="urn:microsoft.com/office/officeart/2005/8/layout/list1"/>
    <dgm:cxn modelId="{BA01DD33-994F-48CB-AEB2-2C28B05DBCAE}" type="presOf" srcId="{164AAB2F-D41A-4F06-9218-FF2D004DD39F}" destId="{2CE58D8E-C49B-4FDE-8004-E0949DB9DFE4}" srcOrd="0" destOrd="1" presId="urn:microsoft.com/office/officeart/2005/8/layout/list1"/>
    <dgm:cxn modelId="{289BF161-0D7F-4E8F-AB6B-CB01817A843C}" type="presOf" srcId="{CF1E9FBC-E61E-4864-A78E-83EE28250D6A}" destId="{68EF5B30-57B1-4A5F-9D1B-2F632ADB504A}" srcOrd="1" destOrd="0" presId="urn:microsoft.com/office/officeart/2005/8/layout/list1"/>
    <dgm:cxn modelId="{3A34C370-07A3-4183-B37A-3184FB49CB1F}" srcId="{A5172356-56F0-4263-B3A7-08F8D2E5DBC4}" destId="{A596B207-0522-4ADA-A9E3-7EF89B4825A0}" srcOrd="1" destOrd="0" parTransId="{99934F61-AAE9-405D-B0F6-76DA81F27FCC}" sibTransId="{BD114494-21FD-4F03-B9B9-E909F1E5C071}"/>
    <dgm:cxn modelId="{D5B88F9E-4D78-4C37-B25B-D0639C8D0BD8}" type="presOf" srcId="{BEB6EBA1-F114-4901-A13B-E8FCA025F852}" destId="{2CE58D8E-C49B-4FDE-8004-E0949DB9DFE4}" srcOrd="0" destOrd="0" presId="urn:microsoft.com/office/officeart/2005/8/layout/list1"/>
    <dgm:cxn modelId="{6E7CB017-9119-4B03-AAC7-C9E8EDA62A09}" srcId="{35876F7C-E241-41EF-9B9B-57321D7CECDB}" destId="{0937EA3F-F180-4E4A-A61C-82485C2DF7E1}" srcOrd="0" destOrd="0" parTransId="{72E00A95-27F6-41C1-8C5D-6C65204BB3C5}" sibTransId="{FAB9B14C-FAC9-46E2-A8D4-890897F29FAF}"/>
    <dgm:cxn modelId="{08E21BD7-80C6-4F63-8102-06157C70DBA4}" type="presParOf" srcId="{ED51FC07-6CC9-4290-A56B-6422F1B8682A}" destId="{29F70B5B-ADB8-47ED-A541-EA75EBA4279B}" srcOrd="0" destOrd="0" presId="urn:microsoft.com/office/officeart/2005/8/layout/list1"/>
    <dgm:cxn modelId="{7C7AED46-36F6-4338-A7E8-6E64E3E170B7}" type="presParOf" srcId="{29F70B5B-ADB8-47ED-A541-EA75EBA4279B}" destId="{54D29B3C-133A-4CBB-820E-3EE75E0EF89A}" srcOrd="0" destOrd="0" presId="urn:microsoft.com/office/officeart/2005/8/layout/list1"/>
    <dgm:cxn modelId="{96BEF2B6-AED1-4C0C-BA2F-8AB648715F13}" type="presParOf" srcId="{29F70B5B-ADB8-47ED-A541-EA75EBA4279B}" destId="{94FB6206-372C-425F-9829-D5D30F9CA07E}" srcOrd="1" destOrd="0" presId="urn:microsoft.com/office/officeart/2005/8/layout/list1"/>
    <dgm:cxn modelId="{DA1FE5AA-B8B8-45BF-B2FD-C616CAC850C0}" type="presParOf" srcId="{ED51FC07-6CC9-4290-A56B-6422F1B8682A}" destId="{3FC6DDA2-CAC5-4781-9255-24EDA28F1246}" srcOrd="1" destOrd="0" presId="urn:microsoft.com/office/officeart/2005/8/layout/list1"/>
    <dgm:cxn modelId="{2CC80246-95F1-4EF1-9F0E-361163648539}" type="presParOf" srcId="{ED51FC07-6CC9-4290-A56B-6422F1B8682A}" destId="{A659F99F-B4F5-4C58-A467-AD73CAE6EC61}" srcOrd="2" destOrd="0" presId="urn:microsoft.com/office/officeart/2005/8/layout/list1"/>
    <dgm:cxn modelId="{17349ABD-02B6-42D2-B35C-02AB5F1FB389}" type="presParOf" srcId="{ED51FC07-6CC9-4290-A56B-6422F1B8682A}" destId="{3F0B98B2-4ABA-41B2-A9C3-1CFC48CF4FB8}" srcOrd="3" destOrd="0" presId="urn:microsoft.com/office/officeart/2005/8/layout/list1"/>
    <dgm:cxn modelId="{09D05F23-CEBF-4548-8B1D-88C940D87259}" type="presParOf" srcId="{ED51FC07-6CC9-4290-A56B-6422F1B8682A}" destId="{79CA41A5-D452-46A5-BA3C-EB41A65943B2}" srcOrd="4" destOrd="0" presId="urn:microsoft.com/office/officeart/2005/8/layout/list1"/>
    <dgm:cxn modelId="{9DA5EC39-A5BD-4AA7-B2C6-355F6C2B6383}" type="presParOf" srcId="{79CA41A5-D452-46A5-BA3C-EB41A65943B2}" destId="{C6C9BE28-145F-4B04-93D8-98E5CE4E3D86}" srcOrd="0" destOrd="0" presId="urn:microsoft.com/office/officeart/2005/8/layout/list1"/>
    <dgm:cxn modelId="{1E445724-78E0-4189-9FED-2F6B88DF6523}" type="presParOf" srcId="{79CA41A5-D452-46A5-BA3C-EB41A65943B2}" destId="{68EF5B30-57B1-4A5F-9D1B-2F632ADB504A}" srcOrd="1" destOrd="0" presId="urn:microsoft.com/office/officeart/2005/8/layout/list1"/>
    <dgm:cxn modelId="{FB38BB57-5EBB-4EB4-BE21-1572EB529B93}" type="presParOf" srcId="{ED51FC07-6CC9-4290-A56B-6422F1B8682A}" destId="{213418C4-7345-46E0-8D8E-E72F2581E75A}" srcOrd="5" destOrd="0" presId="urn:microsoft.com/office/officeart/2005/8/layout/list1"/>
    <dgm:cxn modelId="{AF356228-6A51-416E-9B2B-37B2601D6CF1}" type="presParOf" srcId="{ED51FC07-6CC9-4290-A56B-6422F1B8682A}" destId="{04799F29-2223-4CE7-9075-60D9BACB9C11}" srcOrd="6" destOrd="0" presId="urn:microsoft.com/office/officeart/2005/8/layout/list1"/>
    <dgm:cxn modelId="{A6682B0A-AEB6-45FD-907D-0574C1CC263E}" type="presParOf" srcId="{ED51FC07-6CC9-4290-A56B-6422F1B8682A}" destId="{2F9FEE3B-6B90-4200-9361-CFF3620AB436}" srcOrd="7" destOrd="0" presId="urn:microsoft.com/office/officeart/2005/8/layout/list1"/>
    <dgm:cxn modelId="{A63194B5-1A2C-43EB-BB94-3B1922520BC5}" type="presParOf" srcId="{ED51FC07-6CC9-4290-A56B-6422F1B8682A}" destId="{FCF5F922-65D2-40AE-BE6A-8FF01EA58B3B}" srcOrd="8" destOrd="0" presId="urn:microsoft.com/office/officeart/2005/8/layout/list1"/>
    <dgm:cxn modelId="{F5BCF96A-708F-49D1-AEAD-95771D8E0A29}" type="presParOf" srcId="{FCF5F922-65D2-40AE-BE6A-8FF01EA58B3B}" destId="{13E044E7-7A4D-4796-9615-2214503E13A6}" srcOrd="0" destOrd="0" presId="urn:microsoft.com/office/officeart/2005/8/layout/list1"/>
    <dgm:cxn modelId="{650DE3BD-8353-47E7-BA6F-55081BF50CAF}" type="presParOf" srcId="{FCF5F922-65D2-40AE-BE6A-8FF01EA58B3B}" destId="{A840093C-7916-46CF-BB35-A305A6DBEF8B}" srcOrd="1" destOrd="0" presId="urn:microsoft.com/office/officeart/2005/8/layout/list1"/>
    <dgm:cxn modelId="{CB8BAF7A-5D64-4262-BDF4-44B981E7802E}" type="presParOf" srcId="{ED51FC07-6CC9-4290-A56B-6422F1B8682A}" destId="{05960AF8-63B0-45D7-A38A-43E1B00DDECF}" srcOrd="9" destOrd="0" presId="urn:microsoft.com/office/officeart/2005/8/layout/list1"/>
    <dgm:cxn modelId="{240D667F-FAB0-42DB-8762-7E43A2E23460}" type="presParOf" srcId="{ED51FC07-6CC9-4290-A56B-6422F1B8682A}" destId="{1A5563CE-4F3E-4F63-BBD4-35F1C512B2C7}" srcOrd="10" destOrd="0" presId="urn:microsoft.com/office/officeart/2005/8/layout/list1"/>
    <dgm:cxn modelId="{C8BCE314-A5C2-4EE0-8704-F31695337878}" type="presParOf" srcId="{ED51FC07-6CC9-4290-A56B-6422F1B8682A}" destId="{41BA5168-2FC8-4417-80E0-58A128CA228F}" srcOrd="11" destOrd="0" presId="urn:microsoft.com/office/officeart/2005/8/layout/list1"/>
    <dgm:cxn modelId="{E3FEDA43-8ED2-44D7-BA61-11F4F70510FE}" type="presParOf" srcId="{ED51FC07-6CC9-4290-A56B-6422F1B8682A}" destId="{4D5C0A69-CE03-4CDB-B195-ADA01AB3EB99}" srcOrd="12" destOrd="0" presId="urn:microsoft.com/office/officeart/2005/8/layout/list1"/>
    <dgm:cxn modelId="{81296689-14A8-4564-99ED-4D563FB79C3A}" type="presParOf" srcId="{4D5C0A69-CE03-4CDB-B195-ADA01AB3EB99}" destId="{DEDBFBE8-790A-45C7-94F7-2D02D4C74066}" srcOrd="0" destOrd="0" presId="urn:microsoft.com/office/officeart/2005/8/layout/list1"/>
    <dgm:cxn modelId="{4A068CBB-2BD9-4A9F-A937-C988D30F1185}" type="presParOf" srcId="{4D5C0A69-CE03-4CDB-B195-ADA01AB3EB99}" destId="{6EDA3725-04A2-4FC9-8283-13D3C50CCEFE}" srcOrd="1" destOrd="0" presId="urn:microsoft.com/office/officeart/2005/8/layout/list1"/>
    <dgm:cxn modelId="{244BE8EF-48F2-4820-9609-72CE74CE3509}" type="presParOf" srcId="{ED51FC07-6CC9-4290-A56B-6422F1B8682A}" destId="{19C4A281-543A-43C3-8919-B4E4033D3B89}" srcOrd="13" destOrd="0" presId="urn:microsoft.com/office/officeart/2005/8/layout/list1"/>
    <dgm:cxn modelId="{83AF01A3-B6E0-4971-9730-3F683F1A742D}" type="presParOf" srcId="{ED51FC07-6CC9-4290-A56B-6422F1B8682A}" destId="{2CE58D8E-C49B-4FDE-8004-E0949DB9DFE4}" srcOrd="14" destOrd="0" presId="urn:microsoft.com/office/officeart/2005/8/layout/list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DEC595-5A08-4667-A441-6C46A88218E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30DE0B-1E1D-4F13-9DCE-584438F55F5C}">
      <dgm:prSet phldrT="[Text]"/>
      <dgm:spPr>
        <a:solidFill>
          <a:schemeClr val="accent2"/>
        </a:solidFill>
      </dgm:spPr>
      <dgm:t>
        <a:bodyPr/>
        <a:lstStyle/>
        <a:p>
          <a:r>
            <a:rPr lang="en-US" dirty="0" smtClean="0"/>
            <a:t>Occurs any time…</a:t>
          </a:r>
          <a:endParaRPr lang="en-US" dirty="0"/>
        </a:p>
      </dgm:t>
    </dgm:pt>
    <dgm:pt modelId="{CAAEB4D2-3BFA-4CB5-B7CE-F3ADC5E8766C}" type="parTrans" cxnId="{CD99EF18-D866-438E-A1B1-C4EBF6100906}">
      <dgm:prSet/>
      <dgm:spPr/>
      <dgm:t>
        <a:bodyPr/>
        <a:lstStyle/>
        <a:p>
          <a:endParaRPr lang="en-US"/>
        </a:p>
      </dgm:t>
    </dgm:pt>
    <dgm:pt modelId="{78B496DD-D5B4-4A55-9214-C0E98350C98C}" type="sibTrans" cxnId="{CD99EF18-D866-438E-A1B1-C4EBF6100906}">
      <dgm:prSet/>
      <dgm:spPr/>
      <dgm:t>
        <a:bodyPr/>
        <a:lstStyle/>
        <a:p>
          <a:endParaRPr lang="en-US"/>
        </a:p>
      </dgm:t>
    </dgm:pt>
    <dgm:pt modelId="{0DB3A42E-9F91-4CD7-BCE5-EE06174E1347}">
      <dgm:prSet/>
      <dgm:spPr/>
      <dgm:t>
        <a:bodyPr/>
        <a:lstStyle/>
        <a:p>
          <a:r>
            <a:rPr lang="en-US" dirty="0" smtClean="0"/>
            <a:t>Raw data from attacker is sent to an innocent user’s browser</a:t>
          </a:r>
        </a:p>
      </dgm:t>
    </dgm:pt>
    <dgm:pt modelId="{13E9DD67-C08E-4D4C-9965-01C344D78491}" type="parTrans" cxnId="{6DF6DD8B-2B78-4F0F-9FEF-ABED1D665994}">
      <dgm:prSet/>
      <dgm:spPr/>
      <dgm:t>
        <a:bodyPr/>
        <a:lstStyle/>
        <a:p>
          <a:endParaRPr lang="en-US"/>
        </a:p>
      </dgm:t>
    </dgm:pt>
    <dgm:pt modelId="{0E80264F-F4BF-4708-89BF-21A8206A5E9F}" type="sibTrans" cxnId="{6DF6DD8B-2B78-4F0F-9FEF-ABED1D665994}">
      <dgm:prSet/>
      <dgm:spPr/>
      <dgm:t>
        <a:bodyPr/>
        <a:lstStyle/>
        <a:p>
          <a:endParaRPr lang="en-US"/>
        </a:p>
      </dgm:t>
    </dgm:pt>
    <dgm:pt modelId="{9210F9A4-2F69-4C42-9BB6-BCB53BC4188E}">
      <dgm:prSet/>
      <dgm:spPr>
        <a:solidFill>
          <a:schemeClr val="accent2"/>
        </a:solidFill>
      </dgm:spPr>
      <dgm:t>
        <a:bodyPr/>
        <a:lstStyle/>
        <a:p>
          <a:r>
            <a:rPr lang="en-US" dirty="0" smtClean="0"/>
            <a:t>Raw data…</a:t>
          </a:r>
        </a:p>
      </dgm:t>
    </dgm:pt>
    <dgm:pt modelId="{D338AACD-8990-4E6C-8802-D8C8DFDC1408}" type="parTrans" cxnId="{B733E9C1-543E-4151-AF5C-8755050EB410}">
      <dgm:prSet/>
      <dgm:spPr/>
      <dgm:t>
        <a:bodyPr/>
        <a:lstStyle/>
        <a:p>
          <a:endParaRPr lang="en-US"/>
        </a:p>
      </dgm:t>
    </dgm:pt>
    <dgm:pt modelId="{9E21CD4C-DC93-4147-B0C7-16DD0270ACA8}" type="sibTrans" cxnId="{B733E9C1-543E-4151-AF5C-8755050EB410}">
      <dgm:prSet/>
      <dgm:spPr/>
      <dgm:t>
        <a:bodyPr/>
        <a:lstStyle/>
        <a:p>
          <a:endParaRPr lang="en-US"/>
        </a:p>
      </dgm:t>
    </dgm:pt>
    <dgm:pt modelId="{C19D4F8E-C4AF-41DE-87A7-319225760FEC}">
      <dgm:prSet/>
      <dgm:spPr/>
      <dgm:t>
        <a:bodyPr/>
        <a:lstStyle/>
        <a:p>
          <a:r>
            <a:rPr lang="en-US" dirty="0" smtClean="0"/>
            <a:t>Stored in database</a:t>
          </a:r>
        </a:p>
      </dgm:t>
    </dgm:pt>
    <dgm:pt modelId="{40CDEE1A-3B30-47D7-A27E-B192A7441DD2}" type="parTrans" cxnId="{96DE389D-2573-4619-B3E1-DA392E4B9DEE}">
      <dgm:prSet/>
      <dgm:spPr/>
      <dgm:t>
        <a:bodyPr/>
        <a:lstStyle/>
        <a:p>
          <a:endParaRPr lang="en-US"/>
        </a:p>
      </dgm:t>
    </dgm:pt>
    <dgm:pt modelId="{33E87015-91BA-475F-8D29-917FC4DFEFC5}" type="sibTrans" cxnId="{96DE389D-2573-4619-B3E1-DA392E4B9DEE}">
      <dgm:prSet/>
      <dgm:spPr/>
      <dgm:t>
        <a:bodyPr/>
        <a:lstStyle/>
        <a:p>
          <a:endParaRPr lang="en-US"/>
        </a:p>
      </dgm:t>
    </dgm:pt>
    <dgm:pt modelId="{0892159C-E4FD-4EB4-95D9-01D65131B6CF}">
      <dgm:prSet/>
      <dgm:spPr/>
      <dgm:t>
        <a:bodyPr/>
        <a:lstStyle/>
        <a:p>
          <a:r>
            <a:rPr lang="en-US" dirty="0" smtClean="0"/>
            <a:t>Reflected from web input (form field, hidden field, URL, etc…)</a:t>
          </a:r>
        </a:p>
      </dgm:t>
    </dgm:pt>
    <dgm:pt modelId="{CE66581E-7EBF-417D-AC5D-B91967EF377C}" type="parTrans" cxnId="{F769DF70-6613-4465-816B-7F6A4D92B73C}">
      <dgm:prSet/>
      <dgm:spPr/>
      <dgm:t>
        <a:bodyPr/>
        <a:lstStyle/>
        <a:p>
          <a:endParaRPr lang="en-US"/>
        </a:p>
      </dgm:t>
    </dgm:pt>
    <dgm:pt modelId="{D38FD5C9-0CBD-4DE5-9AFB-FCDC1692D898}" type="sibTrans" cxnId="{F769DF70-6613-4465-816B-7F6A4D92B73C}">
      <dgm:prSet/>
      <dgm:spPr/>
      <dgm:t>
        <a:bodyPr/>
        <a:lstStyle/>
        <a:p>
          <a:endParaRPr lang="en-US"/>
        </a:p>
      </dgm:t>
    </dgm:pt>
    <dgm:pt modelId="{A7C3C21C-F083-42E6-997B-5A2A763A3F7E}">
      <dgm:prSet/>
      <dgm:spPr/>
      <dgm:t>
        <a:bodyPr/>
        <a:lstStyle/>
        <a:p>
          <a:r>
            <a:rPr lang="en-US" dirty="0" smtClean="0"/>
            <a:t>Sent directly into rich JavaScript client</a:t>
          </a:r>
        </a:p>
      </dgm:t>
    </dgm:pt>
    <dgm:pt modelId="{B10FDD16-4F6D-49D5-9BB8-AB42DEB1D029}" type="parTrans" cxnId="{F9465B6A-5B71-46EB-8185-A865707F44A2}">
      <dgm:prSet/>
      <dgm:spPr/>
      <dgm:t>
        <a:bodyPr/>
        <a:lstStyle/>
        <a:p>
          <a:endParaRPr lang="en-US"/>
        </a:p>
      </dgm:t>
    </dgm:pt>
    <dgm:pt modelId="{FE5FE4A6-B04E-4256-B254-8EC664322BCD}" type="sibTrans" cxnId="{F9465B6A-5B71-46EB-8185-A865707F44A2}">
      <dgm:prSet/>
      <dgm:spPr/>
      <dgm:t>
        <a:bodyPr/>
        <a:lstStyle/>
        <a:p>
          <a:endParaRPr lang="en-US"/>
        </a:p>
      </dgm:t>
    </dgm:pt>
    <dgm:pt modelId="{E0B6B1FF-9BE7-498A-A36B-BCC24AEF1F35}">
      <dgm:prSet/>
      <dgm:spPr>
        <a:solidFill>
          <a:schemeClr val="accent2"/>
        </a:solidFill>
      </dgm:spPr>
      <dgm:t>
        <a:bodyPr/>
        <a:lstStyle/>
        <a:p>
          <a:r>
            <a:rPr lang="en-US" dirty="0" smtClean="0"/>
            <a:t>Virtually </a:t>
          </a:r>
          <a:r>
            <a:rPr lang="en-US" u="sng" dirty="0" smtClean="0"/>
            <a:t>every</a:t>
          </a:r>
          <a:r>
            <a:rPr lang="en-US" dirty="0" smtClean="0"/>
            <a:t> web application has this problem</a:t>
          </a:r>
        </a:p>
      </dgm:t>
    </dgm:pt>
    <dgm:pt modelId="{6776BA55-C7CC-4D56-B7BE-0BA5EDB6790A}" type="parTrans" cxnId="{FC24ABA5-945F-4887-98AD-EDF0DA82183B}">
      <dgm:prSet/>
      <dgm:spPr/>
      <dgm:t>
        <a:bodyPr/>
        <a:lstStyle/>
        <a:p>
          <a:endParaRPr lang="en-US"/>
        </a:p>
      </dgm:t>
    </dgm:pt>
    <dgm:pt modelId="{FBEA679A-2997-44C5-B3D1-292B7EAC8DE9}" type="sibTrans" cxnId="{FC24ABA5-945F-4887-98AD-EDF0DA82183B}">
      <dgm:prSet/>
      <dgm:spPr/>
      <dgm:t>
        <a:bodyPr/>
        <a:lstStyle/>
        <a:p>
          <a:endParaRPr lang="en-US"/>
        </a:p>
      </dgm:t>
    </dgm:pt>
    <dgm:pt modelId="{791DA1BA-009E-4263-8709-C3AD92883E7A}">
      <dgm:prSet/>
      <dgm:spPr/>
      <dgm:t>
        <a:bodyPr/>
        <a:lstStyle/>
        <a:p>
          <a:r>
            <a:rPr lang="en-US" dirty="0" smtClean="0"/>
            <a:t>Try this in your browser – </a:t>
          </a:r>
          <a:r>
            <a:rPr lang="en-US" dirty="0" err="1" smtClean="0"/>
            <a:t>javascript:alert</a:t>
          </a:r>
          <a:r>
            <a:rPr lang="en-US" dirty="0" smtClean="0"/>
            <a:t>(</a:t>
          </a:r>
          <a:r>
            <a:rPr lang="en-US" dirty="0" err="1" smtClean="0"/>
            <a:t>document.cookie</a:t>
          </a:r>
          <a:r>
            <a:rPr lang="en-US" dirty="0" smtClean="0"/>
            <a:t>)</a:t>
          </a:r>
        </a:p>
      </dgm:t>
    </dgm:pt>
    <dgm:pt modelId="{A0A91BD7-4B75-49BC-BAA0-75687B53B8E6}" type="parTrans" cxnId="{B93003FA-31DC-4702-9613-DA2EC119FE99}">
      <dgm:prSet/>
      <dgm:spPr/>
      <dgm:t>
        <a:bodyPr/>
        <a:lstStyle/>
        <a:p>
          <a:endParaRPr lang="en-US"/>
        </a:p>
      </dgm:t>
    </dgm:pt>
    <dgm:pt modelId="{CD35256F-609B-4316-B01C-EF7BD5AEFF5D}" type="sibTrans" cxnId="{B93003FA-31DC-4702-9613-DA2EC119FE99}">
      <dgm:prSet/>
      <dgm:spPr/>
      <dgm:t>
        <a:bodyPr/>
        <a:lstStyle/>
        <a:p>
          <a:endParaRPr lang="en-US"/>
        </a:p>
      </dgm:t>
    </dgm:pt>
    <dgm:pt modelId="{333C60BB-C1EF-42B5-A3EC-FFB96372904C}">
      <dgm:prSet/>
      <dgm:spPr>
        <a:solidFill>
          <a:schemeClr val="accent2"/>
        </a:solidFill>
      </dgm:spPr>
      <dgm:t>
        <a:bodyPr/>
        <a:lstStyle/>
        <a:p>
          <a:r>
            <a:rPr lang="en-US" dirty="0" smtClean="0"/>
            <a:t>Typical Impact</a:t>
          </a:r>
        </a:p>
      </dgm:t>
    </dgm:pt>
    <dgm:pt modelId="{989B5419-63EC-4A7C-A297-2E08F34EE7E6}" type="parTrans" cxnId="{82244EDF-C207-486F-89D9-056501D66CD9}">
      <dgm:prSet/>
      <dgm:spPr/>
      <dgm:t>
        <a:bodyPr/>
        <a:lstStyle/>
        <a:p>
          <a:endParaRPr lang="en-US"/>
        </a:p>
      </dgm:t>
    </dgm:pt>
    <dgm:pt modelId="{F05587AE-D217-45F6-8A10-C2CB70FA3676}" type="sibTrans" cxnId="{82244EDF-C207-486F-89D9-056501D66CD9}">
      <dgm:prSet/>
      <dgm:spPr/>
      <dgm:t>
        <a:bodyPr/>
        <a:lstStyle/>
        <a:p>
          <a:endParaRPr lang="en-US"/>
        </a:p>
      </dgm:t>
    </dgm:pt>
    <dgm:pt modelId="{B1EFC242-6999-4086-BF96-7FA6E28D730C}">
      <dgm:prSet/>
      <dgm:spPr/>
      <dgm:t>
        <a:bodyPr/>
        <a:lstStyle/>
        <a:p>
          <a:r>
            <a:rPr lang="en-US" dirty="0" smtClean="0"/>
            <a:t>Steal user’s session, steal sensitive data, rewrite web page, redirect user to phishing or malware site</a:t>
          </a:r>
        </a:p>
      </dgm:t>
    </dgm:pt>
    <dgm:pt modelId="{516DEC56-6C1C-44F4-90F7-334EAD861864}" type="parTrans" cxnId="{E29E249D-DAC0-4FA6-805D-EBFB2F46AC8D}">
      <dgm:prSet/>
      <dgm:spPr/>
      <dgm:t>
        <a:bodyPr/>
        <a:lstStyle/>
        <a:p>
          <a:endParaRPr lang="en-US"/>
        </a:p>
      </dgm:t>
    </dgm:pt>
    <dgm:pt modelId="{8CBE7674-713C-4C47-88D5-578C7F2D4473}" type="sibTrans" cxnId="{E29E249D-DAC0-4FA6-805D-EBFB2F46AC8D}">
      <dgm:prSet/>
      <dgm:spPr/>
      <dgm:t>
        <a:bodyPr/>
        <a:lstStyle/>
        <a:p>
          <a:endParaRPr lang="en-US"/>
        </a:p>
      </dgm:t>
    </dgm:pt>
    <dgm:pt modelId="{15B9BF52-804C-4196-BFF9-EB01C5AC3AA5}">
      <dgm:prSet/>
      <dgm:spPr/>
      <dgm:t>
        <a:bodyPr/>
        <a:lstStyle/>
        <a:p>
          <a:r>
            <a:rPr lang="en-US" dirty="0" smtClean="0"/>
            <a:t>Most Severe: Install XSS proxy which allows attacker to observe and direct all user’s behavior on vulnerable site and force user to other sites</a:t>
          </a:r>
        </a:p>
      </dgm:t>
    </dgm:pt>
    <dgm:pt modelId="{3870F3EF-3C02-4E35-9496-0514120D7EAC}" type="parTrans" cxnId="{3186FA7F-ED87-4905-AB01-07EC18F22729}">
      <dgm:prSet/>
      <dgm:spPr/>
      <dgm:t>
        <a:bodyPr/>
        <a:lstStyle/>
        <a:p>
          <a:endParaRPr lang="en-US"/>
        </a:p>
      </dgm:t>
    </dgm:pt>
    <dgm:pt modelId="{668BB801-BFBE-4247-B93C-18131EE9E76C}" type="sibTrans" cxnId="{3186FA7F-ED87-4905-AB01-07EC18F22729}">
      <dgm:prSet/>
      <dgm:spPr/>
      <dgm:t>
        <a:bodyPr/>
        <a:lstStyle/>
        <a:p>
          <a:endParaRPr lang="en-US"/>
        </a:p>
      </dgm:t>
    </dgm:pt>
    <dgm:pt modelId="{69F46679-6C84-4D48-9B33-17290744EAD8}" type="pres">
      <dgm:prSet presAssocID="{F0DEC595-5A08-4667-A441-6C46A88218EF}" presName="linear" presStyleCnt="0">
        <dgm:presLayoutVars>
          <dgm:dir/>
          <dgm:animLvl val="lvl"/>
          <dgm:resizeHandles val="exact"/>
        </dgm:presLayoutVars>
      </dgm:prSet>
      <dgm:spPr/>
      <dgm:t>
        <a:bodyPr/>
        <a:lstStyle/>
        <a:p>
          <a:endParaRPr lang="en-US"/>
        </a:p>
      </dgm:t>
    </dgm:pt>
    <dgm:pt modelId="{915BD3BB-16CD-43CE-A666-845F408562AF}" type="pres">
      <dgm:prSet presAssocID="{7530DE0B-1E1D-4F13-9DCE-584438F55F5C}" presName="parentLin" presStyleCnt="0"/>
      <dgm:spPr/>
    </dgm:pt>
    <dgm:pt modelId="{D6929A61-1753-4BA2-A56E-3FABCE16A103}" type="pres">
      <dgm:prSet presAssocID="{7530DE0B-1E1D-4F13-9DCE-584438F55F5C}" presName="parentLeftMargin" presStyleLbl="node1" presStyleIdx="0" presStyleCnt="4"/>
      <dgm:spPr/>
      <dgm:t>
        <a:bodyPr/>
        <a:lstStyle/>
        <a:p>
          <a:endParaRPr lang="en-US"/>
        </a:p>
      </dgm:t>
    </dgm:pt>
    <dgm:pt modelId="{07EB8D66-1692-4056-BA66-572ED000C388}" type="pres">
      <dgm:prSet presAssocID="{7530DE0B-1E1D-4F13-9DCE-584438F55F5C}" presName="parentText" presStyleLbl="node1" presStyleIdx="0" presStyleCnt="4">
        <dgm:presLayoutVars>
          <dgm:chMax val="0"/>
          <dgm:bulletEnabled val="1"/>
        </dgm:presLayoutVars>
      </dgm:prSet>
      <dgm:spPr/>
      <dgm:t>
        <a:bodyPr/>
        <a:lstStyle/>
        <a:p>
          <a:endParaRPr lang="en-US"/>
        </a:p>
      </dgm:t>
    </dgm:pt>
    <dgm:pt modelId="{0FDB35E6-22F2-419F-B7FD-6156CDE62786}" type="pres">
      <dgm:prSet presAssocID="{7530DE0B-1E1D-4F13-9DCE-584438F55F5C}" presName="negativeSpace" presStyleCnt="0"/>
      <dgm:spPr/>
    </dgm:pt>
    <dgm:pt modelId="{63C7317F-DCB9-42CB-A6A4-CF1577293B7D}" type="pres">
      <dgm:prSet presAssocID="{7530DE0B-1E1D-4F13-9DCE-584438F55F5C}" presName="childText" presStyleLbl="conFgAcc1" presStyleIdx="0" presStyleCnt="4">
        <dgm:presLayoutVars>
          <dgm:bulletEnabled val="1"/>
        </dgm:presLayoutVars>
      </dgm:prSet>
      <dgm:spPr/>
      <dgm:t>
        <a:bodyPr/>
        <a:lstStyle/>
        <a:p>
          <a:endParaRPr lang="en-US"/>
        </a:p>
      </dgm:t>
    </dgm:pt>
    <dgm:pt modelId="{CC545B24-80D0-4B10-86D8-1697F74FA5F5}" type="pres">
      <dgm:prSet presAssocID="{78B496DD-D5B4-4A55-9214-C0E98350C98C}" presName="spaceBetweenRectangles" presStyleCnt="0"/>
      <dgm:spPr/>
    </dgm:pt>
    <dgm:pt modelId="{0808E30C-F8CA-4392-9E61-D442733CF516}" type="pres">
      <dgm:prSet presAssocID="{9210F9A4-2F69-4C42-9BB6-BCB53BC4188E}" presName="parentLin" presStyleCnt="0"/>
      <dgm:spPr/>
    </dgm:pt>
    <dgm:pt modelId="{AC996839-2C17-4F9E-8D8E-AD27D7EA9B46}" type="pres">
      <dgm:prSet presAssocID="{9210F9A4-2F69-4C42-9BB6-BCB53BC4188E}" presName="parentLeftMargin" presStyleLbl="node1" presStyleIdx="0" presStyleCnt="4"/>
      <dgm:spPr/>
      <dgm:t>
        <a:bodyPr/>
        <a:lstStyle/>
        <a:p>
          <a:endParaRPr lang="en-US"/>
        </a:p>
      </dgm:t>
    </dgm:pt>
    <dgm:pt modelId="{8377DEE6-6E60-44BB-A9C4-E5044C2260C3}" type="pres">
      <dgm:prSet presAssocID="{9210F9A4-2F69-4C42-9BB6-BCB53BC4188E}" presName="parentText" presStyleLbl="node1" presStyleIdx="1" presStyleCnt="4">
        <dgm:presLayoutVars>
          <dgm:chMax val="0"/>
          <dgm:bulletEnabled val="1"/>
        </dgm:presLayoutVars>
      </dgm:prSet>
      <dgm:spPr/>
      <dgm:t>
        <a:bodyPr/>
        <a:lstStyle/>
        <a:p>
          <a:endParaRPr lang="en-US"/>
        </a:p>
      </dgm:t>
    </dgm:pt>
    <dgm:pt modelId="{4845ECE5-9EB6-43E9-86A6-85578E075DF2}" type="pres">
      <dgm:prSet presAssocID="{9210F9A4-2F69-4C42-9BB6-BCB53BC4188E}" presName="negativeSpace" presStyleCnt="0"/>
      <dgm:spPr/>
    </dgm:pt>
    <dgm:pt modelId="{80EDB88F-6B15-4FE3-9A6A-9D42E2D5A947}" type="pres">
      <dgm:prSet presAssocID="{9210F9A4-2F69-4C42-9BB6-BCB53BC4188E}" presName="childText" presStyleLbl="conFgAcc1" presStyleIdx="1" presStyleCnt="4">
        <dgm:presLayoutVars>
          <dgm:bulletEnabled val="1"/>
        </dgm:presLayoutVars>
      </dgm:prSet>
      <dgm:spPr/>
      <dgm:t>
        <a:bodyPr/>
        <a:lstStyle/>
        <a:p>
          <a:endParaRPr lang="en-US"/>
        </a:p>
      </dgm:t>
    </dgm:pt>
    <dgm:pt modelId="{CC72C676-823D-4DC8-BF23-2CEEA91035D0}" type="pres">
      <dgm:prSet presAssocID="{9E21CD4C-DC93-4147-B0C7-16DD0270ACA8}" presName="spaceBetweenRectangles" presStyleCnt="0"/>
      <dgm:spPr/>
    </dgm:pt>
    <dgm:pt modelId="{3AAF4A4E-C95C-4CA7-BB24-B60C50F9E436}" type="pres">
      <dgm:prSet presAssocID="{E0B6B1FF-9BE7-498A-A36B-BCC24AEF1F35}" presName="parentLin" presStyleCnt="0"/>
      <dgm:spPr/>
    </dgm:pt>
    <dgm:pt modelId="{350B55DC-F7AB-4DF3-BC4D-2BF9BA4E7A04}" type="pres">
      <dgm:prSet presAssocID="{E0B6B1FF-9BE7-498A-A36B-BCC24AEF1F35}" presName="parentLeftMargin" presStyleLbl="node1" presStyleIdx="1" presStyleCnt="4"/>
      <dgm:spPr/>
      <dgm:t>
        <a:bodyPr/>
        <a:lstStyle/>
        <a:p>
          <a:endParaRPr lang="en-US"/>
        </a:p>
      </dgm:t>
    </dgm:pt>
    <dgm:pt modelId="{54D4E89C-BB4D-4314-BC64-CFD701B44AB5}" type="pres">
      <dgm:prSet presAssocID="{E0B6B1FF-9BE7-498A-A36B-BCC24AEF1F35}" presName="parentText" presStyleLbl="node1" presStyleIdx="2" presStyleCnt="4">
        <dgm:presLayoutVars>
          <dgm:chMax val="0"/>
          <dgm:bulletEnabled val="1"/>
        </dgm:presLayoutVars>
      </dgm:prSet>
      <dgm:spPr/>
      <dgm:t>
        <a:bodyPr/>
        <a:lstStyle/>
        <a:p>
          <a:endParaRPr lang="en-US"/>
        </a:p>
      </dgm:t>
    </dgm:pt>
    <dgm:pt modelId="{E6FC4FBB-199D-491E-A7F1-9F75F90C3918}" type="pres">
      <dgm:prSet presAssocID="{E0B6B1FF-9BE7-498A-A36B-BCC24AEF1F35}" presName="negativeSpace" presStyleCnt="0"/>
      <dgm:spPr/>
    </dgm:pt>
    <dgm:pt modelId="{FFF2705E-0C48-43DE-BA94-75136A114045}" type="pres">
      <dgm:prSet presAssocID="{E0B6B1FF-9BE7-498A-A36B-BCC24AEF1F35}" presName="childText" presStyleLbl="conFgAcc1" presStyleIdx="2" presStyleCnt="4">
        <dgm:presLayoutVars>
          <dgm:bulletEnabled val="1"/>
        </dgm:presLayoutVars>
      </dgm:prSet>
      <dgm:spPr/>
      <dgm:t>
        <a:bodyPr/>
        <a:lstStyle/>
        <a:p>
          <a:endParaRPr lang="en-US"/>
        </a:p>
      </dgm:t>
    </dgm:pt>
    <dgm:pt modelId="{DEABBDB5-5548-4650-8F84-C3B020D80785}" type="pres">
      <dgm:prSet presAssocID="{FBEA679A-2997-44C5-B3D1-292B7EAC8DE9}" presName="spaceBetweenRectangles" presStyleCnt="0"/>
      <dgm:spPr/>
    </dgm:pt>
    <dgm:pt modelId="{3D763242-1DDF-4CC3-A039-10F813779273}" type="pres">
      <dgm:prSet presAssocID="{333C60BB-C1EF-42B5-A3EC-FFB96372904C}" presName="parentLin" presStyleCnt="0"/>
      <dgm:spPr/>
    </dgm:pt>
    <dgm:pt modelId="{FD0C5FED-8B3D-40FC-8AC4-FD3EF0F1943B}" type="pres">
      <dgm:prSet presAssocID="{333C60BB-C1EF-42B5-A3EC-FFB96372904C}" presName="parentLeftMargin" presStyleLbl="node1" presStyleIdx="2" presStyleCnt="4"/>
      <dgm:spPr/>
      <dgm:t>
        <a:bodyPr/>
        <a:lstStyle/>
        <a:p>
          <a:endParaRPr lang="en-US"/>
        </a:p>
      </dgm:t>
    </dgm:pt>
    <dgm:pt modelId="{731CDA66-7EBB-448B-B3C8-D644D301D6B2}" type="pres">
      <dgm:prSet presAssocID="{333C60BB-C1EF-42B5-A3EC-FFB96372904C}" presName="parentText" presStyleLbl="node1" presStyleIdx="3" presStyleCnt="4">
        <dgm:presLayoutVars>
          <dgm:chMax val="0"/>
          <dgm:bulletEnabled val="1"/>
        </dgm:presLayoutVars>
      </dgm:prSet>
      <dgm:spPr/>
      <dgm:t>
        <a:bodyPr/>
        <a:lstStyle/>
        <a:p>
          <a:endParaRPr lang="en-US"/>
        </a:p>
      </dgm:t>
    </dgm:pt>
    <dgm:pt modelId="{FF6707DE-6DBE-4462-BF39-A486F0117143}" type="pres">
      <dgm:prSet presAssocID="{333C60BB-C1EF-42B5-A3EC-FFB96372904C}" presName="negativeSpace" presStyleCnt="0"/>
      <dgm:spPr/>
    </dgm:pt>
    <dgm:pt modelId="{89AB7900-5CB6-4B49-A821-2C77E9A70BA4}" type="pres">
      <dgm:prSet presAssocID="{333C60BB-C1EF-42B5-A3EC-FFB96372904C}" presName="childText" presStyleLbl="conFgAcc1" presStyleIdx="3" presStyleCnt="4">
        <dgm:presLayoutVars>
          <dgm:bulletEnabled val="1"/>
        </dgm:presLayoutVars>
      </dgm:prSet>
      <dgm:spPr/>
      <dgm:t>
        <a:bodyPr/>
        <a:lstStyle/>
        <a:p>
          <a:endParaRPr lang="en-US"/>
        </a:p>
      </dgm:t>
    </dgm:pt>
  </dgm:ptLst>
  <dgm:cxnLst>
    <dgm:cxn modelId="{A1304DEB-2FBB-4049-8C56-448E5C9F2E23}" type="presOf" srcId="{7530DE0B-1E1D-4F13-9DCE-584438F55F5C}" destId="{D6929A61-1753-4BA2-A56E-3FABCE16A103}" srcOrd="0" destOrd="0" presId="urn:microsoft.com/office/officeart/2005/8/layout/list1"/>
    <dgm:cxn modelId="{32D37FE0-B1F9-4473-A8E0-98AC9829D243}" type="presOf" srcId="{E0B6B1FF-9BE7-498A-A36B-BCC24AEF1F35}" destId="{54D4E89C-BB4D-4314-BC64-CFD701B44AB5}" srcOrd="1" destOrd="0" presId="urn:microsoft.com/office/officeart/2005/8/layout/list1"/>
    <dgm:cxn modelId="{765BC939-F95A-4C1F-B616-600D5554D62D}" type="presOf" srcId="{7530DE0B-1E1D-4F13-9DCE-584438F55F5C}" destId="{07EB8D66-1692-4056-BA66-572ED000C388}" srcOrd="1" destOrd="0" presId="urn:microsoft.com/office/officeart/2005/8/layout/list1"/>
    <dgm:cxn modelId="{6CEC35B4-E801-461A-8C1D-EE9912807106}" type="presOf" srcId="{E0B6B1FF-9BE7-498A-A36B-BCC24AEF1F35}" destId="{350B55DC-F7AB-4DF3-BC4D-2BF9BA4E7A04}" srcOrd="0" destOrd="0" presId="urn:microsoft.com/office/officeart/2005/8/layout/list1"/>
    <dgm:cxn modelId="{12157E8A-276B-4BEE-AAE9-229EE10718DC}" type="presOf" srcId="{333C60BB-C1EF-42B5-A3EC-FFB96372904C}" destId="{FD0C5FED-8B3D-40FC-8AC4-FD3EF0F1943B}" srcOrd="0" destOrd="0" presId="urn:microsoft.com/office/officeart/2005/8/layout/list1"/>
    <dgm:cxn modelId="{E29E249D-DAC0-4FA6-805D-EBFB2F46AC8D}" srcId="{333C60BB-C1EF-42B5-A3EC-FFB96372904C}" destId="{B1EFC242-6999-4086-BF96-7FA6E28D730C}" srcOrd="0" destOrd="0" parTransId="{516DEC56-6C1C-44F4-90F7-334EAD861864}" sibTransId="{8CBE7674-713C-4C47-88D5-578C7F2D4473}"/>
    <dgm:cxn modelId="{659B22A8-64CF-422C-ADF4-647BD0D6B2E8}" type="presOf" srcId="{0892159C-E4FD-4EB4-95D9-01D65131B6CF}" destId="{80EDB88F-6B15-4FE3-9A6A-9D42E2D5A947}" srcOrd="0" destOrd="1" presId="urn:microsoft.com/office/officeart/2005/8/layout/list1"/>
    <dgm:cxn modelId="{9690EA9D-948A-4643-A94C-5FF67C209812}" type="presOf" srcId="{F0DEC595-5A08-4667-A441-6C46A88218EF}" destId="{69F46679-6C84-4D48-9B33-17290744EAD8}" srcOrd="0" destOrd="0" presId="urn:microsoft.com/office/officeart/2005/8/layout/list1"/>
    <dgm:cxn modelId="{CD99EF18-D866-438E-A1B1-C4EBF6100906}" srcId="{F0DEC595-5A08-4667-A441-6C46A88218EF}" destId="{7530DE0B-1E1D-4F13-9DCE-584438F55F5C}" srcOrd="0" destOrd="0" parTransId="{CAAEB4D2-3BFA-4CB5-B7CE-F3ADC5E8766C}" sibTransId="{78B496DD-D5B4-4A55-9214-C0E98350C98C}"/>
    <dgm:cxn modelId="{FC24ABA5-945F-4887-98AD-EDF0DA82183B}" srcId="{F0DEC595-5A08-4667-A441-6C46A88218EF}" destId="{E0B6B1FF-9BE7-498A-A36B-BCC24AEF1F35}" srcOrd="2" destOrd="0" parTransId="{6776BA55-C7CC-4D56-B7BE-0BA5EDB6790A}" sibTransId="{FBEA679A-2997-44C5-B3D1-292B7EAC8DE9}"/>
    <dgm:cxn modelId="{95433441-3E9F-45E4-83C1-BA6E34DD6265}" type="presOf" srcId="{B1EFC242-6999-4086-BF96-7FA6E28D730C}" destId="{89AB7900-5CB6-4B49-A821-2C77E9A70BA4}" srcOrd="0" destOrd="0" presId="urn:microsoft.com/office/officeart/2005/8/layout/list1"/>
    <dgm:cxn modelId="{82244EDF-C207-486F-89D9-056501D66CD9}" srcId="{F0DEC595-5A08-4667-A441-6C46A88218EF}" destId="{333C60BB-C1EF-42B5-A3EC-FFB96372904C}" srcOrd="3" destOrd="0" parTransId="{989B5419-63EC-4A7C-A297-2E08F34EE7E6}" sibTransId="{F05587AE-D217-45F6-8A10-C2CB70FA3676}"/>
    <dgm:cxn modelId="{E55AAC40-2C67-4C7B-9FBA-7337342F37AE}" type="presOf" srcId="{15B9BF52-804C-4196-BFF9-EB01C5AC3AA5}" destId="{89AB7900-5CB6-4B49-A821-2C77E9A70BA4}" srcOrd="0" destOrd="1" presId="urn:microsoft.com/office/officeart/2005/8/layout/list1"/>
    <dgm:cxn modelId="{B93003FA-31DC-4702-9613-DA2EC119FE99}" srcId="{E0B6B1FF-9BE7-498A-A36B-BCC24AEF1F35}" destId="{791DA1BA-009E-4263-8709-C3AD92883E7A}" srcOrd="0" destOrd="0" parTransId="{A0A91BD7-4B75-49BC-BAA0-75687B53B8E6}" sibTransId="{CD35256F-609B-4316-B01C-EF7BD5AEFF5D}"/>
    <dgm:cxn modelId="{3186FA7F-ED87-4905-AB01-07EC18F22729}" srcId="{333C60BB-C1EF-42B5-A3EC-FFB96372904C}" destId="{15B9BF52-804C-4196-BFF9-EB01C5AC3AA5}" srcOrd="1" destOrd="0" parTransId="{3870F3EF-3C02-4E35-9496-0514120D7EAC}" sibTransId="{668BB801-BFBE-4247-B93C-18131EE9E76C}"/>
    <dgm:cxn modelId="{C1FE5CA8-1FC2-4860-8C73-07D8104C019F}" type="presOf" srcId="{791DA1BA-009E-4263-8709-C3AD92883E7A}" destId="{FFF2705E-0C48-43DE-BA94-75136A114045}" srcOrd="0" destOrd="0" presId="urn:microsoft.com/office/officeart/2005/8/layout/list1"/>
    <dgm:cxn modelId="{B733E9C1-543E-4151-AF5C-8755050EB410}" srcId="{F0DEC595-5A08-4667-A441-6C46A88218EF}" destId="{9210F9A4-2F69-4C42-9BB6-BCB53BC4188E}" srcOrd="1" destOrd="0" parTransId="{D338AACD-8990-4E6C-8802-D8C8DFDC1408}" sibTransId="{9E21CD4C-DC93-4147-B0C7-16DD0270ACA8}"/>
    <dgm:cxn modelId="{96DE389D-2573-4619-B3E1-DA392E4B9DEE}" srcId="{9210F9A4-2F69-4C42-9BB6-BCB53BC4188E}" destId="{C19D4F8E-C4AF-41DE-87A7-319225760FEC}" srcOrd="0" destOrd="0" parTransId="{40CDEE1A-3B30-47D7-A27E-B192A7441DD2}" sibTransId="{33E87015-91BA-475F-8D29-917FC4DFEFC5}"/>
    <dgm:cxn modelId="{6DF6DD8B-2B78-4F0F-9FEF-ABED1D665994}" srcId="{7530DE0B-1E1D-4F13-9DCE-584438F55F5C}" destId="{0DB3A42E-9F91-4CD7-BCE5-EE06174E1347}" srcOrd="0" destOrd="0" parTransId="{13E9DD67-C08E-4D4C-9965-01C344D78491}" sibTransId="{0E80264F-F4BF-4708-89BF-21A8206A5E9F}"/>
    <dgm:cxn modelId="{D9064C22-2CCC-48E9-9F7B-55817D3F5DE0}" type="presOf" srcId="{C19D4F8E-C4AF-41DE-87A7-319225760FEC}" destId="{80EDB88F-6B15-4FE3-9A6A-9D42E2D5A947}" srcOrd="0" destOrd="0" presId="urn:microsoft.com/office/officeart/2005/8/layout/list1"/>
    <dgm:cxn modelId="{543CBEA6-37BE-4B67-BAC9-B87E6266F7CC}" type="presOf" srcId="{9210F9A4-2F69-4C42-9BB6-BCB53BC4188E}" destId="{8377DEE6-6E60-44BB-A9C4-E5044C2260C3}" srcOrd="1" destOrd="0" presId="urn:microsoft.com/office/officeart/2005/8/layout/list1"/>
    <dgm:cxn modelId="{8CC92470-73E4-4C01-8471-6CC9A7F93F81}" type="presOf" srcId="{A7C3C21C-F083-42E6-997B-5A2A763A3F7E}" destId="{80EDB88F-6B15-4FE3-9A6A-9D42E2D5A947}" srcOrd="0" destOrd="2" presId="urn:microsoft.com/office/officeart/2005/8/layout/list1"/>
    <dgm:cxn modelId="{31DA5928-A2DC-4499-B399-FF2A61381C75}" type="presOf" srcId="{333C60BB-C1EF-42B5-A3EC-FFB96372904C}" destId="{731CDA66-7EBB-448B-B3C8-D644D301D6B2}" srcOrd="1" destOrd="0" presId="urn:microsoft.com/office/officeart/2005/8/layout/list1"/>
    <dgm:cxn modelId="{F769DF70-6613-4465-816B-7F6A4D92B73C}" srcId="{9210F9A4-2F69-4C42-9BB6-BCB53BC4188E}" destId="{0892159C-E4FD-4EB4-95D9-01D65131B6CF}" srcOrd="1" destOrd="0" parTransId="{CE66581E-7EBF-417D-AC5D-B91967EF377C}" sibTransId="{D38FD5C9-0CBD-4DE5-9AFB-FCDC1692D898}"/>
    <dgm:cxn modelId="{983DEF44-B2CA-4B56-B016-83F51E61612D}" type="presOf" srcId="{0DB3A42E-9F91-4CD7-BCE5-EE06174E1347}" destId="{63C7317F-DCB9-42CB-A6A4-CF1577293B7D}" srcOrd="0" destOrd="0" presId="urn:microsoft.com/office/officeart/2005/8/layout/list1"/>
    <dgm:cxn modelId="{FAC46C0C-0D62-4BBD-BAF7-DADE3C6B0DBA}" type="presOf" srcId="{9210F9A4-2F69-4C42-9BB6-BCB53BC4188E}" destId="{AC996839-2C17-4F9E-8D8E-AD27D7EA9B46}" srcOrd="0" destOrd="0" presId="urn:microsoft.com/office/officeart/2005/8/layout/list1"/>
    <dgm:cxn modelId="{F9465B6A-5B71-46EB-8185-A865707F44A2}" srcId="{9210F9A4-2F69-4C42-9BB6-BCB53BC4188E}" destId="{A7C3C21C-F083-42E6-997B-5A2A763A3F7E}" srcOrd="2" destOrd="0" parTransId="{B10FDD16-4F6D-49D5-9BB8-AB42DEB1D029}" sibTransId="{FE5FE4A6-B04E-4256-B254-8EC664322BCD}"/>
    <dgm:cxn modelId="{0D284BE0-6AA1-47DA-B9AB-0982F7335755}" type="presParOf" srcId="{69F46679-6C84-4D48-9B33-17290744EAD8}" destId="{915BD3BB-16CD-43CE-A666-845F408562AF}" srcOrd="0" destOrd="0" presId="urn:microsoft.com/office/officeart/2005/8/layout/list1"/>
    <dgm:cxn modelId="{0B2EB455-559B-4204-92A1-21D9B2B1EF96}" type="presParOf" srcId="{915BD3BB-16CD-43CE-A666-845F408562AF}" destId="{D6929A61-1753-4BA2-A56E-3FABCE16A103}" srcOrd="0" destOrd="0" presId="urn:microsoft.com/office/officeart/2005/8/layout/list1"/>
    <dgm:cxn modelId="{0D6C32DD-336A-4209-A5B9-C52A4A52480E}" type="presParOf" srcId="{915BD3BB-16CD-43CE-A666-845F408562AF}" destId="{07EB8D66-1692-4056-BA66-572ED000C388}" srcOrd="1" destOrd="0" presId="urn:microsoft.com/office/officeart/2005/8/layout/list1"/>
    <dgm:cxn modelId="{954A2ABC-9159-4785-8158-958F02B7E5B1}" type="presParOf" srcId="{69F46679-6C84-4D48-9B33-17290744EAD8}" destId="{0FDB35E6-22F2-419F-B7FD-6156CDE62786}" srcOrd="1" destOrd="0" presId="urn:microsoft.com/office/officeart/2005/8/layout/list1"/>
    <dgm:cxn modelId="{DCD65289-8D50-4378-A870-F92196946EB0}" type="presParOf" srcId="{69F46679-6C84-4D48-9B33-17290744EAD8}" destId="{63C7317F-DCB9-42CB-A6A4-CF1577293B7D}" srcOrd="2" destOrd="0" presId="urn:microsoft.com/office/officeart/2005/8/layout/list1"/>
    <dgm:cxn modelId="{35226BC0-FFB4-420F-942F-EA05C17DBD11}" type="presParOf" srcId="{69F46679-6C84-4D48-9B33-17290744EAD8}" destId="{CC545B24-80D0-4B10-86D8-1697F74FA5F5}" srcOrd="3" destOrd="0" presId="urn:microsoft.com/office/officeart/2005/8/layout/list1"/>
    <dgm:cxn modelId="{7649C51F-B48C-473D-B59B-9A7A755E1554}" type="presParOf" srcId="{69F46679-6C84-4D48-9B33-17290744EAD8}" destId="{0808E30C-F8CA-4392-9E61-D442733CF516}" srcOrd="4" destOrd="0" presId="urn:microsoft.com/office/officeart/2005/8/layout/list1"/>
    <dgm:cxn modelId="{45D17CB3-B25D-45FE-AD01-DA288D5859EC}" type="presParOf" srcId="{0808E30C-F8CA-4392-9E61-D442733CF516}" destId="{AC996839-2C17-4F9E-8D8E-AD27D7EA9B46}" srcOrd="0" destOrd="0" presId="urn:microsoft.com/office/officeart/2005/8/layout/list1"/>
    <dgm:cxn modelId="{C8C471E4-1197-49CD-A51E-6CC79E6300B3}" type="presParOf" srcId="{0808E30C-F8CA-4392-9E61-D442733CF516}" destId="{8377DEE6-6E60-44BB-A9C4-E5044C2260C3}" srcOrd="1" destOrd="0" presId="urn:microsoft.com/office/officeart/2005/8/layout/list1"/>
    <dgm:cxn modelId="{A3E821FE-8FBE-4791-BB5C-167B243108C1}" type="presParOf" srcId="{69F46679-6C84-4D48-9B33-17290744EAD8}" destId="{4845ECE5-9EB6-43E9-86A6-85578E075DF2}" srcOrd="5" destOrd="0" presId="urn:microsoft.com/office/officeart/2005/8/layout/list1"/>
    <dgm:cxn modelId="{0293821D-86B1-46F6-858F-3BE9D6445059}" type="presParOf" srcId="{69F46679-6C84-4D48-9B33-17290744EAD8}" destId="{80EDB88F-6B15-4FE3-9A6A-9D42E2D5A947}" srcOrd="6" destOrd="0" presId="urn:microsoft.com/office/officeart/2005/8/layout/list1"/>
    <dgm:cxn modelId="{EABCD65A-8099-498B-A07D-1711E0E32B38}" type="presParOf" srcId="{69F46679-6C84-4D48-9B33-17290744EAD8}" destId="{CC72C676-823D-4DC8-BF23-2CEEA91035D0}" srcOrd="7" destOrd="0" presId="urn:microsoft.com/office/officeart/2005/8/layout/list1"/>
    <dgm:cxn modelId="{5FF455C3-240D-49CC-B79A-8F1C58EC7E7C}" type="presParOf" srcId="{69F46679-6C84-4D48-9B33-17290744EAD8}" destId="{3AAF4A4E-C95C-4CA7-BB24-B60C50F9E436}" srcOrd="8" destOrd="0" presId="urn:microsoft.com/office/officeart/2005/8/layout/list1"/>
    <dgm:cxn modelId="{E51E4489-FF72-404E-8902-C8013D472E06}" type="presParOf" srcId="{3AAF4A4E-C95C-4CA7-BB24-B60C50F9E436}" destId="{350B55DC-F7AB-4DF3-BC4D-2BF9BA4E7A04}" srcOrd="0" destOrd="0" presId="urn:microsoft.com/office/officeart/2005/8/layout/list1"/>
    <dgm:cxn modelId="{42E22EA1-0F06-42E2-8B33-90F055906403}" type="presParOf" srcId="{3AAF4A4E-C95C-4CA7-BB24-B60C50F9E436}" destId="{54D4E89C-BB4D-4314-BC64-CFD701B44AB5}" srcOrd="1" destOrd="0" presId="urn:microsoft.com/office/officeart/2005/8/layout/list1"/>
    <dgm:cxn modelId="{8512989D-B43F-4501-B4A8-94BF09DD8B2C}" type="presParOf" srcId="{69F46679-6C84-4D48-9B33-17290744EAD8}" destId="{E6FC4FBB-199D-491E-A7F1-9F75F90C3918}" srcOrd="9" destOrd="0" presId="urn:microsoft.com/office/officeart/2005/8/layout/list1"/>
    <dgm:cxn modelId="{3BE3332A-3BF8-4F2C-87F5-92459A1154EC}" type="presParOf" srcId="{69F46679-6C84-4D48-9B33-17290744EAD8}" destId="{FFF2705E-0C48-43DE-BA94-75136A114045}" srcOrd="10" destOrd="0" presId="urn:microsoft.com/office/officeart/2005/8/layout/list1"/>
    <dgm:cxn modelId="{BCB05061-A69A-4BFF-A791-5EE93EDA11CD}" type="presParOf" srcId="{69F46679-6C84-4D48-9B33-17290744EAD8}" destId="{DEABBDB5-5548-4650-8F84-C3B020D80785}" srcOrd="11" destOrd="0" presId="urn:microsoft.com/office/officeart/2005/8/layout/list1"/>
    <dgm:cxn modelId="{F4BA60C5-197E-4A56-B7D0-C9E0C8A7FE25}" type="presParOf" srcId="{69F46679-6C84-4D48-9B33-17290744EAD8}" destId="{3D763242-1DDF-4CC3-A039-10F813779273}" srcOrd="12" destOrd="0" presId="urn:microsoft.com/office/officeart/2005/8/layout/list1"/>
    <dgm:cxn modelId="{80B3A631-4651-4208-98AD-B34378D84802}" type="presParOf" srcId="{3D763242-1DDF-4CC3-A039-10F813779273}" destId="{FD0C5FED-8B3D-40FC-8AC4-FD3EF0F1943B}" srcOrd="0" destOrd="0" presId="urn:microsoft.com/office/officeart/2005/8/layout/list1"/>
    <dgm:cxn modelId="{C7E725BD-6045-4B52-ADC5-4FF4EBDCEA28}" type="presParOf" srcId="{3D763242-1DDF-4CC3-A039-10F813779273}" destId="{731CDA66-7EBB-448B-B3C8-D644D301D6B2}" srcOrd="1" destOrd="0" presId="urn:microsoft.com/office/officeart/2005/8/layout/list1"/>
    <dgm:cxn modelId="{484E9A42-6697-467E-B0C1-1F0F9B159FC8}" type="presParOf" srcId="{69F46679-6C84-4D48-9B33-17290744EAD8}" destId="{FF6707DE-6DBE-4462-BF39-A486F0117143}" srcOrd="13" destOrd="0" presId="urn:microsoft.com/office/officeart/2005/8/layout/list1"/>
    <dgm:cxn modelId="{AC5F02AA-BB75-4BFA-AEB9-92B6C01924F2}" type="presParOf" srcId="{69F46679-6C84-4D48-9B33-17290744EAD8}" destId="{89AB7900-5CB6-4B49-A821-2C77E9A70BA4}" srcOrd="14" destOrd="0" presId="urn:microsoft.com/office/officeart/2005/8/layout/list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1B02772-C1F9-44A8-B489-9FD1459DFC1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6C3245A-F7FC-4B67-9169-B1F558B84EAA}">
      <dgm:prSet phldrT="[Text]"/>
      <dgm:spPr>
        <a:solidFill>
          <a:schemeClr val="accent2"/>
        </a:solidFill>
      </dgm:spPr>
      <dgm:t>
        <a:bodyPr/>
        <a:lstStyle/>
        <a:p>
          <a:r>
            <a:rPr lang="en-US" dirty="0" smtClean="0"/>
            <a:t>HTTP is a “stateless” protocol</a:t>
          </a:r>
          <a:endParaRPr lang="en-US" dirty="0"/>
        </a:p>
      </dgm:t>
    </dgm:pt>
    <dgm:pt modelId="{BD4D8590-9BE4-48C0-986F-B4680D03DE57}" type="parTrans" cxnId="{BEA1A8FD-DCD7-4F92-AD6B-3474245A1831}">
      <dgm:prSet/>
      <dgm:spPr/>
      <dgm:t>
        <a:bodyPr/>
        <a:lstStyle/>
        <a:p>
          <a:endParaRPr lang="en-US"/>
        </a:p>
      </dgm:t>
    </dgm:pt>
    <dgm:pt modelId="{3B5E5F56-615A-4BE2-9604-A0A8E018FC73}" type="sibTrans" cxnId="{BEA1A8FD-DCD7-4F92-AD6B-3474245A1831}">
      <dgm:prSet/>
      <dgm:spPr/>
      <dgm:t>
        <a:bodyPr/>
        <a:lstStyle/>
        <a:p>
          <a:endParaRPr lang="en-US"/>
        </a:p>
      </dgm:t>
    </dgm:pt>
    <dgm:pt modelId="{31E58432-AF4D-4379-9488-DF87DFE6E298}">
      <dgm:prSet/>
      <dgm:spPr/>
      <dgm:t>
        <a:bodyPr/>
        <a:lstStyle/>
        <a:p>
          <a:r>
            <a:rPr lang="en-US" dirty="0" smtClean="0"/>
            <a:t>Means credentials have to go with every request</a:t>
          </a:r>
        </a:p>
      </dgm:t>
    </dgm:pt>
    <dgm:pt modelId="{6AC3BD83-0619-4726-8AB4-13FD1CAA0A0B}" type="parTrans" cxnId="{8B2DCE92-DEC2-4109-A741-C00B3E73F8D4}">
      <dgm:prSet/>
      <dgm:spPr/>
      <dgm:t>
        <a:bodyPr/>
        <a:lstStyle/>
        <a:p>
          <a:endParaRPr lang="en-US"/>
        </a:p>
      </dgm:t>
    </dgm:pt>
    <dgm:pt modelId="{31EFB07F-8AB0-4491-A503-6D598D6A726C}" type="sibTrans" cxnId="{8B2DCE92-DEC2-4109-A741-C00B3E73F8D4}">
      <dgm:prSet/>
      <dgm:spPr/>
      <dgm:t>
        <a:bodyPr/>
        <a:lstStyle/>
        <a:p>
          <a:endParaRPr lang="en-US"/>
        </a:p>
      </dgm:t>
    </dgm:pt>
    <dgm:pt modelId="{E5D103ED-8098-4449-ACE9-B58956D89202}">
      <dgm:prSet/>
      <dgm:spPr/>
      <dgm:t>
        <a:bodyPr/>
        <a:lstStyle/>
        <a:p>
          <a:r>
            <a:rPr lang="en-US" dirty="0" smtClean="0"/>
            <a:t>Should use SSL for everything requiring authentication</a:t>
          </a:r>
        </a:p>
      </dgm:t>
    </dgm:pt>
    <dgm:pt modelId="{907440AD-3643-4959-A4FC-8FF25C1EE033}" type="parTrans" cxnId="{DB89ED16-E506-4192-9853-168F18B92760}">
      <dgm:prSet/>
      <dgm:spPr/>
      <dgm:t>
        <a:bodyPr/>
        <a:lstStyle/>
        <a:p>
          <a:endParaRPr lang="en-US"/>
        </a:p>
      </dgm:t>
    </dgm:pt>
    <dgm:pt modelId="{9E366A32-918A-4B78-B2B2-D7197D7AA90E}" type="sibTrans" cxnId="{DB89ED16-E506-4192-9853-168F18B92760}">
      <dgm:prSet/>
      <dgm:spPr/>
      <dgm:t>
        <a:bodyPr/>
        <a:lstStyle/>
        <a:p>
          <a:endParaRPr lang="en-US"/>
        </a:p>
      </dgm:t>
    </dgm:pt>
    <dgm:pt modelId="{C0A12C04-1EDF-4589-8501-B1F7C02004CA}">
      <dgm:prSet/>
      <dgm:spPr>
        <a:solidFill>
          <a:schemeClr val="accent2"/>
        </a:solidFill>
      </dgm:spPr>
      <dgm:t>
        <a:bodyPr/>
        <a:lstStyle/>
        <a:p>
          <a:r>
            <a:rPr lang="en-US" dirty="0" smtClean="0"/>
            <a:t>Session management flaws</a:t>
          </a:r>
        </a:p>
      </dgm:t>
    </dgm:pt>
    <dgm:pt modelId="{73F8DB4D-C0F4-4CED-8D45-49E6FD1C11D9}" type="parTrans" cxnId="{3EB78B10-175B-4E30-B794-0DEC3ABC4592}">
      <dgm:prSet/>
      <dgm:spPr/>
      <dgm:t>
        <a:bodyPr/>
        <a:lstStyle/>
        <a:p>
          <a:endParaRPr lang="en-US"/>
        </a:p>
      </dgm:t>
    </dgm:pt>
    <dgm:pt modelId="{8DD5420F-616F-4357-BAD3-516300933622}" type="sibTrans" cxnId="{3EB78B10-175B-4E30-B794-0DEC3ABC4592}">
      <dgm:prSet/>
      <dgm:spPr/>
      <dgm:t>
        <a:bodyPr/>
        <a:lstStyle/>
        <a:p>
          <a:endParaRPr lang="en-US"/>
        </a:p>
      </dgm:t>
    </dgm:pt>
    <dgm:pt modelId="{10AA106A-7FE5-4915-9959-8FAFF64FF3E2}">
      <dgm:prSet/>
      <dgm:spPr/>
      <dgm:t>
        <a:bodyPr/>
        <a:lstStyle/>
        <a:p>
          <a:r>
            <a:rPr lang="en-US" dirty="0" smtClean="0"/>
            <a:t>SESSION ID used to track state since HTTP doesn’t</a:t>
          </a:r>
        </a:p>
      </dgm:t>
    </dgm:pt>
    <dgm:pt modelId="{5147A317-7190-4219-A6DD-39457C11F080}" type="parTrans" cxnId="{5D736985-3C9E-49CF-9BF9-26FC80CB24B8}">
      <dgm:prSet/>
      <dgm:spPr/>
      <dgm:t>
        <a:bodyPr/>
        <a:lstStyle/>
        <a:p>
          <a:endParaRPr lang="en-US"/>
        </a:p>
      </dgm:t>
    </dgm:pt>
    <dgm:pt modelId="{BC80ED85-3971-4D12-85D2-01F6EF8C0230}" type="sibTrans" cxnId="{5D736985-3C9E-49CF-9BF9-26FC80CB24B8}">
      <dgm:prSet/>
      <dgm:spPr/>
      <dgm:t>
        <a:bodyPr/>
        <a:lstStyle/>
        <a:p>
          <a:endParaRPr lang="en-US"/>
        </a:p>
      </dgm:t>
    </dgm:pt>
    <dgm:pt modelId="{2FA114C9-A0A7-4D02-9F90-AD905C9C068C}">
      <dgm:prSet/>
      <dgm:spPr/>
      <dgm:t>
        <a:bodyPr/>
        <a:lstStyle/>
        <a:p>
          <a:r>
            <a:rPr lang="en-US" dirty="0" smtClean="0"/>
            <a:t>and it is just as good as credentials to an attacker</a:t>
          </a:r>
        </a:p>
      </dgm:t>
    </dgm:pt>
    <dgm:pt modelId="{3AAC84C2-1B16-40C3-9B85-A5C8DB654FDB}" type="parTrans" cxnId="{BEE54A4A-06A3-47D3-B167-A4F6847297F5}">
      <dgm:prSet/>
      <dgm:spPr/>
      <dgm:t>
        <a:bodyPr/>
        <a:lstStyle/>
        <a:p>
          <a:endParaRPr lang="en-US"/>
        </a:p>
      </dgm:t>
    </dgm:pt>
    <dgm:pt modelId="{FB9510F9-E2A5-463F-91B9-C48DF04921C3}" type="sibTrans" cxnId="{BEE54A4A-06A3-47D3-B167-A4F6847297F5}">
      <dgm:prSet/>
      <dgm:spPr/>
      <dgm:t>
        <a:bodyPr/>
        <a:lstStyle/>
        <a:p>
          <a:endParaRPr lang="en-US"/>
        </a:p>
      </dgm:t>
    </dgm:pt>
    <dgm:pt modelId="{601855A8-2317-4205-AA03-7B1AD2E6002D}">
      <dgm:prSet/>
      <dgm:spPr/>
      <dgm:t>
        <a:bodyPr/>
        <a:lstStyle/>
        <a:p>
          <a:r>
            <a:rPr lang="en-US" dirty="0" smtClean="0"/>
            <a:t>SESSION ID is typically exposed on the network, in browser, in logs, …</a:t>
          </a:r>
        </a:p>
      </dgm:t>
    </dgm:pt>
    <dgm:pt modelId="{F483579F-326E-4BFC-BE5B-D5CA7F7E6188}" type="parTrans" cxnId="{FB6AA3D9-F619-46CA-92FB-231B0D880CDE}">
      <dgm:prSet/>
      <dgm:spPr/>
      <dgm:t>
        <a:bodyPr/>
        <a:lstStyle/>
        <a:p>
          <a:endParaRPr lang="en-US"/>
        </a:p>
      </dgm:t>
    </dgm:pt>
    <dgm:pt modelId="{A85D688D-AF64-4146-8B1B-247D18FCB2EB}" type="sibTrans" cxnId="{FB6AA3D9-F619-46CA-92FB-231B0D880CDE}">
      <dgm:prSet/>
      <dgm:spPr/>
      <dgm:t>
        <a:bodyPr/>
        <a:lstStyle/>
        <a:p>
          <a:endParaRPr lang="en-US"/>
        </a:p>
      </dgm:t>
    </dgm:pt>
    <dgm:pt modelId="{79705BC9-8141-4398-89EA-D2F118E20FA4}">
      <dgm:prSet/>
      <dgm:spPr>
        <a:solidFill>
          <a:schemeClr val="accent2"/>
        </a:solidFill>
      </dgm:spPr>
      <dgm:t>
        <a:bodyPr/>
        <a:lstStyle/>
        <a:p>
          <a:r>
            <a:rPr lang="en-US" dirty="0" smtClean="0"/>
            <a:t>Beware the side-doors</a:t>
          </a:r>
        </a:p>
      </dgm:t>
    </dgm:pt>
    <dgm:pt modelId="{DC66E526-29F0-4C36-9940-F57DC8AB6138}" type="parTrans" cxnId="{6F0D3182-FF60-4DF2-AA24-DB73C877289C}">
      <dgm:prSet/>
      <dgm:spPr/>
      <dgm:t>
        <a:bodyPr/>
        <a:lstStyle/>
        <a:p>
          <a:endParaRPr lang="en-US"/>
        </a:p>
      </dgm:t>
    </dgm:pt>
    <dgm:pt modelId="{09A57284-F280-48E7-8641-097582AF8170}" type="sibTrans" cxnId="{6F0D3182-FF60-4DF2-AA24-DB73C877289C}">
      <dgm:prSet/>
      <dgm:spPr/>
      <dgm:t>
        <a:bodyPr/>
        <a:lstStyle/>
        <a:p>
          <a:endParaRPr lang="en-US"/>
        </a:p>
      </dgm:t>
    </dgm:pt>
    <dgm:pt modelId="{CA5259F6-C069-4A8A-904B-9F0388B2046E}">
      <dgm:prSet/>
      <dgm:spPr/>
      <dgm:t>
        <a:bodyPr/>
        <a:lstStyle/>
        <a:p>
          <a:r>
            <a:rPr lang="en-US" dirty="0" smtClean="0"/>
            <a:t>Change my password, remember my password, forgot my password, secret question, logout, email address, etc…</a:t>
          </a:r>
        </a:p>
      </dgm:t>
    </dgm:pt>
    <dgm:pt modelId="{A535B507-70DB-4A32-883A-4DA42CF7723F}" type="parTrans" cxnId="{4D994555-3CB1-4DBE-89A0-8BDAF12794A0}">
      <dgm:prSet/>
      <dgm:spPr/>
      <dgm:t>
        <a:bodyPr/>
        <a:lstStyle/>
        <a:p>
          <a:endParaRPr lang="en-US"/>
        </a:p>
      </dgm:t>
    </dgm:pt>
    <dgm:pt modelId="{0B53BF5F-4935-4C23-A44B-8BBE3094DA27}" type="sibTrans" cxnId="{4D994555-3CB1-4DBE-89A0-8BDAF12794A0}">
      <dgm:prSet/>
      <dgm:spPr/>
      <dgm:t>
        <a:bodyPr/>
        <a:lstStyle/>
        <a:p>
          <a:endParaRPr lang="en-US"/>
        </a:p>
      </dgm:t>
    </dgm:pt>
    <dgm:pt modelId="{D4846FEF-9F4E-4614-9B1C-23F32B459DAF}">
      <dgm:prSet/>
      <dgm:spPr>
        <a:solidFill>
          <a:schemeClr val="accent2"/>
        </a:solidFill>
      </dgm:spPr>
      <dgm:t>
        <a:bodyPr/>
        <a:lstStyle/>
        <a:p>
          <a:r>
            <a:rPr lang="en-US" dirty="0" smtClean="0"/>
            <a:t>Typical Impact</a:t>
          </a:r>
        </a:p>
      </dgm:t>
    </dgm:pt>
    <dgm:pt modelId="{08EBB0A7-4114-418F-B76D-7C9B2B74C812}" type="parTrans" cxnId="{6E090D14-B252-4315-A8C2-6D8549BA2AD8}">
      <dgm:prSet/>
      <dgm:spPr/>
      <dgm:t>
        <a:bodyPr/>
        <a:lstStyle/>
        <a:p>
          <a:endParaRPr lang="en-US"/>
        </a:p>
      </dgm:t>
    </dgm:pt>
    <dgm:pt modelId="{8B61F45B-1D4F-4B60-9FAF-5C244D578CB1}" type="sibTrans" cxnId="{6E090D14-B252-4315-A8C2-6D8549BA2AD8}">
      <dgm:prSet/>
      <dgm:spPr/>
      <dgm:t>
        <a:bodyPr/>
        <a:lstStyle/>
        <a:p>
          <a:endParaRPr lang="en-US"/>
        </a:p>
      </dgm:t>
    </dgm:pt>
    <dgm:pt modelId="{6D06630E-F1D8-4CA9-9B62-196164569B77}">
      <dgm:prSet/>
      <dgm:spPr/>
      <dgm:t>
        <a:bodyPr/>
        <a:lstStyle/>
        <a:p>
          <a:r>
            <a:rPr lang="en-US" dirty="0" smtClean="0"/>
            <a:t>User accounts compromised or user sessions hijacked</a:t>
          </a:r>
        </a:p>
      </dgm:t>
    </dgm:pt>
    <dgm:pt modelId="{C98D4CD8-3D4F-493D-9F8A-D2F5934633F4}" type="parTrans" cxnId="{07D1455B-F6F7-440F-AC2C-254F4C7C0EFB}">
      <dgm:prSet/>
      <dgm:spPr/>
      <dgm:t>
        <a:bodyPr/>
        <a:lstStyle/>
        <a:p>
          <a:endParaRPr lang="en-US"/>
        </a:p>
      </dgm:t>
    </dgm:pt>
    <dgm:pt modelId="{97C88BB9-9969-4675-8A48-60F1A58D77DB}" type="sibTrans" cxnId="{07D1455B-F6F7-440F-AC2C-254F4C7C0EFB}">
      <dgm:prSet/>
      <dgm:spPr/>
      <dgm:t>
        <a:bodyPr/>
        <a:lstStyle/>
        <a:p>
          <a:endParaRPr lang="en-US"/>
        </a:p>
      </dgm:t>
    </dgm:pt>
    <dgm:pt modelId="{714788CD-6576-4C9B-82FB-EFD6C574436E}" type="pres">
      <dgm:prSet presAssocID="{21B02772-C1F9-44A8-B489-9FD1459DFC1E}" presName="linear" presStyleCnt="0">
        <dgm:presLayoutVars>
          <dgm:dir/>
          <dgm:animLvl val="lvl"/>
          <dgm:resizeHandles val="exact"/>
        </dgm:presLayoutVars>
      </dgm:prSet>
      <dgm:spPr/>
      <dgm:t>
        <a:bodyPr/>
        <a:lstStyle/>
        <a:p>
          <a:endParaRPr lang="en-US"/>
        </a:p>
      </dgm:t>
    </dgm:pt>
    <dgm:pt modelId="{47B6FDC5-8854-4AF1-8906-428F480A15EC}" type="pres">
      <dgm:prSet presAssocID="{56C3245A-F7FC-4B67-9169-B1F558B84EAA}" presName="parentLin" presStyleCnt="0"/>
      <dgm:spPr/>
    </dgm:pt>
    <dgm:pt modelId="{08D47650-5F53-4D4E-A842-CD34971A5CC9}" type="pres">
      <dgm:prSet presAssocID="{56C3245A-F7FC-4B67-9169-B1F558B84EAA}" presName="parentLeftMargin" presStyleLbl="node1" presStyleIdx="0" presStyleCnt="4"/>
      <dgm:spPr/>
      <dgm:t>
        <a:bodyPr/>
        <a:lstStyle/>
        <a:p>
          <a:endParaRPr lang="en-US"/>
        </a:p>
      </dgm:t>
    </dgm:pt>
    <dgm:pt modelId="{C1CCF742-3354-40B0-8547-149D5B45EAE5}" type="pres">
      <dgm:prSet presAssocID="{56C3245A-F7FC-4B67-9169-B1F558B84EAA}" presName="parentText" presStyleLbl="node1" presStyleIdx="0" presStyleCnt="4">
        <dgm:presLayoutVars>
          <dgm:chMax val="0"/>
          <dgm:bulletEnabled val="1"/>
        </dgm:presLayoutVars>
      </dgm:prSet>
      <dgm:spPr/>
      <dgm:t>
        <a:bodyPr/>
        <a:lstStyle/>
        <a:p>
          <a:endParaRPr lang="en-US"/>
        </a:p>
      </dgm:t>
    </dgm:pt>
    <dgm:pt modelId="{7451A0AB-2341-42E3-BAFE-33C82C0038F4}" type="pres">
      <dgm:prSet presAssocID="{56C3245A-F7FC-4B67-9169-B1F558B84EAA}" presName="negativeSpace" presStyleCnt="0"/>
      <dgm:spPr/>
    </dgm:pt>
    <dgm:pt modelId="{42D47EBE-A15D-4C22-B937-41021BC092E3}" type="pres">
      <dgm:prSet presAssocID="{56C3245A-F7FC-4B67-9169-B1F558B84EAA}" presName="childText" presStyleLbl="conFgAcc1" presStyleIdx="0" presStyleCnt="4">
        <dgm:presLayoutVars>
          <dgm:bulletEnabled val="1"/>
        </dgm:presLayoutVars>
      </dgm:prSet>
      <dgm:spPr/>
      <dgm:t>
        <a:bodyPr/>
        <a:lstStyle/>
        <a:p>
          <a:endParaRPr lang="en-US"/>
        </a:p>
      </dgm:t>
    </dgm:pt>
    <dgm:pt modelId="{033FF730-A0FD-44CD-AD97-9ABE441AD40E}" type="pres">
      <dgm:prSet presAssocID="{3B5E5F56-615A-4BE2-9604-A0A8E018FC73}" presName="spaceBetweenRectangles" presStyleCnt="0"/>
      <dgm:spPr/>
    </dgm:pt>
    <dgm:pt modelId="{3001FFD4-D902-41E1-A89F-C12284A0F5F8}" type="pres">
      <dgm:prSet presAssocID="{C0A12C04-1EDF-4589-8501-B1F7C02004CA}" presName="parentLin" presStyleCnt="0"/>
      <dgm:spPr/>
    </dgm:pt>
    <dgm:pt modelId="{F664245C-0642-410B-A9D3-6954590DD59A}" type="pres">
      <dgm:prSet presAssocID="{C0A12C04-1EDF-4589-8501-B1F7C02004CA}" presName="parentLeftMargin" presStyleLbl="node1" presStyleIdx="0" presStyleCnt="4"/>
      <dgm:spPr/>
      <dgm:t>
        <a:bodyPr/>
        <a:lstStyle/>
        <a:p>
          <a:endParaRPr lang="en-US"/>
        </a:p>
      </dgm:t>
    </dgm:pt>
    <dgm:pt modelId="{F18F51E8-D932-4C66-B789-743280E530A8}" type="pres">
      <dgm:prSet presAssocID="{C0A12C04-1EDF-4589-8501-B1F7C02004CA}" presName="parentText" presStyleLbl="node1" presStyleIdx="1" presStyleCnt="4">
        <dgm:presLayoutVars>
          <dgm:chMax val="0"/>
          <dgm:bulletEnabled val="1"/>
        </dgm:presLayoutVars>
      </dgm:prSet>
      <dgm:spPr/>
      <dgm:t>
        <a:bodyPr/>
        <a:lstStyle/>
        <a:p>
          <a:endParaRPr lang="en-US"/>
        </a:p>
      </dgm:t>
    </dgm:pt>
    <dgm:pt modelId="{AC7021E7-1EF5-4E4B-BC37-FE7049CF96A8}" type="pres">
      <dgm:prSet presAssocID="{C0A12C04-1EDF-4589-8501-B1F7C02004CA}" presName="negativeSpace" presStyleCnt="0"/>
      <dgm:spPr/>
    </dgm:pt>
    <dgm:pt modelId="{1BE3829A-B36B-4166-B2D8-8596D466B3AD}" type="pres">
      <dgm:prSet presAssocID="{C0A12C04-1EDF-4589-8501-B1F7C02004CA}" presName="childText" presStyleLbl="conFgAcc1" presStyleIdx="1" presStyleCnt="4">
        <dgm:presLayoutVars>
          <dgm:bulletEnabled val="1"/>
        </dgm:presLayoutVars>
      </dgm:prSet>
      <dgm:spPr/>
      <dgm:t>
        <a:bodyPr/>
        <a:lstStyle/>
        <a:p>
          <a:endParaRPr lang="en-US"/>
        </a:p>
      </dgm:t>
    </dgm:pt>
    <dgm:pt modelId="{E07A7AE7-9D00-475D-BC81-4961551EF868}" type="pres">
      <dgm:prSet presAssocID="{8DD5420F-616F-4357-BAD3-516300933622}" presName="spaceBetweenRectangles" presStyleCnt="0"/>
      <dgm:spPr/>
    </dgm:pt>
    <dgm:pt modelId="{B12B1E11-0DA4-4A36-A001-AC01890C39F3}" type="pres">
      <dgm:prSet presAssocID="{79705BC9-8141-4398-89EA-D2F118E20FA4}" presName="parentLin" presStyleCnt="0"/>
      <dgm:spPr/>
    </dgm:pt>
    <dgm:pt modelId="{910BE924-9142-408A-9F1B-746FC5427907}" type="pres">
      <dgm:prSet presAssocID="{79705BC9-8141-4398-89EA-D2F118E20FA4}" presName="parentLeftMargin" presStyleLbl="node1" presStyleIdx="1" presStyleCnt="4"/>
      <dgm:spPr/>
      <dgm:t>
        <a:bodyPr/>
        <a:lstStyle/>
        <a:p>
          <a:endParaRPr lang="en-US"/>
        </a:p>
      </dgm:t>
    </dgm:pt>
    <dgm:pt modelId="{F9359673-9E66-491D-9A3F-80FEBC5DD5B5}" type="pres">
      <dgm:prSet presAssocID="{79705BC9-8141-4398-89EA-D2F118E20FA4}" presName="parentText" presStyleLbl="node1" presStyleIdx="2" presStyleCnt="4">
        <dgm:presLayoutVars>
          <dgm:chMax val="0"/>
          <dgm:bulletEnabled val="1"/>
        </dgm:presLayoutVars>
      </dgm:prSet>
      <dgm:spPr/>
      <dgm:t>
        <a:bodyPr/>
        <a:lstStyle/>
        <a:p>
          <a:endParaRPr lang="en-US"/>
        </a:p>
      </dgm:t>
    </dgm:pt>
    <dgm:pt modelId="{A766A456-1649-4B87-8525-73875813102E}" type="pres">
      <dgm:prSet presAssocID="{79705BC9-8141-4398-89EA-D2F118E20FA4}" presName="negativeSpace" presStyleCnt="0"/>
      <dgm:spPr/>
    </dgm:pt>
    <dgm:pt modelId="{A16841A0-9150-49EB-A1DB-7E1C3B9A3F71}" type="pres">
      <dgm:prSet presAssocID="{79705BC9-8141-4398-89EA-D2F118E20FA4}" presName="childText" presStyleLbl="conFgAcc1" presStyleIdx="2" presStyleCnt="4">
        <dgm:presLayoutVars>
          <dgm:bulletEnabled val="1"/>
        </dgm:presLayoutVars>
      </dgm:prSet>
      <dgm:spPr/>
      <dgm:t>
        <a:bodyPr/>
        <a:lstStyle/>
        <a:p>
          <a:endParaRPr lang="en-US"/>
        </a:p>
      </dgm:t>
    </dgm:pt>
    <dgm:pt modelId="{28BC3BE2-B567-46F9-B36E-B6CD15F4563F}" type="pres">
      <dgm:prSet presAssocID="{09A57284-F280-48E7-8641-097582AF8170}" presName="spaceBetweenRectangles" presStyleCnt="0"/>
      <dgm:spPr/>
    </dgm:pt>
    <dgm:pt modelId="{3AE64A03-0EFE-449C-8CD9-D7FBDAE44753}" type="pres">
      <dgm:prSet presAssocID="{D4846FEF-9F4E-4614-9B1C-23F32B459DAF}" presName="parentLin" presStyleCnt="0"/>
      <dgm:spPr/>
    </dgm:pt>
    <dgm:pt modelId="{3B56F920-DBE0-4319-B5BA-4A7BCD0E1462}" type="pres">
      <dgm:prSet presAssocID="{D4846FEF-9F4E-4614-9B1C-23F32B459DAF}" presName="parentLeftMargin" presStyleLbl="node1" presStyleIdx="2" presStyleCnt="4"/>
      <dgm:spPr/>
      <dgm:t>
        <a:bodyPr/>
        <a:lstStyle/>
        <a:p>
          <a:endParaRPr lang="en-US"/>
        </a:p>
      </dgm:t>
    </dgm:pt>
    <dgm:pt modelId="{909709D9-B61A-4632-8587-2587842CC1EE}" type="pres">
      <dgm:prSet presAssocID="{D4846FEF-9F4E-4614-9B1C-23F32B459DAF}" presName="parentText" presStyleLbl="node1" presStyleIdx="3" presStyleCnt="4">
        <dgm:presLayoutVars>
          <dgm:chMax val="0"/>
          <dgm:bulletEnabled val="1"/>
        </dgm:presLayoutVars>
      </dgm:prSet>
      <dgm:spPr/>
      <dgm:t>
        <a:bodyPr/>
        <a:lstStyle/>
        <a:p>
          <a:endParaRPr lang="en-US"/>
        </a:p>
      </dgm:t>
    </dgm:pt>
    <dgm:pt modelId="{872C96F6-5442-4A6A-B348-69D3A0815A92}" type="pres">
      <dgm:prSet presAssocID="{D4846FEF-9F4E-4614-9B1C-23F32B459DAF}" presName="negativeSpace" presStyleCnt="0"/>
      <dgm:spPr/>
    </dgm:pt>
    <dgm:pt modelId="{5EFBF7D3-C76B-451F-8F43-50FE2D1F4264}" type="pres">
      <dgm:prSet presAssocID="{D4846FEF-9F4E-4614-9B1C-23F32B459DAF}" presName="childText" presStyleLbl="conFgAcc1" presStyleIdx="3" presStyleCnt="4">
        <dgm:presLayoutVars>
          <dgm:bulletEnabled val="1"/>
        </dgm:presLayoutVars>
      </dgm:prSet>
      <dgm:spPr/>
      <dgm:t>
        <a:bodyPr/>
        <a:lstStyle/>
        <a:p>
          <a:endParaRPr lang="en-US"/>
        </a:p>
      </dgm:t>
    </dgm:pt>
  </dgm:ptLst>
  <dgm:cxnLst>
    <dgm:cxn modelId="{6E090D14-B252-4315-A8C2-6D8549BA2AD8}" srcId="{21B02772-C1F9-44A8-B489-9FD1459DFC1E}" destId="{D4846FEF-9F4E-4614-9B1C-23F32B459DAF}" srcOrd="3" destOrd="0" parTransId="{08EBB0A7-4114-418F-B76D-7C9B2B74C812}" sibTransId="{8B61F45B-1D4F-4B60-9FAF-5C244D578CB1}"/>
    <dgm:cxn modelId="{A07E2B88-987B-497C-B742-FF942ACBCCB5}" type="presOf" srcId="{79705BC9-8141-4398-89EA-D2F118E20FA4}" destId="{F9359673-9E66-491D-9A3F-80FEBC5DD5B5}" srcOrd="1" destOrd="0" presId="urn:microsoft.com/office/officeart/2005/8/layout/list1"/>
    <dgm:cxn modelId="{07D1455B-F6F7-440F-AC2C-254F4C7C0EFB}" srcId="{D4846FEF-9F4E-4614-9B1C-23F32B459DAF}" destId="{6D06630E-F1D8-4CA9-9B62-196164569B77}" srcOrd="0" destOrd="0" parTransId="{C98D4CD8-3D4F-493D-9F8A-D2F5934633F4}" sibTransId="{97C88BB9-9969-4675-8A48-60F1A58D77DB}"/>
    <dgm:cxn modelId="{4A8110FD-6DF4-4872-80F1-EE2CEC19A55C}" type="presOf" srcId="{D4846FEF-9F4E-4614-9B1C-23F32B459DAF}" destId="{3B56F920-DBE0-4319-B5BA-4A7BCD0E1462}" srcOrd="0" destOrd="0" presId="urn:microsoft.com/office/officeart/2005/8/layout/list1"/>
    <dgm:cxn modelId="{43AFB050-11C5-4F12-A49B-CCA2BBB03950}" type="presOf" srcId="{C0A12C04-1EDF-4589-8501-B1F7C02004CA}" destId="{F664245C-0642-410B-A9D3-6954590DD59A}" srcOrd="0" destOrd="0" presId="urn:microsoft.com/office/officeart/2005/8/layout/list1"/>
    <dgm:cxn modelId="{34150F76-8365-44A2-B5EF-3BF45FD900B6}" type="presOf" srcId="{31E58432-AF4D-4379-9488-DF87DFE6E298}" destId="{42D47EBE-A15D-4C22-B937-41021BC092E3}" srcOrd="0" destOrd="0" presId="urn:microsoft.com/office/officeart/2005/8/layout/list1"/>
    <dgm:cxn modelId="{5AD77987-012F-4BB9-B3B1-0F92F336FE0A}" type="presOf" srcId="{2FA114C9-A0A7-4D02-9F90-AD905C9C068C}" destId="{1BE3829A-B36B-4166-B2D8-8596D466B3AD}" srcOrd="0" destOrd="1" presId="urn:microsoft.com/office/officeart/2005/8/layout/list1"/>
    <dgm:cxn modelId="{100B141C-2F28-4C63-9AE6-4CE4A219089A}" type="presOf" srcId="{601855A8-2317-4205-AA03-7B1AD2E6002D}" destId="{1BE3829A-B36B-4166-B2D8-8596D466B3AD}" srcOrd="0" destOrd="2" presId="urn:microsoft.com/office/officeart/2005/8/layout/list1"/>
    <dgm:cxn modelId="{56DE5347-1EDC-46CD-9A86-BAB8FCE027B8}" type="presOf" srcId="{21B02772-C1F9-44A8-B489-9FD1459DFC1E}" destId="{714788CD-6576-4C9B-82FB-EFD6C574436E}" srcOrd="0" destOrd="0" presId="urn:microsoft.com/office/officeart/2005/8/layout/list1"/>
    <dgm:cxn modelId="{DB89ED16-E506-4192-9853-168F18B92760}" srcId="{56C3245A-F7FC-4B67-9169-B1F558B84EAA}" destId="{E5D103ED-8098-4449-ACE9-B58956D89202}" srcOrd="1" destOrd="0" parTransId="{907440AD-3643-4959-A4FC-8FF25C1EE033}" sibTransId="{9E366A32-918A-4B78-B2B2-D7197D7AA90E}"/>
    <dgm:cxn modelId="{CFB6EFA1-9642-452B-AC52-F09F3F23D6B9}" type="presOf" srcId="{C0A12C04-1EDF-4589-8501-B1F7C02004CA}" destId="{F18F51E8-D932-4C66-B789-743280E530A8}" srcOrd="1" destOrd="0" presId="urn:microsoft.com/office/officeart/2005/8/layout/list1"/>
    <dgm:cxn modelId="{FB6AA3D9-F619-46CA-92FB-231B0D880CDE}" srcId="{C0A12C04-1EDF-4589-8501-B1F7C02004CA}" destId="{601855A8-2317-4205-AA03-7B1AD2E6002D}" srcOrd="1" destOrd="0" parTransId="{F483579F-326E-4BFC-BE5B-D5CA7F7E6188}" sibTransId="{A85D688D-AF64-4146-8B1B-247D18FCB2EB}"/>
    <dgm:cxn modelId="{BEA1A8FD-DCD7-4F92-AD6B-3474245A1831}" srcId="{21B02772-C1F9-44A8-B489-9FD1459DFC1E}" destId="{56C3245A-F7FC-4B67-9169-B1F558B84EAA}" srcOrd="0" destOrd="0" parTransId="{BD4D8590-9BE4-48C0-986F-B4680D03DE57}" sibTransId="{3B5E5F56-615A-4BE2-9604-A0A8E018FC73}"/>
    <dgm:cxn modelId="{286F7DAA-477B-4BDA-BA1A-02C1B38F1A8D}" type="presOf" srcId="{79705BC9-8141-4398-89EA-D2F118E20FA4}" destId="{910BE924-9142-408A-9F1B-746FC5427907}" srcOrd="0" destOrd="0" presId="urn:microsoft.com/office/officeart/2005/8/layout/list1"/>
    <dgm:cxn modelId="{BEE54A4A-06A3-47D3-B167-A4F6847297F5}" srcId="{10AA106A-7FE5-4915-9959-8FAFF64FF3E2}" destId="{2FA114C9-A0A7-4D02-9F90-AD905C9C068C}" srcOrd="0" destOrd="0" parTransId="{3AAC84C2-1B16-40C3-9B85-A5C8DB654FDB}" sibTransId="{FB9510F9-E2A5-463F-91B9-C48DF04921C3}"/>
    <dgm:cxn modelId="{6E785750-6A05-4A45-A4C6-62323602D5E5}" type="presOf" srcId="{6D06630E-F1D8-4CA9-9B62-196164569B77}" destId="{5EFBF7D3-C76B-451F-8F43-50FE2D1F4264}" srcOrd="0" destOrd="0" presId="urn:microsoft.com/office/officeart/2005/8/layout/list1"/>
    <dgm:cxn modelId="{5D736985-3C9E-49CF-9BF9-26FC80CB24B8}" srcId="{C0A12C04-1EDF-4589-8501-B1F7C02004CA}" destId="{10AA106A-7FE5-4915-9959-8FAFF64FF3E2}" srcOrd="0" destOrd="0" parTransId="{5147A317-7190-4219-A6DD-39457C11F080}" sibTransId="{BC80ED85-3971-4D12-85D2-01F6EF8C0230}"/>
    <dgm:cxn modelId="{5855C469-ADC4-4472-B713-B44B5A92C395}" type="presOf" srcId="{D4846FEF-9F4E-4614-9B1C-23F32B459DAF}" destId="{909709D9-B61A-4632-8587-2587842CC1EE}" srcOrd="1" destOrd="0" presId="urn:microsoft.com/office/officeart/2005/8/layout/list1"/>
    <dgm:cxn modelId="{6F0D3182-FF60-4DF2-AA24-DB73C877289C}" srcId="{21B02772-C1F9-44A8-B489-9FD1459DFC1E}" destId="{79705BC9-8141-4398-89EA-D2F118E20FA4}" srcOrd="2" destOrd="0" parTransId="{DC66E526-29F0-4C36-9940-F57DC8AB6138}" sibTransId="{09A57284-F280-48E7-8641-097582AF8170}"/>
    <dgm:cxn modelId="{4D994555-3CB1-4DBE-89A0-8BDAF12794A0}" srcId="{79705BC9-8141-4398-89EA-D2F118E20FA4}" destId="{CA5259F6-C069-4A8A-904B-9F0388B2046E}" srcOrd="0" destOrd="0" parTransId="{A535B507-70DB-4A32-883A-4DA42CF7723F}" sibTransId="{0B53BF5F-4935-4C23-A44B-8BBE3094DA27}"/>
    <dgm:cxn modelId="{727FA0AE-AD6A-4DC0-B71E-8F38611EEA99}" type="presOf" srcId="{10AA106A-7FE5-4915-9959-8FAFF64FF3E2}" destId="{1BE3829A-B36B-4166-B2D8-8596D466B3AD}" srcOrd="0" destOrd="0" presId="urn:microsoft.com/office/officeart/2005/8/layout/list1"/>
    <dgm:cxn modelId="{8B2DCE92-DEC2-4109-A741-C00B3E73F8D4}" srcId="{56C3245A-F7FC-4B67-9169-B1F558B84EAA}" destId="{31E58432-AF4D-4379-9488-DF87DFE6E298}" srcOrd="0" destOrd="0" parTransId="{6AC3BD83-0619-4726-8AB4-13FD1CAA0A0B}" sibTransId="{31EFB07F-8AB0-4491-A503-6D598D6A726C}"/>
    <dgm:cxn modelId="{3EB78B10-175B-4E30-B794-0DEC3ABC4592}" srcId="{21B02772-C1F9-44A8-B489-9FD1459DFC1E}" destId="{C0A12C04-1EDF-4589-8501-B1F7C02004CA}" srcOrd="1" destOrd="0" parTransId="{73F8DB4D-C0F4-4CED-8D45-49E6FD1C11D9}" sibTransId="{8DD5420F-616F-4357-BAD3-516300933622}"/>
    <dgm:cxn modelId="{C231A774-FC19-428A-BEE9-603FB5C56C1E}" type="presOf" srcId="{CA5259F6-C069-4A8A-904B-9F0388B2046E}" destId="{A16841A0-9150-49EB-A1DB-7E1C3B9A3F71}" srcOrd="0" destOrd="0" presId="urn:microsoft.com/office/officeart/2005/8/layout/list1"/>
    <dgm:cxn modelId="{90A3782B-EFA4-4E56-9D01-DF9616773F21}" type="presOf" srcId="{56C3245A-F7FC-4B67-9169-B1F558B84EAA}" destId="{C1CCF742-3354-40B0-8547-149D5B45EAE5}" srcOrd="1" destOrd="0" presId="urn:microsoft.com/office/officeart/2005/8/layout/list1"/>
    <dgm:cxn modelId="{D412F18F-BE45-4C01-B9BA-FECD8D0E5D58}" type="presOf" srcId="{E5D103ED-8098-4449-ACE9-B58956D89202}" destId="{42D47EBE-A15D-4C22-B937-41021BC092E3}" srcOrd="0" destOrd="1" presId="urn:microsoft.com/office/officeart/2005/8/layout/list1"/>
    <dgm:cxn modelId="{11B45018-DD86-4B08-B488-A48B9C9F88CC}" type="presOf" srcId="{56C3245A-F7FC-4B67-9169-B1F558B84EAA}" destId="{08D47650-5F53-4D4E-A842-CD34971A5CC9}" srcOrd="0" destOrd="0" presId="urn:microsoft.com/office/officeart/2005/8/layout/list1"/>
    <dgm:cxn modelId="{D5551E75-4A1F-498B-AE51-0767AB930107}" type="presParOf" srcId="{714788CD-6576-4C9B-82FB-EFD6C574436E}" destId="{47B6FDC5-8854-4AF1-8906-428F480A15EC}" srcOrd="0" destOrd="0" presId="urn:microsoft.com/office/officeart/2005/8/layout/list1"/>
    <dgm:cxn modelId="{83CDA6F6-2E93-4A6E-B6C1-F95F958BB311}" type="presParOf" srcId="{47B6FDC5-8854-4AF1-8906-428F480A15EC}" destId="{08D47650-5F53-4D4E-A842-CD34971A5CC9}" srcOrd="0" destOrd="0" presId="urn:microsoft.com/office/officeart/2005/8/layout/list1"/>
    <dgm:cxn modelId="{596E11A0-BA0F-4269-82CC-D28EAE2E7D46}" type="presParOf" srcId="{47B6FDC5-8854-4AF1-8906-428F480A15EC}" destId="{C1CCF742-3354-40B0-8547-149D5B45EAE5}" srcOrd="1" destOrd="0" presId="urn:microsoft.com/office/officeart/2005/8/layout/list1"/>
    <dgm:cxn modelId="{A23A789F-D05B-4F58-AF63-0C45235990C6}" type="presParOf" srcId="{714788CD-6576-4C9B-82FB-EFD6C574436E}" destId="{7451A0AB-2341-42E3-BAFE-33C82C0038F4}" srcOrd="1" destOrd="0" presId="urn:microsoft.com/office/officeart/2005/8/layout/list1"/>
    <dgm:cxn modelId="{A90A33FA-72CF-4DD9-A9CA-C485D8B198AF}" type="presParOf" srcId="{714788CD-6576-4C9B-82FB-EFD6C574436E}" destId="{42D47EBE-A15D-4C22-B937-41021BC092E3}" srcOrd="2" destOrd="0" presId="urn:microsoft.com/office/officeart/2005/8/layout/list1"/>
    <dgm:cxn modelId="{D5098514-C69E-436F-99C7-4582D27E6729}" type="presParOf" srcId="{714788CD-6576-4C9B-82FB-EFD6C574436E}" destId="{033FF730-A0FD-44CD-AD97-9ABE441AD40E}" srcOrd="3" destOrd="0" presId="urn:microsoft.com/office/officeart/2005/8/layout/list1"/>
    <dgm:cxn modelId="{B6251A12-80FF-4F41-BA6A-936B2CC42793}" type="presParOf" srcId="{714788CD-6576-4C9B-82FB-EFD6C574436E}" destId="{3001FFD4-D902-41E1-A89F-C12284A0F5F8}" srcOrd="4" destOrd="0" presId="urn:microsoft.com/office/officeart/2005/8/layout/list1"/>
    <dgm:cxn modelId="{32F76006-E985-49B4-9D4B-A9A256668794}" type="presParOf" srcId="{3001FFD4-D902-41E1-A89F-C12284A0F5F8}" destId="{F664245C-0642-410B-A9D3-6954590DD59A}" srcOrd="0" destOrd="0" presId="urn:microsoft.com/office/officeart/2005/8/layout/list1"/>
    <dgm:cxn modelId="{90F9E6C8-7771-479C-A96A-D3077FAFB4BB}" type="presParOf" srcId="{3001FFD4-D902-41E1-A89F-C12284A0F5F8}" destId="{F18F51E8-D932-4C66-B789-743280E530A8}" srcOrd="1" destOrd="0" presId="urn:microsoft.com/office/officeart/2005/8/layout/list1"/>
    <dgm:cxn modelId="{6F61FEA3-8CB7-4713-A398-A6D4461EFB1C}" type="presParOf" srcId="{714788CD-6576-4C9B-82FB-EFD6C574436E}" destId="{AC7021E7-1EF5-4E4B-BC37-FE7049CF96A8}" srcOrd="5" destOrd="0" presId="urn:microsoft.com/office/officeart/2005/8/layout/list1"/>
    <dgm:cxn modelId="{62F724ED-D6B5-4AB7-B870-23877C73E5E0}" type="presParOf" srcId="{714788CD-6576-4C9B-82FB-EFD6C574436E}" destId="{1BE3829A-B36B-4166-B2D8-8596D466B3AD}" srcOrd="6" destOrd="0" presId="urn:microsoft.com/office/officeart/2005/8/layout/list1"/>
    <dgm:cxn modelId="{34601D74-A7F4-4E49-9FAF-828D8D8AF35A}" type="presParOf" srcId="{714788CD-6576-4C9B-82FB-EFD6C574436E}" destId="{E07A7AE7-9D00-475D-BC81-4961551EF868}" srcOrd="7" destOrd="0" presId="urn:microsoft.com/office/officeart/2005/8/layout/list1"/>
    <dgm:cxn modelId="{1AC3EC88-2099-4124-9437-90817C9C8A2F}" type="presParOf" srcId="{714788CD-6576-4C9B-82FB-EFD6C574436E}" destId="{B12B1E11-0DA4-4A36-A001-AC01890C39F3}" srcOrd="8" destOrd="0" presId="urn:microsoft.com/office/officeart/2005/8/layout/list1"/>
    <dgm:cxn modelId="{C1720DF7-809D-4191-9B66-751378078B4F}" type="presParOf" srcId="{B12B1E11-0DA4-4A36-A001-AC01890C39F3}" destId="{910BE924-9142-408A-9F1B-746FC5427907}" srcOrd="0" destOrd="0" presId="urn:microsoft.com/office/officeart/2005/8/layout/list1"/>
    <dgm:cxn modelId="{DF6DC6B2-2048-4B78-83FA-E7D6B2503EB3}" type="presParOf" srcId="{B12B1E11-0DA4-4A36-A001-AC01890C39F3}" destId="{F9359673-9E66-491D-9A3F-80FEBC5DD5B5}" srcOrd="1" destOrd="0" presId="urn:microsoft.com/office/officeart/2005/8/layout/list1"/>
    <dgm:cxn modelId="{DE78321B-DF78-4CEE-9E2D-7EA26DD84083}" type="presParOf" srcId="{714788CD-6576-4C9B-82FB-EFD6C574436E}" destId="{A766A456-1649-4B87-8525-73875813102E}" srcOrd="9" destOrd="0" presId="urn:microsoft.com/office/officeart/2005/8/layout/list1"/>
    <dgm:cxn modelId="{0CF98BC0-84A0-4CDC-A5D6-F21A988897CB}" type="presParOf" srcId="{714788CD-6576-4C9B-82FB-EFD6C574436E}" destId="{A16841A0-9150-49EB-A1DB-7E1C3B9A3F71}" srcOrd="10" destOrd="0" presId="urn:microsoft.com/office/officeart/2005/8/layout/list1"/>
    <dgm:cxn modelId="{D47ECBFE-71B4-4C59-97F3-53ED13F78539}" type="presParOf" srcId="{714788CD-6576-4C9B-82FB-EFD6C574436E}" destId="{28BC3BE2-B567-46F9-B36E-B6CD15F4563F}" srcOrd="11" destOrd="0" presId="urn:microsoft.com/office/officeart/2005/8/layout/list1"/>
    <dgm:cxn modelId="{9A9D1DD6-2C9C-4620-82A3-F47C639ACC25}" type="presParOf" srcId="{714788CD-6576-4C9B-82FB-EFD6C574436E}" destId="{3AE64A03-0EFE-449C-8CD9-D7FBDAE44753}" srcOrd="12" destOrd="0" presId="urn:microsoft.com/office/officeart/2005/8/layout/list1"/>
    <dgm:cxn modelId="{E3D7777E-C36F-4FBF-88D9-9A502873DFEE}" type="presParOf" srcId="{3AE64A03-0EFE-449C-8CD9-D7FBDAE44753}" destId="{3B56F920-DBE0-4319-B5BA-4A7BCD0E1462}" srcOrd="0" destOrd="0" presId="urn:microsoft.com/office/officeart/2005/8/layout/list1"/>
    <dgm:cxn modelId="{F4687930-67F6-4710-A0A4-65AEBCD39498}" type="presParOf" srcId="{3AE64A03-0EFE-449C-8CD9-D7FBDAE44753}" destId="{909709D9-B61A-4632-8587-2587842CC1EE}" srcOrd="1" destOrd="0" presId="urn:microsoft.com/office/officeart/2005/8/layout/list1"/>
    <dgm:cxn modelId="{C67B5E4F-4129-44DB-A6EE-EAE94EFCB0AC}" type="presParOf" srcId="{714788CD-6576-4C9B-82FB-EFD6C574436E}" destId="{872C96F6-5442-4A6A-B348-69D3A0815A92}" srcOrd="13" destOrd="0" presId="urn:microsoft.com/office/officeart/2005/8/layout/list1"/>
    <dgm:cxn modelId="{A3C40EA4-FCD8-4D4F-84F9-F9A708502807}" type="presParOf" srcId="{714788CD-6576-4C9B-82FB-EFD6C574436E}" destId="{5EFBF7D3-C76B-451F-8F43-50FE2D1F4264}" srcOrd="14" destOrd="0" presId="urn:microsoft.com/office/officeart/2005/8/layout/list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EBCBA5-191B-497D-B560-347707D6541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5F3326E-BF7C-4EE9-93EF-B958E94C0F4A}">
      <dgm:prSet phldrT="[Text]"/>
      <dgm:spPr>
        <a:solidFill>
          <a:schemeClr val="accent2"/>
        </a:solidFill>
      </dgm:spPr>
      <dgm:t>
        <a:bodyPr/>
        <a:lstStyle/>
        <a:p>
          <a:r>
            <a:rPr lang="en-US" dirty="0" smtClean="0"/>
            <a:t>How do you protect access to your data?</a:t>
          </a:r>
          <a:endParaRPr lang="en-US" dirty="0"/>
        </a:p>
      </dgm:t>
    </dgm:pt>
    <dgm:pt modelId="{D1FA3B32-CF2D-4C1C-A1C7-1636AC1A32BD}" type="parTrans" cxnId="{8BB87595-A51A-42B7-A01A-5A11A648057A}">
      <dgm:prSet/>
      <dgm:spPr/>
      <dgm:t>
        <a:bodyPr/>
        <a:lstStyle/>
        <a:p>
          <a:endParaRPr lang="en-US"/>
        </a:p>
      </dgm:t>
    </dgm:pt>
    <dgm:pt modelId="{C1B1748E-18BB-4668-B339-F5FCA51C4F84}" type="sibTrans" cxnId="{8BB87595-A51A-42B7-A01A-5A11A648057A}">
      <dgm:prSet/>
      <dgm:spPr/>
      <dgm:t>
        <a:bodyPr/>
        <a:lstStyle/>
        <a:p>
          <a:endParaRPr lang="en-US"/>
        </a:p>
      </dgm:t>
    </dgm:pt>
    <dgm:pt modelId="{755E9495-E1BB-486F-AACE-6D6D87CD2063}">
      <dgm:prSet/>
      <dgm:spPr/>
      <dgm:t>
        <a:bodyPr/>
        <a:lstStyle/>
        <a:p>
          <a:r>
            <a:rPr lang="en-US" dirty="0" smtClean="0"/>
            <a:t>This is part of enforcing proper “Authorization”, along with </a:t>
          </a:r>
          <a:br>
            <a:rPr lang="en-US" dirty="0" smtClean="0"/>
          </a:br>
          <a:r>
            <a:rPr lang="en-US" dirty="0" smtClean="0"/>
            <a:t>A7 – Failure to Restrict URL Access</a:t>
          </a:r>
        </a:p>
      </dgm:t>
    </dgm:pt>
    <dgm:pt modelId="{084E6EF2-EA9B-4887-8AF6-F94B2E49559B}" type="parTrans" cxnId="{668E96ED-4792-4368-BA91-E52B2CE53DE2}">
      <dgm:prSet/>
      <dgm:spPr/>
      <dgm:t>
        <a:bodyPr/>
        <a:lstStyle/>
        <a:p>
          <a:endParaRPr lang="en-US"/>
        </a:p>
      </dgm:t>
    </dgm:pt>
    <dgm:pt modelId="{18D79B01-2910-4D22-B668-40C02313DD9C}" type="sibTrans" cxnId="{668E96ED-4792-4368-BA91-E52B2CE53DE2}">
      <dgm:prSet/>
      <dgm:spPr/>
      <dgm:t>
        <a:bodyPr/>
        <a:lstStyle/>
        <a:p>
          <a:endParaRPr lang="en-US"/>
        </a:p>
      </dgm:t>
    </dgm:pt>
    <dgm:pt modelId="{98B7DDBA-9D73-4251-919A-1DF758844ACC}">
      <dgm:prSet/>
      <dgm:spPr>
        <a:solidFill>
          <a:schemeClr val="accent2"/>
        </a:solidFill>
      </dgm:spPr>
      <dgm:t>
        <a:bodyPr/>
        <a:lstStyle/>
        <a:p>
          <a:r>
            <a:rPr lang="en-US" dirty="0" smtClean="0"/>
            <a:t>A common mistake …</a:t>
          </a:r>
        </a:p>
      </dgm:t>
    </dgm:pt>
    <dgm:pt modelId="{1EFCEB90-9B2E-40D6-92A4-1004B34726EE}" type="parTrans" cxnId="{58BD3BDF-421D-4B6A-B9CD-282C51EEE099}">
      <dgm:prSet/>
      <dgm:spPr/>
      <dgm:t>
        <a:bodyPr/>
        <a:lstStyle/>
        <a:p>
          <a:endParaRPr lang="en-US"/>
        </a:p>
      </dgm:t>
    </dgm:pt>
    <dgm:pt modelId="{3960E5FB-C164-48BC-8464-24B9F57FF16E}" type="sibTrans" cxnId="{58BD3BDF-421D-4B6A-B9CD-282C51EEE099}">
      <dgm:prSet/>
      <dgm:spPr/>
      <dgm:t>
        <a:bodyPr/>
        <a:lstStyle/>
        <a:p>
          <a:endParaRPr lang="en-US"/>
        </a:p>
      </dgm:t>
    </dgm:pt>
    <dgm:pt modelId="{E7B056DA-4A9A-4A60-B409-AFFED1005BFC}">
      <dgm:prSet/>
      <dgm:spPr/>
      <dgm:t>
        <a:bodyPr/>
        <a:lstStyle/>
        <a:p>
          <a:r>
            <a:rPr lang="en-US" dirty="0" smtClean="0"/>
            <a:t>Only listing the ‘authorized’ objects for the current user, or</a:t>
          </a:r>
        </a:p>
      </dgm:t>
    </dgm:pt>
    <dgm:pt modelId="{072058A5-C317-44AE-A33A-DA091C2A2F0C}" type="parTrans" cxnId="{5F77A40B-E192-4696-9E69-C039C18EA0B4}">
      <dgm:prSet/>
      <dgm:spPr/>
      <dgm:t>
        <a:bodyPr/>
        <a:lstStyle/>
        <a:p>
          <a:endParaRPr lang="en-US"/>
        </a:p>
      </dgm:t>
    </dgm:pt>
    <dgm:pt modelId="{B3F9E6C3-5676-48A2-BB27-9FBEF4734DD6}" type="sibTrans" cxnId="{5F77A40B-E192-4696-9E69-C039C18EA0B4}">
      <dgm:prSet/>
      <dgm:spPr/>
      <dgm:t>
        <a:bodyPr/>
        <a:lstStyle/>
        <a:p>
          <a:endParaRPr lang="en-US"/>
        </a:p>
      </dgm:t>
    </dgm:pt>
    <dgm:pt modelId="{6E9A8F74-4F34-4D90-BD5E-405EB86E8EC6}">
      <dgm:prSet/>
      <dgm:spPr/>
      <dgm:t>
        <a:bodyPr/>
        <a:lstStyle/>
        <a:p>
          <a:r>
            <a:rPr lang="en-US" dirty="0" smtClean="0"/>
            <a:t>Hiding the object references in hidden fields</a:t>
          </a:r>
        </a:p>
      </dgm:t>
    </dgm:pt>
    <dgm:pt modelId="{4CC32452-9481-47EF-A497-C5100F66AE25}" type="parTrans" cxnId="{9300DEC5-01E9-4E1D-BEF9-82C9879A322A}">
      <dgm:prSet/>
      <dgm:spPr/>
      <dgm:t>
        <a:bodyPr/>
        <a:lstStyle/>
        <a:p>
          <a:endParaRPr lang="en-US"/>
        </a:p>
      </dgm:t>
    </dgm:pt>
    <dgm:pt modelId="{D911D84B-7D41-4FAD-A555-B360D1D79F29}" type="sibTrans" cxnId="{9300DEC5-01E9-4E1D-BEF9-82C9879A322A}">
      <dgm:prSet/>
      <dgm:spPr/>
      <dgm:t>
        <a:bodyPr/>
        <a:lstStyle/>
        <a:p>
          <a:endParaRPr lang="en-US"/>
        </a:p>
      </dgm:t>
    </dgm:pt>
    <dgm:pt modelId="{479FA84B-B2A4-4597-9FE0-42E189C36C77}">
      <dgm:prSet/>
      <dgm:spPr/>
      <dgm:t>
        <a:bodyPr/>
        <a:lstStyle/>
        <a:p>
          <a:r>
            <a:rPr lang="en-US" dirty="0" smtClean="0"/>
            <a:t>This is called presentation layer access control, and doesn’t work</a:t>
          </a:r>
        </a:p>
      </dgm:t>
    </dgm:pt>
    <dgm:pt modelId="{55948202-F75B-4AA9-BADC-A796A67296C8}" type="parTrans" cxnId="{761EA835-AF57-4E3B-8CDF-A396CD262970}">
      <dgm:prSet/>
      <dgm:spPr/>
      <dgm:t>
        <a:bodyPr/>
        <a:lstStyle/>
        <a:p>
          <a:endParaRPr lang="en-US"/>
        </a:p>
      </dgm:t>
    </dgm:pt>
    <dgm:pt modelId="{0DFCAE3A-740E-4703-B23E-7D5C86C983E7}" type="sibTrans" cxnId="{761EA835-AF57-4E3B-8CDF-A396CD262970}">
      <dgm:prSet/>
      <dgm:spPr/>
      <dgm:t>
        <a:bodyPr/>
        <a:lstStyle/>
        <a:p>
          <a:endParaRPr lang="en-US"/>
        </a:p>
      </dgm:t>
    </dgm:pt>
    <dgm:pt modelId="{2DC868CF-34E2-4292-BD5A-3FB90287C1E1}">
      <dgm:prSet/>
      <dgm:spPr/>
      <dgm:t>
        <a:bodyPr/>
        <a:lstStyle/>
        <a:p>
          <a:r>
            <a:rPr lang="en-US" dirty="0" smtClean="0"/>
            <a:t>Attacker simply tampers with parameter value</a:t>
          </a:r>
        </a:p>
      </dgm:t>
    </dgm:pt>
    <dgm:pt modelId="{A80BF7F9-D311-4199-80DA-3EC488A6B238}" type="parTrans" cxnId="{33E4A1F8-625C-4229-AB05-A0804E2F4E8B}">
      <dgm:prSet/>
      <dgm:spPr/>
      <dgm:t>
        <a:bodyPr/>
        <a:lstStyle/>
        <a:p>
          <a:endParaRPr lang="en-US"/>
        </a:p>
      </dgm:t>
    </dgm:pt>
    <dgm:pt modelId="{61A721EC-D983-4447-84B3-97B2360D57FD}" type="sibTrans" cxnId="{33E4A1F8-625C-4229-AB05-A0804E2F4E8B}">
      <dgm:prSet/>
      <dgm:spPr/>
      <dgm:t>
        <a:bodyPr/>
        <a:lstStyle/>
        <a:p>
          <a:endParaRPr lang="en-US"/>
        </a:p>
      </dgm:t>
    </dgm:pt>
    <dgm:pt modelId="{23F7AEE3-B738-4E44-BE95-FDC606BA1079}">
      <dgm:prSet/>
      <dgm:spPr>
        <a:solidFill>
          <a:schemeClr val="accent2"/>
        </a:solidFill>
      </dgm:spPr>
      <dgm:t>
        <a:bodyPr/>
        <a:lstStyle/>
        <a:p>
          <a:r>
            <a:rPr lang="en-US" dirty="0" smtClean="0"/>
            <a:t>Typical Impact</a:t>
          </a:r>
        </a:p>
      </dgm:t>
    </dgm:pt>
    <dgm:pt modelId="{9731BBD0-F5F4-4529-AA44-2BC0AE558095}" type="parTrans" cxnId="{1F02B41A-A3CA-4CA7-B583-A6AC1B3780B3}">
      <dgm:prSet/>
      <dgm:spPr/>
      <dgm:t>
        <a:bodyPr/>
        <a:lstStyle/>
        <a:p>
          <a:endParaRPr lang="en-US"/>
        </a:p>
      </dgm:t>
    </dgm:pt>
    <dgm:pt modelId="{E55025B6-66DD-4BB1-8092-3047B7B70BF2}" type="sibTrans" cxnId="{1F02B41A-A3CA-4CA7-B583-A6AC1B3780B3}">
      <dgm:prSet/>
      <dgm:spPr/>
      <dgm:t>
        <a:bodyPr/>
        <a:lstStyle/>
        <a:p>
          <a:endParaRPr lang="en-US"/>
        </a:p>
      </dgm:t>
    </dgm:pt>
    <dgm:pt modelId="{A1CC1A63-C17D-40EB-8A8D-245ED9E206FD}">
      <dgm:prSet/>
      <dgm:spPr/>
      <dgm:t>
        <a:bodyPr/>
        <a:lstStyle/>
        <a:p>
          <a:r>
            <a:rPr lang="en-US" dirty="0" smtClean="0"/>
            <a:t>Users are able to access unauthorized files or data</a:t>
          </a:r>
        </a:p>
      </dgm:t>
    </dgm:pt>
    <dgm:pt modelId="{8B2C6E32-3F61-47F7-BD8B-C8044292FDAE}" type="parTrans" cxnId="{0C3B93A0-EA62-4F01-AB6C-038327D97189}">
      <dgm:prSet/>
      <dgm:spPr/>
      <dgm:t>
        <a:bodyPr/>
        <a:lstStyle/>
        <a:p>
          <a:endParaRPr lang="en-US"/>
        </a:p>
      </dgm:t>
    </dgm:pt>
    <dgm:pt modelId="{E1B5F616-02A4-4A0E-B18B-60A994895A83}" type="sibTrans" cxnId="{0C3B93A0-EA62-4F01-AB6C-038327D97189}">
      <dgm:prSet/>
      <dgm:spPr/>
      <dgm:t>
        <a:bodyPr/>
        <a:lstStyle/>
        <a:p>
          <a:endParaRPr lang="en-US"/>
        </a:p>
      </dgm:t>
    </dgm:pt>
    <dgm:pt modelId="{1916C74C-5D43-4E90-9DBE-91271CF827FB}">
      <dgm:prSet/>
      <dgm:spPr/>
      <dgm:t>
        <a:bodyPr/>
        <a:lstStyle/>
        <a:p>
          <a:r>
            <a:rPr lang="en-US" dirty="0" smtClean="0"/>
            <a:t>… and then not enforcing these restrictions on the server side</a:t>
          </a:r>
        </a:p>
      </dgm:t>
    </dgm:pt>
    <dgm:pt modelId="{078D7FDE-6544-4005-8BE9-3AE417D2EA82}" type="parTrans" cxnId="{874BAF73-C4A5-4A90-BD9E-CBFDEF501944}">
      <dgm:prSet/>
      <dgm:spPr/>
      <dgm:t>
        <a:bodyPr/>
        <a:lstStyle/>
        <a:p>
          <a:endParaRPr lang="en-US"/>
        </a:p>
      </dgm:t>
    </dgm:pt>
    <dgm:pt modelId="{8B2BBFAF-0B48-4BE8-9378-72A792363CBF}" type="sibTrans" cxnId="{874BAF73-C4A5-4A90-BD9E-CBFDEF501944}">
      <dgm:prSet/>
      <dgm:spPr/>
      <dgm:t>
        <a:bodyPr/>
        <a:lstStyle/>
        <a:p>
          <a:endParaRPr lang="en-US"/>
        </a:p>
      </dgm:t>
    </dgm:pt>
    <dgm:pt modelId="{5019B601-23FF-4032-BED2-935546891789}" type="pres">
      <dgm:prSet presAssocID="{4BEBCBA5-191B-497D-B560-347707D65416}" presName="linear" presStyleCnt="0">
        <dgm:presLayoutVars>
          <dgm:dir/>
          <dgm:animLvl val="lvl"/>
          <dgm:resizeHandles val="exact"/>
        </dgm:presLayoutVars>
      </dgm:prSet>
      <dgm:spPr/>
      <dgm:t>
        <a:bodyPr/>
        <a:lstStyle/>
        <a:p>
          <a:endParaRPr lang="en-US"/>
        </a:p>
      </dgm:t>
    </dgm:pt>
    <dgm:pt modelId="{B61CB385-8F8C-4CF2-84EC-962B749DED56}" type="pres">
      <dgm:prSet presAssocID="{35F3326E-BF7C-4EE9-93EF-B958E94C0F4A}" presName="parentLin" presStyleCnt="0"/>
      <dgm:spPr/>
    </dgm:pt>
    <dgm:pt modelId="{6BDED161-D1CB-41B8-A5A2-7FC05A7F1D56}" type="pres">
      <dgm:prSet presAssocID="{35F3326E-BF7C-4EE9-93EF-B958E94C0F4A}" presName="parentLeftMargin" presStyleLbl="node1" presStyleIdx="0" presStyleCnt="3"/>
      <dgm:spPr/>
      <dgm:t>
        <a:bodyPr/>
        <a:lstStyle/>
        <a:p>
          <a:endParaRPr lang="en-US"/>
        </a:p>
      </dgm:t>
    </dgm:pt>
    <dgm:pt modelId="{7C8E3E09-3115-4C19-8C78-7BF489EE61DE}" type="pres">
      <dgm:prSet presAssocID="{35F3326E-BF7C-4EE9-93EF-B958E94C0F4A}" presName="parentText" presStyleLbl="node1" presStyleIdx="0" presStyleCnt="3">
        <dgm:presLayoutVars>
          <dgm:chMax val="0"/>
          <dgm:bulletEnabled val="1"/>
        </dgm:presLayoutVars>
      </dgm:prSet>
      <dgm:spPr/>
      <dgm:t>
        <a:bodyPr/>
        <a:lstStyle/>
        <a:p>
          <a:endParaRPr lang="en-US"/>
        </a:p>
      </dgm:t>
    </dgm:pt>
    <dgm:pt modelId="{F847FBDA-898D-4DA0-9C13-39E6248075D9}" type="pres">
      <dgm:prSet presAssocID="{35F3326E-BF7C-4EE9-93EF-B958E94C0F4A}" presName="negativeSpace" presStyleCnt="0"/>
      <dgm:spPr/>
    </dgm:pt>
    <dgm:pt modelId="{746CDC48-AC32-481B-8EBC-03203AE7F52D}" type="pres">
      <dgm:prSet presAssocID="{35F3326E-BF7C-4EE9-93EF-B958E94C0F4A}" presName="childText" presStyleLbl="conFgAcc1" presStyleIdx="0" presStyleCnt="3">
        <dgm:presLayoutVars>
          <dgm:bulletEnabled val="1"/>
        </dgm:presLayoutVars>
      </dgm:prSet>
      <dgm:spPr/>
      <dgm:t>
        <a:bodyPr/>
        <a:lstStyle/>
        <a:p>
          <a:endParaRPr lang="en-US"/>
        </a:p>
      </dgm:t>
    </dgm:pt>
    <dgm:pt modelId="{437689CB-A2E3-416E-97CF-5220E108F136}" type="pres">
      <dgm:prSet presAssocID="{C1B1748E-18BB-4668-B339-F5FCA51C4F84}" presName="spaceBetweenRectangles" presStyleCnt="0"/>
      <dgm:spPr/>
    </dgm:pt>
    <dgm:pt modelId="{7F1F30D5-97FE-4140-B5BE-866B70E28DB1}" type="pres">
      <dgm:prSet presAssocID="{98B7DDBA-9D73-4251-919A-1DF758844ACC}" presName="parentLin" presStyleCnt="0"/>
      <dgm:spPr/>
    </dgm:pt>
    <dgm:pt modelId="{EE9CDFEF-D1B6-40CA-A214-E910B409228F}" type="pres">
      <dgm:prSet presAssocID="{98B7DDBA-9D73-4251-919A-1DF758844ACC}" presName="parentLeftMargin" presStyleLbl="node1" presStyleIdx="0" presStyleCnt="3"/>
      <dgm:spPr/>
      <dgm:t>
        <a:bodyPr/>
        <a:lstStyle/>
        <a:p>
          <a:endParaRPr lang="en-US"/>
        </a:p>
      </dgm:t>
    </dgm:pt>
    <dgm:pt modelId="{D34ED82C-7F41-4E0C-ACF2-5A81CEC4272D}" type="pres">
      <dgm:prSet presAssocID="{98B7DDBA-9D73-4251-919A-1DF758844ACC}" presName="parentText" presStyleLbl="node1" presStyleIdx="1" presStyleCnt="3">
        <dgm:presLayoutVars>
          <dgm:chMax val="0"/>
          <dgm:bulletEnabled val="1"/>
        </dgm:presLayoutVars>
      </dgm:prSet>
      <dgm:spPr/>
      <dgm:t>
        <a:bodyPr/>
        <a:lstStyle/>
        <a:p>
          <a:endParaRPr lang="en-US"/>
        </a:p>
      </dgm:t>
    </dgm:pt>
    <dgm:pt modelId="{DBDD0A40-8660-4699-BD52-6F283E915793}" type="pres">
      <dgm:prSet presAssocID="{98B7DDBA-9D73-4251-919A-1DF758844ACC}" presName="negativeSpace" presStyleCnt="0"/>
      <dgm:spPr/>
    </dgm:pt>
    <dgm:pt modelId="{EC027BB6-C687-4195-8BBD-A3A78C91330A}" type="pres">
      <dgm:prSet presAssocID="{98B7DDBA-9D73-4251-919A-1DF758844ACC}" presName="childText" presStyleLbl="conFgAcc1" presStyleIdx="1" presStyleCnt="3">
        <dgm:presLayoutVars>
          <dgm:bulletEnabled val="1"/>
        </dgm:presLayoutVars>
      </dgm:prSet>
      <dgm:spPr/>
      <dgm:t>
        <a:bodyPr/>
        <a:lstStyle/>
        <a:p>
          <a:endParaRPr lang="en-US"/>
        </a:p>
      </dgm:t>
    </dgm:pt>
    <dgm:pt modelId="{4D4AF15E-70FD-4746-BF5B-D66A9EAEDF2A}" type="pres">
      <dgm:prSet presAssocID="{3960E5FB-C164-48BC-8464-24B9F57FF16E}" presName="spaceBetweenRectangles" presStyleCnt="0"/>
      <dgm:spPr/>
    </dgm:pt>
    <dgm:pt modelId="{9B0F5429-E6CF-4FDB-8C7A-54B5BF44637D}" type="pres">
      <dgm:prSet presAssocID="{23F7AEE3-B738-4E44-BE95-FDC606BA1079}" presName="parentLin" presStyleCnt="0"/>
      <dgm:spPr/>
    </dgm:pt>
    <dgm:pt modelId="{5F3683E6-BAE0-4D78-A8F8-557C6E9E2014}" type="pres">
      <dgm:prSet presAssocID="{23F7AEE3-B738-4E44-BE95-FDC606BA1079}" presName="parentLeftMargin" presStyleLbl="node1" presStyleIdx="1" presStyleCnt="3"/>
      <dgm:spPr/>
      <dgm:t>
        <a:bodyPr/>
        <a:lstStyle/>
        <a:p>
          <a:endParaRPr lang="en-US"/>
        </a:p>
      </dgm:t>
    </dgm:pt>
    <dgm:pt modelId="{11E876ED-5D09-4625-ABE7-9FD1415B8207}" type="pres">
      <dgm:prSet presAssocID="{23F7AEE3-B738-4E44-BE95-FDC606BA1079}" presName="parentText" presStyleLbl="node1" presStyleIdx="2" presStyleCnt="3">
        <dgm:presLayoutVars>
          <dgm:chMax val="0"/>
          <dgm:bulletEnabled val="1"/>
        </dgm:presLayoutVars>
      </dgm:prSet>
      <dgm:spPr/>
      <dgm:t>
        <a:bodyPr/>
        <a:lstStyle/>
        <a:p>
          <a:endParaRPr lang="en-US"/>
        </a:p>
      </dgm:t>
    </dgm:pt>
    <dgm:pt modelId="{EA51671A-657C-414F-8344-34400E7C9307}" type="pres">
      <dgm:prSet presAssocID="{23F7AEE3-B738-4E44-BE95-FDC606BA1079}" presName="negativeSpace" presStyleCnt="0"/>
      <dgm:spPr/>
    </dgm:pt>
    <dgm:pt modelId="{A15793BE-D705-4848-9F6B-CBBD60B7AF45}" type="pres">
      <dgm:prSet presAssocID="{23F7AEE3-B738-4E44-BE95-FDC606BA1079}" presName="childText" presStyleLbl="conFgAcc1" presStyleIdx="2" presStyleCnt="3">
        <dgm:presLayoutVars>
          <dgm:bulletEnabled val="1"/>
        </dgm:presLayoutVars>
      </dgm:prSet>
      <dgm:spPr/>
      <dgm:t>
        <a:bodyPr/>
        <a:lstStyle/>
        <a:p>
          <a:endParaRPr lang="en-US"/>
        </a:p>
      </dgm:t>
    </dgm:pt>
  </dgm:ptLst>
  <dgm:cxnLst>
    <dgm:cxn modelId="{F3379E93-9C6E-499D-9B13-129C22F37451}" type="presOf" srcId="{23F7AEE3-B738-4E44-BE95-FDC606BA1079}" destId="{11E876ED-5D09-4625-ABE7-9FD1415B8207}" srcOrd="1" destOrd="0" presId="urn:microsoft.com/office/officeart/2005/8/layout/list1"/>
    <dgm:cxn modelId="{668E96ED-4792-4368-BA91-E52B2CE53DE2}" srcId="{35F3326E-BF7C-4EE9-93EF-B958E94C0F4A}" destId="{755E9495-E1BB-486F-AACE-6D6D87CD2063}" srcOrd="0" destOrd="0" parTransId="{084E6EF2-EA9B-4887-8AF6-F94B2E49559B}" sibTransId="{18D79B01-2910-4D22-B668-40C02313DD9C}"/>
    <dgm:cxn modelId="{8BB87595-A51A-42B7-A01A-5A11A648057A}" srcId="{4BEBCBA5-191B-497D-B560-347707D65416}" destId="{35F3326E-BF7C-4EE9-93EF-B958E94C0F4A}" srcOrd="0" destOrd="0" parTransId="{D1FA3B32-CF2D-4C1C-A1C7-1636AC1A32BD}" sibTransId="{C1B1748E-18BB-4668-B339-F5FCA51C4F84}"/>
    <dgm:cxn modelId="{D532BAA1-0A48-450A-A3F9-DC04A24A7F5B}" type="presOf" srcId="{4BEBCBA5-191B-497D-B560-347707D65416}" destId="{5019B601-23FF-4032-BED2-935546891789}" srcOrd="0" destOrd="0" presId="urn:microsoft.com/office/officeart/2005/8/layout/list1"/>
    <dgm:cxn modelId="{83CC970C-D8A9-413D-802B-448166848017}" type="presOf" srcId="{E7B056DA-4A9A-4A60-B409-AFFED1005BFC}" destId="{EC027BB6-C687-4195-8BBD-A3A78C91330A}" srcOrd="0" destOrd="0" presId="urn:microsoft.com/office/officeart/2005/8/layout/list1"/>
    <dgm:cxn modelId="{761EA835-AF57-4E3B-8CDF-A396CD262970}" srcId="{98B7DDBA-9D73-4251-919A-1DF758844ACC}" destId="{479FA84B-B2A4-4597-9FE0-42E189C36C77}" srcOrd="3" destOrd="0" parTransId="{55948202-F75B-4AA9-BADC-A796A67296C8}" sibTransId="{0DFCAE3A-740E-4703-B23E-7D5C86C983E7}"/>
    <dgm:cxn modelId="{58BD3BDF-421D-4B6A-B9CD-282C51EEE099}" srcId="{4BEBCBA5-191B-497D-B560-347707D65416}" destId="{98B7DDBA-9D73-4251-919A-1DF758844ACC}" srcOrd="1" destOrd="0" parTransId="{1EFCEB90-9B2E-40D6-92A4-1004B34726EE}" sibTransId="{3960E5FB-C164-48BC-8464-24B9F57FF16E}"/>
    <dgm:cxn modelId="{E40F1374-48E0-4871-9147-BEAC0A7620C3}" type="presOf" srcId="{479FA84B-B2A4-4597-9FE0-42E189C36C77}" destId="{EC027BB6-C687-4195-8BBD-A3A78C91330A}" srcOrd="0" destOrd="3" presId="urn:microsoft.com/office/officeart/2005/8/layout/list1"/>
    <dgm:cxn modelId="{DB4DDA5A-639A-45E7-8005-1356AF7BA7EC}" type="presOf" srcId="{35F3326E-BF7C-4EE9-93EF-B958E94C0F4A}" destId="{7C8E3E09-3115-4C19-8C78-7BF489EE61DE}" srcOrd="1" destOrd="0" presId="urn:microsoft.com/office/officeart/2005/8/layout/list1"/>
    <dgm:cxn modelId="{1F02B41A-A3CA-4CA7-B583-A6AC1B3780B3}" srcId="{4BEBCBA5-191B-497D-B560-347707D65416}" destId="{23F7AEE3-B738-4E44-BE95-FDC606BA1079}" srcOrd="2" destOrd="0" parTransId="{9731BBD0-F5F4-4529-AA44-2BC0AE558095}" sibTransId="{E55025B6-66DD-4BB1-8092-3047B7B70BF2}"/>
    <dgm:cxn modelId="{B02E7CBA-C184-4C79-BAE8-5D2CF0A128BD}" type="presOf" srcId="{35F3326E-BF7C-4EE9-93EF-B958E94C0F4A}" destId="{6BDED161-D1CB-41B8-A5A2-7FC05A7F1D56}" srcOrd="0" destOrd="0" presId="urn:microsoft.com/office/officeart/2005/8/layout/list1"/>
    <dgm:cxn modelId="{AB69B098-92BB-449E-89BB-C60E68EC13A1}" type="presOf" srcId="{98B7DDBA-9D73-4251-919A-1DF758844ACC}" destId="{EE9CDFEF-D1B6-40CA-A214-E910B409228F}" srcOrd="0" destOrd="0" presId="urn:microsoft.com/office/officeart/2005/8/layout/list1"/>
    <dgm:cxn modelId="{66613940-B628-406F-A6D7-B251A347A424}" type="presOf" srcId="{6E9A8F74-4F34-4D90-BD5E-405EB86E8EC6}" destId="{EC027BB6-C687-4195-8BBD-A3A78C91330A}" srcOrd="0" destOrd="1" presId="urn:microsoft.com/office/officeart/2005/8/layout/list1"/>
    <dgm:cxn modelId="{3F1A35AE-F51B-4E63-8E26-68781900B272}" type="presOf" srcId="{2DC868CF-34E2-4292-BD5A-3FB90287C1E1}" destId="{EC027BB6-C687-4195-8BBD-A3A78C91330A}" srcOrd="0" destOrd="4" presId="urn:microsoft.com/office/officeart/2005/8/layout/list1"/>
    <dgm:cxn modelId="{AC7BCFCF-CBAB-4BAB-959B-0A79A28FFA98}" type="presOf" srcId="{755E9495-E1BB-486F-AACE-6D6D87CD2063}" destId="{746CDC48-AC32-481B-8EBC-03203AE7F52D}" srcOrd="0" destOrd="0" presId="urn:microsoft.com/office/officeart/2005/8/layout/list1"/>
    <dgm:cxn modelId="{E4E1B599-F312-47B9-8A73-0A689C8740B2}" type="presOf" srcId="{A1CC1A63-C17D-40EB-8A8D-245ED9E206FD}" destId="{A15793BE-D705-4848-9F6B-CBBD60B7AF45}" srcOrd="0" destOrd="0" presId="urn:microsoft.com/office/officeart/2005/8/layout/list1"/>
    <dgm:cxn modelId="{6F77CD1F-EB8B-4EF8-A063-A4523982730C}" type="presOf" srcId="{23F7AEE3-B738-4E44-BE95-FDC606BA1079}" destId="{5F3683E6-BAE0-4D78-A8F8-557C6E9E2014}" srcOrd="0" destOrd="0" presId="urn:microsoft.com/office/officeart/2005/8/layout/list1"/>
    <dgm:cxn modelId="{0C3B93A0-EA62-4F01-AB6C-038327D97189}" srcId="{23F7AEE3-B738-4E44-BE95-FDC606BA1079}" destId="{A1CC1A63-C17D-40EB-8A8D-245ED9E206FD}" srcOrd="0" destOrd="0" parTransId="{8B2C6E32-3F61-47F7-BD8B-C8044292FDAE}" sibTransId="{E1B5F616-02A4-4A0E-B18B-60A994895A83}"/>
    <dgm:cxn modelId="{704C39DB-8A83-4A8E-BC2C-D41F1D799141}" type="presOf" srcId="{98B7DDBA-9D73-4251-919A-1DF758844ACC}" destId="{D34ED82C-7F41-4E0C-ACF2-5A81CEC4272D}" srcOrd="1" destOrd="0" presId="urn:microsoft.com/office/officeart/2005/8/layout/list1"/>
    <dgm:cxn modelId="{8D6F8FB7-ED75-4063-A27B-6B2924F9DF5D}" type="presOf" srcId="{1916C74C-5D43-4E90-9DBE-91271CF827FB}" destId="{EC027BB6-C687-4195-8BBD-A3A78C91330A}" srcOrd="0" destOrd="2" presId="urn:microsoft.com/office/officeart/2005/8/layout/list1"/>
    <dgm:cxn modelId="{9300DEC5-01E9-4E1D-BEF9-82C9879A322A}" srcId="{98B7DDBA-9D73-4251-919A-1DF758844ACC}" destId="{6E9A8F74-4F34-4D90-BD5E-405EB86E8EC6}" srcOrd="1" destOrd="0" parTransId="{4CC32452-9481-47EF-A497-C5100F66AE25}" sibTransId="{D911D84B-7D41-4FAD-A555-B360D1D79F29}"/>
    <dgm:cxn modelId="{33E4A1F8-625C-4229-AB05-A0804E2F4E8B}" srcId="{98B7DDBA-9D73-4251-919A-1DF758844ACC}" destId="{2DC868CF-34E2-4292-BD5A-3FB90287C1E1}" srcOrd="4" destOrd="0" parTransId="{A80BF7F9-D311-4199-80DA-3EC488A6B238}" sibTransId="{61A721EC-D983-4447-84B3-97B2360D57FD}"/>
    <dgm:cxn modelId="{874BAF73-C4A5-4A90-BD9E-CBFDEF501944}" srcId="{98B7DDBA-9D73-4251-919A-1DF758844ACC}" destId="{1916C74C-5D43-4E90-9DBE-91271CF827FB}" srcOrd="2" destOrd="0" parTransId="{078D7FDE-6544-4005-8BE9-3AE417D2EA82}" sibTransId="{8B2BBFAF-0B48-4BE8-9378-72A792363CBF}"/>
    <dgm:cxn modelId="{5F77A40B-E192-4696-9E69-C039C18EA0B4}" srcId="{98B7DDBA-9D73-4251-919A-1DF758844ACC}" destId="{E7B056DA-4A9A-4A60-B409-AFFED1005BFC}" srcOrd="0" destOrd="0" parTransId="{072058A5-C317-44AE-A33A-DA091C2A2F0C}" sibTransId="{B3F9E6C3-5676-48A2-BB27-9FBEF4734DD6}"/>
    <dgm:cxn modelId="{EA9E1E88-28E3-4A85-BEF1-6488477BD902}" type="presParOf" srcId="{5019B601-23FF-4032-BED2-935546891789}" destId="{B61CB385-8F8C-4CF2-84EC-962B749DED56}" srcOrd="0" destOrd="0" presId="urn:microsoft.com/office/officeart/2005/8/layout/list1"/>
    <dgm:cxn modelId="{F12C95C4-F5AB-4CC8-9928-190BE67600C1}" type="presParOf" srcId="{B61CB385-8F8C-4CF2-84EC-962B749DED56}" destId="{6BDED161-D1CB-41B8-A5A2-7FC05A7F1D56}" srcOrd="0" destOrd="0" presId="urn:microsoft.com/office/officeart/2005/8/layout/list1"/>
    <dgm:cxn modelId="{98E4396C-4BAB-4D31-ACEF-29234746E03E}" type="presParOf" srcId="{B61CB385-8F8C-4CF2-84EC-962B749DED56}" destId="{7C8E3E09-3115-4C19-8C78-7BF489EE61DE}" srcOrd="1" destOrd="0" presId="urn:microsoft.com/office/officeart/2005/8/layout/list1"/>
    <dgm:cxn modelId="{3EA8AF5E-DDE6-47A4-BB32-EAB9F98ACDD0}" type="presParOf" srcId="{5019B601-23FF-4032-BED2-935546891789}" destId="{F847FBDA-898D-4DA0-9C13-39E6248075D9}" srcOrd="1" destOrd="0" presId="urn:microsoft.com/office/officeart/2005/8/layout/list1"/>
    <dgm:cxn modelId="{3D2F173C-8D81-463C-912D-A7C032282DDC}" type="presParOf" srcId="{5019B601-23FF-4032-BED2-935546891789}" destId="{746CDC48-AC32-481B-8EBC-03203AE7F52D}" srcOrd="2" destOrd="0" presId="urn:microsoft.com/office/officeart/2005/8/layout/list1"/>
    <dgm:cxn modelId="{EDA6B7D0-56EA-46AC-9D1B-7126EB2F7151}" type="presParOf" srcId="{5019B601-23FF-4032-BED2-935546891789}" destId="{437689CB-A2E3-416E-97CF-5220E108F136}" srcOrd="3" destOrd="0" presId="urn:microsoft.com/office/officeart/2005/8/layout/list1"/>
    <dgm:cxn modelId="{2799EDA0-438F-4649-866E-7019D832A364}" type="presParOf" srcId="{5019B601-23FF-4032-BED2-935546891789}" destId="{7F1F30D5-97FE-4140-B5BE-866B70E28DB1}" srcOrd="4" destOrd="0" presId="urn:microsoft.com/office/officeart/2005/8/layout/list1"/>
    <dgm:cxn modelId="{B8683DA5-7D19-470D-93C7-E3D8EBD0CCCB}" type="presParOf" srcId="{7F1F30D5-97FE-4140-B5BE-866B70E28DB1}" destId="{EE9CDFEF-D1B6-40CA-A214-E910B409228F}" srcOrd="0" destOrd="0" presId="urn:microsoft.com/office/officeart/2005/8/layout/list1"/>
    <dgm:cxn modelId="{CF6E4B52-32A3-4D18-B83F-FFA067CC6FB5}" type="presParOf" srcId="{7F1F30D5-97FE-4140-B5BE-866B70E28DB1}" destId="{D34ED82C-7F41-4E0C-ACF2-5A81CEC4272D}" srcOrd="1" destOrd="0" presId="urn:microsoft.com/office/officeart/2005/8/layout/list1"/>
    <dgm:cxn modelId="{FCBBD8D7-4415-4220-8150-50DB80C5CAD0}" type="presParOf" srcId="{5019B601-23FF-4032-BED2-935546891789}" destId="{DBDD0A40-8660-4699-BD52-6F283E915793}" srcOrd="5" destOrd="0" presId="urn:microsoft.com/office/officeart/2005/8/layout/list1"/>
    <dgm:cxn modelId="{543224D2-C073-4EED-A160-369FD16E976A}" type="presParOf" srcId="{5019B601-23FF-4032-BED2-935546891789}" destId="{EC027BB6-C687-4195-8BBD-A3A78C91330A}" srcOrd="6" destOrd="0" presId="urn:microsoft.com/office/officeart/2005/8/layout/list1"/>
    <dgm:cxn modelId="{681C229F-0460-4152-BA50-DD864CBF2F95}" type="presParOf" srcId="{5019B601-23FF-4032-BED2-935546891789}" destId="{4D4AF15E-70FD-4746-BF5B-D66A9EAEDF2A}" srcOrd="7" destOrd="0" presId="urn:microsoft.com/office/officeart/2005/8/layout/list1"/>
    <dgm:cxn modelId="{03BEC81A-82CA-4E74-8982-120CD5222276}" type="presParOf" srcId="{5019B601-23FF-4032-BED2-935546891789}" destId="{9B0F5429-E6CF-4FDB-8C7A-54B5BF44637D}" srcOrd="8" destOrd="0" presId="urn:microsoft.com/office/officeart/2005/8/layout/list1"/>
    <dgm:cxn modelId="{4FB60224-C66D-4CB8-BB67-BDBFE189897E}" type="presParOf" srcId="{9B0F5429-E6CF-4FDB-8C7A-54B5BF44637D}" destId="{5F3683E6-BAE0-4D78-A8F8-557C6E9E2014}" srcOrd="0" destOrd="0" presId="urn:microsoft.com/office/officeart/2005/8/layout/list1"/>
    <dgm:cxn modelId="{982D9BD2-39B3-4D46-AD4F-5C818FFFF041}" type="presParOf" srcId="{9B0F5429-E6CF-4FDB-8C7A-54B5BF44637D}" destId="{11E876ED-5D09-4625-ABE7-9FD1415B8207}" srcOrd="1" destOrd="0" presId="urn:microsoft.com/office/officeart/2005/8/layout/list1"/>
    <dgm:cxn modelId="{70828D65-05EE-442D-8374-3088F705EC59}" type="presParOf" srcId="{5019B601-23FF-4032-BED2-935546891789}" destId="{EA51671A-657C-414F-8344-34400E7C9307}" srcOrd="9" destOrd="0" presId="urn:microsoft.com/office/officeart/2005/8/layout/list1"/>
    <dgm:cxn modelId="{F6FB67B3-6A73-4E79-BB95-3BAB77E47431}" type="presParOf" srcId="{5019B601-23FF-4032-BED2-935546891789}" destId="{A15793BE-D705-4848-9F6B-CBBD60B7AF45}" srcOrd="10" destOrd="0" presId="urn:microsoft.com/office/officeart/2005/8/layout/list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3A4F560-428B-4C0B-B970-9419BBFF406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4892EC7-78C0-4727-9C78-17A34ABB5A6C}">
      <dgm:prSet phldrT="[Text]"/>
      <dgm:spPr>
        <a:solidFill>
          <a:schemeClr val="accent2"/>
        </a:solidFill>
      </dgm:spPr>
      <dgm:t>
        <a:bodyPr/>
        <a:lstStyle/>
        <a:p>
          <a:r>
            <a:rPr lang="en-US" dirty="0" smtClean="0"/>
            <a:t>Cross Site Request Forgery</a:t>
          </a:r>
          <a:endParaRPr lang="en-US" dirty="0"/>
        </a:p>
      </dgm:t>
    </dgm:pt>
    <dgm:pt modelId="{4051B436-3161-41B0-B43E-3C2603F63467}" type="parTrans" cxnId="{5ECFD636-F347-4AC9-B214-8D9B83A02E21}">
      <dgm:prSet/>
      <dgm:spPr/>
      <dgm:t>
        <a:bodyPr/>
        <a:lstStyle/>
        <a:p>
          <a:endParaRPr lang="en-US"/>
        </a:p>
      </dgm:t>
    </dgm:pt>
    <dgm:pt modelId="{209E5052-24EC-4519-8DA6-15A13F9356B9}" type="sibTrans" cxnId="{5ECFD636-F347-4AC9-B214-8D9B83A02E21}">
      <dgm:prSet/>
      <dgm:spPr/>
      <dgm:t>
        <a:bodyPr/>
        <a:lstStyle/>
        <a:p>
          <a:endParaRPr lang="en-US"/>
        </a:p>
      </dgm:t>
    </dgm:pt>
    <dgm:pt modelId="{AA36756C-95C3-475C-8370-6F9C42FC7C86}">
      <dgm:prSet/>
      <dgm:spPr/>
      <dgm:t>
        <a:bodyPr/>
        <a:lstStyle/>
        <a:p>
          <a:r>
            <a:rPr lang="en-US" dirty="0" smtClean="0"/>
            <a:t>An attack where the victim’s browser is tricked into issuing a command to a vulnerable web application</a:t>
          </a:r>
        </a:p>
      </dgm:t>
    </dgm:pt>
    <dgm:pt modelId="{FF549E6A-54BE-489C-AD7E-A83456496F94}" type="parTrans" cxnId="{D8F4EDBC-8ECF-4427-A1AD-29EDF7F5D4E1}">
      <dgm:prSet/>
      <dgm:spPr/>
      <dgm:t>
        <a:bodyPr/>
        <a:lstStyle/>
        <a:p>
          <a:endParaRPr lang="en-US"/>
        </a:p>
      </dgm:t>
    </dgm:pt>
    <dgm:pt modelId="{5B28AAD9-A669-4B72-AB5D-EC8E7E9CFF48}" type="sibTrans" cxnId="{D8F4EDBC-8ECF-4427-A1AD-29EDF7F5D4E1}">
      <dgm:prSet/>
      <dgm:spPr/>
      <dgm:t>
        <a:bodyPr/>
        <a:lstStyle/>
        <a:p>
          <a:endParaRPr lang="en-US"/>
        </a:p>
      </dgm:t>
    </dgm:pt>
    <dgm:pt modelId="{5CBB6742-9103-4E35-A47C-2F04803B1B7E}">
      <dgm:prSet/>
      <dgm:spPr/>
      <dgm:t>
        <a:bodyPr/>
        <a:lstStyle/>
        <a:p>
          <a:r>
            <a:rPr lang="en-US" dirty="0" smtClean="0"/>
            <a:t>Vulnerability is caused by browsers automatically including user authentication data (session ID, IP address, Windows domain credentials, …) with each request</a:t>
          </a:r>
        </a:p>
      </dgm:t>
    </dgm:pt>
    <dgm:pt modelId="{D9181162-E180-4B6E-A650-128CAEEFBEBB}" type="parTrans" cxnId="{003533AD-B21A-4923-8FB6-97CBEC1FFE7C}">
      <dgm:prSet/>
      <dgm:spPr/>
      <dgm:t>
        <a:bodyPr/>
        <a:lstStyle/>
        <a:p>
          <a:endParaRPr lang="en-US"/>
        </a:p>
      </dgm:t>
    </dgm:pt>
    <dgm:pt modelId="{8592A30C-8ECC-4AAD-834A-7725E933B8A0}" type="sibTrans" cxnId="{003533AD-B21A-4923-8FB6-97CBEC1FFE7C}">
      <dgm:prSet/>
      <dgm:spPr/>
      <dgm:t>
        <a:bodyPr/>
        <a:lstStyle/>
        <a:p>
          <a:endParaRPr lang="en-US"/>
        </a:p>
      </dgm:t>
    </dgm:pt>
    <dgm:pt modelId="{6041B128-0B1B-4797-BC64-D4B94DD0550B}">
      <dgm:prSet/>
      <dgm:spPr>
        <a:solidFill>
          <a:schemeClr val="accent2"/>
        </a:solidFill>
      </dgm:spPr>
      <dgm:t>
        <a:bodyPr/>
        <a:lstStyle/>
        <a:p>
          <a:r>
            <a:rPr lang="en-US" dirty="0" smtClean="0"/>
            <a:t>Imagine…</a:t>
          </a:r>
        </a:p>
      </dgm:t>
    </dgm:pt>
    <dgm:pt modelId="{BD001175-4A25-4801-942A-E267D6FC8D30}" type="parTrans" cxnId="{978825F9-6CB7-4D70-BEB7-B775287CD65A}">
      <dgm:prSet/>
      <dgm:spPr/>
      <dgm:t>
        <a:bodyPr/>
        <a:lstStyle/>
        <a:p>
          <a:endParaRPr lang="en-US"/>
        </a:p>
      </dgm:t>
    </dgm:pt>
    <dgm:pt modelId="{5A62A4BD-E551-4475-864E-2A71312A85BD}" type="sibTrans" cxnId="{978825F9-6CB7-4D70-BEB7-B775287CD65A}">
      <dgm:prSet/>
      <dgm:spPr/>
      <dgm:t>
        <a:bodyPr/>
        <a:lstStyle/>
        <a:p>
          <a:endParaRPr lang="en-US"/>
        </a:p>
      </dgm:t>
    </dgm:pt>
    <dgm:pt modelId="{696700BC-9716-4621-9DEF-A16C83DD3C31}">
      <dgm:prSet/>
      <dgm:spPr/>
      <dgm:t>
        <a:bodyPr/>
        <a:lstStyle/>
        <a:p>
          <a:r>
            <a:rPr lang="en-US" dirty="0" smtClean="0"/>
            <a:t>What if a hacker could steer your mouse and get you to click on links in your online banking application?</a:t>
          </a:r>
        </a:p>
      </dgm:t>
    </dgm:pt>
    <dgm:pt modelId="{488C5CAB-F0F7-48F1-85D3-248282AB1E3A}" type="parTrans" cxnId="{0E4BA5FB-97FF-4F85-BA58-550C8642E241}">
      <dgm:prSet/>
      <dgm:spPr/>
      <dgm:t>
        <a:bodyPr/>
        <a:lstStyle/>
        <a:p>
          <a:endParaRPr lang="en-US"/>
        </a:p>
      </dgm:t>
    </dgm:pt>
    <dgm:pt modelId="{8D13E2CF-502D-4889-9EA5-85A89E3BA2D3}" type="sibTrans" cxnId="{0E4BA5FB-97FF-4F85-BA58-550C8642E241}">
      <dgm:prSet/>
      <dgm:spPr/>
      <dgm:t>
        <a:bodyPr/>
        <a:lstStyle/>
        <a:p>
          <a:endParaRPr lang="en-US"/>
        </a:p>
      </dgm:t>
    </dgm:pt>
    <dgm:pt modelId="{F3374808-AE6F-4E93-B216-3C638AE5887C}">
      <dgm:prSet/>
      <dgm:spPr/>
      <dgm:t>
        <a:bodyPr/>
        <a:lstStyle/>
        <a:p>
          <a:r>
            <a:rPr lang="en-US" dirty="0" smtClean="0"/>
            <a:t>What could they make you do?</a:t>
          </a:r>
        </a:p>
      </dgm:t>
    </dgm:pt>
    <dgm:pt modelId="{CAE3A384-AFB4-48CD-A12A-FA285D2D28CB}" type="parTrans" cxnId="{B82FB368-AC51-4A68-BD22-9F722DA66751}">
      <dgm:prSet/>
      <dgm:spPr/>
      <dgm:t>
        <a:bodyPr/>
        <a:lstStyle/>
        <a:p>
          <a:endParaRPr lang="en-US"/>
        </a:p>
      </dgm:t>
    </dgm:pt>
    <dgm:pt modelId="{F8F545A3-41A8-49BF-A538-6FB3CF2F801A}" type="sibTrans" cxnId="{B82FB368-AC51-4A68-BD22-9F722DA66751}">
      <dgm:prSet/>
      <dgm:spPr/>
      <dgm:t>
        <a:bodyPr/>
        <a:lstStyle/>
        <a:p>
          <a:endParaRPr lang="en-US"/>
        </a:p>
      </dgm:t>
    </dgm:pt>
    <dgm:pt modelId="{F7BF38A2-2949-4208-B7C4-9CD0FA83CA19}">
      <dgm:prSet/>
      <dgm:spPr>
        <a:solidFill>
          <a:schemeClr val="accent2"/>
        </a:solidFill>
      </dgm:spPr>
      <dgm:t>
        <a:bodyPr/>
        <a:lstStyle/>
        <a:p>
          <a:r>
            <a:rPr lang="en-US" dirty="0" smtClean="0"/>
            <a:t>Typical Impact</a:t>
          </a:r>
        </a:p>
      </dgm:t>
    </dgm:pt>
    <dgm:pt modelId="{589DEB9F-778A-4CB7-A0E4-6F3D19233AF5}" type="parTrans" cxnId="{756B0933-C930-493E-8447-6B0CEA2CE7B9}">
      <dgm:prSet/>
      <dgm:spPr/>
      <dgm:t>
        <a:bodyPr/>
        <a:lstStyle/>
        <a:p>
          <a:endParaRPr lang="en-US"/>
        </a:p>
      </dgm:t>
    </dgm:pt>
    <dgm:pt modelId="{009CDD4F-5DEB-49FA-9C27-A3CEDDD6C952}" type="sibTrans" cxnId="{756B0933-C930-493E-8447-6B0CEA2CE7B9}">
      <dgm:prSet/>
      <dgm:spPr/>
      <dgm:t>
        <a:bodyPr/>
        <a:lstStyle/>
        <a:p>
          <a:endParaRPr lang="en-US"/>
        </a:p>
      </dgm:t>
    </dgm:pt>
    <dgm:pt modelId="{E146D816-E865-4F01-AEA6-B792DF0967D7}">
      <dgm:prSet/>
      <dgm:spPr/>
      <dgm:t>
        <a:bodyPr/>
        <a:lstStyle/>
        <a:p>
          <a:r>
            <a:rPr lang="en-US" dirty="0" smtClean="0"/>
            <a:t>Initiate transactions (transfer funds, logout user, close account)</a:t>
          </a:r>
        </a:p>
      </dgm:t>
    </dgm:pt>
    <dgm:pt modelId="{63A7AF11-E221-46F3-AC33-28E9C2E59037}" type="parTrans" cxnId="{21240048-5EE8-4684-A54D-E57693D2AF8E}">
      <dgm:prSet/>
      <dgm:spPr/>
      <dgm:t>
        <a:bodyPr/>
        <a:lstStyle/>
        <a:p>
          <a:endParaRPr lang="en-US"/>
        </a:p>
      </dgm:t>
    </dgm:pt>
    <dgm:pt modelId="{92AC4B30-42C4-4578-804A-40A7A3A581C0}" type="sibTrans" cxnId="{21240048-5EE8-4684-A54D-E57693D2AF8E}">
      <dgm:prSet/>
      <dgm:spPr/>
      <dgm:t>
        <a:bodyPr/>
        <a:lstStyle/>
        <a:p>
          <a:endParaRPr lang="en-US"/>
        </a:p>
      </dgm:t>
    </dgm:pt>
    <dgm:pt modelId="{5B12B199-BE39-4926-9A25-CD064187DE28}">
      <dgm:prSet/>
      <dgm:spPr/>
      <dgm:t>
        <a:bodyPr/>
        <a:lstStyle/>
        <a:p>
          <a:r>
            <a:rPr lang="en-US" dirty="0" smtClean="0"/>
            <a:t>Access sensitive data</a:t>
          </a:r>
        </a:p>
      </dgm:t>
    </dgm:pt>
    <dgm:pt modelId="{D86D60BF-1AD2-4AA1-8914-7115D123E976}" type="parTrans" cxnId="{32ECC3AC-A523-4C55-8CC7-BF00AE3E664B}">
      <dgm:prSet/>
      <dgm:spPr/>
      <dgm:t>
        <a:bodyPr/>
        <a:lstStyle/>
        <a:p>
          <a:endParaRPr lang="en-US"/>
        </a:p>
      </dgm:t>
    </dgm:pt>
    <dgm:pt modelId="{A7913167-22E1-41EC-B9C3-67876BAD555C}" type="sibTrans" cxnId="{32ECC3AC-A523-4C55-8CC7-BF00AE3E664B}">
      <dgm:prSet/>
      <dgm:spPr/>
      <dgm:t>
        <a:bodyPr/>
        <a:lstStyle/>
        <a:p>
          <a:endParaRPr lang="en-US"/>
        </a:p>
      </dgm:t>
    </dgm:pt>
    <dgm:pt modelId="{22305100-6256-4B7D-B35B-301936012AF7}">
      <dgm:prSet/>
      <dgm:spPr/>
      <dgm:t>
        <a:bodyPr/>
        <a:lstStyle/>
        <a:p>
          <a:r>
            <a:rPr lang="en-US" dirty="0" smtClean="0"/>
            <a:t>Change account details</a:t>
          </a:r>
        </a:p>
      </dgm:t>
    </dgm:pt>
    <dgm:pt modelId="{03A0B8C2-D6B5-48EE-A062-58AC13F5C2E3}" type="parTrans" cxnId="{DFD55D39-D242-4D3C-9AD0-E6B6AC6BE2CC}">
      <dgm:prSet/>
      <dgm:spPr/>
      <dgm:t>
        <a:bodyPr/>
        <a:lstStyle/>
        <a:p>
          <a:endParaRPr lang="en-US"/>
        </a:p>
      </dgm:t>
    </dgm:pt>
    <dgm:pt modelId="{8B766428-9F9D-433A-AA33-ADD20AE62922}" type="sibTrans" cxnId="{DFD55D39-D242-4D3C-9AD0-E6B6AC6BE2CC}">
      <dgm:prSet/>
      <dgm:spPr/>
      <dgm:t>
        <a:bodyPr/>
        <a:lstStyle/>
        <a:p>
          <a:endParaRPr lang="en-US"/>
        </a:p>
      </dgm:t>
    </dgm:pt>
    <dgm:pt modelId="{52A2F7BA-FE50-457B-A42E-89D7787FA638}" type="pres">
      <dgm:prSet presAssocID="{53A4F560-428B-4C0B-B970-9419BBFF406D}" presName="linear" presStyleCnt="0">
        <dgm:presLayoutVars>
          <dgm:dir/>
          <dgm:animLvl val="lvl"/>
          <dgm:resizeHandles val="exact"/>
        </dgm:presLayoutVars>
      </dgm:prSet>
      <dgm:spPr/>
      <dgm:t>
        <a:bodyPr/>
        <a:lstStyle/>
        <a:p>
          <a:endParaRPr lang="en-US"/>
        </a:p>
      </dgm:t>
    </dgm:pt>
    <dgm:pt modelId="{8CEB9D9E-54E7-4962-B929-7206FF4203DD}" type="pres">
      <dgm:prSet presAssocID="{54892EC7-78C0-4727-9C78-17A34ABB5A6C}" presName="parentLin" presStyleCnt="0"/>
      <dgm:spPr/>
    </dgm:pt>
    <dgm:pt modelId="{AFBDB1D4-5D50-4526-B8CA-42D95DE1A697}" type="pres">
      <dgm:prSet presAssocID="{54892EC7-78C0-4727-9C78-17A34ABB5A6C}" presName="parentLeftMargin" presStyleLbl="node1" presStyleIdx="0" presStyleCnt="3"/>
      <dgm:spPr/>
      <dgm:t>
        <a:bodyPr/>
        <a:lstStyle/>
        <a:p>
          <a:endParaRPr lang="en-US"/>
        </a:p>
      </dgm:t>
    </dgm:pt>
    <dgm:pt modelId="{06407B24-B174-44D1-BED1-26CD4FBBCB88}" type="pres">
      <dgm:prSet presAssocID="{54892EC7-78C0-4727-9C78-17A34ABB5A6C}" presName="parentText" presStyleLbl="node1" presStyleIdx="0" presStyleCnt="3">
        <dgm:presLayoutVars>
          <dgm:chMax val="0"/>
          <dgm:bulletEnabled val="1"/>
        </dgm:presLayoutVars>
      </dgm:prSet>
      <dgm:spPr/>
      <dgm:t>
        <a:bodyPr/>
        <a:lstStyle/>
        <a:p>
          <a:endParaRPr lang="en-US"/>
        </a:p>
      </dgm:t>
    </dgm:pt>
    <dgm:pt modelId="{640638E4-11A5-45C8-A2B0-49F51958ED8D}" type="pres">
      <dgm:prSet presAssocID="{54892EC7-78C0-4727-9C78-17A34ABB5A6C}" presName="negativeSpace" presStyleCnt="0"/>
      <dgm:spPr/>
    </dgm:pt>
    <dgm:pt modelId="{CBDC5E26-7A59-4B76-8BA0-877C8F8BED97}" type="pres">
      <dgm:prSet presAssocID="{54892EC7-78C0-4727-9C78-17A34ABB5A6C}" presName="childText" presStyleLbl="conFgAcc1" presStyleIdx="0" presStyleCnt="3">
        <dgm:presLayoutVars>
          <dgm:bulletEnabled val="1"/>
        </dgm:presLayoutVars>
      </dgm:prSet>
      <dgm:spPr/>
      <dgm:t>
        <a:bodyPr/>
        <a:lstStyle/>
        <a:p>
          <a:endParaRPr lang="en-US"/>
        </a:p>
      </dgm:t>
    </dgm:pt>
    <dgm:pt modelId="{D32016B2-71DF-4A20-88C4-6781AEC22542}" type="pres">
      <dgm:prSet presAssocID="{209E5052-24EC-4519-8DA6-15A13F9356B9}" presName="spaceBetweenRectangles" presStyleCnt="0"/>
      <dgm:spPr/>
    </dgm:pt>
    <dgm:pt modelId="{6271F790-99A1-44A2-9439-65F19908A867}" type="pres">
      <dgm:prSet presAssocID="{6041B128-0B1B-4797-BC64-D4B94DD0550B}" presName="parentLin" presStyleCnt="0"/>
      <dgm:spPr/>
    </dgm:pt>
    <dgm:pt modelId="{28FB08B5-8676-44FA-9E6D-CE5328BAF304}" type="pres">
      <dgm:prSet presAssocID="{6041B128-0B1B-4797-BC64-D4B94DD0550B}" presName="parentLeftMargin" presStyleLbl="node1" presStyleIdx="0" presStyleCnt="3"/>
      <dgm:spPr/>
      <dgm:t>
        <a:bodyPr/>
        <a:lstStyle/>
        <a:p>
          <a:endParaRPr lang="en-US"/>
        </a:p>
      </dgm:t>
    </dgm:pt>
    <dgm:pt modelId="{A7BB13B1-5276-42CD-96E0-605C3A0365EE}" type="pres">
      <dgm:prSet presAssocID="{6041B128-0B1B-4797-BC64-D4B94DD0550B}" presName="parentText" presStyleLbl="node1" presStyleIdx="1" presStyleCnt="3">
        <dgm:presLayoutVars>
          <dgm:chMax val="0"/>
          <dgm:bulletEnabled val="1"/>
        </dgm:presLayoutVars>
      </dgm:prSet>
      <dgm:spPr/>
      <dgm:t>
        <a:bodyPr/>
        <a:lstStyle/>
        <a:p>
          <a:endParaRPr lang="en-US"/>
        </a:p>
      </dgm:t>
    </dgm:pt>
    <dgm:pt modelId="{274E1B13-571A-4429-A7FE-F7762744EEB6}" type="pres">
      <dgm:prSet presAssocID="{6041B128-0B1B-4797-BC64-D4B94DD0550B}" presName="negativeSpace" presStyleCnt="0"/>
      <dgm:spPr/>
    </dgm:pt>
    <dgm:pt modelId="{5FEAB7FC-7206-4B3B-9337-EA57FA3E1A06}" type="pres">
      <dgm:prSet presAssocID="{6041B128-0B1B-4797-BC64-D4B94DD0550B}" presName="childText" presStyleLbl="conFgAcc1" presStyleIdx="1" presStyleCnt="3">
        <dgm:presLayoutVars>
          <dgm:bulletEnabled val="1"/>
        </dgm:presLayoutVars>
      </dgm:prSet>
      <dgm:spPr/>
      <dgm:t>
        <a:bodyPr/>
        <a:lstStyle/>
        <a:p>
          <a:endParaRPr lang="en-US"/>
        </a:p>
      </dgm:t>
    </dgm:pt>
    <dgm:pt modelId="{E45F7BC7-3B23-4716-A907-E5A89A726587}" type="pres">
      <dgm:prSet presAssocID="{5A62A4BD-E551-4475-864E-2A71312A85BD}" presName="spaceBetweenRectangles" presStyleCnt="0"/>
      <dgm:spPr/>
    </dgm:pt>
    <dgm:pt modelId="{89E8EAB7-A830-4AF7-AD1E-B6943CD9134E}" type="pres">
      <dgm:prSet presAssocID="{F7BF38A2-2949-4208-B7C4-9CD0FA83CA19}" presName="parentLin" presStyleCnt="0"/>
      <dgm:spPr/>
    </dgm:pt>
    <dgm:pt modelId="{78D50E25-F6D0-4F99-BAFA-CB4640B3BEAD}" type="pres">
      <dgm:prSet presAssocID="{F7BF38A2-2949-4208-B7C4-9CD0FA83CA19}" presName="parentLeftMargin" presStyleLbl="node1" presStyleIdx="1" presStyleCnt="3"/>
      <dgm:spPr/>
      <dgm:t>
        <a:bodyPr/>
        <a:lstStyle/>
        <a:p>
          <a:endParaRPr lang="en-US"/>
        </a:p>
      </dgm:t>
    </dgm:pt>
    <dgm:pt modelId="{47AE264F-948F-47BB-BD89-ED0ACAABF5B9}" type="pres">
      <dgm:prSet presAssocID="{F7BF38A2-2949-4208-B7C4-9CD0FA83CA19}" presName="parentText" presStyleLbl="node1" presStyleIdx="2" presStyleCnt="3">
        <dgm:presLayoutVars>
          <dgm:chMax val="0"/>
          <dgm:bulletEnabled val="1"/>
        </dgm:presLayoutVars>
      </dgm:prSet>
      <dgm:spPr/>
      <dgm:t>
        <a:bodyPr/>
        <a:lstStyle/>
        <a:p>
          <a:endParaRPr lang="en-US"/>
        </a:p>
      </dgm:t>
    </dgm:pt>
    <dgm:pt modelId="{1329DECC-BEB0-459B-8BBF-6BBDE138962E}" type="pres">
      <dgm:prSet presAssocID="{F7BF38A2-2949-4208-B7C4-9CD0FA83CA19}" presName="negativeSpace" presStyleCnt="0"/>
      <dgm:spPr/>
    </dgm:pt>
    <dgm:pt modelId="{5D57451E-8133-4895-AB0A-04C0238D7534}" type="pres">
      <dgm:prSet presAssocID="{F7BF38A2-2949-4208-B7C4-9CD0FA83CA19}" presName="childText" presStyleLbl="conFgAcc1" presStyleIdx="2" presStyleCnt="3">
        <dgm:presLayoutVars>
          <dgm:bulletEnabled val="1"/>
        </dgm:presLayoutVars>
      </dgm:prSet>
      <dgm:spPr/>
      <dgm:t>
        <a:bodyPr/>
        <a:lstStyle/>
        <a:p>
          <a:endParaRPr lang="en-US"/>
        </a:p>
      </dgm:t>
    </dgm:pt>
  </dgm:ptLst>
  <dgm:cxnLst>
    <dgm:cxn modelId="{108F681B-215A-460D-92AC-6C3A694D829E}" type="presOf" srcId="{54892EC7-78C0-4727-9C78-17A34ABB5A6C}" destId="{06407B24-B174-44D1-BED1-26CD4FBBCB88}" srcOrd="1" destOrd="0" presId="urn:microsoft.com/office/officeart/2005/8/layout/list1"/>
    <dgm:cxn modelId="{5ECFD636-F347-4AC9-B214-8D9B83A02E21}" srcId="{53A4F560-428B-4C0B-B970-9419BBFF406D}" destId="{54892EC7-78C0-4727-9C78-17A34ABB5A6C}" srcOrd="0" destOrd="0" parTransId="{4051B436-3161-41B0-B43E-3C2603F63467}" sibTransId="{209E5052-24EC-4519-8DA6-15A13F9356B9}"/>
    <dgm:cxn modelId="{756B0933-C930-493E-8447-6B0CEA2CE7B9}" srcId="{53A4F560-428B-4C0B-B970-9419BBFF406D}" destId="{F7BF38A2-2949-4208-B7C4-9CD0FA83CA19}" srcOrd="2" destOrd="0" parTransId="{589DEB9F-778A-4CB7-A0E4-6F3D19233AF5}" sibTransId="{009CDD4F-5DEB-49FA-9C27-A3CEDDD6C952}"/>
    <dgm:cxn modelId="{CCF16B45-68A0-47D3-A2D1-663CBA055B3D}" type="presOf" srcId="{6041B128-0B1B-4797-BC64-D4B94DD0550B}" destId="{A7BB13B1-5276-42CD-96E0-605C3A0365EE}" srcOrd="1" destOrd="0" presId="urn:microsoft.com/office/officeart/2005/8/layout/list1"/>
    <dgm:cxn modelId="{572B9249-4961-40B2-8DB0-8F210E2DAE9E}" type="presOf" srcId="{F7BF38A2-2949-4208-B7C4-9CD0FA83CA19}" destId="{78D50E25-F6D0-4F99-BAFA-CB4640B3BEAD}" srcOrd="0" destOrd="0" presId="urn:microsoft.com/office/officeart/2005/8/layout/list1"/>
    <dgm:cxn modelId="{2967403A-96C5-4B5A-B5DD-C0396D7BB1FD}" type="presOf" srcId="{F7BF38A2-2949-4208-B7C4-9CD0FA83CA19}" destId="{47AE264F-948F-47BB-BD89-ED0ACAABF5B9}" srcOrd="1" destOrd="0" presId="urn:microsoft.com/office/officeart/2005/8/layout/list1"/>
    <dgm:cxn modelId="{0F634B1D-2056-4604-8A2F-040DE2DB97A9}" type="presOf" srcId="{6041B128-0B1B-4797-BC64-D4B94DD0550B}" destId="{28FB08B5-8676-44FA-9E6D-CE5328BAF304}" srcOrd="0" destOrd="0" presId="urn:microsoft.com/office/officeart/2005/8/layout/list1"/>
    <dgm:cxn modelId="{28AAFC44-72CA-4DDF-A70F-66831F3AE254}" type="presOf" srcId="{5B12B199-BE39-4926-9A25-CD064187DE28}" destId="{5D57451E-8133-4895-AB0A-04C0238D7534}" srcOrd="0" destOrd="1" presId="urn:microsoft.com/office/officeart/2005/8/layout/list1"/>
    <dgm:cxn modelId="{B16DB067-F2E5-46C3-B273-4FD0179A1E3F}" type="presOf" srcId="{E146D816-E865-4F01-AEA6-B792DF0967D7}" destId="{5D57451E-8133-4895-AB0A-04C0238D7534}" srcOrd="0" destOrd="0" presId="urn:microsoft.com/office/officeart/2005/8/layout/list1"/>
    <dgm:cxn modelId="{74659163-7CBB-4345-B712-9F35C49E8F25}" type="presOf" srcId="{AA36756C-95C3-475C-8370-6F9C42FC7C86}" destId="{CBDC5E26-7A59-4B76-8BA0-877C8F8BED97}" srcOrd="0" destOrd="0" presId="urn:microsoft.com/office/officeart/2005/8/layout/list1"/>
    <dgm:cxn modelId="{21240048-5EE8-4684-A54D-E57693D2AF8E}" srcId="{F7BF38A2-2949-4208-B7C4-9CD0FA83CA19}" destId="{E146D816-E865-4F01-AEA6-B792DF0967D7}" srcOrd="0" destOrd="0" parTransId="{63A7AF11-E221-46F3-AC33-28E9C2E59037}" sibTransId="{92AC4B30-42C4-4578-804A-40A7A3A581C0}"/>
    <dgm:cxn modelId="{421C076F-CA65-4513-B816-16C65468B596}" type="presOf" srcId="{696700BC-9716-4621-9DEF-A16C83DD3C31}" destId="{5FEAB7FC-7206-4B3B-9337-EA57FA3E1A06}" srcOrd="0" destOrd="0" presId="urn:microsoft.com/office/officeart/2005/8/layout/list1"/>
    <dgm:cxn modelId="{E8C16289-FD67-480D-94FB-255D8F9E585F}" type="presOf" srcId="{5CBB6742-9103-4E35-A47C-2F04803B1B7E}" destId="{CBDC5E26-7A59-4B76-8BA0-877C8F8BED97}" srcOrd="0" destOrd="1" presId="urn:microsoft.com/office/officeart/2005/8/layout/list1"/>
    <dgm:cxn modelId="{21D9C255-B24C-45BF-8054-CF18481FA284}" type="presOf" srcId="{54892EC7-78C0-4727-9C78-17A34ABB5A6C}" destId="{AFBDB1D4-5D50-4526-B8CA-42D95DE1A697}" srcOrd="0" destOrd="0" presId="urn:microsoft.com/office/officeart/2005/8/layout/list1"/>
    <dgm:cxn modelId="{DFD55D39-D242-4D3C-9AD0-E6B6AC6BE2CC}" srcId="{F7BF38A2-2949-4208-B7C4-9CD0FA83CA19}" destId="{22305100-6256-4B7D-B35B-301936012AF7}" srcOrd="2" destOrd="0" parTransId="{03A0B8C2-D6B5-48EE-A062-58AC13F5C2E3}" sibTransId="{8B766428-9F9D-433A-AA33-ADD20AE62922}"/>
    <dgm:cxn modelId="{B82FB368-AC51-4A68-BD22-9F722DA66751}" srcId="{6041B128-0B1B-4797-BC64-D4B94DD0550B}" destId="{F3374808-AE6F-4E93-B216-3C638AE5887C}" srcOrd="1" destOrd="0" parTransId="{CAE3A384-AFB4-48CD-A12A-FA285D2D28CB}" sibTransId="{F8F545A3-41A8-49BF-A538-6FB3CF2F801A}"/>
    <dgm:cxn modelId="{14D38F37-AC40-4BF1-B705-CCE2A2784FBA}" type="presOf" srcId="{53A4F560-428B-4C0B-B970-9419BBFF406D}" destId="{52A2F7BA-FE50-457B-A42E-89D7787FA638}" srcOrd="0" destOrd="0" presId="urn:microsoft.com/office/officeart/2005/8/layout/list1"/>
    <dgm:cxn modelId="{8DE4CB7D-52A3-4A9D-BB47-B82ED07FDA3F}" type="presOf" srcId="{22305100-6256-4B7D-B35B-301936012AF7}" destId="{5D57451E-8133-4895-AB0A-04C0238D7534}" srcOrd="0" destOrd="2" presId="urn:microsoft.com/office/officeart/2005/8/layout/list1"/>
    <dgm:cxn modelId="{978825F9-6CB7-4D70-BEB7-B775287CD65A}" srcId="{53A4F560-428B-4C0B-B970-9419BBFF406D}" destId="{6041B128-0B1B-4797-BC64-D4B94DD0550B}" srcOrd="1" destOrd="0" parTransId="{BD001175-4A25-4801-942A-E267D6FC8D30}" sibTransId="{5A62A4BD-E551-4475-864E-2A71312A85BD}"/>
    <dgm:cxn modelId="{0E4BA5FB-97FF-4F85-BA58-550C8642E241}" srcId="{6041B128-0B1B-4797-BC64-D4B94DD0550B}" destId="{696700BC-9716-4621-9DEF-A16C83DD3C31}" srcOrd="0" destOrd="0" parTransId="{488C5CAB-F0F7-48F1-85D3-248282AB1E3A}" sibTransId="{8D13E2CF-502D-4889-9EA5-85A89E3BA2D3}"/>
    <dgm:cxn modelId="{D8F4EDBC-8ECF-4427-A1AD-29EDF7F5D4E1}" srcId="{54892EC7-78C0-4727-9C78-17A34ABB5A6C}" destId="{AA36756C-95C3-475C-8370-6F9C42FC7C86}" srcOrd="0" destOrd="0" parTransId="{FF549E6A-54BE-489C-AD7E-A83456496F94}" sibTransId="{5B28AAD9-A669-4B72-AB5D-EC8E7E9CFF48}"/>
    <dgm:cxn modelId="{32ECC3AC-A523-4C55-8CC7-BF00AE3E664B}" srcId="{F7BF38A2-2949-4208-B7C4-9CD0FA83CA19}" destId="{5B12B199-BE39-4926-9A25-CD064187DE28}" srcOrd="1" destOrd="0" parTransId="{D86D60BF-1AD2-4AA1-8914-7115D123E976}" sibTransId="{A7913167-22E1-41EC-B9C3-67876BAD555C}"/>
    <dgm:cxn modelId="{6973699E-85DE-41FF-8765-D950CE1C2CD4}" type="presOf" srcId="{F3374808-AE6F-4E93-B216-3C638AE5887C}" destId="{5FEAB7FC-7206-4B3B-9337-EA57FA3E1A06}" srcOrd="0" destOrd="1" presId="urn:microsoft.com/office/officeart/2005/8/layout/list1"/>
    <dgm:cxn modelId="{003533AD-B21A-4923-8FB6-97CBEC1FFE7C}" srcId="{54892EC7-78C0-4727-9C78-17A34ABB5A6C}" destId="{5CBB6742-9103-4E35-A47C-2F04803B1B7E}" srcOrd="1" destOrd="0" parTransId="{D9181162-E180-4B6E-A650-128CAEEFBEBB}" sibTransId="{8592A30C-8ECC-4AAD-834A-7725E933B8A0}"/>
    <dgm:cxn modelId="{CD1A6679-873C-4099-8840-4733AA33D4B3}" type="presParOf" srcId="{52A2F7BA-FE50-457B-A42E-89D7787FA638}" destId="{8CEB9D9E-54E7-4962-B929-7206FF4203DD}" srcOrd="0" destOrd="0" presId="urn:microsoft.com/office/officeart/2005/8/layout/list1"/>
    <dgm:cxn modelId="{9E079656-96B7-4CD1-8227-2AFABDD1690D}" type="presParOf" srcId="{8CEB9D9E-54E7-4962-B929-7206FF4203DD}" destId="{AFBDB1D4-5D50-4526-B8CA-42D95DE1A697}" srcOrd="0" destOrd="0" presId="urn:microsoft.com/office/officeart/2005/8/layout/list1"/>
    <dgm:cxn modelId="{255C4CA1-1205-4E3A-A6D9-47ECB3A4D9A6}" type="presParOf" srcId="{8CEB9D9E-54E7-4962-B929-7206FF4203DD}" destId="{06407B24-B174-44D1-BED1-26CD4FBBCB88}" srcOrd="1" destOrd="0" presId="urn:microsoft.com/office/officeart/2005/8/layout/list1"/>
    <dgm:cxn modelId="{80164766-70B8-45B8-9020-AEA12733C8EE}" type="presParOf" srcId="{52A2F7BA-FE50-457B-A42E-89D7787FA638}" destId="{640638E4-11A5-45C8-A2B0-49F51958ED8D}" srcOrd="1" destOrd="0" presId="urn:microsoft.com/office/officeart/2005/8/layout/list1"/>
    <dgm:cxn modelId="{7B531573-90F9-40DF-AE8F-211D4B18FE4D}" type="presParOf" srcId="{52A2F7BA-FE50-457B-A42E-89D7787FA638}" destId="{CBDC5E26-7A59-4B76-8BA0-877C8F8BED97}" srcOrd="2" destOrd="0" presId="urn:microsoft.com/office/officeart/2005/8/layout/list1"/>
    <dgm:cxn modelId="{402732E1-647E-41A7-AC23-8218F1342891}" type="presParOf" srcId="{52A2F7BA-FE50-457B-A42E-89D7787FA638}" destId="{D32016B2-71DF-4A20-88C4-6781AEC22542}" srcOrd="3" destOrd="0" presId="urn:microsoft.com/office/officeart/2005/8/layout/list1"/>
    <dgm:cxn modelId="{3B61955D-ED71-4739-B281-A0BB1AEF964F}" type="presParOf" srcId="{52A2F7BA-FE50-457B-A42E-89D7787FA638}" destId="{6271F790-99A1-44A2-9439-65F19908A867}" srcOrd="4" destOrd="0" presId="urn:microsoft.com/office/officeart/2005/8/layout/list1"/>
    <dgm:cxn modelId="{877F6838-6D23-433A-A1F1-A76A53C01AB0}" type="presParOf" srcId="{6271F790-99A1-44A2-9439-65F19908A867}" destId="{28FB08B5-8676-44FA-9E6D-CE5328BAF304}" srcOrd="0" destOrd="0" presId="urn:microsoft.com/office/officeart/2005/8/layout/list1"/>
    <dgm:cxn modelId="{3B78940B-09C3-442E-8AAA-D3FF10A57DF5}" type="presParOf" srcId="{6271F790-99A1-44A2-9439-65F19908A867}" destId="{A7BB13B1-5276-42CD-96E0-605C3A0365EE}" srcOrd="1" destOrd="0" presId="urn:microsoft.com/office/officeart/2005/8/layout/list1"/>
    <dgm:cxn modelId="{AA182365-0DA4-4904-BD1D-E38F01C8938E}" type="presParOf" srcId="{52A2F7BA-FE50-457B-A42E-89D7787FA638}" destId="{274E1B13-571A-4429-A7FE-F7762744EEB6}" srcOrd="5" destOrd="0" presId="urn:microsoft.com/office/officeart/2005/8/layout/list1"/>
    <dgm:cxn modelId="{4F1D7304-709C-4D6B-8DC8-73DC9E55D073}" type="presParOf" srcId="{52A2F7BA-FE50-457B-A42E-89D7787FA638}" destId="{5FEAB7FC-7206-4B3B-9337-EA57FA3E1A06}" srcOrd="6" destOrd="0" presId="urn:microsoft.com/office/officeart/2005/8/layout/list1"/>
    <dgm:cxn modelId="{23ECE799-E78C-4EF4-8DDF-E3B9F11C5037}" type="presParOf" srcId="{52A2F7BA-FE50-457B-A42E-89D7787FA638}" destId="{E45F7BC7-3B23-4716-A907-E5A89A726587}" srcOrd="7" destOrd="0" presId="urn:microsoft.com/office/officeart/2005/8/layout/list1"/>
    <dgm:cxn modelId="{2B8E594A-658D-4338-8784-28E8E29262B8}" type="presParOf" srcId="{52A2F7BA-FE50-457B-A42E-89D7787FA638}" destId="{89E8EAB7-A830-4AF7-AD1E-B6943CD9134E}" srcOrd="8" destOrd="0" presId="urn:microsoft.com/office/officeart/2005/8/layout/list1"/>
    <dgm:cxn modelId="{2BC0D27A-A2A9-4360-A650-C1AFB9B0E676}" type="presParOf" srcId="{89E8EAB7-A830-4AF7-AD1E-B6943CD9134E}" destId="{78D50E25-F6D0-4F99-BAFA-CB4640B3BEAD}" srcOrd="0" destOrd="0" presId="urn:microsoft.com/office/officeart/2005/8/layout/list1"/>
    <dgm:cxn modelId="{1AE43D11-B725-4EC6-A43F-CA6D4CA17E90}" type="presParOf" srcId="{89E8EAB7-A830-4AF7-AD1E-B6943CD9134E}" destId="{47AE264F-948F-47BB-BD89-ED0ACAABF5B9}" srcOrd="1" destOrd="0" presId="urn:microsoft.com/office/officeart/2005/8/layout/list1"/>
    <dgm:cxn modelId="{CFD1196D-EC99-46D9-B4CD-B1221649926A}" type="presParOf" srcId="{52A2F7BA-FE50-457B-A42E-89D7787FA638}" destId="{1329DECC-BEB0-459B-8BBF-6BBDE138962E}" srcOrd="9" destOrd="0" presId="urn:microsoft.com/office/officeart/2005/8/layout/list1"/>
    <dgm:cxn modelId="{827CBC16-DB97-4AA0-B8AE-529DD2D7BE73}" type="presParOf" srcId="{52A2F7BA-FE50-457B-A42E-89D7787FA638}" destId="{5D57451E-8133-4895-AB0A-04C0238D7534}" srcOrd="10" destOrd="0" presId="urn:microsoft.com/office/officeart/2005/8/layout/list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E1923BF-3A48-44AA-8017-E3DFE1A80C4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F893DC3-7378-4B02-B06A-FA84F096A689}">
      <dgm:prSet phldrT="[Text]"/>
      <dgm:spPr>
        <a:solidFill>
          <a:schemeClr val="accent2"/>
        </a:solidFill>
      </dgm:spPr>
      <dgm:t>
        <a:bodyPr/>
        <a:lstStyle/>
        <a:p>
          <a:r>
            <a:rPr lang="en-US" dirty="0" smtClean="0"/>
            <a:t>Web applications rely on a secure foundation</a:t>
          </a:r>
          <a:endParaRPr lang="en-US" dirty="0"/>
        </a:p>
      </dgm:t>
    </dgm:pt>
    <dgm:pt modelId="{074E6277-DBE6-4871-9E0A-4D2EA807761A}" type="parTrans" cxnId="{3F26D9D6-7D74-43DF-B4EC-2C7179A28952}">
      <dgm:prSet/>
      <dgm:spPr/>
      <dgm:t>
        <a:bodyPr/>
        <a:lstStyle/>
        <a:p>
          <a:endParaRPr lang="en-US"/>
        </a:p>
      </dgm:t>
    </dgm:pt>
    <dgm:pt modelId="{1DBD668F-C627-4F98-A40D-A0E5B91283E7}" type="sibTrans" cxnId="{3F26D9D6-7D74-43DF-B4EC-2C7179A28952}">
      <dgm:prSet/>
      <dgm:spPr/>
      <dgm:t>
        <a:bodyPr/>
        <a:lstStyle/>
        <a:p>
          <a:endParaRPr lang="en-US"/>
        </a:p>
      </dgm:t>
    </dgm:pt>
    <dgm:pt modelId="{F751F044-3B96-465D-B8E8-C51AF80E7B12}">
      <dgm:prSet/>
      <dgm:spPr/>
      <dgm:t>
        <a:bodyPr/>
        <a:lstStyle/>
        <a:p>
          <a:r>
            <a:rPr lang="en-US" dirty="0" smtClean="0"/>
            <a:t>All through the network and platform</a:t>
          </a:r>
        </a:p>
      </dgm:t>
    </dgm:pt>
    <dgm:pt modelId="{5C1CF232-848F-41FA-8F8E-03E903125DC9}" type="parTrans" cxnId="{DE32B7B9-2A81-4F8D-A15A-5AEB24FFF443}">
      <dgm:prSet/>
      <dgm:spPr/>
      <dgm:t>
        <a:bodyPr/>
        <a:lstStyle/>
        <a:p>
          <a:endParaRPr lang="en-US"/>
        </a:p>
      </dgm:t>
    </dgm:pt>
    <dgm:pt modelId="{75669233-842C-479E-B4B9-880EB748442D}" type="sibTrans" cxnId="{DE32B7B9-2A81-4F8D-A15A-5AEB24FFF443}">
      <dgm:prSet/>
      <dgm:spPr/>
      <dgm:t>
        <a:bodyPr/>
        <a:lstStyle/>
        <a:p>
          <a:endParaRPr lang="en-US"/>
        </a:p>
      </dgm:t>
    </dgm:pt>
    <dgm:pt modelId="{7BC69D02-2C3B-4437-9EE2-A35FCB8E0907}">
      <dgm:prSet/>
      <dgm:spPr/>
      <dgm:t>
        <a:bodyPr/>
        <a:lstStyle/>
        <a:p>
          <a:r>
            <a:rPr lang="en-US" dirty="0" smtClean="0"/>
            <a:t>Don’t forget the development environment</a:t>
          </a:r>
        </a:p>
      </dgm:t>
    </dgm:pt>
    <dgm:pt modelId="{E711773A-DE05-432D-AD7A-759824987B0C}" type="parTrans" cxnId="{35D45893-6EE1-4A6D-AD8F-DA33A7BB84C1}">
      <dgm:prSet/>
      <dgm:spPr/>
      <dgm:t>
        <a:bodyPr/>
        <a:lstStyle/>
        <a:p>
          <a:endParaRPr lang="en-US"/>
        </a:p>
      </dgm:t>
    </dgm:pt>
    <dgm:pt modelId="{0E7826B2-D8BB-495F-BECB-F27201EDD4BD}" type="sibTrans" cxnId="{35D45893-6EE1-4A6D-AD8F-DA33A7BB84C1}">
      <dgm:prSet/>
      <dgm:spPr/>
      <dgm:t>
        <a:bodyPr/>
        <a:lstStyle/>
        <a:p>
          <a:endParaRPr lang="en-US"/>
        </a:p>
      </dgm:t>
    </dgm:pt>
    <dgm:pt modelId="{C5131BBA-2C7E-44F6-9723-A4E8C87F297C}">
      <dgm:prSet/>
      <dgm:spPr>
        <a:solidFill>
          <a:schemeClr val="accent2"/>
        </a:solidFill>
      </dgm:spPr>
      <dgm:t>
        <a:bodyPr/>
        <a:lstStyle/>
        <a:p>
          <a:r>
            <a:rPr lang="en-US" dirty="0" smtClean="0"/>
            <a:t>Is your source code a secret?</a:t>
          </a:r>
        </a:p>
      </dgm:t>
    </dgm:pt>
    <dgm:pt modelId="{8A5099A5-069F-4DCC-8398-8C24583A63AF}" type="parTrans" cxnId="{F5AB54F0-1D2D-484D-A80B-B89CE21BAEF1}">
      <dgm:prSet/>
      <dgm:spPr/>
      <dgm:t>
        <a:bodyPr/>
        <a:lstStyle/>
        <a:p>
          <a:endParaRPr lang="en-US"/>
        </a:p>
      </dgm:t>
    </dgm:pt>
    <dgm:pt modelId="{F8AFC458-FC74-4C1B-9BB5-BB3832270918}" type="sibTrans" cxnId="{F5AB54F0-1D2D-484D-A80B-B89CE21BAEF1}">
      <dgm:prSet/>
      <dgm:spPr/>
      <dgm:t>
        <a:bodyPr/>
        <a:lstStyle/>
        <a:p>
          <a:endParaRPr lang="en-US"/>
        </a:p>
      </dgm:t>
    </dgm:pt>
    <dgm:pt modelId="{6A744CE9-6F1A-473D-9DA3-21E86A7A7CF0}">
      <dgm:prSet/>
      <dgm:spPr/>
      <dgm:t>
        <a:bodyPr/>
        <a:lstStyle/>
        <a:p>
          <a:r>
            <a:rPr lang="en-US" dirty="0" smtClean="0"/>
            <a:t>Think of all the places your source code goes</a:t>
          </a:r>
        </a:p>
      </dgm:t>
    </dgm:pt>
    <dgm:pt modelId="{D2F21292-7CB0-4CA1-9BFE-70D1C0FAF7DF}" type="parTrans" cxnId="{63045950-D01D-46F9-BBE3-F2DA3A529F21}">
      <dgm:prSet/>
      <dgm:spPr/>
      <dgm:t>
        <a:bodyPr/>
        <a:lstStyle/>
        <a:p>
          <a:endParaRPr lang="en-US"/>
        </a:p>
      </dgm:t>
    </dgm:pt>
    <dgm:pt modelId="{072D6254-8ED1-4181-BA2E-DF8230734A0E}" type="sibTrans" cxnId="{63045950-D01D-46F9-BBE3-F2DA3A529F21}">
      <dgm:prSet/>
      <dgm:spPr/>
      <dgm:t>
        <a:bodyPr/>
        <a:lstStyle/>
        <a:p>
          <a:endParaRPr lang="en-US"/>
        </a:p>
      </dgm:t>
    </dgm:pt>
    <dgm:pt modelId="{25589B7B-102A-4EBF-ABD8-D7194050A7E1}">
      <dgm:prSet/>
      <dgm:spPr/>
      <dgm:t>
        <a:bodyPr/>
        <a:lstStyle/>
        <a:p>
          <a:r>
            <a:rPr lang="en-US" dirty="0" smtClean="0"/>
            <a:t>Security should not require secret source code</a:t>
          </a:r>
        </a:p>
      </dgm:t>
    </dgm:pt>
    <dgm:pt modelId="{F0F0E7F3-4F31-4B02-913C-C98F826B8AA8}" type="parTrans" cxnId="{395946E0-28A9-44AF-86BE-2FE5B16F9093}">
      <dgm:prSet/>
      <dgm:spPr/>
      <dgm:t>
        <a:bodyPr/>
        <a:lstStyle/>
        <a:p>
          <a:endParaRPr lang="en-US"/>
        </a:p>
      </dgm:t>
    </dgm:pt>
    <dgm:pt modelId="{D4901028-1360-46AB-A199-6A31ACAFAF5B}" type="sibTrans" cxnId="{395946E0-28A9-44AF-86BE-2FE5B16F9093}">
      <dgm:prSet/>
      <dgm:spPr/>
      <dgm:t>
        <a:bodyPr/>
        <a:lstStyle/>
        <a:p>
          <a:endParaRPr lang="en-US"/>
        </a:p>
      </dgm:t>
    </dgm:pt>
    <dgm:pt modelId="{9B5B42B5-5D6E-43B0-AC9C-DE16406820DB}">
      <dgm:prSet/>
      <dgm:spPr>
        <a:solidFill>
          <a:schemeClr val="accent2"/>
        </a:solidFill>
      </dgm:spPr>
      <dgm:t>
        <a:bodyPr/>
        <a:lstStyle/>
        <a:p>
          <a:r>
            <a:rPr lang="en-US" dirty="0" smtClean="0"/>
            <a:t>CM must extend to all parts of the application</a:t>
          </a:r>
        </a:p>
      </dgm:t>
    </dgm:pt>
    <dgm:pt modelId="{42BDA8DC-0CFF-401B-A077-26BFF048AFBF}" type="parTrans" cxnId="{9C4AC8E8-9A1E-4133-8C48-C7352E6E9B57}">
      <dgm:prSet/>
      <dgm:spPr/>
      <dgm:t>
        <a:bodyPr/>
        <a:lstStyle/>
        <a:p>
          <a:endParaRPr lang="en-US"/>
        </a:p>
      </dgm:t>
    </dgm:pt>
    <dgm:pt modelId="{F0AFB5D6-340C-4DAA-BD9A-2CDC9906CFDD}" type="sibTrans" cxnId="{9C4AC8E8-9A1E-4133-8C48-C7352E6E9B57}">
      <dgm:prSet/>
      <dgm:spPr/>
      <dgm:t>
        <a:bodyPr/>
        <a:lstStyle/>
        <a:p>
          <a:endParaRPr lang="en-US"/>
        </a:p>
      </dgm:t>
    </dgm:pt>
    <dgm:pt modelId="{5758BB64-E9BB-4C7E-98E2-2A96868050A3}">
      <dgm:prSet/>
      <dgm:spPr/>
      <dgm:t>
        <a:bodyPr/>
        <a:lstStyle/>
        <a:p>
          <a:r>
            <a:rPr lang="en-US" dirty="0" smtClean="0"/>
            <a:t>All credentials should change in production</a:t>
          </a:r>
        </a:p>
      </dgm:t>
    </dgm:pt>
    <dgm:pt modelId="{87C13700-1253-4DF2-BC7F-6152C5FC0BBA}" type="parTrans" cxnId="{917AAFC1-3ABC-40BA-BD3D-E3494640A338}">
      <dgm:prSet/>
      <dgm:spPr/>
      <dgm:t>
        <a:bodyPr/>
        <a:lstStyle/>
        <a:p>
          <a:endParaRPr lang="en-US"/>
        </a:p>
      </dgm:t>
    </dgm:pt>
    <dgm:pt modelId="{5D63EE30-6984-48FC-97E8-D9F8D3F9B121}" type="sibTrans" cxnId="{917AAFC1-3ABC-40BA-BD3D-E3494640A338}">
      <dgm:prSet/>
      <dgm:spPr/>
      <dgm:t>
        <a:bodyPr/>
        <a:lstStyle/>
        <a:p>
          <a:endParaRPr lang="en-US"/>
        </a:p>
      </dgm:t>
    </dgm:pt>
    <dgm:pt modelId="{B7FF6F93-8DFD-4999-8EC0-65732EC3F5DE}">
      <dgm:prSet/>
      <dgm:spPr>
        <a:solidFill>
          <a:schemeClr val="accent2"/>
        </a:solidFill>
      </dgm:spPr>
      <dgm:t>
        <a:bodyPr/>
        <a:lstStyle/>
        <a:p>
          <a:r>
            <a:rPr lang="en-US" dirty="0" smtClean="0"/>
            <a:t>Typical Impact</a:t>
          </a:r>
        </a:p>
      </dgm:t>
    </dgm:pt>
    <dgm:pt modelId="{C5209C16-045D-4845-BE23-9C26CEF5C8AD}" type="parTrans" cxnId="{FA88C99E-6504-4C06-A4EF-511EDA9E3FE1}">
      <dgm:prSet/>
      <dgm:spPr/>
      <dgm:t>
        <a:bodyPr/>
        <a:lstStyle/>
        <a:p>
          <a:endParaRPr lang="en-US"/>
        </a:p>
      </dgm:t>
    </dgm:pt>
    <dgm:pt modelId="{EE494659-E5D5-4920-8645-EA5373168F84}" type="sibTrans" cxnId="{FA88C99E-6504-4C06-A4EF-511EDA9E3FE1}">
      <dgm:prSet/>
      <dgm:spPr/>
      <dgm:t>
        <a:bodyPr/>
        <a:lstStyle/>
        <a:p>
          <a:endParaRPr lang="en-US"/>
        </a:p>
      </dgm:t>
    </dgm:pt>
    <dgm:pt modelId="{DD38C462-62DD-4408-8726-A09789883A09}">
      <dgm:prSet/>
      <dgm:spPr/>
      <dgm:t>
        <a:bodyPr/>
        <a:lstStyle/>
        <a:p>
          <a:r>
            <a:rPr lang="en-US" dirty="0" smtClean="0"/>
            <a:t>Install backdoor through missing network or server patch</a:t>
          </a:r>
        </a:p>
      </dgm:t>
    </dgm:pt>
    <dgm:pt modelId="{1FE70972-4020-4AAF-AF82-221AA959E150}" type="parTrans" cxnId="{9FC894FB-35F1-4E3C-B34C-477E0983B4DA}">
      <dgm:prSet/>
      <dgm:spPr/>
      <dgm:t>
        <a:bodyPr/>
        <a:lstStyle/>
        <a:p>
          <a:endParaRPr lang="en-US"/>
        </a:p>
      </dgm:t>
    </dgm:pt>
    <dgm:pt modelId="{FD1A6500-B01C-4389-8EB0-10DC4153DBFE}" type="sibTrans" cxnId="{9FC894FB-35F1-4E3C-B34C-477E0983B4DA}">
      <dgm:prSet/>
      <dgm:spPr/>
      <dgm:t>
        <a:bodyPr/>
        <a:lstStyle/>
        <a:p>
          <a:endParaRPr lang="en-US"/>
        </a:p>
      </dgm:t>
    </dgm:pt>
    <dgm:pt modelId="{33153150-C9EC-4D35-90B5-CE1CB6FB7CD4}">
      <dgm:prSet/>
      <dgm:spPr/>
      <dgm:t>
        <a:bodyPr/>
        <a:lstStyle/>
        <a:p>
          <a:r>
            <a:rPr lang="en-US" dirty="0" smtClean="0"/>
            <a:t>XSS flaw exploits due to missing application framework patches</a:t>
          </a:r>
        </a:p>
      </dgm:t>
    </dgm:pt>
    <dgm:pt modelId="{0293EC80-D91E-4563-89D0-737B74135FCD}" type="parTrans" cxnId="{0859D24E-CF87-4322-916E-EFA0DB3E9F45}">
      <dgm:prSet/>
      <dgm:spPr/>
      <dgm:t>
        <a:bodyPr/>
        <a:lstStyle/>
        <a:p>
          <a:endParaRPr lang="en-US"/>
        </a:p>
      </dgm:t>
    </dgm:pt>
    <dgm:pt modelId="{8E333856-FACD-45FE-AE2D-E8E6ACF28C80}" type="sibTrans" cxnId="{0859D24E-CF87-4322-916E-EFA0DB3E9F45}">
      <dgm:prSet/>
      <dgm:spPr/>
      <dgm:t>
        <a:bodyPr/>
        <a:lstStyle/>
        <a:p>
          <a:endParaRPr lang="en-US"/>
        </a:p>
      </dgm:t>
    </dgm:pt>
    <dgm:pt modelId="{A5776DD2-492C-47DD-9F98-D935697390CD}">
      <dgm:prSet/>
      <dgm:spPr/>
      <dgm:t>
        <a:bodyPr/>
        <a:lstStyle/>
        <a:p>
          <a:r>
            <a:rPr lang="en-US" dirty="0" smtClean="0"/>
            <a:t>Unauthorized access to default accounts, application functionality or data, or unused but accessible functionality due to poor server configuration</a:t>
          </a:r>
        </a:p>
      </dgm:t>
    </dgm:pt>
    <dgm:pt modelId="{859DCFA8-ABB2-4455-88D7-5E650253C027}" type="parTrans" cxnId="{82EC03DB-DB04-4634-88FE-C5C2BF227648}">
      <dgm:prSet/>
      <dgm:spPr/>
      <dgm:t>
        <a:bodyPr/>
        <a:lstStyle/>
        <a:p>
          <a:endParaRPr lang="en-US"/>
        </a:p>
      </dgm:t>
    </dgm:pt>
    <dgm:pt modelId="{A4F88D90-021D-46FB-AF79-BA11B23AAC6F}" type="sibTrans" cxnId="{82EC03DB-DB04-4634-88FE-C5C2BF227648}">
      <dgm:prSet/>
      <dgm:spPr/>
      <dgm:t>
        <a:bodyPr/>
        <a:lstStyle/>
        <a:p>
          <a:endParaRPr lang="en-US"/>
        </a:p>
      </dgm:t>
    </dgm:pt>
    <dgm:pt modelId="{BB474A13-1570-4BA0-8F7E-3884DD3448C9}" type="pres">
      <dgm:prSet presAssocID="{5E1923BF-3A48-44AA-8017-E3DFE1A80C42}" presName="linear" presStyleCnt="0">
        <dgm:presLayoutVars>
          <dgm:dir/>
          <dgm:animLvl val="lvl"/>
          <dgm:resizeHandles val="exact"/>
        </dgm:presLayoutVars>
      </dgm:prSet>
      <dgm:spPr/>
      <dgm:t>
        <a:bodyPr/>
        <a:lstStyle/>
        <a:p>
          <a:endParaRPr lang="en-US"/>
        </a:p>
      </dgm:t>
    </dgm:pt>
    <dgm:pt modelId="{AF55B3B8-A5DE-4407-A7BF-5CE226E0A928}" type="pres">
      <dgm:prSet presAssocID="{EF893DC3-7378-4B02-B06A-FA84F096A689}" presName="parentLin" presStyleCnt="0"/>
      <dgm:spPr/>
    </dgm:pt>
    <dgm:pt modelId="{9DA5BC2E-4DA4-48CE-ADB8-DE641D35E8BC}" type="pres">
      <dgm:prSet presAssocID="{EF893DC3-7378-4B02-B06A-FA84F096A689}" presName="parentLeftMargin" presStyleLbl="node1" presStyleIdx="0" presStyleCnt="4"/>
      <dgm:spPr/>
      <dgm:t>
        <a:bodyPr/>
        <a:lstStyle/>
        <a:p>
          <a:endParaRPr lang="en-US"/>
        </a:p>
      </dgm:t>
    </dgm:pt>
    <dgm:pt modelId="{81D35B1F-F0E3-4725-B400-A577F938A213}" type="pres">
      <dgm:prSet presAssocID="{EF893DC3-7378-4B02-B06A-FA84F096A689}" presName="parentText" presStyleLbl="node1" presStyleIdx="0" presStyleCnt="4">
        <dgm:presLayoutVars>
          <dgm:chMax val="0"/>
          <dgm:bulletEnabled val="1"/>
        </dgm:presLayoutVars>
      </dgm:prSet>
      <dgm:spPr/>
      <dgm:t>
        <a:bodyPr/>
        <a:lstStyle/>
        <a:p>
          <a:endParaRPr lang="en-US"/>
        </a:p>
      </dgm:t>
    </dgm:pt>
    <dgm:pt modelId="{ED1FF29F-2B91-4A9A-972B-CA91D39B106F}" type="pres">
      <dgm:prSet presAssocID="{EF893DC3-7378-4B02-B06A-FA84F096A689}" presName="negativeSpace" presStyleCnt="0"/>
      <dgm:spPr/>
    </dgm:pt>
    <dgm:pt modelId="{FA4F7C22-C156-4422-8525-0A545ED4C504}" type="pres">
      <dgm:prSet presAssocID="{EF893DC3-7378-4B02-B06A-FA84F096A689}" presName="childText" presStyleLbl="conFgAcc1" presStyleIdx="0" presStyleCnt="4">
        <dgm:presLayoutVars>
          <dgm:bulletEnabled val="1"/>
        </dgm:presLayoutVars>
      </dgm:prSet>
      <dgm:spPr/>
      <dgm:t>
        <a:bodyPr/>
        <a:lstStyle/>
        <a:p>
          <a:endParaRPr lang="en-US"/>
        </a:p>
      </dgm:t>
    </dgm:pt>
    <dgm:pt modelId="{BAA9CDFC-6019-4E9A-9B98-23BAF7130FCC}" type="pres">
      <dgm:prSet presAssocID="{1DBD668F-C627-4F98-A40D-A0E5B91283E7}" presName="spaceBetweenRectangles" presStyleCnt="0"/>
      <dgm:spPr/>
    </dgm:pt>
    <dgm:pt modelId="{0AA078E0-E96C-4AD9-AE70-3080285D1CD1}" type="pres">
      <dgm:prSet presAssocID="{C5131BBA-2C7E-44F6-9723-A4E8C87F297C}" presName="parentLin" presStyleCnt="0"/>
      <dgm:spPr/>
    </dgm:pt>
    <dgm:pt modelId="{4F650D24-9775-4037-8DAE-8B482948FF46}" type="pres">
      <dgm:prSet presAssocID="{C5131BBA-2C7E-44F6-9723-A4E8C87F297C}" presName="parentLeftMargin" presStyleLbl="node1" presStyleIdx="0" presStyleCnt="4"/>
      <dgm:spPr/>
      <dgm:t>
        <a:bodyPr/>
        <a:lstStyle/>
        <a:p>
          <a:endParaRPr lang="en-US"/>
        </a:p>
      </dgm:t>
    </dgm:pt>
    <dgm:pt modelId="{4AD83E07-8135-4BBF-83EC-C2681495B6CF}" type="pres">
      <dgm:prSet presAssocID="{C5131BBA-2C7E-44F6-9723-A4E8C87F297C}" presName="parentText" presStyleLbl="node1" presStyleIdx="1" presStyleCnt="4">
        <dgm:presLayoutVars>
          <dgm:chMax val="0"/>
          <dgm:bulletEnabled val="1"/>
        </dgm:presLayoutVars>
      </dgm:prSet>
      <dgm:spPr/>
      <dgm:t>
        <a:bodyPr/>
        <a:lstStyle/>
        <a:p>
          <a:endParaRPr lang="en-US"/>
        </a:p>
      </dgm:t>
    </dgm:pt>
    <dgm:pt modelId="{2F1D93BB-F910-4C0F-85E1-BFCBCEE0294D}" type="pres">
      <dgm:prSet presAssocID="{C5131BBA-2C7E-44F6-9723-A4E8C87F297C}" presName="negativeSpace" presStyleCnt="0"/>
      <dgm:spPr/>
    </dgm:pt>
    <dgm:pt modelId="{CCDB3E22-943D-404B-BF55-8047EAE663CD}" type="pres">
      <dgm:prSet presAssocID="{C5131BBA-2C7E-44F6-9723-A4E8C87F297C}" presName="childText" presStyleLbl="conFgAcc1" presStyleIdx="1" presStyleCnt="4">
        <dgm:presLayoutVars>
          <dgm:bulletEnabled val="1"/>
        </dgm:presLayoutVars>
      </dgm:prSet>
      <dgm:spPr/>
      <dgm:t>
        <a:bodyPr/>
        <a:lstStyle/>
        <a:p>
          <a:endParaRPr lang="en-US"/>
        </a:p>
      </dgm:t>
    </dgm:pt>
    <dgm:pt modelId="{F7BC2B90-9C86-4871-9CB2-CB18E83BEB31}" type="pres">
      <dgm:prSet presAssocID="{F8AFC458-FC74-4C1B-9BB5-BB3832270918}" presName="spaceBetweenRectangles" presStyleCnt="0"/>
      <dgm:spPr/>
    </dgm:pt>
    <dgm:pt modelId="{6B15F390-5D96-4E3A-AF15-17DA37754170}" type="pres">
      <dgm:prSet presAssocID="{9B5B42B5-5D6E-43B0-AC9C-DE16406820DB}" presName="parentLin" presStyleCnt="0"/>
      <dgm:spPr/>
    </dgm:pt>
    <dgm:pt modelId="{3010E130-1426-4858-BD5E-A8421D14488E}" type="pres">
      <dgm:prSet presAssocID="{9B5B42B5-5D6E-43B0-AC9C-DE16406820DB}" presName="parentLeftMargin" presStyleLbl="node1" presStyleIdx="1" presStyleCnt="4"/>
      <dgm:spPr/>
      <dgm:t>
        <a:bodyPr/>
        <a:lstStyle/>
        <a:p>
          <a:endParaRPr lang="en-US"/>
        </a:p>
      </dgm:t>
    </dgm:pt>
    <dgm:pt modelId="{CE997AAB-C747-47BE-BF0D-3C349B350A34}" type="pres">
      <dgm:prSet presAssocID="{9B5B42B5-5D6E-43B0-AC9C-DE16406820DB}" presName="parentText" presStyleLbl="node1" presStyleIdx="2" presStyleCnt="4">
        <dgm:presLayoutVars>
          <dgm:chMax val="0"/>
          <dgm:bulletEnabled val="1"/>
        </dgm:presLayoutVars>
      </dgm:prSet>
      <dgm:spPr/>
      <dgm:t>
        <a:bodyPr/>
        <a:lstStyle/>
        <a:p>
          <a:endParaRPr lang="en-US"/>
        </a:p>
      </dgm:t>
    </dgm:pt>
    <dgm:pt modelId="{B8CDFCA4-AF81-4A5D-9943-FAB38056C33B}" type="pres">
      <dgm:prSet presAssocID="{9B5B42B5-5D6E-43B0-AC9C-DE16406820DB}" presName="negativeSpace" presStyleCnt="0"/>
      <dgm:spPr/>
    </dgm:pt>
    <dgm:pt modelId="{DCBCDB98-C757-4689-9F6B-70E0011D9F85}" type="pres">
      <dgm:prSet presAssocID="{9B5B42B5-5D6E-43B0-AC9C-DE16406820DB}" presName="childText" presStyleLbl="conFgAcc1" presStyleIdx="2" presStyleCnt="4">
        <dgm:presLayoutVars>
          <dgm:bulletEnabled val="1"/>
        </dgm:presLayoutVars>
      </dgm:prSet>
      <dgm:spPr/>
      <dgm:t>
        <a:bodyPr/>
        <a:lstStyle/>
        <a:p>
          <a:endParaRPr lang="en-US"/>
        </a:p>
      </dgm:t>
    </dgm:pt>
    <dgm:pt modelId="{7276341B-EF29-4C6A-859E-FF799513BA42}" type="pres">
      <dgm:prSet presAssocID="{F0AFB5D6-340C-4DAA-BD9A-2CDC9906CFDD}" presName="spaceBetweenRectangles" presStyleCnt="0"/>
      <dgm:spPr/>
    </dgm:pt>
    <dgm:pt modelId="{02BAF480-91BA-4FF2-B101-0EF2F9DCAC07}" type="pres">
      <dgm:prSet presAssocID="{B7FF6F93-8DFD-4999-8EC0-65732EC3F5DE}" presName="parentLin" presStyleCnt="0"/>
      <dgm:spPr/>
    </dgm:pt>
    <dgm:pt modelId="{F1F45159-92B2-40EF-BAF6-4D877BE817D4}" type="pres">
      <dgm:prSet presAssocID="{B7FF6F93-8DFD-4999-8EC0-65732EC3F5DE}" presName="parentLeftMargin" presStyleLbl="node1" presStyleIdx="2" presStyleCnt="4"/>
      <dgm:spPr/>
      <dgm:t>
        <a:bodyPr/>
        <a:lstStyle/>
        <a:p>
          <a:endParaRPr lang="en-US"/>
        </a:p>
      </dgm:t>
    </dgm:pt>
    <dgm:pt modelId="{15A3D0E0-2610-4B9F-9AFF-82D0A0087D6E}" type="pres">
      <dgm:prSet presAssocID="{B7FF6F93-8DFD-4999-8EC0-65732EC3F5DE}" presName="parentText" presStyleLbl="node1" presStyleIdx="3" presStyleCnt="4">
        <dgm:presLayoutVars>
          <dgm:chMax val="0"/>
          <dgm:bulletEnabled val="1"/>
        </dgm:presLayoutVars>
      </dgm:prSet>
      <dgm:spPr/>
      <dgm:t>
        <a:bodyPr/>
        <a:lstStyle/>
        <a:p>
          <a:endParaRPr lang="en-US"/>
        </a:p>
      </dgm:t>
    </dgm:pt>
    <dgm:pt modelId="{A42EC743-659A-4A12-A128-46A7B9453951}" type="pres">
      <dgm:prSet presAssocID="{B7FF6F93-8DFD-4999-8EC0-65732EC3F5DE}" presName="negativeSpace" presStyleCnt="0"/>
      <dgm:spPr/>
    </dgm:pt>
    <dgm:pt modelId="{6D0AC900-0593-413C-A71E-482F5973FA10}" type="pres">
      <dgm:prSet presAssocID="{B7FF6F93-8DFD-4999-8EC0-65732EC3F5DE}" presName="childText" presStyleLbl="conFgAcc1" presStyleIdx="3" presStyleCnt="4">
        <dgm:presLayoutVars>
          <dgm:bulletEnabled val="1"/>
        </dgm:presLayoutVars>
      </dgm:prSet>
      <dgm:spPr/>
      <dgm:t>
        <a:bodyPr/>
        <a:lstStyle/>
        <a:p>
          <a:endParaRPr lang="en-US"/>
        </a:p>
      </dgm:t>
    </dgm:pt>
  </dgm:ptLst>
  <dgm:cxnLst>
    <dgm:cxn modelId="{D386AC7C-AD71-4DA1-8EB5-0AA7AA65EEDB}" type="presOf" srcId="{B7FF6F93-8DFD-4999-8EC0-65732EC3F5DE}" destId="{F1F45159-92B2-40EF-BAF6-4D877BE817D4}" srcOrd="0" destOrd="0" presId="urn:microsoft.com/office/officeart/2005/8/layout/list1"/>
    <dgm:cxn modelId="{35D45893-6EE1-4A6D-AD8F-DA33A7BB84C1}" srcId="{EF893DC3-7378-4B02-B06A-FA84F096A689}" destId="{7BC69D02-2C3B-4437-9EE2-A35FCB8E0907}" srcOrd="1" destOrd="0" parTransId="{E711773A-DE05-432D-AD7A-759824987B0C}" sibTransId="{0E7826B2-D8BB-495F-BECB-F27201EDD4BD}"/>
    <dgm:cxn modelId="{57D36D7A-C42F-4FA5-A7E6-0DA79C99D80E}" type="presOf" srcId="{6A744CE9-6F1A-473D-9DA3-21E86A7A7CF0}" destId="{CCDB3E22-943D-404B-BF55-8047EAE663CD}" srcOrd="0" destOrd="0" presId="urn:microsoft.com/office/officeart/2005/8/layout/list1"/>
    <dgm:cxn modelId="{DCF1BFB0-F45D-4B4E-8002-ABE0E7DA1FB6}" type="presOf" srcId="{B7FF6F93-8DFD-4999-8EC0-65732EC3F5DE}" destId="{15A3D0E0-2610-4B9F-9AFF-82D0A0087D6E}" srcOrd="1" destOrd="0" presId="urn:microsoft.com/office/officeart/2005/8/layout/list1"/>
    <dgm:cxn modelId="{FA88C99E-6504-4C06-A4EF-511EDA9E3FE1}" srcId="{5E1923BF-3A48-44AA-8017-E3DFE1A80C42}" destId="{B7FF6F93-8DFD-4999-8EC0-65732EC3F5DE}" srcOrd="3" destOrd="0" parTransId="{C5209C16-045D-4845-BE23-9C26CEF5C8AD}" sibTransId="{EE494659-E5D5-4920-8645-EA5373168F84}"/>
    <dgm:cxn modelId="{3F26D9D6-7D74-43DF-B4EC-2C7179A28952}" srcId="{5E1923BF-3A48-44AA-8017-E3DFE1A80C42}" destId="{EF893DC3-7378-4B02-B06A-FA84F096A689}" srcOrd="0" destOrd="0" parTransId="{074E6277-DBE6-4871-9E0A-4D2EA807761A}" sibTransId="{1DBD668F-C627-4F98-A40D-A0E5B91283E7}"/>
    <dgm:cxn modelId="{F5AB54F0-1D2D-484D-A80B-B89CE21BAEF1}" srcId="{5E1923BF-3A48-44AA-8017-E3DFE1A80C42}" destId="{C5131BBA-2C7E-44F6-9723-A4E8C87F297C}" srcOrd="1" destOrd="0" parTransId="{8A5099A5-069F-4DCC-8398-8C24583A63AF}" sibTransId="{F8AFC458-FC74-4C1B-9BB5-BB3832270918}"/>
    <dgm:cxn modelId="{FA0C7238-1B21-4B51-BCCF-41291346B09E}" type="presOf" srcId="{C5131BBA-2C7E-44F6-9723-A4E8C87F297C}" destId="{4AD83E07-8135-4BBF-83EC-C2681495B6CF}" srcOrd="1" destOrd="0" presId="urn:microsoft.com/office/officeart/2005/8/layout/list1"/>
    <dgm:cxn modelId="{B6C2CE47-53DC-44CB-81D3-57474CEDD50E}" type="presOf" srcId="{EF893DC3-7378-4B02-B06A-FA84F096A689}" destId="{81D35B1F-F0E3-4725-B400-A577F938A213}" srcOrd="1" destOrd="0" presId="urn:microsoft.com/office/officeart/2005/8/layout/list1"/>
    <dgm:cxn modelId="{5A4F95A3-F780-45AF-8214-7E349355AB4C}" type="presOf" srcId="{C5131BBA-2C7E-44F6-9723-A4E8C87F297C}" destId="{4F650D24-9775-4037-8DAE-8B482948FF46}" srcOrd="0" destOrd="0" presId="urn:microsoft.com/office/officeart/2005/8/layout/list1"/>
    <dgm:cxn modelId="{1EF5CCC4-8F68-4F9B-BC9F-FA5A1D9D9C18}" type="presOf" srcId="{5758BB64-E9BB-4C7E-98E2-2A96868050A3}" destId="{DCBCDB98-C757-4689-9F6B-70E0011D9F85}" srcOrd="0" destOrd="0" presId="urn:microsoft.com/office/officeart/2005/8/layout/list1"/>
    <dgm:cxn modelId="{888512E3-9768-4FDD-9D80-2DDE2CD977E3}" type="presOf" srcId="{DD38C462-62DD-4408-8726-A09789883A09}" destId="{6D0AC900-0593-413C-A71E-482F5973FA10}" srcOrd="0" destOrd="0" presId="urn:microsoft.com/office/officeart/2005/8/layout/list1"/>
    <dgm:cxn modelId="{63045950-D01D-46F9-BBE3-F2DA3A529F21}" srcId="{C5131BBA-2C7E-44F6-9723-A4E8C87F297C}" destId="{6A744CE9-6F1A-473D-9DA3-21E86A7A7CF0}" srcOrd="0" destOrd="0" parTransId="{D2F21292-7CB0-4CA1-9BFE-70D1C0FAF7DF}" sibTransId="{072D6254-8ED1-4181-BA2E-DF8230734A0E}"/>
    <dgm:cxn modelId="{AC85F0FF-0BA7-4599-89D9-BD1B4E527D64}" type="presOf" srcId="{7BC69D02-2C3B-4437-9EE2-A35FCB8E0907}" destId="{FA4F7C22-C156-4422-8525-0A545ED4C504}" srcOrd="0" destOrd="1" presId="urn:microsoft.com/office/officeart/2005/8/layout/list1"/>
    <dgm:cxn modelId="{FFFC9511-2978-421A-85CF-5743A5407C67}" type="presOf" srcId="{EF893DC3-7378-4B02-B06A-FA84F096A689}" destId="{9DA5BC2E-4DA4-48CE-ADB8-DE641D35E8BC}" srcOrd="0" destOrd="0" presId="urn:microsoft.com/office/officeart/2005/8/layout/list1"/>
    <dgm:cxn modelId="{0859D24E-CF87-4322-916E-EFA0DB3E9F45}" srcId="{B7FF6F93-8DFD-4999-8EC0-65732EC3F5DE}" destId="{33153150-C9EC-4D35-90B5-CE1CB6FB7CD4}" srcOrd="1" destOrd="0" parTransId="{0293EC80-D91E-4563-89D0-737B74135FCD}" sibTransId="{8E333856-FACD-45FE-AE2D-E8E6ACF28C80}"/>
    <dgm:cxn modelId="{9FC894FB-35F1-4E3C-B34C-477E0983B4DA}" srcId="{B7FF6F93-8DFD-4999-8EC0-65732EC3F5DE}" destId="{DD38C462-62DD-4408-8726-A09789883A09}" srcOrd="0" destOrd="0" parTransId="{1FE70972-4020-4AAF-AF82-221AA959E150}" sibTransId="{FD1A6500-B01C-4389-8EB0-10DC4153DBFE}"/>
    <dgm:cxn modelId="{395946E0-28A9-44AF-86BE-2FE5B16F9093}" srcId="{C5131BBA-2C7E-44F6-9723-A4E8C87F297C}" destId="{25589B7B-102A-4EBF-ABD8-D7194050A7E1}" srcOrd="1" destOrd="0" parTransId="{F0F0E7F3-4F31-4B02-913C-C98F826B8AA8}" sibTransId="{D4901028-1360-46AB-A199-6A31ACAFAF5B}"/>
    <dgm:cxn modelId="{917AAFC1-3ABC-40BA-BD3D-E3494640A338}" srcId="{9B5B42B5-5D6E-43B0-AC9C-DE16406820DB}" destId="{5758BB64-E9BB-4C7E-98E2-2A96868050A3}" srcOrd="0" destOrd="0" parTransId="{87C13700-1253-4DF2-BC7F-6152C5FC0BBA}" sibTransId="{5D63EE30-6984-48FC-97E8-D9F8D3F9B121}"/>
    <dgm:cxn modelId="{5FD4BC15-AECD-497A-90C4-6C949DF23D22}" type="presOf" srcId="{33153150-C9EC-4D35-90B5-CE1CB6FB7CD4}" destId="{6D0AC900-0593-413C-A71E-482F5973FA10}" srcOrd="0" destOrd="1" presId="urn:microsoft.com/office/officeart/2005/8/layout/list1"/>
    <dgm:cxn modelId="{40C6A170-5A89-433E-88E5-FC48A16ED441}" type="presOf" srcId="{A5776DD2-492C-47DD-9F98-D935697390CD}" destId="{6D0AC900-0593-413C-A71E-482F5973FA10}" srcOrd="0" destOrd="2" presId="urn:microsoft.com/office/officeart/2005/8/layout/list1"/>
    <dgm:cxn modelId="{0693FC0E-1D3E-4305-9B66-1A304E8EB48E}" type="presOf" srcId="{F751F044-3B96-465D-B8E8-C51AF80E7B12}" destId="{FA4F7C22-C156-4422-8525-0A545ED4C504}" srcOrd="0" destOrd="0" presId="urn:microsoft.com/office/officeart/2005/8/layout/list1"/>
    <dgm:cxn modelId="{82EC03DB-DB04-4634-88FE-C5C2BF227648}" srcId="{B7FF6F93-8DFD-4999-8EC0-65732EC3F5DE}" destId="{A5776DD2-492C-47DD-9F98-D935697390CD}" srcOrd="2" destOrd="0" parTransId="{859DCFA8-ABB2-4455-88D7-5E650253C027}" sibTransId="{A4F88D90-021D-46FB-AF79-BA11B23AAC6F}"/>
    <dgm:cxn modelId="{C837602E-713D-4272-901D-2FF31065B11D}" type="presOf" srcId="{9B5B42B5-5D6E-43B0-AC9C-DE16406820DB}" destId="{3010E130-1426-4858-BD5E-A8421D14488E}" srcOrd="0" destOrd="0" presId="urn:microsoft.com/office/officeart/2005/8/layout/list1"/>
    <dgm:cxn modelId="{DE32B7B9-2A81-4F8D-A15A-5AEB24FFF443}" srcId="{EF893DC3-7378-4B02-B06A-FA84F096A689}" destId="{F751F044-3B96-465D-B8E8-C51AF80E7B12}" srcOrd="0" destOrd="0" parTransId="{5C1CF232-848F-41FA-8F8E-03E903125DC9}" sibTransId="{75669233-842C-479E-B4B9-880EB748442D}"/>
    <dgm:cxn modelId="{CAF7103C-93C1-4F67-97F4-386507E09284}" type="presOf" srcId="{5E1923BF-3A48-44AA-8017-E3DFE1A80C42}" destId="{BB474A13-1570-4BA0-8F7E-3884DD3448C9}" srcOrd="0" destOrd="0" presId="urn:microsoft.com/office/officeart/2005/8/layout/list1"/>
    <dgm:cxn modelId="{35DD3B46-8CFB-4F5C-A361-3B5E51959D99}" type="presOf" srcId="{25589B7B-102A-4EBF-ABD8-D7194050A7E1}" destId="{CCDB3E22-943D-404B-BF55-8047EAE663CD}" srcOrd="0" destOrd="1" presId="urn:microsoft.com/office/officeart/2005/8/layout/list1"/>
    <dgm:cxn modelId="{65FEFC99-B6FB-4E0A-9A5C-F74664CAEACB}" type="presOf" srcId="{9B5B42B5-5D6E-43B0-AC9C-DE16406820DB}" destId="{CE997AAB-C747-47BE-BF0D-3C349B350A34}" srcOrd="1" destOrd="0" presId="urn:microsoft.com/office/officeart/2005/8/layout/list1"/>
    <dgm:cxn modelId="{9C4AC8E8-9A1E-4133-8C48-C7352E6E9B57}" srcId="{5E1923BF-3A48-44AA-8017-E3DFE1A80C42}" destId="{9B5B42B5-5D6E-43B0-AC9C-DE16406820DB}" srcOrd="2" destOrd="0" parTransId="{42BDA8DC-0CFF-401B-A077-26BFF048AFBF}" sibTransId="{F0AFB5D6-340C-4DAA-BD9A-2CDC9906CFDD}"/>
    <dgm:cxn modelId="{68014EB6-9A62-4FE7-B676-27ABD7C78A2D}" type="presParOf" srcId="{BB474A13-1570-4BA0-8F7E-3884DD3448C9}" destId="{AF55B3B8-A5DE-4407-A7BF-5CE226E0A928}" srcOrd="0" destOrd="0" presId="urn:microsoft.com/office/officeart/2005/8/layout/list1"/>
    <dgm:cxn modelId="{C1E232E3-F61F-4752-8904-0AE7061C6C3A}" type="presParOf" srcId="{AF55B3B8-A5DE-4407-A7BF-5CE226E0A928}" destId="{9DA5BC2E-4DA4-48CE-ADB8-DE641D35E8BC}" srcOrd="0" destOrd="0" presId="urn:microsoft.com/office/officeart/2005/8/layout/list1"/>
    <dgm:cxn modelId="{BF0EBCE4-0308-41AC-A9BC-08BF202A5EBD}" type="presParOf" srcId="{AF55B3B8-A5DE-4407-A7BF-5CE226E0A928}" destId="{81D35B1F-F0E3-4725-B400-A577F938A213}" srcOrd="1" destOrd="0" presId="urn:microsoft.com/office/officeart/2005/8/layout/list1"/>
    <dgm:cxn modelId="{1C30A86F-D787-4ADB-A451-CBFFADDD7946}" type="presParOf" srcId="{BB474A13-1570-4BA0-8F7E-3884DD3448C9}" destId="{ED1FF29F-2B91-4A9A-972B-CA91D39B106F}" srcOrd="1" destOrd="0" presId="urn:microsoft.com/office/officeart/2005/8/layout/list1"/>
    <dgm:cxn modelId="{8692BEFA-5240-4BAE-BE50-DC0C8DCCBA8C}" type="presParOf" srcId="{BB474A13-1570-4BA0-8F7E-3884DD3448C9}" destId="{FA4F7C22-C156-4422-8525-0A545ED4C504}" srcOrd="2" destOrd="0" presId="urn:microsoft.com/office/officeart/2005/8/layout/list1"/>
    <dgm:cxn modelId="{F2982507-B063-4FB9-A164-B3EEA118C027}" type="presParOf" srcId="{BB474A13-1570-4BA0-8F7E-3884DD3448C9}" destId="{BAA9CDFC-6019-4E9A-9B98-23BAF7130FCC}" srcOrd="3" destOrd="0" presId="urn:microsoft.com/office/officeart/2005/8/layout/list1"/>
    <dgm:cxn modelId="{7AEAB05E-AFDB-42AB-91F7-52DC6693A044}" type="presParOf" srcId="{BB474A13-1570-4BA0-8F7E-3884DD3448C9}" destId="{0AA078E0-E96C-4AD9-AE70-3080285D1CD1}" srcOrd="4" destOrd="0" presId="urn:microsoft.com/office/officeart/2005/8/layout/list1"/>
    <dgm:cxn modelId="{606AD832-F31C-401F-A575-8E15B20041BA}" type="presParOf" srcId="{0AA078E0-E96C-4AD9-AE70-3080285D1CD1}" destId="{4F650D24-9775-4037-8DAE-8B482948FF46}" srcOrd="0" destOrd="0" presId="urn:microsoft.com/office/officeart/2005/8/layout/list1"/>
    <dgm:cxn modelId="{A9DF3B05-EB87-4112-9AC2-19483B2A4D56}" type="presParOf" srcId="{0AA078E0-E96C-4AD9-AE70-3080285D1CD1}" destId="{4AD83E07-8135-4BBF-83EC-C2681495B6CF}" srcOrd="1" destOrd="0" presId="urn:microsoft.com/office/officeart/2005/8/layout/list1"/>
    <dgm:cxn modelId="{67CC0D5A-0A39-413E-BD4F-EA277DBAD001}" type="presParOf" srcId="{BB474A13-1570-4BA0-8F7E-3884DD3448C9}" destId="{2F1D93BB-F910-4C0F-85E1-BFCBCEE0294D}" srcOrd="5" destOrd="0" presId="urn:microsoft.com/office/officeart/2005/8/layout/list1"/>
    <dgm:cxn modelId="{2CEA6F0F-119B-444D-93C9-23F002996986}" type="presParOf" srcId="{BB474A13-1570-4BA0-8F7E-3884DD3448C9}" destId="{CCDB3E22-943D-404B-BF55-8047EAE663CD}" srcOrd="6" destOrd="0" presId="urn:microsoft.com/office/officeart/2005/8/layout/list1"/>
    <dgm:cxn modelId="{0F855DCE-BBA2-4783-B8BF-C6A94BD93355}" type="presParOf" srcId="{BB474A13-1570-4BA0-8F7E-3884DD3448C9}" destId="{F7BC2B90-9C86-4871-9CB2-CB18E83BEB31}" srcOrd="7" destOrd="0" presId="urn:microsoft.com/office/officeart/2005/8/layout/list1"/>
    <dgm:cxn modelId="{B982CF56-F6C0-47D5-8522-67BA7B4DEA7C}" type="presParOf" srcId="{BB474A13-1570-4BA0-8F7E-3884DD3448C9}" destId="{6B15F390-5D96-4E3A-AF15-17DA37754170}" srcOrd="8" destOrd="0" presId="urn:microsoft.com/office/officeart/2005/8/layout/list1"/>
    <dgm:cxn modelId="{16DB5149-72C9-435B-AB80-9F4A6D70131B}" type="presParOf" srcId="{6B15F390-5D96-4E3A-AF15-17DA37754170}" destId="{3010E130-1426-4858-BD5E-A8421D14488E}" srcOrd="0" destOrd="0" presId="urn:microsoft.com/office/officeart/2005/8/layout/list1"/>
    <dgm:cxn modelId="{8B209A52-6D6A-468E-9D97-F244FF439A34}" type="presParOf" srcId="{6B15F390-5D96-4E3A-AF15-17DA37754170}" destId="{CE997AAB-C747-47BE-BF0D-3C349B350A34}" srcOrd="1" destOrd="0" presId="urn:microsoft.com/office/officeart/2005/8/layout/list1"/>
    <dgm:cxn modelId="{34C2F0BC-489B-4899-B940-8E42ECD2FEF2}" type="presParOf" srcId="{BB474A13-1570-4BA0-8F7E-3884DD3448C9}" destId="{B8CDFCA4-AF81-4A5D-9943-FAB38056C33B}" srcOrd="9" destOrd="0" presId="urn:microsoft.com/office/officeart/2005/8/layout/list1"/>
    <dgm:cxn modelId="{FC5B9D19-FAE4-41D8-9740-D136B35C23F1}" type="presParOf" srcId="{BB474A13-1570-4BA0-8F7E-3884DD3448C9}" destId="{DCBCDB98-C757-4689-9F6B-70E0011D9F85}" srcOrd="10" destOrd="0" presId="urn:microsoft.com/office/officeart/2005/8/layout/list1"/>
    <dgm:cxn modelId="{7E5F25F2-C83F-46FB-B243-0FD6358CCF67}" type="presParOf" srcId="{BB474A13-1570-4BA0-8F7E-3884DD3448C9}" destId="{7276341B-EF29-4C6A-859E-FF799513BA42}" srcOrd="11" destOrd="0" presId="urn:microsoft.com/office/officeart/2005/8/layout/list1"/>
    <dgm:cxn modelId="{7FD62C92-3B5F-4065-A52D-A406D312485F}" type="presParOf" srcId="{BB474A13-1570-4BA0-8F7E-3884DD3448C9}" destId="{02BAF480-91BA-4FF2-B101-0EF2F9DCAC07}" srcOrd="12" destOrd="0" presId="urn:microsoft.com/office/officeart/2005/8/layout/list1"/>
    <dgm:cxn modelId="{CB81919C-4024-4FFE-B8A8-DA96257F16F6}" type="presParOf" srcId="{02BAF480-91BA-4FF2-B101-0EF2F9DCAC07}" destId="{F1F45159-92B2-40EF-BAF6-4D877BE817D4}" srcOrd="0" destOrd="0" presId="urn:microsoft.com/office/officeart/2005/8/layout/list1"/>
    <dgm:cxn modelId="{EEC8D7A7-32BA-4766-9C35-F6D70D21943F}" type="presParOf" srcId="{02BAF480-91BA-4FF2-B101-0EF2F9DCAC07}" destId="{15A3D0E0-2610-4B9F-9AFF-82D0A0087D6E}" srcOrd="1" destOrd="0" presId="urn:microsoft.com/office/officeart/2005/8/layout/list1"/>
    <dgm:cxn modelId="{B9F4B104-BE90-4CA2-A67D-824F615368EB}" type="presParOf" srcId="{BB474A13-1570-4BA0-8F7E-3884DD3448C9}" destId="{A42EC743-659A-4A12-A128-46A7B9453951}" srcOrd="13" destOrd="0" presId="urn:microsoft.com/office/officeart/2005/8/layout/list1"/>
    <dgm:cxn modelId="{2279E5A7-0B17-4BAA-AF14-95CAE46394F4}" type="presParOf" srcId="{BB474A13-1570-4BA0-8F7E-3884DD3448C9}" destId="{6D0AC900-0593-413C-A71E-482F5973FA10}" srcOrd="14" destOrd="0" presId="urn:microsoft.com/office/officeart/2005/8/layout/list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02A48B5-2510-4266-9113-3A036B1ADCC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EC171CC-5387-40A2-8E22-BF9204ED4F92}">
      <dgm:prSet phldrT="[Text]"/>
      <dgm:spPr>
        <a:solidFill>
          <a:schemeClr val="accent2"/>
        </a:solidFill>
      </dgm:spPr>
      <dgm:t>
        <a:bodyPr/>
        <a:lstStyle/>
        <a:p>
          <a:r>
            <a:rPr lang="en-US" dirty="0" smtClean="0"/>
            <a:t>How do you protect access to URLs (pages)?</a:t>
          </a:r>
          <a:endParaRPr lang="en-US" dirty="0"/>
        </a:p>
      </dgm:t>
    </dgm:pt>
    <dgm:pt modelId="{1B461DF1-2F8B-4EE8-9AD2-190192A2318B}" type="parTrans" cxnId="{928D747C-8B55-4CCE-B088-C63FAAB04CAE}">
      <dgm:prSet/>
      <dgm:spPr/>
      <dgm:t>
        <a:bodyPr/>
        <a:lstStyle/>
        <a:p>
          <a:endParaRPr lang="en-US"/>
        </a:p>
      </dgm:t>
    </dgm:pt>
    <dgm:pt modelId="{D5AC15FA-3917-48A9-931E-44DBAB74E24A}" type="sibTrans" cxnId="{928D747C-8B55-4CCE-B088-C63FAAB04CAE}">
      <dgm:prSet/>
      <dgm:spPr/>
      <dgm:t>
        <a:bodyPr/>
        <a:lstStyle/>
        <a:p>
          <a:endParaRPr lang="en-US"/>
        </a:p>
      </dgm:t>
    </dgm:pt>
    <dgm:pt modelId="{C3A1C929-B332-4D92-9F3E-7D30328607A2}">
      <dgm:prSet/>
      <dgm:spPr/>
      <dgm:t>
        <a:bodyPr/>
        <a:lstStyle/>
        <a:p>
          <a:r>
            <a:rPr lang="en-US" dirty="0" smtClean="0"/>
            <a:t>This is part of enforcing proper “authorization”, along with </a:t>
          </a:r>
          <a:br>
            <a:rPr lang="en-US" dirty="0" smtClean="0"/>
          </a:br>
          <a:r>
            <a:rPr lang="en-US" dirty="0" smtClean="0"/>
            <a:t>A4 – Insecure Direct Object References</a:t>
          </a:r>
        </a:p>
      </dgm:t>
    </dgm:pt>
    <dgm:pt modelId="{BEEE52A0-B2B1-4E54-BBEB-A02FAF8441F7}" type="parTrans" cxnId="{65680BC7-1EF6-4BED-B2F2-F0316C8EE1E8}">
      <dgm:prSet/>
      <dgm:spPr/>
      <dgm:t>
        <a:bodyPr/>
        <a:lstStyle/>
        <a:p>
          <a:endParaRPr lang="en-US"/>
        </a:p>
      </dgm:t>
    </dgm:pt>
    <dgm:pt modelId="{09979F58-DB4F-4F8A-965D-1A4E2081F64D}" type="sibTrans" cxnId="{65680BC7-1EF6-4BED-B2F2-F0316C8EE1E8}">
      <dgm:prSet/>
      <dgm:spPr/>
      <dgm:t>
        <a:bodyPr/>
        <a:lstStyle/>
        <a:p>
          <a:endParaRPr lang="en-US"/>
        </a:p>
      </dgm:t>
    </dgm:pt>
    <dgm:pt modelId="{95EF5983-203F-4F8B-99E9-897B06569112}">
      <dgm:prSet/>
      <dgm:spPr>
        <a:solidFill>
          <a:schemeClr val="accent2"/>
        </a:solidFill>
      </dgm:spPr>
      <dgm:t>
        <a:bodyPr/>
        <a:lstStyle/>
        <a:p>
          <a:r>
            <a:rPr lang="en-US" dirty="0" smtClean="0"/>
            <a:t>A common mistake …</a:t>
          </a:r>
        </a:p>
      </dgm:t>
    </dgm:pt>
    <dgm:pt modelId="{BEE0F175-4E48-4B76-BE2C-39A95DB9F6EF}" type="parTrans" cxnId="{9E3353A8-339D-4159-9831-E0354269B3E6}">
      <dgm:prSet/>
      <dgm:spPr/>
      <dgm:t>
        <a:bodyPr/>
        <a:lstStyle/>
        <a:p>
          <a:endParaRPr lang="en-US"/>
        </a:p>
      </dgm:t>
    </dgm:pt>
    <dgm:pt modelId="{3C9B79E0-8167-4DD1-8937-D060A8880427}" type="sibTrans" cxnId="{9E3353A8-339D-4159-9831-E0354269B3E6}">
      <dgm:prSet/>
      <dgm:spPr/>
      <dgm:t>
        <a:bodyPr/>
        <a:lstStyle/>
        <a:p>
          <a:endParaRPr lang="en-US"/>
        </a:p>
      </dgm:t>
    </dgm:pt>
    <dgm:pt modelId="{53C8FA64-A547-4A1C-A4F8-F7B8F4E15295}">
      <dgm:prSet/>
      <dgm:spPr/>
      <dgm:t>
        <a:bodyPr/>
        <a:lstStyle/>
        <a:p>
          <a:r>
            <a:rPr lang="en-US" dirty="0" smtClean="0"/>
            <a:t>Displaying only authorized links and menu choices</a:t>
          </a:r>
        </a:p>
      </dgm:t>
    </dgm:pt>
    <dgm:pt modelId="{47FC68F8-E5B5-463D-A10D-7AADD0827E61}" type="parTrans" cxnId="{9C999696-36F0-4CB5-AA2B-EC26E0E8389A}">
      <dgm:prSet/>
      <dgm:spPr/>
      <dgm:t>
        <a:bodyPr/>
        <a:lstStyle/>
        <a:p>
          <a:endParaRPr lang="en-US"/>
        </a:p>
      </dgm:t>
    </dgm:pt>
    <dgm:pt modelId="{0C543BED-3335-4F40-B41E-CB0B4A6EFEBE}" type="sibTrans" cxnId="{9C999696-36F0-4CB5-AA2B-EC26E0E8389A}">
      <dgm:prSet/>
      <dgm:spPr/>
      <dgm:t>
        <a:bodyPr/>
        <a:lstStyle/>
        <a:p>
          <a:endParaRPr lang="en-US"/>
        </a:p>
      </dgm:t>
    </dgm:pt>
    <dgm:pt modelId="{6862C20F-51D3-4D56-9227-783363201EF2}">
      <dgm:prSet/>
      <dgm:spPr/>
      <dgm:t>
        <a:bodyPr/>
        <a:lstStyle/>
        <a:p>
          <a:r>
            <a:rPr lang="en-US" dirty="0" smtClean="0"/>
            <a:t>This is called presentation layer access control, and doesn’t work</a:t>
          </a:r>
        </a:p>
      </dgm:t>
    </dgm:pt>
    <dgm:pt modelId="{1A6CEAA7-AFC5-4D5E-9857-9A1DBE435C71}" type="parTrans" cxnId="{3E871A54-AC95-44BD-B7A1-BCF32BD519DC}">
      <dgm:prSet/>
      <dgm:spPr/>
      <dgm:t>
        <a:bodyPr/>
        <a:lstStyle/>
        <a:p>
          <a:endParaRPr lang="en-US"/>
        </a:p>
      </dgm:t>
    </dgm:pt>
    <dgm:pt modelId="{0A7BE370-6542-4462-8A39-2FD5F92DB2F7}" type="sibTrans" cxnId="{3E871A54-AC95-44BD-B7A1-BCF32BD519DC}">
      <dgm:prSet/>
      <dgm:spPr/>
      <dgm:t>
        <a:bodyPr/>
        <a:lstStyle/>
        <a:p>
          <a:endParaRPr lang="en-US"/>
        </a:p>
      </dgm:t>
    </dgm:pt>
    <dgm:pt modelId="{A345DB79-22CF-4E7A-8AAD-E93ED407496B}">
      <dgm:prSet/>
      <dgm:spPr/>
      <dgm:t>
        <a:bodyPr/>
        <a:lstStyle/>
        <a:p>
          <a:r>
            <a:rPr lang="en-US" dirty="0" smtClean="0"/>
            <a:t>Attacker simply forges direct access to ‘unauthorized’ pages</a:t>
          </a:r>
        </a:p>
      </dgm:t>
    </dgm:pt>
    <dgm:pt modelId="{FC987143-0458-4A28-B316-B8CA19D5B4A0}" type="parTrans" cxnId="{102166F5-CEF3-4E97-9D38-A025872ECC50}">
      <dgm:prSet/>
      <dgm:spPr/>
      <dgm:t>
        <a:bodyPr/>
        <a:lstStyle/>
        <a:p>
          <a:endParaRPr lang="en-US"/>
        </a:p>
      </dgm:t>
    </dgm:pt>
    <dgm:pt modelId="{F61CFC4E-C67F-404E-9DFB-B0CE475CC284}" type="sibTrans" cxnId="{102166F5-CEF3-4E97-9D38-A025872ECC50}">
      <dgm:prSet/>
      <dgm:spPr/>
      <dgm:t>
        <a:bodyPr/>
        <a:lstStyle/>
        <a:p>
          <a:endParaRPr lang="en-US"/>
        </a:p>
      </dgm:t>
    </dgm:pt>
    <dgm:pt modelId="{76516AE0-B2FD-45B5-A249-B805E648C268}">
      <dgm:prSet/>
      <dgm:spPr>
        <a:solidFill>
          <a:schemeClr val="accent2"/>
        </a:solidFill>
      </dgm:spPr>
      <dgm:t>
        <a:bodyPr/>
        <a:lstStyle/>
        <a:p>
          <a:r>
            <a:rPr lang="en-US" dirty="0" smtClean="0"/>
            <a:t>Typical Impact</a:t>
          </a:r>
        </a:p>
      </dgm:t>
    </dgm:pt>
    <dgm:pt modelId="{D808AABB-A29F-4D51-9CAA-387FBEFEA307}" type="parTrans" cxnId="{0B60F8CC-69BB-4F34-941D-151B054DA1EF}">
      <dgm:prSet/>
      <dgm:spPr/>
      <dgm:t>
        <a:bodyPr/>
        <a:lstStyle/>
        <a:p>
          <a:endParaRPr lang="en-US"/>
        </a:p>
      </dgm:t>
    </dgm:pt>
    <dgm:pt modelId="{BF991C44-0975-4AD1-BD68-29C4E2FF17A5}" type="sibTrans" cxnId="{0B60F8CC-69BB-4F34-941D-151B054DA1EF}">
      <dgm:prSet/>
      <dgm:spPr/>
      <dgm:t>
        <a:bodyPr/>
        <a:lstStyle/>
        <a:p>
          <a:endParaRPr lang="en-US"/>
        </a:p>
      </dgm:t>
    </dgm:pt>
    <dgm:pt modelId="{2B95A1A9-AD68-44FD-A59F-20D5278FC810}">
      <dgm:prSet/>
      <dgm:spPr/>
      <dgm:t>
        <a:bodyPr/>
        <a:lstStyle/>
        <a:p>
          <a:r>
            <a:rPr lang="en-US" dirty="0" smtClean="0"/>
            <a:t>Attackers invoke functions and services they’re not authorized for</a:t>
          </a:r>
        </a:p>
      </dgm:t>
    </dgm:pt>
    <dgm:pt modelId="{5777F5ED-DF7E-4EBB-A2E2-346E164E39B5}" type="parTrans" cxnId="{A197DC2B-4A9A-41AC-9FEF-96BCA7CAF4F2}">
      <dgm:prSet/>
      <dgm:spPr/>
      <dgm:t>
        <a:bodyPr/>
        <a:lstStyle/>
        <a:p>
          <a:endParaRPr lang="en-US"/>
        </a:p>
      </dgm:t>
    </dgm:pt>
    <dgm:pt modelId="{165C03AB-A972-4ABF-850B-00444EB74546}" type="sibTrans" cxnId="{A197DC2B-4A9A-41AC-9FEF-96BCA7CAF4F2}">
      <dgm:prSet/>
      <dgm:spPr/>
      <dgm:t>
        <a:bodyPr/>
        <a:lstStyle/>
        <a:p>
          <a:endParaRPr lang="en-US"/>
        </a:p>
      </dgm:t>
    </dgm:pt>
    <dgm:pt modelId="{85EFE549-C2CB-42C8-8E92-2EAA863221DC}">
      <dgm:prSet/>
      <dgm:spPr/>
      <dgm:t>
        <a:bodyPr/>
        <a:lstStyle/>
        <a:p>
          <a:r>
            <a:rPr lang="en-US" dirty="0" smtClean="0"/>
            <a:t>Access other user’s accounts and data</a:t>
          </a:r>
        </a:p>
      </dgm:t>
    </dgm:pt>
    <dgm:pt modelId="{7D6AAE14-87FB-410C-9D9A-BEF25BDFB180}" type="parTrans" cxnId="{5973ECE7-EE23-4E5A-BD98-A4D39573C6DE}">
      <dgm:prSet/>
      <dgm:spPr/>
      <dgm:t>
        <a:bodyPr/>
        <a:lstStyle/>
        <a:p>
          <a:endParaRPr lang="en-US"/>
        </a:p>
      </dgm:t>
    </dgm:pt>
    <dgm:pt modelId="{435E3B76-5A5B-4002-92DB-C6951F5E33F8}" type="sibTrans" cxnId="{5973ECE7-EE23-4E5A-BD98-A4D39573C6DE}">
      <dgm:prSet/>
      <dgm:spPr/>
      <dgm:t>
        <a:bodyPr/>
        <a:lstStyle/>
        <a:p>
          <a:endParaRPr lang="en-US"/>
        </a:p>
      </dgm:t>
    </dgm:pt>
    <dgm:pt modelId="{56BE9E86-9FE7-401B-B8E1-764FD9EDCFAD}">
      <dgm:prSet/>
      <dgm:spPr/>
      <dgm:t>
        <a:bodyPr/>
        <a:lstStyle/>
        <a:p>
          <a:r>
            <a:rPr lang="en-US" dirty="0" smtClean="0"/>
            <a:t>Perform privileged actions</a:t>
          </a:r>
        </a:p>
      </dgm:t>
    </dgm:pt>
    <dgm:pt modelId="{8E9FAD2B-0830-48E1-843D-EB40629A05CE}" type="parTrans" cxnId="{FE1B3B3F-DBE6-4223-A707-DB683F9E1298}">
      <dgm:prSet/>
      <dgm:spPr/>
      <dgm:t>
        <a:bodyPr/>
        <a:lstStyle/>
        <a:p>
          <a:endParaRPr lang="en-US"/>
        </a:p>
      </dgm:t>
    </dgm:pt>
    <dgm:pt modelId="{481190E2-0E1D-4BC1-B17A-477CC199F167}" type="sibTrans" cxnId="{FE1B3B3F-DBE6-4223-A707-DB683F9E1298}">
      <dgm:prSet/>
      <dgm:spPr/>
      <dgm:t>
        <a:bodyPr/>
        <a:lstStyle/>
        <a:p>
          <a:endParaRPr lang="en-US"/>
        </a:p>
      </dgm:t>
    </dgm:pt>
    <dgm:pt modelId="{F10DA9F5-E434-4E08-87CB-CFF007EA8E54}" type="pres">
      <dgm:prSet presAssocID="{502A48B5-2510-4266-9113-3A036B1ADCC3}" presName="linear" presStyleCnt="0">
        <dgm:presLayoutVars>
          <dgm:dir/>
          <dgm:animLvl val="lvl"/>
          <dgm:resizeHandles val="exact"/>
        </dgm:presLayoutVars>
      </dgm:prSet>
      <dgm:spPr/>
      <dgm:t>
        <a:bodyPr/>
        <a:lstStyle/>
        <a:p>
          <a:endParaRPr lang="en-US"/>
        </a:p>
      </dgm:t>
    </dgm:pt>
    <dgm:pt modelId="{6DB5E303-C3C1-4D33-A0B9-E7247FCDA8C3}" type="pres">
      <dgm:prSet presAssocID="{FEC171CC-5387-40A2-8E22-BF9204ED4F92}" presName="parentLin" presStyleCnt="0"/>
      <dgm:spPr/>
    </dgm:pt>
    <dgm:pt modelId="{B13DB3A0-8A2B-4DD9-9235-6C408C8D9DE5}" type="pres">
      <dgm:prSet presAssocID="{FEC171CC-5387-40A2-8E22-BF9204ED4F92}" presName="parentLeftMargin" presStyleLbl="node1" presStyleIdx="0" presStyleCnt="3"/>
      <dgm:spPr/>
      <dgm:t>
        <a:bodyPr/>
        <a:lstStyle/>
        <a:p>
          <a:endParaRPr lang="en-US"/>
        </a:p>
      </dgm:t>
    </dgm:pt>
    <dgm:pt modelId="{6C2FA632-2CF5-4117-93CB-769B9CFF34E2}" type="pres">
      <dgm:prSet presAssocID="{FEC171CC-5387-40A2-8E22-BF9204ED4F92}" presName="parentText" presStyleLbl="node1" presStyleIdx="0" presStyleCnt="3">
        <dgm:presLayoutVars>
          <dgm:chMax val="0"/>
          <dgm:bulletEnabled val="1"/>
        </dgm:presLayoutVars>
      </dgm:prSet>
      <dgm:spPr/>
      <dgm:t>
        <a:bodyPr/>
        <a:lstStyle/>
        <a:p>
          <a:endParaRPr lang="en-US"/>
        </a:p>
      </dgm:t>
    </dgm:pt>
    <dgm:pt modelId="{44C2E016-008D-4C47-B201-544BD23A6DA0}" type="pres">
      <dgm:prSet presAssocID="{FEC171CC-5387-40A2-8E22-BF9204ED4F92}" presName="negativeSpace" presStyleCnt="0"/>
      <dgm:spPr/>
    </dgm:pt>
    <dgm:pt modelId="{F4FE1C1E-A996-4C6E-81FD-9B6C7C5D15AA}" type="pres">
      <dgm:prSet presAssocID="{FEC171CC-5387-40A2-8E22-BF9204ED4F92}" presName="childText" presStyleLbl="conFgAcc1" presStyleIdx="0" presStyleCnt="3">
        <dgm:presLayoutVars>
          <dgm:bulletEnabled val="1"/>
        </dgm:presLayoutVars>
      </dgm:prSet>
      <dgm:spPr/>
      <dgm:t>
        <a:bodyPr/>
        <a:lstStyle/>
        <a:p>
          <a:endParaRPr lang="en-US"/>
        </a:p>
      </dgm:t>
    </dgm:pt>
    <dgm:pt modelId="{8577666C-4562-48C9-9C18-3E82ADEFE8A2}" type="pres">
      <dgm:prSet presAssocID="{D5AC15FA-3917-48A9-931E-44DBAB74E24A}" presName="spaceBetweenRectangles" presStyleCnt="0"/>
      <dgm:spPr/>
    </dgm:pt>
    <dgm:pt modelId="{39065C36-D425-4497-8077-E35EA7CA848B}" type="pres">
      <dgm:prSet presAssocID="{95EF5983-203F-4F8B-99E9-897B06569112}" presName="parentLin" presStyleCnt="0"/>
      <dgm:spPr/>
    </dgm:pt>
    <dgm:pt modelId="{E5860DB8-3515-46D3-9DBF-53532B377121}" type="pres">
      <dgm:prSet presAssocID="{95EF5983-203F-4F8B-99E9-897B06569112}" presName="parentLeftMargin" presStyleLbl="node1" presStyleIdx="0" presStyleCnt="3"/>
      <dgm:spPr/>
      <dgm:t>
        <a:bodyPr/>
        <a:lstStyle/>
        <a:p>
          <a:endParaRPr lang="en-US"/>
        </a:p>
      </dgm:t>
    </dgm:pt>
    <dgm:pt modelId="{E99EF9FE-3701-498A-8BA9-D48F9D0B7694}" type="pres">
      <dgm:prSet presAssocID="{95EF5983-203F-4F8B-99E9-897B06569112}" presName="parentText" presStyleLbl="node1" presStyleIdx="1" presStyleCnt="3">
        <dgm:presLayoutVars>
          <dgm:chMax val="0"/>
          <dgm:bulletEnabled val="1"/>
        </dgm:presLayoutVars>
      </dgm:prSet>
      <dgm:spPr/>
      <dgm:t>
        <a:bodyPr/>
        <a:lstStyle/>
        <a:p>
          <a:endParaRPr lang="en-US"/>
        </a:p>
      </dgm:t>
    </dgm:pt>
    <dgm:pt modelId="{F002B623-E749-41FA-AFE7-0FE0241BD13D}" type="pres">
      <dgm:prSet presAssocID="{95EF5983-203F-4F8B-99E9-897B06569112}" presName="negativeSpace" presStyleCnt="0"/>
      <dgm:spPr/>
    </dgm:pt>
    <dgm:pt modelId="{8BADFEB2-6D9F-4FF6-8A19-62EDB3764F20}" type="pres">
      <dgm:prSet presAssocID="{95EF5983-203F-4F8B-99E9-897B06569112}" presName="childText" presStyleLbl="conFgAcc1" presStyleIdx="1" presStyleCnt="3">
        <dgm:presLayoutVars>
          <dgm:bulletEnabled val="1"/>
        </dgm:presLayoutVars>
      </dgm:prSet>
      <dgm:spPr/>
      <dgm:t>
        <a:bodyPr/>
        <a:lstStyle/>
        <a:p>
          <a:endParaRPr lang="en-US"/>
        </a:p>
      </dgm:t>
    </dgm:pt>
    <dgm:pt modelId="{893519C6-B0D4-40D1-9299-7D4189280B0C}" type="pres">
      <dgm:prSet presAssocID="{3C9B79E0-8167-4DD1-8937-D060A8880427}" presName="spaceBetweenRectangles" presStyleCnt="0"/>
      <dgm:spPr/>
    </dgm:pt>
    <dgm:pt modelId="{2F4FCF47-00FF-4D8C-BCAC-1B4A98471557}" type="pres">
      <dgm:prSet presAssocID="{76516AE0-B2FD-45B5-A249-B805E648C268}" presName="parentLin" presStyleCnt="0"/>
      <dgm:spPr/>
    </dgm:pt>
    <dgm:pt modelId="{D5055306-D126-4F1A-9D4B-0979D271A3CD}" type="pres">
      <dgm:prSet presAssocID="{76516AE0-B2FD-45B5-A249-B805E648C268}" presName="parentLeftMargin" presStyleLbl="node1" presStyleIdx="1" presStyleCnt="3"/>
      <dgm:spPr/>
      <dgm:t>
        <a:bodyPr/>
        <a:lstStyle/>
        <a:p>
          <a:endParaRPr lang="en-US"/>
        </a:p>
      </dgm:t>
    </dgm:pt>
    <dgm:pt modelId="{FFCB1FAB-F343-4497-9E31-9572963F7F19}" type="pres">
      <dgm:prSet presAssocID="{76516AE0-B2FD-45B5-A249-B805E648C268}" presName="parentText" presStyleLbl="node1" presStyleIdx="2" presStyleCnt="3">
        <dgm:presLayoutVars>
          <dgm:chMax val="0"/>
          <dgm:bulletEnabled val="1"/>
        </dgm:presLayoutVars>
      </dgm:prSet>
      <dgm:spPr/>
      <dgm:t>
        <a:bodyPr/>
        <a:lstStyle/>
        <a:p>
          <a:endParaRPr lang="en-US"/>
        </a:p>
      </dgm:t>
    </dgm:pt>
    <dgm:pt modelId="{A21012B6-0CF4-45EC-AF17-5D73EF86B626}" type="pres">
      <dgm:prSet presAssocID="{76516AE0-B2FD-45B5-A249-B805E648C268}" presName="negativeSpace" presStyleCnt="0"/>
      <dgm:spPr/>
    </dgm:pt>
    <dgm:pt modelId="{915708CD-BBB6-4A68-9BC9-DB6571647522}" type="pres">
      <dgm:prSet presAssocID="{76516AE0-B2FD-45B5-A249-B805E648C268}" presName="childText" presStyleLbl="conFgAcc1" presStyleIdx="2" presStyleCnt="3">
        <dgm:presLayoutVars>
          <dgm:bulletEnabled val="1"/>
        </dgm:presLayoutVars>
      </dgm:prSet>
      <dgm:spPr/>
      <dgm:t>
        <a:bodyPr/>
        <a:lstStyle/>
        <a:p>
          <a:endParaRPr lang="en-US"/>
        </a:p>
      </dgm:t>
    </dgm:pt>
  </dgm:ptLst>
  <dgm:cxnLst>
    <dgm:cxn modelId="{4394531A-CFE7-4AE0-801C-E52CF8CA945D}" type="presOf" srcId="{76516AE0-B2FD-45B5-A249-B805E648C268}" destId="{D5055306-D126-4F1A-9D4B-0979D271A3CD}" srcOrd="0" destOrd="0" presId="urn:microsoft.com/office/officeart/2005/8/layout/list1"/>
    <dgm:cxn modelId="{CF59F326-033E-4076-9756-ED017E8E4A87}" type="presOf" srcId="{76516AE0-B2FD-45B5-A249-B805E648C268}" destId="{FFCB1FAB-F343-4497-9E31-9572963F7F19}" srcOrd="1" destOrd="0" presId="urn:microsoft.com/office/officeart/2005/8/layout/list1"/>
    <dgm:cxn modelId="{8C472B20-2072-4694-AF9F-AC3BDD9B7BAF}" type="presOf" srcId="{FEC171CC-5387-40A2-8E22-BF9204ED4F92}" destId="{6C2FA632-2CF5-4117-93CB-769B9CFF34E2}" srcOrd="1" destOrd="0" presId="urn:microsoft.com/office/officeart/2005/8/layout/list1"/>
    <dgm:cxn modelId="{FA15C229-6FC7-447A-B974-B4FC09C9C7DA}" type="presOf" srcId="{A345DB79-22CF-4E7A-8AAD-E93ED407496B}" destId="{8BADFEB2-6D9F-4FF6-8A19-62EDB3764F20}" srcOrd="0" destOrd="2" presId="urn:microsoft.com/office/officeart/2005/8/layout/list1"/>
    <dgm:cxn modelId="{928D747C-8B55-4CCE-B088-C63FAAB04CAE}" srcId="{502A48B5-2510-4266-9113-3A036B1ADCC3}" destId="{FEC171CC-5387-40A2-8E22-BF9204ED4F92}" srcOrd="0" destOrd="0" parTransId="{1B461DF1-2F8B-4EE8-9AD2-190192A2318B}" sibTransId="{D5AC15FA-3917-48A9-931E-44DBAB74E24A}"/>
    <dgm:cxn modelId="{E422B2F1-D8A9-4756-92F7-043D39278EB4}" type="presOf" srcId="{85EFE549-C2CB-42C8-8E92-2EAA863221DC}" destId="{915708CD-BBB6-4A68-9BC9-DB6571647522}" srcOrd="0" destOrd="1" presId="urn:microsoft.com/office/officeart/2005/8/layout/list1"/>
    <dgm:cxn modelId="{4E60BBA5-E0F4-4061-AF48-8FE2CAF8C86A}" type="presOf" srcId="{6862C20F-51D3-4D56-9227-783363201EF2}" destId="{8BADFEB2-6D9F-4FF6-8A19-62EDB3764F20}" srcOrd="0" destOrd="1" presId="urn:microsoft.com/office/officeart/2005/8/layout/list1"/>
    <dgm:cxn modelId="{D3E6F8B5-D8F1-47A5-8348-F5C245FC7CCC}" type="presOf" srcId="{FEC171CC-5387-40A2-8E22-BF9204ED4F92}" destId="{B13DB3A0-8A2B-4DD9-9235-6C408C8D9DE5}" srcOrd="0" destOrd="0" presId="urn:microsoft.com/office/officeart/2005/8/layout/list1"/>
    <dgm:cxn modelId="{43175603-A2DD-495E-9E62-3DC102F5C987}" type="presOf" srcId="{53C8FA64-A547-4A1C-A4F8-F7B8F4E15295}" destId="{8BADFEB2-6D9F-4FF6-8A19-62EDB3764F20}" srcOrd="0" destOrd="0" presId="urn:microsoft.com/office/officeart/2005/8/layout/list1"/>
    <dgm:cxn modelId="{9C999696-36F0-4CB5-AA2B-EC26E0E8389A}" srcId="{95EF5983-203F-4F8B-99E9-897B06569112}" destId="{53C8FA64-A547-4A1C-A4F8-F7B8F4E15295}" srcOrd="0" destOrd="0" parTransId="{47FC68F8-E5B5-463D-A10D-7AADD0827E61}" sibTransId="{0C543BED-3335-4F40-B41E-CB0B4A6EFEBE}"/>
    <dgm:cxn modelId="{E9939A8A-154E-41AC-A030-46D5D6557F8B}" type="presOf" srcId="{2B95A1A9-AD68-44FD-A59F-20D5278FC810}" destId="{915708CD-BBB6-4A68-9BC9-DB6571647522}" srcOrd="0" destOrd="0" presId="urn:microsoft.com/office/officeart/2005/8/layout/list1"/>
    <dgm:cxn modelId="{9E3353A8-339D-4159-9831-E0354269B3E6}" srcId="{502A48B5-2510-4266-9113-3A036B1ADCC3}" destId="{95EF5983-203F-4F8B-99E9-897B06569112}" srcOrd="1" destOrd="0" parTransId="{BEE0F175-4E48-4B76-BE2C-39A95DB9F6EF}" sibTransId="{3C9B79E0-8167-4DD1-8937-D060A8880427}"/>
    <dgm:cxn modelId="{5973ECE7-EE23-4E5A-BD98-A4D39573C6DE}" srcId="{76516AE0-B2FD-45B5-A249-B805E648C268}" destId="{85EFE549-C2CB-42C8-8E92-2EAA863221DC}" srcOrd="1" destOrd="0" parTransId="{7D6AAE14-87FB-410C-9D9A-BEF25BDFB180}" sibTransId="{435E3B76-5A5B-4002-92DB-C6951F5E33F8}"/>
    <dgm:cxn modelId="{F70F924D-61D0-49A8-98D6-F33D2BE44A38}" type="presOf" srcId="{502A48B5-2510-4266-9113-3A036B1ADCC3}" destId="{F10DA9F5-E434-4E08-87CB-CFF007EA8E54}" srcOrd="0" destOrd="0" presId="urn:microsoft.com/office/officeart/2005/8/layout/list1"/>
    <dgm:cxn modelId="{F630BBC7-4C9D-4FF3-81FE-A78B54B3D8C6}" type="presOf" srcId="{95EF5983-203F-4F8B-99E9-897B06569112}" destId="{E99EF9FE-3701-498A-8BA9-D48F9D0B7694}" srcOrd="1" destOrd="0" presId="urn:microsoft.com/office/officeart/2005/8/layout/list1"/>
    <dgm:cxn modelId="{102166F5-CEF3-4E97-9D38-A025872ECC50}" srcId="{95EF5983-203F-4F8B-99E9-897B06569112}" destId="{A345DB79-22CF-4E7A-8AAD-E93ED407496B}" srcOrd="2" destOrd="0" parTransId="{FC987143-0458-4A28-B316-B8CA19D5B4A0}" sibTransId="{F61CFC4E-C67F-404E-9DFB-B0CE475CC284}"/>
    <dgm:cxn modelId="{65680BC7-1EF6-4BED-B2F2-F0316C8EE1E8}" srcId="{FEC171CC-5387-40A2-8E22-BF9204ED4F92}" destId="{C3A1C929-B332-4D92-9F3E-7D30328607A2}" srcOrd="0" destOrd="0" parTransId="{BEEE52A0-B2B1-4E54-BBEB-A02FAF8441F7}" sibTransId="{09979F58-DB4F-4F8A-965D-1A4E2081F64D}"/>
    <dgm:cxn modelId="{5C822D97-28E1-4D65-BB54-247D24E2465C}" type="presOf" srcId="{56BE9E86-9FE7-401B-B8E1-764FD9EDCFAD}" destId="{915708CD-BBB6-4A68-9BC9-DB6571647522}" srcOrd="0" destOrd="2" presId="urn:microsoft.com/office/officeart/2005/8/layout/list1"/>
    <dgm:cxn modelId="{01DF3915-4FAC-4638-A57B-E0E98E2C5A14}" type="presOf" srcId="{C3A1C929-B332-4D92-9F3E-7D30328607A2}" destId="{F4FE1C1E-A996-4C6E-81FD-9B6C7C5D15AA}" srcOrd="0" destOrd="0" presId="urn:microsoft.com/office/officeart/2005/8/layout/list1"/>
    <dgm:cxn modelId="{ADC5338A-E96B-4475-B564-BC4E2C0D190F}" type="presOf" srcId="{95EF5983-203F-4F8B-99E9-897B06569112}" destId="{E5860DB8-3515-46D3-9DBF-53532B377121}" srcOrd="0" destOrd="0" presId="urn:microsoft.com/office/officeart/2005/8/layout/list1"/>
    <dgm:cxn modelId="{A197DC2B-4A9A-41AC-9FEF-96BCA7CAF4F2}" srcId="{76516AE0-B2FD-45B5-A249-B805E648C268}" destId="{2B95A1A9-AD68-44FD-A59F-20D5278FC810}" srcOrd="0" destOrd="0" parTransId="{5777F5ED-DF7E-4EBB-A2E2-346E164E39B5}" sibTransId="{165C03AB-A972-4ABF-850B-00444EB74546}"/>
    <dgm:cxn modelId="{3E871A54-AC95-44BD-B7A1-BCF32BD519DC}" srcId="{95EF5983-203F-4F8B-99E9-897B06569112}" destId="{6862C20F-51D3-4D56-9227-783363201EF2}" srcOrd="1" destOrd="0" parTransId="{1A6CEAA7-AFC5-4D5E-9857-9A1DBE435C71}" sibTransId="{0A7BE370-6542-4462-8A39-2FD5F92DB2F7}"/>
    <dgm:cxn modelId="{FE1B3B3F-DBE6-4223-A707-DB683F9E1298}" srcId="{76516AE0-B2FD-45B5-A249-B805E648C268}" destId="{56BE9E86-9FE7-401B-B8E1-764FD9EDCFAD}" srcOrd="2" destOrd="0" parTransId="{8E9FAD2B-0830-48E1-843D-EB40629A05CE}" sibTransId="{481190E2-0E1D-4BC1-B17A-477CC199F167}"/>
    <dgm:cxn modelId="{0B60F8CC-69BB-4F34-941D-151B054DA1EF}" srcId="{502A48B5-2510-4266-9113-3A036B1ADCC3}" destId="{76516AE0-B2FD-45B5-A249-B805E648C268}" srcOrd="2" destOrd="0" parTransId="{D808AABB-A29F-4D51-9CAA-387FBEFEA307}" sibTransId="{BF991C44-0975-4AD1-BD68-29C4E2FF17A5}"/>
    <dgm:cxn modelId="{4663A025-20EA-44BD-9E5A-0F3AB49292A1}" type="presParOf" srcId="{F10DA9F5-E434-4E08-87CB-CFF007EA8E54}" destId="{6DB5E303-C3C1-4D33-A0B9-E7247FCDA8C3}" srcOrd="0" destOrd="0" presId="urn:microsoft.com/office/officeart/2005/8/layout/list1"/>
    <dgm:cxn modelId="{55D49E74-1EF3-4F8B-8144-D249C482CBEE}" type="presParOf" srcId="{6DB5E303-C3C1-4D33-A0B9-E7247FCDA8C3}" destId="{B13DB3A0-8A2B-4DD9-9235-6C408C8D9DE5}" srcOrd="0" destOrd="0" presId="urn:microsoft.com/office/officeart/2005/8/layout/list1"/>
    <dgm:cxn modelId="{BC664A8F-97B5-4257-8821-18689D1A2D27}" type="presParOf" srcId="{6DB5E303-C3C1-4D33-A0B9-E7247FCDA8C3}" destId="{6C2FA632-2CF5-4117-93CB-769B9CFF34E2}" srcOrd="1" destOrd="0" presId="urn:microsoft.com/office/officeart/2005/8/layout/list1"/>
    <dgm:cxn modelId="{CA95A43D-E7F4-441C-A5DB-84C4157F35F2}" type="presParOf" srcId="{F10DA9F5-E434-4E08-87CB-CFF007EA8E54}" destId="{44C2E016-008D-4C47-B201-544BD23A6DA0}" srcOrd="1" destOrd="0" presId="urn:microsoft.com/office/officeart/2005/8/layout/list1"/>
    <dgm:cxn modelId="{E154EA9B-02E6-4688-AD73-4749F5FB6C26}" type="presParOf" srcId="{F10DA9F5-E434-4E08-87CB-CFF007EA8E54}" destId="{F4FE1C1E-A996-4C6E-81FD-9B6C7C5D15AA}" srcOrd="2" destOrd="0" presId="urn:microsoft.com/office/officeart/2005/8/layout/list1"/>
    <dgm:cxn modelId="{603109E1-38A3-46D8-B4A3-2DA9780623EF}" type="presParOf" srcId="{F10DA9F5-E434-4E08-87CB-CFF007EA8E54}" destId="{8577666C-4562-48C9-9C18-3E82ADEFE8A2}" srcOrd="3" destOrd="0" presId="urn:microsoft.com/office/officeart/2005/8/layout/list1"/>
    <dgm:cxn modelId="{1C6CC1FD-8139-4813-83A7-96007CC5FD05}" type="presParOf" srcId="{F10DA9F5-E434-4E08-87CB-CFF007EA8E54}" destId="{39065C36-D425-4497-8077-E35EA7CA848B}" srcOrd="4" destOrd="0" presId="urn:microsoft.com/office/officeart/2005/8/layout/list1"/>
    <dgm:cxn modelId="{F65F639A-C0DA-4C48-B061-C7645A7EFCDE}" type="presParOf" srcId="{39065C36-D425-4497-8077-E35EA7CA848B}" destId="{E5860DB8-3515-46D3-9DBF-53532B377121}" srcOrd="0" destOrd="0" presId="urn:microsoft.com/office/officeart/2005/8/layout/list1"/>
    <dgm:cxn modelId="{2BDCCA53-69D4-4729-BBD5-F24C23FFC7C7}" type="presParOf" srcId="{39065C36-D425-4497-8077-E35EA7CA848B}" destId="{E99EF9FE-3701-498A-8BA9-D48F9D0B7694}" srcOrd="1" destOrd="0" presId="urn:microsoft.com/office/officeart/2005/8/layout/list1"/>
    <dgm:cxn modelId="{326D2322-1F94-45E9-AEFD-0865194AC5DC}" type="presParOf" srcId="{F10DA9F5-E434-4E08-87CB-CFF007EA8E54}" destId="{F002B623-E749-41FA-AFE7-0FE0241BD13D}" srcOrd="5" destOrd="0" presId="urn:microsoft.com/office/officeart/2005/8/layout/list1"/>
    <dgm:cxn modelId="{CC231BD3-835B-45EE-9893-BCC952CEB5B9}" type="presParOf" srcId="{F10DA9F5-E434-4E08-87CB-CFF007EA8E54}" destId="{8BADFEB2-6D9F-4FF6-8A19-62EDB3764F20}" srcOrd="6" destOrd="0" presId="urn:microsoft.com/office/officeart/2005/8/layout/list1"/>
    <dgm:cxn modelId="{463D189D-7A98-4B6D-9229-A70C123259DB}" type="presParOf" srcId="{F10DA9F5-E434-4E08-87CB-CFF007EA8E54}" destId="{893519C6-B0D4-40D1-9299-7D4189280B0C}" srcOrd="7" destOrd="0" presId="urn:microsoft.com/office/officeart/2005/8/layout/list1"/>
    <dgm:cxn modelId="{BB911918-E9A1-4A48-B209-86130CEA8E07}" type="presParOf" srcId="{F10DA9F5-E434-4E08-87CB-CFF007EA8E54}" destId="{2F4FCF47-00FF-4D8C-BCAC-1B4A98471557}" srcOrd="8" destOrd="0" presId="urn:microsoft.com/office/officeart/2005/8/layout/list1"/>
    <dgm:cxn modelId="{78C98C76-4076-4E4E-A723-D7B70DBBA60F}" type="presParOf" srcId="{2F4FCF47-00FF-4D8C-BCAC-1B4A98471557}" destId="{D5055306-D126-4F1A-9D4B-0979D271A3CD}" srcOrd="0" destOrd="0" presId="urn:microsoft.com/office/officeart/2005/8/layout/list1"/>
    <dgm:cxn modelId="{97393A60-6EB7-4E45-AEB1-1975B8C97AF8}" type="presParOf" srcId="{2F4FCF47-00FF-4D8C-BCAC-1B4A98471557}" destId="{FFCB1FAB-F343-4497-9E31-9572963F7F19}" srcOrd="1" destOrd="0" presId="urn:microsoft.com/office/officeart/2005/8/layout/list1"/>
    <dgm:cxn modelId="{3C7A792D-DDB7-467A-84FB-002636CA2EF9}" type="presParOf" srcId="{F10DA9F5-E434-4E08-87CB-CFF007EA8E54}" destId="{A21012B6-0CF4-45EC-AF17-5D73EF86B626}" srcOrd="9" destOrd="0" presId="urn:microsoft.com/office/officeart/2005/8/layout/list1"/>
    <dgm:cxn modelId="{87D665AF-659B-49D3-9439-5A33066E62D0}" type="presParOf" srcId="{F10DA9F5-E434-4E08-87CB-CFF007EA8E54}" destId="{915708CD-BBB6-4A68-9BC9-DB6571647522}" srcOrd="10" destOrd="0" presId="urn:microsoft.com/office/officeart/2005/8/layout/list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87234FC-34C2-4AEC-8F82-4A8E33631598}">
      <dsp:nvSpPr>
        <dsp:cNvPr id="0" name=""/>
        <dsp:cNvSpPr/>
      </dsp:nvSpPr>
      <dsp:spPr>
        <a:xfrm>
          <a:off x="0" y="336457"/>
          <a:ext cx="8839200" cy="777262"/>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6020" tIns="437388" rIns="68602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New title is: “The Top 10 Most Critical Web Application Security </a:t>
          </a:r>
          <a:r>
            <a:rPr lang="en-US" sz="1600" u="sng" kern="1200" dirty="0" smtClean="0"/>
            <a:t>Risks</a:t>
          </a:r>
          <a:r>
            <a:rPr lang="en-US" sz="1600" kern="1200" dirty="0" smtClean="0"/>
            <a:t>”</a:t>
          </a:r>
          <a:endParaRPr lang="en-US" sz="1600" kern="1200" dirty="0"/>
        </a:p>
      </dsp:txBody>
      <dsp:txXfrm>
        <a:off x="0" y="336457"/>
        <a:ext cx="8839200" cy="777262"/>
      </dsp:txXfrm>
    </dsp:sp>
    <dsp:sp modelId="{EECC9B0E-3D40-41CE-8C27-DB1AB293F165}">
      <dsp:nvSpPr>
        <dsp:cNvPr id="0" name=""/>
        <dsp:cNvSpPr/>
      </dsp:nvSpPr>
      <dsp:spPr>
        <a:xfrm>
          <a:off x="441960" y="26497"/>
          <a:ext cx="5882646" cy="61992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3871" tIns="0" rIns="233871" bIns="0" numCol="1" spcCol="1270" anchor="ctr" anchorCtr="0">
          <a:noAutofit/>
        </a:bodyPr>
        <a:lstStyle/>
        <a:p>
          <a:pPr lvl="0" algn="l" defTabSz="889000">
            <a:lnSpc>
              <a:spcPct val="90000"/>
            </a:lnSpc>
            <a:spcBef>
              <a:spcPct val="0"/>
            </a:spcBef>
            <a:spcAft>
              <a:spcPct val="35000"/>
            </a:spcAft>
          </a:pPr>
          <a:r>
            <a:rPr lang="en-US" sz="2000" b="1" kern="1200" dirty="0" smtClean="0"/>
            <a:t>It’s About </a:t>
          </a:r>
          <a:r>
            <a:rPr lang="en-US" sz="2000" b="1" u="sng" kern="1200" dirty="0" smtClean="0"/>
            <a:t>Risks</a:t>
          </a:r>
          <a:r>
            <a:rPr lang="en-US" sz="2000" b="1" kern="1200" dirty="0" smtClean="0"/>
            <a:t>, Not Just Vulnerabilities</a:t>
          </a:r>
          <a:endParaRPr lang="en-US" sz="2000" b="1" kern="1200" dirty="0"/>
        </a:p>
      </dsp:txBody>
      <dsp:txXfrm>
        <a:off x="441960" y="26497"/>
        <a:ext cx="5882646" cy="619920"/>
      </dsp:txXfrm>
    </dsp:sp>
    <dsp:sp modelId="{30EE8C5C-690F-4BB4-834D-FD3892049F31}">
      <dsp:nvSpPr>
        <dsp:cNvPr id="0" name=""/>
        <dsp:cNvSpPr/>
      </dsp:nvSpPr>
      <dsp:spPr>
        <a:xfrm>
          <a:off x="0" y="1537079"/>
          <a:ext cx="8839200" cy="777262"/>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6020" tIns="437388" rIns="68602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Based on the OWASP Risk Rating Methodology, used to prioritize Top 10</a:t>
          </a:r>
          <a:endParaRPr lang="en-US" sz="1600" kern="1200" dirty="0"/>
        </a:p>
      </dsp:txBody>
      <dsp:txXfrm>
        <a:off x="0" y="1537079"/>
        <a:ext cx="8839200" cy="777262"/>
      </dsp:txXfrm>
    </dsp:sp>
    <dsp:sp modelId="{BB7965C2-AA11-47B5-8B03-E09E683DC7B5}">
      <dsp:nvSpPr>
        <dsp:cNvPr id="0" name=""/>
        <dsp:cNvSpPr/>
      </dsp:nvSpPr>
      <dsp:spPr>
        <a:xfrm>
          <a:off x="441960" y="1227119"/>
          <a:ext cx="5882646" cy="61992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3871" tIns="0" rIns="233871" bIns="0" numCol="1" spcCol="1270" anchor="ctr" anchorCtr="0">
          <a:noAutofit/>
        </a:bodyPr>
        <a:lstStyle/>
        <a:p>
          <a:pPr lvl="0" algn="l" defTabSz="889000">
            <a:lnSpc>
              <a:spcPct val="90000"/>
            </a:lnSpc>
            <a:spcBef>
              <a:spcPct val="0"/>
            </a:spcBef>
            <a:spcAft>
              <a:spcPct val="35000"/>
            </a:spcAft>
          </a:pPr>
          <a:r>
            <a:rPr lang="en-US" sz="2000" b="1" kern="1200" dirty="0" smtClean="0"/>
            <a:t>OWASP Top 10 Risk Rating Methodology</a:t>
          </a:r>
          <a:endParaRPr lang="en-US" sz="2000" b="1" kern="1200" dirty="0"/>
        </a:p>
      </dsp:txBody>
      <dsp:txXfrm>
        <a:off x="441960" y="1227119"/>
        <a:ext cx="5882646" cy="619920"/>
      </dsp:txXfrm>
    </dsp:sp>
    <dsp:sp modelId="{7098E34F-EAB4-411E-8D19-C05A3F8A6508}">
      <dsp:nvSpPr>
        <dsp:cNvPr id="0" name=""/>
        <dsp:cNvSpPr/>
      </dsp:nvSpPr>
      <dsp:spPr>
        <a:xfrm>
          <a:off x="0" y="2737702"/>
          <a:ext cx="8839200" cy="2646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6020" tIns="437388" rIns="686020"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solidFill>
                <a:schemeClr val="tx2"/>
              </a:solidFill>
            </a:rPr>
            <a:t>Added: A6 – Security </a:t>
          </a:r>
          <a:r>
            <a:rPr lang="en-US" sz="1600" b="1" kern="1200" dirty="0" err="1" smtClean="0">
              <a:solidFill>
                <a:schemeClr val="tx2"/>
              </a:solidFill>
            </a:rPr>
            <a:t>Misconfiguration</a:t>
          </a:r>
          <a:endParaRPr lang="en-US" sz="1600" b="1" kern="1200" dirty="0"/>
        </a:p>
        <a:p>
          <a:pPr marL="457200" lvl="2" indent="-114300" algn="l" defTabSz="622300">
            <a:lnSpc>
              <a:spcPct val="90000"/>
            </a:lnSpc>
            <a:spcBef>
              <a:spcPct val="0"/>
            </a:spcBef>
            <a:spcAft>
              <a:spcPts val="600"/>
            </a:spcAft>
            <a:buChar char="••"/>
          </a:pPr>
          <a:r>
            <a:rPr lang="en-US" sz="1400" kern="1200" dirty="0" smtClean="0">
              <a:solidFill>
                <a:schemeClr val="tx2"/>
              </a:solidFill>
            </a:rPr>
            <a:t>Was A10 in 2004 Top 10: Insecure Configuration Management</a:t>
          </a:r>
        </a:p>
        <a:p>
          <a:pPr marL="171450" lvl="1" indent="-171450" algn="l" defTabSz="711200">
            <a:lnSpc>
              <a:spcPct val="90000"/>
            </a:lnSpc>
            <a:spcBef>
              <a:spcPct val="0"/>
            </a:spcBef>
            <a:spcAft>
              <a:spcPct val="15000"/>
            </a:spcAft>
            <a:buChar char="••"/>
          </a:pPr>
          <a:r>
            <a:rPr lang="en-US" sz="1600" b="1" kern="1200" dirty="0" smtClean="0">
              <a:solidFill>
                <a:schemeClr val="tx2"/>
              </a:solidFill>
            </a:rPr>
            <a:t>Added: A8 – </a:t>
          </a:r>
          <a:r>
            <a:rPr lang="en-US" sz="1600" b="1" kern="1200" dirty="0" err="1" smtClean="0">
              <a:solidFill>
                <a:schemeClr val="tx2"/>
              </a:solidFill>
            </a:rPr>
            <a:t>Unvalidated</a:t>
          </a:r>
          <a:r>
            <a:rPr lang="en-US" sz="1600" b="1" kern="1200" dirty="0" smtClean="0">
              <a:solidFill>
                <a:schemeClr val="tx2"/>
              </a:solidFill>
            </a:rPr>
            <a:t> Redirects and Forwards</a:t>
          </a:r>
        </a:p>
        <a:p>
          <a:pPr marL="457200" lvl="2" indent="-114300" algn="l" defTabSz="622300">
            <a:lnSpc>
              <a:spcPct val="90000"/>
            </a:lnSpc>
            <a:spcBef>
              <a:spcPct val="0"/>
            </a:spcBef>
            <a:spcAft>
              <a:spcPts val="600"/>
            </a:spcAft>
            <a:buChar char="••"/>
          </a:pPr>
          <a:r>
            <a:rPr lang="en-US" sz="1400" kern="1200" dirty="0" smtClean="0">
              <a:solidFill>
                <a:schemeClr val="tx2"/>
              </a:solidFill>
            </a:rPr>
            <a:t>Relatively common and VERY dangerous flaw that is not well known</a:t>
          </a:r>
        </a:p>
        <a:p>
          <a:pPr marL="171450" lvl="1" indent="-171450" algn="l" defTabSz="711200">
            <a:lnSpc>
              <a:spcPct val="90000"/>
            </a:lnSpc>
            <a:spcBef>
              <a:spcPct val="0"/>
            </a:spcBef>
            <a:spcAft>
              <a:spcPct val="15000"/>
            </a:spcAft>
            <a:buChar char="••"/>
          </a:pPr>
          <a:r>
            <a:rPr lang="en-US" sz="1600" b="1" kern="1200" dirty="0" smtClean="0">
              <a:solidFill>
                <a:schemeClr val="tx2"/>
              </a:solidFill>
            </a:rPr>
            <a:t>Removed: A3 – Malicious File Execution</a:t>
          </a:r>
        </a:p>
        <a:p>
          <a:pPr marL="457200" lvl="2" indent="-114300" algn="l" defTabSz="622300">
            <a:lnSpc>
              <a:spcPct val="90000"/>
            </a:lnSpc>
            <a:spcBef>
              <a:spcPct val="0"/>
            </a:spcBef>
            <a:spcAft>
              <a:spcPts val="600"/>
            </a:spcAft>
            <a:buChar char="••"/>
          </a:pPr>
          <a:r>
            <a:rPr lang="en-US" sz="1400" kern="1200" dirty="0" smtClean="0">
              <a:solidFill>
                <a:schemeClr val="tx2"/>
              </a:solidFill>
            </a:rPr>
            <a:t>Primarily a PHP flaw that is dropping in prevalence</a:t>
          </a:r>
          <a:endParaRPr lang="en-US" sz="1600" kern="1200" dirty="0" smtClean="0">
            <a:solidFill>
              <a:schemeClr val="tx2"/>
            </a:solidFill>
          </a:endParaRPr>
        </a:p>
        <a:p>
          <a:pPr marL="171450" lvl="1" indent="-171450" algn="l" defTabSz="711200">
            <a:lnSpc>
              <a:spcPct val="90000"/>
            </a:lnSpc>
            <a:spcBef>
              <a:spcPct val="0"/>
            </a:spcBef>
            <a:spcAft>
              <a:spcPct val="15000"/>
            </a:spcAft>
            <a:buChar char="••"/>
          </a:pPr>
          <a:r>
            <a:rPr lang="en-US" sz="1600" b="1" kern="1200" dirty="0" smtClean="0">
              <a:solidFill>
                <a:schemeClr val="tx2"/>
              </a:solidFill>
            </a:rPr>
            <a:t>Removed: A6 – Information Leakage and Improper Error Handling</a:t>
          </a:r>
        </a:p>
        <a:p>
          <a:pPr marL="457200" lvl="2" indent="-114300" algn="l" defTabSz="622300">
            <a:lnSpc>
              <a:spcPct val="90000"/>
            </a:lnSpc>
            <a:spcBef>
              <a:spcPct val="0"/>
            </a:spcBef>
            <a:spcAft>
              <a:spcPct val="15000"/>
            </a:spcAft>
            <a:buChar char="••"/>
          </a:pPr>
          <a:r>
            <a:rPr lang="en-US" sz="1400" kern="1200" dirty="0" smtClean="0">
              <a:solidFill>
                <a:schemeClr val="tx2"/>
              </a:solidFill>
            </a:rPr>
            <a:t>A very prevalent flaw, that does not introduce much risk (normally)</a:t>
          </a:r>
          <a:endParaRPr lang="en-US" sz="1400" kern="1200" dirty="0"/>
        </a:p>
      </dsp:txBody>
      <dsp:txXfrm>
        <a:off x="0" y="2737702"/>
        <a:ext cx="8839200" cy="2646000"/>
      </dsp:txXfrm>
    </dsp:sp>
    <dsp:sp modelId="{25BE8F90-EC86-4FC1-B0D4-0C0B50734FD4}">
      <dsp:nvSpPr>
        <dsp:cNvPr id="0" name=""/>
        <dsp:cNvSpPr/>
      </dsp:nvSpPr>
      <dsp:spPr>
        <a:xfrm>
          <a:off x="441960" y="2427742"/>
          <a:ext cx="5882646" cy="61992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3871" tIns="0" rIns="233871" bIns="0" numCol="1" spcCol="1270" anchor="ctr" anchorCtr="0">
          <a:noAutofit/>
        </a:bodyPr>
        <a:lstStyle/>
        <a:p>
          <a:pPr lvl="0" algn="l" defTabSz="889000">
            <a:lnSpc>
              <a:spcPct val="90000"/>
            </a:lnSpc>
            <a:spcBef>
              <a:spcPct val="0"/>
            </a:spcBef>
            <a:spcAft>
              <a:spcPct val="35000"/>
            </a:spcAft>
          </a:pPr>
          <a:r>
            <a:rPr lang="en-US" sz="2000" b="1" kern="1200" dirty="0" smtClean="0"/>
            <a:t>2 Risks Added, 2 Dropped</a:t>
          </a:r>
          <a:endParaRPr lang="en-US" sz="2000" b="1" kern="1200" dirty="0"/>
        </a:p>
      </dsp:txBody>
      <dsp:txXfrm>
        <a:off x="441960" y="2427742"/>
        <a:ext cx="5882646" cy="61992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D2E9B06-A06B-443C-83A3-58564550A9C4}">
      <dsp:nvSpPr>
        <dsp:cNvPr id="0" name=""/>
        <dsp:cNvSpPr/>
      </dsp:nvSpPr>
      <dsp:spPr>
        <a:xfrm>
          <a:off x="2611" y="397222"/>
          <a:ext cx="2072133" cy="1243280"/>
        </a:xfrm>
        <a:prstGeom prst="rect">
          <a:avLst/>
        </a:prstGeom>
        <a:solidFill>
          <a:schemeClr val="accent2"/>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kumimoji="0" lang="en-US" sz="1800" b="1" i="0" u="none" strike="noStrike" kern="1200" cap="none" spc="0" normalizeH="0" baseline="0" noProof="0" dirty="0" smtClean="0">
              <a:ln/>
              <a:effectLst/>
              <a:uLnTx/>
              <a:uFillTx/>
              <a:latin typeface="+mn-lt"/>
            </a:rPr>
            <a:t>A1: Injection</a:t>
          </a:r>
          <a:endParaRPr lang="en-US" sz="1800" b="1" kern="1200" dirty="0"/>
        </a:p>
      </dsp:txBody>
      <dsp:txXfrm>
        <a:off x="2611" y="397222"/>
        <a:ext cx="2072133" cy="1243280"/>
      </dsp:txXfrm>
    </dsp:sp>
    <dsp:sp modelId="{B1556E44-69BD-4479-8EA4-18F7FE371684}">
      <dsp:nvSpPr>
        <dsp:cNvPr id="0" name=""/>
        <dsp:cNvSpPr/>
      </dsp:nvSpPr>
      <dsp:spPr>
        <a:xfrm>
          <a:off x="2281959" y="397222"/>
          <a:ext cx="2072133" cy="1243280"/>
        </a:xfrm>
        <a:prstGeom prst="rect">
          <a:avLst/>
        </a:prstGeom>
        <a:solidFill>
          <a:schemeClr val="accent2"/>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kumimoji="0" lang="en-US" sz="1800" b="1" i="0" u="none" strike="noStrike" kern="1200" cap="none" spc="0" normalizeH="0" baseline="0" noProof="0" dirty="0" smtClean="0">
              <a:ln/>
              <a:effectLst/>
              <a:uLnTx/>
              <a:uFillTx/>
              <a:latin typeface="+mn-lt"/>
            </a:rPr>
            <a:t>A2: Cross Site Scripting (XSS)</a:t>
          </a:r>
          <a:endParaRPr lang="en-US" sz="1800" b="1" kern="1200" dirty="0"/>
        </a:p>
      </dsp:txBody>
      <dsp:txXfrm>
        <a:off x="2281959" y="397222"/>
        <a:ext cx="2072133" cy="1243280"/>
      </dsp:txXfrm>
    </dsp:sp>
    <dsp:sp modelId="{049F4145-C84A-42C6-8C4A-A73F5D1F13B1}">
      <dsp:nvSpPr>
        <dsp:cNvPr id="0" name=""/>
        <dsp:cNvSpPr/>
      </dsp:nvSpPr>
      <dsp:spPr>
        <a:xfrm>
          <a:off x="4557266" y="397222"/>
          <a:ext cx="2072133" cy="1243280"/>
        </a:xfrm>
        <a:prstGeom prst="rect">
          <a:avLst/>
        </a:prstGeom>
        <a:solidFill>
          <a:schemeClr val="accent2"/>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dirty="0" smtClean="0"/>
            <a:t>A3: </a:t>
          </a:r>
          <a:r>
            <a:rPr lang="en-US" altLang="ja-JP" sz="1800" b="1" kern="1200" dirty="0" smtClean="0">
              <a:ea typeface="ＭＳ Ｐゴシック" pitchFamily="1" charset="-128"/>
            </a:rPr>
            <a:t>Broken Authentication and Session Management</a:t>
          </a:r>
          <a:endParaRPr kumimoji="0" lang="en-US" sz="1800" b="1" i="0" u="none" strike="noStrike" kern="1200" cap="none" spc="0" normalizeH="0" baseline="0" noProof="0" dirty="0" smtClean="0">
            <a:ln/>
            <a:effectLst/>
            <a:uLnTx/>
            <a:uFillTx/>
            <a:latin typeface="+mn-lt"/>
          </a:endParaRPr>
        </a:p>
      </dsp:txBody>
      <dsp:txXfrm>
        <a:off x="4557266" y="397222"/>
        <a:ext cx="2072133" cy="1243280"/>
      </dsp:txXfrm>
    </dsp:sp>
    <dsp:sp modelId="{C3E7A39C-1CAB-4280-9674-550D9EBD3664}">
      <dsp:nvSpPr>
        <dsp:cNvPr id="0" name=""/>
        <dsp:cNvSpPr/>
      </dsp:nvSpPr>
      <dsp:spPr>
        <a:xfrm>
          <a:off x="6840654" y="397222"/>
          <a:ext cx="2072133" cy="1243280"/>
        </a:xfrm>
        <a:prstGeom prst="rect">
          <a:avLst/>
        </a:prstGeom>
        <a:solidFill>
          <a:schemeClr val="accent2"/>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kumimoji="0" lang="en-US" sz="1800" b="1" i="0" u="none" strike="noStrike" kern="1200" cap="none" spc="0" normalizeH="0" baseline="0" noProof="0" dirty="0" smtClean="0">
              <a:ln/>
              <a:effectLst/>
              <a:uLnTx/>
              <a:uFillTx/>
              <a:latin typeface="+mn-lt"/>
            </a:rPr>
            <a:t>A4: </a:t>
          </a:r>
          <a:r>
            <a:rPr kumimoji="0" lang="en-US" altLang="ja-JP" sz="1800" b="1" i="0" u="none" strike="noStrike" kern="1200" cap="none" spc="0" normalizeH="0" baseline="0" noProof="0" dirty="0" smtClean="0">
              <a:ln/>
              <a:effectLst/>
              <a:uLnTx/>
              <a:uFillTx/>
              <a:latin typeface="+mn-lt"/>
              <a:ea typeface="ＭＳ Ｐゴシック" pitchFamily="1" charset="-128"/>
            </a:rPr>
            <a:t>Insecure Direct Object References </a:t>
          </a:r>
          <a:endParaRPr kumimoji="0" lang="en-US" sz="1800" b="1" i="0" u="none" strike="noStrike" kern="1200" cap="none" spc="0" normalizeH="0" baseline="0" noProof="0" dirty="0" smtClean="0">
            <a:ln/>
            <a:effectLst/>
            <a:uLnTx/>
            <a:uFillTx/>
            <a:latin typeface="+mn-lt"/>
          </a:endParaRPr>
        </a:p>
      </dsp:txBody>
      <dsp:txXfrm>
        <a:off x="6840654" y="397222"/>
        <a:ext cx="2072133" cy="1243280"/>
      </dsp:txXfrm>
    </dsp:sp>
    <dsp:sp modelId="{E75F8F30-3FA0-429A-A777-BC11F620C600}">
      <dsp:nvSpPr>
        <dsp:cNvPr id="0" name=""/>
        <dsp:cNvSpPr/>
      </dsp:nvSpPr>
      <dsp:spPr>
        <a:xfrm>
          <a:off x="2611" y="1847715"/>
          <a:ext cx="2072133" cy="1243280"/>
        </a:xfrm>
        <a:prstGeom prst="rect">
          <a:avLst/>
        </a:prstGeom>
        <a:solidFill>
          <a:schemeClr val="accent2"/>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kumimoji="0" lang="en-US" sz="1800" b="1" i="0" u="none" strike="noStrike" kern="1200" cap="none" spc="0" normalizeH="0" baseline="0" noProof="0" dirty="0" smtClean="0">
              <a:ln/>
              <a:effectLst/>
              <a:uLnTx/>
              <a:uFillTx/>
              <a:latin typeface="+mn-lt"/>
            </a:rPr>
            <a:t>A5: </a:t>
          </a:r>
          <a:r>
            <a:rPr kumimoji="0" lang="en-US" altLang="ja-JP" sz="1800" b="1" i="0" u="none" strike="noStrike" kern="1200" cap="none" spc="0" normalizeH="0" baseline="0" noProof="0" dirty="0" smtClean="0">
              <a:ln/>
              <a:effectLst/>
              <a:uLnTx/>
              <a:uFillTx/>
              <a:latin typeface="+mn-lt"/>
              <a:ea typeface="ＭＳ Ｐゴシック" pitchFamily="1" charset="-128"/>
            </a:rPr>
            <a:t>Cross Site Request Forgery (CSRF) </a:t>
          </a:r>
          <a:endParaRPr kumimoji="0" lang="en-US" sz="1800" b="1" i="0" u="none" strike="noStrike" kern="1200" cap="none" spc="0" normalizeH="0" baseline="0" noProof="0" dirty="0">
            <a:ln/>
            <a:effectLst/>
            <a:uLnTx/>
            <a:uFillTx/>
            <a:latin typeface="+mn-lt"/>
          </a:endParaRPr>
        </a:p>
      </dsp:txBody>
      <dsp:txXfrm>
        <a:off x="2611" y="1847715"/>
        <a:ext cx="2072133" cy="1243280"/>
      </dsp:txXfrm>
    </dsp:sp>
    <dsp:sp modelId="{764C6158-AD60-4271-9C65-2ABDF85CAA50}">
      <dsp:nvSpPr>
        <dsp:cNvPr id="0" name=""/>
        <dsp:cNvSpPr/>
      </dsp:nvSpPr>
      <dsp:spPr>
        <a:xfrm>
          <a:off x="2281959" y="1847715"/>
          <a:ext cx="2072133" cy="1243280"/>
        </a:xfrm>
        <a:prstGeom prst="rect">
          <a:avLst/>
        </a:prstGeom>
        <a:solidFill>
          <a:srgbClr val="FF0000"/>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A6: Security </a:t>
          </a:r>
          <a:r>
            <a:rPr lang="en-US" sz="1800" b="1" kern="1200" dirty="0" err="1" smtClean="0"/>
            <a:t>Misconfiguration</a:t>
          </a:r>
          <a:endParaRPr lang="en-US" sz="1800" b="1" kern="1200" dirty="0"/>
        </a:p>
      </dsp:txBody>
      <dsp:txXfrm>
        <a:off x="2281959" y="1847715"/>
        <a:ext cx="2072133" cy="1243280"/>
      </dsp:txXfrm>
    </dsp:sp>
    <dsp:sp modelId="{7EE8E211-C96C-4DF9-8900-734142B29595}">
      <dsp:nvSpPr>
        <dsp:cNvPr id="0" name=""/>
        <dsp:cNvSpPr/>
      </dsp:nvSpPr>
      <dsp:spPr>
        <a:xfrm>
          <a:off x="4561306" y="1847715"/>
          <a:ext cx="2072133" cy="1243280"/>
        </a:xfrm>
        <a:prstGeom prst="rect">
          <a:avLst/>
        </a:prstGeom>
        <a:gradFill flip="none" rotWithShape="0">
          <a:gsLst>
            <a:gs pos="0">
              <a:srgbClr val="0066CC">
                <a:shade val="30000"/>
                <a:satMod val="115000"/>
              </a:srgbClr>
            </a:gs>
            <a:gs pos="50000">
              <a:srgbClr val="0066CC">
                <a:shade val="67500"/>
                <a:satMod val="115000"/>
              </a:srgbClr>
            </a:gs>
            <a:gs pos="100000">
              <a:srgbClr val="0066CC">
                <a:shade val="100000"/>
                <a:satMod val="115000"/>
              </a:srgbClr>
            </a:gs>
          </a:gsLst>
          <a:lin ang="5400000" scaled="1"/>
          <a:tileRect/>
        </a:gra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A7: </a:t>
          </a:r>
          <a:r>
            <a:rPr lang="en-US" altLang="ja-JP" sz="1800" b="1" kern="1200" dirty="0" smtClean="0">
              <a:ea typeface="ＭＳ Ｐゴシック" pitchFamily="1" charset="-128"/>
            </a:rPr>
            <a:t>Failure to Restrict URL Access</a:t>
          </a:r>
          <a:endParaRPr lang="en-US" sz="1800" b="1" kern="1200" dirty="0"/>
        </a:p>
      </dsp:txBody>
      <dsp:txXfrm>
        <a:off x="4561306" y="1847715"/>
        <a:ext cx="2072133" cy="1243280"/>
      </dsp:txXfrm>
    </dsp:sp>
    <dsp:sp modelId="{2BFD1927-216E-430A-B0C4-24997B033C54}">
      <dsp:nvSpPr>
        <dsp:cNvPr id="0" name=""/>
        <dsp:cNvSpPr/>
      </dsp:nvSpPr>
      <dsp:spPr>
        <a:xfrm>
          <a:off x="6840654" y="1847715"/>
          <a:ext cx="2072133" cy="1243280"/>
        </a:xfrm>
        <a:prstGeom prst="rect">
          <a:avLst/>
        </a:prstGeom>
        <a:solidFill>
          <a:srgbClr val="FF0000"/>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A8:  </a:t>
          </a:r>
          <a:r>
            <a:rPr lang="en-US" sz="1800" b="1" i="0" u="none" kern="1200" dirty="0" err="1" smtClean="0"/>
            <a:t>Unvalidated</a:t>
          </a:r>
          <a:r>
            <a:rPr lang="en-US" sz="1800" b="1" i="0" u="none" kern="1200" dirty="0" smtClean="0"/>
            <a:t> Redirects and Forwards</a:t>
          </a:r>
          <a:endParaRPr lang="en-US" sz="1800" b="1" kern="1200" dirty="0"/>
        </a:p>
      </dsp:txBody>
      <dsp:txXfrm>
        <a:off x="6840654" y="1847715"/>
        <a:ext cx="2072133" cy="1243280"/>
      </dsp:txXfrm>
    </dsp:sp>
    <dsp:sp modelId="{197F7632-2D2A-4420-B291-4012329DD8F7}">
      <dsp:nvSpPr>
        <dsp:cNvPr id="0" name=""/>
        <dsp:cNvSpPr/>
      </dsp:nvSpPr>
      <dsp:spPr>
        <a:xfrm>
          <a:off x="2285999" y="3329391"/>
          <a:ext cx="2072133" cy="1243280"/>
        </a:xfrm>
        <a:prstGeom prst="rect">
          <a:avLst/>
        </a:prstGeom>
        <a:gradFill flip="none" rotWithShape="0">
          <a:gsLst>
            <a:gs pos="0">
              <a:srgbClr val="0066CC">
                <a:shade val="30000"/>
                <a:satMod val="115000"/>
              </a:srgbClr>
            </a:gs>
            <a:gs pos="50000">
              <a:srgbClr val="0066CC">
                <a:shade val="67500"/>
                <a:satMod val="115000"/>
              </a:srgbClr>
            </a:gs>
            <a:gs pos="100000">
              <a:srgbClr val="0066CC">
                <a:shade val="100000"/>
                <a:satMod val="115000"/>
              </a:srgbClr>
            </a:gs>
          </a:gsLst>
          <a:lin ang="5400000" scaled="1"/>
          <a:tileRect/>
        </a:gra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A9: Insecure Cryptographic Storage</a:t>
          </a:r>
          <a:endParaRPr lang="en-US" sz="1800" b="1" kern="1200" dirty="0"/>
        </a:p>
      </dsp:txBody>
      <dsp:txXfrm>
        <a:off x="2285999" y="3329391"/>
        <a:ext cx="2072133" cy="1243280"/>
      </dsp:txXfrm>
    </dsp:sp>
    <dsp:sp modelId="{9F4DF532-F70D-4CBC-9753-6C2F6F868710}">
      <dsp:nvSpPr>
        <dsp:cNvPr id="0" name=""/>
        <dsp:cNvSpPr/>
      </dsp:nvSpPr>
      <dsp:spPr>
        <a:xfrm>
          <a:off x="4561306" y="3298209"/>
          <a:ext cx="2072133" cy="1243280"/>
        </a:xfrm>
        <a:prstGeom prst="rect">
          <a:avLst/>
        </a:prstGeom>
        <a:gradFill flip="none" rotWithShape="0">
          <a:gsLst>
            <a:gs pos="0">
              <a:srgbClr val="0066CC">
                <a:shade val="30000"/>
                <a:satMod val="115000"/>
              </a:srgbClr>
            </a:gs>
            <a:gs pos="50000">
              <a:srgbClr val="0066CC">
                <a:shade val="67500"/>
                <a:satMod val="115000"/>
              </a:srgbClr>
            </a:gs>
            <a:gs pos="100000">
              <a:srgbClr val="0066CC">
                <a:shade val="100000"/>
                <a:satMod val="115000"/>
              </a:srgbClr>
            </a:gs>
          </a:gsLst>
          <a:lin ang="5400000" scaled="1"/>
          <a:tileRect/>
        </a:gra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A10: </a:t>
          </a:r>
          <a:r>
            <a:rPr lang="en-US" sz="1800" b="1" i="0" u="none" kern="1200" dirty="0" smtClean="0"/>
            <a:t>Insufficient Transport Layer Protection</a:t>
          </a:r>
          <a:endParaRPr lang="en-US" sz="1800" b="1" kern="1200" dirty="0"/>
        </a:p>
      </dsp:txBody>
      <dsp:txXfrm>
        <a:off x="4561306" y="3298209"/>
        <a:ext cx="2072133" cy="124328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659F99F-B4F5-4C58-A467-AD73CAE6EC61}">
      <dsp:nvSpPr>
        <dsp:cNvPr id="0" name=""/>
        <dsp:cNvSpPr/>
      </dsp:nvSpPr>
      <dsp:spPr>
        <a:xfrm>
          <a:off x="0" y="335639"/>
          <a:ext cx="8077200" cy="907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333248" rIns="62688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Tricking an application into including unintended commands in the data sent to an interpreter</a:t>
          </a:r>
        </a:p>
      </dsp:txBody>
      <dsp:txXfrm>
        <a:off x="0" y="335639"/>
        <a:ext cx="8077200" cy="907200"/>
      </dsp:txXfrm>
    </dsp:sp>
    <dsp:sp modelId="{94FB6206-372C-425F-9829-D5D30F9CA07E}">
      <dsp:nvSpPr>
        <dsp:cNvPr id="0" name=""/>
        <dsp:cNvSpPr/>
      </dsp:nvSpPr>
      <dsp:spPr>
        <a:xfrm>
          <a:off x="403860" y="99479"/>
          <a:ext cx="5654040" cy="47232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711200">
            <a:lnSpc>
              <a:spcPct val="90000"/>
            </a:lnSpc>
            <a:spcBef>
              <a:spcPct val="0"/>
            </a:spcBef>
            <a:spcAft>
              <a:spcPct val="35000"/>
            </a:spcAft>
          </a:pPr>
          <a:r>
            <a:rPr lang="en-US" sz="1600" kern="1200" dirty="0" smtClean="0"/>
            <a:t>Injection means…</a:t>
          </a:r>
          <a:endParaRPr lang="en-US" sz="1600" kern="1200" dirty="0"/>
        </a:p>
      </dsp:txBody>
      <dsp:txXfrm>
        <a:off x="403860" y="99479"/>
        <a:ext cx="5654040" cy="472320"/>
      </dsp:txXfrm>
    </dsp:sp>
    <dsp:sp modelId="{04799F29-2223-4CE7-9075-60D9BACB9C11}">
      <dsp:nvSpPr>
        <dsp:cNvPr id="0" name=""/>
        <dsp:cNvSpPr/>
      </dsp:nvSpPr>
      <dsp:spPr>
        <a:xfrm>
          <a:off x="0" y="1565399"/>
          <a:ext cx="8077200" cy="93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333248" rIns="62688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Take strings and interpret them as commands</a:t>
          </a:r>
        </a:p>
        <a:p>
          <a:pPr marL="171450" lvl="1" indent="-171450" algn="l" defTabSz="711200">
            <a:lnSpc>
              <a:spcPct val="90000"/>
            </a:lnSpc>
            <a:spcBef>
              <a:spcPct val="0"/>
            </a:spcBef>
            <a:spcAft>
              <a:spcPct val="15000"/>
            </a:spcAft>
            <a:buChar char="••"/>
          </a:pPr>
          <a:r>
            <a:rPr lang="en-US" sz="1600" kern="1200" dirty="0" smtClean="0"/>
            <a:t>SQL, OS Shell, LDAP, </a:t>
          </a:r>
          <a:r>
            <a:rPr lang="en-US" sz="1600" kern="1200" dirty="0" err="1" smtClean="0"/>
            <a:t>XPath</a:t>
          </a:r>
          <a:r>
            <a:rPr lang="en-US" sz="1600" kern="1200" dirty="0" smtClean="0"/>
            <a:t>, Hibernate, etc…</a:t>
          </a:r>
        </a:p>
      </dsp:txBody>
      <dsp:txXfrm>
        <a:off x="0" y="1565399"/>
        <a:ext cx="8077200" cy="932400"/>
      </dsp:txXfrm>
    </dsp:sp>
    <dsp:sp modelId="{68EF5B30-57B1-4A5F-9D1B-2F632ADB504A}">
      <dsp:nvSpPr>
        <dsp:cNvPr id="0" name=""/>
        <dsp:cNvSpPr/>
      </dsp:nvSpPr>
      <dsp:spPr>
        <a:xfrm>
          <a:off x="403860" y="1329239"/>
          <a:ext cx="5654040" cy="47232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711200">
            <a:lnSpc>
              <a:spcPct val="90000"/>
            </a:lnSpc>
            <a:spcBef>
              <a:spcPct val="0"/>
            </a:spcBef>
            <a:spcAft>
              <a:spcPct val="35000"/>
            </a:spcAft>
          </a:pPr>
          <a:r>
            <a:rPr lang="en-US" sz="1600" kern="1200" dirty="0" smtClean="0"/>
            <a:t>Interpreters…</a:t>
          </a:r>
        </a:p>
      </dsp:txBody>
      <dsp:txXfrm>
        <a:off x="403860" y="1329239"/>
        <a:ext cx="5654040" cy="472320"/>
      </dsp:txXfrm>
    </dsp:sp>
    <dsp:sp modelId="{1A5563CE-4F3E-4F63-BBD4-35F1C512B2C7}">
      <dsp:nvSpPr>
        <dsp:cNvPr id="0" name=""/>
        <dsp:cNvSpPr/>
      </dsp:nvSpPr>
      <dsp:spPr>
        <a:xfrm>
          <a:off x="0" y="2820359"/>
          <a:ext cx="8077200" cy="93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333248" rIns="62688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Many applications still susceptible (really don’t know why)</a:t>
          </a:r>
        </a:p>
        <a:p>
          <a:pPr marL="171450" lvl="1" indent="-171450" algn="l" defTabSz="711200">
            <a:lnSpc>
              <a:spcPct val="90000"/>
            </a:lnSpc>
            <a:spcBef>
              <a:spcPct val="0"/>
            </a:spcBef>
            <a:spcAft>
              <a:spcPct val="15000"/>
            </a:spcAft>
            <a:buChar char="••"/>
          </a:pPr>
          <a:r>
            <a:rPr lang="en-US" sz="1600" kern="1200" dirty="0" smtClean="0"/>
            <a:t>Even though it’s usually very simple to avoid</a:t>
          </a:r>
        </a:p>
      </dsp:txBody>
      <dsp:txXfrm>
        <a:off x="0" y="2820359"/>
        <a:ext cx="8077200" cy="932400"/>
      </dsp:txXfrm>
    </dsp:sp>
    <dsp:sp modelId="{A840093C-7916-46CF-BB35-A305A6DBEF8B}">
      <dsp:nvSpPr>
        <dsp:cNvPr id="0" name=""/>
        <dsp:cNvSpPr/>
      </dsp:nvSpPr>
      <dsp:spPr>
        <a:xfrm>
          <a:off x="403860" y="2584199"/>
          <a:ext cx="5654040" cy="47232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711200">
            <a:lnSpc>
              <a:spcPct val="90000"/>
            </a:lnSpc>
            <a:spcBef>
              <a:spcPct val="0"/>
            </a:spcBef>
            <a:spcAft>
              <a:spcPct val="35000"/>
            </a:spcAft>
          </a:pPr>
          <a:r>
            <a:rPr lang="en-US" sz="1600" kern="1200" dirty="0" smtClean="0"/>
            <a:t>SQL injection is still quite common</a:t>
          </a:r>
        </a:p>
      </dsp:txBody>
      <dsp:txXfrm>
        <a:off x="403860" y="2584199"/>
        <a:ext cx="5654040" cy="472320"/>
      </dsp:txXfrm>
    </dsp:sp>
    <dsp:sp modelId="{2CE58D8E-C49B-4FDE-8004-E0949DB9DFE4}">
      <dsp:nvSpPr>
        <dsp:cNvPr id="0" name=""/>
        <dsp:cNvSpPr/>
      </dsp:nvSpPr>
      <dsp:spPr>
        <a:xfrm>
          <a:off x="0" y="4075320"/>
          <a:ext cx="8077200" cy="115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333248" rIns="62688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Usually severe. Entire database can usually be read or modified</a:t>
          </a:r>
        </a:p>
        <a:p>
          <a:pPr marL="171450" lvl="1" indent="-171450" algn="l" defTabSz="711200">
            <a:lnSpc>
              <a:spcPct val="90000"/>
            </a:lnSpc>
            <a:spcBef>
              <a:spcPct val="0"/>
            </a:spcBef>
            <a:spcAft>
              <a:spcPct val="15000"/>
            </a:spcAft>
            <a:buChar char="••"/>
          </a:pPr>
          <a:r>
            <a:rPr lang="en-US" sz="1600" kern="1200" dirty="0" smtClean="0"/>
            <a:t>May also allow full database schema, or account access, or even OS level access</a:t>
          </a:r>
        </a:p>
      </dsp:txBody>
      <dsp:txXfrm>
        <a:off x="0" y="4075320"/>
        <a:ext cx="8077200" cy="1159200"/>
      </dsp:txXfrm>
    </dsp:sp>
    <dsp:sp modelId="{6EDA3725-04A2-4FC9-8283-13D3C50CCEFE}">
      <dsp:nvSpPr>
        <dsp:cNvPr id="0" name=""/>
        <dsp:cNvSpPr/>
      </dsp:nvSpPr>
      <dsp:spPr>
        <a:xfrm>
          <a:off x="403860" y="3839160"/>
          <a:ext cx="5654040" cy="47232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711200">
            <a:lnSpc>
              <a:spcPct val="90000"/>
            </a:lnSpc>
            <a:spcBef>
              <a:spcPct val="0"/>
            </a:spcBef>
            <a:spcAft>
              <a:spcPct val="35000"/>
            </a:spcAft>
          </a:pPr>
          <a:r>
            <a:rPr lang="en-US" sz="1600" kern="1200" dirty="0" smtClean="0"/>
            <a:t>Typical Impact</a:t>
          </a:r>
        </a:p>
      </dsp:txBody>
      <dsp:txXfrm>
        <a:off x="403860" y="3839160"/>
        <a:ext cx="5654040" cy="47232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3C7317F-DCB9-42CB-A6A4-CF1577293B7D}">
      <dsp:nvSpPr>
        <dsp:cNvPr id="0" name=""/>
        <dsp:cNvSpPr/>
      </dsp:nvSpPr>
      <dsp:spPr>
        <a:xfrm>
          <a:off x="0" y="297539"/>
          <a:ext cx="8229600" cy="680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Raw data from attacker is sent to an innocent user’s browser</a:t>
          </a:r>
        </a:p>
      </dsp:txBody>
      <dsp:txXfrm>
        <a:off x="0" y="297539"/>
        <a:ext cx="8229600" cy="680400"/>
      </dsp:txXfrm>
    </dsp:sp>
    <dsp:sp modelId="{07EB8D66-1692-4056-BA66-572ED000C388}">
      <dsp:nvSpPr>
        <dsp:cNvPr id="0" name=""/>
        <dsp:cNvSpPr/>
      </dsp:nvSpPr>
      <dsp:spPr>
        <a:xfrm>
          <a:off x="411480" y="61379"/>
          <a:ext cx="5760720" cy="47232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711200">
            <a:lnSpc>
              <a:spcPct val="90000"/>
            </a:lnSpc>
            <a:spcBef>
              <a:spcPct val="0"/>
            </a:spcBef>
            <a:spcAft>
              <a:spcPct val="35000"/>
            </a:spcAft>
          </a:pPr>
          <a:r>
            <a:rPr lang="en-US" sz="1600" kern="1200" dirty="0" smtClean="0"/>
            <a:t>Occurs any time…</a:t>
          </a:r>
          <a:endParaRPr lang="en-US" sz="1600" kern="1200" dirty="0"/>
        </a:p>
      </dsp:txBody>
      <dsp:txXfrm>
        <a:off x="411480" y="61379"/>
        <a:ext cx="5760720" cy="472320"/>
      </dsp:txXfrm>
    </dsp:sp>
    <dsp:sp modelId="{80EDB88F-6B15-4FE3-9A6A-9D42E2D5A947}">
      <dsp:nvSpPr>
        <dsp:cNvPr id="0" name=""/>
        <dsp:cNvSpPr/>
      </dsp:nvSpPr>
      <dsp:spPr>
        <a:xfrm>
          <a:off x="0" y="1300499"/>
          <a:ext cx="8229600" cy="118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Stored in database</a:t>
          </a:r>
        </a:p>
        <a:p>
          <a:pPr marL="171450" lvl="1" indent="-171450" algn="l" defTabSz="711200">
            <a:lnSpc>
              <a:spcPct val="90000"/>
            </a:lnSpc>
            <a:spcBef>
              <a:spcPct val="0"/>
            </a:spcBef>
            <a:spcAft>
              <a:spcPct val="15000"/>
            </a:spcAft>
            <a:buChar char="••"/>
          </a:pPr>
          <a:r>
            <a:rPr lang="en-US" sz="1600" kern="1200" dirty="0" smtClean="0"/>
            <a:t>Reflected from web input (form field, hidden field, URL, etc…)</a:t>
          </a:r>
        </a:p>
        <a:p>
          <a:pPr marL="171450" lvl="1" indent="-171450" algn="l" defTabSz="711200">
            <a:lnSpc>
              <a:spcPct val="90000"/>
            </a:lnSpc>
            <a:spcBef>
              <a:spcPct val="0"/>
            </a:spcBef>
            <a:spcAft>
              <a:spcPct val="15000"/>
            </a:spcAft>
            <a:buChar char="••"/>
          </a:pPr>
          <a:r>
            <a:rPr lang="en-US" sz="1600" kern="1200" dirty="0" smtClean="0"/>
            <a:t>Sent directly into rich JavaScript client</a:t>
          </a:r>
        </a:p>
      </dsp:txBody>
      <dsp:txXfrm>
        <a:off x="0" y="1300499"/>
        <a:ext cx="8229600" cy="1184400"/>
      </dsp:txXfrm>
    </dsp:sp>
    <dsp:sp modelId="{8377DEE6-6E60-44BB-A9C4-E5044C2260C3}">
      <dsp:nvSpPr>
        <dsp:cNvPr id="0" name=""/>
        <dsp:cNvSpPr/>
      </dsp:nvSpPr>
      <dsp:spPr>
        <a:xfrm>
          <a:off x="411480" y="1064339"/>
          <a:ext cx="5760720" cy="47232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711200">
            <a:lnSpc>
              <a:spcPct val="90000"/>
            </a:lnSpc>
            <a:spcBef>
              <a:spcPct val="0"/>
            </a:spcBef>
            <a:spcAft>
              <a:spcPct val="35000"/>
            </a:spcAft>
          </a:pPr>
          <a:r>
            <a:rPr lang="en-US" sz="1600" kern="1200" dirty="0" smtClean="0"/>
            <a:t>Raw data…</a:t>
          </a:r>
        </a:p>
      </dsp:txBody>
      <dsp:txXfrm>
        <a:off x="411480" y="1064339"/>
        <a:ext cx="5760720" cy="472320"/>
      </dsp:txXfrm>
    </dsp:sp>
    <dsp:sp modelId="{FFF2705E-0C48-43DE-BA94-75136A114045}">
      <dsp:nvSpPr>
        <dsp:cNvPr id="0" name=""/>
        <dsp:cNvSpPr/>
      </dsp:nvSpPr>
      <dsp:spPr>
        <a:xfrm>
          <a:off x="0" y="2807460"/>
          <a:ext cx="8229600" cy="680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Try this in your browser – </a:t>
          </a:r>
          <a:r>
            <a:rPr lang="en-US" sz="1600" kern="1200" dirty="0" err="1" smtClean="0"/>
            <a:t>javascript:alert</a:t>
          </a:r>
          <a:r>
            <a:rPr lang="en-US" sz="1600" kern="1200" dirty="0" smtClean="0"/>
            <a:t>(</a:t>
          </a:r>
          <a:r>
            <a:rPr lang="en-US" sz="1600" kern="1200" dirty="0" err="1" smtClean="0"/>
            <a:t>document.cookie</a:t>
          </a:r>
          <a:r>
            <a:rPr lang="en-US" sz="1600" kern="1200" dirty="0" smtClean="0"/>
            <a:t>)</a:t>
          </a:r>
        </a:p>
      </dsp:txBody>
      <dsp:txXfrm>
        <a:off x="0" y="2807460"/>
        <a:ext cx="8229600" cy="680400"/>
      </dsp:txXfrm>
    </dsp:sp>
    <dsp:sp modelId="{54D4E89C-BB4D-4314-BC64-CFD701B44AB5}">
      <dsp:nvSpPr>
        <dsp:cNvPr id="0" name=""/>
        <dsp:cNvSpPr/>
      </dsp:nvSpPr>
      <dsp:spPr>
        <a:xfrm>
          <a:off x="411480" y="2571300"/>
          <a:ext cx="5760720" cy="47232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711200">
            <a:lnSpc>
              <a:spcPct val="90000"/>
            </a:lnSpc>
            <a:spcBef>
              <a:spcPct val="0"/>
            </a:spcBef>
            <a:spcAft>
              <a:spcPct val="35000"/>
            </a:spcAft>
          </a:pPr>
          <a:r>
            <a:rPr lang="en-US" sz="1600" kern="1200" dirty="0" smtClean="0"/>
            <a:t>Virtually </a:t>
          </a:r>
          <a:r>
            <a:rPr lang="en-US" sz="1600" u="sng" kern="1200" dirty="0" smtClean="0"/>
            <a:t>every</a:t>
          </a:r>
          <a:r>
            <a:rPr lang="en-US" sz="1600" kern="1200" dirty="0" smtClean="0"/>
            <a:t> web application has this problem</a:t>
          </a:r>
        </a:p>
      </dsp:txBody>
      <dsp:txXfrm>
        <a:off x="411480" y="2571300"/>
        <a:ext cx="5760720" cy="472320"/>
      </dsp:txXfrm>
    </dsp:sp>
    <dsp:sp modelId="{89AB7900-5CB6-4B49-A821-2C77E9A70BA4}">
      <dsp:nvSpPr>
        <dsp:cNvPr id="0" name=""/>
        <dsp:cNvSpPr/>
      </dsp:nvSpPr>
      <dsp:spPr>
        <a:xfrm>
          <a:off x="0" y="3810420"/>
          <a:ext cx="8229600" cy="1386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Steal user’s session, steal sensitive data, rewrite web page, redirect user to phishing or malware site</a:t>
          </a:r>
        </a:p>
        <a:p>
          <a:pPr marL="171450" lvl="1" indent="-171450" algn="l" defTabSz="711200">
            <a:lnSpc>
              <a:spcPct val="90000"/>
            </a:lnSpc>
            <a:spcBef>
              <a:spcPct val="0"/>
            </a:spcBef>
            <a:spcAft>
              <a:spcPct val="15000"/>
            </a:spcAft>
            <a:buChar char="••"/>
          </a:pPr>
          <a:r>
            <a:rPr lang="en-US" sz="1600" kern="1200" dirty="0" smtClean="0"/>
            <a:t>Most Severe: Install XSS proxy which allows attacker to observe and direct all user’s behavior on vulnerable site and force user to other sites</a:t>
          </a:r>
        </a:p>
      </dsp:txBody>
      <dsp:txXfrm>
        <a:off x="0" y="3810420"/>
        <a:ext cx="8229600" cy="1386000"/>
      </dsp:txXfrm>
    </dsp:sp>
    <dsp:sp modelId="{731CDA66-7EBB-448B-B3C8-D644D301D6B2}">
      <dsp:nvSpPr>
        <dsp:cNvPr id="0" name=""/>
        <dsp:cNvSpPr/>
      </dsp:nvSpPr>
      <dsp:spPr>
        <a:xfrm>
          <a:off x="411480" y="3574260"/>
          <a:ext cx="5760720" cy="47232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711200">
            <a:lnSpc>
              <a:spcPct val="90000"/>
            </a:lnSpc>
            <a:spcBef>
              <a:spcPct val="0"/>
            </a:spcBef>
            <a:spcAft>
              <a:spcPct val="35000"/>
            </a:spcAft>
          </a:pPr>
          <a:r>
            <a:rPr lang="en-US" sz="1600" kern="1200" dirty="0" smtClean="0"/>
            <a:t>Typical Impact</a:t>
          </a:r>
        </a:p>
      </dsp:txBody>
      <dsp:txXfrm>
        <a:off x="411480" y="3574260"/>
        <a:ext cx="5760720" cy="47232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2D47EBE-A15D-4C22-B937-41021BC092E3}">
      <dsp:nvSpPr>
        <dsp:cNvPr id="0" name=""/>
        <dsp:cNvSpPr/>
      </dsp:nvSpPr>
      <dsp:spPr>
        <a:xfrm>
          <a:off x="0" y="372839"/>
          <a:ext cx="8305800" cy="93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4622" tIns="333248" rIns="64462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Means credentials have to go with every request</a:t>
          </a:r>
        </a:p>
        <a:p>
          <a:pPr marL="171450" lvl="1" indent="-171450" algn="l" defTabSz="711200">
            <a:lnSpc>
              <a:spcPct val="90000"/>
            </a:lnSpc>
            <a:spcBef>
              <a:spcPct val="0"/>
            </a:spcBef>
            <a:spcAft>
              <a:spcPct val="15000"/>
            </a:spcAft>
            <a:buChar char="••"/>
          </a:pPr>
          <a:r>
            <a:rPr lang="en-US" sz="1600" kern="1200" dirty="0" smtClean="0"/>
            <a:t>Should use SSL for everything requiring authentication</a:t>
          </a:r>
        </a:p>
      </dsp:txBody>
      <dsp:txXfrm>
        <a:off x="0" y="372839"/>
        <a:ext cx="8305800" cy="932400"/>
      </dsp:txXfrm>
    </dsp:sp>
    <dsp:sp modelId="{C1CCF742-3354-40B0-8547-149D5B45EAE5}">
      <dsp:nvSpPr>
        <dsp:cNvPr id="0" name=""/>
        <dsp:cNvSpPr/>
      </dsp:nvSpPr>
      <dsp:spPr>
        <a:xfrm>
          <a:off x="415290" y="136679"/>
          <a:ext cx="5814060" cy="47232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711200">
            <a:lnSpc>
              <a:spcPct val="90000"/>
            </a:lnSpc>
            <a:spcBef>
              <a:spcPct val="0"/>
            </a:spcBef>
            <a:spcAft>
              <a:spcPct val="35000"/>
            </a:spcAft>
          </a:pPr>
          <a:r>
            <a:rPr lang="en-US" sz="1600" kern="1200" dirty="0" smtClean="0"/>
            <a:t>HTTP is a “stateless” protocol</a:t>
          </a:r>
          <a:endParaRPr lang="en-US" sz="1600" kern="1200" dirty="0"/>
        </a:p>
      </dsp:txBody>
      <dsp:txXfrm>
        <a:off x="415290" y="136679"/>
        <a:ext cx="5814060" cy="472320"/>
      </dsp:txXfrm>
    </dsp:sp>
    <dsp:sp modelId="{1BE3829A-B36B-4166-B2D8-8596D466B3AD}">
      <dsp:nvSpPr>
        <dsp:cNvPr id="0" name=""/>
        <dsp:cNvSpPr/>
      </dsp:nvSpPr>
      <dsp:spPr>
        <a:xfrm>
          <a:off x="0" y="1627799"/>
          <a:ext cx="8305800" cy="118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4622" tIns="333248" rIns="64462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SESSION ID used to track state since HTTP doesn’t</a:t>
          </a:r>
        </a:p>
        <a:p>
          <a:pPr marL="342900" lvl="2" indent="-171450" algn="l" defTabSz="711200">
            <a:lnSpc>
              <a:spcPct val="90000"/>
            </a:lnSpc>
            <a:spcBef>
              <a:spcPct val="0"/>
            </a:spcBef>
            <a:spcAft>
              <a:spcPct val="15000"/>
            </a:spcAft>
            <a:buChar char="••"/>
          </a:pPr>
          <a:r>
            <a:rPr lang="en-US" sz="1600" kern="1200" dirty="0" smtClean="0"/>
            <a:t>and it is just as good as credentials to an attacker</a:t>
          </a:r>
        </a:p>
        <a:p>
          <a:pPr marL="171450" lvl="1" indent="-171450" algn="l" defTabSz="711200">
            <a:lnSpc>
              <a:spcPct val="90000"/>
            </a:lnSpc>
            <a:spcBef>
              <a:spcPct val="0"/>
            </a:spcBef>
            <a:spcAft>
              <a:spcPct val="15000"/>
            </a:spcAft>
            <a:buChar char="••"/>
          </a:pPr>
          <a:r>
            <a:rPr lang="en-US" sz="1600" kern="1200" dirty="0" smtClean="0"/>
            <a:t>SESSION ID is typically exposed on the network, in browser, in logs, …</a:t>
          </a:r>
        </a:p>
      </dsp:txBody>
      <dsp:txXfrm>
        <a:off x="0" y="1627799"/>
        <a:ext cx="8305800" cy="1184400"/>
      </dsp:txXfrm>
    </dsp:sp>
    <dsp:sp modelId="{F18F51E8-D932-4C66-B789-743280E530A8}">
      <dsp:nvSpPr>
        <dsp:cNvPr id="0" name=""/>
        <dsp:cNvSpPr/>
      </dsp:nvSpPr>
      <dsp:spPr>
        <a:xfrm>
          <a:off x="415290" y="1391639"/>
          <a:ext cx="5814060" cy="47232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711200">
            <a:lnSpc>
              <a:spcPct val="90000"/>
            </a:lnSpc>
            <a:spcBef>
              <a:spcPct val="0"/>
            </a:spcBef>
            <a:spcAft>
              <a:spcPct val="35000"/>
            </a:spcAft>
          </a:pPr>
          <a:r>
            <a:rPr lang="en-US" sz="1600" kern="1200" dirty="0" smtClean="0"/>
            <a:t>Session management flaws</a:t>
          </a:r>
        </a:p>
      </dsp:txBody>
      <dsp:txXfrm>
        <a:off x="415290" y="1391639"/>
        <a:ext cx="5814060" cy="472320"/>
      </dsp:txXfrm>
    </dsp:sp>
    <dsp:sp modelId="{A16841A0-9150-49EB-A1DB-7E1C3B9A3F71}">
      <dsp:nvSpPr>
        <dsp:cNvPr id="0" name=""/>
        <dsp:cNvSpPr/>
      </dsp:nvSpPr>
      <dsp:spPr>
        <a:xfrm>
          <a:off x="0" y="3134760"/>
          <a:ext cx="8305800" cy="907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4622" tIns="333248" rIns="64462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Change my password, remember my password, forgot my password, secret question, logout, email address, etc…</a:t>
          </a:r>
        </a:p>
      </dsp:txBody>
      <dsp:txXfrm>
        <a:off x="0" y="3134760"/>
        <a:ext cx="8305800" cy="907200"/>
      </dsp:txXfrm>
    </dsp:sp>
    <dsp:sp modelId="{F9359673-9E66-491D-9A3F-80FEBC5DD5B5}">
      <dsp:nvSpPr>
        <dsp:cNvPr id="0" name=""/>
        <dsp:cNvSpPr/>
      </dsp:nvSpPr>
      <dsp:spPr>
        <a:xfrm>
          <a:off x="415290" y="2898600"/>
          <a:ext cx="5814060" cy="47232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711200">
            <a:lnSpc>
              <a:spcPct val="90000"/>
            </a:lnSpc>
            <a:spcBef>
              <a:spcPct val="0"/>
            </a:spcBef>
            <a:spcAft>
              <a:spcPct val="35000"/>
            </a:spcAft>
          </a:pPr>
          <a:r>
            <a:rPr lang="en-US" sz="1600" kern="1200" dirty="0" smtClean="0"/>
            <a:t>Beware the side-doors</a:t>
          </a:r>
        </a:p>
      </dsp:txBody>
      <dsp:txXfrm>
        <a:off x="415290" y="2898600"/>
        <a:ext cx="5814060" cy="472320"/>
      </dsp:txXfrm>
    </dsp:sp>
    <dsp:sp modelId="{5EFBF7D3-C76B-451F-8F43-50FE2D1F4264}">
      <dsp:nvSpPr>
        <dsp:cNvPr id="0" name=""/>
        <dsp:cNvSpPr/>
      </dsp:nvSpPr>
      <dsp:spPr>
        <a:xfrm>
          <a:off x="0" y="4364520"/>
          <a:ext cx="8305800" cy="680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4622" tIns="333248" rIns="64462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User accounts compromised or user sessions hijacked</a:t>
          </a:r>
        </a:p>
      </dsp:txBody>
      <dsp:txXfrm>
        <a:off x="0" y="4364520"/>
        <a:ext cx="8305800" cy="680400"/>
      </dsp:txXfrm>
    </dsp:sp>
    <dsp:sp modelId="{909709D9-B61A-4632-8587-2587842CC1EE}">
      <dsp:nvSpPr>
        <dsp:cNvPr id="0" name=""/>
        <dsp:cNvSpPr/>
      </dsp:nvSpPr>
      <dsp:spPr>
        <a:xfrm>
          <a:off x="415290" y="4128360"/>
          <a:ext cx="5814060" cy="47232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711200">
            <a:lnSpc>
              <a:spcPct val="90000"/>
            </a:lnSpc>
            <a:spcBef>
              <a:spcPct val="0"/>
            </a:spcBef>
            <a:spcAft>
              <a:spcPct val="35000"/>
            </a:spcAft>
          </a:pPr>
          <a:r>
            <a:rPr lang="en-US" sz="1600" kern="1200" dirty="0" smtClean="0"/>
            <a:t>Typical Impact</a:t>
          </a:r>
        </a:p>
      </dsp:txBody>
      <dsp:txXfrm>
        <a:off x="415290" y="4128360"/>
        <a:ext cx="5814060" cy="47232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0E983EC2-B5DE-4DB5-BA1A-56C78179D82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Rot="1" noChangeAspect="1" noChangeArrowheads="1" noTextEdit="1"/>
          </p:cNvSpPr>
          <p:nvPr>
            <p:ph type="sldImg"/>
          </p:nvPr>
        </p:nvSpPr>
        <p:spPr>
          <a:ln/>
        </p:spPr>
      </p:sp>
      <p:sp>
        <p:nvSpPr>
          <p:cNvPr id="39939" name="Rectangle 5"/>
          <p:cNvSpPr>
            <a:spLocks noGrp="1" noChangeArrowheads="1"/>
          </p:cNvSpPr>
          <p:nvPr>
            <p:ph type="body" idx="1"/>
          </p:nvPr>
        </p:nvSpPr>
        <p:spPr/>
        <p:txBody>
          <a:bodyPr/>
          <a:lstStyle/>
          <a:p>
            <a:pPr eaLnBrk="1" hangingPunct="1"/>
            <a:endParaRPr lang="en-US" smtClean="0"/>
          </a:p>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4294967295"/>
          </p:nvPr>
        </p:nvSpPr>
        <p:spPr bwMode="auto">
          <a:xfrm>
            <a:off x="3884439" y="8686176"/>
            <a:ext cx="2972007" cy="456262"/>
          </a:xfrm>
          <a:prstGeom prst="rect">
            <a:avLst/>
          </a:prstGeom>
          <a:noFill/>
          <a:ln>
            <a:miter lim="800000"/>
            <a:headEnd/>
            <a:tailEnd/>
          </a:ln>
        </p:spPr>
        <p:txBody>
          <a:bodyPr lIns="86490" tIns="43245" rIns="86490" bIns="43245"/>
          <a:lstStyle/>
          <a:p>
            <a:fld id="{8CC4EA6D-FAC0-428E-AA92-3FEFF97B80FE}" type="slidenum">
              <a:rPr lang="en-US"/>
              <a:pPr/>
              <a:t>15</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40CAD1FE-F2D5-401D-AD32-962A526DD4CE}" type="slidenum">
              <a:rPr lang="en-US"/>
              <a:pPr/>
              <a:t>16</a:t>
            </a:fld>
            <a:endParaRPr lang="en-US"/>
          </a:p>
        </p:txBody>
      </p:sp>
      <p:sp>
        <p:nvSpPr>
          <p:cNvPr id="50179" name="Rectangle 2"/>
          <p:cNvSpPr>
            <a:spLocks noGrp="1" noRot="1" noChangeAspect="1" noChangeArrowheads="1" noTextEdit="1"/>
          </p:cNvSpPr>
          <p:nvPr>
            <p:ph type="sldImg"/>
          </p:nvPr>
        </p:nvSpPr>
        <p:spPr>
          <a:xfrm>
            <a:off x="1144588" y="685800"/>
            <a:ext cx="4570412" cy="3429000"/>
          </a:xfrm>
          <a:ln/>
        </p:spPr>
      </p:sp>
      <p:sp>
        <p:nvSpPr>
          <p:cNvPr id="50180" name="Rectangle 3"/>
          <p:cNvSpPr>
            <a:spLocks noGrp="1" noChangeArrowheads="1"/>
          </p:cNvSpPr>
          <p:nvPr>
            <p:ph type="body" idx="1"/>
          </p:nvPr>
        </p:nvSpPr>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BA196896-99DB-4F77-BAD7-5ED1A1DAE417}" type="slidenum">
              <a:rPr lang="en-US"/>
              <a:pPr/>
              <a:t>17</a:t>
            </a:fld>
            <a:endParaRPr lang="en-US"/>
          </a:p>
        </p:txBody>
      </p:sp>
      <p:sp>
        <p:nvSpPr>
          <p:cNvPr id="51203" name="Rectangle 2"/>
          <p:cNvSpPr>
            <a:spLocks noGrp="1" noRot="1" noChangeAspect="1" noChangeArrowheads="1" noTextEdit="1"/>
          </p:cNvSpPr>
          <p:nvPr>
            <p:ph type="sldImg"/>
          </p:nvPr>
        </p:nvSpPr>
        <p:spPr>
          <a:xfrm>
            <a:off x="95250" y="0"/>
            <a:ext cx="6772275" cy="5080000"/>
          </a:xfrm>
          <a:ln cap="flat" algn="ctr"/>
        </p:spPr>
      </p:sp>
      <p:sp>
        <p:nvSpPr>
          <p:cNvPr id="51204" name="Rectangle 3"/>
          <p:cNvSpPr>
            <a:spLocks noGrp="1" noChangeAspect="1" noChangeArrowheads="1"/>
          </p:cNvSpPr>
          <p:nvPr>
            <p:ph type="body" idx="1"/>
          </p:nvPr>
        </p:nvSpPr>
        <p:spPr>
          <a:ln cap="flat" algn="ctr"/>
        </p:spPr>
        <p:txBody>
          <a:bodyPr lIns="91401" tIns="45701" rIns="91401" bIns="45701"/>
          <a:lstStyle/>
          <a:p>
            <a:pPr eaLnBrk="1" hangingPunct="1"/>
            <a:endParaRPr lang="en-US" smtClean="0"/>
          </a:p>
          <a:p>
            <a:pPr eaLnBrk="1" hangingPunct="1"/>
            <a:r>
              <a:rPr lang="en-US" smtClean="0"/>
              <a:t>Main Point</a:t>
            </a:r>
          </a:p>
          <a:p>
            <a:pPr lvl="1" eaLnBrk="1" hangingPunct="1"/>
            <a:r>
              <a:rPr lang="en-US" smtClean="0"/>
              <a:t>Here’s a concrete example of an access control problem to ensure that everyone understands what access control means.</a:t>
            </a:r>
          </a:p>
          <a:p>
            <a:pPr eaLnBrk="1" hangingPunct="1"/>
            <a:r>
              <a:rPr lang="en-US" smtClean="0"/>
              <a:t>Teaching Points</a:t>
            </a:r>
          </a:p>
          <a:p>
            <a:pPr lvl="1" eaLnBrk="1" hangingPunct="1"/>
            <a:r>
              <a:rPr lang="en-US" smtClean="0"/>
              <a:t>In this example, the attacker is simply manipulating the account id on the URL. The application should be getting the user’s account from a trustworthy source, not the user’s request.</a:t>
            </a:r>
          </a:p>
          <a:p>
            <a:pPr lvl="1" eaLnBrk="1" hangingPunct="1"/>
            <a:r>
              <a:rPr lang="en-US" smtClean="0"/>
              <a:t>There are many variations of this kind of attack. Many times they are not this obvious, relying on a hidden field, cookie, or header to make the access control decision. But the root cause is the same – never rely on anything from the user when making an access control decision.</a:t>
            </a:r>
          </a:p>
          <a:p>
            <a:pPr eaLnBrk="1" hangingPunct="1"/>
            <a:r>
              <a:rPr lang="en-US" smtClean="0"/>
              <a:t>Examples, Demonstrations, Stories</a:t>
            </a:r>
          </a:p>
          <a:p>
            <a:pPr lvl="1" eaLnBrk="1" hangingPunct="1"/>
            <a:r>
              <a:rPr lang="en-US" smtClean="0"/>
              <a:t> A healthcare application that processes xray and other medical imagery recently had this issue. They set a cookie called “privLevel” and used it to determine which functions to display.  When we changed it from 4 to 10, we were given an administrator menu and could access many powerful unauthorized functions.</a:t>
            </a:r>
          </a:p>
          <a:p>
            <a:pPr lvl="1"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7B5D37F8-E8C2-4A65-AE13-588CCB42937D}" type="slidenum">
              <a:rPr lang="en-US"/>
              <a:pPr/>
              <a:t>19</a:t>
            </a:fld>
            <a:endParaRPr lang="en-US"/>
          </a:p>
        </p:txBody>
      </p:sp>
      <p:sp>
        <p:nvSpPr>
          <p:cNvPr id="52227" name="Rectangle 2"/>
          <p:cNvSpPr>
            <a:spLocks noGrp="1" noRot="1" noChangeAspect="1" noChangeArrowheads="1" noTextEdit="1"/>
          </p:cNvSpPr>
          <p:nvPr>
            <p:ph type="sldImg"/>
          </p:nvPr>
        </p:nvSpPr>
        <p:spPr>
          <a:xfrm>
            <a:off x="95250" y="0"/>
            <a:ext cx="6772275" cy="5080000"/>
          </a:xfrm>
          <a:ln cap="flat" algn="ctr"/>
        </p:spPr>
      </p:sp>
      <p:sp>
        <p:nvSpPr>
          <p:cNvPr id="52228" name="Rectangle 3"/>
          <p:cNvSpPr>
            <a:spLocks noGrp="1" noChangeAspect="1" noChangeArrowheads="1"/>
          </p:cNvSpPr>
          <p:nvPr>
            <p:ph type="body" idx="1"/>
          </p:nvPr>
        </p:nvSpPr>
        <p:spPr>
          <a:ln cap="flat" algn="ctr"/>
        </p:spPr>
        <p:txBody>
          <a:bodyPr lIns="91400" tIns="45701" rIns="91400" bIns="45701"/>
          <a:lstStyle/>
          <a:p>
            <a:pPr eaLnBrk="1" hangingPunct="1"/>
            <a:r>
              <a:rPr lang="en-US" smtClean="0"/>
              <a:t>Main Point</a:t>
            </a:r>
          </a:p>
          <a:p>
            <a:pPr lvl="1" eaLnBrk="1" hangingPunct="1"/>
            <a:r>
              <a:rPr lang="en-US" smtClean="0"/>
              <a:t>CSRF is essentially an attack that essentially allows the attacker to drive your (the victim’s) browser. Wouldn’t that be bad? Of course. Its REALLY bad.</a:t>
            </a:r>
          </a:p>
          <a:p>
            <a:pPr eaLnBrk="1" hangingPunct="1"/>
            <a:r>
              <a:rPr lang="en-US" smtClean="0"/>
              <a:t>Teaching Points</a:t>
            </a:r>
          </a:p>
          <a:p>
            <a:pPr lvl="1" eaLnBrk="1" hangingPunct="1"/>
            <a:r>
              <a:rPr lang="en-US" smtClean="0"/>
              <a:t>CSRF attacks primarily target functions that cause state to change on the application. I.e., modify or delete something, initiate a transaction, etc.</a:t>
            </a:r>
          </a:p>
          <a:p>
            <a:pPr lvl="1" eaLnBrk="1" hangingPunct="1"/>
            <a:r>
              <a:rPr lang="en-US" smtClean="0"/>
              <a:t>However, CSRF attacks can simply be used to access sensitive data, and then transfer that sensitive data to the attacker.</a:t>
            </a:r>
          </a:p>
          <a:p>
            <a:pPr eaLnBrk="1" hangingPunct="1"/>
            <a:r>
              <a:rPr lang="en-US" smtClean="0"/>
              <a:t>Examples, Demonstrations, Stories</a:t>
            </a:r>
          </a:p>
          <a:p>
            <a:pPr lvl="1" eaLnBrk="1" hangingPunct="1"/>
            <a:r>
              <a:rPr lang="en-US" smtClean="0"/>
              <a:t> </a:t>
            </a:r>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02" name="Rectangle 2"/>
          <p:cNvSpPr>
            <a:spLocks noGrp="1" noRot="1" noChangeAspect="1" noChangeArrowheads="1" noTextEdit="1"/>
          </p:cNvSpPr>
          <p:nvPr>
            <p:ph type="sldImg"/>
          </p:nvPr>
        </p:nvSpPr>
        <p:spPr>
          <a:xfrm>
            <a:off x="93663" y="0"/>
            <a:ext cx="6775450" cy="5081588"/>
          </a:xfrm>
          <a:ln cap="flat" algn="ctr"/>
        </p:spPr>
      </p:sp>
      <p:sp>
        <p:nvSpPr>
          <p:cNvPr id="2304003" name="Rectangle 3"/>
          <p:cNvSpPr>
            <a:spLocks noGrp="1" noChangeAspect="1" noChangeArrowheads="1"/>
          </p:cNvSpPr>
          <p:nvPr>
            <p:ph type="body" idx="1"/>
          </p:nvPr>
        </p:nvSpPr>
        <p:spPr>
          <a:xfrm>
            <a:off x="113782" y="4745562"/>
            <a:ext cx="6741102" cy="4041935"/>
          </a:xfrm>
          <a:ln cap="flat" algn="ctr"/>
        </p:spPr>
        <p:txBody>
          <a:bodyPr lIns="91386" tIns="45695" rIns="91386" bIns="45695"/>
          <a:lstStyle/>
          <a:p>
            <a:pPr eaLnBrk="1" hangingPunct="1"/>
            <a:r>
              <a:rPr lang="en-US" smtClean="0">
                <a:latin typeface="Arial" pitchFamily="34" charset="0"/>
              </a:rPr>
              <a:t>Main Point</a:t>
            </a:r>
          </a:p>
          <a:p>
            <a:pPr lvl="1" eaLnBrk="1" hangingPunct="1"/>
            <a:r>
              <a:rPr lang="en-US" smtClean="0">
                <a:latin typeface="Arial" pitchFamily="34" charset="0"/>
              </a:rPr>
              <a:t>CSRF is a big problem because browsers automatically send the user’s credentials and most sites rely solely on these automatically provided credentials.</a:t>
            </a:r>
          </a:p>
          <a:p>
            <a:pPr eaLnBrk="1" hangingPunct="1"/>
            <a:r>
              <a:rPr lang="en-US" smtClean="0">
                <a:latin typeface="Arial" pitchFamily="34" charset="0"/>
              </a:rPr>
              <a:t>Teaching Points</a:t>
            </a:r>
          </a:p>
          <a:p>
            <a:pPr lvl="1" eaLnBrk="1" hangingPunct="1"/>
            <a:r>
              <a:rPr lang="en-US" smtClean="0">
                <a:latin typeface="Arial" pitchFamily="34" charset="0"/>
              </a:rPr>
              <a:t>All this was, of course, done on purpose to make it easy to build web sites that track the user’s identity throughout the site.</a:t>
            </a:r>
          </a:p>
          <a:p>
            <a:pPr lvl="1" eaLnBrk="1" hangingPunct="1"/>
            <a:r>
              <a:rPr lang="en-US" smtClean="0">
                <a:latin typeface="Arial" pitchFamily="34" charset="0"/>
              </a:rPr>
              <a:t>No one thought that this level of automation could easily be abused to the attacker’s advantage.</a:t>
            </a:r>
          </a:p>
          <a:p>
            <a:pPr lvl="1" eaLnBrk="1" hangingPunct="1"/>
            <a:r>
              <a:rPr lang="en-US" smtClean="0">
                <a:latin typeface="Arial" pitchFamily="34" charset="0"/>
              </a:rPr>
              <a:t>Now we know this is problem, but how to fix it? See the rest of this section.</a:t>
            </a:r>
          </a:p>
          <a:p>
            <a:pPr eaLnBrk="1" hangingPunct="1"/>
            <a:r>
              <a:rPr lang="en-US" smtClean="0">
                <a:latin typeface="Arial" pitchFamily="34" charset="0"/>
              </a:rPr>
              <a:t>Examples, Demonstrations, Stories</a:t>
            </a:r>
          </a:p>
          <a:p>
            <a:pPr lvl="1" eaLnBrk="1" hangingPunct="1"/>
            <a:r>
              <a:rPr lang="en-US" smtClean="0">
                <a:latin typeface="Arial" pitchFamily="34" charset="0"/>
              </a:rPr>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F6443124-2FE8-437C-A372-D35EC3D5C121}" type="slidenum">
              <a:rPr lang="en-US"/>
              <a:pPr/>
              <a:t>21</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p:txBody>
          <a:bodyPr/>
          <a:lstStyle/>
          <a:p>
            <a:pPr eaLnBrk="1" hangingPunct="1"/>
            <a:r>
              <a:rPr lang="en-US" smtClean="0"/>
              <a:t>Main Point</a:t>
            </a:r>
          </a:p>
          <a:p>
            <a:pPr lvl="1" eaLnBrk="1" hangingPunct="1"/>
            <a:r>
              <a:rPr lang="en-US" smtClean="0"/>
              <a:t>This is how a CSRF attack works.</a:t>
            </a:r>
          </a:p>
          <a:p>
            <a:pPr eaLnBrk="1" hangingPunct="1"/>
            <a:r>
              <a:rPr lang="en-US" smtClean="0"/>
              <a:t>Teaching Points</a:t>
            </a:r>
          </a:p>
          <a:p>
            <a:pPr lvl="1" eaLnBrk="1" hangingPunct="1"/>
            <a:r>
              <a:rPr lang="en-US" smtClean="0"/>
              <a:t>1. Attacker lures victim to read some malicious content (in web site or e-mail)</a:t>
            </a:r>
          </a:p>
          <a:p>
            <a:pPr lvl="1" eaLnBrk="1" hangingPunct="1"/>
            <a:r>
              <a:rPr lang="en-US" smtClean="0"/>
              <a:t>2. Malicious request automatically sent to vulnerable site (if in IMG tag or something similar), or user might actually click on or submit something to initiate the request (i.e., phishing like attack).</a:t>
            </a:r>
          </a:p>
          <a:p>
            <a:pPr lvl="1" eaLnBrk="1" hangingPunct="1"/>
            <a:r>
              <a:rPr lang="en-US" smtClean="0"/>
              <a:t>3. IF THE CONDITIONS ARE RIGHT, then the malicious request will include the victim’s credentials when sent to the vulnerable site. If it works, the unauthorized transaction will be accepted, or the unauthorized request will return sensitive data to the attacker.</a:t>
            </a:r>
          </a:p>
          <a:p>
            <a:pPr lvl="1" eaLnBrk="1" hangingPunct="1"/>
            <a:r>
              <a:rPr lang="en-US" smtClean="0"/>
              <a:t>4. Regardless of success or failure of the attack, the attack itself is typically completely invisible to the potential victim.</a:t>
            </a:r>
          </a:p>
          <a:p>
            <a:pPr eaLnBrk="1" hangingPunct="1"/>
            <a:r>
              <a:rPr lang="en-US" smtClean="0"/>
              <a:t>Examples, Demonstrations, Stories</a:t>
            </a:r>
          </a:p>
          <a:p>
            <a:pPr lvl="1" eaLnBrk="1" hangingPunct="1"/>
            <a:r>
              <a:rPr lang="en-US" smtClean="0"/>
              <a:t> </a:t>
            </a:r>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5266" name="Rectangle 2"/>
          <p:cNvSpPr>
            <a:spLocks noGrp="1" noRot="1" noChangeAspect="1" noChangeArrowheads="1" noTextEdit="1"/>
          </p:cNvSpPr>
          <p:nvPr>
            <p:ph type="sldImg"/>
          </p:nvPr>
        </p:nvSpPr>
        <p:spPr>
          <a:xfrm>
            <a:off x="96838" y="0"/>
            <a:ext cx="6770687" cy="5080000"/>
          </a:xfrm>
          <a:ln cap="flat" algn="ctr"/>
        </p:spPr>
      </p:sp>
      <p:sp>
        <p:nvSpPr>
          <p:cNvPr id="2315267" name="Rectangle 3"/>
          <p:cNvSpPr>
            <a:spLocks noGrp="1" noChangeAspect="1" noChangeArrowheads="1"/>
          </p:cNvSpPr>
          <p:nvPr>
            <p:ph type="body" idx="1"/>
          </p:nvPr>
        </p:nvSpPr>
        <p:spPr>
          <a:xfrm>
            <a:off x="113782" y="4745562"/>
            <a:ext cx="6741102" cy="4041935"/>
          </a:xfrm>
          <a:ln cap="flat" algn="ctr"/>
        </p:spPr>
        <p:txBody>
          <a:bodyPr lIns="91393" rIns="91393"/>
          <a:lstStyle/>
          <a:p>
            <a:pPr eaLnBrk="1" hangingPunct="1"/>
            <a:r>
              <a:rPr lang="en-US" dirty="0" smtClean="0">
                <a:latin typeface="Arial" pitchFamily="34" charset="0"/>
              </a:rPr>
              <a:t>Main Point</a:t>
            </a:r>
          </a:p>
          <a:p>
            <a:pPr lvl="1" eaLnBrk="1" hangingPunct="1"/>
            <a:r>
              <a:rPr lang="en-US" dirty="0" smtClean="0">
                <a:latin typeface="Arial" pitchFamily="34" charset="0"/>
              </a:rPr>
              <a:t>The only real solution is adding a secret token to each update command on a site.</a:t>
            </a:r>
          </a:p>
          <a:p>
            <a:pPr eaLnBrk="1" hangingPunct="1"/>
            <a:r>
              <a:rPr lang="en-US" dirty="0" smtClean="0">
                <a:latin typeface="Arial" pitchFamily="34" charset="0"/>
              </a:rPr>
              <a:t>Teaching Points</a:t>
            </a:r>
          </a:p>
          <a:p>
            <a:pPr lvl="1" eaLnBrk="1" hangingPunct="1"/>
            <a:r>
              <a:rPr lang="en-US" dirty="0" smtClean="0">
                <a:latin typeface="Arial" pitchFamily="34" charset="0"/>
              </a:rPr>
              <a:t>This token has to be stored in a location that is NOT automatically submitted with other requests by your browser. i.e., in a hidden field, or as another parameter.</a:t>
            </a:r>
          </a:p>
          <a:p>
            <a:pPr lvl="1" eaLnBrk="1" hangingPunct="1"/>
            <a:r>
              <a:rPr lang="en-US" dirty="0" smtClean="0">
                <a:latin typeface="Arial" pitchFamily="34" charset="0"/>
              </a:rPr>
              <a:t>Beware of including this token in the URL parameters, since it will get included in the </a:t>
            </a:r>
            <a:r>
              <a:rPr lang="en-US" dirty="0" err="1" smtClean="0">
                <a:latin typeface="Arial" pitchFamily="34" charset="0"/>
              </a:rPr>
              <a:t>referer</a:t>
            </a:r>
            <a:r>
              <a:rPr lang="en-US" dirty="0" smtClean="0">
                <a:latin typeface="Arial" pitchFamily="34" charset="0"/>
              </a:rPr>
              <a:t> field of future requests (thus exposing the token).</a:t>
            </a:r>
          </a:p>
          <a:p>
            <a:pPr lvl="1" eaLnBrk="1" hangingPunct="1"/>
            <a:r>
              <a:rPr lang="en-US" dirty="0" smtClean="0">
                <a:latin typeface="Arial" pitchFamily="34" charset="0"/>
              </a:rPr>
              <a:t>It would be ideal of a unique value was created for every single individual transaction, but that can be a pain to create.</a:t>
            </a:r>
          </a:p>
          <a:p>
            <a:pPr lvl="1" eaLnBrk="1" hangingPunct="1"/>
            <a:r>
              <a:rPr lang="en-US" dirty="0" smtClean="0">
                <a:latin typeface="Arial" pitchFamily="34" charset="0"/>
              </a:rPr>
              <a:t>Having a single unique value of the entire session would be way better than nothing, so we’d recommend you at least start with that.</a:t>
            </a:r>
          </a:p>
          <a:p>
            <a:pPr lvl="1" eaLnBrk="1" hangingPunct="1"/>
            <a:r>
              <a:rPr lang="en-US" dirty="0" smtClean="0">
                <a:latin typeface="Arial" pitchFamily="34" charset="0"/>
              </a:rPr>
              <a:t>Also, it is VERY IMPORTANT, that you not have XSS flaws on your site because such flaws can be used to steal or access your unique tokens and defeat any CSRF defense you put in place.</a:t>
            </a:r>
          </a:p>
          <a:p>
            <a:pPr eaLnBrk="1" hangingPunct="1"/>
            <a:r>
              <a:rPr lang="en-US" dirty="0" smtClean="0">
                <a:latin typeface="Arial" pitchFamily="34" charset="0"/>
              </a:rPr>
              <a:t>Examples, Demonstrations, Stories</a:t>
            </a:r>
          </a:p>
          <a:p>
            <a:pPr lvl="1" eaLnBrk="1" hangingPunct="1"/>
            <a:r>
              <a:rPr lang="en-US" dirty="0" smtClean="0">
                <a:latin typeface="Arial" pitchFamily="34" charset="0"/>
              </a:rPr>
              <a:t> </a:t>
            </a:r>
          </a:p>
          <a:p>
            <a:pPr eaLnBrk="1" hangingPunct="1"/>
            <a:endParaRPr lang="en-US" dirty="0"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4294967295"/>
          </p:nvPr>
        </p:nvSpPr>
        <p:spPr bwMode="auto">
          <a:xfrm>
            <a:off x="3884439" y="8686176"/>
            <a:ext cx="2972007" cy="456262"/>
          </a:xfrm>
          <a:prstGeom prst="rect">
            <a:avLst/>
          </a:prstGeom>
          <a:noFill/>
          <a:ln>
            <a:miter lim="800000"/>
            <a:headEnd/>
            <a:tailEnd/>
          </a:ln>
        </p:spPr>
        <p:txBody>
          <a:bodyPr lIns="86490" tIns="43245" rIns="86490" bIns="43245"/>
          <a:lstStyle/>
          <a:p>
            <a:fld id="{2CA5A7B0-203B-4D97-8543-DA6CACE48E61}" type="slidenum">
              <a:rPr lang="en-US"/>
              <a:pPr/>
              <a:t>23</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4294967295"/>
          </p:nvPr>
        </p:nvSpPr>
        <p:spPr bwMode="auto">
          <a:xfrm>
            <a:off x="3884439" y="8686176"/>
            <a:ext cx="2972007" cy="456262"/>
          </a:xfrm>
          <a:prstGeom prst="rect">
            <a:avLst/>
          </a:prstGeom>
          <a:noFill/>
          <a:ln>
            <a:miter lim="800000"/>
            <a:headEnd/>
            <a:tailEnd/>
          </a:ln>
        </p:spPr>
        <p:txBody>
          <a:bodyPr lIns="86490" tIns="43245" rIns="86490" bIns="43245"/>
          <a:lstStyle/>
          <a:p>
            <a:fld id="{301A0FE9-AB33-4160-94CE-2F4E760A000F}" type="slidenum">
              <a:rPr lang="en-US"/>
              <a:pPr/>
              <a:t>24</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4294967295"/>
          </p:nvPr>
        </p:nvSpPr>
        <p:spPr bwMode="auto">
          <a:xfrm>
            <a:off x="3884439" y="8686176"/>
            <a:ext cx="2972007" cy="456262"/>
          </a:xfrm>
          <a:prstGeom prst="rect">
            <a:avLst/>
          </a:prstGeom>
          <a:noFill/>
          <a:ln>
            <a:miter lim="800000"/>
            <a:headEnd/>
            <a:tailEnd/>
          </a:ln>
        </p:spPr>
        <p:txBody>
          <a:bodyPr lIns="86490" tIns="43245" rIns="86490" bIns="43245"/>
          <a:lstStyle/>
          <a:p>
            <a:fld id="{0C75E9FA-2358-4325-9E57-C48020939450}" type="slidenum">
              <a:rPr lang="en-US"/>
              <a:pPr/>
              <a:t>25</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96838" y="0"/>
            <a:ext cx="6770687" cy="5080000"/>
          </a:xfrm>
          <a:solidFill>
            <a:srgbClr val="FFFFFF"/>
          </a:solidFill>
          <a:ln cap="flat" algn="ctr"/>
        </p:spPr>
      </p:sp>
      <p:sp>
        <p:nvSpPr>
          <p:cNvPr id="40963" name="Rectangle 3"/>
          <p:cNvSpPr>
            <a:spLocks noGrp="1" noChangeAspect="1" noChangeArrowheads="1"/>
          </p:cNvSpPr>
          <p:nvPr>
            <p:ph type="body" idx="1"/>
          </p:nvPr>
        </p:nvSpPr>
        <p:spPr>
          <a:ln cap="flat" algn="ctr"/>
        </p:spPr>
        <p:txBody>
          <a:bodyPr lIns="91393" rIns="91393"/>
          <a:lstStyle/>
          <a:p>
            <a:pPr eaLnBrk="1" hangingPunct="1">
              <a:buFont typeface="Arial" charset="0"/>
              <a:buNone/>
            </a:pPr>
            <a:r>
              <a:rPr lang="en-US" smtClean="0"/>
              <a:t>This is the new proposed Top 10 list. The items in Red are new. Some of the existing items moved around.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771D10BA-ECC9-4873-86B7-86AF172D24A6}" type="slidenum">
              <a:rPr lang="en-US"/>
              <a:pPr/>
              <a:t>26</a:t>
            </a:fld>
            <a:endParaRPr lang="en-US"/>
          </a:p>
        </p:txBody>
      </p:sp>
      <p:sp>
        <p:nvSpPr>
          <p:cNvPr id="58371" name="Rectangle 2"/>
          <p:cNvSpPr>
            <a:spLocks noGrp="1" noRot="1" noChangeAspect="1" noChangeArrowheads="1" noTextEdit="1"/>
          </p:cNvSpPr>
          <p:nvPr>
            <p:ph type="sldImg"/>
          </p:nvPr>
        </p:nvSpPr>
        <p:spPr>
          <a:xfrm>
            <a:off x="1144588" y="685800"/>
            <a:ext cx="4570412" cy="3429000"/>
          </a:xfrm>
          <a:ln/>
        </p:spPr>
      </p:sp>
      <p:sp>
        <p:nvSpPr>
          <p:cNvPr id="58372" name="Rectangle 3"/>
          <p:cNvSpPr>
            <a:spLocks noGrp="1" noChangeArrowheads="1"/>
          </p:cNvSpPr>
          <p:nvPr>
            <p:ph type="body" idx="1"/>
          </p:nvPr>
        </p:nvSpPr>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C59D51C0-0771-4D6B-B061-D6CD31535CE6}" type="slidenum">
              <a:rPr lang="en-US"/>
              <a:pPr/>
              <a:t>27</a:t>
            </a:fld>
            <a:endParaRPr lang="en-US"/>
          </a:p>
        </p:txBody>
      </p:sp>
      <p:sp>
        <p:nvSpPr>
          <p:cNvPr id="59395" name="Rectangle 2"/>
          <p:cNvSpPr>
            <a:spLocks noGrp="1" noRot="1" noChangeAspect="1" noChangeArrowheads="1" noTextEdit="1"/>
          </p:cNvSpPr>
          <p:nvPr>
            <p:ph type="sldImg"/>
          </p:nvPr>
        </p:nvSpPr>
        <p:spPr>
          <a:xfrm>
            <a:off x="1144588" y="685800"/>
            <a:ext cx="4570412" cy="3429000"/>
          </a:xfrm>
          <a:ln/>
        </p:spPr>
      </p:sp>
      <p:sp>
        <p:nvSpPr>
          <p:cNvPr id="59396" name="Rectangle 3"/>
          <p:cNvSpPr>
            <a:spLocks noGrp="1" noChangeArrowheads="1"/>
          </p:cNvSpPr>
          <p:nvPr>
            <p:ph type="body" idx="1"/>
          </p:nvPr>
        </p:nvSpPr>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4294967295"/>
          </p:nvPr>
        </p:nvSpPr>
        <p:spPr bwMode="auto">
          <a:xfrm>
            <a:off x="3884439" y="8686176"/>
            <a:ext cx="2972007" cy="456262"/>
          </a:xfrm>
          <a:prstGeom prst="rect">
            <a:avLst/>
          </a:prstGeom>
          <a:noFill/>
          <a:ln>
            <a:miter lim="800000"/>
            <a:headEnd/>
            <a:tailEnd/>
          </a:ln>
        </p:spPr>
        <p:txBody>
          <a:bodyPr lIns="86490" tIns="43245" rIns="86490" bIns="43245"/>
          <a:lstStyle/>
          <a:p>
            <a:fld id="{C61D2EE4-63EE-46C8-A982-3B77F2F6AA08}" type="slidenum">
              <a:rPr lang="en-US"/>
              <a:pPr/>
              <a:t>28</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1042" name="Rectangle 2"/>
          <p:cNvSpPr>
            <a:spLocks noGrp="1" noRot="1" noChangeAspect="1" noChangeArrowheads="1" noTextEdit="1"/>
          </p:cNvSpPr>
          <p:nvPr>
            <p:ph type="sldImg"/>
          </p:nvPr>
        </p:nvSpPr>
        <p:spPr>
          <a:ln/>
        </p:spPr>
      </p:sp>
      <p:sp>
        <p:nvSpPr>
          <p:cNvPr id="2391043"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1042" name="Rectangle 2"/>
          <p:cNvSpPr>
            <a:spLocks noGrp="1" noRot="1" noChangeAspect="1" noChangeArrowheads="1" noTextEdit="1"/>
          </p:cNvSpPr>
          <p:nvPr>
            <p:ph type="sldImg"/>
          </p:nvPr>
        </p:nvSpPr>
        <p:spPr>
          <a:ln/>
        </p:spPr>
      </p:sp>
      <p:sp>
        <p:nvSpPr>
          <p:cNvPr id="2391043"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386EEF99-361C-48F9-93A9-8D4B0D71154A}" type="slidenum">
              <a:rPr lang="en-US"/>
              <a:pPr/>
              <a:t>33</a:t>
            </a:fld>
            <a:endParaRPr lang="en-US"/>
          </a:p>
        </p:txBody>
      </p:sp>
      <p:sp>
        <p:nvSpPr>
          <p:cNvPr id="62467" name="Rectangle 2"/>
          <p:cNvSpPr>
            <a:spLocks noGrp="1" noRot="1" noChangeAspect="1" noChangeArrowheads="1" noTextEdit="1"/>
          </p:cNvSpPr>
          <p:nvPr>
            <p:ph type="sldImg"/>
          </p:nvPr>
        </p:nvSpPr>
        <p:spPr>
          <a:xfrm>
            <a:off x="1144588" y="685800"/>
            <a:ext cx="4570412" cy="3429000"/>
          </a:xfrm>
          <a:ln/>
        </p:spPr>
      </p:sp>
      <p:sp>
        <p:nvSpPr>
          <p:cNvPr id="62468" name="Rectangle 3"/>
          <p:cNvSpPr>
            <a:spLocks noGrp="1" noChangeArrowheads="1"/>
          </p:cNvSpPr>
          <p:nvPr>
            <p:ph type="body" idx="1"/>
          </p:nvPr>
        </p:nvSpPr>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BC3CBF7E-8756-43A5-B2EB-5D11E39218AA}" type="slidenum">
              <a:rPr lang="en-US"/>
              <a:pPr/>
              <a:t>34</a:t>
            </a:fld>
            <a:endParaRPr lang="en-US"/>
          </a:p>
        </p:txBody>
      </p:sp>
      <p:sp>
        <p:nvSpPr>
          <p:cNvPr id="63491" name="Rectangle 2"/>
          <p:cNvSpPr>
            <a:spLocks noGrp="1" noRot="1" noChangeAspect="1" noChangeArrowheads="1" noTextEdit="1"/>
          </p:cNvSpPr>
          <p:nvPr>
            <p:ph type="sldImg"/>
          </p:nvPr>
        </p:nvSpPr>
        <p:spPr>
          <a:xfrm>
            <a:off x="1144588" y="685800"/>
            <a:ext cx="4570412" cy="3429000"/>
          </a:xfrm>
          <a:ln/>
        </p:spPr>
      </p:sp>
      <p:sp>
        <p:nvSpPr>
          <p:cNvPr id="63492" name="Rectangle 3"/>
          <p:cNvSpPr>
            <a:spLocks noGrp="1" noChangeArrowheads="1"/>
          </p:cNvSpPr>
          <p:nvPr>
            <p:ph type="body" idx="1"/>
          </p:nvPr>
        </p:nvSpPr>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4294967295"/>
          </p:nvPr>
        </p:nvSpPr>
        <p:spPr bwMode="auto">
          <a:xfrm>
            <a:off x="3884439" y="8686176"/>
            <a:ext cx="2972007" cy="456262"/>
          </a:xfrm>
          <a:prstGeom prst="rect">
            <a:avLst/>
          </a:prstGeom>
          <a:noFill/>
          <a:ln>
            <a:miter lim="800000"/>
            <a:headEnd/>
            <a:tailEnd/>
          </a:ln>
        </p:spPr>
        <p:txBody>
          <a:bodyPr lIns="86490" tIns="43245" rIns="86490" bIns="43245"/>
          <a:lstStyle/>
          <a:p>
            <a:fld id="{17868EB4-0C79-42F0-9092-FF47A437A727}" type="slidenum">
              <a:rPr lang="en-US"/>
              <a:pPr/>
              <a:t>35</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45CDF350-8D35-4BE1-ACB4-7FAA34509B83}" type="slidenum">
              <a:rPr lang="en-US"/>
              <a:pPr/>
              <a:t>36</a:t>
            </a:fld>
            <a:endParaRPr lang="en-US"/>
          </a:p>
        </p:txBody>
      </p:sp>
      <p:sp>
        <p:nvSpPr>
          <p:cNvPr id="66563" name="Rectangle 2"/>
          <p:cNvSpPr>
            <a:spLocks noGrp="1" noRot="1" noChangeAspect="1" noChangeArrowheads="1" noTextEdit="1"/>
          </p:cNvSpPr>
          <p:nvPr>
            <p:ph type="sldImg"/>
          </p:nvPr>
        </p:nvSpPr>
        <p:spPr>
          <a:xfrm>
            <a:off x="1144588" y="685800"/>
            <a:ext cx="4570412" cy="3429000"/>
          </a:xfrm>
          <a:ln/>
        </p:spPr>
      </p:sp>
      <p:sp>
        <p:nvSpPr>
          <p:cNvPr id="66564" name="Rectangle 3"/>
          <p:cNvSpPr>
            <a:spLocks noGrp="1" noChangeArrowheads="1"/>
          </p:cNvSpPr>
          <p:nvPr>
            <p:ph type="body" idx="1"/>
          </p:nvPr>
        </p:nvSpPr>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7CCD2712-158A-4139-A254-6172D8847FA7}" type="slidenum">
              <a:rPr lang="en-US"/>
              <a:pPr/>
              <a:t>37</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F566FEEA-1CA0-4C9E-8071-95A593E6C199}" type="slidenum">
              <a:rPr lang="en-US"/>
              <a:pPr/>
              <a:t>6</a:t>
            </a:fld>
            <a:endParaRPr lang="en-US"/>
          </a:p>
        </p:txBody>
      </p:sp>
      <p:sp>
        <p:nvSpPr>
          <p:cNvPr id="41987" name="Rectangle 2"/>
          <p:cNvSpPr>
            <a:spLocks noGrp="1" noRot="1" noChangeAspect="1" noChangeArrowheads="1" noTextEdit="1"/>
          </p:cNvSpPr>
          <p:nvPr>
            <p:ph type="sldImg"/>
          </p:nvPr>
        </p:nvSpPr>
        <p:spPr>
          <a:xfrm>
            <a:off x="1144588" y="685800"/>
            <a:ext cx="4570412" cy="3429000"/>
          </a:xfrm>
          <a:ln/>
        </p:spPr>
      </p:sp>
      <p:sp>
        <p:nvSpPr>
          <p:cNvPr id="41988" name="Rectangle 3"/>
          <p:cNvSpPr>
            <a:spLocks noGrp="1" noChangeArrowheads="1"/>
          </p:cNvSpPr>
          <p:nvPr>
            <p:ph type="body" idx="1"/>
          </p:nvPr>
        </p:nvSpPr>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p:spPr>
        <p:txBody>
          <a:bodyPr/>
          <a:lstStyle/>
          <a:p>
            <a:r>
              <a:rPr lang="en-US" smtClean="0">
                <a:latin typeface="Tahoma" pitchFamily="34" charset="0"/>
              </a:rPr>
              <a:t>Then you can present your developers with a clean intuitive interface to all the security controls they need to build a secure application.</a:t>
            </a:r>
          </a:p>
          <a:p>
            <a:endParaRPr lang="en-US" smtClean="0">
              <a:latin typeface="Tahoma" pitchFamily="34" charset="0"/>
            </a:endParaRPr>
          </a:p>
          <a:p>
            <a:r>
              <a:rPr lang="en-US" smtClean="0">
                <a:latin typeface="Tahoma" pitchFamily="34" charset="0"/>
              </a:rPr>
              <a:t>That’s what ESAPI is all about.  Simplifying Application Security</a:t>
            </a:r>
          </a:p>
        </p:txBody>
      </p:sp>
      <p:sp>
        <p:nvSpPr>
          <p:cNvPr id="68612" name="Slide Number Placeholder 3"/>
          <p:cNvSpPr>
            <a:spLocks noGrp="1"/>
          </p:cNvSpPr>
          <p:nvPr>
            <p:ph type="sldNum" sz="quarter" idx="4294967295"/>
          </p:nvPr>
        </p:nvSpPr>
        <p:spPr bwMode="auto">
          <a:xfrm>
            <a:off x="3884439" y="8684612"/>
            <a:ext cx="2972007" cy="457826"/>
          </a:xfrm>
          <a:prstGeom prst="rect">
            <a:avLst/>
          </a:prstGeom>
          <a:noFill/>
          <a:ln>
            <a:miter lim="800000"/>
            <a:headEnd/>
            <a:tailEnd/>
          </a:ln>
        </p:spPr>
        <p:txBody>
          <a:bodyPr lIns="89785" tIns="44892" rIns="89785" bIns="44892"/>
          <a:lstStyle/>
          <a:p>
            <a:fld id="{1D0E91AF-C8B1-4C6B-BFAB-DFB225041059}" type="slidenum">
              <a:rPr lang="en-US"/>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96838" y="0"/>
            <a:ext cx="6770687" cy="5080000"/>
          </a:xfrm>
          <a:ln cap="flat" algn="ctr"/>
        </p:spPr>
      </p:sp>
      <p:sp>
        <p:nvSpPr>
          <p:cNvPr id="43011" name="Rectangle 3"/>
          <p:cNvSpPr>
            <a:spLocks noGrp="1" noChangeAspect="1" noChangeArrowheads="1"/>
          </p:cNvSpPr>
          <p:nvPr>
            <p:ph type="body" idx="1"/>
          </p:nvPr>
        </p:nvSpPr>
        <p:spPr>
          <a:ln cap="flat" algn="ctr"/>
        </p:spPr>
        <p:txBody>
          <a:bodyPr lIns="91393" rIns="91393"/>
          <a:lstStyle/>
          <a:p>
            <a:pPr eaLnBrk="1" hangingPunct="1"/>
            <a:r>
              <a:rPr lang="en-US" smtClean="0"/>
              <a:t>Main Point</a:t>
            </a:r>
          </a:p>
          <a:p>
            <a:pPr lvl="1" eaLnBrk="1" hangingPunct="1"/>
            <a:r>
              <a:rPr lang="en-US" smtClean="0"/>
              <a:t>The flow of a SQL injection attack goes from attacker to application to database, then back.</a:t>
            </a:r>
          </a:p>
          <a:p>
            <a:pPr eaLnBrk="1" hangingPunct="1"/>
            <a:r>
              <a:rPr lang="en-US" smtClean="0"/>
              <a:t>Teaching Points</a:t>
            </a:r>
          </a:p>
          <a:p>
            <a:pPr lvl="1" eaLnBrk="1" hangingPunct="1"/>
            <a:r>
              <a:rPr lang="en-US" smtClean="0"/>
              <a:t>SQL injection is a simple attack that exploits the trust relationship between the database and the application.  In essence, the attacker tricks the application into sending the wrong query to the database.  The database trusts the application, and so complies with the request.</a:t>
            </a:r>
          </a:p>
          <a:p>
            <a:pPr lvl="1" eaLnBrk="1" hangingPunct="1"/>
            <a:r>
              <a:rPr lang="en-US" smtClean="0"/>
              <a:t>Even if the data is encrypted in the database, this type of attack can access the data.  In the example depicted above, the attacker sends an attack in the data that tricks the database into returning all the credit cards from the database instead of only one.  Normally, the application would decrypt the account owner’s credit card number (or other sensitive data) and display it. When attacked, the application decrypts all the card numbers and displays them all to the attacker.</a:t>
            </a:r>
          </a:p>
          <a:p>
            <a:pPr eaLnBrk="1" hangingPunct="1"/>
            <a:r>
              <a:rPr lang="en-US" smtClean="0"/>
              <a:t>Examples, Demonstrations, Stories, Notes</a:t>
            </a:r>
          </a:p>
          <a:p>
            <a:pPr lvl="1" eaLnBrk="1" hangingPunct="1"/>
            <a:r>
              <a:rPr lang="en-US" smtClean="0"/>
              <a:t> </a:t>
            </a:r>
          </a:p>
          <a:p>
            <a:pPr eaLnBrk="1" hangingPunct="1"/>
            <a:endParaRPr lang="en-US" smtClean="0"/>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56AEC79B-F35D-4A2C-A120-3CAB2C4BB74C}" type="slidenum">
              <a:rPr lang="en-US"/>
              <a:pPr/>
              <a:t>9</a:t>
            </a:fld>
            <a:endParaRPr lang="en-US"/>
          </a:p>
        </p:txBody>
      </p:sp>
      <p:sp>
        <p:nvSpPr>
          <p:cNvPr id="44035" name="Rectangle 2"/>
          <p:cNvSpPr>
            <a:spLocks noGrp="1" noRot="1" noChangeAspect="1" noChangeArrowheads="1" noTextEdit="1"/>
          </p:cNvSpPr>
          <p:nvPr>
            <p:ph type="sldImg"/>
          </p:nvPr>
        </p:nvSpPr>
        <p:spPr>
          <a:xfrm>
            <a:off x="1144588" y="685800"/>
            <a:ext cx="4570412" cy="3429000"/>
          </a:xfrm>
          <a:ln/>
        </p:spPr>
      </p:sp>
      <p:sp>
        <p:nvSpPr>
          <p:cNvPr id="44036" name="Rectangle 3"/>
          <p:cNvSpPr>
            <a:spLocks noGrp="1" noChangeArrowheads="1"/>
          </p:cNvSpPr>
          <p:nvPr>
            <p:ph type="body" idx="1"/>
          </p:nvPr>
        </p:nvSpPr>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11F22F21-5D8C-4BC0-B5FA-0B25C938FF36}" type="slidenum">
              <a:rPr lang="en-US"/>
              <a:pPr/>
              <a:t>10</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104145" y="4747005"/>
            <a:ext cx="6750746" cy="4039173"/>
          </a:xfrm>
        </p:spPr>
        <p:txBody>
          <a:bodyPr/>
          <a:lstStyle/>
          <a:p>
            <a:pPr marL="444294" indent="-190189"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eaLnBrk="1" hangingPunct="1"/>
            <a:r>
              <a:rPr lang="en-US" dirty="0" smtClean="0">
                <a:latin typeface="Arial" pitchFamily="34" charset="0"/>
              </a:rPr>
              <a:t>Main Point</a:t>
            </a:r>
          </a:p>
          <a:p>
            <a:pPr lvl="1" eaLnBrk="1" hangingPunct="1"/>
            <a:r>
              <a:rPr lang="en-US" dirty="0" smtClean="0">
                <a:latin typeface="Arial" pitchFamily="34" charset="0"/>
              </a:rPr>
              <a:t>There are many escaping </a:t>
            </a:r>
            <a:r>
              <a:rPr lang="en-US" baseline="0" dirty="0" smtClean="0">
                <a:latin typeface="Arial" pitchFamily="34" charset="0"/>
              </a:rPr>
              <a:t>schemes supported in different elements of the browser.</a:t>
            </a:r>
            <a:endParaRPr lang="en-US" dirty="0" smtClean="0">
              <a:latin typeface="Arial" pitchFamily="34" charset="0"/>
            </a:endParaRPr>
          </a:p>
          <a:p>
            <a:pPr eaLnBrk="1" hangingPunct="1"/>
            <a:r>
              <a:rPr lang="en-US" dirty="0" smtClean="0">
                <a:latin typeface="Arial" pitchFamily="34" charset="0"/>
              </a:rPr>
              <a:t>Teaching Points</a:t>
            </a:r>
          </a:p>
          <a:p>
            <a:pPr lvl="1" eaLnBrk="1" hangingPunct="1"/>
            <a:r>
              <a:rPr lang="en-US" dirty="0" smtClean="0">
                <a:latin typeface="Arial" pitchFamily="34" charset="0"/>
              </a:rPr>
              <a:t>In order to defend</a:t>
            </a:r>
            <a:r>
              <a:rPr lang="en-US" baseline="0" dirty="0" smtClean="0">
                <a:latin typeface="Arial" pitchFamily="34" charset="0"/>
              </a:rPr>
              <a:t> against XSS, you need to escape all user supplied input using the proper escaping scheme before you include that input in that part of the page.</a:t>
            </a:r>
          </a:p>
          <a:p>
            <a:pPr marL="579229" lvl="1" indent="-107727" defTabSz="899288" eaLnBrk="1" hangingPunct="1">
              <a:spcBef>
                <a:spcPct val="20000"/>
              </a:spcBef>
              <a:buFont typeface="Arial" pitchFamily="34" charset="0"/>
              <a:buChar char="►"/>
              <a:defRPr/>
            </a:pPr>
            <a:r>
              <a:rPr lang="en-US" baseline="0" dirty="0" smtClean="0">
                <a:latin typeface="Arial" pitchFamily="34" charset="0"/>
              </a:rPr>
              <a:t>Each HTML execution context needs its own escaping scheme based on how the spec for that context defines how it handles character escaping.</a:t>
            </a:r>
          </a:p>
          <a:p>
            <a:pPr lvl="1" eaLnBrk="1" hangingPunct="1"/>
            <a:r>
              <a:rPr lang="en-US" baseline="0" dirty="0" smtClean="0">
                <a:latin typeface="Arial" pitchFamily="34" charset="0"/>
              </a:rPr>
              <a:t>ESAPI has an encoder for each of these contexts. They are:</a:t>
            </a:r>
          </a:p>
          <a:p>
            <a:pPr marL="797806" lvl="2" indent="-106166" defTabSz="899288" eaLnBrk="1" hangingPunct="1">
              <a:buFont typeface="Arial" pitchFamily="34" charset="0"/>
              <a:buChar char="»"/>
              <a:defRPr/>
            </a:pPr>
            <a:r>
              <a:rPr lang="en-US" dirty="0" err="1" smtClean="0">
                <a:latin typeface="Arial" pitchFamily="34" charset="0"/>
              </a:rPr>
              <a:t>encodeForHTML</a:t>
            </a:r>
            <a:r>
              <a:rPr lang="en-US" dirty="0" smtClean="0">
                <a:latin typeface="Arial" pitchFamily="34" charset="0"/>
              </a:rPr>
              <a:t>()</a:t>
            </a:r>
          </a:p>
          <a:p>
            <a:pPr marL="797806" lvl="2" indent="-106166" defTabSz="899288" eaLnBrk="1" hangingPunct="1">
              <a:buFont typeface="Arial" pitchFamily="34" charset="0"/>
              <a:buChar char="»"/>
              <a:defRPr/>
            </a:pPr>
            <a:r>
              <a:rPr lang="en-US" dirty="0" err="1" smtClean="0">
                <a:latin typeface="Arial" pitchFamily="34" charset="0"/>
              </a:rPr>
              <a:t>encodeForHTMLAttribute</a:t>
            </a:r>
            <a:r>
              <a:rPr lang="en-US" dirty="0" smtClean="0">
                <a:latin typeface="Arial" pitchFamily="34" charset="0"/>
              </a:rPr>
              <a:t>()</a:t>
            </a:r>
          </a:p>
          <a:p>
            <a:pPr marL="797806" lvl="2" indent="-106166" defTabSz="899288" eaLnBrk="1" hangingPunct="1">
              <a:buFont typeface="Arial" pitchFamily="34" charset="0"/>
              <a:buChar char="»"/>
              <a:defRPr/>
            </a:pPr>
            <a:r>
              <a:rPr lang="en-US" dirty="0" err="1" smtClean="0">
                <a:latin typeface="Arial" pitchFamily="34" charset="0"/>
              </a:rPr>
              <a:t>encodeForJavaScript</a:t>
            </a:r>
            <a:r>
              <a:rPr lang="en-US" dirty="0" smtClean="0">
                <a:latin typeface="Arial" pitchFamily="34" charset="0"/>
              </a:rPr>
              <a:t>()</a:t>
            </a:r>
          </a:p>
          <a:p>
            <a:pPr lvl="2" eaLnBrk="1" hangingPunct="1"/>
            <a:r>
              <a:rPr lang="en-US" baseline="0" dirty="0" err="1" smtClean="0">
                <a:latin typeface="Arial" pitchFamily="34" charset="0"/>
              </a:rPr>
              <a:t>encodeForCSS</a:t>
            </a:r>
            <a:r>
              <a:rPr lang="en-US" baseline="0" dirty="0" smtClean="0">
                <a:latin typeface="Arial" pitchFamily="34" charset="0"/>
              </a:rPr>
              <a:t>()</a:t>
            </a:r>
          </a:p>
          <a:p>
            <a:pPr lvl="2" eaLnBrk="1" hangingPunct="1"/>
            <a:r>
              <a:rPr lang="en-US" dirty="0" err="1" smtClean="0">
                <a:latin typeface="Arial" pitchFamily="34" charset="0"/>
              </a:rPr>
              <a:t>encodeForURL</a:t>
            </a:r>
            <a:r>
              <a:rPr lang="en-US" dirty="0" smtClean="0">
                <a:latin typeface="Arial" pitchFamily="34" charset="0"/>
              </a:rPr>
              <a:t>()</a:t>
            </a:r>
          </a:p>
          <a:p>
            <a:pPr lvl="1" eaLnBrk="1" hangingPunct="1"/>
            <a:r>
              <a:rPr lang="en-US" dirty="0" smtClean="0">
                <a:latin typeface="Arial" pitchFamily="34" charset="0"/>
              </a:rPr>
              <a:t>In each context</a:t>
            </a:r>
            <a:r>
              <a:rPr lang="en-US" baseline="0" dirty="0" smtClean="0">
                <a:latin typeface="Arial" pitchFamily="34" charset="0"/>
              </a:rPr>
              <a:t> you need to prevent certain dangerous characters if you can’t eliminate all user input to that context</a:t>
            </a:r>
          </a:p>
          <a:p>
            <a:pPr lvl="2" eaLnBrk="1" hangingPunct="1"/>
            <a:r>
              <a:rPr lang="en-US" baseline="0" dirty="0" smtClean="0">
                <a:latin typeface="Arial" pitchFamily="34" charset="0"/>
              </a:rPr>
              <a:t>HTML Elements – [This is simply the text on the page] – Defense against this is the big 5, because that prevents the introduction of close tags to break out of the Element (e.g., &lt;/div&gt; or &lt;/span&gt; or the introduction of script tags (&lt;script) )</a:t>
            </a:r>
          </a:p>
          <a:p>
            <a:pPr lvl="2" eaLnBrk="1" hangingPunct="1"/>
            <a:r>
              <a:rPr lang="en-US" baseline="0" dirty="0" smtClean="0">
                <a:latin typeface="Arial" pitchFamily="34" charset="0"/>
              </a:rPr>
              <a:t>HTML Attributes – Content inside the quotes is inert, so preventing the introduction of single or double quotes is key.  Typically encoding the big 5 ( &amp;, ', ", &lt;, &gt;) is strongly recommended. Also encoding # is usually a good idea.</a:t>
            </a:r>
          </a:p>
          <a:p>
            <a:pPr marL="797806" lvl="2" indent="-106166" defTabSz="899288" eaLnBrk="1" hangingPunct="1">
              <a:buFont typeface="Arial" pitchFamily="34" charset="0"/>
              <a:buChar char="»"/>
              <a:defRPr/>
            </a:pPr>
            <a:r>
              <a:rPr lang="en-US" baseline="0" dirty="0" smtClean="0">
                <a:latin typeface="Arial" pitchFamily="34" charset="0"/>
              </a:rPr>
              <a:t>JavaScript Data – This context is executable in its own right, and therefore inherently dangerous. Ideally, you would not include user supplied input here ever. Otherwise, only </a:t>
            </a:r>
            <a:r>
              <a:rPr lang="en-US" u="sng" baseline="0" dirty="0" smtClean="0">
                <a:latin typeface="Arial" pitchFamily="34" charset="0"/>
              </a:rPr>
              <a:t>input validation</a:t>
            </a:r>
            <a:r>
              <a:rPr lang="en-US" u="none" baseline="0" dirty="0" smtClean="0">
                <a:latin typeface="Arial" pitchFamily="34" charset="0"/>
              </a:rPr>
              <a:t> </a:t>
            </a:r>
            <a:r>
              <a:rPr lang="en-US" baseline="0" dirty="0" smtClean="0">
                <a:latin typeface="Arial" pitchFamily="34" charset="0"/>
              </a:rPr>
              <a:t>can really do anything to help you as output encoding is not sufficient.</a:t>
            </a:r>
          </a:p>
          <a:p>
            <a:pPr marL="797806" lvl="2" indent="-106166" defTabSz="899288" eaLnBrk="1" hangingPunct="1">
              <a:buFont typeface="Arial" pitchFamily="34" charset="0"/>
              <a:buChar char="»"/>
              <a:defRPr/>
            </a:pPr>
            <a:r>
              <a:rPr lang="en-US" baseline="0" dirty="0" smtClean="0">
                <a:latin typeface="Arial" pitchFamily="34" charset="0"/>
              </a:rPr>
              <a:t>HTML Style Properties (CSS) – This is very dangerous as it will execute content supplied – to prevent a breakout, you need to </a:t>
            </a:r>
            <a:r>
              <a:rPr lang="en-US" baseline="0" dirty="0" err="1" smtClean="0">
                <a:latin typeface="Arial" pitchFamily="34" charset="0"/>
              </a:rPr>
              <a:t>dissallow</a:t>
            </a:r>
            <a:r>
              <a:rPr lang="en-US" baseline="0" dirty="0" smtClean="0">
                <a:latin typeface="Arial" pitchFamily="34" charset="0"/>
              </a:rPr>
              <a:t> '}', but that may not be sufficient since content inside the brace can execute as well. Ideally, you would not include user supplied input here ever. Otherwise, only </a:t>
            </a:r>
            <a:r>
              <a:rPr lang="en-US" u="sng" baseline="0" dirty="0" smtClean="0">
                <a:latin typeface="Arial" pitchFamily="34" charset="0"/>
              </a:rPr>
              <a:t>input validation</a:t>
            </a:r>
            <a:r>
              <a:rPr lang="en-US" u="none" baseline="0" dirty="0" smtClean="0">
                <a:latin typeface="Arial" pitchFamily="34" charset="0"/>
              </a:rPr>
              <a:t> </a:t>
            </a:r>
            <a:r>
              <a:rPr lang="en-US" baseline="0" dirty="0" smtClean="0">
                <a:latin typeface="Arial" pitchFamily="34" charset="0"/>
              </a:rPr>
              <a:t>can really do anything to help you as output encoding is not sufficient.</a:t>
            </a:r>
          </a:p>
          <a:p>
            <a:pPr lvl="2" eaLnBrk="1" hangingPunct="1"/>
            <a:r>
              <a:rPr lang="en-US" dirty="0" smtClean="0">
                <a:latin typeface="Arial" pitchFamily="34" charset="0"/>
              </a:rPr>
              <a:t>URI Attributes - </a:t>
            </a:r>
            <a:r>
              <a:rPr lang="en-US" baseline="0" dirty="0" smtClean="0">
                <a:latin typeface="Arial" pitchFamily="34" charset="0"/>
              </a:rPr>
              <a:t>This is very dangerous as it will  (decode and) execute content supplied – to prevent a breakout, you need to </a:t>
            </a:r>
            <a:r>
              <a:rPr lang="en-US" baseline="0" dirty="0" err="1" smtClean="0">
                <a:latin typeface="Arial" pitchFamily="34" charset="0"/>
              </a:rPr>
              <a:t>dissallow</a:t>
            </a:r>
            <a:r>
              <a:rPr lang="en-US" baseline="0" dirty="0" smtClean="0">
                <a:latin typeface="Arial" pitchFamily="34" charset="0"/>
              </a:rPr>
              <a:t> ' " ', but that may not be sufficient since content inside the quotes can execute as well.</a:t>
            </a:r>
            <a:endParaRPr lang="en-US" dirty="0" smtClean="0">
              <a:latin typeface="Arial" pitchFamily="34" charset="0"/>
            </a:endParaRPr>
          </a:p>
          <a:p>
            <a:pPr eaLnBrk="1" hangingPunct="1"/>
            <a:r>
              <a:rPr lang="en-US" dirty="0" smtClean="0">
                <a:latin typeface="Arial" pitchFamily="34" charset="0"/>
              </a:rPr>
              <a:t>Examples, Demonstrations, Stories, Notes</a:t>
            </a:r>
          </a:p>
          <a:p>
            <a:pPr lvl="1" eaLnBrk="1" hangingPunct="1"/>
            <a:r>
              <a:rPr lang="en-US" dirty="0" smtClean="0">
                <a:latin typeface="Arial" pitchFamily="34" charset="0"/>
              </a:rPr>
              <a:t> See the page</a:t>
            </a:r>
            <a:r>
              <a:rPr lang="en-US" baseline="0" dirty="0" smtClean="0">
                <a:latin typeface="Arial" pitchFamily="34" charset="0"/>
              </a:rPr>
              <a:t> at OWASP for the full and latest details!!</a:t>
            </a:r>
            <a:endParaRPr lang="en-US" dirty="0" smtClean="0">
              <a:latin typeface="Arial" pitchFamily="34" charset="0"/>
            </a:endParaRP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FE6324EA-FC1F-4629-AED7-FF077B5EF4EB}" type="slidenum">
              <a:rPr lang="en-US"/>
              <a:pPr/>
              <a:t>13</a:t>
            </a:fld>
            <a:endParaRPr lang="en-US"/>
          </a:p>
        </p:txBody>
      </p:sp>
      <p:sp>
        <p:nvSpPr>
          <p:cNvPr id="46083" name="Rectangle 2"/>
          <p:cNvSpPr>
            <a:spLocks noGrp="1" noRot="1" noChangeAspect="1" noChangeArrowheads="1" noTextEdit="1"/>
          </p:cNvSpPr>
          <p:nvPr>
            <p:ph type="sldImg"/>
          </p:nvPr>
        </p:nvSpPr>
        <p:spPr>
          <a:xfrm>
            <a:off x="1144588" y="685800"/>
            <a:ext cx="4570412" cy="3429000"/>
          </a:xfrm>
          <a:ln/>
        </p:spPr>
      </p:sp>
      <p:sp>
        <p:nvSpPr>
          <p:cNvPr id="46084" name="Rectangle 3"/>
          <p:cNvSpPr>
            <a:spLocks noGrp="1" noChangeArrowheads="1"/>
          </p:cNvSpPr>
          <p:nvPr>
            <p:ph type="body" idx="1"/>
          </p:nvPr>
        </p:nvSpPr>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4294967295"/>
          </p:nvPr>
        </p:nvSpPr>
        <p:spPr bwMode="auto">
          <a:xfrm>
            <a:off x="3884439" y="8684612"/>
            <a:ext cx="2972007" cy="457826"/>
          </a:xfrm>
          <a:prstGeom prst="rect">
            <a:avLst/>
          </a:prstGeom>
          <a:noFill/>
          <a:ln>
            <a:miter lim="800000"/>
            <a:headEnd/>
            <a:tailEnd/>
          </a:ln>
        </p:spPr>
        <p:txBody>
          <a:bodyPr lIns="91428" tIns="45714" rIns="91428" bIns="45714"/>
          <a:lstStyle/>
          <a:p>
            <a:fld id="{70182E8A-90F2-44A0-B51C-7EBD4FDF8935}" type="slidenum">
              <a:rPr lang="en-US"/>
              <a:pPr/>
              <a:t>14</a:t>
            </a:fld>
            <a:endParaRPr lang="en-US"/>
          </a:p>
        </p:txBody>
      </p:sp>
      <p:sp>
        <p:nvSpPr>
          <p:cNvPr id="47107" name="Rectangle 2"/>
          <p:cNvSpPr>
            <a:spLocks noGrp="1" noRot="1" noChangeAspect="1" noChangeArrowheads="1" noTextEdit="1"/>
          </p:cNvSpPr>
          <p:nvPr>
            <p:ph type="sldImg"/>
          </p:nvPr>
        </p:nvSpPr>
        <p:spPr>
          <a:xfrm>
            <a:off x="1144588" y="685800"/>
            <a:ext cx="4570412" cy="3429000"/>
          </a:xfrm>
          <a:ln/>
        </p:spPr>
      </p:sp>
      <p:sp>
        <p:nvSpPr>
          <p:cNvPr id="47108" name="Rectangle 3"/>
          <p:cNvSpPr>
            <a:spLocks noGrp="1" noChangeArrowheads="1"/>
          </p:cNvSpPr>
          <p:nvPr>
            <p:ph type="body" idx="1"/>
          </p:nvPr>
        </p:nvSpPr>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5"/>
          <p:cNvSpPr>
            <a:spLocks noChangeArrowheads="1"/>
          </p:cNvSpPr>
          <p:nvPr userDrawn="1"/>
        </p:nvSpPr>
        <p:spPr bwMode="auto">
          <a:xfrm>
            <a:off x="1447800" y="762000"/>
            <a:ext cx="7696200" cy="4953000"/>
          </a:xfrm>
          <a:prstGeom prst="rect">
            <a:avLst/>
          </a:prstGeom>
          <a:solidFill>
            <a:srgbClr val="EAEAEA"/>
          </a:solidFill>
          <a:ln w="9525">
            <a:noFill/>
            <a:miter lim="800000"/>
            <a:headEnd/>
            <a:tailEnd/>
          </a:ln>
          <a:effectLst/>
        </p:spPr>
        <p:txBody>
          <a:bodyPr wrap="none" anchor="ctr"/>
          <a:lstStyle/>
          <a:p>
            <a:pPr algn="ctr">
              <a:defRPr/>
            </a:pPr>
            <a:endParaRPr lang="en-US">
              <a:latin typeface="Tahoma" pitchFamily="34" charset="0"/>
            </a:endParaRPr>
          </a:p>
        </p:txBody>
      </p:sp>
      <p:sp>
        <p:nvSpPr>
          <p:cNvPr id="5" name="Rectangle 4"/>
          <p:cNvSpPr>
            <a:spLocks noChangeArrowheads="1"/>
          </p:cNvSpPr>
          <p:nvPr userDrawn="1"/>
        </p:nvSpPr>
        <p:spPr bwMode="auto">
          <a:xfrm>
            <a:off x="0" y="0"/>
            <a:ext cx="9144000" cy="609600"/>
          </a:xfrm>
          <a:prstGeom prst="rect">
            <a:avLst/>
          </a:prstGeom>
          <a:solidFill>
            <a:srgbClr val="336699"/>
          </a:solidFill>
          <a:ln w="9525">
            <a:noFill/>
            <a:miter lim="800000"/>
            <a:headEnd/>
            <a:tailEnd/>
          </a:ln>
          <a:effectLst/>
        </p:spPr>
        <p:txBody>
          <a:bodyPr wrap="none" anchor="ctr"/>
          <a:lstStyle/>
          <a:p>
            <a:pPr algn="ctr">
              <a:defRPr/>
            </a:pPr>
            <a:endParaRPr lang="en-US">
              <a:latin typeface="Tahoma" pitchFamily="34" charset="0"/>
            </a:endParaRPr>
          </a:p>
        </p:txBody>
      </p:sp>
      <p:sp>
        <p:nvSpPr>
          <p:cNvPr id="6" name="Rectangle 5"/>
          <p:cNvSpPr>
            <a:spLocks noChangeArrowheads="1"/>
          </p:cNvSpPr>
          <p:nvPr userDrawn="1"/>
        </p:nvSpPr>
        <p:spPr bwMode="auto">
          <a:xfrm>
            <a:off x="0" y="5708650"/>
            <a:ext cx="9144000" cy="1149350"/>
          </a:xfrm>
          <a:prstGeom prst="rect">
            <a:avLst/>
          </a:prstGeom>
          <a:solidFill>
            <a:srgbClr val="336699"/>
          </a:solidFill>
          <a:ln w="9525">
            <a:noFill/>
            <a:miter lim="800000"/>
            <a:headEnd/>
            <a:tailEnd/>
          </a:ln>
          <a:effectLst/>
        </p:spPr>
        <p:txBody>
          <a:bodyPr wrap="none" anchor="ctr"/>
          <a:lstStyle/>
          <a:p>
            <a:pPr>
              <a:defRPr/>
            </a:pPr>
            <a:endParaRPr lang="en-US"/>
          </a:p>
        </p:txBody>
      </p:sp>
      <p:pic>
        <p:nvPicPr>
          <p:cNvPr id="7" name="Picture 6" descr="owasp"/>
          <p:cNvPicPr>
            <a:picLocks noChangeAspect="1" noChangeArrowheads="1"/>
          </p:cNvPicPr>
          <p:nvPr userDrawn="1"/>
        </p:nvPicPr>
        <p:blipFill>
          <a:blip r:embed="rId2" cstate="print">
            <a:clrChange>
              <a:clrFrom>
                <a:srgbClr val="FEFEFE"/>
              </a:clrFrom>
              <a:clrTo>
                <a:srgbClr val="FEFEFE">
                  <a:alpha val="0"/>
                </a:srgbClr>
              </a:clrTo>
            </a:clrChange>
          </a:blip>
          <a:srcRect/>
          <a:stretch>
            <a:fillRect/>
          </a:stretch>
        </p:blipFill>
        <p:spPr bwMode="auto">
          <a:xfrm>
            <a:off x="1676400" y="1066800"/>
            <a:ext cx="1371600" cy="1258888"/>
          </a:xfrm>
          <a:prstGeom prst="rect">
            <a:avLst/>
          </a:prstGeom>
          <a:noFill/>
          <a:ln w="9525">
            <a:noFill/>
            <a:miter lim="800000"/>
            <a:headEnd/>
            <a:tailEnd/>
          </a:ln>
        </p:spPr>
      </p:pic>
      <p:sp>
        <p:nvSpPr>
          <p:cNvPr id="8" name="Text Box 9"/>
          <p:cNvSpPr txBox="1">
            <a:spLocks noChangeArrowheads="1"/>
          </p:cNvSpPr>
          <p:nvPr userDrawn="1"/>
        </p:nvSpPr>
        <p:spPr bwMode="auto">
          <a:xfrm>
            <a:off x="4038600" y="5161002"/>
            <a:ext cx="4724400" cy="553998"/>
          </a:xfrm>
          <a:prstGeom prst="rect">
            <a:avLst/>
          </a:prstGeom>
          <a:noFill/>
          <a:ln w="9525">
            <a:noFill/>
            <a:miter lim="800000"/>
            <a:headEnd/>
            <a:tailEnd/>
          </a:ln>
          <a:effectLst/>
        </p:spPr>
        <p:txBody>
          <a:bodyPr>
            <a:spAutoFit/>
          </a:bodyPr>
          <a:lstStyle/>
          <a:p>
            <a:pPr>
              <a:defRPr/>
            </a:pPr>
            <a:r>
              <a:rPr lang="en-US" sz="1000" dirty="0">
                <a:solidFill>
                  <a:srgbClr val="969696"/>
                </a:solidFill>
                <a:latin typeface="Tahoma" pitchFamily="34" charset="0"/>
              </a:rPr>
              <a:t>Copyright </a:t>
            </a:r>
            <a:r>
              <a:rPr lang="en-US" sz="1000" dirty="0" smtClean="0">
                <a:solidFill>
                  <a:srgbClr val="969696"/>
                </a:solidFill>
                <a:latin typeface="Tahoma" pitchFamily="34" charset="0"/>
              </a:rPr>
              <a:t>© </a:t>
            </a:r>
            <a:r>
              <a:rPr lang="en-US" sz="1000" dirty="0">
                <a:solidFill>
                  <a:srgbClr val="969696"/>
                </a:solidFill>
                <a:latin typeface="Tahoma" pitchFamily="34" charset="0"/>
              </a:rPr>
              <a:t>The OWASP Foundation</a:t>
            </a:r>
          </a:p>
          <a:p>
            <a:pPr>
              <a:defRPr/>
            </a:pPr>
            <a:r>
              <a:rPr lang="en-US" sz="1000" dirty="0" smtClean="0">
                <a:solidFill>
                  <a:srgbClr val="969696"/>
                </a:solidFill>
                <a:latin typeface="Tahoma" pitchFamily="34" charset="0"/>
              </a:rPr>
              <a:t>Permission is granted to copy, distribute and/or modify this document</a:t>
            </a:r>
          </a:p>
          <a:p>
            <a:pPr>
              <a:defRPr/>
            </a:pPr>
            <a:r>
              <a:rPr lang="en-US" sz="1000" dirty="0" smtClean="0">
                <a:solidFill>
                  <a:srgbClr val="969696"/>
                </a:solidFill>
                <a:latin typeface="Tahoma" pitchFamily="34" charset="0"/>
              </a:rPr>
              <a:t>under the terms of the OWASP License.</a:t>
            </a:r>
            <a:endParaRPr lang="en-US" sz="1000" dirty="0">
              <a:solidFill>
                <a:srgbClr val="969696"/>
              </a:solidFill>
              <a:latin typeface="Tahoma" pitchFamily="34" charset="0"/>
            </a:endParaRPr>
          </a:p>
        </p:txBody>
      </p:sp>
      <p:sp>
        <p:nvSpPr>
          <p:cNvPr id="9" name="Rectangle 14"/>
          <p:cNvSpPr>
            <a:spLocks noChangeArrowheads="1"/>
          </p:cNvSpPr>
          <p:nvPr userDrawn="1"/>
        </p:nvSpPr>
        <p:spPr bwMode="auto">
          <a:xfrm>
            <a:off x="0" y="609600"/>
            <a:ext cx="9144000" cy="152400"/>
          </a:xfrm>
          <a:prstGeom prst="rect">
            <a:avLst/>
          </a:prstGeom>
          <a:solidFill>
            <a:srgbClr val="777777"/>
          </a:solidFill>
          <a:ln w="9525">
            <a:noFill/>
            <a:miter lim="800000"/>
            <a:headEnd/>
            <a:tailEnd/>
          </a:ln>
          <a:effectLst/>
        </p:spPr>
        <p:txBody>
          <a:bodyPr wrap="none" anchor="ctr"/>
          <a:lstStyle/>
          <a:p>
            <a:pPr algn="ctr">
              <a:defRPr/>
            </a:pPr>
            <a:endParaRPr lang="en-US">
              <a:latin typeface="Tahoma" pitchFamily="34" charset="0"/>
            </a:endParaRPr>
          </a:p>
        </p:txBody>
      </p:sp>
      <p:sp>
        <p:nvSpPr>
          <p:cNvPr id="10" name="Rectangle 16"/>
          <p:cNvSpPr>
            <a:spLocks noChangeArrowheads="1"/>
          </p:cNvSpPr>
          <p:nvPr userDrawn="1"/>
        </p:nvSpPr>
        <p:spPr bwMode="auto">
          <a:xfrm>
            <a:off x="6350" y="755650"/>
            <a:ext cx="1417638" cy="3740150"/>
          </a:xfrm>
          <a:prstGeom prst="rect">
            <a:avLst/>
          </a:prstGeom>
          <a:solidFill>
            <a:srgbClr val="003399">
              <a:alpha val="59000"/>
            </a:srgbClr>
          </a:solidFill>
          <a:ln w="9525">
            <a:noFill/>
            <a:miter lim="800000"/>
            <a:headEnd/>
            <a:tailEnd/>
          </a:ln>
          <a:effectLst/>
        </p:spPr>
        <p:txBody>
          <a:bodyPr wrap="none" anchor="ctr"/>
          <a:lstStyle/>
          <a:p>
            <a:pPr algn="ctr">
              <a:defRPr/>
            </a:pPr>
            <a:endParaRPr lang="en-US">
              <a:latin typeface="Tahoma" pitchFamily="34" charset="0"/>
            </a:endParaRPr>
          </a:p>
        </p:txBody>
      </p:sp>
      <p:sp>
        <p:nvSpPr>
          <p:cNvPr id="11" name="Rectangle 18"/>
          <p:cNvSpPr>
            <a:spLocks noChangeArrowheads="1"/>
          </p:cNvSpPr>
          <p:nvPr userDrawn="1"/>
        </p:nvSpPr>
        <p:spPr bwMode="auto">
          <a:xfrm>
            <a:off x="6350" y="5302250"/>
            <a:ext cx="1417638" cy="412750"/>
          </a:xfrm>
          <a:prstGeom prst="rect">
            <a:avLst/>
          </a:prstGeom>
          <a:gradFill rotWithShape="0">
            <a:gsLst>
              <a:gs pos="0">
                <a:schemeClr val="tx1"/>
              </a:gs>
              <a:gs pos="100000">
                <a:schemeClr val="tx1">
                  <a:gamma/>
                  <a:shade val="0"/>
                  <a:invGamma/>
                </a:schemeClr>
              </a:gs>
            </a:gsLst>
            <a:lin ang="5400000" scaled="1"/>
          </a:gradFill>
          <a:ln w="9525">
            <a:noFill/>
            <a:miter lim="800000"/>
            <a:headEnd/>
            <a:tailEnd/>
          </a:ln>
          <a:effectLst/>
        </p:spPr>
        <p:txBody>
          <a:bodyPr wrap="none" anchor="ctr"/>
          <a:lstStyle/>
          <a:p>
            <a:pPr algn="ctr">
              <a:defRPr/>
            </a:pPr>
            <a:endParaRPr lang="en-US">
              <a:latin typeface="Tahoma" pitchFamily="34" charset="0"/>
            </a:endParaRPr>
          </a:p>
        </p:txBody>
      </p:sp>
      <p:sp>
        <p:nvSpPr>
          <p:cNvPr id="12" name="Rectangle 19"/>
          <p:cNvSpPr>
            <a:spLocks noChangeArrowheads="1"/>
          </p:cNvSpPr>
          <p:nvPr userDrawn="1"/>
        </p:nvSpPr>
        <p:spPr bwMode="auto">
          <a:xfrm>
            <a:off x="6350" y="4845050"/>
            <a:ext cx="1417638" cy="565150"/>
          </a:xfrm>
          <a:prstGeom prst="rect">
            <a:avLst/>
          </a:prstGeom>
          <a:solidFill>
            <a:srgbClr val="339933">
              <a:alpha val="71001"/>
            </a:srgbClr>
          </a:solidFill>
          <a:ln w="9525">
            <a:noFill/>
            <a:miter lim="800000"/>
            <a:headEnd/>
            <a:tailEnd/>
          </a:ln>
          <a:effectLst/>
        </p:spPr>
        <p:txBody>
          <a:bodyPr wrap="none" anchor="ctr"/>
          <a:lstStyle/>
          <a:p>
            <a:pPr algn="ctr">
              <a:defRPr/>
            </a:pPr>
            <a:endParaRPr lang="en-US">
              <a:latin typeface="Tahoma" pitchFamily="34" charset="0"/>
            </a:endParaRPr>
          </a:p>
        </p:txBody>
      </p:sp>
      <p:sp>
        <p:nvSpPr>
          <p:cNvPr id="13" name="Rectangle 20"/>
          <p:cNvSpPr>
            <a:spLocks noChangeArrowheads="1"/>
          </p:cNvSpPr>
          <p:nvPr userDrawn="1"/>
        </p:nvSpPr>
        <p:spPr bwMode="auto">
          <a:xfrm>
            <a:off x="6350" y="2667000"/>
            <a:ext cx="1417638" cy="1219200"/>
          </a:xfrm>
          <a:prstGeom prst="rect">
            <a:avLst/>
          </a:prstGeom>
          <a:solidFill>
            <a:srgbClr val="003366">
              <a:alpha val="60001"/>
            </a:srgbClr>
          </a:solidFill>
          <a:ln w="9525">
            <a:noFill/>
            <a:miter lim="800000"/>
            <a:headEnd/>
            <a:tailEnd/>
          </a:ln>
          <a:effectLst/>
        </p:spPr>
        <p:txBody>
          <a:bodyPr wrap="none" anchor="ctr"/>
          <a:lstStyle/>
          <a:p>
            <a:pPr algn="ctr">
              <a:defRPr/>
            </a:pPr>
            <a:endParaRPr lang="en-US">
              <a:latin typeface="Tahoma" pitchFamily="34" charset="0"/>
            </a:endParaRPr>
          </a:p>
        </p:txBody>
      </p:sp>
      <p:sp>
        <p:nvSpPr>
          <p:cNvPr id="14" name="Rectangle 21"/>
          <p:cNvSpPr>
            <a:spLocks noChangeArrowheads="1"/>
          </p:cNvSpPr>
          <p:nvPr userDrawn="1"/>
        </p:nvSpPr>
        <p:spPr bwMode="auto">
          <a:xfrm>
            <a:off x="1452563" y="2667000"/>
            <a:ext cx="681037" cy="1219200"/>
          </a:xfrm>
          <a:prstGeom prst="rect">
            <a:avLst/>
          </a:prstGeom>
          <a:solidFill>
            <a:srgbClr val="339933">
              <a:alpha val="71001"/>
            </a:srgbClr>
          </a:solidFill>
          <a:ln w="9525">
            <a:noFill/>
            <a:miter lim="800000"/>
            <a:headEnd/>
            <a:tailEnd/>
          </a:ln>
          <a:effectLst/>
        </p:spPr>
        <p:txBody>
          <a:bodyPr wrap="none" anchor="ctr"/>
          <a:lstStyle/>
          <a:p>
            <a:pPr algn="ctr">
              <a:defRPr/>
            </a:pPr>
            <a:endParaRPr lang="en-US">
              <a:latin typeface="Tahoma" pitchFamily="34" charset="0"/>
            </a:endParaRPr>
          </a:p>
        </p:txBody>
      </p:sp>
      <p:sp>
        <p:nvSpPr>
          <p:cNvPr id="15" name="Rectangle 22"/>
          <p:cNvSpPr>
            <a:spLocks noChangeArrowheads="1"/>
          </p:cNvSpPr>
          <p:nvPr userDrawn="1"/>
        </p:nvSpPr>
        <p:spPr bwMode="auto">
          <a:xfrm>
            <a:off x="2170113" y="2667000"/>
            <a:ext cx="681037" cy="1219200"/>
          </a:xfrm>
          <a:prstGeom prst="rect">
            <a:avLst/>
          </a:prstGeom>
          <a:solidFill>
            <a:srgbClr val="339933">
              <a:alpha val="71001"/>
            </a:srgbClr>
          </a:solidFill>
          <a:ln w="9525">
            <a:noFill/>
            <a:miter lim="800000"/>
            <a:headEnd/>
            <a:tailEnd/>
          </a:ln>
          <a:effectLst/>
        </p:spPr>
        <p:txBody>
          <a:bodyPr wrap="none" anchor="ctr"/>
          <a:lstStyle/>
          <a:p>
            <a:pPr algn="ctr">
              <a:defRPr/>
            </a:pPr>
            <a:endParaRPr lang="en-US">
              <a:latin typeface="Tahoma" pitchFamily="34" charset="0"/>
            </a:endParaRPr>
          </a:p>
        </p:txBody>
      </p:sp>
      <p:sp>
        <p:nvSpPr>
          <p:cNvPr id="16" name="Rectangle 23"/>
          <p:cNvSpPr>
            <a:spLocks noChangeArrowheads="1"/>
          </p:cNvSpPr>
          <p:nvPr userDrawn="1"/>
        </p:nvSpPr>
        <p:spPr bwMode="auto">
          <a:xfrm>
            <a:off x="0" y="2641600"/>
            <a:ext cx="9144000" cy="26988"/>
          </a:xfrm>
          <a:prstGeom prst="rect">
            <a:avLst/>
          </a:prstGeom>
          <a:solidFill>
            <a:schemeClr val="bg1"/>
          </a:solidFill>
          <a:ln w="9525">
            <a:noFill/>
            <a:miter lim="800000"/>
            <a:headEnd/>
            <a:tailEnd/>
          </a:ln>
          <a:effectLst/>
        </p:spPr>
        <p:txBody>
          <a:bodyPr wrap="none" anchor="ctr"/>
          <a:lstStyle/>
          <a:p>
            <a:pPr algn="ctr">
              <a:defRPr/>
            </a:pPr>
            <a:endParaRPr lang="en-US">
              <a:latin typeface="Tahoma" pitchFamily="34" charset="0"/>
            </a:endParaRPr>
          </a:p>
        </p:txBody>
      </p:sp>
      <p:sp>
        <p:nvSpPr>
          <p:cNvPr id="17" name="Text Box 26"/>
          <p:cNvSpPr txBox="1">
            <a:spLocks noChangeArrowheads="1"/>
          </p:cNvSpPr>
          <p:nvPr userDrawn="1"/>
        </p:nvSpPr>
        <p:spPr bwMode="auto">
          <a:xfrm>
            <a:off x="4038600" y="6026150"/>
            <a:ext cx="4800600" cy="519113"/>
          </a:xfrm>
          <a:prstGeom prst="rect">
            <a:avLst/>
          </a:prstGeom>
          <a:noFill/>
          <a:ln w="9525">
            <a:noFill/>
            <a:miter lim="800000"/>
            <a:headEnd/>
            <a:tailEnd/>
          </a:ln>
          <a:effectLst/>
        </p:spPr>
        <p:txBody>
          <a:bodyPr>
            <a:spAutoFit/>
          </a:bodyPr>
          <a:lstStyle/>
          <a:p>
            <a:pPr>
              <a:defRPr/>
            </a:pPr>
            <a:r>
              <a:rPr lang="en-US" sz="2800" b="1" dirty="0">
                <a:solidFill>
                  <a:srgbClr val="EAEAEA"/>
                </a:solidFill>
                <a:latin typeface="Tahoma" pitchFamily="34" charset="0"/>
              </a:rPr>
              <a:t>The OWASP Foundation</a:t>
            </a:r>
          </a:p>
        </p:txBody>
      </p:sp>
      <p:sp>
        <p:nvSpPr>
          <p:cNvPr id="18" name="Rectangle 28"/>
          <p:cNvSpPr>
            <a:spLocks noChangeArrowheads="1"/>
          </p:cNvSpPr>
          <p:nvPr userDrawn="1"/>
        </p:nvSpPr>
        <p:spPr bwMode="auto">
          <a:xfrm>
            <a:off x="8462963" y="2667000"/>
            <a:ext cx="681037" cy="1219200"/>
          </a:xfrm>
          <a:prstGeom prst="rect">
            <a:avLst/>
          </a:prstGeom>
          <a:solidFill>
            <a:srgbClr val="339933">
              <a:alpha val="71001"/>
            </a:srgbClr>
          </a:solidFill>
          <a:ln w="9525">
            <a:noFill/>
            <a:miter lim="800000"/>
            <a:headEnd/>
            <a:tailEnd/>
          </a:ln>
          <a:effectLst/>
        </p:spPr>
        <p:txBody>
          <a:bodyPr wrap="none" anchor="ctr"/>
          <a:lstStyle/>
          <a:p>
            <a:pPr algn="ctr">
              <a:defRPr/>
            </a:pPr>
            <a:endParaRPr lang="en-US">
              <a:latin typeface="Tahoma" pitchFamily="34" charset="0"/>
            </a:endParaRPr>
          </a:p>
        </p:txBody>
      </p:sp>
      <p:sp>
        <p:nvSpPr>
          <p:cNvPr id="19" name="Freeform 29"/>
          <p:cNvSpPr>
            <a:spLocks/>
          </p:cNvSpPr>
          <p:nvPr userDrawn="1"/>
        </p:nvSpPr>
        <p:spPr bwMode="auto">
          <a:xfrm>
            <a:off x="2705100" y="2667000"/>
            <a:ext cx="1028700" cy="1219200"/>
          </a:xfrm>
          <a:custGeom>
            <a:avLst/>
            <a:gdLst/>
            <a:ahLst/>
            <a:cxnLst>
              <a:cxn ang="0">
                <a:pos x="0" y="0"/>
              </a:cxn>
              <a:cxn ang="0">
                <a:pos x="0" y="528"/>
              </a:cxn>
              <a:cxn ang="0">
                <a:pos x="192" y="528"/>
              </a:cxn>
              <a:cxn ang="0">
                <a:pos x="452" y="260"/>
              </a:cxn>
              <a:cxn ang="0">
                <a:pos x="456" y="1"/>
              </a:cxn>
              <a:cxn ang="0">
                <a:pos x="0" y="0"/>
              </a:cxn>
            </a:cxnLst>
            <a:rect l="0" t="0" r="r" b="b"/>
            <a:pathLst>
              <a:path w="456" h="528">
                <a:moveTo>
                  <a:pt x="0" y="0"/>
                </a:moveTo>
                <a:lnTo>
                  <a:pt x="0" y="528"/>
                </a:lnTo>
                <a:lnTo>
                  <a:pt x="192" y="528"/>
                </a:lnTo>
                <a:lnTo>
                  <a:pt x="452" y="260"/>
                </a:lnTo>
                <a:lnTo>
                  <a:pt x="456" y="1"/>
                </a:lnTo>
                <a:lnTo>
                  <a:pt x="0" y="0"/>
                </a:lnTo>
                <a:close/>
              </a:path>
            </a:pathLst>
          </a:custGeom>
          <a:solidFill>
            <a:srgbClr val="339933">
              <a:alpha val="33000"/>
            </a:srgbClr>
          </a:solidFill>
          <a:ln w="9525">
            <a:noFill/>
            <a:round/>
            <a:headEnd/>
            <a:tailEnd/>
          </a:ln>
          <a:effectLst/>
        </p:spPr>
        <p:txBody>
          <a:bodyPr/>
          <a:lstStyle/>
          <a:p>
            <a:pPr>
              <a:defRPr/>
            </a:pPr>
            <a:endParaRPr lang="en-US"/>
          </a:p>
        </p:txBody>
      </p:sp>
      <p:sp>
        <p:nvSpPr>
          <p:cNvPr id="20" name="Freeform 30"/>
          <p:cNvSpPr>
            <a:spLocks/>
          </p:cNvSpPr>
          <p:nvPr userDrawn="1"/>
        </p:nvSpPr>
        <p:spPr bwMode="auto">
          <a:xfrm rot="10800000">
            <a:off x="7385050" y="2667000"/>
            <a:ext cx="1028700" cy="1219200"/>
          </a:xfrm>
          <a:custGeom>
            <a:avLst/>
            <a:gdLst/>
            <a:ahLst/>
            <a:cxnLst>
              <a:cxn ang="0">
                <a:pos x="0" y="0"/>
              </a:cxn>
              <a:cxn ang="0">
                <a:pos x="0" y="528"/>
              </a:cxn>
              <a:cxn ang="0">
                <a:pos x="192" y="528"/>
              </a:cxn>
              <a:cxn ang="0">
                <a:pos x="452" y="260"/>
              </a:cxn>
              <a:cxn ang="0">
                <a:pos x="456" y="1"/>
              </a:cxn>
              <a:cxn ang="0">
                <a:pos x="0" y="0"/>
              </a:cxn>
            </a:cxnLst>
            <a:rect l="0" t="0" r="r" b="b"/>
            <a:pathLst>
              <a:path w="456" h="528">
                <a:moveTo>
                  <a:pt x="0" y="0"/>
                </a:moveTo>
                <a:lnTo>
                  <a:pt x="0" y="528"/>
                </a:lnTo>
                <a:lnTo>
                  <a:pt x="192" y="528"/>
                </a:lnTo>
                <a:lnTo>
                  <a:pt x="452" y="260"/>
                </a:lnTo>
                <a:lnTo>
                  <a:pt x="456" y="1"/>
                </a:lnTo>
                <a:lnTo>
                  <a:pt x="0" y="0"/>
                </a:lnTo>
                <a:close/>
              </a:path>
            </a:pathLst>
          </a:custGeom>
          <a:solidFill>
            <a:srgbClr val="339933">
              <a:alpha val="33000"/>
            </a:srgbClr>
          </a:solidFill>
          <a:ln w="9525">
            <a:noFill/>
            <a:round/>
            <a:headEnd/>
            <a:tailEnd/>
          </a:ln>
          <a:effectLst/>
        </p:spPr>
        <p:txBody>
          <a:bodyPr/>
          <a:lstStyle/>
          <a:p>
            <a:pPr>
              <a:defRPr/>
            </a:pPr>
            <a:endParaRPr lang="en-US"/>
          </a:p>
        </p:txBody>
      </p:sp>
      <p:sp>
        <p:nvSpPr>
          <p:cNvPr id="21" name="Text Box 33"/>
          <p:cNvSpPr txBox="1">
            <a:spLocks noChangeArrowheads="1"/>
          </p:cNvSpPr>
          <p:nvPr userDrawn="1"/>
        </p:nvSpPr>
        <p:spPr bwMode="auto">
          <a:xfrm>
            <a:off x="1524000" y="4355271"/>
            <a:ext cx="2209800" cy="978729"/>
          </a:xfrm>
          <a:prstGeom prst="rect">
            <a:avLst/>
          </a:prstGeom>
          <a:noFill/>
          <a:ln w="9525">
            <a:noFill/>
            <a:miter lim="800000"/>
            <a:headEnd/>
            <a:tailEnd/>
          </a:ln>
          <a:effectLst/>
        </p:spPr>
        <p:txBody>
          <a:bodyPr>
            <a:spAutoFit/>
          </a:bodyPr>
          <a:lstStyle/>
          <a:p>
            <a:pPr algn="l">
              <a:lnSpc>
                <a:spcPct val="80000"/>
              </a:lnSpc>
              <a:defRPr/>
            </a:pPr>
            <a:r>
              <a:rPr lang="en-US" sz="2400" b="1" dirty="0">
                <a:solidFill>
                  <a:srgbClr val="777777"/>
                </a:solidFill>
                <a:latin typeface="Tahoma" pitchFamily="34" charset="0"/>
              </a:rPr>
              <a:t>OWASP </a:t>
            </a:r>
            <a:r>
              <a:rPr lang="en-US" sz="2400" b="1" dirty="0" err="1" smtClean="0">
                <a:solidFill>
                  <a:srgbClr val="777777"/>
                </a:solidFill>
                <a:latin typeface="Tahoma" pitchFamily="34" charset="0"/>
              </a:rPr>
              <a:t>AppSec</a:t>
            </a:r>
            <a:r>
              <a:rPr lang="en-US" sz="2400" b="1" dirty="0" smtClean="0">
                <a:solidFill>
                  <a:srgbClr val="777777"/>
                </a:solidFill>
                <a:latin typeface="Tahoma" pitchFamily="34" charset="0"/>
              </a:rPr>
              <a:t> DC 2009</a:t>
            </a:r>
          </a:p>
        </p:txBody>
      </p:sp>
      <p:sp>
        <p:nvSpPr>
          <p:cNvPr id="22" name="Text Box 34"/>
          <p:cNvSpPr txBox="1">
            <a:spLocks noChangeArrowheads="1"/>
          </p:cNvSpPr>
          <p:nvPr userDrawn="1"/>
        </p:nvSpPr>
        <p:spPr bwMode="auto">
          <a:xfrm>
            <a:off x="4114800" y="6415088"/>
            <a:ext cx="4800600" cy="336550"/>
          </a:xfrm>
          <a:prstGeom prst="rect">
            <a:avLst/>
          </a:prstGeom>
          <a:noFill/>
          <a:ln w="9525">
            <a:noFill/>
            <a:miter lim="800000"/>
            <a:headEnd/>
            <a:tailEnd/>
          </a:ln>
          <a:effectLst/>
        </p:spPr>
        <p:txBody>
          <a:bodyPr>
            <a:spAutoFit/>
          </a:bodyPr>
          <a:lstStyle/>
          <a:p>
            <a:pPr>
              <a:defRPr/>
            </a:pPr>
            <a:r>
              <a:rPr lang="en-US" sz="1600" u="sng" dirty="0">
                <a:solidFill>
                  <a:srgbClr val="EAEAEA"/>
                </a:solidFill>
                <a:latin typeface="Tahoma" pitchFamily="34" charset="0"/>
              </a:rPr>
              <a:t>http://www.owasp.org</a:t>
            </a:r>
            <a:r>
              <a:rPr lang="en-US" sz="1600" dirty="0">
                <a:solidFill>
                  <a:srgbClr val="EAEAEA"/>
                </a:solidFill>
                <a:latin typeface="Tahoma" pitchFamily="34" charset="0"/>
              </a:rPr>
              <a:t>/</a:t>
            </a:r>
          </a:p>
        </p:txBody>
      </p:sp>
      <p:sp>
        <p:nvSpPr>
          <p:cNvPr id="8194" name="Rectangle 2"/>
          <p:cNvSpPr>
            <a:spLocks noGrp="1" noChangeArrowheads="1"/>
          </p:cNvSpPr>
          <p:nvPr>
            <p:ph type="ctrTitle"/>
          </p:nvPr>
        </p:nvSpPr>
        <p:spPr>
          <a:xfrm>
            <a:off x="3276600" y="762000"/>
            <a:ext cx="5867400" cy="1905000"/>
          </a:xfrm>
        </p:spPr>
        <p:txBody>
          <a:bodyPr/>
          <a:lstStyle>
            <a:lvl1pPr>
              <a:defRPr>
                <a:solidFill>
                  <a:srgbClr val="777777"/>
                </a:solidFill>
              </a:defRPr>
            </a:lvl1pPr>
          </a:lstStyle>
          <a:p>
            <a:r>
              <a:rPr lang="en-US"/>
              <a:t>Click to edit Master title style</a:t>
            </a:r>
          </a:p>
        </p:txBody>
      </p:sp>
      <p:sp>
        <p:nvSpPr>
          <p:cNvPr id="8195" name="Rectangle 3"/>
          <p:cNvSpPr>
            <a:spLocks noGrp="1" noChangeArrowheads="1"/>
          </p:cNvSpPr>
          <p:nvPr>
            <p:ph type="subTitle" idx="1"/>
          </p:nvPr>
        </p:nvSpPr>
        <p:spPr>
          <a:xfrm>
            <a:off x="4038600" y="3260725"/>
            <a:ext cx="4648200" cy="1752600"/>
          </a:xfrm>
        </p:spPr>
        <p:txBody>
          <a:bodyPr/>
          <a:lstStyle>
            <a:lvl1pPr marL="0" indent="0">
              <a:spcBef>
                <a:spcPct val="5000"/>
              </a:spcBef>
              <a:buFont typeface="Webdings" pitchFamily="18" charset="2"/>
              <a:buNone/>
              <a:defRPr sz="1600">
                <a:solidFill>
                  <a:srgbClr val="969696"/>
                </a:solidFill>
              </a:defRPr>
            </a:lvl1pPr>
          </a:lstStyle>
          <a:p>
            <a:r>
              <a:rPr lang="en-US"/>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AA403824-0875-4C0C-896D-9E278A7A659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E69FE4D9-7AD6-4C68-921F-3E6A7607068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E80318A0-BDA3-4B3D-837B-8D007B6B230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D67ED8B1-1CAD-410C-BA10-6E14D64B61B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7818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914400"/>
            <a:ext cx="41910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914400"/>
            <a:ext cx="41910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71513"/>
            <a:ext cx="8229600" cy="792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95400"/>
            <a:ext cx="8229600" cy="4830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7"/>
          <p:cNvSpPr>
            <a:spLocks noChangeArrowheads="1"/>
          </p:cNvSpPr>
          <p:nvPr userDrawn="1"/>
        </p:nvSpPr>
        <p:spPr bwMode="auto">
          <a:xfrm>
            <a:off x="0" y="0"/>
            <a:ext cx="9144000" cy="152400"/>
          </a:xfrm>
          <a:prstGeom prst="rect">
            <a:avLst/>
          </a:prstGeom>
          <a:solidFill>
            <a:srgbClr val="336699"/>
          </a:solidFill>
          <a:ln w="9525">
            <a:noFill/>
            <a:miter lim="800000"/>
            <a:headEnd/>
            <a:tailEnd/>
          </a:ln>
          <a:effectLst/>
        </p:spPr>
        <p:txBody>
          <a:bodyPr wrap="none" anchor="ctr"/>
          <a:lstStyle/>
          <a:p>
            <a:pPr>
              <a:defRPr/>
            </a:pPr>
            <a:endParaRPr lang="en-US"/>
          </a:p>
        </p:txBody>
      </p:sp>
      <p:sp>
        <p:nvSpPr>
          <p:cNvPr id="1032" name="Rectangle 8"/>
          <p:cNvSpPr>
            <a:spLocks noChangeArrowheads="1"/>
          </p:cNvSpPr>
          <p:nvPr userDrawn="1"/>
        </p:nvSpPr>
        <p:spPr bwMode="auto">
          <a:xfrm>
            <a:off x="0" y="6711950"/>
            <a:ext cx="9144000" cy="152400"/>
          </a:xfrm>
          <a:prstGeom prst="rect">
            <a:avLst/>
          </a:prstGeom>
          <a:solidFill>
            <a:srgbClr val="336699"/>
          </a:solidFill>
          <a:ln w="9525">
            <a:noFill/>
            <a:miter lim="800000"/>
            <a:headEnd/>
            <a:tailEnd/>
          </a:ln>
          <a:effectLst/>
        </p:spPr>
        <p:txBody>
          <a:bodyPr wrap="none" anchor="ctr"/>
          <a:lstStyle/>
          <a:p>
            <a:pPr>
              <a:defRPr/>
            </a:pPr>
            <a:endParaRPr lang="en-US"/>
          </a:p>
        </p:txBody>
      </p:sp>
      <p:pic>
        <p:nvPicPr>
          <p:cNvPr id="1030" name="Picture 9" descr="owasp"/>
          <p:cNvPicPr>
            <a:picLocks noChangeAspect="1" noChangeArrowheads="1"/>
          </p:cNvPicPr>
          <p:nvPr userDrawn="1"/>
        </p:nvPicPr>
        <p:blipFill>
          <a:blip r:embed="rId8" cstate="print"/>
          <a:srcRect/>
          <a:stretch>
            <a:fillRect/>
          </a:stretch>
        </p:blipFill>
        <p:spPr bwMode="auto">
          <a:xfrm>
            <a:off x="8077200" y="6248400"/>
            <a:ext cx="381000" cy="349250"/>
          </a:xfrm>
          <a:prstGeom prst="rect">
            <a:avLst/>
          </a:prstGeom>
          <a:noFill/>
          <a:ln w="9525">
            <a:noFill/>
            <a:miter lim="800000"/>
            <a:headEnd/>
            <a:tailEnd/>
          </a:ln>
        </p:spPr>
      </p:pic>
      <p:sp>
        <p:nvSpPr>
          <p:cNvPr id="2" name="Rectangle 6"/>
          <p:cNvSpPr>
            <a:spLocks noGrp="1" noChangeArrowheads="1"/>
          </p:cNvSpPr>
          <p:nvPr>
            <p:ph type="sldNum" sz="quarter" idx="4"/>
          </p:nvPr>
        </p:nvSpPr>
        <p:spPr bwMode="auto">
          <a:xfrm>
            <a:off x="8585200" y="6308725"/>
            <a:ext cx="406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smtClean="0">
                <a:solidFill>
                  <a:srgbClr val="969696"/>
                </a:solidFill>
                <a:latin typeface="+mn-lt"/>
              </a:defRPr>
            </a:lvl1pPr>
          </a:lstStyle>
          <a:p>
            <a:pPr>
              <a:defRPr/>
            </a:pPr>
            <a:fld id="{ED851175-1E96-4419-B12C-43F4B211ED82}" type="slidenum">
              <a:rPr lang="en-US"/>
              <a:pPr>
                <a:defRPr/>
              </a:pPr>
              <a:t>‹#›</a:t>
            </a:fld>
            <a:endParaRPr lang="en-US"/>
          </a:p>
        </p:txBody>
      </p:sp>
      <p:sp>
        <p:nvSpPr>
          <p:cNvPr id="1054" name="Text Box 30"/>
          <p:cNvSpPr txBox="1">
            <a:spLocks noChangeArrowheads="1"/>
          </p:cNvSpPr>
          <p:nvPr userDrawn="1"/>
        </p:nvSpPr>
        <p:spPr bwMode="auto">
          <a:xfrm>
            <a:off x="4953000" y="6270625"/>
            <a:ext cx="3092450" cy="307975"/>
          </a:xfrm>
          <a:prstGeom prst="rect">
            <a:avLst/>
          </a:prstGeom>
          <a:noFill/>
          <a:ln w="9525">
            <a:noFill/>
            <a:miter lim="800000"/>
            <a:headEnd/>
            <a:tailEnd/>
          </a:ln>
          <a:effectLst/>
        </p:spPr>
        <p:txBody>
          <a:bodyPr wrap="square">
            <a:spAutoFit/>
          </a:bodyPr>
          <a:lstStyle/>
          <a:p>
            <a:pPr algn="r">
              <a:defRPr/>
            </a:pPr>
            <a:r>
              <a:rPr lang="en-US" sz="1400" b="1" dirty="0">
                <a:solidFill>
                  <a:srgbClr val="969696"/>
                </a:solidFill>
                <a:latin typeface="Tahoma" pitchFamily="34" charset="0"/>
              </a:rPr>
              <a:t>OWASP </a:t>
            </a:r>
            <a:r>
              <a:rPr lang="en-US" sz="1400" b="1" dirty="0" err="1" smtClean="0">
                <a:solidFill>
                  <a:srgbClr val="969696"/>
                </a:solidFill>
                <a:latin typeface="Tahoma" pitchFamily="34" charset="0"/>
              </a:rPr>
              <a:t>AppSec</a:t>
            </a:r>
            <a:r>
              <a:rPr lang="en-US" sz="1400" b="1" dirty="0" smtClean="0">
                <a:solidFill>
                  <a:srgbClr val="969696"/>
                </a:solidFill>
                <a:latin typeface="Tahoma" pitchFamily="34" charset="0"/>
              </a:rPr>
              <a:t> DC</a:t>
            </a:r>
            <a:r>
              <a:rPr lang="en-US" sz="1400" b="1" baseline="0" dirty="0" smtClean="0">
                <a:solidFill>
                  <a:srgbClr val="969696"/>
                </a:solidFill>
                <a:latin typeface="Tahoma" pitchFamily="34" charset="0"/>
              </a:rPr>
              <a:t> </a:t>
            </a:r>
            <a:r>
              <a:rPr lang="en-US" sz="1400" b="1" dirty="0" smtClean="0">
                <a:solidFill>
                  <a:srgbClr val="969696"/>
                </a:solidFill>
                <a:latin typeface="Tahoma" pitchFamily="34" charset="0"/>
              </a:rPr>
              <a:t>2009</a:t>
            </a:r>
            <a:endParaRPr lang="en-US" sz="1400" b="1" dirty="0">
              <a:solidFill>
                <a:srgbClr val="969696"/>
              </a:solidFill>
              <a:latin typeface="Tahoma" pitchFamily="34" charset="0"/>
            </a:endParaRPr>
          </a:p>
        </p:txBody>
      </p:sp>
    </p:spTree>
  </p:cSld>
  <p:clrMap bg1="lt1" tx1="dk1" bg2="lt2" tx2="dk2" accent1="accent1" accent2="accent2" accent3="accent3" accent4="accent4" accent5="accent5" accent6="accent6" hlink="hlink" folHlink="folHlink"/>
  <p:sldLayoutIdLst>
    <p:sldLayoutId id="2147483667" r:id="rId1"/>
    <p:sldLayoutId id="2147483659" r:id="rId2"/>
    <p:sldLayoutId id="2147483661" r:id="rId3"/>
    <p:sldLayoutId id="2147483663" r:id="rId4"/>
    <p:sldLayoutId id="2147483664" r:id="rId5"/>
    <p:sldLayoutId id="2147483668" r:id="rId6"/>
  </p:sldLayoutIdLst>
  <p:hf hdr="0" ftr="0" dt="0"/>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Tahoma" pitchFamily="34" charset="0"/>
        </a:defRPr>
      </a:lvl2pPr>
      <a:lvl3pPr algn="l" rtl="0" eaLnBrk="0" fontAlgn="base" hangingPunct="0">
        <a:spcBef>
          <a:spcPct val="0"/>
        </a:spcBef>
        <a:spcAft>
          <a:spcPct val="0"/>
        </a:spcAft>
        <a:defRPr sz="2800" b="1">
          <a:solidFill>
            <a:schemeClr val="tx2"/>
          </a:solidFill>
          <a:latin typeface="Tahoma" pitchFamily="34" charset="0"/>
        </a:defRPr>
      </a:lvl3pPr>
      <a:lvl4pPr algn="l" rtl="0" eaLnBrk="0" fontAlgn="base" hangingPunct="0">
        <a:spcBef>
          <a:spcPct val="0"/>
        </a:spcBef>
        <a:spcAft>
          <a:spcPct val="0"/>
        </a:spcAft>
        <a:defRPr sz="2800" b="1">
          <a:solidFill>
            <a:schemeClr val="tx2"/>
          </a:solidFill>
          <a:latin typeface="Tahoma" pitchFamily="34" charset="0"/>
        </a:defRPr>
      </a:lvl4pPr>
      <a:lvl5pPr algn="l" rtl="0" eaLnBrk="0" fontAlgn="base" hangingPunct="0">
        <a:spcBef>
          <a:spcPct val="0"/>
        </a:spcBef>
        <a:spcAft>
          <a:spcPct val="0"/>
        </a:spcAft>
        <a:defRPr sz="2800" b="1">
          <a:solidFill>
            <a:schemeClr val="tx2"/>
          </a:solidFill>
          <a:latin typeface="Tahoma" pitchFamily="34" charset="0"/>
        </a:defRPr>
      </a:lvl5pPr>
      <a:lvl6pPr marL="457200" algn="l" rtl="0" fontAlgn="base">
        <a:spcBef>
          <a:spcPct val="0"/>
        </a:spcBef>
        <a:spcAft>
          <a:spcPct val="0"/>
        </a:spcAft>
        <a:defRPr sz="2800" b="1">
          <a:solidFill>
            <a:schemeClr val="tx2"/>
          </a:solidFill>
          <a:latin typeface="Tahoma" pitchFamily="34" charset="0"/>
        </a:defRPr>
      </a:lvl6pPr>
      <a:lvl7pPr marL="914400" algn="l" rtl="0" fontAlgn="base">
        <a:spcBef>
          <a:spcPct val="0"/>
        </a:spcBef>
        <a:spcAft>
          <a:spcPct val="0"/>
        </a:spcAft>
        <a:defRPr sz="2800" b="1">
          <a:solidFill>
            <a:schemeClr val="tx2"/>
          </a:solidFill>
          <a:latin typeface="Tahoma" pitchFamily="34" charset="0"/>
        </a:defRPr>
      </a:lvl7pPr>
      <a:lvl8pPr marL="1371600" algn="l" rtl="0" fontAlgn="base">
        <a:spcBef>
          <a:spcPct val="0"/>
        </a:spcBef>
        <a:spcAft>
          <a:spcPct val="0"/>
        </a:spcAft>
        <a:defRPr sz="2800" b="1">
          <a:solidFill>
            <a:schemeClr val="tx2"/>
          </a:solidFill>
          <a:latin typeface="Tahoma" pitchFamily="34" charset="0"/>
        </a:defRPr>
      </a:lvl8pPr>
      <a:lvl9pPr marL="1828800" algn="l" rtl="0" fontAlgn="base">
        <a:spcBef>
          <a:spcPct val="0"/>
        </a:spcBef>
        <a:spcAft>
          <a:spcPct val="0"/>
        </a:spcAft>
        <a:defRPr sz="2800" b="1">
          <a:solidFill>
            <a:schemeClr val="tx2"/>
          </a:solidFill>
          <a:latin typeface="Tahoma" pitchFamily="34" charset="0"/>
        </a:defRPr>
      </a:lvl9pPr>
    </p:titleStyle>
    <p:bodyStyle>
      <a:lvl1pPr marL="342900" indent="-342900" algn="l" rtl="0" eaLnBrk="0" fontAlgn="base" hangingPunct="0">
        <a:spcBef>
          <a:spcPct val="20000"/>
        </a:spcBef>
        <a:spcAft>
          <a:spcPct val="0"/>
        </a:spcAft>
        <a:buFont typeface="Webdings" pitchFamily="18" charset="2"/>
        <a:buChar char="&lt;"/>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Webdings" pitchFamily="18" charset="2"/>
        <a:buChar char="4"/>
        <a:defRPr sz="24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hyperlink" Target="mailto:dave.wichers@owasp.org" TargetMode="External"/><Relationship Id="rId4" Type="http://schemas.openxmlformats.org/officeDocument/2006/relationships/hyperlink" Target="mailto:dave.wichers@aspectsecurity.com"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9.jpeg"/><Relationship Id="rId5" Type="http://schemas.openxmlformats.org/officeDocument/2006/relationships/image" Target="../media/image5.jpe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hyperlink" Target="http://www.owasp.org/index.php/SQL_Injection_Prevention_Cheat_Sheet" TargetMode="External"/><Relationship Id="rId5" Type="http://schemas.openxmlformats.org/officeDocument/2006/relationships/hyperlink" Target="http://www.owasp.org/index.php/AntiSamy" TargetMode="External"/><Relationship Id="rId4" Type="http://schemas.openxmlformats.org/officeDocument/2006/relationships/hyperlink" Target="http://www.owasp.org/index.php/ESAPI"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hyperlink" Target="http://www.owasp.org/index.php/XSS_(Cross_Site_Scripting)_Prevention_Cheat_Sheet" TargetMode="Externa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8.xml"/><Relationship Id="rId7" Type="http://schemas.openxmlformats.org/officeDocument/2006/relationships/diagramColors" Target="../diagrams/colors5.xml"/><Relationship Id="rId2" Type="http://schemas.openxmlformats.org/officeDocument/2006/relationships/slideLayout" Target="../slideLayouts/slideLayout4.xml"/><Relationship Id="rId1" Type="http://schemas.openxmlformats.org/officeDocument/2006/relationships/tags" Target="../tags/tag1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hyperlink" Target="http://www.hacker.com/" TargetMode="Externa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9.jpeg"/><Relationship Id="rId5" Type="http://schemas.openxmlformats.org/officeDocument/2006/relationships/image" Target="../media/image5.jpe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1.xml"/><Relationship Id="rId7" Type="http://schemas.openxmlformats.org/officeDocument/2006/relationships/diagramColors" Target="../diagrams/colors6.xml"/><Relationship Id="rId2" Type="http://schemas.openxmlformats.org/officeDocument/2006/relationships/slideLayout" Target="../slideLayouts/slideLayout4.xml"/><Relationship Id="rId1" Type="http://schemas.openxmlformats.org/officeDocument/2006/relationships/tags" Target="../tags/tag16.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14.jpe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hyperlink" Target="http://app/?file=1" TargetMode="Externa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hyperlink" Target="http://app/?id=7d3J93" TargetMode="External"/></Relationships>
</file>

<file path=ppt/slides/_rels/slide1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13.xml"/><Relationship Id="rId7" Type="http://schemas.openxmlformats.org/officeDocument/2006/relationships/diagramColors" Target="../diagrams/colors7.xml"/><Relationship Id="rId2" Type="http://schemas.openxmlformats.org/officeDocument/2006/relationships/slideLayout" Target="../slideLayouts/slideLayout4.xml"/><Relationship Id="rId1" Type="http://schemas.openxmlformats.org/officeDocument/2006/relationships/tags" Target="../tags/tag19.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4.xml"/><Relationship Id="rId1" Type="http://schemas.openxmlformats.org/officeDocument/2006/relationships/tags" Target="../tags/tag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0.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9.jpeg"/><Relationship Id="rId5" Type="http://schemas.openxmlformats.org/officeDocument/2006/relationships/image" Target="../media/image5.jpe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17.jpeg"/><Relationship Id="rId4" Type="http://schemas.openxmlformats.org/officeDocument/2006/relationships/hyperlink" Target="http://www.owasp.org/index.php/CSRF_Prevention_Cheat_Sheet" TargetMode="External"/></Relationships>
</file>

<file path=ppt/slides/_rels/slide23.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17.xml"/><Relationship Id="rId7" Type="http://schemas.openxmlformats.org/officeDocument/2006/relationships/diagramColors" Target="../diagrams/colors8.xml"/><Relationship Id="rId2" Type="http://schemas.openxmlformats.org/officeDocument/2006/relationships/slideLayout" Target="../slideLayouts/slideLayout4.xml"/><Relationship Id="rId1" Type="http://schemas.openxmlformats.org/officeDocument/2006/relationships/tags" Target="../tags/tag23.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20.xml"/><Relationship Id="rId7" Type="http://schemas.openxmlformats.org/officeDocument/2006/relationships/diagramColors" Target="../diagrams/colors9.xml"/><Relationship Id="rId2" Type="http://schemas.openxmlformats.org/officeDocument/2006/relationships/slideLayout" Target="../slideLayouts/slideLayout4.xml"/><Relationship Id="rId1" Type="http://schemas.openxmlformats.org/officeDocument/2006/relationships/tags" Target="../tags/tag24.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8.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slideLayout" Target="../slideLayouts/slideLayout4.xml"/><Relationship Id="rId1" Type="http://schemas.openxmlformats.org/officeDocument/2006/relationships/tags" Target="../tags/tag2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8" Type="http://schemas.openxmlformats.org/officeDocument/2006/relationships/image" Target="../media/image19.gif"/><Relationship Id="rId3" Type="http://schemas.openxmlformats.org/officeDocument/2006/relationships/notesSlide" Target="../notesSlides/notesSlide23.xml"/><Relationship Id="rId7" Type="http://schemas.openxmlformats.org/officeDocument/2006/relationships/hyperlink" Target="http://www.irs.gov/taxrefund/claim.jsp?year=2006&amp;" TargetMode="External"/><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image" Target="../media/image9.jpeg"/><Relationship Id="rId5" Type="http://schemas.openxmlformats.org/officeDocument/2006/relationships/image" Target="../media/image5.jpe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8.xml"/><Relationship Id="rId5" Type="http://schemas.openxmlformats.org/officeDocument/2006/relationships/image" Target="../media/image5.jpe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hyperlink" Target="http://owasp-esapi-java.googlecode.com/svn/trunk_doc/org/owasp/esapi/filters/SecurityWrapperResponse.html#sendRedirect(java.lang.Strin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notesSlide" Target="../notesSlides/notesSlide25.xml"/><Relationship Id="rId7" Type="http://schemas.openxmlformats.org/officeDocument/2006/relationships/diagramColors" Target="../diagrams/colors11.xml"/><Relationship Id="rId2" Type="http://schemas.openxmlformats.org/officeDocument/2006/relationships/slideLayout" Target="../slideLayouts/slideLayout4.xml"/><Relationship Id="rId1" Type="http://schemas.openxmlformats.org/officeDocument/2006/relationships/tags" Target="../tags/tag29.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notesSlide" Target="../notesSlides/notesSlide28.xml"/><Relationship Id="rId7" Type="http://schemas.openxmlformats.org/officeDocument/2006/relationships/diagramColors" Target="../diagrams/colors12.xml"/><Relationship Id="rId2" Type="http://schemas.openxmlformats.org/officeDocument/2006/relationships/slideLayout" Target="../slideLayouts/slideLayout4.xml"/><Relationship Id="rId1" Type="http://schemas.openxmlformats.org/officeDocument/2006/relationships/tags" Target="../tags/tag30.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37.xml.rels><?xml version="1.0" encoding="UTF-8" standalone="yes"?>
<Relationships xmlns="http://schemas.openxmlformats.org/package/2006/relationships"><Relationship Id="rId3" Type="http://schemas.openxmlformats.org/officeDocument/2006/relationships/hyperlink" Target="http://www.swbic.org/products/clipart/images/computeruser.jpg"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21.jpeg"/><Relationship Id="rId4" Type="http://schemas.openxmlformats.org/officeDocument/2006/relationships/image" Target="../media/image20.jpeg"/></Relationships>
</file>

<file path=ppt/slides/_rels/slide38.xml.rels><?xml version="1.0" encoding="UTF-8" standalone="yes"?>
<Relationships xmlns="http://schemas.openxmlformats.org/package/2006/relationships"><Relationship Id="rId2" Type="http://schemas.openxmlformats.org/officeDocument/2006/relationships/hyperlink" Target="http://www.owasp.org/index.php/Transport_Layer_Protection_Cheat_Sheet"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owasp.org/index.php/Guide" TargetMode="External"/><Relationship Id="rId7" Type="http://schemas.openxmlformats.org/officeDocument/2006/relationships/hyperlink" Target="http://www.owasp.org/index.php/Testing_Guide" TargetMode="External"/><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hyperlink" Target="http://www.owasp.org/index.php/Code_Review_Guide" TargetMode="External"/><Relationship Id="rId5" Type="http://schemas.openxmlformats.org/officeDocument/2006/relationships/hyperlink" Target="http://www.owasp.org/index.php/ESAPI" TargetMode="External"/><Relationship Id="rId4" Type="http://schemas.openxmlformats.org/officeDocument/2006/relationships/hyperlink" Target="http://www.owasp.org/index.php/ASV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notesSlide" Target="../notesSlides/notesSlide30.xml"/><Relationship Id="rId7" Type="http://schemas.openxmlformats.org/officeDocument/2006/relationships/diagramColors" Target="../diagrams/colors13.xml"/><Relationship Id="rId2" Type="http://schemas.openxmlformats.org/officeDocument/2006/relationships/slideLayout" Target="../slideLayouts/slideLayout2.xml"/><Relationship Id="rId1" Type="http://schemas.openxmlformats.org/officeDocument/2006/relationships/tags" Target="../tags/tag3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 Id="rId9" Type="http://schemas.openxmlformats.org/officeDocument/2006/relationships/hyperlink" Target="http://www.owasp.org/index.php/ESAPI"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xml"/><Relationship Id="rId7" Type="http://schemas.openxmlformats.org/officeDocument/2006/relationships/diagramColors" Target="../diagrams/colors2.xml"/><Relationship Id="rId2" Type="http://schemas.openxmlformats.org/officeDocument/2006/relationships/slideLayout" Target="../slideLayouts/slideLayout4.xml"/><Relationship Id="rId1" Type="http://schemas.openxmlformats.org/officeDocument/2006/relationships/tags" Target="../tags/tag5.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hyperlink" Target="http://www.owasp.org/index.php/Top_10" TargetMode="External"/><Relationship Id="rId4" Type="http://schemas.openxmlformats.org/officeDocument/2006/relationships/diagramData" Target="../diagrams/data2.xml"/><Relationship Id="rId9" Type="http://schemas.openxmlformats.org/officeDocument/2006/relationships/image" Target="../media/image4.jpeg"/></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3.xml"/><Relationship Id="rId7" Type="http://schemas.openxmlformats.org/officeDocument/2006/relationships/diagramColors" Target="../diagrams/colors3.xml"/><Relationship Id="rId2" Type="http://schemas.openxmlformats.org/officeDocument/2006/relationships/slideLayout" Target="../slideLayouts/slideLayout4.xml"/><Relationship Id="rId1" Type="http://schemas.openxmlformats.org/officeDocument/2006/relationships/tags" Target="../tags/tag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hyperlink" Target="http://www.owasp.org/index.php/SQL_Injection_Prevention_Cheat_Sheet" TargetMode="Externa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5.xml"/><Relationship Id="rId7" Type="http://schemas.openxmlformats.org/officeDocument/2006/relationships/diagramColors" Target="../diagrams/colors4.xml"/><Relationship Id="rId2" Type="http://schemas.openxmlformats.org/officeDocument/2006/relationships/slideLayout" Target="../slideLayouts/slideLayout4.xml"/><Relationship Id="rId1" Type="http://schemas.openxmlformats.org/officeDocument/2006/relationships/tags" Target="../tags/tag9.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auto">
          <a:xfrm>
            <a:off x="3705725" y="1143000"/>
            <a:ext cx="5105400" cy="2408238"/>
          </a:xfrm>
        </p:spPr>
        <p:txBody>
          <a:bodyPr anchor="t"/>
          <a:lstStyle/>
          <a:p>
            <a:pPr eaLnBrk="1" hangingPunct="1">
              <a:lnSpc>
                <a:spcPct val="100000"/>
              </a:lnSpc>
            </a:pPr>
            <a:r>
              <a:rPr lang="en-US" dirty="0" smtClean="0"/>
              <a:t>OWASP Top 10 - 2010 </a:t>
            </a:r>
            <a:r>
              <a:rPr lang="en-US" sz="1600" dirty="0" smtClean="0"/>
              <a:t>rc1</a:t>
            </a:r>
            <a:br>
              <a:rPr lang="en-US" sz="1600" dirty="0" smtClean="0"/>
            </a:br>
            <a:r>
              <a:rPr lang="en-US" sz="2000" dirty="0" smtClean="0"/>
              <a:t>The Top 10 Most Critical Web Application Security Risks</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Dave Wichers</a:t>
            </a:r>
            <a:br>
              <a:rPr lang="en-US" sz="2000" dirty="0" smtClean="0"/>
            </a:br>
            <a:r>
              <a:rPr lang="en-US" sz="2000" dirty="0" smtClean="0"/>
              <a:t>COO, Aspect Security</a:t>
            </a:r>
            <a:br>
              <a:rPr lang="en-US" sz="2000" dirty="0" smtClean="0"/>
            </a:br>
            <a:r>
              <a:rPr lang="en-US" sz="2000" dirty="0" smtClean="0"/>
              <a:t>OWASP </a:t>
            </a:r>
            <a:r>
              <a:rPr lang="en-US" sz="2000" dirty="0" err="1" smtClean="0"/>
              <a:t>Boardmember</a:t>
            </a:r>
            <a:r>
              <a:rPr lang="en-US" sz="2000" dirty="0" smtClean="0"/>
              <a:t/>
            </a:r>
            <a:br>
              <a:rPr lang="en-US" sz="2000" dirty="0" smtClean="0"/>
            </a:br>
            <a:r>
              <a:rPr lang="en-US" sz="2000" dirty="0" smtClean="0"/>
              <a:t/>
            </a:r>
            <a:br>
              <a:rPr lang="en-US" sz="2000" dirty="0" smtClean="0"/>
            </a:br>
            <a:r>
              <a:rPr lang="en-US" sz="2000" dirty="0" smtClean="0">
                <a:hlinkClick r:id="rId4"/>
              </a:rPr>
              <a:t>dave.wichers@aspectsecurity.com</a:t>
            </a:r>
            <a:r>
              <a:rPr lang="en-US" sz="2000" dirty="0" smtClean="0"/>
              <a:t/>
            </a:r>
            <a:br>
              <a:rPr lang="en-US" sz="2000" dirty="0" smtClean="0"/>
            </a:br>
            <a:r>
              <a:rPr lang="en-US" sz="2000" dirty="0" smtClean="0">
                <a:hlinkClick r:id="rId5"/>
              </a:rPr>
              <a:t>dave.wichers@owasp.org</a:t>
            </a:r>
            <a:r>
              <a:rPr lang="en-US" sz="2000" dirty="0" smtClean="0"/>
              <a:t> </a:t>
            </a:r>
            <a:endParaRPr lang="en-US" dirty="0" smtClean="0"/>
          </a:p>
        </p:txBody>
      </p:sp>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Cross-Site Scripting Illustrated</a:t>
            </a:r>
          </a:p>
        </p:txBody>
      </p:sp>
      <p:sp>
        <p:nvSpPr>
          <p:cNvPr id="12291" name="Rectangle 3"/>
          <p:cNvSpPr>
            <a:spLocks noChangeArrowheads="1"/>
          </p:cNvSpPr>
          <p:nvPr/>
        </p:nvSpPr>
        <p:spPr bwMode="gray">
          <a:xfrm>
            <a:off x="6553200" y="1600200"/>
            <a:ext cx="2362200" cy="1143000"/>
          </a:xfrm>
          <a:prstGeom prst="rect">
            <a:avLst/>
          </a:prstGeom>
          <a:noFill/>
          <a:ln w="9525">
            <a:noFill/>
            <a:miter lim="800000"/>
            <a:headEnd/>
            <a:tailEnd/>
          </a:ln>
        </p:spPr>
        <p:txBody>
          <a:bodyPr lIns="92075" tIns="46038" rIns="92075" bIns="46038"/>
          <a:lstStyle/>
          <a:p>
            <a:pPr>
              <a:spcBef>
                <a:spcPct val="20000"/>
              </a:spcBef>
              <a:buFont typeface="Webdings" pitchFamily="18" charset="2"/>
              <a:buNone/>
            </a:pPr>
            <a:r>
              <a:rPr lang="en-US" sz="1800" b="1"/>
              <a:t>Application with stored XSS vulnerability</a:t>
            </a:r>
          </a:p>
        </p:txBody>
      </p:sp>
      <p:pic>
        <p:nvPicPr>
          <p:cNvPr id="12292" name="Picture 4"/>
          <p:cNvPicPr>
            <a:picLocks noChangeAspect="1" noChangeArrowheads="1"/>
          </p:cNvPicPr>
          <p:nvPr/>
        </p:nvPicPr>
        <p:blipFill>
          <a:blip r:embed="rId4" cstate="print"/>
          <a:srcRect/>
          <a:stretch>
            <a:fillRect/>
          </a:stretch>
        </p:blipFill>
        <p:spPr bwMode="gray">
          <a:xfrm>
            <a:off x="2311400" y="3765550"/>
            <a:ext cx="3505200" cy="1773238"/>
          </a:xfrm>
          <a:prstGeom prst="rect">
            <a:avLst/>
          </a:prstGeom>
          <a:noFill/>
          <a:ln w="9525">
            <a:noFill/>
            <a:miter lim="800000"/>
            <a:headEnd/>
            <a:tailEnd/>
          </a:ln>
        </p:spPr>
      </p:pic>
      <p:sp>
        <p:nvSpPr>
          <p:cNvPr id="12293" name="Line 5"/>
          <p:cNvSpPr>
            <a:spLocks noChangeShapeType="1"/>
          </p:cNvSpPr>
          <p:nvPr/>
        </p:nvSpPr>
        <p:spPr bwMode="auto">
          <a:xfrm>
            <a:off x="5816600" y="2568575"/>
            <a:ext cx="1066800" cy="733425"/>
          </a:xfrm>
          <a:prstGeom prst="line">
            <a:avLst/>
          </a:prstGeom>
          <a:noFill/>
          <a:ln w="57150">
            <a:solidFill>
              <a:schemeClr val="tx1"/>
            </a:solidFill>
            <a:round/>
            <a:headEnd/>
            <a:tailEnd type="triangle" w="med" len="med"/>
          </a:ln>
        </p:spPr>
        <p:txBody>
          <a:bodyPr>
            <a:spAutoFit/>
          </a:bodyPr>
          <a:lstStyle/>
          <a:p>
            <a:endParaRPr lang="en-US"/>
          </a:p>
        </p:txBody>
      </p:sp>
      <p:pic>
        <p:nvPicPr>
          <p:cNvPr id="176134" name="Picture 6" descr="TN_hacker"/>
          <p:cNvPicPr>
            <a:picLocks noChangeAspect="1" noChangeArrowheads="1"/>
          </p:cNvPicPr>
          <p:nvPr/>
        </p:nvPicPr>
        <p:blipFill>
          <a:blip r:embed="rId5" cstate="print">
            <a:lum bright="24000" contrast="42000"/>
          </a:blip>
          <a:srcRect/>
          <a:stretch>
            <a:fillRect/>
          </a:stretch>
        </p:blipFill>
        <p:spPr bwMode="auto">
          <a:xfrm>
            <a:off x="1016000" y="1622425"/>
            <a:ext cx="1093788" cy="1268413"/>
          </a:xfrm>
          <a:prstGeom prst="rect">
            <a:avLst/>
          </a:prstGeom>
          <a:noFill/>
          <a:effectLst>
            <a:outerShdw dist="107763" dir="2700000" algn="ctr" rotWithShape="0">
              <a:srgbClr val="808080">
                <a:alpha val="50000"/>
              </a:srgbClr>
            </a:outerShdw>
          </a:effectLst>
        </p:spPr>
      </p:pic>
      <p:sp>
        <p:nvSpPr>
          <p:cNvPr id="12295" name="Oval 7"/>
          <p:cNvSpPr>
            <a:spLocks noChangeArrowheads="1"/>
          </p:cNvSpPr>
          <p:nvPr/>
        </p:nvSpPr>
        <p:spPr bwMode="auto">
          <a:xfrm>
            <a:off x="914400" y="5867400"/>
            <a:ext cx="471488" cy="373063"/>
          </a:xfrm>
          <a:prstGeom prst="ellipse">
            <a:avLst/>
          </a:prstGeom>
          <a:solidFill>
            <a:srgbClr val="66FF66"/>
          </a:solidFill>
          <a:ln w="9525" algn="ctr">
            <a:solidFill>
              <a:schemeClr val="tx1"/>
            </a:solidFill>
            <a:round/>
            <a:headEnd/>
            <a:tailEnd/>
          </a:ln>
        </p:spPr>
        <p:txBody>
          <a:bodyPr anchor="ctr">
            <a:spAutoFit/>
          </a:bodyPr>
          <a:lstStyle/>
          <a:p>
            <a:r>
              <a:rPr lang="en-US"/>
              <a:t>3</a:t>
            </a:r>
          </a:p>
        </p:txBody>
      </p:sp>
      <p:sp>
        <p:nvSpPr>
          <p:cNvPr id="12296" name="Oval 8"/>
          <p:cNvSpPr>
            <a:spLocks noChangeArrowheads="1"/>
          </p:cNvSpPr>
          <p:nvPr/>
        </p:nvSpPr>
        <p:spPr bwMode="auto">
          <a:xfrm>
            <a:off x="1701800" y="3440113"/>
            <a:ext cx="471488" cy="373062"/>
          </a:xfrm>
          <a:prstGeom prst="ellipse">
            <a:avLst/>
          </a:prstGeom>
          <a:solidFill>
            <a:srgbClr val="66FF66"/>
          </a:solidFill>
          <a:ln w="9525" algn="ctr">
            <a:solidFill>
              <a:schemeClr val="tx1"/>
            </a:solidFill>
            <a:round/>
            <a:headEnd/>
            <a:tailEnd/>
          </a:ln>
        </p:spPr>
        <p:txBody>
          <a:bodyPr anchor="ctr">
            <a:spAutoFit/>
          </a:bodyPr>
          <a:lstStyle/>
          <a:p>
            <a:r>
              <a:rPr lang="en-US"/>
              <a:t>2</a:t>
            </a:r>
          </a:p>
        </p:txBody>
      </p:sp>
      <p:sp>
        <p:nvSpPr>
          <p:cNvPr id="12297" name="Line 9"/>
          <p:cNvSpPr>
            <a:spLocks noChangeShapeType="1"/>
          </p:cNvSpPr>
          <p:nvPr/>
        </p:nvSpPr>
        <p:spPr bwMode="auto">
          <a:xfrm flipH="1">
            <a:off x="5816600" y="3902075"/>
            <a:ext cx="1066800" cy="801688"/>
          </a:xfrm>
          <a:prstGeom prst="line">
            <a:avLst/>
          </a:prstGeom>
          <a:noFill/>
          <a:ln w="57150">
            <a:solidFill>
              <a:schemeClr val="tx1"/>
            </a:solidFill>
            <a:round/>
            <a:headEnd/>
            <a:tailEnd type="triangle" w="med" len="med"/>
          </a:ln>
        </p:spPr>
        <p:txBody>
          <a:bodyPr>
            <a:spAutoFit/>
          </a:bodyPr>
          <a:lstStyle/>
          <a:p>
            <a:endParaRPr lang="en-US"/>
          </a:p>
        </p:txBody>
      </p:sp>
      <p:sp>
        <p:nvSpPr>
          <p:cNvPr id="12298" name="Rectangle 10"/>
          <p:cNvSpPr>
            <a:spLocks noChangeArrowheads="1"/>
          </p:cNvSpPr>
          <p:nvPr/>
        </p:nvSpPr>
        <p:spPr bwMode="gray">
          <a:xfrm>
            <a:off x="2159000" y="1038225"/>
            <a:ext cx="5181600" cy="266700"/>
          </a:xfrm>
          <a:prstGeom prst="rect">
            <a:avLst/>
          </a:prstGeom>
          <a:noFill/>
          <a:ln w="9525">
            <a:noFill/>
            <a:miter lim="800000"/>
            <a:headEnd/>
            <a:tailEnd/>
          </a:ln>
        </p:spPr>
        <p:txBody>
          <a:bodyPr lIns="92075" tIns="46038" rIns="92075" bIns="46038"/>
          <a:lstStyle/>
          <a:p>
            <a:pPr marL="342900" indent="-342900">
              <a:spcBef>
                <a:spcPct val="20000"/>
              </a:spcBef>
              <a:buFont typeface="Webdings" pitchFamily="18" charset="2"/>
              <a:buNone/>
            </a:pPr>
            <a:r>
              <a:rPr lang="en-US" sz="1800" b="1"/>
              <a:t>Attacker sets the trap – update my profile</a:t>
            </a:r>
          </a:p>
        </p:txBody>
      </p:sp>
      <p:pic>
        <p:nvPicPr>
          <p:cNvPr id="12299" name="Picture 11"/>
          <p:cNvPicPr>
            <a:picLocks noChangeAspect="1" noChangeArrowheads="1"/>
          </p:cNvPicPr>
          <p:nvPr/>
        </p:nvPicPr>
        <p:blipFill>
          <a:blip r:embed="rId4" cstate="print"/>
          <a:srcRect/>
          <a:stretch>
            <a:fillRect/>
          </a:stretch>
        </p:blipFill>
        <p:spPr bwMode="gray">
          <a:xfrm>
            <a:off x="2311400" y="1366838"/>
            <a:ext cx="3505200" cy="1773237"/>
          </a:xfrm>
          <a:prstGeom prst="rect">
            <a:avLst/>
          </a:prstGeom>
          <a:noFill/>
          <a:ln w="9525">
            <a:noFill/>
            <a:miter lim="800000"/>
            <a:headEnd/>
            <a:tailEnd/>
          </a:ln>
        </p:spPr>
      </p:pic>
      <p:sp>
        <p:nvSpPr>
          <p:cNvPr id="12300" name="Rectangle 12"/>
          <p:cNvSpPr>
            <a:spLocks noChangeArrowheads="1"/>
          </p:cNvSpPr>
          <p:nvPr/>
        </p:nvSpPr>
        <p:spPr bwMode="auto">
          <a:xfrm>
            <a:off x="3225800" y="2203450"/>
            <a:ext cx="2438400" cy="1077218"/>
          </a:xfrm>
          <a:prstGeom prst="rect">
            <a:avLst/>
          </a:prstGeom>
          <a:solidFill>
            <a:srgbClr val="FFFFCC"/>
          </a:solidFill>
          <a:ln w="9525" algn="ctr">
            <a:noFill/>
            <a:miter lim="800000"/>
            <a:headEnd/>
            <a:tailEnd/>
          </a:ln>
        </p:spPr>
        <p:txBody>
          <a:bodyPr>
            <a:spAutoFit/>
          </a:bodyPr>
          <a:lstStyle/>
          <a:p>
            <a:pPr>
              <a:spcBef>
                <a:spcPct val="50000"/>
              </a:spcBef>
              <a:buClr>
                <a:schemeClr val="tx1"/>
              </a:buClr>
              <a:buSzPct val="90000"/>
            </a:pPr>
            <a:r>
              <a:rPr lang="en-US" sz="1600" b="1" dirty="0"/>
              <a:t>Attacker enters a malicious script into a web page that stores the data on the server</a:t>
            </a:r>
          </a:p>
        </p:txBody>
      </p:sp>
      <p:sp>
        <p:nvSpPr>
          <p:cNvPr id="12301" name="Oval 13"/>
          <p:cNvSpPr>
            <a:spLocks noChangeArrowheads="1"/>
          </p:cNvSpPr>
          <p:nvPr/>
        </p:nvSpPr>
        <p:spPr bwMode="auto">
          <a:xfrm>
            <a:off x="1701800" y="1022350"/>
            <a:ext cx="471488" cy="373063"/>
          </a:xfrm>
          <a:prstGeom prst="ellipse">
            <a:avLst/>
          </a:prstGeom>
          <a:solidFill>
            <a:srgbClr val="66FF66"/>
          </a:solidFill>
          <a:ln w="9525" algn="ctr">
            <a:solidFill>
              <a:schemeClr val="tx1"/>
            </a:solidFill>
            <a:round/>
            <a:headEnd/>
            <a:tailEnd/>
          </a:ln>
        </p:spPr>
        <p:txBody>
          <a:bodyPr anchor="ctr">
            <a:spAutoFit/>
          </a:bodyPr>
          <a:lstStyle/>
          <a:p>
            <a:r>
              <a:rPr lang="en-US"/>
              <a:t>1</a:t>
            </a:r>
          </a:p>
        </p:txBody>
      </p:sp>
      <p:sp>
        <p:nvSpPr>
          <p:cNvPr id="12302" name="Rectangle 14"/>
          <p:cNvSpPr>
            <a:spLocks noChangeArrowheads="1"/>
          </p:cNvSpPr>
          <p:nvPr/>
        </p:nvSpPr>
        <p:spPr bwMode="gray">
          <a:xfrm>
            <a:off x="2151063" y="3438525"/>
            <a:ext cx="5181600" cy="266700"/>
          </a:xfrm>
          <a:prstGeom prst="rect">
            <a:avLst/>
          </a:prstGeom>
          <a:noFill/>
          <a:ln w="9525">
            <a:noFill/>
            <a:miter lim="800000"/>
            <a:headEnd/>
            <a:tailEnd/>
          </a:ln>
        </p:spPr>
        <p:txBody>
          <a:bodyPr lIns="92075" tIns="46038" rIns="92075" bIns="46038"/>
          <a:lstStyle/>
          <a:p>
            <a:pPr marL="342900" indent="-342900">
              <a:spcBef>
                <a:spcPct val="20000"/>
              </a:spcBef>
              <a:buFont typeface="Webdings" pitchFamily="18" charset="2"/>
              <a:buNone/>
            </a:pPr>
            <a:r>
              <a:rPr lang="en-US" sz="1800" b="1" dirty="0"/>
              <a:t>Victim views page – sees attacker profile</a:t>
            </a:r>
          </a:p>
        </p:txBody>
      </p:sp>
      <p:sp>
        <p:nvSpPr>
          <p:cNvPr id="12303" name="Rectangle 15"/>
          <p:cNvSpPr>
            <a:spLocks noChangeArrowheads="1"/>
          </p:cNvSpPr>
          <p:nvPr/>
        </p:nvSpPr>
        <p:spPr bwMode="gray">
          <a:xfrm>
            <a:off x="1371600" y="5915025"/>
            <a:ext cx="6324600" cy="266700"/>
          </a:xfrm>
          <a:prstGeom prst="rect">
            <a:avLst/>
          </a:prstGeom>
          <a:noFill/>
          <a:ln w="9525">
            <a:noFill/>
            <a:miter lim="800000"/>
            <a:headEnd/>
            <a:tailEnd/>
          </a:ln>
        </p:spPr>
        <p:txBody>
          <a:bodyPr lIns="92075" tIns="46038" rIns="92075" bIns="46038"/>
          <a:lstStyle/>
          <a:p>
            <a:pPr marL="342900" indent="-342900">
              <a:spcBef>
                <a:spcPct val="20000"/>
              </a:spcBef>
              <a:buFont typeface="Webdings" pitchFamily="18" charset="2"/>
              <a:buNone/>
            </a:pPr>
            <a:r>
              <a:rPr lang="en-US" sz="1800" b="1" dirty="0"/>
              <a:t>Script silently sends attacker Victim’s session cookie</a:t>
            </a:r>
          </a:p>
        </p:txBody>
      </p:sp>
      <p:sp>
        <p:nvSpPr>
          <p:cNvPr id="12304" name="Rectangle 16"/>
          <p:cNvSpPr>
            <a:spLocks noChangeArrowheads="1"/>
          </p:cNvSpPr>
          <p:nvPr/>
        </p:nvSpPr>
        <p:spPr bwMode="auto">
          <a:xfrm>
            <a:off x="3225800" y="4570413"/>
            <a:ext cx="2438400" cy="1077218"/>
          </a:xfrm>
          <a:prstGeom prst="rect">
            <a:avLst/>
          </a:prstGeom>
          <a:solidFill>
            <a:srgbClr val="FFFFCC"/>
          </a:solidFill>
          <a:ln w="9525" algn="ctr">
            <a:noFill/>
            <a:miter lim="800000"/>
            <a:headEnd/>
            <a:tailEnd/>
          </a:ln>
        </p:spPr>
        <p:txBody>
          <a:bodyPr>
            <a:spAutoFit/>
          </a:bodyPr>
          <a:lstStyle/>
          <a:p>
            <a:pPr>
              <a:spcBef>
                <a:spcPct val="50000"/>
              </a:spcBef>
              <a:buClr>
                <a:schemeClr val="tx1"/>
              </a:buClr>
              <a:buSzPct val="90000"/>
            </a:pPr>
            <a:r>
              <a:rPr lang="en-US" sz="1600" b="1"/>
              <a:t>Script runs inside victim’s browser with full access to the DOM and cookies</a:t>
            </a:r>
          </a:p>
        </p:txBody>
      </p:sp>
      <p:grpSp>
        <p:nvGrpSpPr>
          <p:cNvPr id="2" name="Group 17"/>
          <p:cNvGrpSpPr>
            <a:grpSpLocks/>
          </p:cNvGrpSpPr>
          <p:nvPr/>
        </p:nvGrpSpPr>
        <p:grpSpPr bwMode="auto">
          <a:xfrm>
            <a:off x="6883400" y="2968625"/>
            <a:ext cx="1455738" cy="1412875"/>
            <a:chOff x="4336" y="1870"/>
            <a:chExt cx="917" cy="890"/>
          </a:xfrm>
        </p:grpSpPr>
        <p:sp>
          <p:nvSpPr>
            <p:cNvPr id="12308" name="Rectangle 18"/>
            <p:cNvSpPr>
              <a:spLocks noChangeArrowheads="1"/>
            </p:cNvSpPr>
            <p:nvPr/>
          </p:nvSpPr>
          <p:spPr bwMode="ltGray">
            <a:xfrm>
              <a:off x="4336" y="2616"/>
              <a:ext cx="917" cy="144"/>
            </a:xfrm>
            <a:prstGeom prst="rect">
              <a:avLst/>
            </a:prstGeom>
            <a:solidFill>
              <a:srgbClr val="008000"/>
            </a:solidFill>
            <a:ln w="9525">
              <a:miter lim="800000"/>
              <a:headEnd/>
              <a:tailEnd/>
            </a:ln>
            <a:scene3d>
              <a:camera prst="legacyPerspectiveTopRight">
                <a:rot lat="420000" lon="0" rev="0"/>
              </a:camera>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a:solidFill>
                    <a:schemeClr val="bg1"/>
                  </a:solidFill>
                </a:rPr>
                <a:t>Custom Code</a:t>
              </a:r>
            </a:p>
          </p:txBody>
        </p:sp>
        <p:sp>
          <p:nvSpPr>
            <p:cNvPr id="12309" name="Rectangle 19"/>
            <p:cNvSpPr>
              <a:spLocks noChangeArrowheads="1"/>
            </p:cNvSpPr>
            <p:nvPr/>
          </p:nvSpPr>
          <p:spPr bwMode="ltGray">
            <a:xfrm rot="-5400000">
              <a:off x="4023"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a:solidFill>
                    <a:schemeClr val="bg1"/>
                  </a:solidFill>
                </a:rPr>
                <a:t>Accounts</a:t>
              </a:r>
            </a:p>
          </p:txBody>
        </p:sp>
        <p:sp>
          <p:nvSpPr>
            <p:cNvPr id="12310" name="Rectangle 20"/>
            <p:cNvSpPr>
              <a:spLocks noChangeArrowheads="1"/>
            </p:cNvSpPr>
            <p:nvPr/>
          </p:nvSpPr>
          <p:spPr bwMode="ltGray">
            <a:xfrm rot="-5400000">
              <a:off x="4139" y="2193"/>
              <a:ext cx="726" cy="79"/>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a:solidFill>
                    <a:schemeClr val="bg1"/>
                  </a:solidFill>
                </a:rPr>
                <a:t>Finance</a:t>
              </a:r>
            </a:p>
          </p:txBody>
        </p:sp>
        <p:sp>
          <p:nvSpPr>
            <p:cNvPr id="12311" name="Rectangle 21"/>
            <p:cNvSpPr>
              <a:spLocks noChangeArrowheads="1"/>
            </p:cNvSpPr>
            <p:nvPr/>
          </p:nvSpPr>
          <p:spPr bwMode="ltGray">
            <a:xfrm rot="-5400000">
              <a:off x="4262"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a:solidFill>
                    <a:schemeClr val="bg1"/>
                  </a:solidFill>
                </a:rPr>
                <a:t>Administration</a:t>
              </a:r>
            </a:p>
          </p:txBody>
        </p:sp>
        <p:sp>
          <p:nvSpPr>
            <p:cNvPr id="12312" name="Rectangle 22"/>
            <p:cNvSpPr>
              <a:spLocks noChangeArrowheads="1"/>
            </p:cNvSpPr>
            <p:nvPr/>
          </p:nvSpPr>
          <p:spPr bwMode="ltGray">
            <a:xfrm rot="-5400000">
              <a:off x="4375" y="2193"/>
              <a:ext cx="726" cy="79"/>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a:solidFill>
                    <a:schemeClr val="bg1"/>
                  </a:solidFill>
                </a:rPr>
                <a:t>Transactions</a:t>
              </a:r>
            </a:p>
          </p:txBody>
        </p:sp>
        <p:sp>
          <p:nvSpPr>
            <p:cNvPr id="12313" name="Rectangle 23"/>
            <p:cNvSpPr>
              <a:spLocks noChangeArrowheads="1"/>
            </p:cNvSpPr>
            <p:nvPr/>
          </p:nvSpPr>
          <p:spPr bwMode="ltGray">
            <a:xfrm rot="-5400000">
              <a:off x="4498"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a:solidFill>
                    <a:schemeClr val="bg1"/>
                  </a:solidFill>
                </a:rPr>
                <a:t>Communication</a:t>
              </a:r>
            </a:p>
          </p:txBody>
        </p:sp>
        <p:sp>
          <p:nvSpPr>
            <p:cNvPr id="12314" name="Rectangle 24"/>
            <p:cNvSpPr>
              <a:spLocks noChangeArrowheads="1"/>
            </p:cNvSpPr>
            <p:nvPr/>
          </p:nvSpPr>
          <p:spPr bwMode="ltGray">
            <a:xfrm rot="-5400000">
              <a:off x="4609"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dirty="0">
                  <a:solidFill>
                    <a:schemeClr val="bg1"/>
                  </a:solidFill>
                </a:rPr>
                <a:t>Knowledge Mgmt</a:t>
              </a:r>
            </a:p>
          </p:txBody>
        </p:sp>
        <p:sp>
          <p:nvSpPr>
            <p:cNvPr id="12315" name="Rectangle 25"/>
            <p:cNvSpPr>
              <a:spLocks noChangeArrowheads="1"/>
            </p:cNvSpPr>
            <p:nvPr/>
          </p:nvSpPr>
          <p:spPr bwMode="ltGray">
            <a:xfrm rot="-5400000">
              <a:off x="4725"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a:solidFill>
                    <a:schemeClr val="bg1"/>
                  </a:solidFill>
                </a:rPr>
                <a:t>E-Commerce</a:t>
              </a:r>
            </a:p>
          </p:txBody>
        </p:sp>
        <p:sp>
          <p:nvSpPr>
            <p:cNvPr id="12316" name="Rectangle 26"/>
            <p:cNvSpPr>
              <a:spLocks noChangeArrowheads="1"/>
            </p:cNvSpPr>
            <p:nvPr/>
          </p:nvSpPr>
          <p:spPr bwMode="ltGray">
            <a:xfrm rot="-5400000">
              <a:off x="4842"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a:solidFill>
                    <a:schemeClr val="bg1"/>
                  </a:solidFill>
                </a:rPr>
                <a:t>Bus. Functions</a:t>
              </a:r>
            </a:p>
          </p:txBody>
        </p:sp>
      </p:grpSp>
      <p:pic>
        <p:nvPicPr>
          <p:cNvPr id="176155" name="Picture 27" descr="businesswoman"/>
          <p:cNvPicPr>
            <a:picLocks noChangeAspect="1" noChangeArrowheads="1"/>
          </p:cNvPicPr>
          <p:nvPr/>
        </p:nvPicPr>
        <p:blipFill>
          <a:blip r:embed="rId6" cstate="print"/>
          <a:srcRect/>
          <a:stretch>
            <a:fillRect/>
          </a:stretch>
        </p:blipFill>
        <p:spPr bwMode="auto">
          <a:xfrm>
            <a:off x="1016000" y="4037013"/>
            <a:ext cx="1050925" cy="1255712"/>
          </a:xfrm>
          <a:prstGeom prst="rect">
            <a:avLst/>
          </a:prstGeom>
          <a:noFill/>
          <a:effectLst>
            <a:outerShdw dist="107763" dir="2700000" algn="ctr" rotWithShape="0">
              <a:srgbClr val="808080">
                <a:alpha val="50000"/>
              </a:srgbClr>
            </a:outerShdw>
          </a:effectLst>
        </p:spPr>
      </p:pic>
      <p:sp>
        <p:nvSpPr>
          <p:cNvPr id="12307" name="Freeform 28"/>
          <p:cNvSpPr>
            <a:spLocks/>
          </p:cNvSpPr>
          <p:nvPr/>
        </p:nvSpPr>
        <p:spPr bwMode="auto">
          <a:xfrm>
            <a:off x="457200" y="2535238"/>
            <a:ext cx="2768600" cy="3235325"/>
          </a:xfrm>
          <a:custGeom>
            <a:avLst/>
            <a:gdLst>
              <a:gd name="T0" fmla="*/ 2147483647 w 1744"/>
              <a:gd name="T1" fmla="*/ 2147483647 h 2328"/>
              <a:gd name="T2" fmla="*/ 2147483647 w 1744"/>
              <a:gd name="T3" fmla="*/ 2147483647 h 2328"/>
              <a:gd name="T4" fmla="*/ 2147483647 w 1744"/>
              <a:gd name="T5" fmla="*/ 2147483647 h 2328"/>
              <a:gd name="T6" fmla="*/ 2147483647 w 1744"/>
              <a:gd name="T7" fmla="*/ 2147483647 h 2328"/>
              <a:gd name="T8" fmla="*/ 2147483647 w 1744"/>
              <a:gd name="T9" fmla="*/ 2147483647 h 2328"/>
              <a:gd name="T10" fmla="*/ 2147483647 w 1744"/>
              <a:gd name="T11" fmla="*/ 2147483647 h 2328"/>
              <a:gd name="T12" fmla="*/ 0 60000 65536"/>
              <a:gd name="T13" fmla="*/ 0 60000 65536"/>
              <a:gd name="T14" fmla="*/ 0 60000 65536"/>
              <a:gd name="T15" fmla="*/ 0 60000 65536"/>
              <a:gd name="T16" fmla="*/ 0 60000 65536"/>
              <a:gd name="T17" fmla="*/ 0 60000 65536"/>
              <a:gd name="T18" fmla="*/ 0 w 1744"/>
              <a:gd name="T19" fmla="*/ 0 h 2328"/>
              <a:gd name="T20" fmla="*/ 1744 w 1744"/>
              <a:gd name="T21" fmla="*/ 2328 h 2328"/>
            </a:gdLst>
            <a:ahLst/>
            <a:cxnLst>
              <a:cxn ang="T12">
                <a:pos x="T0" y="T1"/>
              </a:cxn>
              <a:cxn ang="T13">
                <a:pos x="T2" y="T3"/>
              </a:cxn>
              <a:cxn ang="T14">
                <a:pos x="T4" y="T5"/>
              </a:cxn>
              <a:cxn ang="T15">
                <a:pos x="T6" y="T7"/>
              </a:cxn>
              <a:cxn ang="T16">
                <a:pos x="T8" y="T9"/>
              </a:cxn>
              <a:cxn ang="T17">
                <a:pos x="T10" y="T11"/>
              </a:cxn>
            </a:cxnLst>
            <a:rect l="T18" t="T19" r="T20" b="T21"/>
            <a:pathLst>
              <a:path w="1744" h="2328">
                <a:moveTo>
                  <a:pt x="1744" y="1704"/>
                </a:moveTo>
                <a:cubicBezTo>
                  <a:pt x="1492" y="1904"/>
                  <a:pt x="1240" y="2104"/>
                  <a:pt x="976" y="2184"/>
                </a:cubicBezTo>
                <a:cubicBezTo>
                  <a:pt x="712" y="2264"/>
                  <a:pt x="320" y="2328"/>
                  <a:pt x="160" y="2184"/>
                </a:cubicBezTo>
                <a:cubicBezTo>
                  <a:pt x="0" y="2040"/>
                  <a:pt x="32" y="1648"/>
                  <a:pt x="16" y="1320"/>
                </a:cubicBezTo>
                <a:cubicBezTo>
                  <a:pt x="0" y="992"/>
                  <a:pt x="8" y="432"/>
                  <a:pt x="64" y="216"/>
                </a:cubicBezTo>
                <a:cubicBezTo>
                  <a:pt x="120" y="0"/>
                  <a:pt x="236" y="12"/>
                  <a:pt x="352" y="24"/>
                </a:cubicBezTo>
              </a:path>
            </a:pathLst>
          </a:custGeom>
          <a:noFill/>
          <a:ln w="57150">
            <a:solidFill>
              <a:srgbClr val="FF0000"/>
            </a:solidFill>
            <a:round/>
            <a:headEnd/>
            <a:tailEnd type="triangle" w="med" len="med"/>
          </a:ln>
        </p:spPr>
        <p:txBody>
          <a:bodyPr wrap="none">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1"/>
          <p:cNvGrpSpPr/>
          <p:nvPr/>
        </p:nvGrpSpPr>
        <p:grpSpPr>
          <a:xfrm>
            <a:off x="7861164" y="4648200"/>
            <a:ext cx="1206636" cy="1514810"/>
            <a:chOff x="6677870" y="3505200"/>
            <a:chExt cx="1570741" cy="2160909"/>
          </a:xfrm>
        </p:grpSpPr>
        <p:pic>
          <p:nvPicPr>
            <p:cNvPr id="8" name="Picture 2"/>
            <p:cNvPicPr>
              <a:picLocks noChangeAspect="1" noChangeArrowheads="1"/>
            </p:cNvPicPr>
            <p:nvPr/>
          </p:nvPicPr>
          <p:blipFill>
            <a:blip r:embed="rId3" cstate="print"/>
            <a:srcRect/>
            <a:stretch>
              <a:fillRect/>
            </a:stretch>
          </p:blipFill>
          <p:spPr bwMode="auto">
            <a:xfrm>
              <a:off x="6677870" y="3631309"/>
              <a:ext cx="1524000" cy="1626491"/>
            </a:xfrm>
            <a:prstGeom prst="rect">
              <a:avLst/>
            </a:prstGeom>
            <a:noFill/>
            <a:ln w="9525">
              <a:noFill/>
              <a:miter lim="800000"/>
              <a:headEnd/>
              <a:tailEnd/>
            </a:ln>
            <a:effectLst/>
          </p:spPr>
        </p:pic>
        <p:cxnSp>
          <p:nvCxnSpPr>
            <p:cNvPr id="9" name="Straight Connector 8"/>
            <p:cNvCxnSpPr>
              <a:stCxn id="10" idx="7"/>
              <a:endCxn id="10" idx="3"/>
            </p:cNvCxnSpPr>
            <p:nvPr/>
          </p:nvCxnSpPr>
          <p:spPr bwMode="auto">
            <a:xfrm rot="16200000" flipH="1" flipV="1">
              <a:off x="6961473" y="3939289"/>
              <a:ext cx="1185394" cy="808222"/>
            </a:xfrm>
            <a:prstGeom prst="line">
              <a:avLst/>
            </a:prstGeom>
            <a:noFill/>
            <a:ln w="76200" cap="flat" cmpd="sng" algn="ctr">
              <a:solidFill>
                <a:srgbClr val="FF0000"/>
              </a:solidFill>
              <a:prstDash val="solid"/>
              <a:round/>
              <a:headEnd type="none" w="med" len="med"/>
              <a:tailEnd type="none" w="med" len="med"/>
            </a:ln>
            <a:effectLst/>
          </p:spPr>
        </p:cxnSp>
        <p:sp>
          <p:nvSpPr>
            <p:cNvPr id="10" name="Oval 9"/>
            <p:cNvSpPr/>
            <p:nvPr/>
          </p:nvSpPr>
          <p:spPr bwMode="auto">
            <a:xfrm>
              <a:off x="6982670" y="3505200"/>
              <a:ext cx="1143000" cy="1676400"/>
            </a:xfrm>
            <a:prstGeom prst="ellipse">
              <a:avLst/>
            </a:prstGeom>
            <a:noFill/>
            <a:ln w="571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1" name="TextBox 10"/>
            <p:cNvSpPr txBox="1"/>
            <p:nvPr/>
          </p:nvSpPr>
          <p:spPr>
            <a:xfrm>
              <a:off x="6777061" y="5257793"/>
              <a:ext cx="1471550" cy="408316"/>
            </a:xfrm>
            <a:prstGeom prst="rect">
              <a:avLst/>
            </a:prstGeom>
            <a:noFill/>
          </p:spPr>
          <p:txBody>
            <a:bodyPr wrap="none" rtlCol="0">
              <a:spAutoFit/>
            </a:bodyPr>
            <a:lstStyle/>
            <a:p>
              <a:r>
                <a:rPr lang="en-US" dirty="0" smtClean="0"/>
                <a:t>(</a:t>
              </a:r>
              <a:r>
                <a:rPr lang="en-US" dirty="0" err="1" smtClean="0"/>
                <a:t>AntiSamy</a:t>
              </a:r>
              <a:r>
                <a:rPr lang="en-US" dirty="0" smtClean="0"/>
                <a:t>)</a:t>
              </a:r>
              <a:endParaRPr lang="en-US" dirty="0"/>
            </a:p>
          </p:txBody>
        </p:sp>
      </p:grpSp>
      <p:sp>
        <p:nvSpPr>
          <p:cNvPr id="2" name="Title 1"/>
          <p:cNvSpPr>
            <a:spLocks noGrp="1"/>
          </p:cNvSpPr>
          <p:nvPr>
            <p:ph type="title"/>
          </p:nvPr>
        </p:nvSpPr>
        <p:spPr/>
        <p:txBody>
          <a:bodyPr/>
          <a:lstStyle/>
          <a:p>
            <a:r>
              <a:rPr lang="en-US" dirty="0" smtClean="0"/>
              <a:t>A2 – Avoiding XSS Flaws</a:t>
            </a:r>
            <a:endParaRPr lang="en-US" dirty="0"/>
          </a:p>
        </p:txBody>
      </p:sp>
      <p:sp>
        <p:nvSpPr>
          <p:cNvPr id="3" name="Content Placeholder 2"/>
          <p:cNvSpPr>
            <a:spLocks noGrp="1"/>
          </p:cNvSpPr>
          <p:nvPr>
            <p:ph idx="1"/>
          </p:nvPr>
        </p:nvSpPr>
        <p:spPr>
          <a:xfrm>
            <a:off x="457200" y="1143000"/>
            <a:ext cx="8229600" cy="4830763"/>
          </a:xfrm>
        </p:spPr>
        <p:txBody>
          <a:bodyPr/>
          <a:lstStyle/>
          <a:p>
            <a:r>
              <a:rPr lang="en-US" dirty="0" smtClean="0"/>
              <a:t>Recommendations</a:t>
            </a:r>
          </a:p>
          <a:p>
            <a:pPr marL="688975" lvl="1" indent="-342900"/>
            <a:r>
              <a:rPr lang="en-US" dirty="0" smtClean="0"/>
              <a:t>Eliminate Flaw</a:t>
            </a:r>
          </a:p>
          <a:p>
            <a:pPr marL="1035050" lvl="2" indent="-342900"/>
            <a:r>
              <a:rPr lang="en-US" dirty="0" smtClean="0"/>
              <a:t>Don’t include user supplied input in the output page</a:t>
            </a:r>
          </a:p>
          <a:p>
            <a:pPr marL="1035050" lvl="2" indent="-342900"/>
            <a:endParaRPr lang="en-US" dirty="0" smtClean="0"/>
          </a:p>
          <a:p>
            <a:pPr marL="688975" lvl="1" indent="-342900"/>
            <a:r>
              <a:rPr lang="en-US" dirty="0" smtClean="0"/>
              <a:t>Defend Against the Flaw</a:t>
            </a:r>
          </a:p>
          <a:p>
            <a:pPr marL="1035050" lvl="2" indent="-342900"/>
            <a:r>
              <a:rPr lang="en-US" dirty="0" smtClean="0"/>
              <a:t>Primary Recommendation: </a:t>
            </a:r>
            <a:r>
              <a:rPr lang="en-US" u="sng" dirty="0" smtClean="0"/>
              <a:t>Output encode all user supplied input</a:t>
            </a:r>
          </a:p>
          <a:p>
            <a:pPr marL="1035050" lvl="2" indent="-342900">
              <a:buNone/>
            </a:pPr>
            <a:r>
              <a:rPr lang="en-US" dirty="0" smtClean="0"/>
              <a:t>	(Use OWASP’s ESAPI to output encode:</a:t>
            </a:r>
          </a:p>
          <a:p>
            <a:pPr marL="1035050" lvl="2" indent="-342900">
              <a:buNone/>
            </a:pPr>
            <a:r>
              <a:rPr lang="en-US" dirty="0" smtClean="0"/>
              <a:t>		</a:t>
            </a:r>
            <a:r>
              <a:rPr lang="en-US" dirty="0" smtClean="0">
                <a:hlinkClick r:id="rId4"/>
              </a:rPr>
              <a:t>http://www.owasp.org/index.php/ESAPI</a:t>
            </a:r>
            <a:r>
              <a:rPr lang="en-US" dirty="0" smtClean="0"/>
              <a:t> </a:t>
            </a:r>
          </a:p>
          <a:p>
            <a:pPr marL="1035050" lvl="2" indent="-342900"/>
            <a:r>
              <a:rPr lang="en-US" dirty="0" smtClean="0"/>
              <a:t>Perform ‘white </a:t>
            </a:r>
            <a:r>
              <a:rPr lang="en-US" dirty="0" err="1" smtClean="0"/>
              <a:t>list’</a:t>
            </a:r>
            <a:r>
              <a:rPr lang="en-US" dirty="0" smtClean="0"/>
              <a:t> input validation on all user input to be included in page</a:t>
            </a:r>
          </a:p>
          <a:p>
            <a:pPr marL="1035050" lvl="2" indent="-342900"/>
            <a:r>
              <a:rPr lang="en-US" dirty="0" smtClean="0"/>
              <a:t>For large chunks of user supplied HTML, use OWASP’s </a:t>
            </a:r>
            <a:r>
              <a:rPr lang="en-US" dirty="0" err="1" smtClean="0"/>
              <a:t>AntiSamy</a:t>
            </a:r>
            <a:r>
              <a:rPr lang="en-US" dirty="0" smtClean="0"/>
              <a:t> to sanitize this HTML to make it safe</a:t>
            </a:r>
          </a:p>
          <a:p>
            <a:pPr marL="1035050" lvl="2" indent="-342900">
              <a:buNone/>
            </a:pPr>
            <a:r>
              <a:rPr lang="en-US" dirty="0" smtClean="0"/>
              <a:t>	      See: </a:t>
            </a:r>
            <a:r>
              <a:rPr lang="en-US" dirty="0" smtClean="0">
                <a:hlinkClick r:id="rId5"/>
              </a:rPr>
              <a:t>http://www.owasp.org/index.php/AntiSamy</a:t>
            </a:r>
            <a:endParaRPr lang="en-US" dirty="0" smtClean="0"/>
          </a:p>
          <a:p>
            <a:endParaRPr lang="en-US" dirty="0" smtClean="0"/>
          </a:p>
          <a:p>
            <a:pPr eaLnBrk="1" hangingPunct="1"/>
            <a:r>
              <a:rPr lang="en-US" dirty="0" smtClean="0"/>
              <a:t>References</a:t>
            </a:r>
          </a:p>
          <a:p>
            <a:pPr lvl="1" eaLnBrk="1" hangingPunct="1"/>
            <a:r>
              <a:rPr lang="en-US" dirty="0" smtClean="0"/>
              <a:t>For how to output encode properly, read the new </a:t>
            </a:r>
            <a:r>
              <a:rPr lang="en-US" sz="1600" dirty="0" smtClean="0">
                <a:hlinkClick r:id="rId6"/>
              </a:rPr>
              <a:t>http://www.owasp.org/index.php/XSS_(Cross Site Scripting) Prevention Cheat Sheet</a:t>
            </a:r>
            <a:r>
              <a:rPr lang="en-US" sz="1600" dirty="0" smtClean="0"/>
              <a:t> </a:t>
            </a:r>
          </a:p>
        </p:txBody>
      </p:sp>
    </p:spTree>
    <p:custDataLst>
      <p:tags r:id="rId1"/>
    </p:custData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792162"/>
          </a:xfrm>
        </p:spPr>
        <p:txBody>
          <a:bodyPr/>
          <a:lstStyle/>
          <a:p>
            <a:r>
              <a:rPr lang="en-US" sz="2400" dirty="0" smtClean="0"/>
              <a:t>Safe Escaping Schemes in Various HTML Execution Contexts</a:t>
            </a:r>
            <a:endParaRPr lang="en-US" sz="2400" dirty="0"/>
          </a:p>
        </p:txBody>
      </p:sp>
      <p:pic>
        <p:nvPicPr>
          <p:cNvPr id="4" name="Picture 2"/>
          <p:cNvPicPr>
            <a:picLocks noChangeAspect="1" noChangeArrowheads="1"/>
          </p:cNvPicPr>
          <p:nvPr/>
        </p:nvPicPr>
        <p:blipFill>
          <a:blip r:embed="rId4" cstate="print"/>
          <a:srcRect/>
          <a:stretch>
            <a:fillRect/>
          </a:stretch>
        </p:blipFill>
        <p:spPr bwMode="auto">
          <a:xfrm>
            <a:off x="535857" y="905397"/>
            <a:ext cx="4434349" cy="4657203"/>
          </a:xfrm>
          <a:prstGeom prst="rect">
            <a:avLst/>
          </a:prstGeom>
          <a:noFill/>
          <a:ln w="9525">
            <a:noFill/>
            <a:miter lim="800000"/>
            <a:headEnd/>
            <a:tailEnd/>
          </a:ln>
          <a:effectLst/>
        </p:spPr>
      </p:pic>
      <p:sp>
        <p:nvSpPr>
          <p:cNvPr id="5" name="Rectangle 4"/>
          <p:cNvSpPr/>
          <p:nvPr/>
        </p:nvSpPr>
        <p:spPr bwMode="auto">
          <a:xfrm>
            <a:off x="1752601" y="3864855"/>
            <a:ext cx="3025050" cy="644065"/>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ahoma" charset="0"/>
              </a:rPr>
              <a:t>HTML Style Property Values</a:t>
            </a:r>
          </a:p>
          <a:p>
            <a:pPr algn="ctr" eaLnBrk="0" hangingPunct="0">
              <a:lnSpc>
                <a:spcPct val="100000"/>
              </a:lnSpc>
            </a:pPr>
            <a:r>
              <a:rPr lang="en-US" sz="1100" dirty="0" smtClean="0"/>
              <a:t>(e.g., .</a:t>
            </a:r>
            <a:r>
              <a:rPr lang="en-US" sz="1100" dirty="0" err="1" smtClean="0"/>
              <a:t>pdiv</a:t>
            </a:r>
            <a:r>
              <a:rPr lang="en-US" sz="1100" dirty="0" smtClean="0"/>
              <a:t> a:hover {color: </a:t>
            </a:r>
            <a:r>
              <a:rPr lang="en-US" sz="1100" dirty="0" smtClean="0">
                <a:solidFill>
                  <a:srgbClr val="FF0000"/>
                </a:solidFill>
              </a:rPr>
              <a:t>red; text-decoration: underline</a:t>
            </a:r>
            <a:r>
              <a:rPr lang="en-US" sz="1100" dirty="0" smtClean="0"/>
              <a:t>} )</a:t>
            </a:r>
          </a:p>
        </p:txBody>
      </p:sp>
      <p:sp>
        <p:nvSpPr>
          <p:cNvPr id="6" name="Rectangle 5"/>
          <p:cNvSpPr/>
          <p:nvPr/>
        </p:nvSpPr>
        <p:spPr bwMode="auto">
          <a:xfrm>
            <a:off x="1228628" y="3179055"/>
            <a:ext cx="2904056" cy="491665"/>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hangingPunct="0">
              <a:lnSpc>
                <a:spcPct val="100000"/>
              </a:lnSpc>
            </a:pPr>
            <a:r>
              <a:rPr kumimoji="0" lang="en-US" sz="1600" b="1" i="0" u="none" strike="noStrike" cap="none" normalizeH="0" baseline="0" dirty="0" smtClean="0">
                <a:ln>
                  <a:noFill/>
                </a:ln>
                <a:solidFill>
                  <a:schemeClr val="tx1"/>
                </a:solidFill>
                <a:effectLst/>
                <a:latin typeface="Tahoma" charset="0"/>
              </a:rPr>
              <a:t>JavaScript Data</a:t>
            </a:r>
          </a:p>
          <a:p>
            <a:pPr algn="ctr" eaLnBrk="0" hangingPunct="0">
              <a:lnSpc>
                <a:spcPct val="100000"/>
              </a:lnSpc>
            </a:pPr>
            <a:r>
              <a:rPr lang="en-US" sz="1100" dirty="0" smtClean="0"/>
              <a:t>(e.g., &lt;script&gt; </a:t>
            </a:r>
            <a:r>
              <a:rPr lang="en-US" sz="1100" dirty="0" smtClean="0">
                <a:solidFill>
                  <a:srgbClr val="FF0000"/>
                </a:solidFill>
              </a:rPr>
              <a:t>some </a:t>
            </a:r>
            <a:r>
              <a:rPr lang="en-US" sz="1100" dirty="0" err="1" smtClean="0">
                <a:solidFill>
                  <a:srgbClr val="FF0000"/>
                </a:solidFill>
              </a:rPr>
              <a:t>javascript</a:t>
            </a:r>
            <a:r>
              <a:rPr lang="en-US" sz="1100" dirty="0" smtClean="0">
                <a:solidFill>
                  <a:srgbClr val="FF0000"/>
                </a:solidFill>
              </a:rPr>
              <a:t> </a:t>
            </a:r>
            <a:r>
              <a:rPr lang="en-US" sz="1100" dirty="0" smtClean="0"/>
              <a:t>&lt;/script&gt; )</a:t>
            </a:r>
          </a:p>
        </p:txBody>
      </p:sp>
      <p:sp>
        <p:nvSpPr>
          <p:cNvPr id="7" name="Rectangle 6"/>
          <p:cNvSpPr/>
          <p:nvPr/>
        </p:nvSpPr>
        <p:spPr bwMode="auto">
          <a:xfrm>
            <a:off x="1600200" y="2299120"/>
            <a:ext cx="2908161" cy="6096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ahoma" charset="0"/>
              </a:rPr>
              <a:t>HTML Attribute Values</a:t>
            </a:r>
          </a:p>
          <a:p>
            <a:pPr algn="ctr" eaLnBrk="0" hangingPunct="0">
              <a:lnSpc>
                <a:spcPct val="100000"/>
              </a:lnSpc>
            </a:pPr>
            <a:r>
              <a:rPr lang="en-US" sz="1100" dirty="0" smtClean="0"/>
              <a:t>(e.g., &lt;input name='</a:t>
            </a:r>
            <a:r>
              <a:rPr lang="en-US" sz="1100" dirty="0" smtClean="0">
                <a:solidFill>
                  <a:srgbClr val="FF0000"/>
                </a:solidFill>
              </a:rPr>
              <a:t>person</a:t>
            </a:r>
            <a:r>
              <a:rPr lang="en-US" sz="1100" dirty="0" smtClean="0"/>
              <a:t>' type='</a:t>
            </a:r>
            <a:r>
              <a:rPr lang="en-US" sz="1100" dirty="0" smtClean="0">
                <a:solidFill>
                  <a:srgbClr val="FF0000"/>
                </a:solidFill>
              </a:rPr>
              <a:t>TEXT</a:t>
            </a:r>
            <a:r>
              <a:rPr lang="en-US" sz="1100" dirty="0" smtClean="0"/>
              <a:t>' value='</a:t>
            </a:r>
            <a:r>
              <a:rPr lang="en-US" sz="1100" dirty="0" err="1" smtClean="0">
                <a:solidFill>
                  <a:srgbClr val="FF0000"/>
                </a:solidFill>
              </a:rPr>
              <a:t>defaultValue</a:t>
            </a:r>
            <a:r>
              <a:rPr lang="en-US" sz="1100" dirty="0" smtClean="0"/>
              <a:t>'&gt; )</a:t>
            </a:r>
            <a:endParaRPr kumimoji="0" lang="en-US" b="1" i="0" u="none" strike="noStrike" cap="none" normalizeH="0" baseline="0" dirty="0" smtClean="0">
              <a:ln>
                <a:noFill/>
              </a:ln>
              <a:solidFill>
                <a:schemeClr val="tx1"/>
              </a:solidFill>
              <a:effectLst/>
              <a:latin typeface="Tahoma" charset="0"/>
            </a:endParaRPr>
          </a:p>
        </p:txBody>
      </p:sp>
      <p:sp>
        <p:nvSpPr>
          <p:cNvPr id="8" name="Rectangle 7"/>
          <p:cNvSpPr/>
          <p:nvPr/>
        </p:nvSpPr>
        <p:spPr bwMode="auto">
          <a:xfrm>
            <a:off x="961105" y="1578855"/>
            <a:ext cx="2831961" cy="491665"/>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ahoma" charset="0"/>
              </a:rPr>
              <a:t>HTML Element Content</a:t>
            </a:r>
          </a:p>
          <a:p>
            <a:pPr algn="ctr" eaLnBrk="0" hangingPunct="0">
              <a:lnSpc>
                <a:spcPct val="100000"/>
              </a:lnSpc>
            </a:pPr>
            <a:r>
              <a:rPr lang="en-US" sz="1100" dirty="0" smtClean="0"/>
              <a:t>(e.g., &lt;div&gt; </a:t>
            </a:r>
            <a:r>
              <a:rPr lang="en-US" sz="1100" dirty="0" smtClean="0">
                <a:solidFill>
                  <a:srgbClr val="FF0000"/>
                </a:solidFill>
              </a:rPr>
              <a:t>some text to display </a:t>
            </a:r>
            <a:r>
              <a:rPr lang="en-US" sz="1100" dirty="0" smtClean="0"/>
              <a:t>&lt;/div&gt; )</a:t>
            </a:r>
            <a:endParaRPr lang="en-US" sz="1600" dirty="0" smtClean="0"/>
          </a:p>
        </p:txBody>
      </p:sp>
      <p:sp>
        <p:nvSpPr>
          <p:cNvPr id="10" name="Rectangle 9"/>
          <p:cNvSpPr/>
          <p:nvPr/>
        </p:nvSpPr>
        <p:spPr bwMode="auto">
          <a:xfrm>
            <a:off x="783308" y="4737520"/>
            <a:ext cx="3102892" cy="491665"/>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ahoma" charset="0"/>
              </a:rPr>
              <a:t>URI Attribute Values</a:t>
            </a:r>
          </a:p>
          <a:p>
            <a:pPr algn="ctr" eaLnBrk="0" hangingPunct="0">
              <a:lnSpc>
                <a:spcPct val="100000"/>
              </a:lnSpc>
            </a:pPr>
            <a:r>
              <a:rPr lang="en-US" sz="1100" dirty="0" smtClean="0"/>
              <a:t>(e.g., &lt;a </a:t>
            </a:r>
            <a:r>
              <a:rPr lang="en-US" sz="1100" dirty="0" err="1" smtClean="0"/>
              <a:t>href</a:t>
            </a:r>
            <a:r>
              <a:rPr lang="en-US" sz="1100" dirty="0" smtClean="0"/>
              <a:t>="</a:t>
            </a:r>
            <a:r>
              <a:rPr lang="en-US" sz="1100" dirty="0" err="1" smtClean="0">
                <a:solidFill>
                  <a:srgbClr val="FF0000"/>
                </a:solidFill>
              </a:rPr>
              <a:t>javascript:toggle</a:t>
            </a:r>
            <a:r>
              <a:rPr lang="en-US" sz="1100" dirty="0" smtClean="0">
                <a:solidFill>
                  <a:srgbClr val="FF0000"/>
                </a:solidFill>
              </a:rPr>
              <a:t>('lesson')</a:t>
            </a:r>
            <a:r>
              <a:rPr lang="en-US" sz="1100" dirty="0" smtClean="0"/>
              <a:t>" )</a:t>
            </a:r>
            <a:endParaRPr kumimoji="0" lang="en-US" sz="1600" b="1" i="0" u="none" strike="noStrike" cap="none" normalizeH="0" baseline="0" dirty="0" smtClean="0">
              <a:ln>
                <a:noFill/>
              </a:ln>
              <a:solidFill>
                <a:schemeClr val="tx1"/>
              </a:solidFill>
              <a:effectLst/>
              <a:latin typeface="Tahoma" charset="0"/>
            </a:endParaRPr>
          </a:p>
        </p:txBody>
      </p:sp>
      <p:sp>
        <p:nvSpPr>
          <p:cNvPr id="11" name="Line Callout 2 (Border and Accent Bar) 10"/>
          <p:cNvSpPr/>
          <p:nvPr/>
        </p:nvSpPr>
        <p:spPr bwMode="auto">
          <a:xfrm rot="10800000" flipV="1">
            <a:off x="5943600" y="3572397"/>
            <a:ext cx="3107934" cy="553861"/>
          </a:xfrm>
          <a:prstGeom prst="accentBorderCallout2">
            <a:avLst>
              <a:gd name="adj1" fmla="val 71083"/>
              <a:gd name="adj2" fmla="val 102270"/>
              <a:gd name="adj3" fmla="val 70916"/>
              <a:gd name="adj4" fmla="val 111885"/>
              <a:gd name="adj5" fmla="val 129790"/>
              <a:gd name="adj6" fmla="val 142890"/>
            </a:avLst>
          </a:prstGeom>
          <a:solidFill>
            <a:schemeClr val="accent1">
              <a:lumMod val="20000"/>
              <a:lumOff val="80000"/>
            </a:schemeClr>
          </a:solidFill>
          <a:ln>
            <a:headEnd type="none" w="med" len="med"/>
            <a:tailEnd type="none" w="med" len="med"/>
          </a:ln>
          <a:effectLst>
            <a:glow rad="139700">
              <a:schemeClr val="accent3">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anchor="ctr"/>
          <a:lstStyle/>
          <a:p>
            <a:pPr algn="ctr" eaLnBrk="0" hangingPunct="0">
              <a:spcAft>
                <a:spcPts val="300"/>
              </a:spcAft>
              <a:defRPr/>
            </a:pPr>
            <a:r>
              <a:rPr lang="en-US" sz="1100" dirty="0" smtClean="0">
                <a:solidFill>
                  <a:schemeClr val="tx1"/>
                </a:solidFill>
              </a:rPr>
              <a:t>#4: All non-alphanumeric &lt; 256 </a:t>
            </a:r>
            <a:r>
              <a:rPr lang="en-US" sz="1100" dirty="0" smtClean="0">
                <a:solidFill>
                  <a:schemeClr val="tx1"/>
                </a:solidFill>
                <a:sym typeface="Wingdings" pitchFamily="2" charset="2"/>
              </a:rPr>
              <a:t> </a:t>
            </a:r>
            <a:r>
              <a:rPr lang="en-US" sz="1100" dirty="0" smtClean="0">
                <a:solidFill>
                  <a:schemeClr val="tx1"/>
                </a:solidFill>
              </a:rPr>
              <a:t>\HH</a:t>
            </a:r>
          </a:p>
          <a:p>
            <a:pPr algn="ctr" eaLnBrk="0" hangingPunct="0">
              <a:defRPr/>
            </a:pPr>
            <a:r>
              <a:rPr lang="en-US" sz="1100" dirty="0" smtClean="0">
                <a:solidFill>
                  <a:schemeClr val="tx1"/>
                </a:solidFill>
              </a:rPr>
              <a:t>ESAPI: </a:t>
            </a:r>
            <a:r>
              <a:rPr lang="en-US" sz="1100" dirty="0" err="1" smtClean="0">
                <a:solidFill>
                  <a:schemeClr val="tx1"/>
                </a:solidFill>
              </a:rPr>
              <a:t>encodeForCSS</a:t>
            </a:r>
            <a:r>
              <a:rPr lang="en-US" sz="1100" dirty="0" smtClean="0">
                <a:solidFill>
                  <a:schemeClr val="tx1"/>
                </a:solidFill>
              </a:rPr>
              <a:t>()</a:t>
            </a:r>
          </a:p>
        </p:txBody>
      </p:sp>
      <p:sp>
        <p:nvSpPr>
          <p:cNvPr id="12" name="Line Callout 2 (Border and Accent Bar) 11"/>
          <p:cNvSpPr/>
          <p:nvPr/>
        </p:nvSpPr>
        <p:spPr bwMode="auto">
          <a:xfrm rot="10800000" flipV="1">
            <a:off x="5572026" y="2650008"/>
            <a:ext cx="3114773" cy="496896"/>
          </a:xfrm>
          <a:prstGeom prst="accentBorderCallout2">
            <a:avLst>
              <a:gd name="adj1" fmla="val 71083"/>
              <a:gd name="adj2" fmla="val 102270"/>
              <a:gd name="adj3" fmla="val 70916"/>
              <a:gd name="adj4" fmla="val 111885"/>
              <a:gd name="adj5" fmla="val 135850"/>
              <a:gd name="adj6" fmla="val 150696"/>
            </a:avLst>
          </a:prstGeom>
          <a:solidFill>
            <a:schemeClr val="accent1">
              <a:lumMod val="20000"/>
              <a:lumOff val="80000"/>
            </a:schemeClr>
          </a:solidFill>
          <a:ln>
            <a:headEnd type="none" w="med" len="med"/>
            <a:tailEnd type="none" w="med" len="med"/>
          </a:ln>
          <a:effectLst>
            <a:glow rad="139700">
              <a:schemeClr val="accent3">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anchor="ctr"/>
          <a:lstStyle/>
          <a:p>
            <a:pPr algn="ctr" eaLnBrk="0" hangingPunct="0">
              <a:spcAft>
                <a:spcPts val="300"/>
              </a:spcAft>
              <a:defRPr/>
            </a:pPr>
            <a:r>
              <a:rPr lang="en-US" sz="1100" dirty="0" smtClean="0">
                <a:solidFill>
                  <a:schemeClr val="tx1"/>
                </a:solidFill>
              </a:rPr>
              <a:t>#3: All non-alphanumeric &lt; 256 </a:t>
            </a:r>
            <a:r>
              <a:rPr lang="en-US" sz="1100" dirty="0" smtClean="0">
                <a:solidFill>
                  <a:schemeClr val="tx1"/>
                </a:solidFill>
                <a:sym typeface="Wingdings" pitchFamily="2" charset="2"/>
              </a:rPr>
              <a:t> </a:t>
            </a:r>
            <a:r>
              <a:rPr lang="en-US" sz="1100" dirty="0" smtClean="0">
                <a:solidFill>
                  <a:schemeClr val="tx1"/>
                </a:solidFill>
              </a:rPr>
              <a:t>\</a:t>
            </a:r>
            <a:r>
              <a:rPr lang="en-US" sz="1100" dirty="0" err="1" smtClean="0">
                <a:solidFill>
                  <a:schemeClr val="tx1"/>
                </a:solidFill>
              </a:rPr>
              <a:t>xHH</a:t>
            </a:r>
            <a:endParaRPr lang="en-US" sz="1100" dirty="0" smtClean="0">
              <a:solidFill>
                <a:schemeClr val="tx1"/>
              </a:solidFill>
            </a:endParaRPr>
          </a:p>
          <a:p>
            <a:pPr algn="ctr" eaLnBrk="0" hangingPunct="0">
              <a:defRPr/>
            </a:pPr>
            <a:r>
              <a:rPr lang="en-US" sz="1100" dirty="0" smtClean="0">
                <a:solidFill>
                  <a:schemeClr val="tx1"/>
                </a:solidFill>
              </a:rPr>
              <a:t>ESAPI: </a:t>
            </a:r>
            <a:r>
              <a:rPr lang="en-US" sz="1100" dirty="0" err="1" smtClean="0">
                <a:solidFill>
                  <a:schemeClr val="tx1"/>
                </a:solidFill>
              </a:rPr>
              <a:t>encodeForJavaScript</a:t>
            </a:r>
            <a:r>
              <a:rPr lang="en-US" sz="1100" dirty="0" smtClean="0">
                <a:solidFill>
                  <a:schemeClr val="tx1"/>
                </a:solidFill>
              </a:rPr>
              <a:t>()</a:t>
            </a:r>
          </a:p>
        </p:txBody>
      </p:sp>
      <p:sp>
        <p:nvSpPr>
          <p:cNvPr id="13" name="Line Callout 2 (Border and Accent Bar) 12"/>
          <p:cNvSpPr/>
          <p:nvPr/>
        </p:nvSpPr>
        <p:spPr bwMode="auto">
          <a:xfrm rot="10800000" flipV="1">
            <a:off x="5443481" y="1003721"/>
            <a:ext cx="3471918" cy="496896"/>
          </a:xfrm>
          <a:prstGeom prst="accentBorderCallout2">
            <a:avLst>
              <a:gd name="adj1" fmla="val 71083"/>
              <a:gd name="adj2" fmla="val 102270"/>
              <a:gd name="adj3" fmla="val 70916"/>
              <a:gd name="adj4" fmla="val 111885"/>
              <a:gd name="adj5" fmla="val 154750"/>
              <a:gd name="adj6" fmla="val 151981"/>
            </a:avLst>
          </a:prstGeom>
          <a:solidFill>
            <a:schemeClr val="accent1">
              <a:lumMod val="20000"/>
              <a:lumOff val="80000"/>
            </a:schemeClr>
          </a:solidFill>
          <a:ln>
            <a:headEnd type="none" w="med" len="med"/>
            <a:tailEnd type="none" w="med" len="med"/>
          </a:ln>
          <a:effectLst>
            <a:glow rad="139700">
              <a:schemeClr val="accent3">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anchor="ctr"/>
          <a:lstStyle/>
          <a:p>
            <a:pPr algn="ctr" eaLnBrk="0" hangingPunct="0">
              <a:spcAft>
                <a:spcPts val="300"/>
              </a:spcAft>
              <a:defRPr/>
            </a:pPr>
            <a:r>
              <a:rPr lang="en-US" sz="1100" dirty="0" smtClean="0">
                <a:solidFill>
                  <a:schemeClr val="tx1"/>
                </a:solidFill>
              </a:rPr>
              <a:t>#1:  ( &amp;, &lt;, &gt;, " ) </a:t>
            </a:r>
            <a:r>
              <a:rPr lang="en-US" sz="1100" dirty="0" smtClean="0">
                <a:solidFill>
                  <a:schemeClr val="tx1"/>
                </a:solidFill>
                <a:sym typeface="Wingdings" pitchFamily="2" charset="2"/>
              </a:rPr>
              <a:t> </a:t>
            </a:r>
            <a:r>
              <a:rPr lang="en-US" sz="1100" dirty="0" smtClean="0">
                <a:solidFill>
                  <a:schemeClr val="tx1"/>
                </a:solidFill>
              </a:rPr>
              <a:t>&amp;entity;   ( ', / ) </a:t>
            </a:r>
            <a:r>
              <a:rPr lang="en-US" sz="1100" dirty="0" smtClean="0">
                <a:solidFill>
                  <a:schemeClr val="tx1"/>
                </a:solidFill>
                <a:sym typeface="Wingdings" pitchFamily="2" charset="2"/>
              </a:rPr>
              <a:t> </a:t>
            </a:r>
            <a:r>
              <a:rPr lang="en-US" sz="1100" dirty="0" smtClean="0">
                <a:solidFill>
                  <a:schemeClr val="tx1"/>
                </a:solidFill>
              </a:rPr>
              <a:t>&amp;#</a:t>
            </a:r>
            <a:r>
              <a:rPr lang="en-US" sz="1100" dirty="0" err="1" smtClean="0">
                <a:solidFill>
                  <a:schemeClr val="tx1"/>
                </a:solidFill>
              </a:rPr>
              <a:t>xHH</a:t>
            </a:r>
            <a:r>
              <a:rPr lang="en-US" sz="1100" dirty="0" smtClean="0">
                <a:solidFill>
                  <a:schemeClr val="tx1"/>
                </a:solidFill>
              </a:rPr>
              <a:t>;</a:t>
            </a:r>
          </a:p>
          <a:p>
            <a:pPr algn="ctr" eaLnBrk="0" hangingPunct="0">
              <a:defRPr/>
            </a:pPr>
            <a:r>
              <a:rPr lang="en-US" sz="1100" dirty="0" smtClean="0">
                <a:solidFill>
                  <a:schemeClr val="tx1"/>
                </a:solidFill>
              </a:rPr>
              <a:t>ESAPI: </a:t>
            </a:r>
            <a:r>
              <a:rPr lang="en-US" sz="1100" dirty="0" err="1" smtClean="0">
                <a:solidFill>
                  <a:schemeClr val="tx1"/>
                </a:solidFill>
              </a:rPr>
              <a:t>encodeForHTML</a:t>
            </a:r>
            <a:r>
              <a:rPr lang="en-US" sz="1100" dirty="0" smtClean="0">
                <a:solidFill>
                  <a:schemeClr val="tx1"/>
                </a:solidFill>
              </a:rPr>
              <a:t>()</a:t>
            </a:r>
          </a:p>
        </p:txBody>
      </p:sp>
      <p:sp>
        <p:nvSpPr>
          <p:cNvPr id="14" name="Line Callout 2 (Border and Accent Bar) 13"/>
          <p:cNvSpPr/>
          <p:nvPr/>
        </p:nvSpPr>
        <p:spPr bwMode="auto">
          <a:xfrm rot="10800000" flipV="1">
            <a:off x="5791200" y="1765721"/>
            <a:ext cx="3215198" cy="503958"/>
          </a:xfrm>
          <a:prstGeom prst="accentBorderCallout2">
            <a:avLst>
              <a:gd name="adj1" fmla="val 71083"/>
              <a:gd name="adj2" fmla="val 102270"/>
              <a:gd name="adj3" fmla="val 70916"/>
              <a:gd name="adj4" fmla="val 111885"/>
              <a:gd name="adj5" fmla="val 144792"/>
              <a:gd name="adj6" fmla="val 144087"/>
            </a:avLst>
          </a:prstGeom>
          <a:solidFill>
            <a:schemeClr val="accent1">
              <a:lumMod val="20000"/>
              <a:lumOff val="80000"/>
            </a:schemeClr>
          </a:solidFill>
          <a:ln>
            <a:headEnd type="none" w="med" len="med"/>
            <a:tailEnd type="none" w="med" len="med"/>
          </a:ln>
          <a:effectLst>
            <a:glow rad="139700">
              <a:schemeClr val="accent3">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anchor="ctr"/>
          <a:lstStyle/>
          <a:p>
            <a:pPr algn="ctr" eaLnBrk="0" hangingPunct="0">
              <a:spcAft>
                <a:spcPts val="300"/>
              </a:spcAft>
              <a:defRPr/>
            </a:pPr>
            <a:r>
              <a:rPr lang="en-US" sz="1100" dirty="0" smtClean="0">
                <a:solidFill>
                  <a:schemeClr val="tx1"/>
                </a:solidFill>
              </a:rPr>
              <a:t>#2: All non-alphanumeric &lt; 256 </a:t>
            </a:r>
            <a:r>
              <a:rPr lang="en-US" sz="1100" dirty="0" smtClean="0">
                <a:solidFill>
                  <a:schemeClr val="tx1"/>
                </a:solidFill>
                <a:sym typeface="Wingdings" pitchFamily="2" charset="2"/>
              </a:rPr>
              <a:t> </a:t>
            </a:r>
            <a:r>
              <a:rPr lang="en-US" sz="1100" dirty="0" smtClean="0">
                <a:solidFill>
                  <a:schemeClr val="tx1"/>
                </a:solidFill>
              </a:rPr>
              <a:t>&amp;#</a:t>
            </a:r>
            <a:r>
              <a:rPr lang="en-US" sz="1100" dirty="0" err="1" smtClean="0">
                <a:solidFill>
                  <a:schemeClr val="tx1"/>
                </a:solidFill>
              </a:rPr>
              <a:t>xHH</a:t>
            </a:r>
            <a:endParaRPr lang="en-US" sz="1100" dirty="0" smtClean="0">
              <a:solidFill>
                <a:schemeClr val="tx1"/>
              </a:solidFill>
            </a:endParaRPr>
          </a:p>
          <a:p>
            <a:pPr algn="ctr" eaLnBrk="0" hangingPunct="0">
              <a:defRPr/>
            </a:pPr>
            <a:r>
              <a:rPr lang="en-US" sz="1100" dirty="0" smtClean="0">
                <a:solidFill>
                  <a:schemeClr val="tx1"/>
                </a:solidFill>
              </a:rPr>
              <a:t>ESAPI: </a:t>
            </a:r>
            <a:r>
              <a:rPr lang="en-US" sz="1100" dirty="0" err="1" smtClean="0">
                <a:solidFill>
                  <a:schemeClr val="tx1"/>
                </a:solidFill>
              </a:rPr>
              <a:t>encodeForHTMLAttribute</a:t>
            </a:r>
            <a:r>
              <a:rPr lang="en-US" sz="1100" dirty="0" smtClean="0">
                <a:solidFill>
                  <a:schemeClr val="tx1"/>
                </a:solidFill>
              </a:rPr>
              <a:t>()</a:t>
            </a:r>
          </a:p>
        </p:txBody>
      </p:sp>
      <p:sp>
        <p:nvSpPr>
          <p:cNvPr id="16" name="Line Callout 2 (Border and Accent Bar) 15"/>
          <p:cNvSpPr/>
          <p:nvPr/>
        </p:nvSpPr>
        <p:spPr bwMode="auto">
          <a:xfrm rot="10800000" flipV="1">
            <a:off x="5791200" y="4585120"/>
            <a:ext cx="3124200" cy="496896"/>
          </a:xfrm>
          <a:prstGeom prst="accentBorderCallout2">
            <a:avLst>
              <a:gd name="adj1" fmla="val 71083"/>
              <a:gd name="adj2" fmla="val 102270"/>
              <a:gd name="adj3" fmla="val 70916"/>
              <a:gd name="adj4" fmla="val 111885"/>
              <a:gd name="adj5" fmla="val 69299"/>
              <a:gd name="adj6" fmla="val 167271"/>
            </a:avLst>
          </a:prstGeom>
          <a:solidFill>
            <a:schemeClr val="accent1">
              <a:lumMod val="20000"/>
              <a:lumOff val="80000"/>
            </a:schemeClr>
          </a:solidFill>
          <a:ln>
            <a:headEnd type="none" w="med" len="med"/>
            <a:tailEnd type="none" w="med" len="med"/>
          </a:ln>
          <a:effectLst>
            <a:glow rad="139700">
              <a:schemeClr val="accent3">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anchor="ctr"/>
          <a:lstStyle/>
          <a:p>
            <a:pPr algn="ctr" eaLnBrk="0" hangingPunct="0">
              <a:spcAft>
                <a:spcPts val="300"/>
              </a:spcAft>
              <a:defRPr/>
            </a:pPr>
            <a:r>
              <a:rPr lang="en-US" sz="1100" dirty="0" smtClean="0">
                <a:solidFill>
                  <a:schemeClr val="tx1"/>
                </a:solidFill>
              </a:rPr>
              <a:t>#5: All non-alphanumeric &lt; 256 </a:t>
            </a:r>
            <a:r>
              <a:rPr lang="en-US" sz="1100" dirty="0" smtClean="0">
                <a:solidFill>
                  <a:schemeClr val="tx1"/>
                </a:solidFill>
                <a:sym typeface="Wingdings" pitchFamily="2" charset="2"/>
              </a:rPr>
              <a:t> </a:t>
            </a:r>
            <a:r>
              <a:rPr lang="en-US" sz="1100" dirty="0" smtClean="0">
                <a:solidFill>
                  <a:schemeClr val="tx1"/>
                </a:solidFill>
              </a:rPr>
              <a:t>%HH</a:t>
            </a:r>
          </a:p>
          <a:p>
            <a:pPr algn="ctr" eaLnBrk="0" hangingPunct="0">
              <a:defRPr/>
            </a:pPr>
            <a:r>
              <a:rPr lang="en-US" sz="1100" dirty="0" smtClean="0">
                <a:solidFill>
                  <a:schemeClr val="tx1"/>
                </a:solidFill>
              </a:rPr>
              <a:t>ESAPI: </a:t>
            </a:r>
            <a:r>
              <a:rPr lang="en-US" sz="1100" dirty="0" err="1" smtClean="0">
                <a:solidFill>
                  <a:schemeClr val="tx1"/>
                </a:solidFill>
              </a:rPr>
              <a:t>encodeForURL</a:t>
            </a:r>
            <a:r>
              <a:rPr lang="en-US" sz="1100" dirty="0" smtClean="0">
                <a:solidFill>
                  <a:schemeClr val="tx1"/>
                </a:solidFill>
              </a:rPr>
              <a:t>()</a:t>
            </a:r>
            <a:endParaRPr lang="en-US" sz="1100" dirty="0">
              <a:solidFill>
                <a:schemeClr val="tx1"/>
              </a:solidFill>
            </a:endParaRPr>
          </a:p>
        </p:txBody>
      </p:sp>
      <p:sp>
        <p:nvSpPr>
          <p:cNvPr id="17" name="TextBox 16"/>
          <p:cNvSpPr txBox="1"/>
          <p:nvPr/>
        </p:nvSpPr>
        <p:spPr>
          <a:xfrm>
            <a:off x="152400" y="5492082"/>
            <a:ext cx="8915400" cy="1107996"/>
          </a:xfrm>
          <a:prstGeom prst="rect">
            <a:avLst/>
          </a:prstGeom>
          <a:noFill/>
        </p:spPr>
        <p:txBody>
          <a:bodyPr wrap="square" rtlCol="0">
            <a:spAutoFit/>
          </a:bodyPr>
          <a:lstStyle/>
          <a:p>
            <a:r>
              <a:rPr lang="en-US" b="1" dirty="0" smtClean="0"/>
              <a:t>ALL other contexts CANNOT include </a:t>
            </a:r>
            <a:r>
              <a:rPr lang="en-US" b="1" dirty="0" err="1" smtClean="0"/>
              <a:t>Untrusted</a:t>
            </a:r>
            <a:r>
              <a:rPr lang="en-US" b="1" dirty="0" smtClean="0"/>
              <a:t> Data</a:t>
            </a:r>
          </a:p>
          <a:p>
            <a:r>
              <a:rPr lang="en-US" sz="1600" b="1" dirty="0" smtClean="0"/>
              <a:t>Recommendation: Only allow #1 and #2 and disallow all others</a:t>
            </a:r>
            <a:endParaRPr lang="en-US" sz="1050" b="1" dirty="0" smtClean="0"/>
          </a:p>
          <a:p>
            <a:r>
              <a:rPr lang="en-US" sz="1600" b="1" dirty="0" smtClean="0"/>
              <a:t>See:  </a:t>
            </a:r>
            <a:r>
              <a:rPr lang="en-US" sz="1600" b="1" dirty="0" smtClean="0">
                <a:hlinkClick r:id="rId5"/>
              </a:rPr>
              <a:t>www.owasp.org/index.php/XSS_(Cross_Site_Scripting)_Prevention_Cheat_Sheet</a:t>
            </a:r>
            <a:r>
              <a:rPr lang="en-US" sz="1600" b="1" dirty="0" smtClean="0"/>
              <a:t> for more details</a:t>
            </a:r>
            <a:endParaRPr lang="en-US" sz="1600" b="1" dirty="0"/>
          </a:p>
        </p:txBody>
      </p:sp>
    </p:spTree>
    <p:custDataLst>
      <p:tags r:id="rId1"/>
    </p:custData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smtClean="0"/>
              <a:t>A3 – Broken Authentication and Session Management</a:t>
            </a:r>
          </a:p>
        </p:txBody>
      </p:sp>
      <p:graphicFrame>
        <p:nvGraphicFramePr>
          <p:cNvPr id="4" name="Diagram 3"/>
          <p:cNvGraphicFramePr/>
          <p:nvPr/>
        </p:nvGraphicFramePr>
        <p:xfrm>
          <a:off x="381000" y="990600"/>
          <a:ext cx="8305800" cy="5181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0"/>
          <p:cNvPicPr>
            <a:picLocks noChangeAspect="1" noChangeArrowheads="1"/>
          </p:cNvPicPr>
          <p:nvPr/>
        </p:nvPicPr>
        <p:blipFill>
          <a:blip r:embed="rId4" cstate="print"/>
          <a:srcRect/>
          <a:stretch>
            <a:fillRect/>
          </a:stretch>
        </p:blipFill>
        <p:spPr bwMode="auto">
          <a:xfrm>
            <a:off x="1476375" y="1416050"/>
            <a:ext cx="2016125" cy="2733675"/>
          </a:xfrm>
          <a:prstGeom prst="rect">
            <a:avLst/>
          </a:prstGeom>
          <a:noFill/>
          <a:ln w="9525" algn="ctr">
            <a:noFill/>
            <a:miter lim="800000"/>
            <a:headEnd/>
            <a:tailEnd/>
          </a:ln>
        </p:spPr>
      </p:pic>
      <p:sp>
        <p:nvSpPr>
          <p:cNvPr id="14339" name="Rectangle 2"/>
          <p:cNvSpPr>
            <a:spLocks noGrp="1" noChangeArrowheads="1"/>
          </p:cNvSpPr>
          <p:nvPr>
            <p:ph type="title"/>
          </p:nvPr>
        </p:nvSpPr>
        <p:spPr/>
        <p:txBody>
          <a:bodyPr/>
          <a:lstStyle/>
          <a:p>
            <a:pPr eaLnBrk="1" hangingPunct="1"/>
            <a:r>
              <a:rPr lang="en-US" smtClean="0"/>
              <a:t>Broken Authentication Illustrated</a:t>
            </a:r>
          </a:p>
        </p:txBody>
      </p:sp>
      <p:sp>
        <p:nvSpPr>
          <p:cNvPr id="14340" name="Freeform 13"/>
          <p:cNvSpPr>
            <a:spLocks/>
          </p:cNvSpPr>
          <p:nvPr/>
        </p:nvSpPr>
        <p:spPr bwMode="auto">
          <a:xfrm>
            <a:off x="3505200" y="1306513"/>
            <a:ext cx="3508375" cy="338554"/>
          </a:xfrm>
          <a:custGeom>
            <a:avLst/>
            <a:gdLst>
              <a:gd name="T0" fmla="*/ 0 w 2210"/>
              <a:gd name="T1" fmla="*/ 2147483647 h 131"/>
              <a:gd name="T2" fmla="*/ 2147483647 w 2210"/>
              <a:gd name="T3" fmla="*/ 2147483647 h 131"/>
              <a:gd name="T4" fmla="*/ 2147483647 w 2210"/>
              <a:gd name="T5" fmla="*/ 2147483647 h 131"/>
              <a:gd name="T6" fmla="*/ 0 60000 65536"/>
              <a:gd name="T7" fmla="*/ 0 60000 65536"/>
              <a:gd name="T8" fmla="*/ 0 60000 65536"/>
              <a:gd name="T9" fmla="*/ 0 w 2210"/>
              <a:gd name="T10" fmla="*/ 0 h 131"/>
              <a:gd name="T11" fmla="*/ 2210 w 2210"/>
              <a:gd name="T12" fmla="*/ 131 h 131"/>
            </a:gdLst>
            <a:ahLst/>
            <a:cxnLst>
              <a:cxn ang="T6">
                <a:pos x="T0" y="T1"/>
              </a:cxn>
              <a:cxn ang="T7">
                <a:pos x="T2" y="T3"/>
              </a:cxn>
              <a:cxn ang="T8">
                <a:pos x="T4" y="T5"/>
              </a:cxn>
            </a:cxnLst>
            <a:rect l="T9" t="T10" r="T11" b="T12"/>
            <a:pathLst>
              <a:path w="2210" h="131">
                <a:moveTo>
                  <a:pt x="0" y="131"/>
                </a:moveTo>
                <a:cubicBezTo>
                  <a:pt x="174" y="110"/>
                  <a:pt x="678" y="6"/>
                  <a:pt x="1046" y="3"/>
                </a:cubicBezTo>
                <a:cubicBezTo>
                  <a:pt x="1414" y="0"/>
                  <a:pt x="1968" y="91"/>
                  <a:pt x="2210" y="114"/>
                </a:cubicBezTo>
              </a:path>
            </a:pathLst>
          </a:custGeom>
          <a:noFill/>
          <a:ln w="57150">
            <a:solidFill>
              <a:srgbClr val="FF0000"/>
            </a:solidFill>
            <a:round/>
            <a:headEnd/>
            <a:tailEnd type="triangle" w="med" len="med"/>
          </a:ln>
        </p:spPr>
        <p:txBody>
          <a:bodyPr>
            <a:spAutoFit/>
          </a:bodyPr>
          <a:lstStyle/>
          <a:p>
            <a:endParaRPr lang="en-US" sz="1600" b="1"/>
          </a:p>
        </p:txBody>
      </p:sp>
      <p:pic>
        <p:nvPicPr>
          <p:cNvPr id="192526" name="Picture 14" descr="TN_hacker"/>
          <p:cNvPicPr>
            <a:picLocks noChangeAspect="1" noChangeArrowheads="1"/>
          </p:cNvPicPr>
          <p:nvPr/>
        </p:nvPicPr>
        <p:blipFill>
          <a:blip r:embed="rId5" cstate="print">
            <a:lum bright="24000" contrast="42000"/>
          </a:blip>
          <a:srcRect/>
          <a:stretch>
            <a:fillRect/>
          </a:stretch>
        </p:blipFill>
        <p:spPr bwMode="auto">
          <a:xfrm>
            <a:off x="7848600" y="4800600"/>
            <a:ext cx="1093788" cy="1268413"/>
          </a:xfrm>
          <a:prstGeom prst="rect">
            <a:avLst/>
          </a:prstGeom>
          <a:noFill/>
          <a:effectLst>
            <a:outerShdw dist="107763" dir="2700000" algn="ctr" rotWithShape="0">
              <a:srgbClr val="808080">
                <a:alpha val="50000"/>
              </a:srgbClr>
            </a:outerShdw>
          </a:effectLst>
        </p:spPr>
      </p:pic>
      <p:grpSp>
        <p:nvGrpSpPr>
          <p:cNvPr id="2" name="Group 15"/>
          <p:cNvGrpSpPr>
            <a:grpSpLocks/>
          </p:cNvGrpSpPr>
          <p:nvPr/>
        </p:nvGrpSpPr>
        <p:grpSpPr bwMode="auto">
          <a:xfrm>
            <a:off x="7086600" y="990600"/>
            <a:ext cx="1455738" cy="1412875"/>
            <a:chOff x="4336" y="1870"/>
            <a:chExt cx="917" cy="890"/>
          </a:xfrm>
        </p:grpSpPr>
        <p:sp>
          <p:nvSpPr>
            <p:cNvPr id="23574" name="Rectangle 16"/>
            <p:cNvSpPr>
              <a:spLocks noChangeArrowheads="1"/>
            </p:cNvSpPr>
            <p:nvPr/>
          </p:nvSpPr>
          <p:spPr bwMode="ltGray">
            <a:xfrm>
              <a:off x="4336" y="2616"/>
              <a:ext cx="917" cy="144"/>
            </a:xfrm>
            <a:prstGeom prst="rect">
              <a:avLst/>
            </a:prstGeom>
            <a:solidFill>
              <a:srgbClr val="008000"/>
            </a:solidFill>
            <a:ln w="9525">
              <a:miter lim="800000"/>
              <a:headEnd/>
              <a:tailEnd/>
            </a:ln>
            <a:scene3d>
              <a:camera prst="legacyPerspectiveTopRight">
                <a:rot lat="420000" lon="0" rev="0"/>
              </a:camera>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00" b="1">
                  <a:solidFill>
                    <a:schemeClr val="bg1"/>
                  </a:solidFill>
                </a:rPr>
                <a:t>Custom Code</a:t>
              </a:r>
            </a:p>
          </p:txBody>
        </p:sp>
        <p:sp>
          <p:nvSpPr>
            <p:cNvPr id="23575" name="Rectangle 17"/>
            <p:cNvSpPr>
              <a:spLocks noChangeArrowheads="1"/>
            </p:cNvSpPr>
            <p:nvPr/>
          </p:nvSpPr>
          <p:spPr bwMode="ltGray">
            <a:xfrm rot="-5400000">
              <a:off x="4023"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00" b="1">
                  <a:solidFill>
                    <a:schemeClr val="bg1"/>
                  </a:solidFill>
                </a:rPr>
                <a:t>Accounts</a:t>
              </a:r>
            </a:p>
          </p:txBody>
        </p:sp>
        <p:sp>
          <p:nvSpPr>
            <p:cNvPr id="23576" name="Rectangle 18"/>
            <p:cNvSpPr>
              <a:spLocks noChangeArrowheads="1"/>
            </p:cNvSpPr>
            <p:nvPr/>
          </p:nvSpPr>
          <p:spPr bwMode="ltGray">
            <a:xfrm rot="-5400000">
              <a:off x="4139" y="2193"/>
              <a:ext cx="726" cy="79"/>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00" b="1">
                  <a:solidFill>
                    <a:schemeClr val="bg1"/>
                  </a:solidFill>
                </a:rPr>
                <a:t>Finance</a:t>
              </a:r>
            </a:p>
          </p:txBody>
        </p:sp>
        <p:sp>
          <p:nvSpPr>
            <p:cNvPr id="23577" name="Rectangle 19"/>
            <p:cNvSpPr>
              <a:spLocks noChangeArrowheads="1"/>
            </p:cNvSpPr>
            <p:nvPr/>
          </p:nvSpPr>
          <p:spPr bwMode="ltGray">
            <a:xfrm rot="-5400000">
              <a:off x="4262"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00" b="1">
                  <a:solidFill>
                    <a:schemeClr val="bg1"/>
                  </a:solidFill>
                </a:rPr>
                <a:t>Administration</a:t>
              </a:r>
            </a:p>
          </p:txBody>
        </p:sp>
        <p:sp>
          <p:nvSpPr>
            <p:cNvPr id="23578" name="Rectangle 20"/>
            <p:cNvSpPr>
              <a:spLocks noChangeArrowheads="1"/>
            </p:cNvSpPr>
            <p:nvPr/>
          </p:nvSpPr>
          <p:spPr bwMode="ltGray">
            <a:xfrm rot="-5400000">
              <a:off x="4375" y="2193"/>
              <a:ext cx="726" cy="79"/>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00" b="1">
                  <a:solidFill>
                    <a:schemeClr val="bg1"/>
                  </a:solidFill>
                </a:rPr>
                <a:t>Transactions</a:t>
              </a:r>
            </a:p>
          </p:txBody>
        </p:sp>
        <p:sp>
          <p:nvSpPr>
            <p:cNvPr id="23579" name="Rectangle 21"/>
            <p:cNvSpPr>
              <a:spLocks noChangeArrowheads="1"/>
            </p:cNvSpPr>
            <p:nvPr/>
          </p:nvSpPr>
          <p:spPr bwMode="ltGray">
            <a:xfrm rot="-5400000">
              <a:off x="4498"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00" b="1">
                  <a:solidFill>
                    <a:schemeClr val="bg1"/>
                  </a:solidFill>
                </a:rPr>
                <a:t>Communication</a:t>
              </a:r>
            </a:p>
          </p:txBody>
        </p:sp>
        <p:sp>
          <p:nvSpPr>
            <p:cNvPr id="23580" name="Rectangle 22"/>
            <p:cNvSpPr>
              <a:spLocks noChangeArrowheads="1"/>
            </p:cNvSpPr>
            <p:nvPr/>
          </p:nvSpPr>
          <p:spPr bwMode="ltGray">
            <a:xfrm rot="-5400000">
              <a:off x="4609"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00" b="1" dirty="0">
                  <a:solidFill>
                    <a:schemeClr val="bg1"/>
                  </a:solidFill>
                </a:rPr>
                <a:t>Knowledge Mgmt</a:t>
              </a:r>
            </a:p>
          </p:txBody>
        </p:sp>
        <p:sp>
          <p:nvSpPr>
            <p:cNvPr id="23581" name="Rectangle 23"/>
            <p:cNvSpPr>
              <a:spLocks noChangeArrowheads="1"/>
            </p:cNvSpPr>
            <p:nvPr/>
          </p:nvSpPr>
          <p:spPr bwMode="ltGray">
            <a:xfrm rot="-5400000">
              <a:off x="4725"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00" b="1">
                  <a:solidFill>
                    <a:schemeClr val="bg1"/>
                  </a:solidFill>
                </a:rPr>
                <a:t>E-Commerce</a:t>
              </a:r>
            </a:p>
          </p:txBody>
        </p:sp>
        <p:sp>
          <p:nvSpPr>
            <p:cNvPr id="23582" name="Rectangle 24"/>
            <p:cNvSpPr>
              <a:spLocks noChangeArrowheads="1"/>
            </p:cNvSpPr>
            <p:nvPr/>
          </p:nvSpPr>
          <p:spPr bwMode="ltGray">
            <a:xfrm rot="-5400000">
              <a:off x="4842"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00" b="1">
                  <a:solidFill>
                    <a:schemeClr val="bg1"/>
                  </a:solidFill>
                </a:rPr>
                <a:t>Bus. Functions</a:t>
              </a:r>
            </a:p>
          </p:txBody>
        </p:sp>
      </p:grpSp>
      <p:pic>
        <p:nvPicPr>
          <p:cNvPr id="192537" name="Picture 25" descr="businesswoman"/>
          <p:cNvPicPr>
            <a:picLocks noChangeAspect="1" noChangeArrowheads="1"/>
          </p:cNvPicPr>
          <p:nvPr/>
        </p:nvPicPr>
        <p:blipFill>
          <a:blip r:embed="rId6" cstate="print"/>
          <a:srcRect/>
          <a:stretch>
            <a:fillRect/>
          </a:stretch>
        </p:blipFill>
        <p:spPr bwMode="auto">
          <a:xfrm>
            <a:off x="228600" y="2438400"/>
            <a:ext cx="1050925" cy="1255713"/>
          </a:xfrm>
          <a:prstGeom prst="rect">
            <a:avLst/>
          </a:prstGeom>
          <a:noFill/>
          <a:effectLst>
            <a:outerShdw dist="107763" dir="2700000" algn="ctr" rotWithShape="0">
              <a:srgbClr val="808080">
                <a:alpha val="50000"/>
              </a:srgbClr>
            </a:outerShdw>
          </a:effectLst>
        </p:spPr>
      </p:pic>
      <p:sp>
        <p:nvSpPr>
          <p:cNvPr id="14344" name="Oval 26"/>
          <p:cNvSpPr>
            <a:spLocks noChangeArrowheads="1"/>
          </p:cNvSpPr>
          <p:nvPr/>
        </p:nvSpPr>
        <p:spPr bwMode="auto">
          <a:xfrm>
            <a:off x="3886200" y="862896"/>
            <a:ext cx="471488" cy="476071"/>
          </a:xfrm>
          <a:prstGeom prst="ellipse">
            <a:avLst/>
          </a:prstGeom>
          <a:solidFill>
            <a:srgbClr val="66FF66"/>
          </a:solidFill>
          <a:ln w="9525" algn="ctr">
            <a:solidFill>
              <a:schemeClr val="tx1"/>
            </a:solidFill>
            <a:round/>
            <a:headEnd/>
            <a:tailEnd/>
          </a:ln>
        </p:spPr>
        <p:txBody>
          <a:bodyPr anchor="ctr">
            <a:spAutoFit/>
          </a:bodyPr>
          <a:lstStyle/>
          <a:p>
            <a:r>
              <a:rPr lang="en-US" sz="1600" b="1"/>
              <a:t>1</a:t>
            </a:r>
          </a:p>
        </p:txBody>
      </p:sp>
      <p:sp>
        <p:nvSpPr>
          <p:cNvPr id="14345" name="Rectangle 27"/>
          <p:cNvSpPr>
            <a:spLocks noChangeArrowheads="1"/>
          </p:cNvSpPr>
          <p:nvPr/>
        </p:nvSpPr>
        <p:spPr bwMode="gray">
          <a:xfrm>
            <a:off x="4419600" y="914400"/>
            <a:ext cx="2514600" cy="381000"/>
          </a:xfrm>
          <a:prstGeom prst="rect">
            <a:avLst/>
          </a:prstGeom>
          <a:noFill/>
          <a:ln w="9525">
            <a:noFill/>
            <a:miter lim="800000"/>
            <a:headEnd/>
            <a:tailEnd/>
          </a:ln>
        </p:spPr>
        <p:txBody>
          <a:bodyPr lIns="92075" tIns="46038" rIns="92075" bIns="46038"/>
          <a:lstStyle/>
          <a:p>
            <a:pPr>
              <a:spcBef>
                <a:spcPct val="20000"/>
              </a:spcBef>
              <a:buFont typeface="Webdings" pitchFamily="18" charset="2"/>
              <a:buNone/>
            </a:pPr>
            <a:r>
              <a:rPr lang="en-US" sz="1600" b="1"/>
              <a:t>User sends credentials</a:t>
            </a:r>
          </a:p>
        </p:txBody>
      </p:sp>
      <p:sp>
        <p:nvSpPr>
          <p:cNvPr id="14346" name="Oval 28"/>
          <p:cNvSpPr>
            <a:spLocks noChangeArrowheads="1"/>
          </p:cNvSpPr>
          <p:nvPr/>
        </p:nvSpPr>
        <p:spPr bwMode="auto">
          <a:xfrm>
            <a:off x="6462713" y="2005896"/>
            <a:ext cx="471487" cy="476071"/>
          </a:xfrm>
          <a:prstGeom prst="ellipse">
            <a:avLst/>
          </a:prstGeom>
          <a:solidFill>
            <a:srgbClr val="66FF66"/>
          </a:solidFill>
          <a:ln w="9525" algn="ctr">
            <a:solidFill>
              <a:schemeClr val="tx1"/>
            </a:solidFill>
            <a:round/>
            <a:headEnd/>
            <a:tailEnd/>
          </a:ln>
        </p:spPr>
        <p:txBody>
          <a:bodyPr anchor="ctr">
            <a:spAutoFit/>
          </a:bodyPr>
          <a:lstStyle/>
          <a:p>
            <a:r>
              <a:rPr lang="en-US" sz="1600" b="1"/>
              <a:t>2</a:t>
            </a:r>
          </a:p>
        </p:txBody>
      </p:sp>
      <p:sp>
        <p:nvSpPr>
          <p:cNvPr id="14347" name="Rectangle 29"/>
          <p:cNvSpPr>
            <a:spLocks noChangeArrowheads="1"/>
          </p:cNvSpPr>
          <p:nvPr/>
        </p:nvSpPr>
        <p:spPr bwMode="gray">
          <a:xfrm>
            <a:off x="3886200" y="1981200"/>
            <a:ext cx="2819400" cy="381000"/>
          </a:xfrm>
          <a:prstGeom prst="rect">
            <a:avLst/>
          </a:prstGeom>
          <a:noFill/>
          <a:ln w="9525">
            <a:noFill/>
            <a:miter lim="800000"/>
            <a:headEnd/>
            <a:tailEnd/>
          </a:ln>
        </p:spPr>
        <p:txBody>
          <a:bodyPr lIns="92075" tIns="46038" rIns="92075" bIns="46038"/>
          <a:lstStyle/>
          <a:p>
            <a:pPr>
              <a:spcBef>
                <a:spcPct val="20000"/>
              </a:spcBef>
              <a:buFont typeface="Webdings" pitchFamily="18" charset="2"/>
              <a:buNone/>
            </a:pPr>
            <a:r>
              <a:rPr lang="en-US" sz="1600" b="1"/>
              <a:t>Site uses URL rewriting</a:t>
            </a:r>
          </a:p>
          <a:p>
            <a:pPr>
              <a:spcBef>
                <a:spcPct val="20000"/>
              </a:spcBef>
              <a:buFont typeface="Webdings" pitchFamily="18" charset="2"/>
              <a:buNone/>
            </a:pPr>
            <a:r>
              <a:rPr lang="en-US" sz="1600" b="1"/>
              <a:t>(i.e., put session in URL)</a:t>
            </a:r>
          </a:p>
        </p:txBody>
      </p:sp>
      <p:sp>
        <p:nvSpPr>
          <p:cNvPr id="14348" name="Freeform 30"/>
          <p:cNvSpPr>
            <a:spLocks/>
          </p:cNvSpPr>
          <p:nvPr/>
        </p:nvSpPr>
        <p:spPr bwMode="auto">
          <a:xfrm>
            <a:off x="3506788" y="2487613"/>
            <a:ext cx="3579812" cy="338554"/>
          </a:xfrm>
          <a:custGeom>
            <a:avLst/>
            <a:gdLst>
              <a:gd name="T0" fmla="*/ 2147483647 w 2255"/>
              <a:gd name="T1" fmla="*/ 0 h 230"/>
              <a:gd name="T2" fmla="*/ 2147483647 w 2255"/>
              <a:gd name="T3" fmla="*/ 2147483647 h 230"/>
              <a:gd name="T4" fmla="*/ 0 w 2255"/>
              <a:gd name="T5" fmla="*/ 2147483647 h 230"/>
              <a:gd name="T6" fmla="*/ 0 60000 65536"/>
              <a:gd name="T7" fmla="*/ 0 60000 65536"/>
              <a:gd name="T8" fmla="*/ 0 60000 65536"/>
              <a:gd name="T9" fmla="*/ 0 w 2255"/>
              <a:gd name="T10" fmla="*/ 0 h 230"/>
              <a:gd name="T11" fmla="*/ 2255 w 2255"/>
              <a:gd name="T12" fmla="*/ 230 h 230"/>
            </a:gdLst>
            <a:ahLst/>
            <a:cxnLst>
              <a:cxn ang="T6">
                <a:pos x="T0" y="T1"/>
              </a:cxn>
              <a:cxn ang="T7">
                <a:pos x="T2" y="T3"/>
              </a:cxn>
              <a:cxn ang="T8">
                <a:pos x="T4" y="T5"/>
              </a:cxn>
            </a:cxnLst>
            <a:rect l="T9" t="T10" r="T11" b="T12"/>
            <a:pathLst>
              <a:path w="2255" h="230">
                <a:moveTo>
                  <a:pt x="2255" y="0"/>
                </a:moveTo>
                <a:cubicBezTo>
                  <a:pt x="2083" y="38"/>
                  <a:pt x="1598" y="224"/>
                  <a:pt x="1222" y="227"/>
                </a:cubicBezTo>
                <a:cubicBezTo>
                  <a:pt x="846" y="230"/>
                  <a:pt x="255" y="62"/>
                  <a:pt x="0" y="19"/>
                </a:cubicBezTo>
              </a:path>
            </a:pathLst>
          </a:custGeom>
          <a:noFill/>
          <a:ln w="57150">
            <a:solidFill>
              <a:srgbClr val="FF0000"/>
            </a:solidFill>
            <a:round/>
            <a:headEnd/>
            <a:tailEnd type="triangle" w="med" len="med"/>
          </a:ln>
        </p:spPr>
        <p:txBody>
          <a:bodyPr>
            <a:spAutoFit/>
          </a:bodyPr>
          <a:lstStyle/>
          <a:p>
            <a:endParaRPr lang="en-US" sz="1600" b="1"/>
          </a:p>
        </p:txBody>
      </p:sp>
      <p:sp>
        <p:nvSpPr>
          <p:cNvPr id="14349" name="Oval 31"/>
          <p:cNvSpPr>
            <a:spLocks noChangeArrowheads="1"/>
          </p:cNvSpPr>
          <p:nvPr/>
        </p:nvSpPr>
        <p:spPr bwMode="auto">
          <a:xfrm>
            <a:off x="3733800" y="3834696"/>
            <a:ext cx="471488" cy="476071"/>
          </a:xfrm>
          <a:prstGeom prst="ellipse">
            <a:avLst/>
          </a:prstGeom>
          <a:solidFill>
            <a:srgbClr val="66FF66"/>
          </a:solidFill>
          <a:ln w="9525" algn="ctr">
            <a:solidFill>
              <a:schemeClr val="tx1"/>
            </a:solidFill>
            <a:round/>
            <a:headEnd/>
            <a:tailEnd/>
          </a:ln>
        </p:spPr>
        <p:txBody>
          <a:bodyPr anchor="ctr">
            <a:spAutoFit/>
          </a:bodyPr>
          <a:lstStyle/>
          <a:p>
            <a:r>
              <a:rPr lang="en-US" sz="1600" b="1"/>
              <a:t>3</a:t>
            </a:r>
          </a:p>
        </p:txBody>
      </p:sp>
      <p:sp>
        <p:nvSpPr>
          <p:cNvPr id="14350" name="Rectangle 32"/>
          <p:cNvSpPr>
            <a:spLocks noChangeArrowheads="1"/>
          </p:cNvSpPr>
          <p:nvPr/>
        </p:nvSpPr>
        <p:spPr bwMode="gray">
          <a:xfrm>
            <a:off x="4267200" y="3886200"/>
            <a:ext cx="4419600" cy="381000"/>
          </a:xfrm>
          <a:prstGeom prst="rect">
            <a:avLst/>
          </a:prstGeom>
          <a:noFill/>
          <a:ln w="9525">
            <a:noFill/>
            <a:miter lim="800000"/>
            <a:headEnd/>
            <a:tailEnd/>
          </a:ln>
        </p:spPr>
        <p:txBody>
          <a:bodyPr lIns="92075" tIns="46038" rIns="92075" bIns="46038"/>
          <a:lstStyle/>
          <a:p>
            <a:pPr>
              <a:spcBef>
                <a:spcPct val="20000"/>
              </a:spcBef>
              <a:buFont typeface="Webdings" pitchFamily="18" charset="2"/>
              <a:buNone/>
            </a:pPr>
            <a:r>
              <a:rPr lang="en-US" sz="1600" b="1"/>
              <a:t>User clicks on a link to </a:t>
            </a:r>
            <a:r>
              <a:rPr lang="en-US" sz="1600" b="1">
                <a:hlinkClick r:id="rId7"/>
              </a:rPr>
              <a:t>http://www.hacker.com</a:t>
            </a:r>
            <a:r>
              <a:rPr lang="en-US" sz="1600" b="1"/>
              <a:t> in a forum</a:t>
            </a:r>
          </a:p>
        </p:txBody>
      </p:sp>
      <p:sp>
        <p:nvSpPr>
          <p:cNvPr id="14351" name="Rectangle 33"/>
          <p:cNvSpPr>
            <a:spLocks noChangeArrowheads="1"/>
          </p:cNvSpPr>
          <p:nvPr/>
        </p:nvSpPr>
        <p:spPr bwMode="gray">
          <a:xfrm>
            <a:off x="685800" y="1600200"/>
            <a:ext cx="4876800" cy="381000"/>
          </a:xfrm>
          <a:prstGeom prst="rect">
            <a:avLst/>
          </a:prstGeom>
          <a:solidFill>
            <a:schemeClr val="bg1"/>
          </a:solidFill>
          <a:ln w="9525">
            <a:solidFill>
              <a:schemeClr val="tx1"/>
            </a:solidFill>
            <a:miter lim="800000"/>
            <a:headEnd/>
            <a:tailEnd/>
          </a:ln>
        </p:spPr>
        <p:txBody>
          <a:bodyPr lIns="92075" tIns="46038" rIns="92075" bIns="46038"/>
          <a:lstStyle/>
          <a:p>
            <a:pPr>
              <a:spcBef>
                <a:spcPct val="20000"/>
              </a:spcBef>
              <a:buFont typeface="Webdings" pitchFamily="18" charset="2"/>
              <a:buNone/>
            </a:pPr>
            <a:r>
              <a:rPr lang="en-US" sz="1600" b="1"/>
              <a:t>www.boi.com?JSESSIONID=9FA1DB9EA...</a:t>
            </a:r>
          </a:p>
        </p:txBody>
      </p:sp>
      <p:sp>
        <p:nvSpPr>
          <p:cNvPr id="14352" name="Oval 34"/>
          <p:cNvSpPr>
            <a:spLocks noChangeArrowheads="1"/>
          </p:cNvSpPr>
          <p:nvPr/>
        </p:nvSpPr>
        <p:spPr bwMode="auto">
          <a:xfrm>
            <a:off x="7086600" y="4901496"/>
            <a:ext cx="471488" cy="476071"/>
          </a:xfrm>
          <a:prstGeom prst="ellipse">
            <a:avLst/>
          </a:prstGeom>
          <a:solidFill>
            <a:srgbClr val="66FF66"/>
          </a:solidFill>
          <a:ln w="9525" algn="ctr">
            <a:solidFill>
              <a:schemeClr val="tx1"/>
            </a:solidFill>
            <a:round/>
            <a:headEnd/>
            <a:tailEnd/>
          </a:ln>
        </p:spPr>
        <p:txBody>
          <a:bodyPr anchor="ctr">
            <a:spAutoFit/>
          </a:bodyPr>
          <a:lstStyle/>
          <a:p>
            <a:r>
              <a:rPr lang="en-US" sz="1600" b="1"/>
              <a:t>4</a:t>
            </a:r>
          </a:p>
        </p:txBody>
      </p:sp>
      <p:sp>
        <p:nvSpPr>
          <p:cNvPr id="14353" name="Rectangle 35"/>
          <p:cNvSpPr>
            <a:spLocks noChangeArrowheads="1"/>
          </p:cNvSpPr>
          <p:nvPr/>
        </p:nvSpPr>
        <p:spPr bwMode="gray">
          <a:xfrm>
            <a:off x="2590800" y="4648200"/>
            <a:ext cx="4419600" cy="381000"/>
          </a:xfrm>
          <a:prstGeom prst="rect">
            <a:avLst/>
          </a:prstGeom>
          <a:noFill/>
          <a:ln w="9525">
            <a:noFill/>
            <a:miter lim="800000"/>
            <a:headEnd/>
            <a:tailEnd/>
          </a:ln>
        </p:spPr>
        <p:txBody>
          <a:bodyPr lIns="92075" tIns="46038" rIns="92075" bIns="46038"/>
          <a:lstStyle/>
          <a:p>
            <a:pPr algn="r">
              <a:spcBef>
                <a:spcPct val="20000"/>
              </a:spcBef>
              <a:buFont typeface="Webdings" pitchFamily="18" charset="2"/>
              <a:buNone/>
            </a:pPr>
            <a:r>
              <a:rPr lang="en-US" sz="1600" b="1" dirty="0"/>
              <a:t>Hacker checks </a:t>
            </a:r>
            <a:r>
              <a:rPr lang="en-US" sz="1600" b="1" dirty="0" err="1"/>
              <a:t>referer</a:t>
            </a:r>
            <a:r>
              <a:rPr lang="en-US" sz="1600" b="1" dirty="0"/>
              <a:t> logs on </a:t>
            </a:r>
            <a:r>
              <a:rPr lang="en-US" sz="1600" b="1" dirty="0">
                <a:hlinkClick r:id="rId7"/>
              </a:rPr>
              <a:t>www.hacker.com</a:t>
            </a:r>
            <a:endParaRPr lang="en-US" sz="1600" b="1" dirty="0"/>
          </a:p>
          <a:p>
            <a:pPr algn="r">
              <a:spcBef>
                <a:spcPct val="20000"/>
              </a:spcBef>
              <a:buFont typeface="Webdings" pitchFamily="18" charset="2"/>
              <a:buNone/>
            </a:pPr>
            <a:r>
              <a:rPr lang="en-US" sz="1600" b="1" dirty="0"/>
              <a:t>and finds user’s JSESSIONID</a:t>
            </a:r>
          </a:p>
        </p:txBody>
      </p:sp>
      <p:sp>
        <p:nvSpPr>
          <p:cNvPr id="14354" name="Freeform 36"/>
          <p:cNvSpPr>
            <a:spLocks/>
          </p:cNvSpPr>
          <p:nvPr/>
        </p:nvSpPr>
        <p:spPr bwMode="auto">
          <a:xfrm>
            <a:off x="3505200" y="3600450"/>
            <a:ext cx="5157788" cy="338554"/>
          </a:xfrm>
          <a:custGeom>
            <a:avLst/>
            <a:gdLst>
              <a:gd name="T0" fmla="*/ 0 w 3249"/>
              <a:gd name="T1" fmla="*/ 2147483647 h 715"/>
              <a:gd name="T2" fmla="*/ 2147483647 w 3249"/>
              <a:gd name="T3" fmla="*/ 2147483647 h 715"/>
              <a:gd name="T4" fmla="*/ 2147483647 w 3249"/>
              <a:gd name="T5" fmla="*/ 2147483647 h 715"/>
              <a:gd name="T6" fmla="*/ 2147483647 w 3249"/>
              <a:gd name="T7" fmla="*/ 2147483647 h 715"/>
              <a:gd name="T8" fmla="*/ 0 60000 65536"/>
              <a:gd name="T9" fmla="*/ 0 60000 65536"/>
              <a:gd name="T10" fmla="*/ 0 60000 65536"/>
              <a:gd name="T11" fmla="*/ 0 60000 65536"/>
              <a:gd name="T12" fmla="*/ 0 w 3249"/>
              <a:gd name="T13" fmla="*/ 0 h 715"/>
              <a:gd name="T14" fmla="*/ 3249 w 3249"/>
              <a:gd name="T15" fmla="*/ 715 h 715"/>
            </a:gdLst>
            <a:ahLst/>
            <a:cxnLst>
              <a:cxn ang="T8">
                <a:pos x="T0" y="T1"/>
              </a:cxn>
              <a:cxn ang="T9">
                <a:pos x="T2" y="T3"/>
              </a:cxn>
              <a:cxn ang="T10">
                <a:pos x="T4" y="T5"/>
              </a:cxn>
              <a:cxn ang="T11">
                <a:pos x="T6" y="T7"/>
              </a:cxn>
            </a:cxnLst>
            <a:rect l="T12" t="T13" r="T14" b="T15"/>
            <a:pathLst>
              <a:path w="3249" h="715">
                <a:moveTo>
                  <a:pt x="0" y="141"/>
                </a:moveTo>
                <a:cubicBezTo>
                  <a:pt x="135" y="118"/>
                  <a:pt x="338" y="0"/>
                  <a:pt x="813" y="4"/>
                </a:cubicBezTo>
                <a:cubicBezTo>
                  <a:pt x="1288" y="8"/>
                  <a:pt x="2457" y="46"/>
                  <a:pt x="2853" y="165"/>
                </a:cubicBezTo>
                <a:cubicBezTo>
                  <a:pt x="3249" y="284"/>
                  <a:pt x="3120" y="601"/>
                  <a:pt x="3190" y="715"/>
                </a:cubicBezTo>
              </a:path>
            </a:pathLst>
          </a:custGeom>
          <a:noFill/>
          <a:ln w="57150">
            <a:solidFill>
              <a:srgbClr val="FF0000"/>
            </a:solidFill>
            <a:round/>
            <a:headEnd/>
            <a:tailEnd type="triangle" w="med" len="med"/>
          </a:ln>
        </p:spPr>
        <p:txBody>
          <a:bodyPr>
            <a:spAutoFit/>
          </a:bodyPr>
          <a:lstStyle/>
          <a:p>
            <a:endParaRPr lang="en-US" sz="1600" b="1"/>
          </a:p>
        </p:txBody>
      </p:sp>
      <p:sp>
        <p:nvSpPr>
          <p:cNvPr id="14355" name="Oval 37"/>
          <p:cNvSpPr>
            <a:spLocks noChangeArrowheads="1"/>
          </p:cNvSpPr>
          <p:nvPr/>
        </p:nvSpPr>
        <p:spPr bwMode="auto">
          <a:xfrm>
            <a:off x="76200" y="5282496"/>
            <a:ext cx="471488" cy="476071"/>
          </a:xfrm>
          <a:prstGeom prst="ellipse">
            <a:avLst/>
          </a:prstGeom>
          <a:solidFill>
            <a:srgbClr val="66FF66"/>
          </a:solidFill>
          <a:ln w="9525" algn="ctr">
            <a:solidFill>
              <a:schemeClr val="tx1"/>
            </a:solidFill>
            <a:round/>
            <a:headEnd/>
            <a:tailEnd/>
          </a:ln>
        </p:spPr>
        <p:txBody>
          <a:bodyPr anchor="ctr">
            <a:spAutoFit/>
          </a:bodyPr>
          <a:lstStyle/>
          <a:p>
            <a:r>
              <a:rPr lang="en-US" sz="1600" b="1"/>
              <a:t>5</a:t>
            </a:r>
          </a:p>
        </p:txBody>
      </p:sp>
      <p:sp>
        <p:nvSpPr>
          <p:cNvPr id="14356" name="Rectangle 38"/>
          <p:cNvSpPr>
            <a:spLocks noChangeArrowheads="1"/>
          </p:cNvSpPr>
          <p:nvPr/>
        </p:nvSpPr>
        <p:spPr bwMode="gray">
          <a:xfrm>
            <a:off x="609600" y="5334000"/>
            <a:ext cx="2667000" cy="685800"/>
          </a:xfrm>
          <a:prstGeom prst="rect">
            <a:avLst/>
          </a:prstGeom>
          <a:noFill/>
          <a:ln w="9525">
            <a:noFill/>
            <a:miter lim="800000"/>
            <a:headEnd/>
            <a:tailEnd/>
          </a:ln>
        </p:spPr>
        <p:txBody>
          <a:bodyPr lIns="92075" tIns="46038" rIns="92075" bIns="46038"/>
          <a:lstStyle/>
          <a:p>
            <a:pPr>
              <a:spcBef>
                <a:spcPct val="20000"/>
              </a:spcBef>
              <a:buFont typeface="Webdings" pitchFamily="18" charset="2"/>
              <a:buNone/>
            </a:pPr>
            <a:r>
              <a:rPr lang="en-US" sz="1600" b="1" dirty="0"/>
              <a:t>Hacker uses JSESSIONID and takes over victim’s account</a:t>
            </a:r>
          </a:p>
        </p:txBody>
      </p:sp>
      <p:sp>
        <p:nvSpPr>
          <p:cNvPr id="14357" name="Freeform 39"/>
          <p:cNvSpPr>
            <a:spLocks/>
          </p:cNvSpPr>
          <p:nvPr/>
        </p:nvSpPr>
        <p:spPr bwMode="auto">
          <a:xfrm rot="10800000">
            <a:off x="2362200" y="4936123"/>
            <a:ext cx="5538788" cy="338554"/>
          </a:xfrm>
          <a:custGeom>
            <a:avLst/>
            <a:gdLst>
              <a:gd name="T0" fmla="*/ 0 w 3249"/>
              <a:gd name="T1" fmla="*/ 2147483647 h 715"/>
              <a:gd name="T2" fmla="*/ 2147483647 w 3249"/>
              <a:gd name="T3" fmla="*/ 2147483647 h 715"/>
              <a:gd name="T4" fmla="*/ 2147483647 w 3249"/>
              <a:gd name="T5" fmla="*/ 2147483647 h 715"/>
              <a:gd name="T6" fmla="*/ 2147483647 w 3249"/>
              <a:gd name="T7" fmla="*/ 2147483647 h 715"/>
              <a:gd name="T8" fmla="*/ 0 60000 65536"/>
              <a:gd name="T9" fmla="*/ 0 60000 65536"/>
              <a:gd name="T10" fmla="*/ 0 60000 65536"/>
              <a:gd name="T11" fmla="*/ 0 60000 65536"/>
              <a:gd name="T12" fmla="*/ 0 w 3249"/>
              <a:gd name="T13" fmla="*/ 0 h 715"/>
              <a:gd name="T14" fmla="*/ 3249 w 3249"/>
              <a:gd name="T15" fmla="*/ 715 h 715"/>
            </a:gdLst>
            <a:ahLst/>
            <a:cxnLst>
              <a:cxn ang="T8">
                <a:pos x="T0" y="T1"/>
              </a:cxn>
              <a:cxn ang="T9">
                <a:pos x="T2" y="T3"/>
              </a:cxn>
              <a:cxn ang="T10">
                <a:pos x="T4" y="T5"/>
              </a:cxn>
              <a:cxn ang="T11">
                <a:pos x="T6" y="T7"/>
              </a:cxn>
            </a:cxnLst>
            <a:rect l="T12" t="T13" r="T14" b="T15"/>
            <a:pathLst>
              <a:path w="3249" h="715">
                <a:moveTo>
                  <a:pt x="0" y="141"/>
                </a:moveTo>
                <a:cubicBezTo>
                  <a:pt x="135" y="118"/>
                  <a:pt x="338" y="0"/>
                  <a:pt x="813" y="4"/>
                </a:cubicBezTo>
                <a:cubicBezTo>
                  <a:pt x="1288" y="8"/>
                  <a:pt x="2457" y="46"/>
                  <a:pt x="2853" y="165"/>
                </a:cubicBezTo>
                <a:cubicBezTo>
                  <a:pt x="3249" y="284"/>
                  <a:pt x="3120" y="601"/>
                  <a:pt x="3190" y="715"/>
                </a:cubicBezTo>
              </a:path>
            </a:pathLst>
          </a:custGeom>
          <a:noFill/>
          <a:ln w="57150">
            <a:solidFill>
              <a:srgbClr val="FF0000"/>
            </a:solidFill>
            <a:round/>
            <a:headEnd/>
            <a:tailEnd type="triangle" w="med" len="med"/>
          </a:ln>
        </p:spPr>
        <p:txBody>
          <a:bodyPr>
            <a:spAutoFit/>
          </a:bodyPr>
          <a:lstStyle/>
          <a:p>
            <a:endParaRPr lang="en-US" sz="1600" b="1"/>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smtClean="0"/>
              <a:t>A3 – Avoiding Broken Authentication and Session Management</a:t>
            </a:r>
          </a:p>
        </p:txBody>
      </p:sp>
      <p:sp>
        <p:nvSpPr>
          <p:cNvPr id="16387" name="Rectangle 3"/>
          <p:cNvSpPr>
            <a:spLocks noGrp="1" noChangeArrowheads="1"/>
          </p:cNvSpPr>
          <p:nvPr>
            <p:ph type="body" idx="1"/>
          </p:nvPr>
        </p:nvSpPr>
        <p:spPr/>
        <p:txBody>
          <a:bodyPr/>
          <a:lstStyle/>
          <a:p>
            <a:r>
              <a:rPr lang="en-US" sz="2400" dirty="0" smtClean="0"/>
              <a:t>Verify your architecture</a:t>
            </a:r>
          </a:p>
          <a:p>
            <a:pPr lvl="1"/>
            <a:r>
              <a:rPr lang="en-US" sz="2000" dirty="0" smtClean="0"/>
              <a:t>Authentication should be simple, centralized, and </a:t>
            </a:r>
            <a:r>
              <a:rPr lang="en-US" sz="2000" u="sng" dirty="0" smtClean="0"/>
              <a:t>standardized</a:t>
            </a:r>
          </a:p>
          <a:p>
            <a:pPr lvl="1"/>
            <a:r>
              <a:rPr lang="en-US" sz="2000" dirty="0" smtClean="0"/>
              <a:t>Use the standard session id provided by your container</a:t>
            </a:r>
          </a:p>
          <a:p>
            <a:pPr lvl="1"/>
            <a:r>
              <a:rPr lang="en-US" sz="2000" dirty="0" smtClean="0"/>
              <a:t>Be sure SSL protects both credentials and session id </a:t>
            </a:r>
            <a:r>
              <a:rPr lang="en-US" sz="2000" u="sng" dirty="0" smtClean="0"/>
              <a:t>at all times</a:t>
            </a:r>
          </a:p>
          <a:p>
            <a:endParaRPr lang="en-US" sz="2400" dirty="0" smtClean="0"/>
          </a:p>
          <a:p>
            <a:r>
              <a:rPr lang="en-US" sz="2400" dirty="0" smtClean="0"/>
              <a:t>Verify the implementation</a:t>
            </a:r>
          </a:p>
          <a:p>
            <a:pPr lvl="1"/>
            <a:r>
              <a:rPr lang="en-US" sz="2000" dirty="0" smtClean="0"/>
              <a:t>Forget automated analysis approaches</a:t>
            </a:r>
          </a:p>
          <a:p>
            <a:pPr lvl="1"/>
            <a:r>
              <a:rPr lang="en-US" sz="2000" dirty="0" smtClean="0"/>
              <a:t>Check your SSL certificate</a:t>
            </a:r>
          </a:p>
          <a:p>
            <a:pPr lvl="1"/>
            <a:r>
              <a:rPr lang="en-US" sz="2000" dirty="0" smtClean="0"/>
              <a:t>Examine all the authentication-related functions</a:t>
            </a:r>
          </a:p>
          <a:p>
            <a:pPr lvl="1"/>
            <a:r>
              <a:rPr lang="en-US" sz="2000" dirty="0" smtClean="0"/>
              <a:t>Verify that logoff actually destroys the session</a:t>
            </a:r>
          </a:p>
          <a:p>
            <a:pPr lvl="1"/>
            <a:r>
              <a:rPr lang="en-US" sz="2000" dirty="0" smtClean="0"/>
              <a:t>Use OWASP’s </a:t>
            </a:r>
            <a:r>
              <a:rPr lang="en-US" sz="2000" dirty="0" err="1" smtClean="0"/>
              <a:t>WebScarab</a:t>
            </a:r>
            <a:r>
              <a:rPr lang="en-US" sz="2000" dirty="0" smtClean="0"/>
              <a:t> to test the implementation</a:t>
            </a: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A4 – Insecure Direct Object References</a:t>
            </a:r>
          </a:p>
        </p:txBody>
      </p:sp>
      <p:graphicFrame>
        <p:nvGraphicFramePr>
          <p:cNvPr id="4" name="Diagram 3"/>
          <p:cNvGraphicFramePr/>
          <p:nvPr/>
        </p:nvGraphicFramePr>
        <p:xfrm>
          <a:off x="304800" y="914400"/>
          <a:ext cx="8458200" cy="5257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Insecure Direct Object References Illustrated</a:t>
            </a:r>
          </a:p>
        </p:txBody>
      </p:sp>
      <p:sp>
        <p:nvSpPr>
          <p:cNvPr id="18435" name="Rectangle 3"/>
          <p:cNvSpPr>
            <a:spLocks noGrp="1" noChangeArrowheads="1"/>
          </p:cNvSpPr>
          <p:nvPr>
            <p:ph type="body" idx="1"/>
          </p:nvPr>
        </p:nvSpPr>
        <p:spPr>
          <a:xfrm>
            <a:off x="5256213" y="1268413"/>
            <a:ext cx="3887787" cy="4495800"/>
          </a:xfrm>
        </p:spPr>
        <p:txBody>
          <a:bodyPr/>
          <a:lstStyle/>
          <a:p>
            <a:pPr eaLnBrk="1" hangingPunct="1"/>
            <a:r>
              <a:rPr lang="en-US" sz="2400" dirty="0" smtClean="0"/>
              <a:t>Attacker notices his acct parameter is 6065</a:t>
            </a:r>
          </a:p>
          <a:p>
            <a:pPr eaLnBrk="1" hangingPunct="1">
              <a:buFont typeface="Webdings" pitchFamily="18" charset="2"/>
              <a:buNone/>
            </a:pPr>
            <a:r>
              <a:rPr lang="en-US" sz="2400" dirty="0" smtClean="0"/>
              <a:t>    ?acct=6065</a:t>
            </a:r>
          </a:p>
          <a:p>
            <a:pPr eaLnBrk="1" hangingPunct="1"/>
            <a:endParaRPr lang="en-US" sz="2400" dirty="0" smtClean="0"/>
          </a:p>
          <a:p>
            <a:pPr eaLnBrk="1" hangingPunct="1"/>
            <a:r>
              <a:rPr lang="en-US" sz="2400" dirty="0" smtClean="0"/>
              <a:t>He modifies it to a nearby number</a:t>
            </a:r>
          </a:p>
          <a:p>
            <a:pPr eaLnBrk="1" hangingPunct="1">
              <a:buFont typeface="Webdings" pitchFamily="18" charset="2"/>
              <a:buNone/>
            </a:pPr>
            <a:r>
              <a:rPr lang="en-US" sz="2400" dirty="0" smtClean="0"/>
              <a:t>    ?acct=6066</a:t>
            </a:r>
          </a:p>
          <a:p>
            <a:pPr eaLnBrk="1" hangingPunct="1">
              <a:buFont typeface="Webdings" pitchFamily="18" charset="2"/>
              <a:buNone/>
            </a:pPr>
            <a:endParaRPr lang="en-US" sz="2400" dirty="0" smtClean="0"/>
          </a:p>
          <a:p>
            <a:pPr eaLnBrk="1" hangingPunct="1"/>
            <a:r>
              <a:rPr lang="en-US" sz="2400" dirty="0" smtClean="0"/>
              <a:t>Attacker views the victim’s account information</a:t>
            </a:r>
          </a:p>
        </p:txBody>
      </p:sp>
      <p:pic>
        <p:nvPicPr>
          <p:cNvPr id="18436" name="Picture 4"/>
          <p:cNvPicPr>
            <a:picLocks noChangeAspect="1" noChangeArrowheads="1"/>
          </p:cNvPicPr>
          <p:nvPr/>
        </p:nvPicPr>
        <p:blipFill>
          <a:blip r:embed="rId4" cstate="print"/>
          <a:srcRect/>
          <a:stretch>
            <a:fillRect/>
          </a:stretch>
        </p:blipFill>
        <p:spPr bwMode="auto">
          <a:xfrm>
            <a:off x="228600" y="1219200"/>
            <a:ext cx="5029200" cy="4716463"/>
          </a:xfrm>
          <a:prstGeom prst="rect">
            <a:avLst/>
          </a:prstGeom>
          <a:noFill/>
          <a:ln w="9525" algn="ctr">
            <a:noFill/>
            <a:miter lim="800000"/>
            <a:headEnd/>
            <a:tailEnd/>
          </a:ln>
        </p:spPr>
      </p:pic>
      <p:pic>
        <p:nvPicPr>
          <p:cNvPr id="18437" name="Picture 5" descr="Online Banking"/>
          <p:cNvPicPr>
            <a:picLocks noChangeAspect="1" noChangeArrowheads="1"/>
          </p:cNvPicPr>
          <p:nvPr/>
        </p:nvPicPr>
        <p:blipFill>
          <a:blip r:embed="rId5" cstate="print"/>
          <a:srcRect/>
          <a:stretch>
            <a:fillRect/>
          </a:stretch>
        </p:blipFill>
        <p:spPr bwMode="auto">
          <a:xfrm>
            <a:off x="257175" y="1847850"/>
            <a:ext cx="4876800" cy="3943350"/>
          </a:xfrm>
          <a:prstGeom prst="rect">
            <a:avLst/>
          </a:prstGeom>
          <a:noFill/>
          <a:ln w="9525">
            <a:noFill/>
            <a:miter lim="800000"/>
            <a:headEnd/>
            <a:tailEnd/>
          </a:ln>
        </p:spPr>
      </p:pic>
      <p:sp>
        <p:nvSpPr>
          <p:cNvPr id="18438" name="Text Box 6"/>
          <p:cNvSpPr txBox="1">
            <a:spLocks noChangeArrowheads="1"/>
          </p:cNvSpPr>
          <p:nvPr/>
        </p:nvSpPr>
        <p:spPr bwMode="auto">
          <a:xfrm>
            <a:off x="457200" y="1676400"/>
            <a:ext cx="4648200" cy="369332"/>
          </a:xfrm>
          <a:prstGeom prst="rect">
            <a:avLst/>
          </a:prstGeom>
          <a:solidFill>
            <a:schemeClr val="bg1"/>
          </a:solidFill>
          <a:ln w="9525" algn="ctr">
            <a:solidFill>
              <a:schemeClr val="tx1"/>
            </a:solidFill>
            <a:miter lim="800000"/>
            <a:headEnd/>
            <a:tailEnd/>
          </a:ln>
        </p:spPr>
        <p:txBody>
          <a:bodyPr>
            <a:spAutoFit/>
          </a:bodyPr>
          <a:lstStyle/>
          <a:p>
            <a:r>
              <a:rPr lang="en-US" b="1" dirty="0"/>
              <a:t>https://www.onlinebank.com/user?acct=6065</a:t>
            </a:r>
          </a:p>
        </p:txBody>
      </p:sp>
      <p:sp>
        <p:nvSpPr>
          <p:cNvPr id="18439" name="Text Box 7"/>
          <p:cNvSpPr txBox="1">
            <a:spLocks noChangeArrowheads="1"/>
          </p:cNvSpPr>
          <p:nvPr/>
        </p:nvSpPr>
        <p:spPr bwMode="auto">
          <a:xfrm>
            <a:off x="371475" y="1257300"/>
            <a:ext cx="676275" cy="133350"/>
          </a:xfrm>
          <a:prstGeom prst="rect">
            <a:avLst/>
          </a:prstGeom>
          <a:solidFill>
            <a:srgbClr val="0066FF"/>
          </a:solidFill>
          <a:ln w="9525" algn="ctr">
            <a:noFill/>
            <a:miter lim="800000"/>
            <a:headEnd/>
            <a:tailEnd/>
          </a:ln>
        </p:spPr>
        <p:txBody>
          <a:bodyPr>
            <a:spAutoFit/>
          </a:bodyPr>
          <a:lstStyle/>
          <a:p>
            <a:endParaRPr lang="en-US" sz="300"/>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A4 – Avoiding Insecure Direct Object References</a:t>
            </a:r>
            <a:endParaRPr lang="en-US" dirty="0"/>
          </a:p>
        </p:txBody>
      </p:sp>
      <p:sp>
        <p:nvSpPr>
          <p:cNvPr id="3" name="Content Placeholder 2"/>
          <p:cNvSpPr>
            <a:spLocks noGrp="1"/>
          </p:cNvSpPr>
          <p:nvPr>
            <p:ph idx="1"/>
          </p:nvPr>
        </p:nvSpPr>
        <p:spPr/>
        <p:txBody>
          <a:bodyPr/>
          <a:lstStyle/>
          <a:p>
            <a:pPr eaLnBrk="1" hangingPunct="1">
              <a:lnSpc>
                <a:spcPct val="90000"/>
              </a:lnSpc>
            </a:pPr>
            <a:r>
              <a:rPr lang="en-US" sz="2400" dirty="0" smtClean="0"/>
              <a:t>Eliminate the direct object reference</a:t>
            </a:r>
          </a:p>
          <a:p>
            <a:pPr lvl="1" eaLnBrk="1" hangingPunct="1">
              <a:lnSpc>
                <a:spcPct val="90000"/>
              </a:lnSpc>
            </a:pPr>
            <a:r>
              <a:rPr lang="en-US" sz="1800" dirty="0" smtClean="0"/>
              <a:t>Replace them with a temporary mapping value (e.g. 1, 2, 3)</a:t>
            </a:r>
          </a:p>
          <a:p>
            <a:pPr lvl="1" eaLnBrk="1" hangingPunct="1">
              <a:lnSpc>
                <a:spcPct val="90000"/>
              </a:lnSpc>
            </a:pPr>
            <a:r>
              <a:rPr lang="en-US" sz="1800" dirty="0" smtClean="0"/>
              <a:t>ESAPI provides support for numeric &amp; random mappings</a:t>
            </a:r>
          </a:p>
          <a:p>
            <a:pPr lvl="2" eaLnBrk="1" hangingPunct="1">
              <a:lnSpc>
                <a:spcPct val="90000"/>
              </a:lnSpc>
            </a:pPr>
            <a:r>
              <a:rPr lang="en-US" sz="1600" dirty="0" err="1" smtClean="0">
                <a:solidFill>
                  <a:srgbClr val="FF0000"/>
                </a:solidFill>
              </a:rPr>
              <a:t>IntegerAccessReferenceMap</a:t>
            </a:r>
            <a:r>
              <a:rPr lang="en-US" sz="1600" dirty="0" smtClean="0">
                <a:solidFill>
                  <a:srgbClr val="FF0000"/>
                </a:solidFill>
              </a:rPr>
              <a:t> </a:t>
            </a:r>
            <a:r>
              <a:rPr lang="en-US" sz="1600" dirty="0" smtClean="0"/>
              <a:t>&amp; </a:t>
            </a:r>
            <a:r>
              <a:rPr lang="en-US" sz="1600" dirty="0" err="1" smtClean="0">
                <a:solidFill>
                  <a:srgbClr val="FF0000"/>
                </a:solidFill>
              </a:rPr>
              <a:t>RandomAccessReferenceMap</a:t>
            </a:r>
            <a:endParaRPr lang="en-US" sz="1600" dirty="0" smtClean="0"/>
          </a:p>
          <a:p>
            <a:pPr lvl="2" eaLnBrk="1" hangingPunct="1">
              <a:lnSpc>
                <a:spcPct val="90000"/>
              </a:lnSpc>
            </a:pPr>
            <a:endParaRPr lang="en-US" sz="1600" dirty="0" smtClean="0"/>
          </a:p>
          <a:p>
            <a:pPr lvl="1" eaLnBrk="1" hangingPunct="1">
              <a:lnSpc>
                <a:spcPct val="90000"/>
              </a:lnSpc>
            </a:pPr>
            <a:endParaRPr lang="en-US" sz="1800" dirty="0" smtClean="0"/>
          </a:p>
          <a:p>
            <a:pPr lvl="1" eaLnBrk="1" hangingPunct="1">
              <a:lnSpc>
                <a:spcPct val="90000"/>
              </a:lnSpc>
            </a:pPr>
            <a:endParaRPr lang="en-US" sz="1800" dirty="0" smtClean="0"/>
          </a:p>
          <a:p>
            <a:pPr lvl="1" eaLnBrk="1" hangingPunct="1">
              <a:lnSpc>
                <a:spcPct val="90000"/>
              </a:lnSpc>
            </a:pPr>
            <a:endParaRPr lang="en-US" sz="1800" dirty="0" smtClean="0"/>
          </a:p>
          <a:p>
            <a:pPr lvl="1" eaLnBrk="1" hangingPunct="1">
              <a:lnSpc>
                <a:spcPct val="90000"/>
              </a:lnSpc>
            </a:pPr>
            <a:endParaRPr lang="en-US" sz="1800" dirty="0" smtClean="0"/>
          </a:p>
          <a:p>
            <a:pPr lvl="1" eaLnBrk="1" hangingPunct="1">
              <a:lnSpc>
                <a:spcPct val="90000"/>
              </a:lnSpc>
            </a:pPr>
            <a:endParaRPr lang="en-US" sz="1800" dirty="0" smtClean="0"/>
          </a:p>
          <a:p>
            <a:pPr eaLnBrk="1" hangingPunct="1">
              <a:lnSpc>
                <a:spcPct val="90000"/>
              </a:lnSpc>
            </a:pPr>
            <a:r>
              <a:rPr lang="en-US" sz="2400" dirty="0" smtClean="0"/>
              <a:t>Validate the direct object reference</a:t>
            </a:r>
          </a:p>
          <a:p>
            <a:pPr lvl="1" eaLnBrk="1" hangingPunct="1">
              <a:lnSpc>
                <a:spcPct val="90000"/>
              </a:lnSpc>
            </a:pPr>
            <a:r>
              <a:rPr lang="en-US" sz="2000" dirty="0" smtClean="0"/>
              <a:t>Verify the parameter value is properly formatted</a:t>
            </a:r>
          </a:p>
          <a:p>
            <a:pPr lvl="1" eaLnBrk="1" hangingPunct="1">
              <a:lnSpc>
                <a:spcPct val="90000"/>
              </a:lnSpc>
            </a:pPr>
            <a:r>
              <a:rPr lang="en-US" sz="2000" dirty="0" smtClean="0"/>
              <a:t>Verify the user is allowed to access the target object</a:t>
            </a:r>
          </a:p>
          <a:p>
            <a:pPr lvl="2" eaLnBrk="1" hangingPunct="1">
              <a:lnSpc>
                <a:spcPct val="90000"/>
              </a:lnSpc>
            </a:pPr>
            <a:r>
              <a:rPr lang="en-US" sz="1800" dirty="0" smtClean="0"/>
              <a:t>Query constraints work great!</a:t>
            </a:r>
            <a:endParaRPr lang="en-US" sz="1200" dirty="0" smtClean="0"/>
          </a:p>
          <a:p>
            <a:pPr lvl="1" eaLnBrk="1" hangingPunct="1">
              <a:lnSpc>
                <a:spcPct val="90000"/>
              </a:lnSpc>
            </a:pPr>
            <a:r>
              <a:rPr lang="en-US" sz="2000" dirty="0" smtClean="0"/>
              <a:t>Verify the requested mode of access is allowed to the target object (e.g., read, write, delete)</a:t>
            </a:r>
          </a:p>
          <a:p>
            <a:endParaRPr lang="en-US" sz="2400" dirty="0"/>
          </a:p>
        </p:txBody>
      </p:sp>
      <p:sp>
        <p:nvSpPr>
          <p:cNvPr id="4" name="Rectangle 57"/>
          <p:cNvSpPr>
            <a:spLocks noChangeArrowheads="1"/>
          </p:cNvSpPr>
          <p:nvPr/>
        </p:nvSpPr>
        <p:spPr bwMode="auto">
          <a:xfrm>
            <a:off x="271463" y="2975650"/>
            <a:ext cx="2021707" cy="400110"/>
          </a:xfrm>
          <a:prstGeom prst="rect">
            <a:avLst/>
          </a:prstGeom>
          <a:noFill/>
          <a:ln w="9525">
            <a:noFill/>
            <a:miter lim="800000"/>
            <a:headEnd/>
            <a:tailEnd/>
          </a:ln>
        </p:spPr>
        <p:txBody>
          <a:bodyPr wrap="none">
            <a:spAutoFit/>
          </a:bodyPr>
          <a:lstStyle/>
          <a:p>
            <a:pPr eaLnBrk="0" hangingPunct="0"/>
            <a:r>
              <a:rPr lang="en-US" sz="2000" b="1" dirty="0" smtClean="0">
                <a:solidFill>
                  <a:schemeClr val="accent2"/>
                </a:solidFill>
                <a:hlinkClick r:id="rId3"/>
              </a:rPr>
              <a:t>http://</a:t>
            </a:r>
            <a:r>
              <a:rPr lang="en-US" sz="2000" b="1" dirty="0">
                <a:solidFill>
                  <a:schemeClr val="accent2"/>
                </a:solidFill>
                <a:hlinkClick r:id="rId3"/>
              </a:rPr>
              <a:t>app?file=1</a:t>
            </a:r>
            <a:endParaRPr lang="en-US" sz="2000" b="1" dirty="0">
              <a:solidFill>
                <a:schemeClr val="accent2"/>
              </a:solidFill>
            </a:endParaRPr>
          </a:p>
        </p:txBody>
      </p:sp>
      <p:sp>
        <p:nvSpPr>
          <p:cNvPr id="5" name="Rectangle 58"/>
          <p:cNvSpPr>
            <a:spLocks noChangeArrowheads="1"/>
          </p:cNvSpPr>
          <p:nvPr/>
        </p:nvSpPr>
        <p:spPr bwMode="auto">
          <a:xfrm>
            <a:off x="6759575" y="2681962"/>
            <a:ext cx="1993900" cy="514350"/>
          </a:xfrm>
          <a:prstGeom prst="rect">
            <a:avLst/>
          </a:prstGeom>
          <a:noFill/>
          <a:ln w="9525">
            <a:noFill/>
            <a:miter lim="800000"/>
            <a:headEnd/>
            <a:tailEnd/>
          </a:ln>
        </p:spPr>
        <p:txBody>
          <a:bodyPr wrap="none">
            <a:spAutoFit/>
          </a:bodyPr>
          <a:lstStyle/>
          <a:p>
            <a:pPr eaLnBrk="0" hangingPunct="0"/>
            <a:r>
              <a:rPr lang="en-US" sz="2000" b="1"/>
              <a:t>Report123.xls</a:t>
            </a:r>
          </a:p>
        </p:txBody>
      </p:sp>
      <p:sp>
        <p:nvSpPr>
          <p:cNvPr id="6" name="Rectangle 64"/>
          <p:cNvSpPr>
            <a:spLocks noChangeArrowheads="1"/>
          </p:cNvSpPr>
          <p:nvPr/>
        </p:nvSpPr>
        <p:spPr bwMode="auto">
          <a:xfrm>
            <a:off x="282575" y="3709075"/>
            <a:ext cx="2550698" cy="400110"/>
          </a:xfrm>
          <a:prstGeom prst="rect">
            <a:avLst/>
          </a:prstGeom>
          <a:noFill/>
          <a:ln w="9525">
            <a:noFill/>
            <a:miter lim="800000"/>
            <a:headEnd/>
            <a:tailEnd/>
          </a:ln>
        </p:spPr>
        <p:txBody>
          <a:bodyPr wrap="none">
            <a:spAutoFit/>
          </a:bodyPr>
          <a:lstStyle/>
          <a:p>
            <a:pPr eaLnBrk="0" hangingPunct="0"/>
            <a:r>
              <a:rPr lang="en-US" sz="2000" b="1">
                <a:solidFill>
                  <a:schemeClr val="accent2"/>
                </a:solidFill>
                <a:hlinkClick r:id="rId4"/>
              </a:rPr>
              <a:t>http://app?id=7d3J93</a:t>
            </a:r>
            <a:endParaRPr lang="en-US" sz="2000" b="1">
              <a:solidFill>
                <a:schemeClr val="accent2"/>
              </a:solidFill>
            </a:endParaRPr>
          </a:p>
        </p:txBody>
      </p:sp>
      <p:sp>
        <p:nvSpPr>
          <p:cNvPr id="7" name="Rectangle 65"/>
          <p:cNvSpPr>
            <a:spLocks noChangeArrowheads="1"/>
          </p:cNvSpPr>
          <p:nvPr/>
        </p:nvSpPr>
        <p:spPr bwMode="auto">
          <a:xfrm>
            <a:off x="6789738" y="3486825"/>
            <a:ext cx="1973262" cy="400050"/>
          </a:xfrm>
          <a:prstGeom prst="rect">
            <a:avLst/>
          </a:prstGeom>
          <a:noFill/>
          <a:ln w="9525">
            <a:noFill/>
            <a:miter lim="800000"/>
            <a:headEnd/>
            <a:tailEnd/>
          </a:ln>
        </p:spPr>
        <p:txBody>
          <a:bodyPr wrap="none">
            <a:spAutoFit/>
          </a:bodyPr>
          <a:lstStyle/>
          <a:p>
            <a:pPr eaLnBrk="0" hangingPunct="0"/>
            <a:r>
              <a:rPr lang="en-US" sz="2000" b="1"/>
              <a:t>Acct:9182374</a:t>
            </a:r>
          </a:p>
        </p:txBody>
      </p:sp>
      <p:sp>
        <p:nvSpPr>
          <p:cNvPr id="8" name="Rectangle 7"/>
          <p:cNvSpPr>
            <a:spLocks noChangeArrowheads="1"/>
          </p:cNvSpPr>
          <p:nvPr/>
        </p:nvSpPr>
        <p:spPr bwMode="auto">
          <a:xfrm>
            <a:off x="280988" y="3424912"/>
            <a:ext cx="3402012" cy="400050"/>
          </a:xfrm>
          <a:prstGeom prst="rect">
            <a:avLst/>
          </a:prstGeom>
          <a:noFill/>
          <a:ln w="9525">
            <a:noFill/>
            <a:miter lim="800000"/>
            <a:headEnd/>
            <a:tailEnd/>
          </a:ln>
        </p:spPr>
        <p:txBody>
          <a:bodyPr wrap="none">
            <a:spAutoFit/>
          </a:bodyPr>
          <a:lstStyle/>
          <a:p>
            <a:pPr eaLnBrk="0" hangingPunct="0"/>
            <a:r>
              <a:rPr lang="en-US" sz="2000" b="1" u="sng" dirty="0">
                <a:solidFill>
                  <a:srgbClr val="FF0000"/>
                </a:solidFill>
              </a:rPr>
              <a:t>http://app?id=9182374</a:t>
            </a:r>
            <a:r>
              <a:rPr lang="en-US" sz="2000" b="1" dirty="0"/>
              <a:t> </a:t>
            </a:r>
          </a:p>
        </p:txBody>
      </p:sp>
      <p:sp>
        <p:nvSpPr>
          <p:cNvPr id="9" name="Rectangle 57"/>
          <p:cNvSpPr>
            <a:spLocks noChangeArrowheads="1"/>
          </p:cNvSpPr>
          <p:nvPr/>
        </p:nvSpPr>
        <p:spPr bwMode="auto">
          <a:xfrm>
            <a:off x="271463" y="2685137"/>
            <a:ext cx="4306887" cy="400050"/>
          </a:xfrm>
          <a:prstGeom prst="rect">
            <a:avLst/>
          </a:prstGeom>
          <a:noFill/>
          <a:ln w="9525">
            <a:noFill/>
            <a:miter lim="800000"/>
            <a:headEnd/>
            <a:tailEnd/>
          </a:ln>
        </p:spPr>
        <p:txBody>
          <a:bodyPr wrap="none">
            <a:spAutoFit/>
          </a:bodyPr>
          <a:lstStyle/>
          <a:p>
            <a:pPr eaLnBrk="0" hangingPunct="0"/>
            <a:r>
              <a:rPr lang="en-US" sz="2000" b="1" u="sng" dirty="0">
                <a:solidFill>
                  <a:srgbClr val="FF0000"/>
                </a:solidFill>
              </a:rPr>
              <a:t>http://app?file=Report123.xls</a:t>
            </a:r>
          </a:p>
        </p:txBody>
      </p:sp>
      <p:grpSp>
        <p:nvGrpSpPr>
          <p:cNvPr id="10" name="Group 71"/>
          <p:cNvGrpSpPr/>
          <p:nvPr/>
        </p:nvGrpSpPr>
        <p:grpSpPr>
          <a:xfrm>
            <a:off x="4800600" y="2681962"/>
            <a:ext cx="1357322" cy="1371600"/>
            <a:chOff x="2066" y="433514"/>
            <a:chExt cx="8135406" cy="813483"/>
          </a:xfrm>
          <a:scene3d>
            <a:camera prst="orthographicFront"/>
            <a:lightRig rig="chilly" dir="t"/>
          </a:scene3d>
        </p:grpSpPr>
        <p:sp>
          <p:nvSpPr>
            <p:cNvPr id="11" name="Rounded Rectangle 10"/>
            <p:cNvSpPr/>
            <p:nvPr/>
          </p:nvSpPr>
          <p:spPr>
            <a:xfrm>
              <a:off x="2066" y="433514"/>
              <a:ext cx="8135406" cy="813483"/>
            </a:xfrm>
            <a:prstGeom prst="roundRect">
              <a:avLst>
                <a:gd name="adj" fmla="val 10000"/>
              </a:avLst>
            </a:prstGeom>
            <a:solidFill>
              <a:srgbClr val="FFC000"/>
            </a:solidFill>
            <a:ln>
              <a:noFill/>
            </a:ln>
            <a:effectLst/>
            <a:sp3d prstMaterial="translucentPowder">
              <a:bevelT w="127000" h="25400" prst="softRound"/>
            </a:sp3d>
          </p:spPr>
        </p:sp>
        <p:sp>
          <p:nvSpPr>
            <p:cNvPr id="12" name="Rounded Rectangle 4"/>
            <p:cNvSpPr/>
            <p:nvPr/>
          </p:nvSpPr>
          <p:spPr>
            <a:xfrm>
              <a:off x="25892" y="457340"/>
              <a:ext cx="8087754" cy="765831"/>
            </a:xfrm>
            <a:prstGeom prst="rect">
              <a:avLst/>
            </a:prstGeom>
            <a:noFill/>
            <a:ln>
              <a:noFill/>
            </a:ln>
            <a:effectLst/>
            <a:sp3d/>
          </p:spPr>
          <p:txBody>
            <a:bodyPr tIns="91440" bIns="91440" spcCol="1270" anchor="ctr"/>
            <a:lstStyle/>
            <a:p>
              <a:pPr algn="ctr" defTabSz="1066800" fontAlgn="auto">
                <a:lnSpc>
                  <a:spcPct val="90000"/>
                </a:lnSpc>
                <a:spcAft>
                  <a:spcPct val="35000"/>
                </a:spcAft>
                <a:defRPr/>
              </a:pPr>
              <a:r>
                <a:rPr lang="en-US" sz="1400" b="1" dirty="0">
                  <a:latin typeface="Tahoma"/>
                  <a:cs typeface="+mn-cs"/>
                </a:rPr>
                <a:t>Access</a:t>
              </a:r>
            </a:p>
            <a:p>
              <a:pPr algn="ctr" defTabSz="1066800" fontAlgn="auto">
                <a:lnSpc>
                  <a:spcPct val="90000"/>
                </a:lnSpc>
                <a:spcAft>
                  <a:spcPct val="35000"/>
                </a:spcAft>
                <a:defRPr/>
              </a:pPr>
              <a:r>
                <a:rPr lang="en-US" sz="1400" b="1" dirty="0">
                  <a:latin typeface="Tahoma"/>
                  <a:cs typeface="+mn-cs"/>
                </a:rPr>
                <a:t>Reference</a:t>
              </a:r>
            </a:p>
            <a:p>
              <a:pPr algn="ctr" defTabSz="1066800" fontAlgn="auto">
                <a:lnSpc>
                  <a:spcPct val="90000"/>
                </a:lnSpc>
                <a:spcAft>
                  <a:spcPct val="35000"/>
                </a:spcAft>
                <a:defRPr/>
              </a:pPr>
              <a:r>
                <a:rPr lang="en-US" sz="1400" b="1" dirty="0">
                  <a:latin typeface="Tahoma"/>
                  <a:cs typeface="+mn-cs"/>
                </a:rPr>
                <a:t>Map</a:t>
              </a:r>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9"/>
                                        </p:tgtEl>
                                        <p:attrNameLst>
                                          <p:attrName>style.opacity</p:attrName>
                                        </p:attrNameLst>
                                      </p:cBhvr>
                                      <p:to>
                                        <p:strVal val="0.25"/>
                                      </p:to>
                                    </p:set>
                                    <p:animEffect filter="image" prLst="opacity: 0.25">
                                      <p:cBhvr rctx="IE">
                                        <p:cTn id="7" dur="indefinite"/>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mph" presetSubtype="0" grpId="0" nodeType="clickEffect">
                                  <p:stCondLst>
                                    <p:cond delay="0"/>
                                  </p:stCondLst>
                                  <p:childTnLst>
                                    <p:set>
                                      <p:cBhvr rctx="PPT">
                                        <p:cTn id="22" dur="indefinite"/>
                                        <p:tgtEl>
                                          <p:spTgt spid="8"/>
                                        </p:tgtEl>
                                        <p:attrNameLst>
                                          <p:attrName>style.opacity</p:attrName>
                                        </p:attrNameLst>
                                      </p:cBhvr>
                                      <p:to>
                                        <p:strVal val="0.25"/>
                                      </p:to>
                                    </p:set>
                                    <p:animEffect filter="image" prLst="opacity: 0.25">
                                      <p:cBhvr rctx="IE">
                                        <p:cTn id="23" dur="indefinite"/>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8" grpId="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A5 – Cross Site Request Forgery (CSRF)</a:t>
            </a:r>
          </a:p>
        </p:txBody>
      </p:sp>
      <p:graphicFrame>
        <p:nvGraphicFramePr>
          <p:cNvPr id="5" name="Diagram 4"/>
          <p:cNvGraphicFramePr/>
          <p:nvPr/>
        </p:nvGraphicFramePr>
        <p:xfrm>
          <a:off x="304800" y="914400"/>
          <a:ext cx="8534400" cy="5257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What’s Changed?</a:t>
            </a:r>
          </a:p>
        </p:txBody>
      </p:sp>
      <p:graphicFrame>
        <p:nvGraphicFramePr>
          <p:cNvPr id="4" name="Diagram 3"/>
          <p:cNvGraphicFramePr/>
          <p:nvPr/>
        </p:nvGraphicFramePr>
        <p:xfrm>
          <a:off x="152400" y="838200"/>
          <a:ext cx="88392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ChangeArrowheads="1"/>
          </p:cNvSpPr>
          <p:nvPr/>
        </p:nvSpPr>
        <p:spPr bwMode="auto">
          <a:xfrm>
            <a:off x="457200" y="990600"/>
            <a:ext cx="8305800" cy="5257800"/>
          </a:xfrm>
          <a:prstGeom prst="rect">
            <a:avLst/>
          </a:prstGeom>
          <a:gradFill rotWithShape="1">
            <a:gsLst>
              <a:gs pos="0">
                <a:srgbClr val="FFFFFF"/>
              </a:gs>
              <a:gs pos="100000">
                <a:srgbClr val="FFCC00"/>
              </a:gs>
            </a:gsLst>
            <a:lin ang="2700000" scaled="1"/>
          </a:gradFill>
          <a:ln w="9525">
            <a:noFill/>
            <a:miter lim="800000"/>
            <a:headEnd/>
            <a:tailEnd/>
          </a:ln>
        </p:spPr>
        <p:txBody>
          <a:bodyPr wrap="none" anchor="ctr"/>
          <a:lstStyle/>
          <a:p>
            <a:pPr eaLnBrk="0" hangingPunct="0"/>
            <a:endParaRPr lang="en-US"/>
          </a:p>
        </p:txBody>
      </p:sp>
      <p:sp>
        <p:nvSpPr>
          <p:cNvPr id="14340" name="Rectangle 3"/>
          <p:cNvSpPr>
            <a:spLocks noGrp="1" noChangeArrowheads="1"/>
          </p:cNvSpPr>
          <p:nvPr>
            <p:ph type="title"/>
          </p:nvPr>
        </p:nvSpPr>
        <p:spPr/>
        <p:txBody>
          <a:bodyPr/>
          <a:lstStyle/>
          <a:p>
            <a:pPr eaLnBrk="1" hangingPunct="1"/>
            <a:r>
              <a:rPr lang="en-US" dirty="0" smtClean="0"/>
              <a:t>CSRF Vulnerability Pattern</a:t>
            </a:r>
          </a:p>
        </p:txBody>
      </p:sp>
      <p:sp>
        <p:nvSpPr>
          <p:cNvPr id="14341" name="Rectangle 4"/>
          <p:cNvSpPr>
            <a:spLocks noGrp="1" noChangeArrowheads="1"/>
          </p:cNvSpPr>
          <p:nvPr>
            <p:ph type="body" sz="half" idx="4294967295"/>
          </p:nvPr>
        </p:nvSpPr>
        <p:spPr>
          <a:xfrm>
            <a:off x="990600" y="1066800"/>
            <a:ext cx="7848600" cy="4876800"/>
          </a:xfrm>
        </p:spPr>
        <p:txBody>
          <a:bodyPr/>
          <a:lstStyle/>
          <a:p>
            <a:pPr eaLnBrk="1" hangingPunct="1"/>
            <a:r>
              <a:rPr lang="en-US" sz="2400" dirty="0" smtClean="0"/>
              <a:t>The Problem</a:t>
            </a:r>
            <a:endParaRPr lang="en-US" dirty="0" smtClean="0"/>
          </a:p>
          <a:p>
            <a:pPr lvl="1" eaLnBrk="1" hangingPunct="1">
              <a:spcBef>
                <a:spcPct val="20000"/>
              </a:spcBef>
            </a:pPr>
            <a:r>
              <a:rPr lang="en-US" sz="1800" dirty="0" smtClean="0"/>
              <a:t>Web browsers automatically include most credentials with each request</a:t>
            </a:r>
          </a:p>
          <a:p>
            <a:pPr lvl="1" eaLnBrk="1" hangingPunct="1">
              <a:spcBef>
                <a:spcPct val="20000"/>
              </a:spcBef>
            </a:pPr>
            <a:r>
              <a:rPr lang="en-US" sz="1800" dirty="0" smtClean="0"/>
              <a:t>Even for requests caused by a form, script, or image on another site</a:t>
            </a:r>
            <a:br>
              <a:rPr lang="en-US" sz="1800" dirty="0" smtClean="0"/>
            </a:br>
            <a:endParaRPr lang="en-US" sz="1800" dirty="0" smtClean="0"/>
          </a:p>
          <a:p>
            <a:pPr eaLnBrk="1" hangingPunct="1"/>
            <a:r>
              <a:rPr lang="en-US" sz="2400" dirty="0" smtClean="0"/>
              <a:t>All sites relying solely on automatic </a:t>
            </a:r>
            <a:br>
              <a:rPr lang="en-US" sz="2400" dirty="0" smtClean="0"/>
            </a:br>
            <a:r>
              <a:rPr lang="en-US" sz="2400" dirty="0" smtClean="0"/>
              <a:t>credentials are vulnerable!</a:t>
            </a:r>
            <a:endParaRPr lang="en-US" dirty="0" smtClean="0"/>
          </a:p>
          <a:p>
            <a:pPr lvl="1" eaLnBrk="1" hangingPunct="1"/>
            <a:r>
              <a:rPr lang="en-US" sz="1800" dirty="0" smtClean="0"/>
              <a:t>(almost all sites are this way)</a:t>
            </a:r>
            <a:br>
              <a:rPr lang="en-US" sz="1800" dirty="0" smtClean="0"/>
            </a:br>
            <a:endParaRPr lang="en-US" sz="1800" dirty="0" smtClean="0"/>
          </a:p>
          <a:p>
            <a:pPr eaLnBrk="1" hangingPunct="1"/>
            <a:r>
              <a:rPr lang="en-US" sz="2400" dirty="0" smtClean="0"/>
              <a:t>Automatically Provided Credentials</a:t>
            </a:r>
            <a:endParaRPr lang="en-US" dirty="0" smtClean="0"/>
          </a:p>
          <a:p>
            <a:pPr lvl="1" eaLnBrk="1" hangingPunct="1">
              <a:spcBef>
                <a:spcPct val="20000"/>
              </a:spcBef>
            </a:pPr>
            <a:r>
              <a:rPr lang="en-US" sz="1800" dirty="0" smtClean="0"/>
              <a:t>Session cookie</a:t>
            </a:r>
          </a:p>
          <a:p>
            <a:pPr lvl="1" eaLnBrk="1" hangingPunct="1">
              <a:spcBef>
                <a:spcPct val="20000"/>
              </a:spcBef>
            </a:pPr>
            <a:r>
              <a:rPr lang="en-US" sz="1800" dirty="0" smtClean="0"/>
              <a:t>Basic authentication header</a:t>
            </a:r>
          </a:p>
          <a:p>
            <a:pPr lvl="1" eaLnBrk="1" hangingPunct="1">
              <a:spcBef>
                <a:spcPct val="20000"/>
              </a:spcBef>
            </a:pPr>
            <a:r>
              <a:rPr lang="en-US" sz="1800" dirty="0" smtClean="0"/>
              <a:t>IP address</a:t>
            </a:r>
          </a:p>
          <a:p>
            <a:pPr lvl="1" eaLnBrk="1" hangingPunct="1">
              <a:spcBef>
                <a:spcPct val="20000"/>
              </a:spcBef>
            </a:pPr>
            <a:r>
              <a:rPr lang="en-US" sz="1800" dirty="0" smtClean="0"/>
              <a:t>Client side SSL certificates</a:t>
            </a:r>
          </a:p>
          <a:p>
            <a:pPr lvl="1" eaLnBrk="1" hangingPunct="1">
              <a:spcBef>
                <a:spcPct val="20000"/>
              </a:spcBef>
            </a:pPr>
            <a:r>
              <a:rPr lang="en-US" sz="1800" dirty="0" smtClean="0"/>
              <a:t>Windows domain authentication</a:t>
            </a:r>
          </a:p>
          <a:p>
            <a:pPr lvl="1" eaLnBrk="1" hangingPunct="1"/>
            <a:endParaRPr lang="en-US" sz="1800" dirty="0" smtClean="0"/>
          </a:p>
        </p:txBody>
      </p:sp>
      <p:graphicFrame>
        <p:nvGraphicFramePr>
          <p:cNvPr id="14338" name="Object 5"/>
          <p:cNvGraphicFramePr>
            <a:graphicFrameLocks noChangeAspect="1"/>
          </p:cNvGraphicFramePr>
          <p:nvPr>
            <p:ph sz="half" idx="4294967295"/>
          </p:nvPr>
        </p:nvGraphicFramePr>
        <p:xfrm>
          <a:off x="6144700" y="4502866"/>
          <a:ext cx="2618300" cy="1745533"/>
        </p:xfrm>
        <a:graphic>
          <a:graphicData uri="http://schemas.openxmlformats.org/presentationml/2006/ole">
            <p:oleObj spid="_x0000_s2050" name="Image" r:id="rId5" imgW="2742857" imgH="1828571" progId="">
              <p:embed/>
            </p:oleObj>
          </a:graphicData>
        </a:graphic>
      </p:graphicFrame>
    </p:spTree>
    <p:custDataLst>
      <p:tags r:id="rId2"/>
    </p:custData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CSRF Illustrated</a:t>
            </a:r>
          </a:p>
        </p:txBody>
      </p:sp>
      <p:pic>
        <p:nvPicPr>
          <p:cNvPr id="20483" name="Picture 3"/>
          <p:cNvPicPr>
            <a:picLocks noChangeAspect="1" noChangeArrowheads="1"/>
          </p:cNvPicPr>
          <p:nvPr/>
        </p:nvPicPr>
        <p:blipFill>
          <a:blip r:embed="rId4" cstate="print"/>
          <a:srcRect/>
          <a:stretch>
            <a:fillRect/>
          </a:stretch>
        </p:blipFill>
        <p:spPr bwMode="gray">
          <a:xfrm>
            <a:off x="2438400" y="4322763"/>
            <a:ext cx="3505200" cy="1773237"/>
          </a:xfrm>
          <a:prstGeom prst="rect">
            <a:avLst/>
          </a:prstGeom>
          <a:noFill/>
          <a:ln w="9525">
            <a:noFill/>
            <a:miter lim="800000"/>
            <a:headEnd/>
            <a:tailEnd/>
          </a:ln>
        </p:spPr>
      </p:pic>
      <p:pic>
        <p:nvPicPr>
          <p:cNvPr id="208900" name="Picture 4" descr="TN_hacker"/>
          <p:cNvPicPr>
            <a:picLocks noChangeAspect="1" noChangeArrowheads="1"/>
          </p:cNvPicPr>
          <p:nvPr/>
        </p:nvPicPr>
        <p:blipFill>
          <a:blip r:embed="rId5" cstate="print">
            <a:lum bright="24000" contrast="42000"/>
          </a:blip>
          <a:srcRect/>
          <a:stretch>
            <a:fillRect/>
          </a:stretch>
        </p:blipFill>
        <p:spPr bwMode="auto">
          <a:xfrm>
            <a:off x="1168400" y="1698625"/>
            <a:ext cx="1093788" cy="1268413"/>
          </a:xfrm>
          <a:prstGeom prst="rect">
            <a:avLst/>
          </a:prstGeom>
          <a:noFill/>
          <a:effectLst>
            <a:outerShdw dist="107763" dir="2700000" algn="ctr" rotWithShape="0">
              <a:srgbClr val="808080">
                <a:alpha val="50000"/>
              </a:srgbClr>
            </a:outerShdw>
          </a:effectLst>
        </p:spPr>
      </p:pic>
      <p:sp>
        <p:nvSpPr>
          <p:cNvPr id="20485" name="Oval 5"/>
          <p:cNvSpPr>
            <a:spLocks noChangeArrowheads="1"/>
          </p:cNvSpPr>
          <p:nvPr/>
        </p:nvSpPr>
        <p:spPr bwMode="auto">
          <a:xfrm>
            <a:off x="6858000" y="4434771"/>
            <a:ext cx="471488" cy="476071"/>
          </a:xfrm>
          <a:prstGeom prst="ellipse">
            <a:avLst/>
          </a:prstGeom>
          <a:solidFill>
            <a:srgbClr val="66FF66"/>
          </a:solidFill>
          <a:ln w="9525" algn="ctr">
            <a:solidFill>
              <a:schemeClr val="tx1"/>
            </a:solidFill>
            <a:round/>
            <a:headEnd/>
            <a:tailEnd/>
          </a:ln>
        </p:spPr>
        <p:txBody>
          <a:bodyPr anchor="ctr">
            <a:spAutoFit/>
          </a:bodyPr>
          <a:lstStyle/>
          <a:p>
            <a:r>
              <a:rPr lang="en-US" sz="1600" b="1"/>
              <a:t>3</a:t>
            </a:r>
          </a:p>
        </p:txBody>
      </p:sp>
      <p:sp>
        <p:nvSpPr>
          <p:cNvPr id="20486" name="Oval 6"/>
          <p:cNvSpPr>
            <a:spLocks noChangeArrowheads="1"/>
          </p:cNvSpPr>
          <p:nvPr/>
        </p:nvSpPr>
        <p:spPr bwMode="auto">
          <a:xfrm>
            <a:off x="1828800" y="3748971"/>
            <a:ext cx="471488" cy="476071"/>
          </a:xfrm>
          <a:prstGeom prst="ellipse">
            <a:avLst/>
          </a:prstGeom>
          <a:solidFill>
            <a:srgbClr val="66FF66"/>
          </a:solidFill>
          <a:ln w="9525" algn="ctr">
            <a:solidFill>
              <a:schemeClr val="tx1"/>
            </a:solidFill>
            <a:round/>
            <a:headEnd/>
            <a:tailEnd/>
          </a:ln>
        </p:spPr>
        <p:txBody>
          <a:bodyPr anchor="ctr">
            <a:spAutoFit/>
          </a:bodyPr>
          <a:lstStyle/>
          <a:p>
            <a:r>
              <a:rPr lang="en-US" sz="1600" b="1"/>
              <a:t>2</a:t>
            </a:r>
          </a:p>
        </p:txBody>
      </p:sp>
      <p:sp>
        <p:nvSpPr>
          <p:cNvPr id="20487" name="Rectangle 7"/>
          <p:cNvSpPr>
            <a:spLocks noChangeArrowheads="1"/>
          </p:cNvSpPr>
          <p:nvPr/>
        </p:nvSpPr>
        <p:spPr bwMode="gray">
          <a:xfrm>
            <a:off x="2311400" y="836613"/>
            <a:ext cx="6148388" cy="266700"/>
          </a:xfrm>
          <a:prstGeom prst="rect">
            <a:avLst/>
          </a:prstGeom>
          <a:noFill/>
          <a:ln w="9525">
            <a:noFill/>
            <a:miter lim="800000"/>
            <a:headEnd/>
            <a:tailEnd/>
          </a:ln>
        </p:spPr>
        <p:txBody>
          <a:bodyPr lIns="92075" tIns="46038" rIns="92075" bIns="46038"/>
          <a:lstStyle/>
          <a:p>
            <a:pPr marL="342900" indent="-342900">
              <a:spcBef>
                <a:spcPct val="20000"/>
              </a:spcBef>
              <a:buFont typeface="Webdings" pitchFamily="18" charset="2"/>
              <a:buNone/>
            </a:pPr>
            <a:r>
              <a:rPr lang="en-US" sz="1600" b="1"/>
              <a:t>Attacker sets the trap on some website on the internet</a:t>
            </a:r>
            <a:br>
              <a:rPr lang="en-US" sz="1600" b="1"/>
            </a:br>
            <a:r>
              <a:rPr lang="en-US" sz="1600" b="1"/>
              <a:t>(or simply via an e-mail)</a:t>
            </a:r>
          </a:p>
        </p:txBody>
      </p:sp>
      <p:pic>
        <p:nvPicPr>
          <p:cNvPr id="20488" name="Picture 8"/>
          <p:cNvPicPr>
            <a:picLocks noChangeAspect="1" noChangeArrowheads="1"/>
          </p:cNvPicPr>
          <p:nvPr/>
        </p:nvPicPr>
        <p:blipFill>
          <a:blip r:embed="rId4" cstate="print"/>
          <a:srcRect/>
          <a:stretch>
            <a:fillRect/>
          </a:stretch>
        </p:blipFill>
        <p:spPr bwMode="gray">
          <a:xfrm>
            <a:off x="2463800" y="1484313"/>
            <a:ext cx="3505200" cy="1773237"/>
          </a:xfrm>
          <a:prstGeom prst="rect">
            <a:avLst/>
          </a:prstGeom>
          <a:noFill/>
          <a:ln w="9525">
            <a:noFill/>
            <a:miter lim="800000"/>
            <a:headEnd/>
            <a:tailEnd/>
          </a:ln>
        </p:spPr>
      </p:pic>
      <p:sp>
        <p:nvSpPr>
          <p:cNvPr id="20489" name="Oval 9"/>
          <p:cNvSpPr>
            <a:spLocks noChangeArrowheads="1"/>
          </p:cNvSpPr>
          <p:nvPr/>
        </p:nvSpPr>
        <p:spPr bwMode="auto">
          <a:xfrm>
            <a:off x="1854200" y="1047046"/>
            <a:ext cx="471488" cy="476071"/>
          </a:xfrm>
          <a:prstGeom prst="ellipse">
            <a:avLst/>
          </a:prstGeom>
          <a:solidFill>
            <a:srgbClr val="66FF66"/>
          </a:solidFill>
          <a:ln w="9525" algn="ctr">
            <a:solidFill>
              <a:schemeClr val="tx1"/>
            </a:solidFill>
            <a:round/>
            <a:headEnd/>
            <a:tailEnd/>
          </a:ln>
        </p:spPr>
        <p:txBody>
          <a:bodyPr anchor="ctr">
            <a:spAutoFit/>
          </a:bodyPr>
          <a:lstStyle/>
          <a:p>
            <a:r>
              <a:rPr lang="en-US" sz="1600" b="1"/>
              <a:t>1</a:t>
            </a:r>
          </a:p>
        </p:txBody>
      </p:sp>
      <p:sp>
        <p:nvSpPr>
          <p:cNvPr id="20490" name="Rectangle 10"/>
          <p:cNvSpPr>
            <a:spLocks noChangeArrowheads="1"/>
          </p:cNvSpPr>
          <p:nvPr/>
        </p:nvSpPr>
        <p:spPr bwMode="gray">
          <a:xfrm>
            <a:off x="2278063" y="3667125"/>
            <a:ext cx="5181600" cy="266700"/>
          </a:xfrm>
          <a:prstGeom prst="rect">
            <a:avLst/>
          </a:prstGeom>
          <a:noFill/>
          <a:ln w="9525">
            <a:noFill/>
            <a:miter lim="800000"/>
            <a:headEnd/>
            <a:tailEnd/>
          </a:ln>
        </p:spPr>
        <p:txBody>
          <a:bodyPr lIns="92075" tIns="46038" rIns="92075" bIns="46038"/>
          <a:lstStyle/>
          <a:p>
            <a:pPr marL="342900" indent="-342900">
              <a:spcBef>
                <a:spcPct val="20000"/>
              </a:spcBef>
              <a:buFont typeface="Webdings" pitchFamily="18" charset="2"/>
              <a:buNone/>
            </a:pPr>
            <a:r>
              <a:rPr lang="en-US" sz="1600" b="1"/>
              <a:t>While logged into vulnerable site,</a:t>
            </a:r>
            <a:br>
              <a:rPr lang="en-US" sz="1600" b="1"/>
            </a:br>
            <a:r>
              <a:rPr lang="en-US" sz="1600" b="1"/>
              <a:t>victim views attacker site</a:t>
            </a:r>
          </a:p>
        </p:txBody>
      </p:sp>
      <p:sp>
        <p:nvSpPr>
          <p:cNvPr id="20491" name="Rectangle 11"/>
          <p:cNvSpPr>
            <a:spLocks noChangeArrowheads="1"/>
          </p:cNvSpPr>
          <p:nvPr/>
        </p:nvSpPr>
        <p:spPr bwMode="gray">
          <a:xfrm>
            <a:off x="6732588" y="4835525"/>
            <a:ext cx="2335212" cy="1228725"/>
          </a:xfrm>
          <a:prstGeom prst="rect">
            <a:avLst/>
          </a:prstGeom>
          <a:noFill/>
          <a:ln w="9525">
            <a:noFill/>
            <a:miter lim="800000"/>
            <a:headEnd/>
            <a:tailEnd/>
          </a:ln>
        </p:spPr>
        <p:txBody>
          <a:bodyPr lIns="92075" tIns="46038" rIns="92075" bIns="46038"/>
          <a:lstStyle/>
          <a:p>
            <a:pPr>
              <a:spcBef>
                <a:spcPct val="20000"/>
              </a:spcBef>
              <a:buFont typeface="Webdings" pitchFamily="18" charset="2"/>
              <a:buNone/>
            </a:pPr>
            <a:r>
              <a:rPr lang="en-US" sz="1600" b="1"/>
              <a:t>Vulnerable site sees legitimate request from victim and performs the action requested</a:t>
            </a:r>
          </a:p>
        </p:txBody>
      </p:sp>
      <p:sp>
        <p:nvSpPr>
          <p:cNvPr id="20492" name="Rectangle 12"/>
          <p:cNvSpPr>
            <a:spLocks noChangeArrowheads="1"/>
          </p:cNvSpPr>
          <p:nvPr/>
        </p:nvSpPr>
        <p:spPr bwMode="auto">
          <a:xfrm>
            <a:off x="3352800" y="5029200"/>
            <a:ext cx="2489200" cy="1323439"/>
          </a:xfrm>
          <a:prstGeom prst="rect">
            <a:avLst/>
          </a:prstGeom>
          <a:solidFill>
            <a:srgbClr val="FFFFCC"/>
          </a:solidFill>
          <a:ln w="9525" algn="ctr">
            <a:noFill/>
            <a:miter lim="800000"/>
            <a:headEnd/>
            <a:tailEnd/>
          </a:ln>
        </p:spPr>
        <p:txBody>
          <a:bodyPr>
            <a:spAutoFit/>
          </a:bodyPr>
          <a:lstStyle/>
          <a:p>
            <a:pPr>
              <a:spcBef>
                <a:spcPct val="50000"/>
              </a:spcBef>
              <a:buClr>
                <a:schemeClr val="tx1"/>
              </a:buClr>
              <a:buSzPct val="90000"/>
            </a:pPr>
            <a:r>
              <a:rPr lang="en-US" sz="1600" b="1" dirty="0"/>
              <a:t>&lt;</a:t>
            </a:r>
            <a:r>
              <a:rPr lang="en-US" sz="1600" b="1" dirty="0" err="1"/>
              <a:t>img</a:t>
            </a:r>
            <a:r>
              <a:rPr lang="en-US" sz="1600" b="1" dirty="0"/>
              <a:t>&gt; tag loaded by browser – sends GET request (including credentials) to vulnerable site</a:t>
            </a:r>
          </a:p>
        </p:txBody>
      </p:sp>
      <p:grpSp>
        <p:nvGrpSpPr>
          <p:cNvPr id="2" name="Group 13"/>
          <p:cNvGrpSpPr>
            <a:grpSpLocks/>
          </p:cNvGrpSpPr>
          <p:nvPr/>
        </p:nvGrpSpPr>
        <p:grpSpPr bwMode="auto">
          <a:xfrm>
            <a:off x="6781800" y="2997200"/>
            <a:ext cx="1455738" cy="1412875"/>
            <a:chOff x="4336" y="1870"/>
            <a:chExt cx="917" cy="890"/>
          </a:xfrm>
        </p:grpSpPr>
        <p:sp>
          <p:nvSpPr>
            <p:cNvPr id="20501" name="Rectangle 14"/>
            <p:cNvSpPr>
              <a:spLocks noChangeArrowheads="1"/>
            </p:cNvSpPr>
            <p:nvPr/>
          </p:nvSpPr>
          <p:spPr bwMode="ltGray">
            <a:xfrm>
              <a:off x="4336" y="2616"/>
              <a:ext cx="917" cy="144"/>
            </a:xfrm>
            <a:prstGeom prst="rect">
              <a:avLst/>
            </a:prstGeom>
            <a:solidFill>
              <a:srgbClr val="008000"/>
            </a:solidFill>
            <a:ln w="9525">
              <a:miter lim="800000"/>
              <a:headEnd/>
              <a:tailEnd/>
            </a:ln>
            <a:scene3d>
              <a:camera prst="legacyPerspectiveTopRight">
                <a:rot lat="420000" lon="0" rev="0"/>
              </a:camera>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b="1">
                  <a:solidFill>
                    <a:schemeClr val="bg1"/>
                  </a:solidFill>
                </a:rPr>
                <a:t>Custom Code</a:t>
              </a:r>
            </a:p>
          </p:txBody>
        </p:sp>
        <p:sp>
          <p:nvSpPr>
            <p:cNvPr id="20502" name="Rectangle 15"/>
            <p:cNvSpPr>
              <a:spLocks noChangeArrowheads="1"/>
            </p:cNvSpPr>
            <p:nvPr/>
          </p:nvSpPr>
          <p:spPr bwMode="ltGray">
            <a:xfrm rot="-5400000">
              <a:off x="4023"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b="1">
                  <a:solidFill>
                    <a:schemeClr val="bg1"/>
                  </a:solidFill>
                </a:rPr>
                <a:t>Accounts</a:t>
              </a:r>
            </a:p>
          </p:txBody>
        </p:sp>
        <p:sp>
          <p:nvSpPr>
            <p:cNvPr id="20503" name="Rectangle 16"/>
            <p:cNvSpPr>
              <a:spLocks noChangeArrowheads="1"/>
            </p:cNvSpPr>
            <p:nvPr/>
          </p:nvSpPr>
          <p:spPr bwMode="ltGray">
            <a:xfrm rot="-5400000">
              <a:off x="4139" y="2193"/>
              <a:ext cx="726" cy="79"/>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b="1">
                  <a:solidFill>
                    <a:schemeClr val="bg1"/>
                  </a:solidFill>
                </a:rPr>
                <a:t>Finance</a:t>
              </a:r>
            </a:p>
          </p:txBody>
        </p:sp>
        <p:sp>
          <p:nvSpPr>
            <p:cNvPr id="20504" name="Rectangle 17"/>
            <p:cNvSpPr>
              <a:spLocks noChangeArrowheads="1"/>
            </p:cNvSpPr>
            <p:nvPr/>
          </p:nvSpPr>
          <p:spPr bwMode="ltGray">
            <a:xfrm rot="-5400000">
              <a:off x="4262"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b="1">
                  <a:solidFill>
                    <a:schemeClr val="bg1"/>
                  </a:solidFill>
                </a:rPr>
                <a:t>Administration</a:t>
              </a:r>
            </a:p>
          </p:txBody>
        </p:sp>
        <p:sp>
          <p:nvSpPr>
            <p:cNvPr id="20505" name="Rectangle 18"/>
            <p:cNvSpPr>
              <a:spLocks noChangeArrowheads="1"/>
            </p:cNvSpPr>
            <p:nvPr/>
          </p:nvSpPr>
          <p:spPr bwMode="ltGray">
            <a:xfrm rot="-5400000">
              <a:off x="4375" y="2193"/>
              <a:ext cx="726" cy="79"/>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b="1">
                  <a:solidFill>
                    <a:schemeClr val="bg1"/>
                  </a:solidFill>
                </a:rPr>
                <a:t>Transactions</a:t>
              </a:r>
            </a:p>
          </p:txBody>
        </p:sp>
        <p:sp>
          <p:nvSpPr>
            <p:cNvPr id="20506" name="Rectangle 19"/>
            <p:cNvSpPr>
              <a:spLocks noChangeArrowheads="1"/>
            </p:cNvSpPr>
            <p:nvPr/>
          </p:nvSpPr>
          <p:spPr bwMode="ltGray">
            <a:xfrm rot="-5400000">
              <a:off x="4498"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b="1">
                  <a:solidFill>
                    <a:schemeClr val="bg1"/>
                  </a:solidFill>
                </a:rPr>
                <a:t>Communication</a:t>
              </a:r>
            </a:p>
          </p:txBody>
        </p:sp>
        <p:sp>
          <p:nvSpPr>
            <p:cNvPr id="20507" name="Rectangle 20"/>
            <p:cNvSpPr>
              <a:spLocks noChangeArrowheads="1"/>
            </p:cNvSpPr>
            <p:nvPr/>
          </p:nvSpPr>
          <p:spPr bwMode="ltGray">
            <a:xfrm rot="-5400000">
              <a:off x="4609"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b="1">
                  <a:solidFill>
                    <a:schemeClr val="bg1"/>
                  </a:solidFill>
                </a:rPr>
                <a:t>Knowledge Mgmt</a:t>
              </a:r>
            </a:p>
          </p:txBody>
        </p:sp>
        <p:sp>
          <p:nvSpPr>
            <p:cNvPr id="20508" name="Rectangle 21"/>
            <p:cNvSpPr>
              <a:spLocks noChangeArrowheads="1"/>
            </p:cNvSpPr>
            <p:nvPr/>
          </p:nvSpPr>
          <p:spPr bwMode="ltGray">
            <a:xfrm rot="-5400000">
              <a:off x="4725"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b="1">
                  <a:solidFill>
                    <a:schemeClr val="bg1"/>
                  </a:solidFill>
                </a:rPr>
                <a:t>E-Commerce</a:t>
              </a:r>
            </a:p>
          </p:txBody>
        </p:sp>
        <p:sp>
          <p:nvSpPr>
            <p:cNvPr id="20509" name="Rectangle 22"/>
            <p:cNvSpPr>
              <a:spLocks noChangeArrowheads="1"/>
            </p:cNvSpPr>
            <p:nvPr/>
          </p:nvSpPr>
          <p:spPr bwMode="ltGray">
            <a:xfrm rot="-5400000">
              <a:off x="4842"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000" b="1">
                  <a:solidFill>
                    <a:schemeClr val="bg1"/>
                  </a:solidFill>
                </a:rPr>
                <a:t>Bus. Functions</a:t>
              </a:r>
            </a:p>
          </p:txBody>
        </p:sp>
      </p:grpSp>
      <p:pic>
        <p:nvPicPr>
          <p:cNvPr id="208919" name="Picture 23" descr="businesswoman"/>
          <p:cNvPicPr>
            <a:picLocks noChangeAspect="1" noChangeArrowheads="1"/>
          </p:cNvPicPr>
          <p:nvPr/>
        </p:nvPicPr>
        <p:blipFill>
          <a:blip r:embed="rId6" cstate="print"/>
          <a:srcRect/>
          <a:stretch>
            <a:fillRect/>
          </a:stretch>
        </p:blipFill>
        <p:spPr bwMode="auto">
          <a:xfrm>
            <a:off x="1143000" y="4594225"/>
            <a:ext cx="1050925" cy="1255713"/>
          </a:xfrm>
          <a:prstGeom prst="rect">
            <a:avLst/>
          </a:prstGeom>
          <a:noFill/>
          <a:effectLst>
            <a:outerShdw dist="107763" dir="2700000" algn="ctr" rotWithShape="0">
              <a:srgbClr val="808080">
                <a:alpha val="50000"/>
              </a:srgbClr>
            </a:outerShdw>
          </a:effectLst>
        </p:spPr>
      </p:pic>
      <p:sp>
        <p:nvSpPr>
          <p:cNvPr id="20495" name="Line 25"/>
          <p:cNvSpPr>
            <a:spLocks noChangeShapeType="1"/>
          </p:cNvSpPr>
          <p:nvPr/>
        </p:nvSpPr>
        <p:spPr bwMode="auto">
          <a:xfrm flipV="1">
            <a:off x="2209800" y="2743200"/>
            <a:ext cx="838200" cy="990600"/>
          </a:xfrm>
          <a:prstGeom prst="line">
            <a:avLst/>
          </a:prstGeom>
          <a:noFill/>
          <a:ln w="57150">
            <a:solidFill>
              <a:srgbClr val="FF3300"/>
            </a:solidFill>
            <a:round/>
            <a:headEnd/>
            <a:tailEnd type="triangle" w="med" len="med"/>
          </a:ln>
        </p:spPr>
        <p:txBody>
          <a:bodyPr>
            <a:spAutoFit/>
          </a:bodyPr>
          <a:lstStyle/>
          <a:p>
            <a:endParaRPr lang="en-US" sz="1600" b="1"/>
          </a:p>
        </p:txBody>
      </p:sp>
      <p:sp>
        <p:nvSpPr>
          <p:cNvPr id="20496" name="Line 26"/>
          <p:cNvSpPr>
            <a:spLocks noChangeShapeType="1"/>
          </p:cNvSpPr>
          <p:nvPr/>
        </p:nvSpPr>
        <p:spPr bwMode="auto">
          <a:xfrm flipH="1">
            <a:off x="5740400" y="4440238"/>
            <a:ext cx="965200" cy="1046162"/>
          </a:xfrm>
          <a:prstGeom prst="line">
            <a:avLst/>
          </a:prstGeom>
          <a:noFill/>
          <a:ln w="57150">
            <a:solidFill>
              <a:srgbClr val="FF3300"/>
            </a:solidFill>
            <a:round/>
            <a:headEnd type="triangle" w="med" len="med"/>
            <a:tailEnd/>
          </a:ln>
        </p:spPr>
        <p:txBody>
          <a:bodyPr>
            <a:spAutoFit/>
          </a:bodyPr>
          <a:lstStyle/>
          <a:p>
            <a:endParaRPr lang="en-US" sz="1600" b="1"/>
          </a:p>
        </p:txBody>
      </p:sp>
      <p:pic>
        <p:nvPicPr>
          <p:cNvPr id="20497" name="Picture 30"/>
          <p:cNvPicPr>
            <a:picLocks noChangeAspect="1" noChangeArrowheads="1"/>
          </p:cNvPicPr>
          <p:nvPr/>
        </p:nvPicPr>
        <p:blipFill>
          <a:blip r:embed="rId7" cstate="print"/>
          <a:srcRect l="-526" t="15096" r="-526" b="52792"/>
          <a:stretch>
            <a:fillRect/>
          </a:stretch>
        </p:blipFill>
        <p:spPr bwMode="auto">
          <a:xfrm>
            <a:off x="2454275" y="1697038"/>
            <a:ext cx="3535363" cy="1412875"/>
          </a:xfrm>
          <a:prstGeom prst="rect">
            <a:avLst/>
          </a:prstGeom>
          <a:noFill/>
          <a:ln w="9525" algn="ctr">
            <a:noFill/>
            <a:miter lim="800000"/>
            <a:headEnd/>
            <a:tailEnd/>
          </a:ln>
        </p:spPr>
      </p:pic>
      <p:sp>
        <p:nvSpPr>
          <p:cNvPr id="20498" name="Rectangle 27"/>
          <p:cNvSpPr>
            <a:spLocks noChangeArrowheads="1"/>
          </p:cNvSpPr>
          <p:nvPr/>
        </p:nvSpPr>
        <p:spPr bwMode="auto">
          <a:xfrm>
            <a:off x="3627438" y="2424113"/>
            <a:ext cx="2255837" cy="830997"/>
          </a:xfrm>
          <a:prstGeom prst="rect">
            <a:avLst/>
          </a:prstGeom>
          <a:solidFill>
            <a:srgbClr val="FFFFCC"/>
          </a:solidFill>
          <a:ln w="9525" algn="ctr">
            <a:noFill/>
            <a:miter lim="800000"/>
            <a:headEnd/>
            <a:tailEnd/>
          </a:ln>
        </p:spPr>
        <p:txBody>
          <a:bodyPr>
            <a:spAutoFit/>
          </a:bodyPr>
          <a:lstStyle/>
          <a:p>
            <a:pPr>
              <a:spcBef>
                <a:spcPct val="50000"/>
              </a:spcBef>
              <a:buClr>
                <a:schemeClr val="tx1"/>
              </a:buClr>
              <a:buSzPct val="90000"/>
            </a:pPr>
            <a:r>
              <a:rPr lang="en-US" sz="1600" b="1"/>
              <a:t>Hidden &lt;img&gt; tag contains attack against vulnerable site</a:t>
            </a:r>
          </a:p>
        </p:txBody>
      </p:sp>
      <p:sp>
        <p:nvSpPr>
          <p:cNvPr id="20499" name="Rectangle 28"/>
          <p:cNvSpPr>
            <a:spLocks noChangeArrowheads="1"/>
          </p:cNvSpPr>
          <p:nvPr/>
        </p:nvSpPr>
        <p:spPr bwMode="gray">
          <a:xfrm>
            <a:off x="6553200" y="2133600"/>
            <a:ext cx="2362200" cy="457200"/>
          </a:xfrm>
          <a:prstGeom prst="rect">
            <a:avLst/>
          </a:prstGeom>
          <a:noFill/>
          <a:ln w="9525">
            <a:noFill/>
            <a:miter lim="800000"/>
            <a:headEnd/>
            <a:tailEnd/>
          </a:ln>
        </p:spPr>
        <p:txBody>
          <a:bodyPr lIns="92075" tIns="46038" rIns="92075" bIns="46038"/>
          <a:lstStyle/>
          <a:p>
            <a:pPr>
              <a:spcBef>
                <a:spcPct val="20000"/>
              </a:spcBef>
              <a:buFont typeface="Webdings" pitchFamily="18" charset="2"/>
              <a:buNone/>
            </a:pPr>
            <a:r>
              <a:rPr lang="en-US" sz="1600" b="1"/>
              <a:t>Application with CSRF vulnerability</a:t>
            </a:r>
          </a:p>
        </p:txBody>
      </p:sp>
      <p:sp>
        <p:nvSpPr>
          <p:cNvPr id="20500" name="Freeform 29"/>
          <p:cNvSpPr>
            <a:spLocks/>
          </p:cNvSpPr>
          <p:nvPr/>
        </p:nvSpPr>
        <p:spPr bwMode="auto">
          <a:xfrm>
            <a:off x="5043488" y="2895600"/>
            <a:ext cx="671512" cy="338554"/>
          </a:xfrm>
          <a:custGeom>
            <a:avLst/>
            <a:gdLst>
              <a:gd name="T0" fmla="*/ 2147483647 w 333"/>
              <a:gd name="T1" fmla="*/ 0 h 1309"/>
              <a:gd name="T2" fmla="*/ 2147483647 w 333"/>
              <a:gd name="T3" fmla="*/ 2147483647 h 1309"/>
              <a:gd name="T4" fmla="*/ 2147483647 w 333"/>
              <a:gd name="T5" fmla="*/ 2147483647 h 1309"/>
              <a:gd name="T6" fmla="*/ 2147483647 w 333"/>
              <a:gd name="T7" fmla="*/ 2147483647 h 1309"/>
              <a:gd name="T8" fmla="*/ 0 60000 65536"/>
              <a:gd name="T9" fmla="*/ 0 60000 65536"/>
              <a:gd name="T10" fmla="*/ 0 60000 65536"/>
              <a:gd name="T11" fmla="*/ 0 60000 65536"/>
              <a:gd name="T12" fmla="*/ 0 w 333"/>
              <a:gd name="T13" fmla="*/ 0 h 1309"/>
              <a:gd name="T14" fmla="*/ 333 w 333"/>
              <a:gd name="T15" fmla="*/ 1309 h 1309"/>
            </a:gdLst>
            <a:ahLst/>
            <a:cxnLst>
              <a:cxn ang="T8">
                <a:pos x="T0" y="T1"/>
              </a:cxn>
              <a:cxn ang="T9">
                <a:pos x="T2" y="T3"/>
              </a:cxn>
              <a:cxn ang="T10">
                <a:pos x="T4" y="T5"/>
              </a:cxn>
              <a:cxn ang="T11">
                <a:pos x="T6" y="T7"/>
              </a:cxn>
            </a:cxnLst>
            <a:rect l="T12" t="T13" r="T14" b="T15"/>
            <a:pathLst>
              <a:path w="333" h="1309">
                <a:moveTo>
                  <a:pt x="218" y="0"/>
                </a:moveTo>
                <a:cubicBezTo>
                  <a:pt x="231" y="86"/>
                  <a:pt x="333" y="363"/>
                  <a:pt x="299" y="516"/>
                </a:cubicBezTo>
                <a:cubicBezTo>
                  <a:pt x="265" y="669"/>
                  <a:pt x="32" y="788"/>
                  <a:pt x="16" y="920"/>
                </a:cubicBezTo>
                <a:cubicBezTo>
                  <a:pt x="0" y="1052"/>
                  <a:pt x="163" y="1228"/>
                  <a:pt x="201" y="1309"/>
                </a:cubicBezTo>
              </a:path>
            </a:pathLst>
          </a:custGeom>
          <a:noFill/>
          <a:ln w="57150">
            <a:solidFill>
              <a:srgbClr val="FF0000"/>
            </a:solidFill>
            <a:round/>
            <a:headEnd/>
            <a:tailEnd type="triangle" w="med" len="med"/>
          </a:ln>
        </p:spPr>
        <p:txBody>
          <a:bodyPr>
            <a:spAutoFit/>
          </a:bodyPr>
          <a:lstStyle/>
          <a:p>
            <a:endParaRPr lang="en-US" sz="1600" b="1"/>
          </a:p>
        </p:txBody>
      </p:sp>
    </p:spTree>
    <p:custDataLst>
      <p:tags r:id="rId1"/>
    </p:custData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p:txBody>
          <a:bodyPr/>
          <a:lstStyle/>
          <a:p>
            <a:pPr eaLnBrk="1" hangingPunct="1"/>
            <a:r>
              <a:rPr lang="en-US" dirty="0" smtClean="0"/>
              <a:t>A5 – Avoiding CSRF Flaws</a:t>
            </a:r>
          </a:p>
        </p:txBody>
      </p:sp>
      <p:sp>
        <p:nvSpPr>
          <p:cNvPr id="718851" name="Rectangle 3"/>
          <p:cNvSpPr>
            <a:spLocks noGrp="1" noChangeArrowheads="1"/>
          </p:cNvSpPr>
          <p:nvPr>
            <p:ph idx="1"/>
          </p:nvPr>
        </p:nvSpPr>
        <p:spPr/>
        <p:txBody>
          <a:bodyPr/>
          <a:lstStyle/>
          <a:p>
            <a:pPr eaLnBrk="1" hangingPunct="1">
              <a:lnSpc>
                <a:spcPct val="65000"/>
              </a:lnSpc>
            </a:pPr>
            <a:r>
              <a:rPr lang="en-US" sz="1800" dirty="0" smtClean="0"/>
              <a:t>Add a secret, not automatically submitted, token to ALL sensitive requests</a:t>
            </a:r>
          </a:p>
          <a:p>
            <a:pPr lvl="1" eaLnBrk="1" hangingPunct="1">
              <a:lnSpc>
                <a:spcPct val="65000"/>
              </a:lnSpc>
            </a:pPr>
            <a:r>
              <a:rPr lang="en-US" sz="1600" dirty="0" smtClean="0"/>
              <a:t>This makes it impossible for the attacker to spoof the request</a:t>
            </a:r>
          </a:p>
          <a:p>
            <a:pPr lvl="2" eaLnBrk="1" hangingPunct="1">
              <a:lnSpc>
                <a:spcPct val="65000"/>
              </a:lnSpc>
            </a:pPr>
            <a:r>
              <a:rPr lang="en-US" sz="1600" dirty="0" smtClean="0"/>
              <a:t>(unless there’s an XSS hole in your application)</a:t>
            </a:r>
          </a:p>
          <a:p>
            <a:pPr lvl="1" eaLnBrk="1" hangingPunct="1">
              <a:lnSpc>
                <a:spcPct val="65000"/>
              </a:lnSpc>
            </a:pPr>
            <a:r>
              <a:rPr lang="en-US" sz="1600" dirty="0" smtClean="0"/>
              <a:t>Tokens should be cryptographically strong or random</a:t>
            </a:r>
          </a:p>
          <a:p>
            <a:pPr lvl="1" eaLnBrk="1" hangingPunct="1">
              <a:lnSpc>
                <a:spcPct val="65000"/>
              </a:lnSpc>
            </a:pPr>
            <a:endParaRPr lang="en-US" sz="1600" dirty="0" smtClean="0"/>
          </a:p>
          <a:p>
            <a:pPr eaLnBrk="1" hangingPunct="1">
              <a:lnSpc>
                <a:spcPct val="65000"/>
              </a:lnSpc>
            </a:pPr>
            <a:r>
              <a:rPr lang="en-US" sz="1800" dirty="0" smtClean="0"/>
              <a:t>Options</a:t>
            </a:r>
          </a:p>
          <a:p>
            <a:pPr lvl="1" eaLnBrk="1" hangingPunct="1">
              <a:lnSpc>
                <a:spcPct val="65000"/>
              </a:lnSpc>
            </a:pPr>
            <a:r>
              <a:rPr lang="en-US" sz="1600" dirty="0" smtClean="0"/>
              <a:t>Store a single token in the session and add it to all forms and links</a:t>
            </a:r>
          </a:p>
          <a:p>
            <a:pPr lvl="2" eaLnBrk="1" hangingPunct="1">
              <a:lnSpc>
                <a:spcPct val="65000"/>
              </a:lnSpc>
            </a:pPr>
            <a:r>
              <a:rPr lang="en-US" sz="1400" b="1" dirty="0" smtClean="0"/>
              <a:t>Hidden Field: </a:t>
            </a:r>
            <a:r>
              <a:rPr lang="en-US" sz="1400" b="1" dirty="0" smtClean="0">
                <a:latin typeface="Courier New" pitchFamily="49" charset="0"/>
                <a:cs typeface="Courier New" pitchFamily="49" charset="0"/>
              </a:rPr>
              <a:t>&lt;input name="token" value="</a:t>
            </a:r>
            <a:r>
              <a:rPr lang="en-US" sz="1400" b="1" dirty="0" smtClean="0">
                <a:solidFill>
                  <a:srgbClr val="FF3300"/>
                </a:solidFill>
                <a:latin typeface="Courier New" pitchFamily="49" charset="0"/>
              </a:rPr>
              <a:t>687965fdfaew87agrde</a:t>
            </a:r>
            <a:r>
              <a:rPr lang="en-US" sz="1400" b="1" dirty="0" smtClean="0">
                <a:latin typeface="Courier New" pitchFamily="49" charset="0"/>
                <a:cs typeface="Courier New" pitchFamily="49" charset="0"/>
              </a:rPr>
              <a:t>" type="hidden"/&gt;</a:t>
            </a:r>
            <a:endParaRPr lang="en-US" sz="1400" b="1" dirty="0" smtClean="0">
              <a:solidFill>
                <a:srgbClr val="FF3300"/>
              </a:solidFill>
            </a:endParaRPr>
          </a:p>
          <a:p>
            <a:pPr lvl="2" eaLnBrk="1" hangingPunct="1">
              <a:lnSpc>
                <a:spcPct val="65000"/>
              </a:lnSpc>
            </a:pPr>
            <a:r>
              <a:rPr lang="en-US" sz="1400" b="1" dirty="0" smtClean="0"/>
              <a:t>Single use URL: </a:t>
            </a:r>
            <a:r>
              <a:rPr lang="en-US" sz="1400" b="1" dirty="0" smtClean="0">
                <a:latin typeface="Courier New" pitchFamily="49" charset="0"/>
              </a:rPr>
              <a:t>/accounts/</a:t>
            </a:r>
            <a:r>
              <a:rPr lang="en-US" sz="1400" b="1" dirty="0" smtClean="0">
                <a:solidFill>
                  <a:srgbClr val="FF0000"/>
                </a:solidFill>
                <a:latin typeface="Courier New" pitchFamily="49" charset="0"/>
              </a:rPr>
              <a:t>687965fdfaew87agrde</a:t>
            </a:r>
          </a:p>
          <a:p>
            <a:pPr lvl="2" eaLnBrk="1" hangingPunct="1">
              <a:lnSpc>
                <a:spcPct val="65000"/>
              </a:lnSpc>
            </a:pPr>
            <a:r>
              <a:rPr lang="en-US" sz="1400" b="1" dirty="0" smtClean="0"/>
              <a:t>Form Token: </a:t>
            </a:r>
            <a:r>
              <a:rPr lang="en-US" sz="1400" b="1" dirty="0" smtClean="0">
                <a:latin typeface="Courier New" pitchFamily="49" charset="0"/>
              </a:rPr>
              <a:t>/</a:t>
            </a:r>
            <a:r>
              <a:rPr lang="en-US" sz="1400" b="1" dirty="0" err="1" smtClean="0">
                <a:latin typeface="Courier New" pitchFamily="49" charset="0"/>
              </a:rPr>
              <a:t>accounts?auth</a:t>
            </a:r>
            <a:r>
              <a:rPr lang="en-US" sz="1400" b="1" dirty="0" smtClean="0">
                <a:latin typeface="Courier New" pitchFamily="49" charset="0"/>
              </a:rPr>
              <a:t>=</a:t>
            </a:r>
            <a:r>
              <a:rPr lang="en-US" sz="1400" b="1" dirty="0" smtClean="0">
                <a:solidFill>
                  <a:srgbClr val="FF0000"/>
                </a:solidFill>
                <a:latin typeface="Courier New" pitchFamily="49" charset="0"/>
              </a:rPr>
              <a:t>687965fdfaew87agrde</a:t>
            </a:r>
            <a:r>
              <a:rPr lang="en-US" b="1" dirty="0" smtClean="0">
                <a:solidFill>
                  <a:srgbClr val="FF0000"/>
                </a:solidFill>
              </a:rPr>
              <a:t> </a:t>
            </a:r>
            <a:r>
              <a:rPr lang="en-US" b="1" dirty="0" smtClean="0"/>
              <a:t>…</a:t>
            </a:r>
          </a:p>
          <a:p>
            <a:pPr lvl="1" eaLnBrk="1" hangingPunct="1">
              <a:lnSpc>
                <a:spcPct val="65000"/>
              </a:lnSpc>
            </a:pPr>
            <a:r>
              <a:rPr lang="en-US" sz="1600" dirty="0" smtClean="0"/>
              <a:t>Beware exposing the token in a </a:t>
            </a:r>
            <a:r>
              <a:rPr lang="en-US" sz="1600" dirty="0" err="1" smtClean="0"/>
              <a:t>referer</a:t>
            </a:r>
            <a:r>
              <a:rPr lang="en-US" sz="1600" dirty="0" smtClean="0"/>
              <a:t> header</a:t>
            </a:r>
          </a:p>
          <a:p>
            <a:pPr lvl="2" eaLnBrk="1" hangingPunct="1">
              <a:lnSpc>
                <a:spcPct val="65000"/>
              </a:lnSpc>
            </a:pPr>
            <a:r>
              <a:rPr lang="en-US" sz="1600" dirty="0" smtClean="0"/>
              <a:t>Hidden fields are recommended</a:t>
            </a:r>
          </a:p>
          <a:p>
            <a:pPr lvl="1" eaLnBrk="1" hangingPunct="1">
              <a:lnSpc>
                <a:spcPct val="65000"/>
              </a:lnSpc>
            </a:pPr>
            <a:r>
              <a:rPr lang="en-US" sz="1600" dirty="0" smtClean="0"/>
              <a:t>Can have a unique token for each function</a:t>
            </a:r>
          </a:p>
          <a:p>
            <a:pPr lvl="2" eaLnBrk="1" hangingPunct="1">
              <a:lnSpc>
                <a:spcPct val="65000"/>
              </a:lnSpc>
            </a:pPr>
            <a:r>
              <a:rPr lang="en-US" sz="1600" dirty="0" smtClean="0"/>
              <a:t>Use a hash of function name, session id, and a secret</a:t>
            </a:r>
          </a:p>
          <a:p>
            <a:pPr lvl="1" eaLnBrk="1" hangingPunct="1">
              <a:lnSpc>
                <a:spcPct val="65000"/>
              </a:lnSpc>
            </a:pPr>
            <a:r>
              <a:rPr lang="en-US" sz="1600" dirty="0" smtClean="0"/>
              <a:t>Can require secondary authentication for sensitive functions (e.g., </a:t>
            </a:r>
            <a:r>
              <a:rPr lang="en-US" sz="1600" dirty="0" err="1" smtClean="0"/>
              <a:t>eTrade</a:t>
            </a:r>
            <a:r>
              <a:rPr lang="en-US" sz="1600" dirty="0" smtClean="0"/>
              <a:t>)</a:t>
            </a:r>
          </a:p>
          <a:p>
            <a:pPr lvl="2" eaLnBrk="1" hangingPunct="1">
              <a:lnSpc>
                <a:spcPct val="65000"/>
              </a:lnSpc>
            </a:pPr>
            <a:endParaRPr lang="en-US" sz="1400" dirty="0" smtClean="0"/>
          </a:p>
          <a:p>
            <a:pPr eaLnBrk="1" hangingPunct="1">
              <a:lnSpc>
                <a:spcPct val="65000"/>
              </a:lnSpc>
            </a:pPr>
            <a:r>
              <a:rPr lang="en-US" sz="1800" dirty="0" smtClean="0"/>
              <a:t>Don’t allow attackers to store attacks on your site</a:t>
            </a:r>
          </a:p>
          <a:p>
            <a:pPr lvl="1" eaLnBrk="1" hangingPunct="1">
              <a:lnSpc>
                <a:spcPct val="65000"/>
              </a:lnSpc>
            </a:pPr>
            <a:r>
              <a:rPr lang="en-US" sz="1600" dirty="0" smtClean="0"/>
              <a:t>Properly encode all input on the way out</a:t>
            </a:r>
          </a:p>
          <a:p>
            <a:pPr lvl="1" eaLnBrk="1" hangingPunct="1">
              <a:lnSpc>
                <a:spcPct val="65000"/>
              </a:lnSpc>
            </a:pPr>
            <a:r>
              <a:rPr lang="en-US" sz="1600" dirty="0" smtClean="0"/>
              <a:t>This renders all links/requests inert in most interpreters</a:t>
            </a:r>
          </a:p>
          <a:p>
            <a:pPr lvl="3" eaLnBrk="1" hangingPunct="1">
              <a:lnSpc>
                <a:spcPct val="65000"/>
              </a:lnSpc>
            </a:pPr>
            <a:endParaRPr lang="en-US" dirty="0" smtClean="0"/>
          </a:p>
          <a:p>
            <a:pPr eaLnBrk="1" hangingPunct="1">
              <a:lnSpc>
                <a:spcPct val="65000"/>
              </a:lnSpc>
              <a:buNone/>
            </a:pPr>
            <a:r>
              <a:rPr lang="en-US" sz="1400" dirty="0" smtClean="0"/>
              <a:t>See the new:  </a:t>
            </a:r>
            <a:r>
              <a:rPr lang="en-US" sz="1400" dirty="0" smtClean="0">
                <a:hlinkClick r:id="rId4"/>
              </a:rPr>
              <a:t>www.owasp.org/index.php/CSRF_Prevention_Cheat_Sheet</a:t>
            </a:r>
            <a:r>
              <a:rPr lang="en-US" sz="1400" dirty="0" smtClean="0"/>
              <a:t> for more details</a:t>
            </a:r>
          </a:p>
        </p:txBody>
      </p:sp>
      <p:pic>
        <p:nvPicPr>
          <p:cNvPr id="718852" name="Picture 4" descr="fortress"/>
          <p:cNvPicPr>
            <a:picLocks noChangeAspect="1" noChangeArrowheads="1"/>
          </p:cNvPicPr>
          <p:nvPr/>
        </p:nvPicPr>
        <p:blipFill>
          <a:blip r:embed="rId5" cstate="print"/>
          <a:srcRect/>
          <a:stretch>
            <a:fillRect/>
          </a:stretch>
        </p:blipFill>
        <p:spPr bwMode="auto">
          <a:xfrm>
            <a:off x="7048500" y="4191000"/>
            <a:ext cx="2019300" cy="1712912"/>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A6 – Security </a:t>
            </a:r>
            <a:r>
              <a:rPr lang="en-US" dirty="0" err="1" smtClean="0"/>
              <a:t>Misconfiguration</a:t>
            </a:r>
            <a:endParaRPr lang="en-US" dirty="0" smtClean="0"/>
          </a:p>
        </p:txBody>
      </p:sp>
      <p:graphicFrame>
        <p:nvGraphicFramePr>
          <p:cNvPr id="4" name="Diagram 3"/>
          <p:cNvGraphicFramePr/>
          <p:nvPr/>
        </p:nvGraphicFramePr>
        <p:xfrm>
          <a:off x="381000" y="914400"/>
          <a:ext cx="8305800" cy="5257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36"/>
          <p:cNvSpPr>
            <a:spLocks noChangeShapeType="1"/>
          </p:cNvSpPr>
          <p:nvPr/>
        </p:nvSpPr>
        <p:spPr bwMode="auto">
          <a:xfrm flipH="1">
            <a:off x="4529138" y="5029200"/>
            <a:ext cx="0" cy="990600"/>
          </a:xfrm>
          <a:prstGeom prst="line">
            <a:avLst/>
          </a:prstGeom>
          <a:noFill/>
          <a:ln w="127000">
            <a:solidFill>
              <a:schemeClr val="tx1"/>
            </a:solidFill>
            <a:round/>
            <a:headEnd/>
            <a:tailEnd/>
          </a:ln>
        </p:spPr>
        <p:txBody>
          <a:bodyPr anchor="ctr"/>
          <a:lstStyle/>
          <a:p>
            <a:endParaRPr lang="en-US"/>
          </a:p>
        </p:txBody>
      </p:sp>
      <p:sp>
        <p:nvSpPr>
          <p:cNvPr id="22531" name="AutoShape 37"/>
          <p:cNvSpPr>
            <a:spLocks noChangeArrowheads="1"/>
          </p:cNvSpPr>
          <p:nvPr/>
        </p:nvSpPr>
        <p:spPr bwMode="auto">
          <a:xfrm>
            <a:off x="4351338" y="4978400"/>
            <a:ext cx="388937" cy="515938"/>
          </a:xfrm>
          <a:prstGeom prst="can">
            <a:avLst>
              <a:gd name="adj" fmla="val 33163"/>
            </a:avLst>
          </a:prstGeom>
          <a:solidFill>
            <a:srgbClr val="FFFF00"/>
          </a:solidFill>
          <a:ln w="12700">
            <a:solidFill>
              <a:schemeClr val="tx1"/>
            </a:solidFill>
            <a:round/>
            <a:headEnd/>
            <a:tailEnd/>
          </a:ln>
        </p:spPr>
        <p:txBody>
          <a:bodyPr wrap="none" anchor="ctr"/>
          <a:lstStyle/>
          <a:p>
            <a:endParaRPr lang="en-US"/>
          </a:p>
        </p:txBody>
      </p:sp>
      <p:sp>
        <p:nvSpPr>
          <p:cNvPr id="22532" name="Rectangle 38"/>
          <p:cNvSpPr>
            <a:spLocks noChangeArrowheads="1"/>
          </p:cNvSpPr>
          <p:nvPr/>
        </p:nvSpPr>
        <p:spPr bwMode="ltGray">
          <a:xfrm>
            <a:off x="3917950" y="5111750"/>
            <a:ext cx="1227138" cy="268288"/>
          </a:xfrm>
          <a:prstGeom prst="rect">
            <a:avLst/>
          </a:prstGeom>
          <a:solidFill>
            <a:srgbClr val="CC33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CC3300"/>
            </a:extrusionClr>
          </a:sp3d>
        </p:spPr>
        <p:txBody>
          <a:bodyPr anchor="ctr">
            <a:flatTx/>
          </a:bodyPr>
          <a:lstStyle/>
          <a:p>
            <a:pPr algn="ctr" eaLnBrk="1" hangingPunct="1">
              <a:lnSpc>
                <a:spcPct val="100000"/>
              </a:lnSpc>
            </a:pPr>
            <a:r>
              <a:rPr lang="en-US" sz="1000">
                <a:solidFill>
                  <a:schemeClr val="bg1"/>
                </a:solidFill>
              </a:rPr>
              <a:t>Hardened OS</a:t>
            </a:r>
          </a:p>
        </p:txBody>
      </p:sp>
      <p:sp>
        <p:nvSpPr>
          <p:cNvPr id="22533" name="Rectangle 39"/>
          <p:cNvSpPr>
            <a:spLocks noChangeArrowheads="1"/>
          </p:cNvSpPr>
          <p:nvPr/>
        </p:nvSpPr>
        <p:spPr bwMode="ltGray">
          <a:xfrm>
            <a:off x="3903663" y="4778375"/>
            <a:ext cx="1228725" cy="268288"/>
          </a:xfrm>
          <a:prstGeom prst="rect">
            <a:avLst/>
          </a:prstGeom>
          <a:solidFill>
            <a:srgbClr val="CC33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CC3300"/>
            </a:extrusionClr>
          </a:sp3d>
        </p:spPr>
        <p:txBody>
          <a:bodyPr anchor="ctr">
            <a:flatTx/>
          </a:bodyPr>
          <a:lstStyle/>
          <a:p>
            <a:pPr algn="ctr" eaLnBrk="1" hangingPunct="1">
              <a:lnSpc>
                <a:spcPct val="100000"/>
              </a:lnSpc>
            </a:pPr>
            <a:r>
              <a:rPr lang="en-US" sz="1000">
                <a:solidFill>
                  <a:schemeClr val="bg1"/>
                </a:solidFill>
              </a:rPr>
              <a:t>Web Server</a:t>
            </a:r>
          </a:p>
        </p:txBody>
      </p:sp>
      <p:sp>
        <p:nvSpPr>
          <p:cNvPr id="22534" name="Rectangle 40"/>
          <p:cNvSpPr>
            <a:spLocks noChangeArrowheads="1"/>
          </p:cNvSpPr>
          <p:nvPr/>
        </p:nvSpPr>
        <p:spPr bwMode="ltGray">
          <a:xfrm>
            <a:off x="3903663" y="4435475"/>
            <a:ext cx="1228725" cy="268288"/>
          </a:xfrm>
          <a:prstGeom prst="rect">
            <a:avLst/>
          </a:prstGeom>
          <a:solidFill>
            <a:srgbClr val="CC33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CC3300"/>
            </a:extrusionClr>
          </a:sp3d>
        </p:spPr>
        <p:txBody>
          <a:bodyPr anchor="ctr">
            <a:flatTx/>
          </a:bodyPr>
          <a:lstStyle/>
          <a:p>
            <a:pPr algn="ctr" eaLnBrk="1" hangingPunct="1">
              <a:lnSpc>
                <a:spcPct val="100000"/>
              </a:lnSpc>
            </a:pPr>
            <a:r>
              <a:rPr lang="en-US" sz="1000">
                <a:solidFill>
                  <a:schemeClr val="bg1"/>
                </a:solidFill>
              </a:rPr>
              <a:t>App Server</a:t>
            </a:r>
          </a:p>
        </p:txBody>
      </p:sp>
      <p:sp>
        <p:nvSpPr>
          <p:cNvPr id="22535" name="Rectangle 52"/>
          <p:cNvSpPr>
            <a:spLocks noChangeArrowheads="1"/>
          </p:cNvSpPr>
          <p:nvPr/>
        </p:nvSpPr>
        <p:spPr bwMode="ltGray">
          <a:xfrm>
            <a:off x="3900488" y="4114800"/>
            <a:ext cx="1228725" cy="268288"/>
          </a:xfrm>
          <a:prstGeom prst="rect">
            <a:avLst/>
          </a:prstGeom>
          <a:solidFill>
            <a:srgbClr val="CC33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CC3300"/>
            </a:extrusionClr>
          </a:sp3d>
        </p:spPr>
        <p:txBody>
          <a:bodyPr anchor="ctr">
            <a:flatTx/>
          </a:bodyPr>
          <a:lstStyle/>
          <a:p>
            <a:pPr algn="ctr" eaLnBrk="1" hangingPunct="1">
              <a:lnSpc>
                <a:spcPct val="100000"/>
              </a:lnSpc>
            </a:pPr>
            <a:r>
              <a:rPr lang="en-US" sz="1000">
                <a:solidFill>
                  <a:schemeClr val="bg1"/>
                </a:solidFill>
              </a:rPr>
              <a:t>Framework</a:t>
            </a:r>
          </a:p>
        </p:txBody>
      </p:sp>
      <p:sp>
        <p:nvSpPr>
          <p:cNvPr id="22536" name="AutoShape 41"/>
          <p:cNvSpPr>
            <a:spLocks noChangeArrowheads="1"/>
          </p:cNvSpPr>
          <p:nvPr/>
        </p:nvSpPr>
        <p:spPr bwMode="auto">
          <a:xfrm>
            <a:off x="4351338" y="3867150"/>
            <a:ext cx="385762" cy="171450"/>
          </a:xfrm>
          <a:prstGeom prst="can">
            <a:avLst>
              <a:gd name="adj" fmla="val 36056"/>
            </a:avLst>
          </a:prstGeom>
          <a:solidFill>
            <a:srgbClr val="FFFF00"/>
          </a:solidFill>
          <a:ln w="12700">
            <a:solidFill>
              <a:schemeClr val="tx1"/>
            </a:solidFill>
            <a:round/>
            <a:headEnd/>
            <a:tailEnd/>
          </a:ln>
        </p:spPr>
        <p:txBody>
          <a:bodyPr wrap="none" anchor="ctr"/>
          <a:lstStyle/>
          <a:p>
            <a:endParaRPr lang="en-US"/>
          </a:p>
        </p:txBody>
      </p:sp>
      <p:sp>
        <p:nvSpPr>
          <p:cNvPr id="22537" name="Line 42"/>
          <p:cNvSpPr>
            <a:spLocks noChangeShapeType="1"/>
          </p:cNvSpPr>
          <p:nvPr/>
        </p:nvSpPr>
        <p:spPr bwMode="auto">
          <a:xfrm flipH="1">
            <a:off x="4545013" y="3452813"/>
            <a:ext cx="1587" cy="482600"/>
          </a:xfrm>
          <a:prstGeom prst="line">
            <a:avLst/>
          </a:prstGeom>
          <a:noFill/>
          <a:ln w="127000">
            <a:solidFill>
              <a:schemeClr val="tx1"/>
            </a:solidFill>
            <a:round/>
            <a:headEnd/>
            <a:tailEnd/>
          </a:ln>
        </p:spPr>
        <p:txBody>
          <a:bodyPr anchor="ctr"/>
          <a:lstStyle/>
          <a:p>
            <a:endParaRPr lang="en-US"/>
          </a:p>
        </p:txBody>
      </p:sp>
      <p:sp>
        <p:nvSpPr>
          <p:cNvPr id="22538" name="Rectangle 2"/>
          <p:cNvSpPr>
            <a:spLocks noGrp="1" noChangeArrowheads="1"/>
          </p:cNvSpPr>
          <p:nvPr>
            <p:ph type="title"/>
          </p:nvPr>
        </p:nvSpPr>
        <p:spPr/>
        <p:txBody>
          <a:bodyPr/>
          <a:lstStyle/>
          <a:p>
            <a:r>
              <a:rPr lang="en-US" dirty="0" smtClean="0"/>
              <a:t>Security </a:t>
            </a:r>
            <a:r>
              <a:rPr lang="en-US" dirty="0" err="1" smtClean="0"/>
              <a:t>Misconfiguration</a:t>
            </a:r>
            <a:r>
              <a:rPr lang="en-US" dirty="0" smtClean="0"/>
              <a:t> Illustrated</a:t>
            </a:r>
          </a:p>
        </p:txBody>
      </p:sp>
      <p:sp>
        <p:nvSpPr>
          <p:cNvPr id="22539" name="Rectangle 54"/>
          <p:cNvSpPr>
            <a:spLocks noChangeArrowheads="1"/>
          </p:cNvSpPr>
          <p:nvPr/>
        </p:nvSpPr>
        <p:spPr bwMode="ltGray">
          <a:xfrm>
            <a:off x="3797300" y="3282950"/>
            <a:ext cx="1455738" cy="260350"/>
          </a:xfrm>
          <a:prstGeom prst="rect">
            <a:avLst/>
          </a:prstGeom>
          <a:solidFill>
            <a:srgbClr val="008000"/>
          </a:solidFill>
          <a:ln w="9525">
            <a:miter lim="800000"/>
            <a:headEnd/>
            <a:tailEnd/>
          </a:ln>
          <a:scene3d>
            <a:camera prst="legacyPerspectiveTopRight">
              <a:rot lat="420000" lon="0" rev="0"/>
            </a:camera>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eaLnBrk="1" hangingPunct="1">
              <a:lnSpc>
                <a:spcPct val="100000"/>
              </a:lnSpc>
            </a:pPr>
            <a:r>
              <a:rPr lang="en-US" sz="1000">
                <a:solidFill>
                  <a:schemeClr val="bg1"/>
                </a:solidFill>
              </a:rPr>
              <a:t>App Configuration</a:t>
            </a:r>
          </a:p>
        </p:txBody>
      </p:sp>
      <p:sp>
        <p:nvSpPr>
          <p:cNvPr id="22540" name="Rectangle 43"/>
          <p:cNvSpPr>
            <a:spLocks noChangeArrowheads="1"/>
          </p:cNvSpPr>
          <p:nvPr/>
        </p:nvSpPr>
        <p:spPr bwMode="ltGray">
          <a:xfrm>
            <a:off x="3802063" y="2952750"/>
            <a:ext cx="1455737" cy="260350"/>
          </a:xfrm>
          <a:prstGeom prst="rect">
            <a:avLst/>
          </a:prstGeom>
          <a:solidFill>
            <a:srgbClr val="008000"/>
          </a:solidFill>
          <a:ln w="9525">
            <a:miter lim="800000"/>
            <a:headEnd/>
            <a:tailEnd/>
          </a:ln>
          <a:scene3d>
            <a:camera prst="legacyPerspectiveTopRight">
              <a:rot lat="420000" lon="0" rev="0"/>
            </a:camera>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eaLnBrk="1" hangingPunct="1">
              <a:lnSpc>
                <a:spcPct val="100000"/>
              </a:lnSpc>
            </a:pPr>
            <a:r>
              <a:rPr lang="en-US" sz="1000">
                <a:solidFill>
                  <a:schemeClr val="bg1"/>
                </a:solidFill>
              </a:rPr>
              <a:t>Custom Code</a:t>
            </a:r>
          </a:p>
        </p:txBody>
      </p:sp>
      <p:sp>
        <p:nvSpPr>
          <p:cNvPr id="22541" name="Rectangle 44"/>
          <p:cNvSpPr>
            <a:spLocks noChangeArrowheads="1"/>
          </p:cNvSpPr>
          <p:nvPr/>
        </p:nvSpPr>
        <p:spPr bwMode="ltGray">
          <a:xfrm rot="-5400000">
            <a:off x="3223419" y="2196306"/>
            <a:ext cx="1316038" cy="123825"/>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eaLnBrk="1" hangingPunct="1">
              <a:lnSpc>
                <a:spcPct val="100000"/>
              </a:lnSpc>
            </a:pPr>
            <a:r>
              <a:rPr lang="en-US" sz="1000">
                <a:solidFill>
                  <a:schemeClr val="bg1"/>
                </a:solidFill>
              </a:rPr>
              <a:t>Accounts</a:t>
            </a:r>
          </a:p>
        </p:txBody>
      </p:sp>
      <p:sp>
        <p:nvSpPr>
          <p:cNvPr id="22542" name="Rectangle 45"/>
          <p:cNvSpPr>
            <a:spLocks noChangeArrowheads="1"/>
          </p:cNvSpPr>
          <p:nvPr/>
        </p:nvSpPr>
        <p:spPr bwMode="ltGray">
          <a:xfrm rot="-5400000">
            <a:off x="3406775" y="2195513"/>
            <a:ext cx="1316038" cy="125412"/>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eaLnBrk="1" hangingPunct="1">
              <a:lnSpc>
                <a:spcPct val="100000"/>
              </a:lnSpc>
            </a:pPr>
            <a:r>
              <a:rPr lang="en-US" sz="1000">
                <a:solidFill>
                  <a:schemeClr val="bg1"/>
                </a:solidFill>
              </a:rPr>
              <a:t>Finance</a:t>
            </a:r>
          </a:p>
        </p:txBody>
      </p:sp>
      <p:sp>
        <p:nvSpPr>
          <p:cNvPr id="22543" name="Rectangle 46"/>
          <p:cNvSpPr>
            <a:spLocks noChangeArrowheads="1"/>
          </p:cNvSpPr>
          <p:nvPr/>
        </p:nvSpPr>
        <p:spPr bwMode="ltGray">
          <a:xfrm rot="-5400000">
            <a:off x="3602832" y="2196306"/>
            <a:ext cx="1316038" cy="123825"/>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eaLnBrk="1" hangingPunct="1">
              <a:lnSpc>
                <a:spcPct val="100000"/>
              </a:lnSpc>
            </a:pPr>
            <a:r>
              <a:rPr lang="en-US" sz="1000">
                <a:solidFill>
                  <a:schemeClr val="bg1"/>
                </a:solidFill>
              </a:rPr>
              <a:t>Administration</a:t>
            </a:r>
          </a:p>
        </p:txBody>
      </p:sp>
      <p:sp>
        <p:nvSpPr>
          <p:cNvPr id="22544" name="Rectangle 47"/>
          <p:cNvSpPr>
            <a:spLocks noChangeArrowheads="1"/>
          </p:cNvSpPr>
          <p:nvPr/>
        </p:nvSpPr>
        <p:spPr bwMode="ltGray">
          <a:xfrm rot="-5400000">
            <a:off x="3781425" y="2195513"/>
            <a:ext cx="1316038" cy="125412"/>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eaLnBrk="1" hangingPunct="1">
              <a:lnSpc>
                <a:spcPct val="100000"/>
              </a:lnSpc>
            </a:pPr>
            <a:r>
              <a:rPr lang="en-US" sz="1000">
                <a:solidFill>
                  <a:schemeClr val="bg1"/>
                </a:solidFill>
              </a:rPr>
              <a:t>Transactions</a:t>
            </a:r>
          </a:p>
        </p:txBody>
      </p:sp>
      <p:sp>
        <p:nvSpPr>
          <p:cNvPr id="22545" name="Rectangle 48"/>
          <p:cNvSpPr>
            <a:spLocks noChangeArrowheads="1"/>
          </p:cNvSpPr>
          <p:nvPr/>
        </p:nvSpPr>
        <p:spPr bwMode="ltGray">
          <a:xfrm rot="-5400000">
            <a:off x="3977482" y="2196306"/>
            <a:ext cx="1316038" cy="123825"/>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eaLnBrk="1" hangingPunct="1">
              <a:lnSpc>
                <a:spcPct val="100000"/>
              </a:lnSpc>
            </a:pPr>
            <a:r>
              <a:rPr lang="en-US" sz="1000">
                <a:solidFill>
                  <a:schemeClr val="bg1"/>
                </a:solidFill>
              </a:rPr>
              <a:t>Communication</a:t>
            </a:r>
          </a:p>
        </p:txBody>
      </p:sp>
      <p:sp>
        <p:nvSpPr>
          <p:cNvPr id="22546" name="Rectangle 49"/>
          <p:cNvSpPr>
            <a:spLocks noChangeArrowheads="1"/>
          </p:cNvSpPr>
          <p:nvPr/>
        </p:nvSpPr>
        <p:spPr bwMode="ltGray">
          <a:xfrm rot="-5400000">
            <a:off x="4153694" y="2196306"/>
            <a:ext cx="1316038" cy="123825"/>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eaLnBrk="1" hangingPunct="1">
              <a:lnSpc>
                <a:spcPct val="100000"/>
              </a:lnSpc>
            </a:pPr>
            <a:r>
              <a:rPr lang="en-US" sz="1000">
                <a:solidFill>
                  <a:schemeClr val="bg1"/>
                </a:solidFill>
              </a:rPr>
              <a:t>Knowledge Mgmt</a:t>
            </a:r>
          </a:p>
        </p:txBody>
      </p:sp>
      <p:sp>
        <p:nvSpPr>
          <p:cNvPr id="22547" name="Rectangle 50"/>
          <p:cNvSpPr>
            <a:spLocks noChangeArrowheads="1"/>
          </p:cNvSpPr>
          <p:nvPr/>
        </p:nvSpPr>
        <p:spPr bwMode="ltGray">
          <a:xfrm rot="-5400000">
            <a:off x="4337844" y="2196306"/>
            <a:ext cx="1316038" cy="123825"/>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eaLnBrk="1" hangingPunct="1">
              <a:lnSpc>
                <a:spcPct val="100000"/>
              </a:lnSpc>
            </a:pPr>
            <a:r>
              <a:rPr lang="en-US" sz="1000">
                <a:solidFill>
                  <a:schemeClr val="bg1"/>
                </a:solidFill>
              </a:rPr>
              <a:t>E-Commerce</a:t>
            </a:r>
          </a:p>
        </p:txBody>
      </p:sp>
      <p:sp>
        <p:nvSpPr>
          <p:cNvPr id="22548" name="Rectangle 51"/>
          <p:cNvSpPr>
            <a:spLocks noChangeArrowheads="1"/>
          </p:cNvSpPr>
          <p:nvPr/>
        </p:nvSpPr>
        <p:spPr bwMode="ltGray">
          <a:xfrm rot="-5400000">
            <a:off x="4523582" y="2196306"/>
            <a:ext cx="1316038" cy="123825"/>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eaLnBrk="1" hangingPunct="1">
              <a:lnSpc>
                <a:spcPct val="100000"/>
              </a:lnSpc>
            </a:pPr>
            <a:r>
              <a:rPr lang="en-US" sz="1000">
                <a:solidFill>
                  <a:schemeClr val="bg1"/>
                </a:solidFill>
              </a:rPr>
              <a:t>Bus. Functions</a:t>
            </a:r>
          </a:p>
        </p:txBody>
      </p:sp>
      <p:pic>
        <p:nvPicPr>
          <p:cNvPr id="341047" name="Picture 55" descr="TN_hacker"/>
          <p:cNvPicPr>
            <a:picLocks noChangeAspect="1" noChangeArrowheads="1"/>
          </p:cNvPicPr>
          <p:nvPr/>
        </p:nvPicPr>
        <p:blipFill>
          <a:blip r:embed="rId3" cstate="print">
            <a:lum bright="24000" contrast="42000"/>
          </a:blip>
          <a:srcRect/>
          <a:stretch>
            <a:fillRect/>
          </a:stretch>
        </p:blipFill>
        <p:spPr bwMode="auto">
          <a:xfrm>
            <a:off x="1066800" y="3886200"/>
            <a:ext cx="1093788" cy="1268413"/>
          </a:xfrm>
          <a:prstGeom prst="rect">
            <a:avLst/>
          </a:prstGeom>
          <a:noFill/>
          <a:effectLst>
            <a:outerShdw dist="107763" dir="2700000" algn="ctr" rotWithShape="0">
              <a:srgbClr val="808080">
                <a:alpha val="50000"/>
              </a:srgbClr>
            </a:outerShdw>
          </a:effectLst>
        </p:spPr>
      </p:pic>
      <p:sp>
        <p:nvSpPr>
          <p:cNvPr id="22550" name="Line 60"/>
          <p:cNvSpPr>
            <a:spLocks noChangeShapeType="1"/>
          </p:cNvSpPr>
          <p:nvPr/>
        </p:nvSpPr>
        <p:spPr bwMode="auto">
          <a:xfrm flipH="1">
            <a:off x="6781800" y="3857625"/>
            <a:ext cx="0" cy="2133600"/>
          </a:xfrm>
          <a:prstGeom prst="line">
            <a:avLst/>
          </a:prstGeom>
          <a:noFill/>
          <a:ln w="127000">
            <a:solidFill>
              <a:schemeClr val="tx1"/>
            </a:solidFill>
            <a:round/>
            <a:headEnd/>
            <a:tailEnd/>
          </a:ln>
        </p:spPr>
        <p:txBody>
          <a:bodyPr anchor="ctr"/>
          <a:lstStyle/>
          <a:p>
            <a:endParaRPr lang="en-US"/>
          </a:p>
        </p:txBody>
      </p:sp>
      <p:sp>
        <p:nvSpPr>
          <p:cNvPr id="22551" name="Line 61"/>
          <p:cNvSpPr>
            <a:spLocks noChangeShapeType="1"/>
          </p:cNvSpPr>
          <p:nvPr/>
        </p:nvSpPr>
        <p:spPr bwMode="auto">
          <a:xfrm flipH="1">
            <a:off x="3886200" y="5962650"/>
            <a:ext cx="3505200" cy="0"/>
          </a:xfrm>
          <a:prstGeom prst="line">
            <a:avLst/>
          </a:prstGeom>
          <a:noFill/>
          <a:ln w="127000">
            <a:solidFill>
              <a:schemeClr val="tx1"/>
            </a:solidFill>
            <a:round/>
            <a:headEnd/>
            <a:tailEnd/>
          </a:ln>
        </p:spPr>
        <p:txBody>
          <a:bodyPr anchor="ctr"/>
          <a:lstStyle/>
          <a:p>
            <a:endParaRPr lang="en-US"/>
          </a:p>
        </p:txBody>
      </p:sp>
      <p:sp>
        <p:nvSpPr>
          <p:cNvPr id="22552" name="Line 63"/>
          <p:cNvSpPr>
            <a:spLocks noChangeShapeType="1"/>
          </p:cNvSpPr>
          <p:nvPr/>
        </p:nvSpPr>
        <p:spPr bwMode="auto">
          <a:xfrm flipH="1">
            <a:off x="6781800" y="5391150"/>
            <a:ext cx="609600" cy="0"/>
          </a:xfrm>
          <a:prstGeom prst="line">
            <a:avLst/>
          </a:prstGeom>
          <a:noFill/>
          <a:ln w="127000">
            <a:solidFill>
              <a:schemeClr val="tx1"/>
            </a:solidFill>
            <a:round/>
            <a:headEnd/>
            <a:tailEnd/>
          </a:ln>
        </p:spPr>
        <p:txBody>
          <a:bodyPr anchor="ctr"/>
          <a:lstStyle/>
          <a:p>
            <a:endParaRPr lang="en-US"/>
          </a:p>
        </p:txBody>
      </p:sp>
      <p:sp>
        <p:nvSpPr>
          <p:cNvPr id="22553" name="Line 64"/>
          <p:cNvSpPr>
            <a:spLocks noChangeShapeType="1"/>
          </p:cNvSpPr>
          <p:nvPr/>
        </p:nvSpPr>
        <p:spPr bwMode="auto">
          <a:xfrm flipH="1">
            <a:off x="6781800" y="4781550"/>
            <a:ext cx="609600" cy="0"/>
          </a:xfrm>
          <a:prstGeom prst="line">
            <a:avLst/>
          </a:prstGeom>
          <a:noFill/>
          <a:ln w="127000">
            <a:solidFill>
              <a:schemeClr val="tx1"/>
            </a:solidFill>
            <a:round/>
            <a:headEnd/>
            <a:tailEnd/>
          </a:ln>
        </p:spPr>
        <p:txBody>
          <a:bodyPr anchor="ctr"/>
          <a:lstStyle/>
          <a:p>
            <a:endParaRPr lang="en-US"/>
          </a:p>
        </p:txBody>
      </p:sp>
      <p:sp>
        <p:nvSpPr>
          <p:cNvPr id="22554" name="Line 65"/>
          <p:cNvSpPr>
            <a:spLocks noChangeShapeType="1"/>
          </p:cNvSpPr>
          <p:nvPr/>
        </p:nvSpPr>
        <p:spPr bwMode="auto">
          <a:xfrm flipH="1">
            <a:off x="6781800" y="4171950"/>
            <a:ext cx="609600" cy="0"/>
          </a:xfrm>
          <a:prstGeom prst="line">
            <a:avLst/>
          </a:prstGeom>
          <a:noFill/>
          <a:ln w="127000">
            <a:solidFill>
              <a:schemeClr val="tx1"/>
            </a:solidFill>
            <a:round/>
            <a:headEnd/>
            <a:tailEnd/>
          </a:ln>
        </p:spPr>
        <p:txBody>
          <a:bodyPr anchor="ctr"/>
          <a:lstStyle/>
          <a:p>
            <a:endParaRPr lang="en-US"/>
          </a:p>
        </p:txBody>
      </p:sp>
      <p:sp>
        <p:nvSpPr>
          <p:cNvPr id="22555" name="Rectangle 56"/>
          <p:cNvSpPr>
            <a:spLocks noChangeArrowheads="1"/>
          </p:cNvSpPr>
          <p:nvPr/>
        </p:nvSpPr>
        <p:spPr bwMode="ltGray">
          <a:xfrm>
            <a:off x="7315200" y="5256213"/>
            <a:ext cx="1227138" cy="268287"/>
          </a:xfrm>
          <a:prstGeom prst="rect">
            <a:avLst/>
          </a:prstGeom>
          <a:solidFill>
            <a:srgbClr val="CC33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CC3300"/>
            </a:extrusionClr>
          </a:sp3d>
        </p:spPr>
        <p:txBody>
          <a:bodyPr anchor="ctr">
            <a:flatTx/>
          </a:bodyPr>
          <a:lstStyle/>
          <a:p>
            <a:pPr algn="ctr" eaLnBrk="1" hangingPunct="1">
              <a:lnSpc>
                <a:spcPct val="100000"/>
              </a:lnSpc>
            </a:pPr>
            <a:r>
              <a:rPr lang="en-US" sz="1000">
                <a:solidFill>
                  <a:schemeClr val="bg1"/>
                </a:solidFill>
              </a:rPr>
              <a:t>Test Servers</a:t>
            </a:r>
          </a:p>
        </p:txBody>
      </p:sp>
      <p:sp>
        <p:nvSpPr>
          <p:cNvPr id="22556" name="Rectangle 57"/>
          <p:cNvSpPr>
            <a:spLocks noChangeArrowheads="1"/>
          </p:cNvSpPr>
          <p:nvPr/>
        </p:nvSpPr>
        <p:spPr bwMode="ltGray">
          <a:xfrm>
            <a:off x="7315200" y="4646613"/>
            <a:ext cx="1227138" cy="268287"/>
          </a:xfrm>
          <a:prstGeom prst="rect">
            <a:avLst/>
          </a:prstGeom>
          <a:solidFill>
            <a:srgbClr val="CC33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CC3300"/>
            </a:extrusionClr>
          </a:sp3d>
        </p:spPr>
        <p:txBody>
          <a:bodyPr anchor="ctr">
            <a:flatTx/>
          </a:bodyPr>
          <a:lstStyle/>
          <a:p>
            <a:pPr algn="ctr" eaLnBrk="1" hangingPunct="1">
              <a:lnSpc>
                <a:spcPct val="100000"/>
              </a:lnSpc>
            </a:pPr>
            <a:r>
              <a:rPr lang="en-US" sz="1000">
                <a:solidFill>
                  <a:schemeClr val="bg1"/>
                </a:solidFill>
              </a:rPr>
              <a:t>QA Servers</a:t>
            </a:r>
          </a:p>
        </p:txBody>
      </p:sp>
      <p:sp>
        <p:nvSpPr>
          <p:cNvPr id="22557" name="Rectangle 58"/>
          <p:cNvSpPr>
            <a:spLocks noChangeArrowheads="1"/>
          </p:cNvSpPr>
          <p:nvPr/>
        </p:nvSpPr>
        <p:spPr bwMode="ltGray">
          <a:xfrm>
            <a:off x="7315200" y="5827713"/>
            <a:ext cx="1227138" cy="268287"/>
          </a:xfrm>
          <a:prstGeom prst="rect">
            <a:avLst/>
          </a:prstGeom>
          <a:solidFill>
            <a:srgbClr val="CC33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CC3300"/>
            </a:extrusionClr>
          </a:sp3d>
        </p:spPr>
        <p:txBody>
          <a:bodyPr anchor="ctr">
            <a:flatTx/>
          </a:bodyPr>
          <a:lstStyle/>
          <a:p>
            <a:pPr algn="ctr" eaLnBrk="1" hangingPunct="1">
              <a:lnSpc>
                <a:spcPct val="100000"/>
              </a:lnSpc>
            </a:pPr>
            <a:r>
              <a:rPr lang="en-US" sz="1000">
                <a:solidFill>
                  <a:schemeClr val="bg1"/>
                </a:solidFill>
              </a:rPr>
              <a:t>Source Control</a:t>
            </a:r>
          </a:p>
        </p:txBody>
      </p:sp>
      <p:sp>
        <p:nvSpPr>
          <p:cNvPr id="22558" name="Rectangle 59"/>
          <p:cNvSpPr>
            <a:spLocks noChangeArrowheads="1"/>
          </p:cNvSpPr>
          <p:nvPr/>
        </p:nvSpPr>
        <p:spPr bwMode="ltGray">
          <a:xfrm>
            <a:off x="7315200" y="4037013"/>
            <a:ext cx="1227138" cy="268287"/>
          </a:xfrm>
          <a:prstGeom prst="rect">
            <a:avLst/>
          </a:prstGeom>
          <a:solidFill>
            <a:srgbClr val="CC33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CC3300"/>
            </a:extrusionClr>
          </a:sp3d>
        </p:spPr>
        <p:txBody>
          <a:bodyPr anchor="ctr">
            <a:flatTx/>
          </a:bodyPr>
          <a:lstStyle/>
          <a:p>
            <a:pPr algn="ctr" eaLnBrk="1" hangingPunct="1">
              <a:lnSpc>
                <a:spcPct val="100000"/>
              </a:lnSpc>
            </a:pPr>
            <a:r>
              <a:rPr lang="en-US" sz="1000">
                <a:solidFill>
                  <a:schemeClr val="bg1"/>
                </a:solidFill>
              </a:rPr>
              <a:t>Development</a:t>
            </a:r>
          </a:p>
        </p:txBody>
      </p:sp>
      <p:sp>
        <p:nvSpPr>
          <p:cNvPr id="22559" name="AutoShape 66"/>
          <p:cNvSpPr>
            <a:spLocks noChangeArrowheads="1"/>
          </p:cNvSpPr>
          <p:nvPr/>
        </p:nvSpPr>
        <p:spPr bwMode="auto">
          <a:xfrm>
            <a:off x="5943600" y="2133600"/>
            <a:ext cx="1368425" cy="409575"/>
          </a:xfrm>
          <a:prstGeom prst="can">
            <a:avLst>
              <a:gd name="adj" fmla="val 25000"/>
            </a:avLst>
          </a:prstGeom>
          <a:solidFill>
            <a:srgbClr val="33CC33"/>
          </a:solidFill>
          <a:ln w="9525">
            <a:solidFill>
              <a:schemeClr val="tx1"/>
            </a:solidFill>
            <a:round/>
            <a:headEnd/>
            <a:tailEnd/>
          </a:ln>
        </p:spPr>
        <p:txBody>
          <a:bodyPr anchor="ctr">
            <a:spAutoFit/>
          </a:bodyPr>
          <a:lstStyle/>
          <a:p>
            <a:pPr algn="ctr"/>
            <a:r>
              <a:rPr lang="en-US"/>
              <a:t>Database</a:t>
            </a:r>
          </a:p>
        </p:txBody>
      </p:sp>
      <p:sp>
        <p:nvSpPr>
          <p:cNvPr id="22560" name="Line 67"/>
          <p:cNvSpPr>
            <a:spLocks noChangeShapeType="1"/>
          </p:cNvSpPr>
          <p:nvPr/>
        </p:nvSpPr>
        <p:spPr bwMode="auto">
          <a:xfrm flipH="1">
            <a:off x="5334000" y="2362200"/>
            <a:ext cx="609600" cy="0"/>
          </a:xfrm>
          <a:prstGeom prst="line">
            <a:avLst/>
          </a:prstGeom>
          <a:noFill/>
          <a:ln w="127000">
            <a:solidFill>
              <a:schemeClr val="tx1"/>
            </a:solidFill>
            <a:round/>
            <a:headEnd/>
            <a:tailEnd/>
          </a:ln>
        </p:spPr>
        <p:txBody>
          <a:bodyPr anchor="ctr"/>
          <a:lstStyle/>
          <a:p>
            <a:endParaRPr lang="en-US"/>
          </a:p>
        </p:txBody>
      </p:sp>
      <p:sp>
        <p:nvSpPr>
          <p:cNvPr id="22561" name="Freeform 68"/>
          <p:cNvSpPr>
            <a:spLocks/>
          </p:cNvSpPr>
          <p:nvPr/>
        </p:nvSpPr>
        <p:spPr bwMode="gray">
          <a:xfrm>
            <a:off x="2057400" y="4559300"/>
            <a:ext cx="1816100" cy="53975"/>
          </a:xfrm>
          <a:custGeom>
            <a:avLst/>
            <a:gdLst>
              <a:gd name="T0" fmla="*/ 1144 w 1144"/>
              <a:gd name="T1" fmla="*/ 0 h 34"/>
              <a:gd name="T2" fmla="*/ 0 w 1144"/>
              <a:gd name="T3" fmla="*/ 34 h 34"/>
              <a:gd name="T4" fmla="*/ 0 60000 65536"/>
              <a:gd name="T5" fmla="*/ 0 60000 65536"/>
              <a:gd name="T6" fmla="*/ 0 w 1144"/>
              <a:gd name="T7" fmla="*/ 0 h 34"/>
              <a:gd name="T8" fmla="*/ 1144 w 1144"/>
              <a:gd name="T9" fmla="*/ 34 h 34"/>
            </a:gdLst>
            <a:ahLst/>
            <a:cxnLst>
              <a:cxn ang="T4">
                <a:pos x="T0" y="T1"/>
              </a:cxn>
              <a:cxn ang="T5">
                <a:pos x="T2" y="T3"/>
              </a:cxn>
            </a:cxnLst>
            <a:rect l="T6" t="T7" r="T8" b="T9"/>
            <a:pathLst>
              <a:path w="1144" h="34">
                <a:moveTo>
                  <a:pt x="1144" y="0"/>
                </a:moveTo>
                <a:cubicBezTo>
                  <a:pt x="955" y="6"/>
                  <a:pt x="238" y="27"/>
                  <a:pt x="0" y="34"/>
                </a:cubicBezTo>
              </a:path>
            </a:pathLst>
          </a:custGeom>
          <a:noFill/>
          <a:ln w="101600" cap="flat" cmpd="sng">
            <a:solidFill>
              <a:srgbClr val="FF0000">
                <a:alpha val="59999"/>
              </a:srgbClr>
            </a:solidFill>
            <a:prstDash val="solid"/>
            <a:round/>
            <a:headEnd type="triangle" w="med" len="med"/>
            <a:tailEnd type="none" w="med" len="med"/>
          </a:ln>
        </p:spPr>
        <p:txBody>
          <a:bodyPr anchor="ctr"/>
          <a:lstStyle/>
          <a:p>
            <a:endParaRPr lang="en-US"/>
          </a:p>
        </p:txBody>
      </p:sp>
      <p:sp>
        <p:nvSpPr>
          <p:cNvPr id="22562" name="Freeform 69"/>
          <p:cNvSpPr>
            <a:spLocks/>
          </p:cNvSpPr>
          <p:nvPr/>
        </p:nvSpPr>
        <p:spPr bwMode="gray">
          <a:xfrm>
            <a:off x="2057400" y="5149850"/>
            <a:ext cx="5486400" cy="1022350"/>
          </a:xfrm>
          <a:custGeom>
            <a:avLst/>
            <a:gdLst>
              <a:gd name="T0" fmla="*/ 3719 w 3719"/>
              <a:gd name="T1" fmla="*/ 684 h 787"/>
              <a:gd name="T2" fmla="*/ 1076 w 3719"/>
              <a:gd name="T3" fmla="*/ 673 h 787"/>
              <a:gd name="T4" fmla="*/ 0 w 3719"/>
              <a:gd name="T5" fmla="*/ 0 h 787"/>
              <a:gd name="T6" fmla="*/ 0 60000 65536"/>
              <a:gd name="T7" fmla="*/ 0 60000 65536"/>
              <a:gd name="T8" fmla="*/ 0 60000 65536"/>
              <a:gd name="T9" fmla="*/ 0 w 3719"/>
              <a:gd name="T10" fmla="*/ 0 h 787"/>
              <a:gd name="T11" fmla="*/ 3719 w 3719"/>
              <a:gd name="T12" fmla="*/ 787 h 787"/>
            </a:gdLst>
            <a:ahLst/>
            <a:cxnLst>
              <a:cxn ang="T6">
                <a:pos x="T0" y="T1"/>
              </a:cxn>
              <a:cxn ang="T7">
                <a:pos x="T2" y="T3"/>
              </a:cxn>
              <a:cxn ang="T8">
                <a:pos x="T4" y="T5"/>
              </a:cxn>
            </a:cxnLst>
            <a:rect l="T9" t="T10" r="T11" b="T12"/>
            <a:pathLst>
              <a:path w="3719" h="787">
                <a:moveTo>
                  <a:pt x="3719" y="684"/>
                </a:moveTo>
                <a:cubicBezTo>
                  <a:pt x="3279" y="682"/>
                  <a:pt x="1696" y="787"/>
                  <a:pt x="1076" y="673"/>
                </a:cubicBezTo>
                <a:cubicBezTo>
                  <a:pt x="456" y="559"/>
                  <a:pt x="224" y="140"/>
                  <a:pt x="0" y="0"/>
                </a:cubicBezTo>
              </a:path>
            </a:pathLst>
          </a:custGeom>
          <a:noFill/>
          <a:ln w="101600" cap="flat" cmpd="sng">
            <a:solidFill>
              <a:srgbClr val="FF0000">
                <a:alpha val="59999"/>
              </a:srgbClr>
            </a:solidFill>
            <a:prstDash val="solid"/>
            <a:round/>
            <a:headEnd type="triangle" w="med" len="med"/>
            <a:tailEnd type="none" w="med" len="med"/>
          </a:ln>
        </p:spPr>
        <p:txBody>
          <a:bodyPr anchor="ctr"/>
          <a:lstStyle/>
          <a:p>
            <a:endParaRPr lang="en-US"/>
          </a:p>
        </p:txBody>
      </p:sp>
      <p:sp>
        <p:nvSpPr>
          <p:cNvPr id="22563" name="Freeform 70"/>
          <p:cNvSpPr>
            <a:spLocks/>
          </p:cNvSpPr>
          <p:nvPr/>
        </p:nvSpPr>
        <p:spPr bwMode="gray">
          <a:xfrm>
            <a:off x="6019800" y="4321175"/>
            <a:ext cx="1276350" cy="1774825"/>
          </a:xfrm>
          <a:custGeom>
            <a:avLst/>
            <a:gdLst>
              <a:gd name="T0" fmla="*/ 804 w 804"/>
              <a:gd name="T1" fmla="*/ 0 h 1118"/>
              <a:gd name="T2" fmla="*/ 491 w 804"/>
              <a:gd name="T3" fmla="*/ 754 h 1118"/>
              <a:gd name="T4" fmla="*/ 0 w 804"/>
              <a:gd name="T5" fmla="*/ 1118 h 1118"/>
              <a:gd name="T6" fmla="*/ 0 60000 65536"/>
              <a:gd name="T7" fmla="*/ 0 60000 65536"/>
              <a:gd name="T8" fmla="*/ 0 60000 65536"/>
              <a:gd name="T9" fmla="*/ 0 w 804"/>
              <a:gd name="T10" fmla="*/ 0 h 1118"/>
              <a:gd name="T11" fmla="*/ 804 w 804"/>
              <a:gd name="T12" fmla="*/ 1118 h 1118"/>
            </a:gdLst>
            <a:ahLst/>
            <a:cxnLst>
              <a:cxn ang="T6">
                <a:pos x="T0" y="T1"/>
              </a:cxn>
              <a:cxn ang="T7">
                <a:pos x="T2" y="T3"/>
              </a:cxn>
              <a:cxn ang="T8">
                <a:pos x="T4" y="T5"/>
              </a:cxn>
            </a:cxnLst>
            <a:rect l="T9" t="T10" r="T11" b="T12"/>
            <a:pathLst>
              <a:path w="804" h="1118">
                <a:moveTo>
                  <a:pt x="804" y="0"/>
                </a:moveTo>
                <a:cubicBezTo>
                  <a:pt x="753" y="126"/>
                  <a:pt x="625" y="568"/>
                  <a:pt x="491" y="754"/>
                </a:cubicBezTo>
                <a:cubicBezTo>
                  <a:pt x="357" y="940"/>
                  <a:pt x="102" y="1042"/>
                  <a:pt x="0" y="1118"/>
                </a:cubicBezTo>
              </a:path>
            </a:pathLst>
          </a:custGeom>
          <a:noFill/>
          <a:ln w="101600" cap="flat" cmpd="sng">
            <a:solidFill>
              <a:srgbClr val="FF0000">
                <a:alpha val="59999"/>
              </a:srgbClr>
            </a:solidFill>
            <a:prstDash val="solid"/>
            <a:round/>
            <a:headEnd type="triangle" w="med" len="med"/>
            <a:tailEnd type="none" w="med" len="med"/>
          </a:ln>
        </p:spPr>
        <p:txBody>
          <a:bodyPr anchor="ctr"/>
          <a:lstStyle/>
          <a:p>
            <a:endParaRPr lang="en-US"/>
          </a:p>
        </p:txBody>
      </p:sp>
      <p:sp>
        <p:nvSpPr>
          <p:cNvPr id="22564" name="Freeform 71"/>
          <p:cNvSpPr>
            <a:spLocks/>
          </p:cNvSpPr>
          <p:nvPr/>
        </p:nvSpPr>
        <p:spPr bwMode="gray">
          <a:xfrm>
            <a:off x="6096000" y="4899025"/>
            <a:ext cx="1358900" cy="1196975"/>
          </a:xfrm>
          <a:custGeom>
            <a:avLst/>
            <a:gdLst>
              <a:gd name="T0" fmla="*/ 856 w 856"/>
              <a:gd name="T1" fmla="*/ 0 h 754"/>
              <a:gd name="T2" fmla="*/ 483 w 856"/>
              <a:gd name="T3" fmla="*/ 424 h 754"/>
              <a:gd name="T4" fmla="*/ 0 w 856"/>
              <a:gd name="T5" fmla="*/ 754 h 754"/>
              <a:gd name="T6" fmla="*/ 0 60000 65536"/>
              <a:gd name="T7" fmla="*/ 0 60000 65536"/>
              <a:gd name="T8" fmla="*/ 0 60000 65536"/>
              <a:gd name="T9" fmla="*/ 0 w 856"/>
              <a:gd name="T10" fmla="*/ 0 h 754"/>
              <a:gd name="T11" fmla="*/ 856 w 856"/>
              <a:gd name="T12" fmla="*/ 754 h 754"/>
            </a:gdLst>
            <a:ahLst/>
            <a:cxnLst>
              <a:cxn ang="T6">
                <a:pos x="T0" y="T1"/>
              </a:cxn>
              <a:cxn ang="T7">
                <a:pos x="T2" y="T3"/>
              </a:cxn>
              <a:cxn ang="T8">
                <a:pos x="T4" y="T5"/>
              </a:cxn>
            </a:cxnLst>
            <a:rect l="T9" t="T10" r="T11" b="T12"/>
            <a:pathLst>
              <a:path w="856" h="754">
                <a:moveTo>
                  <a:pt x="856" y="0"/>
                </a:moveTo>
                <a:cubicBezTo>
                  <a:pt x="794" y="71"/>
                  <a:pt x="626" y="298"/>
                  <a:pt x="483" y="424"/>
                </a:cubicBezTo>
                <a:cubicBezTo>
                  <a:pt x="340" y="550"/>
                  <a:pt x="101" y="685"/>
                  <a:pt x="0" y="754"/>
                </a:cubicBezTo>
              </a:path>
            </a:pathLst>
          </a:custGeom>
          <a:noFill/>
          <a:ln w="101600" cap="flat" cmpd="sng">
            <a:solidFill>
              <a:srgbClr val="FF0000">
                <a:alpha val="59999"/>
              </a:srgbClr>
            </a:solidFill>
            <a:prstDash val="solid"/>
            <a:round/>
            <a:headEnd type="triangle" w="med" len="med"/>
            <a:tailEnd type="none" w="med" len="med"/>
          </a:ln>
        </p:spPr>
        <p:txBody>
          <a:bodyPr anchor="ctr"/>
          <a:lstStyle/>
          <a:p>
            <a:endParaRPr lang="en-US"/>
          </a:p>
        </p:txBody>
      </p:sp>
      <p:sp>
        <p:nvSpPr>
          <p:cNvPr id="22565" name="Freeform 72"/>
          <p:cNvSpPr>
            <a:spLocks/>
          </p:cNvSpPr>
          <p:nvPr/>
        </p:nvSpPr>
        <p:spPr bwMode="gray">
          <a:xfrm>
            <a:off x="5943600" y="5410200"/>
            <a:ext cx="1411288" cy="682625"/>
          </a:xfrm>
          <a:custGeom>
            <a:avLst/>
            <a:gdLst>
              <a:gd name="T0" fmla="*/ 889 w 889"/>
              <a:gd name="T1" fmla="*/ 0 h 430"/>
              <a:gd name="T2" fmla="*/ 533 w 889"/>
              <a:gd name="T3" fmla="*/ 254 h 430"/>
              <a:gd name="T4" fmla="*/ 0 w 889"/>
              <a:gd name="T5" fmla="*/ 430 h 430"/>
              <a:gd name="T6" fmla="*/ 0 60000 65536"/>
              <a:gd name="T7" fmla="*/ 0 60000 65536"/>
              <a:gd name="T8" fmla="*/ 0 60000 65536"/>
              <a:gd name="T9" fmla="*/ 0 w 889"/>
              <a:gd name="T10" fmla="*/ 0 h 430"/>
              <a:gd name="T11" fmla="*/ 889 w 889"/>
              <a:gd name="T12" fmla="*/ 430 h 430"/>
            </a:gdLst>
            <a:ahLst/>
            <a:cxnLst>
              <a:cxn ang="T6">
                <a:pos x="T0" y="T1"/>
              </a:cxn>
              <a:cxn ang="T7">
                <a:pos x="T2" y="T3"/>
              </a:cxn>
              <a:cxn ang="T8">
                <a:pos x="T4" y="T5"/>
              </a:cxn>
            </a:cxnLst>
            <a:rect l="T9" t="T10" r="T11" b="T12"/>
            <a:pathLst>
              <a:path w="889" h="430">
                <a:moveTo>
                  <a:pt x="889" y="0"/>
                </a:moveTo>
                <a:cubicBezTo>
                  <a:pt x="830" y="42"/>
                  <a:pt x="681" y="182"/>
                  <a:pt x="533" y="254"/>
                </a:cubicBezTo>
                <a:cubicBezTo>
                  <a:pt x="385" y="326"/>
                  <a:pt x="111" y="393"/>
                  <a:pt x="0" y="430"/>
                </a:cubicBezTo>
              </a:path>
            </a:pathLst>
          </a:custGeom>
          <a:noFill/>
          <a:ln w="101600" cap="flat" cmpd="sng">
            <a:solidFill>
              <a:srgbClr val="FF0000">
                <a:alpha val="59999"/>
              </a:srgbClr>
            </a:solidFill>
            <a:prstDash val="solid"/>
            <a:round/>
            <a:headEnd type="triangle" w="med" len="med"/>
            <a:tailEnd type="none" w="med" len="med"/>
          </a:ln>
        </p:spPr>
        <p:txBody>
          <a:bodyPr anchor="ctr"/>
          <a:lstStyle/>
          <a:p>
            <a:endParaRPr lang="en-US"/>
          </a:p>
        </p:txBody>
      </p:sp>
      <p:sp>
        <p:nvSpPr>
          <p:cNvPr id="22566" name="Freeform 73"/>
          <p:cNvSpPr>
            <a:spLocks/>
          </p:cNvSpPr>
          <p:nvPr/>
        </p:nvSpPr>
        <p:spPr bwMode="gray">
          <a:xfrm>
            <a:off x="2057400" y="3576638"/>
            <a:ext cx="2724150" cy="2300287"/>
          </a:xfrm>
          <a:custGeom>
            <a:avLst/>
            <a:gdLst>
              <a:gd name="T0" fmla="*/ 1703 w 1716"/>
              <a:gd name="T1" fmla="*/ 0 h 1449"/>
              <a:gd name="T2" fmla="*/ 1432 w 1716"/>
              <a:gd name="T3" fmla="*/ 1296 h 1449"/>
              <a:gd name="T4" fmla="*/ 0 w 1716"/>
              <a:gd name="T5" fmla="*/ 915 h 1449"/>
              <a:gd name="T6" fmla="*/ 0 60000 65536"/>
              <a:gd name="T7" fmla="*/ 0 60000 65536"/>
              <a:gd name="T8" fmla="*/ 0 60000 65536"/>
              <a:gd name="T9" fmla="*/ 0 w 1716"/>
              <a:gd name="T10" fmla="*/ 0 h 1449"/>
              <a:gd name="T11" fmla="*/ 1716 w 1716"/>
              <a:gd name="T12" fmla="*/ 1449 h 1449"/>
            </a:gdLst>
            <a:ahLst/>
            <a:cxnLst>
              <a:cxn ang="T6">
                <a:pos x="T0" y="T1"/>
              </a:cxn>
              <a:cxn ang="T7">
                <a:pos x="T2" y="T3"/>
              </a:cxn>
              <a:cxn ang="T8">
                <a:pos x="T4" y="T5"/>
              </a:cxn>
            </a:cxnLst>
            <a:rect l="T9" t="T10" r="T11" b="T12"/>
            <a:pathLst>
              <a:path w="1716" h="1449">
                <a:moveTo>
                  <a:pt x="1703" y="0"/>
                </a:moveTo>
                <a:cubicBezTo>
                  <a:pt x="1658" y="215"/>
                  <a:pt x="1716" y="1143"/>
                  <a:pt x="1432" y="1296"/>
                </a:cubicBezTo>
                <a:cubicBezTo>
                  <a:pt x="1148" y="1449"/>
                  <a:pt x="298" y="994"/>
                  <a:pt x="0" y="915"/>
                </a:cubicBezTo>
              </a:path>
            </a:pathLst>
          </a:custGeom>
          <a:noFill/>
          <a:ln w="101600" cap="flat" cmpd="sng">
            <a:solidFill>
              <a:srgbClr val="FF0000">
                <a:alpha val="59999"/>
              </a:srgbClr>
            </a:solidFill>
            <a:prstDash val="solid"/>
            <a:round/>
            <a:headEnd type="triangle" w="med" len="med"/>
            <a:tailEnd type="none" w="med" len="med"/>
          </a:ln>
        </p:spPr>
        <p:txBody>
          <a:bodyPr anchor="ctr"/>
          <a:lstStyle/>
          <a:p>
            <a:endParaRPr lang="en-US"/>
          </a:p>
        </p:txBody>
      </p:sp>
      <p:sp>
        <p:nvSpPr>
          <p:cNvPr id="22567" name="Freeform 74"/>
          <p:cNvSpPr>
            <a:spLocks/>
          </p:cNvSpPr>
          <p:nvPr/>
        </p:nvSpPr>
        <p:spPr bwMode="gray">
          <a:xfrm>
            <a:off x="2057400" y="4249738"/>
            <a:ext cx="1828800" cy="223837"/>
          </a:xfrm>
          <a:custGeom>
            <a:avLst/>
            <a:gdLst>
              <a:gd name="T0" fmla="*/ 1152 w 1152"/>
              <a:gd name="T1" fmla="*/ 0 h 141"/>
              <a:gd name="T2" fmla="*/ 0 w 1152"/>
              <a:gd name="T3" fmla="*/ 141 h 141"/>
              <a:gd name="T4" fmla="*/ 0 60000 65536"/>
              <a:gd name="T5" fmla="*/ 0 60000 65536"/>
              <a:gd name="T6" fmla="*/ 0 w 1152"/>
              <a:gd name="T7" fmla="*/ 0 h 141"/>
              <a:gd name="T8" fmla="*/ 1152 w 1152"/>
              <a:gd name="T9" fmla="*/ 141 h 141"/>
            </a:gdLst>
            <a:ahLst/>
            <a:cxnLst>
              <a:cxn ang="T4">
                <a:pos x="T0" y="T1"/>
              </a:cxn>
              <a:cxn ang="T5">
                <a:pos x="T2" y="T3"/>
              </a:cxn>
            </a:cxnLst>
            <a:rect l="T6" t="T7" r="T8" b="T9"/>
            <a:pathLst>
              <a:path w="1152" h="141">
                <a:moveTo>
                  <a:pt x="1152" y="0"/>
                </a:moveTo>
                <a:cubicBezTo>
                  <a:pt x="960" y="22"/>
                  <a:pt x="240" y="112"/>
                  <a:pt x="0" y="141"/>
                </a:cubicBezTo>
              </a:path>
            </a:pathLst>
          </a:custGeom>
          <a:noFill/>
          <a:ln w="101600" cap="flat" cmpd="sng">
            <a:solidFill>
              <a:srgbClr val="FF0000">
                <a:alpha val="59999"/>
              </a:srgbClr>
            </a:solidFill>
            <a:prstDash val="solid"/>
            <a:round/>
            <a:headEnd type="triangle" w="med" len="med"/>
            <a:tailEnd type="none" w="med" len="med"/>
          </a:ln>
        </p:spPr>
        <p:txBody>
          <a:bodyPr anchor="ctr"/>
          <a:lstStyle/>
          <a:p>
            <a:endParaRPr lang="en-US"/>
          </a:p>
        </p:txBody>
      </p:sp>
      <p:sp>
        <p:nvSpPr>
          <p:cNvPr id="22568" name="Freeform 75"/>
          <p:cNvSpPr>
            <a:spLocks/>
          </p:cNvSpPr>
          <p:nvPr/>
        </p:nvSpPr>
        <p:spPr bwMode="gray">
          <a:xfrm>
            <a:off x="2057400" y="4765675"/>
            <a:ext cx="1816100" cy="142875"/>
          </a:xfrm>
          <a:custGeom>
            <a:avLst/>
            <a:gdLst>
              <a:gd name="T0" fmla="*/ 1144 w 1144"/>
              <a:gd name="T1" fmla="*/ 90 h 90"/>
              <a:gd name="T2" fmla="*/ 0 w 1144"/>
              <a:gd name="T3" fmla="*/ 0 h 90"/>
              <a:gd name="T4" fmla="*/ 0 60000 65536"/>
              <a:gd name="T5" fmla="*/ 0 60000 65536"/>
              <a:gd name="T6" fmla="*/ 0 w 1144"/>
              <a:gd name="T7" fmla="*/ 0 h 90"/>
              <a:gd name="T8" fmla="*/ 1144 w 1144"/>
              <a:gd name="T9" fmla="*/ 90 h 90"/>
            </a:gdLst>
            <a:ahLst/>
            <a:cxnLst>
              <a:cxn ang="T4">
                <a:pos x="T0" y="T1"/>
              </a:cxn>
              <a:cxn ang="T5">
                <a:pos x="T2" y="T3"/>
              </a:cxn>
            </a:cxnLst>
            <a:rect l="T6" t="T7" r="T8" b="T9"/>
            <a:pathLst>
              <a:path w="1144" h="90">
                <a:moveTo>
                  <a:pt x="1144" y="90"/>
                </a:moveTo>
                <a:cubicBezTo>
                  <a:pt x="953" y="75"/>
                  <a:pt x="238" y="19"/>
                  <a:pt x="0" y="0"/>
                </a:cubicBezTo>
              </a:path>
            </a:pathLst>
          </a:custGeom>
          <a:noFill/>
          <a:ln w="101600" cap="flat" cmpd="sng">
            <a:solidFill>
              <a:srgbClr val="FF0000">
                <a:alpha val="59999"/>
              </a:srgbClr>
            </a:solidFill>
            <a:prstDash val="solid"/>
            <a:round/>
            <a:headEnd type="triangle" w="med" len="med"/>
            <a:tailEnd type="none" w="med" len="med"/>
          </a:ln>
        </p:spPr>
        <p:txBody>
          <a:bodyPr anchor="ctr"/>
          <a:lstStyle/>
          <a:p>
            <a:endParaRPr lang="en-US"/>
          </a:p>
        </p:txBody>
      </p:sp>
      <p:sp>
        <p:nvSpPr>
          <p:cNvPr id="22569" name="Freeform 76"/>
          <p:cNvSpPr>
            <a:spLocks/>
          </p:cNvSpPr>
          <p:nvPr/>
        </p:nvSpPr>
        <p:spPr bwMode="gray">
          <a:xfrm>
            <a:off x="2057400" y="4918075"/>
            <a:ext cx="1801813" cy="285750"/>
          </a:xfrm>
          <a:custGeom>
            <a:avLst/>
            <a:gdLst>
              <a:gd name="T0" fmla="*/ 1135 w 1135"/>
              <a:gd name="T1" fmla="*/ 180 h 180"/>
              <a:gd name="T2" fmla="*/ 0 w 1135"/>
              <a:gd name="T3" fmla="*/ 0 h 180"/>
              <a:gd name="T4" fmla="*/ 0 60000 65536"/>
              <a:gd name="T5" fmla="*/ 0 60000 65536"/>
              <a:gd name="T6" fmla="*/ 0 w 1135"/>
              <a:gd name="T7" fmla="*/ 0 h 180"/>
              <a:gd name="T8" fmla="*/ 1135 w 1135"/>
              <a:gd name="T9" fmla="*/ 180 h 180"/>
            </a:gdLst>
            <a:ahLst/>
            <a:cxnLst>
              <a:cxn ang="T4">
                <a:pos x="T0" y="T1"/>
              </a:cxn>
              <a:cxn ang="T5">
                <a:pos x="T2" y="T3"/>
              </a:cxn>
            </a:cxnLst>
            <a:rect l="T6" t="T7" r="T8" b="T9"/>
            <a:pathLst>
              <a:path w="1135" h="180">
                <a:moveTo>
                  <a:pt x="1135" y="180"/>
                </a:moveTo>
                <a:cubicBezTo>
                  <a:pt x="946" y="149"/>
                  <a:pt x="236" y="38"/>
                  <a:pt x="0" y="0"/>
                </a:cubicBezTo>
              </a:path>
            </a:pathLst>
          </a:custGeom>
          <a:noFill/>
          <a:ln w="101600" cap="flat" cmpd="sng">
            <a:solidFill>
              <a:srgbClr val="FF0000">
                <a:alpha val="59999"/>
              </a:srgbClr>
            </a:solidFill>
            <a:prstDash val="solid"/>
            <a:round/>
            <a:headEnd type="triangle" w="med" len="med"/>
            <a:tailEnd type="none" w="med" len="med"/>
          </a:ln>
        </p:spPr>
        <p:txBody>
          <a:bodyPr anchor="ctr"/>
          <a:lstStyle/>
          <a:p>
            <a:endParaRPr lang="en-US"/>
          </a:p>
        </p:txBody>
      </p:sp>
      <p:sp>
        <p:nvSpPr>
          <p:cNvPr id="22570" name="Freeform 77"/>
          <p:cNvSpPr>
            <a:spLocks/>
          </p:cNvSpPr>
          <p:nvPr/>
        </p:nvSpPr>
        <p:spPr bwMode="gray">
          <a:xfrm>
            <a:off x="5118100" y="2541588"/>
            <a:ext cx="1484313" cy="2043112"/>
          </a:xfrm>
          <a:custGeom>
            <a:avLst/>
            <a:gdLst>
              <a:gd name="T0" fmla="*/ 935 w 935"/>
              <a:gd name="T1" fmla="*/ 0 h 1287"/>
              <a:gd name="T2" fmla="*/ 622 w 935"/>
              <a:gd name="T3" fmla="*/ 1076 h 1287"/>
              <a:gd name="T4" fmla="*/ 0 w 935"/>
              <a:gd name="T5" fmla="*/ 1265 h 1287"/>
              <a:gd name="T6" fmla="*/ 0 60000 65536"/>
              <a:gd name="T7" fmla="*/ 0 60000 65536"/>
              <a:gd name="T8" fmla="*/ 0 60000 65536"/>
              <a:gd name="T9" fmla="*/ 0 w 935"/>
              <a:gd name="T10" fmla="*/ 0 h 1287"/>
              <a:gd name="T11" fmla="*/ 935 w 935"/>
              <a:gd name="T12" fmla="*/ 1287 h 1287"/>
            </a:gdLst>
            <a:ahLst/>
            <a:cxnLst>
              <a:cxn ang="T6">
                <a:pos x="T0" y="T1"/>
              </a:cxn>
              <a:cxn ang="T7">
                <a:pos x="T2" y="T3"/>
              </a:cxn>
              <a:cxn ang="T8">
                <a:pos x="T4" y="T5"/>
              </a:cxn>
            </a:cxnLst>
            <a:rect l="T9" t="T10" r="T11" b="T12"/>
            <a:pathLst>
              <a:path w="935" h="1287">
                <a:moveTo>
                  <a:pt x="935" y="0"/>
                </a:moveTo>
                <a:cubicBezTo>
                  <a:pt x="883" y="179"/>
                  <a:pt x="778" y="865"/>
                  <a:pt x="622" y="1076"/>
                </a:cubicBezTo>
                <a:cubicBezTo>
                  <a:pt x="466" y="1287"/>
                  <a:pt x="130" y="1226"/>
                  <a:pt x="0" y="1265"/>
                </a:cubicBezTo>
              </a:path>
            </a:pathLst>
          </a:custGeom>
          <a:noFill/>
          <a:ln w="101600" cap="flat" cmpd="sng">
            <a:solidFill>
              <a:srgbClr val="FF0000">
                <a:alpha val="59999"/>
              </a:srgbClr>
            </a:solidFill>
            <a:prstDash val="solid"/>
            <a:round/>
            <a:headEnd type="triangle" w="med" len="med"/>
            <a:tailEnd type="none" w="med" len="med"/>
          </a:ln>
        </p:spPr>
        <p:txBody>
          <a:bodyPr anchor="ctr"/>
          <a:lstStyle/>
          <a:p>
            <a:endParaRPr lang="en-US"/>
          </a:p>
        </p:txBody>
      </p:sp>
      <p:sp>
        <p:nvSpPr>
          <p:cNvPr id="22571" name="Freeform 78"/>
          <p:cNvSpPr>
            <a:spLocks/>
          </p:cNvSpPr>
          <p:nvPr/>
        </p:nvSpPr>
        <p:spPr bwMode="gray">
          <a:xfrm>
            <a:off x="6132513" y="2809875"/>
            <a:ext cx="1330325" cy="1371600"/>
          </a:xfrm>
          <a:custGeom>
            <a:avLst/>
            <a:gdLst>
              <a:gd name="T0" fmla="*/ 838 w 838"/>
              <a:gd name="T1" fmla="*/ 0 h 864"/>
              <a:gd name="T2" fmla="*/ 271 w 838"/>
              <a:gd name="T3" fmla="*/ 441 h 864"/>
              <a:gd name="T4" fmla="*/ 0 w 838"/>
              <a:gd name="T5" fmla="*/ 864 h 864"/>
              <a:gd name="T6" fmla="*/ 0 60000 65536"/>
              <a:gd name="T7" fmla="*/ 0 60000 65536"/>
              <a:gd name="T8" fmla="*/ 0 60000 65536"/>
              <a:gd name="T9" fmla="*/ 0 w 838"/>
              <a:gd name="T10" fmla="*/ 0 h 864"/>
              <a:gd name="T11" fmla="*/ 838 w 838"/>
              <a:gd name="T12" fmla="*/ 864 h 864"/>
            </a:gdLst>
            <a:ahLst/>
            <a:cxnLst>
              <a:cxn ang="T6">
                <a:pos x="T0" y="T1"/>
              </a:cxn>
              <a:cxn ang="T7">
                <a:pos x="T2" y="T3"/>
              </a:cxn>
              <a:cxn ang="T8">
                <a:pos x="T4" y="T5"/>
              </a:cxn>
            </a:cxnLst>
            <a:rect l="T9" t="T10" r="T11" b="T12"/>
            <a:pathLst>
              <a:path w="838" h="864">
                <a:moveTo>
                  <a:pt x="838" y="0"/>
                </a:moveTo>
                <a:cubicBezTo>
                  <a:pt x="743" y="74"/>
                  <a:pt x="411" y="297"/>
                  <a:pt x="271" y="441"/>
                </a:cubicBezTo>
                <a:cubicBezTo>
                  <a:pt x="131" y="585"/>
                  <a:pt x="57" y="776"/>
                  <a:pt x="0" y="864"/>
                </a:cubicBezTo>
              </a:path>
            </a:pathLst>
          </a:custGeom>
          <a:noFill/>
          <a:ln w="101600" cap="flat" cmpd="sng">
            <a:solidFill>
              <a:srgbClr val="FF0000">
                <a:alpha val="59999"/>
              </a:srgbClr>
            </a:solidFill>
            <a:prstDash val="solid"/>
            <a:round/>
            <a:headEnd type="triangle" w="med" len="med"/>
            <a:tailEnd type="none" w="med" len="med"/>
          </a:ln>
        </p:spPr>
        <p:txBody>
          <a:bodyPr anchor="ctr"/>
          <a:lstStyle/>
          <a:p>
            <a:endParaRPr lang="en-US"/>
          </a:p>
        </p:txBody>
      </p:sp>
      <p:sp>
        <p:nvSpPr>
          <p:cNvPr id="22572" name="Rectangle 79"/>
          <p:cNvSpPr>
            <a:spLocks noChangeArrowheads="1"/>
          </p:cNvSpPr>
          <p:nvPr/>
        </p:nvSpPr>
        <p:spPr bwMode="auto">
          <a:xfrm>
            <a:off x="1238250" y="5202238"/>
            <a:ext cx="765175" cy="284162"/>
          </a:xfrm>
          <a:prstGeom prst="rect">
            <a:avLst/>
          </a:prstGeom>
          <a:noFill/>
          <a:ln w="9525" algn="ctr">
            <a:noFill/>
            <a:miter lim="800000"/>
            <a:headEnd/>
            <a:tailEnd/>
          </a:ln>
        </p:spPr>
        <p:txBody>
          <a:bodyPr wrap="none">
            <a:spAutoFit/>
          </a:bodyPr>
          <a:lstStyle/>
          <a:p>
            <a:r>
              <a:rPr lang="en-US"/>
              <a:t>Insider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smtClean="0"/>
              <a:t>A6 – Avoiding Security </a:t>
            </a:r>
            <a:r>
              <a:rPr lang="en-US" dirty="0" err="1" smtClean="0"/>
              <a:t>Misconfiguration</a:t>
            </a:r>
            <a:endParaRPr lang="en-US" dirty="0" smtClean="0"/>
          </a:p>
        </p:txBody>
      </p:sp>
      <p:sp>
        <p:nvSpPr>
          <p:cNvPr id="24579" name="Rectangle 3"/>
          <p:cNvSpPr>
            <a:spLocks noGrp="1" noChangeArrowheads="1"/>
          </p:cNvSpPr>
          <p:nvPr>
            <p:ph type="body" idx="1"/>
          </p:nvPr>
        </p:nvSpPr>
        <p:spPr/>
        <p:txBody>
          <a:bodyPr/>
          <a:lstStyle/>
          <a:p>
            <a:r>
              <a:rPr lang="en-US" sz="2000" dirty="0" smtClean="0"/>
              <a:t>Verify your system’s configuration management</a:t>
            </a:r>
          </a:p>
          <a:p>
            <a:pPr lvl="1"/>
            <a:r>
              <a:rPr lang="en-US" sz="1800" dirty="0" smtClean="0"/>
              <a:t>Secure configuration “hardening” guideline</a:t>
            </a:r>
          </a:p>
          <a:p>
            <a:pPr lvl="2"/>
            <a:r>
              <a:rPr lang="en-US" sz="1600" dirty="0" smtClean="0"/>
              <a:t>Automation is REALLY USEFUL here</a:t>
            </a:r>
          </a:p>
          <a:p>
            <a:pPr lvl="1"/>
            <a:r>
              <a:rPr lang="en-US" sz="1800" dirty="0" smtClean="0"/>
              <a:t>Must cover entire platform and application</a:t>
            </a:r>
          </a:p>
          <a:p>
            <a:pPr lvl="1"/>
            <a:r>
              <a:rPr lang="en-US" sz="1800" u="sng" dirty="0" smtClean="0"/>
              <a:t>Keep up with patches</a:t>
            </a:r>
            <a:r>
              <a:rPr lang="en-US" sz="1800" dirty="0" smtClean="0"/>
              <a:t> for ALL components</a:t>
            </a:r>
          </a:p>
          <a:p>
            <a:pPr lvl="2"/>
            <a:r>
              <a:rPr lang="en-US" sz="1600" dirty="0" smtClean="0"/>
              <a:t>This includes software libraries, not just OS and Server applications</a:t>
            </a:r>
          </a:p>
          <a:p>
            <a:pPr lvl="1"/>
            <a:r>
              <a:rPr lang="en-US" sz="1800" dirty="0" smtClean="0"/>
              <a:t>Analyze security effects of changes</a:t>
            </a:r>
          </a:p>
          <a:p>
            <a:pPr lvl="1"/>
            <a:endParaRPr lang="en-US" sz="1800" dirty="0" smtClean="0"/>
          </a:p>
          <a:p>
            <a:r>
              <a:rPr lang="en-US" sz="2000" dirty="0" smtClean="0"/>
              <a:t>Can you “dump” the application configuration</a:t>
            </a:r>
          </a:p>
          <a:p>
            <a:pPr lvl="1"/>
            <a:r>
              <a:rPr lang="en-US" sz="1800" dirty="0" smtClean="0"/>
              <a:t>Build reporting into your process</a:t>
            </a:r>
          </a:p>
          <a:p>
            <a:pPr lvl="1"/>
            <a:r>
              <a:rPr lang="en-US" sz="1800" dirty="0" smtClean="0"/>
              <a:t>If you can’t verify it, it isn’t secure</a:t>
            </a:r>
          </a:p>
          <a:p>
            <a:pPr lvl="1"/>
            <a:endParaRPr lang="en-US" sz="1800" dirty="0" smtClean="0"/>
          </a:p>
          <a:p>
            <a:r>
              <a:rPr lang="en-US" sz="2000" dirty="0" smtClean="0"/>
              <a:t>Verify the implementation</a:t>
            </a:r>
          </a:p>
          <a:p>
            <a:pPr lvl="1"/>
            <a:r>
              <a:rPr lang="en-US" sz="1800" dirty="0" smtClean="0"/>
              <a:t>Scanning finds generic configuration and missing patch problems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A7 – Failure to Restrict URL Access</a:t>
            </a:r>
          </a:p>
        </p:txBody>
      </p:sp>
      <p:graphicFrame>
        <p:nvGraphicFramePr>
          <p:cNvPr id="4" name="Diagram 3"/>
          <p:cNvGraphicFramePr/>
          <p:nvPr/>
        </p:nvGraphicFramePr>
        <p:xfrm>
          <a:off x="381000" y="914400"/>
          <a:ext cx="8305800" cy="5257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Failure to Restrict URL Access Illustrated</a:t>
            </a:r>
          </a:p>
        </p:txBody>
      </p:sp>
      <p:sp>
        <p:nvSpPr>
          <p:cNvPr id="26627" name="Rectangle 3"/>
          <p:cNvSpPr>
            <a:spLocks noGrp="1" noChangeArrowheads="1"/>
          </p:cNvSpPr>
          <p:nvPr>
            <p:ph type="body" idx="1"/>
          </p:nvPr>
        </p:nvSpPr>
        <p:spPr>
          <a:xfrm>
            <a:off x="5211763" y="1295400"/>
            <a:ext cx="4040187" cy="4830763"/>
          </a:xfrm>
        </p:spPr>
        <p:txBody>
          <a:bodyPr/>
          <a:lstStyle/>
          <a:p>
            <a:pPr eaLnBrk="1" hangingPunct="1"/>
            <a:r>
              <a:rPr lang="en-US" sz="2400" smtClean="0"/>
              <a:t>Attacker notices the URL indicates his role</a:t>
            </a:r>
          </a:p>
          <a:p>
            <a:pPr eaLnBrk="1" hangingPunct="1">
              <a:buFont typeface="Webdings" pitchFamily="18" charset="2"/>
              <a:buNone/>
            </a:pPr>
            <a:r>
              <a:rPr lang="en-US" sz="2400" smtClean="0"/>
              <a:t>    /</a:t>
            </a:r>
            <a:r>
              <a:rPr lang="en-US" sz="2400" smtClean="0">
                <a:solidFill>
                  <a:srgbClr val="FF0000"/>
                </a:solidFill>
              </a:rPr>
              <a:t>user</a:t>
            </a:r>
            <a:r>
              <a:rPr lang="en-US" sz="2400" smtClean="0"/>
              <a:t>/getAccounts</a:t>
            </a:r>
          </a:p>
          <a:p>
            <a:pPr eaLnBrk="1" hangingPunct="1"/>
            <a:endParaRPr lang="en-US" sz="2400" smtClean="0"/>
          </a:p>
          <a:p>
            <a:pPr eaLnBrk="1" hangingPunct="1"/>
            <a:r>
              <a:rPr lang="en-US" sz="2400" smtClean="0"/>
              <a:t>He modifies it to another directory (role)</a:t>
            </a:r>
          </a:p>
          <a:p>
            <a:pPr eaLnBrk="1" hangingPunct="1">
              <a:buFont typeface="Webdings" pitchFamily="18" charset="2"/>
              <a:buNone/>
            </a:pPr>
            <a:r>
              <a:rPr lang="en-US" sz="2400" smtClean="0"/>
              <a:t>    /</a:t>
            </a:r>
            <a:r>
              <a:rPr lang="en-US" sz="2400" smtClean="0">
                <a:solidFill>
                  <a:srgbClr val="FF0000"/>
                </a:solidFill>
              </a:rPr>
              <a:t>admin</a:t>
            </a:r>
            <a:r>
              <a:rPr lang="en-US" sz="2400" smtClean="0"/>
              <a:t>/getAccounts, or</a:t>
            </a:r>
          </a:p>
          <a:p>
            <a:pPr eaLnBrk="1" hangingPunct="1">
              <a:buFont typeface="Webdings" pitchFamily="18" charset="2"/>
              <a:buNone/>
            </a:pPr>
            <a:r>
              <a:rPr lang="en-US" sz="2400" smtClean="0"/>
              <a:t>    /</a:t>
            </a:r>
            <a:r>
              <a:rPr lang="en-US" sz="2400" smtClean="0">
                <a:solidFill>
                  <a:srgbClr val="FF0000"/>
                </a:solidFill>
              </a:rPr>
              <a:t>manager</a:t>
            </a:r>
            <a:r>
              <a:rPr lang="en-US" sz="2400" smtClean="0"/>
              <a:t>/getAccounts</a:t>
            </a:r>
          </a:p>
          <a:p>
            <a:pPr eaLnBrk="1" hangingPunct="1">
              <a:buFont typeface="Webdings" pitchFamily="18" charset="2"/>
              <a:buNone/>
            </a:pPr>
            <a:endParaRPr lang="en-US" sz="2400" smtClean="0"/>
          </a:p>
          <a:p>
            <a:pPr eaLnBrk="1" hangingPunct="1"/>
            <a:r>
              <a:rPr lang="en-US" sz="2400" smtClean="0"/>
              <a:t>Attacker views more accounts than just their own</a:t>
            </a:r>
          </a:p>
          <a:p>
            <a:pPr eaLnBrk="1" hangingPunct="1"/>
            <a:endParaRPr lang="en-US" sz="2400" smtClean="0"/>
          </a:p>
        </p:txBody>
      </p:sp>
      <p:pic>
        <p:nvPicPr>
          <p:cNvPr id="26628" name="Picture 4"/>
          <p:cNvPicPr>
            <a:picLocks noChangeAspect="1" noChangeArrowheads="1"/>
          </p:cNvPicPr>
          <p:nvPr/>
        </p:nvPicPr>
        <p:blipFill>
          <a:blip r:embed="rId4" cstate="print"/>
          <a:srcRect/>
          <a:stretch>
            <a:fillRect/>
          </a:stretch>
        </p:blipFill>
        <p:spPr bwMode="auto">
          <a:xfrm>
            <a:off x="179388" y="1143000"/>
            <a:ext cx="5041900" cy="4729163"/>
          </a:xfrm>
          <a:prstGeom prst="rect">
            <a:avLst/>
          </a:prstGeom>
          <a:noFill/>
          <a:ln w="9525" algn="ctr">
            <a:noFill/>
            <a:miter lim="800000"/>
            <a:headEnd/>
            <a:tailEnd/>
          </a:ln>
        </p:spPr>
      </p:pic>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smtClean="0"/>
              <a:t>A7 – Avoiding URL Access Control Flaws</a:t>
            </a:r>
          </a:p>
        </p:txBody>
      </p:sp>
      <p:sp>
        <p:nvSpPr>
          <p:cNvPr id="28675" name="Rectangle 3"/>
          <p:cNvSpPr>
            <a:spLocks noGrp="1" noChangeArrowheads="1"/>
          </p:cNvSpPr>
          <p:nvPr>
            <p:ph idx="1"/>
          </p:nvPr>
        </p:nvSpPr>
        <p:spPr/>
        <p:txBody>
          <a:bodyPr/>
          <a:lstStyle/>
          <a:p>
            <a:pPr eaLnBrk="1" hangingPunct="1">
              <a:lnSpc>
                <a:spcPct val="90000"/>
              </a:lnSpc>
            </a:pPr>
            <a:r>
              <a:rPr lang="en-US" sz="1800" dirty="0" smtClean="0"/>
              <a:t>For each URL, a site needs to do 3 things</a:t>
            </a:r>
          </a:p>
          <a:p>
            <a:pPr lvl="1" eaLnBrk="1" hangingPunct="1">
              <a:lnSpc>
                <a:spcPct val="90000"/>
              </a:lnSpc>
            </a:pPr>
            <a:r>
              <a:rPr lang="en-US" sz="1600" dirty="0" smtClean="0"/>
              <a:t>Restrict access to authenticated users (if not public)</a:t>
            </a:r>
          </a:p>
          <a:p>
            <a:pPr lvl="1" eaLnBrk="1" hangingPunct="1">
              <a:lnSpc>
                <a:spcPct val="90000"/>
              </a:lnSpc>
            </a:pPr>
            <a:r>
              <a:rPr lang="en-US" sz="1600" dirty="0" smtClean="0"/>
              <a:t>Enforce any user or role based permissions (if private)</a:t>
            </a:r>
          </a:p>
          <a:p>
            <a:pPr lvl="1" eaLnBrk="1" hangingPunct="1">
              <a:lnSpc>
                <a:spcPct val="90000"/>
              </a:lnSpc>
            </a:pPr>
            <a:r>
              <a:rPr lang="en-US" sz="1600" dirty="0" smtClean="0"/>
              <a:t>Completely disallow requests to unauthorized page types (e.g., </a:t>
            </a:r>
            <a:r>
              <a:rPr lang="en-US" sz="1600" dirty="0" err="1" smtClean="0"/>
              <a:t>config</a:t>
            </a:r>
            <a:r>
              <a:rPr lang="en-US" sz="1600" dirty="0" smtClean="0"/>
              <a:t> files, log files, source files, etc.)</a:t>
            </a:r>
          </a:p>
          <a:p>
            <a:pPr lvl="2" eaLnBrk="1" hangingPunct="1">
              <a:lnSpc>
                <a:spcPct val="90000"/>
              </a:lnSpc>
            </a:pPr>
            <a:endParaRPr lang="en-US" sz="1400" dirty="0" smtClean="0"/>
          </a:p>
          <a:p>
            <a:pPr eaLnBrk="1" hangingPunct="1">
              <a:lnSpc>
                <a:spcPct val="90000"/>
              </a:lnSpc>
            </a:pPr>
            <a:r>
              <a:rPr lang="en-US" sz="1800" dirty="0" smtClean="0"/>
              <a:t>Verify your architecture</a:t>
            </a:r>
          </a:p>
          <a:p>
            <a:pPr lvl="1"/>
            <a:r>
              <a:rPr lang="en-US" sz="1600" dirty="0" smtClean="0"/>
              <a:t>Use a simple, positive model at </a:t>
            </a:r>
            <a:r>
              <a:rPr lang="en-US" sz="1600" u="sng" dirty="0" smtClean="0"/>
              <a:t>every</a:t>
            </a:r>
            <a:r>
              <a:rPr lang="en-US" sz="1600" dirty="0" smtClean="0"/>
              <a:t> layer</a:t>
            </a:r>
          </a:p>
          <a:p>
            <a:pPr lvl="1"/>
            <a:r>
              <a:rPr lang="en-US" sz="1600" dirty="0" smtClean="0"/>
              <a:t>Be sure you actually have a mechanism at every layer</a:t>
            </a:r>
          </a:p>
          <a:p>
            <a:pPr lvl="2"/>
            <a:endParaRPr lang="en-US" sz="1400" dirty="0" smtClean="0"/>
          </a:p>
          <a:p>
            <a:r>
              <a:rPr lang="en-US" sz="1800" dirty="0" smtClean="0"/>
              <a:t>Verify the implementation</a:t>
            </a:r>
          </a:p>
          <a:p>
            <a:pPr lvl="1"/>
            <a:r>
              <a:rPr lang="en-US" sz="1600" dirty="0" smtClean="0"/>
              <a:t>Forget automated analysis approaches</a:t>
            </a:r>
          </a:p>
          <a:p>
            <a:pPr lvl="1"/>
            <a:r>
              <a:rPr lang="en-US" sz="1600" dirty="0" smtClean="0"/>
              <a:t>Verify that each URL in your application is protected by either</a:t>
            </a:r>
          </a:p>
          <a:p>
            <a:pPr lvl="2"/>
            <a:r>
              <a:rPr lang="en-US" sz="1400" dirty="0" smtClean="0"/>
              <a:t>An external filter, like Java EE web.xml or a commercial product</a:t>
            </a:r>
          </a:p>
          <a:p>
            <a:pPr lvl="2"/>
            <a:r>
              <a:rPr lang="en-US" sz="1400" dirty="0" smtClean="0"/>
              <a:t>Or internal checks in YOUR code – Use ESAPI’s </a:t>
            </a:r>
            <a:r>
              <a:rPr lang="en-US" sz="1400" dirty="0" err="1" smtClean="0"/>
              <a:t>isAuthorizedForURL</a:t>
            </a:r>
            <a:r>
              <a:rPr lang="en-US" sz="1400" dirty="0" smtClean="0"/>
              <a:t>() method</a:t>
            </a:r>
          </a:p>
          <a:p>
            <a:pPr lvl="1"/>
            <a:r>
              <a:rPr lang="en-US" sz="1600" dirty="0" smtClean="0"/>
              <a:t>Verify the server configuration disallows requests to unauthorized file types</a:t>
            </a:r>
          </a:p>
          <a:p>
            <a:pPr lvl="1"/>
            <a:r>
              <a:rPr lang="en-US" sz="1600" dirty="0" smtClean="0"/>
              <a:t>Use </a:t>
            </a:r>
            <a:r>
              <a:rPr lang="en-US" sz="1600" dirty="0" err="1" smtClean="0"/>
              <a:t>WebScarab</a:t>
            </a:r>
            <a:r>
              <a:rPr lang="en-US" sz="1600" dirty="0" smtClean="0"/>
              <a:t> or your browser to forge unauthorized requests</a:t>
            </a:r>
          </a:p>
          <a:p>
            <a:pPr lvl="2"/>
            <a:endParaRPr lang="en-US" sz="1400" dirty="0" smtClean="0"/>
          </a:p>
          <a:p>
            <a:pPr eaLnBrk="1" hangingPunct="1">
              <a:lnSpc>
                <a:spcPct val="90000"/>
              </a:lnSpc>
            </a:pPr>
            <a:endParaRPr lang="en-US" sz="1600" dirty="0" smtClean="0"/>
          </a:p>
          <a:p>
            <a:pPr lvl="1"/>
            <a:endParaRPr lang="en-US" sz="16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A8 – </a:t>
            </a:r>
            <a:r>
              <a:rPr lang="en-US" dirty="0" err="1" smtClean="0"/>
              <a:t>Unvalidated</a:t>
            </a:r>
            <a:r>
              <a:rPr lang="en-US" dirty="0" smtClean="0"/>
              <a:t> Redirects and Forwards</a:t>
            </a:r>
            <a:endParaRPr lang="en-US" dirty="0"/>
          </a:p>
        </p:txBody>
      </p:sp>
      <p:graphicFrame>
        <p:nvGraphicFramePr>
          <p:cNvPr id="4" name="Diagram 3"/>
          <p:cNvGraphicFramePr/>
          <p:nvPr/>
        </p:nvGraphicFramePr>
        <p:xfrm>
          <a:off x="228600" y="838200"/>
          <a:ext cx="87630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Mapping from 2007 to 2010 Top 10</a:t>
            </a:r>
          </a:p>
        </p:txBody>
      </p:sp>
      <p:graphicFrame>
        <p:nvGraphicFramePr>
          <p:cNvPr id="3" name="Table 2"/>
          <p:cNvGraphicFramePr>
            <a:graphicFrameLocks noGrp="1"/>
          </p:cNvGraphicFramePr>
          <p:nvPr/>
        </p:nvGraphicFramePr>
        <p:xfrm>
          <a:off x="685800" y="914400"/>
          <a:ext cx="7848600" cy="5187699"/>
        </p:xfrm>
        <a:graphic>
          <a:graphicData uri="http://schemas.openxmlformats.org/drawingml/2006/table">
            <a:tbl>
              <a:tblPr>
                <a:tableStyleId>{D113A9D2-9D6B-4929-AA2D-F23B5EE8CBE7}</a:tableStyleId>
              </a:tblPr>
              <a:tblGrid>
                <a:gridCol w="3924300"/>
                <a:gridCol w="3924300"/>
              </a:tblGrid>
              <a:tr h="495219">
                <a:tc>
                  <a:txBody>
                    <a:bodyPr/>
                    <a:lstStyle/>
                    <a:p>
                      <a:pPr algn="ctr"/>
                      <a:r>
                        <a:rPr lang="en-US" sz="1600" b="1" dirty="0" smtClean="0">
                          <a:latin typeface="+mj-lt"/>
                        </a:rPr>
                        <a:t>OWASP Top 10 – 2007 (Previous)</a:t>
                      </a:r>
                      <a:endParaRPr lang="en-US" sz="1600" b="1" dirty="0">
                        <a:latin typeface="+mj-lt"/>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alpha val="0"/>
                      </a:schemeClr>
                    </a:solidFill>
                  </a:tcPr>
                </a:tc>
                <a:tc>
                  <a:txBody>
                    <a:bodyPr/>
                    <a:lstStyle/>
                    <a:p>
                      <a:pPr algn="ctr"/>
                      <a:r>
                        <a:rPr lang="en-US" sz="1600" b="1" dirty="0" smtClean="0">
                          <a:latin typeface="+mj-lt"/>
                        </a:rPr>
                        <a:t>OWASP Top 10 – 2010 </a:t>
                      </a:r>
                      <a:r>
                        <a:rPr lang="en-US" sz="1600" b="1" baseline="0" dirty="0" smtClean="0">
                          <a:latin typeface="+mj-lt"/>
                        </a:rPr>
                        <a:t>(New)</a:t>
                      </a:r>
                      <a:endParaRPr lang="en-US" sz="1600" b="1" dirty="0">
                        <a:latin typeface="+mj-lt"/>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2">
                        <a:alpha val="0"/>
                      </a:schemeClr>
                    </a:solidFill>
                  </a:tcPr>
                </a:tc>
              </a:tr>
              <a:tr h="389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A2 – Injection Flaws</a:t>
                      </a: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A1 – Injection</a:t>
                      </a: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9950">
                <a:tc>
                  <a:txBody>
                    <a:bodyPr/>
                    <a:lstStyle/>
                    <a:p>
                      <a:r>
                        <a:rPr lang="en-US" sz="1000" b="1" kern="1200" dirty="0" smtClean="0">
                          <a:solidFill>
                            <a:schemeClr val="tx1"/>
                          </a:solidFill>
                          <a:latin typeface="+mj-lt"/>
                          <a:ea typeface="+mn-ea"/>
                          <a:cs typeface="+mn-cs"/>
                        </a:rPr>
                        <a:t>A1 – Cross</a:t>
                      </a:r>
                      <a:r>
                        <a:rPr lang="en-US" sz="1000" b="1" kern="1200" baseline="0" dirty="0" smtClean="0">
                          <a:solidFill>
                            <a:schemeClr val="tx1"/>
                          </a:solidFill>
                          <a:latin typeface="+mj-lt"/>
                          <a:ea typeface="+mn-ea"/>
                          <a:cs typeface="+mn-cs"/>
                        </a:rPr>
                        <a:t> Site Scripting (XSS)</a:t>
                      </a:r>
                      <a:endParaRPr lang="en-US" sz="1000" b="1" kern="1200" dirty="0">
                        <a:solidFill>
                          <a:schemeClr val="tx1"/>
                        </a:solidFill>
                        <a:latin typeface="+mj-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1" kern="1200" dirty="0" smtClean="0">
                          <a:solidFill>
                            <a:schemeClr val="tx1"/>
                          </a:solidFill>
                          <a:latin typeface="+mj-lt"/>
                          <a:ea typeface="+mn-ea"/>
                          <a:cs typeface="+mn-cs"/>
                        </a:rPr>
                        <a:t>A2 – Cross Site Scripting (XSS)</a:t>
                      </a:r>
                      <a:endParaRPr lang="en-US" sz="1000" b="1" kern="1200" dirty="0">
                        <a:solidFill>
                          <a:schemeClr val="tx1"/>
                        </a:solidFill>
                        <a:latin typeface="+mj-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3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A7 – Broken Authentication and Session Management</a:t>
                      </a:r>
                      <a:endParaRPr lang="en-US" sz="1000" b="1" kern="1200" dirty="0">
                        <a:solidFill>
                          <a:schemeClr val="tx1"/>
                        </a:solidFill>
                        <a:latin typeface="+mn-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A3 – Broken Authentication and Session Management</a:t>
                      </a:r>
                      <a:endParaRPr lang="en-US" sz="1000" b="1"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9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A4 – Insecure Direct Object Reference</a:t>
                      </a: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A4 – Insecure Direct Object References</a:t>
                      </a:r>
                      <a:endParaRPr lang="en-US" sz="1000" b="1"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9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A5 – Cross Site Request Forgery (CSRF)</a:t>
                      </a: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A5 – Cross Site Request Forgery (CSRF)</a:t>
                      </a:r>
                      <a:endParaRPr lang="en-US" sz="1000" b="1"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01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baseline="0" dirty="0" smtClean="0">
                          <a:solidFill>
                            <a:schemeClr val="tx1"/>
                          </a:solidFill>
                          <a:latin typeface="+mn-lt"/>
                          <a:ea typeface="+mn-ea"/>
                          <a:cs typeface="+mn-cs"/>
                        </a:rPr>
                        <a:t>&lt;was T10 2004 A10 – Insecure Configuration Management&gt;</a:t>
                      </a:r>
                      <a:endParaRPr lang="en-US" sz="1000" b="1" kern="1200" dirty="0">
                        <a:solidFill>
                          <a:schemeClr val="tx1"/>
                        </a:solidFill>
                        <a:latin typeface="+mn-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A6 – Security </a:t>
                      </a:r>
                      <a:r>
                        <a:rPr lang="en-US" sz="1000" b="1" kern="1200" dirty="0" err="1" smtClean="0">
                          <a:solidFill>
                            <a:schemeClr val="tx1"/>
                          </a:solidFill>
                          <a:latin typeface="+mn-lt"/>
                          <a:ea typeface="+mn-ea"/>
                          <a:cs typeface="+mn-cs"/>
                        </a:rPr>
                        <a:t>Misconfiguration</a:t>
                      </a:r>
                      <a:r>
                        <a:rPr lang="en-US" sz="1000" b="1" kern="1200" dirty="0" smtClean="0">
                          <a:solidFill>
                            <a:schemeClr val="tx1"/>
                          </a:solidFill>
                          <a:latin typeface="+mn-lt"/>
                          <a:ea typeface="+mn-ea"/>
                          <a:cs typeface="+mn-cs"/>
                        </a:rPr>
                        <a:t> (NEW)</a:t>
                      </a:r>
                      <a:endParaRPr lang="en-US" sz="1000" b="1"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r>
              <a:tr h="389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A10 – Failure to Restrict URL Access</a:t>
                      </a: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A7 – Failure to Restrict URL Access</a:t>
                      </a: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9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&lt;not</a:t>
                      </a:r>
                      <a:r>
                        <a:rPr lang="en-US" sz="1000" b="1" kern="1200" baseline="0" dirty="0" smtClean="0">
                          <a:solidFill>
                            <a:schemeClr val="tx1"/>
                          </a:solidFill>
                          <a:latin typeface="+mn-lt"/>
                          <a:ea typeface="+mn-ea"/>
                          <a:cs typeface="+mn-cs"/>
                        </a:rPr>
                        <a:t> in T10 2007&gt;</a:t>
                      </a:r>
                      <a:endParaRPr lang="en-US" sz="1000" b="1" kern="1200" dirty="0" smtClean="0">
                        <a:solidFill>
                          <a:schemeClr val="tx1"/>
                        </a:solidFill>
                        <a:latin typeface="+mn-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A8 – </a:t>
                      </a:r>
                      <a:r>
                        <a:rPr lang="en-US" sz="1000" b="1" kern="1200" dirty="0" err="1" smtClean="0">
                          <a:solidFill>
                            <a:schemeClr val="tx1"/>
                          </a:solidFill>
                          <a:latin typeface="+mn-lt"/>
                          <a:ea typeface="+mn-ea"/>
                          <a:cs typeface="+mn-cs"/>
                        </a:rPr>
                        <a:t>Unvalidated</a:t>
                      </a:r>
                      <a:r>
                        <a:rPr lang="en-US" sz="1000" b="1" kern="1200" dirty="0" smtClean="0">
                          <a:solidFill>
                            <a:schemeClr val="tx1"/>
                          </a:solidFill>
                          <a:latin typeface="+mn-lt"/>
                          <a:ea typeface="+mn-ea"/>
                          <a:cs typeface="+mn-cs"/>
                        </a:rPr>
                        <a:t> Redirects and Forwards (NEW)</a:t>
                      </a: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r>
              <a:tr h="389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A8 – Insecure Cryptographic Storage</a:t>
                      </a: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A9 – Insecure Cryptographic Storage</a:t>
                      </a: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9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A9 – Insecure</a:t>
                      </a:r>
                      <a:r>
                        <a:rPr lang="en-US" sz="1000" b="1" kern="1200" baseline="0" dirty="0" smtClean="0">
                          <a:solidFill>
                            <a:schemeClr val="tx1"/>
                          </a:solidFill>
                          <a:latin typeface="+mn-lt"/>
                          <a:ea typeface="+mn-ea"/>
                          <a:cs typeface="+mn-cs"/>
                        </a:rPr>
                        <a:t> Communications</a:t>
                      </a:r>
                      <a:endParaRPr lang="en-US" sz="1000" b="1" kern="1200" dirty="0">
                        <a:solidFill>
                          <a:schemeClr val="tx1"/>
                        </a:solidFill>
                        <a:latin typeface="+mn-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A10 – Insufficient Transport Layer Protection</a:t>
                      </a:r>
                      <a:endParaRPr lang="en-US" sz="1000" b="1"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24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A3</a:t>
                      </a:r>
                      <a:r>
                        <a:rPr lang="en-US" sz="1000" b="1" kern="1200" baseline="0" dirty="0" smtClean="0">
                          <a:solidFill>
                            <a:schemeClr val="tx1"/>
                          </a:solidFill>
                          <a:latin typeface="+mn-lt"/>
                          <a:ea typeface="+mn-ea"/>
                          <a:cs typeface="+mn-cs"/>
                        </a:rPr>
                        <a:t> – Malicious File Execution</a:t>
                      </a:r>
                      <a:endParaRPr lang="en-US" sz="1000" b="1" kern="1200" dirty="0">
                        <a:solidFill>
                          <a:schemeClr val="tx1"/>
                        </a:solidFill>
                        <a:latin typeface="+mn-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rgbClr val="E6B9B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&lt;dropped from</a:t>
                      </a:r>
                      <a:r>
                        <a:rPr lang="en-US" sz="1000" b="1" kern="1200" baseline="0" dirty="0" smtClean="0">
                          <a:solidFill>
                            <a:schemeClr val="tx1"/>
                          </a:solidFill>
                          <a:latin typeface="+mn-lt"/>
                          <a:ea typeface="+mn-ea"/>
                          <a:cs typeface="+mn-cs"/>
                        </a:rPr>
                        <a:t> T10</a:t>
                      </a:r>
                      <a:r>
                        <a:rPr lang="en-US" sz="1000" b="1" kern="1200" dirty="0" smtClean="0">
                          <a:solidFill>
                            <a:schemeClr val="tx1"/>
                          </a:solidFill>
                          <a:latin typeface="+mn-lt"/>
                          <a:ea typeface="+mn-ea"/>
                          <a:cs typeface="+mn-cs"/>
                        </a:rPr>
                        <a:t> 2010&gt;</a:t>
                      </a:r>
                      <a:endParaRPr lang="en-US" sz="1000" b="1"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rgbClr val="E6B9B8"/>
                    </a:solidFill>
                  </a:tcPr>
                </a:tc>
              </a:tr>
              <a:tr h="4178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A6 – Information Leakage and Improper Error Handling</a:t>
                      </a:r>
                      <a:endParaRPr lang="en-US" sz="1000" b="1" kern="1200" dirty="0">
                        <a:solidFill>
                          <a:schemeClr val="tx1"/>
                        </a:solidFill>
                        <a:latin typeface="+mn-lt"/>
                        <a:ea typeface="+mn-ea"/>
                        <a:cs typeface="+mn-cs"/>
                      </a:endParaRPr>
                    </a:p>
                  </a:txBody>
                  <a:tcPr anchor="ctr">
                    <a:lnL w="190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rgbClr val="E6B9B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&lt;dropped</a:t>
                      </a:r>
                      <a:r>
                        <a:rPr lang="en-US" sz="1000" b="1" kern="1200" baseline="0" dirty="0" smtClean="0">
                          <a:solidFill>
                            <a:schemeClr val="tx1"/>
                          </a:solidFill>
                          <a:latin typeface="+mn-lt"/>
                          <a:ea typeface="+mn-ea"/>
                          <a:cs typeface="+mn-cs"/>
                        </a:rPr>
                        <a:t> from T10</a:t>
                      </a:r>
                      <a:r>
                        <a:rPr lang="en-US" sz="1000" b="1" kern="1200" dirty="0" smtClean="0">
                          <a:solidFill>
                            <a:schemeClr val="tx1"/>
                          </a:solidFill>
                          <a:latin typeface="+mn-lt"/>
                          <a:ea typeface="+mn-ea"/>
                          <a:cs typeface="+mn-cs"/>
                        </a:rPr>
                        <a:t> 2010&gt;</a:t>
                      </a:r>
                      <a:endParaRPr lang="en-US" sz="1000" b="1"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rgbClr val="4F5981"/>
                      </a:solidFill>
                      <a:prstDash val="solid"/>
                      <a:round/>
                      <a:headEnd type="none" w="med" len="med"/>
                      <a:tailEnd type="none" w="med" len="med"/>
                    </a:lnT>
                    <a:lnB w="12700" cap="flat" cmpd="sng" algn="ctr">
                      <a:solidFill>
                        <a:srgbClr val="4F5981"/>
                      </a:solidFill>
                      <a:prstDash val="solid"/>
                      <a:round/>
                      <a:headEnd type="none" w="med" len="med"/>
                      <a:tailEnd type="none" w="med" len="med"/>
                    </a:lnB>
                    <a:lnTlToBr w="12700" cmpd="sng">
                      <a:noFill/>
                      <a:prstDash val="solid"/>
                    </a:lnTlToBr>
                    <a:lnBlToTr w="12700" cmpd="sng">
                      <a:noFill/>
                      <a:prstDash val="solid"/>
                    </a:lnBlToTr>
                    <a:solidFill>
                      <a:srgbClr val="E6B9B8"/>
                    </a:solidFill>
                  </a:tcPr>
                </a:tc>
              </a:tr>
            </a:tbl>
          </a:graphicData>
        </a:graphic>
      </p:graphicFrame>
      <p:sp>
        <p:nvSpPr>
          <p:cNvPr id="6148" name="TextBox 3"/>
          <p:cNvSpPr txBox="1">
            <a:spLocks noChangeArrowheads="1"/>
          </p:cNvSpPr>
          <p:nvPr/>
        </p:nvSpPr>
        <p:spPr bwMode="auto">
          <a:xfrm>
            <a:off x="4419600" y="3392488"/>
            <a:ext cx="304800" cy="341312"/>
          </a:xfrm>
          <a:prstGeom prst="rect">
            <a:avLst/>
          </a:prstGeom>
          <a:noFill/>
          <a:ln w="9525">
            <a:noFill/>
            <a:miter lim="800000"/>
            <a:headEnd/>
            <a:tailEnd/>
          </a:ln>
        </p:spPr>
        <p:txBody>
          <a:bodyPr>
            <a:spAutoFit/>
          </a:bodyPr>
          <a:lstStyle/>
          <a:p>
            <a:r>
              <a:rPr lang="en-US" sz="1800">
                <a:solidFill>
                  <a:srgbClr val="FF0000"/>
                </a:solidFill>
              </a:rPr>
              <a:t>+</a:t>
            </a:r>
          </a:p>
        </p:txBody>
      </p:sp>
      <p:sp>
        <p:nvSpPr>
          <p:cNvPr id="6149" name="TextBox 4"/>
          <p:cNvSpPr txBox="1">
            <a:spLocks noChangeArrowheads="1"/>
          </p:cNvSpPr>
          <p:nvPr/>
        </p:nvSpPr>
        <p:spPr bwMode="auto">
          <a:xfrm>
            <a:off x="4422775" y="4171950"/>
            <a:ext cx="304800" cy="341313"/>
          </a:xfrm>
          <a:prstGeom prst="rect">
            <a:avLst/>
          </a:prstGeom>
          <a:noFill/>
          <a:ln w="9525">
            <a:noFill/>
            <a:miter lim="800000"/>
            <a:headEnd/>
            <a:tailEnd/>
          </a:ln>
        </p:spPr>
        <p:txBody>
          <a:bodyPr>
            <a:spAutoFit/>
          </a:bodyPr>
          <a:lstStyle/>
          <a:p>
            <a:r>
              <a:rPr lang="en-US" sz="1800">
                <a:solidFill>
                  <a:srgbClr val="FF0000"/>
                </a:solidFill>
              </a:rPr>
              <a:t>+</a:t>
            </a:r>
          </a:p>
        </p:txBody>
      </p:sp>
      <p:sp>
        <p:nvSpPr>
          <p:cNvPr id="6150" name="TextBox 5"/>
          <p:cNvSpPr txBox="1">
            <a:spLocks noChangeArrowheads="1"/>
          </p:cNvSpPr>
          <p:nvPr/>
        </p:nvSpPr>
        <p:spPr bwMode="auto">
          <a:xfrm>
            <a:off x="4422775" y="5248275"/>
            <a:ext cx="304800" cy="479425"/>
          </a:xfrm>
          <a:prstGeom prst="rect">
            <a:avLst/>
          </a:prstGeom>
          <a:noFill/>
          <a:ln w="9525">
            <a:noFill/>
            <a:miter lim="800000"/>
            <a:headEnd/>
            <a:tailEnd/>
          </a:ln>
        </p:spPr>
        <p:txBody>
          <a:bodyPr>
            <a:spAutoFit/>
          </a:bodyPr>
          <a:lstStyle/>
          <a:p>
            <a:r>
              <a:rPr lang="en-US" sz="2800">
                <a:solidFill>
                  <a:srgbClr val="FF0000"/>
                </a:solidFill>
              </a:rPr>
              <a:t>-</a:t>
            </a:r>
          </a:p>
        </p:txBody>
      </p:sp>
      <p:sp>
        <p:nvSpPr>
          <p:cNvPr id="6151" name="TextBox 6"/>
          <p:cNvSpPr txBox="1">
            <a:spLocks noChangeArrowheads="1"/>
          </p:cNvSpPr>
          <p:nvPr/>
        </p:nvSpPr>
        <p:spPr bwMode="auto">
          <a:xfrm>
            <a:off x="4419600" y="5626100"/>
            <a:ext cx="304800" cy="479425"/>
          </a:xfrm>
          <a:prstGeom prst="rect">
            <a:avLst/>
          </a:prstGeom>
          <a:noFill/>
          <a:ln w="9525">
            <a:noFill/>
            <a:miter lim="800000"/>
            <a:headEnd/>
            <a:tailEnd/>
          </a:ln>
        </p:spPr>
        <p:txBody>
          <a:bodyPr>
            <a:spAutoFit/>
          </a:bodyPr>
          <a:lstStyle/>
          <a:p>
            <a:r>
              <a:rPr lang="en-US" sz="2800">
                <a:solidFill>
                  <a:srgbClr val="FF0000"/>
                </a:solidFill>
              </a:rPr>
              <a:t>-</a:t>
            </a:r>
          </a:p>
        </p:txBody>
      </p:sp>
      <p:cxnSp>
        <p:nvCxnSpPr>
          <p:cNvPr id="6152" name="Straight Arrow Connector 9"/>
          <p:cNvCxnSpPr>
            <a:cxnSpLocks noChangeShapeType="1"/>
          </p:cNvCxnSpPr>
          <p:nvPr/>
        </p:nvCxnSpPr>
        <p:spPr bwMode="auto">
          <a:xfrm rot="5400000" flipH="1" flipV="1">
            <a:off x="4420394" y="1618456"/>
            <a:ext cx="304800" cy="1588"/>
          </a:xfrm>
          <a:prstGeom prst="straightConnector1">
            <a:avLst/>
          </a:prstGeom>
          <a:noFill/>
          <a:ln w="28575" algn="ctr">
            <a:solidFill>
              <a:srgbClr val="FF0000"/>
            </a:solidFill>
            <a:round/>
            <a:headEnd/>
            <a:tailEnd type="arrow" w="med" len="med"/>
          </a:ln>
        </p:spPr>
      </p:cxnSp>
      <p:cxnSp>
        <p:nvCxnSpPr>
          <p:cNvPr id="6153" name="Straight Arrow Connector 11"/>
          <p:cNvCxnSpPr>
            <a:cxnSpLocks noChangeShapeType="1"/>
          </p:cNvCxnSpPr>
          <p:nvPr/>
        </p:nvCxnSpPr>
        <p:spPr bwMode="auto">
          <a:xfrm rot="5400000" flipH="1" flipV="1">
            <a:off x="4420394" y="2380456"/>
            <a:ext cx="304800" cy="1588"/>
          </a:xfrm>
          <a:prstGeom prst="straightConnector1">
            <a:avLst/>
          </a:prstGeom>
          <a:noFill/>
          <a:ln w="28575" algn="ctr">
            <a:solidFill>
              <a:srgbClr val="FF0000"/>
            </a:solidFill>
            <a:round/>
            <a:headEnd/>
            <a:tailEnd type="arrow" w="med" len="med"/>
          </a:ln>
        </p:spPr>
      </p:cxnSp>
      <p:cxnSp>
        <p:nvCxnSpPr>
          <p:cNvPr id="6154" name="Straight Arrow Connector 12"/>
          <p:cNvCxnSpPr>
            <a:cxnSpLocks noChangeShapeType="1"/>
          </p:cNvCxnSpPr>
          <p:nvPr/>
        </p:nvCxnSpPr>
        <p:spPr bwMode="auto">
          <a:xfrm rot="5400000" flipH="1" flipV="1">
            <a:off x="4421188" y="3962400"/>
            <a:ext cx="303212" cy="1588"/>
          </a:xfrm>
          <a:prstGeom prst="straightConnector1">
            <a:avLst/>
          </a:prstGeom>
          <a:noFill/>
          <a:ln w="28575" algn="ctr">
            <a:solidFill>
              <a:srgbClr val="FF0000"/>
            </a:solidFill>
            <a:round/>
            <a:headEnd/>
            <a:tailEnd type="arrow" w="med" len="med"/>
          </a:ln>
        </p:spPr>
      </p:cxnSp>
      <p:cxnSp>
        <p:nvCxnSpPr>
          <p:cNvPr id="6155" name="Straight Arrow Connector 13"/>
          <p:cNvCxnSpPr>
            <a:cxnSpLocks noChangeShapeType="1"/>
          </p:cNvCxnSpPr>
          <p:nvPr/>
        </p:nvCxnSpPr>
        <p:spPr bwMode="auto">
          <a:xfrm rot="5400000" flipH="1" flipV="1">
            <a:off x="4421188" y="1981200"/>
            <a:ext cx="303212" cy="1588"/>
          </a:xfrm>
          <a:prstGeom prst="straightConnector1">
            <a:avLst/>
          </a:prstGeom>
          <a:noFill/>
          <a:ln w="28575" algn="ctr">
            <a:solidFill>
              <a:srgbClr val="FF0000"/>
            </a:solidFill>
            <a:round/>
            <a:headEnd type="arrow" w="med" len="med"/>
            <a:tailEnd/>
          </a:ln>
        </p:spPr>
      </p:cxnSp>
      <p:cxnSp>
        <p:nvCxnSpPr>
          <p:cNvPr id="6156" name="Straight Arrow Connector 14"/>
          <p:cNvCxnSpPr>
            <a:cxnSpLocks noChangeShapeType="1"/>
          </p:cNvCxnSpPr>
          <p:nvPr/>
        </p:nvCxnSpPr>
        <p:spPr bwMode="auto">
          <a:xfrm rot="5400000" flipH="1" flipV="1">
            <a:off x="4421188" y="4724400"/>
            <a:ext cx="303212" cy="1588"/>
          </a:xfrm>
          <a:prstGeom prst="straightConnector1">
            <a:avLst/>
          </a:prstGeom>
          <a:noFill/>
          <a:ln w="28575" algn="ctr">
            <a:solidFill>
              <a:srgbClr val="FF0000"/>
            </a:solidFill>
            <a:round/>
            <a:headEnd type="arrow" w="med" len="med"/>
            <a:tailEnd/>
          </a:ln>
        </p:spPr>
      </p:cxnSp>
      <p:cxnSp>
        <p:nvCxnSpPr>
          <p:cNvPr id="6157" name="Straight Arrow Connector 15"/>
          <p:cNvCxnSpPr>
            <a:cxnSpLocks noChangeShapeType="1"/>
          </p:cNvCxnSpPr>
          <p:nvPr/>
        </p:nvCxnSpPr>
        <p:spPr bwMode="auto">
          <a:xfrm rot="5400000" flipH="1" flipV="1">
            <a:off x="4420394" y="5114131"/>
            <a:ext cx="304800" cy="1588"/>
          </a:xfrm>
          <a:prstGeom prst="straightConnector1">
            <a:avLst/>
          </a:prstGeom>
          <a:noFill/>
          <a:ln w="28575" algn="ctr">
            <a:solidFill>
              <a:srgbClr val="FF0000"/>
            </a:solidFill>
            <a:round/>
            <a:headEnd type="arrow" w="med" len="med"/>
            <a:tailEnd/>
          </a:ln>
        </p:spPr>
      </p:cxnSp>
      <p:sp>
        <p:nvSpPr>
          <p:cNvPr id="6158" name="TextBox 16"/>
          <p:cNvSpPr txBox="1">
            <a:spLocks noChangeArrowheads="1"/>
          </p:cNvSpPr>
          <p:nvPr/>
        </p:nvSpPr>
        <p:spPr bwMode="auto">
          <a:xfrm>
            <a:off x="4419600" y="2630488"/>
            <a:ext cx="304800" cy="341312"/>
          </a:xfrm>
          <a:prstGeom prst="rect">
            <a:avLst/>
          </a:prstGeom>
          <a:noFill/>
          <a:ln w="9525">
            <a:noFill/>
            <a:miter lim="800000"/>
            <a:headEnd/>
            <a:tailEnd/>
          </a:ln>
        </p:spPr>
        <p:txBody>
          <a:bodyPr>
            <a:spAutoFit/>
          </a:bodyPr>
          <a:lstStyle/>
          <a:p>
            <a:r>
              <a:rPr lang="en-US" sz="1800">
                <a:solidFill>
                  <a:srgbClr val="FF0000"/>
                </a:solidFill>
              </a:rPr>
              <a:t>=</a:t>
            </a:r>
          </a:p>
        </p:txBody>
      </p:sp>
      <p:sp>
        <p:nvSpPr>
          <p:cNvPr id="6159" name="TextBox 17"/>
          <p:cNvSpPr txBox="1">
            <a:spLocks noChangeArrowheads="1"/>
          </p:cNvSpPr>
          <p:nvPr/>
        </p:nvSpPr>
        <p:spPr bwMode="auto">
          <a:xfrm>
            <a:off x="4419600" y="3011488"/>
            <a:ext cx="304800" cy="341312"/>
          </a:xfrm>
          <a:prstGeom prst="rect">
            <a:avLst/>
          </a:prstGeom>
          <a:noFill/>
          <a:ln w="9525">
            <a:noFill/>
            <a:miter lim="800000"/>
            <a:headEnd/>
            <a:tailEnd/>
          </a:ln>
        </p:spPr>
        <p:txBody>
          <a:bodyPr>
            <a:spAutoFit/>
          </a:bodyPr>
          <a:lstStyle/>
          <a:p>
            <a:r>
              <a:rPr lang="en-US" sz="1800">
                <a:solidFill>
                  <a:srgbClr val="FF0000"/>
                </a:solidFill>
              </a:rPr>
              <a:t>=</a:t>
            </a:r>
          </a:p>
        </p:txBody>
      </p:sp>
    </p:spTree>
    <p:custDataLst>
      <p:tags r:id="rId1"/>
    </p:custData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xfrm>
            <a:off x="304800" y="34925"/>
            <a:ext cx="6781800" cy="685800"/>
          </a:xfrm>
        </p:spPr>
        <p:txBody>
          <a:bodyPr/>
          <a:lstStyle/>
          <a:p>
            <a:pPr eaLnBrk="1" hangingPunct="1"/>
            <a:r>
              <a:rPr lang="en-US" dirty="0" err="1" smtClean="0"/>
              <a:t>Unvalidated</a:t>
            </a:r>
            <a:r>
              <a:rPr lang="en-US" dirty="0" smtClean="0"/>
              <a:t> Redirect Illustrated</a:t>
            </a:r>
          </a:p>
        </p:txBody>
      </p:sp>
      <p:pic>
        <p:nvPicPr>
          <p:cNvPr id="794627" name="Picture 3"/>
          <p:cNvPicPr>
            <a:picLocks noChangeAspect="1" noChangeArrowheads="1"/>
          </p:cNvPicPr>
          <p:nvPr/>
        </p:nvPicPr>
        <p:blipFill>
          <a:blip r:embed="rId4" cstate="print"/>
          <a:srcRect/>
          <a:stretch>
            <a:fillRect/>
          </a:stretch>
        </p:blipFill>
        <p:spPr bwMode="gray">
          <a:xfrm>
            <a:off x="2311400" y="3765550"/>
            <a:ext cx="3505200" cy="1773238"/>
          </a:xfrm>
          <a:prstGeom prst="rect">
            <a:avLst/>
          </a:prstGeom>
          <a:noFill/>
          <a:ln w="9525">
            <a:noFill/>
            <a:miter lim="800000"/>
            <a:headEnd/>
            <a:tailEnd/>
          </a:ln>
        </p:spPr>
      </p:pic>
      <p:pic>
        <p:nvPicPr>
          <p:cNvPr id="9670660" name="Picture 4" descr="TN_hacker"/>
          <p:cNvPicPr>
            <a:picLocks noChangeAspect="1" noChangeArrowheads="1"/>
          </p:cNvPicPr>
          <p:nvPr/>
        </p:nvPicPr>
        <p:blipFill>
          <a:blip r:embed="rId5" cstate="print">
            <a:lum bright="24000" contrast="42000"/>
          </a:blip>
          <a:srcRect/>
          <a:stretch>
            <a:fillRect/>
          </a:stretch>
        </p:blipFill>
        <p:spPr bwMode="auto">
          <a:xfrm>
            <a:off x="1016000" y="1622425"/>
            <a:ext cx="1093788" cy="1268413"/>
          </a:xfrm>
          <a:prstGeom prst="rect">
            <a:avLst/>
          </a:prstGeom>
          <a:noFill/>
          <a:effectLst>
            <a:outerShdw dist="107763" dir="2700000" algn="ctr" rotWithShape="0">
              <a:srgbClr val="808080">
                <a:alpha val="50000"/>
              </a:srgbClr>
            </a:outerShdw>
          </a:effectLst>
        </p:spPr>
      </p:pic>
      <p:sp>
        <p:nvSpPr>
          <p:cNvPr id="794629" name="Oval 5"/>
          <p:cNvSpPr>
            <a:spLocks noChangeArrowheads="1"/>
          </p:cNvSpPr>
          <p:nvPr/>
        </p:nvSpPr>
        <p:spPr bwMode="auto">
          <a:xfrm>
            <a:off x="6400800" y="2034471"/>
            <a:ext cx="471488" cy="476071"/>
          </a:xfrm>
          <a:prstGeom prst="ellipse">
            <a:avLst/>
          </a:prstGeom>
          <a:solidFill>
            <a:srgbClr val="66FF66"/>
          </a:solidFill>
          <a:ln w="9525" algn="ctr">
            <a:solidFill>
              <a:schemeClr val="tx1"/>
            </a:solidFill>
            <a:round/>
            <a:headEnd/>
            <a:tailEnd/>
          </a:ln>
        </p:spPr>
        <p:txBody>
          <a:bodyPr anchor="ctr">
            <a:spAutoFit/>
          </a:bodyPr>
          <a:lstStyle/>
          <a:p>
            <a:pPr algn="ctr" eaLnBrk="0" hangingPunct="0"/>
            <a:r>
              <a:rPr lang="en-US" sz="1600" b="1"/>
              <a:t>3</a:t>
            </a:r>
          </a:p>
        </p:txBody>
      </p:sp>
      <p:sp>
        <p:nvSpPr>
          <p:cNvPr id="794630" name="Oval 6"/>
          <p:cNvSpPr>
            <a:spLocks noChangeArrowheads="1"/>
          </p:cNvSpPr>
          <p:nvPr/>
        </p:nvSpPr>
        <p:spPr bwMode="auto">
          <a:xfrm>
            <a:off x="1701800" y="3388609"/>
            <a:ext cx="471488" cy="476071"/>
          </a:xfrm>
          <a:prstGeom prst="ellipse">
            <a:avLst/>
          </a:prstGeom>
          <a:solidFill>
            <a:srgbClr val="66FF66"/>
          </a:solidFill>
          <a:ln w="9525" algn="ctr">
            <a:solidFill>
              <a:schemeClr val="tx1"/>
            </a:solidFill>
            <a:round/>
            <a:headEnd/>
            <a:tailEnd/>
          </a:ln>
        </p:spPr>
        <p:txBody>
          <a:bodyPr anchor="ctr">
            <a:spAutoFit/>
          </a:bodyPr>
          <a:lstStyle/>
          <a:p>
            <a:pPr algn="ctr" eaLnBrk="0" hangingPunct="0"/>
            <a:r>
              <a:rPr lang="en-US" sz="1600" b="1"/>
              <a:t>2</a:t>
            </a:r>
          </a:p>
        </p:txBody>
      </p:sp>
      <p:sp>
        <p:nvSpPr>
          <p:cNvPr id="794631" name="Line 7"/>
          <p:cNvSpPr>
            <a:spLocks noChangeShapeType="1"/>
          </p:cNvSpPr>
          <p:nvPr/>
        </p:nvSpPr>
        <p:spPr bwMode="auto">
          <a:xfrm flipH="1">
            <a:off x="5791200" y="4191000"/>
            <a:ext cx="1066800" cy="801688"/>
          </a:xfrm>
          <a:prstGeom prst="line">
            <a:avLst/>
          </a:prstGeom>
          <a:noFill/>
          <a:ln w="57150">
            <a:solidFill>
              <a:srgbClr val="FF3300"/>
            </a:solidFill>
            <a:round/>
            <a:headEnd/>
            <a:tailEnd type="triangle" w="med" len="med"/>
          </a:ln>
        </p:spPr>
        <p:txBody>
          <a:bodyPr>
            <a:spAutoFit/>
          </a:bodyPr>
          <a:lstStyle/>
          <a:p>
            <a:endParaRPr lang="en-US" sz="1600" b="1"/>
          </a:p>
        </p:txBody>
      </p:sp>
      <p:sp>
        <p:nvSpPr>
          <p:cNvPr id="794632" name="Rectangle 8"/>
          <p:cNvSpPr>
            <a:spLocks noChangeArrowheads="1"/>
          </p:cNvSpPr>
          <p:nvPr/>
        </p:nvSpPr>
        <p:spPr bwMode="gray">
          <a:xfrm>
            <a:off x="2159000" y="1097217"/>
            <a:ext cx="5181600" cy="266700"/>
          </a:xfrm>
          <a:prstGeom prst="rect">
            <a:avLst/>
          </a:prstGeom>
          <a:noFill/>
          <a:ln w="9525">
            <a:noFill/>
            <a:miter lim="800000"/>
            <a:headEnd/>
            <a:tailEnd/>
          </a:ln>
        </p:spPr>
        <p:txBody>
          <a:bodyPr lIns="92075" tIns="46038" rIns="92075" bIns="46038"/>
          <a:lstStyle/>
          <a:p>
            <a:pPr marL="228600" indent="-228600">
              <a:lnSpc>
                <a:spcPct val="85000"/>
              </a:lnSpc>
              <a:spcBef>
                <a:spcPct val="50000"/>
              </a:spcBef>
              <a:buClr>
                <a:schemeClr val="tx1"/>
              </a:buClr>
              <a:buSzPct val="90000"/>
            </a:pPr>
            <a:r>
              <a:rPr lang="en-US" sz="1600" b="1" dirty="0"/>
              <a:t>Attacker sends attack to victim via email or webpage</a:t>
            </a:r>
          </a:p>
        </p:txBody>
      </p:sp>
      <p:sp>
        <p:nvSpPr>
          <p:cNvPr id="794633" name="Rectangle 9"/>
          <p:cNvSpPr>
            <a:spLocks noChangeArrowheads="1"/>
          </p:cNvSpPr>
          <p:nvPr/>
        </p:nvSpPr>
        <p:spPr bwMode="auto">
          <a:xfrm>
            <a:off x="2362200" y="1649849"/>
            <a:ext cx="3098800" cy="1169551"/>
          </a:xfrm>
          <a:prstGeom prst="rect">
            <a:avLst/>
          </a:prstGeom>
          <a:solidFill>
            <a:srgbClr val="FFFFCC"/>
          </a:solidFill>
          <a:ln w="9525" algn="ctr">
            <a:noFill/>
            <a:miter lim="800000"/>
            <a:headEnd/>
            <a:tailEnd/>
          </a:ln>
        </p:spPr>
        <p:txBody>
          <a:bodyPr>
            <a:spAutoFit/>
          </a:bodyPr>
          <a:lstStyle/>
          <a:p>
            <a:pPr eaLnBrk="0" hangingPunct="0">
              <a:spcBef>
                <a:spcPct val="50000"/>
              </a:spcBef>
              <a:buClr>
                <a:schemeClr val="tx1"/>
              </a:buClr>
              <a:buSzPct val="90000"/>
            </a:pPr>
            <a:r>
              <a:rPr lang="en-US" sz="1400" b="1" dirty="0"/>
              <a:t>From: </a:t>
            </a:r>
            <a:r>
              <a:rPr lang="en-US" sz="1400" b="1" dirty="0" smtClean="0"/>
              <a:t>Internal Revenue Service</a:t>
            </a:r>
            <a:r>
              <a:rPr lang="en-US" sz="1400" b="1" dirty="0"/>
              <a:t/>
            </a:r>
            <a:br>
              <a:rPr lang="en-US" sz="1400" b="1" dirty="0"/>
            </a:br>
            <a:r>
              <a:rPr lang="en-US" sz="1400" b="1" dirty="0"/>
              <a:t>Subject: </a:t>
            </a:r>
            <a:r>
              <a:rPr lang="en-US" sz="1400" b="1" dirty="0" smtClean="0"/>
              <a:t>Your Unclaimed Tax Refund</a:t>
            </a:r>
            <a:r>
              <a:rPr lang="en-US" sz="1400" b="1" dirty="0"/>
              <a:t/>
            </a:r>
            <a:br>
              <a:rPr lang="en-US" sz="1400" b="1" dirty="0"/>
            </a:br>
            <a:r>
              <a:rPr lang="en-US" sz="1400" b="1" dirty="0" smtClean="0"/>
              <a:t>Our records show you have an unclaimed federal tax refund. </a:t>
            </a:r>
            <a:r>
              <a:rPr lang="en-US" sz="1400" b="1" dirty="0"/>
              <a:t>Please click </a:t>
            </a:r>
            <a:r>
              <a:rPr lang="en-US" sz="1400" b="1" u="sng" dirty="0"/>
              <a:t>here</a:t>
            </a:r>
            <a:r>
              <a:rPr lang="en-US" sz="1400" b="1" dirty="0"/>
              <a:t> to </a:t>
            </a:r>
            <a:r>
              <a:rPr lang="en-US" sz="1400" b="1" dirty="0" smtClean="0"/>
              <a:t>initiate your claim.</a:t>
            </a:r>
            <a:endParaRPr lang="en-US" sz="1400" b="1" dirty="0"/>
          </a:p>
        </p:txBody>
      </p:sp>
      <p:sp>
        <p:nvSpPr>
          <p:cNvPr id="794634" name="Oval 10"/>
          <p:cNvSpPr>
            <a:spLocks noChangeArrowheads="1"/>
          </p:cNvSpPr>
          <p:nvPr/>
        </p:nvSpPr>
        <p:spPr bwMode="auto">
          <a:xfrm>
            <a:off x="1701800" y="970846"/>
            <a:ext cx="471488" cy="476071"/>
          </a:xfrm>
          <a:prstGeom prst="ellipse">
            <a:avLst/>
          </a:prstGeom>
          <a:solidFill>
            <a:srgbClr val="66FF66"/>
          </a:solidFill>
          <a:ln w="9525" algn="ctr">
            <a:solidFill>
              <a:schemeClr val="tx1"/>
            </a:solidFill>
            <a:round/>
            <a:headEnd/>
            <a:tailEnd/>
          </a:ln>
        </p:spPr>
        <p:txBody>
          <a:bodyPr anchor="ctr">
            <a:spAutoFit/>
          </a:bodyPr>
          <a:lstStyle/>
          <a:p>
            <a:pPr algn="ctr" eaLnBrk="0" hangingPunct="0"/>
            <a:r>
              <a:rPr lang="en-US" sz="1600" b="1"/>
              <a:t>1</a:t>
            </a:r>
          </a:p>
        </p:txBody>
      </p:sp>
      <p:sp>
        <p:nvSpPr>
          <p:cNvPr id="794635" name="Rectangle 11"/>
          <p:cNvSpPr>
            <a:spLocks noChangeArrowheads="1"/>
          </p:cNvSpPr>
          <p:nvPr/>
        </p:nvSpPr>
        <p:spPr bwMode="gray">
          <a:xfrm>
            <a:off x="6858000" y="2133600"/>
            <a:ext cx="2286000" cy="762000"/>
          </a:xfrm>
          <a:prstGeom prst="rect">
            <a:avLst/>
          </a:prstGeom>
          <a:noFill/>
          <a:ln w="9525">
            <a:noFill/>
            <a:miter lim="800000"/>
            <a:headEnd/>
            <a:tailEnd/>
          </a:ln>
        </p:spPr>
        <p:txBody>
          <a:bodyPr lIns="92075" tIns="46038" rIns="92075" bIns="46038"/>
          <a:lstStyle/>
          <a:p>
            <a:pPr>
              <a:lnSpc>
                <a:spcPct val="85000"/>
              </a:lnSpc>
              <a:spcBef>
                <a:spcPct val="50000"/>
              </a:spcBef>
              <a:buClr>
                <a:schemeClr val="tx1"/>
              </a:buClr>
              <a:buSzPct val="90000"/>
            </a:pPr>
            <a:r>
              <a:rPr lang="en-US" sz="1600" b="1" dirty="0"/>
              <a:t>Application </a:t>
            </a:r>
            <a:r>
              <a:rPr lang="en-US" sz="1600" b="1" dirty="0" smtClean="0"/>
              <a:t>redirects victim to attacker’s site</a:t>
            </a:r>
            <a:endParaRPr lang="en-US" sz="1600" b="1" dirty="0"/>
          </a:p>
        </p:txBody>
      </p:sp>
      <p:sp>
        <p:nvSpPr>
          <p:cNvPr id="794636" name="Rectangle 12"/>
          <p:cNvSpPr>
            <a:spLocks noChangeArrowheads="1"/>
          </p:cNvSpPr>
          <p:nvPr/>
        </p:nvSpPr>
        <p:spPr bwMode="auto">
          <a:xfrm>
            <a:off x="3225800" y="4422933"/>
            <a:ext cx="2438400" cy="1169551"/>
          </a:xfrm>
          <a:prstGeom prst="rect">
            <a:avLst/>
          </a:prstGeom>
          <a:solidFill>
            <a:srgbClr val="FFFFCC"/>
          </a:solidFill>
          <a:ln w="9525" algn="ctr">
            <a:noFill/>
            <a:miter lim="800000"/>
            <a:headEnd/>
            <a:tailEnd/>
          </a:ln>
        </p:spPr>
        <p:txBody>
          <a:bodyPr>
            <a:spAutoFit/>
          </a:bodyPr>
          <a:lstStyle/>
          <a:p>
            <a:pPr eaLnBrk="0" hangingPunct="0">
              <a:spcBef>
                <a:spcPct val="50000"/>
              </a:spcBef>
              <a:buClr>
                <a:schemeClr val="tx1"/>
              </a:buClr>
              <a:buSzPct val="90000"/>
            </a:pPr>
            <a:r>
              <a:rPr lang="en-US" sz="1400" b="1" dirty="0" smtClean="0"/>
              <a:t>Request sent to vulnerable site, including attacker’s destination site as parameter. Redirect sends victim to attacker site</a:t>
            </a:r>
            <a:endParaRPr lang="en-US" sz="1400" b="1" dirty="0"/>
          </a:p>
        </p:txBody>
      </p:sp>
      <p:grpSp>
        <p:nvGrpSpPr>
          <p:cNvPr id="2" name="Group 13"/>
          <p:cNvGrpSpPr>
            <a:grpSpLocks/>
          </p:cNvGrpSpPr>
          <p:nvPr/>
        </p:nvGrpSpPr>
        <p:grpSpPr bwMode="auto">
          <a:xfrm>
            <a:off x="6883400" y="2968625"/>
            <a:ext cx="1455738" cy="1412875"/>
            <a:chOff x="4336" y="1870"/>
            <a:chExt cx="917" cy="890"/>
          </a:xfrm>
        </p:grpSpPr>
        <p:sp>
          <p:nvSpPr>
            <p:cNvPr id="794645" name="Rectangle 14"/>
            <p:cNvSpPr>
              <a:spLocks noChangeArrowheads="1"/>
            </p:cNvSpPr>
            <p:nvPr/>
          </p:nvSpPr>
          <p:spPr bwMode="ltGray">
            <a:xfrm>
              <a:off x="4336" y="2616"/>
              <a:ext cx="917" cy="144"/>
            </a:xfrm>
            <a:prstGeom prst="rect">
              <a:avLst/>
            </a:prstGeom>
            <a:solidFill>
              <a:srgbClr val="008000"/>
            </a:solidFill>
            <a:ln w="9525">
              <a:miter lim="800000"/>
              <a:headEnd/>
              <a:tailEnd/>
            </a:ln>
            <a:scene3d>
              <a:camera prst="legacyPerspectiveTopRight">
                <a:rot lat="420000" lon="0" rev="0"/>
              </a:camera>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800" b="1">
                  <a:solidFill>
                    <a:schemeClr val="bg1"/>
                  </a:solidFill>
                </a:rPr>
                <a:t>Custom Code</a:t>
              </a:r>
            </a:p>
          </p:txBody>
        </p:sp>
        <p:sp>
          <p:nvSpPr>
            <p:cNvPr id="794646" name="Rectangle 15"/>
            <p:cNvSpPr>
              <a:spLocks noChangeArrowheads="1"/>
            </p:cNvSpPr>
            <p:nvPr/>
          </p:nvSpPr>
          <p:spPr bwMode="ltGray">
            <a:xfrm rot="-5400000">
              <a:off x="4023"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800" b="1">
                  <a:solidFill>
                    <a:schemeClr val="bg1"/>
                  </a:solidFill>
                </a:rPr>
                <a:t>Accounts</a:t>
              </a:r>
            </a:p>
          </p:txBody>
        </p:sp>
        <p:sp>
          <p:nvSpPr>
            <p:cNvPr id="794647" name="Rectangle 16"/>
            <p:cNvSpPr>
              <a:spLocks noChangeArrowheads="1"/>
            </p:cNvSpPr>
            <p:nvPr/>
          </p:nvSpPr>
          <p:spPr bwMode="ltGray">
            <a:xfrm rot="-5400000">
              <a:off x="4139" y="2193"/>
              <a:ext cx="726" cy="79"/>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800" b="1">
                  <a:solidFill>
                    <a:schemeClr val="bg1"/>
                  </a:solidFill>
                </a:rPr>
                <a:t>Finance</a:t>
              </a:r>
            </a:p>
          </p:txBody>
        </p:sp>
        <p:sp>
          <p:nvSpPr>
            <p:cNvPr id="794648" name="Rectangle 17"/>
            <p:cNvSpPr>
              <a:spLocks noChangeArrowheads="1"/>
            </p:cNvSpPr>
            <p:nvPr/>
          </p:nvSpPr>
          <p:spPr bwMode="ltGray">
            <a:xfrm rot="-5400000">
              <a:off x="4262"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800" b="1">
                  <a:solidFill>
                    <a:schemeClr val="bg1"/>
                  </a:solidFill>
                </a:rPr>
                <a:t>Administration</a:t>
              </a:r>
            </a:p>
          </p:txBody>
        </p:sp>
        <p:sp>
          <p:nvSpPr>
            <p:cNvPr id="794649" name="Rectangle 18"/>
            <p:cNvSpPr>
              <a:spLocks noChangeArrowheads="1"/>
            </p:cNvSpPr>
            <p:nvPr/>
          </p:nvSpPr>
          <p:spPr bwMode="ltGray">
            <a:xfrm rot="-5400000">
              <a:off x="4375" y="2193"/>
              <a:ext cx="726" cy="79"/>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800" b="1">
                  <a:solidFill>
                    <a:schemeClr val="bg1"/>
                  </a:solidFill>
                </a:rPr>
                <a:t>Transactions</a:t>
              </a:r>
            </a:p>
          </p:txBody>
        </p:sp>
        <p:sp>
          <p:nvSpPr>
            <p:cNvPr id="794650" name="Rectangle 19"/>
            <p:cNvSpPr>
              <a:spLocks noChangeArrowheads="1"/>
            </p:cNvSpPr>
            <p:nvPr/>
          </p:nvSpPr>
          <p:spPr bwMode="ltGray">
            <a:xfrm rot="-5400000">
              <a:off x="4498"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800" b="1">
                  <a:solidFill>
                    <a:schemeClr val="bg1"/>
                  </a:solidFill>
                </a:rPr>
                <a:t>Communication</a:t>
              </a:r>
            </a:p>
          </p:txBody>
        </p:sp>
        <p:sp>
          <p:nvSpPr>
            <p:cNvPr id="794651" name="Rectangle 20"/>
            <p:cNvSpPr>
              <a:spLocks noChangeArrowheads="1"/>
            </p:cNvSpPr>
            <p:nvPr/>
          </p:nvSpPr>
          <p:spPr bwMode="ltGray">
            <a:xfrm rot="-5400000">
              <a:off x="4609"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800" b="1">
                  <a:solidFill>
                    <a:schemeClr val="bg1"/>
                  </a:solidFill>
                </a:rPr>
                <a:t>Knowledge Mgmt</a:t>
              </a:r>
            </a:p>
          </p:txBody>
        </p:sp>
        <p:sp>
          <p:nvSpPr>
            <p:cNvPr id="794652" name="Rectangle 21"/>
            <p:cNvSpPr>
              <a:spLocks noChangeArrowheads="1"/>
            </p:cNvSpPr>
            <p:nvPr/>
          </p:nvSpPr>
          <p:spPr bwMode="ltGray">
            <a:xfrm rot="-5400000">
              <a:off x="4725"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800" b="1">
                  <a:solidFill>
                    <a:schemeClr val="bg1"/>
                  </a:solidFill>
                </a:rPr>
                <a:t>E-Commerce</a:t>
              </a:r>
            </a:p>
          </p:txBody>
        </p:sp>
        <p:sp>
          <p:nvSpPr>
            <p:cNvPr id="794653" name="Rectangle 22"/>
            <p:cNvSpPr>
              <a:spLocks noChangeArrowheads="1"/>
            </p:cNvSpPr>
            <p:nvPr/>
          </p:nvSpPr>
          <p:spPr bwMode="ltGray">
            <a:xfrm rot="-5400000">
              <a:off x="4842"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800" b="1">
                  <a:solidFill>
                    <a:schemeClr val="bg1"/>
                  </a:solidFill>
                </a:rPr>
                <a:t>Bus. Functions</a:t>
              </a:r>
            </a:p>
          </p:txBody>
        </p:sp>
      </p:grpSp>
      <p:pic>
        <p:nvPicPr>
          <p:cNvPr id="9670679" name="Picture 23" descr="businesswoman"/>
          <p:cNvPicPr>
            <a:picLocks noChangeAspect="1" noChangeArrowheads="1"/>
          </p:cNvPicPr>
          <p:nvPr/>
        </p:nvPicPr>
        <p:blipFill>
          <a:blip r:embed="rId6" cstate="print"/>
          <a:srcRect/>
          <a:stretch>
            <a:fillRect/>
          </a:stretch>
        </p:blipFill>
        <p:spPr bwMode="auto">
          <a:xfrm>
            <a:off x="1016000" y="4037013"/>
            <a:ext cx="1050925" cy="1255712"/>
          </a:xfrm>
          <a:prstGeom prst="rect">
            <a:avLst/>
          </a:prstGeom>
          <a:noFill/>
          <a:effectLst>
            <a:outerShdw dist="107763" dir="2700000" algn="ctr" rotWithShape="0">
              <a:srgbClr val="808080">
                <a:alpha val="50000"/>
              </a:srgbClr>
            </a:outerShdw>
          </a:effectLst>
        </p:spPr>
      </p:pic>
      <p:sp>
        <p:nvSpPr>
          <p:cNvPr id="794639" name="Line 24"/>
          <p:cNvSpPr>
            <a:spLocks noChangeShapeType="1"/>
          </p:cNvSpPr>
          <p:nvPr/>
        </p:nvSpPr>
        <p:spPr bwMode="auto">
          <a:xfrm flipH="1">
            <a:off x="5791200" y="3541713"/>
            <a:ext cx="1066800" cy="801687"/>
          </a:xfrm>
          <a:prstGeom prst="line">
            <a:avLst/>
          </a:prstGeom>
          <a:noFill/>
          <a:ln w="57150">
            <a:solidFill>
              <a:srgbClr val="FF3300"/>
            </a:solidFill>
            <a:round/>
            <a:headEnd type="triangle" w="med" len="med"/>
            <a:tailEnd/>
          </a:ln>
        </p:spPr>
        <p:txBody>
          <a:bodyPr>
            <a:spAutoFit/>
          </a:bodyPr>
          <a:lstStyle/>
          <a:p>
            <a:endParaRPr lang="en-US" sz="1600" b="1"/>
          </a:p>
        </p:txBody>
      </p:sp>
      <p:sp>
        <p:nvSpPr>
          <p:cNvPr id="794640" name="Freeform 25"/>
          <p:cNvSpPr>
            <a:spLocks/>
          </p:cNvSpPr>
          <p:nvPr/>
        </p:nvSpPr>
        <p:spPr bwMode="auto">
          <a:xfrm>
            <a:off x="1143000" y="3048000"/>
            <a:ext cx="381000" cy="338554"/>
          </a:xfrm>
          <a:custGeom>
            <a:avLst/>
            <a:gdLst>
              <a:gd name="T0" fmla="*/ 2147483647 w 2792"/>
              <a:gd name="T1" fmla="*/ 0 h 768"/>
              <a:gd name="T2" fmla="*/ 2147483647 w 2792"/>
              <a:gd name="T3" fmla="*/ 2147483647 h 768"/>
              <a:gd name="T4" fmla="*/ 2147483647 w 2792"/>
              <a:gd name="T5" fmla="*/ 2147483647 h 768"/>
              <a:gd name="T6" fmla="*/ 2147483647 w 2792"/>
              <a:gd name="T7" fmla="*/ 2147483647 h 768"/>
              <a:gd name="T8" fmla="*/ 2147483647 w 2792"/>
              <a:gd name="T9" fmla="*/ 2147483647 h 768"/>
              <a:gd name="T10" fmla="*/ 0 60000 65536"/>
              <a:gd name="T11" fmla="*/ 0 60000 65536"/>
              <a:gd name="T12" fmla="*/ 0 60000 65536"/>
              <a:gd name="T13" fmla="*/ 0 60000 65536"/>
              <a:gd name="T14" fmla="*/ 0 60000 65536"/>
              <a:gd name="T15" fmla="*/ 0 w 2792"/>
              <a:gd name="T16" fmla="*/ 0 h 768"/>
              <a:gd name="T17" fmla="*/ 2792 w 2792"/>
              <a:gd name="T18" fmla="*/ 768 h 768"/>
            </a:gdLst>
            <a:ahLst/>
            <a:cxnLst>
              <a:cxn ang="T10">
                <a:pos x="T0" y="T1"/>
              </a:cxn>
              <a:cxn ang="T11">
                <a:pos x="T2" y="T3"/>
              </a:cxn>
              <a:cxn ang="T12">
                <a:pos x="T4" y="T5"/>
              </a:cxn>
              <a:cxn ang="T13">
                <a:pos x="T6" y="T7"/>
              </a:cxn>
              <a:cxn ang="T14">
                <a:pos x="T8" y="T9"/>
              </a:cxn>
            </a:cxnLst>
            <a:rect l="T15" t="T16" r="T17" b="T18"/>
            <a:pathLst>
              <a:path w="2792" h="768">
                <a:moveTo>
                  <a:pt x="2544" y="0"/>
                </a:moveTo>
                <a:cubicBezTo>
                  <a:pt x="2668" y="140"/>
                  <a:pt x="2792" y="280"/>
                  <a:pt x="2544" y="336"/>
                </a:cubicBezTo>
                <a:cubicBezTo>
                  <a:pt x="2296" y="392"/>
                  <a:pt x="1464" y="320"/>
                  <a:pt x="1056" y="336"/>
                </a:cubicBezTo>
                <a:cubicBezTo>
                  <a:pt x="648" y="352"/>
                  <a:pt x="192" y="360"/>
                  <a:pt x="96" y="432"/>
                </a:cubicBezTo>
                <a:cubicBezTo>
                  <a:pt x="0" y="504"/>
                  <a:pt x="416" y="712"/>
                  <a:pt x="480" y="768"/>
                </a:cubicBezTo>
              </a:path>
            </a:pathLst>
          </a:custGeom>
          <a:noFill/>
          <a:ln w="57150">
            <a:solidFill>
              <a:srgbClr val="FF3300"/>
            </a:solidFill>
            <a:round/>
            <a:headEnd/>
            <a:tailEnd type="triangle" w="med" len="med"/>
          </a:ln>
        </p:spPr>
        <p:txBody>
          <a:bodyPr>
            <a:spAutoFit/>
          </a:bodyPr>
          <a:lstStyle/>
          <a:p>
            <a:pPr eaLnBrk="0" hangingPunct="0"/>
            <a:endParaRPr lang="en-US" sz="1600" b="1"/>
          </a:p>
        </p:txBody>
      </p:sp>
      <p:sp>
        <p:nvSpPr>
          <p:cNvPr id="794642" name="Oval 27"/>
          <p:cNvSpPr>
            <a:spLocks noChangeArrowheads="1"/>
          </p:cNvSpPr>
          <p:nvPr/>
        </p:nvSpPr>
        <p:spPr bwMode="auto">
          <a:xfrm>
            <a:off x="5867400" y="5671433"/>
            <a:ext cx="471488" cy="476071"/>
          </a:xfrm>
          <a:prstGeom prst="ellipse">
            <a:avLst/>
          </a:prstGeom>
          <a:solidFill>
            <a:srgbClr val="66FF66"/>
          </a:solidFill>
          <a:ln w="9525" algn="ctr">
            <a:solidFill>
              <a:schemeClr val="tx1"/>
            </a:solidFill>
            <a:round/>
            <a:headEnd/>
            <a:tailEnd/>
          </a:ln>
        </p:spPr>
        <p:txBody>
          <a:bodyPr anchor="ctr">
            <a:spAutoFit/>
          </a:bodyPr>
          <a:lstStyle/>
          <a:p>
            <a:pPr algn="ctr" eaLnBrk="0" hangingPunct="0"/>
            <a:r>
              <a:rPr lang="en-US" sz="1600" b="1"/>
              <a:t>4</a:t>
            </a:r>
          </a:p>
        </p:txBody>
      </p:sp>
      <p:sp>
        <p:nvSpPr>
          <p:cNvPr id="794643" name="Rectangle 28"/>
          <p:cNvSpPr>
            <a:spLocks noChangeArrowheads="1"/>
          </p:cNvSpPr>
          <p:nvPr/>
        </p:nvSpPr>
        <p:spPr bwMode="gray">
          <a:xfrm>
            <a:off x="6324600" y="5694362"/>
            <a:ext cx="2819400" cy="381000"/>
          </a:xfrm>
          <a:prstGeom prst="rect">
            <a:avLst/>
          </a:prstGeom>
          <a:noFill/>
          <a:ln w="9525">
            <a:noFill/>
            <a:miter lim="800000"/>
            <a:headEnd/>
            <a:tailEnd/>
          </a:ln>
        </p:spPr>
        <p:txBody>
          <a:bodyPr lIns="92075" tIns="46038" rIns="92075" bIns="46038"/>
          <a:lstStyle/>
          <a:p>
            <a:pPr>
              <a:lnSpc>
                <a:spcPct val="85000"/>
              </a:lnSpc>
              <a:spcBef>
                <a:spcPct val="50000"/>
              </a:spcBef>
              <a:buClr>
                <a:schemeClr val="tx1"/>
              </a:buClr>
              <a:buSzPct val="90000"/>
            </a:pPr>
            <a:r>
              <a:rPr lang="en-US" sz="1600" b="1" dirty="0" smtClean="0"/>
              <a:t>Evil site installs malware on victim, or </a:t>
            </a:r>
            <a:r>
              <a:rPr lang="en-US" sz="1600" b="1" dirty="0" err="1" smtClean="0"/>
              <a:t>phish’s</a:t>
            </a:r>
            <a:r>
              <a:rPr lang="en-US" sz="1600" b="1" dirty="0" smtClean="0"/>
              <a:t> for private information</a:t>
            </a:r>
            <a:endParaRPr lang="en-US" sz="1600" b="1" dirty="0"/>
          </a:p>
        </p:txBody>
      </p:sp>
      <p:sp>
        <p:nvSpPr>
          <p:cNvPr id="794644" name="Rectangle 29"/>
          <p:cNvSpPr>
            <a:spLocks noChangeArrowheads="1"/>
          </p:cNvSpPr>
          <p:nvPr/>
        </p:nvSpPr>
        <p:spPr bwMode="gray">
          <a:xfrm>
            <a:off x="2151063" y="3332175"/>
            <a:ext cx="4630737" cy="295275"/>
          </a:xfrm>
          <a:prstGeom prst="rect">
            <a:avLst/>
          </a:prstGeom>
          <a:noFill/>
          <a:ln w="9525">
            <a:noFill/>
            <a:miter lim="800000"/>
            <a:headEnd/>
            <a:tailEnd/>
          </a:ln>
        </p:spPr>
        <p:txBody>
          <a:bodyPr lIns="92075" tIns="46038" rIns="92075" bIns="46038"/>
          <a:lstStyle/>
          <a:p>
            <a:pPr marL="228600" indent="-228600">
              <a:lnSpc>
                <a:spcPct val="85000"/>
              </a:lnSpc>
              <a:spcBef>
                <a:spcPct val="50000"/>
              </a:spcBef>
              <a:buClr>
                <a:schemeClr val="tx1"/>
              </a:buClr>
              <a:buSzPct val="90000"/>
            </a:pPr>
            <a:r>
              <a:rPr lang="en-US" sz="1600" b="1" dirty="0"/>
              <a:t>Victim clicks link containing </a:t>
            </a:r>
            <a:r>
              <a:rPr lang="en-US" sz="1600" b="1" dirty="0" err="1" smtClean="0"/>
              <a:t>unvalidated</a:t>
            </a:r>
            <a:r>
              <a:rPr lang="en-US" sz="1600" b="1" dirty="0" smtClean="0"/>
              <a:t> parameter</a:t>
            </a:r>
            <a:endParaRPr lang="en-US" sz="1600" b="1" dirty="0"/>
          </a:p>
        </p:txBody>
      </p:sp>
      <p:sp>
        <p:nvSpPr>
          <p:cNvPr id="40" name="Rectangle 59"/>
          <p:cNvSpPr>
            <a:spLocks noChangeArrowheads="1"/>
          </p:cNvSpPr>
          <p:nvPr/>
        </p:nvSpPr>
        <p:spPr bwMode="ltGray">
          <a:xfrm>
            <a:off x="7381568" y="5275008"/>
            <a:ext cx="1227138" cy="268287"/>
          </a:xfrm>
          <a:prstGeom prst="rect">
            <a:avLst/>
          </a:prstGeom>
          <a:solidFill>
            <a:srgbClr val="CC33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CC3300"/>
            </a:extrusionClr>
          </a:sp3d>
        </p:spPr>
        <p:txBody>
          <a:bodyPr anchor="ctr">
            <a:flatTx/>
          </a:bodyPr>
          <a:lstStyle/>
          <a:p>
            <a:pPr algn="ctr" eaLnBrk="1" hangingPunct="1">
              <a:lnSpc>
                <a:spcPct val="100000"/>
              </a:lnSpc>
            </a:pPr>
            <a:r>
              <a:rPr lang="en-US" sz="900" b="1" dirty="0" smtClean="0">
                <a:solidFill>
                  <a:schemeClr val="bg1"/>
                </a:solidFill>
              </a:rPr>
              <a:t>Evil Site</a:t>
            </a:r>
            <a:endParaRPr lang="en-US" sz="900" b="1" dirty="0">
              <a:solidFill>
                <a:schemeClr val="bg1"/>
              </a:solidFill>
            </a:endParaRPr>
          </a:p>
        </p:txBody>
      </p:sp>
      <p:sp>
        <p:nvSpPr>
          <p:cNvPr id="41" name="Line 24"/>
          <p:cNvSpPr>
            <a:spLocks noChangeShapeType="1"/>
          </p:cNvSpPr>
          <p:nvPr/>
        </p:nvSpPr>
        <p:spPr bwMode="auto">
          <a:xfrm flipH="1">
            <a:off x="5791200" y="5410200"/>
            <a:ext cx="1524001" cy="0"/>
          </a:xfrm>
          <a:prstGeom prst="line">
            <a:avLst/>
          </a:prstGeom>
          <a:noFill/>
          <a:ln w="57150">
            <a:solidFill>
              <a:srgbClr val="FF3300"/>
            </a:solidFill>
            <a:round/>
            <a:headEnd type="triangle" w="med" len="med"/>
            <a:tailEnd/>
          </a:ln>
        </p:spPr>
        <p:txBody>
          <a:bodyPr wrap="square">
            <a:spAutoFit/>
          </a:bodyPr>
          <a:lstStyle/>
          <a:p>
            <a:endParaRPr lang="en-US" sz="1600" b="1"/>
          </a:p>
        </p:txBody>
      </p:sp>
      <p:sp>
        <p:nvSpPr>
          <p:cNvPr id="42" name="Line 24"/>
          <p:cNvSpPr>
            <a:spLocks noChangeShapeType="1"/>
          </p:cNvSpPr>
          <p:nvPr/>
        </p:nvSpPr>
        <p:spPr bwMode="auto">
          <a:xfrm flipH="1">
            <a:off x="2209800" y="2895600"/>
            <a:ext cx="762000" cy="2971800"/>
          </a:xfrm>
          <a:prstGeom prst="line">
            <a:avLst/>
          </a:prstGeom>
          <a:noFill/>
          <a:ln w="28575">
            <a:solidFill>
              <a:schemeClr val="tx1"/>
            </a:solidFill>
            <a:round/>
            <a:headEnd type="stealth" w="lg" len="lg"/>
            <a:tailEnd/>
          </a:ln>
        </p:spPr>
        <p:txBody>
          <a:bodyPr wrap="square">
            <a:spAutoFit/>
          </a:bodyPr>
          <a:lstStyle/>
          <a:p>
            <a:endParaRPr lang="en-US" sz="1600" b="1"/>
          </a:p>
        </p:txBody>
      </p:sp>
      <p:sp>
        <p:nvSpPr>
          <p:cNvPr id="43" name="Rectangle 29"/>
          <p:cNvSpPr>
            <a:spLocks noChangeArrowheads="1"/>
          </p:cNvSpPr>
          <p:nvPr/>
        </p:nvSpPr>
        <p:spPr bwMode="gray">
          <a:xfrm>
            <a:off x="228600" y="5867400"/>
            <a:ext cx="4630737" cy="295275"/>
          </a:xfrm>
          <a:prstGeom prst="rect">
            <a:avLst/>
          </a:prstGeom>
          <a:noFill/>
          <a:ln w="9525">
            <a:noFill/>
            <a:miter lim="800000"/>
            <a:headEnd/>
            <a:tailEnd/>
          </a:ln>
        </p:spPr>
        <p:txBody>
          <a:bodyPr lIns="92075" tIns="46038" rIns="92075" bIns="46038"/>
          <a:lstStyle/>
          <a:p>
            <a:pPr marL="228600" indent="-228600">
              <a:lnSpc>
                <a:spcPct val="85000"/>
              </a:lnSpc>
              <a:spcBef>
                <a:spcPct val="50000"/>
              </a:spcBef>
              <a:buClr>
                <a:schemeClr val="tx1"/>
              </a:buClr>
              <a:buSzPct val="90000"/>
            </a:pPr>
            <a:r>
              <a:rPr lang="en-US" sz="1600" b="1" dirty="0" smtClean="0">
                <a:hlinkClick r:id="rId7"/>
              </a:rPr>
              <a:t>http://www.irs.gov/taxrefund/claim.jsp?year=2006&amp;</a:t>
            </a:r>
            <a:r>
              <a:rPr lang="en-US" sz="1600" b="1" dirty="0" smtClean="0"/>
              <a:t> </a:t>
            </a:r>
            <a:r>
              <a:rPr lang="en-US" sz="1600" b="1" dirty="0">
                <a:hlinkClick r:id="rId7"/>
              </a:rPr>
              <a:t>… &amp;</a:t>
            </a:r>
            <a:r>
              <a:rPr lang="en-US" sz="1600" b="1" dirty="0" err="1">
                <a:hlinkClick r:id="rId7"/>
              </a:rPr>
              <a:t>dest</a:t>
            </a:r>
            <a:r>
              <a:rPr lang="en-US" sz="1600" b="1" dirty="0">
                <a:hlinkClick r:id="rId7"/>
              </a:rPr>
              <a:t>=www.evilsite.com</a:t>
            </a:r>
          </a:p>
        </p:txBody>
      </p:sp>
      <p:pic>
        <p:nvPicPr>
          <p:cNvPr id="87042" name="Picture 2" descr="http://www.nerdgranny.com/wp-content/uploads/2008/11/finger-hand-icon-cursor.gif"/>
          <p:cNvPicPr>
            <a:picLocks noChangeAspect="1" noChangeArrowheads="1"/>
          </p:cNvPicPr>
          <p:nvPr/>
        </p:nvPicPr>
        <p:blipFill>
          <a:blip r:embed="rId8" cstate="print"/>
          <a:srcRect/>
          <a:stretch>
            <a:fillRect/>
          </a:stretch>
        </p:blipFill>
        <p:spPr bwMode="auto">
          <a:xfrm>
            <a:off x="3029257" y="2831689"/>
            <a:ext cx="183315" cy="216312"/>
          </a:xfrm>
          <a:prstGeom prst="rect">
            <a:avLst/>
          </a:prstGeom>
          <a:noFill/>
        </p:spPr>
      </p:pic>
    </p:spTree>
    <p:custDataLst>
      <p:tags r:id="rId1"/>
    </p:custData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xfrm>
            <a:off x="304800" y="34925"/>
            <a:ext cx="6781800" cy="685800"/>
          </a:xfrm>
        </p:spPr>
        <p:txBody>
          <a:bodyPr/>
          <a:lstStyle/>
          <a:p>
            <a:pPr eaLnBrk="1" hangingPunct="1"/>
            <a:r>
              <a:rPr lang="en-US" dirty="0" err="1" smtClean="0"/>
              <a:t>Unvalidated</a:t>
            </a:r>
            <a:r>
              <a:rPr lang="en-US" dirty="0" smtClean="0"/>
              <a:t> Forward Illustrated</a:t>
            </a:r>
          </a:p>
        </p:txBody>
      </p:sp>
      <p:pic>
        <p:nvPicPr>
          <p:cNvPr id="794627" name="Picture 3"/>
          <p:cNvPicPr>
            <a:picLocks noChangeAspect="1" noChangeArrowheads="1"/>
          </p:cNvPicPr>
          <p:nvPr/>
        </p:nvPicPr>
        <p:blipFill>
          <a:blip r:embed="rId4" cstate="print"/>
          <a:srcRect/>
          <a:stretch>
            <a:fillRect/>
          </a:stretch>
        </p:blipFill>
        <p:spPr bwMode="gray">
          <a:xfrm>
            <a:off x="1803400" y="1447800"/>
            <a:ext cx="3505200" cy="1773238"/>
          </a:xfrm>
          <a:prstGeom prst="rect">
            <a:avLst/>
          </a:prstGeom>
          <a:noFill/>
          <a:ln w="9525">
            <a:noFill/>
            <a:miter lim="800000"/>
            <a:headEnd/>
            <a:tailEnd/>
          </a:ln>
        </p:spPr>
      </p:pic>
      <p:pic>
        <p:nvPicPr>
          <p:cNvPr id="9670660" name="Picture 4" descr="TN_hacker"/>
          <p:cNvPicPr>
            <a:picLocks noChangeAspect="1" noChangeArrowheads="1"/>
          </p:cNvPicPr>
          <p:nvPr/>
        </p:nvPicPr>
        <p:blipFill>
          <a:blip r:embed="rId5" cstate="print">
            <a:lum bright="24000" contrast="42000"/>
          </a:blip>
          <a:srcRect/>
          <a:stretch>
            <a:fillRect/>
          </a:stretch>
        </p:blipFill>
        <p:spPr bwMode="auto">
          <a:xfrm>
            <a:off x="457200" y="1622425"/>
            <a:ext cx="1093788" cy="1268413"/>
          </a:xfrm>
          <a:prstGeom prst="rect">
            <a:avLst/>
          </a:prstGeom>
          <a:noFill/>
          <a:effectLst>
            <a:outerShdw dist="107763" dir="2700000" algn="ctr" rotWithShape="0">
              <a:srgbClr val="808080">
                <a:alpha val="50000"/>
              </a:srgbClr>
            </a:outerShdw>
          </a:effectLst>
        </p:spPr>
      </p:pic>
      <p:sp>
        <p:nvSpPr>
          <p:cNvPr id="794629" name="Oval 5"/>
          <p:cNvSpPr>
            <a:spLocks noChangeArrowheads="1"/>
          </p:cNvSpPr>
          <p:nvPr/>
        </p:nvSpPr>
        <p:spPr bwMode="auto">
          <a:xfrm>
            <a:off x="132736" y="3671458"/>
            <a:ext cx="471488" cy="402497"/>
          </a:xfrm>
          <a:prstGeom prst="ellipse">
            <a:avLst/>
          </a:prstGeom>
          <a:solidFill>
            <a:srgbClr val="66FF66"/>
          </a:solidFill>
          <a:ln w="9525" algn="ctr">
            <a:solidFill>
              <a:schemeClr val="tx1"/>
            </a:solidFill>
            <a:round/>
            <a:headEnd/>
            <a:tailEnd/>
          </a:ln>
        </p:spPr>
        <p:txBody>
          <a:bodyPr anchor="ctr">
            <a:spAutoFit/>
          </a:bodyPr>
          <a:lstStyle/>
          <a:p>
            <a:pPr algn="ctr" eaLnBrk="0" hangingPunct="0"/>
            <a:r>
              <a:rPr lang="en-US" dirty="0"/>
              <a:t>2</a:t>
            </a:r>
          </a:p>
        </p:txBody>
      </p:sp>
      <p:sp>
        <p:nvSpPr>
          <p:cNvPr id="794632" name="Rectangle 8"/>
          <p:cNvSpPr>
            <a:spLocks noChangeArrowheads="1"/>
          </p:cNvSpPr>
          <p:nvPr/>
        </p:nvSpPr>
        <p:spPr bwMode="gray">
          <a:xfrm>
            <a:off x="1752600" y="1038225"/>
            <a:ext cx="5638800" cy="266700"/>
          </a:xfrm>
          <a:prstGeom prst="rect">
            <a:avLst/>
          </a:prstGeom>
          <a:noFill/>
          <a:ln w="9525">
            <a:noFill/>
            <a:miter lim="800000"/>
            <a:headEnd/>
            <a:tailEnd/>
          </a:ln>
        </p:spPr>
        <p:txBody>
          <a:bodyPr lIns="92075" tIns="46038" rIns="92075" bIns="46038"/>
          <a:lstStyle/>
          <a:p>
            <a:pPr marL="228600" indent="-228600">
              <a:lnSpc>
                <a:spcPct val="85000"/>
              </a:lnSpc>
              <a:spcBef>
                <a:spcPct val="50000"/>
              </a:spcBef>
              <a:buClr>
                <a:schemeClr val="tx1"/>
              </a:buClr>
              <a:buSzPct val="90000"/>
            </a:pPr>
            <a:r>
              <a:rPr lang="en-US" sz="1600" b="1" dirty="0"/>
              <a:t>Attacker sends attack to </a:t>
            </a:r>
            <a:r>
              <a:rPr lang="en-US" sz="1600" b="1" dirty="0" smtClean="0"/>
              <a:t>vulnerable page they have access to</a:t>
            </a:r>
            <a:endParaRPr lang="en-US" sz="1600" b="1" dirty="0"/>
          </a:p>
        </p:txBody>
      </p:sp>
      <p:sp>
        <p:nvSpPr>
          <p:cNvPr id="794634" name="Oval 10"/>
          <p:cNvSpPr>
            <a:spLocks noChangeArrowheads="1"/>
          </p:cNvSpPr>
          <p:nvPr/>
        </p:nvSpPr>
        <p:spPr bwMode="auto">
          <a:xfrm>
            <a:off x="1143000" y="1022350"/>
            <a:ext cx="471488" cy="373063"/>
          </a:xfrm>
          <a:prstGeom prst="ellipse">
            <a:avLst/>
          </a:prstGeom>
          <a:solidFill>
            <a:srgbClr val="66FF66"/>
          </a:solidFill>
          <a:ln w="9525" algn="ctr">
            <a:solidFill>
              <a:schemeClr val="tx1"/>
            </a:solidFill>
            <a:round/>
            <a:headEnd/>
            <a:tailEnd/>
          </a:ln>
        </p:spPr>
        <p:txBody>
          <a:bodyPr anchor="ctr">
            <a:spAutoFit/>
          </a:bodyPr>
          <a:lstStyle/>
          <a:p>
            <a:pPr algn="ctr" eaLnBrk="0" hangingPunct="0"/>
            <a:r>
              <a:rPr lang="en-US"/>
              <a:t>1</a:t>
            </a:r>
          </a:p>
        </p:txBody>
      </p:sp>
      <p:sp>
        <p:nvSpPr>
          <p:cNvPr id="794635" name="Rectangle 11"/>
          <p:cNvSpPr>
            <a:spLocks noChangeArrowheads="1"/>
          </p:cNvSpPr>
          <p:nvPr/>
        </p:nvSpPr>
        <p:spPr bwMode="gray">
          <a:xfrm>
            <a:off x="609600" y="3657600"/>
            <a:ext cx="2362200" cy="685800"/>
          </a:xfrm>
          <a:prstGeom prst="rect">
            <a:avLst/>
          </a:prstGeom>
          <a:noFill/>
          <a:ln w="9525">
            <a:noFill/>
            <a:miter lim="800000"/>
            <a:headEnd/>
            <a:tailEnd/>
          </a:ln>
        </p:spPr>
        <p:txBody>
          <a:bodyPr lIns="92075" tIns="46038" rIns="92075" bIns="46038"/>
          <a:lstStyle/>
          <a:p>
            <a:pPr>
              <a:lnSpc>
                <a:spcPct val="85000"/>
              </a:lnSpc>
              <a:spcBef>
                <a:spcPct val="50000"/>
              </a:spcBef>
              <a:buClr>
                <a:schemeClr val="tx1"/>
              </a:buClr>
              <a:buSzPct val="90000"/>
            </a:pPr>
            <a:r>
              <a:rPr lang="en-US" sz="1600" b="1" dirty="0"/>
              <a:t>Application </a:t>
            </a:r>
            <a:r>
              <a:rPr lang="en-US" sz="1600" b="1" dirty="0" smtClean="0"/>
              <a:t>authorizes request, which continues to vulnerable page</a:t>
            </a:r>
            <a:endParaRPr lang="en-US" sz="1600" b="1" dirty="0"/>
          </a:p>
        </p:txBody>
      </p:sp>
      <p:sp>
        <p:nvSpPr>
          <p:cNvPr id="794636" name="Rectangle 12"/>
          <p:cNvSpPr>
            <a:spLocks noChangeArrowheads="1"/>
          </p:cNvSpPr>
          <p:nvPr/>
        </p:nvSpPr>
        <p:spPr bwMode="auto">
          <a:xfrm>
            <a:off x="2717800" y="1752600"/>
            <a:ext cx="2438400" cy="1569660"/>
          </a:xfrm>
          <a:prstGeom prst="rect">
            <a:avLst/>
          </a:prstGeom>
          <a:solidFill>
            <a:srgbClr val="FFFFCC"/>
          </a:solidFill>
          <a:ln w="9525" algn="ctr">
            <a:noFill/>
            <a:miter lim="800000"/>
            <a:headEnd/>
            <a:tailEnd/>
          </a:ln>
        </p:spPr>
        <p:txBody>
          <a:bodyPr>
            <a:spAutoFit/>
          </a:bodyPr>
          <a:lstStyle/>
          <a:p>
            <a:pPr eaLnBrk="0" hangingPunct="0">
              <a:spcBef>
                <a:spcPct val="50000"/>
              </a:spcBef>
              <a:buClr>
                <a:schemeClr val="tx1"/>
              </a:buClr>
              <a:buSzPct val="90000"/>
            </a:pPr>
            <a:r>
              <a:rPr lang="en-US" sz="1600" b="1" dirty="0" smtClean="0"/>
              <a:t>Request sent to vulnerable page which user does have access to. Redirect sends user directly to private page, bypassing access control.</a:t>
            </a:r>
            <a:endParaRPr lang="en-US" sz="1600" b="1" dirty="0"/>
          </a:p>
        </p:txBody>
      </p:sp>
      <p:sp>
        <p:nvSpPr>
          <p:cNvPr id="794639" name="Line 24"/>
          <p:cNvSpPr>
            <a:spLocks noChangeShapeType="1"/>
          </p:cNvSpPr>
          <p:nvPr/>
        </p:nvSpPr>
        <p:spPr bwMode="auto">
          <a:xfrm flipH="1" flipV="1">
            <a:off x="3505200" y="3276600"/>
            <a:ext cx="0" cy="417513"/>
          </a:xfrm>
          <a:prstGeom prst="line">
            <a:avLst/>
          </a:prstGeom>
          <a:noFill/>
          <a:ln w="57150">
            <a:solidFill>
              <a:srgbClr val="FF3300"/>
            </a:solidFill>
            <a:round/>
            <a:headEnd type="triangle" w="med" len="med"/>
            <a:tailEnd/>
          </a:ln>
        </p:spPr>
        <p:txBody>
          <a:bodyPr wrap="square">
            <a:spAutoFit/>
          </a:bodyPr>
          <a:lstStyle/>
          <a:p>
            <a:endParaRPr lang="en-US"/>
          </a:p>
        </p:txBody>
      </p:sp>
      <p:sp>
        <p:nvSpPr>
          <p:cNvPr id="794642" name="Oval 27"/>
          <p:cNvSpPr>
            <a:spLocks noChangeArrowheads="1"/>
          </p:cNvSpPr>
          <p:nvPr/>
        </p:nvSpPr>
        <p:spPr bwMode="auto">
          <a:xfrm>
            <a:off x="5029200" y="4052458"/>
            <a:ext cx="471488" cy="402497"/>
          </a:xfrm>
          <a:prstGeom prst="ellipse">
            <a:avLst/>
          </a:prstGeom>
          <a:solidFill>
            <a:srgbClr val="66FF66"/>
          </a:solidFill>
          <a:ln w="9525" algn="ctr">
            <a:solidFill>
              <a:schemeClr val="tx1"/>
            </a:solidFill>
            <a:round/>
            <a:headEnd/>
            <a:tailEnd/>
          </a:ln>
        </p:spPr>
        <p:txBody>
          <a:bodyPr anchor="ctr">
            <a:spAutoFit/>
          </a:bodyPr>
          <a:lstStyle/>
          <a:p>
            <a:pPr algn="ctr" eaLnBrk="0" hangingPunct="0"/>
            <a:r>
              <a:rPr lang="en-US" dirty="0"/>
              <a:t>3</a:t>
            </a:r>
          </a:p>
        </p:txBody>
      </p:sp>
      <p:sp>
        <p:nvSpPr>
          <p:cNvPr id="794643" name="Rectangle 28"/>
          <p:cNvSpPr>
            <a:spLocks noChangeArrowheads="1"/>
          </p:cNvSpPr>
          <p:nvPr/>
        </p:nvSpPr>
        <p:spPr bwMode="gray">
          <a:xfrm>
            <a:off x="5486400" y="4038600"/>
            <a:ext cx="3505200" cy="381000"/>
          </a:xfrm>
          <a:prstGeom prst="rect">
            <a:avLst/>
          </a:prstGeom>
          <a:noFill/>
          <a:ln w="9525">
            <a:noFill/>
            <a:miter lim="800000"/>
            <a:headEnd/>
            <a:tailEnd/>
          </a:ln>
        </p:spPr>
        <p:txBody>
          <a:bodyPr lIns="92075" tIns="46038" rIns="92075" bIns="46038"/>
          <a:lstStyle/>
          <a:p>
            <a:pPr>
              <a:lnSpc>
                <a:spcPct val="85000"/>
              </a:lnSpc>
              <a:spcBef>
                <a:spcPct val="50000"/>
              </a:spcBef>
              <a:buClr>
                <a:schemeClr val="tx1"/>
              </a:buClr>
              <a:buSzPct val="90000"/>
            </a:pPr>
            <a:r>
              <a:rPr lang="en-US" sz="1600" b="1" dirty="0" smtClean="0"/>
              <a:t>Forwarding page fails to validate parameter, sending attacker to unauthorized page, bypassing access control</a:t>
            </a:r>
            <a:endParaRPr lang="en-US" sz="1600" b="1" dirty="0"/>
          </a:p>
        </p:txBody>
      </p:sp>
      <p:sp>
        <p:nvSpPr>
          <p:cNvPr id="31" name="TextBox 30"/>
          <p:cNvSpPr txBox="1"/>
          <p:nvPr/>
        </p:nvSpPr>
        <p:spPr>
          <a:xfrm>
            <a:off x="228600" y="4649501"/>
            <a:ext cx="5181600" cy="1598899"/>
          </a:xfrm>
          <a:prstGeom prst="rect">
            <a:avLst/>
          </a:prstGeom>
          <a:noFill/>
          <a:ln w="57150">
            <a:solidFill>
              <a:srgbClr val="00B050"/>
            </a:solidFill>
          </a:ln>
        </p:spPr>
        <p:txBody>
          <a:bodyPr wrap="square" rtlCol="0">
            <a:spAutoFit/>
          </a:bodyPr>
          <a:lstStyle/>
          <a:p>
            <a:pPr marL="174625" indent="-174625" eaLnBrk="1" hangingPunct="1">
              <a:lnSpc>
                <a:spcPct val="80000"/>
              </a:lnSpc>
              <a:buFontTx/>
              <a:buNone/>
              <a:tabLst>
                <a:tab pos="457200" algn="l"/>
                <a:tab pos="739775" algn="l"/>
              </a:tabLst>
            </a:pPr>
            <a:r>
              <a:rPr lang="en-US" sz="1100" dirty="0">
                <a:latin typeface="Courier New" pitchFamily="49" charset="0"/>
              </a:rPr>
              <a:t>	public void </a:t>
            </a:r>
            <a:r>
              <a:rPr lang="en-US" sz="1100" dirty="0" err="1">
                <a:latin typeface="Courier New" pitchFamily="49" charset="0"/>
              </a:rPr>
              <a:t>doPost</a:t>
            </a:r>
            <a:r>
              <a:rPr lang="en-US" sz="1100" dirty="0">
                <a:latin typeface="Courier New" pitchFamily="49" charset="0"/>
              </a:rPr>
              <a:t>( </a:t>
            </a:r>
            <a:r>
              <a:rPr lang="en-US" sz="1100" dirty="0" err="1">
                <a:latin typeface="Courier New" pitchFamily="49" charset="0"/>
              </a:rPr>
              <a:t>HttpServletRequest</a:t>
            </a:r>
            <a:r>
              <a:rPr lang="en-US" sz="1100" dirty="0">
                <a:latin typeface="Courier New" pitchFamily="49" charset="0"/>
              </a:rPr>
              <a:t> request, </a:t>
            </a:r>
            <a:r>
              <a:rPr lang="en-US" sz="1100" dirty="0" err="1">
                <a:latin typeface="Courier New" pitchFamily="49" charset="0"/>
              </a:rPr>
              <a:t>HttpServletResponse</a:t>
            </a:r>
            <a:r>
              <a:rPr lang="en-US" sz="1100" dirty="0">
                <a:latin typeface="Courier New" pitchFamily="49" charset="0"/>
              </a:rPr>
              <a:t> response) {</a:t>
            </a:r>
          </a:p>
          <a:p>
            <a:pPr marL="174625" indent="-174625" eaLnBrk="1" hangingPunct="1">
              <a:lnSpc>
                <a:spcPct val="80000"/>
              </a:lnSpc>
              <a:buFontTx/>
              <a:buNone/>
              <a:tabLst>
                <a:tab pos="457200" algn="l"/>
                <a:tab pos="739775" algn="l"/>
              </a:tabLst>
            </a:pPr>
            <a:r>
              <a:rPr lang="en-US" sz="1100" dirty="0">
                <a:latin typeface="Courier New" pitchFamily="49" charset="0"/>
              </a:rPr>
              <a:t>		try {</a:t>
            </a:r>
          </a:p>
          <a:p>
            <a:pPr marL="174625" indent="-174625" eaLnBrk="1" hangingPunct="1">
              <a:lnSpc>
                <a:spcPct val="80000"/>
              </a:lnSpc>
              <a:buFontTx/>
              <a:buNone/>
              <a:tabLst>
                <a:tab pos="457200" algn="l"/>
                <a:tab pos="739775" algn="l"/>
              </a:tabLst>
            </a:pPr>
            <a:r>
              <a:rPr lang="en-US" sz="1100" dirty="0">
                <a:latin typeface="Courier New" pitchFamily="49" charset="0"/>
              </a:rPr>
              <a:t>			</a:t>
            </a:r>
            <a:r>
              <a:rPr lang="en-US" sz="1100" dirty="0" smtClean="0">
                <a:latin typeface="Courier New" pitchFamily="49" charset="0"/>
              </a:rPr>
              <a:t>String </a:t>
            </a:r>
            <a:r>
              <a:rPr lang="en-US" sz="1100" dirty="0" smtClean="0">
                <a:solidFill>
                  <a:srgbClr val="FF0000"/>
                </a:solidFill>
                <a:latin typeface="Courier New" pitchFamily="49" charset="0"/>
              </a:rPr>
              <a:t>target = </a:t>
            </a:r>
            <a:r>
              <a:rPr lang="en-US" sz="1100" dirty="0" err="1" smtClean="0">
                <a:solidFill>
                  <a:srgbClr val="FF0000"/>
                </a:solidFill>
                <a:latin typeface="Courier New" pitchFamily="49" charset="0"/>
              </a:rPr>
              <a:t>request.getParameter</a:t>
            </a:r>
            <a:r>
              <a:rPr lang="en-US" sz="1100" dirty="0">
                <a:solidFill>
                  <a:srgbClr val="FF0000"/>
                </a:solidFill>
                <a:latin typeface="Courier New" pitchFamily="49" charset="0"/>
              </a:rPr>
              <a:t>( </a:t>
            </a:r>
            <a:r>
              <a:rPr lang="en-US" sz="1100" dirty="0" smtClean="0">
                <a:solidFill>
                  <a:srgbClr val="FF0000"/>
                </a:solidFill>
                <a:latin typeface="Courier New" pitchFamily="49" charset="0"/>
              </a:rPr>
              <a:t>"</a:t>
            </a:r>
            <a:r>
              <a:rPr lang="en-US" sz="1100" dirty="0" err="1" smtClean="0">
                <a:solidFill>
                  <a:srgbClr val="FF0000"/>
                </a:solidFill>
                <a:latin typeface="Courier New" pitchFamily="49" charset="0"/>
              </a:rPr>
              <a:t>dest</a:t>
            </a:r>
            <a:r>
              <a:rPr lang="en-US" sz="1100" dirty="0" smtClean="0">
                <a:solidFill>
                  <a:srgbClr val="FF0000"/>
                </a:solidFill>
                <a:latin typeface="Courier New" pitchFamily="49" charset="0"/>
              </a:rPr>
              <a:t>" </a:t>
            </a:r>
            <a:r>
              <a:rPr lang="en-US" sz="1100" dirty="0">
                <a:solidFill>
                  <a:srgbClr val="FF0000"/>
                </a:solidFill>
                <a:latin typeface="Courier New" pitchFamily="49" charset="0"/>
              </a:rPr>
              <a:t>) );</a:t>
            </a:r>
          </a:p>
          <a:p>
            <a:pPr marL="742950" lvl="1" indent="-285750" eaLnBrk="1" hangingPunct="1">
              <a:lnSpc>
                <a:spcPct val="80000"/>
              </a:lnSpc>
              <a:buFont typeface="Wingdings 3" pitchFamily="18" charset="2"/>
              <a:buNone/>
              <a:tabLst>
                <a:tab pos="457200" algn="l"/>
                <a:tab pos="739775" algn="l"/>
              </a:tabLst>
            </a:pPr>
            <a:r>
              <a:rPr lang="en-US" sz="1100" dirty="0">
                <a:latin typeface="Courier New" pitchFamily="49" charset="0"/>
              </a:rPr>
              <a:t>	</a:t>
            </a:r>
            <a:r>
              <a:rPr lang="en-US" sz="1100" dirty="0" smtClean="0">
                <a:latin typeface="Courier New" pitchFamily="49" charset="0"/>
              </a:rPr>
              <a:t>...</a:t>
            </a:r>
            <a:endParaRPr lang="en-US" sz="1100" dirty="0">
              <a:latin typeface="Courier New" pitchFamily="49" charset="0"/>
            </a:endParaRPr>
          </a:p>
          <a:p>
            <a:pPr marL="742950" lvl="1" indent="-285750" eaLnBrk="1" hangingPunct="1">
              <a:lnSpc>
                <a:spcPct val="80000"/>
              </a:lnSpc>
              <a:buFont typeface="Wingdings 3" pitchFamily="18" charset="2"/>
              <a:buNone/>
              <a:tabLst>
                <a:tab pos="457200" algn="l"/>
                <a:tab pos="739775" algn="l"/>
              </a:tabLst>
            </a:pPr>
            <a:r>
              <a:rPr lang="en-US" sz="1100" dirty="0" smtClean="0">
                <a:latin typeface="Courier New" pitchFamily="49" charset="0"/>
              </a:rPr>
              <a:t>	</a:t>
            </a:r>
            <a:r>
              <a:rPr lang="en-US" sz="1100" dirty="0" err="1" smtClean="0">
                <a:latin typeface="Courier New" pitchFamily="49" charset="0"/>
              </a:rPr>
              <a:t>request.getRequestDispatcher</a:t>
            </a:r>
            <a:r>
              <a:rPr lang="en-US" sz="1100" dirty="0" smtClean="0">
                <a:latin typeface="Courier New" pitchFamily="49" charset="0"/>
              </a:rPr>
              <a:t>( </a:t>
            </a:r>
            <a:r>
              <a:rPr lang="en-US" sz="1100" dirty="0" smtClean="0">
                <a:solidFill>
                  <a:srgbClr val="FF0000"/>
                </a:solidFill>
                <a:latin typeface="Courier New" pitchFamily="49" charset="0"/>
              </a:rPr>
              <a:t>target</a:t>
            </a:r>
            <a:r>
              <a:rPr lang="en-US" sz="1100" dirty="0" smtClean="0">
                <a:latin typeface="Courier New" pitchFamily="49" charset="0"/>
              </a:rPr>
              <a:t> ).forward(request, response);</a:t>
            </a:r>
          </a:p>
          <a:p>
            <a:pPr marL="742950" lvl="1" indent="-285750" eaLnBrk="1" hangingPunct="1">
              <a:lnSpc>
                <a:spcPct val="80000"/>
              </a:lnSpc>
              <a:buFont typeface="Wingdings 3" pitchFamily="18" charset="2"/>
              <a:buNone/>
              <a:tabLst>
                <a:tab pos="457200" algn="l"/>
                <a:tab pos="739775" algn="l"/>
              </a:tabLst>
            </a:pPr>
            <a:r>
              <a:rPr lang="en-US" sz="1100" dirty="0" smtClean="0">
                <a:latin typeface="Courier New" pitchFamily="49" charset="0"/>
              </a:rPr>
              <a:t>}</a:t>
            </a:r>
          </a:p>
          <a:p>
            <a:pPr marL="742950" lvl="1" indent="-285750" eaLnBrk="1" hangingPunct="1">
              <a:lnSpc>
                <a:spcPct val="80000"/>
              </a:lnSpc>
              <a:buFont typeface="Wingdings 3" pitchFamily="18" charset="2"/>
              <a:buNone/>
              <a:tabLst>
                <a:tab pos="457200" algn="l"/>
                <a:tab pos="739775" algn="l"/>
              </a:tabLst>
            </a:pPr>
            <a:r>
              <a:rPr lang="en-US" sz="1100" dirty="0" smtClean="0">
                <a:latin typeface="Courier New" pitchFamily="49" charset="0"/>
              </a:rPr>
              <a:t>catch ( ...</a:t>
            </a:r>
          </a:p>
          <a:p>
            <a:pPr marL="742950" lvl="1" indent="-285750" eaLnBrk="1" hangingPunct="1">
              <a:lnSpc>
                <a:spcPct val="80000"/>
              </a:lnSpc>
              <a:buFont typeface="Wingdings 3" pitchFamily="18" charset="2"/>
              <a:buNone/>
              <a:tabLst>
                <a:tab pos="457200" algn="l"/>
                <a:tab pos="739775" algn="l"/>
              </a:tabLst>
            </a:pPr>
            <a:endParaRPr lang="en-US" sz="1100" dirty="0" smtClean="0">
              <a:latin typeface="Courier New" pitchFamily="49" charset="0"/>
            </a:endParaRPr>
          </a:p>
          <a:p>
            <a:endParaRPr lang="en-US" sz="1100" dirty="0"/>
          </a:p>
        </p:txBody>
      </p:sp>
      <p:sp>
        <p:nvSpPr>
          <p:cNvPr id="32" name="Oval 31"/>
          <p:cNvSpPr/>
          <p:nvPr/>
        </p:nvSpPr>
        <p:spPr bwMode="auto">
          <a:xfrm>
            <a:off x="2895600" y="3770314"/>
            <a:ext cx="1219200" cy="402497"/>
          </a:xfrm>
          <a:prstGeom prst="ellipse">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Filter</a:t>
            </a:r>
          </a:p>
        </p:txBody>
      </p:sp>
      <p:sp>
        <p:nvSpPr>
          <p:cNvPr id="33" name="Line 24"/>
          <p:cNvSpPr>
            <a:spLocks noChangeShapeType="1"/>
          </p:cNvSpPr>
          <p:nvPr/>
        </p:nvSpPr>
        <p:spPr bwMode="auto">
          <a:xfrm flipH="1" flipV="1">
            <a:off x="3505200" y="4191000"/>
            <a:ext cx="0" cy="417513"/>
          </a:xfrm>
          <a:prstGeom prst="line">
            <a:avLst/>
          </a:prstGeom>
          <a:noFill/>
          <a:ln w="57150">
            <a:solidFill>
              <a:srgbClr val="FF3300"/>
            </a:solidFill>
            <a:round/>
            <a:headEnd type="triangle" w="med" len="med"/>
            <a:tailEnd/>
          </a:ln>
        </p:spPr>
        <p:txBody>
          <a:bodyPr wrap="square">
            <a:spAutoFit/>
          </a:bodyPr>
          <a:lstStyle/>
          <a:p>
            <a:endParaRPr lang="en-US"/>
          </a:p>
        </p:txBody>
      </p:sp>
      <p:sp>
        <p:nvSpPr>
          <p:cNvPr id="34" name="TextBox 33"/>
          <p:cNvSpPr txBox="1"/>
          <p:nvPr/>
        </p:nvSpPr>
        <p:spPr>
          <a:xfrm>
            <a:off x="5684856" y="2438400"/>
            <a:ext cx="3429000" cy="1463478"/>
          </a:xfrm>
          <a:prstGeom prst="rect">
            <a:avLst/>
          </a:prstGeom>
          <a:noFill/>
          <a:ln w="57150">
            <a:solidFill>
              <a:srgbClr val="00B050"/>
            </a:solidFill>
          </a:ln>
        </p:spPr>
        <p:txBody>
          <a:bodyPr wrap="square" rtlCol="0">
            <a:spAutoFit/>
          </a:bodyPr>
          <a:lstStyle/>
          <a:p>
            <a:pPr marL="174625" indent="-174625" eaLnBrk="1" hangingPunct="1">
              <a:lnSpc>
                <a:spcPct val="80000"/>
              </a:lnSpc>
              <a:buFontTx/>
              <a:buNone/>
              <a:tabLst>
                <a:tab pos="457200" algn="l"/>
                <a:tab pos="739775" algn="l"/>
              </a:tabLst>
            </a:pPr>
            <a:r>
              <a:rPr lang="en-US" sz="1100" dirty="0">
                <a:latin typeface="Courier New" pitchFamily="49" charset="0"/>
              </a:rPr>
              <a:t>	public void </a:t>
            </a:r>
            <a:r>
              <a:rPr lang="en-US" sz="1100" dirty="0" err="1" smtClean="0">
                <a:latin typeface="Courier New" pitchFamily="49" charset="0"/>
              </a:rPr>
              <a:t>sensitiveMethod</a:t>
            </a:r>
            <a:r>
              <a:rPr lang="en-US" sz="1100" dirty="0" smtClean="0">
                <a:latin typeface="Courier New" pitchFamily="49" charset="0"/>
              </a:rPr>
              <a:t>( </a:t>
            </a:r>
            <a:r>
              <a:rPr lang="en-US" sz="1100" dirty="0" err="1">
                <a:latin typeface="Courier New" pitchFamily="49" charset="0"/>
              </a:rPr>
              <a:t>HttpServletRequest</a:t>
            </a:r>
            <a:r>
              <a:rPr lang="en-US" sz="1100" dirty="0">
                <a:latin typeface="Courier New" pitchFamily="49" charset="0"/>
              </a:rPr>
              <a:t> request, </a:t>
            </a:r>
            <a:r>
              <a:rPr lang="en-US" sz="1100" dirty="0" err="1">
                <a:latin typeface="Courier New" pitchFamily="49" charset="0"/>
              </a:rPr>
              <a:t>HttpServletResponse</a:t>
            </a:r>
            <a:r>
              <a:rPr lang="en-US" sz="1100" dirty="0">
                <a:latin typeface="Courier New" pitchFamily="49" charset="0"/>
              </a:rPr>
              <a:t> response) {</a:t>
            </a:r>
          </a:p>
          <a:p>
            <a:pPr marL="174625" indent="-174625" eaLnBrk="1" hangingPunct="1">
              <a:lnSpc>
                <a:spcPct val="80000"/>
              </a:lnSpc>
              <a:buFontTx/>
              <a:buNone/>
              <a:tabLst>
                <a:tab pos="457200" algn="l"/>
                <a:tab pos="739775" algn="l"/>
              </a:tabLst>
            </a:pPr>
            <a:r>
              <a:rPr lang="en-US" sz="1100" dirty="0">
                <a:latin typeface="Courier New" pitchFamily="49" charset="0"/>
              </a:rPr>
              <a:t>		try {</a:t>
            </a:r>
          </a:p>
          <a:p>
            <a:pPr marL="174625" indent="-174625" eaLnBrk="1" hangingPunct="1">
              <a:lnSpc>
                <a:spcPct val="80000"/>
              </a:lnSpc>
              <a:buFontTx/>
              <a:buNone/>
              <a:tabLst>
                <a:tab pos="457200" algn="l"/>
                <a:tab pos="739775" algn="l"/>
              </a:tabLst>
            </a:pPr>
            <a:r>
              <a:rPr lang="en-US" sz="1100" dirty="0">
                <a:latin typeface="Courier New" pitchFamily="49" charset="0"/>
              </a:rPr>
              <a:t>		</a:t>
            </a:r>
            <a:r>
              <a:rPr lang="en-US" sz="1100" dirty="0" smtClean="0">
                <a:latin typeface="Courier New" pitchFamily="49" charset="0"/>
              </a:rPr>
              <a:t>		// Do sensitive stuff here.</a:t>
            </a:r>
          </a:p>
          <a:p>
            <a:pPr marL="174625" indent="-174625" eaLnBrk="1" hangingPunct="1">
              <a:lnSpc>
                <a:spcPct val="80000"/>
              </a:lnSpc>
              <a:buFontTx/>
              <a:buNone/>
              <a:tabLst>
                <a:tab pos="457200" algn="l"/>
                <a:tab pos="739775" algn="l"/>
              </a:tabLst>
            </a:pPr>
            <a:r>
              <a:rPr lang="en-US" sz="1100" dirty="0" smtClean="0">
                <a:latin typeface="Courier New" pitchFamily="49" charset="0"/>
              </a:rPr>
              <a:t>				...</a:t>
            </a:r>
            <a:r>
              <a:rPr lang="en-US" sz="1100" dirty="0">
                <a:latin typeface="Courier New" pitchFamily="49" charset="0"/>
              </a:rPr>
              <a:t>	</a:t>
            </a:r>
            <a:endParaRPr lang="en-US" sz="1100" dirty="0" smtClean="0">
              <a:latin typeface="Courier New" pitchFamily="49" charset="0"/>
            </a:endParaRPr>
          </a:p>
          <a:p>
            <a:pPr marL="742950" lvl="1" indent="-285750" eaLnBrk="1" hangingPunct="1">
              <a:lnSpc>
                <a:spcPct val="80000"/>
              </a:lnSpc>
              <a:buFont typeface="Wingdings 3" pitchFamily="18" charset="2"/>
              <a:buNone/>
              <a:tabLst>
                <a:tab pos="457200" algn="l"/>
                <a:tab pos="739775" algn="l"/>
              </a:tabLst>
            </a:pPr>
            <a:r>
              <a:rPr lang="en-US" sz="1100" dirty="0" smtClean="0">
                <a:latin typeface="Courier New" pitchFamily="49" charset="0"/>
              </a:rPr>
              <a:t>}</a:t>
            </a:r>
          </a:p>
          <a:p>
            <a:pPr marL="742950" lvl="1" indent="-285750" eaLnBrk="1" hangingPunct="1">
              <a:lnSpc>
                <a:spcPct val="80000"/>
              </a:lnSpc>
              <a:buFont typeface="Wingdings 3" pitchFamily="18" charset="2"/>
              <a:buNone/>
              <a:tabLst>
                <a:tab pos="457200" algn="l"/>
                <a:tab pos="739775" algn="l"/>
              </a:tabLst>
            </a:pPr>
            <a:r>
              <a:rPr lang="en-US" sz="1100" dirty="0" smtClean="0">
                <a:latin typeface="Courier New" pitchFamily="49" charset="0"/>
              </a:rPr>
              <a:t>catch ( ...</a:t>
            </a:r>
          </a:p>
          <a:p>
            <a:pPr marL="742950" lvl="1" indent="-285750" eaLnBrk="1" hangingPunct="1">
              <a:lnSpc>
                <a:spcPct val="80000"/>
              </a:lnSpc>
              <a:buFont typeface="Wingdings 3" pitchFamily="18" charset="2"/>
              <a:buNone/>
              <a:tabLst>
                <a:tab pos="457200" algn="l"/>
                <a:tab pos="739775" algn="l"/>
              </a:tabLst>
            </a:pPr>
            <a:endParaRPr lang="en-US" sz="1100" dirty="0" smtClean="0">
              <a:latin typeface="Courier New" pitchFamily="49" charset="0"/>
            </a:endParaRPr>
          </a:p>
          <a:p>
            <a:endParaRPr lang="en-US" sz="1100" dirty="0"/>
          </a:p>
        </p:txBody>
      </p:sp>
      <p:sp>
        <p:nvSpPr>
          <p:cNvPr id="35" name="Line 24"/>
          <p:cNvSpPr>
            <a:spLocks noChangeShapeType="1"/>
          </p:cNvSpPr>
          <p:nvPr/>
        </p:nvSpPr>
        <p:spPr bwMode="auto">
          <a:xfrm flipH="1">
            <a:off x="3962400" y="2590800"/>
            <a:ext cx="1981200" cy="2743200"/>
          </a:xfrm>
          <a:prstGeom prst="line">
            <a:avLst/>
          </a:prstGeom>
          <a:noFill/>
          <a:ln w="57150">
            <a:solidFill>
              <a:srgbClr val="FF3300"/>
            </a:solidFill>
            <a:round/>
            <a:headEnd type="triangle" w="med" len="med"/>
            <a:tailEnd/>
          </a:ln>
        </p:spPr>
        <p:txBody>
          <a:bodyPr wrap="square">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A8 – Avoiding </a:t>
            </a:r>
            <a:r>
              <a:rPr lang="en-US" dirty="0" err="1" smtClean="0"/>
              <a:t>Unvalidated</a:t>
            </a:r>
            <a:r>
              <a:rPr lang="en-US" dirty="0" smtClean="0"/>
              <a:t> Redirects and Forwards</a:t>
            </a:r>
            <a:endParaRPr lang="en-US" dirty="0"/>
          </a:p>
        </p:txBody>
      </p:sp>
      <p:sp>
        <p:nvSpPr>
          <p:cNvPr id="3" name="Content Placeholder 2"/>
          <p:cNvSpPr>
            <a:spLocks noGrp="1"/>
          </p:cNvSpPr>
          <p:nvPr>
            <p:ph idx="1"/>
          </p:nvPr>
        </p:nvSpPr>
        <p:spPr>
          <a:xfrm>
            <a:off x="457200" y="990600"/>
            <a:ext cx="8229600" cy="4830763"/>
          </a:xfrm>
        </p:spPr>
        <p:txBody>
          <a:bodyPr/>
          <a:lstStyle/>
          <a:p>
            <a:r>
              <a:rPr lang="en-US" sz="1800" dirty="0" smtClean="0"/>
              <a:t>There are a number of options</a:t>
            </a:r>
          </a:p>
          <a:p>
            <a:pPr marL="688975" lvl="1" indent="-342900">
              <a:buFont typeface="+mj-lt"/>
              <a:buAutoNum type="arabicPeriod"/>
            </a:pPr>
            <a:r>
              <a:rPr lang="en-US" sz="1600" dirty="0" smtClean="0"/>
              <a:t>Avoid using redirects and forwards as much as you can</a:t>
            </a:r>
          </a:p>
          <a:p>
            <a:pPr marL="688975" lvl="1" indent="-342900">
              <a:buFont typeface="+mj-lt"/>
              <a:buAutoNum type="arabicPeriod"/>
            </a:pPr>
            <a:r>
              <a:rPr lang="en-US" sz="1600" dirty="0" smtClean="0"/>
              <a:t>If used, don’t involve user parameters in defining the target URL</a:t>
            </a:r>
          </a:p>
          <a:p>
            <a:pPr marL="688975" lvl="1" indent="-342900">
              <a:buFont typeface="+mj-lt"/>
              <a:buAutoNum type="arabicPeriod"/>
            </a:pPr>
            <a:r>
              <a:rPr lang="en-US" sz="1600" dirty="0" smtClean="0"/>
              <a:t>If you ‘must’ involve user parameters, then either</a:t>
            </a:r>
          </a:p>
          <a:p>
            <a:pPr marL="1035050" lvl="2" indent="-342900">
              <a:buFont typeface="+mj-lt"/>
              <a:buAutoNum type="alphaLcParenR"/>
            </a:pPr>
            <a:r>
              <a:rPr lang="en-US" sz="1400" dirty="0" smtClean="0"/>
              <a:t>Validate each parameter to ensure its </a:t>
            </a:r>
            <a:r>
              <a:rPr lang="en-US" sz="1400" u="sng" dirty="0" smtClean="0"/>
              <a:t>valid</a:t>
            </a:r>
            <a:r>
              <a:rPr lang="en-US" sz="1400" dirty="0" smtClean="0"/>
              <a:t> and </a:t>
            </a:r>
            <a:r>
              <a:rPr lang="en-US" sz="1400" u="sng" dirty="0" smtClean="0"/>
              <a:t>authorized</a:t>
            </a:r>
            <a:r>
              <a:rPr lang="en-US" sz="1400" dirty="0" smtClean="0"/>
              <a:t> for the current user, or</a:t>
            </a:r>
          </a:p>
          <a:p>
            <a:pPr marL="1035050" lvl="2" indent="-342900">
              <a:buFont typeface="+mj-lt"/>
              <a:buAutoNum type="alphaLcParenR"/>
            </a:pPr>
            <a:r>
              <a:rPr lang="en-US" sz="1400" dirty="0" smtClean="0"/>
              <a:t>(preferred) – Use server side mapping to translate choice provided to user with actual target page</a:t>
            </a:r>
          </a:p>
          <a:p>
            <a:pPr marL="688975" lvl="1" indent="-342900"/>
            <a:r>
              <a:rPr lang="en-US" sz="1600" dirty="0" smtClean="0"/>
              <a:t>Defense in depth: For redirects, validate the target URL after it is calculated to make sure it goes to an authorized external site</a:t>
            </a:r>
          </a:p>
          <a:p>
            <a:pPr marL="688975" lvl="1" indent="-342900"/>
            <a:r>
              <a:rPr lang="en-US" sz="1600" dirty="0" smtClean="0"/>
              <a:t>ESAPI can do this for you!!</a:t>
            </a:r>
          </a:p>
          <a:p>
            <a:pPr marL="1035050" lvl="2" indent="-342900"/>
            <a:r>
              <a:rPr lang="en-US" sz="1400" dirty="0" smtClean="0"/>
              <a:t>See: </a:t>
            </a:r>
            <a:r>
              <a:rPr lang="en-US" sz="1400" dirty="0" err="1" smtClean="0"/>
              <a:t>SecurityWrapperResponse.sendRedirect</a:t>
            </a:r>
            <a:r>
              <a:rPr lang="en-US" sz="1400" dirty="0" smtClean="0"/>
              <a:t>( URL )</a:t>
            </a:r>
          </a:p>
          <a:p>
            <a:pPr marL="1035050" lvl="2" indent="-342900"/>
            <a:r>
              <a:rPr lang="en-US" sz="1100" dirty="0" smtClean="0">
                <a:hlinkClick r:id="rId2"/>
              </a:rPr>
              <a:t>http://owasp-esapi-java.googlecode.com/svn/trunk_doc/org/owasp/esapi/filters/</a:t>
            </a:r>
            <a:br>
              <a:rPr lang="en-US" sz="1100" dirty="0" smtClean="0">
                <a:hlinkClick r:id="rId2"/>
              </a:rPr>
            </a:br>
            <a:r>
              <a:rPr lang="en-US" sz="1100" dirty="0" err="1" smtClean="0">
                <a:hlinkClick r:id="rId2"/>
              </a:rPr>
              <a:t>SecurityWrapperResponse.html#sendRedirect</a:t>
            </a:r>
            <a:r>
              <a:rPr lang="en-US" sz="1100" dirty="0" smtClean="0">
                <a:hlinkClick r:id="rId2"/>
              </a:rPr>
              <a:t>(</a:t>
            </a:r>
            <a:r>
              <a:rPr lang="en-US" sz="1100" dirty="0" err="1" smtClean="0">
                <a:hlinkClick r:id="rId2"/>
              </a:rPr>
              <a:t>java.lang.String</a:t>
            </a:r>
            <a:r>
              <a:rPr lang="en-US" sz="1100" dirty="0" smtClean="0">
                <a:hlinkClick r:id="rId2"/>
              </a:rPr>
              <a:t>)</a:t>
            </a:r>
            <a:r>
              <a:rPr lang="en-US" sz="1100" dirty="0" smtClean="0"/>
              <a:t> </a:t>
            </a:r>
            <a:endParaRPr lang="en-US" sz="2800" dirty="0" smtClean="0"/>
          </a:p>
          <a:p>
            <a:pPr lvl="2"/>
            <a:endParaRPr lang="en-US" sz="1400" dirty="0" smtClean="0"/>
          </a:p>
          <a:p>
            <a:r>
              <a:rPr lang="en-US" sz="1800" dirty="0" smtClean="0"/>
              <a:t>Some thoughts about protecting Forwards</a:t>
            </a:r>
          </a:p>
          <a:p>
            <a:pPr lvl="1"/>
            <a:r>
              <a:rPr lang="en-US" sz="1600" dirty="0" smtClean="0"/>
              <a:t>Ideally, you’d call the access controller to make sure the user is authorized before you perform the forward (with ESAPI, this is easy)</a:t>
            </a:r>
          </a:p>
          <a:p>
            <a:pPr lvl="1"/>
            <a:r>
              <a:rPr lang="en-US" sz="1600" dirty="0" smtClean="0"/>
              <a:t>With an external filter, like </a:t>
            </a:r>
            <a:r>
              <a:rPr lang="en-US" sz="1600" dirty="0" err="1" smtClean="0"/>
              <a:t>Siteminder</a:t>
            </a:r>
            <a:r>
              <a:rPr lang="en-US" sz="1600" dirty="0" smtClean="0"/>
              <a:t>, this is not very practical</a:t>
            </a:r>
          </a:p>
          <a:p>
            <a:pPr lvl="1"/>
            <a:r>
              <a:rPr lang="en-US" sz="1600" dirty="0" smtClean="0"/>
              <a:t>Next best is to make sure that users who can access the original page are ALL authorized to access the target page.</a:t>
            </a:r>
            <a:endParaRPr lang="en-US" sz="1600"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smtClean="0"/>
              <a:t>A9 – Insecure Cryptographic Storage</a:t>
            </a:r>
          </a:p>
        </p:txBody>
      </p:sp>
      <p:graphicFrame>
        <p:nvGraphicFramePr>
          <p:cNvPr id="4" name="Diagram 3"/>
          <p:cNvGraphicFramePr/>
          <p:nvPr/>
        </p:nvGraphicFramePr>
        <p:xfrm>
          <a:off x="381000" y="990600"/>
          <a:ext cx="8305800" cy="5181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smtClean="0"/>
              <a:t>Insecure Cryptographic Storage Illustrated</a:t>
            </a:r>
          </a:p>
        </p:txBody>
      </p:sp>
      <p:pic>
        <p:nvPicPr>
          <p:cNvPr id="200707" name="Picture 3" descr="TN_hacker"/>
          <p:cNvPicPr>
            <a:picLocks noChangeAspect="1" noChangeArrowheads="1"/>
          </p:cNvPicPr>
          <p:nvPr/>
        </p:nvPicPr>
        <p:blipFill>
          <a:blip r:embed="rId3" cstate="print">
            <a:lum bright="24000" contrast="42000"/>
          </a:blip>
          <a:srcRect/>
          <a:stretch>
            <a:fillRect/>
          </a:stretch>
        </p:blipFill>
        <p:spPr bwMode="auto">
          <a:xfrm>
            <a:off x="685800" y="3836988"/>
            <a:ext cx="1093788" cy="1268412"/>
          </a:xfrm>
          <a:prstGeom prst="rect">
            <a:avLst/>
          </a:prstGeom>
          <a:noFill/>
          <a:effectLst>
            <a:outerShdw dist="107763" dir="2700000" algn="ctr" rotWithShape="0">
              <a:srgbClr val="808080">
                <a:alpha val="50000"/>
              </a:srgbClr>
            </a:outerShdw>
          </a:effectLst>
        </p:spPr>
      </p:pic>
      <p:grpSp>
        <p:nvGrpSpPr>
          <p:cNvPr id="2" name="Group 4"/>
          <p:cNvGrpSpPr>
            <a:grpSpLocks/>
          </p:cNvGrpSpPr>
          <p:nvPr/>
        </p:nvGrpSpPr>
        <p:grpSpPr bwMode="auto">
          <a:xfrm>
            <a:off x="6172200" y="2209800"/>
            <a:ext cx="1455738" cy="1412875"/>
            <a:chOff x="4336" y="1870"/>
            <a:chExt cx="917" cy="890"/>
          </a:xfrm>
        </p:grpSpPr>
        <p:sp>
          <p:nvSpPr>
            <p:cNvPr id="25619" name="Rectangle 5"/>
            <p:cNvSpPr>
              <a:spLocks noChangeArrowheads="1"/>
            </p:cNvSpPr>
            <p:nvPr/>
          </p:nvSpPr>
          <p:spPr bwMode="ltGray">
            <a:xfrm>
              <a:off x="4336" y="2616"/>
              <a:ext cx="917" cy="144"/>
            </a:xfrm>
            <a:prstGeom prst="rect">
              <a:avLst/>
            </a:prstGeom>
            <a:solidFill>
              <a:srgbClr val="008000"/>
            </a:solidFill>
            <a:ln w="9525">
              <a:miter lim="800000"/>
              <a:headEnd/>
              <a:tailEnd/>
            </a:ln>
            <a:scene3d>
              <a:camera prst="legacyPerspectiveTopRight">
                <a:rot lat="420000" lon="0" rev="0"/>
              </a:camera>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50" b="1">
                  <a:solidFill>
                    <a:schemeClr val="bg1"/>
                  </a:solidFill>
                </a:rPr>
                <a:t>Custom Code</a:t>
              </a:r>
            </a:p>
          </p:txBody>
        </p:sp>
        <p:sp>
          <p:nvSpPr>
            <p:cNvPr id="25620" name="Rectangle 6"/>
            <p:cNvSpPr>
              <a:spLocks noChangeArrowheads="1"/>
            </p:cNvSpPr>
            <p:nvPr/>
          </p:nvSpPr>
          <p:spPr bwMode="ltGray">
            <a:xfrm rot="-5400000">
              <a:off x="4023"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50" b="1">
                  <a:solidFill>
                    <a:schemeClr val="bg1"/>
                  </a:solidFill>
                </a:rPr>
                <a:t>Accounts</a:t>
              </a:r>
            </a:p>
          </p:txBody>
        </p:sp>
        <p:sp>
          <p:nvSpPr>
            <p:cNvPr id="25621" name="Rectangle 7"/>
            <p:cNvSpPr>
              <a:spLocks noChangeArrowheads="1"/>
            </p:cNvSpPr>
            <p:nvPr/>
          </p:nvSpPr>
          <p:spPr bwMode="ltGray">
            <a:xfrm rot="-5400000">
              <a:off x="4139" y="2193"/>
              <a:ext cx="726" cy="79"/>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50" b="1">
                  <a:solidFill>
                    <a:schemeClr val="bg1"/>
                  </a:solidFill>
                </a:rPr>
                <a:t>Finance</a:t>
              </a:r>
            </a:p>
          </p:txBody>
        </p:sp>
        <p:sp>
          <p:nvSpPr>
            <p:cNvPr id="25622" name="Rectangle 8"/>
            <p:cNvSpPr>
              <a:spLocks noChangeArrowheads="1"/>
            </p:cNvSpPr>
            <p:nvPr/>
          </p:nvSpPr>
          <p:spPr bwMode="ltGray">
            <a:xfrm rot="-5400000">
              <a:off x="4262"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50" b="1">
                  <a:solidFill>
                    <a:schemeClr val="bg1"/>
                  </a:solidFill>
                </a:rPr>
                <a:t>Administration</a:t>
              </a:r>
            </a:p>
          </p:txBody>
        </p:sp>
        <p:sp>
          <p:nvSpPr>
            <p:cNvPr id="25623" name="Rectangle 9"/>
            <p:cNvSpPr>
              <a:spLocks noChangeArrowheads="1"/>
            </p:cNvSpPr>
            <p:nvPr/>
          </p:nvSpPr>
          <p:spPr bwMode="ltGray">
            <a:xfrm rot="-5400000">
              <a:off x="4375" y="2193"/>
              <a:ext cx="726" cy="79"/>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50" b="1">
                  <a:solidFill>
                    <a:schemeClr val="bg1"/>
                  </a:solidFill>
                </a:rPr>
                <a:t>Transactions</a:t>
              </a:r>
            </a:p>
          </p:txBody>
        </p:sp>
        <p:sp>
          <p:nvSpPr>
            <p:cNvPr id="25624" name="Rectangle 10"/>
            <p:cNvSpPr>
              <a:spLocks noChangeArrowheads="1"/>
            </p:cNvSpPr>
            <p:nvPr/>
          </p:nvSpPr>
          <p:spPr bwMode="ltGray">
            <a:xfrm rot="-5400000">
              <a:off x="4498"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50" b="1">
                  <a:solidFill>
                    <a:schemeClr val="bg1"/>
                  </a:solidFill>
                </a:rPr>
                <a:t>Communication</a:t>
              </a:r>
            </a:p>
          </p:txBody>
        </p:sp>
        <p:sp>
          <p:nvSpPr>
            <p:cNvPr id="25625" name="Rectangle 11"/>
            <p:cNvSpPr>
              <a:spLocks noChangeArrowheads="1"/>
            </p:cNvSpPr>
            <p:nvPr/>
          </p:nvSpPr>
          <p:spPr bwMode="ltGray">
            <a:xfrm rot="-5400000">
              <a:off x="4609"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50" b="1">
                  <a:solidFill>
                    <a:schemeClr val="bg1"/>
                  </a:solidFill>
                </a:rPr>
                <a:t>Knowledge Mgmt</a:t>
              </a:r>
            </a:p>
          </p:txBody>
        </p:sp>
        <p:sp>
          <p:nvSpPr>
            <p:cNvPr id="25626" name="Rectangle 12"/>
            <p:cNvSpPr>
              <a:spLocks noChangeArrowheads="1"/>
            </p:cNvSpPr>
            <p:nvPr/>
          </p:nvSpPr>
          <p:spPr bwMode="ltGray">
            <a:xfrm rot="-5400000">
              <a:off x="4725"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50" b="1">
                  <a:solidFill>
                    <a:schemeClr val="bg1"/>
                  </a:solidFill>
                </a:rPr>
                <a:t>E-Commerce</a:t>
              </a:r>
            </a:p>
          </p:txBody>
        </p:sp>
        <p:sp>
          <p:nvSpPr>
            <p:cNvPr id="25627" name="Rectangle 13"/>
            <p:cNvSpPr>
              <a:spLocks noChangeArrowheads="1"/>
            </p:cNvSpPr>
            <p:nvPr/>
          </p:nvSpPr>
          <p:spPr bwMode="ltGray">
            <a:xfrm rot="-5400000">
              <a:off x="4842" y="2194"/>
              <a:ext cx="726" cy="78"/>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defRPr/>
              </a:pPr>
              <a:r>
                <a:rPr lang="en-US" sz="1050" b="1">
                  <a:solidFill>
                    <a:schemeClr val="bg1"/>
                  </a:solidFill>
                </a:rPr>
                <a:t>Bus. Functions</a:t>
              </a:r>
            </a:p>
          </p:txBody>
        </p:sp>
      </p:grpSp>
      <p:pic>
        <p:nvPicPr>
          <p:cNvPr id="200718" name="Picture 14" descr="businesswoman"/>
          <p:cNvPicPr>
            <a:picLocks noChangeAspect="1" noChangeArrowheads="1"/>
          </p:cNvPicPr>
          <p:nvPr/>
        </p:nvPicPr>
        <p:blipFill>
          <a:blip r:embed="rId4" cstate="print"/>
          <a:srcRect/>
          <a:stretch>
            <a:fillRect/>
          </a:stretch>
        </p:blipFill>
        <p:spPr bwMode="auto">
          <a:xfrm>
            <a:off x="1447800" y="1600200"/>
            <a:ext cx="1050925" cy="1255713"/>
          </a:xfrm>
          <a:prstGeom prst="rect">
            <a:avLst/>
          </a:prstGeom>
          <a:noFill/>
          <a:effectLst>
            <a:outerShdw dist="107763" dir="2700000" algn="ctr" rotWithShape="0">
              <a:srgbClr val="808080">
                <a:alpha val="50000"/>
              </a:srgbClr>
            </a:outerShdw>
          </a:effectLst>
        </p:spPr>
      </p:pic>
      <p:sp>
        <p:nvSpPr>
          <p:cNvPr id="30726" name="Oval 15"/>
          <p:cNvSpPr>
            <a:spLocks noChangeArrowheads="1"/>
          </p:cNvSpPr>
          <p:nvPr/>
        </p:nvSpPr>
        <p:spPr bwMode="auto">
          <a:xfrm>
            <a:off x="2743200" y="1984256"/>
            <a:ext cx="471488" cy="519351"/>
          </a:xfrm>
          <a:prstGeom prst="ellipse">
            <a:avLst/>
          </a:prstGeom>
          <a:solidFill>
            <a:srgbClr val="66FF66"/>
          </a:solidFill>
          <a:ln w="9525" algn="ctr">
            <a:solidFill>
              <a:schemeClr val="tx1"/>
            </a:solidFill>
            <a:round/>
            <a:headEnd/>
            <a:tailEnd/>
          </a:ln>
        </p:spPr>
        <p:txBody>
          <a:bodyPr anchor="ctr">
            <a:spAutoFit/>
          </a:bodyPr>
          <a:lstStyle/>
          <a:p>
            <a:r>
              <a:rPr lang="en-US" b="1"/>
              <a:t>1</a:t>
            </a:r>
          </a:p>
        </p:txBody>
      </p:sp>
      <p:sp>
        <p:nvSpPr>
          <p:cNvPr id="30727" name="Rectangle 16"/>
          <p:cNvSpPr>
            <a:spLocks noChangeArrowheads="1"/>
          </p:cNvSpPr>
          <p:nvPr/>
        </p:nvSpPr>
        <p:spPr bwMode="gray">
          <a:xfrm>
            <a:off x="3276600" y="1828800"/>
            <a:ext cx="2514600" cy="381000"/>
          </a:xfrm>
          <a:prstGeom prst="rect">
            <a:avLst/>
          </a:prstGeom>
          <a:noFill/>
          <a:ln w="9525">
            <a:noFill/>
            <a:miter lim="800000"/>
            <a:headEnd/>
            <a:tailEnd/>
          </a:ln>
        </p:spPr>
        <p:txBody>
          <a:bodyPr lIns="92075" tIns="46038" rIns="92075" bIns="46038"/>
          <a:lstStyle/>
          <a:p>
            <a:pPr>
              <a:spcBef>
                <a:spcPct val="20000"/>
              </a:spcBef>
              <a:buFont typeface="Webdings" pitchFamily="18" charset="2"/>
              <a:buNone/>
            </a:pPr>
            <a:r>
              <a:rPr lang="en-US" sz="1800" b="1"/>
              <a:t>Victim enters credit card number in form</a:t>
            </a:r>
          </a:p>
        </p:txBody>
      </p:sp>
      <p:sp>
        <p:nvSpPr>
          <p:cNvPr id="30728" name="Oval 17"/>
          <p:cNvSpPr>
            <a:spLocks noChangeArrowheads="1"/>
          </p:cNvSpPr>
          <p:nvPr/>
        </p:nvSpPr>
        <p:spPr bwMode="auto">
          <a:xfrm>
            <a:off x="8382000" y="4270256"/>
            <a:ext cx="471488" cy="519351"/>
          </a:xfrm>
          <a:prstGeom prst="ellipse">
            <a:avLst/>
          </a:prstGeom>
          <a:solidFill>
            <a:srgbClr val="66FF66"/>
          </a:solidFill>
          <a:ln w="9525" algn="ctr">
            <a:solidFill>
              <a:schemeClr val="tx1"/>
            </a:solidFill>
            <a:round/>
            <a:headEnd/>
            <a:tailEnd/>
          </a:ln>
        </p:spPr>
        <p:txBody>
          <a:bodyPr anchor="ctr">
            <a:spAutoFit/>
          </a:bodyPr>
          <a:lstStyle/>
          <a:p>
            <a:r>
              <a:rPr lang="en-US" b="1"/>
              <a:t>2</a:t>
            </a:r>
          </a:p>
        </p:txBody>
      </p:sp>
      <p:sp>
        <p:nvSpPr>
          <p:cNvPr id="30729" name="Rectangle 18"/>
          <p:cNvSpPr>
            <a:spLocks noChangeArrowheads="1"/>
          </p:cNvSpPr>
          <p:nvPr/>
        </p:nvSpPr>
        <p:spPr bwMode="gray">
          <a:xfrm>
            <a:off x="5562600" y="4343400"/>
            <a:ext cx="2819400" cy="381000"/>
          </a:xfrm>
          <a:prstGeom prst="rect">
            <a:avLst/>
          </a:prstGeom>
          <a:noFill/>
          <a:ln w="9525">
            <a:noFill/>
            <a:miter lim="800000"/>
            <a:headEnd/>
            <a:tailEnd/>
          </a:ln>
        </p:spPr>
        <p:txBody>
          <a:bodyPr lIns="92075" tIns="46038" rIns="92075" bIns="46038"/>
          <a:lstStyle/>
          <a:p>
            <a:pPr algn="r">
              <a:spcBef>
                <a:spcPct val="20000"/>
              </a:spcBef>
              <a:buFont typeface="Webdings" pitchFamily="18" charset="2"/>
              <a:buNone/>
            </a:pPr>
            <a:r>
              <a:rPr lang="en-US" sz="1800" b="1"/>
              <a:t>Error handler logs CC details because merchant gateway is unavailable</a:t>
            </a:r>
          </a:p>
        </p:txBody>
      </p:sp>
      <p:sp>
        <p:nvSpPr>
          <p:cNvPr id="30730" name="Oval 19"/>
          <p:cNvSpPr>
            <a:spLocks noChangeArrowheads="1"/>
          </p:cNvSpPr>
          <p:nvPr/>
        </p:nvSpPr>
        <p:spPr bwMode="auto">
          <a:xfrm>
            <a:off x="1981200" y="3965456"/>
            <a:ext cx="471488" cy="519351"/>
          </a:xfrm>
          <a:prstGeom prst="ellipse">
            <a:avLst/>
          </a:prstGeom>
          <a:solidFill>
            <a:srgbClr val="66FF66"/>
          </a:solidFill>
          <a:ln w="9525" algn="ctr">
            <a:solidFill>
              <a:schemeClr val="tx1"/>
            </a:solidFill>
            <a:round/>
            <a:headEnd/>
            <a:tailEnd/>
          </a:ln>
        </p:spPr>
        <p:txBody>
          <a:bodyPr anchor="ctr">
            <a:spAutoFit/>
          </a:bodyPr>
          <a:lstStyle/>
          <a:p>
            <a:r>
              <a:rPr lang="en-US" b="1"/>
              <a:t>4</a:t>
            </a:r>
          </a:p>
        </p:txBody>
      </p:sp>
      <p:sp>
        <p:nvSpPr>
          <p:cNvPr id="30731" name="Rectangle 20"/>
          <p:cNvSpPr>
            <a:spLocks noChangeArrowheads="1"/>
          </p:cNvSpPr>
          <p:nvPr/>
        </p:nvSpPr>
        <p:spPr bwMode="gray">
          <a:xfrm>
            <a:off x="2438400" y="3962400"/>
            <a:ext cx="2286000" cy="685800"/>
          </a:xfrm>
          <a:prstGeom prst="rect">
            <a:avLst/>
          </a:prstGeom>
          <a:noFill/>
          <a:ln w="9525">
            <a:noFill/>
            <a:miter lim="800000"/>
            <a:headEnd/>
            <a:tailEnd/>
          </a:ln>
        </p:spPr>
        <p:txBody>
          <a:bodyPr lIns="92075" tIns="46038" rIns="92075" bIns="46038"/>
          <a:lstStyle/>
          <a:p>
            <a:pPr>
              <a:spcBef>
                <a:spcPct val="20000"/>
              </a:spcBef>
              <a:buFont typeface="Webdings" pitchFamily="18" charset="2"/>
              <a:buNone/>
            </a:pPr>
            <a:r>
              <a:rPr lang="en-US" sz="1800" b="1"/>
              <a:t>Malicious insider steals 4 million credit card numbers</a:t>
            </a:r>
          </a:p>
        </p:txBody>
      </p:sp>
      <p:sp>
        <p:nvSpPr>
          <p:cNvPr id="30732" name="Freeform 21"/>
          <p:cNvSpPr>
            <a:spLocks/>
          </p:cNvSpPr>
          <p:nvPr/>
        </p:nvSpPr>
        <p:spPr bwMode="auto">
          <a:xfrm rot="-263347">
            <a:off x="2590800" y="2468762"/>
            <a:ext cx="3508375" cy="369332"/>
          </a:xfrm>
          <a:custGeom>
            <a:avLst/>
            <a:gdLst>
              <a:gd name="T0" fmla="*/ 0 w 2210"/>
              <a:gd name="T1" fmla="*/ 2147483647 h 131"/>
              <a:gd name="T2" fmla="*/ 2147483647 w 2210"/>
              <a:gd name="T3" fmla="*/ 2147483647 h 131"/>
              <a:gd name="T4" fmla="*/ 2147483647 w 2210"/>
              <a:gd name="T5" fmla="*/ 2147483647 h 131"/>
              <a:gd name="T6" fmla="*/ 0 60000 65536"/>
              <a:gd name="T7" fmla="*/ 0 60000 65536"/>
              <a:gd name="T8" fmla="*/ 0 60000 65536"/>
              <a:gd name="T9" fmla="*/ 0 w 2210"/>
              <a:gd name="T10" fmla="*/ 0 h 131"/>
              <a:gd name="T11" fmla="*/ 2210 w 2210"/>
              <a:gd name="T12" fmla="*/ 131 h 131"/>
            </a:gdLst>
            <a:ahLst/>
            <a:cxnLst>
              <a:cxn ang="T6">
                <a:pos x="T0" y="T1"/>
              </a:cxn>
              <a:cxn ang="T7">
                <a:pos x="T2" y="T3"/>
              </a:cxn>
              <a:cxn ang="T8">
                <a:pos x="T4" y="T5"/>
              </a:cxn>
            </a:cxnLst>
            <a:rect l="T9" t="T10" r="T11" b="T12"/>
            <a:pathLst>
              <a:path w="2210" h="131">
                <a:moveTo>
                  <a:pt x="0" y="131"/>
                </a:moveTo>
                <a:cubicBezTo>
                  <a:pt x="174" y="110"/>
                  <a:pt x="678" y="6"/>
                  <a:pt x="1046" y="3"/>
                </a:cubicBezTo>
                <a:cubicBezTo>
                  <a:pt x="1414" y="0"/>
                  <a:pt x="1968" y="91"/>
                  <a:pt x="2210" y="114"/>
                </a:cubicBezTo>
              </a:path>
            </a:pathLst>
          </a:custGeom>
          <a:noFill/>
          <a:ln w="57150">
            <a:solidFill>
              <a:srgbClr val="33CC33"/>
            </a:solidFill>
            <a:round/>
            <a:headEnd/>
            <a:tailEnd type="triangle" w="med" len="med"/>
          </a:ln>
        </p:spPr>
        <p:txBody>
          <a:bodyPr>
            <a:spAutoFit/>
          </a:bodyPr>
          <a:lstStyle/>
          <a:p>
            <a:endParaRPr lang="en-US" b="1"/>
          </a:p>
        </p:txBody>
      </p:sp>
      <p:sp>
        <p:nvSpPr>
          <p:cNvPr id="30733" name="AutoShape 22"/>
          <p:cNvSpPr>
            <a:spLocks noChangeArrowheads="1"/>
          </p:cNvSpPr>
          <p:nvPr/>
        </p:nvSpPr>
        <p:spPr bwMode="auto">
          <a:xfrm>
            <a:off x="6629400" y="3802737"/>
            <a:ext cx="1558925" cy="462201"/>
          </a:xfrm>
          <a:prstGeom prst="flowChartMultidocument">
            <a:avLst/>
          </a:prstGeom>
          <a:solidFill>
            <a:srgbClr val="33CC33"/>
          </a:solidFill>
          <a:ln w="9525">
            <a:solidFill>
              <a:schemeClr val="tx1"/>
            </a:solidFill>
            <a:miter lim="800000"/>
            <a:headEnd/>
            <a:tailEnd/>
          </a:ln>
        </p:spPr>
        <p:txBody>
          <a:bodyPr anchor="ctr">
            <a:spAutoFit/>
          </a:bodyPr>
          <a:lstStyle/>
          <a:p>
            <a:r>
              <a:rPr lang="en-US" b="1"/>
              <a:t>Log files</a:t>
            </a:r>
          </a:p>
        </p:txBody>
      </p:sp>
      <p:sp>
        <p:nvSpPr>
          <p:cNvPr id="25614" name="Line 23"/>
          <p:cNvSpPr>
            <a:spLocks noChangeShapeType="1"/>
          </p:cNvSpPr>
          <p:nvPr/>
        </p:nvSpPr>
        <p:spPr bwMode="auto">
          <a:xfrm>
            <a:off x="7391400" y="3581400"/>
            <a:ext cx="0" cy="276225"/>
          </a:xfrm>
          <a:prstGeom prst="line">
            <a:avLst/>
          </a:prstGeom>
          <a:noFill/>
          <a:ln w="57150">
            <a:solidFill>
              <a:srgbClr val="FF0000"/>
            </a:solidFill>
            <a:round/>
            <a:headEnd/>
            <a:tailEnd type="triangle" w="med" len="med"/>
          </a:ln>
        </p:spPr>
        <p:txBody>
          <a:bodyPr>
            <a:spAutoFit/>
          </a:bodyPr>
          <a:lstStyle/>
          <a:p>
            <a:pPr algn="ctr">
              <a:defRPr/>
            </a:pPr>
            <a:endParaRPr lang="en-US" sz="1050" b="1"/>
          </a:p>
        </p:txBody>
      </p:sp>
      <p:sp>
        <p:nvSpPr>
          <p:cNvPr id="30735" name="Oval 24"/>
          <p:cNvSpPr>
            <a:spLocks noChangeArrowheads="1"/>
          </p:cNvSpPr>
          <p:nvPr/>
        </p:nvSpPr>
        <p:spPr bwMode="auto">
          <a:xfrm>
            <a:off x="5181600" y="5337056"/>
            <a:ext cx="471487" cy="519351"/>
          </a:xfrm>
          <a:prstGeom prst="ellipse">
            <a:avLst/>
          </a:prstGeom>
          <a:solidFill>
            <a:srgbClr val="66FF66"/>
          </a:solidFill>
          <a:ln w="9525" algn="ctr">
            <a:solidFill>
              <a:schemeClr val="tx1"/>
            </a:solidFill>
            <a:round/>
            <a:headEnd/>
            <a:tailEnd/>
          </a:ln>
        </p:spPr>
        <p:txBody>
          <a:bodyPr anchor="ctr">
            <a:spAutoFit/>
          </a:bodyPr>
          <a:lstStyle/>
          <a:p>
            <a:r>
              <a:rPr lang="en-US" b="1"/>
              <a:t>3</a:t>
            </a:r>
          </a:p>
        </p:txBody>
      </p:sp>
      <p:sp>
        <p:nvSpPr>
          <p:cNvPr id="30736" name="Rectangle 25"/>
          <p:cNvSpPr>
            <a:spLocks noChangeArrowheads="1"/>
          </p:cNvSpPr>
          <p:nvPr/>
        </p:nvSpPr>
        <p:spPr bwMode="gray">
          <a:xfrm>
            <a:off x="2362200" y="5410200"/>
            <a:ext cx="2819400" cy="381000"/>
          </a:xfrm>
          <a:prstGeom prst="rect">
            <a:avLst/>
          </a:prstGeom>
          <a:noFill/>
          <a:ln w="9525">
            <a:noFill/>
            <a:miter lim="800000"/>
            <a:headEnd/>
            <a:tailEnd/>
          </a:ln>
        </p:spPr>
        <p:txBody>
          <a:bodyPr lIns="92075" tIns="46038" rIns="92075" bIns="46038"/>
          <a:lstStyle/>
          <a:p>
            <a:pPr algn="r">
              <a:spcBef>
                <a:spcPct val="20000"/>
              </a:spcBef>
              <a:buFont typeface="Webdings" pitchFamily="18" charset="2"/>
              <a:buNone/>
            </a:pPr>
            <a:r>
              <a:rPr lang="en-US" sz="1800" b="1" dirty="0"/>
              <a:t>Logs are accessible to all members of IT staff for debugging purposes</a:t>
            </a:r>
          </a:p>
        </p:txBody>
      </p:sp>
      <p:sp>
        <p:nvSpPr>
          <p:cNvPr id="30737" name="Freeform 26"/>
          <p:cNvSpPr>
            <a:spLocks/>
          </p:cNvSpPr>
          <p:nvPr/>
        </p:nvSpPr>
        <p:spPr bwMode="auto">
          <a:xfrm>
            <a:off x="5795963" y="5181600"/>
            <a:ext cx="1531937" cy="369332"/>
          </a:xfrm>
          <a:custGeom>
            <a:avLst/>
            <a:gdLst>
              <a:gd name="T0" fmla="*/ 2147483647 w 965"/>
              <a:gd name="T1" fmla="*/ 0 h 552"/>
              <a:gd name="T2" fmla="*/ 2147483647 w 965"/>
              <a:gd name="T3" fmla="*/ 2147483647 h 552"/>
              <a:gd name="T4" fmla="*/ 0 w 965"/>
              <a:gd name="T5" fmla="*/ 2147483647 h 552"/>
              <a:gd name="T6" fmla="*/ 0 60000 65536"/>
              <a:gd name="T7" fmla="*/ 0 60000 65536"/>
              <a:gd name="T8" fmla="*/ 0 60000 65536"/>
              <a:gd name="T9" fmla="*/ 0 w 965"/>
              <a:gd name="T10" fmla="*/ 0 h 552"/>
              <a:gd name="T11" fmla="*/ 965 w 965"/>
              <a:gd name="T12" fmla="*/ 552 h 552"/>
            </a:gdLst>
            <a:ahLst/>
            <a:cxnLst>
              <a:cxn ang="T6">
                <a:pos x="T0" y="T1"/>
              </a:cxn>
              <a:cxn ang="T7">
                <a:pos x="T2" y="T3"/>
              </a:cxn>
              <a:cxn ang="T8">
                <a:pos x="T4" y="T5"/>
              </a:cxn>
            </a:cxnLst>
            <a:rect l="T9" t="T10" r="T11" b="T12"/>
            <a:pathLst>
              <a:path w="965" h="552">
                <a:moveTo>
                  <a:pt x="957" y="0"/>
                </a:moveTo>
                <a:cubicBezTo>
                  <a:pt x="932" y="77"/>
                  <a:pt x="965" y="374"/>
                  <a:pt x="805" y="463"/>
                </a:cubicBezTo>
                <a:cubicBezTo>
                  <a:pt x="645" y="552"/>
                  <a:pt x="168" y="517"/>
                  <a:pt x="0" y="531"/>
                </a:cubicBezTo>
              </a:path>
            </a:pathLst>
          </a:custGeom>
          <a:noFill/>
          <a:ln w="57150">
            <a:solidFill>
              <a:srgbClr val="FF0000"/>
            </a:solidFill>
            <a:round/>
            <a:headEnd/>
            <a:tailEnd type="triangle" w="med" len="med"/>
          </a:ln>
        </p:spPr>
        <p:txBody>
          <a:bodyPr>
            <a:spAutoFit/>
          </a:bodyPr>
          <a:lstStyle/>
          <a:p>
            <a:endParaRPr lang="en-US" b="1"/>
          </a:p>
        </p:txBody>
      </p:sp>
      <p:sp>
        <p:nvSpPr>
          <p:cNvPr id="30738" name="Freeform 27"/>
          <p:cNvSpPr>
            <a:spLocks/>
          </p:cNvSpPr>
          <p:nvPr/>
        </p:nvSpPr>
        <p:spPr bwMode="auto">
          <a:xfrm rot="5400000">
            <a:off x="1948934" y="5301734"/>
            <a:ext cx="609600" cy="369332"/>
          </a:xfrm>
          <a:custGeom>
            <a:avLst/>
            <a:gdLst>
              <a:gd name="T0" fmla="*/ 2147483647 w 965"/>
              <a:gd name="T1" fmla="*/ 0 h 552"/>
              <a:gd name="T2" fmla="*/ 2147483647 w 965"/>
              <a:gd name="T3" fmla="*/ 2147483647 h 552"/>
              <a:gd name="T4" fmla="*/ 0 w 965"/>
              <a:gd name="T5" fmla="*/ 2147483647 h 552"/>
              <a:gd name="T6" fmla="*/ 0 60000 65536"/>
              <a:gd name="T7" fmla="*/ 0 60000 65536"/>
              <a:gd name="T8" fmla="*/ 0 60000 65536"/>
              <a:gd name="T9" fmla="*/ 0 w 965"/>
              <a:gd name="T10" fmla="*/ 0 h 552"/>
              <a:gd name="T11" fmla="*/ 965 w 965"/>
              <a:gd name="T12" fmla="*/ 552 h 552"/>
            </a:gdLst>
            <a:ahLst/>
            <a:cxnLst>
              <a:cxn ang="T6">
                <a:pos x="T0" y="T1"/>
              </a:cxn>
              <a:cxn ang="T7">
                <a:pos x="T2" y="T3"/>
              </a:cxn>
              <a:cxn ang="T8">
                <a:pos x="T4" y="T5"/>
              </a:cxn>
            </a:cxnLst>
            <a:rect l="T9" t="T10" r="T11" b="T12"/>
            <a:pathLst>
              <a:path w="965" h="552">
                <a:moveTo>
                  <a:pt x="957" y="0"/>
                </a:moveTo>
                <a:cubicBezTo>
                  <a:pt x="932" y="77"/>
                  <a:pt x="965" y="374"/>
                  <a:pt x="805" y="463"/>
                </a:cubicBezTo>
                <a:cubicBezTo>
                  <a:pt x="645" y="552"/>
                  <a:pt x="168" y="517"/>
                  <a:pt x="0" y="531"/>
                </a:cubicBezTo>
              </a:path>
            </a:pathLst>
          </a:custGeom>
          <a:noFill/>
          <a:ln w="57150">
            <a:solidFill>
              <a:srgbClr val="FF0000"/>
            </a:solidFill>
            <a:round/>
            <a:headEnd/>
            <a:tailEnd type="triangle" w="med" len="med"/>
          </a:ln>
        </p:spPr>
        <p:txBody>
          <a:bodyPr>
            <a:spAutoFit/>
          </a:bodyPr>
          <a:lstStyle/>
          <a:p>
            <a:endParaRPr lang="en-US" b="1"/>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A9 – Avoiding Insecure Cryptographic Storage</a:t>
            </a:r>
          </a:p>
        </p:txBody>
      </p:sp>
      <p:sp>
        <p:nvSpPr>
          <p:cNvPr id="32771" name="Rectangle 3"/>
          <p:cNvSpPr>
            <a:spLocks noGrp="1" noChangeArrowheads="1"/>
          </p:cNvSpPr>
          <p:nvPr>
            <p:ph type="body" idx="1"/>
          </p:nvPr>
        </p:nvSpPr>
        <p:spPr/>
        <p:txBody>
          <a:bodyPr/>
          <a:lstStyle/>
          <a:p>
            <a:r>
              <a:rPr lang="en-US" sz="1600" dirty="0" smtClean="0"/>
              <a:t>Verify your architecture</a:t>
            </a:r>
          </a:p>
          <a:p>
            <a:pPr lvl="1"/>
            <a:r>
              <a:rPr lang="en-US" sz="1400" dirty="0" smtClean="0"/>
              <a:t>Identify all sensitive data</a:t>
            </a:r>
          </a:p>
          <a:p>
            <a:pPr lvl="1"/>
            <a:r>
              <a:rPr lang="en-US" sz="1400" dirty="0" smtClean="0"/>
              <a:t>Identify all the places that data is stored</a:t>
            </a:r>
          </a:p>
          <a:p>
            <a:pPr lvl="1"/>
            <a:r>
              <a:rPr lang="en-US" sz="1400" dirty="0" smtClean="0"/>
              <a:t>Ensure threat model accounts for possible attacks</a:t>
            </a:r>
          </a:p>
          <a:p>
            <a:pPr lvl="1"/>
            <a:r>
              <a:rPr lang="en-US" sz="1400" dirty="0" smtClean="0"/>
              <a:t>Use encryption to counter the threats, don’t just ‘encrypt’ the data</a:t>
            </a:r>
          </a:p>
          <a:p>
            <a:pPr lvl="3"/>
            <a:endParaRPr lang="en-US" sz="1100" dirty="0" smtClean="0"/>
          </a:p>
          <a:p>
            <a:pPr eaLnBrk="1" hangingPunct="1"/>
            <a:r>
              <a:rPr lang="en-US" sz="1600" dirty="0" smtClean="0"/>
              <a:t>Protect with appropriate mechanisms</a:t>
            </a:r>
          </a:p>
          <a:p>
            <a:pPr lvl="1" eaLnBrk="1" hangingPunct="1"/>
            <a:r>
              <a:rPr lang="en-US" sz="1400" dirty="0" smtClean="0"/>
              <a:t>File encryption, database encryption, data element encryption</a:t>
            </a:r>
          </a:p>
          <a:p>
            <a:pPr lvl="3" eaLnBrk="1" hangingPunct="1"/>
            <a:endParaRPr lang="en-US" sz="1100" dirty="0" smtClean="0"/>
          </a:p>
          <a:p>
            <a:pPr eaLnBrk="1" hangingPunct="1"/>
            <a:r>
              <a:rPr lang="en-US" sz="1600" dirty="0" smtClean="0"/>
              <a:t>Use the mechanisms correctly</a:t>
            </a:r>
          </a:p>
          <a:p>
            <a:pPr lvl="1" eaLnBrk="1" hangingPunct="1"/>
            <a:r>
              <a:rPr lang="en-US" sz="1400" dirty="0" smtClean="0"/>
              <a:t>Use standard strong algorithms</a:t>
            </a:r>
          </a:p>
          <a:p>
            <a:pPr lvl="1" eaLnBrk="1" hangingPunct="1"/>
            <a:r>
              <a:rPr lang="en-US" sz="1400" dirty="0" smtClean="0"/>
              <a:t>Generate, distribute, and protect keys properly</a:t>
            </a:r>
          </a:p>
          <a:p>
            <a:pPr lvl="1" eaLnBrk="1" hangingPunct="1"/>
            <a:r>
              <a:rPr lang="en-US" sz="1400" dirty="0" smtClean="0"/>
              <a:t>Be prepared for key change</a:t>
            </a:r>
          </a:p>
          <a:p>
            <a:pPr lvl="3"/>
            <a:endParaRPr lang="en-US" sz="1100" dirty="0" smtClean="0"/>
          </a:p>
          <a:p>
            <a:r>
              <a:rPr lang="en-US" sz="1600" dirty="0" smtClean="0"/>
              <a:t>Verify the implementation</a:t>
            </a:r>
          </a:p>
          <a:p>
            <a:pPr lvl="1"/>
            <a:r>
              <a:rPr lang="en-US" sz="1400" dirty="0" smtClean="0"/>
              <a:t>A standard strong algorithm is used, and it’s the proper algorithm for this situation</a:t>
            </a:r>
          </a:p>
          <a:p>
            <a:pPr lvl="1"/>
            <a:r>
              <a:rPr lang="en-US" sz="1400" dirty="0" smtClean="0"/>
              <a:t>All keys, certificates, and passwords are properly stored and protected</a:t>
            </a:r>
          </a:p>
          <a:p>
            <a:pPr lvl="1"/>
            <a:r>
              <a:rPr lang="en-US" sz="1400" dirty="0" smtClean="0"/>
              <a:t>Safe key distribution and an effective plan for key change are in place </a:t>
            </a:r>
          </a:p>
          <a:p>
            <a:pPr lvl="1"/>
            <a:r>
              <a:rPr lang="en-US" sz="1400" dirty="0" smtClean="0"/>
              <a:t>Analyze encryption code for common flaws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smtClean="0"/>
              <a:t>A10 – Insufficient Transport Layer Protection</a:t>
            </a:r>
          </a:p>
        </p:txBody>
      </p:sp>
      <p:graphicFrame>
        <p:nvGraphicFramePr>
          <p:cNvPr id="4" name="Diagram 3"/>
          <p:cNvGraphicFramePr/>
          <p:nvPr/>
        </p:nvGraphicFramePr>
        <p:xfrm>
          <a:off x="457200" y="914400"/>
          <a:ext cx="8458200" cy="5257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15"/>
          <p:cNvSpPr>
            <a:spLocks noChangeShapeType="1"/>
          </p:cNvSpPr>
          <p:nvPr/>
        </p:nvSpPr>
        <p:spPr bwMode="auto">
          <a:xfrm flipV="1">
            <a:off x="971550" y="3933825"/>
            <a:ext cx="6121400" cy="4763"/>
          </a:xfrm>
          <a:prstGeom prst="line">
            <a:avLst/>
          </a:prstGeom>
          <a:noFill/>
          <a:ln w="127000">
            <a:solidFill>
              <a:schemeClr val="tx1"/>
            </a:solidFill>
            <a:round/>
            <a:headEnd/>
            <a:tailEnd/>
          </a:ln>
        </p:spPr>
        <p:txBody>
          <a:bodyPr anchor="ctr"/>
          <a:lstStyle/>
          <a:p>
            <a:endParaRPr lang="en-US" b="1"/>
          </a:p>
        </p:txBody>
      </p:sp>
      <p:sp>
        <p:nvSpPr>
          <p:cNvPr id="34819" name="Line 56"/>
          <p:cNvSpPr>
            <a:spLocks noChangeShapeType="1"/>
          </p:cNvSpPr>
          <p:nvPr/>
        </p:nvSpPr>
        <p:spPr bwMode="auto">
          <a:xfrm flipH="1">
            <a:off x="6588125" y="2276475"/>
            <a:ext cx="0" cy="1619250"/>
          </a:xfrm>
          <a:prstGeom prst="line">
            <a:avLst/>
          </a:prstGeom>
          <a:noFill/>
          <a:ln w="127000">
            <a:solidFill>
              <a:schemeClr val="tx1"/>
            </a:solidFill>
            <a:round/>
            <a:headEnd/>
            <a:tailEnd/>
          </a:ln>
        </p:spPr>
        <p:txBody>
          <a:bodyPr anchor="ctr"/>
          <a:lstStyle/>
          <a:p>
            <a:endParaRPr lang="en-US" b="1"/>
          </a:p>
        </p:txBody>
      </p:sp>
      <p:sp>
        <p:nvSpPr>
          <p:cNvPr id="34820" name="Rectangle 2"/>
          <p:cNvSpPr>
            <a:spLocks noGrp="1" noChangeArrowheads="1"/>
          </p:cNvSpPr>
          <p:nvPr>
            <p:ph type="title"/>
          </p:nvPr>
        </p:nvSpPr>
        <p:spPr/>
        <p:txBody>
          <a:bodyPr/>
          <a:lstStyle/>
          <a:p>
            <a:pPr eaLnBrk="1" hangingPunct="1"/>
            <a:r>
              <a:rPr lang="en-US" dirty="0" smtClean="0"/>
              <a:t>Insufficient Transport Layer Protection Illustrated</a:t>
            </a:r>
          </a:p>
        </p:txBody>
      </p:sp>
      <p:sp>
        <p:nvSpPr>
          <p:cNvPr id="34821" name="Freeform 9"/>
          <p:cNvSpPr>
            <a:spLocks/>
          </p:cNvSpPr>
          <p:nvPr/>
        </p:nvSpPr>
        <p:spPr bwMode="gray">
          <a:xfrm>
            <a:off x="1050925" y="3108325"/>
            <a:ext cx="1876425" cy="782638"/>
          </a:xfrm>
          <a:custGeom>
            <a:avLst/>
            <a:gdLst>
              <a:gd name="T0" fmla="*/ 2147483647 w 1182"/>
              <a:gd name="T1" fmla="*/ 2147483647 h 493"/>
              <a:gd name="T2" fmla="*/ 2147483647 w 1182"/>
              <a:gd name="T3" fmla="*/ 2147483647 h 493"/>
              <a:gd name="T4" fmla="*/ 2147483647 w 1182"/>
              <a:gd name="T5" fmla="*/ 2147483647 h 493"/>
              <a:gd name="T6" fmla="*/ 2147483647 w 1182"/>
              <a:gd name="T7" fmla="*/ 0 h 493"/>
              <a:gd name="T8" fmla="*/ 0 60000 65536"/>
              <a:gd name="T9" fmla="*/ 0 60000 65536"/>
              <a:gd name="T10" fmla="*/ 0 60000 65536"/>
              <a:gd name="T11" fmla="*/ 0 60000 65536"/>
              <a:gd name="T12" fmla="*/ 0 w 1182"/>
              <a:gd name="T13" fmla="*/ 0 h 493"/>
              <a:gd name="T14" fmla="*/ 1182 w 1182"/>
              <a:gd name="T15" fmla="*/ 493 h 493"/>
            </a:gdLst>
            <a:ahLst/>
            <a:cxnLst>
              <a:cxn ang="T8">
                <a:pos x="T0" y="T1"/>
              </a:cxn>
              <a:cxn ang="T9">
                <a:pos x="T2" y="T3"/>
              </a:cxn>
              <a:cxn ang="T10">
                <a:pos x="T4" y="T5"/>
              </a:cxn>
              <a:cxn ang="T11">
                <a:pos x="T6" y="T7"/>
              </a:cxn>
            </a:cxnLst>
            <a:rect l="T12" t="T13" r="T14" b="T15"/>
            <a:pathLst>
              <a:path w="1182" h="493">
                <a:moveTo>
                  <a:pt x="1076" y="64"/>
                </a:moveTo>
                <a:cubicBezTo>
                  <a:pt x="1068" y="126"/>
                  <a:pt x="1182" y="381"/>
                  <a:pt x="1030" y="437"/>
                </a:cubicBezTo>
                <a:cubicBezTo>
                  <a:pt x="878" y="493"/>
                  <a:pt x="326" y="474"/>
                  <a:pt x="163" y="401"/>
                </a:cubicBezTo>
                <a:cubicBezTo>
                  <a:pt x="0" y="328"/>
                  <a:pt x="76" y="84"/>
                  <a:pt x="53" y="0"/>
                </a:cubicBezTo>
              </a:path>
            </a:pathLst>
          </a:custGeom>
          <a:noFill/>
          <a:ln w="101600">
            <a:solidFill>
              <a:srgbClr val="FF0000">
                <a:alpha val="59999"/>
              </a:srgbClr>
            </a:solidFill>
            <a:round/>
            <a:headEnd type="triangle" w="med" len="med"/>
            <a:tailEnd/>
          </a:ln>
        </p:spPr>
        <p:txBody>
          <a:bodyPr anchor="ctr"/>
          <a:lstStyle/>
          <a:p>
            <a:endParaRPr lang="en-US" b="1"/>
          </a:p>
        </p:txBody>
      </p:sp>
      <p:sp>
        <p:nvSpPr>
          <p:cNvPr id="34822" name="Line 10"/>
          <p:cNvSpPr>
            <a:spLocks noChangeShapeType="1"/>
          </p:cNvSpPr>
          <p:nvPr/>
        </p:nvSpPr>
        <p:spPr bwMode="auto">
          <a:xfrm>
            <a:off x="1009650" y="3135313"/>
            <a:ext cx="1588" cy="855662"/>
          </a:xfrm>
          <a:prstGeom prst="line">
            <a:avLst/>
          </a:prstGeom>
          <a:noFill/>
          <a:ln w="127000">
            <a:solidFill>
              <a:schemeClr val="tx1"/>
            </a:solidFill>
            <a:round/>
            <a:headEnd/>
            <a:tailEnd/>
          </a:ln>
        </p:spPr>
        <p:txBody>
          <a:bodyPr anchor="ctr"/>
          <a:lstStyle/>
          <a:p>
            <a:endParaRPr lang="en-US" b="1"/>
          </a:p>
        </p:txBody>
      </p:sp>
      <p:sp>
        <p:nvSpPr>
          <p:cNvPr id="34823" name="Line 17"/>
          <p:cNvSpPr>
            <a:spLocks noChangeShapeType="1"/>
          </p:cNvSpPr>
          <p:nvPr/>
        </p:nvSpPr>
        <p:spPr bwMode="auto">
          <a:xfrm>
            <a:off x="2987675" y="3284538"/>
            <a:ext cx="0" cy="649287"/>
          </a:xfrm>
          <a:prstGeom prst="line">
            <a:avLst/>
          </a:prstGeom>
          <a:noFill/>
          <a:ln w="127000">
            <a:solidFill>
              <a:schemeClr val="tx1"/>
            </a:solidFill>
            <a:round/>
            <a:headEnd/>
            <a:tailEnd/>
          </a:ln>
        </p:spPr>
        <p:txBody>
          <a:bodyPr anchor="ctr"/>
          <a:lstStyle/>
          <a:p>
            <a:endParaRPr lang="en-US" b="1"/>
          </a:p>
        </p:txBody>
      </p:sp>
      <p:sp>
        <p:nvSpPr>
          <p:cNvPr id="34824" name="Line 33"/>
          <p:cNvSpPr>
            <a:spLocks noChangeShapeType="1"/>
          </p:cNvSpPr>
          <p:nvPr/>
        </p:nvSpPr>
        <p:spPr bwMode="auto">
          <a:xfrm flipH="1">
            <a:off x="5099050" y="3105150"/>
            <a:ext cx="6350" cy="869950"/>
          </a:xfrm>
          <a:prstGeom prst="line">
            <a:avLst/>
          </a:prstGeom>
          <a:noFill/>
          <a:ln w="127000">
            <a:solidFill>
              <a:schemeClr val="tx1"/>
            </a:solidFill>
            <a:round/>
            <a:headEnd/>
            <a:tailEnd/>
          </a:ln>
        </p:spPr>
        <p:txBody>
          <a:bodyPr anchor="ctr"/>
          <a:lstStyle/>
          <a:p>
            <a:endParaRPr lang="en-US" b="1"/>
          </a:p>
        </p:txBody>
      </p:sp>
      <p:sp>
        <p:nvSpPr>
          <p:cNvPr id="34825" name="Rectangle 34"/>
          <p:cNvSpPr>
            <a:spLocks noChangeArrowheads="1"/>
          </p:cNvSpPr>
          <p:nvPr/>
        </p:nvSpPr>
        <p:spPr bwMode="ltGray">
          <a:xfrm>
            <a:off x="2252663" y="2933700"/>
            <a:ext cx="1455737" cy="260350"/>
          </a:xfrm>
          <a:prstGeom prst="rect">
            <a:avLst/>
          </a:prstGeom>
          <a:solidFill>
            <a:srgbClr val="008000"/>
          </a:solidFill>
          <a:ln w="9525">
            <a:miter lim="800000"/>
            <a:headEnd/>
            <a:tailEnd/>
          </a:ln>
          <a:scene3d>
            <a:camera prst="legacyPerspectiveTopRight">
              <a:rot lat="420000" lon="0" rev="0"/>
            </a:camera>
            <a:lightRig rig="legacyFlat3" dir="b"/>
          </a:scene3d>
          <a:sp3d extrusionH="1801800" prstMaterial="legacyPlastic">
            <a:bevelT w="13500" h="13500" prst="angle"/>
            <a:bevelB w="13500" h="13500" prst="angle"/>
            <a:extrusionClr>
              <a:srgbClr val="008000"/>
            </a:extrusionClr>
          </a:sp3d>
        </p:spPr>
        <p:txBody>
          <a:bodyPr anchor="ctr">
            <a:flatTx/>
          </a:bodyPr>
          <a:lstStyle/>
          <a:p>
            <a:r>
              <a:rPr lang="en-US" sz="1100" b="1">
                <a:solidFill>
                  <a:schemeClr val="bg1"/>
                </a:solidFill>
              </a:rPr>
              <a:t>Custom Code</a:t>
            </a:r>
          </a:p>
        </p:txBody>
      </p:sp>
      <p:sp>
        <p:nvSpPr>
          <p:cNvPr id="34826" name="Freeform 48"/>
          <p:cNvSpPr>
            <a:spLocks/>
          </p:cNvSpPr>
          <p:nvPr/>
        </p:nvSpPr>
        <p:spPr bwMode="gray">
          <a:xfrm>
            <a:off x="3028950" y="3213100"/>
            <a:ext cx="1995488" cy="660400"/>
          </a:xfrm>
          <a:custGeom>
            <a:avLst/>
            <a:gdLst>
              <a:gd name="T0" fmla="*/ 2147483647 w 1257"/>
              <a:gd name="T1" fmla="*/ 0 h 416"/>
              <a:gd name="T2" fmla="*/ 2147483647 w 1257"/>
              <a:gd name="T3" fmla="*/ 2147483647 h 416"/>
              <a:gd name="T4" fmla="*/ 2147483647 w 1257"/>
              <a:gd name="T5" fmla="*/ 2147483647 h 416"/>
              <a:gd name="T6" fmla="*/ 2147483647 w 1257"/>
              <a:gd name="T7" fmla="*/ 2147483647 h 416"/>
              <a:gd name="T8" fmla="*/ 0 60000 65536"/>
              <a:gd name="T9" fmla="*/ 0 60000 65536"/>
              <a:gd name="T10" fmla="*/ 0 60000 65536"/>
              <a:gd name="T11" fmla="*/ 0 60000 65536"/>
              <a:gd name="T12" fmla="*/ 0 w 1257"/>
              <a:gd name="T13" fmla="*/ 0 h 416"/>
              <a:gd name="T14" fmla="*/ 1257 w 1257"/>
              <a:gd name="T15" fmla="*/ 416 h 416"/>
            </a:gdLst>
            <a:ahLst/>
            <a:cxnLst>
              <a:cxn ang="T8">
                <a:pos x="T0" y="T1"/>
              </a:cxn>
              <a:cxn ang="T9">
                <a:pos x="T2" y="T3"/>
              </a:cxn>
              <a:cxn ang="T10">
                <a:pos x="T4" y="T5"/>
              </a:cxn>
              <a:cxn ang="T11">
                <a:pos x="T6" y="T7"/>
              </a:cxn>
            </a:cxnLst>
            <a:rect l="T12" t="T13" r="T14" b="T15"/>
            <a:pathLst>
              <a:path w="1257" h="416">
                <a:moveTo>
                  <a:pt x="1194" y="0"/>
                </a:moveTo>
                <a:cubicBezTo>
                  <a:pt x="1176" y="60"/>
                  <a:pt x="1257" y="302"/>
                  <a:pt x="1087" y="359"/>
                </a:cubicBezTo>
                <a:cubicBezTo>
                  <a:pt x="917" y="416"/>
                  <a:pt x="344" y="395"/>
                  <a:pt x="172" y="341"/>
                </a:cubicBezTo>
                <a:cubicBezTo>
                  <a:pt x="0" y="287"/>
                  <a:pt x="80" y="100"/>
                  <a:pt x="56" y="37"/>
                </a:cubicBezTo>
              </a:path>
            </a:pathLst>
          </a:custGeom>
          <a:noFill/>
          <a:ln w="101600">
            <a:solidFill>
              <a:srgbClr val="FF9900">
                <a:alpha val="59999"/>
              </a:srgbClr>
            </a:solidFill>
            <a:round/>
            <a:headEnd type="triangle" w="med" len="med"/>
            <a:tailEnd/>
          </a:ln>
        </p:spPr>
        <p:txBody>
          <a:bodyPr anchor="ctr"/>
          <a:lstStyle/>
          <a:p>
            <a:endParaRPr lang="en-US" b="1"/>
          </a:p>
        </p:txBody>
      </p:sp>
      <p:sp>
        <p:nvSpPr>
          <p:cNvPr id="34827" name="Freeform 50"/>
          <p:cNvSpPr>
            <a:spLocks/>
          </p:cNvSpPr>
          <p:nvPr/>
        </p:nvSpPr>
        <p:spPr bwMode="gray">
          <a:xfrm>
            <a:off x="4572000" y="3763963"/>
            <a:ext cx="2560638" cy="47625"/>
          </a:xfrm>
          <a:custGeom>
            <a:avLst/>
            <a:gdLst>
              <a:gd name="T0" fmla="*/ 2147483647 w 1613"/>
              <a:gd name="T1" fmla="*/ 0 h 30"/>
              <a:gd name="T2" fmla="*/ 0 w 1613"/>
              <a:gd name="T3" fmla="*/ 2147483647 h 30"/>
              <a:gd name="T4" fmla="*/ 0 60000 65536"/>
              <a:gd name="T5" fmla="*/ 0 60000 65536"/>
              <a:gd name="T6" fmla="*/ 0 w 1613"/>
              <a:gd name="T7" fmla="*/ 0 h 30"/>
              <a:gd name="T8" fmla="*/ 1613 w 1613"/>
              <a:gd name="T9" fmla="*/ 30 h 30"/>
            </a:gdLst>
            <a:ahLst/>
            <a:cxnLst>
              <a:cxn ang="T4">
                <a:pos x="T0" y="T1"/>
              </a:cxn>
              <a:cxn ang="T5">
                <a:pos x="T2" y="T3"/>
              </a:cxn>
            </a:cxnLst>
            <a:rect l="T6" t="T7" r="T8" b="T9"/>
            <a:pathLst>
              <a:path w="1613" h="30">
                <a:moveTo>
                  <a:pt x="1613" y="0"/>
                </a:moveTo>
                <a:cubicBezTo>
                  <a:pt x="1344" y="6"/>
                  <a:pt x="336" y="24"/>
                  <a:pt x="0" y="30"/>
                </a:cubicBezTo>
              </a:path>
            </a:pathLst>
          </a:custGeom>
          <a:noFill/>
          <a:ln w="101600">
            <a:solidFill>
              <a:srgbClr val="FF9900">
                <a:alpha val="59999"/>
              </a:srgbClr>
            </a:solidFill>
            <a:round/>
            <a:headEnd type="triangle" w="med" len="med"/>
            <a:tailEnd/>
          </a:ln>
        </p:spPr>
        <p:txBody>
          <a:bodyPr anchor="ctr"/>
          <a:lstStyle/>
          <a:p>
            <a:endParaRPr lang="en-US" b="1"/>
          </a:p>
        </p:txBody>
      </p:sp>
      <p:pic>
        <p:nvPicPr>
          <p:cNvPr id="213044" name="Picture 52" descr="computeruser">
            <a:hlinkClick r:id="rId3"/>
          </p:cNvPr>
          <p:cNvPicPr>
            <a:picLocks noChangeAspect="1" noChangeArrowheads="1"/>
          </p:cNvPicPr>
          <p:nvPr/>
        </p:nvPicPr>
        <p:blipFill>
          <a:blip r:embed="rId4" cstate="print"/>
          <a:srcRect/>
          <a:stretch>
            <a:fillRect/>
          </a:stretch>
        </p:blipFill>
        <p:spPr bwMode="gray">
          <a:xfrm>
            <a:off x="7267575" y="3286125"/>
            <a:ext cx="838200" cy="868363"/>
          </a:xfrm>
          <a:prstGeom prst="rect">
            <a:avLst/>
          </a:prstGeom>
          <a:solidFill>
            <a:schemeClr val="tx2"/>
          </a:solidFill>
          <a:effectLst>
            <a:outerShdw dist="107763" dir="2700000" algn="ctr" rotWithShape="0">
              <a:srgbClr val="808080">
                <a:alpha val="50000"/>
              </a:srgbClr>
            </a:outerShdw>
          </a:effectLst>
        </p:spPr>
      </p:pic>
      <p:sp>
        <p:nvSpPr>
          <p:cNvPr id="34829" name="Rectangle 53"/>
          <p:cNvSpPr>
            <a:spLocks noChangeArrowheads="1"/>
          </p:cNvSpPr>
          <p:nvPr/>
        </p:nvSpPr>
        <p:spPr bwMode="gray">
          <a:xfrm>
            <a:off x="7196138" y="4297363"/>
            <a:ext cx="1249060" cy="369332"/>
          </a:xfrm>
          <a:prstGeom prst="rect">
            <a:avLst/>
          </a:prstGeom>
          <a:noFill/>
          <a:ln w="9525" algn="ctr">
            <a:noFill/>
            <a:miter lim="800000"/>
            <a:headEnd/>
            <a:tailEnd/>
          </a:ln>
        </p:spPr>
        <p:txBody>
          <a:bodyPr wrap="none">
            <a:spAutoFit/>
          </a:bodyPr>
          <a:lstStyle/>
          <a:p>
            <a:r>
              <a:rPr lang="en-US" b="1">
                <a:solidFill>
                  <a:srgbClr val="4D4D4D"/>
                </a:solidFill>
              </a:rPr>
              <a:t>Employees</a:t>
            </a:r>
          </a:p>
        </p:txBody>
      </p:sp>
      <p:sp>
        <p:nvSpPr>
          <p:cNvPr id="34830" name="Line 55"/>
          <p:cNvSpPr>
            <a:spLocks noChangeShapeType="1"/>
          </p:cNvSpPr>
          <p:nvPr/>
        </p:nvSpPr>
        <p:spPr bwMode="auto">
          <a:xfrm flipH="1">
            <a:off x="6588125" y="2349500"/>
            <a:ext cx="566738" cy="0"/>
          </a:xfrm>
          <a:prstGeom prst="line">
            <a:avLst/>
          </a:prstGeom>
          <a:noFill/>
          <a:ln w="127000">
            <a:solidFill>
              <a:schemeClr val="tx1"/>
            </a:solidFill>
            <a:round/>
            <a:headEnd/>
            <a:tailEnd/>
          </a:ln>
        </p:spPr>
        <p:txBody>
          <a:bodyPr anchor="ctr"/>
          <a:lstStyle/>
          <a:p>
            <a:endParaRPr lang="en-US" b="1"/>
          </a:p>
        </p:txBody>
      </p:sp>
      <p:sp>
        <p:nvSpPr>
          <p:cNvPr id="34831" name="Freeform 57"/>
          <p:cNvSpPr>
            <a:spLocks/>
          </p:cNvSpPr>
          <p:nvPr/>
        </p:nvSpPr>
        <p:spPr bwMode="gray">
          <a:xfrm>
            <a:off x="4643438" y="1987550"/>
            <a:ext cx="2449512" cy="1887538"/>
          </a:xfrm>
          <a:custGeom>
            <a:avLst/>
            <a:gdLst>
              <a:gd name="T0" fmla="*/ 2147483647 w 1543"/>
              <a:gd name="T1" fmla="*/ 2147483647 h 1189"/>
              <a:gd name="T2" fmla="*/ 2147483647 w 1543"/>
              <a:gd name="T3" fmla="*/ 2147483647 h 1189"/>
              <a:gd name="T4" fmla="*/ 2147483647 w 1543"/>
              <a:gd name="T5" fmla="*/ 2147483647 h 1189"/>
              <a:gd name="T6" fmla="*/ 0 w 1543"/>
              <a:gd name="T7" fmla="*/ 2147483647 h 1189"/>
              <a:gd name="T8" fmla="*/ 0 60000 65536"/>
              <a:gd name="T9" fmla="*/ 0 60000 65536"/>
              <a:gd name="T10" fmla="*/ 0 60000 65536"/>
              <a:gd name="T11" fmla="*/ 0 60000 65536"/>
              <a:gd name="T12" fmla="*/ 0 w 1543"/>
              <a:gd name="T13" fmla="*/ 0 h 1189"/>
              <a:gd name="T14" fmla="*/ 1543 w 1543"/>
              <a:gd name="T15" fmla="*/ 1189 h 1189"/>
            </a:gdLst>
            <a:ahLst/>
            <a:cxnLst>
              <a:cxn ang="T8">
                <a:pos x="T0" y="T1"/>
              </a:cxn>
              <a:cxn ang="T9">
                <a:pos x="T2" y="T3"/>
              </a:cxn>
              <a:cxn ang="T10">
                <a:pos x="T4" y="T5"/>
              </a:cxn>
              <a:cxn ang="T11">
                <a:pos x="T6" y="T7"/>
              </a:cxn>
            </a:cxnLst>
            <a:rect l="T12" t="T13" r="T14" b="T15"/>
            <a:pathLst>
              <a:path w="1543" h="1189">
                <a:moveTo>
                  <a:pt x="1543" y="24"/>
                </a:moveTo>
                <a:cubicBezTo>
                  <a:pt x="1476" y="47"/>
                  <a:pt x="1230" y="0"/>
                  <a:pt x="1140" y="166"/>
                </a:cubicBezTo>
                <a:cubicBezTo>
                  <a:pt x="1050" y="332"/>
                  <a:pt x="1194" y="855"/>
                  <a:pt x="1004" y="1022"/>
                </a:cubicBezTo>
                <a:cubicBezTo>
                  <a:pt x="814" y="1189"/>
                  <a:pt x="209" y="1139"/>
                  <a:pt x="0" y="1170"/>
                </a:cubicBezTo>
              </a:path>
            </a:pathLst>
          </a:custGeom>
          <a:noFill/>
          <a:ln w="101600">
            <a:solidFill>
              <a:srgbClr val="FF9900">
                <a:alpha val="59999"/>
              </a:srgbClr>
            </a:solidFill>
            <a:round/>
            <a:headEnd type="triangle" w="med" len="med"/>
            <a:tailEnd/>
          </a:ln>
        </p:spPr>
        <p:txBody>
          <a:bodyPr anchor="ctr"/>
          <a:lstStyle/>
          <a:p>
            <a:endParaRPr lang="en-US" b="1"/>
          </a:p>
        </p:txBody>
      </p:sp>
      <p:sp>
        <p:nvSpPr>
          <p:cNvPr id="34832" name="Rectangle 61"/>
          <p:cNvSpPr>
            <a:spLocks noChangeArrowheads="1"/>
          </p:cNvSpPr>
          <p:nvPr/>
        </p:nvSpPr>
        <p:spPr bwMode="auto">
          <a:xfrm>
            <a:off x="7019925" y="2492375"/>
            <a:ext cx="1947969" cy="369332"/>
          </a:xfrm>
          <a:prstGeom prst="rect">
            <a:avLst/>
          </a:prstGeom>
          <a:noFill/>
          <a:ln w="9525" algn="ctr">
            <a:noFill/>
            <a:miter lim="800000"/>
            <a:headEnd/>
            <a:tailEnd/>
          </a:ln>
        </p:spPr>
        <p:txBody>
          <a:bodyPr wrap="none">
            <a:spAutoFit/>
          </a:bodyPr>
          <a:lstStyle/>
          <a:p>
            <a:r>
              <a:rPr lang="en-US" b="1">
                <a:solidFill>
                  <a:srgbClr val="4D4D4D"/>
                </a:solidFill>
              </a:rPr>
              <a:t>Business Partners</a:t>
            </a:r>
          </a:p>
        </p:txBody>
      </p:sp>
      <p:sp>
        <p:nvSpPr>
          <p:cNvPr id="34833" name="Line 62"/>
          <p:cNvSpPr>
            <a:spLocks noChangeShapeType="1"/>
          </p:cNvSpPr>
          <p:nvPr/>
        </p:nvSpPr>
        <p:spPr bwMode="auto">
          <a:xfrm flipV="1">
            <a:off x="1403350" y="4076700"/>
            <a:ext cx="215900" cy="574675"/>
          </a:xfrm>
          <a:prstGeom prst="line">
            <a:avLst/>
          </a:prstGeom>
          <a:noFill/>
          <a:ln w="38100">
            <a:solidFill>
              <a:srgbClr val="FF0000"/>
            </a:solidFill>
            <a:round/>
            <a:headEnd/>
            <a:tailEnd type="triangle" w="med" len="med"/>
          </a:ln>
        </p:spPr>
        <p:txBody>
          <a:bodyPr/>
          <a:lstStyle/>
          <a:p>
            <a:endParaRPr lang="en-US" b="1"/>
          </a:p>
        </p:txBody>
      </p:sp>
      <p:pic>
        <p:nvPicPr>
          <p:cNvPr id="213061" name="Picture 69" descr="businesswoman"/>
          <p:cNvPicPr>
            <a:picLocks noChangeAspect="1" noChangeArrowheads="1"/>
          </p:cNvPicPr>
          <p:nvPr/>
        </p:nvPicPr>
        <p:blipFill>
          <a:blip r:embed="rId5" cstate="print"/>
          <a:srcRect/>
          <a:stretch>
            <a:fillRect/>
          </a:stretch>
        </p:blipFill>
        <p:spPr bwMode="auto">
          <a:xfrm>
            <a:off x="525463" y="1671638"/>
            <a:ext cx="749300" cy="895350"/>
          </a:xfrm>
          <a:prstGeom prst="rect">
            <a:avLst/>
          </a:prstGeom>
          <a:noFill/>
          <a:effectLst>
            <a:outerShdw dist="107763" dir="2700000" algn="ctr" rotWithShape="0">
              <a:srgbClr val="808080">
                <a:alpha val="50000"/>
              </a:srgbClr>
            </a:outerShdw>
          </a:effectLst>
        </p:spPr>
      </p:pic>
      <p:sp>
        <p:nvSpPr>
          <p:cNvPr id="34835" name="Rectangle 70"/>
          <p:cNvSpPr>
            <a:spLocks noChangeArrowheads="1"/>
          </p:cNvSpPr>
          <p:nvPr/>
        </p:nvSpPr>
        <p:spPr bwMode="auto">
          <a:xfrm>
            <a:off x="323850" y="2679700"/>
            <a:ext cx="1755673" cy="369332"/>
          </a:xfrm>
          <a:prstGeom prst="rect">
            <a:avLst/>
          </a:prstGeom>
          <a:noFill/>
          <a:ln w="9525" algn="ctr">
            <a:noFill/>
            <a:miter lim="800000"/>
            <a:headEnd/>
            <a:tailEnd/>
          </a:ln>
        </p:spPr>
        <p:txBody>
          <a:bodyPr wrap="none">
            <a:spAutoFit/>
          </a:bodyPr>
          <a:lstStyle/>
          <a:p>
            <a:r>
              <a:rPr lang="en-US" b="1" dirty="0">
                <a:solidFill>
                  <a:srgbClr val="4D4D4D"/>
                </a:solidFill>
              </a:rPr>
              <a:t>External Victim</a:t>
            </a:r>
          </a:p>
        </p:txBody>
      </p:sp>
      <p:sp>
        <p:nvSpPr>
          <p:cNvPr id="34836" name="Rectangle 71"/>
          <p:cNvSpPr>
            <a:spLocks noChangeArrowheads="1"/>
          </p:cNvSpPr>
          <p:nvPr/>
        </p:nvSpPr>
        <p:spPr bwMode="ltGray">
          <a:xfrm>
            <a:off x="4195763" y="2924175"/>
            <a:ext cx="1455737" cy="260350"/>
          </a:xfrm>
          <a:prstGeom prst="rect">
            <a:avLst/>
          </a:prstGeom>
          <a:solidFill>
            <a:srgbClr val="3333CC"/>
          </a:solidFill>
          <a:ln w="9525">
            <a:miter lim="800000"/>
            <a:headEnd/>
            <a:tailEnd/>
          </a:ln>
          <a:scene3d>
            <a:camera prst="legacyPerspectiveTopRight">
              <a:rot lat="420000" lon="0" rev="0"/>
            </a:camera>
            <a:lightRig rig="legacyFlat3" dir="b"/>
          </a:scene3d>
          <a:sp3d extrusionH="1801800" prstMaterial="legacyPlastic">
            <a:bevelT w="13500" h="13500" prst="angle"/>
            <a:bevelB w="13500" h="13500" prst="angle"/>
            <a:extrusionClr>
              <a:srgbClr val="3333CC"/>
            </a:extrusionClr>
          </a:sp3d>
        </p:spPr>
        <p:txBody>
          <a:bodyPr anchor="ctr">
            <a:flatTx/>
          </a:bodyPr>
          <a:lstStyle/>
          <a:p>
            <a:r>
              <a:rPr lang="en-US" sz="1100" b="1">
                <a:solidFill>
                  <a:schemeClr val="bg1"/>
                </a:solidFill>
              </a:rPr>
              <a:t>Backend Systems</a:t>
            </a:r>
          </a:p>
        </p:txBody>
      </p:sp>
      <p:pic>
        <p:nvPicPr>
          <p:cNvPr id="213064" name="Picture 72" descr="TN_hacker"/>
          <p:cNvPicPr>
            <a:picLocks noChangeAspect="1" noChangeArrowheads="1"/>
          </p:cNvPicPr>
          <p:nvPr/>
        </p:nvPicPr>
        <p:blipFill>
          <a:blip r:embed="rId6" cstate="print">
            <a:lum bright="24000" contrast="42000"/>
          </a:blip>
          <a:srcRect/>
          <a:stretch>
            <a:fillRect/>
          </a:stretch>
        </p:blipFill>
        <p:spPr bwMode="auto">
          <a:xfrm>
            <a:off x="469900" y="4652963"/>
            <a:ext cx="1093788" cy="1268412"/>
          </a:xfrm>
          <a:prstGeom prst="rect">
            <a:avLst/>
          </a:prstGeom>
          <a:noFill/>
          <a:effectLst>
            <a:outerShdw dist="107763" dir="2700000" algn="ctr" rotWithShape="0">
              <a:srgbClr val="808080">
                <a:alpha val="50000"/>
              </a:srgbClr>
            </a:outerShdw>
          </a:effectLst>
        </p:spPr>
      </p:pic>
      <p:sp>
        <p:nvSpPr>
          <p:cNvPr id="34838" name="Rectangle 73"/>
          <p:cNvSpPr>
            <a:spLocks noChangeArrowheads="1"/>
          </p:cNvSpPr>
          <p:nvPr/>
        </p:nvSpPr>
        <p:spPr bwMode="auto">
          <a:xfrm>
            <a:off x="395288" y="5992813"/>
            <a:ext cx="1960858" cy="369332"/>
          </a:xfrm>
          <a:prstGeom prst="rect">
            <a:avLst/>
          </a:prstGeom>
          <a:noFill/>
          <a:ln w="9525" algn="ctr">
            <a:noFill/>
            <a:miter lim="800000"/>
            <a:headEnd/>
            <a:tailEnd/>
          </a:ln>
        </p:spPr>
        <p:txBody>
          <a:bodyPr wrap="none">
            <a:spAutoFit/>
          </a:bodyPr>
          <a:lstStyle/>
          <a:p>
            <a:r>
              <a:rPr lang="en-US" b="1" dirty="0">
                <a:solidFill>
                  <a:srgbClr val="4D4D4D"/>
                </a:solidFill>
              </a:rPr>
              <a:t>External Attacker</a:t>
            </a:r>
          </a:p>
        </p:txBody>
      </p:sp>
      <p:sp>
        <p:nvSpPr>
          <p:cNvPr id="34839" name="Oval 74"/>
          <p:cNvSpPr>
            <a:spLocks noChangeArrowheads="1"/>
          </p:cNvSpPr>
          <p:nvPr/>
        </p:nvSpPr>
        <p:spPr bwMode="auto">
          <a:xfrm>
            <a:off x="1878013" y="4521081"/>
            <a:ext cx="471487" cy="519351"/>
          </a:xfrm>
          <a:prstGeom prst="ellipse">
            <a:avLst/>
          </a:prstGeom>
          <a:solidFill>
            <a:srgbClr val="66FF66"/>
          </a:solidFill>
          <a:ln w="9525" algn="ctr">
            <a:solidFill>
              <a:schemeClr val="tx1"/>
            </a:solidFill>
            <a:round/>
            <a:headEnd/>
            <a:tailEnd/>
          </a:ln>
        </p:spPr>
        <p:txBody>
          <a:bodyPr anchor="ctr">
            <a:spAutoFit/>
          </a:bodyPr>
          <a:lstStyle/>
          <a:p>
            <a:r>
              <a:rPr lang="en-US" b="1"/>
              <a:t>1</a:t>
            </a:r>
          </a:p>
        </p:txBody>
      </p:sp>
      <p:sp>
        <p:nvSpPr>
          <p:cNvPr id="34840" name="Rectangle 75"/>
          <p:cNvSpPr>
            <a:spLocks noChangeArrowheads="1"/>
          </p:cNvSpPr>
          <p:nvPr/>
        </p:nvSpPr>
        <p:spPr bwMode="gray">
          <a:xfrm>
            <a:off x="1763713" y="4953000"/>
            <a:ext cx="1944687" cy="1152525"/>
          </a:xfrm>
          <a:prstGeom prst="rect">
            <a:avLst/>
          </a:prstGeom>
          <a:noFill/>
          <a:ln w="9525">
            <a:noFill/>
            <a:miter lim="800000"/>
            <a:headEnd/>
            <a:tailEnd/>
          </a:ln>
        </p:spPr>
        <p:txBody>
          <a:bodyPr lIns="92075" tIns="46038" rIns="92075" bIns="46038"/>
          <a:lstStyle/>
          <a:p>
            <a:pPr>
              <a:spcBef>
                <a:spcPct val="20000"/>
              </a:spcBef>
              <a:buFont typeface="Webdings" pitchFamily="18" charset="2"/>
              <a:buNone/>
            </a:pPr>
            <a:r>
              <a:rPr lang="en-US" sz="1800" b="1" dirty="0"/>
              <a:t>External attacker steals credentials and data off network</a:t>
            </a:r>
          </a:p>
        </p:txBody>
      </p:sp>
      <p:sp>
        <p:nvSpPr>
          <p:cNvPr id="34841" name="Line 76"/>
          <p:cNvSpPr>
            <a:spLocks noChangeShapeType="1"/>
          </p:cNvSpPr>
          <p:nvPr/>
        </p:nvSpPr>
        <p:spPr bwMode="auto">
          <a:xfrm flipH="1" flipV="1">
            <a:off x="4716463" y="4076700"/>
            <a:ext cx="215900" cy="720725"/>
          </a:xfrm>
          <a:prstGeom prst="line">
            <a:avLst/>
          </a:prstGeom>
          <a:noFill/>
          <a:ln w="38100">
            <a:solidFill>
              <a:srgbClr val="FF0000"/>
            </a:solidFill>
            <a:round/>
            <a:headEnd/>
            <a:tailEnd type="triangle" w="med" len="med"/>
          </a:ln>
        </p:spPr>
        <p:txBody>
          <a:bodyPr/>
          <a:lstStyle/>
          <a:p>
            <a:endParaRPr lang="en-US" b="1"/>
          </a:p>
        </p:txBody>
      </p:sp>
      <p:pic>
        <p:nvPicPr>
          <p:cNvPr id="213069" name="Picture 77" descr="TN_hacker"/>
          <p:cNvPicPr>
            <a:picLocks noChangeAspect="1" noChangeArrowheads="1"/>
          </p:cNvPicPr>
          <p:nvPr/>
        </p:nvPicPr>
        <p:blipFill>
          <a:blip r:embed="rId6" cstate="print">
            <a:lum bright="24000" contrast="42000"/>
          </a:blip>
          <a:srcRect/>
          <a:stretch>
            <a:fillRect/>
          </a:stretch>
        </p:blipFill>
        <p:spPr bwMode="auto">
          <a:xfrm>
            <a:off x="4787900" y="4724400"/>
            <a:ext cx="1093788" cy="1268413"/>
          </a:xfrm>
          <a:prstGeom prst="rect">
            <a:avLst/>
          </a:prstGeom>
          <a:noFill/>
          <a:effectLst>
            <a:outerShdw dist="107763" dir="2700000" algn="ctr" rotWithShape="0">
              <a:srgbClr val="808080">
                <a:alpha val="50000"/>
              </a:srgbClr>
            </a:outerShdw>
          </a:effectLst>
        </p:spPr>
      </p:pic>
      <p:sp>
        <p:nvSpPr>
          <p:cNvPr id="34843" name="Oval 78"/>
          <p:cNvSpPr>
            <a:spLocks noChangeArrowheads="1"/>
          </p:cNvSpPr>
          <p:nvPr/>
        </p:nvSpPr>
        <p:spPr bwMode="auto">
          <a:xfrm>
            <a:off x="6011863" y="4435356"/>
            <a:ext cx="471487" cy="519351"/>
          </a:xfrm>
          <a:prstGeom prst="ellipse">
            <a:avLst/>
          </a:prstGeom>
          <a:solidFill>
            <a:srgbClr val="66FF66"/>
          </a:solidFill>
          <a:ln w="9525" algn="ctr">
            <a:solidFill>
              <a:schemeClr val="tx1"/>
            </a:solidFill>
            <a:round/>
            <a:headEnd/>
            <a:tailEnd/>
          </a:ln>
        </p:spPr>
        <p:txBody>
          <a:bodyPr anchor="ctr">
            <a:spAutoFit/>
          </a:bodyPr>
          <a:lstStyle/>
          <a:p>
            <a:r>
              <a:rPr lang="en-US" b="1"/>
              <a:t>2</a:t>
            </a:r>
          </a:p>
        </p:txBody>
      </p:sp>
      <p:sp>
        <p:nvSpPr>
          <p:cNvPr id="34844" name="Rectangle 79"/>
          <p:cNvSpPr>
            <a:spLocks noChangeArrowheads="1"/>
          </p:cNvSpPr>
          <p:nvPr/>
        </p:nvSpPr>
        <p:spPr bwMode="gray">
          <a:xfrm>
            <a:off x="6156325" y="5014913"/>
            <a:ext cx="2232025" cy="1366837"/>
          </a:xfrm>
          <a:prstGeom prst="rect">
            <a:avLst/>
          </a:prstGeom>
          <a:noFill/>
          <a:ln w="9525">
            <a:noFill/>
            <a:miter lim="800000"/>
            <a:headEnd/>
            <a:tailEnd/>
          </a:ln>
        </p:spPr>
        <p:txBody>
          <a:bodyPr lIns="92075" tIns="46038" rIns="92075" bIns="46038"/>
          <a:lstStyle/>
          <a:p>
            <a:pPr>
              <a:spcBef>
                <a:spcPct val="20000"/>
              </a:spcBef>
              <a:buFont typeface="Webdings" pitchFamily="18" charset="2"/>
              <a:buNone/>
            </a:pPr>
            <a:r>
              <a:rPr lang="en-US" sz="1800" b="1"/>
              <a:t>Internal attacker steals credentials and data from internal network</a:t>
            </a:r>
          </a:p>
        </p:txBody>
      </p:sp>
      <p:pic>
        <p:nvPicPr>
          <p:cNvPr id="213072" name="Picture 80" descr="computeruser">
            <a:hlinkClick r:id="rId3"/>
          </p:cNvPr>
          <p:cNvPicPr>
            <a:picLocks noChangeAspect="1" noChangeArrowheads="1"/>
          </p:cNvPicPr>
          <p:nvPr/>
        </p:nvPicPr>
        <p:blipFill>
          <a:blip r:embed="rId4" cstate="print"/>
          <a:srcRect/>
          <a:stretch>
            <a:fillRect/>
          </a:stretch>
        </p:blipFill>
        <p:spPr bwMode="gray">
          <a:xfrm>
            <a:off x="7262813" y="1557338"/>
            <a:ext cx="838200" cy="868362"/>
          </a:xfrm>
          <a:prstGeom prst="rect">
            <a:avLst/>
          </a:prstGeom>
          <a:solidFill>
            <a:schemeClr val="tx2"/>
          </a:solidFill>
          <a:effectLst>
            <a:outerShdw dist="107763" dir="2700000" algn="ctr" rotWithShape="0">
              <a:srgbClr val="808080">
                <a:alpha val="50000"/>
              </a:srgbClr>
            </a:outerShdw>
          </a:effectLst>
        </p:spPr>
      </p:pic>
      <p:sp>
        <p:nvSpPr>
          <p:cNvPr id="30" name="Rectangle 73"/>
          <p:cNvSpPr>
            <a:spLocks noChangeArrowheads="1"/>
          </p:cNvSpPr>
          <p:nvPr/>
        </p:nvSpPr>
        <p:spPr bwMode="auto">
          <a:xfrm>
            <a:off x="4724400" y="6043253"/>
            <a:ext cx="1909562" cy="369332"/>
          </a:xfrm>
          <a:prstGeom prst="rect">
            <a:avLst/>
          </a:prstGeom>
          <a:noFill/>
          <a:ln w="9525" algn="ctr">
            <a:noFill/>
            <a:miter lim="800000"/>
            <a:headEnd/>
            <a:tailEnd/>
          </a:ln>
        </p:spPr>
        <p:txBody>
          <a:bodyPr wrap="none">
            <a:spAutoFit/>
          </a:bodyPr>
          <a:lstStyle/>
          <a:p>
            <a:r>
              <a:rPr lang="en-US" b="1" dirty="0" smtClean="0">
                <a:solidFill>
                  <a:srgbClr val="4D4D4D"/>
                </a:solidFill>
              </a:rPr>
              <a:t>Internal </a:t>
            </a:r>
            <a:r>
              <a:rPr lang="en-US" b="1" dirty="0">
                <a:solidFill>
                  <a:srgbClr val="4D4D4D"/>
                </a:solidFill>
              </a:rPr>
              <a:t>Attacker</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A10 – Avoiding Insufficient Transport Layer Protection</a:t>
            </a:r>
            <a:endParaRPr lang="en-US" dirty="0"/>
          </a:p>
        </p:txBody>
      </p:sp>
      <p:sp>
        <p:nvSpPr>
          <p:cNvPr id="3" name="Content Placeholder 2"/>
          <p:cNvSpPr>
            <a:spLocks noGrp="1"/>
          </p:cNvSpPr>
          <p:nvPr>
            <p:ph idx="1"/>
          </p:nvPr>
        </p:nvSpPr>
        <p:spPr>
          <a:xfrm>
            <a:off x="457200" y="1112837"/>
            <a:ext cx="8229600" cy="4830763"/>
          </a:xfrm>
        </p:spPr>
        <p:txBody>
          <a:bodyPr/>
          <a:lstStyle/>
          <a:p>
            <a:pPr eaLnBrk="1" hangingPunct="1"/>
            <a:r>
              <a:rPr lang="en-US" sz="2400" dirty="0" smtClean="0"/>
              <a:t>Protect with appropriate mechanisms</a:t>
            </a:r>
          </a:p>
          <a:p>
            <a:pPr lvl="1" eaLnBrk="1" hangingPunct="1"/>
            <a:r>
              <a:rPr lang="en-US" sz="2000" dirty="0" smtClean="0"/>
              <a:t>Use TLS on all connections with sensitive data</a:t>
            </a:r>
            <a:endParaRPr lang="en-US" dirty="0" smtClean="0"/>
          </a:p>
          <a:p>
            <a:pPr lvl="1" eaLnBrk="1" hangingPunct="1"/>
            <a:r>
              <a:rPr lang="en-US" sz="2000" dirty="0" smtClean="0"/>
              <a:t>Individually encrypt messages before transmission</a:t>
            </a:r>
          </a:p>
          <a:p>
            <a:pPr lvl="2" eaLnBrk="1" hangingPunct="1"/>
            <a:r>
              <a:rPr lang="en-US" dirty="0" smtClean="0"/>
              <a:t>E.g., XML-Encryption</a:t>
            </a:r>
          </a:p>
          <a:p>
            <a:pPr lvl="1" eaLnBrk="1" hangingPunct="1"/>
            <a:r>
              <a:rPr lang="en-US" sz="2000" dirty="0" smtClean="0"/>
              <a:t>Sign messages before transmission</a:t>
            </a:r>
          </a:p>
          <a:p>
            <a:pPr lvl="2" eaLnBrk="1" hangingPunct="1"/>
            <a:r>
              <a:rPr lang="en-US" dirty="0" smtClean="0"/>
              <a:t>E.g., XML-Signature</a:t>
            </a:r>
          </a:p>
          <a:p>
            <a:pPr lvl="3" eaLnBrk="1" hangingPunct="1"/>
            <a:endParaRPr lang="en-US" sz="1100" dirty="0" smtClean="0"/>
          </a:p>
          <a:p>
            <a:pPr eaLnBrk="1" hangingPunct="1"/>
            <a:r>
              <a:rPr lang="en-US" sz="2400" dirty="0" smtClean="0"/>
              <a:t>Use the mechanisms correctly</a:t>
            </a:r>
          </a:p>
          <a:p>
            <a:pPr lvl="1" eaLnBrk="1" hangingPunct="1"/>
            <a:r>
              <a:rPr lang="en-US" sz="2000" dirty="0" smtClean="0"/>
              <a:t>Use standard strong algorithms (disable old SSL algorithms)</a:t>
            </a:r>
          </a:p>
          <a:p>
            <a:pPr lvl="1" eaLnBrk="1" hangingPunct="1"/>
            <a:r>
              <a:rPr lang="en-US" sz="2000" dirty="0" smtClean="0"/>
              <a:t>Manage keys/certificates properly</a:t>
            </a:r>
          </a:p>
          <a:p>
            <a:pPr lvl="1" eaLnBrk="1" hangingPunct="1"/>
            <a:r>
              <a:rPr lang="en-US" sz="2000" dirty="0" smtClean="0"/>
              <a:t>Verify SSL certificates before using them</a:t>
            </a:r>
          </a:p>
          <a:p>
            <a:pPr lvl="1" eaLnBrk="1" hangingPunct="1"/>
            <a:r>
              <a:rPr lang="en-US" sz="2000" dirty="0" smtClean="0"/>
              <a:t>Use proven mechanisms when sufficient</a:t>
            </a:r>
          </a:p>
          <a:p>
            <a:pPr lvl="2" eaLnBrk="1" hangingPunct="1"/>
            <a:r>
              <a:rPr lang="en-US" sz="1800" dirty="0" smtClean="0"/>
              <a:t>E.g., SSL vs. XML-Encryption</a:t>
            </a:r>
            <a:endParaRPr lang="en-US" dirty="0" smtClean="0"/>
          </a:p>
          <a:p>
            <a:r>
              <a:rPr lang="en-US" sz="1800" dirty="0" smtClean="0"/>
              <a:t>See: </a:t>
            </a:r>
            <a:r>
              <a:rPr lang="en-US" sz="1800" dirty="0" smtClean="0">
                <a:hlinkClick r:id="rId2"/>
              </a:rPr>
              <a:t>http://www.owasp.org/index.php/Transport_Layer_Protection_Cheat</a:t>
            </a:r>
            <a:br>
              <a:rPr lang="en-US" sz="1800" dirty="0" smtClean="0">
                <a:hlinkClick r:id="rId2"/>
              </a:rPr>
            </a:br>
            <a:r>
              <a:rPr lang="en-US" sz="1800" dirty="0" smtClean="0">
                <a:hlinkClick r:id="rId2"/>
              </a:rPr>
              <a:t>_Sheet</a:t>
            </a:r>
            <a:r>
              <a:rPr lang="en-US" sz="1800" dirty="0" smtClean="0"/>
              <a:t>  for more details</a:t>
            </a:r>
            <a:endParaRPr lang="en-US" sz="1600"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smtClean="0"/>
              <a:t>Summary: How do you address these problems?</a:t>
            </a:r>
          </a:p>
        </p:txBody>
      </p:sp>
      <p:sp>
        <p:nvSpPr>
          <p:cNvPr id="35843" name="Content Placeholder 3"/>
          <p:cNvSpPr>
            <a:spLocks noGrp="1"/>
          </p:cNvSpPr>
          <p:nvPr>
            <p:ph idx="1"/>
          </p:nvPr>
        </p:nvSpPr>
        <p:spPr>
          <a:xfrm>
            <a:off x="457200" y="1066800"/>
            <a:ext cx="8229600" cy="4830763"/>
          </a:xfrm>
        </p:spPr>
        <p:txBody>
          <a:bodyPr/>
          <a:lstStyle/>
          <a:p>
            <a:r>
              <a:rPr lang="en-US" sz="2000" dirty="0" smtClean="0"/>
              <a:t>Develop Secure Code</a:t>
            </a:r>
          </a:p>
          <a:p>
            <a:pPr lvl="1"/>
            <a:r>
              <a:rPr lang="en-US" sz="1800" dirty="0" smtClean="0"/>
              <a:t>Follow the best practices in OWASP’s Guide to Building Secure Web Applications</a:t>
            </a:r>
          </a:p>
          <a:p>
            <a:pPr lvl="2"/>
            <a:r>
              <a:rPr lang="en-US" sz="1600" dirty="0" smtClean="0">
                <a:hlinkClick r:id="rId3"/>
              </a:rPr>
              <a:t>http://www.owasp.org/index.php/Guide</a:t>
            </a:r>
            <a:endParaRPr lang="en-US" sz="1600" dirty="0" smtClean="0"/>
          </a:p>
          <a:p>
            <a:pPr lvl="1"/>
            <a:r>
              <a:rPr lang="en-US" sz="1800" dirty="0" smtClean="0"/>
              <a:t>Use OWASP’s Application Security Verification Standard as a guide to what an application needs to be secure</a:t>
            </a:r>
          </a:p>
          <a:p>
            <a:pPr lvl="2"/>
            <a:r>
              <a:rPr lang="en-US" sz="1600" dirty="0" smtClean="0">
                <a:hlinkClick r:id="rId4"/>
              </a:rPr>
              <a:t>http://www.owasp.org/index.php/ASVS</a:t>
            </a:r>
            <a:endParaRPr lang="en-US" sz="1600" dirty="0" smtClean="0"/>
          </a:p>
          <a:p>
            <a:pPr lvl="1"/>
            <a:r>
              <a:rPr lang="en-US" sz="1800" dirty="0" smtClean="0"/>
              <a:t>Use standard security components that are a fit for your organization</a:t>
            </a:r>
          </a:p>
          <a:p>
            <a:pPr lvl="2"/>
            <a:r>
              <a:rPr lang="en-US" sz="1600" dirty="0" smtClean="0"/>
              <a:t>Use OWASP’s ESAPI as a basis for </a:t>
            </a:r>
            <a:r>
              <a:rPr lang="en-US" sz="1600" u="sng" dirty="0" smtClean="0"/>
              <a:t>your</a:t>
            </a:r>
            <a:r>
              <a:rPr lang="en-US" sz="1600" dirty="0" smtClean="0"/>
              <a:t> standard components</a:t>
            </a:r>
          </a:p>
          <a:p>
            <a:pPr lvl="2"/>
            <a:r>
              <a:rPr lang="en-US" sz="1600" dirty="0" smtClean="0">
                <a:hlinkClick r:id="rId5"/>
              </a:rPr>
              <a:t>http://www.owasp.org/index.php/ESAPI</a:t>
            </a:r>
            <a:endParaRPr lang="en-US" sz="1600" dirty="0" smtClean="0"/>
          </a:p>
          <a:p>
            <a:pPr lvl="2"/>
            <a:endParaRPr lang="en-US" sz="600" dirty="0" smtClean="0"/>
          </a:p>
          <a:p>
            <a:r>
              <a:rPr lang="en-US" sz="2000" dirty="0" smtClean="0"/>
              <a:t>Review Your Applications</a:t>
            </a:r>
          </a:p>
          <a:p>
            <a:pPr lvl="1"/>
            <a:r>
              <a:rPr lang="en-US" sz="1800" dirty="0" smtClean="0"/>
              <a:t>Have an expert team review your applications</a:t>
            </a:r>
          </a:p>
          <a:p>
            <a:pPr lvl="1"/>
            <a:r>
              <a:rPr lang="en-US" sz="1800" dirty="0" smtClean="0"/>
              <a:t>Review your applications yourselves following OWASP Guidelines</a:t>
            </a:r>
          </a:p>
          <a:p>
            <a:pPr lvl="2"/>
            <a:r>
              <a:rPr lang="en-US" sz="1600" dirty="0" smtClean="0"/>
              <a:t>OWASP Code Review Guide: </a:t>
            </a:r>
            <a:br>
              <a:rPr lang="en-US" sz="1600" dirty="0" smtClean="0"/>
            </a:br>
            <a:r>
              <a:rPr lang="en-US" sz="1600" dirty="0" smtClean="0"/>
              <a:t>		</a:t>
            </a:r>
            <a:r>
              <a:rPr lang="en-US" sz="1600" dirty="0" smtClean="0">
                <a:hlinkClick r:id="rId6"/>
              </a:rPr>
              <a:t>http://www.owasp.org/index.php/Code_Review_Guide</a:t>
            </a:r>
            <a:r>
              <a:rPr lang="en-US" sz="1600" dirty="0" smtClean="0"/>
              <a:t> </a:t>
            </a:r>
          </a:p>
          <a:p>
            <a:pPr lvl="2"/>
            <a:r>
              <a:rPr lang="en-US" sz="1600" dirty="0" smtClean="0"/>
              <a:t>OWASP Testing Guide: </a:t>
            </a:r>
            <a:br>
              <a:rPr lang="en-US" sz="1600" dirty="0" smtClean="0"/>
            </a:br>
            <a:r>
              <a:rPr lang="en-US" sz="1600" dirty="0" smtClean="0"/>
              <a:t>		</a:t>
            </a:r>
            <a:r>
              <a:rPr lang="en-US" sz="1600" dirty="0" smtClean="0">
                <a:hlinkClick r:id="rId7"/>
              </a:rPr>
              <a:t>http://www.owasp.org/index.php/Testing_Guide</a:t>
            </a:r>
            <a:r>
              <a:rPr lang="en-US" sz="1600" dirty="0" smtClean="0"/>
              <a:t> </a:t>
            </a:r>
          </a:p>
        </p:txBody>
      </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OWASP Top 10 Risk Rating Methodology</a:t>
            </a:r>
          </a:p>
        </p:txBody>
      </p:sp>
      <p:graphicFrame>
        <p:nvGraphicFramePr>
          <p:cNvPr id="116" name="Table 115"/>
          <p:cNvGraphicFramePr>
            <a:graphicFrameLocks noGrp="1"/>
          </p:cNvGraphicFramePr>
          <p:nvPr/>
        </p:nvGraphicFramePr>
        <p:xfrm>
          <a:off x="1295400" y="3658175"/>
          <a:ext cx="6705600" cy="2148840"/>
        </p:xfrm>
        <a:graphic>
          <a:graphicData uri="http://schemas.openxmlformats.org/drawingml/2006/table">
            <a:tbl>
              <a:tblPr firstRow="1">
                <a:tableStyleId>{B301B821-A1FF-4177-AEE7-76D212191A09}</a:tableStyleId>
              </a:tblPr>
              <a:tblGrid>
                <a:gridCol w="993423"/>
                <a:gridCol w="1179689"/>
                <a:gridCol w="1179689"/>
                <a:gridCol w="1179689"/>
                <a:gridCol w="1179689"/>
                <a:gridCol w="993421"/>
              </a:tblGrid>
              <a:tr h="152400">
                <a:tc>
                  <a:txBody>
                    <a:bodyPr/>
                    <a:lstStyle/>
                    <a:p>
                      <a:pPr algn="ctr"/>
                      <a:r>
                        <a:rPr lang="en-US" sz="900" b="1" dirty="0" smtClean="0"/>
                        <a:t>Threat</a:t>
                      </a:r>
                    </a:p>
                    <a:p>
                      <a:pPr algn="ctr"/>
                      <a:r>
                        <a:rPr lang="en-US" sz="900" b="1" dirty="0" smtClean="0"/>
                        <a:t>Agent</a:t>
                      </a:r>
                      <a:endParaRPr lang="en-US" sz="900" b="1" dirty="0"/>
                    </a:p>
                  </a:txBody>
                  <a:tcPr marL="45720" marR="4572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2"/>
                    </a:solidFill>
                  </a:tcPr>
                </a:tc>
                <a:tc>
                  <a:txBody>
                    <a:bodyPr/>
                    <a:lstStyle/>
                    <a:p>
                      <a:pPr algn="ctr"/>
                      <a:r>
                        <a:rPr lang="en-US" sz="900" b="1" dirty="0" smtClean="0"/>
                        <a:t>Attack</a:t>
                      </a:r>
                    </a:p>
                    <a:p>
                      <a:pPr algn="ctr"/>
                      <a:r>
                        <a:rPr lang="en-US" sz="900" b="1" dirty="0" smtClean="0"/>
                        <a:t>Vector</a:t>
                      </a:r>
                      <a:endParaRPr lang="en-US" sz="9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2"/>
                    </a:solidFill>
                  </a:tcPr>
                </a:tc>
                <a:tc>
                  <a:txBody>
                    <a:bodyPr/>
                    <a:lstStyle/>
                    <a:p>
                      <a:pPr algn="ctr"/>
                      <a:r>
                        <a:rPr lang="en-US" sz="900" b="1" dirty="0" smtClean="0"/>
                        <a:t>Weakness Prevalence</a:t>
                      </a:r>
                      <a:endParaRPr lang="en-US" sz="9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2"/>
                    </a:solidFill>
                  </a:tcPr>
                </a:tc>
                <a:tc>
                  <a:txBody>
                    <a:bodyPr/>
                    <a:lstStyle/>
                    <a:p>
                      <a:pPr algn="ctr"/>
                      <a:r>
                        <a:rPr lang="en-US" sz="900" b="1" dirty="0" smtClean="0"/>
                        <a:t>Weakness </a:t>
                      </a:r>
                      <a:r>
                        <a:rPr lang="en-US" sz="900" b="1" dirty="0" err="1" smtClean="0"/>
                        <a:t>Detectability</a:t>
                      </a:r>
                      <a:endParaRPr lang="en-US" sz="9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2"/>
                    </a:solidFill>
                  </a:tcPr>
                </a:tc>
                <a:tc>
                  <a:txBody>
                    <a:bodyPr/>
                    <a:lstStyle/>
                    <a:p>
                      <a:pPr algn="ctr"/>
                      <a:r>
                        <a:rPr lang="en-US" sz="900" b="1" dirty="0" smtClean="0"/>
                        <a:t>Technical Impact</a:t>
                      </a:r>
                      <a:endParaRPr lang="en-US" sz="9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2"/>
                    </a:solidFill>
                  </a:tcPr>
                </a:tc>
                <a:tc>
                  <a:txBody>
                    <a:bodyPr/>
                    <a:lstStyle/>
                    <a:p>
                      <a:pPr algn="ctr"/>
                      <a:r>
                        <a:rPr lang="en-US" sz="900" b="1" dirty="0" smtClean="0"/>
                        <a:t>Business Impact</a:t>
                      </a:r>
                      <a:endParaRPr lang="en-US" sz="900" b="1" dirty="0"/>
                    </a:p>
                  </a:txBody>
                  <a:tcPr marL="45720" marR="4572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accent2"/>
                    </a:solidFill>
                  </a:tcPr>
                </a:tc>
              </a:tr>
              <a:tr h="152400">
                <a:tc rowSpan="3">
                  <a:txBody>
                    <a:bodyPr/>
                    <a:lstStyle/>
                    <a:p>
                      <a:pPr algn="ctr"/>
                      <a:r>
                        <a:rPr lang="en-US" sz="2000" b="1" dirty="0" smtClean="0">
                          <a:solidFill>
                            <a:srgbClr val="0070C0"/>
                          </a:solidFill>
                        </a:rPr>
                        <a:t>?</a:t>
                      </a:r>
                      <a:endParaRPr lang="en-US" sz="2000" b="1" dirty="0">
                        <a:solidFill>
                          <a:srgbClr val="0070C0"/>
                        </a:solidFill>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900" b="1" dirty="0" smtClean="0"/>
                        <a:t>Easy</a:t>
                      </a:r>
                    </a:p>
                  </a:txBody>
                  <a:tcPr marL="45720" marR="45720" anchor="ctr">
                    <a:lnL w="127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pPr algn="ctr"/>
                      <a:r>
                        <a:rPr lang="en-US" sz="900" b="1" dirty="0" smtClean="0"/>
                        <a:t>Widespread</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pPr algn="ctr"/>
                      <a:r>
                        <a:rPr lang="en-US" sz="900" b="1" dirty="0" smtClean="0"/>
                        <a:t>Easy</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pPr algn="ctr"/>
                      <a:r>
                        <a:rPr lang="en-US" sz="900" b="1" dirty="0" smtClean="0"/>
                        <a:t>Severe</a:t>
                      </a:r>
                    </a:p>
                  </a:txBody>
                  <a:tcPr marL="45720" marR="45720"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rowSpan="3">
                  <a:txBody>
                    <a:bodyPr/>
                    <a:lstStyle/>
                    <a:p>
                      <a:pPr algn="ctr"/>
                      <a:r>
                        <a:rPr lang="en-US" sz="2000" b="1" dirty="0" smtClean="0">
                          <a:solidFill>
                            <a:srgbClr val="0070C0"/>
                          </a:solidFill>
                        </a:rPr>
                        <a:t>?</a:t>
                      </a:r>
                      <a:endParaRPr lang="en-US" sz="2000" b="1" dirty="0">
                        <a:solidFill>
                          <a:srgbClr val="0070C0"/>
                        </a:solidFill>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152400">
                <a:tc vMerge="1">
                  <a:txBody>
                    <a:bodyPr/>
                    <a:lstStyle/>
                    <a:p>
                      <a:endParaRPr lang="en-US" sz="900" dirty="0"/>
                    </a:p>
                  </a:txBody>
                  <a:tcPr/>
                </a:tc>
                <a:tc>
                  <a:txBody>
                    <a:bodyPr/>
                    <a:lstStyle/>
                    <a:p>
                      <a:pPr algn="ctr"/>
                      <a:r>
                        <a:rPr lang="en-US" sz="900" b="1" dirty="0" smtClean="0"/>
                        <a:t>Average</a:t>
                      </a:r>
                      <a:endParaRPr lang="en-US" sz="900" b="1" dirty="0"/>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B200"/>
                    </a:solidFill>
                  </a:tcPr>
                </a:tc>
                <a:tc>
                  <a:txBody>
                    <a:bodyPr/>
                    <a:lstStyle/>
                    <a:p>
                      <a:pPr algn="ctr"/>
                      <a:r>
                        <a:rPr lang="en-US" sz="900" b="1" dirty="0" smtClean="0"/>
                        <a:t>Common</a:t>
                      </a:r>
                      <a:endParaRPr lang="en-US" sz="900" b="1" dirty="0"/>
                    </a:p>
                  </a:txBody>
                  <a:tcPr marL="45720" marR="45720"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B200"/>
                    </a:solidFill>
                  </a:tcPr>
                </a:tc>
                <a:tc>
                  <a:txBody>
                    <a:bodyPr/>
                    <a:lstStyle/>
                    <a:p>
                      <a:pPr algn="ctr"/>
                      <a:r>
                        <a:rPr lang="en-US" sz="900" b="1" dirty="0" smtClean="0"/>
                        <a:t>Average</a:t>
                      </a:r>
                      <a:endParaRPr lang="en-US" sz="900" b="1" dirty="0"/>
                    </a:p>
                  </a:txBody>
                  <a:tcPr marL="45720" marR="45720" anchor="ctr">
                    <a:lnL w="127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B200"/>
                    </a:solidFill>
                  </a:tcPr>
                </a:tc>
                <a:tc>
                  <a:txBody>
                    <a:bodyPr/>
                    <a:lstStyle/>
                    <a:p>
                      <a:pPr algn="ctr"/>
                      <a:r>
                        <a:rPr lang="en-US" sz="900" b="1" dirty="0" smtClean="0"/>
                        <a:t>Moderate</a:t>
                      </a:r>
                      <a:endParaRPr lang="en-US" sz="900" b="1" dirty="0"/>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B200"/>
                    </a:solidFill>
                  </a:tcPr>
                </a:tc>
                <a:tc vMerge="1">
                  <a:txBody>
                    <a:bodyPr/>
                    <a:lstStyle/>
                    <a:p>
                      <a:endParaRPr lang="en-US" sz="900" dirty="0"/>
                    </a:p>
                  </a:txBody>
                  <a:tcPr/>
                </a:tc>
              </a:tr>
              <a:tr h="152400">
                <a:tc vMerge="1">
                  <a:txBody>
                    <a:bodyPr/>
                    <a:lstStyle/>
                    <a:p>
                      <a:endParaRPr lang="en-US" sz="900" dirty="0"/>
                    </a:p>
                  </a:txBody>
                  <a:tcPr/>
                </a:tc>
                <a:tc>
                  <a:txBody>
                    <a:bodyPr/>
                    <a:lstStyle/>
                    <a:p>
                      <a:pPr algn="ctr"/>
                      <a:r>
                        <a:rPr lang="en-US" sz="900" b="1" dirty="0" smtClean="0"/>
                        <a:t>Difficult</a:t>
                      </a:r>
                      <a:endParaRPr lang="en-US" sz="9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a:r>
                        <a:rPr lang="en-US" sz="900" b="1" dirty="0" smtClean="0"/>
                        <a:t>Uncommon</a:t>
                      </a:r>
                      <a:endParaRPr lang="en-US" sz="9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a:r>
                        <a:rPr lang="en-US" sz="900" b="1" dirty="0" smtClean="0"/>
                        <a:t>Difficult</a:t>
                      </a:r>
                      <a:endParaRPr lang="en-US" sz="9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a:r>
                        <a:rPr lang="en-US" sz="900" b="1" dirty="0" smtClean="0"/>
                        <a:t>Minor</a:t>
                      </a:r>
                      <a:endParaRPr lang="en-US" sz="9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vMerge="1">
                  <a:txBody>
                    <a:bodyPr/>
                    <a:lstStyle/>
                    <a:p>
                      <a:endParaRPr lang="en-US" sz="900" dirty="0"/>
                    </a:p>
                  </a:txBody>
                  <a:tcPr/>
                </a:tc>
              </a:tr>
              <a:tr h="152400">
                <a:tc>
                  <a:txBody>
                    <a:bodyPr/>
                    <a:lstStyle/>
                    <a:p>
                      <a:pPr algn="ctr"/>
                      <a:endParaRPr lang="en-US" sz="2000" b="1" dirty="0">
                        <a:solidFill>
                          <a:srgbClr val="0070C0"/>
                        </a:solidFill>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b="1" dirty="0" smtClean="0"/>
                        <a:t>2</a:t>
                      </a:r>
                      <a:endParaRPr lang="en-US" sz="18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1800" b="1" dirty="0" smtClean="0"/>
                        <a:t>1</a:t>
                      </a:r>
                      <a:endParaRPr lang="en-US" sz="18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1800" b="1" dirty="0" smtClean="0"/>
                        <a:t>1</a:t>
                      </a:r>
                      <a:endParaRPr lang="en-US" sz="18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1800" b="1" dirty="0" smtClean="0"/>
                        <a:t>2</a:t>
                      </a:r>
                      <a:endParaRPr lang="en-US" sz="18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US" sz="2000" b="1" dirty="0">
                        <a:solidFill>
                          <a:srgbClr val="0070C0"/>
                        </a:solidFill>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04800">
                <a:tc>
                  <a:txBody>
                    <a:bodyPr/>
                    <a:lstStyle/>
                    <a:p>
                      <a:pPr algn="ctr"/>
                      <a:endParaRPr lang="en-US" sz="1000" b="1" dirty="0">
                        <a:solidFill>
                          <a:srgbClr val="0070C0"/>
                        </a:solidFill>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sz="10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sz="1000"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sz="1000"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sz="1000"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endParaRPr lang="en-US" sz="1000" b="1" dirty="0">
                        <a:solidFill>
                          <a:srgbClr val="0070C0"/>
                        </a:solidFill>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152400">
                <a:tc>
                  <a:txBody>
                    <a:bodyPr/>
                    <a:lstStyle/>
                    <a:p>
                      <a:pPr algn="ctr"/>
                      <a:endParaRPr lang="en-US" sz="2000" b="1" dirty="0">
                        <a:solidFill>
                          <a:srgbClr val="0070C0"/>
                        </a:solidFill>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endParaRPr lang="en-US" sz="18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pPr algn="ctr"/>
                      <a:r>
                        <a:rPr lang="en-US" sz="1800" b="1" dirty="0" smtClean="0"/>
                        <a:t>1.3</a:t>
                      </a:r>
                      <a:endParaRPr lang="en-US" sz="18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pPr algn="ctr"/>
                      <a:r>
                        <a:rPr lang="en-US" sz="1800" b="1" dirty="0" smtClean="0"/>
                        <a:t>*</a:t>
                      </a:r>
                      <a:endParaRPr lang="en-US" sz="18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pPr algn="ctr"/>
                      <a:r>
                        <a:rPr lang="en-US" sz="1800" b="1" dirty="0" smtClean="0"/>
                        <a:t>2</a:t>
                      </a:r>
                      <a:endParaRPr lang="en-US" sz="1800" b="1"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pPr algn="ctr"/>
                      <a:endParaRPr lang="en-US" sz="2000" b="1" dirty="0">
                        <a:solidFill>
                          <a:srgbClr val="0070C0"/>
                        </a:solidFill>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r>
            </a:tbl>
          </a:graphicData>
        </a:graphic>
      </p:graphicFrame>
      <p:pic>
        <p:nvPicPr>
          <p:cNvPr id="7240" name="Picture 2"/>
          <p:cNvPicPr>
            <a:picLocks noChangeAspect="1" noChangeArrowheads="1"/>
          </p:cNvPicPr>
          <p:nvPr/>
        </p:nvPicPr>
        <p:blipFill>
          <a:blip r:embed="rId3" cstate="print">
            <a:clrChange>
              <a:clrFrom>
                <a:srgbClr val="FFFFFF"/>
              </a:clrFrom>
              <a:clrTo>
                <a:srgbClr val="FFFFFF">
                  <a:alpha val="0"/>
                </a:srgbClr>
              </a:clrTo>
            </a:clrChange>
          </a:blip>
          <a:srcRect t="34128" r="22830" b="30544"/>
          <a:stretch>
            <a:fillRect/>
          </a:stretch>
        </p:blipFill>
        <p:spPr bwMode="auto">
          <a:xfrm>
            <a:off x="2895600" y="4953575"/>
            <a:ext cx="2322513" cy="609600"/>
          </a:xfrm>
          <a:prstGeom prst="rect">
            <a:avLst/>
          </a:prstGeom>
          <a:noFill/>
          <a:ln w="9525">
            <a:noFill/>
            <a:miter lim="800000"/>
            <a:headEnd/>
            <a:tailEnd/>
          </a:ln>
        </p:spPr>
      </p:pic>
      <p:pic>
        <p:nvPicPr>
          <p:cNvPr id="7241" name="Picture 2"/>
          <p:cNvPicPr>
            <a:picLocks noChangeAspect="1" noChangeArrowheads="1"/>
          </p:cNvPicPr>
          <p:nvPr/>
        </p:nvPicPr>
        <p:blipFill>
          <a:blip r:embed="rId3" cstate="print">
            <a:clrChange>
              <a:clrFrom>
                <a:srgbClr val="FFFFFF"/>
              </a:clrFrom>
              <a:clrTo>
                <a:srgbClr val="FFFFFF">
                  <a:alpha val="0"/>
                </a:srgbClr>
              </a:clrTo>
            </a:clrChange>
          </a:blip>
          <a:srcRect t="34128" r="22830" b="30544"/>
          <a:stretch>
            <a:fillRect/>
          </a:stretch>
        </p:blipFill>
        <p:spPr bwMode="auto">
          <a:xfrm>
            <a:off x="4075113" y="5463163"/>
            <a:ext cx="2322512" cy="609600"/>
          </a:xfrm>
          <a:prstGeom prst="rect">
            <a:avLst/>
          </a:prstGeom>
          <a:noFill/>
          <a:ln w="9525">
            <a:noFill/>
            <a:miter lim="800000"/>
            <a:headEnd/>
            <a:tailEnd/>
          </a:ln>
        </p:spPr>
      </p:pic>
      <p:sp>
        <p:nvSpPr>
          <p:cNvPr id="138" name="Rectangle 137"/>
          <p:cNvSpPr/>
          <p:nvPr/>
        </p:nvSpPr>
        <p:spPr>
          <a:xfrm>
            <a:off x="4948238" y="5929350"/>
            <a:ext cx="2634054" cy="461665"/>
          </a:xfrm>
          <a:prstGeom prst="rect">
            <a:avLst/>
          </a:prstGeom>
        </p:spPr>
        <p:txBody>
          <a:bodyPr wrap="none">
            <a:spAutoFit/>
          </a:bodyPr>
          <a:lstStyle/>
          <a:p>
            <a:pPr>
              <a:defRPr/>
            </a:pPr>
            <a:r>
              <a:rPr lang="en-US" sz="2400" b="1" kern="0" dirty="0">
                <a:solidFill>
                  <a:srgbClr val="1F497D"/>
                </a:solidFill>
              </a:rPr>
              <a:t>2.6 </a:t>
            </a:r>
            <a:r>
              <a:rPr lang="en-US" sz="1800" b="1" kern="0" dirty="0">
                <a:solidFill>
                  <a:srgbClr val="1F497D"/>
                </a:solidFill>
              </a:rPr>
              <a:t>weighted risk rating</a:t>
            </a:r>
            <a:endParaRPr lang="en-US" b="1" dirty="0"/>
          </a:p>
        </p:txBody>
      </p:sp>
      <p:sp>
        <p:nvSpPr>
          <p:cNvPr id="139" name="Rectangle 138"/>
          <p:cNvSpPr/>
          <p:nvPr/>
        </p:nvSpPr>
        <p:spPr>
          <a:xfrm>
            <a:off x="552450" y="5258375"/>
            <a:ext cx="1989647" cy="461665"/>
          </a:xfrm>
          <a:prstGeom prst="rect">
            <a:avLst/>
          </a:prstGeom>
        </p:spPr>
        <p:txBody>
          <a:bodyPr wrap="none">
            <a:spAutoFit/>
          </a:bodyPr>
          <a:lstStyle/>
          <a:p>
            <a:pPr>
              <a:defRPr/>
            </a:pPr>
            <a:r>
              <a:rPr lang="en-US" sz="2400" b="1" kern="0" dirty="0">
                <a:solidFill>
                  <a:srgbClr val="1F497D"/>
                </a:solidFill>
              </a:rPr>
              <a:t>XSS Example</a:t>
            </a:r>
            <a:endParaRPr lang="en-US" b="1" dirty="0"/>
          </a:p>
        </p:txBody>
      </p:sp>
      <p:sp>
        <p:nvSpPr>
          <p:cNvPr id="140" name="Rectangle 139"/>
          <p:cNvSpPr/>
          <p:nvPr/>
        </p:nvSpPr>
        <p:spPr>
          <a:xfrm>
            <a:off x="2246313" y="3962975"/>
            <a:ext cx="312737" cy="839788"/>
          </a:xfrm>
          <a:prstGeom prst="rect">
            <a:avLst/>
          </a:prstGeom>
        </p:spPr>
        <p:txBody>
          <a:bodyPr wrap="none">
            <a:spAutoFit/>
          </a:bodyPr>
          <a:lstStyle/>
          <a:p>
            <a:pPr>
              <a:defRPr/>
            </a:pPr>
            <a:r>
              <a:rPr lang="en-US" sz="1800" kern="0" dirty="0"/>
              <a:t>1</a:t>
            </a:r>
          </a:p>
          <a:p>
            <a:pPr>
              <a:defRPr/>
            </a:pPr>
            <a:r>
              <a:rPr lang="en-US" sz="1800" kern="0" dirty="0"/>
              <a:t>2</a:t>
            </a:r>
          </a:p>
          <a:p>
            <a:pPr>
              <a:defRPr/>
            </a:pPr>
            <a:r>
              <a:rPr lang="en-US" sz="1800" kern="0" dirty="0"/>
              <a:t>3</a:t>
            </a:r>
            <a:endParaRPr lang="en-US" sz="1100" dirty="0"/>
          </a:p>
        </p:txBody>
      </p:sp>
      <p:pic>
        <p:nvPicPr>
          <p:cNvPr id="3075" name="Picture 3"/>
          <p:cNvPicPr>
            <a:picLocks noChangeAspect="1" noChangeArrowheads="1"/>
          </p:cNvPicPr>
          <p:nvPr/>
        </p:nvPicPr>
        <p:blipFill>
          <a:blip r:embed="rId4" cstate="print"/>
          <a:srcRect/>
          <a:stretch>
            <a:fillRect/>
          </a:stretch>
        </p:blipFill>
        <p:spPr bwMode="auto">
          <a:xfrm>
            <a:off x="1219200" y="838200"/>
            <a:ext cx="6868680" cy="2739171"/>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4"/>
          <p:cNvSpPr>
            <a:spLocks noGrp="1"/>
          </p:cNvSpPr>
          <p:nvPr>
            <p:ph type="title"/>
          </p:nvPr>
        </p:nvSpPr>
        <p:spPr/>
        <p:txBody>
          <a:bodyPr/>
          <a:lstStyle/>
          <a:p>
            <a:pPr eaLnBrk="1" hangingPunct="1"/>
            <a:r>
              <a:rPr lang="en-US" dirty="0" smtClean="0"/>
              <a:t>OWASP (ESAPI)</a:t>
            </a:r>
          </a:p>
        </p:txBody>
      </p:sp>
      <p:graphicFrame>
        <p:nvGraphicFramePr>
          <p:cNvPr id="12" name="Diagram 11"/>
          <p:cNvGraphicFramePr/>
          <p:nvPr/>
        </p:nvGraphicFramePr>
        <p:xfrm>
          <a:off x="533400" y="381000"/>
          <a:ext cx="8143932" cy="46434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2" name="Group 12"/>
          <p:cNvGrpSpPr/>
          <p:nvPr/>
        </p:nvGrpSpPr>
        <p:grpSpPr>
          <a:xfrm>
            <a:off x="531807" y="5053917"/>
            <a:ext cx="8141345" cy="813483"/>
            <a:chOff x="0" y="433514"/>
            <a:chExt cx="8141345" cy="813483"/>
          </a:xfrm>
          <a:scene3d>
            <a:camera prst="orthographicFront"/>
            <a:lightRig rig="chilly" dir="t"/>
          </a:scene3d>
        </p:grpSpPr>
        <p:sp>
          <p:nvSpPr>
            <p:cNvPr id="14" name="Rounded Rectangle 13"/>
            <p:cNvSpPr/>
            <p:nvPr/>
          </p:nvSpPr>
          <p:spPr>
            <a:xfrm>
              <a:off x="0" y="433514"/>
              <a:ext cx="8141345" cy="813483"/>
            </a:xfrm>
            <a:prstGeom prst="roundRect">
              <a:avLst>
                <a:gd name="adj" fmla="val 10000"/>
              </a:avLst>
            </a:prstGeom>
            <a:solidFill>
              <a:srgbClr val="659A2A"/>
            </a:solidFill>
            <a:ln>
              <a:noFill/>
            </a:ln>
            <a:effectLst/>
            <a:sp3d prstMaterial="translucentPowder">
              <a:bevelT w="127000" h="25400" prst="softRound"/>
            </a:sp3d>
          </p:spPr>
        </p:sp>
        <p:sp>
          <p:nvSpPr>
            <p:cNvPr id="15" name="Rounded Rectangle 4"/>
            <p:cNvSpPr/>
            <p:nvPr/>
          </p:nvSpPr>
          <p:spPr>
            <a:xfrm>
              <a:off x="23826" y="457340"/>
              <a:ext cx="8093693" cy="765831"/>
            </a:xfrm>
            <a:prstGeom prst="rect">
              <a:avLst/>
            </a:prstGeom>
            <a:noFill/>
            <a:ln>
              <a:noFill/>
            </a:ln>
            <a:effectLst/>
            <a:sp3d/>
          </p:spPr>
          <p:txBody>
            <a:bodyPr tIns="91440" bIns="91440" spcCol="1270" anchor="ctr"/>
            <a:lstStyle/>
            <a:p>
              <a:pPr algn="ctr" defTabSz="1066800" fontAlgn="auto">
                <a:spcAft>
                  <a:spcPct val="35000"/>
                </a:spcAft>
                <a:defRPr/>
              </a:pPr>
              <a:r>
                <a:rPr lang="en-US" sz="2400" u="sng" dirty="0">
                  <a:solidFill>
                    <a:srgbClr val="FFFFFF"/>
                  </a:solidFill>
                  <a:latin typeface="Tahoma"/>
                </a:rPr>
                <a:t>Your</a:t>
              </a:r>
              <a:r>
                <a:rPr lang="en-US" sz="2400" dirty="0">
                  <a:solidFill>
                    <a:srgbClr val="FFFFFF"/>
                  </a:solidFill>
                  <a:latin typeface="Tahoma"/>
                </a:rPr>
                <a:t> Existing Enterprise Services or Libraries</a:t>
              </a:r>
            </a:p>
          </p:txBody>
        </p:sp>
      </p:grpSp>
      <p:sp>
        <p:nvSpPr>
          <p:cNvPr id="36869" name="Rectangle 6"/>
          <p:cNvSpPr>
            <a:spLocks noChangeArrowheads="1"/>
          </p:cNvSpPr>
          <p:nvPr/>
        </p:nvSpPr>
        <p:spPr bwMode="auto">
          <a:xfrm>
            <a:off x="381000" y="5943600"/>
            <a:ext cx="8229600" cy="400110"/>
          </a:xfrm>
          <a:prstGeom prst="rect">
            <a:avLst/>
          </a:prstGeom>
          <a:noFill/>
          <a:ln w="9525">
            <a:noFill/>
            <a:miter lim="800000"/>
            <a:headEnd/>
            <a:tailEnd/>
          </a:ln>
        </p:spPr>
        <p:txBody>
          <a:bodyPr>
            <a:spAutoFit/>
          </a:bodyPr>
          <a:lstStyle/>
          <a:p>
            <a:pPr lvl="1"/>
            <a:r>
              <a:rPr lang="en-US" sz="2000" b="1" dirty="0"/>
              <a:t>ESAPI Homepage:  </a:t>
            </a:r>
            <a:r>
              <a:rPr lang="en-US" sz="2000" b="1" dirty="0">
                <a:hlinkClick r:id="rId9"/>
              </a:rPr>
              <a:t>http://www.owasp.org/index.php/ESAPI</a:t>
            </a:r>
            <a:r>
              <a:rPr lang="en-US" sz="2000" b="1" dirty="0"/>
              <a:t> </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Acknowledgements</a:t>
            </a:r>
          </a:p>
        </p:txBody>
      </p:sp>
      <p:sp>
        <p:nvSpPr>
          <p:cNvPr id="37891" name="Content Placeholder 2"/>
          <p:cNvSpPr>
            <a:spLocks noGrp="1"/>
          </p:cNvSpPr>
          <p:nvPr>
            <p:ph idx="1"/>
          </p:nvPr>
        </p:nvSpPr>
        <p:spPr/>
        <p:txBody>
          <a:bodyPr/>
          <a:lstStyle/>
          <a:p>
            <a:r>
              <a:rPr lang="en-US" sz="2000" dirty="0" smtClean="0"/>
              <a:t>We’d like to thank the Primary Project Contributors</a:t>
            </a:r>
          </a:p>
          <a:p>
            <a:pPr lvl="1"/>
            <a:r>
              <a:rPr lang="en-US" sz="1800" dirty="0" smtClean="0"/>
              <a:t>Aspect Security for sponsoring the project</a:t>
            </a:r>
          </a:p>
          <a:p>
            <a:pPr lvl="3"/>
            <a:endParaRPr lang="en-US" sz="1600" dirty="0" smtClean="0"/>
          </a:p>
          <a:p>
            <a:pPr lvl="1"/>
            <a:r>
              <a:rPr lang="en-US" sz="1800" dirty="0" smtClean="0"/>
              <a:t>Jeff Williams (Author who conceived of and launched Top 10 in 2003)</a:t>
            </a:r>
          </a:p>
          <a:p>
            <a:pPr lvl="1"/>
            <a:r>
              <a:rPr lang="en-US" sz="1800" dirty="0" smtClean="0"/>
              <a:t>Dave Wichers (Author and current project lead)</a:t>
            </a:r>
          </a:p>
          <a:p>
            <a:pPr lvl="2"/>
            <a:endParaRPr lang="en-US" sz="1600" dirty="0" smtClean="0"/>
          </a:p>
          <a:p>
            <a:r>
              <a:rPr lang="en-US" sz="2000" dirty="0" smtClean="0"/>
              <a:t>Organizations that contributed vulnerability statistics</a:t>
            </a:r>
          </a:p>
          <a:p>
            <a:pPr lvl="1"/>
            <a:r>
              <a:rPr lang="en-US" sz="1800" dirty="0" smtClean="0"/>
              <a:t>Aspect Security</a:t>
            </a:r>
          </a:p>
          <a:p>
            <a:pPr lvl="1"/>
            <a:r>
              <a:rPr lang="en-US" sz="1800" dirty="0" smtClean="0"/>
              <a:t>MITRE</a:t>
            </a:r>
          </a:p>
          <a:p>
            <a:pPr lvl="1"/>
            <a:r>
              <a:rPr lang="en-US" sz="1800" dirty="0" err="1" smtClean="0"/>
              <a:t>Softtek</a:t>
            </a:r>
            <a:endParaRPr lang="en-US" sz="1800" dirty="0" smtClean="0"/>
          </a:p>
          <a:p>
            <a:pPr lvl="1"/>
            <a:r>
              <a:rPr lang="en-US" sz="1800" dirty="0" smtClean="0"/>
              <a:t>White Hat</a:t>
            </a:r>
          </a:p>
          <a:p>
            <a:pPr lvl="2"/>
            <a:endParaRPr lang="en-US" sz="1600" dirty="0" smtClean="0"/>
          </a:p>
          <a:p>
            <a:r>
              <a:rPr lang="en-US" sz="2000" dirty="0" smtClean="0"/>
              <a:t>A host of reviewers and contributors, including:</a:t>
            </a:r>
          </a:p>
          <a:p>
            <a:pPr lvl="1"/>
            <a:r>
              <a:rPr lang="en-US" sz="1800" dirty="0" smtClean="0"/>
              <a:t>Mike </a:t>
            </a:r>
            <a:r>
              <a:rPr lang="en-US" sz="1800" dirty="0" err="1" smtClean="0"/>
              <a:t>Boberski</a:t>
            </a:r>
            <a:r>
              <a:rPr lang="en-US" sz="1800" dirty="0" smtClean="0"/>
              <a:t>, </a:t>
            </a:r>
            <a:r>
              <a:rPr lang="en-US" sz="1800" kern="1200" dirty="0" smtClean="0">
                <a:solidFill>
                  <a:schemeClr val="tx2"/>
                </a:solidFill>
              </a:rPr>
              <a:t>Juan Carlos Calderon, </a:t>
            </a:r>
            <a:r>
              <a:rPr lang="en-US" sz="1800" dirty="0" smtClean="0"/>
              <a:t>Michael Coates, Jeremiah Grossman, Paul </a:t>
            </a:r>
            <a:r>
              <a:rPr lang="en-US" sz="1800" dirty="0" err="1" smtClean="0"/>
              <a:t>Petefish</a:t>
            </a:r>
            <a:r>
              <a:rPr lang="en-US" sz="1800" dirty="0" smtClean="0"/>
              <a:t>, Eric Sheridan, Andrew van </a:t>
            </a:r>
            <a:r>
              <a:rPr lang="en-US" sz="1800" dirty="0" err="1" smtClean="0"/>
              <a:t>der</a:t>
            </a:r>
            <a:r>
              <a:rPr lang="en-US" sz="1800" dirty="0" smtClean="0"/>
              <a:t> Stock</a:t>
            </a:r>
          </a:p>
          <a:p>
            <a:pPr lvl="1"/>
            <a:endParaRPr lang="en-US" sz="1800" dirty="0" smtClean="0"/>
          </a:p>
        </p:txBody>
      </p:sp>
      <p:pic>
        <p:nvPicPr>
          <p:cNvPr id="37892" name="Picture 3" descr="C:\P4\aspect\business_development\Images\aspect_logo_300x75.jpg"/>
          <p:cNvPicPr>
            <a:picLocks noChangeAspect="1" noChangeArrowheads="1"/>
          </p:cNvPicPr>
          <p:nvPr/>
        </p:nvPicPr>
        <p:blipFill>
          <a:blip r:embed="rId3" cstate="print"/>
          <a:srcRect/>
          <a:stretch>
            <a:fillRect/>
          </a:stretch>
        </p:blipFill>
        <p:spPr bwMode="auto">
          <a:xfrm>
            <a:off x="6172200" y="342900"/>
            <a:ext cx="2590800" cy="647700"/>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p:txBody>
          <a:bodyPr/>
          <a:lstStyle/>
          <a:p>
            <a:pPr eaLnBrk="1" hangingPunct="1"/>
            <a:r>
              <a:rPr lang="en-US" smtClean="0"/>
              <a:t>The ‘new’ OWASP Top Ten (2010 rc1)</a:t>
            </a:r>
          </a:p>
        </p:txBody>
      </p:sp>
      <p:graphicFrame>
        <p:nvGraphicFramePr>
          <p:cNvPr id="10" name="Content Placeholder 3"/>
          <p:cNvGraphicFramePr>
            <a:graphicFrameLocks/>
          </p:cNvGraphicFramePr>
          <p:nvPr/>
        </p:nvGraphicFramePr>
        <p:xfrm>
          <a:off x="228600" y="480614"/>
          <a:ext cx="8915400" cy="4938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Picture 10" descr="owasp-logo"/>
          <p:cNvPicPr>
            <a:picLocks noChangeAspect="1" noChangeArrowheads="1"/>
          </p:cNvPicPr>
          <p:nvPr/>
        </p:nvPicPr>
        <p:blipFill>
          <a:blip r:embed="rId9" cstate="print"/>
          <a:srcRect/>
          <a:stretch>
            <a:fillRect/>
          </a:stretch>
        </p:blipFill>
        <p:spPr bwMode="auto">
          <a:xfrm>
            <a:off x="142844" y="4905768"/>
            <a:ext cx="4767262" cy="1146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197" name="Rectangle 12"/>
          <p:cNvSpPr>
            <a:spLocks noChangeArrowheads="1"/>
          </p:cNvSpPr>
          <p:nvPr/>
        </p:nvSpPr>
        <p:spPr bwMode="auto">
          <a:xfrm>
            <a:off x="3822700" y="5146953"/>
            <a:ext cx="4183902" cy="369332"/>
          </a:xfrm>
          <a:prstGeom prst="rect">
            <a:avLst/>
          </a:prstGeom>
          <a:solidFill>
            <a:schemeClr val="bg1"/>
          </a:solidFill>
          <a:ln w="38100" algn="ctr">
            <a:noFill/>
            <a:miter lim="800000"/>
            <a:headEnd/>
            <a:tailEnd/>
          </a:ln>
        </p:spPr>
        <p:txBody>
          <a:bodyPr wrap="none" anchor="ctr">
            <a:spAutoFit/>
          </a:bodyPr>
          <a:lstStyle/>
          <a:p>
            <a:r>
              <a:rPr lang="en-US" b="1">
                <a:hlinkClick r:id="rId10"/>
              </a:rPr>
              <a:t>http://www.owasp.org/index.php/Top_10</a:t>
            </a:r>
            <a:endParaRPr lang="en-US" b="1"/>
          </a:p>
        </p:txBody>
      </p:sp>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A1 – Injection</a:t>
            </a:r>
          </a:p>
        </p:txBody>
      </p:sp>
      <p:graphicFrame>
        <p:nvGraphicFramePr>
          <p:cNvPr id="4" name="Diagram 3"/>
          <p:cNvGraphicFramePr/>
          <p:nvPr/>
        </p:nvGraphicFramePr>
        <p:xfrm>
          <a:off x="609600" y="914400"/>
          <a:ext cx="8077200" cy="533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SQL Injection – Illustrated</a:t>
            </a:r>
          </a:p>
        </p:txBody>
      </p:sp>
      <p:sp>
        <p:nvSpPr>
          <p:cNvPr id="10243" name="Rectangle 3"/>
          <p:cNvSpPr>
            <a:spLocks noChangeArrowheads="1"/>
          </p:cNvSpPr>
          <p:nvPr/>
        </p:nvSpPr>
        <p:spPr bwMode="auto">
          <a:xfrm>
            <a:off x="228600" y="914400"/>
            <a:ext cx="5715000" cy="2579688"/>
          </a:xfrm>
          <a:prstGeom prst="rect">
            <a:avLst/>
          </a:prstGeom>
          <a:solidFill>
            <a:srgbClr val="DDDDDD"/>
          </a:solidFill>
          <a:ln w="9525">
            <a:noFill/>
            <a:miter lim="800000"/>
            <a:headEnd/>
            <a:tailEnd/>
          </a:ln>
        </p:spPr>
        <p:txBody>
          <a:bodyPr wrap="none" anchorCtr="1"/>
          <a:lstStyle/>
          <a:p>
            <a:pPr algn="ctr"/>
            <a:endParaRPr lang="en-US" sz="900"/>
          </a:p>
        </p:txBody>
      </p:sp>
      <p:sp>
        <p:nvSpPr>
          <p:cNvPr id="10244" name="Line 4"/>
          <p:cNvSpPr>
            <a:spLocks noChangeShapeType="1"/>
          </p:cNvSpPr>
          <p:nvPr/>
        </p:nvSpPr>
        <p:spPr bwMode="auto">
          <a:xfrm flipH="1">
            <a:off x="4495800" y="2943225"/>
            <a:ext cx="1066800" cy="0"/>
          </a:xfrm>
          <a:prstGeom prst="line">
            <a:avLst/>
          </a:prstGeom>
          <a:noFill/>
          <a:ln w="127000">
            <a:solidFill>
              <a:schemeClr val="tx1"/>
            </a:solidFill>
            <a:round/>
            <a:headEnd/>
            <a:tailEnd/>
          </a:ln>
        </p:spPr>
        <p:txBody>
          <a:bodyPr anchor="ctr"/>
          <a:lstStyle/>
          <a:p>
            <a:endParaRPr lang="en-US"/>
          </a:p>
        </p:txBody>
      </p:sp>
      <p:sp>
        <p:nvSpPr>
          <p:cNvPr id="10245" name="Rectangle 5"/>
          <p:cNvSpPr>
            <a:spLocks noChangeArrowheads="1"/>
          </p:cNvSpPr>
          <p:nvPr/>
        </p:nvSpPr>
        <p:spPr bwMode="auto">
          <a:xfrm>
            <a:off x="228600" y="3668713"/>
            <a:ext cx="5715000" cy="2579687"/>
          </a:xfrm>
          <a:prstGeom prst="rect">
            <a:avLst/>
          </a:prstGeom>
          <a:solidFill>
            <a:srgbClr val="DDDDDD"/>
          </a:solidFill>
          <a:ln w="9525">
            <a:noFill/>
            <a:miter lim="800000"/>
            <a:headEnd/>
            <a:tailEnd/>
          </a:ln>
        </p:spPr>
        <p:txBody>
          <a:bodyPr wrap="none" anchorCtr="1"/>
          <a:lstStyle/>
          <a:p>
            <a:pPr algn="ctr"/>
            <a:endParaRPr lang="en-US" sz="1600"/>
          </a:p>
        </p:txBody>
      </p:sp>
      <p:sp>
        <p:nvSpPr>
          <p:cNvPr id="10246" name="Line 6"/>
          <p:cNvSpPr>
            <a:spLocks noChangeShapeType="1"/>
          </p:cNvSpPr>
          <p:nvPr/>
        </p:nvSpPr>
        <p:spPr bwMode="auto">
          <a:xfrm>
            <a:off x="765175" y="5057775"/>
            <a:ext cx="1090613" cy="0"/>
          </a:xfrm>
          <a:prstGeom prst="line">
            <a:avLst/>
          </a:prstGeom>
          <a:noFill/>
          <a:ln w="127000">
            <a:solidFill>
              <a:schemeClr val="tx1"/>
            </a:solidFill>
            <a:round/>
            <a:headEnd/>
            <a:tailEnd/>
          </a:ln>
        </p:spPr>
        <p:txBody>
          <a:bodyPr anchor="ctr"/>
          <a:lstStyle/>
          <a:p>
            <a:endParaRPr lang="en-US"/>
          </a:p>
        </p:txBody>
      </p:sp>
      <p:sp>
        <p:nvSpPr>
          <p:cNvPr id="10247" name="Line 7"/>
          <p:cNvSpPr>
            <a:spLocks noChangeShapeType="1"/>
          </p:cNvSpPr>
          <p:nvPr/>
        </p:nvSpPr>
        <p:spPr bwMode="auto">
          <a:xfrm>
            <a:off x="1009650" y="3001963"/>
            <a:ext cx="1588" cy="2055812"/>
          </a:xfrm>
          <a:prstGeom prst="line">
            <a:avLst/>
          </a:prstGeom>
          <a:noFill/>
          <a:ln w="127000">
            <a:solidFill>
              <a:schemeClr val="tx1"/>
            </a:solidFill>
            <a:round/>
            <a:headEnd/>
            <a:tailEnd/>
          </a:ln>
        </p:spPr>
        <p:txBody>
          <a:bodyPr anchor="ctr"/>
          <a:lstStyle/>
          <a:p>
            <a:endParaRPr lang="en-US"/>
          </a:p>
        </p:txBody>
      </p:sp>
      <p:sp>
        <p:nvSpPr>
          <p:cNvPr id="10248" name="AutoShape 8"/>
          <p:cNvSpPr>
            <a:spLocks noChangeArrowheads="1"/>
          </p:cNvSpPr>
          <p:nvPr/>
        </p:nvSpPr>
        <p:spPr bwMode="auto">
          <a:xfrm rot="-318816">
            <a:off x="1311275" y="4887913"/>
            <a:ext cx="139700" cy="342900"/>
          </a:xfrm>
          <a:prstGeom prst="parallelogram">
            <a:avLst>
              <a:gd name="adj" fmla="val 56324"/>
            </a:avLst>
          </a:prstGeom>
          <a:solidFill>
            <a:schemeClr val="bg1"/>
          </a:solidFill>
          <a:ln w="9525">
            <a:noFill/>
            <a:miter lim="800000"/>
            <a:headEnd/>
            <a:tailEnd/>
          </a:ln>
        </p:spPr>
        <p:txBody>
          <a:bodyPr wrap="none" anchor="ctr"/>
          <a:lstStyle/>
          <a:p>
            <a:endParaRPr lang="en-US"/>
          </a:p>
        </p:txBody>
      </p:sp>
      <p:sp>
        <p:nvSpPr>
          <p:cNvPr id="10249" name="Line 9"/>
          <p:cNvSpPr>
            <a:spLocks noChangeShapeType="1"/>
          </p:cNvSpPr>
          <p:nvPr/>
        </p:nvSpPr>
        <p:spPr bwMode="auto">
          <a:xfrm flipV="1">
            <a:off x="1330325" y="4946650"/>
            <a:ext cx="49213" cy="258763"/>
          </a:xfrm>
          <a:prstGeom prst="line">
            <a:avLst/>
          </a:prstGeom>
          <a:noFill/>
          <a:ln w="9525">
            <a:solidFill>
              <a:schemeClr val="tx1"/>
            </a:solidFill>
            <a:round/>
            <a:headEnd/>
            <a:tailEnd/>
          </a:ln>
        </p:spPr>
        <p:txBody>
          <a:bodyPr anchor="ctr"/>
          <a:lstStyle/>
          <a:p>
            <a:endParaRPr lang="en-US"/>
          </a:p>
        </p:txBody>
      </p:sp>
      <p:sp>
        <p:nvSpPr>
          <p:cNvPr id="10250" name="Line 10"/>
          <p:cNvSpPr>
            <a:spLocks noChangeShapeType="1"/>
          </p:cNvSpPr>
          <p:nvPr/>
        </p:nvSpPr>
        <p:spPr bwMode="auto">
          <a:xfrm flipV="1">
            <a:off x="1379538" y="4946650"/>
            <a:ext cx="50800" cy="258763"/>
          </a:xfrm>
          <a:prstGeom prst="line">
            <a:avLst/>
          </a:prstGeom>
          <a:noFill/>
          <a:ln w="9525">
            <a:solidFill>
              <a:schemeClr val="tx1"/>
            </a:solidFill>
            <a:round/>
            <a:headEnd/>
            <a:tailEnd/>
          </a:ln>
        </p:spPr>
        <p:txBody>
          <a:bodyPr anchor="ctr"/>
          <a:lstStyle/>
          <a:p>
            <a:endParaRPr lang="en-US"/>
          </a:p>
        </p:txBody>
      </p:sp>
      <p:sp>
        <p:nvSpPr>
          <p:cNvPr id="10251" name="Rectangle 11"/>
          <p:cNvSpPr>
            <a:spLocks noChangeArrowheads="1"/>
          </p:cNvSpPr>
          <p:nvPr/>
        </p:nvSpPr>
        <p:spPr bwMode="ltGray">
          <a:xfrm rot="16200000" flipH="1">
            <a:off x="889000" y="5230813"/>
            <a:ext cx="1631950" cy="228600"/>
          </a:xfrm>
          <a:prstGeom prst="rect">
            <a:avLst/>
          </a:prstGeom>
          <a:solidFill>
            <a:srgbClr val="CC3300"/>
          </a:solidFill>
          <a:ln w="9525">
            <a:miter lim="800000"/>
            <a:headEnd/>
            <a:tailEnd/>
          </a:ln>
          <a:scene3d>
            <a:camera prst="legacyPerspectiveTopRight"/>
            <a:lightRig rig="legacyFlat3" dir="b"/>
          </a:scene3d>
          <a:sp3d extrusionH="3630600" prstMaterial="legacyPlastic">
            <a:bevelT w="13500" h="13500" prst="angle"/>
            <a:bevelB w="13500" h="13500" prst="angle"/>
            <a:extrusionClr>
              <a:srgbClr val="CC3300"/>
            </a:extrusionClr>
          </a:sp3d>
        </p:spPr>
        <p:txBody>
          <a:bodyPr anchor="ctr">
            <a:flatTx/>
          </a:bodyPr>
          <a:lstStyle/>
          <a:p>
            <a:pPr algn="ctr">
              <a:lnSpc>
                <a:spcPct val="100000"/>
              </a:lnSpc>
            </a:pPr>
            <a:r>
              <a:rPr lang="en-US" sz="1000">
                <a:solidFill>
                  <a:schemeClr val="bg1"/>
                </a:solidFill>
              </a:rPr>
              <a:t>Firewall</a:t>
            </a:r>
          </a:p>
        </p:txBody>
      </p:sp>
      <p:sp>
        <p:nvSpPr>
          <p:cNvPr id="10252" name="AutoShape 12"/>
          <p:cNvSpPr>
            <a:spLocks noChangeArrowheads="1"/>
          </p:cNvSpPr>
          <p:nvPr/>
        </p:nvSpPr>
        <p:spPr bwMode="auto">
          <a:xfrm rot="5400000">
            <a:off x="1609725" y="4935538"/>
            <a:ext cx="668337" cy="153988"/>
          </a:xfrm>
          <a:prstGeom prst="can">
            <a:avLst>
              <a:gd name="adj" fmla="val 36056"/>
            </a:avLst>
          </a:prstGeom>
          <a:solidFill>
            <a:srgbClr val="FFFF00"/>
          </a:solidFill>
          <a:ln w="12700">
            <a:solidFill>
              <a:schemeClr val="tx1"/>
            </a:solidFill>
            <a:round/>
            <a:headEnd/>
            <a:tailEnd/>
          </a:ln>
        </p:spPr>
        <p:txBody>
          <a:bodyPr wrap="none" anchor="ctr"/>
          <a:lstStyle/>
          <a:p>
            <a:endParaRPr lang="en-US"/>
          </a:p>
        </p:txBody>
      </p:sp>
      <p:sp>
        <p:nvSpPr>
          <p:cNvPr id="10253" name="Line 13"/>
          <p:cNvSpPr>
            <a:spLocks noChangeShapeType="1"/>
          </p:cNvSpPr>
          <p:nvPr/>
        </p:nvSpPr>
        <p:spPr bwMode="auto">
          <a:xfrm>
            <a:off x="1968500" y="5043488"/>
            <a:ext cx="2063750" cy="14287"/>
          </a:xfrm>
          <a:prstGeom prst="line">
            <a:avLst/>
          </a:prstGeom>
          <a:noFill/>
          <a:ln w="127000">
            <a:solidFill>
              <a:schemeClr val="tx1"/>
            </a:solidFill>
            <a:round/>
            <a:headEnd/>
            <a:tailEnd/>
          </a:ln>
        </p:spPr>
        <p:txBody>
          <a:bodyPr anchor="ctr"/>
          <a:lstStyle/>
          <a:p>
            <a:endParaRPr lang="en-US"/>
          </a:p>
        </p:txBody>
      </p:sp>
      <p:sp>
        <p:nvSpPr>
          <p:cNvPr id="10254" name="Freeform 14"/>
          <p:cNvSpPr>
            <a:spLocks/>
          </p:cNvSpPr>
          <p:nvPr/>
        </p:nvSpPr>
        <p:spPr bwMode="gray">
          <a:xfrm>
            <a:off x="1073150" y="2979738"/>
            <a:ext cx="511175" cy="1927225"/>
          </a:xfrm>
          <a:custGeom>
            <a:avLst/>
            <a:gdLst>
              <a:gd name="T0" fmla="*/ 2147483647 w 479"/>
              <a:gd name="T1" fmla="*/ 0 h 980"/>
              <a:gd name="T2" fmla="*/ 2147483647 w 479"/>
              <a:gd name="T3" fmla="*/ 2147483647 h 980"/>
              <a:gd name="T4" fmla="*/ 2147483647 w 479"/>
              <a:gd name="T5" fmla="*/ 2147483647 h 980"/>
              <a:gd name="T6" fmla="*/ 0 60000 65536"/>
              <a:gd name="T7" fmla="*/ 0 60000 65536"/>
              <a:gd name="T8" fmla="*/ 0 60000 65536"/>
              <a:gd name="T9" fmla="*/ 0 w 479"/>
              <a:gd name="T10" fmla="*/ 0 h 980"/>
              <a:gd name="T11" fmla="*/ 479 w 479"/>
              <a:gd name="T12" fmla="*/ 980 h 980"/>
            </a:gdLst>
            <a:ahLst/>
            <a:cxnLst>
              <a:cxn ang="T6">
                <a:pos x="T0" y="T1"/>
              </a:cxn>
              <a:cxn ang="T7">
                <a:pos x="T2" y="T3"/>
              </a:cxn>
              <a:cxn ang="T8">
                <a:pos x="T4" y="T5"/>
              </a:cxn>
            </a:cxnLst>
            <a:rect l="T9" t="T10" r="T11" b="T12"/>
            <a:pathLst>
              <a:path w="479" h="980">
                <a:moveTo>
                  <a:pt x="68" y="0"/>
                </a:moveTo>
                <a:cubicBezTo>
                  <a:pt x="33" y="304"/>
                  <a:pt x="0" y="612"/>
                  <a:pt x="68" y="775"/>
                </a:cubicBezTo>
                <a:cubicBezTo>
                  <a:pt x="136" y="938"/>
                  <a:pt x="393" y="937"/>
                  <a:pt x="479" y="980"/>
                </a:cubicBezTo>
              </a:path>
            </a:pathLst>
          </a:custGeom>
          <a:noFill/>
          <a:ln w="101600">
            <a:solidFill>
              <a:srgbClr val="FF0000">
                <a:alpha val="59999"/>
              </a:srgbClr>
            </a:solidFill>
            <a:round/>
            <a:headEnd/>
            <a:tailEnd/>
          </a:ln>
        </p:spPr>
        <p:txBody>
          <a:bodyPr anchor="ctr"/>
          <a:lstStyle/>
          <a:p>
            <a:endParaRPr lang="en-US"/>
          </a:p>
        </p:txBody>
      </p:sp>
      <p:sp>
        <p:nvSpPr>
          <p:cNvPr id="10255" name="Line 15"/>
          <p:cNvSpPr>
            <a:spLocks noChangeShapeType="1"/>
          </p:cNvSpPr>
          <p:nvPr/>
        </p:nvSpPr>
        <p:spPr bwMode="auto">
          <a:xfrm>
            <a:off x="2989263" y="4414838"/>
            <a:ext cx="0" cy="601662"/>
          </a:xfrm>
          <a:prstGeom prst="line">
            <a:avLst/>
          </a:prstGeom>
          <a:noFill/>
          <a:ln w="127000">
            <a:solidFill>
              <a:schemeClr val="tx1"/>
            </a:solidFill>
            <a:round/>
            <a:headEnd/>
            <a:tailEnd/>
          </a:ln>
        </p:spPr>
        <p:txBody>
          <a:bodyPr anchor="ctr"/>
          <a:lstStyle/>
          <a:p>
            <a:endParaRPr lang="en-US"/>
          </a:p>
        </p:txBody>
      </p:sp>
      <p:sp>
        <p:nvSpPr>
          <p:cNvPr id="10256" name="AutoShape 16"/>
          <p:cNvSpPr>
            <a:spLocks noChangeArrowheads="1"/>
          </p:cNvSpPr>
          <p:nvPr/>
        </p:nvSpPr>
        <p:spPr bwMode="auto">
          <a:xfrm>
            <a:off x="2801938" y="4356100"/>
            <a:ext cx="388937" cy="515938"/>
          </a:xfrm>
          <a:prstGeom prst="can">
            <a:avLst>
              <a:gd name="adj" fmla="val 33163"/>
            </a:avLst>
          </a:prstGeom>
          <a:solidFill>
            <a:srgbClr val="FFFF00"/>
          </a:solidFill>
          <a:ln w="12700">
            <a:solidFill>
              <a:schemeClr val="tx1"/>
            </a:solidFill>
            <a:round/>
            <a:headEnd/>
            <a:tailEnd/>
          </a:ln>
        </p:spPr>
        <p:txBody>
          <a:bodyPr wrap="none" anchor="ctr"/>
          <a:lstStyle/>
          <a:p>
            <a:endParaRPr lang="en-US"/>
          </a:p>
        </p:txBody>
      </p:sp>
      <p:sp>
        <p:nvSpPr>
          <p:cNvPr id="10257" name="Rectangle 17"/>
          <p:cNvSpPr>
            <a:spLocks noChangeArrowheads="1"/>
          </p:cNvSpPr>
          <p:nvPr/>
        </p:nvSpPr>
        <p:spPr bwMode="ltGray">
          <a:xfrm>
            <a:off x="2368550" y="4489450"/>
            <a:ext cx="1227138" cy="268288"/>
          </a:xfrm>
          <a:prstGeom prst="rect">
            <a:avLst/>
          </a:prstGeom>
          <a:solidFill>
            <a:srgbClr val="CC33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CC3300"/>
            </a:extrusionClr>
          </a:sp3d>
        </p:spPr>
        <p:txBody>
          <a:bodyPr anchor="ctr">
            <a:flatTx/>
          </a:bodyPr>
          <a:lstStyle/>
          <a:p>
            <a:pPr algn="ctr">
              <a:lnSpc>
                <a:spcPct val="100000"/>
              </a:lnSpc>
            </a:pPr>
            <a:r>
              <a:rPr lang="en-US" sz="1000">
                <a:solidFill>
                  <a:schemeClr val="bg1"/>
                </a:solidFill>
              </a:rPr>
              <a:t>Hardened OS</a:t>
            </a:r>
          </a:p>
        </p:txBody>
      </p:sp>
      <p:sp>
        <p:nvSpPr>
          <p:cNvPr id="10258" name="Rectangle 18"/>
          <p:cNvSpPr>
            <a:spLocks noChangeArrowheads="1"/>
          </p:cNvSpPr>
          <p:nvPr/>
        </p:nvSpPr>
        <p:spPr bwMode="ltGray">
          <a:xfrm>
            <a:off x="2354263" y="4156075"/>
            <a:ext cx="1228725" cy="268288"/>
          </a:xfrm>
          <a:prstGeom prst="rect">
            <a:avLst/>
          </a:prstGeom>
          <a:solidFill>
            <a:srgbClr val="CC33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CC3300"/>
            </a:extrusionClr>
          </a:sp3d>
        </p:spPr>
        <p:txBody>
          <a:bodyPr anchor="ctr">
            <a:flatTx/>
          </a:bodyPr>
          <a:lstStyle/>
          <a:p>
            <a:pPr algn="ctr">
              <a:lnSpc>
                <a:spcPct val="100000"/>
              </a:lnSpc>
            </a:pPr>
            <a:r>
              <a:rPr lang="en-US" sz="1000">
                <a:solidFill>
                  <a:schemeClr val="bg1"/>
                </a:solidFill>
              </a:rPr>
              <a:t>Web Server</a:t>
            </a:r>
          </a:p>
        </p:txBody>
      </p:sp>
      <p:sp>
        <p:nvSpPr>
          <p:cNvPr id="10259" name="Rectangle 19"/>
          <p:cNvSpPr>
            <a:spLocks noChangeArrowheads="1"/>
          </p:cNvSpPr>
          <p:nvPr/>
        </p:nvSpPr>
        <p:spPr bwMode="ltGray">
          <a:xfrm>
            <a:off x="2354263" y="3813175"/>
            <a:ext cx="1228725" cy="268288"/>
          </a:xfrm>
          <a:prstGeom prst="rect">
            <a:avLst/>
          </a:prstGeom>
          <a:solidFill>
            <a:srgbClr val="CC33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CC3300"/>
            </a:extrusionClr>
          </a:sp3d>
        </p:spPr>
        <p:txBody>
          <a:bodyPr anchor="ctr">
            <a:flatTx/>
          </a:bodyPr>
          <a:lstStyle/>
          <a:p>
            <a:pPr algn="ctr">
              <a:lnSpc>
                <a:spcPct val="100000"/>
              </a:lnSpc>
            </a:pPr>
            <a:r>
              <a:rPr lang="en-US" sz="1000">
                <a:solidFill>
                  <a:schemeClr val="bg1"/>
                </a:solidFill>
              </a:rPr>
              <a:t>App Server</a:t>
            </a:r>
          </a:p>
        </p:txBody>
      </p:sp>
      <p:sp>
        <p:nvSpPr>
          <p:cNvPr id="10260" name="AutoShape 20"/>
          <p:cNvSpPr>
            <a:spLocks noChangeArrowheads="1"/>
          </p:cNvSpPr>
          <p:nvPr/>
        </p:nvSpPr>
        <p:spPr bwMode="auto">
          <a:xfrm>
            <a:off x="2801938" y="3554413"/>
            <a:ext cx="385762" cy="171450"/>
          </a:xfrm>
          <a:prstGeom prst="can">
            <a:avLst>
              <a:gd name="adj" fmla="val 36056"/>
            </a:avLst>
          </a:prstGeom>
          <a:solidFill>
            <a:srgbClr val="FFFF00"/>
          </a:solidFill>
          <a:ln w="12700">
            <a:solidFill>
              <a:schemeClr val="tx1"/>
            </a:solidFill>
            <a:round/>
            <a:headEnd/>
            <a:tailEnd/>
          </a:ln>
        </p:spPr>
        <p:txBody>
          <a:bodyPr wrap="none" anchor="ctr"/>
          <a:lstStyle/>
          <a:p>
            <a:endParaRPr lang="en-US"/>
          </a:p>
        </p:txBody>
      </p:sp>
      <p:sp>
        <p:nvSpPr>
          <p:cNvPr id="10261" name="Line 21"/>
          <p:cNvSpPr>
            <a:spLocks noChangeShapeType="1"/>
          </p:cNvSpPr>
          <p:nvPr/>
        </p:nvSpPr>
        <p:spPr bwMode="auto">
          <a:xfrm flipH="1">
            <a:off x="2995613" y="3233738"/>
            <a:ext cx="1587" cy="388937"/>
          </a:xfrm>
          <a:prstGeom prst="line">
            <a:avLst/>
          </a:prstGeom>
          <a:noFill/>
          <a:ln w="127000">
            <a:solidFill>
              <a:schemeClr val="tx1"/>
            </a:solidFill>
            <a:round/>
            <a:headEnd/>
            <a:tailEnd/>
          </a:ln>
        </p:spPr>
        <p:txBody>
          <a:bodyPr anchor="ctr"/>
          <a:lstStyle/>
          <a:p>
            <a:endParaRPr lang="en-US"/>
          </a:p>
        </p:txBody>
      </p:sp>
      <p:sp>
        <p:nvSpPr>
          <p:cNvPr id="10262" name="Rectangle 22"/>
          <p:cNvSpPr>
            <a:spLocks noChangeArrowheads="1"/>
          </p:cNvSpPr>
          <p:nvPr/>
        </p:nvSpPr>
        <p:spPr bwMode="ltGray">
          <a:xfrm rot="16200000" flipH="1">
            <a:off x="3292475" y="5203825"/>
            <a:ext cx="1631950" cy="228600"/>
          </a:xfrm>
          <a:prstGeom prst="rect">
            <a:avLst/>
          </a:prstGeom>
          <a:solidFill>
            <a:srgbClr val="CC3300"/>
          </a:solidFill>
          <a:ln w="9525">
            <a:miter lim="800000"/>
            <a:headEnd/>
            <a:tailEnd/>
          </a:ln>
          <a:scene3d>
            <a:camera prst="legacyPerspectiveTopRight"/>
            <a:lightRig rig="legacyFlat3" dir="b"/>
          </a:scene3d>
          <a:sp3d extrusionH="3630600" prstMaterial="legacyPlastic">
            <a:bevelT w="13500" h="13500" prst="angle"/>
            <a:bevelB w="13500" h="13500" prst="angle"/>
            <a:extrusionClr>
              <a:srgbClr val="CC3300"/>
            </a:extrusionClr>
          </a:sp3d>
        </p:spPr>
        <p:txBody>
          <a:bodyPr anchor="ctr">
            <a:flatTx/>
          </a:bodyPr>
          <a:lstStyle/>
          <a:p>
            <a:pPr algn="ctr">
              <a:lnSpc>
                <a:spcPct val="100000"/>
              </a:lnSpc>
            </a:pPr>
            <a:r>
              <a:rPr lang="en-US" sz="1000">
                <a:solidFill>
                  <a:schemeClr val="bg1"/>
                </a:solidFill>
              </a:rPr>
              <a:t>Firewall</a:t>
            </a:r>
          </a:p>
        </p:txBody>
      </p:sp>
      <p:sp>
        <p:nvSpPr>
          <p:cNvPr id="10263" name="AutoShape 23"/>
          <p:cNvSpPr>
            <a:spLocks noChangeArrowheads="1"/>
          </p:cNvSpPr>
          <p:nvPr/>
        </p:nvSpPr>
        <p:spPr bwMode="auto">
          <a:xfrm rot="5400000">
            <a:off x="4012407" y="4933156"/>
            <a:ext cx="666750" cy="150813"/>
          </a:xfrm>
          <a:prstGeom prst="can">
            <a:avLst>
              <a:gd name="adj" fmla="val 36056"/>
            </a:avLst>
          </a:prstGeom>
          <a:solidFill>
            <a:srgbClr val="FFFF00"/>
          </a:solidFill>
          <a:ln w="12700">
            <a:solidFill>
              <a:schemeClr val="tx1"/>
            </a:solidFill>
            <a:round/>
            <a:headEnd/>
            <a:tailEnd/>
          </a:ln>
        </p:spPr>
        <p:txBody>
          <a:bodyPr wrap="none" anchor="ctr"/>
          <a:lstStyle/>
          <a:p>
            <a:endParaRPr lang="en-US"/>
          </a:p>
        </p:txBody>
      </p:sp>
      <p:sp>
        <p:nvSpPr>
          <p:cNvPr id="10264" name="Line 24"/>
          <p:cNvSpPr>
            <a:spLocks noChangeShapeType="1"/>
          </p:cNvSpPr>
          <p:nvPr/>
        </p:nvSpPr>
        <p:spPr bwMode="auto">
          <a:xfrm flipV="1">
            <a:off x="4362450" y="5053013"/>
            <a:ext cx="1033463" cy="1587"/>
          </a:xfrm>
          <a:prstGeom prst="line">
            <a:avLst/>
          </a:prstGeom>
          <a:noFill/>
          <a:ln w="127000">
            <a:solidFill>
              <a:schemeClr val="tx1"/>
            </a:solidFill>
            <a:round/>
            <a:headEnd/>
            <a:tailEnd/>
          </a:ln>
        </p:spPr>
        <p:txBody>
          <a:bodyPr anchor="ctr"/>
          <a:lstStyle/>
          <a:p>
            <a:endParaRPr lang="en-US"/>
          </a:p>
        </p:txBody>
      </p:sp>
      <p:sp>
        <p:nvSpPr>
          <p:cNvPr id="10265" name="Rectangle 25"/>
          <p:cNvSpPr>
            <a:spLocks noChangeArrowheads="1"/>
          </p:cNvSpPr>
          <p:nvPr/>
        </p:nvSpPr>
        <p:spPr bwMode="ltGray">
          <a:xfrm rot="-5400000">
            <a:off x="3846513" y="2063750"/>
            <a:ext cx="1371600" cy="139700"/>
          </a:xfrm>
          <a:prstGeom prst="rect">
            <a:avLst/>
          </a:prstGeom>
          <a:solidFill>
            <a:srgbClr val="6699FF"/>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6699FF"/>
            </a:extrusionClr>
          </a:sp3d>
        </p:spPr>
        <p:txBody>
          <a:bodyPr anchor="ctr">
            <a:flatTx/>
          </a:bodyPr>
          <a:lstStyle/>
          <a:p>
            <a:pPr algn="ctr">
              <a:lnSpc>
                <a:spcPct val="100000"/>
              </a:lnSpc>
            </a:pPr>
            <a:r>
              <a:rPr lang="en-US" sz="1000">
                <a:solidFill>
                  <a:schemeClr val="bg1"/>
                </a:solidFill>
              </a:rPr>
              <a:t>Databases</a:t>
            </a:r>
          </a:p>
        </p:txBody>
      </p:sp>
      <p:sp>
        <p:nvSpPr>
          <p:cNvPr id="10266" name="Rectangle 26"/>
          <p:cNvSpPr>
            <a:spLocks noChangeArrowheads="1"/>
          </p:cNvSpPr>
          <p:nvPr/>
        </p:nvSpPr>
        <p:spPr bwMode="ltGray">
          <a:xfrm rot="-5400000">
            <a:off x="4044950" y="2063750"/>
            <a:ext cx="1371600" cy="139700"/>
          </a:xfrm>
          <a:prstGeom prst="rect">
            <a:avLst/>
          </a:prstGeom>
          <a:solidFill>
            <a:srgbClr val="6699FF"/>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6699FF"/>
            </a:extrusionClr>
          </a:sp3d>
        </p:spPr>
        <p:txBody>
          <a:bodyPr anchor="ctr">
            <a:flatTx/>
          </a:bodyPr>
          <a:lstStyle/>
          <a:p>
            <a:pPr algn="ctr">
              <a:lnSpc>
                <a:spcPct val="100000"/>
              </a:lnSpc>
            </a:pPr>
            <a:r>
              <a:rPr lang="en-US" sz="1000">
                <a:solidFill>
                  <a:schemeClr val="bg1"/>
                </a:solidFill>
              </a:rPr>
              <a:t>Legacy Systems</a:t>
            </a:r>
          </a:p>
        </p:txBody>
      </p:sp>
      <p:sp>
        <p:nvSpPr>
          <p:cNvPr id="10267" name="Rectangle 27"/>
          <p:cNvSpPr>
            <a:spLocks noChangeArrowheads="1"/>
          </p:cNvSpPr>
          <p:nvPr/>
        </p:nvSpPr>
        <p:spPr bwMode="ltGray">
          <a:xfrm rot="-5400000">
            <a:off x="4243388" y="2063750"/>
            <a:ext cx="1371600" cy="139700"/>
          </a:xfrm>
          <a:prstGeom prst="rect">
            <a:avLst/>
          </a:prstGeom>
          <a:solidFill>
            <a:srgbClr val="6699FF"/>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6699FF"/>
            </a:extrusionClr>
          </a:sp3d>
        </p:spPr>
        <p:txBody>
          <a:bodyPr anchor="ctr">
            <a:flatTx/>
          </a:bodyPr>
          <a:lstStyle/>
          <a:p>
            <a:pPr algn="ctr">
              <a:lnSpc>
                <a:spcPct val="100000"/>
              </a:lnSpc>
            </a:pPr>
            <a:r>
              <a:rPr lang="en-US" sz="1000">
                <a:solidFill>
                  <a:schemeClr val="bg1"/>
                </a:solidFill>
              </a:rPr>
              <a:t>Web Services</a:t>
            </a:r>
          </a:p>
        </p:txBody>
      </p:sp>
      <p:sp>
        <p:nvSpPr>
          <p:cNvPr id="10268" name="Rectangle 28"/>
          <p:cNvSpPr>
            <a:spLocks noChangeArrowheads="1"/>
          </p:cNvSpPr>
          <p:nvPr/>
        </p:nvSpPr>
        <p:spPr bwMode="ltGray">
          <a:xfrm rot="-5400000">
            <a:off x="4441825" y="2063750"/>
            <a:ext cx="1371600" cy="139700"/>
          </a:xfrm>
          <a:prstGeom prst="rect">
            <a:avLst/>
          </a:prstGeom>
          <a:solidFill>
            <a:srgbClr val="6699FF"/>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6699FF"/>
            </a:extrusionClr>
          </a:sp3d>
        </p:spPr>
        <p:txBody>
          <a:bodyPr anchor="ctr">
            <a:flatTx/>
          </a:bodyPr>
          <a:lstStyle/>
          <a:p>
            <a:pPr algn="ctr">
              <a:lnSpc>
                <a:spcPct val="100000"/>
              </a:lnSpc>
            </a:pPr>
            <a:r>
              <a:rPr lang="en-US" sz="1000">
                <a:solidFill>
                  <a:schemeClr val="bg1"/>
                </a:solidFill>
              </a:rPr>
              <a:t>Directories</a:t>
            </a:r>
          </a:p>
        </p:txBody>
      </p:sp>
      <p:sp>
        <p:nvSpPr>
          <p:cNvPr id="10269" name="Rectangle 29"/>
          <p:cNvSpPr>
            <a:spLocks noChangeArrowheads="1"/>
          </p:cNvSpPr>
          <p:nvPr/>
        </p:nvSpPr>
        <p:spPr bwMode="ltGray">
          <a:xfrm rot="-5400000">
            <a:off x="4641057" y="2064543"/>
            <a:ext cx="1371600" cy="138113"/>
          </a:xfrm>
          <a:prstGeom prst="rect">
            <a:avLst/>
          </a:prstGeom>
          <a:solidFill>
            <a:srgbClr val="6699FF"/>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6699FF"/>
            </a:extrusionClr>
          </a:sp3d>
        </p:spPr>
        <p:txBody>
          <a:bodyPr anchor="ctr">
            <a:flatTx/>
          </a:bodyPr>
          <a:lstStyle/>
          <a:p>
            <a:pPr algn="ctr">
              <a:lnSpc>
                <a:spcPct val="100000"/>
              </a:lnSpc>
            </a:pPr>
            <a:r>
              <a:rPr lang="en-US" sz="1000">
                <a:solidFill>
                  <a:schemeClr val="bg1"/>
                </a:solidFill>
              </a:rPr>
              <a:t>Human Resrcs</a:t>
            </a:r>
          </a:p>
        </p:txBody>
      </p:sp>
      <p:sp>
        <p:nvSpPr>
          <p:cNvPr id="10270" name="Rectangle 30"/>
          <p:cNvSpPr>
            <a:spLocks noChangeArrowheads="1"/>
          </p:cNvSpPr>
          <p:nvPr/>
        </p:nvSpPr>
        <p:spPr bwMode="ltGray">
          <a:xfrm rot="-5400000">
            <a:off x="4840288" y="2063750"/>
            <a:ext cx="1371600" cy="139700"/>
          </a:xfrm>
          <a:prstGeom prst="rect">
            <a:avLst/>
          </a:prstGeom>
          <a:solidFill>
            <a:srgbClr val="6699FF"/>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6699FF"/>
            </a:extrusionClr>
          </a:sp3d>
        </p:spPr>
        <p:txBody>
          <a:bodyPr anchor="ctr">
            <a:flatTx/>
          </a:bodyPr>
          <a:lstStyle/>
          <a:p>
            <a:pPr algn="ctr">
              <a:lnSpc>
                <a:spcPct val="100000"/>
              </a:lnSpc>
            </a:pPr>
            <a:r>
              <a:rPr lang="en-US" sz="1000">
                <a:solidFill>
                  <a:schemeClr val="bg1"/>
                </a:solidFill>
              </a:rPr>
              <a:t>Billing</a:t>
            </a:r>
          </a:p>
        </p:txBody>
      </p:sp>
      <p:sp>
        <p:nvSpPr>
          <p:cNvPr id="10271" name="Line 31"/>
          <p:cNvSpPr>
            <a:spLocks noChangeShapeType="1"/>
          </p:cNvSpPr>
          <p:nvPr/>
        </p:nvSpPr>
        <p:spPr bwMode="auto">
          <a:xfrm flipH="1">
            <a:off x="5099050" y="2971800"/>
            <a:ext cx="6350" cy="2090738"/>
          </a:xfrm>
          <a:prstGeom prst="line">
            <a:avLst/>
          </a:prstGeom>
          <a:noFill/>
          <a:ln w="127000">
            <a:solidFill>
              <a:schemeClr val="tx1"/>
            </a:solidFill>
            <a:round/>
            <a:headEnd/>
            <a:tailEnd/>
          </a:ln>
        </p:spPr>
        <p:txBody>
          <a:bodyPr anchor="ctr"/>
          <a:lstStyle/>
          <a:p>
            <a:endParaRPr lang="en-US"/>
          </a:p>
        </p:txBody>
      </p:sp>
      <p:sp>
        <p:nvSpPr>
          <p:cNvPr id="10272" name="Rectangle 32"/>
          <p:cNvSpPr>
            <a:spLocks noChangeArrowheads="1"/>
          </p:cNvSpPr>
          <p:nvPr/>
        </p:nvSpPr>
        <p:spPr bwMode="ltGray">
          <a:xfrm>
            <a:off x="2252663" y="2800350"/>
            <a:ext cx="1455737" cy="260350"/>
          </a:xfrm>
          <a:prstGeom prst="rect">
            <a:avLst/>
          </a:prstGeom>
          <a:solidFill>
            <a:srgbClr val="008000"/>
          </a:solidFill>
          <a:ln w="9525">
            <a:miter lim="800000"/>
            <a:headEnd/>
            <a:tailEnd/>
          </a:ln>
          <a:scene3d>
            <a:camera prst="legacyPerspectiveTopRight">
              <a:rot lat="420000" lon="0" rev="0"/>
            </a:camera>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1000">
                <a:solidFill>
                  <a:schemeClr val="bg1"/>
                </a:solidFill>
              </a:rPr>
              <a:t>Custom Code</a:t>
            </a:r>
          </a:p>
        </p:txBody>
      </p:sp>
      <p:pic>
        <p:nvPicPr>
          <p:cNvPr id="10273" name="Picture 33" descr="TN_hacker"/>
          <p:cNvPicPr>
            <a:picLocks noChangeAspect="1" noChangeArrowheads="1"/>
          </p:cNvPicPr>
          <p:nvPr/>
        </p:nvPicPr>
        <p:blipFill>
          <a:blip r:embed="rId4" cstate="print">
            <a:lum bright="24000" contrast="42000"/>
          </a:blip>
          <a:srcRect/>
          <a:stretch>
            <a:fillRect/>
          </a:stretch>
        </p:blipFill>
        <p:spPr bwMode="auto">
          <a:xfrm>
            <a:off x="627063" y="1409700"/>
            <a:ext cx="1209675" cy="1462088"/>
          </a:xfrm>
          <a:prstGeom prst="rect">
            <a:avLst/>
          </a:prstGeom>
          <a:noFill/>
          <a:ln w="9525">
            <a:noFill/>
            <a:miter lim="800000"/>
            <a:headEnd/>
            <a:tailEnd/>
          </a:ln>
        </p:spPr>
      </p:pic>
      <p:sp>
        <p:nvSpPr>
          <p:cNvPr id="10274" name="Freeform 34"/>
          <p:cNvSpPr>
            <a:spLocks/>
          </p:cNvSpPr>
          <p:nvPr/>
        </p:nvSpPr>
        <p:spPr bwMode="gray">
          <a:xfrm>
            <a:off x="3049588" y="3001963"/>
            <a:ext cx="935037" cy="2041525"/>
          </a:xfrm>
          <a:custGeom>
            <a:avLst/>
            <a:gdLst>
              <a:gd name="T0" fmla="*/ 2147483647 w 876"/>
              <a:gd name="T1" fmla="*/ 0 h 1633"/>
              <a:gd name="T2" fmla="*/ 2147483647 w 876"/>
              <a:gd name="T3" fmla="*/ 2147483647 h 1633"/>
              <a:gd name="T4" fmla="*/ 2147483647 w 876"/>
              <a:gd name="T5" fmla="*/ 2147483647 h 1633"/>
              <a:gd name="T6" fmla="*/ 0 60000 65536"/>
              <a:gd name="T7" fmla="*/ 0 60000 65536"/>
              <a:gd name="T8" fmla="*/ 0 60000 65536"/>
              <a:gd name="T9" fmla="*/ 0 w 876"/>
              <a:gd name="T10" fmla="*/ 0 h 1633"/>
              <a:gd name="T11" fmla="*/ 876 w 876"/>
              <a:gd name="T12" fmla="*/ 1633 h 1633"/>
            </a:gdLst>
            <a:ahLst/>
            <a:cxnLst>
              <a:cxn ang="T6">
                <a:pos x="T0" y="T1"/>
              </a:cxn>
              <a:cxn ang="T7">
                <a:pos x="T2" y="T3"/>
              </a:cxn>
              <a:cxn ang="T8">
                <a:pos x="T4" y="T5"/>
              </a:cxn>
            </a:cxnLst>
            <a:rect l="T9" t="T10" r="T11" b="T12"/>
            <a:pathLst>
              <a:path w="876" h="1633">
                <a:moveTo>
                  <a:pt x="68" y="0"/>
                </a:moveTo>
                <a:cubicBezTo>
                  <a:pt x="78" y="229"/>
                  <a:pt x="0" y="1117"/>
                  <a:pt x="135" y="1375"/>
                </a:cubicBezTo>
                <a:cubicBezTo>
                  <a:pt x="270" y="1633"/>
                  <a:pt x="722" y="1514"/>
                  <a:pt x="876" y="1551"/>
                </a:cubicBezTo>
              </a:path>
            </a:pathLst>
          </a:custGeom>
          <a:noFill/>
          <a:ln w="101600">
            <a:solidFill>
              <a:srgbClr val="FF9900">
                <a:alpha val="59999"/>
              </a:srgbClr>
            </a:solidFill>
            <a:round/>
            <a:headEnd/>
            <a:tailEnd/>
          </a:ln>
        </p:spPr>
        <p:txBody>
          <a:bodyPr anchor="ctr"/>
          <a:lstStyle/>
          <a:p>
            <a:endParaRPr lang="en-US"/>
          </a:p>
        </p:txBody>
      </p:sp>
      <p:sp>
        <p:nvSpPr>
          <p:cNvPr id="10275" name="Freeform 35"/>
          <p:cNvSpPr>
            <a:spLocks/>
          </p:cNvSpPr>
          <p:nvPr/>
        </p:nvSpPr>
        <p:spPr bwMode="gray">
          <a:xfrm flipH="1">
            <a:off x="1968500" y="3001963"/>
            <a:ext cx="955675" cy="2041525"/>
          </a:xfrm>
          <a:custGeom>
            <a:avLst/>
            <a:gdLst>
              <a:gd name="T0" fmla="*/ 2147483647 w 876"/>
              <a:gd name="T1" fmla="*/ 0 h 1633"/>
              <a:gd name="T2" fmla="*/ 2147483647 w 876"/>
              <a:gd name="T3" fmla="*/ 2147483647 h 1633"/>
              <a:gd name="T4" fmla="*/ 2147483647 w 876"/>
              <a:gd name="T5" fmla="*/ 2147483647 h 1633"/>
              <a:gd name="T6" fmla="*/ 0 60000 65536"/>
              <a:gd name="T7" fmla="*/ 0 60000 65536"/>
              <a:gd name="T8" fmla="*/ 0 60000 65536"/>
              <a:gd name="T9" fmla="*/ 0 w 876"/>
              <a:gd name="T10" fmla="*/ 0 h 1633"/>
              <a:gd name="T11" fmla="*/ 876 w 876"/>
              <a:gd name="T12" fmla="*/ 1633 h 1633"/>
            </a:gdLst>
            <a:ahLst/>
            <a:cxnLst>
              <a:cxn ang="T6">
                <a:pos x="T0" y="T1"/>
              </a:cxn>
              <a:cxn ang="T7">
                <a:pos x="T2" y="T3"/>
              </a:cxn>
              <a:cxn ang="T8">
                <a:pos x="T4" y="T5"/>
              </a:cxn>
            </a:cxnLst>
            <a:rect l="T9" t="T10" r="T11" b="T12"/>
            <a:pathLst>
              <a:path w="876" h="1633">
                <a:moveTo>
                  <a:pt x="68" y="0"/>
                </a:moveTo>
                <a:cubicBezTo>
                  <a:pt x="78" y="229"/>
                  <a:pt x="0" y="1117"/>
                  <a:pt x="135" y="1375"/>
                </a:cubicBezTo>
                <a:cubicBezTo>
                  <a:pt x="270" y="1633"/>
                  <a:pt x="722" y="1514"/>
                  <a:pt x="876" y="1551"/>
                </a:cubicBezTo>
              </a:path>
            </a:pathLst>
          </a:custGeom>
          <a:noFill/>
          <a:ln w="101600">
            <a:solidFill>
              <a:srgbClr val="FF0000">
                <a:alpha val="59999"/>
              </a:srgbClr>
            </a:solidFill>
            <a:round/>
            <a:headEnd type="triangle" w="med" len="med"/>
            <a:tailEnd/>
          </a:ln>
        </p:spPr>
        <p:txBody>
          <a:bodyPr anchor="ctr"/>
          <a:lstStyle/>
          <a:p>
            <a:endParaRPr lang="en-US"/>
          </a:p>
        </p:txBody>
      </p:sp>
      <p:sp>
        <p:nvSpPr>
          <p:cNvPr id="10276" name="Freeform 36"/>
          <p:cNvSpPr>
            <a:spLocks/>
          </p:cNvSpPr>
          <p:nvPr/>
        </p:nvSpPr>
        <p:spPr bwMode="gray">
          <a:xfrm flipH="1">
            <a:off x="4375150" y="3048000"/>
            <a:ext cx="658813" cy="1968500"/>
          </a:xfrm>
          <a:custGeom>
            <a:avLst/>
            <a:gdLst>
              <a:gd name="T0" fmla="*/ 2147483647 w 876"/>
              <a:gd name="T1" fmla="*/ 0 h 1633"/>
              <a:gd name="T2" fmla="*/ 2147483647 w 876"/>
              <a:gd name="T3" fmla="*/ 2147483647 h 1633"/>
              <a:gd name="T4" fmla="*/ 2147483647 w 876"/>
              <a:gd name="T5" fmla="*/ 2147483647 h 1633"/>
              <a:gd name="T6" fmla="*/ 0 60000 65536"/>
              <a:gd name="T7" fmla="*/ 0 60000 65536"/>
              <a:gd name="T8" fmla="*/ 0 60000 65536"/>
              <a:gd name="T9" fmla="*/ 0 w 876"/>
              <a:gd name="T10" fmla="*/ 0 h 1633"/>
              <a:gd name="T11" fmla="*/ 876 w 876"/>
              <a:gd name="T12" fmla="*/ 1633 h 1633"/>
            </a:gdLst>
            <a:ahLst/>
            <a:cxnLst>
              <a:cxn ang="T6">
                <a:pos x="T0" y="T1"/>
              </a:cxn>
              <a:cxn ang="T7">
                <a:pos x="T2" y="T3"/>
              </a:cxn>
              <a:cxn ang="T8">
                <a:pos x="T4" y="T5"/>
              </a:cxn>
            </a:cxnLst>
            <a:rect l="T9" t="T10" r="T11" b="T12"/>
            <a:pathLst>
              <a:path w="876" h="1633">
                <a:moveTo>
                  <a:pt x="68" y="0"/>
                </a:moveTo>
                <a:cubicBezTo>
                  <a:pt x="78" y="229"/>
                  <a:pt x="0" y="1117"/>
                  <a:pt x="135" y="1375"/>
                </a:cubicBezTo>
                <a:cubicBezTo>
                  <a:pt x="270" y="1633"/>
                  <a:pt x="722" y="1514"/>
                  <a:pt x="876" y="1551"/>
                </a:cubicBezTo>
              </a:path>
            </a:pathLst>
          </a:custGeom>
          <a:noFill/>
          <a:ln w="101600">
            <a:solidFill>
              <a:srgbClr val="FF9900">
                <a:alpha val="59999"/>
              </a:srgbClr>
            </a:solidFill>
            <a:round/>
            <a:headEnd type="triangle" w="med" len="med"/>
            <a:tailEnd/>
          </a:ln>
        </p:spPr>
        <p:txBody>
          <a:bodyPr anchor="ctr"/>
          <a:lstStyle/>
          <a:p>
            <a:endParaRPr lang="en-US"/>
          </a:p>
        </p:txBody>
      </p:sp>
      <p:sp>
        <p:nvSpPr>
          <p:cNvPr id="10277" name="Text Box 37"/>
          <p:cNvSpPr txBox="1">
            <a:spLocks noChangeArrowheads="1"/>
          </p:cNvSpPr>
          <p:nvPr/>
        </p:nvSpPr>
        <p:spPr bwMode="white">
          <a:xfrm>
            <a:off x="576263" y="2355850"/>
            <a:ext cx="1260475" cy="365125"/>
          </a:xfrm>
          <a:prstGeom prst="rect">
            <a:avLst/>
          </a:prstGeom>
          <a:noFill/>
          <a:ln w="9525">
            <a:noFill/>
            <a:miter lim="800000"/>
            <a:headEnd/>
            <a:tailEnd/>
          </a:ln>
        </p:spPr>
        <p:txBody>
          <a:bodyPr>
            <a:spAutoFit/>
          </a:bodyPr>
          <a:lstStyle/>
          <a:p>
            <a:pPr algn="ctr"/>
            <a:r>
              <a:rPr lang="en-US" sz="1000">
                <a:solidFill>
                  <a:schemeClr val="bg1"/>
                </a:solidFill>
              </a:rPr>
              <a:t>APPLICATION</a:t>
            </a:r>
            <a:br>
              <a:rPr lang="en-US" sz="1000">
                <a:solidFill>
                  <a:schemeClr val="bg1"/>
                </a:solidFill>
              </a:rPr>
            </a:br>
            <a:r>
              <a:rPr lang="en-US" sz="1000">
                <a:solidFill>
                  <a:schemeClr val="bg1"/>
                </a:solidFill>
              </a:rPr>
              <a:t>ATTACK</a:t>
            </a:r>
          </a:p>
        </p:txBody>
      </p:sp>
      <p:sp>
        <p:nvSpPr>
          <p:cNvPr id="10278" name="Text Box 38"/>
          <p:cNvSpPr txBox="1">
            <a:spLocks noChangeArrowheads="1"/>
          </p:cNvSpPr>
          <p:nvPr/>
        </p:nvSpPr>
        <p:spPr bwMode="auto">
          <a:xfrm rot="-5400000">
            <a:off x="-129381" y="4866482"/>
            <a:ext cx="1055687" cy="228600"/>
          </a:xfrm>
          <a:prstGeom prst="rect">
            <a:avLst/>
          </a:prstGeom>
          <a:noFill/>
          <a:ln w="9525">
            <a:noFill/>
            <a:miter lim="800000"/>
            <a:headEnd/>
            <a:tailEnd/>
          </a:ln>
        </p:spPr>
        <p:txBody>
          <a:bodyPr wrap="none">
            <a:spAutoFit/>
          </a:bodyPr>
          <a:lstStyle/>
          <a:p>
            <a:pPr algn="ctr"/>
            <a:r>
              <a:rPr lang="en-US" sz="1000"/>
              <a:t>Network Layer</a:t>
            </a:r>
          </a:p>
        </p:txBody>
      </p:sp>
      <p:sp>
        <p:nvSpPr>
          <p:cNvPr id="10279" name="Text Box 39"/>
          <p:cNvSpPr txBox="1">
            <a:spLocks noChangeArrowheads="1"/>
          </p:cNvSpPr>
          <p:nvPr/>
        </p:nvSpPr>
        <p:spPr bwMode="auto">
          <a:xfrm rot="-5400000">
            <a:off x="-223044" y="2108994"/>
            <a:ext cx="1246188" cy="228600"/>
          </a:xfrm>
          <a:prstGeom prst="rect">
            <a:avLst/>
          </a:prstGeom>
          <a:noFill/>
          <a:ln w="9525">
            <a:noFill/>
            <a:miter lim="800000"/>
            <a:headEnd/>
            <a:tailEnd/>
          </a:ln>
        </p:spPr>
        <p:txBody>
          <a:bodyPr wrap="none">
            <a:spAutoFit/>
          </a:bodyPr>
          <a:lstStyle/>
          <a:p>
            <a:pPr algn="ctr"/>
            <a:r>
              <a:rPr lang="en-US" sz="1000"/>
              <a:t>Application Layer</a:t>
            </a:r>
          </a:p>
        </p:txBody>
      </p:sp>
      <p:sp>
        <p:nvSpPr>
          <p:cNvPr id="10280" name="Rectangle 40"/>
          <p:cNvSpPr>
            <a:spLocks noChangeArrowheads="1"/>
          </p:cNvSpPr>
          <p:nvPr/>
        </p:nvSpPr>
        <p:spPr bwMode="ltGray">
          <a:xfrm rot="-5400000">
            <a:off x="1674019" y="2043906"/>
            <a:ext cx="1316038" cy="123825"/>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1000">
                <a:solidFill>
                  <a:schemeClr val="bg1"/>
                </a:solidFill>
              </a:rPr>
              <a:t>Accounts</a:t>
            </a:r>
          </a:p>
        </p:txBody>
      </p:sp>
      <p:sp>
        <p:nvSpPr>
          <p:cNvPr id="10281" name="Rectangle 41"/>
          <p:cNvSpPr>
            <a:spLocks noChangeArrowheads="1"/>
          </p:cNvSpPr>
          <p:nvPr/>
        </p:nvSpPr>
        <p:spPr bwMode="ltGray">
          <a:xfrm rot="-5400000">
            <a:off x="1857375" y="2043113"/>
            <a:ext cx="1316038" cy="125412"/>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1000">
                <a:solidFill>
                  <a:schemeClr val="bg1"/>
                </a:solidFill>
              </a:rPr>
              <a:t>Finance</a:t>
            </a:r>
          </a:p>
        </p:txBody>
      </p:sp>
      <p:sp>
        <p:nvSpPr>
          <p:cNvPr id="10282" name="Rectangle 42"/>
          <p:cNvSpPr>
            <a:spLocks noChangeArrowheads="1"/>
          </p:cNvSpPr>
          <p:nvPr/>
        </p:nvSpPr>
        <p:spPr bwMode="ltGray">
          <a:xfrm rot="-5400000">
            <a:off x="2053432" y="2043906"/>
            <a:ext cx="1316038" cy="123825"/>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1000">
                <a:solidFill>
                  <a:schemeClr val="bg1"/>
                </a:solidFill>
              </a:rPr>
              <a:t>Administration</a:t>
            </a:r>
          </a:p>
        </p:txBody>
      </p:sp>
      <p:sp>
        <p:nvSpPr>
          <p:cNvPr id="10283" name="Rectangle 43"/>
          <p:cNvSpPr>
            <a:spLocks noChangeArrowheads="1"/>
          </p:cNvSpPr>
          <p:nvPr/>
        </p:nvSpPr>
        <p:spPr bwMode="ltGray">
          <a:xfrm rot="-5400000">
            <a:off x="2232025" y="2043113"/>
            <a:ext cx="1316038" cy="125412"/>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1000">
                <a:solidFill>
                  <a:schemeClr val="bg1"/>
                </a:solidFill>
              </a:rPr>
              <a:t>Transactions</a:t>
            </a:r>
          </a:p>
        </p:txBody>
      </p:sp>
      <p:sp>
        <p:nvSpPr>
          <p:cNvPr id="10284" name="Rectangle 44"/>
          <p:cNvSpPr>
            <a:spLocks noChangeArrowheads="1"/>
          </p:cNvSpPr>
          <p:nvPr/>
        </p:nvSpPr>
        <p:spPr bwMode="ltGray">
          <a:xfrm rot="-5400000">
            <a:off x="2428082" y="2043906"/>
            <a:ext cx="1316038" cy="123825"/>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1000">
                <a:solidFill>
                  <a:schemeClr val="bg1"/>
                </a:solidFill>
              </a:rPr>
              <a:t>Communication</a:t>
            </a:r>
          </a:p>
        </p:txBody>
      </p:sp>
      <p:sp>
        <p:nvSpPr>
          <p:cNvPr id="10285" name="Rectangle 45"/>
          <p:cNvSpPr>
            <a:spLocks noChangeArrowheads="1"/>
          </p:cNvSpPr>
          <p:nvPr/>
        </p:nvSpPr>
        <p:spPr bwMode="ltGray">
          <a:xfrm rot="-5400000">
            <a:off x="2604294" y="2043906"/>
            <a:ext cx="1316038" cy="123825"/>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1000">
                <a:solidFill>
                  <a:schemeClr val="bg1"/>
                </a:solidFill>
              </a:rPr>
              <a:t>Knowledge Mgmt</a:t>
            </a:r>
          </a:p>
        </p:txBody>
      </p:sp>
      <p:sp>
        <p:nvSpPr>
          <p:cNvPr id="10286" name="Rectangle 46"/>
          <p:cNvSpPr>
            <a:spLocks noChangeArrowheads="1"/>
          </p:cNvSpPr>
          <p:nvPr/>
        </p:nvSpPr>
        <p:spPr bwMode="ltGray">
          <a:xfrm rot="-5400000">
            <a:off x="2788444" y="2043906"/>
            <a:ext cx="1316038" cy="123825"/>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1000">
                <a:solidFill>
                  <a:schemeClr val="bg1"/>
                </a:solidFill>
              </a:rPr>
              <a:t>E-Commerce</a:t>
            </a:r>
          </a:p>
        </p:txBody>
      </p:sp>
      <p:sp>
        <p:nvSpPr>
          <p:cNvPr id="10287" name="Rectangle 47"/>
          <p:cNvSpPr>
            <a:spLocks noChangeArrowheads="1"/>
          </p:cNvSpPr>
          <p:nvPr/>
        </p:nvSpPr>
        <p:spPr bwMode="ltGray">
          <a:xfrm rot="-5400000">
            <a:off x="2974182" y="2043906"/>
            <a:ext cx="1316038" cy="123825"/>
          </a:xfrm>
          <a:prstGeom prst="rect">
            <a:avLst/>
          </a:prstGeom>
          <a:solidFill>
            <a:srgbClr val="008000"/>
          </a:solidFill>
          <a:ln w="9525">
            <a:miter lim="800000"/>
            <a:headEnd/>
            <a:tailEnd/>
          </a:ln>
          <a:scene3d>
            <a:camera prst="legacyPerspectiveTopRight"/>
            <a:lightRig rig="legacyFlat3" dir="b"/>
          </a:scene3d>
          <a:sp3d extrusionH="1801800" prstMaterial="legacyPlastic">
            <a:bevelT w="13500" h="13500" prst="angle"/>
            <a:bevelB w="13500" h="13500" prst="angle"/>
            <a:extrusionClr>
              <a:srgbClr val="008000"/>
            </a:extrusionClr>
          </a:sp3d>
        </p:spPr>
        <p:txBody>
          <a:bodyPr anchor="ctr">
            <a:flatTx/>
          </a:bodyPr>
          <a:lstStyle/>
          <a:p>
            <a:pPr algn="ctr">
              <a:lnSpc>
                <a:spcPct val="100000"/>
              </a:lnSpc>
            </a:pPr>
            <a:r>
              <a:rPr lang="en-US" sz="1000">
                <a:solidFill>
                  <a:schemeClr val="bg1"/>
                </a:solidFill>
              </a:rPr>
              <a:t>Bus. Functions</a:t>
            </a:r>
          </a:p>
        </p:txBody>
      </p:sp>
      <p:sp>
        <p:nvSpPr>
          <p:cNvPr id="7233584" name="Rectangle 48"/>
          <p:cNvSpPr>
            <a:spLocks noChangeArrowheads="1"/>
          </p:cNvSpPr>
          <p:nvPr/>
        </p:nvSpPr>
        <p:spPr bwMode="auto">
          <a:xfrm>
            <a:off x="609600" y="1981200"/>
            <a:ext cx="838200" cy="950913"/>
          </a:xfrm>
          <a:prstGeom prst="rect">
            <a:avLst/>
          </a:prstGeom>
          <a:solidFill>
            <a:srgbClr val="EFEFFF"/>
          </a:solidFill>
          <a:ln w="38100" cmpd="dbl" algn="ctr">
            <a:solidFill>
              <a:schemeClr val="tx1"/>
            </a:solidFill>
            <a:miter lim="800000"/>
            <a:headEnd/>
            <a:tailEnd/>
          </a:ln>
        </p:spPr>
        <p:txBody>
          <a:bodyPr anchor="ctr"/>
          <a:lstStyle/>
          <a:p>
            <a:pPr algn="ctr"/>
            <a:r>
              <a:rPr lang="en-US" sz="1400" b="0" dirty="0">
                <a:latin typeface="Arial Narrow" pitchFamily="34" charset="0"/>
                <a:sym typeface="Wingdings" pitchFamily="2" charset="2"/>
              </a:rPr>
              <a:t>HTTP request</a:t>
            </a:r>
            <a:r>
              <a:rPr lang="en-US" sz="2400" dirty="0">
                <a:sym typeface="Wingdings" pitchFamily="2" charset="2"/>
              </a:rPr>
              <a:t></a:t>
            </a:r>
          </a:p>
        </p:txBody>
      </p:sp>
      <p:sp>
        <p:nvSpPr>
          <p:cNvPr id="7233585" name="Rectangle 49"/>
          <p:cNvSpPr>
            <a:spLocks noChangeArrowheads="1"/>
          </p:cNvSpPr>
          <p:nvPr/>
        </p:nvSpPr>
        <p:spPr bwMode="auto">
          <a:xfrm>
            <a:off x="2819400" y="1944688"/>
            <a:ext cx="838200" cy="950912"/>
          </a:xfrm>
          <a:prstGeom prst="rect">
            <a:avLst/>
          </a:prstGeom>
          <a:solidFill>
            <a:srgbClr val="EFEFFF"/>
          </a:solidFill>
          <a:ln w="38100" cmpd="dbl" algn="ctr">
            <a:solidFill>
              <a:schemeClr val="tx1"/>
            </a:solidFill>
            <a:miter lim="800000"/>
            <a:headEnd/>
            <a:tailEnd/>
          </a:ln>
        </p:spPr>
        <p:txBody>
          <a:bodyPr anchor="ctr"/>
          <a:lstStyle/>
          <a:p>
            <a:pPr algn="ctr"/>
            <a:r>
              <a:rPr lang="en-US" sz="1400" b="0">
                <a:latin typeface="Arial Narrow" pitchFamily="34" charset="0"/>
                <a:sym typeface="Wingdings" pitchFamily="2" charset="2"/>
              </a:rPr>
              <a:t>SQL query</a:t>
            </a:r>
            <a:r>
              <a:rPr lang="en-US" sz="2400">
                <a:sym typeface="Wingdings" pitchFamily="2" charset="2"/>
              </a:rPr>
              <a:t></a:t>
            </a:r>
          </a:p>
        </p:txBody>
      </p:sp>
      <p:sp>
        <p:nvSpPr>
          <p:cNvPr id="7233586" name="Rectangle 50"/>
          <p:cNvSpPr>
            <a:spLocks noChangeArrowheads="1"/>
          </p:cNvSpPr>
          <p:nvPr/>
        </p:nvSpPr>
        <p:spPr bwMode="auto">
          <a:xfrm>
            <a:off x="4648200" y="1868488"/>
            <a:ext cx="838200" cy="950912"/>
          </a:xfrm>
          <a:prstGeom prst="rect">
            <a:avLst/>
          </a:prstGeom>
          <a:solidFill>
            <a:srgbClr val="EFEFFF"/>
          </a:solidFill>
          <a:ln w="38100" cmpd="dbl" algn="ctr">
            <a:solidFill>
              <a:schemeClr val="tx1"/>
            </a:solidFill>
            <a:miter lim="800000"/>
            <a:headEnd/>
            <a:tailEnd/>
          </a:ln>
        </p:spPr>
        <p:txBody>
          <a:bodyPr anchor="ctr"/>
          <a:lstStyle/>
          <a:p>
            <a:pPr algn="ctr"/>
            <a:r>
              <a:rPr lang="en-US" sz="1400" b="0">
                <a:latin typeface="Arial Narrow" pitchFamily="34" charset="0"/>
                <a:sym typeface="Wingdings" pitchFamily="2" charset="2"/>
              </a:rPr>
              <a:t>DB Table </a:t>
            </a:r>
            <a:r>
              <a:rPr lang="en-US" sz="1400">
                <a:sym typeface="Webdings" pitchFamily="18" charset="2"/>
              </a:rPr>
              <a:t></a:t>
            </a:r>
            <a:r>
              <a:rPr lang="en-US" sz="1400">
                <a:sym typeface="Wingdings" pitchFamily="2" charset="2"/>
              </a:rPr>
              <a:t> </a:t>
            </a:r>
          </a:p>
          <a:p>
            <a:pPr algn="ctr"/>
            <a:r>
              <a:rPr lang="en-US">
                <a:sym typeface="Wingdings" pitchFamily="2" charset="2"/>
              </a:rPr>
              <a:t></a:t>
            </a:r>
          </a:p>
        </p:txBody>
      </p:sp>
      <p:sp>
        <p:nvSpPr>
          <p:cNvPr id="7233587" name="Rectangle 51"/>
          <p:cNvSpPr>
            <a:spLocks noChangeArrowheads="1"/>
          </p:cNvSpPr>
          <p:nvPr/>
        </p:nvSpPr>
        <p:spPr bwMode="auto">
          <a:xfrm>
            <a:off x="2438400" y="1905000"/>
            <a:ext cx="838200" cy="950913"/>
          </a:xfrm>
          <a:prstGeom prst="rect">
            <a:avLst/>
          </a:prstGeom>
          <a:solidFill>
            <a:srgbClr val="EFEFFF"/>
          </a:solidFill>
          <a:ln w="38100" cmpd="dbl" algn="ctr">
            <a:solidFill>
              <a:schemeClr val="tx1"/>
            </a:solidFill>
            <a:miter lim="800000"/>
            <a:headEnd/>
            <a:tailEnd/>
          </a:ln>
        </p:spPr>
        <p:txBody>
          <a:bodyPr anchor="ctr"/>
          <a:lstStyle/>
          <a:p>
            <a:pPr algn="ctr"/>
            <a:r>
              <a:rPr lang="en-US" sz="1400" b="0">
                <a:latin typeface="Arial Narrow" pitchFamily="34" charset="0"/>
                <a:sym typeface="Wingdings" pitchFamily="2" charset="2"/>
              </a:rPr>
              <a:t>HTTP response </a:t>
            </a:r>
            <a:r>
              <a:rPr lang="en-US" sz="1400">
                <a:sym typeface="Webdings" pitchFamily="18" charset="2"/>
              </a:rPr>
              <a:t></a:t>
            </a:r>
            <a:r>
              <a:rPr lang="en-US" sz="1400">
                <a:sym typeface="Wingdings" pitchFamily="2" charset="2"/>
              </a:rPr>
              <a:t> </a:t>
            </a:r>
          </a:p>
          <a:p>
            <a:pPr algn="ctr"/>
            <a:r>
              <a:rPr lang="en-US">
                <a:sym typeface="Wingdings" pitchFamily="2" charset="2"/>
              </a:rPr>
              <a:t></a:t>
            </a:r>
          </a:p>
        </p:txBody>
      </p:sp>
      <p:sp>
        <p:nvSpPr>
          <p:cNvPr id="7233588" name="Rectangle 52"/>
          <p:cNvSpPr>
            <a:spLocks noChangeArrowheads="1"/>
          </p:cNvSpPr>
          <p:nvPr/>
        </p:nvSpPr>
        <p:spPr bwMode="auto">
          <a:xfrm>
            <a:off x="6345238" y="1219200"/>
            <a:ext cx="2422525" cy="1146175"/>
          </a:xfrm>
          <a:prstGeom prst="rect">
            <a:avLst/>
          </a:prstGeom>
          <a:solidFill>
            <a:schemeClr val="bg1"/>
          </a:solidFill>
          <a:ln w="9525" algn="ctr">
            <a:solidFill>
              <a:schemeClr val="tx1"/>
            </a:solidFill>
            <a:miter lim="800000"/>
            <a:headEnd/>
            <a:tailEnd/>
          </a:ln>
        </p:spPr>
        <p:txBody>
          <a:bodyPr anchor="ctr"/>
          <a:lstStyle/>
          <a:p>
            <a:pPr algn="ctr"/>
            <a:r>
              <a:rPr lang="en-US">
                <a:latin typeface="Courier New" pitchFamily="49" charset="0"/>
              </a:rPr>
              <a:t>"SELECT * FROM accounts WHERE acct=‘</a:t>
            </a:r>
            <a:r>
              <a:rPr lang="en-US">
                <a:solidFill>
                  <a:srgbClr val="FF0000"/>
                </a:solidFill>
                <a:latin typeface="Courier New" pitchFamily="49" charset="0"/>
              </a:rPr>
              <a:t>’ OR 1=1--</a:t>
            </a:r>
            <a:r>
              <a:rPr lang="en-US">
                <a:latin typeface="Courier New" pitchFamily="49" charset="0"/>
              </a:rPr>
              <a:t>’"</a:t>
            </a:r>
          </a:p>
        </p:txBody>
      </p:sp>
      <p:sp>
        <p:nvSpPr>
          <p:cNvPr id="7233589" name="Text Box 53"/>
          <p:cNvSpPr txBox="1">
            <a:spLocks noChangeArrowheads="1"/>
          </p:cNvSpPr>
          <p:nvPr/>
        </p:nvSpPr>
        <p:spPr bwMode="auto">
          <a:xfrm>
            <a:off x="6019800" y="2819400"/>
            <a:ext cx="3124200" cy="685800"/>
          </a:xfrm>
          <a:prstGeom prst="rect">
            <a:avLst/>
          </a:prstGeom>
          <a:noFill/>
          <a:ln w="9525" algn="ctr">
            <a:noFill/>
            <a:miter lim="800000"/>
            <a:headEnd/>
            <a:tailEnd/>
          </a:ln>
        </p:spPr>
        <p:txBody>
          <a:bodyPr/>
          <a:lstStyle/>
          <a:p>
            <a:r>
              <a:rPr lang="en-US" sz="1600"/>
              <a:t>1. Application presents a form to the attacker</a:t>
            </a:r>
          </a:p>
        </p:txBody>
      </p:sp>
      <p:sp>
        <p:nvSpPr>
          <p:cNvPr id="7233590" name="Text Box 54"/>
          <p:cNvSpPr txBox="1">
            <a:spLocks noChangeArrowheads="1"/>
          </p:cNvSpPr>
          <p:nvPr/>
        </p:nvSpPr>
        <p:spPr bwMode="auto">
          <a:xfrm>
            <a:off x="6019800" y="3362325"/>
            <a:ext cx="3124200" cy="685800"/>
          </a:xfrm>
          <a:prstGeom prst="rect">
            <a:avLst/>
          </a:prstGeom>
          <a:noFill/>
          <a:ln w="9525" algn="ctr">
            <a:noFill/>
            <a:miter lim="800000"/>
            <a:headEnd/>
            <a:tailEnd/>
          </a:ln>
        </p:spPr>
        <p:txBody>
          <a:bodyPr/>
          <a:lstStyle/>
          <a:p>
            <a:r>
              <a:rPr lang="en-US" sz="1600"/>
              <a:t>2. Attacker sends an attack in the form data</a:t>
            </a:r>
          </a:p>
        </p:txBody>
      </p:sp>
      <p:sp>
        <p:nvSpPr>
          <p:cNvPr id="7233591" name="Text Box 55"/>
          <p:cNvSpPr txBox="1">
            <a:spLocks noChangeArrowheads="1"/>
          </p:cNvSpPr>
          <p:nvPr/>
        </p:nvSpPr>
        <p:spPr bwMode="auto">
          <a:xfrm>
            <a:off x="6019800" y="3914775"/>
            <a:ext cx="3124200" cy="685800"/>
          </a:xfrm>
          <a:prstGeom prst="rect">
            <a:avLst/>
          </a:prstGeom>
          <a:noFill/>
          <a:ln w="9525" algn="ctr">
            <a:noFill/>
            <a:miter lim="800000"/>
            <a:headEnd/>
            <a:tailEnd/>
          </a:ln>
        </p:spPr>
        <p:txBody>
          <a:bodyPr/>
          <a:lstStyle/>
          <a:p>
            <a:r>
              <a:rPr lang="en-US" sz="1600"/>
              <a:t>3. Application forwards attack to the database in a SQL query</a:t>
            </a:r>
          </a:p>
        </p:txBody>
      </p:sp>
      <p:sp>
        <p:nvSpPr>
          <p:cNvPr id="7233592" name="Rectangle 56"/>
          <p:cNvSpPr>
            <a:spLocks noChangeArrowheads="1"/>
          </p:cNvSpPr>
          <p:nvPr/>
        </p:nvSpPr>
        <p:spPr bwMode="auto">
          <a:xfrm>
            <a:off x="6019800" y="1371600"/>
            <a:ext cx="2963863" cy="1374775"/>
          </a:xfrm>
          <a:prstGeom prst="rect">
            <a:avLst/>
          </a:prstGeom>
          <a:solidFill>
            <a:schemeClr val="bg1"/>
          </a:solidFill>
          <a:ln w="9525" algn="ctr">
            <a:solidFill>
              <a:schemeClr val="tx1"/>
            </a:solidFill>
            <a:miter lim="800000"/>
            <a:headEnd/>
            <a:tailEnd/>
          </a:ln>
        </p:spPr>
        <p:txBody>
          <a:bodyPr anchor="ctr"/>
          <a:lstStyle/>
          <a:p>
            <a:pPr algn="ctr"/>
            <a:r>
              <a:rPr lang="en-US" sz="1400" b="1" dirty="0">
                <a:latin typeface="Courier New" pitchFamily="49" charset="0"/>
              </a:rPr>
              <a:t>Account Summary</a:t>
            </a:r>
          </a:p>
          <a:p>
            <a:pPr algn="ctr"/>
            <a:endParaRPr lang="en-US" sz="1400" b="1" dirty="0">
              <a:latin typeface="Courier New" pitchFamily="49" charset="0"/>
            </a:endParaRPr>
          </a:p>
          <a:p>
            <a:pPr algn="ctr"/>
            <a:r>
              <a:rPr lang="en-US" sz="1400" b="1" dirty="0">
                <a:latin typeface="Courier New" pitchFamily="49" charset="0"/>
              </a:rPr>
              <a:t>Acct:5424-6066-2134-4334</a:t>
            </a:r>
          </a:p>
          <a:p>
            <a:pPr algn="ctr"/>
            <a:r>
              <a:rPr lang="en-US" sz="1400" b="1" dirty="0">
                <a:latin typeface="Courier New" pitchFamily="49" charset="0"/>
              </a:rPr>
              <a:t>Acct:4128-7574-3921-0192</a:t>
            </a:r>
          </a:p>
          <a:p>
            <a:pPr algn="ctr"/>
            <a:r>
              <a:rPr lang="en-US" sz="1400" b="1" dirty="0">
                <a:latin typeface="Courier New" pitchFamily="49" charset="0"/>
              </a:rPr>
              <a:t>Acct:5424-9383-2039-4029</a:t>
            </a:r>
          </a:p>
          <a:p>
            <a:pPr algn="ctr"/>
            <a:r>
              <a:rPr lang="en-US" sz="1400" b="1" dirty="0">
                <a:latin typeface="Courier New" pitchFamily="49" charset="0"/>
              </a:rPr>
              <a:t>Acct:4128-0004-1234-0293</a:t>
            </a:r>
          </a:p>
        </p:txBody>
      </p:sp>
      <p:sp>
        <p:nvSpPr>
          <p:cNvPr id="7233593" name="Text Box 57"/>
          <p:cNvSpPr txBox="1">
            <a:spLocks noChangeArrowheads="1"/>
          </p:cNvSpPr>
          <p:nvPr/>
        </p:nvSpPr>
        <p:spPr bwMode="auto">
          <a:xfrm>
            <a:off x="6019800" y="4495800"/>
            <a:ext cx="3124200" cy="685800"/>
          </a:xfrm>
          <a:prstGeom prst="rect">
            <a:avLst/>
          </a:prstGeom>
          <a:noFill/>
          <a:ln w="9525" algn="ctr">
            <a:noFill/>
            <a:miter lim="800000"/>
            <a:headEnd/>
            <a:tailEnd/>
          </a:ln>
        </p:spPr>
        <p:txBody>
          <a:bodyPr/>
          <a:lstStyle/>
          <a:p>
            <a:r>
              <a:rPr lang="en-US" sz="1600" dirty="0"/>
              <a:t>4. Database runs query containing attack and sends encrypted results back to application</a:t>
            </a:r>
          </a:p>
        </p:txBody>
      </p:sp>
      <p:sp>
        <p:nvSpPr>
          <p:cNvPr id="7233594" name="Text Box 58"/>
          <p:cNvSpPr txBox="1">
            <a:spLocks noChangeArrowheads="1"/>
          </p:cNvSpPr>
          <p:nvPr/>
        </p:nvSpPr>
        <p:spPr bwMode="auto">
          <a:xfrm>
            <a:off x="6019800" y="5334000"/>
            <a:ext cx="3124200" cy="685800"/>
          </a:xfrm>
          <a:prstGeom prst="rect">
            <a:avLst/>
          </a:prstGeom>
          <a:noFill/>
          <a:ln w="9525" algn="ctr">
            <a:noFill/>
            <a:miter lim="800000"/>
            <a:headEnd/>
            <a:tailEnd/>
          </a:ln>
        </p:spPr>
        <p:txBody>
          <a:bodyPr/>
          <a:lstStyle/>
          <a:p>
            <a:r>
              <a:rPr lang="en-US" sz="1600" dirty="0"/>
              <a:t>5. Application decrypts data as normal and sends results to the user</a:t>
            </a:r>
          </a:p>
        </p:txBody>
      </p:sp>
      <p:grpSp>
        <p:nvGrpSpPr>
          <p:cNvPr id="2" name="Group 59"/>
          <p:cNvGrpSpPr>
            <a:grpSpLocks/>
          </p:cNvGrpSpPr>
          <p:nvPr/>
        </p:nvGrpSpPr>
        <p:grpSpPr bwMode="auto">
          <a:xfrm>
            <a:off x="6248400" y="1219200"/>
            <a:ext cx="2613025" cy="1287463"/>
            <a:chOff x="5424" y="3360"/>
            <a:chExt cx="1646" cy="811"/>
          </a:xfrm>
        </p:grpSpPr>
        <p:pic>
          <p:nvPicPr>
            <p:cNvPr id="10304" name="Picture 60"/>
            <p:cNvPicPr>
              <a:picLocks noChangeAspect="1" noChangeArrowheads="1"/>
            </p:cNvPicPr>
            <p:nvPr/>
          </p:nvPicPr>
          <p:blipFill>
            <a:blip r:embed="rId5" cstate="print"/>
            <a:srcRect/>
            <a:stretch>
              <a:fillRect/>
            </a:stretch>
          </p:blipFill>
          <p:spPr bwMode="auto">
            <a:xfrm>
              <a:off x="5424" y="3360"/>
              <a:ext cx="1646" cy="811"/>
            </a:xfrm>
            <a:prstGeom prst="rect">
              <a:avLst/>
            </a:prstGeom>
            <a:noFill/>
            <a:ln w="9525">
              <a:solidFill>
                <a:schemeClr val="tx1"/>
              </a:solidFill>
              <a:miter lim="800000"/>
              <a:headEnd/>
              <a:tailEnd/>
            </a:ln>
          </p:spPr>
        </p:pic>
        <p:sp>
          <p:nvSpPr>
            <p:cNvPr id="10305" name="Text Box 61"/>
            <p:cNvSpPr txBox="1">
              <a:spLocks noChangeArrowheads="1"/>
            </p:cNvSpPr>
            <p:nvPr/>
          </p:nvSpPr>
          <p:spPr bwMode="auto">
            <a:xfrm>
              <a:off x="5483" y="3504"/>
              <a:ext cx="501" cy="162"/>
            </a:xfrm>
            <a:prstGeom prst="rect">
              <a:avLst/>
            </a:prstGeom>
            <a:solidFill>
              <a:schemeClr val="bg1"/>
            </a:solidFill>
            <a:ln w="9525" algn="ctr">
              <a:noFill/>
              <a:miter lim="800000"/>
              <a:headEnd/>
              <a:tailEnd/>
            </a:ln>
          </p:spPr>
          <p:txBody>
            <a:bodyPr wrap="none" lIns="45720" rIns="45720">
              <a:spAutoFit/>
            </a:bodyPr>
            <a:lstStyle/>
            <a:p>
              <a:pPr algn="r"/>
              <a:r>
                <a:rPr lang="en-US" sz="1200"/>
                <a:t>Account: </a:t>
              </a:r>
            </a:p>
          </p:txBody>
        </p:sp>
        <p:sp>
          <p:nvSpPr>
            <p:cNvPr id="10306" name="Text Box 62"/>
            <p:cNvSpPr txBox="1">
              <a:spLocks noChangeArrowheads="1"/>
            </p:cNvSpPr>
            <p:nvPr/>
          </p:nvSpPr>
          <p:spPr bwMode="auto">
            <a:xfrm>
              <a:off x="5472" y="3678"/>
              <a:ext cx="508" cy="162"/>
            </a:xfrm>
            <a:prstGeom prst="rect">
              <a:avLst/>
            </a:prstGeom>
            <a:solidFill>
              <a:schemeClr val="bg1"/>
            </a:solidFill>
            <a:ln w="9525" algn="ctr">
              <a:noFill/>
              <a:miter lim="800000"/>
              <a:headEnd/>
              <a:tailEnd/>
            </a:ln>
          </p:spPr>
          <p:txBody>
            <a:bodyPr wrap="none" lIns="45720" rIns="45720">
              <a:spAutoFit/>
            </a:bodyPr>
            <a:lstStyle/>
            <a:p>
              <a:pPr algn="r"/>
              <a:r>
                <a:rPr lang="en-US" sz="1200"/>
                <a:t>       SKU: </a:t>
              </a:r>
            </a:p>
          </p:txBody>
        </p:sp>
      </p:grpSp>
      <p:grpSp>
        <p:nvGrpSpPr>
          <p:cNvPr id="3" name="Group 63"/>
          <p:cNvGrpSpPr>
            <a:grpSpLocks/>
          </p:cNvGrpSpPr>
          <p:nvPr/>
        </p:nvGrpSpPr>
        <p:grpSpPr bwMode="auto">
          <a:xfrm>
            <a:off x="6324600" y="1219200"/>
            <a:ext cx="2492375" cy="1463675"/>
            <a:chOff x="5184" y="2448"/>
            <a:chExt cx="1570" cy="922"/>
          </a:xfrm>
        </p:grpSpPr>
        <p:pic>
          <p:nvPicPr>
            <p:cNvPr id="10301" name="Picture 64"/>
            <p:cNvPicPr>
              <a:picLocks noChangeAspect="1" noChangeArrowheads="1"/>
            </p:cNvPicPr>
            <p:nvPr/>
          </p:nvPicPr>
          <p:blipFill>
            <a:blip r:embed="rId6" cstate="print"/>
            <a:srcRect/>
            <a:stretch>
              <a:fillRect/>
            </a:stretch>
          </p:blipFill>
          <p:spPr bwMode="auto">
            <a:xfrm>
              <a:off x="5184" y="2448"/>
              <a:ext cx="1570" cy="922"/>
            </a:xfrm>
            <a:prstGeom prst="rect">
              <a:avLst/>
            </a:prstGeom>
            <a:noFill/>
            <a:ln w="9525">
              <a:solidFill>
                <a:schemeClr val="tx1"/>
              </a:solidFill>
              <a:miter lim="800000"/>
              <a:headEnd/>
              <a:tailEnd/>
            </a:ln>
          </p:spPr>
        </p:pic>
        <p:sp>
          <p:nvSpPr>
            <p:cNvPr id="10302" name="Text Box 65"/>
            <p:cNvSpPr txBox="1">
              <a:spLocks noChangeArrowheads="1"/>
            </p:cNvSpPr>
            <p:nvPr/>
          </p:nvSpPr>
          <p:spPr bwMode="auto">
            <a:xfrm>
              <a:off x="5204" y="2605"/>
              <a:ext cx="501" cy="162"/>
            </a:xfrm>
            <a:prstGeom prst="rect">
              <a:avLst/>
            </a:prstGeom>
            <a:solidFill>
              <a:schemeClr val="bg1"/>
            </a:solidFill>
            <a:ln w="9525" algn="ctr">
              <a:noFill/>
              <a:miter lim="800000"/>
              <a:headEnd/>
              <a:tailEnd/>
            </a:ln>
          </p:spPr>
          <p:txBody>
            <a:bodyPr wrap="none" lIns="45720" rIns="45720">
              <a:spAutoFit/>
            </a:bodyPr>
            <a:lstStyle/>
            <a:p>
              <a:pPr algn="r"/>
              <a:r>
                <a:rPr lang="en-US" sz="1200"/>
                <a:t>Account: </a:t>
              </a:r>
            </a:p>
          </p:txBody>
        </p:sp>
        <p:sp>
          <p:nvSpPr>
            <p:cNvPr id="10303" name="Text Box 66"/>
            <p:cNvSpPr txBox="1">
              <a:spLocks noChangeArrowheads="1"/>
            </p:cNvSpPr>
            <p:nvPr/>
          </p:nvSpPr>
          <p:spPr bwMode="auto">
            <a:xfrm>
              <a:off x="5193" y="2779"/>
              <a:ext cx="508" cy="162"/>
            </a:xfrm>
            <a:prstGeom prst="rect">
              <a:avLst/>
            </a:prstGeom>
            <a:solidFill>
              <a:schemeClr val="bg1"/>
            </a:solidFill>
            <a:ln w="9525" algn="ctr">
              <a:noFill/>
              <a:miter lim="800000"/>
              <a:headEnd/>
              <a:tailEnd/>
            </a:ln>
          </p:spPr>
          <p:txBody>
            <a:bodyPr wrap="none" lIns="45720" rIns="45720">
              <a:spAutoFit/>
            </a:bodyPr>
            <a:lstStyle/>
            <a:p>
              <a:pPr algn="r"/>
              <a:r>
                <a:rPr lang="en-US" sz="1200"/>
                <a:t>       SKU: </a:t>
              </a:r>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7233589"/>
                                        </p:tgtEl>
                                        <p:attrNameLst>
                                          <p:attrName>style.visibility</p:attrName>
                                        </p:attrNameLst>
                                      </p:cBhvr>
                                      <p:to>
                                        <p:strVal val="visible"/>
                                      </p:to>
                                    </p:set>
                                    <p:animEffect transition="in" filter="fade">
                                      <p:cBhvr>
                                        <p:cTn id="10" dur="1000"/>
                                        <p:tgtEl>
                                          <p:spTgt spid="723358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233584"/>
                                        </p:tgtEl>
                                        <p:attrNameLst>
                                          <p:attrName>style.visibility</p:attrName>
                                        </p:attrNameLst>
                                      </p:cBhvr>
                                      <p:to>
                                        <p:strVal val="visible"/>
                                      </p:to>
                                    </p:set>
                                    <p:animEffect transition="in" filter="fade">
                                      <p:cBhvr>
                                        <p:cTn id="15" dur="1000"/>
                                        <p:tgtEl>
                                          <p:spTgt spid="7233584"/>
                                        </p:tgtEl>
                                      </p:cBhvr>
                                    </p:animEffect>
                                  </p:childTnLst>
                                </p:cTn>
                              </p:par>
                              <p:par>
                                <p:cTn id="16" presetID="0" presetClass="path" presetSubtype="0" accel="50000" decel="50000" fill="hold" nodeType="withEffect">
                                  <p:stCondLst>
                                    <p:cond delay="0"/>
                                  </p:stCondLst>
                                  <p:childTnLst>
                                    <p:animMotion origin="layout" path="M -0.00399 -0.00671 C -0.00191 0.04445 -0.00851 0.2375 0.00885 0.30093 C 0.02622 0.36435 0.06892 0.37153 0.10035 0.37431 C 0.13177 0.37709 0.17899 0.38218 0.19705 0.31783 C 0.21493 0.25347 0.20694 0.04259 0.20885 -0.0125 " pathEditMode="relative" rAng="0" ptsTypes="aaaaa">
                                      <p:cBhvr>
                                        <p:cTn id="17" dur="3000" fill="hold"/>
                                        <p:tgtEl>
                                          <p:spTgt spid="7233584"/>
                                        </p:tgtEl>
                                        <p:attrNameLst>
                                          <p:attrName>ppt_x</p:attrName>
                                          <p:attrName>ppt_y</p:attrName>
                                        </p:attrNameLst>
                                      </p:cBhvr>
                                      <p:rCtr x="107" y="191"/>
                                    </p:animMotion>
                                  </p:childTnLst>
                                </p:cTn>
                              </p:par>
                              <p:par>
                                <p:cTn id="18" presetID="10" presetClass="entr" presetSubtype="0" fill="hold" grpId="0" nodeType="withEffect">
                                  <p:stCondLst>
                                    <p:cond delay="0"/>
                                  </p:stCondLst>
                                  <p:childTnLst>
                                    <p:set>
                                      <p:cBhvr>
                                        <p:cTn id="19" dur="1" fill="hold">
                                          <p:stCondLst>
                                            <p:cond delay="0"/>
                                          </p:stCondLst>
                                        </p:cTn>
                                        <p:tgtEl>
                                          <p:spTgt spid="7233590"/>
                                        </p:tgtEl>
                                        <p:attrNameLst>
                                          <p:attrName>style.visibility</p:attrName>
                                        </p:attrNameLst>
                                      </p:cBhvr>
                                      <p:to>
                                        <p:strVal val="visible"/>
                                      </p:to>
                                    </p:set>
                                    <p:animEffect transition="in" filter="fade">
                                      <p:cBhvr>
                                        <p:cTn id="20" dur="1000"/>
                                        <p:tgtEl>
                                          <p:spTgt spid="7233590"/>
                                        </p:tgtEl>
                                      </p:cBhvr>
                                    </p:animEffect>
                                  </p:childTnLst>
                                </p:cTn>
                              </p:par>
                              <p:par>
                                <p:cTn id="21" presetID="10"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7233584"/>
                                        </p:tgtEl>
                                      </p:cBhvr>
                                    </p:animEffect>
                                    <p:set>
                                      <p:cBhvr>
                                        <p:cTn id="28" dur="1" fill="hold">
                                          <p:stCondLst>
                                            <p:cond delay="499"/>
                                          </p:stCondLst>
                                        </p:cTn>
                                        <p:tgtEl>
                                          <p:spTgt spid="7233584"/>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7233588"/>
                                        </p:tgtEl>
                                        <p:attrNameLst>
                                          <p:attrName>style.visibility</p:attrName>
                                        </p:attrNameLst>
                                      </p:cBhvr>
                                      <p:to>
                                        <p:strVal val="visible"/>
                                      </p:to>
                                    </p:set>
                                    <p:animEffect transition="in" filter="fade">
                                      <p:cBhvr>
                                        <p:cTn id="31" dur="1000"/>
                                        <p:tgtEl>
                                          <p:spTgt spid="7233588"/>
                                        </p:tgtEl>
                                      </p:cBhvr>
                                    </p:animEffect>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7233591"/>
                                        </p:tgtEl>
                                        <p:attrNameLst>
                                          <p:attrName>style.visibility</p:attrName>
                                        </p:attrNameLst>
                                      </p:cBhvr>
                                      <p:to>
                                        <p:strVal val="visible"/>
                                      </p:to>
                                    </p:set>
                                    <p:animEffect transition="in" filter="fade">
                                      <p:cBhvr>
                                        <p:cTn id="35" dur="1000"/>
                                        <p:tgtEl>
                                          <p:spTgt spid="7233591"/>
                                        </p:tgtEl>
                                      </p:cBhvr>
                                    </p:animEffect>
                                  </p:childTnLst>
                                </p:cTn>
                              </p:par>
                            </p:childTnLst>
                          </p:cTn>
                        </p:par>
                        <p:par>
                          <p:cTn id="36" fill="hold">
                            <p:stCondLst>
                              <p:cond delay="2000"/>
                            </p:stCondLst>
                            <p:childTnLst>
                              <p:par>
                                <p:cTn id="37" presetID="10" presetClass="entr" presetSubtype="0" fill="hold" grpId="1" nodeType="afterEffect">
                                  <p:stCondLst>
                                    <p:cond delay="0"/>
                                  </p:stCondLst>
                                  <p:childTnLst>
                                    <p:set>
                                      <p:cBhvr>
                                        <p:cTn id="38" dur="1" fill="hold">
                                          <p:stCondLst>
                                            <p:cond delay="0"/>
                                          </p:stCondLst>
                                        </p:cTn>
                                        <p:tgtEl>
                                          <p:spTgt spid="7233585"/>
                                        </p:tgtEl>
                                        <p:attrNameLst>
                                          <p:attrName>style.visibility</p:attrName>
                                        </p:attrNameLst>
                                      </p:cBhvr>
                                      <p:to>
                                        <p:strVal val="visible"/>
                                      </p:to>
                                    </p:set>
                                    <p:animEffect transition="in" filter="fade">
                                      <p:cBhvr>
                                        <p:cTn id="39" dur="1000"/>
                                        <p:tgtEl>
                                          <p:spTgt spid="7233585"/>
                                        </p:tgtEl>
                                      </p:cBhvr>
                                    </p:animEffect>
                                  </p:childTnLst>
                                </p:cTn>
                              </p:par>
                            </p:childTnLst>
                          </p:cTn>
                        </p:par>
                        <p:par>
                          <p:cTn id="40" fill="hold">
                            <p:stCondLst>
                              <p:cond delay="3000"/>
                            </p:stCondLst>
                            <p:childTnLst>
                              <p:par>
                                <p:cTn id="41" presetID="0" presetClass="path" presetSubtype="0" accel="50000" decel="50000" fill="hold" grpId="0" nodeType="afterEffect">
                                  <p:stCondLst>
                                    <p:cond delay="0"/>
                                  </p:stCondLst>
                                  <p:childTnLst>
                                    <p:animMotion origin="layout" path="M -0.0007 -0.00486 C 0.00086 0.04583 -0.00799 0.23773 0.00885 0.30092 C 0.02569 0.36412 0.06892 0.37153 0.10034 0.3743 C 0.13177 0.37708 0.17899 0.38217 0.19705 0.31782 C 0.2151 0.25347 0.20711 0.04259 0.20902 -0.0125 " pathEditMode="relative" rAng="0" ptsTypes="aaaaa">
                                      <p:cBhvr>
                                        <p:cTn id="42" dur="3000" fill="hold"/>
                                        <p:tgtEl>
                                          <p:spTgt spid="7233585"/>
                                        </p:tgtEl>
                                        <p:attrNameLst>
                                          <p:attrName>ppt_x</p:attrName>
                                          <p:attrName>ppt_y</p:attrName>
                                        </p:attrNameLst>
                                      </p:cBhvr>
                                      <p:rCtr x="104" y="190"/>
                                    </p:animMotion>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233593"/>
                                        </p:tgtEl>
                                        <p:attrNameLst>
                                          <p:attrName>style.visibility</p:attrName>
                                        </p:attrNameLst>
                                      </p:cBhvr>
                                      <p:to>
                                        <p:strVal val="visible"/>
                                      </p:to>
                                    </p:set>
                                    <p:animEffect transition="in" filter="fade">
                                      <p:cBhvr>
                                        <p:cTn id="47" dur="1000"/>
                                        <p:tgtEl>
                                          <p:spTgt spid="7233593"/>
                                        </p:tgtEl>
                                      </p:cBhvr>
                                    </p:animEffect>
                                  </p:childTnLst>
                                </p:cTn>
                              </p:par>
                            </p:childTnLst>
                          </p:cTn>
                        </p:par>
                        <p:par>
                          <p:cTn id="48" fill="hold">
                            <p:stCondLst>
                              <p:cond delay="1000"/>
                            </p:stCondLst>
                            <p:childTnLst>
                              <p:par>
                                <p:cTn id="49" presetID="10" presetClass="exit" presetSubtype="0" fill="hold" nodeType="afterEffect">
                                  <p:stCondLst>
                                    <p:cond delay="0"/>
                                  </p:stCondLst>
                                  <p:childTnLst>
                                    <p:animEffect transition="out" filter="fade">
                                      <p:cBhvr>
                                        <p:cTn id="50" dur="500"/>
                                        <p:tgtEl>
                                          <p:spTgt spid="7233585"/>
                                        </p:tgtEl>
                                      </p:cBhvr>
                                    </p:animEffect>
                                    <p:set>
                                      <p:cBhvr>
                                        <p:cTn id="51" dur="1" fill="hold">
                                          <p:stCondLst>
                                            <p:cond delay="499"/>
                                          </p:stCondLst>
                                        </p:cTn>
                                        <p:tgtEl>
                                          <p:spTgt spid="7233585"/>
                                        </p:tgtEl>
                                        <p:attrNameLst>
                                          <p:attrName>style.visibility</p:attrName>
                                        </p:attrNameLst>
                                      </p:cBhvr>
                                      <p:to>
                                        <p:strVal val="hidden"/>
                                      </p:to>
                                    </p:set>
                                  </p:childTnLst>
                                </p:cTn>
                              </p:par>
                            </p:childTnLst>
                          </p:cTn>
                        </p:par>
                        <p:par>
                          <p:cTn id="52" fill="hold">
                            <p:stCondLst>
                              <p:cond delay="1500"/>
                            </p:stCondLst>
                            <p:childTnLst>
                              <p:par>
                                <p:cTn id="53" presetID="10" presetClass="entr" presetSubtype="0" fill="hold" grpId="0" nodeType="afterEffect">
                                  <p:stCondLst>
                                    <p:cond delay="0"/>
                                  </p:stCondLst>
                                  <p:childTnLst>
                                    <p:set>
                                      <p:cBhvr>
                                        <p:cTn id="54" dur="1" fill="hold">
                                          <p:stCondLst>
                                            <p:cond delay="0"/>
                                          </p:stCondLst>
                                        </p:cTn>
                                        <p:tgtEl>
                                          <p:spTgt spid="7233586"/>
                                        </p:tgtEl>
                                        <p:attrNameLst>
                                          <p:attrName>style.visibility</p:attrName>
                                        </p:attrNameLst>
                                      </p:cBhvr>
                                      <p:to>
                                        <p:strVal val="visible"/>
                                      </p:to>
                                    </p:set>
                                    <p:animEffect transition="in" filter="fade">
                                      <p:cBhvr>
                                        <p:cTn id="55" dur="1000"/>
                                        <p:tgtEl>
                                          <p:spTgt spid="723358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233592"/>
                                        </p:tgtEl>
                                        <p:attrNameLst>
                                          <p:attrName>style.visibility</p:attrName>
                                        </p:attrNameLst>
                                      </p:cBhvr>
                                      <p:to>
                                        <p:strVal val="visible"/>
                                      </p:to>
                                    </p:set>
                                    <p:animEffect transition="in" filter="fade">
                                      <p:cBhvr>
                                        <p:cTn id="58" dur="1000"/>
                                        <p:tgtEl>
                                          <p:spTgt spid="7233592"/>
                                        </p:tgtEl>
                                      </p:cBhvr>
                                    </p:animEffect>
                                  </p:childTnLst>
                                </p:cTn>
                              </p:par>
                            </p:childTnLst>
                          </p:cTn>
                        </p:par>
                        <p:par>
                          <p:cTn id="59" fill="hold">
                            <p:stCondLst>
                              <p:cond delay="2500"/>
                            </p:stCondLst>
                            <p:childTnLst>
                              <p:par>
                                <p:cTn id="60" presetID="0" presetClass="path" presetSubtype="0" accel="50000" decel="50000" fill="hold" nodeType="afterEffect">
                                  <p:stCondLst>
                                    <p:cond delay="0"/>
                                  </p:stCondLst>
                                  <p:childTnLst>
                                    <p:animMotion origin="layout" path="M 0.00086 0.00625 C 0.00225 0.05532 0.02031 0.23564 0.00885 0.30092 C -0.00261 0.3662 -0.03611 0.39236 -0.06789 0.39722 C -0.09966 0.40208 -0.16007 0.39444 -0.18143 0.32963 C -0.20278 0.26481 -0.19341 0.06203 -0.19584 0.00856 " pathEditMode="relative" rAng="0" ptsTypes="aaaaa">
                                      <p:cBhvr>
                                        <p:cTn id="61" dur="3000" fill="hold"/>
                                        <p:tgtEl>
                                          <p:spTgt spid="7233586"/>
                                        </p:tgtEl>
                                        <p:attrNameLst>
                                          <p:attrName>ppt_x</p:attrName>
                                          <p:attrName>ppt_y</p:attrName>
                                        </p:attrNameLst>
                                      </p:cBhvr>
                                      <p:rCtr x="-92" y="198"/>
                                    </p:animMotion>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7233586"/>
                                        </p:tgtEl>
                                      </p:cBhvr>
                                    </p:animEffect>
                                    <p:set>
                                      <p:cBhvr>
                                        <p:cTn id="66" dur="1" fill="hold">
                                          <p:stCondLst>
                                            <p:cond delay="499"/>
                                          </p:stCondLst>
                                        </p:cTn>
                                        <p:tgtEl>
                                          <p:spTgt spid="7233586"/>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7233588"/>
                                        </p:tgtEl>
                                      </p:cBhvr>
                                    </p:animEffect>
                                    <p:set>
                                      <p:cBhvr>
                                        <p:cTn id="69" dur="1" fill="hold">
                                          <p:stCondLst>
                                            <p:cond delay="499"/>
                                          </p:stCondLst>
                                        </p:cTn>
                                        <p:tgtEl>
                                          <p:spTgt spid="7233588"/>
                                        </p:tgtEl>
                                        <p:attrNameLst>
                                          <p:attrName>style.visibility</p:attrName>
                                        </p:attrNameLst>
                                      </p:cBhvr>
                                      <p:to>
                                        <p:strVal val="hidden"/>
                                      </p:to>
                                    </p:se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7233594"/>
                                        </p:tgtEl>
                                        <p:attrNameLst>
                                          <p:attrName>style.visibility</p:attrName>
                                        </p:attrNameLst>
                                      </p:cBhvr>
                                      <p:to>
                                        <p:strVal val="visible"/>
                                      </p:to>
                                    </p:set>
                                    <p:animEffect transition="in" filter="fade">
                                      <p:cBhvr>
                                        <p:cTn id="73" dur="1000"/>
                                        <p:tgtEl>
                                          <p:spTgt spid="7233594"/>
                                        </p:tgtEl>
                                      </p:cBhvr>
                                    </p:animEffect>
                                  </p:childTnLst>
                                </p:cTn>
                              </p:par>
                              <p:par>
                                <p:cTn id="74" presetID="10" presetClass="entr" presetSubtype="0" fill="hold" nodeType="withEffect">
                                  <p:stCondLst>
                                    <p:cond delay="0"/>
                                  </p:stCondLst>
                                  <p:childTnLst>
                                    <p:set>
                                      <p:cBhvr>
                                        <p:cTn id="75" dur="1" fill="hold">
                                          <p:stCondLst>
                                            <p:cond delay="0"/>
                                          </p:stCondLst>
                                        </p:cTn>
                                        <p:tgtEl>
                                          <p:spTgt spid="7233587"/>
                                        </p:tgtEl>
                                        <p:attrNameLst>
                                          <p:attrName>style.visibility</p:attrName>
                                        </p:attrNameLst>
                                      </p:cBhvr>
                                      <p:to>
                                        <p:strVal val="visible"/>
                                      </p:to>
                                    </p:set>
                                    <p:animEffect transition="in" filter="fade">
                                      <p:cBhvr>
                                        <p:cTn id="76" dur="1000"/>
                                        <p:tgtEl>
                                          <p:spTgt spid="7233587"/>
                                        </p:tgtEl>
                                      </p:cBhvr>
                                    </p:animEffect>
                                  </p:childTnLst>
                                </p:cTn>
                              </p:par>
                              <p:par>
                                <p:cTn id="77" presetID="0" presetClass="path" presetSubtype="0" accel="50000" decel="50000" fill="hold" nodeType="withEffect">
                                  <p:stCondLst>
                                    <p:cond delay="0"/>
                                  </p:stCondLst>
                                  <p:childTnLst>
                                    <p:animMotion origin="layout" path="M -0.00295 0.02847 C -0.00104 0.07407 0.01962 0.23958 0.00885 0.30092 C -0.00191 0.36227 -0.03611 0.39236 -0.06788 0.39722 C -0.09965 0.40208 -0.16007 0.39444 -0.18142 0.32963 C -0.20278 0.26481 -0.1934 0.06203 -0.19583 0.00856 " pathEditMode="relative" rAng="0" ptsTypes="aaaaa">
                                      <p:cBhvr>
                                        <p:cTn id="78" dur="3000" fill="hold"/>
                                        <p:tgtEl>
                                          <p:spTgt spid="7233587"/>
                                        </p:tgtEl>
                                        <p:attrNameLst>
                                          <p:attrName>ppt_x</p:attrName>
                                          <p:attrName>ppt_y</p:attrName>
                                        </p:attrNameLst>
                                      </p:cBhvr>
                                      <p:rCtr x="-89" y="1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3584" grpId="0" animBg="1"/>
      <p:bldP spid="7233585" grpId="0" animBg="1"/>
      <p:bldP spid="7233585" grpId="1" animBg="1"/>
      <p:bldP spid="7233586" grpId="0" animBg="1"/>
      <p:bldP spid="7233586" grpId="1" animBg="1"/>
      <p:bldP spid="7233588" grpId="0" animBg="1"/>
      <p:bldP spid="7233588" grpId="1" animBg="1"/>
      <p:bldP spid="7233590" grpId="0"/>
      <p:bldP spid="7233591" grpId="0"/>
      <p:bldP spid="7233592" grpId="0" animBg="1"/>
      <p:bldP spid="7233593" grpId="0"/>
      <p:bldP spid="723359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A1 – Avoid Injection Flaws</a:t>
            </a:r>
            <a:endParaRPr lang="en-US" dirty="0"/>
          </a:p>
        </p:txBody>
      </p:sp>
      <p:sp>
        <p:nvSpPr>
          <p:cNvPr id="3" name="Content Placeholder 2"/>
          <p:cNvSpPr>
            <a:spLocks noGrp="1"/>
          </p:cNvSpPr>
          <p:nvPr>
            <p:ph idx="1"/>
          </p:nvPr>
        </p:nvSpPr>
        <p:spPr/>
        <p:txBody>
          <a:bodyPr/>
          <a:lstStyle/>
          <a:p>
            <a:r>
              <a:rPr lang="en-US" sz="2400" dirty="0" smtClean="0"/>
              <a:t>Recommendations</a:t>
            </a:r>
          </a:p>
          <a:p>
            <a:pPr marL="688975" lvl="1" indent="-342900">
              <a:buFont typeface="+mj-lt"/>
              <a:buAutoNum type="arabicPeriod"/>
            </a:pPr>
            <a:r>
              <a:rPr lang="en-US" sz="2000" dirty="0" smtClean="0"/>
              <a:t>Avoid the interpreter entirely, or</a:t>
            </a:r>
          </a:p>
          <a:p>
            <a:pPr marL="688975" lvl="1" indent="-342900">
              <a:buFont typeface="+mj-lt"/>
              <a:buAutoNum type="arabicPeriod"/>
            </a:pPr>
            <a:r>
              <a:rPr lang="en-US" sz="2000" dirty="0" smtClean="0"/>
              <a:t>Use an interface that supports bind variables (e.g., prepared statements, or stored procedures),</a:t>
            </a:r>
          </a:p>
          <a:p>
            <a:pPr marL="1035050" lvl="2" indent="-342900"/>
            <a:r>
              <a:rPr lang="en-US" sz="1800" dirty="0" smtClean="0"/>
              <a:t>Bind variables allow the interpreter to distinguish between code and data</a:t>
            </a:r>
          </a:p>
          <a:p>
            <a:pPr marL="688975" lvl="1" indent="-342900">
              <a:buFont typeface="+mj-lt"/>
              <a:buAutoNum type="arabicPeriod"/>
            </a:pPr>
            <a:r>
              <a:rPr lang="en-US" sz="2000" dirty="0" smtClean="0"/>
              <a:t>Encode all user input before passing it to the interpreter</a:t>
            </a:r>
          </a:p>
          <a:p>
            <a:pPr marL="688975" lvl="1" indent="-342900"/>
            <a:r>
              <a:rPr lang="en-US" sz="2000" dirty="0" smtClean="0"/>
              <a:t>Always perform ‘white </a:t>
            </a:r>
            <a:r>
              <a:rPr lang="en-US" sz="2000" dirty="0" err="1" smtClean="0"/>
              <a:t>list’</a:t>
            </a:r>
            <a:r>
              <a:rPr lang="en-US" sz="2000" dirty="0" smtClean="0"/>
              <a:t> input validation on all user supplied input</a:t>
            </a:r>
          </a:p>
          <a:p>
            <a:pPr marL="688975" lvl="1" indent="-342900"/>
            <a:r>
              <a:rPr lang="en-US" sz="2000" dirty="0" smtClean="0"/>
              <a:t>Always minimize database privileges to reduce the impact of a flaw</a:t>
            </a:r>
          </a:p>
          <a:p>
            <a:pPr marL="1089025" lvl="2" indent="-342900"/>
            <a:endParaRPr lang="en-US" sz="1000" dirty="0" smtClean="0"/>
          </a:p>
          <a:p>
            <a:pPr eaLnBrk="1" hangingPunct="1"/>
            <a:r>
              <a:rPr lang="en-US" sz="2400" dirty="0" smtClean="0"/>
              <a:t>References</a:t>
            </a:r>
          </a:p>
          <a:p>
            <a:pPr lvl="1" eaLnBrk="1" hangingPunct="1"/>
            <a:r>
              <a:rPr lang="en-US" sz="2000" dirty="0" smtClean="0"/>
              <a:t>For more details, read the new </a:t>
            </a:r>
            <a:r>
              <a:rPr lang="en-US" sz="1400" dirty="0" smtClean="0">
                <a:hlinkClick r:id="rId3"/>
              </a:rPr>
              <a:t>http://www.owasp.org/index.php/SQL_Injection_Prevention_Cheat_Sheet</a:t>
            </a:r>
            <a:r>
              <a:rPr lang="en-US" sz="1400" dirty="0" smtClean="0"/>
              <a:t> </a:t>
            </a:r>
          </a:p>
          <a:p>
            <a:endParaRPr lang="en-US" sz="2400" dirty="0"/>
          </a:p>
        </p:txBody>
      </p:sp>
    </p:spTree>
    <p:custDataLst>
      <p:tags r:id="rId1"/>
    </p:custData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A2 – Cross-Site Scripting (XSS)</a:t>
            </a:r>
          </a:p>
        </p:txBody>
      </p:sp>
      <p:graphicFrame>
        <p:nvGraphicFramePr>
          <p:cNvPr id="4" name="Diagram 3"/>
          <p:cNvGraphicFramePr/>
          <p:nvPr/>
        </p:nvGraphicFramePr>
        <p:xfrm>
          <a:off x="457200" y="914400"/>
          <a:ext cx="8229600" cy="5257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MCO" val="OMIT"/>
  <p:tag name="11/13/2009" val="LastModified"/>
</p:tagLst>
</file>

<file path=ppt/tags/tag10.xml><?xml version="1.0" encoding="utf-8"?>
<p:tagLst xmlns:a="http://schemas.openxmlformats.org/drawingml/2006/main" xmlns:r="http://schemas.openxmlformats.org/officeDocument/2006/relationships" xmlns:p="http://schemas.openxmlformats.org/presentationml/2006/main">
  <p:tag name="EMPTYTAG" val="EmptyTag"/>
  <p:tag name="11/13/2009" val="LastModified"/>
</p:tagLst>
</file>

<file path=ppt/tags/tag11.xml><?xml version="1.0" encoding="utf-8"?>
<p:tagLst xmlns:a="http://schemas.openxmlformats.org/drawingml/2006/main" xmlns:r="http://schemas.openxmlformats.org/officeDocument/2006/relationships" xmlns:p="http://schemas.openxmlformats.org/presentationml/2006/main">
  <p:tag name="11/13/2009" val="LastModified"/>
</p:tagLst>
</file>

<file path=ppt/tags/tag12.xml><?xml version="1.0" encoding="utf-8"?>
<p:tagLst xmlns:a="http://schemas.openxmlformats.org/drawingml/2006/main" xmlns:r="http://schemas.openxmlformats.org/officeDocument/2006/relationships" xmlns:p="http://schemas.openxmlformats.org/presentationml/2006/main">
  <p:tag name="2DAY" val="INCLUDE"/>
  <p:tag name="11/13/2009" val="LastModified"/>
</p:tagLst>
</file>

<file path=ppt/tags/tag13.xml><?xml version="1.0" encoding="utf-8"?>
<p:tagLst xmlns:a="http://schemas.openxmlformats.org/drawingml/2006/main" xmlns:r="http://schemas.openxmlformats.org/officeDocument/2006/relationships" xmlns:p="http://schemas.openxmlformats.org/presentationml/2006/main">
  <p:tag name="11/13/2009" val="LastModified"/>
</p:tagLst>
</file>

<file path=ppt/tags/tag14.xml><?xml version="1.0" encoding="utf-8"?>
<p:tagLst xmlns:a="http://schemas.openxmlformats.org/drawingml/2006/main" xmlns:r="http://schemas.openxmlformats.org/officeDocument/2006/relationships" xmlns:p="http://schemas.openxmlformats.org/presentationml/2006/main">
  <p:tag name="11/13/2009" val="LastModified"/>
</p:tagLst>
</file>

<file path=ppt/tags/tag15.xml><?xml version="1.0" encoding="utf-8"?>
<p:tagLst xmlns:a="http://schemas.openxmlformats.org/drawingml/2006/main" xmlns:r="http://schemas.openxmlformats.org/officeDocument/2006/relationships" xmlns:p="http://schemas.openxmlformats.org/presentationml/2006/main">
  <p:tag name="11/13/2009" val="LastModified"/>
</p:tagLst>
</file>

<file path=ppt/tags/tag16.xml><?xml version="1.0" encoding="utf-8"?>
<p:tagLst xmlns:a="http://schemas.openxmlformats.org/drawingml/2006/main" xmlns:r="http://schemas.openxmlformats.org/officeDocument/2006/relationships" xmlns:p="http://schemas.openxmlformats.org/presentationml/2006/main">
  <p:tag name="11/13/2009" val="LastModified"/>
</p:tagLst>
</file>

<file path=ppt/tags/tag17.xml><?xml version="1.0" encoding="utf-8"?>
<p:tagLst xmlns:a="http://schemas.openxmlformats.org/drawingml/2006/main" xmlns:r="http://schemas.openxmlformats.org/officeDocument/2006/relationships" xmlns:p="http://schemas.openxmlformats.org/presentationml/2006/main">
  <p:tag name="11/13/2009" val="LastModified"/>
</p:tagLst>
</file>

<file path=ppt/tags/tag18.xml><?xml version="1.0" encoding="utf-8"?>
<p:tagLst xmlns:a="http://schemas.openxmlformats.org/drawingml/2006/main" xmlns:r="http://schemas.openxmlformats.org/officeDocument/2006/relationships" xmlns:p="http://schemas.openxmlformats.org/presentationml/2006/main">
  <p:tag name="11/13/2009" val="LastModified"/>
</p:tagLst>
</file>

<file path=ppt/tags/tag19.xml><?xml version="1.0" encoding="utf-8"?>
<p:tagLst xmlns:a="http://schemas.openxmlformats.org/drawingml/2006/main" xmlns:r="http://schemas.openxmlformats.org/officeDocument/2006/relationships" xmlns:p="http://schemas.openxmlformats.org/presentationml/2006/main">
  <p:tag name="EMPTYTAG" val="EmptyTag"/>
  <p:tag name="2DAY" val="INCLUDE"/>
  <p:tag name="11/13/2009" val="LastModified"/>
</p:tagLst>
</file>

<file path=ppt/tags/tag2.xml><?xml version="1.0" encoding="utf-8"?>
<p:tagLst xmlns:a="http://schemas.openxmlformats.org/drawingml/2006/main" xmlns:r="http://schemas.openxmlformats.org/officeDocument/2006/relationships" xmlns:p="http://schemas.openxmlformats.org/presentationml/2006/main">
  <p:tag name="11/13/2009" val="LastModified"/>
</p:tagLst>
</file>

<file path=ppt/tags/tag20.xml><?xml version="1.0" encoding="utf-8"?>
<p:tagLst xmlns:a="http://schemas.openxmlformats.org/drawingml/2006/main" xmlns:r="http://schemas.openxmlformats.org/officeDocument/2006/relationships" xmlns:p="http://schemas.openxmlformats.org/presentationml/2006/main">
  <p:tag name="NONWEB" val="TOPICEXCLUDE"/>
  <p:tag name="VANGUARD" val="OMIT"/>
  <p:tag name="11/13/2009" val="LastModified"/>
</p:tagLst>
</file>

<file path=ppt/tags/tag21.xml><?xml version="1.0" encoding="utf-8"?>
<p:tagLst xmlns:a="http://schemas.openxmlformats.org/drawingml/2006/main" xmlns:r="http://schemas.openxmlformats.org/officeDocument/2006/relationships" xmlns:p="http://schemas.openxmlformats.org/presentationml/2006/main">
  <p:tag name="2DAY" val="INCLUDE"/>
  <p:tag name="11/13/2009" val="LastModified"/>
</p:tagLst>
</file>

<file path=ppt/tags/tag22.xml><?xml version="1.0" encoding="utf-8"?>
<p:tagLst xmlns:a="http://schemas.openxmlformats.org/drawingml/2006/main" xmlns:r="http://schemas.openxmlformats.org/officeDocument/2006/relationships" xmlns:p="http://schemas.openxmlformats.org/presentationml/2006/main">
  <p:tag name="NONWEB" val="TOPICEXCLUDE"/>
  <p:tag name="VANGUARD" val="OMIT"/>
</p:tagLst>
</file>

<file path=ppt/tags/tag23.xml><?xml version="1.0" encoding="utf-8"?>
<p:tagLst xmlns:a="http://schemas.openxmlformats.org/drawingml/2006/main" xmlns:r="http://schemas.openxmlformats.org/officeDocument/2006/relationships" xmlns:p="http://schemas.openxmlformats.org/presentationml/2006/main">
  <p:tag name="11/13/2009" val="LastModified"/>
</p:tagLst>
</file>

<file path=ppt/tags/tag24.xml><?xml version="1.0" encoding="utf-8"?>
<p:tagLst xmlns:a="http://schemas.openxmlformats.org/drawingml/2006/main" xmlns:r="http://schemas.openxmlformats.org/officeDocument/2006/relationships" xmlns:p="http://schemas.openxmlformats.org/presentationml/2006/main">
  <p:tag name="11/13/2009" val="LastModified"/>
</p:tagLst>
</file>

<file path=ppt/tags/tag25.xml><?xml version="1.0" encoding="utf-8"?>
<p:tagLst xmlns:a="http://schemas.openxmlformats.org/drawingml/2006/main" xmlns:r="http://schemas.openxmlformats.org/officeDocument/2006/relationships" xmlns:p="http://schemas.openxmlformats.org/presentationml/2006/main">
  <p:tag name="02/04/2007" val="LastModified"/>
</p:tagLst>
</file>

<file path=ppt/tags/tag26.xml><?xml version="1.0" encoding="utf-8"?>
<p:tagLst xmlns:a="http://schemas.openxmlformats.org/drawingml/2006/main" xmlns:r="http://schemas.openxmlformats.org/officeDocument/2006/relationships" xmlns:p="http://schemas.openxmlformats.org/presentationml/2006/main">
  <p:tag name="11/13/2009" val="LastModified"/>
</p:tagLst>
</file>

<file path=ppt/tags/tag27.xml><?xml version="1.0" encoding="utf-8"?>
<p:tagLst xmlns:a="http://schemas.openxmlformats.org/drawingml/2006/main" xmlns:r="http://schemas.openxmlformats.org/officeDocument/2006/relationships" xmlns:p="http://schemas.openxmlformats.org/presentationml/2006/main">
  <p:tag name="02/26/2007" val="LastModified"/>
  <p:tag name="4DAY" val="INCLUDE"/>
</p:tagLst>
</file>

<file path=ppt/tags/tag28.xml><?xml version="1.0" encoding="utf-8"?>
<p:tagLst xmlns:a="http://schemas.openxmlformats.org/drawingml/2006/main" xmlns:r="http://schemas.openxmlformats.org/officeDocument/2006/relationships" xmlns:p="http://schemas.openxmlformats.org/presentationml/2006/main">
  <p:tag name="02/26/2007" val="LastModified"/>
  <p:tag name="4DAY" val="INCLUDE"/>
</p:tagLst>
</file>

<file path=ppt/tags/tag29.xml><?xml version="1.0" encoding="utf-8"?>
<p:tagLst xmlns:a="http://schemas.openxmlformats.org/drawingml/2006/main" xmlns:r="http://schemas.openxmlformats.org/officeDocument/2006/relationships" xmlns:p="http://schemas.openxmlformats.org/presentationml/2006/main">
  <p:tag name="11/13/2009" val="LastModified"/>
</p:tagLst>
</file>

<file path=ppt/tags/tag3.xml><?xml version="1.0" encoding="utf-8"?>
<p:tagLst xmlns:a="http://schemas.openxmlformats.org/drawingml/2006/main" xmlns:r="http://schemas.openxmlformats.org/officeDocument/2006/relationships" xmlns:p="http://schemas.openxmlformats.org/presentationml/2006/main">
  <p:tag name="11/13/2009" val="LastModified"/>
</p:tagLst>
</file>

<file path=ppt/tags/tag30.xml><?xml version="1.0" encoding="utf-8"?>
<p:tagLst xmlns:a="http://schemas.openxmlformats.org/drawingml/2006/main" xmlns:r="http://schemas.openxmlformats.org/officeDocument/2006/relationships" xmlns:p="http://schemas.openxmlformats.org/presentationml/2006/main">
  <p:tag name="11/13/2009" val="LastModified"/>
</p:tagLst>
</file>

<file path=ppt/tags/tag31.xml><?xml version="1.0" encoding="utf-8"?>
<p:tagLst xmlns:a="http://schemas.openxmlformats.org/drawingml/2006/main" xmlns:r="http://schemas.openxmlformats.org/officeDocument/2006/relationships" xmlns:p="http://schemas.openxmlformats.org/presentationml/2006/main">
  <p:tag name="11/14/2008" val="LastModified"/>
</p:tagLst>
</file>

<file path=ppt/tags/tag32.xml><?xml version="1.0" encoding="utf-8"?>
<p:tagLst xmlns:a="http://schemas.openxmlformats.org/drawingml/2006/main" xmlns:r="http://schemas.openxmlformats.org/officeDocument/2006/relationships" xmlns:p="http://schemas.openxmlformats.org/presentationml/2006/main">
  <p:tag name="ESAPI" val="TOPIC"/>
  <p:tag name="11/13/2009" val="LastModified"/>
</p:tagLst>
</file>

<file path=ppt/tags/tag33.xml><?xml version="1.0" encoding="utf-8"?>
<p:tagLst xmlns:a="http://schemas.openxmlformats.org/drawingml/2006/main" xmlns:r="http://schemas.openxmlformats.org/officeDocument/2006/relationships" xmlns:p="http://schemas.openxmlformats.org/presentationml/2006/main">
  <p:tag name="11/13/2009" val="LastModified"/>
</p:tagLst>
</file>

<file path=ppt/tags/tag4.xml><?xml version="1.0" encoding="utf-8"?>
<p:tagLst xmlns:a="http://schemas.openxmlformats.org/drawingml/2006/main" xmlns:r="http://schemas.openxmlformats.org/officeDocument/2006/relationships" xmlns:p="http://schemas.openxmlformats.org/presentationml/2006/main">
  <p:tag name="11/13/2009" val="LastModified"/>
</p:tagLst>
</file>

<file path=ppt/tags/tag5.xml><?xml version="1.0" encoding="utf-8"?>
<p:tagLst xmlns:a="http://schemas.openxmlformats.org/drawingml/2006/main" xmlns:r="http://schemas.openxmlformats.org/officeDocument/2006/relationships" xmlns:p="http://schemas.openxmlformats.org/presentationml/2006/main">
  <p:tag name="EMPTYTAG" val="EmptyTag"/>
  <p:tag name="11/13/2009" val="LastModified"/>
</p:tagLst>
</file>

<file path=ppt/tags/tag6.xml><?xml version="1.0" encoding="utf-8"?>
<p:tagLst xmlns:a="http://schemas.openxmlformats.org/drawingml/2006/main" xmlns:r="http://schemas.openxmlformats.org/officeDocument/2006/relationships" xmlns:p="http://schemas.openxmlformats.org/presentationml/2006/main">
  <p:tag name="11/13/2009" val="LastModified"/>
</p:tagLst>
</file>

<file path=ppt/tags/tag7.xml><?xml version="1.0" encoding="utf-8"?>
<p:tagLst xmlns:a="http://schemas.openxmlformats.org/drawingml/2006/main" xmlns:r="http://schemas.openxmlformats.org/officeDocument/2006/relationships" xmlns:p="http://schemas.openxmlformats.org/presentationml/2006/main">
  <p:tag name="EMPTYTAG" val="EmptyTag"/>
  <p:tag name="11/13/2009" val="LastModified"/>
</p:tagLst>
</file>

<file path=ppt/tags/tag8.xml><?xml version="1.0" encoding="utf-8"?>
<p:tagLst xmlns:a="http://schemas.openxmlformats.org/drawingml/2006/main" xmlns:r="http://schemas.openxmlformats.org/officeDocument/2006/relationships" xmlns:p="http://schemas.openxmlformats.org/presentationml/2006/main">
  <p:tag name="11/13/2009" val="LastModified"/>
</p:tagLst>
</file>

<file path=ppt/tags/tag9.xml><?xml version="1.0" encoding="utf-8"?>
<p:tagLst xmlns:a="http://schemas.openxmlformats.org/drawingml/2006/main" xmlns:r="http://schemas.openxmlformats.org/officeDocument/2006/relationships" xmlns:p="http://schemas.openxmlformats.org/presentationml/2006/main">
  <p:tag name="11/13/2009" val="LastModified"/>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4701</TotalTime>
  <Words>4974</Words>
  <Application>Microsoft Office PowerPoint</Application>
  <PresentationFormat>全屏显示(4:3)</PresentationFormat>
  <Paragraphs>784</Paragraphs>
  <Slides>41</Slides>
  <Notes>30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43" baseType="lpstr">
      <vt:lpstr>Default Design</vt:lpstr>
      <vt:lpstr>Image</vt:lpstr>
      <vt:lpstr>OWASP Top 10 - 2010 rc1 The Top 10 Most Critical Web Application Security Risks   Dave Wichers COO, Aspect Security OWASP Boardmember  dave.wichers@aspectsecurity.com dave.wichers@owasp.org </vt:lpstr>
      <vt:lpstr>What’s Changed?</vt:lpstr>
      <vt:lpstr>Mapping from 2007 to 2010 Top 10</vt:lpstr>
      <vt:lpstr>OWASP Top 10 Risk Rating Methodology</vt:lpstr>
      <vt:lpstr>The ‘new’ OWASP Top Ten (2010 rc1)</vt:lpstr>
      <vt:lpstr>A1 – Injection</vt:lpstr>
      <vt:lpstr>SQL Injection – Illustrated</vt:lpstr>
      <vt:lpstr>A1 – Avoid Injection Flaws</vt:lpstr>
      <vt:lpstr>A2 – Cross-Site Scripting (XSS)</vt:lpstr>
      <vt:lpstr>Cross-Site Scripting Illustrated</vt:lpstr>
      <vt:lpstr>A2 – Avoiding XSS Flaws</vt:lpstr>
      <vt:lpstr>Safe Escaping Schemes in Various HTML Execution Contexts</vt:lpstr>
      <vt:lpstr>A3 – Broken Authentication and Session Management</vt:lpstr>
      <vt:lpstr>Broken Authentication Illustrated</vt:lpstr>
      <vt:lpstr>A3 – Avoiding Broken Authentication and Session Management</vt:lpstr>
      <vt:lpstr>A4 – Insecure Direct Object References</vt:lpstr>
      <vt:lpstr>Insecure Direct Object References Illustrated</vt:lpstr>
      <vt:lpstr>A4 – Avoiding Insecure Direct Object References</vt:lpstr>
      <vt:lpstr>A5 – Cross Site Request Forgery (CSRF)</vt:lpstr>
      <vt:lpstr>CSRF Vulnerability Pattern</vt:lpstr>
      <vt:lpstr>CSRF Illustrated</vt:lpstr>
      <vt:lpstr>A5 – Avoiding CSRF Flaws</vt:lpstr>
      <vt:lpstr>A6 – Security Misconfiguration</vt:lpstr>
      <vt:lpstr>Security Misconfiguration Illustrated</vt:lpstr>
      <vt:lpstr>A6 – Avoiding Security Misconfiguration</vt:lpstr>
      <vt:lpstr>A7 – Failure to Restrict URL Access</vt:lpstr>
      <vt:lpstr>Failure to Restrict URL Access Illustrated</vt:lpstr>
      <vt:lpstr>A7 – Avoiding URL Access Control Flaws</vt:lpstr>
      <vt:lpstr>A8 – Unvalidated Redirects and Forwards</vt:lpstr>
      <vt:lpstr>Unvalidated Redirect Illustrated</vt:lpstr>
      <vt:lpstr>Unvalidated Forward Illustrated</vt:lpstr>
      <vt:lpstr>A8 – Avoiding Unvalidated Redirects and Forwards</vt:lpstr>
      <vt:lpstr>A9 – Insecure Cryptographic Storage</vt:lpstr>
      <vt:lpstr>Insecure Cryptographic Storage Illustrated</vt:lpstr>
      <vt:lpstr>A9 – Avoiding Insecure Cryptographic Storage</vt:lpstr>
      <vt:lpstr>A10 – Insufficient Transport Layer Protection</vt:lpstr>
      <vt:lpstr>Insufficient Transport Layer Protection Illustrated</vt:lpstr>
      <vt:lpstr>A10 – Avoiding Insufficient Transport Layer Protection</vt:lpstr>
      <vt:lpstr>Summary: How do you address these problems?</vt:lpstr>
      <vt:lpstr>OWASP (ESAPI)</vt:lpstr>
      <vt:lpstr>Acknowledgements</vt:lpstr>
    </vt:vector>
  </TitlesOfParts>
  <Company>The OWASP Foundation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AppSec 2009 Presentation</dc:title>
  <dc:subject>Application Security</dc:subject>
  <dc:creator>OWASP</dc:creator>
  <cp:keywords>Application Security</cp:keywords>
  <dc:description>http://www.owasp.org</dc:description>
  <cp:lastModifiedBy>Jasper Shen</cp:lastModifiedBy>
  <cp:revision>69</cp:revision>
  <dcterms:created xsi:type="dcterms:W3CDTF">2004-04-01T05:35:24Z</dcterms:created>
  <dcterms:modified xsi:type="dcterms:W3CDTF">2009-11-27T08:40:15Z</dcterms:modified>
  <cp:category>Application Security</cp:category>
</cp:coreProperties>
</file>