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1260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bg1"/>
        </a:solidFill>
        <a:latin typeface="Times New Roman" pitchFamily="18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99FF"/>
    <a:srgbClr val="FF6699"/>
    <a:srgbClr val="FF0066"/>
    <a:srgbClr val="CC00FF"/>
    <a:srgbClr val="FF66FF"/>
    <a:srgbClr val="FF9900"/>
    <a:srgbClr val="FFD757"/>
    <a:srgbClr val="0033CC"/>
    <a:srgbClr val="33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2500" autoAdjust="0"/>
    <p:restoredTop sz="94677" autoAdjust="0"/>
  </p:normalViewPr>
  <p:slideViewPr>
    <p:cSldViewPr>
      <p:cViewPr>
        <p:scale>
          <a:sx n="75" d="100"/>
          <a:sy n="75" d="100"/>
        </p:scale>
        <p:origin x="-2304" y="-426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5827835-4018-4B13-A82D-D3647832F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209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00BE0A4-08A7-400F-BFD1-09131BA78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6983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snap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0"/>
            <a:ext cx="2087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5169-0A2D-4147-BD92-71DEF5B36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1975" y="404813"/>
            <a:ext cx="1908175" cy="5919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404813"/>
            <a:ext cx="5572125" cy="5919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C40A-F234-4145-8CAE-FC61DA72EC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06500" y="404813"/>
            <a:ext cx="725328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450" y="1341438"/>
            <a:ext cx="3740150" cy="2414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80000" y="1341438"/>
            <a:ext cx="3740150" cy="2414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7450" y="3908425"/>
            <a:ext cx="3740150" cy="241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0000" y="3908425"/>
            <a:ext cx="3740150" cy="241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E8DD-A9C0-41F5-BA11-8CB3F2677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171B-047C-4201-A354-DF07DC86D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D24E-97A9-44F9-B6D0-B4B827444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B26D3-DB26-446B-95A7-0AE6B7C1C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F18A0-49E0-4007-974C-DFDCCD90B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95DDC-90A9-487E-8F28-5DEE90AF0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7178B-B061-4499-91D5-B71C7DA53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CCBCD-6C8E-4854-842E-5B07442C5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AutoShap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5714C-5C25-4385-8560-4E9A99A3A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341438"/>
            <a:ext cx="76327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3900" y="6115050"/>
            <a:ext cx="552450" cy="457200"/>
          </a:xfrm>
          <a:prstGeom prst="octagon">
            <a:avLst>
              <a:gd name="adj" fmla="val 292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kumimoji="0" sz="180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31098524-4D8E-449C-858D-4876082D9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404813"/>
            <a:ext cx="7253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1030" name="Picture 6" descr="色条 拷贝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18745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snap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0"/>
            <a:ext cx="158273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just" defTabSz="912813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+mj-lt"/>
          <a:ea typeface="+mj-ea"/>
          <a:cs typeface="+mj-cs"/>
        </a:defRPr>
      </a:lvl1pPr>
      <a:lvl2pPr algn="just" defTabSz="912813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2pPr>
      <a:lvl3pPr algn="just" defTabSz="912813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3pPr>
      <a:lvl4pPr algn="just" defTabSz="912813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4pPr>
      <a:lvl5pPr algn="just" defTabSz="912813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5pPr>
      <a:lvl6pPr marL="457200" algn="just" defTabSz="912813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6pPr>
      <a:lvl7pPr marL="914400" algn="just" defTabSz="912813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7pPr>
      <a:lvl8pPr marL="1371600" algn="just" defTabSz="912813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8pPr>
      <a:lvl9pPr marL="1828800" algn="just" defTabSz="912813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9pPr>
    </p:titleStyle>
    <p:bodyStyle>
      <a:lvl1pPr marL="457200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4D4D4D"/>
          </a:solidFill>
          <a:latin typeface="+mn-lt"/>
          <a:ea typeface="+mn-ea"/>
          <a:cs typeface="+mn-cs"/>
        </a:defRPr>
      </a:lvl1pPr>
      <a:lvl2pPr marL="912813" indent="-457200" algn="just" defTabSz="912813" rtl="0" eaLnBrk="0" fontAlgn="base" hangingPunct="0">
        <a:spcBef>
          <a:spcPct val="20000"/>
        </a:spcBef>
        <a:spcAft>
          <a:spcPct val="0"/>
        </a:spcAft>
        <a:buAutoNum type="arabicParenR"/>
        <a:defRPr kumimoji="1" sz="2400" b="1">
          <a:solidFill>
            <a:srgbClr val="4D4D4D"/>
          </a:solidFill>
          <a:latin typeface="+mn-lt"/>
          <a:ea typeface="+mn-ea"/>
        </a:defRPr>
      </a:lvl2pPr>
      <a:lvl3pPr marL="1370013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4D4D4D"/>
          </a:solidFill>
          <a:latin typeface="+mn-lt"/>
          <a:ea typeface="+mn-ea"/>
        </a:defRPr>
      </a:lvl3pPr>
      <a:lvl4pPr marL="1824038" indent="-457200" algn="just" defTabSz="912813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rgbClr val="4D4D4D"/>
          </a:solidFill>
          <a:latin typeface="+mn-lt"/>
          <a:ea typeface="+mn-ea"/>
        </a:defRPr>
      </a:lvl4pPr>
      <a:lvl5pPr marL="22828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kumimoji="1" sz="2400" b="1">
          <a:solidFill>
            <a:srgbClr val="4D4D4D"/>
          </a:solidFill>
          <a:latin typeface="+mn-lt"/>
          <a:ea typeface="+mn-ea"/>
        </a:defRPr>
      </a:lvl5pPr>
      <a:lvl6pPr marL="2740025" indent="-457200" algn="just" defTabSz="912813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rgbClr val="4D4D4D"/>
          </a:solidFill>
          <a:latin typeface="+mn-lt"/>
          <a:ea typeface="+mn-ea"/>
        </a:defRPr>
      </a:lvl6pPr>
      <a:lvl7pPr marL="3197225" indent="-457200" algn="just" defTabSz="912813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rgbClr val="4D4D4D"/>
          </a:solidFill>
          <a:latin typeface="+mn-lt"/>
          <a:ea typeface="+mn-ea"/>
        </a:defRPr>
      </a:lvl7pPr>
      <a:lvl8pPr marL="3654425" indent="-457200" algn="just" defTabSz="912813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rgbClr val="4D4D4D"/>
          </a:solidFill>
          <a:latin typeface="+mn-lt"/>
          <a:ea typeface="+mn-ea"/>
        </a:defRPr>
      </a:lvl8pPr>
      <a:lvl9pPr marL="4111625" indent="-457200" algn="just" defTabSz="912813" rtl="0" fontAlgn="base">
        <a:spcBef>
          <a:spcPct val="20000"/>
        </a:spcBef>
        <a:spcAft>
          <a:spcPct val="0"/>
        </a:spcAft>
        <a:buChar char="»"/>
        <a:defRPr kumimoji="1" sz="2400" b="1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5"/>
          <p:cNvCxnSpPr/>
          <p:nvPr/>
        </p:nvCxnSpPr>
        <p:spPr>
          <a:xfrm rot="16200000" flipV="1">
            <a:off x="4929117" y="5357753"/>
            <a:ext cx="281467" cy="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4993" y="1138601"/>
            <a:ext cx="125066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■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实现架构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04472" y="1357298"/>
            <a:ext cx="4716000" cy="5384070"/>
            <a:chOff x="3995936" y="1321298"/>
            <a:chExt cx="4716000" cy="5384070"/>
          </a:xfrm>
        </p:grpSpPr>
        <p:sp>
          <p:nvSpPr>
            <p:cNvPr id="9" name="矩形 8"/>
            <p:cNvSpPr/>
            <p:nvPr/>
          </p:nvSpPr>
          <p:spPr bwMode="auto">
            <a:xfrm>
              <a:off x="3995936" y="1341368"/>
              <a:ext cx="4716000" cy="5364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6000" tIns="82800" rIns="126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grpSp>
          <p:nvGrpSpPr>
            <p:cNvPr id="10" name="组合 22"/>
            <p:cNvGrpSpPr/>
            <p:nvPr/>
          </p:nvGrpSpPr>
          <p:grpSpPr>
            <a:xfrm>
              <a:off x="4177712" y="4015148"/>
              <a:ext cx="4320000" cy="2664000"/>
              <a:chOff x="2449424" y="3587145"/>
              <a:chExt cx="4320000" cy="2664000"/>
            </a:xfrm>
          </p:grpSpPr>
          <p:sp>
            <p:nvSpPr>
              <p:cNvPr id="50" name="圆角矩形 49"/>
              <p:cNvSpPr/>
              <p:nvPr/>
            </p:nvSpPr>
            <p:spPr bwMode="auto">
              <a:xfrm rot="16200000">
                <a:off x="3277424" y="2759145"/>
                <a:ext cx="2664000" cy="4320000"/>
              </a:xfrm>
              <a:prstGeom prst="roundRect">
                <a:avLst>
                  <a:gd name="adj" fmla="val 5451"/>
                </a:avLst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126000" tIns="82800" rIns="126000" bIns="82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grpSp>
            <p:nvGrpSpPr>
              <p:cNvPr id="51" name="Group 3"/>
              <p:cNvGrpSpPr/>
              <p:nvPr/>
            </p:nvGrpSpPr>
            <p:grpSpPr>
              <a:xfrm rot="16200000">
                <a:off x="4461506" y="1879833"/>
                <a:ext cx="281468" cy="3880556"/>
                <a:chOff x="2752225" y="1547185"/>
                <a:chExt cx="281468" cy="3880556"/>
              </a:xfrm>
            </p:grpSpPr>
            <p:cxnSp>
              <p:nvCxnSpPr>
                <p:cNvPr id="86" name="Straight Connector 4"/>
                <p:cNvCxnSpPr/>
                <p:nvPr/>
              </p:nvCxnSpPr>
              <p:spPr>
                <a:xfrm rot="5400000">
                  <a:off x="1093415" y="3487463"/>
                  <a:ext cx="38805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5"/>
                <p:cNvCxnSpPr/>
                <p:nvPr/>
              </p:nvCxnSpPr>
              <p:spPr>
                <a:xfrm flipV="1">
                  <a:off x="2752226" y="1834714"/>
                  <a:ext cx="281467" cy="4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6"/>
                <p:cNvCxnSpPr/>
                <p:nvPr/>
              </p:nvCxnSpPr>
              <p:spPr>
                <a:xfrm flipV="1">
                  <a:off x="2752226" y="2616101"/>
                  <a:ext cx="281467" cy="4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7"/>
                <p:cNvCxnSpPr/>
                <p:nvPr/>
              </p:nvCxnSpPr>
              <p:spPr>
                <a:xfrm flipV="1">
                  <a:off x="2752226" y="3544795"/>
                  <a:ext cx="281467" cy="4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"/>
                <p:cNvCxnSpPr/>
                <p:nvPr/>
              </p:nvCxnSpPr>
              <p:spPr>
                <a:xfrm flipV="1">
                  <a:off x="2752226" y="4330613"/>
                  <a:ext cx="281467" cy="4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"/>
                <p:cNvCxnSpPr/>
                <p:nvPr/>
              </p:nvCxnSpPr>
              <p:spPr>
                <a:xfrm flipV="1">
                  <a:off x="2752225" y="5116431"/>
                  <a:ext cx="281467" cy="4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143"/>
              <p:cNvGrpSpPr/>
              <p:nvPr/>
            </p:nvGrpSpPr>
            <p:grpSpPr>
              <a:xfrm>
                <a:off x="5144022" y="3822253"/>
                <a:ext cx="734426" cy="541993"/>
                <a:chOff x="1443123" y="3173039"/>
                <a:chExt cx="550963" cy="541993"/>
              </a:xfrm>
            </p:grpSpPr>
            <p:pic>
              <p:nvPicPr>
                <p:cNvPr id="70" name="Picture 2" descr="D:\Projects\Microsoft\DPM_Deck\images\Vista (344)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43123" y="3173039"/>
                  <a:ext cx="541993" cy="541993"/>
                </a:xfrm>
                <a:prstGeom prst="rect">
                  <a:avLst/>
                </a:prstGeom>
                <a:noFill/>
              </p:spPr>
            </p:pic>
            <p:pic>
              <p:nvPicPr>
                <p:cNvPr id="71" name="Picture 3" descr="D:\Pictures\- MediaBank\BizTalk and Dynamics\Dynmc-brand_rgb_alt_r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/>
                </a:blip>
                <a:srcRect r="61817" b="1031"/>
                <a:stretch/>
              </p:blipFill>
              <p:spPr bwMode="auto">
                <a:xfrm>
                  <a:off x="1733479" y="3438404"/>
                  <a:ext cx="260607" cy="234701"/>
                </a:xfrm>
                <a:prstGeom prst="rect">
                  <a:avLst/>
                </a:prstGeom>
                <a:extLst/>
              </p:spPr>
            </p:pic>
          </p:grpSp>
          <p:grpSp>
            <p:nvGrpSpPr>
              <p:cNvPr id="56" name="Group 151"/>
              <p:cNvGrpSpPr/>
              <p:nvPr/>
            </p:nvGrpSpPr>
            <p:grpSpPr>
              <a:xfrm>
                <a:off x="2531836" y="3822253"/>
                <a:ext cx="703406" cy="576000"/>
                <a:chOff x="2508238" y="1064516"/>
                <a:chExt cx="615556" cy="615556"/>
              </a:xfrm>
            </p:grpSpPr>
            <p:pic>
              <p:nvPicPr>
                <p:cNvPr id="68" name="Picture 2" descr="D:\Projects\Microsoft\DPM_Deck\images\Vista (344)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08238" y="1064516"/>
                  <a:ext cx="615556" cy="61555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9" name="Picture 6" descr="D:\Projects\Microsoft\DPM PartnerVideo\images\windows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70247" y="1381433"/>
                  <a:ext cx="249053" cy="22229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2592300" y="4322320"/>
                <a:ext cx="667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WEB</a:t>
                </a:r>
              </a:p>
              <a:p>
                <a:r>
                  <a:rPr lang="zh-CN" altLang="en-US" sz="1200" b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服务器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29255" y="5861911"/>
                <a:ext cx="20649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沃爱彩信系统平台</a:t>
                </a:r>
              </a:p>
            </p:txBody>
          </p:sp>
          <p:grpSp>
            <p:nvGrpSpPr>
              <p:cNvPr id="63" name="组合 3"/>
              <p:cNvGrpSpPr/>
              <p:nvPr/>
            </p:nvGrpSpPr>
            <p:grpSpPr>
              <a:xfrm>
                <a:off x="3878184" y="5790473"/>
                <a:ext cx="614733" cy="460672"/>
                <a:chOff x="3548009" y="5607447"/>
                <a:chExt cx="614733" cy="460672"/>
              </a:xfrm>
            </p:grpSpPr>
            <p:sp>
              <p:nvSpPr>
                <p:cNvPr id="66" name="Can 50"/>
                <p:cNvSpPr/>
                <p:nvPr/>
              </p:nvSpPr>
              <p:spPr bwMode="invGray">
                <a:xfrm>
                  <a:off x="3548009" y="5607447"/>
                  <a:ext cx="530015" cy="430018"/>
                </a:xfrm>
                <a:prstGeom prst="can">
                  <a:avLst>
                    <a:gd name="adj" fmla="val 39436"/>
                  </a:avLst>
                </a:prstGeom>
                <a:gradFill rotWithShape="1">
                  <a:gsLst>
                    <a:gs pos="0">
                      <a:srgbClr val="5F5F5F">
                        <a:lumMod val="75000"/>
                      </a:srgbClr>
                    </a:gs>
                    <a:gs pos="50000">
                      <a:srgbClr val="5F5F5F">
                        <a:lumMod val="50000"/>
                      </a:srgbClr>
                    </a:gs>
                    <a:gs pos="70000">
                      <a:srgbClr val="5F5F5F">
                        <a:lumMod val="50000"/>
                      </a:srgbClr>
                    </a:gs>
                    <a:gs pos="100000">
                      <a:srgbClr val="5F5F5F">
                        <a:lumMod val="60000"/>
                        <a:lumOff val="40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r="5400000" rotWithShape="0">
                    <a:srgbClr val="00B0F0">
                      <a:alpha val="76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glow" dir="t">
                    <a:rot lat="0" lon="0" rev="6360000"/>
                  </a:lightRig>
                </a:scene3d>
                <a:sp3d contourW="1000" prstMaterial="flat">
                  <a:bevelT w="95250" h="101600"/>
                  <a:contourClr>
                    <a:srgbClr val="000000">
                      <a:satMod val="300000"/>
                    </a:srgbClr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565597" y="5791120"/>
                  <a:ext cx="5971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0" dirty="0" smtClean="0">
                      <a:latin typeface="+mn-ea"/>
                      <a:ea typeface="+mn-ea"/>
                    </a:rPr>
                    <a:t>存 储</a:t>
                  </a:r>
                </a:p>
              </p:txBody>
            </p:sp>
          </p:grpSp>
        </p:grpSp>
        <p:sp>
          <p:nvSpPr>
            <p:cNvPr id="11" name="AutoShape 65"/>
            <p:cNvSpPr>
              <a:spLocks noChangeArrowheads="1"/>
            </p:cNvSpPr>
            <p:nvPr/>
          </p:nvSpPr>
          <p:spPr bwMode="auto">
            <a:xfrm rot="16200000">
              <a:off x="6092327" y="3735979"/>
              <a:ext cx="526079" cy="216722"/>
            </a:xfrm>
            <a:prstGeom prst="rightArrow">
              <a:avLst>
                <a:gd name="adj1" fmla="val 59620"/>
                <a:gd name="adj2" fmla="val 7580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wrap="none" lIns="91435" tIns="45717" rIns="91435" bIns="45717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grpSp>
          <p:nvGrpSpPr>
            <p:cNvPr id="12" name="组合 21"/>
            <p:cNvGrpSpPr/>
            <p:nvPr/>
          </p:nvGrpSpPr>
          <p:grpSpPr>
            <a:xfrm>
              <a:off x="5693779" y="2892934"/>
              <a:ext cx="1412891" cy="1049346"/>
              <a:chOff x="3987597" y="1973372"/>
              <a:chExt cx="1412891" cy="1049346"/>
            </a:xfrm>
          </p:grpSpPr>
          <p:grpSp>
            <p:nvGrpSpPr>
              <p:cNvPr id="37" name="组合 19"/>
              <p:cNvGrpSpPr/>
              <p:nvPr/>
            </p:nvGrpSpPr>
            <p:grpSpPr>
              <a:xfrm>
                <a:off x="3987597" y="1989769"/>
                <a:ext cx="1412891" cy="660949"/>
                <a:chOff x="6747363" y="1812814"/>
                <a:chExt cx="1412891" cy="660949"/>
              </a:xfrm>
            </p:grpSpPr>
            <p:sp>
              <p:nvSpPr>
                <p:cNvPr id="39" name="Rounded Rectangle 9"/>
                <p:cNvSpPr/>
                <p:nvPr/>
              </p:nvSpPr>
              <p:spPr bwMode="auto">
                <a:xfrm>
                  <a:off x="6747363" y="1812814"/>
                  <a:ext cx="1412891" cy="660949"/>
                </a:xfrm>
                <a:prstGeom prst="roundRect">
                  <a:avLst>
                    <a:gd name="adj" fmla="val 7744"/>
                  </a:avLst>
                </a:prstGeom>
                <a:solidFill>
                  <a:srgbClr val="FF0066"/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20400000"/>
                  </a:lightRig>
                </a:scene3d>
                <a:sp3d contourW="6350">
                  <a:bevelT w="41275" h="19050" prst="angle"/>
                  <a:contourClr>
                    <a:srgbClr val="FFC425">
                      <a:shade val="25000"/>
                      <a:satMod val="150000"/>
                    </a:srgbClr>
                  </a:contourClr>
                </a:sp3d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Segoe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" name="组合 9"/>
                <p:cNvGrpSpPr/>
                <p:nvPr/>
              </p:nvGrpSpPr>
              <p:grpSpPr>
                <a:xfrm>
                  <a:off x="6828787" y="1932593"/>
                  <a:ext cx="1032708" cy="499505"/>
                  <a:chOff x="5025079" y="4572911"/>
                  <a:chExt cx="1294475" cy="963049"/>
                </a:xfrm>
              </p:grpSpPr>
              <p:grpSp>
                <p:nvGrpSpPr>
                  <p:cNvPr id="41" name="Group 45"/>
                  <p:cNvGrpSpPr/>
                  <p:nvPr/>
                </p:nvGrpSpPr>
                <p:grpSpPr>
                  <a:xfrm>
                    <a:off x="5025079" y="4572911"/>
                    <a:ext cx="1294475" cy="902834"/>
                    <a:chOff x="495165" y="3028660"/>
                    <a:chExt cx="1977892" cy="1572657"/>
                  </a:xfrm>
                </p:grpSpPr>
                <p:pic>
                  <p:nvPicPr>
                    <p:cNvPr id="48" name="Picture 2" descr="D:\Projects\Microsoft\DPM PartnerVideo\images\platform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duotone>
                        <a:srgbClr val="5082B9">
                          <a:shade val="45000"/>
                          <a:satMod val="135000"/>
                        </a:srgbClr>
                        <a:prstClr val="white"/>
                      </a:duotone>
                      <a:lum bright="-30000"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95165" y="3382117"/>
                      <a:ext cx="1977892" cy="1219200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9" name="Picture 8" descr="E:\Projects\Microsoft\DPM_video\connect.dll_I2908_040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1427" y="3028660"/>
                      <a:ext cx="1180810" cy="1180810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" name="Flowchart: Magnetic Disk 56"/>
                  <p:cNvSpPr/>
                  <p:nvPr/>
                </p:nvSpPr>
                <p:spPr>
                  <a:xfrm flipH="1">
                    <a:off x="5724128" y="5182491"/>
                    <a:ext cx="187224" cy="207768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00B0F0"/>
                      </a:gs>
                      <a:gs pos="38000">
                        <a:sysClr val="window" lastClr="FFFFFF"/>
                      </a:gs>
                      <a:gs pos="82000">
                        <a:srgbClr val="007CA8"/>
                      </a:gs>
                      <a:gs pos="100000">
                        <a:sysClr val="window" lastClr="FFFFFF"/>
                      </a:gs>
                    </a:gsLst>
                    <a:lin ang="21594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57"/>
                  <p:cNvSpPr/>
                  <p:nvPr/>
                </p:nvSpPr>
                <p:spPr>
                  <a:xfrm flipH="1">
                    <a:off x="5724128" y="5157192"/>
                    <a:ext cx="186154" cy="67577"/>
                  </a:xfrm>
                  <a:prstGeom prst="ellipse">
                    <a:avLst/>
                  </a:prstGeom>
                  <a:gradFill>
                    <a:gsLst>
                      <a:gs pos="31000">
                        <a:sysClr val="window" lastClr="FFFFFF"/>
                      </a:gs>
                      <a:gs pos="82000">
                        <a:srgbClr val="007CA8"/>
                      </a:gs>
                    </a:gsLst>
                    <a:lin ang="17400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Flowchart: Magnetic Disk 58"/>
                  <p:cNvSpPr/>
                  <p:nvPr/>
                </p:nvSpPr>
                <p:spPr>
                  <a:xfrm flipH="1">
                    <a:off x="5824936" y="5298047"/>
                    <a:ext cx="187224" cy="207768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00B0F0"/>
                      </a:gs>
                      <a:gs pos="38000">
                        <a:sysClr val="window" lastClr="FFFFFF"/>
                      </a:gs>
                      <a:gs pos="82000">
                        <a:srgbClr val="007CA8"/>
                      </a:gs>
                      <a:gs pos="100000">
                        <a:sysClr val="window" lastClr="FFFFFF"/>
                      </a:gs>
                    </a:gsLst>
                    <a:lin ang="21594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Oval 59"/>
                  <p:cNvSpPr/>
                  <p:nvPr/>
                </p:nvSpPr>
                <p:spPr>
                  <a:xfrm flipH="1">
                    <a:off x="5822852" y="5272748"/>
                    <a:ext cx="186154" cy="67577"/>
                  </a:xfrm>
                  <a:prstGeom prst="ellipse">
                    <a:avLst/>
                  </a:prstGeom>
                  <a:gradFill>
                    <a:gsLst>
                      <a:gs pos="31000">
                        <a:sysClr val="window" lastClr="FFFFFF"/>
                      </a:gs>
                      <a:gs pos="82000">
                        <a:srgbClr val="007CA8"/>
                      </a:gs>
                    </a:gsLst>
                    <a:lin ang="17400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lowchart: Magnetic Disk 60"/>
                  <p:cNvSpPr/>
                  <p:nvPr/>
                </p:nvSpPr>
                <p:spPr>
                  <a:xfrm flipH="1">
                    <a:off x="5606828" y="5328192"/>
                    <a:ext cx="187224" cy="207768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00B0F0"/>
                      </a:gs>
                      <a:gs pos="38000">
                        <a:sysClr val="window" lastClr="FFFFFF"/>
                      </a:gs>
                      <a:gs pos="82000">
                        <a:srgbClr val="007CA8"/>
                      </a:gs>
                      <a:gs pos="100000">
                        <a:sysClr val="window" lastClr="FFFFFF"/>
                      </a:gs>
                    </a:gsLst>
                    <a:lin ang="21594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Oval 61"/>
                  <p:cNvSpPr/>
                  <p:nvPr/>
                </p:nvSpPr>
                <p:spPr>
                  <a:xfrm flipH="1">
                    <a:off x="5606828" y="5302893"/>
                    <a:ext cx="186154" cy="67577"/>
                  </a:xfrm>
                  <a:prstGeom prst="ellipse">
                    <a:avLst/>
                  </a:prstGeom>
                  <a:gradFill>
                    <a:gsLst>
                      <a:gs pos="31000">
                        <a:sysClr val="window" lastClr="FFFFFF"/>
                      </a:gs>
                      <a:gs pos="82000">
                        <a:srgbClr val="007CA8"/>
                      </a:gs>
                    </a:gsLst>
                    <a:lin ang="17400000" scaled="0"/>
                  </a:gradFill>
                  <a:ln w="381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rtl="0">
                      <a:buNone/>
                      <a:defRPr/>
                    </a:pPr>
                    <a:endParaRPr lang="en-US"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5000378" y="1973372"/>
                <a:ext cx="400110" cy="104934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400" b="0" dirty="0" smtClean="0">
                    <a:latin typeface="+mj-ea"/>
                    <a:ea typeface="+mj-ea"/>
                  </a:rPr>
                  <a:t>交换机</a:t>
                </a:r>
              </a:p>
            </p:txBody>
          </p:sp>
        </p:grpSp>
        <p:grpSp>
          <p:nvGrpSpPr>
            <p:cNvPr id="13" name="组合 25"/>
            <p:cNvGrpSpPr/>
            <p:nvPr/>
          </p:nvGrpSpPr>
          <p:grpSpPr>
            <a:xfrm>
              <a:off x="4080694" y="1678489"/>
              <a:ext cx="1292799" cy="1706454"/>
              <a:chOff x="1546754" y="2020219"/>
              <a:chExt cx="1292799" cy="1706454"/>
            </a:xfrm>
          </p:grpSpPr>
          <p:sp>
            <p:nvSpPr>
              <p:cNvPr id="34" name="Rounded Rectangle 230"/>
              <p:cNvSpPr/>
              <p:nvPr/>
            </p:nvSpPr>
            <p:spPr bwMode="auto">
              <a:xfrm rot="16200000">
                <a:off x="1757937" y="1809036"/>
                <a:ext cx="870434" cy="1292799"/>
              </a:xfrm>
              <a:prstGeom prst="roundRect">
                <a:avLst>
                  <a:gd name="adj" fmla="val 9033"/>
                </a:avLst>
              </a:prstGeom>
              <a:gradFill rotWithShape="1">
                <a:gsLst>
                  <a:gs pos="0">
                    <a:srgbClr val="FAA634">
                      <a:shade val="51000"/>
                      <a:satMod val="130000"/>
                    </a:srgbClr>
                  </a:gs>
                  <a:gs pos="80000">
                    <a:srgbClr val="FAA634">
                      <a:shade val="93000"/>
                      <a:satMod val="130000"/>
                    </a:srgbClr>
                  </a:gs>
                  <a:gs pos="100000">
                    <a:srgbClr val="FAA634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20400000"/>
                </a:lightRig>
              </a:scene3d>
              <a:sp3d contourW="6350">
                <a:bevelT w="41275" h="19050" prst="angle"/>
                <a:contourClr>
                  <a:srgbClr val="FAA634">
                    <a:shade val="25000"/>
                    <a:satMod val="150000"/>
                  </a:srgbClr>
                </a:contourClr>
              </a:sp3d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5" name="Rectangle 8239"/>
              <p:cNvPicPr>
                <a:picLocks noChangeAspect="1" noChangeArrowheads="1"/>
              </p:cNvPicPr>
              <p:nvPr/>
            </p:nvPicPr>
            <p:blipFill>
              <a:blip r:embed="rId8"/>
              <a:srcRect r="3206"/>
              <a:stretch>
                <a:fillRect/>
              </a:stretch>
            </p:blipFill>
            <p:spPr bwMode="auto">
              <a:xfrm>
                <a:off x="1619672" y="2027644"/>
                <a:ext cx="646401" cy="834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330460" y="2095597"/>
                <a:ext cx="369332" cy="163107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200" b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彩信中心</a:t>
                </a:r>
              </a:p>
            </p:txBody>
          </p:sp>
        </p:grpSp>
        <p:grpSp>
          <p:nvGrpSpPr>
            <p:cNvPr id="14" name="组合 29"/>
            <p:cNvGrpSpPr/>
            <p:nvPr/>
          </p:nvGrpSpPr>
          <p:grpSpPr>
            <a:xfrm>
              <a:off x="4694006" y="2723369"/>
              <a:ext cx="1190702" cy="479823"/>
              <a:chOff x="3669330" y="2939393"/>
              <a:chExt cx="1190702" cy="479823"/>
            </a:xfrm>
          </p:grpSpPr>
          <p:sp>
            <p:nvSpPr>
              <p:cNvPr id="28" name="AutoShape 65"/>
              <p:cNvSpPr>
                <a:spLocks noChangeArrowheads="1"/>
              </p:cNvSpPr>
              <p:nvPr/>
            </p:nvSpPr>
            <p:spPr bwMode="auto">
              <a:xfrm rot="13307000">
                <a:off x="3669330" y="3002377"/>
                <a:ext cx="1041337" cy="195678"/>
              </a:xfrm>
              <a:prstGeom prst="rightArrow">
                <a:avLst>
                  <a:gd name="adj1" fmla="val 59620"/>
                  <a:gd name="adj2" fmla="val 75808"/>
                </a:avLst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38100" h="25400"/>
              </a:sp3d>
            </p:spPr>
            <p:txBody>
              <a:bodyPr wrap="none" lIns="91435" tIns="45717" rIns="91435" bIns="45717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3846855" y="2939393"/>
                <a:ext cx="1013177" cy="479823"/>
                <a:chOff x="8078552" y="3446690"/>
                <a:chExt cx="1084502" cy="645738"/>
              </a:xfrm>
            </p:grpSpPr>
            <p:grpSp>
              <p:nvGrpSpPr>
                <p:cNvPr id="30" name="组合 17"/>
                <p:cNvGrpSpPr/>
                <p:nvPr/>
              </p:nvGrpSpPr>
              <p:grpSpPr>
                <a:xfrm>
                  <a:off x="8078552" y="3446690"/>
                  <a:ext cx="885935" cy="645738"/>
                  <a:chOff x="4888181" y="2904349"/>
                  <a:chExt cx="575192" cy="306813"/>
                </a:xfrm>
              </p:grpSpPr>
              <p:pic>
                <p:nvPicPr>
                  <p:cNvPr id="32" name="Picture 21" descr="cloud_01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8181" y="2904349"/>
                    <a:ext cx="421801" cy="16133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Picture 21" descr="cloud_0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38225" y="3048543"/>
                    <a:ext cx="425148" cy="162619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8244408" y="3783190"/>
                  <a:ext cx="91864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0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局域网</a:t>
                  </a:r>
                </a:p>
              </p:txBody>
            </p:sp>
          </p:grpSp>
        </p:grpSp>
        <p:grpSp>
          <p:nvGrpSpPr>
            <p:cNvPr id="15" name="组合 228"/>
            <p:cNvGrpSpPr/>
            <p:nvPr/>
          </p:nvGrpSpPr>
          <p:grpSpPr>
            <a:xfrm>
              <a:off x="6876256" y="1678488"/>
              <a:ext cx="1694032" cy="864000"/>
              <a:chOff x="6960415" y="1559814"/>
              <a:chExt cx="1694032" cy="864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285114" y="1750400"/>
                <a:ext cx="369332" cy="50977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200" b="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终端</a:t>
                </a:r>
              </a:p>
            </p:txBody>
          </p:sp>
          <p:pic>
            <p:nvPicPr>
              <p:cNvPr id="25" name="Picture 7" descr="\\eventsql\dvd\Online_ART\DVD_Art_Sept-2-2010\Artwork_Imagery\Hardware Photos\OEM HW\Windows 7 Phones\HTC 7 Pro (WP7)\Sprint htc-7-pro angle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170494">
                <a:off x="7033394" y="1698150"/>
                <a:ext cx="353746" cy="585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圆角矩形 25"/>
              <p:cNvSpPr/>
              <p:nvPr/>
            </p:nvSpPr>
            <p:spPr bwMode="auto">
              <a:xfrm>
                <a:off x="6960415" y="1559814"/>
                <a:ext cx="1694032" cy="864000"/>
              </a:xfrm>
              <a:prstGeom prst="roundRect">
                <a:avLst>
                  <a:gd name="adj" fmla="val 12432"/>
                </a:avLst>
              </a:prstGeom>
              <a:noFill/>
              <a:ln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126000" tIns="82800" rIns="126000" bIns="82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pic>
            <p:nvPicPr>
              <p:cNvPr id="27" name="Picture 58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28441" y="1797873"/>
                <a:ext cx="722248" cy="435217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组合 225"/>
            <p:cNvGrpSpPr/>
            <p:nvPr/>
          </p:nvGrpSpPr>
          <p:grpSpPr>
            <a:xfrm>
              <a:off x="7070270" y="2736107"/>
              <a:ext cx="1172873" cy="544707"/>
              <a:chOff x="7830189" y="3071597"/>
              <a:chExt cx="1172873" cy="544707"/>
            </a:xfrm>
          </p:grpSpPr>
          <p:sp>
            <p:nvSpPr>
              <p:cNvPr id="18" name="AutoShape 65"/>
              <p:cNvSpPr>
                <a:spLocks noChangeArrowheads="1"/>
              </p:cNvSpPr>
              <p:nvPr/>
            </p:nvSpPr>
            <p:spPr bwMode="auto">
              <a:xfrm rot="19263843">
                <a:off x="7830189" y="3134086"/>
                <a:ext cx="1041337" cy="195678"/>
              </a:xfrm>
              <a:prstGeom prst="rightArrow">
                <a:avLst>
                  <a:gd name="adj1" fmla="val 59620"/>
                  <a:gd name="adj2" fmla="val 75808"/>
                </a:avLst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38100" h="25400"/>
              </a:sp3d>
            </p:spPr>
            <p:txBody>
              <a:bodyPr wrap="none" lIns="91435" tIns="45717" rIns="91435" bIns="45717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grpSp>
            <p:nvGrpSpPr>
              <p:cNvPr id="19" name="组合 111"/>
              <p:cNvGrpSpPr/>
              <p:nvPr/>
            </p:nvGrpSpPr>
            <p:grpSpPr>
              <a:xfrm>
                <a:off x="7989885" y="3071597"/>
                <a:ext cx="1013177" cy="544707"/>
                <a:chOff x="8078552" y="3566356"/>
                <a:chExt cx="1084502" cy="733058"/>
              </a:xfrm>
            </p:grpSpPr>
            <p:grpSp>
              <p:nvGrpSpPr>
                <p:cNvPr id="20" name="组合 116"/>
                <p:cNvGrpSpPr/>
                <p:nvPr/>
              </p:nvGrpSpPr>
              <p:grpSpPr>
                <a:xfrm>
                  <a:off x="8078552" y="3566356"/>
                  <a:ext cx="885935" cy="733058"/>
                  <a:chOff x="4888181" y="2961207"/>
                  <a:chExt cx="575192" cy="348302"/>
                </a:xfrm>
              </p:grpSpPr>
              <p:pic>
                <p:nvPicPr>
                  <p:cNvPr id="22" name="Picture 21" descr="cloud_01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8181" y="2961207"/>
                    <a:ext cx="421801" cy="16133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3" name="Picture 21" descr="cloud_0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38225" y="3146889"/>
                    <a:ext cx="425148" cy="16262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8244408" y="3695885"/>
                  <a:ext cx="918646" cy="331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0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互联网</a:t>
                  </a:r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5436096" y="1321298"/>
              <a:ext cx="1856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沃爱彩信系统架构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79512" y="1556792"/>
            <a:ext cx="36066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宋体"/>
                <a:ea typeface="宋体"/>
              </a:rPr>
              <a:t>□ </a:t>
            </a:r>
            <a:r>
              <a:rPr lang="zh-CN" altLang="en-US" sz="1400" b="0" dirty="0" smtClean="0">
                <a:solidFill>
                  <a:schemeClr val="tx1"/>
                </a:solidFill>
                <a:latin typeface="宋体"/>
                <a:ea typeface="宋体"/>
              </a:rPr>
              <a:t>硬件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功能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描述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标配：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 8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个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CPU,16G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内存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,500G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硬盘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,window server 2012(64bit)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WEB/WAP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服务器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：标配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公网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8080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端口，可上网。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CMS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服务器和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SP/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接口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服务器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标配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公网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8080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端口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，可上网。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彩信制作应用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服务器和核心业务和短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彩服务器：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标配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公网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8080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8088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端口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，可上网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数据库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</a:rPr>
              <a:t>标配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此处说明，大批量用户下，硬件平台的需求（此需求是针对运营商，例如需要分配的端口，机位数量，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数量等）。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1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3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469" y="4286256"/>
            <a:ext cx="703406" cy="576000"/>
          </a:xfrm>
          <a:prstGeom prst="rect">
            <a:avLst/>
          </a:prstGeom>
          <a:noFill/>
        </p:spPr>
      </p:pic>
      <p:pic>
        <p:nvPicPr>
          <p:cNvPr id="94" name="Picture 6" descr="D:\Projects\Microsoft\DPM PartnerVideo\images\window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143" y="4582808"/>
            <a:ext cx="284597" cy="208010"/>
          </a:xfrm>
          <a:prstGeom prst="rect">
            <a:avLst/>
          </a:prstGeom>
          <a:noFill/>
        </p:spPr>
      </p:pic>
      <p:pic>
        <p:nvPicPr>
          <p:cNvPr id="95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859" y="4286256"/>
            <a:ext cx="722469" cy="541993"/>
          </a:xfrm>
          <a:prstGeom prst="rect">
            <a:avLst/>
          </a:prstGeom>
          <a:noFill/>
        </p:spPr>
      </p:pic>
      <p:pic>
        <p:nvPicPr>
          <p:cNvPr id="96" name="Picture 3" descr="D:\Pictures\- MediaBank\BizTalk and Dynamics\Dynmc-brand_rgb_alt_r.png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r="61817" b="1031"/>
          <a:stretch/>
        </p:blipFill>
        <p:spPr bwMode="auto">
          <a:xfrm>
            <a:off x="8143900" y="4551621"/>
            <a:ext cx="347385" cy="234701"/>
          </a:xfrm>
          <a:prstGeom prst="rect">
            <a:avLst/>
          </a:prstGeom>
          <a:extLst/>
        </p:spPr>
      </p:pic>
      <p:pic>
        <p:nvPicPr>
          <p:cNvPr id="97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4286256"/>
            <a:ext cx="703406" cy="576000"/>
          </a:xfrm>
          <a:prstGeom prst="rect">
            <a:avLst/>
          </a:prstGeom>
          <a:noFill/>
        </p:spPr>
      </p:pic>
      <p:pic>
        <p:nvPicPr>
          <p:cNvPr id="98" name="Picture 6" descr="D:\Projects\Microsoft\DPM PartnerVideo\images\window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8616" y="4582808"/>
            <a:ext cx="284597" cy="208010"/>
          </a:xfrm>
          <a:prstGeom prst="rect">
            <a:avLst/>
          </a:prstGeom>
          <a:noFill/>
        </p:spPr>
      </p:pic>
      <p:sp>
        <p:nvSpPr>
          <p:cNvPr id="99" name="TextBox 98"/>
          <p:cNvSpPr txBox="1"/>
          <p:nvPr/>
        </p:nvSpPr>
        <p:spPr>
          <a:xfrm>
            <a:off x="5262213" y="4786322"/>
            <a:ext cx="102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+mn-ea"/>
                <a:ea typeface="+mn-ea"/>
              </a:rPr>
              <a:t>WAP</a:t>
            </a:r>
          </a:p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服务器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90907" y="4786322"/>
            <a:ext cx="102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+mn-ea"/>
                <a:ea typeface="+mn-ea"/>
              </a:rPr>
              <a:t>CMS</a:t>
            </a:r>
          </a:p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服务器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76725" y="4753285"/>
            <a:ext cx="102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彩信制作</a:t>
            </a:r>
            <a:endParaRPr lang="en-US" altLang="zh-CN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服务器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786710" y="4786322"/>
            <a:ext cx="102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+mn-ea"/>
                <a:ea typeface="+mn-ea"/>
              </a:rPr>
              <a:t>SP/</a:t>
            </a:r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接口</a:t>
            </a:r>
            <a:endParaRPr lang="en-US" altLang="zh-CN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服务器</a:t>
            </a:r>
          </a:p>
        </p:txBody>
      </p:sp>
      <p:cxnSp>
        <p:nvCxnSpPr>
          <p:cNvPr id="118" name="Straight Connector 5"/>
          <p:cNvCxnSpPr/>
          <p:nvPr/>
        </p:nvCxnSpPr>
        <p:spPr>
          <a:xfrm rot="16200000" flipV="1">
            <a:off x="4933548" y="5353469"/>
            <a:ext cx="281467" cy="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4"/>
          <p:cNvCxnSpPr/>
          <p:nvPr/>
        </p:nvCxnSpPr>
        <p:spPr>
          <a:xfrm>
            <a:off x="4500562" y="5214950"/>
            <a:ext cx="3880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"/>
          <p:cNvCxnSpPr/>
          <p:nvPr/>
        </p:nvCxnSpPr>
        <p:spPr>
          <a:xfrm rot="16200000" flipV="1">
            <a:off x="5786373" y="5353469"/>
            <a:ext cx="281467" cy="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5"/>
          <p:cNvCxnSpPr/>
          <p:nvPr/>
        </p:nvCxnSpPr>
        <p:spPr>
          <a:xfrm rot="16200000" flipV="1">
            <a:off x="6648060" y="5353469"/>
            <a:ext cx="281467" cy="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"/>
          <p:cNvCxnSpPr/>
          <p:nvPr/>
        </p:nvCxnSpPr>
        <p:spPr>
          <a:xfrm rot="16200000" flipV="1">
            <a:off x="7572323" y="5353469"/>
            <a:ext cx="281467" cy="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43570" y="5357826"/>
            <a:ext cx="652696" cy="489650"/>
          </a:xfrm>
          <a:prstGeom prst="rect">
            <a:avLst/>
          </a:prstGeom>
          <a:noFill/>
        </p:spPr>
      </p:pic>
      <p:sp>
        <p:nvSpPr>
          <p:cNvPr id="107" name="Flowchart: Magnetic Disk 42"/>
          <p:cNvSpPr/>
          <p:nvPr/>
        </p:nvSpPr>
        <p:spPr>
          <a:xfrm flipH="1">
            <a:off x="6112562" y="5603742"/>
            <a:ext cx="245386" cy="222169"/>
          </a:xfrm>
          <a:prstGeom prst="flowChartMagneticDisk">
            <a:avLst/>
          </a:prstGeom>
          <a:gradFill>
            <a:gsLst>
              <a:gs pos="0">
                <a:srgbClr val="691987">
                  <a:lumMod val="60000"/>
                  <a:lumOff val="40000"/>
                </a:srgbClr>
              </a:gs>
              <a:gs pos="38000">
                <a:sysClr val="window" lastClr="FFFFFF"/>
              </a:gs>
              <a:gs pos="82000">
                <a:srgbClr val="7030A0"/>
              </a:gs>
              <a:gs pos="100000">
                <a:sysClr val="window" lastClr="FFFFFF"/>
              </a:gs>
            </a:gsLst>
            <a:lin ang="21594000" scaled="0"/>
          </a:gra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val 43"/>
          <p:cNvSpPr/>
          <p:nvPr/>
        </p:nvSpPr>
        <p:spPr>
          <a:xfrm flipH="1">
            <a:off x="6113966" y="5580816"/>
            <a:ext cx="243984" cy="72260"/>
          </a:xfrm>
          <a:prstGeom prst="ellipse">
            <a:avLst/>
          </a:prstGeom>
          <a:gradFill>
            <a:gsLst>
              <a:gs pos="31000">
                <a:sysClr val="window" lastClr="FFFFFF"/>
              </a:gs>
              <a:gs pos="82000">
                <a:srgbClr val="691987">
                  <a:lumMod val="40000"/>
                  <a:lumOff val="60000"/>
                </a:srgbClr>
              </a:gs>
            </a:gsLst>
            <a:lin ang="17400000" scaled="0"/>
          </a:gra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86315" y="5357826"/>
            <a:ext cx="679931" cy="510081"/>
          </a:xfrm>
          <a:prstGeom prst="rect">
            <a:avLst/>
          </a:prstGeom>
          <a:noFill/>
        </p:spPr>
      </p:pic>
      <p:sp>
        <p:nvSpPr>
          <p:cNvPr id="104" name="Flowchart: Magnetic Disk 33"/>
          <p:cNvSpPr/>
          <p:nvPr/>
        </p:nvSpPr>
        <p:spPr>
          <a:xfrm flipH="1">
            <a:off x="5245067" y="5686653"/>
            <a:ext cx="255625" cy="230434"/>
          </a:xfrm>
          <a:prstGeom prst="flowChartMagneticDisk">
            <a:avLst/>
          </a:prstGeom>
          <a:gradFill>
            <a:gsLst>
              <a:gs pos="0">
                <a:srgbClr val="00B0F0"/>
              </a:gs>
              <a:gs pos="38000">
                <a:sysClr val="window" lastClr="FFFFFF"/>
              </a:gs>
              <a:gs pos="82000">
                <a:srgbClr val="007CA8"/>
              </a:gs>
              <a:gs pos="100000">
                <a:sysClr val="window" lastClr="FFFFFF"/>
              </a:gs>
            </a:gsLst>
            <a:lin ang="21594000" scaled="0"/>
          </a:gra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en-US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val 34"/>
          <p:cNvSpPr/>
          <p:nvPr/>
        </p:nvSpPr>
        <p:spPr>
          <a:xfrm flipH="1">
            <a:off x="5246530" y="5663726"/>
            <a:ext cx="254164" cy="74948"/>
          </a:xfrm>
          <a:prstGeom prst="ellipse">
            <a:avLst/>
          </a:prstGeom>
          <a:gradFill>
            <a:gsLst>
              <a:gs pos="31000">
                <a:sysClr val="window" lastClr="FFFFFF"/>
              </a:gs>
              <a:gs pos="82000">
                <a:srgbClr val="007CA8"/>
              </a:gs>
            </a:gsLst>
            <a:lin ang="17400000" scaled="0"/>
          </a:gra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en-US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11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5357826"/>
            <a:ext cx="651031" cy="488401"/>
          </a:xfrm>
          <a:prstGeom prst="rect">
            <a:avLst/>
          </a:prstGeom>
          <a:noFill/>
        </p:spPr>
      </p:pic>
      <p:pic>
        <p:nvPicPr>
          <p:cNvPr id="112" name="Picture 3" descr="D:\Pictures\- MediaBank\BizTalk and Dynamics\Dynmc-brand_rgb_alt_r.png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r="61817" b="1031"/>
          <a:stretch/>
        </p:blipFill>
        <p:spPr bwMode="auto">
          <a:xfrm>
            <a:off x="6850779" y="5592807"/>
            <a:ext cx="313035" cy="211493"/>
          </a:xfrm>
          <a:prstGeom prst="rect">
            <a:avLst/>
          </a:prstGeom>
          <a:extLst/>
        </p:spPr>
      </p:pic>
      <p:pic>
        <p:nvPicPr>
          <p:cNvPr id="109" name="Picture 2" descr="D:\Projects\Microsoft\DPM_Deck\images\Vista (344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29520" y="5357826"/>
            <a:ext cx="637175" cy="478006"/>
          </a:xfrm>
          <a:prstGeom prst="rect">
            <a:avLst/>
          </a:prstGeom>
          <a:noFill/>
        </p:spPr>
      </p:pic>
      <p:pic>
        <p:nvPicPr>
          <p:cNvPr id="110" name="Picture 5" descr="D:\ref\air\buttons\All_Vista\VISTA_05\oobefldr.dll_I0066_0409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38818" y="5575378"/>
            <a:ext cx="327878" cy="245974"/>
          </a:xfrm>
          <a:prstGeom prst="rect">
            <a:avLst/>
          </a:prstGeom>
          <a:noFill/>
        </p:spPr>
      </p:pic>
      <p:sp>
        <p:nvSpPr>
          <p:cNvPr id="119" name="矩形 118"/>
          <p:cNvSpPr/>
          <p:nvPr/>
        </p:nvSpPr>
        <p:spPr bwMode="auto">
          <a:xfrm rot="5400000">
            <a:off x="5307752" y="4764388"/>
            <a:ext cx="648000" cy="169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26000" tIns="82800" rIns="126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57752" y="5857892"/>
            <a:ext cx="66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数据库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15008" y="5857892"/>
            <a:ext cx="66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数据库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19535" y="5786454"/>
            <a:ext cx="6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核心</a:t>
            </a:r>
            <a:endParaRPr lang="en-US" altLang="zh-CN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业务</a:t>
            </a:r>
            <a:endParaRPr lang="en-US" altLang="zh-CN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29520" y="5786454"/>
            <a:ext cx="80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短</a:t>
            </a:r>
            <a:r>
              <a:rPr lang="en-US" altLang="zh-CN" sz="1200" b="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彩信服务器</a:t>
            </a:r>
            <a:endParaRPr lang="en-US" altLang="zh-CN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4" name="Straight Connector 4"/>
          <p:cNvCxnSpPr/>
          <p:nvPr/>
        </p:nvCxnSpPr>
        <p:spPr>
          <a:xfrm>
            <a:off x="4500562" y="6215082"/>
            <a:ext cx="3880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联通">
  <a:themeElements>
    <a:clrScheme name="中国联通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B2B2B2"/>
      </a:folHlink>
    </a:clrScheme>
    <a:fontScheme name="中国联通">
      <a:majorFont>
        <a:latin typeface="Times New Roman"/>
        <a:ea typeface="黑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26000" tIns="82800" rIns="126000" bIns="82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26000" tIns="82800" rIns="126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b="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中国联通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联通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联通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22921</TotalTime>
  <Words>177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中国联通</vt:lpstr>
      <vt:lpstr>幻灯片 1</vt:lpstr>
    </vt:vector>
  </TitlesOfParts>
  <Company>中国联通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服务质量分析</dc:title>
  <dc:creator>TW</dc:creator>
  <cp:lastModifiedBy>YuKy1327</cp:lastModifiedBy>
  <cp:revision>1977</cp:revision>
  <dcterms:created xsi:type="dcterms:W3CDTF">2006-11-20T09:00:19Z</dcterms:created>
  <dcterms:modified xsi:type="dcterms:W3CDTF">2013-06-18T06:41:23Z</dcterms:modified>
</cp:coreProperties>
</file>