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4" r:id="rId3"/>
    <p:sldId id="257" r:id="rId4"/>
    <p:sldId id="279" r:id="rId5"/>
    <p:sldId id="328" r:id="rId6"/>
    <p:sldId id="306" r:id="rId7"/>
    <p:sldId id="321" r:id="rId8"/>
    <p:sldId id="272" r:id="rId9"/>
    <p:sldId id="280" r:id="rId10"/>
    <p:sldId id="282" r:id="rId11"/>
    <p:sldId id="336" r:id="rId12"/>
    <p:sldId id="335"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74F"/>
    <a:srgbClr val="0070C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5.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01A95C5-B85D-42D5-AF8C-EA905BA0DA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F85CD9-64BB-4DF9-83E7-D653E36DEBB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A95C5-B85D-42D5-AF8C-EA905BA0DAF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85CD9-64BB-4DF9-83E7-D653E36DEB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tags" Target="../tags/tag4.xml"/><Relationship Id="rId4" Type="http://schemas.openxmlformats.org/officeDocument/2006/relationships/image" Target="../media/image12.png"/><Relationship Id="rId3" Type="http://schemas.openxmlformats.org/officeDocument/2006/relationships/tags" Target="../tags/tag3.xml"/><Relationship Id="rId2" Type="http://schemas.openxmlformats.org/officeDocument/2006/relationships/image" Target="../media/image11.png"/><Relationship Id="rId14" Type="http://schemas.openxmlformats.org/officeDocument/2006/relationships/slideLayout" Target="../slideLayouts/slideLayout8.xml"/><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hyperlink" Target="&#23398;&#29983;&#25104;&#32489;&#31649;&#29702;&#31995;&#32479;.ex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2390" y="0"/>
            <a:ext cx="2040890" cy="1443355"/>
          </a:xfrm>
          <a:prstGeom prst="rect">
            <a:avLst/>
          </a:prstGeom>
        </p:spPr>
      </p:pic>
      <p:sp>
        <p:nvSpPr>
          <p:cNvPr id="8" name="椭圆 7"/>
          <p:cNvSpPr/>
          <p:nvPr/>
        </p:nvSpPr>
        <p:spPr>
          <a:xfrm>
            <a:off x="11292000" y="252900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292000" y="4519520"/>
            <a:ext cx="1800000" cy="1800000"/>
          </a:xfrm>
          <a:prstGeom prst="ellipse">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292000" y="2529000"/>
            <a:ext cx="900000"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bg1"/>
                </a:solidFill>
              </a:rPr>
              <a:t>功能</a:t>
            </a:r>
            <a:r>
              <a:rPr lang="zh-CN" altLang="en-US" b="1" dirty="0">
                <a:solidFill>
                  <a:schemeClr val="bg1"/>
                </a:solidFill>
              </a:rPr>
              <a:t>演示</a:t>
            </a:r>
            <a:endParaRPr lang="zh-CN" altLang="en-US" b="1" dirty="0">
              <a:solidFill>
                <a:schemeClr val="bg1"/>
              </a:solidFill>
            </a:endParaRPr>
          </a:p>
        </p:txBody>
      </p:sp>
      <p:sp>
        <p:nvSpPr>
          <p:cNvPr id="12" name="矩形 11"/>
          <p:cNvSpPr/>
          <p:nvPr/>
        </p:nvSpPr>
        <p:spPr>
          <a:xfrm>
            <a:off x="11292000" y="4519520"/>
            <a:ext cx="900000" cy="1800000"/>
          </a:xfrm>
          <a:prstGeom prst="rect">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accent4">
                    <a:lumMod val="60000"/>
                    <a:lumOff val="40000"/>
                  </a:schemeClr>
                </a:solidFill>
              </a:rPr>
              <a:t>总结</a:t>
            </a:r>
            <a:endParaRPr lang="zh-CN" altLang="en-US" b="1" dirty="0">
              <a:solidFill>
                <a:schemeClr val="accent4">
                  <a:lumMod val="60000"/>
                  <a:lumOff val="40000"/>
                </a:schemeClr>
              </a:solidFill>
            </a:endParaRPr>
          </a:p>
        </p:txBody>
      </p:sp>
      <p:sp>
        <p:nvSpPr>
          <p:cNvPr id="2" name="文本框 1"/>
          <p:cNvSpPr txBox="1"/>
          <p:nvPr/>
        </p:nvSpPr>
        <p:spPr>
          <a:xfrm>
            <a:off x="-1995805" y="1263015"/>
            <a:ext cx="11289030" cy="6062345"/>
          </a:xfrm>
          <a:prstGeom prst="rect">
            <a:avLst/>
          </a:prstGeom>
          <a:noFill/>
        </p:spPr>
        <p:txBody>
          <a:bodyPr wrap="square" rtlCol="0">
            <a:spAutoFit/>
          </a:bodyPr>
          <a:lstStyle/>
          <a:p>
            <a:pPr algn="r"/>
            <a:r>
              <a:rPr lang="zh-CN" altLang="en-US" sz="8000" b="1" dirty="0"/>
              <a:t>学生成绩管理系统</a:t>
            </a:r>
            <a:endParaRPr lang="zh-CN" altLang="en-US" sz="8000" b="1" dirty="0"/>
          </a:p>
          <a:p>
            <a:pPr algn="r"/>
            <a:endParaRPr lang="zh-CN" altLang="en-US" sz="8000" b="1" dirty="0"/>
          </a:p>
          <a:p>
            <a:pPr algn="r"/>
            <a:endParaRPr lang="zh-CN" altLang="en-US" sz="8000" b="1" dirty="0"/>
          </a:p>
          <a:p>
            <a:pPr algn="r"/>
            <a:r>
              <a:rPr lang="en-US" altLang="zh-CN" sz="2800" b="1">
                <a:sym typeface="+mn-ea"/>
              </a:rPr>
              <a:t>----21</a:t>
            </a:r>
            <a:r>
              <a:rPr lang="zh-CN" altLang="en-US" sz="2800" b="1">
                <a:sym typeface="+mn-ea"/>
              </a:rPr>
              <a:t>物联网工程朱旭东</a:t>
            </a:r>
            <a:endParaRPr lang="zh-CN" altLang="en-US" sz="2800" b="1"/>
          </a:p>
          <a:p>
            <a:pPr algn="r"/>
            <a:endParaRPr lang="en-US" altLang="zh-CN" sz="9600" b="1" dirty="0"/>
          </a:p>
          <a:p>
            <a:pPr algn="r"/>
            <a:endParaRPr lang="zh-CN" altLang="en-US" sz="2400" b="1" dirty="0"/>
          </a:p>
        </p:txBody>
      </p:sp>
      <p:sp>
        <p:nvSpPr>
          <p:cNvPr id="4" name="椭圆 3"/>
          <p:cNvSpPr/>
          <p:nvPr/>
        </p:nvSpPr>
        <p:spPr>
          <a:xfrm>
            <a:off x="11292000" y="538480"/>
            <a:ext cx="1800000" cy="180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292000" y="538480"/>
            <a:ext cx="9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accent6">
                    <a:lumMod val="50000"/>
                  </a:schemeClr>
                </a:solidFill>
              </a:rPr>
              <a:t>系统</a:t>
            </a:r>
            <a:r>
              <a:rPr lang="zh-CN" altLang="en-US" b="1" dirty="0">
                <a:solidFill>
                  <a:schemeClr val="accent6">
                    <a:lumMod val="50000"/>
                  </a:schemeClr>
                </a:solidFill>
              </a:rPr>
              <a:t>介绍</a:t>
            </a:r>
            <a:endParaRPr lang="zh-CN" altLang="en-US" b="1" dirty="0">
              <a:solidFill>
                <a:schemeClr val="accent6">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100000" fill="hold" grpId="0" nodeType="clickEffect">
                                  <p:stCondLst>
                                    <p:cond delay="0"/>
                                  </p:stCondLst>
                                  <p:childTnLst>
                                    <p:animScale>
                                      <p:cBhvr>
                                        <p:cTn id="6" dur="800" fill="hold"/>
                                        <p:tgtEl>
                                          <p:spTgt spid="4"/>
                                        </p:tgtEl>
                                      </p:cBhvr>
                                      <p:by x="1500000" y="1500000"/>
                                    </p:animScale>
                                  </p:childTnLst>
                                </p:cTn>
                              </p:par>
                              <p:par>
                                <p:cTn id="7" presetID="10" presetClass="exit" presetSubtype="0" fill="hold" grpId="0" nodeType="withEffect">
                                  <p:stCondLst>
                                    <p:cond delay="0"/>
                                  </p:stCondLst>
                                  <p:childTnLst>
                                    <p:animEffect transition="out" filter="fade">
                                      <p:cBhvr>
                                        <p:cTn id="8" dur="250"/>
                                        <p:tgtEl>
                                          <p:spTgt spid="5"/>
                                        </p:tgtEl>
                                      </p:cBhvr>
                                    </p:animEffect>
                                    <p:set>
                                      <p:cBhvr>
                                        <p:cTn id="9" dur="1" fill="hold">
                                          <p:stCondLst>
                                            <p:cond delay="249"/>
                                          </p:stCondLst>
                                        </p:cTn>
                                        <p:tgtEl>
                                          <p:spTgt spid="5"/>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250"/>
                                        <p:tgtEl>
                                          <p:spTgt spid="11"/>
                                        </p:tgtEl>
                                      </p:cBhvr>
                                    </p:animEffect>
                                    <p:set>
                                      <p:cBhvr>
                                        <p:cTn id="12" dur="1" fill="hold">
                                          <p:stCondLst>
                                            <p:cond delay="249"/>
                                          </p:stCondLst>
                                        </p:cTn>
                                        <p:tgtEl>
                                          <p:spTgt spid="11"/>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250"/>
                                        <p:tgtEl>
                                          <p:spTgt spid="12"/>
                                        </p:tgtEl>
                                      </p:cBhvr>
                                    </p:animEffect>
                                    <p:set>
                                      <p:cBhvr>
                                        <p:cTn id="15" dur="1" fill="hold">
                                          <p:stCondLst>
                                            <p:cond delay="24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0" name="文本框 9"/>
          <p:cNvSpPr txBox="1"/>
          <p:nvPr/>
        </p:nvSpPr>
        <p:spPr>
          <a:xfrm>
            <a:off x="1309370" y="930275"/>
            <a:ext cx="9781540" cy="3692525"/>
          </a:xfrm>
          <a:prstGeom prst="rect">
            <a:avLst/>
          </a:prstGeom>
          <a:noFill/>
        </p:spPr>
        <p:txBody>
          <a:bodyPr wrap="square" rtlCol="0">
            <a:spAutoFit/>
          </a:bodyPr>
          <a:p>
            <a:pPr algn="l"/>
            <a:r>
              <a:rPr lang="en-US" altLang="zh-CN" b="1">
                <a:solidFill>
                  <a:srgbClr val="FF0000"/>
                </a:solidFill>
              </a:rPr>
              <a:t>3. </a:t>
            </a:r>
            <a:r>
              <a:rPr lang="zh-CN" altLang="en-US" b="1">
                <a:solidFill>
                  <a:srgbClr val="FF0000"/>
                </a:solidFill>
              </a:rPr>
              <a:t>收获和体会：</a:t>
            </a:r>
            <a:endParaRPr lang="zh-CN" altLang="en-US" b="1">
              <a:solidFill>
                <a:srgbClr val="FF0000"/>
              </a:solidFill>
            </a:endParaRPr>
          </a:p>
          <a:p>
            <a:pPr algn="l"/>
            <a:r>
              <a:rPr lang="en-US" altLang="zh-CN" b="1">
                <a:solidFill>
                  <a:schemeClr val="tx1"/>
                </a:solidFill>
              </a:rPr>
              <a:t>       </a:t>
            </a:r>
            <a:r>
              <a:rPr lang="zh-CN" altLang="en-US" b="1">
                <a:solidFill>
                  <a:schemeClr val="tx1"/>
                </a:solidFill>
              </a:rPr>
              <a:t>整个学生成绩管理系统从第二周（3月4日）开始着手严格按照软件设计流程操作，总共经历70天的编写和打磨。最终得到了一个相对满意的作品。</a:t>
            </a:r>
            <a:endParaRPr lang="zh-CN" altLang="en-US" b="1">
              <a:solidFill>
                <a:schemeClr val="tx1"/>
              </a:solidFill>
            </a:endParaRPr>
          </a:p>
          <a:p>
            <a:pPr algn="l"/>
            <a:r>
              <a:rPr lang="en-US" altLang="zh-CN" b="1">
                <a:solidFill>
                  <a:schemeClr val="tx1"/>
                </a:solidFill>
              </a:rPr>
              <a:t>       </a:t>
            </a:r>
            <a:r>
              <a:rPr lang="zh-CN" altLang="en-US" b="1">
                <a:solidFill>
                  <a:schemeClr val="tx1"/>
                </a:solidFill>
              </a:rPr>
              <a:t>在经历一个产品从需求、框架、代码、调试、优化的整个过程中，每一个功能从构想到实现的过程真的有无穷的乐趣和自豪。尤其是经过反复的调试和修正之后，程序如期的运行起来，那一刻，是发自肺腑的喜悦和自豪。我深切感受到这个过程，需要以抽象的思路看待问题，找到问题的核心并对问题域进行分解，尽可能多的考虑异常和错误的情况。需要耐心、坚持、不断地学习和严密的逻辑。</a:t>
            </a:r>
            <a:endParaRPr lang="zh-CN" altLang="en-US" b="1">
              <a:solidFill>
                <a:schemeClr val="tx1"/>
              </a:solidFill>
            </a:endParaRPr>
          </a:p>
          <a:p>
            <a:pPr algn="l"/>
            <a:r>
              <a:rPr lang="en-US" altLang="zh-CN" b="1">
                <a:solidFill>
                  <a:schemeClr val="tx1"/>
                </a:solidFill>
              </a:rPr>
              <a:t>         </a:t>
            </a:r>
            <a:r>
              <a:rPr lang="zh-CN" altLang="en-US" b="1">
                <a:solidFill>
                  <a:schemeClr val="tx1"/>
                </a:solidFill>
              </a:rPr>
              <a:t>我深知在今后的学习实践中还有很多需要学习和磨练的，这仅仅是我在软件开发和学习的道路上迈出的一小步。我还需不断地耕耘、不断地学习。</a:t>
            </a:r>
            <a:endParaRPr lang="zh-CN" altLang="en-US" b="1">
              <a:solidFill>
                <a:schemeClr val="tx1"/>
              </a:solidFill>
            </a:endParaRPr>
          </a:p>
          <a:p>
            <a:pPr algn="l"/>
            <a:r>
              <a:rPr lang="en-US" altLang="zh-CN" b="1">
                <a:solidFill>
                  <a:schemeClr val="tx1"/>
                </a:solidFill>
              </a:rPr>
              <a:t>        </a:t>
            </a:r>
            <a:r>
              <a:rPr lang="zh-CN" altLang="en-US" b="1">
                <a:solidFill>
                  <a:schemeClr val="tx1"/>
                </a:solidFill>
              </a:rPr>
              <a:t>感谢王爽老师给我的从产品需求分析开始按照软件设计流程尽善尽美的建议，让我体会到了编程的乐趣和自豪感。感谢王爽老师一年的教导和帮助。很幸运在程序设计入门中遇到了如此负责和体贴的老师。</a:t>
            </a:r>
            <a:endParaRPr lang="zh-CN" altLang="en-US"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1291365" y="252900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1292000" y="538480"/>
            <a:ext cx="1800000" cy="180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292000" y="538480"/>
            <a:ext cx="9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accent6">
                    <a:lumMod val="50000"/>
                  </a:schemeClr>
                </a:solidFill>
              </a:rPr>
              <a:t>系统介绍</a:t>
            </a:r>
            <a:endParaRPr lang="zh-CN" altLang="en-US" b="1" dirty="0">
              <a:solidFill>
                <a:schemeClr val="accent6">
                  <a:lumMod val="50000"/>
                </a:schemeClr>
              </a:solidFill>
            </a:endParaRPr>
          </a:p>
        </p:txBody>
      </p:sp>
      <p:sp>
        <p:nvSpPr>
          <p:cNvPr id="12" name="矩形 11"/>
          <p:cNvSpPr/>
          <p:nvPr/>
        </p:nvSpPr>
        <p:spPr>
          <a:xfrm>
            <a:off x="11292000" y="2529000"/>
            <a:ext cx="900000"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bg1"/>
                </a:solidFill>
              </a:rPr>
              <a:t>功能演示</a:t>
            </a:r>
            <a:endParaRPr lang="zh-CN" altLang="en-US" b="1" dirty="0">
              <a:solidFill>
                <a:schemeClr val="bg1"/>
              </a:solidFill>
            </a:endParaRPr>
          </a:p>
        </p:txBody>
      </p:sp>
      <p:sp>
        <p:nvSpPr>
          <p:cNvPr id="5" name="文本框 4"/>
          <p:cNvSpPr txBox="1"/>
          <p:nvPr/>
        </p:nvSpPr>
        <p:spPr>
          <a:xfrm>
            <a:off x="1714080" y="2644110"/>
            <a:ext cx="6119280" cy="1198880"/>
          </a:xfrm>
          <a:prstGeom prst="rect">
            <a:avLst/>
          </a:prstGeom>
          <a:noFill/>
        </p:spPr>
        <p:txBody>
          <a:bodyPr wrap="square" rtlCol="0">
            <a:spAutoFit/>
          </a:bodyPr>
          <a:lstStyle/>
          <a:p>
            <a:r>
              <a:rPr lang="zh-CN" altLang="en-US" sz="7200" b="1" dirty="0"/>
              <a:t>谢谢老师</a:t>
            </a:r>
            <a:endParaRPr lang="zh-CN" altLang="en-US" sz="7200" b="1" dirty="0"/>
          </a:p>
        </p:txBody>
      </p:sp>
      <p:sp>
        <p:nvSpPr>
          <p:cNvPr id="9" name="椭圆 8"/>
          <p:cNvSpPr/>
          <p:nvPr/>
        </p:nvSpPr>
        <p:spPr>
          <a:xfrm>
            <a:off x="11292000" y="4519520"/>
            <a:ext cx="1800000" cy="1800000"/>
          </a:xfrm>
          <a:prstGeom prst="ellipse">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1292000" y="4519520"/>
            <a:ext cx="900000" cy="1800000"/>
          </a:xfrm>
          <a:prstGeom prst="rect">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accent4">
                    <a:lumMod val="60000"/>
                    <a:lumOff val="40000"/>
                  </a:schemeClr>
                </a:solidFill>
              </a:rPr>
              <a:t>总结</a:t>
            </a:r>
            <a:endParaRPr lang="zh-CN" altLang="en-US" b="1" dirty="0">
              <a:solidFill>
                <a:schemeClr val="accent4">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mn-ea"/>
              </a:rPr>
              <a:t>一、简介</a:t>
            </a:r>
            <a:br>
              <a:rPr lang="zh-CN" altLang="en-US" b="1" dirty="0">
                <a:solidFill>
                  <a:schemeClr val="accent6">
                    <a:lumMod val="50000"/>
                  </a:schemeClr>
                </a:solidFill>
              </a:rPr>
            </a:b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p:nvPr>
        </p:nvSpPr>
        <p:spPr>
          <a:xfrm>
            <a:off x="839788" y="2098040"/>
            <a:ext cx="3932237" cy="3811588"/>
          </a:xfrm>
        </p:spPr>
        <p:txBody>
          <a:bodyPr/>
          <a:lstStyle/>
          <a:p>
            <a:endParaRPr lang="en-US" altLang="zh-CN" dirty="0">
              <a:solidFill>
                <a:schemeClr val="accent6">
                  <a:lumMod val="50000"/>
                </a:schemeClr>
              </a:solidFill>
            </a:endParaRPr>
          </a:p>
          <a:p>
            <a:pPr marL="285750" indent="-285750">
              <a:buFont typeface="Arial" panose="020B0604020202020204" pitchFamily="34" charset="0"/>
              <a:buChar char="•"/>
            </a:pPr>
            <a:r>
              <a:rPr lang="zh-CN" altLang="en-US" b="1" dirty="0">
                <a:solidFill>
                  <a:schemeClr val="accent6">
                    <a:lumMod val="50000"/>
                  </a:schemeClr>
                </a:solidFill>
              </a:rPr>
              <a:t>系统名称</a:t>
            </a:r>
            <a:r>
              <a:rPr lang="zh-CN" altLang="en-US" dirty="0">
                <a:solidFill>
                  <a:schemeClr val="accent6">
                    <a:lumMod val="50000"/>
                  </a:schemeClr>
                </a:solidFill>
              </a:rPr>
              <a:t>：学生成绩管理系统</a:t>
            </a:r>
            <a:endParaRPr lang="en-US" altLang="zh-CN" dirty="0">
              <a:solidFill>
                <a:schemeClr val="accent6">
                  <a:lumMod val="50000"/>
                </a:schemeClr>
              </a:solidFill>
            </a:endParaRPr>
          </a:p>
          <a:p>
            <a:pPr marL="285750" indent="-285750">
              <a:buFont typeface="Arial" panose="020B0604020202020204" pitchFamily="34" charset="0"/>
              <a:buChar char="•"/>
            </a:pPr>
            <a:r>
              <a:rPr lang="zh-CN" altLang="en-US" b="1" dirty="0">
                <a:solidFill>
                  <a:schemeClr val="accent6">
                    <a:lumMod val="50000"/>
                  </a:schemeClr>
                </a:solidFill>
              </a:rPr>
              <a:t>简介</a:t>
            </a:r>
            <a:r>
              <a:rPr lang="zh-CN" altLang="en-US" dirty="0">
                <a:solidFill>
                  <a:schemeClr val="accent6">
                    <a:lumMod val="50000"/>
                  </a:schemeClr>
                </a:solidFill>
              </a:rPr>
              <a:t>：</a:t>
            </a:r>
            <a:r>
              <a:rPr dirty="0">
                <a:solidFill>
                  <a:schemeClr val="accent6">
                    <a:lumMod val="50000"/>
                  </a:schemeClr>
                </a:solidFill>
              </a:rPr>
              <a:t>系统面向中国传媒大学以学院为划分的所有同学和老师。主要进行学生成绩的</a:t>
            </a:r>
            <a:r>
              <a:rPr dirty="0">
                <a:solidFill>
                  <a:srgbClr val="FF0000"/>
                </a:solidFill>
              </a:rPr>
              <a:t>录入，修改，删除，查找</a:t>
            </a:r>
            <a:r>
              <a:rPr dirty="0">
                <a:solidFill>
                  <a:schemeClr val="accent6">
                    <a:lumMod val="50000"/>
                  </a:schemeClr>
                </a:solidFill>
              </a:rPr>
              <a:t>，</a:t>
            </a:r>
            <a:r>
              <a:rPr dirty="0">
                <a:solidFill>
                  <a:srgbClr val="FF0000"/>
                </a:solidFill>
              </a:rPr>
              <a:t>简单的</a:t>
            </a:r>
            <a:r>
              <a:rPr lang="zh-CN" dirty="0">
                <a:solidFill>
                  <a:srgbClr val="FF0000"/>
                </a:solidFill>
              </a:rPr>
              <a:t>个人</a:t>
            </a:r>
            <a:r>
              <a:rPr dirty="0">
                <a:solidFill>
                  <a:srgbClr val="FF0000"/>
                </a:solidFill>
              </a:rPr>
              <a:t>成绩</a:t>
            </a:r>
            <a:r>
              <a:rPr lang="zh-CN" dirty="0">
                <a:solidFill>
                  <a:srgbClr val="FF0000"/>
                </a:solidFill>
              </a:rPr>
              <a:t>分析</a:t>
            </a:r>
            <a:r>
              <a:rPr dirty="0">
                <a:solidFill>
                  <a:schemeClr val="accent6">
                    <a:lumMod val="50000"/>
                  </a:schemeClr>
                </a:solidFill>
              </a:rPr>
              <a:t>以及</a:t>
            </a:r>
            <a:r>
              <a:rPr dirty="0">
                <a:solidFill>
                  <a:srgbClr val="FF0000"/>
                </a:solidFill>
              </a:rPr>
              <a:t>多个维度的成绩统计排序</a:t>
            </a:r>
            <a:r>
              <a:rPr dirty="0">
                <a:solidFill>
                  <a:schemeClr val="accent6">
                    <a:lumMod val="50000"/>
                  </a:schemeClr>
                </a:solidFill>
              </a:rPr>
              <a:t>。涉及面向对象中的封装、继承、多态以及</a:t>
            </a:r>
            <a:r>
              <a:rPr dirty="0">
                <a:solidFill>
                  <a:srgbClr val="FF0000"/>
                </a:solidFill>
              </a:rPr>
              <a:t>文件IO流</a:t>
            </a:r>
            <a:r>
              <a:rPr dirty="0">
                <a:solidFill>
                  <a:schemeClr val="accent6">
                    <a:lumMod val="50000"/>
                  </a:schemeClr>
                </a:solidFill>
              </a:rPr>
              <a:t>。</a:t>
            </a:r>
            <a:endParaRPr dirty="0">
              <a:solidFill>
                <a:schemeClr val="accent6">
                  <a:lumMod val="50000"/>
                </a:schemeClr>
              </a:solidFill>
            </a:endParaRPr>
          </a:p>
          <a:p>
            <a:pPr marL="285750" indent="-285750">
              <a:buFont typeface="Arial" panose="020B0604020202020204" pitchFamily="34" charset="0"/>
              <a:buChar char="•"/>
            </a:pPr>
            <a:r>
              <a:rPr lang="zh-CN" altLang="en-US" b="1" dirty="0">
                <a:solidFill>
                  <a:schemeClr val="accent6">
                    <a:lumMod val="50000"/>
                  </a:schemeClr>
                </a:solidFill>
              </a:rPr>
              <a:t>开发平台</a:t>
            </a:r>
            <a:r>
              <a:rPr lang="zh-CN" altLang="en-US" dirty="0">
                <a:solidFill>
                  <a:schemeClr val="accent6">
                    <a:lumMod val="50000"/>
                  </a:schemeClr>
                </a:solidFill>
              </a:rPr>
              <a:t>：Dev-C++ IDE</a:t>
            </a:r>
            <a:endParaRPr lang="zh-CN" altLang="en-US" dirty="0">
              <a:solidFill>
                <a:schemeClr val="accent6">
                  <a:lumMod val="50000"/>
                </a:schemeClr>
              </a:solidFill>
            </a:endParaRPr>
          </a:p>
          <a:p>
            <a:pPr marL="285750" indent="-285750">
              <a:buFont typeface="Arial" panose="020B0604020202020204" pitchFamily="34" charset="0"/>
              <a:buChar char="•"/>
            </a:pPr>
            <a:r>
              <a:rPr lang="zh-CN" altLang="en-US" b="1" dirty="0">
                <a:solidFill>
                  <a:schemeClr val="accent6">
                    <a:lumMod val="50000"/>
                  </a:schemeClr>
                </a:solidFill>
              </a:rPr>
              <a:t>代码行数</a:t>
            </a:r>
            <a:r>
              <a:rPr lang="zh-CN" altLang="en-US" dirty="0">
                <a:solidFill>
                  <a:schemeClr val="accent6">
                    <a:lumMod val="50000"/>
                  </a:schemeClr>
                </a:solidFill>
              </a:rPr>
              <a:t>：</a:t>
            </a:r>
            <a:r>
              <a:rPr lang="en-US" altLang="zh-CN" dirty="0">
                <a:solidFill>
                  <a:srgbClr val="FF0000"/>
                </a:solidFill>
              </a:rPr>
              <a:t>1023</a:t>
            </a:r>
            <a:endParaRPr lang="en-US" altLang="zh-CN" dirty="0">
              <a:solidFill>
                <a:srgbClr val="FF0000"/>
              </a:solidFill>
            </a:endParaRPr>
          </a:p>
          <a:p>
            <a:pPr marL="285750" indent="-285750">
              <a:buFont typeface="Arial" panose="020B0604020202020204" pitchFamily="34" charset="0"/>
              <a:buChar char="•"/>
            </a:pPr>
            <a:endParaRPr lang="en-US" altLang="zh-CN" dirty="0">
              <a:solidFill>
                <a:srgbClr val="FF0000"/>
              </a:solidFill>
            </a:endParaRPr>
          </a:p>
        </p:txBody>
      </p:sp>
      <p:pic>
        <p:nvPicPr>
          <p:cNvPr id="9" name="图片 8" descr="图片包含 镜子, 户外, 建筑物, 地面&#10;&#10;自动生成的说明"/>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5198745" y="1397635"/>
            <a:ext cx="6662420" cy="4441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strips(downRigh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strips(downRigh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trips(downRigh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strips(downRight)">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62013" y="417512"/>
            <a:ext cx="3932237" cy="1600200"/>
          </a:xfrm>
        </p:spPr>
        <p:txBody>
          <a:bodyPr/>
          <a:lstStyle/>
          <a:p>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mn-ea"/>
              </a:rPr>
              <a:t>二、课题分析</a:t>
            </a:r>
            <a:br>
              <a:rPr lang="zh-CN" altLang="en-US" b="1" dirty="0">
                <a:solidFill>
                  <a:schemeClr val="accent6">
                    <a:lumMod val="50000"/>
                  </a:schemeClr>
                </a:solidFill>
                <a:latin typeface="微软雅黑" panose="020B0503020204020204" pitchFamily="34" charset="-122"/>
                <a:ea typeface="微软雅黑" panose="020B0503020204020204" pitchFamily="34" charset="-122"/>
              </a:rPr>
            </a:b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half" idx="2"/>
          </p:nvPr>
        </p:nvSpPr>
        <p:spPr>
          <a:xfrm>
            <a:off x="402590" y="1732915"/>
            <a:ext cx="5192395" cy="4705985"/>
          </a:xfrm>
        </p:spPr>
        <p:txBody>
          <a:bodyPr>
            <a:normAutofit/>
          </a:bodyPr>
          <a:p>
            <a:endParaRPr lang="en-US" altLang="zh-CN"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定义学生（student）类，其中至少包括姓名、性别、学号、班级和四门功课的成绩。</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功能要求：</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 1、设计</a:t>
            </a:r>
            <a:r>
              <a:rPr sz="2000" b="1" dirty="0">
                <a:solidFill>
                  <a:srgbClr val="FF0000"/>
                </a:solidFill>
              </a:rPr>
              <a:t>菜单</a:t>
            </a:r>
            <a:r>
              <a:rPr b="1" dirty="0">
                <a:solidFill>
                  <a:schemeClr val="accent6">
                    <a:lumMod val="50000"/>
                  </a:schemeClr>
                </a:solidFill>
              </a:rPr>
              <a:t>实现功能选择； </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 2、</a:t>
            </a:r>
            <a:r>
              <a:rPr b="1" dirty="0">
                <a:solidFill>
                  <a:srgbClr val="FF0000"/>
                </a:solidFill>
              </a:rPr>
              <a:t>输入</a:t>
            </a:r>
            <a:r>
              <a:rPr b="1" dirty="0">
                <a:solidFill>
                  <a:schemeClr val="accent6">
                    <a:lumMod val="50000"/>
                  </a:schemeClr>
                </a:solidFill>
              </a:rPr>
              <a:t>功能：输入学生信息，并</a:t>
            </a:r>
            <a:r>
              <a:rPr b="1" dirty="0">
                <a:solidFill>
                  <a:srgbClr val="FF0000"/>
                </a:solidFill>
              </a:rPr>
              <a:t>保存到文件</a:t>
            </a:r>
            <a:r>
              <a:rPr b="1" dirty="0">
                <a:solidFill>
                  <a:schemeClr val="accent6">
                    <a:lumMod val="50000"/>
                  </a:schemeClr>
                </a:solidFill>
              </a:rPr>
              <a:t>中；</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 3、计算每个学生的</a:t>
            </a:r>
            <a:r>
              <a:rPr b="1" dirty="0">
                <a:solidFill>
                  <a:srgbClr val="FF0000"/>
                </a:solidFill>
              </a:rPr>
              <a:t>总分</a:t>
            </a:r>
            <a:r>
              <a:rPr b="1" dirty="0">
                <a:solidFill>
                  <a:schemeClr val="accent6">
                    <a:lumMod val="50000"/>
                  </a:schemeClr>
                </a:solidFill>
              </a:rPr>
              <a:t>与平均分并</a:t>
            </a:r>
            <a:r>
              <a:rPr b="1" dirty="0">
                <a:solidFill>
                  <a:srgbClr val="FF0000"/>
                </a:solidFill>
              </a:rPr>
              <a:t>排序</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 4、能根据学号</a:t>
            </a:r>
            <a:r>
              <a:rPr b="1" dirty="0">
                <a:solidFill>
                  <a:srgbClr val="FF0000"/>
                </a:solidFill>
              </a:rPr>
              <a:t>修改</a:t>
            </a:r>
            <a:r>
              <a:rPr b="1" dirty="0">
                <a:solidFill>
                  <a:schemeClr val="accent6">
                    <a:lumMod val="50000"/>
                  </a:schemeClr>
                </a:solidFill>
              </a:rPr>
              <a:t>学生信息 </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 5、能根据学号</a:t>
            </a:r>
            <a:r>
              <a:rPr b="1" dirty="0">
                <a:solidFill>
                  <a:srgbClr val="FF0000"/>
                </a:solidFill>
              </a:rPr>
              <a:t>删除</a:t>
            </a:r>
            <a:r>
              <a:rPr b="1" dirty="0">
                <a:solidFill>
                  <a:schemeClr val="accent6">
                    <a:lumMod val="50000"/>
                  </a:schemeClr>
                </a:solidFill>
              </a:rPr>
              <a:t>学生信息</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 6、查询功能：</a:t>
            </a:r>
            <a:endParaRPr b="1" dirty="0">
              <a:solidFill>
                <a:schemeClr val="accent6">
                  <a:lumMod val="50000"/>
                </a:schemeClr>
              </a:solidFill>
            </a:endParaRPr>
          </a:p>
          <a:p>
            <a:pPr marL="742950" lvl="1" indent="-285750">
              <a:buFont typeface="Arial" panose="020B0604020202020204" pitchFamily="34" charset="0"/>
              <a:buChar char="•"/>
            </a:pPr>
            <a:r>
              <a:rPr b="1" dirty="0">
                <a:solidFill>
                  <a:schemeClr val="accent6">
                    <a:lumMod val="50000"/>
                  </a:schemeClr>
                </a:solidFill>
              </a:rPr>
              <a:t> 1）能够根据</a:t>
            </a:r>
            <a:r>
              <a:rPr b="1" dirty="0">
                <a:solidFill>
                  <a:srgbClr val="FF0000"/>
                </a:solidFill>
              </a:rPr>
              <a:t>学号查询</a:t>
            </a:r>
            <a:r>
              <a:rPr b="1" dirty="0">
                <a:solidFill>
                  <a:schemeClr val="accent6">
                    <a:lumMod val="50000"/>
                  </a:schemeClr>
                </a:solidFill>
              </a:rPr>
              <a:t>学生信息；</a:t>
            </a:r>
            <a:endParaRPr b="1" dirty="0">
              <a:solidFill>
                <a:schemeClr val="accent6">
                  <a:lumMod val="50000"/>
                </a:schemeClr>
              </a:solidFill>
            </a:endParaRPr>
          </a:p>
          <a:p>
            <a:pPr marL="742950" lvl="1" indent="-285750">
              <a:buFont typeface="Arial" panose="020B0604020202020204" pitchFamily="34" charset="0"/>
              <a:buChar char="•"/>
            </a:pPr>
            <a:r>
              <a:rPr b="1" dirty="0">
                <a:solidFill>
                  <a:schemeClr val="accent6">
                    <a:lumMod val="50000"/>
                  </a:schemeClr>
                </a:solidFill>
              </a:rPr>
              <a:t> 2）能够根据</a:t>
            </a:r>
            <a:r>
              <a:rPr b="1" dirty="0">
                <a:solidFill>
                  <a:srgbClr val="FF0000"/>
                </a:solidFill>
              </a:rPr>
              <a:t>姓名、班级查询</a:t>
            </a:r>
            <a:r>
              <a:rPr b="1" dirty="0">
                <a:solidFill>
                  <a:schemeClr val="accent6">
                    <a:lumMod val="50000"/>
                  </a:schemeClr>
                </a:solidFill>
              </a:rPr>
              <a:t>学生信息</a:t>
            </a:r>
            <a:endParaRPr b="1" dirty="0">
              <a:solidFill>
                <a:schemeClr val="accent6">
                  <a:lumMod val="50000"/>
                </a:schemeClr>
              </a:solidFill>
            </a:endParaRPr>
          </a:p>
          <a:p>
            <a:pPr marL="742950" lvl="1" indent="-285750">
              <a:buFont typeface="Arial" panose="020B0604020202020204" pitchFamily="34" charset="0"/>
              <a:buChar char="•"/>
            </a:pPr>
            <a:r>
              <a:rPr b="1" dirty="0">
                <a:solidFill>
                  <a:schemeClr val="accent6">
                    <a:lumMod val="50000"/>
                  </a:schemeClr>
                </a:solidFill>
              </a:rPr>
              <a:t> 3）统计学生成绩，按照班级和科目</a:t>
            </a:r>
            <a:r>
              <a:rPr b="1" dirty="0">
                <a:solidFill>
                  <a:srgbClr val="FF0000"/>
                </a:solidFill>
              </a:rPr>
              <a:t>计算平均分</a:t>
            </a:r>
            <a:r>
              <a:rPr b="1" dirty="0">
                <a:solidFill>
                  <a:schemeClr val="accent6">
                    <a:lumMod val="50000"/>
                  </a:schemeClr>
                </a:solidFill>
              </a:rPr>
              <a:t>。</a:t>
            </a:r>
            <a:endParaRPr b="1" dirty="0">
              <a:solidFill>
                <a:schemeClr val="accent6">
                  <a:lumMod val="50000"/>
                </a:schemeClr>
              </a:solidFill>
            </a:endParaRPr>
          </a:p>
        </p:txBody>
      </p:sp>
      <p:sp>
        <p:nvSpPr>
          <p:cNvPr id="3" name="标题 1"/>
          <p:cNvSpPr>
            <a:spLocks noGrp="1"/>
          </p:cNvSpPr>
          <p:nvPr/>
        </p:nvSpPr>
        <p:spPr>
          <a:xfrm>
            <a:off x="6674803" y="60642"/>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4" name="文本占位符 6"/>
          <p:cNvSpPr>
            <a:spLocks noGrp="1"/>
          </p:cNvSpPr>
          <p:nvPr/>
        </p:nvSpPr>
        <p:spPr>
          <a:xfrm>
            <a:off x="5897245" y="1732915"/>
            <a:ext cx="6009640" cy="485584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altLang="zh-CN" dirty="0">
              <a:solidFill>
                <a:schemeClr val="accent6">
                  <a:lumMod val="50000"/>
                </a:schemeClr>
              </a:solidFill>
            </a:endParaRPr>
          </a:p>
          <a:p>
            <a:pPr marL="285750" indent="-285750">
              <a:buFont typeface="Arial" panose="020B0604020202020204" pitchFamily="34" charset="0"/>
              <a:buChar char="•"/>
            </a:pPr>
            <a:r>
              <a:rPr lang="en-US" b="1" dirty="0">
                <a:solidFill>
                  <a:schemeClr val="accent6">
                    <a:lumMod val="50000"/>
                  </a:schemeClr>
                </a:solidFill>
              </a:rPr>
              <a:t>1.</a:t>
            </a:r>
            <a:r>
              <a:rPr b="1" dirty="0">
                <a:solidFill>
                  <a:schemeClr val="accent6">
                    <a:lumMod val="50000"/>
                  </a:schemeClr>
                </a:solidFill>
                <a:sym typeface="+mn-ea"/>
              </a:rPr>
              <a:t>增加</a:t>
            </a:r>
            <a:r>
              <a:rPr b="1" dirty="0">
                <a:solidFill>
                  <a:srgbClr val="C00000"/>
                </a:solidFill>
                <a:sym typeface="+mn-ea"/>
              </a:rPr>
              <a:t>教师端页面</a:t>
            </a:r>
            <a:r>
              <a:rPr b="1" dirty="0">
                <a:solidFill>
                  <a:schemeClr val="accent6">
                    <a:lumMod val="50000"/>
                  </a:schemeClr>
                </a:solidFill>
                <a:sym typeface="+mn-ea"/>
              </a:rPr>
              <a:t>和</a:t>
            </a:r>
            <a:r>
              <a:rPr b="1" dirty="0">
                <a:solidFill>
                  <a:srgbClr val="C00000"/>
                </a:solidFill>
                <a:sym typeface="+mn-ea"/>
              </a:rPr>
              <a:t>学生端页面</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2.增加四门功课</a:t>
            </a:r>
            <a:r>
              <a:rPr b="1" dirty="0">
                <a:solidFill>
                  <a:srgbClr val="FF0000"/>
                </a:solidFill>
              </a:rPr>
              <a:t>学分</a:t>
            </a:r>
            <a:r>
              <a:rPr lang="zh-CN" b="1" dirty="0">
                <a:solidFill>
                  <a:srgbClr val="FF0000"/>
                </a:solidFill>
              </a:rPr>
              <a:t>属性</a:t>
            </a:r>
            <a:r>
              <a:rPr b="1" dirty="0">
                <a:solidFill>
                  <a:srgbClr val="FF0000"/>
                </a:solidFill>
              </a:rPr>
              <a:t> </a:t>
            </a:r>
            <a:r>
              <a:rPr b="1" dirty="0">
                <a:solidFill>
                  <a:schemeClr val="accent6">
                    <a:lumMod val="50000"/>
                  </a:schemeClr>
                </a:solidFill>
              </a:rPr>
              <a:t>增加</a:t>
            </a:r>
            <a:r>
              <a:rPr b="1" dirty="0">
                <a:solidFill>
                  <a:srgbClr val="FF0000"/>
                </a:solidFill>
              </a:rPr>
              <a:t>计算加权平均分</a:t>
            </a:r>
            <a:r>
              <a:rPr b="1" dirty="0">
                <a:solidFill>
                  <a:schemeClr val="accent6">
                    <a:lumMod val="50000"/>
                  </a:schemeClr>
                </a:solidFill>
              </a:rPr>
              <a:t>功能</a:t>
            </a:r>
            <a:endParaRPr b="1" dirty="0">
              <a:solidFill>
                <a:srgbClr val="FF0000"/>
              </a:solidFill>
            </a:endParaRPr>
          </a:p>
          <a:p>
            <a:pPr marL="285750" indent="-285750">
              <a:buFont typeface="Arial" panose="020B0604020202020204" pitchFamily="34" charset="0"/>
              <a:buChar char="•"/>
            </a:pPr>
            <a:r>
              <a:rPr lang="en-US" b="1" dirty="0">
                <a:solidFill>
                  <a:schemeClr val="accent6">
                    <a:lumMod val="50000"/>
                  </a:schemeClr>
                </a:solidFill>
              </a:rPr>
              <a:t>3.</a:t>
            </a:r>
            <a:r>
              <a:rPr b="1" dirty="0">
                <a:solidFill>
                  <a:schemeClr val="accent6">
                    <a:lumMod val="50000"/>
                  </a:schemeClr>
                </a:solidFill>
              </a:rPr>
              <a:t>增加按照</a:t>
            </a:r>
            <a:r>
              <a:rPr lang="en-US" altLang="zh-CN" b="1" dirty="0">
                <a:solidFill>
                  <a:srgbClr val="C00000"/>
                </a:solidFill>
              </a:rPr>
              <a:t>GPA</a:t>
            </a:r>
            <a:r>
              <a:rPr lang="zh-CN" altLang="en-US" b="1" dirty="0">
                <a:solidFill>
                  <a:srgbClr val="C00000"/>
                </a:solidFill>
              </a:rPr>
              <a:t>排序</a:t>
            </a:r>
            <a:r>
              <a:rPr b="1" dirty="0">
                <a:solidFill>
                  <a:schemeClr val="accent6">
                    <a:lumMod val="50000"/>
                  </a:schemeClr>
                </a:solidFill>
              </a:rPr>
              <a:t>功能</a:t>
            </a:r>
            <a:endParaRPr b="1" dirty="0">
              <a:solidFill>
                <a:schemeClr val="accent6">
                  <a:lumMod val="50000"/>
                </a:schemeClr>
              </a:solidFill>
            </a:endParaRPr>
          </a:p>
          <a:p>
            <a:pPr marL="285750" indent="-285750">
              <a:buFont typeface="Arial" panose="020B0604020202020204" pitchFamily="34" charset="0"/>
              <a:buChar char="•"/>
            </a:pPr>
            <a:r>
              <a:rPr b="1" dirty="0">
                <a:solidFill>
                  <a:schemeClr val="accent6">
                    <a:lumMod val="50000"/>
                  </a:schemeClr>
                </a:solidFill>
              </a:rPr>
              <a:t>4.</a:t>
            </a:r>
            <a:r>
              <a:rPr lang="en-US" b="1" dirty="0">
                <a:solidFill>
                  <a:schemeClr val="accent6">
                    <a:lumMod val="50000"/>
                  </a:schemeClr>
                </a:solidFill>
                <a:sym typeface="+mn-ea"/>
              </a:rPr>
              <a:t>UI</a:t>
            </a:r>
            <a:r>
              <a:rPr lang="zh-CN" altLang="en-US" b="1" dirty="0">
                <a:solidFill>
                  <a:schemeClr val="accent6">
                    <a:lumMod val="50000"/>
                  </a:schemeClr>
                </a:solidFill>
                <a:sym typeface="+mn-ea"/>
              </a:rPr>
              <a:t>设计</a:t>
            </a:r>
            <a:endParaRPr b="1" dirty="0">
              <a:solidFill>
                <a:srgbClr val="C00000"/>
              </a:solidFill>
            </a:endParaRPr>
          </a:p>
          <a:p>
            <a:pPr marL="285750" indent="-285750">
              <a:buFont typeface="Arial" panose="020B0604020202020204" pitchFamily="34" charset="0"/>
              <a:buChar char="•"/>
            </a:pPr>
            <a:endParaRPr b="1" dirty="0">
              <a:solidFill>
                <a:srgbClr val="C00000"/>
              </a:solidFill>
            </a:endParaRPr>
          </a:p>
        </p:txBody>
      </p:sp>
      <p:sp>
        <p:nvSpPr>
          <p:cNvPr id="14" name="文本框 13"/>
          <p:cNvSpPr txBox="1"/>
          <p:nvPr/>
        </p:nvSpPr>
        <p:spPr>
          <a:xfrm>
            <a:off x="6334760" y="5808980"/>
            <a:ext cx="4932680" cy="1198880"/>
          </a:xfrm>
          <a:prstGeom prst="rect">
            <a:avLst/>
          </a:prstGeom>
          <a:noFill/>
        </p:spPr>
        <p:txBody>
          <a:bodyPr wrap="square" rtlCol="0">
            <a:spAutoFit/>
          </a:bodyPr>
          <a:p>
            <a:r>
              <a:rPr b="1" dirty="0">
                <a:solidFill>
                  <a:schemeClr val="accent6">
                    <a:lumMod val="50000"/>
                  </a:schemeClr>
                </a:solidFill>
                <a:sym typeface="+mn-ea"/>
              </a:rPr>
              <a:t>（Xi 为参加测评的第 i 门课程的成绩，Wi为第 i 门课程的学分，nj为第 j 个同学参加测评的课程总数。）</a:t>
            </a:r>
            <a:endParaRPr b="1" dirty="0">
              <a:solidFill>
                <a:schemeClr val="accent6">
                  <a:lumMod val="50000"/>
                </a:schemeClr>
              </a:solidFill>
            </a:endParaRPr>
          </a:p>
          <a:p>
            <a:endParaRPr lang="zh-CN" altLang="en-US"/>
          </a:p>
        </p:txBody>
      </p:sp>
      <p:pic>
        <p:nvPicPr>
          <p:cNvPr id="5" name="图片 2"/>
          <p:cNvPicPr>
            <a:picLocks noChangeAspect="1"/>
          </p:cNvPicPr>
          <p:nvPr/>
        </p:nvPicPr>
        <p:blipFill>
          <a:blip r:embed="rId1"/>
          <a:stretch>
            <a:fillRect/>
          </a:stretch>
        </p:blipFill>
        <p:spPr>
          <a:xfrm>
            <a:off x="7553960" y="3597910"/>
            <a:ext cx="2494280" cy="19532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strips(downRight)">
                                      <p:cBhvr>
                                        <p:cTn id="7" dur="500"/>
                                        <p:tgtEl>
                                          <p:spTgt spid="7">
                                            <p:txEl>
                                              <p:pRg st="1" end="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strips(downRight)">
                                      <p:cBhvr>
                                        <p:cTn id="10" dur="500"/>
                                        <p:tgtEl>
                                          <p:spTgt spid="7">
                                            <p:txEl>
                                              <p:pRg st="2" end="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strips(downRight)">
                                      <p:cBhvr>
                                        <p:cTn id="13" dur="500"/>
                                        <p:tgtEl>
                                          <p:spTgt spid="7">
                                            <p:txEl>
                                              <p:pRg st="3" end="3"/>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strips(downRight)">
                                      <p:cBhvr>
                                        <p:cTn id="16" dur="500"/>
                                        <p:tgtEl>
                                          <p:spTgt spid="7">
                                            <p:txEl>
                                              <p:pRg st="4" end="4"/>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strips(downRight)">
                                      <p:cBhvr>
                                        <p:cTn id="19" dur="500"/>
                                        <p:tgtEl>
                                          <p:spTgt spid="7">
                                            <p:txEl>
                                              <p:pRg st="5" end="5"/>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strips(downRight)">
                                      <p:cBhvr>
                                        <p:cTn id="22" dur="500"/>
                                        <p:tgtEl>
                                          <p:spTgt spid="7">
                                            <p:txEl>
                                              <p:pRg st="6" end="6"/>
                                            </p:txEl>
                                          </p:spTgt>
                                        </p:tgtEl>
                                      </p:cBhvr>
                                    </p:animEffect>
                                  </p:childTnLst>
                                </p:cTn>
                              </p:par>
                              <p:par>
                                <p:cTn id="23" presetID="18" presetClass="entr" presetSubtype="6"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strips(downRight)">
                                      <p:cBhvr>
                                        <p:cTn id="25" dur="500"/>
                                        <p:tgtEl>
                                          <p:spTgt spid="7">
                                            <p:txEl>
                                              <p:pRg st="7" end="7"/>
                                            </p:txEl>
                                          </p:spTgt>
                                        </p:tgtEl>
                                      </p:cBhvr>
                                    </p:animEffect>
                                  </p:childTnLst>
                                </p:cTn>
                              </p:par>
                              <p:par>
                                <p:cTn id="26" presetID="18" presetClass="entr" presetSubtype="6"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strips(downRight)">
                                      <p:cBhvr>
                                        <p:cTn id="28" dur="500"/>
                                        <p:tgtEl>
                                          <p:spTgt spid="7">
                                            <p:txEl>
                                              <p:pRg st="8" end="8"/>
                                            </p:txEl>
                                          </p:spTgt>
                                        </p:tgtEl>
                                      </p:cBhvr>
                                    </p:animEffect>
                                  </p:childTnLst>
                                </p:cTn>
                              </p:par>
                              <p:par>
                                <p:cTn id="29" presetID="18" presetClass="entr" presetSubtype="6"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strips(downRight)">
                                      <p:cBhvr>
                                        <p:cTn id="31" dur="500"/>
                                        <p:tgtEl>
                                          <p:spTgt spid="7">
                                            <p:txEl>
                                              <p:pRg st="9" end="9"/>
                                            </p:txEl>
                                          </p:spTgt>
                                        </p:tgtEl>
                                      </p:cBhvr>
                                    </p:animEffect>
                                  </p:childTnLst>
                                </p:cTn>
                              </p:par>
                              <p:par>
                                <p:cTn id="32" presetID="18" presetClass="entr" presetSubtype="6" fill="hold"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strips(downRight)">
                                      <p:cBhvr>
                                        <p:cTn id="34" dur="500"/>
                                        <p:tgtEl>
                                          <p:spTgt spid="7">
                                            <p:txEl>
                                              <p:pRg st="10" end="10"/>
                                            </p:txEl>
                                          </p:spTgt>
                                        </p:tgtEl>
                                      </p:cBhvr>
                                    </p:animEffect>
                                  </p:childTnLst>
                                </p:cTn>
                              </p:par>
                              <p:par>
                                <p:cTn id="35" presetID="18" presetClass="entr" presetSubtype="6" fill="hold"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strips(downRight)">
                                      <p:cBhvr>
                                        <p:cTn id="37" dur="500"/>
                                        <p:tgtEl>
                                          <p:spTgt spid="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500" fill="hold">
                                          <p:stCondLst>
                                            <p:cond delay="0"/>
                                          </p:stCondLst>
                                        </p:cTn>
                                        <p:tgtEl>
                                          <p:spTgt spid="4">
                                            <p:txEl>
                                              <p:pRg st="1" end="1"/>
                                            </p:txEl>
                                          </p:spTgt>
                                        </p:tgtEl>
                                        <p:attrNameLst>
                                          <p:attrName>style.visibility</p:attrName>
                                        </p:attrNameLst>
                                      </p:cBhvr>
                                      <p:to>
                                        <p:strVal val="visible"/>
                                      </p:to>
                                    </p:set>
                                    <p:animEffect transition="in" filter="box(in)">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500" fill="hold">
                                          <p:stCondLst>
                                            <p:cond delay="0"/>
                                          </p:stCondLst>
                                        </p:cTn>
                                        <p:tgtEl>
                                          <p:spTgt spid="4">
                                            <p:txEl>
                                              <p:pRg st="2" end="2"/>
                                            </p:txEl>
                                          </p:spTgt>
                                        </p:tgtEl>
                                        <p:attrNameLst>
                                          <p:attrName>style.visibility</p:attrName>
                                        </p:attrNameLst>
                                      </p:cBhvr>
                                      <p:to>
                                        <p:strVal val="visible"/>
                                      </p:to>
                                    </p:set>
                                    <p:animEffect transition="in" filter="box(in)">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500" fill="hold">
                                          <p:stCondLst>
                                            <p:cond delay="0"/>
                                          </p:stCondLst>
                                        </p:cTn>
                                        <p:tgtEl>
                                          <p:spTgt spid="4">
                                            <p:txEl>
                                              <p:pRg st="3" end="3"/>
                                            </p:txEl>
                                          </p:spTgt>
                                        </p:tgtEl>
                                        <p:attrNameLst>
                                          <p:attrName>style.visibility</p:attrName>
                                        </p:attrNameLst>
                                      </p:cBhvr>
                                      <p:to>
                                        <p:strVal val="visible"/>
                                      </p:to>
                                    </p:set>
                                    <p:animEffect transition="in" filter="box(in)">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500" fill="hold">
                                          <p:stCondLst>
                                            <p:cond delay="0"/>
                                          </p:stCondLst>
                                        </p:cTn>
                                        <p:tgtEl>
                                          <p:spTgt spid="4">
                                            <p:txEl>
                                              <p:pRg st="4" end="4"/>
                                            </p:txEl>
                                          </p:spTgt>
                                        </p:tgtEl>
                                        <p:attrNameLst>
                                          <p:attrName>style.visibility</p:attrName>
                                        </p:attrNameLst>
                                      </p:cBhvr>
                                      <p:to>
                                        <p:strVal val="visible"/>
                                      </p:to>
                                    </p:set>
                                    <p:animEffect transition="in" filter="box(in)">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strips(downRight)">
                                      <p:cBhvr>
                                        <p:cTn id="62" dur="500"/>
                                        <p:tgtEl>
                                          <p:spTgt spid="5"/>
                                        </p:tgtEl>
                                      </p:cBhvr>
                                    </p:animEffect>
                                  </p:childTnLst>
                                </p:cTn>
                              </p:par>
                              <p:par>
                                <p:cTn id="63" presetID="18" presetClass="entr" presetSubtype="6" fill="hold" nodeType="withEffect">
                                  <p:stCondLst>
                                    <p:cond delay="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strips(downRight)">
                                      <p:cBhvr>
                                        <p:cTn id="6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97548" y="517525"/>
            <a:ext cx="3932237" cy="1600200"/>
          </a:xfrm>
        </p:spPr>
        <p:txBody>
          <a:bodyPr/>
          <a:lstStyle/>
          <a:p>
            <a:r>
              <a:rPr lang="zh-CN" altLang="en-US" b="1" dirty="0">
                <a:solidFill>
                  <a:schemeClr val="accent6">
                    <a:lumMod val="50000"/>
                  </a:schemeClr>
                </a:solidFill>
                <a:latin typeface="微软雅黑" panose="020B0503020204020204" pitchFamily="34" charset="-122"/>
                <a:ea typeface="微软雅黑" panose="020B0503020204020204" pitchFamily="34" charset="-122"/>
              </a:rPr>
              <a:t>三、功能结构分析</a:t>
            </a:r>
            <a:br>
              <a:rPr lang="zh-CN" altLang="en-US" b="1" dirty="0">
                <a:solidFill>
                  <a:schemeClr val="accent6">
                    <a:lumMod val="50000"/>
                  </a:schemeClr>
                </a:solidFill>
              </a:rPr>
            </a:b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5" name="图片 4" descr="cuc学生成绩管理系统"/>
          <p:cNvPicPr>
            <a:picLocks noChangeAspect="1"/>
          </p:cNvPicPr>
          <p:nvPr/>
        </p:nvPicPr>
        <p:blipFill>
          <a:blip r:embed="rId1"/>
          <a:stretch>
            <a:fillRect/>
          </a:stretch>
        </p:blipFill>
        <p:spPr>
          <a:xfrm>
            <a:off x="4909185" y="109220"/>
            <a:ext cx="7070090" cy="6638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5115" y="116840"/>
            <a:ext cx="4821555" cy="1600200"/>
          </a:xfrm>
        </p:spPr>
        <p:txBody>
          <a:bodyPr/>
          <a:lstStyle/>
          <a:p>
            <a:r>
              <a:rPr lang="zh-CN" altLang="en-US" b="1" dirty="0">
                <a:solidFill>
                  <a:schemeClr val="accent6">
                    <a:lumMod val="50000"/>
                  </a:schemeClr>
                </a:solidFill>
                <a:latin typeface="微软雅黑" panose="020B0503020204020204" pitchFamily="34" charset="-122"/>
                <a:ea typeface="微软雅黑" panose="020B0503020204020204" pitchFamily="34" charset="-122"/>
              </a:rPr>
              <a:t>四、类体</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定义及主函数</a:t>
            </a: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58115" y="2146935"/>
            <a:ext cx="4370070" cy="2002155"/>
          </a:xfrm>
          <a:prstGeom prst="rect">
            <a:avLst/>
          </a:prstGeom>
        </p:spPr>
      </p:pic>
      <p:pic>
        <p:nvPicPr>
          <p:cNvPr id="8" name="图片 7"/>
          <p:cNvPicPr>
            <a:picLocks noChangeAspect="1"/>
          </p:cNvPicPr>
          <p:nvPr/>
        </p:nvPicPr>
        <p:blipFill>
          <a:blip r:embed="rId2"/>
          <a:stretch>
            <a:fillRect/>
          </a:stretch>
        </p:blipFill>
        <p:spPr>
          <a:xfrm>
            <a:off x="133350" y="4578985"/>
            <a:ext cx="4370070" cy="2086610"/>
          </a:xfrm>
          <a:prstGeom prst="rect">
            <a:avLst/>
          </a:prstGeom>
        </p:spPr>
      </p:pic>
      <p:pic>
        <p:nvPicPr>
          <p:cNvPr id="11" name="图片 10"/>
          <p:cNvPicPr>
            <a:picLocks noChangeAspect="1"/>
          </p:cNvPicPr>
          <p:nvPr/>
        </p:nvPicPr>
        <p:blipFill>
          <a:blip r:embed="rId3"/>
          <a:stretch>
            <a:fillRect/>
          </a:stretch>
        </p:blipFill>
        <p:spPr>
          <a:xfrm>
            <a:off x="4839970" y="0"/>
            <a:ext cx="3436620" cy="3743960"/>
          </a:xfrm>
          <a:prstGeom prst="rect">
            <a:avLst/>
          </a:prstGeom>
        </p:spPr>
      </p:pic>
      <p:pic>
        <p:nvPicPr>
          <p:cNvPr id="12" name="图片 11"/>
          <p:cNvPicPr>
            <a:picLocks noChangeAspect="1"/>
          </p:cNvPicPr>
          <p:nvPr/>
        </p:nvPicPr>
        <p:blipFill>
          <a:blip r:embed="rId4"/>
          <a:stretch>
            <a:fillRect/>
          </a:stretch>
        </p:blipFill>
        <p:spPr>
          <a:xfrm>
            <a:off x="4839970" y="3743960"/>
            <a:ext cx="3436620" cy="3071495"/>
          </a:xfrm>
          <a:prstGeom prst="rect">
            <a:avLst/>
          </a:prstGeom>
        </p:spPr>
      </p:pic>
      <p:pic>
        <p:nvPicPr>
          <p:cNvPr id="19" name="图片 18"/>
          <p:cNvPicPr>
            <a:picLocks noChangeAspect="1"/>
          </p:cNvPicPr>
          <p:nvPr/>
        </p:nvPicPr>
        <p:blipFill>
          <a:blip r:embed="rId5"/>
          <a:stretch>
            <a:fillRect/>
          </a:stretch>
        </p:blipFill>
        <p:spPr>
          <a:xfrm>
            <a:off x="8539480" y="0"/>
            <a:ext cx="3439795" cy="4223385"/>
          </a:xfrm>
          <a:prstGeom prst="rect">
            <a:avLst/>
          </a:prstGeom>
        </p:spPr>
      </p:pic>
      <p:pic>
        <p:nvPicPr>
          <p:cNvPr id="20" name="图片 19"/>
          <p:cNvPicPr>
            <a:picLocks noChangeAspect="1"/>
          </p:cNvPicPr>
          <p:nvPr/>
        </p:nvPicPr>
        <p:blipFill>
          <a:blip r:embed="rId6"/>
          <a:stretch>
            <a:fillRect/>
          </a:stretch>
        </p:blipFill>
        <p:spPr>
          <a:xfrm>
            <a:off x="8446135" y="4223385"/>
            <a:ext cx="3567430" cy="26365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83540" y="-120015"/>
            <a:ext cx="8972550" cy="1600200"/>
          </a:xfrm>
        </p:spPr>
        <p:txBody>
          <a:bodyPr/>
          <a:lstStyle/>
          <a:p>
            <a:r>
              <a:rPr lang="zh-CN" altLang="en-US" b="1" dirty="0">
                <a:solidFill>
                  <a:schemeClr val="accent6">
                    <a:lumMod val="50000"/>
                  </a:schemeClr>
                </a:solidFill>
                <a:latin typeface="微软雅黑" panose="020B0503020204020204" pitchFamily="34" charset="-122"/>
                <a:ea typeface="微软雅黑" panose="020B0503020204020204" pitchFamily="34" charset="-122"/>
              </a:rPr>
              <a:t>五、主要模块的功能、流程图</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br>
              <a:rPr lang="zh-CN" altLang="en-US" b="1" dirty="0">
                <a:solidFill>
                  <a:schemeClr val="accent6">
                    <a:lumMod val="50000"/>
                  </a:schemeClr>
                </a:solidFill>
              </a:rPr>
            </a:b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90905" y="1074420"/>
            <a:ext cx="3524250" cy="5631180"/>
          </a:xfrm>
          <a:prstGeom prst="rect">
            <a:avLst/>
          </a:prstGeom>
          <a:noFill/>
        </p:spPr>
        <p:txBody>
          <a:bodyPr wrap="square" rtlCol="0">
            <a:spAutoFit/>
          </a:bodyPr>
          <a:p>
            <a:pPr algn="l"/>
            <a:r>
              <a:rPr sz="2400" b="1" dirty="0">
                <a:solidFill>
                  <a:schemeClr val="accent6">
                    <a:lumMod val="50000"/>
                  </a:schemeClr>
                </a:solidFill>
              </a:rPr>
              <a:t>1.身份模块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2.输入模块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3.删除模块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4.修改模块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5.查询模块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6.统计模块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7.输出模块</a:t>
            </a:r>
            <a:endParaRPr sz="2400" b="1" dirty="0">
              <a:solidFill>
                <a:schemeClr val="accent6">
                  <a:lumMod val="50000"/>
                </a:schemeClr>
              </a:solidFill>
            </a:endParaRPr>
          </a:p>
          <a:p>
            <a:pPr algn="l"/>
            <a:endParaRPr sz="2400" b="1" dirty="0">
              <a:solidFill>
                <a:schemeClr val="accent6">
                  <a:lumMod val="50000"/>
                </a:schemeClr>
              </a:solidFill>
            </a:endParaRPr>
          </a:p>
          <a:p>
            <a:pPr algn="l"/>
            <a:r>
              <a:rPr sz="2400" b="1" dirty="0">
                <a:solidFill>
                  <a:schemeClr val="accent6">
                    <a:lumMod val="50000"/>
                  </a:schemeClr>
                </a:solidFill>
              </a:rPr>
              <a:t>8.文件操作模块</a:t>
            </a:r>
            <a:endParaRPr sz="2400" b="1" dirty="0">
              <a:solidFill>
                <a:schemeClr val="accent6">
                  <a:lumMod val="50000"/>
                </a:schemeClr>
              </a:solidFill>
            </a:endParaRPr>
          </a:p>
        </p:txBody>
      </p:sp>
      <p:pic>
        <p:nvPicPr>
          <p:cNvPr id="4" name="图片 3"/>
          <p:cNvPicPr>
            <a:picLocks noChangeAspect="1"/>
          </p:cNvPicPr>
          <p:nvPr>
            <p:custDataLst>
              <p:tags r:id="rId1"/>
            </p:custDataLst>
          </p:nvPr>
        </p:nvPicPr>
        <p:blipFill>
          <a:blip r:embed="rId2"/>
          <a:stretch>
            <a:fillRect/>
          </a:stretch>
        </p:blipFill>
        <p:spPr>
          <a:xfrm>
            <a:off x="4415155" y="1074420"/>
            <a:ext cx="7170420" cy="5498465"/>
          </a:xfrm>
          <a:prstGeom prst="rect">
            <a:avLst/>
          </a:prstGeom>
        </p:spPr>
      </p:pic>
      <p:pic>
        <p:nvPicPr>
          <p:cNvPr id="33" name="图片 12"/>
          <p:cNvPicPr>
            <a:picLocks noChangeAspect="1"/>
          </p:cNvPicPr>
          <p:nvPr>
            <p:custDataLst>
              <p:tags r:id="rId3"/>
            </p:custDataLst>
          </p:nvPr>
        </p:nvPicPr>
        <p:blipFill>
          <a:blip r:embed="rId4"/>
          <a:stretch>
            <a:fillRect/>
          </a:stretch>
        </p:blipFill>
        <p:spPr>
          <a:xfrm>
            <a:off x="4415155" y="1074420"/>
            <a:ext cx="7183120" cy="1713865"/>
          </a:xfrm>
          <a:prstGeom prst="rect">
            <a:avLst/>
          </a:prstGeom>
          <a:noFill/>
          <a:ln>
            <a:noFill/>
          </a:ln>
        </p:spPr>
      </p:pic>
      <p:pic>
        <p:nvPicPr>
          <p:cNvPr id="37" name="图片 16"/>
          <p:cNvPicPr>
            <a:picLocks noChangeAspect="1"/>
          </p:cNvPicPr>
          <p:nvPr>
            <p:custDataLst>
              <p:tags r:id="rId5"/>
            </p:custDataLst>
          </p:nvPr>
        </p:nvPicPr>
        <p:blipFill>
          <a:blip r:embed="rId6"/>
          <a:stretch>
            <a:fillRect/>
          </a:stretch>
        </p:blipFill>
        <p:spPr>
          <a:xfrm>
            <a:off x="4415155" y="1074420"/>
            <a:ext cx="5864225" cy="3016250"/>
          </a:xfrm>
          <a:prstGeom prst="rect">
            <a:avLst/>
          </a:prstGeom>
          <a:noFill/>
          <a:ln>
            <a:noFill/>
          </a:ln>
        </p:spPr>
      </p:pic>
      <p:pic>
        <p:nvPicPr>
          <p:cNvPr id="38" name="图片 17"/>
          <p:cNvPicPr>
            <a:picLocks noChangeAspect="1"/>
          </p:cNvPicPr>
          <p:nvPr/>
        </p:nvPicPr>
        <p:blipFill>
          <a:blip r:embed="rId7"/>
          <a:stretch>
            <a:fillRect/>
          </a:stretch>
        </p:blipFill>
        <p:spPr>
          <a:xfrm>
            <a:off x="4415155" y="4090670"/>
            <a:ext cx="5864860" cy="2390775"/>
          </a:xfrm>
          <a:prstGeom prst="rect">
            <a:avLst/>
          </a:prstGeom>
          <a:noFill/>
          <a:ln>
            <a:noFill/>
          </a:ln>
        </p:spPr>
      </p:pic>
      <p:pic>
        <p:nvPicPr>
          <p:cNvPr id="39" name="图片 18"/>
          <p:cNvPicPr>
            <a:picLocks noChangeAspect="1"/>
          </p:cNvPicPr>
          <p:nvPr/>
        </p:nvPicPr>
        <p:blipFill>
          <a:blip r:embed="rId8"/>
          <a:stretch>
            <a:fillRect/>
          </a:stretch>
        </p:blipFill>
        <p:spPr>
          <a:xfrm>
            <a:off x="4415155" y="1074103"/>
            <a:ext cx="4655820" cy="1796415"/>
          </a:xfrm>
          <a:prstGeom prst="rect">
            <a:avLst/>
          </a:prstGeom>
          <a:noFill/>
          <a:ln>
            <a:noFill/>
          </a:ln>
        </p:spPr>
      </p:pic>
      <p:pic>
        <p:nvPicPr>
          <p:cNvPr id="40" name="图片 19"/>
          <p:cNvPicPr>
            <a:picLocks noChangeAspect="1"/>
          </p:cNvPicPr>
          <p:nvPr/>
        </p:nvPicPr>
        <p:blipFill>
          <a:blip r:embed="rId9"/>
          <a:stretch>
            <a:fillRect/>
          </a:stretch>
        </p:blipFill>
        <p:spPr>
          <a:xfrm>
            <a:off x="4415155" y="2668905"/>
            <a:ext cx="4639310" cy="3812540"/>
          </a:xfrm>
          <a:prstGeom prst="rect">
            <a:avLst/>
          </a:prstGeom>
          <a:noFill/>
          <a:ln>
            <a:noFill/>
          </a:ln>
        </p:spPr>
      </p:pic>
      <p:pic>
        <p:nvPicPr>
          <p:cNvPr id="42" name="图片 21"/>
          <p:cNvPicPr>
            <a:picLocks noChangeAspect="1"/>
          </p:cNvPicPr>
          <p:nvPr/>
        </p:nvPicPr>
        <p:blipFill>
          <a:blip r:embed="rId10"/>
          <a:stretch>
            <a:fillRect/>
          </a:stretch>
        </p:blipFill>
        <p:spPr>
          <a:xfrm>
            <a:off x="4415155" y="1074420"/>
            <a:ext cx="6640195" cy="2080260"/>
          </a:xfrm>
          <a:prstGeom prst="rect">
            <a:avLst/>
          </a:prstGeom>
          <a:noFill/>
          <a:ln>
            <a:noFill/>
          </a:ln>
        </p:spPr>
      </p:pic>
      <p:pic>
        <p:nvPicPr>
          <p:cNvPr id="43" name="图片 22"/>
          <p:cNvPicPr>
            <a:picLocks noChangeAspect="1"/>
          </p:cNvPicPr>
          <p:nvPr/>
        </p:nvPicPr>
        <p:blipFill>
          <a:blip r:embed="rId11"/>
          <a:stretch>
            <a:fillRect/>
          </a:stretch>
        </p:blipFill>
        <p:spPr>
          <a:xfrm>
            <a:off x="4397375" y="3154680"/>
            <a:ext cx="6657975" cy="1567815"/>
          </a:xfrm>
          <a:prstGeom prst="rect">
            <a:avLst/>
          </a:prstGeom>
          <a:noFill/>
          <a:ln>
            <a:noFill/>
          </a:ln>
        </p:spPr>
      </p:pic>
      <p:pic>
        <p:nvPicPr>
          <p:cNvPr id="44" name="图片 23"/>
          <p:cNvPicPr>
            <a:picLocks noChangeAspect="1"/>
          </p:cNvPicPr>
          <p:nvPr/>
        </p:nvPicPr>
        <p:blipFill>
          <a:blip r:embed="rId12"/>
          <a:stretch>
            <a:fillRect/>
          </a:stretch>
        </p:blipFill>
        <p:spPr>
          <a:xfrm>
            <a:off x="4341495" y="1074420"/>
            <a:ext cx="7037705" cy="4582795"/>
          </a:xfrm>
          <a:prstGeom prst="rect">
            <a:avLst/>
          </a:prstGeom>
          <a:noFill/>
          <a:ln>
            <a:noFill/>
          </a:ln>
        </p:spPr>
      </p:pic>
      <p:pic>
        <p:nvPicPr>
          <p:cNvPr id="34" name="图片 13"/>
          <p:cNvPicPr>
            <a:picLocks noChangeAspect="1"/>
          </p:cNvPicPr>
          <p:nvPr/>
        </p:nvPicPr>
        <p:blipFill>
          <a:blip r:embed="rId13"/>
          <a:stretch>
            <a:fillRect/>
          </a:stretch>
        </p:blipFill>
        <p:spPr>
          <a:xfrm>
            <a:off x="4341495" y="1074420"/>
            <a:ext cx="7154545" cy="1635125"/>
          </a:xfrm>
          <a:prstGeom prst="rect">
            <a:avLst/>
          </a:prstGeom>
          <a:noFill/>
          <a:ln>
            <a:noFill/>
          </a:ln>
        </p:spPr>
      </p:pic>
      <p:sp>
        <p:nvSpPr>
          <p:cNvPr id="6" name="文本框 5"/>
          <p:cNvSpPr txBox="1"/>
          <p:nvPr/>
        </p:nvSpPr>
        <p:spPr>
          <a:xfrm>
            <a:off x="5786755" y="558165"/>
            <a:ext cx="2074545" cy="368300"/>
          </a:xfrm>
          <a:prstGeom prst="rect">
            <a:avLst/>
          </a:prstGeom>
          <a:noFill/>
        </p:spPr>
        <p:txBody>
          <a:bodyPr wrap="none" rtlCol="0">
            <a:spAutoFit/>
          </a:bodyPr>
          <a:p>
            <a:r>
              <a:rPr lang="zh-CN" altLang="en-US"/>
              <a:t>图片重叠</a:t>
            </a:r>
            <a:r>
              <a:rPr lang="en-US" altLang="zh-CN"/>
              <a:t> </a:t>
            </a:r>
            <a:r>
              <a:rPr lang="zh-CN" altLang="en-US"/>
              <a:t>播放</a:t>
            </a:r>
            <a:r>
              <a:rPr lang="zh-CN" altLang="en-US"/>
              <a:t>可见</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additive="base">
                                        <p:cTn id="10" dur="500" fill="hold"/>
                                        <p:tgtEl>
                                          <p:spTgt spid="33"/>
                                        </p:tgtEl>
                                        <p:attrNameLst>
                                          <p:attrName>ppt_x</p:attrName>
                                        </p:attrNameLst>
                                      </p:cBhvr>
                                      <p:tavLst>
                                        <p:tav tm="0">
                                          <p:val>
                                            <p:strVal val="#ppt_x"/>
                                          </p:val>
                                        </p:tav>
                                        <p:tav tm="100000">
                                          <p:val>
                                            <p:strVal val="#ppt_x"/>
                                          </p:val>
                                        </p:tav>
                                      </p:tavLst>
                                    </p:anim>
                                    <p:anim calcmode="lin" valueType="num">
                                      <p:cBhvr additive="base">
                                        <p:cTn id="1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nodeType="clickEffect">
                                  <p:stCondLst>
                                    <p:cond delay="0"/>
                                  </p:stCondLst>
                                  <p:childTnLst>
                                    <p:anim calcmode="lin" valueType="num">
                                      <p:cBhvr additive="base">
                                        <p:cTn id="15" dur="500"/>
                                        <p:tgtEl>
                                          <p:spTgt spid="33"/>
                                        </p:tgtEl>
                                        <p:attrNameLst>
                                          <p:attrName>ppt_x</p:attrName>
                                        </p:attrNameLst>
                                      </p:cBhvr>
                                      <p:tavLst>
                                        <p:tav tm="0">
                                          <p:val>
                                            <p:strVal val="ppt_x"/>
                                          </p:val>
                                        </p:tav>
                                        <p:tav tm="100000">
                                          <p:val>
                                            <p:strVal val="ppt_x"/>
                                          </p:val>
                                        </p:tav>
                                      </p:tavLst>
                                    </p:anim>
                                    <p:anim calcmode="lin" valueType="num">
                                      <p:cBhvr additive="base">
                                        <p:cTn id="16" dur="500"/>
                                        <p:tgtEl>
                                          <p:spTgt spid="33"/>
                                        </p:tgtEl>
                                        <p:attrNameLst>
                                          <p:attrName>ppt_y</p:attrName>
                                        </p:attrNameLst>
                                      </p:cBhvr>
                                      <p:tavLst>
                                        <p:tav tm="0">
                                          <p:val>
                                            <p:strVal val="ppt_y"/>
                                          </p:val>
                                        </p:tav>
                                        <p:tav tm="100000">
                                          <p:val>
                                            <p:strVal val="1+ppt_h/2"/>
                                          </p:val>
                                        </p:tav>
                                      </p:tavLst>
                                    </p:anim>
                                    <p:set>
                                      <p:cBhvr>
                                        <p:cTn id="17" dur="1" fill="hold">
                                          <p:stCondLst>
                                            <p:cond delay="499"/>
                                          </p:stCondLst>
                                        </p:cTn>
                                        <p:tgtEl>
                                          <p:spTgt spid="33"/>
                                        </p:tgtEl>
                                        <p:attrNameLst>
                                          <p:attrName>style.visibility</p:attrName>
                                        </p:attrNameLst>
                                      </p:cBhvr>
                                      <p:to>
                                        <p:strVal val="hidden"/>
                                      </p:to>
                                    </p:set>
                                  </p:childTnLst>
                                </p:cTn>
                              </p:par>
                              <p:par>
                                <p:cTn id="18" presetID="4" presetClass="entr" presetSubtype="16" fill="hold" nodeType="withEffect">
                                  <p:stCondLst>
                                    <p:cond delay="0"/>
                                  </p:stCondLst>
                                  <p:childTnLst>
                                    <p:set>
                                      <p:cBhvr>
                                        <p:cTn id="19" dur="500" fill="hold">
                                          <p:stCondLst>
                                            <p:cond delay="0"/>
                                          </p:stCondLst>
                                        </p:cTn>
                                        <p:tgtEl>
                                          <p:spTgt spid="3">
                                            <p:txEl>
                                              <p:pRg st="2" end="2"/>
                                            </p:txEl>
                                          </p:spTgt>
                                        </p:tgtEl>
                                        <p:attrNameLst>
                                          <p:attrName>style.visibility</p:attrName>
                                        </p:attrNameLst>
                                      </p:cBhvr>
                                      <p:to>
                                        <p:strVal val="visible"/>
                                      </p:to>
                                    </p:set>
                                    <p:animEffect transition="in" filter="box(in)">
                                      <p:cBhvr>
                                        <p:cTn id="20" dur="500"/>
                                        <p:tgtEl>
                                          <p:spTgt spid="3">
                                            <p:txEl>
                                              <p:pRg st="2" end="2"/>
                                            </p:txEl>
                                          </p:spTgt>
                                        </p:tgtEl>
                                      </p:cBhvr>
                                    </p:animEffect>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par>
                                <p:cTn id="39" presetID="4" presetClass="entr" presetSubtype="16" fill="hold" nodeType="withEffect">
                                  <p:stCondLst>
                                    <p:cond delay="0"/>
                                  </p:stCondLst>
                                  <p:childTnLst>
                                    <p:set>
                                      <p:cBhvr>
                                        <p:cTn id="40" dur="500" fill="hold">
                                          <p:stCondLst>
                                            <p:cond delay="0"/>
                                          </p:stCondLst>
                                        </p:cTn>
                                        <p:tgtEl>
                                          <p:spTgt spid="3">
                                            <p:txEl>
                                              <p:pRg st="4" end="4"/>
                                            </p:txEl>
                                          </p:spTgt>
                                        </p:tgtEl>
                                        <p:attrNameLst>
                                          <p:attrName>style.visibility</p:attrName>
                                        </p:attrNameLst>
                                      </p:cBhvr>
                                      <p:to>
                                        <p:strVal val="visible"/>
                                      </p:to>
                                    </p:set>
                                    <p:animEffect transition="in" filter="box(in)">
                                      <p:cBhvr>
                                        <p:cTn id="41" dur="500"/>
                                        <p:tgtEl>
                                          <p:spTgt spid="3">
                                            <p:txEl>
                                              <p:pRg st="4" end="4"/>
                                            </p:txEl>
                                          </p:spTgt>
                                        </p:tgtEl>
                                      </p:cBhvr>
                                    </p:animEffect>
                                  </p:childTnLst>
                                </p:cTn>
                              </p:par>
                              <p:par>
                                <p:cTn id="42" presetID="2" presetClass="entr" presetSubtype="4" fill="hold"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fill="hold"/>
                                        <p:tgtEl>
                                          <p:spTgt spid="39"/>
                                        </p:tgtEl>
                                        <p:attrNameLst>
                                          <p:attrName>ppt_x</p:attrName>
                                        </p:attrNameLst>
                                      </p:cBhvr>
                                      <p:tavLst>
                                        <p:tav tm="0">
                                          <p:val>
                                            <p:strVal val="#ppt_x"/>
                                          </p:val>
                                        </p:tav>
                                        <p:tav tm="100000">
                                          <p:val>
                                            <p:strVal val="#ppt_x"/>
                                          </p:val>
                                        </p:tav>
                                      </p:tavLst>
                                    </p:anim>
                                    <p:anim calcmode="lin" valueType="num">
                                      <p:cBhvr additive="base">
                                        <p:cTn id="45" dur="500" fill="hold"/>
                                        <p:tgtEl>
                                          <p:spTgt spid="39"/>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additive="base">
                                        <p:cTn id="48" dur="500" fill="hold"/>
                                        <p:tgtEl>
                                          <p:spTgt spid="40"/>
                                        </p:tgtEl>
                                        <p:attrNameLst>
                                          <p:attrName>ppt_x</p:attrName>
                                        </p:attrNameLst>
                                      </p:cBhvr>
                                      <p:tavLst>
                                        <p:tav tm="0">
                                          <p:val>
                                            <p:strVal val="#ppt_x"/>
                                          </p:val>
                                        </p:tav>
                                        <p:tav tm="100000">
                                          <p:val>
                                            <p:strVal val="#ppt_x"/>
                                          </p:val>
                                        </p:tav>
                                      </p:tavLst>
                                    </p:anim>
                                    <p:anim calcmode="lin" valueType="num">
                                      <p:cBhvr additive="base">
                                        <p:cTn id="4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39"/>
                                        </p:tgtEl>
                                        <p:attrNameLst>
                                          <p:attrName>ppt_x</p:attrName>
                                        </p:attrNameLst>
                                      </p:cBhvr>
                                      <p:tavLst>
                                        <p:tav tm="0">
                                          <p:val>
                                            <p:strVal val="ppt_x"/>
                                          </p:val>
                                        </p:tav>
                                        <p:tav tm="100000">
                                          <p:val>
                                            <p:strVal val="ppt_x"/>
                                          </p:val>
                                        </p:tav>
                                      </p:tavLst>
                                    </p:anim>
                                    <p:anim calcmode="lin" valueType="num">
                                      <p:cBhvr additive="base">
                                        <p:cTn id="54" dur="500"/>
                                        <p:tgtEl>
                                          <p:spTgt spid="39"/>
                                        </p:tgtEl>
                                        <p:attrNameLst>
                                          <p:attrName>ppt_y</p:attrName>
                                        </p:attrNameLst>
                                      </p:cBhvr>
                                      <p:tavLst>
                                        <p:tav tm="0">
                                          <p:val>
                                            <p:strVal val="ppt_y"/>
                                          </p:val>
                                        </p:tav>
                                        <p:tav tm="100000">
                                          <p:val>
                                            <p:strVal val="1+ppt_h/2"/>
                                          </p:val>
                                        </p:tav>
                                      </p:tavLst>
                                    </p:anim>
                                    <p:set>
                                      <p:cBhvr>
                                        <p:cTn id="55" dur="1" fill="hold">
                                          <p:stCondLst>
                                            <p:cond delay="499"/>
                                          </p:stCondLst>
                                        </p:cTn>
                                        <p:tgtEl>
                                          <p:spTgt spid="39"/>
                                        </p:tgtEl>
                                        <p:attrNameLst>
                                          <p:attrName>style.visibility</p:attrName>
                                        </p:attrNameLst>
                                      </p:cBhvr>
                                      <p:to>
                                        <p:strVal val="hidden"/>
                                      </p:to>
                                    </p:set>
                                  </p:childTnLst>
                                </p:cTn>
                              </p:par>
                              <p:par>
                                <p:cTn id="56" presetID="2" presetClass="exit" presetSubtype="4" fill="hold" nodeType="withEffect">
                                  <p:stCondLst>
                                    <p:cond delay="0"/>
                                  </p:stCondLst>
                                  <p:childTnLst>
                                    <p:anim calcmode="lin" valueType="num">
                                      <p:cBhvr additive="base">
                                        <p:cTn id="57" dur="500"/>
                                        <p:tgtEl>
                                          <p:spTgt spid="40"/>
                                        </p:tgtEl>
                                        <p:attrNameLst>
                                          <p:attrName>ppt_x</p:attrName>
                                        </p:attrNameLst>
                                      </p:cBhvr>
                                      <p:tavLst>
                                        <p:tav tm="0">
                                          <p:val>
                                            <p:strVal val="ppt_x"/>
                                          </p:val>
                                        </p:tav>
                                        <p:tav tm="100000">
                                          <p:val>
                                            <p:strVal val="ppt_x"/>
                                          </p:val>
                                        </p:tav>
                                      </p:tavLst>
                                    </p:anim>
                                    <p:anim calcmode="lin" valueType="num">
                                      <p:cBhvr additive="base">
                                        <p:cTn id="58" dur="500"/>
                                        <p:tgtEl>
                                          <p:spTgt spid="40"/>
                                        </p:tgtEl>
                                        <p:attrNameLst>
                                          <p:attrName>ppt_y</p:attrName>
                                        </p:attrNameLst>
                                      </p:cBhvr>
                                      <p:tavLst>
                                        <p:tav tm="0">
                                          <p:val>
                                            <p:strVal val="ppt_y"/>
                                          </p:val>
                                        </p:tav>
                                        <p:tav tm="100000">
                                          <p:val>
                                            <p:strVal val="1+ppt_h/2"/>
                                          </p:val>
                                        </p:tav>
                                      </p:tavLst>
                                    </p:anim>
                                    <p:set>
                                      <p:cBhvr>
                                        <p:cTn id="59" dur="1" fill="hold">
                                          <p:stCondLst>
                                            <p:cond delay="499"/>
                                          </p:stCondLst>
                                        </p:cTn>
                                        <p:tgtEl>
                                          <p:spTgt spid="40"/>
                                        </p:tgtEl>
                                        <p:attrNameLst>
                                          <p:attrName>style.visibility</p:attrName>
                                        </p:attrNameLst>
                                      </p:cBhvr>
                                      <p:to>
                                        <p:strVal val="hidden"/>
                                      </p:to>
                                    </p:set>
                                  </p:childTnLst>
                                </p:cTn>
                              </p:par>
                              <p:par>
                                <p:cTn id="60" presetID="4" presetClass="entr" presetSubtype="16" fill="hold" nodeType="withEffect">
                                  <p:stCondLst>
                                    <p:cond delay="0"/>
                                  </p:stCondLst>
                                  <p:childTnLst>
                                    <p:set>
                                      <p:cBhvr>
                                        <p:cTn id="61" dur="500" fill="hold">
                                          <p:stCondLst>
                                            <p:cond delay="0"/>
                                          </p:stCondLst>
                                        </p:cTn>
                                        <p:tgtEl>
                                          <p:spTgt spid="3">
                                            <p:txEl>
                                              <p:pRg st="6" end="6"/>
                                            </p:txEl>
                                          </p:spTgt>
                                        </p:tgtEl>
                                        <p:attrNameLst>
                                          <p:attrName>style.visibility</p:attrName>
                                        </p:attrNameLst>
                                      </p:cBhvr>
                                      <p:to>
                                        <p:strVal val="visible"/>
                                      </p:to>
                                    </p:set>
                                    <p:animEffect transition="in" filter="box(in)">
                                      <p:cBhvr>
                                        <p:cTn id="62" dur="500"/>
                                        <p:tgtEl>
                                          <p:spTgt spid="3">
                                            <p:txEl>
                                              <p:pRg st="6" end="6"/>
                                            </p:txEl>
                                          </p:spTgt>
                                        </p:tgtEl>
                                      </p:cBhvr>
                                    </p:animEffect>
                                  </p:childTnLst>
                                </p:cTn>
                              </p:par>
                              <p:par>
                                <p:cTn id="63" presetID="2" presetClass="entr" presetSubtype="4"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 calcmode="lin" valueType="num">
                                      <p:cBhvr additive="base">
                                        <p:cTn id="65" dur="500" fill="hold"/>
                                        <p:tgtEl>
                                          <p:spTgt spid="42"/>
                                        </p:tgtEl>
                                        <p:attrNameLst>
                                          <p:attrName>ppt_x</p:attrName>
                                        </p:attrNameLst>
                                      </p:cBhvr>
                                      <p:tavLst>
                                        <p:tav tm="0">
                                          <p:val>
                                            <p:strVal val="#ppt_x"/>
                                          </p:val>
                                        </p:tav>
                                        <p:tav tm="100000">
                                          <p:val>
                                            <p:strVal val="#ppt_x"/>
                                          </p:val>
                                        </p:tav>
                                      </p:tavLst>
                                    </p:anim>
                                    <p:anim calcmode="lin" valueType="num">
                                      <p:cBhvr additive="base">
                                        <p:cTn id="66" dur="500" fill="hold"/>
                                        <p:tgtEl>
                                          <p:spTgt spid="4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additive="base">
                                        <p:cTn id="69" dur="500" fill="hold"/>
                                        <p:tgtEl>
                                          <p:spTgt spid="43"/>
                                        </p:tgtEl>
                                        <p:attrNameLst>
                                          <p:attrName>ppt_x</p:attrName>
                                        </p:attrNameLst>
                                      </p:cBhvr>
                                      <p:tavLst>
                                        <p:tav tm="0">
                                          <p:val>
                                            <p:strVal val="#ppt_x"/>
                                          </p:val>
                                        </p:tav>
                                        <p:tav tm="100000">
                                          <p:val>
                                            <p:strVal val="#ppt_x"/>
                                          </p:val>
                                        </p:tav>
                                      </p:tavLst>
                                    </p:anim>
                                    <p:anim calcmode="lin" valueType="num">
                                      <p:cBhvr additive="base">
                                        <p:cTn id="7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nodeType="clickEffect">
                                  <p:stCondLst>
                                    <p:cond delay="0"/>
                                  </p:stCondLst>
                                  <p:childTnLst>
                                    <p:anim calcmode="lin" valueType="num">
                                      <p:cBhvr additive="base">
                                        <p:cTn id="74" dur="500"/>
                                        <p:tgtEl>
                                          <p:spTgt spid="42"/>
                                        </p:tgtEl>
                                        <p:attrNameLst>
                                          <p:attrName>ppt_x</p:attrName>
                                        </p:attrNameLst>
                                      </p:cBhvr>
                                      <p:tavLst>
                                        <p:tav tm="0">
                                          <p:val>
                                            <p:strVal val="ppt_x"/>
                                          </p:val>
                                        </p:tav>
                                        <p:tav tm="100000">
                                          <p:val>
                                            <p:strVal val="ppt_x"/>
                                          </p:val>
                                        </p:tav>
                                      </p:tavLst>
                                    </p:anim>
                                    <p:anim calcmode="lin" valueType="num">
                                      <p:cBhvr additive="base">
                                        <p:cTn id="75" dur="500"/>
                                        <p:tgtEl>
                                          <p:spTgt spid="42"/>
                                        </p:tgtEl>
                                        <p:attrNameLst>
                                          <p:attrName>ppt_y</p:attrName>
                                        </p:attrNameLst>
                                      </p:cBhvr>
                                      <p:tavLst>
                                        <p:tav tm="0">
                                          <p:val>
                                            <p:strVal val="ppt_y"/>
                                          </p:val>
                                        </p:tav>
                                        <p:tav tm="100000">
                                          <p:val>
                                            <p:strVal val="1+ppt_h/2"/>
                                          </p:val>
                                        </p:tav>
                                      </p:tavLst>
                                    </p:anim>
                                    <p:set>
                                      <p:cBhvr>
                                        <p:cTn id="76" dur="1" fill="hold">
                                          <p:stCondLst>
                                            <p:cond delay="499"/>
                                          </p:stCondLst>
                                        </p:cTn>
                                        <p:tgtEl>
                                          <p:spTgt spid="42"/>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43"/>
                                        </p:tgtEl>
                                        <p:attrNameLst>
                                          <p:attrName>ppt_x</p:attrName>
                                        </p:attrNameLst>
                                      </p:cBhvr>
                                      <p:tavLst>
                                        <p:tav tm="0">
                                          <p:val>
                                            <p:strVal val="ppt_x"/>
                                          </p:val>
                                        </p:tav>
                                        <p:tav tm="100000">
                                          <p:val>
                                            <p:strVal val="ppt_x"/>
                                          </p:val>
                                        </p:tav>
                                      </p:tavLst>
                                    </p:anim>
                                    <p:anim calcmode="lin" valueType="num">
                                      <p:cBhvr additive="base">
                                        <p:cTn id="79" dur="500"/>
                                        <p:tgtEl>
                                          <p:spTgt spid="43"/>
                                        </p:tgtEl>
                                        <p:attrNameLst>
                                          <p:attrName>ppt_y</p:attrName>
                                        </p:attrNameLst>
                                      </p:cBhvr>
                                      <p:tavLst>
                                        <p:tav tm="0">
                                          <p:val>
                                            <p:strVal val="ppt_y"/>
                                          </p:val>
                                        </p:tav>
                                        <p:tav tm="100000">
                                          <p:val>
                                            <p:strVal val="1+ppt_h/2"/>
                                          </p:val>
                                        </p:tav>
                                      </p:tavLst>
                                    </p:anim>
                                    <p:set>
                                      <p:cBhvr>
                                        <p:cTn id="80" dur="1" fill="hold">
                                          <p:stCondLst>
                                            <p:cond delay="499"/>
                                          </p:stCondLst>
                                        </p:cTn>
                                        <p:tgtEl>
                                          <p:spTgt spid="43"/>
                                        </p:tgtEl>
                                        <p:attrNameLst>
                                          <p:attrName>style.visibility</p:attrName>
                                        </p:attrNameLst>
                                      </p:cBhvr>
                                      <p:to>
                                        <p:strVal val="hidden"/>
                                      </p:to>
                                    </p:set>
                                  </p:childTnLst>
                                </p:cTn>
                              </p:par>
                              <p:par>
                                <p:cTn id="81" presetID="4" presetClass="entr" presetSubtype="16" fill="hold" nodeType="withEffect">
                                  <p:stCondLst>
                                    <p:cond delay="0"/>
                                  </p:stCondLst>
                                  <p:childTnLst>
                                    <p:set>
                                      <p:cBhvr>
                                        <p:cTn id="82" dur="500" fill="hold">
                                          <p:stCondLst>
                                            <p:cond delay="0"/>
                                          </p:stCondLst>
                                        </p:cTn>
                                        <p:tgtEl>
                                          <p:spTgt spid="3">
                                            <p:txEl>
                                              <p:pRg st="8" end="8"/>
                                            </p:txEl>
                                          </p:spTgt>
                                        </p:tgtEl>
                                        <p:attrNameLst>
                                          <p:attrName>style.visibility</p:attrName>
                                        </p:attrNameLst>
                                      </p:cBhvr>
                                      <p:to>
                                        <p:strVal val="visible"/>
                                      </p:to>
                                    </p:set>
                                    <p:animEffect transition="in" filter="box(in)">
                                      <p:cBhvr>
                                        <p:cTn id="83" dur="500"/>
                                        <p:tgtEl>
                                          <p:spTgt spid="3">
                                            <p:txEl>
                                              <p:pRg st="8" end="8"/>
                                            </p:txEl>
                                          </p:spTgt>
                                        </p:tgtEl>
                                      </p:cBhvr>
                                    </p:animEffect>
                                  </p:childTnLst>
                                </p:cTn>
                              </p:par>
                              <p:par>
                                <p:cTn id="84" presetID="2" presetClass="entr" presetSubtype="4" fill="hold" nodeType="withEffect">
                                  <p:stCondLst>
                                    <p:cond delay="0"/>
                                  </p:stCondLst>
                                  <p:childTnLst>
                                    <p:set>
                                      <p:cBhvr>
                                        <p:cTn id="85" dur="1" fill="hold">
                                          <p:stCondLst>
                                            <p:cond delay="0"/>
                                          </p:stCondLst>
                                        </p:cTn>
                                        <p:tgtEl>
                                          <p:spTgt spid="44"/>
                                        </p:tgtEl>
                                        <p:attrNameLst>
                                          <p:attrName>style.visibility</p:attrName>
                                        </p:attrNameLst>
                                      </p:cBhvr>
                                      <p:to>
                                        <p:strVal val="visible"/>
                                      </p:to>
                                    </p:set>
                                    <p:anim calcmode="lin" valueType="num">
                                      <p:cBhvr additive="base">
                                        <p:cTn id="86" dur="500" fill="hold"/>
                                        <p:tgtEl>
                                          <p:spTgt spid="44"/>
                                        </p:tgtEl>
                                        <p:attrNameLst>
                                          <p:attrName>ppt_x</p:attrName>
                                        </p:attrNameLst>
                                      </p:cBhvr>
                                      <p:tavLst>
                                        <p:tav tm="0">
                                          <p:val>
                                            <p:strVal val="#ppt_x"/>
                                          </p:val>
                                        </p:tav>
                                        <p:tav tm="100000">
                                          <p:val>
                                            <p:strVal val="#ppt_x"/>
                                          </p:val>
                                        </p:tav>
                                      </p:tavLst>
                                    </p:anim>
                                    <p:anim calcmode="lin" valueType="num">
                                      <p:cBhvr additive="base">
                                        <p:cTn id="8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xit" presetSubtype="4" fill="hold" nodeType="clickEffect">
                                  <p:stCondLst>
                                    <p:cond delay="0"/>
                                  </p:stCondLst>
                                  <p:childTnLst>
                                    <p:anim calcmode="lin" valueType="num">
                                      <p:cBhvr additive="base">
                                        <p:cTn id="91" dur="500"/>
                                        <p:tgtEl>
                                          <p:spTgt spid="44"/>
                                        </p:tgtEl>
                                        <p:attrNameLst>
                                          <p:attrName>ppt_x</p:attrName>
                                        </p:attrNameLst>
                                      </p:cBhvr>
                                      <p:tavLst>
                                        <p:tav tm="0">
                                          <p:val>
                                            <p:strVal val="ppt_x"/>
                                          </p:val>
                                        </p:tav>
                                        <p:tav tm="100000">
                                          <p:val>
                                            <p:strVal val="ppt_x"/>
                                          </p:val>
                                        </p:tav>
                                      </p:tavLst>
                                    </p:anim>
                                    <p:anim calcmode="lin" valueType="num">
                                      <p:cBhvr additive="base">
                                        <p:cTn id="92" dur="500"/>
                                        <p:tgtEl>
                                          <p:spTgt spid="44"/>
                                        </p:tgtEl>
                                        <p:attrNameLst>
                                          <p:attrName>ppt_y</p:attrName>
                                        </p:attrNameLst>
                                      </p:cBhvr>
                                      <p:tavLst>
                                        <p:tav tm="0">
                                          <p:val>
                                            <p:strVal val="ppt_y"/>
                                          </p:val>
                                        </p:tav>
                                        <p:tav tm="100000">
                                          <p:val>
                                            <p:strVal val="1+ppt_h/2"/>
                                          </p:val>
                                        </p:tav>
                                      </p:tavLst>
                                    </p:anim>
                                    <p:set>
                                      <p:cBhvr>
                                        <p:cTn id="93" dur="1" fill="hold">
                                          <p:stCondLst>
                                            <p:cond delay="499"/>
                                          </p:stCondLst>
                                        </p:cTn>
                                        <p:tgtEl>
                                          <p:spTgt spid="44"/>
                                        </p:tgtEl>
                                        <p:attrNameLst>
                                          <p:attrName>style.visibility</p:attrName>
                                        </p:attrNameLst>
                                      </p:cBhvr>
                                      <p:to>
                                        <p:strVal val="hidden"/>
                                      </p:to>
                                    </p:set>
                                  </p:childTnLst>
                                </p:cTn>
                              </p:par>
                              <p:par>
                                <p:cTn id="94" presetID="4" presetClass="entr" presetSubtype="16" fill="hold" nodeType="withEffect">
                                  <p:stCondLst>
                                    <p:cond delay="0"/>
                                  </p:stCondLst>
                                  <p:childTnLst>
                                    <p:set>
                                      <p:cBhvr>
                                        <p:cTn id="95" dur="500" fill="hold">
                                          <p:stCondLst>
                                            <p:cond delay="0"/>
                                          </p:stCondLst>
                                        </p:cTn>
                                        <p:tgtEl>
                                          <p:spTgt spid="3">
                                            <p:txEl>
                                              <p:pRg st="10" end="10"/>
                                            </p:txEl>
                                          </p:spTgt>
                                        </p:tgtEl>
                                        <p:attrNameLst>
                                          <p:attrName>style.visibility</p:attrName>
                                        </p:attrNameLst>
                                      </p:cBhvr>
                                      <p:to>
                                        <p:strVal val="visible"/>
                                      </p:to>
                                    </p:set>
                                    <p:animEffect transition="in" filter="box(in)">
                                      <p:cBhvr>
                                        <p:cTn id="96" dur="500"/>
                                        <p:tgtEl>
                                          <p:spTgt spid="3">
                                            <p:txEl>
                                              <p:pRg st="10" end="10"/>
                                            </p:txEl>
                                          </p:spTgt>
                                        </p:tgtEl>
                                      </p:cBhvr>
                                    </p:animEffect>
                                  </p:childTnLst>
                                </p:cTn>
                              </p:par>
                              <p:par>
                                <p:cTn id="97" presetID="2" presetClass="entr" presetSubtype="4" fill="hold"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ppt_x"/>
                                          </p:val>
                                        </p:tav>
                                        <p:tav tm="100000">
                                          <p:val>
                                            <p:strVal val="#ppt_x"/>
                                          </p:val>
                                        </p:tav>
                                      </p:tavLst>
                                    </p:anim>
                                    <p:anim calcmode="lin" valueType="num">
                                      <p:cBhvr additive="base">
                                        <p:cTn id="10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nodeType="clickEffect">
                                  <p:stCondLst>
                                    <p:cond delay="0"/>
                                  </p:stCondLst>
                                  <p:childTnLst>
                                    <p:anim calcmode="lin" valueType="num">
                                      <p:cBhvr additive="base">
                                        <p:cTn id="104" dur="500"/>
                                        <p:tgtEl>
                                          <p:spTgt spid="34"/>
                                        </p:tgtEl>
                                        <p:attrNameLst>
                                          <p:attrName>ppt_x</p:attrName>
                                        </p:attrNameLst>
                                      </p:cBhvr>
                                      <p:tavLst>
                                        <p:tav tm="0">
                                          <p:val>
                                            <p:strVal val="ppt_x"/>
                                          </p:val>
                                        </p:tav>
                                        <p:tav tm="100000">
                                          <p:val>
                                            <p:strVal val="ppt_x"/>
                                          </p:val>
                                        </p:tav>
                                      </p:tavLst>
                                    </p:anim>
                                    <p:anim calcmode="lin" valueType="num">
                                      <p:cBhvr additive="base">
                                        <p:cTn id="105" dur="500"/>
                                        <p:tgtEl>
                                          <p:spTgt spid="34"/>
                                        </p:tgtEl>
                                        <p:attrNameLst>
                                          <p:attrName>ppt_y</p:attrName>
                                        </p:attrNameLst>
                                      </p:cBhvr>
                                      <p:tavLst>
                                        <p:tav tm="0">
                                          <p:val>
                                            <p:strVal val="ppt_y"/>
                                          </p:val>
                                        </p:tav>
                                        <p:tav tm="100000">
                                          <p:val>
                                            <p:strVal val="1+ppt_h/2"/>
                                          </p:val>
                                        </p:tav>
                                      </p:tavLst>
                                    </p:anim>
                                    <p:set>
                                      <p:cBhvr>
                                        <p:cTn id="106" dur="1" fill="hold">
                                          <p:stCondLst>
                                            <p:cond delay="499"/>
                                          </p:stCondLst>
                                        </p:cTn>
                                        <p:tgtEl>
                                          <p:spTgt spid="3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nodeType="clickEffect">
                                  <p:stCondLst>
                                    <p:cond delay="0"/>
                                  </p:stCondLst>
                                  <p:childTnLst>
                                    <p:set>
                                      <p:cBhvr>
                                        <p:cTn id="110" dur="500" fill="hold">
                                          <p:stCondLst>
                                            <p:cond delay="0"/>
                                          </p:stCondLst>
                                        </p:cTn>
                                        <p:tgtEl>
                                          <p:spTgt spid="3">
                                            <p:txEl>
                                              <p:pRg st="12" end="12"/>
                                            </p:txEl>
                                          </p:spTgt>
                                        </p:tgtEl>
                                        <p:attrNameLst>
                                          <p:attrName>style.visibility</p:attrName>
                                        </p:attrNameLst>
                                      </p:cBhvr>
                                      <p:to>
                                        <p:strVal val="visible"/>
                                      </p:to>
                                    </p:set>
                                    <p:animEffect transition="in" filter="box(in)">
                                      <p:cBhvr>
                                        <p:cTn id="111" dur="500"/>
                                        <p:tgtEl>
                                          <p:spTgt spid="3">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nodeType="clickEffect">
                                  <p:stCondLst>
                                    <p:cond delay="0"/>
                                  </p:stCondLst>
                                  <p:childTnLst>
                                    <p:set>
                                      <p:cBhvr>
                                        <p:cTn id="115" dur="500" fill="hold">
                                          <p:stCondLst>
                                            <p:cond delay="0"/>
                                          </p:stCondLst>
                                        </p:cTn>
                                        <p:tgtEl>
                                          <p:spTgt spid="3">
                                            <p:txEl>
                                              <p:pRg st="14" end="14"/>
                                            </p:txEl>
                                          </p:spTgt>
                                        </p:tgtEl>
                                        <p:attrNameLst>
                                          <p:attrName>style.visibility</p:attrName>
                                        </p:attrNameLst>
                                      </p:cBhvr>
                                      <p:to>
                                        <p:strVal val="visible"/>
                                      </p:to>
                                    </p:set>
                                    <p:animEffect transition="in" filter="box(in)">
                                      <p:cBhvr>
                                        <p:cTn id="116" dur="500"/>
                                        <p:tgtEl>
                                          <p:spTgt spid="3">
                                            <p:txEl>
                                              <p:pRg st="14" end="14"/>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
                                        </p:tgtEl>
                                        <p:attrNameLst>
                                          <p:attrName>style.visibility</p:attrName>
                                        </p:attrNameLst>
                                      </p:cBhvr>
                                      <p:to>
                                        <p:strVal val="visible"/>
                                      </p:to>
                                    </p:set>
                                    <p:anim calcmode="lin" valueType="num">
                                      <p:cBhvr additive="base">
                                        <p:cTn id="121" dur="500" fill="hold"/>
                                        <p:tgtEl>
                                          <p:spTgt spid="4"/>
                                        </p:tgtEl>
                                        <p:attrNameLst>
                                          <p:attrName>ppt_x</p:attrName>
                                        </p:attrNameLst>
                                      </p:cBhvr>
                                      <p:tavLst>
                                        <p:tav tm="0">
                                          <p:val>
                                            <p:strVal val="#ppt_x"/>
                                          </p:val>
                                        </p:tav>
                                        <p:tav tm="100000">
                                          <p:val>
                                            <p:strVal val="#ppt_x"/>
                                          </p:val>
                                        </p:tav>
                                      </p:tavLst>
                                    </p:anim>
                                    <p:anim calcmode="lin" valueType="num">
                                      <p:cBhvr additive="base">
                                        <p:cTn id="1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292000" y="4519520"/>
            <a:ext cx="1800000" cy="1800000"/>
          </a:xfrm>
          <a:prstGeom prst="ellipse">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292000" y="538480"/>
            <a:ext cx="1800000" cy="180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292000" y="538480"/>
            <a:ext cx="9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endParaRPr lang="zh-CN" altLang="en-US" b="1" dirty="0">
              <a:solidFill>
                <a:schemeClr val="accent6">
                  <a:lumMod val="50000"/>
                </a:schemeClr>
              </a:solidFill>
            </a:endParaRPr>
          </a:p>
        </p:txBody>
      </p:sp>
      <p:sp>
        <p:nvSpPr>
          <p:cNvPr id="19" name="矩形 18"/>
          <p:cNvSpPr/>
          <p:nvPr/>
        </p:nvSpPr>
        <p:spPr>
          <a:xfrm>
            <a:off x="11292000" y="4519520"/>
            <a:ext cx="900000" cy="1800000"/>
          </a:xfrm>
          <a:prstGeom prst="rect">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endParaRPr lang="zh-CN" altLang="en-US" b="1" dirty="0">
              <a:solidFill>
                <a:schemeClr val="accent4">
                  <a:lumMod val="60000"/>
                  <a:lumOff val="40000"/>
                </a:schemeClr>
              </a:solidFill>
            </a:endParaRPr>
          </a:p>
        </p:txBody>
      </p:sp>
      <p:sp>
        <p:nvSpPr>
          <p:cNvPr id="8" name="椭圆 7"/>
          <p:cNvSpPr/>
          <p:nvPr/>
        </p:nvSpPr>
        <p:spPr>
          <a:xfrm>
            <a:off x="11292000" y="252894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292000" y="252900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292000" y="2529000"/>
            <a:ext cx="900000"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endParaRPr lang="zh-CN" altLang="en-US" b="1" dirty="0">
              <a:solidFill>
                <a:schemeClr val="bg1"/>
              </a:solidFill>
            </a:endParaRPr>
          </a:p>
        </p:txBody>
      </p:sp>
      <p:sp>
        <p:nvSpPr>
          <p:cNvPr id="21" name="椭圆 20"/>
          <p:cNvSpPr/>
          <p:nvPr/>
        </p:nvSpPr>
        <p:spPr>
          <a:xfrm>
            <a:off x="-2178934" y="-12932454"/>
            <a:ext cx="28741868" cy="28741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advClick="0" advTm="0">
        <p:fade/>
      </p:transition>
    </mc:Choice>
    <mc:Fallback>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grpId="0" nodeType="withEffect">
                                  <p:stCondLst>
                                    <p:cond delay="0"/>
                                  </p:stCondLst>
                                  <p:childTnLst>
                                    <p:animScale>
                                      <p:cBhvr>
                                        <p:cTn id="6" dur="800" fill="hold"/>
                                        <p:tgtEl>
                                          <p:spTgt spid="21"/>
                                        </p:tgtEl>
                                      </p:cBhvr>
                                      <p:by x="5000" y="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11292000" y="4519520"/>
            <a:ext cx="1800000" cy="1800000"/>
          </a:xfrm>
          <a:prstGeom prst="ellipse">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292000" y="538480"/>
            <a:ext cx="1800000" cy="180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292000" y="538480"/>
            <a:ext cx="900000" cy="180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accent6">
                    <a:lumMod val="50000"/>
                  </a:schemeClr>
                </a:solidFill>
              </a:rPr>
              <a:t>系统</a:t>
            </a:r>
            <a:r>
              <a:rPr lang="zh-CN" altLang="en-US" b="1" dirty="0">
                <a:solidFill>
                  <a:schemeClr val="accent6">
                    <a:lumMod val="50000"/>
                  </a:schemeClr>
                </a:solidFill>
              </a:rPr>
              <a:t>介绍</a:t>
            </a:r>
            <a:endParaRPr lang="zh-CN" altLang="en-US" b="1" dirty="0">
              <a:solidFill>
                <a:schemeClr val="accent6">
                  <a:lumMod val="50000"/>
                </a:schemeClr>
              </a:solidFill>
            </a:endParaRPr>
          </a:p>
        </p:txBody>
      </p:sp>
      <p:sp>
        <p:nvSpPr>
          <p:cNvPr id="19" name="矩形 18"/>
          <p:cNvSpPr/>
          <p:nvPr/>
        </p:nvSpPr>
        <p:spPr>
          <a:xfrm>
            <a:off x="11292000" y="4519520"/>
            <a:ext cx="900000" cy="1800000"/>
          </a:xfrm>
          <a:prstGeom prst="rect">
            <a:avLst/>
          </a:prstGeom>
          <a:solidFill>
            <a:srgbClr val="9A374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accent4">
                    <a:lumMod val="60000"/>
                    <a:lumOff val="40000"/>
                  </a:schemeClr>
                </a:solidFill>
              </a:rPr>
              <a:t>总结</a:t>
            </a:r>
            <a:endParaRPr lang="zh-CN" altLang="en-US" b="1" dirty="0">
              <a:solidFill>
                <a:schemeClr val="accent4">
                  <a:lumMod val="60000"/>
                  <a:lumOff val="40000"/>
                </a:schemeClr>
              </a:solidFill>
            </a:endParaRPr>
          </a:p>
        </p:txBody>
      </p:sp>
      <p:sp>
        <p:nvSpPr>
          <p:cNvPr id="5" name="文本框 4"/>
          <p:cNvSpPr txBox="1"/>
          <p:nvPr/>
        </p:nvSpPr>
        <p:spPr>
          <a:xfrm>
            <a:off x="1713865" y="2644140"/>
            <a:ext cx="6555105" cy="1198880"/>
          </a:xfrm>
          <a:prstGeom prst="rect">
            <a:avLst/>
          </a:prstGeom>
          <a:noFill/>
        </p:spPr>
        <p:txBody>
          <a:bodyPr wrap="square" rtlCol="0">
            <a:spAutoFit/>
          </a:bodyPr>
          <a:lstStyle/>
          <a:p>
            <a:r>
              <a:rPr lang="zh-CN" altLang="en-US" sz="7200" b="1" dirty="0"/>
              <a:t>功能演示</a:t>
            </a:r>
            <a:endParaRPr lang="zh-CN" altLang="en-US" sz="7200" b="1" dirty="0"/>
          </a:p>
        </p:txBody>
      </p:sp>
      <p:sp>
        <p:nvSpPr>
          <p:cNvPr id="8" name="椭圆 7"/>
          <p:cNvSpPr/>
          <p:nvPr/>
        </p:nvSpPr>
        <p:spPr>
          <a:xfrm>
            <a:off x="11292000" y="252894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1292000" y="252900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292000" y="2529000"/>
            <a:ext cx="900000" cy="180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lang="zh-CN" altLang="en-US" b="1" dirty="0">
                <a:solidFill>
                  <a:schemeClr val="bg1"/>
                </a:solidFill>
              </a:rPr>
              <a:t>功能</a:t>
            </a:r>
            <a:r>
              <a:rPr lang="zh-CN" altLang="en-US" b="1" dirty="0">
                <a:solidFill>
                  <a:schemeClr val="bg1"/>
                </a:solidFill>
              </a:rPr>
              <a:t>演示</a:t>
            </a:r>
            <a:endParaRPr lang="zh-CN" altLang="en-US" b="1" dirty="0">
              <a:solidFill>
                <a:schemeClr val="bg1"/>
              </a:solidFill>
            </a:endParaRPr>
          </a:p>
        </p:txBody>
      </p:sp>
      <p:pic>
        <p:nvPicPr>
          <p:cNvPr id="11" name="Picture 4">
            <a:hlinkClick r:id="rId1" action="ppaction://hlinkfile"/>
          </p:cNvPr>
          <p:cNvPicPr>
            <a:picLocks noChangeAspect="1"/>
          </p:cNvPicPr>
          <p:nvPr/>
        </p:nvPicPr>
        <p:blipFill rotWithShape="1">
          <a:blip r:embed="rId2" cstate="print"/>
          <a:srcRect r="4772"/>
          <a:stretch>
            <a:fillRect/>
          </a:stretch>
        </p:blipFill>
        <p:spPr>
          <a:xfrm>
            <a:off x="8754745" y="4871085"/>
            <a:ext cx="2376805" cy="1448435"/>
          </a:xfrm>
          <a:prstGeom prst="rect">
            <a:avLst/>
          </a:prstGeom>
        </p:spPr>
      </p:pic>
      <p:pic>
        <p:nvPicPr>
          <p:cNvPr id="12" name="图片 11" descr="图片包含 天空, 时钟, 塔, 建筑物&#10;&#10;自动生成的说明">
            <a:hlinkClick r:id="rId1" action="ppaction://hlinkfile"/>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5585" y="5033010"/>
            <a:ext cx="1666875" cy="1109980"/>
          </a:xfrm>
          <a:prstGeom prst="rect">
            <a:avLst/>
          </a:prstGeom>
        </p:spPr>
      </p:pic>
      <p:sp>
        <p:nvSpPr>
          <p:cNvPr id="2" name="文本框 1"/>
          <p:cNvSpPr txBox="1"/>
          <p:nvPr/>
        </p:nvSpPr>
        <p:spPr>
          <a:xfrm>
            <a:off x="7327265" y="5533390"/>
            <a:ext cx="1363980" cy="368300"/>
          </a:xfrm>
          <a:prstGeom prst="rect">
            <a:avLst/>
          </a:prstGeom>
          <a:noFill/>
        </p:spPr>
        <p:txBody>
          <a:bodyPr wrap="none" rtlCol="0">
            <a:spAutoFit/>
          </a:bodyPr>
          <a:p>
            <a:r>
              <a:rPr lang="zh-CN" altLang="en-US"/>
              <a:t>程序示例</a:t>
            </a:r>
            <a:r>
              <a:rPr lang="en-US" altLang="zh-CN"/>
              <a:t>-&gt;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 name="文本框 4"/>
          <p:cNvSpPr txBox="1"/>
          <p:nvPr/>
        </p:nvSpPr>
        <p:spPr>
          <a:xfrm>
            <a:off x="609600" y="930275"/>
            <a:ext cx="4486910" cy="583565"/>
          </a:xfrm>
          <a:prstGeom prst="rect">
            <a:avLst/>
          </a:prstGeom>
          <a:noFill/>
        </p:spPr>
        <p:txBody>
          <a:bodyPr wrap="square" rtlCol="0">
            <a:spAutoFit/>
          </a:bodyPr>
          <a:lstStyle/>
          <a:p>
            <a:r>
              <a:rPr lang="zh-CN" altLang="en-US" sz="3200" b="1" dirty="0">
                <a:solidFill>
                  <a:schemeClr val="accent6">
                    <a:lumMod val="50000"/>
                  </a:schemeClr>
                </a:solidFill>
                <a:latin typeface="微软雅黑" panose="020B0503020204020204" pitchFamily="34" charset="-122"/>
                <a:ea typeface="微软雅黑" panose="020B0503020204020204" pitchFamily="34" charset="-122"/>
                <a:cs typeface="+mj-cs"/>
              </a:rPr>
              <a:t>六、总结</a:t>
            </a:r>
            <a:endParaRPr lang="zh-CN" altLang="en-US" sz="7200" b="1" dirty="0"/>
          </a:p>
        </p:txBody>
      </p:sp>
      <p:sp>
        <p:nvSpPr>
          <p:cNvPr id="2" name="文本框 1"/>
          <p:cNvSpPr txBox="1"/>
          <p:nvPr/>
        </p:nvSpPr>
        <p:spPr>
          <a:xfrm>
            <a:off x="609600" y="1825625"/>
            <a:ext cx="5153660" cy="2861310"/>
          </a:xfrm>
          <a:prstGeom prst="rect">
            <a:avLst/>
          </a:prstGeom>
          <a:noFill/>
        </p:spPr>
        <p:txBody>
          <a:bodyPr wrap="square" rtlCol="0">
            <a:spAutoFit/>
          </a:bodyPr>
          <a:p>
            <a:pPr algn="l"/>
            <a:r>
              <a:rPr lang="zh-CN" altLang="en-US" b="1"/>
              <a:t>1.在知识的应用角度：</a:t>
            </a:r>
            <a:endParaRPr lang="zh-CN" altLang="en-US" b="1"/>
          </a:p>
          <a:p>
            <a:pPr algn="l"/>
            <a:r>
              <a:rPr lang="zh-CN" altLang="en-US" b="1">
                <a:solidFill>
                  <a:srgbClr val="FF0000"/>
                </a:solidFill>
              </a:rPr>
              <a:t>优点</a:t>
            </a:r>
            <a:r>
              <a:rPr lang="zh-CN" altLang="en-US" b="1"/>
              <a:t>：</a:t>
            </a:r>
            <a:endParaRPr lang="zh-CN" altLang="en-US" b="1"/>
          </a:p>
          <a:p>
            <a:pPr algn="l"/>
            <a:r>
              <a:rPr lang="en-US" altLang="zh-CN" b="1"/>
              <a:t>        </a:t>
            </a:r>
            <a:r>
              <a:rPr lang="zh-CN" altLang="en-US" b="1"/>
              <a:t>1.CUCer ** 维护了一个创建在堆区的不定数量的不同子对象的数组，使得不同学院的学生维护在同一个是数组。</a:t>
            </a:r>
            <a:endParaRPr lang="zh-CN" altLang="en-US" b="1"/>
          </a:p>
          <a:p>
            <a:pPr algn="l"/>
            <a:r>
              <a:rPr lang="en-US" altLang="zh-CN" b="1"/>
              <a:t>        </a:t>
            </a:r>
            <a:r>
              <a:rPr lang="zh-CN" altLang="en-US" b="1"/>
              <a:t>2.在不同学院的学生类书写采用继承CUCer基类（排名相互独立，课程相对独立，信息展示函数不同），在展示信息和获取学院函数 采用了多态技术，发挥了c++语言的对象、继承、多态优势。</a:t>
            </a:r>
            <a:endParaRPr lang="zh-CN" altLang="en-US" b="1"/>
          </a:p>
        </p:txBody>
      </p:sp>
      <p:sp>
        <p:nvSpPr>
          <p:cNvPr id="7" name="文本框 6"/>
          <p:cNvSpPr txBox="1"/>
          <p:nvPr/>
        </p:nvSpPr>
        <p:spPr>
          <a:xfrm>
            <a:off x="5902960" y="1754505"/>
            <a:ext cx="5759450" cy="3415030"/>
          </a:xfrm>
          <a:prstGeom prst="rect">
            <a:avLst/>
          </a:prstGeom>
          <a:noFill/>
        </p:spPr>
        <p:txBody>
          <a:bodyPr wrap="square" rtlCol="0">
            <a:spAutoFit/>
          </a:bodyPr>
          <a:p>
            <a:pPr algn="l"/>
            <a:r>
              <a:rPr lang="zh-CN" altLang="en-US" b="1"/>
              <a:t>2.在系统框架方面：</a:t>
            </a:r>
            <a:endParaRPr lang="zh-CN" altLang="en-US" b="1"/>
          </a:p>
          <a:p>
            <a:pPr algn="l"/>
            <a:r>
              <a:rPr lang="zh-CN" altLang="en-US" b="1">
                <a:solidFill>
                  <a:srgbClr val="FF0000"/>
                </a:solidFill>
              </a:rPr>
              <a:t>优点：</a:t>
            </a:r>
            <a:endParaRPr lang="zh-CN" altLang="en-US" b="1">
              <a:solidFill>
                <a:srgbClr val="FF0000"/>
              </a:solidFill>
            </a:endParaRPr>
          </a:p>
          <a:p>
            <a:pPr algn="l"/>
            <a:r>
              <a:rPr lang="en-US" altLang="zh-CN" b="1"/>
              <a:t>        </a:t>
            </a:r>
            <a:r>
              <a:rPr lang="zh-CN" altLang="en-US" b="1"/>
              <a:t>1.提供面向老师和学生不同页面，实现不同身份有不同的系统权限</a:t>
            </a:r>
            <a:endParaRPr lang="zh-CN" altLang="en-US" b="1"/>
          </a:p>
          <a:p>
            <a:pPr algn="l"/>
            <a:r>
              <a:rPr lang="en-US" altLang="zh-CN" b="1"/>
              <a:t>        </a:t>
            </a:r>
            <a:r>
              <a:rPr lang="zh-CN" altLang="en-US" b="1"/>
              <a:t>2.支持读写文件，可以直接在对应的文本中直接录入学生成绩信息</a:t>
            </a:r>
            <a:endParaRPr lang="zh-CN" altLang="en-US" b="1"/>
          </a:p>
          <a:p>
            <a:pPr algn="l"/>
            <a:r>
              <a:rPr lang="en-US" altLang="zh-CN" b="1"/>
              <a:t>        </a:t>
            </a:r>
            <a:r>
              <a:rPr lang="zh-CN" altLang="en-US" b="1"/>
              <a:t>3.提供不同范围的5种学生成绩排序方式</a:t>
            </a:r>
            <a:endParaRPr lang="zh-CN" altLang="en-US" b="1"/>
          </a:p>
          <a:p>
            <a:pPr algn="l"/>
            <a:r>
              <a:rPr lang="en-US" altLang="zh-CN" b="1"/>
              <a:t>        </a:t>
            </a:r>
            <a:r>
              <a:rPr lang="zh-CN" altLang="en-US" b="1"/>
              <a:t>4.程序仍可扩展至更多学院，面向所有CUC学生（目前只有信通学院和计网学院）</a:t>
            </a:r>
            <a:endParaRPr lang="zh-CN" altLang="en-US" b="1"/>
          </a:p>
          <a:p>
            <a:pPr algn="l"/>
            <a:r>
              <a:rPr lang="en-US" altLang="zh-CN" b="1"/>
              <a:t>        </a:t>
            </a:r>
            <a:r>
              <a:rPr lang="zh-CN" altLang="en-US" b="1"/>
              <a:t>5.提供简单的成绩分析功能（包括以整体加权平均分为依托分析优势学科 劣势学科 核心竞争力的分析（这部分功能尚未实现））</a:t>
            </a:r>
            <a:endParaRPr lang="zh-CN" altLang="en-US" b="1"/>
          </a:p>
        </p:txBody>
      </p:sp>
      <p:sp>
        <p:nvSpPr>
          <p:cNvPr id="10" name="文本框 9"/>
          <p:cNvSpPr txBox="1"/>
          <p:nvPr/>
        </p:nvSpPr>
        <p:spPr>
          <a:xfrm>
            <a:off x="678815" y="5299710"/>
            <a:ext cx="6994525" cy="1476375"/>
          </a:xfrm>
          <a:prstGeom prst="rect">
            <a:avLst/>
          </a:prstGeom>
          <a:noFill/>
        </p:spPr>
        <p:txBody>
          <a:bodyPr wrap="none" rtlCol="0">
            <a:spAutoFit/>
          </a:bodyPr>
          <a:p>
            <a:pPr algn="l"/>
            <a:r>
              <a:rPr lang="zh-CN" altLang="en-US">
                <a:solidFill>
                  <a:srgbClr val="FF0000"/>
                </a:solidFill>
              </a:rPr>
              <a:t>不足：</a:t>
            </a:r>
            <a:endParaRPr lang="zh-CN" altLang="en-US">
              <a:solidFill>
                <a:srgbClr val="FF0000"/>
              </a:solidFill>
            </a:endParaRPr>
          </a:p>
          <a:p>
            <a:pPr algn="l"/>
            <a:r>
              <a:rPr lang="en-US" altLang="zh-CN" b="1">
                <a:solidFill>
                  <a:schemeClr val="tx1"/>
                </a:solidFill>
              </a:rPr>
              <a:t>1.代码过千行，统计学生排序部分有代码重复</a:t>
            </a:r>
            <a:r>
              <a:rPr lang="zh-CN" altLang="en-US" b="1">
                <a:solidFill>
                  <a:schemeClr val="tx1"/>
                </a:solidFill>
              </a:rPr>
              <a:t>；</a:t>
            </a:r>
            <a:endParaRPr lang="en-US" altLang="zh-CN">
              <a:solidFill>
                <a:schemeClr val="tx1"/>
              </a:solidFill>
            </a:endParaRPr>
          </a:p>
          <a:p>
            <a:pPr algn="l"/>
            <a:r>
              <a:rPr lang="en-US" altLang="zh-CN" b="1">
                <a:solidFill>
                  <a:schemeClr val="tx1"/>
                </a:solidFill>
              </a:rPr>
              <a:t>2.</a:t>
            </a:r>
            <a:r>
              <a:rPr lang="zh-CN" altLang="en-US" b="1">
                <a:sym typeface="+mn-ea"/>
              </a:rPr>
              <a:t>系统不支持功能执行中途返回上一步，只能将一个功能执行完毕；</a:t>
            </a:r>
            <a:endParaRPr lang="en-US" altLang="zh-CN" b="1">
              <a:solidFill>
                <a:schemeClr val="tx1"/>
              </a:solidFill>
            </a:endParaRPr>
          </a:p>
          <a:p>
            <a:pPr algn="l"/>
            <a:r>
              <a:rPr lang="en-US" altLang="zh-CN" b="1">
                <a:solidFill>
                  <a:schemeClr val="tx1"/>
                </a:solidFill>
              </a:rPr>
              <a:t>3.</a:t>
            </a:r>
            <a:r>
              <a:rPr lang="en-US" altLang="zh-CN" b="1">
                <a:sym typeface="+mn-ea"/>
              </a:rPr>
              <a:t>I</a:t>
            </a:r>
            <a:r>
              <a:rPr lang="zh-CN" altLang="en-US" b="1">
                <a:sym typeface="+mn-ea"/>
              </a:rPr>
              <a:t>界面不够美化。</a:t>
            </a:r>
            <a:endParaRPr lang="zh-CN" altLang="en-US" b="1">
              <a:solidFill>
                <a:schemeClr val="tx1"/>
              </a:solidFill>
            </a:endParaRPr>
          </a:p>
          <a:p>
            <a:pPr algn="l"/>
            <a:endParaRPr lang="zh-CN" altLang="en-US"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
        <p:fade/>
      </p:transition>
    </mc:Choice>
    <mc:Fallback>
      <p:transition>
        <p:fade/>
      </p:transition>
    </mc:Fallback>
  </mc:AlternateContent>
</p:sld>
</file>

<file path=ppt/tags/tag1.xml><?xml version="1.0" encoding="utf-8"?>
<p:tagLst xmlns:p="http://schemas.openxmlformats.org/presentationml/2006/main">
  <p:tag name="KSO_WM_UNIT_PLACING_PICTURE_USER_VIEWPORT" val="{&quot;height&quot;:6995,&quot;width&quot;:10492}"/>
</p:tagLst>
</file>

<file path=ppt/tags/tag2.xml><?xml version="1.0" encoding="utf-8"?>
<p:tagLst xmlns:p="http://schemas.openxmlformats.org/presentationml/2006/main">
  <p:tag name="KSO_WM_UNIT_PLACING_PICTURE_USER_VIEWPORT" val="{&quot;height&quot;:8659,&quot;width&quot;:11292}"/>
</p:tagLst>
</file>

<file path=ppt/tags/tag3.xml><?xml version="1.0" encoding="utf-8"?>
<p:tagLst xmlns:p="http://schemas.openxmlformats.org/presentationml/2006/main">
  <p:tag name="KSO_WM_UNIT_PLACING_PICTURE_USER_VIEWPORT" val="{&quot;height&quot;:2699,&quot;width&quot;:11312}"/>
</p:tagLst>
</file>

<file path=ppt/tags/tag4.xml><?xml version="1.0" encoding="utf-8"?>
<p:tagLst xmlns:p="http://schemas.openxmlformats.org/presentationml/2006/main">
  <p:tag name="KSO_WM_UNIT_PLACING_PICTURE_USER_VIEWPORT" val="{&quot;height&quot;:3711,&quot;width&quot;:7216}"/>
</p:tagLst>
</file>

<file path=ppt/tags/tag5.xml><?xml version="1.0" encoding="utf-8"?>
<p:tagLst xmlns:p="http://schemas.openxmlformats.org/presentationml/2006/main">
  <p:tag name="COMMONDATA" val="eyJoZGlkIjoiNzU5NGRmZGJkZmNlYjM2ZTkyNGU4ZWYxMjU1ZDA5ZT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Words>
  <Application>WPS 演示</Application>
  <PresentationFormat>宽屏</PresentationFormat>
  <Paragraphs>113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微软雅黑</vt:lpstr>
      <vt:lpstr>等线</vt:lpstr>
      <vt:lpstr>Arial Unicode MS</vt:lpstr>
      <vt:lpstr>等线 Light</vt:lpstr>
      <vt:lpstr>Calibri</vt:lpstr>
      <vt:lpstr>Office 主题​​</vt:lpstr>
      <vt:lpstr>PowerPoint 演示文稿</vt:lpstr>
      <vt:lpstr>一、简介 </vt:lpstr>
      <vt:lpstr>二、课题分析 </vt:lpstr>
      <vt:lpstr>三、功能结构分析 </vt:lpstr>
      <vt:lpstr>四、类体定义及主函数</vt:lpstr>
      <vt:lpstr>五、主要模块的功能、流程图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Ray Shao</dc:creator>
  <cp:lastModifiedBy>朱旭东</cp:lastModifiedBy>
  <cp:revision>51</cp:revision>
  <dcterms:created xsi:type="dcterms:W3CDTF">2020-03-17T04:50:00Z</dcterms:created>
  <dcterms:modified xsi:type="dcterms:W3CDTF">2022-06-17T08:52:02Z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9890E44105CE416CB8BE831D153E641F</vt:lpwstr>
  </property>
  <property fmtid="{D5CDD505-2E9C-101B-9397-08002B2CF9AE}" pid="3" name="KSOProductBuildVer">
    <vt:lpwstr>2052-11.1.0.11805</vt:lpwstr>
  </property>
</Properties>
</file>