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5" r:id="rId4"/>
    <p:sldId id="259" r:id="rId5"/>
    <p:sldId id="277" r:id="rId6"/>
    <p:sldId id="279" r:id="rId7"/>
    <p:sldId id="278" r:id="rId8"/>
    <p:sldId id="283" r:id="rId9"/>
    <p:sldId id="282" r:id="rId10"/>
    <p:sldId id="263" r:id="rId11"/>
    <p:sldId id="274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9F86"/>
    <a:srgbClr val="5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>
        <p:guide orient="horz" pos="2182"/>
        <p:guide orient="horz" pos="98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3C2-0E26-4270-A30F-7637F53D9102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FC45-F4B7-4F3B-91AE-A35F217B2E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7183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68A8-8620-431B-A38E-0AAB47B78FB2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4E1B-6985-4E98-9277-A48C39916C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7538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C0FF-4621-4430-9991-9D324F7F055D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09E10-EEFB-43C8-B655-7DAE5B8401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8611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6017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89FD-65FF-4D1C-AE5A-A199E8654996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393B-4A68-49ED-97FF-3D23B2E88C2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78070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DAF0-BA3C-4802-B99C-CEDE14900CF6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37A99-2111-42CA-81E4-C98A1D9698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17099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D981-FA46-4AC7-B624-C68C8AD62AF0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9625-2E9C-48A6-95D2-8F600241FA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2718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2D64-166B-4660-B8FA-9828971B1FD7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DEB19-752C-4493-9019-A15635BF6B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954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950C-1E25-4AA5-A4A7-4CD59751A364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40B2E-7A83-4CA3-9D14-C517F1B6C0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60841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1DFA-9369-41E7-AC65-DD0618C9DEC0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864CA-6336-4CFE-B113-E90A1C5C70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2822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2DDA-3983-4C9B-9967-E10E58573B9E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C48-5105-4078-BCBB-2E973544BF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43156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1B7E-7BB0-47B0-87C6-C6C2D26192A7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C3293-E9A4-4A27-AA27-CE72F7B2AB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208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C86099-5431-4B3A-8ED6-26094DBFCEF2}" type="datetime1">
              <a:rPr lang="zh-CN" altLang="en-US"/>
              <a:pPr>
                <a:defRPr/>
              </a:pPr>
              <a:t>2019/6/3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D66058-5A86-4E4D-BE42-BAAA70E74E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27781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9534239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341155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194077" y="1695742"/>
            <a:ext cx="9803845" cy="2781125"/>
            <a:chOff x="-1465125" y="451726"/>
            <a:chExt cx="9804152" cy="2782657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-1465125" y="451726"/>
              <a:ext cx="9804152" cy="132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80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KDDCUP</a:t>
              </a:r>
              <a:endParaRPr lang="zh-CN" altLang="en-US" sz="8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804208" y="2710875"/>
              <a:ext cx="3265483" cy="52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Final-presentation</a:t>
              </a:r>
              <a:endParaRPr lang="zh-CN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4208333" y="5411333"/>
            <a:ext cx="3775329" cy="877979"/>
            <a:chOff x="-718483" y="-22706"/>
            <a:chExt cx="3775917" cy="879030"/>
          </a:xfrm>
        </p:grpSpPr>
        <p:sp>
          <p:nvSpPr>
            <p:cNvPr id="14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>
              <a:spLocks noChangeArrowheads="1"/>
            </p:cNvSpPr>
            <p:nvPr/>
          </p:nvSpPr>
          <p:spPr bwMode="auto">
            <a:xfrm>
              <a:off x="487131" y="455735"/>
              <a:ext cx="1364689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Jun </a:t>
              </a:r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357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TW" sz="1000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83841"/>
              </p:ext>
            </p:extLst>
          </p:nvPr>
        </p:nvGraphicFramePr>
        <p:xfrm>
          <a:off x="3075363" y="2474327"/>
          <a:ext cx="8127999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691"/>
                <a:gridCol w="1419498"/>
                <a:gridCol w="63108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類似</a:t>
                      </a:r>
                      <a:r>
                        <a:rPr lang="en-US" altLang="zh-TW" b="0" dirty="0" err="1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ubike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因為價格便宜但速度不快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公車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價格跟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mode1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差不多但是速度快上許多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自駕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因為價格是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但是速度很快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計程車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速度跟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mode3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差不多價格卻多上許多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走路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因為價格是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而且速度很慢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腳踏車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速度比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mode5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快且價格是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0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應該是地鐵</a:t>
                      </a:r>
                      <a:endParaRPr lang="zh-TW" altLang="en-US" b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因為速度比</a:t>
                      </a:r>
                      <a:r>
                        <a:rPr lang="en-US" altLang="zh-TW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mode2</a:t>
                      </a:r>
                      <a:r>
                        <a:rPr lang="zh-TW" altLang="en-US" b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宋体" panose="02010600030101010101" pitchFamily="2" charset="-122"/>
                        </a:rPr>
                        <a:t>快但價格貴一點點</a:t>
                      </a:r>
                      <a:endParaRPr lang="en-US" altLang="zh-TW" b="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2689218" y="1506766"/>
            <a:ext cx="7149291" cy="4209772"/>
            <a:chOff x="1394345" y="1320125"/>
            <a:chExt cx="7149291" cy="4209772"/>
          </a:xfrm>
        </p:grpSpPr>
        <p:sp>
          <p:nvSpPr>
            <p:cNvPr id="12321" name="矩形 43"/>
            <p:cNvSpPr>
              <a:spLocks noChangeArrowheads="1"/>
            </p:cNvSpPr>
            <p:nvPr/>
          </p:nvSpPr>
          <p:spPr bwMode="auto">
            <a:xfrm>
              <a:off x="1394345" y="1320125"/>
              <a:ext cx="714929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1</a:t>
              </a:r>
              <a:r>
                <a:rPr lang="en-US" altLang="zh-CN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.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Pid</a:t>
              </a:r>
              <a:r>
                <a:rPr lang="zh-CN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是重要的特徵卻不好</a:t>
              </a:r>
              <a:r>
                <a:rPr lang="zh-CN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分析</a:t>
              </a:r>
              <a:endPara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  <a:p>
              <a:pPr eaLnBrk="1" hangingPunct="1"/>
              <a:endParaRPr lang="en-US" altLang="zh-CN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2</a:t>
              </a:r>
              <a:r>
                <a:rPr lang="en-US" altLang="zh-CN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.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 根據分析我們總共猜出幾個</a:t>
              </a:r>
              <a:r>
                <a:rPr lang="en-US" altLang="zh-TW" dirty="0" err="1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transport_mode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:</a:t>
              </a: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394345" y="4883566"/>
              <a:ext cx="6031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mode1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最多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mode2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跟其他</a:t>
              </a:r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相比訓練結果不是很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好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28926" y="1606315"/>
            <a:ext cx="5224463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xmlns="" id="{D5BA2C6B-CF54-C440-9CF9-B86EB8F6EA26}"/>
              </a:ext>
            </a:extLst>
          </p:cNvPr>
          <p:cNvGrpSpPr>
            <a:grpSpLocks/>
          </p:cNvGrpSpPr>
          <p:nvPr/>
        </p:nvGrpSpPr>
        <p:grpSpPr bwMode="auto">
          <a:xfrm>
            <a:off x="4208333" y="5411333"/>
            <a:ext cx="3775329" cy="877979"/>
            <a:chOff x="-718483" y="-22706"/>
            <a:chExt cx="3775917" cy="879030"/>
          </a:xfrm>
        </p:grpSpPr>
        <p:sp>
          <p:nvSpPr>
            <p:cNvPr id="15" name="文本框 13">
              <a:extLst>
                <a:ext uri="{FF2B5EF4-FFF2-40B4-BE49-F238E27FC236}">
                  <a16:creationId xmlns:a16="http://schemas.microsoft.com/office/drawing/2014/main" xmlns="" id="{63E8E743-F4F0-D741-8546-A0A7657B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文本框 14">
              <a:extLst>
                <a:ext uri="{FF2B5EF4-FFF2-40B4-BE49-F238E27FC236}">
                  <a16:creationId xmlns:a16="http://schemas.microsoft.com/office/drawing/2014/main" xmlns="" id="{CD2C83FB-F863-CC4E-8A46-C4D9DD1A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31" y="455735"/>
              <a:ext cx="1364689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Jun </a:t>
              </a:r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3238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07241" y="182272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E7B686E1-2089-41B4-826C-63A7FC1B9B15}"/>
              </a:ext>
            </a:extLst>
          </p:cNvPr>
          <p:cNvGrpSpPr/>
          <p:nvPr/>
        </p:nvGrpSpPr>
        <p:grpSpPr>
          <a:xfrm>
            <a:off x="0" y="950913"/>
            <a:ext cx="12192000" cy="5962650"/>
            <a:chOff x="0" y="950913"/>
            <a:chExt cx="12192000" cy="5962650"/>
          </a:xfrm>
        </p:grpSpPr>
        <p:sp>
          <p:nvSpPr>
            <p:cNvPr id="5125" name="矩形 1"/>
            <p:cNvSpPr>
              <a:spLocks noChangeArrowheads="1"/>
            </p:cNvSpPr>
            <p:nvPr/>
          </p:nvSpPr>
          <p:spPr bwMode="auto">
            <a:xfrm>
              <a:off x="0" y="950913"/>
              <a:ext cx="12192000" cy="5962650"/>
            </a:xfrm>
            <a:prstGeom prst="rect">
              <a:avLst/>
            </a:prstGeom>
            <a:solidFill>
              <a:srgbClr val="FFFFFF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378684" y="1407985"/>
              <a:ext cx="6054911" cy="3192722"/>
              <a:chOff x="1303687" y="1398749"/>
              <a:chExt cx="6054911" cy="3192722"/>
            </a:xfrm>
          </p:grpSpPr>
          <p:sp>
            <p:nvSpPr>
              <p:cNvPr id="5132" name="直接连接符 17"/>
              <p:cNvSpPr>
                <a:spLocks noChangeShapeType="1"/>
              </p:cNvSpPr>
              <p:nvPr/>
            </p:nvSpPr>
            <p:spPr bwMode="auto">
              <a:xfrm>
                <a:off x="1303687" y="2120704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文本框 19"/>
              <p:cNvSpPr>
                <a:spLocks noChangeArrowheads="1"/>
              </p:cNvSpPr>
              <p:nvPr/>
            </p:nvSpPr>
            <p:spPr bwMode="auto">
              <a:xfrm>
                <a:off x="1459262" y="1398749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3" name="文本框 18"/>
              <p:cNvSpPr>
                <a:spLocks noChangeArrowheads="1"/>
              </p:cNvSpPr>
              <p:nvPr/>
            </p:nvSpPr>
            <p:spPr bwMode="auto">
              <a:xfrm>
                <a:off x="2411153" y="1559669"/>
                <a:ext cx="494744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TW" sz="2800" b="1" dirty="0">
                    <a:solidFill>
                      <a:schemeClr val="bg1"/>
                    </a:solidFill>
                    <a:latin typeface="+mn-lt"/>
                    <a:ea typeface="Microsoft JhengHei" panose="020B0604030504040204" pitchFamily="34" charset="-120"/>
                  </a:rPr>
                  <a:t>Platform &amp; Packages &amp; Features</a:t>
                </a:r>
                <a:endParaRPr lang="zh-TW" altLang="en-US" sz="2800" b="1" dirty="0">
                  <a:solidFill>
                    <a:schemeClr val="bg1"/>
                  </a:solidFill>
                  <a:latin typeface="+mn-lt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5137" name="直接连接符 26"/>
              <p:cNvSpPr>
                <a:spLocks noChangeShapeType="1"/>
              </p:cNvSpPr>
              <p:nvPr/>
            </p:nvSpPr>
            <p:spPr bwMode="auto">
              <a:xfrm>
                <a:off x="1303687" y="331532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文本框 28"/>
              <p:cNvSpPr>
                <a:spLocks noChangeArrowheads="1"/>
              </p:cNvSpPr>
              <p:nvPr/>
            </p:nvSpPr>
            <p:spPr bwMode="auto">
              <a:xfrm>
                <a:off x="1459262" y="264885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1" name="文本框 27"/>
              <p:cNvSpPr>
                <a:spLocks noChangeArrowheads="1"/>
              </p:cNvSpPr>
              <p:nvPr/>
            </p:nvSpPr>
            <p:spPr bwMode="auto">
              <a:xfrm>
                <a:off x="2411153" y="2785716"/>
                <a:ext cx="20355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ALGORITHM</a:t>
                </a:r>
                <a:endParaRPr lang="zh-CN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2" name="直接连接符 31"/>
              <p:cNvSpPr>
                <a:spLocks noChangeShapeType="1"/>
              </p:cNvSpPr>
              <p:nvPr/>
            </p:nvSpPr>
            <p:spPr bwMode="auto">
              <a:xfrm>
                <a:off x="1303687" y="454991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143" name="文本框 33"/>
              <p:cNvSpPr>
                <a:spLocks noChangeArrowheads="1"/>
              </p:cNvSpPr>
              <p:nvPr/>
            </p:nvSpPr>
            <p:spPr bwMode="auto">
              <a:xfrm>
                <a:off x="1459262" y="388344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15" name="文本框 59"/>
              <p:cNvSpPr>
                <a:spLocks noChangeArrowheads="1"/>
              </p:cNvSpPr>
              <p:nvPr/>
            </p:nvSpPr>
            <p:spPr bwMode="auto">
              <a:xfrm>
                <a:off x="2411153" y="3997127"/>
                <a:ext cx="18093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SOLUTION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  <a:endParaRPr lang="zh-CN" altLang="en-US" sz="2800" dirty="0"/>
              </a:p>
            </p:txBody>
          </p:sp>
        </p:grpSp>
        <p:sp>
          <p:nvSpPr>
            <p:cNvPr id="18" name="直接连接符 31">
              <a:extLst>
                <a:ext uri="{FF2B5EF4-FFF2-40B4-BE49-F238E27FC236}">
                  <a16:creationId xmlns:a16="http://schemas.microsoft.com/office/drawing/2014/main" xmlns="" id="{9BA34562-2C44-432F-8C80-5E659C0E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684" y="5882077"/>
              <a:ext cx="755650" cy="1587"/>
            </a:xfrm>
            <a:prstGeom prst="line">
              <a:avLst/>
            </a:prstGeom>
            <a:noFill/>
            <a:ln w="44450" cap="rnd">
              <a:solidFill>
                <a:srgbClr val="249F8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文本框 33">
              <a:extLst>
                <a:ext uri="{FF2B5EF4-FFF2-40B4-BE49-F238E27FC236}">
                  <a16:creationId xmlns:a16="http://schemas.microsoft.com/office/drawing/2014/main" xmlns="" id="{26D06CAF-04DC-4A04-B1AC-BEF7F667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259" y="5215613"/>
              <a:ext cx="4443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xmlns="" id="{F2174562-E553-4FCC-8E35-41017594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329294"/>
              <a:ext cx="2247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CONCLUSION</a:t>
              </a:r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1741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5"/>
          <p:cNvSpPr>
            <a:spLocks noChangeArrowheads="1"/>
          </p:cNvSpPr>
          <p:nvPr/>
        </p:nvSpPr>
        <p:spPr bwMode="auto">
          <a:xfrm>
            <a:off x="4595428" y="2978318"/>
            <a:ext cx="30011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OUTLINE</a:t>
            </a:r>
            <a:endParaRPr lang="zh-TW" altLang="en-US" sz="6000" dirty="0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5651500" y="1726165"/>
            <a:ext cx="889000" cy="889000"/>
            <a:chOff x="0" y="0"/>
            <a:chExt cx="888824" cy="888824"/>
          </a:xfrm>
        </p:grpSpPr>
        <p:sp>
          <p:nvSpPr>
            <p:cNvPr id="4105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Freeform 6"/>
            <p:cNvSpPr>
              <a:spLocks noEditPoints="1" noChangeArrowheads="1"/>
            </p:cNvSpPr>
            <p:nvPr/>
          </p:nvSpPr>
          <p:spPr bwMode="auto">
            <a:xfrm>
              <a:off x="187237" y="197556"/>
              <a:ext cx="514350" cy="493712"/>
            </a:xfrm>
            <a:custGeom>
              <a:avLst/>
              <a:gdLst>
                <a:gd name="T0" fmla="*/ 88284 w 134"/>
                <a:gd name="T1" fmla="*/ 459267 h 129"/>
                <a:gd name="T2" fmla="*/ 88284 w 134"/>
                <a:gd name="T3" fmla="*/ 463094 h 129"/>
                <a:gd name="T4" fmla="*/ 99799 w 134"/>
                <a:gd name="T5" fmla="*/ 486058 h 129"/>
                <a:gd name="T6" fmla="*/ 126668 w 134"/>
                <a:gd name="T7" fmla="*/ 486058 h 129"/>
                <a:gd name="T8" fmla="*/ 257175 w 134"/>
                <a:gd name="T9" fmla="*/ 417168 h 129"/>
                <a:gd name="T10" fmla="*/ 383843 w 134"/>
                <a:gd name="T11" fmla="*/ 486058 h 129"/>
                <a:gd name="T12" fmla="*/ 414551 w 134"/>
                <a:gd name="T13" fmla="*/ 486058 h 129"/>
                <a:gd name="T14" fmla="*/ 426066 w 134"/>
                <a:gd name="T15" fmla="*/ 463094 h 129"/>
                <a:gd name="T16" fmla="*/ 426066 w 134"/>
                <a:gd name="T17" fmla="*/ 459267 h 129"/>
                <a:gd name="T18" fmla="*/ 395359 w 134"/>
                <a:gd name="T19" fmla="*/ 313832 h 129"/>
                <a:gd name="T20" fmla="*/ 502835 w 134"/>
                <a:gd name="T21" fmla="*/ 214325 h 129"/>
                <a:gd name="T22" fmla="*/ 514350 w 134"/>
                <a:gd name="T23" fmla="*/ 195188 h 129"/>
                <a:gd name="T24" fmla="*/ 510512 w 134"/>
                <a:gd name="T25" fmla="*/ 187534 h 129"/>
                <a:gd name="T26" fmla="*/ 487481 w 134"/>
                <a:gd name="T27" fmla="*/ 168398 h 129"/>
                <a:gd name="T28" fmla="*/ 341621 w 134"/>
                <a:gd name="T29" fmla="*/ 149262 h 129"/>
                <a:gd name="T30" fmla="*/ 280206 w 134"/>
                <a:gd name="T31" fmla="*/ 15309 h 129"/>
                <a:gd name="T32" fmla="*/ 257175 w 134"/>
                <a:gd name="T33" fmla="*/ 0 h 129"/>
                <a:gd name="T34" fmla="*/ 230306 w 134"/>
                <a:gd name="T35" fmla="*/ 15309 h 129"/>
                <a:gd name="T36" fmla="*/ 168891 w 134"/>
                <a:gd name="T37" fmla="*/ 149262 h 129"/>
                <a:gd name="T38" fmla="*/ 23031 w 134"/>
                <a:gd name="T39" fmla="*/ 168398 h 129"/>
                <a:gd name="T40" fmla="*/ 0 w 134"/>
                <a:gd name="T41" fmla="*/ 187534 h 129"/>
                <a:gd name="T42" fmla="*/ 0 w 134"/>
                <a:gd name="T43" fmla="*/ 195188 h 129"/>
                <a:gd name="T44" fmla="*/ 7677 w 134"/>
                <a:gd name="T45" fmla="*/ 214325 h 129"/>
                <a:gd name="T46" fmla="*/ 115153 w 134"/>
                <a:gd name="T47" fmla="*/ 313832 h 129"/>
                <a:gd name="T48" fmla="*/ 88284 w 134"/>
                <a:gd name="T49" fmla="*/ 459267 h 129"/>
                <a:gd name="T50" fmla="*/ 191922 w 134"/>
                <a:gd name="T51" fmla="*/ 179880 h 129"/>
                <a:gd name="T52" fmla="*/ 195760 w 134"/>
                <a:gd name="T53" fmla="*/ 172225 h 129"/>
                <a:gd name="T54" fmla="*/ 257175 w 134"/>
                <a:gd name="T55" fmla="*/ 42099 h 129"/>
                <a:gd name="T56" fmla="*/ 318590 w 134"/>
                <a:gd name="T57" fmla="*/ 172225 h 129"/>
                <a:gd name="T58" fmla="*/ 322428 w 134"/>
                <a:gd name="T59" fmla="*/ 179880 h 129"/>
                <a:gd name="T60" fmla="*/ 330105 w 134"/>
                <a:gd name="T61" fmla="*/ 179880 h 129"/>
                <a:gd name="T62" fmla="*/ 472127 w 134"/>
                <a:gd name="T63" fmla="*/ 199016 h 129"/>
                <a:gd name="T64" fmla="*/ 368490 w 134"/>
                <a:gd name="T65" fmla="*/ 294696 h 129"/>
                <a:gd name="T66" fmla="*/ 360813 w 134"/>
                <a:gd name="T67" fmla="*/ 302351 h 129"/>
                <a:gd name="T68" fmla="*/ 360813 w 134"/>
                <a:gd name="T69" fmla="*/ 310005 h 129"/>
                <a:gd name="T70" fmla="*/ 391520 w 134"/>
                <a:gd name="T71" fmla="*/ 451613 h 129"/>
                <a:gd name="T72" fmla="*/ 264852 w 134"/>
                <a:gd name="T73" fmla="*/ 382722 h 129"/>
                <a:gd name="T74" fmla="*/ 257175 w 134"/>
                <a:gd name="T75" fmla="*/ 378895 h 129"/>
                <a:gd name="T76" fmla="*/ 249498 w 134"/>
                <a:gd name="T77" fmla="*/ 382722 h 129"/>
                <a:gd name="T78" fmla="*/ 122830 w 134"/>
                <a:gd name="T79" fmla="*/ 451613 h 129"/>
                <a:gd name="T80" fmla="*/ 149699 w 134"/>
                <a:gd name="T81" fmla="*/ 310005 h 129"/>
                <a:gd name="T82" fmla="*/ 153537 w 134"/>
                <a:gd name="T83" fmla="*/ 302351 h 129"/>
                <a:gd name="T84" fmla="*/ 145860 w 134"/>
                <a:gd name="T85" fmla="*/ 294696 h 129"/>
                <a:gd name="T86" fmla="*/ 38384 w 134"/>
                <a:gd name="T87" fmla="*/ 199016 h 129"/>
                <a:gd name="T88" fmla="*/ 184245 w 134"/>
                <a:gd name="T89" fmla="*/ 179880 h 129"/>
                <a:gd name="T90" fmla="*/ 191922 w 134"/>
                <a:gd name="T91" fmla="*/ 179880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29"/>
                <a:gd name="T140" fmla="*/ 134 w 134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29">
                  <a:moveTo>
                    <a:pt x="23" y="120"/>
                  </a:moveTo>
                  <a:cubicBezTo>
                    <a:pt x="23" y="120"/>
                    <a:pt x="23" y="121"/>
                    <a:pt x="23" y="121"/>
                  </a:cubicBezTo>
                  <a:cubicBezTo>
                    <a:pt x="23" y="123"/>
                    <a:pt x="24" y="126"/>
                    <a:pt x="26" y="127"/>
                  </a:cubicBezTo>
                  <a:cubicBezTo>
                    <a:pt x="28" y="129"/>
                    <a:pt x="31" y="129"/>
                    <a:pt x="33" y="127"/>
                  </a:cubicBezTo>
                  <a:cubicBezTo>
                    <a:pt x="33" y="127"/>
                    <a:pt x="59" y="113"/>
                    <a:pt x="67" y="10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3" y="129"/>
                    <a:pt x="106" y="129"/>
                    <a:pt x="108" y="127"/>
                  </a:cubicBezTo>
                  <a:cubicBezTo>
                    <a:pt x="110" y="126"/>
                    <a:pt x="111" y="123"/>
                    <a:pt x="111" y="121"/>
                  </a:cubicBezTo>
                  <a:cubicBezTo>
                    <a:pt x="111" y="121"/>
                    <a:pt x="111" y="120"/>
                    <a:pt x="111" y="120"/>
                  </a:cubicBezTo>
                  <a:cubicBezTo>
                    <a:pt x="111" y="120"/>
                    <a:pt x="105" y="91"/>
                    <a:pt x="103" y="82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3" y="55"/>
                    <a:pt x="134" y="53"/>
                    <a:pt x="134" y="51"/>
                  </a:cubicBezTo>
                  <a:cubicBezTo>
                    <a:pt x="134" y="50"/>
                    <a:pt x="134" y="49"/>
                    <a:pt x="133" y="49"/>
                  </a:cubicBezTo>
                  <a:cubicBezTo>
                    <a:pt x="132" y="46"/>
                    <a:pt x="130" y="44"/>
                    <a:pt x="127" y="44"/>
                  </a:cubicBezTo>
                  <a:cubicBezTo>
                    <a:pt x="127" y="44"/>
                    <a:pt x="98" y="40"/>
                    <a:pt x="89" y="39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1" y="2"/>
                    <a:pt x="60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1" y="46"/>
                    <a:pt x="0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3"/>
                    <a:pt x="1" y="55"/>
                    <a:pt x="2" y="56"/>
                  </a:cubicBezTo>
                  <a:cubicBezTo>
                    <a:pt x="2" y="56"/>
                    <a:pt x="24" y="76"/>
                    <a:pt x="30" y="82"/>
                  </a:cubicBezTo>
                  <a:lnTo>
                    <a:pt x="23" y="120"/>
                  </a:lnTo>
                  <a:close/>
                  <a:moveTo>
                    <a:pt x="50" y="47"/>
                  </a:moveTo>
                  <a:cubicBezTo>
                    <a:pt x="50" y="47"/>
                    <a:pt x="51" y="45"/>
                    <a:pt x="51" y="4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1" y="19"/>
                    <a:pt x="83" y="45"/>
                    <a:pt x="83" y="45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6" y="47"/>
                    <a:pt x="86" y="47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16" y="58"/>
                    <a:pt x="96" y="77"/>
                    <a:pt x="96" y="77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93" y="114"/>
                    <a:pt x="69" y="100"/>
                    <a:pt x="69" y="100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99"/>
                    <a:pt x="65" y="100"/>
                    <a:pt x="65" y="10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09"/>
                    <a:pt x="39" y="81"/>
                    <a:pt x="39" y="81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38" y="77"/>
                    <a:pt x="38" y="7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20" y="51"/>
                    <a:pt x="48" y="47"/>
                    <a:pt x="48" y="47"/>
                  </a:cubicBezTo>
                  <a:lnTo>
                    <a:pt x="5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91640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 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9671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48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Platform &amp; Packages &amp; Features</a:t>
            </a:r>
            <a:endParaRPr lang="zh-TW" altLang="en-US" sz="4800" b="1" dirty="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142" name="文本框 66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29B7E455-2F5E-4594-9EAF-1C99618E995D}"/>
              </a:ext>
            </a:extLst>
          </p:cNvPr>
          <p:cNvSpPr txBox="1"/>
          <p:nvPr/>
        </p:nvSpPr>
        <p:spPr>
          <a:xfrm>
            <a:off x="1526692" y="1402850"/>
            <a:ext cx="6631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Platform : Python</a:t>
            </a:r>
          </a:p>
          <a:p>
            <a:endParaRPr lang="en-US" altLang="zh-TW" sz="2000" dirty="0">
              <a:solidFill>
                <a:schemeClr val="bg1"/>
              </a:solidFill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Packages :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numpy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pandas,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sklearn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json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os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+mn-lt"/>
              </a:rPr>
              <a:t>lightgbm</a:t>
            </a:r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 ……</a:t>
            </a:r>
          </a:p>
          <a:p>
            <a:endParaRPr lang="en-US" altLang="zh-TW" sz="2000" dirty="0">
              <a:solidFill>
                <a:schemeClr val="bg1"/>
              </a:solidFill>
              <a:latin typeface="+mn-lt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Features :</a:t>
            </a:r>
            <a:r>
              <a:rPr lang="zh-TW" altLang="zh-TW" sz="2000" dirty="0">
                <a:solidFill>
                  <a:schemeClr val="bg1"/>
                </a:solidFill>
                <a:latin typeface="+mn-lt"/>
              </a:rPr>
              <a:t> </a:t>
            </a:r>
            <a:endParaRPr lang="zh-TW" altLang="en-US" sz="2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B97D3C72-F47C-2C44-ADFD-E1C0ED65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69510"/>
              </p:ext>
            </p:extLst>
          </p:nvPr>
        </p:nvGraphicFramePr>
        <p:xfrm>
          <a:off x="2199864" y="3393446"/>
          <a:ext cx="8128000" cy="2494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xmlns="" val="683318290"/>
                    </a:ext>
                  </a:extLst>
                </a:gridCol>
                <a:gridCol w="6981794">
                  <a:extLst>
                    <a:ext uri="{9D8B030D-6E8A-4147-A177-3AD203B41FA5}">
                      <a16:colId xmlns:a16="http://schemas.microsoft.com/office/drawing/2014/main" xmlns="" val="3332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Profile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P0~P65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85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經緯度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7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Plan_time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req_time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有時間差，所以須先做正規化，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提取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weekday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來標誌是周幾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; hour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來標誌是當日幾點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5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Plan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ETA(max, min, 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std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mean)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627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Mode0~Mode11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559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Others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Pid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First_mode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weather……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72597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文本框 5"/>
          <p:cNvSpPr>
            <a:spLocks noChangeArrowheads="1"/>
          </p:cNvSpPr>
          <p:nvPr/>
        </p:nvSpPr>
        <p:spPr bwMode="auto">
          <a:xfrm>
            <a:off x="4020239" y="2904302"/>
            <a:ext cx="41515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60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1273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226925" y="215018"/>
              <a:ext cx="434975" cy="458788"/>
              <a:chOff x="0" y="0"/>
              <a:chExt cx="434975" cy="458788"/>
            </a:xfrm>
          </p:grpSpPr>
          <p:sp>
            <p:nvSpPr>
              <p:cNvPr id="11275" name="Freeform 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34975" cy="142875"/>
              </a:xfrm>
              <a:custGeom>
                <a:avLst/>
                <a:gdLst>
                  <a:gd name="T0" fmla="*/ 434975 w 113"/>
                  <a:gd name="T1" fmla="*/ 30892 h 37"/>
                  <a:gd name="T2" fmla="*/ 408030 w 113"/>
                  <a:gd name="T3" fmla="*/ 0 h 37"/>
                  <a:gd name="T4" fmla="*/ 30795 w 113"/>
                  <a:gd name="T5" fmla="*/ 0 h 37"/>
                  <a:gd name="T6" fmla="*/ 0 w 113"/>
                  <a:gd name="T7" fmla="*/ 30892 h 37"/>
                  <a:gd name="T8" fmla="*/ 0 w 113"/>
                  <a:gd name="T9" fmla="*/ 111983 h 37"/>
                  <a:gd name="T10" fmla="*/ 30795 w 113"/>
                  <a:gd name="T11" fmla="*/ 142875 h 37"/>
                  <a:gd name="T12" fmla="*/ 408030 w 113"/>
                  <a:gd name="T13" fmla="*/ 142875 h 37"/>
                  <a:gd name="T14" fmla="*/ 434975 w 113"/>
                  <a:gd name="T15" fmla="*/ 111983 h 37"/>
                  <a:gd name="T16" fmla="*/ 434975 w 113"/>
                  <a:gd name="T17" fmla="*/ 30892 h 37"/>
                  <a:gd name="T18" fmla="*/ 404180 w 113"/>
                  <a:gd name="T19" fmla="*/ 30892 h 37"/>
                  <a:gd name="T20" fmla="*/ 404180 w 113"/>
                  <a:gd name="T21" fmla="*/ 111983 h 37"/>
                  <a:gd name="T22" fmla="*/ 30795 w 113"/>
                  <a:gd name="T23" fmla="*/ 111983 h 37"/>
                  <a:gd name="T24" fmla="*/ 30795 w 113"/>
                  <a:gd name="T25" fmla="*/ 30892 h 37"/>
                  <a:gd name="T26" fmla="*/ 404180 w 113"/>
                  <a:gd name="T27" fmla="*/ 30892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7"/>
                  <a:gd name="T44" fmla="*/ 113 w 113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7">
                    <a:moveTo>
                      <a:pt x="113" y="8"/>
                    </a:moveTo>
                    <a:cubicBezTo>
                      <a:pt x="113" y="4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7"/>
                      <a:pt x="8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10" y="37"/>
                      <a:pt x="113" y="33"/>
                      <a:pt x="113" y="29"/>
                    </a:cubicBezTo>
                    <a:lnTo>
                      <a:pt x="113" y="8"/>
                    </a:lnTo>
                    <a:close/>
                    <a:moveTo>
                      <a:pt x="105" y="8"/>
                    </a:moveTo>
                    <a:cubicBezTo>
                      <a:pt x="105" y="29"/>
                      <a:pt x="105" y="29"/>
                      <a:pt x="105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Freeform 6"/>
              <p:cNvSpPr>
                <a:spLocks noChangeArrowheads="1"/>
              </p:cNvSpPr>
              <p:nvPr/>
            </p:nvSpPr>
            <p:spPr bwMode="auto">
              <a:xfrm>
                <a:off x="303213" y="46038"/>
                <a:ext cx="77788" cy="31750"/>
              </a:xfrm>
              <a:custGeom>
                <a:avLst/>
                <a:gdLst>
                  <a:gd name="T0" fmla="*/ 7779 w 20"/>
                  <a:gd name="T1" fmla="*/ 31750 h 8"/>
                  <a:gd name="T2" fmla="*/ 70009 w 20"/>
                  <a:gd name="T3" fmla="*/ 31750 h 8"/>
                  <a:gd name="T4" fmla="*/ 77788 w 20"/>
                  <a:gd name="T5" fmla="*/ 23813 h 8"/>
                  <a:gd name="T6" fmla="*/ 77788 w 20"/>
                  <a:gd name="T7" fmla="*/ 11906 h 8"/>
                  <a:gd name="T8" fmla="*/ 70009 w 20"/>
                  <a:gd name="T9" fmla="*/ 0 h 8"/>
                  <a:gd name="T10" fmla="*/ 7779 w 20"/>
                  <a:gd name="T11" fmla="*/ 0 h 8"/>
                  <a:gd name="T12" fmla="*/ 0 w 20"/>
                  <a:gd name="T13" fmla="*/ 11906 h 8"/>
                  <a:gd name="T14" fmla="*/ 0 w 20"/>
                  <a:gd name="T15" fmla="*/ 23813 h 8"/>
                  <a:gd name="T16" fmla="*/ 7779 w 20"/>
                  <a:gd name="T17" fmla="*/ 3175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2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Freeform 7"/>
              <p:cNvSpPr>
                <a:spLocks noEditPoints="1" noChangeArrowheads="1"/>
              </p:cNvSpPr>
              <p:nvPr/>
            </p:nvSpPr>
            <p:spPr bwMode="auto">
              <a:xfrm>
                <a:off x="0" y="161925"/>
                <a:ext cx="434975" cy="139700"/>
              </a:xfrm>
              <a:custGeom>
                <a:avLst/>
                <a:gdLst>
                  <a:gd name="T0" fmla="*/ 408030 w 113"/>
                  <a:gd name="T1" fmla="*/ 0 h 36"/>
                  <a:gd name="T2" fmla="*/ 30795 w 113"/>
                  <a:gd name="T3" fmla="*/ 0 h 36"/>
                  <a:gd name="T4" fmla="*/ 0 w 113"/>
                  <a:gd name="T5" fmla="*/ 27164 h 36"/>
                  <a:gd name="T6" fmla="*/ 0 w 113"/>
                  <a:gd name="T7" fmla="*/ 112536 h 36"/>
                  <a:gd name="T8" fmla="*/ 30795 w 113"/>
                  <a:gd name="T9" fmla="*/ 139700 h 36"/>
                  <a:gd name="T10" fmla="*/ 408030 w 113"/>
                  <a:gd name="T11" fmla="*/ 139700 h 36"/>
                  <a:gd name="T12" fmla="*/ 434975 w 113"/>
                  <a:gd name="T13" fmla="*/ 112536 h 36"/>
                  <a:gd name="T14" fmla="*/ 434975 w 113"/>
                  <a:gd name="T15" fmla="*/ 27164 h 36"/>
                  <a:gd name="T16" fmla="*/ 408030 w 113"/>
                  <a:gd name="T17" fmla="*/ 0 h 36"/>
                  <a:gd name="T18" fmla="*/ 404180 w 113"/>
                  <a:gd name="T19" fmla="*/ 31044 h 36"/>
                  <a:gd name="T20" fmla="*/ 404180 w 113"/>
                  <a:gd name="T21" fmla="*/ 108656 h 36"/>
                  <a:gd name="T22" fmla="*/ 30795 w 113"/>
                  <a:gd name="T23" fmla="*/ 108656 h 36"/>
                  <a:gd name="T24" fmla="*/ 30795 w 113"/>
                  <a:gd name="T25" fmla="*/ 31044 h 36"/>
                  <a:gd name="T26" fmla="*/ 404180 w 113"/>
                  <a:gd name="T27" fmla="*/ 31044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lose/>
                    <a:moveTo>
                      <a:pt x="105" y="8"/>
                    </a:moveTo>
                    <a:cubicBezTo>
                      <a:pt x="105" y="28"/>
                      <a:pt x="105" y="28"/>
                      <a:pt x="105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Freeform 8"/>
              <p:cNvSpPr>
                <a:spLocks noChangeArrowheads="1"/>
              </p:cNvSpPr>
              <p:nvPr/>
            </p:nvSpPr>
            <p:spPr bwMode="auto">
              <a:xfrm>
                <a:off x="303213" y="207963"/>
                <a:ext cx="77788" cy="26988"/>
              </a:xfrm>
              <a:custGeom>
                <a:avLst/>
                <a:gdLst>
                  <a:gd name="T0" fmla="*/ 7779 w 20"/>
                  <a:gd name="T1" fmla="*/ 26988 h 7"/>
                  <a:gd name="T2" fmla="*/ 70009 w 20"/>
                  <a:gd name="T3" fmla="*/ 26988 h 7"/>
                  <a:gd name="T4" fmla="*/ 77788 w 20"/>
                  <a:gd name="T5" fmla="*/ 19277 h 7"/>
                  <a:gd name="T6" fmla="*/ 77788 w 20"/>
                  <a:gd name="T7" fmla="*/ 7711 h 7"/>
                  <a:gd name="T8" fmla="*/ 70009 w 20"/>
                  <a:gd name="T9" fmla="*/ 0 h 7"/>
                  <a:gd name="T10" fmla="*/ 7779 w 20"/>
                  <a:gd name="T11" fmla="*/ 0 h 7"/>
                  <a:gd name="T12" fmla="*/ 0 w 20"/>
                  <a:gd name="T13" fmla="*/ 7711 h 7"/>
                  <a:gd name="T14" fmla="*/ 0 w 20"/>
                  <a:gd name="T15" fmla="*/ 19277 h 7"/>
                  <a:gd name="T16" fmla="*/ 7779 w 20"/>
                  <a:gd name="T17" fmla="*/ 26988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"/>
                  <a:gd name="T29" fmla="*/ 20 w 20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">
                    <a:moveTo>
                      <a:pt x="2" y="7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320675"/>
                <a:ext cx="434975" cy="138113"/>
              </a:xfrm>
              <a:custGeom>
                <a:avLst/>
                <a:gdLst>
                  <a:gd name="T0" fmla="*/ 30795 w 113"/>
                  <a:gd name="T1" fmla="*/ 138113 h 36"/>
                  <a:gd name="T2" fmla="*/ 408030 w 113"/>
                  <a:gd name="T3" fmla="*/ 138113 h 36"/>
                  <a:gd name="T4" fmla="*/ 434975 w 113"/>
                  <a:gd name="T5" fmla="*/ 111258 h 36"/>
                  <a:gd name="T6" fmla="*/ 434975 w 113"/>
                  <a:gd name="T7" fmla="*/ 26855 h 36"/>
                  <a:gd name="T8" fmla="*/ 408030 w 113"/>
                  <a:gd name="T9" fmla="*/ 0 h 36"/>
                  <a:gd name="T10" fmla="*/ 30795 w 113"/>
                  <a:gd name="T11" fmla="*/ 0 h 36"/>
                  <a:gd name="T12" fmla="*/ 0 w 113"/>
                  <a:gd name="T13" fmla="*/ 26855 h 36"/>
                  <a:gd name="T14" fmla="*/ 0 w 113"/>
                  <a:gd name="T15" fmla="*/ 111258 h 36"/>
                  <a:gd name="T16" fmla="*/ 30795 w 113"/>
                  <a:gd name="T17" fmla="*/ 138113 h 36"/>
                  <a:gd name="T18" fmla="*/ 30795 w 113"/>
                  <a:gd name="T19" fmla="*/ 107421 h 36"/>
                  <a:gd name="T20" fmla="*/ 30795 w 113"/>
                  <a:gd name="T21" fmla="*/ 30692 h 36"/>
                  <a:gd name="T22" fmla="*/ 404180 w 113"/>
                  <a:gd name="T23" fmla="*/ 30692 h 36"/>
                  <a:gd name="T24" fmla="*/ 404180 w 113"/>
                  <a:gd name="T25" fmla="*/ 107421 h 36"/>
                  <a:gd name="T26" fmla="*/ 30795 w 113"/>
                  <a:gd name="T27" fmla="*/ 107421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8" y="36"/>
                    </a:move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lose/>
                    <a:moveTo>
                      <a:pt x="8" y="2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5" y="28"/>
                      <a:pt x="105" y="28"/>
                      <a:pt x="105" y="28"/>
                    </a:cubicBezTo>
                    <a:lnTo>
                      <a:pt x="8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Freeform 10"/>
              <p:cNvSpPr>
                <a:spLocks noChangeArrowheads="1"/>
              </p:cNvSpPr>
              <p:nvPr/>
            </p:nvSpPr>
            <p:spPr bwMode="auto">
              <a:xfrm>
                <a:off x="303213" y="366713"/>
                <a:ext cx="77788" cy="30163"/>
              </a:xfrm>
              <a:custGeom>
                <a:avLst/>
                <a:gdLst>
                  <a:gd name="T0" fmla="*/ 70009 w 20"/>
                  <a:gd name="T1" fmla="*/ 0 h 8"/>
                  <a:gd name="T2" fmla="*/ 7779 w 20"/>
                  <a:gd name="T3" fmla="*/ 0 h 8"/>
                  <a:gd name="T4" fmla="*/ 0 w 20"/>
                  <a:gd name="T5" fmla="*/ 7541 h 8"/>
                  <a:gd name="T6" fmla="*/ 0 w 20"/>
                  <a:gd name="T7" fmla="*/ 18852 h 8"/>
                  <a:gd name="T8" fmla="*/ 7779 w 20"/>
                  <a:gd name="T9" fmla="*/ 30163 h 8"/>
                  <a:gd name="T10" fmla="*/ 70009 w 20"/>
                  <a:gd name="T11" fmla="*/ 30163 h 8"/>
                  <a:gd name="T12" fmla="*/ 77788 w 20"/>
                  <a:gd name="T13" fmla="*/ 18852 h 8"/>
                  <a:gd name="T14" fmla="*/ 77788 w 20"/>
                  <a:gd name="T15" fmla="*/ 7541 h 8"/>
                  <a:gd name="T16" fmla="*/ 70009 w 20"/>
                  <a:gd name="T17" fmla="*/ 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E9CB349B-0DEF-614A-A8C3-4022CC9FB316}"/>
              </a:ext>
            </a:extLst>
          </p:cNvPr>
          <p:cNvGrpSpPr/>
          <p:nvPr/>
        </p:nvGrpSpPr>
        <p:grpSpPr>
          <a:xfrm>
            <a:off x="1256805" y="1331720"/>
            <a:ext cx="9678390" cy="1021278"/>
            <a:chOff x="997527" y="2918361"/>
            <a:chExt cx="9678390" cy="1021278"/>
          </a:xfrm>
        </p:grpSpPr>
        <p:sp>
          <p:nvSpPr>
            <p:cNvPr id="4" name="向右箭號 3">
              <a:extLst>
                <a:ext uri="{FF2B5EF4-FFF2-40B4-BE49-F238E27FC236}">
                  <a16:creationId xmlns:a16="http://schemas.microsoft.com/office/drawing/2014/main" xmlns="" id="{C3B39795-819A-CE48-B513-F0BBDA6DE0EA}"/>
                </a:ext>
              </a:extLst>
            </p:cNvPr>
            <p:cNvSpPr/>
            <p:nvPr/>
          </p:nvSpPr>
          <p:spPr bwMode="auto">
            <a:xfrm>
              <a:off x="3603825" y="3161805"/>
              <a:ext cx="665018" cy="534389"/>
            </a:xfrm>
            <a:prstGeom prst="rightArrow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xmlns="" id="{77AA5038-7212-084A-A05A-7A0FA3E3F280}"/>
                </a:ext>
              </a:extLst>
            </p:cNvPr>
            <p:cNvSpPr/>
            <p:nvPr/>
          </p:nvSpPr>
          <p:spPr bwMode="auto">
            <a:xfrm>
              <a:off x="997527" y="2918361"/>
              <a:ext cx="2185060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xmlns="" id="{96E20335-8A0E-4847-9616-A268895CC078}"/>
                </a:ext>
              </a:extLst>
            </p:cNvPr>
            <p:cNvSpPr/>
            <p:nvPr/>
          </p:nvSpPr>
          <p:spPr bwMode="auto">
            <a:xfrm>
              <a:off x="4690081" y="2918361"/>
              <a:ext cx="2185060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圓角矩形 33">
              <a:extLst>
                <a:ext uri="{FF2B5EF4-FFF2-40B4-BE49-F238E27FC236}">
                  <a16:creationId xmlns:a16="http://schemas.microsoft.com/office/drawing/2014/main" xmlns="" id="{7B5D2EB9-BB8A-2143-8728-88B546E09425}"/>
                </a:ext>
              </a:extLst>
            </p:cNvPr>
            <p:cNvSpPr/>
            <p:nvPr/>
          </p:nvSpPr>
          <p:spPr bwMode="auto">
            <a:xfrm>
              <a:off x="8382635" y="2918361"/>
              <a:ext cx="2293282" cy="1021278"/>
            </a:xfrm>
            <a:prstGeom prst="round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5" name="向右箭號 34">
              <a:extLst>
                <a:ext uri="{FF2B5EF4-FFF2-40B4-BE49-F238E27FC236}">
                  <a16:creationId xmlns:a16="http://schemas.microsoft.com/office/drawing/2014/main" xmlns="" id="{92CD90AA-B34F-2540-BF79-D56FBF18216F}"/>
                </a:ext>
              </a:extLst>
            </p:cNvPr>
            <p:cNvSpPr/>
            <p:nvPr/>
          </p:nvSpPr>
          <p:spPr bwMode="auto">
            <a:xfrm>
              <a:off x="7296379" y="3161805"/>
              <a:ext cx="665018" cy="534389"/>
            </a:xfrm>
            <a:prstGeom prst="rightArrow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BE49BCEB-4F90-FE44-A6B4-2622A76D639C}"/>
                </a:ext>
              </a:extLst>
            </p:cNvPr>
            <p:cNvSpPr txBox="1"/>
            <p:nvPr/>
          </p:nvSpPr>
          <p:spPr>
            <a:xfrm>
              <a:off x="1188017" y="3244333"/>
              <a:ext cx="188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Data</a:t>
              </a:r>
              <a:r>
                <a:rPr kumimoji="1" lang="zh-TW" altLang="en-US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合併，整理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xmlns="" id="{5E5640C3-35F0-C34C-B8E5-638FC5B58A71}"/>
                </a:ext>
              </a:extLst>
            </p:cNvPr>
            <p:cNvSpPr txBox="1"/>
            <p:nvPr/>
          </p:nvSpPr>
          <p:spPr>
            <a:xfrm>
              <a:off x="5065246" y="3246702"/>
              <a:ext cx="157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Features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提取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BEAAD52D-03B5-F64F-8597-89911FD77C7E}"/>
                </a:ext>
              </a:extLst>
            </p:cNvPr>
            <p:cNvSpPr txBox="1"/>
            <p:nvPr/>
          </p:nvSpPr>
          <p:spPr>
            <a:xfrm>
              <a:off x="8737662" y="3244333"/>
              <a:ext cx="1583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err="1">
                  <a:solidFill>
                    <a:schemeClr val="bg1"/>
                  </a:solidFill>
                  <a:latin typeface="+mn-lt"/>
                </a:rPr>
                <a:t>Lightgbm</a:t>
              </a:r>
              <a:r>
                <a:rPr kumimoji="1" lang="en-US" altLang="zh-TW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+mn-lt"/>
                </a:rPr>
                <a:t>訓練</a:t>
              </a:r>
              <a:endParaRPr kumimoji="1" lang="zh-TW" alt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608D8598-69FF-8A47-ACDC-8974E38062E9}"/>
              </a:ext>
            </a:extLst>
          </p:cNvPr>
          <p:cNvSpPr txBox="1"/>
          <p:nvPr/>
        </p:nvSpPr>
        <p:spPr>
          <a:xfrm>
            <a:off x="1188018" y="2466141"/>
            <a:ext cx="10506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Data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合併，整理</a:t>
            </a: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> :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將所有的表格合併，這樣方便提取特徵</a:t>
            </a:r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Features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提取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時間會影響決定，例如半夜通常比較少人會選擇走路</a:t>
            </a: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/>
            </a:r>
            <a:br>
              <a:rPr kumimoji="1" lang="en-US" altLang="zh-CN" dirty="0">
                <a:solidFill>
                  <a:schemeClr val="bg1"/>
                </a:solidFill>
                <a:latin typeface="+mn-lt"/>
              </a:rPr>
            </a:br>
            <a:r>
              <a:rPr kumimoji="1" lang="en-US" altLang="zh-CN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平日尖峰時間與假日做的決定也會不同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/>
            </a:r>
            <a:br>
              <a:rPr kumimoji="1" lang="en-US" altLang="zh-TW" dirty="0">
                <a:solidFill>
                  <a:schemeClr val="bg1"/>
                </a:solidFill>
                <a:latin typeface="+mn-lt"/>
              </a:rPr>
            </a:b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所以提取</a:t>
            </a:r>
            <a:r>
              <a:rPr lang="en-US" altLang="zh-CN" dirty="0">
                <a:solidFill>
                  <a:schemeClr val="bg1"/>
                </a:solidFill>
              </a:rPr>
              <a:t>weekday</a:t>
            </a:r>
            <a:r>
              <a:rPr lang="zh-CN" altLang="en-US" dirty="0">
                <a:solidFill>
                  <a:schemeClr val="bg1"/>
                </a:solidFill>
              </a:rPr>
              <a:t>標示週幾</a:t>
            </a:r>
            <a:r>
              <a:rPr lang="en-US" altLang="zh-CN" dirty="0">
                <a:solidFill>
                  <a:schemeClr val="bg1"/>
                </a:solidFill>
              </a:rPr>
              <a:t>; hour</a:t>
            </a:r>
            <a:r>
              <a:rPr lang="zh-CN" altLang="en-US" dirty="0">
                <a:solidFill>
                  <a:schemeClr val="bg1"/>
                </a:solidFill>
              </a:rPr>
              <a:t>標示當日幾點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         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……</a:t>
            </a: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</a:rPr>
              <a:t>Pid</a:t>
            </a:r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的補值</a:t>
            </a:r>
            <a:r>
              <a:rPr kumimoji="1" lang="en-US" altLang="zh-CN" dirty="0">
                <a:solidFill>
                  <a:schemeClr val="bg1"/>
                </a:solidFill>
              </a:rPr>
              <a:t> : </a:t>
            </a:r>
            <a:r>
              <a:rPr kumimoji="1" lang="zh-CN" altLang="en-US" dirty="0">
                <a:solidFill>
                  <a:schemeClr val="bg1"/>
                </a:solidFill>
              </a:rPr>
              <a:t>由於這份</a:t>
            </a:r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之中</a:t>
            </a:r>
            <a:r>
              <a:rPr kumimoji="1" lang="en-US" altLang="zh-CN" dirty="0" err="1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的缺失率非常嚴重，達到了</a:t>
            </a:r>
            <a:r>
              <a:rPr lang="zh-TW" altLang="en-US" dirty="0">
                <a:solidFill>
                  <a:schemeClr val="bg1"/>
                </a:solidFill>
              </a:rPr>
              <a:t>缺失比例為</a:t>
            </a:r>
            <a:r>
              <a:rPr lang="en-US" altLang="zh-TW" dirty="0">
                <a:solidFill>
                  <a:schemeClr val="bg1"/>
                </a:solidFill>
              </a:rPr>
              <a:t>32.7958%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	</a:t>
            </a:r>
            <a:r>
              <a:rPr kumimoji="1" lang="zh-TW" altLang="en-US" dirty="0">
                <a:solidFill>
                  <a:schemeClr val="bg1"/>
                </a:solidFill>
              </a:rPr>
              <a:t>      </a:t>
            </a:r>
            <a:r>
              <a:rPr kumimoji="1" lang="zh-CN" altLang="en-US" dirty="0">
                <a:solidFill>
                  <a:schemeClr val="bg1"/>
                </a:solidFill>
              </a:rPr>
              <a:t>因此以眾數將缺失的</a:t>
            </a:r>
            <a:r>
              <a:rPr kumimoji="1" lang="en-US" altLang="zh-CN" dirty="0" err="1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補值，而準確率確實從</a:t>
            </a:r>
            <a:r>
              <a:rPr kumimoji="1" lang="en-US" altLang="zh-CN" dirty="0">
                <a:solidFill>
                  <a:schemeClr val="bg1"/>
                </a:solidFill>
              </a:rPr>
              <a:t>0.6888</a:t>
            </a:r>
            <a:r>
              <a:rPr kumimoji="1" lang="zh-CN" altLang="en-US" dirty="0">
                <a:solidFill>
                  <a:schemeClr val="bg1"/>
                </a:solidFill>
              </a:rPr>
              <a:t>提升到了</a:t>
            </a:r>
            <a:r>
              <a:rPr kumimoji="1" lang="en-US" altLang="zh-CN" dirty="0">
                <a:solidFill>
                  <a:schemeClr val="bg1"/>
                </a:solidFill>
              </a:rPr>
              <a:t>0.6890</a:t>
            </a:r>
          </a:p>
          <a:p>
            <a:endParaRPr kumimoji="1" lang="en-US" altLang="zh-TW" dirty="0">
              <a:solidFill>
                <a:schemeClr val="bg1"/>
              </a:solidFill>
              <a:latin typeface="+mn-lt"/>
            </a:endParaRPr>
          </a:p>
          <a:p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Lightgbm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+mn-lt"/>
              </a:rPr>
              <a:t>訓練</a:t>
            </a:r>
            <a:r>
              <a:rPr kumimoji="1" lang="zh-TW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: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boosting_type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="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gbdt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",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num_leaves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=61,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reg_alpha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=0,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reg_lambda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=0.01,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    	           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max_depth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=-1,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n_estimators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=2000, objective='multiclass',</a:t>
            </a:r>
          </a:p>
          <a:p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    	            subsample=0.8,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colsample_bytree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=0.8,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subsample_freq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=1,min_child_samples = 50,   	  	           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learning_rate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=0.05, 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random_state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=2019, metric="None",</a:t>
            </a:r>
            <a:r>
              <a:rPr kumimoji="1" lang="en-US" altLang="zh-TW" dirty="0" err="1">
                <a:solidFill>
                  <a:schemeClr val="bg1"/>
                </a:solidFill>
                <a:latin typeface="+mn-lt"/>
              </a:rPr>
              <a:t>n_jobs</a:t>
            </a:r>
            <a:r>
              <a:rPr kumimoji="1" lang="en-US" altLang="zh-TW" dirty="0">
                <a:solidFill>
                  <a:schemeClr val="bg1"/>
                </a:solidFill>
                <a:latin typeface="+mn-lt"/>
              </a:rPr>
              <a:t>=-1)</a:t>
            </a:r>
          </a:p>
          <a:p>
            <a:endParaRPr kumimoji="1" lang="zh-TW" alt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64334"/>
      </p:ext>
    </p:extLst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4322198" y="2978318"/>
            <a:ext cx="349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830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sz="4800" dirty="0"/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4DD0AA44-5DA5-004D-BCF6-1FEF523663F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1"/>
          <a:stretch/>
        </p:blipFill>
        <p:spPr>
          <a:xfrm>
            <a:off x="827153" y="4099172"/>
            <a:ext cx="10579290" cy="472044"/>
          </a:xfrm>
          <a:prstGeom prst="rect">
            <a:avLst/>
          </a:pr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xmlns="" id="{EA9FC455-4EA4-3949-9493-FE18D2E8E5D9}"/>
              </a:ext>
            </a:extLst>
          </p:cNvPr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8FBEED8-645D-114B-961C-2AEAB745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A7DC7ECD-63D5-1E4A-B1D4-0B561BFD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41589FA0-7825-264B-94AF-3F9CDF698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D7A84ECB-A63C-384C-8C14-C5ED2FE7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29F996E1-71E8-4AC5-99C8-41FE8E294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6" y="2568401"/>
            <a:ext cx="10573708" cy="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9514"/>
      </p:ext>
    </p:extLst>
  </p:cSld>
  <p:clrMapOvr>
    <a:masterClrMapping/>
  </p:clrMapOvr>
  <p:transition spd="slow"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3795722" y="2978318"/>
            <a:ext cx="46005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94627"/>
      </p:ext>
    </p:extLst>
  </p:cSld>
  <p:clrMapOvr>
    <a:masterClrMapping/>
  </p:clrMapOvr>
  <p:transition spd="slow" advTm="0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7551</TotalTime>
  <Pages>0</Pages>
  <Words>289</Words>
  <Characters>0</Characters>
  <Application>Microsoft Office PowerPoint</Application>
  <DocSecurity>0</DocSecurity>
  <PresentationFormat>寬螢幕</PresentationFormat>
  <Lines>0</Lines>
  <Paragraphs>90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微软雅黑</vt:lpstr>
      <vt:lpstr>宋体</vt:lpstr>
      <vt:lpstr>Microsoft JhengHei</vt:lpstr>
      <vt:lpstr>Microsoft JhengHei</vt:lpstr>
      <vt:lpstr>新細明體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Xiaozout</cp:lastModifiedBy>
  <cp:revision>116</cp:revision>
  <dcterms:created xsi:type="dcterms:W3CDTF">2014-06-17T15:52:00Z</dcterms:created>
  <dcterms:modified xsi:type="dcterms:W3CDTF">2019-06-03T13:21:11Z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