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0" r:id="rId1"/>
    <p:sldMasterId id="2147483745" r:id="rId2"/>
  </p:sldMasterIdLst>
  <p:sldIdLst>
    <p:sldId id="277" r:id="rId3"/>
    <p:sldId id="257" r:id="rId4"/>
    <p:sldId id="258" r:id="rId5"/>
    <p:sldId id="278" r:id="rId6"/>
    <p:sldId id="260" r:id="rId7"/>
    <p:sldId id="263" r:id="rId8"/>
    <p:sldId id="269" r:id="rId9"/>
    <p:sldId id="283" r:id="rId10"/>
    <p:sldId id="284" r:id="rId11"/>
    <p:sldId id="270" r:id="rId12"/>
    <p:sldId id="265" r:id="rId13"/>
    <p:sldId id="271" r:id="rId14"/>
    <p:sldId id="272" r:id="rId15"/>
    <p:sldId id="279" r:id="rId16"/>
    <p:sldId id="274" r:id="rId17"/>
    <p:sldId id="280" r:id="rId18"/>
    <p:sldId id="282" r:id="rId19"/>
    <p:sldId id="285" r:id="rId20"/>
    <p:sldId id="281" r:id="rId21"/>
    <p:sldId id="286" r:id="rId22"/>
    <p:sldId id="287" r:id="rId23"/>
    <p:sldId id="267"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fld id="{76244F38-E9EC-4AE7-8948-A94EFA7A803C}" type="datetimeFigureOut">
              <a:rPr lang="en-US" smtClean="0"/>
              <a:pPr/>
              <a:t>5/6/2019</a:t>
            </a:fld>
            <a:endParaRPr lang="en-US"/>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42897190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44F38-E9EC-4AE7-8948-A94EFA7A803C}"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100451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44F38-E9EC-4AE7-8948-A94EFA7A803C}" type="datetimeFigureOut">
              <a:rPr lang="en-US" smtClean="0"/>
              <a:pPr/>
              <a:t>5/6/2019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149459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835" name="PlaceHolder 1"/>
          <p:cNvSpPr>
            <a:spLocks noGrp="1"/>
          </p:cNvSpPr>
          <p:nvPr>
            <p:ph type="title"/>
          </p:nvPr>
        </p:nvSpPr>
        <p:spPr>
          <a:xfrm>
            <a:off x="762120" y="696600"/>
            <a:ext cx="5396400" cy="115956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3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2230908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17" name="PlaceHolder 1"/>
          <p:cNvSpPr>
            <a:spLocks noGrp="1"/>
          </p:cNvSpPr>
          <p:nvPr>
            <p:ph type="title"/>
          </p:nvPr>
        </p:nvSpPr>
        <p:spPr>
          <a:xfrm>
            <a:off x="762120" y="696600"/>
            <a:ext cx="5396400" cy="115956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18" name="PlaceHolder 2"/>
          <p:cNvSpPr>
            <a:spLocks noGrp="1"/>
          </p:cNvSpPr>
          <p:nvPr>
            <p:ph type="subTitle"/>
          </p:nvPr>
        </p:nvSpPr>
        <p:spPr>
          <a:xfrm>
            <a:off x="457200" y="1203480"/>
            <a:ext cx="8229240" cy="2982960"/>
          </a:xfrm>
          <a:prstGeom prst="rect">
            <a:avLst/>
          </a:prstGeom>
        </p:spPr>
        <p:txBody>
          <a:bodyPr lIns="0" tIns="0" rIns="0" bIns="0" anchor="ctr">
            <a:spAutoFit/>
          </a:bodyPr>
          <a:lstStyle/>
          <a:p>
            <a:pPr algn="ctr"/>
            <a:endParaRPr lang="en-US" sz="3200" b="0" strike="noStrike" spc="-1">
              <a:latin typeface="Arial"/>
            </a:endParaRPr>
          </a:p>
        </p:txBody>
      </p:sp>
    </p:spTree>
    <p:extLst>
      <p:ext uri="{BB962C8B-B14F-4D97-AF65-F5344CB8AC3E}">
        <p14:creationId xmlns:p14="http://schemas.microsoft.com/office/powerpoint/2010/main" val="68416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fld id="{DDA51639-B2D6-4652-B8C3-1B4C224A7BAF}" type="datetimeFigureOut">
              <a:rPr lang="en-US" dirty="0"/>
              <a:pPr/>
              <a:t>5/6/2019</a:t>
            </a:fld>
            <a:endParaRPr lang="en-US" dirty="0"/>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345923234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pPr/>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3498433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fld id="{C44961B7-6B89-48AB-966F-622E2788EECC}" type="datetimeFigureOut">
              <a:rPr lang="en-US" dirty="0"/>
              <a:pPr/>
              <a:t>5/6/2019</a:t>
            </a:fld>
            <a:endParaRPr lang="en-US" dirty="0"/>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3908295"/>
            <a:ext cx="1584198" cy="171450"/>
          </a:xfrm>
        </p:spPr>
        <p:txBody>
          <a:body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274385947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pPr/>
              <a:t>5/6/2019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2754328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pPr/>
              <a:t>5/6/2019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11701445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pPr/>
              <a:t>5/6/2019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0364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244F38-E9EC-4AE7-8948-A94EFA7A803C}" type="datetimeFigureOut">
              <a:rPr lang="en-US" smtClean="0"/>
              <a:pPr/>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1826186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pPr/>
              <a:t>5/6/2019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3193140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pPr/>
              <a:t>5/6/2019</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143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pPr/>
              <a:t>5/6/2019</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65863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21353452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pPr/>
              <a:t>5/6/2019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1591331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1146" name="PlaceHolder 1"/>
          <p:cNvSpPr>
            <a:spLocks noGrp="1"/>
          </p:cNvSpPr>
          <p:nvPr>
            <p:ph type="title"/>
          </p:nvPr>
        </p:nvSpPr>
        <p:spPr>
          <a:xfrm>
            <a:off x="762120" y="696600"/>
            <a:ext cx="5396400" cy="115956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1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extLst>
      <p:ext uri="{BB962C8B-B14F-4D97-AF65-F5344CB8AC3E}">
        <p14:creationId xmlns:p14="http://schemas.microsoft.com/office/powerpoint/2010/main" val="310220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fld id="{76244F38-E9EC-4AE7-8948-A94EFA7A803C}" type="datetimeFigureOut">
              <a:rPr lang="en-US" smtClean="0"/>
              <a:pPr/>
              <a:t>5/6/2019</a:t>
            </a:fld>
            <a:endParaRPr lang="en-US"/>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a:p>
        </p:txBody>
      </p:sp>
      <p:sp>
        <p:nvSpPr>
          <p:cNvPr id="6" name="Slide Number Placeholder 5"/>
          <p:cNvSpPr>
            <a:spLocks noGrp="1"/>
          </p:cNvSpPr>
          <p:nvPr>
            <p:ph type="sldNum" sz="quarter" idx="12"/>
          </p:nvPr>
        </p:nvSpPr>
        <p:spPr>
          <a:xfrm>
            <a:off x="6453378" y="3908295"/>
            <a:ext cx="1584198" cy="171450"/>
          </a:xfrm>
        </p:spPr>
        <p:txBody>
          <a:body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19419399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244F38-E9EC-4AE7-8948-A94EFA7A803C}" type="datetimeFigureOut">
              <a:rPr lang="en-US" smtClean="0"/>
              <a:pPr/>
              <a:t>5/6/2019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4245662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244F38-E9EC-4AE7-8948-A94EFA7A803C}" type="datetimeFigureOut">
              <a:rPr lang="en-US" smtClean="0"/>
              <a:pPr/>
              <a:t>5/6/2019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1077267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244F38-E9EC-4AE7-8948-A94EFA7A803C}" type="datetimeFigureOut">
              <a:rPr lang="en-US" smtClean="0"/>
              <a:pPr/>
              <a:t>5/6/2019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6037CC-9B4A-4AE8-A554-C6FF93D1699E}" type="slidenum">
              <a:rPr lang="en-US" smtClean="0"/>
              <a:pPr/>
              <a:t>‹#›</a:t>
            </a:fld>
            <a:endParaRPr lang="en-US"/>
          </a:p>
        </p:txBody>
      </p:sp>
    </p:spTree>
    <p:extLst>
      <p:ext uri="{BB962C8B-B14F-4D97-AF65-F5344CB8AC3E}">
        <p14:creationId xmlns:p14="http://schemas.microsoft.com/office/powerpoint/2010/main" val="3909887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244F38-E9EC-4AE7-8948-A94EFA7A803C}" type="datetimeFigureOut">
              <a:rPr lang="en-US" smtClean="0"/>
              <a:pPr/>
              <a:t>5/6/2019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375732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8" name="Date Placeholder 7"/>
          <p:cNvSpPr>
            <a:spLocks noGrp="1"/>
          </p:cNvSpPr>
          <p:nvPr>
            <p:ph type="dt" sz="half" idx="10"/>
          </p:nvPr>
        </p:nvSpPr>
        <p:spPr/>
        <p:txBody>
          <a:bodyPr/>
          <a:lstStyle/>
          <a:p>
            <a:fld id="{76244F38-E9EC-4AE7-8948-A94EFA7A803C}" type="datetimeFigureOut">
              <a:rPr lang="en-US" smtClean="0"/>
              <a:pPr/>
              <a:t>5/6/2019</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92421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76244F38-E9EC-4AE7-8948-A94EFA7A803C}" type="datetimeFigureOut">
              <a:rPr lang="en-US" smtClean="0"/>
              <a:pPr/>
              <a:t>5/6/2019</a:t>
            </a:fld>
            <a:endParaRPr lang="en-US"/>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pPr>
              <a:lnSpc>
                <a:spcPct val="100000"/>
              </a:lnSpc>
            </a:pPr>
            <a:fld id="{AF505FD0-C884-4904-B900-0B21F328D386}"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113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CBC48EC7-AF6A-48D3-8284-14BACBEBDD84}" type="datetimeFigureOut">
              <a:rPr lang="en-US" dirty="0"/>
              <a:pPr/>
              <a:t>5/6/2019</a:t>
            </a:fld>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0222493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58" r:id="rId13"/>
  </p:sldLayoutIdLst>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CBC48EC7-AF6A-48D3-8284-14BACBEBDD84}" type="datetimeFigureOut">
              <a:rPr lang="en-US" dirty="0"/>
              <a:pPr/>
              <a:t>5/6/2019</a:t>
            </a:fld>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pPr>
              <a:lnSpc>
                <a:spcPct val="100000"/>
              </a:lnSpc>
            </a:pPr>
            <a:fld id="{71CD4E74-58F5-477C-9C92-F1C9933B20AD}" type="slidenum">
              <a:rPr lang="en-US" sz="1200" b="0" strike="noStrike" spc="-1" smtClean="0">
                <a:solidFill>
                  <a:srgbClr val="0B87A1"/>
                </a:solidFill>
                <a:latin typeface="Dosis Light"/>
                <a:ea typeface="Dosis Light"/>
              </a:rPr>
              <a:pPr>
                <a:lnSpc>
                  <a:spcPct val="100000"/>
                </a:lnSpc>
              </a:pPr>
              <a:t>‹#›</a:t>
            </a:fld>
            <a:endParaRPr lang="en-US" sz="1200" b="0" strike="noStrike" spc="-1">
              <a:latin typeface="Times New Roman"/>
            </a:endParaRPr>
          </a:p>
        </p:txBody>
      </p:sp>
    </p:spTree>
    <p:extLst>
      <p:ext uri="{BB962C8B-B14F-4D97-AF65-F5344CB8AC3E}">
        <p14:creationId xmlns:p14="http://schemas.microsoft.com/office/powerpoint/2010/main" val="1986012697"/>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Lst>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en.wikipedia.org/wiki/Independent_variable" TargetMode="External"/><Relationship Id="rId7" Type="http://schemas.openxmlformats.org/officeDocument/2006/relationships/image" Target="../media/image10.png"/><Relationship Id="rId2" Type="http://schemas.openxmlformats.org/officeDocument/2006/relationships/hyperlink" Target="https://en.wikipedia.org/wiki/Regression_analysis" TargetMode="External"/><Relationship Id="rId1" Type="http://schemas.openxmlformats.org/officeDocument/2006/relationships/slideLayout" Target="../slideLayouts/slideLayout25.xml"/><Relationship Id="rId6" Type="http://schemas.openxmlformats.org/officeDocument/2006/relationships/image" Target="../media/image9.png"/><Relationship Id="rId5" Type="http://schemas.openxmlformats.org/officeDocument/2006/relationships/hyperlink" Target="https://en.wikipedia.org/wiki/Polynomial" TargetMode="External"/><Relationship Id="rId4" Type="http://schemas.openxmlformats.org/officeDocument/2006/relationships/hyperlink" Target="https://en.wikipedia.org/wiki/Dependent_variabl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5.xml"/><Relationship Id="rId4" Type="http://schemas.openxmlformats.org/officeDocument/2006/relationships/image" Target="../media/image8.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TextShape 1"/>
          <p:cNvSpPr txBox="1"/>
          <p:nvPr/>
        </p:nvSpPr>
        <p:spPr>
          <a:xfrm>
            <a:off x="1434410" y="540425"/>
            <a:ext cx="8120542" cy="1354217"/>
          </a:xfrm>
          <a:prstGeom prst="rect">
            <a:avLst/>
          </a:prstGeom>
          <a:noFill/>
          <a:ln>
            <a:noFill/>
          </a:ln>
        </p:spPr>
        <p:txBody>
          <a:bodyPr wrap="square" lIns="0" tIns="0" rIns="0" bIns="0" anchor="ctr">
            <a:spAutoFit/>
          </a:bodyPr>
          <a:lstStyle/>
          <a:p>
            <a:pPr algn="ctr">
              <a:lnSpc>
                <a:spcPct val="100000"/>
              </a:lnSpc>
            </a:pPr>
            <a:r>
              <a:rPr lang="en-US" sz="4400" strike="noStrike" spc="-1" dirty="0">
                <a:latin typeface="Times New Roman"/>
                <a:ea typeface="Dosis Light"/>
              </a:rPr>
              <a:t>Crop Yield Prediction Using Machine Learning</a:t>
            </a:r>
            <a:endParaRPr lang="en-US" sz="4400" strike="noStrike" spc="-1" dirty="0">
              <a:latin typeface="Arial"/>
            </a:endParaRPr>
          </a:p>
        </p:txBody>
      </p:sp>
      <p:pic>
        <p:nvPicPr>
          <p:cNvPr id="1181" name="Picture 2"/>
          <p:cNvPicPr/>
          <p:nvPr/>
        </p:nvPicPr>
        <p:blipFill>
          <a:blip r:embed="rId2"/>
          <a:stretch/>
        </p:blipFill>
        <p:spPr>
          <a:xfrm>
            <a:off x="650082" y="500856"/>
            <a:ext cx="1368036" cy="169479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182" name="CustomShape 2"/>
          <p:cNvSpPr/>
          <p:nvPr/>
        </p:nvSpPr>
        <p:spPr>
          <a:xfrm>
            <a:off x="650082" y="2947852"/>
            <a:ext cx="3425732" cy="80645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1550" b="1" spc="-1" dirty="0">
                <a:latin typeface="Times New Roman" panose="02020603050405020304" pitchFamily="18" charset="0"/>
                <a:ea typeface="Arial"/>
                <a:cs typeface="Times New Roman" panose="02020603050405020304" pitchFamily="18" charset="0"/>
              </a:rPr>
              <a:t>Under the Guidance of :-</a:t>
            </a:r>
            <a:endParaRPr lang="en-US" sz="1550" b="0" strike="noStrike" spc="-1" dirty="0">
              <a:latin typeface="Times New Roman" panose="02020603050405020304" pitchFamily="18" charset="0"/>
              <a:cs typeface="Times New Roman" panose="02020603050405020304" pitchFamily="18" charset="0"/>
            </a:endParaRPr>
          </a:p>
          <a:p>
            <a:pPr>
              <a:lnSpc>
                <a:spcPct val="100000"/>
              </a:lnSpc>
            </a:pPr>
            <a:endParaRPr lang="en-US" sz="1550" b="1" spc="-1" dirty="0">
              <a:latin typeface="Times New Roman" panose="02020603050405020304" pitchFamily="18" charset="0"/>
              <a:ea typeface="Arial"/>
              <a:cs typeface="Times New Roman" panose="02020603050405020304" pitchFamily="18" charset="0"/>
            </a:endParaRPr>
          </a:p>
          <a:p>
            <a:pPr>
              <a:lnSpc>
                <a:spcPct val="100000"/>
              </a:lnSpc>
            </a:pPr>
            <a:r>
              <a:rPr lang="en-US" sz="1550" b="1" strike="noStrike" spc="-1" dirty="0">
                <a:latin typeface="Times New Roman" panose="02020603050405020304" pitchFamily="18" charset="0"/>
                <a:ea typeface="Arial"/>
                <a:cs typeface="Times New Roman" panose="02020603050405020304" pitchFamily="18" charset="0"/>
              </a:rPr>
              <a:t>Dr . Bajrang Bansal</a:t>
            </a:r>
            <a:endParaRPr lang="en-US" sz="1550" b="0" strike="noStrike" spc="-1" dirty="0">
              <a:latin typeface="Times New Roman" panose="02020603050405020304" pitchFamily="18" charset="0"/>
              <a:cs typeface="Times New Roman" panose="02020603050405020304" pitchFamily="18" charset="0"/>
            </a:endParaRPr>
          </a:p>
        </p:txBody>
      </p:sp>
      <p:sp>
        <p:nvSpPr>
          <p:cNvPr id="1183" name="CustomShape 3"/>
          <p:cNvSpPr/>
          <p:nvPr/>
        </p:nvSpPr>
        <p:spPr>
          <a:xfrm>
            <a:off x="5413469" y="2948199"/>
            <a:ext cx="3652560" cy="219530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r>
              <a:rPr lang="en-US" sz="1550" b="1" spc="-1" dirty="0">
                <a:latin typeface="Times New Roman" panose="02020603050405020304" pitchFamily="18" charset="0"/>
                <a:ea typeface="Arial"/>
                <a:cs typeface="Times New Roman" panose="02020603050405020304" pitchFamily="18" charset="0"/>
              </a:rPr>
              <a:t>Presented by :-</a:t>
            </a:r>
          </a:p>
          <a:p>
            <a:pPr algn="just"/>
            <a:endParaRPr lang="en-US" sz="1550" b="1" strike="noStrike" spc="-1" dirty="0">
              <a:latin typeface="Times New Roman" panose="02020603050405020304" pitchFamily="18" charset="0"/>
              <a:ea typeface="Arial"/>
              <a:cs typeface="Times New Roman" panose="02020603050405020304" pitchFamily="18" charset="0"/>
            </a:endParaRPr>
          </a:p>
          <a:p>
            <a:pPr algn="just">
              <a:lnSpc>
                <a:spcPct val="150000"/>
              </a:lnSpc>
            </a:pPr>
            <a:r>
              <a:rPr lang="en-US" sz="1550" b="1" strike="noStrike" spc="-1" dirty="0">
                <a:latin typeface="Times New Roman" panose="02020603050405020304" pitchFamily="18" charset="0"/>
                <a:ea typeface="Arial"/>
                <a:cs typeface="Times New Roman" panose="02020603050405020304" pitchFamily="18" charset="0"/>
              </a:rPr>
              <a:t>Shubham Soni</a:t>
            </a:r>
            <a:r>
              <a:rPr lang="en-US" sz="1550" b="1" spc="-1" dirty="0">
                <a:latin typeface="Times New Roman" panose="02020603050405020304" pitchFamily="18" charset="0"/>
                <a:ea typeface="Arial"/>
                <a:cs typeface="Times New Roman" panose="02020603050405020304" pitchFamily="18" charset="0"/>
              </a:rPr>
              <a:t> -</a:t>
            </a:r>
            <a:r>
              <a:rPr lang="en-US" sz="1550" b="1" strike="noStrike" spc="-1" dirty="0">
                <a:latin typeface="Times New Roman" panose="02020603050405020304" pitchFamily="18" charset="0"/>
                <a:ea typeface="Arial"/>
                <a:cs typeface="Times New Roman" panose="02020603050405020304" pitchFamily="18" charset="0"/>
              </a:rPr>
              <a:t> 9916102118</a:t>
            </a:r>
            <a:endParaRPr lang="en-US" sz="1550" b="0" strike="noStrike" spc="-1" dirty="0">
              <a:latin typeface="Times New Roman" panose="02020603050405020304" pitchFamily="18" charset="0"/>
              <a:cs typeface="Times New Roman" panose="02020603050405020304" pitchFamily="18" charset="0"/>
            </a:endParaRPr>
          </a:p>
          <a:p>
            <a:pPr algn="just">
              <a:lnSpc>
                <a:spcPct val="150000"/>
              </a:lnSpc>
            </a:pPr>
            <a:r>
              <a:rPr lang="en-US" sz="1550" b="1" strike="noStrike" spc="-1" dirty="0">
                <a:latin typeface="Times New Roman" panose="02020603050405020304" pitchFamily="18" charset="0"/>
                <a:ea typeface="Arial"/>
                <a:cs typeface="Times New Roman" panose="02020603050405020304" pitchFamily="18" charset="0"/>
              </a:rPr>
              <a:t>Naman Sahni   - 9916102170</a:t>
            </a:r>
            <a:endParaRPr lang="en-US" sz="1550" b="0" strike="noStrike" spc="-1" dirty="0">
              <a:latin typeface="Times New Roman" panose="02020603050405020304" pitchFamily="18" charset="0"/>
              <a:cs typeface="Times New Roman" panose="02020603050405020304" pitchFamily="18" charset="0"/>
            </a:endParaRPr>
          </a:p>
          <a:p>
            <a:pPr algn="just">
              <a:lnSpc>
                <a:spcPct val="150000"/>
              </a:lnSpc>
            </a:pPr>
            <a:r>
              <a:rPr lang="en-US" sz="1550" b="1" strike="noStrike" spc="-1" dirty="0">
                <a:latin typeface="Times New Roman" panose="02020603050405020304" pitchFamily="18" charset="0"/>
                <a:ea typeface="Arial"/>
                <a:cs typeface="Times New Roman" panose="02020603050405020304" pitchFamily="18" charset="0"/>
              </a:rPr>
              <a:t>Swapnil Srivastav - 9916102200</a:t>
            </a:r>
            <a:endParaRPr lang="en-US" sz="1550" b="0" strike="noStrike" spc="-1" dirty="0">
              <a:latin typeface="Times New Roman" panose="02020603050405020304" pitchFamily="18" charset="0"/>
              <a:cs typeface="Times New Roman" panose="02020603050405020304" pitchFamily="18" charset="0"/>
            </a:endParaRPr>
          </a:p>
          <a:p>
            <a:pPr algn="r">
              <a:lnSpc>
                <a:spcPct val="100000"/>
              </a:lnSpc>
            </a:pPr>
            <a:endParaRPr lang="en-US" b="0" strike="noStrike" spc="-1" dirty="0">
              <a:latin typeface="Arial"/>
            </a:endParaRPr>
          </a:p>
          <a:p>
            <a:pPr algn="r">
              <a:lnSpc>
                <a:spcPct val="100000"/>
              </a:lnSpc>
            </a:pPr>
            <a:endParaRPr lang="en-US" b="0" strike="noStrike" spc="-1" dirty="0">
              <a:latin typeface="Arial"/>
            </a:endParaRPr>
          </a:p>
        </p:txBody>
      </p:sp>
    </p:spTree>
    <p:extLst>
      <p:ext uri="{BB962C8B-B14F-4D97-AF65-F5344CB8AC3E}">
        <p14:creationId xmlns:p14="http://schemas.microsoft.com/office/powerpoint/2010/main" val="22041647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D48D17-6711-4CDD-A105-C61796B119A6}"/>
              </a:ext>
            </a:extLst>
          </p:cNvPr>
          <p:cNvSpPr/>
          <p:nvPr/>
        </p:nvSpPr>
        <p:spPr>
          <a:xfrm>
            <a:off x="574157" y="311888"/>
            <a:ext cx="7907691" cy="4097725"/>
          </a:xfrm>
          <a:prstGeom prst="rect">
            <a:avLst/>
          </a:prstGeom>
        </p:spPr>
        <p:txBody>
          <a:bodyPr wrap="square">
            <a:spAutoFit/>
          </a:bodyPr>
          <a:lstStyle/>
          <a:p>
            <a:pPr algn="just">
              <a:lnSpc>
                <a:spcPct val="200000"/>
              </a:lnSpc>
            </a:pPr>
            <a:r>
              <a:rPr lang="en-IN" sz="2000" b="1" i="0" dirty="0">
                <a:effectLst/>
                <a:latin typeface="Times New Roman" panose="02020603050405020304" pitchFamily="18" charset="0"/>
                <a:cs typeface="Times New Roman" panose="02020603050405020304" pitchFamily="18" charset="0"/>
              </a:rPr>
              <a:t>Steps in Data Pre-processing</a:t>
            </a:r>
          </a:p>
          <a:p>
            <a:pPr algn="just">
              <a:lnSpc>
                <a:spcPct val="200000"/>
              </a:lnSpc>
            </a:pPr>
            <a:r>
              <a:rPr lang="en-IN" sz="1550" b="1" i="1" spc="-1" dirty="0">
                <a:solidFill>
                  <a:srgbClr val="000000"/>
                </a:solidFill>
                <a:latin typeface="Times New Roman" panose="02020603050405020304" pitchFamily="18" charset="0"/>
                <a:cs typeface="Times New Roman" panose="02020603050405020304" pitchFamily="18" charset="0"/>
              </a:rPr>
              <a:t>Step 1</a:t>
            </a:r>
            <a:r>
              <a:rPr lang="en-IN" sz="1550" i="1" spc="-1" dirty="0">
                <a:solidFill>
                  <a:srgbClr val="000000"/>
                </a:solidFill>
                <a:latin typeface="Times New Roman" panose="02020603050405020304" pitchFamily="18" charset="0"/>
                <a:cs typeface="Times New Roman" panose="02020603050405020304" pitchFamily="18" charset="0"/>
              </a:rPr>
              <a:t> </a:t>
            </a:r>
            <a:r>
              <a:rPr lang="en-IN" spc="-1" dirty="0">
                <a:solidFill>
                  <a:srgbClr val="000000"/>
                </a:solidFill>
                <a:latin typeface="Arial"/>
              </a:rPr>
              <a:t>: </a:t>
            </a:r>
            <a:r>
              <a:rPr lang="en-IN" sz="1550" spc="-1" dirty="0">
                <a:solidFill>
                  <a:srgbClr val="000000"/>
                </a:solidFill>
                <a:latin typeface="Times New Roman" panose="02020603050405020304" pitchFamily="18" charset="0"/>
                <a:cs typeface="Times New Roman" panose="02020603050405020304" pitchFamily="18" charset="0"/>
              </a:rPr>
              <a:t>Import the necessary libraries.</a:t>
            </a:r>
          </a:p>
          <a:p>
            <a:pPr algn="just">
              <a:lnSpc>
                <a:spcPct val="200000"/>
              </a:lnSpc>
            </a:pPr>
            <a:r>
              <a:rPr lang="en-IN" sz="1550" b="1" i="1" spc="-1" dirty="0">
                <a:solidFill>
                  <a:srgbClr val="000000"/>
                </a:solidFill>
                <a:latin typeface="Times New Roman" panose="02020603050405020304" pitchFamily="18" charset="0"/>
                <a:cs typeface="Times New Roman" panose="02020603050405020304" pitchFamily="18" charset="0"/>
              </a:rPr>
              <a:t>Step 2</a:t>
            </a:r>
            <a:r>
              <a:rPr lang="en-IN" sz="1550" i="1" spc="-1" dirty="0">
                <a:solidFill>
                  <a:srgbClr val="000000"/>
                </a:solidFill>
                <a:latin typeface="Times New Roman" panose="02020603050405020304" pitchFamily="18" charset="0"/>
                <a:cs typeface="Times New Roman" panose="02020603050405020304" pitchFamily="18" charset="0"/>
              </a:rPr>
              <a:t> </a:t>
            </a:r>
            <a:r>
              <a:rPr lang="en-IN" sz="1600" spc="-1" dirty="0">
                <a:solidFill>
                  <a:srgbClr val="000000"/>
                </a:solidFill>
                <a:latin typeface="Arial"/>
              </a:rPr>
              <a:t>: </a:t>
            </a:r>
            <a:r>
              <a:rPr lang="en-IN" sz="1550" spc="-1" dirty="0">
                <a:solidFill>
                  <a:srgbClr val="000000"/>
                </a:solidFill>
                <a:latin typeface="Times New Roman" panose="02020603050405020304" pitchFamily="18" charset="0"/>
                <a:cs typeface="Times New Roman" panose="02020603050405020304" pitchFamily="18" charset="0"/>
              </a:rPr>
              <a:t>Import the data-sets.</a:t>
            </a:r>
          </a:p>
          <a:p>
            <a:pPr algn="just">
              <a:lnSpc>
                <a:spcPct val="200000"/>
              </a:lnSpc>
            </a:pPr>
            <a:r>
              <a:rPr lang="en-IN" sz="1550" b="1" i="1" spc="-1" dirty="0">
                <a:solidFill>
                  <a:srgbClr val="000000"/>
                </a:solidFill>
                <a:latin typeface="Times New Roman" panose="02020603050405020304" pitchFamily="18" charset="0"/>
                <a:cs typeface="Times New Roman" panose="02020603050405020304" pitchFamily="18" charset="0"/>
              </a:rPr>
              <a:t>Step 3</a:t>
            </a:r>
            <a:r>
              <a:rPr lang="en-IN" sz="1550" i="1" spc="-1" dirty="0">
                <a:solidFill>
                  <a:srgbClr val="000000"/>
                </a:solidFill>
                <a:latin typeface="Times New Roman" panose="02020603050405020304" pitchFamily="18" charset="0"/>
                <a:cs typeface="Times New Roman" panose="02020603050405020304" pitchFamily="18" charset="0"/>
              </a:rPr>
              <a:t> </a:t>
            </a:r>
            <a:r>
              <a:rPr lang="en-IN" sz="1600" spc="-1" dirty="0">
                <a:solidFill>
                  <a:srgbClr val="000000"/>
                </a:solidFill>
                <a:latin typeface="Arial"/>
              </a:rPr>
              <a:t>: </a:t>
            </a:r>
            <a:r>
              <a:rPr lang="en-IN" sz="1550" spc="-1" dirty="0">
                <a:solidFill>
                  <a:srgbClr val="000000"/>
                </a:solidFill>
                <a:latin typeface="Times New Roman" panose="02020603050405020304" pitchFamily="18" charset="0"/>
                <a:cs typeface="Times New Roman" panose="02020603050405020304" pitchFamily="18" charset="0"/>
              </a:rPr>
              <a:t>Remove unnecessary columns that do not contribute to the prediction.</a:t>
            </a:r>
          </a:p>
          <a:p>
            <a:pPr algn="just">
              <a:lnSpc>
                <a:spcPct val="200000"/>
              </a:lnSpc>
            </a:pPr>
            <a:r>
              <a:rPr lang="en-IN" sz="1550" b="1" i="1" spc="-1" dirty="0">
                <a:solidFill>
                  <a:srgbClr val="000000"/>
                </a:solidFill>
                <a:latin typeface="Times New Roman" panose="02020603050405020304" pitchFamily="18" charset="0"/>
                <a:cs typeface="Times New Roman" panose="02020603050405020304" pitchFamily="18" charset="0"/>
              </a:rPr>
              <a:t>Step 4</a:t>
            </a:r>
            <a:r>
              <a:rPr lang="en-IN" sz="1550" i="1" spc="-1" dirty="0">
                <a:solidFill>
                  <a:srgbClr val="000000"/>
                </a:solidFill>
                <a:latin typeface="Times New Roman" panose="02020603050405020304" pitchFamily="18" charset="0"/>
                <a:cs typeface="Times New Roman" panose="02020603050405020304" pitchFamily="18" charset="0"/>
              </a:rPr>
              <a:t>:</a:t>
            </a:r>
            <a:r>
              <a:rPr lang="en-IN" sz="1550" spc="-1" dirty="0">
                <a:solidFill>
                  <a:srgbClr val="000000"/>
                </a:solidFill>
                <a:latin typeface="Times New Roman" panose="02020603050405020304" pitchFamily="18" charset="0"/>
                <a:cs typeface="Times New Roman" panose="02020603050405020304" pitchFamily="18" charset="0"/>
              </a:rPr>
              <a:t> Check out the missing values and drop the rows having missing values.</a:t>
            </a:r>
          </a:p>
          <a:p>
            <a:pPr algn="just">
              <a:lnSpc>
                <a:spcPct val="200000"/>
              </a:lnSpc>
            </a:pPr>
            <a:r>
              <a:rPr lang="en-IN" sz="1550" b="1" i="1" spc="-1" dirty="0">
                <a:solidFill>
                  <a:srgbClr val="000000"/>
                </a:solidFill>
                <a:latin typeface="Times New Roman" panose="02020603050405020304" pitchFamily="18" charset="0"/>
                <a:cs typeface="Times New Roman" panose="02020603050405020304" pitchFamily="18" charset="0"/>
              </a:rPr>
              <a:t>Step 5</a:t>
            </a:r>
            <a:r>
              <a:rPr lang="en-IN" sz="1550" i="1" spc="-1" dirty="0">
                <a:solidFill>
                  <a:srgbClr val="000000"/>
                </a:solidFill>
                <a:latin typeface="Times New Roman" panose="02020603050405020304" pitchFamily="18" charset="0"/>
                <a:cs typeface="Times New Roman" panose="02020603050405020304" pitchFamily="18" charset="0"/>
              </a:rPr>
              <a:t> </a:t>
            </a:r>
            <a:r>
              <a:rPr lang="en-IN" sz="1600" spc="-1" dirty="0">
                <a:solidFill>
                  <a:srgbClr val="000000"/>
                </a:solidFill>
                <a:latin typeface="Arial"/>
              </a:rPr>
              <a:t>: </a:t>
            </a:r>
            <a:r>
              <a:rPr lang="en-IN" sz="1550" spc="-1" dirty="0">
                <a:solidFill>
                  <a:srgbClr val="000000"/>
                </a:solidFill>
                <a:latin typeface="Times New Roman" panose="02020603050405020304" pitchFamily="18" charset="0"/>
                <a:cs typeface="Times New Roman" panose="02020603050405020304" pitchFamily="18" charset="0"/>
              </a:rPr>
              <a:t>Split the data into train set and test set.</a:t>
            </a:r>
          </a:p>
          <a:p>
            <a:pPr algn="just">
              <a:lnSpc>
                <a:spcPct val="200000"/>
              </a:lnSpc>
            </a:pPr>
            <a:r>
              <a:rPr lang="en-IN" sz="1550" b="1" i="1" spc="-1" dirty="0">
                <a:solidFill>
                  <a:srgbClr val="000000"/>
                </a:solidFill>
                <a:latin typeface="Times New Roman" panose="02020603050405020304" pitchFamily="18" charset="0"/>
                <a:cs typeface="Times New Roman" panose="02020603050405020304" pitchFamily="18" charset="0"/>
              </a:rPr>
              <a:t>Step 6 </a:t>
            </a:r>
            <a:r>
              <a:rPr lang="en-IN" sz="1550" i="1" spc="-1" dirty="0">
                <a:solidFill>
                  <a:srgbClr val="000000"/>
                </a:solidFill>
                <a:latin typeface="Times New Roman" panose="02020603050405020304" pitchFamily="18" charset="0"/>
                <a:cs typeface="Times New Roman" panose="02020603050405020304" pitchFamily="18" charset="0"/>
              </a:rPr>
              <a:t>: </a:t>
            </a:r>
            <a:r>
              <a:rPr lang="en-IN" sz="1550" spc="-1" dirty="0">
                <a:solidFill>
                  <a:srgbClr val="000000"/>
                </a:solidFill>
                <a:latin typeface="Times New Roman" panose="02020603050405020304" pitchFamily="18" charset="0"/>
                <a:cs typeface="Times New Roman" panose="02020603050405020304" pitchFamily="18" charset="0"/>
              </a:rPr>
              <a:t>Feature Scaling (Normalization of data)</a:t>
            </a:r>
          </a:p>
          <a:p>
            <a:pPr algn="just">
              <a:lnSpc>
                <a:spcPct val="200000"/>
              </a:lnSpc>
            </a:pPr>
            <a:r>
              <a:rPr lang="en-IN" sz="1550" b="1" i="1" spc="-1" dirty="0">
                <a:solidFill>
                  <a:srgbClr val="000000"/>
                </a:solidFill>
                <a:latin typeface="Times New Roman" panose="02020603050405020304" pitchFamily="18" charset="0"/>
                <a:cs typeface="Times New Roman" panose="02020603050405020304" pitchFamily="18" charset="0"/>
              </a:rPr>
              <a:t>Step 7</a:t>
            </a:r>
            <a:r>
              <a:rPr lang="en-IN" sz="1550" i="1" spc="-1" dirty="0">
                <a:solidFill>
                  <a:srgbClr val="000000"/>
                </a:solidFill>
                <a:latin typeface="Times New Roman" panose="02020603050405020304" pitchFamily="18" charset="0"/>
                <a:cs typeface="Times New Roman" panose="02020603050405020304" pitchFamily="18" charset="0"/>
              </a:rPr>
              <a:t> :</a:t>
            </a:r>
            <a:r>
              <a:rPr lang="en-IN" sz="1550" spc="-1" dirty="0">
                <a:solidFill>
                  <a:srgbClr val="000000"/>
                </a:solidFill>
                <a:latin typeface="Times New Roman" panose="02020603050405020304" pitchFamily="18" charset="0"/>
                <a:cs typeface="Times New Roman" panose="02020603050405020304" pitchFamily="18" charset="0"/>
              </a:rPr>
              <a:t> Converting the features to float value for processing.</a:t>
            </a:r>
          </a:p>
        </p:txBody>
      </p:sp>
    </p:spTree>
    <p:extLst>
      <p:ext uri="{BB962C8B-B14F-4D97-AF65-F5344CB8AC3E}">
        <p14:creationId xmlns:p14="http://schemas.microsoft.com/office/powerpoint/2010/main" val="341764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 name="TextShape 1"/>
          <p:cNvSpPr txBox="1"/>
          <p:nvPr/>
        </p:nvSpPr>
        <p:spPr>
          <a:xfrm>
            <a:off x="182880" y="260142"/>
            <a:ext cx="8776438" cy="709200"/>
          </a:xfrm>
          <a:prstGeom prst="rect">
            <a:avLst/>
          </a:prstGeom>
          <a:noFill/>
          <a:ln>
            <a:noFill/>
          </a:ln>
        </p:spPr>
        <p:txBody>
          <a:bodyPr tIns="91440" bIns="91440" anchor="b">
            <a:noAutofit/>
          </a:bodyPr>
          <a:lstStyle/>
          <a:p>
            <a:pPr algn="ctr">
              <a:lnSpc>
                <a:spcPct val="100000"/>
              </a:lnSpc>
            </a:pPr>
            <a:r>
              <a:rPr lang="en-US" sz="2800" b="1" strike="noStrike" spc="-1" dirty="0">
                <a:solidFill>
                  <a:srgbClr val="0B87A1"/>
                </a:solidFill>
                <a:latin typeface="Dosis Light"/>
                <a:ea typeface="Dosis Light"/>
              </a:rPr>
              <a:t>REGRESSION TECHNIQUES USED</a:t>
            </a:r>
            <a:endParaRPr lang="en-US" sz="2800" b="0" strike="noStrike" spc="-1" dirty="0">
              <a:solidFill>
                <a:srgbClr val="000000"/>
              </a:solidFill>
              <a:latin typeface="Arial"/>
            </a:endParaRPr>
          </a:p>
        </p:txBody>
      </p:sp>
      <p:sp>
        <p:nvSpPr>
          <p:cNvPr id="1237" name="TextShape 2"/>
          <p:cNvSpPr txBox="1"/>
          <p:nvPr/>
        </p:nvSpPr>
        <p:spPr>
          <a:xfrm>
            <a:off x="91440" y="4720320"/>
            <a:ext cx="548280" cy="393120"/>
          </a:xfrm>
          <a:prstGeom prst="rect">
            <a:avLst/>
          </a:prstGeom>
          <a:noFill/>
          <a:ln>
            <a:noFill/>
          </a:ln>
        </p:spPr>
        <p:txBody>
          <a:bodyPr tIns="91440" bIns="91440" anchor="ctr">
            <a:noAutofit/>
          </a:bodyPr>
          <a:lstStyle/>
          <a:p>
            <a:pPr>
              <a:lnSpc>
                <a:spcPct val="100000"/>
              </a:lnSpc>
            </a:pPr>
            <a:fld id="{D69AA395-D03D-4C6D-B72E-63D95E8BC5C0}" type="slidenum">
              <a:rPr lang="en-US" sz="1200" b="0" strike="noStrike" spc="-1">
                <a:solidFill>
                  <a:srgbClr val="0B87A1"/>
                </a:solidFill>
                <a:latin typeface="Dosis Light"/>
                <a:ea typeface="Dosis Light"/>
              </a:rPr>
              <a:pPr>
                <a:lnSpc>
                  <a:spcPct val="100000"/>
                </a:lnSpc>
              </a:pPr>
              <a:t>11</a:t>
            </a:fld>
            <a:endParaRPr lang="en-US" sz="1200" b="0" strike="noStrike" spc="-1">
              <a:latin typeface="Times New Roman"/>
            </a:endParaRPr>
          </a:p>
        </p:txBody>
      </p:sp>
      <p:sp>
        <p:nvSpPr>
          <p:cNvPr id="1238" name="CustomShape 3"/>
          <p:cNvSpPr/>
          <p:nvPr/>
        </p:nvSpPr>
        <p:spPr>
          <a:xfrm flipH="1">
            <a:off x="639720" y="1255711"/>
            <a:ext cx="4171106"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1" spc="-1" dirty="0">
                <a:solidFill>
                  <a:srgbClr val="000000"/>
                </a:solidFill>
                <a:latin typeface="Times New Roman" panose="02020603050405020304" pitchFamily="18" charset="0"/>
                <a:ea typeface="Arial"/>
                <a:cs typeface="Times New Roman" panose="02020603050405020304" pitchFamily="18" charset="0"/>
              </a:rPr>
              <a:t>Polynomial</a:t>
            </a:r>
            <a:r>
              <a:rPr lang="en-US" sz="2000" b="1" strike="noStrike" spc="-1" dirty="0">
                <a:solidFill>
                  <a:srgbClr val="000000"/>
                </a:solidFill>
                <a:latin typeface="Times New Roman" panose="02020603050405020304" pitchFamily="18" charset="0"/>
                <a:ea typeface="Arial"/>
                <a:cs typeface="Times New Roman" panose="02020603050405020304" pitchFamily="18" charset="0"/>
              </a:rPr>
              <a:t> Regression</a:t>
            </a:r>
          </a:p>
        </p:txBody>
      </p:sp>
      <p:sp>
        <p:nvSpPr>
          <p:cNvPr id="1239" name="CustomShape 4"/>
          <p:cNvSpPr/>
          <p:nvPr/>
        </p:nvSpPr>
        <p:spPr>
          <a:xfrm>
            <a:off x="819808" y="1341145"/>
            <a:ext cx="9102240" cy="1699303"/>
          </a:xfrm>
          <a:prstGeom prst="rect">
            <a:avLst/>
          </a:prstGeom>
          <a:noFill/>
          <a:ln>
            <a:noFill/>
          </a:ln>
        </p:spPr>
        <p:style>
          <a:lnRef idx="0">
            <a:scrgbClr r="0" g="0" b="0"/>
          </a:lnRef>
          <a:fillRef idx="0">
            <a:scrgbClr r="0" g="0" b="0"/>
          </a:fillRef>
          <a:effectRef idx="0">
            <a:scrgbClr r="0" g="0" b="0"/>
          </a:effectRef>
          <a:fontRef idx="minor"/>
        </p:style>
      </p:sp>
      <p:sp>
        <p:nvSpPr>
          <p:cNvPr id="2" name="TextBox 1">
            <a:extLst>
              <a:ext uri="{FF2B5EF4-FFF2-40B4-BE49-F238E27FC236}">
                <a16:creationId xmlns:a16="http://schemas.microsoft.com/office/drawing/2014/main" id="{6AD60B96-330D-4D65-8797-65A0AB2665B5}"/>
              </a:ext>
            </a:extLst>
          </p:cNvPr>
          <p:cNvSpPr txBox="1"/>
          <p:nvPr/>
        </p:nvSpPr>
        <p:spPr>
          <a:xfrm>
            <a:off x="365580" y="1796081"/>
            <a:ext cx="8121494"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Polynomial regression is a form of </a:t>
            </a:r>
            <a:r>
              <a:rPr lang="en-US" dirty="0">
                <a:latin typeface="Times New Roman" panose="02020603050405020304" pitchFamily="18" charset="0"/>
                <a:cs typeface="Times New Roman" panose="02020603050405020304" pitchFamily="18" charset="0"/>
                <a:hlinkClick r:id="rId2" tooltip="Regression analysis">
                  <a:extLst>
                    <a:ext uri="{A12FA001-AC4F-418D-AE19-62706E023703}">
                      <ahyp:hlinkClr xmlns:ahyp="http://schemas.microsoft.com/office/drawing/2018/hyperlinkcolor" val="tx"/>
                    </a:ext>
                  </a:extLst>
                </a:hlinkClick>
              </a:rPr>
              <a:t>regression analysis</a:t>
            </a:r>
            <a:r>
              <a:rPr lang="en-US" dirty="0">
                <a:latin typeface="Times New Roman" panose="02020603050405020304" pitchFamily="18" charset="0"/>
                <a:cs typeface="Times New Roman" panose="02020603050405020304" pitchFamily="18" charset="0"/>
              </a:rPr>
              <a:t> in which the relationship between the </a:t>
            </a:r>
            <a:r>
              <a:rPr lang="en-US" dirty="0">
                <a:latin typeface="Times New Roman" panose="02020603050405020304" pitchFamily="18" charset="0"/>
                <a:cs typeface="Times New Roman" panose="02020603050405020304" pitchFamily="18" charset="0"/>
                <a:hlinkClick r:id="rId3" tooltip="Independent variable">
                  <a:extLst>
                    <a:ext uri="{A12FA001-AC4F-418D-AE19-62706E023703}">
                      <ahyp:hlinkClr xmlns:ahyp="http://schemas.microsoft.com/office/drawing/2018/hyperlinkcolor" val="tx"/>
                    </a:ext>
                  </a:extLst>
                </a:hlinkClick>
              </a:rPr>
              <a:t>independent variable</a:t>
            </a:r>
            <a:r>
              <a:rPr lang="en-US" dirty="0">
                <a:latin typeface="Times New Roman" panose="02020603050405020304" pitchFamily="18" charset="0"/>
                <a:cs typeface="Times New Roman" panose="02020603050405020304" pitchFamily="18" charset="0"/>
              </a:rPr>
              <a:t> x and the </a:t>
            </a:r>
            <a:r>
              <a:rPr lang="en-US" dirty="0">
                <a:latin typeface="Times New Roman" panose="02020603050405020304" pitchFamily="18" charset="0"/>
                <a:cs typeface="Times New Roman" panose="02020603050405020304" pitchFamily="18" charset="0"/>
                <a:hlinkClick r:id="rId4" tooltip="Dependent variable">
                  <a:extLst>
                    <a:ext uri="{A12FA001-AC4F-418D-AE19-62706E023703}">
                      <ahyp:hlinkClr xmlns:ahyp="http://schemas.microsoft.com/office/drawing/2018/hyperlinkcolor" val="tx"/>
                    </a:ext>
                  </a:extLst>
                </a:hlinkClick>
              </a:rPr>
              <a:t>dependent variable</a:t>
            </a:r>
            <a:r>
              <a:rPr lang="en-US" dirty="0">
                <a:latin typeface="Times New Roman" panose="02020603050405020304" pitchFamily="18" charset="0"/>
                <a:cs typeface="Times New Roman" panose="02020603050405020304" pitchFamily="18" charset="0"/>
              </a:rPr>
              <a:t> y is modelled as an nth degree </a:t>
            </a:r>
            <a:r>
              <a:rPr lang="en-US" dirty="0">
                <a:latin typeface="Times New Roman" panose="02020603050405020304" pitchFamily="18" charset="0"/>
                <a:cs typeface="Times New Roman" panose="02020603050405020304" pitchFamily="18" charset="0"/>
                <a:hlinkClick r:id="rId5" tooltip="Polynomial">
                  <a:extLst>
                    <a:ext uri="{A12FA001-AC4F-418D-AE19-62706E023703}">
                      <ahyp:hlinkClr xmlns:ahyp="http://schemas.microsoft.com/office/drawing/2018/hyperlinkcolor" val="tx"/>
                    </a:ext>
                  </a:extLst>
                </a:hlinkClick>
              </a:rPr>
              <a:t>polynomial</a:t>
            </a:r>
            <a:r>
              <a:rPr lang="en-US" dirty="0">
                <a:latin typeface="Times New Roman" panose="02020603050405020304" pitchFamily="18" charset="0"/>
                <a:cs typeface="Times New Roman" panose="02020603050405020304" pitchFamily="18" charset="0"/>
              </a:rPr>
              <a:t> in x. </a:t>
            </a:r>
          </a:p>
        </p:txBody>
      </p:sp>
      <p:sp>
        <p:nvSpPr>
          <p:cNvPr id="4" name="TextBox 3">
            <a:extLst>
              <a:ext uri="{FF2B5EF4-FFF2-40B4-BE49-F238E27FC236}">
                <a16:creationId xmlns:a16="http://schemas.microsoft.com/office/drawing/2014/main" id="{2828DECA-4240-4378-902B-DBCA37E46790}"/>
              </a:ext>
            </a:extLst>
          </p:cNvPr>
          <p:cNvSpPr txBox="1"/>
          <p:nvPr/>
        </p:nvSpPr>
        <p:spPr>
          <a:xfrm flipH="1">
            <a:off x="2212171" y="4004871"/>
            <a:ext cx="405394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dependent variable</a:t>
            </a:r>
          </a:p>
        </p:txBody>
      </p:sp>
      <p:sp>
        <p:nvSpPr>
          <p:cNvPr id="5" name="TextBox 4">
            <a:extLst>
              <a:ext uri="{FF2B5EF4-FFF2-40B4-BE49-F238E27FC236}">
                <a16:creationId xmlns:a16="http://schemas.microsoft.com/office/drawing/2014/main" id="{C74B9AC3-CEA1-470F-B7BA-95102A236626}"/>
              </a:ext>
            </a:extLst>
          </p:cNvPr>
          <p:cNvSpPr txBox="1"/>
          <p:nvPr/>
        </p:nvSpPr>
        <p:spPr>
          <a:xfrm>
            <a:off x="1284762" y="4015160"/>
            <a:ext cx="1047383" cy="330860"/>
          </a:xfrm>
          <a:prstGeom prst="rect">
            <a:avLst/>
          </a:prstGeom>
          <a:noFill/>
        </p:spPr>
        <p:txBody>
          <a:bodyPr wrap="square" rtlCol="0">
            <a:spAutoFit/>
          </a:bodyPr>
          <a:lstStyle/>
          <a:p>
            <a:r>
              <a:rPr lang="en-US" sz="1550" dirty="0">
                <a:latin typeface="Times New Roman" panose="02020603050405020304" pitchFamily="18" charset="0"/>
                <a:cs typeface="Times New Roman" panose="02020603050405020304" pitchFamily="18" charset="0"/>
              </a:rPr>
              <a:t>where;</a:t>
            </a:r>
          </a:p>
        </p:txBody>
      </p:sp>
      <p:sp>
        <p:nvSpPr>
          <p:cNvPr id="6" name="TextBox 5">
            <a:extLst>
              <a:ext uri="{FF2B5EF4-FFF2-40B4-BE49-F238E27FC236}">
                <a16:creationId xmlns:a16="http://schemas.microsoft.com/office/drawing/2014/main" id="{36723C82-7595-4984-8AF0-F8A6155A1A1D}"/>
              </a:ext>
            </a:extLst>
          </p:cNvPr>
          <p:cNvSpPr txBox="1"/>
          <p:nvPr/>
        </p:nvSpPr>
        <p:spPr>
          <a:xfrm>
            <a:off x="2150627" y="4394781"/>
            <a:ext cx="3841827" cy="369332"/>
          </a:xfrm>
          <a:prstGeom prst="rect">
            <a:avLst/>
          </a:prstGeom>
          <a:noFill/>
        </p:spPr>
        <p:txBody>
          <a:bodyPr wrap="square" rtlCol="0">
            <a:spAutoFit/>
          </a:bodyPr>
          <a:lstStyle/>
          <a:p>
            <a:r>
              <a:rPr lang="en-US" b="1" dirty="0"/>
              <a:t>*</a:t>
            </a:r>
            <a:r>
              <a:rPr lang="en-US" b="1" dirty="0">
                <a:latin typeface="Times New Roman" panose="02020603050405020304" pitchFamily="18" charset="0"/>
                <a:cs typeface="Times New Roman" panose="02020603050405020304" pitchFamily="18" charset="0"/>
              </a:rPr>
              <a:t>x</a:t>
            </a:r>
            <a:r>
              <a:rPr lang="en-US" b="1" baseline="-25000"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independent  variable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6EA6DF-554D-4D16-B318-FD9FC91682C8}"/>
                  </a:ext>
                </a:extLst>
              </p:cNvPr>
              <p:cNvSpPr txBox="1"/>
              <p:nvPr/>
            </p:nvSpPr>
            <p:spPr>
              <a:xfrm>
                <a:off x="5399879" y="4027080"/>
                <a:ext cx="3186987" cy="369332"/>
              </a:xfrm>
              <a:prstGeom prst="rect">
                <a:avLst/>
              </a:prstGeom>
              <a:noFill/>
            </p:spPr>
            <p:txBody>
              <a:bodyPr wrap="square" rtlCol="0">
                <a:spAutoFit/>
              </a:bodyPr>
              <a:lstStyle/>
              <a:p>
                <a14:m>
                  <m:oMath xmlns:m="http://schemas.openxmlformats.org/officeDocument/2006/math">
                    <m:sSub>
                      <m:sSubPr>
                        <m:ctrlPr>
                          <a:rPr lang="en-US" b="1" i="1" smtClean="0">
                            <a:latin typeface="Cambria Math" panose="02040503050406030204" pitchFamily="18" charset="0"/>
                            <a:cs typeface="Times New Roman" panose="02020603050405020304" pitchFamily="18" charset="0"/>
                          </a:rPr>
                        </m:ctrlPr>
                      </m:sSubPr>
                      <m:e>
                        <m:r>
                          <m:rPr>
                            <m:sty m:val="p"/>
                          </m:rPr>
                          <a:rPr lang="en-US" b="1">
                            <a:latin typeface="Cambria Math" panose="02040503050406030204" pitchFamily="18" charset="0"/>
                            <a:cs typeface="Times New Roman" panose="02020603050405020304" pitchFamily="18" charset="0"/>
                          </a:rPr>
                          <m:t>θ</m:t>
                        </m:r>
                      </m:e>
                      <m:sub>
                        <m:r>
                          <a:rPr lang="en-US" b="1" i="0" smtClean="0">
                            <a:latin typeface="Cambria Math" panose="02040503050406030204" pitchFamily="18" charset="0"/>
                            <a:cs typeface="Times New Roman" panose="02020603050405020304" pitchFamily="18" charset="0"/>
                          </a:rPr>
                          <m:t>𝐧</m:t>
                        </m:r>
                      </m:sub>
                    </m:sSub>
                    <m:r>
                      <a:rPr lang="en-US" b="1" i="1">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slope coefficients</a:t>
                </a:r>
              </a:p>
            </p:txBody>
          </p:sp>
        </mc:Choice>
        <mc:Fallback xmlns="">
          <p:sp>
            <p:nvSpPr>
              <p:cNvPr id="7" name="TextBox 6">
                <a:extLst>
                  <a:ext uri="{FF2B5EF4-FFF2-40B4-BE49-F238E27FC236}">
                    <a16:creationId xmlns:a16="http://schemas.microsoft.com/office/drawing/2014/main" id="{FD6EA6DF-554D-4D16-B318-FD9FC91682C8}"/>
                  </a:ext>
                </a:extLst>
              </p:cNvPr>
              <p:cNvSpPr txBox="1">
                <a:spLocks noRot="1" noChangeAspect="1" noMove="1" noResize="1" noEditPoints="1" noAdjustHandles="1" noChangeArrowheads="1" noChangeShapeType="1" noTextEdit="1"/>
              </p:cNvSpPr>
              <p:nvPr/>
            </p:nvSpPr>
            <p:spPr>
              <a:xfrm>
                <a:off x="5399879" y="4027080"/>
                <a:ext cx="3186987" cy="369332"/>
              </a:xfrm>
              <a:prstGeom prst="rect">
                <a:avLst/>
              </a:prstGeom>
              <a:blipFill>
                <a:blip r:embed="rId6"/>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016C77A-5458-4F19-A0B2-BD8ABECA5BC6}"/>
                  </a:ext>
                </a:extLst>
              </p:cNvPr>
              <p:cNvSpPr txBox="1"/>
              <p:nvPr/>
            </p:nvSpPr>
            <p:spPr>
              <a:xfrm>
                <a:off x="5399879" y="4402853"/>
                <a:ext cx="2523460" cy="369332"/>
              </a:xfrm>
              <a:prstGeom prst="rect">
                <a:avLst/>
              </a:prstGeom>
              <a:noFill/>
            </p:spPr>
            <p:txBody>
              <a:bodyPr wrap="square" rtlCol="0">
                <a:spAutoFit/>
              </a:bodyPr>
              <a:lstStyle/>
              <a:p>
                <a14:m>
                  <m:oMath xmlns:m="http://schemas.openxmlformats.org/officeDocument/2006/math">
                    <m:sSub>
                      <m:sSubPr>
                        <m:ctrlPr>
                          <a:rPr lang="en-US" b="1" i="1">
                            <a:latin typeface="Cambria Math" panose="02040503050406030204" pitchFamily="18" charset="0"/>
                            <a:cs typeface="Times New Roman" panose="02020603050405020304" pitchFamily="18" charset="0"/>
                          </a:rPr>
                        </m:ctrlPr>
                      </m:sSubPr>
                      <m:e>
                        <m:r>
                          <m:rPr>
                            <m:sty m:val="p"/>
                          </m:rPr>
                          <a:rPr lang="en-US" b="1">
                            <a:latin typeface="Cambria Math" panose="02040503050406030204" pitchFamily="18" charset="0"/>
                            <a:cs typeface="Times New Roman" panose="02020603050405020304" pitchFamily="18" charset="0"/>
                          </a:rPr>
                          <m:t>θ</m:t>
                        </m:r>
                      </m:e>
                      <m:sub>
                        <m:r>
                          <a:rPr lang="en-US" b="1">
                            <a:latin typeface="Cambria Math" panose="02040503050406030204" pitchFamily="18" charset="0"/>
                            <a:cs typeface="Times New Roman" panose="02020603050405020304" pitchFamily="18" charset="0"/>
                          </a:rPr>
                          <m:t>0</m:t>
                        </m:r>
                      </m:sub>
                    </m:sSub>
                    <m:r>
                      <a:rPr lang="en-US" b="1" i="1">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slope constant</a:t>
                </a:r>
              </a:p>
            </p:txBody>
          </p:sp>
        </mc:Choice>
        <mc:Fallback xmlns="">
          <p:sp>
            <p:nvSpPr>
              <p:cNvPr id="8" name="TextBox 7">
                <a:extLst>
                  <a:ext uri="{FF2B5EF4-FFF2-40B4-BE49-F238E27FC236}">
                    <a16:creationId xmlns:a16="http://schemas.microsoft.com/office/drawing/2014/main" id="{C016C77A-5458-4F19-A0B2-BD8ABECA5BC6}"/>
                  </a:ext>
                </a:extLst>
              </p:cNvPr>
              <p:cNvSpPr txBox="1">
                <a:spLocks noRot="1" noChangeAspect="1" noMove="1" noResize="1" noEditPoints="1" noAdjustHandles="1" noChangeArrowheads="1" noChangeShapeType="1" noTextEdit="1"/>
              </p:cNvSpPr>
              <p:nvPr/>
            </p:nvSpPr>
            <p:spPr>
              <a:xfrm>
                <a:off x="5399879" y="4402853"/>
                <a:ext cx="2523460" cy="369332"/>
              </a:xfrm>
              <a:prstGeom prst="rect">
                <a:avLst/>
              </a:prstGeom>
              <a:blipFill>
                <a:blip r:embed="rId7"/>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FBE5B25-36F3-4AD0-9DF4-BD4A7681CD38}"/>
                  </a:ext>
                </a:extLst>
              </p:cNvPr>
              <p:cNvSpPr/>
              <p:nvPr/>
            </p:nvSpPr>
            <p:spPr>
              <a:xfrm>
                <a:off x="2725273" y="3195449"/>
                <a:ext cx="3107004" cy="407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cs typeface="Times New Roman" panose="02020603050405020304" pitchFamily="18" charset="0"/>
                        </a:rPr>
                        <m:t>𝒀</m:t>
                      </m:r>
                      <m:r>
                        <a:rPr lang="en-US" sz="2000" b="1">
                          <a:latin typeface="Cambria Math" panose="020405030504060302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cs typeface="Times New Roman" panose="02020603050405020304" pitchFamily="18" charset="0"/>
                            </a:rPr>
                            <m:t>𝛉</m:t>
                          </m:r>
                        </m:e>
                        <m:sub>
                          <m:r>
                            <a:rPr lang="en-US" sz="2000" b="1" i="1">
                              <a:latin typeface="Cambria Math" panose="02040503050406030204" pitchFamily="18" charset="0"/>
                              <a:cs typeface="Times New Roman" panose="02020603050405020304" pitchFamily="18" charset="0"/>
                            </a:rPr>
                            <m:t>𝟎</m:t>
                          </m:r>
                        </m:sub>
                      </m:sSub>
                      <m:r>
                        <a:rPr lang="en-US" sz="2000" b="1">
                          <a:latin typeface="Cambria Math" panose="020405030504060302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cs typeface="Times New Roman" panose="02020603050405020304" pitchFamily="18" charset="0"/>
                            </a:rPr>
                            <m:t>𝛉</m:t>
                          </m:r>
                        </m:e>
                        <m:sub>
                          <m:r>
                            <a:rPr lang="en-US" sz="2000" b="1" i="1">
                              <a:latin typeface="Cambria Math" panose="02040503050406030204" pitchFamily="18" charset="0"/>
                              <a:cs typeface="Times New Roman" panose="02020603050405020304" pitchFamily="18" charset="0"/>
                            </a:rPr>
                            <m:t>𝟏</m:t>
                          </m:r>
                        </m:sub>
                      </m:sSub>
                      <m:r>
                        <m:rPr>
                          <m:nor/>
                        </m:rPr>
                        <a:rPr lang="en-US" sz="2000" b="1" dirty="0">
                          <a:latin typeface="Times New Roman" panose="02020603050405020304" pitchFamily="18" charset="0"/>
                          <a:cs typeface="Times New Roman" panose="02020603050405020304" pitchFamily="18" charset="0"/>
                        </a:rPr>
                        <m:t>x</m:t>
                      </m:r>
                      <m:r>
                        <a:rPr lang="en-US" sz="2000" b="1">
                          <a:latin typeface="Cambria Math" panose="020405030504060302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panose="02040503050406030204" pitchFamily="18" charset="0"/>
                              <a:cs typeface="Times New Roman" panose="02020603050405020304" pitchFamily="18" charset="0"/>
                            </a:rPr>
                            <m:t>𝛉</m:t>
                          </m:r>
                        </m:e>
                        <m:sub>
                          <m:r>
                            <a:rPr lang="en-US" sz="2000" b="1" i="1">
                              <a:latin typeface="Cambria Math" panose="02040503050406030204" pitchFamily="18" charset="0"/>
                              <a:cs typeface="Times New Roman" panose="02020603050405020304" pitchFamily="18" charset="0"/>
                            </a:rPr>
                            <m:t>𝟐</m:t>
                          </m:r>
                        </m:sub>
                      </m:sSub>
                      <m:sSup>
                        <m:sSupPr>
                          <m:ctrlPr>
                            <a:rPr lang="en-US" sz="2000" b="1" i="1">
                              <a:latin typeface="Cambria Math" panose="02040503050406030204" pitchFamily="18" charset="0"/>
                              <a:cs typeface="Times New Roman" panose="02020603050405020304" pitchFamily="18" charset="0"/>
                            </a:rPr>
                          </m:ctrlPr>
                        </m:sSupPr>
                        <m:e>
                          <m:r>
                            <a:rPr lang="en-US" sz="2000" b="1" i="1">
                              <a:latin typeface="Cambria Math" panose="02040503050406030204" pitchFamily="18" charset="0"/>
                              <a:cs typeface="Times New Roman" panose="02020603050405020304" pitchFamily="18" charset="0"/>
                            </a:rPr>
                            <m:t>𝐱</m:t>
                          </m:r>
                        </m:e>
                        <m:sup>
                          <m:r>
                            <a:rPr lang="en-US" sz="2000" b="1" i="1">
                              <a:latin typeface="Cambria Math" panose="02040503050406030204" pitchFamily="18" charset="0"/>
                              <a:cs typeface="Times New Roman" panose="02020603050405020304" pitchFamily="18" charset="0"/>
                            </a:rPr>
                            <m:t>𝟐</m:t>
                          </m:r>
                        </m:sup>
                      </m:sSup>
                      <m:r>
                        <a:rPr lang="en-US" sz="2000" b="1">
                          <a:latin typeface="Cambria Math" panose="02040503050406030204" pitchFamily="18" charset="0"/>
                          <a:cs typeface="Times New Roman" panose="02020603050405020304" pitchFamily="18" charset="0"/>
                        </a:rPr>
                        <m:t>+…</m:t>
                      </m:r>
                    </m:oMath>
                  </m:oMathPara>
                </a14:m>
                <a:endParaRPr lang="en-US" sz="2000" b="1" dirty="0">
                  <a:latin typeface="Times New Roman" panose="02020603050405020304" pitchFamily="18" charset="0"/>
                  <a:cs typeface="Times New Roman" panose="02020603050405020304" pitchFamily="18" charset="0"/>
                </a:endParaRPr>
              </a:p>
            </p:txBody>
          </p:sp>
        </mc:Choice>
        <mc:Fallback xmlns="">
          <p:sp>
            <p:nvSpPr>
              <p:cNvPr id="3" name="Rectangle 2">
                <a:extLst>
                  <a:ext uri="{FF2B5EF4-FFF2-40B4-BE49-F238E27FC236}">
                    <a16:creationId xmlns:a16="http://schemas.microsoft.com/office/drawing/2014/main" id="{0FBE5B25-36F3-4AD0-9DF4-BD4A7681CD38}"/>
                  </a:ext>
                </a:extLst>
              </p:cNvPr>
              <p:cNvSpPr>
                <a:spLocks noRot="1" noChangeAspect="1" noMove="1" noResize="1" noEditPoints="1" noAdjustHandles="1" noChangeArrowheads="1" noChangeShapeType="1" noTextEdit="1"/>
              </p:cNvSpPr>
              <p:nvPr/>
            </p:nvSpPr>
            <p:spPr>
              <a:xfrm>
                <a:off x="2725273" y="3195449"/>
                <a:ext cx="3107004" cy="407099"/>
              </a:xfrm>
              <a:prstGeom prst="rect">
                <a:avLst/>
              </a:prstGeom>
              <a:blipFill>
                <a:blip r:embed="rId8"/>
                <a:stretch>
                  <a:fillRect b="-298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5403AF-7E7C-40BE-B554-A5E704A97535}"/>
              </a:ext>
            </a:extLst>
          </p:cNvPr>
          <p:cNvSpPr txBox="1"/>
          <p:nvPr/>
        </p:nvSpPr>
        <p:spPr>
          <a:xfrm rot="16200000">
            <a:off x="-437604" y="2128494"/>
            <a:ext cx="1871330" cy="330860"/>
          </a:xfrm>
          <a:prstGeom prst="rect">
            <a:avLst/>
          </a:prstGeom>
          <a:noFill/>
        </p:spPr>
        <p:txBody>
          <a:bodyPr wrap="square" rtlCol="0">
            <a:spAutoFit/>
          </a:bodyPr>
          <a:lstStyle/>
          <a:p>
            <a:r>
              <a:rPr lang="en-US" sz="1550" dirty="0">
                <a:latin typeface="Times New Roman" panose="02020603050405020304" pitchFamily="18" charset="0"/>
                <a:cs typeface="Times New Roman" panose="02020603050405020304" pitchFamily="18" charset="0"/>
              </a:rPr>
              <a:t>Dependent variable</a:t>
            </a:r>
          </a:p>
        </p:txBody>
      </p:sp>
      <p:sp>
        <p:nvSpPr>
          <p:cNvPr id="3" name="TextBox 2">
            <a:extLst>
              <a:ext uri="{FF2B5EF4-FFF2-40B4-BE49-F238E27FC236}">
                <a16:creationId xmlns:a16="http://schemas.microsoft.com/office/drawing/2014/main" id="{599F9C69-5B79-4428-8968-00CC62EE88AC}"/>
              </a:ext>
            </a:extLst>
          </p:cNvPr>
          <p:cNvSpPr txBox="1"/>
          <p:nvPr/>
        </p:nvSpPr>
        <p:spPr>
          <a:xfrm>
            <a:off x="1544340" y="3910371"/>
            <a:ext cx="2096170" cy="330860"/>
          </a:xfrm>
          <a:prstGeom prst="rect">
            <a:avLst/>
          </a:prstGeom>
          <a:noFill/>
        </p:spPr>
        <p:txBody>
          <a:bodyPr wrap="square" rtlCol="0">
            <a:spAutoFit/>
          </a:bodyPr>
          <a:lstStyle/>
          <a:p>
            <a:r>
              <a:rPr lang="en-US" sz="1550" dirty="0">
                <a:latin typeface="Times New Roman" panose="02020603050405020304" pitchFamily="18" charset="0"/>
                <a:cs typeface="Times New Roman" panose="02020603050405020304" pitchFamily="18" charset="0"/>
              </a:rPr>
              <a:t>independent variables.</a:t>
            </a:r>
          </a:p>
        </p:txBody>
      </p:sp>
      <p:sp>
        <p:nvSpPr>
          <p:cNvPr id="5" name="TextBox 4">
            <a:extLst>
              <a:ext uri="{FF2B5EF4-FFF2-40B4-BE49-F238E27FC236}">
                <a16:creationId xmlns:a16="http://schemas.microsoft.com/office/drawing/2014/main" id="{3968E594-39ED-4344-A53C-29FAD001548B}"/>
              </a:ext>
            </a:extLst>
          </p:cNvPr>
          <p:cNvSpPr txBox="1"/>
          <p:nvPr/>
        </p:nvSpPr>
        <p:spPr>
          <a:xfrm>
            <a:off x="893168" y="4279508"/>
            <a:ext cx="4600353"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1 </a:t>
            </a:r>
            <a:r>
              <a:rPr lang="en-US" altLang="en-US" i="1" dirty="0">
                <a:latin typeface="Times New Roman" panose="02020603050405020304" pitchFamily="18" charset="0"/>
                <a:ea typeface="Calibri" panose="020F0502020204030204" pitchFamily="34" charset="0"/>
                <a:cs typeface="Times New Roman" panose="02020603050405020304" pitchFamily="18" charset="0"/>
              </a:rPr>
              <a:t>Polynomial Regression plot</a:t>
            </a:r>
            <a:r>
              <a:rPr lang="en-IN" spc="-1" baseline="30000" dirty="0">
                <a:solidFill>
                  <a:srgbClr val="000000"/>
                </a:solidFill>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pic>
        <p:nvPicPr>
          <p:cNvPr id="2051" name="Picture 29" descr="Polynomial Regression and Model Generalization in Machine Learning">
            <a:extLst>
              <a:ext uri="{FF2B5EF4-FFF2-40B4-BE49-F238E27FC236}">
                <a16:creationId xmlns:a16="http://schemas.microsoft.com/office/drawing/2014/main" id="{B8EE321B-BE02-49F5-BCA8-3FF585B0A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91" y="1139479"/>
            <a:ext cx="4033023" cy="273261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E9841CE5-90F8-4739-9E6D-18AAC5017488}"/>
              </a:ext>
            </a:extLst>
          </p:cNvPr>
          <p:cNvCxnSpPr/>
          <p:nvPr/>
        </p:nvCxnSpPr>
        <p:spPr>
          <a:xfrm flipV="1">
            <a:off x="6360979" y="9565634"/>
            <a:ext cx="457200" cy="127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4">
            <a:extLst>
              <a:ext uri="{FF2B5EF4-FFF2-40B4-BE49-F238E27FC236}">
                <a16:creationId xmlns:a16="http://schemas.microsoft.com/office/drawing/2014/main" id="{DD90A8EF-0D6B-437C-8A6D-9A1AA8C1A353}"/>
              </a:ext>
            </a:extLst>
          </p:cNvPr>
          <p:cNvSpPr>
            <a:spLocks noChangeArrowheads="1"/>
          </p:cNvSpPr>
          <p:nvPr/>
        </p:nvSpPr>
        <p:spPr bwMode="auto">
          <a:xfrm>
            <a:off x="1871529" y="90105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5">
            <a:extLst>
              <a:ext uri="{FF2B5EF4-FFF2-40B4-BE49-F238E27FC236}">
                <a16:creationId xmlns:a16="http://schemas.microsoft.com/office/drawing/2014/main" id="{F7089BF4-F9A1-409B-A945-DE302FF99578}"/>
              </a:ext>
            </a:extLst>
          </p:cNvPr>
          <p:cNvSpPr>
            <a:spLocks noChangeArrowheads="1"/>
          </p:cNvSpPr>
          <p:nvPr/>
        </p:nvSpPr>
        <p:spPr bwMode="auto">
          <a:xfrm>
            <a:off x="1871529" y="135825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2" name="Picture 11">
            <a:extLst>
              <a:ext uri="{FF2B5EF4-FFF2-40B4-BE49-F238E27FC236}">
                <a16:creationId xmlns:a16="http://schemas.microsoft.com/office/drawing/2014/main" id="{1A9B9B74-DA4D-4570-B468-1FE1538AE4E0}"/>
              </a:ext>
            </a:extLst>
          </p:cNvPr>
          <p:cNvPicPr>
            <a:picLocks noChangeAspect="1"/>
          </p:cNvPicPr>
          <p:nvPr/>
        </p:nvPicPr>
        <p:blipFill rotWithShape="1">
          <a:blip r:embed="rId3"/>
          <a:srcRect l="67850" t="27761" r="1309" b="12466"/>
          <a:stretch/>
        </p:blipFill>
        <p:spPr>
          <a:xfrm>
            <a:off x="4696845" y="884657"/>
            <a:ext cx="4160162" cy="3401482"/>
          </a:xfrm>
          <a:prstGeom prst="rect">
            <a:avLst/>
          </a:prstGeom>
        </p:spPr>
      </p:pic>
      <p:sp>
        <p:nvSpPr>
          <p:cNvPr id="14" name="TextBox 13">
            <a:extLst>
              <a:ext uri="{FF2B5EF4-FFF2-40B4-BE49-F238E27FC236}">
                <a16:creationId xmlns:a16="http://schemas.microsoft.com/office/drawing/2014/main" id="{5FD154BB-651F-4419-A339-F20020450CCC}"/>
              </a:ext>
            </a:extLst>
          </p:cNvPr>
          <p:cNvSpPr txBox="1"/>
          <p:nvPr/>
        </p:nvSpPr>
        <p:spPr>
          <a:xfrm>
            <a:off x="4862558" y="4302541"/>
            <a:ext cx="4160162" cy="369332"/>
          </a:xfrm>
          <a:prstGeom prst="rect">
            <a:avLst/>
          </a:prstGeom>
          <a:noFill/>
        </p:spPr>
        <p:txBody>
          <a:bodyPr wrap="square" rtlCol="0">
            <a:spAutoFit/>
          </a:bodyPr>
          <a:lstStyle/>
          <a:p>
            <a:r>
              <a:rPr lang="en-US" altLang="en-US" i="1" dirty="0">
                <a:latin typeface="Times New Roman" panose="02020603050405020304" pitchFamily="18" charset="0"/>
                <a:ea typeface="Calibri" panose="020F0502020204030204" pitchFamily="34" charset="0"/>
                <a:cs typeface="Times New Roman" panose="02020603050405020304" pitchFamily="18" charset="0"/>
              </a:rPr>
              <a:t>Polynomial Regression Implementation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26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4DFAF1-9462-4685-90E6-C34A81689CF6}"/>
              </a:ext>
            </a:extLst>
          </p:cNvPr>
          <p:cNvSpPr txBox="1"/>
          <p:nvPr/>
        </p:nvSpPr>
        <p:spPr>
          <a:xfrm>
            <a:off x="5298061" y="481945"/>
            <a:ext cx="3354691" cy="10287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000" b="1" dirty="0">
                <a:latin typeface="Times New Roman" panose="02020603050405020304" pitchFamily="18" charset="0"/>
                <a:cs typeface="Times New Roman" panose="02020603050405020304" pitchFamily="18" charset="0"/>
              </a:rPr>
              <a:t>Decision Tree Regression</a:t>
            </a:r>
          </a:p>
          <a:p>
            <a:pPr>
              <a:lnSpc>
                <a:spcPct val="90000"/>
              </a:lnSpc>
              <a:spcBef>
                <a:spcPct val="0"/>
              </a:spcBef>
              <a:spcAft>
                <a:spcPts val="600"/>
              </a:spcAft>
            </a:pPr>
            <a:endParaRPr lang="en-US" sz="3000" b="1" dirty="0">
              <a:solidFill>
                <a:schemeClr val="tx1">
                  <a:lumMod val="85000"/>
                  <a:lumOff val="15000"/>
                </a:schemeClr>
              </a:solidFill>
              <a:latin typeface="+mj-lt"/>
            </a:endParaRPr>
          </a:p>
        </p:txBody>
      </p:sp>
      <p:sp useBgFill="1">
        <p:nvSpPr>
          <p:cNvPr id="16" name="Rectangle 11">
            <a:extLst>
              <a:ext uri="{FF2B5EF4-FFF2-40B4-BE49-F238E27FC236}">
                <a16:creationId xmlns:a16="http://schemas.microsoft.com/office/drawing/2014/main" id="{6936D704-5904-42AD-9DA1-E236DCE15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34588"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62ED3056-956D-468C-815C-D9A8A8399084}"/>
              </a:ext>
            </a:extLst>
          </p:cNvPr>
          <p:cNvPicPr>
            <a:picLocks noChangeAspect="1"/>
          </p:cNvPicPr>
          <p:nvPr/>
        </p:nvPicPr>
        <p:blipFill rotWithShape="1">
          <a:blip r:embed="rId2"/>
          <a:srcRect l="17511" t="16107" b="7911"/>
          <a:stretch/>
        </p:blipFill>
        <p:spPr>
          <a:xfrm>
            <a:off x="43161" y="1273323"/>
            <a:ext cx="4882107" cy="2529555"/>
          </a:xfrm>
          <a:prstGeom prst="rect">
            <a:avLst/>
          </a:prstGeom>
        </p:spPr>
      </p:pic>
      <p:sp>
        <p:nvSpPr>
          <p:cNvPr id="7" name="TextBox 6">
            <a:extLst>
              <a:ext uri="{FF2B5EF4-FFF2-40B4-BE49-F238E27FC236}">
                <a16:creationId xmlns:a16="http://schemas.microsoft.com/office/drawing/2014/main" id="{219C184C-1E0D-4DA3-B093-1B8933D0EC5E}"/>
              </a:ext>
            </a:extLst>
          </p:cNvPr>
          <p:cNvSpPr txBox="1"/>
          <p:nvPr/>
        </p:nvSpPr>
        <p:spPr>
          <a:xfrm>
            <a:off x="5298061" y="1577340"/>
            <a:ext cx="3354692" cy="2948940"/>
          </a:xfrm>
          <a:prstGeom prst="rect">
            <a:avLst/>
          </a:prstGeom>
        </p:spPr>
        <p:txBody>
          <a:bodyPr vert="horz" lIns="91440" tIns="45720" rIns="91440" bIns="45720" rtlCol="0">
            <a:normAutofit lnSpcReduction="10000"/>
          </a:bodyPr>
          <a:lstStyle/>
          <a:p>
            <a:pPr indent="-182880">
              <a:lnSpc>
                <a:spcPct val="90000"/>
              </a:lnSpc>
              <a:spcAft>
                <a:spcPts val="600"/>
              </a:spcAft>
              <a:buClr>
                <a:schemeClr val="tx1">
                  <a:lumMod val="85000"/>
                  <a:lumOff val="15000"/>
                </a:schemeClr>
              </a:buClr>
              <a:buFont typeface="Garamond" pitchFamily="18" charset="0"/>
              <a:buChar char="◦"/>
            </a:pPr>
            <a:endParaRPr lang="en-US" sz="1400" spc="-1" dirty="0"/>
          </a:p>
          <a:p>
            <a:pPr indent="-182880">
              <a:lnSpc>
                <a:spcPct val="90000"/>
              </a:lnSpc>
              <a:spcAft>
                <a:spcPts val="600"/>
              </a:spcAft>
              <a:buClr>
                <a:schemeClr val="tx1">
                  <a:lumMod val="85000"/>
                  <a:lumOff val="15000"/>
                </a:schemeClr>
              </a:buClr>
              <a:buFont typeface="Garamond" pitchFamily="18" charset="0"/>
              <a:buChar char="◦"/>
            </a:pPr>
            <a:endParaRPr lang="en-US" sz="1400" spc="-1" dirty="0"/>
          </a:p>
          <a:p>
            <a:pPr marL="388620" indent="-285750" algn="just">
              <a:lnSpc>
                <a:spcPct val="90000"/>
              </a:lnSpc>
              <a:spcAft>
                <a:spcPts val="600"/>
              </a:spcAft>
              <a:buClr>
                <a:schemeClr val="tx1">
                  <a:lumMod val="85000"/>
                  <a:lumOff val="1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A decision tree is a decision support tool that uses a tree-like graph or model of decisions and their possible consequences, including chance event outcomes, resource costs, and utility. It is one way to display an algorithm that only contains conditional control statements.</a:t>
            </a:r>
          </a:p>
          <a:p>
            <a:pPr marL="388620" indent="-285750" algn="just">
              <a:lnSpc>
                <a:spcPct val="90000"/>
              </a:lnSpc>
              <a:spcAft>
                <a:spcPts val="600"/>
              </a:spcAft>
              <a:buClr>
                <a:schemeClr val="tx1">
                  <a:lumMod val="85000"/>
                  <a:lumOff val="15000"/>
                </a:schemeClr>
              </a:buClr>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Unlike linear models, they map non-linear relationships quite well.</a:t>
            </a:r>
          </a:p>
          <a:p>
            <a:pPr marL="285750" indent="-182880">
              <a:lnSpc>
                <a:spcPct val="90000"/>
              </a:lnSpc>
              <a:spcAft>
                <a:spcPts val="600"/>
              </a:spcAft>
              <a:buClr>
                <a:schemeClr val="tx1">
                  <a:lumMod val="85000"/>
                  <a:lumOff val="15000"/>
                </a:schemeClr>
              </a:buClr>
              <a:buFont typeface="Garamond" pitchFamily="18" charset="0"/>
              <a:buChar char="◦"/>
            </a:pPr>
            <a:endParaRPr lang="en-US" sz="1400" spc="-1" dirty="0"/>
          </a:p>
          <a:p>
            <a:pPr indent="-182880">
              <a:lnSpc>
                <a:spcPct val="90000"/>
              </a:lnSpc>
              <a:spcAft>
                <a:spcPts val="600"/>
              </a:spcAft>
              <a:buClr>
                <a:schemeClr val="tx1">
                  <a:lumMod val="85000"/>
                  <a:lumOff val="15000"/>
                </a:schemeClr>
              </a:buClr>
              <a:buFont typeface="Garamond" pitchFamily="18" charset="0"/>
              <a:buChar char="◦"/>
            </a:pPr>
            <a:endParaRPr lang="en-US" sz="1400" dirty="0"/>
          </a:p>
        </p:txBody>
      </p:sp>
      <p:sp>
        <p:nvSpPr>
          <p:cNvPr id="8" name="TextBox 7">
            <a:extLst>
              <a:ext uri="{FF2B5EF4-FFF2-40B4-BE49-F238E27FC236}">
                <a16:creationId xmlns:a16="http://schemas.microsoft.com/office/drawing/2014/main" id="{0D93B1E1-E4E1-4DC1-B6CD-2E280A3A1EDB}"/>
              </a:ext>
            </a:extLst>
          </p:cNvPr>
          <p:cNvSpPr txBox="1"/>
          <p:nvPr/>
        </p:nvSpPr>
        <p:spPr>
          <a:xfrm>
            <a:off x="43161" y="4156948"/>
            <a:ext cx="4600353"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2  G</a:t>
            </a:r>
            <a:r>
              <a:rPr lang="en-US" dirty="0">
                <a:latin typeface="Times New Roman" panose="02020603050405020304" pitchFamily="18" charset="0"/>
                <a:cs typeface="Times New Roman" panose="02020603050405020304" pitchFamily="18" charset="0"/>
              </a:rPr>
              <a:t>raph representing a Decision Tree</a:t>
            </a:r>
            <a:r>
              <a:rPr lang="en-IN" spc="-1" baseline="30000" dirty="0">
                <a:solidFill>
                  <a:srgbClr val="000000"/>
                </a:solidFill>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12809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72598A-0C22-4191-9B9E-1DA5DEE95463}"/>
              </a:ext>
            </a:extLst>
          </p:cNvPr>
          <p:cNvPicPr>
            <a:picLocks noChangeAspect="1"/>
          </p:cNvPicPr>
          <p:nvPr/>
        </p:nvPicPr>
        <p:blipFill rotWithShape="1">
          <a:blip r:embed="rId2"/>
          <a:srcRect l="67945" t="32956" r="1776" b="13319"/>
          <a:stretch/>
        </p:blipFill>
        <p:spPr>
          <a:xfrm>
            <a:off x="2040835" y="570648"/>
            <a:ext cx="4552122" cy="3848952"/>
          </a:xfrm>
          <a:prstGeom prst="rect">
            <a:avLst/>
          </a:prstGeom>
        </p:spPr>
      </p:pic>
      <p:sp>
        <p:nvSpPr>
          <p:cNvPr id="5" name="TextBox 4">
            <a:extLst>
              <a:ext uri="{FF2B5EF4-FFF2-40B4-BE49-F238E27FC236}">
                <a16:creationId xmlns:a16="http://schemas.microsoft.com/office/drawing/2014/main" id="{618D5C6B-8B6F-4BEF-9F35-6B5DC1E7C8BB}"/>
              </a:ext>
            </a:extLst>
          </p:cNvPr>
          <p:cNvSpPr txBox="1"/>
          <p:nvPr/>
        </p:nvSpPr>
        <p:spPr>
          <a:xfrm>
            <a:off x="3144854" y="4357135"/>
            <a:ext cx="4160162" cy="369332"/>
          </a:xfrm>
          <a:prstGeom prst="rect">
            <a:avLst/>
          </a:prstGeom>
          <a:noFill/>
        </p:spPr>
        <p:txBody>
          <a:bodyPr wrap="square" rtlCol="0">
            <a:spAutoFit/>
          </a:bodyPr>
          <a:lstStyle/>
          <a:p>
            <a:r>
              <a:rPr lang="en-US" altLang="en-US" i="1" dirty="0">
                <a:latin typeface="Times New Roman" panose="02020603050405020304" pitchFamily="18" charset="0"/>
                <a:ea typeface="Calibri" panose="020F0502020204030204" pitchFamily="34" charset="0"/>
                <a:cs typeface="Times New Roman" panose="02020603050405020304" pitchFamily="18" charset="0"/>
              </a:rPr>
              <a:t>Decision Tree Implementation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559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D39213-7AA7-4847-BE97-5A2402C3303D}"/>
              </a:ext>
            </a:extLst>
          </p:cNvPr>
          <p:cNvSpPr txBox="1"/>
          <p:nvPr/>
        </p:nvSpPr>
        <p:spPr>
          <a:xfrm>
            <a:off x="775216" y="761779"/>
            <a:ext cx="427428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Random forest regression</a:t>
            </a:r>
          </a:p>
        </p:txBody>
      </p:sp>
      <p:sp>
        <p:nvSpPr>
          <p:cNvPr id="6" name="TextBox 5">
            <a:extLst>
              <a:ext uri="{FF2B5EF4-FFF2-40B4-BE49-F238E27FC236}">
                <a16:creationId xmlns:a16="http://schemas.microsoft.com/office/drawing/2014/main" id="{3340967E-859C-4E6C-84A1-3372E3E4CC6D}"/>
              </a:ext>
            </a:extLst>
          </p:cNvPr>
          <p:cNvSpPr txBox="1"/>
          <p:nvPr/>
        </p:nvSpPr>
        <p:spPr>
          <a:xfrm>
            <a:off x="467833" y="1389766"/>
            <a:ext cx="8130362" cy="1323439"/>
          </a:xfrm>
          <a:prstGeom prst="rect">
            <a:avLst/>
          </a:prstGeom>
          <a:noFill/>
        </p:spPr>
        <p:txBody>
          <a:bodyPr wrap="square" rtlCol="0">
            <a:spAutoFit/>
          </a:bodyPr>
          <a:lstStyle/>
          <a:p>
            <a:pPr marL="285750" indent="-285750" algn="just">
              <a:buFont typeface="Arial" panose="020B0604020202020204" pitchFamily="34" charset="0"/>
              <a:buChar char="•"/>
            </a:pPr>
            <a:r>
              <a:rPr lang="en-IN" sz="1550" dirty="0">
                <a:latin typeface="Times New Roman" panose="02020603050405020304" pitchFamily="18" charset="0"/>
                <a:cs typeface="Times New Roman" panose="02020603050405020304" pitchFamily="18" charset="0"/>
              </a:rPr>
              <a:t>The Random Forest is one of the most effective machine learning models for predictive analytics. The random forest model is a type of additive model that makes predictions by combining decisions from a sequence of base models. More formally we can write this class of models as:</a:t>
            </a:r>
            <a:endParaRPr lang="en-US" sz="1550" dirty="0">
              <a:latin typeface="Times New Roman" panose="02020603050405020304" pitchFamily="18" charset="0"/>
              <a:cs typeface="Times New Roman" panose="02020603050405020304" pitchFamily="18" charset="0"/>
            </a:endParaRPr>
          </a:p>
          <a:p>
            <a:pPr algn="just"/>
            <a:endParaRPr lang="en-US" dirty="0"/>
          </a:p>
        </p:txBody>
      </p:sp>
      <p:sp>
        <p:nvSpPr>
          <p:cNvPr id="9" name="TextBox 8">
            <a:extLst>
              <a:ext uri="{FF2B5EF4-FFF2-40B4-BE49-F238E27FC236}">
                <a16:creationId xmlns:a16="http://schemas.microsoft.com/office/drawing/2014/main" id="{F56EA571-9F02-4F8F-BEDC-29ACD4A20A7B}"/>
              </a:ext>
            </a:extLst>
          </p:cNvPr>
          <p:cNvSpPr txBox="1"/>
          <p:nvPr/>
        </p:nvSpPr>
        <p:spPr>
          <a:xfrm>
            <a:off x="2845023" y="2571750"/>
            <a:ext cx="4047460" cy="369332"/>
          </a:xfrm>
          <a:prstGeom prst="rect">
            <a:avLst/>
          </a:prstGeom>
          <a:noFill/>
        </p:spPr>
        <p:txBody>
          <a:bodyPr wrap="square" rtlCol="0">
            <a:spAutoFit/>
          </a:bodyPr>
          <a:lstStyle/>
          <a:p>
            <a:r>
              <a:rPr lang="en-US" b="1" dirty="0"/>
              <a:t>g(x) = f</a:t>
            </a:r>
            <a:r>
              <a:rPr lang="en-US" b="1" baseline="-25000" dirty="0"/>
              <a:t>0</a:t>
            </a:r>
            <a:r>
              <a:rPr lang="en-US" b="1" dirty="0"/>
              <a:t>(x) + f</a:t>
            </a:r>
            <a:r>
              <a:rPr lang="en-US" b="1" baseline="-25000" dirty="0"/>
              <a:t>1</a:t>
            </a:r>
            <a:r>
              <a:rPr lang="en-US" b="1" dirty="0"/>
              <a:t>(x) + f</a:t>
            </a:r>
            <a:r>
              <a:rPr lang="en-US" b="1" baseline="-25000" dirty="0"/>
              <a:t>2</a:t>
            </a:r>
            <a:r>
              <a:rPr lang="en-US" b="1" dirty="0"/>
              <a:t>(x)….</a:t>
            </a:r>
          </a:p>
        </p:txBody>
      </p:sp>
      <p:sp>
        <p:nvSpPr>
          <p:cNvPr id="10" name="TextBox 9">
            <a:extLst>
              <a:ext uri="{FF2B5EF4-FFF2-40B4-BE49-F238E27FC236}">
                <a16:creationId xmlns:a16="http://schemas.microsoft.com/office/drawing/2014/main" id="{E38DF52E-6A4E-4362-8D2E-19C603EE9F76}"/>
              </a:ext>
            </a:extLst>
          </p:cNvPr>
          <p:cNvSpPr txBox="1"/>
          <p:nvPr/>
        </p:nvSpPr>
        <p:spPr>
          <a:xfrm>
            <a:off x="467832" y="3092014"/>
            <a:ext cx="8130363" cy="1046440"/>
          </a:xfrm>
          <a:prstGeom prst="rect">
            <a:avLst/>
          </a:prstGeom>
          <a:noFill/>
        </p:spPr>
        <p:txBody>
          <a:bodyPr wrap="square" rtlCol="0">
            <a:spAutoFit/>
          </a:bodyPr>
          <a:lstStyle/>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Where the final model g(x), is the sum of simple base models f</a:t>
            </a:r>
            <a:r>
              <a:rPr lang="en-US" sz="1550" baseline="-25000" dirty="0">
                <a:latin typeface="Times New Roman" panose="02020603050405020304" pitchFamily="18" charset="0"/>
                <a:cs typeface="Times New Roman" panose="02020603050405020304" pitchFamily="18" charset="0"/>
              </a:rPr>
              <a:t>i</a:t>
            </a:r>
            <a:r>
              <a:rPr lang="en-US" sz="1550" dirty="0">
                <a:latin typeface="Times New Roman" panose="02020603050405020304" pitchFamily="18" charset="0"/>
                <a:cs typeface="Times New Roman" panose="02020603050405020304" pitchFamily="18" charset="0"/>
              </a:rPr>
              <a:t>. Here each base classifier is simple decision tree. This broad technique of using multiple models to obtain better prediction.</a:t>
            </a:r>
            <a:r>
              <a:rPr lang="en-IN" sz="1550" dirty="0">
                <a:latin typeface="Times New Roman" panose="02020603050405020304" pitchFamily="18" charset="0"/>
                <a:cs typeface="Times New Roman" panose="02020603050405020304" pitchFamily="18" charset="0"/>
              </a:rPr>
              <a:t> In random forests, all the base models are constructed independently using a different</a:t>
            </a:r>
            <a:r>
              <a:rPr lang="en-IN" sz="1550" b="1" dirty="0">
                <a:latin typeface="Times New Roman" panose="02020603050405020304" pitchFamily="18" charset="0"/>
                <a:cs typeface="Times New Roman" panose="02020603050405020304" pitchFamily="18" charset="0"/>
              </a:rPr>
              <a:t> </a:t>
            </a:r>
            <a:r>
              <a:rPr lang="en-IN" sz="1550" dirty="0">
                <a:latin typeface="Times New Roman" panose="02020603050405020304" pitchFamily="18" charset="0"/>
                <a:cs typeface="Times New Roman" panose="02020603050405020304" pitchFamily="18" charset="0"/>
              </a:rPr>
              <a:t>subsample of the data</a:t>
            </a:r>
            <a:r>
              <a:rPr lang="en-IN" sz="1550" baseline="30000" dirty="0">
                <a:latin typeface="Times New Roman" panose="02020603050405020304" pitchFamily="18" charset="0"/>
                <a:cs typeface="Times New Roman" panose="02020603050405020304" pitchFamily="18" charset="0"/>
              </a:rPr>
              <a:t>[4]</a:t>
            </a:r>
            <a:r>
              <a:rPr lang="en-IN" sz="1550" dirty="0">
                <a:latin typeface="Times New Roman" panose="02020603050405020304" pitchFamily="18" charset="0"/>
                <a:cs typeface="Times New Roman" panose="02020603050405020304" pitchFamily="18" charset="0"/>
              </a:rPr>
              <a:t>.</a:t>
            </a:r>
            <a:endParaRPr lang="en-US" sz="1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46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407E41-FDFE-489B-B2EF-868E9AE23339}"/>
              </a:ext>
            </a:extLst>
          </p:cNvPr>
          <p:cNvSpPr txBox="1"/>
          <p:nvPr/>
        </p:nvSpPr>
        <p:spPr>
          <a:xfrm>
            <a:off x="2508323" y="4268586"/>
            <a:ext cx="4600353"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3 </a:t>
            </a:r>
            <a:r>
              <a:rPr lang="en-US" dirty="0">
                <a:latin typeface="Times New Roman" panose="02020603050405020304" pitchFamily="18" charset="0"/>
                <a:cs typeface="Times New Roman" panose="02020603050405020304" pitchFamily="18" charset="0"/>
              </a:rPr>
              <a:t> Random Forest Representation</a:t>
            </a:r>
            <a:r>
              <a:rPr lang="en-IN" spc="-1" baseline="30000" dirty="0">
                <a:solidFill>
                  <a:srgbClr val="000000"/>
                </a:solidFill>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C6644A-1648-4EA1-A028-ECDA69BDE668}"/>
              </a:ext>
            </a:extLst>
          </p:cNvPr>
          <p:cNvPicPr/>
          <p:nvPr/>
        </p:nvPicPr>
        <p:blipFill>
          <a:blip r:embed="rId2">
            <a:extLst>
              <a:ext uri="{28A0092B-C50C-407E-A947-70E740481C1C}">
                <a14:useLocalDpi xmlns:a14="http://schemas.microsoft.com/office/drawing/2010/main" val="0"/>
              </a:ext>
            </a:extLst>
          </a:blip>
          <a:stretch>
            <a:fillRect/>
          </a:stretch>
        </p:blipFill>
        <p:spPr>
          <a:xfrm>
            <a:off x="1714500" y="383605"/>
            <a:ext cx="5715000" cy="3418205"/>
          </a:xfrm>
          <a:prstGeom prst="rect">
            <a:avLst/>
          </a:prstGeom>
          <a:ln>
            <a:solidFill>
              <a:schemeClr val="tx1"/>
            </a:solidFill>
          </a:ln>
        </p:spPr>
      </p:pic>
    </p:spTree>
    <p:extLst>
      <p:ext uri="{BB962C8B-B14F-4D97-AF65-F5344CB8AC3E}">
        <p14:creationId xmlns:p14="http://schemas.microsoft.com/office/powerpoint/2010/main" val="15771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4F6CD3-F4AF-4929-B0C6-06946FD40F70}"/>
              </a:ext>
            </a:extLst>
          </p:cNvPr>
          <p:cNvPicPr>
            <a:picLocks noChangeAspect="1"/>
          </p:cNvPicPr>
          <p:nvPr/>
        </p:nvPicPr>
        <p:blipFill rotWithShape="1">
          <a:blip r:embed="rId2"/>
          <a:srcRect l="67944" t="27947" r="1776" b="11551"/>
          <a:stretch/>
        </p:blipFill>
        <p:spPr>
          <a:xfrm>
            <a:off x="2102457" y="375835"/>
            <a:ext cx="4939085" cy="4163229"/>
          </a:xfrm>
          <a:prstGeom prst="rect">
            <a:avLst/>
          </a:prstGeom>
        </p:spPr>
      </p:pic>
      <p:sp>
        <p:nvSpPr>
          <p:cNvPr id="5" name="TextBox 4">
            <a:extLst>
              <a:ext uri="{FF2B5EF4-FFF2-40B4-BE49-F238E27FC236}">
                <a16:creationId xmlns:a16="http://schemas.microsoft.com/office/drawing/2014/main" id="{88C90896-74DF-498D-B323-2DAE2960E313}"/>
              </a:ext>
            </a:extLst>
          </p:cNvPr>
          <p:cNvSpPr txBox="1"/>
          <p:nvPr/>
        </p:nvSpPr>
        <p:spPr>
          <a:xfrm>
            <a:off x="3008121" y="4582999"/>
            <a:ext cx="4160162" cy="369332"/>
          </a:xfrm>
          <a:prstGeom prst="rect">
            <a:avLst/>
          </a:prstGeom>
          <a:noFill/>
        </p:spPr>
        <p:txBody>
          <a:bodyPr wrap="square" rtlCol="0">
            <a:spAutoFit/>
          </a:bodyPr>
          <a:lstStyle/>
          <a:p>
            <a:r>
              <a:rPr lang="en-US" altLang="en-US" i="1" dirty="0">
                <a:latin typeface="Times New Roman" panose="02020603050405020304" pitchFamily="18" charset="0"/>
                <a:ea typeface="Calibri" panose="020F0502020204030204" pitchFamily="34" charset="0"/>
                <a:cs typeface="Times New Roman" panose="02020603050405020304" pitchFamily="18" charset="0"/>
              </a:rPr>
              <a:t>Random Forest Implementation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641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FC05-0FE5-4426-9CD8-E58C2DA32EFF}"/>
              </a:ext>
            </a:extLst>
          </p:cNvPr>
          <p:cNvSpPr>
            <a:spLocks noGrp="1"/>
          </p:cNvSpPr>
          <p:nvPr>
            <p:ph type="title"/>
          </p:nvPr>
        </p:nvSpPr>
        <p:spPr>
          <a:xfrm>
            <a:off x="531384" y="715012"/>
            <a:ext cx="5396400" cy="387798"/>
          </a:xfrm>
        </p:spPr>
        <p:txBody>
          <a:bodyPr/>
          <a:lstStyle/>
          <a:p>
            <a:r>
              <a:rPr lang="en-US" sz="2800" b="1" spc="-1" dirty="0">
                <a:solidFill>
                  <a:srgbClr val="0B87A1"/>
                </a:solidFill>
                <a:latin typeface="Dosis Light"/>
              </a:rPr>
              <a:t>RESULTS</a:t>
            </a:r>
          </a:p>
        </p:txBody>
      </p:sp>
      <p:sp>
        <p:nvSpPr>
          <p:cNvPr id="4" name="Rectangle 3">
            <a:extLst>
              <a:ext uri="{FF2B5EF4-FFF2-40B4-BE49-F238E27FC236}">
                <a16:creationId xmlns:a16="http://schemas.microsoft.com/office/drawing/2014/main" id="{D172B888-5ED1-4282-B027-A354A0A6677E}"/>
              </a:ext>
            </a:extLst>
          </p:cNvPr>
          <p:cNvSpPr/>
          <p:nvPr/>
        </p:nvSpPr>
        <p:spPr>
          <a:xfrm>
            <a:off x="369013" y="1158210"/>
            <a:ext cx="8304967" cy="1122871"/>
          </a:xfrm>
          <a:prstGeom prst="rect">
            <a:avLst/>
          </a:prstGeom>
        </p:spPr>
        <p:txBody>
          <a:bodyPr wrap="square">
            <a:spAutoFit/>
          </a:bodyPr>
          <a:lstStyle/>
          <a:p>
            <a:pPr algn="just">
              <a:lnSpc>
                <a:spcPct val="150000"/>
              </a:lnSpc>
            </a:pPr>
            <a:r>
              <a:rPr lang="en-US" sz="1550" dirty="0">
                <a:latin typeface="Times New Roman" panose="02020603050405020304" pitchFamily="18" charset="0"/>
                <a:cs typeface="Times New Roman" panose="02020603050405020304" pitchFamily="18" charset="0"/>
              </a:rPr>
              <a:t>After successful training and the testing of dataset we moved further for finding the accuracy the model. The accuracy of the model shows that how we have predicted the yield of the crop in compare to original data the more the accuracy of the model the it is near to the original yield value.</a:t>
            </a:r>
          </a:p>
        </p:txBody>
      </p:sp>
      <p:sp>
        <p:nvSpPr>
          <p:cNvPr id="8" name="Title 1">
            <a:extLst>
              <a:ext uri="{FF2B5EF4-FFF2-40B4-BE49-F238E27FC236}">
                <a16:creationId xmlns:a16="http://schemas.microsoft.com/office/drawing/2014/main" id="{EC5B7267-1D3E-4296-935C-AC0204F7344D}"/>
              </a:ext>
            </a:extLst>
          </p:cNvPr>
          <p:cNvSpPr txBox="1">
            <a:spLocks/>
          </p:cNvSpPr>
          <p:nvPr/>
        </p:nvSpPr>
        <p:spPr>
          <a:xfrm>
            <a:off x="530611" y="4139565"/>
            <a:ext cx="8082777" cy="644022"/>
          </a:xfrm>
          <a:prstGeom prst="rect">
            <a:avLst/>
          </a:prstGeom>
        </p:spPr>
        <p:txBody>
          <a:bodyPr vert="horz" lIns="0" tIns="0" rIns="0" bIns="0" rtlCol="0" anchor="ctr">
            <a:spAutoFit/>
          </a:bodyPr>
          <a:lst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a:lstStyle>
          <a:p>
            <a:r>
              <a:rPr lang="en-US" sz="1550" dirty="0">
                <a:solidFill>
                  <a:schemeClr val="tx1"/>
                </a:solidFill>
                <a:latin typeface="Times New Roman" panose="02020603050405020304" pitchFamily="18" charset="0"/>
                <a:cs typeface="Times New Roman" panose="02020603050405020304" pitchFamily="18" charset="0"/>
              </a:rPr>
              <a:t>We can infer from the polynomial regression accuracy that the yield is not much linearly or </a:t>
            </a:r>
            <a:r>
              <a:rPr lang="en-US" sz="1550" dirty="0" err="1">
                <a:solidFill>
                  <a:schemeClr val="tx1"/>
                </a:solidFill>
                <a:latin typeface="Times New Roman" panose="02020603050405020304" pitchFamily="18" charset="0"/>
                <a:cs typeface="Times New Roman" panose="02020603050405020304" pitchFamily="18" charset="0"/>
              </a:rPr>
              <a:t>polynomially</a:t>
            </a:r>
            <a:r>
              <a:rPr lang="en-US" sz="1550" dirty="0">
                <a:solidFill>
                  <a:schemeClr val="tx1"/>
                </a:solidFill>
                <a:latin typeface="Times New Roman" panose="02020603050405020304" pitchFamily="18" charset="0"/>
                <a:cs typeface="Times New Roman" panose="02020603050405020304" pitchFamily="18" charset="0"/>
              </a:rPr>
              <a:t> dependent on the observed parameters, so we needed to use better suited algorithms for our data.</a:t>
            </a:r>
          </a:p>
        </p:txBody>
      </p:sp>
      <p:pic>
        <p:nvPicPr>
          <p:cNvPr id="9" name="Picture 8">
            <a:extLst>
              <a:ext uri="{FF2B5EF4-FFF2-40B4-BE49-F238E27FC236}">
                <a16:creationId xmlns:a16="http://schemas.microsoft.com/office/drawing/2014/main" id="{2D6EF33F-1C3C-48CD-85A8-EEC162A829F3}"/>
              </a:ext>
            </a:extLst>
          </p:cNvPr>
          <p:cNvPicPr>
            <a:picLocks noChangeAspect="1"/>
          </p:cNvPicPr>
          <p:nvPr/>
        </p:nvPicPr>
        <p:blipFill rotWithShape="1">
          <a:blip r:embed="rId2"/>
          <a:srcRect l="68041" t="57201" r="13009" b="26406"/>
          <a:stretch/>
        </p:blipFill>
        <p:spPr>
          <a:xfrm>
            <a:off x="2877083" y="2447576"/>
            <a:ext cx="3288823" cy="1200220"/>
          </a:xfrm>
          <a:prstGeom prst="rect">
            <a:avLst/>
          </a:prstGeom>
        </p:spPr>
      </p:pic>
      <p:sp>
        <p:nvSpPr>
          <p:cNvPr id="10" name="Rectangle 9">
            <a:extLst>
              <a:ext uri="{FF2B5EF4-FFF2-40B4-BE49-F238E27FC236}">
                <a16:creationId xmlns:a16="http://schemas.microsoft.com/office/drawing/2014/main" id="{1234A5AD-58DC-45C8-9C49-6AB0FE2B4DA1}"/>
              </a:ext>
            </a:extLst>
          </p:cNvPr>
          <p:cNvSpPr/>
          <p:nvPr/>
        </p:nvSpPr>
        <p:spPr>
          <a:xfrm>
            <a:off x="2629800" y="3647796"/>
            <a:ext cx="388439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Polynomial Regression Model : 37.24%</a:t>
            </a:r>
            <a:endParaRPr lang="en-US" dirty="0"/>
          </a:p>
        </p:txBody>
      </p:sp>
    </p:spTree>
    <p:extLst>
      <p:ext uri="{BB962C8B-B14F-4D97-AF65-F5344CB8AC3E}">
        <p14:creationId xmlns:p14="http://schemas.microsoft.com/office/powerpoint/2010/main" val="743159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automatically generated">
            <a:extLst>
              <a:ext uri="{FF2B5EF4-FFF2-40B4-BE49-F238E27FC236}">
                <a16:creationId xmlns:a16="http://schemas.microsoft.com/office/drawing/2014/main" id="{B760C508-9276-46D2-A9DA-379DFA75EF2F}"/>
              </a:ext>
            </a:extLst>
          </p:cNvPr>
          <p:cNvPicPr>
            <a:picLocks noChangeAspect="1"/>
          </p:cNvPicPr>
          <p:nvPr/>
        </p:nvPicPr>
        <p:blipFill rotWithShape="1">
          <a:blip r:embed="rId2">
            <a:extLst>
              <a:ext uri="{28A0092B-C50C-407E-A947-70E740481C1C}">
                <a14:useLocalDpi xmlns:a14="http://schemas.microsoft.com/office/drawing/2010/main" val="0"/>
              </a:ext>
            </a:extLst>
          </a:blip>
          <a:srcRect r="37592"/>
          <a:stretch/>
        </p:blipFill>
        <p:spPr>
          <a:xfrm>
            <a:off x="2601277" y="353985"/>
            <a:ext cx="3941441" cy="1200220"/>
          </a:xfrm>
          <a:prstGeom prst="rect">
            <a:avLst/>
          </a:prstGeom>
        </p:spPr>
      </p:pic>
      <p:sp>
        <p:nvSpPr>
          <p:cNvPr id="11" name="Rectangle 10">
            <a:extLst>
              <a:ext uri="{FF2B5EF4-FFF2-40B4-BE49-F238E27FC236}">
                <a16:creationId xmlns:a16="http://schemas.microsoft.com/office/drawing/2014/main" id="{A49888E3-3EF3-4790-A2CC-7156143522DE}"/>
              </a:ext>
            </a:extLst>
          </p:cNvPr>
          <p:cNvSpPr/>
          <p:nvPr/>
        </p:nvSpPr>
        <p:spPr>
          <a:xfrm>
            <a:off x="346105" y="1991159"/>
            <a:ext cx="8797895" cy="569387"/>
          </a:xfrm>
          <a:prstGeom prst="rect">
            <a:avLst/>
          </a:prstGeom>
        </p:spPr>
        <p:txBody>
          <a:bodyPr wrap="square">
            <a:spAutoFit/>
          </a:bodyPr>
          <a:lstStyle/>
          <a:p>
            <a:r>
              <a:rPr lang="en-US" sz="1550" dirty="0">
                <a:latin typeface="Times New Roman" panose="02020603050405020304" pitchFamily="18" charset="0"/>
                <a:cs typeface="Times New Roman" panose="02020603050405020304" pitchFamily="18" charset="0"/>
              </a:rPr>
              <a:t>By fitting our model using Decision Trees, we were able to significantly improve the accuracy obtained for predicting crop yield. However, there still was some scope of improvement.</a:t>
            </a:r>
            <a:endParaRPr lang="en-US" dirty="0"/>
          </a:p>
        </p:txBody>
      </p:sp>
      <p:pic>
        <p:nvPicPr>
          <p:cNvPr id="12" name="Picture 11" descr="A screenshot of a cell phone&#10;&#10;Description automatically generated">
            <a:extLst>
              <a:ext uri="{FF2B5EF4-FFF2-40B4-BE49-F238E27FC236}">
                <a16:creationId xmlns:a16="http://schemas.microsoft.com/office/drawing/2014/main" id="{81A5598E-D191-4730-A886-3EE0493AA080}"/>
              </a:ext>
            </a:extLst>
          </p:cNvPr>
          <p:cNvPicPr>
            <a:picLocks noChangeAspect="1"/>
          </p:cNvPicPr>
          <p:nvPr/>
        </p:nvPicPr>
        <p:blipFill rotWithShape="1">
          <a:blip r:embed="rId3">
            <a:extLst>
              <a:ext uri="{28A0092B-C50C-407E-A947-70E740481C1C}">
                <a14:useLocalDpi xmlns:a14="http://schemas.microsoft.com/office/drawing/2010/main" val="0"/>
              </a:ext>
            </a:extLst>
          </a:blip>
          <a:srcRect r="45130"/>
          <a:stretch/>
        </p:blipFill>
        <p:spPr>
          <a:xfrm>
            <a:off x="3109167" y="2704546"/>
            <a:ext cx="2925660" cy="1200220"/>
          </a:xfrm>
          <a:prstGeom prst="rect">
            <a:avLst/>
          </a:prstGeom>
        </p:spPr>
      </p:pic>
      <p:sp>
        <p:nvSpPr>
          <p:cNvPr id="13" name="Rectangle 12">
            <a:extLst>
              <a:ext uri="{FF2B5EF4-FFF2-40B4-BE49-F238E27FC236}">
                <a16:creationId xmlns:a16="http://schemas.microsoft.com/office/drawing/2014/main" id="{2C9CC58B-A6EE-49D9-B5A8-F5391962C74B}"/>
              </a:ext>
            </a:extLst>
          </p:cNvPr>
          <p:cNvSpPr/>
          <p:nvPr/>
        </p:nvSpPr>
        <p:spPr>
          <a:xfrm>
            <a:off x="331149" y="4298612"/>
            <a:ext cx="8481701" cy="569387"/>
          </a:xfrm>
          <a:prstGeom prst="rect">
            <a:avLst/>
          </a:prstGeom>
        </p:spPr>
        <p:txBody>
          <a:bodyPr wrap="square">
            <a:spAutoFit/>
          </a:bodyPr>
          <a:lstStyle/>
          <a:p>
            <a:r>
              <a:rPr lang="en-US" sz="1550" dirty="0">
                <a:latin typeface="Times New Roman" panose="02020603050405020304" pitchFamily="18" charset="0"/>
                <a:cs typeface="Times New Roman" panose="02020603050405020304" pitchFamily="18" charset="0"/>
              </a:rPr>
              <a:t>By fitting our model using Random Forest, we achieved an accuracy of ~85.5%, which is ideal for predicting crop yield. </a:t>
            </a:r>
          </a:p>
        </p:txBody>
      </p:sp>
      <p:sp>
        <p:nvSpPr>
          <p:cNvPr id="15" name="Rectangle 14">
            <a:extLst>
              <a:ext uri="{FF2B5EF4-FFF2-40B4-BE49-F238E27FC236}">
                <a16:creationId xmlns:a16="http://schemas.microsoft.com/office/drawing/2014/main" id="{731BAC2B-2AB7-426C-A0AB-64A6C8EFAB7C}"/>
              </a:ext>
            </a:extLst>
          </p:cNvPr>
          <p:cNvSpPr/>
          <p:nvPr/>
        </p:nvSpPr>
        <p:spPr>
          <a:xfrm>
            <a:off x="3014263" y="1554205"/>
            <a:ext cx="311546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Decision Trees Model : 67.45%</a:t>
            </a:r>
            <a:endParaRPr lang="en-US" dirty="0"/>
          </a:p>
        </p:txBody>
      </p:sp>
      <p:sp>
        <p:nvSpPr>
          <p:cNvPr id="16" name="Rectangle 15">
            <a:extLst>
              <a:ext uri="{FF2B5EF4-FFF2-40B4-BE49-F238E27FC236}">
                <a16:creationId xmlns:a16="http://schemas.microsoft.com/office/drawing/2014/main" id="{FAFF1673-96BC-4D9C-A8DB-9C841D7D1780}"/>
              </a:ext>
            </a:extLst>
          </p:cNvPr>
          <p:cNvSpPr/>
          <p:nvPr/>
        </p:nvSpPr>
        <p:spPr>
          <a:xfrm>
            <a:off x="2995283" y="3917023"/>
            <a:ext cx="315342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Random Forest Model : 85.48%</a:t>
            </a:r>
            <a:endParaRPr lang="en-US" dirty="0"/>
          </a:p>
        </p:txBody>
      </p:sp>
    </p:spTree>
    <p:extLst>
      <p:ext uri="{BB962C8B-B14F-4D97-AF65-F5344CB8AC3E}">
        <p14:creationId xmlns:p14="http://schemas.microsoft.com/office/powerpoint/2010/main" val="155293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TextShape 1"/>
          <p:cNvSpPr txBox="1"/>
          <p:nvPr/>
        </p:nvSpPr>
        <p:spPr>
          <a:xfrm>
            <a:off x="2814084" y="175118"/>
            <a:ext cx="2697758" cy="503338"/>
          </a:xfrm>
          <a:prstGeom prst="rect">
            <a:avLst/>
          </a:prstGeom>
          <a:noFill/>
          <a:ln>
            <a:noFill/>
          </a:ln>
        </p:spPr>
        <p:txBody>
          <a:bodyPr tIns="91440" bIns="91440">
            <a:noAutofit/>
          </a:bodyPr>
          <a:lstStyle/>
          <a:p>
            <a:pPr algn="ctr">
              <a:lnSpc>
                <a:spcPct val="100000"/>
              </a:lnSpc>
            </a:pPr>
            <a:r>
              <a:rPr lang="en-US" sz="2800" b="1" spc="-1" dirty="0">
                <a:solidFill>
                  <a:srgbClr val="0B87A1"/>
                </a:solidFill>
                <a:latin typeface="Dosis Light"/>
              </a:rPr>
              <a:t>OUR AIM</a:t>
            </a:r>
          </a:p>
        </p:txBody>
      </p:sp>
      <p:sp>
        <p:nvSpPr>
          <p:cNvPr id="1186" name="CustomShape 2"/>
          <p:cNvSpPr/>
          <p:nvPr/>
        </p:nvSpPr>
        <p:spPr>
          <a:xfrm>
            <a:off x="740065" y="917063"/>
            <a:ext cx="7426556" cy="37534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6110" indent="-285750" algn="just">
              <a:buSzPct val="125000"/>
              <a:buFont typeface="Arial" panose="020B0604020202020204" pitchFamily="34" charset="0"/>
              <a:buChar char="•"/>
            </a:pPr>
            <a:r>
              <a:rPr lang="en-US" sz="1600" spc="-1" dirty="0">
                <a:latin typeface="Times New Roman" panose="02020603050405020304" pitchFamily="18" charset="0"/>
                <a:cs typeface="Times New Roman" panose="02020603050405020304" pitchFamily="18" charset="0"/>
              </a:rPr>
              <a:t>Wheat is one of the key cereal crops grown worldwide, providing the primary caloric and nutritional source for millions of people around the world. </a:t>
            </a:r>
          </a:p>
          <a:p>
            <a:pPr marL="285840" indent="-285480" algn="just">
              <a:buClr>
                <a:srgbClr val="2B618B"/>
              </a:buClr>
              <a:buSzPct val="125000"/>
              <a:buFont typeface="Arial"/>
              <a:buChar char="•"/>
            </a:pPr>
            <a:endParaRPr lang="en-US" sz="1600" spc="-1" dirty="0">
              <a:latin typeface="Times New Roman" panose="02020603050405020304" pitchFamily="18" charset="0"/>
              <a:cs typeface="Times New Roman" panose="02020603050405020304" pitchFamily="18" charset="0"/>
            </a:endParaRPr>
          </a:p>
          <a:p>
            <a:pPr marL="285840" indent="-285480" algn="just">
              <a:buSzPct val="125000"/>
              <a:buFont typeface="Arial"/>
              <a:buChar char="•"/>
            </a:pPr>
            <a:r>
              <a:rPr lang="en-US" sz="1600" spc="-1" dirty="0">
                <a:latin typeface="Times New Roman" panose="02020603050405020304" pitchFamily="18" charset="0"/>
                <a:cs typeface="Times New Roman" panose="02020603050405020304" pitchFamily="18" charset="0"/>
              </a:rPr>
              <a:t>In order to ensure food security and sound, actionable mitigation strategies and policies for management of food shortages, timely and accurate estimates of global crop production are essential.</a:t>
            </a:r>
          </a:p>
          <a:p>
            <a:pPr marL="285840" indent="-285480" algn="just">
              <a:buClr>
                <a:srgbClr val="2B618B"/>
              </a:buClr>
              <a:buSzPct val="125000"/>
              <a:buFont typeface="Arial"/>
              <a:buChar char="•"/>
            </a:pPr>
            <a:endParaRPr lang="en-US" sz="1600" b="0" strike="noStrike" spc="-1" dirty="0">
              <a:solidFill>
                <a:srgbClr val="1D405D"/>
              </a:solidFill>
              <a:latin typeface="Arial"/>
              <a:ea typeface="Arial"/>
            </a:endParaRPr>
          </a:p>
          <a:p>
            <a:pPr marL="285840" indent="-285480" algn="just">
              <a:lnSpc>
                <a:spcPct val="100000"/>
              </a:lnSpc>
              <a:buSzPct val="125000"/>
              <a:buFont typeface="Arial"/>
              <a:buChar char="•"/>
            </a:pPr>
            <a:r>
              <a:rPr lang="en-US" sz="1600" b="0" strike="noStrike" spc="-1" dirty="0">
                <a:latin typeface="Times New Roman" panose="02020603050405020304" pitchFamily="18" charset="0"/>
                <a:ea typeface="Arial"/>
                <a:cs typeface="Times New Roman" panose="02020603050405020304" pitchFamily="18" charset="0"/>
              </a:rPr>
              <a:t>Machine learning techniques can be used to improve prediction of crop yield under different climatic scenarios.</a:t>
            </a:r>
            <a:endParaRPr lang="en-US" sz="1600" b="0" strike="noStrike" spc="-1" dirty="0">
              <a:latin typeface="Times New Roman" panose="02020603050405020304" pitchFamily="18" charset="0"/>
              <a:cs typeface="Times New Roman" panose="02020603050405020304" pitchFamily="18" charset="0"/>
            </a:endParaRPr>
          </a:p>
          <a:p>
            <a:pPr algn="just">
              <a:lnSpc>
                <a:spcPct val="100000"/>
              </a:lnSpc>
            </a:pPr>
            <a:endParaRPr lang="en-US" sz="1600" b="0" strike="noStrike" spc="-1" dirty="0">
              <a:latin typeface="Arial"/>
            </a:endParaRPr>
          </a:p>
          <a:p>
            <a:pPr algn="just">
              <a:lnSpc>
                <a:spcPct val="100000"/>
              </a:lnSpc>
            </a:pPr>
            <a:endParaRPr lang="en-US" sz="1600" b="0" strike="noStrike" spc="-1" dirty="0">
              <a:latin typeface="Arial"/>
            </a:endParaRPr>
          </a:p>
          <a:p>
            <a:pPr marL="285840" lvl="5" indent="-285480" algn="just">
              <a:lnSpc>
                <a:spcPct val="100000"/>
              </a:lnSpc>
              <a:buSzPct val="125000"/>
              <a:buFont typeface="Arial"/>
              <a:buChar char="•"/>
            </a:pPr>
            <a:r>
              <a:rPr lang="en-US" sz="1550" b="0" strike="noStrike" spc="-1" dirty="0">
                <a:latin typeface="Times New Roman" panose="02020603050405020304" pitchFamily="18" charset="0"/>
                <a:ea typeface="Arial"/>
                <a:cs typeface="Times New Roman" panose="02020603050405020304" pitchFamily="18" charset="0"/>
              </a:rPr>
              <a:t>We aim to use machine learning techniques to predict crop yields (wheat) by using important features for the development of crop such as temperature, rainfall and other attributes which are important for prediction. </a:t>
            </a:r>
            <a:endParaRPr lang="en-US" sz="1550" b="0" strike="noStrike" spc="-1" dirty="0">
              <a:latin typeface="Times New Roman" panose="02020603050405020304" pitchFamily="18" charset="0"/>
              <a:cs typeface="Times New Roman" panose="02020603050405020304" pitchFamily="18" charset="0"/>
            </a:endParaRPr>
          </a:p>
          <a:p>
            <a:pPr>
              <a:lnSpc>
                <a:spcPct val="100000"/>
              </a:lnSpc>
            </a:pPr>
            <a:r>
              <a:rPr lang="en-US" sz="1550" b="0" strike="noStrike" spc="-1" dirty="0">
                <a:solidFill>
                  <a:srgbClr val="1D405D"/>
                </a:solidFill>
                <a:latin typeface="Arial"/>
                <a:ea typeface="Arial"/>
              </a:rPr>
              <a:t> </a:t>
            </a:r>
            <a:endParaRPr lang="en-US" sz="15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B648-30B1-4A8F-BA42-35F5172551AF}"/>
              </a:ext>
            </a:extLst>
          </p:cNvPr>
          <p:cNvSpPr>
            <a:spLocks noGrp="1"/>
          </p:cNvSpPr>
          <p:nvPr>
            <p:ph type="title"/>
          </p:nvPr>
        </p:nvSpPr>
        <p:spPr>
          <a:xfrm>
            <a:off x="550003" y="712602"/>
            <a:ext cx="8142598" cy="886397"/>
          </a:xfrm>
        </p:spPr>
        <p:txBody>
          <a:bodyPr/>
          <a:lstStyle/>
          <a:p>
            <a:r>
              <a:rPr lang="en-US" sz="2800" b="1" spc="-1" dirty="0">
                <a:solidFill>
                  <a:srgbClr val="0B87A1"/>
                </a:solidFill>
                <a:latin typeface="Dosis Light"/>
              </a:rPr>
              <a:t>CONCLUSION</a:t>
            </a:r>
            <a:br>
              <a:rPr lang="en-US" dirty="0"/>
            </a:br>
            <a:endParaRPr lang="en-US" dirty="0"/>
          </a:p>
        </p:txBody>
      </p:sp>
      <p:sp>
        <p:nvSpPr>
          <p:cNvPr id="4" name="Rectangle 3">
            <a:extLst>
              <a:ext uri="{FF2B5EF4-FFF2-40B4-BE49-F238E27FC236}">
                <a16:creationId xmlns:a16="http://schemas.microsoft.com/office/drawing/2014/main" id="{624C5A02-34E2-45A2-BC58-847C936299FD}"/>
              </a:ext>
            </a:extLst>
          </p:cNvPr>
          <p:cNvSpPr/>
          <p:nvPr/>
        </p:nvSpPr>
        <p:spPr>
          <a:xfrm>
            <a:off x="239282" y="1371565"/>
            <a:ext cx="8764041" cy="2938753"/>
          </a:xfrm>
          <a:prstGeom prst="rect">
            <a:avLst/>
          </a:prstGeom>
        </p:spPr>
        <p:txBody>
          <a:bodyPr wrap="square">
            <a:spAutoFit/>
          </a:bodyPr>
          <a:lstStyle/>
          <a:p>
            <a:pPr marL="285750" indent="-285750" algn="just">
              <a:lnSpc>
                <a:spcPct val="150000"/>
              </a:lnSpc>
              <a:spcAft>
                <a:spcPts val="1008"/>
              </a:spcAf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This project presents a Machine learning framework for the task of crop yield prediction. </a:t>
            </a:r>
          </a:p>
          <a:p>
            <a:pPr marL="285750" indent="-285750" algn="just">
              <a:lnSpc>
                <a:spcPct val="150000"/>
              </a:lnSpc>
              <a:spcAft>
                <a:spcPts val="1008"/>
              </a:spcAf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It allows for real time forecasting throughout the year and is applicable world-wide, especially for developing countries where field surveys are hard to conduct. </a:t>
            </a:r>
          </a:p>
          <a:p>
            <a:pPr marL="285750" indent="-285750" algn="just">
              <a:lnSpc>
                <a:spcPct val="150000"/>
              </a:lnSpc>
              <a:spcAft>
                <a:spcPts val="1008"/>
              </a:spcAf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We developed models to predict wheat yield and examined a variety of confounding factors that affect model performance. </a:t>
            </a:r>
          </a:p>
          <a:p>
            <a:pPr marL="285750" indent="-285750" algn="just">
              <a:lnSpc>
                <a:spcPct val="150000"/>
              </a:lnSpc>
              <a:spcAft>
                <a:spcPts val="1008"/>
              </a:spcAf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The model provides us with the state-of-the-art prediction accuracy and will have great impact in sustainable agriculture and food security.</a:t>
            </a:r>
          </a:p>
        </p:txBody>
      </p:sp>
    </p:spTree>
    <p:extLst>
      <p:ext uri="{BB962C8B-B14F-4D97-AF65-F5344CB8AC3E}">
        <p14:creationId xmlns:p14="http://schemas.microsoft.com/office/powerpoint/2010/main" val="2540905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BAD8-E8A4-4FBB-B973-F631DFBEDE22}"/>
              </a:ext>
            </a:extLst>
          </p:cNvPr>
          <p:cNvSpPr>
            <a:spLocks noGrp="1"/>
          </p:cNvSpPr>
          <p:nvPr>
            <p:ph type="title"/>
          </p:nvPr>
        </p:nvSpPr>
        <p:spPr>
          <a:xfrm>
            <a:off x="581250" y="744974"/>
            <a:ext cx="5396400" cy="387798"/>
          </a:xfrm>
        </p:spPr>
        <p:txBody>
          <a:bodyPr/>
          <a:lstStyle/>
          <a:p>
            <a:r>
              <a:rPr lang="en-US" sz="2800" b="1" spc="-1" dirty="0">
                <a:solidFill>
                  <a:srgbClr val="0B87A1"/>
                </a:solidFill>
                <a:latin typeface="Dosis Light"/>
              </a:rPr>
              <a:t>FUTURE SCOPE</a:t>
            </a:r>
          </a:p>
        </p:txBody>
      </p:sp>
      <p:sp>
        <p:nvSpPr>
          <p:cNvPr id="3" name="Text Placeholder 2">
            <a:extLst>
              <a:ext uri="{FF2B5EF4-FFF2-40B4-BE49-F238E27FC236}">
                <a16:creationId xmlns:a16="http://schemas.microsoft.com/office/drawing/2014/main" id="{0ABBAA47-B5B2-410C-B28F-A41CD66A31D5}"/>
              </a:ext>
            </a:extLst>
          </p:cNvPr>
          <p:cNvSpPr>
            <a:spLocks noGrp="1"/>
          </p:cNvSpPr>
          <p:nvPr>
            <p:ph type="body"/>
          </p:nvPr>
        </p:nvSpPr>
        <p:spPr>
          <a:xfrm>
            <a:off x="457380" y="1702078"/>
            <a:ext cx="8229240" cy="2982960"/>
          </a:xfrm>
        </p:spPr>
        <p:txBody>
          <a:bodyPr>
            <a:normAutofit/>
          </a:bodyPr>
          <a:lstStyle/>
          <a:p>
            <a:pPr marL="0" indent="0">
              <a:buNone/>
            </a:pPr>
            <a:r>
              <a:rPr lang="en-US" sz="1550" dirty="0">
                <a:latin typeface="Times New Roman" panose="02020603050405020304" pitchFamily="18" charset="0"/>
                <a:cs typeface="Times New Roman" panose="02020603050405020304" pitchFamily="18" charset="0"/>
              </a:rPr>
              <a:t>Some of the future scopes that can be included in our project are:</a:t>
            </a:r>
          </a:p>
          <a:p>
            <a:pPr marL="0" indent="0">
              <a:buNone/>
            </a:pPr>
            <a:endParaRPr lang="en-US" sz="1550" dirty="0">
              <a:latin typeface="Times New Roman" panose="02020603050405020304" pitchFamily="18" charset="0"/>
              <a:cs typeface="Times New Roman" panose="02020603050405020304" pitchFamily="18" charset="0"/>
            </a:endParaRPr>
          </a:p>
          <a:p>
            <a:pPr marL="0" indent="0">
              <a:buNone/>
            </a:pPr>
            <a:r>
              <a:rPr lang="en-US" sz="1550" dirty="0">
                <a:latin typeface="Times New Roman" panose="02020603050405020304" pitchFamily="18" charset="0"/>
                <a:cs typeface="Times New Roman" panose="02020603050405020304" pitchFamily="18" charset="0"/>
              </a:rPr>
              <a:t>	1. A web-based application that can be made for our work in future. </a:t>
            </a:r>
          </a:p>
          <a:p>
            <a:pPr marL="0" indent="0">
              <a:buNone/>
            </a:pPr>
            <a:endParaRPr lang="en-US" sz="1550" dirty="0">
              <a:latin typeface="Times New Roman" panose="02020603050405020304" pitchFamily="18" charset="0"/>
              <a:cs typeface="Times New Roman" panose="02020603050405020304" pitchFamily="18" charset="0"/>
            </a:endParaRPr>
          </a:p>
          <a:p>
            <a:pPr marL="0" indent="0">
              <a:buNone/>
            </a:pPr>
            <a:r>
              <a:rPr lang="en-US" sz="1550" dirty="0">
                <a:latin typeface="Times New Roman" panose="02020603050405020304" pitchFamily="18" charset="0"/>
                <a:cs typeface="Times New Roman" panose="02020603050405020304" pitchFamily="18" charset="0"/>
              </a:rPr>
              <a:t>	2. We can improve our system that can deal with dataset with similar correlation. </a:t>
            </a:r>
          </a:p>
          <a:p>
            <a:pPr marL="0" indent="0">
              <a:buNone/>
            </a:pPr>
            <a:endParaRPr lang="en-US" sz="1550" dirty="0">
              <a:latin typeface="Times New Roman" panose="02020603050405020304" pitchFamily="18" charset="0"/>
              <a:cs typeface="Times New Roman" panose="02020603050405020304" pitchFamily="18" charset="0"/>
            </a:endParaRPr>
          </a:p>
          <a:p>
            <a:pPr marL="0" indent="0">
              <a:buNone/>
            </a:pPr>
            <a:r>
              <a:rPr lang="en-US" sz="1550" dirty="0">
                <a:latin typeface="Times New Roman" panose="02020603050405020304" pitchFamily="18" charset="0"/>
                <a:cs typeface="Times New Roman" panose="02020603050405020304" pitchFamily="18" charset="0"/>
              </a:rPr>
              <a:t>	3. We can work on deep learning methods to improve our model. </a:t>
            </a:r>
          </a:p>
          <a:p>
            <a:pPr marL="0" indent="0">
              <a:buNone/>
            </a:pPr>
            <a:br>
              <a:rPr lang="en-US" sz="1550" dirty="0">
                <a:latin typeface="Times New Roman" panose="02020603050405020304" pitchFamily="18" charset="0"/>
                <a:cs typeface="Times New Roman" panose="02020603050405020304" pitchFamily="18" charset="0"/>
              </a:rPr>
            </a:br>
            <a:br>
              <a:rPr lang="en-US" sz="1550" dirty="0">
                <a:latin typeface="Times New Roman" panose="02020603050405020304" pitchFamily="18" charset="0"/>
                <a:cs typeface="Times New Roman" panose="02020603050405020304" pitchFamily="18" charset="0"/>
              </a:rPr>
            </a:br>
            <a:endParaRPr lang="en-US" sz="1550" dirty="0">
              <a:latin typeface="Times New Roman" panose="02020603050405020304" pitchFamily="18"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1338657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5" name="TextShape 1"/>
          <p:cNvSpPr txBox="1"/>
          <p:nvPr/>
        </p:nvSpPr>
        <p:spPr>
          <a:xfrm>
            <a:off x="224404" y="133166"/>
            <a:ext cx="8787469" cy="758520"/>
          </a:xfrm>
          <a:prstGeom prst="rect">
            <a:avLst/>
          </a:prstGeom>
          <a:noFill/>
          <a:ln>
            <a:noFill/>
          </a:ln>
        </p:spPr>
        <p:txBody>
          <a:bodyPr tIns="91440" bIns="91440">
            <a:noAutofit/>
          </a:bodyPr>
          <a:lstStyle/>
          <a:p>
            <a:pPr algn="ctr">
              <a:lnSpc>
                <a:spcPct val="100000"/>
              </a:lnSpc>
            </a:pPr>
            <a:r>
              <a:rPr lang="en-US" sz="2800" b="1" strike="noStrike" spc="-1" dirty="0">
                <a:solidFill>
                  <a:schemeClr val="tx2"/>
                </a:solidFill>
                <a:latin typeface="Dosis Light"/>
                <a:ea typeface="Dosis Light"/>
              </a:rPr>
              <a:t>REFERENCES</a:t>
            </a:r>
            <a:endParaRPr lang="en-US" sz="2800" b="0" strike="noStrike" spc="-1" dirty="0">
              <a:solidFill>
                <a:schemeClr val="tx2"/>
              </a:solidFill>
              <a:latin typeface="Arial"/>
            </a:endParaRPr>
          </a:p>
        </p:txBody>
      </p:sp>
      <p:sp>
        <p:nvSpPr>
          <p:cNvPr id="2" name="Rectangle 1">
            <a:extLst>
              <a:ext uri="{FF2B5EF4-FFF2-40B4-BE49-F238E27FC236}">
                <a16:creationId xmlns:a16="http://schemas.microsoft.com/office/drawing/2014/main" id="{DE00BC30-B3FA-4499-98EB-38C5B202D976}"/>
              </a:ext>
            </a:extLst>
          </p:cNvPr>
          <p:cNvSpPr/>
          <p:nvPr/>
        </p:nvSpPr>
        <p:spPr>
          <a:xfrm>
            <a:off x="251668" y="1118352"/>
            <a:ext cx="8732940" cy="3808735"/>
          </a:xfrm>
          <a:prstGeom prst="rect">
            <a:avLst/>
          </a:prstGeom>
        </p:spPr>
        <p:txBody>
          <a:bodyPr wrap="square">
            <a:spAutoFit/>
          </a:bodyPr>
          <a:lstStyle/>
          <a:p>
            <a:pPr algn="just"/>
            <a:r>
              <a:rPr lang="en-IN" sz="1400" dirty="0"/>
              <a:t>[1]  </a:t>
            </a:r>
            <a:r>
              <a:rPr lang="en-IN" sz="1400" dirty="0">
                <a:latin typeface="Times New Roman" panose="02020603050405020304" pitchFamily="18" charset="0"/>
                <a:cs typeface="Times New Roman" panose="02020603050405020304" pitchFamily="18" charset="0"/>
              </a:rPr>
              <a:t>Ramesh A. </a:t>
            </a:r>
            <a:r>
              <a:rPr lang="en-IN" sz="1400" dirty="0" err="1">
                <a:latin typeface="Times New Roman" panose="02020603050405020304" pitchFamily="18" charset="0"/>
                <a:cs typeface="Times New Roman" panose="02020603050405020304" pitchFamily="18" charset="0"/>
              </a:rPr>
              <a:t>Medar,Vijay</a:t>
            </a:r>
            <a:r>
              <a:rPr lang="en-IN" sz="1400" dirty="0">
                <a:latin typeface="Times New Roman" panose="02020603050405020304" pitchFamily="18" charset="0"/>
                <a:cs typeface="Times New Roman" panose="02020603050405020304" pitchFamily="18" charset="0"/>
              </a:rPr>
              <a:t> S. </a:t>
            </a:r>
            <a:r>
              <a:rPr lang="en-IN" sz="1400" dirty="0" err="1">
                <a:latin typeface="Times New Roman" panose="02020603050405020304" pitchFamily="18" charset="0"/>
                <a:cs typeface="Times New Roman" panose="02020603050405020304" pitchFamily="18" charset="0"/>
              </a:rPr>
              <a:t>Rajpurohit</a:t>
            </a:r>
            <a:r>
              <a:rPr lang="en-IN" sz="1400" dirty="0">
                <a:latin typeface="Times New Roman" panose="02020603050405020304" pitchFamily="18" charset="0"/>
                <a:cs typeface="Times New Roman" panose="02020603050405020304" pitchFamily="18" charset="0"/>
              </a:rPr>
              <a:t>, “A survey on Regression Techniques for crop yield prediction”, International Journal of Advance Research in Computer Science and Management </a:t>
            </a:r>
            <a:r>
              <a:rPr lang="en-IN" sz="1400" dirty="0" err="1">
                <a:latin typeface="Times New Roman" panose="02020603050405020304" pitchFamily="18" charset="0"/>
                <a:cs typeface="Times New Roman" panose="02020603050405020304" pitchFamily="18" charset="0"/>
              </a:rPr>
              <a:t>Studies.Volume</a:t>
            </a:r>
            <a:r>
              <a:rPr lang="en-IN" sz="1400" dirty="0">
                <a:latin typeface="Times New Roman" panose="02020603050405020304" pitchFamily="18" charset="0"/>
                <a:cs typeface="Times New Roman" panose="02020603050405020304" pitchFamily="18" charset="0"/>
              </a:rPr>
              <a:t> 2 , Issue 9, Sept 2014. </a:t>
            </a:r>
          </a:p>
          <a:p>
            <a:endParaRPr lang="en-IN" sz="1400" dirty="0"/>
          </a:p>
          <a:p>
            <a:pPr algn="just"/>
            <a:r>
              <a:rPr lang="en-US" sz="1400" dirty="0"/>
              <a:t>[2</a:t>
            </a:r>
            <a:r>
              <a:rPr lang="en-US" sz="155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https://aerialintel.blob.core.windows.net/recruiting/datasets/wheat-2013-supervised.csv</a:t>
            </a:r>
          </a:p>
          <a:p>
            <a:pPr algn="just"/>
            <a:endParaRPr lang="en-US" sz="1550" dirty="0">
              <a:latin typeface="Times New Roman" panose="02020603050405020304" pitchFamily="18" charset="0"/>
              <a:cs typeface="Times New Roman" panose="02020603050405020304" pitchFamily="18" charset="0"/>
            </a:endParaRPr>
          </a:p>
          <a:p>
            <a:pPr algn="just"/>
            <a:r>
              <a:rPr lang="en-IN" sz="1400" dirty="0"/>
              <a:t>[3]  </a:t>
            </a:r>
            <a:r>
              <a:rPr lang="en-IN" sz="1400" dirty="0">
                <a:latin typeface="Times New Roman" panose="02020603050405020304" pitchFamily="18" charset="0"/>
                <a:cs typeface="Times New Roman" panose="02020603050405020304" pitchFamily="18" charset="0"/>
              </a:rPr>
              <a:t>D Ramesh , B Vishnu Vardhan, “Data mining technique and applications to agriculture yield data”, International Journal of Advanced Research in Computer and Communication Engineering Vol. 2, Issue 9, September 2013 . </a:t>
            </a:r>
          </a:p>
          <a:p>
            <a:pPr algn="just"/>
            <a:endParaRPr lang="en-US" sz="1400" dirty="0"/>
          </a:p>
          <a:p>
            <a:pPr algn="just"/>
            <a:r>
              <a:rPr lang="en-US" sz="1400" dirty="0"/>
              <a:t>[4]  </a:t>
            </a:r>
            <a:r>
              <a:rPr lang="en-US" sz="1400" dirty="0" err="1">
                <a:latin typeface="Times New Roman" panose="02020603050405020304" pitchFamily="18" charset="0"/>
                <a:cs typeface="Times New Roman" panose="02020603050405020304" pitchFamily="18" charset="0"/>
              </a:rPr>
              <a:t>P.muthaiah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Dr.S.Jyothi</a:t>
            </a:r>
            <a:r>
              <a:rPr lang="en-US" sz="1400" dirty="0">
                <a:latin typeface="Times New Roman" panose="02020603050405020304" pitchFamily="18" charset="0"/>
                <a:cs typeface="Times New Roman" panose="02020603050405020304" pitchFamily="18" charset="0"/>
              </a:rPr>
              <a:t>, “Predicting yield of crop using Machine Learning Algorithms”, IJCSNS International Journal of Computer Science and Network Security, VOL.9 No.8, August 2009</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solidFill>
                  <a:srgbClr val="000000"/>
                </a:solidFill>
                <a:latin typeface="Times New Roman" panose="02020603050405020304" pitchFamily="18" charset="0"/>
                <a:ea typeface="Times New Roman" panose="02020603050405020304" pitchFamily="18" charset="0"/>
              </a:rPr>
              <a:t>[5]</a:t>
            </a:r>
            <a:r>
              <a:rPr lang="en-US" sz="1400" dirty="0">
                <a:latin typeface="TimesNewRomanPSMT"/>
                <a:ea typeface="Calibri" panose="020F0502020204030204" pitchFamily="34" charset="0"/>
                <a:cs typeface="TimesNewRomanPSMT"/>
              </a:rPr>
              <a:t> </a:t>
            </a:r>
            <a:r>
              <a:rPr lang="en-US" sz="1400" dirty="0" err="1">
                <a:latin typeface="Times New Roman" panose="02020603050405020304" pitchFamily="18" charset="0"/>
                <a:ea typeface="Calibri" panose="020F0502020204030204" pitchFamily="34" charset="0"/>
              </a:rPr>
              <a:t>Kuwata</a:t>
            </a:r>
            <a:r>
              <a:rPr lang="en-US" sz="1400" dirty="0">
                <a:latin typeface="Times New Roman" panose="02020603050405020304" pitchFamily="18" charset="0"/>
                <a:ea typeface="Calibri" panose="020F0502020204030204" pitchFamily="34" charset="0"/>
              </a:rPr>
              <a:t>, K. and </a:t>
            </a:r>
            <a:r>
              <a:rPr lang="en-US" sz="1400" dirty="0" err="1">
                <a:latin typeface="Times New Roman" panose="02020603050405020304" pitchFamily="18" charset="0"/>
                <a:ea typeface="Calibri" panose="020F0502020204030204" pitchFamily="34" charset="0"/>
              </a:rPr>
              <a:t>Shibasaki</a:t>
            </a:r>
            <a:r>
              <a:rPr lang="en-US" sz="1400" dirty="0">
                <a:latin typeface="Times New Roman" panose="02020603050405020304" pitchFamily="18" charset="0"/>
                <a:ea typeface="Calibri" panose="020F0502020204030204" pitchFamily="34" charset="0"/>
              </a:rPr>
              <a:t>, R. (2015), Estimating crop yields with deep learning and remotely sensed data, </a:t>
            </a:r>
            <a:r>
              <a:rPr lang="en-US" sz="1400" i="1" dirty="0">
                <a:latin typeface="Times New Roman" panose="02020603050405020304" pitchFamily="18" charset="0"/>
                <a:ea typeface="Calibri" panose="020F0502020204030204" pitchFamily="34" charset="0"/>
              </a:rPr>
              <a:t>Proceedings</a:t>
            </a:r>
            <a:r>
              <a:rPr lang="en-US" sz="1400" dirty="0">
                <a:latin typeface="Times New Roman" panose="02020603050405020304" pitchFamily="18" charset="0"/>
                <a:ea typeface="Calibri" panose="020F0502020204030204" pitchFamily="34" charset="0"/>
              </a:rPr>
              <a:t> </a:t>
            </a:r>
            <a:r>
              <a:rPr lang="en-US" sz="1400" i="1" dirty="0">
                <a:latin typeface="Times New Roman" panose="02020603050405020304" pitchFamily="18" charset="0"/>
                <a:ea typeface="Calibri" panose="020F0502020204030204" pitchFamily="34" charset="0"/>
              </a:rPr>
              <a:t>of 2015 IEEE International Geoscience and Remote Sensing Symposium</a:t>
            </a:r>
            <a:r>
              <a:rPr lang="en-US" sz="1400" dirty="0">
                <a:latin typeface="Times New Roman" panose="02020603050405020304" pitchFamily="18" charset="0"/>
                <a:ea typeface="Calibri" panose="020F0502020204030204" pitchFamily="34" charset="0"/>
              </a:rPr>
              <a:t>, 26-31 July, Milan, Italy, pp. 858-861.</a:t>
            </a:r>
          </a:p>
          <a:p>
            <a:pPr algn="just"/>
            <a:endParaRPr lang="en-US" sz="1400" dirty="0">
              <a:latin typeface="Times New Roman" panose="02020603050405020304" pitchFamily="18" charset="0"/>
              <a:cs typeface="Times New Roman" panose="02020603050405020304" pitchFamily="18" charset="0"/>
            </a:endParaRPr>
          </a:p>
          <a:p>
            <a:endParaRPr lang="en-US" sz="1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 name="TextShape 1"/>
          <p:cNvSpPr txBox="1"/>
          <p:nvPr/>
        </p:nvSpPr>
        <p:spPr>
          <a:xfrm>
            <a:off x="186655" y="302195"/>
            <a:ext cx="8770690" cy="857160"/>
          </a:xfrm>
          <a:prstGeom prst="rect">
            <a:avLst/>
          </a:prstGeom>
          <a:noFill/>
          <a:ln>
            <a:noFill/>
          </a:ln>
        </p:spPr>
        <p:txBody>
          <a:bodyPr tIns="91440" bIns="91440" anchor="b">
            <a:noAutofit/>
          </a:bodyPr>
          <a:lstStyle/>
          <a:p>
            <a:pPr algn="ctr">
              <a:lnSpc>
                <a:spcPct val="100000"/>
              </a:lnSpc>
            </a:pPr>
            <a:r>
              <a:rPr lang="en-US" sz="2800" b="1" strike="noStrike" spc="-1" dirty="0">
                <a:solidFill>
                  <a:srgbClr val="0B87A1"/>
                </a:solidFill>
                <a:latin typeface="Dosis Light"/>
                <a:ea typeface="Dosis Light"/>
              </a:rPr>
              <a:t>MACHINE LEARNING</a:t>
            </a:r>
            <a:endParaRPr lang="en-US" sz="2800" b="0" strike="noStrike" spc="-1" dirty="0">
              <a:solidFill>
                <a:srgbClr val="000000"/>
              </a:solidFill>
              <a:latin typeface="Arial"/>
            </a:endParaRPr>
          </a:p>
        </p:txBody>
      </p:sp>
      <p:sp>
        <p:nvSpPr>
          <p:cNvPr id="1188" name="TextShape 2"/>
          <p:cNvSpPr txBox="1"/>
          <p:nvPr/>
        </p:nvSpPr>
        <p:spPr>
          <a:xfrm>
            <a:off x="660356" y="1464847"/>
            <a:ext cx="7823288" cy="2568435"/>
          </a:xfrm>
          <a:prstGeom prst="rect">
            <a:avLst/>
          </a:prstGeom>
          <a:noFill/>
          <a:ln>
            <a:noFill/>
          </a:ln>
        </p:spPr>
        <p:txBody>
          <a:bodyPr tIns="91440" bIns="91440">
            <a:noAutofit/>
          </a:bodyPr>
          <a:lstStyle/>
          <a:p>
            <a:pPr marL="285840" indent="-285480" algn="just">
              <a:lnSpc>
                <a:spcPct val="100000"/>
              </a:lnSpc>
              <a:spcBef>
                <a:spcPts val="601"/>
              </a:spcBef>
              <a:buSzPct val="125000"/>
              <a:buFont typeface="Arial"/>
              <a:buChar char="•"/>
            </a:pPr>
            <a:r>
              <a:rPr lang="en-US" sz="1550" strike="noStrike" spc="-1" dirty="0">
                <a:latin typeface="Times New Roman" panose="02020603050405020304" pitchFamily="18" charset="0"/>
                <a:ea typeface="Titillium Web Light"/>
                <a:cs typeface="Times New Roman" panose="02020603050405020304" pitchFamily="18" charset="0"/>
              </a:rPr>
              <a:t>Machine Learning </a:t>
            </a:r>
            <a:r>
              <a:rPr lang="en-US" sz="1550" b="0" strike="noStrike" spc="-1" dirty="0">
                <a:latin typeface="Times New Roman" panose="02020603050405020304" pitchFamily="18" charset="0"/>
                <a:ea typeface="Titillium Web Light"/>
                <a:cs typeface="Times New Roman" panose="02020603050405020304" pitchFamily="18" charset="0"/>
              </a:rPr>
              <a:t>is a core sub-area of Artificial Intelligence (AI) that uses statistical techniques to give computer system the ability to “learn” with data, without being explicitly programmed.</a:t>
            </a:r>
            <a:endParaRPr lang="en-US" sz="1550" b="0" strike="noStrike" spc="-1" dirty="0">
              <a:latin typeface="Times New Roman" panose="02020603050405020304" pitchFamily="18" charset="0"/>
              <a:cs typeface="Times New Roman" panose="02020603050405020304" pitchFamily="18" charset="0"/>
            </a:endParaRPr>
          </a:p>
          <a:p>
            <a:pPr>
              <a:lnSpc>
                <a:spcPct val="100000"/>
              </a:lnSpc>
              <a:spcBef>
                <a:spcPts val="601"/>
              </a:spcBef>
            </a:pPr>
            <a:endParaRPr lang="en-US" sz="1550" b="0" strike="noStrike" spc="-1" dirty="0">
              <a:solidFill>
                <a:srgbClr val="000000"/>
              </a:solidFill>
              <a:latin typeface="Times New Roman" panose="02020603050405020304" pitchFamily="18" charset="0"/>
              <a:cs typeface="Times New Roman" panose="02020603050405020304" pitchFamily="18" charset="0"/>
            </a:endParaRPr>
          </a:p>
          <a:p>
            <a:pPr marL="285840" indent="-285480" algn="just">
              <a:lnSpc>
                <a:spcPct val="100000"/>
              </a:lnSpc>
              <a:spcBef>
                <a:spcPts val="601"/>
              </a:spcBef>
              <a:buSzPct val="125000"/>
              <a:buFont typeface="Arial"/>
              <a:buChar char="•"/>
            </a:pPr>
            <a:r>
              <a:rPr lang="en-US" sz="1550" b="0" strike="noStrike" spc="-1" dirty="0">
                <a:latin typeface="Times New Roman" panose="02020603050405020304" pitchFamily="18" charset="0"/>
                <a:ea typeface="Titillium Web Light"/>
                <a:cs typeface="Times New Roman" panose="02020603050405020304" pitchFamily="18" charset="0"/>
              </a:rPr>
              <a:t>The process of learning begins with observations or data, such as examples, direct experience, or instruction, in order to look for patterns in data and make better decisions in the future based on the examples that we provide. </a:t>
            </a:r>
            <a:r>
              <a:rPr lang="en-US" sz="1550" strike="noStrike" spc="-1" dirty="0">
                <a:latin typeface="Times New Roman" panose="02020603050405020304" pitchFamily="18" charset="0"/>
                <a:ea typeface="Titillium Web Light"/>
                <a:cs typeface="Times New Roman" panose="02020603050405020304" pitchFamily="18" charset="0"/>
              </a:rPr>
              <a:t>The primary aim is to allow the computers</a:t>
            </a:r>
            <a:r>
              <a:rPr lang="en-US" sz="1550" b="1" strike="noStrike" spc="-1" dirty="0">
                <a:latin typeface="Times New Roman" panose="02020603050405020304" pitchFamily="18" charset="0"/>
                <a:ea typeface="Titillium Web Light"/>
                <a:cs typeface="Times New Roman" panose="02020603050405020304" pitchFamily="18" charset="0"/>
              </a:rPr>
              <a:t> </a:t>
            </a:r>
            <a:r>
              <a:rPr lang="en-US" sz="1550" strike="noStrike" spc="-1" dirty="0">
                <a:latin typeface="Times New Roman" panose="02020603050405020304" pitchFamily="18" charset="0"/>
                <a:ea typeface="Titillium Web Light"/>
                <a:cs typeface="Times New Roman" panose="02020603050405020304" pitchFamily="18" charset="0"/>
              </a:rPr>
              <a:t>learn automatically</a:t>
            </a:r>
            <a:r>
              <a:rPr lang="en-US" sz="1550" b="0" strike="noStrike" spc="-1" dirty="0">
                <a:latin typeface="Times New Roman" panose="02020603050405020304" pitchFamily="18" charset="0"/>
                <a:ea typeface="Titillium Web Light"/>
                <a:cs typeface="Times New Roman" panose="02020603050405020304" pitchFamily="18" charset="0"/>
              </a:rPr>
              <a:t> without human intervention or assistance and adjust actions accordingly.</a:t>
            </a:r>
            <a:endParaRPr lang="en-US" sz="1550" b="0" strike="noStrike" spc="-1" dirty="0">
              <a:latin typeface="Times New Roman" panose="02020603050405020304" pitchFamily="18" charset="0"/>
              <a:cs typeface="Times New Roman" panose="02020603050405020304" pitchFamily="18" charset="0"/>
            </a:endParaRPr>
          </a:p>
        </p:txBody>
      </p:sp>
      <p:sp>
        <p:nvSpPr>
          <p:cNvPr id="1189" name="TextShape 3"/>
          <p:cNvSpPr txBox="1"/>
          <p:nvPr/>
        </p:nvSpPr>
        <p:spPr>
          <a:xfrm>
            <a:off x="91440" y="4720320"/>
            <a:ext cx="548280" cy="393120"/>
          </a:xfrm>
          <a:prstGeom prst="rect">
            <a:avLst/>
          </a:prstGeom>
          <a:noFill/>
          <a:ln>
            <a:noFill/>
          </a:ln>
        </p:spPr>
        <p:txBody>
          <a:bodyPr tIns="91440" bIns="91440" anchor="ctr">
            <a:noAutofit/>
          </a:bodyPr>
          <a:lstStyle/>
          <a:p>
            <a:pPr>
              <a:lnSpc>
                <a:spcPct val="100000"/>
              </a:lnSpc>
            </a:pPr>
            <a:fld id="{60A9C249-D2F5-4A9C-AD74-D7F345F9B505}" type="slidenum">
              <a:rPr lang="en-US" sz="1200" b="0" strike="noStrike" spc="-1">
                <a:solidFill>
                  <a:srgbClr val="0B87A1"/>
                </a:solidFill>
                <a:latin typeface="Dosis Light"/>
                <a:ea typeface="Dosis Light"/>
              </a:rPr>
              <a:pPr>
                <a:lnSpc>
                  <a:spcPct val="100000"/>
                </a:lnSpc>
              </a:pPr>
              <a:t>3</a:t>
            </a:fld>
            <a:endParaRPr lang="en-US" sz="12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989CB9-07F0-443B-B231-D9D844525F25}"/>
              </a:ext>
            </a:extLst>
          </p:cNvPr>
          <p:cNvPicPr>
            <a:picLocks noChangeAspect="1"/>
          </p:cNvPicPr>
          <p:nvPr/>
        </p:nvPicPr>
        <p:blipFill rotWithShape="1">
          <a:blip r:embed="rId2" cstate="print"/>
          <a:srcRect l="2986" t="2766" r="3998" b="3757"/>
          <a:stretch/>
        </p:blipFill>
        <p:spPr>
          <a:xfrm>
            <a:off x="474921" y="1077346"/>
            <a:ext cx="2473842" cy="2154865"/>
          </a:xfrm>
          <a:prstGeom prst="rect">
            <a:avLst/>
          </a:prstGeom>
        </p:spPr>
      </p:pic>
      <p:sp>
        <p:nvSpPr>
          <p:cNvPr id="5" name="TextBox 4">
            <a:extLst>
              <a:ext uri="{FF2B5EF4-FFF2-40B4-BE49-F238E27FC236}">
                <a16:creationId xmlns:a16="http://schemas.microsoft.com/office/drawing/2014/main" id="{443548CE-1B69-434A-8EEC-103455D29813}"/>
              </a:ext>
            </a:extLst>
          </p:cNvPr>
          <p:cNvSpPr txBox="1"/>
          <p:nvPr/>
        </p:nvSpPr>
        <p:spPr>
          <a:xfrm>
            <a:off x="2860158" y="348097"/>
            <a:ext cx="3423684" cy="800219"/>
          </a:xfrm>
          <a:prstGeom prst="rect">
            <a:avLst/>
          </a:prstGeom>
          <a:noFill/>
        </p:spPr>
        <p:txBody>
          <a:bodyPr wrap="square" rtlCol="0">
            <a:spAutoFit/>
          </a:bodyPr>
          <a:lstStyle/>
          <a:p>
            <a:r>
              <a:rPr lang="en-US" sz="2800" b="1" spc="-1" dirty="0">
                <a:solidFill>
                  <a:srgbClr val="0B87A1"/>
                </a:solidFill>
                <a:latin typeface="Dosis Light"/>
              </a:rPr>
              <a:t>PLATFORM USED</a:t>
            </a:r>
          </a:p>
          <a:p>
            <a:endParaRPr lang="en-US" dirty="0"/>
          </a:p>
        </p:txBody>
      </p:sp>
      <p:sp>
        <p:nvSpPr>
          <p:cNvPr id="6" name="Rectangle 5">
            <a:extLst>
              <a:ext uri="{FF2B5EF4-FFF2-40B4-BE49-F238E27FC236}">
                <a16:creationId xmlns:a16="http://schemas.microsoft.com/office/drawing/2014/main" id="{9B4BB357-D7F2-4DC2-B4BD-43CD68D3351A}"/>
              </a:ext>
            </a:extLst>
          </p:cNvPr>
          <p:cNvSpPr/>
          <p:nvPr/>
        </p:nvSpPr>
        <p:spPr>
          <a:xfrm>
            <a:off x="3250019" y="1077346"/>
            <a:ext cx="4572000" cy="1523494"/>
          </a:xfrm>
          <a:prstGeom prst="rect">
            <a:avLst/>
          </a:prstGeom>
        </p:spPr>
        <p:txBody>
          <a:bodyPr>
            <a:spAutoFit/>
          </a:bodyPr>
          <a:lstStyle/>
          <a:p>
            <a:pPr algn="just"/>
            <a:r>
              <a:rPr lang="en-IN" sz="1550" dirty="0">
                <a:solidFill>
                  <a:srgbClr val="222222"/>
                </a:solidFill>
                <a:latin typeface="Times New Roman" panose="02020603050405020304" pitchFamily="18" charset="0"/>
                <a:cs typeface="Times New Roman" panose="02020603050405020304" pitchFamily="18" charset="0"/>
              </a:rPr>
              <a:t>The </a:t>
            </a:r>
            <a:r>
              <a:rPr lang="en-IN" sz="1550" b="1" dirty="0" err="1">
                <a:solidFill>
                  <a:srgbClr val="222222"/>
                </a:solidFill>
                <a:latin typeface="Times New Roman" panose="02020603050405020304" pitchFamily="18" charset="0"/>
                <a:cs typeface="Times New Roman" panose="02020603050405020304" pitchFamily="18" charset="0"/>
              </a:rPr>
              <a:t>Jupyter</a:t>
            </a:r>
            <a:r>
              <a:rPr lang="en-IN" sz="1550" b="1" dirty="0">
                <a:solidFill>
                  <a:srgbClr val="222222"/>
                </a:solidFill>
                <a:latin typeface="Times New Roman" panose="02020603050405020304" pitchFamily="18" charset="0"/>
                <a:cs typeface="Times New Roman" panose="02020603050405020304" pitchFamily="18" charset="0"/>
              </a:rPr>
              <a:t> Notebook</a:t>
            </a:r>
            <a:r>
              <a:rPr lang="en-IN" sz="1550" dirty="0">
                <a:solidFill>
                  <a:srgbClr val="222222"/>
                </a:solidFill>
                <a:latin typeface="Times New Roman" panose="02020603050405020304" pitchFamily="18" charset="0"/>
                <a:cs typeface="Times New Roman" panose="02020603050405020304" pitchFamily="18" charset="0"/>
              </a:rPr>
              <a:t> is an open-source web application that allows you to create and share documents that contain live code, equations, visualizations and explanatory text. It is used for data cleaning and transformation, numerical simulation, statistical modelling, machine learning and much more.</a:t>
            </a:r>
            <a:endParaRPr lang="en-US" sz="15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34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 name="TextShape 1"/>
          <p:cNvSpPr txBox="1"/>
          <p:nvPr/>
        </p:nvSpPr>
        <p:spPr>
          <a:xfrm>
            <a:off x="205582" y="191331"/>
            <a:ext cx="8576892" cy="709200"/>
          </a:xfrm>
          <a:prstGeom prst="rect">
            <a:avLst/>
          </a:prstGeom>
          <a:noFill/>
          <a:ln>
            <a:noFill/>
          </a:ln>
        </p:spPr>
        <p:txBody>
          <a:bodyPr tIns="91440" bIns="91440" anchor="b">
            <a:noAutofit/>
          </a:bodyPr>
          <a:lstStyle/>
          <a:p>
            <a:pPr algn="ctr">
              <a:lnSpc>
                <a:spcPct val="100000"/>
              </a:lnSpc>
            </a:pPr>
            <a:r>
              <a:rPr lang="en-US" sz="2800" b="1" strike="noStrike" spc="-1" dirty="0">
                <a:solidFill>
                  <a:srgbClr val="0B87A1"/>
                </a:solidFill>
                <a:latin typeface="Dosis Light"/>
                <a:ea typeface="Dosis Light"/>
              </a:rPr>
              <a:t>CROP YIELD PREDICTION</a:t>
            </a:r>
            <a:endParaRPr lang="en-US" sz="2800" b="0" strike="noStrike" spc="-1" dirty="0">
              <a:solidFill>
                <a:srgbClr val="000000"/>
              </a:solidFill>
              <a:latin typeface="Arial"/>
            </a:endParaRPr>
          </a:p>
        </p:txBody>
      </p:sp>
      <p:sp>
        <p:nvSpPr>
          <p:cNvPr id="1194" name="TextShape 2"/>
          <p:cNvSpPr txBox="1"/>
          <p:nvPr/>
        </p:nvSpPr>
        <p:spPr>
          <a:xfrm>
            <a:off x="91440" y="4720320"/>
            <a:ext cx="548280" cy="393120"/>
          </a:xfrm>
          <a:prstGeom prst="rect">
            <a:avLst/>
          </a:prstGeom>
          <a:noFill/>
          <a:ln>
            <a:noFill/>
          </a:ln>
        </p:spPr>
        <p:txBody>
          <a:bodyPr tIns="91440" bIns="91440" anchor="ctr">
            <a:noAutofit/>
          </a:bodyPr>
          <a:lstStyle/>
          <a:p>
            <a:pPr>
              <a:lnSpc>
                <a:spcPct val="100000"/>
              </a:lnSpc>
            </a:pPr>
            <a:fld id="{57AEBE07-8EBB-41EE-9381-F4BB709937B8}" type="slidenum">
              <a:rPr lang="en-US" sz="1200" b="0" strike="noStrike" spc="-1">
                <a:solidFill>
                  <a:srgbClr val="0B87A1"/>
                </a:solidFill>
                <a:latin typeface="Dosis Light"/>
                <a:ea typeface="Dosis Light"/>
              </a:rPr>
              <a:pPr>
                <a:lnSpc>
                  <a:spcPct val="100000"/>
                </a:lnSpc>
              </a:pPr>
              <a:t>5</a:t>
            </a:fld>
            <a:endParaRPr lang="en-US" sz="1200" b="0" strike="noStrike" spc="-1">
              <a:latin typeface="Times New Roman"/>
            </a:endParaRPr>
          </a:p>
        </p:txBody>
      </p:sp>
      <p:sp>
        <p:nvSpPr>
          <p:cNvPr id="1195" name="CustomShape 3"/>
          <p:cNvSpPr/>
          <p:nvPr/>
        </p:nvSpPr>
        <p:spPr>
          <a:xfrm flipH="1">
            <a:off x="490354" y="1183963"/>
            <a:ext cx="29620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0000"/>
                </a:solidFill>
                <a:latin typeface="Arial"/>
                <a:ea typeface="Arial"/>
              </a:rPr>
              <a:t>INTRODUCTION</a:t>
            </a:r>
            <a:endParaRPr lang="en-US" sz="2000" b="0" strike="noStrike" spc="-1" dirty="0">
              <a:latin typeface="Arial"/>
            </a:endParaRPr>
          </a:p>
        </p:txBody>
      </p:sp>
      <p:sp>
        <p:nvSpPr>
          <p:cNvPr id="1196" name="CustomShape 4"/>
          <p:cNvSpPr/>
          <p:nvPr/>
        </p:nvSpPr>
        <p:spPr>
          <a:xfrm>
            <a:off x="766800" y="1542240"/>
            <a:ext cx="9102240" cy="1536840"/>
          </a:xfrm>
          <a:prstGeom prst="rect">
            <a:avLst/>
          </a:prstGeom>
          <a:noFill/>
          <a:ln>
            <a:noFill/>
          </a:ln>
        </p:spPr>
        <p:style>
          <a:lnRef idx="0">
            <a:scrgbClr r="0" g="0" b="0"/>
          </a:lnRef>
          <a:fillRef idx="0">
            <a:scrgbClr r="0" g="0" b="0"/>
          </a:fillRef>
          <a:effectRef idx="0">
            <a:scrgbClr r="0" g="0" b="0"/>
          </a:effectRef>
          <a:fontRef idx="minor"/>
        </p:style>
      </p:sp>
      <p:sp>
        <p:nvSpPr>
          <p:cNvPr id="1197" name="CustomShape 5"/>
          <p:cNvSpPr/>
          <p:nvPr/>
        </p:nvSpPr>
        <p:spPr>
          <a:xfrm>
            <a:off x="783072" y="1653553"/>
            <a:ext cx="6764613" cy="80645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85480" algn="just">
              <a:lnSpc>
                <a:spcPct val="100000"/>
              </a:lnSpc>
              <a:buSzPct val="125000"/>
              <a:buFont typeface="Arial"/>
              <a:buChar char="•"/>
            </a:pPr>
            <a:r>
              <a:rPr lang="en-US" sz="1550" b="0" strike="noStrike" spc="-1" dirty="0">
                <a:latin typeface="Times New Roman" panose="02020603050405020304" pitchFamily="18" charset="0"/>
                <a:ea typeface="Arial"/>
                <a:cs typeface="Times New Roman" panose="02020603050405020304" pitchFamily="18" charset="0"/>
              </a:rPr>
              <a:t>Crop yield forecasting or prediction is an art of predicting crop yield and production before the harvest actually takes place, typically a couple of months in advance.</a:t>
            </a:r>
            <a:endParaRPr lang="en-US" sz="1550" b="0" strike="noStrike" spc="-1" dirty="0">
              <a:latin typeface="Times New Roman" panose="02020603050405020304" pitchFamily="18" charset="0"/>
              <a:cs typeface="Times New Roman" panose="02020603050405020304" pitchFamily="18" charset="0"/>
            </a:endParaRPr>
          </a:p>
        </p:txBody>
      </p:sp>
      <p:sp>
        <p:nvSpPr>
          <p:cNvPr id="1198" name="CustomShape 6"/>
          <p:cNvSpPr/>
          <p:nvPr/>
        </p:nvSpPr>
        <p:spPr>
          <a:xfrm>
            <a:off x="783072" y="2434508"/>
            <a:ext cx="6797160" cy="56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6110" indent="-285750" algn="just">
              <a:lnSpc>
                <a:spcPct val="100000"/>
              </a:lnSpc>
              <a:buSzPct val="125000"/>
              <a:buFont typeface="Arial" panose="020B0604020202020204" pitchFamily="34" charset="0"/>
              <a:buChar char="•"/>
            </a:pPr>
            <a:r>
              <a:rPr lang="en-US" sz="1550" b="0" strike="noStrike" spc="-1" dirty="0">
                <a:latin typeface="Times New Roman" panose="02020603050405020304" pitchFamily="18" charset="0"/>
                <a:ea typeface="Arial"/>
                <a:cs typeface="Times New Roman" panose="02020603050405020304" pitchFamily="18" charset="0"/>
              </a:rPr>
              <a:t>Crop yield forecasting relies on computer programs that describe the plant-environment interactions in quantitative terms</a:t>
            </a:r>
            <a:r>
              <a:rPr lang="en-US" sz="1550" spc="-1" baseline="30000" dirty="0">
                <a:latin typeface="Times New Roman" panose="02020603050405020304" pitchFamily="18" charset="0"/>
                <a:ea typeface="Arial"/>
                <a:cs typeface="Times New Roman" panose="02020603050405020304" pitchFamily="18" charset="0"/>
              </a:rPr>
              <a:t>[1]</a:t>
            </a:r>
            <a:r>
              <a:rPr lang="en-US" sz="1550" b="0" strike="noStrike" spc="-1" dirty="0">
                <a:latin typeface="Times New Roman" panose="02020603050405020304" pitchFamily="18" charset="0"/>
                <a:ea typeface="Arial"/>
                <a:cs typeface="Times New Roman" panose="02020603050405020304" pitchFamily="18" charset="0"/>
              </a:rPr>
              <a:t>.</a:t>
            </a:r>
            <a:endParaRPr lang="en-US" sz="1550" b="0" strike="noStrike" spc="-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F0248E7-2C1D-4580-93DC-CC8FE3B64580}"/>
              </a:ext>
            </a:extLst>
          </p:cNvPr>
          <p:cNvSpPr txBox="1"/>
          <p:nvPr/>
        </p:nvSpPr>
        <p:spPr>
          <a:xfrm>
            <a:off x="783072" y="3076217"/>
            <a:ext cx="6804837" cy="807913"/>
          </a:xfrm>
          <a:prstGeom prst="rect">
            <a:avLst/>
          </a:prstGeom>
          <a:noFill/>
        </p:spPr>
        <p:txBody>
          <a:bodyPr wrap="square" rtlCol="0">
            <a:spAutoFit/>
          </a:bodyPr>
          <a:lstStyle/>
          <a:p>
            <a:pPr marL="285750" indent="-285750" algn="just">
              <a:buFont typeface="Arial" panose="020B0604020202020204" pitchFamily="34" charset="0"/>
              <a:buChar char="•"/>
            </a:pPr>
            <a:r>
              <a:rPr lang="en-US" sz="1550" dirty="0">
                <a:latin typeface="Times New Roman" panose="02020603050405020304" pitchFamily="18" charset="0"/>
                <a:cs typeface="Times New Roman" panose="02020603050405020304" pitchFamily="18" charset="0"/>
              </a:rPr>
              <a:t>Predicting crop yield well in advance prior to its harvest can help the farmer and government to make appropriate planning like storing, selling, fixing minimum support price, importing/exporting etc. </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TextShape 1"/>
          <p:cNvSpPr txBox="1"/>
          <p:nvPr/>
        </p:nvSpPr>
        <p:spPr>
          <a:xfrm>
            <a:off x="283112" y="4549680"/>
            <a:ext cx="548280" cy="393120"/>
          </a:xfrm>
          <a:prstGeom prst="rect">
            <a:avLst/>
          </a:prstGeom>
          <a:noFill/>
          <a:ln>
            <a:noFill/>
          </a:ln>
        </p:spPr>
        <p:txBody>
          <a:bodyPr tIns="91440" bIns="91440" anchor="ctr">
            <a:noAutofit/>
          </a:bodyPr>
          <a:lstStyle/>
          <a:p>
            <a:pPr>
              <a:lnSpc>
                <a:spcPct val="100000"/>
              </a:lnSpc>
            </a:pPr>
            <a:fld id="{C40DE289-B75D-4642-AAAB-1A8205FC793C}" type="slidenum">
              <a:rPr lang="en-US" sz="1200" b="0" strike="noStrike" spc="-1">
                <a:solidFill>
                  <a:srgbClr val="0B87A1"/>
                </a:solidFill>
                <a:latin typeface="Dosis Light"/>
                <a:ea typeface="Dosis Light"/>
              </a:rPr>
              <a:pPr>
                <a:lnSpc>
                  <a:spcPct val="100000"/>
                </a:lnSpc>
              </a:pPr>
              <a:t>6</a:t>
            </a:fld>
            <a:endParaRPr lang="en-US" sz="1200" b="0" strike="noStrike" spc="-1">
              <a:latin typeface="Times New Roman"/>
            </a:endParaRPr>
          </a:p>
        </p:txBody>
      </p:sp>
      <p:sp>
        <p:nvSpPr>
          <p:cNvPr id="1213" name="CustomShape 2"/>
          <p:cNvSpPr/>
          <p:nvPr/>
        </p:nvSpPr>
        <p:spPr>
          <a:xfrm>
            <a:off x="1245461" y="2214413"/>
            <a:ext cx="2470680" cy="772920"/>
          </a:xfrm>
          <a:prstGeom prst="flowChartProcess">
            <a:avLst/>
          </a:prstGeom>
          <a:ln>
            <a:round/>
          </a:ln>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dirty="0">
                <a:solidFill>
                  <a:srgbClr val="000000"/>
                </a:solidFill>
                <a:latin typeface="Arial"/>
                <a:ea typeface="Arial"/>
              </a:rPr>
              <a:t>DATA PREPROCESSING</a:t>
            </a:r>
            <a:endParaRPr lang="en-US" sz="1400" b="0" strike="noStrike" spc="-1" dirty="0">
              <a:latin typeface="Arial"/>
            </a:endParaRPr>
          </a:p>
          <a:p>
            <a:pPr algn="ctr">
              <a:lnSpc>
                <a:spcPct val="100000"/>
              </a:lnSpc>
            </a:pPr>
            <a:r>
              <a:rPr lang="en-US" sz="1400" b="0" strike="noStrike" spc="-1" dirty="0">
                <a:solidFill>
                  <a:srgbClr val="000000"/>
                </a:solidFill>
                <a:latin typeface="Arial"/>
                <a:ea typeface="Arial"/>
              </a:rPr>
              <a:t>(DATA CLEANING AND DATA EXPLORATION)</a:t>
            </a:r>
            <a:endParaRPr lang="en-US" sz="1400" b="0" strike="noStrike" spc="-1" dirty="0">
              <a:latin typeface="Arial"/>
            </a:endParaRPr>
          </a:p>
        </p:txBody>
      </p:sp>
      <p:sp>
        <p:nvSpPr>
          <p:cNvPr id="1216" name="CustomShape 5"/>
          <p:cNvSpPr/>
          <p:nvPr/>
        </p:nvSpPr>
        <p:spPr>
          <a:xfrm>
            <a:off x="1245461" y="3266873"/>
            <a:ext cx="2470680" cy="596700"/>
          </a:xfrm>
          <a:prstGeom prst="flowChartProcess">
            <a:avLst/>
          </a:prstGeom>
          <a:ln>
            <a:round/>
          </a:ln>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dirty="0">
                <a:solidFill>
                  <a:srgbClr val="000000"/>
                </a:solidFill>
                <a:latin typeface="Arial"/>
                <a:ea typeface="Arial"/>
              </a:rPr>
              <a:t>CREATE TRAINING SET AND TESTING SET</a:t>
            </a:r>
            <a:endParaRPr lang="en-US" sz="1400" b="0" strike="noStrike" spc="-1" dirty="0">
              <a:latin typeface="Arial"/>
            </a:endParaRPr>
          </a:p>
        </p:txBody>
      </p:sp>
      <p:sp>
        <p:nvSpPr>
          <p:cNvPr id="1218" name="CustomShape 7"/>
          <p:cNvSpPr/>
          <p:nvPr/>
        </p:nvSpPr>
        <p:spPr>
          <a:xfrm>
            <a:off x="5547808" y="1647703"/>
            <a:ext cx="2379600" cy="520560"/>
          </a:xfrm>
          <a:prstGeom prst="rect">
            <a:avLst/>
          </a:prstGeom>
          <a:ln>
            <a:round/>
          </a:ln>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dirty="0">
                <a:solidFill>
                  <a:srgbClr val="000000"/>
                </a:solidFill>
                <a:latin typeface="Arial"/>
                <a:ea typeface="Arial"/>
              </a:rPr>
              <a:t>SHOW THE ACCURACY</a:t>
            </a:r>
          </a:p>
          <a:p>
            <a:pPr algn="ctr">
              <a:lnSpc>
                <a:spcPct val="100000"/>
              </a:lnSpc>
            </a:pPr>
            <a:r>
              <a:rPr lang="en-US" sz="1400" b="0" strike="noStrike" spc="-1" dirty="0">
                <a:solidFill>
                  <a:srgbClr val="000000"/>
                </a:solidFill>
                <a:latin typeface="Arial"/>
              </a:rPr>
              <a:t>OF PREDICTIONS</a:t>
            </a:r>
            <a:endParaRPr lang="en-US" sz="1400" b="0" strike="noStrike" spc="-1" dirty="0">
              <a:latin typeface="Arial"/>
            </a:endParaRPr>
          </a:p>
        </p:txBody>
      </p:sp>
      <p:sp>
        <p:nvSpPr>
          <p:cNvPr id="1219" name="CustomShape 8"/>
          <p:cNvSpPr/>
          <p:nvPr/>
        </p:nvSpPr>
        <p:spPr>
          <a:xfrm>
            <a:off x="5991632" y="3724561"/>
            <a:ext cx="1509120" cy="678600"/>
          </a:xfrm>
          <a:prstGeom prst="ellipse">
            <a:avLst/>
          </a:prstGeom>
          <a:ln>
            <a:round/>
          </a:ln>
          <a:effectLst>
            <a:outerShdw blurRad="4000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r>
              <a:rPr lang="en-US" sz="1400" b="0" strike="noStrike" spc="-1">
                <a:solidFill>
                  <a:srgbClr val="FFFFFF"/>
                </a:solidFill>
                <a:latin typeface="Arial"/>
                <a:ea typeface="Arial"/>
              </a:rPr>
              <a:t>STOP</a:t>
            </a:r>
            <a:endParaRPr lang="en-US" sz="1400" b="0" strike="noStrike" spc="-1">
              <a:latin typeface="Arial"/>
            </a:endParaRPr>
          </a:p>
        </p:txBody>
      </p:sp>
      <p:sp>
        <p:nvSpPr>
          <p:cNvPr id="1220" name="CustomShape 9"/>
          <p:cNvSpPr/>
          <p:nvPr/>
        </p:nvSpPr>
        <p:spPr>
          <a:xfrm>
            <a:off x="1745611" y="453429"/>
            <a:ext cx="1411560" cy="611640"/>
          </a:xfrm>
          <a:prstGeom prst="ellipse">
            <a:avLst/>
          </a:prstGeom>
          <a:ln>
            <a:round/>
          </a:ln>
          <a:effectLst>
            <a:outerShdw blurRad="40000" dist="20160" dir="5400000" rotWithShape="0">
              <a:srgbClr val="000000">
                <a:alpha val="38000"/>
              </a:srgbClr>
            </a:outerShdw>
          </a:effectLst>
        </p:spPr>
        <p:style>
          <a:lnRef idx="3">
            <a:schemeClr val="lt1"/>
          </a:lnRef>
          <a:fillRef idx="1">
            <a:schemeClr val="accent1"/>
          </a:fillRef>
          <a:effectRef idx="1">
            <a:schemeClr val="accent1"/>
          </a:effectRef>
          <a:fontRef idx="minor"/>
        </p:style>
        <p:txBody>
          <a:bodyPr lIns="90000" tIns="45000" rIns="90000" bIns="45000" anchor="ctr">
            <a:noAutofit/>
          </a:bodyPr>
          <a:lstStyle/>
          <a:p>
            <a:pPr algn="ctr">
              <a:lnSpc>
                <a:spcPct val="100000"/>
              </a:lnSpc>
            </a:pPr>
            <a:r>
              <a:rPr lang="en-US" sz="1400" b="0" strike="noStrike" spc="-1" dirty="0">
                <a:solidFill>
                  <a:srgbClr val="FFFFFF"/>
                </a:solidFill>
                <a:latin typeface="Arial"/>
                <a:ea typeface="Arial"/>
              </a:rPr>
              <a:t>START</a:t>
            </a:r>
            <a:endParaRPr lang="en-US" sz="1400" b="0" strike="noStrike" spc="-1" dirty="0">
              <a:latin typeface="Arial"/>
            </a:endParaRPr>
          </a:p>
        </p:txBody>
      </p:sp>
      <p:sp>
        <p:nvSpPr>
          <p:cNvPr id="1221" name="CustomShape 10"/>
          <p:cNvSpPr/>
          <p:nvPr/>
        </p:nvSpPr>
        <p:spPr>
          <a:xfrm>
            <a:off x="2480981" y="1999133"/>
            <a:ext cx="360" cy="214920"/>
          </a:xfrm>
          <a:custGeom>
            <a:avLst/>
            <a:gdLst/>
            <a:ahLst/>
            <a:cxnLst/>
            <a:rect l="l" t="t" r="r" b="b"/>
            <a:pathLst>
              <a:path w="21600" h="21600">
                <a:moveTo>
                  <a:pt x="0" y="0"/>
                </a:moveTo>
                <a:lnTo>
                  <a:pt x="21600" y="21600"/>
                </a:lnTo>
              </a:path>
            </a:pathLst>
          </a:custGeom>
          <a:noFill/>
          <a:ln>
            <a:solidFill>
              <a:srgbClr val="357EB8"/>
            </a:solidFill>
            <a:round/>
            <a:tailEnd type="triangle" w="med" len="med"/>
          </a:ln>
        </p:spPr>
        <p:style>
          <a:lnRef idx="1">
            <a:schemeClr val="accent1"/>
          </a:lnRef>
          <a:fillRef idx="0">
            <a:schemeClr val="accent1"/>
          </a:fillRef>
          <a:effectRef idx="0">
            <a:schemeClr val="accent1"/>
          </a:effectRef>
          <a:fontRef idx="minor"/>
        </p:style>
      </p:sp>
      <p:sp>
        <p:nvSpPr>
          <p:cNvPr id="1222" name="CustomShape 11"/>
          <p:cNvSpPr/>
          <p:nvPr/>
        </p:nvSpPr>
        <p:spPr>
          <a:xfrm flipH="1">
            <a:off x="2480261" y="2987693"/>
            <a:ext cx="360" cy="290520"/>
          </a:xfrm>
          <a:custGeom>
            <a:avLst/>
            <a:gdLst/>
            <a:ahLst/>
            <a:cxnLst/>
            <a:rect l="l" t="t" r="r" b="b"/>
            <a:pathLst>
              <a:path w="21600" h="21600">
                <a:moveTo>
                  <a:pt x="0" y="0"/>
                </a:moveTo>
                <a:lnTo>
                  <a:pt x="21600" y="21600"/>
                </a:lnTo>
              </a:path>
            </a:pathLst>
          </a:custGeom>
          <a:noFill/>
          <a:ln>
            <a:solidFill>
              <a:srgbClr val="357EB8"/>
            </a:solidFill>
            <a:round/>
            <a:tailEnd type="triangle" w="med" len="med"/>
          </a:ln>
        </p:spPr>
        <p:style>
          <a:lnRef idx="1">
            <a:schemeClr val="accent1"/>
          </a:lnRef>
          <a:fillRef idx="0">
            <a:schemeClr val="accent1"/>
          </a:fillRef>
          <a:effectRef idx="0">
            <a:schemeClr val="accent1"/>
          </a:effectRef>
          <a:fontRef idx="minor"/>
        </p:style>
      </p:sp>
      <p:sp>
        <p:nvSpPr>
          <p:cNvPr id="1223" name="CustomShape 12"/>
          <p:cNvSpPr/>
          <p:nvPr/>
        </p:nvSpPr>
        <p:spPr>
          <a:xfrm>
            <a:off x="2480981" y="3863573"/>
            <a:ext cx="360" cy="206640"/>
          </a:xfrm>
          <a:custGeom>
            <a:avLst/>
            <a:gdLst/>
            <a:ahLst/>
            <a:cxnLst/>
            <a:rect l="l" t="t" r="r" b="b"/>
            <a:pathLst>
              <a:path w="21600" h="21600">
                <a:moveTo>
                  <a:pt x="0" y="0"/>
                </a:moveTo>
                <a:lnTo>
                  <a:pt x="21600" y="21600"/>
                </a:lnTo>
              </a:path>
            </a:pathLst>
          </a:custGeom>
          <a:noFill/>
          <a:ln>
            <a:solidFill>
              <a:srgbClr val="357EB8"/>
            </a:solidFill>
            <a:round/>
            <a:tailEnd type="triangle" w="med" len="med"/>
          </a:ln>
        </p:spPr>
        <p:style>
          <a:lnRef idx="1">
            <a:schemeClr val="accent1"/>
          </a:lnRef>
          <a:fillRef idx="0">
            <a:schemeClr val="accent1"/>
          </a:fillRef>
          <a:effectRef idx="0">
            <a:schemeClr val="accent1"/>
          </a:effectRef>
          <a:fontRef idx="minor"/>
        </p:style>
      </p:sp>
      <p:sp>
        <p:nvSpPr>
          <p:cNvPr id="1225" name="CustomShape 14"/>
          <p:cNvSpPr/>
          <p:nvPr/>
        </p:nvSpPr>
        <p:spPr>
          <a:xfrm flipH="1">
            <a:off x="6726320" y="2162503"/>
            <a:ext cx="360" cy="379440"/>
          </a:xfrm>
          <a:custGeom>
            <a:avLst/>
            <a:gdLst/>
            <a:ahLst/>
            <a:cxnLst/>
            <a:rect l="l" t="t" r="r" b="b"/>
            <a:pathLst>
              <a:path w="21600" h="21600">
                <a:moveTo>
                  <a:pt x="0" y="0"/>
                </a:moveTo>
                <a:lnTo>
                  <a:pt x="21600" y="21600"/>
                </a:lnTo>
              </a:path>
            </a:pathLst>
          </a:custGeom>
          <a:noFill/>
          <a:ln>
            <a:solidFill>
              <a:srgbClr val="357EB8"/>
            </a:solidFill>
            <a:round/>
            <a:tailEnd type="triangle" w="med" len="med"/>
          </a:ln>
        </p:spPr>
        <p:style>
          <a:lnRef idx="1">
            <a:schemeClr val="accent1"/>
          </a:lnRef>
          <a:fillRef idx="0">
            <a:schemeClr val="accent1"/>
          </a:fillRef>
          <a:effectRef idx="0">
            <a:schemeClr val="accent1"/>
          </a:effectRef>
          <a:fontRef idx="minor"/>
        </p:style>
      </p:sp>
      <p:sp>
        <p:nvSpPr>
          <p:cNvPr id="1228" name="CustomShape 17"/>
          <p:cNvSpPr/>
          <p:nvPr/>
        </p:nvSpPr>
        <p:spPr>
          <a:xfrm rot="10533992" flipV="1">
            <a:off x="6729715" y="3178738"/>
            <a:ext cx="45719" cy="565695"/>
          </a:xfrm>
          <a:custGeom>
            <a:avLst/>
            <a:gdLst/>
            <a:ahLst/>
            <a:cxnLst/>
            <a:rect l="l" t="t" r="r" b="b"/>
            <a:pathLst>
              <a:path w="21600" h="21600">
                <a:moveTo>
                  <a:pt x="0" y="0"/>
                </a:moveTo>
                <a:lnTo>
                  <a:pt x="21600" y="21600"/>
                </a:lnTo>
              </a:path>
            </a:pathLst>
          </a:custGeom>
          <a:noFill/>
          <a:ln>
            <a:solidFill>
              <a:srgbClr val="357EB8"/>
            </a:solidFill>
            <a:round/>
            <a:tailEnd type="triangle" w="med" len="med"/>
          </a:ln>
        </p:spPr>
        <p:style>
          <a:lnRef idx="1">
            <a:schemeClr val="accent1"/>
          </a:lnRef>
          <a:fillRef idx="0">
            <a:schemeClr val="accent1"/>
          </a:fillRef>
          <a:effectRef idx="0">
            <a:schemeClr val="accent1"/>
          </a:effectRef>
          <a:fontRef idx="minor"/>
        </p:style>
      </p:sp>
      <p:sp>
        <p:nvSpPr>
          <p:cNvPr id="1229" name="CustomShape 18"/>
          <p:cNvSpPr/>
          <p:nvPr/>
        </p:nvSpPr>
        <p:spPr>
          <a:xfrm flipV="1">
            <a:off x="2475689" y="964800"/>
            <a:ext cx="2203743" cy="3905274"/>
          </a:xfrm>
          <a:prstGeom prst="bentConnector2">
            <a:avLst/>
          </a:prstGeom>
          <a:noFill/>
          <a:ln>
            <a:solidFill>
              <a:srgbClr val="357EB8"/>
            </a:solidFill>
            <a:round/>
          </a:ln>
        </p:spPr>
        <p:style>
          <a:lnRef idx="1">
            <a:schemeClr val="accent1"/>
          </a:lnRef>
          <a:fillRef idx="0">
            <a:schemeClr val="accent1"/>
          </a:fillRef>
          <a:effectRef idx="0">
            <a:schemeClr val="accent1"/>
          </a:effectRef>
          <a:fontRef idx="minor"/>
        </p:style>
      </p:sp>
      <p:sp>
        <p:nvSpPr>
          <p:cNvPr id="1230" name="CustomShape 19"/>
          <p:cNvSpPr/>
          <p:nvPr/>
        </p:nvSpPr>
        <p:spPr>
          <a:xfrm>
            <a:off x="4756112" y="964801"/>
            <a:ext cx="754200" cy="360"/>
          </a:xfrm>
          <a:custGeom>
            <a:avLst/>
            <a:gdLst/>
            <a:ahLst/>
            <a:cxnLst/>
            <a:rect l="l" t="t" r="r" b="b"/>
            <a:pathLst>
              <a:path w="21600" h="21600">
                <a:moveTo>
                  <a:pt x="0" y="0"/>
                </a:moveTo>
                <a:lnTo>
                  <a:pt x="21600" y="21600"/>
                </a:lnTo>
              </a:path>
            </a:pathLst>
          </a:custGeom>
          <a:noFill/>
          <a:ln>
            <a:solidFill>
              <a:srgbClr val="357EB8"/>
            </a:solidFill>
            <a:round/>
            <a:tailEnd type="triangle" w="med" len="med"/>
          </a:ln>
        </p:spPr>
        <p:style>
          <a:lnRef idx="1">
            <a:schemeClr val="accent1"/>
          </a:lnRef>
          <a:fillRef idx="0">
            <a:schemeClr val="accent1"/>
          </a:fillRef>
          <a:effectRef idx="0">
            <a:schemeClr val="accent1"/>
          </a:effectRef>
          <a:fontRef idx="minor"/>
        </p:style>
      </p:sp>
      <p:sp>
        <p:nvSpPr>
          <p:cNvPr id="1231" name="CustomShape 20"/>
          <p:cNvSpPr/>
          <p:nvPr/>
        </p:nvSpPr>
        <p:spPr>
          <a:xfrm>
            <a:off x="4684472" y="964801"/>
            <a:ext cx="826200" cy="360"/>
          </a:xfrm>
          <a:custGeom>
            <a:avLst/>
            <a:gdLst/>
            <a:ahLst/>
            <a:cxnLst/>
            <a:rect l="l" t="t" r="r" b="b"/>
            <a:pathLst>
              <a:path w="21600" h="21600">
                <a:moveTo>
                  <a:pt x="0" y="0"/>
                </a:moveTo>
                <a:lnTo>
                  <a:pt x="21600" y="21600"/>
                </a:lnTo>
              </a:path>
            </a:pathLst>
          </a:custGeom>
          <a:noFill/>
          <a:ln>
            <a:solidFill>
              <a:srgbClr val="357EB8"/>
            </a:solidFill>
            <a:round/>
            <a:tailEnd type="triangle" w="med" len="med"/>
          </a:ln>
        </p:spPr>
        <p:style>
          <a:lnRef idx="1">
            <a:schemeClr val="accent1"/>
          </a:lnRef>
          <a:fillRef idx="0">
            <a:schemeClr val="accent1"/>
          </a:fillRef>
          <a:effectRef idx="0">
            <a:schemeClr val="accent1"/>
          </a:effectRef>
          <a:fontRef idx="minor"/>
        </p:style>
      </p:sp>
      <p:cxnSp>
        <p:nvCxnSpPr>
          <p:cNvPr id="3" name="Straight Arrow Connector 2">
            <a:extLst>
              <a:ext uri="{FF2B5EF4-FFF2-40B4-BE49-F238E27FC236}">
                <a16:creationId xmlns:a16="http://schemas.microsoft.com/office/drawing/2014/main" id="{A0E327F9-B011-4FD9-BEE5-B3F9DE7266CD}"/>
              </a:ext>
            </a:extLst>
          </p:cNvPr>
          <p:cNvCxnSpPr>
            <a:cxnSpLocks/>
            <a:stCxn id="31" idx="2"/>
          </p:cNvCxnSpPr>
          <p:nvPr/>
        </p:nvCxnSpPr>
        <p:spPr>
          <a:xfrm>
            <a:off x="6730671" y="1348625"/>
            <a:ext cx="14801" cy="299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CB86BD-28C4-40D2-806F-02B58C54726D}"/>
              </a:ext>
            </a:extLst>
          </p:cNvPr>
          <p:cNvSpPr txBox="1"/>
          <p:nvPr/>
        </p:nvSpPr>
        <p:spPr>
          <a:xfrm>
            <a:off x="3409507" y="269313"/>
            <a:ext cx="1850065" cy="369332"/>
          </a:xfrm>
          <a:prstGeom prst="rect">
            <a:avLst/>
          </a:prstGeom>
          <a:noFill/>
        </p:spPr>
        <p:txBody>
          <a:bodyPr wrap="square" rtlCol="0">
            <a:spAutoFit/>
          </a:bodyPr>
          <a:lstStyle/>
          <a:p>
            <a:r>
              <a:rPr lang="en-US" dirty="0">
                <a:solidFill>
                  <a:schemeClr val="tx2"/>
                </a:solidFill>
                <a:latin typeface="Dosis Light"/>
              </a:rPr>
              <a:t>FLOWCHART</a:t>
            </a:r>
          </a:p>
        </p:txBody>
      </p:sp>
      <p:sp>
        <p:nvSpPr>
          <p:cNvPr id="29" name="CustomShape 18">
            <a:extLst>
              <a:ext uri="{FF2B5EF4-FFF2-40B4-BE49-F238E27FC236}">
                <a16:creationId xmlns:a16="http://schemas.microsoft.com/office/drawing/2014/main" id="{2204E528-9D4D-416F-BFA5-1F287A0796F9}"/>
              </a:ext>
            </a:extLst>
          </p:cNvPr>
          <p:cNvSpPr/>
          <p:nvPr/>
        </p:nvSpPr>
        <p:spPr>
          <a:xfrm flipH="1" flipV="1">
            <a:off x="2446820" y="4678383"/>
            <a:ext cx="710351" cy="191692"/>
          </a:xfrm>
          <a:prstGeom prst="bentConnector2">
            <a:avLst/>
          </a:prstGeom>
          <a:noFill/>
          <a:ln>
            <a:solidFill>
              <a:srgbClr val="357EB8"/>
            </a:solidFill>
            <a:round/>
          </a:ln>
        </p:spPr>
        <p:style>
          <a:lnRef idx="1">
            <a:schemeClr val="accent1"/>
          </a:lnRef>
          <a:fillRef idx="0">
            <a:schemeClr val="accent1"/>
          </a:fillRef>
          <a:effectRef idx="0">
            <a:schemeClr val="accent1"/>
          </a:effectRef>
          <a:fontRef idx="minor"/>
        </p:style>
      </p:sp>
      <p:sp>
        <p:nvSpPr>
          <p:cNvPr id="30" name="CustomShape 7">
            <a:extLst>
              <a:ext uri="{FF2B5EF4-FFF2-40B4-BE49-F238E27FC236}">
                <a16:creationId xmlns:a16="http://schemas.microsoft.com/office/drawing/2014/main" id="{EAAEC942-FF48-4786-ACA4-49B7467581F7}"/>
              </a:ext>
            </a:extLst>
          </p:cNvPr>
          <p:cNvSpPr/>
          <p:nvPr/>
        </p:nvSpPr>
        <p:spPr>
          <a:xfrm>
            <a:off x="5363029" y="2519619"/>
            <a:ext cx="2837542" cy="690956"/>
          </a:xfrm>
          <a:prstGeom prst="rect">
            <a:avLst/>
          </a:prstGeom>
          <a:ln>
            <a:round/>
          </a:ln>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r>
              <a:rPr lang="en-US" sz="1400" b="0" strike="noStrike" spc="-1" dirty="0">
                <a:solidFill>
                  <a:srgbClr val="000000"/>
                </a:solidFill>
                <a:latin typeface="Arial"/>
                <a:ea typeface="Arial"/>
              </a:rPr>
              <a:t>COMPARE THE MODELS BASED ON THE ACCURACIES</a:t>
            </a:r>
          </a:p>
          <a:p>
            <a:pPr algn="ctr">
              <a:lnSpc>
                <a:spcPct val="100000"/>
              </a:lnSpc>
            </a:pPr>
            <a:r>
              <a:rPr lang="en-US" sz="1400" b="0" strike="noStrike" spc="-1" dirty="0">
                <a:solidFill>
                  <a:srgbClr val="000000"/>
                </a:solidFill>
                <a:latin typeface="Arial"/>
              </a:rPr>
              <a:t>OBTAINED</a:t>
            </a:r>
            <a:endParaRPr lang="en-US" sz="1400" b="0" strike="noStrike" spc="-1" dirty="0">
              <a:latin typeface="Arial"/>
            </a:endParaRPr>
          </a:p>
        </p:txBody>
      </p:sp>
      <p:sp>
        <p:nvSpPr>
          <p:cNvPr id="31" name="CustomShape 7">
            <a:extLst>
              <a:ext uri="{FF2B5EF4-FFF2-40B4-BE49-F238E27FC236}">
                <a16:creationId xmlns:a16="http://schemas.microsoft.com/office/drawing/2014/main" id="{705CDF53-7BC9-44B5-99E2-4030DE3B8E53}"/>
              </a:ext>
            </a:extLst>
          </p:cNvPr>
          <p:cNvSpPr/>
          <p:nvPr/>
        </p:nvSpPr>
        <p:spPr>
          <a:xfrm>
            <a:off x="5510312" y="657669"/>
            <a:ext cx="2440717" cy="690956"/>
          </a:xfrm>
          <a:prstGeom prst="rect">
            <a:avLst/>
          </a:prstGeom>
          <a:ln>
            <a:round/>
          </a:ln>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r>
              <a:rPr lang="en-US" sz="1400" spc="-1" dirty="0">
                <a:solidFill>
                  <a:srgbClr val="000000"/>
                </a:solidFill>
                <a:latin typeface="Arial"/>
                <a:ea typeface="Arial"/>
              </a:rPr>
              <a:t>APPLY SUPERVISED LEARNING ALGORITHMS (Regression)</a:t>
            </a:r>
            <a:endParaRPr lang="en-US" sz="1400" spc="-1" dirty="0">
              <a:latin typeface="Arial"/>
            </a:endParaRPr>
          </a:p>
        </p:txBody>
      </p:sp>
      <p:sp>
        <p:nvSpPr>
          <p:cNvPr id="33" name="CustomShape 5">
            <a:extLst>
              <a:ext uri="{FF2B5EF4-FFF2-40B4-BE49-F238E27FC236}">
                <a16:creationId xmlns:a16="http://schemas.microsoft.com/office/drawing/2014/main" id="{CFBC12C0-A9FD-418E-AAA5-2C2FE8EE90F9}"/>
              </a:ext>
            </a:extLst>
          </p:cNvPr>
          <p:cNvSpPr/>
          <p:nvPr/>
        </p:nvSpPr>
        <p:spPr>
          <a:xfrm>
            <a:off x="860261" y="4081683"/>
            <a:ext cx="3302040" cy="596700"/>
          </a:xfrm>
          <a:prstGeom prst="flowChartProcess">
            <a:avLst/>
          </a:prstGeom>
          <a:ln>
            <a:round/>
          </a:ln>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r>
              <a:rPr lang="en-US" sz="1400" spc="-1" dirty="0">
                <a:solidFill>
                  <a:srgbClr val="000000"/>
                </a:solidFill>
                <a:latin typeface="Arial"/>
                <a:ea typeface="Arial"/>
              </a:rPr>
              <a:t>CHECKING DATASET FOR MULTIPLE</a:t>
            </a:r>
            <a:endParaRPr lang="en-US" sz="1400" spc="-1" dirty="0">
              <a:latin typeface="Arial"/>
            </a:endParaRPr>
          </a:p>
          <a:p>
            <a:pPr algn="ctr">
              <a:lnSpc>
                <a:spcPct val="100000"/>
              </a:lnSpc>
            </a:pPr>
            <a:r>
              <a:rPr lang="en-US" sz="1400" spc="-1" dirty="0">
                <a:solidFill>
                  <a:srgbClr val="000000"/>
                </a:solidFill>
                <a:latin typeface="Arial"/>
                <a:ea typeface="Arial"/>
              </a:rPr>
              <a:t>MACHINE LEARNING ALGORITHMS</a:t>
            </a:r>
            <a:endParaRPr lang="en-US" sz="1400" spc="-1" dirty="0">
              <a:latin typeface="Arial"/>
            </a:endParaRPr>
          </a:p>
        </p:txBody>
      </p:sp>
      <p:sp>
        <p:nvSpPr>
          <p:cNvPr id="34" name="CustomShape 2">
            <a:extLst>
              <a:ext uri="{FF2B5EF4-FFF2-40B4-BE49-F238E27FC236}">
                <a16:creationId xmlns:a16="http://schemas.microsoft.com/office/drawing/2014/main" id="{A085BD00-BA06-40BB-8540-23015FDDAF0D}"/>
              </a:ext>
            </a:extLst>
          </p:cNvPr>
          <p:cNvSpPr/>
          <p:nvPr/>
        </p:nvSpPr>
        <p:spPr>
          <a:xfrm>
            <a:off x="1129845" y="1218551"/>
            <a:ext cx="2715771" cy="772920"/>
          </a:xfrm>
          <a:prstGeom prst="flowChartProcess">
            <a:avLst/>
          </a:prstGeom>
          <a:ln>
            <a:round/>
          </a:ln>
        </p:spPr>
        <p:style>
          <a:lnRef idx="2">
            <a:schemeClr val="accent1"/>
          </a:lnRef>
          <a:fillRef idx="1">
            <a:schemeClr val="lt1"/>
          </a:fillRef>
          <a:effectRef idx="0">
            <a:schemeClr val="accent1"/>
          </a:effectRef>
          <a:fontRef idx="minor"/>
        </p:style>
        <p:txBody>
          <a:bodyPr lIns="90000" tIns="45000" rIns="90000" bIns="45000" anchor="ctr">
            <a:noAutofit/>
          </a:bodyPr>
          <a:lstStyle/>
          <a:p>
            <a:pPr algn="ctr">
              <a:lnSpc>
                <a:spcPct val="100000"/>
              </a:lnSpc>
            </a:pPr>
            <a:r>
              <a:rPr lang="en-US" sz="1400" spc="-1" dirty="0">
                <a:latin typeface="Arial"/>
              </a:rPr>
              <a:t>UNDERSTAND AND ANALYSE THE DATASET</a:t>
            </a:r>
            <a:endParaRPr lang="en-US" sz="1400" b="0" strike="noStrike" spc="-1" dirty="0">
              <a:latin typeface="Arial"/>
            </a:endParaRPr>
          </a:p>
        </p:txBody>
      </p:sp>
      <p:sp>
        <p:nvSpPr>
          <p:cNvPr id="40" name="CustomShape 11">
            <a:extLst>
              <a:ext uri="{FF2B5EF4-FFF2-40B4-BE49-F238E27FC236}">
                <a16:creationId xmlns:a16="http://schemas.microsoft.com/office/drawing/2014/main" id="{955C711B-4DB5-4781-AC7D-31A0B1F0C4D3}"/>
              </a:ext>
            </a:extLst>
          </p:cNvPr>
          <p:cNvSpPr/>
          <p:nvPr/>
        </p:nvSpPr>
        <p:spPr>
          <a:xfrm rot="20408933" flipH="1">
            <a:off x="2428531" y="1080859"/>
            <a:ext cx="45719" cy="129458"/>
          </a:xfrm>
          <a:custGeom>
            <a:avLst/>
            <a:gdLst/>
            <a:ahLst/>
            <a:cxnLst/>
            <a:rect l="l" t="t" r="r" b="b"/>
            <a:pathLst>
              <a:path w="21600" h="21600">
                <a:moveTo>
                  <a:pt x="0" y="0"/>
                </a:moveTo>
                <a:lnTo>
                  <a:pt x="21600" y="21600"/>
                </a:lnTo>
              </a:path>
            </a:pathLst>
          </a:custGeom>
          <a:noFill/>
          <a:ln>
            <a:solidFill>
              <a:srgbClr val="357EB8"/>
            </a:solidFill>
            <a:round/>
            <a:tailEnd type="triangle" w="med" len="med"/>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D45CC6-655B-4953-9AD8-5A1C830B46BC}"/>
              </a:ext>
            </a:extLst>
          </p:cNvPr>
          <p:cNvSpPr txBox="1"/>
          <p:nvPr/>
        </p:nvSpPr>
        <p:spPr>
          <a:xfrm>
            <a:off x="446566" y="379228"/>
            <a:ext cx="8215460" cy="523220"/>
          </a:xfrm>
          <a:prstGeom prst="rect">
            <a:avLst/>
          </a:prstGeom>
          <a:noFill/>
        </p:spPr>
        <p:txBody>
          <a:bodyPr wrap="square" rtlCol="0">
            <a:spAutoFit/>
          </a:bodyPr>
          <a:lstStyle/>
          <a:p>
            <a:pPr algn="ctr"/>
            <a:r>
              <a:rPr lang="en-US" sz="2800" b="1" spc="-1" dirty="0">
                <a:solidFill>
                  <a:srgbClr val="0B87A1"/>
                </a:solidFill>
                <a:latin typeface="Dosis Light"/>
              </a:rPr>
              <a:t>DATA PREPOCESSING</a:t>
            </a:r>
          </a:p>
        </p:txBody>
      </p:sp>
      <p:sp>
        <p:nvSpPr>
          <p:cNvPr id="5" name="TextBox 4">
            <a:extLst>
              <a:ext uri="{FF2B5EF4-FFF2-40B4-BE49-F238E27FC236}">
                <a16:creationId xmlns:a16="http://schemas.microsoft.com/office/drawing/2014/main" id="{9186ECB6-32B2-4782-BAFF-B88FB36F8978}"/>
              </a:ext>
            </a:extLst>
          </p:cNvPr>
          <p:cNvSpPr txBox="1"/>
          <p:nvPr/>
        </p:nvSpPr>
        <p:spPr>
          <a:xfrm>
            <a:off x="446566" y="1024269"/>
            <a:ext cx="7421527" cy="846386"/>
          </a:xfrm>
          <a:prstGeom prst="rect">
            <a:avLst/>
          </a:prstGeom>
          <a:noFill/>
        </p:spPr>
        <p:txBody>
          <a:bodyPr wrap="square" rtlCol="0">
            <a:spAutoFit/>
          </a:bodyPr>
          <a:lstStyle/>
          <a:p>
            <a:pPr marL="285840" indent="-285480" algn="just">
              <a:buClr>
                <a:srgbClr val="000000"/>
              </a:buClr>
              <a:buFont typeface="Arial"/>
              <a:buChar char="•"/>
            </a:pPr>
            <a:r>
              <a:rPr lang="en-IN" sz="1550" spc="-1" dirty="0">
                <a:solidFill>
                  <a:srgbClr val="000000"/>
                </a:solidFill>
                <a:latin typeface="Times New Roman" panose="02020603050405020304" pitchFamily="18" charset="0"/>
                <a:cs typeface="Times New Roman" panose="02020603050405020304" pitchFamily="18" charset="0"/>
              </a:rPr>
              <a:t>Data pre-processing is a data mining technique that involves transforming raw data into an understandable format. </a:t>
            </a:r>
          </a:p>
          <a:p>
            <a:pPr marL="285840" indent="-285480">
              <a:buClr>
                <a:srgbClr val="000000"/>
              </a:buClr>
              <a:buFont typeface="Arial"/>
              <a:buChar char="•"/>
            </a:pPr>
            <a:endParaRPr lang="en-IN" spc="-1" dirty="0">
              <a:solidFill>
                <a:srgbClr val="000000"/>
              </a:solidFill>
              <a:latin typeface="Arial"/>
            </a:endParaRPr>
          </a:p>
        </p:txBody>
      </p:sp>
      <p:sp>
        <p:nvSpPr>
          <p:cNvPr id="6" name="Rectangle 5">
            <a:extLst>
              <a:ext uri="{FF2B5EF4-FFF2-40B4-BE49-F238E27FC236}">
                <a16:creationId xmlns:a16="http://schemas.microsoft.com/office/drawing/2014/main" id="{460A7B81-86F6-40A2-8836-C52905723A36}"/>
              </a:ext>
            </a:extLst>
          </p:cNvPr>
          <p:cNvSpPr/>
          <p:nvPr/>
        </p:nvSpPr>
        <p:spPr>
          <a:xfrm>
            <a:off x="716830" y="1758538"/>
            <a:ext cx="7151263" cy="2039020"/>
          </a:xfrm>
          <a:prstGeom prst="rect">
            <a:avLst/>
          </a:prstGeom>
        </p:spPr>
        <p:txBody>
          <a:bodyPr wrap="square">
            <a:spAutoFit/>
          </a:bodyPr>
          <a:lstStyle/>
          <a:p>
            <a:pPr algn="just"/>
            <a:r>
              <a:rPr lang="en-IN" sz="1550" spc="-1" dirty="0">
                <a:solidFill>
                  <a:srgbClr val="000000"/>
                </a:solidFill>
                <a:latin typeface="Times New Roman" panose="02020603050405020304" pitchFamily="18" charset="0"/>
                <a:cs typeface="Times New Roman" panose="02020603050405020304" pitchFamily="18" charset="0"/>
              </a:rPr>
              <a:t>In real world, data is generally:-</a:t>
            </a:r>
          </a:p>
          <a:p>
            <a:pPr algn="just"/>
            <a:endParaRPr lang="en-IN" spc="-1" dirty="0">
              <a:solidFill>
                <a:srgbClr val="000000"/>
              </a:solidFill>
              <a:latin typeface="Arial"/>
            </a:endParaRPr>
          </a:p>
          <a:p>
            <a:pPr marL="285750" indent="-285750" algn="just">
              <a:buFont typeface="Arial" panose="020B0604020202020204" pitchFamily="34" charset="0"/>
              <a:buChar char="•"/>
            </a:pPr>
            <a:r>
              <a:rPr lang="en-IN" sz="1550" spc="-1" dirty="0">
                <a:solidFill>
                  <a:srgbClr val="000000"/>
                </a:solidFill>
                <a:latin typeface="Times New Roman" panose="02020603050405020304" pitchFamily="18" charset="0"/>
                <a:cs typeface="Times New Roman" panose="02020603050405020304" pitchFamily="18" charset="0"/>
              </a:rPr>
              <a:t>Incomplete : lacking attribute values, lacking certain attributes of interest, or containing only aggregate data. </a:t>
            </a:r>
          </a:p>
          <a:p>
            <a:pPr marL="285750" indent="-285750" algn="just">
              <a:buFont typeface="Arial" panose="020B0604020202020204" pitchFamily="34" charset="0"/>
              <a:buChar char="•"/>
            </a:pPr>
            <a:endParaRPr lang="en-IN" sz="1550" spc="-1"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550" spc="-1" dirty="0">
                <a:solidFill>
                  <a:srgbClr val="000000"/>
                </a:solidFill>
                <a:latin typeface="Times New Roman" panose="02020603050405020304" pitchFamily="18" charset="0"/>
                <a:cs typeface="Times New Roman" panose="02020603050405020304" pitchFamily="18" charset="0"/>
              </a:rPr>
              <a:t>Noisy : containing errors. </a:t>
            </a:r>
          </a:p>
          <a:p>
            <a:pPr marL="285750" indent="-285750" algn="just">
              <a:buFont typeface="Arial" panose="020B0604020202020204" pitchFamily="34" charset="0"/>
              <a:buChar char="•"/>
            </a:pPr>
            <a:endParaRPr lang="en-IN" sz="1550" spc="-1"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550" spc="-1" dirty="0">
                <a:solidFill>
                  <a:srgbClr val="000000"/>
                </a:solidFill>
                <a:latin typeface="Times New Roman" panose="02020603050405020304" pitchFamily="18" charset="0"/>
                <a:cs typeface="Times New Roman" panose="02020603050405020304" pitchFamily="18" charset="0"/>
              </a:rPr>
              <a:t>Inconsistent : containing discrepancies in codes or names.</a:t>
            </a:r>
            <a:endParaRPr lang="en-US" sz="1550"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D206671-AB89-46BA-9631-BF0109B81947}"/>
              </a:ext>
            </a:extLst>
          </p:cNvPr>
          <p:cNvSpPr/>
          <p:nvPr/>
        </p:nvSpPr>
        <p:spPr>
          <a:xfrm>
            <a:off x="439478" y="4240189"/>
            <a:ext cx="7421528" cy="330860"/>
          </a:xfrm>
          <a:prstGeom prst="rect">
            <a:avLst/>
          </a:prstGeom>
        </p:spPr>
        <p:txBody>
          <a:bodyPr wrap="square">
            <a:spAutoFit/>
          </a:bodyPr>
          <a:lstStyle/>
          <a:p>
            <a:pPr marL="285840" indent="-285480" algn="just">
              <a:buClr>
                <a:srgbClr val="000000"/>
              </a:buClr>
              <a:buFont typeface="Arial"/>
              <a:buChar char="•"/>
            </a:pPr>
            <a:r>
              <a:rPr lang="en-IN" sz="1550" spc="-1" dirty="0">
                <a:solidFill>
                  <a:srgbClr val="000000"/>
                </a:solidFill>
                <a:latin typeface="Times New Roman" panose="02020603050405020304" pitchFamily="18" charset="0"/>
                <a:cs typeface="Times New Roman" panose="02020603050405020304" pitchFamily="18" charset="0"/>
              </a:rPr>
              <a:t> Data pre-processing is a proven method of resolving such issues</a:t>
            </a:r>
            <a:r>
              <a:rPr lang="en-IN" sz="1550" spc="-1" baseline="30000" dirty="0">
                <a:solidFill>
                  <a:srgbClr val="000000"/>
                </a:solidFill>
                <a:latin typeface="Times New Roman" panose="02020603050405020304" pitchFamily="18" charset="0"/>
                <a:cs typeface="Times New Roman" panose="02020603050405020304" pitchFamily="18" charset="0"/>
              </a:rPr>
              <a:t>[3]</a:t>
            </a:r>
            <a:r>
              <a:rPr lang="en-IN" sz="1550" spc="-1" dirty="0">
                <a:solidFill>
                  <a:srgbClr val="000000"/>
                </a:solidFill>
                <a:latin typeface="Times New Roman" panose="02020603050405020304" pitchFamily="18" charset="0"/>
                <a:cs typeface="Times New Roman" panose="02020603050405020304" pitchFamily="18" charset="0"/>
              </a:rPr>
              <a:t>.</a:t>
            </a:r>
            <a:endParaRPr lang="en-US" sz="1550"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175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9F95-9165-4C23-B333-4F64747DC4B3}"/>
              </a:ext>
            </a:extLst>
          </p:cNvPr>
          <p:cNvSpPr>
            <a:spLocks noGrp="1"/>
          </p:cNvSpPr>
          <p:nvPr>
            <p:ph type="title"/>
          </p:nvPr>
        </p:nvSpPr>
        <p:spPr>
          <a:xfrm>
            <a:off x="437380" y="621008"/>
            <a:ext cx="7142740" cy="387798"/>
          </a:xfrm>
        </p:spPr>
        <p:txBody>
          <a:bodyPr/>
          <a:lstStyle/>
          <a:p>
            <a:r>
              <a:rPr lang="en-US" sz="2800" b="1" spc="-1" dirty="0">
                <a:solidFill>
                  <a:srgbClr val="0B87A1"/>
                </a:solidFill>
                <a:latin typeface="Dosis Light"/>
              </a:rPr>
              <a:t>Understanding the dataset</a:t>
            </a:r>
          </a:p>
        </p:txBody>
      </p:sp>
      <p:sp>
        <p:nvSpPr>
          <p:cNvPr id="5" name="Rectangle 4">
            <a:extLst>
              <a:ext uri="{FF2B5EF4-FFF2-40B4-BE49-F238E27FC236}">
                <a16:creationId xmlns:a16="http://schemas.microsoft.com/office/drawing/2014/main" id="{A30B4D2F-F428-44B8-8900-3B15FD68F0B3}"/>
              </a:ext>
            </a:extLst>
          </p:cNvPr>
          <p:cNvSpPr/>
          <p:nvPr/>
        </p:nvSpPr>
        <p:spPr>
          <a:xfrm>
            <a:off x="346075" y="1279322"/>
            <a:ext cx="8546134" cy="923330"/>
          </a:xfrm>
          <a:prstGeom prst="rect">
            <a:avLst/>
          </a:prstGeom>
        </p:spPr>
        <p:txBody>
          <a:bodyPr wrap="square">
            <a:spAutoFit/>
          </a:bodyPr>
          <a:lstStyle/>
          <a:p>
            <a:r>
              <a:rPr lang="en-US" spc="-1" dirty="0">
                <a:latin typeface="Times New Roman" panose="02020603050405020304" pitchFamily="18" charset="0"/>
                <a:ea typeface="Titillium Web Light"/>
                <a:cs typeface="Times New Roman" panose="02020603050405020304" pitchFamily="18" charset="0"/>
              </a:rPr>
              <a:t>We obtained data of wheat crop for 2 years, 2013 and 2014, of major American districts</a:t>
            </a:r>
            <a:r>
              <a:rPr lang="en-IN" spc="-1" baseline="30000" dirty="0">
                <a:solidFill>
                  <a:srgbClr val="000000"/>
                </a:solidFill>
                <a:latin typeface="Times New Roman" panose="02020603050405020304" pitchFamily="18" charset="0"/>
                <a:cs typeface="Times New Roman" panose="02020603050405020304" pitchFamily="18" charset="0"/>
              </a:rPr>
              <a:t> [2]</a:t>
            </a:r>
            <a:r>
              <a:rPr lang="en-US" spc="-1" dirty="0">
                <a:latin typeface="Times New Roman" panose="02020603050405020304" pitchFamily="18" charset="0"/>
                <a:ea typeface="Titillium Web Light"/>
                <a:cs typeface="Times New Roman" panose="02020603050405020304" pitchFamily="18" charset="0"/>
              </a:rPr>
              <a:t>.</a:t>
            </a:r>
          </a:p>
          <a:p>
            <a:r>
              <a:rPr lang="en-US" spc="-1" dirty="0">
                <a:latin typeface="Times New Roman" panose="02020603050405020304" pitchFamily="18" charset="0"/>
                <a:cs typeface="Times New Roman" panose="02020603050405020304" pitchFamily="18" charset="0"/>
              </a:rPr>
              <a:t>We merged the two datasets into a single dataset, to get a larger number of data for better prediction.</a:t>
            </a:r>
          </a:p>
        </p:txBody>
      </p:sp>
      <p:pic>
        <p:nvPicPr>
          <p:cNvPr id="9" name="Picture 8" descr="A screenshot of a cell phone&#10;&#10;Description automatically generated">
            <a:extLst>
              <a:ext uri="{FF2B5EF4-FFF2-40B4-BE49-F238E27FC236}">
                <a16:creationId xmlns:a16="http://schemas.microsoft.com/office/drawing/2014/main" id="{93C964B2-822D-4BE6-B443-E5FD378A3CDA}"/>
              </a:ext>
            </a:extLst>
          </p:cNvPr>
          <p:cNvPicPr>
            <a:picLocks noChangeAspect="1"/>
          </p:cNvPicPr>
          <p:nvPr/>
        </p:nvPicPr>
        <p:blipFill rotWithShape="1">
          <a:blip r:embed="rId2">
            <a:extLst>
              <a:ext uri="{28A0092B-C50C-407E-A947-70E740481C1C}">
                <a14:useLocalDpi xmlns:a14="http://schemas.microsoft.com/office/drawing/2010/main" val="0"/>
              </a:ext>
            </a:extLst>
          </a:blip>
          <a:srcRect b="63567"/>
          <a:stretch/>
        </p:blipFill>
        <p:spPr>
          <a:xfrm>
            <a:off x="437380" y="2728771"/>
            <a:ext cx="4463537" cy="113540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9B6E6CFC-236C-48C3-AD19-9185705DB9D7}"/>
              </a:ext>
            </a:extLst>
          </p:cNvPr>
          <p:cNvPicPr>
            <a:picLocks noChangeAspect="1"/>
          </p:cNvPicPr>
          <p:nvPr/>
        </p:nvPicPr>
        <p:blipFill rotWithShape="1">
          <a:blip r:embed="rId2">
            <a:extLst>
              <a:ext uri="{28A0092B-C50C-407E-A947-70E740481C1C}">
                <a14:useLocalDpi xmlns:a14="http://schemas.microsoft.com/office/drawing/2010/main" val="0"/>
              </a:ext>
            </a:extLst>
          </a:blip>
          <a:srcRect t="55198"/>
          <a:stretch/>
        </p:blipFill>
        <p:spPr>
          <a:xfrm>
            <a:off x="5076805" y="2728770"/>
            <a:ext cx="3629815" cy="1135408"/>
          </a:xfrm>
          <a:prstGeom prst="rect">
            <a:avLst/>
          </a:prstGeom>
        </p:spPr>
      </p:pic>
    </p:spTree>
    <p:extLst>
      <p:ext uri="{BB962C8B-B14F-4D97-AF65-F5344CB8AC3E}">
        <p14:creationId xmlns:p14="http://schemas.microsoft.com/office/powerpoint/2010/main" val="3316378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FE73A7E-AB15-48B1-965B-E5703ED92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55" y="319038"/>
            <a:ext cx="6943411" cy="232911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C671088C-713A-4941-8A6B-93A61793C418}"/>
              </a:ext>
            </a:extLst>
          </p:cNvPr>
          <p:cNvPicPr>
            <a:picLocks noChangeAspect="1"/>
          </p:cNvPicPr>
          <p:nvPr/>
        </p:nvPicPr>
        <p:blipFill rotWithShape="1">
          <a:blip r:embed="rId3">
            <a:extLst>
              <a:ext uri="{28A0092B-C50C-407E-A947-70E740481C1C}">
                <a14:useLocalDpi xmlns:a14="http://schemas.microsoft.com/office/drawing/2010/main" val="0"/>
              </a:ext>
            </a:extLst>
          </a:blip>
          <a:srcRect t="1762"/>
          <a:stretch/>
        </p:blipFill>
        <p:spPr>
          <a:xfrm>
            <a:off x="201706" y="2891854"/>
            <a:ext cx="6754227" cy="1608257"/>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6328D946-3C4E-403D-94B4-83D10509BBB2}"/>
              </a:ext>
            </a:extLst>
          </p:cNvPr>
          <p:cNvPicPr>
            <a:picLocks noChangeAspect="1"/>
          </p:cNvPicPr>
          <p:nvPr/>
        </p:nvPicPr>
        <p:blipFill rotWithShape="1">
          <a:blip r:embed="rId4">
            <a:extLst>
              <a:ext uri="{28A0092B-C50C-407E-A947-70E740481C1C}">
                <a14:useLocalDpi xmlns:a14="http://schemas.microsoft.com/office/drawing/2010/main" val="0"/>
              </a:ext>
            </a:extLst>
          </a:blip>
          <a:srcRect t="881"/>
          <a:stretch/>
        </p:blipFill>
        <p:spPr>
          <a:xfrm>
            <a:off x="6948264" y="2891854"/>
            <a:ext cx="1994030" cy="1622681"/>
          </a:xfrm>
          <a:prstGeom prst="rect">
            <a:avLst/>
          </a:prstGeom>
        </p:spPr>
      </p:pic>
      <p:sp>
        <p:nvSpPr>
          <p:cNvPr id="12" name="Rectangle 11">
            <a:extLst>
              <a:ext uri="{FF2B5EF4-FFF2-40B4-BE49-F238E27FC236}">
                <a16:creationId xmlns:a16="http://schemas.microsoft.com/office/drawing/2014/main" id="{8A6C10EE-5774-486E-B26A-B48991A3C6E4}"/>
              </a:ext>
            </a:extLst>
          </p:cNvPr>
          <p:cNvSpPr/>
          <p:nvPr/>
        </p:nvSpPr>
        <p:spPr>
          <a:xfrm>
            <a:off x="3235371" y="4559142"/>
            <a:ext cx="2415918" cy="369332"/>
          </a:xfrm>
          <a:prstGeom prst="rect">
            <a:avLst/>
          </a:prstGeom>
        </p:spPr>
        <p:txBody>
          <a:bodyPr wrap="none">
            <a:spAutoFit/>
          </a:bodyPr>
          <a:lstStyle/>
          <a:p>
            <a:r>
              <a:rPr lang="en-US" altLang="en-US" i="1" dirty="0">
                <a:latin typeface="Times New Roman" panose="02020603050405020304" pitchFamily="18" charset="0"/>
                <a:ea typeface="Calibri" panose="020F0502020204030204" pitchFamily="34" charset="0"/>
                <a:cs typeface="Times New Roman" panose="02020603050405020304" pitchFamily="18" charset="0"/>
              </a:rPr>
              <a:t>Describing the Dataset</a:t>
            </a:r>
            <a:r>
              <a:rPr lang="en-IN" spc="-1" baseline="30000" dirty="0">
                <a:solidFill>
                  <a:srgbClr val="000000"/>
                </a:solidFill>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556600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otalTime>1045</TotalTime>
  <Words>1124</Words>
  <Application>Microsoft Office PowerPoint</Application>
  <PresentationFormat>On-screen Show (16:9)</PresentationFormat>
  <Paragraphs>128</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Cambria Math</vt:lpstr>
      <vt:lpstr>Century Gothic</vt:lpstr>
      <vt:lpstr>Dosis Light</vt:lpstr>
      <vt:lpstr>Garamond</vt:lpstr>
      <vt:lpstr>Times New Roman</vt:lpstr>
      <vt:lpstr>TimesNewRomanPSMT</vt:lpstr>
      <vt:lpstr>Savon</vt:lpstr>
      <vt:lpstr>1_Savon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Understanding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 </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naman.sahni10@gmail.com</dc:creator>
  <cp:lastModifiedBy> </cp:lastModifiedBy>
  <cp:revision>29</cp:revision>
  <dcterms:created xsi:type="dcterms:W3CDTF">2019-05-05T14:45:17Z</dcterms:created>
  <dcterms:modified xsi:type="dcterms:W3CDTF">2019-05-06T10:33:58Z</dcterms:modified>
</cp:coreProperties>
</file>