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7" r:id="rId5"/>
  </p:sldMasterIdLst>
  <p:notesMasterIdLst>
    <p:notesMasterId r:id="rId25"/>
  </p:notesMasterIdLst>
  <p:sldIdLst>
    <p:sldId id="268" r:id="rId6"/>
    <p:sldId id="323" r:id="rId7"/>
    <p:sldId id="353" r:id="rId8"/>
    <p:sldId id="355" r:id="rId9"/>
    <p:sldId id="331" r:id="rId10"/>
    <p:sldId id="336" r:id="rId11"/>
    <p:sldId id="332" r:id="rId12"/>
    <p:sldId id="348" r:id="rId13"/>
    <p:sldId id="349" r:id="rId14"/>
    <p:sldId id="340" r:id="rId15"/>
    <p:sldId id="341" r:id="rId16"/>
    <p:sldId id="342" r:id="rId17"/>
    <p:sldId id="350" r:id="rId18"/>
    <p:sldId id="356" r:id="rId19"/>
    <p:sldId id="357" r:id="rId20"/>
    <p:sldId id="344" r:id="rId21"/>
    <p:sldId id="338" r:id="rId22"/>
    <p:sldId id="330" r:id="rId23"/>
    <p:sldId id="352" r:id="rId24"/>
  </p:sldIdLst>
  <p:sldSz cx="12192000" cy="6858000"/>
  <p:notesSz cx="6797675" cy="9926638"/>
  <p:custDataLst>
    <p:tags r:id="rId2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 Lenhart" initials="PL" lastIdx="1" clrIdx="0">
    <p:extLst/>
  </p:cmAuthor>
  <p:cmAuthor id="2" name="Paul Arndt" initials="PA" lastIdx="2" clrIdx="1">
    <p:extLst/>
  </p:cmAuthor>
  <p:cmAuthor id="3" name="Nicklas Söhner" initials="N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866483-F8CF-E88A-D317-340A4CEA9B6A}" v="1" dt="2021-04-21T08:04:00.147"/>
    <p1510:client id="{91311F38-0F33-DB44-BAE4-CA19E8B7A3C1}" v="126" dt="2021-04-20T13:38:33.165"/>
    <p1510:client id="{7AD6E64D-8F71-6D8C-78E4-33A73F5373BE}" v="21" dt="2021-04-21T08:06:42.417"/>
    <p1510:client id="{85876507-C37A-4458-8010-31C9CFD57DC2}" v="5" dt="2021-04-21T09:31:39.26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8889" autoAdjust="0"/>
  </p:normalViewPr>
  <p:slideViewPr>
    <p:cSldViewPr snapToGrid="0">
      <p:cViewPr>
        <p:scale>
          <a:sx n="111" d="100"/>
          <a:sy n="111" d="100"/>
        </p:scale>
        <p:origin x="-168" y="-5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526A08-7C90-4E7F-ABCE-468D2C6BEB9C}" type="doc">
      <dgm:prSet loTypeId="urn:microsoft.com/office/officeart/2008/layout/VerticalCurvedList" loCatId="list" qsTypeId="urn:microsoft.com/office/officeart/2005/8/quickstyle/simple2" qsCatId="simple" csTypeId="urn:microsoft.com/office/officeart/2005/8/colors/accent2_1" csCatId="accent2" phldr="1"/>
      <dgm:spPr/>
      <dgm:t>
        <a:bodyPr/>
        <a:lstStyle/>
        <a:p>
          <a:endParaRPr lang="zh-CN" altLang="en-US"/>
        </a:p>
      </dgm:t>
    </dgm:pt>
    <dgm:pt modelId="{C4BD0C05-2C6C-4B29-9F3C-0BADCE75C080}">
      <dgm:prSet phldrT="[文本]" custT="1"/>
      <dgm:spPr>
        <a:ln>
          <a:solidFill>
            <a:schemeClr val="tx2"/>
          </a:solidFill>
        </a:ln>
      </dgm:spPr>
      <dgm:t>
        <a:bodyPr/>
        <a:lstStyle/>
        <a:p>
          <a:r>
            <a:rPr lang="en-US" sz="2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Problem overview</a:t>
          </a:r>
          <a:endParaRPr lang="zh-CN" altLang="en-US" sz="2400" b="1" dirty="0">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dgm:t>
    </dgm:pt>
    <dgm:pt modelId="{520747F0-6FED-4CA0-BE84-0F6B72E31F56}" type="parTrans" cxnId="{48071207-5A12-4FB9-BDE7-1215C725DF06}">
      <dgm:prSet/>
      <dgm:spPr/>
      <dgm:t>
        <a:bodyPr/>
        <a:lstStyle/>
        <a:p>
          <a:endParaRPr lang="zh-CN" altLang="en-US"/>
        </a:p>
      </dgm:t>
    </dgm:pt>
    <dgm:pt modelId="{549D0B33-6685-42BD-A35D-7765A36ABC07}" type="sibTrans" cxnId="{48071207-5A12-4FB9-BDE7-1215C725DF06}">
      <dgm:prSet/>
      <dgm:spPr>
        <a:ln w="19050">
          <a:solidFill>
            <a:schemeClr val="accent1"/>
          </a:solidFill>
        </a:ln>
      </dgm:spPr>
      <dgm:t>
        <a:bodyPr/>
        <a:lstStyle/>
        <a:p>
          <a:endParaRPr lang="zh-CN" altLang="en-US"/>
        </a:p>
      </dgm:t>
    </dgm:pt>
    <dgm:pt modelId="{EC052717-854D-4749-B4BA-CE8FDAF62603}">
      <dgm:prSet phldrT="[文本]" custT="1"/>
      <dgm:spPr>
        <a:ln>
          <a:solidFill>
            <a:schemeClr val="tx2"/>
          </a:solidFill>
        </a:ln>
      </dgm:spPr>
      <dgm:t>
        <a:bodyPr/>
        <a:lstStyle/>
        <a:p>
          <a:r>
            <a:rPr lang="en-US" sz="2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Project goal</a:t>
          </a:r>
          <a:endParaRPr lang="zh-CN" altLang="en-US" sz="2400" b="1" dirty="0">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dgm:t>
    </dgm:pt>
    <dgm:pt modelId="{DCF547D8-B493-4818-8DA0-D1B033809C30}" type="parTrans" cxnId="{AB75B3A0-5FF7-4641-936D-2BDD488057DA}">
      <dgm:prSet/>
      <dgm:spPr/>
      <dgm:t>
        <a:bodyPr/>
        <a:lstStyle/>
        <a:p>
          <a:endParaRPr lang="zh-CN" altLang="en-US"/>
        </a:p>
      </dgm:t>
    </dgm:pt>
    <dgm:pt modelId="{94726BBA-A358-4FD5-AA02-A6E999197481}" type="sibTrans" cxnId="{AB75B3A0-5FF7-4641-936D-2BDD488057DA}">
      <dgm:prSet/>
      <dgm:spPr/>
      <dgm:t>
        <a:bodyPr/>
        <a:lstStyle/>
        <a:p>
          <a:endParaRPr lang="zh-CN" altLang="en-US"/>
        </a:p>
      </dgm:t>
    </dgm:pt>
    <dgm:pt modelId="{4523DD5A-4620-4727-8DBA-D85F5548CB11}">
      <dgm:prSet phldrT="[文本]" custT="1"/>
      <dgm:spPr>
        <a:ln>
          <a:solidFill>
            <a:schemeClr val="tx2"/>
          </a:solidFill>
        </a:ln>
      </dgm:spPr>
      <dgm:t>
        <a:bodyPr/>
        <a:lstStyle/>
        <a:p>
          <a:r>
            <a:rPr lang="de-DE" altLang="zh-CN" sz="2400" dirty="0" err="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Platform</a:t>
          </a:r>
          <a:r>
            <a:rPr lang="de-DE" altLang="zh-CN" sz="2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and main libraries</a:t>
          </a:r>
          <a:r>
            <a:rPr lang="de-DE" altLang="zh-CN" sz="2800" dirty="0"/>
            <a:t> </a:t>
          </a:r>
          <a:endParaRPr lang="zh-CN" altLang="en-US" sz="2800" b="1" dirty="0">
            <a:solidFill>
              <a:srgbClr val="800080"/>
            </a:solidFill>
            <a:effectLst/>
            <a:latin typeface="Times New Roman" panose="02020603050405020304" pitchFamily="18" charset="0"/>
            <a:ea typeface="楷体" panose="02010609060101010101" pitchFamily="49" charset="-122"/>
            <a:cs typeface="Times New Roman" panose="02020603050405020304" pitchFamily="18" charset="0"/>
          </a:endParaRPr>
        </a:p>
      </dgm:t>
    </dgm:pt>
    <dgm:pt modelId="{4734682D-A007-4168-84E7-E3DA83E3C375}" type="parTrans" cxnId="{4983B62F-B1E2-4F52-8915-83748AA7BCFA}">
      <dgm:prSet/>
      <dgm:spPr/>
      <dgm:t>
        <a:bodyPr/>
        <a:lstStyle/>
        <a:p>
          <a:endParaRPr lang="zh-CN" altLang="en-US"/>
        </a:p>
      </dgm:t>
    </dgm:pt>
    <dgm:pt modelId="{66F58DA5-B8A0-487F-B4AF-37F84A00EF68}" type="sibTrans" cxnId="{4983B62F-B1E2-4F52-8915-83748AA7BCFA}">
      <dgm:prSet/>
      <dgm:spPr/>
      <dgm:t>
        <a:bodyPr/>
        <a:lstStyle/>
        <a:p>
          <a:endParaRPr lang="zh-CN" altLang="en-US"/>
        </a:p>
      </dgm:t>
    </dgm:pt>
    <dgm:pt modelId="{617D0F94-EB78-43B3-AD0D-29C0B27F948E}">
      <dgm:prSet phldrT="[文本]" custT="1"/>
      <dgm:spPr>
        <a:ln>
          <a:solidFill>
            <a:schemeClr val="tx2"/>
          </a:solidFill>
        </a:ln>
      </dgm:spPr>
      <dgm:t>
        <a:bodyPr/>
        <a:lstStyle/>
        <a:p>
          <a:r>
            <a:rPr lang="de-DE" altLang="zh-CN" sz="2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Exploratory analysis</a:t>
          </a:r>
          <a:endParaRPr lang="zh-CN" altLang="en-US" sz="2400" b="1" dirty="0">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dgm:t>
    </dgm:pt>
    <dgm:pt modelId="{4BC48426-B1CA-4B27-89A6-886819421B52}" type="parTrans" cxnId="{1D00993E-3939-4DCF-8AFE-6C659AF2AB34}">
      <dgm:prSet/>
      <dgm:spPr/>
      <dgm:t>
        <a:bodyPr/>
        <a:lstStyle/>
        <a:p>
          <a:endParaRPr lang="zh-CN" altLang="en-US"/>
        </a:p>
      </dgm:t>
    </dgm:pt>
    <dgm:pt modelId="{0C4D7BE0-3C77-47A4-B4DB-D434A0EE99D3}" type="sibTrans" cxnId="{1D00993E-3939-4DCF-8AFE-6C659AF2AB34}">
      <dgm:prSet/>
      <dgm:spPr/>
      <dgm:t>
        <a:bodyPr/>
        <a:lstStyle/>
        <a:p>
          <a:endParaRPr lang="zh-CN" altLang="en-US"/>
        </a:p>
      </dgm:t>
    </dgm:pt>
    <dgm:pt modelId="{1B092675-6941-40BC-AD70-2949E589ED42}">
      <dgm:prSet phldrT="[文本]" custT="1"/>
      <dgm:spPr>
        <a:ln>
          <a:solidFill>
            <a:schemeClr val="tx2"/>
          </a:solidFill>
        </a:ln>
      </dgm:spPr>
      <dgm:t>
        <a:bodyPr/>
        <a:lstStyle/>
        <a:p>
          <a:r>
            <a:rPr lang="de-DE" altLang="zh-CN" sz="2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Machine learning strategy</a:t>
          </a:r>
          <a:endParaRPr lang="zh-CN" altLang="en-US" sz="2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dgm:t>
    </dgm:pt>
    <dgm:pt modelId="{82D9CC43-DBC3-425E-9CEF-1D6BD9DC9841}" type="parTrans" cxnId="{8EA19C94-E64F-4C1A-9ED5-2DDC162A9EB5}">
      <dgm:prSet/>
      <dgm:spPr/>
      <dgm:t>
        <a:bodyPr/>
        <a:lstStyle/>
        <a:p>
          <a:endParaRPr lang="zh-CN" altLang="en-US"/>
        </a:p>
      </dgm:t>
    </dgm:pt>
    <dgm:pt modelId="{D42E8C73-248E-41E8-A250-75F430E565D1}" type="sibTrans" cxnId="{8EA19C94-E64F-4C1A-9ED5-2DDC162A9EB5}">
      <dgm:prSet/>
      <dgm:spPr/>
      <dgm:t>
        <a:bodyPr/>
        <a:lstStyle/>
        <a:p>
          <a:endParaRPr lang="zh-CN" altLang="en-US"/>
        </a:p>
      </dgm:t>
    </dgm:pt>
    <dgm:pt modelId="{8421A8B1-B5CA-413B-9D28-C11898B6984B}">
      <dgm:prSet phldrT="[文本]" custT="1"/>
      <dgm:spPr>
        <a:ln>
          <a:solidFill>
            <a:schemeClr val="tx2"/>
          </a:solidFill>
        </a:ln>
      </dgm:spPr>
      <dgm:t>
        <a:bodyPr/>
        <a:lstStyle/>
        <a:p>
          <a:r>
            <a:rPr lang="en-US" altLang="zh-CN" sz="2400" kern="12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Conclusion</a:t>
          </a:r>
          <a:endParaRPr lang="zh-CN" altLang="en-US" sz="2400" kern="12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dgm:t>
    </dgm:pt>
    <dgm:pt modelId="{C144CE79-BAD5-483B-BF10-376D3248A866}" type="parTrans" cxnId="{1CD49A08-24A2-4E63-A7DB-1FDC60C15716}">
      <dgm:prSet/>
      <dgm:spPr/>
      <dgm:t>
        <a:bodyPr/>
        <a:lstStyle/>
        <a:p>
          <a:endParaRPr lang="zh-CN" altLang="en-US"/>
        </a:p>
      </dgm:t>
    </dgm:pt>
    <dgm:pt modelId="{7BC8546E-4734-4EF2-A1D9-093A058BA3F4}" type="sibTrans" cxnId="{1CD49A08-24A2-4E63-A7DB-1FDC60C15716}">
      <dgm:prSet/>
      <dgm:spPr/>
      <dgm:t>
        <a:bodyPr/>
        <a:lstStyle/>
        <a:p>
          <a:endParaRPr lang="zh-CN" altLang="en-US"/>
        </a:p>
      </dgm:t>
    </dgm:pt>
    <dgm:pt modelId="{F43CA504-67DF-4222-ADD5-8C121DD14E02}" type="pres">
      <dgm:prSet presAssocID="{8C526A08-7C90-4E7F-ABCE-468D2C6BEB9C}" presName="Name0" presStyleCnt="0">
        <dgm:presLayoutVars>
          <dgm:chMax val="7"/>
          <dgm:chPref val="7"/>
          <dgm:dir/>
        </dgm:presLayoutVars>
      </dgm:prSet>
      <dgm:spPr/>
      <dgm:t>
        <a:bodyPr/>
        <a:lstStyle/>
        <a:p>
          <a:endParaRPr lang="zh-CN" altLang="en-US"/>
        </a:p>
      </dgm:t>
    </dgm:pt>
    <dgm:pt modelId="{4ADB75C4-3F51-4EFF-AAAE-1A7F069A685C}" type="pres">
      <dgm:prSet presAssocID="{8C526A08-7C90-4E7F-ABCE-468D2C6BEB9C}" presName="Name1" presStyleCnt="0"/>
      <dgm:spPr/>
    </dgm:pt>
    <dgm:pt modelId="{60610F7B-CC22-46A1-BDEF-3C7DD09966B7}" type="pres">
      <dgm:prSet presAssocID="{8C526A08-7C90-4E7F-ABCE-468D2C6BEB9C}" presName="cycle" presStyleCnt="0"/>
      <dgm:spPr/>
    </dgm:pt>
    <dgm:pt modelId="{C905E9EA-E437-4788-A235-F04CFFFE5F24}" type="pres">
      <dgm:prSet presAssocID="{8C526A08-7C90-4E7F-ABCE-468D2C6BEB9C}" presName="srcNode" presStyleLbl="node1" presStyleIdx="0" presStyleCnt="6"/>
      <dgm:spPr/>
    </dgm:pt>
    <dgm:pt modelId="{990D40EB-7AEA-4D40-9F0F-170DA45BA690}" type="pres">
      <dgm:prSet presAssocID="{8C526A08-7C90-4E7F-ABCE-468D2C6BEB9C}" presName="conn" presStyleLbl="parChTrans1D2" presStyleIdx="0" presStyleCnt="1" custLinFactNeighborX="-5077" custLinFactNeighborY="425"/>
      <dgm:spPr/>
      <dgm:t>
        <a:bodyPr/>
        <a:lstStyle/>
        <a:p>
          <a:endParaRPr lang="zh-CN" altLang="en-US"/>
        </a:p>
      </dgm:t>
    </dgm:pt>
    <dgm:pt modelId="{E1605483-EA84-45CC-86C3-060C1E6B8AED}" type="pres">
      <dgm:prSet presAssocID="{8C526A08-7C90-4E7F-ABCE-468D2C6BEB9C}" presName="extraNode" presStyleLbl="node1" presStyleIdx="0" presStyleCnt="6"/>
      <dgm:spPr/>
    </dgm:pt>
    <dgm:pt modelId="{B9514013-F7E2-4496-A4A9-1F6EA3F7F8F3}" type="pres">
      <dgm:prSet presAssocID="{8C526A08-7C90-4E7F-ABCE-468D2C6BEB9C}" presName="dstNode" presStyleLbl="node1" presStyleIdx="0" presStyleCnt="6"/>
      <dgm:spPr/>
    </dgm:pt>
    <dgm:pt modelId="{8AB9BFFC-2541-41D5-BC82-4082631CC31F}" type="pres">
      <dgm:prSet presAssocID="{C4BD0C05-2C6C-4B29-9F3C-0BADCE75C080}" presName="text_1" presStyleLbl="node1" presStyleIdx="0" presStyleCnt="6">
        <dgm:presLayoutVars>
          <dgm:bulletEnabled val="1"/>
        </dgm:presLayoutVars>
      </dgm:prSet>
      <dgm:spPr/>
      <dgm:t>
        <a:bodyPr/>
        <a:lstStyle/>
        <a:p>
          <a:endParaRPr lang="zh-CN" altLang="en-US"/>
        </a:p>
      </dgm:t>
    </dgm:pt>
    <dgm:pt modelId="{CA9D2B44-E2F9-45CE-AD4D-9B60AF2080A5}" type="pres">
      <dgm:prSet presAssocID="{C4BD0C05-2C6C-4B29-9F3C-0BADCE75C080}" presName="accent_1" presStyleCnt="0"/>
      <dgm:spPr/>
    </dgm:pt>
    <dgm:pt modelId="{3905CB67-A01E-445A-A47F-67BC98407537}" type="pres">
      <dgm:prSet presAssocID="{C4BD0C05-2C6C-4B29-9F3C-0BADCE75C080}" presName="accentRepeatNode" presStyleLbl="solidFgAcc1" presStyleIdx="0" presStyleCnt="6"/>
      <dgm:spPr>
        <a:ln w="19050">
          <a:solidFill>
            <a:schemeClr val="tx2"/>
          </a:solidFill>
        </a:ln>
      </dgm:spPr>
    </dgm:pt>
    <dgm:pt modelId="{41CD8DE9-B072-43CE-AD61-28399F0A7C5D}" type="pres">
      <dgm:prSet presAssocID="{EC052717-854D-4749-B4BA-CE8FDAF62603}" presName="text_2" presStyleLbl="node1" presStyleIdx="1" presStyleCnt="6" custLinFactNeighborX="749" custLinFactNeighborY="4472">
        <dgm:presLayoutVars>
          <dgm:bulletEnabled val="1"/>
        </dgm:presLayoutVars>
      </dgm:prSet>
      <dgm:spPr/>
      <dgm:t>
        <a:bodyPr/>
        <a:lstStyle/>
        <a:p>
          <a:endParaRPr lang="zh-CN" altLang="en-US"/>
        </a:p>
      </dgm:t>
    </dgm:pt>
    <dgm:pt modelId="{F932CD03-188E-4B56-9045-B9F110FF5514}" type="pres">
      <dgm:prSet presAssocID="{EC052717-854D-4749-B4BA-CE8FDAF62603}" presName="accent_2" presStyleCnt="0"/>
      <dgm:spPr/>
    </dgm:pt>
    <dgm:pt modelId="{B660F753-536A-4913-B3B9-349A49D750C5}" type="pres">
      <dgm:prSet presAssocID="{EC052717-854D-4749-B4BA-CE8FDAF62603}" presName="accentRepeatNode" presStyleLbl="solidFgAcc1" presStyleIdx="1" presStyleCnt="6"/>
      <dgm:spPr>
        <a:ln w="19050">
          <a:solidFill>
            <a:schemeClr val="accent1"/>
          </a:solidFill>
        </a:ln>
      </dgm:spPr>
    </dgm:pt>
    <dgm:pt modelId="{3C191CD3-110B-4FCB-9274-875134913ADE}" type="pres">
      <dgm:prSet presAssocID="{4523DD5A-4620-4727-8DBA-D85F5548CB11}" presName="text_3" presStyleLbl="node1" presStyleIdx="2" presStyleCnt="6" custLinFactNeighborX="1246">
        <dgm:presLayoutVars>
          <dgm:bulletEnabled val="1"/>
        </dgm:presLayoutVars>
      </dgm:prSet>
      <dgm:spPr/>
      <dgm:t>
        <a:bodyPr/>
        <a:lstStyle/>
        <a:p>
          <a:endParaRPr lang="zh-CN" altLang="en-US"/>
        </a:p>
      </dgm:t>
    </dgm:pt>
    <dgm:pt modelId="{F0C739B4-6077-4EDB-AA28-C261C0B95FB8}" type="pres">
      <dgm:prSet presAssocID="{4523DD5A-4620-4727-8DBA-D85F5548CB11}" presName="accent_3" presStyleCnt="0"/>
      <dgm:spPr/>
    </dgm:pt>
    <dgm:pt modelId="{A89AF38B-B2F0-4550-90FC-BFFCD4924606}" type="pres">
      <dgm:prSet presAssocID="{4523DD5A-4620-4727-8DBA-D85F5548CB11}" presName="accentRepeatNode" presStyleLbl="solidFgAcc1" presStyleIdx="2" presStyleCnt="6"/>
      <dgm:spPr>
        <a:ln w="19050">
          <a:solidFill>
            <a:schemeClr val="accent1"/>
          </a:solidFill>
        </a:ln>
      </dgm:spPr>
    </dgm:pt>
    <dgm:pt modelId="{BD19DBE4-6E3D-4C2F-9864-DF68B8266A56}" type="pres">
      <dgm:prSet presAssocID="{617D0F94-EB78-43B3-AD0D-29C0B27F948E}" presName="text_4" presStyleLbl="node1" presStyleIdx="3" presStyleCnt="6" custLinFactNeighborX="1246">
        <dgm:presLayoutVars>
          <dgm:bulletEnabled val="1"/>
        </dgm:presLayoutVars>
      </dgm:prSet>
      <dgm:spPr/>
      <dgm:t>
        <a:bodyPr/>
        <a:lstStyle/>
        <a:p>
          <a:endParaRPr lang="zh-CN" altLang="en-US"/>
        </a:p>
      </dgm:t>
    </dgm:pt>
    <dgm:pt modelId="{7E13C46E-9C8E-4097-811F-450724C06819}" type="pres">
      <dgm:prSet presAssocID="{617D0F94-EB78-43B3-AD0D-29C0B27F948E}" presName="accent_4" presStyleCnt="0"/>
      <dgm:spPr/>
    </dgm:pt>
    <dgm:pt modelId="{59F98D72-3B17-4313-9370-5712E982B7FF}" type="pres">
      <dgm:prSet presAssocID="{617D0F94-EB78-43B3-AD0D-29C0B27F948E}" presName="accentRepeatNode" presStyleLbl="solidFgAcc1" presStyleIdx="3" presStyleCnt="6"/>
      <dgm:spPr>
        <a:ln w="19050">
          <a:solidFill>
            <a:schemeClr val="accent1"/>
          </a:solidFill>
        </a:ln>
      </dgm:spPr>
    </dgm:pt>
    <dgm:pt modelId="{18DE97BC-5D76-49A7-B50D-FC1AC401BD8E}" type="pres">
      <dgm:prSet presAssocID="{1B092675-6941-40BC-AD70-2949E589ED42}" presName="text_5" presStyleLbl="node1" presStyleIdx="4" presStyleCnt="6" custLinFactNeighborX="1246">
        <dgm:presLayoutVars>
          <dgm:bulletEnabled val="1"/>
        </dgm:presLayoutVars>
      </dgm:prSet>
      <dgm:spPr/>
      <dgm:t>
        <a:bodyPr/>
        <a:lstStyle/>
        <a:p>
          <a:endParaRPr lang="zh-CN" altLang="en-US"/>
        </a:p>
      </dgm:t>
    </dgm:pt>
    <dgm:pt modelId="{96E3B902-11BA-46D2-9ADB-EE693C2F69F9}" type="pres">
      <dgm:prSet presAssocID="{1B092675-6941-40BC-AD70-2949E589ED42}" presName="accent_5" presStyleCnt="0"/>
      <dgm:spPr/>
    </dgm:pt>
    <dgm:pt modelId="{8937D39D-55D6-4D88-9350-D9A78674DE0C}" type="pres">
      <dgm:prSet presAssocID="{1B092675-6941-40BC-AD70-2949E589ED42}" presName="accentRepeatNode" presStyleLbl="solidFgAcc1" presStyleIdx="4" presStyleCnt="6"/>
      <dgm:spPr>
        <a:ln w="19050">
          <a:solidFill>
            <a:schemeClr val="accent1"/>
          </a:solidFill>
        </a:ln>
      </dgm:spPr>
    </dgm:pt>
    <dgm:pt modelId="{82DF73FF-FCA9-48CC-A707-94449C0E4138}" type="pres">
      <dgm:prSet presAssocID="{8421A8B1-B5CA-413B-9D28-C11898B6984B}" presName="text_6" presStyleLbl="node1" presStyleIdx="5" presStyleCnt="6" custLinFactNeighborX="1246">
        <dgm:presLayoutVars>
          <dgm:bulletEnabled val="1"/>
        </dgm:presLayoutVars>
      </dgm:prSet>
      <dgm:spPr/>
      <dgm:t>
        <a:bodyPr/>
        <a:lstStyle/>
        <a:p>
          <a:endParaRPr lang="zh-CN" altLang="en-US"/>
        </a:p>
      </dgm:t>
    </dgm:pt>
    <dgm:pt modelId="{6A1DE500-09BE-4ED9-AA5B-B89AE81C06B6}" type="pres">
      <dgm:prSet presAssocID="{8421A8B1-B5CA-413B-9D28-C11898B6984B}" presName="accent_6" presStyleCnt="0"/>
      <dgm:spPr/>
    </dgm:pt>
    <dgm:pt modelId="{53E98912-0749-4D06-88C6-612CEEDB7937}" type="pres">
      <dgm:prSet presAssocID="{8421A8B1-B5CA-413B-9D28-C11898B6984B}" presName="accentRepeatNode" presStyleLbl="solidFgAcc1" presStyleIdx="5" presStyleCnt="6"/>
      <dgm:spPr>
        <a:ln w="19050">
          <a:solidFill>
            <a:schemeClr val="accent1"/>
          </a:solidFill>
        </a:ln>
      </dgm:spPr>
    </dgm:pt>
  </dgm:ptLst>
  <dgm:cxnLst>
    <dgm:cxn modelId="{835E71D6-12C7-4804-B3A2-65D516D28A80}" type="presOf" srcId="{1B092675-6941-40BC-AD70-2949E589ED42}" destId="{18DE97BC-5D76-49A7-B50D-FC1AC401BD8E}" srcOrd="0" destOrd="0" presId="urn:microsoft.com/office/officeart/2008/layout/VerticalCurvedList"/>
    <dgm:cxn modelId="{EE99FCD5-3988-49D0-A37A-1231DFD38E45}" type="presOf" srcId="{8C526A08-7C90-4E7F-ABCE-468D2C6BEB9C}" destId="{F43CA504-67DF-4222-ADD5-8C121DD14E02}" srcOrd="0" destOrd="0" presId="urn:microsoft.com/office/officeart/2008/layout/VerticalCurvedList"/>
    <dgm:cxn modelId="{82BDAFD5-74F4-4901-BF2E-421CFC0444A2}" type="presOf" srcId="{C4BD0C05-2C6C-4B29-9F3C-0BADCE75C080}" destId="{8AB9BFFC-2541-41D5-BC82-4082631CC31F}" srcOrd="0" destOrd="0" presId="urn:microsoft.com/office/officeart/2008/layout/VerticalCurvedList"/>
    <dgm:cxn modelId="{63635490-5826-46C3-863A-F1E87B796A51}" type="presOf" srcId="{549D0B33-6685-42BD-A35D-7765A36ABC07}" destId="{990D40EB-7AEA-4D40-9F0F-170DA45BA690}" srcOrd="0" destOrd="0" presId="urn:microsoft.com/office/officeart/2008/layout/VerticalCurvedList"/>
    <dgm:cxn modelId="{4983B62F-B1E2-4F52-8915-83748AA7BCFA}" srcId="{8C526A08-7C90-4E7F-ABCE-468D2C6BEB9C}" destId="{4523DD5A-4620-4727-8DBA-D85F5548CB11}" srcOrd="2" destOrd="0" parTransId="{4734682D-A007-4168-84E7-E3DA83E3C375}" sibTransId="{66F58DA5-B8A0-487F-B4AF-37F84A00EF68}"/>
    <dgm:cxn modelId="{AB75B3A0-5FF7-4641-936D-2BDD488057DA}" srcId="{8C526A08-7C90-4E7F-ABCE-468D2C6BEB9C}" destId="{EC052717-854D-4749-B4BA-CE8FDAF62603}" srcOrd="1" destOrd="0" parTransId="{DCF547D8-B493-4818-8DA0-D1B033809C30}" sibTransId="{94726BBA-A358-4FD5-AA02-A6E999197481}"/>
    <dgm:cxn modelId="{6B2C3C05-68B5-4AD6-9EF0-093EFB6201EE}" type="presOf" srcId="{8421A8B1-B5CA-413B-9D28-C11898B6984B}" destId="{82DF73FF-FCA9-48CC-A707-94449C0E4138}" srcOrd="0" destOrd="0" presId="urn:microsoft.com/office/officeart/2008/layout/VerticalCurvedList"/>
    <dgm:cxn modelId="{1CD49A08-24A2-4E63-A7DB-1FDC60C15716}" srcId="{8C526A08-7C90-4E7F-ABCE-468D2C6BEB9C}" destId="{8421A8B1-B5CA-413B-9D28-C11898B6984B}" srcOrd="5" destOrd="0" parTransId="{C144CE79-BAD5-483B-BF10-376D3248A866}" sibTransId="{7BC8546E-4734-4EF2-A1D9-093A058BA3F4}"/>
    <dgm:cxn modelId="{48071207-5A12-4FB9-BDE7-1215C725DF06}" srcId="{8C526A08-7C90-4E7F-ABCE-468D2C6BEB9C}" destId="{C4BD0C05-2C6C-4B29-9F3C-0BADCE75C080}" srcOrd="0" destOrd="0" parTransId="{520747F0-6FED-4CA0-BE84-0F6B72E31F56}" sibTransId="{549D0B33-6685-42BD-A35D-7765A36ABC07}"/>
    <dgm:cxn modelId="{4AF4BA39-C735-4F70-866E-FCB07D8573FE}" type="presOf" srcId="{617D0F94-EB78-43B3-AD0D-29C0B27F948E}" destId="{BD19DBE4-6E3D-4C2F-9864-DF68B8266A56}" srcOrd="0" destOrd="0" presId="urn:microsoft.com/office/officeart/2008/layout/VerticalCurvedList"/>
    <dgm:cxn modelId="{4276DA2F-7576-4909-98A1-8CD343A24645}" type="presOf" srcId="{4523DD5A-4620-4727-8DBA-D85F5548CB11}" destId="{3C191CD3-110B-4FCB-9274-875134913ADE}" srcOrd="0" destOrd="0" presId="urn:microsoft.com/office/officeart/2008/layout/VerticalCurvedList"/>
    <dgm:cxn modelId="{8EA19C94-E64F-4C1A-9ED5-2DDC162A9EB5}" srcId="{8C526A08-7C90-4E7F-ABCE-468D2C6BEB9C}" destId="{1B092675-6941-40BC-AD70-2949E589ED42}" srcOrd="4" destOrd="0" parTransId="{82D9CC43-DBC3-425E-9CEF-1D6BD9DC9841}" sibTransId="{D42E8C73-248E-41E8-A250-75F430E565D1}"/>
    <dgm:cxn modelId="{A028CE11-86EA-484F-8308-CD681270DE71}" type="presOf" srcId="{EC052717-854D-4749-B4BA-CE8FDAF62603}" destId="{41CD8DE9-B072-43CE-AD61-28399F0A7C5D}" srcOrd="0" destOrd="0" presId="urn:microsoft.com/office/officeart/2008/layout/VerticalCurvedList"/>
    <dgm:cxn modelId="{1D00993E-3939-4DCF-8AFE-6C659AF2AB34}" srcId="{8C526A08-7C90-4E7F-ABCE-468D2C6BEB9C}" destId="{617D0F94-EB78-43B3-AD0D-29C0B27F948E}" srcOrd="3" destOrd="0" parTransId="{4BC48426-B1CA-4B27-89A6-886819421B52}" sibTransId="{0C4D7BE0-3C77-47A4-B4DB-D434A0EE99D3}"/>
    <dgm:cxn modelId="{E1BA86BB-BFC4-41A5-B72F-4C84A0888F47}" type="presParOf" srcId="{F43CA504-67DF-4222-ADD5-8C121DD14E02}" destId="{4ADB75C4-3F51-4EFF-AAAE-1A7F069A685C}" srcOrd="0" destOrd="0" presId="urn:microsoft.com/office/officeart/2008/layout/VerticalCurvedList"/>
    <dgm:cxn modelId="{2BFC4353-D4DC-44E4-8ACE-2698D88D005C}" type="presParOf" srcId="{4ADB75C4-3F51-4EFF-AAAE-1A7F069A685C}" destId="{60610F7B-CC22-46A1-BDEF-3C7DD09966B7}" srcOrd="0" destOrd="0" presId="urn:microsoft.com/office/officeart/2008/layout/VerticalCurvedList"/>
    <dgm:cxn modelId="{17A1AB14-72E6-42FD-8BFC-87E28BFD2F39}" type="presParOf" srcId="{60610F7B-CC22-46A1-BDEF-3C7DD09966B7}" destId="{C905E9EA-E437-4788-A235-F04CFFFE5F24}" srcOrd="0" destOrd="0" presId="urn:microsoft.com/office/officeart/2008/layout/VerticalCurvedList"/>
    <dgm:cxn modelId="{6FFBA187-B907-4B1E-B423-C7C7E803FCC4}" type="presParOf" srcId="{60610F7B-CC22-46A1-BDEF-3C7DD09966B7}" destId="{990D40EB-7AEA-4D40-9F0F-170DA45BA690}" srcOrd="1" destOrd="0" presId="urn:microsoft.com/office/officeart/2008/layout/VerticalCurvedList"/>
    <dgm:cxn modelId="{42ABDDF2-1992-470E-8EDD-F4DB6D8CDB96}" type="presParOf" srcId="{60610F7B-CC22-46A1-BDEF-3C7DD09966B7}" destId="{E1605483-EA84-45CC-86C3-060C1E6B8AED}" srcOrd="2" destOrd="0" presId="urn:microsoft.com/office/officeart/2008/layout/VerticalCurvedList"/>
    <dgm:cxn modelId="{85F6EDC8-D97C-4452-B6E6-98F432034FAB}" type="presParOf" srcId="{60610F7B-CC22-46A1-BDEF-3C7DD09966B7}" destId="{B9514013-F7E2-4496-A4A9-1F6EA3F7F8F3}" srcOrd="3" destOrd="0" presId="urn:microsoft.com/office/officeart/2008/layout/VerticalCurvedList"/>
    <dgm:cxn modelId="{E0C89C4A-6FD2-4EF9-AAE5-2B1AE378E35D}" type="presParOf" srcId="{4ADB75C4-3F51-4EFF-AAAE-1A7F069A685C}" destId="{8AB9BFFC-2541-41D5-BC82-4082631CC31F}" srcOrd="1" destOrd="0" presId="urn:microsoft.com/office/officeart/2008/layout/VerticalCurvedList"/>
    <dgm:cxn modelId="{991A384D-EED0-4688-A17F-200E44D4DD91}" type="presParOf" srcId="{4ADB75C4-3F51-4EFF-AAAE-1A7F069A685C}" destId="{CA9D2B44-E2F9-45CE-AD4D-9B60AF2080A5}" srcOrd="2" destOrd="0" presId="urn:microsoft.com/office/officeart/2008/layout/VerticalCurvedList"/>
    <dgm:cxn modelId="{DDB8D081-38BC-4C6B-BBAC-7508A07F7E66}" type="presParOf" srcId="{CA9D2B44-E2F9-45CE-AD4D-9B60AF2080A5}" destId="{3905CB67-A01E-445A-A47F-67BC98407537}" srcOrd="0" destOrd="0" presId="urn:microsoft.com/office/officeart/2008/layout/VerticalCurvedList"/>
    <dgm:cxn modelId="{A0B5BC6B-D981-486A-A64A-68642CCE08C9}" type="presParOf" srcId="{4ADB75C4-3F51-4EFF-AAAE-1A7F069A685C}" destId="{41CD8DE9-B072-43CE-AD61-28399F0A7C5D}" srcOrd="3" destOrd="0" presId="urn:microsoft.com/office/officeart/2008/layout/VerticalCurvedList"/>
    <dgm:cxn modelId="{BF7FEBAD-8ACF-4D92-8158-939C578A0C25}" type="presParOf" srcId="{4ADB75C4-3F51-4EFF-AAAE-1A7F069A685C}" destId="{F932CD03-188E-4B56-9045-B9F110FF5514}" srcOrd="4" destOrd="0" presId="urn:microsoft.com/office/officeart/2008/layout/VerticalCurvedList"/>
    <dgm:cxn modelId="{507071E1-F678-4214-AABB-D9EF93864B17}" type="presParOf" srcId="{F932CD03-188E-4B56-9045-B9F110FF5514}" destId="{B660F753-536A-4913-B3B9-349A49D750C5}" srcOrd="0" destOrd="0" presId="urn:microsoft.com/office/officeart/2008/layout/VerticalCurvedList"/>
    <dgm:cxn modelId="{ED3B6B47-6711-4241-B66D-7E353367132B}" type="presParOf" srcId="{4ADB75C4-3F51-4EFF-AAAE-1A7F069A685C}" destId="{3C191CD3-110B-4FCB-9274-875134913ADE}" srcOrd="5" destOrd="0" presId="urn:microsoft.com/office/officeart/2008/layout/VerticalCurvedList"/>
    <dgm:cxn modelId="{DA32F219-26A3-4431-A741-ECEF4EDF52EF}" type="presParOf" srcId="{4ADB75C4-3F51-4EFF-AAAE-1A7F069A685C}" destId="{F0C739B4-6077-4EDB-AA28-C261C0B95FB8}" srcOrd="6" destOrd="0" presId="urn:microsoft.com/office/officeart/2008/layout/VerticalCurvedList"/>
    <dgm:cxn modelId="{2C09C9A2-AE8A-46F5-AAB1-932AC2834232}" type="presParOf" srcId="{F0C739B4-6077-4EDB-AA28-C261C0B95FB8}" destId="{A89AF38B-B2F0-4550-90FC-BFFCD4924606}" srcOrd="0" destOrd="0" presId="urn:microsoft.com/office/officeart/2008/layout/VerticalCurvedList"/>
    <dgm:cxn modelId="{AECF41DE-9A48-4E71-9939-56C6EA1B33DC}" type="presParOf" srcId="{4ADB75C4-3F51-4EFF-AAAE-1A7F069A685C}" destId="{BD19DBE4-6E3D-4C2F-9864-DF68B8266A56}" srcOrd="7" destOrd="0" presId="urn:microsoft.com/office/officeart/2008/layout/VerticalCurvedList"/>
    <dgm:cxn modelId="{FEF3BF55-A8EC-42C1-A333-A4127B8206CD}" type="presParOf" srcId="{4ADB75C4-3F51-4EFF-AAAE-1A7F069A685C}" destId="{7E13C46E-9C8E-4097-811F-450724C06819}" srcOrd="8" destOrd="0" presId="urn:microsoft.com/office/officeart/2008/layout/VerticalCurvedList"/>
    <dgm:cxn modelId="{72995858-E96A-42E9-B48C-A951026F7D27}" type="presParOf" srcId="{7E13C46E-9C8E-4097-811F-450724C06819}" destId="{59F98D72-3B17-4313-9370-5712E982B7FF}" srcOrd="0" destOrd="0" presId="urn:microsoft.com/office/officeart/2008/layout/VerticalCurvedList"/>
    <dgm:cxn modelId="{6875A7D7-95C3-46DF-9517-77340B0D3E63}" type="presParOf" srcId="{4ADB75C4-3F51-4EFF-AAAE-1A7F069A685C}" destId="{18DE97BC-5D76-49A7-B50D-FC1AC401BD8E}" srcOrd="9" destOrd="0" presId="urn:microsoft.com/office/officeart/2008/layout/VerticalCurvedList"/>
    <dgm:cxn modelId="{E895BCDD-A8DF-43D7-8CE5-F15CDD70A70E}" type="presParOf" srcId="{4ADB75C4-3F51-4EFF-AAAE-1A7F069A685C}" destId="{96E3B902-11BA-46D2-9ADB-EE693C2F69F9}" srcOrd="10" destOrd="0" presId="urn:microsoft.com/office/officeart/2008/layout/VerticalCurvedList"/>
    <dgm:cxn modelId="{2A47F6E5-3161-4B6B-AF98-6DD73B68F708}" type="presParOf" srcId="{96E3B902-11BA-46D2-9ADB-EE693C2F69F9}" destId="{8937D39D-55D6-4D88-9350-D9A78674DE0C}" srcOrd="0" destOrd="0" presId="urn:microsoft.com/office/officeart/2008/layout/VerticalCurvedList"/>
    <dgm:cxn modelId="{24EA4BF0-9E22-4AA5-B118-9C68A494DADC}" type="presParOf" srcId="{4ADB75C4-3F51-4EFF-AAAE-1A7F069A685C}" destId="{82DF73FF-FCA9-48CC-A707-94449C0E4138}" srcOrd="11" destOrd="0" presId="urn:microsoft.com/office/officeart/2008/layout/VerticalCurvedList"/>
    <dgm:cxn modelId="{EF83FF2C-659C-4808-867B-97ACAA65FEAF}" type="presParOf" srcId="{4ADB75C4-3F51-4EFF-AAAE-1A7F069A685C}" destId="{6A1DE500-09BE-4ED9-AA5B-B89AE81C06B6}" srcOrd="12" destOrd="0" presId="urn:microsoft.com/office/officeart/2008/layout/VerticalCurvedList"/>
    <dgm:cxn modelId="{68791A18-F77B-4892-B1C2-60EFF225CC2F}" type="presParOf" srcId="{6A1DE500-09BE-4ED9-AA5B-B89AE81C06B6}" destId="{53E98912-0749-4D06-88C6-612CEEDB7937}" srcOrd="0" destOrd="0" presId="urn:microsoft.com/office/officeart/2008/layout/VerticalCurvedList"/>
  </dgm:cxnLst>
  <dgm:bg/>
  <dgm:whole>
    <a:ln>
      <a:noFill/>
    </a:ln>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D40EB-7AEA-4D40-9F0F-170DA45BA690}">
      <dsp:nvSpPr>
        <dsp:cNvPr id="0" name=""/>
        <dsp:cNvSpPr/>
      </dsp:nvSpPr>
      <dsp:spPr>
        <a:xfrm>
          <a:off x="-5199982" y="-770165"/>
          <a:ext cx="6192280" cy="6192280"/>
        </a:xfrm>
        <a:prstGeom prst="blockArc">
          <a:avLst>
            <a:gd name="adj1" fmla="val 18900000"/>
            <a:gd name="adj2" fmla="val 2700000"/>
            <a:gd name="adj3" fmla="val 349"/>
          </a:avLst>
        </a:prstGeom>
        <a:noFill/>
        <a:ln w="1905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8AB9BFFC-2541-41D5-BC82-4082631CC31F}">
      <dsp:nvSpPr>
        <dsp:cNvPr id="0" name=""/>
        <dsp:cNvSpPr/>
      </dsp:nvSpPr>
      <dsp:spPr>
        <a:xfrm>
          <a:off x="370074" y="242199"/>
          <a:ext cx="4842827" cy="484215"/>
        </a:xfrm>
        <a:prstGeom prst="rect">
          <a:avLst/>
        </a:prstGeom>
        <a:solidFill>
          <a:schemeClr val="lt1">
            <a:hueOff val="0"/>
            <a:satOff val="0"/>
            <a:lumOff val="0"/>
            <a:alphaOff val="0"/>
          </a:schemeClr>
        </a:solidFill>
        <a:ln w="19050" cap="flat" cmpd="sng" algn="ctr">
          <a:solidFill>
            <a:schemeClr val="tx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4346" tIns="60960" rIns="60960" bIns="60960" numCol="1" spcCol="1270" anchor="ctr" anchorCtr="0">
          <a:noAutofit/>
        </a:bodyPr>
        <a:lstStyle/>
        <a:p>
          <a:pPr lvl="0" algn="l" defTabSz="1066800">
            <a:lnSpc>
              <a:spcPct val="90000"/>
            </a:lnSpc>
            <a:spcBef>
              <a:spcPct val="0"/>
            </a:spcBef>
            <a:spcAft>
              <a:spcPct val="35000"/>
            </a:spcAft>
          </a:pPr>
          <a:r>
            <a:rPr lang="en-US" sz="2400" kern="12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Problem overview</a:t>
          </a:r>
          <a:endParaRPr lang="zh-CN" altLang="en-US" sz="2400" b="1" kern="1200" dirty="0">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dsp:txBody>
      <dsp:txXfrm>
        <a:off x="370074" y="242199"/>
        <a:ext cx="4842827" cy="484215"/>
      </dsp:txXfrm>
    </dsp:sp>
    <dsp:sp modelId="{3905CB67-A01E-445A-A47F-67BC98407537}">
      <dsp:nvSpPr>
        <dsp:cNvPr id="0" name=""/>
        <dsp:cNvSpPr/>
      </dsp:nvSpPr>
      <dsp:spPr>
        <a:xfrm>
          <a:off x="67439" y="181672"/>
          <a:ext cx="605269" cy="605269"/>
        </a:xfrm>
        <a:prstGeom prst="ellipse">
          <a:avLst/>
        </a:prstGeom>
        <a:solidFill>
          <a:schemeClr val="lt1">
            <a:hueOff val="0"/>
            <a:satOff val="0"/>
            <a:lumOff val="0"/>
            <a:alphaOff val="0"/>
          </a:schemeClr>
        </a:solidFill>
        <a:ln w="1905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sp>
    <dsp:sp modelId="{41CD8DE9-B072-43CE-AD61-28399F0A7C5D}">
      <dsp:nvSpPr>
        <dsp:cNvPr id="0" name=""/>
        <dsp:cNvSpPr/>
      </dsp:nvSpPr>
      <dsp:spPr>
        <a:xfrm>
          <a:off x="801664" y="990086"/>
          <a:ext cx="4444526" cy="484215"/>
        </a:xfrm>
        <a:prstGeom prst="rect">
          <a:avLst/>
        </a:prstGeom>
        <a:solidFill>
          <a:schemeClr val="lt1">
            <a:hueOff val="0"/>
            <a:satOff val="0"/>
            <a:lumOff val="0"/>
            <a:alphaOff val="0"/>
          </a:schemeClr>
        </a:solidFill>
        <a:ln w="19050" cap="flat" cmpd="sng" algn="ctr">
          <a:solidFill>
            <a:schemeClr val="tx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4346" tIns="60960" rIns="60960" bIns="60960" numCol="1" spcCol="1270" anchor="ctr" anchorCtr="0">
          <a:noAutofit/>
        </a:bodyPr>
        <a:lstStyle/>
        <a:p>
          <a:pPr lvl="0" algn="l" defTabSz="1066800">
            <a:lnSpc>
              <a:spcPct val="90000"/>
            </a:lnSpc>
            <a:spcBef>
              <a:spcPct val="0"/>
            </a:spcBef>
            <a:spcAft>
              <a:spcPct val="35000"/>
            </a:spcAft>
          </a:pPr>
          <a:r>
            <a:rPr lang="en-US" sz="2400" kern="12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Project goal</a:t>
          </a:r>
          <a:endParaRPr lang="zh-CN" altLang="en-US" sz="2400" b="1" kern="1200" dirty="0">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dsp:txBody>
      <dsp:txXfrm>
        <a:off x="801664" y="990086"/>
        <a:ext cx="4444526" cy="484215"/>
      </dsp:txXfrm>
    </dsp:sp>
    <dsp:sp modelId="{B660F753-536A-4913-B3B9-349A49D750C5}">
      <dsp:nvSpPr>
        <dsp:cNvPr id="0" name=""/>
        <dsp:cNvSpPr/>
      </dsp:nvSpPr>
      <dsp:spPr>
        <a:xfrm>
          <a:off x="465739" y="907904"/>
          <a:ext cx="605269" cy="605269"/>
        </a:xfrm>
        <a:prstGeom prst="ellipse">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3C191CD3-110B-4FCB-9274-875134913ADE}">
      <dsp:nvSpPr>
        <dsp:cNvPr id="0" name=""/>
        <dsp:cNvSpPr/>
      </dsp:nvSpPr>
      <dsp:spPr>
        <a:xfrm>
          <a:off x="1003617" y="1694663"/>
          <a:ext cx="4262393" cy="484215"/>
        </a:xfrm>
        <a:prstGeom prst="rect">
          <a:avLst/>
        </a:prstGeom>
        <a:solidFill>
          <a:schemeClr val="lt1">
            <a:hueOff val="0"/>
            <a:satOff val="0"/>
            <a:lumOff val="0"/>
            <a:alphaOff val="0"/>
          </a:schemeClr>
        </a:solidFill>
        <a:ln w="19050" cap="flat" cmpd="sng" algn="ctr">
          <a:solidFill>
            <a:schemeClr val="tx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4346" tIns="60960" rIns="60960" bIns="60960" numCol="1" spcCol="1270" anchor="ctr" anchorCtr="0">
          <a:noAutofit/>
        </a:bodyPr>
        <a:lstStyle/>
        <a:p>
          <a:pPr lvl="0" algn="l" defTabSz="1066800">
            <a:lnSpc>
              <a:spcPct val="90000"/>
            </a:lnSpc>
            <a:spcBef>
              <a:spcPct val="0"/>
            </a:spcBef>
            <a:spcAft>
              <a:spcPct val="35000"/>
            </a:spcAft>
          </a:pPr>
          <a:r>
            <a:rPr lang="de-DE" altLang="zh-CN" sz="2400" kern="1200" dirty="0" err="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Platform</a:t>
          </a:r>
          <a:r>
            <a:rPr lang="de-DE" altLang="zh-CN" sz="2400" kern="12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and main libraries</a:t>
          </a:r>
          <a:r>
            <a:rPr lang="de-DE" altLang="zh-CN" sz="2800" kern="1200" dirty="0"/>
            <a:t> </a:t>
          </a:r>
          <a:endParaRPr lang="zh-CN" altLang="en-US" sz="2800" b="1" kern="1200" dirty="0">
            <a:solidFill>
              <a:srgbClr val="800080"/>
            </a:solidFill>
            <a:effectLst/>
            <a:latin typeface="Times New Roman" panose="02020603050405020304" pitchFamily="18" charset="0"/>
            <a:ea typeface="楷体" panose="02010609060101010101" pitchFamily="49" charset="-122"/>
            <a:cs typeface="Times New Roman" panose="02020603050405020304" pitchFamily="18" charset="0"/>
          </a:endParaRPr>
        </a:p>
      </dsp:txBody>
      <dsp:txXfrm>
        <a:off x="1003617" y="1694663"/>
        <a:ext cx="4262393" cy="484215"/>
      </dsp:txXfrm>
    </dsp:sp>
    <dsp:sp modelId="{A89AF38B-B2F0-4550-90FC-BFFCD4924606}">
      <dsp:nvSpPr>
        <dsp:cNvPr id="0" name=""/>
        <dsp:cNvSpPr/>
      </dsp:nvSpPr>
      <dsp:spPr>
        <a:xfrm>
          <a:off x="647872" y="1634136"/>
          <a:ext cx="605269" cy="605269"/>
        </a:xfrm>
        <a:prstGeom prst="ellipse">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BD19DBE4-6E3D-4C2F-9864-DF68B8266A56}">
      <dsp:nvSpPr>
        <dsp:cNvPr id="0" name=""/>
        <dsp:cNvSpPr/>
      </dsp:nvSpPr>
      <dsp:spPr>
        <a:xfrm>
          <a:off x="1003617" y="2420436"/>
          <a:ext cx="4262393" cy="484215"/>
        </a:xfrm>
        <a:prstGeom prst="rect">
          <a:avLst/>
        </a:prstGeom>
        <a:solidFill>
          <a:schemeClr val="lt1">
            <a:hueOff val="0"/>
            <a:satOff val="0"/>
            <a:lumOff val="0"/>
            <a:alphaOff val="0"/>
          </a:schemeClr>
        </a:solidFill>
        <a:ln w="19050" cap="flat" cmpd="sng" algn="ctr">
          <a:solidFill>
            <a:schemeClr val="tx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4346" tIns="60960" rIns="60960" bIns="60960" numCol="1" spcCol="1270" anchor="ctr" anchorCtr="0">
          <a:noAutofit/>
        </a:bodyPr>
        <a:lstStyle/>
        <a:p>
          <a:pPr lvl="0" algn="l" defTabSz="1066800">
            <a:lnSpc>
              <a:spcPct val="90000"/>
            </a:lnSpc>
            <a:spcBef>
              <a:spcPct val="0"/>
            </a:spcBef>
            <a:spcAft>
              <a:spcPct val="35000"/>
            </a:spcAft>
          </a:pPr>
          <a:r>
            <a:rPr lang="de-DE" altLang="zh-CN" sz="2400" kern="12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Exploratory analysis</a:t>
          </a:r>
          <a:endParaRPr lang="zh-CN" altLang="en-US" sz="2400" b="1" kern="1200" dirty="0">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dsp:txBody>
      <dsp:txXfrm>
        <a:off x="1003617" y="2420436"/>
        <a:ext cx="4262393" cy="484215"/>
      </dsp:txXfrm>
    </dsp:sp>
    <dsp:sp modelId="{59F98D72-3B17-4313-9370-5712E982B7FF}">
      <dsp:nvSpPr>
        <dsp:cNvPr id="0" name=""/>
        <dsp:cNvSpPr/>
      </dsp:nvSpPr>
      <dsp:spPr>
        <a:xfrm>
          <a:off x="647872" y="2359909"/>
          <a:ext cx="605269" cy="605269"/>
        </a:xfrm>
        <a:prstGeom prst="ellipse">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18DE97BC-5D76-49A7-B50D-FC1AC401BD8E}">
      <dsp:nvSpPr>
        <dsp:cNvPr id="0" name=""/>
        <dsp:cNvSpPr/>
      </dsp:nvSpPr>
      <dsp:spPr>
        <a:xfrm>
          <a:off x="823753" y="3146668"/>
          <a:ext cx="4444526" cy="484215"/>
        </a:xfrm>
        <a:prstGeom prst="rect">
          <a:avLst/>
        </a:prstGeom>
        <a:solidFill>
          <a:schemeClr val="lt1">
            <a:hueOff val="0"/>
            <a:satOff val="0"/>
            <a:lumOff val="0"/>
            <a:alphaOff val="0"/>
          </a:schemeClr>
        </a:solidFill>
        <a:ln w="19050" cap="flat" cmpd="sng" algn="ctr">
          <a:solidFill>
            <a:schemeClr val="tx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4346" tIns="60960" rIns="60960" bIns="60960" numCol="1" spcCol="1270" anchor="ctr" anchorCtr="0">
          <a:noAutofit/>
        </a:bodyPr>
        <a:lstStyle/>
        <a:p>
          <a:pPr lvl="0" algn="l" defTabSz="1066800">
            <a:lnSpc>
              <a:spcPct val="90000"/>
            </a:lnSpc>
            <a:spcBef>
              <a:spcPct val="0"/>
            </a:spcBef>
            <a:spcAft>
              <a:spcPct val="35000"/>
            </a:spcAft>
          </a:pPr>
          <a:r>
            <a:rPr lang="de-DE" altLang="zh-CN" sz="2400" kern="12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Machine learning strategy</a:t>
          </a:r>
          <a:endParaRPr lang="zh-CN" altLang="en-US" sz="2400" kern="12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dsp:txBody>
      <dsp:txXfrm>
        <a:off x="823753" y="3146668"/>
        <a:ext cx="4444526" cy="484215"/>
      </dsp:txXfrm>
    </dsp:sp>
    <dsp:sp modelId="{8937D39D-55D6-4D88-9350-D9A78674DE0C}">
      <dsp:nvSpPr>
        <dsp:cNvPr id="0" name=""/>
        <dsp:cNvSpPr/>
      </dsp:nvSpPr>
      <dsp:spPr>
        <a:xfrm>
          <a:off x="465739" y="3086141"/>
          <a:ext cx="605269" cy="605269"/>
        </a:xfrm>
        <a:prstGeom prst="ellipse">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82DF73FF-FCA9-48CC-A707-94449C0E4138}">
      <dsp:nvSpPr>
        <dsp:cNvPr id="0" name=""/>
        <dsp:cNvSpPr/>
      </dsp:nvSpPr>
      <dsp:spPr>
        <a:xfrm>
          <a:off x="430415" y="3872900"/>
          <a:ext cx="4842827" cy="484215"/>
        </a:xfrm>
        <a:prstGeom prst="rect">
          <a:avLst/>
        </a:prstGeom>
        <a:solidFill>
          <a:schemeClr val="lt1">
            <a:hueOff val="0"/>
            <a:satOff val="0"/>
            <a:lumOff val="0"/>
            <a:alphaOff val="0"/>
          </a:schemeClr>
        </a:solidFill>
        <a:ln w="19050" cap="flat" cmpd="sng" algn="ctr">
          <a:solidFill>
            <a:schemeClr val="tx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4346" tIns="60960" rIns="60960" bIns="60960" numCol="1" spcCol="1270" anchor="ctr" anchorCtr="0">
          <a:noAutofit/>
        </a:bodyPr>
        <a:lstStyle/>
        <a:p>
          <a:pPr lvl="0" algn="l" defTabSz="1066800">
            <a:lnSpc>
              <a:spcPct val="90000"/>
            </a:lnSpc>
            <a:spcBef>
              <a:spcPct val="0"/>
            </a:spcBef>
            <a:spcAft>
              <a:spcPct val="35000"/>
            </a:spcAft>
          </a:pPr>
          <a:r>
            <a:rPr lang="en-US" altLang="zh-CN" sz="2400" kern="12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Conclusion</a:t>
          </a:r>
          <a:endParaRPr lang="zh-CN" altLang="en-US" sz="2400" kern="12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dsp:txBody>
      <dsp:txXfrm>
        <a:off x="430415" y="3872900"/>
        <a:ext cx="4842827" cy="484215"/>
      </dsp:txXfrm>
    </dsp:sp>
    <dsp:sp modelId="{53E98912-0749-4D06-88C6-612CEEDB7937}">
      <dsp:nvSpPr>
        <dsp:cNvPr id="0" name=""/>
        <dsp:cNvSpPr/>
      </dsp:nvSpPr>
      <dsp:spPr>
        <a:xfrm>
          <a:off x="67439" y="3812373"/>
          <a:ext cx="605269" cy="605269"/>
        </a:xfrm>
        <a:prstGeom prst="ellipse">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38FC2500-6DB1-445A-812D-11E54AEFC992}" type="datetimeFigureOut">
              <a:rPr lang="de-DE" smtClean="0"/>
              <a:t>01.12.2021</a:t>
            </a:fld>
            <a:endParaRPr lang="de-DE"/>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35A5583-3B92-4636-A14B-058C6EFA9F5E}" type="slidenum">
              <a:rPr lang="de-DE" smtClean="0"/>
              <a:t>‹#›</a:t>
            </a:fld>
            <a:endParaRPr lang="de-DE"/>
          </a:p>
        </p:txBody>
      </p:sp>
    </p:spTree>
    <p:extLst>
      <p:ext uri="{BB962C8B-B14F-4D97-AF65-F5344CB8AC3E}">
        <p14:creationId xmlns:p14="http://schemas.microsoft.com/office/powerpoint/2010/main" val="37532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A5583-3B92-4636-A14B-058C6EFA9F5E}" type="slidenum">
              <a:rPr lang="de-DE" smtClean="0"/>
              <a:t>1</a:t>
            </a:fld>
            <a:endParaRPr lang="de-DE"/>
          </a:p>
        </p:txBody>
      </p:sp>
    </p:spTree>
    <p:extLst>
      <p:ext uri="{BB962C8B-B14F-4D97-AF65-F5344CB8AC3E}">
        <p14:creationId xmlns:p14="http://schemas.microsoft.com/office/powerpoint/2010/main" val="800089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A5583-3B92-4636-A14B-058C6EFA9F5E}" type="slidenum">
              <a:rPr lang="de-DE" smtClean="0"/>
              <a:t>10</a:t>
            </a:fld>
            <a:endParaRPr lang="de-DE"/>
          </a:p>
        </p:txBody>
      </p:sp>
    </p:spTree>
    <p:extLst>
      <p:ext uri="{BB962C8B-B14F-4D97-AF65-F5344CB8AC3E}">
        <p14:creationId xmlns:p14="http://schemas.microsoft.com/office/powerpoint/2010/main" val="230656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A5583-3B92-4636-A14B-058C6EFA9F5E}" type="slidenum">
              <a:rPr lang="de-DE" smtClean="0"/>
              <a:t>11</a:t>
            </a:fld>
            <a:endParaRPr lang="de-DE"/>
          </a:p>
        </p:txBody>
      </p:sp>
    </p:spTree>
    <p:extLst>
      <p:ext uri="{BB962C8B-B14F-4D97-AF65-F5344CB8AC3E}">
        <p14:creationId xmlns:p14="http://schemas.microsoft.com/office/powerpoint/2010/main" val="311232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A5583-3B92-4636-A14B-058C6EFA9F5E}" type="slidenum">
              <a:rPr lang="de-DE" smtClean="0"/>
              <a:t>12</a:t>
            </a:fld>
            <a:endParaRPr lang="de-DE"/>
          </a:p>
        </p:txBody>
      </p:sp>
    </p:spTree>
    <p:extLst>
      <p:ext uri="{BB962C8B-B14F-4D97-AF65-F5344CB8AC3E}">
        <p14:creationId xmlns:p14="http://schemas.microsoft.com/office/powerpoint/2010/main" val="1723390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A5583-3B92-4636-A14B-058C6EFA9F5E}" type="slidenum">
              <a:rPr lang="de-DE" smtClean="0"/>
              <a:t>13</a:t>
            </a:fld>
            <a:endParaRPr lang="de-DE"/>
          </a:p>
        </p:txBody>
      </p:sp>
    </p:spTree>
    <p:extLst>
      <p:ext uri="{BB962C8B-B14F-4D97-AF65-F5344CB8AC3E}">
        <p14:creationId xmlns:p14="http://schemas.microsoft.com/office/powerpoint/2010/main" val="1281950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show the client, this slide I will not explain. </a:t>
            </a:r>
          </a:p>
        </p:txBody>
      </p:sp>
      <p:sp>
        <p:nvSpPr>
          <p:cNvPr id="4" name="Slide Number Placeholder 3"/>
          <p:cNvSpPr>
            <a:spLocks noGrp="1"/>
          </p:cNvSpPr>
          <p:nvPr>
            <p:ph type="sldNum" sz="quarter" idx="5"/>
          </p:nvPr>
        </p:nvSpPr>
        <p:spPr/>
        <p:txBody>
          <a:bodyPr/>
          <a:lstStyle/>
          <a:p>
            <a:fld id="{F35A5583-3B92-4636-A14B-058C6EFA9F5E}" type="slidenum">
              <a:rPr lang="de-DE" smtClean="0"/>
              <a:t>14</a:t>
            </a:fld>
            <a:endParaRPr lang="de-DE"/>
          </a:p>
        </p:txBody>
      </p:sp>
    </p:spTree>
    <p:extLst>
      <p:ext uri="{BB962C8B-B14F-4D97-AF65-F5344CB8AC3E}">
        <p14:creationId xmlns:p14="http://schemas.microsoft.com/office/powerpoint/2010/main" val="167050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A5583-3B92-4636-A14B-058C6EFA9F5E}" type="slidenum">
              <a:rPr lang="de-DE" smtClean="0"/>
              <a:t>17</a:t>
            </a:fld>
            <a:endParaRPr lang="de-DE"/>
          </a:p>
        </p:txBody>
      </p:sp>
    </p:spTree>
    <p:extLst>
      <p:ext uri="{BB962C8B-B14F-4D97-AF65-F5344CB8AC3E}">
        <p14:creationId xmlns:p14="http://schemas.microsoft.com/office/powerpoint/2010/main" val="4243677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A5583-3B92-4636-A14B-058C6EFA9F5E}" type="slidenum">
              <a:rPr lang="de-DE" smtClean="0"/>
              <a:t>18</a:t>
            </a:fld>
            <a:endParaRPr lang="de-DE"/>
          </a:p>
        </p:txBody>
      </p:sp>
    </p:spTree>
    <p:extLst>
      <p:ext uri="{BB962C8B-B14F-4D97-AF65-F5344CB8AC3E}">
        <p14:creationId xmlns:p14="http://schemas.microsoft.com/office/powerpoint/2010/main" val="321207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F35A5583-3B92-4636-A14B-058C6EFA9F5E}" type="slidenum">
              <a:rPr lang="de-DE" smtClean="0"/>
              <a:t>2</a:t>
            </a:fld>
            <a:endParaRPr lang="de-DE"/>
          </a:p>
        </p:txBody>
      </p:sp>
    </p:spTree>
    <p:extLst>
      <p:ext uri="{BB962C8B-B14F-4D97-AF65-F5344CB8AC3E}">
        <p14:creationId xmlns:p14="http://schemas.microsoft.com/office/powerpoint/2010/main" val="354455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35A5583-3B92-4636-A14B-058C6EFA9F5E}" type="slidenum">
              <a:rPr lang="de-DE" smtClean="0"/>
              <a:t>3</a:t>
            </a:fld>
            <a:endParaRPr lang="de-DE"/>
          </a:p>
        </p:txBody>
      </p:sp>
    </p:spTree>
    <p:extLst>
      <p:ext uri="{BB962C8B-B14F-4D97-AF65-F5344CB8AC3E}">
        <p14:creationId xmlns:p14="http://schemas.microsoft.com/office/powerpoint/2010/main" val="3873490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A5583-3B92-4636-A14B-058C6EFA9F5E}" type="slidenum">
              <a:rPr lang="de-DE" smtClean="0"/>
              <a:t>4</a:t>
            </a:fld>
            <a:endParaRPr lang="de-DE"/>
          </a:p>
        </p:txBody>
      </p:sp>
    </p:spTree>
    <p:extLst>
      <p:ext uri="{BB962C8B-B14F-4D97-AF65-F5344CB8AC3E}">
        <p14:creationId xmlns:p14="http://schemas.microsoft.com/office/powerpoint/2010/main" val="245061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A5583-3B92-4636-A14B-058C6EFA9F5E}" type="slidenum">
              <a:rPr lang="de-DE" smtClean="0"/>
              <a:t>5</a:t>
            </a:fld>
            <a:endParaRPr lang="de-DE"/>
          </a:p>
        </p:txBody>
      </p:sp>
    </p:spTree>
    <p:extLst>
      <p:ext uri="{BB962C8B-B14F-4D97-AF65-F5344CB8AC3E}">
        <p14:creationId xmlns:p14="http://schemas.microsoft.com/office/powerpoint/2010/main" val="1417911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A5583-3B92-4636-A14B-058C6EFA9F5E}" type="slidenum">
              <a:rPr lang="de-DE" smtClean="0"/>
              <a:t>6</a:t>
            </a:fld>
            <a:endParaRPr lang="de-DE"/>
          </a:p>
        </p:txBody>
      </p:sp>
    </p:spTree>
    <p:extLst>
      <p:ext uri="{BB962C8B-B14F-4D97-AF65-F5344CB8AC3E}">
        <p14:creationId xmlns:p14="http://schemas.microsoft.com/office/powerpoint/2010/main" val="4290465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first show you some exploratory analysis … </a:t>
            </a:r>
          </a:p>
        </p:txBody>
      </p:sp>
      <p:sp>
        <p:nvSpPr>
          <p:cNvPr id="4" name="Slide Number Placeholder 3"/>
          <p:cNvSpPr>
            <a:spLocks noGrp="1"/>
          </p:cNvSpPr>
          <p:nvPr>
            <p:ph type="sldNum" sz="quarter" idx="5"/>
          </p:nvPr>
        </p:nvSpPr>
        <p:spPr/>
        <p:txBody>
          <a:bodyPr/>
          <a:lstStyle/>
          <a:p>
            <a:fld id="{F35A5583-3B92-4636-A14B-058C6EFA9F5E}" type="slidenum">
              <a:rPr lang="de-DE" smtClean="0"/>
              <a:t>7</a:t>
            </a:fld>
            <a:endParaRPr lang="de-DE"/>
          </a:p>
        </p:txBody>
      </p:sp>
    </p:spTree>
    <p:extLst>
      <p:ext uri="{BB962C8B-B14F-4D97-AF65-F5344CB8AC3E}">
        <p14:creationId xmlns:p14="http://schemas.microsoft.com/office/powerpoint/2010/main" val="1711086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A5583-3B92-4636-A14B-058C6EFA9F5E}" type="slidenum">
              <a:rPr lang="de-DE" smtClean="0"/>
              <a:t>8</a:t>
            </a:fld>
            <a:endParaRPr lang="de-DE"/>
          </a:p>
        </p:txBody>
      </p:sp>
    </p:spTree>
    <p:extLst>
      <p:ext uri="{BB962C8B-B14F-4D97-AF65-F5344CB8AC3E}">
        <p14:creationId xmlns:p14="http://schemas.microsoft.com/office/powerpoint/2010/main" val="22859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A5583-3B92-4636-A14B-058C6EFA9F5E}" type="slidenum">
              <a:rPr lang="de-DE" smtClean="0"/>
              <a:t>9</a:t>
            </a:fld>
            <a:endParaRPr lang="de-DE"/>
          </a:p>
        </p:txBody>
      </p:sp>
    </p:spTree>
    <p:extLst>
      <p:ext uri="{BB962C8B-B14F-4D97-AF65-F5344CB8AC3E}">
        <p14:creationId xmlns:p14="http://schemas.microsoft.com/office/powerpoint/2010/main" val="174371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image" Target="../media/image2.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2.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1">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85776" y="2598776"/>
            <a:ext cx="11218862" cy="623248"/>
          </a:xfrm>
        </p:spPr>
        <p:txBody>
          <a:bodyPr lIns="0" tIns="0" rIns="0" bIns="0" anchor="b">
            <a:spAutoFit/>
          </a:bodyPr>
          <a:lstStyle>
            <a:lvl1pPr algn="l">
              <a:defRPr sz="4500"/>
            </a:lvl1pPr>
          </a:lstStyle>
          <a:p>
            <a:r>
              <a:rPr lang="de-DE"/>
              <a:t>Headline</a:t>
            </a:r>
          </a:p>
        </p:txBody>
      </p:sp>
      <p:cxnSp>
        <p:nvCxnSpPr>
          <p:cNvPr id="9" name="Gerader Verbinder 8"/>
          <p:cNvCxnSpPr/>
          <p:nvPr userDrawn="1"/>
        </p:nvCxnSpPr>
        <p:spPr bwMode="gray">
          <a:xfrm>
            <a:off x="0" y="3162301"/>
            <a:ext cx="1219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Untertitel 2"/>
          <p:cNvSpPr>
            <a:spLocks noGrp="1"/>
          </p:cNvSpPr>
          <p:nvPr>
            <p:ph type="subTitle" idx="1" hasCustomPrompt="1"/>
          </p:nvPr>
        </p:nvSpPr>
        <p:spPr bwMode="gray">
          <a:xfrm>
            <a:off x="485776" y="3171826"/>
            <a:ext cx="11218862" cy="861774"/>
          </a:xfrm>
        </p:spPr>
        <p:txBody>
          <a:bodyPr>
            <a:spAutoFit/>
          </a:bodyPr>
          <a:lstStyle>
            <a:lvl1pPr marL="0" indent="0" algn="l">
              <a:lnSpc>
                <a:spcPct val="100000"/>
              </a:lnSpc>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Subheadline</a:t>
            </a:r>
          </a:p>
          <a:p>
            <a:r>
              <a:rPr lang="de-DE"/>
              <a:t>2-Zeilig</a:t>
            </a:r>
          </a:p>
        </p:txBody>
      </p:sp>
      <p:sp>
        <p:nvSpPr>
          <p:cNvPr id="13" name="Textplatzhalter 12"/>
          <p:cNvSpPr>
            <a:spLocks noGrp="1"/>
          </p:cNvSpPr>
          <p:nvPr>
            <p:ph type="body" sz="quarter" idx="10" hasCustomPrompt="1"/>
          </p:nvPr>
        </p:nvSpPr>
        <p:spPr bwMode="gray">
          <a:xfrm>
            <a:off x="485776" y="5814470"/>
            <a:ext cx="11218862" cy="492443"/>
          </a:xfrm>
        </p:spPr>
        <p:txBody>
          <a:bodyPr anchor="b">
            <a:sp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de-DE"/>
              <a:t>Ort, Datum</a:t>
            </a:r>
          </a:p>
          <a:p>
            <a:pPr lvl="0"/>
            <a:r>
              <a:rPr lang="de-DE"/>
              <a:t>Name/sonstige Informationen</a:t>
            </a:r>
          </a:p>
        </p:txBody>
      </p:sp>
    </p:spTree>
    <p:extLst>
      <p:ext uri="{BB962C8B-B14F-4D97-AF65-F5344CB8AC3E}">
        <p14:creationId xmlns:p14="http://schemas.microsoft.com/office/powerpoint/2010/main" val="84148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xmlns="" id="{D3403A38-6DCC-4BE5-8B3F-2DC357644C6E}"/>
              </a:ext>
            </a:extLst>
          </p:cNvPr>
          <p:cNvGraphicFramePr>
            <a:graphicFrameLocks noChangeAspect="1"/>
          </p:cNvGraphicFramePr>
          <p:nvPr userDrawn="1">
            <p:custDataLst>
              <p:tags r:id="rId2"/>
            </p:custDataLst>
            <p:extLst>
              <p:ext uri="{D42A27DB-BD31-4B8C-83A1-F6EECF244321}">
                <p14:modId xmlns:p14="http://schemas.microsoft.com/office/powerpoint/2010/main" val="30650235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31" name="think-cell Folie" r:id="rId5" imgW="395" imgH="394" progId="TCLayout.ActiveDocument.1">
                  <p:embed/>
                </p:oleObj>
              </mc:Choice>
              <mc:Fallback>
                <p:oleObj name="think-cell Folie" r:id="rId5" imgW="395" imgH="394" progId="TCLayout.ActiveDocument.1">
                  <p:embed/>
                  <p:pic>
                    <p:nvPicPr>
                      <p:cNvPr id="5" name="Objekt 4" hidden="1">
                        <a:extLst>
                          <a:ext uri="{FF2B5EF4-FFF2-40B4-BE49-F238E27FC236}">
                            <a16:creationId xmlns:a16="http://schemas.microsoft.com/office/drawing/2014/main" xmlns="" id="{D3403A38-6DCC-4BE5-8B3F-2DC357644C6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xmlns="" id="{2FDE0C92-2F90-4B3B-8CC9-AD85C6716397}"/>
              </a:ext>
            </a:extLst>
          </p:cNvPr>
          <p:cNvSpPr/>
          <p:nvPr userDrawn="1">
            <p:custDataLst>
              <p:tags r:id="rId3"/>
            </p:custDataLst>
          </p:nvPr>
        </p:nvSpPr>
        <p:spPr bwMode="gray">
          <a:xfrm>
            <a:off x="0" y="0"/>
            <a:ext cx="158750" cy="158750"/>
          </a:xfrm>
          <a:prstGeom prst="rect">
            <a:avLst/>
          </a:prstGeom>
          <a:solidFill>
            <a:schemeClr val="bg1"/>
          </a:soli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ctr"/>
            <a:endParaRPr lang="en-US" sz="2400" b="0" i="0" baseline="0">
              <a:solidFill>
                <a:schemeClr val="tx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bwMode="gray">
          <a:xfrm>
            <a:off x="485775" y="597844"/>
            <a:ext cx="11220450" cy="332399"/>
          </a:xfrm>
        </p:spPr>
        <p:txBody>
          <a:bodyPr/>
          <a:lstStyle/>
          <a:p>
            <a:r>
              <a:rPr lang="en-US"/>
              <a:t>Mastertitelformat bearbeiten</a:t>
            </a:r>
          </a:p>
        </p:txBody>
      </p:sp>
      <p:sp>
        <p:nvSpPr>
          <p:cNvPr id="3" name="Inhaltsplatzhalter 2"/>
          <p:cNvSpPr>
            <a:spLocks noGrp="1"/>
          </p:cNvSpPr>
          <p:nvPr>
            <p:ph idx="1"/>
          </p:nvPr>
        </p:nvSpPr>
        <p:spPr bwMode="gray"/>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9" name="Textplatzhalter 8"/>
          <p:cNvSpPr>
            <a:spLocks noGrp="1"/>
          </p:cNvSpPr>
          <p:nvPr>
            <p:ph type="body" sz="quarter" idx="10" hasCustomPrompt="1"/>
          </p:nvPr>
        </p:nvSpPr>
        <p:spPr bwMode="gray">
          <a:xfrm>
            <a:off x="485775" y="268697"/>
            <a:ext cx="10096500" cy="246221"/>
          </a:xfrm>
        </p:spPr>
        <p:txBody>
          <a:bodyPr wrap="square" anchor="b">
            <a:sp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en-US"/>
              <a:t>Sub Title</a:t>
            </a:r>
          </a:p>
        </p:txBody>
      </p:sp>
    </p:spTree>
    <p:extLst>
      <p:ext uri="{BB962C8B-B14F-4D97-AF65-F5344CB8AC3E}">
        <p14:creationId xmlns:p14="http://schemas.microsoft.com/office/powerpoint/2010/main" val="65854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10172805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55" name="think-cell Folie" r:id="rId5" imgW="524" imgH="526" progId="TCLayout.ActiveDocument.1">
                  <p:embed/>
                </p:oleObj>
              </mc:Choice>
              <mc:Fallback>
                <p:oleObj name="think-cell Folie" r:id="rId5" imgW="524" imgH="526" progId="TCLayout.ActiveDocument.1">
                  <p:embed/>
                  <p:pic>
                    <p:nvPicPr>
                      <p:cNvPr id="3" name="Objek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xmlns="" id="{874771E8-C74F-4BF1-9042-545E4A0403F6}"/>
              </a:ext>
            </a:extLst>
          </p:cNvPr>
          <p:cNvSpPr/>
          <p:nvPr userDrawn="1">
            <p:custDataLst>
              <p:tags r:id="rId3"/>
            </p:custDataLst>
          </p:nvPr>
        </p:nvSpPr>
        <p:spPr bwMode="gray">
          <a:xfrm>
            <a:off x="0" y="0"/>
            <a:ext cx="158750" cy="158750"/>
          </a:xfrm>
          <a:prstGeom prst="rect">
            <a:avLst/>
          </a:prstGeom>
          <a:solidFill>
            <a:schemeClr val="bg1"/>
          </a:soli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ctr"/>
            <a:endParaRPr lang="en-US" sz="2400" b="0" i="0" baseline="0">
              <a:solidFill>
                <a:schemeClr val="tx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bwMode="gray">
          <a:xfrm>
            <a:off x="485775" y="597844"/>
            <a:ext cx="11220450" cy="332399"/>
          </a:xfrm>
        </p:spPr>
        <p:txBody>
          <a:bodyPr/>
          <a:lstStyle/>
          <a:p>
            <a:r>
              <a:rPr lang="en-US"/>
              <a:t>Mastertitelformat bearbeiten</a:t>
            </a:r>
          </a:p>
        </p:txBody>
      </p:sp>
      <p:sp>
        <p:nvSpPr>
          <p:cNvPr id="9" name="Textplatzhalter 8"/>
          <p:cNvSpPr>
            <a:spLocks noGrp="1"/>
          </p:cNvSpPr>
          <p:nvPr>
            <p:ph type="body" sz="quarter" idx="10" hasCustomPrompt="1"/>
          </p:nvPr>
        </p:nvSpPr>
        <p:spPr bwMode="gray">
          <a:xfrm>
            <a:off x="485775" y="268697"/>
            <a:ext cx="10096500" cy="246221"/>
          </a:xfrm>
        </p:spPr>
        <p:txBody>
          <a:bodyPr wrap="square" anchor="b">
            <a:sp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en-US"/>
              <a:t>Sub Title</a:t>
            </a:r>
          </a:p>
        </p:txBody>
      </p:sp>
    </p:spTree>
    <p:extLst>
      <p:ext uri="{BB962C8B-B14F-4D97-AF65-F5344CB8AC3E}">
        <p14:creationId xmlns:p14="http://schemas.microsoft.com/office/powerpoint/2010/main" val="184335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V">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xmlns="" id="{8BFFAEC9-E67C-4830-803A-56A4764CE551}"/>
              </a:ext>
            </a:extLst>
          </p:cNvPr>
          <p:cNvGraphicFramePr>
            <a:graphicFrameLocks noChangeAspect="1"/>
          </p:cNvGraphicFramePr>
          <p:nvPr userDrawn="1">
            <p:custDataLst>
              <p:tags r:id="rId2"/>
            </p:custDataLst>
            <p:extLst>
              <p:ext uri="{D42A27DB-BD31-4B8C-83A1-F6EECF244321}">
                <p14:modId xmlns:p14="http://schemas.microsoft.com/office/powerpoint/2010/main" val="4140694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79" name="think-cell Folie" r:id="rId5" imgW="395" imgH="394" progId="TCLayout.ActiveDocument.1">
                  <p:embed/>
                </p:oleObj>
              </mc:Choice>
              <mc:Fallback>
                <p:oleObj name="think-cell Folie" r:id="rId5" imgW="395" imgH="394" progId="TCLayout.ActiveDocument.1">
                  <p:embed/>
                  <p:pic>
                    <p:nvPicPr>
                      <p:cNvPr id="5" name="Objekt 4" hidden="1">
                        <a:extLst>
                          <a:ext uri="{FF2B5EF4-FFF2-40B4-BE49-F238E27FC236}">
                            <a16:creationId xmlns:a16="http://schemas.microsoft.com/office/drawing/2014/main" xmlns="" id="{8BFFAEC9-E67C-4830-803A-56A4764CE55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xmlns="" id="{25B92C9B-EF36-4C7F-A994-90F92DFC52C3}"/>
              </a:ext>
            </a:extLst>
          </p:cNvPr>
          <p:cNvSpPr/>
          <p:nvPr userDrawn="1">
            <p:custDataLst>
              <p:tags r:id="rId3"/>
            </p:custDataLst>
          </p:nvPr>
        </p:nvSpPr>
        <p:spPr bwMode="gray">
          <a:xfrm>
            <a:off x="0" y="0"/>
            <a:ext cx="158750" cy="158750"/>
          </a:xfrm>
          <a:prstGeom prst="rect">
            <a:avLst/>
          </a:prstGeom>
          <a:solidFill>
            <a:schemeClr val="bg1"/>
          </a:soli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ctr"/>
            <a:endParaRPr lang="en-US" sz="2400" b="0" i="0" baseline="0">
              <a:solidFill>
                <a:schemeClr val="tx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bwMode="gray">
          <a:xfrm>
            <a:off x="1406107" y="597844"/>
            <a:ext cx="10300118" cy="332399"/>
          </a:xfrm>
        </p:spPr>
        <p:txBody>
          <a:bodyPr/>
          <a:lstStyle/>
          <a:p>
            <a:r>
              <a:rPr lang="en-US"/>
              <a:t>Mastertitelformat bearbeiten</a:t>
            </a:r>
          </a:p>
        </p:txBody>
      </p:sp>
      <p:sp>
        <p:nvSpPr>
          <p:cNvPr id="9" name="Textplatzhalter 8"/>
          <p:cNvSpPr>
            <a:spLocks noGrp="1"/>
          </p:cNvSpPr>
          <p:nvPr>
            <p:ph type="body" sz="quarter" idx="10" hasCustomPrompt="1"/>
          </p:nvPr>
        </p:nvSpPr>
        <p:spPr bwMode="gray">
          <a:xfrm>
            <a:off x="1419537" y="268697"/>
            <a:ext cx="9162738" cy="246221"/>
          </a:xfrm>
        </p:spPr>
        <p:txBody>
          <a:bodyPr wrap="square" anchor="b">
            <a:sp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en-US"/>
              <a:t>Sub Title</a:t>
            </a:r>
          </a:p>
        </p:txBody>
      </p:sp>
      <p:sp>
        <p:nvSpPr>
          <p:cNvPr id="4" name="Bildplatzhalter 3"/>
          <p:cNvSpPr>
            <a:spLocks noGrp="1"/>
          </p:cNvSpPr>
          <p:nvPr>
            <p:ph type="pic" sz="quarter" idx="11" hasCustomPrompt="1"/>
          </p:nvPr>
        </p:nvSpPr>
        <p:spPr>
          <a:xfrm>
            <a:off x="481013" y="97781"/>
            <a:ext cx="795337" cy="1000125"/>
          </a:xfrm>
          <a:solidFill>
            <a:schemeClr val="tx1">
              <a:lumMod val="40000"/>
              <a:lumOff val="60000"/>
            </a:schemeClr>
          </a:solidFill>
        </p:spPr>
        <p:txBody>
          <a:bodyPr lIns="72000" tIns="72000" rIns="72000" bIns="72000"/>
          <a:lstStyle>
            <a:lvl1pPr marL="0" indent="0">
              <a:buNone/>
              <a:defRPr>
                <a:solidFill>
                  <a:schemeClr val="bg1"/>
                </a:solidFill>
              </a:defRPr>
            </a:lvl1pPr>
          </a:lstStyle>
          <a:p>
            <a:r>
              <a:rPr lang="en-US"/>
              <a:t>Bild einfügen</a:t>
            </a:r>
          </a:p>
        </p:txBody>
      </p:sp>
    </p:spTree>
    <p:extLst>
      <p:ext uri="{BB962C8B-B14F-4D97-AF65-F5344CB8AC3E}">
        <p14:creationId xmlns:p14="http://schemas.microsoft.com/office/powerpoint/2010/main" val="800760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xmlns="" id="{AE65D643-D8AC-43E9-B993-8174F862731A}"/>
              </a:ext>
            </a:extLst>
          </p:cNvPr>
          <p:cNvGraphicFramePr>
            <a:graphicFrameLocks noChangeAspect="1"/>
          </p:cNvGraphicFramePr>
          <p:nvPr userDrawn="1">
            <p:custDataLst>
              <p:tags r:id="rId2"/>
            </p:custDataLst>
            <p:extLst>
              <p:ext uri="{D42A27DB-BD31-4B8C-83A1-F6EECF244321}">
                <p14:modId xmlns:p14="http://schemas.microsoft.com/office/powerpoint/2010/main" val="2470341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71" name="think-cell Folie" r:id="rId5" imgW="395" imgH="394" progId="TCLayout.ActiveDocument.1">
                  <p:embed/>
                </p:oleObj>
              </mc:Choice>
              <mc:Fallback>
                <p:oleObj name="think-cell Folie" r:id="rId5" imgW="395" imgH="394" progId="TCLayout.ActiveDocument.1">
                  <p:embed/>
                  <p:pic>
                    <p:nvPicPr>
                      <p:cNvPr id="4" name="Objekt 3" hidden="1">
                        <a:extLst>
                          <a:ext uri="{FF2B5EF4-FFF2-40B4-BE49-F238E27FC236}">
                            <a16:creationId xmlns:a16="http://schemas.microsoft.com/office/drawing/2014/main" xmlns="" id="{AE65D643-D8AC-43E9-B993-8174F862731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xmlns="" id="{114CF225-1F3F-4421-B178-1A0618E782D5}"/>
              </a:ext>
            </a:extLst>
          </p:cNvPr>
          <p:cNvSpPr/>
          <p:nvPr userDrawn="1">
            <p:custDataLst>
              <p:tags r:id="rId3"/>
            </p:custDataLst>
          </p:nvPr>
        </p:nvSpPr>
        <p:spPr bwMode="gray">
          <a:xfrm>
            <a:off x="0" y="0"/>
            <a:ext cx="158750" cy="158750"/>
          </a:xfrm>
          <a:prstGeom prst="rect">
            <a:avLst/>
          </a:prstGeom>
          <a:solidFill>
            <a:schemeClr val="bg1"/>
          </a:soli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ctr"/>
            <a:endParaRPr lang="en-US" sz="2400" b="0" i="0" baseline="0">
              <a:solidFill>
                <a:schemeClr val="tx1"/>
              </a:solidFill>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hasCustomPrompt="1"/>
          </p:nvPr>
        </p:nvSpPr>
        <p:spPr>
          <a:xfrm>
            <a:off x="485775" y="597844"/>
            <a:ext cx="11220450" cy="332399"/>
          </a:xfrm>
        </p:spPr>
        <p:txBody>
          <a:bodyPr/>
          <a:lstStyle/>
          <a:p>
            <a:r>
              <a:rPr lang="en-US"/>
              <a:t>Click to edit Master title style</a:t>
            </a:r>
          </a:p>
        </p:txBody>
      </p:sp>
    </p:spTree>
    <p:extLst>
      <p:ext uri="{BB962C8B-B14F-4D97-AF65-F5344CB8AC3E}">
        <p14:creationId xmlns:p14="http://schemas.microsoft.com/office/powerpoint/2010/main" val="41659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42054205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7" name="think-cell Folie" r:id="rId4" imgW="305" imgH="303" progId="TCLayout.ActiveDocument.1">
                  <p:embed/>
                </p:oleObj>
              </mc:Choice>
              <mc:Fallback>
                <p:oleObj name="think-cell Folie" r:id="rId4" imgW="305" imgH="303" progId="TCLayout.ActiveDocument.1">
                  <p:embed/>
                  <p:pic>
                    <p:nvPicPr>
                      <p:cNvPr id="4" name="Objek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bwMode="gray">
          <a:xfrm>
            <a:off x="-1" y="5648325"/>
            <a:ext cx="12192001" cy="857254"/>
          </a:xfrm>
          <a:prstGeom prst="rect">
            <a:avLst/>
          </a:prstGeom>
          <a:gradFill>
            <a:gsLst>
              <a:gs pos="100000">
                <a:srgbClr val="000000">
                  <a:alpha val="0"/>
                </a:srgbClr>
              </a:gs>
              <a:gs pos="0">
                <a:srgbClr val="000000">
                  <a:alpha val="7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bwMode="gray">
          <a:xfrm>
            <a:off x="485776" y="1811338"/>
            <a:ext cx="11218862" cy="623248"/>
          </a:xfrm>
        </p:spPr>
        <p:txBody>
          <a:bodyPr lIns="0" tIns="0" rIns="0" bIns="0" anchor="b">
            <a:spAutoFit/>
          </a:bodyPr>
          <a:lstStyle>
            <a:lvl1pPr algn="l">
              <a:defRPr sz="4500">
                <a:solidFill>
                  <a:schemeClr val="tx1"/>
                </a:solidFill>
              </a:defRPr>
            </a:lvl1pPr>
          </a:lstStyle>
          <a:p>
            <a:r>
              <a:rPr lang="de-DE"/>
              <a:t>Headline</a:t>
            </a:r>
          </a:p>
        </p:txBody>
      </p:sp>
      <p:sp>
        <p:nvSpPr>
          <p:cNvPr id="3" name="Untertitel 2"/>
          <p:cNvSpPr>
            <a:spLocks noGrp="1"/>
          </p:cNvSpPr>
          <p:nvPr>
            <p:ph type="subTitle" idx="1" hasCustomPrompt="1"/>
          </p:nvPr>
        </p:nvSpPr>
        <p:spPr bwMode="gray">
          <a:xfrm>
            <a:off x="485776" y="2522886"/>
            <a:ext cx="11218862" cy="861774"/>
          </a:xfrm>
        </p:spPr>
        <p:txBody>
          <a:bodyPr>
            <a:spAutoFit/>
          </a:bodyPr>
          <a:lstStyle>
            <a:lvl1pPr marL="0" indent="0" algn="l">
              <a:lnSpc>
                <a:spcPct val="100000"/>
              </a:lnSpc>
              <a:spcBef>
                <a:spcPts val="0"/>
              </a:spcBef>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Subheadline</a:t>
            </a:r>
          </a:p>
          <a:p>
            <a:r>
              <a:rPr lang="de-DE"/>
              <a:t>2-Zeilig</a:t>
            </a:r>
          </a:p>
        </p:txBody>
      </p:sp>
      <p:cxnSp>
        <p:nvCxnSpPr>
          <p:cNvPr id="15" name="Gerader Verbinder 14"/>
          <p:cNvCxnSpPr/>
          <p:nvPr userDrawn="1"/>
        </p:nvCxnSpPr>
        <p:spPr bwMode="gray">
          <a:xfrm>
            <a:off x="0" y="4237386"/>
            <a:ext cx="1219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platzhalter 12"/>
          <p:cNvSpPr>
            <a:spLocks noGrp="1"/>
          </p:cNvSpPr>
          <p:nvPr>
            <p:ph type="body" sz="quarter" idx="10" hasCustomPrompt="1"/>
          </p:nvPr>
        </p:nvSpPr>
        <p:spPr bwMode="gray">
          <a:xfrm>
            <a:off x="485776" y="5814470"/>
            <a:ext cx="11218862" cy="492443"/>
          </a:xfrm>
        </p:spPr>
        <p:txBody>
          <a:bodyPr anchor="b">
            <a:spAutoFit/>
          </a:bodyPr>
          <a:lstStyle>
            <a:lvl1pPr marL="0" indent="0">
              <a:lnSpc>
                <a:spcPct val="100000"/>
              </a:lnSpc>
              <a:spcBef>
                <a:spcPts val="0"/>
              </a:spcBef>
              <a:buNone/>
              <a:defRPr sz="1600">
                <a:solidFill>
                  <a:schemeClr val="bg1"/>
                </a:solidFill>
              </a:defRPr>
            </a:lvl1pPr>
            <a:lvl2pPr>
              <a:defRPr sz="1600"/>
            </a:lvl2pPr>
            <a:lvl3pPr>
              <a:defRPr sz="1600"/>
            </a:lvl3pPr>
            <a:lvl4pPr>
              <a:defRPr sz="1600"/>
            </a:lvl4pPr>
            <a:lvl5pPr>
              <a:defRPr sz="1600"/>
            </a:lvl5pPr>
          </a:lstStyle>
          <a:p>
            <a:pPr lvl="0"/>
            <a:r>
              <a:rPr lang="de-DE"/>
              <a:t>Ort, Datum</a:t>
            </a:r>
          </a:p>
          <a:p>
            <a:pPr lvl="0"/>
            <a:r>
              <a:rPr lang="de-DE"/>
              <a:t>Name/sonstige Informationen</a:t>
            </a:r>
          </a:p>
        </p:txBody>
      </p:sp>
    </p:spTree>
    <p:extLst>
      <p:ext uri="{BB962C8B-B14F-4D97-AF65-F5344CB8AC3E}">
        <p14:creationId xmlns:p14="http://schemas.microsoft.com/office/powerpoint/2010/main" val="416925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11790330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11" name="think-cell Folie" r:id="rId4" imgW="305" imgH="303" progId="TCLayout.ActiveDocument.1">
                  <p:embed/>
                </p:oleObj>
              </mc:Choice>
              <mc:Fallback>
                <p:oleObj name="think-cell Folie" r:id="rId4" imgW="305" imgH="303" progId="TCLayout.ActiveDocument.1">
                  <p:embed/>
                  <p:pic>
                    <p:nvPicPr>
                      <p:cNvPr id="4" name="Objek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bwMode="gray">
          <a:xfrm>
            <a:off x="-1" y="5648325"/>
            <a:ext cx="12192001" cy="857254"/>
          </a:xfrm>
          <a:prstGeom prst="rect">
            <a:avLst/>
          </a:prstGeom>
          <a:gradFill>
            <a:gsLst>
              <a:gs pos="100000">
                <a:srgbClr val="000000">
                  <a:alpha val="0"/>
                </a:srgbClr>
              </a:gs>
              <a:gs pos="0">
                <a:srgbClr val="000000">
                  <a:alpha val="7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bwMode="gray">
          <a:xfrm>
            <a:off x="485776" y="1811338"/>
            <a:ext cx="11218862" cy="623248"/>
          </a:xfrm>
        </p:spPr>
        <p:txBody>
          <a:bodyPr lIns="0" tIns="0" rIns="0" bIns="0" anchor="b">
            <a:spAutoFit/>
          </a:bodyPr>
          <a:lstStyle>
            <a:lvl1pPr algn="l">
              <a:defRPr sz="4500">
                <a:solidFill>
                  <a:schemeClr val="tx1"/>
                </a:solidFill>
              </a:defRPr>
            </a:lvl1pPr>
          </a:lstStyle>
          <a:p>
            <a:r>
              <a:rPr lang="de-DE"/>
              <a:t>Headline</a:t>
            </a:r>
          </a:p>
        </p:txBody>
      </p:sp>
      <p:sp>
        <p:nvSpPr>
          <p:cNvPr id="3" name="Untertitel 2"/>
          <p:cNvSpPr>
            <a:spLocks noGrp="1"/>
          </p:cNvSpPr>
          <p:nvPr>
            <p:ph type="subTitle" idx="1" hasCustomPrompt="1"/>
          </p:nvPr>
        </p:nvSpPr>
        <p:spPr bwMode="gray">
          <a:xfrm>
            <a:off x="485776" y="2522886"/>
            <a:ext cx="11218862" cy="861774"/>
          </a:xfrm>
        </p:spPr>
        <p:txBody>
          <a:bodyPr>
            <a:spAutoFit/>
          </a:bodyPr>
          <a:lstStyle>
            <a:lvl1pPr marL="0" indent="0" algn="l">
              <a:lnSpc>
                <a:spcPct val="100000"/>
              </a:lnSpc>
              <a:spcBef>
                <a:spcPts val="0"/>
              </a:spcBef>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Subheadline</a:t>
            </a:r>
          </a:p>
          <a:p>
            <a:r>
              <a:rPr lang="de-DE"/>
              <a:t>2-Zeilig</a:t>
            </a:r>
          </a:p>
        </p:txBody>
      </p:sp>
      <p:cxnSp>
        <p:nvCxnSpPr>
          <p:cNvPr id="15" name="Gerader Verbinder 14"/>
          <p:cNvCxnSpPr/>
          <p:nvPr userDrawn="1"/>
        </p:nvCxnSpPr>
        <p:spPr bwMode="gray">
          <a:xfrm>
            <a:off x="0" y="4237386"/>
            <a:ext cx="1219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platzhalter 12"/>
          <p:cNvSpPr>
            <a:spLocks noGrp="1"/>
          </p:cNvSpPr>
          <p:nvPr>
            <p:ph type="body" sz="quarter" idx="10" hasCustomPrompt="1"/>
          </p:nvPr>
        </p:nvSpPr>
        <p:spPr bwMode="gray">
          <a:xfrm>
            <a:off x="485776" y="5814470"/>
            <a:ext cx="11218862" cy="492443"/>
          </a:xfrm>
        </p:spPr>
        <p:txBody>
          <a:bodyPr anchor="b">
            <a:spAutoFit/>
          </a:bodyPr>
          <a:lstStyle>
            <a:lvl1pPr marL="0" indent="0">
              <a:lnSpc>
                <a:spcPct val="100000"/>
              </a:lnSpc>
              <a:spcBef>
                <a:spcPts val="0"/>
              </a:spcBef>
              <a:buNone/>
              <a:defRPr sz="1600">
                <a:solidFill>
                  <a:schemeClr val="bg1"/>
                </a:solidFill>
              </a:defRPr>
            </a:lvl1pPr>
            <a:lvl2pPr>
              <a:defRPr sz="1600"/>
            </a:lvl2pPr>
            <a:lvl3pPr>
              <a:defRPr sz="1600"/>
            </a:lvl3pPr>
            <a:lvl4pPr>
              <a:defRPr sz="1600"/>
            </a:lvl4pPr>
            <a:lvl5pPr>
              <a:defRPr sz="1600"/>
            </a:lvl5pPr>
          </a:lstStyle>
          <a:p>
            <a:pPr lvl="0"/>
            <a:r>
              <a:rPr lang="de-DE"/>
              <a:t>Ort, Datum</a:t>
            </a:r>
          </a:p>
          <a:p>
            <a:pPr lvl="0"/>
            <a:r>
              <a:rPr lang="de-DE"/>
              <a:t>Name/sonstige Informationen</a:t>
            </a:r>
          </a:p>
        </p:txBody>
      </p:sp>
    </p:spTree>
    <p:extLst>
      <p:ext uri="{BB962C8B-B14F-4D97-AF65-F5344CB8AC3E}">
        <p14:creationId xmlns:p14="http://schemas.microsoft.com/office/powerpoint/2010/main" val="383160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3" name="Inhaltsplatzhalter 2"/>
          <p:cNvSpPr>
            <a:spLocks noGrp="1"/>
          </p:cNvSpPr>
          <p:nvPr>
            <p:ph idx="1"/>
          </p:nvPr>
        </p:nvSpPr>
        <p:spPr bwMode="gray"/>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9" name="Textplatzhalter 8"/>
          <p:cNvSpPr>
            <a:spLocks noGrp="1"/>
          </p:cNvSpPr>
          <p:nvPr>
            <p:ph type="body" sz="quarter" idx="10" hasCustomPrompt="1"/>
          </p:nvPr>
        </p:nvSpPr>
        <p:spPr bwMode="gray">
          <a:xfrm>
            <a:off x="485775" y="268697"/>
            <a:ext cx="10096500" cy="246221"/>
          </a:xfrm>
        </p:spPr>
        <p:txBody>
          <a:bodyPr wrap="square" anchor="b">
            <a:sp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de-DE"/>
              <a:t>Sub Title</a:t>
            </a:r>
          </a:p>
        </p:txBody>
      </p:sp>
    </p:spTree>
    <p:extLst>
      <p:ext uri="{BB962C8B-B14F-4D97-AF65-F5344CB8AC3E}">
        <p14:creationId xmlns:p14="http://schemas.microsoft.com/office/powerpoint/2010/main" val="70551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9" name="Textplatzhalter 8"/>
          <p:cNvSpPr>
            <a:spLocks noGrp="1"/>
          </p:cNvSpPr>
          <p:nvPr>
            <p:ph type="body" sz="quarter" idx="10" hasCustomPrompt="1"/>
          </p:nvPr>
        </p:nvSpPr>
        <p:spPr bwMode="gray">
          <a:xfrm>
            <a:off x="485775" y="268697"/>
            <a:ext cx="10096500" cy="246221"/>
          </a:xfrm>
        </p:spPr>
        <p:txBody>
          <a:bodyPr wrap="square" anchor="b">
            <a:sp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de-DE"/>
              <a:t>Sub Title</a:t>
            </a:r>
          </a:p>
        </p:txBody>
      </p:sp>
    </p:spTree>
    <p:extLst>
      <p:ext uri="{BB962C8B-B14F-4D97-AF65-F5344CB8AC3E}">
        <p14:creationId xmlns:p14="http://schemas.microsoft.com/office/powerpoint/2010/main" val="303455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ndor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2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el 1">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xmlns="" id="{067113F9-BD68-49DA-8A16-A6EDCB95C84A}"/>
              </a:ext>
            </a:extLst>
          </p:cNvPr>
          <p:cNvGraphicFramePr>
            <a:graphicFrameLocks noChangeAspect="1"/>
          </p:cNvGraphicFramePr>
          <p:nvPr userDrawn="1">
            <p:custDataLst>
              <p:tags r:id="rId2"/>
            </p:custDataLst>
            <p:extLst>
              <p:ext uri="{D42A27DB-BD31-4B8C-83A1-F6EECF244321}">
                <p14:modId xmlns:p14="http://schemas.microsoft.com/office/powerpoint/2010/main" val="3900808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59" name="think-cell Folie" r:id="rId4" imgW="395" imgH="394" progId="TCLayout.ActiveDocument.1">
                  <p:embed/>
                </p:oleObj>
              </mc:Choice>
              <mc:Fallback>
                <p:oleObj name="think-cell Folie" r:id="rId4" imgW="395" imgH="394" progId="TCLayout.ActiveDocument.1">
                  <p:embed/>
                  <p:pic>
                    <p:nvPicPr>
                      <p:cNvPr id="4" name="Objekt 3" hidden="1">
                        <a:extLst>
                          <a:ext uri="{FF2B5EF4-FFF2-40B4-BE49-F238E27FC236}">
                            <a16:creationId xmlns:a16="http://schemas.microsoft.com/office/drawing/2014/main" xmlns="" id="{067113F9-BD68-49DA-8A16-A6EDCB95C84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ctrTitle" hasCustomPrompt="1"/>
          </p:nvPr>
        </p:nvSpPr>
        <p:spPr bwMode="gray">
          <a:xfrm>
            <a:off x="485776" y="2598776"/>
            <a:ext cx="11218862" cy="623248"/>
          </a:xfrm>
        </p:spPr>
        <p:txBody>
          <a:bodyPr lIns="0" tIns="0" rIns="0" bIns="0" anchor="b">
            <a:spAutoFit/>
          </a:bodyPr>
          <a:lstStyle>
            <a:lvl1pPr algn="l">
              <a:defRPr sz="4500"/>
            </a:lvl1pPr>
          </a:lstStyle>
          <a:p>
            <a:r>
              <a:rPr lang="en-US"/>
              <a:t>Headline</a:t>
            </a:r>
          </a:p>
        </p:txBody>
      </p:sp>
      <p:cxnSp>
        <p:nvCxnSpPr>
          <p:cNvPr id="9" name="Gerader Verbinder 8"/>
          <p:cNvCxnSpPr/>
          <p:nvPr userDrawn="1"/>
        </p:nvCxnSpPr>
        <p:spPr bwMode="gray">
          <a:xfrm>
            <a:off x="0" y="3162301"/>
            <a:ext cx="1219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Untertitel 2"/>
          <p:cNvSpPr>
            <a:spLocks noGrp="1"/>
          </p:cNvSpPr>
          <p:nvPr>
            <p:ph type="subTitle" idx="1" hasCustomPrompt="1"/>
          </p:nvPr>
        </p:nvSpPr>
        <p:spPr bwMode="gray">
          <a:xfrm>
            <a:off x="485776" y="3171826"/>
            <a:ext cx="11218862" cy="861774"/>
          </a:xfrm>
        </p:spPr>
        <p:txBody>
          <a:bodyPr>
            <a:spAutoFit/>
          </a:bodyPr>
          <a:lstStyle>
            <a:lvl1pPr marL="0" indent="0" algn="l">
              <a:lnSpc>
                <a:spcPct val="100000"/>
              </a:lnSpc>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Subheadline</a:t>
            </a:r>
          </a:p>
          <a:p>
            <a:r>
              <a:rPr lang="en-US"/>
              <a:t>2-Zeilig</a:t>
            </a:r>
          </a:p>
        </p:txBody>
      </p:sp>
      <p:sp>
        <p:nvSpPr>
          <p:cNvPr id="13" name="Textplatzhalter 12"/>
          <p:cNvSpPr>
            <a:spLocks noGrp="1"/>
          </p:cNvSpPr>
          <p:nvPr>
            <p:ph type="body" sz="quarter" idx="10" hasCustomPrompt="1"/>
          </p:nvPr>
        </p:nvSpPr>
        <p:spPr bwMode="gray">
          <a:xfrm>
            <a:off x="485776" y="6060692"/>
            <a:ext cx="11218862" cy="246221"/>
          </a:xfrm>
        </p:spPr>
        <p:txBody>
          <a:bodyPr anchor="b">
            <a:sp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en-US"/>
              <a:t>Location, Date</a:t>
            </a:r>
          </a:p>
        </p:txBody>
      </p:sp>
    </p:spTree>
    <p:extLst>
      <p:ext uri="{BB962C8B-B14F-4D97-AF65-F5344CB8AC3E}">
        <p14:creationId xmlns:p14="http://schemas.microsoft.com/office/powerpoint/2010/main" val="107347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8178867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83" name="think-cell Folie" r:id="rId4" imgW="305" imgH="303" progId="TCLayout.ActiveDocument.1">
                  <p:embed/>
                </p:oleObj>
              </mc:Choice>
              <mc:Fallback>
                <p:oleObj name="think-cell Folie" r:id="rId4" imgW="305" imgH="303" progId="TCLayout.ActiveDocument.1">
                  <p:embed/>
                  <p:pic>
                    <p:nvPicPr>
                      <p:cNvPr id="4" name="Objek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bwMode="gray">
          <a:xfrm>
            <a:off x="-1" y="5648325"/>
            <a:ext cx="12192001" cy="857254"/>
          </a:xfrm>
          <a:prstGeom prst="rect">
            <a:avLst/>
          </a:prstGeom>
          <a:gradFill>
            <a:gsLst>
              <a:gs pos="100000">
                <a:srgbClr val="000000">
                  <a:alpha val="0"/>
                </a:srgbClr>
              </a:gs>
              <a:gs pos="0">
                <a:srgbClr val="000000">
                  <a:alpha val="7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hasCustomPrompt="1"/>
          </p:nvPr>
        </p:nvSpPr>
        <p:spPr bwMode="gray">
          <a:xfrm>
            <a:off x="485776" y="1811338"/>
            <a:ext cx="11218862" cy="623248"/>
          </a:xfrm>
        </p:spPr>
        <p:txBody>
          <a:bodyPr lIns="0" tIns="0" rIns="0" bIns="0" anchor="b">
            <a:spAutoFit/>
          </a:bodyPr>
          <a:lstStyle>
            <a:lvl1pPr algn="l">
              <a:defRPr sz="4500">
                <a:solidFill>
                  <a:schemeClr val="tx1"/>
                </a:solidFill>
              </a:defRPr>
            </a:lvl1pPr>
          </a:lstStyle>
          <a:p>
            <a:r>
              <a:rPr lang="en-US"/>
              <a:t>Headline</a:t>
            </a:r>
          </a:p>
        </p:txBody>
      </p:sp>
      <p:sp>
        <p:nvSpPr>
          <p:cNvPr id="3" name="Untertitel 2"/>
          <p:cNvSpPr>
            <a:spLocks noGrp="1"/>
          </p:cNvSpPr>
          <p:nvPr>
            <p:ph type="subTitle" idx="1" hasCustomPrompt="1"/>
          </p:nvPr>
        </p:nvSpPr>
        <p:spPr bwMode="gray">
          <a:xfrm>
            <a:off x="485776" y="2522886"/>
            <a:ext cx="11218862" cy="861774"/>
          </a:xfrm>
        </p:spPr>
        <p:txBody>
          <a:bodyPr>
            <a:spAutoFit/>
          </a:bodyPr>
          <a:lstStyle>
            <a:lvl1pPr marL="0" indent="0" algn="l">
              <a:lnSpc>
                <a:spcPct val="100000"/>
              </a:lnSpc>
              <a:spcBef>
                <a:spcPts val="0"/>
              </a:spcBef>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Subheadline</a:t>
            </a:r>
          </a:p>
          <a:p>
            <a:r>
              <a:rPr lang="en-US"/>
              <a:t>2-Zeilig</a:t>
            </a:r>
          </a:p>
        </p:txBody>
      </p:sp>
      <p:cxnSp>
        <p:nvCxnSpPr>
          <p:cNvPr id="15" name="Gerader Verbinder 14"/>
          <p:cNvCxnSpPr/>
          <p:nvPr userDrawn="1"/>
        </p:nvCxnSpPr>
        <p:spPr bwMode="gray">
          <a:xfrm>
            <a:off x="0" y="4237386"/>
            <a:ext cx="1219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platzhalter 12"/>
          <p:cNvSpPr>
            <a:spLocks noGrp="1"/>
          </p:cNvSpPr>
          <p:nvPr>
            <p:ph type="body" sz="quarter" idx="10" hasCustomPrompt="1"/>
          </p:nvPr>
        </p:nvSpPr>
        <p:spPr bwMode="gray">
          <a:xfrm>
            <a:off x="485776" y="6060692"/>
            <a:ext cx="11218862" cy="246221"/>
          </a:xfrm>
        </p:spPr>
        <p:txBody>
          <a:bodyPr anchor="b">
            <a:spAutoFit/>
          </a:bodyPr>
          <a:lstStyle>
            <a:lvl1pPr marL="0" indent="0">
              <a:lnSpc>
                <a:spcPct val="100000"/>
              </a:lnSpc>
              <a:spcBef>
                <a:spcPts val="0"/>
              </a:spcBef>
              <a:buNone/>
              <a:defRPr sz="1600">
                <a:solidFill>
                  <a:schemeClr val="bg1"/>
                </a:solidFill>
              </a:defRPr>
            </a:lvl1pPr>
            <a:lvl2pPr>
              <a:defRPr sz="1600"/>
            </a:lvl2pPr>
            <a:lvl3pPr>
              <a:defRPr sz="1600"/>
            </a:lvl3pPr>
            <a:lvl4pPr>
              <a:defRPr sz="1600"/>
            </a:lvl4pPr>
            <a:lvl5pPr>
              <a:defRPr sz="1600"/>
            </a:lvl5pPr>
          </a:lstStyle>
          <a:p>
            <a:pPr lvl="0"/>
            <a:r>
              <a:rPr lang="en-US"/>
              <a:t>Location, Date</a:t>
            </a:r>
          </a:p>
        </p:txBody>
      </p:sp>
    </p:spTree>
    <p:extLst>
      <p:ext uri="{BB962C8B-B14F-4D97-AF65-F5344CB8AC3E}">
        <p14:creationId xmlns:p14="http://schemas.microsoft.com/office/powerpoint/2010/main" val="206650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31638095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07" name="think-cell Folie" r:id="rId4" imgW="305" imgH="303" progId="TCLayout.ActiveDocument.1">
                  <p:embed/>
                </p:oleObj>
              </mc:Choice>
              <mc:Fallback>
                <p:oleObj name="think-cell Folie" r:id="rId4" imgW="305" imgH="303" progId="TCLayout.ActiveDocument.1">
                  <p:embed/>
                  <p:pic>
                    <p:nvPicPr>
                      <p:cNvPr id="4" name="Objek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bwMode="gray">
          <a:xfrm>
            <a:off x="-1" y="5648325"/>
            <a:ext cx="12192001" cy="857254"/>
          </a:xfrm>
          <a:prstGeom prst="rect">
            <a:avLst/>
          </a:prstGeom>
          <a:gradFill>
            <a:gsLst>
              <a:gs pos="100000">
                <a:srgbClr val="000000">
                  <a:alpha val="0"/>
                </a:srgbClr>
              </a:gs>
              <a:gs pos="0">
                <a:srgbClr val="000000">
                  <a:alpha val="7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hasCustomPrompt="1"/>
          </p:nvPr>
        </p:nvSpPr>
        <p:spPr bwMode="gray">
          <a:xfrm>
            <a:off x="485776" y="1811338"/>
            <a:ext cx="11218862" cy="623248"/>
          </a:xfrm>
        </p:spPr>
        <p:txBody>
          <a:bodyPr lIns="0" tIns="0" rIns="0" bIns="0" anchor="b">
            <a:spAutoFit/>
          </a:bodyPr>
          <a:lstStyle>
            <a:lvl1pPr algn="l">
              <a:defRPr sz="4500">
                <a:solidFill>
                  <a:schemeClr val="tx1"/>
                </a:solidFill>
              </a:defRPr>
            </a:lvl1pPr>
          </a:lstStyle>
          <a:p>
            <a:r>
              <a:rPr lang="en-US"/>
              <a:t>Headline</a:t>
            </a:r>
          </a:p>
        </p:txBody>
      </p:sp>
      <p:sp>
        <p:nvSpPr>
          <p:cNvPr id="3" name="Untertitel 2"/>
          <p:cNvSpPr>
            <a:spLocks noGrp="1"/>
          </p:cNvSpPr>
          <p:nvPr>
            <p:ph type="subTitle" idx="1" hasCustomPrompt="1"/>
          </p:nvPr>
        </p:nvSpPr>
        <p:spPr bwMode="gray">
          <a:xfrm>
            <a:off x="485776" y="2522886"/>
            <a:ext cx="11218862" cy="861774"/>
          </a:xfrm>
        </p:spPr>
        <p:txBody>
          <a:bodyPr>
            <a:spAutoFit/>
          </a:bodyPr>
          <a:lstStyle>
            <a:lvl1pPr marL="0" indent="0" algn="l">
              <a:lnSpc>
                <a:spcPct val="100000"/>
              </a:lnSpc>
              <a:spcBef>
                <a:spcPts val="0"/>
              </a:spcBef>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Subheadline</a:t>
            </a:r>
          </a:p>
          <a:p>
            <a:r>
              <a:rPr lang="en-US"/>
              <a:t>2-Zeilig</a:t>
            </a:r>
          </a:p>
        </p:txBody>
      </p:sp>
      <p:cxnSp>
        <p:nvCxnSpPr>
          <p:cNvPr id="15" name="Gerader Verbinder 14"/>
          <p:cNvCxnSpPr/>
          <p:nvPr userDrawn="1"/>
        </p:nvCxnSpPr>
        <p:spPr bwMode="gray">
          <a:xfrm>
            <a:off x="0" y="4237386"/>
            <a:ext cx="1219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platzhalter 12"/>
          <p:cNvSpPr>
            <a:spLocks noGrp="1"/>
          </p:cNvSpPr>
          <p:nvPr>
            <p:ph type="body" sz="quarter" idx="10" hasCustomPrompt="1"/>
          </p:nvPr>
        </p:nvSpPr>
        <p:spPr bwMode="gray">
          <a:xfrm>
            <a:off x="485776" y="6060692"/>
            <a:ext cx="11218862" cy="246221"/>
          </a:xfrm>
        </p:spPr>
        <p:txBody>
          <a:bodyPr anchor="b">
            <a:spAutoFit/>
          </a:bodyPr>
          <a:lstStyle>
            <a:lvl1pPr marL="0" indent="0">
              <a:lnSpc>
                <a:spcPct val="100000"/>
              </a:lnSpc>
              <a:spcBef>
                <a:spcPts val="0"/>
              </a:spcBef>
              <a:buNone/>
              <a:defRPr sz="1600">
                <a:solidFill>
                  <a:schemeClr val="bg1"/>
                </a:solidFill>
              </a:defRPr>
            </a:lvl1pPr>
            <a:lvl2pPr>
              <a:defRPr sz="1600"/>
            </a:lvl2pPr>
            <a:lvl3pPr>
              <a:defRPr sz="1600"/>
            </a:lvl3pPr>
            <a:lvl4pPr>
              <a:defRPr sz="1600"/>
            </a:lvl4pPr>
            <a:lvl5pPr>
              <a:defRPr sz="1600"/>
            </a:lvl5pPr>
          </a:lstStyle>
          <a:p>
            <a:pPr lvl="0"/>
            <a:r>
              <a:rPr lang="en-US"/>
              <a:t>Location, Date</a:t>
            </a:r>
          </a:p>
        </p:txBody>
      </p:sp>
    </p:spTree>
    <p:extLst>
      <p:ext uri="{BB962C8B-B14F-4D97-AF65-F5344CB8AC3E}">
        <p14:creationId xmlns:p14="http://schemas.microsoft.com/office/powerpoint/2010/main" val="374764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ags" Target="../tags/tag7.xml"/><Relationship Id="rId5" Type="http://schemas.openxmlformats.org/officeDocument/2006/relationships/slideLayout" Target="../slideLayouts/slideLayout11.xml"/><Relationship Id="rId10" Type="http://schemas.openxmlformats.org/officeDocument/2006/relationships/tags" Target="../tags/tag6.xml"/><Relationship Id="rId4" Type="http://schemas.openxmlformats.org/officeDocument/2006/relationships/slideLayout" Target="../slideLayouts/slideLayout10.xml"/><Relationship Id="rId9" Type="http://schemas.openxmlformats.org/officeDocument/2006/relationships/vmlDrawing" Target="../drawings/vmlDrawing4.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9"/>
            </p:custDataLst>
            <p:extLst>
              <p:ext uri="{D42A27DB-BD31-4B8C-83A1-F6EECF244321}">
                <p14:modId xmlns:p14="http://schemas.microsoft.com/office/powerpoint/2010/main" val="40278300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3" name="think-cell Folie" r:id="rId11" imgW="305" imgH="303" progId="TCLayout.ActiveDocument.1">
                  <p:embed/>
                </p:oleObj>
              </mc:Choice>
              <mc:Fallback>
                <p:oleObj name="think-cell Folie" r:id="rId11" imgW="305" imgH="303" progId="TCLayout.ActiveDocument.1">
                  <p:embed/>
                  <p:pic>
                    <p:nvPicPr>
                      <p:cNvPr id="7" name="Objekt 6" hidden="1"/>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xmlns="" id="{6EA5AE2C-F330-4E3C-A21E-7C564C8FF4BF}"/>
              </a:ext>
            </a:extLst>
          </p:cNvPr>
          <p:cNvSpPr/>
          <p:nvPr userDrawn="1">
            <p:custDataLst>
              <p:tags r:id="rId10"/>
            </p:custDataLst>
          </p:nvPr>
        </p:nvSpPr>
        <p:spPr bwMode="gray">
          <a:xfrm>
            <a:off x="0" y="0"/>
            <a:ext cx="158750" cy="158750"/>
          </a:xfrm>
          <a:prstGeom prst="rect">
            <a:avLst/>
          </a:prstGeom>
          <a:solidFill>
            <a:schemeClr val="bg1"/>
          </a:soli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ctr"/>
            <a:endParaRPr lang="de-DE" sz="2400" b="0" i="0" baseline="0">
              <a:solidFill>
                <a:schemeClr val="tx1"/>
              </a:solidFill>
              <a:latin typeface="Calibri" panose="020F0502020204030204" pitchFamily="34" charset="0"/>
              <a:ea typeface="+mj-ea"/>
              <a:cs typeface="+mj-cs"/>
              <a:sym typeface="Calibri" panose="020F0502020204030204" pitchFamily="34" charset="0"/>
            </a:endParaRPr>
          </a:p>
        </p:txBody>
      </p:sp>
      <p:sp>
        <p:nvSpPr>
          <p:cNvPr id="3" name="Textplatzhalter 2"/>
          <p:cNvSpPr>
            <a:spLocks noGrp="1"/>
          </p:cNvSpPr>
          <p:nvPr>
            <p:ph type="body" idx="1"/>
          </p:nvPr>
        </p:nvSpPr>
        <p:spPr bwMode="gray">
          <a:xfrm>
            <a:off x="479425" y="1412875"/>
            <a:ext cx="11225213" cy="4538663"/>
          </a:xfrm>
          <a:prstGeom prst="rect">
            <a:avLst/>
          </a:prstGeom>
        </p:spPr>
        <p:txBody>
          <a:bodyPr vert="horz" lIns="0" tIns="0" rIns="0" bIns="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cxnSp>
        <p:nvCxnSpPr>
          <p:cNvPr id="8" name="Gerader Verbinder 7"/>
          <p:cNvCxnSpPr/>
          <p:nvPr userDrawn="1"/>
        </p:nvCxnSpPr>
        <p:spPr bwMode="gray">
          <a:xfrm>
            <a:off x="0" y="6457950"/>
            <a:ext cx="1219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userDrawn="1"/>
        </p:nvCxnSpPr>
        <p:spPr bwMode="gray">
          <a:xfrm>
            <a:off x="0" y="6629400"/>
            <a:ext cx="12192000" cy="0"/>
          </a:xfrm>
          <a:prstGeom prst="line">
            <a:avLst/>
          </a:prstGeom>
          <a:ln w="1905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Textfeld 17"/>
          <p:cNvSpPr txBox="1"/>
          <p:nvPr userDrawn="1"/>
        </p:nvSpPr>
        <p:spPr bwMode="gray">
          <a:xfrm>
            <a:off x="11486613" y="6560151"/>
            <a:ext cx="219612" cy="138499"/>
          </a:xfrm>
          <a:prstGeom prst="rect">
            <a:avLst/>
          </a:prstGeom>
          <a:noFill/>
        </p:spPr>
        <p:txBody>
          <a:bodyPr wrap="non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D5C8108-5082-45A3-9B2A-866B158485FF}" type="slidenum">
              <a:rPr lang="de-DE" sz="900" smtClean="0"/>
              <a:pPr marL="0" marR="0" indent="0" algn="r" defTabSz="914400" rtl="0" eaLnBrk="1" fontAlgn="auto" latinLnBrk="0" hangingPunct="1">
                <a:lnSpc>
                  <a:spcPct val="100000"/>
                </a:lnSpc>
                <a:spcBef>
                  <a:spcPts val="0"/>
                </a:spcBef>
                <a:spcAft>
                  <a:spcPts val="0"/>
                </a:spcAft>
                <a:buClrTx/>
                <a:buSzTx/>
                <a:buFontTx/>
                <a:buNone/>
                <a:tabLst/>
                <a:defRPr/>
              </a:pPr>
              <a:t>‹#›</a:t>
            </a:fld>
            <a:endParaRPr lang="de-DE" sz="900"/>
          </a:p>
        </p:txBody>
      </p:sp>
      <p:sp>
        <p:nvSpPr>
          <p:cNvPr id="11" name="Textfeld 10"/>
          <p:cNvSpPr txBox="1"/>
          <p:nvPr userDrawn="1"/>
        </p:nvSpPr>
        <p:spPr bwMode="gray">
          <a:xfrm>
            <a:off x="5647155" y="6560151"/>
            <a:ext cx="897683" cy="138499"/>
          </a:xfrm>
          <a:prstGeom prst="rect">
            <a:avLst/>
          </a:prstGeom>
          <a:noFill/>
        </p:spPr>
        <p:txBody>
          <a:bodyPr wrap="none" lIns="0" tIns="0" rIns="0" bIns="0" rtlCol="0">
            <a:spAutoFit/>
          </a:bodyPr>
          <a:lstStyle/>
          <a:p>
            <a:pPr algn="ctr"/>
            <a:r>
              <a:rPr lang="de-DE" sz="900"/>
              <a:t>© Ginkgo Analytics</a:t>
            </a:r>
          </a:p>
        </p:txBody>
      </p:sp>
      <p:sp>
        <p:nvSpPr>
          <p:cNvPr id="2" name="Titelplatzhalter 1"/>
          <p:cNvSpPr>
            <a:spLocks noGrp="1"/>
          </p:cNvSpPr>
          <p:nvPr>
            <p:ph type="title"/>
          </p:nvPr>
        </p:nvSpPr>
        <p:spPr bwMode="gray">
          <a:xfrm>
            <a:off x="485775" y="597844"/>
            <a:ext cx="11220450" cy="664797"/>
          </a:xfrm>
          <a:prstGeom prst="rect">
            <a:avLst/>
          </a:prstGeom>
        </p:spPr>
        <p:txBody>
          <a:bodyPr vert="horz" lIns="0" tIns="0" rIns="0" bIns="0" rtlCol="0" anchor="t">
            <a:spAutoFit/>
          </a:bodyPr>
          <a:lstStyle/>
          <a:p>
            <a:r>
              <a:rPr lang="de-DE"/>
              <a:t>Action Title</a:t>
            </a:r>
            <a:br>
              <a:rPr lang="de-DE"/>
            </a:br>
            <a:r>
              <a:rPr lang="de-DE"/>
              <a:t>2-Zeilig</a:t>
            </a:r>
          </a:p>
        </p:txBody>
      </p:sp>
      <p:cxnSp>
        <p:nvCxnSpPr>
          <p:cNvPr id="15" name="Gerader Verbinder 14"/>
          <p:cNvCxnSpPr/>
          <p:nvPr userDrawn="1"/>
        </p:nvCxnSpPr>
        <p:spPr bwMode="gray">
          <a:xfrm>
            <a:off x="0" y="556381"/>
            <a:ext cx="1219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186183"/>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0" r:id="rId4"/>
    <p:sldLayoutId id="2147483652" r:id="rId5"/>
    <p:sldLayoutId id="2147483656" r:id="rId6"/>
  </p:sldLayoutIdLst>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180000" indent="-180000" algn="l" defTabSz="914400" rtl="0" eaLnBrk="1" latinLnBrk="0" hangingPunct="1">
        <a:lnSpc>
          <a:spcPct val="90000"/>
        </a:lnSpc>
        <a:spcBef>
          <a:spcPts val="1000"/>
        </a:spcBef>
        <a:buClr>
          <a:schemeClr val="tx2"/>
        </a:buClr>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ct val="90000"/>
        </a:lnSpc>
        <a:spcBef>
          <a:spcPts val="500"/>
        </a:spcBef>
        <a:buClr>
          <a:schemeClr val="tx2"/>
        </a:buClr>
        <a:buFont typeface="Symbol" panose="05050102010706020507" pitchFamily="18" charset="2"/>
        <a:buChar char="-"/>
        <a:defRPr sz="1400" kern="1200">
          <a:solidFill>
            <a:schemeClr val="tx1"/>
          </a:solidFill>
          <a:latin typeface="+mn-lt"/>
          <a:ea typeface="+mn-ea"/>
          <a:cs typeface="+mn-cs"/>
        </a:defRPr>
      </a:lvl2pPr>
      <a:lvl3pPr marL="540000" indent="-180000" algn="l" defTabSz="914400" rtl="0" eaLnBrk="1" latinLnBrk="0" hangingPunct="1">
        <a:lnSpc>
          <a:spcPct val="90000"/>
        </a:lnSpc>
        <a:spcBef>
          <a:spcPts val="500"/>
        </a:spcBef>
        <a:buClr>
          <a:schemeClr val="tx2"/>
        </a:buClr>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ct val="90000"/>
        </a:lnSpc>
        <a:spcBef>
          <a:spcPts val="500"/>
        </a:spcBef>
        <a:buClr>
          <a:schemeClr val="tx2"/>
        </a:buClr>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ct val="90000"/>
        </a:lnSpc>
        <a:spcBef>
          <a:spcPts val="500"/>
        </a:spcBef>
        <a:buClr>
          <a:schemeClr val="tx2"/>
        </a:buClr>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135" userDrawn="1">
          <p15:clr>
            <a:srgbClr val="5ACBF0"/>
          </p15:clr>
        </p15:guide>
        <p15:guide id="2" orient="horz" pos="891" userDrawn="1">
          <p15:clr>
            <a:srgbClr val="5ACBF0"/>
          </p15:clr>
        </p15:guide>
        <p15:guide id="3" orient="horz" pos="795" userDrawn="1">
          <p15:clr>
            <a:srgbClr val="5ACBF0"/>
          </p15:clr>
        </p15:guide>
        <p15:guide id="4" orient="horz" pos="165" userDrawn="1">
          <p15:clr>
            <a:srgbClr val="5ACBF0"/>
          </p15:clr>
        </p15:guide>
        <p15:guide id="5" orient="horz" pos="3750" userDrawn="1">
          <p15:clr>
            <a:srgbClr val="5ACBF0"/>
          </p15:clr>
        </p15:guide>
        <p15:guide id="6" orient="horz" pos="3981" userDrawn="1">
          <p15:clr>
            <a:srgbClr val="5ACBF0"/>
          </p15:clr>
        </p15:guide>
        <p15:guide id="7" pos="303" userDrawn="1">
          <p15:clr>
            <a:srgbClr val="5ACBF0"/>
          </p15:clr>
        </p15:guide>
        <p15:guide id="8" pos="3669" userDrawn="1">
          <p15:clr>
            <a:srgbClr val="5ACBF0"/>
          </p15:clr>
        </p15:guide>
        <p15:guide id="9" pos="4005" userDrawn="1">
          <p15:clr>
            <a:srgbClr val="5ACBF0"/>
          </p15:clr>
        </p15:guide>
        <p15:guide id="10" pos="737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10"/>
            </p:custDataLst>
            <p:extLst>
              <p:ext uri="{D42A27DB-BD31-4B8C-83A1-F6EECF244321}">
                <p14:modId xmlns:p14="http://schemas.microsoft.com/office/powerpoint/2010/main" val="85957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35" name="think-cell Folie" r:id="rId12" imgW="305" imgH="303" progId="TCLayout.ActiveDocument.1">
                  <p:embed/>
                </p:oleObj>
              </mc:Choice>
              <mc:Fallback>
                <p:oleObj name="think-cell Folie" r:id="rId12" imgW="305" imgH="303" progId="TCLayout.ActiveDocument.1">
                  <p:embed/>
                  <p:pic>
                    <p:nvPicPr>
                      <p:cNvPr id="7" name="Objekt 6" hidden="1"/>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xmlns="" id="{4B72B659-DF2A-4D67-9F66-3A91BBE241EC}"/>
              </a:ext>
            </a:extLst>
          </p:cNvPr>
          <p:cNvSpPr/>
          <p:nvPr userDrawn="1">
            <p:custDataLst>
              <p:tags r:id="rId11"/>
            </p:custDataLst>
          </p:nvPr>
        </p:nvSpPr>
        <p:spPr bwMode="gray">
          <a:xfrm>
            <a:off x="0" y="0"/>
            <a:ext cx="158750" cy="158750"/>
          </a:xfrm>
          <a:prstGeom prst="rect">
            <a:avLst/>
          </a:prstGeom>
          <a:solidFill>
            <a:schemeClr val="bg1"/>
          </a:soli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ctr"/>
            <a:endParaRPr lang="en-US" sz="2400" b="0" i="0" baseline="0">
              <a:solidFill>
                <a:schemeClr val="tx1"/>
              </a:solidFill>
              <a:latin typeface="Calibri" panose="020F0502020204030204" pitchFamily="34" charset="0"/>
              <a:ea typeface="+mj-ea"/>
              <a:cs typeface="+mj-cs"/>
              <a:sym typeface="Calibri" panose="020F0502020204030204" pitchFamily="34" charset="0"/>
            </a:endParaRPr>
          </a:p>
        </p:txBody>
      </p:sp>
      <p:sp>
        <p:nvSpPr>
          <p:cNvPr id="3" name="Textplatzhalter 2"/>
          <p:cNvSpPr>
            <a:spLocks noGrp="1"/>
          </p:cNvSpPr>
          <p:nvPr>
            <p:ph type="body" idx="1"/>
          </p:nvPr>
        </p:nvSpPr>
        <p:spPr bwMode="gray">
          <a:xfrm>
            <a:off x="479425" y="1412875"/>
            <a:ext cx="11225213" cy="4538663"/>
          </a:xfrm>
          <a:prstGeom prst="rect">
            <a:avLst/>
          </a:prstGeom>
        </p:spPr>
        <p:txBody>
          <a:bodyPr vert="horz" lIns="0" tIns="0" rIns="0" bIns="0" rtlCol="0">
            <a:normAutofit/>
          </a:bodyPr>
          <a:lstStyle/>
          <a:p>
            <a:pPr lvl="0"/>
            <a:r>
              <a:rPr lang="en-US"/>
              <a:t>Textmasterformat bearbeiten</a:t>
            </a:r>
          </a:p>
          <a:p>
            <a:pPr lvl="1"/>
            <a:r>
              <a:rPr lang="en-US"/>
              <a:t>Zweite Ebene</a:t>
            </a:r>
          </a:p>
          <a:p>
            <a:pPr lvl="2"/>
            <a:r>
              <a:rPr lang="en-US"/>
              <a:t>Dritte Ebene</a:t>
            </a:r>
          </a:p>
          <a:p>
            <a:pPr lvl="3"/>
            <a:r>
              <a:rPr lang="en-US"/>
              <a:t>Vierte Ebene</a:t>
            </a:r>
          </a:p>
          <a:p>
            <a:pPr lvl="4"/>
            <a:r>
              <a:rPr lang="en-US"/>
              <a:t>Fünfte Ebene</a:t>
            </a:r>
          </a:p>
        </p:txBody>
      </p:sp>
      <p:cxnSp>
        <p:nvCxnSpPr>
          <p:cNvPr id="8" name="Gerader Verbinder 7"/>
          <p:cNvCxnSpPr/>
          <p:nvPr userDrawn="1"/>
        </p:nvCxnSpPr>
        <p:spPr bwMode="gray">
          <a:xfrm>
            <a:off x="0" y="6457950"/>
            <a:ext cx="1219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userDrawn="1"/>
        </p:nvCxnSpPr>
        <p:spPr bwMode="gray">
          <a:xfrm>
            <a:off x="0" y="6629400"/>
            <a:ext cx="12192000" cy="0"/>
          </a:xfrm>
          <a:prstGeom prst="line">
            <a:avLst/>
          </a:prstGeom>
          <a:ln w="1905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Textfeld 17"/>
          <p:cNvSpPr txBox="1"/>
          <p:nvPr userDrawn="1"/>
        </p:nvSpPr>
        <p:spPr bwMode="gray">
          <a:xfrm>
            <a:off x="11486613" y="6560151"/>
            <a:ext cx="219612" cy="138499"/>
          </a:xfrm>
          <a:prstGeom prst="rect">
            <a:avLst/>
          </a:prstGeom>
          <a:noFill/>
        </p:spPr>
        <p:txBody>
          <a:bodyPr wrap="non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D5C8108-5082-45A3-9B2A-866B158485FF}" type="slidenum">
              <a:rPr lang="en-US" sz="900" smtClean="0"/>
              <a:pPr marL="0" marR="0" indent="0" algn="r" defTabSz="914400" rtl="0" eaLnBrk="1" fontAlgn="auto" latinLnBrk="0" hangingPunct="1">
                <a:lnSpc>
                  <a:spcPct val="100000"/>
                </a:lnSpc>
                <a:spcBef>
                  <a:spcPts val="0"/>
                </a:spcBef>
                <a:spcAft>
                  <a:spcPts val="0"/>
                </a:spcAft>
                <a:buClrTx/>
                <a:buSzTx/>
                <a:buFontTx/>
                <a:buNone/>
                <a:tabLst/>
                <a:defRPr/>
              </a:pPr>
              <a:t>‹#›</a:t>
            </a:fld>
            <a:endParaRPr lang="en-US" sz="900"/>
          </a:p>
        </p:txBody>
      </p:sp>
      <p:sp>
        <p:nvSpPr>
          <p:cNvPr id="11" name="Textfeld 10"/>
          <p:cNvSpPr txBox="1"/>
          <p:nvPr userDrawn="1"/>
        </p:nvSpPr>
        <p:spPr bwMode="gray">
          <a:xfrm>
            <a:off x="5536551" y="6560151"/>
            <a:ext cx="1118897" cy="138499"/>
          </a:xfrm>
          <a:prstGeom prst="rect">
            <a:avLst/>
          </a:prstGeom>
          <a:noFill/>
        </p:spPr>
        <p:txBody>
          <a:bodyPr wrap="none" lIns="0" tIns="0" rIns="0" bIns="0" rtlCol="0">
            <a:spAutoFit/>
          </a:bodyPr>
          <a:lstStyle/>
          <a:p>
            <a:pPr algn="ctr"/>
            <a:r>
              <a:rPr lang="en-US" sz="900"/>
              <a:t>© Ginkgo Cybersecurity</a:t>
            </a:r>
          </a:p>
        </p:txBody>
      </p:sp>
      <p:sp>
        <p:nvSpPr>
          <p:cNvPr id="2" name="Titelplatzhalter 1"/>
          <p:cNvSpPr>
            <a:spLocks noGrp="1"/>
          </p:cNvSpPr>
          <p:nvPr>
            <p:ph type="title"/>
          </p:nvPr>
        </p:nvSpPr>
        <p:spPr bwMode="gray">
          <a:xfrm>
            <a:off x="485775" y="597844"/>
            <a:ext cx="11220450" cy="664797"/>
          </a:xfrm>
          <a:prstGeom prst="rect">
            <a:avLst/>
          </a:prstGeom>
        </p:spPr>
        <p:txBody>
          <a:bodyPr vert="horz" lIns="0" tIns="0" rIns="0" bIns="0" rtlCol="0" anchor="t">
            <a:spAutoFit/>
          </a:bodyPr>
          <a:lstStyle/>
          <a:p>
            <a:r>
              <a:rPr lang="en-US"/>
              <a:t>Action Title</a:t>
            </a:r>
            <a:br>
              <a:rPr lang="en-US"/>
            </a:br>
            <a:r>
              <a:rPr lang="en-US"/>
              <a:t>2-Zeilig</a:t>
            </a:r>
          </a:p>
        </p:txBody>
      </p:sp>
      <p:cxnSp>
        <p:nvCxnSpPr>
          <p:cNvPr id="15" name="Gerader Verbinder 14"/>
          <p:cNvCxnSpPr/>
          <p:nvPr userDrawn="1"/>
        </p:nvCxnSpPr>
        <p:spPr bwMode="gray">
          <a:xfrm>
            <a:off x="0" y="556381"/>
            <a:ext cx="1219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243382"/>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72" r:id="rId7"/>
  </p:sldLayoutIdLst>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180000" indent="-180000" algn="l" defTabSz="914400" rtl="0" eaLnBrk="1" latinLnBrk="0" hangingPunct="1">
        <a:lnSpc>
          <a:spcPct val="90000"/>
        </a:lnSpc>
        <a:spcBef>
          <a:spcPts val="1000"/>
        </a:spcBef>
        <a:buClr>
          <a:schemeClr val="tx2"/>
        </a:buClr>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ct val="90000"/>
        </a:lnSpc>
        <a:spcBef>
          <a:spcPts val="500"/>
        </a:spcBef>
        <a:buClr>
          <a:schemeClr val="tx2"/>
        </a:buClr>
        <a:buFont typeface="Symbol" panose="05050102010706020507" pitchFamily="18" charset="2"/>
        <a:buChar char="-"/>
        <a:defRPr sz="1400" kern="1200">
          <a:solidFill>
            <a:schemeClr val="tx1"/>
          </a:solidFill>
          <a:latin typeface="+mn-lt"/>
          <a:ea typeface="+mn-ea"/>
          <a:cs typeface="+mn-cs"/>
        </a:defRPr>
      </a:lvl2pPr>
      <a:lvl3pPr marL="540000" indent="-180000" algn="l" defTabSz="914400" rtl="0" eaLnBrk="1" latinLnBrk="0" hangingPunct="1">
        <a:lnSpc>
          <a:spcPct val="90000"/>
        </a:lnSpc>
        <a:spcBef>
          <a:spcPts val="500"/>
        </a:spcBef>
        <a:buClr>
          <a:schemeClr val="tx2"/>
        </a:buClr>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ct val="90000"/>
        </a:lnSpc>
        <a:spcBef>
          <a:spcPts val="500"/>
        </a:spcBef>
        <a:buClr>
          <a:schemeClr val="tx2"/>
        </a:buClr>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ct val="90000"/>
        </a:lnSpc>
        <a:spcBef>
          <a:spcPts val="500"/>
        </a:spcBef>
        <a:buClr>
          <a:schemeClr val="tx2"/>
        </a:buClr>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135">
          <p15:clr>
            <a:srgbClr val="5ACBF0"/>
          </p15:clr>
        </p15:guide>
        <p15:guide id="2" orient="horz" pos="891">
          <p15:clr>
            <a:srgbClr val="5ACBF0"/>
          </p15:clr>
        </p15:guide>
        <p15:guide id="3" orient="horz" pos="795">
          <p15:clr>
            <a:srgbClr val="5ACBF0"/>
          </p15:clr>
        </p15:guide>
        <p15:guide id="4" orient="horz" pos="165">
          <p15:clr>
            <a:srgbClr val="5ACBF0"/>
          </p15:clr>
        </p15:guide>
        <p15:guide id="5" orient="horz" pos="3750">
          <p15:clr>
            <a:srgbClr val="5ACBF0"/>
          </p15:clr>
        </p15:guide>
        <p15:guide id="6" orient="horz" pos="3981">
          <p15:clr>
            <a:srgbClr val="5ACBF0"/>
          </p15:clr>
        </p15:guide>
        <p15:guide id="7" pos="303">
          <p15:clr>
            <a:srgbClr val="5ACBF0"/>
          </p15:clr>
        </p15:guide>
        <p15:guide id="8" pos="3669">
          <p15:clr>
            <a:srgbClr val="5ACBF0"/>
          </p15:clr>
        </p15:guide>
        <p15:guide id="9" pos="4005">
          <p15:clr>
            <a:srgbClr val="5ACBF0"/>
          </p15:clr>
        </p15:guide>
        <p15:guide id="10" pos="737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tags" Target="../tags/tag20.xml"/><Relationship Id="rId7" Type="http://schemas.openxmlformats.org/officeDocument/2006/relationships/image" Target="../media/image1.emf"/><Relationship Id="rId12" Type="http://schemas.microsoft.com/office/2007/relationships/diagramDrawing" Target="../diagrams/drawing1.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oleObject" Target="../embeddings/oleObject12.bin"/><Relationship Id="rId11" Type="http://schemas.openxmlformats.org/officeDocument/2006/relationships/diagramColors" Target="../diagrams/colors1.xml"/><Relationship Id="rId5" Type="http://schemas.openxmlformats.org/officeDocument/2006/relationships/notesSlide" Target="../notesSlides/notesSlide2.xml"/><Relationship Id="rId10" Type="http://schemas.openxmlformats.org/officeDocument/2006/relationships/diagramQuickStyle" Target="../diagrams/quickStyle1.xml"/><Relationship Id="rId4" Type="http://schemas.openxmlformats.org/officeDocument/2006/relationships/slideLayout" Target="../slideLayouts/slideLayout5.xml"/><Relationship Id="rId9"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hyperlink" Target="https://www.wqpmag.com/commercial-water/how-variable-speed-pumps-pressure-sensors-can-improve-water-systems" TargetMode="External"/><Relationship Id="rId4" Type="http://schemas.openxmlformats.org/officeDocument/2006/relationships/hyperlink" Target="https://constructionreviewonline.com/top-companies/top-water-pumps-manufacturers-in-the-worl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485776" y="1811338"/>
            <a:ext cx="11218862" cy="623248"/>
          </a:xfrm>
        </p:spPr>
        <p:txBody>
          <a:bodyPr/>
          <a:lstStyle/>
          <a:p>
            <a:pPr algn="ctr"/>
            <a:r>
              <a:rPr lang="en-US" altLang="zh-CN" b="1" dirty="0"/>
              <a:t>Predict Machine Failure Using Sensor Data</a:t>
            </a:r>
          </a:p>
        </p:txBody>
      </p:sp>
      <p:sp>
        <p:nvSpPr>
          <p:cNvPr id="6" name="Untertitel 5"/>
          <p:cNvSpPr>
            <a:spLocks noGrp="1"/>
          </p:cNvSpPr>
          <p:nvPr>
            <p:ph type="subTitle" idx="1"/>
          </p:nvPr>
        </p:nvSpPr>
        <p:spPr>
          <a:xfrm>
            <a:off x="485776" y="2522886"/>
            <a:ext cx="11218862" cy="1231106"/>
          </a:xfrm>
        </p:spPr>
        <p:txBody>
          <a:bodyPr/>
          <a:lstStyle/>
          <a:p>
            <a:pPr algn="ctr"/>
            <a:r>
              <a:rPr lang="en-US" sz="2000" dirty="0" err="1" smtClean="0">
                <a:latin typeface="+mj-lt"/>
              </a:rPr>
              <a:t>Kaggle</a:t>
            </a:r>
            <a:r>
              <a:rPr lang="en-US" sz="2000" dirty="0" smtClean="0">
                <a:latin typeface="+mj-lt"/>
              </a:rPr>
              <a:t> </a:t>
            </a:r>
            <a:r>
              <a:rPr lang="en-US" sz="2000" dirty="0">
                <a:latin typeface="+mj-lt"/>
              </a:rPr>
              <a:t>case </a:t>
            </a:r>
            <a:r>
              <a:rPr lang="en-US" sz="2000" dirty="0">
                <a:latin typeface="+mj-lt"/>
              </a:rPr>
              <a:t>study: https://www.kaggle.com/nphantawee/pump-sensor-data</a:t>
            </a:r>
            <a:endParaRPr lang="en-US" sz="2000" dirty="0">
              <a:latin typeface="+mj-lt"/>
            </a:endParaRPr>
          </a:p>
          <a:p>
            <a:pPr algn="ctr"/>
            <a:endParaRPr lang="en-US" sz="2000" dirty="0" smtClean="0">
              <a:latin typeface="+mj-lt"/>
            </a:endParaRPr>
          </a:p>
          <a:p>
            <a:pPr algn="ctr"/>
            <a:r>
              <a:rPr lang="en-US" sz="2000" dirty="0" smtClean="0">
                <a:latin typeface="+mj-lt"/>
              </a:rPr>
              <a:t>Xiaxia </a:t>
            </a:r>
            <a:r>
              <a:rPr lang="en-US" sz="2000" dirty="0">
                <a:latin typeface="+mj-lt"/>
              </a:rPr>
              <a:t>Xu</a:t>
            </a:r>
          </a:p>
          <a:p>
            <a:pPr algn="ctr"/>
            <a:r>
              <a:rPr lang="en-US" sz="2000" dirty="0">
                <a:latin typeface="+mj-lt"/>
              </a:rPr>
              <a:t>xiaxia.xu@outlook.com</a:t>
            </a:r>
            <a:endParaRPr lang="de-DE" sz="2000" dirty="0">
              <a:latin typeface="+mj-lt"/>
            </a:endParaRPr>
          </a:p>
        </p:txBody>
      </p:sp>
      <p:sp>
        <p:nvSpPr>
          <p:cNvPr id="7" name="Textplatzhalter 6"/>
          <p:cNvSpPr>
            <a:spLocks noGrp="1"/>
          </p:cNvSpPr>
          <p:nvPr>
            <p:ph type="body" sz="quarter" idx="10"/>
          </p:nvPr>
        </p:nvSpPr>
        <p:spPr>
          <a:xfrm>
            <a:off x="485776" y="6060692"/>
            <a:ext cx="11218862" cy="246221"/>
          </a:xfrm>
        </p:spPr>
        <p:txBody>
          <a:bodyPr/>
          <a:lstStyle/>
          <a:p>
            <a:r>
              <a:rPr lang="de-DE" dirty="0">
                <a:latin typeface="+mj-lt"/>
              </a:rPr>
              <a:t>Hamburg, 21.10. 2021</a:t>
            </a:r>
          </a:p>
        </p:txBody>
      </p:sp>
    </p:spTree>
    <p:extLst>
      <p:ext uri="{BB962C8B-B14F-4D97-AF65-F5344CB8AC3E}">
        <p14:creationId xmlns:p14="http://schemas.microsoft.com/office/powerpoint/2010/main" val="855085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806083" y="6075828"/>
            <a:ext cx="2954463" cy="307777"/>
          </a:xfrm>
          <a:prstGeom prst="rect">
            <a:avLst/>
          </a:prstGeom>
        </p:spPr>
        <p:txBody>
          <a:bodyPr wrap="none">
            <a:spAutoFit/>
          </a:bodyPr>
          <a:lstStyle/>
          <a:p>
            <a:r>
              <a:rPr lang="de-DE" altLang="zh-CN" sz="1400" dirty="0">
                <a:solidFill>
                  <a:srgbClr val="000000"/>
                </a:solidFill>
                <a:latin typeface="+mj-lt"/>
                <a:ea typeface="Arial Unicode MS" panose="020B0604020202020204" pitchFamily="34" charset="-122"/>
                <a:cs typeface="Arial Unicode MS" panose="020B0604020202020204" pitchFamily="34" charset="-122"/>
              </a:rPr>
              <a:t>Mekruksavanich et. al., Sensor (2021) </a:t>
            </a:r>
            <a:endParaRPr lang="zh-CN" altLang="en-US" sz="1400" dirty="0">
              <a:solidFill>
                <a:srgbClr val="000000"/>
              </a:solidFill>
              <a:latin typeface="+mj-lt"/>
              <a:ea typeface="Arial Unicode MS" panose="020B0604020202020204" pitchFamily="34" charset="-122"/>
              <a:cs typeface="Arial Unicode MS" panose="020B0604020202020204" pitchFamily="34" charset="-122"/>
            </a:endParaRPr>
          </a:p>
        </p:txBody>
      </p:sp>
      <p:sp>
        <p:nvSpPr>
          <p:cNvPr id="7" name="矩形 6"/>
          <p:cNvSpPr/>
          <p:nvPr/>
        </p:nvSpPr>
        <p:spPr>
          <a:xfrm>
            <a:off x="485775" y="1220511"/>
            <a:ext cx="7111819" cy="1615827"/>
          </a:xfrm>
          <a:prstGeom prst="rect">
            <a:avLst/>
          </a:prstGeom>
        </p:spPr>
        <p:txBody>
          <a:bodyPr wrap="none">
            <a:spAutoFit/>
          </a:bodyPr>
          <a:lstStyle/>
          <a:p>
            <a:pPr>
              <a:lnSpc>
                <a:spcPct val="150000"/>
              </a:lnSpc>
            </a:pPr>
            <a:r>
              <a:rPr lang="de-DE" altLang="zh-CN" dirty="0">
                <a:solidFill>
                  <a:srgbClr val="000000"/>
                </a:solidFill>
                <a:latin typeface="+mj-lt"/>
                <a:cs typeface="Arial" panose="020B0604020202020204" pitchFamily="34" charset="0"/>
              </a:rPr>
              <a:t>Long short term memory model (LSTM)</a:t>
            </a:r>
            <a:endParaRPr lang="en-US" altLang="zh-CN" dirty="0">
              <a:solidFill>
                <a:srgbClr val="000000"/>
              </a:solidFill>
              <a:latin typeface="+mj-lt"/>
              <a:cs typeface="Arial" panose="020B0604020202020204" pitchFamily="34" charset="0"/>
            </a:endParaRPr>
          </a:p>
          <a:p>
            <a:pPr marL="342900" indent="-342900">
              <a:lnSpc>
                <a:spcPct val="150000"/>
              </a:lnSpc>
              <a:buFont typeface="Arial" panose="020B0604020202020204" pitchFamily="34" charset="0"/>
              <a:buChar char="•"/>
            </a:pPr>
            <a:r>
              <a:rPr lang="en-US" altLang="zh-CN" dirty="0">
                <a:solidFill>
                  <a:srgbClr val="000000"/>
                </a:solidFill>
                <a:latin typeface="+mj-lt"/>
                <a:cs typeface="Arial" panose="020B0604020202020204" pitchFamily="34" charset="0"/>
              </a:rPr>
              <a:t>automatically learn the temporal dependencies present in time series;</a:t>
            </a:r>
          </a:p>
          <a:p>
            <a:pPr marL="342900" indent="-342900">
              <a:lnSpc>
                <a:spcPct val="150000"/>
              </a:lnSpc>
              <a:buFont typeface="Arial" panose="020B0604020202020204" pitchFamily="34" charset="0"/>
              <a:buChar char="•"/>
            </a:pPr>
            <a:r>
              <a:rPr lang="en-US" altLang="zh-CN" dirty="0">
                <a:solidFill>
                  <a:srgbClr val="000000"/>
                </a:solidFill>
                <a:latin typeface="+mj-lt"/>
                <a:cs typeface="Arial" panose="020B0604020202020204" pitchFamily="34" charset="0"/>
              </a:rPr>
              <a:t>adapt directly to the data without any prior assumptions;</a:t>
            </a:r>
          </a:p>
          <a:p>
            <a:pPr marL="285750" indent="-285750">
              <a:buFont typeface="Arial" panose="020B0604020202020204" pitchFamily="34" charset="0"/>
              <a:buChar char="•"/>
            </a:pPr>
            <a:endParaRPr lang="zh-CN" altLang="en-US" dirty="0">
              <a:latin typeface="+mj-lt"/>
            </a:endParaRPr>
          </a:p>
        </p:txBody>
      </p:sp>
      <p:grpSp>
        <p:nvGrpSpPr>
          <p:cNvPr id="12" name="组合 11"/>
          <p:cNvGrpSpPr/>
          <p:nvPr/>
        </p:nvGrpSpPr>
        <p:grpSpPr>
          <a:xfrm>
            <a:off x="1430684" y="2787894"/>
            <a:ext cx="7712774" cy="2855213"/>
            <a:chOff x="1322038" y="2948517"/>
            <a:chExt cx="7712774" cy="2855213"/>
          </a:xfrm>
        </p:grpSpPr>
        <p:pic>
          <p:nvPicPr>
            <p:cNvPr id="26634" name="Picture 10" descr="Sensors 21 01636 g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642" y="2948517"/>
              <a:ext cx="6059170" cy="285521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322038" y="4142794"/>
              <a:ext cx="1428083" cy="369332"/>
            </a:xfrm>
            <a:prstGeom prst="rect">
              <a:avLst/>
            </a:prstGeom>
          </p:spPr>
          <p:txBody>
            <a:bodyPr wrap="none">
              <a:spAutoFit/>
            </a:bodyPr>
            <a:lstStyle/>
            <a:p>
              <a:r>
                <a:rPr lang="en-US" altLang="zh-CN" dirty="0">
                  <a:solidFill>
                    <a:srgbClr val="000000"/>
                  </a:solidFill>
                  <a:latin typeface="+mj-lt"/>
                  <a:ea typeface="Arial Unicode MS" panose="020B0604020202020204" pitchFamily="34" charset="-122"/>
                  <a:cs typeface="Arial Unicode MS" panose="020B0604020202020204" pitchFamily="34" charset="-122"/>
                </a:rPr>
                <a:t>LSTM neuron</a:t>
              </a:r>
              <a:endParaRPr lang="zh-CN" altLang="en-US" dirty="0">
                <a:latin typeface="+mj-lt"/>
              </a:endParaRPr>
            </a:p>
          </p:txBody>
        </p:sp>
      </p:grpSp>
      <p:sp>
        <p:nvSpPr>
          <p:cNvPr id="13" name="标题 10">
            <a:extLst>
              <a:ext uri="{FF2B5EF4-FFF2-40B4-BE49-F238E27FC236}">
                <a16:creationId xmlns:a16="http://schemas.microsoft.com/office/drawing/2014/main" xmlns="" id="{266CEC07-CC7C-466F-9CF4-1C7CE9CDDC80}"/>
              </a:ext>
            </a:extLst>
          </p:cNvPr>
          <p:cNvSpPr txBox="1">
            <a:spLocks/>
          </p:cNvSpPr>
          <p:nvPr/>
        </p:nvSpPr>
        <p:spPr bwMode="gray">
          <a:xfrm>
            <a:off x="638175" y="750244"/>
            <a:ext cx="11220450" cy="332399"/>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de-DE" altLang="zh-CN" dirty="0" err="1">
                <a:cs typeface="Arial" panose="020B0604020202020204" pitchFamily="34" charset="0"/>
              </a:rPr>
              <a:t>Machine</a:t>
            </a:r>
            <a:r>
              <a:rPr lang="de-DE" altLang="zh-CN" dirty="0">
                <a:cs typeface="Arial" panose="020B0604020202020204" pitchFamily="34" charset="0"/>
              </a:rPr>
              <a:t> </a:t>
            </a:r>
            <a:r>
              <a:rPr lang="de-DE" altLang="zh-CN" dirty="0" err="1">
                <a:cs typeface="Arial" panose="020B0604020202020204" pitchFamily="34" charset="0"/>
              </a:rPr>
              <a:t>learning</a:t>
            </a:r>
            <a:r>
              <a:rPr lang="de-DE" altLang="zh-CN" dirty="0">
                <a:cs typeface="Arial" panose="020B0604020202020204" pitchFamily="34" charset="0"/>
              </a:rPr>
              <a:t> </a:t>
            </a:r>
            <a:r>
              <a:rPr lang="de-DE" altLang="zh-CN" dirty="0" err="1">
                <a:cs typeface="Arial" panose="020B0604020202020204" pitchFamily="34" charset="0"/>
              </a:rPr>
              <a:t>strategy</a:t>
            </a:r>
            <a:endParaRPr lang="zh-CN" altLang="en-US" dirty="0">
              <a:cs typeface="Arial" panose="020B0604020202020204" pitchFamily="34" charset="0"/>
            </a:endParaRPr>
          </a:p>
        </p:txBody>
      </p:sp>
      <p:sp>
        <p:nvSpPr>
          <p:cNvPr id="8" name="Text Placeholder 7">
            <a:extLst>
              <a:ext uri="{FF2B5EF4-FFF2-40B4-BE49-F238E27FC236}">
                <a16:creationId xmlns:a16="http://schemas.microsoft.com/office/drawing/2014/main" xmlns="" id="{319455C1-2445-491C-946E-108C3F6ECEF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7169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7083" y="5700743"/>
            <a:ext cx="4497377" cy="332399"/>
          </a:xfrm>
        </p:spPr>
        <p:txBody>
          <a:bodyPr/>
          <a:lstStyle/>
          <a:p>
            <a:r>
              <a:rPr lang="de-DE" altLang="zh-CN" dirty="0">
                <a:solidFill>
                  <a:srgbClr val="000000"/>
                </a:solidFill>
                <a:cs typeface="Arial" panose="020B0604020202020204" pitchFamily="34" charset="0"/>
              </a:rPr>
              <a:t>Proposed </a:t>
            </a:r>
            <a:r>
              <a:rPr lang="de-DE" altLang="zh-CN" dirty="0" err="1">
                <a:solidFill>
                  <a:srgbClr val="000000"/>
                </a:solidFill>
                <a:cs typeface="Arial" panose="020B0604020202020204" pitchFamily="34" charset="0"/>
              </a:rPr>
              <a:t>Methodology</a:t>
            </a:r>
            <a:r>
              <a:rPr lang="de-DE" altLang="zh-CN" dirty="0">
                <a:solidFill>
                  <a:srgbClr val="000000"/>
                </a:solidFill>
                <a:cs typeface="Arial" panose="020B0604020202020204" pitchFamily="34" charset="0"/>
              </a:rPr>
              <a:t> Framework</a:t>
            </a:r>
          </a:p>
        </p:txBody>
      </p:sp>
      <p:sp>
        <p:nvSpPr>
          <p:cNvPr id="27654" name="AutoShape 4" descr="Alarm Icon Vector Isolated on White Background, Alarm Sign , Disaster  Symbols Stock Vector - Illustration of clip, alarm: 13406339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7657" name="AutoShape 7" descr="Is propane safe? Get the facts | LG Jordan Oi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grpSp>
        <p:nvGrpSpPr>
          <p:cNvPr id="25" name="组合 24"/>
          <p:cNvGrpSpPr/>
          <p:nvPr/>
        </p:nvGrpSpPr>
        <p:grpSpPr>
          <a:xfrm>
            <a:off x="1471418" y="2105436"/>
            <a:ext cx="9249164" cy="3018119"/>
            <a:chOff x="1541278" y="1679395"/>
            <a:chExt cx="9249164" cy="3018119"/>
          </a:xfrm>
        </p:grpSpPr>
        <p:sp>
          <p:nvSpPr>
            <p:cNvPr id="10" name="矩形 9"/>
            <p:cNvSpPr/>
            <p:nvPr/>
          </p:nvSpPr>
          <p:spPr bwMode="gray">
            <a:xfrm>
              <a:off x="4810079" y="2328441"/>
              <a:ext cx="954891" cy="2078554"/>
            </a:xfrm>
            <a:prstGeom prst="rect">
              <a:avLst/>
            </a:prstGeom>
            <a:solidFill>
              <a:schemeClr val="accent1">
                <a:lumMod val="20000"/>
                <a:lumOff val="80000"/>
              </a:scheme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zh-CN" altLang="en-US">
                <a:solidFill>
                  <a:schemeClr val="tx1"/>
                </a:solidFill>
                <a:latin typeface="+mj-lt"/>
              </a:endParaRPr>
            </a:p>
          </p:txBody>
        </p:sp>
        <p:pic>
          <p:nvPicPr>
            <p:cNvPr id="6" name="Picture 8" descr="Sensors 21 01636 g001"/>
            <p:cNvPicPr>
              <a:picLocks noChangeAspect="1" noChangeArrowheads="1"/>
            </p:cNvPicPr>
            <p:nvPr/>
          </p:nvPicPr>
          <p:blipFill rotWithShape="1">
            <a:blip r:embed="rId3">
              <a:extLst>
                <a:ext uri="{28A0092B-C50C-407E-A947-70E740481C1C}">
                  <a14:useLocalDpi xmlns:a14="http://schemas.microsoft.com/office/drawing/2010/main" val="0"/>
                </a:ext>
              </a:extLst>
            </a:blip>
            <a:srcRect l="19416" t="55975" r="58865" b="6690"/>
            <a:stretch/>
          </p:blipFill>
          <p:spPr bwMode="auto">
            <a:xfrm>
              <a:off x="1541278" y="2160568"/>
              <a:ext cx="1945678" cy="253694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038239" y="1679395"/>
              <a:ext cx="1393715" cy="338554"/>
            </a:xfrm>
            <a:prstGeom prst="rect">
              <a:avLst/>
            </a:prstGeom>
          </p:spPr>
          <p:txBody>
            <a:bodyPr wrap="none">
              <a:spAutoFit/>
            </a:bodyPr>
            <a:lstStyle/>
            <a:p>
              <a:r>
                <a:rPr lang="de-DE" altLang="zh-CN" sz="1600" dirty="0" err="1">
                  <a:solidFill>
                    <a:srgbClr val="000000"/>
                  </a:solidFill>
                  <a:latin typeface="+mj-lt"/>
                  <a:ea typeface="Arial Unicode MS" panose="020B0604020202020204" pitchFamily="34" charset="-122"/>
                  <a:cs typeface="Arial Unicode MS" panose="020B0604020202020204" pitchFamily="34" charset="-122"/>
                </a:rPr>
                <a:t>Preprocessing</a:t>
              </a:r>
              <a:r>
                <a:rPr lang="de-DE" altLang="zh-CN" sz="1600" dirty="0">
                  <a:solidFill>
                    <a:srgbClr val="000000"/>
                  </a:solidFill>
                  <a:latin typeface="+mj-lt"/>
                  <a:ea typeface="Arial Unicode MS" panose="020B0604020202020204" pitchFamily="34" charset="-122"/>
                  <a:cs typeface="Arial Unicode MS" panose="020B0604020202020204" pitchFamily="34" charset="-122"/>
                </a:rPr>
                <a:t> </a:t>
              </a:r>
            </a:p>
          </p:txBody>
        </p:sp>
        <p:cxnSp>
          <p:nvCxnSpPr>
            <p:cNvPr id="11" name="直接箭头连接符 10"/>
            <p:cNvCxnSpPr/>
            <p:nvPr/>
          </p:nvCxnSpPr>
          <p:spPr bwMode="gray">
            <a:xfrm>
              <a:off x="3431954" y="1875328"/>
              <a:ext cx="1512344" cy="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11206" y="1706051"/>
              <a:ext cx="724878" cy="338554"/>
            </a:xfrm>
            <a:prstGeom prst="rect">
              <a:avLst/>
            </a:prstGeom>
          </p:spPr>
          <p:txBody>
            <a:bodyPr wrap="none">
              <a:spAutoFit/>
            </a:bodyPr>
            <a:lstStyle/>
            <a:p>
              <a:r>
                <a:rPr lang="de-DE" altLang="zh-CN" sz="1600" dirty="0">
                  <a:solidFill>
                    <a:srgbClr val="000000"/>
                  </a:solidFill>
                  <a:latin typeface="+mj-lt"/>
                  <a:ea typeface="Arial Unicode MS" panose="020B0604020202020204" pitchFamily="34" charset="-122"/>
                  <a:cs typeface="Arial Unicode MS" panose="020B0604020202020204" pitchFamily="34" charset="-122"/>
                </a:rPr>
                <a:t>Model</a:t>
              </a:r>
              <a:endParaRPr lang="zh-CN" altLang="en-US" sz="1600" dirty="0">
                <a:solidFill>
                  <a:srgbClr val="000000"/>
                </a:solidFill>
                <a:latin typeface="+mj-lt"/>
                <a:ea typeface="Arial Unicode MS" panose="020B0604020202020204" pitchFamily="34" charset="-122"/>
                <a:cs typeface="Arial Unicode MS" panose="020B0604020202020204" pitchFamily="34" charset="-122"/>
              </a:endParaRPr>
            </a:p>
          </p:txBody>
        </p:sp>
        <p:sp>
          <p:nvSpPr>
            <p:cNvPr id="16" name="圆角矩形 15"/>
            <p:cNvSpPr/>
            <p:nvPr/>
          </p:nvSpPr>
          <p:spPr bwMode="gray">
            <a:xfrm>
              <a:off x="3566930" y="3158613"/>
              <a:ext cx="865128" cy="378135"/>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600" dirty="0">
                  <a:solidFill>
                    <a:srgbClr val="000000"/>
                  </a:solidFill>
                  <a:latin typeface="+mj-lt"/>
                  <a:ea typeface="Arial Unicode MS" panose="020B0604020202020204" pitchFamily="34" charset="-122"/>
                  <a:cs typeface="Arial Unicode MS" panose="020B0604020202020204" pitchFamily="34" charset="-122"/>
                </a:rPr>
                <a:t>Input</a:t>
              </a:r>
              <a:endParaRPr lang="zh-CN" altLang="en-US" sz="1600" dirty="0">
                <a:solidFill>
                  <a:srgbClr val="000000"/>
                </a:solidFill>
                <a:latin typeface="+mj-lt"/>
                <a:ea typeface="Arial Unicode MS" panose="020B0604020202020204" pitchFamily="34" charset="-122"/>
                <a:cs typeface="Arial Unicode MS" panose="020B0604020202020204" pitchFamily="34" charset="-122"/>
              </a:endParaRPr>
            </a:p>
          </p:txBody>
        </p:sp>
        <p:sp>
          <p:nvSpPr>
            <p:cNvPr id="18" name="圆角矩形 17"/>
            <p:cNvSpPr/>
            <p:nvPr/>
          </p:nvSpPr>
          <p:spPr bwMode="gray">
            <a:xfrm>
              <a:off x="4847768" y="2395352"/>
              <a:ext cx="865128" cy="378135"/>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600" dirty="0">
                  <a:solidFill>
                    <a:srgbClr val="000000"/>
                  </a:solidFill>
                  <a:latin typeface="+mj-lt"/>
                  <a:ea typeface="Arial Unicode MS" panose="020B0604020202020204" pitchFamily="34" charset="-122"/>
                  <a:cs typeface="Arial Unicode MS" panose="020B0604020202020204" pitchFamily="34" charset="-122"/>
                </a:rPr>
                <a:t>LSTM</a:t>
              </a:r>
              <a:endParaRPr lang="zh-CN" altLang="en-US" sz="1600" dirty="0">
                <a:solidFill>
                  <a:srgbClr val="000000"/>
                </a:solidFill>
                <a:latin typeface="+mj-lt"/>
                <a:ea typeface="Arial Unicode MS" panose="020B0604020202020204" pitchFamily="34" charset="-122"/>
                <a:cs typeface="Arial Unicode MS" panose="020B0604020202020204" pitchFamily="34" charset="-122"/>
              </a:endParaRPr>
            </a:p>
          </p:txBody>
        </p:sp>
        <p:sp>
          <p:nvSpPr>
            <p:cNvPr id="21" name="圆角矩形 20"/>
            <p:cNvSpPr/>
            <p:nvPr/>
          </p:nvSpPr>
          <p:spPr bwMode="gray">
            <a:xfrm>
              <a:off x="6128606" y="3158613"/>
              <a:ext cx="865128" cy="378135"/>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600" dirty="0">
                  <a:solidFill>
                    <a:srgbClr val="000000"/>
                  </a:solidFill>
                  <a:latin typeface="+mj-lt"/>
                  <a:ea typeface="Arial Unicode MS" panose="020B0604020202020204" pitchFamily="34" charset="-122"/>
                  <a:cs typeface="Arial Unicode MS" panose="020B0604020202020204" pitchFamily="34" charset="-122"/>
                </a:rPr>
                <a:t>Dense</a:t>
              </a:r>
              <a:endParaRPr lang="zh-CN" altLang="en-US" sz="1600" dirty="0">
                <a:solidFill>
                  <a:srgbClr val="000000"/>
                </a:solidFill>
                <a:latin typeface="+mj-lt"/>
                <a:ea typeface="Arial Unicode MS" panose="020B0604020202020204" pitchFamily="34" charset="-122"/>
                <a:cs typeface="Arial Unicode MS" panose="020B0604020202020204" pitchFamily="34" charset="-122"/>
              </a:endParaRPr>
            </a:p>
          </p:txBody>
        </p:sp>
        <p:sp>
          <p:nvSpPr>
            <p:cNvPr id="22" name="圆角矩形 21"/>
            <p:cNvSpPr/>
            <p:nvPr/>
          </p:nvSpPr>
          <p:spPr bwMode="gray">
            <a:xfrm>
              <a:off x="7409445" y="3158613"/>
              <a:ext cx="865128" cy="378135"/>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600" dirty="0">
                  <a:solidFill>
                    <a:srgbClr val="000000"/>
                  </a:solidFill>
                  <a:latin typeface="+mj-lt"/>
                  <a:ea typeface="Arial Unicode MS" panose="020B0604020202020204" pitchFamily="34" charset="-122"/>
                  <a:cs typeface="Arial Unicode MS" panose="020B0604020202020204" pitchFamily="34" charset="-122"/>
                </a:rPr>
                <a:t>Output</a:t>
              </a:r>
              <a:endParaRPr lang="zh-CN" altLang="en-US" sz="1600" dirty="0">
                <a:solidFill>
                  <a:srgbClr val="000000"/>
                </a:solidFill>
                <a:latin typeface="+mj-lt"/>
                <a:ea typeface="Arial Unicode MS" panose="020B0604020202020204" pitchFamily="34" charset="-122"/>
                <a:cs typeface="Arial Unicode MS" panose="020B0604020202020204" pitchFamily="34" charset="-122"/>
              </a:endParaRPr>
            </a:p>
          </p:txBody>
        </p:sp>
        <p:cxnSp>
          <p:nvCxnSpPr>
            <p:cNvPr id="23" name="直接箭头连接符 22"/>
            <p:cNvCxnSpPr>
              <a:stCxn id="16" idx="3"/>
            </p:cNvCxnSpPr>
            <p:nvPr/>
          </p:nvCxnSpPr>
          <p:spPr bwMode="gray">
            <a:xfrm flipV="1">
              <a:off x="4432058" y="3347680"/>
              <a:ext cx="359948" cy="1"/>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21" idx="1"/>
            </p:cNvCxnSpPr>
            <p:nvPr/>
          </p:nvCxnSpPr>
          <p:spPr bwMode="gray">
            <a:xfrm flipV="1">
              <a:off x="5802659" y="3347681"/>
              <a:ext cx="325947" cy="12883"/>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3"/>
              <a:endCxn id="22" idx="1"/>
            </p:cNvCxnSpPr>
            <p:nvPr/>
          </p:nvCxnSpPr>
          <p:spPr bwMode="gray">
            <a:xfrm>
              <a:off x="6993734" y="3347681"/>
              <a:ext cx="415711" cy="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7649" name="直接连接符 27648"/>
            <p:cNvCxnSpPr/>
            <p:nvPr/>
          </p:nvCxnSpPr>
          <p:spPr bwMode="gray">
            <a:xfrm>
              <a:off x="8393312" y="2051872"/>
              <a:ext cx="0" cy="2475068"/>
            </a:xfrm>
            <a:prstGeom prst="line">
              <a:avLst/>
            </a:prstGeom>
            <a:ln w="1905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474056" y="1705297"/>
              <a:ext cx="1266244" cy="338554"/>
            </a:xfrm>
            <a:prstGeom prst="rect">
              <a:avLst/>
            </a:prstGeom>
          </p:spPr>
          <p:txBody>
            <a:bodyPr wrap="none">
              <a:spAutoFit/>
            </a:bodyPr>
            <a:lstStyle/>
            <a:p>
              <a:r>
                <a:rPr lang="de-DE" altLang="zh-CN" sz="1600" dirty="0">
                  <a:solidFill>
                    <a:srgbClr val="000000"/>
                  </a:solidFill>
                  <a:latin typeface="+mj-lt"/>
                  <a:ea typeface="Arial Unicode MS" panose="020B0604020202020204" pitchFamily="34" charset="-122"/>
                  <a:cs typeface="Arial Unicode MS" panose="020B0604020202020204" pitchFamily="34" charset="-122"/>
                </a:rPr>
                <a:t>Classification</a:t>
              </a:r>
              <a:endParaRPr lang="zh-CN" altLang="en-US" sz="1600" dirty="0">
                <a:solidFill>
                  <a:srgbClr val="000000"/>
                </a:solidFill>
                <a:latin typeface="+mj-lt"/>
                <a:ea typeface="Arial Unicode MS" panose="020B0604020202020204" pitchFamily="34" charset="-122"/>
                <a:cs typeface="Arial Unicode MS" panose="020B0604020202020204" pitchFamily="34" charset="-122"/>
              </a:endParaRPr>
            </a:p>
          </p:txBody>
        </p:sp>
        <p:cxnSp>
          <p:nvCxnSpPr>
            <p:cNvPr id="40" name="直接箭头连接符 39"/>
            <p:cNvCxnSpPr/>
            <p:nvPr/>
          </p:nvCxnSpPr>
          <p:spPr bwMode="gray">
            <a:xfrm>
              <a:off x="7571957" y="1875328"/>
              <a:ext cx="1512344" cy="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pic>
          <p:nvPicPr>
            <p:cNvPr id="2765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696" y="2330575"/>
              <a:ext cx="919162" cy="919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6" name="矩形 27655"/>
            <p:cNvSpPr/>
            <p:nvPr/>
          </p:nvSpPr>
          <p:spPr>
            <a:xfrm>
              <a:off x="9743360" y="2605490"/>
              <a:ext cx="745717" cy="369332"/>
            </a:xfrm>
            <a:prstGeom prst="rect">
              <a:avLst/>
            </a:prstGeom>
          </p:spPr>
          <p:txBody>
            <a:bodyPr wrap="none">
              <a:spAutoFit/>
            </a:bodyPr>
            <a:lstStyle/>
            <a:p>
              <a:r>
                <a:rPr lang="de-DE" altLang="zh-CN" dirty="0">
                  <a:solidFill>
                    <a:srgbClr val="000000"/>
                  </a:solidFill>
                  <a:latin typeface="+mj-lt"/>
                  <a:ea typeface="Arial Unicode MS" panose="020B0604020202020204" pitchFamily="34" charset="-122"/>
                  <a:cs typeface="Arial Unicode MS" panose="020B0604020202020204" pitchFamily="34" charset="-122"/>
                </a:rPr>
                <a:t>Alarm</a:t>
              </a:r>
              <a:endParaRPr lang="zh-CN" altLang="en-US" dirty="0">
                <a:latin typeface="+mj-lt"/>
              </a:endParaRPr>
            </a:p>
          </p:txBody>
        </p:sp>
        <p:sp>
          <p:nvSpPr>
            <p:cNvPr id="44" name="矩形 43"/>
            <p:cNvSpPr/>
            <p:nvPr/>
          </p:nvSpPr>
          <p:spPr>
            <a:xfrm>
              <a:off x="9743360" y="3697281"/>
              <a:ext cx="1047082" cy="369332"/>
            </a:xfrm>
            <a:prstGeom prst="rect">
              <a:avLst/>
            </a:prstGeom>
          </p:spPr>
          <p:txBody>
            <a:bodyPr wrap="none">
              <a:spAutoFit/>
            </a:bodyPr>
            <a:lstStyle/>
            <a:p>
              <a:r>
                <a:rPr lang="de-DE" altLang="zh-CN" dirty="0">
                  <a:solidFill>
                    <a:srgbClr val="000000"/>
                  </a:solidFill>
                  <a:latin typeface="+mj-lt"/>
                  <a:ea typeface="Arial Unicode MS" panose="020B0604020202020204" pitchFamily="34" charset="-122"/>
                  <a:cs typeface="Arial Unicode MS" panose="020B0604020202020204" pitchFamily="34" charset="-122"/>
                </a:rPr>
                <a:t>No alarm</a:t>
              </a:r>
              <a:endParaRPr lang="zh-CN" altLang="en-US" dirty="0">
                <a:latin typeface="+mj-lt"/>
              </a:endParaRPr>
            </a:p>
          </p:txBody>
        </p:sp>
        <p:pic>
          <p:nvPicPr>
            <p:cNvPr id="2765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0498" y="3451321"/>
              <a:ext cx="872007" cy="872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圆角矩形 26"/>
            <p:cNvSpPr/>
            <p:nvPr/>
          </p:nvSpPr>
          <p:spPr bwMode="gray">
            <a:xfrm>
              <a:off x="4847768" y="2912333"/>
              <a:ext cx="865128" cy="378135"/>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600" dirty="0">
                  <a:solidFill>
                    <a:srgbClr val="000000"/>
                  </a:solidFill>
                  <a:latin typeface="+mj-lt"/>
                  <a:ea typeface="Arial Unicode MS" panose="020B0604020202020204" pitchFamily="34" charset="-122"/>
                  <a:cs typeface="Arial Unicode MS" panose="020B0604020202020204" pitchFamily="34" charset="-122"/>
                </a:rPr>
                <a:t>LSTM</a:t>
              </a:r>
              <a:endParaRPr lang="zh-CN" altLang="en-US" sz="1600" dirty="0">
                <a:solidFill>
                  <a:srgbClr val="000000"/>
                </a:solidFill>
                <a:latin typeface="+mj-lt"/>
                <a:ea typeface="Arial Unicode MS" panose="020B0604020202020204" pitchFamily="34" charset="-122"/>
                <a:cs typeface="Arial Unicode MS" panose="020B0604020202020204" pitchFamily="34" charset="-122"/>
              </a:endParaRPr>
            </a:p>
          </p:txBody>
        </p:sp>
        <p:sp>
          <p:nvSpPr>
            <p:cNvPr id="28" name="圆角矩形 27"/>
            <p:cNvSpPr/>
            <p:nvPr/>
          </p:nvSpPr>
          <p:spPr bwMode="gray">
            <a:xfrm>
              <a:off x="4847768" y="3429314"/>
              <a:ext cx="865128" cy="378135"/>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600" dirty="0">
                  <a:solidFill>
                    <a:srgbClr val="000000"/>
                  </a:solidFill>
                  <a:latin typeface="+mj-lt"/>
                  <a:ea typeface="Arial Unicode MS" panose="020B0604020202020204" pitchFamily="34" charset="-122"/>
                  <a:cs typeface="Arial Unicode MS" panose="020B0604020202020204" pitchFamily="34" charset="-122"/>
                </a:rPr>
                <a:t>LSTM</a:t>
              </a:r>
              <a:endParaRPr lang="zh-CN" altLang="en-US" sz="1600" dirty="0">
                <a:solidFill>
                  <a:srgbClr val="000000"/>
                </a:solidFill>
                <a:latin typeface="+mj-lt"/>
                <a:ea typeface="Arial Unicode MS" panose="020B0604020202020204" pitchFamily="34" charset="-122"/>
                <a:cs typeface="Arial Unicode MS" panose="020B0604020202020204" pitchFamily="34" charset="-122"/>
              </a:endParaRPr>
            </a:p>
          </p:txBody>
        </p:sp>
        <p:sp>
          <p:nvSpPr>
            <p:cNvPr id="30" name="圆角矩形 29"/>
            <p:cNvSpPr/>
            <p:nvPr/>
          </p:nvSpPr>
          <p:spPr bwMode="gray">
            <a:xfrm>
              <a:off x="4847768" y="3946295"/>
              <a:ext cx="865128" cy="378135"/>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600" dirty="0">
                  <a:solidFill>
                    <a:srgbClr val="000000"/>
                  </a:solidFill>
                  <a:latin typeface="+mj-lt"/>
                  <a:ea typeface="Arial Unicode MS" panose="020B0604020202020204" pitchFamily="34" charset="-122"/>
                  <a:cs typeface="Arial Unicode MS" panose="020B0604020202020204" pitchFamily="34" charset="-122"/>
                </a:rPr>
                <a:t>LSTM</a:t>
              </a:r>
              <a:endParaRPr lang="zh-CN" altLang="en-US" sz="1600" dirty="0">
                <a:solidFill>
                  <a:srgbClr val="000000"/>
                </a:solidFill>
                <a:latin typeface="+mj-lt"/>
                <a:ea typeface="Arial Unicode MS" panose="020B0604020202020204" pitchFamily="34" charset="-122"/>
                <a:cs typeface="Arial Unicode MS" panose="020B0604020202020204" pitchFamily="34" charset="-122"/>
              </a:endParaRPr>
            </a:p>
          </p:txBody>
        </p:sp>
        <p:cxnSp>
          <p:nvCxnSpPr>
            <p:cNvPr id="33" name="直接箭头连接符 32"/>
            <p:cNvCxnSpPr/>
            <p:nvPr/>
          </p:nvCxnSpPr>
          <p:spPr bwMode="gray">
            <a:xfrm>
              <a:off x="5293995" y="2781300"/>
              <a:ext cx="2169" cy="193522"/>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bwMode="gray">
            <a:xfrm>
              <a:off x="5293995" y="3294375"/>
              <a:ext cx="2169" cy="193522"/>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bwMode="gray">
            <a:xfrm>
              <a:off x="5293995" y="3807449"/>
              <a:ext cx="2169" cy="193522"/>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sp>
        <p:nvSpPr>
          <p:cNvPr id="45" name="标题 10"/>
          <p:cNvSpPr>
            <a:spLocks noGrp="1"/>
          </p:cNvSpPr>
          <p:nvPr>
            <p:ph type="body" sz="quarter" idx="10"/>
          </p:nvPr>
        </p:nvSpPr>
        <p:spPr/>
        <p:txBody>
          <a:bodyPr/>
          <a:lstStyle/>
          <a:p>
            <a:r>
              <a:rPr lang="de-DE" altLang="zh-CN" dirty="0">
                <a:latin typeface="+mj-lt"/>
              </a:rPr>
              <a:t>Machine learning strategy</a:t>
            </a:r>
            <a:endParaRPr lang="zh-CN" altLang="en-US" dirty="0">
              <a:latin typeface="+mj-lt"/>
            </a:endParaRPr>
          </a:p>
        </p:txBody>
      </p:sp>
      <p:sp>
        <p:nvSpPr>
          <p:cNvPr id="32" name="标题 10">
            <a:extLst>
              <a:ext uri="{FF2B5EF4-FFF2-40B4-BE49-F238E27FC236}">
                <a16:creationId xmlns:a16="http://schemas.microsoft.com/office/drawing/2014/main" xmlns="" id="{60E2BBF7-3D98-4011-82DB-1CED5A98BFE0}"/>
              </a:ext>
            </a:extLst>
          </p:cNvPr>
          <p:cNvSpPr txBox="1">
            <a:spLocks/>
          </p:cNvSpPr>
          <p:nvPr/>
        </p:nvSpPr>
        <p:spPr bwMode="gray">
          <a:xfrm>
            <a:off x="638175" y="750244"/>
            <a:ext cx="11220450" cy="332399"/>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de-DE" altLang="zh-CN" dirty="0" err="1">
                <a:cs typeface="Arial" panose="020B0604020202020204" pitchFamily="34" charset="0"/>
              </a:rPr>
              <a:t>Machine</a:t>
            </a:r>
            <a:r>
              <a:rPr lang="de-DE" altLang="zh-CN" dirty="0">
                <a:cs typeface="Arial" panose="020B0604020202020204" pitchFamily="34" charset="0"/>
              </a:rPr>
              <a:t> </a:t>
            </a:r>
            <a:r>
              <a:rPr lang="de-DE" altLang="zh-CN" dirty="0" err="1">
                <a:cs typeface="Arial" panose="020B0604020202020204" pitchFamily="34" charset="0"/>
              </a:rPr>
              <a:t>learning</a:t>
            </a:r>
            <a:r>
              <a:rPr lang="de-DE" altLang="zh-CN" dirty="0">
                <a:cs typeface="Arial" panose="020B0604020202020204" pitchFamily="34" charset="0"/>
              </a:rPr>
              <a:t> </a:t>
            </a:r>
            <a:r>
              <a:rPr lang="de-DE" altLang="zh-CN" dirty="0" err="1">
                <a:cs typeface="Arial" panose="020B0604020202020204" pitchFamily="34" charset="0"/>
              </a:rPr>
              <a:t>strategy</a:t>
            </a:r>
            <a:endParaRPr lang="zh-CN" altLang="en-US" dirty="0">
              <a:cs typeface="Arial" panose="020B0604020202020204" pitchFamily="34" charset="0"/>
            </a:endParaRPr>
          </a:p>
        </p:txBody>
      </p:sp>
      <p:sp>
        <p:nvSpPr>
          <p:cNvPr id="34" name="矩形 3">
            <a:extLst>
              <a:ext uri="{FF2B5EF4-FFF2-40B4-BE49-F238E27FC236}">
                <a16:creationId xmlns:a16="http://schemas.microsoft.com/office/drawing/2014/main" xmlns="" id="{E5D2F217-E182-4DF1-8482-65766EAEDE39}"/>
              </a:ext>
            </a:extLst>
          </p:cNvPr>
          <p:cNvSpPr/>
          <p:nvPr/>
        </p:nvSpPr>
        <p:spPr>
          <a:xfrm>
            <a:off x="549299" y="1283391"/>
            <a:ext cx="7708970" cy="369332"/>
          </a:xfrm>
          <a:prstGeom prst="rect">
            <a:avLst/>
          </a:prstGeom>
        </p:spPr>
        <p:txBody>
          <a:bodyPr wrap="none">
            <a:spAutoFit/>
          </a:bodyPr>
          <a:lstStyle/>
          <a:p>
            <a:r>
              <a:rPr lang="en-US" altLang="zh-CN" dirty="0">
                <a:solidFill>
                  <a:srgbClr val="000000"/>
                </a:solidFill>
                <a:latin typeface="+mj-lt"/>
                <a:cs typeface="Arial" panose="020B0604020202020204" pitchFamily="34" charset="0"/>
              </a:rPr>
              <a:t>Change the problem to a </a:t>
            </a:r>
            <a:r>
              <a:rPr lang="en-US" altLang="zh-CN" b="1" dirty="0">
                <a:solidFill>
                  <a:srgbClr val="000000"/>
                </a:solidFill>
                <a:latin typeface="+mj-lt"/>
                <a:cs typeface="Arial" panose="020B0604020202020204" pitchFamily="34" charset="0"/>
              </a:rPr>
              <a:t>time series supervised learning classification </a:t>
            </a:r>
            <a:r>
              <a:rPr lang="en-US" altLang="zh-CN" dirty="0">
                <a:solidFill>
                  <a:srgbClr val="000000"/>
                </a:solidFill>
                <a:latin typeface="+mj-lt"/>
                <a:cs typeface="Arial" panose="020B0604020202020204" pitchFamily="34" charset="0"/>
              </a:rPr>
              <a:t>problem.</a:t>
            </a:r>
            <a:endParaRPr lang="zh-CN" altLang="en-US" dirty="0">
              <a:solidFill>
                <a:srgbClr val="000000"/>
              </a:solidFill>
              <a:latin typeface="+mj-lt"/>
              <a:cs typeface="Arial" panose="020B0604020202020204" pitchFamily="34" charset="0"/>
            </a:endParaRPr>
          </a:p>
        </p:txBody>
      </p:sp>
    </p:spTree>
    <p:extLst>
      <p:ext uri="{BB962C8B-B14F-4D97-AF65-F5344CB8AC3E}">
        <p14:creationId xmlns:p14="http://schemas.microsoft.com/office/powerpoint/2010/main" val="225944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de-DE" altLang="zh-CN" dirty="0"/>
              <a:t>Machine learning strategy</a:t>
            </a:r>
            <a:endParaRPr lang="zh-CN" altLang="en-US" dirty="0"/>
          </a:p>
        </p:txBody>
      </p:sp>
      <p:pic>
        <p:nvPicPr>
          <p:cNvPr id="28674" name="Picture 2" descr="Sensors 21 01636 g004 5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740" y="-3028750"/>
            <a:ext cx="5238750" cy="2790825"/>
          </a:xfrm>
          <a:prstGeom prst="rect">
            <a:avLst/>
          </a:prstGeom>
          <a:noFill/>
          <a:extLst>
            <a:ext uri="{909E8E84-426E-40DD-AFC4-6F175D3DCCD1}">
              <a14:hiddenFill xmlns:a14="http://schemas.microsoft.com/office/drawing/2010/main">
                <a:solidFill>
                  <a:srgbClr val="FFFFFF"/>
                </a:solidFill>
              </a14:hiddenFill>
            </a:ext>
          </a:extLst>
        </p:spPr>
      </p:pic>
      <p:sp>
        <p:nvSpPr>
          <p:cNvPr id="4" name="流程图: 磁盘 3"/>
          <p:cNvSpPr/>
          <p:nvPr/>
        </p:nvSpPr>
        <p:spPr bwMode="gray">
          <a:xfrm>
            <a:off x="62318" y="2818699"/>
            <a:ext cx="948602" cy="1432560"/>
          </a:xfrm>
          <a:prstGeom prst="flowChartMagneticDisk">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w="9525"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Raw dataset</a:t>
            </a:r>
            <a:endParaRPr lang="zh-CN" altLang="en-US" sz="2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流程图: 磁盘 6"/>
          <p:cNvSpPr/>
          <p:nvPr/>
        </p:nvSpPr>
        <p:spPr bwMode="gray">
          <a:xfrm>
            <a:off x="1781899" y="4184981"/>
            <a:ext cx="963841" cy="1193012"/>
          </a:xfrm>
          <a:prstGeom prst="flowChartMagneticDisk">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w="9525"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Test</a:t>
            </a:r>
          </a:p>
          <a:p>
            <a:pPr algn="ctr"/>
            <a:r>
              <a:rPr lang="de-DE" altLang="zh-CN" sz="1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dataset</a:t>
            </a:r>
            <a:endParaRPr lang="zh-CN" altLang="en-US" sz="2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9" name="肘形连接符 8"/>
          <p:cNvCxnSpPr>
            <a:stCxn id="4" idx="1"/>
          </p:cNvCxnSpPr>
          <p:nvPr/>
        </p:nvCxnSpPr>
        <p:spPr bwMode="gray">
          <a:xfrm rot="5400000" flipH="1" flipV="1">
            <a:off x="914665" y="2002265"/>
            <a:ext cx="438388" cy="1194480"/>
          </a:xfrm>
          <a:prstGeom prst="bent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4" idx="3"/>
          </p:cNvCxnSpPr>
          <p:nvPr/>
        </p:nvCxnSpPr>
        <p:spPr bwMode="gray">
          <a:xfrm rot="16200000" flipH="1">
            <a:off x="866325" y="3921553"/>
            <a:ext cx="535066" cy="1194478"/>
          </a:xfrm>
          <a:prstGeom prst="bentConnector2">
            <a:avLst/>
          </a:prstGeom>
          <a:ln w="12700">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839002" y="600032"/>
            <a:ext cx="1659429" cy="369332"/>
          </a:xfrm>
          <a:prstGeom prst="rect">
            <a:avLst/>
          </a:prstGeom>
        </p:spPr>
        <p:txBody>
          <a:bodyPr wrap="none">
            <a:spAutoFit/>
          </a:bodyPr>
          <a:lstStyle/>
          <a:p>
            <a:pPr algn="ctr"/>
            <a:r>
              <a:rPr lang="de-DE" altLang="zh-CN"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Preprocessing</a:t>
            </a:r>
            <a:endParaRPr lang="zh-CN" altLang="en-US" sz="28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p:nvSpPr>
        <p:spPr bwMode="gray">
          <a:xfrm>
            <a:off x="3759671" y="961059"/>
            <a:ext cx="1827442" cy="2109801"/>
          </a:xfrm>
          <a:prstGeom prst="round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w="9525"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zh-CN" altLang="en-US"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折角形 22"/>
          <p:cNvSpPr/>
          <p:nvPr/>
        </p:nvSpPr>
        <p:spPr bwMode="gray">
          <a:xfrm>
            <a:off x="3938062" y="1096841"/>
            <a:ext cx="1470660" cy="451472"/>
          </a:xfrm>
          <a:prstGeom prst="foldedCorner">
            <a:avLst/>
          </a:prstGeom>
          <a:ln>
            <a:solidFill>
              <a:srgbClr val="000000"/>
            </a:solidFill>
          </a:ln>
        </p:spPr>
        <p:style>
          <a:lnRef idx="2">
            <a:schemeClr val="accent5"/>
          </a:lnRef>
          <a:fillRef idx="1">
            <a:schemeClr val="lt1"/>
          </a:fillRef>
          <a:effectRef idx="0">
            <a:schemeClr val="accent5"/>
          </a:effectRef>
          <a:fontRef idx="minor">
            <a:schemeClr val="dk1"/>
          </a:fontRef>
        </p:style>
        <p:txBody>
          <a:bodyPr lIns="72000" tIns="72000" rIns="72000" bIns="72000" rtlCol="0" anchor="t"/>
          <a:lstStyle/>
          <a:p>
            <a:pPr algn="ctr"/>
            <a:r>
              <a:rPr lang="en-US" altLang="zh-CN" dirty="0">
                <a:solidFill>
                  <a:srgbClr val="000000"/>
                </a:solidFill>
              </a:rPr>
              <a:t>Standardize</a:t>
            </a:r>
            <a:endParaRPr lang="zh-CN" altLang="en-US" dirty="0">
              <a:solidFill>
                <a:srgbClr val="000000"/>
              </a:solidFill>
            </a:endParaRPr>
          </a:p>
        </p:txBody>
      </p:sp>
      <p:sp>
        <p:nvSpPr>
          <p:cNvPr id="24" name="折角形 23"/>
          <p:cNvSpPr/>
          <p:nvPr/>
        </p:nvSpPr>
        <p:spPr bwMode="gray">
          <a:xfrm>
            <a:off x="3938062" y="1681811"/>
            <a:ext cx="1470660" cy="451472"/>
          </a:xfrm>
          <a:prstGeom prst="foldedCorner">
            <a:avLst/>
          </a:prstGeom>
          <a:ln>
            <a:solidFill>
              <a:srgbClr val="000000"/>
            </a:solidFill>
          </a:ln>
        </p:spPr>
        <p:style>
          <a:lnRef idx="2">
            <a:schemeClr val="accent5"/>
          </a:lnRef>
          <a:fillRef idx="1">
            <a:schemeClr val="lt1"/>
          </a:fillRef>
          <a:effectRef idx="0">
            <a:schemeClr val="accent5"/>
          </a:effectRef>
          <a:fontRef idx="minor">
            <a:schemeClr val="dk1"/>
          </a:fontRef>
        </p:style>
        <p:txBody>
          <a:bodyPr lIns="72000" tIns="72000" rIns="72000" bIns="72000" rtlCol="0" anchor="t"/>
          <a:lstStyle/>
          <a:p>
            <a:pPr algn="ctr"/>
            <a:r>
              <a:rPr lang="en-US" altLang="zh-CN" dirty="0">
                <a:solidFill>
                  <a:srgbClr val="000000"/>
                </a:solidFill>
              </a:rPr>
              <a:t>PCA</a:t>
            </a:r>
            <a:endParaRPr lang="zh-CN" altLang="en-US" dirty="0">
              <a:solidFill>
                <a:srgbClr val="000000"/>
              </a:solidFill>
            </a:endParaRPr>
          </a:p>
        </p:txBody>
      </p:sp>
      <p:sp>
        <p:nvSpPr>
          <p:cNvPr id="26" name="折角形 25"/>
          <p:cNvSpPr/>
          <p:nvPr/>
        </p:nvSpPr>
        <p:spPr bwMode="gray">
          <a:xfrm>
            <a:off x="3938062" y="2254774"/>
            <a:ext cx="1470660" cy="701625"/>
          </a:xfrm>
          <a:prstGeom prst="foldedCorner">
            <a:avLst/>
          </a:prstGeom>
          <a:ln>
            <a:solidFill>
              <a:srgbClr val="000000"/>
            </a:solidFill>
          </a:ln>
        </p:spPr>
        <p:style>
          <a:lnRef idx="2">
            <a:schemeClr val="accent5"/>
          </a:lnRef>
          <a:fillRef idx="1">
            <a:schemeClr val="lt1"/>
          </a:fillRef>
          <a:effectRef idx="0">
            <a:schemeClr val="accent5"/>
          </a:effectRef>
          <a:fontRef idx="minor">
            <a:schemeClr val="dk1"/>
          </a:fontRef>
        </p:style>
        <p:txBody>
          <a:bodyPr lIns="72000" tIns="72000" rIns="72000" bIns="72000" rtlCol="0" anchor="t"/>
          <a:lstStyle/>
          <a:p>
            <a:pPr algn="ctr"/>
            <a:r>
              <a:rPr lang="en-US" altLang="zh-CN" dirty="0">
                <a:solidFill>
                  <a:srgbClr val="000000"/>
                </a:solidFill>
              </a:rPr>
              <a:t>Segmentation</a:t>
            </a:r>
          </a:p>
          <a:p>
            <a:pPr algn="ctr"/>
            <a:r>
              <a:rPr lang="de-DE" altLang="zh-CN" dirty="0">
                <a:solidFill>
                  <a:srgbClr val="000000"/>
                </a:solidFill>
              </a:rPr>
              <a:t>20 data points</a:t>
            </a:r>
            <a:endParaRPr lang="zh-CN" altLang="en-US" dirty="0">
              <a:solidFill>
                <a:srgbClr val="000000"/>
              </a:solidFill>
            </a:endParaRPr>
          </a:p>
        </p:txBody>
      </p:sp>
      <p:cxnSp>
        <p:nvCxnSpPr>
          <p:cNvPr id="27" name="直接箭头连接符 26"/>
          <p:cNvCxnSpPr/>
          <p:nvPr/>
        </p:nvCxnSpPr>
        <p:spPr bwMode="gray">
          <a:xfrm flipV="1">
            <a:off x="2855136" y="3132520"/>
            <a:ext cx="1160604" cy="1370760"/>
          </a:xfrm>
          <a:prstGeom prst="straightConnector1">
            <a:avLst/>
          </a:prstGeom>
          <a:ln w="12700">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bwMode="gray">
          <a:xfrm>
            <a:off x="8579369" y="1175805"/>
            <a:ext cx="3556751" cy="2565615"/>
          </a:xfrm>
          <a:prstGeom prst="round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w="9525"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zh-CN" altLang="en-US"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矩形 30"/>
          <p:cNvSpPr/>
          <p:nvPr/>
        </p:nvSpPr>
        <p:spPr>
          <a:xfrm>
            <a:off x="9705532" y="753533"/>
            <a:ext cx="1467068" cy="369332"/>
          </a:xfrm>
          <a:prstGeom prst="rect">
            <a:avLst/>
          </a:prstGeom>
        </p:spPr>
        <p:txBody>
          <a:bodyPr wrap="none">
            <a:spAutoFit/>
          </a:bodyPr>
          <a:lstStyle/>
          <a:p>
            <a:pPr algn="ctr"/>
            <a:r>
              <a:rPr lang="de-DE" altLang="zh-CN"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Train model </a:t>
            </a:r>
          </a:p>
        </p:txBody>
      </p:sp>
      <p:cxnSp>
        <p:nvCxnSpPr>
          <p:cNvPr id="32" name="直接箭头连接符 31"/>
          <p:cNvCxnSpPr/>
          <p:nvPr/>
        </p:nvCxnSpPr>
        <p:spPr bwMode="gray">
          <a:xfrm>
            <a:off x="7733091" y="1644028"/>
            <a:ext cx="651080" cy="0"/>
          </a:xfrm>
          <a:prstGeom prst="straightConnector1">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4" name="折角形 33"/>
          <p:cNvSpPr/>
          <p:nvPr/>
        </p:nvSpPr>
        <p:spPr bwMode="gray">
          <a:xfrm>
            <a:off x="8753956" y="1418292"/>
            <a:ext cx="1250139" cy="451472"/>
          </a:xfrm>
          <a:prstGeom prst="foldedCorner">
            <a:avLst/>
          </a:prstGeom>
          <a:ln>
            <a:solidFill>
              <a:srgbClr val="000000"/>
            </a:solidFill>
          </a:ln>
        </p:spPr>
        <p:style>
          <a:lnRef idx="2">
            <a:schemeClr val="accent5"/>
          </a:lnRef>
          <a:fillRef idx="1">
            <a:schemeClr val="lt1"/>
          </a:fillRef>
          <a:effectRef idx="0">
            <a:schemeClr val="accent5"/>
          </a:effectRef>
          <a:fontRef idx="minor">
            <a:schemeClr val="dk1"/>
          </a:fontRef>
        </p:style>
        <p:txBody>
          <a:bodyPr lIns="72000" tIns="72000" rIns="72000" bIns="72000" rtlCol="0" anchor="t"/>
          <a:lstStyle/>
          <a:p>
            <a:pPr algn="ctr"/>
            <a:r>
              <a:rPr lang="de-DE" altLang="zh-CN" dirty="0">
                <a:solidFill>
                  <a:srgbClr val="000000"/>
                </a:solidFill>
              </a:rPr>
              <a:t>Train model</a:t>
            </a:r>
            <a:endParaRPr lang="zh-CN" altLang="en-US" dirty="0">
              <a:solidFill>
                <a:srgbClr val="000000"/>
              </a:solidFill>
            </a:endParaRPr>
          </a:p>
        </p:txBody>
      </p:sp>
      <p:cxnSp>
        <p:nvCxnSpPr>
          <p:cNvPr id="37" name="直接箭头连接符 36"/>
          <p:cNvCxnSpPr/>
          <p:nvPr/>
        </p:nvCxnSpPr>
        <p:spPr bwMode="gray">
          <a:xfrm flipV="1">
            <a:off x="11366989" y="2254774"/>
            <a:ext cx="0" cy="461854"/>
          </a:xfrm>
          <a:prstGeom prst="straightConnector1">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bwMode="gray">
          <a:xfrm flipV="1">
            <a:off x="7733091" y="4931087"/>
            <a:ext cx="735269" cy="4"/>
          </a:xfrm>
          <a:prstGeom prst="straightConnector1">
            <a:avLst/>
          </a:prstGeom>
          <a:ln w="12700">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4" name="折角形 43"/>
          <p:cNvSpPr/>
          <p:nvPr/>
        </p:nvSpPr>
        <p:spPr bwMode="gray">
          <a:xfrm>
            <a:off x="8661998" y="5809522"/>
            <a:ext cx="1434054" cy="451472"/>
          </a:xfrm>
          <a:prstGeom prst="foldedCorner">
            <a:avLst/>
          </a:prstGeom>
          <a:solidFill>
            <a:srgbClr val="C00000"/>
          </a:solidFill>
          <a:ln>
            <a:solidFill>
              <a:srgbClr val="000000"/>
            </a:solidFill>
          </a:ln>
        </p:spPr>
        <p:style>
          <a:lnRef idx="2">
            <a:schemeClr val="accent5"/>
          </a:lnRef>
          <a:fillRef idx="1">
            <a:schemeClr val="lt1"/>
          </a:fillRef>
          <a:effectRef idx="0">
            <a:schemeClr val="accent5"/>
          </a:effectRef>
          <a:fontRef idx="minor">
            <a:schemeClr val="dk1"/>
          </a:fontRef>
        </p:style>
        <p:txBody>
          <a:bodyPr lIns="72000" tIns="72000" rIns="72000" bIns="72000" rtlCol="0" anchor="t"/>
          <a:lstStyle/>
          <a:p>
            <a:pPr algn="ctr"/>
            <a:r>
              <a:rPr lang="en-US" altLang="zh-CN" dirty="0">
                <a:solidFill>
                  <a:schemeClr val="bg1"/>
                </a:solidFill>
              </a:rPr>
              <a:t>Predict alarm</a:t>
            </a:r>
            <a:endParaRPr lang="zh-CN" altLang="en-US" dirty="0">
              <a:solidFill>
                <a:schemeClr val="bg1"/>
              </a:solidFill>
            </a:endParaRPr>
          </a:p>
        </p:txBody>
      </p:sp>
      <p:cxnSp>
        <p:nvCxnSpPr>
          <p:cNvPr id="46" name="直接箭头连接符 45"/>
          <p:cNvCxnSpPr/>
          <p:nvPr/>
        </p:nvCxnSpPr>
        <p:spPr bwMode="gray">
          <a:xfrm>
            <a:off x="9375748" y="5257009"/>
            <a:ext cx="6554" cy="561743"/>
          </a:xfrm>
          <a:prstGeom prst="straightConnector1">
            <a:avLst/>
          </a:prstGeom>
          <a:ln w="12700">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74" name="流程图: 磁盘 73"/>
          <p:cNvSpPr/>
          <p:nvPr/>
        </p:nvSpPr>
        <p:spPr bwMode="gray">
          <a:xfrm>
            <a:off x="6642779" y="964939"/>
            <a:ext cx="963841" cy="1358178"/>
          </a:xfrm>
          <a:prstGeom prst="flowChartMagneticDisk">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w="9525"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Training samples</a:t>
            </a:r>
            <a:endParaRPr lang="zh-CN" altLang="en-US" sz="2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5" name="流程图: 磁盘 74"/>
          <p:cNvSpPr/>
          <p:nvPr/>
        </p:nvSpPr>
        <p:spPr bwMode="gray">
          <a:xfrm>
            <a:off x="6642779" y="2729355"/>
            <a:ext cx="963841" cy="893808"/>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9525"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Validationsamples</a:t>
            </a:r>
            <a:endParaRPr lang="zh-CN" altLang="en-US" sz="1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79" name="直接箭头连接符 78"/>
          <p:cNvCxnSpPr/>
          <p:nvPr/>
        </p:nvCxnSpPr>
        <p:spPr bwMode="gray">
          <a:xfrm>
            <a:off x="5676923" y="2573507"/>
            <a:ext cx="712558" cy="356166"/>
          </a:xfrm>
          <a:prstGeom prst="straightConnector1">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4" name="流程图: 磁盘 83"/>
          <p:cNvSpPr/>
          <p:nvPr/>
        </p:nvSpPr>
        <p:spPr bwMode="gray">
          <a:xfrm>
            <a:off x="6642779" y="4484185"/>
            <a:ext cx="963841" cy="893808"/>
          </a:xfrm>
          <a:prstGeom prst="flowChartMagneticDisk">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w="9525"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Test</a:t>
            </a:r>
          </a:p>
          <a:p>
            <a:pPr algn="ctr"/>
            <a:r>
              <a:rPr lang="de-DE" altLang="zh-CN" sz="1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samples</a:t>
            </a:r>
            <a:endParaRPr lang="zh-CN" altLang="en-US" sz="1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85" name="直接箭头连接符 84"/>
          <p:cNvCxnSpPr/>
          <p:nvPr/>
        </p:nvCxnSpPr>
        <p:spPr bwMode="gray">
          <a:xfrm>
            <a:off x="5141661" y="3202530"/>
            <a:ext cx="1247820" cy="1300749"/>
          </a:xfrm>
          <a:prstGeom prst="straightConnector1">
            <a:avLst/>
          </a:prstGeom>
          <a:ln w="12700">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bwMode="gray">
          <a:xfrm>
            <a:off x="7733091" y="3145708"/>
            <a:ext cx="651080" cy="0"/>
          </a:xfrm>
          <a:prstGeom prst="straightConnector1">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9" name="折角形 88"/>
          <p:cNvSpPr/>
          <p:nvPr/>
        </p:nvSpPr>
        <p:spPr bwMode="gray">
          <a:xfrm>
            <a:off x="8753956" y="2941946"/>
            <a:ext cx="1250139" cy="451472"/>
          </a:xfrm>
          <a:prstGeom prst="foldedCorner">
            <a:avLst/>
          </a:prstGeom>
          <a:ln>
            <a:solidFill>
              <a:srgbClr val="000000"/>
            </a:solidFill>
          </a:ln>
        </p:spPr>
        <p:style>
          <a:lnRef idx="2">
            <a:schemeClr val="accent5"/>
          </a:lnRef>
          <a:fillRef idx="1">
            <a:schemeClr val="lt1"/>
          </a:fillRef>
          <a:effectRef idx="0">
            <a:schemeClr val="accent5"/>
          </a:effectRef>
          <a:fontRef idx="minor">
            <a:schemeClr val="dk1"/>
          </a:fontRef>
        </p:style>
        <p:txBody>
          <a:bodyPr lIns="72000" tIns="72000" rIns="72000" bIns="72000" rtlCol="0" anchor="t"/>
          <a:lstStyle/>
          <a:p>
            <a:pPr algn="ctr"/>
            <a:r>
              <a:rPr lang="de-DE" altLang="zh-CN" dirty="0">
                <a:solidFill>
                  <a:srgbClr val="000000"/>
                </a:solidFill>
              </a:rPr>
              <a:t>LSTMs</a:t>
            </a:r>
            <a:endParaRPr lang="zh-CN" altLang="en-US" dirty="0">
              <a:solidFill>
                <a:srgbClr val="000000"/>
              </a:solidFill>
            </a:endParaRPr>
          </a:p>
        </p:txBody>
      </p:sp>
      <p:cxnSp>
        <p:nvCxnSpPr>
          <p:cNvPr id="90" name="直接箭头连接符 89"/>
          <p:cNvCxnSpPr/>
          <p:nvPr/>
        </p:nvCxnSpPr>
        <p:spPr bwMode="gray">
          <a:xfrm>
            <a:off x="10072886" y="3141980"/>
            <a:ext cx="651080" cy="0"/>
          </a:xfrm>
          <a:prstGeom prst="straightConnector1">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1" name="折角形 90"/>
          <p:cNvSpPr/>
          <p:nvPr/>
        </p:nvSpPr>
        <p:spPr bwMode="gray">
          <a:xfrm>
            <a:off x="10764061" y="2852288"/>
            <a:ext cx="1250139" cy="700484"/>
          </a:xfrm>
          <a:prstGeom prst="foldedCorner">
            <a:avLst/>
          </a:prstGeom>
          <a:ln>
            <a:solidFill>
              <a:srgbClr val="000000"/>
            </a:solidFill>
          </a:ln>
        </p:spPr>
        <p:style>
          <a:lnRef idx="2">
            <a:schemeClr val="accent5"/>
          </a:lnRef>
          <a:fillRef idx="1">
            <a:schemeClr val="lt1"/>
          </a:fillRef>
          <a:effectRef idx="0">
            <a:schemeClr val="accent5"/>
          </a:effectRef>
          <a:fontRef idx="minor">
            <a:schemeClr val="dk1"/>
          </a:fontRef>
        </p:style>
        <p:txBody>
          <a:bodyPr lIns="72000" tIns="72000" rIns="72000" bIns="72000" rtlCol="0" anchor="t"/>
          <a:lstStyle/>
          <a:p>
            <a:pPr algn="ctr"/>
            <a:r>
              <a:rPr lang="de-DE" altLang="zh-CN" dirty="0">
                <a:solidFill>
                  <a:srgbClr val="000000"/>
                </a:solidFill>
              </a:rPr>
              <a:t>Validation results</a:t>
            </a:r>
            <a:endParaRPr lang="zh-CN" altLang="en-US" dirty="0">
              <a:solidFill>
                <a:srgbClr val="000000"/>
              </a:solidFill>
            </a:endParaRPr>
          </a:p>
        </p:txBody>
      </p:sp>
      <p:sp>
        <p:nvSpPr>
          <p:cNvPr id="47" name="矩形 46"/>
          <p:cNvSpPr/>
          <p:nvPr/>
        </p:nvSpPr>
        <p:spPr>
          <a:xfrm>
            <a:off x="10723966" y="1234735"/>
            <a:ext cx="1261884" cy="923330"/>
          </a:xfrm>
          <a:prstGeom prst="rect">
            <a:avLst/>
          </a:prstGeom>
        </p:spPr>
        <p:txBody>
          <a:bodyPr wrap="none">
            <a:spAutoFit/>
          </a:bodyPr>
          <a:lstStyle/>
          <a:p>
            <a:pPr algn="ctr"/>
            <a:r>
              <a:rPr lang="de-DE" altLang="zh-CN"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Hyper</a:t>
            </a:r>
          </a:p>
          <a:p>
            <a:pPr algn="ctr"/>
            <a:r>
              <a:rPr lang="de-DE" altLang="zh-CN"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parameter</a:t>
            </a:r>
          </a:p>
          <a:p>
            <a:pPr algn="ctr"/>
            <a:r>
              <a:rPr lang="de-DE" altLang="zh-CN"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tunning</a:t>
            </a:r>
            <a:endParaRPr lang="zh-CN" altLang="en-US"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94" name="直接箭头连接符 93"/>
          <p:cNvCxnSpPr/>
          <p:nvPr/>
        </p:nvCxnSpPr>
        <p:spPr bwMode="gray">
          <a:xfrm>
            <a:off x="9379025" y="2048513"/>
            <a:ext cx="0" cy="688905"/>
          </a:xfrm>
          <a:prstGeom prst="straightConnector1">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bwMode="gray">
          <a:xfrm flipH="1">
            <a:off x="10131657" y="1644028"/>
            <a:ext cx="592309" cy="0"/>
          </a:xfrm>
          <a:prstGeom prst="straightConnector1">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0" name="折角形 99"/>
          <p:cNvSpPr/>
          <p:nvPr/>
        </p:nvSpPr>
        <p:spPr bwMode="gray">
          <a:xfrm>
            <a:off x="8659527" y="4619609"/>
            <a:ext cx="1438996" cy="622957"/>
          </a:xfrm>
          <a:prstGeom prst="foldedCorner">
            <a:avLst/>
          </a:prstGeom>
          <a:solidFill>
            <a:srgbClr val="C00000"/>
          </a:solidFill>
          <a:ln>
            <a:solidFill>
              <a:srgbClr val="000000"/>
            </a:solidFill>
          </a:ln>
        </p:spPr>
        <p:style>
          <a:lnRef idx="2">
            <a:schemeClr val="accent5"/>
          </a:lnRef>
          <a:fillRef idx="1">
            <a:schemeClr val="lt1"/>
          </a:fillRef>
          <a:effectRef idx="0">
            <a:schemeClr val="accent5"/>
          </a:effectRef>
          <a:fontRef idx="minor">
            <a:schemeClr val="dk1"/>
          </a:fontRef>
        </p:style>
        <p:txBody>
          <a:bodyPr lIns="72000" tIns="72000" rIns="72000" bIns="72000" rtlCol="0" anchor="t"/>
          <a:lstStyle/>
          <a:p>
            <a:pPr algn="ctr"/>
            <a:r>
              <a:rPr lang="de-DE" altLang="zh-CN" dirty="0">
                <a:solidFill>
                  <a:schemeClr val="bg1"/>
                </a:solidFill>
              </a:rPr>
              <a:t>Trained LSTMs</a:t>
            </a:r>
            <a:endParaRPr lang="zh-CN" altLang="en-US" dirty="0">
              <a:solidFill>
                <a:schemeClr val="bg1"/>
              </a:solidFill>
            </a:endParaRPr>
          </a:p>
        </p:txBody>
      </p:sp>
      <p:cxnSp>
        <p:nvCxnSpPr>
          <p:cNvPr id="104" name="直接箭头连接符 103"/>
          <p:cNvCxnSpPr/>
          <p:nvPr/>
        </p:nvCxnSpPr>
        <p:spPr bwMode="gray">
          <a:xfrm>
            <a:off x="9379025" y="3769549"/>
            <a:ext cx="0" cy="688905"/>
          </a:xfrm>
          <a:prstGeom prst="straightConnector1">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0" name="流程图: 磁盘 39"/>
          <p:cNvSpPr/>
          <p:nvPr/>
        </p:nvSpPr>
        <p:spPr bwMode="gray">
          <a:xfrm>
            <a:off x="1781899" y="896596"/>
            <a:ext cx="963841" cy="1358178"/>
          </a:xfrm>
          <a:prstGeom prst="flowChartMagneticDisk">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w="9525"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Training dataset</a:t>
            </a:r>
            <a:endParaRPr lang="zh-CN" altLang="en-US" sz="2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1" name="流程图: 磁盘 40"/>
          <p:cNvSpPr/>
          <p:nvPr/>
        </p:nvSpPr>
        <p:spPr bwMode="gray">
          <a:xfrm>
            <a:off x="1781899" y="2661012"/>
            <a:ext cx="963841" cy="893808"/>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9525"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de-DE" altLang="zh-CN" sz="14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Validationdataset</a:t>
            </a:r>
            <a:endParaRPr lang="zh-CN" altLang="en-US" sz="2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5" name="直接箭头连接符 44"/>
          <p:cNvCxnSpPr/>
          <p:nvPr/>
        </p:nvCxnSpPr>
        <p:spPr bwMode="gray">
          <a:xfrm>
            <a:off x="2855133" y="1671648"/>
            <a:ext cx="787331" cy="0"/>
          </a:xfrm>
          <a:prstGeom prst="straightConnector1">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bwMode="gray">
          <a:xfrm>
            <a:off x="5710795" y="1691648"/>
            <a:ext cx="787331" cy="0"/>
          </a:xfrm>
          <a:prstGeom prst="straightConnector1">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bwMode="gray">
          <a:xfrm flipV="1">
            <a:off x="2926080" y="2491986"/>
            <a:ext cx="716384" cy="449960"/>
          </a:xfrm>
          <a:prstGeom prst="straightConnector1">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gray">
          <a:xfrm>
            <a:off x="3748261" y="2217751"/>
            <a:ext cx="1827442"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43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0"/>
          <p:cNvSpPr>
            <a:spLocks noGrp="1"/>
          </p:cNvSpPr>
          <p:nvPr>
            <p:ph type="body" sz="quarter" idx="10"/>
          </p:nvPr>
        </p:nvSpPr>
        <p:spPr/>
        <p:txBody>
          <a:bodyPr/>
          <a:lstStyle/>
          <a:p>
            <a:r>
              <a:rPr lang="de-DE" altLang="zh-CN" dirty="0">
                <a:latin typeface="+mj-lt"/>
              </a:rPr>
              <a:t>Machine learning strategy</a:t>
            </a:r>
            <a:endParaRPr lang="zh-CN" altLang="en-US" dirty="0">
              <a:latin typeface="+mj-lt"/>
            </a:endParaRPr>
          </a:p>
        </p:txBody>
      </p:sp>
      <p:sp>
        <p:nvSpPr>
          <p:cNvPr id="2" name="Rectangle 1">
            <a:extLst>
              <a:ext uri="{FF2B5EF4-FFF2-40B4-BE49-F238E27FC236}">
                <a16:creationId xmlns:a16="http://schemas.microsoft.com/office/drawing/2014/main" xmlns="" id="{BFBCB04D-41FE-4A1A-86A7-A496BCFB9C0F}"/>
              </a:ext>
            </a:extLst>
          </p:cNvPr>
          <p:cNvSpPr/>
          <p:nvPr/>
        </p:nvSpPr>
        <p:spPr>
          <a:xfrm>
            <a:off x="1502923" y="1390702"/>
            <a:ext cx="9687980" cy="1429622"/>
          </a:xfrm>
          <a:prstGeom prst="rect">
            <a:avLst/>
          </a:prstGeom>
        </p:spPr>
        <p:txBody>
          <a:bodyPr wrap="square">
            <a:spAutoFit/>
          </a:bodyPr>
          <a:lstStyle/>
          <a:p>
            <a:pPr>
              <a:lnSpc>
                <a:spcPct val="150000"/>
              </a:lnSpc>
            </a:pPr>
            <a:r>
              <a:rPr lang="en-US" altLang="zh-CN" sz="2000" dirty="0">
                <a:solidFill>
                  <a:srgbClr val="000000"/>
                </a:solidFill>
                <a:latin typeface="+mj-lt"/>
                <a:cs typeface="Arial" panose="020B0604020202020204" pitchFamily="34" charset="0"/>
              </a:rPr>
              <a:t>I assume that the engineers need </a:t>
            </a:r>
            <a:r>
              <a:rPr lang="en-US" altLang="zh-CN" sz="2000" b="1" dirty="0">
                <a:solidFill>
                  <a:srgbClr val="000000"/>
                </a:solidFill>
                <a:latin typeface="+mj-lt"/>
                <a:cs typeface="Arial" panose="020B0604020202020204" pitchFamily="34" charset="0"/>
              </a:rPr>
              <a:t>at least 5 minutes for operation </a:t>
            </a:r>
            <a:r>
              <a:rPr lang="en-US" altLang="zh-CN" sz="2000" dirty="0">
                <a:solidFill>
                  <a:srgbClr val="000000"/>
                </a:solidFill>
                <a:latin typeface="+mj-lt"/>
                <a:cs typeface="Arial" panose="020B0604020202020204" pitchFamily="34" charset="0"/>
              </a:rPr>
              <a:t>if there is a failure.</a:t>
            </a:r>
          </a:p>
          <a:p>
            <a:pPr marL="285750" indent="-285750">
              <a:lnSpc>
                <a:spcPct val="150000"/>
              </a:lnSpc>
              <a:buFont typeface="Arial" panose="020B0604020202020204" pitchFamily="34" charset="0"/>
              <a:buChar char="•"/>
            </a:pPr>
            <a:r>
              <a:rPr lang="de-DE" altLang="zh-CN" sz="2000" dirty="0">
                <a:solidFill>
                  <a:srgbClr val="000000"/>
                </a:solidFill>
                <a:latin typeface="+mj-lt"/>
                <a:cs typeface="Arial" panose="020B0604020202020204" pitchFamily="34" charset="0"/>
              </a:rPr>
              <a:t>Alarm </a:t>
            </a:r>
            <a:r>
              <a:rPr lang="de-DE" altLang="zh-CN" sz="2000" dirty="0" err="1">
                <a:solidFill>
                  <a:srgbClr val="000000"/>
                </a:solidFill>
                <a:latin typeface="+mj-lt"/>
                <a:cs typeface="Arial" panose="020B0604020202020204" pitchFamily="34" charset="0"/>
              </a:rPr>
              <a:t>window</a:t>
            </a:r>
            <a:r>
              <a:rPr lang="de-DE" altLang="zh-CN" sz="2000" dirty="0">
                <a:solidFill>
                  <a:srgbClr val="000000"/>
                </a:solidFill>
                <a:latin typeface="+mj-lt"/>
                <a:cs typeface="Arial" panose="020B0604020202020204" pitchFamily="34" charset="0"/>
              </a:rPr>
              <a:t> (</a:t>
            </a:r>
            <a:r>
              <a:rPr lang="de-DE" altLang="zh-CN" sz="2000" dirty="0" err="1">
                <a:solidFill>
                  <a:srgbClr val="000000"/>
                </a:solidFill>
                <a:latin typeface="+mj-lt"/>
                <a:cs typeface="Arial" panose="020B0604020202020204" pitchFamily="34" charset="0"/>
              </a:rPr>
              <a:t>red</a:t>
            </a:r>
            <a:r>
              <a:rPr lang="de-DE" altLang="zh-CN" sz="2000" dirty="0">
                <a:solidFill>
                  <a:srgbClr val="000000"/>
                </a:solidFill>
                <a:latin typeface="+mj-lt"/>
                <a:cs typeface="Arial" panose="020B0604020202020204" pitchFamily="34" charset="0"/>
              </a:rPr>
              <a:t>)</a:t>
            </a:r>
          </a:p>
          <a:p>
            <a:pPr marL="285750" indent="-285750">
              <a:lnSpc>
                <a:spcPct val="150000"/>
              </a:lnSpc>
              <a:buFont typeface="Arial" panose="020B0604020202020204" pitchFamily="34" charset="0"/>
              <a:buChar char="•"/>
            </a:pPr>
            <a:r>
              <a:rPr lang="de-DE" altLang="zh-CN" sz="2000" dirty="0">
                <a:solidFill>
                  <a:srgbClr val="000000"/>
                </a:solidFill>
                <a:latin typeface="+mj-lt"/>
                <a:cs typeface="Arial" panose="020B0604020202020204" pitchFamily="34" charset="0"/>
              </a:rPr>
              <a:t>Normal </a:t>
            </a:r>
            <a:r>
              <a:rPr lang="de-DE" altLang="zh-CN" sz="2000" dirty="0" err="1">
                <a:solidFill>
                  <a:srgbClr val="000000"/>
                </a:solidFill>
                <a:latin typeface="+mj-lt"/>
                <a:cs typeface="Arial" panose="020B0604020202020204" pitchFamily="34" charset="0"/>
              </a:rPr>
              <a:t>window</a:t>
            </a:r>
            <a:r>
              <a:rPr lang="de-DE" altLang="zh-CN" sz="2000" dirty="0">
                <a:solidFill>
                  <a:srgbClr val="000000"/>
                </a:solidFill>
                <a:latin typeface="+mj-lt"/>
                <a:cs typeface="Arial" panose="020B0604020202020204" pitchFamily="34" charset="0"/>
              </a:rPr>
              <a:t> (</a:t>
            </a:r>
            <a:r>
              <a:rPr lang="de-DE" altLang="zh-CN" sz="2000" dirty="0" err="1">
                <a:solidFill>
                  <a:srgbClr val="000000"/>
                </a:solidFill>
                <a:latin typeface="+mj-lt"/>
                <a:cs typeface="Arial" panose="020B0604020202020204" pitchFamily="34" charset="0"/>
              </a:rPr>
              <a:t>green</a:t>
            </a:r>
            <a:r>
              <a:rPr lang="de-DE" altLang="zh-CN" sz="2000" dirty="0">
                <a:solidFill>
                  <a:srgbClr val="000000"/>
                </a:solidFill>
                <a:latin typeface="+mj-lt"/>
                <a:cs typeface="Arial" panose="020B0604020202020204" pitchFamily="34" charset="0"/>
              </a:rPr>
              <a:t>)</a:t>
            </a:r>
            <a:endParaRPr lang="en-US" altLang="zh-CN" sz="2000" dirty="0">
              <a:solidFill>
                <a:srgbClr val="000000"/>
              </a:solidFill>
              <a:latin typeface="+mj-lt"/>
              <a:cs typeface="Arial" panose="020B0604020202020204" pitchFamily="34" charset="0"/>
            </a:endParaRPr>
          </a:p>
        </p:txBody>
      </p:sp>
      <p:sp>
        <p:nvSpPr>
          <p:cNvPr id="21" name="矩形 3">
            <a:extLst>
              <a:ext uri="{FF2B5EF4-FFF2-40B4-BE49-F238E27FC236}">
                <a16:creationId xmlns:a16="http://schemas.microsoft.com/office/drawing/2014/main" xmlns="" id="{4CECDEEF-0F84-4691-B92A-E91FB86107B9}"/>
              </a:ext>
            </a:extLst>
          </p:cNvPr>
          <p:cNvSpPr/>
          <p:nvPr/>
        </p:nvSpPr>
        <p:spPr>
          <a:xfrm>
            <a:off x="301537" y="625306"/>
            <a:ext cx="2168158" cy="369332"/>
          </a:xfrm>
          <a:prstGeom prst="rect">
            <a:avLst/>
          </a:prstGeom>
        </p:spPr>
        <p:txBody>
          <a:bodyPr wrap="none">
            <a:spAutoFit/>
          </a:bodyPr>
          <a:lstStyle/>
          <a:p>
            <a:r>
              <a:rPr lang="en-US" altLang="zh-CN" dirty="0">
                <a:solidFill>
                  <a:srgbClr val="000000"/>
                </a:solidFill>
                <a:cs typeface="Arial" panose="020B0604020202020204" pitchFamily="34" charset="0"/>
              </a:rPr>
              <a:t>Step1: Label the data</a:t>
            </a:r>
            <a:endParaRPr lang="zh-CN" altLang="en-US" dirty="0">
              <a:solidFill>
                <a:srgbClr val="000000"/>
              </a:solidFill>
              <a:cs typeface="Arial" panose="020B0604020202020204" pitchFamily="34" charset="0"/>
            </a:endParaRPr>
          </a:p>
        </p:txBody>
      </p:sp>
      <p:grpSp>
        <p:nvGrpSpPr>
          <p:cNvPr id="7" name="Group 6">
            <a:extLst>
              <a:ext uri="{FF2B5EF4-FFF2-40B4-BE49-F238E27FC236}">
                <a16:creationId xmlns:a16="http://schemas.microsoft.com/office/drawing/2014/main" xmlns="" id="{239BBD82-A42C-40E3-A7FC-09AEA30F8B34}"/>
              </a:ext>
            </a:extLst>
          </p:cNvPr>
          <p:cNvGrpSpPr/>
          <p:nvPr/>
        </p:nvGrpSpPr>
        <p:grpSpPr>
          <a:xfrm>
            <a:off x="127537" y="3515507"/>
            <a:ext cx="12064463" cy="2361952"/>
            <a:chOff x="127537" y="3782846"/>
            <a:chExt cx="12064463" cy="2361952"/>
          </a:xfrm>
        </p:grpSpPr>
        <p:grpSp>
          <p:nvGrpSpPr>
            <p:cNvPr id="19" name="组合 18"/>
            <p:cNvGrpSpPr/>
            <p:nvPr/>
          </p:nvGrpSpPr>
          <p:grpSpPr>
            <a:xfrm>
              <a:off x="188297" y="3782846"/>
              <a:ext cx="12003703" cy="2361952"/>
              <a:chOff x="594697" y="2500758"/>
              <a:chExt cx="12003703" cy="2361952"/>
            </a:xfrm>
          </p:grpSpPr>
          <p:grpSp>
            <p:nvGrpSpPr>
              <p:cNvPr id="6" name="组合 5"/>
              <p:cNvGrpSpPr/>
              <p:nvPr/>
            </p:nvGrpSpPr>
            <p:grpSpPr>
              <a:xfrm>
                <a:off x="594697" y="3103000"/>
                <a:ext cx="11002606" cy="1759710"/>
                <a:chOff x="785535" y="2595230"/>
                <a:chExt cx="11002606" cy="1759710"/>
              </a:xfrm>
            </p:grpSpPr>
            <p:pic>
              <p:nvPicPr>
                <p:cNvPr id="25602" name="Picture 2" descr="C:\Users\xiaxi\Desktop\download (4).png"/>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35391" t="29533" r="8289" b="61123"/>
                <a:stretch/>
              </p:blipFill>
              <p:spPr bwMode="auto">
                <a:xfrm>
                  <a:off x="785535" y="2908072"/>
                  <a:ext cx="11002606" cy="53137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bwMode="gray">
                <a:xfrm>
                  <a:off x="9100701" y="2595230"/>
                  <a:ext cx="1212637" cy="1759710"/>
                </a:xfrm>
                <a:prstGeom prst="rect">
                  <a:avLst/>
                </a:prstGeom>
                <a:solidFill>
                  <a:srgbClr val="C00000">
                    <a:alpha val="32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zh-CN" altLang="en-US">
                    <a:solidFill>
                      <a:schemeClr val="tx1"/>
                    </a:solidFill>
                    <a:latin typeface="+mj-lt"/>
                  </a:endParaRPr>
                </a:p>
              </p:txBody>
            </p:sp>
            <p:sp>
              <p:nvSpPr>
                <p:cNvPr id="10" name="矩形 9"/>
                <p:cNvSpPr/>
                <p:nvPr/>
              </p:nvSpPr>
              <p:spPr bwMode="gray">
                <a:xfrm>
                  <a:off x="2100161" y="2595230"/>
                  <a:ext cx="6974838" cy="1759710"/>
                </a:xfrm>
                <a:prstGeom prst="rect">
                  <a:avLst/>
                </a:prstGeom>
                <a:solidFill>
                  <a:srgbClr val="92D050">
                    <a:alpha val="32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zh-CN" altLang="en-US">
                    <a:solidFill>
                      <a:schemeClr val="tx1"/>
                    </a:solidFill>
                    <a:latin typeface="+mj-lt"/>
                  </a:endParaRPr>
                </a:p>
              </p:txBody>
            </p:sp>
          </p:grpSp>
          <p:sp>
            <p:nvSpPr>
              <p:cNvPr id="13" name="矩形 12"/>
              <p:cNvSpPr/>
              <p:nvPr/>
            </p:nvSpPr>
            <p:spPr>
              <a:xfrm>
                <a:off x="8656009" y="2500758"/>
                <a:ext cx="1720343" cy="646331"/>
              </a:xfrm>
              <a:prstGeom prst="rect">
                <a:avLst/>
              </a:prstGeom>
            </p:spPr>
            <p:txBody>
              <a:bodyPr wrap="none">
                <a:spAutoFit/>
              </a:bodyPr>
              <a:lstStyle/>
              <a:p>
                <a:pPr algn="ctr"/>
                <a:r>
                  <a:rPr lang="de-DE" altLang="zh-CN" dirty="0">
                    <a:solidFill>
                      <a:srgbClr val="C00000"/>
                    </a:solidFill>
                    <a:latin typeface="+mj-lt"/>
                    <a:cs typeface="Arial" panose="020B0604020202020204" pitchFamily="34" charset="0"/>
                  </a:rPr>
                  <a:t>12h-5min ahead</a:t>
                </a:r>
              </a:p>
              <a:p>
                <a:pPr algn="ctr"/>
                <a:r>
                  <a:rPr lang="de-DE" altLang="zh-CN" dirty="0">
                    <a:solidFill>
                      <a:srgbClr val="C00000"/>
                    </a:solidFill>
                    <a:latin typeface="+mj-lt"/>
                    <a:cs typeface="Arial" panose="020B0604020202020204" pitchFamily="34" charset="0"/>
                  </a:rPr>
                  <a:t>alarm window </a:t>
                </a:r>
                <a:endParaRPr lang="zh-CN" altLang="en-US" dirty="0">
                  <a:solidFill>
                    <a:srgbClr val="C00000"/>
                  </a:solidFill>
                  <a:latin typeface="+mj-lt"/>
                </a:endParaRPr>
              </a:p>
            </p:txBody>
          </p:sp>
          <p:sp>
            <p:nvSpPr>
              <p:cNvPr id="15" name="矩形 14"/>
              <p:cNvSpPr/>
              <p:nvPr/>
            </p:nvSpPr>
            <p:spPr>
              <a:xfrm>
                <a:off x="4237475" y="2722110"/>
                <a:ext cx="3235886" cy="369332"/>
              </a:xfrm>
              <a:prstGeom prst="rect">
                <a:avLst/>
              </a:prstGeom>
            </p:spPr>
            <p:txBody>
              <a:bodyPr wrap="none">
                <a:spAutoFit/>
              </a:bodyPr>
              <a:lstStyle/>
              <a:p>
                <a:r>
                  <a:rPr lang="de-DE" altLang="zh-CN" dirty="0">
                    <a:latin typeface="+mj-lt"/>
                    <a:cs typeface="Arial" panose="020B0604020202020204" pitchFamily="34" charset="0"/>
                  </a:rPr>
                  <a:t>96h-12h ahead, normal window </a:t>
                </a:r>
                <a:endParaRPr lang="zh-CN" altLang="en-US" dirty="0">
                  <a:latin typeface="+mj-lt"/>
                </a:endParaRPr>
              </a:p>
            </p:txBody>
          </p:sp>
          <p:cxnSp>
            <p:nvCxnSpPr>
              <p:cNvPr id="16" name="肘形连接符 15"/>
              <p:cNvCxnSpPr/>
              <p:nvPr/>
            </p:nvCxnSpPr>
            <p:spPr bwMode="gray">
              <a:xfrm>
                <a:off x="10706100" y="3681527"/>
                <a:ext cx="579120" cy="517093"/>
              </a:xfrm>
              <a:prstGeom prst="bentConnector3">
                <a:avLst>
                  <a:gd name="adj1" fmla="val -1316"/>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285220" y="4013954"/>
                <a:ext cx="1313180" cy="369332"/>
              </a:xfrm>
              <a:prstGeom prst="rect">
                <a:avLst/>
              </a:prstGeom>
            </p:spPr>
            <p:txBody>
              <a:bodyPr wrap="none">
                <a:spAutoFit/>
              </a:bodyPr>
              <a:lstStyle/>
              <a:p>
                <a:r>
                  <a:rPr lang="de-DE" altLang="zh-CN" dirty="0">
                    <a:solidFill>
                      <a:srgbClr val="C00000"/>
                    </a:solidFill>
                    <a:latin typeface="+mj-lt"/>
                    <a:cs typeface="Arial" panose="020B0604020202020204" pitchFamily="34" charset="0"/>
                  </a:rPr>
                  <a:t>failure time</a:t>
                </a:r>
                <a:endParaRPr lang="zh-CN" altLang="en-US" dirty="0">
                  <a:solidFill>
                    <a:srgbClr val="C00000"/>
                  </a:solidFill>
                  <a:latin typeface="+mj-lt"/>
                </a:endParaRPr>
              </a:p>
            </p:txBody>
          </p:sp>
        </p:grpSp>
        <p:sp>
          <p:nvSpPr>
            <p:cNvPr id="3" name="Rectangle 2">
              <a:extLst>
                <a:ext uri="{FF2B5EF4-FFF2-40B4-BE49-F238E27FC236}">
                  <a16:creationId xmlns:a16="http://schemas.microsoft.com/office/drawing/2014/main" xmlns="" id="{D3895910-F8FB-4E91-BE51-269362CBE9F8}"/>
                </a:ext>
              </a:extLst>
            </p:cNvPr>
            <p:cNvSpPr/>
            <p:nvPr/>
          </p:nvSpPr>
          <p:spPr>
            <a:xfrm>
              <a:off x="127537" y="5775466"/>
              <a:ext cx="1073692" cy="369332"/>
            </a:xfrm>
            <a:prstGeom prst="rect">
              <a:avLst/>
            </a:prstGeom>
          </p:spPr>
          <p:txBody>
            <a:bodyPr wrap="none">
              <a:spAutoFit/>
            </a:bodyPr>
            <a:lstStyle/>
            <a:p>
              <a:r>
                <a:rPr lang="en-US" altLang="zh-CN" dirty="0">
                  <a:solidFill>
                    <a:srgbClr val="000000"/>
                  </a:solidFill>
                  <a:latin typeface="+mj-lt"/>
                  <a:cs typeface="Arial" panose="020B0604020202020204" pitchFamily="34" charset="0"/>
                </a:rPr>
                <a:t>Objective</a:t>
              </a:r>
              <a:endParaRPr lang="en-US" dirty="0">
                <a:latin typeface="+mj-lt"/>
              </a:endParaRPr>
            </a:p>
          </p:txBody>
        </p:sp>
        <p:sp>
          <p:nvSpPr>
            <p:cNvPr id="4" name="Rectangle 3">
              <a:extLst>
                <a:ext uri="{FF2B5EF4-FFF2-40B4-BE49-F238E27FC236}">
                  <a16:creationId xmlns:a16="http://schemas.microsoft.com/office/drawing/2014/main" xmlns="" id="{1ED3EA69-D227-48DC-94D2-EF58A36A5E12}"/>
                </a:ext>
              </a:extLst>
            </p:cNvPr>
            <p:cNvSpPr/>
            <p:nvPr/>
          </p:nvSpPr>
          <p:spPr>
            <a:xfrm>
              <a:off x="8477761" y="5775466"/>
              <a:ext cx="1245213" cy="369332"/>
            </a:xfrm>
            <a:prstGeom prst="rect">
              <a:avLst/>
            </a:prstGeom>
          </p:spPr>
          <p:txBody>
            <a:bodyPr wrap="none">
              <a:spAutoFit/>
            </a:bodyPr>
            <a:lstStyle/>
            <a:p>
              <a:r>
                <a:rPr lang="en-US" altLang="zh-CN" dirty="0">
                  <a:solidFill>
                    <a:srgbClr val="000000"/>
                  </a:solidFill>
                  <a:latin typeface="+mj-lt"/>
                  <a:cs typeface="Arial" panose="020B0604020202020204" pitchFamily="34" charset="0"/>
                </a:rPr>
                <a:t>give alarms</a:t>
              </a:r>
              <a:endParaRPr lang="en-US" dirty="0">
                <a:latin typeface="+mj-lt"/>
              </a:endParaRPr>
            </a:p>
          </p:txBody>
        </p:sp>
        <p:sp>
          <p:nvSpPr>
            <p:cNvPr id="5" name="Rectangle 4">
              <a:extLst>
                <a:ext uri="{FF2B5EF4-FFF2-40B4-BE49-F238E27FC236}">
                  <a16:creationId xmlns:a16="http://schemas.microsoft.com/office/drawing/2014/main" xmlns="" id="{43A1BB67-9515-4225-A905-9C99296FC9F4}"/>
                </a:ext>
              </a:extLst>
            </p:cNvPr>
            <p:cNvSpPr/>
            <p:nvPr/>
          </p:nvSpPr>
          <p:spPr>
            <a:xfrm>
              <a:off x="4006277" y="5775466"/>
              <a:ext cx="2667910" cy="369332"/>
            </a:xfrm>
            <a:prstGeom prst="rect">
              <a:avLst/>
            </a:prstGeom>
          </p:spPr>
          <p:txBody>
            <a:bodyPr wrap="none">
              <a:spAutoFit/>
            </a:bodyPr>
            <a:lstStyle/>
            <a:p>
              <a:r>
                <a:rPr lang="en-US" altLang="zh-CN" dirty="0">
                  <a:solidFill>
                    <a:srgbClr val="000000"/>
                  </a:solidFill>
                  <a:latin typeface="+mj-lt"/>
                  <a:cs typeface="Arial" panose="020B0604020202020204" pitchFamily="34" charset="0"/>
                </a:rPr>
                <a:t>not too many false alarms </a:t>
              </a:r>
              <a:endParaRPr lang="en-US" dirty="0">
                <a:latin typeface="+mj-lt"/>
              </a:endParaRPr>
            </a:p>
          </p:txBody>
        </p:sp>
      </p:grpSp>
    </p:spTree>
    <p:extLst>
      <p:ext uri="{BB962C8B-B14F-4D97-AF65-F5344CB8AC3E}">
        <p14:creationId xmlns:p14="http://schemas.microsoft.com/office/powerpoint/2010/main" val="354771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5C81DDB-5462-48E6-9081-AA2DA1575531}"/>
              </a:ext>
            </a:extLst>
          </p:cNvPr>
          <p:cNvSpPr>
            <a:spLocks noGrp="1"/>
          </p:cNvSpPr>
          <p:nvPr>
            <p:ph type="body" sz="quarter" idx="10"/>
          </p:nvPr>
        </p:nvSpPr>
        <p:spPr>
          <a:xfrm>
            <a:off x="485775" y="268697"/>
            <a:ext cx="10096500" cy="246221"/>
          </a:xfrm>
        </p:spPr>
        <p:txBody>
          <a:bodyPr/>
          <a:lstStyle/>
          <a:p>
            <a:r>
              <a:rPr lang="de-DE" altLang="zh-CN" dirty="0" err="1"/>
              <a:t>Machine</a:t>
            </a:r>
            <a:r>
              <a:rPr lang="de-DE" altLang="zh-CN" dirty="0"/>
              <a:t> </a:t>
            </a:r>
            <a:r>
              <a:rPr lang="de-DE" altLang="zh-CN" dirty="0" err="1"/>
              <a:t>learning</a:t>
            </a:r>
            <a:r>
              <a:rPr lang="de-DE" altLang="zh-CN" dirty="0"/>
              <a:t> </a:t>
            </a:r>
            <a:r>
              <a:rPr lang="de-DE" altLang="zh-CN" dirty="0" err="1"/>
              <a:t>strategy</a:t>
            </a:r>
            <a:endParaRPr lang="zh-CN" altLang="en-US" dirty="0"/>
          </a:p>
        </p:txBody>
      </p:sp>
      <p:sp>
        <p:nvSpPr>
          <p:cNvPr id="5" name="矩形 3">
            <a:extLst>
              <a:ext uri="{FF2B5EF4-FFF2-40B4-BE49-F238E27FC236}">
                <a16:creationId xmlns:a16="http://schemas.microsoft.com/office/drawing/2014/main" xmlns="" id="{42BE4E38-9184-4C14-9BD8-9E6D124445DF}"/>
              </a:ext>
            </a:extLst>
          </p:cNvPr>
          <p:cNvSpPr/>
          <p:nvPr/>
        </p:nvSpPr>
        <p:spPr>
          <a:xfrm>
            <a:off x="301537" y="625306"/>
            <a:ext cx="4561185" cy="369332"/>
          </a:xfrm>
          <a:prstGeom prst="rect">
            <a:avLst/>
          </a:prstGeom>
        </p:spPr>
        <p:txBody>
          <a:bodyPr wrap="none">
            <a:spAutoFit/>
          </a:bodyPr>
          <a:lstStyle/>
          <a:p>
            <a:r>
              <a:rPr lang="en-US" altLang="zh-CN" dirty="0">
                <a:solidFill>
                  <a:srgbClr val="000000"/>
                </a:solidFill>
                <a:cs typeface="Arial" panose="020B0604020202020204" pitchFamily="34" charset="0"/>
              </a:rPr>
              <a:t>Step2: separate train, validation, test data set. </a:t>
            </a:r>
            <a:endParaRPr lang="zh-CN" altLang="en-US" dirty="0">
              <a:solidFill>
                <a:srgbClr val="000000"/>
              </a:solidFill>
              <a:cs typeface="Arial" panose="020B0604020202020204" pitchFamily="34" charset="0"/>
            </a:endParaRPr>
          </a:p>
        </p:txBody>
      </p:sp>
      <p:sp>
        <p:nvSpPr>
          <p:cNvPr id="19" name="矩形 3">
            <a:extLst>
              <a:ext uri="{FF2B5EF4-FFF2-40B4-BE49-F238E27FC236}">
                <a16:creationId xmlns:a16="http://schemas.microsoft.com/office/drawing/2014/main" xmlns="" id="{24535CCF-864F-4112-ACCF-9C3C0ABF13EA}"/>
              </a:ext>
            </a:extLst>
          </p:cNvPr>
          <p:cNvSpPr/>
          <p:nvPr/>
        </p:nvSpPr>
        <p:spPr>
          <a:xfrm>
            <a:off x="301537" y="3068421"/>
            <a:ext cx="6299930" cy="369332"/>
          </a:xfrm>
          <a:prstGeom prst="rect">
            <a:avLst/>
          </a:prstGeom>
        </p:spPr>
        <p:txBody>
          <a:bodyPr wrap="none">
            <a:spAutoFit/>
          </a:bodyPr>
          <a:lstStyle/>
          <a:p>
            <a:r>
              <a:rPr lang="en-US" altLang="zh-CN" dirty="0">
                <a:solidFill>
                  <a:srgbClr val="000000"/>
                </a:solidFill>
                <a:cs typeface="Arial" panose="020B0604020202020204" pitchFamily="34" charset="0"/>
              </a:rPr>
              <a:t>Step4: segmentation of time series (length of the sequence is 20)</a:t>
            </a:r>
            <a:endParaRPr lang="zh-CN" altLang="en-US" dirty="0">
              <a:solidFill>
                <a:srgbClr val="000000"/>
              </a:solidFill>
              <a:cs typeface="Arial" panose="020B0604020202020204" pitchFamily="34" charset="0"/>
            </a:endParaRPr>
          </a:p>
        </p:txBody>
      </p:sp>
      <p:grpSp>
        <p:nvGrpSpPr>
          <p:cNvPr id="38" name="Group 37">
            <a:extLst>
              <a:ext uri="{FF2B5EF4-FFF2-40B4-BE49-F238E27FC236}">
                <a16:creationId xmlns:a16="http://schemas.microsoft.com/office/drawing/2014/main" xmlns="" id="{E535BCB6-74C7-470C-AE4F-34C283843902}"/>
              </a:ext>
            </a:extLst>
          </p:cNvPr>
          <p:cNvGrpSpPr/>
          <p:nvPr/>
        </p:nvGrpSpPr>
        <p:grpSpPr>
          <a:xfrm>
            <a:off x="352866" y="996027"/>
            <a:ext cx="11486267" cy="1298235"/>
            <a:chOff x="352866" y="996027"/>
            <a:chExt cx="11486267" cy="1298235"/>
          </a:xfrm>
        </p:grpSpPr>
        <p:sp>
          <p:nvSpPr>
            <p:cNvPr id="34" name="Rectangle 33">
              <a:extLst>
                <a:ext uri="{FF2B5EF4-FFF2-40B4-BE49-F238E27FC236}">
                  <a16:creationId xmlns:a16="http://schemas.microsoft.com/office/drawing/2014/main" xmlns="" id="{CD48764A-6C25-4FBA-831C-1EDB0642E2F2}"/>
                </a:ext>
              </a:extLst>
            </p:cNvPr>
            <p:cNvSpPr/>
            <p:nvPr/>
          </p:nvSpPr>
          <p:spPr>
            <a:xfrm>
              <a:off x="4991381" y="1029774"/>
              <a:ext cx="1791581" cy="369332"/>
            </a:xfrm>
            <a:prstGeom prst="rect">
              <a:avLst/>
            </a:prstGeom>
          </p:spPr>
          <p:txBody>
            <a:bodyPr wrap="none">
              <a:spAutoFit/>
            </a:bodyPr>
            <a:lstStyle/>
            <a:p>
              <a:r>
                <a:rPr lang="en-US" altLang="zh-CN" dirty="0">
                  <a:solidFill>
                    <a:srgbClr val="C00000"/>
                  </a:solidFill>
                  <a:cs typeface="Arial" panose="020B0604020202020204" pitchFamily="34" charset="0"/>
                </a:rPr>
                <a:t>Train (failure 3-7)</a:t>
              </a:r>
              <a:endParaRPr lang="en-US" dirty="0">
                <a:solidFill>
                  <a:srgbClr val="C00000"/>
                </a:solidFill>
              </a:endParaRPr>
            </a:p>
          </p:txBody>
        </p:sp>
        <p:grpSp>
          <p:nvGrpSpPr>
            <p:cNvPr id="37" name="Group 36">
              <a:extLst>
                <a:ext uri="{FF2B5EF4-FFF2-40B4-BE49-F238E27FC236}">
                  <a16:creationId xmlns:a16="http://schemas.microsoft.com/office/drawing/2014/main" xmlns="" id="{E9C31BA1-CAA2-491B-8987-0D8B2130F7D4}"/>
                </a:ext>
              </a:extLst>
            </p:cNvPr>
            <p:cNvGrpSpPr/>
            <p:nvPr/>
          </p:nvGrpSpPr>
          <p:grpSpPr>
            <a:xfrm>
              <a:off x="352866" y="1345121"/>
              <a:ext cx="11486267" cy="949141"/>
              <a:chOff x="353804" y="1263194"/>
              <a:chExt cx="11486267" cy="949141"/>
            </a:xfrm>
          </p:grpSpPr>
          <p:pic>
            <p:nvPicPr>
              <p:cNvPr id="32" name="Picture 31">
                <a:extLst>
                  <a:ext uri="{FF2B5EF4-FFF2-40B4-BE49-F238E27FC236}">
                    <a16:creationId xmlns:a16="http://schemas.microsoft.com/office/drawing/2014/main" xmlns="" id="{7D2A4C99-AE8A-4F67-BF53-C49C8368DBCE}"/>
                  </a:ext>
                </a:extLst>
              </p:cNvPr>
              <p:cNvPicPr>
                <a:picLocks noChangeAspect="1"/>
              </p:cNvPicPr>
              <p:nvPr/>
            </p:nvPicPr>
            <p:blipFill rotWithShape="1">
              <a:blip r:embed="rId3"/>
              <a:srcRect l="3984" t="29361" r="1804" b="24151"/>
              <a:stretch/>
            </p:blipFill>
            <p:spPr>
              <a:xfrm>
                <a:off x="353804" y="1263194"/>
                <a:ext cx="11486267" cy="546754"/>
              </a:xfrm>
              <a:prstGeom prst="rect">
                <a:avLst/>
              </a:prstGeom>
            </p:spPr>
          </p:pic>
          <p:sp>
            <p:nvSpPr>
              <p:cNvPr id="23" name="Rectangle 22">
                <a:extLst>
                  <a:ext uri="{FF2B5EF4-FFF2-40B4-BE49-F238E27FC236}">
                    <a16:creationId xmlns:a16="http://schemas.microsoft.com/office/drawing/2014/main" xmlns="" id="{31292508-5B3B-4805-ACAD-A83D82856F6C}"/>
                  </a:ext>
                </a:extLst>
              </p:cNvPr>
              <p:cNvSpPr/>
              <p:nvPr/>
            </p:nvSpPr>
            <p:spPr bwMode="gray">
              <a:xfrm>
                <a:off x="1388617" y="1359083"/>
                <a:ext cx="166805" cy="546754"/>
              </a:xfrm>
              <a:prstGeom prst="rect">
                <a:avLst/>
              </a:prstGeom>
              <a:noFill/>
              <a:ln w="19050" cap="flat" cmpd="sng" algn="ctr">
                <a:solidFill>
                  <a:srgbClr val="00B05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en-US">
                  <a:solidFill>
                    <a:schemeClr val="tx1"/>
                  </a:solidFill>
                </a:endParaRPr>
              </a:p>
            </p:txBody>
          </p:sp>
          <p:sp>
            <p:nvSpPr>
              <p:cNvPr id="24" name="Rectangle 23">
                <a:extLst>
                  <a:ext uri="{FF2B5EF4-FFF2-40B4-BE49-F238E27FC236}">
                    <a16:creationId xmlns:a16="http://schemas.microsoft.com/office/drawing/2014/main" xmlns="" id="{4B164E22-171E-4315-857C-D218BA8A3F15}"/>
                  </a:ext>
                </a:extLst>
              </p:cNvPr>
              <p:cNvSpPr/>
              <p:nvPr/>
            </p:nvSpPr>
            <p:spPr bwMode="gray">
              <a:xfrm>
                <a:off x="975409" y="1359083"/>
                <a:ext cx="166805" cy="546754"/>
              </a:xfrm>
              <a:prstGeom prst="rect">
                <a:avLst/>
              </a:prstGeom>
              <a:noFill/>
              <a:ln w="19050" cap="flat" cmpd="sng" algn="ctr">
                <a:solidFill>
                  <a:srgbClr val="FF99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en-US">
                  <a:solidFill>
                    <a:schemeClr val="tx1"/>
                  </a:solidFill>
                </a:endParaRPr>
              </a:p>
            </p:txBody>
          </p:sp>
          <p:sp>
            <p:nvSpPr>
              <p:cNvPr id="25" name="Rectangle 24">
                <a:extLst>
                  <a:ext uri="{FF2B5EF4-FFF2-40B4-BE49-F238E27FC236}">
                    <a16:creationId xmlns:a16="http://schemas.microsoft.com/office/drawing/2014/main" xmlns="" id="{272152FE-C63D-4294-9631-D5B86655129B}"/>
                  </a:ext>
                </a:extLst>
              </p:cNvPr>
              <p:cNvSpPr/>
              <p:nvPr/>
            </p:nvSpPr>
            <p:spPr bwMode="gray">
              <a:xfrm>
                <a:off x="4151950" y="1359083"/>
                <a:ext cx="243526" cy="546754"/>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en-US">
                  <a:solidFill>
                    <a:schemeClr val="tx1"/>
                  </a:solidFill>
                </a:endParaRPr>
              </a:p>
            </p:txBody>
          </p:sp>
          <p:sp>
            <p:nvSpPr>
              <p:cNvPr id="26" name="Rectangle 25">
                <a:extLst>
                  <a:ext uri="{FF2B5EF4-FFF2-40B4-BE49-F238E27FC236}">
                    <a16:creationId xmlns:a16="http://schemas.microsoft.com/office/drawing/2014/main" xmlns="" id="{B906030F-C5AA-484F-AEB5-7564FCBE7A60}"/>
                  </a:ext>
                </a:extLst>
              </p:cNvPr>
              <p:cNvSpPr/>
              <p:nvPr/>
            </p:nvSpPr>
            <p:spPr bwMode="gray">
              <a:xfrm>
                <a:off x="7485788" y="1359083"/>
                <a:ext cx="243526" cy="546754"/>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en-US">
                  <a:solidFill>
                    <a:schemeClr val="tx1"/>
                  </a:solidFill>
                </a:endParaRPr>
              </a:p>
            </p:txBody>
          </p:sp>
          <p:sp>
            <p:nvSpPr>
              <p:cNvPr id="27" name="Rectangle 26">
                <a:extLst>
                  <a:ext uri="{FF2B5EF4-FFF2-40B4-BE49-F238E27FC236}">
                    <a16:creationId xmlns:a16="http://schemas.microsoft.com/office/drawing/2014/main" xmlns="" id="{854B3D4F-C59B-4C36-AD95-3F80E9FFB9E1}"/>
                  </a:ext>
                </a:extLst>
              </p:cNvPr>
              <p:cNvSpPr/>
              <p:nvPr/>
            </p:nvSpPr>
            <p:spPr bwMode="gray">
              <a:xfrm>
                <a:off x="6766434" y="1359083"/>
                <a:ext cx="243526" cy="546754"/>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en-US">
                  <a:solidFill>
                    <a:schemeClr val="tx1"/>
                  </a:solidFill>
                </a:endParaRPr>
              </a:p>
            </p:txBody>
          </p:sp>
          <p:sp>
            <p:nvSpPr>
              <p:cNvPr id="28" name="Rectangle 27">
                <a:extLst>
                  <a:ext uri="{FF2B5EF4-FFF2-40B4-BE49-F238E27FC236}">
                    <a16:creationId xmlns:a16="http://schemas.microsoft.com/office/drawing/2014/main" xmlns="" id="{36F4F097-CB51-43BA-BE38-6215EB206A3C}"/>
                  </a:ext>
                </a:extLst>
              </p:cNvPr>
              <p:cNvSpPr/>
              <p:nvPr/>
            </p:nvSpPr>
            <p:spPr bwMode="gray">
              <a:xfrm>
                <a:off x="8813843" y="1359083"/>
                <a:ext cx="243526" cy="546754"/>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en-US">
                  <a:solidFill>
                    <a:schemeClr val="tx1"/>
                  </a:solidFill>
                </a:endParaRPr>
              </a:p>
            </p:txBody>
          </p:sp>
          <p:sp>
            <p:nvSpPr>
              <p:cNvPr id="33" name="Rectangle 32">
                <a:extLst>
                  <a:ext uri="{FF2B5EF4-FFF2-40B4-BE49-F238E27FC236}">
                    <a16:creationId xmlns:a16="http://schemas.microsoft.com/office/drawing/2014/main" xmlns="" id="{CE6FCDD8-9D98-4372-B33A-2F48EA64D7DC}"/>
                  </a:ext>
                </a:extLst>
              </p:cNvPr>
              <p:cNvSpPr/>
              <p:nvPr/>
            </p:nvSpPr>
            <p:spPr bwMode="gray">
              <a:xfrm>
                <a:off x="3672753" y="1359083"/>
                <a:ext cx="243526" cy="546754"/>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en-US">
                  <a:solidFill>
                    <a:schemeClr val="tx1"/>
                  </a:solidFill>
                </a:endParaRPr>
              </a:p>
            </p:txBody>
          </p:sp>
          <p:sp>
            <p:nvSpPr>
              <p:cNvPr id="35" name="Rectangle 34">
                <a:extLst>
                  <a:ext uri="{FF2B5EF4-FFF2-40B4-BE49-F238E27FC236}">
                    <a16:creationId xmlns:a16="http://schemas.microsoft.com/office/drawing/2014/main" xmlns="" id="{05014158-F014-42F2-B725-0966B76F3B6B}"/>
                  </a:ext>
                </a:extLst>
              </p:cNvPr>
              <p:cNvSpPr/>
              <p:nvPr/>
            </p:nvSpPr>
            <p:spPr>
              <a:xfrm>
                <a:off x="1211081" y="1843003"/>
                <a:ext cx="2031325" cy="369332"/>
              </a:xfrm>
              <a:prstGeom prst="rect">
                <a:avLst/>
              </a:prstGeom>
            </p:spPr>
            <p:txBody>
              <a:bodyPr wrap="none">
                <a:spAutoFit/>
              </a:bodyPr>
              <a:lstStyle/>
              <a:p>
                <a:r>
                  <a:rPr lang="en-US" altLang="zh-CN" dirty="0">
                    <a:solidFill>
                      <a:srgbClr val="00B050"/>
                    </a:solidFill>
                    <a:cs typeface="Arial" panose="020B0604020202020204" pitchFamily="34" charset="0"/>
                  </a:rPr>
                  <a:t>validation (failure2)</a:t>
                </a:r>
                <a:endParaRPr lang="en-US" dirty="0">
                  <a:solidFill>
                    <a:srgbClr val="00B050"/>
                  </a:solidFill>
                </a:endParaRPr>
              </a:p>
            </p:txBody>
          </p:sp>
        </p:grpSp>
        <p:sp>
          <p:nvSpPr>
            <p:cNvPr id="36" name="Rectangle 35">
              <a:extLst>
                <a:ext uri="{FF2B5EF4-FFF2-40B4-BE49-F238E27FC236}">
                  <a16:creationId xmlns:a16="http://schemas.microsoft.com/office/drawing/2014/main" xmlns="" id="{46457A14-C5F4-4B1B-AC08-C1179C443675}"/>
                </a:ext>
              </a:extLst>
            </p:cNvPr>
            <p:cNvSpPr/>
            <p:nvPr/>
          </p:nvSpPr>
          <p:spPr>
            <a:xfrm>
              <a:off x="730646" y="996027"/>
              <a:ext cx="1446486" cy="369332"/>
            </a:xfrm>
            <a:prstGeom prst="rect">
              <a:avLst/>
            </a:prstGeom>
          </p:spPr>
          <p:txBody>
            <a:bodyPr wrap="none">
              <a:spAutoFit/>
            </a:bodyPr>
            <a:lstStyle/>
            <a:p>
              <a:r>
                <a:rPr lang="en-US" altLang="zh-CN" dirty="0">
                  <a:solidFill>
                    <a:srgbClr val="FF9900"/>
                  </a:solidFill>
                  <a:cs typeface="Arial" panose="020B0604020202020204" pitchFamily="34" charset="0"/>
                </a:rPr>
                <a:t>test (failure1)</a:t>
              </a:r>
              <a:endParaRPr lang="en-US" dirty="0">
                <a:solidFill>
                  <a:srgbClr val="FF9900"/>
                </a:solidFill>
              </a:endParaRPr>
            </a:p>
          </p:txBody>
        </p:sp>
      </p:grpSp>
      <p:grpSp>
        <p:nvGrpSpPr>
          <p:cNvPr id="44" name="组合 5">
            <a:extLst>
              <a:ext uri="{FF2B5EF4-FFF2-40B4-BE49-F238E27FC236}">
                <a16:creationId xmlns:a16="http://schemas.microsoft.com/office/drawing/2014/main" xmlns="" id="{C600F996-7F57-4522-BC9B-B4625B4F7796}"/>
              </a:ext>
            </a:extLst>
          </p:cNvPr>
          <p:cNvGrpSpPr/>
          <p:nvPr/>
        </p:nvGrpSpPr>
        <p:grpSpPr>
          <a:xfrm>
            <a:off x="326391" y="3932400"/>
            <a:ext cx="11002606" cy="614873"/>
            <a:chOff x="785535" y="2595230"/>
            <a:chExt cx="11002606" cy="922524"/>
          </a:xfrm>
        </p:grpSpPr>
        <p:pic>
          <p:nvPicPr>
            <p:cNvPr id="49" name="Picture 2" descr="C:\Users\xiaxi\Desktop\download (4).png">
              <a:extLst>
                <a:ext uri="{FF2B5EF4-FFF2-40B4-BE49-F238E27FC236}">
                  <a16:creationId xmlns:a16="http://schemas.microsoft.com/office/drawing/2014/main" xmlns="" id="{E6763C18-28B6-4643-BB5F-8018BA62E35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l="35391" t="29533" r="8289" b="61123"/>
            <a:stretch/>
          </p:blipFill>
          <p:spPr bwMode="auto">
            <a:xfrm>
              <a:off x="785535" y="2908072"/>
              <a:ext cx="11002606" cy="531370"/>
            </a:xfrm>
            <a:prstGeom prst="rect">
              <a:avLst/>
            </a:prstGeom>
            <a:noFill/>
            <a:extLst>
              <a:ext uri="{909E8E84-426E-40DD-AFC4-6F175D3DCCD1}">
                <a14:hiddenFill xmlns:a14="http://schemas.microsoft.com/office/drawing/2010/main">
                  <a:solidFill>
                    <a:srgbClr val="FFFFFF"/>
                  </a:solidFill>
                </a14:hiddenFill>
              </a:ext>
            </a:extLst>
          </p:spPr>
        </p:pic>
        <p:sp>
          <p:nvSpPr>
            <p:cNvPr id="50" name="矩形 8">
              <a:extLst>
                <a:ext uri="{FF2B5EF4-FFF2-40B4-BE49-F238E27FC236}">
                  <a16:creationId xmlns:a16="http://schemas.microsoft.com/office/drawing/2014/main" xmlns="" id="{DE4E2D5B-C281-47C4-9A0D-92153A9C8469}"/>
                </a:ext>
              </a:extLst>
            </p:cNvPr>
            <p:cNvSpPr/>
            <p:nvPr/>
          </p:nvSpPr>
          <p:spPr bwMode="gray">
            <a:xfrm>
              <a:off x="9100701" y="2595230"/>
              <a:ext cx="1212637" cy="922524"/>
            </a:xfrm>
            <a:prstGeom prst="rect">
              <a:avLst/>
            </a:prstGeom>
            <a:solidFill>
              <a:srgbClr val="C00000">
                <a:alpha val="32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zh-CN" altLang="en-US">
                <a:solidFill>
                  <a:schemeClr val="tx1"/>
                </a:solidFill>
                <a:latin typeface="+mj-lt"/>
              </a:endParaRPr>
            </a:p>
          </p:txBody>
        </p:sp>
        <p:sp>
          <p:nvSpPr>
            <p:cNvPr id="51" name="矩形 9">
              <a:extLst>
                <a:ext uri="{FF2B5EF4-FFF2-40B4-BE49-F238E27FC236}">
                  <a16:creationId xmlns:a16="http://schemas.microsoft.com/office/drawing/2014/main" xmlns="" id="{CD750976-3975-4D41-A949-EEC251A73A9E}"/>
                </a:ext>
              </a:extLst>
            </p:cNvPr>
            <p:cNvSpPr/>
            <p:nvPr/>
          </p:nvSpPr>
          <p:spPr bwMode="gray">
            <a:xfrm>
              <a:off x="2100161" y="2595230"/>
              <a:ext cx="6974838" cy="922524"/>
            </a:xfrm>
            <a:prstGeom prst="rect">
              <a:avLst/>
            </a:prstGeom>
            <a:solidFill>
              <a:srgbClr val="92D050">
                <a:alpha val="32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zh-CN" altLang="en-US">
                <a:solidFill>
                  <a:schemeClr val="tx1"/>
                </a:solidFill>
                <a:latin typeface="+mj-lt"/>
              </a:endParaRPr>
            </a:p>
          </p:txBody>
        </p:sp>
      </p:grpSp>
      <p:cxnSp>
        <p:nvCxnSpPr>
          <p:cNvPr id="53" name="Straight Connector 52">
            <a:extLst>
              <a:ext uri="{FF2B5EF4-FFF2-40B4-BE49-F238E27FC236}">
                <a16:creationId xmlns:a16="http://schemas.microsoft.com/office/drawing/2014/main" xmlns="" id="{86D993B1-DA16-423A-83FD-5DDC20A9A999}"/>
              </a:ext>
            </a:extLst>
          </p:cNvPr>
          <p:cNvCxnSpPr/>
          <p:nvPr/>
        </p:nvCxnSpPr>
        <p:spPr bwMode="gray">
          <a:xfrm>
            <a:off x="1649982" y="4668805"/>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75C5CBE-DE35-4067-BA3A-1774BCB656B2}"/>
              </a:ext>
            </a:extLst>
          </p:cNvPr>
          <p:cNvCxnSpPr/>
          <p:nvPr/>
        </p:nvCxnSpPr>
        <p:spPr bwMode="gray">
          <a:xfrm>
            <a:off x="1944863" y="4744217"/>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FF5DFDDD-AEF4-4263-BAE2-5E94B6B470F4}"/>
              </a:ext>
            </a:extLst>
          </p:cNvPr>
          <p:cNvCxnSpPr/>
          <p:nvPr/>
        </p:nvCxnSpPr>
        <p:spPr bwMode="gray">
          <a:xfrm>
            <a:off x="2266945" y="4835345"/>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E5AA0E8A-9B38-4626-821E-6470D6FD3FD6}"/>
              </a:ext>
            </a:extLst>
          </p:cNvPr>
          <p:cNvCxnSpPr/>
          <p:nvPr/>
        </p:nvCxnSpPr>
        <p:spPr bwMode="gray">
          <a:xfrm>
            <a:off x="2589027" y="4934325"/>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3072C-743E-4C13-9518-FA30EAA32662}"/>
              </a:ext>
            </a:extLst>
          </p:cNvPr>
          <p:cNvCxnSpPr/>
          <p:nvPr/>
        </p:nvCxnSpPr>
        <p:spPr bwMode="gray">
          <a:xfrm>
            <a:off x="2933758" y="5019168"/>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8C183FFF-86E3-487B-AAEF-DD64D93F44E5}"/>
              </a:ext>
            </a:extLst>
          </p:cNvPr>
          <p:cNvCxnSpPr/>
          <p:nvPr/>
        </p:nvCxnSpPr>
        <p:spPr bwMode="gray">
          <a:xfrm>
            <a:off x="8642405" y="4668805"/>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1965B6C5-2807-4031-BEEB-8CC2DC979E28}"/>
              </a:ext>
            </a:extLst>
          </p:cNvPr>
          <p:cNvCxnSpPr/>
          <p:nvPr/>
        </p:nvCxnSpPr>
        <p:spPr bwMode="gray">
          <a:xfrm>
            <a:off x="8695656" y="4744217"/>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94EBC1D5-0986-4FAC-8344-CD24E49D3ABB}"/>
              </a:ext>
            </a:extLst>
          </p:cNvPr>
          <p:cNvCxnSpPr/>
          <p:nvPr/>
        </p:nvCxnSpPr>
        <p:spPr bwMode="gray">
          <a:xfrm>
            <a:off x="8808995" y="4835345"/>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9DA6FA8B-3ADD-436D-9AF0-DECB32B978C0}"/>
              </a:ext>
            </a:extLst>
          </p:cNvPr>
          <p:cNvCxnSpPr/>
          <p:nvPr/>
        </p:nvCxnSpPr>
        <p:spPr bwMode="gray">
          <a:xfrm>
            <a:off x="8915096" y="4934325"/>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8A4CF9AB-4E97-4AED-9B69-82DC9CB8FB15}"/>
              </a:ext>
            </a:extLst>
          </p:cNvPr>
          <p:cNvCxnSpPr/>
          <p:nvPr/>
        </p:nvCxnSpPr>
        <p:spPr bwMode="gray">
          <a:xfrm>
            <a:off x="9028435" y="5019168"/>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xmlns="" id="{6B877256-AEC0-4AC1-93AC-C96A2CE1FB70}"/>
              </a:ext>
            </a:extLst>
          </p:cNvPr>
          <p:cNvSpPr/>
          <p:nvPr/>
        </p:nvSpPr>
        <p:spPr>
          <a:xfrm>
            <a:off x="1416153" y="3595163"/>
            <a:ext cx="540533" cy="369332"/>
          </a:xfrm>
          <a:prstGeom prst="rect">
            <a:avLst/>
          </a:prstGeom>
        </p:spPr>
        <p:txBody>
          <a:bodyPr wrap="none">
            <a:spAutoFit/>
          </a:bodyPr>
          <a:lstStyle/>
          <a:p>
            <a:r>
              <a:rPr lang="de-DE" altLang="zh-CN" dirty="0">
                <a:cs typeface="Arial" panose="020B0604020202020204" pitchFamily="34" charset="0"/>
              </a:rPr>
              <a:t>96h</a:t>
            </a:r>
            <a:endParaRPr lang="en-US" dirty="0"/>
          </a:p>
        </p:txBody>
      </p:sp>
      <p:sp>
        <p:nvSpPr>
          <p:cNvPr id="64" name="Rectangle 63">
            <a:extLst>
              <a:ext uri="{FF2B5EF4-FFF2-40B4-BE49-F238E27FC236}">
                <a16:creationId xmlns:a16="http://schemas.microsoft.com/office/drawing/2014/main" xmlns="" id="{207A7AD7-81F4-47BE-A1D9-7EDC45BFF235}"/>
              </a:ext>
            </a:extLst>
          </p:cNvPr>
          <p:cNvSpPr/>
          <p:nvPr/>
        </p:nvSpPr>
        <p:spPr>
          <a:xfrm>
            <a:off x="8394135" y="3595163"/>
            <a:ext cx="540533" cy="369332"/>
          </a:xfrm>
          <a:prstGeom prst="rect">
            <a:avLst/>
          </a:prstGeom>
        </p:spPr>
        <p:txBody>
          <a:bodyPr wrap="none">
            <a:spAutoFit/>
          </a:bodyPr>
          <a:lstStyle/>
          <a:p>
            <a:r>
              <a:rPr lang="de-DE" altLang="zh-CN" dirty="0">
                <a:solidFill>
                  <a:srgbClr val="C00000"/>
                </a:solidFill>
                <a:cs typeface="Arial" panose="020B0604020202020204" pitchFamily="34" charset="0"/>
              </a:rPr>
              <a:t>12h</a:t>
            </a:r>
            <a:endParaRPr lang="en-US" dirty="0"/>
          </a:p>
        </p:txBody>
      </p:sp>
      <p:sp>
        <p:nvSpPr>
          <p:cNvPr id="65" name="Rectangle 64">
            <a:extLst>
              <a:ext uri="{FF2B5EF4-FFF2-40B4-BE49-F238E27FC236}">
                <a16:creationId xmlns:a16="http://schemas.microsoft.com/office/drawing/2014/main" xmlns="" id="{E095101C-A3FA-4F9B-A7EE-BA482E8F49D5}"/>
              </a:ext>
            </a:extLst>
          </p:cNvPr>
          <p:cNvSpPr/>
          <p:nvPr/>
        </p:nvSpPr>
        <p:spPr>
          <a:xfrm>
            <a:off x="120061" y="4744217"/>
            <a:ext cx="643318" cy="369332"/>
          </a:xfrm>
          <a:prstGeom prst="rect">
            <a:avLst/>
          </a:prstGeom>
        </p:spPr>
        <p:txBody>
          <a:bodyPr wrap="none">
            <a:spAutoFit/>
          </a:bodyPr>
          <a:lstStyle/>
          <a:p>
            <a:r>
              <a:rPr lang="en-US" altLang="zh-CN" dirty="0">
                <a:solidFill>
                  <a:srgbClr val="000000"/>
                </a:solidFill>
                <a:cs typeface="Arial" panose="020B0604020202020204" pitchFamily="34" charset="0"/>
              </a:rPr>
              <a:t>Train</a:t>
            </a:r>
          </a:p>
        </p:txBody>
      </p:sp>
      <p:sp>
        <p:nvSpPr>
          <p:cNvPr id="66" name="Rectangle 65">
            <a:extLst>
              <a:ext uri="{FF2B5EF4-FFF2-40B4-BE49-F238E27FC236}">
                <a16:creationId xmlns:a16="http://schemas.microsoft.com/office/drawing/2014/main" xmlns="" id="{0C07B913-E1F9-47F4-AD43-D082ADE77FE6}"/>
              </a:ext>
            </a:extLst>
          </p:cNvPr>
          <p:cNvSpPr/>
          <p:nvPr/>
        </p:nvSpPr>
        <p:spPr>
          <a:xfrm>
            <a:off x="3627156" y="4531759"/>
            <a:ext cx="2728449" cy="646331"/>
          </a:xfrm>
          <a:prstGeom prst="rect">
            <a:avLst/>
          </a:prstGeom>
        </p:spPr>
        <p:txBody>
          <a:bodyPr wrap="square">
            <a:spAutoFit/>
          </a:bodyPr>
          <a:lstStyle/>
          <a:p>
            <a:r>
              <a:rPr lang="en-US" dirty="0" err="1">
                <a:solidFill>
                  <a:srgbClr val="000000"/>
                </a:solidFill>
                <a:cs typeface="Arial" panose="020B0604020202020204" pitchFamily="34" charset="0"/>
              </a:rPr>
              <a:t>len</a:t>
            </a:r>
            <a:r>
              <a:rPr lang="en-US" dirty="0">
                <a:solidFill>
                  <a:srgbClr val="000000"/>
                </a:solidFill>
                <a:cs typeface="Arial" panose="020B0604020202020204" pitchFamily="34" charset="0"/>
              </a:rPr>
              <a:t>=20, shift=5</a:t>
            </a:r>
          </a:p>
          <a:p>
            <a:r>
              <a:rPr lang="de-DE" altLang="zh-CN" dirty="0">
                <a:solidFill>
                  <a:srgbClr val="000000"/>
                </a:solidFill>
                <a:ea typeface="Arial Unicode MS" panose="020B0604020202020204" pitchFamily="34" charset="-122"/>
                <a:cs typeface="Arial Unicode MS" panose="020B0604020202020204" pitchFamily="34" charset="-122"/>
              </a:rPr>
              <a:t>4828 (58%, normal </a:t>
            </a:r>
            <a:r>
              <a:rPr lang="de-DE" altLang="zh-CN" dirty="0" err="1">
                <a:solidFill>
                  <a:srgbClr val="000000"/>
                </a:solidFill>
                <a:ea typeface="Arial Unicode MS" panose="020B0604020202020204" pitchFamily="34" charset="-122"/>
                <a:cs typeface="Arial Unicode MS" panose="020B0604020202020204" pitchFamily="34" charset="-122"/>
              </a:rPr>
              <a:t>states</a:t>
            </a:r>
            <a:r>
              <a:rPr lang="de-DE" altLang="zh-CN" dirty="0">
                <a:solidFill>
                  <a:srgbClr val="000000"/>
                </a:solidFill>
                <a:ea typeface="Arial Unicode MS" panose="020B0604020202020204" pitchFamily="34" charset="-122"/>
                <a:cs typeface="Arial Unicode MS" panose="020B0604020202020204" pitchFamily="34" charset="-122"/>
              </a:rPr>
              <a:t>)</a:t>
            </a:r>
          </a:p>
        </p:txBody>
      </p:sp>
      <p:sp>
        <p:nvSpPr>
          <p:cNvPr id="67" name="Rectangle 66">
            <a:extLst>
              <a:ext uri="{FF2B5EF4-FFF2-40B4-BE49-F238E27FC236}">
                <a16:creationId xmlns:a16="http://schemas.microsoft.com/office/drawing/2014/main" xmlns="" id="{0601D5E8-E4EE-4CEF-9E3A-517E754D8502}"/>
              </a:ext>
            </a:extLst>
          </p:cNvPr>
          <p:cNvSpPr/>
          <p:nvPr/>
        </p:nvSpPr>
        <p:spPr>
          <a:xfrm>
            <a:off x="9506121" y="4547273"/>
            <a:ext cx="2486905" cy="646331"/>
          </a:xfrm>
          <a:prstGeom prst="rect">
            <a:avLst/>
          </a:prstGeom>
        </p:spPr>
        <p:txBody>
          <a:bodyPr wrap="square">
            <a:spAutoFit/>
          </a:bodyPr>
          <a:lstStyle/>
          <a:p>
            <a:r>
              <a:rPr lang="en-US" dirty="0" err="1">
                <a:solidFill>
                  <a:srgbClr val="000000"/>
                </a:solidFill>
                <a:cs typeface="Arial" panose="020B0604020202020204" pitchFamily="34" charset="0"/>
              </a:rPr>
              <a:t>len</a:t>
            </a:r>
            <a:r>
              <a:rPr lang="en-US" dirty="0">
                <a:solidFill>
                  <a:srgbClr val="000000"/>
                </a:solidFill>
                <a:cs typeface="Arial" panose="020B0604020202020204" pitchFamily="34" charset="0"/>
              </a:rPr>
              <a:t>=20, shift=1</a:t>
            </a:r>
          </a:p>
          <a:p>
            <a:r>
              <a:rPr lang="de-DE" altLang="zh-CN" dirty="0">
                <a:solidFill>
                  <a:srgbClr val="000000"/>
                </a:solidFill>
                <a:ea typeface="Arial Unicode MS" panose="020B0604020202020204" pitchFamily="34" charset="-122"/>
                <a:cs typeface="Arial Unicode MS" panose="020B0604020202020204" pitchFamily="34" charset="-122"/>
              </a:rPr>
              <a:t>3483 (42%, </a:t>
            </a:r>
            <a:r>
              <a:rPr lang="de-DE" altLang="zh-CN" dirty="0" err="1">
                <a:solidFill>
                  <a:srgbClr val="000000"/>
                </a:solidFill>
                <a:ea typeface="Arial Unicode MS" panose="020B0604020202020204" pitchFamily="34" charset="-122"/>
                <a:cs typeface="Arial Unicode MS" panose="020B0604020202020204" pitchFamily="34" charset="-122"/>
              </a:rPr>
              <a:t>alarm</a:t>
            </a:r>
            <a:r>
              <a:rPr lang="de-DE" altLang="zh-CN" dirty="0">
                <a:solidFill>
                  <a:srgbClr val="000000"/>
                </a:solidFill>
                <a:ea typeface="Arial Unicode MS" panose="020B0604020202020204" pitchFamily="34" charset="-122"/>
                <a:cs typeface="Arial Unicode MS" panose="020B0604020202020204" pitchFamily="34" charset="-122"/>
              </a:rPr>
              <a:t> </a:t>
            </a:r>
            <a:r>
              <a:rPr lang="de-DE" altLang="zh-CN" dirty="0" err="1">
                <a:solidFill>
                  <a:srgbClr val="000000"/>
                </a:solidFill>
                <a:ea typeface="Arial Unicode MS" panose="020B0604020202020204" pitchFamily="34" charset="-122"/>
                <a:cs typeface="Arial Unicode MS" panose="020B0604020202020204" pitchFamily="34" charset="-122"/>
              </a:rPr>
              <a:t>states</a:t>
            </a:r>
            <a:r>
              <a:rPr lang="de-DE" altLang="zh-CN" dirty="0">
                <a:solidFill>
                  <a:srgbClr val="000000"/>
                </a:solidFill>
                <a:ea typeface="Arial Unicode MS" panose="020B0604020202020204" pitchFamily="34" charset="-122"/>
                <a:cs typeface="Arial Unicode MS" panose="020B0604020202020204" pitchFamily="34" charset="-122"/>
              </a:rPr>
              <a:t>)</a:t>
            </a:r>
            <a:endParaRPr lang="en-US" dirty="0"/>
          </a:p>
        </p:txBody>
      </p:sp>
      <p:grpSp>
        <p:nvGrpSpPr>
          <p:cNvPr id="98" name="Group 97">
            <a:extLst>
              <a:ext uri="{FF2B5EF4-FFF2-40B4-BE49-F238E27FC236}">
                <a16:creationId xmlns:a16="http://schemas.microsoft.com/office/drawing/2014/main" xmlns="" id="{233A15C4-257E-49AE-8111-4818EB8F3E9B}"/>
              </a:ext>
            </a:extLst>
          </p:cNvPr>
          <p:cNvGrpSpPr/>
          <p:nvPr/>
        </p:nvGrpSpPr>
        <p:grpSpPr>
          <a:xfrm>
            <a:off x="8643976" y="5999551"/>
            <a:ext cx="824910" cy="350363"/>
            <a:chOff x="8619122" y="4982064"/>
            <a:chExt cx="824910" cy="350363"/>
          </a:xfrm>
        </p:grpSpPr>
        <p:cxnSp>
          <p:nvCxnSpPr>
            <p:cNvPr id="73" name="Straight Connector 72">
              <a:extLst>
                <a:ext uri="{FF2B5EF4-FFF2-40B4-BE49-F238E27FC236}">
                  <a16:creationId xmlns:a16="http://schemas.microsoft.com/office/drawing/2014/main" xmlns="" id="{2360FC02-B528-4F86-9863-440198FD427D}"/>
                </a:ext>
              </a:extLst>
            </p:cNvPr>
            <p:cNvCxnSpPr/>
            <p:nvPr/>
          </p:nvCxnSpPr>
          <p:spPr bwMode="gray">
            <a:xfrm>
              <a:off x="8619122" y="4982064"/>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1DADFDC9-94BC-48B3-9886-C01C5F31ED7D}"/>
                </a:ext>
              </a:extLst>
            </p:cNvPr>
            <p:cNvCxnSpPr/>
            <p:nvPr/>
          </p:nvCxnSpPr>
          <p:spPr bwMode="gray">
            <a:xfrm>
              <a:off x="8672373" y="5057476"/>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CDD28218-2424-4DD4-949B-D2F652FABA5D}"/>
                </a:ext>
              </a:extLst>
            </p:cNvPr>
            <p:cNvCxnSpPr/>
            <p:nvPr/>
          </p:nvCxnSpPr>
          <p:spPr bwMode="gray">
            <a:xfrm>
              <a:off x="8785712" y="5148604"/>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90E40ABA-927A-4914-A780-7A1193FAD734}"/>
                </a:ext>
              </a:extLst>
            </p:cNvPr>
            <p:cNvCxnSpPr/>
            <p:nvPr/>
          </p:nvCxnSpPr>
          <p:spPr bwMode="gray">
            <a:xfrm>
              <a:off x="8891813" y="5247584"/>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18F152A2-5DA0-4C27-A935-97D8960FAF16}"/>
                </a:ext>
              </a:extLst>
            </p:cNvPr>
            <p:cNvCxnSpPr/>
            <p:nvPr/>
          </p:nvCxnSpPr>
          <p:spPr bwMode="gray">
            <a:xfrm>
              <a:off x="9005152" y="5332427"/>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xmlns="" id="{216343A3-122C-40AA-907F-1DA0333FC417}"/>
              </a:ext>
            </a:extLst>
          </p:cNvPr>
          <p:cNvSpPr/>
          <p:nvPr/>
        </p:nvSpPr>
        <p:spPr>
          <a:xfrm>
            <a:off x="94981" y="5875501"/>
            <a:ext cx="1176412" cy="646331"/>
          </a:xfrm>
          <a:prstGeom prst="rect">
            <a:avLst/>
          </a:prstGeom>
        </p:spPr>
        <p:txBody>
          <a:bodyPr wrap="none">
            <a:spAutoFit/>
          </a:bodyPr>
          <a:lstStyle/>
          <a:p>
            <a:r>
              <a:rPr lang="en-US" altLang="zh-CN" dirty="0">
                <a:solidFill>
                  <a:srgbClr val="000000"/>
                </a:solidFill>
                <a:cs typeface="Arial" panose="020B0604020202020204" pitchFamily="34" charset="0"/>
              </a:rPr>
              <a:t>Validation </a:t>
            </a:r>
          </a:p>
          <a:p>
            <a:r>
              <a:rPr lang="en-US" altLang="zh-CN" dirty="0">
                <a:solidFill>
                  <a:srgbClr val="000000"/>
                </a:solidFill>
                <a:cs typeface="Arial" panose="020B0604020202020204" pitchFamily="34" charset="0"/>
              </a:rPr>
              <a:t>Test</a:t>
            </a:r>
          </a:p>
        </p:txBody>
      </p:sp>
      <p:sp>
        <p:nvSpPr>
          <p:cNvPr id="80" name="Rectangle 79">
            <a:extLst>
              <a:ext uri="{FF2B5EF4-FFF2-40B4-BE49-F238E27FC236}">
                <a16:creationId xmlns:a16="http://schemas.microsoft.com/office/drawing/2014/main" xmlns="" id="{DD712294-D4A8-4851-A9F0-4AFFFE6459E0}"/>
              </a:ext>
            </a:extLst>
          </p:cNvPr>
          <p:cNvSpPr/>
          <p:nvPr/>
        </p:nvSpPr>
        <p:spPr>
          <a:xfrm>
            <a:off x="9467315" y="5938161"/>
            <a:ext cx="1655975" cy="369332"/>
          </a:xfrm>
          <a:prstGeom prst="rect">
            <a:avLst/>
          </a:prstGeom>
        </p:spPr>
        <p:txBody>
          <a:bodyPr wrap="square">
            <a:spAutoFit/>
          </a:bodyPr>
          <a:lstStyle/>
          <a:p>
            <a:r>
              <a:rPr lang="en-US" dirty="0" err="1">
                <a:solidFill>
                  <a:srgbClr val="000000"/>
                </a:solidFill>
                <a:cs typeface="Arial" panose="020B0604020202020204" pitchFamily="34" charset="0"/>
              </a:rPr>
              <a:t>len</a:t>
            </a:r>
            <a:r>
              <a:rPr lang="en-US" dirty="0">
                <a:solidFill>
                  <a:srgbClr val="000000"/>
                </a:solidFill>
                <a:cs typeface="Arial" panose="020B0604020202020204" pitchFamily="34" charset="0"/>
              </a:rPr>
              <a:t>=20, shift=1</a:t>
            </a:r>
            <a:endParaRPr lang="en-US" dirty="0"/>
          </a:p>
        </p:txBody>
      </p:sp>
      <p:cxnSp>
        <p:nvCxnSpPr>
          <p:cNvPr id="82" name="Straight Connector 81">
            <a:extLst>
              <a:ext uri="{FF2B5EF4-FFF2-40B4-BE49-F238E27FC236}">
                <a16:creationId xmlns:a16="http://schemas.microsoft.com/office/drawing/2014/main" xmlns="" id="{975FA36C-F52F-47A9-B0FE-AD64F5D51514}"/>
              </a:ext>
            </a:extLst>
          </p:cNvPr>
          <p:cNvCxnSpPr>
            <a:cxnSpLocks/>
          </p:cNvCxnSpPr>
          <p:nvPr/>
        </p:nvCxnSpPr>
        <p:spPr bwMode="gray">
          <a:xfrm>
            <a:off x="8641557" y="3932400"/>
            <a:ext cx="0" cy="2470643"/>
          </a:xfrm>
          <a:prstGeom prst="line">
            <a:avLst/>
          </a:prstGeom>
          <a:ln w="95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56121B51-83E0-4F69-B54E-DACA7B5AC132}"/>
              </a:ext>
            </a:extLst>
          </p:cNvPr>
          <p:cNvCxnSpPr>
            <a:cxnSpLocks/>
          </p:cNvCxnSpPr>
          <p:nvPr/>
        </p:nvCxnSpPr>
        <p:spPr bwMode="gray">
          <a:xfrm>
            <a:off x="1649982" y="3932400"/>
            <a:ext cx="0" cy="1346006"/>
          </a:xfrm>
          <a:prstGeom prst="line">
            <a:avLst/>
          </a:prstGeom>
          <a:ln w="9525">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xmlns="" id="{2027B8BE-4367-4673-85F0-88C382617817}"/>
              </a:ext>
            </a:extLst>
          </p:cNvPr>
          <p:cNvGrpSpPr/>
          <p:nvPr/>
        </p:nvGrpSpPr>
        <p:grpSpPr>
          <a:xfrm>
            <a:off x="4024938" y="6001123"/>
            <a:ext cx="824910" cy="350363"/>
            <a:chOff x="4000084" y="5172172"/>
            <a:chExt cx="824910" cy="350363"/>
          </a:xfrm>
        </p:grpSpPr>
        <p:cxnSp>
          <p:nvCxnSpPr>
            <p:cNvPr id="85" name="Straight Connector 84">
              <a:extLst>
                <a:ext uri="{FF2B5EF4-FFF2-40B4-BE49-F238E27FC236}">
                  <a16:creationId xmlns:a16="http://schemas.microsoft.com/office/drawing/2014/main" xmlns="" id="{539879B5-2D58-4704-B874-88FEC258DDE3}"/>
                </a:ext>
              </a:extLst>
            </p:cNvPr>
            <p:cNvCxnSpPr/>
            <p:nvPr/>
          </p:nvCxnSpPr>
          <p:spPr bwMode="gray">
            <a:xfrm>
              <a:off x="4000084" y="5172172"/>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382D1728-8346-4B5E-B84F-55AA2F641E0F}"/>
                </a:ext>
              </a:extLst>
            </p:cNvPr>
            <p:cNvCxnSpPr/>
            <p:nvPr/>
          </p:nvCxnSpPr>
          <p:spPr bwMode="gray">
            <a:xfrm>
              <a:off x="4053335" y="5247584"/>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FC79CA2E-0C60-4BF6-A3D4-4B778A18FCA1}"/>
                </a:ext>
              </a:extLst>
            </p:cNvPr>
            <p:cNvCxnSpPr/>
            <p:nvPr/>
          </p:nvCxnSpPr>
          <p:spPr bwMode="gray">
            <a:xfrm>
              <a:off x="4166674" y="5338712"/>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FED41701-CF45-439C-9535-8E90942333A9}"/>
                </a:ext>
              </a:extLst>
            </p:cNvPr>
            <p:cNvCxnSpPr/>
            <p:nvPr/>
          </p:nvCxnSpPr>
          <p:spPr bwMode="gray">
            <a:xfrm>
              <a:off x="4272775" y="5437692"/>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FEB650D7-FF8A-44DE-9253-BFEE9D4C38BD}"/>
                </a:ext>
              </a:extLst>
            </p:cNvPr>
            <p:cNvCxnSpPr/>
            <p:nvPr/>
          </p:nvCxnSpPr>
          <p:spPr bwMode="gray">
            <a:xfrm>
              <a:off x="4386114" y="5522535"/>
              <a:ext cx="4388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90" name="Rectangle 89">
            <a:extLst>
              <a:ext uri="{FF2B5EF4-FFF2-40B4-BE49-F238E27FC236}">
                <a16:creationId xmlns:a16="http://schemas.microsoft.com/office/drawing/2014/main" xmlns="" id="{F7FC3147-FE6D-4026-9D7F-BB4A93A919A1}"/>
              </a:ext>
            </a:extLst>
          </p:cNvPr>
          <p:cNvSpPr/>
          <p:nvPr/>
        </p:nvSpPr>
        <p:spPr>
          <a:xfrm>
            <a:off x="4945492" y="5945153"/>
            <a:ext cx="1655975" cy="369332"/>
          </a:xfrm>
          <a:prstGeom prst="rect">
            <a:avLst/>
          </a:prstGeom>
        </p:spPr>
        <p:txBody>
          <a:bodyPr wrap="square">
            <a:spAutoFit/>
          </a:bodyPr>
          <a:lstStyle/>
          <a:p>
            <a:r>
              <a:rPr lang="en-US" dirty="0" err="1">
                <a:solidFill>
                  <a:srgbClr val="000000"/>
                </a:solidFill>
                <a:cs typeface="Arial" panose="020B0604020202020204" pitchFamily="34" charset="0"/>
              </a:rPr>
              <a:t>len</a:t>
            </a:r>
            <a:r>
              <a:rPr lang="en-US" dirty="0">
                <a:solidFill>
                  <a:srgbClr val="000000"/>
                </a:solidFill>
                <a:cs typeface="Arial" panose="020B0604020202020204" pitchFamily="34" charset="0"/>
              </a:rPr>
              <a:t>=20, shift=1</a:t>
            </a:r>
            <a:endParaRPr lang="en-US" dirty="0"/>
          </a:p>
        </p:txBody>
      </p:sp>
      <p:cxnSp>
        <p:nvCxnSpPr>
          <p:cNvPr id="91" name="Straight Connector 90">
            <a:extLst>
              <a:ext uri="{FF2B5EF4-FFF2-40B4-BE49-F238E27FC236}">
                <a16:creationId xmlns:a16="http://schemas.microsoft.com/office/drawing/2014/main" xmlns="" id="{96882284-85D8-4B78-9A1E-3CF7745459BC}"/>
              </a:ext>
            </a:extLst>
          </p:cNvPr>
          <p:cNvCxnSpPr>
            <a:cxnSpLocks/>
          </p:cNvCxnSpPr>
          <p:nvPr/>
        </p:nvCxnSpPr>
        <p:spPr bwMode="gray">
          <a:xfrm>
            <a:off x="4044257" y="5749625"/>
            <a:ext cx="0" cy="653418"/>
          </a:xfrm>
          <a:prstGeom prst="line">
            <a:avLst/>
          </a:prstGeom>
          <a:ln w="9525">
            <a:solidFill>
              <a:srgbClr val="000000"/>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xmlns="" id="{40E0389F-FA01-4E7C-9D49-4F692EA64868}"/>
              </a:ext>
            </a:extLst>
          </p:cNvPr>
          <p:cNvSpPr/>
          <p:nvPr/>
        </p:nvSpPr>
        <p:spPr>
          <a:xfrm>
            <a:off x="9523815" y="3595163"/>
            <a:ext cx="660758" cy="369332"/>
          </a:xfrm>
          <a:prstGeom prst="rect">
            <a:avLst/>
          </a:prstGeom>
        </p:spPr>
        <p:txBody>
          <a:bodyPr wrap="none">
            <a:spAutoFit/>
          </a:bodyPr>
          <a:lstStyle/>
          <a:p>
            <a:r>
              <a:rPr lang="de-DE" altLang="zh-CN" dirty="0">
                <a:solidFill>
                  <a:srgbClr val="C00000"/>
                </a:solidFill>
                <a:cs typeface="Arial" panose="020B0604020202020204" pitchFamily="34" charset="0"/>
              </a:rPr>
              <a:t>5min</a:t>
            </a:r>
            <a:endParaRPr lang="en-US" dirty="0"/>
          </a:p>
        </p:txBody>
      </p:sp>
      <p:sp>
        <p:nvSpPr>
          <p:cNvPr id="101" name="Rectangle 100">
            <a:extLst>
              <a:ext uri="{FF2B5EF4-FFF2-40B4-BE49-F238E27FC236}">
                <a16:creationId xmlns:a16="http://schemas.microsoft.com/office/drawing/2014/main" xmlns="" id="{D2678109-8F89-42DC-B7EE-FD4D32B3123F}"/>
              </a:ext>
            </a:extLst>
          </p:cNvPr>
          <p:cNvSpPr/>
          <p:nvPr/>
        </p:nvSpPr>
        <p:spPr>
          <a:xfrm>
            <a:off x="3847964" y="5283755"/>
            <a:ext cx="540533" cy="369332"/>
          </a:xfrm>
          <a:prstGeom prst="rect">
            <a:avLst/>
          </a:prstGeom>
        </p:spPr>
        <p:txBody>
          <a:bodyPr wrap="none">
            <a:spAutoFit/>
          </a:bodyPr>
          <a:lstStyle/>
          <a:p>
            <a:r>
              <a:rPr lang="de-DE" altLang="zh-CN" dirty="0">
                <a:cs typeface="Arial" panose="020B0604020202020204" pitchFamily="34" charset="0"/>
              </a:rPr>
              <a:t>60h</a:t>
            </a:r>
            <a:endParaRPr lang="en-US" dirty="0">
              <a:cs typeface="Arial" panose="020B0604020202020204" pitchFamily="34" charset="0"/>
            </a:endParaRPr>
          </a:p>
        </p:txBody>
      </p:sp>
      <p:sp>
        <p:nvSpPr>
          <p:cNvPr id="104" name="矩形 3">
            <a:extLst>
              <a:ext uri="{FF2B5EF4-FFF2-40B4-BE49-F238E27FC236}">
                <a16:creationId xmlns:a16="http://schemas.microsoft.com/office/drawing/2014/main" xmlns="" id="{BC90D9BA-75C3-40EF-B6BF-E1B0B18F2C8C}"/>
              </a:ext>
            </a:extLst>
          </p:cNvPr>
          <p:cNvSpPr/>
          <p:nvPr/>
        </p:nvSpPr>
        <p:spPr>
          <a:xfrm>
            <a:off x="301537" y="2457632"/>
            <a:ext cx="3186770" cy="369332"/>
          </a:xfrm>
          <a:prstGeom prst="rect">
            <a:avLst/>
          </a:prstGeom>
        </p:spPr>
        <p:txBody>
          <a:bodyPr wrap="none">
            <a:spAutoFit/>
          </a:bodyPr>
          <a:lstStyle/>
          <a:p>
            <a:r>
              <a:rPr lang="en-US" altLang="zh-CN" dirty="0">
                <a:solidFill>
                  <a:srgbClr val="000000"/>
                </a:solidFill>
                <a:cs typeface="Arial" panose="020B0604020202020204" pitchFamily="34" charset="0"/>
              </a:rPr>
              <a:t>Step3: standardization and PCA.</a:t>
            </a:r>
            <a:endParaRPr lang="zh-CN"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2086215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7D60F0D-4D73-4A32-824F-5053722F1551}"/>
              </a:ext>
            </a:extLst>
          </p:cNvPr>
          <p:cNvSpPr>
            <a:spLocks noGrp="1"/>
          </p:cNvSpPr>
          <p:nvPr>
            <p:ph type="body" sz="quarter" idx="10"/>
          </p:nvPr>
        </p:nvSpPr>
        <p:spPr>
          <a:xfrm>
            <a:off x="485775" y="268697"/>
            <a:ext cx="10096500" cy="246221"/>
          </a:xfrm>
        </p:spPr>
        <p:txBody>
          <a:bodyPr/>
          <a:lstStyle/>
          <a:p>
            <a:r>
              <a:rPr lang="de-DE" altLang="zh-CN" dirty="0" err="1"/>
              <a:t>Machine</a:t>
            </a:r>
            <a:r>
              <a:rPr lang="de-DE" altLang="zh-CN" dirty="0"/>
              <a:t> </a:t>
            </a:r>
            <a:r>
              <a:rPr lang="de-DE" altLang="zh-CN" dirty="0" err="1"/>
              <a:t>learning</a:t>
            </a:r>
            <a:r>
              <a:rPr lang="de-DE" altLang="zh-CN" dirty="0"/>
              <a:t> </a:t>
            </a:r>
            <a:r>
              <a:rPr lang="de-DE" altLang="zh-CN" dirty="0" err="1"/>
              <a:t>strategy</a:t>
            </a:r>
            <a:endParaRPr lang="zh-CN" altLang="en-US" dirty="0"/>
          </a:p>
        </p:txBody>
      </p:sp>
      <p:sp>
        <p:nvSpPr>
          <p:cNvPr id="4" name="矩形 3">
            <a:extLst>
              <a:ext uri="{FF2B5EF4-FFF2-40B4-BE49-F238E27FC236}">
                <a16:creationId xmlns:a16="http://schemas.microsoft.com/office/drawing/2014/main" xmlns="" id="{E30A2513-D563-4950-9BB6-ABD2CC2C1AEA}"/>
              </a:ext>
            </a:extLst>
          </p:cNvPr>
          <p:cNvSpPr/>
          <p:nvPr/>
        </p:nvSpPr>
        <p:spPr>
          <a:xfrm>
            <a:off x="301537" y="625306"/>
            <a:ext cx="2379882" cy="369332"/>
          </a:xfrm>
          <a:prstGeom prst="rect">
            <a:avLst/>
          </a:prstGeom>
        </p:spPr>
        <p:txBody>
          <a:bodyPr wrap="none">
            <a:spAutoFit/>
          </a:bodyPr>
          <a:lstStyle/>
          <a:p>
            <a:r>
              <a:rPr lang="en-US" altLang="zh-CN" dirty="0">
                <a:solidFill>
                  <a:srgbClr val="000000"/>
                </a:solidFill>
                <a:cs typeface="Arial" panose="020B0604020202020204" pitchFamily="34" charset="0"/>
              </a:rPr>
              <a:t>Step5: build the model.</a:t>
            </a:r>
            <a:endParaRPr lang="zh-CN" altLang="en-US" dirty="0">
              <a:solidFill>
                <a:srgbClr val="000000"/>
              </a:solidFill>
              <a:cs typeface="Arial" panose="020B0604020202020204" pitchFamily="34" charset="0"/>
            </a:endParaRPr>
          </a:p>
        </p:txBody>
      </p:sp>
      <p:pic>
        <p:nvPicPr>
          <p:cNvPr id="6" name="Picture 5">
            <a:extLst>
              <a:ext uri="{FF2B5EF4-FFF2-40B4-BE49-F238E27FC236}">
                <a16:creationId xmlns:a16="http://schemas.microsoft.com/office/drawing/2014/main" xmlns="" id="{BEE777E4-D8DD-4C6D-BEB8-B978BEEB7BFE}"/>
              </a:ext>
            </a:extLst>
          </p:cNvPr>
          <p:cNvPicPr>
            <a:picLocks noChangeAspect="1"/>
          </p:cNvPicPr>
          <p:nvPr/>
        </p:nvPicPr>
        <p:blipFill>
          <a:blip r:embed="rId2"/>
          <a:stretch>
            <a:fillRect/>
          </a:stretch>
        </p:blipFill>
        <p:spPr>
          <a:xfrm>
            <a:off x="301537" y="1105026"/>
            <a:ext cx="11407863" cy="4505325"/>
          </a:xfrm>
          <a:prstGeom prst="rect">
            <a:avLst/>
          </a:prstGeom>
        </p:spPr>
      </p:pic>
      <p:sp>
        <p:nvSpPr>
          <p:cNvPr id="5" name="矩形 3">
            <a:extLst>
              <a:ext uri="{FF2B5EF4-FFF2-40B4-BE49-F238E27FC236}">
                <a16:creationId xmlns:a16="http://schemas.microsoft.com/office/drawing/2014/main" xmlns="" id="{4FBC8089-E5DA-4C6C-A70F-E27F8308B0E8}"/>
              </a:ext>
            </a:extLst>
          </p:cNvPr>
          <p:cNvSpPr/>
          <p:nvPr/>
        </p:nvSpPr>
        <p:spPr>
          <a:xfrm>
            <a:off x="6096000" y="1827074"/>
            <a:ext cx="5812696" cy="1754326"/>
          </a:xfrm>
          <a:prstGeom prst="rect">
            <a:avLst/>
          </a:prstGeom>
        </p:spPr>
        <p:txBody>
          <a:bodyPr wrap="square">
            <a:spAutoFit/>
          </a:bodyPr>
          <a:lstStyle/>
          <a:p>
            <a:r>
              <a:rPr lang="en-US" altLang="zh-CN" dirty="0">
                <a:solidFill>
                  <a:srgbClr val="FFFF00"/>
                </a:solidFill>
              </a:rPr>
              <a:t>Hyper parameters:</a:t>
            </a:r>
          </a:p>
          <a:p>
            <a:r>
              <a:rPr lang="en-US" altLang="zh-CN" dirty="0">
                <a:solidFill>
                  <a:srgbClr val="FFFF00"/>
                </a:solidFill>
              </a:rPr>
              <a:t>* 3 layers of LSTM.</a:t>
            </a:r>
          </a:p>
          <a:p>
            <a:r>
              <a:rPr lang="en-US" altLang="zh-CN" dirty="0">
                <a:solidFill>
                  <a:srgbClr val="FFFF00"/>
                </a:solidFill>
              </a:rPr>
              <a:t>* 128, 128, ,64 units in each LSTM layer.</a:t>
            </a:r>
          </a:p>
          <a:p>
            <a:r>
              <a:rPr lang="en-US" altLang="zh-CN" dirty="0">
                <a:solidFill>
                  <a:srgbClr val="FFFF00"/>
                </a:solidFill>
              </a:rPr>
              <a:t>* Slope for Leaky </a:t>
            </a:r>
            <a:r>
              <a:rPr lang="en-US" altLang="zh-CN" dirty="0" err="1">
                <a:solidFill>
                  <a:srgbClr val="FFFF00"/>
                </a:solidFill>
              </a:rPr>
              <a:t>ReLU</a:t>
            </a:r>
            <a:r>
              <a:rPr lang="en-US" altLang="zh-CN" dirty="0">
                <a:solidFill>
                  <a:srgbClr val="FFFF00"/>
                </a:solidFill>
              </a:rPr>
              <a:t> is set at 0.2. </a:t>
            </a:r>
          </a:p>
          <a:p>
            <a:r>
              <a:rPr lang="en-US" altLang="zh-CN" dirty="0">
                <a:solidFill>
                  <a:srgbClr val="FFFF00"/>
                </a:solidFill>
              </a:rPr>
              <a:t>* A dropout rate = 0.5 is set to avoid overfitting.</a:t>
            </a:r>
            <a:br>
              <a:rPr lang="en-US" altLang="zh-CN" dirty="0">
                <a:solidFill>
                  <a:srgbClr val="FFFF00"/>
                </a:solidFill>
              </a:rPr>
            </a:br>
            <a:r>
              <a:rPr lang="en-US" altLang="zh-CN" dirty="0">
                <a:solidFill>
                  <a:srgbClr val="FFFF00"/>
                </a:solidFill>
              </a:rPr>
              <a:t>* Activation function of the output layer is set to 'sigmoid’. </a:t>
            </a:r>
          </a:p>
        </p:txBody>
      </p:sp>
    </p:spTree>
    <p:extLst>
      <p:ext uri="{BB962C8B-B14F-4D97-AF65-F5344CB8AC3E}">
        <p14:creationId xmlns:p14="http://schemas.microsoft.com/office/powerpoint/2010/main" val="844910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de-DE" altLang="zh-CN" dirty="0">
                <a:latin typeface="+mj-lt"/>
              </a:rPr>
              <a:t>Machine learning strategy</a:t>
            </a:r>
            <a:endParaRPr lang="zh-CN" altLang="en-US" dirty="0">
              <a:latin typeface="+mj-lt"/>
            </a:endParaRPr>
          </a:p>
        </p:txBody>
      </p:sp>
      <p:sp>
        <p:nvSpPr>
          <p:cNvPr id="5" name="矩形 4"/>
          <p:cNvSpPr/>
          <p:nvPr/>
        </p:nvSpPr>
        <p:spPr>
          <a:xfrm>
            <a:off x="1716062" y="5732465"/>
            <a:ext cx="8241102" cy="369332"/>
          </a:xfrm>
          <a:prstGeom prst="rect">
            <a:avLst/>
          </a:prstGeom>
        </p:spPr>
        <p:txBody>
          <a:bodyPr wrap="none">
            <a:spAutoFit/>
          </a:bodyPr>
          <a:lstStyle/>
          <a:p>
            <a:r>
              <a:rPr lang="de-DE" altLang="zh-CN" dirty="0">
                <a:solidFill>
                  <a:srgbClr val="000000"/>
                </a:solidFill>
                <a:latin typeface="+mj-lt"/>
                <a:cs typeface="Arial" panose="020B0604020202020204" pitchFamily="34" charset="0"/>
              </a:rPr>
              <a:t>During training, the loss of the learning curve decreases while the accuracy increases. </a:t>
            </a:r>
            <a:endParaRPr lang="zh-CN" altLang="en-US" dirty="0">
              <a:solidFill>
                <a:srgbClr val="000000"/>
              </a:solidFill>
              <a:latin typeface="+mj-lt"/>
              <a:cs typeface="Arial" panose="020B0604020202020204" pitchFamily="34" charset="0"/>
            </a:endParaRPr>
          </a:p>
        </p:txBody>
      </p:sp>
      <p:sp>
        <p:nvSpPr>
          <p:cNvPr id="6" name="矩形 5"/>
          <p:cNvSpPr/>
          <p:nvPr/>
        </p:nvSpPr>
        <p:spPr>
          <a:xfrm>
            <a:off x="1606303" y="1179304"/>
            <a:ext cx="7466531" cy="800219"/>
          </a:xfrm>
          <a:prstGeom prst="rect">
            <a:avLst/>
          </a:prstGeom>
        </p:spPr>
        <p:txBody>
          <a:bodyPr wrap="none">
            <a:spAutoFit/>
          </a:bodyPr>
          <a:lstStyle/>
          <a:p>
            <a:pPr algn="ctr"/>
            <a:r>
              <a:rPr lang="de-DE" altLang="zh-CN" dirty="0">
                <a:solidFill>
                  <a:srgbClr val="000000"/>
                </a:solidFill>
                <a:latin typeface="+mj-lt"/>
                <a:ea typeface="Arial Unicode MS" panose="020B0604020202020204" pitchFamily="34" charset="-122"/>
                <a:cs typeface="Arial Unicode MS" panose="020B0604020202020204" pitchFamily="34" charset="-122"/>
              </a:rPr>
              <a:t>Training samples  8311= 4828 (58%, normal states) + 3483 (42%, alarm states)</a:t>
            </a:r>
          </a:p>
          <a:p>
            <a:pPr algn="ctr"/>
            <a:endParaRPr lang="zh-CN" altLang="en-US" sz="2800" dirty="0">
              <a:solidFill>
                <a:srgbClr val="000000"/>
              </a:solidFill>
              <a:latin typeface="+mj-lt"/>
              <a:ea typeface="Arial Unicode MS" panose="020B0604020202020204" pitchFamily="34" charset="-122"/>
              <a:cs typeface="Arial Unicode MS" panose="020B0604020202020204" pitchFamily="34" charset="-122"/>
            </a:endParaRPr>
          </a:p>
        </p:txBody>
      </p:sp>
      <p:grpSp>
        <p:nvGrpSpPr>
          <p:cNvPr id="9" name="组合 8"/>
          <p:cNvGrpSpPr/>
          <p:nvPr/>
        </p:nvGrpSpPr>
        <p:grpSpPr>
          <a:xfrm>
            <a:off x="639389" y="2314522"/>
            <a:ext cx="10566173" cy="2743662"/>
            <a:chOff x="639391" y="2576904"/>
            <a:chExt cx="10566173" cy="2743662"/>
          </a:xfrm>
        </p:grpSpPr>
        <p:pic>
          <p:nvPicPr>
            <p:cNvPr id="4" name="Picture 2" descr="C:\Users\xiaxi\Desktop\download.png"/>
            <p:cNvPicPr>
              <a:picLocks noChangeAspect="1" noChangeArrowheads="1"/>
            </p:cNvPicPr>
            <p:nvPr/>
          </p:nvPicPr>
          <p:blipFill rotWithShape="1">
            <a:blip r:embed="rId2">
              <a:extLst>
                <a:ext uri="{28A0092B-C50C-407E-A947-70E740481C1C}">
                  <a14:useLocalDpi xmlns:a14="http://schemas.microsoft.com/office/drawing/2010/main" val="0"/>
                </a:ext>
              </a:extLst>
            </a:blip>
            <a:srcRect t="8502"/>
            <a:stretch/>
          </p:blipFill>
          <p:spPr bwMode="auto">
            <a:xfrm>
              <a:off x="639391" y="2576904"/>
              <a:ext cx="10566173" cy="274366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8450666" y="2761570"/>
              <a:ext cx="2466957" cy="369332"/>
            </a:xfrm>
            <a:prstGeom prst="rect">
              <a:avLst/>
            </a:prstGeom>
          </p:spPr>
          <p:txBody>
            <a:bodyPr wrap="none">
              <a:spAutoFit/>
            </a:bodyPr>
            <a:lstStyle/>
            <a:p>
              <a:r>
                <a:rPr lang="de-DE" altLang="zh-CN" dirty="0">
                  <a:solidFill>
                    <a:srgbClr val="FF9900"/>
                  </a:solidFill>
                  <a:latin typeface="+mj-lt"/>
                </a:rPr>
                <a:t>binary_accuracy: 0.9639</a:t>
              </a:r>
              <a:endParaRPr lang="zh-CN" altLang="en-US" dirty="0">
                <a:solidFill>
                  <a:srgbClr val="FF9900"/>
                </a:solidFill>
                <a:latin typeface="+mj-lt"/>
              </a:endParaRPr>
            </a:p>
          </p:txBody>
        </p:sp>
        <p:sp>
          <p:nvSpPr>
            <p:cNvPr id="8" name="矩形 7"/>
            <p:cNvSpPr/>
            <p:nvPr/>
          </p:nvSpPr>
          <p:spPr>
            <a:xfrm>
              <a:off x="9684145" y="4463534"/>
              <a:ext cx="1297150" cy="369332"/>
            </a:xfrm>
            <a:prstGeom prst="rect">
              <a:avLst/>
            </a:prstGeom>
          </p:spPr>
          <p:txBody>
            <a:bodyPr wrap="none">
              <a:spAutoFit/>
            </a:bodyPr>
            <a:lstStyle/>
            <a:p>
              <a:r>
                <a:rPr lang="de-DE" altLang="zh-CN" dirty="0">
                  <a:solidFill>
                    <a:srgbClr val="0070C0"/>
                  </a:solidFill>
                  <a:latin typeface="+mj-lt"/>
                </a:rPr>
                <a:t>loss: 0.1017</a:t>
              </a:r>
              <a:endParaRPr lang="zh-CN" altLang="en-US" dirty="0">
                <a:solidFill>
                  <a:srgbClr val="0070C0"/>
                </a:solidFill>
                <a:latin typeface="+mj-lt"/>
              </a:endParaRPr>
            </a:p>
          </p:txBody>
        </p:sp>
      </p:grpSp>
      <p:sp>
        <p:nvSpPr>
          <p:cNvPr id="2" name="Rectangle 1">
            <a:extLst>
              <a:ext uri="{FF2B5EF4-FFF2-40B4-BE49-F238E27FC236}">
                <a16:creationId xmlns:a16="http://schemas.microsoft.com/office/drawing/2014/main" xmlns="" id="{B8653175-E1B2-4F8C-B20A-2E064DB2C92F}"/>
              </a:ext>
            </a:extLst>
          </p:cNvPr>
          <p:cNvSpPr/>
          <p:nvPr/>
        </p:nvSpPr>
        <p:spPr>
          <a:xfrm>
            <a:off x="4552395" y="1945190"/>
            <a:ext cx="4314001" cy="369332"/>
          </a:xfrm>
          <a:prstGeom prst="rect">
            <a:avLst/>
          </a:prstGeom>
        </p:spPr>
        <p:txBody>
          <a:bodyPr wrap="none">
            <a:spAutoFit/>
          </a:bodyPr>
          <a:lstStyle/>
          <a:p>
            <a:r>
              <a:rPr lang="en-US" dirty="0"/>
              <a:t>The loss and accuracy curves during training</a:t>
            </a:r>
          </a:p>
        </p:txBody>
      </p:sp>
      <p:sp>
        <p:nvSpPr>
          <p:cNvPr id="11" name="Rectangle 10">
            <a:extLst>
              <a:ext uri="{FF2B5EF4-FFF2-40B4-BE49-F238E27FC236}">
                <a16:creationId xmlns:a16="http://schemas.microsoft.com/office/drawing/2014/main" xmlns="" id="{A5153F23-453E-48BC-B94C-9D99A42A302B}"/>
              </a:ext>
            </a:extLst>
          </p:cNvPr>
          <p:cNvSpPr/>
          <p:nvPr/>
        </p:nvSpPr>
        <p:spPr>
          <a:xfrm>
            <a:off x="10951302" y="4768293"/>
            <a:ext cx="590226" cy="261610"/>
          </a:xfrm>
          <a:prstGeom prst="rect">
            <a:avLst/>
          </a:prstGeom>
        </p:spPr>
        <p:txBody>
          <a:bodyPr wrap="none">
            <a:spAutoFit/>
          </a:bodyPr>
          <a:lstStyle/>
          <a:p>
            <a:r>
              <a:rPr lang="de-DE" altLang="zh-CN" sz="1100" dirty="0" err="1">
                <a:solidFill>
                  <a:srgbClr val="000000"/>
                </a:solidFill>
                <a:ea typeface="Arial Unicode MS" panose="020B0604020202020204" pitchFamily="34" charset="-122"/>
                <a:cs typeface="Arial Unicode MS" panose="020B0604020202020204" pitchFamily="34" charset="-122"/>
              </a:rPr>
              <a:t>epochs</a:t>
            </a:r>
            <a:endParaRPr lang="en-US" sz="1100" dirty="0"/>
          </a:p>
        </p:txBody>
      </p:sp>
      <p:sp>
        <p:nvSpPr>
          <p:cNvPr id="14" name="矩形 3">
            <a:extLst>
              <a:ext uri="{FF2B5EF4-FFF2-40B4-BE49-F238E27FC236}">
                <a16:creationId xmlns:a16="http://schemas.microsoft.com/office/drawing/2014/main" xmlns="" id="{4CD70E9C-01E8-450A-A72A-6B4357F720EF}"/>
              </a:ext>
            </a:extLst>
          </p:cNvPr>
          <p:cNvSpPr/>
          <p:nvPr/>
        </p:nvSpPr>
        <p:spPr>
          <a:xfrm>
            <a:off x="301537" y="625306"/>
            <a:ext cx="2399183" cy="369332"/>
          </a:xfrm>
          <a:prstGeom prst="rect">
            <a:avLst/>
          </a:prstGeom>
        </p:spPr>
        <p:txBody>
          <a:bodyPr wrap="none">
            <a:spAutoFit/>
          </a:bodyPr>
          <a:lstStyle/>
          <a:p>
            <a:r>
              <a:rPr lang="en-US" altLang="zh-CN" dirty="0">
                <a:solidFill>
                  <a:srgbClr val="000000"/>
                </a:solidFill>
                <a:cs typeface="Arial" panose="020B0604020202020204" pitchFamily="34" charset="0"/>
              </a:rPr>
              <a:t>Step6: train the model. </a:t>
            </a:r>
            <a:endParaRPr lang="zh-CN"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108861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775" y="1180189"/>
            <a:ext cx="11220450" cy="332399"/>
          </a:xfrm>
        </p:spPr>
        <p:txBody>
          <a:bodyPr/>
          <a:lstStyle/>
          <a:p>
            <a:r>
              <a:rPr lang="de-DE" altLang="zh-CN" dirty="0">
                <a:cs typeface="Arial" panose="020B0604020202020204" pitchFamily="34" charset="0"/>
              </a:rPr>
              <a:t>The </a:t>
            </a:r>
            <a:r>
              <a:rPr lang="de-DE" altLang="zh-CN" dirty="0" err="1">
                <a:cs typeface="Arial" panose="020B0604020202020204" pitchFamily="34" charset="0"/>
              </a:rPr>
              <a:t>model</a:t>
            </a:r>
            <a:r>
              <a:rPr lang="de-DE" altLang="zh-CN" dirty="0">
                <a:cs typeface="Arial" panose="020B0604020202020204" pitchFamily="34" charset="0"/>
              </a:rPr>
              <a:t> </a:t>
            </a:r>
            <a:r>
              <a:rPr lang="de-DE" altLang="zh-CN" dirty="0" err="1">
                <a:cs typeface="Arial" panose="020B0604020202020204" pitchFamily="34" charset="0"/>
              </a:rPr>
              <a:t>performs</a:t>
            </a:r>
            <a:r>
              <a:rPr lang="de-DE" altLang="zh-CN" dirty="0">
                <a:cs typeface="Arial" panose="020B0604020202020204" pitchFamily="34" charset="0"/>
              </a:rPr>
              <a:t> </a:t>
            </a:r>
            <a:r>
              <a:rPr lang="de-DE" altLang="zh-CN" dirty="0" err="1">
                <a:cs typeface="Arial" panose="020B0604020202020204" pitchFamily="34" charset="0"/>
              </a:rPr>
              <a:t>well</a:t>
            </a:r>
            <a:r>
              <a:rPr lang="de-DE" altLang="zh-CN" dirty="0">
                <a:cs typeface="Arial" panose="020B0604020202020204" pitchFamily="34" charset="0"/>
              </a:rPr>
              <a:t> on </a:t>
            </a:r>
            <a:r>
              <a:rPr lang="de-DE" altLang="zh-CN" dirty="0" err="1">
                <a:cs typeface="Arial" panose="020B0604020202020204" pitchFamily="34" charset="0"/>
              </a:rPr>
              <a:t>test</a:t>
            </a:r>
            <a:r>
              <a:rPr lang="de-DE" altLang="zh-CN" dirty="0">
                <a:cs typeface="Arial" panose="020B0604020202020204" pitchFamily="34" charset="0"/>
              </a:rPr>
              <a:t> </a:t>
            </a:r>
            <a:r>
              <a:rPr lang="de-DE" altLang="zh-CN" dirty="0" err="1">
                <a:cs typeface="Arial" panose="020B0604020202020204" pitchFamily="34" charset="0"/>
              </a:rPr>
              <a:t>data</a:t>
            </a:r>
            <a:r>
              <a:rPr lang="de-DE" altLang="zh-CN" dirty="0">
                <a:cs typeface="Arial" panose="020B0604020202020204" pitchFamily="34" charset="0"/>
              </a:rPr>
              <a:t> </a:t>
            </a:r>
            <a:r>
              <a:rPr lang="de-DE" altLang="zh-CN" dirty="0" err="1">
                <a:cs typeface="Arial" panose="020B0604020202020204" pitchFamily="34" charset="0"/>
              </a:rPr>
              <a:t>set</a:t>
            </a:r>
            <a:r>
              <a:rPr lang="de-DE" altLang="zh-CN" dirty="0">
                <a:cs typeface="Arial" panose="020B0604020202020204" pitchFamily="34" charset="0"/>
              </a:rPr>
              <a:t>. </a:t>
            </a:r>
            <a:endParaRPr lang="zh-CN" altLang="en-US" dirty="0">
              <a:cs typeface="Arial" panose="020B0604020202020204" pitchFamily="34" charset="0"/>
            </a:endParaRPr>
          </a:p>
        </p:txBody>
      </p:sp>
      <p:sp>
        <p:nvSpPr>
          <p:cNvPr id="3" name="文本占位符 2"/>
          <p:cNvSpPr>
            <a:spLocks noGrp="1"/>
          </p:cNvSpPr>
          <p:nvPr>
            <p:ph type="body" sz="quarter" idx="10"/>
          </p:nvPr>
        </p:nvSpPr>
        <p:spPr/>
        <p:txBody>
          <a:bodyPr/>
          <a:lstStyle/>
          <a:p>
            <a:r>
              <a:rPr lang="de-DE" altLang="zh-CN" dirty="0">
                <a:latin typeface="+mj-lt"/>
              </a:rPr>
              <a:t>Machine learning strategy</a:t>
            </a:r>
            <a:endParaRPr lang="zh-CN" altLang="en-US" dirty="0">
              <a:latin typeface="+mj-lt"/>
            </a:endParaRPr>
          </a:p>
        </p:txBody>
      </p:sp>
      <p:sp>
        <p:nvSpPr>
          <p:cNvPr id="4" name="矩形 3"/>
          <p:cNvSpPr/>
          <p:nvPr/>
        </p:nvSpPr>
        <p:spPr>
          <a:xfrm>
            <a:off x="485775" y="1520279"/>
            <a:ext cx="7375142" cy="21730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0000"/>
                </a:solidFill>
                <a:latin typeface="+mj-lt"/>
                <a:cs typeface="Arial" panose="020B0604020202020204" pitchFamily="34" charset="0"/>
              </a:rPr>
              <a:t>The model can make 277 alarms within the alarm window (</a:t>
            </a:r>
            <a:r>
              <a:rPr lang="en-US" altLang="zh-CN" sz="2000" dirty="0">
                <a:solidFill>
                  <a:schemeClr val="accent1"/>
                </a:solidFill>
                <a:latin typeface="+mj-lt"/>
                <a:cs typeface="Arial" panose="020B0604020202020204" pitchFamily="34" charset="0"/>
              </a:rPr>
              <a:t>23 alarms/h</a:t>
            </a:r>
            <a:r>
              <a:rPr lang="en-US" altLang="zh-CN" dirty="0">
                <a:solidFill>
                  <a:srgbClr val="000000"/>
                </a:solidFill>
                <a:latin typeface="+mj-lt"/>
                <a:cs typeface="Arial" panose="020B0604020202020204" pitchFamily="34" charset="0"/>
              </a:rPr>
              <a:t>), This is enough to inform the engineer to check whether there is a problem.</a:t>
            </a:r>
          </a:p>
          <a:p>
            <a:pPr>
              <a:lnSpc>
                <a:spcPct val="150000"/>
              </a:lnSpc>
            </a:pPr>
            <a:endParaRPr lang="en-US" altLang="zh-CN" dirty="0">
              <a:solidFill>
                <a:srgbClr val="000000"/>
              </a:solidFill>
              <a:latin typeface="+mj-lt"/>
              <a:cs typeface="Arial" panose="020B0604020202020204" pitchFamily="34" charset="0"/>
            </a:endParaRPr>
          </a:p>
          <a:p>
            <a:pPr marL="285750" indent="-285750">
              <a:lnSpc>
                <a:spcPct val="150000"/>
              </a:lnSpc>
              <a:buFont typeface="Arial" panose="020B0604020202020204" pitchFamily="34" charset="0"/>
              <a:buChar char="•"/>
            </a:pPr>
            <a:r>
              <a:rPr lang="en-US" altLang="zh-CN" dirty="0">
                <a:solidFill>
                  <a:srgbClr val="000000"/>
                </a:solidFill>
                <a:latin typeface="+mj-lt"/>
                <a:cs typeface="Arial" panose="020B0604020202020204" pitchFamily="34" charset="0"/>
              </a:rPr>
              <a:t>The model does not give too many false alarms. This is good, the engineer does not need to do unnecessary checking.</a:t>
            </a:r>
          </a:p>
        </p:txBody>
      </p:sp>
      <p:grpSp>
        <p:nvGrpSpPr>
          <p:cNvPr id="7" name="组合 6"/>
          <p:cNvGrpSpPr/>
          <p:nvPr/>
        </p:nvGrpSpPr>
        <p:grpSpPr>
          <a:xfrm>
            <a:off x="334217" y="4493770"/>
            <a:ext cx="11534549" cy="1900154"/>
            <a:chOff x="299224" y="4390643"/>
            <a:chExt cx="11534549" cy="1900154"/>
          </a:xfrm>
        </p:grpSpPr>
        <p:pic>
          <p:nvPicPr>
            <p:cNvPr id="23555" name="Picture 3" descr="C:\Users\xiaxi\Desktop\download (3).png"/>
            <p:cNvPicPr>
              <a:picLocks noChangeAspect="1" noChangeArrowheads="1"/>
            </p:cNvPicPr>
            <p:nvPr/>
          </p:nvPicPr>
          <p:blipFill rotWithShape="1">
            <a:blip r:embed="rId3">
              <a:extLst>
                <a:ext uri="{28A0092B-C50C-407E-A947-70E740481C1C}">
                  <a14:useLocalDpi xmlns:a14="http://schemas.microsoft.com/office/drawing/2010/main" val="0"/>
                </a:ext>
              </a:extLst>
            </a:blip>
            <a:srcRect b="10377"/>
            <a:stretch/>
          </p:blipFill>
          <p:spPr bwMode="auto">
            <a:xfrm>
              <a:off x="299224" y="4390643"/>
              <a:ext cx="11534549" cy="190015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bwMode="gray">
            <a:xfrm>
              <a:off x="9254003" y="4654502"/>
              <a:ext cx="1918177" cy="1175657"/>
            </a:xfrm>
            <a:prstGeom prst="rect">
              <a:avLst/>
            </a:prstGeom>
            <a:solidFill>
              <a:srgbClr val="C00000">
                <a:alpha val="32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zh-CN" altLang="en-US">
                <a:solidFill>
                  <a:schemeClr val="tx1"/>
                </a:solidFill>
                <a:latin typeface="+mj-lt"/>
              </a:endParaRPr>
            </a:p>
          </p:txBody>
        </p:sp>
        <p:sp>
          <p:nvSpPr>
            <p:cNvPr id="9" name="矩形 8"/>
            <p:cNvSpPr/>
            <p:nvPr/>
          </p:nvSpPr>
          <p:spPr bwMode="gray">
            <a:xfrm>
              <a:off x="750541" y="4654502"/>
              <a:ext cx="8400334" cy="1175657"/>
            </a:xfrm>
            <a:prstGeom prst="rect">
              <a:avLst/>
            </a:prstGeom>
            <a:solidFill>
              <a:srgbClr val="92D050">
                <a:alpha val="32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zh-CN" altLang="en-US">
                <a:solidFill>
                  <a:schemeClr val="tx1"/>
                </a:solidFill>
                <a:latin typeface="+mj-lt"/>
              </a:endParaRPr>
            </a:p>
          </p:txBody>
        </p:sp>
      </p:grpSp>
      <p:grpSp>
        <p:nvGrpSpPr>
          <p:cNvPr id="8" name="Group 7">
            <a:extLst>
              <a:ext uri="{FF2B5EF4-FFF2-40B4-BE49-F238E27FC236}">
                <a16:creationId xmlns:a16="http://schemas.microsoft.com/office/drawing/2014/main" xmlns="" id="{1F664B37-B006-481C-A81F-D9C6A28E4C9E}"/>
              </a:ext>
            </a:extLst>
          </p:cNvPr>
          <p:cNvGrpSpPr/>
          <p:nvPr/>
        </p:nvGrpSpPr>
        <p:grpSpPr>
          <a:xfrm>
            <a:off x="8733082" y="1194102"/>
            <a:ext cx="3135684" cy="3144360"/>
            <a:chOff x="8231744" y="1112362"/>
            <a:chExt cx="3135684" cy="3144360"/>
          </a:xfrm>
        </p:grpSpPr>
        <p:pic>
          <p:nvPicPr>
            <p:cNvPr id="23554" name="Picture 2" descr="C:\Users\xiaxi\Desktop\download (2).png"/>
            <p:cNvPicPr>
              <a:picLocks noChangeAspect="1" noChangeArrowheads="1"/>
            </p:cNvPicPr>
            <p:nvPr/>
          </p:nvPicPr>
          <p:blipFill rotWithShape="1">
            <a:blip r:embed="rId4">
              <a:extLst>
                <a:ext uri="{28A0092B-C50C-407E-A947-70E740481C1C}">
                  <a14:useLocalDpi xmlns:a14="http://schemas.microsoft.com/office/drawing/2010/main" val="0"/>
                </a:ext>
              </a:extLst>
            </a:blip>
            <a:srcRect l="11599" t="9744" r="17877" b="12830"/>
            <a:stretch/>
          </p:blipFill>
          <p:spPr bwMode="auto">
            <a:xfrm>
              <a:off x="8757500" y="1112362"/>
              <a:ext cx="2609928" cy="26589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AE71A4C2-8581-41A4-978F-094081D18D56}"/>
                </a:ext>
              </a:extLst>
            </p:cNvPr>
            <p:cNvSpPr/>
            <p:nvPr/>
          </p:nvSpPr>
          <p:spPr>
            <a:xfrm>
              <a:off x="9110455" y="3624271"/>
              <a:ext cx="707245" cy="307777"/>
            </a:xfrm>
            <a:prstGeom prst="rect">
              <a:avLst/>
            </a:prstGeom>
          </p:spPr>
          <p:txBody>
            <a:bodyPr wrap="none">
              <a:spAutoFit/>
            </a:bodyPr>
            <a:lstStyle/>
            <a:p>
              <a:r>
                <a:rPr lang="en-US" altLang="zh-CN" sz="1400" dirty="0">
                  <a:solidFill>
                    <a:srgbClr val="000000"/>
                  </a:solidFill>
                  <a:cs typeface="Arial" panose="020B0604020202020204" pitchFamily="34" charset="0"/>
                </a:rPr>
                <a:t>normal</a:t>
              </a:r>
              <a:endParaRPr lang="en-US" sz="1400" dirty="0"/>
            </a:p>
          </p:txBody>
        </p:sp>
        <p:sp>
          <p:nvSpPr>
            <p:cNvPr id="11" name="Rectangle 10">
              <a:extLst>
                <a:ext uri="{FF2B5EF4-FFF2-40B4-BE49-F238E27FC236}">
                  <a16:creationId xmlns:a16="http://schemas.microsoft.com/office/drawing/2014/main" xmlns="" id="{B9264CF6-6F1E-4D81-BA2B-27BDBBF105A3}"/>
                </a:ext>
              </a:extLst>
            </p:cNvPr>
            <p:cNvSpPr/>
            <p:nvPr/>
          </p:nvSpPr>
          <p:spPr>
            <a:xfrm>
              <a:off x="10376297" y="3624271"/>
              <a:ext cx="604653" cy="307777"/>
            </a:xfrm>
            <a:prstGeom prst="rect">
              <a:avLst/>
            </a:prstGeom>
          </p:spPr>
          <p:txBody>
            <a:bodyPr wrap="none">
              <a:spAutoFit/>
            </a:bodyPr>
            <a:lstStyle/>
            <a:p>
              <a:r>
                <a:rPr lang="en-US" altLang="zh-CN" sz="1400" dirty="0">
                  <a:solidFill>
                    <a:srgbClr val="000000"/>
                  </a:solidFill>
                  <a:cs typeface="Arial" panose="020B0604020202020204" pitchFamily="34" charset="0"/>
                </a:rPr>
                <a:t>alarm</a:t>
              </a:r>
              <a:endParaRPr lang="en-US" sz="1400" dirty="0"/>
            </a:p>
          </p:txBody>
        </p:sp>
        <p:sp>
          <p:nvSpPr>
            <p:cNvPr id="12" name="Rectangle 11">
              <a:extLst>
                <a:ext uri="{FF2B5EF4-FFF2-40B4-BE49-F238E27FC236}">
                  <a16:creationId xmlns:a16="http://schemas.microsoft.com/office/drawing/2014/main" xmlns="" id="{C542D771-4B26-4638-807B-3845F5FC1498}"/>
                </a:ext>
              </a:extLst>
            </p:cNvPr>
            <p:cNvSpPr/>
            <p:nvPr/>
          </p:nvSpPr>
          <p:spPr>
            <a:xfrm rot="16200000">
              <a:off x="8343364" y="1683519"/>
              <a:ext cx="707245" cy="307777"/>
            </a:xfrm>
            <a:prstGeom prst="rect">
              <a:avLst/>
            </a:prstGeom>
          </p:spPr>
          <p:txBody>
            <a:bodyPr wrap="none">
              <a:spAutoFit/>
            </a:bodyPr>
            <a:lstStyle/>
            <a:p>
              <a:r>
                <a:rPr lang="en-US" altLang="zh-CN" sz="1400" dirty="0">
                  <a:solidFill>
                    <a:srgbClr val="000000"/>
                  </a:solidFill>
                  <a:cs typeface="Arial" panose="020B0604020202020204" pitchFamily="34" charset="0"/>
                </a:rPr>
                <a:t>normal</a:t>
              </a:r>
              <a:endParaRPr lang="en-US" sz="1400" dirty="0"/>
            </a:p>
          </p:txBody>
        </p:sp>
        <p:sp>
          <p:nvSpPr>
            <p:cNvPr id="13" name="Rectangle 12">
              <a:extLst>
                <a:ext uri="{FF2B5EF4-FFF2-40B4-BE49-F238E27FC236}">
                  <a16:creationId xmlns:a16="http://schemas.microsoft.com/office/drawing/2014/main" xmlns="" id="{3BF680D4-8FEC-4225-B661-9D118B44FC9C}"/>
                </a:ext>
              </a:extLst>
            </p:cNvPr>
            <p:cNvSpPr/>
            <p:nvPr/>
          </p:nvSpPr>
          <p:spPr>
            <a:xfrm rot="16200000">
              <a:off x="8394660" y="2908141"/>
              <a:ext cx="604653" cy="307777"/>
            </a:xfrm>
            <a:prstGeom prst="rect">
              <a:avLst/>
            </a:prstGeom>
          </p:spPr>
          <p:txBody>
            <a:bodyPr wrap="none">
              <a:spAutoFit/>
            </a:bodyPr>
            <a:lstStyle/>
            <a:p>
              <a:r>
                <a:rPr lang="en-US" altLang="zh-CN" sz="1400" dirty="0">
                  <a:solidFill>
                    <a:srgbClr val="000000"/>
                  </a:solidFill>
                  <a:cs typeface="Arial" panose="020B0604020202020204" pitchFamily="34" charset="0"/>
                </a:rPr>
                <a:t>alarm</a:t>
              </a:r>
              <a:endParaRPr lang="en-US" sz="1400" dirty="0"/>
            </a:p>
          </p:txBody>
        </p:sp>
        <p:sp>
          <p:nvSpPr>
            <p:cNvPr id="14" name="Rectangle 13">
              <a:extLst>
                <a:ext uri="{FF2B5EF4-FFF2-40B4-BE49-F238E27FC236}">
                  <a16:creationId xmlns:a16="http://schemas.microsoft.com/office/drawing/2014/main" xmlns="" id="{47B4CA22-96E9-4E86-BB4E-EDB6E432548E}"/>
                </a:ext>
              </a:extLst>
            </p:cNvPr>
            <p:cNvSpPr/>
            <p:nvPr/>
          </p:nvSpPr>
          <p:spPr>
            <a:xfrm>
              <a:off x="9567171" y="3887390"/>
              <a:ext cx="845296" cy="369332"/>
            </a:xfrm>
            <a:prstGeom prst="rect">
              <a:avLst/>
            </a:prstGeom>
          </p:spPr>
          <p:txBody>
            <a:bodyPr wrap="none">
              <a:spAutoFit/>
            </a:bodyPr>
            <a:lstStyle/>
            <a:p>
              <a:r>
                <a:rPr lang="en-US" altLang="zh-CN" dirty="0">
                  <a:solidFill>
                    <a:srgbClr val="000000"/>
                  </a:solidFill>
                  <a:cs typeface="Arial" panose="020B0604020202020204" pitchFamily="34" charset="0"/>
                </a:rPr>
                <a:t>Predict</a:t>
              </a:r>
              <a:endParaRPr lang="en-US" dirty="0"/>
            </a:p>
          </p:txBody>
        </p:sp>
        <p:sp>
          <p:nvSpPr>
            <p:cNvPr id="15" name="Rectangle 14">
              <a:extLst>
                <a:ext uri="{FF2B5EF4-FFF2-40B4-BE49-F238E27FC236}">
                  <a16:creationId xmlns:a16="http://schemas.microsoft.com/office/drawing/2014/main" xmlns="" id="{B1AD8E37-B9FD-4E2D-AC14-39755A89D7AC}"/>
                </a:ext>
              </a:extLst>
            </p:cNvPr>
            <p:cNvSpPr/>
            <p:nvPr/>
          </p:nvSpPr>
          <p:spPr>
            <a:xfrm rot="16200000">
              <a:off x="8116424" y="2229105"/>
              <a:ext cx="599972" cy="369332"/>
            </a:xfrm>
            <a:prstGeom prst="rect">
              <a:avLst/>
            </a:prstGeom>
          </p:spPr>
          <p:txBody>
            <a:bodyPr wrap="none">
              <a:spAutoFit/>
            </a:bodyPr>
            <a:lstStyle/>
            <a:p>
              <a:r>
                <a:rPr lang="en-US" altLang="zh-CN" dirty="0">
                  <a:solidFill>
                    <a:srgbClr val="000000"/>
                  </a:solidFill>
                  <a:cs typeface="Arial" panose="020B0604020202020204" pitchFamily="34" charset="0"/>
                </a:rPr>
                <a:t>True</a:t>
              </a:r>
              <a:endParaRPr lang="en-US" dirty="0"/>
            </a:p>
          </p:txBody>
        </p:sp>
      </p:grpSp>
      <p:sp>
        <p:nvSpPr>
          <p:cNvPr id="17" name="矩形 3">
            <a:extLst>
              <a:ext uri="{FF2B5EF4-FFF2-40B4-BE49-F238E27FC236}">
                <a16:creationId xmlns:a16="http://schemas.microsoft.com/office/drawing/2014/main" xmlns="" id="{A1939A78-639C-45B5-8C2F-5259A5D50BB0}"/>
              </a:ext>
            </a:extLst>
          </p:cNvPr>
          <p:cNvSpPr/>
          <p:nvPr/>
        </p:nvSpPr>
        <p:spPr>
          <a:xfrm>
            <a:off x="301537" y="625306"/>
            <a:ext cx="2760243" cy="369332"/>
          </a:xfrm>
          <a:prstGeom prst="rect">
            <a:avLst/>
          </a:prstGeom>
        </p:spPr>
        <p:txBody>
          <a:bodyPr wrap="none">
            <a:spAutoFit/>
          </a:bodyPr>
          <a:lstStyle/>
          <a:p>
            <a:r>
              <a:rPr lang="en-US" altLang="zh-CN" dirty="0">
                <a:solidFill>
                  <a:srgbClr val="000000"/>
                </a:solidFill>
                <a:cs typeface="Arial" panose="020B0604020202020204" pitchFamily="34" charset="0"/>
              </a:rPr>
              <a:t>Step7: evaluate the model. </a:t>
            </a:r>
            <a:endParaRPr lang="zh-CN"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1918872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775" y="597844"/>
            <a:ext cx="11220450" cy="332399"/>
          </a:xfrm>
        </p:spPr>
        <p:txBody>
          <a:bodyPr/>
          <a:lstStyle/>
          <a:p>
            <a:r>
              <a:rPr lang="en-US" altLang="zh-CN" dirty="0">
                <a:latin typeface="Arial" panose="020B0604020202020204" pitchFamily="34" charset="0"/>
                <a:cs typeface="Arial" panose="020B0604020202020204" pitchFamily="34" charset="0"/>
              </a:rPr>
              <a:t>Conclusions</a:t>
            </a:r>
            <a:endParaRPr lang="zh-CN" altLang="en-US" dirty="0">
              <a:latin typeface="Arial" panose="020B0604020202020204" pitchFamily="34" charset="0"/>
              <a:cs typeface="Arial" panose="020B0604020202020204" pitchFamily="34" charset="0"/>
            </a:endParaRPr>
          </a:p>
        </p:txBody>
      </p:sp>
      <p:sp>
        <p:nvSpPr>
          <p:cNvPr id="3" name="文本占位符 2"/>
          <p:cNvSpPr>
            <a:spLocks noGrp="1"/>
          </p:cNvSpPr>
          <p:nvPr>
            <p:ph type="body" sz="quarter" idx="10"/>
          </p:nvPr>
        </p:nvSpPr>
        <p:spPr/>
        <p:txBody>
          <a:bodyPr/>
          <a:lstStyle/>
          <a:p>
            <a:endParaRPr lang="zh-CN" altLang="en-US" dirty="0"/>
          </a:p>
        </p:txBody>
      </p:sp>
      <p:sp>
        <p:nvSpPr>
          <p:cNvPr id="5" name="Rectangle 4">
            <a:extLst>
              <a:ext uri="{FF2B5EF4-FFF2-40B4-BE49-F238E27FC236}">
                <a16:creationId xmlns:a16="http://schemas.microsoft.com/office/drawing/2014/main" xmlns="" id="{5B2E9189-9335-47B2-B57F-2940EA01C510}"/>
              </a:ext>
            </a:extLst>
          </p:cNvPr>
          <p:cNvSpPr/>
          <p:nvPr/>
        </p:nvSpPr>
        <p:spPr>
          <a:xfrm>
            <a:off x="333374" y="1035738"/>
            <a:ext cx="11261776" cy="5139869"/>
          </a:xfrm>
          <a:prstGeom prst="rect">
            <a:avLst/>
          </a:prstGeom>
        </p:spPr>
        <p:txBody>
          <a:bodyPr wrap="square">
            <a:spAutoFit/>
          </a:bodyPr>
          <a:lstStyle/>
          <a:p>
            <a:pPr marL="342900" indent="-342900">
              <a:buAutoNum type="arabicPeriod"/>
            </a:pPr>
            <a:r>
              <a:rPr lang="en-US" altLang="zh-CN" dirty="0">
                <a:solidFill>
                  <a:srgbClr val="000000"/>
                </a:solidFill>
                <a:latin typeface="+mj-lt"/>
                <a:cs typeface="Arial" panose="020B0604020202020204" pitchFamily="34" charset="0"/>
              </a:rPr>
              <a:t>The proposed LSTM model is suitable to predict the machine failure at least 5 mins before the failure.</a:t>
            </a:r>
          </a:p>
          <a:p>
            <a:pPr marL="342900" indent="-342900">
              <a:buAutoNum type="arabicPeriod"/>
            </a:pPr>
            <a:r>
              <a:rPr lang="en-US" altLang="zh-CN" dirty="0">
                <a:solidFill>
                  <a:srgbClr val="000000"/>
                </a:solidFill>
                <a:latin typeface="+mj-lt"/>
                <a:cs typeface="Arial" panose="020B0604020202020204" pitchFamily="34" charset="0"/>
              </a:rPr>
              <a:t>Almost 40 % of the alarm windows were detected, which is sufficient for the problem. </a:t>
            </a:r>
          </a:p>
          <a:p>
            <a:pPr marL="342900" indent="-342900">
              <a:buAutoNum type="arabicPeriod"/>
            </a:pPr>
            <a:r>
              <a:rPr lang="en-US" altLang="zh-CN" dirty="0">
                <a:solidFill>
                  <a:srgbClr val="000000"/>
                </a:solidFill>
                <a:latin typeface="+mj-lt"/>
                <a:cs typeface="Arial" panose="020B0604020202020204" pitchFamily="34" charset="0"/>
              </a:rPr>
              <a:t>The false-positive rate is low and the few false-positives might be caused by the labelling. As the labeling is not the ground truth. </a:t>
            </a:r>
          </a:p>
          <a:p>
            <a:r>
              <a:rPr lang="de-DE" altLang="zh-CN" dirty="0">
                <a:solidFill>
                  <a:srgbClr val="000000"/>
                </a:solidFill>
                <a:latin typeface="+mj-lt"/>
                <a:cs typeface="Arial" panose="020B0604020202020204" pitchFamily="34" charset="0"/>
              </a:rPr>
              <a:t/>
            </a:r>
            <a:br>
              <a:rPr lang="de-DE" altLang="zh-CN" dirty="0">
                <a:solidFill>
                  <a:srgbClr val="000000"/>
                </a:solidFill>
                <a:latin typeface="+mj-lt"/>
                <a:cs typeface="Arial" panose="020B0604020202020204" pitchFamily="34" charset="0"/>
              </a:rPr>
            </a:br>
            <a:r>
              <a:rPr lang="en-US" altLang="zh-CN" sz="2000" b="1" dirty="0">
                <a:solidFill>
                  <a:srgbClr val="000000"/>
                </a:solidFill>
                <a:latin typeface="+mj-lt"/>
                <a:cs typeface="Arial" panose="020B0604020202020204" pitchFamily="34" charset="0"/>
              </a:rPr>
              <a:t>Benefits for the company:</a:t>
            </a:r>
          </a:p>
          <a:p>
            <a:pPr marL="342900" indent="-342900">
              <a:buAutoNum type="arabicPeriod"/>
            </a:pPr>
            <a:r>
              <a:rPr lang="en-US" altLang="zh-CN" dirty="0">
                <a:solidFill>
                  <a:srgbClr val="000000"/>
                </a:solidFill>
                <a:latin typeface="+mj-lt"/>
                <a:cs typeface="Arial" panose="020B0604020202020204" pitchFamily="34" charset="0"/>
              </a:rPr>
              <a:t>Implementation of this model gives the company the opportunity to notice the problem ahead of the machine failure (rather than “fix when fail” approach). </a:t>
            </a:r>
          </a:p>
          <a:p>
            <a:pPr marL="342900" indent="-342900">
              <a:buAutoNum type="arabicPeriod"/>
            </a:pPr>
            <a:r>
              <a:rPr lang="en-US" altLang="zh-CN" dirty="0">
                <a:solidFill>
                  <a:srgbClr val="000000"/>
                </a:solidFill>
                <a:latin typeface="+mj-lt"/>
                <a:cs typeface="Arial" panose="020B0604020202020204" pitchFamily="34" charset="0"/>
              </a:rPr>
              <a:t>The presented model does not require expert knowledge of the sensors. </a:t>
            </a:r>
          </a:p>
          <a:p>
            <a:endParaRPr lang="en-US" altLang="zh-CN" dirty="0">
              <a:solidFill>
                <a:srgbClr val="000000"/>
              </a:solidFill>
              <a:latin typeface="+mj-lt"/>
              <a:cs typeface="Arial" panose="020B0604020202020204" pitchFamily="34" charset="0"/>
            </a:endParaRPr>
          </a:p>
          <a:p>
            <a:pPr marL="342900" indent="-342900"/>
            <a:r>
              <a:rPr lang="en-US" altLang="zh-CN" sz="2000" b="1" dirty="0">
                <a:solidFill>
                  <a:srgbClr val="000000"/>
                </a:solidFill>
                <a:latin typeface="+mj-lt"/>
                <a:cs typeface="Arial" panose="020B0604020202020204" pitchFamily="34" charset="0"/>
              </a:rPr>
              <a:t>Improvement ideas:</a:t>
            </a:r>
          </a:p>
          <a:p>
            <a:pPr marL="342900" indent="-342900">
              <a:buAutoNum type="arabicPeriod"/>
            </a:pPr>
            <a:r>
              <a:rPr lang="en-US" altLang="zh-CN" dirty="0">
                <a:solidFill>
                  <a:srgbClr val="000000"/>
                </a:solidFill>
                <a:cs typeface="Arial" panose="020B0604020202020204" pitchFamily="34" charset="0"/>
              </a:rPr>
              <a:t>Can the model predict even longer ahead of the failure? </a:t>
            </a:r>
          </a:p>
          <a:p>
            <a:r>
              <a:rPr lang="en-US" altLang="zh-CN" dirty="0">
                <a:solidFill>
                  <a:srgbClr val="C00000"/>
                </a:solidFill>
                <a:cs typeface="Arial" panose="020B0604020202020204" pitchFamily="34" charset="0"/>
              </a:rPr>
              <a:t>However, the current case study just have 4 failures with longer than 96h normal states ahead of the failure.</a:t>
            </a:r>
          </a:p>
          <a:p>
            <a:r>
              <a:rPr lang="en-US" altLang="zh-CN" dirty="0">
                <a:solidFill>
                  <a:srgbClr val="C00000"/>
                </a:solidFill>
                <a:cs typeface="Arial" panose="020B0604020202020204" pitchFamily="34" charset="0"/>
              </a:rPr>
              <a:t> </a:t>
            </a:r>
          </a:p>
          <a:p>
            <a:pPr marL="342900" indent="-342900">
              <a:buFont typeface="+mj-lt"/>
              <a:buAutoNum type="arabicPeriod" startAt="2"/>
            </a:pPr>
            <a:r>
              <a:rPr lang="en-US" dirty="0">
                <a:solidFill>
                  <a:srgbClr val="000000"/>
                </a:solidFill>
                <a:cs typeface="Arial" panose="020B0604020202020204" pitchFamily="34" charset="0"/>
              </a:rPr>
              <a:t>The current model will have problems even one sensor fails.</a:t>
            </a:r>
          </a:p>
          <a:p>
            <a:r>
              <a:rPr lang="en-US" dirty="0">
                <a:solidFill>
                  <a:srgbClr val="000000"/>
                </a:solidFill>
                <a:cs typeface="Arial" panose="020B0604020202020204" pitchFamily="34" charset="0"/>
              </a:rPr>
              <a:t>Given that many sensors are highly correlated, one of the possibilities for optimizing the model </a:t>
            </a:r>
            <a:r>
              <a:rPr lang="en-US" dirty="0">
                <a:solidFill>
                  <a:srgbClr val="C00000"/>
                </a:solidFill>
                <a:cs typeface="Arial" panose="020B0604020202020204" pitchFamily="34" charset="0"/>
              </a:rPr>
              <a:t>may be group sensors into several groups based on the correlation and the domain knowledge of the sensor data. Then select one sensor from each group to train the model. If one sensor fails, choose another one from its group. </a:t>
            </a:r>
          </a:p>
        </p:txBody>
      </p:sp>
    </p:spTree>
    <p:extLst>
      <p:ext uri="{BB962C8B-B14F-4D97-AF65-F5344CB8AC3E}">
        <p14:creationId xmlns:p14="http://schemas.microsoft.com/office/powerpoint/2010/main" val="702352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29280" y="2872384"/>
            <a:ext cx="6096000" cy="707886"/>
          </a:xfrm>
          <a:prstGeom prst="rect">
            <a:avLst/>
          </a:prstGeom>
        </p:spPr>
        <p:txBody>
          <a:bodyPr>
            <a:spAutoFit/>
          </a:bodyPr>
          <a:lstStyle/>
          <a:p>
            <a:r>
              <a:rPr lang="en-US" altLang="zh-CN" sz="4000" dirty="0">
                <a:solidFill>
                  <a:srgbClr val="000000"/>
                </a:solidFill>
                <a:latin typeface="Arial" panose="020B0604020202020204" pitchFamily="34" charset="0"/>
                <a:cs typeface="Arial" panose="020B0604020202020204" pitchFamily="34" charset="0"/>
              </a:rPr>
              <a:t>Thanks for your attention!</a:t>
            </a:r>
            <a:endParaRPr lang="zh-CN" altLang="en-US" sz="4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184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extLst>
              <p:ext uri="{D42A27DB-BD31-4B8C-83A1-F6EECF244321}">
                <p14:modId xmlns:p14="http://schemas.microsoft.com/office/powerpoint/2010/main" val="29170178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600" name="think-cell Folie" r:id="rId6" imgW="305" imgH="303" progId="TCLayout.ActiveDocument.1">
                  <p:embed/>
                </p:oleObj>
              </mc:Choice>
              <mc:Fallback>
                <p:oleObj name="think-cell Folie" r:id="rId6" imgW="305" imgH="303" progId="TCLayout.ActiveDocument.1">
                  <p:embed/>
                  <p:pic>
                    <p:nvPicPr>
                      <p:cNvPr id="14" name="Objekt 13"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xmlns="" id="{556843B2-810D-4E80-AC53-4A48F794C5BF}"/>
              </a:ext>
            </a:extLst>
          </p:cNvPr>
          <p:cNvSpPr/>
          <p:nvPr>
            <p:custDataLst>
              <p:tags r:id="rId3"/>
            </p:custDataLst>
          </p:nvPr>
        </p:nvSpPr>
        <p:spPr bwMode="gray">
          <a:xfrm>
            <a:off x="0" y="0"/>
            <a:ext cx="158750" cy="158750"/>
          </a:xfrm>
          <a:prstGeom prst="rect">
            <a:avLst/>
          </a:prstGeom>
          <a:solidFill>
            <a:schemeClr val="bg1"/>
          </a:soli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lnSpc>
                <a:spcPct val="90000"/>
              </a:lnSpc>
              <a:spcBef>
                <a:spcPct val="0"/>
              </a:spcBef>
              <a:spcAft>
                <a:spcPct val="0"/>
              </a:spcAft>
            </a:pPr>
            <a:endParaRPr lang="en-US" sz="2400">
              <a:solidFill>
                <a:schemeClr val="tx1"/>
              </a:solidFill>
              <a:latin typeface="Calibri" panose="020F0502020204030204" pitchFamily="34" charset="0"/>
              <a:ea typeface="+mj-ea"/>
              <a:cs typeface="+mj-cs"/>
              <a:sym typeface="Calibri" panose="020F0502020204030204" pitchFamily="34" charset="0"/>
            </a:endParaRPr>
          </a:p>
        </p:txBody>
      </p:sp>
      <p:sp>
        <p:nvSpPr>
          <p:cNvPr id="3" name="Textplatzhalter 2"/>
          <p:cNvSpPr>
            <a:spLocks noGrp="1"/>
          </p:cNvSpPr>
          <p:nvPr>
            <p:ph type="body" sz="quarter" idx="10"/>
          </p:nvPr>
        </p:nvSpPr>
        <p:spPr/>
        <p:txBody>
          <a:bodyPr/>
          <a:lstStyle/>
          <a:p>
            <a:r>
              <a:rPr lang="en-US" dirty="0">
                <a:latin typeface="+mj-lt"/>
                <a:ea typeface="Arial Unicode MS" panose="020B0604020202020204" pitchFamily="34" charset="-122"/>
                <a:cs typeface="Arial Unicode MS" panose="020B0604020202020204" pitchFamily="34" charset="-122"/>
              </a:rPr>
              <a:t>Agenda</a:t>
            </a:r>
          </a:p>
        </p:txBody>
      </p:sp>
      <p:sp>
        <p:nvSpPr>
          <p:cNvPr id="45" name="文本框 38"/>
          <p:cNvSpPr txBox="1"/>
          <p:nvPr/>
        </p:nvSpPr>
        <p:spPr>
          <a:xfrm>
            <a:off x="1409582" y="2976297"/>
            <a:ext cx="3124200" cy="646113"/>
          </a:xfrm>
          <a:prstGeom prst="rect">
            <a:avLst/>
          </a:prstGeom>
          <a:noFill/>
        </p:spPr>
        <p:txBody>
          <a:bodyPr>
            <a:spAutoFit/>
          </a:bodyPr>
          <a:lstStyle/>
          <a:p>
            <a:pPr fontAlgn="auto">
              <a:spcBef>
                <a:spcPts val="0"/>
              </a:spcBef>
              <a:spcAft>
                <a:spcPts val="0"/>
              </a:spcAft>
              <a:defRPr/>
            </a:pPr>
            <a:r>
              <a:rPr lang="en-US" altLang="zh-CN" sz="3600" b="1" dirty="0">
                <a:solidFill>
                  <a:schemeClr val="bg1">
                    <a:lumMod val="65000"/>
                  </a:schemeClr>
                </a:solidFill>
                <a:latin typeface="+mj-lt"/>
                <a:ea typeface="Arial Unicode MS" panose="020B0604020202020204" pitchFamily="34" charset="-122"/>
                <a:cs typeface="Arial Unicode MS" panose="020B0604020202020204" pitchFamily="34" charset="-122"/>
              </a:rPr>
              <a:t>CONTENTS</a:t>
            </a:r>
            <a:endParaRPr lang="zh-CN" altLang="en-US" sz="3600" b="1" dirty="0">
              <a:solidFill>
                <a:schemeClr val="bg1">
                  <a:lumMod val="65000"/>
                </a:schemeClr>
              </a:solidFill>
              <a:latin typeface="+mj-lt"/>
              <a:ea typeface="Arial Unicode MS" panose="020B0604020202020204" pitchFamily="34" charset="-122"/>
              <a:cs typeface="Arial Unicode MS" panose="020B0604020202020204" pitchFamily="34" charset="-122"/>
            </a:endParaRPr>
          </a:p>
        </p:txBody>
      </p:sp>
      <p:grpSp>
        <p:nvGrpSpPr>
          <p:cNvPr id="49" name="组合 48"/>
          <p:cNvGrpSpPr/>
          <p:nvPr/>
        </p:nvGrpSpPr>
        <p:grpSpPr>
          <a:xfrm>
            <a:off x="4073786" y="1115104"/>
            <a:ext cx="5276543" cy="4599316"/>
            <a:chOff x="3238807" y="1668190"/>
            <a:chExt cx="4916097" cy="4599316"/>
          </a:xfrm>
        </p:grpSpPr>
        <p:graphicFrame>
          <p:nvGraphicFramePr>
            <p:cNvPr id="51" name="图示 50"/>
            <p:cNvGraphicFramePr/>
            <p:nvPr>
              <p:extLst>
                <p:ext uri="{D42A27DB-BD31-4B8C-83A1-F6EECF244321}">
                  <p14:modId xmlns:p14="http://schemas.microsoft.com/office/powerpoint/2010/main" val="1444014732"/>
                </p:ext>
              </p:extLst>
            </p:nvPr>
          </p:nvGraphicFramePr>
          <p:xfrm>
            <a:off x="3238807" y="1668190"/>
            <a:ext cx="4916097" cy="45993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2" name="矩形 51"/>
            <p:cNvSpPr/>
            <p:nvPr/>
          </p:nvSpPr>
          <p:spPr>
            <a:xfrm>
              <a:off x="3404674" y="1919944"/>
              <a:ext cx="316921" cy="461665"/>
            </a:xfrm>
            <a:prstGeom prst="rect">
              <a:avLst/>
            </a:prstGeom>
          </p:spPr>
          <p:txBody>
            <a:bodyPr wrap="none">
              <a:spAutoFit/>
            </a:bodyPr>
            <a:lstStyle/>
            <a:p>
              <a:r>
                <a:rPr lang="en-US" altLang="zh-CN" sz="2400" b="1" dirty="0">
                  <a:solidFill>
                    <a:srgbClr val="000000"/>
                  </a:solidFill>
                  <a:latin typeface="+mj-lt"/>
                  <a:ea typeface="Arial Unicode MS" panose="020B0604020202020204" pitchFamily="34" charset="-122"/>
                  <a:cs typeface="Arial Unicode MS" panose="020B0604020202020204" pitchFamily="34" charset="-122"/>
                </a:rPr>
                <a:t>1</a:t>
              </a:r>
              <a:endParaRPr lang="zh-CN" altLang="en-US" sz="2400" b="1" dirty="0">
                <a:solidFill>
                  <a:srgbClr val="000000"/>
                </a:solidFill>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3798617" y="2651042"/>
              <a:ext cx="316921" cy="461665"/>
            </a:xfrm>
            <a:prstGeom prst="rect">
              <a:avLst/>
            </a:prstGeom>
          </p:spPr>
          <p:txBody>
            <a:bodyPr wrap="none">
              <a:spAutoFit/>
            </a:bodyPr>
            <a:lstStyle/>
            <a:p>
              <a:r>
                <a:rPr lang="en-US" altLang="zh-CN" sz="2400" b="1" dirty="0">
                  <a:solidFill>
                    <a:srgbClr val="000000"/>
                  </a:solidFill>
                  <a:latin typeface="+mj-lt"/>
                  <a:ea typeface="Arial Unicode MS" panose="020B0604020202020204" pitchFamily="34" charset="-122"/>
                  <a:cs typeface="Arial Unicode MS" panose="020B0604020202020204" pitchFamily="34" charset="-122"/>
                </a:rPr>
                <a:t>2</a:t>
              </a:r>
              <a:endParaRPr lang="zh-CN" altLang="en-US" sz="2400" b="1" dirty="0">
                <a:solidFill>
                  <a:srgbClr val="000000"/>
                </a:solidFill>
                <a:latin typeface="+mj-lt"/>
                <a:ea typeface="Arial Unicode MS" panose="020B0604020202020204" pitchFamily="34" charset="-122"/>
                <a:cs typeface="Arial Unicode MS" panose="020B0604020202020204" pitchFamily="34" charset="-122"/>
              </a:endParaRPr>
            </a:p>
          </p:txBody>
        </p:sp>
        <p:sp>
          <p:nvSpPr>
            <p:cNvPr id="54" name="矩形 53"/>
            <p:cNvSpPr/>
            <p:nvPr/>
          </p:nvSpPr>
          <p:spPr>
            <a:xfrm>
              <a:off x="3955079" y="3390774"/>
              <a:ext cx="316921" cy="461665"/>
            </a:xfrm>
            <a:prstGeom prst="rect">
              <a:avLst/>
            </a:prstGeom>
          </p:spPr>
          <p:txBody>
            <a:bodyPr wrap="none">
              <a:spAutoFit/>
            </a:bodyPr>
            <a:lstStyle/>
            <a:p>
              <a:r>
                <a:rPr lang="en-US" altLang="zh-CN" sz="2400" b="1" dirty="0">
                  <a:solidFill>
                    <a:srgbClr val="000000"/>
                  </a:solidFill>
                  <a:latin typeface="+mj-lt"/>
                  <a:ea typeface="Arial Unicode MS" panose="020B0604020202020204" pitchFamily="34" charset="-122"/>
                  <a:cs typeface="Arial Unicode MS" panose="020B0604020202020204" pitchFamily="34" charset="-122"/>
                </a:rPr>
                <a:t>3</a:t>
              </a:r>
              <a:endParaRPr lang="zh-CN" altLang="en-US" sz="2400" b="1" dirty="0">
                <a:solidFill>
                  <a:srgbClr val="000000"/>
                </a:solidFill>
                <a:latin typeface="+mj-lt"/>
                <a:ea typeface="Arial Unicode MS" panose="020B0604020202020204" pitchFamily="34" charset="-122"/>
                <a:cs typeface="Arial Unicode MS" panose="020B0604020202020204" pitchFamily="34" charset="-122"/>
              </a:endParaRPr>
            </a:p>
          </p:txBody>
        </p:sp>
        <p:sp>
          <p:nvSpPr>
            <p:cNvPr id="55" name="矩形 54"/>
            <p:cNvSpPr/>
            <p:nvPr/>
          </p:nvSpPr>
          <p:spPr>
            <a:xfrm>
              <a:off x="3964545" y="4133111"/>
              <a:ext cx="316921" cy="461665"/>
            </a:xfrm>
            <a:prstGeom prst="rect">
              <a:avLst/>
            </a:prstGeom>
          </p:spPr>
          <p:txBody>
            <a:bodyPr wrap="none">
              <a:spAutoFit/>
            </a:bodyPr>
            <a:lstStyle/>
            <a:p>
              <a:r>
                <a:rPr lang="en-US" altLang="zh-CN" sz="2400" b="1" dirty="0">
                  <a:solidFill>
                    <a:srgbClr val="000000"/>
                  </a:solidFill>
                  <a:latin typeface="+mj-lt"/>
                  <a:ea typeface="Arial Unicode MS" panose="020B0604020202020204" pitchFamily="34" charset="-122"/>
                  <a:cs typeface="Arial Unicode MS" panose="020B0604020202020204" pitchFamily="34" charset="-122"/>
                </a:rPr>
                <a:t>4</a:t>
              </a:r>
              <a:endParaRPr lang="zh-CN" altLang="en-US" sz="2400" b="1" dirty="0">
                <a:solidFill>
                  <a:srgbClr val="000000"/>
                </a:solidFill>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3798617" y="4847411"/>
              <a:ext cx="316921" cy="461665"/>
            </a:xfrm>
            <a:prstGeom prst="rect">
              <a:avLst/>
            </a:prstGeom>
          </p:spPr>
          <p:txBody>
            <a:bodyPr wrap="none">
              <a:spAutoFit/>
            </a:bodyPr>
            <a:lstStyle/>
            <a:p>
              <a:r>
                <a:rPr lang="en-US" altLang="zh-CN" sz="2400" b="1" dirty="0">
                  <a:solidFill>
                    <a:srgbClr val="000000"/>
                  </a:solidFill>
                  <a:latin typeface="+mj-lt"/>
                  <a:ea typeface="Arial Unicode MS" panose="020B0604020202020204" pitchFamily="34" charset="-122"/>
                  <a:cs typeface="Arial Unicode MS" panose="020B0604020202020204" pitchFamily="34" charset="-122"/>
                </a:rPr>
                <a:t>5</a:t>
              </a:r>
              <a:endParaRPr lang="zh-CN" altLang="en-US" sz="2400" b="1" dirty="0">
                <a:solidFill>
                  <a:srgbClr val="000000"/>
                </a:solidFill>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3409436" y="5565592"/>
              <a:ext cx="316921" cy="461665"/>
            </a:xfrm>
            <a:prstGeom prst="rect">
              <a:avLst/>
            </a:prstGeom>
          </p:spPr>
          <p:txBody>
            <a:bodyPr wrap="none">
              <a:spAutoFit/>
            </a:bodyPr>
            <a:lstStyle/>
            <a:p>
              <a:r>
                <a:rPr lang="en-US" altLang="zh-CN" sz="2400" b="1" dirty="0">
                  <a:solidFill>
                    <a:srgbClr val="000000"/>
                  </a:solidFill>
                  <a:latin typeface="+mj-lt"/>
                  <a:ea typeface="Arial Unicode MS" panose="020B0604020202020204" pitchFamily="34" charset="-122"/>
                  <a:cs typeface="Arial Unicode MS" panose="020B0604020202020204" pitchFamily="34" charset="-122"/>
                </a:rPr>
                <a:t>6</a:t>
              </a:r>
              <a:endParaRPr lang="zh-CN" altLang="en-US" sz="2400" b="1" dirty="0">
                <a:solidFill>
                  <a:srgbClr val="000000"/>
                </a:solidFill>
                <a:latin typeface="+mj-lt"/>
                <a:ea typeface="Arial Unicode MS" panose="020B0604020202020204" pitchFamily="34" charset="-122"/>
                <a:cs typeface="Arial Unicode MS" panose="020B0604020202020204" pitchFamily="34" charset="-122"/>
              </a:endParaRPr>
            </a:p>
          </p:txBody>
        </p:sp>
      </p:grpSp>
    </p:spTree>
    <p:extLst>
      <p:ext uri="{BB962C8B-B14F-4D97-AF65-F5344CB8AC3E}">
        <p14:creationId xmlns:p14="http://schemas.microsoft.com/office/powerpoint/2010/main" val="3016233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775" y="597844"/>
            <a:ext cx="11220450" cy="332399"/>
          </a:xfrm>
        </p:spPr>
        <p:txBody>
          <a:bodyPr/>
          <a:lstStyle/>
          <a:p>
            <a:r>
              <a:rPr lang="de-DE" altLang="zh-CN" dirty="0">
                <a:cs typeface="Arial" panose="020B0604020202020204" pitchFamily="34" charset="0"/>
              </a:rPr>
              <a:t>Problem overview</a:t>
            </a:r>
          </a:p>
        </p:txBody>
      </p:sp>
      <p:sp>
        <p:nvSpPr>
          <p:cNvPr id="3" name="文本占位符 2"/>
          <p:cNvSpPr>
            <a:spLocks noGrp="1"/>
          </p:cNvSpPr>
          <p:nvPr>
            <p:ph type="body" sz="quarter" idx="10"/>
          </p:nvPr>
        </p:nvSpPr>
        <p:spPr/>
        <p:txBody>
          <a:bodyPr/>
          <a:lstStyle/>
          <a:p>
            <a:endParaRPr lang="zh-CN" altLang="en-US" dirty="0">
              <a:latin typeface="+mj-lt"/>
            </a:endParaRPr>
          </a:p>
        </p:txBody>
      </p:sp>
      <p:grpSp>
        <p:nvGrpSpPr>
          <p:cNvPr id="12" name="Group 11">
            <a:extLst>
              <a:ext uri="{FF2B5EF4-FFF2-40B4-BE49-F238E27FC236}">
                <a16:creationId xmlns:a16="http://schemas.microsoft.com/office/drawing/2014/main" xmlns="" id="{8BA123D3-012A-4C14-89BD-5B2BA96B892B}"/>
              </a:ext>
            </a:extLst>
          </p:cNvPr>
          <p:cNvGrpSpPr/>
          <p:nvPr/>
        </p:nvGrpSpPr>
        <p:grpSpPr>
          <a:xfrm>
            <a:off x="6475937" y="1307839"/>
            <a:ext cx="4842232" cy="4072855"/>
            <a:chOff x="6475937" y="1307839"/>
            <a:chExt cx="4842232" cy="4072855"/>
          </a:xfrm>
        </p:grpSpPr>
        <p:pic>
          <p:nvPicPr>
            <p:cNvPr id="9" name="Picture 8">
              <a:extLst>
                <a:ext uri="{FF2B5EF4-FFF2-40B4-BE49-F238E27FC236}">
                  <a16:creationId xmlns:a16="http://schemas.microsoft.com/office/drawing/2014/main" xmlns="" id="{678B557B-8730-4251-9E4C-63071AC4FBD6}"/>
                </a:ext>
              </a:extLst>
            </p:cNvPr>
            <p:cNvPicPr>
              <a:picLocks noChangeAspect="1"/>
            </p:cNvPicPr>
            <p:nvPr/>
          </p:nvPicPr>
          <p:blipFill>
            <a:blip r:embed="rId3"/>
            <a:stretch>
              <a:fillRect/>
            </a:stretch>
          </p:blipFill>
          <p:spPr>
            <a:xfrm>
              <a:off x="6475937" y="1307839"/>
              <a:ext cx="4842232" cy="3249676"/>
            </a:xfrm>
            <a:prstGeom prst="rect">
              <a:avLst/>
            </a:prstGeom>
          </p:spPr>
        </p:pic>
        <p:sp>
          <p:nvSpPr>
            <p:cNvPr id="10" name="Rectangle 9">
              <a:extLst>
                <a:ext uri="{FF2B5EF4-FFF2-40B4-BE49-F238E27FC236}">
                  <a16:creationId xmlns:a16="http://schemas.microsoft.com/office/drawing/2014/main" xmlns="" id="{498806B8-8EDC-40BA-84BC-DA4966684EF3}"/>
                </a:ext>
              </a:extLst>
            </p:cNvPr>
            <p:cNvSpPr/>
            <p:nvPr/>
          </p:nvSpPr>
          <p:spPr>
            <a:xfrm>
              <a:off x="6697035" y="4734363"/>
              <a:ext cx="3728457" cy="646331"/>
            </a:xfrm>
            <a:prstGeom prst="rect">
              <a:avLst/>
            </a:prstGeom>
          </p:spPr>
          <p:txBody>
            <a:bodyPr wrap="none">
              <a:spAutoFit/>
            </a:bodyPr>
            <a:lstStyle/>
            <a:p>
              <a:r>
                <a:rPr lang="en-US" dirty="0">
                  <a:solidFill>
                    <a:srgbClr val="000000"/>
                  </a:solidFill>
                  <a:latin typeface="+mj-lt"/>
                  <a:cs typeface="Arial" panose="020B0604020202020204" pitchFamily="34" charset="0"/>
                </a:rPr>
                <a:t>Sensors:</a:t>
              </a:r>
            </a:p>
            <a:p>
              <a:r>
                <a:rPr lang="en-US" dirty="0">
                  <a:solidFill>
                    <a:srgbClr val="000000"/>
                  </a:solidFill>
                  <a:latin typeface="+mj-lt"/>
                  <a:cs typeface="Arial" panose="020B0604020202020204" pitchFamily="34" charset="0"/>
                </a:rPr>
                <a:t>pressure, </a:t>
              </a:r>
              <a:r>
                <a:rPr lang="de-DE" dirty="0" err="1">
                  <a:solidFill>
                    <a:srgbClr val="000000"/>
                  </a:solidFill>
                  <a:latin typeface="+mj-lt"/>
                  <a:cs typeface="Arial" panose="020B0604020202020204" pitchFamily="34" charset="0"/>
                </a:rPr>
                <a:t>temperature</a:t>
              </a:r>
              <a:r>
                <a:rPr lang="en-US" dirty="0">
                  <a:solidFill>
                    <a:srgbClr val="000000"/>
                  </a:solidFill>
                  <a:latin typeface="+mj-lt"/>
                  <a:cs typeface="Arial" panose="020B0604020202020204" pitchFamily="34" charset="0"/>
                </a:rPr>
                <a:t>, </a:t>
              </a:r>
              <a:r>
                <a:rPr lang="de-DE" dirty="0" err="1">
                  <a:solidFill>
                    <a:srgbClr val="000000"/>
                  </a:solidFill>
                  <a:latin typeface="+mj-lt"/>
                  <a:cs typeface="Arial" panose="020B0604020202020204" pitchFamily="34" charset="0"/>
                </a:rPr>
                <a:t>humidity</a:t>
              </a:r>
              <a:r>
                <a:rPr lang="de-DE" dirty="0">
                  <a:solidFill>
                    <a:srgbClr val="000000"/>
                  </a:solidFill>
                  <a:latin typeface="+mj-lt"/>
                  <a:cs typeface="Arial" panose="020B0604020202020204" pitchFamily="34" charset="0"/>
                </a:rPr>
                <a:t>, </a:t>
              </a:r>
              <a:r>
                <a:rPr lang="en-US" dirty="0">
                  <a:solidFill>
                    <a:srgbClr val="000000"/>
                  </a:solidFill>
                  <a:latin typeface="+mj-lt"/>
                  <a:cs typeface="Arial" panose="020B0604020202020204" pitchFamily="34" charset="0"/>
                </a:rPr>
                <a:t>etc. </a:t>
              </a:r>
            </a:p>
          </p:txBody>
        </p:sp>
      </p:grpSp>
      <p:sp>
        <p:nvSpPr>
          <p:cNvPr id="11" name="Rectangle 10">
            <a:extLst>
              <a:ext uri="{FF2B5EF4-FFF2-40B4-BE49-F238E27FC236}">
                <a16:creationId xmlns:a16="http://schemas.microsoft.com/office/drawing/2014/main" xmlns="" id="{7D3FE780-FD79-4898-B219-F4D521B96B06}"/>
              </a:ext>
            </a:extLst>
          </p:cNvPr>
          <p:cNvSpPr/>
          <p:nvPr/>
        </p:nvSpPr>
        <p:spPr>
          <a:xfrm>
            <a:off x="6475937" y="6096860"/>
            <a:ext cx="5716063" cy="492443"/>
          </a:xfrm>
          <a:prstGeom prst="rect">
            <a:avLst/>
          </a:prstGeom>
        </p:spPr>
        <p:txBody>
          <a:bodyPr wrap="square">
            <a:spAutoFit/>
          </a:bodyPr>
          <a:lstStyle/>
          <a:p>
            <a:pPr algn="r"/>
            <a:r>
              <a:rPr lang="de-DE" altLang="zh-CN" sz="800" dirty="0">
                <a:solidFill>
                  <a:schemeClr val="bg1">
                    <a:lumMod val="50000"/>
                  </a:schemeClr>
                </a:solidFill>
                <a:latin typeface="+mj-lt"/>
                <a:ea typeface="Arial Unicode MS" panose="020B0604020202020204" pitchFamily="34" charset="-122"/>
                <a:cs typeface="Arial Unicode MS" panose="020B0604020202020204" pitchFamily="34" charset="-122"/>
                <a:hlinkClick r:id="rId4">
                  <a:extLst>
                    <a:ext uri="{A12FA001-AC4F-418D-AE19-62706E023703}">
                      <ahyp:hlinkClr xmlns:ahyp="http://schemas.microsoft.com/office/drawing/2018/hyperlinkcolor" xmlns="" val="tx"/>
                    </a:ext>
                  </a:extLst>
                </a:hlinkClick>
              </a:rPr>
              <a:t>https://constructionreviewonline.com/top-companies/top-water-pumps-manufacturers-in-the-world/</a:t>
            </a:r>
            <a:endParaRPr lang="de-DE" altLang="zh-CN" sz="800" dirty="0">
              <a:solidFill>
                <a:schemeClr val="bg1">
                  <a:lumMod val="50000"/>
                </a:schemeClr>
              </a:solidFill>
              <a:latin typeface="+mj-lt"/>
              <a:ea typeface="Arial Unicode MS" panose="020B0604020202020204" pitchFamily="34" charset="-122"/>
              <a:cs typeface="Arial Unicode MS" panose="020B0604020202020204" pitchFamily="34" charset="-122"/>
            </a:endParaRPr>
          </a:p>
          <a:p>
            <a:pPr algn="r"/>
            <a:r>
              <a:rPr lang="en-US" altLang="zh-CN" sz="800" dirty="0">
                <a:solidFill>
                  <a:schemeClr val="bg1">
                    <a:lumMod val="50000"/>
                  </a:schemeClr>
                </a:solidFill>
                <a:latin typeface="+mj-lt"/>
                <a:ea typeface="Arial Unicode MS" panose="020B0604020202020204" pitchFamily="34" charset="-122"/>
                <a:cs typeface="Arial Unicode MS" panose="020B0604020202020204" pitchFamily="34" charset="-122"/>
                <a:hlinkClick r:id="rId5">
                  <a:extLst>
                    <a:ext uri="{A12FA001-AC4F-418D-AE19-62706E023703}">
                      <ahyp:hlinkClr xmlns:ahyp="http://schemas.microsoft.com/office/drawing/2018/hyperlinkcolor" xmlns="" val="tx"/>
                    </a:ext>
                  </a:extLst>
                </a:hlinkClick>
              </a:rPr>
              <a:t>https://www.wqpmag.com/commercial-water/how-variable-speed-pumps-pressure-sensors-can-improve-water-systems</a:t>
            </a:r>
            <a:endParaRPr lang="en-US" altLang="zh-CN" sz="800" dirty="0">
              <a:solidFill>
                <a:schemeClr val="bg1">
                  <a:lumMod val="50000"/>
                </a:schemeClr>
              </a:solidFill>
              <a:latin typeface="+mj-lt"/>
              <a:ea typeface="Arial Unicode MS" panose="020B0604020202020204" pitchFamily="34" charset="-122"/>
              <a:cs typeface="Arial Unicode MS" panose="020B0604020202020204" pitchFamily="34" charset="-122"/>
            </a:endParaRPr>
          </a:p>
          <a:p>
            <a:pPr algn="r"/>
            <a:r>
              <a:rPr lang="en-US" altLang="zh-CN" sz="1000" dirty="0">
                <a:solidFill>
                  <a:schemeClr val="bg1">
                    <a:lumMod val="50000"/>
                  </a:schemeClr>
                </a:solidFill>
                <a:latin typeface="+mj-lt"/>
                <a:ea typeface="Arial Unicode MS" panose="020B0604020202020204" pitchFamily="34" charset="-122"/>
                <a:cs typeface="Arial Unicode MS" panose="020B0604020202020204" pitchFamily="34" charset="-122"/>
              </a:rPr>
              <a:t> </a:t>
            </a:r>
            <a:endParaRPr lang="zh-CN" altLang="en-US" sz="10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nvGrpSpPr>
          <p:cNvPr id="8" name="Group 7">
            <a:extLst>
              <a:ext uri="{FF2B5EF4-FFF2-40B4-BE49-F238E27FC236}">
                <a16:creationId xmlns:a16="http://schemas.microsoft.com/office/drawing/2014/main" xmlns="" id="{F0B5E2D6-EAD7-43FB-9A99-0C9000ED9FA0}"/>
              </a:ext>
            </a:extLst>
          </p:cNvPr>
          <p:cNvGrpSpPr/>
          <p:nvPr/>
        </p:nvGrpSpPr>
        <p:grpSpPr>
          <a:xfrm>
            <a:off x="889888" y="1580790"/>
            <a:ext cx="4917489" cy="3799904"/>
            <a:chOff x="889888" y="1580790"/>
            <a:chExt cx="4917489" cy="3799904"/>
          </a:xfrm>
        </p:grpSpPr>
        <p:grpSp>
          <p:nvGrpSpPr>
            <p:cNvPr id="6" name="Group 5">
              <a:extLst>
                <a:ext uri="{FF2B5EF4-FFF2-40B4-BE49-F238E27FC236}">
                  <a16:creationId xmlns:a16="http://schemas.microsoft.com/office/drawing/2014/main" xmlns="" id="{0E52BE79-9558-4307-B33B-3932D16C2164}"/>
                </a:ext>
              </a:extLst>
            </p:cNvPr>
            <p:cNvGrpSpPr/>
            <p:nvPr/>
          </p:nvGrpSpPr>
          <p:grpSpPr>
            <a:xfrm>
              <a:off x="1163240" y="1580790"/>
              <a:ext cx="4644137" cy="3116252"/>
              <a:chOff x="8187571" y="707840"/>
              <a:chExt cx="4247721" cy="2850254"/>
            </a:xfrm>
          </p:grpSpPr>
          <p:pic>
            <p:nvPicPr>
              <p:cNvPr id="22530" name="Picture 2" descr="Top water pumps manufacturers in the worl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7955" y="707840"/>
                <a:ext cx="3833951" cy="256874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187571" y="3276588"/>
                <a:ext cx="4247721" cy="281506"/>
              </a:xfrm>
              <a:prstGeom prst="rect">
                <a:avLst/>
              </a:prstGeom>
            </p:spPr>
            <p:txBody>
              <a:bodyPr wrap="square">
                <a:spAutoFit/>
              </a:bodyPr>
              <a:lstStyle/>
              <a:p>
                <a:pPr algn="just"/>
                <a:endParaRPr lang="zh-CN" altLang="en-US" sz="1400" dirty="0">
                  <a:latin typeface="+mj-lt"/>
                  <a:ea typeface="Arial Unicode MS" panose="020B0604020202020204" pitchFamily="34" charset="-122"/>
                  <a:cs typeface="Arial Unicode MS" panose="020B0604020202020204" pitchFamily="34" charset="-122"/>
                </a:endParaRPr>
              </a:p>
            </p:txBody>
          </p:sp>
        </p:grpSp>
        <p:sp>
          <p:nvSpPr>
            <p:cNvPr id="7" name="Rectangle 6">
              <a:extLst>
                <a:ext uri="{FF2B5EF4-FFF2-40B4-BE49-F238E27FC236}">
                  <a16:creationId xmlns:a16="http://schemas.microsoft.com/office/drawing/2014/main" xmlns="" id="{A4B30F4E-8262-47BB-9661-0A559D34BF05}"/>
                </a:ext>
              </a:extLst>
            </p:cNvPr>
            <p:cNvSpPr/>
            <p:nvPr/>
          </p:nvSpPr>
          <p:spPr>
            <a:xfrm>
              <a:off x="889888" y="4734363"/>
              <a:ext cx="4644137" cy="646331"/>
            </a:xfrm>
            <a:prstGeom prst="rect">
              <a:avLst/>
            </a:prstGeom>
          </p:spPr>
          <p:txBody>
            <a:bodyPr wrap="square">
              <a:spAutoFit/>
            </a:bodyPr>
            <a:lstStyle/>
            <a:p>
              <a:pPr algn="ctr"/>
              <a:r>
                <a:rPr lang="en-US" altLang="zh-CN" dirty="0">
                  <a:solidFill>
                    <a:srgbClr val="000000"/>
                  </a:solidFill>
                  <a:latin typeface="+mj-lt"/>
                  <a:cs typeface="Arial" panose="020B0604020202020204" pitchFamily="34" charset="0"/>
                </a:rPr>
                <a:t>A water supply company faced a serious machine failure problem. </a:t>
              </a:r>
              <a:endParaRPr lang="en-US" dirty="0">
                <a:solidFill>
                  <a:srgbClr val="000000"/>
                </a:solidFill>
                <a:latin typeface="+mj-lt"/>
                <a:cs typeface="Arial" panose="020B0604020202020204" pitchFamily="34" charset="0"/>
              </a:endParaRPr>
            </a:p>
          </p:txBody>
        </p:sp>
      </p:grpSp>
    </p:spTree>
    <p:extLst>
      <p:ext uri="{BB962C8B-B14F-4D97-AF65-F5344CB8AC3E}">
        <p14:creationId xmlns:p14="http://schemas.microsoft.com/office/powerpoint/2010/main" val="1171075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7EF14C3-71B9-4A19-BF4D-9952A8781E4E}"/>
              </a:ext>
            </a:extLst>
          </p:cNvPr>
          <p:cNvSpPr>
            <a:spLocks noGrp="1"/>
          </p:cNvSpPr>
          <p:nvPr>
            <p:ph type="body" sz="quarter" idx="10"/>
          </p:nvPr>
        </p:nvSpPr>
        <p:spPr/>
        <p:txBody>
          <a:bodyPr/>
          <a:lstStyle/>
          <a:p>
            <a:r>
              <a:rPr lang="de-DE" altLang="zh-CN" dirty="0">
                <a:latin typeface="Arial" panose="020B0604020202020204" pitchFamily="34" charset="0"/>
                <a:cs typeface="Arial" panose="020B0604020202020204" pitchFamily="34" charset="0"/>
              </a:rPr>
              <a:t>Problem </a:t>
            </a:r>
            <a:r>
              <a:rPr lang="de-DE" altLang="zh-CN" dirty="0" err="1">
                <a:latin typeface="Arial" panose="020B0604020202020204" pitchFamily="34" charset="0"/>
                <a:cs typeface="Arial" panose="020B0604020202020204" pitchFamily="34" charset="0"/>
              </a:rPr>
              <a:t>overview</a:t>
            </a:r>
            <a:endParaRPr lang="en-US" dirty="0"/>
          </a:p>
        </p:txBody>
      </p:sp>
      <p:sp>
        <p:nvSpPr>
          <p:cNvPr id="4" name="Rectangle 3">
            <a:extLst>
              <a:ext uri="{FF2B5EF4-FFF2-40B4-BE49-F238E27FC236}">
                <a16:creationId xmlns:a16="http://schemas.microsoft.com/office/drawing/2014/main" xmlns="" id="{AEE02C1F-1C48-4671-AC91-3AAE378ECAE4}"/>
              </a:ext>
            </a:extLst>
          </p:cNvPr>
          <p:cNvSpPr/>
          <p:nvPr/>
        </p:nvSpPr>
        <p:spPr>
          <a:xfrm>
            <a:off x="3433762" y="2843906"/>
            <a:ext cx="6348413"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0000"/>
                </a:solidFill>
                <a:latin typeface="+mj-lt"/>
                <a:cs typeface="Arial" panose="020B0604020202020204" pitchFamily="34" charset="0"/>
              </a:rPr>
              <a:t>Can these sensor data be used to gain valuable insights? </a:t>
            </a:r>
          </a:p>
          <a:p>
            <a:pPr marL="285750" indent="-285750">
              <a:lnSpc>
                <a:spcPct val="150000"/>
              </a:lnSpc>
              <a:buFont typeface="Arial" panose="020B0604020202020204" pitchFamily="34" charset="0"/>
              <a:buChar char="•"/>
            </a:pPr>
            <a:r>
              <a:rPr lang="en-US" dirty="0">
                <a:solidFill>
                  <a:srgbClr val="000000"/>
                </a:solidFill>
                <a:latin typeface="+mj-lt"/>
                <a:cs typeface="Arial" panose="020B0604020202020204" pitchFamily="34" charset="0"/>
              </a:rPr>
              <a:t>Can we predict the machine failure using sensor data?</a:t>
            </a:r>
          </a:p>
        </p:txBody>
      </p:sp>
      <p:pic>
        <p:nvPicPr>
          <p:cNvPr id="20484" name="Picture 4" descr="Question marks. 3d people - man, people thinking with red question mark  above his head over. | CanStock">
            <a:extLst>
              <a:ext uri="{FF2B5EF4-FFF2-40B4-BE49-F238E27FC236}">
                <a16:creationId xmlns:a16="http://schemas.microsoft.com/office/drawing/2014/main" xmlns="" id="{20D245CD-F635-4F46-9459-BD7090FB85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237"/>
          <a:stretch/>
        </p:blipFill>
        <p:spPr bwMode="auto">
          <a:xfrm>
            <a:off x="842962" y="2074416"/>
            <a:ext cx="2371725" cy="21717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03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5204451"/>
            <a:ext cx="8677275" cy="664797"/>
          </a:xfrm>
        </p:spPr>
        <p:txBody>
          <a:bodyPr/>
          <a:lstStyle/>
          <a:p>
            <a:r>
              <a:rPr lang="en-GB" altLang="zh-CN" sz="2000" dirty="0">
                <a:solidFill>
                  <a:srgbClr val="C00000"/>
                </a:solidFill>
                <a:cs typeface="Arial" panose="020B0604020202020204" pitchFamily="34" charset="0"/>
              </a:rPr>
              <a:t>Build a machine learning model </a:t>
            </a:r>
            <a:r>
              <a:rPr lang="en-GB" altLang="zh-CN" sz="2000" dirty="0">
                <a:solidFill>
                  <a:srgbClr val="000000"/>
                </a:solidFill>
                <a:cs typeface="Arial" panose="020B0604020202020204" pitchFamily="34" charset="0"/>
              </a:rPr>
              <a:t>to predict the machine failure in advance. </a:t>
            </a:r>
            <a:r>
              <a:rPr lang="en-GB" altLang="zh-CN" sz="2800" dirty="0">
                <a:solidFill>
                  <a:srgbClr val="000000"/>
                </a:solidFill>
                <a:cs typeface="Arial" panose="020B0604020202020204" pitchFamily="34" charset="0"/>
              </a:rPr>
              <a:t/>
            </a:r>
            <a:br>
              <a:rPr lang="en-GB" altLang="zh-CN" sz="2800" dirty="0">
                <a:solidFill>
                  <a:srgbClr val="000000"/>
                </a:solidFill>
                <a:cs typeface="Arial" panose="020B0604020202020204" pitchFamily="34" charset="0"/>
              </a:rPr>
            </a:br>
            <a:endParaRPr lang="zh-CN" altLang="en-US" sz="2800" dirty="0">
              <a:solidFill>
                <a:srgbClr val="000000"/>
              </a:solidFill>
              <a:cs typeface="Arial" panose="020B0604020202020204" pitchFamily="34" charset="0"/>
            </a:endParaRPr>
          </a:p>
        </p:txBody>
      </p:sp>
      <p:sp>
        <p:nvSpPr>
          <p:cNvPr id="3" name="文本占位符 2"/>
          <p:cNvSpPr>
            <a:spLocks noGrp="1"/>
          </p:cNvSpPr>
          <p:nvPr>
            <p:ph type="body" sz="quarter" idx="10"/>
          </p:nvPr>
        </p:nvSpPr>
        <p:spPr/>
        <p:txBody>
          <a:bodyPr/>
          <a:lstStyle/>
          <a:p>
            <a:endParaRPr lang="zh-CN" altLang="en-US">
              <a:latin typeface="+mj-lt"/>
            </a:endParaRPr>
          </a:p>
        </p:txBody>
      </p:sp>
      <p:pic>
        <p:nvPicPr>
          <p:cNvPr id="25602" name="Picture 2" descr="Goal Logo - LogoDix"/>
          <p:cNvPicPr>
            <a:picLocks noChangeAspect="1" noChangeArrowheads="1"/>
          </p:cNvPicPr>
          <p:nvPr/>
        </p:nvPicPr>
        <p:blipFill rotWithShape="1">
          <a:blip r:embed="rId3">
            <a:extLst>
              <a:ext uri="{28A0092B-C50C-407E-A947-70E740481C1C}">
                <a14:useLocalDpi xmlns:a14="http://schemas.microsoft.com/office/drawing/2010/main" val="0"/>
              </a:ext>
            </a:extLst>
          </a:blip>
          <a:srcRect t="28089" b="28889"/>
          <a:stretch/>
        </p:blipFill>
        <p:spPr bwMode="auto">
          <a:xfrm>
            <a:off x="4877075" y="930243"/>
            <a:ext cx="2780749" cy="119634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xmlns="" id="{84EADFA6-4F26-4661-829E-2263329732E7}"/>
              </a:ext>
            </a:extLst>
          </p:cNvPr>
          <p:cNvGrpSpPr/>
          <p:nvPr/>
        </p:nvGrpSpPr>
        <p:grpSpPr>
          <a:xfrm>
            <a:off x="2516977" y="3083470"/>
            <a:ext cx="7459904" cy="1221598"/>
            <a:chOff x="2488402" y="2984898"/>
            <a:chExt cx="7459904" cy="1221598"/>
          </a:xfrm>
        </p:grpSpPr>
        <p:grpSp>
          <p:nvGrpSpPr>
            <p:cNvPr id="4" name="Group 3">
              <a:extLst>
                <a:ext uri="{FF2B5EF4-FFF2-40B4-BE49-F238E27FC236}">
                  <a16:creationId xmlns:a16="http://schemas.microsoft.com/office/drawing/2014/main" xmlns="" id="{915A7C82-7C86-40BB-BB18-97E2BDD5B867}"/>
                </a:ext>
              </a:extLst>
            </p:cNvPr>
            <p:cNvGrpSpPr/>
            <p:nvPr/>
          </p:nvGrpSpPr>
          <p:grpSpPr>
            <a:xfrm>
              <a:off x="2488402" y="3051640"/>
              <a:ext cx="7459904" cy="1154856"/>
              <a:chOff x="3713353" y="2453267"/>
              <a:chExt cx="7459904" cy="1154856"/>
            </a:xfrm>
          </p:grpSpPr>
          <p:grpSp>
            <p:nvGrpSpPr>
              <p:cNvPr id="5" name="组合 18">
                <a:extLst>
                  <a:ext uri="{FF2B5EF4-FFF2-40B4-BE49-F238E27FC236}">
                    <a16:creationId xmlns:a16="http://schemas.microsoft.com/office/drawing/2014/main" xmlns="" id="{FED11CF0-BD04-4ACB-BC89-CD7ACFCEC5B1}"/>
                  </a:ext>
                </a:extLst>
              </p:cNvPr>
              <p:cNvGrpSpPr/>
              <p:nvPr/>
            </p:nvGrpSpPr>
            <p:grpSpPr>
              <a:xfrm>
                <a:off x="3713353" y="2542244"/>
                <a:ext cx="7459904" cy="1065879"/>
                <a:chOff x="4035669" y="3415842"/>
                <a:chExt cx="7459904" cy="1065879"/>
              </a:xfrm>
            </p:grpSpPr>
            <p:pic>
              <p:nvPicPr>
                <p:cNvPr id="11" name="Picture 2" descr="C:\Users\xiaxi\Desktop\download (4).png">
                  <a:extLst>
                    <a:ext uri="{FF2B5EF4-FFF2-40B4-BE49-F238E27FC236}">
                      <a16:creationId xmlns:a16="http://schemas.microsoft.com/office/drawing/2014/main" xmlns="" id="{79B36BD5-324F-4D49-9513-2E5F02E61E0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l="35391" t="29533" r="8289" b="61123"/>
                <a:stretch/>
              </p:blipFill>
              <p:spPr bwMode="auto">
                <a:xfrm>
                  <a:off x="4035669" y="3415842"/>
                  <a:ext cx="7260548" cy="53137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17">
                  <a:extLst>
                    <a:ext uri="{FF2B5EF4-FFF2-40B4-BE49-F238E27FC236}">
                      <a16:creationId xmlns:a16="http://schemas.microsoft.com/office/drawing/2014/main" xmlns="" id="{51EB1905-651A-4F7A-927C-4984DDE69FB9}"/>
                    </a:ext>
                  </a:extLst>
                </p:cNvPr>
                <p:cNvSpPr/>
                <p:nvPr/>
              </p:nvSpPr>
              <p:spPr>
                <a:xfrm>
                  <a:off x="9856470" y="4112389"/>
                  <a:ext cx="1639103" cy="369332"/>
                </a:xfrm>
                <a:prstGeom prst="rect">
                  <a:avLst/>
                </a:prstGeom>
              </p:spPr>
              <p:txBody>
                <a:bodyPr wrap="none">
                  <a:spAutoFit/>
                </a:bodyPr>
                <a:lstStyle/>
                <a:p>
                  <a:r>
                    <a:rPr lang="de-DE" altLang="zh-CN" dirty="0" err="1">
                      <a:solidFill>
                        <a:srgbClr val="C00000"/>
                      </a:solidFill>
                      <a:latin typeface="+mj-lt"/>
                      <a:cs typeface="Arial" panose="020B0604020202020204" pitchFamily="34" charset="0"/>
                    </a:rPr>
                    <a:t>machine</a:t>
                  </a:r>
                  <a:r>
                    <a:rPr lang="de-DE" altLang="zh-CN" dirty="0">
                      <a:solidFill>
                        <a:srgbClr val="C00000"/>
                      </a:solidFill>
                      <a:latin typeface="+mj-lt"/>
                      <a:cs typeface="Arial" panose="020B0604020202020204" pitchFamily="34" charset="0"/>
                    </a:rPr>
                    <a:t> </a:t>
                  </a:r>
                  <a:r>
                    <a:rPr lang="de-DE" altLang="zh-CN" dirty="0" err="1">
                      <a:solidFill>
                        <a:srgbClr val="C00000"/>
                      </a:solidFill>
                      <a:latin typeface="+mj-lt"/>
                      <a:cs typeface="Arial" panose="020B0604020202020204" pitchFamily="34" charset="0"/>
                    </a:rPr>
                    <a:t>failure</a:t>
                  </a:r>
                  <a:endParaRPr lang="zh-CN" altLang="en-US" dirty="0">
                    <a:solidFill>
                      <a:srgbClr val="C00000"/>
                    </a:solidFill>
                    <a:latin typeface="+mj-lt"/>
                  </a:endParaRPr>
                </a:p>
              </p:txBody>
            </p:sp>
          </p:grpSp>
          <p:sp>
            <p:nvSpPr>
              <p:cNvPr id="14" name="矩形 8">
                <a:extLst>
                  <a:ext uri="{FF2B5EF4-FFF2-40B4-BE49-F238E27FC236}">
                    <a16:creationId xmlns:a16="http://schemas.microsoft.com/office/drawing/2014/main" xmlns="" id="{887DBCE1-CC2A-4FE2-A18E-D5BEBF1CB33B}"/>
                  </a:ext>
                </a:extLst>
              </p:cNvPr>
              <p:cNvSpPr/>
              <p:nvPr/>
            </p:nvSpPr>
            <p:spPr bwMode="gray">
              <a:xfrm>
                <a:off x="5531005" y="2453267"/>
                <a:ext cx="4048141" cy="687089"/>
              </a:xfrm>
              <a:prstGeom prst="rect">
                <a:avLst/>
              </a:prstGeom>
              <a:solidFill>
                <a:srgbClr val="C00000">
                  <a:alpha val="32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zh-CN" altLang="en-US">
                  <a:solidFill>
                    <a:schemeClr val="tx1"/>
                  </a:solidFill>
                  <a:latin typeface="+mj-lt"/>
                </a:endParaRPr>
              </a:p>
            </p:txBody>
          </p:sp>
        </p:grpSp>
        <p:cxnSp>
          <p:nvCxnSpPr>
            <p:cNvPr id="16" name="Straight Connector 15">
              <a:extLst>
                <a:ext uri="{FF2B5EF4-FFF2-40B4-BE49-F238E27FC236}">
                  <a16:creationId xmlns:a16="http://schemas.microsoft.com/office/drawing/2014/main" xmlns="" id="{8CD17306-86A8-4E6A-845F-371985F0C9C9}"/>
                </a:ext>
              </a:extLst>
            </p:cNvPr>
            <p:cNvCxnSpPr/>
            <p:nvPr/>
          </p:nvCxnSpPr>
          <p:spPr bwMode="gray">
            <a:xfrm>
              <a:off x="9160710" y="2984898"/>
              <a:ext cx="0" cy="68708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标题 1">
            <a:extLst>
              <a:ext uri="{FF2B5EF4-FFF2-40B4-BE49-F238E27FC236}">
                <a16:creationId xmlns:a16="http://schemas.microsoft.com/office/drawing/2014/main" xmlns="" id="{53A3D30E-AC6E-465E-9928-C945BA17EFA4}"/>
              </a:ext>
            </a:extLst>
          </p:cNvPr>
          <p:cNvSpPr txBox="1">
            <a:spLocks/>
          </p:cNvSpPr>
          <p:nvPr/>
        </p:nvSpPr>
        <p:spPr bwMode="gray">
          <a:xfrm>
            <a:off x="485775" y="597844"/>
            <a:ext cx="11220450" cy="332399"/>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de-DE" altLang="zh-CN" dirty="0">
                <a:cs typeface="Arial" panose="020B0604020202020204" pitchFamily="34" charset="0"/>
              </a:rPr>
              <a:t>Project </a:t>
            </a:r>
            <a:r>
              <a:rPr lang="de-DE" altLang="zh-CN" dirty="0" err="1">
                <a:cs typeface="Arial" panose="020B0604020202020204" pitchFamily="34" charset="0"/>
              </a:rPr>
              <a:t>goal</a:t>
            </a:r>
            <a:endParaRPr lang="de-DE" altLang="zh-CN" dirty="0">
              <a:cs typeface="Arial" panose="020B0604020202020204" pitchFamily="34" charset="0"/>
            </a:endParaRPr>
          </a:p>
        </p:txBody>
      </p:sp>
      <p:sp>
        <p:nvSpPr>
          <p:cNvPr id="6" name="Arrow: Curved Down 5">
            <a:extLst>
              <a:ext uri="{FF2B5EF4-FFF2-40B4-BE49-F238E27FC236}">
                <a16:creationId xmlns:a16="http://schemas.microsoft.com/office/drawing/2014/main" xmlns="" id="{DC39DBEE-CB54-495E-9D30-75D5DBC64B31}"/>
              </a:ext>
            </a:extLst>
          </p:cNvPr>
          <p:cNvSpPr/>
          <p:nvPr/>
        </p:nvSpPr>
        <p:spPr bwMode="gray">
          <a:xfrm>
            <a:off x="6843867" y="2751071"/>
            <a:ext cx="2345412" cy="332399"/>
          </a:xfrm>
          <a:prstGeom prst="curvedDownArrow">
            <a:avLst/>
          </a:prstGeom>
          <a:solidFill>
            <a:srgbClr val="C00000"/>
          </a:solidFill>
          <a:ln w="9525" cap="flat" cmpd="sng" algn="ctr">
            <a:solidFill>
              <a:schemeClr val="tx1">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endParaRPr lang="en-US">
              <a:solidFill>
                <a:schemeClr val="tx1"/>
              </a:solidFill>
              <a:latin typeface="+mj-lt"/>
            </a:endParaRPr>
          </a:p>
        </p:txBody>
      </p:sp>
      <p:sp>
        <p:nvSpPr>
          <p:cNvPr id="21" name="Rectangle 20">
            <a:extLst>
              <a:ext uri="{FF2B5EF4-FFF2-40B4-BE49-F238E27FC236}">
                <a16:creationId xmlns:a16="http://schemas.microsoft.com/office/drawing/2014/main" xmlns="" id="{305AAE88-9B45-44C3-BA23-846C75215785}"/>
              </a:ext>
            </a:extLst>
          </p:cNvPr>
          <p:cNvSpPr/>
          <p:nvPr/>
        </p:nvSpPr>
        <p:spPr>
          <a:xfrm>
            <a:off x="7731315" y="2440826"/>
            <a:ext cx="877163" cy="369332"/>
          </a:xfrm>
          <a:prstGeom prst="rect">
            <a:avLst/>
          </a:prstGeom>
        </p:spPr>
        <p:txBody>
          <a:bodyPr wrap="none">
            <a:spAutoFit/>
          </a:bodyPr>
          <a:lstStyle/>
          <a:p>
            <a:r>
              <a:rPr lang="en-GB" altLang="zh-CN" dirty="0">
                <a:solidFill>
                  <a:srgbClr val="000000"/>
                </a:solidFill>
                <a:latin typeface="+mj-lt"/>
                <a:cs typeface="Arial" panose="020B0604020202020204" pitchFamily="34" charset="0"/>
              </a:rPr>
              <a:t>predict</a:t>
            </a:r>
            <a:endParaRPr lang="en-US" dirty="0">
              <a:latin typeface="+mj-lt"/>
            </a:endParaRPr>
          </a:p>
        </p:txBody>
      </p:sp>
    </p:spTree>
    <p:extLst>
      <p:ext uri="{BB962C8B-B14F-4D97-AF65-F5344CB8AC3E}">
        <p14:creationId xmlns:p14="http://schemas.microsoft.com/office/powerpoint/2010/main" val="143733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GitHub - tensorflow/tensorflow: An Open Source Machine Learning Framework  for Every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5584" y="4612473"/>
            <a:ext cx="3098997" cy="174318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85775" y="597844"/>
            <a:ext cx="11220450" cy="332399"/>
          </a:xfrm>
        </p:spPr>
        <p:txBody>
          <a:bodyPr/>
          <a:lstStyle/>
          <a:p>
            <a:r>
              <a:rPr lang="de-DE" altLang="zh-CN" dirty="0" err="1">
                <a:cs typeface="Arial" panose="020B0604020202020204" pitchFamily="34" charset="0"/>
              </a:rPr>
              <a:t>Platform</a:t>
            </a:r>
            <a:r>
              <a:rPr lang="de-DE" altLang="zh-CN" dirty="0">
                <a:cs typeface="Arial" panose="020B0604020202020204" pitchFamily="34" charset="0"/>
              </a:rPr>
              <a:t> and main libraries</a:t>
            </a:r>
            <a:endParaRPr lang="zh-CN" altLang="en-US" dirty="0">
              <a:cs typeface="Arial" panose="020B0604020202020204" pitchFamily="34" charset="0"/>
            </a:endParaRPr>
          </a:p>
        </p:txBody>
      </p:sp>
      <p:sp>
        <p:nvSpPr>
          <p:cNvPr id="3" name="文本占位符 2"/>
          <p:cNvSpPr>
            <a:spLocks noGrp="1"/>
          </p:cNvSpPr>
          <p:nvPr>
            <p:ph type="body" sz="quarter" idx="10"/>
          </p:nvPr>
        </p:nvSpPr>
        <p:spPr/>
        <p:txBody>
          <a:bodyPr/>
          <a:lstStyle/>
          <a:p>
            <a:endParaRPr lang="zh-CN" altLang="en-US">
              <a:latin typeface="+mj-lt"/>
            </a:endParaRPr>
          </a:p>
        </p:txBody>
      </p:sp>
      <p:sp>
        <p:nvSpPr>
          <p:cNvPr id="4" name="文本占位符 2"/>
          <p:cNvSpPr txBox="1">
            <a:spLocks/>
          </p:cNvSpPr>
          <p:nvPr/>
        </p:nvSpPr>
        <p:spPr bwMode="gray">
          <a:xfrm>
            <a:off x="516633" y="2078120"/>
            <a:ext cx="5452158" cy="3046988"/>
          </a:xfrm>
          <a:prstGeom prst="rect">
            <a:avLst/>
          </a:prstGeom>
        </p:spPr>
        <p:txBody>
          <a:bodyPr vert="horz" wrap="square" lIns="0" tIns="0" rIns="0" bIns="0" rtlCol="0" anchor="b">
            <a:spAutoFit/>
          </a:bodyPr>
          <a:lstStyle>
            <a:lvl1pPr marL="0" indent="0" algn="l" defTabSz="914400" rtl="0" eaLnBrk="1" latinLnBrk="0" hangingPunct="1">
              <a:lnSpc>
                <a:spcPct val="100000"/>
              </a:lnSpc>
              <a:spcBef>
                <a:spcPts val="0"/>
              </a:spcBef>
              <a:buClr>
                <a:schemeClr val="tx2"/>
              </a:buClr>
              <a:buFont typeface="Arial" panose="020B0604020202020204" pitchFamily="34" charset="0"/>
              <a:buNone/>
              <a:defRPr sz="1600" kern="1200">
                <a:solidFill>
                  <a:schemeClr val="tx1"/>
                </a:solidFill>
                <a:latin typeface="+mn-lt"/>
                <a:ea typeface="+mn-ea"/>
                <a:cs typeface="+mn-cs"/>
              </a:defRPr>
            </a:lvl1pPr>
            <a:lvl2pPr marL="360000" indent="-180000" algn="l" defTabSz="914400" rtl="0" eaLnBrk="1" latinLnBrk="0" hangingPunct="1">
              <a:lnSpc>
                <a:spcPct val="90000"/>
              </a:lnSpc>
              <a:spcBef>
                <a:spcPts val="500"/>
              </a:spcBef>
              <a:buClr>
                <a:schemeClr val="tx2"/>
              </a:buClr>
              <a:buFont typeface="Symbol" panose="05050102010706020507" pitchFamily="18" charset="2"/>
              <a:buChar char="-"/>
              <a:defRPr sz="1600" kern="1200">
                <a:solidFill>
                  <a:schemeClr val="tx1"/>
                </a:solidFill>
                <a:latin typeface="+mn-lt"/>
                <a:ea typeface="+mn-ea"/>
                <a:cs typeface="+mn-cs"/>
              </a:defRPr>
            </a:lvl2pPr>
            <a:lvl3pPr marL="540000" indent="-180000" algn="l" defTabSz="914400" rtl="0" eaLnBrk="1" latinLnBrk="0" hangingPunct="1">
              <a:lnSpc>
                <a:spcPct val="90000"/>
              </a:lnSpc>
              <a:spcBef>
                <a:spcPts val="500"/>
              </a:spcBef>
              <a:buClr>
                <a:schemeClr val="tx2"/>
              </a:buClr>
              <a:buFont typeface="Symbol" panose="05050102010706020507" pitchFamily="18" charset="2"/>
              <a:buChar char="-"/>
              <a:defRPr sz="1600" kern="1200">
                <a:solidFill>
                  <a:schemeClr val="tx1"/>
                </a:solidFill>
                <a:latin typeface="+mn-lt"/>
                <a:ea typeface="+mn-ea"/>
                <a:cs typeface="+mn-cs"/>
              </a:defRPr>
            </a:lvl3pPr>
            <a:lvl4pPr marL="720000" indent="-180000" algn="l" defTabSz="914400" rtl="0" eaLnBrk="1" latinLnBrk="0" hangingPunct="1">
              <a:lnSpc>
                <a:spcPct val="90000"/>
              </a:lnSpc>
              <a:spcBef>
                <a:spcPts val="500"/>
              </a:spcBef>
              <a:buClr>
                <a:schemeClr val="tx2"/>
              </a:buClr>
              <a:buFont typeface="Symbol" panose="05050102010706020507" pitchFamily="18" charset="2"/>
              <a:buChar char="-"/>
              <a:defRPr sz="1600" kern="1200">
                <a:solidFill>
                  <a:schemeClr val="tx1"/>
                </a:solidFill>
                <a:latin typeface="+mn-lt"/>
                <a:ea typeface="+mn-ea"/>
                <a:cs typeface="+mn-cs"/>
              </a:defRPr>
            </a:lvl4pPr>
            <a:lvl5pPr marL="900000" indent="-180000" algn="l" defTabSz="914400" rtl="0" eaLnBrk="1" latinLnBrk="0" hangingPunct="1">
              <a:lnSpc>
                <a:spcPct val="90000"/>
              </a:lnSpc>
              <a:spcBef>
                <a:spcPts val="500"/>
              </a:spcBef>
              <a:buClr>
                <a:schemeClr val="tx2"/>
              </a:buClr>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Tx/>
              <a:buAutoNum type="arabicPeriod"/>
            </a:pPr>
            <a:r>
              <a:rPr lang="de-DE" altLang="zh-CN" sz="1800" dirty="0">
                <a:solidFill>
                  <a:srgbClr val="000000"/>
                </a:solidFill>
                <a:latin typeface="+mj-lt"/>
                <a:ea typeface="Arial Unicode MS" panose="020B0604020202020204" pitchFamily="34" charset="-122"/>
                <a:cs typeface="Arial Unicode MS" panose="020B0604020202020204" pitchFamily="34" charset="-122"/>
              </a:rPr>
              <a:t>Google colab with Jupyter notebook</a:t>
            </a:r>
          </a:p>
          <a:p>
            <a:pPr marL="342900" indent="-342900">
              <a:buClrTx/>
              <a:buAutoNum type="arabicPeriod"/>
            </a:pPr>
            <a:r>
              <a:rPr lang="de-DE" altLang="zh-CN" sz="1800" dirty="0">
                <a:solidFill>
                  <a:srgbClr val="000000"/>
                </a:solidFill>
                <a:latin typeface="+mj-lt"/>
                <a:ea typeface="Arial Unicode MS" panose="020B0604020202020204" pitchFamily="34" charset="-122"/>
                <a:cs typeface="Arial Unicode MS" panose="020B0604020202020204" pitchFamily="34" charset="-122"/>
              </a:rPr>
              <a:t>Python3</a:t>
            </a:r>
          </a:p>
          <a:p>
            <a:pPr marL="342900" indent="-342900">
              <a:buClrTx/>
              <a:buAutoNum type="arabicPeriod"/>
            </a:pPr>
            <a:endParaRPr lang="de-DE" altLang="zh-CN" sz="1800" dirty="0">
              <a:solidFill>
                <a:srgbClr val="000000"/>
              </a:solidFill>
              <a:latin typeface="+mj-lt"/>
              <a:ea typeface="Arial Unicode MS" panose="020B0604020202020204" pitchFamily="34" charset="-122"/>
              <a:cs typeface="Arial Unicode MS" panose="020B0604020202020204" pitchFamily="34" charset="-122"/>
            </a:endParaRPr>
          </a:p>
          <a:p>
            <a:pPr marL="342900" indent="-342900">
              <a:buClrTx/>
              <a:buAutoNum type="arabicPeriod"/>
            </a:pPr>
            <a:r>
              <a:rPr lang="de-DE" altLang="zh-CN" sz="1800" dirty="0">
                <a:solidFill>
                  <a:srgbClr val="000000"/>
                </a:solidFill>
                <a:latin typeface="+mj-lt"/>
                <a:ea typeface="Arial Unicode MS" panose="020B0604020202020204" pitchFamily="34" charset="-122"/>
                <a:cs typeface="Arial Unicode MS" panose="020B0604020202020204" pitchFamily="34" charset="-122"/>
              </a:rPr>
              <a:t>Numpy</a:t>
            </a:r>
          </a:p>
          <a:p>
            <a:pPr marL="342900" indent="-342900">
              <a:buClrTx/>
              <a:buAutoNum type="arabicPeriod"/>
            </a:pPr>
            <a:r>
              <a:rPr lang="de-DE" altLang="zh-CN" sz="1800" dirty="0">
                <a:solidFill>
                  <a:srgbClr val="000000"/>
                </a:solidFill>
                <a:latin typeface="+mj-lt"/>
                <a:ea typeface="Arial Unicode MS" panose="020B0604020202020204" pitchFamily="34" charset="-122"/>
                <a:cs typeface="Arial Unicode MS" panose="020B0604020202020204" pitchFamily="34" charset="-122"/>
              </a:rPr>
              <a:t>Pandas</a:t>
            </a:r>
          </a:p>
          <a:p>
            <a:pPr marL="342900" indent="-342900">
              <a:buClrTx/>
              <a:buAutoNum type="arabicPeriod"/>
            </a:pPr>
            <a:endParaRPr lang="de-DE" altLang="zh-CN" sz="1800" dirty="0">
              <a:solidFill>
                <a:srgbClr val="000000"/>
              </a:solidFill>
              <a:latin typeface="+mj-lt"/>
              <a:ea typeface="Arial Unicode MS" panose="020B0604020202020204" pitchFamily="34" charset="-122"/>
              <a:cs typeface="Arial Unicode MS" panose="020B0604020202020204" pitchFamily="34" charset="-122"/>
            </a:endParaRPr>
          </a:p>
          <a:p>
            <a:pPr marL="342900" indent="-342900">
              <a:buClrTx/>
              <a:buAutoNum type="arabicPeriod"/>
            </a:pPr>
            <a:r>
              <a:rPr lang="de-DE" altLang="zh-CN" sz="1800" dirty="0">
                <a:solidFill>
                  <a:srgbClr val="000000"/>
                </a:solidFill>
                <a:latin typeface="+mj-lt"/>
                <a:ea typeface="Arial Unicode MS" panose="020B0604020202020204" pitchFamily="34" charset="-122"/>
                <a:cs typeface="Arial Unicode MS" panose="020B0604020202020204" pitchFamily="34" charset="-122"/>
              </a:rPr>
              <a:t>Matplotlib.pyplot</a:t>
            </a:r>
          </a:p>
          <a:p>
            <a:pPr marL="342900" indent="-342900">
              <a:buClrTx/>
              <a:buAutoNum type="arabicPeriod"/>
            </a:pPr>
            <a:r>
              <a:rPr lang="de-DE" altLang="zh-CN" sz="1800" dirty="0">
                <a:solidFill>
                  <a:srgbClr val="000000"/>
                </a:solidFill>
                <a:latin typeface="+mj-lt"/>
                <a:ea typeface="Arial Unicode MS" panose="020B0604020202020204" pitchFamily="34" charset="-122"/>
                <a:cs typeface="Arial Unicode MS" panose="020B0604020202020204" pitchFamily="34" charset="-122"/>
              </a:rPr>
              <a:t>Plotly</a:t>
            </a:r>
          </a:p>
          <a:p>
            <a:pPr marL="342900" indent="-342900">
              <a:buClrTx/>
              <a:buAutoNum type="arabicPeriod"/>
            </a:pPr>
            <a:endParaRPr lang="de-DE" altLang="zh-CN" sz="1800" dirty="0">
              <a:solidFill>
                <a:srgbClr val="000000"/>
              </a:solidFill>
              <a:latin typeface="+mj-lt"/>
              <a:ea typeface="Arial Unicode MS" panose="020B0604020202020204" pitchFamily="34" charset="-122"/>
              <a:cs typeface="Arial Unicode MS" panose="020B0604020202020204" pitchFamily="34" charset="-122"/>
            </a:endParaRPr>
          </a:p>
          <a:p>
            <a:pPr marL="342900" indent="-342900">
              <a:buClrTx/>
              <a:buAutoNum type="arabicPeriod"/>
            </a:pPr>
            <a:r>
              <a:rPr lang="de-DE" altLang="zh-CN" sz="1800" dirty="0">
                <a:solidFill>
                  <a:srgbClr val="000000"/>
                </a:solidFill>
                <a:latin typeface="+mj-lt"/>
                <a:ea typeface="Arial Unicode MS" panose="020B0604020202020204" pitchFamily="34" charset="-122"/>
                <a:cs typeface="Arial Unicode MS" panose="020B0604020202020204" pitchFamily="34" charset="-122"/>
              </a:rPr>
              <a:t>Scikit-learn</a:t>
            </a:r>
          </a:p>
          <a:p>
            <a:pPr marL="342900" indent="-342900">
              <a:buClrTx/>
              <a:buAutoNum type="arabicPeriod"/>
            </a:pPr>
            <a:r>
              <a:rPr lang="de-DE" altLang="zh-CN" sz="1800" dirty="0">
                <a:solidFill>
                  <a:srgbClr val="000000"/>
                </a:solidFill>
                <a:latin typeface="+mj-lt"/>
                <a:ea typeface="Arial Unicode MS" panose="020B0604020202020204" pitchFamily="34" charset="-122"/>
                <a:cs typeface="Arial Unicode MS" panose="020B0604020202020204" pitchFamily="34" charset="-122"/>
              </a:rPr>
              <a:t>Tensorflow</a:t>
            </a:r>
          </a:p>
        </p:txBody>
      </p:sp>
      <p:pic>
        <p:nvPicPr>
          <p:cNvPr id="23554" name="Picture 2" descr="scikit-learn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9199" y="4397891"/>
            <a:ext cx="990910" cy="533440"/>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Overview of Pandas Data Types - Practical Business Python"/>
          <p:cNvPicPr>
            <a:picLocks noChangeAspect="1" noChangeArrowheads="1"/>
          </p:cNvPicPr>
          <p:nvPr/>
        </p:nvPicPr>
        <p:blipFill rotWithShape="1">
          <a:blip r:embed="rId5">
            <a:extLst>
              <a:ext uri="{28A0092B-C50C-407E-A947-70E740481C1C}">
                <a14:useLocalDpi xmlns:a14="http://schemas.microsoft.com/office/drawing/2010/main" val="0"/>
              </a:ext>
            </a:extLst>
          </a:blip>
          <a:srcRect b="51655"/>
          <a:stretch/>
        </p:blipFill>
        <p:spPr bwMode="auto">
          <a:xfrm>
            <a:off x="8330010" y="612969"/>
            <a:ext cx="3681114" cy="1316923"/>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Plotly - Wikiped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0010" y="3451113"/>
            <a:ext cx="2840336" cy="94677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Tutorials — Matplotlib 3.4.3 document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6" name="AutoShape 12" descr="Tutorials — Matplotlib 3.4.3 document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7" name="AutoShape 14" descr="Tutorials — Matplotlib 3.4.3 document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8" name="AutoShape 17" descr="matplotlib"/>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pic>
        <p:nvPicPr>
          <p:cNvPr id="23571" name="Picture 19" descr="matplotli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3378" y="2265886"/>
            <a:ext cx="2517162" cy="943936"/>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roject Jupyter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1097" y="3369422"/>
            <a:ext cx="1484487" cy="1720769"/>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Google Collabor - Anfängerhandbuch"/>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pic>
        <p:nvPicPr>
          <p:cNvPr id="24586" name="Picture 10" descr="Google Colab - A Step-by-step Guide - AlgoTrading101 Blog"/>
          <p:cNvPicPr>
            <a:picLocks noChangeAspect="1" noChangeArrowheads="1"/>
          </p:cNvPicPr>
          <p:nvPr/>
        </p:nvPicPr>
        <p:blipFill rotWithShape="1">
          <a:blip r:embed="rId9">
            <a:extLst>
              <a:ext uri="{28A0092B-C50C-407E-A947-70E740481C1C}">
                <a14:useLocalDpi xmlns:a14="http://schemas.microsoft.com/office/drawing/2010/main" val="0"/>
              </a:ext>
            </a:extLst>
          </a:blip>
          <a:srcRect l="7812" t="27247" r="10136" b="27891"/>
          <a:stretch/>
        </p:blipFill>
        <p:spPr bwMode="auto">
          <a:xfrm>
            <a:off x="5009937" y="1054285"/>
            <a:ext cx="3322320" cy="121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7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775" y="597844"/>
            <a:ext cx="11220450" cy="332399"/>
          </a:xfrm>
        </p:spPr>
        <p:txBody>
          <a:bodyPr/>
          <a:lstStyle/>
          <a:p>
            <a:r>
              <a:rPr lang="de-DE" altLang="zh-CN" dirty="0">
                <a:cs typeface="Arial" panose="020B0604020202020204" pitchFamily="34" charset="0"/>
              </a:rPr>
              <a:t>Exploratory analysis</a:t>
            </a:r>
            <a:endParaRPr lang="zh-CN" altLang="en-US" dirty="0">
              <a:cs typeface="Arial" panose="020B0604020202020204" pitchFamily="34" charset="0"/>
            </a:endParaRPr>
          </a:p>
        </p:txBody>
      </p:sp>
      <p:sp>
        <p:nvSpPr>
          <p:cNvPr id="3" name="文本占位符 2"/>
          <p:cNvSpPr>
            <a:spLocks noGrp="1"/>
          </p:cNvSpPr>
          <p:nvPr>
            <p:ph type="body" sz="quarter" idx="10"/>
          </p:nvPr>
        </p:nvSpPr>
        <p:spPr/>
        <p:txBody>
          <a:bodyPr/>
          <a:lstStyle/>
          <a:p>
            <a:endParaRPr lang="zh-CN" altLang="en-US" dirty="0">
              <a:latin typeface="+mj-lt"/>
            </a:endParaRPr>
          </a:p>
        </p:txBody>
      </p:sp>
      <p:sp>
        <p:nvSpPr>
          <p:cNvPr id="4" name="AutoShape 2" descr="data:image/png;base64,iVBORw0KGgoAAAANSUhEUgAABBgAAACMCAYAAADWWRovAAAABHNCSVQICAgIfAhkiAAAAAlwSFlzAAALEgAACxIB0t1+/AAAADh0RVh0U29mdHdhcmUAbWF0cGxvdGxpYiB2ZXJzaW9uMy4yLjIsIGh0dHA6Ly9tYXRwbG90bGliLm9yZy+WH4yJAAAUY0lEQVR4nO3de5BedX3H8feXXEBuJSErQm6LLYggyuURvHXKDEbwUoJKa7BoQJkMVLzWGbG1QwkOFatUO8NQMoIicpOobXC0FBGGVsVmFxkwwUBAgaRcggniiCQk+faPc1IfNnt5NufZfc4++37NnNk9v3P7nmd/u8/uZ3/nnMhMJEmSJEmSqtit0wVIkiRJkqSJz4BBkiRJkiRVZsAgSZIkSZIqM2CQJEmSJEmVGTBIkiRJkqTKDBgkSZIkSVJlUztdwECzZs3K3t7eTpchSZIkSZIG6O/vfzozewZbNmLAEBFXAe8AnsrMVw2yPIAvA28DngPOzMy7y2WLgc+Uq342M68e6Xi9vb309fWNtJokSZIkSRpnEfHIUMtauUTia8DJwyx/K3BIOS0BLi8POhO4ADgeOA64ICJmtFayusb27bB5c2eO/fzzkNmZY0vjIbPo53VRp1qkiWbz5u58z9q6tZhUX1u2wLZtna5CUpcYMWDIzDuBjcOsshD4ehbuAvaLiAOBk4BbM3NjZm4CbmX4oELd5kc/ghkzYK+94Nxzx+8Xp61b4ZRTiuO+7GVw//3jc1xpPD3yCPT2Fv38hBM6+8f9xo1w5JFFLUceCZs2da4WaaLJhPe/H/bcE/bfH7ppFOeVVxY/F/bcE5Yt63Q1GszSpcXXaO+9YcWKTlcjqQu04yaPs4HHmubXlW1DtWuyOOssePbZIhW/5hro7x+f4958M9x+ezF6YsMG+MhHxue40ng6/3xYt67o5ytXwrXXdq6WSy+FNWuKWtasKeYltebOO+E73ym+fzZtgiVLOl1Re2zZUvxzYcsWeOEF+PCHHeVUN+vXw8UXF/+Yef55WLy40xVJ6gK1eIpERCyJiL6I6NuwYUOny1G7bN8+/PxYaR7ml+nQTHWngcNZOzm8dfv2P4xQyhy/73WpG9Tpe3ksZXbnJSATWad+T5PU1doRMKwH5jbNzynbhmrfSWYuy8xGZjZ6ega9GaUmomXLimF306bBO98Jr33t+Bx34cLiWNOnF5dofOlL43NcaTxdfDH09BT9/PDD4YwzOlfLxz4G8+YVtcyfX8xLas0JJ8CCBcV75T77wOWXd7qi9pg+Hb74xeLj9OlwySXwkpd0uio1mzsXPvrRou/tvruXsUhqi8gW0uSI6AW+O8RTJN4OnEfxFInjgX/JzOPKmzz2A8eUq94NHJuZw93PgUajkT5Foots2QLPPQf77Te+x80shpruuy9Mrd3TWKX22LYNnnkGZs6EiM7WsmN494wZsFstBsdJE8umTcV18NOmdbqS9vrd74qPe+3V2To0tGefLUKgPfbodCWSJoiI6M/MxmDLWnlM5fXACcCsiFhH8WSIaQCZ+a/A9yjChbUUj6k8q1y2MSIuAlaWu1o6UrigLrTjPxfjLaL4o0vqZlOmFDeFq4PddqtPLdJENKNLH7RlsFB/++7b6QokdZERA4bMPH2E5Ql8aIhlVwFX7VppkiRJkiRponAcqyRJkiRJqsyAQZIkSZIkVWbAIEmSJEmSKjNgkCRJkiRJlRkwSJIkSZKkygwYJEmSJElSZQYMkiRJkiSpMgMGSZIkSZJUmQGDJEmSJEmqzIBBkiRJkiRVZsAgSZIkSZIqM2CQJEmSJEmVGTBIkiRJkqTKDBgkSZIkSVJlBgySJEmSJKkyAwZJkiRJklRZSwFDRJwcEWsiYm1EnD/I8n+OiHvK6YGIeKZp2bamZSvaWbwkSZIkSaqHqSOtEBFTgMuABcA6YGVErMjM1TvWycyPN63/YeDopl38PjOPal/JkiRJkiSpbloZwXAcsDYzH87MLcANwMJh1j8duL4dxUmSJEmSpImhlYBhNvBY0/y6sm0nETEfOBj4YVPzHhHRFxF3RcSpu1ypJEmSJEmqrREvkRilRcDyzNzW1DY/M9dHxMuBH0bEfZn5UPNGEbEEWAIwb968NpckSZIkSZLGWisjGNYDc5vm55Rtg1nEgMsjMnN9+fFh4A5efH+GHessy8xGZjZ6enpaKEmSJEmSJNVJKwHDSuCQiDg4IqZThAg7PQ0iIg4DZgA/aWqbERG7l5/PAt4IrB64rSRJkiRJmthGvEQiM7dGxHnALcAU4KrMXBURS4G+zNwRNiwCbsjMbNr8lcAVEbGdIsz4XPPTJyRJkiRJUneIF+cBnddoNLKvr6/TZUiSJEmSpAEioj8zG4Mta+USCUmSJEmSpGEZMEiSJEmSpMoMGCRJkiRJUmUGDJIkSZIkqTIDBkmSJEmSVJkBgyRJkiRJqsyAQZIkSZIkVWbAIEmSJEmSKjNgkCRJkiRJlRkwSJIkSZKkygwYJEmSJElSZQYMkiRJkiSpMgMGSZIkSZJUmQGDJEmSJEmqzIBBkiRJkiRVZsAgSZIkSZIqaylgiIiTI2JNRKyNiPMHWX5mRGyIiHvK6eymZYsj4sFyWtzO4iVJkiRJUj1MHWmFiJgCXAYsANYBKyNiRWauHrDqjZl53oBtZwIXAA0ggf5y201tqV71dt3xwP8Mvfy9OYbHjmrbv3UjzJjRnlqksfD4o3D7/OHX2edY+PO+8alnqO+5sfw+l7pF1fessfIXW2DatF3f/rrpwAt/mPfnQf0M7Ht+jSRV1MoIhuOAtZn5cGZuAW4AFra4/5OAWzNzYxkq3AqcvGulauIZJlwAWPm3Y3PYdvyi9v2Z1fchjaWRwgWA3/aPfR0w/Pfc5s3jU4M0UdU1XAC4afqub7t1Ky8KFwD+7ZWVylGb9V+6c9sN/nNFUjWtBAyzgcea5teVbQO9OyLujYjlETF3NNtGxJKI6IuIvg0bNrRYuia8Bz/f6QokjbWHvtbpCiR1wrrbdm577hfjX4eGtuZvdm7b/sz41yGpq7TrJo83A72Z+WqKUQpXj2bjzFyWmY3MbPT09LSpJNXea77a6QokjbVXnD3yOpK6T+9JO7f1vH3869DQGjfv3LbHYeNfh6Su0krAsB6Y2zQ/p2z7f5n568zcMQ72K8CxrW6rLnb0j4dffsT7xua47bh+0GsQVXet9NFXD/LL41gYqpbdemHKlPGpQZqo6vx+U7W2vd7UNDMFFny32v7UXoe+Y+e2d90//nVI6iqROfybR0RMBR4ATqQIB1YC783MVU3rHJiZj5efvxP4VGa+rrzJYz9wTLnq3cCxmblxqOM1Go3s6xunm5JJkiRJkqSWRUR/ZjYGWzbiUyQyc2tEnAfcAkwBrsrMVRGxFOjLzBXARyLiFGArsBE4s9x2Y0RcRBFKACwdLlyQJEmSJEkT04gjGMabIxgkSZIkSaqn4UYwtOsmj5IkSZIkaRIzYJAkSZIkSZUZMEiSJEmSpMoMGCRJkiRJUmUGDJIkSZIkqTIDBkmSJEmSVJkBgyRJkiRJqsyAQZIkSZIkVWbAIEmSJEmSKjNgkCRJkiRJlRkwSJIkSZKkygwYJEmSJElSZQYMkiRJkiSpMgMGSZIkSZJUmQGDJEmSJEmqrKWAISJOjog1EbE2Is4fZPknImJ1RNwbEbdFxPymZdsi4p5yWtHO4iVJkiRJUj1MHWmFiJgCXAYsANYBKyNiRWaublrtZ0AjM5+LiHOBzwPvKZf9PjOPanPdkiRJkiSpRloZwXAcsDYzH87MLcANwMLmFTLz9sx8rpy9C5jT3jIlSZIkSVKdtRIwzAYea5pfV7YN5YPA95vm94iIvoi4KyJO3YUaJUmSJElSzY14icRoRMQZQAP4s6bm+Zm5PiJeDvwwIu7LzIcGbLcEWAIwb968dpYkSZIkSZLGQSsjGNYDc5vm55RtLxIRbwb+DjglMzfvaM/M9eXHh4E7gKMHbpuZyzKzkZmNnp6eUZ2AJEmSJEnqvFYChpXAIRFxcERMBxYBL3oaREQcDVxBES481dQ+IyJ2Lz+fBbwRaL45pCRJkiRJ6gIjXiKRmVsj4jzgFmAKcFVmroqIpUBfZq4A/gnYG7gpIgAezcxTgFcCV0TEdoow43MDnj4hSZIkSZK6QGRmp2t4kUajkX19fZ0uQ5IkSZIkDRAR/ZnZGGxZK5dISJIkSZIkDcuAQZIkSZIkVWbAIEmSJEmSKjNgkCRJkiRJlRkwSJIkSZKkygwYJEmSJElSZQYMkiRJkiSpMgMGSZIkSZJUmQGDJEmSJEmqzIBBkiRJkiRVZsAgSZIkSZIqM2CQJEmSJEmVGTBIkiRJkqTKDBgkSZIkSVJlBgySJEmSJKkyAwZJkiRJklRZSwFDRJwcEWsiYm1EnD/I8t0j4sZy+U8jordp2afL9jURcVL7SpckSZIkSXUxdaQVImIKcBmwAFgHrIyIFZm5umm1DwKbMvNPImIRcAnwnog4HFgEHAEcBPwgIg7NzG3tPpFOuvDCCztdQu2ddtppHHHEER15rS644IKW1vPrqInqgAMO4JxzzgFg7dq1XHvttR2uSNKuavU9a6z4XihJ42vH30ndopURDMcBazPz4czcAtwALBywzkLg6vLz5cCJERFl+w2ZuTkzfwmsLffXNXwjbs3y5cs79lq1cly/jprInnzySS655BKeeOIJwwVpguvk+5HvhZI0/pYvX85DDz3U6TLappWAYTbwWNP8urJt0HUycyvwG2D/FreVJFX0/PPPc8UVV3S6DEmSJI3SN77xjU6X0Da1uMljRCyJiL6I6NuwYUOny5EkSZIkSaPUSsCwHpjbND+nbBt0nYiYCvwR8OsWtyUzl2VmIzMbPT09rVcvtcnChQOv+pEmlrPPPrvj125LmtiOOeaYTpcgSZNSN/0OF5k5/ApFYPAAcCJFOLASeG9mrmpa50PAkZl5TnmTx3dl5l9GxBHAdRT3XTgIuA04ZLibPDYajezr66t4WpIkSZIkqd0ioj8zG4MtG/EpEpm5NSLOA24BpgBXZeaqiFgK9GXmCuBK4JqIWAtspHhyBOV63wRWA1uBD3XbEyQkSZIkSVILIxjGmyMYJEmSJEmqp+FGMNQuYIiIDcAjna5jF8wCnu50EVIb2JfV7ezj6hb2ZXU7+7i63UTt4/Mzc9CbJ9YuYJioIqJvqBRHmkjsy+p29nF1C/uyup19XN2uG/t4LR5TKUmSJEmSJjYDBkmSJEmSVJkBQ/ss63QBUpvYl9Xt7OPqFvZldTv7uLpd1/Vx78EgSZIkSZIqcwSDJEmSJEmqbNIGDBExNyJuj4jVEbEqIj5ats+MiFsj4sHy44yy/bCI+ElEbI6ITw7Y18fLffw8Iq6PiD2GOObicr8PRsTiQZaviIifj8X5qnvVqS9HxB0RsSYi7imnl47luWtyqFkfnx4RyyLigYj4RUS8eyzPXd2lLn05IvZp+jl9T0Q8HRFfGuvzV/erSx8v20+PiPsi4t6I+I+ImDWW567JoWZ9/D1l/14VEZeM5XmPxqS9RCIiDgQOzMy7I2IfoB84FTgT2JiZn4uI84EZmfmp8g+l+eU6mzLzC+V+ZgP/DRyemb+PiG8C38vMrw043kygD2gAWR7v2MzcVC5/F3Aa8OrMfNUYn766SJ36ckTcAXwyM/vG/MQ1adSsj18ITMnMz0TEbsDMzJyIz69WB9SpLw9Yrx/4eGbeOVbnrsmhLn0c+C3wv+X2T0fE54HnMvMfxvYVULerUR/fDfgZxc/0DRFxNfD1zLxtjF+CEU3aEQyZ+Xhm3l1+/lvgfmA2sBC4ulztaorOQGY+lZkrgRcG2d1U4CURMRXYk+IH2kAnAbdm5sbyjf1W4GSAiNgb+ATw2TadniaROvVlaSzUrI9/APjH8jjbDRc0GjXrywBExKHAS4H/qnh6Up36eJTTXhERwL5DbC+NSo36+MuBBzNzQ7neD4BajKqctAFDs4joBY4GfgockJmPl4ueAA4YbtvMXA98AXgUeBz4TWb+5yCrzgYea5pfV7YBXAR8EXhu185AKtSgLwN8tRxy+/flm7rUNp3s4xGxXzl/UUTcHRE3RcSwx5SGUpOf1wCLgBtzsg5p1ZjpZB/PzBeAc4H7KEcyAFfu6rlIg+nwz/G1wCsiorcMKE4F5u7yybTRpA8YytED3wI+lpnPNi8r32yHfcMtr69ZCBwMHESRlJ4xiuMfBfxxZn5ntLVLzTrdl0t/lZlHAn9aTu8b5fbSkGrQx6cCc4AfZ+YxwE8ofjmQRqUGfbnZIuD6XdxWGlSn+3hETKMIGI4ut78X+PRozkEaTqf7eDma4VzgRooRaL8Cto3iFMbMpA4Yyh8+3wKuzcxvl81PltfW7LjG5qkRdvNm4JeZuaFMS78NvCEijo8/3DzpFGA9L06V5pRtrwcaEfEriutwDi2vY5daVpO+vCON3TFk7DrguPacoSa7mvTxX1OMNNtx/JuAY9pweppEatKXd9TyGmBqZva35eQkatPHjwLIzIfKP/a+CbyhTaeoSa4mfZzMvDkzj8/M1wNrgAfadY5VTNqAoRy6fSVwf2Ze2rRoBbDj7pyLgX8fYVePAq+LiD3LfZ5Y7vOnmXlUOa0AbgHeEhEzysTqLcAtmXl5Zh6Umb3Am4AHMvOEdp2nul9d+nJETI3yDs3lD953AD4VRZXVpY+Xv6TeDJxQ7u9EYHUbTlGTRF36ctN+TsfRC2qjGvXx9cDhEdFT7m8BxbXyUiU16uNE+bS2sv2vga+05ywrysxJOVH8MZ8UQ6buKae3AfsDtwEPUtwsY2a5/ssornl5Fnim/HzfctmFwC8o/pi6Bth9iGN+gOJ6mbXAWYMs7wV+3unXxmliTXXpy8BeFHe2vRdYBXyZ4m77HX+NnCb2VJc+XrbPB+4sa7kNmNfp18dp4kx16svlsoeBwzr9ujh1z1SnPg6cQxEq3EsRDu/f6dfHaeJPNevj11P8o2M1sKjTr82OadI+plKSJEmSJLXPpL1EQpIkSZIktY8BgyRJkiRJqsyAQZIkSZIkVWbAIEmSJEmSKjNgkCRJkiRJlRkwSJIkSZKkygwYJEmSJElSZQYMkiRJkiSpsv8Dr0AX3R5mJz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5" name="矩形 4"/>
          <p:cNvSpPr/>
          <p:nvPr/>
        </p:nvSpPr>
        <p:spPr>
          <a:xfrm>
            <a:off x="662897" y="3372363"/>
            <a:ext cx="5402761" cy="1477328"/>
          </a:xfrm>
          <a:prstGeom prst="rect">
            <a:avLst/>
          </a:prstGeom>
        </p:spPr>
        <p:txBody>
          <a:bodyPr wrap="none">
            <a:spAutoFit/>
          </a:bodyPr>
          <a:lstStyle/>
          <a:p>
            <a:pPr marL="285750" indent="-285750">
              <a:buFont typeface="Arial" panose="020B0604020202020204" pitchFamily="34" charset="0"/>
              <a:buChar char="•"/>
            </a:pPr>
            <a:r>
              <a:rPr lang="en-US" altLang="zh-CN" dirty="0">
                <a:solidFill>
                  <a:srgbClr val="000000"/>
                </a:solidFill>
                <a:latin typeface="+mj-lt"/>
                <a:ea typeface="Arial Unicode MS" panose="020B0604020202020204" pitchFamily="34" charset="-122"/>
                <a:cs typeface="Arial Unicode MS" panose="020B0604020202020204" pitchFamily="34" charset="-122"/>
              </a:rPr>
              <a:t>220320 timestamps from 2018-04-01 to 2018-08-31;</a:t>
            </a:r>
          </a:p>
          <a:p>
            <a:pPr marL="285750" indent="-285750">
              <a:buFont typeface="Arial" panose="020B0604020202020204" pitchFamily="34" charset="0"/>
              <a:buChar char="•"/>
            </a:pPr>
            <a:endParaRPr lang="en-US" altLang="zh-CN" dirty="0">
              <a:solidFill>
                <a:srgbClr val="000000"/>
              </a:solidFill>
              <a:latin typeface="+mj-lt"/>
              <a:ea typeface="Arial Unicode MS" panose="020B0604020202020204" pitchFamily="34" charset="-122"/>
              <a:cs typeface="Arial Unicode MS" panose="020B0604020202020204" pitchFamily="34" charset="-122"/>
            </a:endParaRPr>
          </a:p>
          <a:p>
            <a:pPr marL="285750" indent="-285750">
              <a:buFont typeface="Arial" panose="020B0604020202020204" pitchFamily="34" charset="0"/>
              <a:buChar char="•"/>
            </a:pPr>
            <a:r>
              <a:rPr lang="de-DE" altLang="zh-CN" dirty="0">
                <a:solidFill>
                  <a:srgbClr val="000000"/>
                </a:solidFill>
                <a:latin typeface="+mj-lt"/>
                <a:ea typeface="Arial Unicode MS" panose="020B0604020202020204" pitchFamily="34" charset="-122"/>
                <a:cs typeface="Arial Unicode MS" panose="020B0604020202020204" pitchFamily="34" charset="-122"/>
              </a:rPr>
              <a:t>7 machine failure events in 5 </a:t>
            </a:r>
            <a:r>
              <a:rPr lang="de-DE" altLang="zh-CN" dirty="0" err="1">
                <a:solidFill>
                  <a:srgbClr val="000000"/>
                </a:solidFill>
                <a:latin typeface="+mj-lt"/>
                <a:ea typeface="Arial Unicode MS" panose="020B0604020202020204" pitchFamily="34" charset="-122"/>
                <a:cs typeface="Arial Unicode MS" panose="020B0604020202020204" pitchFamily="34" charset="-122"/>
              </a:rPr>
              <a:t>months</a:t>
            </a:r>
            <a:r>
              <a:rPr lang="de-DE" altLang="zh-CN" dirty="0">
                <a:solidFill>
                  <a:srgbClr val="000000"/>
                </a:solidFill>
                <a:latin typeface="+mj-lt"/>
                <a:ea typeface="Arial Unicode MS" panose="020B0604020202020204" pitchFamily="34" charset="-122"/>
                <a:cs typeface="Arial Unicode MS" panose="020B0604020202020204" pitchFamily="34" charset="-122"/>
              </a:rPr>
              <a:t>;</a:t>
            </a:r>
          </a:p>
          <a:p>
            <a:pPr marL="285750" indent="-285750">
              <a:buFont typeface="Arial" panose="020B0604020202020204" pitchFamily="34" charset="0"/>
              <a:buChar char="•"/>
            </a:pPr>
            <a:r>
              <a:rPr lang="de-DE" altLang="zh-CN" dirty="0">
                <a:solidFill>
                  <a:srgbClr val="000000"/>
                </a:solidFill>
                <a:latin typeface="+mj-lt"/>
                <a:ea typeface="Arial Unicode MS" panose="020B0604020202020204" pitchFamily="34" charset="-122"/>
                <a:cs typeface="Arial Unicode MS" panose="020B0604020202020204" pitchFamily="34" charset="-122"/>
              </a:rPr>
              <a:t>About 34.45h (</a:t>
            </a:r>
            <a:r>
              <a:rPr lang="de-DE" altLang="zh-CN" dirty="0" err="1">
                <a:solidFill>
                  <a:srgbClr val="000000"/>
                </a:solidFill>
                <a:latin typeface="+mj-lt"/>
                <a:ea typeface="Arial Unicode MS" panose="020B0604020202020204" pitchFamily="34" charset="-122"/>
                <a:cs typeface="Arial Unicode MS" panose="020B0604020202020204" pitchFamily="34" charset="-122"/>
              </a:rPr>
              <a:t>mean</a:t>
            </a:r>
            <a:r>
              <a:rPr lang="de-DE" altLang="zh-CN" dirty="0">
                <a:solidFill>
                  <a:srgbClr val="000000"/>
                </a:solidFill>
                <a:latin typeface="+mj-lt"/>
                <a:ea typeface="Arial Unicode MS" panose="020B0604020202020204" pitchFamily="34" charset="-122"/>
                <a:cs typeface="Arial Unicode MS" panose="020B0604020202020204" pitchFamily="34" charset="-122"/>
              </a:rPr>
              <a:t>) to recover after one failure;</a:t>
            </a:r>
            <a:endParaRPr lang="en-US" altLang="zh-CN" dirty="0">
              <a:solidFill>
                <a:srgbClr val="000000"/>
              </a:solidFill>
              <a:latin typeface="+mj-lt"/>
              <a:ea typeface="Arial Unicode MS" panose="020B0604020202020204" pitchFamily="34" charset="-122"/>
              <a:cs typeface="Arial Unicode MS" panose="020B0604020202020204" pitchFamily="34" charset="-122"/>
            </a:endParaRPr>
          </a:p>
          <a:p>
            <a:r>
              <a:rPr lang="en-US" altLang="zh-CN" dirty="0">
                <a:latin typeface="+mj-lt"/>
              </a:rPr>
              <a:t> </a:t>
            </a:r>
            <a:endParaRPr lang="zh-CN" altLang="en-US" dirty="0">
              <a:latin typeface="+mj-lt"/>
            </a:endParaRPr>
          </a:p>
        </p:txBody>
      </p:sp>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3730" y="800707"/>
            <a:ext cx="5177470" cy="2537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1270614" y="1207891"/>
            <a:ext cx="5367706" cy="1754326"/>
          </a:xfrm>
          <a:prstGeom prst="rect">
            <a:avLst/>
          </a:prstGeom>
        </p:spPr>
        <p:txBody>
          <a:bodyPr wrap="square">
            <a:spAutoFit/>
          </a:bodyPr>
          <a:lstStyle/>
          <a:p>
            <a:pPr marL="285750" indent="-285750">
              <a:buFont typeface="Arial" panose="020B0604020202020204" pitchFamily="34" charset="0"/>
              <a:buChar char="•"/>
            </a:pPr>
            <a:r>
              <a:rPr lang="en-GB" altLang="zh-CN" dirty="0">
                <a:solidFill>
                  <a:srgbClr val="000000"/>
                </a:solidFill>
                <a:latin typeface="+mj-lt"/>
                <a:cs typeface="Arial" panose="020B0604020202020204" pitchFamily="34" charset="0"/>
              </a:rPr>
              <a:t>a column named timestamp</a:t>
            </a:r>
          </a:p>
          <a:p>
            <a:r>
              <a:rPr lang="en-GB" altLang="zh-CN" dirty="0">
                <a:solidFill>
                  <a:srgbClr val="000000"/>
                </a:solidFill>
                <a:latin typeface="+mj-lt"/>
                <a:cs typeface="Arial" panose="020B0604020202020204" pitchFamily="34" charset="0"/>
              </a:rPr>
              <a:t>    </a:t>
            </a:r>
            <a:r>
              <a:rPr lang="en-GB" altLang="zh-CN" sz="1600" dirty="0">
                <a:solidFill>
                  <a:schemeClr val="bg1">
                    <a:lumMod val="65000"/>
                  </a:schemeClr>
                </a:solidFill>
                <a:latin typeface="+mj-lt"/>
                <a:cs typeface="Arial" panose="020B0604020202020204" pitchFamily="34" charset="0"/>
              </a:rPr>
              <a:t>every 1 min, no missing timestamps</a:t>
            </a:r>
            <a:endParaRPr lang="en-GB" altLang="zh-CN" dirty="0">
              <a:solidFill>
                <a:schemeClr val="bg1">
                  <a:lumMod val="65000"/>
                </a:schemeClr>
              </a:solidFill>
              <a:latin typeface="+mj-lt"/>
              <a:cs typeface="Arial" panose="020B0604020202020204" pitchFamily="34" charset="0"/>
            </a:endParaRPr>
          </a:p>
          <a:p>
            <a:pPr marL="285750" indent="-285750">
              <a:buFont typeface="Arial" panose="020B0604020202020204" pitchFamily="34" charset="0"/>
              <a:buChar char="•"/>
            </a:pPr>
            <a:r>
              <a:rPr lang="en-GB" altLang="zh-CN" dirty="0">
                <a:solidFill>
                  <a:srgbClr val="000000"/>
                </a:solidFill>
                <a:latin typeface="+mj-lt"/>
                <a:cs typeface="Arial" panose="020B0604020202020204" pitchFamily="34" charset="0"/>
              </a:rPr>
              <a:t>51 columns of sensor data</a:t>
            </a:r>
          </a:p>
          <a:p>
            <a:r>
              <a:rPr lang="en-GB" altLang="zh-CN" dirty="0">
                <a:solidFill>
                  <a:srgbClr val="000000"/>
                </a:solidFill>
                <a:latin typeface="+mj-lt"/>
                <a:cs typeface="Arial" panose="020B0604020202020204" pitchFamily="34" charset="0"/>
              </a:rPr>
              <a:t>    </a:t>
            </a:r>
            <a:r>
              <a:rPr lang="en-GB" altLang="zh-CN" sz="1600" dirty="0">
                <a:solidFill>
                  <a:schemeClr val="bg1">
                    <a:lumMod val="65000"/>
                  </a:schemeClr>
                </a:solidFill>
                <a:latin typeface="+mj-lt"/>
                <a:cs typeface="Arial" panose="020B0604020202020204" pitchFamily="34" charset="0"/>
              </a:rPr>
              <a:t>no meaning, no unit</a:t>
            </a:r>
          </a:p>
          <a:p>
            <a:pPr marL="285750" indent="-285750">
              <a:buFont typeface="Arial" panose="020B0604020202020204" pitchFamily="34" charset="0"/>
              <a:buChar char="•"/>
            </a:pPr>
            <a:r>
              <a:rPr lang="en-GB" altLang="zh-CN" dirty="0">
                <a:solidFill>
                  <a:srgbClr val="000000"/>
                </a:solidFill>
                <a:latin typeface="+mj-lt"/>
                <a:cs typeface="Arial" panose="020B0604020202020204" pitchFamily="34" charset="0"/>
              </a:rPr>
              <a:t>a column of machine status</a:t>
            </a:r>
          </a:p>
          <a:p>
            <a:r>
              <a:rPr lang="en-GB" altLang="zh-CN" dirty="0">
                <a:solidFill>
                  <a:srgbClr val="000000"/>
                </a:solidFill>
                <a:latin typeface="+mj-lt"/>
                <a:cs typeface="Arial" panose="020B0604020202020204" pitchFamily="34" charset="0"/>
              </a:rPr>
              <a:t>    </a:t>
            </a:r>
            <a:r>
              <a:rPr lang="en-GB" altLang="zh-CN" dirty="0">
                <a:solidFill>
                  <a:schemeClr val="bg1">
                    <a:lumMod val="65000"/>
                  </a:schemeClr>
                </a:solidFill>
                <a:latin typeface="+mj-lt"/>
                <a:cs typeface="Arial" panose="020B0604020202020204" pitchFamily="34" charset="0"/>
              </a:rPr>
              <a:t>normal, broken, recovering</a:t>
            </a:r>
            <a:endParaRPr lang="zh-CN" altLang="en-US" dirty="0">
              <a:solidFill>
                <a:schemeClr val="bg1">
                  <a:lumMod val="65000"/>
                </a:schemeClr>
              </a:solidFill>
              <a:latin typeface="+mj-lt"/>
              <a:cs typeface="Arial" panose="020B0604020202020204" pitchFamily="34" charset="0"/>
            </a:endParaRPr>
          </a:p>
        </p:txBody>
      </p:sp>
      <p:sp>
        <p:nvSpPr>
          <p:cNvPr id="11" name="矩形 10"/>
          <p:cNvSpPr/>
          <p:nvPr/>
        </p:nvSpPr>
        <p:spPr>
          <a:xfrm>
            <a:off x="598635" y="1759317"/>
            <a:ext cx="620554" cy="369332"/>
          </a:xfrm>
          <a:prstGeom prst="rect">
            <a:avLst/>
          </a:prstGeom>
        </p:spPr>
        <p:txBody>
          <a:bodyPr wrap="none">
            <a:spAutoFit/>
          </a:bodyPr>
          <a:lstStyle/>
          <a:p>
            <a:r>
              <a:rPr lang="de-DE" altLang="zh-CN" dirty="0">
                <a:solidFill>
                  <a:srgbClr val="000000"/>
                </a:solidFill>
                <a:latin typeface="+mj-lt"/>
                <a:cs typeface="Arial" panose="020B0604020202020204" pitchFamily="34" charset="0"/>
              </a:rPr>
              <a:t>Data</a:t>
            </a:r>
            <a:endParaRPr lang="zh-CN" altLang="en-US" dirty="0">
              <a:solidFill>
                <a:srgbClr val="000000"/>
              </a:solidFill>
              <a:latin typeface="+mj-lt"/>
              <a:cs typeface="Arial" panose="020B0604020202020204" pitchFamily="34" charset="0"/>
            </a:endParaRPr>
          </a:p>
        </p:txBody>
      </p:sp>
      <p:cxnSp>
        <p:nvCxnSpPr>
          <p:cNvPr id="7" name="Straight Arrow Connector 6">
            <a:extLst>
              <a:ext uri="{FF2B5EF4-FFF2-40B4-BE49-F238E27FC236}">
                <a16:creationId xmlns:a16="http://schemas.microsoft.com/office/drawing/2014/main" xmlns="" id="{629A25B8-72CF-415A-8B0B-CB52497720E7}"/>
              </a:ext>
            </a:extLst>
          </p:cNvPr>
          <p:cNvCxnSpPr/>
          <p:nvPr/>
        </p:nvCxnSpPr>
        <p:spPr bwMode="gray">
          <a:xfrm>
            <a:off x="8851769" y="4500106"/>
            <a:ext cx="0" cy="3839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D7FC9A93-7E4A-4A7D-813A-3C1E45E8010F}"/>
              </a:ext>
            </a:extLst>
          </p:cNvPr>
          <p:cNvPicPr>
            <a:picLocks noChangeAspect="1"/>
          </p:cNvPicPr>
          <p:nvPr/>
        </p:nvPicPr>
        <p:blipFill rotWithShape="1">
          <a:blip r:embed="rId4"/>
          <a:srcRect l="567" r="1219"/>
          <a:stretch/>
        </p:blipFill>
        <p:spPr>
          <a:xfrm>
            <a:off x="662897" y="4884043"/>
            <a:ext cx="11123899" cy="1356836"/>
          </a:xfrm>
          <a:prstGeom prst="rect">
            <a:avLst/>
          </a:prstGeom>
        </p:spPr>
      </p:pic>
      <p:sp>
        <p:nvSpPr>
          <p:cNvPr id="13" name="Rectangle 12">
            <a:extLst>
              <a:ext uri="{FF2B5EF4-FFF2-40B4-BE49-F238E27FC236}">
                <a16:creationId xmlns:a16="http://schemas.microsoft.com/office/drawing/2014/main" xmlns="" id="{FD74604D-33F2-4225-9126-D27824851184}"/>
              </a:ext>
            </a:extLst>
          </p:cNvPr>
          <p:cNvSpPr/>
          <p:nvPr/>
        </p:nvSpPr>
        <p:spPr>
          <a:xfrm>
            <a:off x="8445247" y="4138077"/>
            <a:ext cx="781496" cy="369332"/>
          </a:xfrm>
          <a:prstGeom prst="rect">
            <a:avLst/>
          </a:prstGeom>
        </p:spPr>
        <p:txBody>
          <a:bodyPr wrap="none">
            <a:spAutoFit/>
          </a:bodyPr>
          <a:lstStyle/>
          <a:p>
            <a:r>
              <a:rPr lang="de-DE" altLang="zh-CN" dirty="0" err="1">
                <a:solidFill>
                  <a:srgbClr val="FF0000"/>
                </a:solidFill>
                <a:latin typeface="+mj-lt"/>
                <a:ea typeface="Arial Unicode MS" panose="020B0604020202020204" pitchFamily="34" charset="-122"/>
                <a:cs typeface="Arial" panose="020B0604020202020204" pitchFamily="34" charset="0"/>
              </a:rPr>
              <a:t>failure</a:t>
            </a:r>
            <a:endParaRPr lang="en-US" dirty="0">
              <a:solidFill>
                <a:srgbClr val="FF0000"/>
              </a:solidFill>
              <a:latin typeface="+mj-lt"/>
              <a:cs typeface="Arial" panose="020B0604020202020204" pitchFamily="34" charset="0"/>
            </a:endParaRPr>
          </a:p>
        </p:txBody>
      </p:sp>
      <p:cxnSp>
        <p:nvCxnSpPr>
          <p:cNvPr id="16" name="Straight Arrow Connector 15">
            <a:extLst>
              <a:ext uri="{FF2B5EF4-FFF2-40B4-BE49-F238E27FC236}">
                <a16:creationId xmlns:a16="http://schemas.microsoft.com/office/drawing/2014/main" xmlns="" id="{9D735A6C-DBF2-45C9-8198-9C61E1A0EE35}"/>
              </a:ext>
            </a:extLst>
          </p:cNvPr>
          <p:cNvCxnSpPr>
            <a:cxnSpLocks/>
          </p:cNvCxnSpPr>
          <p:nvPr/>
        </p:nvCxnSpPr>
        <p:spPr bwMode="gray">
          <a:xfrm flipH="1">
            <a:off x="8995911" y="5562461"/>
            <a:ext cx="42263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924040D5-948C-41A1-B12F-E9A3CF66367F}"/>
              </a:ext>
            </a:extLst>
          </p:cNvPr>
          <p:cNvSpPr/>
          <p:nvPr/>
        </p:nvSpPr>
        <p:spPr>
          <a:xfrm>
            <a:off x="9452161" y="5377795"/>
            <a:ext cx="1175130" cy="369332"/>
          </a:xfrm>
          <a:prstGeom prst="rect">
            <a:avLst/>
          </a:prstGeom>
        </p:spPr>
        <p:txBody>
          <a:bodyPr wrap="none">
            <a:spAutoFit/>
          </a:bodyPr>
          <a:lstStyle/>
          <a:p>
            <a:r>
              <a:rPr lang="de-DE" dirty="0" err="1">
                <a:solidFill>
                  <a:srgbClr val="FF9900"/>
                </a:solidFill>
                <a:latin typeface="+mj-lt"/>
                <a:ea typeface="Arial Unicode MS" panose="020B0604020202020204" pitchFamily="34" charset="-122"/>
                <a:cs typeface="Arial" panose="020B0604020202020204" pitchFamily="34" charset="0"/>
              </a:rPr>
              <a:t>recovering</a:t>
            </a:r>
            <a:endParaRPr lang="en-US" dirty="0">
              <a:solidFill>
                <a:srgbClr val="FF9900"/>
              </a:solidFill>
              <a:latin typeface="+mj-lt"/>
              <a:cs typeface="Arial" panose="020B0604020202020204" pitchFamily="34" charset="0"/>
            </a:endParaRPr>
          </a:p>
        </p:txBody>
      </p:sp>
      <p:cxnSp>
        <p:nvCxnSpPr>
          <p:cNvPr id="19" name="Straight Arrow Connector 18">
            <a:extLst>
              <a:ext uri="{FF2B5EF4-FFF2-40B4-BE49-F238E27FC236}">
                <a16:creationId xmlns:a16="http://schemas.microsoft.com/office/drawing/2014/main" xmlns="" id="{A0DDB98C-70E0-4E39-9FAD-17EA8E78F72F}"/>
              </a:ext>
            </a:extLst>
          </p:cNvPr>
          <p:cNvCxnSpPr/>
          <p:nvPr/>
        </p:nvCxnSpPr>
        <p:spPr bwMode="gray">
          <a:xfrm>
            <a:off x="11169159" y="5642321"/>
            <a:ext cx="0" cy="3839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00C1A343-E63A-4238-9677-577E05F09CEE}"/>
              </a:ext>
            </a:extLst>
          </p:cNvPr>
          <p:cNvSpPr/>
          <p:nvPr/>
        </p:nvSpPr>
        <p:spPr>
          <a:xfrm>
            <a:off x="10762637" y="5280292"/>
            <a:ext cx="889987" cy="369332"/>
          </a:xfrm>
          <a:prstGeom prst="rect">
            <a:avLst/>
          </a:prstGeom>
        </p:spPr>
        <p:txBody>
          <a:bodyPr wrap="none">
            <a:spAutoFit/>
          </a:bodyPr>
          <a:lstStyle/>
          <a:p>
            <a:r>
              <a:rPr lang="de-DE" dirty="0">
                <a:solidFill>
                  <a:srgbClr val="FF0000"/>
                </a:solidFill>
                <a:latin typeface="+mj-lt"/>
                <a:ea typeface="Arial Unicode MS" panose="020B0604020202020204" pitchFamily="34" charset="-122"/>
                <a:cs typeface="Arial" panose="020B0604020202020204" pitchFamily="34" charset="0"/>
              </a:rPr>
              <a:t>normal</a:t>
            </a:r>
            <a:endParaRPr lang="en-US" dirty="0">
              <a:solidFill>
                <a:srgbClr val="FF0000"/>
              </a:solidFill>
              <a:latin typeface="+mj-lt"/>
              <a:cs typeface="Arial" panose="020B0604020202020204" pitchFamily="34" charset="0"/>
            </a:endParaRPr>
          </a:p>
        </p:txBody>
      </p:sp>
      <p:sp>
        <p:nvSpPr>
          <p:cNvPr id="15" name="Rectangle 14">
            <a:extLst>
              <a:ext uri="{FF2B5EF4-FFF2-40B4-BE49-F238E27FC236}">
                <a16:creationId xmlns:a16="http://schemas.microsoft.com/office/drawing/2014/main" xmlns="" id="{22951F5C-DAEF-42E1-B70A-1D7EEC0C52D2}"/>
              </a:ext>
            </a:extLst>
          </p:cNvPr>
          <p:cNvSpPr/>
          <p:nvPr/>
        </p:nvSpPr>
        <p:spPr>
          <a:xfrm>
            <a:off x="645770" y="6191464"/>
            <a:ext cx="872355" cy="338554"/>
          </a:xfrm>
          <a:prstGeom prst="rect">
            <a:avLst/>
          </a:prstGeom>
        </p:spPr>
        <p:txBody>
          <a:bodyPr wrap="none">
            <a:spAutoFit/>
          </a:bodyPr>
          <a:lstStyle/>
          <a:p>
            <a:r>
              <a:rPr lang="en-US" altLang="zh-CN" sz="1600" dirty="0">
                <a:solidFill>
                  <a:srgbClr val="000000"/>
                </a:solidFill>
                <a:latin typeface="+mj-lt"/>
                <a:ea typeface="Arial Unicode MS" panose="020B0604020202020204" pitchFamily="34" charset="-122"/>
                <a:cs typeface="Arial Unicode MS" panose="020B0604020202020204" pitchFamily="34" charset="-122"/>
              </a:rPr>
              <a:t>2018-04</a:t>
            </a:r>
            <a:endParaRPr lang="en-US" sz="1600" dirty="0">
              <a:latin typeface="+mj-lt"/>
            </a:endParaRPr>
          </a:p>
        </p:txBody>
      </p:sp>
      <p:sp>
        <p:nvSpPr>
          <p:cNvPr id="22" name="Rectangle 21">
            <a:extLst>
              <a:ext uri="{FF2B5EF4-FFF2-40B4-BE49-F238E27FC236}">
                <a16:creationId xmlns:a16="http://schemas.microsoft.com/office/drawing/2014/main" xmlns="" id="{06764F9E-F268-437C-B73A-310CC227A159}"/>
              </a:ext>
            </a:extLst>
          </p:cNvPr>
          <p:cNvSpPr/>
          <p:nvPr/>
        </p:nvSpPr>
        <p:spPr>
          <a:xfrm>
            <a:off x="2686680" y="6191464"/>
            <a:ext cx="872355" cy="338554"/>
          </a:xfrm>
          <a:prstGeom prst="rect">
            <a:avLst/>
          </a:prstGeom>
        </p:spPr>
        <p:txBody>
          <a:bodyPr wrap="none">
            <a:spAutoFit/>
          </a:bodyPr>
          <a:lstStyle/>
          <a:p>
            <a:r>
              <a:rPr lang="en-US" altLang="zh-CN" sz="1600" dirty="0">
                <a:solidFill>
                  <a:srgbClr val="000000"/>
                </a:solidFill>
                <a:latin typeface="+mj-lt"/>
                <a:ea typeface="Arial Unicode MS" panose="020B0604020202020204" pitchFamily="34" charset="-122"/>
                <a:cs typeface="Arial Unicode MS" panose="020B0604020202020204" pitchFamily="34" charset="-122"/>
              </a:rPr>
              <a:t>2018-05</a:t>
            </a:r>
            <a:endParaRPr lang="en-US" sz="1600" dirty="0">
              <a:latin typeface="+mj-lt"/>
            </a:endParaRPr>
          </a:p>
        </p:txBody>
      </p:sp>
      <p:sp>
        <p:nvSpPr>
          <p:cNvPr id="23" name="Rectangle 22">
            <a:extLst>
              <a:ext uri="{FF2B5EF4-FFF2-40B4-BE49-F238E27FC236}">
                <a16:creationId xmlns:a16="http://schemas.microsoft.com/office/drawing/2014/main" xmlns="" id="{0F01CA05-903A-4A44-9FA8-AE1DD49CE1C0}"/>
              </a:ext>
            </a:extLst>
          </p:cNvPr>
          <p:cNvSpPr/>
          <p:nvPr/>
        </p:nvSpPr>
        <p:spPr>
          <a:xfrm>
            <a:off x="4727590" y="6191464"/>
            <a:ext cx="872355" cy="338554"/>
          </a:xfrm>
          <a:prstGeom prst="rect">
            <a:avLst/>
          </a:prstGeom>
        </p:spPr>
        <p:txBody>
          <a:bodyPr wrap="none">
            <a:spAutoFit/>
          </a:bodyPr>
          <a:lstStyle/>
          <a:p>
            <a:r>
              <a:rPr lang="en-US" altLang="zh-CN" sz="1600" dirty="0">
                <a:solidFill>
                  <a:srgbClr val="000000"/>
                </a:solidFill>
                <a:latin typeface="+mj-lt"/>
                <a:ea typeface="Arial Unicode MS" panose="020B0604020202020204" pitchFamily="34" charset="-122"/>
                <a:cs typeface="Arial Unicode MS" panose="020B0604020202020204" pitchFamily="34" charset="-122"/>
              </a:rPr>
              <a:t>2018-06</a:t>
            </a:r>
            <a:endParaRPr lang="en-US" sz="1600" dirty="0">
              <a:latin typeface="+mj-lt"/>
            </a:endParaRPr>
          </a:p>
        </p:txBody>
      </p:sp>
      <p:sp>
        <p:nvSpPr>
          <p:cNvPr id="24" name="Rectangle 23">
            <a:extLst>
              <a:ext uri="{FF2B5EF4-FFF2-40B4-BE49-F238E27FC236}">
                <a16:creationId xmlns:a16="http://schemas.microsoft.com/office/drawing/2014/main" xmlns="" id="{A3161546-C12B-4F6C-AA31-A22148A96774}"/>
              </a:ext>
            </a:extLst>
          </p:cNvPr>
          <p:cNvSpPr/>
          <p:nvPr/>
        </p:nvSpPr>
        <p:spPr>
          <a:xfrm>
            <a:off x="6768500" y="6191464"/>
            <a:ext cx="872355" cy="338554"/>
          </a:xfrm>
          <a:prstGeom prst="rect">
            <a:avLst/>
          </a:prstGeom>
        </p:spPr>
        <p:txBody>
          <a:bodyPr wrap="none">
            <a:spAutoFit/>
          </a:bodyPr>
          <a:lstStyle/>
          <a:p>
            <a:r>
              <a:rPr lang="en-US" altLang="zh-CN" sz="1600" dirty="0">
                <a:solidFill>
                  <a:srgbClr val="000000"/>
                </a:solidFill>
                <a:latin typeface="+mj-lt"/>
                <a:ea typeface="Arial Unicode MS" panose="020B0604020202020204" pitchFamily="34" charset="-122"/>
                <a:cs typeface="Arial Unicode MS" panose="020B0604020202020204" pitchFamily="34" charset="-122"/>
              </a:rPr>
              <a:t>2018-07</a:t>
            </a:r>
            <a:endParaRPr lang="en-US" sz="1600" dirty="0">
              <a:latin typeface="+mj-lt"/>
            </a:endParaRPr>
          </a:p>
        </p:txBody>
      </p:sp>
      <p:sp>
        <p:nvSpPr>
          <p:cNvPr id="25" name="Rectangle 24">
            <a:extLst>
              <a:ext uri="{FF2B5EF4-FFF2-40B4-BE49-F238E27FC236}">
                <a16:creationId xmlns:a16="http://schemas.microsoft.com/office/drawing/2014/main" xmlns="" id="{38AB2526-7CEA-4649-B8E7-7C2669DAC10B}"/>
              </a:ext>
            </a:extLst>
          </p:cNvPr>
          <p:cNvSpPr/>
          <p:nvPr/>
        </p:nvSpPr>
        <p:spPr>
          <a:xfrm>
            <a:off x="8809410" y="6191464"/>
            <a:ext cx="872355" cy="338554"/>
          </a:xfrm>
          <a:prstGeom prst="rect">
            <a:avLst/>
          </a:prstGeom>
        </p:spPr>
        <p:txBody>
          <a:bodyPr wrap="none">
            <a:spAutoFit/>
          </a:bodyPr>
          <a:lstStyle/>
          <a:p>
            <a:r>
              <a:rPr lang="en-US" altLang="zh-CN" sz="1600" dirty="0">
                <a:solidFill>
                  <a:srgbClr val="000000"/>
                </a:solidFill>
                <a:latin typeface="+mj-lt"/>
                <a:ea typeface="Arial Unicode MS" panose="020B0604020202020204" pitchFamily="34" charset="-122"/>
                <a:cs typeface="Arial Unicode MS" panose="020B0604020202020204" pitchFamily="34" charset="-122"/>
              </a:rPr>
              <a:t>2018-08</a:t>
            </a:r>
            <a:endParaRPr lang="en-US" sz="1600" dirty="0">
              <a:latin typeface="+mj-lt"/>
            </a:endParaRPr>
          </a:p>
        </p:txBody>
      </p:sp>
      <p:sp>
        <p:nvSpPr>
          <p:cNvPr id="26" name="Rectangle 25">
            <a:extLst>
              <a:ext uri="{FF2B5EF4-FFF2-40B4-BE49-F238E27FC236}">
                <a16:creationId xmlns:a16="http://schemas.microsoft.com/office/drawing/2014/main" xmlns="" id="{E25F5735-D341-4798-B07F-9BF7B4FD716A}"/>
              </a:ext>
            </a:extLst>
          </p:cNvPr>
          <p:cNvSpPr/>
          <p:nvPr/>
        </p:nvSpPr>
        <p:spPr>
          <a:xfrm>
            <a:off x="10850321" y="6191464"/>
            <a:ext cx="872355" cy="338554"/>
          </a:xfrm>
          <a:prstGeom prst="rect">
            <a:avLst/>
          </a:prstGeom>
        </p:spPr>
        <p:txBody>
          <a:bodyPr wrap="none">
            <a:spAutoFit/>
          </a:bodyPr>
          <a:lstStyle/>
          <a:p>
            <a:r>
              <a:rPr lang="en-US" altLang="zh-CN" sz="1600" dirty="0">
                <a:solidFill>
                  <a:srgbClr val="000000"/>
                </a:solidFill>
                <a:latin typeface="+mj-lt"/>
                <a:ea typeface="Arial Unicode MS" panose="020B0604020202020204" pitchFamily="34" charset="-122"/>
                <a:cs typeface="Arial Unicode MS" panose="020B0604020202020204" pitchFamily="34" charset="-122"/>
              </a:rPr>
              <a:t>2018-09</a:t>
            </a:r>
            <a:endParaRPr lang="en-US" sz="1600" dirty="0">
              <a:latin typeface="+mj-lt"/>
            </a:endParaRPr>
          </a:p>
        </p:txBody>
      </p:sp>
      <p:sp>
        <p:nvSpPr>
          <p:cNvPr id="17" name="Rectangle 16">
            <a:extLst>
              <a:ext uri="{FF2B5EF4-FFF2-40B4-BE49-F238E27FC236}">
                <a16:creationId xmlns:a16="http://schemas.microsoft.com/office/drawing/2014/main" xmlns="" id="{F1F85199-D18A-4F96-A48F-D13ED46BB075}"/>
              </a:ext>
            </a:extLst>
          </p:cNvPr>
          <p:cNvSpPr/>
          <p:nvPr/>
        </p:nvSpPr>
        <p:spPr>
          <a:xfrm>
            <a:off x="9418546" y="1057102"/>
            <a:ext cx="960365" cy="461665"/>
          </a:xfrm>
          <a:prstGeom prst="rect">
            <a:avLst/>
          </a:prstGeom>
        </p:spPr>
        <p:txBody>
          <a:bodyPr wrap="square">
            <a:spAutoFit/>
          </a:bodyPr>
          <a:lstStyle/>
          <a:p>
            <a:r>
              <a:rPr lang="en-GB" altLang="zh-CN" sz="2400" dirty="0">
                <a:solidFill>
                  <a:schemeClr val="bg1"/>
                </a:solidFill>
                <a:latin typeface="+mj-lt"/>
                <a:cs typeface="Arial" panose="020B0604020202020204" pitchFamily="34" charset="0"/>
              </a:rPr>
              <a:t>... ...</a:t>
            </a:r>
            <a:endParaRPr lang="en-US" sz="2400" dirty="0">
              <a:solidFill>
                <a:schemeClr val="bg1"/>
              </a:solidFill>
              <a:latin typeface="+mj-lt"/>
            </a:endParaRPr>
          </a:p>
        </p:txBody>
      </p:sp>
    </p:spTree>
    <p:extLst>
      <p:ext uri="{BB962C8B-B14F-4D97-AF65-F5344CB8AC3E}">
        <p14:creationId xmlns:p14="http://schemas.microsoft.com/office/powerpoint/2010/main" val="366844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de-DE" altLang="zh-CN" dirty="0">
                <a:latin typeface="+mj-lt"/>
              </a:rPr>
              <a:t>Exploratory analysis</a:t>
            </a:r>
            <a:endParaRPr lang="zh-CN" altLang="en-US" dirty="0">
              <a:latin typeface="+mj-lt"/>
            </a:endParaRPr>
          </a:p>
        </p:txBody>
      </p:sp>
      <p:sp>
        <p:nvSpPr>
          <p:cNvPr id="2" name="矩形 1"/>
          <p:cNvSpPr/>
          <p:nvPr/>
        </p:nvSpPr>
        <p:spPr>
          <a:xfrm>
            <a:off x="358876" y="671496"/>
            <a:ext cx="9884886" cy="1200329"/>
          </a:xfrm>
          <a:prstGeom prst="rect">
            <a:avLst/>
          </a:prstGeom>
        </p:spPr>
        <p:txBody>
          <a:bodyPr wrap="none">
            <a:spAutoFit/>
          </a:bodyPr>
          <a:lstStyle/>
          <a:p>
            <a:pPr marL="285750" indent="-285750">
              <a:buFont typeface="Arial" panose="020B0604020202020204" pitchFamily="34" charset="0"/>
              <a:buChar char="•"/>
            </a:pPr>
            <a:r>
              <a:rPr lang="en-US" altLang="zh-CN" dirty="0">
                <a:solidFill>
                  <a:srgbClr val="000000"/>
                </a:solidFill>
                <a:latin typeface="+mj-lt"/>
                <a:cs typeface="Arial" panose="020B0604020202020204" pitchFamily="34" charset="0"/>
              </a:rPr>
              <a:t>The null values during the recovering time is not important. </a:t>
            </a:r>
          </a:p>
          <a:p>
            <a:pPr marL="285750" indent="-285750">
              <a:buFont typeface="Arial" panose="020B0604020202020204" pitchFamily="34" charset="0"/>
              <a:buChar char="•"/>
            </a:pPr>
            <a:r>
              <a:rPr lang="en-US" altLang="zh-CN" dirty="0">
                <a:solidFill>
                  <a:srgbClr val="000000"/>
                </a:solidFill>
                <a:latin typeface="+mj-lt"/>
                <a:cs typeface="Arial" panose="020B0604020202020204" pitchFamily="34" charset="0"/>
              </a:rPr>
              <a:t>The null values not during the recovering time, need to fill (pd. </a:t>
            </a:r>
            <a:r>
              <a:rPr lang="de-DE" dirty="0" err="1">
                <a:solidFill>
                  <a:srgbClr val="000000"/>
                </a:solidFill>
              </a:rPr>
              <a:t>interpolate</a:t>
            </a:r>
            <a:r>
              <a:rPr lang="de-DE" dirty="0">
                <a:solidFill>
                  <a:srgbClr val="000000"/>
                </a:solidFill>
              </a:rPr>
              <a:t> </a:t>
            </a:r>
            <a:r>
              <a:rPr lang="de-DE" dirty="0" err="1">
                <a:solidFill>
                  <a:srgbClr val="000000"/>
                </a:solidFill>
              </a:rPr>
              <a:t>with</a:t>
            </a:r>
            <a:r>
              <a:rPr lang="de-DE" dirty="0">
                <a:solidFill>
                  <a:srgbClr val="000000"/>
                </a:solidFill>
              </a:rPr>
              <a:t> </a:t>
            </a:r>
            <a:r>
              <a:rPr lang="de-DE" dirty="0" err="1">
                <a:solidFill>
                  <a:srgbClr val="000000"/>
                </a:solidFill>
              </a:rPr>
              <a:t>backward</a:t>
            </a:r>
            <a:r>
              <a:rPr lang="de-DE" dirty="0">
                <a:solidFill>
                  <a:srgbClr val="000000"/>
                </a:solidFill>
              </a:rPr>
              <a:t> </a:t>
            </a:r>
            <a:r>
              <a:rPr lang="de-DE" dirty="0" err="1">
                <a:solidFill>
                  <a:srgbClr val="000000"/>
                </a:solidFill>
              </a:rPr>
              <a:t>method</a:t>
            </a:r>
            <a:r>
              <a:rPr lang="en-US" altLang="zh-CN" dirty="0">
                <a:solidFill>
                  <a:srgbClr val="000000"/>
                </a:solidFill>
                <a:latin typeface="+mj-lt"/>
                <a:cs typeface="Arial" panose="020B0604020202020204" pitchFamily="34" charset="0"/>
              </a:rPr>
              <a:t>).  </a:t>
            </a:r>
            <a:endParaRPr lang="zh-CN" altLang="en-US" dirty="0">
              <a:solidFill>
                <a:srgbClr val="000000"/>
              </a:solidFill>
              <a:latin typeface="+mj-lt"/>
              <a:cs typeface="Arial" panose="020B0604020202020204" pitchFamily="34" charset="0"/>
            </a:endParaRPr>
          </a:p>
          <a:p>
            <a:pPr marL="285750" indent="-285750">
              <a:buFont typeface="Arial" panose="020B0604020202020204" pitchFamily="34" charset="0"/>
              <a:buChar char="•"/>
            </a:pPr>
            <a:r>
              <a:rPr lang="en-US" altLang="zh-CN" dirty="0">
                <a:solidFill>
                  <a:srgbClr val="000000"/>
                </a:solidFill>
                <a:latin typeface="+mj-lt"/>
                <a:cs typeface="Arial" panose="020B0604020202020204" pitchFamily="34" charset="0"/>
              </a:rPr>
              <a:t>The range of sensors varies greatly.</a:t>
            </a:r>
          </a:p>
          <a:p>
            <a:pPr marL="285750" indent="-285750">
              <a:buFont typeface="Arial" panose="020B0604020202020204" pitchFamily="34" charset="0"/>
              <a:buChar char="•"/>
            </a:pPr>
            <a:r>
              <a:rPr lang="en-US" altLang="zh-CN" dirty="0">
                <a:solidFill>
                  <a:srgbClr val="000000"/>
                </a:solidFill>
                <a:latin typeface="+mj-lt"/>
                <a:cs typeface="Arial" panose="020B0604020202020204" pitchFamily="34" charset="0"/>
              </a:rPr>
              <a:t>Some sensors are similar to each other.</a:t>
            </a:r>
          </a:p>
        </p:txBody>
      </p:sp>
      <p:grpSp>
        <p:nvGrpSpPr>
          <p:cNvPr id="5" name="组合 4"/>
          <p:cNvGrpSpPr/>
          <p:nvPr/>
        </p:nvGrpSpPr>
        <p:grpSpPr>
          <a:xfrm>
            <a:off x="143876" y="1773939"/>
            <a:ext cx="11867076" cy="4744400"/>
            <a:chOff x="143876" y="1594826"/>
            <a:chExt cx="11867076" cy="4744400"/>
          </a:xfrm>
        </p:grpSpPr>
        <p:pic>
          <p:nvPicPr>
            <p:cNvPr id="21528" name="Picture 24" descr="C:\Users\xiaxi\Desktop\download (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76" y="2768485"/>
              <a:ext cx="11867076" cy="1144770"/>
            </a:xfrm>
            <a:prstGeom prst="rect">
              <a:avLst/>
            </a:prstGeom>
            <a:noFill/>
            <a:extLst>
              <a:ext uri="{909E8E84-426E-40DD-AFC4-6F175D3DCCD1}">
                <a14:hiddenFill xmlns:a14="http://schemas.microsoft.com/office/drawing/2010/main">
                  <a:solidFill>
                    <a:srgbClr val="FFFFFF"/>
                  </a:solidFill>
                </a14:hiddenFill>
              </a:ext>
            </a:extLst>
          </p:spPr>
        </p:pic>
        <p:pic>
          <p:nvPicPr>
            <p:cNvPr id="21536" name="Picture 32" descr="C:\Users\xiaxi\Desktop\download (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76" y="1673279"/>
              <a:ext cx="11867076" cy="11447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5" descr="C:\Users\xiaxi\Desktop\download (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76" y="5207206"/>
              <a:ext cx="11734901" cy="11320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8" descr="C:\Users\xiaxi\Desktop\download (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876" y="4123060"/>
              <a:ext cx="11734901" cy="11320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1072915" y="1594826"/>
              <a:ext cx="805862" cy="307777"/>
            </a:xfrm>
            <a:prstGeom prst="rect">
              <a:avLst/>
            </a:prstGeom>
          </p:spPr>
          <p:txBody>
            <a:bodyPr wrap="none">
              <a:spAutoFit/>
            </a:bodyPr>
            <a:lstStyle/>
            <a:p>
              <a:r>
                <a:rPr lang="de-DE" altLang="zh-CN" sz="1400" dirty="0">
                  <a:solidFill>
                    <a:srgbClr val="C00000"/>
                  </a:solidFill>
                  <a:latin typeface="+mj-lt"/>
                  <a:ea typeface="Arial Unicode MS" panose="020B0604020202020204" pitchFamily="34" charset="-122"/>
                  <a:cs typeface="Arial Unicode MS" panose="020B0604020202020204" pitchFamily="34" charset="-122"/>
                </a:rPr>
                <a:t>* </a:t>
              </a:r>
              <a:r>
                <a:rPr lang="de-DE" altLang="zh-CN" sz="1400" dirty="0" err="1">
                  <a:solidFill>
                    <a:srgbClr val="C00000"/>
                  </a:solidFill>
                  <a:latin typeface="+mj-lt"/>
                  <a:ea typeface="Arial Unicode MS" panose="020B0604020202020204" pitchFamily="34" charset="-122"/>
                  <a:cs typeface="Arial Unicode MS" panose="020B0604020202020204" pitchFamily="34" charset="-122"/>
                </a:rPr>
                <a:t>Failure</a:t>
              </a:r>
              <a:endParaRPr lang="de-DE" altLang="zh-CN" sz="1400" dirty="0">
                <a:solidFill>
                  <a:srgbClr val="C00000"/>
                </a:solidFill>
                <a:latin typeface="+mj-lt"/>
                <a:ea typeface="Arial Unicode MS" panose="020B0604020202020204" pitchFamily="34" charset="-122"/>
                <a:cs typeface="Arial Unicode MS" panose="020B0604020202020204" pitchFamily="34" charset="-122"/>
              </a:endParaRPr>
            </a:p>
          </p:txBody>
        </p:sp>
      </p:grpSp>
    </p:spTree>
    <p:extLst>
      <p:ext uri="{BB962C8B-B14F-4D97-AF65-F5344CB8AC3E}">
        <p14:creationId xmlns:p14="http://schemas.microsoft.com/office/powerpoint/2010/main" val="208237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de-DE" altLang="zh-CN" dirty="0">
                <a:latin typeface="+mj-lt"/>
                <a:cs typeface="Arial" panose="020B0604020202020204" pitchFamily="34" charset="0"/>
              </a:rPr>
              <a:t>Exploratory analysis</a:t>
            </a:r>
            <a:endParaRPr lang="zh-CN" altLang="en-US" dirty="0">
              <a:latin typeface="+mj-lt"/>
            </a:endParaRPr>
          </a:p>
        </p:txBody>
      </p:sp>
      <p:pic>
        <p:nvPicPr>
          <p:cNvPr id="22530" name="Picture 2" descr="C:\Users\xiaxi\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5745" y="533208"/>
            <a:ext cx="5637653" cy="58215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48668" y="710091"/>
            <a:ext cx="3534942" cy="369332"/>
          </a:xfrm>
          <a:prstGeom prst="rect">
            <a:avLst/>
          </a:prstGeom>
        </p:spPr>
        <p:txBody>
          <a:bodyPr wrap="none">
            <a:spAutoFit/>
          </a:bodyPr>
          <a:lstStyle/>
          <a:p>
            <a:r>
              <a:rPr lang="en-US" altLang="zh-CN" dirty="0">
                <a:solidFill>
                  <a:srgbClr val="000000"/>
                </a:solidFill>
                <a:latin typeface="+mj-lt"/>
                <a:cs typeface="Arial" panose="020B0604020202020204" pitchFamily="34" charset="0"/>
              </a:rPr>
              <a:t>Many sensors are highly correlated!</a:t>
            </a:r>
            <a:endParaRPr lang="zh-CN" altLang="en-US" dirty="0">
              <a:solidFill>
                <a:srgbClr val="000000"/>
              </a:solidFill>
              <a:latin typeface="+mj-lt"/>
              <a:cs typeface="Arial" panose="020B0604020202020204" pitchFamily="34" charset="0"/>
            </a:endParaRPr>
          </a:p>
        </p:txBody>
      </p:sp>
      <p:sp>
        <p:nvSpPr>
          <p:cNvPr id="2" name="Rectangle 1">
            <a:extLst>
              <a:ext uri="{FF2B5EF4-FFF2-40B4-BE49-F238E27FC236}">
                <a16:creationId xmlns:a16="http://schemas.microsoft.com/office/drawing/2014/main" xmlns="" id="{370E7E2A-040F-4DC2-9937-A5967B72D853}"/>
              </a:ext>
            </a:extLst>
          </p:cNvPr>
          <p:cNvSpPr/>
          <p:nvPr/>
        </p:nvSpPr>
        <p:spPr>
          <a:xfrm>
            <a:off x="5028812" y="207141"/>
            <a:ext cx="4151714" cy="369332"/>
          </a:xfrm>
          <a:prstGeom prst="rect">
            <a:avLst/>
          </a:prstGeom>
        </p:spPr>
        <p:txBody>
          <a:bodyPr wrap="none">
            <a:spAutoFit/>
          </a:bodyPr>
          <a:lstStyle/>
          <a:p>
            <a:r>
              <a:rPr lang="de-DE" dirty="0" err="1">
                <a:latin typeface="+mj-lt"/>
              </a:rPr>
              <a:t>Heatmap</a:t>
            </a:r>
            <a:r>
              <a:rPr lang="de-DE" dirty="0">
                <a:latin typeface="+mj-lt"/>
              </a:rPr>
              <a:t> </a:t>
            </a:r>
            <a:r>
              <a:rPr lang="de-DE" dirty="0" err="1">
                <a:latin typeface="+mj-lt"/>
              </a:rPr>
              <a:t>of</a:t>
            </a:r>
            <a:r>
              <a:rPr lang="de-DE" dirty="0">
                <a:latin typeface="+mj-lt"/>
              </a:rPr>
              <a:t> </a:t>
            </a:r>
            <a:r>
              <a:rPr lang="de-DE" dirty="0" err="1">
                <a:latin typeface="+mj-lt"/>
              </a:rPr>
              <a:t>correlations</a:t>
            </a:r>
            <a:r>
              <a:rPr lang="de-DE" dirty="0">
                <a:latin typeface="+mj-lt"/>
              </a:rPr>
              <a:t> </a:t>
            </a:r>
            <a:r>
              <a:rPr lang="de-DE" dirty="0" err="1">
                <a:latin typeface="+mj-lt"/>
              </a:rPr>
              <a:t>between</a:t>
            </a:r>
            <a:r>
              <a:rPr lang="de-DE" dirty="0">
                <a:latin typeface="+mj-lt"/>
              </a:rPr>
              <a:t>  </a:t>
            </a:r>
            <a:r>
              <a:rPr lang="de-DE" dirty="0" err="1">
                <a:latin typeface="+mj-lt"/>
              </a:rPr>
              <a:t>sensors</a:t>
            </a:r>
            <a:endParaRPr lang="de-DE" dirty="0">
              <a:latin typeface="+mj-lt"/>
            </a:endParaRPr>
          </a:p>
        </p:txBody>
      </p:sp>
      <p:sp>
        <p:nvSpPr>
          <p:cNvPr id="5" name="Rectangle 4">
            <a:extLst>
              <a:ext uri="{FF2B5EF4-FFF2-40B4-BE49-F238E27FC236}">
                <a16:creationId xmlns:a16="http://schemas.microsoft.com/office/drawing/2014/main" xmlns="" id="{0C7BE36B-66BA-49D0-90E6-6CEF05069598}"/>
              </a:ext>
            </a:extLst>
          </p:cNvPr>
          <p:cNvSpPr/>
          <p:nvPr/>
        </p:nvSpPr>
        <p:spPr>
          <a:xfrm>
            <a:off x="252363" y="3118164"/>
            <a:ext cx="3917098" cy="923330"/>
          </a:xfrm>
          <a:prstGeom prst="rect">
            <a:avLst/>
          </a:prstGeom>
        </p:spPr>
        <p:txBody>
          <a:bodyPr wrap="square">
            <a:spAutoFit/>
          </a:bodyPr>
          <a:lstStyle/>
          <a:p>
            <a:r>
              <a:rPr lang="en-US" dirty="0">
                <a:solidFill>
                  <a:srgbClr val="000000"/>
                </a:solidFill>
              </a:rPr>
              <a:t>For ML, this will be a problem. </a:t>
            </a:r>
            <a:r>
              <a:rPr lang="en-US" dirty="0">
                <a:solidFill>
                  <a:srgbClr val="FF9900"/>
                </a:solidFill>
              </a:rPr>
              <a:t>Principal component analysis (PCA)</a:t>
            </a:r>
            <a:r>
              <a:rPr lang="en-US" dirty="0">
                <a:solidFill>
                  <a:srgbClr val="000000"/>
                </a:solidFill>
              </a:rPr>
              <a:t> is required for dimensionality reduction.</a:t>
            </a:r>
            <a:endParaRPr lang="de-DE" dirty="0">
              <a:solidFill>
                <a:srgbClr val="000000"/>
              </a:solidFill>
            </a:endParaRPr>
          </a:p>
        </p:txBody>
      </p:sp>
    </p:spTree>
    <p:extLst>
      <p:ext uri="{BB962C8B-B14F-4D97-AF65-F5344CB8AC3E}">
        <p14:creationId xmlns:p14="http://schemas.microsoft.com/office/powerpoint/2010/main" val="2220808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k1ofTi2VaFjTd3XGoZVdc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4mIboXaHWg_egWJurB.ri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DQNLGdRi1KG2nyS5ewEXr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cAgaVACWlRhzpMX00Mh4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Zr_.hdWdSbCdJNoQNHa5G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Id.g6qKwbMFl46WVHSpc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Ik.rxLzSH.75oAQUwBbc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inkgo Theme">
  <a:themeElements>
    <a:clrScheme name="Ginko">
      <a:dk1>
        <a:srgbClr val="676C73"/>
      </a:dk1>
      <a:lt1>
        <a:srgbClr val="FFFFFF"/>
      </a:lt1>
      <a:dk2>
        <a:srgbClr val="CC9F26"/>
      </a:dk2>
      <a:lt2>
        <a:srgbClr val="E1E9ED"/>
      </a:lt2>
      <a:accent1>
        <a:srgbClr val="B4910A"/>
      </a:accent1>
      <a:accent2>
        <a:srgbClr val="7D9359"/>
      </a:accent2>
      <a:accent3>
        <a:srgbClr val="004F7C"/>
      </a:accent3>
      <a:accent4>
        <a:srgbClr val="9D5B85"/>
      </a:accent4>
      <a:accent5>
        <a:srgbClr val="6A92A7"/>
      </a:accent5>
      <a:accent6>
        <a:srgbClr val="A74B4A"/>
      </a:accent6>
      <a:hlink>
        <a:srgbClr val="0000FF"/>
      </a:hlink>
      <a:folHlink>
        <a:srgbClr val="800080"/>
      </a:folHlink>
    </a:clrScheme>
    <a:fontScheme name="Ginkg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cap="flat" cmpd="sng" algn="ctr">
          <a:solidFill>
            <a:schemeClr val="tx1">
              <a:lumMod val="60000"/>
              <a:lumOff val="40000"/>
            </a:schemeClr>
          </a:solidFill>
          <a:prstDash val="solid"/>
          <a:miter lim="800000"/>
        </a:ln>
        <a:effectLst/>
      </a:spPr>
      <a:bodyPr lIns="72000" tIns="72000" rIns="72000" bIns="72000" rtlCol="0" anchor="t"/>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xmlns="" name="Ginkgo_Master_Template_v.1.0.pptx" id="{D2A7D5DA-363F-4015-9FDB-AD541F162797}" vid="{A225156E-0DB3-4EA0-8B88-F900CFA073AE}"/>
    </a:ext>
  </a:extLst>
</a:theme>
</file>

<file path=ppt/theme/theme2.xml><?xml version="1.0" encoding="utf-8"?>
<a:theme xmlns:a="http://schemas.openxmlformats.org/drawingml/2006/main" name="Office">
  <a:themeElements>
    <a:clrScheme name="Ginko">
      <a:dk1>
        <a:srgbClr val="676C73"/>
      </a:dk1>
      <a:lt1>
        <a:srgbClr val="FFFFFF"/>
      </a:lt1>
      <a:dk2>
        <a:srgbClr val="CC9F26"/>
      </a:dk2>
      <a:lt2>
        <a:srgbClr val="E1E9ED"/>
      </a:lt2>
      <a:accent1>
        <a:srgbClr val="B4910A"/>
      </a:accent1>
      <a:accent2>
        <a:srgbClr val="7D9359"/>
      </a:accent2>
      <a:accent3>
        <a:srgbClr val="A74B4A"/>
      </a:accent3>
      <a:accent4>
        <a:srgbClr val="5A4802"/>
      </a:accent4>
      <a:accent5>
        <a:srgbClr val="6A92A7"/>
      </a:accent5>
      <a:accent6>
        <a:srgbClr val="C1C4C7"/>
      </a:accent6>
      <a:hlink>
        <a:srgbClr val="CC9F26"/>
      </a:hlink>
      <a:folHlink>
        <a:srgbClr val="CC9F26"/>
      </a:folHlink>
    </a:clrScheme>
    <a:fontScheme name="Ginkg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cap="flat" cmpd="sng" algn="ctr">
          <a:solidFill>
            <a:schemeClr val="tx1">
              <a:lumMod val="60000"/>
              <a:lumOff val="40000"/>
            </a:schemeClr>
          </a:solidFill>
          <a:prstDash val="solid"/>
          <a:miter lim="800000"/>
        </a:ln>
        <a:effectLst/>
      </a:spPr>
      <a:bodyPr lIns="72000" tIns="72000" rIns="72000" bIns="72000" rtlCol="0" anchor="t"/>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xmlns="" name="2018_GMC_Templatepool_Final.potx [Schreibgeschützt]" id="{DA114070-85F7-416F-95F2-EFDC4A23A434}" vid="{93B3BA69-9116-4504-B588-2E03A39DDE58}"/>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D354C67B390B44813989836B252C14" ma:contentTypeVersion="12" ma:contentTypeDescription="Create a new document." ma:contentTypeScope="" ma:versionID="cfefa8ac62f2a2e6ec11ecf00ece8bf4">
  <xsd:schema xmlns:xsd="http://www.w3.org/2001/XMLSchema" xmlns:xs="http://www.w3.org/2001/XMLSchema" xmlns:p="http://schemas.microsoft.com/office/2006/metadata/properties" xmlns:ns2="e1ab5b9b-46fe-4d6c-8c20-874c19d8ed7f" xmlns:ns3="5008a69f-1eed-4600-99f4-2f1726d838fd" targetNamespace="http://schemas.microsoft.com/office/2006/metadata/properties" ma:root="true" ma:fieldsID="7f53316fa429937191671e7e66b06fc5" ns2:_="" ns3:_="">
    <xsd:import namespace="e1ab5b9b-46fe-4d6c-8c20-874c19d8ed7f"/>
    <xsd:import namespace="5008a69f-1eed-4600-99f4-2f1726d838f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b5b9b-46fe-4d6c-8c20-874c19d8ed7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08a69f-1eed-4600-99f4-2f1726d838fd"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5CAD96-48DD-44FA-A789-355BB4E12847}">
  <ds:schemaRefs>
    <ds:schemaRef ds:uri="http://schemas.microsoft.com/sharepoint/v3/contenttype/forms"/>
  </ds:schemaRefs>
</ds:datastoreItem>
</file>

<file path=customXml/itemProps2.xml><?xml version="1.0" encoding="utf-8"?>
<ds:datastoreItem xmlns:ds="http://schemas.openxmlformats.org/officeDocument/2006/customXml" ds:itemID="{8980358C-1AF2-4E46-A3CD-108FC8799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b5b9b-46fe-4d6c-8c20-874c19d8ed7f"/>
    <ds:schemaRef ds:uri="5008a69f-1eed-4600-99f4-2f1726d838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1D5AB0-ACAE-42DE-A96F-43EFFC5E10DE}">
  <ds:schemaRef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microsoft.com/office/2006/documentManagement/types"/>
    <ds:schemaRef ds:uri="5008a69f-1eed-4600-99f4-2f1726d838fd"/>
    <ds:schemaRef ds:uri="e1ab5b9b-46fe-4d6c-8c20-874c19d8ed7f"/>
  </ds:schemaRefs>
</ds:datastoreItem>
</file>

<file path=docProps/app.xml><?xml version="1.0" encoding="utf-8"?>
<Properties xmlns="http://schemas.openxmlformats.org/officeDocument/2006/extended-properties" xmlns:vt="http://schemas.openxmlformats.org/officeDocument/2006/docPropsVTypes">
  <Template/>
  <TotalTime>5</TotalTime>
  <Words>769</Words>
  <Application>Microsoft Office PowerPoint</Application>
  <PresentationFormat>自定义</PresentationFormat>
  <Paragraphs>217</Paragraphs>
  <Slides>19</Slides>
  <Notes>16</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19</vt:i4>
      </vt:variant>
    </vt:vector>
  </HeadingPairs>
  <TitlesOfParts>
    <vt:vector size="22" baseType="lpstr">
      <vt:lpstr>Ginkgo Theme</vt:lpstr>
      <vt:lpstr>Office</vt:lpstr>
      <vt:lpstr>think-cell Folie</vt:lpstr>
      <vt:lpstr>Predict Machine Failure Using Sensor Data</vt:lpstr>
      <vt:lpstr>PowerPoint 演示文稿</vt:lpstr>
      <vt:lpstr>Problem overview</vt:lpstr>
      <vt:lpstr>PowerPoint 演示文稿</vt:lpstr>
      <vt:lpstr>Build a machine learning model to predict the machine failure in advance.  </vt:lpstr>
      <vt:lpstr>Platform and main libraries</vt:lpstr>
      <vt:lpstr>Exploratory analysis</vt:lpstr>
      <vt:lpstr>PowerPoint 演示文稿</vt:lpstr>
      <vt:lpstr>PowerPoint 演示文稿</vt:lpstr>
      <vt:lpstr>PowerPoint 演示文稿</vt:lpstr>
      <vt:lpstr>Proposed Methodology Framework</vt:lpstr>
      <vt:lpstr>PowerPoint 演示文稿</vt:lpstr>
      <vt:lpstr>PowerPoint 演示文稿</vt:lpstr>
      <vt:lpstr>PowerPoint 演示文稿</vt:lpstr>
      <vt:lpstr>PowerPoint 演示文稿</vt:lpstr>
      <vt:lpstr>PowerPoint 演示文稿</vt:lpstr>
      <vt:lpstr>The model performs well on test data set. </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Ginkgo Master</dc:title>
  <dc:creator>Andreas Schneller GMC</dc:creator>
  <cp:lastModifiedBy>xiaxia xu</cp:lastModifiedBy>
  <cp:revision>161</cp:revision>
  <cp:lastPrinted>2016-03-02T15:39:18Z</cp:lastPrinted>
  <dcterms:created xsi:type="dcterms:W3CDTF">2015-11-19T08:46:11Z</dcterms:created>
  <dcterms:modified xsi:type="dcterms:W3CDTF">2021-12-01T15:17:42Z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0x01010051D354C67B390B44813989836B252C14</vt:lpwstr>
  </property>
</Properties>
</file>