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89750" cy="1002188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14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51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397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35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2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1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37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7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85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38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798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232C-DBEC-49FA-9593-68F9CA68481C}" type="datetimeFigureOut">
              <a:rPr lang="pt-PT" smtClean="0"/>
              <a:t>22/01/2020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CE0B-A0BF-4DC1-8F60-9FEC571C75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01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23080" y="11186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Comissão Organizadora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3080" y="481201"/>
            <a:ext cx="11109278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Procuradoria-Geral </a:t>
            </a:r>
            <a:r>
              <a:rPr lang="pt-PT" dirty="0"/>
              <a:t>da </a:t>
            </a:r>
            <a:r>
              <a:rPr lang="pt-PT" dirty="0" smtClean="0"/>
              <a:t>República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Provedoria de Justiça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Ordem </a:t>
            </a:r>
            <a:r>
              <a:rPr lang="pt-PT" dirty="0"/>
              <a:t>dos Advogados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Comissão </a:t>
            </a:r>
            <a:r>
              <a:rPr lang="pt-PT" dirty="0"/>
              <a:t>Nacional de Promoção dos Direitos e Proteção das Crianças e Jovens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Direção-Geral </a:t>
            </a:r>
            <a:r>
              <a:rPr lang="pt-PT" dirty="0"/>
              <a:t>de Reinserção e Serviços Prisionais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Centro </a:t>
            </a:r>
            <a:r>
              <a:rPr lang="pt-PT" dirty="0"/>
              <a:t>de Estudos </a:t>
            </a:r>
            <a:r>
              <a:rPr lang="pt-PT" dirty="0" smtClean="0"/>
              <a:t>Judiciários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Instituto </a:t>
            </a:r>
            <a:r>
              <a:rPr lang="pt-PT" dirty="0"/>
              <a:t>da Segurança Social, 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Santa </a:t>
            </a:r>
            <a:r>
              <a:rPr lang="pt-PT" dirty="0"/>
              <a:t>Casa da Misericórdia de Lisboa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Casa </a:t>
            </a:r>
            <a:r>
              <a:rPr lang="pt-PT" dirty="0"/>
              <a:t>Pia de Lisboa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Centro </a:t>
            </a:r>
            <a:r>
              <a:rPr lang="pt-PT" dirty="0"/>
              <a:t>de Direito da Família da Universidade de Coimbra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Centro </a:t>
            </a:r>
            <a:r>
              <a:rPr lang="pt-PT" dirty="0"/>
              <a:t>Interdisciplinar de Ciências Sociais da Universidade Nova de Lisboa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Universidade </a:t>
            </a:r>
            <a:r>
              <a:rPr lang="pt-PT" dirty="0"/>
              <a:t>Atlântica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Cáritas </a:t>
            </a:r>
            <a:r>
              <a:rPr lang="pt-PT" dirty="0"/>
              <a:t>Portuguesa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 smtClean="0"/>
              <a:t>CrescerSer</a:t>
            </a:r>
            <a:r>
              <a:rPr lang="pt-PT" dirty="0" smtClean="0"/>
              <a:t> </a:t>
            </a:r>
            <a:r>
              <a:rPr lang="pt-PT" dirty="0"/>
              <a:t>– Associação Portuguesa para o Direito dos Menores e da Família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 smtClean="0"/>
              <a:t>ComDignitatis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012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23080" y="39847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Comissão Organizadora</a:t>
            </a:r>
          </a:p>
          <a:p>
            <a:r>
              <a:rPr lang="pt-PT" sz="1400" dirty="0"/>
              <a:t>(Logos em Anexo)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1935423"/>
            <a:ext cx="1772584" cy="59632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62" y="1943209"/>
            <a:ext cx="1828419" cy="59632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10" y="1572802"/>
            <a:ext cx="1307761" cy="13371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25" y="1503448"/>
            <a:ext cx="990694" cy="140135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82" y="4200134"/>
            <a:ext cx="1066746" cy="146997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48" y="3185317"/>
            <a:ext cx="2017348" cy="65791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66" y="4570694"/>
            <a:ext cx="1884528" cy="94793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80" y="4570694"/>
            <a:ext cx="1349258" cy="91583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38" y="4257067"/>
            <a:ext cx="1413045" cy="141304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48" y="1943209"/>
            <a:ext cx="1835241" cy="48005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5" y="1900927"/>
            <a:ext cx="1287439" cy="6808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5" y="2746184"/>
            <a:ext cx="1557531" cy="128625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52" y="2995411"/>
            <a:ext cx="1892976" cy="9293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17" y="2073674"/>
            <a:ext cx="1465842" cy="4438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96" y="2890140"/>
            <a:ext cx="1840755" cy="95006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06" y="3168035"/>
            <a:ext cx="1781189" cy="54453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605" y="2826862"/>
            <a:ext cx="1692782" cy="12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9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</a:t>
            </a:r>
            <a:r>
              <a:rPr lang="pt-PT" b="1" dirty="0"/>
              <a:t>7</a:t>
            </a:r>
            <a:r>
              <a:rPr lang="pt-PT" b="1" dirty="0" smtClean="0"/>
              <a:t> de Maio de 2020 - Manhã</a:t>
            </a:r>
            <a:endParaRPr lang="pt-PT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47112"/>
              </p:ext>
            </p:extLst>
          </p:nvPr>
        </p:nvGraphicFramePr>
        <p:xfrm>
          <a:off x="436728" y="814861"/>
          <a:ext cx="11566586" cy="40061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3721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42865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3753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8h30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Receção dos participantes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  <a:tr h="4046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Sessão de Abertura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784577"/>
                  </a:ext>
                </a:extLst>
              </a:tr>
              <a:tr h="1134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“Direitos Humanos e Direitos Fundamentais da Criança– Desafios do Século XXI ”</a:t>
                      </a:r>
                      <a:endParaRPr lang="pt-PT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500" dirty="0">
                          <a:effectLst/>
                        </a:rPr>
                        <a:t> </a:t>
                      </a:r>
                      <a:endParaRPr lang="pt-PT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 smtClean="0">
                          <a:effectLst/>
                        </a:rPr>
                        <a:t>Presidente da Mesa: Lucília</a:t>
                      </a:r>
                      <a:r>
                        <a:rPr lang="pt-PT" sz="1400" baseline="0" dirty="0" smtClean="0">
                          <a:effectLst/>
                        </a:rPr>
                        <a:t> Gago, Procuradora-Geral da República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000" baseline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Marta Santo</a:t>
                      </a:r>
                      <a:r>
                        <a:rPr lang="pt-PT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Pais</a:t>
                      </a: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4056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10h30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Pausa para </a:t>
                      </a:r>
                      <a:r>
                        <a:rPr lang="pt-PT" sz="1600" dirty="0" smtClean="0">
                          <a:effectLst/>
                        </a:rPr>
                        <a:t>Café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20086"/>
                  </a:ext>
                </a:extLst>
              </a:tr>
              <a:tr h="1005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“Estatuto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Pessoal e Proteção dos Direitos da Crianças Migrante – Políticas e Instrumentos Jurídicos Internacionais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pt-PT" sz="5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</a:t>
                      </a:r>
                      <a:r>
                        <a:rPr lang="pt-PT" sz="1400" dirty="0" smtClean="0">
                          <a:effectLst/>
                        </a:rPr>
                        <a:t>Lucília</a:t>
                      </a:r>
                      <a:r>
                        <a:rPr lang="pt-PT" sz="1400" baseline="0" dirty="0" smtClean="0">
                          <a:effectLst/>
                        </a:rPr>
                        <a:t> Gago, Procuradora-Geral da República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Moschos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</a:t>
                      </a: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Europeia</a:t>
                      </a:r>
                      <a:r>
                        <a:rPr lang="fr-F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Ombudsman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PT" sz="1000" dirty="0">
                          <a:effectLst/>
                        </a:rPr>
                        <a:t> 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412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12h45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Almoço livre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4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02981"/>
              </p:ext>
            </p:extLst>
          </p:nvPr>
        </p:nvGraphicFramePr>
        <p:xfrm>
          <a:off x="436728" y="814861"/>
          <a:ext cx="11552072" cy="46719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15325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14h30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“Migrações</a:t>
                      </a:r>
                      <a:r>
                        <a:rPr lang="pt-PT" sz="1600" baseline="0" dirty="0" smtClean="0">
                          <a:effectLst/>
                        </a:rPr>
                        <a:t>, Integração e Direito à Proteção</a:t>
                      </a:r>
                      <a:r>
                        <a:rPr lang="pt-PT" sz="1600" dirty="0" smtClean="0">
                          <a:effectLst/>
                        </a:rPr>
                        <a:t>”</a:t>
                      </a:r>
                      <a:endParaRPr lang="pt-PT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500" dirty="0">
                          <a:effectLst/>
                        </a:rPr>
                        <a:t> </a:t>
                      </a:r>
                      <a:endParaRPr lang="pt-PT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 smtClean="0">
                          <a:effectLst/>
                        </a:rPr>
                        <a:t>Presidente da Mesa:</a:t>
                      </a:r>
                      <a:r>
                        <a:rPr lang="pt-PT" sz="1400" baseline="0" dirty="0" smtClean="0">
                          <a:effectLst/>
                        </a:rPr>
                        <a:t> Maria Lúcia Amaral, Provedora de Justiça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000" baseline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Serviço de Estrangeiros e Fronteiras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346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15h15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Pausa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Café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24373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“Comunicação e Audição da Criança nas Decisões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Lhe Dizem Respeito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pt-PT" sz="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</a:t>
                      </a:r>
                      <a:r>
                        <a:rPr lang="pt-PT" sz="1400" baseline="0" dirty="0" smtClean="0">
                          <a:effectLst/>
                        </a:rPr>
                        <a:t>Maria Lúcia Amaral, Provedora de Justiça 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Catarina Tomás, Escola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Superior de Educação de Lisboa e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Centro Interdisciplinar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Ciências Sociais da Universidade Nova de Lisboa </a:t>
                      </a:r>
                      <a:r>
                        <a:rPr lang="pt-PT" sz="14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Políticas e Práticas de Sustentabilidade da Coesão Familiar – o Papel do Empresariado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Paula Guimarães, Objetivos do Milénio/Nações Unidas</a:t>
                      </a: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  <a:tr h="3552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17h00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Encerramento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dos Trabalhos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052927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7 de Maio de 2020 - Tarde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19942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16767"/>
              </p:ext>
            </p:extLst>
          </p:nvPr>
        </p:nvGraphicFramePr>
        <p:xfrm>
          <a:off x="436728" y="591949"/>
          <a:ext cx="10686197" cy="6096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6616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9909581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9587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Sessões Paralelas: “Os Direitos Humanos da Criança </a:t>
                      </a: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 Criança em Contexto de Violência Doméstica”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António Castanho,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Ministério da Administração Interna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Dantier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Subcomissária da PSP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Dália Costa, Centro de Administração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Políticas Públicas, ISCSP, Universidade de Lisboa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Almeida, Pediatra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 Gonçalves, Procuradora da República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 Clemente,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Centro de Direito da Família da Faculdade de Direito de Coimbra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“Criança, Família e Relações Laborais” 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Delta*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Associação Pais em Rede*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Fátima Matos, Instituto da Segurança Social, IP**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 Rato, Procurador-Geral Adjunto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Paula Pinto, Centro de Administração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Políticas Públicas, ISCSP, Universidade de 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Lisboa</a:t>
                      </a: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 Assis, Advogado**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“Criança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Refugiada, Não Acompanhada e Separada da Família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Célia Chamiça, Comissão Nacional de Promoção dos Direitos e Proteção das Crianças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Jovens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João Leote de Carvalho, Centro Interdisciplinar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Ciências Sociais da Universidade Nova de Lisboa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Martino </a:t>
                      </a:r>
                      <a:r>
                        <a:rPr lang="pt-PT" sz="12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Gliozzi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Centro de Saúde do Martim Moniz**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Casa Pia de Lisboa*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Provedoria de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Justiça*</a:t>
                      </a: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Serviço de Estrangeiros e Fronteiras*</a:t>
                      </a: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 Direito de Participação da Criança”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Alcina da Costa Ribeiro, Juíza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Desembargadora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Joana Garcia da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Fonseca, Comissão Nacional de Promoção dos Direitos e Proteção das Crianças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Jovens</a:t>
                      </a: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 Godinho, Santa Casa da Misericórdia de Lisboa**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Casa Pia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Lisboa*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 do Porto*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Jornalista*</a:t>
                      </a:r>
                      <a:endParaRPr lang="pt-PT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</a:t>
            </a:r>
            <a:r>
              <a:rPr lang="pt-PT" b="1" dirty="0"/>
              <a:t>8</a:t>
            </a:r>
            <a:r>
              <a:rPr lang="pt-PT" b="1" dirty="0" smtClean="0"/>
              <a:t> de Maio de 2020 - Manhã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02946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436728" y="814861"/>
          <a:ext cx="11552072" cy="11941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11h00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Pausa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Café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674807"/>
                  </a:ext>
                </a:extLst>
              </a:tr>
              <a:tr h="4188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Continuação dos Trabalhos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412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12h30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Almoço Livre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</a:t>
            </a:r>
            <a:r>
              <a:rPr lang="pt-PT" b="1" dirty="0"/>
              <a:t>8</a:t>
            </a:r>
            <a:r>
              <a:rPr lang="pt-PT" b="1" dirty="0" smtClean="0"/>
              <a:t> de Maio de 2020 – Manhã </a:t>
            </a:r>
            <a:r>
              <a:rPr lang="pt-PT" b="1" i="1" dirty="0" smtClean="0"/>
              <a:t>(Continuação)</a:t>
            </a:r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201299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37580"/>
              </p:ext>
            </p:extLst>
          </p:nvPr>
        </p:nvGraphicFramePr>
        <p:xfrm>
          <a:off x="436728" y="814861"/>
          <a:ext cx="11552072" cy="44111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6181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14h30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Apresentação</a:t>
                      </a:r>
                      <a:r>
                        <a:rPr lang="pt-PT" sz="1600" baseline="0" dirty="0" smtClean="0">
                          <a:effectLst/>
                        </a:rPr>
                        <a:t> de Trabalhos realizados pelos alunos do Agrupamento de Escolas Padre António de Andrade – Oleiros e Agrupamento de Escolas da Bobadela sobre “Uma Justiça Amiga nas Escolas”</a:t>
                      </a: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15h30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Pausa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Café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736130"/>
                  </a:ext>
                </a:extLst>
              </a:tr>
              <a:tr h="9869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15h45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das Conclusões das Sessões Paralelas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pt-PT" sz="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Armando Leandro,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Juiz Conselheiro Jubilado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Relator:</a:t>
                      </a: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Paulo Guerra, Juiz Desembargador </a:t>
                      </a:r>
                      <a:r>
                        <a:rPr lang="pt-PT" sz="14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Correlatores: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Teresa Leal, Procuradora da República e Docente do Centro de Estudos Judiciários </a:t>
                      </a:r>
                      <a:r>
                        <a:rPr lang="pt-PT" sz="14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Fátima Serrano, Secretária-Geral da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CrescerSer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Perquilhas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Juíza Desembargadora</a:t>
                      </a: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Pedro Raposo de Figueiredo, Juiz de Direito e Docente do Centro de Estudos Judiciários</a:t>
                      </a: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20086"/>
                  </a:ext>
                </a:extLst>
              </a:tr>
              <a:tr h="3552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17h00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Momento Musical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052927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8 de Maio de 2020 - Tarde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125321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746</Words>
  <Application>Microsoft Office PowerPoint</Application>
  <PresentationFormat>Ecrã Panorâmico</PresentationFormat>
  <Paragraphs>129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Comunicação Imag</dc:creator>
  <cp:lastModifiedBy>Comunicação Imag</cp:lastModifiedBy>
  <cp:revision>31</cp:revision>
  <cp:lastPrinted>2020-01-22T16:07:22Z</cp:lastPrinted>
  <dcterms:created xsi:type="dcterms:W3CDTF">2020-01-07T17:15:56Z</dcterms:created>
  <dcterms:modified xsi:type="dcterms:W3CDTF">2020-01-22T18:22:07Z</dcterms:modified>
</cp:coreProperties>
</file>