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3BE5-A14F-431C-9A74-76DC8129750D}" type="datetimeFigureOut">
              <a:rPr lang="pt-PT" smtClean="0"/>
              <a:t>29-01-2024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D6C0-8708-432D-A9B7-6622A7F2F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61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3BE5-A14F-431C-9A74-76DC8129750D}" type="datetimeFigureOut">
              <a:rPr lang="pt-PT" smtClean="0"/>
              <a:t>29-01-2024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D6C0-8708-432D-A9B7-6622A7F2F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727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3BE5-A14F-431C-9A74-76DC8129750D}" type="datetimeFigureOut">
              <a:rPr lang="pt-PT" smtClean="0"/>
              <a:t>29-01-2024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D6C0-8708-432D-A9B7-6622A7F2F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302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3BE5-A14F-431C-9A74-76DC8129750D}" type="datetimeFigureOut">
              <a:rPr lang="pt-PT" smtClean="0"/>
              <a:t>29-01-2024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D6C0-8708-432D-A9B7-6622A7F2F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547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3BE5-A14F-431C-9A74-76DC8129750D}" type="datetimeFigureOut">
              <a:rPr lang="pt-PT" smtClean="0"/>
              <a:t>29-01-2024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D6C0-8708-432D-A9B7-6622A7F2F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057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3BE5-A14F-431C-9A74-76DC8129750D}" type="datetimeFigureOut">
              <a:rPr lang="pt-PT" smtClean="0"/>
              <a:t>29-01-2024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D6C0-8708-432D-A9B7-6622A7F2F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471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3BE5-A14F-431C-9A74-76DC8129750D}" type="datetimeFigureOut">
              <a:rPr lang="pt-PT" smtClean="0"/>
              <a:t>29-01-2024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D6C0-8708-432D-A9B7-6622A7F2F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49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3BE5-A14F-431C-9A74-76DC8129750D}" type="datetimeFigureOut">
              <a:rPr lang="pt-PT" smtClean="0"/>
              <a:t>29-01-2024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D6C0-8708-432D-A9B7-6622A7F2F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772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3BE5-A14F-431C-9A74-76DC8129750D}" type="datetimeFigureOut">
              <a:rPr lang="pt-PT" smtClean="0"/>
              <a:t>29-01-2024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D6C0-8708-432D-A9B7-6622A7F2F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884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3BE5-A14F-431C-9A74-76DC8129750D}" type="datetimeFigureOut">
              <a:rPr lang="pt-PT" smtClean="0"/>
              <a:t>29-01-2024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D6C0-8708-432D-A9B7-6622A7F2F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61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3BE5-A14F-431C-9A74-76DC8129750D}" type="datetimeFigureOut">
              <a:rPr lang="pt-PT" smtClean="0"/>
              <a:t>29-01-2024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D6C0-8708-432D-A9B7-6622A7F2F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005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3BE5-A14F-431C-9A74-76DC8129750D}" type="datetimeFigureOut">
              <a:rPr lang="pt-PT" smtClean="0"/>
              <a:t>29-01-2024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D6C0-8708-432D-A9B7-6622A7F2F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268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23080" y="11186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Comissão Organizadora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23080" y="481201"/>
            <a:ext cx="11109278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Procuradoria-Geral da República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Provedoria de Justiça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Ordem dos Advogados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Comissão Nacional de Promoção dos Direitos e Proteção das Crianças e Jovens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Direção-Geral de Reinserção e Serviços Prisionais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Centro de Estudos Judiciários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Santa Casa da Misericórdia de Lisboa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Casa Pia de Lisboa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Centro de Direito da Família da Universidade de Coimbra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Centro Interdisciplinar de Ciências Sociais da Universidade Nova de Lisboa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Universidade Atlântica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CrescerSer</a:t>
            </a:r>
            <a:r>
              <a:rPr lang="pt-PT" dirty="0"/>
              <a:t> – Associação Portuguesa para o Direito dos Menores e da Família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ComDignitatis</a:t>
            </a:r>
            <a:r>
              <a:rPr lang="pt-PT" dirty="0"/>
              <a:t> – Associação Portuguesa para a Promoção da Dignidade Humana</a:t>
            </a:r>
          </a:p>
        </p:txBody>
      </p:sp>
    </p:spTree>
    <p:extLst>
      <p:ext uri="{BB962C8B-B14F-4D97-AF65-F5344CB8AC3E}">
        <p14:creationId xmlns:p14="http://schemas.microsoft.com/office/powerpoint/2010/main" val="74955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23080" y="398471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Comissão Organizadora</a:t>
            </a: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709276"/>
              </p:ext>
            </p:extLst>
          </p:nvPr>
        </p:nvGraphicFramePr>
        <p:xfrm>
          <a:off x="5711517" y="1198535"/>
          <a:ext cx="1450398" cy="1025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3" imgW="6415686" imgH="4533529" progId="Acrobat.Document.DC">
                  <p:embed/>
                </p:oleObj>
              </mc:Choice>
              <mc:Fallback>
                <p:oleObj name="Acrobat Document" r:id="rId3" imgW="6415686" imgH="453352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1517" y="1198535"/>
                        <a:ext cx="1450398" cy="1025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137" y="2149311"/>
            <a:ext cx="10325725" cy="2162599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5909481" y="2179147"/>
            <a:ext cx="914399" cy="284355"/>
            <a:chOff x="8831528" y="1639790"/>
            <a:chExt cx="914399" cy="284355"/>
          </a:xfrm>
        </p:grpSpPr>
        <p:sp>
          <p:nvSpPr>
            <p:cNvPr id="24" name="Seta para baixo 23"/>
            <p:cNvSpPr/>
            <p:nvPr/>
          </p:nvSpPr>
          <p:spPr>
            <a:xfrm>
              <a:off x="8895652" y="1647146"/>
              <a:ext cx="777922" cy="276999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8831528" y="1639790"/>
              <a:ext cx="9143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 smtClean="0">
                  <a:solidFill>
                    <a:schemeClr val="bg1"/>
                  </a:solidFill>
                </a:rPr>
                <a:t>Alterar</a:t>
              </a:r>
              <a:endParaRPr lang="pt-PT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Multiplicar 28"/>
          <p:cNvSpPr/>
          <p:nvPr/>
        </p:nvSpPr>
        <p:spPr>
          <a:xfrm>
            <a:off x="8050491" y="2223612"/>
            <a:ext cx="1828799" cy="1000356"/>
          </a:xfrm>
          <a:prstGeom prst="mathMultiply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367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Programa: 6 de Maio de 2024 - Manhã</a:t>
            </a:r>
            <a:endParaRPr lang="pt-PT" b="1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04170"/>
              </p:ext>
            </p:extLst>
          </p:nvPr>
        </p:nvGraphicFramePr>
        <p:xfrm>
          <a:off x="436728" y="814861"/>
          <a:ext cx="11566586" cy="47031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3721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10742865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3753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9h00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Receção dos </a:t>
                      </a:r>
                      <a:r>
                        <a:rPr lang="pt-PT" sz="1600" dirty="0" smtClean="0">
                          <a:effectLst/>
                        </a:rPr>
                        <a:t>Participantes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661881"/>
                  </a:ext>
                </a:extLst>
              </a:tr>
              <a:tr h="4046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9h30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Sessão de Abertura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784577"/>
                  </a:ext>
                </a:extLst>
              </a:tr>
              <a:tr h="209970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10h00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“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Direito Humano das Crianças à Educação: Perspetivas da Pedagogia, do Ensino e da Avaliação</a:t>
                      </a:r>
                      <a:r>
                        <a:rPr lang="pt-PT" sz="1600" dirty="0" smtClean="0">
                          <a:effectLst/>
                        </a:rPr>
                        <a:t>”</a:t>
                      </a:r>
                      <a:endParaRPr lang="pt-PT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500" dirty="0">
                          <a:effectLst/>
                        </a:rPr>
                        <a:t> </a:t>
                      </a:r>
                      <a:endParaRPr lang="pt-PT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 smtClean="0">
                          <a:effectLst/>
                        </a:rPr>
                        <a:t>Presidente da Mesa: </a:t>
                      </a:r>
                      <a:r>
                        <a:rPr lang="pt-PT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Comissão </a:t>
                      </a:r>
                      <a:r>
                        <a:rPr lang="pt-PT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Nacional de Promoção dos Direitos e Proteção das Crianças e Jovens*</a:t>
                      </a:r>
                      <a:endParaRPr lang="pt-PT" sz="1400" baseline="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000" baseline="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Domingos Fernandes, Presidente</a:t>
                      </a:r>
                      <a:r>
                        <a:rPr lang="pt-PT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Conselho Nacional de Educação </a:t>
                      </a:r>
                      <a:r>
                        <a:rPr lang="pt-PT" sz="14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400" b="1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“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Estratégia Global para a Família na Educação das Crianças</a:t>
                      </a:r>
                      <a:r>
                        <a:rPr lang="pt-PT" sz="1600" dirty="0" smtClean="0">
                          <a:effectLst/>
                        </a:rPr>
                        <a:t>”</a:t>
                      </a:r>
                      <a:endParaRPr lang="pt-PT" sz="18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500" dirty="0" smtClean="0">
                          <a:effectLst/>
                        </a:rPr>
                        <a:t> </a:t>
                      </a:r>
                      <a:endParaRPr lang="pt-PT" sz="12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Juan Ambrósio, Universidade Católica Portuguesa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262302"/>
                  </a:ext>
                </a:extLst>
              </a:tr>
              <a:tr h="4056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11h30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Pausa para </a:t>
                      </a:r>
                      <a:r>
                        <a:rPr lang="pt-PT" sz="1600" dirty="0" smtClean="0">
                          <a:effectLst/>
                        </a:rPr>
                        <a:t>Café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820086"/>
                  </a:ext>
                </a:extLst>
              </a:tr>
              <a:tr h="10053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12h00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“Pressupostos e Conteúdo do Direito à Educação na Convenção Sobre os Direitos da Criança”</a:t>
                      </a:r>
                    </a:p>
                    <a:p>
                      <a:endParaRPr lang="pt-PT" sz="5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Presidente da Mesa: </a:t>
                      </a:r>
                      <a:r>
                        <a:rPr lang="pt-PT" sz="1400" dirty="0" smtClean="0">
                          <a:effectLst/>
                        </a:rPr>
                        <a:t>Armando Leandro</a:t>
                      </a:r>
                      <a:r>
                        <a:rPr lang="pt-PT" sz="1400" baseline="0" dirty="0" smtClean="0">
                          <a:effectLst/>
                        </a:rPr>
                        <a:t>, Juiz Conselheiro Jubilado*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Laborinho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Lúcio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Juiz</a:t>
                      </a:r>
                      <a:r>
                        <a:rPr lang="fr-F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Conselheiro</a:t>
                      </a:r>
                      <a:r>
                        <a:rPr lang="fr-F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Jubilado</a:t>
                      </a:r>
                      <a:r>
                        <a:rPr lang="fr-F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400" b="1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515380"/>
                  </a:ext>
                </a:extLst>
              </a:tr>
              <a:tr h="4124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12h45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Almoço </a:t>
                      </a:r>
                      <a:r>
                        <a:rPr lang="pt-PT" sz="1600" dirty="0" smtClean="0">
                          <a:effectLst/>
                        </a:rPr>
                        <a:t>Livre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1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208873"/>
              </p:ext>
            </p:extLst>
          </p:nvPr>
        </p:nvGraphicFramePr>
        <p:xfrm>
          <a:off x="436728" y="814861"/>
          <a:ext cx="11552072" cy="51616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9543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10712529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7368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14h00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Momento Lúdico</a:t>
                      </a:r>
                      <a:endParaRPr lang="pt-PT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500" dirty="0">
                          <a:effectLst/>
                        </a:rPr>
                        <a:t> </a:t>
                      </a:r>
                      <a:endParaRPr lang="pt-PT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 smtClean="0">
                          <a:effectLst/>
                        </a:rPr>
                        <a:t>Jorge Serafim, Contador de Histórias</a:t>
                      </a:r>
                      <a:endParaRPr lang="pt-PT" sz="1400" baseline="0" dirty="0" smtClean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262302"/>
                  </a:ext>
                </a:extLst>
              </a:tr>
              <a:tr h="10621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14h30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aseline="0" dirty="0" smtClean="0">
                          <a:effectLst/>
                        </a:rPr>
                        <a:t>“Missão da Escola: Educação Formal e Não Formal – Complementaridade ou Confronto?”</a:t>
                      </a:r>
                    </a:p>
                    <a:p>
                      <a:endParaRPr lang="pt-PT" sz="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Presidente da Mesa: </a:t>
                      </a:r>
                      <a:r>
                        <a:rPr lang="pt-PT" sz="1400" baseline="0" dirty="0" smtClean="0">
                          <a:effectLst/>
                        </a:rPr>
                        <a:t>Centro </a:t>
                      </a:r>
                      <a:r>
                        <a:rPr lang="pt-PT" sz="1400" baseline="0" dirty="0" smtClean="0">
                          <a:effectLst/>
                        </a:rPr>
                        <a:t>de Direito da Família da Faculdade de Direito da Universidade de </a:t>
                      </a:r>
                      <a:r>
                        <a:rPr lang="pt-PT" sz="1400" baseline="0" dirty="0" smtClean="0">
                          <a:effectLst/>
                        </a:rPr>
                        <a:t>Coimbra*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de Fátima Matos, </a:t>
                      </a:r>
                      <a:r>
                        <a:rPr lang="fr-F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Presidente</a:t>
                      </a:r>
                      <a:r>
                        <a:rPr lang="fr-F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fr-F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Conselho</a:t>
                      </a:r>
                      <a:r>
                        <a:rPr lang="fr-F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Diretivo</a:t>
                      </a:r>
                      <a:r>
                        <a:rPr lang="fr-F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Casa Pia de Lisboa </a:t>
                      </a:r>
                      <a:r>
                        <a:rPr lang="pt-PT" sz="14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400" b="1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662097"/>
                  </a:ext>
                </a:extLst>
              </a:tr>
              <a:tr h="3468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15h15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Pausa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Café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515380"/>
                  </a:ext>
                </a:extLst>
              </a:tr>
              <a:tr h="1075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15h30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“O Direito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à Educação na Era da Inteligência Artificial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endParaRPr lang="pt-PT" sz="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Presidente da Mesa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PT" sz="1400" baseline="0" dirty="0" smtClean="0">
                          <a:effectLst/>
                        </a:rPr>
                        <a:t> </a:t>
                      </a:r>
                      <a:r>
                        <a:rPr lang="pt-PT" sz="1400" baseline="0" dirty="0" smtClean="0">
                          <a:effectLst/>
                        </a:rPr>
                        <a:t>Ordem dos Advogados*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João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Couvaneiro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Professor </a:t>
                      </a:r>
                      <a:r>
                        <a:rPr lang="pt-PT" sz="14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400" b="1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176596"/>
                  </a:ext>
                </a:extLst>
              </a:tr>
              <a:tr h="1075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16h15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“Outras Formas de Educar”</a:t>
                      </a:r>
                    </a:p>
                    <a:p>
                      <a:endParaRPr lang="pt-PT" sz="7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Presidente da Mesa: </a:t>
                      </a:r>
                      <a:r>
                        <a:rPr lang="pt-PT" sz="1400" baseline="0" dirty="0" smtClean="0">
                          <a:effectLst/>
                        </a:rPr>
                        <a:t>Direção-Geral </a:t>
                      </a:r>
                      <a:r>
                        <a:rPr lang="pt-PT" sz="1400" baseline="0" dirty="0" smtClean="0">
                          <a:effectLst/>
                        </a:rPr>
                        <a:t>de Reinserção e Serviços Prisionais*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Projeto Escola Lá Fora, Ana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Passos e Sousa </a:t>
                      </a:r>
                      <a:r>
                        <a:rPr lang="pt-PT" sz="14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Projeto </a:t>
                      </a:r>
                      <a:r>
                        <a:rPr lang="pt-PT" sz="14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Achieve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Debate 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66121"/>
                  </a:ext>
                </a:extLst>
              </a:tr>
              <a:tr h="3552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17h00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Encerramento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dos Trabalhos</a:t>
                      </a:r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1052927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Programa: 6 de Maio de 2024 - Tarde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88527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91088"/>
              </p:ext>
            </p:extLst>
          </p:nvPr>
        </p:nvGraphicFramePr>
        <p:xfrm>
          <a:off x="436728" y="591949"/>
          <a:ext cx="10686197" cy="4998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6616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9909581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9587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9h30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Sessões Paralelas: “O Direito à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Educação”</a:t>
                      </a:r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 Escola e a Saúde Mental das Crianças”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Facilitador: António Santinha,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Santa Casa da Misericórdia de Lisboa </a:t>
                      </a:r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Filipe Silva, Psicólogo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Ricardo Rodrigues,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Enfermeiro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Rui Godinho, Santa Casa da Misericórdia de Lisboa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 Escola Inclusiva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a Multiculturalidade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Facilitador: Leonor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Fechas, Casa Pia de Lisboa </a:t>
                      </a:r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Antero Afonso, Arco Maior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António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Vale, Associação de Mães e Pais pela Liberdade de Orientação Sexual e Identidade de Género – AMPLOS </a:t>
                      </a:r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Fátima Teles, Professora </a:t>
                      </a:r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Mafalda Nunes, Casa Pia de Lisboa </a:t>
                      </a:r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 Escola, Famílias e Cidadania”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Facilitador: José Carlos Matias, Direção-Geral da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Educação </a:t>
                      </a:r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Dulce Marques, Instituto Português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Desporto e Juventude, IP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Helena Gil, Direção-Geral da Educação </a:t>
                      </a:r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Teresa Lopes, Agrupamento de Escolas </a:t>
                      </a:r>
                      <a:r>
                        <a:rPr lang="pt-PT" sz="12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Ibn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Mucana</a:t>
                      </a: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 Violência na Escola e o Direito da Criança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Ter uma Tutela Educativa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Facilitador: Rosa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Clemente, Centro de Direito da Família da Faculdade de Direito da Universidade de Coimbra 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José Pedro Barros, Juiz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Direito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Paula Soares, Procuradora-Geral Adjunta </a:t>
                      </a:r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 Nunes da Silva, Pedopsiquiatra</a:t>
                      </a:r>
                      <a:endParaRPr lang="pt-PT" sz="12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Tiago Castelo, Procurador da 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República </a:t>
                      </a:r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661881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Programa: 7 de Maio de 2024 - Manhã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75806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436728" y="814861"/>
          <a:ext cx="11552072" cy="11941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9543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10712529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11h00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Pausa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Café</a:t>
                      </a:r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674807"/>
                  </a:ext>
                </a:extLst>
              </a:tr>
              <a:tr h="4188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11h30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Continuação dos Trabalhos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515380"/>
                  </a:ext>
                </a:extLst>
              </a:tr>
              <a:tr h="4124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12h30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Almoço Livre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176596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Programa: 7 de Maio de 2024 – Manhã </a:t>
            </a:r>
            <a:r>
              <a:rPr lang="pt-PT" b="1" i="1" dirty="0" smtClean="0"/>
              <a:t>(Continuação)</a:t>
            </a:r>
            <a:endParaRPr lang="pt-PT" b="1" i="1" dirty="0"/>
          </a:p>
        </p:txBody>
      </p:sp>
    </p:spTree>
    <p:extLst>
      <p:ext uri="{BB962C8B-B14F-4D97-AF65-F5344CB8AC3E}">
        <p14:creationId xmlns:p14="http://schemas.microsoft.com/office/powerpoint/2010/main" val="419920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63574"/>
              </p:ext>
            </p:extLst>
          </p:nvPr>
        </p:nvGraphicFramePr>
        <p:xfrm>
          <a:off x="436728" y="814861"/>
          <a:ext cx="11552072" cy="46482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9543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10712529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3766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14h30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Vozes </a:t>
                      </a:r>
                      <a:endParaRPr lang="pt-PT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262302"/>
                  </a:ext>
                </a:extLst>
              </a:tr>
              <a:tr h="3821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15h30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Pausa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Café</a:t>
                      </a:r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736130"/>
                  </a:ext>
                </a:extLst>
              </a:tr>
              <a:tr h="27120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15h45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das Conclusões das Sessões Paralelas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pt-PT" sz="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Presidente da Mesa: Idália Serrão, Associação Mutualista Montepio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Geral </a:t>
                      </a:r>
                      <a:r>
                        <a:rPr lang="pt-PT" sz="14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Paulo Guerra, Juiz Desembargador </a:t>
                      </a:r>
                      <a:r>
                        <a:rPr lang="pt-PT" sz="14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Correlatores: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 Castro, Procuradora da República e Docente do Centro de Estudos Judiciários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Chandra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Gracias, Juíza de Direito </a:t>
                      </a:r>
                      <a:r>
                        <a:rPr lang="pt-PT" sz="14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Oliveira Mendes, Procuradora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República 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Docente do Centro de Estudos Judiciários </a:t>
                      </a:r>
                      <a:r>
                        <a:rPr lang="pt-PT" sz="14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Debate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820086"/>
                  </a:ext>
                </a:extLst>
              </a:tr>
              <a:tr h="6280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17h15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Comentário Final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5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effectLst/>
                        </a:rPr>
                        <a:t>Maria João Leote de Carvalho, </a:t>
                      </a:r>
                      <a:r>
                        <a:rPr lang="pt-PT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Centro Interdisciplinar de Ciências Sociais (CICS.NOVA.FCSH) da Universidade NOVA de Lisboa </a:t>
                      </a:r>
                      <a:r>
                        <a:rPr lang="pt-PT" sz="14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400" b="1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1052927"/>
                  </a:ext>
                </a:extLst>
              </a:tr>
              <a:tr h="3552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17h30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aseline="0" dirty="0" smtClean="0">
                          <a:effectLst/>
                        </a:rPr>
                        <a:t>Encerramento do IV Congresso Europeu Sobre Uma Justiça Amiga das Crianças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6943652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Programa: 7 de Maio de 2024 - Tarde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14128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23080" y="398471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Apoios </a:t>
            </a:r>
            <a:endParaRPr lang="pt-PT" b="1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9" y="961767"/>
            <a:ext cx="2917385" cy="11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8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23080" y="398471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Parceiros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" y="1098060"/>
            <a:ext cx="2591025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43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804</Words>
  <Application>Microsoft Office PowerPoint</Application>
  <PresentationFormat>Ecrã Panorâmico</PresentationFormat>
  <Paragraphs>134</Paragraphs>
  <Slides>9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Acrobat Document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Rita Jorge</dc:creator>
  <cp:lastModifiedBy>Rita Jorge</cp:lastModifiedBy>
  <cp:revision>19</cp:revision>
  <dcterms:created xsi:type="dcterms:W3CDTF">2024-01-18T11:15:51Z</dcterms:created>
  <dcterms:modified xsi:type="dcterms:W3CDTF">2024-01-29T17:50:12Z</dcterms:modified>
</cp:coreProperties>
</file>