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59" r:id="rId5"/>
    <p:sldId id="268" r:id="rId6"/>
    <p:sldId id="265" r:id="rId7"/>
    <p:sldId id="260" r:id="rId8"/>
    <p:sldId id="261" r:id="rId9"/>
    <p:sldId id="262" r:id="rId10"/>
    <p:sldId id="263" r:id="rId11"/>
    <p:sldId id="264" r:id="rId12"/>
  </p:sldIdLst>
  <p:sldSz cx="12192000" cy="6858000"/>
  <p:notesSz cx="6889750" cy="10021888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173E-E29F-4541-8F28-A06D9ED5B3BB}" type="datetimeFigureOut">
              <a:rPr lang="pt-PT" smtClean="0"/>
              <a:t>06/02/2020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97D3-4F89-4EA3-A649-E23D9DC9EC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747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173E-E29F-4541-8F28-A06D9ED5B3BB}" type="datetimeFigureOut">
              <a:rPr lang="pt-PT" smtClean="0"/>
              <a:t>06/02/2020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97D3-4F89-4EA3-A649-E23D9DC9EC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576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173E-E29F-4541-8F28-A06D9ED5B3BB}" type="datetimeFigureOut">
              <a:rPr lang="pt-PT" smtClean="0"/>
              <a:t>06/02/2020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97D3-4F89-4EA3-A649-E23D9DC9EC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239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173E-E29F-4541-8F28-A06D9ED5B3BB}" type="datetimeFigureOut">
              <a:rPr lang="pt-PT" smtClean="0"/>
              <a:t>06/02/2020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97D3-4F89-4EA3-A649-E23D9DC9EC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545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173E-E29F-4541-8F28-A06D9ED5B3BB}" type="datetimeFigureOut">
              <a:rPr lang="pt-PT" smtClean="0"/>
              <a:t>06/02/2020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97D3-4F89-4EA3-A649-E23D9DC9EC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710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173E-E29F-4541-8F28-A06D9ED5B3BB}" type="datetimeFigureOut">
              <a:rPr lang="pt-PT" smtClean="0"/>
              <a:t>06/02/2020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97D3-4F89-4EA3-A649-E23D9DC9EC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762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173E-E29F-4541-8F28-A06D9ED5B3BB}" type="datetimeFigureOut">
              <a:rPr lang="pt-PT" smtClean="0"/>
              <a:t>06/02/2020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97D3-4F89-4EA3-A649-E23D9DC9EC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633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173E-E29F-4541-8F28-A06D9ED5B3BB}" type="datetimeFigureOut">
              <a:rPr lang="pt-PT" smtClean="0"/>
              <a:t>06/02/2020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97D3-4F89-4EA3-A649-E23D9DC9EC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816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173E-E29F-4541-8F28-A06D9ED5B3BB}" type="datetimeFigureOut">
              <a:rPr lang="pt-PT" smtClean="0"/>
              <a:t>06/02/2020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97D3-4F89-4EA3-A649-E23D9DC9EC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036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173E-E29F-4541-8F28-A06D9ED5B3BB}" type="datetimeFigureOut">
              <a:rPr lang="pt-PT" smtClean="0"/>
              <a:t>06/02/2020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97D3-4F89-4EA3-A649-E23D9DC9EC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468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173E-E29F-4541-8F28-A06D9ED5B3BB}" type="datetimeFigureOut">
              <a:rPr lang="pt-PT" smtClean="0"/>
              <a:t>06/02/2020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97D3-4F89-4EA3-A649-E23D9DC9EC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988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173E-E29F-4541-8F28-A06D9ED5B3BB}" type="datetimeFigureOut">
              <a:rPr lang="pt-PT" smtClean="0"/>
              <a:t>06/02/2020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97D3-4F89-4EA3-A649-E23D9DC9EC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555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423080" y="11186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Comissão Científica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23080" y="481201"/>
            <a:ext cx="1110927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smtClean="0"/>
              <a:t>Professor Doutor Fausto Amaro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smtClean="0"/>
              <a:t>Doutora Maria João Leote de Carvalho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smtClean="0"/>
              <a:t>Doutora Rosa Clemente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625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02507"/>
              </p:ext>
            </p:extLst>
          </p:nvPr>
        </p:nvGraphicFramePr>
        <p:xfrm>
          <a:off x="436728" y="814861"/>
          <a:ext cx="11552072" cy="119416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39543">
                  <a:extLst>
                    <a:ext uri="{9D8B030D-6E8A-4147-A177-3AD203B41FA5}">
                      <a16:colId xmlns:a16="http://schemas.microsoft.com/office/drawing/2014/main" val="2519483178"/>
                    </a:ext>
                  </a:extLst>
                </a:gridCol>
                <a:gridCol w="10712529">
                  <a:extLst>
                    <a:ext uri="{9D8B030D-6E8A-4147-A177-3AD203B41FA5}">
                      <a16:colId xmlns:a16="http://schemas.microsoft.com/office/drawing/2014/main" val="759583311"/>
                    </a:ext>
                  </a:extLst>
                </a:gridCol>
              </a:tblGrid>
              <a:tr h="3628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11h00</a:t>
                      </a:r>
                      <a:endParaRPr lang="pt-PT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Break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5674807"/>
                  </a:ext>
                </a:extLst>
              </a:tr>
              <a:tr h="41885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11h30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Proceed</a:t>
                      </a:r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8515380"/>
                  </a:ext>
                </a:extLst>
              </a:tr>
              <a:tr h="4124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12h30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 </a:t>
                      </a:r>
                      <a:r>
                        <a:rPr lang="pt-PT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Lunch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6176596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436728" y="14072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Program</a:t>
            </a:r>
            <a:r>
              <a:rPr lang="pt-PT" b="1" dirty="0"/>
              <a:t>: </a:t>
            </a:r>
            <a:r>
              <a:rPr lang="pt-PT" b="1" dirty="0" err="1"/>
              <a:t>May</a:t>
            </a:r>
            <a:r>
              <a:rPr lang="pt-PT" b="1" dirty="0"/>
              <a:t> 8, 2020 </a:t>
            </a:r>
            <a:r>
              <a:rPr lang="pt-PT" b="1" dirty="0" smtClean="0"/>
              <a:t>– </a:t>
            </a:r>
            <a:r>
              <a:rPr lang="pt-PT" b="1" dirty="0" err="1" smtClean="0"/>
              <a:t>Morning</a:t>
            </a:r>
            <a:r>
              <a:rPr lang="pt-PT" b="1" dirty="0" smtClean="0"/>
              <a:t> </a:t>
            </a:r>
            <a:r>
              <a:rPr lang="pt-PT" b="1" i="1" dirty="0" smtClean="0"/>
              <a:t>(Continuação)</a:t>
            </a:r>
            <a:endParaRPr lang="pt-PT" b="1" i="1" dirty="0"/>
          </a:p>
        </p:txBody>
      </p:sp>
    </p:spTree>
    <p:extLst>
      <p:ext uri="{BB962C8B-B14F-4D97-AF65-F5344CB8AC3E}">
        <p14:creationId xmlns:p14="http://schemas.microsoft.com/office/powerpoint/2010/main" val="175660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953395"/>
              </p:ext>
            </p:extLst>
          </p:nvPr>
        </p:nvGraphicFramePr>
        <p:xfrm>
          <a:off x="436728" y="814861"/>
          <a:ext cx="11552072" cy="44380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39543">
                  <a:extLst>
                    <a:ext uri="{9D8B030D-6E8A-4147-A177-3AD203B41FA5}">
                      <a16:colId xmlns:a16="http://schemas.microsoft.com/office/drawing/2014/main" val="2519483178"/>
                    </a:ext>
                  </a:extLst>
                </a:gridCol>
                <a:gridCol w="10712529">
                  <a:extLst>
                    <a:ext uri="{9D8B030D-6E8A-4147-A177-3AD203B41FA5}">
                      <a16:colId xmlns:a16="http://schemas.microsoft.com/office/drawing/2014/main" val="759583311"/>
                    </a:ext>
                  </a:extLst>
                </a:gridCol>
              </a:tblGrid>
              <a:tr h="6181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14h30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Presentation of Works carried out by the students of the Padre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António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Andrade School Group -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Oleiros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Bobadela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School Group about “A Friendly Justice in Schools”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7262302"/>
                  </a:ext>
                </a:extLst>
              </a:tr>
              <a:tr h="3821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15h30</a:t>
                      </a:r>
                      <a:endParaRPr lang="pt-PT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Break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9736130"/>
                  </a:ext>
                </a:extLst>
              </a:tr>
              <a:tr h="3821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15h45</a:t>
                      </a:r>
                      <a:endParaRPr lang="pt-PT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Musical </a:t>
                      </a:r>
                      <a:r>
                        <a:rPr lang="pt-PT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Moment</a:t>
                      </a:r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Orquestra</a:t>
                      </a:r>
                      <a:r>
                        <a:rPr lang="pt-PT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Geração</a:t>
                      </a:r>
                      <a:endParaRPr lang="pt-PT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291211"/>
                  </a:ext>
                </a:extLst>
              </a:tr>
              <a:tr h="9869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16h15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Conclusions of the Parallel Sessions Presentation</a:t>
                      </a:r>
                      <a:endParaRPr lang="pt-PT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Chairman of the Session: 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Armando Leandro,</a:t>
                      </a:r>
                      <a:r>
                        <a:rPr lang="pt-PT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Jubilated Counselor Judge 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Reporter: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Paulo Guerra,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Chief Judge and Deputy Director of the Judicial Studies Center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Co-Reporters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 Teresa Leal,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Prosecutor and Professor at the Center for Judicial Studies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Fátima Serrano,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 Secretary of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CrescerSer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 </a:t>
                      </a:r>
                      <a:r>
                        <a:rPr lang="pt-PT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Perquilhas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Chief Judge</a:t>
                      </a:r>
                    </a:p>
                    <a:p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Pedro Raposo de Figueiredo,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Judge of Law and Professor at the Center for Judicial Studies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Debate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4820086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436728" y="14072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Program</a:t>
            </a:r>
            <a:r>
              <a:rPr lang="pt-PT" b="1" dirty="0"/>
              <a:t>: </a:t>
            </a:r>
            <a:r>
              <a:rPr lang="pt-PT" b="1" dirty="0" err="1"/>
              <a:t>May</a:t>
            </a:r>
            <a:r>
              <a:rPr lang="pt-PT" b="1" dirty="0"/>
              <a:t> </a:t>
            </a:r>
            <a:r>
              <a:rPr lang="pt-PT" b="1" dirty="0" smtClean="0"/>
              <a:t>8, </a:t>
            </a:r>
            <a:r>
              <a:rPr lang="pt-PT" b="1" dirty="0"/>
              <a:t>2020 - </a:t>
            </a:r>
            <a:r>
              <a:rPr lang="pt-PT" b="1" dirty="0" err="1"/>
              <a:t>Afternoon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66039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36728" y="14072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Programa: </a:t>
            </a:r>
            <a:r>
              <a:rPr lang="pt-PT" b="1" dirty="0"/>
              <a:t>7</a:t>
            </a:r>
            <a:r>
              <a:rPr lang="pt-PT" b="1" dirty="0" smtClean="0"/>
              <a:t> de Maio de 2020 - Manhã</a:t>
            </a:r>
            <a:endParaRPr lang="pt-PT" b="1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963588"/>
              </p:ext>
            </p:extLst>
          </p:nvPr>
        </p:nvGraphicFramePr>
        <p:xfrm>
          <a:off x="436728" y="814861"/>
          <a:ext cx="11566586" cy="438795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23721">
                  <a:extLst>
                    <a:ext uri="{9D8B030D-6E8A-4147-A177-3AD203B41FA5}">
                      <a16:colId xmlns:a16="http://schemas.microsoft.com/office/drawing/2014/main" val="2519483178"/>
                    </a:ext>
                  </a:extLst>
                </a:gridCol>
                <a:gridCol w="10742865">
                  <a:extLst>
                    <a:ext uri="{9D8B030D-6E8A-4147-A177-3AD203B41FA5}">
                      <a16:colId xmlns:a16="http://schemas.microsoft.com/office/drawing/2014/main" val="759583311"/>
                    </a:ext>
                  </a:extLst>
                </a:gridCol>
              </a:tblGrid>
              <a:tr h="3753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8h30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Receção dos participantes</a:t>
                      </a:r>
                      <a:endParaRPr lang="pt-PT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3661881"/>
                  </a:ext>
                </a:extLst>
              </a:tr>
              <a:tr h="4046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9h00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Sessão de Abertura</a:t>
                      </a:r>
                      <a:endParaRPr lang="pt-PT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7784577"/>
                  </a:ext>
                </a:extLst>
              </a:tr>
              <a:tr h="11347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9h30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“Direitos Humanos e Direitos Fundamentais da Criança – Desafios do Século XXI ”</a:t>
                      </a:r>
                      <a:endParaRPr lang="pt-PT" sz="1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500" dirty="0">
                          <a:effectLst/>
                        </a:rPr>
                        <a:t> </a:t>
                      </a:r>
                      <a:endParaRPr lang="pt-PT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 smtClean="0">
                          <a:effectLst/>
                        </a:rPr>
                        <a:t>Presidente da Mesa: Lucília</a:t>
                      </a:r>
                      <a:r>
                        <a:rPr lang="pt-PT" sz="1400" baseline="0" dirty="0" smtClean="0">
                          <a:effectLst/>
                        </a:rPr>
                        <a:t> Gago, Procuradora-Geral da República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000" baseline="0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Marta Santo</a:t>
                      </a:r>
                      <a:r>
                        <a:rPr lang="pt-PT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Pais, </a:t>
                      </a:r>
                      <a:r>
                        <a:rPr lang="pt-PT" sz="140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Comissão de Acompanhamento das Crianças Sírias Refugiadas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7262302"/>
                  </a:ext>
                </a:extLst>
              </a:tr>
              <a:tr h="40568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10h30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Pausa para </a:t>
                      </a:r>
                      <a:r>
                        <a:rPr lang="pt-PT" sz="1600" dirty="0" smtClean="0">
                          <a:effectLst/>
                        </a:rPr>
                        <a:t>Café</a:t>
                      </a:r>
                      <a:endParaRPr lang="pt-PT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4820086"/>
                  </a:ext>
                </a:extLst>
              </a:tr>
              <a:tr h="151044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11h00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dirty="0" smtClean="0">
                          <a:solidFill>
                            <a:srgbClr val="00B050"/>
                          </a:solidFill>
                          <a:effectLst/>
                        </a:rPr>
                        <a:t>“Migrações</a:t>
                      </a:r>
                      <a:r>
                        <a:rPr lang="pt-PT" sz="1600" baseline="0" dirty="0" smtClean="0">
                          <a:solidFill>
                            <a:srgbClr val="00B050"/>
                          </a:solidFill>
                          <a:effectLst/>
                        </a:rPr>
                        <a:t>, Integração e Direito à Proteção</a:t>
                      </a:r>
                      <a:r>
                        <a:rPr lang="pt-PT" sz="1600" dirty="0" smtClean="0">
                          <a:solidFill>
                            <a:srgbClr val="00B050"/>
                          </a:solidFill>
                          <a:effectLst/>
                        </a:rPr>
                        <a:t>”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600" dirty="0" smtClean="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pt-PT" sz="1400" dirty="0" smtClean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Presidente da Mesa:</a:t>
                      </a:r>
                      <a:r>
                        <a:rPr lang="pt-PT" sz="14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pt-PT" sz="1400" dirty="0" smtClean="0">
                          <a:solidFill>
                            <a:srgbClr val="00B050"/>
                          </a:solidFill>
                          <a:effectLst/>
                        </a:rPr>
                        <a:t>Lucília</a:t>
                      </a:r>
                      <a:r>
                        <a:rPr lang="pt-PT" sz="1400" baseline="0" dirty="0" smtClean="0">
                          <a:solidFill>
                            <a:srgbClr val="00B050"/>
                          </a:solidFill>
                          <a:effectLst/>
                        </a:rPr>
                        <a:t> Gago, Procuradora-Geral da República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000" baseline="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</a:t>
                      </a:r>
                      <a:r>
                        <a:rPr lang="pt-PT" sz="1400" b="0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Comissariado para as Migrações</a:t>
                      </a:r>
                      <a:r>
                        <a:rPr lang="pt-PT" sz="1400" b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pt-PT" sz="1400" b="0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50" b="0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Debate</a:t>
                      </a:r>
                      <a:endParaRPr lang="pt-PT" sz="1400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8515380"/>
                  </a:ext>
                </a:extLst>
              </a:tr>
              <a:tr h="4124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solidFill>
                            <a:srgbClr val="00B050"/>
                          </a:solidFill>
                          <a:effectLst/>
                        </a:rPr>
                        <a:t>12h30</a:t>
                      </a:r>
                      <a:endParaRPr lang="pt-PT" sz="3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Almoço livre</a:t>
                      </a:r>
                      <a:endParaRPr lang="pt-PT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61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75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808511"/>
              </p:ext>
            </p:extLst>
          </p:nvPr>
        </p:nvGraphicFramePr>
        <p:xfrm>
          <a:off x="436728" y="814861"/>
          <a:ext cx="11552072" cy="42079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39543">
                  <a:extLst>
                    <a:ext uri="{9D8B030D-6E8A-4147-A177-3AD203B41FA5}">
                      <a16:colId xmlns:a16="http://schemas.microsoft.com/office/drawing/2014/main" val="2519483178"/>
                    </a:ext>
                  </a:extLst>
                </a:gridCol>
                <a:gridCol w="10712529">
                  <a:extLst>
                    <a:ext uri="{9D8B030D-6E8A-4147-A177-3AD203B41FA5}">
                      <a16:colId xmlns:a16="http://schemas.microsoft.com/office/drawing/2014/main" val="759583311"/>
                    </a:ext>
                  </a:extLst>
                </a:gridCol>
              </a:tblGrid>
              <a:tr h="106853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solidFill>
                            <a:srgbClr val="00B050"/>
                          </a:solidFill>
                          <a:effectLst/>
                        </a:rPr>
                        <a:t>14h15</a:t>
                      </a:r>
                      <a:endParaRPr lang="pt-PT" sz="3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“Estatuto</a:t>
                      </a:r>
                      <a:r>
                        <a:rPr lang="pt-PT" sz="1600" b="0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Pessoal e Proteção dos Direitos da Crianças Migrante – Políticas e Instrumentos Jurídicos Internacionais</a:t>
                      </a:r>
                      <a:r>
                        <a:rPr lang="pt-PT" sz="1600" b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endParaRPr lang="pt-PT" sz="500" b="0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Presidente da Mesa: </a:t>
                      </a:r>
                      <a:r>
                        <a:rPr lang="pt-PT" sz="1400" baseline="0" dirty="0" smtClean="0">
                          <a:solidFill>
                            <a:srgbClr val="00B050"/>
                          </a:solidFill>
                          <a:effectLst/>
                        </a:rPr>
                        <a:t>Maria Lúcia Amaral, Provedora de Justiça </a:t>
                      </a:r>
                      <a:endParaRPr lang="pt-PT" sz="1400" b="0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000" b="0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George </a:t>
                      </a:r>
                      <a:r>
                        <a:rPr lang="pt-PT" sz="1400" b="0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Moschos</a:t>
                      </a:r>
                      <a:r>
                        <a:rPr lang="pt-PT" sz="1400" b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Former Children's Ombudsman of </a:t>
                      </a:r>
                      <a:r>
                        <a:rPr lang="en-US" sz="140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Greece </a:t>
                      </a:r>
                      <a:r>
                        <a:rPr lang="pt-PT" sz="1400" b="0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400" b="1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sz="1100" kern="1200" baseline="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7262302"/>
                  </a:ext>
                </a:extLst>
              </a:tr>
              <a:tr h="3468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15h15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Pausa</a:t>
                      </a:r>
                      <a:r>
                        <a:rPr lang="pt-PT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Café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8515380"/>
                  </a:ext>
                </a:extLst>
              </a:tr>
              <a:tr h="243731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15h30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“Comunicação e Audição da Criança nas Decisões</a:t>
                      </a:r>
                      <a:r>
                        <a:rPr lang="pt-PT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Lhe Dizem Respeito</a:t>
                      </a:r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endParaRPr lang="pt-PT" sz="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Presidente da Mesa: </a:t>
                      </a:r>
                      <a:r>
                        <a:rPr lang="pt-PT" sz="1400" baseline="0" dirty="0" smtClean="0">
                          <a:effectLst/>
                        </a:rPr>
                        <a:t>Maria Lúcia Amaral, Provedora de Justiça 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Catarina Tomás, Escola</a:t>
                      </a:r>
                      <a:r>
                        <a:rPr lang="pt-PT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Superior de Educação de Lisboa e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Centro Interdisciplinar</a:t>
                      </a:r>
                      <a:r>
                        <a:rPr lang="pt-PT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Ciências Sociais da Universidade Nova de Lisboa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pt-PT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Políticas e Práticas de Sustentabilidade da Coesão Familiar – o Papel do Empresariado</a:t>
                      </a:r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endParaRPr lang="pt-PT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Paula Guimarães, Objetivos do Milénio/Nações Unidas</a:t>
                      </a:r>
                    </a:p>
                    <a:p>
                      <a:endParaRPr lang="pt-PT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Debate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6176596"/>
                  </a:ext>
                </a:extLst>
              </a:tr>
              <a:tr h="3552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17h00</a:t>
                      </a:r>
                      <a:endParaRPr lang="pt-PT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Encerramento</a:t>
                      </a:r>
                      <a:r>
                        <a:rPr lang="pt-PT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dos Trabalhos</a:t>
                      </a:r>
                      <a:endParaRPr lang="pt-PT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1052927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436728" y="14072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Programa: 7 de Maio de 2020 - Tarde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91064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96277"/>
              </p:ext>
            </p:extLst>
          </p:nvPr>
        </p:nvGraphicFramePr>
        <p:xfrm>
          <a:off x="436728" y="591949"/>
          <a:ext cx="10686197" cy="6096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76616">
                  <a:extLst>
                    <a:ext uri="{9D8B030D-6E8A-4147-A177-3AD203B41FA5}">
                      <a16:colId xmlns:a16="http://schemas.microsoft.com/office/drawing/2014/main" val="2519483178"/>
                    </a:ext>
                  </a:extLst>
                </a:gridCol>
                <a:gridCol w="9909581">
                  <a:extLst>
                    <a:ext uri="{9D8B030D-6E8A-4147-A177-3AD203B41FA5}">
                      <a16:colId xmlns:a16="http://schemas.microsoft.com/office/drawing/2014/main" val="759583311"/>
                    </a:ext>
                  </a:extLst>
                </a:gridCol>
              </a:tblGrid>
              <a:tr h="9587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9h00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Sessões Paralelas: “Os Direitos Humanos da Criança </a:t>
                      </a:r>
                      <a:r>
                        <a:rPr lang="pt-PT" sz="1600" b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Que Práticas?”</a:t>
                      </a:r>
                    </a:p>
                    <a:p>
                      <a:r>
                        <a:rPr lang="pt-PT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lvl="0"/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“A Criança em Contexto de Violência Doméstica”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António Castanho,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Ministério da Administração Interna 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Aurora </a:t>
                      </a:r>
                      <a:r>
                        <a:rPr lang="pt-PT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Dantier</a:t>
                      </a: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Subcomissária da PSP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Dália Costa, Centro de Administração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Políticas Públicas, ISCSP, Universidade de Lisboa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Helena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Almeida, Pediatra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Helena Gonçalves, Procuradora da República</a:t>
                      </a: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Rosa Clemente,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Centro de Direito da Família da Faculdade de Direito de Coimbra 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lvl="0"/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“Criança, Família e Relações Laborais” </a:t>
                      </a: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Associação Pais em Rede</a:t>
                      </a: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r>
                        <a:rPr lang="pt-PT" sz="12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Fausto Leite, Advogado</a:t>
                      </a:r>
                      <a:endParaRPr lang="pt-PT" sz="1200" b="1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2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Instituto da Segurança Social, IP*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João Rato, Procurador-Geral Adjunto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 João Cunha, </a:t>
                      </a:r>
                      <a:r>
                        <a:rPr lang="pt-PT" sz="1200" b="1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Delta </a:t>
                      </a:r>
                      <a:r>
                        <a:rPr lang="pt-PT" sz="1200" b="0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200" b="1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Paula </a:t>
                      </a: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Pinto, Centro de Administração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Políticas Públicas, ISCSP, Universidade de Lisboa</a:t>
                      </a:r>
                    </a:p>
                    <a:p>
                      <a:endParaRPr lang="pt-PT" sz="10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“Criança</a:t>
                      </a:r>
                      <a:r>
                        <a:rPr lang="pt-PT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Refugiada, Não Acompanhada e Separada da Família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Célia Chamiça, Comissão Nacional de Promoção dos Direitos e Proteção das Crianças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Jovens </a:t>
                      </a:r>
                      <a:endParaRPr lang="pt-PT" sz="12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Leonor Fechas, Casa Pia de Lisboa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 </a:t>
                      </a: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João Leote de Carvalho, Centro Interdisciplinar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Ciências Sociais da Universidade Nova de Lisboa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Martino </a:t>
                      </a:r>
                      <a:r>
                        <a:rPr lang="pt-PT" sz="12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Gliozzi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Centro de Saúde do Martim Moniz**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Ricardo Carvalho, Provedoria de Justiça </a:t>
                      </a:r>
                      <a:r>
                        <a:rPr lang="pt-PT" sz="1200" b="0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200" b="1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Serviço 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Estrangeiros e Fronteiras*</a:t>
                      </a:r>
                    </a:p>
                    <a:p>
                      <a:endParaRPr lang="pt-PT" sz="10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“O Direito de Participação da Criança”</a:t>
                      </a: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Alcina da Costa Ribeiro, Juíza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Desembargadora</a:t>
                      </a: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Joana Garcia da Fonseca, Comissão Nacional de Promoção dos Direitos e Proteção das Crianças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Jovens </a:t>
                      </a:r>
                      <a:r>
                        <a:rPr lang="pt-PT" sz="1200" b="0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2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Rui Godinho, Santa Casa da Misericórdia de Lisboa**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Sandra Veiga,</a:t>
                      </a:r>
                      <a:r>
                        <a:rPr lang="pt-PT" sz="1200" b="1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2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Casa </a:t>
                      </a:r>
                      <a:r>
                        <a:rPr lang="pt-PT" sz="12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Pia</a:t>
                      </a:r>
                      <a:r>
                        <a:rPr lang="pt-PT" sz="1200" b="1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pt-PT" sz="1200" b="1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Lisboa </a:t>
                      </a:r>
                      <a:r>
                        <a:rPr lang="pt-PT" sz="1200" b="0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200" b="1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PSP </a:t>
                      </a: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Porto*</a:t>
                      </a: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Jornalista*</a:t>
                      </a:r>
                      <a:endParaRPr lang="pt-PT" sz="12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3661881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436728" y="14072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Programa: </a:t>
            </a:r>
            <a:r>
              <a:rPr lang="pt-PT" b="1" dirty="0"/>
              <a:t>8</a:t>
            </a:r>
            <a:r>
              <a:rPr lang="pt-PT" b="1" dirty="0" smtClean="0"/>
              <a:t> de Maio de 2020 - Manhã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09372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954115"/>
              </p:ext>
            </p:extLst>
          </p:nvPr>
        </p:nvGraphicFramePr>
        <p:xfrm>
          <a:off x="436728" y="814861"/>
          <a:ext cx="11552072" cy="44380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39543">
                  <a:extLst>
                    <a:ext uri="{9D8B030D-6E8A-4147-A177-3AD203B41FA5}">
                      <a16:colId xmlns:a16="http://schemas.microsoft.com/office/drawing/2014/main" val="2519483178"/>
                    </a:ext>
                  </a:extLst>
                </a:gridCol>
                <a:gridCol w="10712529">
                  <a:extLst>
                    <a:ext uri="{9D8B030D-6E8A-4147-A177-3AD203B41FA5}">
                      <a16:colId xmlns:a16="http://schemas.microsoft.com/office/drawing/2014/main" val="759583311"/>
                    </a:ext>
                  </a:extLst>
                </a:gridCol>
              </a:tblGrid>
              <a:tr h="6181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14h30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Apresentação</a:t>
                      </a:r>
                      <a:r>
                        <a:rPr lang="pt-PT" sz="1600" baseline="0" dirty="0" smtClean="0">
                          <a:effectLst/>
                        </a:rPr>
                        <a:t> de Trabalhos realizados pelos alunos do Agrupamento de Escolas Padre António de Andrade – Oleiros e Agrupamento de Escolas da Bobadela sobre “Uma Justiça Amiga nas Escolas”</a:t>
                      </a:r>
                      <a:endParaRPr lang="pt-PT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7262302"/>
                  </a:ext>
                </a:extLst>
              </a:tr>
              <a:tr h="3821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15h30</a:t>
                      </a:r>
                      <a:endParaRPr lang="pt-PT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Pausa</a:t>
                      </a:r>
                      <a:r>
                        <a:rPr lang="pt-PT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Café</a:t>
                      </a:r>
                      <a:endParaRPr lang="pt-PT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9736130"/>
                  </a:ext>
                </a:extLst>
              </a:tr>
              <a:tr h="3821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15h45</a:t>
                      </a:r>
                      <a:endParaRPr lang="pt-PT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Momento Musical</a:t>
                      </a:r>
                      <a:r>
                        <a:rPr lang="pt-PT" sz="1600" b="0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pela Orquestra Geração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1218355"/>
                  </a:ext>
                </a:extLst>
              </a:tr>
              <a:tr h="9869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16h15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das Conclusões das Sessões Paralelas</a:t>
                      </a:r>
                      <a:r>
                        <a:rPr lang="pt-PT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pt-PT" sz="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Presidente da Mesa: Armando Leandro,</a:t>
                      </a:r>
                      <a:r>
                        <a:rPr lang="pt-PT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Juiz Conselheiro Jubilado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Relator:</a:t>
                      </a:r>
                    </a:p>
                    <a:p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Paulo Guerra, Juiz 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Desembargador</a:t>
                      </a:r>
                    </a:p>
                    <a:p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Correlatores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 Teresa Leal, Procuradora da República e Docente do Centro de Estudos Judiciários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Fátima Serrano, Secretária-Geral da </a:t>
                      </a:r>
                      <a:r>
                        <a:rPr lang="pt-PT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CrescerSer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 </a:t>
                      </a:r>
                      <a:r>
                        <a:rPr lang="pt-PT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Perquilhas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Juíza Desembargadora</a:t>
                      </a:r>
                    </a:p>
                    <a:p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Pedro Raposo de Figueiredo, Juiz de Direito e Docente do Centro de Estudos Judiciários</a:t>
                      </a:r>
                    </a:p>
                    <a:p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Debate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4820086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436728" y="14072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Programa: 8 de Maio de 2020 - Tarde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55437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150358" y="2967335"/>
            <a:ext cx="5891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/>
              <a:t>Programa em Inglês</a:t>
            </a:r>
            <a:endParaRPr lang="pt-PT" sz="5400" dirty="0"/>
          </a:p>
        </p:txBody>
      </p:sp>
    </p:spTree>
    <p:extLst>
      <p:ext uri="{BB962C8B-B14F-4D97-AF65-F5344CB8AC3E}">
        <p14:creationId xmlns:p14="http://schemas.microsoft.com/office/powerpoint/2010/main" val="422041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36728" y="14072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Program</a:t>
            </a:r>
            <a:r>
              <a:rPr lang="pt-PT" b="1" dirty="0" smtClean="0"/>
              <a:t>: </a:t>
            </a:r>
            <a:r>
              <a:rPr lang="pt-PT" b="1" dirty="0" err="1" smtClean="0"/>
              <a:t>May</a:t>
            </a:r>
            <a:r>
              <a:rPr lang="pt-PT" b="1" dirty="0"/>
              <a:t> </a:t>
            </a:r>
            <a:r>
              <a:rPr lang="pt-PT" b="1" dirty="0" smtClean="0"/>
              <a:t>7, 2020 - </a:t>
            </a:r>
            <a:r>
              <a:rPr lang="pt-PT" b="1" dirty="0" err="1" smtClean="0"/>
              <a:t>Morning</a:t>
            </a:r>
            <a:endParaRPr lang="pt-PT" b="1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920272"/>
              </p:ext>
            </p:extLst>
          </p:nvPr>
        </p:nvGraphicFramePr>
        <p:xfrm>
          <a:off x="436728" y="814861"/>
          <a:ext cx="11566586" cy="42749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23721">
                  <a:extLst>
                    <a:ext uri="{9D8B030D-6E8A-4147-A177-3AD203B41FA5}">
                      <a16:colId xmlns:a16="http://schemas.microsoft.com/office/drawing/2014/main" val="2519483178"/>
                    </a:ext>
                  </a:extLst>
                </a:gridCol>
                <a:gridCol w="10742865">
                  <a:extLst>
                    <a:ext uri="{9D8B030D-6E8A-4147-A177-3AD203B41FA5}">
                      <a16:colId xmlns:a16="http://schemas.microsoft.com/office/drawing/2014/main" val="759583311"/>
                    </a:ext>
                  </a:extLst>
                </a:gridCol>
              </a:tblGrid>
              <a:tr h="3753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8h30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Reception</a:t>
                      </a:r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Participants</a:t>
                      </a:r>
                      <a:endParaRPr lang="pt-PT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3661881"/>
                  </a:ext>
                </a:extLst>
              </a:tr>
              <a:tr h="4046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9h00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Opening</a:t>
                      </a:r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pt-PT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7784577"/>
                  </a:ext>
                </a:extLst>
              </a:tr>
              <a:tr h="11347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9h30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“Human Rights and Fundamental Rights of the Child - Challenges of the 21st Century” </a:t>
                      </a:r>
                      <a:endParaRPr lang="pt-PT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500" dirty="0">
                          <a:effectLst/>
                        </a:rPr>
                        <a:t> </a:t>
                      </a:r>
                      <a:endParaRPr lang="pt-PT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Chairman of the Session</a:t>
                      </a:r>
                      <a:r>
                        <a:rPr lang="pt-PT" sz="1400" dirty="0" smtClean="0">
                          <a:effectLst/>
                        </a:rPr>
                        <a:t>: Lucília</a:t>
                      </a:r>
                      <a:r>
                        <a:rPr lang="pt-PT" sz="1400" baseline="0" dirty="0" smtClean="0">
                          <a:effectLst/>
                        </a:rPr>
                        <a:t> Gago,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 Public Prosecutor**</a:t>
                      </a:r>
                      <a:endParaRPr lang="pt-PT" sz="1400" baseline="0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000" baseline="0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Marta Santo</a:t>
                      </a:r>
                      <a:r>
                        <a:rPr lang="pt-PT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lang="pt-PT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Pais, </a:t>
                      </a:r>
                      <a:r>
                        <a:rPr lang="en-US" sz="1400" dirty="0" smtClean="0"/>
                        <a:t>Monitoring Committee of Syrian Refugee Children</a:t>
                      </a:r>
                      <a:endParaRPr lang="pt-PT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7262302"/>
                  </a:ext>
                </a:extLst>
              </a:tr>
              <a:tr h="40568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10h30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Break</a:t>
                      </a:r>
                      <a:endParaRPr lang="pt-PT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4820086"/>
                  </a:ext>
                </a:extLst>
              </a:tr>
              <a:tr h="10053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11h00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“Migration, Integration and the Right to Protection”</a:t>
                      </a:r>
                      <a:endParaRPr lang="pt-PT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600" dirty="0" smtClean="0">
                          <a:effectLst/>
                        </a:rPr>
                        <a:t> </a:t>
                      </a:r>
                      <a:endParaRPr lang="pt-PT" sz="14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Chairman of the Session: </a:t>
                      </a:r>
                      <a:r>
                        <a:rPr lang="pt-PT" sz="1400" dirty="0" smtClean="0">
                          <a:effectLst/>
                        </a:rPr>
                        <a:t>Lucília</a:t>
                      </a:r>
                      <a:r>
                        <a:rPr lang="pt-PT" sz="1400" baseline="0" dirty="0" smtClean="0">
                          <a:effectLst/>
                        </a:rPr>
                        <a:t> Gago,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 Public Prosecutor**</a:t>
                      </a:r>
                      <a:endParaRPr lang="pt-PT" sz="1400" baseline="0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050" baseline="0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pt-PT" sz="1400" dirty="0" err="1" smtClean="0"/>
                        <a:t>High</a:t>
                      </a:r>
                      <a:r>
                        <a:rPr lang="pt-PT" sz="1400" dirty="0" smtClean="0"/>
                        <a:t> </a:t>
                      </a:r>
                      <a:r>
                        <a:rPr lang="pt-PT" sz="1400" dirty="0" err="1" smtClean="0"/>
                        <a:t>Commissioner</a:t>
                      </a:r>
                      <a:r>
                        <a:rPr lang="pt-PT" sz="1400" dirty="0" smtClean="0"/>
                        <a:t> for </a:t>
                      </a:r>
                      <a:r>
                        <a:rPr lang="pt-PT" sz="1400" dirty="0" err="1" smtClean="0"/>
                        <a:t>Migrations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1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Debate</a:t>
                      </a:r>
                      <a:endParaRPr lang="pt-PT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8515380"/>
                  </a:ext>
                </a:extLst>
              </a:tr>
              <a:tr h="4124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12h45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Free </a:t>
                      </a:r>
                      <a:r>
                        <a:rPr lang="pt-PT" sz="1600" dirty="0" err="1" smtClean="0">
                          <a:effectLst/>
                        </a:rPr>
                        <a:t>Lunch</a:t>
                      </a:r>
                      <a:endParaRPr lang="pt-PT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61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28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705141"/>
              </p:ext>
            </p:extLst>
          </p:nvPr>
        </p:nvGraphicFramePr>
        <p:xfrm>
          <a:off x="436728" y="814861"/>
          <a:ext cx="11552072" cy="42761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39543">
                  <a:extLst>
                    <a:ext uri="{9D8B030D-6E8A-4147-A177-3AD203B41FA5}">
                      <a16:colId xmlns:a16="http://schemas.microsoft.com/office/drawing/2014/main" val="2519483178"/>
                    </a:ext>
                  </a:extLst>
                </a:gridCol>
                <a:gridCol w="10712529">
                  <a:extLst>
                    <a:ext uri="{9D8B030D-6E8A-4147-A177-3AD203B41FA5}">
                      <a16:colId xmlns:a16="http://schemas.microsoft.com/office/drawing/2014/main" val="759583311"/>
                    </a:ext>
                  </a:extLst>
                </a:gridCol>
              </a:tblGrid>
              <a:tr h="11367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14h30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“Personal Status and Protection of the Rights of Migrant Children - International Legal Policies and Instruments”</a:t>
                      </a:r>
                      <a:endParaRPr lang="pt-PT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5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Chairman of the Session</a:t>
                      </a:r>
                      <a:r>
                        <a:rPr lang="pt-PT" sz="1400" dirty="0" smtClean="0">
                          <a:effectLst/>
                        </a:rPr>
                        <a:t>: Lucília</a:t>
                      </a:r>
                      <a:r>
                        <a:rPr lang="pt-PT" sz="1400" baseline="0" dirty="0" smtClean="0">
                          <a:effectLst/>
                        </a:rPr>
                        <a:t> Gago,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 Public Prosecutor**</a:t>
                      </a:r>
                      <a:endParaRPr lang="pt-PT" sz="1400" baseline="0" dirty="0" smtClean="0">
                        <a:effectLst/>
                      </a:endParaRPr>
                    </a:p>
                    <a:p>
                      <a:endParaRPr lang="pt-PT" sz="10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George </a:t>
                      </a:r>
                      <a:r>
                        <a:rPr lang="pt-PT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Moschos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European Ombudsman Network</a:t>
                      </a:r>
                      <a:endParaRPr lang="pt-PT" sz="1400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7262302"/>
                  </a:ext>
                </a:extLst>
              </a:tr>
              <a:tr h="3468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15h15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Break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8515380"/>
                  </a:ext>
                </a:extLst>
              </a:tr>
              <a:tr h="243731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15h30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“Children's Communication and Hearing in Decisions That Concern Them” </a:t>
                      </a:r>
                      <a:endParaRPr lang="pt-PT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Chairman of the Session: </a:t>
                      </a:r>
                      <a:r>
                        <a:rPr lang="pt-PT" sz="1400" baseline="0" dirty="0" smtClean="0">
                          <a:effectLst/>
                        </a:rPr>
                        <a:t>Maria Lúcia Amaral,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Ombudsman**</a:t>
                      </a:r>
                      <a:r>
                        <a:rPr lang="pt-PT" sz="1400" baseline="0" dirty="0" smtClean="0">
                          <a:effectLst/>
                        </a:rPr>
                        <a:t> 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Catarina Tomás,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Lisbon Higher School of Education and Interdisciplinary Center for Social Sciences at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Universidade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Nova de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Lisboa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“Family Cohesion Sustainability Policies and Practices - The Role of Entrepreneurs”</a:t>
                      </a:r>
                      <a:endParaRPr lang="pt-PT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Paula Guimarães,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Millennium Development Goals / United Nations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Debate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6176596"/>
                  </a:ext>
                </a:extLst>
              </a:tr>
              <a:tr h="3552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17h00</a:t>
                      </a:r>
                      <a:endParaRPr lang="pt-PT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Closing</a:t>
                      </a:r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1052927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436728" y="14072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Program</a:t>
            </a:r>
            <a:r>
              <a:rPr lang="pt-PT" b="1" dirty="0" smtClean="0"/>
              <a:t>: </a:t>
            </a:r>
            <a:r>
              <a:rPr lang="pt-PT" b="1" dirty="0" err="1"/>
              <a:t>May</a:t>
            </a:r>
            <a:r>
              <a:rPr lang="pt-PT" b="1" dirty="0"/>
              <a:t> 7, 2020 </a:t>
            </a:r>
            <a:r>
              <a:rPr lang="pt-PT" b="1" dirty="0" smtClean="0"/>
              <a:t>- </a:t>
            </a:r>
            <a:r>
              <a:rPr lang="pt-PT" b="1" dirty="0" err="1" smtClean="0"/>
              <a:t>Afternoon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420275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751573"/>
              </p:ext>
            </p:extLst>
          </p:nvPr>
        </p:nvGraphicFramePr>
        <p:xfrm>
          <a:off x="436728" y="591949"/>
          <a:ext cx="10686197" cy="6096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76616">
                  <a:extLst>
                    <a:ext uri="{9D8B030D-6E8A-4147-A177-3AD203B41FA5}">
                      <a16:colId xmlns:a16="http://schemas.microsoft.com/office/drawing/2014/main" val="2519483178"/>
                    </a:ext>
                  </a:extLst>
                </a:gridCol>
                <a:gridCol w="9909581">
                  <a:extLst>
                    <a:ext uri="{9D8B030D-6E8A-4147-A177-3AD203B41FA5}">
                      <a16:colId xmlns:a16="http://schemas.microsoft.com/office/drawing/2014/main" val="759583311"/>
                    </a:ext>
                  </a:extLst>
                </a:gridCol>
              </a:tblGrid>
              <a:tr h="9587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9h00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Parallel Sessions: “The Human Rights of the Child - What Practices?”</a:t>
                      </a:r>
                    </a:p>
                    <a:p>
                      <a:r>
                        <a:rPr lang="pt-PT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Child in the Context of Domestic Violence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António Castanho,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Ministry of Internal Affairs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Aurora </a:t>
                      </a:r>
                      <a:r>
                        <a:rPr lang="pt-PT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Dantier</a:t>
                      </a: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Deputy Commissioner of the Public Security Police</a:t>
                      </a: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Dália Costa,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Administration and Public Policy Center, ISCSP, Lisbon’s University</a:t>
                      </a:r>
                      <a:endParaRPr lang="pt-PT" sz="12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Helena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Almeida, </a:t>
                      </a:r>
                      <a:r>
                        <a:rPr lang="pt-PT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Pediatrician</a:t>
                      </a:r>
                      <a:endParaRPr lang="pt-PT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Helena Gonçalves, </a:t>
                      </a:r>
                      <a:r>
                        <a:rPr lang="pt-PT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pt-PT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Prosecutor</a:t>
                      </a:r>
                      <a:endParaRPr lang="pt-PT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Rosa Clemente,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 Law Center of Coimbra’s Faculty of Law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pt-PT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pt-PT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Labor </a:t>
                      </a:r>
                      <a:r>
                        <a:rPr lang="pt-PT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Relations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Networked Parents Association</a:t>
                      </a: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Fausto Leite, </a:t>
                      </a:r>
                      <a:r>
                        <a:rPr lang="pt-PT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Lawyer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 Security Institute, IP</a:t>
                      </a: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João Rato,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 Public Prosecutor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João Cunha, </a:t>
                      </a: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Paula Pinto,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Administration and Public Policy Center, ISCSP, Lisbon’s University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lvl="0"/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Refugee Child, Unaccompanied and Apart from Family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Célia Chamiça,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 Commission for the Promotion of the Rights and Protection of Children and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Leonor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Fechas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Casa Pia de Lisboa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 João Leote de Carvalho, </a:t>
                      </a:r>
                      <a:r>
                        <a:rPr lang="pt-PT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Interdisciplinary</a:t>
                      </a: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Social </a:t>
                      </a:r>
                      <a:r>
                        <a:rPr lang="pt-PT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Sciences</a:t>
                      </a: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</a:t>
                      </a: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Universidade Nova de Lisboa</a:t>
                      </a:r>
                      <a:endParaRPr lang="pt-PT" sz="12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Martino </a:t>
                      </a:r>
                      <a:r>
                        <a:rPr lang="pt-PT" sz="12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Gliozzi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Martim Moniz </a:t>
                      </a:r>
                      <a:r>
                        <a:rPr lang="pt-PT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Health</a:t>
                      </a: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Ricardo Carvalho, Ombudsman</a:t>
                      </a:r>
                    </a:p>
                    <a:p>
                      <a:r>
                        <a:rPr lang="pt-PT" sz="1200" dirty="0" err="1" smtClean="0"/>
                        <a:t>Foreign</a:t>
                      </a:r>
                      <a:r>
                        <a:rPr lang="pt-PT" sz="1200" dirty="0" smtClean="0"/>
                        <a:t> </a:t>
                      </a:r>
                      <a:r>
                        <a:rPr lang="pt-PT" sz="1200" dirty="0" err="1" smtClean="0"/>
                        <a:t>Service</a:t>
                      </a:r>
                      <a:r>
                        <a:rPr lang="pt-PT" sz="1200" dirty="0" smtClean="0"/>
                        <a:t> </a:t>
                      </a:r>
                      <a:r>
                        <a:rPr lang="pt-PT" sz="1200" dirty="0" err="1" smtClean="0"/>
                        <a:t>and</a:t>
                      </a:r>
                      <a:r>
                        <a:rPr lang="pt-PT" sz="1200" dirty="0" smtClean="0"/>
                        <a:t> </a:t>
                      </a:r>
                      <a:r>
                        <a:rPr lang="pt-PT" sz="1200" dirty="0" err="1" smtClean="0"/>
                        <a:t>Borders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pt-PT" sz="12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pt-PT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Participation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Alcina da Costa Ribeiro, </a:t>
                      </a:r>
                      <a:r>
                        <a:rPr lang="pt-PT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Chief</a:t>
                      </a: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Judge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Joana Garcia da Fonseca,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 Commission for the Promotion of the Rights and Protection of Children and Youth</a:t>
                      </a:r>
                      <a:endParaRPr lang="pt-PT" sz="12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Rui Godinho, Santa Casa da Misericórdia de Lisboa**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Sandra Veiga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Casa </a:t>
                      </a: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Pia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Lisboa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PSP do Porto*</a:t>
                      </a:r>
                    </a:p>
                    <a:p>
                      <a:r>
                        <a:rPr lang="pt-PT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Journalist</a:t>
                      </a: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pt-PT" sz="12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3661881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436728" y="14072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Program</a:t>
            </a:r>
            <a:r>
              <a:rPr lang="pt-PT" b="1" dirty="0"/>
              <a:t>: </a:t>
            </a:r>
            <a:r>
              <a:rPr lang="pt-PT" b="1" dirty="0" err="1"/>
              <a:t>May</a:t>
            </a:r>
            <a:r>
              <a:rPr lang="pt-PT" b="1" dirty="0"/>
              <a:t> </a:t>
            </a:r>
            <a:r>
              <a:rPr lang="pt-PT" b="1" dirty="0" smtClean="0"/>
              <a:t>8, </a:t>
            </a:r>
            <a:r>
              <a:rPr lang="pt-PT" b="1" dirty="0"/>
              <a:t>2020 - </a:t>
            </a:r>
            <a:r>
              <a:rPr lang="pt-PT" b="1" dirty="0" err="1"/>
              <a:t>Morning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93040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1246</Words>
  <Application>Microsoft Office PowerPoint</Application>
  <PresentationFormat>Ecrã Panorâmico</PresentationFormat>
  <Paragraphs>218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Comunicação Imag</dc:creator>
  <cp:lastModifiedBy>Comunicação Imag</cp:lastModifiedBy>
  <cp:revision>17</cp:revision>
  <cp:lastPrinted>2020-01-29T10:54:04Z</cp:lastPrinted>
  <dcterms:created xsi:type="dcterms:W3CDTF">2020-01-23T12:46:40Z</dcterms:created>
  <dcterms:modified xsi:type="dcterms:W3CDTF">2020-02-06T17:20:07Z</dcterms:modified>
</cp:coreProperties>
</file>