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825500" rtl="0" fontAlgn="auto" latinLnBrk="0" hangingPunct="0">
      <a:lnSpc>
        <a:spcPct val="100000"/>
      </a:lnSpc>
      <a:spcBef>
        <a:spcPts val="2500"/>
      </a:spcBef>
      <a:spcAft>
        <a:spcPts val="0"/>
      </a:spcAft>
      <a:buClrTx/>
      <a:buSzTx/>
      <a:buFontTx/>
      <a:buNone/>
      <a:tabLst/>
      <a:defRPr b="0" baseline="0" cap="none" i="0" spc="0" strike="noStrike" sz="45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ínea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exto del título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3" name="Nivel de texto 1…"/>
          <p:cNvSpPr txBox="1"/>
          <p:nvPr>
            <p:ph type="body" sz="half" idx="1"/>
          </p:nvPr>
        </p:nvSpPr>
        <p:spPr>
          <a:xfrm>
            <a:off x="1016000" y="7975600"/>
            <a:ext cx="22352000" cy="45974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xfrm>
            <a:off x="22944467" y="12922250"/>
            <a:ext cx="419089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ndo abstracto con capas de rectángulos rojos y blancos"/>
          <p:cNvSpPr/>
          <p:nvPr>
            <p:ph type="pic" idx="21"/>
          </p:nvPr>
        </p:nvSpPr>
        <p:spPr>
          <a:xfrm>
            <a:off x="1016000" y="-1333500"/>
            <a:ext cx="13970000" cy="151778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Fondo abstracto con figuras verdes y amarillas que se solapan"/>
          <p:cNvSpPr/>
          <p:nvPr>
            <p:ph type="pic" sz="half" idx="22"/>
          </p:nvPr>
        </p:nvSpPr>
        <p:spPr>
          <a:xfrm>
            <a:off x="15240000" y="-1130300"/>
            <a:ext cx="9296400" cy="8034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Fondo abstracto con círculos azules, verdes y blancos de distintos tamaños que se solapan"/>
          <p:cNvSpPr/>
          <p:nvPr>
            <p:ph type="pic" sz="half" idx="23"/>
          </p:nvPr>
        </p:nvSpPr>
        <p:spPr>
          <a:xfrm>
            <a:off x="15240000" y="5778500"/>
            <a:ext cx="8382000" cy="838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Nivel de texto 1…"/>
          <p:cNvSpPr txBox="1"/>
          <p:nvPr>
            <p:ph type="body" sz="quarter" idx="1"/>
          </p:nvPr>
        </p:nvSpPr>
        <p:spPr>
          <a:xfrm>
            <a:off x="1016000" y="11137900"/>
            <a:ext cx="22352000" cy="190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0"/>
              </a:spcBef>
              <a:buSzTx/>
              <a:buFontTx/>
              <a:buNone/>
              <a:defRPr i="1" spc="39" sz="4000"/>
            </a:lvl1pPr>
            <a:lvl2pPr marL="0" indent="0">
              <a:spcBef>
                <a:spcPts val="2000"/>
              </a:spcBef>
              <a:buSzTx/>
              <a:buFontTx/>
              <a:buNone/>
              <a:defRPr i="1" spc="39" sz="4000"/>
            </a:lvl2pPr>
            <a:lvl3pPr marL="0" indent="0">
              <a:spcBef>
                <a:spcPts val="2000"/>
              </a:spcBef>
              <a:buSzTx/>
              <a:buFontTx/>
              <a:buNone/>
              <a:defRPr i="1" spc="39" sz="4000"/>
            </a:lvl3pPr>
            <a:lvl4pPr marL="0" indent="0">
              <a:spcBef>
                <a:spcPts val="2000"/>
              </a:spcBef>
              <a:buSzTx/>
              <a:buFontTx/>
              <a:buNone/>
              <a:defRPr i="1" spc="39" sz="4000"/>
            </a:lvl4pPr>
            <a:lvl5pPr marL="0" indent="0">
              <a:spcBef>
                <a:spcPts val="2000"/>
              </a:spcBef>
              <a:buSzTx/>
              <a:buFontTx/>
              <a:buNone/>
              <a:defRPr i="1" spc="39" sz="4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&quot;"/>
          <p:cNvSpPr txBox="1"/>
          <p:nvPr/>
        </p:nvSpPr>
        <p:spPr>
          <a:xfrm>
            <a:off x="965200" y="1041400"/>
            <a:ext cx="313055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40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"</a:t>
            </a:r>
          </a:p>
        </p:txBody>
      </p:sp>
      <p:sp>
        <p:nvSpPr>
          <p:cNvPr id="122" name="Escribe una cita aquí"/>
          <p:cNvSpPr txBox="1"/>
          <p:nvPr>
            <p:ph type="body" sz="quarter" idx="21"/>
          </p:nvPr>
        </p:nvSpPr>
        <p:spPr>
          <a:xfrm>
            <a:off x="3632200" y="5442942"/>
            <a:ext cx="19735800" cy="1320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300"/>
              </a:spcBef>
              <a:buSzTx/>
              <a:buFontTx/>
              <a:buNone/>
              <a:defRPr sz="7000">
                <a:solidFill>
                  <a:srgbClr val="747676"/>
                </a:solidFill>
              </a:defRPr>
            </a:lvl1pPr>
          </a:lstStyle>
          <a:p>
            <a:pPr/>
            <a:r>
              <a:t>Escribe una cita aquí</a:t>
            </a:r>
          </a:p>
        </p:txBody>
      </p:sp>
      <p:sp>
        <p:nvSpPr>
          <p:cNvPr id="123" name="-Juan López"/>
          <p:cNvSpPr txBox="1"/>
          <p:nvPr>
            <p:ph type="body" sz="quarter" idx="22"/>
          </p:nvPr>
        </p:nvSpPr>
        <p:spPr>
          <a:xfrm>
            <a:off x="3632200" y="10756900"/>
            <a:ext cx="19735800" cy="1320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300"/>
              </a:spcBef>
              <a:buSzTx/>
              <a:buFontTx/>
              <a:buNone/>
              <a:defRPr i="1" sz="7000">
                <a:solidFill>
                  <a:srgbClr val="6B6D6D"/>
                </a:solidFill>
              </a:defRPr>
            </a:lvl1pPr>
          </a:lstStyle>
          <a:p>
            <a:pPr/>
            <a:r>
              <a:t>-Juan López</a:t>
            </a:r>
          </a:p>
        </p:txBody>
      </p:sp>
      <p:sp>
        <p:nvSpPr>
          <p:cNvPr id="12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ondo abstracto con capas de rectángulos rojos y blancos"/>
          <p:cNvSpPr/>
          <p:nvPr>
            <p:ph type="pic" idx="21"/>
          </p:nvPr>
        </p:nvSpPr>
        <p:spPr>
          <a:xfrm>
            <a:off x="-127000" y="-2540000"/>
            <a:ext cx="24637999" cy="26768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ndo abstracto con capas de rectángulos rojos y blancos"/>
          <p:cNvSpPr/>
          <p:nvPr>
            <p:ph type="pic" idx="21"/>
          </p:nvPr>
        </p:nvSpPr>
        <p:spPr>
          <a:xfrm>
            <a:off x="-38100" y="-4394200"/>
            <a:ext cx="24460199" cy="26574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ángulo"/>
          <p:cNvSpPr/>
          <p:nvPr>
            <p:ph type="body" sz="half" idx="22"/>
          </p:nvPr>
        </p:nvSpPr>
        <p:spPr>
          <a:xfrm>
            <a:off x="0" y="7620000"/>
            <a:ext cx="24384000" cy="508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23" name="Línea"/>
          <p:cNvSpPr/>
          <p:nvPr/>
        </p:nvSpPr>
        <p:spPr>
          <a:xfrm>
            <a:off x="1016000" y="10718800"/>
            <a:ext cx="22352002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o del título"/>
          <p:cNvSpPr txBox="1"/>
          <p:nvPr>
            <p:ph type="title"/>
          </p:nvPr>
        </p:nvSpPr>
        <p:spPr>
          <a:xfrm>
            <a:off x="1016000" y="7823200"/>
            <a:ext cx="22352000" cy="31115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5" name="Nivel de texto 1…"/>
          <p:cNvSpPr txBox="1"/>
          <p:nvPr>
            <p:ph type="body" sz="quarter" idx="1"/>
          </p:nvPr>
        </p:nvSpPr>
        <p:spPr>
          <a:xfrm>
            <a:off x="1016000" y="10795000"/>
            <a:ext cx="22352000" cy="1727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o del título"/>
          <p:cNvSpPr txBox="1"/>
          <p:nvPr>
            <p:ph type="title"/>
          </p:nvPr>
        </p:nvSpPr>
        <p:spPr>
          <a:xfrm>
            <a:off x="1016000" y="1016000"/>
            <a:ext cx="22352000" cy="70739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4" name="Número de diapositiva"/>
          <p:cNvSpPr txBox="1"/>
          <p:nvPr>
            <p:ph type="sldNum" sz="quarter" idx="2"/>
          </p:nvPr>
        </p:nvSpPr>
        <p:spPr>
          <a:xfrm>
            <a:off x="22948900" y="12922250"/>
            <a:ext cx="419088" cy="4699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ínea"/>
          <p:cNvSpPr/>
          <p:nvPr/>
        </p:nvSpPr>
        <p:spPr>
          <a:xfrm>
            <a:off x="1016000" y="10718800"/>
            <a:ext cx="120904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Fondo abstracto con círculos azules, verdes y blancos de distintos tamaños que se solapan"/>
          <p:cNvSpPr/>
          <p:nvPr>
            <p:ph type="pic" idx="21"/>
          </p:nvPr>
        </p:nvSpPr>
        <p:spPr>
          <a:xfrm>
            <a:off x="12306300" y="-114300"/>
            <a:ext cx="13931900" cy="1393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exto del título"/>
          <p:cNvSpPr txBox="1"/>
          <p:nvPr>
            <p:ph type="title"/>
          </p:nvPr>
        </p:nvSpPr>
        <p:spPr>
          <a:xfrm>
            <a:off x="1016000" y="1155700"/>
            <a:ext cx="12090400" cy="97790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100">
                <a:solidFill>
                  <a:srgbClr val="5C5C5C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44" name="Nivel de texto 1…"/>
          <p:cNvSpPr txBox="1"/>
          <p:nvPr>
            <p:ph type="body" sz="quarter" idx="1"/>
          </p:nvPr>
        </p:nvSpPr>
        <p:spPr>
          <a:xfrm>
            <a:off x="1016000" y="10795000"/>
            <a:ext cx="12090400" cy="1905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i="1" sz="7000">
                <a:solidFill>
                  <a:srgbClr val="747676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ínea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Fondo abstracto con capas de rectángulos rojos y blancos"/>
          <p:cNvSpPr/>
          <p:nvPr>
            <p:ph type="pic" idx="21"/>
          </p:nvPr>
        </p:nvSpPr>
        <p:spPr>
          <a:xfrm>
            <a:off x="-381000" y="-114300"/>
            <a:ext cx="13931900" cy="15136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Texto del título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4" name="Nivel de texto 1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vídeo peque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ínea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Texto del título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4" name="Nivel de texto 1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ínea"/>
          <p:cNvSpPr/>
          <p:nvPr/>
        </p:nvSpPr>
        <p:spPr>
          <a:xfrm>
            <a:off x="13208000" y="2222500"/>
            <a:ext cx="10160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" name="Texto del título"/>
          <p:cNvSpPr txBox="1"/>
          <p:nvPr>
            <p:ph type="title"/>
          </p:nvPr>
        </p:nvSpPr>
        <p:spPr>
          <a:xfrm>
            <a:off x="13208000" y="1016000"/>
            <a:ext cx="10160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4" name="Nivel de texto 1…"/>
          <p:cNvSpPr txBox="1"/>
          <p:nvPr>
            <p:ph type="body" sz="half" idx="1"/>
          </p:nvPr>
        </p:nvSpPr>
        <p:spPr>
          <a:xfrm>
            <a:off x="13208000" y="2540000"/>
            <a:ext cx="10160000" cy="10160000"/>
          </a:xfrm>
          <a:prstGeom prst="rect">
            <a:avLst/>
          </a:prstGeom>
        </p:spPr>
        <p:txBody>
          <a:bodyPr/>
          <a:lstStyle>
            <a:lvl1pPr marL="571500" indent="-571500">
              <a:defRPr sz="4000"/>
            </a:lvl1pPr>
            <a:lvl2pPr marL="1143000" indent="-571500">
              <a:defRPr sz="4000"/>
            </a:lvl2pPr>
            <a:lvl3pPr marL="1714500" indent="-571500">
              <a:defRPr sz="4000"/>
            </a:lvl3pPr>
            <a:lvl4pPr marL="2286000" indent="-571500">
              <a:defRPr sz="4000"/>
            </a:lvl4pPr>
            <a:lvl5pPr marL="2857500" indent="-571500">
              <a:defRPr sz="4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1016000" y="1016000"/>
            <a:ext cx="22352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1016000" y="2540000"/>
            <a:ext cx="22352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22948900" y="12928600"/>
            <a:ext cx="41908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250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3429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6858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0287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3716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17145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0574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24003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2743200" algn="l" defTabSz="825500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5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127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90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254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317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381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444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5080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5715000" marR="0" indent="-635000" algn="l" defTabSz="8255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45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7.png"/><Relationship Id="rId4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9.png"/><Relationship Id="rId4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30.png"/><Relationship Id="rId4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31.png"/><Relationship Id="rId4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32.png"/><Relationship Id="rId4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ínea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ANALISIS DE RENDIMIENT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ANALISIS DE RENDIMIENTO</a:t>
            </a:r>
          </a:p>
        </p:txBody>
      </p:sp>
      <p:sp>
        <p:nvSpPr>
          <p:cNvPr id="150" name="CAMPAÑAS DE MARKETING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CAMPAÑAS DE MARKETING</a:t>
            </a:r>
          </a:p>
        </p:txBody>
      </p:sp>
      <p:sp>
        <p:nvSpPr>
          <p:cNvPr id="151" name="by Francesco Degl Innocenti"/>
          <p:cNvSpPr txBox="1"/>
          <p:nvPr/>
        </p:nvSpPr>
        <p:spPr>
          <a:xfrm>
            <a:off x="18835622" y="12812133"/>
            <a:ext cx="5315348" cy="62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by Francesco Degl Innocenti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" name="MERCADO: KUALA LUMP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KUALA LUMPUR</a:t>
            </a:r>
          </a:p>
        </p:txBody>
      </p:sp>
      <p:grpSp>
        <p:nvGrpSpPr>
          <p:cNvPr id="210" name="KualaLumpur_SpendRevenue.png"/>
          <p:cNvGrpSpPr/>
          <p:nvPr/>
        </p:nvGrpSpPr>
        <p:grpSpPr>
          <a:xfrm>
            <a:off x="1873250" y="3835400"/>
            <a:ext cx="20637501" cy="6045201"/>
            <a:chOff x="0" y="0"/>
            <a:chExt cx="20637500" cy="6045200"/>
          </a:xfrm>
        </p:grpSpPr>
        <p:pic>
          <p:nvPicPr>
            <p:cNvPr id="209" name="KualaLumpur_SpendRevenue.png" descr="KualaLumpur_SpendRevenu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8" name="KualaLumpur_SpendRevenue.png" descr="KualaLumpur_SpendRevenu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" name="MERCADO: SARAWE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SARAWEAK</a:t>
            </a:r>
          </a:p>
        </p:txBody>
      </p:sp>
      <p:grpSp>
        <p:nvGrpSpPr>
          <p:cNvPr id="216" name="Sarawak_TipoMercado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15" name="Sarawak_TipoMercado.png" descr="Sarawak_TipoMercad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4" name="Sarawak_TipoMercado.png" descr="Sarawak_TipoMercad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" name="MERCADO: SARAWA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SARAWAK</a:t>
            </a:r>
          </a:p>
        </p:txBody>
      </p:sp>
      <p:grpSp>
        <p:nvGrpSpPr>
          <p:cNvPr id="222" name="Sarawak_SpendRevenue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21" name="Sarawak_SpendRevenue.png" descr="Sarawak_SpendRevenu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0" name="Sarawak_SpendRevenue.png" descr="Sarawak_SpendRevenu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" name="MERCADO: JOH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JOHOR</a:t>
            </a:r>
          </a:p>
        </p:txBody>
      </p:sp>
      <p:grpSp>
        <p:nvGrpSpPr>
          <p:cNvPr id="228" name="Johor_TipoMercado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27" name="Johor_TipoMercado.png" descr="Johor_TipoMercad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6" name="Johor_TipoMercado.png" descr="Johor_TipoMercad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" name="MERCADO: JOH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JOHOR</a:t>
            </a:r>
          </a:p>
        </p:txBody>
      </p:sp>
      <p:grpSp>
        <p:nvGrpSpPr>
          <p:cNvPr id="234" name="Johor_SpendRevenue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33" name="Johor_SpendRevenue.png" descr="Johor_SpendRevenu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2" name="Johor_SpendRevenue.png" descr="Johor_SpendRevenu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" name="MERCADO: PENA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PENANG</a:t>
            </a:r>
          </a:p>
        </p:txBody>
      </p:sp>
      <p:grpSp>
        <p:nvGrpSpPr>
          <p:cNvPr id="240" name="Penang_TipoMercado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39" name="Penang_TipoMercado.png" descr="Penang_TipoMercad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8" name="Penang_TipoMercado.png" descr="Penang_TipoMercad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3" name="MERCADO: PENA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PENANG</a:t>
            </a:r>
          </a:p>
        </p:txBody>
      </p:sp>
      <p:grpSp>
        <p:nvGrpSpPr>
          <p:cNvPr id="246" name="Penang_SpendRevenue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45" name="Penang_SpendRevenue.png" descr="Penang_SpendRevenu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4" name="Penang_SpendRevenue.png" descr="Penang_SpendRevenu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" name="MERCADO: SABA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SABAH</a:t>
            </a:r>
          </a:p>
        </p:txBody>
      </p:sp>
      <p:grpSp>
        <p:nvGrpSpPr>
          <p:cNvPr id="252" name="Sabah_TipoMercado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51" name="Sabah_TipoMercado.png" descr="Sabah_TipoMercad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0" name="Sabah_TipoMercado.png" descr="Sabah_TipoMercad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" name="MERCADO: SABA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SABAH</a:t>
            </a:r>
          </a:p>
        </p:txBody>
      </p:sp>
      <p:grpSp>
        <p:nvGrpSpPr>
          <p:cNvPr id="258" name="Sabah_SpendRevenue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57" name="Sabah_SpendRevenue.png" descr="Sabah_SpendRevenu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6" name="Sabah_SpendRevenue.png" descr="Sabah_SpendRevenu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1" name="MERCADO: unkn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unknown</a:t>
            </a:r>
          </a:p>
        </p:txBody>
      </p:sp>
      <p:grpSp>
        <p:nvGrpSpPr>
          <p:cNvPr id="264" name="Unknown_TipoMercado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63" name="Unknown_TipoMercado.png" descr="Unknown_TipoMercad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2" name="Unknown_TipoMercado.png" descr="Unknown_TipoMercad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AREA DE ESTUDIO: malas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AREA DE ESTUDIO: malasia</a:t>
            </a:r>
          </a:p>
        </p:txBody>
      </p:sp>
      <p:grpSp>
        <p:nvGrpSpPr>
          <p:cNvPr id="157" name="vídeo-pegado.png"/>
          <p:cNvGrpSpPr/>
          <p:nvPr/>
        </p:nvGrpSpPr>
        <p:grpSpPr>
          <a:xfrm>
            <a:off x="2127250" y="3441988"/>
            <a:ext cx="20129500" cy="8902701"/>
            <a:chOff x="0" y="0"/>
            <a:chExt cx="20129500" cy="8902700"/>
          </a:xfrm>
        </p:grpSpPr>
        <p:pic>
          <p:nvPicPr>
            <p:cNvPr id="156" name="vídeo-pegado.png" descr="vídeo-pegad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03200" y="203200"/>
              <a:ext cx="19723100" cy="8496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5" name="vídeo-pegado.png" descr="vídeo-pegad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129500" cy="8902700"/>
            </a:xfrm>
            <a:prstGeom prst="rect">
              <a:avLst/>
            </a:prstGeom>
            <a:effectLst/>
          </p:spPr>
        </p:pic>
      </p:grpSp>
      <p:grpSp>
        <p:nvGrpSpPr>
          <p:cNvPr id="160" name="Población:…"/>
          <p:cNvGrpSpPr/>
          <p:nvPr/>
        </p:nvGrpSpPr>
        <p:grpSpPr>
          <a:xfrm>
            <a:off x="11731367" y="9850674"/>
            <a:ext cx="8492287" cy="2327253"/>
            <a:chOff x="0" y="0"/>
            <a:chExt cx="8492285" cy="2327251"/>
          </a:xfrm>
        </p:grpSpPr>
        <p:sp>
          <p:nvSpPr>
            <p:cNvPr id="159" name="Población:…"/>
            <p:cNvSpPr txBox="1"/>
            <p:nvPr/>
          </p:nvSpPr>
          <p:spPr>
            <a:xfrm>
              <a:off x="71842" y="71842"/>
              <a:ext cx="8348602" cy="2183568"/>
            </a:xfrm>
            <a:prstGeom prst="rect">
              <a:avLst/>
            </a:prstGeom>
            <a:blipFill rotWithShape="1">
              <a:blip r:embed="rId5">
                <a:alphaModFix amt="58627"/>
              </a:blip>
              <a:srcRect l="0" t="0" r="0" b="0"/>
              <a:tile tx="0" ty="0" sx="100000" sy="100000" flip="none" algn="tl"/>
            </a:blip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2" spcCol="412350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FFFFFF"/>
                  </a:solidFill>
                  <a:latin typeface="DIN Alternate Bold"/>
                  <a:ea typeface="DIN Alternate Bold"/>
                  <a:cs typeface="DIN Alternate Bold"/>
                  <a:sym typeface="DIN Alternate Bold"/>
                </a:defRPr>
              </a:pPr>
              <a:r>
                <a:t>Población:</a:t>
              </a:r>
            </a:p>
            <a:p>
              <a:pPr algn="ctr">
                <a:spcBef>
                  <a:spcPts val="0"/>
                </a:spcBef>
                <a:defRPr sz="2600">
                  <a:solidFill>
                    <a:srgbClr val="FFFFFF"/>
                  </a:solidFill>
                  <a:latin typeface="DIN Alternate Bold"/>
                  <a:ea typeface="DIN Alternate Bold"/>
                  <a:cs typeface="DIN Alternate Bold"/>
                  <a:sym typeface="DIN Alternate Bold"/>
                </a:defRPr>
              </a:pPr>
              <a:r>
                <a:t>Kuala Lumpur: 2.076 ML</a:t>
              </a:r>
            </a:p>
            <a:p>
              <a:pPr algn="ctr">
                <a:spcBef>
                  <a:spcPts val="0"/>
                </a:spcBef>
                <a:defRPr sz="2600">
                  <a:solidFill>
                    <a:srgbClr val="FFFFFF"/>
                  </a:solidFill>
                  <a:latin typeface="DIN Alternate Bold"/>
                  <a:ea typeface="DIN Alternate Bold"/>
                  <a:cs typeface="DIN Alternate Bold"/>
                  <a:sym typeface="DIN Alternate Bold"/>
                </a:defRPr>
              </a:pPr>
              <a:r>
                <a:t>Johor: 3.300 ML</a:t>
              </a:r>
            </a:p>
            <a:p>
              <a:pPr algn="ctr">
                <a:spcBef>
                  <a:spcPts val="0"/>
                </a:spcBef>
                <a:defRPr sz="2600">
                  <a:solidFill>
                    <a:srgbClr val="FFFFFF"/>
                  </a:solidFill>
                  <a:latin typeface="DIN Alternate Bold"/>
                  <a:ea typeface="DIN Alternate Bold"/>
                  <a:cs typeface="DIN Alternate Bold"/>
                  <a:sym typeface="DIN Alternate Bold"/>
                </a:defRPr>
              </a:pPr>
              <a:br/>
              <a:r>
                <a:t>Sabah: 3.117 ML</a:t>
              </a:r>
              <a:br/>
              <a:r>
                <a:t>Sarawak: 2.420 ML</a:t>
              </a:r>
              <a:br/>
              <a:r>
                <a:t>Penang: 1.663 ML</a:t>
              </a:r>
              <a:br/>
              <a:r>
                <a:t>Malacca: 998.400</a:t>
              </a:r>
            </a:p>
          </p:txBody>
        </p:sp>
        <p:pic>
          <p:nvPicPr>
            <p:cNvPr id="158" name="Población:… Población:Kuala Lumpur: 2.076 MLJohor: 3.300 ML Sabah: 3.117 ML Sarawak: 2.420 ML Penang: 1.663 ML Malacca: 998.400" descr="Población:… Población:Kuala Lumpur: 2.076 MLJohor: 3.300 ML Sabah: 3.117 ML Sarawak: 2.420 ML Penang: 1.663 ML Malacca: 998.400"/>
            <p:cNvPicPr>
              <a:picLocks noChangeAspect="0"/>
            </p:cNvPicPr>
            <p:nvPr/>
          </p:nvPicPr>
          <p:blipFill>
            <a:blip r:embed="rId6">
              <a:alphaModFix amt="58627"/>
              <a:extLst/>
            </a:blip>
            <a:stretch>
              <a:fillRect/>
            </a:stretch>
          </p:blipFill>
          <p:spPr>
            <a:xfrm>
              <a:off x="-1" y="0"/>
              <a:ext cx="8492287" cy="23272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" name="MERCADO: unkn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unknown</a:t>
            </a:r>
          </a:p>
        </p:txBody>
      </p:sp>
      <p:grpSp>
        <p:nvGrpSpPr>
          <p:cNvPr id="270" name="Unknown_SpendRevenue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69" name="Unknown_SpendRevenue.png" descr="Unknown_SpendRevenu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8" name="Unknown_SpendRevenue.png" descr="Unknown_SpendRevenu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3" name="MERCADO: Malac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Malacca</a:t>
            </a:r>
          </a:p>
        </p:txBody>
      </p:sp>
      <p:grpSp>
        <p:nvGrpSpPr>
          <p:cNvPr id="276" name="Malacca_TipoMercado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75" name="Malacca_TipoMercado.png" descr="Malacca_TipoMercad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4" name="Malacca_TipoMercado.png" descr="Malacca_TipoMercad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" name="MERCADO: malac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malacca</a:t>
            </a:r>
          </a:p>
        </p:txBody>
      </p:sp>
      <p:grpSp>
        <p:nvGrpSpPr>
          <p:cNvPr id="282" name="Malacca_SpendRevenue.png"/>
          <p:cNvGrpSpPr/>
          <p:nvPr/>
        </p:nvGrpSpPr>
        <p:grpSpPr>
          <a:xfrm>
            <a:off x="1873250" y="3835400"/>
            <a:ext cx="20637500" cy="6045200"/>
            <a:chOff x="0" y="0"/>
            <a:chExt cx="20637500" cy="6045200"/>
          </a:xfrm>
        </p:grpSpPr>
        <p:pic>
          <p:nvPicPr>
            <p:cNvPr id="281" name="Malacca_SpendRevenue.png" descr="Malacca_SpendRevenu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80" name="Malacca_SpendRevenue.png" descr="Malacca_SpendRevenu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" name="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Conclusiones</a:t>
            </a:r>
          </a:p>
        </p:txBody>
      </p:sp>
      <p:grpSp>
        <p:nvGrpSpPr>
          <p:cNvPr id="288" name="Revenue_Region_Productos.png"/>
          <p:cNvGrpSpPr/>
          <p:nvPr/>
        </p:nvGrpSpPr>
        <p:grpSpPr>
          <a:xfrm>
            <a:off x="718031" y="3587706"/>
            <a:ext cx="22947938" cy="6692988"/>
            <a:chOff x="0" y="0"/>
            <a:chExt cx="22947937" cy="6692986"/>
          </a:xfrm>
        </p:grpSpPr>
        <p:pic>
          <p:nvPicPr>
            <p:cNvPr id="287" name="Revenue_Region_Productos.png" descr="Revenue_Region_Producto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22693938" cy="636278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86" name="Revenue_Region_Productos.png" descr="Revenue_Region_Productos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2947938" cy="669298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ínea"/>
          <p:cNvSpPr/>
          <p:nvPr/>
        </p:nvSpPr>
        <p:spPr>
          <a:xfrm>
            <a:off x="1016000" y="7874000"/>
            <a:ext cx="22351997" cy="6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" name="FIN: ANALISIS DE RENDIMIENT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FIN: ANALISIS DE RENDIMIENTO</a:t>
            </a:r>
          </a:p>
        </p:txBody>
      </p:sp>
      <p:sp>
        <p:nvSpPr>
          <p:cNvPr id="292" name="CAMPAÑAS DE MARKETING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CAMPAÑAS DE MARKETING</a:t>
            </a:r>
          </a:p>
        </p:txBody>
      </p:sp>
      <p:sp>
        <p:nvSpPr>
          <p:cNvPr id="293" name="by Francesco Degl Innocenti"/>
          <p:cNvSpPr txBox="1"/>
          <p:nvPr/>
        </p:nvSpPr>
        <p:spPr>
          <a:xfrm>
            <a:off x="18835622" y="12812134"/>
            <a:ext cx="5315348" cy="62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by Francesco Degl Innocenti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" name="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Conclusiones</a:t>
            </a:r>
          </a:p>
        </p:txBody>
      </p:sp>
      <p:grpSp>
        <p:nvGrpSpPr>
          <p:cNvPr id="299" name="Revenue_Region_Productos.png"/>
          <p:cNvGrpSpPr/>
          <p:nvPr/>
        </p:nvGrpSpPr>
        <p:grpSpPr>
          <a:xfrm>
            <a:off x="718031" y="3587706"/>
            <a:ext cx="22947938" cy="6692988"/>
            <a:chOff x="0" y="0"/>
            <a:chExt cx="22947937" cy="6692986"/>
          </a:xfrm>
        </p:grpSpPr>
        <p:pic>
          <p:nvPicPr>
            <p:cNvPr id="298" name="Revenue_Region_Productos.png" descr="Revenue_Region_Producto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22693938" cy="636278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97" name="Revenue_Region_Productos.png" descr="Revenue_Region_Productos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2947938" cy="6692987"/>
            </a:xfrm>
            <a:prstGeom prst="rect">
              <a:avLst/>
            </a:prstGeom>
            <a:effectLst/>
          </p:spPr>
        </p:pic>
      </p:grpSp>
      <p:sp>
        <p:nvSpPr>
          <p:cNvPr id="300" name="Johor: tv: health - radio: health - email: groceries…"/>
          <p:cNvSpPr txBox="1"/>
          <p:nvPr/>
        </p:nvSpPr>
        <p:spPr>
          <a:xfrm>
            <a:off x="5812965" y="10242931"/>
            <a:ext cx="1275806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ts val="7600"/>
              </a:lnSpc>
              <a:spcBef>
                <a:spcPts val="0"/>
              </a:spcBef>
              <a:defRPr sz="3100"/>
            </a:pPr>
            <a:r>
              <a:t>Johor: tv: health - radio: health - email: groceries</a:t>
            </a:r>
          </a:p>
          <a:p>
            <a:pPr algn="ctr">
              <a:lnSpc>
                <a:spcPts val="7600"/>
              </a:lnSpc>
              <a:spcBef>
                <a:spcPts val="0"/>
              </a:spcBef>
              <a:defRPr sz="3100"/>
            </a:pPr>
            <a:r>
              <a:t>Kuala Lumpur: billboard: groceries - billboard: fashion - email: groceries</a:t>
            </a:r>
          </a:p>
          <a:p>
            <a:pPr algn="ctr">
              <a:lnSpc>
                <a:spcPts val="7600"/>
              </a:lnSpc>
              <a:spcBef>
                <a:spcPts val="0"/>
              </a:spcBef>
              <a:defRPr sz="3100"/>
            </a:pPr>
            <a:r>
              <a:t>Malacca: tv: automotive - social media: automotive - radio: health</a:t>
            </a:r>
          </a:p>
          <a:p>
            <a:pPr algn="ctr">
              <a:lnSpc>
                <a:spcPts val="7600"/>
              </a:lnSpc>
              <a:spcBef>
                <a:spcPts val="0"/>
              </a:spcBef>
              <a:defRPr sz="3100"/>
            </a:pPr>
            <a:r>
              <a:t>Penang: social media: groceries - social media: automotive - tv: groceries</a:t>
            </a:r>
          </a:p>
          <a:p>
            <a:pPr algn="ctr">
              <a:lnSpc>
                <a:spcPts val="7600"/>
              </a:lnSpc>
              <a:spcBef>
                <a:spcPts val="0"/>
              </a:spcBef>
              <a:defRPr sz="3100"/>
            </a:pPr>
            <a:r>
              <a:t>Sabah: radio: automotive - email: electronics - email automotive</a:t>
            </a:r>
          </a:p>
          <a:p>
            <a:pPr algn="ctr">
              <a:lnSpc>
                <a:spcPts val="7600"/>
              </a:lnSpc>
              <a:spcBef>
                <a:spcPts val="0"/>
              </a:spcBef>
              <a:defRPr sz="3100"/>
            </a:pPr>
            <a:r>
              <a:t>Sarawak: billboard: groceries - email: electronics - social media: health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" name="MERCADO: Spend y reven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Spend y revenue</a:t>
            </a:r>
          </a:p>
        </p:txBody>
      </p:sp>
      <p:grpSp>
        <p:nvGrpSpPr>
          <p:cNvPr id="166" name="Region_Spend_Revenue.png"/>
          <p:cNvGrpSpPr/>
          <p:nvPr/>
        </p:nvGrpSpPr>
        <p:grpSpPr>
          <a:xfrm>
            <a:off x="1873249" y="3911600"/>
            <a:ext cx="20637501" cy="6045201"/>
            <a:chOff x="0" y="0"/>
            <a:chExt cx="20637500" cy="6045200"/>
          </a:xfrm>
        </p:grpSpPr>
        <p:pic>
          <p:nvPicPr>
            <p:cNvPr id="165" name="Region_Spend_Revenue.png" descr="Region_Spend_Revenu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4" name="Region_Spend_Revenue.png" descr="Region_Spend_Revenu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" name="CANALES DEL MARKE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CANALES DEL MARKETING</a:t>
            </a:r>
          </a:p>
        </p:txBody>
      </p:sp>
      <p:sp>
        <p:nvSpPr>
          <p:cNvPr id="170" name="Billboard (valla publicitari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Billboard (valla publicitaria)</a:t>
            </a:r>
          </a:p>
          <a:p>
            <a:pPr/>
            <a:r>
              <a:t>Radio</a:t>
            </a:r>
          </a:p>
          <a:p>
            <a:pPr/>
            <a:r>
              <a:t>Email</a:t>
            </a:r>
          </a:p>
          <a:p>
            <a:pPr/>
            <a:r>
              <a:t>TV</a:t>
            </a:r>
          </a:p>
          <a:p>
            <a:pPr/>
            <a:r>
              <a:t>Social Media</a:t>
            </a:r>
          </a:p>
          <a:p>
            <a:pPr/>
            <a:r>
              <a:t>News</a:t>
            </a:r>
          </a:p>
          <a:p>
            <a:pPr/>
            <a:r>
              <a:t>Unknown *</a:t>
            </a:r>
          </a:p>
        </p:txBody>
      </p:sp>
      <p:pic>
        <p:nvPicPr>
          <p:cNvPr id="171" name="campagnas_realizadas_por_canales.png" descr="campagnas_realizadas_por_canales.png"/>
          <p:cNvPicPr>
            <a:picLocks noChangeAspect="1"/>
          </p:cNvPicPr>
          <p:nvPr/>
        </p:nvPicPr>
        <p:blipFill>
          <a:blip r:embed="rId3">
            <a:extLst/>
          </a:blip>
          <a:srcRect l="87" t="0" r="8194" b="0"/>
          <a:stretch>
            <a:fillRect/>
          </a:stretch>
        </p:blipFill>
        <p:spPr>
          <a:xfrm>
            <a:off x="7897683" y="3582695"/>
            <a:ext cx="16501196" cy="5044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ngresos_Por_Canales.png" descr="Ingresos_Por_Canales.png"/>
          <p:cNvPicPr>
            <a:picLocks noChangeAspect="1"/>
          </p:cNvPicPr>
          <p:nvPr/>
        </p:nvPicPr>
        <p:blipFill>
          <a:blip r:embed="rId4">
            <a:extLst/>
          </a:blip>
          <a:srcRect l="0" t="0" r="8641" b="0"/>
          <a:stretch>
            <a:fillRect/>
          </a:stretch>
        </p:blipFill>
        <p:spPr>
          <a:xfrm>
            <a:off x="7895318" y="8622537"/>
            <a:ext cx="16436253" cy="5044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PRODUCTOS DE LAS CAMPAÑ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PRODUCTOS DE LAS CAMPAÑAS</a:t>
            </a:r>
          </a:p>
        </p:txBody>
      </p:sp>
      <p:sp>
        <p:nvSpPr>
          <p:cNvPr id="176" name="Fash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Fashion</a:t>
            </a:r>
          </a:p>
          <a:p>
            <a:pPr/>
            <a:r>
              <a:t>Electronics</a:t>
            </a:r>
          </a:p>
          <a:p>
            <a:pPr/>
            <a:r>
              <a:t>Automotive</a:t>
            </a:r>
          </a:p>
          <a:p>
            <a:pPr/>
            <a:r>
              <a:t>Groceries</a:t>
            </a:r>
          </a:p>
          <a:p>
            <a:pPr/>
            <a:r>
              <a:t>Health</a:t>
            </a:r>
          </a:p>
          <a:p>
            <a:pPr/>
            <a:r>
              <a:t>Unknown*</a:t>
            </a:r>
          </a:p>
        </p:txBody>
      </p:sp>
      <p:pic>
        <p:nvPicPr>
          <p:cNvPr id="177" name="campagnas_realizadas_por_productos.png" descr="campagnas_realizadas_por_productos.png"/>
          <p:cNvPicPr>
            <a:picLocks noChangeAspect="1"/>
          </p:cNvPicPr>
          <p:nvPr/>
        </p:nvPicPr>
        <p:blipFill>
          <a:blip r:embed="rId3">
            <a:extLst/>
          </a:blip>
          <a:srcRect l="0" t="0" r="9191" b="0"/>
          <a:stretch>
            <a:fillRect/>
          </a:stretch>
        </p:blipFill>
        <p:spPr>
          <a:xfrm>
            <a:off x="7896521" y="3739086"/>
            <a:ext cx="16531491" cy="5104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ngresos_Por_Categoria.png" descr="Ingresos_Por_Categoria.png"/>
          <p:cNvPicPr>
            <a:picLocks noChangeAspect="1"/>
          </p:cNvPicPr>
          <p:nvPr/>
        </p:nvPicPr>
        <p:blipFill>
          <a:blip r:embed="rId4">
            <a:extLst/>
          </a:blip>
          <a:srcRect l="0" t="0" r="10826" b="0"/>
          <a:stretch>
            <a:fillRect/>
          </a:stretch>
        </p:blipFill>
        <p:spPr>
          <a:xfrm>
            <a:off x="7871110" y="8849299"/>
            <a:ext cx="16531252" cy="5197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" name="TIPOS DE MERC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TIPOS DE MERCADOS</a:t>
            </a:r>
          </a:p>
        </p:txBody>
      </p:sp>
      <p:sp>
        <p:nvSpPr>
          <p:cNvPr id="182" name="Hig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</a:t>
            </a:r>
          </a:p>
          <a:p>
            <a:pPr/>
            <a:r>
              <a:t>Medium</a:t>
            </a:r>
          </a:p>
          <a:p>
            <a:pPr/>
            <a:r>
              <a:t>Low</a:t>
            </a:r>
          </a:p>
        </p:txBody>
      </p:sp>
      <p:pic>
        <p:nvPicPr>
          <p:cNvPr id="183" name="campagnas_realizadas_por_mercado.png" descr="campagnas_realizadas_por_mercado.png"/>
          <p:cNvPicPr>
            <a:picLocks noChangeAspect="1"/>
          </p:cNvPicPr>
          <p:nvPr/>
        </p:nvPicPr>
        <p:blipFill>
          <a:blip r:embed="rId3">
            <a:extLst/>
          </a:blip>
          <a:srcRect l="407" t="0" r="8783" b="0"/>
          <a:stretch>
            <a:fillRect/>
          </a:stretch>
        </p:blipFill>
        <p:spPr>
          <a:xfrm>
            <a:off x="7883821" y="3739086"/>
            <a:ext cx="16531491" cy="5104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ngresos_Por_Mercado.png" descr="Ingresos_Por_Mercado.png"/>
          <p:cNvPicPr>
            <a:picLocks noChangeAspect="1"/>
          </p:cNvPicPr>
          <p:nvPr/>
        </p:nvPicPr>
        <p:blipFill>
          <a:blip r:embed="rId4">
            <a:extLst/>
          </a:blip>
          <a:srcRect l="89" t="528" r="10737" b="0"/>
          <a:stretch>
            <a:fillRect/>
          </a:stretch>
        </p:blipFill>
        <p:spPr>
          <a:xfrm>
            <a:off x="7871110" y="8849299"/>
            <a:ext cx="16531252" cy="5170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" name="TIPOS DE MERC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TIPOS DE MERCADOS</a:t>
            </a:r>
          </a:p>
        </p:txBody>
      </p:sp>
      <p:grpSp>
        <p:nvGrpSpPr>
          <p:cNvPr id="190" name="TipoMercado_CategoriaProducto.png"/>
          <p:cNvGrpSpPr/>
          <p:nvPr/>
        </p:nvGrpSpPr>
        <p:grpSpPr>
          <a:xfrm>
            <a:off x="1873250" y="3911599"/>
            <a:ext cx="20637501" cy="6045201"/>
            <a:chOff x="0" y="0"/>
            <a:chExt cx="20637500" cy="6045200"/>
          </a:xfrm>
        </p:grpSpPr>
        <p:pic>
          <p:nvPicPr>
            <p:cNvPr id="189" name="TipoMercado_CategoriaProducto.png" descr="TipoMercado_CategoriaProduct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8" name="TipoMercado_CategoriaProducto.png" descr="TipoMercado_CategoriaProduct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" name="TIPOS DE MERC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TIPOS DE MERCADOS</a:t>
            </a:r>
          </a:p>
        </p:txBody>
      </p:sp>
      <p:grpSp>
        <p:nvGrpSpPr>
          <p:cNvPr id="198" name="Agrupar"/>
          <p:cNvGrpSpPr/>
          <p:nvPr/>
        </p:nvGrpSpPr>
        <p:grpSpPr>
          <a:xfrm>
            <a:off x="2055967" y="3165314"/>
            <a:ext cx="20272066" cy="9633272"/>
            <a:chOff x="0" y="-88900"/>
            <a:chExt cx="20272064" cy="9633270"/>
          </a:xfrm>
        </p:grpSpPr>
        <p:grpSp>
          <p:nvGrpSpPr>
            <p:cNvPr id="196" name="Product_Canal.png"/>
            <p:cNvGrpSpPr/>
            <p:nvPr/>
          </p:nvGrpSpPr>
          <p:grpSpPr>
            <a:xfrm>
              <a:off x="-1" y="-88900"/>
              <a:ext cx="20272066" cy="8909371"/>
              <a:chOff x="0" y="0"/>
              <a:chExt cx="20272064" cy="8909370"/>
            </a:xfrm>
          </p:grpSpPr>
          <p:pic>
            <p:nvPicPr>
              <p:cNvPr id="195" name="Product_Canal.png" descr="Product_Canal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000" y="88900"/>
                <a:ext cx="20018065" cy="8579171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94" name="Product_Canal.png" descr="Product_Canal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20272065" cy="8909371"/>
              </a:xfrm>
              <a:prstGeom prst="rect">
                <a:avLst/>
              </a:prstGeom>
              <a:effectLst/>
            </p:spPr>
          </p:pic>
        </p:grpSp>
        <p:sp>
          <p:nvSpPr>
            <p:cNvPr id="197" name="Caption"/>
            <p:cNvSpPr/>
            <p:nvPr/>
          </p:nvSpPr>
          <p:spPr>
            <a:xfrm>
              <a:off x="0" y="8922070"/>
              <a:ext cx="20272065" cy="6223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spcBef>
                  <a:spcPts val="0"/>
                </a:spcBef>
                <a:defRPr i="1" spc="29" sz="3000"/>
              </a:lvl1pPr>
            </a:lstStyle>
            <a:p>
              <a:pPr/>
              <a:r>
                <a:t>Billboard - Social Media - Email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ínea"/>
          <p:cNvSpPr/>
          <p:nvPr/>
        </p:nvSpPr>
        <p:spPr>
          <a:xfrm>
            <a:off x="1016000" y="2222500"/>
            <a:ext cx="22352000" cy="5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MERCADO: KUALA LUMP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spcBef>
                <a:spcPts val="3100"/>
              </a:spcBef>
              <a:defRPr sz="7200"/>
            </a:lvl1pPr>
          </a:lstStyle>
          <a:p>
            <a:pPr/>
            <a:r>
              <a:t>MERCADO: KUALA LUMPUR</a:t>
            </a:r>
          </a:p>
        </p:txBody>
      </p:sp>
      <p:grpSp>
        <p:nvGrpSpPr>
          <p:cNvPr id="204" name="KualaLumpur_TipoMercado.png"/>
          <p:cNvGrpSpPr/>
          <p:nvPr/>
        </p:nvGrpSpPr>
        <p:grpSpPr>
          <a:xfrm>
            <a:off x="1873249" y="3835400"/>
            <a:ext cx="20637501" cy="6045201"/>
            <a:chOff x="0" y="0"/>
            <a:chExt cx="20637500" cy="6045200"/>
          </a:xfrm>
        </p:grpSpPr>
        <p:pic>
          <p:nvPicPr>
            <p:cNvPr id="203" name="KualaLumpur_TipoMercado.png" descr="KualaLumpur_TipoMercad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0" y="88900"/>
              <a:ext cx="20383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2" name="KualaLumpur_TipoMercado.png" descr="KualaLumpur_TipoMercado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637500" cy="6045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5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5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